
<file path=[Content_Types].xml><?xml version="1.0" encoding="utf-8"?>
<Types xmlns="http://schemas.openxmlformats.org/package/2006/content-types">
  <Default Extension="emf" ContentType="image/x-emf"/>
  <Default Extension="jpg" ContentType="image/jpg"/>
  <Default Extension="mp3" ContentType="audio/m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1124" r:id="rId4"/>
    <p:sldId id="1125" r:id="rId5"/>
    <p:sldId id="1126" r:id="rId6"/>
    <p:sldId id="259" r:id="rId7"/>
    <p:sldId id="260" r:id="rId8"/>
    <p:sldId id="261" r:id="rId9"/>
    <p:sldId id="262" r:id="rId10"/>
    <p:sldId id="263" r:id="rId11"/>
    <p:sldId id="264" r:id="rId12"/>
    <p:sldId id="265" r:id="rId13"/>
    <p:sldId id="266" r:id="rId14"/>
    <p:sldId id="267" r:id="rId15"/>
    <p:sldId id="268" r:id="rId16"/>
    <p:sldId id="269" r:id="rId17"/>
    <p:sldId id="270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670" r:id="rId103"/>
    <p:sldId id="671" r:id="rId104"/>
    <p:sldId id="672" r:id="rId105"/>
    <p:sldId id="673" r:id="rId106"/>
    <p:sldId id="674" r:id="rId107"/>
    <p:sldId id="675" r:id="rId108"/>
    <p:sldId id="676" r:id="rId109"/>
    <p:sldId id="677" r:id="rId110"/>
    <p:sldId id="678" r:id="rId111"/>
    <p:sldId id="679" r:id="rId112"/>
    <p:sldId id="680" r:id="rId113"/>
    <p:sldId id="681" r:id="rId114"/>
    <p:sldId id="682" r:id="rId115"/>
    <p:sldId id="683" r:id="rId116"/>
    <p:sldId id="684" r:id="rId117"/>
    <p:sldId id="685" r:id="rId118"/>
    <p:sldId id="686" r:id="rId119"/>
    <p:sldId id="687" r:id="rId120"/>
    <p:sldId id="688" r:id="rId121"/>
    <p:sldId id="689" r:id="rId122"/>
    <p:sldId id="690" r:id="rId123"/>
    <p:sldId id="373" r:id="rId124"/>
    <p:sldId id="374" r:id="rId125"/>
    <p:sldId id="375" r:id="rId126"/>
    <p:sldId id="376" r:id="rId127"/>
    <p:sldId id="377" r:id="rId128"/>
    <p:sldId id="378" r:id="rId129"/>
    <p:sldId id="379" r:id="rId130"/>
    <p:sldId id="380" r:id="rId131"/>
    <p:sldId id="381" r:id="rId132"/>
    <p:sldId id="382" r:id="rId133"/>
    <p:sldId id="383" r:id="rId134"/>
    <p:sldId id="384" r:id="rId135"/>
    <p:sldId id="385" r:id="rId136"/>
    <p:sldId id="386" r:id="rId137"/>
    <p:sldId id="387" r:id="rId138"/>
    <p:sldId id="388" r:id="rId139"/>
    <p:sldId id="389" r:id="rId140"/>
    <p:sldId id="390" r:id="rId141"/>
    <p:sldId id="391" r:id="rId142"/>
    <p:sldId id="392" r:id="rId143"/>
    <p:sldId id="393" r:id="rId144"/>
    <p:sldId id="394" r:id="rId145"/>
    <p:sldId id="395" r:id="rId146"/>
    <p:sldId id="396" r:id="rId147"/>
    <p:sldId id="397" r:id="rId148"/>
    <p:sldId id="398" r:id="rId149"/>
    <p:sldId id="399" r:id="rId150"/>
    <p:sldId id="400" r:id="rId151"/>
    <p:sldId id="401" r:id="rId152"/>
    <p:sldId id="402" r:id="rId153"/>
    <p:sldId id="403" r:id="rId154"/>
    <p:sldId id="404" r:id="rId155"/>
    <p:sldId id="405" r:id="rId156"/>
    <p:sldId id="406" r:id="rId157"/>
    <p:sldId id="691" r:id="rId158"/>
    <p:sldId id="692" r:id="rId159"/>
    <p:sldId id="693" r:id="rId160"/>
    <p:sldId id="694" r:id="rId161"/>
    <p:sldId id="695" r:id="rId162"/>
    <p:sldId id="696" r:id="rId163"/>
    <p:sldId id="697" r:id="rId164"/>
    <p:sldId id="698" r:id="rId165"/>
    <p:sldId id="699" r:id="rId166"/>
    <p:sldId id="700" r:id="rId167"/>
    <p:sldId id="701" r:id="rId168"/>
    <p:sldId id="702" r:id="rId169"/>
    <p:sldId id="419" r:id="rId170"/>
    <p:sldId id="420" r:id="rId171"/>
    <p:sldId id="421" r:id="rId172"/>
    <p:sldId id="422" r:id="rId173"/>
    <p:sldId id="423" r:id="rId174"/>
    <p:sldId id="424" r:id="rId175"/>
    <p:sldId id="425" r:id="rId176"/>
    <p:sldId id="426" r:id="rId177"/>
    <p:sldId id="427" r:id="rId178"/>
    <p:sldId id="428" r:id="rId179"/>
    <p:sldId id="429" r:id="rId180"/>
    <p:sldId id="430" r:id="rId181"/>
    <p:sldId id="431" r:id="rId182"/>
    <p:sldId id="432" r:id="rId183"/>
    <p:sldId id="433" r:id="rId184"/>
    <p:sldId id="434" r:id="rId185"/>
    <p:sldId id="435" r:id="rId186"/>
    <p:sldId id="436" r:id="rId187"/>
    <p:sldId id="437" r:id="rId188"/>
    <p:sldId id="438" r:id="rId189"/>
    <p:sldId id="439" r:id="rId190"/>
    <p:sldId id="440" r:id="rId191"/>
    <p:sldId id="441" r:id="rId192"/>
    <p:sldId id="442" r:id="rId193"/>
    <p:sldId id="443" r:id="rId194"/>
    <p:sldId id="444" r:id="rId195"/>
    <p:sldId id="445" r:id="rId196"/>
    <p:sldId id="446" r:id="rId197"/>
    <p:sldId id="447" r:id="rId198"/>
    <p:sldId id="448" r:id="rId199"/>
    <p:sldId id="449" r:id="rId200"/>
    <p:sldId id="450" r:id="rId201"/>
    <p:sldId id="451" r:id="rId202"/>
    <p:sldId id="452" r:id="rId203"/>
    <p:sldId id="453" r:id="rId204"/>
    <p:sldId id="454" r:id="rId205"/>
    <p:sldId id="455" r:id="rId206"/>
    <p:sldId id="456" r:id="rId207"/>
    <p:sldId id="457" r:id="rId208"/>
    <p:sldId id="458" r:id="rId209"/>
    <p:sldId id="459" r:id="rId210"/>
    <p:sldId id="460" r:id="rId211"/>
    <p:sldId id="461" r:id="rId212"/>
    <p:sldId id="462" r:id="rId213"/>
    <p:sldId id="463" r:id="rId214"/>
    <p:sldId id="464" r:id="rId215"/>
    <p:sldId id="465" r:id="rId216"/>
    <p:sldId id="466" r:id="rId217"/>
    <p:sldId id="467" r:id="rId218"/>
    <p:sldId id="468" r:id="rId219"/>
    <p:sldId id="469" r:id="rId220"/>
    <p:sldId id="470" r:id="rId221"/>
    <p:sldId id="471" r:id="rId222"/>
    <p:sldId id="472" r:id="rId223"/>
    <p:sldId id="473" r:id="rId224"/>
    <p:sldId id="474" r:id="rId225"/>
    <p:sldId id="475" r:id="rId226"/>
    <p:sldId id="476" r:id="rId227"/>
    <p:sldId id="477" r:id="rId228"/>
    <p:sldId id="478" r:id="rId229"/>
    <p:sldId id="479" r:id="rId230"/>
    <p:sldId id="480" r:id="rId231"/>
    <p:sldId id="481" r:id="rId232"/>
    <p:sldId id="482" r:id="rId233"/>
    <p:sldId id="483" r:id="rId234"/>
    <p:sldId id="484" r:id="rId235"/>
    <p:sldId id="485" r:id="rId236"/>
    <p:sldId id="486" r:id="rId237"/>
    <p:sldId id="487" r:id="rId238"/>
    <p:sldId id="488" r:id="rId239"/>
    <p:sldId id="489" r:id="rId240"/>
    <p:sldId id="490" r:id="rId241"/>
    <p:sldId id="491" r:id="rId242"/>
    <p:sldId id="492" r:id="rId243"/>
    <p:sldId id="493" r:id="rId244"/>
    <p:sldId id="494" r:id="rId245"/>
    <p:sldId id="495" r:id="rId246"/>
    <p:sldId id="496" r:id="rId247"/>
    <p:sldId id="497" r:id="rId248"/>
    <p:sldId id="498" r:id="rId249"/>
    <p:sldId id="499" r:id="rId250"/>
    <p:sldId id="500" r:id="rId251"/>
    <p:sldId id="501" r:id="rId252"/>
    <p:sldId id="502" r:id="rId253"/>
    <p:sldId id="503" r:id="rId254"/>
    <p:sldId id="504" r:id="rId255"/>
    <p:sldId id="505" r:id="rId256"/>
    <p:sldId id="506" r:id="rId257"/>
    <p:sldId id="507" r:id="rId258"/>
    <p:sldId id="508" r:id="rId259"/>
    <p:sldId id="509" r:id="rId260"/>
    <p:sldId id="510" r:id="rId261"/>
    <p:sldId id="511" r:id="rId262"/>
    <p:sldId id="512" r:id="rId263"/>
    <p:sldId id="513" r:id="rId264"/>
    <p:sldId id="514" r:id="rId265"/>
    <p:sldId id="515" r:id="rId266"/>
    <p:sldId id="516" r:id="rId267"/>
    <p:sldId id="517" r:id="rId268"/>
    <p:sldId id="518" r:id="rId269"/>
    <p:sldId id="519" r:id="rId270"/>
    <p:sldId id="520" r:id="rId271"/>
    <p:sldId id="521" r:id="rId272"/>
    <p:sldId id="522" r:id="rId273"/>
    <p:sldId id="523" r:id="rId274"/>
    <p:sldId id="524" r:id="rId275"/>
    <p:sldId id="525" r:id="rId276"/>
    <p:sldId id="526" r:id="rId277"/>
    <p:sldId id="527" r:id="rId278"/>
    <p:sldId id="528" r:id="rId279"/>
    <p:sldId id="529" r:id="rId280"/>
    <p:sldId id="530" r:id="rId281"/>
    <p:sldId id="531" r:id="rId282"/>
    <p:sldId id="532" r:id="rId283"/>
    <p:sldId id="533" r:id="rId284"/>
    <p:sldId id="534" r:id="rId285"/>
    <p:sldId id="535" r:id="rId286"/>
    <p:sldId id="536" r:id="rId287"/>
    <p:sldId id="537" r:id="rId288"/>
    <p:sldId id="538" r:id="rId289"/>
    <p:sldId id="539" r:id="rId290"/>
    <p:sldId id="540" r:id="rId291"/>
    <p:sldId id="541" r:id="rId292"/>
    <p:sldId id="542" r:id="rId293"/>
    <p:sldId id="543" r:id="rId294"/>
    <p:sldId id="544" r:id="rId295"/>
    <p:sldId id="545" r:id="rId296"/>
    <p:sldId id="546" r:id="rId297"/>
    <p:sldId id="547" r:id="rId298"/>
    <p:sldId id="548" r:id="rId299"/>
    <p:sldId id="549" r:id="rId300"/>
    <p:sldId id="550" r:id="rId301"/>
    <p:sldId id="551" r:id="rId302"/>
    <p:sldId id="552" r:id="rId303"/>
    <p:sldId id="553" r:id="rId304"/>
    <p:sldId id="554" r:id="rId305"/>
    <p:sldId id="555" r:id="rId306"/>
    <p:sldId id="556" r:id="rId307"/>
    <p:sldId id="557" r:id="rId308"/>
    <p:sldId id="558" r:id="rId309"/>
    <p:sldId id="559" r:id="rId310"/>
    <p:sldId id="560" r:id="rId311"/>
    <p:sldId id="561" r:id="rId312"/>
    <p:sldId id="562" r:id="rId313"/>
    <p:sldId id="563" r:id="rId314"/>
    <p:sldId id="564" r:id="rId315"/>
    <p:sldId id="565" r:id="rId316"/>
    <p:sldId id="566" r:id="rId317"/>
    <p:sldId id="567" r:id="rId318"/>
    <p:sldId id="568" r:id="rId319"/>
    <p:sldId id="569" r:id="rId320"/>
    <p:sldId id="570" r:id="rId321"/>
    <p:sldId id="571" r:id="rId322"/>
    <p:sldId id="572" r:id="rId323"/>
    <p:sldId id="573" r:id="rId324"/>
    <p:sldId id="574" r:id="rId325"/>
    <p:sldId id="575" r:id="rId326"/>
    <p:sldId id="576" r:id="rId327"/>
    <p:sldId id="577" r:id="rId328"/>
    <p:sldId id="578" r:id="rId329"/>
    <p:sldId id="579" r:id="rId330"/>
    <p:sldId id="580" r:id="rId331"/>
    <p:sldId id="581" r:id="rId332"/>
    <p:sldId id="582" r:id="rId333"/>
    <p:sldId id="583" r:id="rId334"/>
    <p:sldId id="584" r:id="rId335"/>
    <p:sldId id="585" r:id="rId336"/>
    <p:sldId id="586" r:id="rId337"/>
    <p:sldId id="587" r:id="rId338"/>
    <p:sldId id="588" r:id="rId339"/>
    <p:sldId id="589" r:id="rId340"/>
    <p:sldId id="590" r:id="rId341"/>
    <p:sldId id="591" r:id="rId342"/>
    <p:sldId id="592" r:id="rId343"/>
    <p:sldId id="593" r:id="rId344"/>
    <p:sldId id="594" r:id="rId345"/>
    <p:sldId id="595" r:id="rId346"/>
    <p:sldId id="596" r:id="rId347"/>
    <p:sldId id="597" r:id="rId348"/>
    <p:sldId id="598" r:id="rId349"/>
    <p:sldId id="599" r:id="rId350"/>
    <p:sldId id="600" r:id="rId351"/>
    <p:sldId id="601" r:id="rId352"/>
    <p:sldId id="602" r:id="rId353"/>
    <p:sldId id="603" r:id="rId354"/>
    <p:sldId id="604" r:id="rId355"/>
    <p:sldId id="605" r:id="rId356"/>
    <p:sldId id="606" r:id="rId357"/>
    <p:sldId id="607" r:id="rId358"/>
    <p:sldId id="608" r:id="rId359"/>
    <p:sldId id="609" r:id="rId360"/>
    <p:sldId id="610" r:id="rId361"/>
    <p:sldId id="611" r:id="rId362"/>
    <p:sldId id="612" r:id="rId363"/>
    <p:sldId id="613" r:id="rId364"/>
    <p:sldId id="614" r:id="rId365"/>
    <p:sldId id="615" r:id="rId366"/>
    <p:sldId id="616" r:id="rId367"/>
    <p:sldId id="617" r:id="rId368"/>
    <p:sldId id="618" r:id="rId369"/>
    <p:sldId id="619" r:id="rId370"/>
    <p:sldId id="620" r:id="rId371"/>
    <p:sldId id="621" r:id="rId372"/>
    <p:sldId id="622" r:id="rId373"/>
    <p:sldId id="623" r:id="rId374"/>
    <p:sldId id="624" r:id="rId375"/>
    <p:sldId id="625" r:id="rId376"/>
    <p:sldId id="626" r:id="rId377"/>
    <p:sldId id="627" r:id="rId378"/>
    <p:sldId id="628" r:id="rId379"/>
    <p:sldId id="629" r:id="rId380"/>
    <p:sldId id="630" r:id="rId381"/>
    <p:sldId id="631" r:id="rId382"/>
    <p:sldId id="632" r:id="rId383"/>
    <p:sldId id="633" r:id="rId384"/>
    <p:sldId id="634" r:id="rId385"/>
    <p:sldId id="635" r:id="rId386"/>
    <p:sldId id="636" r:id="rId387"/>
    <p:sldId id="637" r:id="rId388"/>
    <p:sldId id="638" r:id="rId389"/>
    <p:sldId id="703" r:id="rId390"/>
    <p:sldId id="704" r:id="rId391"/>
    <p:sldId id="705" r:id="rId392"/>
    <p:sldId id="706" r:id="rId393"/>
    <p:sldId id="707" r:id="rId394"/>
    <p:sldId id="708" r:id="rId395"/>
    <p:sldId id="709" r:id="rId396"/>
    <p:sldId id="710" r:id="rId397"/>
    <p:sldId id="711" r:id="rId398"/>
    <p:sldId id="712" r:id="rId399"/>
    <p:sldId id="713" r:id="rId400"/>
    <p:sldId id="714" r:id="rId401"/>
    <p:sldId id="715" r:id="rId402"/>
    <p:sldId id="716" r:id="rId403"/>
    <p:sldId id="717" r:id="rId404"/>
    <p:sldId id="718" r:id="rId405"/>
    <p:sldId id="719" r:id="rId406"/>
    <p:sldId id="720" r:id="rId407"/>
    <p:sldId id="721" r:id="rId408"/>
    <p:sldId id="722" r:id="rId409"/>
    <p:sldId id="723" r:id="rId410"/>
    <p:sldId id="724" r:id="rId411"/>
    <p:sldId id="725" r:id="rId412"/>
    <p:sldId id="726" r:id="rId413"/>
    <p:sldId id="727" r:id="rId414"/>
    <p:sldId id="728" r:id="rId415"/>
    <p:sldId id="729" r:id="rId416"/>
    <p:sldId id="730" r:id="rId417"/>
    <p:sldId id="731" r:id="rId418"/>
    <p:sldId id="732" r:id="rId419"/>
    <p:sldId id="733" r:id="rId420"/>
    <p:sldId id="734" r:id="rId421"/>
    <p:sldId id="735" r:id="rId422"/>
    <p:sldId id="736" r:id="rId423"/>
    <p:sldId id="737" r:id="rId424"/>
    <p:sldId id="738" r:id="rId425"/>
    <p:sldId id="739" r:id="rId426"/>
    <p:sldId id="740" r:id="rId427"/>
    <p:sldId id="741" r:id="rId428"/>
    <p:sldId id="742" r:id="rId429"/>
    <p:sldId id="743" r:id="rId430"/>
    <p:sldId id="744" r:id="rId431"/>
    <p:sldId id="745" r:id="rId432"/>
    <p:sldId id="746" r:id="rId433"/>
    <p:sldId id="747" r:id="rId434"/>
    <p:sldId id="748" r:id="rId435"/>
    <p:sldId id="749" r:id="rId436"/>
    <p:sldId id="750" r:id="rId437"/>
    <p:sldId id="751" r:id="rId438"/>
    <p:sldId id="752" r:id="rId439"/>
    <p:sldId id="753" r:id="rId440"/>
    <p:sldId id="754" r:id="rId441"/>
    <p:sldId id="755" r:id="rId442"/>
    <p:sldId id="756" r:id="rId443"/>
    <p:sldId id="757" r:id="rId444"/>
    <p:sldId id="758" r:id="rId445"/>
    <p:sldId id="759" r:id="rId446"/>
    <p:sldId id="760" r:id="rId447"/>
    <p:sldId id="761" r:id="rId448"/>
    <p:sldId id="762" r:id="rId449"/>
    <p:sldId id="763" r:id="rId450"/>
    <p:sldId id="764" r:id="rId451"/>
    <p:sldId id="765" r:id="rId452"/>
    <p:sldId id="766" r:id="rId453"/>
    <p:sldId id="767" r:id="rId454"/>
    <p:sldId id="768" r:id="rId455"/>
    <p:sldId id="769" r:id="rId456"/>
    <p:sldId id="770" r:id="rId457"/>
    <p:sldId id="771" r:id="rId458"/>
    <p:sldId id="772" r:id="rId459"/>
    <p:sldId id="773" r:id="rId460"/>
    <p:sldId id="774" r:id="rId461"/>
    <p:sldId id="775" r:id="rId462"/>
    <p:sldId id="776" r:id="rId463"/>
    <p:sldId id="777" r:id="rId464"/>
    <p:sldId id="778" r:id="rId465"/>
    <p:sldId id="779" r:id="rId466"/>
    <p:sldId id="780" r:id="rId467"/>
    <p:sldId id="781" r:id="rId468"/>
    <p:sldId id="782" r:id="rId469"/>
    <p:sldId id="783" r:id="rId470"/>
    <p:sldId id="784" r:id="rId471"/>
    <p:sldId id="785" r:id="rId472"/>
    <p:sldId id="786" r:id="rId473"/>
    <p:sldId id="787" r:id="rId474"/>
    <p:sldId id="788" r:id="rId475"/>
    <p:sldId id="789" r:id="rId476"/>
    <p:sldId id="790" r:id="rId477"/>
    <p:sldId id="791" r:id="rId478"/>
    <p:sldId id="792" r:id="rId479"/>
    <p:sldId id="793" r:id="rId480"/>
    <p:sldId id="794" r:id="rId481"/>
    <p:sldId id="795" r:id="rId482"/>
    <p:sldId id="796" r:id="rId483"/>
    <p:sldId id="797" r:id="rId484"/>
    <p:sldId id="798" r:id="rId485"/>
    <p:sldId id="799" r:id="rId486"/>
    <p:sldId id="800" r:id="rId487"/>
    <p:sldId id="801" r:id="rId488"/>
    <p:sldId id="802" r:id="rId489"/>
    <p:sldId id="803" r:id="rId490"/>
    <p:sldId id="804" r:id="rId491"/>
    <p:sldId id="805" r:id="rId492"/>
    <p:sldId id="806" r:id="rId493"/>
    <p:sldId id="807" r:id="rId494"/>
    <p:sldId id="808" r:id="rId495"/>
    <p:sldId id="809" r:id="rId496"/>
    <p:sldId id="810" r:id="rId497"/>
    <p:sldId id="811" r:id="rId498"/>
    <p:sldId id="812" r:id="rId499"/>
    <p:sldId id="813" r:id="rId500"/>
    <p:sldId id="814" r:id="rId501"/>
    <p:sldId id="815" r:id="rId502"/>
    <p:sldId id="816" r:id="rId503"/>
    <p:sldId id="817" r:id="rId504"/>
    <p:sldId id="818" r:id="rId505"/>
    <p:sldId id="819" r:id="rId506"/>
    <p:sldId id="820" r:id="rId507"/>
    <p:sldId id="821" r:id="rId508"/>
    <p:sldId id="822" r:id="rId509"/>
    <p:sldId id="823" r:id="rId510"/>
    <p:sldId id="824" r:id="rId511"/>
    <p:sldId id="825" r:id="rId512"/>
    <p:sldId id="826" r:id="rId513"/>
    <p:sldId id="827" r:id="rId514"/>
    <p:sldId id="828" r:id="rId515"/>
    <p:sldId id="829" r:id="rId516"/>
    <p:sldId id="830" r:id="rId517"/>
    <p:sldId id="831" r:id="rId518"/>
    <p:sldId id="832" r:id="rId519"/>
    <p:sldId id="833" r:id="rId520"/>
    <p:sldId id="834" r:id="rId521"/>
    <p:sldId id="835" r:id="rId522"/>
    <p:sldId id="836" r:id="rId523"/>
    <p:sldId id="837" r:id="rId524"/>
    <p:sldId id="838" r:id="rId525"/>
    <p:sldId id="839" r:id="rId526"/>
    <p:sldId id="840" r:id="rId527"/>
    <p:sldId id="841" r:id="rId528"/>
    <p:sldId id="842" r:id="rId529"/>
    <p:sldId id="843" r:id="rId530"/>
    <p:sldId id="844" r:id="rId531"/>
    <p:sldId id="845" r:id="rId532"/>
    <p:sldId id="846" r:id="rId533"/>
    <p:sldId id="847" r:id="rId534"/>
    <p:sldId id="848" r:id="rId535"/>
    <p:sldId id="849" r:id="rId536"/>
    <p:sldId id="850" r:id="rId537"/>
    <p:sldId id="851" r:id="rId538"/>
    <p:sldId id="852" r:id="rId539"/>
    <p:sldId id="853" r:id="rId540"/>
    <p:sldId id="854" r:id="rId541"/>
    <p:sldId id="855" r:id="rId542"/>
    <p:sldId id="856" r:id="rId543"/>
    <p:sldId id="857" r:id="rId544"/>
    <p:sldId id="858" r:id="rId545"/>
    <p:sldId id="859" r:id="rId546"/>
    <p:sldId id="860" r:id="rId547"/>
    <p:sldId id="861" r:id="rId548"/>
    <p:sldId id="862" r:id="rId549"/>
    <p:sldId id="863" r:id="rId550"/>
    <p:sldId id="864" r:id="rId551"/>
    <p:sldId id="865" r:id="rId552"/>
    <p:sldId id="866" r:id="rId553"/>
    <p:sldId id="867" r:id="rId554"/>
    <p:sldId id="868" r:id="rId555"/>
    <p:sldId id="869" r:id="rId556"/>
    <p:sldId id="870" r:id="rId557"/>
    <p:sldId id="871" r:id="rId558"/>
    <p:sldId id="872" r:id="rId559"/>
    <p:sldId id="873" r:id="rId560"/>
    <p:sldId id="357" r:id="rId561"/>
    <p:sldId id="358" r:id="rId562"/>
    <p:sldId id="359" r:id="rId563"/>
    <p:sldId id="360" r:id="rId564"/>
    <p:sldId id="361" r:id="rId565"/>
    <p:sldId id="362" r:id="rId566"/>
    <p:sldId id="363" r:id="rId567"/>
    <p:sldId id="364" r:id="rId568"/>
    <p:sldId id="365" r:id="rId569"/>
    <p:sldId id="366" r:id="rId570"/>
    <p:sldId id="367" r:id="rId571"/>
    <p:sldId id="874" r:id="rId572"/>
    <p:sldId id="875" r:id="rId573"/>
    <p:sldId id="876" r:id="rId574"/>
    <p:sldId id="877" r:id="rId575"/>
    <p:sldId id="878" r:id="rId576"/>
    <p:sldId id="879" r:id="rId577"/>
    <p:sldId id="880" r:id="rId578"/>
    <p:sldId id="881" r:id="rId579"/>
    <p:sldId id="882" r:id="rId580"/>
    <p:sldId id="883" r:id="rId581"/>
    <p:sldId id="884" r:id="rId582"/>
    <p:sldId id="885" r:id="rId583"/>
    <p:sldId id="886" r:id="rId584"/>
    <p:sldId id="887" r:id="rId585"/>
    <p:sldId id="888" r:id="rId586"/>
    <p:sldId id="889" r:id="rId587"/>
    <p:sldId id="890" r:id="rId588"/>
    <p:sldId id="891" r:id="rId589"/>
    <p:sldId id="892" r:id="rId590"/>
    <p:sldId id="893" r:id="rId591"/>
    <p:sldId id="894" r:id="rId592"/>
    <p:sldId id="895" r:id="rId593"/>
    <p:sldId id="896" r:id="rId594"/>
    <p:sldId id="897" r:id="rId595"/>
    <p:sldId id="898" r:id="rId596"/>
    <p:sldId id="899" r:id="rId597"/>
    <p:sldId id="900" r:id="rId598"/>
    <p:sldId id="901" r:id="rId599"/>
    <p:sldId id="902" r:id="rId600"/>
    <p:sldId id="903" r:id="rId601"/>
    <p:sldId id="904" r:id="rId602"/>
    <p:sldId id="905" r:id="rId603"/>
    <p:sldId id="906" r:id="rId604"/>
    <p:sldId id="907" r:id="rId605"/>
    <p:sldId id="908" r:id="rId606"/>
    <p:sldId id="909" r:id="rId607"/>
    <p:sldId id="910" r:id="rId608"/>
    <p:sldId id="911" r:id="rId609"/>
    <p:sldId id="912" r:id="rId610"/>
    <p:sldId id="913" r:id="rId611"/>
    <p:sldId id="914" r:id="rId612"/>
    <p:sldId id="915" r:id="rId613"/>
    <p:sldId id="916" r:id="rId614"/>
    <p:sldId id="917" r:id="rId615"/>
    <p:sldId id="918" r:id="rId616"/>
    <p:sldId id="919" r:id="rId617"/>
    <p:sldId id="920" r:id="rId618"/>
    <p:sldId id="921" r:id="rId619"/>
    <p:sldId id="922" r:id="rId620"/>
    <p:sldId id="923" r:id="rId621"/>
    <p:sldId id="924" r:id="rId622"/>
    <p:sldId id="925" r:id="rId623"/>
    <p:sldId id="926" r:id="rId624"/>
    <p:sldId id="927" r:id="rId625"/>
    <p:sldId id="928" r:id="rId626"/>
    <p:sldId id="929" r:id="rId627"/>
    <p:sldId id="930" r:id="rId628"/>
    <p:sldId id="931" r:id="rId629"/>
    <p:sldId id="932" r:id="rId630"/>
    <p:sldId id="933" r:id="rId631"/>
    <p:sldId id="934" r:id="rId632"/>
    <p:sldId id="935" r:id="rId633"/>
    <p:sldId id="1127" r:id="rId634"/>
    <p:sldId id="1128" r:id="rId635"/>
    <p:sldId id="258" r:id="rId636"/>
    <p:sldId id="1129" r:id="rId637"/>
    <p:sldId id="1130" r:id="rId638"/>
    <p:sldId id="1131" r:id="rId639"/>
    <p:sldId id="1132" r:id="rId640"/>
    <p:sldId id="1133" r:id="rId641"/>
    <p:sldId id="1134" r:id="rId642"/>
    <p:sldId id="1135" r:id="rId643"/>
    <p:sldId id="1136" r:id="rId644"/>
    <p:sldId id="1137" r:id="rId645"/>
    <p:sldId id="1138" r:id="rId646"/>
    <p:sldId id="1139" r:id="rId647"/>
    <p:sldId id="1140" r:id="rId648"/>
    <p:sldId id="271" r:id="rId649"/>
    <p:sldId id="272" r:id="rId650"/>
    <p:sldId id="1141" r:id="rId651"/>
    <p:sldId id="1142" r:id="rId652"/>
    <p:sldId id="1143" r:id="rId653"/>
    <p:sldId id="1144" r:id="rId654"/>
    <p:sldId id="1145" r:id="rId655"/>
    <p:sldId id="1146" r:id="rId656"/>
    <p:sldId id="1147" r:id="rId657"/>
    <p:sldId id="1148" r:id="rId658"/>
    <p:sldId id="1149" r:id="rId659"/>
    <p:sldId id="1150" r:id="rId660"/>
    <p:sldId id="1151" r:id="rId661"/>
    <p:sldId id="1152" r:id="rId662"/>
    <p:sldId id="1153" r:id="rId663"/>
    <p:sldId id="1154" r:id="rId664"/>
    <p:sldId id="1155" r:id="rId665"/>
    <p:sldId id="1156" r:id="rId666"/>
    <p:sldId id="1157" r:id="rId667"/>
    <p:sldId id="1158" r:id="rId668"/>
    <p:sldId id="1159" r:id="rId669"/>
    <p:sldId id="1160" r:id="rId670"/>
    <p:sldId id="1161" r:id="rId671"/>
    <p:sldId id="1162" r:id="rId672"/>
    <p:sldId id="1163" r:id="rId673"/>
    <p:sldId id="1164" r:id="rId674"/>
    <p:sldId id="1165" r:id="rId675"/>
    <p:sldId id="1166" r:id="rId676"/>
    <p:sldId id="1167" r:id="rId677"/>
    <p:sldId id="1168" r:id="rId678"/>
    <p:sldId id="1169" r:id="rId679"/>
    <p:sldId id="1170" r:id="rId680"/>
    <p:sldId id="1171" r:id="rId681"/>
    <p:sldId id="1172" r:id="rId682"/>
    <p:sldId id="1173" r:id="rId683"/>
    <p:sldId id="1174" r:id="rId684"/>
    <p:sldId id="1175" r:id="rId685"/>
    <p:sldId id="1176" r:id="rId686"/>
    <p:sldId id="1177" r:id="rId687"/>
    <p:sldId id="1178" r:id="rId688"/>
    <p:sldId id="1179" r:id="rId689"/>
    <p:sldId id="1180" r:id="rId690"/>
    <p:sldId id="1181" r:id="rId691"/>
    <p:sldId id="994" r:id="rId692"/>
    <p:sldId id="995" r:id="rId693"/>
    <p:sldId id="996" r:id="rId694"/>
    <p:sldId id="997" r:id="rId695"/>
    <p:sldId id="998" r:id="rId696"/>
    <p:sldId id="999" r:id="rId697"/>
    <p:sldId id="1000" r:id="rId698"/>
    <p:sldId id="1001" r:id="rId699"/>
    <p:sldId id="1002" r:id="rId700"/>
    <p:sldId id="1003" r:id="rId701"/>
    <p:sldId id="1004" r:id="rId702"/>
    <p:sldId id="1005" r:id="rId703"/>
    <p:sldId id="1006" r:id="rId704"/>
    <p:sldId id="1007" r:id="rId705"/>
    <p:sldId id="1008" r:id="rId706"/>
    <p:sldId id="1009" r:id="rId707"/>
    <p:sldId id="1010" r:id="rId708"/>
    <p:sldId id="1011" r:id="rId709"/>
    <p:sldId id="1012" r:id="rId710"/>
    <p:sldId id="1013" r:id="rId711"/>
    <p:sldId id="1014" r:id="rId712"/>
    <p:sldId id="1015" r:id="rId713"/>
    <p:sldId id="1016" r:id="rId714"/>
    <p:sldId id="1017" r:id="rId715"/>
    <p:sldId id="1018" r:id="rId716"/>
    <p:sldId id="1019" r:id="rId717"/>
    <p:sldId id="1020" r:id="rId718"/>
    <p:sldId id="1021" r:id="rId719"/>
    <p:sldId id="1022" r:id="rId720"/>
    <p:sldId id="1023" r:id="rId721"/>
    <p:sldId id="1024" r:id="rId722"/>
    <p:sldId id="1025" r:id="rId723"/>
    <p:sldId id="1026" r:id="rId724"/>
    <p:sldId id="1027" r:id="rId725"/>
    <p:sldId id="1028" r:id="rId726"/>
    <p:sldId id="1029" r:id="rId727"/>
    <p:sldId id="1030" r:id="rId728"/>
    <p:sldId id="1031" r:id="rId729"/>
    <p:sldId id="1032" r:id="rId730"/>
    <p:sldId id="1033" r:id="rId731"/>
    <p:sldId id="1034" r:id="rId732"/>
    <p:sldId id="1035" r:id="rId733"/>
    <p:sldId id="1036" r:id="rId734"/>
    <p:sldId id="1037" r:id="rId735"/>
    <p:sldId id="1038" r:id="rId736"/>
    <p:sldId id="1039" r:id="rId737"/>
    <p:sldId id="1040" r:id="rId738"/>
    <p:sldId id="1041" r:id="rId739"/>
    <p:sldId id="1042" r:id="rId740"/>
    <p:sldId id="1043" r:id="rId741"/>
    <p:sldId id="1044" r:id="rId742"/>
    <p:sldId id="1045" r:id="rId743"/>
    <p:sldId id="1046" r:id="rId744"/>
    <p:sldId id="1047" r:id="rId745"/>
    <p:sldId id="1048" r:id="rId746"/>
    <p:sldId id="1049" r:id="rId747"/>
    <p:sldId id="1050" r:id="rId748"/>
    <p:sldId id="1051" r:id="rId749"/>
    <p:sldId id="1052" r:id="rId750"/>
    <p:sldId id="1053" r:id="rId751"/>
    <p:sldId id="1054" r:id="rId752"/>
    <p:sldId id="1055" r:id="rId753"/>
    <p:sldId id="1056" r:id="rId754"/>
    <p:sldId id="1057" r:id="rId755"/>
    <p:sldId id="1058" r:id="rId756"/>
    <p:sldId id="1059" r:id="rId757"/>
    <p:sldId id="1060" r:id="rId758"/>
    <p:sldId id="1061" r:id="rId759"/>
    <p:sldId id="1062" r:id="rId760"/>
    <p:sldId id="1063" r:id="rId761"/>
    <p:sldId id="1064" r:id="rId762"/>
    <p:sldId id="1065" r:id="rId763"/>
    <p:sldId id="1066" r:id="rId764"/>
    <p:sldId id="1067" r:id="rId765"/>
    <p:sldId id="1068" r:id="rId766"/>
    <p:sldId id="1069" r:id="rId767"/>
    <p:sldId id="1070" r:id="rId768"/>
    <p:sldId id="1071" r:id="rId769"/>
    <p:sldId id="1072" r:id="rId770"/>
    <p:sldId id="1073" r:id="rId771"/>
    <p:sldId id="1074" r:id="rId772"/>
    <p:sldId id="1075" r:id="rId773"/>
    <p:sldId id="1076" r:id="rId774"/>
    <p:sldId id="1077" r:id="rId775"/>
    <p:sldId id="1078" r:id="rId776"/>
    <p:sldId id="1079" r:id="rId777"/>
    <p:sldId id="1080" r:id="rId778"/>
    <p:sldId id="1081" r:id="rId779"/>
    <p:sldId id="1082" r:id="rId780"/>
    <p:sldId id="1083" r:id="rId781"/>
    <p:sldId id="1084" r:id="rId782"/>
    <p:sldId id="1085" r:id="rId783"/>
    <p:sldId id="1086" r:id="rId784"/>
    <p:sldId id="1087" r:id="rId785"/>
    <p:sldId id="1088" r:id="rId786"/>
    <p:sldId id="1089" r:id="rId787"/>
    <p:sldId id="1090" r:id="rId788"/>
    <p:sldId id="1091" r:id="rId789"/>
    <p:sldId id="1092" r:id="rId790"/>
    <p:sldId id="1093" r:id="rId791"/>
    <p:sldId id="1094" r:id="rId792"/>
    <p:sldId id="1095" r:id="rId793"/>
    <p:sldId id="1096" r:id="rId794"/>
    <p:sldId id="1097" r:id="rId795"/>
    <p:sldId id="1098" r:id="rId796"/>
    <p:sldId id="1099" r:id="rId797"/>
    <p:sldId id="1100" r:id="rId798"/>
    <p:sldId id="1101" r:id="rId799"/>
    <p:sldId id="1102" r:id="rId800"/>
    <p:sldId id="1103" r:id="rId801"/>
    <p:sldId id="1104" r:id="rId802"/>
    <p:sldId id="1105" r:id="rId803"/>
    <p:sldId id="1106" r:id="rId804"/>
    <p:sldId id="1107" r:id="rId805"/>
    <p:sldId id="1108" r:id="rId806"/>
    <p:sldId id="1109" r:id="rId807"/>
    <p:sldId id="1110" r:id="rId808"/>
    <p:sldId id="1111" r:id="rId809"/>
    <p:sldId id="1112" r:id="rId810"/>
    <p:sldId id="1113" r:id="rId811"/>
    <p:sldId id="1114" r:id="rId812"/>
    <p:sldId id="1115" r:id="rId813"/>
    <p:sldId id="1116" r:id="rId814"/>
    <p:sldId id="1117" r:id="rId815"/>
    <p:sldId id="1118" r:id="rId816"/>
    <p:sldId id="1119" r:id="rId817"/>
    <p:sldId id="1120" r:id="rId818"/>
    <p:sldId id="1121" r:id="rId819"/>
    <p:sldId id="1122" r:id="rId820"/>
    <p:sldId id="1123" r:id="rId821"/>
  </p:sldIdLst>
  <p:sldSz cx="9144000" cy="5149850"/>
  <p:notesSz cx="9144000" cy="5149850"/>
  <p:defaultTextStyle>
    <a:defPPr>
      <a:defRPr lang="es-ES_trad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Portada y Sumario" id="{6CEA4C33-7D17-E847-AC0C-7411F82B1BC4}">
          <p14:sldIdLst>
            <p14:sldId id="256"/>
            <p14:sldId id="257"/>
          </p14:sldIdLst>
        </p14:section>
        <p14:section name="1 - Protocolos PETHEMA LAL" id="{25CB43B8-A00B-B741-8003-28DD7344574E}">
          <p14:sldIdLst>
            <p14:sldId id="1124"/>
            <p14:sldId id="1125"/>
            <p14:sldId id="1126"/>
            <p14:sldId id="259"/>
            <p14:sldId id="260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  <p14:sldId id="269"/>
            <p14:sldId id="270"/>
          </p14:sldIdLst>
        </p14:section>
        <p14:section name="1 - LAL-19_4th analysis_May 2022 def" id="{059E553C-F66D-4D42-AB02-08D8F6B24E0A}">
          <p14:sldIdLst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</p14:sldIdLst>
        </p14:section>
        <p14:section name="1 - Edgar zapito" id="{02B2B70D-5BD0-F849-8DFD-A3E31C0E6384}">
          <p14:sldIdLst>
            <p14:sldId id="308"/>
            <p14:sldId id="309"/>
            <p14:sldId id="310"/>
            <p14:sldId id="311"/>
            <p14:sldId id="312"/>
            <p14:sldId id="313"/>
            <p14:sldId id="314"/>
            <p14:sldId id="315"/>
            <p14:sldId id="316"/>
            <p14:sldId id="317"/>
            <p14:sldId id="318"/>
            <p14:sldId id="319"/>
            <p14:sldId id="320"/>
            <p14:sldId id="321"/>
            <p14:sldId id="322"/>
            <p14:sldId id="323"/>
            <p14:sldId id="324"/>
            <p14:sldId id="325"/>
            <p14:sldId id="326"/>
            <p14:sldId id="327"/>
            <p14:sldId id="328"/>
          </p14:sldIdLst>
        </p14:section>
        <p14:section name="1 - DEF_Pethema may BCN_2022" id="{C5D86B44-DAAE-814E-8A5A-321C76F5A686}">
          <p14:sldIdLst>
            <p14:sldId id="329"/>
            <p14:sldId id="330"/>
            <p14:sldId id="331"/>
            <p14:sldId id="332"/>
            <p14:sldId id="333"/>
            <p14:sldId id="334"/>
            <p14:sldId id="335"/>
            <p14:sldId id="336"/>
            <p14:sldId id="337"/>
            <p14:sldId id="338"/>
            <p14:sldId id="339"/>
            <p14:sldId id="340"/>
            <p14:sldId id="341"/>
            <p14:sldId id="342"/>
            <p14:sldId id="343"/>
            <p14:sldId id="344"/>
            <p14:sldId id="345"/>
            <p14:sldId id="346"/>
            <p14:sldId id="347"/>
            <p14:sldId id="348"/>
            <p14:sldId id="349"/>
            <p14:sldId id="350"/>
            <p14:sldId id="351"/>
            <p14:sldId id="352"/>
            <p14:sldId id="353"/>
            <p14:sldId id="354"/>
            <p14:sldId id="355"/>
            <p14:sldId id="356"/>
          </p14:sldIdLst>
        </p14:section>
        <p14:section name="1 - Riesgo genetico LAL T Maig 2022 def" id="{1165BE5B-447B-4149-858E-2C361558D44B}">
          <p14:sldIdLst>
            <p14:sldId id="670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686"/>
            <p14:sldId id="687"/>
            <p14:sldId id="688"/>
            <p14:sldId id="689"/>
            <p14:sldId id="690"/>
          </p14:sldIdLst>
        </p14:section>
        <p14:section name="1 - LAL Ph 2022 def" id="{AE792844-F0F0-9745-ACB9-1F0E4517E9CF}">
          <p14:sldIdLst>
            <p14:sldId id="373"/>
            <p14:sldId id="374"/>
            <p14:sldId id="375"/>
            <p14:sldId id="376"/>
            <p14:sldId id="377"/>
            <p14:sldId id="378"/>
            <p14:sldId id="379"/>
            <p14:sldId id="380"/>
            <p14:sldId id="381"/>
            <p14:sldId id="382"/>
            <p14:sldId id="383"/>
            <p14:sldId id="384"/>
            <p14:sldId id="385"/>
          </p14:sldIdLst>
        </p14:section>
        <p14:section name="1 - SEHOP_Pethema (1)" id="{63B9C34E-DA87-8F49-937D-0507F35E459F}">
          <p14:sldIdLst>
            <p14:sldId id="386"/>
            <p14:sldId id="387"/>
            <p14:sldId id="388"/>
            <p14:sldId id="389"/>
            <p14:sldId id="390"/>
            <p14:sldId id="391"/>
            <p14:sldId id="392"/>
            <p14:sldId id="393"/>
            <p14:sldId id="394"/>
            <p14:sldId id="395"/>
            <p14:sldId id="396"/>
            <p14:sldId id="397"/>
            <p14:sldId id="398"/>
            <p14:sldId id="399"/>
            <p14:sldId id="400"/>
            <p14:sldId id="401"/>
            <p14:sldId id="402"/>
            <p14:sldId id="403"/>
            <p14:sldId id="404"/>
            <p14:sldId id="405"/>
            <p14:sldId id="406"/>
          </p14:sldIdLst>
        </p14:section>
        <p14:section name="1 - Propuesta reca¡da_PETHEMA2021_LAL_pb" id="{1FBB597C-8809-3343-96AF-ACD5E5CA2B74}">
          <p14:sldIdLst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99"/>
            <p14:sldId id="700"/>
            <p14:sldId id="701"/>
            <p14:sldId id="702"/>
          </p14:sldIdLst>
        </p14:section>
        <p14:section name="1 - Pethema 2022 BCN HARMONY" id="{C5CAEC61-4FDD-6746-8559-C76A433FF97E}">
          <p14:sldIdLst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</p14:sldIdLst>
        </p14:section>
        <p14:section name="1 - TrabEje - Dr. Eulalia" id="{93638306-E399-FA42-8FCB-0AC25F926F06}">
          <p14:sldIdLst>
            <p14:sldId id="427"/>
            <p14:sldId id="428"/>
            <p14:sldId id="429"/>
            <p14:sldId id="430"/>
            <p14:sldId id="431"/>
            <p14:sldId id="432"/>
            <p14:sldId id="433"/>
            <p14:sldId id="434"/>
            <p14:sldId id="435"/>
            <p14:sldId id="436"/>
            <p14:sldId id="437"/>
            <p14:sldId id="438"/>
            <p14:sldId id="439"/>
            <p14:sldId id="440"/>
          </p14:sldIdLst>
        </p14:section>
        <p14:section name="1 - TrabEje - Ricardo" id="{6E22ACCA-5686-EA46-8E27-5F30EC8195EC}">
          <p14:sldIdLst>
            <p14:sldId id="441"/>
            <p14:sldId id="442"/>
            <p14:sldId id="443"/>
            <p14:sldId id="444"/>
            <p14:sldId id="445"/>
            <p14:sldId id="446"/>
            <p14:sldId id="447"/>
          </p14:sldIdLst>
        </p14:section>
        <p14:section name="1 - TrabEje - Ricardo sanchez" id="{B515BDBB-1D33-A449-B606-F26A880771D3}">
          <p14:sldIdLst>
            <p14:sldId id="448"/>
            <p14:sldId id="449"/>
            <p14:sldId id="450"/>
            <p14:sldId id="451"/>
            <p14:sldId id="452"/>
            <p14:sldId id="453"/>
            <p14:sldId id="454"/>
            <p14:sldId id="455"/>
            <p14:sldId id="456"/>
            <p14:sldId id="457"/>
            <p14:sldId id="458"/>
            <p14:sldId id="459"/>
            <p14:sldId id="460"/>
            <p14:sldId id="461"/>
            <p14:sldId id="462"/>
            <p14:sldId id="463"/>
            <p14:sldId id="464"/>
            <p14:sldId id="465"/>
            <p14:sldId id="466"/>
            <p14:sldId id="467"/>
          </p14:sldIdLst>
        </p14:section>
        <p14:section name="2 - ROBERTO MALDONADO" id="{548F9C1D-D1CA-D74C-AA7A-E830546EBC7A}">
          <p14:sldIdLst>
            <p14:sldId id="468"/>
            <p14:sldId id="469"/>
            <p14:sldId id="470"/>
            <p14:sldId id="471"/>
            <p14:sldId id="472"/>
            <p14:sldId id="473"/>
            <p14:sldId id="474"/>
            <p14:sldId id="475"/>
            <p14:sldId id="476"/>
            <p14:sldId id="477"/>
            <p14:sldId id="478"/>
            <p14:sldId id="479"/>
            <p14:sldId id="480"/>
            <p14:sldId id="481"/>
            <p14:sldId id="482"/>
            <p14:sldId id="483"/>
            <p14:sldId id="484"/>
            <p14:sldId id="485"/>
            <p14:sldId id="486"/>
            <p14:sldId id="487"/>
            <p14:sldId id="488"/>
            <p14:sldId id="489"/>
            <p14:sldId id="490"/>
            <p14:sldId id="491"/>
            <p14:sldId id="492"/>
          </p14:sldIdLst>
        </p14:section>
        <p14:section name="2 - BRUNO PAIVA" id="{548E2ADF-2368-C041-99E4-E94A49C7FDC1}">
          <p14:sldIdLst>
            <p14:sldId id="493"/>
            <p14:sldId id="494"/>
            <p14:sldId id="495"/>
            <p14:sldId id="496"/>
            <p14:sldId id="497"/>
            <p14:sldId id="498"/>
            <p14:sldId id="499"/>
            <p14:sldId id="500"/>
            <p14:sldId id="501"/>
            <p14:sldId id="502"/>
            <p14:sldId id="503"/>
            <p14:sldId id="504"/>
            <p14:sldId id="505"/>
            <p14:sldId id="506"/>
            <p14:sldId id="507"/>
            <p14:sldId id="508"/>
            <p14:sldId id="509"/>
            <p14:sldId id="510"/>
            <p14:sldId id="511"/>
            <p14:sldId id="512"/>
            <p14:sldId id="513"/>
            <p14:sldId id="514"/>
            <p14:sldId id="515"/>
            <p14:sldId id="516"/>
            <p14:sldId id="517"/>
            <p14:sldId id="518"/>
            <p14:sldId id="519"/>
            <p14:sldId id="520"/>
            <p14:sldId id="521"/>
            <p14:sldId id="522"/>
            <p14:sldId id="523"/>
            <p14:sldId id="524"/>
            <p14:sldId id="525"/>
            <p14:sldId id="526"/>
            <p14:sldId id="527"/>
            <p14:sldId id="528"/>
            <p14:sldId id="529"/>
            <p14:sldId id="530"/>
            <p14:sldId id="531"/>
          </p14:sldIdLst>
        </p14:section>
        <p14:section name="2 - NOEMI PUIG" id="{5D5C0C71-F590-F342-966D-501AFC0AB7B5}">
          <p14:sldIdLst>
            <p14:sldId id="532"/>
            <p14:sldId id="533"/>
            <p14:sldId id="534"/>
            <p14:sldId id="535"/>
            <p14:sldId id="536"/>
            <p14:sldId id="537"/>
            <p14:sldId id="538"/>
            <p14:sldId id="539"/>
            <p14:sldId id="540"/>
            <p14:sldId id="541"/>
            <p14:sldId id="542"/>
            <p14:sldId id="543"/>
            <p14:sldId id="544"/>
            <p14:sldId id="545"/>
            <p14:sldId id="546"/>
            <p14:sldId id="547"/>
            <p14:sldId id="548"/>
            <p14:sldId id="549"/>
            <p14:sldId id="550"/>
            <p14:sldId id="551"/>
            <p14:sldId id="552"/>
          </p14:sldIdLst>
        </p14:section>
        <p14:section name="2 - PAULA RODRIGUEZ" id="{29445D7C-E631-4B46-A1B9-AA0AE2E9065D}">
          <p14:sldIdLst>
            <p14:sldId id="553"/>
            <p14:sldId id="554"/>
            <p14:sldId id="555"/>
            <p14:sldId id="556"/>
            <p14:sldId id="557"/>
            <p14:sldId id="558"/>
            <p14:sldId id="559"/>
            <p14:sldId id="560"/>
            <p14:sldId id="561"/>
            <p14:sldId id="562"/>
            <p14:sldId id="563"/>
          </p14:sldIdLst>
        </p14:section>
        <p14:section name="2 - LAURA ROSENOL" id="{03B0FC17-CE23-B443-9438-5C9DC5F0E121}">
          <p14:sldIdLst>
            <p14:sldId id="564"/>
            <p14:sldId id="565"/>
            <p14:sldId id="566"/>
            <p14:sldId id="567"/>
            <p14:sldId id="568"/>
            <p14:sldId id="569"/>
            <p14:sldId id="570"/>
            <p14:sldId id="571"/>
            <p14:sldId id="572"/>
          </p14:sldIdLst>
        </p14:section>
        <p14:section name="2 -  J.J LA HUERTA" id="{FF112E98-5463-B34E-800C-C984800A6B98}">
          <p14:sldIdLst>
            <p14:sldId id="573"/>
          </p14:sldIdLst>
        </p14:section>
        <p14:section name="2 - CRISTINA ENCINAS" id="{DCAD2FE3-B3A3-0D44-BA15-F19DA244400D}">
          <p14:sldIdLst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</p14:sldIdLst>
        </p14:section>
        <p14:section name="3 - EVA BARRAGN" id="{F25223BA-6095-D641-A832-E31410EFBE40}">
          <p14:sldIdLst>
            <p14:sldId id="584"/>
            <p14:sldId id="585"/>
            <p14:sldId id="586"/>
            <p14:sldId id="587"/>
            <p14:sldId id="588"/>
            <p14:sldId id="589"/>
            <p14:sldId id="590"/>
            <p14:sldId id="591"/>
            <p14:sldId id="592"/>
            <p14:sldId id="593"/>
            <p14:sldId id="594"/>
            <p14:sldId id="595"/>
            <p14:sldId id="596"/>
            <p14:sldId id="597"/>
            <p14:sldId id="598"/>
            <p14:sldId id="599"/>
            <p14:sldId id="600"/>
            <p14:sldId id="601"/>
            <p14:sldId id="602"/>
            <p14:sldId id="603"/>
            <p14:sldId id="604"/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</p14:sldIdLst>
        </p14:section>
        <p14:section name="3 - BRUNO PAIVA" id="{447ABB84-F926-F241-93DD-D7589C93E437}">
          <p14:sldIdLst>
            <p14:sldId id="638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714"/>
            <p14:sldId id="715"/>
            <p14:sldId id="716"/>
            <p14:sldId id="717"/>
            <p14:sldId id="718"/>
            <p14:sldId id="719"/>
            <p14:sldId id="720"/>
            <p14:sldId id="721"/>
            <p14:sldId id="722"/>
            <p14:sldId id="723"/>
            <p14:sldId id="724"/>
            <p14:sldId id="725"/>
            <p14:sldId id="726"/>
            <p14:sldId id="727"/>
            <p14:sldId id="728"/>
            <p14:sldId id="729"/>
            <p14:sldId id="730"/>
            <p14:sldId id="731"/>
            <p14:sldId id="732"/>
            <p14:sldId id="733"/>
            <p14:sldId id="734"/>
          </p14:sldIdLst>
        </p14:section>
        <p14:section name="3 - JUANA SERRANO" id="{EF03F2AC-9DE6-C643-B21F-9ED069C005A9}">
          <p14:sldIdLst>
            <p14:sldId id="735"/>
            <p14:sldId id="736"/>
            <p14:sldId id="737"/>
            <p14:sldId id="738"/>
            <p14:sldId id="739"/>
            <p14:sldId id="740"/>
            <p14:sldId id="741"/>
            <p14:sldId id="742"/>
            <p14:sldId id="743"/>
            <p14:sldId id="744"/>
            <p14:sldId id="745"/>
            <p14:sldId id="746"/>
            <p14:sldId id="747"/>
            <p14:sldId id="748"/>
            <p14:sldId id="749"/>
            <p14:sldId id="750"/>
            <p14:sldId id="751"/>
            <p14:sldId id="752"/>
            <p14:sldId id="753"/>
            <p14:sldId id="754"/>
            <p14:sldId id="755"/>
            <p14:sldId id="756"/>
            <p14:sldId id="757"/>
            <p14:sldId id="758"/>
            <p14:sldId id="759"/>
            <p14:sldId id="760"/>
            <p14:sldId id="761"/>
            <p14:sldId id="762"/>
            <p14:sldId id="763"/>
            <p14:sldId id="764"/>
            <p14:sldId id="765"/>
            <p14:sldId id="766"/>
            <p14:sldId id="767"/>
            <p14:sldId id="768"/>
            <p14:sldId id="769"/>
            <p14:sldId id="770"/>
            <p14:sldId id="771"/>
            <p14:sldId id="772"/>
          </p14:sldIdLst>
        </p14:section>
        <p14:section name="3 - PAU MONTESINOS" id="{9255EF62-9B00-684B-A8C6-AE6BE15C5693}">
          <p14:sldIdLst>
            <p14:sldId id="773"/>
            <p14:sldId id="774"/>
            <p14:sldId id="775"/>
            <p14:sldId id="776"/>
            <p14:sldId id="777"/>
            <p14:sldId id="778"/>
            <p14:sldId id="779"/>
            <p14:sldId id="780"/>
            <p14:sldId id="781"/>
            <p14:sldId id="782"/>
            <p14:sldId id="783"/>
            <p14:sldId id="784"/>
            <p14:sldId id="785"/>
            <p14:sldId id="786"/>
            <p14:sldId id="787"/>
            <p14:sldId id="788"/>
            <p14:sldId id="789"/>
            <p14:sldId id="790"/>
            <p14:sldId id="791"/>
            <p14:sldId id="792"/>
            <p14:sldId id="793"/>
            <p14:sldId id="794"/>
            <p14:sldId id="795"/>
            <p14:sldId id="796"/>
            <p14:sldId id="797"/>
            <p14:sldId id="798"/>
            <p14:sldId id="799"/>
            <p14:sldId id="800"/>
            <p14:sldId id="801"/>
            <p14:sldId id="802"/>
            <p14:sldId id="803"/>
            <p14:sldId id="804"/>
            <p14:sldId id="805"/>
            <p14:sldId id="806"/>
            <p14:sldId id="807"/>
            <p14:sldId id="808"/>
            <p14:sldId id="809"/>
            <p14:sldId id="810"/>
            <p14:sldId id="811"/>
            <p14:sldId id="812"/>
            <p14:sldId id="813"/>
            <p14:sldId id="814"/>
            <p14:sldId id="815"/>
            <p14:sldId id="816"/>
            <p14:sldId id="817"/>
            <p14:sldId id="818"/>
            <p14:sldId id="819"/>
            <p14:sldId id="820"/>
            <p14:sldId id="821"/>
            <p14:sldId id="822"/>
            <p14:sldId id="823"/>
            <p14:sldId id="824"/>
            <p14:sldId id="825"/>
            <p14:sldId id="826"/>
            <p14:sldId id="827"/>
            <p14:sldId id="828"/>
            <p14:sldId id="829"/>
            <p14:sldId id="830"/>
            <p14:sldId id="831"/>
            <p14:sldId id="832"/>
            <p14:sldId id="833"/>
            <p14:sldId id="834"/>
            <p14:sldId id="835"/>
            <p14:sldId id="836"/>
            <p14:sldId id="837"/>
            <p14:sldId id="838"/>
            <p14:sldId id="839"/>
            <p14:sldId id="840"/>
            <p14:sldId id="841"/>
            <p14:sldId id="842"/>
            <p14:sldId id="843"/>
            <p14:sldId id="844"/>
            <p14:sldId id="845"/>
            <p14:sldId id="846"/>
            <p14:sldId id="847"/>
            <p14:sldId id="848"/>
            <p14:sldId id="849"/>
            <p14:sldId id="850"/>
            <p14:sldId id="851"/>
            <p14:sldId id="852"/>
            <p14:sldId id="853"/>
            <p14:sldId id="854"/>
            <p14:sldId id="855"/>
            <p14:sldId id="856"/>
            <p14:sldId id="857"/>
            <p14:sldId id="858"/>
            <p14:sldId id="859"/>
            <p14:sldId id="860"/>
            <p14:sldId id="861"/>
            <p14:sldId id="862"/>
            <p14:sldId id="863"/>
            <p14:sldId id="864"/>
            <p14:sldId id="865"/>
            <p14:sldId id="866"/>
            <p14:sldId id="867"/>
            <p14:sldId id="868"/>
            <p14:sldId id="869"/>
            <p14:sldId id="870"/>
            <p14:sldId id="871"/>
            <p14:sldId id="872"/>
            <p14:sldId id="873"/>
            <p14:sldId id="357"/>
            <p14:sldId id="358"/>
            <p14:sldId id="359"/>
            <p14:sldId id="360"/>
            <p14:sldId id="361"/>
            <p14:sldId id="362"/>
            <p14:sldId id="363"/>
            <p14:sldId id="364"/>
            <p14:sldId id="365"/>
            <p14:sldId id="366"/>
            <p14:sldId id="367"/>
          </p14:sldIdLst>
        </p14:section>
        <p14:section name="4 - LMA PETHEMA BCN 2022_plenaria" id="{70E06013-406E-7142-BADB-4E967EE91A27}">
          <p14:sldIdLst>
            <p14:sldId id="874"/>
            <p14:sldId id="875"/>
            <p14:sldId id="876"/>
            <p14:sldId id="877"/>
            <p14:sldId id="878"/>
            <p14:sldId id="879"/>
            <p14:sldId id="880"/>
            <p14:sldId id="881"/>
            <p14:sldId id="882"/>
            <p14:sldId id="883"/>
            <p14:sldId id="884"/>
            <p14:sldId id="885"/>
            <p14:sldId id="886"/>
            <p14:sldId id="887"/>
            <p14:sldId id="888"/>
            <p14:sldId id="889"/>
            <p14:sldId id="890"/>
            <p14:sldId id="891"/>
            <p14:sldId id="892"/>
            <p14:sldId id="893"/>
            <p14:sldId id="894"/>
            <p14:sldId id="895"/>
            <p14:sldId id="896"/>
            <p14:sldId id="897"/>
            <p14:sldId id="898"/>
            <p14:sldId id="899"/>
            <p14:sldId id="900"/>
            <p14:sldId id="901"/>
            <p14:sldId id="902"/>
            <p14:sldId id="903"/>
            <p14:sldId id="904"/>
            <p14:sldId id="905"/>
            <p14:sldId id="906"/>
            <p14:sldId id="907"/>
            <p14:sldId id="908"/>
            <p14:sldId id="909"/>
            <p14:sldId id="910"/>
            <p14:sldId id="911"/>
            <p14:sldId id="912"/>
            <p14:sldId id="913"/>
            <p14:sldId id="914"/>
            <p14:sldId id="915"/>
            <p14:sldId id="916"/>
            <p14:sldId id="917"/>
            <p14:sldId id="918"/>
            <p14:sldId id="919"/>
            <p14:sldId id="920"/>
            <p14:sldId id="921"/>
            <p14:sldId id="922"/>
            <p14:sldId id="923"/>
            <p14:sldId id="924"/>
            <p14:sldId id="925"/>
            <p14:sldId id="926"/>
            <p14:sldId id="927"/>
            <p14:sldId id="928"/>
            <p14:sldId id="929"/>
            <p14:sldId id="930"/>
            <p14:sldId id="931"/>
            <p14:sldId id="932"/>
            <p14:sldId id="933"/>
            <p14:sldId id="934"/>
            <p14:sldId id="935"/>
          </p14:sldIdLst>
        </p14:section>
        <p14:section name="5 - LAL PETHEMA Barcelona 2022" id="{4925DAC1-35C3-114C-A251-52F228A3208F}">
          <p14:sldIdLst>
            <p14:sldId id="1127"/>
            <p14:sldId id="1128"/>
            <p14:sldId id="258"/>
            <p14:sldId id="1129"/>
            <p14:sldId id="1130"/>
            <p14:sldId id="1131"/>
            <p14:sldId id="1132"/>
            <p14:sldId id="1133"/>
            <p14:sldId id="1134"/>
            <p14:sldId id="1135"/>
            <p14:sldId id="1136"/>
            <p14:sldId id="1137"/>
            <p14:sldId id="1138"/>
            <p14:sldId id="1139"/>
            <p14:sldId id="1140"/>
            <p14:sldId id="271"/>
            <p14:sldId id="272"/>
            <p14:sldId id="1141"/>
            <p14:sldId id="1142"/>
            <p14:sldId id="1143"/>
            <p14:sldId id="1144"/>
            <p14:sldId id="1145"/>
            <p14:sldId id="1146"/>
            <p14:sldId id="1147"/>
            <p14:sldId id="1148"/>
            <p14:sldId id="1149"/>
            <p14:sldId id="1150"/>
            <p14:sldId id="1151"/>
            <p14:sldId id="1152"/>
            <p14:sldId id="1153"/>
            <p14:sldId id="1154"/>
            <p14:sldId id="1155"/>
            <p14:sldId id="1156"/>
            <p14:sldId id="1157"/>
            <p14:sldId id="1158"/>
            <p14:sldId id="1159"/>
            <p14:sldId id="1160"/>
            <p14:sldId id="1161"/>
            <p14:sldId id="1162"/>
            <p14:sldId id="1163"/>
            <p14:sldId id="1164"/>
            <p14:sldId id="1165"/>
            <p14:sldId id="1166"/>
            <p14:sldId id="1167"/>
            <p14:sldId id="1168"/>
            <p14:sldId id="1169"/>
            <p14:sldId id="1170"/>
            <p14:sldId id="1171"/>
            <p14:sldId id="1172"/>
            <p14:sldId id="1173"/>
            <p14:sldId id="1174"/>
            <p14:sldId id="1175"/>
            <p14:sldId id="1176"/>
            <p14:sldId id="1177"/>
            <p14:sldId id="1178"/>
            <p14:sldId id="1179"/>
            <p14:sldId id="1180"/>
            <p14:sldId id="1181"/>
          </p14:sldIdLst>
        </p14:section>
        <p14:section name="6 - GEPTI" id="{F54F6A78-9BF1-1447-B10A-C450104B6C21}">
          <p14:sldIdLst>
            <p14:sldId id="994"/>
            <p14:sldId id="995"/>
            <p14:sldId id="996"/>
            <p14:sldId id="997"/>
            <p14:sldId id="998"/>
            <p14:sldId id="999"/>
            <p14:sldId id="1000"/>
            <p14:sldId id="1001"/>
          </p14:sldIdLst>
        </p14:section>
        <p14:section name="7 - Valcarcel_GESMD" id="{150CF328-C1D9-854F-9E71-AB6AF92EB495}">
          <p14:sldIdLst>
            <p14:sldId id="1002"/>
            <p14:sldId id="1003"/>
            <p14:sldId id="1004"/>
            <p14:sldId id="1005"/>
            <p14:sldId id="1006"/>
            <p14:sldId id="1007"/>
            <p14:sldId id="1008"/>
            <p14:sldId id="1009"/>
            <p14:sldId id="1010"/>
            <p14:sldId id="1011"/>
            <p14:sldId id="1012"/>
            <p14:sldId id="1013"/>
            <p14:sldId id="1014"/>
            <p14:sldId id="1015"/>
            <p14:sldId id="1016"/>
            <p14:sldId id="1017"/>
            <p14:sldId id="1018"/>
            <p14:sldId id="1019"/>
            <p14:sldId id="1020"/>
            <p14:sldId id="1021"/>
            <p14:sldId id="1022"/>
            <p14:sldId id="1023"/>
            <p14:sldId id="1024"/>
            <p14:sldId id="1025"/>
            <p14:sldId id="1026"/>
            <p14:sldId id="1027"/>
            <p14:sldId id="1028"/>
            <p14:sldId id="1029"/>
          </p14:sldIdLst>
        </p14:section>
        <p14:section name="8 - PETHEMA_GELLC-EC_2022_D" id="{04519623-3740-CE48-8402-59CEFAE975F4}">
          <p14:sldIdLst>
            <p14:sldId id="1030"/>
            <p14:sldId id="1031"/>
            <p14:sldId id="1032"/>
            <p14:sldId id="1033"/>
            <p14:sldId id="1034"/>
            <p14:sldId id="1035"/>
            <p14:sldId id="1036"/>
            <p14:sldId id="1037"/>
            <p14:sldId id="1038"/>
            <p14:sldId id="1039"/>
            <p14:sldId id="1040"/>
            <p14:sldId id="1041"/>
            <p14:sldId id="1042"/>
            <p14:sldId id="1043"/>
            <p14:sldId id="1044"/>
            <p14:sldId id="1045"/>
            <p14:sldId id="1046"/>
            <p14:sldId id="1047"/>
            <p14:sldId id="1048"/>
            <p14:sldId id="1049"/>
            <p14:sldId id="1050"/>
            <p14:sldId id="1051"/>
          </p14:sldIdLst>
        </p14:section>
        <p14:section name="9 - PETHEMA 2022_RESUMEN" id="{A7E7A685-0400-CE48-8F8F-CB33A7C765B8}">
          <p14:sldIdLst>
            <p14:sldId id="1052"/>
            <p14:sldId id="1053"/>
            <p14:sldId id="1054"/>
            <p14:sldId id="1055"/>
            <p14:sldId id="1056"/>
            <p14:sldId id="1057"/>
            <p14:sldId id="1058"/>
            <p14:sldId id="1059"/>
            <p14:sldId id="1060"/>
            <p14:sldId id="1061"/>
            <p14:sldId id="1062"/>
            <p14:sldId id="1063"/>
            <p14:sldId id="1064"/>
            <p14:sldId id="1065"/>
            <p14:sldId id="1066"/>
            <p14:sldId id="1067"/>
            <p14:sldId id="1068"/>
            <p14:sldId id="1069"/>
            <p14:sldId id="1070"/>
            <p14:sldId id="1071"/>
            <p14:sldId id="1072"/>
            <p14:sldId id="1073"/>
            <p14:sldId id="1074"/>
            <p14:sldId id="1075"/>
            <p14:sldId id="1076"/>
            <p14:sldId id="1077"/>
            <p14:sldId id="1078"/>
            <p14:sldId id="1079"/>
            <p14:sldId id="1080"/>
            <p14:sldId id="1081"/>
            <p14:sldId id="1082"/>
            <p14:sldId id="1083"/>
            <p14:sldId id="1084"/>
            <p14:sldId id="1085"/>
            <p14:sldId id="1086"/>
            <p14:sldId id="1087"/>
            <p14:sldId id="1088"/>
            <p14:sldId id="1089"/>
            <p14:sldId id="1090"/>
            <p14:sldId id="1091"/>
            <p14:sldId id="1092"/>
            <p14:sldId id="1093"/>
            <p14:sldId id="1094"/>
            <p14:sldId id="1095"/>
            <p14:sldId id="1096"/>
            <p14:sldId id="1097"/>
            <p14:sldId id="1098"/>
            <p14:sldId id="1099"/>
            <p14:sldId id="1100"/>
            <p14:sldId id="1101"/>
            <p14:sldId id="1102"/>
            <p14:sldId id="1103"/>
            <p14:sldId id="1104"/>
            <p14:sldId id="1105"/>
            <p14:sldId id="1106"/>
            <p14:sldId id="1107"/>
            <p14:sldId id="1108"/>
            <p14:sldId id="1109"/>
            <p14:sldId id="1110"/>
            <p14:sldId id="1111"/>
            <p14:sldId id="1112"/>
            <p14:sldId id="1113"/>
            <p14:sldId id="1114"/>
            <p14:sldId id="1115"/>
            <p14:sldId id="1116"/>
            <p14:sldId id="1117"/>
            <p14:sldId id="1118"/>
            <p14:sldId id="1119"/>
            <p14:sldId id="1120"/>
            <p14:sldId id="1121"/>
            <p14:sldId id="1122"/>
            <p14:sldId id="1123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99"/>
    <a:srgbClr val="0033CC"/>
    <a:srgbClr val="2F1FF9"/>
    <a:srgbClr val="EDBA55"/>
    <a:srgbClr val="1083BF"/>
    <a:srgbClr val="D58200"/>
    <a:srgbClr val="01A88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189"/>
    <p:restoredTop sz="94637"/>
  </p:normalViewPr>
  <p:slideViewPr>
    <p:cSldViewPr>
      <p:cViewPr varScale="1">
        <p:scale>
          <a:sx n="68" d="100"/>
          <a:sy n="68" d="100"/>
        </p:scale>
        <p:origin x="82" y="53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21" Type="http://schemas.openxmlformats.org/officeDocument/2006/relationships/slide" Target="slides/slide20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32" Type="http://schemas.openxmlformats.org/officeDocument/2006/relationships/slide" Target="slides/slide3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181" Type="http://schemas.openxmlformats.org/officeDocument/2006/relationships/slide" Target="slides/slide180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707" Type="http://schemas.openxmlformats.org/officeDocument/2006/relationships/slide" Target="slides/slide706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497" Type="http://schemas.openxmlformats.org/officeDocument/2006/relationships/slide" Target="slides/slide496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22" Type="http://schemas.openxmlformats.org/officeDocument/2006/relationships/slide" Target="slides/slide52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slide" Target="slides/slide398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259" Type="http://schemas.openxmlformats.org/officeDocument/2006/relationships/slide" Target="slides/slide258.xml"/><Relationship Id="rId424" Type="http://schemas.openxmlformats.org/officeDocument/2006/relationships/slide" Target="slides/slide423.xml"/><Relationship Id="rId466" Type="http://schemas.openxmlformats.org/officeDocument/2006/relationships/slide" Target="slides/slide465.xml"/><Relationship Id="rId631" Type="http://schemas.openxmlformats.org/officeDocument/2006/relationships/slide" Target="slides/slide630.xml"/><Relationship Id="rId673" Type="http://schemas.openxmlformats.org/officeDocument/2006/relationships/slide" Target="slides/slide672.xml"/><Relationship Id="rId729" Type="http://schemas.openxmlformats.org/officeDocument/2006/relationships/slide" Target="slides/slide72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40" Type="http://schemas.openxmlformats.org/officeDocument/2006/relationships/slide" Target="slides/slide739.xml"/><Relationship Id="rId782" Type="http://schemas.openxmlformats.org/officeDocument/2006/relationships/slide" Target="slides/slide781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477" Type="http://schemas.openxmlformats.org/officeDocument/2006/relationships/slide" Target="slides/slide476.xml"/><Relationship Id="rId600" Type="http://schemas.openxmlformats.org/officeDocument/2006/relationships/slide" Target="slides/slide599.xml"/><Relationship Id="rId642" Type="http://schemas.openxmlformats.org/officeDocument/2006/relationships/slide" Target="slides/slide641.xml"/><Relationship Id="rId684" Type="http://schemas.openxmlformats.org/officeDocument/2006/relationships/slide" Target="slides/slide683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502" Type="http://schemas.openxmlformats.org/officeDocument/2006/relationships/slide" Target="slides/slide501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44" Type="http://schemas.openxmlformats.org/officeDocument/2006/relationships/slide" Target="slides/slide543.xml"/><Relationship Id="rId586" Type="http://schemas.openxmlformats.org/officeDocument/2006/relationships/slide" Target="slides/slide585.xml"/><Relationship Id="rId751" Type="http://schemas.openxmlformats.org/officeDocument/2006/relationships/slide" Target="slides/slide750.xml"/><Relationship Id="rId793" Type="http://schemas.openxmlformats.org/officeDocument/2006/relationships/slide" Target="slides/slide792.xml"/><Relationship Id="rId807" Type="http://schemas.openxmlformats.org/officeDocument/2006/relationships/slide" Target="slides/slide806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446" Type="http://schemas.openxmlformats.org/officeDocument/2006/relationships/slide" Target="slides/slide445.xml"/><Relationship Id="rId611" Type="http://schemas.openxmlformats.org/officeDocument/2006/relationships/slide" Target="slides/slide610.xml"/><Relationship Id="rId653" Type="http://schemas.openxmlformats.org/officeDocument/2006/relationships/slide" Target="slides/slide652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709" Type="http://schemas.openxmlformats.org/officeDocument/2006/relationships/slide" Target="slides/slide708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13" Type="http://schemas.openxmlformats.org/officeDocument/2006/relationships/slide" Target="slides/slide512.xml"/><Relationship Id="rId555" Type="http://schemas.openxmlformats.org/officeDocument/2006/relationships/slide" Target="slides/slide554.xml"/><Relationship Id="rId597" Type="http://schemas.openxmlformats.org/officeDocument/2006/relationships/slide" Target="slides/slide596.xml"/><Relationship Id="rId720" Type="http://schemas.openxmlformats.org/officeDocument/2006/relationships/slide" Target="slides/slide719.xml"/><Relationship Id="rId762" Type="http://schemas.openxmlformats.org/officeDocument/2006/relationships/slide" Target="slides/slide761.xml"/><Relationship Id="rId818" Type="http://schemas.openxmlformats.org/officeDocument/2006/relationships/slide" Target="slides/slide81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457" Type="http://schemas.openxmlformats.org/officeDocument/2006/relationships/slide" Target="slides/slide456.xml"/><Relationship Id="rId622" Type="http://schemas.openxmlformats.org/officeDocument/2006/relationships/slide" Target="slides/slide621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664" Type="http://schemas.openxmlformats.org/officeDocument/2006/relationships/slide" Target="slides/slide663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524" Type="http://schemas.openxmlformats.org/officeDocument/2006/relationships/slide" Target="slides/slide523.xml"/><Relationship Id="rId566" Type="http://schemas.openxmlformats.org/officeDocument/2006/relationships/slide" Target="slides/slide565.xml"/><Relationship Id="rId731" Type="http://schemas.openxmlformats.org/officeDocument/2006/relationships/slide" Target="slides/slide730.xml"/><Relationship Id="rId773" Type="http://schemas.openxmlformats.org/officeDocument/2006/relationships/slide" Target="slides/slide77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577" Type="http://schemas.openxmlformats.org/officeDocument/2006/relationships/slide" Target="slides/slide576.xml"/><Relationship Id="rId700" Type="http://schemas.openxmlformats.org/officeDocument/2006/relationships/slide" Target="slides/slide699.xml"/><Relationship Id="rId742" Type="http://schemas.openxmlformats.org/officeDocument/2006/relationships/slide" Target="slides/slide741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602" Type="http://schemas.openxmlformats.org/officeDocument/2006/relationships/slide" Target="slides/slide601.xml"/><Relationship Id="rId784" Type="http://schemas.openxmlformats.org/officeDocument/2006/relationships/slide" Target="slides/slide783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479" Type="http://schemas.openxmlformats.org/officeDocument/2006/relationships/slide" Target="slides/slide478.xml"/><Relationship Id="rId644" Type="http://schemas.openxmlformats.org/officeDocument/2006/relationships/slide" Target="slides/slide643.xml"/><Relationship Id="rId686" Type="http://schemas.openxmlformats.org/officeDocument/2006/relationships/slide" Target="slides/slide685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546" Type="http://schemas.openxmlformats.org/officeDocument/2006/relationships/slide" Target="slides/slide545.xml"/><Relationship Id="rId711" Type="http://schemas.openxmlformats.org/officeDocument/2006/relationships/slide" Target="slides/slide710.xml"/><Relationship Id="rId753" Type="http://schemas.openxmlformats.org/officeDocument/2006/relationships/slide" Target="slides/slide752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406" Type="http://schemas.openxmlformats.org/officeDocument/2006/relationships/slide" Target="slides/slide405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809" Type="http://schemas.openxmlformats.org/officeDocument/2006/relationships/slide" Target="slides/slide808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448" Type="http://schemas.openxmlformats.org/officeDocument/2006/relationships/slide" Target="slides/slide447.xml"/><Relationship Id="rId613" Type="http://schemas.openxmlformats.org/officeDocument/2006/relationships/slide" Target="slides/slide612.xml"/><Relationship Id="rId655" Type="http://schemas.openxmlformats.org/officeDocument/2006/relationships/slide" Target="slides/slide654.xml"/><Relationship Id="rId697" Type="http://schemas.openxmlformats.org/officeDocument/2006/relationships/slide" Target="slides/slide696.xml"/><Relationship Id="rId820" Type="http://schemas.openxmlformats.org/officeDocument/2006/relationships/slide" Target="slides/slide819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57" Type="http://schemas.openxmlformats.org/officeDocument/2006/relationships/slide" Target="slides/slide556.xml"/><Relationship Id="rId599" Type="http://schemas.openxmlformats.org/officeDocument/2006/relationships/slide" Target="slides/slide598.xml"/><Relationship Id="rId764" Type="http://schemas.openxmlformats.org/officeDocument/2006/relationships/slide" Target="slides/slide763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459" Type="http://schemas.openxmlformats.org/officeDocument/2006/relationships/slide" Target="slides/slide458.xml"/><Relationship Id="rId624" Type="http://schemas.openxmlformats.org/officeDocument/2006/relationships/slide" Target="slides/slide623.xml"/><Relationship Id="rId666" Type="http://schemas.openxmlformats.org/officeDocument/2006/relationships/slide" Target="slides/slide665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470" Type="http://schemas.openxmlformats.org/officeDocument/2006/relationships/slide" Target="slides/slide469.xml"/><Relationship Id="rId526" Type="http://schemas.openxmlformats.org/officeDocument/2006/relationships/slide" Target="slides/slide525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33" Type="http://schemas.openxmlformats.org/officeDocument/2006/relationships/slide" Target="slides/slide732.xml"/><Relationship Id="rId775" Type="http://schemas.openxmlformats.org/officeDocument/2006/relationships/slide" Target="slides/slide774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232" Type="http://schemas.openxmlformats.org/officeDocument/2006/relationships/slide" Target="slides/slide231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702" Type="http://schemas.openxmlformats.org/officeDocument/2006/relationships/slide" Target="slides/slide701.xml"/><Relationship Id="rId27" Type="http://schemas.openxmlformats.org/officeDocument/2006/relationships/slide" Target="slides/slide26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537" Type="http://schemas.openxmlformats.org/officeDocument/2006/relationships/slide" Target="slides/slide536.xml"/><Relationship Id="rId579" Type="http://schemas.openxmlformats.org/officeDocument/2006/relationships/slide" Target="slides/slide578.xml"/><Relationship Id="rId744" Type="http://schemas.openxmlformats.org/officeDocument/2006/relationships/slide" Target="slides/slide743.xml"/><Relationship Id="rId786" Type="http://schemas.openxmlformats.org/officeDocument/2006/relationships/slide" Target="slides/slide785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41" Type="http://schemas.openxmlformats.org/officeDocument/2006/relationships/slide" Target="slides/slide340.xml"/><Relationship Id="rId383" Type="http://schemas.openxmlformats.org/officeDocument/2006/relationships/slide" Target="slides/slide382.xml"/><Relationship Id="rId439" Type="http://schemas.openxmlformats.org/officeDocument/2006/relationships/slide" Target="slides/slide438.xml"/><Relationship Id="rId590" Type="http://schemas.openxmlformats.org/officeDocument/2006/relationships/slide" Target="slides/slide589.xml"/><Relationship Id="rId604" Type="http://schemas.openxmlformats.org/officeDocument/2006/relationships/slide" Target="slides/slide603.xml"/><Relationship Id="rId646" Type="http://schemas.openxmlformats.org/officeDocument/2006/relationships/slide" Target="slides/slide645.xml"/><Relationship Id="rId811" Type="http://schemas.openxmlformats.org/officeDocument/2006/relationships/slide" Target="slides/slide810.xml"/><Relationship Id="rId201" Type="http://schemas.openxmlformats.org/officeDocument/2006/relationships/slide" Target="slides/slide200.xml"/><Relationship Id="rId243" Type="http://schemas.openxmlformats.org/officeDocument/2006/relationships/slide" Target="slides/slide242.xml"/><Relationship Id="rId285" Type="http://schemas.openxmlformats.org/officeDocument/2006/relationships/slide" Target="slides/slide284.xml"/><Relationship Id="rId450" Type="http://schemas.openxmlformats.org/officeDocument/2006/relationships/slide" Target="slides/slide449.xml"/><Relationship Id="rId506" Type="http://schemas.openxmlformats.org/officeDocument/2006/relationships/slide" Target="slides/slide505.xml"/><Relationship Id="rId688" Type="http://schemas.openxmlformats.org/officeDocument/2006/relationships/slide" Target="slides/slide687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492" Type="http://schemas.openxmlformats.org/officeDocument/2006/relationships/slide" Target="slides/slide491.xml"/><Relationship Id="rId548" Type="http://schemas.openxmlformats.org/officeDocument/2006/relationships/slide" Target="slides/slide547.xml"/><Relationship Id="rId713" Type="http://schemas.openxmlformats.org/officeDocument/2006/relationships/slide" Target="slides/slide712.xml"/><Relationship Id="rId755" Type="http://schemas.openxmlformats.org/officeDocument/2006/relationships/slide" Target="slides/slide754.xml"/><Relationship Id="rId797" Type="http://schemas.openxmlformats.org/officeDocument/2006/relationships/slide" Target="slides/slide796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87" Type="http://schemas.openxmlformats.org/officeDocument/2006/relationships/slide" Target="slides/slide186.xml"/><Relationship Id="rId352" Type="http://schemas.openxmlformats.org/officeDocument/2006/relationships/slide" Target="slides/slide351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presProps" Target="presProps.xml"/><Relationship Id="rId212" Type="http://schemas.openxmlformats.org/officeDocument/2006/relationships/slide" Target="slides/slide211.xml"/><Relationship Id="rId254" Type="http://schemas.openxmlformats.org/officeDocument/2006/relationships/slide" Target="slides/slide253.xml"/><Relationship Id="rId657" Type="http://schemas.openxmlformats.org/officeDocument/2006/relationships/slide" Target="slides/slide656.xml"/><Relationship Id="rId699" Type="http://schemas.openxmlformats.org/officeDocument/2006/relationships/slide" Target="slides/slide698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96" Type="http://schemas.openxmlformats.org/officeDocument/2006/relationships/slide" Target="slides/slide295.xml"/><Relationship Id="rId461" Type="http://schemas.openxmlformats.org/officeDocument/2006/relationships/slide" Target="slides/slide460.xml"/><Relationship Id="rId517" Type="http://schemas.openxmlformats.org/officeDocument/2006/relationships/slide" Target="slides/slide516.xml"/><Relationship Id="rId559" Type="http://schemas.openxmlformats.org/officeDocument/2006/relationships/slide" Target="slides/slide558.xml"/><Relationship Id="rId724" Type="http://schemas.openxmlformats.org/officeDocument/2006/relationships/slide" Target="slides/slide723.xml"/><Relationship Id="rId766" Type="http://schemas.openxmlformats.org/officeDocument/2006/relationships/slide" Target="slides/slide765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63" Type="http://schemas.openxmlformats.org/officeDocument/2006/relationships/slide" Target="slides/slide362.xml"/><Relationship Id="rId419" Type="http://schemas.openxmlformats.org/officeDocument/2006/relationships/slide" Target="slides/slide418.xml"/><Relationship Id="rId570" Type="http://schemas.openxmlformats.org/officeDocument/2006/relationships/slide" Target="slides/slide569.xml"/><Relationship Id="rId626" Type="http://schemas.openxmlformats.org/officeDocument/2006/relationships/slide" Target="slides/slide625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18" Type="http://schemas.openxmlformats.org/officeDocument/2006/relationships/slide" Target="slides/slide17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125" Type="http://schemas.openxmlformats.org/officeDocument/2006/relationships/slide" Target="slides/slide124.xml"/><Relationship Id="rId167" Type="http://schemas.openxmlformats.org/officeDocument/2006/relationships/slide" Target="slides/slide166.xml"/><Relationship Id="rId332" Type="http://schemas.openxmlformats.org/officeDocument/2006/relationships/slide" Target="slides/slide331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777" Type="http://schemas.openxmlformats.org/officeDocument/2006/relationships/slide" Target="slides/slide776.xml"/><Relationship Id="rId71" Type="http://schemas.openxmlformats.org/officeDocument/2006/relationships/slide" Target="slides/slide70.xml"/><Relationship Id="rId234" Type="http://schemas.openxmlformats.org/officeDocument/2006/relationships/slide" Target="slides/slide233.xml"/><Relationship Id="rId637" Type="http://schemas.openxmlformats.org/officeDocument/2006/relationships/slide" Target="slides/slide636.xml"/><Relationship Id="rId679" Type="http://schemas.openxmlformats.org/officeDocument/2006/relationships/slide" Target="slides/slide678.xml"/><Relationship Id="rId802" Type="http://schemas.openxmlformats.org/officeDocument/2006/relationships/slide" Target="slides/slide80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76" Type="http://schemas.openxmlformats.org/officeDocument/2006/relationships/slide" Target="slides/slide275.xml"/><Relationship Id="rId441" Type="http://schemas.openxmlformats.org/officeDocument/2006/relationships/slide" Target="slides/slide440.xml"/><Relationship Id="rId483" Type="http://schemas.openxmlformats.org/officeDocument/2006/relationships/slide" Target="slides/slide482.xml"/><Relationship Id="rId539" Type="http://schemas.openxmlformats.org/officeDocument/2006/relationships/slide" Target="slides/slide538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746" Type="http://schemas.openxmlformats.org/officeDocument/2006/relationships/slide" Target="slides/slide745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82" Type="http://schemas.openxmlformats.org/officeDocument/2006/relationships/slide" Target="slides/slide81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606" Type="http://schemas.openxmlformats.org/officeDocument/2006/relationships/slide" Target="slides/slide605.xml"/><Relationship Id="rId648" Type="http://schemas.openxmlformats.org/officeDocument/2006/relationships/slide" Target="slides/slide647.xml"/><Relationship Id="rId813" Type="http://schemas.openxmlformats.org/officeDocument/2006/relationships/slide" Target="slides/slide812.xml"/><Relationship Id="rId245" Type="http://schemas.openxmlformats.org/officeDocument/2006/relationships/slide" Target="slides/slide244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52" Type="http://schemas.openxmlformats.org/officeDocument/2006/relationships/slide" Target="slides/slide451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105" Type="http://schemas.openxmlformats.org/officeDocument/2006/relationships/slide" Target="slides/slide104.xml"/><Relationship Id="rId147" Type="http://schemas.openxmlformats.org/officeDocument/2006/relationships/slide" Target="slides/slide146.xml"/><Relationship Id="rId312" Type="http://schemas.openxmlformats.org/officeDocument/2006/relationships/slide" Target="slides/slide311.xml"/><Relationship Id="rId354" Type="http://schemas.openxmlformats.org/officeDocument/2006/relationships/slide" Target="slides/slide353.xml"/><Relationship Id="rId757" Type="http://schemas.openxmlformats.org/officeDocument/2006/relationships/slide" Target="slides/slide756.xml"/><Relationship Id="rId799" Type="http://schemas.openxmlformats.org/officeDocument/2006/relationships/slide" Target="slides/slide798.xml"/><Relationship Id="rId51" Type="http://schemas.openxmlformats.org/officeDocument/2006/relationships/slide" Target="slides/slide50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561" Type="http://schemas.openxmlformats.org/officeDocument/2006/relationships/slide" Target="slides/slide560.xml"/><Relationship Id="rId617" Type="http://schemas.openxmlformats.org/officeDocument/2006/relationships/slide" Target="slides/slide616.xml"/><Relationship Id="rId659" Type="http://schemas.openxmlformats.org/officeDocument/2006/relationships/slide" Target="slides/slide658.xml"/><Relationship Id="rId824" Type="http://schemas.openxmlformats.org/officeDocument/2006/relationships/theme" Target="theme/theme1.xml"/><Relationship Id="rId214" Type="http://schemas.openxmlformats.org/officeDocument/2006/relationships/slide" Target="slides/slide213.xml"/><Relationship Id="rId256" Type="http://schemas.openxmlformats.org/officeDocument/2006/relationships/slide" Target="slides/slide255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463" Type="http://schemas.openxmlformats.org/officeDocument/2006/relationships/slide" Target="slides/slide462.xml"/><Relationship Id="rId519" Type="http://schemas.openxmlformats.org/officeDocument/2006/relationships/slide" Target="slides/slide518.xml"/><Relationship Id="rId670" Type="http://schemas.openxmlformats.org/officeDocument/2006/relationships/slide" Target="slides/slide669.xml"/><Relationship Id="rId116" Type="http://schemas.openxmlformats.org/officeDocument/2006/relationships/slide" Target="slides/slide115.xml"/><Relationship Id="rId158" Type="http://schemas.openxmlformats.org/officeDocument/2006/relationships/slide" Target="slides/slide157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26" Type="http://schemas.openxmlformats.org/officeDocument/2006/relationships/slide" Target="slides/slide725.xml"/><Relationship Id="rId768" Type="http://schemas.openxmlformats.org/officeDocument/2006/relationships/slide" Target="slides/slide767.xml"/><Relationship Id="rId20" Type="http://schemas.openxmlformats.org/officeDocument/2006/relationships/slide" Target="slides/slide19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628" Type="http://schemas.openxmlformats.org/officeDocument/2006/relationships/slide" Target="slides/slide627.xml"/><Relationship Id="rId225" Type="http://schemas.openxmlformats.org/officeDocument/2006/relationships/slide" Target="slides/slide224.xml"/><Relationship Id="rId267" Type="http://schemas.openxmlformats.org/officeDocument/2006/relationships/slide" Target="slides/slide266.xml"/><Relationship Id="rId432" Type="http://schemas.openxmlformats.org/officeDocument/2006/relationships/slide" Target="slides/slide431.xml"/><Relationship Id="rId474" Type="http://schemas.openxmlformats.org/officeDocument/2006/relationships/slide" Target="slides/slide473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37" Type="http://schemas.openxmlformats.org/officeDocument/2006/relationships/slide" Target="slides/slide736.xml"/><Relationship Id="rId779" Type="http://schemas.openxmlformats.org/officeDocument/2006/relationships/slide" Target="slides/slide778.xml"/><Relationship Id="rId31" Type="http://schemas.openxmlformats.org/officeDocument/2006/relationships/slide" Target="slides/slide30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76" Type="http://schemas.openxmlformats.org/officeDocument/2006/relationships/slide" Target="slides/slide375.xml"/><Relationship Id="rId541" Type="http://schemas.openxmlformats.org/officeDocument/2006/relationships/slide" Target="slides/slide540.xml"/><Relationship Id="rId583" Type="http://schemas.openxmlformats.org/officeDocument/2006/relationships/slide" Target="slides/slide582.xml"/><Relationship Id="rId639" Type="http://schemas.openxmlformats.org/officeDocument/2006/relationships/slide" Target="slides/slide638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36" Type="http://schemas.openxmlformats.org/officeDocument/2006/relationships/slide" Target="slides/slide235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303" Type="http://schemas.openxmlformats.org/officeDocument/2006/relationships/slide" Target="slides/slide302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706" Type="http://schemas.openxmlformats.org/officeDocument/2006/relationships/slide" Target="slides/slide705.xml"/><Relationship Id="rId748" Type="http://schemas.openxmlformats.org/officeDocument/2006/relationships/slide" Target="slides/slide747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52" Type="http://schemas.openxmlformats.org/officeDocument/2006/relationships/slide" Target="slides/slide551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454" Type="http://schemas.openxmlformats.org/officeDocument/2006/relationships/slide" Target="slides/slide453.xml"/><Relationship Id="rId496" Type="http://schemas.openxmlformats.org/officeDocument/2006/relationships/slide" Target="slides/slide495.xml"/><Relationship Id="rId661" Type="http://schemas.openxmlformats.org/officeDocument/2006/relationships/slide" Target="slides/slide660.xml"/><Relationship Id="rId717" Type="http://schemas.openxmlformats.org/officeDocument/2006/relationships/slide" Target="slides/slide716.xml"/><Relationship Id="rId759" Type="http://schemas.openxmlformats.org/officeDocument/2006/relationships/slide" Target="slides/slide75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563" Type="http://schemas.openxmlformats.org/officeDocument/2006/relationships/slide" Target="slides/slide562.xml"/><Relationship Id="rId619" Type="http://schemas.openxmlformats.org/officeDocument/2006/relationships/slide" Target="slides/slide618.xml"/><Relationship Id="rId770" Type="http://schemas.openxmlformats.org/officeDocument/2006/relationships/slide" Target="slides/slide76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30" Type="http://schemas.openxmlformats.org/officeDocument/2006/relationships/slide" Target="slides/slide629.xml"/><Relationship Id="rId672" Type="http://schemas.openxmlformats.org/officeDocument/2006/relationships/slide" Target="slides/slide671.xml"/><Relationship Id="rId728" Type="http://schemas.openxmlformats.org/officeDocument/2006/relationships/slide" Target="slides/slide72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532" Type="http://schemas.openxmlformats.org/officeDocument/2006/relationships/slide" Target="slides/slide531.xml"/><Relationship Id="rId574" Type="http://schemas.openxmlformats.org/officeDocument/2006/relationships/slide" Target="slides/slide573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476" Type="http://schemas.openxmlformats.org/officeDocument/2006/relationships/slide" Target="slides/slide475.xml"/><Relationship Id="rId641" Type="http://schemas.openxmlformats.org/officeDocument/2006/relationships/slide" Target="slides/slide640.xml"/><Relationship Id="rId683" Type="http://schemas.openxmlformats.org/officeDocument/2006/relationships/slide" Target="slides/slide682.xml"/><Relationship Id="rId739" Type="http://schemas.openxmlformats.org/officeDocument/2006/relationships/slide" Target="slides/slide73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501" Type="http://schemas.openxmlformats.org/officeDocument/2006/relationships/slide" Target="slides/slide500.xml"/><Relationship Id="rId543" Type="http://schemas.openxmlformats.org/officeDocument/2006/relationships/slide" Target="slides/slide542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585" Type="http://schemas.openxmlformats.org/officeDocument/2006/relationships/slide" Target="slides/slide584.xml"/><Relationship Id="rId750" Type="http://schemas.openxmlformats.org/officeDocument/2006/relationships/slide" Target="slides/slide749.xml"/><Relationship Id="rId792" Type="http://schemas.openxmlformats.org/officeDocument/2006/relationships/slide" Target="slides/slide791.xml"/><Relationship Id="rId806" Type="http://schemas.openxmlformats.org/officeDocument/2006/relationships/slide" Target="slides/slide805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52" Type="http://schemas.openxmlformats.org/officeDocument/2006/relationships/slide" Target="slides/slide651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512" Type="http://schemas.openxmlformats.org/officeDocument/2006/relationships/slide" Target="slides/slide511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54" Type="http://schemas.openxmlformats.org/officeDocument/2006/relationships/slide" Target="slides/slide553.xml"/><Relationship Id="rId596" Type="http://schemas.openxmlformats.org/officeDocument/2006/relationships/slide" Target="slides/slide595.xml"/><Relationship Id="rId761" Type="http://schemas.openxmlformats.org/officeDocument/2006/relationships/slide" Target="slides/slide760.xml"/><Relationship Id="rId817" Type="http://schemas.openxmlformats.org/officeDocument/2006/relationships/slide" Target="slides/slide816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456" Type="http://schemas.openxmlformats.org/officeDocument/2006/relationships/slide" Target="slides/slide455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663" Type="http://schemas.openxmlformats.org/officeDocument/2006/relationships/slide" Target="slides/slide662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719" Type="http://schemas.openxmlformats.org/officeDocument/2006/relationships/slide" Target="slides/slide718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30" Type="http://schemas.openxmlformats.org/officeDocument/2006/relationships/slide" Target="slides/slide729.xml"/><Relationship Id="rId772" Type="http://schemas.openxmlformats.org/officeDocument/2006/relationships/slide" Target="slides/slide771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467" Type="http://schemas.openxmlformats.org/officeDocument/2006/relationships/slide" Target="slides/slide466.xml"/><Relationship Id="rId632" Type="http://schemas.openxmlformats.org/officeDocument/2006/relationships/slide" Target="slides/slide631.xml"/><Relationship Id="rId271" Type="http://schemas.openxmlformats.org/officeDocument/2006/relationships/slide" Target="slides/slide270.xml"/><Relationship Id="rId674" Type="http://schemas.openxmlformats.org/officeDocument/2006/relationships/slide" Target="slides/slide673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534" Type="http://schemas.openxmlformats.org/officeDocument/2006/relationships/slide" Target="slides/slide533.xml"/><Relationship Id="rId576" Type="http://schemas.openxmlformats.org/officeDocument/2006/relationships/slide" Target="slides/slide575.xml"/><Relationship Id="rId741" Type="http://schemas.openxmlformats.org/officeDocument/2006/relationships/slide" Target="slides/slide740.xml"/><Relationship Id="rId783" Type="http://schemas.openxmlformats.org/officeDocument/2006/relationships/slide" Target="slides/slide782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601" Type="http://schemas.openxmlformats.org/officeDocument/2006/relationships/slide" Target="slides/slide600.xml"/><Relationship Id="rId643" Type="http://schemas.openxmlformats.org/officeDocument/2006/relationships/slide" Target="slides/slide642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503" Type="http://schemas.openxmlformats.org/officeDocument/2006/relationships/slide" Target="slides/slide502.xml"/><Relationship Id="rId545" Type="http://schemas.openxmlformats.org/officeDocument/2006/relationships/slide" Target="slides/slide544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752" Type="http://schemas.openxmlformats.org/officeDocument/2006/relationships/slide" Target="slides/slide751.xml"/><Relationship Id="rId808" Type="http://schemas.openxmlformats.org/officeDocument/2006/relationships/slide" Target="slides/slide80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47" Type="http://schemas.openxmlformats.org/officeDocument/2006/relationships/slide" Target="slides/slide446.xml"/><Relationship Id="rId612" Type="http://schemas.openxmlformats.org/officeDocument/2006/relationships/slide" Target="slides/slide611.xml"/><Relationship Id="rId794" Type="http://schemas.openxmlformats.org/officeDocument/2006/relationships/slide" Target="slides/slide793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54" Type="http://schemas.openxmlformats.org/officeDocument/2006/relationships/slide" Target="slides/slide653.xml"/><Relationship Id="rId696" Type="http://schemas.openxmlformats.org/officeDocument/2006/relationships/slide" Target="slides/slide695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514" Type="http://schemas.openxmlformats.org/officeDocument/2006/relationships/slide" Target="slides/slide513.xml"/><Relationship Id="rId556" Type="http://schemas.openxmlformats.org/officeDocument/2006/relationships/slide" Target="slides/slide555.xml"/><Relationship Id="rId721" Type="http://schemas.openxmlformats.org/officeDocument/2006/relationships/slide" Target="slides/slide720.xml"/><Relationship Id="rId763" Type="http://schemas.openxmlformats.org/officeDocument/2006/relationships/slide" Target="slides/slide76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23" Type="http://schemas.openxmlformats.org/officeDocument/2006/relationships/slide" Target="slides/slide622.xml"/><Relationship Id="rId665" Type="http://schemas.openxmlformats.org/officeDocument/2006/relationships/slide" Target="slides/slide664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567" Type="http://schemas.openxmlformats.org/officeDocument/2006/relationships/slide" Target="slides/slide566.xml"/><Relationship Id="rId732" Type="http://schemas.openxmlformats.org/officeDocument/2006/relationships/slide" Target="slides/slide731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774" Type="http://schemas.openxmlformats.org/officeDocument/2006/relationships/slide" Target="slides/slide773.xml"/><Relationship Id="rId427" Type="http://schemas.openxmlformats.org/officeDocument/2006/relationships/slide" Target="slides/slide426.xml"/><Relationship Id="rId469" Type="http://schemas.openxmlformats.org/officeDocument/2006/relationships/slide" Target="slides/slide468.xml"/><Relationship Id="rId634" Type="http://schemas.openxmlformats.org/officeDocument/2006/relationships/slide" Target="slides/slide633.xml"/><Relationship Id="rId676" Type="http://schemas.openxmlformats.org/officeDocument/2006/relationships/slide" Target="slides/slide675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480" Type="http://schemas.openxmlformats.org/officeDocument/2006/relationships/slide" Target="slides/slide479.xml"/><Relationship Id="rId536" Type="http://schemas.openxmlformats.org/officeDocument/2006/relationships/slide" Target="slides/slide535.xml"/><Relationship Id="rId701" Type="http://schemas.openxmlformats.org/officeDocument/2006/relationships/slide" Target="slides/slide700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43" Type="http://schemas.openxmlformats.org/officeDocument/2006/relationships/slide" Target="slides/slide742.xml"/><Relationship Id="rId785" Type="http://schemas.openxmlformats.org/officeDocument/2006/relationships/slide" Target="slides/slide784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38" Type="http://schemas.openxmlformats.org/officeDocument/2006/relationships/slide" Target="slides/slide437.xml"/><Relationship Id="rId603" Type="http://schemas.openxmlformats.org/officeDocument/2006/relationships/slide" Target="slides/slide602.xml"/><Relationship Id="rId645" Type="http://schemas.openxmlformats.org/officeDocument/2006/relationships/slide" Target="slides/slide644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Relationship Id="rId547" Type="http://schemas.openxmlformats.org/officeDocument/2006/relationships/slide" Target="slides/slide546.xml"/><Relationship Id="rId589" Type="http://schemas.openxmlformats.org/officeDocument/2006/relationships/slide" Target="slides/slide588.xml"/><Relationship Id="rId754" Type="http://schemas.openxmlformats.org/officeDocument/2006/relationships/slide" Target="slides/slide753.xml"/><Relationship Id="rId796" Type="http://schemas.openxmlformats.org/officeDocument/2006/relationships/slide" Target="slides/slide795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49" Type="http://schemas.openxmlformats.org/officeDocument/2006/relationships/slide" Target="slides/slide448.xml"/><Relationship Id="rId614" Type="http://schemas.openxmlformats.org/officeDocument/2006/relationships/slide" Target="slides/slide613.xml"/><Relationship Id="rId656" Type="http://schemas.openxmlformats.org/officeDocument/2006/relationships/slide" Target="slides/slide655.xml"/><Relationship Id="rId821" Type="http://schemas.openxmlformats.org/officeDocument/2006/relationships/slide" Target="slides/slide820.xml"/><Relationship Id="rId211" Type="http://schemas.openxmlformats.org/officeDocument/2006/relationships/slide" Target="slides/slide210.xml"/><Relationship Id="rId253" Type="http://schemas.openxmlformats.org/officeDocument/2006/relationships/slide" Target="slides/slide252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openxmlformats.org/officeDocument/2006/relationships/slide" Target="slides/slide459.xml"/><Relationship Id="rId516" Type="http://schemas.openxmlformats.org/officeDocument/2006/relationships/slide" Target="slides/slide515.xml"/><Relationship Id="rId698" Type="http://schemas.openxmlformats.org/officeDocument/2006/relationships/slide" Target="slides/slide697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23" Type="http://schemas.openxmlformats.org/officeDocument/2006/relationships/slide" Target="slides/slide722.xml"/><Relationship Id="rId765" Type="http://schemas.openxmlformats.org/officeDocument/2006/relationships/slide" Target="slides/slide764.xml"/><Relationship Id="rId155" Type="http://schemas.openxmlformats.org/officeDocument/2006/relationships/slide" Target="slides/slide154.xml"/><Relationship Id="rId197" Type="http://schemas.openxmlformats.org/officeDocument/2006/relationships/slide" Target="slides/slide196.xml"/><Relationship Id="rId362" Type="http://schemas.openxmlformats.org/officeDocument/2006/relationships/slide" Target="slides/slide361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222" Type="http://schemas.openxmlformats.org/officeDocument/2006/relationships/slide" Target="slides/slide221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667" Type="http://schemas.openxmlformats.org/officeDocument/2006/relationships/slide" Target="slides/slide666.xml"/><Relationship Id="rId17" Type="http://schemas.openxmlformats.org/officeDocument/2006/relationships/slide" Target="slides/slide16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27" Type="http://schemas.openxmlformats.org/officeDocument/2006/relationships/slide" Target="slides/slide526.xml"/><Relationship Id="rId569" Type="http://schemas.openxmlformats.org/officeDocument/2006/relationships/slide" Target="slides/slide568.xml"/><Relationship Id="rId734" Type="http://schemas.openxmlformats.org/officeDocument/2006/relationships/slide" Target="slides/slide733.xml"/><Relationship Id="rId776" Type="http://schemas.openxmlformats.org/officeDocument/2006/relationships/slide" Target="slides/slide775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31" Type="http://schemas.openxmlformats.org/officeDocument/2006/relationships/slide" Target="slides/slide330.xml"/><Relationship Id="rId373" Type="http://schemas.openxmlformats.org/officeDocument/2006/relationships/slide" Target="slides/slide372.xml"/><Relationship Id="rId429" Type="http://schemas.openxmlformats.org/officeDocument/2006/relationships/slide" Target="slides/slide428.xml"/><Relationship Id="rId580" Type="http://schemas.openxmlformats.org/officeDocument/2006/relationships/slide" Target="slides/slide579.xml"/><Relationship Id="rId636" Type="http://schemas.openxmlformats.org/officeDocument/2006/relationships/slide" Target="slides/slide635.xml"/><Relationship Id="rId801" Type="http://schemas.openxmlformats.org/officeDocument/2006/relationships/slide" Target="slides/slide800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28" Type="http://schemas.openxmlformats.org/officeDocument/2006/relationships/slide" Target="slides/slide27.xml"/><Relationship Id="rId275" Type="http://schemas.openxmlformats.org/officeDocument/2006/relationships/slide" Target="slides/slide274.xml"/><Relationship Id="rId300" Type="http://schemas.openxmlformats.org/officeDocument/2006/relationships/slide" Target="slides/slide299.xml"/><Relationship Id="rId482" Type="http://schemas.openxmlformats.org/officeDocument/2006/relationships/slide" Target="slides/slide481.xml"/><Relationship Id="rId538" Type="http://schemas.openxmlformats.org/officeDocument/2006/relationships/slide" Target="slides/slide537.xml"/><Relationship Id="rId703" Type="http://schemas.openxmlformats.org/officeDocument/2006/relationships/slide" Target="slides/slide702.xml"/><Relationship Id="rId745" Type="http://schemas.openxmlformats.org/officeDocument/2006/relationships/slide" Target="slides/slide744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77" Type="http://schemas.openxmlformats.org/officeDocument/2006/relationships/slide" Target="slides/slide176.xml"/><Relationship Id="rId342" Type="http://schemas.openxmlformats.org/officeDocument/2006/relationships/slide" Target="slides/slide341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605" Type="http://schemas.openxmlformats.org/officeDocument/2006/relationships/slide" Target="slides/slide604.xml"/><Relationship Id="rId787" Type="http://schemas.openxmlformats.org/officeDocument/2006/relationships/slide" Target="slides/slide786.xml"/><Relationship Id="rId812" Type="http://schemas.openxmlformats.org/officeDocument/2006/relationships/slide" Target="slides/slide811.xml"/><Relationship Id="rId202" Type="http://schemas.openxmlformats.org/officeDocument/2006/relationships/slide" Target="slides/slide201.xml"/><Relationship Id="rId244" Type="http://schemas.openxmlformats.org/officeDocument/2006/relationships/slide" Target="slides/slide243.xml"/><Relationship Id="rId647" Type="http://schemas.openxmlformats.org/officeDocument/2006/relationships/slide" Target="slides/slide646.xml"/><Relationship Id="rId689" Type="http://schemas.openxmlformats.org/officeDocument/2006/relationships/slide" Target="slides/slide688.xml"/><Relationship Id="rId39" Type="http://schemas.openxmlformats.org/officeDocument/2006/relationships/slide" Target="slides/slide38.xml"/><Relationship Id="rId286" Type="http://schemas.openxmlformats.org/officeDocument/2006/relationships/slide" Target="slides/slide285.xml"/><Relationship Id="rId451" Type="http://schemas.openxmlformats.org/officeDocument/2006/relationships/slide" Target="slides/slide450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549" Type="http://schemas.openxmlformats.org/officeDocument/2006/relationships/slide" Target="slides/slide548.xml"/><Relationship Id="rId714" Type="http://schemas.openxmlformats.org/officeDocument/2006/relationships/slide" Target="slides/slide713.xml"/><Relationship Id="rId756" Type="http://schemas.openxmlformats.org/officeDocument/2006/relationships/slide" Target="slides/slide75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46" Type="http://schemas.openxmlformats.org/officeDocument/2006/relationships/slide" Target="slides/slide145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53" Type="http://schemas.openxmlformats.org/officeDocument/2006/relationships/slide" Target="slides/slide352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16" Type="http://schemas.openxmlformats.org/officeDocument/2006/relationships/slide" Target="slides/slide615.xml"/><Relationship Id="rId658" Type="http://schemas.openxmlformats.org/officeDocument/2006/relationships/slide" Target="slides/slide657.xml"/><Relationship Id="rId823" Type="http://schemas.openxmlformats.org/officeDocument/2006/relationships/viewProps" Target="viewProps.xml"/><Relationship Id="rId255" Type="http://schemas.openxmlformats.org/officeDocument/2006/relationships/slide" Target="slides/slide254.xml"/><Relationship Id="rId297" Type="http://schemas.openxmlformats.org/officeDocument/2006/relationships/slide" Target="slides/slide296.xml"/><Relationship Id="rId462" Type="http://schemas.openxmlformats.org/officeDocument/2006/relationships/slide" Target="slides/slide461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115" Type="http://schemas.openxmlformats.org/officeDocument/2006/relationships/slide" Target="slides/slide114.xml"/><Relationship Id="rId157" Type="http://schemas.openxmlformats.org/officeDocument/2006/relationships/slide" Target="slides/slide156.xml"/><Relationship Id="rId322" Type="http://schemas.openxmlformats.org/officeDocument/2006/relationships/slide" Target="slides/slide321.xml"/><Relationship Id="rId364" Type="http://schemas.openxmlformats.org/officeDocument/2006/relationships/slide" Target="slides/slide363.xml"/><Relationship Id="rId767" Type="http://schemas.openxmlformats.org/officeDocument/2006/relationships/slide" Target="slides/slide766.xml"/><Relationship Id="rId61" Type="http://schemas.openxmlformats.org/officeDocument/2006/relationships/slide" Target="slides/slide60.xml"/><Relationship Id="rId199" Type="http://schemas.openxmlformats.org/officeDocument/2006/relationships/slide" Target="slides/slide198.xml"/><Relationship Id="rId571" Type="http://schemas.openxmlformats.org/officeDocument/2006/relationships/slide" Target="slides/slide570.xml"/><Relationship Id="rId627" Type="http://schemas.openxmlformats.org/officeDocument/2006/relationships/slide" Target="slides/slide626.xml"/><Relationship Id="rId669" Type="http://schemas.openxmlformats.org/officeDocument/2006/relationships/slide" Target="slides/slide668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66" Type="http://schemas.openxmlformats.org/officeDocument/2006/relationships/slide" Target="slides/slide265.xml"/><Relationship Id="rId431" Type="http://schemas.openxmlformats.org/officeDocument/2006/relationships/slide" Target="slides/slide430.xml"/><Relationship Id="rId473" Type="http://schemas.openxmlformats.org/officeDocument/2006/relationships/slide" Target="slides/slide472.xml"/><Relationship Id="rId529" Type="http://schemas.openxmlformats.org/officeDocument/2006/relationships/slide" Target="slides/slide528.xml"/><Relationship Id="rId680" Type="http://schemas.openxmlformats.org/officeDocument/2006/relationships/slide" Target="slides/slide679.xml"/><Relationship Id="rId736" Type="http://schemas.openxmlformats.org/officeDocument/2006/relationships/slide" Target="slides/slide735.xml"/><Relationship Id="rId30" Type="http://schemas.openxmlformats.org/officeDocument/2006/relationships/slide" Target="slides/slide29.xml"/><Relationship Id="rId126" Type="http://schemas.openxmlformats.org/officeDocument/2006/relationships/slide" Target="slides/slide125.xml"/><Relationship Id="rId168" Type="http://schemas.openxmlformats.org/officeDocument/2006/relationships/slide" Target="slides/slide167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638" Type="http://schemas.openxmlformats.org/officeDocument/2006/relationships/slide" Target="slides/slide637.xml"/><Relationship Id="rId803" Type="http://schemas.openxmlformats.org/officeDocument/2006/relationships/slide" Target="slides/slide802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277" Type="http://schemas.openxmlformats.org/officeDocument/2006/relationships/slide" Target="slides/slide276.xml"/><Relationship Id="rId400" Type="http://schemas.openxmlformats.org/officeDocument/2006/relationships/slide" Target="slides/slide399.xml"/><Relationship Id="rId442" Type="http://schemas.openxmlformats.org/officeDocument/2006/relationships/slide" Target="slides/slide441.xml"/><Relationship Id="rId484" Type="http://schemas.openxmlformats.org/officeDocument/2006/relationships/slide" Target="slides/slide483.xml"/><Relationship Id="rId705" Type="http://schemas.openxmlformats.org/officeDocument/2006/relationships/slide" Target="slides/slide704.xml"/><Relationship Id="rId137" Type="http://schemas.openxmlformats.org/officeDocument/2006/relationships/slide" Target="slides/slide136.xml"/><Relationship Id="rId302" Type="http://schemas.openxmlformats.org/officeDocument/2006/relationships/slide" Target="slides/slide301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47" Type="http://schemas.openxmlformats.org/officeDocument/2006/relationships/slide" Target="slides/slide746.xml"/><Relationship Id="rId789" Type="http://schemas.openxmlformats.org/officeDocument/2006/relationships/slide" Target="slides/slide788.xml"/><Relationship Id="rId41" Type="http://schemas.openxmlformats.org/officeDocument/2006/relationships/slide" Target="slides/slide40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51" Type="http://schemas.openxmlformats.org/officeDocument/2006/relationships/slide" Target="slides/slide550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649" Type="http://schemas.openxmlformats.org/officeDocument/2006/relationships/slide" Target="slides/slide648.xml"/><Relationship Id="rId814" Type="http://schemas.openxmlformats.org/officeDocument/2006/relationships/slide" Target="slides/slide813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46" Type="http://schemas.openxmlformats.org/officeDocument/2006/relationships/slide" Target="slides/slide245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53" Type="http://schemas.openxmlformats.org/officeDocument/2006/relationships/slide" Target="slides/slide452.xml"/><Relationship Id="rId509" Type="http://schemas.openxmlformats.org/officeDocument/2006/relationships/slide" Target="slides/slide508.xml"/><Relationship Id="rId660" Type="http://schemas.openxmlformats.org/officeDocument/2006/relationships/slide" Target="slides/slide659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495" Type="http://schemas.openxmlformats.org/officeDocument/2006/relationships/slide" Target="slides/slide494.xml"/><Relationship Id="rId716" Type="http://schemas.openxmlformats.org/officeDocument/2006/relationships/slide" Target="slides/slide715.xml"/><Relationship Id="rId758" Type="http://schemas.openxmlformats.org/officeDocument/2006/relationships/slide" Target="slides/slide757.xml"/><Relationship Id="rId10" Type="http://schemas.openxmlformats.org/officeDocument/2006/relationships/slide" Target="slides/slide9.xml"/><Relationship Id="rId52" Type="http://schemas.openxmlformats.org/officeDocument/2006/relationships/slide" Target="slides/slide51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562" Type="http://schemas.openxmlformats.org/officeDocument/2006/relationships/slide" Target="slides/slide561.xml"/><Relationship Id="rId618" Type="http://schemas.openxmlformats.org/officeDocument/2006/relationships/slide" Target="slides/slide617.xml"/><Relationship Id="rId825" Type="http://schemas.openxmlformats.org/officeDocument/2006/relationships/tableStyles" Target="tableStyles.xml"/><Relationship Id="rId215" Type="http://schemas.openxmlformats.org/officeDocument/2006/relationships/slide" Target="slides/slide214.xml"/><Relationship Id="rId257" Type="http://schemas.openxmlformats.org/officeDocument/2006/relationships/slide" Target="slides/slide256.xml"/><Relationship Id="rId422" Type="http://schemas.openxmlformats.org/officeDocument/2006/relationships/slide" Target="slides/slide421.xml"/><Relationship Id="rId464" Type="http://schemas.openxmlformats.org/officeDocument/2006/relationships/slide" Target="slides/slide463.xml"/><Relationship Id="rId299" Type="http://schemas.openxmlformats.org/officeDocument/2006/relationships/slide" Target="slides/slide298.xml"/><Relationship Id="rId727" Type="http://schemas.openxmlformats.org/officeDocument/2006/relationships/slide" Target="slides/slide726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74" Type="http://schemas.openxmlformats.org/officeDocument/2006/relationships/slide" Target="slides/slide73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84" Type="http://schemas.openxmlformats.org/officeDocument/2006/relationships/slide" Target="slides/slide583.xml"/><Relationship Id="rId805" Type="http://schemas.openxmlformats.org/officeDocument/2006/relationships/slide" Target="slides/slide804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816" Type="http://schemas.openxmlformats.org/officeDocument/2006/relationships/slide" Target="slides/slide815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/Relationship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691.xml"/><Relationship Id="rId3" Type="http://schemas.openxmlformats.org/officeDocument/2006/relationships/image" Target="../media/image2.emf"/><Relationship Id="rId7" Type="http://schemas.openxmlformats.org/officeDocument/2006/relationships/slide" Target="../slides/slide633.xml"/><Relationship Id="rId12" Type="http://schemas.openxmlformats.org/officeDocument/2006/relationships/slide" Target="../slides/slide3.xml"/><Relationship Id="rId2" Type="http://schemas.openxmlformats.org/officeDocument/2006/relationships/slide" Target="../slides/slide2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571.xml"/><Relationship Id="rId11" Type="http://schemas.openxmlformats.org/officeDocument/2006/relationships/slide" Target="../slides/slide699.xml"/><Relationship Id="rId5" Type="http://schemas.openxmlformats.org/officeDocument/2006/relationships/slide" Target="../slides/slide334.xml"/><Relationship Id="rId10" Type="http://schemas.openxmlformats.org/officeDocument/2006/relationships/slide" Target="../slides/slide749.xml"/><Relationship Id="rId4" Type="http://schemas.openxmlformats.org/officeDocument/2006/relationships/slide" Target="../slides/slide218.xml"/><Relationship Id="rId9" Type="http://schemas.openxmlformats.org/officeDocument/2006/relationships/slide" Target="../slides/slide727.xml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1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slide" Target="../slides/slide633.xml"/><Relationship Id="rId13" Type="http://schemas.openxmlformats.org/officeDocument/2006/relationships/slide" Target="../slides/slide3.xml"/><Relationship Id="rId3" Type="http://schemas.openxmlformats.org/officeDocument/2006/relationships/image" Target="../media/image2.emf"/><Relationship Id="rId7" Type="http://schemas.openxmlformats.org/officeDocument/2006/relationships/slide" Target="../slides/slide571.xml"/><Relationship Id="rId12" Type="http://schemas.openxmlformats.org/officeDocument/2006/relationships/slide" Target="../slides/slide699.xml"/><Relationship Id="rId2" Type="http://schemas.openxmlformats.org/officeDocument/2006/relationships/slide" Target="../slides/slide2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334.xml"/><Relationship Id="rId11" Type="http://schemas.openxmlformats.org/officeDocument/2006/relationships/slide" Target="../slides/slide749.xml"/><Relationship Id="rId5" Type="http://schemas.openxmlformats.org/officeDocument/2006/relationships/slide" Target="../slides/slide218.xml"/><Relationship Id="rId10" Type="http://schemas.openxmlformats.org/officeDocument/2006/relationships/slide" Target="../slides/slide727.xml"/><Relationship Id="rId4" Type="http://schemas.openxmlformats.org/officeDocument/2006/relationships/slide" Target="../slides/slide635.xml"/><Relationship Id="rId9" Type="http://schemas.openxmlformats.org/officeDocument/2006/relationships/slide" Target="../slides/slide691.xml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slide" Target="../slides/slide633.xml"/><Relationship Id="rId13" Type="http://schemas.openxmlformats.org/officeDocument/2006/relationships/slide" Target="../slides/slide3.xml"/><Relationship Id="rId3" Type="http://schemas.openxmlformats.org/officeDocument/2006/relationships/image" Target="../media/image2.emf"/><Relationship Id="rId7" Type="http://schemas.openxmlformats.org/officeDocument/2006/relationships/slide" Target="../slides/slide571.xml"/><Relationship Id="rId12" Type="http://schemas.openxmlformats.org/officeDocument/2006/relationships/slide" Target="../slides/slide699.xml"/><Relationship Id="rId2" Type="http://schemas.openxmlformats.org/officeDocument/2006/relationships/slide" Target="../slides/slide2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334.xml"/><Relationship Id="rId11" Type="http://schemas.openxmlformats.org/officeDocument/2006/relationships/slide" Target="../slides/slide749.xml"/><Relationship Id="rId5" Type="http://schemas.openxmlformats.org/officeDocument/2006/relationships/slide" Target="../slides/slide218.xml"/><Relationship Id="rId10" Type="http://schemas.openxmlformats.org/officeDocument/2006/relationships/slide" Target="../slides/slide727.xml"/><Relationship Id="rId4" Type="http://schemas.openxmlformats.org/officeDocument/2006/relationships/slide" Target="../slides/slide635.xml"/><Relationship Id="rId9" Type="http://schemas.openxmlformats.org/officeDocument/2006/relationships/slide" Target="../slides/slide691.xml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slide" Target="../slides/slide633.xml"/><Relationship Id="rId13" Type="http://schemas.openxmlformats.org/officeDocument/2006/relationships/slide" Target="../slides/slide3.xml"/><Relationship Id="rId3" Type="http://schemas.openxmlformats.org/officeDocument/2006/relationships/image" Target="../media/image2.emf"/><Relationship Id="rId7" Type="http://schemas.openxmlformats.org/officeDocument/2006/relationships/slide" Target="../slides/slide571.xml"/><Relationship Id="rId12" Type="http://schemas.openxmlformats.org/officeDocument/2006/relationships/slide" Target="../slides/slide699.xml"/><Relationship Id="rId2" Type="http://schemas.openxmlformats.org/officeDocument/2006/relationships/slide" Target="../slides/slide2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334.xml"/><Relationship Id="rId11" Type="http://schemas.openxmlformats.org/officeDocument/2006/relationships/slide" Target="../slides/slide749.xml"/><Relationship Id="rId5" Type="http://schemas.openxmlformats.org/officeDocument/2006/relationships/slide" Target="../slides/slide218.xml"/><Relationship Id="rId10" Type="http://schemas.openxmlformats.org/officeDocument/2006/relationships/slide" Target="../slides/slide727.xml"/><Relationship Id="rId4" Type="http://schemas.openxmlformats.org/officeDocument/2006/relationships/slide" Target="../slides/slide635.xml"/><Relationship Id="rId9" Type="http://schemas.openxmlformats.org/officeDocument/2006/relationships/slide" Target="../slides/slide691.xml"/></Relationships>
</file>

<file path=ppt/slideLayouts/_rels/slideLayout5.xml.rels><?xml version="1.0" encoding="UTF-8" standalone="yes"?>
<Relationships xmlns="http://schemas.openxmlformats.org/package/2006/relationships"><Relationship Id="rId8" Type="http://schemas.openxmlformats.org/officeDocument/2006/relationships/slide" Target="../slides/slide633.xml"/><Relationship Id="rId13" Type="http://schemas.openxmlformats.org/officeDocument/2006/relationships/slide" Target="../slides/slide3.xml"/><Relationship Id="rId3" Type="http://schemas.openxmlformats.org/officeDocument/2006/relationships/image" Target="../media/image2.emf"/><Relationship Id="rId7" Type="http://schemas.openxmlformats.org/officeDocument/2006/relationships/slide" Target="../slides/slide571.xml"/><Relationship Id="rId12" Type="http://schemas.openxmlformats.org/officeDocument/2006/relationships/slide" Target="../slides/slide699.xml"/><Relationship Id="rId2" Type="http://schemas.openxmlformats.org/officeDocument/2006/relationships/slide" Target="../slides/slide2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334.xml"/><Relationship Id="rId11" Type="http://schemas.openxmlformats.org/officeDocument/2006/relationships/slide" Target="../slides/slide749.xml"/><Relationship Id="rId5" Type="http://schemas.openxmlformats.org/officeDocument/2006/relationships/slide" Target="../slides/slide218.xml"/><Relationship Id="rId10" Type="http://schemas.openxmlformats.org/officeDocument/2006/relationships/slide" Target="../slides/slide727.xml"/><Relationship Id="rId4" Type="http://schemas.openxmlformats.org/officeDocument/2006/relationships/slide" Target="../slides/slide635.xml"/><Relationship Id="rId9" Type="http://schemas.openxmlformats.org/officeDocument/2006/relationships/slide" Target="../slides/slide691.xml"/></Relationships>
</file>

<file path=ppt/slideLayouts/_rels/slideLayout6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slide" Target="../slides/slide749.xml"/><Relationship Id="rId3" Type="http://schemas.openxmlformats.org/officeDocument/2006/relationships/slide" Target="../slides/slide334.xml"/><Relationship Id="rId7" Type="http://schemas.openxmlformats.org/officeDocument/2006/relationships/slide" Target="../slides/slide727.xml"/><Relationship Id="rId2" Type="http://schemas.openxmlformats.org/officeDocument/2006/relationships/slide" Target="../slides/slide218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691.xml"/><Relationship Id="rId5" Type="http://schemas.openxmlformats.org/officeDocument/2006/relationships/slide" Target="../slides/slide633.xml"/><Relationship Id="rId10" Type="http://schemas.openxmlformats.org/officeDocument/2006/relationships/slide" Target="../slides/slide3.xml"/><Relationship Id="rId4" Type="http://schemas.openxmlformats.org/officeDocument/2006/relationships/slide" Target="../slides/slide571.xml"/><Relationship Id="rId9" Type="http://schemas.openxmlformats.org/officeDocument/2006/relationships/slide" Target="../slides/slide69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Imagen 10">
            <a:hlinkClick r:id="rId2" action="ppaction://hlinksldjump"/>
            <a:extLst>
              <a:ext uri="{FF2B5EF4-FFF2-40B4-BE49-F238E27FC236}">
                <a16:creationId xmlns:a16="http://schemas.microsoft.com/office/drawing/2014/main" id="{59C3D8EF-B690-A547-8299-FD8F7E3DD3B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12" name="Triángulo 11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8A5EA0DC-AA76-BE45-81DD-56FA5BE439F9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3" name="Triángulo 12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16BA5025-E1A3-D642-A125-FA040BE85C5B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3" name="Holder 2">
            <a:extLst>
              <a:ext uri="{FF2B5EF4-FFF2-40B4-BE49-F238E27FC236}">
                <a16:creationId xmlns:a16="http://schemas.microsoft.com/office/drawing/2014/main" id="{E1A9FC80-53D9-1148-8F50-84169FE2B9E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9437" y="149312"/>
            <a:ext cx="8785125" cy="2387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 dirty="0"/>
          </a:p>
        </p:txBody>
      </p:sp>
      <p:sp>
        <p:nvSpPr>
          <p:cNvPr id="24" name="Holder 3">
            <a:extLst>
              <a:ext uri="{FF2B5EF4-FFF2-40B4-BE49-F238E27FC236}">
                <a16:creationId xmlns:a16="http://schemas.microsoft.com/office/drawing/2014/main" id="{0805E154-296D-F047-B7B3-A3C2C088CEA5}"/>
              </a:ext>
            </a:extLst>
          </p:cNvPr>
          <p:cNvSpPr>
            <a:spLocks noGrp="1"/>
          </p:cNvSpPr>
          <p:nvPr>
            <p:ph type="subTitle" idx="4"/>
          </p:nvPr>
        </p:nvSpPr>
        <p:spPr>
          <a:xfrm>
            <a:off x="1429842" y="2822196"/>
            <a:ext cx="6284315" cy="11601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250" b="1" i="0">
                <a:solidFill>
                  <a:srgbClr val="007680"/>
                </a:solidFill>
                <a:latin typeface="Verdana"/>
                <a:cs typeface="Verdana"/>
              </a:defRPr>
            </a:lvl1pPr>
          </a:lstStyle>
          <a:p>
            <a:endParaRPr/>
          </a:p>
        </p:txBody>
      </p:sp>
      <p:sp>
        <p:nvSpPr>
          <p:cNvPr id="25" name="Holder 4">
            <a:extLst>
              <a:ext uri="{FF2B5EF4-FFF2-40B4-BE49-F238E27FC236}">
                <a16:creationId xmlns:a16="http://schemas.microsoft.com/office/drawing/2014/main" id="{42887699-D4C9-9A41-A0B5-3E665CEACABD}"/>
              </a:ext>
            </a:extLst>
          </p:cNvPr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2"/>
          </a:xfr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26" name="Holder 5">
            <a:extLst>
              <a:ext uri="{FF2B5EF4-FFF2-40B4-BE49-F238E27FC236}">
                <a16:creationId xmlns:a16="http://schemas.microsoft.com/office/drawing/2014/main" id="{7A3219BA-5E67-FA40-9F4D-0F0DE63E1318}"/>
              </a:ext>
            </a:extLst>
          </p:cNvPr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27" name="Holder 6">
            <a:extLst>
              <a:ext uri="{FF2B5EF4-FFF2-40B4-BE49-F238E27FC236}">
                <a16:creationId xmlns:a16="http://schemas.microsoft.com/office/drawing/2014/main" id="{A11DBBFF-E11B-CE43-953F-C9346B474DE2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2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10" name="Rectángulo 9">
            <a:hlinkClick r:id="rId4" action="ppaction://hlinksldjump"/>
            <a:extLst>
              <a:ext uri="{FF2B5EF4-FFF2-40B4-BE49-F238E27FC236}">
                <a16:creationId xmlns:a16="http://schemas.microsoft.com/office/drawing/2014/main" id="{480C0179-8671-6546-931C-1CE50C43156A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5" action="ppaction://hlinksldjump"/>
            <a:extLst>
              <a:ext uri="{FF2B5EF4-FFF2-40B4-BE49-F238E27FC236}">
                <a16:creationId xmlns:a16="http://schemas.microsoft.com/office/drawing/2014/main" id="{2BC785C6-14E5-694F-8E25-C24F8DEBF6FD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6" action="ppaction://hlinksldjump"/>
            <a:extLst>
              <a:ext uri="{FF2B5EF4-FFF2-40B4-BE49-F238E27FC236}">
                <a16:creationId xmlns:a16="http://schemas.microsoft.com/office/drawing/2014/main" id="{012AF698-34BA-1F49-8229-AE2832D463F9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Rectángulo 15">
            <a:hlinkClick r:id="rId7" action="ppaction://hlinksldjump"/>
            <a:extLst>
              <a:ext uri="{FF2B5EF4-FFF2-40B4-BE49-F238E27FC236}">
                <a16:creationId xmlns:a16="http://schemas.microsoft.com/office/drawing/2014/main" id="{9E0EAD3F-86E8-AF4E-8CE9-78E72F81A17C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7" name="Rectángulo 16">
            <a:hlinkClick r:id="rId8" action="ppaction://hlinksldjump"/>
            <a:extLst>
              <a:ext uri="{FF2B5EF4-FFF2-40B4-BE49-F238E27FC236}">
                <a16:creationId xmlns:a16="http://schemas.microsoft.com/office/drawing/2014/main" id="{DF0D52BA-B5B1-6A4D-8B48-2AEC45115F56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Rectángulo 17">
            <a:hlinkClick r:id="rId9" action="ppaction://hlinksldjump"/>
            <a:extLst>
              <a:ext uri="{FF2B5EF4-FFF2-40B4-BE49-F238E27FC236}">
                <a16:creationId xmlns:a16="http://schemas.microsoft.com/office/drawing/2014/main" id="{9FC1D417-D47D-5E45-B0E9-2E9A096E863C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Rectángulo 18">
            <a:hlinkClick r:id="rId10" action="ppaction://hlinksldjump"/>
            <a:extLst>
              <a:ext uri="{FF2B5EF4-FFF2-40B4-BE49-F238E27FC236}">
                <a16:creationId xmlns:a16="http://schemas.microsoft.com/office/drawing/2014/main" id="{6CB8DC1D-947E-1346-9AE1-13229641C5F8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Rectángulo 19">
            <a:hlinkClick r:id="rId11" action="ppaction://hlinksldjump"/>
            <a:extLst>
              <a:ext uri="{FF2B5EF4-FFF2-40B4-BE49-F238E27FC236}">
                <a16:creationId xmlns:a16="http://schemas.microsoft.com/office/drawing/2014/main" id="{A31C10C2-E48C-7B49-B4E4-CB155FAD90BF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" name="Rectángulo 20">
            <a:hlinkClick r:id="rId12" action="ppaction://hlinksldjump"/>
            <a:extLst>
              <a:ext uri="{FF2B5EF4-FFF2-40B4-BE49-F238E27FC236}">
                <a16:creationId xmlns:a16="http://schemas.microsoft.com/office/drawing/2014/main" id="{0B966BCE-4971-5343-B308-481CB3DE8B28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199" b="1" i="0">
                <a:solidFill>
                  <a:srgbClr val="D58200"/>
                </a:solidFill>
                <a:latin typeface="Work Sans"/>
                <a:cs typeface="Work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949" b="1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 dirty="0"/>
          </a:p>
        </p:txBody>
      </p:sp>
      <p:sp>
        <p:nvSpPr>
          <p:cNvPr id="7" name="Rectángulo 6">
            <a:hlinkClick r:id="rId2" action="ppaction://hlinksldjump"/>
            <a:extLst>
              <a:ext uri="{FF2B5EF4-FFF2-40B4-BE49-F238E27FC236}">
                <a16:creationId xmlns:a16="http://schemas.microsoft.com/office/drawing/2014/main" id="{AB0748C7-89AE-1143-9EE3-FADE009FBEA6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3" action="ppaction://hlinksldjump"/>
            <a:extLst>
              <a:ext uri="{FF2B5EF4-FFF2-40B4-BE49-F238E27FC236}">
                <a16:creationId xmlns:a16="http://schemas.microsoft.com/office/drawing/2014/main" id="{918D6C6F-3599-5144-9FD3-6BF060FE0990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4" action="ppaction://hlinksldjump"/>
            <a:extLst>
              <a:ext uri="{FF2B5EF4-FFF2-40B4-BE49-F238E27FC236}">
                <a16:creationId xmlns:a16="http://schemas.microsoft.com/office/drawing/2014/main" id="{9F9741EA-D561-3342-A956-DA595C5D7312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5" action="ppaction://hlinksldjump"/>
            <a:extLst>
              <a:ext uri="{FF2B5EF4-FFF2-40B4-BE49-F238E27FC236}">
                <a16:creationId xmlns:a16="http://schemas.microsoft.com/office/drawing/2014/main" id="{3C0E436C-682A-6E4C-B7BC-7B718D526B6A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hlinkClick r:id="rId6" action="ppaction://hlinksldjump"/>
            <a:extLst>
              <a:ext uri="{FF2B5EF4-FFF2-40B4-BE49-F238E27FC236}">
                <a16:creationId xmlns:a16="http://schemas.microsoft.com/office/drawing/2014/main" id="{D3872FC1-7882-7042-9FF1-41C6E0C091F8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Rectángulo 11">
            <a:hlinkClick r:id="rId7" action="ppaction://hlinksldjump"/>
            <a:extLst>
              <a:ext uri="{FF2B5EF4-FFF2-40B4-BE49-F238E27FC236}">
                <a16:creationId xmlns:a16="http://schemas.microsoft.com/office/drawing/2014/main" id="{0D646A63-7DF7-9945-B013-4720CDC42331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Rectángulo 12">
            <a:hlinkClick r:id="rId8" action="ppaction://hlinksldjump"/>
            <a:extLst>
              <a:ext uri="{FF2B5EF4-FFF2-40B4-BE49-F238E27FC236}">
                <a16:creationId xmlns:a16="http://schemas.microsoft.com/office/drawing/2014/main" id="{A8245F93-0883-754E-8226-916B41B3658B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9" action="ppaction://hlinksldjump"/>
            <a:extLst>
              <a:ext uri="{FF2B5EF4-FFF2-40B4-BE49-F238E27FC236}">
                <a16:creationId xmlns:a16="http://schemas.microsoft.com/office/drawing/2014/main" id="{B294595A-7756-394E-A141-DFB86B3C4139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10" action="ppaction://hlinksldjump"/>
            <a:extLst>
              <a:ext uri="{FF2B5EF4-FFF2-40B4-BE49-F238E27FC236}">
                <a16:creationId xmlns:a16="http://schemas.microsoft.com/office/drawing/2014/main" id="{0BD31EA2-C88D-DA41-80A7-7DB0F7E1BEB9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3387199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hlinkClick r:id="rId2" action="ppaction://hlinksldjump"/>
            <a:extLst>
              <a:ext uri="{FF2B5EF4-FFF2-40B4-BE49-F238E27FC236}">
                <a16:creationId xmlns:a16="http://schemas.microsoft.com/office/drawing/2014/main" id="{A86104D8-099B-C743-A577-01C00DC0E3EA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Rectángulo 2">
            <a:hlinkClick r:id="rId3" action="ppaction://hlinksldjump"/>
            <a:extLst>
              <a:ext uri="{FF2B5EF4-FFF2-40B4-BE49-F238E27FC236}">
                <a16:creationId xmlns:a16="http://schemas.microsoft.com/office/drawing/2014/main" id="{C275958F-40FE-7547-8E3B-C809C3CF0CB2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Rectángulo 3">
            <a:hlinkClick r:id="rId4" action="ppaction://hlinksldjump"/>
            <a:extLst>
              <a:ext uri="{FF2B5EF4-FFF2-40B4-BE49-F238E27FC236}">
                <a16:creationId xmlns:a16="http://schemas.microsoft.com/office/drawing/2014/main" id="{2F902D7A-58B2-294D-B2DD-CE0E572DF58F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Rectángulo 4">
            <a:hlinkClick r:id="rId5" action="ppaction://hlinksldjump"/>
            <a:extLst>
              <a:ext uri="{FF2B5EF4-FFF2-40B4-BE49-F238E27FC236}">
                <a16:creationId xmlns:a16="http://schemas.microsoft.com/office/drawing/2014/main" id="{E115226E-CEF4-554F-8C87-4DED2863DFBE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Rectángulo 5">
            <a:hlinkClick r:id="rId6" action="ppaction://hlinksldjump"/>
            <a:extLst>
              <a:ext uri="{FF2B5EF4-FFF2-40B4-BE49-F238E27FC236}">
                <a16:creationId xmlns:a16="http://schemas.microsoft.com/office/drawing/2014/main" id="{715C846A-A9D8-AC44-AF27-35D67E3BB400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Rectángulo 6">
            <a:hlinkClick r:id="rId7" action="ppaction://hlinksldjump"/>
            <a:extLst>
              <a:ext uri="{FF2B5EF4-FFF2-40B4-BE49-F238E27FC236}">
                <a16:creationId xmlns:a16="http://schemas.microsoft.com/office/drawing/2014/main" id="{88442912-F242-4043-B9B3-2F65A9D32D72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8" action="ppaction://hlinksldjump"/>
            <a:extLst>
              <a:ext uri="{FF2B5EF4-FFF2-40B4-BE49-F238E27FC236}">
                <a16:creationId xmlns:a16="http://schemas.microsoft.com/office/drawing/2014/main" id="{7A5BEFA0-6141-2540-9E19-3B1E5718C9EC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9" action="ppaction://hlinksldjump"/>
            <a:extLst>
              <a:ext uri="{FF2B5EF4-FFF2-40B4-BE49-F238E27FC236}">
                <a16:creationId xmlns:a16="http://schemas.microsoft.com/office/drawing/2014/main" id="{2F72AAB7-394D-2E4E-B17B-265FE1D6E0C4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10" action="ppaction://hlinksldjump"/>
            <a:extLst>
              <a:ext uri="{FF2B5EF4-FFF2-40B4-BE49-F238E27FC236}">
                <a16:creationId xmlns:a16="http://schemas.microsoft.com/office/drawing/2014/main" id="{BC180EB7-69F9-9849-836D-F5A98FB146E4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392428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246500" y="155270"/>
            <a:ext cx="865099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2883916"/>
            <a:ext cx="6400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7" name="Rectángulo 6">
            <a:hlinkClick r:id="rId2" action="ppaction://hlinksldjump"/>
            <a:extLst>
              <a:ext uri="{FF2B5EF4-FFF2-40B4-BE49-F238E27FC236}">
                <a16:creationId xmlns:a16="http://schemas.microsoft.com/office/drawing/2014/main" id="{06E82484-687A-1142-AD1E-B6D65B5503DF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3" action="ppaction://hlinksldjump"/>
            <a:extLst>
              <a:ext uri="{FF2B5EF4-FFF2-40B4-BE49-F238E27FC236}">
                <a16:creationId xmlns:a16="http://schemas.microsoft.com/office/drawing/2014/main" id="{C5237437-1075-A24A-A8BE-56139B5759ED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4" action="ppaction://hlinksldjump"/>
            <a:extLst>
              <a:ext uri="{FF2B5EF4-FFF2-40B4-BE49-F238E27FC236}">
                <a16:creationId xmlns:a16="http://schemas.microsoft.com/office/drawing/2014/main" id="{9ED9B444-FB93-F740-BC6C-756FBF14EBA4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5" action="ppaction://hlinksldjump"/>
            <a:extLst>
              <a:ext uri="{FF2B5EF4-FFF2-40B4-BE49-F238E27FC236}">
                <a16:creationId xmlns:a16="http://schemas.microsoft.com/office/drawing/2014/main" id="{5461A860-9F58-3D49-99A5-507E11849662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hlinkClick r:id="rId6" action="ppaction://hlinksldjump"/>
            <a:extLst>
              <a:ext uri="{FF2B5EF4-FFF2-40B4-BE49-F238E27FC236}">
                <a16:creationId xmlns:a16="http://schemas.microsoft.com/office/drawing/2014/main" id="{8F64F27F-9504-474B-A156-9340AD2AE424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Rectángulo 11">
            <a:hlinkClick r:id="rId7" action="ppaction://hlinksldjump"/>
            <a:extLst>
              <a:ext uri="{FF2B5EF4-FFF2-40B4-BE49-F238E27FC236}">
                <a16:creationId xmlns:a16="http://schemas.microsoft.com/office/drawing/2014/main" id="{A3495EF2-DB34-4844-B4DB-D445B07680DE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Rectángulo 12">
            <a:hlinkClick r:id="rId8" action="ppaction://hlinksldjump"/>
            <a:extLst>
              <a:ext uri="{FF2B5EF4-FFF2-40B4-BE49-F238E27FC236}">
                <a16:creationId xmlns:a16="http://schemas.microsoft.com/office/drawing/2014/main" id="{B73520C5-D2FB-AE46-948B-A72FE8F7056E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9" action="ppaction://hlinksldjump"/>
            <a:extLst>
              <a:ext uri="{FF2B5EF4-FFF2-40B4-BE49-F238E27FC236}">
                <a16:creationId xmlns:a16="http://schemas.microsoft.com/office/drawing/2014/main" id="{DD73B288-866D-6A41-A129-3AF742C9236D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10" action="ppaction://hlinksldjump"/>
            <a:extLst>
              <a:ext uri="{FF2B5EF4-FFF2-40B4-BE49-F238E27FC236}">
                <a16:creationId xmlns:a16="http://schemas.microsoft.com/office/drawing/2014/main" id="{552DEC60-8CCB-F047-BCFF-32E98201A466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6963118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398" b="1" i="0">
                <a:solidFill>
                  <a:srgbClr val="1083BF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57200" y="1184466"/>
            <a:ext cx="39776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4709160" y="1184466"/>
            <a:ext cx="397764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3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3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3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8" name="Rectángulo 7">
            <a:hlinkClick r:id="rId2" action="ppaction://hlinksldjump"/>
            <a:extLst>
              <a:ext uri="{FF2B5EF4-FFF2-40B4-BE49-F238E27FC236}">
                <a16:creationId xmlns:a16="http://schemas.microsoft.com/office/drawing/2014/main" id="{1B278CDB-4C33-AB47-9F90-7C7276138263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3" action="ppaction://hlinksldjump"/>
            <a:extLst>
              <a:ext uri="{FF2B5EF4-FFF2-40B4-BE49-F238E27FC236}">
                <a16:creationId xmlns:a16="http://schemas.microsoft.com/office/drawing/2014/main" id="{DCC16329-5D72-5445-9BA6-51AC9B87D207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4" action="ppaction://hlinksldjump"/>
            <a:extLst>
              <a:ext uri="{FF2B5EF4-FFF2-40B4-BE49-F238E27FC236}">
                <a16:creationId xmlns:a16="http://schemas.microsoft.com/office/drawing/2014/main" id="{B04C7858-548D-D74F-B740-B91412960008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hlinkClick r:id="rId5" action="ppaction://hlinksldjump"/>
            <a:extLst>
              <a:ext uri="{FF2B5EF4-FFF2-40B4-BE49-F238E27FC236}">
                <a16:creationId xmlns:a16="http://schemas.microsoft.com/office/drawing/2014/main" id="{40BB9D0E-C8C0-0542-AD0C-AC4C4BC813A3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Rectángulo 11">
            <a:hlinkClick r:id="rId6" action="ppaction://hlinksldjump"/>
            <a:extLst>
              <a:ext uri="{FF2B5EF4-FFF2-40B4-BE49-F238E27FC236}">
                <a16:creationId xmlns:a16="http://schemas.microsoft.com/office/drawing/2014/main" id="{ABD72E5C-02EA-1F43-9698-6865E846B908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Rectángulo 12">
            <a:hlinkClick r:id="rId7" action="ppaction://hlinksldjump"/>
            <a:extLst>
              <a:ext uri="{FF2B5EF4-FFF2-40B4-BE49-F238E27FC236}">
                <a16:creationId xmlns:a16="http://schemas.microsoft.com/office/drawing/2014/main" id="{81C6BEE6-C4A2-D045-A20D-AD4588DCBF35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8" action="ppaction://hlinksldjump"/>
            <a:extLst>
              <a:ext uri="{FF2B5EF4-FFF2-40B4-BE49-F238E27FC236}">
                <a16:creationId xmlns:a16="http://schemas.microsoft.com/office/drawing/2014/main" id="{36307D3F-05AD-A840-B692-04B21E72B167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9" action="ppaction://hlinksldjump"/>
            <a:extLst>
              <a:ext uri="{FF2B5EF4-FFF2-40B4-BE49-F238E27FC236}">
                <a16:creationId xmlns:a16="http://schemas.microsoft.com/office/drawing/2014/main" id="{C5D7FF57-A9BB-D542-A649-06C018037975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6" name="Rectángulo 15">
            <a:hlinkClick r:id="rId10" action="ppaction://hlinksldjump"/>
            <a:extLst>
              <a:ext uri="{FF2B5EF4-FFF2-40B4-BE49-F238E27FC236}">
                <a16:creationId xmlns:a16="http://schemas.microsoft.com/office/drawing/2014/main" id="{583BDD65-B147-1348-9DC7-217304AEF7EC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15600900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199" b="1" i="0">
                <a:solidFill>
                  <a:srgbClr val="D58200"/>
                </a:solidFill>
                <a:latin typeface="Work Sans"/>
                <a:cs typeface="Work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 dirty="0"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3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3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3"/>
          </a:xfrm>
          <a:prstGeom prst="rect">
            <a:avLst/>
          </a:prstGeo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7" name="Rectángulo 6">
            <a:hlinkClick r:id="rId2" action="ppaction://hlinksldjump"/>
            <a:extLst>
              <a:ext uri="{FF2B5EF4-FFF2-40B4-BE49-F238E27FC236}">
                <a16:creationId xmlns:a16="http://schemas.microsoft.com/office/drawing/2014/main" id="{607EE2D8-D311-CB47-9298-F6B5EA52425A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3" action="ppaction://hlinksldjump"/>
            <a:extLst>
              <a:ext uri="{FF2B5EF4-FFF2-40B4-BE49-F238E27FC236}">
                <a16:creationId xmlns:a16="http://schemas.microsoft.com/office/drawing/2014/main" id="{29DE7A92-987B-434B-827D-62B0555022F1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4" action="ppaction://hlinksldjump"/>
            <a:extLst>
              <a:ext uri="{FF2B5EF4-FFF2-40B4-BE49-F238E27FC236}">
                <a16:creationId xmlns:a16="http://schemas.microsoft.com/office/drawing/2014/main" id="{8A915272-4D80-014E-B558-161BA986AD7A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5" action="ppaction://hlinksldjump"/>
            <a:extLst>
              <a:ext uri="{FF2B5EF4-FFF2-40B4-BE49-F238E27FC236}">
                <a16:creationId xmlns:a16="http://schemas.microsoft.com/office/drawing/2014/main" id="{37FB17C8-82B6-5247-A68B-2EBFD624A284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hlinkClick r:id="rId6" action="ppaction://hlinksldjump"/>
            <a:extLst>
              <a:ext uri="{FF2B5EF4-FFF2-40B4-BE49-F238E27FC236}">
                <a16:creationId xmlns:a16="http://schemas.microsoft.com/office/drawing/2014/main" id="{E25CBA84-5BBA-4B47-BAAF-D01661C4E1E0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Rectángulo 11">
            <a:hlinkClick r:id="rId7" action="ppaction://hlinksldjump"/>
            <a:extLst>
              <a:ext uri="{FF2B5EF4-FFF2-40B4-BE49-F238E27FC236}">
                <a16:creationId xmlns:a16="http://schemas.microsoft.com/office/drawing/2014/main" id="{B81F9681-DA15-7943-87CD-D20952FCF195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Rectángulo 12">
            <a:hlinkClick r:id="rId8" action="ppaction://hlinksldjump"/>
            <a:extLst>
              <a:ext uri="{FF2B5EF4-FFF2-40B4-BE49-F238E27FC236}">
                <a16:creationId xmlns:a16="http://schemas.microsoft.com/office/drawing/2014/main" id="{844F0373-9D0A-9742-A91B-65B6C3677405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9" action="ppaction://hlinksldjump"/>
            <a:extLst>
              <a:ext uri="{FF2B5EF4-FFF2-40B4-BE49-F238E27FC236}">
                <a16:creationId xmlns:a16="http://schemas.microsoft.com/office/drawing/2014/main" id="{64456931-F646-114A-93F9-97A6FE2D4723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10" action="ppaction://hlinksldjump"/>
            <a:extLst>
              <a:ext uri="{FF2B5EF4-FFF2-40B4-BE49-F238E27FC236}">
                <a16:creationId xmlns:a16="http://schemas.microsoft.com/office/drawing/2014/main" id="{E562CD86-C8C3-2E47-AE9E-F7BF8DBA3043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787681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Holder 2">
            <a:extLst>
              <a:ext uri="{FF2B5EF4-FFF2-40B4-BE49-F238E27FC236}">
                <a16:creationId xmlns:a16="http://schemas.microsoft.com/office/drawing/2014/main" id="{91C55DF1-F007-3A44-8003-C2D57ACF516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9437" y="149312"/>
            <a:ext cx="6602363" cy="2000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</a:defRPr>
            </a:lvl1pPr>
          </a:lstStyle>
          <a:p>
            <a:endParaRPr dirty="0"/>
          </a:p>
        </p:txBody>
      </p:sp>
      <p:pic>
        <p:nvPicPr>
          <p:cNvPr id="9" name="Imagen 8">
            <a:hlinkClick r:id="rId2" action="ppaction://hlinksldjump"/>
            <a:extLst>
              <a:ext uri="{FF2B5EF4-FFF2-40B4-BE49-F238E27FC236}">
                <a16:creationId xmlns:a16="http://schemas.microsoft.com/office/drawing/2014/main" id="{D26A3538-4E64-A440-829E-7F9095E6DD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10" name="Triángulo 9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E5572FDA-96DA-D04E-9407-6CCB1CE5B5AD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1" name="Triángulo 10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7902A408-02ED-6C41-8F3D-DC22C2DE7C10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2" name="Rectángulo 11">
            <a:hlinkClick r:id="rId4" action="ppaction://hlinksldjump"/>
            <a:extLst>
              <a:ext uri="{FF2B5EF4-FFF2-40B4-BE49-F238E27FC236}">
                <a16:creationId xmlns:a16="http://schemas.microsoft.com/office/drawing/2014/main" id="{45CAE932-563F-0842-A453-4B6F3A8347C1}"/>
              </a:ext>
            </a:extLst>
          </p:cNvPr>
          <p:cNvSpPr/>
          <p:nvPr userDrawn="1"/>
        </p:nvSpPr>
        <p:spPr>
          <a:xfrm>
            <a:off x="76200" y="4632325"/>
            <a:ext cx="81915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3" name="Rectángulo 12">
            <a:hlinkClick r:id="rId4" action="ppaction://hlinksldjump"/>
            <a:extLst>
              <a:ext uri="{FF2B5EF4-FFF2-40B4-BE49-F238E27FC236}">
                <a16:creationId xmlns:a16="http://schemas.microsoft.com/office/drawing/2014/main" id="{76618676-D06B-6241-98FF-6DC29A820F8D}"/>
              </a:ext>
            </a:extLst>
          </p:cNvPr>
          <p:cNvSpPr/>
          <p:nvPr userDrawn="1"/>
        </p:nvSpPr>
        <p:spPr>
          <a:xfrm>
            <a:off x="962025" y="4632325"/>
            <a:ext cx="59690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Rectángulo 13">
            <a:hlinkClick r:id="rId4" action="ppaction://hlinksldjump"/>
            <a:extLst>
              <a:ext uri="{FF2B5EF4-FFF2-40B4-BE49-F238E27FC236}">
                <a16:creationId xmlns:a16="http://schemas.microsoft.com/office/drawing/2014/main" id="{82310EA6-2E7D-ED47-9176-39423A43BF5A}"/>
              </a:ext>
            </a:extLst>
          </p:cNvPr>
          <p:cNvSpPr/>
          <p:nvPr userDrawn="1"/>
        </p:nvSpPr>
        <p:spPr>
          <a:xfrm>
            <a:off x="1619249" y="4632325"/>
            <a:ext cx="809625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5" name="Rectángulo 14">
            <a:hlinkClick r:id="rId4" action="ppaction://hlinksldjump"/>
            <a:extLst>
              <a:ext uri="{FF2B5EF4-FFF2-40B4-BE49-F238E27FC236}">
                <a16:creationId xmlns:a16="http://schemas.microsoft.com/office/drawing/2014/main" id="{532306AB-0A78-154C-B2C8-A9DD1B8A64CA}"/>
              </a:ext>
            </a:extLst>
          </p:cNvPr>
          <p:cNvSpPr/>
          <p:nvPr userDrawn="1"/>
        </p:nvSpPr>
        <p:spPr>
          <a:xfrm>
            <a:off x="249872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6" name="Rectángulo 15">
            <a:hlinkClick r:id="rId4" action="ppaction://hlinksldjump"/>
            <a:extLst>
              <a:ext uri="{FF2B5EF4-FFF2-40B4-BE49-F238E27FC236}">
                <a16:creationId xmlns:a16="http://schemas.microsoft.com/office/drawing/2014/main" id="{3805C89C-0376-1A48-88E9-E6B00592543C}"/>
              </a:ext>
            </a:extLst>
          </p:cNvPr>
          <p:cNvSpPr/>
          <p:nvPr userDrawn="1"/>
        </p:nvSpPr>
        <p:spPr>
          <a:xfrm>
            <a:off x="362584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7" name="Rectángulo 16">
            <a:hlinkClick r:id="rId4" action="ppaction://hlinksldjump"/>
            <a:extLst>
              <a:ext uri="{FF2B5EF4-FFF2-40B4-BE49-F238E27FC236}">
                <a16:creationId xmlns:a16="http://schemas.microsoft.com/office/drawing/2014/main" id="{FDF82F78-465B-494E-93D3-F0648F818D6D}"/>
              </a:ext>
            </a:extLst>
          </p:cNvPr>
          <p:cNvSpPr/>
          <p:nvPr userDrawn="1"/>
        </p:nvSpPr>
        <p:spPr>
          <a:xfrm>
            <a:off x="475932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8" name="Rectángulo 17">
            <a:hlinkClick r:id="rId4" action="ppaction://hlinksldjump"/>
            <a:extLst>
              <a:ext uri="{FF2B5EF4-FFF2-40B4-BE49-F238E27FC236}">
                <a16:creationId xmlns:a16="http://schemas.microsoft.com/office/drawing/2014/main" id="{54398699-FE77-5041-AC5D-6D3C5F9ADB36}"/>
              </a:ext>
            </a:extLst>
          </p:cNvPr>
          <p:cNvSpPr/>
          <p:nvPr userDrawn="1"/>
        </p:nvSpPr>
        <p:spPr>
          <a:xfrm>
            <a:off x="581659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9" name="Rectángulo 18">
            <a:hlinkClick r:id="rId4" action="ppaction://hlinksldjump"/>
            <a:extLst>
              <a:ext uri="{FF2B5EF4-FFF2-40B4-BE49-F238E27FC236}">
                <a16:creationId xmlns:a16="http://schemas.microsoft.com/office/drawing/2014/main" id="{2E638A1F-26D4-624C-B770-080DB81AF202}"/>
              </a:ext>
            </a:extLst>
          </p:cNvPr>
          <p:cNvSpPr/>
          <p:nvPr userDrawn="1"/>
        </p:nvSpPr>
        <p:spPr>
          <a:xfrm>
            <a:off x="695007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0" name="Rectángulo 19">
            <a:hlinkClick r:id="rId4" action="ppaction://hlinksldjump"/>
            <a:extLst>
              <a:ext uri="{FF2B5EF4-FFF2-40B4-BE49-F238E27FC236}">
                <a16:creationId xmlns:a16="http://schemas.microsoft.com/office/drawing/2014/main" id="{03C72284-C26C-944F-A039-C4BF1FEB033A}"/>
              </a:ext>
            </a:extLst>
          </p:cNvPr>
          <p:cNvSpPr/>
          <p:nvPr userDrawn="1"/>
        </p:nvSpPr>
        <p:spPr>
          <a:xfrm>
            <a:off x="808037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1" name="Holder 3">
            <a:extLst>
              <a:ext uri="{FF2B5EF4-FFF2-40B4-BE49-F238E27FC236}">
                <a16:creationId xmlns:a16="http://schemas.microsoft.com/office/drawing/2014/main" id="{A07E64E8-FB6D-D04E-A90A-FB0F9DC035C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218410" y="1316835"/>
            <a:ext cx="4707255" cy="2084070"/>
          </a:xfrm>
        </p:spPr>
        <p:txBody>
          <a:bodyPr lIns="0" tIns="0" rIns="0" bIns="0"/>
          <a:lstStyle>
            <a:lvl1pPr>
              <a:defRPr sz="6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22" name="Holder 4">
            <a:extLst>
              <a:ext uri="{FF2B5EF4-FFF2-40B4-BE49-F238E27FC236}">
                <a16:creationId xmlns:a16="http://schemas.microsoft.com/office/drawing/2014/main" id="{D8A00F06-044C-D740-877A-6AE3D349A7F5}"/>
              </a:ext>
            </a:extLst>
          </p:cNvPr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2"/>
          </a:xfr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23" name="Holder 5">
            <a:extLst>
              <a:ext uri="{FF2B5EF4-FFF2-40B4-BE49-F238E27FC236}">
                <a16:creationId xmlns:a16="http://schemas.microsoft.com/office/drawing/2014/main" id="{570F7039-50B6-B44A-9615-4128E184E74D}"/>
              </a:ext>
            </a:extLst>
          </p:cNvPr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24" name="Holder 6">
            <a:extLst>
              <a:ext uri="{FF2B5EF4-FFF2-40B4-BE49-F238E27FC236}">
                <a16:creationId xmlns:a16="http://schemas.microsoft.com/office/drawing/2014/main" id="{07C63242-3BC0-F74E-8658-968BB714FF13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2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25" name="Rectángulo 24">
            <a:hlinkClick r:id="rId5" action="ppaction://hlinksldjump"/>
            <a:extLst>
              <a:ext uri="{FF2B5EF4-FFF2-40B4-BE49-F238E27FC236}">
                <a16:creationId xmlns:a16="http://schemas.microsoft.com/office/drawing/2014/main" id="{263C85DB-8749-C148-ABAA-0224CC83A653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Rectángulo 25">
            <a:hlinkClick r:id="rId6" action="ppaction://hlinksldjump"/>
            <a:extLst>
              <a:ext uri="{FF2B5EF4-FFF2-40B4-BE49-F238E27FC236}">
                <a16:creationId xmlns:a16="http://schemas.microsoft.com/office/drawing/2014/main" id="{45170AFA-B0EB-E445-A3F5-304A6A79B356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Rectángulo 26">
            <a:hlinkClick r:id="rId7" action="ppaction://hlinksldjump"/>
            <a:extLst>
              <a:ext uri="{FF2B5EF4-FFF2-40B4-BE49-F238E27FC236}">
                <a16:creationId xmlns:a16="http://schemas.microsoft.com/office/drawing/2014/main" id="{507E41B2-77EB-7240-A788-40A4927753C1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Rectángulo 27">
            <a:hlinkClick r:id="rId8" action="ppaction://hlinksldjump"/>
            <a:extLst>
              <a:ext uri="{FF2B5EF4-FFF2-40B4-BE49-F238E27FC236}">
                <a16:creationId xmlns:a16="http://schemas.microsoft.com/office/drawing/2014/main" id="{55583072-6B0D-F046-B4B8-790F7AB78588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Rectángulo 28">
            <a:hlinkClick r:id="rId9" action="ppaction://hlinksldjump"/>
            <a:extLst>
              <a:ext uri="{FF2B5EF4-FFF2-40B4-BE49-F238E27FC236}">
                <a16:creationId xmlns:a16="http://schemas.microsoft.com/office/drawing/2014/main" id="{8BEB312C-462C-B24D-A4F4-8728DD116625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Rectángulo 29">
            <a:hlinkClick r:id="rId10" action="ppaction://hlinksldjump"/>
            <a:extLst>
              <a:ext uri="{FF2B5EF4-FFF2-40B4-BE49-F238E27FC236}">
                <a16:creationId xmlns:a16="http://schemas.microsoft.com/office/drawing/2014/main" id="{64DD0F3D-6F74-894F-9CF0-B1ADBA43D648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Rectángulo 30">
            <a:hlinkClick r:id="rId11" action="ppaction://hlinksldjump"/>
            <a:extLst>
              <a:ext uri="{FF2B5EF4-FFF2-40B4-BE49-F238E27FC236}">
                <a16:creationId xmlns:a16="http://schemas.microsoft.com/office/drawing/2014/main" id="{AEC4602C-E863-E24C-9E24-C513F560B126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Rectángulo 31">
            <a:hlinkClick r:id="rId12" action="ppaction://hlinksldjump"/>
            <a:extLst>
              <a:ext uri="{FF2B5EF4-FFF2-40B4-BE49-F238E27FC236}">
                <a16:creationId xmlns:a16="http://schemas.microsoft.com/office/drawing/2014/main" id="{52F0A5A2-9889-8E44-BC0C-CAEE77E9FF4F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Rectángulo 32">
            <a:hlinkClick r:id="rId13" action="ppaction://hlinksldjump"/>
            <a:extLst>
              <a:ext uri="{FF2B5EF4-FFF2-40B4-BE49-F238E27FC236}">
                <a16:creationId xmlns:a16="http://schemas.microsoft.com/office/drawing/2014/main" id="{81EA6A22-16DE-6B4D-9925-456FF43B8A56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Holder 2">
            <a:extLst>
              <a:ext uri="{FF2B5EF4-FFF2-40B4-BE49-F238E27FC236}">
                <a16:creationId xmlns:a16="http://schemas.microsoft.com/office/drawing/2014/main" id="{D3475D75-EF29-7C43-9E05-C5D07C75A1F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9437" y="149312"/>
            <a:ext cx="6602363" cy="2000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</a:defRPr>
            </a:lvl1pPr>
          </a:lstStyle>
          <a:p>
            <a:endParaRPr dirty="0"/>
          </a:p>
        </p:txBody>
      </p:sp>
      <p:pic>
        <p:nvPicPr>
          <p:cNvPr id="9" name="Imagen 8">
            <a:hlinkClick r:id="rId2" action="ppaction://hlinksldjump"/>
            <a:extLst>
              <a:ext uri="{FF2B5EF4-FFF2-40B4-BE49-F238E27FC236}">
                <a16:creationId xmlns:a16="http://schemas.microsoft.com/office/drawing/2014/main" id="{CA0BBFF5-52A6-CC4E-8EF6-BD009A86651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10" name="Triángulo 9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05AB441D-2ACF-DE4C-92CD-659198833E03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1" name="Triángulo 10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995D470C-3587-1148-9533-13DAC522D903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2" name="Rectángulo 11">
            <a:hlinkClick r:id="rId4" action="ppaction://hlinksldjump"/>
            <a:extLst>
              <a:ext uri="{FF2B5EF4-FFF2-40B4-BE49-F238E27FC236}">
                <a16:creationId xmlns:a16="http://schemas.microsoft.com/office/drawing/2014/main" id="{C0CD4FBE-12F7-DF43-89DE-8E545DD212AE}"/>
              </a:ext>
            </a:extLst>
          </p:cNvPr>
          <p:cNvSpPr/>
          <p:nvPr userDrawn="1"/>
        </p:nvSpPr>
        <p:spPr>
          <a:xfrm>
            <a:off x="76200" y="4632325"/>
            <a:ext cx="81915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3" name="Rectángulo 12">
            <a:hlinkClick r:id="rId4" action="ppaction://hlinksldjump"/>
            <a:extLst>
              <a:ext uri="{FF2B5EF4-FFF2-40B4-BE49-F238E27FC236}">
                <a16:creationId xmlns:a16="http://schemas.microsoft.com/office/drawing/2014/main" id="{201C5A46-AA86-9C49-A59E-5F9B6FA74FB2}"/>
              </a:ext>
            </a:extLst>
          </p:cNvPr>
          <p:cNvSpPr/>
          <p:nvPr userDrawn="1"/>
        </p:nvSpPr>
        <p:spPr>
          <a:xfrm>
            <a:off x="962025" y="4632325"/>
            <a:ext cx="59690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Rectángulo 13">
            <a:hlinkClick r:id="rId4" action="ppaction://hlinksldjump"/>
            <a:extLst>
              <a:ext uri="{FF2B5EF4-FFF2-40B4-BE49-F238E27FC236}">
                <a16:creationId xmlns:a16="http://schemas.microsoft.com/office/drawing/2014/main" id="{0EC2C412-E07B-A840-9D66-B1829C52AF2B}"/>
              </a:ext>
            </a:extLst>
          </p:cNvPr>
          <p:cNvSpPr/>
          <p:nvPr userDrawn="1"/>
        </p:nvSpPr>
        <p:spPr>
          <a:xfrm>
            <a:off x="1619249" y="4632325"/>
            <a:ext cx="809625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5" name="Rectángulo 14">
            <a:hlinkClick r:id="rId4" action="ppaction://hlinksldjump"/>
            <a:extLst>
              <a:ext uri="{FF2B5EF4-FFF2-40B4-BE49-F238E27FC236}">
                <a16:creationId xmlns:a16="http://schemas.microsoft.com/office/drawing/2014/main" id="{F0607E9B-AF33-4349-AB45-B32571570518}"/>
              </a:ext>
            </a:extLst>
          </p:cNvPr>
          <p:cNvSpPr/>
          <p:nvPr userDrawn="1"/>
        </p:nvSpPr>
        <p:spPr>
          <a:xfrm>
            <a:off x="249872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6" name="Rectángulo 15">
            <a:hlinkClick r:id="rId4" action="ppaction://hlinksldjump"/>
            <a:extLst>
              <a:ext uri="{FF2B5EF4-FFF2-40B4-BE49-F238E27FC236}">
                <a16:creationId xmlns:a16="http://schemas.microsoft.com/office/drawing/2014/main" id="{B45CCCEA-3410-624A-A1BB-1393E6C9BE2E}"/>
              </a:ext>
            </a:extLst>
          </p:cNvPr>
          <p:cNvSpPr/>
          <p:nvPr userDrawn="1"/>
        </p:nvSpPr>
        <p:spPr>
          <a:xfrm>
            <a:off x="362584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7" name="Rectángulo 16">
            <a:hlinkClick r:id="rId4" action="ppaction://hlinksldjump"/>
            <a:extLst>
              <a:ext uri="{FF2B5EF4-FFF2-40B4-BE49-F238E27FC236}">
                <a16:creationId xmlns:a16="http://schemas.microsoft.com/office/drawing/2014/main" id="{DCC93605-B5D7-6343-BB1D-8A659F04DC26}"/>
              </a:ext>
            </a:extLst>
          </p:cNvPr>
          <p:cNvSpPr/>
          <p:nvPr userDrawn="1"/>
        </p:nvSpPr>
        <p:spPr>
          <a:xfrm>
            <a:off x="475932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8" name="Rectángulo 17">
            <a:hlinkClick r:id="rId4" action="ppaction://hlinksldjump"/>
            <a:extLst>
              <a:ext uri="{FF2B5EF4-FFF2-40B4-BE49-F238E27FC236}">
                <a16:creationId xmlns:a16="http://schemas.microsoft.com/office/drawing/2014/main" id="{BBD06F6B-BB26-6148-8A3A-A0BE43B13403}"/>
              </a:ext>
            </a:extLst>
          </p:cNvPr>
          <p:cNvSpPr/>
          <p:nvPr userDrawn="1"/>
        </p:nvSpPr>
        <p:spPr>
          <a:xfrm>
            <a:off x="581659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9" name="Rectángulo 18">
            <a:hlinkClick r:id="rId4" action="ppaction://hlinksldjump"/>
            <a:extLst>
              <a:ext uri="{FF2B5EF4-FFF2-40B4-BE49-F238E27FC236}">
                <a16:creationId xmlns:a16="http://schemas.microsoft.com/office/drawing/2014/main" id="{05278BED-7C66-A749-ADBE-F7CF275D0B65}"/>
              </a:ext>
            </a:extLst>
          </p:cNvPr>
          <p:cNvSpPr/>
          <p:nvPr userDrawn="1"/>
        </p:nvSpPr>
        <p:spPr>
          <a:xfrm>
            <a:off x="695007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0" name="Rectángulo 19">
            <a:hlinkClick r:id="rId4" action="ppaction://hlinksldjump"/>
            <a:extLst>
              <a:ext uri="{FF2B5EF4-FFF2-40B4-BE49-F238E27FC236}">
                <a16:creationId xmlns:a16="http://schemas.microsoft.com/office/drawing/2014/main" id="{D7F1F77D-93A3-9A45-B924-A961B5D0CFD0}"/>
              </a:ext>
            </a:extLst>
          </p:cNvPr>
          <p:cNvSpPr/>
          <p:nvPr userDrawn="1"/>
        </p:nvSpPr>
        <p:spPr>
          <a:xfrm>
            <a:off x="808037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1" name="Holder 3">
            <a:extLst>
              <a:ext uri="{FF2B5EF4-FFF2-40B4-BE49-F238E27FC236}">
                <a16:creationId xmlns:a16="http://schemas.microsoft.com/office/drawing/2014/main" id="{40B4E889-7F19-694A-B1CD-F6402B1D2D1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57200" y="1184465"/>
            <a:ext cx="3977640" cy="33989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22" name="Holder 4">
            <a:extLst>
              <a:ext uri="{FF2B5EF4-FFF2-40B4-BE49-F238E27FC236}">
                <a16:creationId xmlns:a16="http://schemas.microsoft.com/office/drawing/2014/main" id="{7CEDCC60-B15F-5644-B069-4815CAAAE779}"/>
              </a:ext>
            </a:extLst>
          </p:cNvPr>
          <p:cNvSpPr>
            <a:spLocks noGrp="1"/>
          </p:cNvSpPr>
          <p:nvPr>
            <p:ph sz="half" idx="3"/>
          </p:nvPr>
        </p:nvSpPr>
        <p:spPr>
          <a:xfrm>
            <a:off x="4709160" y="1184465"/>
            <a:ext cx="3977640" cy="339890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23" name="Holder 5">
            <a:extLst>
              <a:ext uri="{FF2B5EF4-FFF2-40B4-BE49-F238E27FC236}">
                <a16:creationId xmlns:a16="http://schemas.microsoft.com/office/drawing/2014/main" id="{7244D2E7-BBEB-6C48-B947-0DA79413AEFA}"/>
              </a:ext>
            </a:extLst>
          </p:cNvPr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2"/>
          </a:xfr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24" name="Holder 6">
            <a:extLst>
              <a:ext uri="{FF2B5EF4-FFF2-40B4-BE49-F238E27FC236}">
                <a16:creationId xmlns:a16="http://schemas.microsoft.com/office/drawing/2014/main" id="{886D90A9-D878-D94B-B79F-8DFBBF795087}"/>
              </a:ext>
            </a:extLst>
          </p:cNvPr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25" name="Holder 7">
            <a:extLst>
              <a:ext uri="{FF2B5EF4-FFF2-40B4-BE49-F238E27FC236}">
                <a16:creationId xmlns:a16="http://schemas.microsoft.com/office/drawing/2014/main" id="{12BB06D0-6F18-B140-97DE-843764172310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2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26" name="Rectángulo 25">
            <a:hlinkClick r:id="rId5" action="ppaction://hlinksldjump"/>
            <a:extLst>
              <a:ext uri="{FF2B5EF4-FFF2-40B4-BE49-F238E27FC236}">
                <a16:creationId xmlns:a16="http://schemas.microsoft.com/office/drawing/2014/main" id="{5015D945-18A5-F345-9CE8-30E6C970E988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Rectángulo 26">
            <a:hlinkClick r:id="rId6" action="ppaction://hlinksldjump"/>
            <a:extLst>
              <a:ext uri="{FF2B5EF4-FFF2-40B4-BE49-F238E27FC236}">
                <a16:creationId xmlns:a16="http://schemas.microsoft.com/office/drawing/2014/main" id="{E711EBCE-C6C0-0449-9704-0935258BF92B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Rectángulo 27">
            <a:hlinkClick r:id="rId7" action="ppaction://hlinksldjump"/>
            <a:extLst>
              <a:ext uri="{FF2B5EF4-FFF2-40B4-BE49-F238E27FC236}">
                <a16:creationId xmlns:a16="http://schemas.microsoft.com/office/drawing/2014/main" id="{AEA7F828-ED9E-DF4F-B27E-4E933ABFDD05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Rectángulo 28">
            <a:hlinkClick r:id="rId8" action="ppaction://hlinksldjump"/>
            <a:extLst>
              <a:ext uri="{FF2B5EF4-FFF2-40B4-BE49-F238E27FC236}">
                <a16:creationId xmlns:a16="http://schemas.microsoft.com/office/drawing/2014/main" id="{EF789B1E-48DE-6348-A225-297FE5342ABD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Rectángulo 29">
            <a:hlinkClick r:id="rId9" action="ppaction://hlinksldjump"/>
            <a:extLst>
              <a:ext uri="{FF2B5EF4-FFF2-40B4-BE49-F238E27FC236}">
                <a16:creationId xmlns:a16="http://schemas.microsoft.com/office/drawing/2014/main" id="{CF5FDCB1-1487-964D-8B99-3D4DE8059A2A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1" name="Rectángulo 30">
            <a:hlinkClick r:id="rId10" action="ppaction://hlinksldjump"/>
            <a:extLst>
              <a:ext uri="{FF2B5EF4-FFF2-40B4-BE49-F238E27FC236}">
                <a16:creationId xmlns:a16="http://schemas.microsoft.com/office/drawing/2014/main" id="{07FEF4D3-682E-014B-B65E-CCE52B2EE204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2" name="Rectángulo 31">
            <a:hlinkClick r:id="rId11" action="ppaction://hlinksldjump"/>
            <a:extLst>
              <a:ext uri="{FF2B5EF4-FFF2-40B4-BE49-F238E27FC236}">
                <a16:creationId xmlns:a16="http://schemas.microsoft.com/office/drawing/2014/main" id="{D3AA386F-B93F-F84C-A8FF-363CC7A65A66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3" name="Rectángulo 32">
            <a:hlinkClick r:id="rId12" action="ppaction://hlinksldjump"/>
            <a:extLst>
              <a:ext uri="{FF2B5EF4-FFF2-40B4-BE49-F238E27FC236}">
                <a16:creationId xmlns:a16="http://schemas.microsoft.com/office/drawing/2014/main" id="{E4816091-033F-CE42-9B86-BC93DEFF7B83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4" name="Rectángulo 33">
            <a:hlinkClick r:id="rId13" action="ppaction://hlinksldjump"/>
            <a:extLst>
              <a:ext uri="{FF2B5EF4-FFF2-40B4-BE49-F238E27FC236}">
                <a16:creationId xmlns:a16="http://schemas.microsoft.com/office/drawing/2014/main" id="{B0C1901A-AA06-C44F-B10B-A8696D3C33F0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Holder 2">
            <a:extLst>
              <a:ext uri="{FF2B5EF4-FFF2-40B4-BE49-F238E27FC236}">
                <a16:creationId xmlns:a16="http://schemas.microsoft.com/office/drawing/2014/main" id="{D2E70F81-DB57-134D-9ACD-E77FC53891B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9437" y="149312"/>
            <a:ext cx="6602363" cy="2000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</a:defRPr>
            </a:lvl1pPr>
          </a:lstStyle>
          <a:p>
            <a:endParaRPr dirty="0"/>
          </a:p>
        </p:txBody>
      </p:sp>
      <p:pic>
        <p:nvPicPr>
          <p:cNvPr id="7" name="Imagen 6">
            <a:hlinkClick r:id="rId2" action="ppaction://hlinksldjump"/>
            <a:extLst>
              <a:ext uri="{FF2B5EF4-FFF2-40B4-BE49-F238E27FC236}">
                <a16:creationId xmlns:a16="http://schemas.microsoft.com/office/drawing/2014/main" id="{71F4EEAE-BA0E-F54F-AC8A-EE262FD67A7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8" name="Triángulo 7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70BA2E25-9B05-F141-B7C1-7E59A8DE6CC1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9" name="Triángulo 8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98DA777E-27B6-954B-8333-DA46B34A4C29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0" name="Rectángulo 9">
            <a:hlinkClick r:id="rId4" action="ppaction://hlinksldjump"/>
            <a:extLst>
              <a:ext uri="{FF2B5EF4-FFF2-40B4-BE49-F238E27FC236}">
                <a16:creationId xmlns:a16="http://schemas.microsoft.com/office/drawing/2014/main" id="{0A3A3105-D7D7-D140-83D2-06EC6ECCE0E4}"/>
              </a:ext>
            </a:extLst>
          </p:cNvPr>
          <p:cNvSpPr/>
          <p:nvPr userDrawn="1"/>
        </p:nvSpPr>
        <p:spPr>
          <a:xfrm>
            <a:off x="76200" y="4632325"/>
            <a:ext cx="81915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1" name="Rectángulo 10">
            <a:hlinkClick r:id="rId4" action="ppaction://hlinksldjump"/>
            <a:extLst>
              <a:ext uri="{FF2B5EF4-FFF2-40B4-BE49-F238E27FC236}">
                <a16:creationId xmlns:a16="http://schemas.microsoft.com/office/drawing/2014/main" id="{96A4F4D6-5D28-1F40-A526-82E10008B6A2}"/>
              </a:ext>
            </a:extLst>
          </p:cNvPr>
          <p:cNvSpPr/>
          <p:nvPr userDrawn="1"/>
        </p:nvSpPr>
        <p:spPr>
          <a:xfrm>
            <a:off x="962025" y="4632325"/>
            <a:ext cx="59690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2" name="Rectángulo 11">
            <a:hlinkClick r:id="rId4" action="ppaction://hlinksldjump"/>
            <a:extLst>
              <a:ext uri="{FF2B5EF4-FFF2-40B4-BE49-F238E27FC236}">
                <a16:creationId xmlns:a16="http://schemas.microsoft.com/office/drawing/2014/main" id="{4C332C71-B281-4540-885E-54751EC1EC26}"/>
              </a:ext>
            </a:extLst>
          </p:cNvPr>
          <p:cNvSpPr/>
          <p:nvPr userDrawn="1"/>
        </p:nvSpPr>
        <p:spPr>
          <a:xfrm>
            <a:off x="1619249" y="4632325"/>
            <a:ext cx="809625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3" name="Rectángulo 12">
            <a:hlinkClick r:id="rId4" action="ppaction://hlinksldjump"/>
            <a:extLst>
              <a:ext uri="{FF2B5EF4-FFF2-40B4-BE49-F238E27FC236}">
                <a16:creationId xmlns:a16="http://schemas.microsoft.com/office/drawing/2014/main" id="{AD780BC8-89C4-3D4F-A406-F56A8BFF7F7A}"/>
              </a:ext>
            </a:extLst>
          </p:cNvPr>
          <p:cNvSpPr/>
          <p:nvPr userDrawn="1"/>
        </p:nvSpPr>
        <p:spPr>
          <a:xfrm>
            <a:off x="249872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Rectángulo 13">
            <a:hlinkClick r:id="rId4" action="ppaction://hlinksldjump"/>
            <a:extLst>
              <a:ext uri="{FF2B5EF4-FFF2-40B4-BE49-F238E27FC236}">
                <a16:creationId xmlns:a16="http://schemas.microsoft.com/office/drawing/2014/main" id="{C97436A7-56B5-5844-9EE2-2B0A649BA0E5}"/>
              </a:ext>
            </a:extLst>
          </p:cNvPr>
          <p:cNvSpPr/>
          <p:nvPr userDrawn="1"/>
        </p:nvSpPr>
        <p:spPr>
          <a:xfrm>
            <a:off x="362584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5" name="Rectángulo 14">
            <a:hlinkClick r:id="rId4" action="ppaction://hlinksldjump"/>
            <a:extLst>
              <a:ext uri="{FF2B5EF4-FFF2-40B4-BE49-F238E27FC236}">
                <a16:creationId xmlns:a16="http://schemas.microsoft.com/office/drawing/2014/main" id="{7795F55A-47CF-E240-A128-7789DC0D51E7}"/>
              </a:ext>
            </a:extLst>
          </p:cNvPr>
          <p:cNvSpPr/>
          <p:nvPr userDrawn="1"/>
        </p:nvSpPr>
        <p:spPr>
          <a:xfrm>
            <a:off x="475932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6" name="Rectángulo 15">
            <a:hlinkClick r:id="rId4" action="ppaction://hlinksldjump"/>
            <a:extLst>
              <a:ext uri="{FF2B5EF4-FFF2-40B4-BE49-F238E27FC236}">
                <a16:creationId xmlns:a16="http://schemas.microsoft.com/office/drawing/2014/main" id="{7EE4EAEB-2E31-2A4B-872F-CEF4FE38A645}"/>
              </a:ext>
            </a:extLst>
          </p:cNvPr>
          <p:cNvSpPr/>
          <p:nvPr userDrawn="1"/>
        </p:nvSpPr>
        <p:spPr>
          <a:xfrm>
            <a:off x="581659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7" name="Rectángulo 16">
            <a:hlinkClick r:id="rId4" action="ppaction://hlinksldjump"/>
            <a:extLst>
              <a:ext uri="{FF2B5EF4-FFF2-40B4-BE49-F238E27FC236}">
                <a16:creationId xmlns:a16="http://schemas.microsoft.com/office/drawing/2014/main" id="{AD15218F-047A-004A-A801-061B0E560D5C}"/>
              </a:ext>
            </a:extLst>
          </p:cNvPr>
          <p:cNvSpPr/>
          <p:nvPr userDrawn="1"/>
        </p:nvSpPr>
        <p:spPr>
          <a:xfrm>
            <a:off x="695007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8" name="Rectángulo 17">
            <a:hlinkClick r:id="rId4" action="ppaction://hlinksldjump"/>
            <a:extLst>
              <a:ext uri="{FF2B5EF4-FFF2-40B4-BE49-F238E27FC236}">
                <a16:creationId xmlns:a16="http://schemas.microsoft.com/office/drawing/2014/main" id="{39B4F7DD-E5EE-AB4E-B98C-E58910D602B2}"/>
              </a:ext>
            </a:extLst>
          </p:cNvPr>
          <p:cNvSpPr/>
          <p:nvPr userDrawn="1"/>
        </p:nvSpPr>
        <p:spPr>
          <a:xfrm>
            <a:off x="808037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9" name="Holder 3">
            <a:extLst>
              <a:ext uri="{FF2B5EF4-FFF2-40B4-BE49-F238E27FC236}">
                <a16:creationId xmlns:a16="http://schemas.microsoft.com/office/drawing/2014/main" id="{ACA3F18C-9072-1F45-968A-B22A8357DDB8}"/>
              </a:ext>
            </a:extLst>
          </p:cNvPr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2"/>
          </a:xfr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20" name="Holder 4">
            <a:extLst>
              <a:ext uri="{FF2B5EF4-FFF2-40B4-BE49-F238E27FC236}">
                <a16:creationId xmlns:a16="http://schemas.microsoft.com/office/drawing/2014/main" id="{D82435DC-8404-EC42-8059-C9E4F2B175ED}"/>
              </a:ext>
            </a:extLst>
          </p:cNvPr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21" name="Holder 5">
            <a:extLst>
              <a:ext uri="{FF2B5EF4-FFF2-40B4-BE49-F238E27FC236}">
                <a16:creationId xmlns:a16="http://schemas.microsoft.com/office/drawing/2014/main" id="{61A09B70-589E-9D45-94A0-9E0DD4A0CC59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2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22" name="Rectángulo 21">
            <a:hlinkClick r:id="rId5" action="ppaction://hlinksldjump"/>
            <a:extLst>
              <a:ext uri="{FF2B5EF4-FFF2-40B4-BE49-F238E27FC236}">
                <a16:creationId xmlns:a16="http://schemas.microsoft.com/office/drawing/2014/main" id="{9E675F19-DDDD-6A46-BDE1-B98EE5C63FB8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Rectángulo 22">
            <a:hlinkClick r:id="rId6" action="ppaction://hlinksldjump"/>
            <a:extLst>
              <a:ext uri="{FF2B5EF4-FFF2-40B4-BE49-F238E27FC236}">
                <a16:creationId xmlns:a16="http://schemas.microsoft.com/office/drawing/2014/main" id="{2D8556B2-DFB8-8B4B-A7AB-C4CE6479F787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Rectángulo 23">
            <a:hlinkClick r:id="rId7" action="ppaction://hlinksldjump"/>
            <a:extLst>
              <a:ext uri="{FF2B5EF4-FFF2-40B4-BE49-F238E27FC236}">
                <a16:creationId xmlns:a16="http://schemas.microsoft.com/office/drawing/2014/main" id="{61E3549B-C6FD-5A48-BA53-63047BC984EF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Rectángulo 24">
            <a:hlinkClick r:id="rId8" action="ppaction://hlinksldjump"/>
            <a:extLst>
              <a:ext uri="{FF2B5EF4-FFF2-40B4-BE49-F238E27FC236}">
                <a16:creationId xmlns:a16="http://schemas.microsoft.com/office/drawing/2014/main" id="{F4BFE6E0-874A-D040-A539-1B1CD1650447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Rectángulo 25">
            <a:hlinkClick r:id="rId9" action="ppaction://hlinksldjump"/>
            <a:extLst>
              <a:ext uri="{FF2B5EF4-FFF2-40B4-BE49-F238E27FC236}">
                <a16:creationId xmlns:a16="http://schemas.microsoft.com/office/drawing/2014/main" id="{E0267DBB-2822-6D45-8A54-8D6AB62DC505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Rectángulo 26">
            <a:hlinkClick r:id="rId10" action="ppaction://hlinksldjump"/>
            <a:extLst>
              <a:ext uri="{FF2B5EF4-FFF2-40B4-BE49-F238E27FC236}">
                <a16:creationId xmlns:a16="http://schemas.microsoft.com/office/drawing/2014/main" id="{A3DF47A3-A4C2-0848-ACDB-ADE9DC3A7175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Rectángulo 27">
            <a:hlinkClick r:id="rId11" action="ppaction://hlinksldjump"/>
            <a:extLst>
              <a:ext uri="{FF2B5EF4-FFF2-40B4-BE49-F238E27FC236}">
                <a16:creationId xmlns:a16="http://schemas.microsoft.com/office/drawing/2014/main" id="{39C465B4-B1B6-204F-B56F-F1ABD2B3C206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Rectángulo 28">
            <a:hlinkClick r:id="rId12" action="ppaction://hlinksldjump"/>
            <a:extLst>
              <a:ext uri="{FF2B5EF4-FFF2-40B4-BE49-F238E27FC236}">
                <a16:creationId xmlns:a16="http://schemas.microsoft.com/office/drawing/2014/main" id="{CD12A0E4-5F77-DB45-B646-AC7952CA0D9B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0" name="Rectángulo 29">
            <a:hlinkClick r:id="rId13" action="ppaction://hlinksldjump"/>
            <a:extLst>
              <a:ext uri="{FF2B5EF4-FFF2-40B4-BE49-F238E27FC236}">
                <a16:creationId xmlns:a16="http://schemas.microsoft.com/office/drawing/2014/main" id="{902C4FB5-1EC9-9B4B-8DE4-62C35F04A4AC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Holder 2">
            <a:extLst>
              <a:ext uri="{FF2B5EF4-FFF2-40B4-BE49-F238E27FC236}">
                <a16:creationId xmlns:a16="http://schemas.microsoft.com/office/drawing/2014/main" id="{5474FA30-90C9-C64D-8816-645F1F5B9C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79437" y="149312"/>
            <a:ext cx="6602363" cy="2000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</a:defRPr>
            </a:lvl1pPr>
          </a:lstStyle>
          <a:p>
            <a:endParaRPr dirty="0"/>
          </a:p>
        </p:txBody>
      </p:sp>
      <p:pic>
        <p:nvPicPr>
          <p:cNvPr id="6" name="Imagen 5">
            <a:hlinkClick r:id="rId2" action="ppaction://hlinksldjump"/>
            <a:extLst>
              <a:ext uri="{FF2B5EF4-FFF2-40B4-BE49-F238E27FC236}">
                <a16:creationId xmlns:a16="http://schemas.microsoft.com/office/drawing/2014/main" id="{CD452BC6-7E08-3549-95B6-B4684ED4C64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7" name="Triángulo 6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1195B0EC-BB3C-DB46-996B-C0AADF3F930E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8" name="Triángulo 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02206862-EF44-3A42-98D3-97897817AB56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9" name="Rectángulo 8">
            <a:hlinkClick r:id="rId4" action="ppaction://hlinksldjump"/>
            <a:extLst>
              <a:ext uri="{FF2B5EF4-FFF2-40B4-BE49-F238E27FC236}">
                <a16:creationId xmlns:a16="http://schemas.microsoft.com/office/drawing/2014/main" id="{A4BA8490-D9F3-C747-A64E-C4F5D98DFDAF}"/>
              </a:ext>
            </a:extLst>
          </p:cNvPr>
          <p:cNvSpPr/>
          <p:nvPr userDrawn="1"/>
        </p:nvSpPr>
        <p:spPr>
          <a:xfrm>
            <a:off x="76200" y="4632325"/>
            <a:ext cx="81915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0" name="Rectángulo 9">
            <a:hlinkClick r:id="rId4" action="ppaction://hlinksldjump"/>
            <a:extLst>
              <a:ext uri="{FF2B5EF4-FFF2-40B4-BE49-F238E27FC236}">
                <a16:creationId xmlns:a16="http://schemas.microsoft.com/office/drawing/2014/main" id="{1CB01C14-6935-7E45-9020-2B61B51B797E}"/>
              </a:ext>
            </a:extLst>
          </p:cNvPr>
          <p:cNvSpPr/>
          <p:nvPr userDrawn="1"/>
        </p:nvSpPr>
        <p:spPr>
          <a:xfrm>
            <a:off x="962025" y="4632325"/>
            <a:ext cx="596900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1" name="Rectángulo 10">
            <a:hlinkClick r:id="rId4" action="ppaction://hlinksldjump"/>
            <a:extLst>
              <a:ext uri="{FF2B5EF4-FFF2-40B4-BE49-F238E27FC236}">
                <a16:creationId xmlns:a16="http://schemas.microsoft.com/office/drawing/2014/main" id="{480BB532-68B3-8E4F-A7B2-4F0C0C2C5E5F}"/>
              </a:ext>
            </a:extLst>
          </p:cNvPr>
          <p:cNvSpPr/>
          <p:nvPr userDrawn="1"/>
        </p:nvSpPr>
        <p:spPr>
          <a:xfrm>
            <a:off x="1619249" y="4632325"/>
            <a:ext cx="809625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2" name="Rectángulo 11">
            <a:hlinkClick r:id="rId4" action="ppaction://hlinksldjump"/>
            <a:extLst>
              <a:ext uri="{FF2B5EF4-FFF2-40B4-BE49-F238E27FC236}">
                <a16:creationId xmlns:a16="http://schemas.microsoft.com/office/drawing/2014/main" id="{16EC6FD3-B58C-2F46-A08A-AF765F8C604C}"/>
              </a:ext>
            </a:extLst>
          </p:cNvPr>
          <p:cNvSpPr/>
          <p:nvPr userDrawn="1"/>
        </p:nvSpPr>
        <p:spPr>
          <a:xfrm>
            <a:off x="249872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3" name="Rectángulo 12">
            <a:hlinkClick r:id="rId4" action="ppaction://hlinksldjump"/>
            <a:extLst>
              <a:ext uri="{FF2B5EF4-FFF2-40B4-BE49-F238E27FC236}">
                <a16:creationId xmlns:a16="http://schemas.microsoft.com/office/drawing/2014/main" id="{CB022BB8-25DF-8A46-A38D-9423FB78850E}"/>
              </a:ext>
            </a:extLst>
          </p:cNvPr>
          <p:cNvSpPr/>
          <p:nvPr userDrawn="1"/>
        </p:nvSpPr>
        <p:spPr>
          <a:xfrm>
            <a:off x="362584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Rectángulo 13">
            <a:hlinkClick r:id="rId4" action="ppaction://hlinksldjump"/>
            <a:extLst>
              <a:ext uri="{FF2B5EF4-FFF2-40B4-BE49-F238E27FC236}">
                <a16:creationId xmlns:a16="http://schemas.microsoft.com/office/drawing/2014/main" id="{E180AD59-1B85-2B49-BF27-9A50996FBE18}"/>
              </a:ext>
            </a:extLst>
          </p:cNvPr>
          <p:cNvSpPr/>
          <p:nvPr userDrawn="1"/>
        </p:nvSpPr>
        <p:spPr>
          <a:xfrm>
            <a:off x="475932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5" name="Rectángulo 14">
            <a:hlinkClick r:id="rId4" action="ppaction://hlinksldjump"/>
            <a:extLst>
              <a:ext uri="{FF2B5EF4-FFF2-40B4-BE49-F238E27FC236}">
                <a16:creationId xmlns:a16="http://schemas.microsoft.com/office/drawing/2014/main" id="{A534D9A9-344A-F449-AB03-A4FEA83A59EA}"/>
              </a:ext>
            </a:extLst>
          </p:cNvPr>
          <p:cNvSpPr/>
          <p:nvPr userDrawn="1"/>
        </p:nvSpPr>
        <p:spPr>
          <a:xfrm>
            <a:off x="5816599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6" name="Rectángulo 15">
            <a:hlinkClick r:id="rId4" action="ppaction://hlinksldjump"/>
            <a:extLst>
              <a:ext uri="{FF2B5EF4-FFF2-40B4-BE49-F238E27FC236}">
                <a16:creationId xmlns:a16="http://schemas.microsoft.com/office/drawing/2014/main" id="{FFA2C179-AC38-9542-94D5-2460B3C526C1}"/>
              </a:ext>
            </a:extLst>
          </p:cNvPr>
          <p:cNvSpPr/>
          <p:nvPr userDrawn="1"/>
        </p:nvSpPr>
        <p:spPr>
          <a:xfrm>
            <a:off x="6950074" y="4632325"/>
            <a:ext cx="106680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7" name="Rectángulo 16">
            <a:hlinkClick r:id="rId4" action="ppaction://hlinksldjump"/>
            <a:extLst>
              <a:ext uri="{FF2B5EF4-FFF2-40B4-BE49-F238E27FC236}">
                <a16:creationId xmlns:a16="http://schemas.microsoft.com/office/drawing/2014/main" id="{63072EF0-60CD-3042-A2A3-F28DE66F5446}"/>
              </a:ext>
            </a:extLst>
          </p:cNvPr>
          <p:cNvSpPr/>
          <p:nvPr userDrawn="1"/>
        </p:nvSpPr>
        <p:spPr>
          <a:xfrm>
            <a:off x="8080374" y="4632325"/>
            <a:ext cx="996951" cy="51752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8" name="Holder 2">
            <a:extLst>
              <a:ext uri="{FF2B5EF4-FFF2-40B4-BE49-F238E27FC236}">
                <a16:creationId xmlns:a16="http://schemas.microsoft.com/office/drawing/2014/main" id="{D7846500-1653-7348-B548-E171F977F21C}"/>
              </a:ext>
            </a:extLst>
          </p:cNvPr>
          <p:cNvSpPr>
            <a:spLocks noGrp="1"/>
          </p:cNvSpPr>
          <p:nvPr>
            <p:ph type="ftr" sz="quarter" idx="5"/>
          </p:nvPr>
        </p:nvSpPr>
        <p:spPr>
          <a:xfrm>
            <a:off x="3108960" y="4789360"/>
            <a:ext cx="2926080" cy="257492"/>
          </a:xfr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19" name="Holder 3">
            <a:extLst>
              <a:ext uri="{FF2B5EF4-FFF2-40B4-BE49-F238E27FC236}">
                <a16:creationId xmlns:a16="http://schemas.microsoft.com/office/drawing/2014/main" id="{7546367E-6C91-494E-AECC-EF8CAD290CB5}"/>
              </a:ext>
            </a:extLst>
          </p:cNvPr>
          <p:cNvSpPr>
            <a:spLocks noGrp="1"/>
          </p:cNvSpPr>
          <p:nvPr>
            <p:ph type="dt" sz="half" idx="6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20" name="Holder 4">
            <a:extLst>
              <a:ext uri="{FF2B5EF4-FFF2-40B4-BE49-F238E27FC236}">
                <a16:creationId xmlns:a16="http://schemas.microsoft.com/office/drawing/2014/main" id="{25E5545D-E856-584F-9C60-04306D97B2EA}"/>
              </a:ext>
            </a:extLst>
          </p:cNvPr>
          <p:cNvSpPr>
            <a:spLocks noGrp="1"/>
          </p:cNvSpPr>
          <p:nvPr>
            <p:ph type="sldNum" sz="quarter" idx="7"/>
          </p:nvPr>
        </p:nvSpPr>
        <p:spPr>
          <a:xfrm>
            <a:off x="6583680" y="4789360"/>
            <a:ext cx="2103120" cy="257492"/>
          </a:xfrm>
        </p:spPr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21" name="Rectángulo 20">
            <a:hlinkClick r:id="rId5" action="ppaction://hlinksldjump"/>
            <a:extLst>
              <a:ext uri="{FF2B5EF4-FFF2-40B4-BE49-F238E27FC236}">
                <a16:creationId xmlns:a16="http://schemas.microsoft.com/office/drawing/2014/main" id="{B49C1D1A-BF1E-4A42-AF54-79EF3C0193FC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2" name="Rectángulo 21">
            <a:hlinkClick r:id="rId6" action="ppaction://hlinksldjump"/>
            <a:extLst>
              <a:ext uri="{FF2B5EF4-FFF2-40B4-BE49-F238E27FC236}">
                <a16:creationId xmlns:a16="http://schemas.microsoft.com/office/drawing/2014/main" id="{BEDA0532-6098-B343-B474-2D6C2FFF3D85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3" name="Rectángulo 22">
            <a:hlinkClick r:id="rId7" action="ppaction://hlinksldjump"/>
            <a:extLst>
              <a:ext uri="{FF2B5EF4-FFF2-40B4-BE49-F238E27FC236}">
                <a16:creationId xmlns:a16="http://schemas.microsoft.com/office/drawing/2014/main" id="{E2ECDEC0-9BE2-3D46-9C34-30DDD2A2E364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4" name="Rectángulo 23">
            <a:hlinkClick r:id="rId8" action="ppaction://hlinksldjump"/>
            <a:extLst>
              <a:ext uri="{FF2B5EF4-FFF2-40B4-BE49-F238E27FC236}">
                <a16:creationId xmlns:a16="http://schemas.microsoft.com/office/drawing/2014/main" id="{90D40821-3F3E-FA4C-99E5-450703E1D53D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5" name="Rectángulo 24">
            <a:hlinkClick r:id="rId9" action="ppaction://hlinksldjump"/>
            <a:extLst>
              <a:ext uri="{FF2B5EF4-FFF2-40B4-BE49-F238E27FC236}">
                <a16:creationId xmlns:a16="http://schemas.microsoft.com/office/drawing/2014/main" id="{4DF500F9-7B88-D648-A8AC-DAB468C01FF3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6" name="Rectángulo 25">
            <a:hlinkClick r:id="rId10" action="ppaction://hlinksldjump"/>
            <a:extLst>
              <a:ext uri="{FF2B5EF4-FFF2-40B4-BE49-F238E27FC236}">
                <a16:creationId xmlns:a16="http://schemas.microsoft.com/office/drawing/2014/main" id="{48A03FED-AAFD-B941-91D9-70FD6CE15A49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7" name="Rectángulo 26">
            <a:hlinkClick r:id="rId11" action="ppaction://hlinksldjump"/>
            <a:extLst>
              <a:ext uri="{FF2B5EF4-FFF2-40B4-BE49-F238E27FC236}">
                <a16:creationId xmlns:a16="http://schemas.microsoft.com/office/drawing/2014/main" id="{8839F3DE-F321-7743-B480-A40F7A6ED8EB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8" name="Rectángulo 27">
            <a:hlinkClick r:id="rId12" action="ppaction://hlinksldjump"/>
            <a:extLst>
              <a:ext uri="{FF2B5EF4-FFF2-40B4-BE49-F238E27FC236}">
                <a16:creationId xmlns:a16="http://schemas.microsoft.com/office/drawing/2014/main" id="{EBD6B3DA-31F5-3747-93B7-F10687AB87A9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9" name="Rectángulo 28">
            <a:hlinkClick r:id="rId13" action="ppaction://hlinksldjump"/>
            <a:extLst>
              <a:ext uri="{FF2B5EF4-FFF2-40B4-BE49-F238E27FC236}">
                <a16:creationId xmlns:a16="http://schemas.microsoft.com/office/drawing/2014/main" id="{45B8D73C-E110-A847-9791-8DA96B483F5B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hlinkClick r:id="rId2" action="ppaction://hlinksldjump"/>
            <a:extLst>
              <a:ext uri="{FF2B5EF4-FFF2-40B4-BE49-F238E27FC236}">
                <a16:creationId xmlns:a16="http://schemas.microsoft.com/office/drawing/2014/main" id="{A1A48B88-99CD-214A-921B-00BC73703B15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Rectángulo 2">
            <a:hlinkClick r:id="rId3" action="ppaction://hlinksldjump"/>
            <a:extLst>
              <a:ext uri="{FF2B5EF4-FFF2-40B4-BE49-F238E27FC236}">
                <a16:creationId xmlns:a16="http://schemas.microsoft.com/office/drawing/2014/main" id="{2ABE7F8B-29CE-3043-8C06-408EAF25C2D2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Rectángulo 3">
            <a:hlinkClick r:id="rId4" action="ppaction://hlinksldjump"/>
            <a:extLst>
              <a:ext uri="{FF2B5EF4-FFF2-40B4-BE49-F238E27FC236}">
                <a16:creationId xmlns:a16="http://schemas.microsoft.com/office/drawing/2014/main" id="{F1184992-7F52-4341-8608-38B849D58B81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Rectángulo 4">
            <a:hlinkClick r:id="rId5" action="ppaction://hlinksldjump"/>
            <a:extLst>
              <a:ext uri="{FF2B5EF4-FFF2-40B4-BE49-F238E27FC236}">
                <a16:creationId xmlns:a16="http://schemas.microsoft.com/office/drawing/2014/main" id="{49CC5D61-3DCB-D04E-B59F-3E8D5FA658CF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Rectángulo 5">
            <a:hlinkClick r:id="rId6" action="ppaction://hlinksldjump"/>
            <a:extLst>
              <a:ext uri="{FF2B5EF4-FFF2-40B4-BE49-F238E27FC236}">
                <a16:creationId xmlns:a16="http://schemas.microsoft.com/office/drawing/2014/main" id="{96DF1C4A-7B3F-6240-ACFC-E7FFB34B590E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Rectángulo 6">
            <a:hlinkClick r:id="rId7" action="ppaction://hlinksldjump"/>
            <a:extLst>
              <a:ext uri="{FF2B5EF4-FFF2-40B4-BE49-F238E27FC236}">
                <a16:creationId xmlns:a16="http://schemas.microsoft.com/office/drawing/2014/main" id="{6C10F35E-103C-4343-9E4E-EF1CBD0FE243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8" action="ppaction://hlinksldjump"/>
            <a:extLst>
              <a:ext uri="{FF2B5EF4-FFF2-40B4-BE49-F238E27FC236}">
                <a16:creationId xmlns:a16="http://schemas.microsoft.com/office/drawing/2014/main" id="{00136DBE-60BA-8E4E-BB48-8856A2C22773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9" action="ppaction://hlinksldjump"/>
            <a:extLst>
              <a:ext uri="{FF2B5EF4-FFF2-40B4-BE49-F238E27FC236}">
                <a16:creationId xmlns:a16="http://schemas.microsoft.com/office/drawing/2014/main" id="{408BCE30-3F9B-0145-9914-7ABCA02211B3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10" action="ppaction://hlinksldjump"/>
            <a:extLst>
              <a:ext uri="{FF2B5EF4-FFF2-40B4-BE49-F238E27FC236}">
                <a16:creationId xmlns:a16="http://schemas.microsoft.com/office/drawing/2014/main" id="{FEFC65F1-5814-674E-B432-110B3EFB7C6B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83941559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hlinkClick r:id="rId2" action="ppaction://hlinksldjump"/>
            <a:extLst>
              <a:ext uri="{FF2B5EF4-FFF2-40B4-BE49-F238E27FC236}">
                <a16:creationId xmlns:a16="http://schemas.microsoft.com/office/drawing/2014/main" id="{7D2EAE07-1814-6E46-B731-EF5A09DAB2C9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Rectángulo 2">
            <a:hlinkClick r:id="rId3" action="ppaction://hlinksldjump"/>
            <a:extLst>
              <a:ext uri="{FF2B5EF4-FFF2-40B4-BE49-F238E27FC236}">
                <a16:creationId xmlns:a16="http://schemas.microsoft.com/office/drawing/2014/main" id="{A70C574C-4E7C-934E-A046-9802612D9203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Rectángulo 3">
            <a:hlinkClick r:id="rId4" action="ppaction://hlinksldjump"/>
            <a:extLst>
              <a:ext uri="{FF2B5EF4-FFF2-40B4-BE49-F238E27FC236}">
                <a16:creationId xmlns:a16="http://schemas.microsoft.com/office/drawing/2014/main" id="{4A4401B2-28B1-F746-BF63-F6B0DAFBC9B2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Rectángulo 4">
            <a:hlinkClick r:id="rId5" action="ppaction://hlinksldjump"/>
            <a:extLst>
              <a:ext uri="{FF2B5EF4-FFF2-40B4-BE49-F238E27FC236}">
                <a16:creationId xmlns:a16="http://schemas.microsoft.com/office/drawing/2014/main" id="{EB76ED74-BBD5-124B-B897-DB956C950399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Rectángulo 5">
            <a:hlinkClick r:id="rId6" action="ppaction://hlinksldjump"/>
            <a:extLst>
              <a:ext uri="{FF2B5EF4-FFF2-40B4-BE49-F238E27FC236}">
                <a16:creationId xmlns:a16="http://schemas.microsoft.com/office/drawing/2014/main" id="{90B9D50A-E5FB-0446-A464-F885A4F9713B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Rectángulo 6">
            <a:hlinkClick r:id="rId7" action="ppaction://hlinksldjump"/>
            <a:extLst>
              <a:ext uri="{FF2B5EF4-FFF2-40B4-BE49-F238E27FC236}">
                <a16:creationId xmlns:a16="http://schemas.microsoft.com/office/drawing/2014/main" id="{DB8F29B4-9E1C-524B-A0CC-E1A994F10EF6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8" action="ppaction://hlinksldjump"/>
            <a:extLst>
              <a:ext uri="{FF2B5EF4-FFF2-40B4-BE49-F238E27FC236}">
                <a16:creationId xmlns:a16="http://schemas.microsoft.com/office/drawing/2014/main" id="{E2EFCA6E-B1EC-694B-BBC6-1D4A7381BD5B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9" action="ppaction://hlinksldjump"/>
            <a:extLst>
              <a:ext uri="{FF2B5EF4-FFF2-40B4-BE49-F238E27FC236}">
                <a16:creationId xmlns:a16="http://schemas.microsoft.com/office/drawing/2014/main" id="{370E4632-9CB8-F343-B4E7-66FCF871AE5B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10" action="ppaction://hlinksldjump"/>
            <a:extLst>
              <a:ext uri="{FF2B5EF4-FFF2-40B4-BE49-F238E27FC236}">
                <a16:creationId xmlns:a16="http://schemas.microsoft.com/office/drawing/2014/main" id="{5EBE7A61-B4C4-5649-9507-89C974158293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4069284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hlinkClick r:id="rId2" action="ppaction://hlinksldjump"/>
            <a:extLst>
              <a:ext uri="{FF2B5EF4-FFF2-40B4-BE49-F238E27FC236}">
                <a16:creationId xmlns:a16="http://schemas.microsoft.com/office/drawing/2014/main" id="{D5E33389-2FD9-284D-A843-256CF8168148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Rectángulo 2">
            <a:hlinkClick r:id="rId3" action="ppaction://hlinksldjump"/>
            <a:extLst>
              <a:ext uri="{FF2B5EF4-FFF2-40B4-BE49-F238E27FC236}">
                <a16:creationId xmlns:a16="http://schemas.microsoft.com/office/drawing/2014/main" id="{B2AEC397-3902-7147-BBCB-6F60D3A5EF14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Rectángulo 3">
            <a:hlinkClick r:id="rId4" action="ppaction://hlinksldjump"/>
            <a:extLst>
              <a:ext uri="{FF2B5EF4-FFF2-40B4-BE49-F238E27FC236}">
                <a16:creationId xmlns:a16="http://schemas.microsoft.com/office/drawing/2014/main" id="{654FA4CE-B09D-0F4A-AF0D-32379906787C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Rectángulo 4">
            <a:hlinkClick r:id="rId5" action="ppaction://hlinksldjump"/>
            <a:extLst>
              <a:ext uri="{FF2B5EF4-FFF2-40B4-BE49-F238E27FC236}">
                <a16:creationId xmlns:a16="http://schemas.microsoft.com/office/drawing/2014/main" id="{9A36F07B-C47F-564D-AED2-79907623B767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Rectángulo 5">
            <a:hlinkClick r:id="rId6" action="ppaction://hlinksldjump"/>
            <a:extLst>
              <a:ext uri="{FF2B5EF4-FFF2-40B4-BE49-F238E27FC236}">
                <a16:creationId xmlns:a16="http://schemas.microsoft.com/office/drawing/2014/main" id="{02F635C2-BAB8-8B49-AD83-D4B960DD0C84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Rectángulo 6">
            <a:hlinkClick r:id="rId7" action="ppaction://hlinksldjump"/>
            <a:extLst>
              <a:ext uri="{FF2B5EF4-FFF2-40B4-BE49-F238E27FC236}">
                <a16:creationId xmlns:a16="http://schemas.microsoft.com/office/drawing/2014/main" id="{D07A05A0-456B-0A40-A024-04A388103824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8" action="ppaction://hlinksldjump"/>
            <a:extLst>
              <a:ext uri="{FF2B5EF4-FFF2-40B4-BE49-F238E27FC236}">
                <a16:creationId xmlns:a16="http://schemas.microsoft.com/office/drawing/2014/main" id="{24F23202-4EA5-1D4F-BFB2-9B36497A86A0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9" action="ppaction://hlinksldjump"/>
            <a:extLst>
              <a:ext uri="{FF2B5EF4-FFF2-40B4-BE49-F238E27FC236}">
                <a16:creationId xmlns:a16="http://schemas.microsoft.com/office/drawing/2014/main" id="{DCA84573-800A-C442-B487-6E040CE98CD3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10" action="ppaction://hlinksldjump"/>
            <a:extLst>
              <a:ext uri="{FF2B5EF4-FFF2-40B4-BE49-F238E27FC236}">
                <a16:creationId xmlns:a16="http://schemas.microsoft.com/office/drawing/2014/main" id="{C81016DC-4DFD-4840-AF94-58EBCC5F0F7D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5350131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hlinkClick r:id="rId2" action="ppaction://hlinksldjump"/>
            <a:extLst>
              <a:ext uri="{FF2B5EF4-FFF2-40B4-BE49-F238E27FC236}">
                <a16:creationId xmlns:a16="http://schemas.microsoft.com/office/drawing/2014/main" id="{AC68D439-9F74-DB47-BB88-51AAD2A1E34A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Rectángulo 2">
            <a:hlinkClick r:id="rId3" action="ppaction://hlinksldjump"/>
            <a:extLst>
              <a:ext uri="{FF2B5EF4-FFF2-40B4-BE49-F238E27FC236}">
                <a16:creationId xmlns:a16="http://schemas.microsoft.com/office/drawing/2014/main" id="{0D0661A5-8006-7A44-AC2D-C1365725CA16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" name="Rectángulo 3">
            <a:hlinkClick r:id="rId4" action="ppaction://hlinksldjump"/>
            <a:extLst>
              <a:ext uri="{FF2B5EF4-FFF2-40B4-BE49-F238E27FC236}">
                <a16:creationId xmlns:a16="http://schemas.microsoft.com/office/drawing/2014/main" id="{78F64F3B-99BE-7547-ADF6-663CC95108A4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" name="Rectángulo 4">
            <a:hlinkClick r:id="rId5" action="ppaction://hlinksldjump"/>
            <a:extLst>
              <a:ext uri="{FF2B5EF4-FFF2-40B4-BE49-F238E27FC236}">
                <a16:creationId xmlns:a16="http://schemas.microsoft.com/office/drawing/2014/main" id="{0C52DCF7-6B81-8F46-AD00-413E5ADA64DB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6" name="Rectángulo 5">
            <a:hlinkClick r:id="rId6" action="ppaction://hlinksldjump"/>
            <a:extLst>
              <a:ext uri="{FF2B5EF4-FFF2-40B4-BE49-F238E27FC236}">
                <a16:creationId xmlns:a16="http://schemas.microsoft.com/office/drawing/2014/main" id="{CDC7DC98-DF80-014E-9A30-751B344BABAA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Rectángulo 6">
            <a:hlinkClick r:id="rId7" action="ppaction://hlinksldjump"/>
            <a:extLst>
              <a:ext uri="{FF2B5EF4-FFF2-40B4-BE49-F238E27FC236}">
                <a16:creationId xmlns:a16="http://schemas.microsoft.com/office/drawing/2014/main" id="{FE226796-8631-3145-93A3-9DE1C7F58688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hlinkClick r:id="rId8" action="ppaction://hlinksldjump"/>
            <a:extLst>
              <a:ext uri="{FF2B5EF4-FFF2-40B4-BE49-F238E27FC236}">
                <a16:creationId xmlns:a16="http://schemas.microsoft.com/office/drawing/2014/main" id="{9D77877A-C1A8-3E46-9042-1AC70308D065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hlinkClick r:id="rId9" action="ppaction://hlinksldjump"/>
            <a:extLst>
              <a:ext uri="{FF2B5EF4-FFF2-40B4-BE49-F238E27FC236}">
                <a16:creationId xmlns:a16="http://schemas.microsoft.com/office/drawing/2014/main" id="{92AA37F7-1B10-7046-A286-2AC005B14FDC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hlinkClick r:id="rId10" action="ppaction://hlinksldjump"/>
            <a:extLst>
              <a:ext uri="{FF2B5EF4-FFF2-40B4-BE49-F238E27FC236}">
                <a16:creationId xmlns:a16="http://schemas.microsoft.com/office/drawing/2014/main" id="{90603CC3-FF5D-924D-8C1C-3AAB94BFBE5C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7063523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2.emf"/><Relationship Id="rId26" Type="http://schemas.openxmlformats.org/officeDocument/2006/relationships/slide" Target="../slides/slide699.xml"/><Relationship Id="rId3" Type="http://schemas.openxmlformats.org/officeDocument/2006/relationships/slideLayout" Target="../slideLayouts/slideLayout3.xml"/><Relationship Id="rId21" Type="http://schemas.openxmlformats.org/officeDocument/2006/relationships/slide" Target="../slides/slide57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" Target="../slides/slide2.xml"/><Relationship Id="rId25" Type="http://schemas.openxmlformats.org/officeDocument/2006/relationships/slide" Target="../slides/slide749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1.png"/><Relationship Id="rId20" Type="http://schemas.openxmlformats.org/officeDocument/2006/relationships/slide" Target="../slides/slide33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" Target="../slides/slide727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23" Type="http://schemas.openxmlformats.org/officeDocument/2006/relationships/slide" Target="../slides/slide691.xml"/><Relationship Id="rId10" Type="http://schemas.openxmlformats.org/officeDocument/2006/relationships/slideLayout" Target="../slideLayouts/slideLayout10.xml"/><Relationship Id="rId19" Type="http://schemas.openxmlformats.org/officeDocument/2006/relationships/slide" Target="../slides/slide218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" Target="../slides/slide633.xml"/><Relationship Id="rId27" Type="http://schemas.openxmlformats.org/officeDocument/2006/relationships/slide" Target="../slides/slid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6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n 22">
            <a:hlinkClick r:id="rId17" action="ppaction://hlinksldjump"/>
            <a:extLst>
              <a:ext uri="{FF2B5EF4-FFF2-40B4-BE49-F238E27FC236}">
                <a16:creationId xmlns:a16="http://schemas.microsoft.com/office/drawing/2014/main" id="{DE5B0B04-3923-AD4C-B779-82FECC3461FC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lum bright="100000" contrast="-10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2800" y="157800"/>
            <a:ext cx="215900" cy="203200"/>
          </a:xfrm>
          <a:prstGeom prst="rect">
            <a:avLst/>
          </a:prstGeom>
        </p:spPr>
      </p:pic>
      <p:sp>
        <p:nvSpPr>
          <p:cNvPr id="24" name="Triángulo 23">
            <a:hlinkClick r:id="" action="ppaction://hlinkshowjump?jump=previousslide"/>
            <a:extLst>
              <a:ext uri="{FF2B5EF4-FFF2-40B4-BE49-F238E27FC236}">
                <a16:creationId xmlns:a16="http://schemas.microsoft.com/office/drawing/2014/main" id="{F513C47B-D2D3-9C41-B438-605A4D8436A8}"/>
              </a:ext>
            </a:extLst>
          </p:cNvPr>
          <p:cNvSpPr/>
          <p:nvPr userDrawn="1"/>
        </p:nvSpPr>
        <p:spPr>
          <a:xfrm rot="16200000">
            <a:off x="6910013" y="178252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25" name="Triángulo 24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0518E859-9BCC-FE4E-BD87-3F7E0BDCC2AE}"/>
              </a:ext>
            </a:extLst>
          </p:cNvPr>
          <p:cNvSpPr/>
          <p:nvPr userDrawn="1"/>
        </p:nvSpPr>
        <p:spPr>
          <a:xfrm rot="5400000">
            <a:off x="7434400" y="178253"/>
            <a:ext cx="196285" cy="169212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sp>
        <p:nvSpPr>
          <p:cNvPr id="14" name="Holder 2">
            <a:extLst>
              <a:ext uri="{FF2B5EF4-FFF2-40B4-BE49-F238E27FC236}">
                <a16:creationId xmlns:a16="http://schemas.microsoft.com/office/drawing/2014/main" id="{10E57915-27A3-1043-A927-42B291F211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18334" y="726422"/>
            <a:ext cx="4707331" cy="5778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5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15" name="Holder 3">
            <a:extLst>
              <a:ext uri="{FF2B5EF4-FFF2-40B4-BE49-F238E27FC236}">
                <a16:creationId xmlns:a16="http://schemas.microsoft.com/office/drawing/2014/main" id="{9859820B-398D-6142-8ACE-C297A1C219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218410" y="1316835"/>
            <a:ext cx="4707255" cy="20840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6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16" name="Holder 4">
            <a:extLst>
              <a:ext uri="{FF2B5EF4-FFF2-40B4-BE49-F238E27FC236}">
                <a16:creationId xmlns:a16="http://schemas.microsoft.com/office/drawing/2014/main" id="{D5D8FE32-6ACB-A447-8DE9-E651310B2D9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08960" y="4789360"/>
            <a:ext cx="2926080" cy="2574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17" name="Holder 5">
            <a:extLst>
              <a:ext uri="{FF2B5EF4-FFF2-40B4-BE49-F238E27FC236}">
                <a16:creationId xmlns:a16="http://schemas.microsoft.com/office/drawing/2014/main" id="{F61A82FE-D492-B94E-A10C-968BFFE2C95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4789360"/>
            <a:ext cx="2103120" cy="2574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10/28/2022</a:t>
            </a:fld>
            <a:endParaRPr lang="en-US"/>
          </a:p>
        </p:txBody>
      </p:sp>
      <p:sp>
        <p:nvSpPr>
          <p:cNvPr id="18" name="Holder 6">
            <a:extLst>
              <a:ext uri="{FF2B5EF4-FFF2-40B4-BE49-F238E27FC236}">
                <a16:creationId xmlns:a16="http://schemas.microsoft.com/office/drawing/2014/main" id="{3F24C8C8-E081-314B-AFF3-BE561D62BE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83680" y="4789360"/>
            <a:ext cx="2103120" cy="2574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‹Nº›</a:t>
            </a:fld>
            <a:endParaRPr/>
          </a:p>
        </p:txBody>
      </p:sp>
      <p:sp>
        <p:nvSpPr>
          <p:cNvPr id="45" name="Rectángulo 44">
            <a:hlinkClick r:id="rId19" action="ppaction://hlinksldjump"/>
            <a:extLst>
              <a:ext uri="{FF2B5EF4-FFF2-40B4-BE49-F238E27FC236}">
                <a16:creationId xmlns:a16="http://schemas.microsoft.com/office/drawing/2014/main" id="{C06663F1-55A8-B84E-AF79-297FE777C7C0}"/>
              </a:ext>
            </a:extLst>
          </p:cNvPr>
          <p:cNvSpPr/>
          <p:nvPr userDrawn="1"/>
        </p:nvSpPr>
        <p:spPr>
          <a:xfrm>
            <a:off x="965606" y="4648614"/>
            <a:ext cx="585217" cy="51591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6" name="Rectángulo 45">
            <a:hlinkClick r:id="rId20" action="ppaction://hlinksldjump"/>
            <a:extLst>
              <a:ext uri="{FF2B5EF4-FFF2-40B4-BE49-F238E27FC236}">
                <a16:creationId xmlns:a16="http://schemas.microsoft.com/office/drawing/2014/main" id="{E858E4E1-8494-494C-88C9-118650156362}"/>
              </a:ext>
            </a:extLst>
          </p:cNvPr>
          <p:cNvSpPr/>
          <p:nvPr userDrawn="1"/>
        </p:nvSpPr>
        <p:spPr>
          <a:xfrm>
            <a:off x="1616658" y="4640470"/>
            <a:ext cx="826619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7" name="Rectángulo 46">
            <a:hlinkClick r:id="rId21" action="ppaction://hlinksldjump"/>
            <a:extLst>
              <a:ext uri="{FF2B5EF4-FFF2-40B4-BE49-F238E27FC236}">
                <a16:creationId xmlns:a16="http://schemas.microsoft.com/office/drawing/2014/main" id="{B63DAA24-9D37-DE49-B87F-3AEC3ACF7494}"/>
              </a:ext>
            </a:extLst>
          </p:cNvPr>
          <p:cNvSpPr/>
          <p:nvPr userDrawn="1"/>
        </p:nvSpPr>
        <p:spPr>
          <a:xfrm>
            <a:off x="2508263" y="4634863"/>
            <a:ext cx="1054240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8" name="Rectángulo 47">
            <a:hlinkClick r:id="rId22" action="ppaction://hlinksldjump"/>
            <a:extLst>
              <a:ext uri="{FF2B5EF4-FFF2-40B4-BE49-F238E27FC236}">
                <a16:creationId xmlns:a16="http://schemas.microsoft.com/office/drawing/2014/main" id="{2B99E32B-5D11-AB45-AEDB-DEC7EA22CBB5}"/>
              </a:ext>
            </a:extLst>
          </p:cNvPr>
          <p:cNvSpPr/>
          <p:nvPr userDrawn="1"/>
        </p:nvSpPr>
        <p:spPr>
          <a:xfrm>
            <a:off x="3627489" y="4634863"/>
            <a:ext cx="1068869" cy="52405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49" name="Rectángulo 48">
            <a:hlinkClick r:id="rId23" action="ppaction://hlinksldjump"/>
            <a:extLst>
              <a:ext uri="{FF2B5EF4-FFF2-40B4-BE49-F238E27FC236}">
                <a16:creationId xmlns:a16="http://schemas.microsoft.com/office/drawing/2014/main" id="{73EB05B3-B944-4B4C-BDD2-447885C7BEB4}"/>
              </a:ext>
            </a:extLst>
          </p:cNvPr>
          <p:cNvSpPr/>
          <p:nvPr userDrawn="1"/>
        </p:nvSpPr>
        <p:spPr>
          <a:xfrm>
            <a:off x="4761344" y="4630084"/>
            <a:ext cx="988403" cy="51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0" name="Rectángulo 49">
            <a:hlinkClick r:id="rId24" action="ppaction://hlinksldjump"/>
            <a:extLst>
              <a:ext uri="{FF2B5EF4-FFF2-40B4-BE49-F238E27FC236}">
                <a16:creationId xmlns:a16="http://schemas.microsoft.com/office/drawing/2014/main" id="{CA31512D-AF05-8745-ACEF-CD86524CC3A5}"/>
              </a:ext>
            </a:extLst>
          </p:cNvPr>
          <p:cNvSpPr/>
          <p:nvPr userDrawn="1"/>
        </p:nvSpPr>
        <p:spPr>
          <a:xfrm>
            <a:off x="6948588" y="4628277"/>
            <a:ext cx="1068871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1" name="Rectángulo 50">
            <a:hlinkClick r:id="rId25" action="ppaction://hlinksldjump"/>
            <a:extLst>
              <a:ext uri="{FF2B5EF4-FFF2-40B4-BE49-F238E27FC236}">
                <a16:creationId xmlns:a16="http://schemas.microsoft.com/office/drawing/2014/main" id="{65530055-62D3-054F-8EE2-8FFC223F90CD}"/>
              </a:ext>
            </a:extLst>
          </p:cNvPr>
          <p:cNvSpPr/>
          <p:nvPr userDrawn="1"/>
        </p:nvSpPr>
        <p:spPr>
          <a:xfrm>
            <a:off x="8082444" y="4628277"/>
            <a:ext cx="988404" cy="52157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2" name="Rectángulo 51">
            <a:hlinkClick r:id="rId26" action="ppaction://hlinksldjump"/>
            <a:extLst>
              <a:ext uri="{FF2B5EF4-FFF2-40B4-BE49-F238E27FC236}">
                <a16:creationId xmlns:a16="http://schemas.microsoft.com/office/drawing/2014/main" id="{373A157E-B2D9-2D41-B74E-7112083950BE}"/>
              </a:ext>
            </a:extLst>
          </p:cNvPr>
          <p:cNvSpPr/>
          <p:nvPr userDrawn="1"/>
        </p:nvSpPr>
        <p:spPr>
          <a:xfrm>
            <a:off x="5816032" y="4628277"/>
            <a:ext cx="1067571" cy="5306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53" name="Rectángulo 52">
            <a:hlinkClick r:id="rId27" action="ppaction://hlinksldjump"/>
            <a:extLst>
              <a:ext uri="{FF2B5EF4-FFF2-40B4-BE49-F238E27FC236}">
                <a16:creationId xmlns:a16="http://schemas.microsoft.com/office/drawing/2014/main" id="{D32919AA-57CD-9B43-96ED-530A68429212}"/>
              </a:ext>
            </a:extLst>
          </p:cNvPr>
          <p:cNvSpPr/>
          <p:nvPr userDrawn="1"/>
        </p:nvSpPr>
        <p:spPr>
          <a:xfrm>
            <a:off x="73825" y="4640471"/>
            <a:ext cx="825946" cy="52405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82" r:id="rId12"/>
    <p:sldLayoutId id="2147483683" r:id="rId13"/>
    <p:sldLayoutId id="2147483684" r:id="rId14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.png"/><Relationship Id="rId13" Type="http://schemas.openxmlformats.org/officeDocument/2006/relationships/image" Target="../media/image85.png"/><Relationship Id="rId18" Type="http://schemas.openxmlformats.org/officeDocument/2006/relationships/image" Target="../media/image90.png"/><Relationship Id="rId26" Type="http://schemas.openxmlformats.org/officeDocument/2006/relationships/image" Target="../media/image98.png"/><Relationship Id="rId39" Type="http://schemas.openxmlformats.org/officeDocument/2006/relationships/image" Target="../media/image111.png"/><Relationship Id="rId3" Type="http://schemas.openxmlformats.org/officeDocument/2006/relationships/image" Target="../media/image75.png"/><Relationship Id="rId21" Type="http://schemas.openxmlformats.org/officeDocument/2006/relationships/image" Target="../media/image93.png"/><Relationship Id="rId34" Type="http://schemas.openxmlformats.org/officeDocument/2006/relationships/image" Target="../media/image106.png"/><Relationship Id="rId42" Type="http://schemas.openxmlformats.org/officeDocument/2006/relationships/image" Target="../media/image114.png"/><Relationship Id="rId7" Type="http://schemas.openxmlformats.org/officeDocument/2006/relationships/image" Target="../media/image79.png"/><Relationship Id="rId12" Type="http://schemas.openxmlformats.org/officeDocument/2006/relationships/image" Target="../media/image84.png"/><Relationship Id="rId17" Type="http://schemas.openxmlformats.org/officeDocument/2006/relationships/image" Target="../media/image89.png"/><Relationship Id="rId25" Type="http://schemas.openxmlformats.org/officeDocument/2006/relationships/image" Target="../media/image97.png"/><Relationship Id="rId33" Type="http://schemas.openxmlformats.org/officeDocument/2006/relationships/image" Target="../media/image105.png"/><Relationship Id="rId38" Type="http://schemas.openxmlformats.org/officeDocument/2006/relationships/image" Target="../media/image110.png"/><Relationship Id="rId2" Type="http://schemas.openxmlformats.org/officeDocument/2006/relationships/image" Target="../media/image74.png"/><Relationship Id="rId16" Type="http://schemas.openxmlformats.org/officeDocument/2006/relationships/image" Target="../media/image88.png"/><Relationship Id="rId20" Type="http://schemas.openxmlformats.org/officeDocument/2006/relationships/image" Target="../media/image92.png"/><Relationship Id="rId29" Type="http://schemas.openxmlformats.org/officeDocument/2006/relationships/image" Target="../media/image101.png"/><Relationship Id="rId41" Type="http://schemas.openxmlformats.org/officeDocument/2006/relationships/image" Target="../media/image1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8.png"/><Relationship Id="rId11" Type="http://schemas.openxmlformats.org/officeDocument/2006/relationships/image" Target="../media/image83.png"/><Relationship Id="rId24" Type="http://schemas.openxmlformats.org/officeDocument/2006/relationships/image" Target="../media/image96.png"/><Relationship Id="rId32" Type="http://schemas.openxmlformats.org/officeDocument/2006/relationships/image" Target="../media/image104.png"/><Relationship Id="rId37" Type="http://schemas.openxmlformats.org/officeDocument/2006/relationships/image" Target="../media/image109.png"/><Relationship Id="rId40" Type="http://schemas.openxmlformats.org/officeDocument/2006/relationships/image" Target="../media/image112.png"/><Relationship Id="rId5" Type="http://schemas.openxmlformats.org/officeDocument/2006/relationships/image" Target="../media/image77.png"/><Relationship Id="rId15" Type="http://schemas.openxmlformats.org/officeDocument/2006/relationships/image" Target="../media/image87.png"/><Relationship Id="rId23" Type="http://schemas.openxmlformats.org/officeDocument/2006/relationships/image" Target="../media/image95.png"/><Relationship Id="rId28" Type="http://schemas.openxmlformats.org/officeDocument/2006/relationships/image" Target="../media/image100.png"/><Relationship Id="rId36" Type="http://schemas.openxmlformats.org/officeDocument/2006/relationships/image" Target="../media/image108.png"/><Relationship Id="rId10" Type="http://schemas.openxmlformats.org/officeDocument/2006/relationships/image" Target="../media/image82.png"/><Relationship Id="rId19" Type="http://schemas.openxmlformats.org/officeDocument/2006/relationships/image" Target="../media/image91.png"/><Relationship Id="rId31" Type="http://schemas.openxmlformats.org/officeDocument/2006/relationships/image" Target="../media/image103.png"/><Relationship Id="rId4" Type="http://schemas.openxmlformats.org/officeDocument/2006/relationships/image" Target="../media/image76.png"/><Relationship Id="rId9" Type="http://schemas.openxmlformats.org/officeDocument/2006/relationships/image" Target="../media/image81.png"/><Relationship Id="rId14" Type="http://schemas.openxmlformats.org/officeDocument/2006/relationships/image" Target="../media/image86.png"/><Relationship Id="rId22" Type="http://schemas.openxmlformats.org/officeDocument/2006/relationships/image" Target="../media/image94.png"/><Relationship Id="rId27" Type="http://schemas.openxmlformats.org/officeDocument/2006/relationships/image" Target="../media/image99.png"/><Relationship Id="rId30" Type="http://schemas.openxmlformats.org/officeDocument/2006/relationships/image" Target="../media/image102.png"/><Relationship Id="rId35" Type="http://schemas.openxmlformats.org/officeDocument/2006/relationships/image" Target="../media/image107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3.jpg"/><Relationship Id="rId3" Type="http://schemas.openxmlformats.org/officeDocument/2006/relationships/image" Target="../media/image428.jpg"/><Relationship Id="rId7" Type="http://schemas.openxmlformats.org/officeDocument/2006/relationships/image" Target="../media/image432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1.jpg"/><Relationship Id="rId5" Type="http://schemas.openxmlformats.org/officeDocument/2006/relationships/image" Target="../media/image430.jpg"/><Relationship Id="rId10" Type="http://schemas.openxmlformats.org/officeDocument/2006/relationships/image" Target="../media/image435.jpg"/><Relationship Id="rId4" Type="http://schemas.openxmlformats.org/officeDocument/2006/relationships/image" Target="../media/image429.jpg"/><Relationship Id="rId9" Type="http://schemas.openxmlformats.org/officeDocument/2006/relationships/image" Target="../media/image434.jp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1.png"/><Relationship Id="rId13" Type="http://schemas.openxmlformats.org/officeDocument/2006/relationships/image" Target="../media/image446.png"/><Relationship Id="rId18" Type="http://schemas.openxmlformats.org/officeDocument/2006/relationships/image" Target="../media/image451.png"/><Relationship Id="rId26" Type="http://schemas.openxmlformats.org/officeDocument/2006/relationships/image" Target="../media/image459.png"/><Relationship Id="rId39" Type="http://schemas.openxmlformats.org/officeDocument/2006/relationships/image" Target="../media/image472.png"/><Relationship Id="rId3" Type="http://schemas.openxmlformats.org/officeDocument/2006/relationships/image" Target="../media/image436.jpg"/><Relationship Id="rId21" Type="http://schemas.openxmlformats.org/officeDocument/2006/relationships/image" Target="../media/image454.png"/><Relationship Id="rId34" Type="http://schemas.openxmlformats.org/officeDocument/2006/relationships/image" Target="../media/image467.png"/><Relationship Id="rId7" Type="http://schemas.openxmlformats.org/officeDocument/2006/relationships/image" Target="../media/image440.png"/><Relationship Id="rId12" Type="http://schemas.openxmlformats.org/officeDocument/2006/relationships/image" Target="../media/image445.png"/><Relationship Id="rId17" Type="http://schemas.openxmlformats.org/officeDocument/2006/relationships/image" Target="../media/image450.png"/><Relationship Id="rId25" Type="http://schemas.openxmlformats.org/officeDocument/2006/relationships/image" Target="../media/image458.png"/><Relationship Id="rId33" Type="http://schemas.openxmlformats.org/officeDocument/2006/relationships/image" Target="../media/image466.png"/><Relationship Id="rId38" Type="http://schemas.openxmlformats.org/officeDocument/2006/relationships/image" Target="../media/image471.png"/><Relationship Id="rId2" Type="http://schemas.openxmlformats.org/officeDocument/2006/relationships/image" Target="../media/image205.jpg"/><Relationship Id="rId16" Type="http://schemas.openxmlformats.org/officeDocument/2006/relationships/image" Target="../media/image449.png"/><Relationship Id="rId20" Type="http://schemas.openxmlformats.org/officeDocument/2006/relationships/image" Target="../media/image453.png"/><Relationship Id="rId29" Type="http://schemas.openxmlformats.org/officeDocument/2006/relationships/image" Target="../media/image462.png"/><Relationship Id="rId41" Type="http://schemas.openxmlformats.org/officeDocument/2006/relationships/image" Target="../media/image4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9.png"/><Relationship Id="rId11" Type="http://schemas.openxmlformats.org/officeDocument/2006/relationships/image" Target="../media/image444.png"/><Relationship Id="rId24" Type="http://schemas.openxmlformats.org/officeDocument/2006/relationships/image" Target="../media/image457.png"/><Relationship Id="rId32" Type="http://schemas.openxmlformats.org/officeDocument/2006/relationships/image" Target="../media/image465.png"/><Relationship Id="rId37" Type="http://schemas.openxmlformats.org/officeDocument/2006/relationships/image" Target="../media/image470.png"/><Relationship Id="rId40" Type="http://schemas.openxmlformats.org/officeDocument/2006/relationships/image" Target="../media/image473.png"/><Relationship Id="rId5" Type="http://schemas.openxmlformats.org/officeDocument/2006/relationships/image" Target="../media/image438.png"/><Relationship Id="rId15" Type="http://schemas.openxmlformats.org/officeDocument/2006/relationships/image" Target="../media/image448.png"/><Relationship Id="rId23" Type="http://schemas.openxmlformats.org/officeDocument/2006/relationships/image" Target="../media/image456.png"/><Relationship Id="rId28" Type="http://schemas.openxmlformats.org/officeDocument/2006/relationships/image" Target="../media/image461.png"/><Relationship Id="rId36" Type="http://schemas.openxmlformats.org/officeDocument/2006/relationships/image" Target="../media/image469.png"/><Relationship Id="rId10" Type="http://schemas.openxmlformats.org/officeDocument/2006/relationships/image" Target="../media/image443.png"/><Relationship Id="rId19" Type="http://schemas.openxmlformats.org/officeDocument/2006/relationships/image" Target="../media/image452.png"/><Relationship Id="rId31" Type="http://schemas.openxmlformats.org/officeDocument/2006/relationships/image" Target="../media/image464.png"/><Relationship Id="rId4" Type="http://schemas.openxmlformats.org/officeDocument/2006/relationships/image" Target="../media/image437.png"/><Relationship Id="rId9" Type="http://schemas.openxmlformats.org/officeDocument/2006/relationships/image" Target="../media/image442.png"/><Relationship Id="rId14" Type="http://schemas.openxmlformats.org/officeDocument/2006/relationships/image" Target="../media/image447.png"/><Relationship Id="rId22" Type="http://schemas.openxmlformats.org/officeDocument/2006/relationships/image" Target="../media/image455.png"/><Relationship Id="rId27" Type="http://schemas.openxmlformats.org/officeDocument/2006/relationships/image" Target="../media/image460.png"/><Relationship Id="rId30" Type="http://schemas.openxmlformats.org/officeDocument/2006/relationships/image" Target="../media/image463.png"/><Relationship Id="rId35" Type="http://schemas.openxmlformats.org/officeDocument/2006/relationships/image" Target="../media/image468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1.png"/><Relationship Id="rId13" Type="http://schemas.openxmlformats.org/officeDocument/2006/relationships/image" Target="../media/image486.png"/><Relationship Id="rId18" Type="http://schemas.openxmlformats.org/officeDocument/2006/relationships/image" Target="../media/image491.png"/><Relationship Id="rId26" Type="http://schemas.openxmlformats.org/officeDocument/2006/relationships/image" Target="../media/image499.png"/><Relationship Id="rId3" Type="http://schemas.openxmlformats.org/officeDocument/2006/relationships/image" Target="../media/image476.png"/><Relationship Id="rId21" Type="http://schemas.openxmlformats.org/officeDocument/2006/relationships/image" Target="../media/image494.png"/><Relationship Id="rId7" Type="http://schemas.openxmlformats.org/officeDocument/2006/relationships/image" Target="../media/image480.png"/><Relationship Id="rId12" Type="http://schemas.openxmlformats.org/officeDocument/2006/relationships/image" Target="../media/image485.png"/><Relationship Id="rId17" Type="http://schemas.openxmlformats.org/officeDocument/2006/relationships/image" Target="../media/image490.png"/><Relationship Id="rId25" Type="http://schemas.openxmlformats.org/officeDocument/2006/relationships/image" Target="../media/image498.png"/><Relationship Id="rId2" Type="http://schemas.openxmlformats.org/officeDocument/2006/relationships/image" Target="../media/image475.jpg"/><Relationship Id="rId16" Type="http://schemas.openxmlformats.org/officeDocument/2006/relationships/image" Target="../media/image489.png"/><Relationship Id="rId20" Type="http://schemas.openxmlformats.org/officeDocument/2006/relationships/image" Target="../media/image493.png"/><Relationship Id="rId29" Type="http://schemas.openxmlformats.org/officeDocument/2006/relationships/image" Target="../media/image50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479.png"/><Relationship Id="rId11" Type="http://schemas.openxmlformats.org/officeDocument/2006/relationships/image" Target="../media/image484.png"/><Relationship Id="rId24" Type="http://schemas.openxmlformats.org/officeDocument/2006/relationships/image" Target="../media/image497.png"/><Relationship Id="rId5" Type="http://schemas.openxmlformats.org/officeDocument/2006/relationships/image" Target="../media/image478.png"/><Relationship Id="rId15" Type="http://schemas.openxmlformats.org/officeDocument/2006/relationships/image" Target="../media/image488.png"/><Relationship Id="rId23" Type="http://schemas.openxmlformats.org/officeDocument/2006/relationships/image" Target="../media/image496.png"/><Relationship Id="rId28" Type="http://schemas.openxmlformats.org/officeDocument/2006/relationships/image" Target="../media/image501.png"/><Relationship Id="rId10" Type="http://schemas.openxmlformats.org/officeDocument/2006/relationships/image" Target="../media/image483.png"/><Relationship Id="rId19" Type="http://schemas.openxmlformats.org/officeDocument/2006/relationships/image" Target="../media/image492.png"/><Relationship Id="rId31" Type="http://schemas.openxmlformats.org/officeDocument/2006/relationships/image" Target="../media/image504.png"/><Relationship Id="rId4" Type="http://schemas.openxmlformats.org/officeDocument/2006/relationships/image" Target="../media/image477.png"/><Relationship Id="rId9" Type="http://schemas.openxmlformats.org/officeDocument/2006/relationships/image" Target="../media/image482.png"/><Relationship Id="rId14" Type="http://schemas.openxmlformats.org/officeDocument/2006/relationships/image" Target="../media/image487.png"/><Relationship Id="rId22" Type="http://schemas.openxmlformats.org/officeDocument/2006/relationships/image" Target="../media/image495.png"/><Relationship Id="rId27" Type="http://schemas.openxmlformats.org/officeDocument/2006/relationships/image" Target="../media/image500.png"/><Relationship Id="rId30" Type="http://schemas.openxmlformats.org/officeDocument/2006/relationships/image" Target="../media/image503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0.png"/><Relationship Id="rId13" Type="http://schemas.openxmlformats.org/officeDocument/2006/relationships/image" Target="../media/image515.png"/><Relationship Id="rId3" Type="http://schemas.openxmlformats.org/officeDocument/2006/relationships/image" Target="../media/image505.jpg"/><Relationship Id="rId7" Type="http://schemas.openxmlformats.org/officeDocument/2006/relationships/image" Target="../media/image509.png"/><Relationship Id="rId12" Type="http://schemas.openxmlformats.org/officeDocument/2006/relationships/image" Target="../media/image514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08.png"/><Relationship Id="rId11" Type="http://schemas.openxmlformats.org/officeDocument/2006/relationships/image" Target="../media/image513.png"/><Relationship Id="rId5" Type="http://schemas.openxmlformats.org/officeDocument/2006/relationships/image" Target="../media/image507.png"/><Relationship Id="rId10" Type="http://schemas.openxmlformats.org/officeDocument/2006/relationships/image" Target="../media/image512.png"/><Relationship Id="rId4" Type="http://schemas.openxmlformats.org/officeDocument/2006/relationships/image" Target="../media/image506.png"/><Relationship Id="rId9" Type="http://schemas.openxmlformats.org/officeDocument/2006/relationships/image" Target="../media/image511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0.png"/><Relationship Id="rId3" Type="http://schemas.openxmlformats.org/officeDocument/2006/relationships/image" Target="../media/image505.jpg"/><Relationship Id="rId7" Type="http://schemas.openxmlformats.org/officeDocument/2006/relationships/image" Target="../media/image519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8.png"/><Relationship Id="rId5" Type="http://schemas.openxmlformats.org/officeDocument/2006/relationships/image" Target="../media/image517.png"/><Relationship Id="rId4" Type="http://schemas.openxmlformats.org/officeDocument/2006/relationships/image" Target="../media/image516.png"/><Relationship Id="rId9" Type="http://schemas.openxmlformats.org/officeDocument/2006/relationships/image" Target="../media/image521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6.png"/><Relationship Id="rId13" Type="http://schemas.openxmlformats.org/officeDocument/2006/relationships/image" Target="../media/image531.png"/><Relationship Id="rId18" Type="http://schemas.openxmlformats.org/officeDocument/2006/relationships/image" Target="../media/image536.png"/><Relationship Id="rId3" Type="http://schemas.openxmlformats.org/officeDocument/2006/relationships/image" Target="../media/image505.jpg"/><Relationship Id="rId21" Type="http://schemas.openxmlformats.org/officeDocument/2006/relationships/image" Target="../media/image539.png"/><Relationship Id="rId7" Type="http://schemas.openxmlformats.org/officeDocument/2006/relationships/image" Target="../media/image525.png"/><Relationship Id="rId12" Type="http://schemas.openxmlformats.org/officeDocument/2006/relationships/image" Target="../media/image530.png"/><Relationship Id="rId17" Type="http://schemas.openxmlformats.org/officeDocument/2006/relationships/image" Target="../media/image535.png"/><Relationship Id="rId2" Type="http://schemas.openxmlformats.org/officeDocument/2006/relationships/image" Target="../media/image205.jpg"/><Relationship Id="rId16" Type="http://schemas.openxmlformats.org/officeDocument/2006/relationships/image" Target="../media/image534.png"/><Relationship Id="rId20" Type="http://schemas.openxmlformats.org/officeDocument/2006/relationships/image" Target="../media/image5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4.png"/><Relationship Id="rId11" Type="http://schemas.openxmlformats.org/officeDocument/2006/relationships/image" Target="../media/image529.png"/><Relationship Id="rId24" Type="http://schemas.openxmlformats.org/officeDocument/2006/relationships/image" Target="../media/image542.png"/><Relationship Id="rId5" Type="http://schemas.openxmlformats.org/officeDocument/2006/relationships/image" Target="../media/image523.png"/><Relationship Id="rId15" Type="http://schemas.openxmlformats.org/officeDocument/2006/relationships/image" Target="../media/image533.png"/><Relationship Id="rId23" Type="http://schemas.openxmlformats.org/officeDocument/2006/relationships/image" Target="../media/image541.png"/><Relationship Id="rId10" Type="http://schemas.openxmlformats.org/officeDocument/2006/relationships/image" Target="../media/image528.png"/><Relationship Id="rId19" Type="http://schemas.openxmlformats.org/officeDocument/2006/relationships/image" Target="../media/image537.png"/><Relationship Id="rId4" Type="http://schemas.openxmlformats.org/officeDocument/2006/relationships/image" Target="../media/image522.jpg"/><Relationship Id="rId9" Type="http://schemas.openxmlformats.org/officeDocument/2006/relationships/image" Target="../media/image527.png"/><Relationship Id="rId14" Type="http://schemas.openxmlformats.org/officeDocument/2006/relationships/image" Target="../media/image532.png"/><Relationship Id="rId22" Type="http://schemas.openxmlformats.org/officeDocument/2006/relationships/image" Target="../media/image540.png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7.png"/><Relationship Id="rId13" Type="http://schemas.openxmlformats.org/officeDocument/2006/relationships/image" Target="../media/image552.png"/><Relationship Id="rId3" Type="http://schemas.openxmlformats.org/officeDocument/2006/relationships/image" Target="../media/image505.jpg"/><Relationship Id="rId7" Type="http://schemas.openxmlformats.org/officeDocument/2006/relationships/image" Target="../media/image546.png"/><Relationship Id="rId12" Type="http://schemas.openxmlformats.org/officeDocument/2006/relationships/image" Target="../media/image551.png"/><Relationship Id="rId2" Type="http://schemas.openxmlformats.org/officeDocument/2006/relationships/image" Target="../media/image205.jpg"/><Relationship Id="rId16" Type="http://schemas.openxmlformats.org/officeDocument/2006/relationships/image" Target="../media/image5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5.png"/><Relationship Id="rId11" Type="http://schemas.openxmlformats.org/officeDocument/2006/relationships/image" Target="../media/image550.png"/><Relationship Id="rId5" Type="http://schemas.openxmlformats.org/officeDocument/2006/relationships/image" Target="../media/image544.png"/><Relationship Id="rId15" Type="http://schemas.openxmlformats.org/officeDocument/2006/relationships/image" Target="../media/image554.png"/><Relationship Id="rId10" Type="http://schemas.openxmlformats.org/officeDocument/2006/relationships/image" Target="../media/image549.png"/><Relationship Id="rId4" Type="http://schemas.openxmlformats.org/officeDocument/2006/relationships/image" Target="../media/image543.png"/><Relationship Id="rId9" Type="http://schemas.openxmlformats.org/officeDocument/2006/relationships/image" Target="../media/image548.png"/><Relationship Id="rId14" Type="http://schemas.openxmlformats.org/officeDocument/2006/relationships/image" Target="../media/image553.pn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9.png"/><Relationship Id="rId3" Type="http://schemas.openxmlformats.org/officeDocument/2006/relationships/image" Target="../media/image505.jpg"/><Relationship Id="rId7" Type="http://schemas.openxmlformats.org/officeDocument/2006/relationships/image" Target="../media/image544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8.png"/><Relationship Id="rId11" Type="http://schemas.openxmlformats.org/officeDocument/2006/relationships/image" Target="../media/image561.png"/><Relationship Id="rId5" Type="http://schemas.openxmlformats.org/officeDocument/2006/relationships/image" Target="../media/image557.png"/><Relationship Id="rId10" Type="http://schemas.openxmlformats.org/officeDocument/2006/relationships/image" Target="../media/image560.png"/><Relationship Id="rId4" Type="http://schemas.openxmlformats.org/officeDocument/2006/relationships/image" Target="../media/image556.png"/><Relationship Id="rId9" Type="http://schemas.openxmlformats.org/officeDocument/2006/relationships/image" Target="../media/image546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2.jpg"/><Relationship Id="rId1" Type="http://schemas.openxmlformats.org/officeDocument/2006/relationships/slideLayout" Target="../slideLayouts/slideLayout8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3.jpg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g"/><Relationship Id="rId2" Type="http://schemas.openxmlformats.org/officeDocument/2006/relationships/image" Target="../media/image11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9.png"/><Relationship Id="rId5" Type="http://schemas.openxmlformats.org/officeDocument/2006/relationships/image" Target="../media/image118.png"/><Relationship Id="rId4" Type="http://schemas.openxmlformats.org/officeDocument/2006/relationships/image" Target="../media/image117.pn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8.png"/><Relationship Id="rId3" Type="http://schemas.openxmlformats.org/officeDocument/2006/relationships/image" Target="../media/image505.jpg"/><Relationship Id="rId7" Type="http://schemas.openxmlformats.org/officeDocument/2006/relationships/image" Target="../media/image56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6.png"/><Relationship Id="rId5" Type="http://schemas.openxmlformats.org/officeDocument/2006/relationships/image" Target="../media/image565.png"/><Relationship Id="rId4" Type="http://schemas.openxmlformats.org/officeDocument/2006/relationships/image" Target="../media/image564.png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9.jpg"/><Relationship Id="rId1" Type="http://schemas.openxmlformats.org/officeDocument/2006/relationships/slideLayout" Target="../slideLayouts/slideLayout8.xml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0.png"/><Relationship Id="rId3" Type="http://schemas.openxmlformats.org/officeDocument/2006/relationships/image" Target="../media/image505.jpg"/><Relationship Id="rId7" Type="http://schemas.openxmlformats.org/officeDocument/2006/relationships/image" Target="../media/image56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6.png"/><Relationship Id="rId5" Type="http://schemas.openxmlformats.org/officeDocument/2006/relationships/image" Target="../media/image565.png"/><Relationship Id="rId10" Type="http://schemas.openxmlformats.org/officeDocument/2006/relationships/image" Target="../media/image549.png"/><Relationship Id="rId4" Type="http://schemas.openxmlformats.org/officeDocument/2006/relationships/image" Target="../media/image564.png"/><Relationship Id="rId9" Type="http://schemas.openxmlformats.org/officeDocument/2006/relationships/image" Target="../media/image546.png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1.jpg"/><Relationship Id="rId1" Type="http://schemas.openxmlformats.org/officeDocument/2006/relationships/slideLayout" Target="../slideLayouts/slideLayout8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2.jpg"/><Relationship Id="rId1" Type="http://schemas.openxmlformats.org/officeDocument/2006/relationships/slideLayout" Target="../slideLayouts/slideLayout8.xml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6.png"/><Relationship Id="rId3" Type="http://schemas.openxmlformats.org/officeDocument/2006/relationships/image" Target="../media/image505.jpg"/><Relationship Id="rId7" Type="http://schemas.openxmlformats.org/officeDocument/2006/relationships/image" Target="../media/image519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75.png"/><Relationship Id="rId5" Type="http://schemas.openxmlformats.org/officeDocument/2006/relationships/image" Target="../media/image574.png"/><Relationship Id="rId10" Type="http://schemas.openxmlformats.org/officeDocument/2006/relationships/image" Target="../media/image578.png"/><Relationship Id="rId4" Type="http://schemas.openxmlformats.org/officeDocument/2006/relationships/image" Target="../media/image573.png"/><Relationship Id="rId9" Type="http://schemas.openxmlformats.org/officeDocument/2006/relationships/image" Target="../media/image577.png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9.jpg"/><Relationship Id="rId1" Type="http://schemas.openxmlformats.org/officeDocument/2006/relationships/slideLayout" Target="../slideLayouts/slideLayout8.xml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1.png"/><Relationship Id="rId3" Type="http://schemas.openxmlformats.org/officeDocument/2006/relationships/image" Target="../media/image505.jpg"/><Relationship Id="rId7" Type="http://schemas.openxmlformats.org/officeDocument/2006/relationships/image" Target="../media/image57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8.png"/><Relationship Id="rId5" Type="http://schemas.openxmlformats.org/officeDocument/2006/relationships/image" Target="../media/image565.png"/><Relationship Id="rId4" Type="http://schemas.openxmlformats.org/officeDocument/2006/relationships/image" Target="../media/image580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1.png"/><Relationship Id="rId3" Type="http://schemas.openxmlformats.org/officeDocument/2006/relationships/image" Target="../media/image505.jpg"/><Relationship Id="rId7" Type="http://schemas.openxmlformats.org/officeDocument/2006/relationships/image" Target="../media/image57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18.png"/><Relationship Id="rId5" Type="http://schemas.openxmlformats.org/officeDocument/2006/relationships/image" Target="../media/image565.png"/><Relationship Id="rId4" Type="http://schemas.openxmlformats.org/officeDocument/2006/relationships/image" Target="../media/image580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3.png"/><Relationship Id="rId3" Type="http://schemas.openxmlformats.org/officeDocument/2006/relationships/image" Target="../media/image505.jpg"/><Relationship Id="rId7" Type="http://schemas.openxmlformats.org/officeDocument/2006/relationships/image" Target="../media/image519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18.png"/><Relationship Id="rId5" Type="http://schemas.openxmlformats.org/officeDocument/2006/relationships/image" Target="../media/image517.png"/><Relationship Id="rId4" Type="http://schemas.openxmlformats.org/officeDocument/2006/relationships/image" Target="../media/image582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3.png"/><Relationship Id="rId3" Type="http://schemas.openxmlformats.org/officeDocument/2006/relationships/image" Target="../media/image505.jpg"/><Relationship Id="rId7" Type="http://schemas.openxmlformats.org/officeDocument/2006/relationships/image" Target="../media/image519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8.png"/><Relationship Id="rId5" Type="http://schemas.openxmlformats.org/officeDocument/2006/relationships/image" Target="../media/image517.png"/><Relationship Id="rId4" Type="http://schemas.openxmlformats.org/officeDocument/2006/relationships/image" Target="../media/image582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84.png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0.png"/><Relationship Id="rId13" Type="http://schemas.openxmlformats.org/officeDocument/2006/relationships/image" Target="../media/image595.png"/><Relationship Id="rId18" Type="http://schemas.openxmlformats.org/officeDocument/2006/relationships/image" Target="../media/image600.jpg"/><Relationship Id="rId26" Type="http://schemas.openxmlformats.org/officeDocument/2006/relationships/image" Target="../media/image608.png"/><Relationship Id="rId3" Type="http://schemas.openxmlformats.org/officeDocument/2006/relationships/image" Target="../media/image585.jpg"/><Relationship Id="rId21" Type="http://schemas.openxmlformats.org/officeDocument/2006/relationships/image" Target="../media/image603.png"/><Relationship Id="rId7" Type="http://schemas.openxmlformats.org/officeDocument/2006/relationships/image" Target="../media/image589.png"/><Relationship Id="rId12" Type="http://schemas.openxmlformats.org/officeDocument/2006/relationships/image" Target="../media/image594.png"/><Relationship Id="rId17" Type="http://schemas.openxmlformats.org/officeDocument/2006/relationships/image" Target="../media/image599.jpg"/><Relationship Id="rId25" Type="http://schemas.openxmlformats.org/officeDocument/2006/relationships/image" Target="../media/image607.png"/><Relationship Id="rId2" Type="http://schemas.openxmlformats.org/officeDocument/2006/relationships/image" Target="../media/image205.jpg"/><Relationship Id="rId16" Type="http://schemas.openxmlformats.org/officeDocument/2006/relationships/image" Target="../media/image598.png"/><Relationship Id="rId20" Type="http://schemas.openxmlformats.org/officeDocument/2006/relationships/image" Target="../media/image6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88.png"/><Relationship Id="rId11" Type="http://schemas.openxmlformats.org/officeDocument/2006/relationships/image" Target="../media/image593.png"/><Relationship Id="rId24" Type="http://schemas.openxmlformats.org/officeDocument/2006/relationships/image" Target="../media/image606.png"/><Relationship Id="rId5" Type="http://schemas.openxmlformats.org/officeDocument/2006/relationships/image" Target="../media/image587.png"/><Relationship Id="rId15" Type="http://schemas.openxmlformats.org/officeDocument/2006/relationships/image" Target="../media/image597.png"/><Relationship Id="rId23" Type="http://schemas.openxmlformats.org/officeDocument/2006/relationships/image" Target="../media/image605.png"/><Relationship Id="rId28" Type="http://schemas.openxmlformats.org/officeDocument/2006/relationships/image" Target="../media/image610.jpg"/><Relationship Id="rId10" Type="http://schemas.openxmlformats.org/officeDocument/2006/relationships/image" Target="../media/image592.png"/><Relationship Id="rId19" Type="http://schemas.openxmlformats.org/officeDocument/2006/relationships/image" Target="../media/image601.png"/><Relationship Id="rId4" Type="http://schemas.openxmlformats.org/officeDocument/2006/relationships/image" Target="../media/image586.jpg"/><Relationship Id="rId9" Type="http://schemas.openxmlformats.org/officeDocument/2006/relationships/image" Target="../media/image591.png"/><Relationship Id="rId14" Type="http://schemas.openxmlformats.org/officeDocument/2006/relationships/image" Target="../media/image596.png"/><Relationship Id="rId22" Type="http://schemas.openxmlformats.org/officeDocument/2006/relationships/image" Target="../media/image604.png"/><Relationship Id="rId27" Type="http://schemas.openxmlformats.org/officeDocument/2006/relationships/image" Target="../media/image609.png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jpg"/><Relationship Id="rId2" Type="http://schemas.openxmlformats.org/officeDocument/2006/relationships/image" Target="../media/image611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13.png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.png"/><Relationship Id="rId13" Type="http://schemas.openxmlformats.org/officeDocument/2006/relationships/image" Target="../media/image131.png"/><Relationship Id="rId18" Type="http://schemas.openxmlformats.org/officeDocument/2006/relationships/image" Target="../media/image136.png"/><Relationship Id="rId26" Type="http://schemas.openxmlformats.org/officeDocument/2006/relationships/image" Target="../media/image144.png"/><Relationship Id="rId3" Type="http://schemas.openxmlformats.org/officeDocument/2006/relationships/image" Target="../media/image121.png"/><Relationship Id="rId21" Type="http://schemas.openxmlformats.org/officeDocument/2006/relationships/image" Target="../media/image139.png"/><Relationship Id="rId7" Type="http://schemas.openxmlformats.org/officeDocument/2006/relationships/image" Target="../media/image125.png"/><Relationship Id="rId12" Type="http://schemas.openxmlformats.org/officeDocument/2006/relationships/image" Target="../media/image130.png"/><Relationship Id="rId17" Type="http://schemas.openxmlformats.org/officeDocument/2006/relationships/image" Target="../media/image135.png"/><Relationship Id="rId25" Type="http://schemas.openxmlformats.org/officeDocument/2006/relationships/image" Target="../media/image143.png"/><Relationship Id="rId2" Type="http://schemas.openxmlformats.org/officeDocument/2006/relationships/image" Target="../media/image120.png"/><Relationship Id="rId16" Type="http://schemas.openxmlformats.org/officeDocument/2006/relationships/image" Target="../media/image134.png"/><Relationship Id="rId20" Type="http://schemas.openxmlformats.org/officeDocument/2006/relationships/image" Target="../media/image138.png"/><Relationship Id="rId29" Type="http://schemas.openxmlformats.org/officeDocument/2006/relationships/image" Target="../media/image14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4.png"/><Relationship Id="rId11" Type="http://schemas.openxmlformats.org/officeDocument/2006/relationships/image" Target="../media/image129.png"/><Relationship Id="rId24" Type="http://schemas.openxmlformats.org/officeDocument/2006/relationships/image" Target="../media/image142.png"/><Relationship Id="rId32" Type="http://schemas.openxmlformats.org/officeDocument/2006/relationships/image" Target="../media/image150.png"/><Relationship Id="rId5" Type="http://schemas.openxmlformats.org/officeDocument/2006/relationships/image" Target="../media/image123.png"/><Relationship Id="rId15" Type="http://schemas.openxmlformats.org/officeDocument/2006/relationships/image" Target="../media/image133.png"/><Relationship Id="rId23" Type="http://schemas.openxmlformats.org/officeDocument/2006/relationships/image" Target="../media/image141.png"/><Relationship Id="rId28" Type="http://schemas.openxmlformats.org/officeDocument/2006/relationships/image" Target="../media/image146.png"/><Relationship Id="rId10" Type="http://schemas.openxmlformats.org/officeDocument/2006/relationships/image" Target="../media/image128.png"/><Relationship Id="rId19" Type="http://schemas.openxmlformats.org/officeDocument/2006/relationships/image" Target="../media/image137.png"/><Relationship Id="rId31" Type="http://schemas.openxmlformats.org/officeDocument/2006/relationships/image" Target="../media/image149.png"/><Relationship Id="rId4" Type="http://schemas.openxmlformats.org/officeDocument/2006/relationships/image" Target="../media/image122.png"/><Relationship Id="rId9" Type="http://schemas.openxmlformats.org/officeDocument/2006/relationships/image" Target="../media/image127.png"/><Relationship Id="rId14" Type="http://schemas.openxmlformats.org/officeDocument/2006/relationships/image" Target="../media/image132.png"/><Relationship Id="rId22" Type="http://schemas.openxmlformats.org/officeDocument/2006/relationships/image" Target="../media/image140.png"/><Relationship Id="rId27" Type="http://schemas.openxmlformats.org/officeDocument/2006/relationships/image" Target="../media/image145.png"/><Relationship Id="rId30" Type="http://schemas.openxmlformats.org/officeDocument/2006/relationships/image" Target="../media/image148.png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6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17.png"/><Relationship Id="rId4" Type="http://schemas.openxmlformats.org/officeDocument/2006/relationships/image" Target="../media/image616.png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hyperlink" Target="mailto:dapenajl@gmail.com" TargetMode="External"/><Relationship Id="rId2" Type="http://schemas.openxmlformats.org/officeDocument/2006/relationships/hyperlink" Target="mailto:susana.rives@sjd.es" TargetMode="Externa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20.jpg"/><Relationship Id="rId5" Type="http://schemas.openxmlformats.org/officeDocument/2006/relationships/image" Target="../media/image619.jpg"/><Relationship Id="rId4" Type="http://schemas.openxmlformats.org/officeDocument/2006/relationships/hyperlink" Target="mailto:anna.alonso@sjd.es" TargetMode="Externa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2.jpg"/><Relationship Id="rId2" Type="http://schemas.openxmlformats.org/officeDocument/2006/relationships/image" Target="../media/image621.jpg"/><Relationship Id="rId1" Type="http://schemas.openxmlformats.org/officeDocument/2006/relationships/slideLayout" Target="../slideLayouts/slideLayout9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3.jpg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54.jpg"/><Relationship Id="rId4" Type="http://schemas.openxmlformats.org/officeDocument/2006/relationships/image" Target="../media/image153.png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4.jpg"/><Relationship Id="rId1" Type="http://schemas.openxmlformats.org/officeDocument/2006/relationships/slideLayout" Target="../slideLayouts/slideLayout8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5.jpg"/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6.jpg"/><Relationship Id="rId1" Type="http://schemas.openxmlformats.org/officeDocument/2006/relationships/slideLayout" Target="../slideLayouts/slideLayout8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7.jpg"/><Relationship Id="rId1" Type="http://schemas.openxmlformats.org/officeDocument/2006/relationships/slideLayout" Target="../slideLayouts/slideLayout9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8.png"/><Relationship Id="rId1" Type="http://schemas.openxmlformats.org/officeDocument/2006/relationships/slideLayout" Target="../slideLayouts/slideLayout8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6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33.png"/><Relationship Id="rId5" Type="http://schemas.openxmlformats.org/officeDocument/2006/relationships/image" Target="../media/image632.png"/><Relationship Id="rId4" Type="http://schemas.openxmlformats.org/officeDocument/2006/relationships/image" Target="../media/image631.png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4.jpg"/><Relationship Id="rId1" Type="http://schemas.openxmlformats.org/officeDocument/2006/relationships/slideLayout" Target="../slideLayouts/slideLayout8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hyperlink" Target="mailto:susana.rives@sjd.es" TargetMode="External"/><Relationship Id="rId2" Type="http://schemas.openxmlformats.org/officeDocument/2006/relationships/image" Target="../media/image635.jpg"/><Relationship Id="rId1" Type="http://schemas.openxmlformats.org/officeDocument/2006/relationships/slideLayout" Target="../slideLayouts/slideLayout7.xml"/><Relationship Id="rId4" Type="http://schemas.openxmlformats.org/officeDocument/2006/relationships/hyperlink" Target="mailto:dapenajl@gmail.com" TargetMode="Externa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5.jpg"/><Relationship Id="rId1" Type="http://schemas.openxmlformats.org/officeDocument/2006/relationships/slideLayout" Target="../slideLayouts/slideLayout8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7.png"/><Relationship Id="rId2" Type="http://schemas.openxmlformats.org/officeDocument/2006/relationships/image" Target="../media/image636.jp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4.png"/><Relationship Id="rId3" Type="http://schemas.openxmlformats.org/officeDocument/2006/relationships/image" Target="../media/image639.png"/><Relationship Id="rId7" Type="http://schemas.openxmlformats.org/officeDocument/2006/relationships/image" Target="../media/image643.png"/><Relationship Id="rId2" Type="http://schemas.openxmlformats.org/officeDocument/2006/relationships/image" Target="../media/image63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42.png"/><Relationship Id="rId5" Type="http://schemas.openxmlformats.org/officeDocument/2006/relationships/image" Target="../media/image641.png"/><Relationship Id="rId10" Type="http://schemas.openxmlformats.org/officeDocument/2006/relationships/image" Target="../media/image637.png"/><Relationship Id="rId4" Type="http://schemas.openxmlformats.org/officeDocument/2006/relationships/image" Target="../media/image640.png"/><Relationship Id="rId9" Type="http://schemas.openxmlformats.org/officeDocument/2006/relationships/image" Target="../media/image645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6.jpg"/><Relationship Id="rId2" Type="http://schemas.openxmlformats.org/officeDocument/2006/relationships/image" Target="../media/image637.png"/><Relationship Id="rId1" Type="http://schemas.openxmlformats.org/officeDocument/2006/relationships/slideLayout" Target="../slideLayouts/slideLayout8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jpg"/><Relationship Id="rId2" Type="http://schemas.openxmlformats.org/officeDocument/2006/relationships/image" Target="../media/image647.png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jpg"/><Relationship Id="rId2" Type="http://schemas.openxmlformats.org/officeDocument/2006/relationships/hyperlink" Target="mailto:support@sofpromed.com" TargetMode="External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6.png"/><Relationship Id="rId3" Type="http://schemas.openxmlformats.org/officeDocument/2006/relationships/image" Target="../media/image651.png"/><Relationship Id="rId7" Type="http://schemas.openxmlformats.org/officeDocument/2006/relationships/image" Target="../media/image655.png"/><Relationship Id="rId2" Type="http://schemas.openxmlformats.org/officeDocument/2006/relationships/image" Target="../media/image6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54.png"/><Relationship Id="rId5" Type="http://schemas.openxmlformats.org/officeDocument/2006/relationships/image" Target="../media/image653.png"/><Relationship Id="rId4" Type="http://schemas.openxmlformats.org/officeDocument/2006/relationships/image" Target="../media/image652.png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7.jpg"/><Relationship Id="rId1" Type="http://schemas.openxmlformats.org/officeDocument/2006/relationships/slideLayout" Target="../slideLayouts/slideLayout8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6.png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9.png"/><Relationship Id="rId2" Type="http://schemas.openxmlformats.org/officeDocument/2006/relationships/image" Target="../media/image658.png"/><Relationship Id="rId1" Type="http://schemas.openxmlformats.org/officeDocument/2006/relationships/slideLayout" Target="../slideLayouts/slideLayout4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0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662.png"/><Relationship Id="rId4" Type="http://schemas.openxmlformats.org/officeDocument/2006/relationships/image" Target="../media/image661.pn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3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64.pn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0.png"/><Relationship Id="rId3" Type="http://schemas.openxmlformats.org/officeDocument/2006/relationships/image" Target="../media/image665.jpg"/><Relationship Id="rId7" Type="http://schemas.openxmlformats.org/officeDocument/2006/relationships/image" Target="../media/image66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668.png"/><Relationship Id="rId5" Type="http://schemas.openxmlformats.org/officeDocument/2006/relationships/image" Target="../media/image667.png"/><Relationship Id="rId4" Type="http://schemas.openxmlformats.org/officeDocument/2006/relationships/image" Target="../media/image666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1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673.jpg"/><Relationship Id="rId4" Type="http://schemas.openxmlformats.org/officeDocument/2006/relationships/image" Target="../media/image672.jp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4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8.png"/><Relationship Id="rId3" Type="http://schemas.openxmlformats.org/officeDocument/2006/relationships/image" Target="../media/image675.png"/><Relationship Id="rId7" Type="http://schemas.openxmlformats.org/officeDocument/2006/relationships/image" Target="../media/image67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676.png"/><Relationship Id="rId5" Type="http://schemas.openxmlformats.org/officeDocument/2006/relationships/hyperlink" Target="http://www.imi.europa.eu/" TargetMode="External"/><Relationship Id="rId4" Type="http://schemas.openxmlformats.org/officeDocument/2006/relationships/hyperlink" Target="http://www.harmony-alliance.eu/" TargetMode="External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4.png"/><Relationship Id="rId13" Type="http://schemas.openxmlformats.org/officeDocument/2006/relationships/image" Target="../media/image689.png"/><Relationship Id="rId18" Type="http://schemas.openxmlformats.org/officeDocument/2006/relationships/image" Target="../media/image694.png"/><Relationship Id="rId26" Type="http://schemas.openxmlformats.org/officeDocument/2006/relationships/image" Target="../media/image702.png"/><Relationship Id="rId39" Type="http://schemas.openxmlformats.org/officeDocument/2006/relationships/image" Target="../media/image496.png"/><Relationship Id="rId3" Type="http://schemas.openxmlformats.org/officeDocument/2006/relationships/image" Target="../media/image679.png"/><Relationship Id="rId21" Type="http://schemas.openxmlformats.org/officeDocument/2006/relationships/image" Target="../media/image697.png"/><Relationship Id="rId34" Type="http://schemas.openxmlformats.org/officeDocument/2006/relationships/image" Target="../media/image491.png"/><Relationship Id="rId42" Type="http://schemas.openxmlformats.org/officeDocument/2006/relationships/image" Target="../media/image499.png"/><Relationship Id="rId47" Type="http://schemas.openxmlformats.org/officeDocument/2006/relationships/image" Target="../media/image504.png"/><Relationship Id="rId7" Type="http://schemas.openxmlformats.org/officeDocument/2006/relationships/image" Target="../media/image683.png"/><Relationship Id="rId12" Type="http://schemas.openxmlformats.org/officeDocument/2006/relationships/image" Target="../media/image688.png"/><Relationship Id="rId17" Type="http://schemas.openxmlformats.org/officeDocument/2006/relationships/image" Target="../media/image693.png"/><Relationship Id="rId25" Type="http://schemas.openxmlformats.org/officeDocument/2006/relationships/image" Target="../media/image701.png"/><Relationship Id="rId33" Type="http://schemas.openxmlformats.org/officeDocument/2006/relationships/image" Target="../media/image490.png"/><Relationship Id="rId38" Type="http://schemas.openxmlformats.org/officeDocument/2006/relationships/image" Target="../media/image495.png"/><Relationship Id="rId46" Type="http://schemas.openxmlformats.org/officeDocument/2006/relationships/image" Target="../media/image503.png"/><Relationship Id="rId2" Type="http://schemas.openxmlformats.org/officeDocument/2006/relationships/image" Target="../media/image475.jpg"/><Relationship Id="rId16" Type="http://schemas.openxmlformats.org/officeDocument/2006/relationships/image" Target="../media/image692.png"/><Relationship Id="rId20" Type="http://schemas.openxmlformats.org/officeDocument/2006/relationships/image" Target="../media/image696.png"/><Relationship Id="rId29" Type="http://schemas.openxmlformats.org/officeDocument/2006/relationships/image" Target="../media/image705.png"/><Relationship Id="rId41" Type="http://schemas.openxmlformats.org/officeDocument/2006/relationships/image" Target="../media/image49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682.png"/><Relationship Id="rId11" Type="http://schemas.openxmlformats.org/officeDocument/2006/relationships/image" Target="../media/image687.png"/><Relationship Id="rId24" Type="http://schemas.openxmlformats.org/officeDocument/2006/relationships/image" Target="../media/image700.png"/><Relationship Id="rId32" Type="http://schemas.openxmlformats.org/officeDocument/2006/relationships/image" Target="../media/image708.png"/><Relationship Id="rId37" Type="http://schemas.openxmlformats.org/officeDocument/2006/relationships/image" Target="../media/image494.png"/><Relationship Id="rId40" Type="http://schemas.openxmlformats.org/officeDocument/2006/relationships/image" Target="../media/image497.png"/><Relationship Id="rId45" Type="http://schemas.openxmlformats.org/officeDocument/2006/relationships/image" Target="../media/image502.png"/><Relationship Id="rId5" Type="http://schemas.openxmlformats.org/officeDocument/2006/relationships/image" Target="../media/image681.png"/><Relationship Id="rId15" Type="http://schemas.openxmlformats.org/officeDocument/2006/relationships/image" Target="../media/image691.png"/><Relationship Id="rId23" Type="http://schemas.openxmlformats.org/officeDocument/2006/relationships/image" Target="../media/image699.png"/><Relationship Id="rId28" Type="http://schemas.openxmlformats.org/officeDocument/2006/relationships/image" Target="../media/image704.png"/><Relationship Id="rId36" Type="http://schemas.openxmlformats.org/officeDocument/2006/relationships/image" Target="../media/image493.png"/><Relationship Id="rId10" Type="http://schemas.openxmlformats.org/officeDocument/2006/relationships/image" Target="../media/image686.png"/><Relationship Id="rId19" Type="http://schemas.openxmlformats.org/officeDocument/2006/relationships/image" Target="../media/image695.png"/><Relationship Id="rId31" Type="http://schemas.openxmlformats.org/officeDocument/2006/relationships/image" Target="../media/image707.png"/><Relationship Id="rId44" Type="http://schemas.openxmlformats.org/officeDocument/2006/relationships/image" Target="../media/image501.png"/><Relationship Id="rId4" Type="http://schemas.openxmlformats.org/officeDocument/2006/relationships/image" Target="../media/image680.png"/><Relationship Id="rId9" Type="http://schemas.openxmlformats.org/officeDocument/2006/relationships/image" Target="../media/image685.png"/><Relationship Id="rId14" Type="http://schemas.openxmlformats.org/officeDocument/2006/relationships/image" Target="../media/image690.png"/><Relationship Id="rId22" Type="http://schemas.openxmlformats.org/officeDocument/2006/relationships/image" Target="../media/image698.png"/><Relationship Id="rId27" Type="http://schemas.openxmlformats.org/officeDocument/2006/relationships/image" Target="../media/image703.png"/><Relationship Id="rId30" Type="http://schemas.openxmlformats.org/officeDocument/2006/relationships/image" Target="../media/image706.png"/><Relationship Id="rId35" Type="http://schemas.openxmlformats.org/officeDocument/2006/relationships/image" Target="../media/image492.png"/><Relationship Id="rId43" Type="http://schemas.openxmlformats.org/officeDocument/2006/relationships/image" Target="../media/image500.png"/><Relationship Id="rId48" Type="http://schemas.openxmlformats.org/officeDocument/2006/relationships/image" Target="../media/image709.jp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0.jpg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8.jp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13.png"/><Relationship Id="rId5" Type="http://schemas.openxmlformats.org/officeDocument/2006/relationships/image" Target="../media/image712.png"/><Relationship Id="rId4" Type="http://schemas.openxmlformats.org/officeDocument/2006/relationships/image" Target="../media/image711.pn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4.jpg"/><Relationship Id="rId1" Type="http://schemas.openxmlformats.org/officeDocument/2006/relationships/slideLayout" Target="../slideLayouts/slideLayout8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5.jpg"/><Relationship Id="rId1" Type="http://schemas.openxmlformats.org/officeDocument/2006/relationships/slideLayout" Target="../slideLayouts/slideLayout8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18.jpg"/><Relationship Id="rId5" Type="http://schemas.openxmlformats.org/officeDocument/2006/relationships/image" Target="../media/image717.png"/><Relationship Id="rId4" Type="http://schemas.openxmlformats.org/officeDocument/2006/relationships/image" Target="../media/image716.jp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21.png"/><Relationship Id="rId5" Type="http://schemas.openxmlformats.org/officeDocument/2006/relationships/image" Target="../media/image720.jpg"/><Relationship Id="rId4" Type="http://schemas.openxmlformats.org/officeDocument/2006/relationships/image" Target="../media/image719.jp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3.png"/><Relationship Id="rId3" Type="http://schemas.openxmlformats.org/officeDocument/2006/relationships/image" Target="../media/image505.jpg"/><Relationship Id="rId7" Type="http://schemas.openxmlformats.org/officeDocument/2006/relationships/image" Target="../media/image554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553.png"/><Relationship Id="rId5" Type="http://schemas.openxmlformats.org/officeDocument/2006/relationships/image" Target="../media/image722.png"/><Relationship Id="rId4" Type="http://schemas.openxmlformats.org/officeDocument/2006/relationships/image" Target="../media/image550.pn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9.png"/><Relationship Id="rId1" Type="http://schemas.openxmlformats.org/officeDocument/2006/relationships/slideLayout" Target="../slideLayouts/slideLayout8.xml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0.png"/><Relationship Id="rId13" Type="http://schemas.openxmlformats.org/officeDocument/2006/relationships/image" Target="../media/image595.png"/><Relationship Id="rId18" Type="http://schemas.openxmlformats.org/officeDocument/2006/relationships/image" Target="../media/image600.jpg"/><Relationship Id="rId26" Type="http://schemas.openxmlformats.org/officeDocument/2006/relationships/image" Target="../media/image608.png"/><Relationship Id="rId3" Type="http://schemas.openxmlformats.org/officeDocument/2006/relationships/image" Target="../media/image585.jpg"/><Relationship Id="rId21" Type="http://schemas.openxmlformats.org/officeDocument/2006/relationships/image" Target="../media/image603.png"/><Relationship Id="rId7" Type="http://schemas.openxmlformats.org/officeDocument/2006/relationships/image" Target="../media/image589.png"/><Relationship Id="rId12" Type="http://schemas.openxmlformats.org/officeDocument/2006/relationships/image" Target="../media/image594.png"/><Relationship Id="rId17" Type="http://schemas.openxmlformats.org/officeDocument/2006/relationships/image" Target="../media/image599.jpg"/><Relationship Id="rId25" Type="http://schemas.openxmlformats.org/officeDocument/2006/relationships/image" Target="../media/image607.png"/><Relationship Id="rId2" Type="http://schemas.openxmlformats.org/officeDocument/2006/relationships/image" Target="../media/image205.jpg"/><Relationship Id="rId16" Type="http://schemas.openxmlformats.org/officeDocument/2006/relationships/image" Target="../media/image598.png"/><Relationship Id="rId20" Type="http://schemas.openxmlformats.org/officeDocument/2006/relationships/image" Target="../media/image602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588.png"/><Relationship Id="rId11" Type="http://schemas.openxmlformats.org/officeDocument/2006/relationships/image" Target="../media/image593.png"/><Relationship Id="rId24" Type="http://schemas.openxmlformats.org/officeDocument/2006/relationships/image" Target="../media/image606.png"/><Relationship Id="rId5" Type="http://schemas.openxmlformats.org/officeDocument/2006/relationships/image" Target="../media/image587.png"/><Relationship Id="rId15" Type="http://schemas.openxmlformats.org/officeDocument/2006/relationships/image" Target="../media/image724.png"/><Relationship Id="rId23" Type="http://schemas.openxmlformats.org/officeDocument/2006/relationships/image" Target="../media/image605.png"/><Relationship Id="rId28" Type="http://schemas.openxmlformats.org/officeDocument/2006/relationships/image" Target="../media/image610.jpg"/><Relationship Id="rId10" Type="http://schemas.openxmlformats.org/officeDocument/2006/relationships/image" Target="../media/image592.png"/><Relationship Id="rId19" Type="http://schemas.openxmlformats.org/officeDocument/2006/relationships/image" Target="../media/image601.png"/><Relationship Id="rId4" Type="http://schemas.openxmlformats.org/officeDocument/2006/relationships/image" Target="../media/image586.jpg"/><Relationship Id="rId9" Type="http://schemas.openxmlformats.org/officeDocument/2006/relationships/image" Target="../media/image591.png"/><Relationship Id="rId14" Type="http://schemas.openxmlformats.org/officeDocument/2006/relationships/image" Target="../media/image596.png"/><Relationship Id="rId22" Type="http://schemas.openxmlformats.org/officeDocument/2006/relationships/image" Target="../media/image604.png"/><Relationship Id="rId27" Type="http://schemas.openxmlformats.org/officeDocument/2006/relationships/image" Target="../media/image609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726.jpg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28.jp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10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29.jp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10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30.jp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1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33.jpg"/><Relationship Id="rId4" Type="http://schemas.openxmlformats.org/officeDocument/2006/relationships/image" Target="../media/image732.jpg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34.jp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91.xml"/><Relationship Id="rId3" Type="http://schemas.openxmlformats.org/officeDocument/2006/relationships/slide" Target="slide3.xml"/><Relationship Id="rId7" Type="http://schemas.openxmlformats.org/officeDocument/2006/relationships/slide" Target="slide633.xml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slide" Target="slide571.xml"/><Relationship Id="rId11" Type="http://schemas.openxmlformats.org/officeDocument/2006/relationships/slide" Target="slide699.xml"/><Relationship Id="rId5" Type="http://schemas.openxmlformats.org/officeDocument/2006/relationships/slide" Target="slide334.xml"/><Relationship Id="rId10" Type="http://schemas.openxmlformats.org/officeDocument/2006/relationships/slide" Target="slide749.xml"/><Relationship Id="rId4" Type="http://schemas.openxmlformats.org/officeDocument/2006/relationships/slide" Target="slide218.xml"/><Relationship Id="rId9" Type="http://schemas.openxmlformats.org/officeDocument/2006/relationships/slide" Target="slide72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0.jpg"/><Relationship Id="rId1" Type="http://schemas.openxmlformats.org/officeDocument/2006/relationships/slideLayout" Target="../slideLayouts/slideLayout8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736.jpg"/><Relationship Id="rId4" Type="http://schemas.openxmlformats.org/officeDocument/2006/relationships/image" Target="../media/image735.jpg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37.jpg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24.jpg"/><Relationship Id="rId1" Type="http://schemas.openxmlformats.org/officeDocument/2006/relationships/slideLayout" Target="../slideLayouts/slideLayout10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38.pn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40.jpg"/><Relationship Id="rId4" Type="http://schemas.openxmlformats.org/officeDocument/2006/relationships/image" Target="../media/image739.pn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41.pn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42.pn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43.pn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1.jpg"/><Relationship Id="rId1" Type="http://schemas.openxmlformats.org/officeDocument/2006/relationships/slideLayout" Target="../slideLayouts/slideLayout8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45.png"/><Relationship Id="rId4" Type="http://schemas.openxmlformats.org/officeDocument/2006/relationships/image" Target="../media/image744.png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4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46.jpg"/><Relationship Id="rId4" Type="http://schemas.openxmlformats.org/officeDocument/2006/relationships/image" Target="../media/image726.jp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748.jpg"/><Relationship Id="rId4" Type="http://schemas.openxmlformats.org/officeDocument/2006/relationships/image" Target="../media/image747.jp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3.png"/><Relationship Id="rId3" Type="http://schemas.openxmlformats.org/officeDocument/2006/relationships/image" Target="../media/image727.png"/><Relationship Id="rId7" Type="http://schemas.openxmlformats.org/officeDocument/2006/relationships/image" Target="../media/image752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51.png"/><Relationship Id="rId11" Type="http://schemas.openxmlformats.org/officeDocument/2006/relationships/image" Target="../media/image756.png"/><Relationship Id="rId5" Type="http://schemas.openxmlformats.org/officeDocument/2006/relationships/image" Target="../media/image750.png"/><Relationship Id="rId10" Type="http://schemas.openxmlformats.org/officeDocument/2006/relationships/image" Target="../media/image755.png"/><Relationship Id="rId4" Type="http://schemas.openxmlformats.org/officeDocument/2006/relationships/image" Target="../media/image749.png"/><Relationship Id="rId9" Type="http://schemas.openxmlformats.org/officeDocument/2006/relationships/image" Target="../media/image754.pn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757.jpg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9.png"/><Relationship Id="rId2" Type="http://schemas.openxmlformats.org/officeDocument/2006/relationships/image" Target="../media/image758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761.jpg"/><Relationship Id="rId4" Type="http://schemas.openxmlformats.org/officeDocument/2006/relationships/image" Target="../media/image760.jp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8.jpg"/><Relationship Id="rId3" Type="http://schemas.openxmlformats.org/officeDocument/2006/relationships/image" Target="../media/image763.png"/><Relationship Id="rId7" Type="http://schemas.openxmlformats.org/officeDocument/2006/relationships/image" Target="../media/image767.png"/><Relationship Id="rId2" Type="http://schemas.openxmlformats.org/officeDocument/2006/relationships/image" Target="../media/image762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66.png"/><Relationship Id="rId5" Type="http://schemas.openxmlformats.org/officeDocument/2006/relationships/image" Target="../media/image765.png"/><Relationship Id="rId10" Type="http://schemas.openxmlformats.org/officeDocument/2006/relationships/image" Target="../media/image769.png"/><Relationship Id="rId4" Type="http://schemas.openxmlformats.org/officeDocument/2006/relationships/image" Target="../media/image764.png"/><Relationship Id="rId9" Type="http://schemas.openxmlformats.org/officeDocument/2006/relationships/image" Target="../media/image760.jp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2.jpg"/><Relationship Id="rId1" Type="http://schemas.openxmlformats.org/officeDocument/2006/relationships/slideLayout" Target="../slideLayouts/slideLayout8.xml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8.jpg"/><Relationship Id="rId13" Type="http://schemas.openxmlformats.org/officeDocument/2006/relationships/image" Target="../media/image777.png"/><Relationship Id="rId18" Type="http://schemas.openxmlformats.org/officeDocument/2006/relationships/image" Target="../media/image782.png"/><Relationship Id="rId26" Type="http://schemas.openxmlformats.org/officeDocument/2006/relationships/image" Target="../media/image790.png"/><Relationship Id="rId3" Type="http://schemas.openxmlformats.org/officeDocument/2006/relationships/image" Target="../media/image771.png"/><Relationship Id="rId21" Type="http://schemas.openxmlformats.org/officeDocument/2006/relationships/image" Target="../media/image785.png"/><Relationship Id="rId34" Type="http://schemas.openxmlformats.org/officeDocument/2006/relationships/image" Target="../media/image798.png"/><Relationship Id="rId7" Type="http://schemas.openxmlformats.org/officeDocument/2006/relationships/image" Target="../media/image767.png"/><Relationship Id="rId12" Type="http://schemas.openxmlformats.org/officeDocument/2006/relationships/image" Target="../media/image776.png"/><Relationship Id="rId17" Type="http://schemas.openxmlformats.org/officeDocument/2006/relationships/image" Target="../media/image781.png"/><Relationship Id="rId25" Type="http://schemas.openxmlformats.org/officeDocument/2006/relationships/image" Target="../media/image789.png"/><Relationship Id="rId33" Type="http://schemas.openxmlformats.org/officeDocument/2006/relationships/image" Target="../media/image797.png"/><Relationship Id="rId38" Type="http://schemas.openxmlformats.org/officeDocument/2006/relationships/image" Target="../media/image802.png"/><Relationship Id="rId2" Type="http://schemas.openxmlformats.org/officeDocument/2006/relationships/image" Target="../media/image770.png"/><Relationship Id="rId16" Type="http://schemas.openxmlformats.org/officeDocument/2006/relationships/image" Target="../media/image780.png"/><Relationship Id="rId20" Type="http://schemas.openxmlformats.org/officeDocument/2006/relationships/image" Target="../media/image784.png"/><Relationship Id="rId29" Type="http://schemas.openxmlformats.org/officeDocument/2006/relationships/image" Target="../media/image793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73.png"/><Relationship Id="rId11" Type="http://schemas.openxmlformats.org/officeDocument/2006/relationships/image" Target="../media/image775.png"/><Relationship Id="rId24" Type="http://schemas.openxmlformats.org/officeDocument/2006/relationships/image" Target="../media/image788.png"/><Relationship Id="rId32" Type="http://schemas.openxmlformats.org/officeDocument/2006/relationships/image" Target="../media/image796.png"/><Relationship Id="rId37" Type="http://schemas.openxmlformats.org/officeDocument/2006/relationships/image" Target="../media/image801.png"/><Relationship Id="rId5" Type="http://schemas.openxmlformats.org/officeDocument/2006/relationships/image" Target="../media/image772.png"/><Relationship Id="rId15" Type="http://schemas.openxmlformats.org/officeDocument/2006/relationships/image" Target="../media/image779.png"/><Relationship Id="rId23" Type="http://schemas.openxmlformats.org/officeDocument/2006/relationships/image" Target="../media/image787.png"/><Relationship Id="rId28" Type="http://schemas.openxmlformats.org/officeDocument/2006/relationships/image" Target="../media/image792.png"/><Relationship Id="rId36" Type="http://schemas.openxmlformats.org/officeDocument/2006/relationships/image" Target="../media/image800.png"/><Relationship Id="rId10" Type="http://schemas.openxmlformats.org/officeDocument/2006/relationships/image" Target="../media/image774.png"/><Relationship Id="rId19" Type="http://schemas.openxmlformats.org/officeDocument/2006/relationships/image" Target="../media/image783.png"/><Relationship Id="rId31" Type="http://schemas.openxmlformats.org/officeDocument/2006/relationships/image" Target="../media/image795.png"/><Relationship Id="rId4" Type="http://schemas.openxmlformats.org/officeDocument/2006/relationships/image" Target="../media/image764.png"/><Relationship Id="rId9" Type="http://schemas.openxmlformats.org/officeDocument/2006/relationships/image" Target="../media/image760.jpg"/><Relationship Id="rId14" Type="http://schemas.openxmlformats.org/officeDocument/2006/relationships/image" Target="../media/image778.png"/><Relationship Id="rId22" Type="http://schemas.openxmlformats.org/officeDocument/2006/relationships/image" Target="../media/image786.png"/><Relationship Id="rId27" Type="http://schemas.openxmlformats.org/officeDocument/2006/relationships/image" Target="../media/image791.png"/><Relationship Id="rId30" Type="http://schemas.openxmlformats.org/officeDocument/2006/relationships/image" Target="../media/image794.png"/><Relationship Id="rId35" Type="http://schemas.openxmlformats.org/officeDocument/2006/relationships/image" Target="../media/image799.pn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8.jpg"/><Relationship Id="rId13" Type="http://schemas.openxmlformats.org/officeDocument/2006/relationships/image" Target="../media/image809.png"/><Relationship Id="rId3" Type="http://schemas.openxmlformats.org/officeDocument/2006/relationships/image" Target="../media/image804.png"/><Relationship Id="rId7" Type="http://schemas.openxmlformats.org/officeDocument/2006/relationships/image" Target="../media/image767.png"/><Relationship Id="rId12" Type="http://schemas.openxmlformats.org/officeDocument/2006/relationships/image" Target="../media/image808.png"/><Relationship Id="rId2" Type="http://schemas.openxmlformats.org/officeDocument/2006/relationships/image" Target="../media/image803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66.png"/><Relationship Id="rId11" Type="http://schemas.openxmlformats.org/officeDocument/2006/relationships/image" Target="../media/image807.png"/><Relationship Id="rId5" Type="http://schemas.openxmlformats.org/officeDocument/2006/relationships/image" Target="../media/image765.png"/><Relationship Id="rId10" Type="http://schemas.openxmlformats.org/officeDocument/2006/relationships/image" Target="../media/image806.png"/><Relationship Id="rId4" Type="http://schemas.openxmlformats.org/officeDocument/2006/relationships/image" Target="../media/image805.png"/><Relationship Id="rId9" Type="http://schemas.openxmlformats.org/officeDocument/2006/relationships/image" Target="../media/image760.jpg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8.jpg"/><Relationship Id="rId13" Type="http://schemas.openxmlformats.org/officeDocument/2006/relationships/image" Target="../media/image813.png"/><Relationship Id="rId3" Type="http://schemas.openxmlformats.org/officeDocument/2006/relationships/image" Target="../media/image804.png"/><Relationship Id="rId7" Type="http://schemas.openxmlformats.org/officeDocument/2006/relationships/image" Target="../media/image767.png"/><Relationship Id="rId12" Type="http://schemas.openxmlformats.org/officeDocument/2006/relationships/image" Target="../media/image812.png"/><Relationship Id="rId2" Type="http://schemas.openxmlformats.org/officeDocument/2006/relationships/image" Target="../media/image803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66.png"/><Relationship Id="rId11" Type="http://schemas.openxmlformats.org/officeDocument/2006/relationships/image" Target="../media/image811.png"/><Relationship Id="rId5" Type="http://schemas.openxmlformats.org/officeDocument/2006/relationships/image" Target="../media/image765.png"/><Relationship Id="rId10" Type="http://schemas.openxmlformats.org/officeDocument/2006/relationships/image" Target="../media/image810.png"/><Relationship Id="rId4" Type="http://schemas.openxmlformats.org/officeDocument/2006/relationships/image" Target="../media/image805.png"/><Relationship Id="rId9" Type="http://schemas.openxmlformats.org/officeDocument/2006/relationships/image" Target="../media/image760.jp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8.png"/><Relationship Id="rId3" Type="http://schemas.openxmlformats.org/officeDocument/2006/relationships/image" Target="../media/image768.jpg"/><Relationship Id="rId7" Type="http://schemas.openxmlformats.org/officeDocument/2006/relationships/image" Target="../media/image760.jp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17.png"/><Relationship Id="rId5" Type="http://schemas.openxmlformats.org/officeDocument/2006/relationships/image" Target="../media/image816.png"/><Relationship Id="rId10" Type="http://schemas.openxmlformats.org/officeDocument/2006/relationships/image" Target="../media/image809.png"/><Relationship Id="rId4" Type="http://schemas.openxmlformats.org/officeDocument/2006/relationships/image" Target="../media/image815.png"/><Relationship Id="rId9" Type="http://schemas.openxmlformats.org/officeDocument/2006/relationships/image" Target="../media/image819.png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5.png"/><Relationship Id="rId3" Type="http://schemas.openxmlformats.org/officeDocument/2006/relationships/image" Target="../media/image768.jpg"/><Relationship Id="rId7" Type="http://schemas.openxmlformats.org/officeDocument/2006/relationships/image" Target="../media/image824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23.png"/><Relationship Id="rId11" Type="http://schemas.openxmlformats.org/officeDocument/2006/relationships/image" Target="../media/image809.png"/><Relationship Id="rId5" Type="http://schemas.openxmlformats.org/officeDocument/2006/relationships/image" Target="../media/image822.png"/><Relationship Id="rId10" Type="http://schemas.openxmlformats.org/officeDocument/2006/relationships/image" Target="../media/image760.jpg"/><Relationship Id="rId4" Type="http://schemas.openxmlformats.org/officeDocument/2006/relationships/image" Target="../media/image821.png"/><Relationship Id="rId9" Type="http://schemas.openxmlformats.org/officeDocument/2006/relationships/image" Target="../media/image826.png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0.png"/><Relationship Id="rId3" Type="http://schemas.openxmlformats.org/officeDocument/2006/relationships/image" Target="../media/image768.jpg"/><Relationship Id="rId7" Type="http://schemas.openxmlformats.org/officeDocument/2006/relationships/image" Target="../media/image829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28.png"/><Relationship Id="rId5" Type="http://schemas.openxmlformats.org/officeDocument/2006/relationships/image" Target="../media/image760.jpg"/><Relationship Id="rId4" Type="http://schemas.openxmlformats.org/officeDocument/2006/relationships/image" Target="../media/image827.png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4.jpg"/><Relationship Id="rId3" Type="http://schemas.openxmlformats.org/officeDocument/2006/relationships/image" Target="../media/image768.jpg"/><Relationship Id="rId7" Type="http://schemas.openxmlformats.org/officeDocument/2006/relationships/image" Target="../media/image833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32.png"/><Relationship Id="rId5" Type="http://schemas.openxmlformats.org/officeDocument/2006/relationships/image" Target="../media/image760.jpg"/><Relationship Id="rId10" Type="http://schemas.openxmlformats.org/officeDocument/2006/relationships/image" Target="../media/image809.png"/><Relationship Id="rId4" Type="http://schemas.openxmlformats.org/officeDocument/2006/relationships/image" Target="../media/image831.png"/><Relationship Id="rId9" Type="http://schemas.openxmlformats.org/officeDocument/2006/relationships/image" Target="../media/image835.png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9.png"/><Relationship Id="rId3" Type="http://schemas.openxmlformats.org/officeDocument/2006/relationships/image" Target="../media/image768.jpg"/><Relationship Id="rId7" Type="http://schemas.openxmlformats.org/officeDocument/2006/relationships/image" Target="../media/image838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37.png"/><Relationship Id="rId5" Type="http://schemas.openxmlformats.org/officeDocument/2006/relationships/image" Target="../media/image760.jpg"/><Relationship Id="rId10" Type="http://schemas.openxmlformats.org/officeDocument/2006/relationships/image" Target="../media/image809.png"/><Relationship Id="rId4" Type="http://schemas.openxmlformats.org/officeDocument/2006/relationships/image" Target="../media/image836.png"/><Relationship Id="rId9" Type="http://schemas.openxmlformats.org/officeDocument/2006/relationships/image" Target="../media/image840.png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3.png"/><Relationship Id="rId3" Type="http://schemas.openxmlformats.org/officeDocument/2006/relationships/image" Target="../media/image768.jpg"/><Relationship Id="rId7" Type="http://schemas.openxmlformats.org/officeDocument/2006/relationships/image" Target="../media/image842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41.jpg"/><Relationship Id="rId11" Type="http://schemas.openxmlformats.org/officeDocument/2006/relationships/image" Target="../media/image809.png"/><Relationship Id="rId5" Type="http://schemas.openxmlformats.org/officeDocument/2006/relationships/image" Target="../media/image760.jpg"/><Relationship Id="rId10" Type="http://schemas.openxmlformats.org/officeDocument/2006/relationships/image" Target="../media/image840.png"/><Relationship Id="rId4" Type="http://schemas.openxmlformats.org/officeDocument/2006/relationships/image" Target="../media/image836.png"/><Relationship Id="rId9" Type="http://schemas.openxmlformats.org/officeDocument/2006/relationships/image" Target="../media/image844.png"/></Relationships>
</file>

<file path=ppt/slides/_rels/slide2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8.png"/><Relationship Id="rId13" Type="http://schemas.openxmlformats.org/officeDocument/2006/relationships/image" Target="../media/image853.png"/><Relationship Id="rId18" Type="http://schemas.openxmlformats.org/officeDocument/2006/relationships/image" Target="../media/image858.png"/><Relationship Id="rId3" Type="http://schemas.openxmlformats.org/officeDocument/2006/relationships/image" Target="../media/image760.jpg"/><Relationship Id="rId21" Type="http://schemas.openxmlformats.org/officeDocument/2006/relationships/image" Target="../media/image861.png"/><Relationship Id="rId7" Type="http://schemas.openxmlformats.org/officeDocument/2006/relationships/image" Target="../media/image847.png"/><Relationship Id="rId12" Type="http://schemas.openxmlformats.org/officeDocument/2006/relationships/image" Target="../media/image852.png"/><Relationship Id="rId17" Type="http://schemas.openxmlformats.org/officeDocument/2006/relationships/image" Target="../media/image857.png"/><Relationship Id="rId25" Type="http://schemas.openxmlformats.org/officeDocument/2006/relationships/image" Target="../media/image865.png"/><Relationship Id="rId2" Type="http://schemas.openxmlformats.org/officeDocument/2006/relationships/image" Target="../media/image820.png"/><Relationship Id="rId16" Type="http://schemas.openxmlformats.org/officeDocument/2006/relationships/image" Target="../media/image856.png"/><Relationship Id="rId20" Type="http://schemas.openxmlformats.org/officeDocument/2006/relationships/image" Target="../media/image86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46.png"/><Relationship Id="rId11" Type="http://schemas.openxmlformats.org/officeDocument/2006/relationships/image" Target="../media/image851.png"/><Relationship Id="rId24" Type="http://schemas.openxmlformats.org/officeDocument/2006/relationships/image" Target="../media/image864.png"/><Relationship Id="rId5" Type="http://schemas.openxmlformats.org/officeDocument/2006/relationships/image" Target="../media/image830.png"/><Relationship Id="rId15" Type="http://schemas.openxmlformats.org/officeDocument/2006/relationships/image" Target="../media/image855.png"/><Relationship Id="rId23" Type="http://schemas.openxmlformats.org/officeDocument/2006/relationships/image" Target="../media/image863.png"/><Relationship Id="rId10" Type="http://schemas.openxmlformats.org/officeDocument/2006/relationships/image" Target="../media/image850.png"/><Relationship Id="rId19" Type="http://schemas.openxmlformats.org/officeDocument/2006/relationships/image" Target="../media/image859.png"/><Relationship Id="rId4" Type="http://schemas.openxmlformats.org/officeDocument/2006/relationships/image" Target="../media/image845.png"/><Relationship Id="rId9" Type="http://schemas.openxmlformats.org/officeDocument/2006/relationships/image" Target="../media/image849.png"/><Relationship Id="rId14" Type="http://schemas.openxmlformats.org/officeDocument/2006/relationships/image" Target="../media/image854.png"/><Relationship Id="rId22" Type="http://schemas.openxmlformats.org/officeDocument/2006/relationships/image" Target="../media/image862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3.jpg"/><Relationship Id="rId1" Type="http://schemas.openxmlformats.org/officeDocument/2006/relationships/slideLayout" Target="../slideLayouts/slideLayout8.xml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9.png"/><Relationship Id="rId3" Type="http://schemas.openxmlformats.org/officeDocument/2006/relationships/image" Target="../media/image768.jpg"/><Relationship Id="rId7" Type="http://schemas.openxmlformats.org/officeDocument/2006/relationships/image" Target="../media/image868.jp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67.png"/><Relationship Id="rId11" Type="http://schemas.openxmlformats.org/officeDocument/2006/relationships/image" Target="../media/image809.png"/><Relationship Id="rId5" Type="http://schemas.openxmlformats.org/officeDocument/2006/relationships/image" Target="../media/image866.png"/><Relationship Id="rId10" Type="http://schemas.openxmlformats.org/officeDocument/2006/relationships/image" Target="../media/image840.png"/><Relationship Id="rId4" Type="http://schemas.openxmlformats.org/officeDocument/2006/relationships/image" Target="../media/image760.jpg"/><Relationship Id="rId9" Type="http://schemas.openxmlformats.org/officeDocument/2006/relationships/image" Target="../media/image870.pn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4.png"/><Relationship Id="rId3" Type="http://schemas.openxmlformats.org/officeDocument/2006/relationships/image" Target="../media/image768.jpg"/><Relationship Id="rId7" Type="http://schemas.openxmlformats.org/officeDocument/2006/relationships/image" Target="../media/image873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72.png"/><Relationship Id="rId11" Type="http://schemas.openxmlformats.org/officeDocument/2006/relationships/image" Target="../media/image809.png"/><Relationship Id="rId5" Type="http://schemas.openxmlformats.org/officeDocument/2006/relationships/image" Target="../media/image871.png"/><Relationship Id="rId10" Type="http://schemas.openxmlformats.org/officeDocument/2006/relationships/image" Target="../media/image875.png"/><Relationship Id="rId4" Type="http://schemas.openxmlformats.org/officeDocument/2006/relationships/image" Target="../media/image760.jpg"/><Relationship Id="rId9" Type="http://schemas.openxmlformats.org/officeDocument/2006/relationships/image" Target="../media/image840.pn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9.png"/><Relationship Id="rId3" Type="http://schemas.openxmlformats.org/officeDocument/2006/relationships/image" Target="../media/image768.jpg"/><Relationship Id="rId7" Type="http://schemas.openxmlformats.org/officeDocument/2006/relationships/image" Target="../media/image878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77.png"/><Relationship Id="rId5" Type="http://schemas.openxmlformats.org/officeDocument/2006/relationships/image" Target="../media/image760.jpg"/><Relationship Id="rId10" Type="http://schemas.openxmlformats.org/officeDocument/2006/relationships/image" Target="../media/image880.png"/><Relationship Id="rId4" Type="http://schemas.openxmlformats.org/officeDocument/2006/relationships/image" Target="../media/image876.png"/><Relationship Id="rId9" Type="http://schemas.openxmlformats.org/officeDocument/2006/relationships/image" Target="../media/image809.png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3.png"/><Relationship Id="rId3" Type="http://schemas.openxmlformats.org/officeDocument/2006/relationships/image" Target="../media/image768.jpg"/><Relationship Id="rId7" Type="http://schemas.openxmlformats.org/officeDocument/2006/relationships/image" Target="../media/image819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82.png"/><Relationship Id="rId5" Type="http://schemas.openxmlformats.org/officeDocument/2006/relationships/image" Target="../media/image881.png"/><Relationship Id="rId4" Type="http://schemas.openxmlformats.org/officeDocument/2006/relationships/image" Target="../media/image760.jpg"/><Relationship Id="rId9" Type="http://schemas.openxmlformats.org/officeDocument/2006/relationships/image" Target="../media/image830.png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7.png"/><Relationship Id="rId3" Type="http://schemas.openxmlformats.org/officeDocument/2006/relationships/image" Target="../media/image768.jpg"/><Relationship Id="rId7" Type="http://schemas.openxmlformats.org/officeDocument/2006/relationships/image" Target="../media/image886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85.png"/><Relationship Id="rId5" Type="http://schemas.openxmlformats.org/officeDocument/2006/relationships/image" Target="../media/image884.png"/><Relationship Id="rId4" Type="http://schemas.openxmlformats.org/officeDocument/2006/relationships/image" Target="../media/image760.jpg"/><Relationship Id="rId9" Type="http://schemas.openxmlformats.org/officeDocument/2006/relationships/image" Target="../media/image888.png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3" Type="http://schemas.openxmlformats.org/officeDocument/2006/relationships/image" Target="../media/image768.jpg"/><Relationship Id="rId7" Type="http://schemas.openxmlformats.org/officeDocument/2006/relationships/image" Target="../media/image891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90.png"/><Relationship Id="rId5" Type="http://schemas.openxmlformats.org/officeDocument/2006/relationships/image" Target="../media/image889.jpg"/><Relationship Id="rId10" Type="http://schemas.openxmlformats.org/officeDocument/2006/relationships/image" Target="../media/image893.png"/><Relationship Id="rId4" Type="http://schemas.openxmlformats.org/officeDocument/2006/relationships/image" Target="../media/image760.jpg"/><Relationship Id="rId9" Type="http://schemas.openxmlformats.org/officeDocument/2006/relationships/image" Target="../media/image892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8.jpg"/><Relationship Id="rId7" Type="http://schemas.openxmlformats.org/officeDocument/2006/relationships/image" Target="../media/image896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95.png"/><Relationship Id="rId5" Type="http://schemas.openxmlformats.org/officeDocument/2006/relationships/image" Target="../media/image894.jpg"/><Relationship Id="rId4" Type="http://schemas.openxmlformats.org/officeDocument/2006/relationships/image" Target="../media/image760.jp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0.png"/><Relationship Id="rId3" Type="http://schemas.openxmlformats.org/officeDocument/2006/relationships/image" Target="../media/image768.jpg"/><Relationship Id="rId7" Type="http://schemas.openxmlformats.org/officeDocument/2006/relationships/image" Target="../media/image894.jp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98.jpg"/><Relationship Id="rId5" Type="http://schemas.openxmlformats.org/officeDocument/2006/relationships/image" Target="../media/image897.png"/><Relationship Id="rId4" Type="http://schemas.openxmlformats.org/officeDocument/2006/relationships/image" Target="../media/image760.jpg"/><Relationship Id="rId9" Type="http://schemas.openxmlformats.org/officeDocument/2006/relationships/image" Target="../media/image881.pn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0.png"/><Relationship Id="rId3" Type="http://schemas.openxmlformats.org/officeDocument/2006/relationships/image" Target="../media/image899.jpg"/><Relationship Id="rId7" Type="http://schemas.openxmlformats.org/officeDocument/2006/relationships/image" Target="../media/image886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09.png"/><Relationship Id="rId5" Type="http://schemas.openxmlformats.org/officeDocument/2006/relationships/image" Target="../media/image760.jpg"/><Relationship Id="rId4" Type="http://schemas.openxmlformats.org/officeDocument/2006/relationships/image" Target="../media/image768.jpg"/><Relationship Id="rId9" Type="http://schemas.openxmlformats.org/officeDocument/2006/relationships/image" Target="../media/image901.png"/></Relationships>
</file>

<file path=ppt/slides/_rels/slide2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3" Type="http://schemas.openxmlformats.org/officeDocument/2006/relationships/image" Target="../media/image768.jpg"/><Relationship Id="rId7" Type="http://schemas.openxmlformats.org/officeDocument/2006/relationships/image" Target="../media/image903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09.png"/><Relationship Id="rId5" Type="http://schemas.openxmlformats.org/officeDocument/2006/relationships/image" Target="../media/image902.png"/><Relationship Id="rId10" Type="http://schemas.openxmlformats.org/officeDocument/2006/relationships/image" Target="../media/image905.png"/><Relationship Id="rId4" Type="http://schemas.openxmlformats.org/officeDocument/2006/relationships/image" Target="../media/image760.jpg"/><Relationship Id="rId9" Type="http://schemas.openxmlformats.org/officeDocument/2006/relationships/image" Target="../media/image904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3" Type="http://schemas.openxmlformats.org/officeDocument/2006/relationships/image" Target="../media/image768.jpg"/><Relationship Id="rId7" Type="http://schemas.openxmlformats.org/officeDocument/2006/relationships/image" Target="../media/image809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06.png"/><Relationship Id="rId5" Type="http://schemas.openxmlformats.org/officeDocument/2006/relationships/image" Target="../media/image894.jpg"/><Relationship Id="rId10" Type="http://schemas.openxmlformats.org/officeDocument/2006/relationships/image" Target="../media/image908.jpg"/><Relationship Id="rId4" Type="http://schemas.openxmlformats.org/officeDocument/2006/relationships/image" Target="../media/image760.jpg"/><Relationship Id="rId9" Type="http://schemas.openxmlformats.org/officeDocument/2006/relationships/image" Target="../media/image907.png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4.png"/><Relationship Id="rId3" Type="http://schemas.openxmlformats.org/officeDocument/2006/relationships/image" Target="../media/image909.jpg"/><Relationship Id="rId7" Type="http://schemas.openxmlformats.org/officeDocument/2006/relationships/image" Target="../media/image913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12.png"/><Relationship Id="rId5" Type="http://schemas.openxmlformats.org/officeDocument/2006/relationships/image" Target="../media/image911.png"/><Relationship Id="rId10" Type="http://schemas.openxmlformats.org/officeDocument/2006/relationships/image" Target="../media/image915.png"/><Relationship Id="rId4" Type="http://schemas.openxmlformats.org/officeDocument/2006/relationships/image" Target="../media/image910.png"/><Relationship Id="rId9" Type="http://schemas.openxmlformats.org/officeDocument/2006/relationships/image" Target="../media/image760.jp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7.png"/><Relationship Id="rId2" Type="http://schemas.openxmlformats.org/officeDocument/2006/relationships/image" Target="../media/image916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919.jpg"/><Relationship Id="rId4" Type="http://schemas.openxmlformats.org/officeDocument/2006/relationships/image" Target="../media/image918.jpg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pn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922.png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3.png"/><Relationship Id="rId1" Type="http://schemas.openxmlformats.org/officeDocument/2006/relationships/slideLayout" Target="../slideLayouts/slideLayout10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5.jpg"/><Relationship Id="rId2" Type="http://schemas.openxmlformats.org/officeDocument/2006/relationships/image" Target="../media/image924.jpg"/><Relationship Id="rId1" Type="http://schemas.openxmlformats.org/officeDocument/2006/relationships/slideLayout" Target="../slideLayouts/slideLayout10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6.png"/><Relationship Id="rId1" Type="http://schemas.openxmlformats.org/officeDocument/2006/relationships/slideLayout" Target="../slideLayouts/slideLayout8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7.jpg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4.png"/><Relationship Id="rId13" Type="http://schemas.openxmlformats.org/officeDocument/2006/relationships/image" Target="../media/image939.png"/><Relationship Id="rId18" Type="http://schemas.openxmlformats.org/officeDocument/2006/relationships/image" Target="../media/image944.jpg"/><Relationship Id="rId3" Type="http://schemas.openxmlformats.org/officeDocument/2006/relationships/image" Target="../media/image929.jpg"/><Relationship Id="rId7" Type="http://schemas.openxmlformats.org/officeDocument/2006/relationships/image" Target="../media/image933.png"/><Relationship Id="rId12" Type="http://schemas.openxmlformats.org/officeDocument/2006/relationships/image" Target="../media/image938.png"/><Relationship Id="rId17" Type="http://schemas.openxmlformats.org/officeDocument/2006/relationships/image" Target="../media/image943.png"/><Relationship Id="rId2" Type="http://schemas.openxmlformats.org/officeDocument/2006/relationships/image" Target="../media/image928.jpg"/><Relationship Id="rId16" Type="http://schemas.openxmlformats.org/officeDocument/2006/relationships/image" Target="../media/image942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32.png"/><Relationship Id="rId11" Type="http://schemas.openxmlformats.org/officeDocument/2006/relationships/image" Target="../media/image937.png"/><Relationship Id="rId5" Type="http://schemas.openxmlformats.org/officeDocument/2006/relationships/image" Target="../media/image931.png"/><Relationship Id="rId15" Type="http://schemas.openxmlformats.org/officeDocument/2006/relationships/image" Target="../media/image941.png"/><Relationship Id="rId10" Type="http://schemas.openxmlformats.org/officeDocument/2006/relationships/image" Target="../media/image936.png"/><Relationship Id="rId19" Type="http://schemas.openxmlformats.org/officeDocument/2006/relationships/image" Target="../media/image945.png"/><Relationship Id="rId4" Type="http://schemas.openxmlformats.org/officeDocument/2006/relationships/image" Target="../media/image930.jpg"/><Relationship Id="rId9" Type="http://schemas.openxmlformats.org/officeDocument/2006/relationships/image" Target="../media/image935.png"/><Relationship Id="rId14" Type="http://schemas.openxmlformats.org/officeDocument/2006/relationships/image" Target="../media/image940.png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6.png"/><Relationship Id="rId1" Type="http://schemas.openxmlformats.org/officeDocument/2006/relationships/slideLayout" Target="../slideLayouts/slideLayout10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pn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922.png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7.jpg"/><Relationship Id="rId1" Type="http://schemas.openxmlformats.org/officeDocument/2006/relationships/slideLayout" Target="../slideLayouts/slideLayout10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9.jpg"/><Relationship Id="rId7" Type="http://schemas.openxmlformats.org/officeDocument/2006/relationships/image" Target="../media/image953.png"/><Relationship Id="rId2" Type="http://schemas.openxmlformats.org/officeDocument/2006/relationships/image" Target="../media/image948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52.jpg"/><Relationship Id="rId5" Type="http://schemas.openxmlformats.org/officeDocument/2006/relationships/image" Target="../media/image951.png"/><Relationship Id="rId4" Type="http://schemas.openxmlformats.org/officeDocument/2006/relationships/image" Target="../media/image950.png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5.png"/><Relationship Id="rId2" Type="http://schemas.openxmlformats.org/officeDocument/2006/relationships/image" Target="../media/image954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58.png"/><Relationship Id="rId5" Type="http://schemas.openxmlformats.org/officeDocument/2006/relationships/image" Target="../media/image957.png"/><Relationship Id="rId4" Type="http://schemas.openxmlformats.org/officeDocument/2006/relationships/image" Target="../media/image956.png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9.jpg"/><Relationship Id="rId1" Type="http://schemas.openxmlformats.org/officeDocument/2006/relationships/slideLayout" Target="../slideLayouts/slideLayout10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6.jpg"/><Relationship Id="rId1" Type="http://schemas.openxmlformats.org/officeDocument/2006/relationships/slideLayout" Target="../slideLayouts/slideLayout8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0.png"/><Relationship Id="rId1" Type="http://schemas.openxmlformats.org/officeDocument/2006/relationships/slideLayout" Target="../slideLayouts/slideLayout10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2.jpg"/><Relationship Id="rId2" Type="http://schemas.openxmlformats.org/officeDocument/2006/relationships/image" Target="../media/image961.png"/><Relationship Id="rId1" Type="http://schemas.openxmlformats.org/officeDocument/2006/relationships/slideLayout" Target="../slideLayouts/slideLayout8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3.png"/><Relationship Id="rId1" Type="http://schemas.openxmlformats.org/officeDocument/2006/relationships/slideLayout" Target="../slideLayouts/slideLayout10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5.jpg"/><Relationship Id="rId2" Type="http://schemas.openxmlformats.org/officeDocument/2006/relationships/image" Target="../media/image964.jpg"/><Relationship Id="rId1" Type="http://schemas.openxmlformats.org/officeDocument/2006/relationships/slideLayout" Target="../slideLayouts/slideLayout4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6.jpg"/><Relationship Id="rId1" Type="http://schemas.openxmlformats.org/officeDocument/2006/relationships/slideLayout" Target="../slideLayouts/slideLayout10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7.jpg"/><Relationship Id="rId1" Type="http://schemas.openxmlformats.org/officeDocument/2006/relationships/slideLayout" Target="../slideLayouts/slideLayout8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7.jpg"/><Relationship Id="rId1" Type="http://schemas.openxmlformats.org/officeDocument/2006/relationships/slideLayout" Target="../slideLayouts/slideLayout8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8.jpg"/><Relationship Id="rId1" Type="http://schemas.openxmlformats.org/officeDocument/2006/relationships/slideLayout" Target="../slideLayouts/slideLayout10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0.png"/><Relationship Id="rId2" Type="http://schemas.openxmlformats.org/officeDocument/2006/relationships/image" Target="../media/image969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971.png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3.png"/><Relationship Id="rId2" Type="http://schemas.openxmlformats.org/officeDocument/2006/relationships/image" Target="../media/image972.pn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975.jpg"/><Relationship Id="rId4" Type="http://schemas.openxmlformats.org/officeDocument/2006/relationships/image" Target="../media/image974.png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2.png"/><Relationship Id="rId2" Type="http://schemas.openxmlformats.org/officeDocument/2006/relationships/image" Target="../media/image976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974.png"/><Relationship Id="rId4" Type="http://schemas.openxmlformats.org/officeDocument/2006/relationships/image" Target="../media/image973.png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7.png"/><Relationship Id="rId2" Type="http://schemas.openxmlformats.org/officeDocument/2006/relationships/image" Target="../media/image972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974.png"/></Relationships>
</file>

<file path=ppt/slides/_rels/slide2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4.png"/><Relationship Id="rId13" Type="http://schemas.openxmlformats.org/officeDocument/2006/relationships/image" Target="../media/image989.png"/><Relationship Id="rId3" Type="http://schemas.openxmlformats.org/officeDocument/2006/relationships/image" Target="../media/image979.jpg"/><Relationship Id="rId7" Type="http://schemas.openxmlformats.org/officeDocument/2006/relationships/image" Target="../media/image983.png"/><Relationship Id="rId12" Type="http://schemas.openxmlformats.org/officeDocument/2006/relationships/image" Target="../media/image988.png"/><Relationship Id="rId2" Type="http://schemas.openxmlformats.org/officeDocument/2006/relationships/image" Target="../media/image978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982.jpg"/><Relationship Id="rId11" Type="http://schemas.openxmlformats.org/officeDocument/2006/relationships/image" Target="../media/image987.jpg"/><Relationship Id="rId5" Type="http://schemas.openxmlformats.org/officeDocument/2006/relationships/image" Target="../media/image981.jpg"/><Relationship Id="rId10" Type="http://schemas.openxmlformats.org/officeDocument/2006/relationships/image" Target="../media/image986.jpg"/><Relationship Id="rId4" Type="http://schemas.openxmlformats.org/officeDocument/2006/relationships/image" Target="../media/image980.jpg"/><Relationship Id="rId9" Type="http://schemas.openxmlformats.org/officeDocument/2006/relationships/image" Target="../media/image985.png"/><Relationship Id="rId14" Type="http://schemas.openxmlformats.org/officeDocument/2006/relationships/image" Target="../media/image990.png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2.jpg"/><Relationship Id="rId2" Type="http://schemas.openxmlformats.org/officeDocument/2006/relationships/image" Target="../media/image99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95.png"/><Relationship Id="rId5" Type="http://schemas.openxmlformats.org/officeDocument/2006/relationships/image" Target="../media/image994.png"/><Relationship Id="rId4" Type="http://schemas.openxmlformats.org/officeDocument/2006/relationships/image" Target="../media/image993.pn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2.jpg"/><Relationship Id="rId13" Type="http://schemas.openxmlformats.org/officeDocument/2006/relationships/image" Target="../media/image1007.png"/><Relationship Id="rId3" Type="http://schemas.openxmlformats.org/officeDocument/2006/relationships/image" Target="../media/image997.jpg"/><Relationship Id="rId7" Type="http://schemas.openxmlformats.org/officeDocument/2006/relationships/image" Target="../media/image1001.png"/><Relationship Id="rId12" Type="http://schemas.openxmlformats.org/officeDocument/2006/relationships/image" Target="../media/image1006.png"/><Relationship Id="rId2" Type="http://schemas.openxmlformats.org/officeDocument/2006/relationships/image" Target="../media/image996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00.png"/><Relationship Id="rId11" Type="http://schemas.openxmlformats.org/officeDocument/2006/relationships/image" Target="../media/image1005.png"/><Relationship Id="rId5" Type="http://schemas.openxmlformats.org/officeDocument/2006/relationships/image" Target="../media/image999.png"/><Relationship Id="rId10" Type="http://schemas.openxmlformats.org/officeDocument/2006/relationships/image" Target="../media/image1004.jpg"/><Relationship Id="rId4" Type="http://schemas.openxmlformats.org/officeDocument/2006/relationships/image" Target="../media/image998.png"/><Relationship Id="rId9" Type="http://schemas.openxmlformats.org/officeDocument/2006/relationships/image" Target="../media/image1003.jp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9.jpg"/><Relationship Id="rId7" Type="http://schemas.openxmlformats.org/officeDocument/2006/relationships/image" Target="../media/image1013.jpg"/><Relationship Id="rId2" Type="http://schemas.openxmlformats.org/officeDocument/2006/relationships/image" Target="../media/image1008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12.png"/><Relationship Id="rId5" Type="http://schemas.openxmlformats.org/officeDocument/2006/relationships/image" Target="../media/image1011.jpg"/><Relationship Id="rId4" Type="http://schemas.openxmlformats.org/officeDocument/2006/relationships/image" Target="../media/image1010.jp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8.jpg"/><Relationship Id="rId1" Type="http://schemas.openxmlformats.org/officeDocument/2006/relationships/slideLayout" Target="../slideLayouts/slideLayout8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5.png"/><Relationship Id="rId2" Type="http://schemas.openxmlformats.org/officeDocument/2006/relationships/image" Target="../media/image1014.png"/><Relationship Id="rId1" Type="http://schemas.openxmlformats.org/officeDocument/2006/relationships/slideLayout" Target="../slideLayouts/slideLayout10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7.png"/><Relationship Id="rId2" Type="http://schemas.openxmlformats.org/officeDocument/2006/relationships/image" Target="../media/image1016.pn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1019.png"/><Relationship Id="rId4" Type="http://schemas.openxmlformats.org/officeDocument/2006/relationships/image" Target="../media/image1018.png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0.png"/><Relationship Id="rId1" Type="http://schemas.openxmlformats.org/officeDocument/2006/relationships/slideLayout" Target="../slideLayouts/slideLayout10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7.png"/><Relationship Id="rId3" Type="http://schemas.openxmlformats.org/officeDocument/2006/relationships/image" Target="../media/image1022.png"/><Relationship Id="rId7" Type="http://schemas.openxmlformats.org/officeDocument/2006/relationships/image" Target="../media/image1026.png"/><Relationship Id="rId12" Type="http://schemas.openxmlformats.org/officeDocument/2006/relationships/image" Target="../media/image1031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25.png"/><Relationship Id="rId11" Type="http://schemas.openxmlformats.org/officeDocument/2006/relationships/image" Target="../media/image1030.png"/><Relationship Id="rId5" Type="http://schemas.openxmlformats.org/officeDocument/2006/relationships/image" Target="../media/image1024.png"/><Relationship Id="rId10" Type="http://schemas.openxmlformats.org/officeDocument/2006/relationships/image" Target="../media/image1029.png"/><Relationship Id="rId4" Type="http://schemas.openxmlformats.org/officeDocument/2006/relationships/image" Target="../media/image1023.png"/><Relationship Id="rId9" Type="http://schemas.openxmlformats.org/officeDocument/2006/relationships/image" Target="../media/image1028.png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23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jpg"/><Relationship Id="rId1" Type="http://schemas.openxmlformats.org/officeDocument/2006/relationships/slideLayout" Target="../slideLayouts/slideLayout8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33.jpg"/><Relationship Id="rId5" Type="http://schemas.openxmlformats.org/officeDocument/2006/relationships/image" Target="../media/image1032.jpg"/><Relationship Id="rId4" Type="http://schemas.openxmlformats.org/officeDocument/2006/relationships/image" Target="../media/image1023.png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23.png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23.pn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5.png"/><Relationship Id="rId7" Type="http://schemas.openxmlformats.org/officeDocument/2006/relationships/image" Target="../media/image1039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38.png"/><Relationship Id="rId5" Type="http://schemas.openxmlformats.org/officeDocument/2006/relationships/image" Target="../media/image1037.jpg"/><Relationship Id="rId4" Type="http://schemas.openxmlformats.org/officeDocument/2006/relationships/image" Target="../media/image1036.png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5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36.png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2" Type="http://schemas.openxmlformats.org/officeDocument/2006/relationships/image" Target="../media/image1040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1041.png"/><Relationship Id="rId4" Type="http://schemas.openxmlformats.org/officeDocument/2006/relationships/image" Target="../media/image1023.png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2.png"/><Relationship Id="rId7" Type="http://schemas.openxmlformats.org/officeDocument/2006/relationships/image" Target="../media/image1044.png"/><Relationship Id="rId2" Type="http://schemas.openxmlformats.org/officeDocument/2006/relationships/image" Target="../media/image1040.jp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43.png"/><Relationship Id="rId5" Type="http://schemas.openxmlformats.org/officeDocument/2006/relationships/image" Target="../media/image1042.png"/><Relationship Id="rId4" Type="http://schemas.openxmlformats.org/officeDocument/2006/relationships/image" Target="../media/image1023.png"/></Relationships>
</file>

<file path=ppt/slides/_rels/slide2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53.png"/><Relationship Id="rId18" Type="http://schemas.openxmlformats.org/officeDocument/2006/relationships/image" Target="../media/image1058.png"/><Relationship Id="rId26" Type="http://schemas.openxmlformats.org/officeDocument/2006/relationships/image" Target="../media/image1066.png"/><Relationship Id="rId3" Type="http://schemas.openxmlformats.org/officeDocument/2006/relationships/image" Target="../media/image1022.png"/><Relationship Id="rId21" Type="http://schemas.openxmlformats.org/officeDocument/2006/relationships/image" Target="../media/image1061.png"/><Relationship Id="rId7" Type="http://schemas.openxmlformats.org/officeDocument/2006/relationships/image" Target="../media/image1047.png"/><Relationship Id="rId12" Type="http://schemas.openxmlformats.org/officeDocument/2006/relationships/image" Target="../media/image1052.png"/><Relationship Id="rId17" Type="http://schemas.openxmlformats.org/officeDocument/2006/relationships/image" Target="../media/image1057.png"/><Relationship Id="rId25" Type="http://schemas.openxmlformats.org/officeDocument/2006/relationships/image" Target="../media/image1065.png"/><Relationship Id="rId2" Type="http://schemas.openxmlformats.org/officeDocument/2006/relationships/image" Target="../media/image1040.jpg"/><Relationship Id="rId16" Type="http://schemas.openxmlformats.org/officeDocument/2006/relationships/image" Target="../media/image1056.png"/><Relationship Id="rId20" Type="http://schemas.openxmlformats.org/officeDocument/2006/relationships/image" Target="../media/image1060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46.png"/><Relationship Id="rId11" Type="http://schemas.openxmlformats.org/officeDocument/2006/relationships/image" Target="../media/image1051.png"/><Relationship Id="rId24" Type="http://schemas.openxmlformats.org/officeDocument/2006/relationships/image" Target="../media/image1064.png"/><Relationship Id="rId5" Type="http://schemas.openxmlformats.org/officeDocument/2006/relationships/image" Target="../media/image1045.png"/><Relationship Id="rId15" Type="http://schemas.openxmlformats.org/officeDocument/2006/relationships/image" Target="../media/image1055.png"/><Relationship Id="rId23" Type="http://schemas.openxmlformats.org/officeDocument/2006/relationships/image" Target="../media/image1063.png"/><Relationship Id="rId10" Type="http://schemas.openxmlformats.org/officeDocument/2006/relationships/image" Target="../media/image1050.png"/><Relationship Id="rId19" Type="http://schemas.openxmlformats.org/officeDocument/2006/relationships/image" Target="../media/image1059.png"/><Relationship Id="rId4" Type="http://schemas.openxmlformats.org/officeDocument/2006/relationships/image" Target="../media/image1023.png"/><Relationship Id="rId9" Type="http://schemas.openxmlformats.org/officeDocument/2006/relationships/image" Target="../media/image1049.png"/><Relationship Id="rId14" Type="http://schemas.openxmlformats.org/officeDocument/2006/relationships/image" Target="../media/image1054.png"/><Relationship Id="rId22" Type="http://schemas.openxmlformats.org/officeDocument/2006/relationships/image" Target="../media/image1062.png"/><Relationship Id="rId27" Type="http://schemas.openxmlformats.org/officeDocument/2006/relationships/image" Target="../media/image1067.png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jpg"/><Relationship Id="rId2" Type="http://schemas.openxmlformats.org/officeDocument/2006/relationships/image" Target="../media/image1068.png"/><Relationship Id="rId1" Type="http://schemas.openxmlformats.org/officeDocument/2006/relationships/slideLayout" Target="../slideLayouts/slideLayout10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0.jpg"/><Relationship Id="rId1" Type="http://schemas.openxmlformats.org/officeDocument/2006/relationships/slideLayout" Target="../slideLayouts/slideLayout10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1.png"/><Relationship Id="rId1" Type="http://schemas.openxmlformats.org/officeDocument/2006/relationships/slideLayout" Target="../slideLayouts/slideLayout10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10.xml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9.png"/><Relationship Id="rId13" Type="http://schemas.openxmlformats.org/officeDocument/2006/relationships/image" Target="../media/image1084.png"/><Relationship Id="rId18" Type="http://schemas.openxmlformats.org/officeDocument/2006/relationships/image" Target="../media/image1089.png"/><Relationship Id="rId3" Type="http://schemas.openxmlformats.org/officeDocument/2006/relationships/image" Target="../media/image1074.png"/><Relationship Id="rId7" Type="http://schemas.openxmlformats.org/officeDocument/2006/relationships/image" Target="../media/image1078.png"/><Relationship Id="rId12" Type="http://schemas.openxmlformats.org/officeDocument/2006/relationships/image" Target="../media/image1083.png"/><Relationship Id="rId17" Type="http://schemas.openxmlformats.org/officeDocument/2006/relationships/image" Target="../media/image1088.png"/><Relationship Id="rId2" Type="http://schemas.openxmlformats.org/officeDocument/2006/relationships/image" Target="../media/image1073.png"/><Relationship Id="rId16" Type="http://schemas.openxmlformats.org/officeDocument/2006/relationships/image" Target="../media/image1087.png"/><Relationship Id="rId20" Type="http://schemas.openxmlformats.org/officeDocument/2006/relationships/image" Target="../media/image1091.pn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077.png"/><Relationship Id="rId11" Type="http://schemas.openxmlformats.org/officeDocument/2006/relationships/image" Target="../media/image1082.png"/><Relationship Id="rId5" Type="http://schemas.openxmlformats.org/officeDocument/2006/relationships/image" Target="../media/image1076.png"/><Relationship Id="rId15" Type="http://schemas.openxmlformats.org/officeDocument/2006/relationships/image" Target="../media/image1086.png"/><Relationship Id="rId10" Type="http://schemas.openxmlformats.org/officeDocument/2006/relationships/image" Target="../media/image1081.png"/><Relationship Id="rId19" Type="http://schemas.openxmlformats.org/officeDocument/2006/relationships/image" Target="../media/image1090.png"/><Relationship Id="rId4" Type="http://schemas.openxmlformats.org/officeDocument/2006/relationships/image" Target="../media/image1075.png"/><Relationship Id="rId9" Type="http://schemas.openxmlformats.org/officeDocument/2006/relationships/image" Target="../media/image1080.png"/><Relationship Id="rId14" Type="http://schemas.openxmlformats.org/officeDocument/2006/relationships/image" Target="../media/image1085.png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2.jpg"/><Relationship Id="rId1" Type="http://schemas.openxmlformats.org/officeDocument/2006/relationships/slideLayout" Target="../slideLayouts/slideLayout10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4.jpg"/><Relationship Id="rId2" Type="http://schemas.openxmlformats.org/officeDocument/2006/relationships/image" Target="../media/image1093.jp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1096.jpg"/><Relationship Id="rId4" Type="http://schemas.openxmlformats.org/officeDocument/2006/relationships/image" Target="../media/image1095.jpg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8.jpg"/><Relationship Id="rId2" Type="http://schemas.openxmlformats.org/officeDocument/2006/relationships/image" Target="../media/image1097.jp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99.jpg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1.png"/><Relationship Id="rId2" Type="http://schemas.openxmlformats.org/officeDocument/2006/relationships/image" Target="../media/image1100.png"/><Relationship Id="rId1" Type="http://schemas.openxmlformats.org/officeDocument/2006/relationships/slideLayout" Target="../slideLayouts/slideLayout14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2.jpg"/><Relationship Id="rId1" Type="http://schemas.openxmlformats.org/officeDocument/2006/relationships/slideLayout" Target="../slideLayouts/slideLayout14.xml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3.jpg"/><Relationship Id="rId1" Type="http://schemas.openxmlformats.org/officeDocument/2006/relationships/slideLayout" Target="../slideLayouts/slideLayout4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4.png"/><Relationship Id="rId1" Type="http://schemas.openxmlformats.org/officeDocument/2006/relationships/slideLayout" Target="../slideLayouts/slideLayout14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5.jpg"/><Relationship Id="rId1" Type="http://schemas.openxmlformats.org/officeDocument/2006/relationships/slideLayout" Target="../slideLayouts/slideLayout14.xml"/></Relationships>
</file>

<file path=ppt/slides/_rels/slide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6.jpg"/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70.png"/><Relationship Id="rId1" Type="http://schemas.openxmlformats.org/officeDocument/2006/relationships/slideLayout" Target="../slideLayouts/slideLayout8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8.jpg"/><Relationship Id="rId2" Type="http://schemas.openxmlformats.org/officeDocument/2006/relationships/image" Target="../media/image1107.jp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109.jpg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0.jpg"/><Relationship Id="rId1" Type="http://schemas.openxmlformats.org/officeDocument/2006/relationships/slideLayout" Target="../slideLayouts/slideLayout14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2.png"/><Relationship Id="rId2" Type="http://schemas.openxmlformats.org/officeDocument/2006/relationships/image" Target="../media/image1111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14.jpg"/><Relationship Id="rId5" Type="http://schemas.openxmlformats.org/officeDocument/2006/relationships/hyperlink" Target="http://www.clinicaltrials.gov/" TargetMode="External"/><Relationship Id="rId4" Type="http://schemas.openxmlformats.org/officeDocument/2006/relationships/image" Target="../media/image1113.jpg"/></Relationships>
</file>

<file path=ppt/slides/_rels/slide3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1.jpg"/><Relationship Id="rId3" Type="http://schemas.openxmlformats.org/officeDocument/2006/relationships/image" Target="../media/image1116.jpg"/><Relationship Id="rId7" Type="http://schemas.openxmlformats.org/officeDocument/2006/relationships/image" Target="../media/image1120.png"/><Relationship Id="rId2" Type="http://schemas.openxmlformats.org/officeDocument/2006/relationships/image" Target="../media/image1115.pn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119.png"/><Relationship Id="rId5" Type="http://schemas.openxmlformats.org/officeDocument/2006/relationships/image" Target="../media/image1118.png"/><Relationship Id="rId4" Type="http://schemas.openxmlformats.org/officeDocument/2006/relationships/image" Target="../media/image1117.jpg"/></Relationships>
</file>

<file path=ppt/slides/_rels/slide3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8.png"/><Relationship Id="rId3" Type="http://schemas.openxmlformats.org/officeDocument/2006/relationships/image" Target="../media/image1123.jpg"/><Relationship Id="rId7" Type="http://schemas.openxmlformats.org/officeDocument/2006/relationships/image" Target="../media/image1127.jpg"/><Relationship Id="rId2" Type="http://schemas.openxmlformats.org/officeDocument/2006/relationships/image" Target="../media/image1122.jp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126.jpg"/><Relationship Id="rId5" Type="http://schemas.openxmlformats.org/officeDocument/2006/relationships/image" Target="../media/image1125.jpg"/><Relationship Id="rId4" Type="http://schemas.openxmlformats.org/officeDocument/2006/relationships/image" Target="../media/image1124.jpg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0.png"/><Relationship Id="rId2" Type="http://schemas.openxmlformats.org/officeDocument/2006/relationships/image" Target="../media/image1129.pn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131.jpg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3.jpg"/><Relationship Id="rId2" Type="http://schemas.openxmlformats.org/officeDocument/2006/relationships/image" Target="../media/image1132.jpg"/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8.xml"/></Relationships>
</file>

<file path=ppt/slides/_rels/slide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4.jpg"/><Relationship Id="rId1" Type="http://schemas.openxmlformats.org/officeDocument/2006/relationships/slideLayout" Target="../slideLayouts/slideLayout8.xml"/></Relationships>
</file>

<file path=ppt/slides/_rels/slide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5.jpg"/><Relationship Id="rId1" Type="http://schemas.openxmlformats.org/officeDocument/2006/relationships/slideLayout" Target="../slideLayouts/slideLayout8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7.png"/><Relationship Id="rId2" Type="http://schemas.openxmlformats.org/officeDocument/2006/relationships/image" Target="../media/image1136.jpg"/><Relationship Id="rId1" Type="http://schemas.openxmlformats.org/officeDocument/2006/relationships/slideLayout" Target="../slideLayouts/slideLayout8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8.jpg"/><Relationship Id="rId1" Type="http://schemas.openxmlformats.org/officeDocument/2006/relationships/slideLayout" Target="../slideLayouts/slideLayout14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0.jpg"/><Relationship Id="rId2" Type="http://schemas.openxmlformats.org/officeDocument/2006/relationships/image" Target="../media/image1139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142.jpg"/><Relationship Id="rId4" Type="http://schemas.openxmlformats.org/officeDocument/2006/relationships/image" Target="../media/image1141.png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3.png"/><Relationship Id="rId1" Type="http://schemas.openxmlformats.org/officeDocument/2006/relationships/slideLayout" Target="../slideLayouts/slideLayout8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5.png"/><Relationship Id="rId2" Type="http://schemas.openxmlformats.org/officeDocument/2006/relationships/image" Target="../media/image1144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147.png"/><Relationship Id="rId4" Type="http://schemas.openxmlformats.org/officeDocument/2006/relationships/image" Target="../media/image1146.png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48.jpg"/><Relationship Id="rId1" Type="http://schemas.openxmlformats.org/officeDocument/2006/relationships/slideLayout" Target="../slideLayouts/slideLayout8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0.jpg"/><Relationship Id="rId2" Type="http://schemas.openxmlformats.org/officeDocument/2006/relationships/image" Target="../media/image1149.png"/><Relationship Id="rId1" Type="http://schemas.openxmlformats.org/officeDocument/2006/relationships/slideLayout" Target="../slideLayouts/slideLayout14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1.jpg"/><Relationship Id="rId1" Type="http://schemas.openxmlformats.org/officeDocument/2006/relationships/slideLayout" Target="../slideLayouts/slideLayout8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3.jpg"/><Relationship Id="rId2" Type="http://schemas.openxmlformats.org/officeDocument/2006/relationships/image" Target="../media/image1152.jpg"/><Relationship Id="rId1" Type="http://schemas.openxmlformats.org/officeDocument/2006/relationships/slideLayout" Target="../slideLayouts/slideLayout4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4.jpg"/><Relationship Id="rId1" Type="http://schemas.openxmlformats.org/officeDocument/2006/relationships/slideLayout" Target="../slideLayouts/slideLayout14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6.jpg"/><Relationship Id="rId2" Type="http://schemas.openxmlformats.org/officeDocument/2006/relationships/image" Target="../media/image1155.jpg"/><Relationship Id="rId1" Type="http://schemas.openxmlformats.org/officeDocument/2006/relationships/slideLayout" Target="../slideLayouts/slideLayout14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8.jpg"/><Relationship Id="rId2" Type="http://schemas.openxmlformats.org/officeDocument/2006/relationships/image" Target="../media/image1157.jpg"/><Relationship Id="rId1" Type="http://schemas.openxmlformats.org/officeDocument/2006/relationships/slideLayout" Target="../slideLayouts/slideLayout14.xml"/></Relationships>
</file>

<file path=ppt/slides/_rels/slide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9.jpg"/><Relationship Id="rId1" Type="http://schemas.openxmlformats.org/officeDocument/2006/relationships/slideLayout" Target="../slideLayouts/slideLayout14.xml"/></Relationships>
</file>

<file path=ppt/slides/_rels/slide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0.jpg"/><Relationship Id="rId1" Type="http://schemas.openxmlformats.org/officeDocument/2006/relationships/slideLayout" Target="../slideLayouts/slideLayout14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1.jpg"/><Relationship Id="rId1" Type="http://schemas.openxmlformats.org/officeDocument/2006/relationships/slideLayout" Target="../slideLayouts/slideLayout8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2.jpg"/><Relationship Id="rId1" Type="http://schemas.openxmlformats.org/officeDocument/2006/relationships/slideLayout" Target="../slideLayouts/slideLayout1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3.jpg"/><Relationship Id="rId1" Type="http://schemas.openxmlformats.org/officeDocument/2006/relationships/slideLayout" Target="../slideLayouts/slideLayout14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4.jpg"/><Relationship Id="rId1" Type="http://schemas.openxmlformats.org/officeDocument/2006/relationships/slideLayout" Target="../slideLayouts/slideLayout8.xml"/></Relationships>
</file>

<file path=ppt/slides/_rels/slide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5.jpg"/><Relationship Id="rId1" Type="http://schemas.openxmlformats.org/officeDocument/2006/relationships/slideLayout" Target="../slideLayouts/slideLayout8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7.jpg"/><Relationship Id="rId2" Type="http://schemas.openxmlformats.org/officeDocument/2006/relationships/image" Target="../media/image1166.jpg"/><Relationship Id="rId1" Type="http://schemas.openxmlformats.org/officeDocument/2006/relationships/slideLayout" Target="../slideLayouts/slideLayout8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8.jpg"/><Relationship Id="rId1" Type="http://schemas.openxmlformats.org/officeDocument/2006/relationships/slideLayout" Target="../slideLayouts/slideLayout8.xml"/></Relationships>
</file>

<file path=ppt/slides/_rels/slide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9.jpg"/><Relationship Id="rId1" Type="http://schemas.openxmlformats.org/officeDocument/2006/relationships/slideLayout" Target="../slideLayouts/slideLayout14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1.jpg"/><Relationship Id="rId2" Type="http://schemas.openxmlformats.org/officeDocument/2006/relationships/image" Target="../media/image1170.jpg"/><Relationship Id="rId1" Type="http://schemas.openxmlformats.org/officeDocument/2006/relationships/slideLayout" Target="../slideLayouts/slideLayout14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3.jpg"/><Relationship Id="rId2" Type="http://schemas.openxmlformats.org/officeDocument/2006/relationships/image" Target="../media/image1172.jpg"/><Relationship Id="rId1" Type="http://schemas.openxmlformats.org/officeDocument/2006/relationships/slideLayout" Target="../slideLayouts/slideLayout14.xml"/></Relationships>
</file>

<file path=ppt/slides/_rels/slide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4.jpg"/><Relationship Id="rId1" Type="http://schemas.openxmlformats.org/officeDocument/2006/relationships/slideLayout" Target="../slideLayouts/slideLayout14.xml"/></Relationships>
</file>

<file path=ppt/slides/_rels/slide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5.jp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6.jpg"/><Relationship Id="rId1" Type="http://schemas.openxmlformats.org/officeDocument/2006/relationships/slideLayout" Target="../slideLayouts/slideLayout4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8.jpg"/><Relationship Id="rId2" Type="http://schemas.openxmlformats.org/officeDocument/2006/relationships/image" Target="../media/image1177.png"/><Relationship Id="rId1" Type="http://schemas.openxmlformats.org/officeDocument/2006/relationships/slideLayout" Target="../slideLayouts/slideLayout14.xml"/></Relationships>
</file>

<file path=ppt/slides/_rels/slide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9.jpg"/><Relationship Id="rId1" Type="http://schemas.openxmlformats.org/officeDocument/2006/relationships/slideLayout" Target="../slideLayouts/slideLayout8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0.jpg"/><Relationship Id="rId1" Type="http://schemas.openxmlformats.org/officeDocument/2006/relationships/slideLayout" Target="../slideLayouts/slideLayout14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2.png"/><Relationship Id="rId2" Type="http://schemas.openxmlformats.org/officeDocument/2006/relationships/image" Target="../media/image1181.jpg"/><Relationship Id="rId1" Type="http://schemas.openxmlformats.org/officeDocument/2006/relationships/slideLayout" Target="../slideLayouts/slideLayout8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3.jpg"/><Relationship Id="rId1" Type="http://schemas.openxmlformats.org/officeDocument/2006/relationships/slideLayout" Target="../slideLayouts/slideLayout8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5.png"/><Relationship Id="rId2" Type="http://schemas.openxmlformats.org/officeDocument/2006/relationships/image" Target="../media/image1184.png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187.png"/><Relationship Id="rId4" Type="http://schemas.openxmlformats.org/officeDocument/2006/relationships/image" Target="../media/image1186.png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8.jpg"/><Relationship Id="rId1" Type="http://schemas.openxmlformats.org/officeDocument/2006/relationships/slideLayout" Target="../slideLayouts/slideLayout14.xml"/></Relationships>
</file>

<file path=ppt/slides/_rels/slide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9.jpg"/><Relationship Id="rId1" Type="http://schemas.openxmlformats.org/officeDocument/2006/relationships/slideLayout" Target="../slideLayouts/slideLayout4.xml"/></Relationships>
</file>

<file path=ppt/slides/_rels/slide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0.jpg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aml-risk-model.com/supplementary" TargetMode="External"/><Relationship Id="rId2" Type="http://schemas.openxmlformats.org/officeDocument/2006/relationships/image" Target="../media/image1191.jpg"/><Relationship Id="rId1" Type="http://schemas.openxmlformats.org/officeDocument/2006/relationships/slideLayout" Target="../slideLayouts/slideLayout14.xml"/></Relationships>
</file>

<file path=ppt/slides/_rels/slide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0.jpg"/><Relationship Id="rId1" Type="http://schemas.openxmlformats.org/officeDocument/2006/relationships/slideLayout" Target="../slideLayouts/slideLayout8.xml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2.jpg"/><Relationship Id="rId1" Type="http://schemas.openxmlformats.org/officeDocument/2006/relationships/slideLayout" Target="../slideLayouts/slideLayout8.xml"/></Relationships>
</file>

<file path=ppt/slides/_rels/slide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3.jpg"/><Relationship Id="rId1" Type="http://schemas.openxmlformats.org/officeDocument/2006/relationships/slideLayout" Target="../slideLayouts/slideLayout14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5.jpg"/><Relationship Id="rId2" Type="http://schemas.openxmlformats.org/officeDocument/2006/relationships/image" Target="../media/image1194.jpg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196.jpg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8.jpg"/><Relationship Id="rId2" Type="http://schemas.openxmlformats.org/officeDocument/2006/relationships/image" Target="../media/image1197.jpg"/><Relationship Id="rId1" Type="http://schemas.openxmlformats.org/officeDocument/2006/relationships/slideLayout" Target="../slideLayouts/slideLayout14.xml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0.jpg"/><Relationship Id="rId2" Type="http://schemas.openxmlformats.org/officeDocument/2006/relationships/image" Target="../media/image1199.jp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201.jpg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2.jpg"/><Relationship Id="rId1" Type="http://schemas.openxmlformats.org/officeDocument/2006/relationships/slideLayout" Target="../slideLayouts/slideLayout8.xml"/></Relationships>
</file>

<file path=ppt/slides/_rels/slide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2.jpg"/><Relationship Id="rId1" Type="http://schemas.openxmlformats.org/officeDocument/2006/relationships/slideLayout" Target="../slideLayouts/slideLayout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3.jpg"/><Relationship Id="rId1" Type="http://schemas.openxmlformats.org/officeDocument/2006/relationships/slideLayout" Target="../slideLayouts/slideLayout2.xml"/></Relationships>
</file>

<file path=ppt/slides/_rels/slide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3.jpg"/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4.jpg"/><Relationship Id="rId1" Type="http://schemas.openxmlformats.org/officeDocument/2006/relationships/slideLayout" Target="../slideLayouts/slideLayout8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5.jpg"/><Relationship Id="rId1" Type="http://schemas.openxmlformats.org/officeDocument/2006/relationships/slideLayout" Target="../slideLayouts/slideLayout4.xml"/></Relationships>
</file>

<file path=ppt/slides/_rels/slide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5.jpg"/><Relationship Id="rId1" Type="http://schemas.openxmlformats.org/officeDocument/2006/relationships/slideLayout" Target="../slideLayouts/slideLayout2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5.jpg"/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6.jpg"/><Relationship Id="rId1" Type="http://schemas.openxmlformats.org/officeDocument/2006/relationships/slideLayout" Target="../slideLayouts/slideLayout2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3.png"/><Relationship Id="rId13" Type="http://schemas.openxmlformats.org/officeDocument/2006/relationships/image" Target="../media/image1218.png"/><Relationship Id="rId18" Type="http://schemas.openxmlformats.org/officeDocument/2006/relationships/image" Target="../media/image1223.jpg"/><Relationship Id="rId26" Type="http://schemas.openxmlformats.org/officeDocument/2006/relationships/image" Target="../media/image1231.png"/><Relationship Id="rId3" Type="http://schemas.openxmlformats.org/officeDocument/2006/relationships/image" Target="../media/image1208.png"/><Relationship Id="rId21" Type="http://schemas.openxmlformats.org/officeDocument/2006/relationships/image" Target="../media/image1226.png"/><Relationship Id="rId34" Type="http://schemas.openxmlformats.org/officeDocument/2006/relationships/image" Target="../media/image1239.png"/><Relationship Id="rId7" Type="http://schemas.openxmlformats.org/officeDocument/2006/relationships/image" Target="../media/image1212.png"/><Relationship Id="rId12" Type="http://schemas.openxmlformats.org/officeDocument/2006/relationships/image" Target="../media/image1217.jpg"/><Relationship Id="rId17" Type="http://schemas.openxmlformats.org/officeDocument/2006/relationships/image" Target="../media/image1222.jpg"/><Relationship Id="rId25" Type="http://schemas.openxmlformats.org/officeDocument/2006/relationships/image" Target="../media/image1230.png"/><Relationship Id="rId33" Type="http://schemas.openxmlformats.org/officeDocument/2006/relationships/image" Target="../media/image1238.png"/><Relationship Id="rId2" Type="http://schemas.openxmlformats.org/officeDocument/2006/relationships/image" Target="../media/image1207.jpg"/><Relationship Id="rId16" Type="http://schemas.openxmlformats.org/officeDocument/2006/relationships/image" Target="../media/image1221.jpg"/><Relationship Id="rId20" Type="http://schemas.openxmlformats.org/officeDocument/2006/relationships/image" Target="../media/image1225.jpg"/><Relationship Id="rId29" Type="http://schemas.openxmlformats.org/officeDocument/2006/relationships/image" Target="../media/image12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11.png"/><Relationship Id="rId11" Type="http://schemas.openxmlformats.org/officeDocument/2006/relationships/image" Target="../media/image1216.png"/><Relationship Id="rId24" Type="http://schemas.openxmlformats.org/officeDocument/2006/relationships/image" Target="../media/image1229.png"/><Relationship Id="rId32" Type="http://schemas.openxmlformats.org/officeDocument/2006/relationships/image" Target="../media/image1237.png"/><Relationship Id="rId5" Type="http://schemas.openxmlformats.org/officeDocument/2006/relationships/image" Target="../media/image1210.png"/><Relationship Id="rId15" Type="http://schemas.openxmlformats.org/officeDocument/2006/relationships/image" Target="../media/image1220.png"/><Relationship Id="rId23" Type="http://schemas.openxmlformats.org/officeDocument/2006/relationships/image" Target="../media/image1228.png"/><Relationship Id="rId28" Type="http://schemas.openxmlformats.org/officeDocument/2006/relationships/image" Target="../media/image1233.png"/><Relationship Id="rId36" Type="http://schemas.openxmlformats.org/officeDocument/2006/relationships/image" Target="../media/image1241.png"/><Relationship Id="rId10" Type="http://schemas.openxmlformats.org/officeDocument/2006/relationships/image" Target="../media/image1215.png"/><Relationship Id="rId19" Type="http://schemas.openxmlformats.org/officeDocument/2006/relationships/image" Target="../media/image1224.png"/><Relationship Id="rId31" Type="http://schemas.openxmlformats.org/officeDocument/2006/relationships/image" Target="../media/image1236.png"/><Relationship Id="rId4" Type="http://schemas.openxmlformats.org/officeDocument/2006/relationships/image" Target="../media/image1209.png"/><Relationship Id="rId9" Type="http://schemas.openxmlformats.org/officeDocument/2006/relationships/image" Target="../media/image1214.png"/><Relationship Id="rId14" Type="http://schemas.openxmlformats.org/officeDocument/2006/relationships/image" Target="../media/image1219.png"/><Relationship Id="rId22" Type="http://schemas.openxmlformats.org/officeDocument/2006/relationships/image" Target="../media/image1227.png"/><Relationship Id="rId27" Type="http://schemas.openxmlformats.org/officeDocument/2006/relationships/image" Target="../media/image1232.png"/><Relationship Id="rId30" Type="http://schemas.openxmlformats.org/officeDocument/2006/relationships/image" Target="../media/image1235.jpg"/><Relationship Id="rId35" Type="http://schemas.openxmlformats.org/officeDocument/2006/relationships/image" Target="../media/image1240.png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3.jpg"/><Relationship Id="rId2" Type="http://schemas.openxmlformats.org/officeDocument/2006/relationships/image" Target="../media/image1242.jpg"/><Relationship Id="rId1" Type="http://schemas.openxmlformats.org/officeDocument/2006/relationships/slideLayout" Target="../slideLayouts/slideLayout2.xml"/></Relationships>
</file>

<file path=ppt/slides/_rels/slide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44.jpg"/><Relationship Id="rId1" Type="http://schemas.openxmlformats.org/officeDocument/2006/relationships/slideLayout" Target="../slideLayouts/slideLayout2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6.jpg"/><Relationship Id="rId2" Type="http://schemas.openxmlformats.org/officeDocument/2006/relationships/image" Target="../media/image1245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48.jpg"/><Relationship Id="rId4" Type="http://schemas.openxmlformats.org/officeDocument/2006/relationships/image" Target="../media/image1247.jpg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0.jpg"/><Relationship Id="rId2" Type="http://schemas.openxmlformats.org/officeDocument/2006/relationships/image" Target="../media/image1249.png"/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1.jpg"/><Relationship Id="rId1" Type="http://schemas.openxmlformats.org/officeDocument/2006/relationships/slideLayout" Target="../slideLayouts/slideLayout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3.jpg"/><Relationship Id="rId2" Type="http://schemas.openxmlformats.org/officeDocument/2006/relationships/image" Target="../media/image1252.jpg"/><Relationship Id="rId1" Type="http://schemas.openxmlformats.org/officeDocument/2006/relationships/slideLayout" Target="../slideLayouts/slideLayout2.xml"/></Relationships>
</file>

<file path=ppt/slides/_rels/slide4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9.jpg"/><Relationship Id="rId3" Type="http://schemas.openxmlformats.org/officeDocument/2006/relationships/image" Target="../media/image1254.jpg"/><Relationship Id="rId7" Type="http://schemas.openxmlformats.org/officeDocument/2006/relationships/image" Target="../media/image1258.jpg"/><Relationship Id="rId2" Type="http://schemas.openxmlformats.org/officeDocument/2006/relationships/image" Target="../media/image125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7.jpg"/><Relationship Id="rId5" Type="http://schemas.openxmlformats.org/officeDocument/2006/relationships/image" Target="../media/image1256.jpg"/><Relationship Id="rId4" Type="http://schemas.openxmlformats.org/officeDocument/2006/relationships/image" Target="../media/image1255.jpg"/></Relationships>
</file>

<file path=ppt/slides/_rels/slide4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4.jpg"/><Relationship Id="rId3" Type="http://schemas.openxmlformats.org/officeDocument/2006/relationships/image" Target="../media/image1255.jpg"/><Relationship Id="rId7" Type="http://schemas.openxmlformats.org/officeDocument/2006/relationships/image" Target="../media/image1259.jpg"/><Relationship Id="rId2" Type="http://schemas.openxmlformats.org/officeDocument/2006/relationships/image" Target="../media/image125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58.jpg"/><Relationship Id="rId5" Type="http://schemas.openxmlformats.org/officeDocument/2006/relationships/image" Target="../media/image1257.jpg"/><Relationship Id="rId4" Type="http://schemas.openxmlformats.org/officeDocument/2006/relationships/image" Target="../media/image1256.jpg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0.png"/><Relationship Id="rId2" Type="http://schemas.openxmlformats.org/officeDocument/2006/relationships/image" Target="../media/image1252.jpg"/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1.jpg"/><Relationship Id="rId2" Type="http://schemas.openxmlformats.org/officeDocument/2006/relationships/image" Target="../media/image1252.jpg"/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67.png"/><Relationship Id="rId13" Type="http://schemas.openxmlformats.org/officeDocument/2006/relationships/image" Target="../media/image1272.png"/><Relationship Id="rId3" Type="http://schemas.openxmlformats.org/officeDocument/2006/relationships/image" Target="../media/image1262.png"/><Relationship Id="rId7" Type="http://schemas.openxmlformats.org/officeDocument/2006/relationships/image" Target="../media/image1266.png"/><Relationship Id="rId12" Type="http://schemas.openxmlformats.org/officeDocument/2006/relationships/image" Target="../media/image1271.png"/><Relationship Id="rId17" Type="http://schemas.openxmlformats.org/officeDocument/2006/relationships/image" Target="../media/image1276.png"/><Relationship Id="rId2" Type="http://schemas.openxmlformats.org/officeDocument/2006/relationships/image" Target="../media/image1252.jpg"/><Relationship Id="rId16" Type="http://schemas.openxmlformats.org/officeDocument/2006/relationships/image" Target="../media/image127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65.png"/><Relationship Id="rId11" Type="http://schemas.openxmlformats.org/officeDocument/2006/relationships/image" Target="../media/image1270.png"/><Relationship Id="rId5" Type="http://schemas.openxmlformats.org/officeDocument/2006/relationships/image" Target="../media/image1264.png"/><Relationship Id="rId15" Type="http://schemas.openxmlformats.org/officeDocument/2006/relationships/image" Target="../media/image1274.png"/><Relationship Id="rId10" Type="http://schemas.openxmlformats.org/officeDocument/2006/relationships/image" Target="../media/image1269.png"/><Relationship Id="rId4" Type="http://schemas.openxmlformats.org/officeDocument/2006/relationships/image" Target="../media/image1263.png"/><Relationship Id="rId9" Type="http://schemas.openxmlformats.org/officeDocument/2006/relationships/image" Target="../media/image1268.png"/><Relationship Id="rId14" Type="http://schemas.openxmlformats.org/officeDocument/2006/relationships/image" Target="../media/image1273.png"/></Relationships>
</file>

<file path=ppt/slides/_rels/slide4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88.png"/><Relationship Id="rId21" Type="http://schemas.openxmlformats.org/officeDocument/2006/relationships/image" Target="../media/image1292.png"/><Relationship Id="rId42" Type="http://schemas.openxmlformats.org/officeDocument/2006/relationships/image" Target="../media/image1313.png"/><Relationship Id="rId63" Type="http://schemas.openxmlformats.org/officeDocument/2006/relationships/image" Target="../media/image1334.png"/><Relationship Id="rId84" Type="http://schemas.openxmlformats.org/officeDocument/2006/relationships/image" Target="../media/image1355.png"/><Relationship Id="rId138" Type="http://schemas.openxmlformats.org/officeDocument/2006/relationships/image" Target="../media/image1409.png"/><Relationship Id="rId159" Type="http://schemas.openxmlformats.org/officeDocument/2006/relationships/image" Target="../media/image1430.png"/><Relationship Id="rId170" Type="http://schemas.openxmlformats.org/officeDocument/2006/relationships/image" Target="../media/image1441.png"/><Relationship Id="rId191" Type="http://schemas.openxmlformats.org/officeDocument/2006/relationships/image" Target="../media/image1462.png"/><Relationship Id="rId205" Type="http://schemas.openxmlformats.org/officeDocument/2006/relationships/image" Target="../media/image1476.png"/><Relationship Id="rId107" Type="http://schemas.openxmlformats.org/officeDocument/2006/relationships/image" Target="../media/image1378.png"/><Relationship Id="rId11" Type="http://schemas.openxmlformats.org/officeDocument/2006/relationships/image" Target="../media/image1282.png"/><Relationship Id="rId32" Type="http://schemas.openxmlformats.org/officeDocument/2006/relationships/image" Target="../media/image1303.png"/><Relationship Id="rId37" Type="http://schemas.openxmlformats.org/officeDocument/2006/relationships/image" Target="../media/image1308.png"/><Relationship Id="rId53" Type="http://schemas.openxmlformats.org/officeDocument/2006/relationships/image" Target="../media/image1324.png"/><Relationship Id="rId58" Type="http://schemas.openxmlformats.org/officeDocument/2006/relationships/image" Target="../media/image1329.png"/><Relationship Id="rId74" Type="http://schemas.openxmlformats.org/officeDocument/2006/relationships/image" Target="../media/image1345.png"/><Relationship Id="rId79" Type="http://schemas.openxmlformats.org/officeDocument/2006/relationships/image" Target="../media/image1350.png"/><Relationship Id="rId102" Type="http://schemas.openxmlformats.org/officeDocument/2006/relationships/image" Target="../media/image1373.png"/><Relationship Id="rId123" Type="http://schemas.openxmlformats.org/officeDocument/2006/relationships/image" Target="../media/image1394.png"/><Relationship Id="rId128" Type="http://schemas.openxmlformats.org/officeDocument/2006/relationships/image" Target="../media/image1399.png"/><Relationship Id="rId144" Type="http://schemas.openxmlformats.org/officeDocument/2006/relationships/image" Target="../media/image1415.png"/><Relationship Id="rId149" Type="http://schemas.openxmlformats.org/officeDocument/2006/relationships/image" Target="../media/image1420.png"/><Relationship Id="rId5" Type="http://schemas.openxmlformats.org/officeDocument/2006/relationships/image" Target="../media/image1276.png"/><Relationship Id="rId90" Type="http://schemas.openxmlformats.org/officeDocument/2006/relationships/image" Target="../media/image1361.png"/><Relationship Id="rId95" Type="http://schemas.openxmlformats.org/officeDocument/2006/relationships/image" Target="../media/image1366.png"/><Relationship Id="rId160" Type="http://schemas.openxmlformats.org/officeDocument/2006/relationships/image" Target="../media/image1431.png"/><Relationship Id="rId165" Type="http://schemas.openxmlformats.org/officeDocument/2006/relationships/image" Target="../media/image1436.png"/><Relationship Id="rId181" Type="http://schemas.openxmlformats.org/officeDocument/2006/relationships/image" Target="../media/image1452.png"/><Relationship Id="rId186" Type="http://schemas.openxmlformats.org/officeDocument/2006/relationships/image" Target="../media/image1457.png"/><Relationship Id="rId211" Type="http://schemas.openxmlformats.org/officeDocument/2006/relationships/image" Target="../media/image1482.png"/><Relationship Id="rId22" Type="http://schemas.openxmlformats.org/officeDocument/2006/relationships/image" Target="../media/image1293.png"/><Relationship Id="rId27" Type="http://schemas.openxmlformats.org/officeDocument/2006/relationships/image" Target="../media/image1298.png"/><Relationship Id="rId43" Type="http://schemas.openxmlformats.org/officeDocument/2006/relationships/image" Target="../media/image1314.png"/><Relationship Id="rId48" Type="http://schemas.openxmlformats.org/officeDocument/2006/relationships/image" Target="../media/image1319.png"/><Relationship Id="rId64" Type="http://schemas.openxmlformats.org/officeDocument/2006/relationships/image" Target="../media/image1335.png"/><Relationship Id="rId69" Type="http://schemas.openxmlformats.org/officeDocument/2006/relationships/image" Target="../media/image1340.png"/><Relationship Id="rId113" Type="http://schemas.openxmlformats.org/officeDocument/2006/relationships/image" Target="../media/image1384.png"/><Relationship Id="rId118" Type="http://schemas.openxmlformats.org/officeDocument/2006/relationships/image" Target="../media/image1389.png"/><Relationship Id="rId134" Type="http://schemas.openxmlformats.org/officeDocument/2006/relationships/image" Target="../media/image1405.png"/><Relationship Id="rId139" Type="http://schemas.openxmlformats.org/officeDocument/2006/relationships/image" Target="../media/image1410.png"/><Relationship Id="rId80" Type="http://schemas.openxmlformats.org/officeDocument/2006/relationships/image" Target="../media/image1351.png"/><Relationship Id="rId85" Type="http://schemas.openxmlformats.org/officeDocument/2006/relationships/image" Target="../media/image1356.png"/><Relationship Id="rId150" Type="http://schemas.openxmlformats.org/officeDocument/2006/relationships/image" Target="../media/image1421.png"/><Relationship Id="rId155" Type="http://schemas.openxmlformats.org/officeDocument/2006/relationships/image" Target="../media/image1426.png"/><Relationship Id="rId171" Type="http://schemas.openxmlformats.org/officeDocument/2006/relationships/image" Target="../media/image1442.png"/><Relationship Id="rId176" Type="http://schemas.openxmlformats.org/officeDocument/2006/relationships/image" Target="../media/image1447.png"/><Relationship Id="rId192" Type="http://schemas.openxmlformats.org/officeDocument/2006/relationships/image" Target="../media/image1463.png"/><Relationship Id="rId197" Type="http://schemas.openxmlformats.org/officeDocument/2006/relationships/image" Target="../media/image1468.png"/><Relationship Id="rId206" Type="http://schemas.openxmlformats.org/officeDocument/2006/relationships/image" Target="../media/image1477.png"/><Relationship Id="rId201" Type="http://schemas.openxmlformats.org/officeDocument/2006/relationships/image" Target="../media/image1472.png"/><Relationship Id="rId12" Type="http://schemas.openxmlformats.org/officeDocument/2006/relationships/image" Target="../media/image1283.png"/><Relationship Id="rId17" Type="http://schemas.openxmlformats.org/officeDocument/2006/relationships/image" Target="../media/image1288.png"/><Relationship Id="rId33" Type="http://schemas.openxmlformats.org/officeDocument/2006/relationships/image" Target="../media/image1304.png"/><Relationship Id="rId38" Type="http://schemas.openxmlformats.org/officeDocument/2006/relationships/image" Target="../media/image1309.png"/><Relationship Id="rId59" Type="http://schemas.openxmlformats.org/officeDocument/2006/relationships/image" Target="../media/image1330.png"/><Relationship Id="rId103" Type="http://schemas.openxmlformats.org/officeDocument/2006/relationships/image" Target="../media/image1374.png"/><Relationship Id="rId108" Type="http://schemas.openxmlformats.org/officeDocument/2006/relationships/image" Target="../media/image1379.png"/><Relationship Id="rId124" Type="http://schemas.openxmlformats.org/officeDocument/2006/relationships/image" Target="../media/image1395.png"/><Relationship Id="rId129" Type="http://schemas.openxmlformats.org/officeDocument/2006/relationships/image" Target="../media/image1400.png"/><Relationship Id="rId54" Type="http://schemas.openxmlformats.org/officeDocument/2006/relationships/image" Target="../media/image1325.png"/><Relationship Id="rId70" Type="http://schemas.openxmlformats.org/officeDocument/2006/relationships/image" Target="../media/image1341.png"/><Relationship Id="rId75" Type="http://schemas.openxmlformats.org/officeDocument/2006/relationships/image" Target="../media/image1346.png"/><Relationship Id="rId91" Type="http://schemas.openxmlformats.org/officeDocument/2006/relationships/image" Target="../media/image1362.png"/><Relationship Id="rId96" Type="http://schemas.openxmlformats.org/officeDocument/2006/relationships/image" Target="../media/image1367.png"/><Relationship Id="rId140" Type="http://schemas.openxmlformats.org/officeDocument/2006/relationships/image" Target="../media/image1411.png"/><Relationship Id="rId145" Type="http://schemas.openxmlformats.org/officeDocument/2006/relationships/image" Target="../media/image1416.png"/><Relationship Id="rId161" Type="http://schemas.openxmlformats.org/officeDocument/2006/relationships/image" Target="../media/image1432.png"/><Relationship Id="rId166" Type="http://schemas.openxmlformats.org/officeDocument/2006/relationships/image" Target="../media/image1437.png"/><Relationship Id="rId182" Type="http://schemas.openxmlformats.org/officeDocument/2006/relationships/image" Target="../media/image1453.png"/><Relationship Id="rId187" Type="http://schemas.openxmlformats.org/officeDocument/2006/relationships/image" Target="../media/image14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77.png"/><Relationship Id="rId212" Type="http://schemas.openxmlformats.org/officeDocument/2006/relationships/image" Target="../media/image1483.png"/><Relationship Id="rId23" Type="http://schemas.openxmlformats.org/officeDocument/2006/relationships/image" Target="../media/image1294.png"/><Relationship Id="rId28" Type="http://schemas.openxmlformats.org/officeDocument/2006/relationships/image" Target="../media/image1299.png"/><Relationship Id="rId49" Type="http://schemas.openxmlformats.org/officeDocument/2006/relationships/image" Target="../media/image1320.png"/><Relationship Id="rId114" Type="http://schemas.openxmlformats.org/officeDocument/2006/relationships/image" Target="../media/image1385.png"/><Relationship Id="rId119" Type="http://schemas.openxmlformats.org/officeDocument/2006/relationships/image" Target="../media/image1390.png"/><Relationship Id="rId44" Type="http://schemas.openxmlformats.org/officeDocument/2006/relationships/image" Target="../media/image1315.png"/><Relationship Id="rId60" Type="http://schemas.openxmlformats.org/officeDocument/2006/relationships/image" Target="../media/image1331.png"/><Relationship Id="rId65" Type="http://schemas.openxmlformats.org/officeDocument/2006/relationships/image" Target="../media/image1336.png"/><Relationship Id="rId81" Type="http://schemas.openxmlformats.org/officeDocument/2006/relationships/image" Target="../media/image1352.png"/><Relationship Id="rId86" Type="http://schemas.openxmlformats.org/officeDocument/2006/relationships/image" Target="../media/image1357.png"/><Relationship Id="rId130" Type="http://schemas.openxmlformats.org/officeDocument/2006/relationships/image" Target="../media/image1401.png"/><Relationship Id="rId135" Type="http://schemas.openxmlformats.org/officeDocument/2006/relationships/image" Target="../media/image1406.png"/><Relationship Id="rId151" Type="http://schemas.openxmlformats.org/officeDocument/2006/relationships/image" Target="../media/image1422.png"/><Relationship Id="rId156" Type="http://schemas.openxmlformats.org/officeDocument/2006/relationships/image" Target="../media/image1427.png"/><Relationship Id="rId177" Type="http://schemas.openxmlformats.org/officeDocument/2006/relationships/image" Target="../media/image1448.png"/><Relationship Id="rId198" Type="http://schemas.openxmlformats.org/officeDocument/2006/relationships/image" Target="../media/image1469.png"/><Relationship Id="rId172" Type="http://schemas.openxmlformats.org/officeDocument/2006/relationships/image" Target="../media/image1443.png"/><Relationship Id="rId193" Type="http://schemas.openxmlformats.org/officeDocument/2006/relationships/image" Target="../media/image1464.png"/><Relationship Id="rId202" Type="http://schemas.openxmlformats.org/officeDocument/2006/relationships/image" Target="../media/image1473.png"/><Relationship Id="rId207" Type="http://schemas.openxmlformats.org/officeDocument/2006/relationships/image" Target="../media/image1478.png"/><Relationship Id="rId13" Type="http://schemas.openxmlformats.org/officeDocument/2006/relationships/image" Target="../media/image1284.png"/><Relationship Id="rId18" Type="http://schemas.openxmlformats.org/officeDocument/2006/relationships/image" Target="../media/image1289.png"/><Relationship Id="rId39" Type="http://schemas.openxmlformats.org/officeDocument/2006/relationships/image" Target="../media/image1310.png"/><Relationship Id="rId109" Type="http://schemas.openxmlformats.org/officeDocument/2006/relationships/image" Target="../media/image1380.png"/><Relationship Id="rId34" Type="http://schemas.openxmlformats.org/officeDocument/2006/relationships/image" Target="../media/image1305.png"/><Relationship Id="rId50" Type="http://schemas.openxmlformats.org/officeDocument/2006/relationships/image" Target="../media/image1321.png"/><Relationship Id="rId55" Type="http://schemas.openxmlformats.org/officeDocument/2006/relationships/image" Target="../media/image1326.png"/><Relationship Id="rId76" Type="http://schemas.openxmlformats.org/officeDocument/2006/relationships/image" Target="../media/image1347.png"/><Relationship Id="rId97" Type="http://schemas.openxmlformats.org/officeDocument/2006/relationships/image" Target="../media/image1368.png"/><Relationship Id="rId104" Type="http://schemas.openxmlformats.org/officeDocument/2006/relationships/image" Target="../media/image1375.png"/><Relationship Id="rId120" Type="http://schemas.openxmlformats.org/officeDocument/2006/relationships/image" Target="../media/image1391.png"/><Relationship Id="rId125" Type="http://schemas.openxmlformats.org/officeDocument/2006/relationships/image" Target="../media/image1396.png"/><Relationship Id="rId141" Type="http://schemas.openxmlformats.org/officeDocument/2006/relationships/image" Target="../media/image1412.png"/><Relationship Id="rId146" Type="http://schemas.openxmlformats.org/officeDocument/2006/relationships/image" Target="../media/image1417.png"/><Relationship Id="rId167" Type="http://schemas.openxmlformats.org/officeDocument/2006/relationships/image" Target="../media/image1438.png"/><Relationship Id="rId188" Type="http://schemas.openxmlformats.org/officeDocument/2006/relationships/image" Target="../media/image1459.png"/><Relationship Id="rId7" Type="http://schemas.openxmlformats.org/officeDocument/2006/relationships/image" Target="../media/image1278.png"/><Relationship Id="rId71" Type="http://schemas.openxmlformats.org/officeDocument/2006/relationships/image" Target="../media/image1342.png"/><Relationship Id="rId92" Type="http://schemas.openxmlformats.org/officeDocument/2006/relationships/image" Target="../media/image1363.png"/><Relationship Id="rId162" Type="http://schemas.openxmlformats.org/officeDocument/2006/relationships/image" Target="../media/image1433.png"/><Relationship Id="rId183" Type="http://schemas.openxmlformats.org/officeDocument/2006/relationships/image" Target="../media/image1454.png"/><Relationship Id="rId2" Type="http://schemas.openxmlformats.org/officeDocument/2006/relationships/image" Target="../media/image1252.jpg"/><Relationship Id="rId29" Type="http://schemas.openxmlformats.org/officeDocument/2006/relationships/image" Target="../media/image1300.png"/><Relationship Id="rId24" Type="http://schemas.openxmlformats.org/officeDocument/2006/relationships/image" Target="../media/image1295.png"/><Relationship Id="rId40" Type="http://schemas.openxmlformats.org/officeDocument/2006/relationships/image" Target="../media/image1311.png"/><Relationship Id="rId45" Type="http://schemas.openxmlformats.org/officeDocument/2006/relationships/image" Target="../media/image1316.png"/><Relationship Id="rId66" Type="http://schemas.openxmlformats.org/officeDocument/2006/relationships/image" Target="../media/image1337.png"/><Relationship Id="rId87" Type="http://schemas.openxmlformats.org/officeDocument/2006/relationships/image" Target="../media/image1358.png"/><Relationship Id="rId110" Type="http://schemas.openxmlformats.org/officeDocument/2006/relationships/image" Target="../media/image1381.png"/><Relationship Id="rId115" Type="http://schemas.openxmlformats.org/officeDocument/2006/relationships/image" Target="../media/image1386.png"/><Relationship Id="rId131" Type="http://schemas.openxmlformats.org/officeDocument/2006/relationships/image" Target="../media/image1402.png"/><Relationship Id="rId136" Type="http://schemas.openxmlformats.org/officeDocument/2006/relationships/image" Target="../media/image1407.png"/><Relationship Id="rId157" Type="http://schemas.openxmlformats.org/officeDocument/2006/relationships/image" Target="../media/image1428.png"/><Relationship Id="rId178" Type="http://schemas.openxmlformats.org/officeDocument/2006/relationships/image" Target="../media/image1449.png"/><Relationship Id="rId61" Type="http://schemas.openxmlformats.org/officeDocument/2006/relationships/image" Target="../media/image1332.png"/><Relationship Id="rId82" Type="http://schemas.openxmlformats.org/officeDocument/2006/relationships/image" Target="../media/image1353.png"/><Relationship Id="rId152" Type="http://schemas.openxmlformats.org/officeDocument/2006/relationships/image" Target="../media/image1423.png"/><Relationship Id="rId173" Type="http://schemas.openxmlformats.org/officeDocument/2006/relationships/image" Target="../media/image1444.png"/><Relationship Id="rId194" Type="http://schemas.openxmlformats.org/officeDocument/2006/relationships/image" Target="../media/image1465.png"/><Relationship Id="rId199" Type="http://schemas.openxmlformats.org/officeDocument/2006/relationships/image" Target="../media/image1470.png"/><Relationship Id="rId203" Type="http://schemas.openxmlformats.org/officeDocument/2006/relationships/image" Target="../media/image1474.png"/><Relationship Id="rId208" Type="http://schemas.openxmlformats.org/officeDocument/2006/relationships/image" Target="../media/image1479.png"/><Relationship Id="rId19" Type="http://schemas.openxmlformats.org/officeDocument/2006/relationships/image" Target="../media/image1290.png"/><Relationship Id="rId14" Type="http://schemas.openxmlformats.org/officeDocument/2006/relationships/image" Target="../media/image1285.png"/><Relationship Id="rId30" Type="http://schemas.openxmlformats.org/officeDocument/2006/relationships/image" Target="../media/image1301.png"/><Relationship Id="rId35" Type="http://schemas.openxmlformats.org/officeDocument/2006/relationships/image" Target="../media/image1306.png"/><Relationship Id="rId56" Type="http://schemas.openxmlformats.org/officeDocument/2006/relationships/image" Target="../media/image1327.png"/><Relationship Id="rId77" Type="http://schemas.openxmlformats.org/officeDocument/2006/relationships/image" Target="../media/image1348.png"/><Relationship Id="rId100" Type="http://schemas.openxmlformats.org/officeDocument/2006/relationships/image" Target="../media/image1371.png"/><Relationship Id="rId105" Type="http://schemas.openxmlformats.org/officeDocument/2006/relationships/image" Target="../media/image1376.png"/><Relationship Id="rId126" Type="http://schemas.openxmlformats.org/officeDocument/2006/relationships/image" Target="../media/image1397.png"/><Relationship Id="rId147" Type="http://schemas.openxmlformats.org/officeDocument/2006/relationships/image" Target="../media/image1418.png"/><Relationship Id="rId168" Type="http://schemas.openxmlformats.org/officeDocument/2006/relationships/image" Target="../media/image1439.png"/><Relationship Id="rId8" Type="http://schemas.openxmlformats.org/officeDocument/2006/relationships/image" Target="../media/image1279.png"/><Relationship Id="rId51" Type="http://schemas.openxmlformats.org/officeDocument/2006/relationships/image" Target="../media/image1322.png"/><Relationship Id="rId72" Type="http://schemas.openxmlformats.org/officeDocument/2006/relationships/image" Target="../media/image1343.png"/><Relationship Id="rId93" Type="http://schemas.openxmlformats.org/officeDocument/2006/relationships/image" Target="../media/image1364.png"/><Relationship Id="rId98" Type="http://schemas.openxmlformats.org/officeDocument/2006/relationships/image" Target="../media/image1369.png"/><Relationship Id="rId121" Type="http://schemas.openxmlformats.org/officeDocument/2006/relationships/image" Target="../media/image1392.png"/><Relationship Id="rId142" Type="http://schemas.openxmlformats.org/officeDocument/2006/relationships/image" Target="../media/image1413.png"/><Relationship Id="rId163" Type="http://schemas.openxmlformats.org/officeDocument/2006/relationships/image" Target="../media/image1434.png"/><Relationship Id="rId184" Type="http://schemas.openxmlformats.org/officeDocument/2006/relationships/image" Target="../media/image1455.png"/><Relationship Id="rId189" Type="http://schemas.openxmlformats.org/officeDocument/2006/relationships/image" Target="../media/image1460.png"/><Relationship Id="rId3" Type="http://schemas.openxmlformats.org/officeDocument/2006/relationships/image" Target="../media/image1274.png"/><Relationship Id="rId25" Type="http://schemas.openxmlformats.org/officeDocument/2006/relationships/image" Target="../media/image1296.png"/><Relationship Id="rId46" Type="http://schemas.openxmlformats.org/officeDocument/2006/relationships/image" Target="../media/image1317.png"/><Relationship Id="rId67" Type="http://schemas.openxmlformats.org/officeDocument/2006/relationships/image" Target="../media/image1338.png"/><Relationship Id="rId116" Type="http://schemas.openxmlformats.org/officeDocument/2006/relationships/image" Target="../media/image1387.png"/><Relationship Id="rId137" Type="http://schemas.openxmlformats.org/officeDocument/2006/relationships/image" Target="../media/image1408.png"/><Relationship Id="rId158" Type="http://schemas.openxmlformats.org/officeDocument/2006/relationships/image" Target="../media/image1429.png"/><Relationship Id="rId20" Type="http://schemas.openxmlformats.org/officeDocument/2006/relationships/image" Target="../media/image1291.png"/><Relationship Id="rId41" Type="http://schemas.openxmlformats.org/officeDocument/2006/relationships/image" Target="../media/image1312.png"/><Relationship Id="rId62" Type="http://schemas.openxmlformats.org/officeDocument/2006/relationships/image" Target="../media/image1333.png"/><Relationship Id="rId83" Type="http://schemas.openxmlformats.org/officeDocument/2006/relationships/image" Target="../media/image1354.png"/><Relationship Id="rId88" Type="http://schemas.openxmlformats.org/officeDocument/2006/relationships/image" Target="../media/image1359.png"/><Relationship Id="rId111" Type="http://schemas.openxmlformats.org/officeDocument/2006/relationships/image" Target="../media/image1382.png"/><Relationship Id="rId132" Type="http://schemas.openxmlformats.org/officeDocument/2006/relationships/image" Target="../media/image1403.png"/><Relationship Id="rId153" Type="http://schemas.openxmlformats.org/officeDocument/2006/relationships/image" Target="../media/image1424.png"/><Relationship Id="rId174" Type="http://schemas.openxmlformats.org/officeDocument/2006/relationships/image" Target="../media/image1445.png"/><Relationship Id="rId179" Type="http://schemas.openxmlformats.org/officeDocument/2006/relationships/image" Target="../media/image1450.png"/><Relationship Id="rId195" Type="http://schemas.openxmlformats.org/officeDocument/2006/relationships/image" Target="../media/image1466.png"/><Relationship Id="rId209" Type="http://schemas.openxmlformats.org/officeDocument/2006/relationships/image" Target="../media/image1480.png"/><Relationship Id="rId190" Type="http://schemas.openxmlformats.org/officeDocument/2006/relationships/image" Target="../media/image1461.png"/><Relationship Id="rId204" Type="http://schemas.openxmlformats.org/officeDocument/2006/relationships/image" Target="../media/image1475.png"/><Relationship Id="rId15" Type="http://schemas.openxmlformats.org/officeDocument/2006/relationships/image" Target="../media/image1286.png"/><Relationship Id="rId36" Type="http://schemas.openxmlformats.org/officeDocument/2006/relationships/image" Target="../media/image1307.png"/><Relationship Id="rId57" Type="http://schemas.openxmlformats.org/officeDocument/2006/relationships/image" Target="../media/image1328.png"/><Relationship Id="rId106" Type="http://schemas.openxmlformats.org/officeDocument/2006/relationships/image" Target="../media/image1377.png"/><Relationship Id="rId127" Type="http://schemas.openxmlformats.org/officeDocument/2006/relationships/image" Target="../media/image1398.png"/><Relationship Id="rId10" Type="http://schemas.openxmlformats.org/officeDocument/2006/relationships/image" Target="../media/image1281.png"/><Relationship Id="rId31" Type="http://schemas.openxmlformats.org/officeDocument/2006/relationships/image" Target="../media/image1302.png"/><Relationship Id="rId52" Type="http://schemas.openxmlformats.org/officeDocument/2006/relationships/image" Target="../media/image1323.png"/><Relationship Id="rId73" Type="http://schemas.openxmlformats.org/officeDocument/2006/relationships/image" Target="../media/image1344.png"/><Relationship Id="rId78" Type="http://schemas.openxmlformats.org/officeDocument/2006/relationships/image" Target="../media/image1349.png"/><Relationship Id="rId94" Type="http://schemas.openxmlformats.org/officeDocument/2006/relationships/image" Target="../media/image1365.png"/><Relationship Id="rId99" Type="http://schemas.openxmlformats.org/officeDocument/2006/relationships/image" Target="../media/image1370.png"/><Relationship Id="rId101" Type="http://schemas.openxmlformats.org/officeDocument/2006/relationships/image" Target="../media/image1372.png"/><Relationship Id="rId122" Type="http://schemas.openxmlformats.org/officeDocument/2006/relationships/image" Target="../media/image1393.png"/><Relationship Id="rId143" Type="http://schemas.openxmlformats.org/officeDocument/2006/relationships/image" Target="../media/image1414.png"/><Relationship Id="rId148" Type="http://schemas.openxmlformats.org/officeDocument/2006/relationships/image" Target="../media/image1419.png"/><Relationship Id="rId164" Type="http://schemas.openxmlformats.org/officeDocument/2006/relationships/image" Target="../media/image1435.png"/><Relationship Id="rId169" Type="http://schemas.openxmlformats.org/officeDocument/2006/relationships/image" Target="../media/image1440.png"/><Relationship Id="rId185" Type="http://schemas.openxmlformats.org/officeDocument/2006/relationships/image" Target="../media/image1456.png"/><Relationship Id="rId4" Type="http://schemas.openxmlformats.org/officeDocument/2006/relationships/image" Target="../media/image1275.png"/><Relationship Id="rId9" Type="http://schemas.openxmlformats.org/officeDocument/2006/relationships/image" Target="../media/image1280.png"/><Relationship Id="rId180" Type="http://schemas.openxmlformats.org/officeDocument/2006/relationships/image" Target="../media/image1451.png"/><Relationship Id="rId210" Type="http://schemas.openxmlformats.org/officeDocument/2006/relationships/image" Target="../media/image1481.png"/><Relationship Id="rId26" Type="http://schemas.openxmlformats.org/officeDocument/2006/relationships/image" Target="../media/image1297.png"/><Relationship Id="rId47" Type="http://schemas.openxmlformats.org/officeDocument/2006/relationships/image" Target="../media/image1318.png"/><Relationship Id="rId68" Type="http://schemas.openxmlformats.org/officeDocument/2006/relationships/image" Target="../media/image1339.png"/><Relationship Id="rId89" Type="http://schemas.openxmlformats.org/officeDocument/2006/relationships/image" Target="../media/image1360.png"/><Relationship Id="rId112" Type="http://schemas.openxmlformats.org/officeDocument/2006/relationships/image" Target="../media/image1383.png"/><Relationship Id="rId133" Type="http://schemas.openxmlformats.org/officeDocument/2006/relationships/image" Target="../media/image1404.png"/><Relationship Id="rId154" Type="http://schemas.openxmlformats.org/officeDocument/2006/relationships/image" Target="../media/image1425.png"/><Relationship Id="rId175" Type="http://schemas.openxmlformats.org/officeDocument/2006/relationships/image" Target="../media/image1446.png"/><Relationship Id="rId196" Type="http://schemas.openxmlformats.org/officeDocument/2006/relationships/image" Target="../media/image1467.png"/><Relationship Id="rId200" Type="http://schemas.openxmlformats.org/officeDocument/2006/relationships/image" Target="../media/image1471.png"/><Relationship Id="rId16" Type="http://schemas.openxmlformats.org/officeDocument/2006/relationships/image" Target="../media/image1287.png"/></Relationships>
</file>

<file path=ppt/slides/_rels/slide41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504.png"/><Relationship Id="rId117" Type="http://schemas.openxmlformats.org/officeDocument/2006/relationships/image" Target="../media/image1595.png"/><Relationship Id="rId21" Type="http://schemas.openxmlformats.org/officeDocument/2006/relationships/image" Target="../media/image1499.png"/><Relationship Id="rId42" Type="http://schemas.openxmlformats.org/officeDocument/2006/relationships/image" Target="../media/image1520.png"/><Relationship Id="rId47" Type="http://schemas.openxmlformats.org/officeDocument/2006/relationships/image" Target="../media/image1525.png"/><Relationship Id="rId63" Type="http://schemas.openxmlformats.org/officeDocument/2006/relationships/image" Target="../media/image1541.png"/><Relationship Id="rId68" Type="http://schemas.openxmlformats.org/officeDocument/2006/relationships/image" Target="../media/image1546.png"/><Relationship Id="rId84" Type="http://schemas.openxmlformats.org/officeDocument/2006/relationships/image" Target="../media/image1562.png"/><Relationship Id="rId89" Type="http://schemas.openxmlformats.org/officeDocument/2006/relationships/image" Target="../media/image1567.png"/><Relationship Id="rId112" Type="http://schemas.openxmlformats.org/officeDocument/2006/relationships/image" Target="../media/image1590.png"/><Relationship Id="rId16" Type="http://schemas.openxmlformats.org/officeDocument/2006/relationships/image" Target="../media/image1494.png"/><Relationship Id="rId107" Type="http://schemas.openxmlformats.org/officeDocument/2006/relationships/image" Target="../media/image1585.png"/><Relationship Id="rId11" Type="http://schemas.openxmlformats.org/officeDocument/2006/relationships/image" Target="../media/image1489.png"/><Relationship Id="rId24" Type="http://schemas.openxmlformats.org/officeDocument/2006/relationships/image" Target="../media/image1502.png"/><Relationship Id="rId32" Type="http://schemas.openxmlformats.org/officeDocument/2006/relationships/image" Target="../media/image1510.png"/><Relationship Id="rId37" Type="http://schemas.openxmlformats.org/officeDocument/2006/relationships/image" Target="../media/image1515.png"/><Relationship Id="rId40" Type="http://schemas.openxmlformats.org/officeDocument/2006/relationships/image" Target="../media/image1518.png"/><Relationship Id="rId45" Type="http://schemas.openxmlformats.org/officeDocument/2006/relationships/image" Target="../media/image1523.png"/><Relationship Id="rId53" Type="http://schemas.openxmlformats.org/officeDocument/2006/relationships/image" Target="../media/image1531.png"/><Relationship Id="rId58" Type="http://schemas.openxmlformats.org/officeDocument/2006/relationships/image" Target="../media/image1536.png"/><Relationship Id="rId66" Type="http://schemas.openxmlformats.org/officeDocument/2006/relationships/image" Target="../media/image1544.png"/><Relationship Id="rId74" Type="http://schemas.openxmlformats.org/officeDocument/2006/relationships/image" Target="../media/image1552.png"/><Relationship Id="rId79" Type="http://schemas.openxmlformats.org/officeDocument/2006/relationships/image" Target="../media/image1557.png"/><Relationship Id="rId87" Type="http://schemas.openxmlformats.org/officeDocument/2006/relationships/image" Target="../media/image1565.png"/><Relationship Id="rId102" Type="http://schemas.openxmlformats.org/officeDocument/2006/relationships/image" Target="../media/image1580.png"/><Relationship Id="rId110" Type="http://schemas.openxmlformats.org/officeDocument/2006/relationships/image" Target="../media/image1588.png"/><Relationship Id="rId115" Type="http://schemas.openxmlformats.org/officeDocument/2006/relationships/image" Target="../media/image1593.png"/><Relationship Id="rId5" Type="http://schemas.openxmlformats.org/officeDocument/2006/relationships/image" Target="../media/image1276.png"/><Relationship Id="rId61" Type="http://schemas.openxmlformats.org/officeDocument/2006/relationships/image" Target="../media/image1539.png"/><Relationship Id="rId82" Type="http://schemas.openxmlformats.org/officeDocument/2006/relationships/image" Target="../media/image1560.png"/><Relationship Id="rId90" Type="http://schemas.openxmlformats.org/officeDocument/2006/relationships/image" Target="../media/image1568.png"/><Relationship Id="rId95" Type="http://schemas.openxmlformats.org/officeDocument/2006/relationships/image" Target="../media/image1573.png"/><Relationship Id="rId19" Type="http://schemas.openxmlformats.org/officeDocument/2006/relationships/image" Target="../media/image1497.png"/><Relationship Id="rId14" Type="http://schemas.openxmlformats.org/officeDocument/2006/relationships/image" Target="../media/image1492.png"/><Relationship Id="rId22" Type="http://schemas.openxmlformats.org/officeDocument/2006/relationships/image" Target="../media/image1500.png"/><Relationship Id="rId27" Type="http://schemas.openxmlformats.org/officeDocument/2006/relationships/image" Target="../media/image1505.png"/><Relationship Id="rId30" Type="http://schemas.openxmlformats.org/officeDocument/2006/relationships/image" Target="../media/image1508.png"/><Relationship Id="rId35" Type="http://schemas.openxmlformats.org/officeDocument/2006/relationships/image" Target="../media/image1513.png"/><Relationship Id="rId43" Type="http://schemas.openxmlformats.org/officeDocument/2006/relationships/image" Target="../media/image1521.png"/><Relationship Id="rId48" Type="http://schemas.openxmlformats.org/officeDocument/2006/relationships/image" Target="../media/image1526.png"/><Relationship Id="rId56" Type="http://schemas.openxmlformats.org/officeDocument/2006/relationships/image" Target="../media/image1534.png"/><Relationship Id="rId64" Type="http://schemas.openxmlformats.org/officeDocument/2006/relationships/image" Target="../media/image1542.png"/><Relationship Id="rId69" Type="http://schemas.openxmlformats.org/officeDocument/2006/relationships/image" Target="../media/image1547.png"/><Relationship Id="rId77" Type="http://schemas.openxmlformats.org/officeDocument/2006/relationships/image" Target="../media/image1555.png"/><Relationship Id="rId100" Type="http://schemas.openxmlformats.org/officeDocument/2006/relationships/image" Target="../media/image1578.png"/><Relationship Id="rId105" Type="http://schemas.openxmlformats.org/officeDocument/2006/relationships/image" Target="../media/image1583.png"/><Relationship Id="rId113" Type="http://schemas.openxmlformats.org/officeDocument/2006/relationships/image" Target="../media/image1591.png"/><Relationship Id="rId118" Type="http://schemas.openxmlformats.org/officeDocument/2006/relationships/image" Target="../media/image1596.png"/><Relationship Id="rId8" Type="http://schemas.openxmlformats.org/officeDocument/2006/relationships/image" Target="../media/image1486.png"/><Relationship Id="rId51" Type="http://schemas.openxmlformats.org/officeDocument/2006/relationships/image" Target="../media/image1529.png"/><Relationship Id="rId72" Type="http://schemas.openxmlformats.org/officeDocument/2006/relationships/image" Target="../media/image1550.png"/><Relationship Id="rId80" Type="http://schemas.openxmlformats.org/officeDocument/2006/relationships/image" Target="../media/image1558.png"/><Relationship Id="rId85" Type="http://schemas.openxmlformats.org/officeDocument/2006/relationships/image" Target="../media/image1563.png"/><Relationship Id="rId93" Type="http://schemas.openxmlformats.org/officeDocument/2006/relationships/image" Target="../media/image1571.png"/><Relationship Id="rId98" Type="http://schemas.openxmlformats.org/officeDocument/2006/relationships/image" Target="../media/image1576.png"/><Relationship Id="rId3" Type="http://schemas.openxmlformats.org/officeDocument/2006/relationships/image" Target="../media/image1274.png"/><Relationship Id="rId12" Type="http://schemas.openxmlformats.org/officeDocument/2006/relationships/image" Target="../media/image1490.png"/><Relationship Id="rId17" Type="http://schemas.openxmlformats.org/officeDocument/2006/relationships/image" Target="../media/image1495.png"/><Relationship Id="rId25" Type="http://schemas.openxmlformats.org/officeDocument/2006/relationships/image" Target="../media/image1503.png"/><Relationship Id="rId33" Type="http://schemas.openxmlformats.org/officeDocument/2006/relationships/image" Target="../media/image1511.png"/><Relationship Id="rId38" Type="http://schemas.openxmlformats.org/officeDocument/2006/relationships/image" Target="../media/image1516.png"/><Relationship Id="rId46" Type="http://schemas.openxmlformats.org/officeDocument/2006/relationships/image" Target="../media/image1524.png"/><Relationship Id="rId59" Type="http://schemas.openxmlformats.org/officeDocument/2006/relationships/image" Target="../media/image1537.png"/><Relationship Id="rId67" Type="http://schemas.openxmlformats.org/officeDocument/2006/relationships/image" Target="../media/image1545.png"/><Relationship Id="rId103" Type="http://schemas.openxmlformats.org/officeDocument/2006/relationships/image" Target="../media/image1581.png"/><Relationship Id="rId108" Type="http://schemas.openxmlformats.org/officeDocument/2006/relationships/image" Target="../media/image1586.png"/><Relationship Id="rId116" Type="http://schemas.openxmlformats.org/officeDocument/2006/relationships/image" Target="../media/image1594.png"/><Relationship Id="rId20" Type="http://schemas.openxmlformats.org/officeDocument/2006/relationships/image" Target="../media/image1498.png"/><Relationship Id="rId41" Type="http://schemas.openxmlformats.org/officeDocument/2006/relationships/image" Target="../media/image1519.png"/><Relationship Id="rId54" Type="http://schemas.openxmlformats.org/officeDocument/2006/relationships/image" Target="../media/image1532.png"/><Relationship Id="rId62" Type="http://schemas.openxmlformats.org/officeDocument/2006/relationships/image" Target="../media/image1540.png"/><Relationship Id="rId70" Type="http://schemas.openxmlformats.org/officeDocument/2006/relationships/image" Target="../media/image1548.png"/><Relationship Id="rId75" Type="http://schemas.openxmlformats.org/officeDocument/2006/relationships/image" Target="../media/image1553.png"/><Relationship Id="rId83" Type="http://schemas.openxmlformats.org/officeDocument/2006/relationships/image" Target="../media/image1561.png"/><Relationship Id="rId88" Type="http://schemas.openxmlformats.org/officeDocument/2006/relationships/image" Target="../media/image1566.png"/><Relationship Id="rId91" Type="http://schemas.openxmlformats.org/officeDocument/2006/relationships/image" Target="../media/image1569.png"/><Relationship Id="rId96" Type="http://schemas.openxmlformats.org/officeDocument/2006/relationships/image" Target="../media/image1574.png"/><Relationship Id="rId111" Type="http://schemas.openxmlformats.org/officeDocument/2006/relationships/image" Target="../media/image158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84.png"/><Relationship Id="rId15" Type="http://schemas.openxmlformats.org/officeDocument/2006/relationships/image" Target="../media/image1493.png"/><Relationship Id="rId23" Type="http://schemas.openxmlformats.org/officeDocument/2006/relationships/image" Target="../media/image1501.png"/><Relationship Id="rId28" Type="http://schemas.openxmlformats.org/officeDocument/2006/relationships/image" Target="../media/image1506.png"/><Relationship Id="rId36" Type="http://schemas.openxmlformats.org/officeDocument/2006/relationships/image" Target="../media/image1514.png"/><Relationship Id="rId49" Type="http://schemas.openxmlformats.org/officeDocument/2006/relationships/image" Target="../media/image1527.png"/><Relationship Id="rId57" Type="http://schemas.openxmlformats.org/officeDocument/2006/relationships/image" Target="../media/image1535.png"/><Relationship Id="rId106" Type="http://schemas.openxmlformats.org/officeDocument/2006/relationships/image" Target="../media/image1584.png"/><Relationship Id="rId114" Type="http://schemas.openxmlformats.org/officeDocument/2006/relationships/image" Target="../media/image1592.png"/><Relationship Id="rId10" Type="http://schemas.openxmlformats.org/officeDocument/2006/relationships/image" Target="../media/image1488.png"/><Relationship Id="rId31" Type="http://schemas.openxmlformats.org/officeDocument/2006/relationships/image" Target="../media/image1509.png"/><Relationship Id="rId44" Type="http://schemas.openxmlformats.org/officeDocument/2006/relationships/image" Target="../media/image1522.png"/><Relationship Id="rId52" Type="http://schemas.openxmlformats.org/officeDocument/2006/relationships/image" Target="../media/image1530.png"/><Relationship Id="rId60" Type="http://schemas.openxmlformats.org/officeDocument/2006/relationships/image" Target="../media/image1538.png"/><Relationship Id="rId65" Type="http://schemas.openxmlformats.org/officeDocument/2006/relationships/image" Target="../media/image1543.png"/><Relationship Id="rId73" Type="http://schemas.openxmlformats.org/officeDocument/2006/relationships/image" Target="../media/image1551.png"/><Relationship Id="rId78" Type="http://schemas.openxmlformats.org/officeDocument/2006/relationships/image" Target="../media/image1556.png"/><Relationship Id="rId81" Type="http://schemas.openxmlformats.org/officeDocument/2006/relationships/image" Target="../media/image1559.png"/><Relationship Id="rId86" Type="http://schemas.openxmlformats.org/officeDocument/2006/relationships/image" Target="../media/image1564.png"/><Relationship Id="rId94" Type="http://schemas.openxmlformats.org/officeDocument/2006/relationships/image" Target="../media/image1572.png"/><Relationship Id="rId99" Type="http://schemas.openxmlformats.org/officeDocument/2006/relationships/image" Target="../media/image1577.png"/><Relationship Id="rId101" Type="http://schemas.openxmlformats.org/officeDocument/2006/relationships/image" Target="../media/image1579.png"/><Relationship Id="rId4" Type="http://schemas.openxmlformats.org/officeDocument/2006/relationships/image" Target="../media/image1275.png"/><Relationship Id="rId9" Type="http://schemas.openxmlformats.org/officeDocument/2006/relationships/image" Target="../media/image1487.png"/><Relationship Id="rId13" Type="http://schemas.openxmlformats.org/officeDocument/2006/relationships/image" Target="../media/image1491.png"/><Relationship Id="rId18" Type="http://schemas.openxmlformats.org/officeDocument/2006/relationships/image" Target="../media/image1496.png"/><Relationship Id="rId39" Type="http://schemas.openxmlformats.org/officeDocument/2006/relationships/image" Target="../media/image1517.png"/><Relationship Id="rId109" Type="http://schemas.openxmlformats.org/officeDocument/2006/relationships/image" Target="../media/image1587.png"/><Relationship Id="rId34" Type="http://schemas.openxmlformats.org/officeDocument/2006/relationships/image" Target="../media/image1512.png"/><Relationship Id="rId50" Type="http://schemas.openxmlformats.org/officeDocument/2006/relationships/image" Target="../media/image1528.png"/><Relationship Id="rId55" Type="http://schemas.openxmlformats.org/officeDocument/2006/relationships/image" Target="../media/image1533.png"/><Relationship Id="rId76" Type="http://schemas.openxmlformats.org/officeDocument/2006/relationships/image" Target="../media/image1554.png"/><Relationship Id="rId97" Type="http://schemas.openxmlformats.org/officeDocument/2006/relationships/image" Target="../media/image1575.png"/><Relationship Id="rId104" Type="http://schemas.openxmlformats.org/officeDocument/2006/relationships/image" Target="../media/image1582.png"/><Relationship Id="rId7" Type="http://schemas.openxmlformats.org/officeDocument/2006/relationships/image" Target="../media/image1485.png"/><Relationship Id="rId71" Type="http://schemas.openxmlformats.org/officeDocument/2006/relationships/image" Target="../media/image1549.png"/><Relationship Id="rId92" Type="http://schemas.openxmlformats.org/officeDocument/2006/relationships/image" Target="../media/image1570.png"/><Relationship Id="rId2" Type="http://schemas.openxmlformats.org/officeDocument/2006/relationships/image" Target="../media/image1252.jpg"/><Relationship Id="rId29" Type="http://schemas.openxmlformats.org/officeDocument/2006/relationships/image" Target="../media/image1507.png"/></Relationships>
</file>

<file path=ppt/slides/_rels/slide4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05.png"/><Relationship Id="rId18" Type="http://schemas.openxmlformats.org/officeDocument/2006/relationships/image" Target="../media/image1603.png"/><Relationship Id="rId26" Type="http://schemas.openxmlformats.org/officeDocument/2006/relationships/image" Target="../media/image1313.png"/><Relationship Id="rId39" Type="http://schemas.openxmlformats.org/officeDocument/2006/relationships/image" Target="../media/image1614.png"/><Relationship Id="rId21" Type="http://schemas.openxmlformats.org/officeDocument/2006/relationships/image" Target="../media/image1605.png"/><Relationship Id="rId34" Type="http://schemas.openxmlformats.org/officeDocument/2006/relationships/image" Target="../media/image1317.png"/><Relationship Id="rId42" Type="http://schemas.openxmlformats.org/officeDocument/2006/relationships/image" Target="../media/image1616.png"/><Relationship Id="rId47" Type="http://schemas.openxmlformats.org/officeDocument/2006/relationships/image" Target="../media/image1323.png"/><Relationship Id="rId50" Type="http://schemas.openxmlformats.org/officeDocument/2006/relationships/image" Target="../media/image1620.png"/><Relationship Id="rId55" Type="http://schemas.openxmlformats.org/officeDocument/2006/relationships/image" Target="../media/image1327.png"/><Relationship Id="rId63" Type="http://schemas.openxmlformats.org/officeDocument/2006/relationships/image" Target="../media/image1332.png"/><Relationship Id="rId7" Type="http://schemas.openxmlformats.org/officeDocument/2006/relationships/image" Target="../media/image1598.png"/><Relationship Id="rId2" Type="http://schemas.openxmlformats.org/officeDocument/2006/relationships/image" Target="../media/image1252.jpg"/><Relationship Id="rId16" Type="http://schemas.openxmlformats.org/officeDocument/2006/relationships/image" Target="../media/image1308.png"/><Relationship Id="rId20" Type="http://schemas.openxmlformats.org/officeDocument/2006/relationships/image" Target="../media/image1310.png"/><Relationship Id="rId29" Type="http://schemas.openxmlformats.org/officeDocument/2006/relationships/image" Target="../media/image1609.png"/><Relationship Id="rId41" Type="http://schemas.openxmlformats.org/officeDocument/2006/relationships/image" Target="../media/image1320.png"/><Relationship Id="rId54" Type="http://schemas.openxmlformats.org/officeDocument/2006/relationships/image" Target="../media/image1622.png"/><Relationship Id="rId62" Type="http://schemas.openxmlformats.org/officeDocument/2006/relationships/image" Target="../media/image16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7.png"/><Relationship Id="rId11" Type="http://schemas.openxmlformats.org/officeDocument/2006/relationships/image" Target="../media/image1602.png"/><Relationship Id="rId24" Type="http://schemas.openxmlformats.org/officeDocument/2006/relationships/image" Target="../media/image1312.png"/><Relationship Id="rId32" Type="http://schemas.openxmlformats.org/officeDocument/2006/relationships/image" Target="../media/image1316.png"/><Relationship Id="rId37" Type="http://schemas.openxmlformats.org/officeDocument/2006/relationships/image" Target="../media/image1613.png"/><Relationship Id="rId40" Type="http://schemas.openxmlformats.org/officeDocument/2006/relationships/image" Target="../media/image1615.png"/><Relationship Id="rId45" Type="http://schemas.openxmlformats.org/officeDocument/2006/relationships/image" Target="../media/image1322.png"/><Relationship Id="rId53" Type="http://schemas.openxmlformats.org/officeDocument/2006/relationships/image" Target="../media/image1326.png"/><Relationship Id="rId58" Type="http://schemas.openxmlformats.org/officeDocument/2006/relationships/image" Target="../media/image1624.png"/><Relationship Id="rId5" Type="http://schemas.openxmlformats.org/officeDocument/2006/relationships/image" Target="../media/image1276.png"/><Relationship Id="rId15" Type="http://schemas.openxmlformats.org/officeDocument/2006/relationships/image" Target="../media/image1307.png"/><Relationship Id="rId23" Type="http://schemas.openxmlformats.org/officeDocument/2006/relationships/image" Target="../media/image1606.png"/><Relationship Id="rId28" Type="http://schemas.openxmlformats.org/officeDocument/2006/relationships/image" Target="../media/image1314.png"/><Relationship Id="rId36" Type="http://schemas.openxmlformats.org/officeDocument/2006/relationships/image" Target="../media/image1318.png"/><Relationship Id="rId49" Type="http://schemas.openxmlformats.org/officeDocument/2006/relationships/image" Target="../media/image1324.png"/><Relationship Id="rId57" Type="http://schemas.openxmlformats.org/officeDocument/2006/relationships/image" Target="../media/image1328.png"/><Relationship Id="rId61" Type="http://schemas.openxmlformats.org/officeDocument/2006/relationships/image" Target="../media/image1330.png"/><Relationship Id="rId10" Type="http://schemas.openxmlformats.org/officeDocument/2006/relationships/image" Target="../media/image1601.png"/><Relationship Id="rId19" Type="http://schemas.openxmlformats.org/officeDocument/2006/relationships/image" Target="../media/image1604.png"/><Relationship Id="rId31" Type="http://schemas.openxmlformats.org/officeDocument/2006/relationships/image" Target="../media/image1610.png"/><Relationship Id="rId44" Type="http://schemas.openxmlformats.org/officeDocument/2006/relationships/image" Target="../media/image1617.png"/><Relationship Id="rId52" Type="http://schemas.openxmlformats.org/officeDocument/2006/relationships/image" Target="../media/image1621.png"/><Relationship Id="rId60" Type="http://schemas.openxmlformats.org/officeDocument/2006/relationships/image" Target="../media/image1625.png"/><Relationship Id="rId65" Type="http://schemas.openxmlformats.org/officeDocument/2006/relationships/image" Target="../media/image1627.png"/><Relationship Id="rId4" Type="http://schemas.openxmlformats.org/officeDocument/2006/relationships/image" Target="../media/image1275.png"/><Relationship Id="rId9" Type="http://schemas.openxmlformats.org/officeDocument/2006/relationships/image" Target="../media/image1600.png"/><Relationship Id="rId14" Type="http://schemas.openxmlformats.org/officeDocument/2006/relationships/image" Target="../media/image1306.png"/><Relationship Id="rId22" Type="http://schemas.openxmlformats.org/officeDocument/2006/relationships/image" Target="../media/image1311.png"/><Relationship Id="rId27" Type="http://schemas.openxmlformats.org/officeDocument/2006/relationships/image" Target="../media/image1608.png"/><Relationship Id="rId30" Type="http://schemas.openxmlformats.org/officeDocument/2006/relationships/image" Target="../media/image1315.png"/><Relationship Id="rId35" Type="http://schemas.openxmlformats.org/officeDocument/2006/relationships/image" Target="../media/image1612.png"/><Relationship Id="rId43" Type="http://schemas.openxmlformats.org/officeDocument/2006/relationships/image" Target="../media/image1321.png"/><Relationship Id="rId48" Type="http://schemas.openxmlformats.org/officeDocument/2006/relationships/image" Target="../media/image1619.png"/><Relationship Id="rId56" Type="http://schemas.openxmlformats.org/officeDocument/2006/relationships/image" Target="../media/image1623.png"/><Relationship Id="rId64" Type="http://schemas.openxmlformats.org/officeDocument/2006/relationships/image" Target="../media/image1454.png"/><Relationship Id="rId8" Type="http://schemas.openxmlformats.org/officeDocument/2006/relationships/image" Target="../media/image1599.png"/><Relationship Id="rId51" Type="http://schemas.openxmlformats.org/officeDocument/2006/relationships/image" Target="../media/image1325.png"/><Relationship Id="rId3" Type="http://schemas.openxmlformats.org/officeDocument/2006/relationships/image" Target="../media/image1274.png"/><Relationship Id="rId12" Type="http://schemas.openxmlformats.org/officeDocument/2006/relationships/image" Target="../media/image1304.png"/><Relationship Id="rId17" Type="http://schemas.openxmlformats.org/officeDocument/2006/relationships/image" Target="../media/image1309.png"/><Relationship Id="rId25" Type="http://schemas.openxmlformats.org/officeDocument/2006/relationships/image" Target="../media/image1607.png"/><Relationship Id="rId33" Type="http://schemas.openxmlformats.org/officeDocument/2006/relationships/image" Target="../media/image1611.png"/><Relationship Id="rId38" Type="http://schemas.openxmlformats.org/officeDocument/2006/relationships/image" Target="../media/image1319.png"/><Relationship Id="rId46" Type="http://schemas.openxmlformats.org/officeDocument/2006/relationships/image" Target="../media/image1618.png"/><Relationship Id="rId59" Type="http://schemas.openxmlformats.org/officeDocument/2006/relationships/image" Target="../media/image1329.png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9.jpg"/><Relationship Id="rId7" Type="http://schemas.openxmlformats.org/officeDocument/2006/relationships/image" Target="../media/image1633.jpg"/><Relationship Id="rId2" Type="http://schemas.openxmlformats.org/officeDocument/2006/relationships/image" Target="../media/image1628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32.jpg"/><Relationship Id="rId5" Type="http://schemas.openxmlformats.org/officeDocument/2006/relationships/image" Target="../media/image1631.jpg"/><Relationship Id="rId4" Type="http://schemas.openxmlformats.org/officeDocument/2006/relationships/image" Target="../media/image1630.jpg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45.png"/><Relationship Id="rId18" Type="http://schemas.openxmlformats.org/officeDocument/2006/relationships/image" Target="../media/image1650.png"/><Relationship Id="rId26" Type="http://schemas.openxmlformats.org/officeDocument/2006/relationships/image" Target="../media/image1658.png"/><Relationship Id="rId39" Type="http://schemas.openxmlformats.org/officeDocument/2006/relationships/image" Target="../media/image1671.png"/><Relationship Id="rId3" Type="http://schemas.openxmlformats.org/officeDocument/2006/relationships/image" Target="../media/image1635.png"/><Relationship Id="rId21" Type="http://schemas.openxmlformats.org/officeDocument/2006/relationships/image" Target="../media/image1653.png"/><Relationship Id="rId34" Type="http://schemas.openxmlformats.org/officeDocument/2006/relationships/image" Target="../media/image1666.png"/><Relationship Id="rId42" Type="http://schemas.openxmlformats.org/officeDocument/2006/relationships/image" Target="../media/image1674.png"/><Relationship Id="rId47" Type="http://schemas.openxmlformats.org/officeDocument/2006/relationships/image" Target="../media/image1679.png"/><Relationship Id="rId50" Type="http://schemas.openxmlformats.org/officeDocument/2006/relationships/image" Target="../media/image1682.png"/><Relationship Id="rId7" Type="http://schemas.openxmlformats.org/officeDocument/2006/relationships/image" Target="../media/image1639.png"/><Relationship Id="rId12" Type="http://schemas.openxmlformats.org/officeDocument/2006/relationships/image" Target="../media/image1644.png"/><Relationship Id="rId17" Type="http://schemas.openxmlformats.org/officeDocument/2006/relationships/image" Target="../media/image1649.png"/><Relationship Id="rId25" Type="http://schemas.openxmlformats.org/officeDocument/2006/relationships/image" Target="../media/image1657.png"/><Relationship Id="rId33" Type="http://schemas.openxmlformats.org/officeDocument/2006/relationships/image" Target="../media/image1665.png"/><Relationship Id="rId38" Type="http://schemas.openxmlformats.org/officeDocument/2006/relationships/image" Target="../media/image1670.png"/><Relationship Id="rId46" Type="http://schemas.openxmlformats.org/officeDocument/2006/relationships/image" Target="../media/image1678.png"/><Relationship Id="rId2" Type="http://schemas.openxmlformats.org/officeDocument/2006/relationships/image" Target="../media/image1634.png"/><Relationship Id="rId16" Type="http://schemas.openxmlformats.org/officeDocument/2006/relationships/image" Target="../media/image1648.png"/><Relationship Id="rId20" Type="http://schemas.openxmlformats.org/officeDocument/2006/relationships/image" Target="../media/image1652.png"/><Relationship Id="rId29" Type="http://schemas.openxmlformats.org/officeDocument/2006/relationships/image" Target="../media/image1661.png"/><Relationship Id="rId41" Type="http://schemas.openxmlformats.org/officeDocument/2006/relationships/image" Target="../media/image1673.png"/><Relationship Id="rId54" Type="http://schemas.openxmlformats.org/officeDocument/2006/relationships/image" Target="../media/image16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38.png"/><Relationship Id="rId11" Type="http://schemas.openxmlformats.org/officeDocument/2006/relationships/image" Target="../media/image1643.png"/><Relationship Id="rId24" Type="http://schemas.openxmlformats.org/officeDocument/2006/relationships/image" Target="../media/image1656.png"/><Relationship Id="rId32" Type="http://schemas.openxmlformats.org/officeDocument/2006/relationships/image" Target="../media/image1664.png"/><Relationship Id="rId37" Type="http://schemas.openxmlformats.org/officeDocument/2006/relationships/image" Target="../media/image1669.png"/><Relationship Id="rId40" Type="http://schemas.openxmlformats.org/officeDocument/2006/relationships/image" Target="../media/image1672.png"/><Relationship Id="rId45" Type="http://schemas.openxmlformats.org/officeDocument/2006/relationships/image" Target="../media/image1677.png"/><Relationship Id="rId53" Type="http://schemas.openxmlformats.org/officeDocument/2006/relationships/image" Target="../media/image1685.png"/><Relationship Id="rId5" Type="http://schemas.openxmlformats.org/officeDocument/2006/relationships/image" Target="../media/image1637.png"/><Relationship Id="rId15" Type="http://schemas.openxmlformats.org/officeDocument/2006/relationships/image" Target="../media/image1647.png"/><Relationship Id="rId23" Type="http://schemas.openxmlformats.org/officeDocument/2006/relationships/image" Target="../media/image1655.png"/><Relationship Id="rId28" Type="http://schemas.openxmlformats.org/officeDocument/2006/relationships/image" Target="../media/image1660.png"/><Relationship Id="rId36" Type="http://schemas.openxmlformats.org/officeDocument/2006/relationships/image" Target="../media/image1668.png"/><Relationship Id="rId49" Type="http://schemas.openxmlformats.org/officeDocument/2006/relationships/image" Target="../media/image1681.png"/><Relationship Id="rId10" Type="http://schemas.openxmlformats.org/officeDocument/2006/relationships/image" Target="../media/image1642.png"/><Relationship Id="rId19" Type="http://schemas.openxmlformats.org/officeDocument/2006/relationships/image" Target="../media/image1651.png"/><Relationship Id="rId31" Type="http://schemas.openxmlformats.org/officeDocument/2006/relationships/image" Target="../media/image1663.png"/><Relationship Id="rId44" Type="http://schemas.openxmlformats.org/officeDocument/2006/relationships/image" Target="../media/image1676.png"/><Relationship Id="rId52" Type="http://schemas.openxmlformats.org/officeDocument/2006/relationships/image" Target="../media/image1684.png"/><Relationship Id="rId4" Type="http://schemas.openxmlformats.org/officeDocument/2006/relationships/image" Target="../media/image1636.png"/><Relationship Id="rId9" Type="http://schemas.openxmlformats.org/officeDocument/2006/relationships/image" Target="../media/image1641.png"/><Relationship Id="rId14" Type="http://schemas.openxmlformats.org/officeDocument/2006/relationships/image" Target="../media/image1646.png"/><Relationship Id="rId22" Type="http://schemas.openxmlformats.org/officeDocument/2006/relationships/image" Target="../media/image1654.png"/><Relationship Id="rId27" Type="http://schemas.openxmlformats.org/officeDocument/2006/relationships/image" Target="../media/image1659.png"/><Relationship Id="rId30" Type="http://schemas.openxmlformats.org/officeDocument/2006/relationships/image" Target="../media/image1662.png"/><Relationship Id="rId35" Type="http://schemas.openxmlformats.org/officeDocument/2006/relationships/image" Target="../media/image1667.png"/><Relationship Id="rId43" Type="http://schemas.openxmlformats.org/officeDocument/2006/relationships/image" Target="../media/image1675.png"/><Relationship Id="rId48" Type="http://schemas.openxmlformats.org/officeDocument/2006/relationships/image" Target="../media/image1680.png"/><Relationship Id="rId8" Type="http://schemas.openxmlformats.org/officeDocument/2006/relationships/image" Target="../media/image1640.png"/><Relationship Id="rId51" Type="http://schemas.openxmlformats.org/officeDocument/2006/relationships/image" Target="../media/image1683.png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8.jpg"/><Relationship Id="rId2" Type="http://schemas.openxmlformats.org/officeDocument/2006/relationships/image" Target="../media/image1687.jpg"/><Relationship Id="rId1" Type="http://schemas.openxmlformats.org/officeDocument/2006/relationships/slideLayout" Target="../slideLayouts/slideLayout8.xml"/></Relationships>
</file>

<file path=ppt/slides/_rels/slide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89.jpg"/><Relationship Id="rId1" Type="http://schemas.openxmlformats.org/officeDocument/2006/relationships/slideLayout" Target="../slideLayouts/slideLayout4.xml"/></Relationships>
</file>

<file path=ppt/slides/_rels/slide4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96.png"/><Relationship Id="rId13" Type="http://schemas.openxmlformats.org/officeDocument/2006/relationships/image" Target="../media/image1701.png"/><Relationship Id="rId18" Type="http://schemas.openxmlformats.org/officeDocument/2006/relationships/image" Target="../media/image1706.png"/><Relationship Id="rId26" Type="http://schemas.openxmlformats.org/officeDocument/2006/relationships/image" Target="../media/image1713.png"/><Relationship Id="rId39" Type="http://schemas.openxmlformats.org/officeDocument/2006/relationships/image" Target="../media/image1726.png"/><Relationship Id="rId3" Type="http://schemas.openxmlformats.org/officeDocument/2006/relationships/image" Target="../media/image1691.png"/><Relationship Id="rId21" Type="http://schemas.openxmlformats.org/officeDocument/2006/relationships/image" Target="../media/image1709.png"/><Relationship Id="rId34" Type="http://schemas.openxmlformats.org/officeDocument/2006/relationships/image" Target="../media/image1721.png"/><Relationship Id="rId7" Type="http://schemas.openxmlformats.org/officeDocument/2006/relationships/image" Target="../media/image1695.png"/><Relationship Id="rId12" Type="http://schemas.openxmlformats.org/officeDocument/2006/relationships/image" Target="../media/image1700.png"/><Relationship Id="rId17" Type="http://schemas.openxmlformats.org/officeDocument/2006/relationships/image" Target="../media/image1705.png"/><Relationship Id="rId25" Type="http://schemas.openxmlformats.org/officeDocument/2006/relationships/image" Target="../media/image1712.png"/><Relationship Id="rId33" Type="http://schemas.openxmlformats.org/officeDocument/2006/relationships/image" Target="../media/image1720.png"/><Relationship Id="rId38" Type="http://schemas.openxmlformats.org/officeDocument/2006/relationships/image" Target="../media/image1725.png"/><Relationship Id="rId2" Type="http://schemas.openxmlformats.org/officeDocument/2006/relationships/image" Target="../media/image1690.png"/><Relationship Id="rId16" Type="http://schemas.openxmlformats.org/officeDocument/2006/relationships/image" Target="../media/image1704.png"/><Relationship Id="rId20" Type="http://schemas.openxmlformats.org/officeDocument/2006/relationships/image" Target="../media/image1708.png"/><Relationship Id="rId29" Type="http://schemas.openxmlformats.org/officeDocument/2006/relationships/image" Target="../media/image171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94.jpg"/><Relationship Id="rId11" Type="http://schemas.openxmlformats.org/officeDocument/2006/relationships/image" Target="../media/image1699.png"/><Relationship Id="rId24" Type="http://schemas.openxmlformats.org/officeDocument/2006/relationships/image" Target="../media/image1669.png"/><Relationship Id="rId32" Type="http://schemas.openxmlformats.org/officeDocument/2006/relationships/image" Target="../media/image1719.png"/><Relationship Id="rId37" Type="http://schemas.openxmlformats.org/officeDocument/2006/relationships/image" Target="../media/image1724.png"/><Relationship Id="rId5" Type="http://schemas.openxmlformats.org/officeDocument/2006/relationships/image" Target="../media/image1693.png"/><Relationship Id="rId15" Type="http://schemas.openxmlformats.org/officeDocument/2006/relationships/image" Target="../media/image1703.png"/><Relationship Id="rId23" Type="http://schemas.openxmlformats.org/officeDocument/2006/relationships/image" Target="../media/image1711.png"/><Relationship Id="rId28" Type="http://schemas.openxmlformats.org/officeDocument/2006/relationships/image" Target="../media/image1715.png"/><Relationship Id="rId36" Type="http://schemas.openxmlformats.org/officeDocument/2006/relationships/image" Target="../media/image1723.png"/><Relationship Id="rId10" Type="http://schemas.openxmlformats.org/officeDocument/2006/relationships/image" Target="../media/image1698.png"/><Relationship Id="rId19" Type="http://schemas.openxmlformats.org/officeDocument/2006/relationships/image" Target="../media/image1707.png"/><Relationship Id="rId31" Type="http://schemas.openxmlformats.org/officeDocument/2006/relationships/image" Target="../media/image1718.png"/><Relationship Id="rId4" Type="http://schemas.openxmlformats.org/officeDocument/2006/relationships/image" Target="../media/image1692.png"/><Relationship Id="rId9" Type="http://schemas.openxmlformats.org/officeDocument/2006/relationships/image" Target="../media/image1697.png"/><Relationship Id="rId14" Type="http://schemas.openxmlformats.org/officeDocument/2006/relationships/image" Target="../media/image1702.png"/><Relationship Id="rId22" Type="http://schemas.openxmlformats.org/officeDocument/2006/relationships/image" Target="../media/image1710.png"/><Relationship Id="rId27" Type="http://schemas.openxmlformats.org/officeDocument/2006/relationships/image" Target="../media/image1714.png"/><Relationship Id="rId30" Type="http://schemas.openxmlformats.org/officeDocument/2006/relationships/image" Target="../media/image1717.png"/><Relationship Id="rId35" Type="http://schemas.openxmlformats.org/officeDocument/2006/relationships/image" Target="../media/image1722.png"/></Relationships>
</file>

<file path=ppt/slides/_rels/slide4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701.png"/><Relationship Id="rId18" Type="http://schemas.openxmlformats.org/officeDocument/2006/relationships/image" Target="../media/image1706.png"/><Relationship Id="rId26" Type="http://schemas.openxmlformats.org/officeDocument/2006/relationships/image" Target="../media/image1713.png"/><Relationship Id="rId39" Type="http://schemas.openxmlformats.org/officeDocument/2006/relationships/image" Target="../media/image1726.png"/><Relationship Id="rId21" Type="http://schemas.openxmlformats.org/officeDocument/2006/relationships/image" Target="../media/image1709.png"/><Relationship Id="rId34" Type="http://schemas.openxmlformats.org/officeDocument/2006/relationships/image" Target="../media/image1721.png"/><Relationship Id="rId42" Type="http://schemas.openxmlformats.org/officeDocument/2006/relationships/image" Target="../media/image1729.png"/><Relationship Id="rId47" Type="http://schemas.openxmlformats.org/officeDocument/2006/relationships/image" Target="../media/image1734.png"/><Relationship Id="rId50" Type="http://schemas.openxmlformats.org/officeDocument/2006/relationships/image" Target="../media/image1737.png"/><Relationship Id="rId55" Type="http://schemas.openxmlformats.org/officeDocument/2006/relationships/image" Target="../media/image1742.png"/><Relationship Id="rId7" Type="http://schemas.openxmlformats.org/officeDocument/2006/relationships/image" Target="../media/image1695.png"/><Relationship Id="rId12" Type="http://schemas.openxmlformats.org/officeDocument/2006/relationships/image" Target="../media/image1700.png"/><Relationship Id="rId17" Type="http://schemas.openxmlformats.org/officeDocument/2006/relationships/image" Target="../media/image1705.png"/><Relationship Id="rId25" Type="http://schemas.openxmlformats.org/officeDocument/2006/relationships/image" Target="../media/image1712.png"/><Relationship Id="rId33" Type="http://schemas.openxmlformats.org/officeDocument/2006/relationships/image" Target="../media/image1720.png"/><Relationship Id="rId38" Type="http://schemas.openxmlformats.org/officeDocument/2006/relationships/image" Target="../media/image1725.png"/><Relationship Id="rId46" Type="http://schemas.openxmlformats.org/officeDocument/2006/relationships/image" Target="../media/image1733.png"/><Relationship Id="rId59" Type="http://schemas.openxmlformats.org/officeDocument/2006/relationships/image" Target="../media/image1746.png"/><Relationship Id="rId2" Type="http://schemas.openxmlformats.org/officeDocument/2006/relationships/image" Target="../media/image1690.png"/><Relationship Id="rId16" Type="http://schemas.openxmlformats.org/officeDocument/2006/relationships/image" Target="../media/image1704.png"/><Relationship Id="rId20" Type="http://schemas.openxmlformats.org/officeDocument/2006/relationships/image" Target="../media/image1708.png"/><Relationship Id="rId29" Type="http://schemas.openxmlformats.org/officeDocument/2006/relationships/image" Target="../media/image1716.png"/><Relationship Id="rId41" Type="http://schemas.openxmlformats.org/officeDocument/2006/relationships/image" Target="../media/image1728.png"/><Relationship Id="rId54" Type="http://schemas.openxmlformats.org/officeDocument/2006/relationships/image" Target="../media/image17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94.jpg"/><Relationship Id="rId11" Type="http://schemas.openxmlformats.org/officeDocument/2006/relationships/image" Target="../media/image1699.png"/><Relationship Id="rId24" Type="http://schemas.openxmlformats.org/officeDocument/2006/relationships/image" Target="../media/image1669.png"/><Relationship Id="rId32" Type="http://schemas.openxmlformats.org/officeDocument/2006/relationships/image" Target="../media/image1719.png"/><Relationship Id="rId37" Type="http://schemas.openxmlformats.org/officeDocument/2006/relationships/image" Target="../media/image1724.png"/><Relationship Id="rId40" Type="http://schemas.openxmlformats.org/officeDocument/2006/relationships/image" Target="../media/image1727.png"/><Relationship Id="rId45" Type="http://schemas.openxmlformats.org/officeDocument/2006/relationships/image" Target="../media/image1732.png"/><Relationship Id="rId53" Type="http://schemas.openxmlformats.org/officeDocument/2006/relationships/image" Target="../media/image1740.png"/><Relationship Id="rId58" Type="http://schemas.openxmlformats.org/officeDocument/2006/relationships/image" Target="../media/image1745.png"/><Relationship Id="rId5" Type="http://schemas.openxmlformats.org/officeDocument/2006/relationships/image" Target="../media/image1693.png"/><Relationship Id="rId15" Type="http://schemas.openxmlformats.org/officeDocument/2006/relationships/image" Target="../media/image1703.png"/><Relationship Id="rId23" Type="http://schemas.openxmlformats.org/officeDocument/2006/relationships/image" Target="../media/image1711.png"/><Relationship Id="rId28" Type="http://schemas.openxmlformats.org/officeDocument/2006/relationships/image" Target="../media/image1715.png"/><Relationship Id="rId36" Type="http://schemas.openxmlformats.org/officeDocument/2006/relationships/image" Target="../media/image1723.png"/><Relationship Id="rId49" Type="http://schemas.openxmlformats.org/officeDocument/2006/relationships/image" Target="../media/image1736.png"/><Relationship Id="rId57" Type="http://schemas.openxmlformats.org/officeDocument/2006/relationships/image" Target="../media/image1744.png"/><Relationship Id="rId10" Type="http://schemas.openxmlformats.org/officeDocument/2006/relationships/image" Target="../media/image1698.png"/><Relationship Id="rId19" Type="http://schemas.openxmlformats.org/officeDocument/2006/relationships/image" Target="../media/image1707.png"/><Relationship Id="rId31" Type="http://schemas.openxmlformats.org/officeDocument/2006/relationships/image" Target="../media/image1718.png"/><Relationship Id="rId44" Type="http://schemas.openxmlformats.org/officeDocument/2006/relationships/image" Target="../media/image1731.png"/><Relationship Id="rId52" Type="http://schemas.openxmlformats.org/officeDocument/2006/relationships/image" Target="../media/image1739.png"/><Relationship Id="rId4" Type="http://schemas.openxmlformats.org/officeDocument/2006/relationships/image" Target="../media/image1692.png"/><Relationship Id="rId9" Type="http://schemas.openxmlformats.org/officeDocument/2006/relationships/image" Target="../media/image1697.png"/><Relationship Id="rId14" Type="http://schemas.openxmlformats.org/officeDocument/2006/relationships/image" Target="../media/image1702.png"/><Relationship Id="rId22" Type="http://schemas.openxmlformats.org/officeDocument/2006/relationships/image" Target="../media/image1710.png"/><Relationship Id="rId27" Type="http://schemas.openxmlformats.org/officeDocument/2006/relationships/image" Target="../media/image1714.png"/><Relationship Id="rId30" Type="http://schemas.openxmlformats.org/officeDocument/2006/relationships/image" Target="../media/image1717.png"/><Relationship Id="rId35" Type="http://schemas.openxmlformats.org/officeDocument/2006/relationships/image" Target="../media/image1722.png"/><Relationship Id="rId43" Type="http://schemas.openxmlformats.org/officeDocument/2006/relationships/image" Target="../media/image1730.png"/><Relationship Id="rId48" Type="http://schemas.openxmlformats.org/officeDocument/2006/relationships/image" Target="../media/image1735.png"/><Relationship Id="rId56" Type="http://schemas.openxmlformats.org/officeDocument/2006/relationships/image" Target="../media/image1743.png"/><Relationship Id="rId8" Type="http://schemas.openxmlformats.org/officeDocument/2006/relationships/image" Target="../media/image1696.png"/><Relationship Id="rId51" Type="http://schemas.openxmlformats.org/officeDocument/2006/relationships/image" Target="../media/image1738.png"/><Relationship Id="rId3" Type="http://schemas.openxmlformats.org/officeDocument/2006/relationships/image" Target="../media/image1691.png"/></Relationships>
</file>

<file path=ppt/slides/_rels/slide42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701.png"/><Relationship Id="rId18" Type="http://schemas.openxmlformats.org/officeDocument/2006/relationships/image" Target="../media/image1706.png"/><Relationship Id="rId26" Type="http://schemas.openxmlformats.org/officeDocument/2006/relationships/image" Target="../media/image1713.png"/><Relationship Id="rId39" Type="http://schemas.openxmlformats.org/officeDocument/2006/relationships/image" Target="../media/image1726.png"/><Relationship Id="rId21" Type="http://schemas.openxmlformats.org/officeDocument/2006/relationships/image" Target="../media/image1709.png"/><Relationship Id="rId34" Type="http://schemas.openxmlformats.org/officeDocument/2006/relationships/image" Target="../media/image1721.png"/><Relationship Id="rId42" Type="http://schemas.openxmlformats.org/officeDocument/2006/relationships/image" Target="../media/image1729.png"/><Relationship Id="rId47" Type="http://schemas.openxmlformats.org/officeDocument/2006/relationships/image" Target="../media/image1734.png"/><Relationship Id="rId50" Type="http://schemas.openxmlformats.org/officeDocument/2006/relationships/image" Target="../media/image1737.png"/><Relationship Id="rId55" Type="http://schemas.openxmlformats.org/officeDocument/2006/relationships/image" Target="../media/image1742.png"/><Relationship Id="rId7" Type="http://schemas.openxmlformats.org/officeDocument/2006/relationships/image" Target="../media/image1695.png"/><Relationship Id="rId2" Type="http://schemas.openxmlformats.org/officeDocument/2006/relationships/image" Target="../media/image1690.png"/><Relationship Id="rId16" Type="http://schemas.openxmlformats.org/officeDocument/2006/relationships/image" Target="../media/image1704.png"/><Relationship Id="rId20" Type="http://schemas.openxmlformats.org/officeDocument/2006/relationships/image" Target="../media/image1708.png"/><Relationship Id="rId29" Type="http://schemas.openxmlformats.org/officeDocument/2006/relationships/image" Target="../media/image1716.png"/><Relationship Id="rId41" Type="http://schemas.openxmlformats.org/officeDocument/2006/relationships/image" Target="../media/image1728.png"/><Relationship Id="rId54" Type="http://schemas.openxmlformats.org/officeDocument/2006/relationships/image" Target="../media/image1741.png"/><Relationship Id="rId62" Type="http://schemas.openxmlformats.org/officeDocument/2006/relationships/image" Target="../media/image17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94.jpg"/><Relationship Id="rId11" Type="http://schemas.openxmlformats.org/officeDocument/2006/relationships/image" Target="../media/image1699.png"/><Relationship Id="rId24" Type="http://schemas.openxmlformats.org/officeDocument/2006/relationships/image" Target="../media/image1669.png"/><Relationship Id="rId32" Type="http://schemas.openxmlformats.org/officeDocument/2006/relationships/image" Target="../media/image1719.png"/><Relationship Id="rId37" Type="http://schemas.openxmlformats.org/officeDocument/2006/relationships/image" Target="../media/image1724.png"/><Relationship Id="rId40" Type="http://schemas.openxmlformats.org/officeDocument/2006/relationships/image" Target="../media/image1727.png"/><Relationship Id="rId45" Type="http://schemas.openxmlformats.org/officeDocument/2006/relationships/image" Target="../media/image1732.png"/><Relationship Id="rId53" Type="http://schemas.openxmlformats.org/officeDocument/2006/relationships/image" Target="../media/image1740.png"/><Relationship Id="rId58" Type="http://schemas.openxmlformats.org/officeDocument/2006/relationships/image" Target="../media/image1745.png"/><Relationship Id="rId5" Type="http://schemas.openxmlformats.org/officeDocument/2006/relationships/image" Target="../media/image1693.png"/><Relationship Id="rId15" Type="http://schemas.openxmlformats.org/officeDocument/2006/relationships/image" Target="../media/image1703.png"/><Relationship Id="rId23" Type="http://schemas.openxmlformats.org/officeDocument/2006/relationships/image" Target="../media/image1711.png"/><Relationship Id="rId28" Type="http://schemas.openxmlformats.org/officeDocument/2006/relationships/image" Target="../media/image1715.png"/><Relationship Id="rId36" Type="http://schemas.openxmlformats.org/officeDocument/2006/relationships/image" Target="../media/image1723.png"/><Relationship Id="rId49" Type="http://schemas.openxmlformats.org/officeDocument/2006/relationships/image" Target="../media/image1736.png"/><Relationship Id="rId57" Type="http://schemas.openxmlformats.org/officeDocument/2006/relationships/image" Target="../media/image1744.png"/><Relationship Id="rId61" Type="http://schemas.openxmlformats.org/officeDocument/2006/relationships/image" Target="../media/image1748.png"/><Relationship Id="rId10" Type="http://schemas.openxmlformats.org/officeDocument/2006/relationships/image" Target="../media/image1698.png"/><Relationship Id="rId19" Type="http://schemas.openxmlformats.org/officeDocument/2006/relationships/image" Target="../media/image1707.png"/><Relationship Id="rId31" Type="http://schemas.openxmlformats.org/officeDocument/2006/relationships/image" Target="../media/image1718.png"/><Relationship Id="rId44" Type="http://schemas.openxmlformats.org/officeDocument/2006/relationships/image" Target="../media/image1731.png"/><Relationship Id="rId52" Type="http://schemas.openxmlformats.org/officeDocument/2006/relationships/image" Target="../media/image1739.png"/><Relationship Id="rId60" Type="http://schemas.openxmlformats.org/officeDocument/2006/relationships/image" Target="../media/image1747.png"/><Relationship Id="rId4" Type="http://schemas.openxmlformats.org/officeDocument/2006/relationships/image" Target="../media/image1692.png"/><Relationship Id="rId9" Type="http://schemas.openxmlformats.org/officeDocument/2006/relationships/image" Target="../media/image1697.png"/><Relationship Id="rId14" Type="http://schemas.openxmlformats.org/officeDocument/2006/relationships/image" Target="../media/image1702.png"/><Relationship Id="rId22" Type="http://schemas.openxmlformats.org/officeDocument/2006/relationships/image" Target="../media/image1710.png"/><Relationship Id="rId27" Type="http://schemas.openxmlformats.org/officeDocument/2006/relationships/image" Target="../media/image1714.png"/><Relationship Id="rId30" Type="http://schemas.openxmlformats.org/officeDocument/2006/relationships/image" Target="../media/image1717.png"/><Relationship Id="rId35" Type="http://schemas.openxmlformats.org/officeDocument/2006/relationships/image" Target="../media/image1722.png"/><Relationship Id="rId43" Type="http://schemas.openxmlformats.org/officeDocument/2006/relationships/image" Target="../media/image1730.png"/><Relationship Id="rId48" Type="http://schemas.openxmlformats.org/officeDocument/2006/relationships/image" Target="../media/image1735.png"/><Relationship Id="rId56" Type="http://schemas.openxmlformats.org/officeDocument/2006/relationships/image" Target="../media/image1743.png"/><Relationship Id="rId8" Type="http://schemas.openxmlformats.org/officeDocument/2006/relationships/image" Target="../media/image1696.png"/><Relationship Id="rId51" Type="http://schemas.openxmlformats.org/officeDocument/2006/relationships/image" Target="../media/image1738.png"/><Relationship Id="rId3" Type="http://schemas.openxmlformats.org/officeDocument/2006/relationships/image" Target="../media/image1691.png"/><Relationship Id="rId12" Type="http://schemas.openxmlformats.org/officeDocument/2006/relationships/image" Target="../media/image1700.png"/><Relationship Id="rId17" Type="http://schemas.openxmlformats.org/officeDocument/2006/relationships/image" Target="../media/image1705.png"/><Relationship Id="rId25" Type="http://schemas.openxmlformats.org/officeDocument/2006/relationships/image" Target="../media/image1712.png"/><Relationship Id="rId33" Type="http://schemas.openxmlformats.org/officeDocument/2006/relationships/image" Target="../media/image1720.png"/><Relationship Id="rId38" Type="http://schemas.openxmlformats.org/officeDocument/2006/relationships/image" Target="../media/image1725.png"/><Relationship Id="rId46" Type="http://schemas.openxmlformats.org/officeDocument/2006/relationships/image" Target="../media/image1733.png"/><Relationship Id="rId59" Type="http://schemas.openxmlformats.org/officeDocument/2006/relationships/image" Target="../media/image1746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1.png"/><Relationship Id="rId2" Type="http://schemas.openxmlformats.org/officeDocument/2006/relationships/image" Target="../media/image1750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752.png"/></Relationships>
</file>

<file path=ppt/slides/_rels/slide4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59.png"/><Relationship Id="rId3" Type="http://schemas.openxmlformats.org/officeDocument/2006/relationships/image" Target="../media/image1754.png"/><Relationship Id="rId7" Type="http://schemas.openxmlformats.org/officeDocument/2006/relationships/image" Target="../media/image1758.png"/><Relationship Id="rId12" Type="http://schemas.openxmlformats.org/officeDocument/2006/relationships/image" Target="../media/image1763.png"/><Relationship Id="rId2" Type="http://schemas.openxmlformats.org/officeDocument/2006/relationships/image" Target="../media/image1753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57.png"/><Relationship Id="rId11" Type="http://schemas.openxmlformats.org/officeDocument/2006/relationships/image" Target="../media/image1762.png"/><Relationship Id="rId5" Type="http://schemas.openxmlformats.org/officeDocument/2006/relationships/image" Target="../media/image1756.jpg"/><Relationship Id="rId10" Type="http://schemas.openxmlformats.org/officeDocument/2006/relationships/image" Target="../media/image1761.jpg"/><Relationship Id="rId4" Type="http://schemas.openxmlformats.org/officeDocument/2006/relationships/image" Target="../media/image1755.png"/><Relationship Id="rId9" Type="http://schemas.openxmlformats.org/officeDocument/2006/relationships/image" Target="../media/image1760.jpg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5.jpg"/><Relationship Id="rId2" Type="http://schemas.openxmlformats.org/officeDocument/2006/relationships/image" Target="../media/image176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63.png"/><Relationship Id="rId5" Type="http://schemas.openxmlformats.org/officeDocument/2006/relationships/image" Target="../media/image1762.png"/><Relationship Id="rId4" Type="http://schemas.openxmlformats.org/officeDocument/2006/relationships/image" Target="../media/image1766.png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8.jpg"/><Relationship Id="rId2" Type="http://schemas.openxmlformats.org/officeDocument/2006/relationships/image" Target="../media/image176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63.png"/><Relationship Id="rId5" Type="http://schemas.openxmlformats.org/officeDocument/2006/relationships/image" Target="../media/image1762.png"/><Relationship Id="rId4" Type="http://schemas.openxmlformats.org/officeDocument/2006/relationships/image" Target="../media/image1769.jpg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2.png"/><Relationship Id="rId2" Type="http://schemas.openxmlformats.org/officeDocument/2006/relationships/image" Target="../media/image177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63.png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2.jpg"/><Relationship Id="rId2" Type="http://schemas.openxmlformats.org/officeDocument/2006/relationships/image" Target="../media/image1771.jpg"/><Relationship Id="rId1" Type="http://schemas.openxmlformats.org/officeDocument/2006/relationships/slideLayout" Target="../slideLayouts/slideLayout2.xml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4.jpg"/><Relationship Id="rId7" Type="http://schemas.openxmlformats.org/officeDocument/2006/relationships/image" Target="../media/image1778.png"/><Relationship Id="rId2" Type="http://schemas.openxmlformats.org/officeDocument/2006/relationships/image" Target="../media/image1773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77.png"/><Relationship Id="rId5" Type="http://schemas.openxmlformats.org/officeDocument/2006/relationships/image" Target="../media/image1776.png"/><Relationship Id="rId4" Type="http://schemas.openxmlformats.org/officeDocument/2006/relationships/image" Target="../media/image1775.png"/></Relationships>
</file>

<file path=ppt/slides/_rels/slide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79.jpg"/><Relationship Id="rId1" Type="http://schemas.openxmlformats.org/officeDocument/2006/relationships/slideLayout" Target="../slideLayouts/slideLayout2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1.jpg"/><Relationship Id="rId2" Type="http://schemas.openxmlformats.org/officeDocument/2006/relationships/image" Target="../media/image1780.jp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88.png"/><Relationship Id="rId13" Type="http://schemas.openxmlformats.org/officeDocument/2006/relationships/image" Target="../media/image1793.png"/><Relationship Id="rId18" Type="http://schemas.openxmlformats.org/officeDocument/2006/relationships/image" Target="../media/image1798.png"/><Relationship Id="rId3" Type="http://schemas.openxmlformats.org/officeDocument/2006/relationships/image" Target="../media/image1783.png"/><Relationship Id="rId7" Type="http://schemas.openxmlformats.org/officeDocument/2006/relationships/image" Target="../media/image1787.png"/><Relationship Id="rId12" Type="http://schemas.openxmlformats.org/officeDocument/2006/relationships/image" Target="../media/image1792.png"/><Relationship Id="rId17" Type="http://schemas.openxmlformats.org/officeDocument/2006/relationships/image" Target="../media/image1797.png"/><Relationship Id="rId2" Type="http://schemas.openxmlformats.org/officeDocument/2006/relationships/image" Target="../media/image1782.jpg"/><Relationship Id="rId16" Type="http://schemas.openxmlformats.org/officeDocument/2006/relationships/image" Target="../media/image179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786.png"/><Relationship Id="rId11" Type="http://schemas.openxmlformats.org/officeDocument/2006/relationships/image" Target="../media/image1791.png"/><Relationship Id="rId5" Type="http://schemas.openxmlformats.org/officeDocument/2006/relationships/image" Target="../media/image1785.png"/><Relationship Id="rId15" Type="http://schemas.openxmlformats.org/officeDocument/2006/relationships/image" Target="../media/image1795.png"/><Relationship Id="rId10" Type="http://schemas.openxmlformats.org/officeDocument/2006/relationships/image" Target="../media/image1790.png"/><Relationship Id="rId19" Type="http://schemas.openxmlformats.org/officeDocument/2006/relationships/image" Target="../media/image1799.png"/><Relationship Id="rId4" Type="http://schemas.openxmlformats.org/officeDocument/2006/relationships/image" Target="../media/image1784.png"/><Relationship Id="rId9" Type="http://schemas.openxmlformats.org/officeDocument/2006/relationships/image" Target="../media/image1789.png"/><Relationship Id="rId14" Type="http://schemas.openxmlformats.org/officeDocument/2006/relationships/image" Target="../media/image1794.png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1.jpg"/><Relationship Id="rId2" Type="http://schemas.openxmlformats.org/officeDocument/2006/relationships/image" Target="../media/image180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02.jpg"/></Relationships>
</file>

<file path=ppt/slides/_rels/slide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03.jpg"/><Relationship Id="rId1" Type="http://schemas.openxmlformats.org/officeDocument/2006/relationships/slideLayout" Target="../slideLayouts/slideLayout8.xml"/></Relationships>
</file>

<file path=ppt/slides/_rels/slide4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0.jpg"/><Relationship Id="rId3" Type="http://schemas.openxmlformats.org/officeDocument/2006/relationships/image" Target="../media/image1805.jpg"/><Relationship Id="rId7" Type="http://schemas.openxmlformats.org/officeDocument/2006/relationships/image" Target="../media/image1809.jpg"/><Relationship Id="rId2" Type="http://schemas.openxmlformats.org/officeDocument/2006/relationships/image" Target="../media/image1804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08.jpg"/><Relationship Id="rId5" Type="http://schemas.openxmlformats.org/officeDocument/2006/relationships/image" Target="../media/image1807.jpg"/><Relationship Id="rId4" Type="http://schemas.openxmlformats.org/officeDocument/2006/relationships/image" Target="../media/image1806.jpg"/></Relationships>
</file>

<file path=ppt/slides/_rels/slide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1.jpg"/><Relationship Id="rId1" Type="http://schemas.openxmlformats.org/officeDocument/2006/relationships/slideLayout" Target="../slideLayouts/slideLayout8.xml"/></Relationships>
</file>

<file path=ppt/slides/_rels/slide4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0.jpg"/><Relationship Id="rId3" Type="http://schemas.openxmlformats.org/officeDocument/2006/relationships/image" Target="../media/image1813.jpg"/><Relationship Id="rId7" Type="http://schemas.openxmlformats.org/officeDocument/2006/relationships/image" Target="../media/image1817.jpg"/><Relationship Id="rId2" Type="http://schemas.openxmlformats.org/officeDocument/2006/relationships/image" Target="../media/image181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6.jpg"/><Relationship Id="rId5" Type="http://schemas.openxmlformats.org/officeDocument/2006/relationships/image" Target="../media/image1815.jpg"/><Relationship Id="rId4" Type="http://schemas.openxmlformats.org/officeDocument/2006/relationships/image" Target="../media/image1814.jpg"/></Relationships>
</file>

<file path=ppt/slides/_rels/slide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18.jpg"/><Relationship Id="rId1" Type="http://schemas.openxmlformats.org/officeDocument/2006/relationships/slideLayout" Target="../slideLayouts/slideLayout8.xml"/></Relationships>
</file>

<file path=ppt/slides/_rels/slide4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10.jpg"/><Relationship Id="rId3" Type="http://schemas.openxmlformats.org/officeDocument/2006/relationships/image" Target="../media/image1820.jpg"/><Relationship Id="rId7" Type="http://schemas.openxmlformats.org/officeDocument/2006/relationships/image" Target="../media/image1824.jpg"/><Relationship Id="rId2" Type="http://schemas.openxmlformats.org/officeDocument/2006/relationships/image" Target="../media/image18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3.jpg"/><Relationship Id="rId5" Type="http://schemas.openxmlformats.org/officeDocument/2006/relationships/image" Target="../media/image1822.jpg"/><Relationship Id="rId4" Type="http://schemas.openxmlformats.org/officeDocument/2006/relationships/image" Target="../media/image1821.jpg"/></Relationships>
</file>

<file path=ppt/slides/_rels/slide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25.jpg"/><Relationship Id="rId1" Type="http://schemas.openxmlformats.org/officeDocument/2006/relationships/slideLayout" Target="../slideLayouts/slideLayout8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7.jpg"/><Relationship Id="rId2" Type="http://schemas.openxmlformats.org/officeDocument/2006/relationships/image" Target="../media/image1826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10.jpg"/><Relationship Id="rId5" Type="http://schemas.openxmlformats.org/officeDocument/2006/relationships/image" Target="../media/image1829.jpg"/><Relationship Id="rId4" Type="http://schemas.openxmlformats.org/officeDocument/2006/relationships/image" Target="../media/image1828.jpg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0.jpg"/><Relationship Id="rId2" Type="http://schemas.openxmlformats.org/officeDocument/2006/relationships/image" Target="../media/image1810.jpg"/><Relationship Id="rId1" Type="http://schemas.openxmlformats.org/officeDocument/2006/relationships/slideLayout" Target="../slideLayouts/slideLayout2.xml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1.jpg"/><Relationship Id="rId1" Type="http://schemas.openxmlformats.org/officeDocument/2006/relationships/slideLayout" Target="../slideLayouts/slideLayout8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3.png"/><Relationship Id="rId2" Type="http://schemas.openxmlformats.org/officeDocument/2006/relationships/image" Target="../media/image1832.jpg"/><Relationship Id="rId1" Type="http://schemas.openxmlformats.org/officeDocument/2006/relationships/slideLayout" Target="../slideLayouts/slideLayout2.xml"/></Relationships>
</file>

<file path=ppt/slides/_rels/slide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4.jpg"/><Relationship Id="rId1" Type="http://schemas.openxmlformats.org/officeDocument/2006/relationships/slideLayout" Target="../slideLayouts/slideLayout2.xml"/></Relationships>
</file>

<file path=ppt/slides/_rels/slide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5.jpg"/><Relationship Id="rId1" Type="http://schemas.openxmlformats.org/officeDocument/2006/relationships/slideLayout" Target="../slideLayouts/slideLayout2.xml"/></Relationships>
</file>

<file path=ppt/slides/_rels/slide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6.jpg"/><Relationship Id="rId1" Type="http://schemas.openxmlformats.org/officeDocument/2006/relationships/slideLayout" Target="../slideLayouts/slideLayout8.xml"/></Relationships>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7.png"/><Relationship Id="rId1" Type="http://schemas.openxmlformats.org/officeDocument/2006/relationships/slideLayout" Target="../slideLayouts/slideLayout8.xml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9.png"/><Relationship Id="rId2" Type="http://schemas.openxmlformats.org/officeDocument/2006/relationships/image" Target="../media/image18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40.png"/></Relationships>
</file>

<file path=ppt/slides/_rels/slide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41.png"/><Relationship Id="rId1" Type="http://schemas.openxmlformats.org/officeDocument/2006/relationships/slideLayout" Target="../slideLayouts/slideLayout2.xml"/></Relationships>
</file>

<file path=ppt/slides/_rels/slide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42.jpg"/><Relationship Id="rId1" Type="http://schemas.openxmlformats.org/officeDocument/2006/relationships/slideLayout" Target="../slideLayouts/slideLayout8.xml"/></Relationships>
</file>

<file path=ppt/slides/_rels/slide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43.png"/><Relationship Id="rId1" Type="http://schemas.openxmlformats.org/officeDocument/2006/relationships/slideLayout" Target="../slideLayouts/slideLayout2.xml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0.jpg"/><Relationship Id="rId3" Type="http://schemas.openxmlformats.org/officeDocument/2006/relationships/image" Target="../media/image1845.jpg"/><Relationship Id="rId7" Type="http://schemas.openxmlformats.org/officeDocument/2006/relationships/image" Target="../media/image1849.png"/><Relationship Id="rId2" Type="http://schemas.openxmlformats.org/officeDocument/2006/relationships/image" Target="../media/image184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8.png"/><Relationship Id="rId5" Type="http://schemas.openxmlformats.org/officeDocument/2006/relationships/image" Target="../media/image1847.png"/><Relationship Id="rId4" Type="http://schemas.openxmlformats.org/officeDocument/2006/relationships/image" Target="../media/image1846.jp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2.jpg"/><Relationship Id="rId2" Type="http://schemas.openxmlformats.org/officeDocument/2006/relationships/image" Target="../media/image1851.png"/><Relationship Id="rId1" Type="http://schemas.openxmlformats.org/officeDocument/2006/relationships/slideLayout" Target="../slideLayouts/slideLayout8.xml"/></Relationships>
</file>

<file path=ppt/slides/_rels/slide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4.jpg"/><Relationship Id="rId2" Type="http://schemas.openxmlformats.org/officeDocument/2006/relationships/image" Target="../media/image1853.png"/><Relationship Id="rId1" Type="http://schemas.openxmlformats.org/officeDocument/2006/relationships/slideLayout" Target="../slideLayouts/slideLayout8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6.jpg"/><Relationship Id="rId2" Type="http://schemas.openxmlformats.org/officeDocument/2006/relationships/image" Target="../media/image1855.png"/><Relationship Id="rId1" Type="http://schemas.openxmlformats.org/officeDocument/2006/relationships/slideLayout" Target="../slideLayouts/slideLayout4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8.jpg"/><Relationship Id="rId2" Type="http://schemas.openxmlformats.org/officeDocument/2006/relationships/image" Target="../media/image1857.jpg"/><Relationship Id="rId1" Type="http://schemas.openxmlformats.org/officeDocument/2006/relationships/slideLayout" Target="../slideLayouts/slideLayout8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0.jpg"/><Relationship Id="rId2" Type="http://schemas.openxmlformats.org/officeDocument/2006/relationships/image" Target="../media/image1859.jpg"/><Relationship Id="rId1" Type="http://schemas.openxmlformats.org/officeDocument/2006/relationships/slideLayout" Target="../slideLayouts/slideLayout8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2.png"/><Relationship Id="rId2" Type="http://schemas.openxmlformats.org/officeDocument/2006/relationships/image" Target="../media/image1861.jpg"/><Relationship Id="rId1" Type="http://schemas.openxmlformats.org/officeDocument/2006/relationships/slideLayout" Target="../slideLayouts/slideLayout8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4.jpg"/><Relationship Id="rId2" Type="http://schemas.openxmlformats.org/officeDocument/2006/relationships/image" Target="../media/image1863.jp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866.jpg"/><Relationship Id="rId4" Type="http://schemas.openxmlformats.org/officeDocument/2006/relationships/image" Target="../media/image1865.jpg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8.jpg"/><Relationship Id="rId2" Type="http://schemas.openxmlformats.org/officeDocument/2006/relationships/image" Target="../media/image1867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869.jpg"/></Relationships>
</file>

<file path=ppt/slides/_rels/slide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0.png"/><Relationship Id="rId1" Type="http://schemas.openxmlformats.org/officeDocument/2006/relationships/slideLayout" Target="../slideLayouts/slideLayout2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2.jpg"/><Relationship Id="rId2" Type="http://schemas.openxmlformats.org/officeDocument/2006/relationships/image" Target="../media/image187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73.jpg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5.png"/><Relationship Id="rId2" Type="http://schemas.openxmlformats.org/officeDocument/2006/relationships/image" Target="../media/image1874.png"/><Relationship Id="rId1" Type="http://schemas.openxmlformats.org/officeDocument/2006/relationships/slideLayout" Target="../slideLayouts/slideLayout2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7.jpg"/><Relationship Id="rId2" Type="http://schemas.openxmlformats.org/officeDocument/2006/relationships/image" Target="../media/image1876.png"/><Relationship Id="rId1" Type="http://schemas.openxmlformats.org/officeDocument/2006/relationships/slideLayout" Target="../slideLayouts/slideLayout2.xml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8.png"/><Relationship Id="rId1" Type="http://schemas.openxmlformats.org/officeDocument/2006/relationships/slideLayout" Target="../slideLayouts/slideLayout8.xml"/></Relationships>
</file>

<file path=ppt/slides/_rels/slide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9.png"/><Relationship Id="rId1" Type="http://schemas.openxmlformats.org/officeDocument/2006/relationships/slideLayout" Target="../slideLayouts/slideLayout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0.jpg"/><Relationship Id="rId1" Type="http://schemas.openxmlformats.org/officeDocument/2006/relationships/slideLayout" Target="../slideLayouts/slideLayout4.xml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1.jpg"/><Relationship Id="rId1" Type="http://schemas.openxmlformats.org/officeDocument/2006/relationships/slideLayout" Target="../slideLayouts/slideLayout4.xml"/></Relationships>
</file>

<file path=ppt/slides/_rels/slide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2.jpg"/><Relationship Id="rId1" Type="http://schemas.openxmlformats.org/officeDocument/2006/relationships/slideLayout" Target="../slideLayouts/slideLayout8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18" Type="http://schemas.openxmlformats.org/officeDocument/2006/relationships/image" Target="../media/image29.png"/><Relationship Id="rId26" Type="http://schemas.openxmlformats.org/officeDocument/2006/relationships/image" Target="../media/image37.png"/><Relationship Id="rId39" Type="http://schemas.openxmlformats.org/officeDocument/2006/relationships/image" Target="../media/image50.png"/><Relationship Id="rId3" Type="http://schemas.openxmlformats.org/officeDocument/2006/relationships/image" Target="../media/image14.png"/><Relationship Id="rId21" Type="http://schemas.openxmlformats.org/officeDocument/2006/relationships/image" Target="../media/image32.png"/><Relationship Id="rId34" Type="http://schemas.openxmlformats.org/officeDocument/2006/relationships/image" Target="../media/image45.png"/><Relationship Id="rId42" Type="http://schemas.openxmlformats.org/officeDocument/2006/relationships/image" Target="../media/image53.png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17" Type="http://schemas.openxmlformats.org/officeDocument/2006/relationships/image" Target="../media/image28.png"/><Relationship Id="rId25" Type="http://schemas.openxmlformats.org/officeDocument/2006/relationships/image" Target="../media/image36.png"/><Relationship Id="rId33" Type="http://schemas.openxmlformats.org/officeDocument/2006/relationships/image" Target="../media/image44.png"/><Relationship Id="rId38" Type="http://schemas.openxmlformats.org/officeDocument/2006/relationships/image" Target="../media/image49.png"/><Relationship Id="rId2" Type="http://schemas.openxmlformats.org/officeDocument/2006/relationships/image" Target="../media/image13.png"/><Relationship Id="rId16" Type="http://schemas.openxmlformats.org/officeDocument/2006/relationships/image" Target="../media/image27.png"/><Relationship Id="rId20" Type="http://schemas.openxmlformats.org/officeDocument/2006/relationships/image" Target="../media/image31.png"/><Relationship Id="rId29" Type="http://schemas.openxmlformats.org/officeDocument/2006/relationships/image" Target="../media/image40.png"/><Relationship Id="rId41" Type="http://schemas.openxmlformats.org/officeDocument/2006/relationships/image" Target="../media/image5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.png"/><Relationship Id="rId11" Type="http://schemas.openxmlformats.org/officeDocument/2006/relationships/image" Target="../media/image22.png"/><Relationship Id="rId24" Type="http://schemas.openxmlformats.org/officeDocument/2006/relationships/image" Target="../media/image35.png"/><Relationship Id="rId32" Type="http://schemas.openxmlformats.org/officeDocument/2006/relationships/image" Target="../media/image43.png"/><Relationship Id="rId37" Type="http://schemas.openxmlformats.org/officeDocument/2006/relationships/image" Target="../media/image48.png"/><Relationship Id="rId40" Type="http://schemas.openxmlformats.org/officeDocument/2006/relationships/image" Target="../media/image51.png"/><Relationship Id="rId5" Type="http://schemas.openxmlformats.org/officeDocument/2006/relationships/image" Target="../media/image16.png"/><Relationship Id="rId15" Type="http://schemas.openxmlformats.org/officeDocument/2006/relationships/image" Target="../media/image26.png"/><Relationship Id="rId23" Type="http://schemas.openxmlformats.org/officeDocument/2006/relationships/image" Target="../media/image34.png"/><Relationship Id="rId28" Type="http://schemas.openxmlformats.org/officeDocument/2006/relationships/image" Target="../media/image39.png"/><Relationship Id="rId36" Type="http://schemas.openxmlformats.org/officeDocument/2006/relationships/image" Target="../media/image47.png"/><Relationship Id="rId10" Type="http://schemas.openxmlformats.org/officeDocument/2006/relationships/image" Target="../media/image21.png"/><Relationship Id="rId19" Type="http://schemas.openxmlformats.org/officeDocument/2006/relationships/image" Target="../media/image30.png"/><Relationship Id="rId31" Type="http://schemas.openxmlformats.org/officeDocument/2006/relationships/image" Target="../media/image42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Relationship Id="rId14" Type="http://schemas.openxmlformats.org/officeDocument/2006/relationships/image" Target="../media/image25.png"/><Relationship Id="rId22" Type="http://schemas.openxmlformats.org/officeDocument/2006/relationships/image" Target="../media/image33.png"/><Relationship Id="rId27" Type="http://schemas.openxmlformats.org/officeDocument/2006/relationships/image" Target="../media/image38.png"/><Relationship Id="rId30" Type="http://schemas.openxmlformats.org/officeDocument/2006/relationships/image" Target="../media/image41.png"/><Relationship Id="rId35" Type="http://schemas.openxmlformats.org/officeDocument/2006/relationships/image" Target="../media/image46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3.jpg"/><Relationship Id="rId1" Type="http://schemas.openxmlformats.org/officeDocument/2006/relationships/slideLayout" Target="../slideLayouts/slideLayout8.xml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4.jpg"/><Relationship Id="rId1" Type="http://schemas.openxmlformats.org/officeDocument/2006/relationships/slideLayout" Target="../slideLayouts/slideLayout8.xml"/></Relationships>
</file>

<file path=ppt/slides/_rels/slide5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1.jpg"/><Relationship Id="rId3" Type="http://schemas.openxmlformats.org/officeDocument/2006/relationships/image" Target="../media/image1886.png"/><Relationship Id="rId7" Type="http://schemas.openxmlformats.org/officeDocument/2006/relationships/image" Target="../media/image1890.png"/><Relationship Id="rId2" Type="http://schemas.openxmlformats.org/officeDocument/2006/relationships/image" Target="../media/image188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889.png"/><Relationship Id="rId5" Type="http://schemas.openxmlformats.org/officeDocument/2006/relationships/image" Target="../media/image1888.jpg"/><Relationship Id="rId4" Type="http://schemas.openxmlformats.org/officeDocument/2006/relationships/image" Target="../media/image1887.png"/><Relationship Id="rId9" Type="http://schemas.openxmlformats.org/officeDocument/2006/relationships/image" Target="../media/image1892.jpg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3.jpg"/><Relationship Id="rId1" Type="http://schemas.openxmlformats.org/officeDocument/2006/relationships/slideLayout" Target="../slideLayouts/slideLayout8.xml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0.png"/><Relationship Id="rId3" Type="http://schemas.openxmlformats.org/officeDocument/2006/relationships/image" Target="../media/image1895.jpg"/><Relationship Id="rId7" Type="http://schemas.openxmlformats.org/officeDocument/2006/relationships/image" Target="../media/image1899.jpg"/><Relationship Id="rId2" Type="http://schemas.openxmlformats.org/officeDocument/2006/relationships/image" Target="../media/image1894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898.jpg"/><Relationship Id="rId5" Type="http://schemas.openxmlformats.org/officeDocument/2006/relationships/image" Target="../media/image1897.png"/><Relationship Id="rId4" Type="http://schemas.openxmlformats.org/officeDocument/2006/relationships/image" Target="../media/image1896.jpg"/><Relationship Id="rId9" Type="http://schemas.openxmlformats.org/officeDocument/2006/relationships/image" Target="../media/image1901.png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02.png"/><Relationship Id="rId1" Type="http://schemas.openxmlformats.org/officeDocument/2006/relationships/slideLayout" Target="../slideLayouts/slideLayout8.xml"/></Relationships>
</file>

<file path=ppt/slides/_rels/slide5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9.jpg"/><Relationship Id="rId3" Type="http://schemas.openxmlformats.org/officeDocument/2006/relationships/image" Target="../media/image1904.png"/><Relationship Id="rId7" Type="http://schemas.openxmlformats.org/officeDocument/2006/relationships/image" Target="../media/image1908.jpg"/><Relationship Id="rId12" Type="http://schemas.openxmlformats.org/officeDocument/2006/relationships/image" Target="../media/image1913.png"/><Relationship Id="rId2" Type="http://schemas.openxmlformats.org/officeDocument/2006/relationships/image" Target="../media/image1903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07.png"/><Relationship Id="rId11" Type="http://schemas.openxmlformats.org/officeDocument/2006/relationships/image" Target="../media/image1912.png"/><Relationship Id="rId5" Type="http://schemas.openxmlformats.org/officeDocument/2006/relationships/image" Target="../media/image1906.png"/><Relationship Id="rId10" Type="http://schemas.openxmlformats.org/officeDocument/2006/relationships/image" Target="../media/image1911.jpg"/><Relationship Id="rId4" Type="http://schemas.openxmlformats.org/officeDocument/2006/relationships/image" Target="../media/image1905.png"/><Relationship Id="rId9" Type="http://schemas.openxmlformats.org/officeDocument/2006/relationships/image" Target="../media/image1910.png"/></Relationships>
</file>

<file path=ppt/slides/_rels/slide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14.png"/><Relationship Id="rId1" Type="http://schemas.openxmlformats.org/officeDocument/2006/relationships/slideLayout" Target="../slideLayouts/slideLayout8.xml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15.png"/><Relationship Id="rId1" Type="http://schemas.openxmlformats.org/officeDocument/2006/relationships/slideLayout" Target="../slideLayouts/slideLayout8.xml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22.png"/><Relationship Id="rId3" Type="http://schemas.openxmlformats.org/officeDocument/2006/relationships/image" Target="../media/image1917.jpg"/><Relationship Id="rId7" Type="http://schemas.openxmlformats.org/officeDocument/2006/relationships/image" Target="../media/image1921.jpg"/><Relationship Id="rId2" Type="http://schemas.openxmlformats.org/officeDocument/2006/relationships/image" Target="../media/image1916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20.png"/><Relationship Id="rId11" Type="http://schemas.openxmlformats.org/officeDocument/2006/relationships/image" Target="../media/image1925.png"/><Relationship Id="rId5" Type="http://schemas.openxmlformats.org/officeDocument/2006/relationships/image" Target="../media/image1919.png"/><Relationship Id="rId10" Type="http://schemas.openxmlformats.org/officeDocument/2006/relationships/image" Target="../media/image1924.png"/><Relationship Id="rId4" Type="http://schemas.openxmlformats.org/officeDocument/2006/relationships/image" Target="../media/image1918.png"/><Relationship Id="rId9" Type="http://schemas.openxmlformats.org/officeDocument/2006/relationships/image" Target="../media/image1923.jp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26.jpg"/><Relationship Id="rId1" Type="http://schemas.openxmlformats.org/officeDocument/2006/relationships/slideLayout" Target="../slideLayouts/slideLayout4.xml"/></Relationships>
</file>

<file path=ppt/slides/_rels/slide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27.png"/><Relationship Id="rId1" Type="http://schemas.openxmlformats.org/officeDocument/2006/relationships/slideLayout" Target="../slideLayouts/slideLayout2.xml"/></Relationships>
</file>

<file path=ppt/slides/_rels/slide5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34.jpg"/><Relationship Id="rId3" Type="http://schemas.openxmlformats.org/officeDocument/2006/relationships/image" Target="../media/image1929.jpg"/><Relationship Id="rId7" Type="http://schemas.openxmlformats.org/officeDocument/2006/relationships/image" Target="../media/image1933.jpg"/><Relationship Id="rId2" Type="http://schemas.openxmlformats.org/officeDocument/2006/relationships/image" Target="../media/image192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32.jpg"/><Relationship Id="rId5" Type="http://schemas.openxmlformats.org/officeDocument/2006/relationships/image" Target="../media/image1931.png"/><Relationship Id="rId4" Type="http://schemas.openxmlformats.org/officeDocument/2006/relationships/image" Target="../media/image1930.png"/></Relationships>
</file>

<file path=ppt/slides/_rels/slide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5.png"/><Relationship Id="rId1" Type="http://schemas.openxmlformats.org/officeDocument/2006/relationships/slideLayout" Target="../slideLayouts/slideLayout4.xml"/></Relationships>
</file>

<file path=ppt/slides/_rels/slide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6.jpg"/><Relationship Id="rId1" Type="http://schemas.openxmlformats.org/officeDocument/2006/relationships/slideLayout" Target="../slideLayouts/slideLayout4.xml"/></Relationships>
</file>

<file path=ppt/slides/_rels/slide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7.png"/><Relationship Id="rId1" Type="http://schemas.openxmlformats.org/officeDocument/2006/relationships/slideLayout" Target="../slideLayouts/slideLayout2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9.png"/><Relationship Id="rId7" Type="http://schemas.openxmlformats.org/officeDocument/2006/relationships/image" Target="../media/image1943.png"/><Relationship Id="rId2" Type="http://schemas.openxmlformats.org/officeDocument/2006/relationships/image" Target="../media/image19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42.png"/><Relationship Id="rId5" Type="http://schemas.openxmlformats.org/officeDocument/2006/relationships/image" Target="../media/image1941.png"/><Relationship Id="rId4" Type="http://schemas.openxmlformats.org/officeDocument/2006/relationships/image" Target="../media/image1940.png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4.emf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77.jpg"/><Relationship Id="rId4" Type="http://schemas.openxmlformats.org/officeDocument/2006/relationships/image" Target="../media/image176.jpg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5.jpg"/><Relationship Id="rId1" Type="http://schemas.openxmlformats.org/officeDocument/2006/relationships/slideLayout" Target="../slideLayouts/slideLayout8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7.jpg"/><Relationship Id="rId2" Type="http://schemas.openxmlformats.org/officeDocument/2006/relationships/image" Target="../media/image1946.jpg"/><Relationship Id="rId1" Type="http://schemas.openxmlformats.org/officeDocument/2006/relationships/slideLayout" Target="../slideLayouts/slideLayout4.xml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8.png"/><Relationship Id="rId1" Type="http://schemas.openxmlformats.org/officeDocument/2006/relationships/slideLayout" Target="../slideLayouts/slideLayout4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9.png"/><Relationship Id="rId2" Type="http://schemas.openxmlformats.org/officeDocument/2006/relationships/image" Target="../media/image1948.png"/><Relationship Id="rId1" Type="http://schemas.openxmlformats.org/officeDocument/2006/relationships/slideLayout" Target="../slideLayouts/slideLayout4.xml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78.jpg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1.jpg"/><Relationship Id="rId2" Type="http://schemas.openxmlformats.org/officeDocument/2006/relationships/image" Target="../media/image1950.jpg"/><Relationship Id="rId1" Type="http://schemas.openxmlformats.org/officeDocument/2006/relationships/slideLayout" Target="../slideLayouts/slideLayout2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3.jpg"/><Relationship Id="rId2" Type="http://schemas.openxmlformats.org/officeDocument/2006/relationships/image" Target="../media/image1952.jpg"/><Relationship Id="rId1" Type="http://schemas.openxmlformats.org/officeDocument/2006/relationships/slideLayout" Target="../slideLayouts/slideLayout1.xml"/></Relationships>
</file>

<file path=ppt/slides/_rels/slide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54.png"/><Relationship Id="rId1" Type="http://schemas.openxmlformats.org/officeDocument/2006/relationships/slideLayout" Target="../slideLayouts/slideLayout8.xml"/></Relationships>
</file>

<file path=ppt/slides/_rels/slide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6.png"/><Relationship Id="rId2" Type="http://schemas.openxmlformats.org/officeDocument/2006/relationships/image" Target="../media/image195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59.png"/><Relationship Id="rId5" Type="http://schemas.openxmlformats.org/officeDocument/2006/relationships/image" Target="../media/image1958.png"/><Relationship Id="rId4" Type="http://schemas.openxmlformats.org/officeDocument/2006/relationships/image" Target="../media/image1957.png"/></Relationships>
</file>

<file path=ppt/slides/_rels/slide5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0.jpg"/><Relationship Id="rId1" Type="http://schemas.openxmlformats.org/officeDocument/2006/relationships/slideLayout" Target="../slideLayouts/slideLayout4.xml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1.jpg"/><Relationship Id="rId1" Type="http://schemas.openxmlformats.org/officeDocument/2006/relationships/slideLayout" Target="../slideLayouts/slideLayout8.xml"/></Relationships>
</file>

<file path=ppt/slides/_rels/slide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2.jpg"/><Relationship Id="rId1" Type="http://schemas.openxmlformats.org/officeDocument/2006/relationships/slideLayout" Target="../slideLayouts/slideLayout4.xml"/></Relationships>
</file>

<file path=ppt/slides/_rels/slide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3.jpg"/><Relationship Id="rId1" Type="http://schemas.openxmlformats.org/officeDocument/2006/relationships/slideLayout" Target="../slideLayouts/slideLayout8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5.png"/><Relationship Id="rId2" Type="http://schemas.openxmlformats.org/officeDocument/2006/relationships/image" Target="../media/image1964.jpg"/><Relationship Id="rId1" Type="http://schemas.openxmlformats.org/officeDocument/2006/relationships/slideLayout" Target="../slideLayouts/slideLayout2.xml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6.jpg"/><Relationship Id="rId1" Type="http://schemas.openxmlformats.org/officeDocument/2006/relationships/slideLayout" Target="../slideLayouts/slideLayout2.xml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6.png"/><Relationship Id="rId13" Type="http://schemas.openxmlformats.org/officeDocument/2006/relationships/image" Target="../media/image191.png"/><Relationship Id="rId3" Type="http://schemas.openxmlformats.org/officeDocument/2006/relationships/image" Target="../media/image181.png"/><Relationship Id="rId7" Type="http://schemas.openxmlformats.org/officeDocument/2006/relationships/image" Target="../media/image185.png"/><Relationship Id="rId12" Type="http://schemas.openxmlformats.org/officeDocument/2006/relationships/image" Target="../media/image190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4.png"/><Relationship Id="rId11" Type="http://schemas.openxmlformats.org/officeDocument/2006/relationships/image" Target="../media/image189.png"/><Relationship Id="rId5" Type="http://schemas.openxmlformats.org/officeDocument/2006/relationships/image" Target="../media/image183.png"/><Relationship Id="rId10" Type="http://schemas.openxmlformats.org/officeDocument/2006/relationships/image" Target="../media/image188.png"/><Relationship Id="rId4" Type="http://schemas.openxmlformats.org/officeDocument/2006/relationships/image" Target="../media/image182.png"/><Relationship Id="rId9" Type="http://schemas.openxmlformats.org/officeDocument/2006/relationships/image" Target="../media/image187.png"/><Relationship Id="rId14" Type="http://schemas.openxmlformats.org/officeDocument/2006/relationships/image" Target="../media/image192.png"/></Relationships>
</file>

<file path=ppt/slides/_rels/slide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8.jpg"/><Relationship Id="rId2" Type="http://schemas.openxmlformats.org/officeDocument/2006/relationships/image" Target="../media/image1967.jpg"/><Relationship Id="rId1" Type="http://schemas.openxmlformats.org/officeDocument/2006/relationships/slideLayout" Target="../slideLayouts/slideLayout2.xml"/></Relationships>
</file>

<file path=ppt/slides/_rels/slide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0.jpg"/><Relationship Id="rId2" Type="http://schemas.openxmlformats.org/officeDocument/2006/relationships/image" Target="../media/image1969.jpg"/><Relationship Id="rId1" Type="http://schemas.openxmlformats.org/officeDocument/2006/relationships/slideLayout" Target="../slideLayouts/slideLayout2.xml"/></Relationships>
</file>

<file path=ppt/slides/_rels/slide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1.jpg"/><Relationship Id="rId1" Type="http://schemas.openxmlformats.org/officeDocument/2006/relationships/slideLayout" Target="../slideLayouts/slideLayout8.xml"/></Relationships>
</file>

<file path=ppt/slides/_rels/slide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2.png"/><Relationship Id="rId1" Type="http://schemas.openxmlformats.org/officeDocument/2006/relationships/slideLayout" Target="../slideLayouts/slideLayout8.xml"/></Relationships>
</file>

<file path=ppt/slides/_rels/slide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4.jpg"/><Relationship Id="rId2" Type="http://schemas.openxmlformats.org/officeDocument/2006/relationships/image" Target="../media/image1973.jpg"/><Relationship Id="rId1" Type="http://schemas.openxmlformats.org/officeDocument/2006/relationships/slideLayout" Target="../slideLayouts/slideLayout2.xml"/></Relationships>
</file>

<file path=ppt/slides/_rels/slide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5.jpg"/><Relationship Id="rId1" Type="http://schemas.openxmlformats.org/officeDocument/2006/relationships/slideLayout" Target="../slideLayouts/slideLayout8.xml"/></Relationships>
</file>

<file path=ppt/slides/_rels/slide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6.jpg"/><Relationship Id="rId1" Type="http://schemas.openxmlformats.org/officeDocument/2006/relationships/slideLayout" Target="../slideLayouts/slideLayout8.xml"/></Relationships>
</file>

<file path=ppt/slides/_rels/slide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7.jpg"/><Relationship Id="rId1" Type="http://schemas.openxmlformats.org/officeDocument/2006/relationships/slideLayout" Target="../slideLayouts/slideLayout8.xml"/></Relationships>
</file>

<file path=ppt/slides/_rels/slide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8.jpg"/><Relationship Id="rId1" Type="http://schemas.openxmlformats.org/officeDocument/2006/relationships/slideLayout" Target="../slideLayouts/slideLayout8.xml"/></Relationships>
</file>

<file path=ppt/slides/_rels/slide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9.jpg"/><Relationship Id="rId1" Type="http://schemas.openxmlformats.org/officeDocument/2006/relationships/slideLayout" Target="../slideLayouts/slideLayout8.xml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7.png"/><Relationship Id="rId1" Type="http://schemas.openxmlformats.org/officeDocument/2006/relationships/slideLayout" Target="../slideLayouts/slideLayout8.xml"/></Relationships>
</file>

<file path=ppt/slides/_rels/slide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9.png"/><Relationship Id="rId2" Type="http://schemas.openxmlformats.org/officeDocument/2006/relationships/image" Target="../media/image198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40.png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2.png"/><Relationship Id="rId2" Type="http://schemas.openxmlformats.org/officeDocument/2006/relationships/image" Target="../media/image198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84.png"/><Relationship Id="rId4" Type="http://schemas.openxmlformats.org/officeDocument/2006/relationships/image" Target="../media/image1983.png"/></Relationships>
</file>

<file path=ppt/slides/_rels/slide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85.jpg"/><Relationship Id="rId1" Type="http://schemas.openxmlformats.org/officeDocument/2006/relationships/slideLayout" Target="../slideLayouts/slideLayout8.xml"/></Relationships>
</file>

<file path=ppt/slides/_rels/slide5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0.jpg"/><Relationship Id="rId3" Type="http://schemas.openxmlformats.org/officeDocument/2006/relationships/image" Target="../media/image1845.jpg"/><Relationship Id="rId7" Type="http://schemas.openxmlformats.org/officeDocument/2006/relationships/image" Target="../media/image1849.png"/><Relationship Id="rId2" Type="http://schemas.openxmlformats.org/officeDocument/2006/relationships/image" Target="../media/image184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48.png"/><Relationship Id="rId5" Type="http://schemas.openxmlformats.org/officeDocument/2006/relationships/image" Target="../media/image1847.png"/><Relationship Id="rId4" Type="http://schemas.openxmlformats.org/officeDocument/2006/relationships/image" Target="../media/image1846.jp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5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58.jpg"/><Relationship Id="rId2" Type="http://schemas.openxmlformats.org/officeDocument/2006/relationships/image" Target="../media/image1857.jpg"/><Relationship Id="rId1" Type="http://schemas.openxmlformats.org/officeDocument/2006/relationships/slideLayout" Target="../slideLayouts/slideLayout8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0.jpg"/><Relationship Id="rId2" Type="http://schemas.openxmlformats.org/officeDocument/2006/relationships/image" Target="../media/image1859.jpg"/><Relationship Id="rId1" Type="http://schemas.openxmlformats.org/officeDocument/2006/relationships/slideLayout" Target="../slideLayouts/slideLayout8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2.png"/><Relationship Id="rId2" Type="http://schemas.openxmlformats.org/officeDocument/2006/relationships/image" Target="../media/image1861.jpg"/><Relationship Id="rId1" Type="http://schemas.openxmlformats.org/officeDocument/2006/relationships/slideLayout" Target="../slideLayouts/slideLayout8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4.jpg"/><Relationship Id="rId2" Type="http://schemas.openxmlformats.org/officeDocument/2006/relationships/image" Target="../media/image1863.jp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866.jpg"/><Relationship Id="rId4" Type="http://schemas.openxmlformats.org/officeDocument/2006/relationships/image" Target="../media/image1865.jpg"/></Relationships>
</file>

<file path=ppt/slides/_rels/slide5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8.jpg"/><Relationship Id="rId2" Type="http://schemas.openxmlformats.org/officeDocument/2006/relationships/image" Target="../media/image1867.jp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869.jpg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2.jpg"/><Relationship Id="rId2" Type="http://schemas.openxmlformats.org/officeDocument/2006/relationships/image" Target="../media/image187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73.jpg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75.png"/><Relationship Id="rId2" Type="http://schemas.openxmlformats.org/officeDocument/2006/relationships/image" Target="../media/image1874.png"/><Relationship Id="rId1" Type="http://schemas.openxmlformats.org/officeDocument/2006/relationships/slideLayout" Target="../slideLayouts/slideLayout2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6.jpg"/><Relationship Id="rId2" Type="http://schemas.openxmlformats.org/officeDocument/2006/relationships/image" Target="../media/image1876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7" Type="http://schemas.openxmlformats.org/officeDocument/2006/relationships/image" Target="../media/image196.jp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5.png"/><Relationship Id="rId5" Type="http://schemas.openxmlformats.org/officeDocument/2006/relationships/image" Target="../media/image194.png"/><Relationship Id="rId4" Type="http://schemas.openxmlformats.org/officeDocument/2006/relationships/image" Target="../media/image193.png"/></Relationships>
</file>

<file path=ppt/slides/_rels/slide5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8.png"/><Relationship Id="rId1" Type="http://schemas.openxmlformats.org/officeDocument/2006/relationships/slideLayout" Target="../slideLayouts/slideLayout8.xml"/></Relationships>
</file>

<file path=ppt/slides/_rels/slide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79.png"/><Relationship Id="rId1" Type="http://schemas.openxmlformats.org/officeDocument/2006/relationships/slideLayout" Target="../slideLayouts/slideLayout8.xml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3.jpg"/><Relationship Id="rId1" Type="http://schemas.openxmlformats.org/officeDocument/2006/relationships/slideLayout" Target="../slideLayouts/slideLayout8.xml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84.jpg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jp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9.png"/><Relationship Id="rId5" Type="http://schemas.openxmlformats.org/officeDocument/2006/relationships/image" Target="../media/image198.png"/><Relationship Id="rId4" Type="http://schemas.openxmlformats.org/officeDocument/2006/relationships/image" Target="../media/image197.png"/></Relationships>
</file>

<file path=ppt/slides/_rels/slide6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2.jpg"/><Relationship Id="rId3" Type="http://schemas.openxmlformats.org/officeDocument/2006/relationships/image" Target="../media/image1887.png"/><Relationship Id="rId7" Type="http://schemas.openxmlformats.org/officeDocument/2006/relationships/image" Target="../media/image1891.jpg"/><Relationship Id="rId2" Type="http://schemas.openxmlformats.org/officeDocument/2006/relationships/image" Target="../media/image188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890.png"/><Relationship Id="rId5" Type="http://schemas.openxmlformats.org/officeDocument/2006/relationships/image" Target="../media/image1889.png"/><Relationship Id="rId4" Type="http://schemas.openxmlformats.org/officeDocument/2006/relationships/image" Target="../media/image1888.jpg"/></Relationships>
</file>

<file path=ppt/slides/_rels/slide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93.jpg"/><Relationship Id="rId1" Type="http://schemas.openxmlformats.org/officeDocument/2006/relationships/slideLayout" Target="../slideLayouts/slideLayout8.xml"/></Relationships>
</file>

<file path=ppt/slides/_rels/slide6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01.png"/><Relationship Id="rId3" Type="http://schemas.openxmlformats.org/officeDocument/2006/relationships/image" Target="../media/image1896.jpg"/><Relationship Id="rId7" Type="http://schemas.openxmlformats.org/officeDocument/2006/relationships/image" Target="../media/image1900.png"/><Relationship Id="rId2" Type="http://schemas.openxmlformats.org/officeDocument/2006/relationships/image" Target="../media/image1895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899.jpg"/><Relationship Id="rId5" Type="http://schemas.openxmlformats.org/officeDocument/2006/relationships/image" Target="../media/image1898.jpg"/><Relationship Id="rId4" Type="http://schemas.openxmlformats.org/officeDocument/2006/relationships/image" Target="../media/image1897.png"/></Relationships>
</file>

<file path=ppt/slides/_rels/slide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7.png"/><Relationship Id="rId7" Type="http://schemas.openxmlformats.org/officeDocument/2006/relationships/image" Target="../media/image1991.png"/><Relationship Id="rId2" Type="http://schemas.openxmlformats.org/officeDocument/2006/relationships/image" Target="../media/image1902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90.png"/><Relationship Id="rId5" Type="http://schemas.openxmlformats.org/officeDocument/2006/relationships/image" Target="../media/image1989.png"/><Relationship Id="rId4" Type="http://schemas.openxmlformats.org/officeDocument/2006/relationships/image" Target="../media/image1988.png"/></Relationships>
</file>

<file path=ppt/slides/_rels/slide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9.jpg"/><Relationship Id="rId7" Type="http://schemas.openxmlformats.org/officeDocument/2006/relationships/image" Target="../media/image1913.png"/><Relationship Id="rId2" Type="http://schemas.openxmlformats.org/officeDocument/2006/relationships/image" Target="../media/image1908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12.png"/><Relationship Id="rId5" Type="http://schemas.openxmlformats.org/officeDocument/2006/relationships/image" Target="../media/image1911.jpg"/><Relationship Id="rId4" Type="http://schemas.openxmlformats.org/officeDocument/2006/relationships/image" Target="../media/image1910.png"/></Relationships>
</file>

<file path=ppt/slides/_rels/slide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15.png"/><Relationship Id="rId1" Type="http://schemas.openxmlformats.org/officeDocument/2006/relationships/slideLayout" Target="../slideLayouts/slideLayout8.xml"/></Relationships>
</file>

<file path=ppt/slides/_rels/slide6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25.png"/><Relationship Id="rId3" Type="http://schemas.openxmlformats.org/officeDocument/2006/relationships/image" Target="../media/image1917.jpg"/><Relationship Id="rId7" Type="http://schemas.openxmlformats.org/officeDocument/2006/relationships/image" Target="../media/image1924.png"/><Relationship Id="rId2" Type="http://schemas.openxmlformats.org/officeDocument/2006/relationships/image" Target="../media/image1916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23.jpg"/><Relationship Id="rId5" Type="http://schemas.openxmlformats.org/officeDocument/2006/relationships/image" Target="../media/image1922.png"/><Relationship Id="rId4" Type="http://schemas.openxmlformats.org/officeDocument/2006/relationships/image" Target="../media/image1921.jpg"/></Relationships>
</file>

<file path=ppt/slides/_rels/slide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27.png"/><Relationship Id="rId1" Type="http://schemas.openxmlformats.org/officeDocument/2006/relationships/slideLayout" Target="../slideLayouts/slideLayout2.xml"/></Relationships>
</file>

<file path=ppt/slides/_rels/slide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5.png"/><Relationship Id="rId1" Type="http://schemas.openxmlformats.org/officeDocument/2006/relationships/slideLayout" Target="../slideLayouts/slideLayout8.xml"/></Relationships>
</file>

<file path=ppt/slides/_rels/slide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0.png"/><Relationship Id="rId7" Type="http://schemas.openxmlformats.org/officeDocument/2006/relationships/image" Target="../media/image1934.jpg"/><Relationship Id="rId2" Type="http://schemas.openxmlformats.org/officeDocument/2006/relationships/image" Target="../media/image1929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933.jpg"/><Relationship Id="rId5" Type="http://schemas.openxmlformats.org/officeDocument/2006/relationships/image" Target="../media/image1932.jpg"/><Relationship Id="rId4" Type="http://schemas.openxmlformats.org/officeDocument/2006/relationships/image" Target="../media/image1931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6.jpg"/><Relationship Id="rId1" Type="http://schemas.openxmlformats.org/officeDocument/2006/relationships/slideLayout" Target="../slideLayouts/slideLayout4.xml"/></Relationships>
</file>

<file path=ppt/slides/_rels/slide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37.png"/><Relationship Id="rId1" Type="http://schemas.openxmlformats.org/officeDocument/2006/relationships/slideLayout" Target="../slideLayouts/slideLayout2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39.png"/><Relationship Id="rId7" Type="http://schemas.openxmlformats.org/officeDocument/2006/relationships/image" Target="../media/image1943.png"/><Relationship Id="rId2" Type="http://schemas.openxmlformats.org/officeDocument/2006/relationships/image" Target="../media/image193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42.png"/><Relationship Id="rId5" Type="http://schemas.openxmlformats.org/officeDocument/2006/relationships/image" Target="../media/image1941.png"/><Relationship Id="rId4" Type="http://schemas.openxmlformats.org/officeDocument/2006/relationships/image" Target="../media/image1940.png"/></Relationships>
</file>

<file path=ppt/slides/_rels/slide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44.emf"/><Relationship Id="rId1" Type="http://schemas.openxmlformats.org/officeDocument/2006/relationships/slideLayout" Target="../slideLayouts/slideLayout2.xml"/></Relationships>
</file>

<file path=ppt/slides/_rels/slide6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0.jpg"/><Relationship Id="rId1" Type="http://schemas.openxmlformats.org/officeDocument/2006/relationships/slideLayout" Target="../slideLayouts/slideLayout4.xml"/></Relationships>
</file>

<file path=ppt/slides/_rels/slide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92.jpg"/><Relationship Id="rId1" Type="http://schemas.openxmlformats.org/officeDocument/2006/relationships/slideLayout" Target="../slideLayouts/slideLayout4.xml"/></Relationships>
</file>

<file path=ppt/slides/_rels/slide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2.jpg"/><Relationship Id="rId1" Type="http://schemas.openxmlformats.org/officeDocument/2006/relationships/slideLayout" Target="../slideLayouts/slideLayout4.xml"/></Relationships>
</file>

<file path=ppt/slides/_rels/slide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3.jpg"/><Relationship Id="rId1" Type="http://schemas.openxmlformats.org/officeDocument/2006/relationships/slideLayout" Target="../slideLayouts/slideLayout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01.png"/><Relationship Id="rId4" Type="http://schemas.openxmlformats.org/officeDocument/2006/relationships/image" Target="../media/image200.png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5.png"/><Relationship Id="rId2" Type="http://schemas.openxmlformats.org/officeDocument/2006/relationships/image" Target="../media/image1964.jpg"/><Relationship Id="rId1" Type="http://schemas.openxmlformats.org/officeDocument/2006/relationships/slideLayout" Target="../slideLayouts/slideLayout2.xml"/></Relationships>
</file>

<file path=ppt/slides/_rels/slide6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66.jpg"/><Relationship Id="rId1" Type="http://schemas.openxmlformats.org/officeDocument/2006/relationships/slideLayout" Target="../slideLayouts/slideLayout2.xml"/></Relationships>
</file>

<file path=ppt/slides/_rels/slide6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3.jpg"/><Relationship Id="rId2" Type="http://schemas.openxmlformats.org/officeDocument/2006/relationships/image" Target="../media/image1967.jpg"/><Relationship Id="rId1" Type="http://schemas.openxmlformats.org/officeDocument/2006/relationships/slideLayout" Target="../slideLayouts/slideLayout2.xml"/></Relationships>
</file>

<file path=ppt/slides/_rels/slide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1.jpg"/><Relationship Id="rId1" Type="http://schemas.openxmlformats.org/officeDocument/2006/relationships/slideLayout" Target="../slideLayouts/slideLayout8.xml"/></Relationships>
</file>

<file path=ppt/slides/_rels/slide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2.png"/><Relationship Id="rId1" Type="http://schemas.openxmlformats.org/officeDocument/2006/relationships/slideLayout" Target="../slideLayouts/slideLayout8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4.jpg"/><Relationship Id="rId2" Type="http://schemas.openxmlformats.org/officeDocument/2006/relationships/image" Target="../media/image1973.jpg"/><Relationship Id="rId1" Type="http://schemas.openxmlformats.org/officeDocument/2006/relationships/slideLayout" Target="../slideLayouts/slideLayout2.xml"/></Relationships>
</file>

<file path=ppt/slides/_rels/slide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5.jpg"/><Relationship Id="rId1" Type="http://schemas.openxmlformats.org/officeDocument/2006/relationships/slideLayout" Target="../slideLayouts/slideLayout4.xml"/></Relationships>
</file>

<file path=ppt/slides/_rels/slide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6.jpg"/><Relationship Id="rId1" Type="http://schemas.openxmlformats.org/officeDocument/2006/relationships/slideLayout" Target="../slideLayouts/slideLayout8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7.jpg"/><Relationship Id="rId1" Type="http://schemas.openxmlformats.org/officeDocument/2006/relationships/slideLayout" Target="../slideLayouts/slideLayout8.xml"/></Relationships>
</file>

<file path=ppt/slides/_rels/slide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8.jpg"/><Relationship Id="rId1" Type="http://schemas.openxmlformats.org/officeDocument/2006/relationships/slideLayout" Target="../slideLayouts/slideLayout8.xml"/></Relationships>
</file>

<file path=ppt/slides/_rels/slide6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99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97.jpg"/><Relationship Id="rId5" Type="http://schemas.openxmlformats.org/officeDocument/2006/relationships/image" Target="../media/image1996.jpg"/><Relationship Id="rId4" Type="http://schemas.openxmlformats.org/officeDocument/2006/relationships/image" Target="../media/image1995.jpg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56.png"/><Relationship Id="rId1" Type="http://schemas.openxmlformats.org/officeDocument/2006/relationships/slideLayout" Target="../slideLayouts/slideLayout2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99.jpg"/><Relationship Id="rId2" Type="http://schemas.openxmlformats.org/officeDocument/2006/relationships/image" Target="../media/image1998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4.jpg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1.jpg"/><Relationship Id="rId2" Type="http://schemas.openxmlformats.org/officeDocument/2006/relationships/image" Target="../media/image200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002.jp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4.png"/><Relationship Id="rId2" Type="http://schemas.openxmlformats.org/officeDocument/2006/relationships/image" Target="../media/image2003.jp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006.png"/><Relationship Id="rId4" Type="http://schemas.openxmlformats.org/officeDocument/2006/relationships/image" Target="../media/image2005.png"/></Relationships>
</file>

<file path=ppt/slides/_rels/slide6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61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17.png"/><Relationship Id="rId4" Type="http://schemas.openxmlformats.org/officeDocument/2006/relationships/image" Target="../media/image616.png"/></Relationships>
</file>

<file path=ppt/slides/_rels/slide6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2.xml"/></Relationships>
</file>

<file path=ppt/slides/_rels/slide6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07.jpg"/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9.jpg"/><Relationship Id="rId1" Type="http://schemas.openxmlformats.org/officeDocument/2006/relationships/slideLayout" Target="../slideLayouts/slideLayout8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9.png"/><Relationship Id="rId2" Type="http://schemas.openxmlformats.org/officeDocument/2006/relationships/image" Target="../media/image2008.png"/><Relationship Id="rId1" Type="http://schemas.openxmlformats.org/officeDocument/2006/relationships/slideLayout" Target="../slideLayouts/slideLayout4.xml"/></Relationships>
</file>

<file path=ppt/slides/_rels/slide6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9.png"/><Relationship Id="rId5" Type="http://schemas.openxmlformats.org/officeDocument/2006/relationships/image" Target="../media/image198.png"/><Relationship Id="rId4" Type="http://schemas.openxmlformats.org/officeDocument/2006/relationships/image" Target="../media/image197.png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1.png"/><Relationship Id="rId4" Type="http://schemas.openxmlformats.org/officeDocument/2006/relationships/image" Target="../media/image200.png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2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2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1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8.png"/><Relationship Id="rId4" Type="http://schemas.openxmlformats.org/officeDocument/2006/relationships/image" Target="../media/image407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405.png"/><Relationship Id="rId4" Type="http://schemas.openxmlformats.org/officeDocument/2006/relationships/image" Target="../media/image404.jpg"/></Relationships>
</file>

<file path=ppt/slides/_rels/slide66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6.png"/><Relationship Id="rId18" Type="http://schemas.openxmlformats.org/officeDocument/2006/relationships/image" Target="../media/image321.png"/><Relationship Id="rId26" Type="http://schemas.openxmlformats.org/officeDocument/2006/relationships/image" Target="../media/image329.png"/><Relationship Id="rId39" Type="http://schemas.openxmlformats.org/officeDocument/2006/relationships/image" Target="../media/image2014.png"/><Relationship Id="rId21" Type="http://schemas.openxmlformats.org/officeDocument/2006/relationships/image" Target="../media/image324.png"/><Relationship Id="rId34" Type="http://schemas.openxmlformats.org/officeDocument/2006/relationships/image" Target="../media/image337.png"/><Relationship Id="rId42" Type="http://schemas.openxmlformats.org/officeDocument/2006/relationships/image" Target="../media/image359.png"/><Relationship Id="rId47" Type="http://schemas.openxmlformats.org/officeDocument/2006/relationships/image" Target="../media/image364.png"/><Relationship Id="rId50" Type="http://schemas.openxmlformats.org/officeDocument/2006/relationships/image" Target="../media/image367.png"/><Relationship Id="rId55" Type="http://schemas.openxmlformats.org/officeDocument/2006/relationships/image" Target="../media/image372.png"/><Relationship Id="rId63" Type="http://schemas.openxmlformats.org/officeDocument/2006/relationships/image" Target="../media/image380.png"/><Relationship Id="rId68" Type="http://schemas.openxmlformats.org/officeDocument/2006/relationships/image" Target="../media/image385.png"/><Relationship Id="rId7" Type="http://schemas.openxmlformats.org/officeDocument/2006/relationships/image" Target="../media/image310.png"/><Relationship Id="rId71" Type="http://schemas.openxmlformats.org/officeDocument/2006/relationships/image" Target="../media/image388.png"/><Relationship Id="rId2" Type="http://schemas.openxmlformats.org/officeDocument/2006/relationships/image" Target="../media/image205.jpg"/><Relationship Id="rId16" Type="http://schemas.openxmlformats.org/officeDocument/2006/relationships/image" Target="../media/image319.png"/><Relationship Id="rId29" Type="http://schemas.openxmlformats.org/officeDocument/2006/relationships/image" Target="../media/image3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09.png"/><Relationship Id="rId11" Type="http://schemas.openxmlformats.org/officeDocument/2006/relationships/image" Target="../media/image314.png"/><Relationship Id="rId24" Type="http://schemas.openxmlformats.org/officeDocument/2006/relationships/image" Target="../media/image327.png"/><Relationship Id="rId32" Type="http://schemas.openxmlformats.org/officeDocument/2006/relationships/image" Target="../media/image335.png"/><Relationship Id="rId37" Type="http://schemas.openxmlformats.org/officeDocument/2006/relationships/image" Target="../media/image2012.png"/><Relationship Id="rId40" Type="http://schemas.openxmlformats.org/officeDocument/2006/relationships/image" Target="../media/image357.png"/><Relationship Id="rId45" Type="http://schemas.openxmlformats.org/officeDocument/2006/relationships/image" Target="../media/image362.png"/><Relationship Id="rId53" Type="http://schemas.openxmlformats.org/officeDocument/2006/relationships/image" Target="../media/image370.png"/><Relationship Id="rId58" Type="http://schemas.openxmlformats.org/officeDocument/2006/relationships/image" Target="../media/image375.png"/><Relationship Id="rId66" Type="http://schemas.openxmlformats.org/officeDocument/2006/relationships/image" Target="../media/image383.png"/><Relationship Id="rId5" Type="http://schemas.openxmlformats.org/officeDocument/2006/relationships/image" Target="../media/image308.png"/><Relationship Id="rId15" Type="http://schemas.openxmlformats.org/officeDocument/2006/relationships/image" Target="../media/image318.png"/><Relationship Id="rId23" Type="http://schemas.openxmlformats.org/officeDocument/2006/relationships/image" Target="../media/image326.png"/><Relationship Id="rId28" Type="http://schemas.openxmlformats.org/officeDocument/2006/relationships/image" Target="../media/image331.png"/><Relationship Id="rId36" Type="http://schemas.openxmlformats.org/officeDocument/2006/relationships/image" Target="../media/image2011.png"/><Relationship Id="rId49" Type="http://schemas.openxmlformats.org/officeDocument/2006/relationships/image" Target="../media/image366.png"/><Relationship Id="rId57" Type="http://schemas.openxmlformats.org/officeDocument/2006/relationships/image" Target="../media/image374.png"/><Relationship Id="rId61" Type="http://schemas.openxmlformats.org/officeDocument/2006/relationships/image" Target="../media/image378.png"/><Relationship Id="rId10" Type="http://schemas.openxmlformats.org/officeDocument/2006/relationships/image" Target="../media/image313.png"/><Relationship Id="rId19" Type="http://schemas.openxmlformats.org/officeDocument/2006/relationships/image" Target="../media/image322.png"/><Relationship Id="rId31" Type="http://schemas.openxmlformats.org/officeDocument/2006/relationships/image" Target="../media/image334.png"/><Relationship Id="rId44" Type="http://schemas.openxmlformats.org/officeDocument/2006/relationships/image" Target="../media/image361.png"/><Relationship Id="rId52" Type="http://schemas.openxmlformats.org/officeDocument/2006/relationships/image" Target="../media/image369.png"/><Relationship Id="rId60" Type="http://schemas.openxmlformats.org/officeDocument/2006/relationships/image" Target="../media/image377.png"/><Relationship Id="rId65" Type="http://schemas.openxmlformats.org/officeDocument/2006/relationships/image" Target="../media/image382.png"/><Relationship Id="rId4" Type="http://schemas.openxmlformats.org/officeDocument/2006/relationships/image" Target="../media/image307.png"/><Relationship Id="rId9" Type="http://schemas.openxmlformats.org/officeDocument/2006/relationships/image" Target="../media/image312.png"/><Relationship Id="rId14" Type="http://schemas.openxmlformats.org/officeDocument/2006/relationships/image" Target="../media/image317.png"/><Relationship Id="rId22" Type="http://schemas.openxmlformats.org/officeDocument/2006/relationships/image" Target="../media/image325.png"/><Relationship Id="rId27" Type="http://schemas.openxmlformats.org/officeDocument/2006/relationships/image" Target="../media/image330.png"/><Relationship Id="rId30" Type="http://schemas.openxmlformats.org/officeDocument/2006/relationships/image" Target="../media/image333.png"/><Relationship Id="rId35" Type="http://schemas.openxmlformats.org/officeDocument/2006/relationships/image" Target="../media/image2010.png"/><Relationship Id="rId43" Type="http://schemas.openxmlformats.org/officeDocument/2006/relationships/image" Target="../media/image360.png"/><Relationship Id="rId48" Type="http://schemas.openxmlformats.org/officeDocument/2006/relationships/image" Target="../media/image365.png"/><Relationship Id="rId56" Type="http://schemas.openxmlformats.org/officeDocument/2006/relationships/image" Target="../media/image373.png"/><Relationship Id="rId64" Type="http://schemas.openxmlformats.org/officeDocument/2006/relationships/image" Target="../media/image381.png"/><Relationship Id="rId69" Type="http://schemas.openxmlformats.org/officeDocument/2006/relationships/image" Target="../media/image386.png"/><Relationship Id="rId8" Type="http://schemas.openxmlformats.org/officeDocument/2006/relationships/image" Target="../media/image311.png"/><Relationship Id="rId51" Type="http://schemas.openxmlformats.org/officeDocument/2006/relationships/image" Target="../media/image368.png"/><Relationship Id="rId3" Type="http://schemas.openxmlformats.org/officeDocument/2006/relationships/image" Target="../media/image306.png"/><Relationship Id="rId12" Type="http://schemas.openxmlformats.org/officeDocument/2006/relationships/image" Target="../media/image315.png"/><Relationship Id="rId17" Type="http://schemas.openxmlformats.org/officeDocument/2006/relationships/image" Target="../media/image320.png"/><Relationship Id="rId25" Type="http://schemas.openxmlformats.org/officeDocument/2006/relationships/image" Target="../media/image328.png"/><Relationship Id="rId33" Type="http://schemas.openxmlformats.org/officeDocument/2006/relationships/image" Target="../media/image336.png"/><Relationship Id="rId38" Type="http://schemas.openxmlformats.org/officeDocument/2006/relationships/image" Target="../media/image2013.png"/><Relationship Id="rId46" Type="http://schemas.openxmlformats.org/officeDocument/2006/relationships/image" Target="../media/image363.png"/><Relationship Id="rId59" Type="http://schemas.openxmlformats.org/officeDocument/2006/relationships/image" Target="../media/image376.png"/><Relationship Id="rId67" Type="http://schemas.openxmlformats.org/officeDocument/2006/relationships/image" Target="../media/image384.png"/><Relationship Id="rId20" Type="http://schemas.openxmlformats.org/officeDocument/2006/relationships/image" Target="../media/image323.png"/><Relationship Id="rId41" Type="http://schemas.openxmlformats.org/officeDocument/2006/relationships/image" Target="../media/image358.png"/><Relationship Id="rId54" Type="http://schemas.openxmlformats.org/officeDocument/2006/relationships/image" Target="../media/image371.png"/><Relationship Id="rId62" Type="http://schemas.openxmlformats.org/officeDocument/2006/relationships/image" Target="../media/image379.png"/><Relationship Id="rId70" Type="http://schemas.openxmlformats.org/officeDocument/2006/relationships/image" Target="../media/image387.png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jpg"/><Relationship Id="rId7" Type="http://schemas.openxmlformats.org/officeDocument/2006/relationships/image" Target="../media/image390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17.png"/><Relationship Id="rId5" Type="http://schemas.openxmlformats.org/officeDocument/2006/relationships/image" Target="../media/image2016.png"/><Relationship Id="rId4" Type="http://schemas.openxmlformats.org/officeDocument/2006/relationships/image" Target="../media/image2015.png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29.jpg"/></Relationships>
</file>

<file path=ppt/slides/_rels/slide6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3.png"/><Relationship Id="rId3" Type="http://schemas.openxmlformats.org/officeDocument/2006/relationships/image" Target="../media/image505.jpg"/><Relationship Id="rId7" Type="http://schemas.openxmlformats.org/officeDocument/2006/relationships/image" Target="../media/image554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3.png"/><Relationship Id="rId5" Type="http://schemas.openxmlformats.org/officeDocument/2006/relationships/image" Target="../media/image722.png"/><Relationship Id="rId4" Type="http://schemas.openxmlformats.org/officeDocument/2006/relationships/image" Target="../media/image550.png"/></Relationships>
</file>

<file path=ppt/slides/_rels/slide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18.jpg"/><Relationship Id="rId1" Type="http://schemas.openxmlformats.org/officeDocument/2006/relationships/slideLayout" Target="../slideLayouts/slideLayout8.xml"/></Relationships>
</file>

<file path=ppt/slides/_rels/slide6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8.png"/><Relationship Id="rId3" Type="http://schemas.openxmlformats.org/officeDocument/2006/relationships/image" Target="../media/image505.jpg"/><Relationship Id="rId7" Type="http://schemas.openxmlformats.org/officeDocument/2006/relationships/image" Target="../media/image56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6.png"/><Relationship Id="rId5" Type="http://schemas.openxmlformats.org/officeDocument/2006/relationships/image" Target="../media/image565.png"/><Relationship Id="rId4" Type="http://schemas.openxmlformats.org/officeDocument/2006/relationships/image" Target="../media/image564.png"/><Relationship Id="rId9" Type="http://schemas.openxmlformats.org/officeDocument/2006/relationships/image" Target="../media/image2019.png"/></Relationships>
</file>

<file path=ppt/slides/_rels/slide6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0.png"/><Relationship Id="rId3" Type="http://schemas.openxmlformats.org/officeDocument/2006/relationships/image" Target="../media/image505.jpg"/><Relationship Id="rId7" Type="http://schemas.openxmlformats.org/officeDocument/2006/relationships/image" Target="../media/image567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6.png"/><Relationship Id="rId5" Type="http://schemas.openxmlformats.org/officeDocument/2006/relationships/image" Target="../media/image565.png"/><Relationship Id="rId10" Type="http://schemas.openxmlformats.org/officeDocument/2006/relationships/image" Target="../media/image549.png"/><Relationship Id="rId4" Type="http://schemas.openxmlformats.org/officeDocument/2006/relationships/image" Target="../media/image564.png"/><Relationship Id="rId9" Type="http://schemas.openxmlformats.org/officeDocument/2006/relationships/image" Target="../media/image546.png"/></Relationships>
</file>

<file path=ppt/slides/_rels/slide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0.jpg"/><Relationship Id="rId1" Type="http://schemas.openxmlformats.org/officeDocument/2006/relationships/slideLayout" Target="../slideLayouts/slideLayout8.xml"/></Relationships>
</file>

<file path=ppt/slides/_rels/slide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1.jpg"/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2.jpg"/><Relationship Id="rId1" Type="http://schemas.openxmlformats.org/officeDocument/2006/relationships/slideLayout" Target="../slideLayouts/slideLayout8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3.png"/><Relationship Id="rId5" Type="http://schemas.openxmlformats.org/officeDocument/2006/relationships/image" Target="../media/image712.png"/><Relationship Id="rId4" Type="http://schemas.openxmlformats.org/officeDocument/2006/relationships/image" Target="../media/image711.png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18.jpg"/><Relationship Id="rId5" Type="http://schemas.openxmlformats.org/officeDocument/2006/relationships/image" Target="../media/image717.png"/><Relationship Id="rId4" Type="http://schemas.openxmlformats.org/officeDocument/2006/relationships/image" Target="../media/image716.jpg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21.png"/><Relationship Id="rId5" Type="http://schemas.openxmlformats.org/officeDocument/2006/relationships/image" Target="../media/image720.jpg"/><Relationship Id="rId4" Type="http://schemas.openxmlformats.org/officeDocument/2006/relationships/image" Target="../media/image719.jpg"/></Relationships>
</file>

<file path=ppt/slides/_rels/slide6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9.png"/><Relationship Id="rId13" Type="http://schemas.openxmlformats.org/officeDocument/2006/relationships/image" Target="../media/image2034.png"/><Relationship Id="rId18" Type="http://schemas.openxmlformats.org/officeDocument/2006/relationships/image" Target="../media/image2039.png"/><Relationship Id="rId26" Type="http://schemas.openxmlformats.org/officeDocument/2006/relationships/image" Target="../media/image2047.png"/><Relationship Id="rId3" Type="http://schemas.openxmlformats.org/officeDocument/2006/relationships/image" Target="../media/image2024.png"/><Relationship Id="rId21" Type="http://schemas.openxmlformats.org/officeDocument/2006/relationships/image" Target="../media/image2042.png"/><Relationship Id="rId7" Type="http://schemas.openxmlformats.org/officeDocument/2006/relationships/image" Target="../media/image2028.png"/><Relationship Id="rId12" Type="http://schemas.openxmlformats.org/officeDocument/2006/relationships/image" Target="../media/image2033.png"/><Relationship Id="rId17" Type="http://schemas.openxmlformats.org/officeDocument/2006/relationships/image" Target="../media/image2038.png"/><Relationship Id="rId25" Type="http://schemas.openxmlformats.org/officeDocument/2006/relationships/image" Target="../media/image2046.png"/><Relationship Id="rId2" Type="http://schemas.openxmlformats.org/officeDocument/2006/relationships/image" Target="../media/image2023.png"/><Relationship Id="rId16" Type="http://schemas.openxmlformats.org/officeDocument/2006/relationships/image" Target="../media/image2037.png"/><Relationship Id="rId20" Type="http://schemas.openxmlformats.org/officeDocument/2006/relationships/image" Target="../media/image2041.png"/><Relationship Id="rId29" Type="http://schemas.openxmlformats.org/officeDocument/2006/relationships/image" Target="../media/image205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27.png"/><Relationship Id="rId11" Type="http://schemas.openxmlformats.org/officeDocument/2006/relationships/image" Target="../media/image2032.png"/><Relationship Id="rId24" Type="http://schemas.openxmlformats.org/officeDocument/2006/relationships/image" Target="../media/image2045.png"/><Relationship Id="rId32" Type="http://schemas.openxmlformats.org/officeDocument/2006/relationships/image" Target="../media/image2053.png"/><Relationship Id="rId5" Type="http://schemas.openxmlformats.org/officeDocument/2006/relationships/image" Target="../media/image2026.png"/><Relationship Id="rId15" Type="http://schemas.openxmlformats.org/officeDocument/2006/relationships/image" Target="../media/image2036.png"/><Relationship Id="rId23" Type="http://schemas.openxmlformats.org/officeDocument/2006/relationships/image" Target="../media/image2044.png"/><Relationship Id="rId28" Type="http://schemas.openxmlformats.org/officeDocument/2006/relationships/image" Target="../media/image2049.png"/><Relationship Id="rId10" Type="http://schemas.openxmlformats.org/officeDocument/2006/relationships/image" Target="../media/image2031.png"/><Relationship Id="rId19" Type="http://schemas.openxmlformats.org/officeDocument/2006/relationships/image" Target="../media/image2040.png"/><Relationship Id="rId31" Type="http://schemas.openxmlformats.org/officeDocument/2006/relationships/image" Target="../media/image2052.png"/><Relationship Id="rId4" Type="http://schemas.openxmlformats.org/officeDocument/2006/relationships/image" Target="../media/image2025.png"/><Relationship Id="rId9" Type="http://schemas.openxmlformats.org/officeDocument/2006/relationships/image" Target="../media/image2030.png"/><Relationship Id="rId14" Type="http://schemas.openxmlformats.org/officeDocument/2006/relationships/image" Target="../media/image2035.png"/><Relationship Id="rId22" Type="http://schemas.openxmlformats.org/officeDocument/2006/relationships/image" Target="../media/image2043.png"/><Relationship Id="rId27" Type="http://schemas.openxmlformats.org/officeDocument/2006/relationships/image" Target="../media/image2048.png"/><Relationship Id="rId30" Type="http://schemas.openxmlformats.org/officeDocument/2006/relationships/image" Target="../media/image2051.png"/></Relationships>
</file>

<file path=ppt/slides/_rels/slide6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5.jpg"/><Relationship Id="rId2" Type="http://schemas.openxmlformats.org/officeDocument/2006/relationships/image" Target="../media/image2054.jpg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7.jpg"/><Relationship Id="rId1" Type="http://schemas.openxmlformats.org/officeDocument/2006/relationships/slideLayout" Target="../slideLayouts/slideLayout4.xml"/></Relationships>
</file>

<file path=ppt/slides/_rels/slide6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/Relationships>
</file>

<file path=ppt/slides/_rels/slide6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0.png"/><Relationship Id="rId3" Type="http://schemas.openxmlformats.org/officeDocument/2006/relationships/image" Target="../media/image665.jpg"/><Relationship Id="rId7" Type="http://schemas.openxmlformats.org/officeDocument/2006/relationships/image" Target="../media/image66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8.png"/><Relationship Id="rId5" Type="http://schemas.openxmlformats.org/officeDocument/2006/relationships/image" Target="../media/image667.png"/><Relationship Id="rId4" Type="http://schemas.openxmlformats.org/officeDocument/2006/relationships/image" Target="../media/image666.png"/></Relationships>
</file>

<file path=ppt/slides/_rels/slide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1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673.jpg"/><Relationship Id="rId4" Type="http://schemas.openxmlformats.org/officeDocument/2006/relationships/image" Target="../media/image2056.jpg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4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6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3.jpg"/><Relationship Id="rId3" Type="http://schemas.openxmlformats.org/officeDocument/2006/relationships/image" Target="../media/image428.jpg"/><Relationship Id="rId7" Type="http://schemas.openxmlformats.org/officeDocument/2006/relationships/image" Target="../media/image432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1.jpg"/><Relationship Id="rId5" Type="http://schemas.openxmlformats.org/officeDocument/2006/relationships/image" Target="../media/image430.jpg"/><Relationship Id="rId10" Type="http://schemas.openxmlformats.org/officeDocument/2006/relationships/image" Target="../media/image435.jpg"/><Relationship Id="rId4" Type="http://schemas.openxmlformats.org/officeDocument/2006/relationships/image" Target="../media/image429.jpg"/><Relationship Id="rId9" Type="http://schemas.openxmlformats.org/officeDocument/2006/relationships/image" Target="../media/image434.jp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6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8.jpg"/><Relationship Id="rId2" Type="http://schemas.openxmlformats.org/officeDocument/2006/relationships/image" Target="../media/image2057.jpg"/><Relationship Id="rId1" Type="http://schemas.openxmlformats.org/officeDocument/2006/relationships/slideLayout" Target="../slideLayouts/slideLayout4.xml"/></Relationships>
</file>

<file path=ppt/slides/_rels/slide6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59.jpg"/><Relationship Id="rId1" Type="http://schemas.openxmlformats.org/officeDocument/2006/relationships/slideLayout" Target="../slideLayouts/slideLayout2.xml"/></Relationships>
</file>

<file path=ppt/slides/_rels/slide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57.jpg"/><Relationship Id="rId2" Type="http://schemas.openxmlformats.org/officeDocument/2006/relationships/hyperlink" Target="mailto:gepti@sehh.es" TargetMode="Externa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058.jpg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1.pn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8.xml"/><Relationship Id="rId4" Type="http://schemas.openxmlformats.org/officeDocument/2006/relationships/hyperlink" Target="http://www.gesmd.es/" TargetMode="Externa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7.png"/><Relationship Id="rId18" Type="http://schemas.openxmlformats.org/officeDocument/2006/relationships/image" Target="../media/image72.png"/><Relationship Id="rId3" Type="http://schemas.openxmlformats.org/officeDocument/2006/relationships/image" Target="../media/image57.png"/><Relationship Id="rId7" Type="http://schemas.openxmlformats.org/officeDocument/2006/relationships/image" Target="../media/image61.png"/><Relationship Id="rId12" Type="http://schemas.openxmlformats.org/officeDocument/2006/relationships/image" Target="../media/image66.png"/><Relationship Id="rId17" Type="http://schemas.openxmlformats.org/officeDocument/2006/relationships/image" Target="../media/image71.png"/><Relationship Id="rId2" Type="http://schemas.openxmlformats.org/officeDocument/2006/relationships/image" Target="../media/image56.png"/><Relationship Id="rId16" Type="http://schemas.openxmlformats.org/officeDocument/2006/relationships/image" Target="../media/image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5" Type="http://schemas.openxmlformats.org/officeDocument/2006/relationships/image" Target="../media/image59.png"/><Relationship Id="rId15" Type="http://schemas.openxmlformats.org/officeDocument/2006/relationships/image" Target="../media/image69.png"/><Relationship Id="rId10" Type="http://schemas.openxmlformats.org/officeDocument/2006/relationships/image" Target="../media/image64.png"/><Relationship Id="rId4" Type="http://schemas.openxmlformats.org/officeDocument/2006/relationships/image" Target="../media/image58.png"/><Relationship Id="rId9" Type="http://schemas.openxmlformats.org/officeDocument/2006/relationships/image" Target="../media/image63.png"/><Relationship Id="rId14" Type="http://schemas.openxmlformats.org/officeDocument/2006/relationships/image" Target="../media/image68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3.jpg"/><Relationship Id="rId2" Type="http://schemas.openxmlformats.org/officeDocument/2006/relationships/image" Target="../media/image2062.jpg"/><Relationship Id="rId1" Type="http://schemas.openxmlformats.org/officeDocument/2006/relationships/slideLayout" Target="../slideLayouts/slideLayout3.xml"/><Relationship Id="rId6" Type="http://schemas.openxmlformats.org/officeDocument/2006/relationships/hyperlink" Target="http://www.gesmd.es/" TargetMode="External"/><Relationship Id="rId5" Type="http://schemas.openxmlformats.org/officeDocument/2006/relationships/image" Target="../media/image2064.jpg"/><Relationship Id="rId4" Type="http://schemas.openxmlformats.org/officeDocument/2006/relationships/image" Target="../media/image2060.jpg"/></Relationships>
</file>

<file path=ppt/slides/_rels/slide70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gesmd.es/" TargetMode="External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2.xml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5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3.xml"/><Relationship Id="rId4" Type="http://schemas.openxmlformats.org/officeDocument/2006/relationships/hyperlink" Target="http://www.gesmd.es/" TargetMode="External"/></Relationships>
</file>

<file path=ppt/slides/_rels/slide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6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www.gesmd.es/" TargetMode="External"/><Relationship Id="rId5" Type="http://schemas.openxmlformats.org/officeDocument/2006/relationships/image" Target="../media/image2065.jpg"/><Relationship Id="rId4" Type="http://schemas.openxmlformats.org/officeDocument/2006/relationships/image" Target="../media/image2067.jpg"/></Relationships>
</file>

<file path=ppt/slides/_rels/slide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8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8.xml"/><Relationship Id="rId4" Type="http://schemas.openxmlformats.org/officeDocument/2006/relationships/hyperlink" Target="http://www.gesmd.es/" TargetMode="External"/></Relationships>
</file>

<file path=ppt/slides/_rels/slide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0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73.png"/><Relationship Id="rId5" Type="http://schemas.openxmlformats.org/officeDocument/2006/relationships/image" Target="../media/image2072.png"/><Relationship Id="rId4" Type="http://schemas.openxmlformats.org/officeDocument/2006/relationships/image" Target="../media/image2071.png"/></Relationships>
</file>

<file path=ppt/slides/_rels/slide7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7.png"/><Relationship Id="rId3" Type="http://schemas.openxmlformats.org/officeDocument/2006/relationships/image" Target="../media/image2070.png"/><Relationship Id="rId7" Type="http://schemas.openxmlformats.org/officeDocument/2006/relationships/image" Target="../media/image2076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71.png"/><Relationship Id="rId5" Type="http://schemas.openxmlformats.org/officeDocument/2006/relationships/image" Target="../media/image2075.png"/><Relationship Id="rId4" Type="http://schemas.openxmlformats.org/officeDocument/2006/relationships/image" Target="../media/image2074.png"/></Relationships>
</file>

<file path=ppt/slides/_rels/slide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0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79.png"/><Relationship Id="rId5" Type="http://schemas.openxmlformats.org/officeDocument/2006/relationships/image" Target="../media/image2078.png"/><Relationship Id="rId4" Type="http://schemas.openxmlformats.org/officeDocument/2006/relationships/image" Target="../media/image2071.png"/></Relationships>
</file>

<file path=ppt/slides/_rels/slide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0.png"/><Relationship Id="rId7" Type="http://schemas.openxmlformats.org/officeDocument/2006/relationships/image" Target="../media/image2082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81.png"/><Relationship Id="rId5" Type="http://schemas.openxmlformats.org/officeDocument/2006/relationships/image" Target="../media/image2071.png"/><Relationship Id="rId4" Type="http://schemas.openxmlformats.org/officeDocument/2006/relationships/image" Target="../media/image2080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0.png"/><Relationship Id="rId7" Type="http://schemas.openxmlformats.org/officeDocument/2006/relationships/image" Target="../media/image2085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71.png"/><Relationship Id="rId5" Type="http://schemas.openxmlformats.org/officeDocument/2006/relationships/image" Target="../media/image2084.png"/><Relationship Id="rId4" Type="http://schemas.openxmlformats.org/officeDocument/2006/relationships/image" Target="../media/image2083.png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70.png"/><Relationship Id="rId2" Type="http://schemas.openxmlformats.org/officeDocument/2006/relationships/image" Target="../media/image2069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071.png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6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2.xml"/><Relationship Id="rId5" Type="http://schemas.openxmlformats.org/officeDocument/2006/relationships/hyperlink" Target="http://www.gesmd.es/" TargetMode="External"/><Relationship Id="rId4" Type="http://schemas.openxmlformats.org/officeDocument/2006/relationships/image" Target="../media/image2065.jpg"/></Relationships>
</file>

<file path=ppt/slides/_rels/slide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87.png"/><Relationship Id="rId1" Type="http://schemas.openxmlformats.org/officeDocument/2006/relationships/slideLayout" Target="../slideLayouts/slideLayout2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5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3.xml"/><Relationship Id="rId4" Type="http://schemas.openxmlformats.org/officeDocument/2006/relationships/hyperlink" Target="http://www.gesmd.es/" TargetMode="Externa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7.png"/><Relationship Id="rId2" Type="http://schemas.openxmlformats.org/officeDocument/2006/relationships/hyperlink" Target="http://www.gesmd.es/actividad-cientifica/proyectos/" TargetMode="External"/><Relationship Id="rId1" Type="http://schemas.openxmlformats.org/officeDocument/2006/relationships/slideLayout" Target="../slideLayouts/slideLayout2.xml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8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8.xml"/><Relationship Id="rId4" Type="http://schemas.openxmlformats.org/officeDocument/2006/relationships/hyperlink" Target="http://www.gesmd.es/" TargetMode="External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9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8.xml"/><Relationship Id="rId4" Type="http://schemas.openxmlformats.org/officeDocument/2006/relationships/hyperlink" Target="http://www.gesmd.es/" TargetMode="External"/></Relationships>
</file>

<file path=ppt/slides/_rels/slide7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7.xml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0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www.gesmd.es/" TargetMode="External"/><Relationship Id="rId5" Type="http://schemas.openxmlformats.org/officeDocument/2006/relationships/image" Target="../media/image2065.jpg"/><Relationship Id="rId4" Type="http://schemas.openxmlformats.org/officeDocument/2006/relationships/image" Target="../media/image2091.jpg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5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1.xml"/><Relationship Id="rId6" Type="http://schemas.openxmlformats.org/officeDocument/2006/relationships/hyperlink" Target="http://www.gesmd.es/" TargetMode="External"/><Relationship Id="rId5" Type="http://schemas.openxmlformats.org/officeDocument/2006/relationships/image" Target="../media/image2093.jpg"/><Relationship Id="rId4" Type="http://schemas.openxmlformats.org/officeDocument/2006/relationships/image" Target="../media/image2092.jpg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5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1.xml"/><Relationship Id="rId6" Type="http://schemas.openxmlformats.org/officeDocument/2006/relationships/hyperlink" Target="http://www.gesmd.es/" TargetMode="External"/><Relationship Id="rId5" Type="http://schemas.openxmlformats.org/officeDocument/2006/relationships/image" Target="../media/image2095.jpg"/><Relationship Id="rId4" Type="http://schemas.openxmlformats.org/officeDocument/2006/relationships/image" Target="../media/image2094.jpg"/></Relationships>
</file>

<file path=ppt/slides/_rels/slide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87.png"/><Relationship Id="rId1" Type="http://schemas.openxmlformats.org/officeDocument/2006/relationships/slideLayout" Target="../slideLayouts/slideLayout2.xml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5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2.xml"/><Relationship Id="rId4" Type="http://schemas.openxmlformats.org/officeDocument/2006/relationships/hyperlink" Target="http://www.gesmd.es/" TargetMode="Externa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6.jpg"/><Relationship Id="rId2" Type="http://schemas.openxmlformats.org/officeDocument/2006/relationships/image" Target="../media/image2060.jpg"/><Relationship Id="rId1" Type="http://schemas.openxmlformats.org/officeDocument/2006/relationships/slideLayout" Target="../slideLayouts/slideLayout8.xml"/><Relationship Id="rId4" Type="http://schemas.openxmlformats.org/officeDocument/2006/relationships/hyperlink" Target="http://www.gesmd.es/" TargetMode="Externa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gesmd.es/" TargetMode="External"/><Relationship Id="rId2" Type="http://schemas.openxmlformats.org/officeDocument/2006/relationships/image" Target="../media/image2097.jpg"/><Relationship Id="rId1" Type="http://schemas.openxmlformats.org/officeDocument/2006/relationships/slideLayout" Target="../slideLayouts/slideLayout8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hyperlink" Target="mailto:pabrisqueta@vhio.net" TargetMode="External"/><Relationship Id="rId2" Type="http://schemas.openxmlformats.org/officeDocument/2006/relationships/image" Target="../media/image209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099.jpg"/></Relationships>
</file>

<file path=ppt/slides/_rels/slide7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04.png"/><Relationship Id="rId5" Type="http://schemas.openxmlformats.org/officeDocument/2006/relationships/image" Target="../media/image2103.png"/><Relationship Id="rId4" Type="http://schemas.openxmlformats.org/officeDocument/2006/relationships/image" Target="../media/image2102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5.png"/><Relationship Id="rId7" Type="http://schemas.openxmlformats.org/officeDocument/2006/relationships/image" Target="../media/image204.jpg"/><Relationship Id="rId2" Type="http://schemas.openxmlformats.org/officeDocument/2006/relationships/image" Target="../media/image174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3.jpg"/><Relationship Id="rId5" Type="http://schemas.openxmlformats.org/officeDocument/2006/relationships/image" Target="../media/image176.jpg"/><Relationship Id="rId4" Type="http://schemas.openxmlformats.org/officeDocument/2006/relationships/image" Target="../media/image202.jpg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106.png"/><Relationship Id="rId4" Type="http://schemas.openxmlformats.org/officeDocument/2006/relationships/image" Target="../media/image2105.png"/></Relationships>
</file>

<file path=ppt/slides/_rels/slide7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11.png"/><Relationship Id="rId13" Type="http://schemas.openxmlformats.org/officeDocument/2006/relationships/image" Target="../media/image2116.png"/><Relationship Id="rId3" Type="http://schemas.openxmlformats.org/officeDocument/2006/relationships/image" Target="../media/image2101.png"/><Relationship Id="rId7" Type="http://schemas.openxmlformats.org/officeDocument/2006/relationships/image" Target="../media/image2110.png"/><Relationship Id="rId12" Type="http://schemas.openxmlformats.org/officeDocument/2006/relationships/image" Target="../media/image2115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09.png"/><Relationship Id="rId11" Type="http://schemas.openxmlformats.org/officeDocument/2006/relationships/image" Target="../media/image2114.png"/><Relationship Id="rId5" Type="http://schemas.openxmlformats.org/officeDocument/2006/relationships/image" Target="../media/image2108.png"/><Relationship Id="rId10" Type="http://schemas.openxmlformats.org/officeDocument/2006/relationships/image" Target="../media/image2113.png"/><Relationship Id="rId4" Type="http://schemas.openxmlformats.org/officeDocument/2006/relationships/image" Target="../media/image2107.png"/><Relationship Id="rId9" Type="http://schemas.openxmlformats.org/officeDocument/2006/relationships/image" Target="../media/image2112.png"/><Relationship Id="rId14" Type="http://schemas.openxmlformats.org/officeDocument/2006/relationships/image" Target="../media/image2117.png"/></Relationships>
</file>

<file path=ppt/slides/_rels/slide7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23.png"/><Relationship Id="rId3" Type="http://schemas.openxmlformats.org/officeDocument/2006/relationships/image" Target="../media/image2118.png"/><Relationship Id="rId7" Type="http://schemas.openxmlformats.org/officeDocument/2006/relationships/image" Target="../media/image2122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21.png"/><Relationship Id="rId11" Type="http://schemas.openxmlformats.org/officeDocument/2006/relationships/image" Target="../media/image2126.png"/><Relationship Id="rId5" Type="http://schemas.openxmlformats.org/officeDocument/2006/relationships/image" Target="../media/image2120.png"/><Relationship Id="rId10" Type="http://schemas.openxmlformats.org/officeDocument/2006/relationships/image" Target="../media/image2125.png"/><Relationship Id="rId4" Type="http://schemas.openxmlformats.org/officeDocument/2006/relationships/image" Target="../media/image2119.png"/><Relationship Id="rId9" Type="http://schemas.openxmlformats.org/officeDocument/2006/relationships/image" Target="../media/image2124.png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7.png"/><Relationship Id="rId7" Type="http://schemas.openxmlformats.org/officeDocument/2006/relationships/image" Target="../media/image2131.jp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30.jpg"/><Relationship Id="rId5" Type="http://schemas.openxmlformats.org/officeDocument/2006/relationships/image" Target="../media/image2129.png"/><Relationship Id="rId4" Type="http://schemas.openxmlformats.org/officeDocument/2006/relationships/image" Target="../media/image2128.png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33.png"/><Relationship Id="rId4" Type="http://schemas.openxmlformats.org/officeDocument/2006/relationships/image" Target="../media/image2132.png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7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35.png"/><Relationship Id="rId4" Type="http://schemas.openxmlformats.org/officeDocument/2006/relationships/image" Target="../media/image2134.png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7" Type="http://schemas.openxmlformats.org/officeDocument/2006/relationships/image" Target="../media/image2139.jp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138.jpg"/><Relationship Id="rId5" Type="http://schemas.openxmlformats.org/officeDocument/2006/relationships/image" Target="../media/image2137.png"/><Relationship Id="rId4" Type="http://schemas.openxmlformats.org/officeDocument/2006/relationships/image" Target="../media/image2136.png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142.png"/><Relationship Id="rId5" Type="http://schemas.openxmlformats.org/officeDocument/2006/relationships/image" Target="../media/image2141.png"/><Relationship Id="rId4" Type="http://schemas.openxmlformats.org/officeDocument/2006/relationships/image" Target="../media/image2140.png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145.png"/><Relationship Id="rId5" Type="http://schemas.openxmlformats.org/officeDocument/2006/relationships/image" Target="../media/image2144.png"/><Relationship Id="rId4" Type="http://schemas.openxmlformats.org/officeDocument/2006/relationships/image" Target="../media/image2143.png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7" Type="http://schemas.openxmlformats.org/officeDocument/2006/relationships/image" Target="../media/image2149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148.jpg"/><Relationship Id="rId5" Type="http://schemas.openxmlformats.org/officeDocument/2006/relationships/image" Target="../media/image2147.png"/><Relationship Id="rId4" Type="http://schemas.openxmlformats.org/officeDocument/2006/relationships/image" Target="../media/image2146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1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152.png"/><Relationship Id="rId5" Type="http://schemas.openxmlformats.org/officeDocument/2006/relationships/image" Target="../media/image2151.png"/><Relationship Id="rId4" Type="http://schemas.openxmlformats.org/officeDocument/2006/relationships/image" Target="../media/image2150.png"/></Relationships>
</file>

<file path=ppt/slides/_rels/slide7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58.png"/><Relationship Id="rId13" Type="http://schemas.openxmlformats.org/officeDocument/2006/relationships/image" Target="../media/image2163.png"/><Relationship Id="rId3" Type="http://schemas.openxmlformats.org/officeDocument/2006/relationships/image" Target="../media/image2153.png"/><Relationship Id="rId7" Type="http://schemas.openxmlformats.org/officeDocument/2006/relationships/image" Target="../media/image2157.png"/><Relationship Id="rId12" Type="http://schemas.openxmlformats.org/officeDocument/2006/relationships/image" Target="../media/image2162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56.png"/><Relationship Id="rId11" Type="http://schemas.openxmlformats.org/officeDocument/2006/relationships/image" Target="../media/image2161.png"/><Relationship Id="rId5" Type="http://schemas.openxmlformats.org/officeDocument/2006/relationships/image" Target="../media/image2155.png"/><Relationship Id="rId15" Type="http://schemas.openxmlformats.org/officeDocument/2006/relationships/image" Target="../media/image2165.png"/><Relationship Id="rId10" Type="http://schemas.openxmlformats.org/officeDocument/2006/relationships/image" Target="../media/image2160.png"/><Relationship Id="rId4" Type="http://schemas.openxmlformats.org/officeDocument/2006/relationships/image" Target="../media/image2154.png"/><Relationship Id="rId9" Type="http://schemas.openxmlformats.org/officeDocument/2006/relationships/image" Target="../media/image2159.png"/><Relationship Id="rId14" Type="http://schemas.openxmlformats.org/officeDocument/2006/relationships/image" Target="../media/image2164.png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6.png"/><Relationship Id="rId2" Type="http://schemas.openxmlformats.org/officeDocument/2006/relationships/image" Target="../media/image2100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168.png"/><Relationship Id="rId4" Type="http://schemas.openxmlformats.org/officeDocument/2006/relationships/image" Target="../media/image2167.png"/></Relationships>
</file>

<file path=ppt/slides/_rels/slide7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9.png"/><Relationship Id="rId2" Type="http://schemas.openxmlformats.org/officeDocument/2006/relationships/image" Target="../media/image2101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2171.png"/><Relationship Id="rId4" Type="http://schemas.openxmlformats.org/officeDocument/2006/relationships/image" Target="../media/image2170.png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9.png"/><Relationship Id="rId2" Type="http://schemas.openxmlformats.org/officeDocument/2006/relationships/image" Target="../media/image2101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170.png"/></Relationships>
</file>

<file path=ppt/slides/_rels/slide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72.jpg"/><Relationship Id="rId1" Type="http://schemas.openxmlformats.org/officeDocument/2006/relationships/slideLayout" Target="../slideLayouts/slideLayout2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4.jpg"/><Relationship Id="rId2" Type="http://schemas.openxmlformats.org/officeDocument/2006/relationships/image" Target="../media/image2173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2.jpg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2.png"/><Relationship Id="rId13" Type="http://schemas.openxmlformats.org/officeDocument/2006/relationships/image" Target="../media/image217.png"/><Relationship Id="rId18" Type="http://schemas.openxmlformats.org/officeDocument/2006/relationships/image" Target="../media/image222.png"/><Relationship Id="rId3" Type="http://schemas.openxmlformats.org/officeDocument/2006/relationships/image" Target="../media/image207.png"/><Relationship Id="rId7" Type="http://schemas.openxmlformats.org/officeDocument/2006/relationships/image" Target="../media/image211.png"/><Relationship Id="rId12" Type="http://schemas.openxmlformats.org/officeDocument/2006/relationships/image" Target="../media/image216.png"/><Relationship Id="rId17" Type="http://schemas.openxmlformats.org/officeDocument/2006/relationships/image" Target="../media/image221.png"/><Relationship Id="rId2" Type="http://schemas.openxmlformats.org/officeDocument/2006/relationships/image" Target="../media/image205.jpg"/><Relationship Id="rId16" Type="http://schemas.openxmlformats.org/officeDocument/2006/relationships/image" Target="../media/image22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10.png"/><Relationship Id="rId11" Type="http://schemas.openxmlformats.org/officeDocument/2006/relationships/image" Target="../media/image215.png"/><Relationship Id="rId5" Type="http://schemas.openxmlformats.org/officeDocument/2006/relationships/image" Target="../media/image209.png"/><Relationship Id="rId15" Type="http://schemas.openxmlformats.org/officeDocument/2006/relationships/image" Target="../media/image219.png"/><Relationship Id="rId10" Type="http://schemas.openxmlformats.org/officeDocument/2006/relationships/image" Target="../media/image214.png"/><Relationship Id="rId19" Type="http://schemas.openxmlformats.org/officeDocument/2006/relationships/image" Target="../media/image223.png"/><Relationship Id="rId4" Type="http://schemas.openxmlformats.org/officeDocument/2006/relationships/image" Target="../media/image208.png"/><Relationship Id="rId9" Type="http://schemas.openxmlformats.org/officeDocument/2006/relationships/image" Target="../media/image213.png"/><Relationship Id="rId14" Type="http://schemas.openxmlformats.org/officeDocument/2006/relationships/image" Target="../media/image218.png"/></Relationships>
</file>

<file path=ppt/slides/_rels/slide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75.png"/><Relationship Id="rId1" Type="http://schemas.openxmlformats.org/officeDocument/2006/relationships/slideLayout" Target="../slideLayouts/slideLayout4.xml"/></Relationships>
</file>

<file path=ppt/slides/_rels/slide7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1.png"/><Relationship Id="rId3" Type="http://schemas.openxmlformats.org/officeDocument/2006/relationships/image" Target="../media/image2176.png"/><Relationship Id="rId7" Type="http://schemas.openxmlformats.org/officeDocument/2006/relationships/image" Target="../media/image2180.png"/><Relationship Id="rId12" Type="http://schemas.openxmlformats.org/officeDocument/2006/relationships/image" Target="../media/image2185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79.png"/><Relationship Id="rId11" Type="http://schemas.openxmlformats.org/officeDocument/2006/relationships/image" Target="../media/image2184.png"/><Relationship Id="rId5" Type="http://schemas.openxmlformats.org/officeDocument/2006/relationships/image" Target="../media/image2178.png"/><Relationship Id="rId10" Type="http://schemas.openxmlformats.org/officeDocument/2006/relationships/image" Target="../media/image2183.png"/><Relationship Id="rId4" Type="http://schemas.openxmlformats.org/officeDocument/2006/relationships/image" Target="../media/image2177.png"/><Relationship Id="rId9" Type="http://schemas.openxmlformats.org/officeDocument/2006/relationships/image" Target="../media/image2182.png"/></Relationships>
</file>

<file path=ppt/slides/_rels/slide7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7.png"/></Relationships>
</file>

<file path=ppt/slides/_rels/slide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86.jpg"/><Relationship Id="rId5" Type="http://schemas.openxmlformats.org/officeDocument/2006/relationships/image" Target="../media/image1032.jpg"/><Relationship Id="rId4" Type="http://schemas.openxmlformats.org/officeDocument/2006/relationships/image" Target="../media/image2177.png"/></Relationships>
</file>

<file path=ppt/slides/_rels/slide7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7.png"/></Relationships>
</file>

<file path=ppt/slides/_rels/slide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2" Type="http://schemas.openxmlformats.org/officeDocument/2006/relationships/image" Target="../media/image1021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77.png"/></Relationships>
</file>

<file path=ppt/slides/_rels/slide7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3" Type="http://schemas.openxmlformats.org/officeDocument/2006/relationships/image" Target="../media/image768.jpg"/><Relationship Id="rId7" Type="http://schemas.openxmlformats.org/officeDocument/2006/relationships/image" Target="../media/image891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90.png"/><Relationship Id="rId5" Type="http://schemas.openxmlformats.org/officeDocument/2006/relationships/image" Target="../media/image889.jpg"/><Relationship Id="rId4" Type="http://schemas.openxmlformats.org/officeDocument/2006/relationships/image" Target="../media/image760.jpg"/><Relationship Id="rId9" Type="http://schemas.openxmlformats.org/officeDocument/2006/relationships/image" Target="../media/image892.png"/></Relationships>
</file>

<file path=ppt/slides/_rels/slide7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3.png"/><Relationship Id="rId3" Type="http://schemas.openxmlformats.org/officeDocument/2006/relationships/image" Target="../media/image768.jpg"/><Relationship Id="rId7" Type="http://schemas.openxmlformats.org/officeDocument/2006/relationships/image" Target="../media/image892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86.png"/><Relationship Id="rId5" Type="http://schemas.openxmlformats.org/officeDocument/2006/relationships/image" Target="../media/image889.jpg"/><Relationship Id="rId4" Type="http://schemas.openxmlformats.org/officeDocument/2006/relationships/image" Target="../media/image760.jp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0.png"/><Relationship Id="rId13" Type="http://schemas.openxmlformats.org/officeDocument/2006/relationships/image" Target="../media/image235.png"/><Relationship Id="rId18" Type="http://schemas.openxmlformats.org/officeDocument/2006/relationships/image" Target="../media/image240.png"/><Relationship Id="rId26" Type="http://schemas.openxmlformats.org/officeDocument/2006/relationships/hyperlink" Target="mailto:igranada@iconcologia.net" TargetMode="External"/><Relationship Id="rId3" Type="http://schemas.openxmlformats.org/officeDocument/2006/relationships/image" Target="../media/image225.png"/><Relationship Id="rId21" Type="http://schemas.openxmlformats.org/officeDocument/2006/relationships/image" Target="../media/image243.png"/><Relationship Id="rId7" Type="http://schemas.openxmlformats.org/officeDocument/2006/relationships/image" Target="../media/image229.png"/><Relationship Id="rId12" Type="http://schemas.openxmlformats.org/officeDocument/2006/relationships/image" Target="../media/image234.png"/><Relationship Id="rId17" Type="http://schemas.openxmlformats.org/officeDocument/2006/relationships/image" Target="../media/image239.png"/><Relationship Id="rId25" Type="http://schemas.openxmlformats.org/officeDocument/2006/relationships/hyperlink" Target="mailto:mmorgades@iconcologia.net" TargetMode="External"/><Relationship Id="rId2" Type="http://schemas.openxmlformats.org/officeDocument/2006/relationships/image" Target="../media/image224.jpg"/><Relationship Id="rId16" Type="http://schemas.openxmlformats.org/officeDocument/2006/relationships/image" Target="../media/image238.png"/><Relationship Id="rId20" Type="http://schemas.openxmlformats.org/officeDocument/2006/relationships/image" Target="../media/image24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8.png"/><Relationship Id="rId11" Type="http://schemas.openxmlformats.org/officeDocument/2006/relationships/image" Target="../media/image233.png"/><Relationship Id="rId24" Type="http://schemas.openxmlformats.org/officeDocument/2006/relationships/image" Target="../media/image246.png"/><Relationship Id="rId5" Type="http://schemas.openxmlformats.org/officeDocument/2006/relationships/image" Target="../media/image227.png"/><Relationship Id="rId15" Type="http://schemas.openxmlformats.org/officeDocument/2006/relationships/image" Target="../media/image237.png"/><Relationship Id="rId23" Type="http://schemas.openxmlformats.org/officeDocument/2006/relationships/image" Target="../media/image245.png"/><Relationship Id="rId10" Type="http://schemas.openxmlformats.org/officeDocument/2006/relationships/image" Target="../media/image232.png"/><Relationship Id="rId19" Type="http://schemas.openxmlformats.org/officeDocument/2006/relationships/image" Target="../media/image241.png"/><Relationship Id="rId4" Type="http://schemas.openxmlformats.org/officeDocument/2006/relationships/image" Target="../media/image226.png"/><Relationship Id="rId9" Type="http://schemas.openxmlformats.org/officeDocument/2006/relationships/image" Target="../media/image231.png"/><Relationship Id="rId14" Type="http://schemas.openxmlformats.org/officeDocument/2006/relationships/image" Target="../media/image236.png"/><Relationship Id="rId22" Type="http://schemas.openxmlformats.org/officeDocument/2006/relationships/image" Target="../media/image244.png"/><Relationship Id="rId27" Type="http://schemas.openxmlformats.org/officeDocument/2006/relationships/hyperlink" Target="mailto:informes_citometria@usal.es" TargetMode="External"/></Relationships>
</file>

<file path=ppt/slides/_rels/slide7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8.jpg"/><Relationship Id="rId7" Type="http://schemas.openxmlformats.org/officeDocument/2006/relationships/image" Target="../media/image896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895.png"/><Relationship Id="rId5" Type="http://schemas.openxmlformats.org/officeDocument/2006/relationships/image" Target="../media/image894.jpg"/><Relationship Id="rId4" Type="http://schemas.openxmlformats.org/officeDocument/2006/relationships/image" Target="../media/image760.jpg"/></Relationships>
</file>

<file path=ppt/slides/_rels/slide7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86.png"/><Relationship Id="rId3" Type="http://schemas.openxmlformats.org/officeDocument/2006/relationships/image" Target="../media/image768.jpg"/><Relationship Id="rId7" Type="http://schemas.openxmlformats.org/officeDocument/2006/relationships/image" Target="../media/image809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06.png"/><Relationship Id="rId5" Type="http://schemas.openxmlformats.org/officeDocument/2006/relationships/image" Target="../media/image894.jpg"/><Relationship Id="rId10" Type="http://schemas.openxmlformats.org/officeDocument/2006/relationships/image" Target="../media/image908.jpg"/><Relationship Id="rId4" Type="http://schemas.openxmlformats.org/officeDocument/2006/relationships/image" Target="../media/image760.jpg"/><Relationship Id="rId9" Type="http://schemas.openxmlformats.org/officeDocument/2006/relationships/image" Target="../media/image907.png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7.png"/><Relationship Id="rId7" Type="http://schemas.openxmlformats.org/officeDocument/2006/relationships/image" Target="../media/image2190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89.png"/><Relationship Id="rId5" Type="http://schemas.openxmlformats.org/officeDocument/2006/relationships/image" Target="../media/image1037.jpg"/><Relationship Id="rId4" Type="http://schemas.openxmlformats.org/officeDocument/2006/relationships/image" Target="../media/image2188.png"/></Relationships>
</file>

<file path=ppt/slides/_rels/slide7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7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88.png"/></Relationships>
</file>

<file path=ppt/slides/_rels/slide7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2" Type="http://schemas.openxmlformats.org/officeDocument/2006/relationships/image" Target="../media/image1040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41.png"/><Relationship Id="rId4" Type="http://schemas.openxmlformats.org/officeDocument/2006/relationships/image" Target="../media/image2177.png"/></Relationships>
</file>

<file path=ppt/slides/_rels/slide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76.png"/><Relationship Id="rId7" Type="http://schemas.openxmlformats.org/officeDocument/2006/relationships/image" Target="../media/image2193.png"/><Relationship Id="rId2" Type="http://schemas.openxmlformats.org/officeDocument/2006/relationships/image" Target="../media/image104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92.png"/><Relationship Id="rId5" Type="http://schemas.openxmlformats.org/officeDocument/2006/relationships/image" Target="../media/image2191.png"/><Relationship Id="rId4" Type="http://schemas.openxmlformats.org/officeDocument/2006/relationships/image" Target="../media/image2177.png"/></Relationships>
</file>

<file path=ppt/slides/_rels/slide7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8.png"/><Relationship Id="rId13" Type="http://schemas.openxmlformats.org/officeDocument/2006/relationships/image" Target="../media/image1053.png"/><Relationship Id="rId18" Type="http://schemas.openxmlformats.org/officeDocument/2006/relationships/image" Target="../media/image1058.png"/><Relationship Id="rId26" Type="http://schemas.openxmlformats.org/officeDocument/2006/relationships/image" Target="../media/image1066.png"/><Relationship Id="rId3" Type="http://schemas.openxmlformats.org/officeDocument/2006/relationships/image" Target="../media/image2176.png"/><Relationship Id="rId21" Type="http://schemas.openxmlformats.org/officeDocument/2006/relationships/image" Target="../media/image1061.png"/><Relationship Id="rId7" Type="http://schemas.openxmlformats.org/officeDocument/2006/relationships/image" Target="../media/image1047.png"/><Relationship Id="rId12" Type="http://schemas.openxmlformats.org/officeDocument/2006/relationships/image" Target="../media/image1052.png"/><Relationship Id="rId17" Type="http://schemas.openxmlformats.org/officeDocument/2006/relationships/image" Target="../media/image1057.png"/><Relationship Id="rId25" Type="http://schemas.openxmlformats.org/officeDocument/2006/relationships/image" Target="../media/image1065.png"/><Relationship Id="rId2" Type="http://schemas.openxmlformats.org/officeDocument/2006/relationships/image" Target="../media/image1040.jpg"/><Relationship Id="rId16" Type="http://schemas.openxmlformats.org/officeDocument/2006/relationships/image" Target="../media/image1056.png"/><Relationship Id="rId20" Type="http://schemas.openxmlformats.org/officeDocument/2006/relationships/image" Target="../media/image10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46.png"/><Relationship Id="rId11" Type="http://schemas.openxmlformats.org/officeDocument/2006/relationships/image" Target="../media/image1051.png"/><Relationship Id="rId24" Type="http://schemas.openxmlformats.org/officeDocument/2006/relationships/image" Target="../media/image1064.png"/><Relationship Id="rId5" Type="http://schemas.openxmlformats.org/officeDocument/2006/relationships/image" Target="../media/image1045.png"/><Relationship Id="rId15" Type="http://schemas.openxmlformats.org/officeDocument/2006/relationships/image" Target="../media/image1055.png"/><Relationship Id="rId23" Type="http://schemas.openxmlformats.org/officeDocument/2006/relationships/image" Target="../media/image1063.png"/><Relationship Id="rId10" Type="http://schemas.openxmlformats.org/officeDocument/2006/relationships/image" Target="../media/image1050.png"/><Relationship Id="rId19" Type="http://schemas.openxmlformats.org/officeDocument/2006/relationships/image" Target="../media/image1059.png"/><Relationship Id="rId4" Type="http://schemas.openxmlformats.org/officeDocument/2006/relationships/image" Target="../media/image2177.png"/><Relationship Id="rId9" Type="http://schemas.openxmlformats.org/officeDocument/2006/relationships/image" Target="../media/image1049.png"/><Relationship Id="rId14" Type="http://schemas.openxmlformats.org/officeDocument/2006/relationships/image" Target="../media/image1054.png"/><Relationship Id="rId22" Type="http://schemas.openxmlformats.org/officeDocument/2006/relationships/image" Target="../media/image1062.png"/><Relationship Id="rId27" Type="http://schemas.openxmlformats.org/officeDocument/2006/relationships/image" Target="../media/image1067.png"/></Relationships>
</file>

<file path=ppt/slides/_rels/slide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jpg"/><Relationship Id="rId2" Type="http://schemas.openxmlformats.org/officeDocument/2006/relationships/image" Target="../media/image1071.png"/><Relationship Id="rId1" Type="http://schemas.openxmlformats.org/officeDocument/2006/relationships/slideLayout" Target="../slideLayouts/slideLayout2.xml"/></Relationships>
</file>

<file path=ppt/slides/_rels/slide7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8.jpg"/></Relationships>
</file>

<file path=ppt/slides/_rels/slide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0.jpg"/><Relationship Id="rId1" Type="http://schemas.openxmlformats.org/officeDocument/2006/relationships/slideLayout" Target="../slideLayouts/slideLayout2.xml"/></Relationships>
</file>

<file path=ppt/slides/_rels/slide7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2.xml"/></Relationships>
</file>

<file path=ppt/slides/_rels/slide7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9.xml"/></Relationships>
</file>

<file path=ppt/slides/_rels/slide7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94.jpg"/><Relationship Id="rId1" Type="http://schemas.openxmlformats.org/officeDocument/2006/relationships/slideLayout" Target="../slideLayouts/slideLayout2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6.jpg"/><Relationship Id="rId2" Type="http://schemas.openxmlformats.org/officeDocument/2006/relationships/image" Target="../media/image2195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97.jpg"/></Relationships>
</file>

<file path=ppt/slides/_rels/slide7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98.jpg"/><Relationship Id="rId1" Type="http://schemas.openxmlformats.org/officeDocument/2006/relationships/slideLayout" Target="../slideLayouts/slideLayout8.xml"/></Relationships>
</file>

<file path=ppt/slides/_rels/slide7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99.png"/><Relationship Id="rId1" Type="http://schemas.openxmlformats.org/officeDocument/2006/relationships/slideLayout" Target="../slideLayouts/slideLayout4.xml"/></Relationships>
</file>

<file path=ppt/slides/_rels/slide7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60.png"/><Relationship Id="rId18" Type="http://schemas.openxmlformats.org/officeDocument/2006/relationships/image" Target="../media/image265.png"/><Relationship Id="rId26" Type="http://schemas.openxmlformats.org/officeDocument/2006/relationships/image" Target="../media/image273.png"/><Relationship Id="rId39" Type="http://schemas.openxmlformats.org/officeDocument/2006/relationships/image" Target="../media/image286.png"/><Relationship Id="rId21" Type="http://schemas.openxmlformats.org/officeDocument/2006/relationships/image" Target="../media/image268.png"/><Relationship Id="rId34" Type="http://schemas.openxmlformats.org/officeDocument/2006/relationships/image" Target="../media/image281.png"/><Relationship Id="rId42" Type="http://schemas.openxmlformats.org/officeDocument/2006/relationships/image" Target="../media/image289.png"/><Relationship Id="rId47" Type="http://schemas.openxmlformats.org/officeDocument/2006/relationships/image" Target="../media/image294.png"/><Relationship Id="rId50" Type="http://schemas.openxmlformats.org/officeDocument/2006/relationships/image" Target="../media/image297.png"/><Relationship Id="rId55" Type="http://schemas.openxmlformats.org/officeDocument/2006/relationships/image" Target="../media/image302.png"/><Relationship Id="rId7" Type="http://schemas.openxmlformats.org/officeDocument/2006/relationships/image" Target="../media/image254.png"/><Relationship Id="rId12" Type="http://schemas.openxmlformats.org/officeDocument/2006/relationships/image" Target="../media/image259.png"/><Relationship Id="rId17" Type="http://schemas.openxmlformats.org/officeDocument/2006/relationships/image" Target="../media/image264.png"/><Relationship Id="rId25" Type="http://schemas.openxmlformats.org/officeDocument/2006/relationships/image" Target="../media/image272.png"/><Relationship Id="rId33" Type="http://schemas.openxmlformats.org/officeDocument/2006/relationships/image" Target="../media/image280.png"/><Relationship Id="rId38" Type="http://schemas.openxmlformats.org/officeDocument/2006/relationships/image" Target="../media/image285.png"/><Relationship Id="rId46" Type="http://schemas.openxmlformats.org/officeDocument/2006/relationships/image" Target="../media/image293.png"/><Relationship Id="rId2" Type="http://schemas.openxmlformats.org/officeDocument/2006/relationships/image" Target="../media/image224.jpg"/><Relationship Id="rId16" Type="http://schemas.openxmlformats.org/officeDocument/2006/relationships/image" Target="../media/image263.png"/><Relationship Id="rId20" Type="http://schemas.openxmlformats.org/officeDocument/2006/relationships/image" Target="../media/image267.png"/><Relationship Id="rId29" Type="http://schemas.openxmlformats.org/officeDocument/2006/relationships/image" Target="../media/image276.png"/><Relationship Id="rId41" Type="http://schemas.openxmlformats.org/officeDocument/2006/relationships/image" Target="../media/image288.png"/><Relationship Id="rId54" Type="http://schemas.openxmlformats.org/officeDocument/2006/relationships/image" Target="../media/image30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3.png"/><Relationship Id="rId11" Type="http://schemas.openxmlformats.org/officeDocument/2006/relationships/image" Target="../media/image258.png"/><Relationship Id="rId24" Type="http://schemas.openxmlformats.org/officeDocument/2006/relationships/image" Target="../media/image271.png"/><Relationship Id="rId32" Type="http://schemas.openxmlformats.org/officeDocument/2006/relationships/image" Target="../media/image279.png"/><Relationship Id="rId37" Type="http://schemas.openxmlformats.org/officeDocument/2006/relationships/image" Target="../media/image284.png"/><Relationship Id="rId40" Type="http://schemas.openxmlformats.org/officeDocument/2006/relationships/image" Target="../media/image287.png"/><Relationship Id="rId45" Type="http://schemas.openxmlformats.org/officeDocument/2006/relationships/image" Target="../media/image292.png"/><Relationship Id="rId53" Type="http://schemas.openxmlformats.org/officeDocument/2006/relationships/image" Target="../media/image300.png"/><Relationship Id="rId5" Type="http://schemas.openxmlformats.org/officeDocument/2006/relationships/image" Target="../media/image252.png"/><Relationship Id="rId15" Type="http://schemas.openxmlformats.org/officeDocument/2006/relationships/image" Target="../media/image262.png"/><Relationship Id="rId23" Type="http://schemas.openxmlformats.org/officeDocument/2006/relationships/image" Target="../media/image270.png"/><Relationship Id="rId28" Type="http://schemas.openxmlformats.org/officeDocument/2006/relationships/image" Target="../media/image275.png"/><Relationship Id="rId36" Type="http://schemas.openxmlformats.org/officeDocument/2006/relationships/image" Target="../media/image283.png"/><Relationship Id="rId49" Type="http://schemas.openxmlformats.org/officeDocument/2006/relationships/image" Target="../media/image296.png"/><Relationship Id="rId10" Type="http://schemas.openxmlformats.org/officeDocument/2006/relationships/image" Target="../media/image257.png"/><Relationship Id="rId19" Type="http://schemas.openxmlformats.org/officeDocument/2006/relationships/image" Target="../media/image266.png"/><Relationship Id="rId31" Type="http://schemas.openxmlformats.org/officeDocument/2006/relationships/image" Target="../media/image278.png"/><Relationship Id="rId44" Type="http://schemas.openxmlformats.org/officeDocument/2006/relationships/image" Target="../media/image291.png"/><Relationship Id="rId52" Type="http://schemas.openxmlformats.org/officeDocument/2006/relationships/image" Target="../media/image299.png"/><Relationship Id="rId4" Type="http://schemas.openxmlformats.org/officeDocument/2006/relationships/image" Target="../media/image251.png"/><Relationship Id="rId9" Type="http://schemas.openxmlformats.org/officeDocument/2006/relationships/image" Target="../media/image256.png"/><Relationship Id="rId14" Type="http://schemas.openxmlformats.org/officeDocument/2006/relationships/image" Target="../media/image261.png"/><Relationship Id="rId22" Type="http://schemas.openxmlformats.org/officeDocument/2006/relationships/image" Target="../media/image269.png"/><Relationship Id="rId27" Type="http://schemas.openxmlformats.org/officeDocument/2006/relationships/image" Target="../media/image274.png"/><Relationship Id="rId30" Type="http://schemas.openxmlformats.org/officeDocument/2006/relationships/image" Target="../media/image277.png"/><Relationship Id="rId35" Type="http://schemas.openxmlformats.org/officeDocument/2006/relationships/image" Target="../media/image282.png"/><Relationship Id="rId43" Type="http://schemas.openxmlformats.org/officeDocument/2006/relationships/image" Target="../media/image290.png"/><Relationship Id="rId48" Type="http://schemas.openxmlformats.org/officeDocument/2006/relationships/image" Target="../media/image295.png"/><Relationship Id="rId56" Type="http://schemas.openxmlformats.org/officeDocument/2006/relationships/image" Target="../media/image303.png"/><Relationship Id="rId8" Type="http://schemas.openxmlformats.org/officeDocument/2006/relationships/image" Target="../media/image255.png"/><Relationship Id="rId51" Type="http://schemas.openxmlformats.org/officeDocument/2006/relationships/image" Target="../media/image298.png"/><Relationship Id="rId3" Type="http://schemas.openxmlformats.org/officeDocument/2006/relationships/image" Target="../media/image250.png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5.jpg"/><Relationship Id="rId2" Type="http://schemas.openxmlformats.org/officeDocument/2006/relationships/image" Target="../media/image924.jpg"/><Relationship Id="rId1" Type="http://schemas.openxmlformats.org/officeDocument/2006/relationships/slideLayout" Target="../slideLayouts/slideLayout2.xml"/></Relationships>
</file>

<file path=ppt/slides/_rels/slide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3.png"/><Relationship Id="rId1" Type="http://schemas.openxmlformats.org/officeDocument/2006/relationships/slideLayout" Target="../slideLayouts/slideLayout2.xml"/></Relationships>
</file>

<file path=ppt/slides/_rels/slide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6.png"/><Relationship Id="rId1" Type="http://schemas.openxmlformats.org/officeDocument/2006/relationships/slideLayout" Target="../slideLayouts/slideLayout8.xml"/></Relationships>
</file>

<file path=ppt/slides/_rels/slide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6.png"/><Relationship Id="rId1" Type="http://schemas.openxmlformats.org/officeDocument/2006/relationships/slideLayout" Target="../slideLayouts/slideLayout2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5.png"/><Relationship Id="rId2" Type="http://schemas.openxmlformats.org/officeDocument/2006/relationships/image" Target="../media/image95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8.png"/><Relationship Id="rId5" Type="http://schemas.openxmlformats.org/officeDocument/2006/relationships/image" Target="../media/image957.png"/><Relationship Id="rId4" Type="http://schemas.openxmlformats.org/officeDocument/2006/relationships/image" Target="../media/image956.png"/></Relationships>
</file>

<file path=ppt/slides/_rels/slide7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9.jpg"/><Relationship Id="rId1" Type="http://schemas.openxmlformats.org/officeDocument/2006/relationships/slideLayout" Target="../slideLayouts/slideLayout2.xml"/></Relationships>
</file>

<file path=ppt/slides/_rels/slide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2.jpg"/><Relationship Id="rId2" Type="http://schemas.openxmlformats.org/officeDocument/2006/relationships/image" Target="../media/image961.png"/><Relationship Id="rId1" Type="http://schemas.openxmlformats.org/officeDocument/2006/relationships/slideLayout" Target="../slideLayouts/slideLayout8.xml"/></Relationships>
</file>

<file path=ppt/slides/_rels/slide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7.jpg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g"/><Relationship Id="rId1" Type="http://schemas.openxmlformats.org/officeDocument/2006/relationships/slideLayout" Target="../slideLayouts/slideLayout8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05.jpg"/></Relationships>
</file>

<file path=ppt/slides/_rels/slide8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8.jpg"/><Relationship Id="rId1" Type="http://schemas.openxmlformats.org/officeDocument/2006/relationships/slideLayout" Target="../slideLayouts/slideLayout2.xml"/></Relationships>
</file>

<file path=ppt/slides/_rels/slide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0.png"/><Relationship Id="rId2" Type="http://schemas.openxmlformats.org/officeDocument/2006/relationships/image" Target="../media/image96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1.png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3.png"/><Relationship Id="rId2" Type="http://schemas.openxmlformats.org/officeDocument/2006/relationships/image" Target="../media/image97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75.jpg"/><Relationship Id="rId4" Type="http://schemas.openxmlformats.org/officeDocument/2006/relationships/image" Target="../media/image974.png"/></Relationships>
</file>

<file path=ppt/slides/_rels/slide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7.png"/><Relationship Id="rId2" Type="http://schemas.openxmlformats.org/officeDocument/2006/relationships/image" Target="../media/image97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74.png"/></Relationships>
</file>

<file path=ppt/slides/_rels/slide8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4.png"/><Relationship Id="rId13" Type="http://schemas.openxmlformats.org/officeDocument/2006/relationships/image" Target="../media/image989.png"/><Relationship Id="rId3" Type="http://schemas.openxmlformats.org/officeDocument/2006/relationships/image" Target="../media/image979.jpg"/><Relationship Id="rId7" Type="http://schemas.openxmlformats.org/officeDocument/2006/relationships/image" Target="../media/image983.png"/><Relationship Id="rId12" Type="http://schemas.openxmlformats.org/officeDocument/2006/relationships/image" Target="../media/image988.png"/><Relationship Id="rId2" Type="http://schemas.openxmlformats.org/officeDocument/2006/relationships/image" Target="../media/image9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82.jpg"/><Relationship Id="rId11" Type="http://schemas.openxmlformats.org/officeDocument/2006/relationships/image" Target="../media/image987.jpg"/><Relationship Id="rId5" Type="http://schemas.openxmlformats.org/officeDocument/2006/relationships/image" Target="../media/image981.jpg"/><Relationship Id="rId10" Type="http://schemas.openxmlformats.org/officeDocument/2006/relationships/image" Target="../media/image986.jpg"/><Relationship Id="rId4" Type="http://schemas.openxmlformats.org/officeDocument/2006/relationships/image" Target="../media/image980.jpg"/><Relationship Id="rId9" Type="http://schemas.openxmlformats.org/officeDocument/2006/relationships/image" Target="../media/image985.png"/><Relationship Id="rId14" Type="http://schemas.openxmlformats.org/officeDocument/2006/relationships/image" Target="../media/image990.png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2.jpg"/><Relationship Id="rId2" Type="http://schemas.openxmlformats.org/officeDocument/2006/relationships/image" Target="../media/image99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95.png"/><Relationship Id="rId5" Type="http://schemas.openxmlformats.org/officeDocument/2006/relationships/image" Target="../media/image994.png"/><Relationship Id="rId4" Type="http://schemas.openxmlformats.org/officeDocument/2006/relationships/image" Target="../media/image993.png"/></Relationships>
</file>

<file path=ppt/slides/_rels/slide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9.jpg"/><Relationship Id="rId7" Type="http://schemas.openxmlformats.org/officeDocument/2006/relationships/image" Target="../media/image1013.jpg"/><Relationship Id="rId2" Type="http://schemas.openxmlformats.org/officeDocument/2006/relationships/image" Target="../media/image10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12.png"/><Relationship Id="rId5" Type="http://schemas.openxmlformats.org/officeDocument/2006/relationships/image" Target="../media/image1011.jpg"/><Relationship Id="rId4" Type="http://schemas.openxmlformats.org/officeDocument/2006/relationships/image" Target="../media/image1010.jpg"/></Relationships>
</file>

<file path=ppt/slides/_rels/slide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5.png"/><Relationship Id="rId2" Type="http://schemas.openxmlformats.org/officeDocument/2006/relationships/image" Target="../media/image1014.png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6.png"/><Relationship Id="rId18" Type="http://schemas.openxmlformats.org/officeDocument/2006/relationships/image" Target="../media/image321.png"/><Relationship Id="rId26" Type="http://schemas.openxmlformats.org/officeDocument/2006/relationships/image" Target="../media/image329.png"/><Relationship Id="rId39" Type="http://schemas.openxmlformats.org/officeDocument/2006/relationships/image" Target="../media/image342.png"/><Relationship Id="rId3" Type="http://schemas.openxmlformats.org/officeDocument/2006/relationships/image" Target="../media/image306.png"/><Relationship Id="rId21" Type="http://schemas.openxmlformats.org/officeDocument/2006/relationships/image" Target="../media/image324.png"/><Relationship Id="rId34" Type="http://schemas.openxmlformats.org/officeDocument/2006/relationships/image" Target="../media/image337.png"/><Relationship Id="rId42" Type="http://schemas.openxmlformats.org/officeDocument/2006/relationships/image" Target="../media/image345.png"/><Relationship Id="rId47" Type="http://schemas.openxmlformats.org/officeDocument/2006/relationships/image" Target="../media/image350.png"/><Relationship Id="rId50" Type="http://schemas.openxmlformats.org/officeDocument/2006/relationships/image" Target="../media/image353.png"/><Relationship Id="rId7" Type="http://schemas.openxmlformats.org/officeDocument/2006/relationships/image" Target="../media/image310.png"/><Relationship Id="rId12" Type="http://schemas.openxmlformats.org/officeDocument/2006/relationships/image" Target="../media/image315.png"/><Relationship Id="rId17" Type="http://schemas.openxmlformats.org/officeDocument/2006/relationships/image" Target="../media/image320.png"/><Relationship Id="rId25" Type="http://schemas.openxmlformats.org/officeDocument/2006/relationships/image" Target="../media/image328.png"/><Relationship Id="rId33" Type="http://schemas.openxmlformats.org/officeDocument/2006/relationships/image" Target="../media/image336.png"/><Relationship Id="rId38" Type="http://schemas.openxmlformats.org/officeDocument/2006/relationships/image" Target="../media/image341.png"/><Relationship Id="rId46" Type="http://schemas.openxmlformats.org/officeDocument/2006/relationships/image" Target="../media/image349.png"/><Relationship Id="rId2" Type="http://schemas.openxmlformats.org/officeDocument/2006/relationships/image" Target="../media/image205.jpg"/><Relationship Id="rId16" Type="http://schemas.openxmlformats.org/officeDocument/2006/relationships/image" Target="../media/image319.png"/><Relationship Id="rId20" Type="http://schemas.openxmlformats.org/officeDocument/2006/relationships/image" Target="../media/image323.png"/><Relationship Id="rId29" Type="http://schemas.openxmlformats.org/officeDocument/2006/relationships/image" Target="../media/image332.png"/><Relationship Id="rId41" Type="http://schemas.openxmlformats.org/officeDocument/2006/relationships/image" Target="../media/image34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9.png"/><Relationship Id="rId11" Type="http://schemas.openxmlformats.org/officeDocument/2006/relationships/image" Target="../media/image314.png"/><Relationship Id="rId24" Type="http://schemas.openxmlformats.org/officeDocument/2006/relationships/image" Target="../media/image327.png"/><Relationship Id="rId32" Type="http://schemas.openxmlformats.org/officeDocument/2006/relationships/image" Target="../media/image335.png"/><Relationship Id="rId37" Type="http://schemas.openxmlformats.org/officeDocument/2006/relationships/image" Target="../media/image340.png"/><Relationship Id="rId40" Type="http://schemas.openxmlformats.org/officeDocument/2006/relationships/image" Target="../media/image343.png"/><Relationship Id="rId45" Type="http://schemas.openxmlformats.org/officeDocument/2006/relationships/image" Target="../media/image348.png"/><Relationship Id="rId53" Type="http://schemas.openxmlformats.org/officeDocument/2006/relationships/image" Target="../media/image356.png"/><Relationship Id="rId5" Type="http://schemas.openxmlformats.org/officeDocument/2006/relationships/image" Target="../media/image308.png"/><Relationship Id="rId15" Type="http://schemas.openxmlformats.org/officeDocument/2006/relationships/image" Target="../media/image318.png"/><Relationship Id="rId23" Type="http://schemas.openxmlformats.org/officeDocument/2006/relationships/image" Target="../media/image326.png"/><Relationship Id="rId28" Type="http://schemas.openxmlformats.org/officeDocument/2006/relationships/image" Target="../media/image331.png"/><Relationship Id="rId36" Type="http://schemas.openxmlformats.org/officeDocument/2006/relationships/image" Target="../media/image339.png"/><Relationship Id="rId49" Type="http://schemas.openxmlformats.org/officeDocument/2006/relationships/image" Target="../media/image352.png"/><Relationship Id="rId10" Type="http://schemas.openxmlformats.org/officeDocument/2006/relationships/image" Target="../media/image313.png"/><Relationship Id="rId19" Type="http://schemas.openxmlformats.org/officeDocument/2006/relationships/image" Target="../media/image322.png"/><Relationship Id="rId31" Type="http://schemas.openxmlformats.org/officeDocument/2006/relationships/image" Target="../media/image334.png"/><Relationship Id="rId44" Type="http://schemas.openxmlformats.org/officeDocument/2006/relationships/image" Target="../media/image347.png"/><Relationship Id="rId52" Type="http://schemas.openxmlformats.org/officeDocument/2006/relationships/image" Target="../media/image355.png"/><Relationship Id="rId4" Type="http://schemas.openxmlformats.org/officeDocument/2006/relationships/image" Target="../media/image307.png"/><Relationship Id="rId9" Type="http://schemas.openxmlformats.org/officeDocument/2006/relationships/image" Target="../media/image312.png"/><Relationship Id="rId14" Type="http://schemas.openxmlformats.org/officeDocument/2006/relationships/image" Target="../media/image317.png"/><Relationship Id="rId22" Type="http://schemas.openxmlformats.org/officeDocument/2006/relationships/image" Target="../media/image325.png"/><Relationship Id="rId27" Type="http://schemas.openxmlformats.org/officeDocument/2006/relationships/image" Target="../media/image330.png"/><Relationship Id="rId30" Type="http://schemas.openxmlformats.org/officeDocument/2006/relationships/image" Target="../media/image333.png"/><Relationship Id="rId35" Type="http://schemas.openxmlformats.org/officeDocument/2006/relationships/image" Target="../media/image338.png"/><Relationship Id="rId43" Type="http://schemas.openxmlformats.org/officeDocument/2006/relationships/image" Target="../media/image346.png"/><Relationship Id="rId48" Type="http://schemas.openxmlformats.org/officeDocument/2006/relationships/image" Target="../media/image351.png"/><Relationship Id="rId8" Type="http://schemas.openxmlformats.org/officeDocument/2006/relationships/image" Target="../media/image311.png"/><Relationship Id="rId51" Type="http://schemas.openxmlformats.org/officeDocument/2006/relationships/image" Target="../media/image354.png"/></Relationships>
</file>

<file path=ppt/slides/_rels/slide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7.png"/><Relationship Id="rId2" Type="http://schemas.openxmlformats.org/officeDocument/2006/relationships/image" Target="../media/image101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19.png"/><Relationship Id="rId4" Type="http://schemas.openxmlformats.org/officeDocument/2006/relationships/image" Target="../media/image1018.png"/></Relationships>
</file>

<file path=ppt/slides/_rels/slide8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3.jpg"/><Relationship Id="rId1" Type="http://schemas.openxmlformats.org/officeDocument/2006/relationships/slideLayout" Target="../slideLayouts/slideLayout1.xml"/></Relationships>
</file>

<file path=ppt/slides/_rels/slide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6.jpg"/><Relationship Id="rId1" Type="http://schemas.openxmlformats.org/officeDocument/2006/relationships/slideLayout" Target="../slideLayouts/slideLayout2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0.jpg"/><Relationship Id="rId2" Type="http://schemas.openxmlformats.org/officeDocument/2006/relationships/image" Target="../media/image1107.jpg"/><Relationship Id="rId1" Type="http://schemas.openxmlformats.org/officeDocument/2006/relationships/slideLayout" Target="../slideLayouts/slideLayout2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0.jpg"/><Relationship Id="rId2" Type="http://schemas.openxmlformats.org/officeDocument/2006/relationships/image" Target="../media/image1107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01.jpg"/></Relationships>
</file>

<file path=ppt/slides/_rels/slide8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16.png"/><Relationship Id="rId18" Type="http://schemas.openxmlformats.org/officeDocument/2006/relationships/image" Target="../media/image321.png"/><Relationship Id="rId26" Type="http://schemas.openxmlformats.org/officeDocument/2006/relationships/image" Target="../media/image329.png"/><Relationship Id="rId39" Type="http://schemas.openxmlformats.org/officeDocument/2006/relationships/image" Target="../media/image361.png"/><Relationship Id="rId21" Type="http://schemas.openxmlformats.org/officeDocument/2006/relationships/image" Target="../media/image324.png"/><Relationship Id="rId34" Type="http://schemas.openxmlformats.org/officeDocument/2006/relationships/image" Target="../media/image337.png"/><Relationship Id="rId42" Type="http://schemas.openxmlformats.org/officeDocument/2006/relationships/image" Target="../media/image364.png"/><Relationship Id="rId47" Type="http://schemas.openxmlformats.org/officeDocument/2006/relationships/image" Target="../media/image369.png"/><Relationship Id="rId50" Type="http://schemas.openxmlformats.org/officeDocument/2006/relationships/image" Target="../media/image372.png"/><Relationship Id="rId55" Type="http://schemas.openxmlformats.org/officeDocument/2006/relationships/image" Target="../media/image377.png"/><Relationship Id="rId63" Type="http://schemas.openxmlformats.org/officeDocument/2006/relationships/image" Target="../media/image385.png"/><Relationship Id="rId7" Type="http://schemas.openxmlformats.org/officeDocument/2006/relationships/image" Target="../media/image310.png"/><Relationship Id="rId2" Type="http://schemas.openxmlformats.org/officeDocument/2006/relationships/image" Target="../media/image205.jpg"/><Relationship Id="rId16" Type="http://schemas.openxmlformats.org/officeDocument/2006/relationships/image" Target="../media/image319.png"/><Relationship Id="rId20" Type="http://schemas.openxmlformats.org/officeDocument/2006/relationships/image" Target="../media/image323.png"/><Relationship Id="rId29" Type="http://schemas.openxmlformats.org/officeDocument/2006/relationships/image" Target="../media/image332.png"/><Relationship Id="rId41" Type="http://schemas.openxmlformats.org/officeDocument/2006/relationships/image" Target="../media/image363.png"/><Relationship Id="rId54" Type="http://schemas.openxmlformats.org/officeDocument/2006/relationships/image" Target="../media/image376.png"/><Relationship Id="rId62" Type="http://schemas.openxmlformats.org/officeDocument/2006/relationships/image" Target="../media/image38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09.png"/><Relationship Id="rId11" Type="http://schemas.openxmlformats.org/officeDocument/2006/relationships/image" Target="../media/image314.png"/><Relationship Id="rId24" Type="http://schemas.openxmlformats.org/officeDocument/2006/relationships/image" Target="../media/image327.png"/><Relationship Id="rId32" Type="http://schemas.openxmlformats.org/officeDocument/2006/relationships/image" Target="../media/image335.png"/><Relationship Id="rId37" Type="http://schemas.openxmlformats.org/officeDocument/2006/relationships/image" Target="../media/image359.png"/><Relationship Id="rId40" Type="http://schemas.openxmlformats.org/officeDocument/2006/relationships/image" Target="../media/image362.png"/><Relationship Id="rId45" Type="http://schemas.openxmlformats.org/officeDocument/2006/relationships/image" Target="../media/image367.png"/><Relationship Id="rId53" Type="http://schemas.openxmlformats.org/officeDocument/2006/relationships/image" Target="../media/image375.png"/><Relationship Id="rId58" Type="http://schemas.openxmlformats.org/officeDocument/2006/relationships/image" Target="../media/image380.png"/><Relationship Id="rId66" Type="http://schemas.openxmlformats.org/officeDocument/2006/relationships/image" Target="../media/image388.png"/><Relationship Id="rId5" Type="http://schemas.openxmlformats.org/officeDocument/2006/relationships/image" Target="../media/image308.png"/><Relationship Id="rId15" Type="http://schemas.openxmlformats.org/officeDocument/2006/relationships/image" Target="../media/image318.png"/><Relationship Id="rId23" Type="http://schemas.openxmlformats.org/officeDocument/2006/relationships/image" Target="../media/image326.png"/><Relationship Id="rId28" Type="http://schemas.openxmlformats.org/officeDocument/2006/relationships/image" Target="../media/image331.png"/><Relationship Id="rId36" Type="http://schemas.openxmlformats.org/officeDocument/2006/relationships/image" Target="../media/image358.png"/><Relationship Id="rId49" Type="http://schemas.openxmlformats.org/officeDocument/2006/relationships/image" Target="../media/image371.png"/><Relationship Id="rId57" Type="http://schemas.openxmlformats.org/officeDocument/2006/relationships/image" Target="../media/image379.png"/><Relationship Id="rId61" Type="http://schemas.openxmlformats.org/officeDocument/2006/relationships/image" Target="../media/image383.png"/><Relationship Id="rId10" Type="http://schemas.openxmlformats.org/officeDocument/2006/relationships/image" Target="../media/image313.png"/><Relationship Id="rId19" Type="http://schemas.openxmlformats.org/officeDocument/2006/relationships/image" Target="../media/image322.png"/><Relationship Id="rId31" Type="http://schemas.openxmlformats.org/officeDocument/2006/relationships/image" Target="../media/image334.png"/><Relationship Id="rId44" Type="http://schemas.openxmlformats.org/officeDocument/2006/relationships/image" Target="../media/image366.png"/><Relationship Id="rId52" Type="http://schemas.openxmlformats.org/officeDocument/2006/relationships/image" Target="../media/image374.png"/><Relationship Id="rId60" Type="http://schemas.openxmlformats.org/officeDocument/2006/relationships/image" Target="../media/image382.png"/><Relationship Id="rId65" Type="http://schemas.openxmlformats.org/officeDocument/2006/relationships/image" Target="../media/image387.png"/><Relationship Id="rId4" Type="http://schemas.openxmlformats.org/officeDocument/2006/relationships/image" Target="../media/image307.png"/><Relationship Id="rId9" Type="http://schemas.openxmlformats.org/officeDocument/2006/relationships/image" Target="../media/image312.png"/><Relationship Id="rId14" Type="http://schemas.openxmlformats.org/officeDocument/2006/relationships/image" Target="../media/image317.png"/><Relationship Id="rId22" Type="http://schemas.openxmlformats.org/officeDocument/2006/relationships/image" Target="../media/image325.png"/><Relationship Id="rId27" Type="http://schemas.openxmlformats.org/officeDocument/2006/relationships/image" Target="../media/image330.png"/><Relationship Id="rId30" Type="http://schemas.openxmlformats.org/officeDocument/2006/relationships/image" Target="../media/image333.png"/><Relationship Id="rId35" Type="http://schemas.openxmlformats.org/officeDocument/2006/relationships/image" Target="../media/image357.png"/><Relationship Id="rId43" Type="http://schemas.openxmlformats.org/officeDocument/2006/relationships/image" Target="../media/image365.png"/><Relationship Id="rId48" Type="http://schemas.openxmlformats.org/officeDocument/2006/relationships/image" Target="../media/image370.png"/><Relationship Id="rId56" Type="http://schemas.openxmlformats.org/officeDocument/2006/relationships/image" Target="../media/image378.png"/><Relationship Id="rId64" Type="http://schemas.openxmlformats.org/officeDocument/2006/relationships/image" Target="../media/image386.png"/><Relationship Id="rId8" Type="http://schemas.openxmlformats.org/officeDocument/2006/relationships/image" Target="../media/image311.png"/><Relationship Id="rId51" Type="http://schemas.openxmlformats.org/officeDocument/2006/relationships/image" Target="../media/image373.png"/><Relationship Id="rId3" Type="http://schemas.openxmlformats.org/officeDocument/2006/relationships/image" Target="../media/image306.png"/><Relationship Id="rId12" Type="http://schemas.openxmlformats.org/officeDocument/2006/relationships/image" Target="../media/image315.png"/><Relationship Id="rId17" Type="http://schemas.openxmlformats.org/officeDocument/2006/relationships/image" Target="../media/image320.png"/><Relationship Id="rId25" Type="http://schemas.openxmlformats.org/officeDocument/2006/relationships/image" Target="../media/image328.png"/><Relationship Id="rId33" Type="http://schemas.openxmlformats.org/officeDocument/2006/relationships/image" Target="../media/image336.png"/><Relationship Id="rId38" Type="http://schemas.openxmlformats.org/officeDocument/2006/relationships/image" Target="../media/image360.png"/><Relationship Id="rId46" Type="http://schemas.openxmlformats.org/officeDocument/2006/relationships/image" Target="../media/image368.png"/><Relationship Id="rId59" Type="http://schemas.openxmlformats.org/officeDocument/2006/relationships/image" Target="../media/image381.png"/></Relationships>
</file>

<file path=ppt/slides/_rels/slide8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90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1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2.png"/><Relationship Id="rId7" Type="http://schemas.openxmlformats.org/officeDocument/2006/relationships/image" Target="../media/image39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95.jpg"/><Relationship Id="rId5" Type="http://schemas.openxmlformats.org/officeDocument/2006/relationships/image" Target="../media/image394.png"/><Relationship Id="rId4" Type="http://schemas.openxmlformats.org/officeDocument/2006/relationships/image" Target="../media/image393.png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00.jpg"/><Relationship Id="rId5" Type="http://schemas.openxmlformats.org/officeDocument/2006/relationships/image" Target="../media/image399.png"/><Relationship Id="rId4" Type="http://schemas.openxmlformats.org/officeDocument/2006/relationships/image" Target="../media/image398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1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2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3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05.png"/><Relationship Id="rId4" Type="http://schemas.openxmlformats.org/officeDocument/2006/relationships/image" Target="../media/image404.jpg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08.png"/><Relationship Id="rId4" Type="http://schemas.openxmlformats.org/officeDocument/2006/relationships/image" Target="../media/image407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10.jp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12.jpg"/><Relationship Id="rId4" Type="http://schemas.openxmlformats.org/officeDocument/2006/relationships/image" Target="../media/image411.jp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7.png"/><Relationship Id="rId3" Type="http://schemas.openxmlformats.org/officeDocument/2006/relationships/image" Target="../media/image409.jpg"/><Relationship Id="rId7" Type="http://schemas.openxmlformats.org/officeDocument/2006/relationships/image" Target="../media/image41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15.jpg"/><Relationship Id="rId5" Type="http://schemas.openxmlformats.org/officeDocument/2006/relationships/image" Target="../media/image414.jpg"/><Relationship Id="rId4" Type="http://schemas.openxmlformats.org/officeDocument/2006/relationships/image" Target="../media/image413.jp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9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12.jpg"/><Relationship Id="rId5" Type="http://schemas.openxmlformats.org/officeDocument/2006/relationships/image" Target="../media/image419.jpg"/><Relationship Id="rId4" Type="http://schemas.openxmlformats.org/officeDocument/2006/relationships/image" Target="../media/image418.jp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21.jp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7.png"/><Relationship Id="rId3" Type="http://schemas.openxmlformats.org/officeDocument/2006/relationships/image" Target="../media/image422.jpg"/><Relationship Id="rId7" Type="http://schemas.openxmlformats.org/officeDocument/2006/relationships/image" Target="../media/image426.pn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25.png"/><Relationship Id="rId5" Type="http://schemas.openxmlformats.org/officeDocument/2006/relationships/image" Target="../media/image424.jpg"/><Relationship Id="rId4" Type="http://schemas.openxmlformats.org/officeDocument/2006/relationships/image" Target="../media/image423.jp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jpg"/><Relationship Id="rId2" Type="http://schemas.openxmlformats.org/officeDocument/2006/relationships/image" Target="../media/image205.jp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Where's My Love (1)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7924800" y="1762125"/>
            <a:ext cx="812800" cy="812800"/>
          </a:xfrm>
          <a:prstGeom prst="rect">
            <a:avLst/>
          </a:prstGeom>
        </p:spPr>
      </p:pic>
      <p:sp>
        <p:nvSpPr>
          <p:cNvPr id="3" name="Triángulo 2">
            <a:hlinkClick r:id="" action="ppaction://hlinkshowjump?jump=nextslide"/>
          </p:cNvPr>
          <p:cNvSpPr/>
          <p:nvPr/>
        </p:nvSpPr>
        <p:spPr>
          <a:xfrm rot="5400000">
            <a:off x="6479627" y="3029498"/>
            <a:ext cx="1066800" cy="919655"/>
          </a:xfrm>
          <a:prstGeom prst="triangle">
            <a:avLst/>
          </a:prstGeom>
          <a:solidFill>
            <a:srgbClr val="D582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4182884" y="1255113"/>
            <a:ext cx="839705" cy="513717"/>
            <a:chOff x="4182404" y="1256661"/>
            <a:chExt cx="840740" cy="5143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6133" y="1256661"/>
              <a:ext cx="734274" cy="32500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82404" y="1597393"/>
              <a:ext cx="840267" cy="17332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5945" y="1590255"/>
              <a:ext cx="833145" cy="150469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4186423" y="1588308"/>
            <a:ext cx="832728" cy="116426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152217">
              <a:spcBef>
                <a:spcPts val="130"/>
              </a:spcBef>
            </a:pPr>
            <a:r>
              <a:rPr sz="649" b="1" spc="-1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gi</a:t>
            </a:r>
            <a:r>
              <a:rPr sz="649" b="1" spc="-10" dirty="0">
                <a:latin typeface="Calibri"/>
                <a:cs typeface="Calibri"/>
              </a:rPr>
              <a:t>st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spc="-1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d, 143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4156511" y="2062916"/>
            <a:ext cx="913908" cy="182655"/>
            <a:chOff x="4155998" y="2065460"/>
            <a:chExt cx="915035" cy="182880"/>
          </a:xfrm>
        </p:grpSpPr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55998" y="2076124"/>
              <a:ext cx="914551" cy="17168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59300" y="2068309"/>
              <a:ext cx="907948" cy="15046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159293" y="2068318"/>
              <a:ext cx="908050" cy="150495"/>
            </a:xfrm>
            <a:custGeom>
              <a:avLst/>
              <a:gdLst/>
              <a:ahLst/>
              <a:cxnLst/>
              <a:rect l="l" t="t" r="r" b="b"/>
              <a:pathLst>
                <a:path w="908050" h="150494">
                  <a:moveTo>
                    <a:pt x="0" y="0"/>
                  </a:moveTo>
                  <a:lnTo>
                    <a:pt x="907961" y="0"/>
                  </a:lnTo>
                  <a:lnTo>
                    <a:pt x="907961" y="150469"/>
                  </a:lnTo>
                  <a:lnTo>
                    <a:pt x="0" y="15046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324568" y="2069128"/>
            <a:ext cx="57777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35" dirty="0">
                <a:latin typeface="Calibri"/>
                <a:cs typeface="Calibri"/>
              </a:rPr>
              <a:t>V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lid, 128 (90%)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130127" y="2947426"/>
            <a:ext cx="1075634" cy="183289"/>
            <a:chOff x="4129582" y="2951060"/>
            <a:chExt cx="1076960" cy="183515"/>
          </a:xfrm>
        </p:grpSpPr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29582" y="2960968"/>
              <a:ext cx="1076335" cy="173336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132643" y="2953918"/>
              <a:ext cx="1069594" cy="15046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32639" y="2953918"/>
              <a:ext cx="1069975" cy="150495"/>
            </a:xfrm>
            <a:custGeom>
              <a:avLst/>
              <a:gdLst/>
              <a:ahLst/>
              <a:cxnLst/>
              <a:rect l="l" t="t" r="r" b="b"/>
              <a:pathLst>
                <a:path w="1069975" h="150494">
                  <a:moveTo>
                    <a:pt x="0" y="0"/>
                  </a:moveTo>
                  <a:lnTo>
                    <a:pt x="1069594" y="0"/>
                  </a:lnTo>
                  <a:lnTo>
                    <a:pt x="1069594" y="150469"/>
                  </a:lnTo>
                  <a:lnTo>
                    <a:pt x="0" y="15046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4345505" y="2954532"/>
            <a:ext cx="64373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latin typeface="Calibri"/>
                <a:cs typeface="Calibri"/>
              </a:rPr>
              <a:t>M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i</a:t>
            </a:r>
            <a:r>
              <a:rPr sz="649" b="1" spc="-5" dirty="0">
                <a:latin typeface="Calibri"/>
                <a:cs typeface="Calibri"/>
              </a:rPr>
              <a:t>n</a:t>
            </a:r>
            <a:r>
              <a:rPr sz="649" b="1" spc="-10" dirty="0">
                <a:latin typeface="Calibri"/>
                <a:cs typeface="Calibri"/>
              </a:rPr>
              <a:t>t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5" dirty="0">
                <a:latin typeface="Calibri"/>
                <a:cs typeface="Calibri"/>
              </a:rPr>
              <a:t>ce</a:t>
            </a:r>
            <a:r>
              <a:rPr sz="649" b="1" dirty="0">
                <a:latin typeface="Calibri"/>
                <a:cs typeface="Calibri"/>
              </a:rPr>
              <a:t>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106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3673244" y="2251223"/>
            <a:ext cx="1331224" cy="1667358"/>
            <a:chOff x="3672136" y="2253999"/>
            <a:chExt cx="1332865" cy="1669414"/>
          </a:xfrm>
        </p:grpSpPr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222026" y="2586230"/>
              <a:ext cx="782485" cy="173336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225455" y="2579039"/>
              <a:ext cx="775550" cy="147688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4225458" y="2579043"/>
              <a:ext cx="775970" cy="147955"/>
            </a:xfrm>
            <a:custGeom>
              <a:avLst/>
              <a:gdLst/>
              <a:ahLst/>
              <a:cxnLst/>
              <a:rect l="l" t="t" r="r" b="b"/>
              <a:pathLst>
                <a:path w="775970" h="147955">
                  <a:moveTo>
                    <a:pt x="0" y="0"/>
                  </a:moveTo>
                  <a:lnTo>
                    <a:pt x="775550" y="0"/>
                  </a:lnTo>
                  <a:lnTo>
                    <a:pt x="775550" y="147688"/>
                  </a:lnTo>
                  <a:lnTo>
                    <a:pt x="0" y="147688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55491" y="2264319"/>
              <a:ext cx="95747" cy="358229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574417" y="2253999"/>
              <a:ext cx="58419" cy="309880"/>
            </a:xfrm>
            <a:custGeom>
              <a:avLst/>
              <a:gdLst/>
              <a:ahLst/>
              <a:cxnLst/>
              <a:rect l="l" t="t" r="r" b="b"/>
              <a:pathLst>
                <a:path w="58420" h="309880">
                  <a:moveTo>
                    <a:pt x="4749" y="255079"/>
                  </a:moveTo>
                  <a:lnTo>
                    <a:pt x="673" y="257505"/>
                  </a:lnTo>
                  <a:lnTo>
                    <a:pt x="0" y="260146"/>
                  </a:lnTo>
                  <a:lnTo>
                    <a:pt x="29400" y="309587"/>
                  </a:lnTo>
                  <a:lnTo>
                    <a:pt x="34260" y="301091"/>
                  </a:lnTo>
                  <a:lnTo>
                    <a:pt x="25031" y="301091"/>
                  </a:lnTo>
                  <a:lnTo>
                    <a:pt x="24960" y="292520"/>
                  </a:lnTo>
                  <a:lnTo>
                    <a:pt x="24844" y="285106"/>
                  </a:lnTo>
                  <a:lnTo>
                    <a:pt x="7391" y="255752"/>
                  </a:lnTo>
                  <a:lnTo>
                    <a:pt x="4749" y="255079"/>
                  </a:lnTo>
                  <a:close/>
                </a:path>
                <a:path w="58420" h="309880">
                  <a:moveTo>
                    <a:pt x="24898" y="285197"/>
                  </a:moveTo>
                  <a:lnTo>
                    <a:pt x="25031" y="301091"/>
                  </a:lnTo>
                  <a:lnTo>
                    <a:pt x="33629" y="301015"/>
                  </a:lnTo>
                  <a:lnTo>
                    <a:pt x="33612" y="298919"/>
                  </a:lnTo>
                  <a:lnTo>
                    <a:pt x="25590" y="298919"/>
                  </a:lnTo>
                  <a:lnTo>
                    <a:pt x="29252" y="292520"/>
                  </a:lnTo>
                  <a:lnTo>
                    <a:pt x="24898" y="285197"/>
                  </a:lnTo>
                  <a:close/>
                </a:path>
                <a:path w="58420" h="309880">
                  <a:moveTo>
                    <a:pt x="53124" y="254673"/>
                  </a:moveTo>
                  <a:lnTo>
                    <a:pt x="50507" y="255384"/>
                  </a:lnTo>
                  <a:lnTo>
                    <a:pt x="33496" y="285106"/>
                  </a:lnTo>
                  <a:lnTo>
                    <a:pt x="33629" y="301015"/>
                  </a:lnTo>
                  <a:lnTo>
                    <a:pt x="25031" y="301091"/>
                  </a:lnTo>
                  <a:lnTo>
                    <a:pt x="34260" y="301091"/>
                  </a:lnTo>
                  <a:lnTo>
                    <a:pt x="57962" y="259664"/>
                  </a:lnTo>
                  <a:lnTo>
                    <a:pt x="57251" y="257035"/>
                  </a:lnTo>
                  <a:lnTo>
                    <a:pt x="53124" y="254673"/>
                  </a:lnTo>
                  <a:close/>
                </a:path>
                <a:path w="58420" h="309880">
                  <a:moveTo>
                    <a:pt x="29252" y="292520"/>
                  </a:moveTo>
                  <a:lnTo>
                    <a:pt x="25590" y="298919"/>
                  </a:lnTo>
                  <a:lnTo>
                    <a:pt x="33019" y="298856"/>
                  </a:lnTo>
                  <a:lnTo>
                    <a:pt x="29252" y="292520"/>
                  </a:lnTo>
                  <a:close/>
                </a:path>
                <a:path w="58420" h="309880">
                  <a:moveTo>
                    <a:pt x="33496" y="285106"/>
                  </a:moveTo>
                  <a:lnTo>
                    <a:pt x="29252" y="292520"/>
                  </a:lnTo>
                  <a:lnTo>
                    <a:pt x="33019" y="298856"/>
                  </a:lnTo>
                  <a:lnTo>
                    <a:pt x="25590" y="298919"/>
                  </a:lnTo>
                  <a:lnTo>
                    <a:pt x="33612" y="298919"/>
                  </a:lnTo>
                  <a:lnTo>
                    <a:pt x="33496" y="285106"/>
                  </a:lnTo>
                  <a:close/>
                </a:path>
                <a:path w="58420" h="309880">
                  <a:moveTo>
                    <a:pt x="31114" y="0"/>
                  </a:moveTo>
                  <a:lnTo>
                    <a:pt x="22517" y="76"/>
                  </a:lnTo>
                  <a:lnTo>
                    <a:pt x="24898" y="285197"/>
                  </a:lnTo>
                  <a:lnTo>
                    <a:pt x="29252" y="292520"/>
                  </a:lnTo>
                  <a:lnTo>
                    <a:pt x="33496" y="285106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45586" y="3134305"/>
              <a:ext cx="95747" cy="45067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564506" y="3125020"/>
              <a:ext cx="58419" cy="400685"/>
            </a:xfrm>
            <a:custGeom>
              <a:avLst/>
              <a:gdLst/>
              <a:ahLst/>
              <a:cxnLst/>
              <a:rect l="l" t="t" r="r" b="b"/>
              <a:pathLst>
                <a:path w="58420" h="400685">
                  <a:moveTo>
                    <a:pt x="4800" y="345973"/>
                  </a:moveTo>
                  <a:lnTo>
                    <a:pt x="698" y="348373"/>
                  </a:lnTo>
                  <a:lnTo>
                    <a:pt x="0" y="351002"/>
                  </a:lnTo>
                  <a:lnTo>
                    <a:pt x="28994" y="400685"/>
                  </a:lnTo>
                  <a:lnTo>
                    <a:pt x="33964" y="392163"/>
                  </a:lnTo>
                  <a:lnTo>
                    <a:pt x="24688" y="392163"/>
                  </a:lnTo>
                  <a:lnTo>
                    <a:pt x="24688" y="376255"/>
                  </a:lnTo>
                  <a:lnTo>
                    <a:pt x="7429" y="346671"/>
                  </a:lnTo>
                  <a:lnTo>
                    <a:pt x="4800" y="345973"/>
                  </a:lnTo>
                  <a:close/>
                </a:path>
                <a:path w="58420" h="400685">
                  <a:moveTo>
                    <a:pt x="24688" y="376255"/>
                  </a:moveTo>
                  <a:lnTo>
                    <a:pt x="24688" y="392163"/>
                  </a:lnTo>
                  <a:lnTo>
                    <a:pt x="33286" y="392163"/>
                  </a:lnTo>
                  <a:lnTo>
                    <a:pt x="33286" y="389991"/>
                  </a:lnTo>
                  <a:lnTo>
                    <a:pt x="25272" y="389991"/>
                  </a:lnTo>
                  <a:lnTo>
                    <a:pt x="28987" y="383624"/>
                  </a:lnTo>
                  <a:lnTo>
                    <a:pt x="24688" y="376255"/>
                  </a:lnTo>
                  <a:close/>
                </a:path>
                <a:path w="58420" h="400685">
                  <a:moveTo>
                    <a:pt x="53174" y="345973"/>
                  </a:moveTo>
                  <a:lnTo>
                    <a:pt x="50545" y="346671"/>
                  </a:lnTo>
                  <a:lnTo>
                    <a:pt x="33286" y="376255"/>
                  </a:lnTo>
                  <a:lnTo>
                    <a:pt x="33286" y="392163"/>
                  </a:lnTo>
                  <a:lnTo>
                    <a:pt x="33964" y="392163"/>
                  </a:lnTo>
                  <a:lnTo>
                    <a:pt x="57975" y="351002"/>
                  </a:lnTo>
                  <a:lnTo>
                    <a:pt x="57276" y="348373"/>
                  </a:lnTo>
                  <a:lnTo>
                    <a:pt x="53174" y="345973"/>
                  </a:lnTo>
                  <a:close/>
                </a:path>
                <a:path w="58420" h="400685">
                  <a:moveTo>
                    <a:pt x="28987" y="383624"/>
                  </a:moveTo>
                  <a:lnTo>
                    <a:pt x="25272" y="389991"/>
                  </a:lnTo>
                  <a:lnTo>
                    <a:pt x="32702" y="389991"/>
                  </a:lnTo>
                  <a:lnTo>
                    <a:pt x="28987" y="383624"/>
                  </a:lnTo>
                  <a:close/>
                </a:path>
                <a:path w="58420" h="400685">
                  <a:moveTo>
                    <a:pt x="33286" y="376255"/>
                  </a:moveTo>
                  <a:lnTo>
                    <a:pt x="28987" y="383624"/>
                  </a:lnTo>
                  <a:lnTo>
                    <a:pt x="32702" y="389991"/>
                  </a:lnTo>
                  <a:lnTo>
                    <a:pt x="33286" y="389991"/>
                  </a:lnTo>
                  <a:lnTo>
                    <a:pt x="33286" y="376255"/>
                  </a:lnTo>
                  <a:close/>
                </a:path>
                <a:path w="58420" h="400685">
                  <a:moveTo>
                    <a:pt x="33286" y="0"/>
                  </a:moveTo>
                  <a:lnTo>
                    <a:pt x="24688" y="0"/>
                  </a:lnTo>
                  <a:lnTo>
                    <a:pt x="24688" y="376255"/>
                  </a:lnTo>
                  <a:lnTo>
                    <a:pt x="28987" y="383624"/>
                  </a:lnTo>
                  <a:lnTo>
                    <a:pt x="33286" y="376255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55491" y="2757916"/>
              <a:ext cx="95747" cy="231115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574125" y="2747398"/>
              <a:ext cx="58419" cy="182880"/>
            </a:xfrm>
            <a:custGeom>
              <a:avLst/>
              <a:gdLst/>
              <a:ahLst/>
              <a:cxnLst/>
              <a:rect l="l" t="t" r="r" b="b"/>
              <a:pathLst>
                <a:path w="58420" h="182880">
                  <a:moveTo>
                    <a:pt x="4724" y="127990"/>
                  </a:moveTo>
                  <a:lnTo>
                    <a:pt x="660" y="130441"/>
                  </a:lnTo>
                  <a:lnTo>
                    <a:pt x="0" y="133083"/>
                  </a:lnTo>
                  <a:lnTo>
                    <a:pt x="29692" y="182359"/>
                  </a:lnTo>
                  <a:lnTo>
                    <a:pt x="34473" y="173888"/>
                  </a:lnTo>
                  <a:lnTo>
                    <a:pt x="25273" y="173888"/>
                  </a:lnTo>
                  <a:lnTo>
                    <a:pt x="25047" y="158001"/>
                  </a:lnTo>
                  <a:lnTo>
                    <a:pt x="7366" y="128651"/>
                  </a:lnTo>
                  <a:lnTo>
                    <a:pt x="4724" y="127990"/>
                  </a:lnTo>
                  <a:close/>
                </a:path>
                <a:path w="58420" h="182880">
                  <a:moveTo>
                    <a:pt x="25047" y="158001"/>
                  </a:moveTo>
                  <a:lnTo>
                    <a:pt x="25273" y="173888"/>
                  </a:lnTo>
                  <a:lnTo>
                    <a:pt x="33870" y="173761"/>
                  </a:lnTo>
                  <a:lnTo>
                    <a:pt x="33841" y="171716"/>
                  </a:lnTo>
                  <a:lnTo>
                    <a:pt x="25819" y="171716"/>
                  </a:lnTo>
                  <a:lnTo>
                    <a:pt x="29443" y="165298"/>
                  </a:lnTo>
                  <a:lnTo>
                    <a:pt x="25047" y="158001"/>
                  </a:lnTo>
                  <a:close/>
                </a:path>
                <a:path w="58420" h="182880">
                  <a:moveTo>
                    <a:pt x="53098" y="127304"/>
                  </a:moveTo>
                  <a:lnTo>
                    <a:pt x="50482" y="128041"/>
                  </a:lnTo>
                  <a:lnTo>
                    <a:pt x="33645" y="157857"/>
                  </a:lnTo>
                  <a:lnTo>
                    <a:pt x="33870" y="173761"/>
                  </a:lnTo>
                  <a:lnTo>
                    <a:pt x="25273" y="173888"/>
                  </a:lnTo>
                  <a:lnTo>
                    <a:pt x="34473" y="173888"/>
                  </a:lnTo>
                  <a:lnTo>
                    <a:pt x="57962" y="132270"/>
                  </a:lnTo>
                  <a:lnTo>
                    <a:pt x="57238" y="129641"/>
                  </a:lnTo>
                  <a:lnTo>
                    <a:pt x="53098" y="127304"/>
                  </a:lnTo>
                  <a:close/>
                </a:path>
                <a:path w="58420" h="182880">
                  <a:moveTo>
                    <a:pt x="29443" y="165298"/>
                  </a:moveTo>
                  <a:lnTo>
                    <a:pt x="25819" y="171716"/>
                  </a:lnTo>
                  <a:lnTo>
                    <a:pt x="33248" y="171615"/>
                  </a:lnTo>
                  <a:lnTo>
                    <a:pt x="29443" y="165298"/>
                  </a:lnTo>
                  <a:close/>
                </a:path>
                <a:path w="58420" h="182880">
                  <a:moveTo>
                    <a:pt x="33645" y="157857"/>
                  </a:moveTo>
                  <a:lnTo>
                    <a:pt x="29443" y="165298"/>
                  </a:lnTo>
                  <a:lnTo>
                    <a:pt x="33248" y="171615"/>
                  </a:lnTo>
                  <a:lnTo>
                    <a:pt x="25819" y="171716"/>
                  </a:lnTo>
                  <a:lnTo>
                    <a:pt x="33841" y="171716"/>
                  </a:lnTo>
                  <a:lnTo>
                    <a:pt x="33645" y="157857"/>
                  </a:lnTo>
                  <a:close/>
                </a:path>
                <a:path w="58420" h="182880">
                  <a:moveTo>
                    <a:pt x="31407" y="0"/>
                  </a:moveTo>
                  <a:lnTo>
                    <a:pt x="22809" y="126"/>
                  </a:lnTo>
                  <a:lnTo>
                    <a:pt x="25047" y="158001"/>
                  </a:lnTo>
                  <a:lnTo>
                    <a:pt x="29443" y="165298"/>
                  </a:lnTo>
                  <a:lnTo>
                    <a:pt x="33645" y="157857"/>
                  </a:lnTo>
                  <a:lnTo>
                    <a:pt x="314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91811" y="2335314"/>
              <a:ext cx="239367" cy="95738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593457" y="2343252"/>
              <a:ext cx="189230" cy="58419"/>
            </a:xfrm>
            <a:custGeom>
              <a:avLst/>
              <a:gdLst/>
              <a:ahLst/>
              <a:cxnLst/>
              <a:rect l="l" t="t" r="r" b="b"/>
              <a:pathLst>
                <a:path w="189229" h="58419">
                  <a:moveTo>
                    <a:pt x="164752" y="33510"/>
                  </a:moveTo>
                  <a:lnTo>
                    <a:pt x="135000" y="50507"/>
                  </a:lnTo>
                  <a:lnTo>
                    <a:pt x="134289" y="53124"/>
                  </a:lnTo>
                  <a:lnTo>
                    <a:pt x="136639" y="57251"/>
                  </a:lnTo>
                  <a:lnTo>
                    <a:pt x="139268" y="57975"/>
                  </a:lnTo>
                  <a:lnTo>
                    <a:pt x="181837" y="33654"/>
                  </a:lnTo>
                  <a:lnTo>
                    <a:pt x="164752" y="33510"/>
                  </a:lnTo>
                  <a:close/>
                </a:path>
                <a:path w="189229" h="58419">
                  <a:moveTo>
                    <a:pt x="172150" y="29284"/>
                  </a:moveTo>
                  <a:lnTo>
                    <a:pt x="164752" y="33510"/>
                  </a:lnTo>
                  <a:lnTo>
                    <a:pt x="180644" y="33654"/>
                  </a:lnTo>
                  <a:lnTo>
                    <a:pt x="180650" y="33058"/>
                  </a:lnTo>
                  <a:lnTo>
                    <a:pt x="178485" y="33058"/>
                  </a:lnTo>
                  <a:lnTo>
                    <a:pt x="172150" y="29284"/>
                  </a:lnTo>
                  <a:close/>
                </a:path>
                <a:path w="189229" h="58419">
                  <a:moveTo>
                    <a:pt x="139788" y="0"/>
                  </a:moveTo>
                  <a:lnTo>
                    <a:pt x="137159" y="673"/>
                  </a:lnTo>
                  <a:lnTo>
                    <a:pt x="134721" y="4749"/>
                  </a:lnTo>
                  <a:lnTo>
                    <a:pt x="135394" y="7391"/>
                  </a:lnTo>
                  <a:lnTo>
                    <a:pt x="164810" y="24912"/>
                  </a:lnTo>
                  <a:lnTo>
                    <a:pt x="180720" y="25057"/>
                  </a:lnTo>
                  <a:lnTo>
                    <a:pt x="180644" y="33654"/>
                  </a:lnTo>
                  <a:lnTo>
                    <a:pt x="181837" y="33654"/>
                  </a:lnTo>
                  <a:lnTo>
                    <a:pt x="189217" y="29438"/>
                  </a:lnTo>
                  <a:lnTo>
                    <a:pt x="139788" y="0"/>
                  </a:lnTo>
                  <a:close/>
                </a:path>
                <a:path w="189229" h="58419">
                  <a:moveTo>
                    <a:pt x="76" y="23418"/>
                  </a:moveTo>
                  <a:lnTo>
                    <a:pt x="0" y="32016"/>
                  </a:lnTo>
                  <a:lnTo>
                    <a:pt x="164752" y="33510"/>
                  </a:lnTo>
                  <a:lnTo>
                    <a:pt x="172150" y="29284"/>
                  </a:lnTo>
                  <a:lnTo>
                    <a:pt x="164810" y="24912"/>
                  </a:lnTo>
                  <a:lnTo>
                    <a:pt x="76" y="23418"/>
                  </a:lnTo>
                  <a:close/>
                </a:path>
                <a:path w="189229" h="58419">
                  <a:moveTo>
                    <a:pt x="178549" y="25628"/>
                  </a:moveTo>
                  <a:lnTo>
                    <a:pt x="172150" y="29284"/>
                  </a:lnTo>
                  <a:lnTo>
                    <a:pt x="178485" y="33058"/>
                  </a:lnTo>
                  <a:lnTo>
                    <a:pt x="178549" y="25628"/>
                  </a:lnTo>
                  <a:close/>
                </a:path>
                <a:path w="189229" h="58419">
                  <a:moveTo>
                    <a:pt x="180715" y="25628"/>
                  </a:moveTo>
                  <a:lnTo>
                    <a:pt x="178549" y="25628"/>
                  </a:lnTo>
                  <a:lnTo>
                    <a:pt x="178485" y="33058"/>
                  </a:lnTo>
                  <a:lnTo>
                    <a:pt x="180650" y="33058"/>
                  </a:lnTo>
                  <a:lnTo>
                    <a:pt x="180715" y="25628"/>
                  </a:lnTo>
                  <a:close/>
                </a:path>
                <a:path w="189229" h="58419">
                  <a:moveTo>
                    <a:pt x="164810" y="24912"/>
                  </a:moveTo>
                  <a:lnTo>
                    <a:pt x="172150" y="29284"/>
                  </a:lnTo>
                  <a:lnTo>
                    <a:pt x="178549" y="25628"/>
                  </a:lnTo>
                  <a:lnTo>
                    <a:pt x="180715" y="25628"/>
                  </a:lnTo>
                  <a:lnTo>
                    <a:pt x="180720" y="25057"/>
                  </a:lnTo>
                  <a:lnTo>
                    <a:pt x="164810" y="24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96762" y="3268027"/>
              <a:ext cx="237708" cy="95742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597758" y="3274997"/>
              <a:ext cx="188595" cy="58419"/>
            </a:xfrm>
            <a:custGeom>
              <a:avLst/>
              <a:gdLst/>
              <a:ahLst/>
              <a:cxnLst/>
              <a:rect l="l" t="t" r="r" b="b"/>
              <a:pathLst>
                <a:path w="188595" h="58420">
                  <a:moveTo>
                    <a:pt x="163882" y="33510"/>
                  </a:moveTo>
                  <a:lnTo>
                    <a:pt x="134137" y="50495"/>
                  </a:lnTo>
                  <a:lnTo>
                    <a:pt x="133426" y="53124"/>
                  </a:lnTo>
                  <a:lnTo>
                    <a:pt x="135775" y="57251"/>
                  </a:lnTo>
                  <a:lnTo>
                    <a:pt x="138404" y="57962"/>
                  </a:lnTo>
                  <a:lnTo>
                    <a:pt x="180970" y="33654"/>
                  </a:lnTo>
                  <a:lnTo>
                    <a:pt x="163882" y="33510"/>
                  </a:lnTo>
                  <a:close/>
                </a:path>
                <a:path w="188595" h="58420">
                  <a:moveTo>
                    <a:pt x="171285" y="29283"/>
                  </a:moveTo>
                  <a:lnTo>
                    <a:pt x="163882" y="33510"/>
                  </a:lnTo>
                  <a:lnTo>
                    <a:pt x="179781" y="33654"/>
                  </a:lnTo>
                  <a:lnTo>
                    <a:pt x="179786" y="33058"/>
                  </a:lnTo>
                  <a:lnTo>
                    <a:pt x="177622" y="33058"/>
                  </a:lnTo>
                  <a:lnTo>
                    <a:pt x="171285" y="29283"/>
                  </a:lnTo>
                  <a:close/>
                </a:path>
                <a:path w="188595" h="58420">
                  <a:moveTo>
                    <a:pt x="138938" y="0"/>
                  </a:moveTo>
                  <a:lnTo>
                    <a:pt x="136296" y="673"/>
                  </a:lnTo>
                  <a:lnTo>
                    <a:pt x="133870" y="4749"/>
                  </a:lnTo>
                  <a:lnTo>
                    <a:pt x="134531" y="7391"/>
                  </a:lnTo>
                  <a:lnTo>
                    <a:pt x="163946" y="24912"/>
                  </a:lnTo>
                  <a:lnTo>
                    <a:pt x="179857" y="25057"/>
                  </a:lnTo>
                  <a:lnTo>
                    <a:pt x="179781" y="33654"/>
                  </a:lnTo>
                  <a:lnTo>
                    <a:pt x="180970" y="33654"/>
                  </a:lnTo>
                  <a:lnTo>
                    <a:pt x="188353" y="29438"/>
                  </a:lnTo>
                  <a:lnTo>
                    <a:pt x="138938" y="0"/>
                  </a:lnTo>
                  <a:close/>
                </a:path>
                <a:path w="188595" h="58420">
                  <a:moveTo>
                    <a:pt x="76" y="23418"/>
                  </a:moveTo>
                  <a:lnTo>
                    <a:pt x="0" y="32016"/>
                  </a:lnTo>
                  <a:lnTo>
                    <a:pt x="163882" y="33510"/>
                  </a:lnTo>
                  <a:lnTo>
                    <a:pt x="171285" y="29283"/>
                  </a:lnTo>
                  <a:lnTo>
                    <a:pt x="163946" y="24912"/>
                  </a:lnTo>
                  <a:lnTo>
                    <a:pt x="76" y="23418"/>
                  </a:lnTo>
                  <a:close/>
                </a:path>
                <a:path w="188595" h="58420">
                  <a:moveTo>
                    <a:pt x="177685" y="25628"/>
                  </a:moveTo>
                  <a:lnTo>
                    <a:pt x="171285" y="29283"/>
                  </a:lnTo>
                  <a:lnTo>
                    <a:pt x="177622" y="33058"/>
                  </a:lnTo>
                  <a:lnTo>
                    <a:pt x="177685" y="25628"/>
                  </a:lnTo>
                  <a:close/>
                </a:path>
                <a:path w="188595" h="58420">
                  <a:moveTo>
                    <a:pt x="179852" y="25628"/>
                  </a:moveTo>
                  <a:lnTo>
                    <a:pt x="177685" y="25628"/>
                  </a:lnTo>
                  <a:lnTo>
                    <a:pt x="177622" y="33058"/>
                  </a:lnTo>
                  <a:lnTo>
                    <a:pt x="179786" y="33058"/>
                  </a:lnTo>
                  <a:lnTo>
                    <a:pt x="179852" y="25628"/>
                  </a:lnTo>
                  <a:close/>
                </a:path>
                <a:path w="188595" h="58420">
                  <a:moveTo>
                    <a:pt x="163946" y="24912"/>
                  </a:moveTo>
                  <a:lnTo>
                    <a:pt x="171285" y="29283"/>
                  </a:lnTo>
                  <a:lnTo>
                    <a:pt x="177685" y="25628"/>
                  </a:lnTo>
                  <a:lnTo>
                    <a:pt x="179852" y="25628"/>
                  </a:lnTo>
                  <a:lnTo>
                    <a:pt x="179857" y="25057"/>
                  </a:lnTo>
                  <a:lnTo>
                    <a:pt x="163946" y="24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865448" y="3314245"/>
              <a:ext cx="724710" cy="9739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912704" y="3323021"/>
              <a:ext cx="676910" cy="58419"/>
            </a:xfrm>
            <a:custGeom>
              <a:avLst/>
              <a:gdLst/>
              <a:ahLst/>
              <a:cxnLst/>
              <a:rect l="l" t="t" r="r" b="b"/>
              <a:pathLst>
                <a:path w="676910" h="58420">
                  <a:moveTo>
                    <a:pt x="49695" y="0"/>
                  </a:moveTo>
                  <a:lnTo>
                    <a:pt x="0" y="28994"/>
                  </a:lnTo>
                  <a:lnTo>
                    <a:pt x="49695" y="57975"/>
                  </a:lnTo>
                  <a:lnTo>
                    <a:pt x="52323" y="57276"/>
                  </a:lnTo>
                  <a:lnTo>
                    <a:pt x="54724" y="53174"/>
                  </a:lnTo>
                  <a:lnTo>
                    <a:pt x="54025" y="50545"/>
                  </a:lnTo>
                  <a:lnTo>
                    <a:pt x="24442" y="33286"/>
                  </a:lnTo>
                  <a:lnTo>
                    <a:pt x="8534" y="33286"/>
                  </a:lnTo>
                  <a:lnTo>
                    <a:pt x="8534" y="24688"/>
                  </a:lnTo>
                  <a:lnTo>
                    <a:pt x="24442" y="24688"/>
                  </a:lnTo>
                  <a:lnTo>
                    <a:pt x="54025" y="7429"/>
                  </a:lnTo>
                  <a:lnTo>
                    <a:pt x="54724" y="4800"/>
                  </a:lnTo>
                  <a:lnTo>
                    <a:pt x="52323" y="698"/>
                  </a:lnTo>
                  <a:lnTo>
                    <a:pt x="49695" y="0"/>
                  </a:lnTo>
                  <a:close/>
                </a:path>
                <a:path w="676910" h="58420">
                  <a:moveTo>
                    <a:pt x="24442" y="24688"/>
                  </a:moveTo>
                  <a:lnTo>
                    <a:pt x="8534" y="24688"/>
                  </a:lnTo>
                  <a:lnTo>
                    <a:pt x="8534" y="33286"/>
                  </a:lnTo>
                  <a:lnTo>
                    <a:pt x="24442" y="33286"/>
                  </a:lnTo>
                  <a:lnTo>
                    <a:pt x="23440" y="32702"/>
                  </a:lnTo>
                  <a:lnTo>
                    <a:pt x="10706" y="32702"/>
                  </a:lnTo>
                  <a:lnTo>
                    <a:pt x="10706" y="25272"/>
                  </a:lnTo>
                  <a:lnTo>
                    <a:pt x="23440" y="25272"/>
                  </a:lnTo>
                  <a:lnTo>
                    <a:pt x="24442" y="24688"/>
                  </a:lnTo>
                  <a:close/>
                </a:path>
                <a:path w="676910" h="58420">
                  <a:moveTo>
                    <a:pt x="676490" y="24688"/>
                  </a:moveTo>
                  <a:lnTo>
                    <a:pt x="24442" y="24688"/>
                  </a:lnTo>
                  <a:lnTo>
                    <a:pt x="17073" y="28987"/>
                  </a:lnTo>
                  <a:lnTo>
                    <a:pt x="24442" y="33286"/>
                  </a:lnTo>
                  <a:lnTo>
                    <a:pt x="676490" y="33286"/>
                  </a:lnTo>
                  <a:lnTo>
                    <a:pt x="676490" y="24688"/>
                  </a:lnTo>
                  <a:close/>
                </a:path>
                <a:path w="676910" h="58420">
                  <a:moveTo>
                    <a:pt x="10706" y="25272"/>
                  </a:moveTo>
                  <a:lnTo>
                    <a:pt x="10706" y="32702"/>
                  </a:lnTo>
                  <a:lnTo>
                    <a:pt x="17073" y="28987"/>
                  </a:lnTo>
                  <a:lnTo>
                    <a:pt x="10706" y="25272"/>
                  </a:lnTo>
                  <a:close/>
                </a:path>
                <a:path w="676910" h="58420">
                  <a:moveTo>
                    <a:pt x="17073" y="28987"/>
                  </a:moveTo>
                  <a:lnTo>
                    <a:pt x="10706" y="32702"/>
                  </a:lnTo>
                  <a:lnTo>
                    <a:pt x="23440" y="32702"/>
                  </a:lnTo>
                  <a:lnTo>
                    <a:pt x="17073" y="28987"/>
                  </a:lnTo>
                  <a:close/>
                </a:path>
                <a:path w="676910" h="58420">
                  <a:moveTo>
                    <a:pt x="23440" y="25272"/>
                  </a:moveTo>
                  <a:lnTo>
                    <a:pt x="10706" y="25272"/>
                  </a:lnTo>
                  <a:lnTo>
                    <a:pt x="17073" y="28987"/>
                  </a:lnTo>
                  <a:lnTo>
                    <a:pt x="23440" y="252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72299" y="3751714"/>
              <a:ext cx="482035" cy="17168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674998" y="3744074"/>
              <a:ext cx="475462" cy="14789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674993" y="3744079"/>
              <a:ext cx="475615" cy="147955"/>
            </a:xfrm>
            <a:custGeom>
              <a:avLst/>
              <a:gdLst/>
              <a:ahLst/>
              <a:cxnLst/>
              <a:rect l="l" t="t" r="r" b="b"/>
              <a:pathLst>
                <a:path w="475614" h="147954">
                  <a:moveTo>
                    <a:pt x="0" y="0"/>
                  </a:moveTo>
                  <a:lnTo>
                    <a:pt x="475475" y="0"/>
                  </a:lnTo>
                  <a:lnTo>
                    <a:pt x="475475" y="147891"/>
                  </a:lnTo>
                  <a:lnTo>
                    <a:pt x="0" y="147891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3716226" y="3744304"/>
            <a:ext cx="39448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RIC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Allo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: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6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3528312" y="3904863"/>
            <a:ext cx="1312831" cy="365310"/>
            <a:chOff x="3527025" y="3909678"/>
            <a:chExt cx="1314450" cy="365760"/>
          </a:xfrm>
        </p:grpSpPr>
        <p:pic>
          <p:nvPicPr>
            <p:cNvPr id="39" name="object 3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85005" y="3920099"/>
              <a:ext cx="146923" cy="222861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85016" y="3909678"/>
              <a:ext cx="99936" cy="17490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527025" y="3926702"/>
              <a:ext cx="178288" cy="22450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574283" y="3917032"/>
              <a:ext cx="129882" cy="175374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640937" y="4101693"/>
              <a:ext cx="397840" cy="17332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45128" y="4094886"/>
              <a:ext cx="390347" cy="15046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50338" y="4100042"/>
              <a:ext cx="356574" cy="17167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54386" y="4092295"/>
              <a:ext cx="349084" cy="15046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423425" y="4101693"/>
              <a:ext cx="417659" cy="17332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426686" y="4094873"/>
              <a:ext cx="410984" cy="147891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3819856" y="3132875"/>
            <a:ext cx="520692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</a:t>
            </a:r>
            <a:r>
              <a:rPr sz="599" spc="-5" dirty="0">
                <a:latin typeface="Calibri"/>
                <a:cs typeface="Calibri"/>
              </a:rPr>
              <a:t>n </a:t>
            </a:r>
            <a:r>
              <a:rPr sz="599" spc="-10" dirty="0">
                <a:latin typeface="Calibri"/>
                <a:cs typeface="Calibri"/>
              </a:rPr>
              <a:t>t</a:t>
            </a: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atm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nt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8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4171351" y="3160123"/>
            <a:ext cx="981134" cy="554307"/>
            <a:chOff x="4170857" y="3164020"/>
            <a:chExt cx="982344" cy="554990"/>
          </a:xfrm>
        </p:grpSpPr>
        <p:pic>
          <p:nvPicPr>
            <p:cNvPr id="51" name="object 5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354091" y="3164020"/>
              <a:ext cx="232755" cy="9573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401743" y="3172553"/>
              <a:ext cx="185420" cy="58419"/>
            </a:xfrm>
            <a:custGeom>
              <a:avLst/>
              <a:gdLst/>
              <a:ahLst/>
              <a:cxnLst/>
              <a:rect l="l" t="t" r="r" b="b"/>
              <a:pathLst>
                <a:path w="185420" h="58419">
                  <a:moveTo>
                    <a:pt x="49682" y="0"/>
                  </a:moveTo>
                  <a:lnTo>
                    <a:pt x="0" y="28994"/>
                  </a:lnTo>
                  <a:lnTo>
                    <a:pt x="49682" y="57975"/>
                  </a:lnTo>
                  <a:lnTo>
                    <a:pt x="52311" y="57276"/>
                  </a:lnTo>
                  <a:lnTo>
                    <a:pt x="54711" y="53174"/>
                  </a:lnTo>
                  <a:lnTo>
                    <a:pt x="54013" y="50545"/>
                  </a:lnTo>
                  <a:lnTo>
                    <a:pt x="24429" y="33286"/>
                  </a:lnTo>
                  <a:lnTo>
                    <a:pt x="8521" y="33286"/>
                  </a:lnTo>
                  <a:lnTo>
                    <a:pt x="8521" y="24688"/>
                  </a:lnTo>
                  <a:lnTo>
                    <a:pt x="24429" y="24688"/>
                  </a:lnTo>
                  <a:lnTo>
                    <a:pt x="54013" y="7429"/>
                  </a:lnTo>
                  <a:lnTo>
                    <a:pt x="54711" y="4800"/>
                  </a:lnTo>
                  <a:lnTo>
                    <a:pt x="52311" y="698"/>
                  </a:lnTo>
                  <a:lnTo>
                    <a:pt x="49682" y="0"/>
                  </a:lnTo>
                  <a:close/>
                </a:path>
                <a:path w="185420" h="58419">
                  <a:moveTo>
                    <a:pt x="24429" y="24688"/>
                  </a:moveTo>
                  <a:lnTo>
                    <a:pt x="8521" y="24688"/>
                  </a:lnTo>
                  <a:lnTo>
                    <a:pt x="8521" y="33286"/>
                  </a:lnTo>
                  <a:lnTo>
                    <a:pt x="24429" y="33286"/>
                  </a:lnTo>
                  <a:lnTo>
                    <a:pt x="23428" y="32702"/>
                  </a:lnTo>
                  <a:lnTo>
                    <a:pt x="10693" y="32702"/>
                  </a:lnTo>
                  <a:lnTo>
                    <a:pt x="10693" y="25272"/>
                  </a:lnTo>
                  <a:lnTo>
                    <a:pt x="23428" y="25272"/>
                  </a:lnTo>
                  <a:lnTo>
                    <a:pt x="24429" y="24688"/>
                  </a:lnTo>
                  <a:close/>
                </a:path>
                <a:path w="185420" h="58419">
                  <a:moveTo>
                    <a:pt x="184873" y="24688"/>
                  </a:moveTo>
                  <a:lnTo>
                    <a:pt x="24429" y="24688"/>
                  </a:lnTo>
                  <a:lnTo>
                    <a:pt x="17060" y="28987"/>
                  </a:lnTo>
                  <a:lnTo>
                    <a:pt x="24429" y="33286"/>
                  </a:lnTo>
                  <a:lnTo>
                    <a:pt x="184873" y="33286"/>
                  </a:lnTo>
                  <a:lnTo>
                    <a:pt x="184873" y="24688"/>
                  </a:lnTo>
                  <a:close/>
                </a:path>
                <a:path w="185420" h="58419">
                  <a:moveTo>
                    <a:pt x="10693" y="25272"/>
                  </a:moveTo>
                  <a:lnTo>
                    <a:pt x="10693" y="32702"/>
                  </a:lnTo>
                  <a:lnTo>
                    <a:pt x="17060" y="28987"/>
                  </a:lnTo>
                  <a:lnTo>
                    <a:pt x="10693" y="25272"/>
                  </a:lnTo>
                  <a:close/>
                </a:path>
                <a:path w="185420" h="58419">
                  <a:moveTo>
                    <a:pt x="17060" y="28987"/>
                  </a:moveTo>
                  <a:lnTo>
                    <a:pt x="10693" y="32702"/>
                  </a:lnTo>
                  <a:lnTo>
                    <a:pt x="23428" y="32702"/>
                  </a:lnTo>
                  <a:lnTo>
                    <a:pt x="17060" y="28987"/>
                  </a:lnTo>
                  <a:close/>
                </a:path>
                <a:path w="185420" h="58419">
                  <a:moveTo>
                    <a:pt x="23428" y="25272"/>
                  </a:moveTo>
                  <a:lnTo>
                    <a:pt x="10693" y="25272"/>
                  </a:lnTo>
                  <a:lnTo>
                    <a:pt x="17060" y="28987"/>
                  </a:lnTo>
                  <a:lnTo>
                    <a:pt x="23428" y="252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3" name="object 5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170857" y="3547012"/>
              <a:ext cx="982230" cy="171686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173905" y="3539439"/>
              <a:ext cx="975880" cy="150469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4174399" y="3535087"/>
            <a:ext cx="974792" cy="11706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98307">
              <a:spcBef>
                <a:spcPts val="135"/>
              </a:spcBef>
            </a:pPr>
            <a:r>
              <a:rPr sz="649" b="1" spc="-5" dirty="0">
                <a:latin typeface="Calibri"/>
                <a:cs typeface="Calibri"/>
              </a:rPr>
              <a:t>Finished </a:t>
            </a:r>
            <a:r>
              <a:rPr sz="649" b="1" spc="-10" dirty="0">
                <a:latin typeface="Calibri"/>
                <a:cs typeface="Calibri"/>
              </a:rPr>
              <a:t>treatment: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42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3861369" y="3341869"/>
            <a:ext cx="972890" cy="807994"/>
            <a:chOff x="3860493" y="3345990"/>
            <a:chExt cx="974090" cy="808990"/>
          </a:xfrm>
        </p:grpSpPr>
        <p:pic>
          <p:nvPicPr>
            <p:cNvPr id="57" name="object 5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860493" y="3355516"/>
              <a:ext cx="95747" cy="439120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880007" y="3345990"/>
              <a:ext cx="58419" cy="389890"/>
            </a:xfrm>
            <a:custGeom>
              <a:avLst/>
              <a:gdLst/>
              <a:ahLst/>
              <a:cxnLst/>
              <a:rect l="l" t="t" r="r" b="b"/>
              <a:pathLst>
                <a:path w="58420" h="389889">
                  <a:moveTo>
                    <a:pt x="4800" y="334797"/>
                  </a:moveTo>
                  <a:lnTo>
                    <a:pt x="698" y="337197"/>
                  </a:lnTo>
                  <a:lnTo>
                    <a:pt x="0" y="339826"/>
                  </a:lnTo>
                  <a:lnTo>
                    <a:pt x="28994" y="389509"/>
                  </a:lnTo>
                  <a:lnTo>
                    <a:pt x="33972" y="380974"/>
                  </a:lnTo>
                  <a:lnTo>
                    <a:pt x="24688" y="380974"/>
                  </a:lnTo>
                  <a:lnTo>
                    <a:pt x="24688" y="365079"/>
                  </a:lnTo>
                  <a:lnTo>
                    <a:pt x="7429" y="335495"/>
                  </a:lnTo>
                  <a:lnTo>
                    <a:pt x="4800" y="334797"/>
                  </a:lnTo>
                  <a:close/>
                </a:path>
                <a:path w="58420" h="389889">
                  <a:moveTo>
                    <a:pt x="24688" y="365079"/>
                  </a:moveTo>
                  <a:lnTo>
                    <a:pt x="24688" y="380974"/>
                  </a:lnTo>
                  <a:lnTo>
                    <a:pt x="33286" y="380974"/>
                  </a:lnTo>
                  <a:lnTo>
                    <a:pt x="33286" y="378815"/>
                  </a:lnTo>
                  <a:lnTo>
                    <a:pt x="25272" y="378815"/>
                  </a:lnTo>
                  <a:lnTo>
                    <a:pt x="28987" y="372448"/>
                  </a:lnTo>
                  <a:lnTo>
                    <a:pt x="24688" y="365079"/>
                  </a:lnTo>
                  <a:close/>
                </a:path>
                <a:path w="58420" h="389889">
                  <a:moveTo>
                    <a:pt x="53174" y="334797"/>
                  </a:moveTo>
                  <a:lnTo>
                    <a:pt x="50545" y="335495"/>
                  </a:lnTo>
                  <a:lnTo>
                    <a:pt x="33286" y="365079"/>
                  </a:lnTo>
                  <a:lnTo>
                    <a:pt x="33286" y="380974"/>
                  </a:lnTo>
                  <a:lnTo>
                    <a:pt x="33972" y="380974"/>
                  </a:lnTo>
                  <a:lnTo>
                    <a:pt x="57975" y="339826"/>
                  </a:lnTo>
                  <a:lnTo>
                    <a:pt x="57276" y="337197"/>
                  </a:lnTo>
                  <a:lnTo>
                    <a:pt x="53174" y="334797"/>
                  </a:lnTo>
                  <a:close/>
                </a:path>
                <a:path w="58420" h="389889">
                  <a:moveTo>
                    <a:pt x="28987" y="372448"/>
                  </a:moveTo>
                  <a:lnTo>
                    <a:pt x="25272" y="378815"/>
                  </a:lnTo>
                  <a:lnTo>
                    <a:pt x="32702" y="378815"/>
                  </a:lnTo>
                  <a:lnTo>
                    <a:pt x="28987" y="372448"/>
                  </a:lnTo>
                  <a:close/>
                </a:path>
                <a:path w="58420" h="389889">
                  <a:moveTo>
                    <a:pt x="33286" y="365079"/>
                  </a:moveTo>
                  <a:lnTo>
                    <a:pt x="28987" y="372448"/>
                  </a:lnTo>
                  <a:lnTo>
                    <a:pt x="32702" y="378815"/>
                  </a:lnTo>
                  <a:lnTo>
                    <a:pt x="33286" y="378815"/>
                  </a:lnTo>
                  <a:lnTo>
                    <a:pt x="33286" y="365079"/>
                  </a:lnTo>
                  <a:close/>
                </a:path>
                <a:path w="58420" h="389889">
                  <a:moveTo>
                    <a:pt x="33286" y="0"/>
                  </a:moveTo>
                  <a:lnTo>
                    <a:pt x="24688" y="0"/>
                  </a:lnTo>
                  <a:lnTo>
                    <a:pt x="24688" y="365079"/>
                  </a:lnTo>
                  <a:lnTo>
                    <a:pt x="28987" y="372448"/>
                  </a:lnTo>
                  <a:lnTo>
                    <a:pt x="33286" y="365079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9" name="object 5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545586" y="3703840"/>
              <a:ext cx="95747" cy="450675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564506" y="3694211"/>
              <a:ext cx="58419" cy="400685"/>
            </a:xfrm>
            <a:custGeom>
              <a:avLst/>
              <a:gdLst/>
              <a:ahLst/>
              <a:cxnLst/>
              <a:rect l="l" t="t" r="r" b="b"/>
              <a:pathLst>
                <a:path w="58420" h="400685">
                  <a:moveTo>
                    <a:pt x="4800" y="345973"/>
                  </a:moveTo>
                  <a:lnTo>
                    <a:pt x="698" y="348373"/>
                  </a:lnTo>
                  <a:lnTo>
                    <a:pt x="0" y="351002"/>
                  </a:lnTo>
                  <a:lnTo>
                    <a:pt x="28994" y="400685"/>
                  </a:lnTo>
                  <a:lnTo>
                    <a:pt x="33964" y="392163"/>
                  </a:lnTo>
                  <a:lnTo>
                    <a:pt x="24688" y="392163"/>
                  </a:lnTo>
                  <a:lnTo>
                    <a:pt x="24688" y="376255"/>
                  </a:lnTo>
                  <a:lnTo>
                    <a:pt x="7429" y="346671"/>
                  </a:lnTo>
                  <a:lnTo>
                    <a:pt x="4800" y="345973"/>
                  </a:lnTo>
                  <a:close/>
                </a:path>
                <a:path w="58420" h="400685">
                  <a:moveTo>
                    <a:pt x="24688" y="376255"/>
                  </a:moveTo>
                  <a:lnTo>
                    <a:pt x="24688" y="392163"/>
                  </a:lnTo>
                  <a:lnTo>
                    <a:pt x="33286" y="392163"/>
                  </a:lnTo>
                  <a:lnTo>
                    <a:pt x="33286" y="389991"/>
                  </a:lnTo>
                  <a:lnTo>
                    <a:pt x="25272" y="389991"/>
                  </a:lnTo>
                  <a:lnTo>
                    <a:pt x="28987" y="383624"/>
                  </a:lnTo>
                  <a:lnTo>
                    <a:pt x="24688" y="376255"/>
                  </a:lnTo>
                  <a:close/>
                </a:path>
                <a:path w="58420" h="400685">
                  <a:moveTo>
                    <a:pt x="53174" y="345973"/>
                  </a:moveTo>
                  <a:lnTo>
                    <a:pt x="50545" y="346671"/>
                  </a:lnTo>
                  <a:lnTo>
                    <a:pt x="33286" y="376255"/>
                  </a:lnTo>
                  <a:lnTo>
                    <a:pt x="33286" y="392163"/>
                  </a:lnTo>
                  <a:lnTo>
                    <a:pt x="33964" y="392163"/>
                  </a:lnTo>
                  <a:lnTo>
                    <a:pt x="57975" y="351002"/>
                  </a:lnTo>
                  <a:lnTo>
                    <a:pt x="57276" y="348373"/>
                  </a:lnTo>
                  <a:lnTo>
                    <a:pt x="53174" y="345973"/>
                  </a:lnTo>
                  <a:close/>
                </a:path>
                <a:path w="58420" h="400685">
                  <a:moveTo>
                    <a:pt x="28987" y="383624"/>
                  </a:moveTo>
                  <a:lnTo>
                    <a:pt x="25272" y="389991"/>
                  </a:lnTo>
                  <a:lnTo>
                    <a:pt x="32702" y="389991"/>
                  </a:lnTo>
                  <a:lnTo>
                    <a:pt x="28987" y="383624"/>
                  </a:lnTo>
                  <a:close/>
                </a:path>
                <a:path w="58420" h="400685">
                  <a:moveTo>
                    <a:pt x="33286" y="376255"/>
                  </a:moveTo>
                  <a:lnTo>
                    <a:pt x="28987" y="383624"/>
                  </a:lnTo>
                  <a:lnTo>
                    <a:pt x="32702" y="389991"/>
                  </a:lnTo>
                  <a:lnTo>
                    <a:pt x="33286" y="389991"/>
                  </a:lnTo>
                  <a:lnTo>
                    <a:pt x="33286" y="376255"/>
                  </a:lnTo>
                  <a:close/>
                </a:path>
                <a:path w="58420" h="400685">
                  <a:moveTo>
                    <a:pt x="33286" y="0"/>
                  </a:moveTo>
                  <a:lnTo>
                    <a:pt x="24688" y="0"/>
                  </a:lnTo>
                  <a:lnTo>
                    <a:pt x="24688" y="376255"/>
                  </a:lnTo>
                  <a:lnTo>
                    <a:pt x="28987" y="383624"/>
                  </a:lnTo>
                  <a:lnTo>
                    <a:pt x="33286" y="376255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1" name="object 6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596762" y="3834269"/>
              <a:ext cx="237708" cy="9573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597758" y="3841216"/>
              <a:ext cx="188595" cy="58419"/>
            </a:xfrm>
            <a:custGeom>
              <a:avLst/>
              <a:gdLst/>
              <a:ahLst/>
              <a:cxnLst/>
              <a:rect l="l" t="t" r="r" b="b"/>
              <a:pathLst>
                <a:path w="188595" h="58420">
                  <a:moveTo>
                    <a:pt x="163882" y="33510"/>
                  </a:moveTo>
                  <a:lnTo>
                    <a:pt x="134137" y="50495"/>
                  </a:lnTo>
                  <a:lnTo>
                    <a:pt x="133426" y="53124"/>
                  </a:lnTo>
                  <a:lnTo>
                    <a:pt x="135775" y="57251"/>
                  </a:lnTo>
                  <a:lnTo>
                    <a:pt x="138404" y="57962"/>
                  </a:lnTo>
                  <a:lnTo>
                    <a:pt x="180970" y="33655"/>
                  </a:lnTo>
                  <a:lnTo>
                    <a:pt x="163882" y="33510"/>
                  </a:lnTo>
                  <a:close/>
                </a:path>
                <a:path w="188595" h="58420">
                  <a:moveTo>
                    <a:pt x="171285" y="29283"/>
                  </a:moveTo>
                  <a:lnTo>
                    <a:pt x="163882" y="33510"/>
                  </a:lnTo>
                  <a:lnTo>
                    <a:pt x="179781" y="33655"/>
                  </a:lnTo>
                  <a:lnTo>
                    <a:pt x="179786" y="33058"/>
                  </a:lnTo>
                  <a:lnTo>
                    <a:pt x="177622" y="33058"/>
                  </a:lnTo>
                  <a:lnTo>
                    <a:pt x="171285" y="29283"/>
                  </a:lnTo>
                  <a:close/>
                </a:path>
                <a:path w="188595" h="58420">
                  <a:moveTo>
                    <a:pt x="138938" y="0"/>
                  </a:moveTo>
                  <a:lnTo>
                    <a:pt x="136296" y="673"/>
                  </a:lnTo>
                  <a:lnTo>
                    <a:pt x="133870" y="4749"/>
                  </a:lnTo>
                  <a:lnTo>
                    <a:pt x="134531" y="7391"/>
                  </a:lnTo>
                  <a:lnTo>
                    <a:pt x="163946" y="24912"/>
                  </a:lnTo>
                  <a:lnTo>
                    <a:pt x="179857" y="25057"/>
                  </a:lnTo>
                  <a:lnTo>
                    <a:pt x="179781" y="33655"/>
                  </a:lnTo>
                  <a:lnTo>
                    <a:pt x="180970" y="33655"/>
                  </a:lnTo>
                  <a:lnTo>
                    <a:pt x="188353" y="29438"/>
                  </a:lnTo>
                  <a:lnTo>
                    <a:pt x="138938" y="0"/>
                  </a:lnTo>
                  <a:close/>
                </a:path>
                <a:path w="188595" h="58420">
                  <a:moveTo>
                    <a:pt x="76" y="23418"/>
                  </a:moveTo>
                  <a:lnTo>
                    <a:pt x="0" y="32016"/>
                  </a:lnTo>
                  <a:lnTo>
                    <a:pt x="163882" y="33510"/>
                  </a:lnTo>
                  <a:lnTo>
                    <a:pt x="171285" y="29283"/>
                  </a:lnTo>
                  <a:lnTo>
                    <a:pt x="163946" y="24912"/>
                  </a:lnTo>
                  <a:lnTo>
                    <a:pt x="76" y="23418"/>
                  </a:lnTo>
                  <a:close/>
                </a:path>
                <a:path w="188595" h="58420">
                  <a:moveTo>
                    <a:pt x="177685" y="25628"/>
                  </a:moveTo>
                  <a:lnTo>
                    <a:pt x="171285" y="29283"/>
                  </a:lnTo>
                  <a:lnTo>
                    <a:pt x="177622" y="33058"/>
                  </a:lnTo>
                  <a:lnTo>
                    <a:pt x="177685" y="25628"/>
                  </a:lnTo>
                  <a:close/>
                </a:path>
                <a:path w="188595" h="58420">
                  <a:moveTo>
                    <a:pt x="179852" y="25628"/>
                  </a:moveTo>
                  <a:lnTo>
                    <a:pt x="177685" y="25628"/>
                  </a:lnTo>
                  <a:lnTo>
                    <a:pt x="177622" y="33058"/>
                  </a:lnTo>
                  <a:lnTo>
                    <a:pt x="179786" y="33058"/>
                  </a:lnTo>
                  <a:lnTo>
                    <a:pt x="179852" y="25628"/>
                  </a:lnTo>
                  <a:close/>
                </a:path>
                <a:path w="188595" h="58420">
                  <a:moveTo>
                    <a:pt x="163946" y="24912"/>
                  </a:moveTo>
                  <a:lnTo>
                    <a:pt x="171285" y="29283"/>
                  </a:lnTo>
                  <a:lnTo>
                    <a:pt x="177685" y="25628"/>
                  </a:lnTo>
                  <a:lnTo>
                    <a:pt x="179852" y="25628"/>
                  </a:lnTo>
                  <a:lnTo>
                    <a:pt x="179857" y="25057"/>
                  </a:lnTo>
                  <a:lnTo>
                    <a:pt x="163946" y="24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4793677" y="3751206"/>
            <a:ext cx="1042654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laps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19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5" dirty="0">
                <a:latin typeface="Calibri"/>
                <a:cs typeface="Calibri"/>
              </a:rPr>
              <a:t>Dead: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7 </a:t>
            </a:r>
            <a:r>
              <a:rPr sz="549" spc="-10" dirty="0">
                <a:latin typeface="Calibri"/>
                <a:cs typeface="Calibri"/>
              </a:rPr>
              <a:t>(Non-related:</a:t>
            </a:r>
            <a:r>
              <a:rPr sz="549" spc="-5" dirty="0">
                <a:latin typeface="Calibri"/>
                <a:cs typeface="Calibri"/>
              </a:rPr>
              <a:t> 6;</a:t>
            </a:r>
            <a:r>
              <a:rPr sz="549" spc="-15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Toxicity: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1)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4596732" y="1849341"/>
            <a:ext cx="252418" cy="1030604"/>
            <a:chOff x="4596762" y="1851621"/>
            <a:chExt cx="252729" cy="1031875"/>
          </a:xfrm>
        </p:grpSpPr>
        <p:pic>
          <p:nvPicPr>
            <p:cNvPr id="65" name="object 6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96762" y="2787637"/>
              <a:ext cx="252567" cy="95742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597754" y="2795021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358" y="33495"/>
                  </a:moveTo>
                  <a:lnTo>
                    <a:pt x="149631" y="50495"/>
                  </a:lnTo>
                  <a:lnTo>
                    <a:pt x="148920" y="53124"/>
                  </a:lnTo>
                  <a:lnTo>
                    <a:pt x="151282" y="57251"/>
                  </a:lnTo>
                  <a:lnTo>
                    <a:pt x="153898" y="57962"/>
                  </a:lnTo>
                  <a:lnTo>
                    <a:pt x="196441" y="33629"/>
                  </a:lnTo>
                  <a:lnTo>
                    <a:pt x="179358" y="33495"/>
                  </a:lnTo>
                  <a:close/>
                </a:path>
                <a:path w="203835" h="58419">
                  <a:moveTo>
                    <a:pt x="186768" y="29253"/>
                  </a:moveTo>
                  <a:lnTo>
                    <a:pt x="179358" y="33495"/>
                  </a:lnTo>
                  <a:lnTo>
                    <a:pt x="195262" y="33629"/>
                  </a:lnTo>
                  <a:lnTo>
                    <a:pt x="195267" y="33020"/>
                  </a:lnTo>
                  <a:lnTo>
                    <a:pt x="193103" y="33020"/>
                  </a:lnTo>
                  <a:lnTo>
                    <a:pt x="186768" y="29253"/>
                  </a:lnTo>
                  <a:close/>
                </a:path>
                <a:path w="203835" h="58419">
                  <a:moveTo>
                    <a:pt x="154393" y="0"/>
                  </a:moveTo>
                  <a:lnTo>
                    <a:pt x="151752" y="673"/>
                  </a:lnTo>
                  <a:lnTo>
                    <a:pt x="149326" y="4749"/>
                  </a:lnTo>
                  <a:lnTo>
                    <a:pt x="149999" y="7391"/>
                  </a:lnTo>
                  <a:lnTo>
                    <a:pt x="179442" y="24897"/>
                  </a:lnTo>
                  <a:lnTo>
                    <a:pt x="195338" y="25031"/>
                  </a:lnTo>
                  <a:lnTo>
                    <a:pt x="195262" y="33629"/>
                  </a:lnTo>
                  <a:lnTo>
                    <a:pt x="196441" y="33629"/>
                  </a:lnTo>
                  <a:lnTo>
                    <a:pt x="203834" y="29400"/>
                  </a:lnTo>
                  <a:lnTo>
                    <a:pt x="154393" y="0"/>
                  </a:lnTo>
                  <a:close/>
                </a:path>
                <a:path w="203835" h="58419">
                  <a:moveTo>
                    <a:pt x="76" y="23380"/>
                  </a:moveTo>
                  <a:lnTo>
                    <a:pt x="0" y="31978"/>
                  </a:lnTo>
                  <a:lnTo>
                    <a:pt x="179358" y="33495"/>
                  </a:lnTo>
                  <a:lnTo>
                    <a:pt x="186768" y="29253"/>
                  </a:lnTo>
                  <a:lnTo>
                    <a:pt x="179442" y="24897"/>
                  </a:lnTo>
                  <a:lnTo>
                    <a:pt x="76" y="23380"/>
                  </a:lnTo>
                  <a:close/>
                </a:path>
                <a:path w="203835" h="58419">
                  <a:moveTo>
                    <a:pt x="193166" y="25590"/>
                  </a:moveTo>
                  <a:lnTo>
                    <a:pt x="186768" y="29253"/>
                  </a:lnTo>
                  <a:lnTo>
                    <a:pt x="193103" y="33020"/>
                  </a:lnTo>
                  <a:lnTo>
                    <a:pt x="193166" y="25590"/>
                  </a:lnTo>
                  <a:close/>
                </a:path>
                <a:path w="203835" h="58419">
                  <a:moveTo>
                    <a:pt x="195333" y="25590"/>
                  </a:moveTo>
                  <a:lnTo>
                    <a:pt x="193166" y="25590"/>
                  </a:lnTo>
                  <a:lnTo>
                    <a:pt x="193103" y="33020"/>
                  </a:lnTo>
                  <a:lnTo>
                    <a:pt x="195267" y="33020"/>
                  </a:lnTo>
                  <a:lnTo>
                    <a:pt x="195333" y="25590"/>
                  </a:lnTo>
                  <a:close/>
                </a:path>
                <a:path w="203835" h="58419">
                  <a:moveTo>
                    <a:pt x="179442" y="24897"/>
                  </a:moveTo>
                  <a:lnTo>
                    <a:pt x="186768" y="29253"/>
                  </a:lnTo>
                  <a:lnTo>
                    <a:pt x="193166" y="25590"/>
                  </a:lnTo>
                  <a:lnTo>
                    <a:pt x="195333" y="25590"/>
                  </a:lnTo>
                  <a:lnTo>
                    <a:pt x="195338" y="25031"/>
                  </a:lnTo>
                  <a:lnTo>
                    <a:pt x="179442" y="248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7" name="object 6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596762" y="1851621"/>
              <a:ext cx="252567" cy="95738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597754" y="1859220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358" y="33495"/>
                  </a:moveTo>
                  <a:lnTo>
                    <a:pt x="149631" y="50495"/>
                  </a:lnTo>
                  <a:lnTo>
                    <a:pt x="148920" y="53124"/>
                  </a:lnTo>
                  <a:lnTo>
                    <a:pt x="151282" y="57251"/>
                  </a:lnTo>
                  <a:lnTo>
                    <a:pt x="153898" y="57962"/>
                  </a:lnTo>
                  <a:lnTo>
                    <a:pt x="196441" y="33629"/>
                  </a:lnTo>
                  <a:lnTo>
                    <a:pt x="179358" y="33495"/>
                  </a:lnTo>
                  <a:close/>
                </a:path>
                <a:path w="203835" h="58419">
                  <a:moveTo>
                    <a:pt x="186768" y="29253"/>
                  </a:moveTo>
                  <a:lnTo>
                    <a:pt x="179358" y="33495"/>
                  </a:lnTo>
                  <a:lnTo>
                    <a:pt x="195262" y="33629"/>
                  </a:lnTo>
                  <a:lnTo>
                    <a:pt x="195267" y="33020"/>
                  </a:lnTo>
                  <a:lnTo>
                    <a:pt x="193103" y="33020"/>
                  </a:lnTo>
                  <a:lnTo>
                    <a:pt x="186768" y="29253"/>
                  </a:lnTo>
                  <a:close/>
                </a:path>
                <a:path w="203835" h="58419">
                  <a:moveTo>
                    <a:pt x="154393" y="0"/>
                  </a:moveTo>
                  <a:lnTo>
                    <a:pt x="151752" y="673"/>
                  </a:lnTo>
                  <a:lnTo>
                    <a:pt x="149326" y="4749"/>
                  </a:lnTo>
                  <a:lnTo>
                    <a:pt x="149999" y="7391"/>
                  </a:lnTo>
                  <a:lnTo>
                    <a:pt x="179442" y="24897"/>
                  </a:lnTo>
                  <a:lnTo>
                    <a:pt x="195338" y="25031"/>
                  </a:lnTo>
                  <a:lnTo>
                    <a:pt x="195262" y="33629"/>
                  </a:lnTo>
                  <a:lnTo>
                    <a:pt x="196441" y="33629"/>
                  </a:lnTo>
                  <a:lnTo>
                    <a:pt x="203834" y="29400"/>
                  </a:lnTo>
                  <a:lnTo>
                    <a:pt x="154393" y="0"/>
                  </a:lnTo>
                  <a:close/>
                </a:path>
                <a:path w="203835" h="58419">
                  <a:moveTo>
                    <a:pt x="76" y="23380"/>
                  </a:moveTo>
                  <a:lnTo>
                    <a:pt x="0" y="31978"/>
                  </a:lnTo>
                  <a:lnTo>
                    <a:pt x="179358" y="33495"/>
                  </a:lnTo>
                  <a:lnTo>
                    <a:pt x="186768" y="29253"/>
                  </a:lnTo>
                  <a:lnTo>
                    <a:pt x="179442" y="24897"/>
                  </a:lnTo>
                  <a:lnTo>
                    <a:pt x="76" y="23380"/>
                  </a:lnTo>
                  <a:close/>
                </a:path>
                <a:path w="203835" h="58419">
                  <a:moveTo>
                    <a:pt x="193166" y="25590"/>
                  </a:moveTo>
                  <a:lnTo>
                    <a:pt x="186768" y="29253"/>
                  </a:lnTo>
                  <a:lnTo>
                    <a:pt x="193103" y="33020"/>
                  </a:lnTo>
                  <a:lnTo>
                    <a:pt x="193166" y="25590"/>
                  </a:lnTo>
                  <a:close/>
                </a:path>
                <a:path w="203835" h="58419">
                  <a:moveTo>
                    <a:pt x="195333" y="25590"/>
                  </a:moveTo>
                  <a:lnTo>
                    <a:pt x="193166" y="25590"/>
                  </a:lnTo>
                  <a:lnTo>
                    <a:pt x="193103" y="33020"/>
                  </a:lnTo>
                  <a:lnTo>
                    <a:pt x="195267" y="33020"/>
                  </a:lnTo>
                  <a:lnTo>
                    <a:pt x="195333" y="25590"/>
                  </a:lnTo>
                  <a:close/>
                </a:path>
                <a:path w="203835" h="58419">
                  <a:moveTo>
                    <a:pt x="179442" y="24897"/>
                  </a:moveTo>
                  <a:lnTo>
                    <a:pt x="186768" y="29253"/>
                  </a:lnTo>
                  <a:lnTo>
                    <a:pt x="193166" y="25590"/>
                  </a:lnTo>
                  <a:lnTo>
                    <a:pt x="195333" y="25590"/>
                  </a:lnTo>
                  <a:lnTo>
                    <a:pt x="195338" y="25031"/>
                  </a:lnTo>
                  <a:lnTo>
                    <a:pt x="179442" y="248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4167297" y="800656"/>
            <a:ext cx="999528" cy="7255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ALL</a:t>
            </a:r>
            <a:r>
              <a:rPr sz="1698" b="1" spc="-65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2F1FF9"/>
                </a:solidFill>
                <a:latin typeface="Calibri"/>
                <a:cs typeface="Calibri"/>
              </a:rPr>
              <a:t>OPh07</a:t>
            </a:r>
            <a:endParaRPr sz="1698" dirty="0">
              <a:solidFill>
                <a:srgbClr val="2F1FF9"/>
              </a:solidFill>
              <a:latin typeface="Calibri"/>
              <a:cs typeface="Calibri"/>
            </a:endParaRPr>
          </a:p>
          <a:p>
            <a:pPr marL="331072" marR="409084" indent="-18393">
              <a:lnSpc>
                <a:spcPct val="103299"/>
              </a:lnSpc>
              <a:spcBef>
                <a:spcPts val="1833"/>
              </a:spcBef>
            </a:pPr>
            <a:r>
              <a:rPr sz="649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649" b="1" dirty="0">
                <a:solidFill>
                  <a:srgbClr val="FFFFFF"/>
                </a:solidFill>
                <a:latin typeface="Calibri"/>
                <a:cs typeface="Calibri"/>
              </a:rPr>
              <a:t>h+ </a:t>
            </a:r>
            <a:r>
              <a:rPr sz="649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649" b="1" dirty="0">
                <a:solidFill>
                  <a:srgbClr val="FFFFFF"/>
                </a:solidFill>
                <a:latin typeface="Calibri"/>
                <a:cs typeface="Calibri"/>
              </a:rPr>
              <a:t>LL  </a:t>
            </a:r>
            <a:r>
              <a:rPr sz="649" b="1" spc="-10" dirty="0">
                <a:solidFill>
                  <a:srgbClr val="FFFFFF"/>
                </a:solidFill>
                <a:latin typeface="Calibri"/>
                <a:cs typeface="Calibri"/>
              </a:rPr>
              <a:t>(&gt;55y.)</a:t>
            </a:r>
            <a:endParaRPr sz="649" dirty="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748580" y="1817137"/>
            <a:ext cx="631681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Only</a:t>
            </a:r>
            <a:r>
              <a:rPr sz="599" spc="12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registration:</a:t>
            </a:r>
            <a:r>
              <a:rPr sz="599" spc="-5" dirty="0">
                <a:latin typeface="Calibri"/>
                <a:cs typeface="Calibri"/>
              </a:rPr>
              <a:t> 6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4360957" y="1844394"/>
            <a:ext cx="234661" cy="95767"/>
            <a:chOff x="4360697" y="1846668"/>
            <a:chExt cx="234950" cy="95885"/>
          </a:xfrm>
        </p:grpSpPr>
        <p:pic>
          <p:nvPicPr>
            <p:cNvPr id="72" name="object 7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360697" y="1846668"/>
              <a:ext cx="234414" cy="95738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4409480" y="1855331"/>
              <a:ext cx="185420" cy="58419"/>
            </a:xfrm>
            <a:custGeom>
              <a:avLst/>
              <a:gdLst/>
              <a:ahLst/>
              <a:cxnLst/>
              <a:rect l="l" t="t" r="r" b="b"/>
              <a:pathLst>
                <a:path w="185420" h="58419">
                  <a:moveTo>
                    <a:pt x="49682" y="0"/>
                  </a:moveTo>
                  <a:lnTo>
                    <a:pt x="0" y="28994"/>
                  </a:lnTo>
                  <a:lnTo>
                    <a:pt x="49682" y="57975"/>
                  </a:lnTo>
                  <a:lnTo>
                    <a:pt x="52311" y="57277"/>
                  </a:lnTo>
                  <a:lnTo>
                    <a:pt x="54711" y="53174"/>
                  </a:lnTo>
                  <a:lnTo>
                    <a:pt x="54013" y="50546"/>
                  </a:lnTo>
                  <a:lnTo>
                    <a:pt x="24429" y="33286"/>
                  </a:lnTo>
                  <a:lnTo>
                    <a:pt x="8521" y="33286"/>
                  </a:lnTo>
                  <a:lnTo>
                    <a:pt x="8521" y="24688"/>
                  </a:lnTo>
                  <a:lnTo>
                    <a:pt x="24429" y="24688"/>
                  </a:lnTo>
                  <a:lnTo>
                    <a:pt x="54013" y="7429"/>
                  </a:lnTo>
                  <a:lnTo>
                    <a:pt x="54711" y="4800"/>
                  </a:lnTo>
                  <a:lnTo>
                    <a:pt x="52311" y="698"/>
                  </a:lnTo>
                  <a:lnTo>
                    <a:pt x="49682" y="0"/>
                  </a:lnTo>
                  <a:close/>
                </a:path>
                <a:path w="185420" h="58419">
                  <a:moveTo>
                    <a:pt x="24429" y="24688"/>
                  </a:moveTo>
                  <a:lnTo>
                    <a:pt x="8521" y="24688"/>
                  </a:lnTo>
                  <a:lnTo>
                    <a:pt x="8521" y="33286"/>
                  </a:lnTo>
                  <a:lnTo>
                    <a:pt x="24429" y="33286"/>
                  </a:lnTo>
                  <a:lnTo>
                    <a:pt x="23428" y="32702"/>
                  </a:lnTo>
                  <a:lnTo>
                    <a:pt x="10693" y="32702"/>
                  </a:lnTo>
                  <a:lnTo>
                    <a:pt x="10693" y="25273"/>
                  </a:lnTo>
                  <a:lnTo>
                    <a:pt x="23428" y="25273"/>
                  </a:lnTo>
                  <a:lnTo>
                    <a:pt x="24429" y="24688"/>
                  </a:lnTo>
                  <a:close/>
                </a:path>
                <a:path w="185420" h="58419">
                  <a:moveTo>
                    <a:pt x="184873" y="24688"/>
                  </a:moveTo>
                  <a:lnTo>
                    <a:pt x="24429" y="24688"/>
                  </a:lnTo>
                  <a:lnTo>
                    <a:pt x="17060" y="28987"/>
                  </a:lnTo>
                  <a:lnTo>
                    <a:pt x="24429" y="33286"/>
                  </a:lnTo>
                  <a:lnTo>
                    <a:pt x="184873" y="33286"/>
                  </a:lnTo>
                  <a:lnTo>
                    <a:pt x="184873" y="24688"/>
                  </a:lnTo>
                  <a:close/>
                </a:path>
                <a:path w="185420" h="58419">
                  <a:moveTo>
                    <a:pt x="10693" y="25273"/>
                  </a:moveTo>
                  <a:lnTo>
                    <a:pt x="10693" y="32702"/>
                  </a:lnTo>
                  <a:lnTo>
                    <a:pt x="17060" y="28987"/>
                  </a:lnTo>
                  <a:lnTo>
                    <a:pt x="10693" y="25273"/>
                  </a:lnTo>
                  <a:close/>
                </a:path>
                <a:path w="185420" h="58419">
                  <a:moveTo>
                    <a:pt x="17060" y="28987"/>
                  </a:moveTo>
                  <a:lnTo>
                    <a:pt x="10693" y="32702"/>
                  </a:lnTo>
                  <a:lnTo>
                    <a:pt x="23428" y="32702"/>
                  </a:lnTo>
                  <a:lnTo>
                    <a:pt x="17060" y="28987"/>
                  </a:lnTo>
                  <a:close/>
                </a:path>
                <a:path w="185420" h="58419">
                  <a:moveTo>
                    <a:pt x="23428" y="25273"/>
                  </a:moveTo>
                  <a:lnTo>
                    <a:pt x="10693" y="25273"/>
                  </a:lnTo>
                  <a:lnTo>
                    <a:pt x="17060" y="28987"/>
                  </a:lnTo>
                  <a:lnTo>
                    <a:pt x="23428" y="252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4830602" y="1733900"/>
            <a:ext cx="1796105" cy="286520"/>
          </a:xfrm>
          <a:prstGeom prst="rect">
            <a:avLst/>
          </a:prstGeom>
        </p:spPr>
        <p:txBody>
          <a:bodyPr vert="horz" wrap="square" lIns="0" tIns="17758" rIns="0" bIns="0" rtlCol="0">
            <a:spAutoFit/>
          </a:bodyPr>
          <a:lstStyle/>
          <a:p>
            <a:pPr marL="12685">
              <a:spcBef>
                <a:spcPts val="140"/>
              </a:spcBef>
            </a:pPr>
            <a:r>
              <a:rPr sz="599" spc="-10" dirty="0">
                <a:latin typeface="Calibri"/>
                <a:cs typeface="Calibri"/>
              </a:rPr>
              <a:t>Exclusion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criteria: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8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(CML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blast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crisis: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2,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Palliative:</a:t>
            </a:r>
            <a:r>
              <a:rPr sz="549" spc="-5" dirty="0">
                <a:latin typeface="Calibri"/>
                <a:cs typeface="Calibri"/>
              </a:rPr>
              <a:t> 3,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Frailty: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1,</a:t>
            </a:r>
            <a:endParaRPr sz="549">
              <a:latin typeface="Calibri"/>
              <a:cs typeface="Calibri"/>
            </a:endParaRPr>
          </a:p>
          <a:p>
            <a:pPr marL="646289">
              <a:spcBef>
                <a:spcPts val="30"/>
              </a:spcBef>
            </a:pPr>
            <a:r>
              <a:rPr sz="549" spc="-10" dirty="0">
                <a:latin typeface="Calibri"/>
                <a:cs typeface="Calibri"/>
              </a:rPr>
              <a:t>Patient’s</a:t>
            </a:r>
            <a:r>
              <a:rPr sz="549" spc="-1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decision: </a:t>
            </a:r>
            <a:r>
              <a:rPr sz="549" spc="-5" dirty="0">
                <a:latin typeface="Calibri"/>
                <a:cs typeface="Calibri"/>
              </a:rPr>
              <a:t>2)</a:t>
            </a:r>
            <a:endParaRPr sz="5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599" spc="-10" dirty="0">
                <a:latin typeface="Calibri"/>
                <a:cs typeface="Calibri"/>
              </a:rPr>
              <a:t>Death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before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treatment: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831434" y="2194697"/>
            <a:ext cx="1177743" cy="37835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Early </a:t>
            </a:r>
            <a:r>
              <a:rPr sz="599" spc="-10" dirty="0">
                <a:latin typeface="Calibri"/>
                <a:cs typeface="Calibri"/>
              </a:rPr>
              <a:t>death: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10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(Infection: </a:t>
            </a:r>
            <a:r>
              <a:rPr sz="549" spc="-5" dirty="0">
                <a:latin typeface="Calibri"/>
                <a:cs typeface="Calibri"/>
              </a:rPr>
              <a:t>6, Toxicity: 4)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Resistant: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</a:pPr>
            <a:r>
              <a:rPr sz="599" spc="-5" dirty="0">
                <a:latin typeface="Calibri"/>
                <a:cs typeface="Calibri"/>
              </a:rPr>
              <a:t>T</a:t>
            </a:r>
            <a:r>
              <a:rPr sz="599" spc="-10" dirty="0">
                <a:latin typeface="Calibri"/>
                <a:cs typeface="Calibri"/>
              </a:rPr>
              <a:t>oxicit</a:t>
            </a:r>
            <a:r>
              <a:rPr sz="599" spc="-5" dirty="0">
                <a:latin typeface="Calibri"/>
                <a:cs typeface="Calibri"/>
              </a:rPr>
              <a:t>y: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14"/>
              </a:lnSpc>
            </a:pPr>
            <a:r>
              <a:rPr sz="599" spc="-5" dirty="0">
                <a:latin typeface="Calibri"/>
                <a:cs typeface="Calibri"/>
              </a:rPr>
              <a:t>L</a:t>
            </a:r>
            <a:r>
              <a:rPr sz="599" spc="-10" dirty="0">
                <a:latin typeface="Calibri"/>
                <a:cs typeface="Calibri"/>
              </a:rPr>
              <a:t>os</a:t>
            </a:r>
            <a:r>
              <a:rPr sz="599" spc="-5" dirty="0">
                <a:latin typeface="Calibri"/>
                <a:cs typeface="Calibri"/>
              </a:rPr>
              <a:t>t f</a:t>
            </a:r>
            <a:r>
              <a:rPr sz="599" spc="-10" dirty="0">
                <a:latin typeface="Calibri"/>
                <a:cs typeface="Calibri"/>
              </a:rPr>
              <a:t>ollo</a:t>
            </a:r>
            <a:r>
              <a:rPr sz="599" spc="-5" dirty="0">
                <a:latin typeface="Calibri"/>
                <a:cs typeface="Calibri"/>
              </a:rPr>
              <a:t>w-</a:t>
            </a:r>
            <a:r>
              <a:rPr sz="599" spc="-10" dirty="0">
                <a:latin typeface="Calibri"/>
                <a:cs typeface="Calibri"/>
              </a:rPr>
              <a:t>up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836600" y="3131183"/>
            <a:ext cx="1862698" cy="28869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Dead: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5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(Infection: </a:t>
            </a:r>
            <a:r>
              <a:rPr sz="549" spc="-5" dirty="0">
                <a:latin typeface="Calibri"/>
                <a:cs typeface="Calibri"/>
              </a:rPr>
              <a:t>3, </a:t>
            </a:r>
            <a:r>
              <a:rPr sz="549" spc="-10" dirty="0">
                <a:latin typeface="Calibri"/>
                <a:cs typeface="Calibri"/>
              </a:rPr>
              <a:t>Non-related:</a:t>
            </a:r>
            <a:r>
              <a:rPr sz="549" spc="-5" dirty="0">
                <a:latin typeface="Calibri"/>
                <a:cs typeface="Calibri"/>
              </a:rPr>
              <a:t> 2)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  <a:spcBef>
                <a:spcPts val="35"/>
              </a:spcBef>
            </a:pP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laps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42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(Protocol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violation: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1,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Lost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follow-up: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1,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Toxicity:1)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294781" y="2529590"/>
            <a:ext cx="2456960" cy="400192"/>
          </a:xfrm>
          <a:prstGeom prst="rect">
            <a:avLst/>
          </a:prstGeom>
        </p:spPr>
        <p:txBody>
          <a:bodyPr vert="horz" wrap="square" lIns="0" tIns="63422" rIns="0" bIns="0" rtlCol="0">
            <a:spAutoFit/>
          </a:bodyPr>
          <a:lstStyle/>
          <a:p>
            <a:pPr marL="12685">
              <a:spcBef>
                <a:spcPts val="499"/>
              </a:spcBef>
            </a:pPr>
            <a:r>
              <a:rPr sz="649" b="1" dirty="0">
                <a:latin typeface="Calibri"/>
                <a:cs typeface="Calibri"/>
              </a:rPr>
              <a:t>CR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110/123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(89%)</a:t>
            </a:r>
            <a:endParaRPr sz="649">
              <a:latin typeface="Calibri"/>
              <a:cs typeface="Calibri"/>
            </a:endParaRPr>
          </a:p>
          <a:p>
            <a:pPr marL="591110">
              <a:spcBef>
                <a:spcPts val="360"/>
              </a:spcBef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(Protocol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violation:</a:t>
            </a:r>
            <a:r>
              <a:rPr sz="549" spc="-5" dirty="0">
                <a:latin typeface="Calibri"/>
                <a:cs typeface="Calibri"/>
              </a:rPr>
              <a:t> 1,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Lost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follow-up:</a:t>
            </a:r>
            <a:r>
              <a:rPr sz="549" spc="-5" dirty="0">
                <a:latin typeface="Calibri"/>
                <a:cs typeface="Calibri"/>
              </a:rPr>
              <a:t> 1,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Toxicity: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1)</a:t>
            </a:r>
            <a:endParaRPr sz="549">
              <a:latin typeface="Calibri"/>
              <a:cs typeface="Calibri"/>
            </a:endParaRPr>
          </a:p>
          <a:p>
            <a:pPr marL="591110">
              <a:spcBef>
                <a:spcPts val="30"/>
              </a:spcBef>
            </a:pPr>
            <a:r>
              <a:rPr sz="549" spc="-10" dirty="0">
                <a:latin typeface="Calibri"/>
                <a:cs typeface="Calibri"/>
              </a:rPr>
              <a:t>R</a:t>
            </a:r>
            <a:r>
              <a:rPr sz="549" spc="-5" dirty="0">
                <a:latin typeface="Calibri"/>
                <a:cs typeface="Calibri"/>
              </a:rPr>
              <a:t>e</a:t>
            </a:r>
            <a:r>
              <a:rPr sz="549" spc="-10" dirty="0">
                <a:latin typeface="Calibri"/>
                <a:cs typeface="Calibri"/>
              </a:rPr>
              <a:t>laps</a:t>
            </a:r>
            <a:r>
              <a:rPr sz="549" spc="-5" dirty="0">
                <a:latin typeface="Calibri"/>
                <a:cs typeface="Calibri"/>
              </a:rPr>
              <a:t>ed: 1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903155" y="2321668"/>
            <a:ext cx="49659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On</a:t>
            </a:r>
            <a:r>
              <a:rPr sz="599" spc="-2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induction: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3127657" y="1747999"/>
            <a:ext cx="1527197" cy="2525456"/>
            <a:chOff x="3125876" y="1750154"/>
            <a:chExt cx="1529080" cy="2528570"/>
          </a:xfrm>
        </p:grpSpPr>
        <p:pic>
          <p:nvPicPr>
            <p:cNvPr id="80" name="object 8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360697" y="2335314"/>
              <a:ext cx="234414" cy="95738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4409480" y="2343701"/>
              <a:ext cx="185420" cy="58419"/>
            </a:xfrm>
            <a:custGeom>
              <a:avLst/>
              <a:gdLst/>
              <a:ahLst/>
              <a:cxnLst/>
              <a:rect l="l" t="t" r="r" b="b"/>
              <a:pathLst>
                <a:path w="185420" h="58419">
                  <a:moveTo>
                    <a:pt x="49682" y="0"/>
                  </a:moveTo>
                  <a:lnTo>
                    <a:pt x="0" y="28994"/>
                  </a:lnTo>
                  <a:lnTo>
                    <a:pt x="49682" y="57975"/>
                  </a:lnTo>
                  <a:lnTo>
                    <a:pt x="52311" y="57276"/>
                  </a:lnTo>
                  <a:lnTo>
                    <a:pt x="54711" y="53174"/>
                  </a:lnTo>
                  <a:lnTo>
                    <a:pt x="54013" y="50545"/>
                  </a:lnTo>
                  <a:lnTo>
                    <a:pt x="24429" y="33286"/>
                  </a:lnTo>
                  <a:lnTo>
                    <a:pt x="8521" y="33286"/>
                  </a:lnTo>
                  <a:lnTo>
                    <a:pt x="8521" y="24688"/>
                  </a:lnTo>
                  <a:lnTo>
                    <a:pt x="24429" y="24688"/>
                  </a:lnTo>
                  <a:lnTo>
                    <a:pt x="54013" y="7429"/>
                  </a:lnTo>
                  <a:lnTo>
                    <a:pt x="54711" y="4800"/>
                  </a:lnTo>
                  <a:lnTo>
                    <a:pt x="52311" y="698"/>
                  </a:lnTo>
                  <a:lnTo>
                    <a:pt x="49682" y="0"/>
                  </a:lnTo>
                  <a:close/>
                </a:path>
                <a:path w="185420" h="58419">
                  <a:moveTo>
                    <a:pt x="24429" y="24688"/>
                  </a:moveTo>
                  <a:lnTo>
                    <a:pt x="8521" y="24688"/>
                  </a:lnTo>
                  <a:lnTo>
                    <a:pt x="8521" y="33286"/>
                  </a:lnTo>
                  <a:lnTo>
                    <a:pt x="24429" y="33286"/>
                  </a:lnTo>
                  <a:lnTo>
                    <a:pt x="23428" y="32702"/>
                  </a:lnTo>
                  <a:lnTo>
                    <a:pt x="10693" y="32702"/>
                  </a:lnTo>
                  <a:lnTo>
                    <a:pt x="10693" y="25272"/>
                  </a:lnTo>
                  <a:lnTo>
                    <a:pt x="23428" y="25272"/>
                  </a:lnTo>
                  <a:lnTo>
                    <a:pt x="24429" y="24688"/>
                  </a:lnTo>
                  <a:close/>
                </a:path>
                <a:path w="185420" h="58419">
                  <a:moveTo>
                    <a:pt x="184873" y="24688"/>
                  </a:moveTo>
                  <a:lnTo>
                    <a:pt x="24429" y="24688"/>
                  </a:lnTo>
                  <a:lnTo>
                    <a:pt x="17060" y="28987"/>
                  </a:lnTo>
                  <a:lnTo>
                    <a:pt x="24429" y="33286"/>
                  </a:lnTo>
                  <a:lnTo>
                    <a:pt x="184873" y="33286"/>
                  </a:lnTo>
                  <a:lnTo>
                    <a:pt x="184873" y="24688"/>
                  </a:lnTo>
                  <a:close/>
                </a:path>
                <a:path w="185420" h="58419">
                  <a:moveTo>
                    <a:pt x="10693" y="25272"/>
                  </a:moveTo>
                  <a:lnTo>
                    <a:pt x="10693" y="32702"/>
                  </a:lnTo>
                  <a:lnTo>
                    <a:pt x="17060" y="28987"/>
                  </a:lnTo>
                  <a:lnTo>
                    <a:pt x="10693" y="25272"/>
                  </a:lnTo>
                  <a:close/>
                </a:path>
                <a:path w="185420" h="58419">
                  <a:moveTo>
                    <a:pt x="17060" y="28987"/>
                  </a:moveTo>
                  <a:lnTo>
                    <a:pt x="10693" y="32702"/>
                  </a:lnTo>
                  <a:lnTo>
                    <a:pt x="23428" y="32702"/>
                  </a:lnTo>
                  <a:lnTo>
                    <a:pt x="17060" y="28987"/>
                  </a:lnTo>
                  <a:close/>
                </a:path>
                <a:path w="185420" h="58419">
                  <a:moveTo>
                    <a:pt x="23428" y="25272"/>
                  </a:moveTo>
                  <a:lnTo>
                    <a:pt x="10693" y="25272"/>
                  </a:lnTo>
                  <a:lnTo>
                    <a:pt x="17060" y="28987"/>
                  </a:lnTo>
                  <a:lnTo>
                    <a:pt x="23428" y="252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558792" y="1760816"/>
              <a:ext cx="95731" cy="35822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4576996" y="1750154"/>
              <a:ext cx="58419" cy="309880"/>
            </a:xfrm>
            <a:custGeom>
              <a:avLst/>
              <a:gdLst/>
              <a:ahLst/>
              <a:cxnLst/>
              <a:rect l="l" t="t" r="r" b="b"/>
              <a:pathLst>
                <a:path w="58420" h="309880">
                  <a:moveTo>
                    <a:pt x="4749" y="255079"/>
                  </a:moveTo>
                  <a:lnTo>
                    <a:pt x="673" y="257505"/>
                  </a:lnTo>
                  <a:lnTo>
                    <a:pt x="0" y="260146"/>
                  </a:lnTo>
                  <a:lnTo>
                    <a:pt x="29400" y="309587"/>
                  </a:lnTo>
                  <a:lnTo>
                    <a:pt x="34260" y="301091"/>
                  </a:lnTo>
                  <a:lnTo>
                    <a:pt x="25031" y="301091"/>
                  </a:lnTo>
                  <a:lnTo>
                    <a:pt x="24960" y="292520"/>
                  </a:lnTo>
                  <a:lnTo>
                    <a:pt x="24844" y="285106"/>
                  </a:lnTo>
                  <a:lnTo>
                    <a:pt x="7391" y="255752"/>
                  </a:lnTo>
                  <a:lnTo>
                    <a:pt x="4749" y="255079"/>
                  </a:lnTo>
                  <a:close/>
                </a:path>
                <a:path w="58420" h="309880">
                  <a:moveTo>
                    <a:pt x="24898" y="285197"/>
                  </a:moveTo>
                  <a:lnTo>
                    <a:pt x="25031" y="301091"/>
                  </a:lnTo>
                  <a:lnTo>
                    <a:pt x="33629" y="301015"/>
                  </a:lnTo>
                  <a:lnTo>
                    <a:pt x="33612" y="298919"/>
                  </a:lnTo>
                  <a:lnTo>
                    <a:pt x="25590" y="298919"/>
                  </a:lnTo>
                  <a:lnTo>
                    <a:pt x="29252" y="292520"/>
                  </a:lnTo>
                  <a:lnTo>
                    <a:pt x="24898" y="285197"/>
                  </a:lnTo>
                  <a:close/>
                </a:path>
                <a:path w="58420" h="309880">
                  <a:moveTo>
                    <a:pt x="53124" y="254673"/>
                  </a:moveTo>
                  <a:lnTo>
                    <a:pt x="50507" y="255384"/>
                  </a:lnTo>
                  <a:lnTo>
                    <a:pt x="33496" y="285106"/>
                  </a:lnTo>
                  <a:lnTo>
                    <a:pt x="33629" y="301015"/>
                  </a:lnTo>
                  <a:lnTo>
                    <a:pt x="25031" y="301091"/>
                  </a:lnTo>
                  <a:lnTo>
                    <a:pt x="34260" y="301091"/>
                  </a:lnTo>
                  <a:lnTo>
                    <a:pt x="57962" y="259664"/>
                  </a:lnTo>
                  <a:lnTo>
                    <a:pt x="57251" y="257035"/>
                  </a:lnTo>
                  <a:lnTo>
                    <a:pt x="53124" y="254673"/>
                  </a:lnTo>
                  <a:close/>
                </a:path>
                <a:path w="58420" h="309880">
                  <a:moveTo>
                    <a:pt x="29252" y="292520"/>
                  </a:moveTo>
                  <a:lnTo>
                    <a:pt x="25590" y="298919"/>
                  </a:lnTo>
                  <a:lnTo>
                    <a:pt x="33019" y="298856"/>
                  </a:lnTo>
                  <a:lnTo>
                    <a:pt x="29252" y="292520"/>
                  </a:lnTo>
                  <a:close/>
                </a:path>
                <a:path w="58420" h="309880">
                  <a:moveTo>
                    <a:pt x="33496" y="285106"/>
                  </a:moveTo>
                  <a:lnTo>
                    <a:pt x="29252" y="292520"/>
                  </a:lnTo>
                  <a:lnTo>
                    <a:pt x="33019" y="298856"/>
                  </a:lnTo>
                  <a:lnTo>
                    <a:pt x="25590" y="298919"/>
                  </a:lnTo>
                  <a:lnTo>
                    <a:pt x="33612" y="298919"/>
                  </a:lnTo>
                  <a:lnTo>
                    <a:pt x="33496" y="285106"/>
                  </a:lnTo>
                  <a:close/>
                </a:path>
                <a:path w="58420" h="309880">
                  <a:moveTo>
                    <a:pt x="31114" y="0"/>
                  </a:moveTo>
                  <a:lnTo>
                    <a:pt x="22517" y="76"/>
                  </a:lnTo>
                  <a:lnTo>
                    <a:pt x="24898" y="285197"/>
                  </a:lnTo>
                  <a:lnTo>
                    <a:pt x="29252" y="292520"/>
                  </a:lnTo>
                  <a:lnTo>
                    <a:pt x="33496" y="285106"/>
                  </a:lnTo>
                  <a:lnTo>
                    <a:pt x="31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125876" y="4104995"/>
              <a:ext cx="503500" cy="173329"/>
            </a:xfrm>
            <a:prstGeom prst="rect">
              <a:avLst/>
            </a:prstGeom>
          </p:spPr>
        </p:pic>
      </p:grpSp>
      <p:pic>
        <p:nvPicPr>
          <p:cNvPr id="85" name="object 85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3130765" y="4092798"/>
            <a:ext cx="496288" cy="147506"/>
          </a:xfrm>
          <a:prstGeom prst="rect">
            <a:avLst/>
          </a:prstGeom>
        </p:spPr>
      </p:pic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3128193" y="4088743"/>
          <a:ext cx="1707315" cy="1484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61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9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97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23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4840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: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6350">
                      <a:solidFill>
                        <a:srgbClr val="4A7EBB"/>
                      </a:solidFill>
                      <a:prstDash val="solid"/>
                    </a:lnL>
                    <a:lnR w="6350">
                      <a:solidFill>
                        <a:srgbClr val="4A7EBB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6350">
                      <a:solidFill>
                        <a:srgbClr val="4A7EB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TRM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: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6350">
                      <a:solidFill>
                        <a:srgbClr val="4A7EBB"/>
                      </a:solidFill>
                      <a:prstDash val="solid"/>
                    </a:lnL>
                    <a:lnR w="6350">
                      <a:solidFill>
                        <a:srgbClr val="4A7EBB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6350">
                      <a:solidFill>
                        <a:srgbClr val="4A7EB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CCR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:</a:t>
                      </a:r>
                      <a:r>
                        <a:rPr sz="6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6350">
                      <a:solidFill>
                        <a:srgbClr val="4A7EBB"/>
                      </a:solidFill>
                      <a:prstDash val="solid"/>
                    </a:lnL>
                    <a:lnR w="6350">
                      <a:solidFill>
                        <a:srgbClr val="4A7EBB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6350">
                      <a:solidFill>
                        <a:srgbClr val="4A7EB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CCR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:</a:t>
                      </a:r>
                      <a:r>
                        <a:rPr sz="6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16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6350">
                      <a:solidFill>
                        <a:srgbClr val="4A7EBB"/>
                      </a:solidFill>
                      <a:prstDash val="solid"/>
                    </a:lnL>
                    <a:lnR w="6350">
                      <a:solidFill>
                        <a:srgbClr val="4A7EBB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6350">
                      <a:solidFill>
                        <a:srgbClr val="4A7EB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pic>
        <p:nvPicPr>
          <p:cNvPr id="87" name="object 87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3869614" y="3911974"/>
            <a:ext cx="95629" cy="230830"/>
          </a:xfrm>
          <a:prstGeom prst="rect">
            <a:avLst/>
          </a:prstGeom>
        </p:spPr>
      </p:pic>
      <p:sp>
        <p:nvSpPr>
          <p:cNvPr id="88" name="object 88"/>
          <p:cNvSpPr/>
          <p:nvPr/>
        </p:nvSpPr>
        <p:spPr>
          <a:xfrm>
            <a:off x="3888370" y="3901431"/>
            <a:ext cx="58347" cy="182655"/>
          </a:xfrm>
          <a:custGeom>
            <a:avLst/>
            <a:gdLst/>
            <a:ahLst/>
            <a:cxnLst/>
            <a:rect l="l" t="t" r="r" b="b"/>
            <a:pathLst>
              <a:path w="58420" h="182879">
                <a:moveTo>
                  <a:pt x="4724" y="127990"/>
                </a:moveTo>
                <a:lnTo>
                  <a:pt x="660" y="130441"/>
                </a:lnTo>
                <a:lnTo>
                  <a:pt x="0" y="133083"/>
                </a:lnTo>
                <a:lnTo>
                  <a:pt x="29692" y="182359"/>
                </a:lnTo>
                <a:lnTo>
                  <a:pt x="34473" y="173888"/>
                </a:lnTo>
                <a:lnTo>
                  <a:pt x="25273" y="173888"/>
                </a:lnTo>
                <a:lnTo>
                  <a:pt x="25047" y="158001"/>
                </a:lnTo>
                <a:lnTo>
                  <a:pt x="7366" y="128651"/>
                </a:lnTo>
                <a:lnTo>
                  <a:pt x="4724" y="127990"/>
                </a:lnTo>
                <a:close/>
              </a:path>
              <a:path w="58420" h="182879">
                <a:moveTo>
                  <a:pt x="25047" y="158001"/>
                </a:moveTo>
                <a:lnTo>
                  <a:pt x="25273" y="173888"/>
                </a:lnTo>
                <a:lnTo>
                  <a:pt x="33870" y="173761"/>
                </a:lnTo>
                <a:lnTo>
                  <a:pt x="33841" y="171716"/>
                </a:lnTo>
                <a:lnTo>
                  <a:pt x="25819" y="171716"/>
                </a:lnTo>
                <a:lnTo>
                  <a:pt x="29443" y="165298"/>
                </a:lnTo>
                <a:lnTo>
                  <a:pt x="25047" y="158001"/>
                </a:lnTo>
                <a:close/>
              </a:path>
              <a:path w="58420" h="182879">
                <a:moveTo>
                  <a:pt x="53098" y="127304"/>
                </a:moveTo>
                <a:lnTo>
                  <a:pt x="50482" y="128041"/>
                </a:lnTo>
                <a:lnTo>
                  <a:pt x="33645" y="157857"/>
                </a:lnTo>
                <a:lnTo>
                  <a:pt x="33870" y="173761"/>
                </a:lnTo>
                <a:lnTo>
                  <a:pt x="25273" y="173888"/>
                </a:lnTo>
                <a:lnTo>
                  <a:pt x="34473" y="173888"/>
                </a:lnTo>
                <a:lnTo>
                  <a:pt x="57962" y="132270"/>
                </a:lnTo>
                <a:lnTo>
                  <a:pt x="57238" y="129641"/>
                </a:lnTo>
                <a:lnTo>
                  <a:pt x="53098" y="127304"/>
                </a:lnTo>
                <a:close/>
              </a:path>
              <a:path w="58420" h="182879">
                <a:moveTo>
                  <a:pt x="29443" y="165298"/>
                </a:moveTo>
                <a:lnTo>
                  <a:pt x="25819" y="171716"/>
                </a:lnTo>
                <a:lnTo>
                  <a:pt x="33248" y="171615"/>
                </a:lnTo>
                <a:lnTo>
                  <a:pt x="29443" y="165298"/>
                </a:lnTo>
                <a:close/>
              </a:path>
              <a:path w="58420" h="182879">
                <a:moveTo>
                  <a:pt x="33645" y="157857"/>
                </a:moveTo>
                <a:lnTo>
                  <a:pt x="29443" y="165298"/>
                </a:lnTo>
                <a:lnTo>
                  <a:pt x="33248" y="171615"/>
                </a:lnTo>
                <a:lnTo>
                  <a:pt x="25819" y="171716"/>
                </a:lnTo>
                <a:lnTo>
                  <a:pt x="33841" y="171716"/>
                </a:lnTo>
                <a:lnTo>
                  <a:pt x="33645" y="157857"/>
                </a:lnTo>
                <a:close/>
              </a:path>
              <a:path w="58420" h="182879">
                <a:moveTo>
                  <a:pt x="31407" y="0"/>
                </a:moveTo>
                <a:lnTo>
                  <a:pt x="22809" y="126"/>
                </a:lnTo>
                <a:lnTo>
                  <a:pt x="25047" y="158001"/>
                </a:lnTo>
                <a:lnTo>
                  <a:pt x="29443" y="165298"/>
                </a:lnTo>
                <a:lnTo>
                  <a:pt x="33645" y="157857"/>
                </a:lnTo>
                <a:lnTo>
                  <a:pt x="314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274410" y="632522"/>
            <a:ext cx="6595233" cy="3698125"/>
            <a:chOff x="1270344" y="633301"/>
            <a:chExt cx="6603365" cy="37026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6708" y="1370368"/>
              <a:ext cx="2380335" cy="163795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15872" y="1367140"/>
              <a:ext cx="2605736" cy="163876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99260" y="3015551"/>
              <a:ext cx="1499895" cy="108360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40730" y="3005912"/>
              <a:ext cx="1123004" cy="53878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9712" y="1371345"/>
              <a:ext cx="1526164" cy="170411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36067" y="3850805"/>
              <a:ext cx="901153" cy="48474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01070" y="3479813"/>
              <a:ext cx="945405" cy="39540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47885" y="3002775"/>
              <a:ext cx="3126800" cy="128313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909620" y="3426088"/>
            <a:ext cx="367846" cy="21146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indent="58984">
              <a:lnSpc>
                <a:spcPct val="103299"/>
              </a:lnSpc>
              <a:spcBef>
                <a:spcPts val="75"/>
              </a:spcBef>
            </a:pPr>
            <a:r>
              <a:rPr sz="649" b="1" spc="-5" dirty="0">
                <a:latin typeface="Calibri"/>
                <a:cs typeface="Calibri"/>
              </a:rPr>
              <a:t>Mireia </a:t>
            </a:r>
            <a:r>
              <a:rPr sz="649" b="1" dirty="0">
                <a:latin typeface="Calibri"/>
                <a:cs typeface="Calibri"/>
              </a:rPr>
              <a:t> Mo</a:t>
            </a:r>
            <a:r>
              <a:rPr sz="649" b="1" spc="-10" dirty="0">
                <a:latin typeface="Calibri"/>
                <a:cs typeface="Calibri"/>
              </a:rPr>
              <a:t>rg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d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70225" y="1344757"/>
            <a:ext cx="1992713" cy="251785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296823" marR="5074" indent="-284773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Corbel"/>
                <a:cs typeface="Corbel"/>
              </a:rPr>
              <a:t>Juana</a:t>
            </a:r>
            <a:r>
              <a:rPr sz="749" spc="-3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Ciudad,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Susana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Barrena,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Alberto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Orfao, Eva </a:t>
            </a:r>
            <a:r>
              <a:rPr sz="749" spc="-13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Lumbreras,</a:t>
            </a:r>
            <a:r>
              <a:rPr sz="749" spc="-2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Sandra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Santos,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Cristina</a:t>
            </a:r>
            <a:r>
              <a:rPr sz="749" spc="-1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Miguel</a:t>
            </a:r>
            <a:endParaRPr sz="749">
              <a:latin typeface="Corbel"/>
              <a:cs typeface="Corbe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19775" y="4163097"/>
            <a:ext cx="5621708" cy="16926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lnSpc>
                <a:spcPts val="604"/>
              </a:lnSpc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PETHEMA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(Susana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Martín,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Carmen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10" dirty="0">
                <a:latin typeface="Calibri"/>
                <a:cs typeface="Calibri"/>
              </a:rPr>
              <a:t>López-Carrero,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Rocío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Aguirre,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Alejandro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15" dirty="0">
                <a:latin typeface="Calibri"/>
                <a:cs typeface="Calibri"/>
              </a:rPr>
              <a:t>Tomé)</a:t>
            </a:r>
            <a:endParaRPr sz="649">
              <a:latin typeface="Calibri"/>
              <a:cs typeface="Calibri"/>
            </a:endParaRPr>
          </a:p>
          <a:p>
            <a:pPr marL="2799527">
              <a:lnSpc>
                <a:spcPts val="604"/>
              </a:lnSpc>
            </a:pPr>
            <a:r>
              <a:rPr sz="649" spc="-5" dirty="0">
                <a:latin typeface="Corbel"/>
                <a:cs typeface="Corbel"/>
              </a:rPr>
              <a:t>María</a:t>
            </a:r>
            <a:r>
              <a:rPr sz="649" spc="-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José</a:t>
            </a:r>
            <a:r>
              <a:rPr sz="649" spc="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Layarroz,</a:t>
            </a:r>
            <a:r>
              <a:rPr sz="649" spc="5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María</a:t>
            </a:r>
            <a:r>
              <a:rPr sz="649" spc="-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José</a:t>
            </a:r>
            <a:r>
              <a:rPr sz="649" spc="-2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Calasanz</a:t>
            </a:r>
            <a:r>
              <a:rPr sz="649" spc="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(</a:t>
            </a:r>
            <a:r>
              <a:rPr sz="649" b="1" i="1" spc="-5" dirty="0">
                <a:latin typeface="Corbel-BoldItalic"/>
                <a:cs typeface="Corbel-BoldItalic"/>
              </a:rPr>
              <a:t>CIMA</a:t>
            </a:r>
            <a:r>
              <a:rPr sz="649" spc="-5" dirty="0">
                <a:latin typeface="Corbel"/>
                <a:cs typeface="Corbel"/>
              </a:rPr>
              <a:t>),</a:t>
            </a:r>
            <a:r>
              <a:rPr sz="649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Margarita</a:t>
            </a:r>
            <a:r>
              <a:rPr sz="649" spc="-2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Ortega</a:t>
            </a:r>
            <a:r>
              <a:rPr sz="649" spc="5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(</a:t>
            </a:r>
            <a:r>
              <a:rPr sz="649" b="1" i="1" spc="-5" dirty="0">
                <a:latin typeface="Corbel-BoldItalic"/>
                <a:cs typeface="Corbel-BoldItalic"/>
              </a:rPr>
              <a:t>Vall</a:t>
            </a:r>
            <a:r>
              <a:rPr sz="649" b="1" i="1" spc="5" dirty="0">
                <a:latin typeface="Corbel-BoldItalic"/>
                <a:cs typeface="Corbel-BoldItalic"/>
              </a:rPr>
              <a:t> </a:t>
            </a:r>
            <a:r>
              <a:rPr sz="649" b="1" i="1" spc="-5" dirty="0">
                <a:latin typeface="Corbel-BoldItalic"/>
                <a:cs typeface="Corbel-BoldItalic"/>
              </a:rPr>
              <a:t>d’Hebrón</a:t>
            </a:r>
            <a:r>
              <a:rPr sz="649" spc="-5" dirty="0"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844A8577-A1F7-224D-B0FF-BD47F438BD46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82733" y="1869274"/>
            <a:ext cx="3014201" cy="191285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7022539" y="1847366"/>
            <a:ext cx="630413" cy="137803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R="5074" algn="r">
              <a:spcBef>
                <a:spcPts val="135"/>
              </a:spcBef>
            </a:pPr>
            <a:r>
              <a:rPr sz="449" b="1" spc="15" dirty="0">
                <a:latin typeface="Corbel"/>
                <a:cs typeface="Corbel"/>
              </a:rPr>
              <a:t>Comunidad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5" dirty="0">
                <a:latin typeface="Corbel"/>
                <a:cs typeface="Corbel"/>
              </a:rPr>
              <a:t>de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0" dirty="0">
                <a:latin typeface="Corbel"/>
                <a:cs typeface="Corbel"/>
              </a:rPr>
              <a:t>Madrid: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Doce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Octubre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4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S</a:t>
            </a:r>
            <a:r>
              <a:rPr sz="449" spc="10" dirty="0">
                <a:latin typeface="Corbel"/>
                <a:cs typeface="Corbel"/>
              </a:rPr>
              <a:t>a</a:t>
            </a:r>
            <a:r>
              <a:rPr sz="449" spc="15" dirty="0">
                <a:latin typeface="Corbel"/>
                <a:cs typeface="Corbel"/>
              </a:rPr>
              <a:t>nc</a:t>
            </a:r>
            <a:r>
              <a:rPr sz="449" spc="10" dirty="0">
                <a:latin typeface="Corbel"/>
                <a:cs typeface="Corbel"/>
              </a:rPr>
              <a:t>hin</a:t>
            </a:r>
            <a:r>
              <a:rPr sz="449" spc="5" dirty="0">
                <a:latin typeface="Corbel"/>
                <a:cs typeface="Corbel"/>
              </a:rPr>
              <a:t>arr</a:t>
            </a:r>
            <a:r>
              <a:rPr sz="449" spc="20" dirty="0">
                <a:latin typeface="Corbel"/>
                <a:cs typeface="Corbel"/>
              </a:rPr>
              <a:t>o</a:t>
            </a:r>
            <a:endParaRPr sz="449">
              <a:latin typeface="Corbel"/>
              <a:cs typeface="Corbel"/>
            </a:endParaRPr>
          </a:p>
          <a:p>
            <a:pPr marR="5708" algn="r">
              <a:spcBef>
                <a:spcPts val="5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R</a:t>
            </a:r>
            <a:r>
              <a:rPr sz="449" spc="10" dirty="0">
                <a:latin typeface="Corbel"/>
                <a:cs typeface="Corbel"/>
              </a:rPr>
              <a:t>a</a:t>
            </a:r>
            <a:r>
              <a:rPr sz="449" spc="30" dirty="0">
                <a:latin typeface="Corbel"/>
                <a:cs typeface="Corbel"/>
              </a:rPr>
              <a:t>m</a:t>
            </a:r>
            <a:r>
              <a:rPr sz="449" spc="15" dirty="0">
                <a:latin typeface="Corbel"/>
                <a:cs typeface="Corbel"/>
              </a:rPr>
              <a:t>ón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y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Caja</a:t>
            </a:r>
            <a:r>
              <a:rPr sz="449" spc="5" dirty="0">
                <a:latin typeface="Corbel"/>
                <a:cs typeface="Corbel"/>
              </a:rPr>
              <a:t>l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G</a:t>
            </a:r>
            <a:r>
              <a:rPr sz="449" spc="15" dirty="0">
                <a:latin typeface="Corbel"/>
                <a:cs typeface="Corbel"/>
              </a:rPr>
              <a:t>et</a:t>
            </a:r>
            <a:r>
              <a:rPr sz="449" spc="10" dirty="0">
                <a:latin typeface="Corbel"/>
                <a:cs typeface="Corbel"/>
              </a:rPr>
              <a:t>a</a:t>
            </a:r>
            <a:r>
              <a:rPr sz="449" spc="15" dirty="0">
                <a:latin typeface="Corbel"/>
                <a:cs typeface="Corbel"/>
              </a:rPr>
              <a:t>fe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Fu</a:t>
            </a:r>
            <a:r>
              <a:rPr sz="449" spc="15" dirty="0">
                <a:latin typeface="Corbel"/>
                <a:cs typeface="Corbel"/>
              </a:rPr>
              <a:t>enl</a:t>
            </a:r>
            <a:r>
              <a:rPr sz="449" spc="10" dirty="0">
                <a:latin typeface="Corbel"/>
                <a:cs typeface="Corbel"/>
              </a:rPr>
              <a:t>a</a:t>
            </a:r>
            <a:r>
              <a:rPr sz="449" spc="20" dirty="0">
                <a:latin typeface="Corbel"/>
                <a:cs typeface="Corbel"/>
              </a:rPr>
              <a:t>b</a:t>
            </a:r>
            <a:r>
              <a:rPr sz="449" spc="10" dirty="0">
                <a:latin typeface="Corbel"/>
                <a:cs typeface="Corbel"/>
              </a:rPr>
              <a:t>ra</a:t>
            </a:r>
            <a:r>
              <a:rPr sz="449" spc="15" dirty="0">
                <a:latin typeface="Corbel"/>
                <a:cs typeface="Corbel"/>
              </a:rPr>
              <a:t>da</a:t>
            </a:r>
            <a:endParaRPr sz="449">
              <a:latin typeface="Corbel"/>
              <a:cs typeface="Corbel"/>
            </a:endParaRPr>
          </a:p>
          <a:p>
            <a:pPr marR="5708" algn="r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Gr</a:t>
            </a:r>
            <a:r>
              <a:rPr sz="449" spc="15" dirty="0">
                <a:latin typeface="Corbel"/>
                <a:cs typeface="Corbel"/>
              </a:rPr>
              <a:t>e</a:t>
            </a:r>
            <a:r>
              <a:rPr sz="449" spc="10" dirty="0">
                <a:latin typeface="Corbel"/>
                <a:cs typeface="Corbel"/>
              </a:rPr>
              <a:t>gorio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Marañ</a:t>
            </a:r>
            <a:r>
              <a:rPr sz="449" spc="10" dirty="0">
                <a:latin typeface="Corbel"/>
                <a:cs typeface="Corbel"/>
              </a:rPr>
              <a:t>ón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4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Infa</a:t>
            </a:r>
            <a:r>
              <a:rPr sz="449" spc="15" dirty="0">
                <a:latin typeface="Corbel"/>
                <a:cs typeface="Corbel"/>
              </a:rPr>
              <a:t>nta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S</a:t>
            </a:r>
            <a:r>
              <a:rPr sz="449" spc="15" dirty="0">
                <a:latin typeface="Corbel"/>
                <a:cs typeface="Corbel"/>
              </a:rPr>
              <a:t>o</a:t>
            </a:r>
            <a:r>
              <a:rPr sz="449" spc="10" dirty="0">
                <a:latin typeface="Corbel"/>
                <a:cs typeface="Corbel"/>
              </a:rPr>
              <a:t>fía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5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Infa</a:t>
            </a:r>
            <a:r>
              <a:rPr sz="449" spc="15" dirty="0">
                <a:latin typeface="Corbel"/>
                <a:cs typeface="Corbel"/>
              </a:rPr>
              <a:t>nta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</a:t>
            </a:r>
            <a:r>
              <a:rPr sz="449" spc="15" dirty="0">
                <a:latin typeface="Corbel"/>
                <a:cs typeface="Corbel"/>
              </a:rPr>
              <a:t>eon</a:t>
            </a:r>
            <a:r>
              <a:rPr sz="449" spc="10" dirty="0">
                <a:latin typeface="Corbel"/>
                <a:cs typeface="Corbel"/>
              </a:rPr>
              <a:t>or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Puerta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Hierro</a:t>
            </a:r>
            <a:endParaRPr sz="449">
              <a:latin typeface="Corbel"/>
              <a:cs typeface="Corbel"/>
            </a:endParaRPr>
          </a:p>
          <a:p>
            <a:pPr marL="380543">
              <a:spcBef>
                <a:spcPts val="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</a:t>
            </a:r>
            <a:r>
              <a:rPr sz="449" spc="15" dirty="0">
                <a:latin typeface="Corbel"/>
                <a:cs typeface="Corbel"/>
              </a:rPr>
              <a:t>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Pa</a:t>
            </a:r>
            <a:r>
              <a:rPr sz="449" spc="15" dirty="0">
                <a:latin typeface="Corbel"/>
                <a:cs typeface="Corbel"/>
              </a:rPr>
              <a:t>z</a:t>
            </a:r>
            <a:endParaRPr sz="449">
              <a:latin typeface="Corbel"/>
              <a:cs typeface="Corbel"/>
            </a:endParaRPr>
          </a:p>
          <a:p>
            <a:pPr marR="5708" algn="r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T</a:t>
            </a:r>
            <a:r>
              <a:rPr sz="449" spc="10" dirty="0">
                <a:latin typeface="Corbel"/>
                <a:cs typeface="Corbel"/>
              </a:rPr>
              <a:t>orr</a:t>
            </a:r>
            <a:r>
              <a:rPr sz="449" spc="15" dirty="0">
                <a:latin typeface="Corbel"/>
                <a:cs typeface="Corbel"/>
              </a:rPr>
              <a:t>e</a:t>
            </a:r>
            <a:r>
              <a:rPr sz="449" spc="10" dirty="0">
                <a:latin typeface="Corbel"/>
                <a:cs typeface="Corbel"/>
              </a:rPr>
              <a:t>jón</a:t>
            </a:r>
            <a:endParaRPr sz="449">
              <a:latin typeface="Corbel"/>
              <a:cs typeface="Corbel"/>
            </a:endParaRPr>
          </a:p>
          <a:p>
            <a:pPr marL="151583" marR="5074" indent="63424" algn="r">
              <a:lnSpc>
                <a:spcPts val="599"/>
              </a:lnSpc>
              <a:spcBef>
                <a:spcPts val="1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San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Carlos </a:t>
            </a:r>
            <a:r>
              <a:rPr sz="449" spc="-75" dirty="0">
                <a:latin typeface="Corbel"/>
                <a:cs typeface="Corbel"/>
              </a:rPr>
              <a:t> </a:t>
            </a:r>
            <a:r>
              <a:rPr sz="449" spc="25" dirty="0">
                <a:latin typeface="Corbel"/>
                <a:cs typeface="Corbel"/>
              </a:rPr>
              <a:t>H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5" dirty="0">
                <a:latin typeface="Corbel"/>
                <a:cs typeface="Corbel"/>
              </a:rPr>
              <a:t>.F.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Jiménez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Díaz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2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Se</a:t>
            </a:r>
            <a:r>
              <a:rPr sz="449" spc="10" dirty="0">
                <a:latin typeface="Corbel"/>
                <a:cs typeface="Corbel"/>
              </a:rPr>
              <a:t>v</a:t>
            </a:r>
            <a:r>
              <a:rPr sz="449" spc="15" dirty="0">
                <a:latin typeface="Corbel"/>
                <a:cs typeface="Corbel"/>
              </a:rPr>
              <a:t>e</a:t>
            </a:r>
            <a:r>
              <a:rPr sz="449" spc="5" dirty="0">
                <a:latin typeface="Corbel"/>
                <a:cs typeface="Corbel"/>
              </a:rPr>
              <a:t>r</a:t>
            </a:r>
            <a:r>
              <a:rPr sz="449" spc="20" dirty="0">
                <a:latin typeface="Corbel"/>
                <a:cs typeface="Corbel"/>
              </a:rPr>
              <a:t>o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Oc</a:t>
            </a:r>
            <a:r>
              <a:rPr sz="449" spc="10" dirty="0">
                <a:latin typeface="Corbel"/>
                <a:cs typeface="Corbel"/>
              </a:rPr>
              <a:t>hoa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5"/>
              </a:spcBef>
            </a:pPr>
            <a:r>
              <a:rPr sz="449" spc="15" dirty="0">
                <a:latin typeface="Corbel"/>
                <a:cs typeface="Corbel"/>
              </a:rPr>
              <a:t>C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U</a:t>
            </a:r>
            <a:r>
              <a:rPr sz="449" spc="10" dirty="0">
                <a:latin typeface="Corbel"/>
                <a:cs typeface="Corbel"/>
              </a:rPr>
              <a:t>niv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Navarr</a:t>
            </a:r>
            <a:r>
              <a:rPr sz="449" spc="15" dirty="0">
                <a:latin typeface="Corbel"/>
                <a:cs typeface="Corbel"/>
              </a:rPr>
              <a:t>a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</a:t>
            </a:r>
            <a:r>
              <a:rPr sz="449" spc="15" dirty="0">
                <a:latin typeface="Corbel"/>
                <a:cs typeface="Corbel"/>
              </a:rPr>
              <a:t>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Mo</a:t>
            </a:r>
            <a:r>
              <a:rPr sz="449" spc="15" dirty="0">
                <a:latin typeface="Corbel"/>
                <a:cs typeface="Corbel"/>
              </a:rPr>
              <a:t>ncl</a:t>
            </a:r>
            <a:r>
              <a:rPr sz="449" spc="10" dirty="0">
                <a:latin typeface="Corbel"/>
                <a:cs typeface="Corbel"/>
              </a:rPr>
              <a:t>oa</a:t>
            </a:r>
            <a:endParaRPr sz="449">
              <a:latin typeface="Corbel"/>
              <a:cs typeface="Corbel"/>
            </a:endParaRPr>
          </a:p>
          <a:p>
            <a:pPr marR="5074" algn="r">
              <a:spcBef>
                <a:spcPts val="4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</a:t>
            </a:r>
            <a:r>
              <a:rPr sz="449" spc="15" dirty="0">
                <a:latin typeface="Corbel"/>
                <a:cs typeface="Corbel"/>
              </a:rPr>
              <a:t>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Zar</a:t>
            </a:r>
            <a:r>
              <a:rPr sz="449" spc="15" dirty="0">
                <a:latin typeface="Corbel"/>
                <a:cs typeface="Corbel"/>
              </a:rPr>
              <a:t>z</a:t>
            </a:r>
            <a:r>
              <a:rPr sz="449" spc="10" dirty="0">
                <a:latin typeface="Corbel"/>
                <a:cs typeface="Corbel"/>
              </a:rPr>
              <a:t>u</a:t>
            </a:r>
            <a:r>
              <a:rPr sz="449" spc="15" dirty="0">
                <a:latin typeface="Corbel"/>
                <a:cs typeface="Corbel"/>
              </a:rPr>
              <a:t>ela</a:t>
            </a:r>
            <a:endParaRPr sz="449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45978" y="2116326"/>
            <a:ext cx="1042654" cy="91644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Catalunya: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Clínic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Barcelona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</a:t>
            </a:r>
            <a:endParaRPr sz="449">
              <a:latin typeface="Corbel"/>
              <a:cs typeface="Corbel"/>
            </a:endParaRPr>
          </a:p>
          <a:p>
            <a:pPr marL="12685" marR="438893" indent="-634">
              <a:lnSpc>
                <a:spcPct val="110800"/>
              </a:lnSpc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Vall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d’Hebrón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 </a:t>
            </a:r>
            <a:r>
              <a:rPr sz="449" spc="-75" dirty="0">
                <a:latin typeface="Corbel"/>
                <a:cs typeface="Corbel"/>
              </a:rPr>
              <a:t> </a:t>
            </a:r>
            <a:r>
              <a:rPr sz="449" spc="25" dirty="0">
                <a:latin typeface="Corbel"/>
                <a:cs typeface="Corbel"/>
              </a:rPr>
              <a:t>H </a:t>
            </a:r>
            <a:r>
              <a:rPr sz="449" spc="10" dirty="0">
                <a:latin typeface="Corbel"/>
                <a:cs typeface="Corbel"/>
              </a:rPr>
              <a:t>.del </a:t>
            </a:r>
            <a:r>
              <a:rPr sz="449" spc="15" dirty="0">
                <a:latin typeface="Corbel"/>
                <a:cs typeface="Corbel"/>
              </a:rPr>
              <a:t>Mar (BCN) </a:t>
            </a:r>
            <a:r>
              <a:rPr sz="449" spc="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Mútua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Terrassa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Sant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Pau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Arnau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Vilanova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(LLE)</a:t>
            </a:r>
            <a:endParaRPr sz="449">
              <a:latin typeface="Corbel"/>
              <a:cs typeface="Corbel"/>
            </a:endParaRPr>
          </a:p>
          <a:p>
            <a:pPr marL="12685" marR="5074">
              <a:lnSpc>
                <a:spcPct val="110800"/>
              </a:lnSpc>
            </a:pPr>
            <a:r>
              <a:rPr sz="449" spc="15" dirty="0">
                <a:latin typeface="Corbel"/>
                <a:cs typeface="Corbel"/>
              </a:rPr>
              <a:t>ICO-H.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Univ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Germans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Trias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5" dirty="0">
                <a:latin typeface="Corbel"/>
                <a:cs typeface="Corbel"/>
              </a:rPr>
              <a:t>i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Pujol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 </a:t>
            </a:r>
            <a:r>
              <a:rPr sz="449" spc="-7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ICO-H.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Duran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5" dirty="0">
                <a:latin typeface="Corbel"/>
                <a:cs typeface="Corbel"/>
              </a:rPr>
              <a:t>i </a:t>
            </a:r>
            <a:r>
              <a:rPr sz="449" spc="15" dirty="0">
                <a:latin typeface="Corbel"/>
                <a:cs typeface="Corbel"/>
              </a:rPr>
              <a:t>Reynals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(BCN)</a:t>
            </a:r>
            <a:endParaRPr sz="449">
              <a:latin typeface="Corbel"/>
              <a:cs typeface="Corbel"/>
            </a:endParaRPr>
          </a:p>
          <a:p>
            <a:pPr marL="12685" marR="365955">
              <a:spcBef>
                <a:spcPts val="60"/>
              </a:spcBef>
            </a:pPr>
            <a:r>
              <a:rPr sz="449" spc="15" dirty="0">
                <a:latin typeface="Corbel"/>
                <a:cs typeface="Corbel"/>
              </a:rPr>
              <a:t>ICO-H.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Josep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Trueta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(GIR) </a:t>
            </a:r>
            <a:r>
              <a:rPr sz="449" spc="-7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ICO-H.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Joan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XXIII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(TAR)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0"/>
              </a:spcBef>
            </a:pPr>
            <a:r>
              <a:rPr sz="449" spc="15" dirty="0">
                <a:latin typeface="Corbel"/>
                <a:cs typeface="Corbel"/>
              </a:rPr>
              <a:t>ICO-H.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Verge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la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Cinta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(TAR)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01386" y="1494873"/>
            <a:ext cx="653879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Cantabria: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Marqués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Valdecilla</a:t>
            </a:r>
            <a:endParaRPr sz="449">
              <a:latin typeface="Corbel"/>
              <a:cs typeface="Corbe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11763" y="2047261"/>
            <a:ext cx="595531" cy="62089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Castilla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5" dirty="0">
                <a:latin typeface="Corbel"/>
                <a:cs typeface="Corbel"/>
              </a:rPr>
              <a:t>y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5" dirty="0">
                <a:latin typeface="Corbel"/>
                <a:cs typeface="Corbel"/>
              </a:rPr>
              <a:t>León: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Salamanca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(SAL)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Valladolid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(VAL)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15" dirty="0">
                <a:latin typeface="Corbel"/>
                <a:cs typeface="Corbel"/>
              </a:rPr>
              <a:t>C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Pa</a:t>
            </a:r>
            <a:r>
              <a:rPr sz="449" spc="15" dirty="0">
                <a:latin typeface="Corbel"/>
                <a:cs typeface="Corbel"/>
              </a:rPr>
              <a:t>lencia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</a:t>
            </a:r>
            <a:r>
              <a:rPr sz="449" spc="15" dirty="0">
                <a:latin typeface="Corbel"/>
                <a:cs typeface="Corbel"/>
              </a:rPr>
              <a:t>P</a:t>
            </a:r>
            <a:r>
              <a:rPr sz="449" spc="20" dirty="0">
                <a:latin typeface="Corbel"/>
                <a:cs typeface="Corbel"/>
              </a:rPr>
              <a:t>A</a:t>
            </a:r>
            <a:r>
              <a:rPr sz="449" spc="10" dirty="0">
                <a:latin typeface="Corbel"/>
                <a:cs typeface="Corbel"/>
              </a:rPr>
              <a:t>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5" dirty="0">
                <a:latin typeface="Corbel"/>
                <a:cs typeface="Corbel"/>
              </a:rPr>
              <a:t>H.G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Se</a:t>
            </a:r>
            <a:r>
              <a:rPr sz="449" spc="10" dirty="0">
                <a:latin typeface="Corbel"/>
                <a:cs typeface="Corbel"/>
              </a:rPr>
              <a:t>govia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(SE</a:t>
            </a:r>
            <a:r>
              <a:rPr sz="449" spc="20" dirty="0">
                <a:latin typeface="Corbel"/>
                <a:cs typeface="Corbel"/>
              </a:rPr>
              <a:t>G</a:t>
            </a:r>
            <a:r>
              <a:rPr sz="449" spc="10" dirty="0">
                <a:latin typeface="Corbel"/>
                <a:cs typeface="Corbel"/>
              </a:rPr>
              <a:t>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"/>
              </a:spcBef>
            </a:pPr>
            <a:r>
              <a:rPr sz="449" spc="15" dirty="0">
                <a:latin typeface="Corbel"/>
                <a:cs typeface="Corbel"/>
              </a:rPr>
              <a:t>C</a:t>
            </a:r>
            <a:r>
              <a:rPr sz="449" spc="10" dirty="0">
                <a:latin typeface="Corbel"/>
                <a:cs typeface="Corbel"/>
              </a:rPr>
              <a:t>.A.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Á</a:t>
            </a:r>
            <a:r>
              <a:rPr sz="449" spc="10" dirty="0">
                <a:latin typeface="Corbel"/>
                <a:cs typeface="Corbel"/>
              </a:rPr>
              <a:t>vila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(AVI)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B</a:t>
            </a:r>
            <a:r>
              <a:rPr sz="449" spc="10" dirty="0">
                <a:latin typeface="Corbel"/>
                <a:cs typeface="Corbel"/>
              </a:rPr>
              <a:t>urgo</a:t>
            </a:r>
            <a:r>
              <a:rPr sz="449" spc="15" dirty="0">
                <a:latin typeface="Corbel"/>
                <a:cs typeface="Corbel"/>
              </a:rPr>
              <a:t>s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(B</a:t>
            </a:r>
            <a:r>
              <a:rPr sz="449" spc="20" dirty="0">
                <a:latin typeface="Corbel"/>
                <a:cs typeface="Corbel"/>
              </a:rPr>
              <a:t>U</a:t>
            </a:r>
            <a:r>
              <a:rPr sz="449" spc="15" dirty="0">
                <a:latin typeface="Corbel"/>
                <a:cs typeface="Corbel"/>
              </a:rPr>
              <a:t>R)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León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(LE)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99397" y="2898103"/>
            <a:ext cx="829557" cy="155363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Extremadura: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San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Pedro</a:t>
            </a:r>
            <a:r>
              <a:rPr sz="449" spc="9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Alcántara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(CA)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21318" y="1499943"/>
            <a:ext cx="577773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Asturias: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Central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Asturias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76211" y="3320216"/>
            <a:ext cx="686858" cy="40146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Islas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0" dirty="0">
                <a:latin typeface="Corbel"/>
                <a:cs typeface="Corbel"/>
              </a:rPr>
              <a:t>Canarias: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Doctor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Negrín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(GC)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Insular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Canarias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(GC)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Canarias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(TEN)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G.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Lanzarote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(LAN)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974609" y="1470326"/>
            <a:ext cx="475663" cy="41370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Euskadi: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Basurto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(BIZ)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Ga</a:t>
            </a:r>
            <a:r>
              <a:rPr sz="449" spc="10" dirty="0">
                <a:latin typeface="Corbel"/>
                <a:cs typeface="Corbel"/>
              </a:rPr>
              <a:t>ldaka</a:t>
            </a:r>
            <a:r>
              <a:rPr sz="449" spc="20" dirty="0">
                <a:latin typeface="Corbel"/>
                <a:cs typeface="Corbel"/>
              </a:rPr>
              <a:t>o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(BI</a:t>
            </a:r>
            <a:r>
              <a:rPr sz="449" spc="15" dirty="0">
                <a:latin typeface="Corbel"/>
                <a:cs typeface="Corbel"/>
              </a:rPr>
              <a:t>Z</a:t>
            </a:r>
            <a:r>
              <a:rPr sz="449" spc="10" dirty="0">
                <a:latin typeface="Corbel"/>
                <a:cs typeface="Corbel"/>
              </a:rPr>
              <a:t>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Don</a:t>
            </a:r>
            <a:r>
              <a:rPr sz="449" spc="10" dirty="0">
                <a:latin typeface="Corbel"/>
                <a:cs typeface="Corbel"/>
              </a:rPr>
              <a:t>ostia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</a:t>
            </a:r>
            <a:r>
              <a:rPr sz="449" spc="20" dirty="0">
                <a:latin typeface="Corbel"/>
                <a:cs typeface="Corbel"/>
              </a:rPr>
              <a:t>GU</a:t>
            </a:r>
            <a:r>
              <a:rPr sz="449" spc="10" dirty="0">
                <a:latin typeface="Corbel"/>
                <a:cs typeface="Corbel"/>
              </a:rPr>
              <a:t>I)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Cruces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(BIZ)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664767" y="3871058"/>
            <a:ext cx="2630102" cy="32598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Andalucía: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25" dirty="0">
                <a:latin typeface="Corbel"/>
                <a:cs typeface="Corbel"/>
              </a:rPr>
              <a:t>H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Virgen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del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Rocío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(SEV),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Jaén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(JAE)</a:t>
            </a:r>
            <a:r>
              <a:rPr sz="449" spc="10" dirty="0">
                <a:latin typeface="Corbel"/>
                <a:cs typeface="Corbel"/>
              </a:rPr>
              <a:t> </a:t>
            </a:r>
            <a:r>
              <a:rPr sz="449" spc="5" dirty="0">
                <a:latin typeface="Corbel"/>
                <a:cs typeface="Corbel"/>
              </a:rPr>
              <a:t>,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Virgen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la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Victoria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(MAL),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Virgen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 Valme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(SEV),</a:t>
            </a:r>
            <a:endParaRPr sz="449">
              <a:latin typeface="Corbel"/>
              <a:cs typeface="Corbel"/>
            </a:endParaRPr>
          </a:p>
          <a:p>
            <a:pPr marL="12685" marR="101478">
              <a:lnSpc>
                <a:spcPct val="108300"/>
              </a:lnSpc>
              <a:spcBef>
                <a:spcPts val="10"/>
              </a:spcBef>
            </a:pPr>
            <a:r>
              <a:rPr sz="449" spc="10" dirty="0">
                <a:latin typeface="Corbel"/>
                <a:cs typeface="Corbel"/>
              </a:rPr>
              <a:t>H. </a:t>
            </a:r>
            <a:r>
              <a:rPr sz="449" spc="15" dirty="0">
                <a:latin typeface="Corbel"/>
                <a:cs typeface="Corbel"/>
              </a:rPr>
              <a:t>Reina </a:t>
            </a:r>
            <a:r>
              <a:rPr sz="449" spc="10" dirty="0">
                <a:latin typeface="Corbel"/>
                <a:cs typeface="Corbel"/>
              </a:rPr>
              <a:t>Sofía </a:t>
            </a:r>
            <a:r>
              <a:rPr sz="449" spc="15" dirty="0">
                <a:latin typeface="Corbel"/>
                <a:cs typeface="Corbel"/>
              </a:rPr>
              <a:t>(COR), </a:t>
            </a:r>
            <a:r>
              <a:rPr sz="449" spc="10" dirty="0">
                <a:latin typeface="Corbel"/>
                <a:cs typeface="Corbel"/>
              </a:rPr>
              <a:t>H. Puerta </a:t>
            </a:r>
            <a:r>
              <a:rPr sz="449" spc="15" dirty="0">
                <a:latin typeface="Corbel"/>
                <a:cs typeface="Corbel"/>
              </a:rPr>
              <a:t>del Mar (CAD), </a:t>
            </a:r>
            <a:r>
              <a:rPr sz="449" spc="10" dirty="0">
                <a:latin typeface="Corbel"/>
                <a:cs typeface="Corbel"/>
              </a:rPr>
              <a:t>H. </a:t>
            </a:r>
            <a:r>
              <a:rPr sz="449" spc="15" dirty="0">
                <a:latin typeface="Corbel"/>
                <a:cs typeface="Corbel"/>
              </a:rPr>
              <a:t>Jerez de </a:t>
            </a:r>
            <a:r>
              <a:rPr sz="449" spc="10" dirty="0">
                <a:latin typeface="Corbel"/>
                <a:cs typeface="Corbel"/>
              </a:rPr>
              <a:t>la Frontera </a:t>
            </a:r>
            <a:r>
              <a:rPr sz="449" spc="15" dirty="0">
                <a:latin typeface="Corbel"/>
                <a:cs typeface="Corbel"/>
              </a:rPr>
              <a:t>(CAD), </a:t>
            </a:r>
            <a:r>
              <a:rPr sz="449" spc="10" dirty="0">
                <a:latin typeface="Corbel"/>
                <a:cs typeface="Corbel"/>
              </a:rPr>
              <a:t>H.R. </a:t>
            </a:r>
            <a:r>
              <a:rPr sz="449" spc="15" dirty="0">
                <a:latin typeface="Corbel"/>
                <a:cs typeface="Corbel"/>
              </a:rPr>
              <a:t>Málaga (MAL), </a:t>
            </a:r>
            <a:r>
              <a:rPr sz="449" spc="25" dirty="0">
                <a:latin typeface="Corbel"/>
                <a:cs typeface="Corbel"/>
              </a:rPr>
              <a:t>H </a:t>
            </a:r>
            <a:r>
              <a:rPr sz="449" spc="-8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Torrecárdenas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(ALM),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Quirón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Salud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(MAL)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892660" y="1482012"/>
            <a:ext cx="703348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Navarra: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C.H.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Navarra,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C.U.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Navarra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845978" y="3185240"/>
            <a:ext cx="717301" cy="55243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latin typeface="Corbel"/>
                <a:cs typeface="Corbel"/>
              </a:rPr>
              <a:t>Comunitat</a:t>
            </a:r>
            <a:r>
              <a:rPr sz="449" b="1" spc="-15" dirty="0">
                <a:latin typeface="Corbel"/>
                <a:cs typeface="Corbel"/>
              </a:rPr>
              <a:t> </a:t>
            </a:r>
            <a:r>
              <a:rPr sz="449" b="1" spc="10" dirty="0">
                <a:latin typeface="Corbel"/>
                <a:cs typeface="Corbel"/>
              </a:rPr>
              <a:t>valenciana: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G.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Alicante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(ALI)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La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Fe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(VAL)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Clínico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Valencia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(VAL)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Doctor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Peset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(VAL)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G.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Castelló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(CAS)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Arnau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Vilanova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(VAL)</a:t>
            </a:r>
            <a:endParaRPr sz="449">
              <a:latin typeface="Corbel"/>
              <a:cs typeface="Corbe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991501" y="3328748"/>
            <a:ext cx="613289" cy="25178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65111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I</a:t>
            </a:r>
            <a:r>
              <a:rPr sz="449" b="1" dirty="0">
                <a:latin typeface="Corbel"/>
                <a:cs typeface="Corbel"/>
              </a:rPr>
              <a:t>ll</a:t>
            </a:r>
            <a:r>
              <a:rPr sz="449" b="1" spc="15" dirty="0">
                <a:latin typeface="Corbel"/>
                <a:cs typeface="Corbel"/>
              </a:rPr>
              <a:t>es</a:t>
            </a:r>
            <a:r>
              <a:rPr sz="449" b="1" spc="10" dirty="0">
                <a:latin typeface="Corbel"/>
                <a:cs typeface="Corbel"/>
              </a:rPr>
              <a:t> </a:t>
            </a:r>
            <a:r>
              <a:rPr sz="449" b="1" spc="20" dirty="0">
                <a:latin typeface="Corbel"/>
                <a:cs typeface="Corbel"/>
              </a:rPr>
              <a:t>B</a:t>
            </a:r>
            <a:r>
              <a:rPr sz="449" b="1" spc="5" dirty="0">
                <a:latin typeface="Corbel"/>
                <a:cs typeface="Corbel"/>
              </a:rPr>
              <a:t>al</a:t>
            </a:r>
            <a:r>
              <a:rPr sz="449" b="1" spc="15" dirty="0">
                <a:latin typeface="Corbel"/>
                <a:cs typeface="Corbel"/>
              </a:rPr>
              <a:t>e</a:t>
            </a:r>
            <a:r>
              <a:rPr sz="449" b="1" spc="10" dirty="0">
                <a:latin typeface="Corbel"/>
                <a:cs typeface="Corbel"/>
              </a:rPr>
              <a:t>ars: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Son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Espases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(MALL)</a:t>
            </a:r>
            <a:endParaRPr sz="449">
              <a:latin typeface="Corbel"/>
              <a:cs typeface="Corbel"/>
            </a:endParaRPr>
          </a:p>
          <a:p>
            <a:pPr marL="38054">
              <a:spcBef>
                <a:spcPts val="5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Son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Llàtzer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(MALL)</a:t>
            </a:r>
            <a:endParaRPr sz="449">
              <a:latin typeface="Corbel"/>
              <a:cs typeface="Corbel"/>
            </a:endParaRPr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25988" y="1950946"/>
            <a:ext cx="122810" cy="93813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293556" y="1489300"/>
            <a:ext cx="122810" cy="9381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975315" y="1491096"/>
            <a:ext cx="122810" cy="93813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833941" y="1496794"/>
            <a:ext cx="122810" cy="93813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752464" y="1490833"/>
            <a:ext cx="122810" cy="93813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2749803" y="2076449"/>
            <a:ext cx="2332654" cy="1639453"/>
            <a:chOff x="2747556" y="2079009"/>
            <a:chExt cx="2335530" cy="1641475"/>
          </a:xfrm>
        </p:grpSpPr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37454" y="2514286"/>
              <a:ext cx="122961" cy="9392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873044" y="2256561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873044" y="2256561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834352" y="2401653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834352" y="2401653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76145" y="2079009"/>
              <a:ext cx="122961" cy="9392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942685" y="2089326"/>
              <a:ext cx="122961" cy="9392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89232" y="2108027"/>
              <a:ext cx="122961" cy="9392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47949" y="2092222"/>
              <a:ext cx="122961" cy="9392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43998" y="2253119"/>
              <a:ext cx="122961" cy="9392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89232" y="2239577"/>
              <a:ext cx="122961" cy="93929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221265" y="214048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76717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221265" y="214048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76717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4105191" y="214048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76717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105191" y="214048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76717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4284891" y="2227542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61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284891" y="2227542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7030A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3989118" y="2575764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3989118" y="2575764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682119" y="2282139"/>
              <a:ext cx="355109" cy="180983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43427" y="2485268"/>
              <a:ext cx="122961" cy="9392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59836" y="2701939"/>
              <a:ext cx="122961" cy="9392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333897" y="3007598"/>
              <a:ext cx="122961" cy="9392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30910" y="3210730"/>
              <a:ext cx="122961" cy="9392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24367" y="3007598"/>
              <a:ext cx="122961" cy="9392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812854" y="2980516"/>
              <a:ext cx="122961" cy="93929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27354" y="2630360"/>
              <a:ext cx="122961" cy="9392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18158" y="2770293"/>
              <a:ext cx="122961" cy="9392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488662" y="2920544"/>
              <a:ext cx="122961" cy="9392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37454" y="2688397"/>
              <a:ext cx="122961" cy="93929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38196" y="2408529"/>
              <a:ext cx="122961" cy="93929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235879" y="2862507"/>
              <a:ext cx="122961" cy="93929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747556" y="3574426"/>
              <a:ext cx="122961" cy="9392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09199" y="3626015"/>
              <a:ext cx="122961" cy="93929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3927212" y="2463560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61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3927212" y="2463560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61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9" name="object 5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172298" y="3540894"/>
              <a:ext cx="122961" cy="93929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671846" y="3094654"/>
              <a:ext cx="122961" cy="93929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656369" y="3245551"/>
              <a:ext cx="122961" cy="93929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201486" y="2667115"/>
              <a:ext cx="122961" cy="93929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3805543" y="2540118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58"/>
                  </a:lnTo>
                  <a:lnTo>
                    <a:pt x="58039" y="66497"/>
                  </a:lnTo>
                  <a:lnTo>
                    <a:pt x="93903" y="87058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3805543" y="2540118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4002125" y="229080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4002125" y="229080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3685999" y="2219678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3685999" y="2219678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4174671" y="2285537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58039" y="0"/>
                  </a:moveTo>
                  <a:lnTo>
                    <a:pt x="44335" y="33248"/>
                  </a:lnTo>
                  <a:lnTo>
                    <a:pt x="0" y="33248"/>
                  </a:lnTo>
                  <a:lnTo>
                    <a:pt x="35864" y="53797"/>
                  </a:lnTo>
                  <a:lnTo>
                    <a:pt x="22174" y="87045"/>
                  </a:lnTo>
                  <a:lnTo>
                    <a:pt x="58039" y="66497"/>
                  </a:lnTo>
                  <a:lnTo>
                    <a:pt x="93903" y="87045"/>
                  </a:lnTo>
                  <a:lnTo>
                    <a:pt x="80200" y="53797"/>
                  </a:lnTo>
                  <a:lnTo>
                    <a:pt x="116078" y="33248"/>
                  </a:lnTo>
                  <a:lnTo>
                    <a:pt x="71742" y="33248"/>
                  </a:lnTo>
                  <a:lnTo>
                    <a:pt x="58039" y="0"/>
                  </a:lnTo>
                  <a:close/>
                </a:path>
              </a:pathLst>
            </a:custGeom>
            <a:solidFill>
              <a:srgbClr val="FBE5D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4174671" y="2285539"/>
              <a:ext cx="116205" cy="87630"/>
            </a:xfrm>
            <a:custGeom>
              <a:avLst/>
              <a:gdLst/>
              <a:ahLst/>
              <a:cxnLst/>
              <a:rect l="l" t="t" r="r" b="b"/>
              <a:pathLst>
                <a:path w="116204" h="87630">
                  <a:moveTo>
                    <a:pt x="0" y="33248"/>
                  </a:moveTo>
                  <a:lnTo>
                    <a:pt x="44335" y="33248"/>
                  </a:lnTo>
                  <a:lnTo>
                    <a:pt x="58039" y="0"/>
                  </a:lnTo>
                  <a:lnTo>
                    <a:pt x="71742" y="33248"/>
                  </a:lnTo>
                  <a:lnTo>
                    <a:pt x="116078" y="33248"/>
                  </a:lnTo>
                  <a:lnTo>
                    <a:pt x="80200" y="53797"/>
                  </a:lnTo>
                  <a:lnTo>
                    <a:pt x="93903" y="87045"/>
                  </a:lnTo>
                  <a:lnTo>
                    <a:pt x="58039" y="66497"/>
                  </a:lnTo>
                  <a:lnTo>
                    <a:pt x="22174" y="87045"/>
                  </a:lnTo>
                  <a:lnTo>
                    <a:pt x="35864" y="53797"/>
                  </a:lnTo>
                  <a:lnTo>
                    <a:pt x="0" y="3324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1" name="object 7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181107" y="3144583"/>
              <a:ext cx="122961" cy="93929"/>
            </a:xfrm>
            <a:prstGeom prst="rect">
              <a:avLst/>
            </a:prstGeom>
          </p:spPr>
        </p:pic>
      </p:grpSp>
      <p:pic>
        <p:nvPicPr>
          <p:cNvPr id="72" name="object 72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6862718" y="1844808"/>
            <a:ext cx="107778" cy="93813"/>
          </a:xfrm>
          <a:prstGeom prst="rect">
            <a:avLst/>
          </a:prstGeom>
        </p:spPr>
      </p:pic>
      <p:pic>
        <p:nvPicPr>
          <p:cNvPr id="73" name="object 73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734971" y="2111701"/>
            <a:ext cx="122810" cy="93813"/>
          </a:xfrm>
          <a:prstGeom prst="rect">
            <a:avLst/>
          </a:prstGeom>
        </p:spPr>
      </p:pic>
      <p:pic>
        <p:nvPicPr>
          <p:cNvPr id="74" name="object 74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7096048" y="3322276"/>
            <a:ext cx="105546" cy="82296"/>
          </a:xfrm>
          <a:prstGeom prst="rect">
            <a:avLst/>
          </a:prstGeom>
        </p:spPr>
      </p:pic>
      <p:pic>
        <p:nvPicPr>
          <p:cNvPr id="75" name="object 7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2515590" y="3878164"/>
            <a:ext cx="122810" cy="93813"/>
          </a:xfrm>
          <a:prstGeom prst="rect">
            <a:avLst/>
          </a:prstGeom>
        </p:spPr>
      </p:pic>
      <p:pic>
        <p:nvPicPr>
          <p:cNvPr id="76" name="object 7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5737284" y="3184256"/>
            <a:ext cx="105534" cy="86114"/>
          </a:xfrm>
          <a:prstGeom prst="rect">
            <a:avLst/>
          </a:prstGeom>
        </p:spPr>
      </p:pic>
      <p:pic>
        <p:nvPicPr>
          <p:cNvPr id="77" name="object 7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519436" y="2785559"/>
            <a:ext cx="122810" cy="93813"/>
          </a:xfrm>
          <a:prstGeom prst="rect">
            <a:avLst/>
          </a:prstGeom>
        </p:spPr>
      </p:pic>
      <p:sp>
        <p:nvSpPr>
          <p:cNvPr id="78" name="object 78"/>
          <p:cNvSpPr txBox="1"/>
          <p:nvPr/>
        </p:nvSpPr>
        <p:spPr>
          <a:xfrm>
            <a:off x="6790576" y="1482982"/>
            <a:ext cx="611386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latin typeface="Corbel"/>
                <a:cs typeface="Corbel"/>
              </a:rPr>
              <a:t>Aragón: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Miguel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Servet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(ZAR)</a:t>
            </a:r>
            <a:endParaRPr sz="449">
              <a:latin typeface="Corbel"/>
              <a:cs typeface="Corbel"/>
            </a:endParaRPr>
          </a:p>
        </p:txBody>
      </p:sp>
      <p:pic>
        <p:nvPicPr>
          <p:cNvPr id="79" name="object 79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6648368" y="1494774"/>
            <a:ext cx="122810" cy="93813"/>
          </a:xfrm>
          <a:prstGeom prst="rect">
            <a:avLst/>
          </a:prstGeom>
        </p:spPr>
      </p:pic>
      <p:sp>
        <p:nvSpPr>
          <p:cNvPr id="80" name="object 80"/>
          <p:cNvSpPr txBox="1"/>
          <p:nvPr/>
        </p:nvSpPr>
        <p:spPr>
          <a:xfrm>
            <a:off x="5884857" y="3829215"/>
            <a:ext cx="620899" cy="25178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Murcia: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Morales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Messeguer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Virgen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la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Arrixaca</a:t>
            </a:r>
            <a:endParaRPr sz="449">
              <a:latin typeface="Corbel"/>
              <a:cs typeface="Corbel"/>
            </a:endParaRPr>
          </a:p>
        </p:txBody>
      </p:sp>
      <p:pic>
        <p:nvPicPr>
          <p:cNvPr id="81" name="object 81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5739334" y="3828644"/>
            <a:ext cx="122810" cy="93813"/>
          </a:xfrm>
          <a:prstGeom prst="rect">
            <a:avLst/>
          </a:prstGeom>
        </p:spPr>
      </p:pic>
      <p:sp>
        <p:nvSpPr>
          <p:cNvPr id="82" name="object 82"/>
          <p:cNvSpPr txBox="1"/>
          <p:nvPr/>
        </p:nvSpPr>
        <p:spPr>
          <a:xfrm>
            <a:off x="6963769" y="3830866"/>
            <a:ext cx="686858" cy="23720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58560">
              <a:spcBef>
                <a:spcPts val="135"/>
              </a:spcBef>
            </a:pPr>
            <a:r>
              <a:rPr sz="449" b="1" spc="15" dirty="0">
                <a:latin typeface="Corbel"/>
                <a:cs typeface="Corbel"/>
              </a:rPr>
              <a:t>Cas</a:t>
            </a:r>
            <a:r>
              <a:rPr sz="449" b="1" spc="5" dirty="0">
                <a:latin typeface="Corbel"/>
                <a:cs typeface="Corbel"/>
              </a:rPr>
              <a:t>ti</a:t>
            </a:r>
            <a:r>
              <a:rPr sz="449" b="1" dirty="0">
                <a:latin typeface="Corbel"/>
                <a:cs typeface="Corbel"/>
              </a:rPr>
              <a:t>ll</a:t>
            </a:r>
            <a:r>
              <a:rPr sz="449" b="1" spc="15" dirty="0">
                <a:latin typeface="Corbel"/>
                <a:cs typeface="Corbel"/>
              </a:rPr>
              <a:t>a</a:t>
            </a:r>
            <a:r>
              <a:rPr sz="449" b="1" spc="5" dirty="0">
                <a:latin typeface="Corbel"/>
                <a:cs typeface="Corbel"/>
              </a:rPr>
              <a:t> </a:t>
            </a:r>
            <a:r>
              <a:rPr sz="449" b="1" spc="15" dirty="0">
                <a:latin typeface="Corbel"/>
                <a:cs typeface="Corbel"/>
              </a:rPr>
              <a:t>La</a:t>
            </a:r>
            <a:r>
              <a:rPr sz="449" b="1" spc="5" dirty="0">
                <a:latin typeface="Corbel"/>
                <a:cs typeface="Corbel"/>
              </a:rPr>
              <a:t> </a:t>
            </a:r>
            <a:r>
              <a:rPr sz="449" b="1" spc="20" dirty="0">
                <a:latin typeface="Corbel"/>
                <a:cs typeface="Corbel"/>
              </a:rPr>
              <a:t>Ma</a:t>
            </a:r>
            <a:r>
              <a:rPr sz="449" b="1" spc="15" dirty="0">
                <a:latin typeface="Corbel"/>
                <a:cs typeface="Corbel"/>
              </a:rPr>
              <a:t>ncha</a:t>
            </a:r>
            <a:r>
              <a:rPr sz="449" b="1" spc="10" dirty="0">
                <a:latin typeface="Corbel"/>
                <a:cs typeface="Corbel"/>
              </a:rPr>
              <a:t>:</a:t>
            </a:r>
            <a:endParaRPr sz="449">
              <a:latin typeface="Corbel"/>
              <a:cs typeface="Corbel"/>
            </a:endParaRPr>
          </a:p>
          <a:p>
            <a:pPr marL="147777">
              <a:spcBef>
                <a:spcPts val="45"/>
              </a:spcBef>
            </a:pPr>
            <a:r>
              <a:rPr sz="449" spc="20" dirty="0">
                <a:latin typeface="Corbel"/>
                <a:cs typeface="Corbel"/>
              </a:rPr>
              <a:t>H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20" dirty="0">
                <a:latin typeface="Corbel"/>
                <a:cs typeface="Corbel"/>
              </a:rPr>
              <a:t>G</a:t>
            </a:r>
            <a:r>
              <a:rPr sz="449" spc="5" dirty="0">
                <a:latin typeface="Corbel"/>
                <a:cs typeface="Corbel"/>
              </a:rPr>
              <a:t>.</a:t>
            </a:r>
            <a:r>
              <a:rPr sz="449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Alb</a:t>
            </a:r>
            <a:r>
              <a:rPr sz="449" spc="10" dirty="0">
                <a:latin typeface="Corbel"/>
                <a:cs typeface="Corbel"/>
              </a:rPr>
              <a:t>a</a:t>
            </a:r>
            <a:r>
              <a:rPr sz="449" spc="15" dirty="0">
                <a:latin typeface="Corbel"/>
                <a:cs typeface="Corbel"/>
              </a:rPr>
              <a:t>cete</a:t>
            </a:r>
            <a:r>
              <a:rPr sz="449" spc="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(A</a:t>
            </a:r>
            <a:r>
              <a:rPr sz="449" spc="10" dirty="0">
                <a:latin typeface="Corbel"/>
                <a:cs typeface="Corbel"/>
              </a:rPr>
              <a:t>L</a:t>
            </a:r>
            <a:r>
              <a:rPr sz="449" spc="15" dirty="0">
                <a:latin typeface="Corbel"/>
                <a:cs typeface="Corbel"/>
              </a:rPr>
              <a:t>B)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Virgen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de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la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Cruz</a:t>
            </a:r>
            <a:r>
              <a:rPr sz="449" spc="-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(CUE)</a:t>
            </a:r>
            <a:endParaRPr sz="449">
              <a:latin typeface="Corbel"/>
              <a:cs typeface="Corbel"/>
            </a:endParaRPr>
          </a:p>
        </p:txBody>
      </p:sp>
      <p:pic>
        <p:nvPicPr>
          <p:cNvPr id="83" name="object 83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6943854" y="3834690"/>
            <a:ext cx="142711" cy="93813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519436" y="3201399"/>
            <a:ext cx="122810" cy="93813"/>
          </a:xfrm>
          <a:prstGeom prst="rect">
            <a:avLst/>
          </a:prstGeom>
        </p:spPr>
      </p:pic>
      <p:sp>
        <p:nvSpPr>
          <p:cNvPr id="85" name="object 85"/>
          <p:cNvSpPr txBox="1"/>
          <p:nvPr/>
        </p:nvSpPr>
        <p:spPr>
          <a:xfrm>
            <a:off x="2513188" y="1393947"/>
            <a:ext cx="813702" cy="40146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orbel"/>
                <a:cs typeface="Corbel"/>
              </a:rPr>
              <a:t>Galicia: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Lucus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Augusti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(LUG)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Ourense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(OUR)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55"/>
              </a:spcBef>
            </a:pPr>
            <a:r>
              <a:rPr sz="449" spc="10" dirty="0">
                <a:latin typeface="Corbel"/>
                <a:cs typeface="Corbel"/>
              </a:rPr>
              <a:t>C.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Pontevedra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(PON)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Santiago</a:t>
            </a:r>
            <a:r>
              <a:rPr sz="449" spc="-1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Compostela</a:t>
            </a:r>
            <a:r>
              <a:rPr sz="449" spc="-1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(ACO)</a:t>
            </a:r>
            <a:endParaRPr sz="449">
              <a:latin typeface="Corbel"/>
              <a:cs typeface="Corbel"/>
            </a:endParaRPr>
          </a:p>
        </p:txBody>
      </p:sp>
      <p:pic>
        <p:nvPicPr>
          <p:cNvPr id="86" name="object 86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2362965" y="1423059"/>
            <a:ext cx="122810" cy="93813"/>
          </a:xfrm>
          <a:prstGeom prst="rect">
            <a:avLst/>
          </a:prstGeom>
        </p:spPr>
      </p:pic>
      <p:pic>
        <p:nvPicPr>
          <p:cNvPr id="87" name="object 87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5732678" y="1859633"/>
            <a:ext cx="122810" cy="93813"/>
          </a:xfrm>
          <a:prstGeom prst="rect">
            <a:avLst/>
          </a:prstGeom>
        </p:spPr>
      </p:pic>
      <p:sp>
        <p:nvSpPr>
          <p:cNvPr id="88" name="object 88"/>
          <p:cNvSpPr txBox="1"/>
          <p:nvPr/>
        </p:nvSpPr>
        <p:spPr>
          <a:xfrm>
            <a:off x="5863795" y="1849013"/>
            <a:ext cx="357699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latin typeface="Corbel"/>
                <a:cs typeface="Corbel"/>
              </a:rPr>
              <a:t>La</a:t>
            </a:r>
            <a:r>
              <a:rPr sz="449" b="1" spc="5" dirty="0">
                <a:latin typeface="Corbel"/>
                <a:cs typeface="Corbel"/>
              </a:rPr>
              <a:t> </a:t>
            </a:r>
            <a:r>
              <a:rPr sz="449" b="1" spc="15" dirty="0">
                <a:latin typeface="Corbel"/>
                <a:cs typeface="Corbel"/>
              </a:rPr>
              <a:t>R</a:t>
            </a:r>
            <a:r>
              <a:rPr sz="449" b="1" spc="10" dirty="0">
                <a:latin typeface="Corbel"/>
                <a:cs typeface="Corbel"/>
              </a:rPr>
              <a:t>ioja:</a:t>
            </a:r>
            <a:endParaRPr sz="449">
              <a:latin typeface="Corbel"/>
              <a:cs typeface="Corbel"/>
            </a:endParaRPr>
          </a:p>
          <a:p>
            <a:pPr marL="12685">
              <a:spcBef>
                <a:spcPts val="60"/>
              </a:spcBef>
            </a:pPr>
            <a:r>
              <a:rPr sz="449" spc="10" dirty="0">
                <a:latin typeface="Corbel"/>
                <a:cs typeface="Corbel"/>
              </a:rPr>
              <a:t>H.</a:t>
            </a:r>
            <a:r>
              <a:rPr sz="449" spc="-25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San</a:t>
            </a:r>
            <a:r>
              <a:rPr sz="449" spc="-20" dirty="0">
                <a:latin typeface="Corbel"/>
                <a:cs typeface="Corbel"/>
              </a:rPr>
              <a:t> </a:t>
            </a:r>
            <a:r>
              <a:rPr sz="449" spc="15" dirty="0">
                <a:latin typeface="Corbel"/>
                <a:cs typeface="Corbel"/>
              </a:rPr>
              <a:t>Pedro</a:t>
            </a:r>
            <a:endParaRPr sz="4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371436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91055" y="771970"/>
              <a:ext cx="1928166" cy="15682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03129" y="776188"/>
              <a:ext cx="1959004" cy="13289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797687" y="846583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797687" y="846583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42333" y="771970"/>
              <a:ext cx="3214161" cy="15682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55452" y="776185"/>
              <a:ext cx="3189227" cy="1328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38430" y="994832"/>
              <a:ext cx="174987" cy="19975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353570" y="1003425"/>
              <a:ext cx="144780" cy="167640"/>
            </a:xfrm>
            <a:custGeom>
              <a:avLst/>
              <a:gdLst/>
              <a:ahLst/>
              <a:cxnLst/>
              <a:rect l="l" t="t" r="r" b="b"/>
              <a:pathLst>
                <a:path w="144780" h="167640">
                  <a:moveTo>
                    <a:pt x="110210" y="32448"/>
                  </a:moveTo>
                  <a:lnTo>
                    <a:pt x="85382" y="32448"/>
                  </a:lnTo>
                  <a:lnTo>
                    <a:pt x="85382" y="131165"/>
                  </a:lnTo>
                  <a:lnTo>
                    <a:pt x="95415" y="134480"/>
                  </a:lnTo>
                  <a:lnTo>
                    <a:pt x="100177" y="134480"/>
                  </a:lnTo>
                  <a:lnTo>
                    <a:pt x="110210" y="131165"/>
                  </a:lnTo>
                  <a:lnTo>
                    <a:pt x="110210" y="32448"/>
                  </a:lnTo>
                  <a:close/>
                </a:path>
                <a:path w="144780" h="167640">
                  <a:moveTo>
                    <a:pt x="141249" y="12230"/>
                  </a:moveTo>
                  <a:lnTo>
                    <a:pt x="54292" y="12230"/>
                  </a:lnTo>
                  <a:lnTo>
                    <a:pt x="53759" y="12407"/>
                  </a:lnTo>
                  <a:lnTo>
                    <a:pt x="51320" y="18910"/>
                  </a:lnTo>
                  <a:lnTo>
                    <a:pt x="51320" y="25755"/>
                  </a:lnTo>
                  <a:lnTo>
                    <a:pt x="54292" y="32448"/>
                  </a:lnTo>
                  <a:lnTo>
                    <a:pt x="141249" y="32448"/>
                  </a:lnTo>
                  <a:lnTo>
                    <a:pt x="144272" y="25755"/>
                  </a:lnTo>
                  <a:lnTo>
                    <a:pt x="144272" y="18910"/>
                  </a:lnTo>
                  <a:lnTo>
                    <a:pt x="141249" y="12230"/>
                  </a:lnTo>
                  <a:close/>
                </a:path>
                <a:path w="144780" h="167640">
                  <a:moveTo>
                    <a:pt x="32727" y="0"/>
                  </a:moveTo>
                  <a:lnTo>
                    <a:pt x="28460" y="0"/>
                  </a:lnTo>
                  <a:lnTo>
                    <a:pt x="26809" y="50"/>
                  </a:lnTo>
                  <a:lnTo>
                    <a:pt x="19950" y="2324"/>
                  </a:lnTo>
                  <a:lnTo>
                    <a:pt x="16700" y="8750"/>
                  </a:lnTo>
                  <a:lnTo>
                    <a:pt x="3378" y="48831"/>
                  </a:lnTo>
                  <a:lnTo>
                    <a:pt x="0" y="76301"/>
                  </a:lnTo>
                  <a:lnTo>
                    <a:pt x="0" y="90411"/>
                  </a:lnTo>
                  <a:lnTo>
                    <a:pt x="6591" y="131394"/>
                  </a:lnTo>
                  <a:lnTo>
                    <a:pt x="20076" y="164503"/>
                  </a:lnTo>
                  <a:lnTo>
                    <a:pt x="20218" y="164833"/>
                  </a:lnTo>
                  <a:lnTo>
                    <a:pt x="28892" y="167119"/>
                  </a:lnTo>
                  <a:lnTo>
                    <a:pt x="33159" y="167119"/>
                  </a:lnTo>
                  <a:lnTo>
                    <a:pt x="40716" y="164503"/>
                  </a:lnTo>
                  <a:lnTo>
                    <a:pt x="40716" y="163055"/>
                  </a:lnTo>
                  <a:lnTo>
                    <a:pt x="40525" y="162191"/>
                  </a:lnTo>
                  <a:lnTo>
                    <a:pt x="36520" y="151830"/>
                  </a:lnTo>
                  <a:lnTo>
                    <a:pt x="33345" y="142370"/>
                  </a:lnTo>
                  <a:lnTo>
                    <a:pt x="25277" y="103438"/>
                  </a:lnTo>
                  <a:lnTo>
                    <a:pt x="24257" y="83134"/>
                  </a:lnTo>
                  <a:lnTo>
                    <a:pt x="24509" y="72947"/>
                  </a:lnTo>
                  <a:lnTo>
                    <a:pt x="30562" y="33436"/>
                  </a:lnTo>
                  <a:lnTo>
                    <a:pt x="40563" y="4457"/>
                  </a:lnTo>
                  <a:lnTo>
                    <a:pt x="40665" y="3708"/>
                  </a:lnTo>
                  <a:lnTo>
                    <a:pt x="34569" y="114"/>
                  </a:lnTo>
                  <a:lnTo>
                    <a:pt x="32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353571" y="1003425"/>
              <a:ext cx="144780" cy="167640"/>
            </a:xfrm>
            <a:custGeom>
              <a:avLst/>
              <a:gdLst/>
              <a:ahLst/>
              <a:cxnLst/>
              <a:rect l="l" t="t" r="r" b="b"/>
              <a:pathLst>
                <a:path w="144780" h="167640">
                  <a:moveTo>
                    <a:pt x="54914" y="12230"/>
                  </a:moveTo>
                  <a:lnTo>
                    <a:pt x="140677" y="12230"/>
                  </a:lnTo>
                  <a:lnTo>
                    <a:pt x="141249" y="12230"/>
                  </a:lnTo>
                  <a:lnTo>
                    <a:pt x="141757" y="12407"/>
                  </a:lnTo>
                  <a:lnTo>
                    <a:pt x="144106" y="17589"/>
                  </a:lnTo>
                  <a:lnTo>
                    <a:pt x="144272" y="18910"/>
                  </a:lnTo>
                  <a:lnTo>
                    <a:pt x="144348" y="20510"/>
                  </a:lnTo>
                  <a:lnTo>
                    <a:pt x="144348" y="22390"/>
                  </a:lnTo>
                  <a:lnTo>
                    <a:pt x="144348" y="24206"/>
                  </a:lnTo>
                  <a:lnTo>
                    <a:pt x="144272" y="25755"/>
                  </a:lnTo>
                  <a:lnTo>
                    <a:pt x="144106" y="27038"/>
                  </a:lnTo>
                  <a:lnTo>
                    <a:pt x="143954" y="28321"/>
                  </a:lnTo>
                  <a:lnTo>
                    <a:pt x="141249" y="32448"/>
                  </a:lnTo>
                  <a:lnTo>
                    <a:pt x="140677" y="32448"/>
                  </a:lnTo>
                  <a:lnTo>
                    <a:pt x="110210" y="32448"/>
                  </a:lnTo>
                  <a:lnTo>
                    <a:pt x="110210" y="130530"/>
                  </a:lnTo>
                  <a:lnTo>
                    <a:pt x="110210" y="131165"/>
                  </a:lnTo>
                  <a:lnTo>
                    <a:pt x="110007" y="131724"/>
                  </a:lnTo>
                  <a:lnTo>
                    <a:pt x="109601" y="132232"/>
                  </a:lnTo>
                  <a:lnTo>
                    <a:pt x="109194" y="132727"/>
                  </a:lnTo>
                  <a:lnTo>
                    <a:pt x="108521" y="133134"/>
                  </a:lnTo>
                  <a:lnTo>
                    <a:pt x="107581" y="133451"/>
                  </a:lnTo>
                  <a:lnTo>
                    <a:pt x="106641" y="133769"/>
                  </a:lnTo>
                  <a:lnTo>
                    <a:pt x="105371" y="134010"/>
                  </a:lnTo>
                  <a:lnTo>
                    <a:pt x="103771" y="134200"/>
                  </a:lnTo>
                  <a:lnTo>
                    <a:pt x="102171" y="134391"/>
                  </a:lnTo>
                  <a:lnTo>
                    <a:pt x="100177" y="134480"/>
                  </a:lnTo>
                  <a:lnTo>
                    <a:pt x="97802" y="134480"/>
                  </a:lnTo>
                  <a:lnTo>
                    <a:pt x="95415" y="134480"/>
                  </a:lnTo>
                  <a:lnTo>
                    <a:pt x="88023" y="133451"/>
                  </a:lnTo>
                  <a:lnTo>
                    <a:pt x="87071" y="133134"/>
                  </a:lnTo>
                  <a:lnTo>
                    <a:pt x="86398" y="132727"/>
                  </a:lnTo>
                  <a:lnTo>
                    <a:pt x="85991" y="132232"/>
                  </a:lnTo>
                  <a:lnTo>
                    <a:pt x="85585" y="131724"/>
                  </a:lnTo>
                  <a:lnTo>
                    <a:pt x="85382" y="131165"/>
                  </a:lnTo>
                  <a:lnTo>
                    <a:pt x="85382" y="130530"/>
                  </a:lnTo>
                  <a:lnTo>
                    <a:pt x="85382" y="32448"/>
                  </a:lnTo>
                  <a:lnTo>
                    <a:pt x="54914" y="32448"/>
                  </a:lnTo>
                  <a:lnTo>
                    <a:pt x="54292" y="32448"/>
                  </a:lnTo>
                  <a:lnTo>
                    <a:pt x="53759" y="32258"/>
                  </a:lnTo>
                  <a:lnTo>
                    <a:pt x="51485" y="27038"/>
                  </a:lnTo>
                  <a:lnTo>
                    <a:pt x="51320" y="25755"/>
                  </a:lnTo>
                  <a:lnTo>
                    <a:pt x="51244" y="24206"/>
                  </a:lnTo>
                  <a:lnTo>
                    <a:pt x="51244" y="22390"/>
                  </a:lnTo>
                  <a:lnTo>
                    <a:pt x="51244" y="20510"/>
                  </a:lnTo>
                  <a:lnTo>
                    <a:pt x="51320" y="18910"/>
                  </a:lnTo>
                  <a:lnTo>
                    <a:pt x="51485" y="17589"/>
                  </a:lnTo>
                  <a:lnTo>
                    <a:pt x="51638" y="16268"/>
                  </a:lnTo>
                  <a:lnTo>
                    <a:pt x="54292" y="12230"/>
                  </a:lnTo>
                  <a:lnTo>
                    <a:pt x="54914" y="12230"/>
                  </a:lnTo>
                  <a:close/>
                </a:path>
                <a:path w="144780" h="167640">
                  <a:moveTo>
                    <a:pt x="30467" y="0"/>
                  </a:moveTo>
                  <a:lnTo>
                    <a:pt x="32715" y="0"/>
                  </a:lnTo>
                  <a:lnTo>
                    <a:pt x="34569" y="114"/>
                  </a:lnTo>
                  <a:lnTo>
                    <a:pt x="36017" y="330"/>
                  </a:lnTo>
                  <a:lnTo>
                    <a:pt x="37452" y="558"/>
                  </a:lnTo>
                  <a:lnTo>
                    <a:pt x="38557" y="876"/>
                  </a:lnTo>
                  <a:lnTo>
                    <a:pt x="39306" y="1320"/>
                  </a:lnTo>
                  <a:lnTo>
                    <a:pt x="40055" y="1765"/>
                  </a:lnTo>
                  <a:lnTo>
                    <a:pt x="40474" y="2324"/>
                  </a:lnTo>
                  <a:lnTo>
                    <a:pt x="40576" y="3009"/>
                  </a:lnTo>
                  <a:lnTo>
                    <a:pt x="40665" y="3708"/>
                  </a:lnTo>
                  <a:lnTo>
                    <a:pt x="40563" y="4457"/>
                  </a:lnTo>
                  <a:lnTo>
                    <a:pt x="40246" y="5270"/>
                  </a:lnTo>
                  <a:lnTo>
                    <a:pt x="36535" y="14514"/>
                  </a:lnTo>
                  <a:lnTo>
                    <a:pt x="33308" y="23902"/>
                  </a:lnTo>
                  <a:lnTo>
                    <a:pt x="25266" y="62882"/>
                  </a:lnTo>
                  <a:lnTo>
                    <a:pt x="24257" y="83134"/>
                  </a:lnTo>
                  <a:lnTo>
                    <a:pt x="24511" y="93358"/>
                  </a:lnTo>
                  <a:lnTo>
                    <a:pt x="30620" y="132809"/>
                  </a:lnTo>
                  <a:lnTo>
                    <a:pt x="40144" y="161188"/>
                  </a:lnTo>
                  <a:lnTo>
                    <a:pt x="40525" y="162191"/>
                  </a:lnTo>
                  <a:lnTo>
                    <a:pt x="40716" y="163055"/>
                  </a:lnTo>
                  <a:lnTo>
                    <a:pt x="40716" y="163779"/>
                  </a:lnTo>
                  <a:lnTo>
                    <a:pt x="40716" y="164503"/>
                  </a:lnTo>
                  <a:lnTo>
                    <a:pt x="40373" y="165112"/>
                  </a:lnTo>
                  <a:lnTo>
                    <a:pt x="39674" y="165608"/>
                  </a:lnTo>
                  <a:lnTo>
                    <a:pt x="38989" y="166116"/>
                  </a:lnTo>
                  <a:lnTo>
                    <a:pt x="37934" y="166484"/>
                  </a:lnTo>
                  <a:lnTo>
                    <a:pt x="36525" y="166738"/>
                  </a:lnTo>
                  <a:lnTo>
                    <a:pt x="35115" y="166992"/>
                  </a:lnTo>
                  <a:lnTo>
                    <a:pt x="33159" y="167119"/>
                  </a:lnTo>
                  <a:lnTo>
                    <a:pt x="30657" y="167119"/>
                  </a:lnTo>
                  <a:lnTo>
                    <a:pt x="28892" y="167119"/>
                  </a:lnTo>
                  <a:lnTo>
                    <a:pt x="27393" y="167055"/>
                  </a:lnTo>
                  <a:lnTo>
                    <a:pt x="26136" y="166928"/>
                  </a:lnTo>
                  <a:lnTo>
                    <a:pt x="24879" y="166801"/>
                  </a:lnTo>
                  <a:lnTo>
                    <a:pt x="20027" y="164388"/>
                  </a:lnTo>
                  <a:lnTo>
                    <a:pt x="16637" y="157873"/>
                  </a:lnTo>
                  <a:lnTo>
                    <a:pt x="13690" y="151307"/>
                  </a:lnTo>
                  <a:lnTo>
                    <a:pt x="11188" y="144691"/>
                  </a:lnTo>
                  <a:lnTo>
                    <a:pt x="8674" y="138074"/>
                  </a:lnTo>
                  <a:lnTo>
                    <a:pt x="406" y="97383"/>
                  </a:lnTo>
                  <a:lnTo>
                    <a:pt x="0" y="90411"/>
                  </a:lnTo>
                  <a:lnTo>
                    <a:pt x="0" y="83324"/>
                  </a:lnTo>
                  <a:lnTo>
                    <a:pt x="0" y="76301"/>
                  </a:lnTo>
                  <a:lnTo>
                    <a:pt x="419" y="69354"/>
                  </a:lnTo>
                  <a:lnTo>
                    <a:pt x="1270" y="62496"/>
                  </a:lnTo>
                  <a:lnTo>
                    <a:pt x="2108" y="55626"/>
                  </a:lnTo>
                  <a:lnTo>
                    <a:pt x="11328" y="22009"/>
                  </a:lnTo>
                  <a:lnTo>
                    <a:pt x="13804" y="15367"/>
                  </a:lnTo>
                  <a:lnTo>
                    <a:pt x="16700" y="8750"/>
                  </a:lnTo>
                  <a:lnTo>
                    <a:pt x="20027" y="2171"/>
                  </a:lnTo>
                  <a:lnTo>
                    <a:pt x="20154" y="1854"/>
                  </a:lnTo>
                  <a:lnTo>
                    <a:pt x="20396" y="1574"/>
                  </a:lnTo>
                  <a:lnTo>
                    <a:pt x="20777" y="1320"/>
                  </a:lnTo>
                  <a:lnTo>
                    <a:pt x="21158" y="1066"/>
                  </a:lnTo>
                  <a:lnTo>
                    <a:pt x="21717" y="838"/>
                  </a:lnTo>
                  <a:lnTo>
                    <a:pt x="22466" y="622"/>
                  </a:lnTo>
                  <a:lnTo>
                    <a:pt x="23228" y="393"/>
                  </a:lnTo>
                  <a:lnTo>
                    <a:pt x="24244" y="241"/>
                  </a:lnTo>
                  <a:lnTo>
                    <a:pt x="25527" y="139"/>
                  </a:lnTo>
                  <a:lnTo>
                    <a:pt x="26809" y="50"/>
                  </a:lnTo>
                  <a:lnTo>
                    <a:pt x="28460" y="0"/>
                  </a:lnTo>
                  <a:lnTo>
                    <a:pt x="30467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75448" y="1072426"/>
              <a:ext cx="79232" cy="5117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491505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491503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625" y="5080"/>
                  </a:lnTo>
                  <a:lnTo>
                    <a:pt x="47790" y="6337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31576" y="994832"/>
              <a:ext cx="2938473" cy="19975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44098" y="999984"/>
              <a:ext cx="2980429" cy="17400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5460414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460414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625" y="5080"/>
                  </a:lnTo>
                  <a:lnTo>
                    <a:pt x="47790" y="6337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12971" y="994832"/>
              <a:ext cx="307053" cy="19975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24667" y="999990"/>
              <a:ext cx="283629" cy="17399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11771" y="998143"/>
              <a:ext cx="212956" cy="163422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827530" y="1006436"/>
              <a:ext cx="181610" cy="132080"/>
            </a:xfrm>
            <a:custGeom>
              <a:avLst/>
              <a:gdLst/>
              <a:ahLst/>
              <a:cxnLst/>
              <a:rect l="l" t="t" r="r" b="b"/>
              <a:pathLst>
                <a:path w="181610" h="132080">
                  <a:moveTo>
                    <a:pt x="39928" y="9220"/>
                  </a:moveTo>
                  <a:lnTo>
                    <a:pt x="5854" y="9220"/>
                  </a:lnTo>
                  <a:lnTo>
                    <a:pt x="3835" y="9956"/>
                  </a:lnTo>
                  <a:lnTo>
                    <a:pt x="762" y="12903"/>
                  </a:lnTo>
                  <a:lnTo>
                    <a:pt x="0" y="15112"/>
                  </a:lnTo>
                  <a:lnTo>
                    <a:pt x="0" y="128142"/>
                  </a:lnTo>
                  <a:lnTo>
                    <a:pt x="9931" y="131470"/>
                  </a:lnTo>
                  <a:lnTo>
                    <a:pt x="14757" y="131470"/>
                  </a:lnTo>
                  <a:lnTo>
                    <a:pt x="24726" y="88684"/>
                  </a:lnTo>
                  <a:lnTo>
                    <a:pt x="42913" y="88684"/>
                  </a:lnTo>
                  <a:lnTo>
                    <a:pt x="77990" y="69595"/>
                  </a:lnTo>
                  <a:lnTo>
                    <a:pt x="24726" y="69595"/>
                  </a:lnTo>
                  <a:lnTo>
                    <a:pt x="24726" y="28308"/>
                  </a:lnTo>
                  <a:lnTo>
                    <a:pt x="79592" y="28308"/>
                  </a:lnTo>
                  <a:lnTo>
                    <a:pt x="77863" y="25311"/>
                  </a:lnTo>
                  <a:lnTo>
                    <a:pt x="42672" y="9321"/>
                  </a:lnTo>
                  <a:lnTo>
                    <a:pt x="39928" y="9220"/>
                  </a:lnTo>
                  <a:close/>
                </a:path>
                <a:path w="181610" h="132080">
                  <a:moveTo>
                    <a:pt x="79592" y="28308"/>
                  </a:moveTo>
                  <a:lnTo>
                    <a:pt x="37833" y="28308"/>
                  </a:lnTo>
                  <a:lnTo>
                    <a:pt x="40322" y="28486"/>
                  </a:lnTo>
                  <a:lnTo>
                    <a:pt x="45148" y="29171"/>
                  </a:lnTo>
                  <a:lnTo>
                    <a:pt x="57454" y="43700"/>
                  </a:lnTo>
                  <a:lnTo>
                    <a:pt x="57454" y="51092"/>
                  </a:lnTo>
                  <a:lnTo>
                    <a:pt x="39776" y="69595"/>
                  </a:lnTo>
                  <a:lnTo>
                    <a:pt x="77990" y="69595"/>
                  </a:lnTo>
                  <a:lnTo>
                    <a:pt x="82245" y="59054"/>
                  </a:lnTo>
                  <a:lnTo>
                    <a:pt x="83312" y="53009"/>
                  </a:lnTo>
                  <a:lnTo>
                    <a:pt x="83312" y="41224"/>
                  </a:lnTo>
                  <a:lnTo>
                    <a:pt x="82626" y="36753"/>
                  </a:lnTo>
                  <a:lnTo>
                    <a:pt x="79870" y="28790"/>
                  </a:lnTo>
                  <a:lnTo>
                    <a:pt x="79592" y="28308"/>
                  </a:lnTo>
                  <a:close/>
                </a:path>
                <a:path w="181610" h="132080">
                  <a:moveTo>
                    <a:pt x="115074" y="0"/>
                  </a:moveTo>
                  <a:lnTo>
                    <a:pt x="110426" y="0"/>
                  </a:lnTo>
                  <a:lnTo>
                    <a:pt x="108521" y="101"/>
                  </a:lnTo>
                  <a:lnTo>
                    <a:pt x="100901" y="3416"/>
                  </a:lnTo>
                  <a:lnTo>
                    <a:pt x="100901" y="128333"/>
                  </a:lnTo>
                  <a:lnTo>
                    <a:pt x="110426" y="131470"/>
                  </a:lnTo>
                  <a:lnTo>
                    <a:pt x="115074" y="131470"/>
                  </a:lnTo>
                  <a:lnTo>
                    <a:pt x="124599" y="128333"/>
                  </a:lnTo>
                  <a:lnTo>
                    <a:pt x="124599" y="71945"/>
                  </a:lnTo>
                  <a:lnTo>
                    <a:pt x="127927" y="67741"/>
                  </a:lnTo>
                  <a:lnTo>
                    <a:pt x="131114" y="64541"/>
                  </a:lnTo>
                  <a:lnTo>
                    <a:pt x="137261" y="60159"/>
                  </a:lnTo>
                  <a:lnTo>
                    <a:pt x="140309" y="59054"/>
                  </a:lnTo>
                  <a:lnTo>
                    <a:pt x="179089" y="59054"/>
                  </a:lnTo>
                  <a:lnTo>
                    <a:pt x="178358" y="56070"/>
                  </a:lnTo>
                  <a:lnTo>
                    <a:pt x="176618" y="52260"/>
                  </a:lnTo>
                  <a:lnTo>
                    <a:pt x="175248" y="50406"/>
                  </a:lnTo>
                  <a:lnTo>
                    <a:pt x="124599" y="50406"/>
                  </a:lnTo>
                  <a:lnTo>
                    <a:pt x="124599" y="3416"/>
                  </a:lnTo>
                  <a:lnTo>
                    <a:pt x="116979" y="101"/>
                  </a:lnTo>
                  <a:lnTo>
                    <a:pt x="115074" y="0"/>
                  </a:lnTo>
                  <a:close/>
                </a:path>
                <a:path w="181610" h="132080">
                  <a:moveTo>
                    <a:pt x="179089" y="59054"/>
                  </a:moveTo>
                  <a:lnTo>
                    <a:pt x="145694" y="59054"/>
                  </a:lnTo>
                  <a:lnTo>
                    <a:pt x="147777" y="59512"/>
                  </a:lnTo>
                  <a:lnTo>
                    <a:pt x="151358" y="61328"/>
                  </a:lnTo>
                  <a:lnTo>
                    <a:pt x="157416" y="75768"/>
                  </a:lnTo>
                  <a:lnTo>
                    <a:pt x="157416" y="128333"/>
                  </a:lnTo>
                  <a:lnTo>
                    <a:pt x="157607" y="128879"/>
                  </a:lnTo>
                  <a:lnTo>
                    <a:pt x="166954" y="131470"/>
                  </a:lnTo>
                  <a:lnTo>
                    <a:pt x="171526" y="131470"/>
                  </a:lnTo>
                  <a:lnTo>
                    <a:pt x="181025" y="128333"/>
                  </a:lnTo>
                  <a:lnTo>
                    <a:pt x="181025" y="70065"/>
                  </a:lnTo>
                  <a:lnTo>
                    <a:pt x="180492" y="64782"/>
                  </a:lnTo>
                  <a:lnTo>
                    <a:pt x="179089" y="59054"/>
                  </a:lnTo>
                  <a:close/>
                </a:path>
                <a:path w="181610" h="132080">
                  <a:moveTo>
                    <a:pt x="155981" y="38468"/>
                  </a:moveTo>
                  <a:lnTo>
                    <a:pt x="145694" y="38468"/>
                  </a:lnTo>
                  <a:lnTo>
                    <a:pt x="141287" y="39458"/>
                  </a:lnTo>
                  <a:lnTo>
                    <a:pt x="132829" y="43408"/>
                  </a:lnTo>
                  <a:lnTo>
                    <a:pt x="128676" y="46393"/>
                  </a:lnTo>
                  <a:lnTo>
                    <a:pt x="124599" y="50406"/>
                  </a:lnTo>
                  <a:lnTo>
                    <a:pt x="175248" y="50406"/>
                  </a:lnTo>
                  <a:lnTo>
                    <a:pt x="171792" y="45732"/>
                  </a:lnTo>
                  <a:lnTo>
                    <a:pt x="168630" y="43167"/>
                  </a:lnTo>
                  <a:lnTo>
                    <a:pt x="160794" y="39408"/>
                  </a:lnTo>
                  <a:lnTo>
                    <a:pt x="155981" y="384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827518" y="1006438"/>
              <a:ext cx="181610" cy="132080"/>
            </a:xfrm>
            <a:custGeom>
              <a:avLst/>
              <a:gdLst/>
              <a:ahLst/>
              <a:cxnLst/>
              <a:rect l="l" t="t" r="r" b="b"/>
              <a:pathLst>
                <a:path w="181610" h="132080">
                  <a:moveTo>
                    <a:pt x="24739" y="28308"/>
                  </a:moveTo>
                  <a:lnTo>
                    <a:pt x="24739" y="69595"/>
                  </a:lnTo>
                  <a:lnTo>
                    <a:pt x="35839" y="69595"/>
                  </a:lnTo>
                  <a:lnTo>
                    <a:pt x="39789" y="69595"/>
                  </a:lnTo>
                  <a:lnTo>
                    <a:pt x="43091" y="69062"/>
                  </a:lnTo>
                  <a:lnTo>
                    <a:pt x="45758" y="67995"/>
                  </a:lnTo>
                  <a:lnTo>
                    <a:pt x="48425" y="66928"/>
                  </a:lnTo>
                  <a:lnTo>
                    <a:pt x="57467" y="51092"/>
                  </a:lnTo>
                  <a:lnTo>
                    <a:pt x="57467" y="47967"/>
                  </a:lnTo>
                  <a:lnTo>
                    <a:pt x="57467" y="43700"/>
                  </a:lnTo>
                  <a:lnTo>
                    <a:pt x="56718" y="40182"/>
                  </a:lnTo>
                  <a:lnTo>
                    <a:pt x="55206" y="37426"/>
                  </a:lnTo>
                  <a:lnTo>
                    <a:pt x="53708" y="34670"/>
                  </a:lnTo>
                  <a:lnTo>
                    <a:pt x="51854" y="32638"/>
                  </a:lnTo>
                  <a:lnTo>
                    <a:pt x="49656" y="31318"/>
                  </a:lnTo>
                  <a:lnTo>
                    <a:pt x="47459" y="29997"/>
                  </a:lnTo>
                  <a:lnTo>
                    <a:pt x="45161" y="29171"/>
                  </a:lnTo>
                  <a:lnTo>
                    <a:pt x="42748" y="28828"/>
                  </a:lnTo>
                  <a:lnTo>
                    <a:pt x="40335" y="28486"/>
                  </a:lnTo>
                  <a:lnTo>
                    <a:pt x="37845" y="28308"/>
                  </a:lnTo>
                  <a:lnTo>
                    <a:pt x="35267" y="28308"/>
                  </a:lnTo>
                  <a:lnTo>
                    <a:pt x="24739" y="28308"/>
                  </a:lnTo>
                  <a:close/>
                </a:path>
                <a:path w="181610" h="132080">
                  <a:moveTo>
                    <a:pt x="8381" y="9220"/>
                  </a:moveTo>
                  <a:lnTo>
                    <a:pt x="37058" y="9220"/>
                  </a:lnTo>
                  <a:lnTo>
                    <a:pt x="39941" y="9220"/>
                  </a:lnTo>
                  <a:lnTo>
                    <a:pt x="42684" y="9321"/>
                  </a:lnTo>
                  <a:lnTo>
                    <a:pt x="45288" y="9550"/>
                  </a:lnTo>
                  <a:lnTo>
                    <a:pt x="47891" y="9766"/>
                  </a:lnTo>
                  <a:lnTo>
                    <a:pt x="51003" y="10236"/>
                  </a:lnTo>
                  <a:lnTo>
                    <a:pt x="75234" y="22339"/>
                  </a:lnTo>
                  <a:lnTo>
                    <a:pt x="77876" y="25311"/>
                  </a:lnTo>
                  <a:lnTo>
                    <a:pt x="79882" y="28790"/>
                  </a:lnTo>
                  <a:lnTo>
                    <a:pt x="81254" y="32778"/>
                  </a:lnTo>
                  <a:lnTo>
                    <a:pt x="82638" y="36753"/>
                  </a:lnTo>
                  <a:lnTo>
                    <a:pt x="83324" y="41224"/>
                  </a:lnTo>
                  <a:lnTo>
                    <a:pt x="83324" y="46177"/>
                  </a:lnTo>
                  <a:lnTo>
                    <a:pt x="83324" y="53009"/>
                  </a:lnTo>
                  <a:lnTo>
                    <a:pt x="82257" y="59054"/>
                  </a:lnTo>
                  <a:lnTo>
                    <a:pt x="80124" y="64325"/>
                  </a:lnTo>
                  <a:lnTo>
                    <a:pt x="78003" y="69595"/>
                  </a:lnTo>
                  <a:lnTo>
                    <a:pt x="55816" y="85864"/>
                  </a:lnTo>
                  <a:lnTo>
                    <a:pt x="49898" y="87744"/>
                  </a:lnTo>
                  <a:lnTo>
                    <a:pt x="42925" y="88684"/>
                  </a:lnTo>
                  <a:lnTo>
                    <a:pt x="34899" y="88684"/>
                  </a:lnTo>
                  <a:lnTo>
                    <a:pt x="24739" y="88684"/>
                  </a:lnTo>
                  <a:lnTo>
                    <a:pt x="24739" y="127520"/>
                  </a:lnTo>
                  <a:lnTo>
                    <a:pt x="24739" y="128142"/>
                  </a:lnTo>
                  <a:lnTo>
                    <a:pt x="24536" y="128714"/>
                  </a:lnTo>
                  <a:lnTo>
                    <a:pt x="24129" y="129209"/>
                  </a:lnTo>
                  <a:lnTo>
                    <a:pt x="23723" y="129717"/>
                  </a:lnTo>
                  <a:lnTo>
                    <a:pt x="23050" y="130124"/>
                  </a:lnTo>
                  <a:lnTo>
                    <a:pt x="22110" y="130441"/>
                  </a:lnTo>
                  <a:lnTo>
                    <a:pt x="21170" y="130746"/>
                  </a:lnTo>
                  <a:lnTo>
                    <a:pt x="19913" y="131000"/>
                  </a:lnTo>
                  <a:lnTo>
                    <a:pt x="18338" y="131190"/>
                  </a:lnTo>
                  <a:lnTo>
                    <a:pt x="16776" y="131381"/>
                  </a:lnTo>
                  <a:lnTo>
                    <a:pt x="14770" y="131470"/>
                  </a:lnTo>
                  <a:lnTo>
                    <a:pt x="12331" y="131470"/>
                  </a:lnTo>
                  <a:lnTo>
                    <a:pt x="9944" y="131470"/>
                  </a:lnTo>
                  <a:lnTo>
                    <a:pt x="571" y="129209"/>
                  </a:lnTo>
                  <a:lnTo>
                    <a:pt x="190" y="128714"/>
                  </a:lnTo>
                  <a:lnTo>
                    <a:pt x="0" y="128142"/>
                  </a:lnTo>
                  <a:lnTo>
                    <a:pt x="0" y="127520"/>
                  </a:lnTo>
                  <a:lnTo>
                    <a:pt x="0" y="18059"/>
                  </a:lnTo>
                  <a:lnTo>
                    <a:pt x="0" y="15112"/>
                  </a:lnTo>
                  <a:lnTo>
                    <a:pt x="774" y="12903"/>
                  </a:lnTo>
                  <a:lnTo>
                    <a:pt x="2311" y="11429"/>
                  </a:lnTo>
                  <a:lnTo>
                    <a:pt x="3848" y="9956"/>
                  </a:lnTo>
                  <a:lnTo>
                    <a:pt x="5867" y="9220"/>
                  </a:lnTo>
                  <a:lnTo>
                    <a:pt x="8381" y="9220"/>
                  </a:lnTo>
                  <a:close/>
                </a:path>
                <a:path w="181610" h="132080">
                  <a:moveTo>
                    <a:pt x="112763" y="0"/>
                  </a:moveTo>
                  <a:lnTo>
                    <a:pt x="115087" y="0"/>
                  </a:lnTo>
                  <a:lnTo>
                    <a:pt x="116992" y="101"/>
                  </a:lnTo>
                  <a:lnTo>
                    <a:pt x="124040" y="2349"/>
                  </a:lnTo>
                  <a:lnTo>
                    <a:pt x="124421" y="2857"/>
                  </a:lnTo>
                  <a:lnTo>
                    <a:pt x="124612" y="3416"/>
                  </a:lnTo>
                  <a:lnTo>
                    <a:pt x="124612" y="4051"/>
                  </a:lnTo>
                  <a:lnTo>
                    <a:pt x="124612" y="50406"/>
                  </a:lnTo>
                  <a:lnTo>
                    <a:pt x="128689" y="46393"/>
                  </a:lnTo>
                  <a:lnTo>
                    <a:pt x="132841" y="43395"/>
                  </a:lnTo>
                  <a:lnTo>
                    <a:pt x="137071" y="41427"/>
                  </a:lnTo>
                  <a:lnTo>
                    <a:pt x="141300" y="39446"/>
                  </a:lnTo>
                  <a:lnTo>
                    <a:pt x="145707" y="38468"/>
                  </a:lnTo>
                  <a:lnTo>
                    <a:pt x="150279" y="38468"/>
                  </a:lnTo>
                  <a:lnTo>
                    <a:pt x="155994" y="38468"/>
                  </a:lnTo>
                  <a:lnTo>
                    <a:pt x="160807" y="39408"/>
                  </a:lnTo>
                  <a:lnTo>
                    <a:pt x="164718" y="41287"/>
                  </a:lnTo>
                  <a:lnTo>
                    <a:pt x="168643" y="43167"/>
                  </a:lnTo>
                  <a:lnTo>
                    <a:pt x="171805" y="45732"/>
                  </a:lnTo>
                  <a:lnTo>
                    <a:pt x="174218" y="48996"/>
                  </a:lnTo>
                  <a:lnTo>
                    <a:pt x="176631" y="52260"/>
                  </a:lnTo>
                  <a:lnTo>
                    <a:pt x="178371" y="56070"/>
                  </a:lnTo>
                  <a:lnTo>
                    <a:pt x="179438" y="60426"/>
                  </a:lnTo>
                  <a:lnTo>
                    <a:pt x="180505" y="64782"/>
                  </a:lnTo>
                  <a:lnTo>
                    <a:pt x="181038" y="70065"/>
                  </a:lnTo>
                  <a:lnTo>
                    <a:pt x="181038" y="76263"/>
                  </a:lnTo>
                  <a:lnTo>
                    <a:pt x="181038" y="127711"/>
                  </a:lnTo>
                  <a:lnTo>
                    <a:pt x="181038" y="128333"/>
                  </a:lnTo>
                  <a:lnTo>
                    <a:pt x="180847" y="128879"/>
                  </a:lnTo>
                  <a:lnTo>
                    <a:pt x="180466" y="129349"/>
                  </a:lnTo>
                  <a:lnTo>
                    <a:pt x="180098" y="129832"/>
                  </a:lnTo>
                  <a:lnTo>
                    <a:pt x="171538" y="131470"/>
                  </a:lnTo>
                  <a:lnTo>
                    <a:pt x="169278" y="131470"/>
                  </a:lnTo>
                  <a:lnTo>
                    <a:pt x="166966" y="131470"/>
                  </a:lnTo>
                  <a:lnTo>
                    <a:pt x="159880" y="130530"/>
                  </a:lnTo>
                  <a:lnTo>
                    <a:pt x="159003" y="130213"/>
                  </a:lnTo>
                  <a:lnTo>
                    <a:pt x="158368" y="129832"/>
                  </a:lnTo>
                  <a:lnTo>
                    <a:pt x="158000" y="129349"/>
                  </a:lnTo>
                  <a:lnTo>
                    <a:pt x="157619" y="128879"/>
                  </a:lnTo>
                  <a:lnTo>
                    <a:pt x="157429" y="128333"/>
                  </a:lnTo>
                  <a:lnTo>
                    <a:pt x="157429" y="127711"/>
                  </a:lnTo>
                  <a:lnTo>
                    <a:pt x="157429" y="79844"/>
                  </a:lnTo>
                  <a:lnTo>
                    <a:pt x="157429" y="75768"/>
                  </a:lnTo>
                  <a:lnTo>
                    <a:pt x="157137" y="72567"/>
                  </a:lnTo>
                  <a:lnTo>
                    <a:pt x="156540" y="70256"/>
                  </a:lnTo>
                  <a:lnTo>
                    <a:pt x="155943" y="67932"/>
                  </a:lnTo>
                  <a:lnTo>
                    <a:pt x="149580" y="60426"/>
                  </a:lnTo>
                  <a:lnTo>
                    <a:pt x="147789" y="59512"/>
                  </a:lnTo>
                  <a:lnTo>
                    <a:pt x="145707" y="59054"/>
                  </a:lnTo>
                  <a:lnTo>
                    <a:pt x="143319" y="59054"/>
                  </a:lnTo>
                  <a:lnTo>
                    <a:pt x="140309" y="59054"/>
                  </a:lnTo>
                  <a:lnTo>
                    <a:pt x="137274" y="60159"/>
                  </a:lnTo>
                  <a:lnTo>
                    <a:pt x="134200" y="62356"/>
                  </a:lnTo>
                  <a:lnTo>
                    <a:pt x="131127" y="64541"/>
                  </a:lnTo>
                  <a:lnTo>
                    <a:pt x="127939" y="67741"/>
                  </a:lnTo>
                  <a:lnTo>
                    <a:pt x="124612" y="71945"/>
                  </a:lnTo>
                  <a:lnTo>
                    <a:pt x="124612" y="127711"/>
                  </a:lnTo>
                  <a:lnTo>
                    <a:pt x="124612" y="128333"/>
                  </a:lnTo>
                  <a:lnTo>
                    <a:pt x="124421" y="128879"/>
                  </a:lnTo>
                  <a:lnTo>
                    <a:pt x="124040" y="129349"/>
                  </a:lnTo>
                  <a:lnTo>
                    <a:pt x="123672" y="129832"/>
                  </a:lnTo>
                  <a:lnTo>
                    <a:pt x="115087" y="131470"/>
                  </a:lnTo>
                  <a:lnTo>
                    <a:pt x="112763" y="131470"/>
                  </a:lnTo>
                  <a:lnTo>
                    <a:pt x="110439" y="131470"/>
                  </a:lnTo>
                  <a:lnTo>
                    <a:pt x="100914" y="128333"/>
                  </a:lnTo>
                  <a:lnTo>
                    <a:pt x="100914" y="127711"/>
                  </a:lnTo>
                  <a:lnTo>
                    <a:pt x="100914" y="4051"/>
                  </a:lnTo>
                  <a:lnTo>
                    <a:pt x="100914" y="3416"/>
                  </a:lnTo>
                  <a:lnTo>
                    <a:pt x="101104" y="2857"/>
                  </a:lnTo>
                  <a:lnTo>
                    <a:pt x="110439" y="0"/>
                  </a:lnTo>
                  <a:lnTo>
                    <a:pt x="112763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009871" y="1072426"/>
              <a:ext cx="79239" cy="5117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025306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6025306" y="1080449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625" y="5080"/>
                  </a:lnTo>
                  <a:lnTo>
                    <a:pt x="47790" y="6337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72601" y="994841"/>
              <a:ext cx="579429" cy="199741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084768" y="999984"/>
              <a:ext cx="554215" cy="17400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141139" y="1346466"/>
              <a:ext cx="224506" cy="10564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82154" y="1339855"/>
              <a:ext cx="349975" cy="112256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745336" y="1339862"/>
              <a:ext cx="445711" cy="11224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83354" y="1476874"/>
              <a:ext cx="85839" cy="10565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93187" y="1480780"/>
              <a:ext cx="102422" cy="8547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152056" y="1525877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73" y="0"/>
                  </a:moveTo>
                  <a:lnTo>
                    <a:pt x="2844" y="0"/>
                  </a:lnTo>
                  <a:lnTo>
                    <a:pt x="1841" y="0"/>
                  </a:lnTo>
                  <a:lnTo>
                    <a:pt x="1117" y="457"/>
                  </a:lnTo>
                  <a:lnTo>
                    <a:pt x="228" y="2311"/>
                  </a:lnTo>
                  <a:lnTo>
                    <a:pt x="0" y="3911"/>
                  </a:lnTo>
                  <a:lnTo>
                    <a:pt x="0" y="8458"/>
                  </a:lnTo>
                  <a:lnTo>
                    <a:pt x="228" y="10083"/>
                  </a:lnTo>
                  <a:lnTo>
                    <a:pt x="1117" y="11976"/>
                  </a:lnTo>
                  <a:lnTo>
                    <a:pt x="1841" y="12458"/>
                  </a:lnTo>
                  <a:lnTo>
                    <a:pt x="28955" y="12458"/>
                  </a:lnTo>
                  <a:lnTo>
                    <a:pt x="29667" y="11988"/>
                  </a:lnTo>
                  <a:lnTo>
                    <a:pt x="30556" y="10134"/>
                  </a:lnTo>
                  <a:lnTo>
                    <a:pt x="30772" y="8509"/>
                  </a:lnTo>
                  <a:lnTo>
                    <a:pt x="30721" y="4064"/>
                  </a:lnTo>
                  <a:lnTo>
                    <a:pt x="28892" y="101"/>
                  </a:lnTo>
                  <a:lnTo>
                    <a:pt x="28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152057" y="1525875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4" y="0"/>
                  </a:moveTo>
                  <a:lnTo>
                    <a:pt x="27990" y="0"/>
                  </a:lnTo>
                  <a:lnTo>
                    <a:pt x="28473" y="0"/>
                  </a:lnTo>
                  <a:lnTo>
                    <a:pt x="28892" y="101"/>
                  </a:lnTo>
                  <a:lnTo>
                    <a:pt x="29235" y="304"/>
                  </a:lnTo>
                  <a:lnTo>
                    <a:pt x="29578" y="508"/>
                  </a:lnTo>
                  <a:lnTo>
                    <a:pt x="29870" y="850"/>
                  </a:lnTo>
                  <a:lnTo>
                    <a:pt x="30111" y="1333"/>
                  </a:lnTo>
                  <a:lnTo>
                    <a:pt x="30352" y="1816"/>
                  </a:lnTo>
                  <a:lnTo>
                    <a:pt x="30518" y="2463"/>
                  </a:lnTo>
                  <a:lnTo>
                    <a:pt x="30619" y="3263"/>
                  </a:lnTo>
                  <a:lnTo>
                    <a:pt x="30721" y="4076"/>
                  </a:lnTo>
                  <a:lnTo>
                    <a:pt x="30772" y="5041"/>
                  </a:lnTo>
                  <a:lnTo>
                    <a:pt x="30772" y="6172"/>
                  </a:lnTo>
                  <a:lnTo>
                    <a:pt x="30772" y="8509"/>
                  </a:lnTo>
                  <a:lnTo>
                    <a:pt x="30556" y="10134"/>
                  </a:lnTo>
                  <a:lnTo>
                    <a:pt x="30111" y="11061"/>
                  </a:lnTo>
                  <a:lnTo>
                    <a:pt x="29667" y="11988"/>
                  </a:lnTo>
                  <a:lnTo>
                    <a:pt x="28955" y="12458"/>
                  </a:lnTo>
                  <a:lnTo>
                    <a:pt x="27990" y="12458"/>
                  </a:lnTo>
                  <a:lnTo>
                    <a:pt x="2844" y="12458"/>
                  </a:lnTo>
                  <a:lnTo>
                    <a:pt x="1841" y="12458"/>
                  </a:lnTo>
                  <a:lnTo>
                    <a:pt x="1117" y="11976"/>
                  </a:lnTo>
                  <a:lnTo>
                    <a:pt x="673" y="11036"/>
                  </a:lnTo>
                  <a:lnTo>
                    <a:pt x="228" y="10083"/>
                  </a:lnTo>
                  <a:lnTo>
                    <a:pt x="0" y="8458"/>
                  </a:lnTo>
                  <a:lnTo>
                    <a:pt x="0" y="6172"/>
                  </a:lnTo>
                  <a:lnTo>
                    <a:pt x="0" y="3911"/>
                  </a:lnTo>
                  <a:lnTo>
                    <a:pt x="228" y="2311"/>
                  </a:lnTo>
                  <a:lnTo>
                    <a:pt x="673" y="1384"/>
                  </a:lnTo>
                  <a:lnTo>
                    <a:pt x="1117" y="457"/>
                  </a:lnTo>
                  <a:lnTo>
                    <a:pt x="1841" y="0"/>
                  </a:lnTo>
                  <a:lnTo>
                    <a:pt x="2844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174159" y="1476874"/>
              <a:ext cx="204693" cy="10565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382154" y="1476874"/>
              <a:ext cx="333456" cy="107303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671861" y="1525877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73" y="0"/>
                  </a:moveTo>
                  <a:lnTo>
                    <a:pt x="2844" y="0"/>
                  </a:lnTo>
                  <a:lnTo>
                    <a:pt x="1841" y="0"/>
                  </a:lnTo>
                  <a:lnTo>
                    <a:pt x="1117" y="457"/>
                  </a:lnTo>
                  <a:lnTo>
                    <a:pt x="228" y="2311"/>
                  </a:lnTo>
                  <a:lnTo>
                    <a:pt x="0" y="3911"/>
                  </a:lnTo>
                  <a:lnTo>
                    <a:pt x="0" y="8458"/>
                  </a:lnTo>
                  <a:lnTo>
                    <a:pt x="228" y="10083"/>
                  </a:lnTo>
                  <a:lnTo>
                    <a:pt x="1117" y="11976"/>
                  </a:lnTo>
                  <a:lnTo>
                    <a:pt x="1841" y="12458"/>
                  </a:lnTo>
                  <a:lnTo>
                    <a:pt x="28955" y="12458"/>
                  </a:lnTo>
                  <a:lnTo>
                    <a:pt x="29667" y="11988"/>
                  </a:lnTo>
                  <a:lnTo>
                    <a:pt x="30556" y="10134"/>
                  </a:lnTo>
                  <a:lnTo>
                    <a:pt x="30772" y="8509"/>
                  </a:lnTo>
                  <a:lnTo>
                    <a:pt x="30721" y="4064"/>
                  </a:lnTo>
                  <a:lnTo>
                    <a:pt x="28892" y="101"/>
                  </a:lnTo>
                  <a:lnTo>
                    <a:pt x="28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4671861" y="1525875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4" y="0"/>
                  </a:moveTo>
                  <a:lnTo>
                    <a:pt x="27990" y="0"/>
                  </a:lnTo>
                  <a:lnTo>
                    <a:pt x="28473" y="0"/>
                  </a:lnTo>
                  <a:lnTo>
                    <a:pt x="28892" y="101"/>
                  </a:lnTo>
                  <a:lnTo>
                    <a:pt x="29235" y="304"/>
                  </a:lnTo>
                  <a:lnTo>
                    <a:pt x="29578" y="508"/>
                  </a:lnTo>
                  <a:lnTo>
                    <a:pt x="29870" y="850"/>
                  </a:lnTo>
                  <a:lnTo>
                    <a:pt x="30111" y="1333"/>
                  </a:lnTo>
                  <a:lnTo>
                    <a:pt x="30352" y="1816"/>
                  </a:lnTo>
                  <a:lnTo>
                    <a:pt x="30518" y="2463"/>
                  </a:lnTo>
                  <a:lnTo>
                    <a:pt x="30619" y="3263"/>
                  </a:lnTo>
                  <a:lnTo>
                    <a:pt x="30721" y="4076"/>
                  </a:lnTo>
                  <a:lnTo>
                    <a:pt x="30772" y="5041"/>
                  </a:lnTo>
                  <a:lnTo>
                    <a:pt x="30772" y="6172"/>
                  </a:lnTo>
                  <a:lnTo>
                    <a:pt x="30772" y="8509"/>
                  </a:lnTo>
                  <a:lnTo>
                    <a:pt x="30556" y="10134"/>
                  </a:lnTo>
                  <a:lnTo>
                    <a:pt x="30111" y="11061"/>
                  </a:lnTo>
                  <a:lnTo>
                    <a:pt x="29667" y="11988"/>
                  </a:lnTo>
                  <a:lnTo>
                    <a:pt x="28955" y="12458"/>
                  </a:lnTo>
                  <a:lnTo>
                    <a:pt x="27990" y="12458"/>
                  </a:lnTo>
                  <a:lnTo>
                    <a:pt x="2844" y="12458"/>
                  </a:lnTo>
                  <a:lnTo>
                    <a:pt x="1841" y="12458"/>
                  </a:lnTo>
                  <a:lnTo>
                    <a:pt x="1117" y="11976"/>
                  </a:lnTo>
                  <a:lnTo>
                    <a:pt x="673" y="11036"/>
                  </a:lnTo>
                  <a:lnTo>
                    <a:pt x="228" y="10083"/>
                  </a:lnTo>
                  <a:lnTo>
                    <a:pt x="0" y="8458"/>
                  </a:lnTo>
                  <a:lnTo>
                    <a:pt x="0" y="6172"/>
                  </a:lnTo>
                  <a:lnTo>
                    <a:pt x="0" y="3911"/>
                  </a:lnTo>
                  <a:lnTo>
                    <a:pt x="228" y="2311"/>
                  </a:lnTo>
                  <a:lnTo>
                    <a:pt x="673" y="1384"/>
                  </a:lnTo>
                  <a:lnTo>
                    <a:pt x="1117" y="457"/>
                  </a:lnTo>
                  <a:lnTo>
                    <a:pt x="1841" y="0"/>
                  </a:lnTo>
                  <a:lnTo>
                    <a:pt x="2844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694161" y="1476874"/>
              <a:ext cx="204698" cy="10565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905476" y="1475231"/>
              <a:ext cx="338410" cy="128755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24682" y="1605648"/>
              <a:ext cx="762673" cy="12875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200563" y="1602336"/>
              <a:ext cx="501851" cy="11225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18923" y="1602336"/>
              <a:ext cx="473787" cy="112256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209222" y="1603997"/>
              <a:ext cx="445719" cy="110591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668149" y="1599035"/>
              <a:ext cx="229465" cy="135367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842334" y="1739366"/>
              <a:ext cx="1647525" cy="133706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41242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3968542" y="2724841"/>
            <a:ext cx="254321" cy="310133"/>
            <a:chOff x="3967797" y="2728201"/>
            <a:chExt cx="254635" cy="310515"/>
          </a:xfrm>
        </p:grpSpPr>
        <p:sp>
          <p:nvSpPr>
            <p:cNvPr id="7" name="object 7"/>
            <p:cNvSpPr/>
            <p:nvPr/>
          </p:nvSpPr>
          <p:spPr>
            <a:xfrm>
              <a:off x="4188332" y="2764993"/>
              <a:ext cx="24765" cy="206375"/>
            </a:xfrm>
            <a:custGeom>
              <a:avLst/>
              <a:gdLst/>
              <a:ahLst/>
              <a:cxnLst/>
              <a:rect l="l" t="t" r="r" b="b"/>
              <a:pathLst>
                <a:path w="24764" h="206375">
                  <a:moveTo>
                    <a:pt x="9905" y="182880"/>
                  </a:moveTo>
                  <a:lnTo>
                    <a:pt x="0" y="182880"/>
                  </a:lnTo>
                  <a:lnTo>
                    <a:pt x="12877" y="206082"/>
                  </a:lnTo>
                  <a:lnTo>
                    <a:pt x="22865" y="186588"/>
                  </a:lnTo>
                  <a:lnTo>
                    <a:pt x="9905" y="186588"/>
                  </a:lnTo>
                  <a:lnTo>
                    <a:pt x="9905" y="182880"/>
                  </a:lnTo>
                  <a:close/>
                </a:path>
                <a:path w="24764" h="206375">
                  <a:moveTo>
                    <a:pt x="24764" y="182880"/>
                  </a:moveTo>
                  <a:lnTo>
                    <a:pt x="15849" y="182880"/>
                  </a:lnTo>
                  <a:lnTo>
                    <a:pt x="15849" y="186588"/>
                  </a:lnTo>
                  <a:lnTo>
                    <a:pt x="22865" y="186588"/>
                  </a:lnTo>
                  <a:lnTo>
                    <a:pt x="24764" y="182880"/>
                  </a:lnTo>
                  <a:close/>
                </a:path>
                <a:path w="24764" h="206375">
                  <a:moveTo>
                    <a:pt x="15849" y="0"/>
                  </a:moveTo>
                  <a:lnTo>
                    <a:pt x="9905" y="0"/>
                  </a:lnTo>
                  <a:lnTo>
                    <a:pt x="9905" y="182880"/>
                  </a:lnTo>
                  <a:lnTo>
                    <a:pt x="15849" y="182880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188332" y="2764993"/>
              <a:ext cx="24765" cy="206375"/>
            </a:xfrm>
            <a:custGeom>
              <a:avLst/>
              <a:gdLst/>
              <a:ahLst/>
              <a:cxnLst/>
              <a:rect l="l" t="t" r="r" b="b"/>
              <a:pathLst>
                <a:path w="24764" h="206375">
                  <a:moveTo>
                    <a:pt x="9905" y="186588"/>
                  </a:moveTo>
                  <a:lnTo>
                    <a:pt x="15849" y="186588"/>
                  </a:lnTo>
                  <a:lnTo>
                    <a:pt x="15849" y="0"/>
                  </a:lnTo>
                  <a:lnTo>
                    <a:pt x="9905" y="0"/>
                  </a:lnTo>
                  <a:lnTo>
                    <a:pt x="9905" y="186588"/>
                  </a:lnTo>
                  <a:close/>
                </a:path>
                <a:path w="24764" h="206375">
                  <a:moveTo>
                    <a:pt x="0" y="182880"/>
                  </a:moveTo>
                  <a:lnTo>
                    <a:pt x="12877" y="206082"/>
                  </a:lnTo>
                  <a:lnTo>
                    <a:pt x="24764" y="182880"/>
                  </a:lnTo>
                  <a:lnTo>
                    <a:pt x="0" y="182880"/>
                  </a:lnTo>
                  <a:close/>
                </a:path>
              </a:pathLst>
            </a:custGeom>
            <a:ln w="15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67797" y="2728201"/>
              <a:ext cx="254227" cy="310355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3811906" y="3484939"/>
            <a:ext cx="436976" cy="542891"/>
            <a:chOff x="3810968" y="3489236"/>
            <a:chExt cx="437515" cy="543560"/>
          </a:xfrm>
        </p:grpSpPr>
        <p:sp>
          <p:nvSpPr>
            <p:cNvPr id="11" name="object 11"/>
            <p:cNvSpPr/>
            <p:nvPr/>
          </p:nvSpPr>
          <p:spPr>
            <a:xfrm>
              <a:off x="4194352" y="3526942"/>
              <a:ext cx="24130" cy="230504"/>
            </a:xfrm>
            <a:custGeom>
              <a:avLst/>
              <a:gdLst/>
              <a:ahLst/>
              <a:cxnLst/>
              <a:rect l="l" t="t" r="r" b="b"/>
              <a:pathLst>
                <a:path w="24129" h="230504">
                  <a:moveTo>
                    <a:pt x="13779" y="0"/>
                  </a:moveTo>
                  <a:lnTo>
                    <a:pt x="7835" y="0"/>
                  </a:lnTo>
                  <a:lnTo>
                    <a:pt x="7835" y="204343"/>
                  </a:lnTo>
                  <a:lnTo>
                    <a:pt x="13779" y="204343"/>
                  </a:lnTo>
                  <a:lnTo>
                    <a:pt x="13779" y="0"/>
                  </a:lnTo>
                  <a:close/>
                </a:path>
                <a:path w="24129" h="230504">
                  <a:moveTo>
                    <a:pt x="16205" y="208610"/>
                  </a:moveTo>
                  <a:lnTo>
                    <a:pt x="7835" y="208610"/>
                  </a:lnTo>
                  <a:lnTo>
                    <a:pt x="7835" y="204800"/>
                  </a:lnTo>
                  <a:lnTo>
                    <a:pt x="0" y="204800"/>
                  </a:lnTo>
                  <a:lnTo>
                    <a:pt x="0" y="208610"/>
                  </a:lnTo>
                  <a:lnTo>
                    <a:pt x="5816" y="208610"/>
                  </a:lnTo>
                  <a:lnTo>
                    <a:pt x="5816" y="230200"/>
                  </a:lnTo>
                  <a:lnTo>
                    <a:pt x="16205" y="230200"/>
                  </a:lnTo>
                  <a:lnTo>
                    <a:pt x="16205" y="208610"/>
                  </a:lnTo>
                  <a:close/>
                </a:path>
                <a:path w="24129" h="230504">
                  <a:moveTo>
                    <a:pt x="23685" y="204343"/>
                  </a:moveTo>
                  <a:lnTo>
                    <a:pt x="13779" y="204343"/>
                  </a:lnTo>
                  <a:lnTo>
                    <a:pt x="13779" y="208495"/>
                  </a:lnTo>
                  <a:lnTo>
                    <a:pt x="21615" y="208495"/>
                  </a:lnTo>
                  <a:lnTo>
                    <a:pt x="23685" y="204343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193273" y="3526929"/>
              <a:ext cx="24765" cy="230504"/>
            </a:xfrm>
            <a:custGeom>
              <a:avLst/>
              <a:gdLst/>
              <a:ahLst/>
              <a:cxnLst/>
              <a:rect l="l" t="t" r="r" b="b"/>
              <a:pathLst>
                <a:path w="24764" h="230504">
                  <a:moveTo>
                    <a:pt x="14859" y="208508"/>
                  </a:moveTo>
                  <a:lnTo>
                    <a:pt x="8915" y="208508"/>
                  </a:lnTo>
                  <a:lnTo>
                    <a:pt x="8915" y="0"/>
                  </a:lnTo>
                  <a:lnTo>
                    <a:pt x="14859" y="0"/>
                  </a:lnTo>
                  <a:lnTo>
                    <a:pt x="14859" y="208508"/>
                  </a:lnTo>
                  <a:close/>
                </a:path>
                <a:path w="24764" h="230504">
                  <a:moveTo>
                    <a:pt x="24765" y="204355"/>
                  </a:moveTo>
                  <a:lnTo>
                    <a:pt x="11887" y="230289"/>
                  </a:lnTo>
                  <a:lnTo>
                    <a:pt x="0" y="204355"/>
                  </a:lnTo>
                  <a:lnTo>
                    <a:pt x="24765" y="204355"/>
                  </a:lnTo>
                  <a:close/>
                </a:path>
              </a:pathLst>
            </a:custGeom>
            <a:ln w="15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10968" y="3784731"/>
              <a:ext cx="422611" cy="24762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4213" y="3489236"/>
              <a:ext cx="254224" cy="310352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3782983" y="2749530"/>
            <a:ext cx="857462" cy="133566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238473" algn="ctr">
              <a:spcBef>
                <a:spcPts val="130"/>
              </a:spcBef>
            </a:pPr>
            <a:r>
              <a:rPr sz="1049" b="1" spc="15" dirty="0">
                <a:latin typeface="Calibri"/>
                <a:cs typeface="Calibri"/>
              </a:rPr>
              <a:t>T</a:t>
            </a:r>
            <a:endParaRPr sz="1049">
              <a:latin typeface="Calibri"/>
              <a:cs typeface="Calibri"/>
            </a:endParaRPr>
          </a:p>
          <a:p>
            <a:pPr marL="37420" marR="5074" indent="-25370">
              <a:lnSpc>
                <a:spcPct val="101299"/>
              </a:lnSpc>
              <a:spcBef>
                <a:spcPts val="749"/>
              </a:spcBef>
            </a:pPr>
            <a:r>
              <a:rPr sz="849" dirty="0">
                <a:latin typeface="Calibri"/>
                <a:cs typeface="Calibri"/>
              </a:rPr>
              <a:t>Institut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Recerca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Josep </a:t>
            </a:r>
            <a:r>
              <a:rPr sz="849" dirty="0">
                <a:latin typeface="Calibri"/>
                <a:cs typeface="Calibri"/>
              </a:rPr>
              <a:t>Carreras,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Badalona</a:t>
            </a:r>
            <a:endParaRPr sz="849">
              <a:latin typeface="Calibri"/>
              <a:cs typeface="Calibri"/>
            </a:endParaRPr>
          </a:p>
          <a:p>
            <a:pPr marR="184563" algn="ctr">
              <a:spcBef>
                <a:spcPts val="884"/>
              </a:spcBef>
            </a:pPr>
            <a:r>
              <a:rPr sz="1049" b="1" spc="15" dirty="0">
                <a:latin typeface="Calibri"/>
                <a:cs typeface="Calibri"/>
              </a:rPr>
              <a:t>T</a:t>
            </a:r>
            <a:endParaRPr sz="1049">
              <a:latin typeface="Calibri"/>
              <a:cs typeface="Calibri"/>
            </a:endParaRPr>
          </a:p>
          <a:p>
            <a:pPr marL="205493" marR="114163" indent="-107185">
              <a:lnSpc>
                <a:spcPct val="102000"/>
              </a:lnSpc>
              <a:spcBef>
                <a:spcPts val="959"/>
              </a:spcBef>
            </a:pPr>
            <a:r>
              <a:rPr sz="849" b="1" spc="-10" dirty="0">
                <a:latin typeface="Calibri"/>
                <a:cs typeface="Calibri"/>
              </a:rPr>
              <a:t>A</a:t>
            </a:r>
            <a:r>
              <a:rPr sz="849" b="1" spc="5" dirty="0">
                <a:latin typeface="Calibri"/>
                <a:cs typeface="Calibri"/>
              </a:rPr>
              <a:t>v</a:t>
            </a:r>
            <a:r>
              <a:rPr sz="849" b="1" dirty="0">
                <a:latin typeface="Calibri"/>
                <a:cs typeface="Calibri"/>
              </a:rPr>
              <a:t>is</a:t>
            </a:r>
            <a:r>
              <a:rPr sz="849" b="1" spc="5" dirty="0">
                <a:latin typeface="Calibri"/>
                <a:cs typeface="Calibri"/>
              </a:rPr>
              <a:t>o </a:t>
            </a:r>
            <a:r>
              <a:rPr sz="849" spc="5" dirty="0">
                <a:latin typeface="Calibri"/>
                <a:cs typeface="Calibri"/>
              </a:rPr>
              <a:t>Ho</a:t>
            </a:r>
            <a:r>
              <a:rPr sz="849" dirty="0">
                <a:latin typeface="Calibri"/>
                <a:cs typeface="Calibri"/>
              </a:rPr>
              <a:t>spi</a:t>
            </a:r>
            <a:r>
              <a:rPr sz="849" spc="-5" dirty="0">
                <a:latin typeface="Calibri"/>
                <a:cs typeface="Calibri"/>
              </a:rPr>
              <a:t>tal 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origen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581904" y="3219693"/>
            <a:ext cx="1193598" cy="769941"/>
            <a:chOff x="2579450" y="3223663"/>
            <a:chExt cx="1195070" cy="770890"/>
          </a:xfrm>
        </p:grpSpPr>
        <p:sp>
          <p:nvSpPr>
            <p:cNvPr id="17" name="object 17"/>
            <p:cNvSpPr/>
            <p:nvPr/>
          </p:nvSpPr>
          <p:spPr>
            <a:xfrm>
              <a:off x="3494895" y="3225384"/>
              <a:ext cx="277495" cy="626745"/>
            </a:xfrm>
            <a:custGeom>
              <a:avLst/>
              <a:gdLst/>
              <a:ahLst/>
              <a:cxnLst/>
              <a:rect l="l" t="t" r="r" b="b"/>
              <a:pathLst>
                <a:path w="277495" h="626745">
                  <a:moveTo>
                    <a:pt x="181622" y="0"/>
                  </a:moveTo>
                  <a:lnTo>
                    <a:pt x="179298" y="41376"/>
                  </a:lnTo>
                  <a:lnTo>
                    <a:pt x="165750" y="45364"/>
                  </a:lnTo>
                  <a:lnTo>
                    <a:pt x="152358" y="50479"/>
                  </a:lnTo>
                  <a:lnTo>
                    <a:pt x="93982" y="90995"/>
                  </a:lnTo>
                  <a:lnTo>
                    <a:pt x="65800" y="124020"/>
                  </a:lnTo>
                  <a:lnTo>
                    <a:pt x="42202" y="162789"/>
                  </a:lnTo>
                  <a:lnTo>
                    <a:pt x="23505" y="206197"/>
                  </a:lnTo>
                  <a:lnTo>
                    <a:pt x="10026" y="253138"/>
                  </a:lnTo>
                  <a:lnTo>
                    <a:pt x="2085" y="302509"/>
                  </a:lnTo>
                  <a:lnTo>
                    <a:pt x="0" y="353203"/>
                  </a:lnTo>
                  <a:lnTo>
                    <a:pt x="4088" y="404114"/>
                  </a:lnTo>
                  <a:lnTo>
                    <a:pt x="14667" y="454139"/>
                  </a:lnTo>
                  <a:lnTo>
                    <a:pt x="33721" y="505748"/>
                  </a:lnTo>
                  <a:lnTo>
                    <a:pt x="58842" y="548985"/>
                  </a:lnTo>
                  <a:lnTo>
                    <a:pt x="88969" y="583277"/>
                  </a:lnTo>
                  <a:lnTo>
                    <a:pt x="123037" y="608045"/>
                  </a:lnTo>
                  <a:lnTo>
                    <a:pt x="159981" y="622716"/>
                  </a:lnTo>
                  <a:lnTo>
                    <a:pt x="198737" y="626712"/>
                  </a:lnTo>
                  <a:lnTo>
                    <a:pt x="238242" y="619459"/>
                  </a:lnTo>
                  <a:lnTo>
                    <a:pt x="277430" y="600379"/>
                  </a:lnTo>
                  <a:lnTo>
                    <a:pt x="257301" y="528180"/>
                  </a:lnTo>
                  <a:lnTo>
                    <a:pt x="250378" y="531335"/>
                  </a:lnTo>
                  <a:lnTo>
                    <a:pt x="243398" y="534077"/>
                  </a:lnTo>
                  <a:lnTo>
                    <a:pt x="236384" y="536465"/>
                  </a:lnTo>
                  <a:lnTo>
                    <a:pt x="229361" y="538556"/>
                  </a:lnTo>
                  <a:lnTo>
                    <a:pt x="185629" y="542105"/>
                  </a:lnTo>
                  <a:lnTo>
                    <a:pt x="144449" y="531141"/>
                  </a:lnTo>
                  <a:lnTo>
                    <a:pt x="107612" y="507249"/>
                  </a:lnTo>
                  <a:lnTo>
                    <a:pt x="76910" y="472014"/>
                  </a:lnTo>
                  <a:lnTo>
                    <a:pt x="54133" y="427024"/>
                  </a:lnTo>
                  <a:lnTo>
                    <a:pt x="41071" y="373862"/>
                  </a:lnTo>
                  <a:lnTo>
                    <a:pt x="39024" y="325410"/>
                  </a:lnTo>
                  <a:lnTo>
                    <a:pt x="45356" y="278815"/>
                  </a:lnTo>
                  <a:lnTo>
                    <a:pt x="59261" y="235573"/>
                  </a:lnTo>
                  <a:lnTo>
                    <a:pt x="79936" y="197177"/>
                  </a:lnTo>
                  <a:lnTo>
                    <a:pt x="106577" y="165124"/>
                  </a:lnTo>
                  <a:lnTo>
                    <a:pt x="138378" y="140907"/>
                  </a:lnTo>
                  <a:lnTo>
                    <a:pt x="174535" y="126022"/>
                  </a:lnTo>
                  <a:lnTo>
                    <a:pt x="172173" y="168033"/>
                  </a:lnTo>
                  <a:lnTo>
                    <a:pt x="216255" y="80568"/>
                  </a:lnTo>
                  <a:lnTo>
                    <a:pt x="18162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494895" y="3225384"/>
              <a:ext cx="277495" cy="626745"/>
            </a:xfrm>
            <a:custGeom>
              <a:avLst/>
              <a:gdLst/>
              <a:ahLst/>
              <a:cxnLst/>
              <a:rect l="l" t="t" r="r" b="b"/>
              <a:pathLst>
                <a:path w="277495" h="626745">
                  <a:moveTo>
                    <a:pt x="277430" y="600379"/>
                  </a:moveTo>
                  <a:lnTo>
                    <a:pt x="238242" y="619459"/>
                  </a:lnTo>
                  <a:lnTo>
                    <a:pt x="198737" y="626712"/>
                  </a:lnTo>
                  <a:lnTo>
                    <a:pt x="159981" y="622716"/>
                  </a:lnTo>
                  <a:lnTo>
                    <a:pt x="123037" y="608045"/>
                  </a:lnTo>
                  <a:lnTo>
                    <a:pt x="88969" y="583277"/>
                  </a:lnTo>
                  <a:lnTo>
                    <a:pt x="58842" y="548985"/>
                  </a:lnTo>
                  <a:lnTo>
                    <a:pt x="33721" y="505748"/>
                  </a:lnTo>
                  <a:lnTo>
                    <a:pt x="14667" y="454139"/>
                  </a:lnTo>
                  <a:lnTo>
                    <a:pt x="4088" y="404114"/>
                  </a:lnTo>
                  <a:lnTo>
                    <a:pt x="0" y="353203"/>
                  </a:lnTo>
                  <a:lnTo>
                    <a:pt x="2085" y="302509"/>
                  </a:lnTo>
                  <a:lnTo>
                    <a:pt x="10026" y="253138"/>
                  </a:lnTo>
                  <a:lnTo>
                    <a:pt x="23505" y="206197"/>
                  </a:lnTo>
                  <a:lnTo>
                    <a:pt x="42202" y="162789"/>
                  </a:lnTo>
                  <a:lnTo>
                    <a:pt x="65800" y="124020"/>
                  </a:lnTo>
                  <a:lnTo>
                    <a:pt x="93982" y="90995"/>
                  </a:lnTo>
                  <a:lnTo>
                    <a:pt x="126427" y="64820"/>
                  </a:lnTo>
                  <a:lnTo>
                    <a:pt x="165750" y="45364"/>
                  </a:lnTo>
                  <a:lnTo>
                    <a:pt x="179298" y="41376"/>
                  </a:lnTo>
                  <a:lnTo>
                    <a:pt x="181622" y="0"/>
                  </a:lnTo>
                  <a:lnTo>
                    <a:pt x="216255" y="80568"/>
                  </a:lnTo>
                  <a:lnTo>
                    <a:pt x="172173" y="168033"/>
                  </a:lnTo>
                  <a:lnTo>
                    <a:pt x="174535" y="126022"/>
                  </a:lnTo>
                  <a:lnTo>
                    <a:pt x="138378" y="140907"/>
                  </a:lnTo>
                  <a:lnTo>
                    <a:pt x="106577" y="165124"/>
                  </a:lnTo>
                  <a:lnTo>
                    <a:pt x="79936" y="197177"/>
                  </a:lnTo>
                  <a:lnTo>
                    <a:pt x="59261" y="235573"/>
                  </a:lnTo>
                  <a:lnTo>
                    <a:pt x="45356" y="278815"/>
                  </a:lnTo>
                  <a:lnTo>
                    <a:pt x="39024" y="325410"/>
                  </a:lnTo>
                  <a:lnTo>
                    <a:pt x="41071" y="373862"/>
                  </a:lnTo>
                  <a:lnTo>
                    <a:pt x="54133" y="427024"/>
                  </a:lnTo>
                  <a:lnTo>
                    <a:pt x="76910" y="472014"/>
                  </a:lnTo>
                  <a:lnTo>
                    <a:pt x="107612" y="507249"/>
                  </a:lnTo>
                  <a:lnTo>
                    <a:pt x="144449" y="531141"/>
                  </a:lnTo>
                  <a:lnTo>
                    <a:pt x="185629" y="542105"/>
                  </a:lnTo>
                  <a:lnTo>
                    <a:pt x="229361" y="538556"/>
                  </a:lnTo>
                  <a:lnTo>
                    <a:pt x="236384" y="536465"/>
                  </a:lnTo>
                  <a:lnTo>
                    <a:pt x="243398" y="534077"/>
                  </a:lnTo>
                  <a:lnTo>
                    <a:pt x="250378" y="531335"/>
                  </a:lnTo>
                  <a:lnTo>
                    <a:pt x="257301" y="528180"/>
                  </a:lnTo>
                  <a:lnTo>
                    <a:pt x="277430" y="600379"/>
                  </a:lnTo>
                  <a:close/>
                </a:path>
              </a:pathLst>
            </a:custGeom>
            <a:ln w="3441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79450" y="3485931"/>
              <a:ext cx="833667" cy="247624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79450" y="3616347"/>
              <a:ext cx="945924" cy="247624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79450" y="3746762"/>
              <a:ext cx="280640" cy="24762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11516" y="3746762"/>
              <a:ext cx="269084" cy="247624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638506" y="3497533"/>
            <a:ext cx="820678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Muestra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de</a:t>
            </a:r>
            <a:r>
              <a:rPr sz="849" b="1" spc="-2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SP</a:t>
            </a:r>
            <a:endParaRPr sz="849">
              <a:latin typeface="Calibri"/>
              <a:cs typeface="Calibri"/>
            </a:endParaRPr>
          </a:p>
          <a:p>
            <a:pPr marL="12685" marR="5074">
              <a:spcBef>
                <a:spcPts val="5"/>
              </a:spcBef>
            </a:pPr>
            <a:r>
              <a:rPr sz="849" b="1" spc="5" dirty="0">
                <a:latin typeface="Calibri"/>
                <a:cs typeface="Calibri"/>
              </a:rPr>
              <a:t>o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tejido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infiltrado </a:t>
            </a:r>
            <a:r>
              <a:rPr sz="849" b="1" spc="-18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al</a:t>
            </a:r>
            <a:r>
              <a:rPr sz="849" b="1" spc="19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Dx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5291157" y="2046061"/>
            <a:ext cx="835899" cy="1222138"/>
            <a:chOff x="5292044" y="2048583"/>
            <a:chExt cx="836930" cy="1223645"/>
          </a:xfrm>
        </p:grpSpPr>
        <p:sp>
          <p:nvSpPr>
            <p:cNvPr id="25" name="object 25"/>
            <p:cNvSpPr/>
            <p:nvPr/>
          </p:nvSpPr>
          <p:spPr>
            <a:xfrm>
              <a:off x="5691571" y="2056521"/>
              <a:ext cx="370205" cy="773430"/>
            </a:xfrm>
            <a:custGeom>
              <a:avLst/>
              <a:gdLst/>
              <a:ahLst/>
              <a:cxnLst/>
              <a:rect l="l" t="t" r="r" b="b"/>
              <a:pathLst>
                <a:path w="370204" h="773430">
                  <a:moveTo>
                    <a:pt x="358577" y="18141"/>
                  </a:moveTo>
                  <a:lnTo>
                    <a:pt x="0" y="771245"/>
                  </a:lnTo>
                  <a:lnTo>
                    <a:pt x="5156" y="772960"/>
                  </a:lnTo>
                  <a:lnTo>
                    <a:pt x="362785" y="20054"/>
                  </a:lnTo>
                  <a:lnTo>
                    <a:pt x="358577" y="18141"/>
                  </a:lnTo>
                  <a:close/>
                </a:path>
                <a:path w="370204" h="773430">
                  <a:moveTo>
                    <a:pt x="369709" y="14604"/>
                  </a:moveTo>
                  <a:lnTo>
                    <a:pt x="360260" y="14604"/>
                  </a:lnTo>
                  <a:lnTo>
                    <a:pt x="364553" y="16332"/>
                  </a:lnTo>
                  <a:lnTo>
                    <a:pt x="362785" y="20054"/>
                  </a:lnTo>
                  <a:lnTo>
                    <a:pt x="369709" y="23202"/>
                  </a:lnTo>
                  <a:lnTo>
                    <a:pt x="369709" y="14604"/>
                  </a:lnTo>
                  <a:close/>
                </a:path>
                <a:path w="370204" h="773430">
                  <a:moveTo>
                    <a:pt x="369709" y="0"/>
                  </a:moveTo>
                  <a:lnTo>
                    <a:pt x="350799" y="14604"/>
                  </a:lnTo>
                  <a:lnTo>
                    <a:pt x="358577" y="18141"/>
                  </a:lnTo>
                  <a:lnTo>
                    <a:pt x="360260" y="14604"/>
                  </a:lnTo>
                  <a:lnTo>
                    <a:pt x="369709" y="14604"/>
                  </a:lnTo>
                  <a:lnTo>
                    <a:pt x="369709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691571" y="2056521"/>
              <a:ext cx="370205" cy="773430"/>
            </a:xfrm>
            <a:custGeom>
              <a:avLst/>
              <a:gdLst/>
              <a:ahLst/>
              <a:cxnLst/>
              <a:rect l="l" t="t" r="r" b="b"/>
              <a:pathLst>
                <a:path w="370204" h="773430">
                  <a:moveTo>
                    <a:pt x="5156" y="772960"/>
                  </a:moveTo>
                  <a:lnTo>
                    <a:pt x="364553" y="16332"/>
                  </a:lnTo>
                  <a:lnTo>
                    <a:pt x="360260" y="14604"/>
                  </a:lnTo>
                  <a:lnTo>
                    <a:pt x="0" y="771245"/>
                  </a:lnTo>
                  <a:lnTo>
                    <a:pt x="5156" y="772960"/>
                  </a:lnTo>
                  <a:close/>
                </a:path>
                <a:path w="370204" h="773430">
                  <a:moveTo>
                    <a:pt x="369709" y="23202"/>
                  </a:moveTo>
                  <a:lnTo>
                    <a:pt x="369709" y="0"/>
                  </a:lnTo>
                  <a:lnTo>
                    <a:pt x="350799" y="14604"/>
                  </a:lnTo>
                  <a:lnTo>
                    <a:pt x="369709" y="23202"/>
                  </a:lnTo>
                  <a:close/>
                </a:path>
              </a:pathLst>
            </a:custGeom>
            <a:ln w="1548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712919" y="2828260"/>
              <a:ext cx="362585" cy="76200"/>
            </a:xfrm>
            <a:custGeom>
              <a:avLst/>
              <a:gdLst/>
              <a:ahLst/>
              <a:cxnLst/>
              <a:rect l="l" t="t" r="r" b="b"/>
              <a:pathLst>
                <a:path w="362585" h="76200">
                  <a:moveTo>
                    <a:pt x="341251" y="67806"/>
                  </a:moveTo>
                  <a:lnTo>
                    <a:pt x="339509" y="75958"/>
                  </a:lnTo>
                  <a:lnTo>
                    <a:pt x="362483" y="69418"/>
                  </a:lnTo>
                  <a:lnTo>
                    <a:pt x="361301" y="68491"/>
                  </a:lnTo>
                  <a:lnTo>
                    <a:pt x="344970" y="68491"/>
                  </a:lnTo>
                  <a:lnTo>
                    <a:pt x="341251" y="67806"/>
                  </a:lnTo>
                  <a:close/>
                </a:path>
                <a:path w="362585" h="76200">
                  <a:moveTo>
                    <a:pt x="344004" y="54927"/>
                  </a:moveTo>
                  <a:lnTo>
                    <a:pt x="342342" y="62706"/>
                  </a:lnTo>
                  <a:lnTo>
                    <a:pt x="345414" y="63271"/>
                  </a:lnTo>
                  <a:lnTo>
                    <a:pt x="344970" y="68491"/>
                  </a:lnTo>
                  <a:lnTo>
                    <a:pt x="361301" y="68491"/>
                  </a:lnTo>
                  <a:lnTo>
                    <a:pt x="344004" y="54927"/>
                  </a:lnTo>
                  <a:close/>
                </a:path>
                <a:path w="362585" h="76200">
                  <a:moveTo>
                    <a:pt x="1282" y="0"/>
                  </a:moveTo>
                  <a:lnTo>
                    <a:pt x="0" y="4991"/>
                  </a:lnTo>
                  <a:lnTo>
                    <a:pt x="341251" y="67806"/>
                  </a:lnTo>
                  <a:lnTo>
                    <a:pt x="342342" y="62706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712919" y="2828248"/>
              <a:ext cx="362585" cy="76200"/>
            </a:xfrm>
            <a:custGeom>
              <a:avLst/>
              <a:gdLst/>
              <a:ahLst/>
              <a:cxnLst/>
              <a:rect l="l" t="t" r="r" b="b"/>
              <a:pathLst>
                <a:path w="362585" h="76200">
                  <a:moveTo>
                    <a:pt x="0" y="5003"/>
                  </a:moveTo>
                  <a:lnTo>
                    <a:pt x="344970" y="68503"/>
                  </a:lnTo>
                  <a:lnTo>
                    <a:pt x="345414" y="63284"/>
                  </a:lnTo>
                  <a:lnTo>
                    <a:pt x="1282" y="0"/>
                  </a:lnTo>
                  <a:lnTo>
                    <a:pt x="0" y="5003"/>
                  </a:lnTo>
                  <a:close/>
                </a:path>
                <a:path w="362585" h="76200">
                  <a:moveTo>
                    <a:pt x="339509" y="75971"/>
                  </a:moveTo>
                  <a:lnTo>
                    <a:pt x="362483" y="69430"/>
                  </a:lnTo>
                  <a:lnTo>
                    <a:pt x="344004" y="54940"/>
                  </a:lnTo>
                  <a:lnTo>
                    <a:pt x="339509" y="75971"/>
                  </a:lnTo>
                  <a:close/>
                </a:path>
              </a:pathLst>
            </a:custGeom>
            <a:ln w="1548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694939" y="2468843"/>
              <a:ext cx="426084" cy="367665"/>
            </a:xfrm>
            <a:custGeom>
              <a:avLst/>
              <a:gdLst/>
              <a:ahLst/>
              <a:cxnLst/>
              <a:rect l="l" t="t" r="r" b="b"/>
              <a:pathLst>
                <a:path w="426085" h="367664">
                  <a:moveTo>
                    <a:pt x="408101" y="12032"/>
                  </a:moveTo>
                  <a:lnTo>
                    <a:pt x="0" y="363562"/>
                  </a:lnTo>
                  <a:lnTo>
                    <a:pt x="2908" y="367461"/>
                  </a:lnTo>
                  <a:lnTo>
                    <a:pt x="411640" y="16242"/>
                  </a:lnTo>
                  <a:lnTo>
                    <a:pt x="408101" y="12032"/>
                  </a:lnTo>
                  <a:close/>
                </a:path>
                <a:path w="426085" h="367664">
                  <a:moveTo>
                    <a:pt x="421707" y="9931"/>
                  </a:moveTo>
                  <a:lnTo>
                    <a:pt x="410540" y="9931"/>
                  </a:lnTo>
                  <a:lnTo>
                    <a:pt x="414299" y="13957"/>
                  </a:lnTo>
                  <a:lnTo>
                    <a:pt x="411640" y="16242"/>
                  </a:lnTo>
                  <a:lnTo>
                    <a:pt x="416572" y="22110"/>
                  </a:lnTo>
                  <a:lnTo>
                    <a:pt x="421707" y="9931"/>
                  </a:lnTo>
                  <a:close/>
                </a:path>
                <a:path w="426085" h="367664">
                  <a:moveTo>
                    <a:pt x="425894" y="0"/>
                  </a:moveTo>
                  <a:lnTo>
                    <a:pt x="403250" y="6261"/>
                  </a:lnTo>
                  <a:lnTo>
                    <a:pt x="408101" y="12032"/>
                  </a:lnTo>
                  <a:lnTo>
                    <a:pt x="410540" y="9931"/>
                  </a:lnTo>
                  <a:lnTo>
                    <a:pt x="421707" y="9931"/>
                  </a:lnTo>
                  <a:lnTo>
                    <a:pt x="425894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5694939" y="2468843"/>
              <a:ext cx="426084" cy="367665"/>
            </a:xfrm>
            <a:custGeom>
              <a:avLst/>
              <a:gdLst/>
              <a:ahLst/>
              <a:cxnLst/>
              <a:rect l="l" t="t" r="r" b="b"/>
              <a:pathLst>
                <a:path w="426085" h="367664">
                  <a:moveTo>
                    <a:pt x="2908" y="367461"/>
                  </a:moveTo>
                  <a:lnTo>
                    <a:pt x="414299" y="13957"/>
                  </a:lnTo>
                  <a:lnTo>
                    <a:pt x="410540" y="9931"/>
                  </a:lnTo>
                  <a:lnTo>
                    <a:pt x="0" y="363562"/>
                  </a:lnTo>
                  <a:lnTo>
                    <a:pt x="2908" y="367461"/>
                  </a:lnTo>
                  <a:close/>
                </a:path>
                <a:path w="426085" h="367664">
                  <a:moveTo>
                    <a:pt x="416572" y="22110"/>
                  </a:moveTo>
                  <a:lnTo>
                    <a:pt x="425894" y="0"/>
                  </a:lnTo>
                  <a:lnTo>
                    <a:pt x="403250" y="6261"/>
                  </a:lnTo>
                  <a:lnTo>
                    <a:pt x="416572" y="2211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692425" y="2826040"/>
              <a:ext cx="368935" cy="438150"/>
            </a:xfrm>
            <a:custGeom>
              <a:avLst/>
              <a:gdLst/>
              <a:ahLst/>
              <a:cxnLst/>
              <a:rect l="l" t="t" r="r" b="b"/>
              <a:pathLst>
                <a:path w="368935" h="438150">
                  <a:moveTo>
                    <a:pt x="353669" y="422875"/>
                  </a:moveTo>
                  <a:lnTo>
                    <a:pt x="347370" y="428180"/>
                  </a:lnTo>
                  <a:lnTo>
                    <a:pt x="368858" y="437642"/>
                  </a:lnTo>
                  <a:lnTo>
                    <a:pt x="366184" y="425602"/>
                  </a:lnTo>
                  <a:lnTo>
                    <a:pt x="355968" y="425602"/>
                  </a:lnTo>
                  <a:lnTo>
                    <a:pt x="353669" y="422875"/>
                  </a:lnTo>
                  <a:close/>
                </a:path>
                <a:path w="368935" h="438150">
                  <a:moveTo>
                    <a:pt x="363702" y="414426"/>
                  </a:moveTo>
                  <a:lnTo>
                    <a:pt x="357371" y="419758"/>
                  </a:lnTo>
                  <a:lnTo>
                    <a:pt x="359397" y="422160"/>
                  </a:lnTo>
                  <a:lnTo>
                    <a:pt x="355968" y="425602"/>
                  </a:lnTo>
                  <a:lnTo>
                    <a:pt x="366184" y="425602"/>
                  </a:lnTo>
                  <a:lnTo>
                    <a:pt x="363702" y="414426"/>
                  </a:lnTo>
                  <a:close/>
                </a:path>
                <a:path w="368935" h="438150">
                  <a:moveTo>
                    <a:pt x="3441" y="0"/>
                  </a:moveTo>
                  <a:lnTo>
                    <a:pt x="0" y="3441"/>
                  </a:lnTo>
                  <a:lnTo>
                    <a:pt x="353669" y="422875"/>
                  </a:lnTo>
                  <a:lnTo>
                    <a:pt x="357371" y="419758"/>
                  </a:lnTo>
                  <a:lnTo>
                    <a:pt x="3441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692425" y="2826040"/>
              <a:ext cx="368935" cy="438150"/>
            </a:xfrm>
            <a:custGeom>
              <a:avLst/>
              <a:gdLst/>
              <a:ahLst/>
              <a:cxnLst/>
              <a:rect l="l" t="t" r="r" b="b"/>
              <a:pathLst>
                <a:path w="368935" h="438150">
                  <a:moveTo>
                    <a:pt x="3441" y="0"/>
                  </a:moveTo>
                  <a:lnTo>
                    <a:pt x="359397" y="422160"/>
                  </a:lnTo>
                  <a:lnTo>
                    <a:pt x="355968" y="425602"/>
                  </a:lnTo>
                  <a:lnTo>
                    <a:pt x="0" y="3441"/>
                  </a:lnTo>
                  <a:lnTo>
                    <a:pt x="3441" y="0"/>
                  </a:lnTo>
                  <a:close/>
                </a:path>
                <a:path w="368935" h="438150">
                  <a:moveTo>
                    <a:pt x="363702" y="414426"/>
                  </a:moveTo>
                  <a:lnTo>
                    <a:pt x="368858" y="437642"/>
                  </a:lnTo>
                  <a:lnTo>
                    <a:pt x="347370" y="428180"/>
                  </a:lnTo>
                  <a:lnTo>
                    <a:pt x="363702" y="414426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299981" y="2091457"/>
              <a:ext cx="21590" cy="566420"/>
            </a:xfrm>
            <a:custGeom>
              <a:avLst/>
              <a:gdLst/>
              <a:ahLst/>
              <a:cxnLst/>
              <a:rect l="l" t="t" r="r" b="b"/>
              <a:pathLst>
                <a:path w="21589" h="566419">
                  <a:moveTo>
                    <a:pt x="8286" y="544973"/>
                  </a:moveTo>
                  <a:lnTo>
                    <a:pt x="0" y="545007"/>
                  </a:lnTo>
                  <a:lnTo>
                    <a:pt x="10718" y="566051"/>
                  </a:lnTo>
                  <a:lnTo>
                    <a:pt x="19414" y="549008"/>
                  </a:lnTo>
                  <a:lnTo>
                    <a:pt x="13741" y="549008"/>
                  </a:lnTo>
                  <a:lnTo>
                    <a:pt x="8305" y="548830"/>
                  </a:lnTo>
                  <a:lnTo>
                    <a:pt x="8286" y="544973"/>
                  </a:lnTo>
                  <a:close/>
                </a:path>
                <a:path w="21589" h="566419">
                  <a:moveTo>
                    <a:pt x="21501" y="544918"/>
                  </a:moveTo>
                  <a:lnTo>
                    <a:pt x="13721" y="544951"/>
                  </a:lnTo>
                  <a:lnTo>
                    <a:pt x="13741" y="549008"/>
                  </a:lnTo>
                  <a:lnTo>
                    <a:pt x="19414" y="549008"/>
                  </a:lnTo>
                  <a:lnTo>
                    <a:pt x="21501" y="544918"/>
                  </a:lnTo>
                  <a:close/>
                </a:path>
                <a:path w="21589" h="566419">
                  <a:moveTo>
                    <a:pt x="5587" y="0"/>
                  </a:moveTo>
                  <a:lnTo>
                    <a:pt x="8286" y="544973"/>
                  </a:lnTo>
                  <a:lnTo>
                    <a:pt x="13721" y="544951"/>
                  </a:lnTo>
                  <a:lnTo>
                    <a:pt x="11023" y="190"/>
                  </a:lnTo>
                  <a:lnTo>
                    <a:pt x="5587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299981" y="2091456"/>
              <a:ext cx="21590" cy="566420"/>
            </a:xfrm>
            <a:custGeom>
              <a:avLst/>
              <a:gdLst/>
              <a:ahLst/>
              <a:cxnLst/>
              <a:rect l="l" t="t" r="r" b="b"/>
              <a:pathLst>
                <a:path w="21589" h="566419">
                  <a:moveTo>
                    <a:pt x="5587" y="0"/>
                  </a:moveTo>
                  <a:lnTo>
                    <a:pt x="8305" y="548830"/>
                  </a:lnTo>
                  <a:lnTo>
                    <a:pt x="13741" y="549008"/>
                  </a:lnTo>
                  <a:lnTo>
                    <a:pt x="11023" y="190"/>
                  </a:lnTo>
                  <a:lnTo>
                    <a:pt x="5587" y="0"/>
                  </a:lnTo>
                  <a:close/>
                </a:path>
                <a:path w="21589" h="566419">
                  <a:moveTo>
                    <a:pt x="0" y="545007"/>
                  </a:moveTo>
                  <a:lnTo>
                    <a:pt x="10706" y="566051"/>
                  </a:lnTo>
                  <a:lnTo>
                    <a:pt x="21501" y="544918"/>
                  </a:lnTo>
                  <a:lnTo>
                    <a:pt x="0" y="545007"/>
                  </a:lnTo>
                  <a:close/>
                </a:path>
              </a:pathLst>
            </a:custGeom>
            <a:ln w="1548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/>
          <p:nvPr/>
        </p:nvSpPr>
        <p:spPr>
          <a:xfrm>
            <a:off x="6179297" y="2757713"/>
            <a:ext cx="891076" cy="288569"/>
          </a:xfrm>
          <a:custGeom>
            <a:avLst/>
            <a:gdLst/>
            <a:ahLst/>
            <a:cxnLst/>
            <a:rect l="l" t="t" r="r" b="b"/>
            <a:pathLst>
              <a:path w="892175" h="288925">
                <a:moveTo>
                  <a:pt x="0" y="0"/>
                </a:moveTo>
                <a:lnTo>
                  <a:pt x="891743" y="0"/>
                </a:lnTo>
                <a:lnTo>
                  <a:pt x="891743" y="288721"/>
                </a:lnTo>
                <a:lnTo>
                  <a:pt x="0" y="288721"/>
                </a:lnTo>
                <a:lnTo>
                  <a:pt x="0" y="0"/>
                </a:lnTo>
                <a:close/>
              </a:path>
            </a:pathLst>
          </a:custGeom>
          <a:ln w="6883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6182733" y="2288966"/>
            <a:ext cx="884100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6152" marR="32345" indent="-25370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Institut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Recerca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Josep </a:t>
            </a:r>
            <a:r>
              <a:rPr sz="849" dirty="0">
                <a:latin typeface="Calibri"/>
                <a:cs typeface="Calibri"/>
              </a:rPr>
              <a:t>Carreras,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Badalona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179297" y="3125538"/>
            <a:ext cx="891076" cy="313544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52005" rIns="0" bIns="0" rtlCol="0">
            <a:spAutoFit/>
          </a:bodyPr>
          <a:lstStyle/>
          <a:p>
            <a:pPr marL="14586" marR="176318">
              <a:spcBef>
                <a:spcPts val="409"/>
              </a:spcBef>
            </a:pPr>
            <a:r>
              <a:rPr sz="849" spc="10" dirty="0">
                <a:latin typeface="Calibri"/>
                <a:cs typeface="Calibri"/>
              </a:rPr>
              <a:t>HU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12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Octubre,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Madrid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3401356" y="1951557"/>
            <a:ext cx="386239" cy="310133"/>
            <a:chOff x="3399912" y="1953963"/>
            <a:chExt cx="386715" cy="310515"/>
          </a:xfrm>
        </p:grpSpPr>
        <p:sp>
          <p:nvSpPr>
            <p:cNvPr id="39" name="object 39"/>
            <p:cNvSpPr/>
            <p:nvPr/>
          </p:nvSpPr>
          <p:spPr>
            <a:xfrm>
              <a:off x="3452977" y="2205202"/>
              <a:ext cx="229235" cy="24130"/>
            </a:xfrm>
            <a:custGeom>
              <a:avLst/>
              <a:gdLst/>
              <a:ahLst/>
              <a:cxnLst/>
              <a:rect l="l" t="t" r="r" b="b"/>
              <a:pathLst>
                <a:path w="229235" h="24130">
                  <a:moveTo>
                    <a:pt x="228815" y="10160"/>
                  </a:moveTo>
                  <a:lnTo>
                    <a:pt x="215988" y="10160"/>
                  </a:lnTo>
                  <a:lnTo>
                    <a:pt x="215988" y="0"/>
                  </a:lnTo>
                  <a:lnTo>
                    <a:pt x="209156" y="0"/>
                  </a:lnTo>
                  <a:lnTo>
                    <a:pt x="209156" y="10160"/>
                  </a:lnTo>
                  <a:lnTo>
                    <a:pt x="209156" y="12700"/>
                  </a:lnTo>
                  <a:lnTo>
                    <a:pt x="209156" y="15240"/>
                  </a:lnTo>
                  <a:lnTo>
                    <a:pt x="204990" y="15240"/>
                  </a:lnTo>
                  <a:lnTo>
                    <a:pt x="204990" y="10160"/>
                  </a:lnTo>
                  <a:lnTo>
                    <a:pt x="209156" y="10160"/>
                  </a:lnTo>
                  <a:lnTo>
                    <a:pt x="209156" y="0"/>
                  </a:lnTo>
                  <a:lnTo>
                    <a:pt x="204990" y="0"/>
                  </a:lnTo>
                  <a:lnTo>
                    <a:pt x="204990" y="9537"/>
                  </a:lnTo>
                  <a:lnTo>
                    <a:pt x="0" y="9537"/>
                  </a:lnTo>
                  <a:lnTo>
                    <a:pt x="0" y="15481"/>
                  </a:lnTo>
                  <a:lnTo>
                    <a:pt x="204990" y="15481"/>
                  </a:lnTo>
                  <a:lnTo>
                    <a:pt x="204990" y="24130"/>
                  </a:lnTo>
                  <a:lnTo>
                    <a:pt x="215290" y="24130"/>
                  </a:lnTo>
                  <a:lnTo>
                    <a:pt x="215290" y="15240"/>
                  </a:lnTo>
                  <a:lnTo>
                    <a:pt x="227799" y="15240"/>
                  </a:lnTo>
                  <a:lnTo>
                    <a:pt x="227799" y="12700"/>
                  </a:lnTo>
                  <a:lnTo>
                    <a:pt x="228815" y="12700"/>
                  </a:lnTo>
                  <a:lnTo>
                    <a:pt x="228815" y="1016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3452977" y="2204834"/>
              <a:ext cx="231140" cy="24765"/>
            </a:xfrm>
            <a:custGeom>
              <a:avLst/>
              <a:gdLst/>
              <a:ahLst/>
              <a:cxnLst/>
              <a:rect l="l" t="t" r="r" b="b"/>
              <a:pathLst>
                <a:path w="231139" h="24764">
                  <a:moveTo>
                    <a:pt x="0" y="9906"/>
                  </a:moveTo>
                  <a:lnTo>
                    <a:pt x="209156" y="9906"/>
                  </a:lnTo>
                  <a:lnTo>
                    <a:pt x="209156" y="15849"/>
                  </a:lnTo>
                  <a:lnTo>
                    <a:pt x="0" y="15849"/>
                  </a:lnTo>
                  <a:lnTo>
                    <a:pt x="0" y="9906"/>
                  </a:lnTo>
                  <a:close/>
                </a:path>
                <a:path w="231139" h="24764">
                  <a:moveTo>
                    <a:pt x="204990" y="0"/>
                  </a:moveTo>
                  <a:lnTo>
                    <a:pt x="231000" y="12877"/>
                  </a:lnTo>
                  <a:lnTo>
                    <a:pt x="204990" y="24764"/>
                  </a:lnTo>
                  <a:lnTo>
                    <a:pt x="204990" y="0"/>
                  </a:lnTo>
                  <a:close/>
                </a:path>
              </a:pathLst>
            </a:custGeom>
            <a:ln w="1548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" name="object 4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99912" y="1953963"/>
              <a:ext cx="386293" cy="310355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4738125" y="1953918"/>
            <a:ext cx="477566" cy="306327"/>
            <a:chOff x="4738329" y="1956327"/>
            <a:chExt cx="478155" cy="306705"/>
          </a:xfrm>
        </p:grpSpPr>
        <p:sp>
          <p:nvSpPr>
            <p:cNvPr id="43" name="object 43"/>
            <p:cNvSpPr/>
            <p:nvPr/>
          </p:nvSpPr>
          <p:spPr>
            <a:xfrm>
              <a:off x="4746266" y="1964264"/>
              <a:ext cx="462280" cy="290830"/>
            </a:xfrm>
            <a:custGeom>
              <a:avLst/>
              <a:gdLst/>
              <a:ahLst/>
              <a:cxnLst/>
              <a:rect l="l" t="t" r="r" b="b"/>
              <a:pathLst>
                <a:path w="462279" h="290830">
                  <a:moveTo>
                    <a:pt x="442346" y="8784"/>
                  </a:moveTo>
                  <a:lnTo>
                    <a:pt x="0" y="286308"/>
                  </a:lnTo>
                  <a:lnTo>
                    <a:pt x="3441" y="290614"/>
                  </a:lnTo>
                  <a:lnTo>
                    <a:pt x="445604" y="14049"/>
                  </a:lnTo>
                  <a:lnTo>
                    <a:pt x="442346" y="8784"/>
                  </a:lnTo>
                  <a:close/>
                </a:path>
                <a:path w="462279" h="290830">
                  <a:moveTo>
                    <a:pt x="457705" y="6883"/>
                  </a:moveTo>
                  <a:lnTo>
                    <a:pt x="445376" y="6883"/>
                  </a:lnTo>
                  <a:lnTo>
                    <a:pt x="448818" y="12039"/>
                  </a:lnTo>
                  <a:lnTo>
                    <a:pt x="445604" y="14049"/>
                  </a:lnTo>
                  <a:lnTo>
                    <a:pt x="449681" y="20637"/>
                  </a:lnTo>
                  <a:lnTo>
                    <a:pt x="457705" y="6883"/>
                  </a:lnTo>
                  <a:close/>
                </a:path>
                <a:path w="462279" h="290830">
                  <a:moveTo>
                    <a:pt x="461721" y="0"/>
                  </a:moveTo>
                  <a:lnTo>
                    <a:pt x="438505" y="2578"/>
                  </a:lnTo>
                  <a:lnTo>
                    <a:pt x="442346" y="8784"/>
                  </a:lnTo>
                  <a:lnTo>
                    <a:pt x="445376" y="6883"/>
                  </a:lnTo>
                  <a:lnTo>
                    <a:pt x="457705" y="6883"/>
                  </a:lnTo>
                  <a:lnTo>
                    <a:pt x="461721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746266" y="1964264"/>
              <a:ext cx="462280" cy="290830"/>
            </a:xfrm>
            <a:custGeom>
              <a:avLst/>
              <a:gdLst/>
              <a:ahLst/>
              <a:cxnLst/>
              <a:rect l="l" t="t" r="r" b="b"/>
              <a:pathLst>
                <a:path w="462279" h="290830">
                  <a:moveTo>
                    <a:pt x="3441" y="290614"/>
                  </a:moveTo>
                  <a:lnTo>
                    <a:pt x="448818" y="12039"/>
                  </a:lnTo>
                  <a:lnTo>
                    <a:pt x="445376" y="6883"/>
                  </a:lnTo>
                  <a:lnTo>
                    <a:pt x="0" y="286308"/>
                  </a:lnTo>
                  <a:lnTo>
                    <a:pt x="3441" y="290614"/>
                  </a:lnTo>
                  <a:close/>
                </a:path>
                <a:path w="462279" h="290830">
                  <a:moveTo>
                    <a:pt x="449681" y="20637"/>
                  </a:moveTo>
                  <a:lnTo>
                    <a:pt x="461721" y="0"/>
                  </a:lnTo>
                  <a:lnTo>
                    <a:pt x="438505" y="2578"/>
                  </a:lnTo>
                  <a:lnTo>
                    <a:pt x="449681" y="20637"/>
                  </a:lnTo>
                  <a:close/>
                </a:path>
              </a:pathLst>
            </a:custGeom>
            <a:ln w="1548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5221348" y="3278344"/>
            <a:ext cx="276519" cy="150944"/>
            <a:chOff x="5222149" y="3282386"/>
            <a:chExt cx="276860" cy="151130"/>
          </a:xfrm>
        </p:grpSpPr>
        <p:sp>
          <p:nvSpPr>
            <p:cNvPr id="46" name="object 46"/>
            <p:cNvSpPr/>
            <p:nvPr/>
          </p:nvSpPr>
          <p:spPr>
            <a:xfrm>
              <a:off x="5229890" y="3290126"/>
              <a:ext cx="261620" cy="135255"/>
            </a:xfrm>
            <a:custGeom>
              <a:avLst/>
              <a:gdLst/>
              <a:ahLst/>
              <a:cxnLst/>
              <a:rect l="l" t="t" r="r" b="b"/>
              <a:pathLst>
                <a:path w="261620" h="135254">
                  <a:moveTo>
                    <a:pt x="12845" y="0"/>
                  </a:moveTo>
                  <a:lnTo>
                    <a:pt x="0" y="35729"/>
                  </a:lnTo>
                  <a:lnTo>
                    <a:pt x="6014" y="71250"/>
                  </a:lnTo>
                  <a:lnTo>
                    <a:pt x="29167" y="102498"/>
                  </a:lnTo>
                  <a:lnTo>
                    <a:pt x="67735" y="125412"/>
                  </a:lnTo>
                  <a:lnTo>
                    <a:pt x="114857" y="135183"/>
                  </a:lnTo>
                  <a:lnTo>
                    <a:pt x="161659" y="130611"/>
                  </a:lnTo>
                  <a:lnTo>
                    <a:pt x="202796" y="113044"/>
                  </a:lnTo>
                  <a:lnTo>
                    <a:pt x="232924" y="83832"/>
                  </a:lnTo>
                  <a:lnTo>
                    <a:pt x="243960" y="59969"/>
                  </a:lnTo>
                  <a:lnTo>
                    <a:pt x="261295" y="59969"/>
                  </a:lnTo>
                  <a:lnTo>
                    <a:pt x="228466" y="41846"/>
                  </a:lnTo>
                  <a:lnTo>
                    <a:pt x="190912" y="59969"/>
                  </a:lnTo>
                  <a:lnTo>
                    <a:pt x="208502" y="59969"/>
                  </a:lnTo>
                  <a:lnTo>
                    <a:pt x="193614" y="87113"/>
                  </a:lnTo>
                  <a:lnTo>
                    <a:pt x="168584" y="106568"/>
                  </a:lnTo>
                  <a:lnTo>
                    <a:pt x="136855" y="116551"/>
                  </a:lnTo>
                  <a:lnTo>
                    <a:pt x="101872" y="115277"/>
                  </a:lnTo>
                  <a:lnTo>
                    <a:pt x="70365" y="102474"/>
                  </a:lnTo>
                  <a:lnTo>
                    <a:pt x="47743" y="81013"/>
                  </a:lnTo>
                  <a:lnTo>
                    <a:pt x="36102" y="53827"/>
                  </a:lnTo>
                  <a:lnTo>
                    <a:pt x="37534" y="23850"/>
                  </a:lnTo>
                  <a:lnTo>
                    <a:pt x="40417" y="15328"/>
                  </a:lnTo>
                  <a:lnTo>
                    <a:pt x="42525" y="11201"/>
                  </a:lnTo>
                  <a:lnTo>
                    <a:pt x="12845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229890" y="3290126"/>
              <a:ext cx="261620" cy="135255"/>
            </a:xfrm>
            <a:custGeom>
              <a:avLst/>
              <a:gdLst/>
              <a:ahLst/>
              <a:cxnLst/>
              <a:rect l="l" t="t" r="r" b="b"/>
              <a:pathLst>
                <a:path w="261620" h="135254">
                  <a:moveTo>
                    <a:pt x="12845" y="0"/>
                  </a:moveTo>
                  <a:lnTo>
                    <a:pt x="0" y="35729"/>
                  </a:lnTo>
                  <a:lnTo>
                    <a:pt x="6014" y="71250"/>
                  </a:lnTo>
                  <a:lnTo>
                    <a:pt x="29167" y="102498"/>
                  </a:lnTo>
                  <a:lnTo>
                    <a:pt x="67735" y="125412"/>
                  </a:lnTo>
                  <a:lnTo>
                    <a:pt x="114857" y="135183"/>
                  </a:lnTo>
                  <a:lnTo>
                    <a:pt x="161659" y="130611"/>
                  </a:lnTo>
                  <a:lnTo>
                    <a:pt x="202796" y="113044"/>
                  </a:lnTo>
                  <a:lnTo>
                    <a:pt x="232924" y="83832"/>
                  </a:lnTo>
                  <a:lnTo>
                    <a:pt x="243960" y="59969"/>
                  </a:lnTo>
                  <a:lnTo>
                    <a:pt x="261295" y="59969"/>
                  </a:lnTo>
                  <a:lnTo>
                    <a:pt x="228466" y="41846"/>
                  </a:lnTo>
                  <a:lnTo>
                    <a:pt x="190912" y="59969"/>
                  </a:lnTo>
                  <a:lnTo>
                    <a:pt x="208502" y="59969"/>
                  </a:lnTo>
                  <a:lnTo>
                    <a:pt x="193614" y="87113"/>
                  </a:lnTo>
                  <a:lnTo>
                    <a:pt x="168584" y="106568"/>
                  </a:lnTo>
                  <a:lnTo>
                    <a:pt x="136855" y="116551"/>
                  </a:lnTo>
                  <a:lnTo>
                    <a:pt x="101872" y="115277"/>
                  </a:lnTo>
                  <a:lnTo>
                    <a:pt x="70365" y="102474"/>
                  </a:lnTo>
                  <a:lnTo>
                    <a:pt x="47743" y="81013"/>
                  </a:lnTo>
                  <a:lnTo>
                    <a:pt x="36102" y="53827"/>
                  </a:lnTo>
                  <a:lnTo>
                    <a:pt x="37534" y="23850"/>
                  </a:lnTo>
                  <a:lnTo>
                    <a:pt x="38842" y="19596"/>
                  </a:lnTo>
                  <a:lnTo>
                    <a:pt x="40417" y="15328"/>
                  </a:lnTo>
                  <a:lnTo>
                    <a:pt x="42525" y="11201"/>
                  </a:lnTo>
                  <a:lnTo>
                    <a:pt x="12845" y="0"/>
                  </a:lnTo>
                  <a:close/>
                </a:path>
              </a:pathLst>
            </a:custGeom>
            <a:ln w="15481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48" name="object 4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759144" y="2372000"/>
            <a:ext cx="422089" cy="248967"/>
          </a:xfrm>
          <a:prstGeom prst="rect">
            <a:avLst/>
          </a:prstGeom>
        </p:spPr>
      </p:pic>
      <p:sp>
        <p:nvSpPr>
          <p:cNvPr id="49" name="object 49"/>
          <p:cNvSpPr txBox="1"/>
          <p:nvPr/>
        </p:nvSpPr>
        <p:spPr>
          <a:xfrm>
            <a:off x="3475039" y="1976245"/>
            <a:ext cx="22514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Calibri"/>
                <a:cs typeface="Calibri"/>
              </a:rPr>
              <a:t>LAL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728882" y="1897638"/>
            <a:ext cx="969085" cy="643741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53274" rIns="0" bIns="0" rtlCol="0">
            <a:spAutoFit/>
          </a:bodyPr>
          <a:lstStyle/>
          <a:p>
            <a:pPr marL="190271" marR="161096" algn="ctr">
              <a:lnSpc>
                <a:spcPct val="101299"/>
              </a:lnSpc>
              <a:spcBef>
                <a:spcPts val="419"/>
              </a:spcBef>
            </a:pPr>
            <a:r>
              <a:rPr sz="849" spc="5" dirty="0">
                <a:latin typeface="Calibri"/>
                <a:cs typeface="Calibri"/>
              </a:rPr>
              <a:t>Servicio de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Citometría</a:t>
            </a:r>
            <a:r>
              <a:rPr sz="849" spc="-5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de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Salamanca</a:t>
            </a:r>
            <a:endParaRPr sz="849">
              <a:latin typeface="Calibri"/>
              <a:cs typeface="Calibri"/>
            </a:endParaRPr>
          </a:p>
          <a:p>
            <a:pPr marL="54544" algn="ctr">
              <a:spcBef>
                <a:spcPts val="474"/>
              </a:spcBef>
            </a:pPr>
            <a:r>
              <a:rPr sz="849" dirty="0">
                <a:latin typeface="Calibri"/>
                <a:cs typeface="Calibri"/>
              </a:rPr>
              <a:t>(</a:t>
            </a:r>
            <a:r>
              <a:rPr sz="849" b="1" dirty="0">
                <a:latin typeface="Calibri"/>
                <a:cs typeface="Calibri"/>
              </a:rPr>
              <a:t>Aviso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nuevo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Dx)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164915" y="1876402"/>
            <a:ext cx="762330" cy="190715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59616" rIns="0" bIns="0" rtlCol="0">
            <a:spAutoFit/>
          </a:bodyPr>
          <a:lstStyle/>
          <a:p>
            <a:pPr marL="63424">
              <a:spcBef>
                <a:spcPts val="469"/>
              </a:spcBef>
            </a:pPr>
            <a:r>
              <a:rPr sz="849" spc="5" dirty="0">
                <a:latin typeface="Calibri"/>
                <a:cs typeface="Calibri"/>
              </a:rPr>
              <a:t>CIMA,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Navarra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500752" y="1984442"/>
            <a:ext cx="891076" cy="363498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101475" rIns="0" bIns="0" rtlCol="0">
            <a:spAutoFit/>
          </a:bodyPr>
          <a:lstStyle/>
          <a:p>
            <a:pPr marL="170610" marR="21564" indent="-104649">
              <a:spcBef>
                <a:spcPts val="799"/>
              </a:spcBef>
            </a:pPr>
            <a:r>
              <a:rPr sz="849" dirty="0">
                <a:latin typeface="Calibri"/>
                <a:cs typeface="Calibri"/>
              </a:rPr>
              <a:t>Muestra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LAL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Dx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(MO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+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SP)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131538" y="1447930"/>
            <a:ext cx="891076" cy="458540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50737" rIns="0" bIns="0" rtlCol="0">
            <a:spAutoFit/>
          </a:bodyPr>
          <a:lstStyle/>
          <a:p>
            <a:pPr marL="56447" marR="28541" indent="-1268" algn="ctr">
              <a:spcBef>
                <a:spcPts val="400"/>
              </a:spcBef>
            </a:pPr>
            <a:r>
              <a:rPr sz="849" dirty="0">
                <a:latin typeface="Calibri"/>
                <a:cs typeface="Calibri"/>
              </a:rPr>
              <a:t>Estudio de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inmunofenotipo</a:t>
            </a:r>
            <a:r>
              <a:rPr sz="849" spc="-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MRD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840540" y="2689635"/>
            <a:ext cx="817507" cy="474802"/>
          </a:xfrm>
          <a:prstGeom prst="rect">
            <a:avLst/>
          </a:prstGeom>
          <a:ln w="6883">
            <a:solidFill>
              <a:srgbClr val="0070C0"/>
            </a:solidFill>
          </a:ln>
        </p:spPr>
        <p:txBody>
          <a:bodyPr vert="horz" wrap="square" lIns="0" tIns="82448" rIns="0" bIns="0" rtlCol="0">
            <a:spAutoFit/>
          </a:bodyPr>
          <a:lstStyle/>
          <a:p>
            <a:pPr marL="135093" marR="100844" indent="-634" algn="ctr">
              <a:spcBef>
                <a:spcPts val="649"/>
              </a:spcBef>
            </a:pPr>
            <a:r>
              <a:rPr sz="849" spc="5" dirty="0">
                <a:latin typeface="Calibri"/>
                <a:cs typeface="Calibri"/>
              </a:rPr>
              <a:t>Servicio de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Genética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10" dirty="0">
                <a:latin typeface="Calibri"/>
                <a:cs typeface="Calibri"/>
              </a:rPr>
              <a:t>H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Salamanca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182733" y="2816585"/>
            <a:ext cx="88410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0782">
              <a:spcBef>
                <a:spcPts val="114"/>
              </a:spcBef>
            </a:pPr>
            <a:r>
              <a:rPr sz="849" spc="10" dirty="0">
                <a:latin typeface="Calibri"/>
                <a:cs typeface="Calibri"/>
              </a:rPr>
              <a:t>HU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Fe,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Valencia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6179297" y="2260534"/>
            <a:ext cx="891076" cy="458540"/>
          </a:xfrm>
          <a:custGeom>
            <a:avLst/>
            <a:gdLst/>
            <a:ahLst/>
            <a:cxnLst/>
            <a:rect l="l" t="t" r="r" b="b"/>
            <a:pathLst>
              <a:path w="892175" h="459105">
                <a:moveTo>
                  <a:pt x="0" y="0"/>
                </a:moveTo>
                <a:lnTo>
                  <a:pt x="891743" y="0"/>
                </a:lnTo>
                <a:lnTo>
                  <a:pt x="891743" y="458787"/>
                </a:lnTo>
                <a:lnTo>
                  <a:pt x="0" y="458787"/>
                </a:lnTo>
                <a:lnTo>
                  <a:pt x="0" y="0"/>
                </a:lnTo>
                <a:close/>
              </a:path>
            </a:pathLst>
          </a:custGeom>
          <a:ln w="6883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57" name="object 5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287576" y="2258233"/>
            <a:ext cx="385817" cy="309973"/>
          </a:xfrm>
          <a:prstGeom prst="rect">
            <a:avLst/>
          </a:prstGeom>
        </p:spPr>
      </p:pic>
      <p:sp>
        <p:nvSpPr>
          <p:cNvPr id="58" name="object 58"/>
          <p:cNvSpPr txBox="1"/>
          <p:nvPr/>
        </p:nvSpPr>
        <p:spPr>
          <a:xfrm>
            <a:off x="5360365" y="2282920"/>
            <a:ext cx="22514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Calibri"/>
                <a:cs typeface="Calibri"/>
              </a:rPr>
              <a:t>LAL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59" name="object 5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756665" y="1839439"/>
            <a:ext cx="385817" cy="309973"/>
          </a:xfrm>
          <a:prstGeom prst="rect">
            <a:avLst/>
          </a:prstGeom>
        </p:spPr>
      </p:pic>
      <p:sp>
        <p:nvSpPr>
          <p:cNvPr id="60" name="object 60"/>
          <p:cNvSpPr txBox="1"/>
          <p:nvPr/>
        </p:nvSpPr>
        <p:spPr>
          <a:xfrm>
            <a:off x="4830009" y="1864127"/>
            <a:ext cx="22514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Calibri"/>
                <a:cs typeface="Calibri"/>
              </a:rPr>
              <a:t>LAL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244804" y="3984620"/>
            <a:ext cx="1799911" cy="167019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48836">
              <a:spcBef>
                <a:spcPts val="165"/>
              </a:spcBef>
            </a:pPr>
            <a:r>
              <a:rPr sz="949" b="1" dirty="0">
                <a:latin typeface="Calibri"/>
                <a:cs typeface="Calibri"/>
              </a:rPr>
              <a:t>Excelente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acogida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y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seguimiento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517008" y="2761660"/>
            <a:ext cx="199144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Si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se puede, llamar al IJC </a:t>
            </a:r>
            <a:r>
              <a:rPr sz="949" b="1" dirty="0">
                <a:latin typeface="Calibri"/>
                <a:cs typeface="Calibri"/>
              </a:rPr>
              <a:t>directamente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3454317" y="2956488"/>
            <a:ext cx="289838" cy="107817"/>
          </a:xfrm>
          <a:custGeom>
            <a:avLst/>
            <a:gdLst/>
            <a:ahLst/>
            <a:cxnLst/>
            <a:rect l="l" t="t" r="r" b="b"/>
            <a:pathLst>
              <a:path w="290195" h="107950">
                <a:moveTo>
                  <a:pt x="62278" y="19786"/>
                </a:moveTo>
                <a:lnTo>
                  <a:pt x="56386" y="39560"/>
                </a:lnTo>
                <a:lnTo>
                  <a:pt x="283908" y="107327"/>
                </a:lnTo>
                <a:lnTo>
                  <a:pt x="289801" y="87553"/>
                </a:lnTo>
                <a:lnTo>
                  <a:pt x="62278" y="19786"/>
                </a:lnTo>
                <a:close/>
              </a:path>
              <a:path w="290195" h="107950">
                <a:moveTo>
                  <a:pt x="68173" y="0"/>
                </a:moveTo>
                <a:lnTo>
                  <a:pt x="0" y="12001"/>
                </a:lnTo>
                <a:lnTo>
                  <a:pt x="50495" y="59334"/>
                </a:lnTo>
                <a:lnTo>
                  <a:pt x="56386" y="39560"/>
                </a:lnTo>
                <a:lnTo>
                  <a:pt x="46494" y="36614"/>
                </a:lnTo>
                <a:lnTo>
                  <a:pt x="52387" y="16840"/>
                </a:lnTo>
                <a:lnTo>
                  <a:pt x="63156" y="16840"/>
                </a:lnTo>
                <a:lnTo>
                  <a:pt x="68173" y="0"/>
                </a:lnTo>
                <a:close/>
              </a:path>
              <a:path w="290195" h="107950">
                <a:moveTo>
                  <a:pt x="52387" y="16840"/>
                </a:moveTo>
                <a:lnTo>
                  <a:pt x="46494" y="36614"/>
                </a:lnTo>
                <a:lnTo>
                  <a:pt x="56386" y="39560"/>
                </a:lnTo>
                <a:lnTo>
                  <a:pt x="62278" y="19786"/>
                </a:lnTo>
                <a:lnTo>
                  <a:pt x="52387" y="16840"/>
                </a:lnTo>
                <a:close/>
              </a:path>
              <a:path w="290195" h="107950">
                <a:moveTo>
                  <a:pt x="63156" y="16840"/>
                </a:moveTo>
                <a:lnTo>
                  <a:pt x="52387" y="16840"/>
                </a:lnTo>
                <a:lnTo>
                  <a:pt x="62278" y="19786"/>
                </a:lnTo>
                <a:lnTo>
                  <a:pt x="63156" y="16840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64" name="object 6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274410" y="1288741"/>
            <a:ext cx="3731221" cy="483096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1324849" y="1331567"/>
            <a:ext cx="354845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5" dirty="0">
                <a:solidFill>
                  <a:srgbClr val="4472C4"/>
                </a:solidFill>
                <a:latin typeface="Calibri"/>
                <a:cs typeface="Calibri"/>
              </a:rPr>
              <a:t>Good</a:t>
            </a:r>
            <a:r>
              <a:rPr sz="1698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4472C4"/>
                </a:solidFill>
                <a:latin typeface="Calibri"/>
                <a:cs typeface="Calibri"/>
              </a:rPr>
              <a:t>Quality</a:t>
            </a:r>
            <a:r>
              <a:rPr sz="1698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4472C4"/>
                </a:solidFill>
                <a:latin typeface="Calibri"/>
                <a:cs typeface="Calibri"/>
              </a:rPr>
              <a:t>of</a:t>
            </a:r>
            <a:r>
              <a:rPr sz="1698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4472C4"/>
                </a:solidFill>
                <a:latin typeface="Calibri"/>
                <a:cs typeface="Calibri"/>
              </a:rPr>
              <a:t>Samples</a:t>
            </a:r>
            <a:r>
              <a:rPr sz="16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698" dirty="0">
                <a:solidFill>
                  <a:srgbClr val="4472C4"/>
                </a:solidFill>
                <a:latin typeface="Calibri"/>
                <a:cs typeface="Calibri"/>
              </a:rPr>
              <a:t>to </a:t>
            </a:r>
            <a:r>
              <a:rPr sz="1698" spc="5" dirty="0">
                <a:solidFill>
                  <a:srgbClr val="4472C4"/>
                </a:solidFill>
                <a:latin typeface="Calibri"/>
                <a:cs typeface="Calibri"/>
              </a:rPr>
              <a:t>perform DX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41242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5900" y="632810"/>
            <a:ext cx="6592696" cy="1107979"/>
            <a:chOff x="1271835" y="633590"/>
            <a:chExt cx="6600825" cy="11093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102" y="682898"/>
              <a:ext cx="791622" cy="21515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1835" y="1315074"/>
              <a:ext cx="660032" cy="42737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14057" y="1343126"/>
              <a:ext cx="216160" cy="28876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12407" y="1315074"/>
              <a:ext cx="316815" cy="42737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70160" y="1315074"/>
              <a:ext cx="318465" cy="42737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29563" y="1315074"/>
              <a:ext cx="1770538" cy="42737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41038" y="1315074"/>
              <a:ext cx="318465" cy="42737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00441" y="1315074"/>
              <a:ext cx="1206209" cy="42737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1291630" y="1349114"/>
            <a:ext cx="3222462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AR(Ph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  <a:cs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)-2019: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Inclusion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of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  <a:cs typeface="Calibri"/>
              </a:rPr>
              <a:t>T-ALL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Patients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49513" y="1810018"/>
            <a:ext cx="1247507" cy="29779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lnSpc>
                <a:spcPts val="1134"/>
              </a:lnSpc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N=97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(30.04.22)</a:t>
            </a:r>
            <a:endParaRPr sz="949">
              <a:latin typeface="Calibri"/>
              <a:cs typeface="Calibri"/>
            </a:endParaRPr>
          </a:p>
          <a:p>
            <a:pPr marL="12685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97/29=3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patients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month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749513" y="2256599"/>
            <a:ext cx="585383" cy="29779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lnSpc>
                <a:spcPts val="1134"/>
              </a:lnSpc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39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2020</a:t>
            </a:r>
            <a:endParaRPr sz="949">
              <a:latin typeface="Calibri"/>
              <a:cs typeface="Calibri"/>
            </a:endParaRPr>
          </a:p>
          <a:p>
            <a:pPr marL="12685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37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2021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02700" y="1976388"/>
            <a:ext cx="54796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63113" y="1918287"/>
            <a:ext cx="530840" cy="218252"/>
          </a:xfrm>
          <a:prstGeom prst="rect">
            <a:avLst/>
          </a:prstGeom>
          <a:ln w="5156">
            <a:solidFill>
              <a:srgbClr val="D9D9D9"/>
            </a:solidFill>
          </a:ln>
        </p:spPr>
        <p:txBody>
          <a:bodyPr vert="horz" wrap="square" lIns="0" tIns="71667" rIns="0" bIns="0" rtlCol="0">
            <a:spAutoFit/>
          </a:bodyPr>
          <a:lstStyle/>
          <a:p>
            <a:pPr marL="53276">
              <a:spcBef>
                <a:spcPts val="564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126113" y="1918287"/>
            <a:ext cx="530840" cy="209927"/>
          </a:xfrm>
          <a:prstGeom prst="rect">
            <a:avLst/>
          </a:prstGeom>
          <a:ln w="5156">
            <a:solidFill>
              <a:srgbClr val="D9D9D9"/>
            </a:solidFill>
          </a:ln>
        </p:spPr>
        <p:txBody>
          <a:bodyPr vert="horz" wrap="square" lIns="0" tIns="63422" rIns="0" bIns="0" rtlCol="0">
            <a:spAutoFit/>
          </a:bodyPr>
          <a:lstStyle/>
          <a:p>
            <a:pPr marL="33615" algn="ctr">
              <a:spcBef>
                <a:spcPts val="499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755715" y="1937290"/>
            <a:ext cx="411607" cy="1903"/>
          </a:xfrm>
          <a:custGeom>
            <a:avLst/>
            <a:gdLst/>
            <a:ahLst/>
            <a:cxnLst/>
            <a:rect l="l" t="t" r="r" b="b"/>
            <a:pathLst>
              <a:path w="412114" h="1905">
                <a:moveTo>
                  <a:pt x="411708" y="1765"/>
                </a:moveTo>
                <a:lnTo>
                  <a:pt x="0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3475033" y="1709487"/>
            <a:ext cx="1053436" cy="44775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0271">
              <a:spcBef>
                <a:spcPts val="125"/>
              </a:spcBef>
            </a:pPr>
            <a:r>
              <a:rPr sz="949" b="1" dirty="0">
                <a:latin typeface="Calibri"/>
                <a:cs typeface="Calibri"/>
              </a:rPr>
              <a:t>Lock-down</a:t>
            </a:r>
            <a:endParaRPr sz="949">
              <a:latin typeface="Calibri"/>
              <a:cs typeface="Calibri"/>
            </a:endParaRPr>
          </a:p>
          <a:p>
            <a:pPr marR="237205" algn="ctr">
              <a:spcBef>
                <a:spcPts val="1014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658492" y="3916490"/>
            <a:ext cx="1158716" cy="15855"/>
          </a:xfrm>
          <a:custGeom>
            <a:avLst/>
            <a:gdLst/>
            <a:ahLst/>
            <a:cxnLst/>
            <a:rect l="l" t="t" r="r" b="b"/>
            <a:pathLst>
              <a:path w="1160145" h="15875">
                <a:moveTo>
                  <a:pt x="0" y="15722"/>
                </a:moveTo>
                <a:lnTo>
                  <a:pt x="1160145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4917035" y="3916492"/>
            <a:ext cx="1229114" cy="3805"/>
          </a:xfrm>
          <a:custGeom>
            <a:avLst/>
            <a:gdLst/>
            <a:ahLst/>
            <a:cxnLst/>
            <a:rect l="l" t="t" r="r" b="b"/>
            <a:pathLst>
              <a:path w="1230629" h="3810">
                <a:moveTo>
                  <a:pt x="1230515" y="0"/>
                </a:moveTo>
                <a:lnTo>
                  <a:pt x="0" y="3517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4097115" y="3970610"/>
            <a:ext cx="27651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2020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462074" y="3970610"/>
            <a:ext cx="27651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2021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449412" y="1682263"/>
            <a:ext cx="3741252" cy="1848745"/>
            <a:chOff x="3448027" y="1684337"/>
            <a:chExt cx="3745865" cy="1851025"/>
          </a:xfrm>
        </p:grpSpPr>
        <p:sp>
          <p:nvSpPr>
            <p:cNvPr id="26" name="object 26"/>
            <p:cNvSpPr/>
            <p:nvPr/>
          </p:nvSpPr>
          <p:spPr>
            <a:xfrm>
              <a:off x="3467667" y="1690350"/>
              <a:ext cx="3723640" cy="1838960"/>
            </a:xfrm>
            <a:custGeom>
              <a:avLst/>
              <a:gdLst/>
              <a:ahLst/>
              <a:cxnLst/>
              <a:rect l="l" t="t" r="r" b="b"/>
              <a:pathLst>
                <a:path w="3723640" h="1838960">
                  <a:moveTo>
                    <a:pt x="0" y="0"/>
                  </a:moveTo>
                  <a:lnTo>
                    <a:pt x="3723576" y="0"/>
                  </a:lnTo>
                </a:path>
                <a:path w="3723640" h="1838960">
                  <a:moveTo>
                    <a:pt x="0" y="230301"/>
                  </a:moveTo>
                  <a:lnTo>
                    <a:pt x="3723576" y="230301"/>
                  </a:lnTo>
                </a:path>
                <a:path w="3723640" h="1838960">
                  <a:moveTo>
                    <a:pt x="0" y="1838388"/>
                  </a:moveTo>
                  <a:lnTo>
                    <a:pt x="3723576" y="1838388"/>
                  </a:lnTo>
                </a:path>
                <a:path w="3723640" h="1838960">
                  <a:moveTo>
                    <a:pt x="0" y="1608124"/>
                  </a:moveTo>
                  <a:lnTo>
                    <a:pt x="3723576" y="1608124"/>
                  </a:lnTo>
                </a:path>
                <a:path w="3723640" h="1838960">
                  <a:moveTo>
                    <a:pt x="0" y="1378762"/>
                  </a:moveTo>
                  <a:lnTo>
                    <a:pt x="3723576" y="1378762"/>
                  </a:lnTo>
                </a:path>
                <a:path w="3723640" h="1838960">
                  <a:moveTo>
                    <a:pt x="0" y="1149400"/>
                  </a:moveTo>
                  <a:lnTo>
                    <a:pt x="3723576" y="1149400"/>
                  </a:lnTo>
                </a:path>
                <a:path w="3723640" h="1838960">
                  <a:moveTo>
                    <a:pt x="0" y="918387"/>
                  </a:moveTo>
                  <a:lnTo>
                    <a:pt x="3723576" y="918387"/>
                  </a:lnTo>
                </a:path>
                <a:path w="3723640" h="1838960">
                  <a:moveTo>
                    <a:pt x="0" y="689025"/>
                  </a:moveTo>
                  <a:lnTo>
                    <a:pt x="3723576" y="689025"/>
                  </a:lnTo>
                </a:path>
                <a:path w="3723640" h="1838960">
                  <a:moveTo>
                    <a:pt x="0" y="459663"/>
                  </a:moveTo>
                  <a:lnTo>
                    <a:pt x="3723576" y="459663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999420" y="1690353"/>
              <a:ext cx="3192145" cy="1838960"/>
            </a:xfrm>
            <a:custGeom>
              <a:avLst/>
              <a:gdLst/>
              <a:ahLst/>
              <a:cxnLst/>
              <a:rect l="l" t="t" r="r" b="b"/>
              <a:pathLst>
                <a:path w="3192145" h="1838960">
                  <a:moveTo>
                    <a:pt x="0" y="0"/>
                  </a:moveTo>
                  <a:lnTo>
                    <a:pt x="0" y="1838388"/>
                  </a:lnTo>
                </a:path>
                <a:path w="3192145" h="1838960">
                  <a:moveTo>
                    <a:pt x="531329" y="0"/>
                  </a:moveTo>
                  <a:lnTo>
                    <a:pt x="531329" y="1838388"/>
                  </a:lnTo>
                </a:path>
                <a:path w="3192145" h="1838960">
                  <a:moveTo>
                    <a:pt x="1064298" y="0"/>
                  </a:moveTo>
                  <a:lnTo>
                    <a:pt x="1064298" y="1838388"/>
                  </a:lnTo>
                </a:path>
                <a:path w="3192145" h="1838960">
                  <a:moveTo>
                    <a:pt x="1595628" y="0"/>
                  </a:moveTo>
                  <a:lnTo>
                    <a:pt x="1595628" y="1838388"/>
                  </a:lnTo>
                </a:path>
                <a:path w="3192145" h="1838960">
                  <a:moveTo>
                    <a:pt x="2128608" y="0"/>
                  </a:moveTo>
                  <a:lnTo>
                    <a:pt x="2128608" y="1838388"/>
                  </a:lnTo>
                </a:path>
                <a:path w="3192145" h="1838960">
                  <a:moveTo>
                    <a:pt x="2659926" y="0"/>
                  </a:moveTo>
                  <a:lnTo>
                    <a:pt x="2659926" y="1838388"/>
                  </a:lnTo>
                </a:path>
                <a:path w="3192145" h="1838960">
                  <a:moveTo>
                    <a:pt x="3191814" y="0"/>
                  </a:moveTo>
                  <a:lnTo>
                    <a:pt x="3191814" y="1838388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467667" y="1690350"/>
              <a:ext cx="0" cy="1838960"/>
            </a:xfrm>
            <a:custGeom>
              <a:avLst/>
              <a:gdLst/>
              <a:ahLst/>
              <a:cxnLst/>
              <a:rect l="l" t="t" r="r" b="b"/>
              <a:pathLst>
                <a:path h="1838960">
                  <a:moveTo>
                    <a:pt x="0" y="1838388"/>
                  </a:moveTo>
                  <a:lnTo>
                    <a:pt x="0" y="0"/>
                  </a:lnTo>
                </a:path>
              </a:pathLst>
            </a:custGeom>
            <a:ln w="120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448027" y="1690350"/>
              <a:ext cx="19685" cy="1838960"/>
            </a:xfrm>
            <a:custGeom>
              <a:avLst/>
              <a:gdLst/>
              <a:ahLst/>
              <a:cxnLst/>
              <a:rect l="l" t="t" r="r" b="b"/>
              <a:pathLst>
                <a:path w="19685" h="1838960">
                  <a:moveTo>
                    <a:pt x="0" y="1838388"/>
                  </a:moveTo>
                  <a:lnTo>
                    <a:pt x="19634" y="1838388"/>
                  </a:lnTo>
                </a:path>
                <a:path w="19685" h="1838960">
                  <a:moveTo>
                    <a:pt x="0" y="1608124"/>
                  </a:moveTo>
                  <a:lnTo>
                    <a:pt x="19634" y="1608124"/>
                  </a:lnTo>
                </a:path>
                <a:path w="19685" h="1838960">
                  <a:moveTo>
                    <a:pt x="0" y="1378762"/>
                  </a:moveTo>
                  <a:lnTo>
                    <a:pt x="19634" y="1378762"/>
                  </a:lnTo>
                </a:path>
                <a:path w="19685" h="1838960">
                  <a:moveTo>
                    <a:pt x="0" y="1149400"/>
                  </a:moveTo>
                  <a:lnTo>
                    <a:pt x="19634" y="1149400"/>
                  </a:lnTo>
                </a:path>
                <a:path w="19685" h="1838960">
                  <a:moveTo>
                    <a:pt x="0" y="918387"/>
                  </a:moveTo>
                  <a:lnTo>
                    <a:pt x="19634" y="918387"/>
                  </a:lnTo>
                </a:path>
                <a:path w="19685" h="1838960">
                  <a:moveTo>
                    <a:pt x="0" y="689025"/>
                  </a:moveTo>
                  <a:lnTo>
                    <a:pt x="19634" y="689025"/>
                  </a:lnTo>
                </a:path>
                <a:path w="19685" h="1838960">
                  <a:moveTo>
                    <a:pt x="0" y="459663"/>
                  </a:moveTo>
                  <a:lnTo>
                    <a:pt x="19634" y="459663"/>
                  </a:lnTo>
                </a:path>
                <a:path w="19685" h="1838960">
                  <a:moveTo>
                    <a:pt x="0" y="230301"/>
                  </a:moveTo>
                  <a:lnTo>
                    <a:pt x="19634" y="230301"/>
                  </a:lnTo>
                </a:path>
                <a:path w="19685" h="1838960">
                  <a:moveTo>
                    <a:pt x="0" y="0"/>
                  </a:moveTo>
                  <a:lnTo>
                    <a:pt x="19634" y="0"/>
                  </a:lnTo>
                </a:path>
              </a:pathLst>
            </a:custGeom>
            <a:ln w="120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3574055" y="1920148"/>
              <a:ext cx="2979420" cy="1607820"/>
            </a:xfrm>
            <a:custGeom>
              <a:avLst/>
              <a:gdLst/>
              <a:ahLst/>
              <a:cxnLst/>
              <a:rect l="l" t="t" r="r" b="b"/>
              <a:pathLst>
                <a:path w="2979420" h="1607820">
                  <a:moveTo>
                    <a:pt x="0" y="459600"/>
                  </a:moveTo>
                  <a:lnTo>
                    <a:pt x="7598" y="510475"/>
                  </a:lnTo>
                  <a:lnTo>
                    <a:pt x="15197" y="564113"/>
                  </a:lnTo>
                  <a:lnTo>
                    <a:pt x="22796" y="619762"/>
                  </a:lnTo>
                  <a:lnTo>
                    <a:pt x="30395" y="676667"/>
                  </a:lnTo>
                  <a:lnTo>
                    <a:pt x="37994" y="734075"/>
                  </a:lnTo>
                  <a:lnTo>
                    <a:pt x="45594" y="791231"/>
                  </a:lnTo>
                  <a:lnTo>
                    <a:pt x="53193" y="847383"/>
                  </a:lnTo>
                  <a:lnTo>
                    <a:pt x="60793" y="901776"/>
                  </a:lnTo>
                  <a:lnTo>
                    <a:pt x="68393" y="953657"/>
                  </a:lnTo>
                  <a:lnTo>
                    <a:pt x="75992" y="1002272"/>
                  </a:lnTo>
                  <a:lnTo>
                    <a:pt x="83591" y="1046866"/>
                  </a:lnTo>
                  <a:lnTo>
                    <a:pt x="91190" y="1086688"/>
                  </a:lnTo>
                  <a:lnTo>
                    <a:pt x="106387" y="1148994"/>
                  </a:lnTo>
                  <a:lnTo>
                    <a:pt x="159581" y="1183003"/>
                  </a:lnTo>
                  <a:lnTo>
                    <a:pt x="192777" y="1176324"/>
                  </a:lnTo>
                  <a:lnTo>
                    <a:pt x="218685" y="1118693"/>
                  </a:lnTo>
                  <a:lnTo>
                    <a:pt x="224595" y="1079644"/>
                  </a:lnTo>
                  <a:lnTo>
                    <a:pt x="230505" y="1033030"/>
                  </a:lnTo>
                  <a:lnTo>
                    <a:pt x="236416" y="980033"/>
                  </a:lnTo>
                  <a:lnTo>
                    <a:pt x="242326" y="921835"/>
                  </a:lnTo>
                  <a:lnTo>
                    <a:pt x="248237" y="859618"/>
                  </a:lnTo>
                  <a:lnTo>
                    <a:pt x="254148" y="794564"/>
                  </a:lnTo>
                  <a:lnTo>
                    <a:pt x="260058" y="727854"/>
                  </a:lnTo>
                  <a:lnTo>
                    <a:pt x="265969" y="660673"/>
                  </a:lnTo>
                  <a:lnTo>
                    <a:pt x="271880" y="594200"/>
                  </a:lnTo>
                  <a:lnTo>
                    <a:pt x="277791" y="529619"/>
                  </a:lnTo>
                  <a:lnTo>
                    <a:pt x="283702" y="468111"/>
                  </a:lnTo>
                  <a:lnTo>
                    <a:pt x="289612" y="410859"/>
                  </a:lnTo>
                  <a:lnTo>
                    <a:pt x="295523" y="359045"/>
                  </a:lnTo>
                  <a:lnTo>
                    <a:pt x="301433" y="313850"/>
                  </a:lnTo>
                  <a:lnTo>
                    <a:pt x="313253" y="248049"/>
                  </a:lnTo>
                  <a:lnTo>
                    <a:pt x="328028" y="220562"/>
                  </a:lnTo>
                  <a:lnTo>
                    <a:pt x="336893" y="229271"/>
                  </a:lnTo>
                  <a:lnTo>
                    <a:pt x="354625" y="289378"/>
                  </a:lnTo>
                  <a:lnTo>
                    <a:pt x="363491" y="335191"/>
                  </a:lnTo>
                  <a:lnTo>
                    <a:pt x="372357" y="387786"/>
                  </a:lnTo>
                  <a:lnTo>
                    <a:pt x="381223" y="444371"/>
                  </a:lnTo>
                  <a:lnTo>
                    <a:pt x="390089" y="502152"/>
                  </a:lnTo>
                  <a:lnTo>
                    <a:pt x="398955" y="558338"/>
                  </a:lnTo>
                  <a:lnTo>
                    <a:pt x="407821" y="610135"/>
                  </a:lnTo>
                  <a:lnTo>
                    <a:pt x="416686" y="654751"/>
                  </a:lnTo>
                  <a:lnTo>
                    <a:pt x="446827" y="750065"/>
                  </a:lnTo>
                  <a:lnTo>
                    <a:pt x="468106" y="797864"/>
                  </a:lnTo>
                  <a:lnTo>
                    <a:pt x="489384" y="838308"/>
                  </a:lnTo>
                  <a:lnTo>
                    <a:pt x="510663" y="876915"/>
                  </a:lnTo>
                  <a:lnTo>
                    <a:pt x="531939" y="919200"/>
                  </a:lnTo>
                  <a:lnTo>
                    <a:pt x="553215" y="972511"/>
                  </a:lnTo>
                  <a:lnTo>
                    <a:pt x="574494" y="1033176"/>
                  </a:lnTo>
                  <a:lnTo>
                    <a:pt x="595772" y="1090165"/>
                  </a:lnTo>
                  <a:lnTo>
                    <a:pt x="617051" y="1132448"/>
                  </a:lnTo>
                  <a:lnTo>
                    <a:pt x="638327" y="1148994"/>
                  </a:lnTo>
                  <a:lnTo>
                    <a:pt x="656057" y="1134631"/>
                  </a:lnTo>
                  <a:lnTo>
                    <a:pt x="673789" y="1097927"/>
                  </a:lnTo>
                  <a:lnTo>
                    <a:pt x="691521" y="1048456"/>
                  </a:lnTo>
                  <a:lnTo>
                    <a:pt x="709253" y="995794"/>
                  </a:lnTo>
                  <a:lnTo>
                    <a:pt x="726985" y="949517"/>
                  </a:lnTo>
                  <a:lnTo>
                    <a:pt x="744715" y="919200"/>
                  </a:lnTo>
                  <a:lnTo>
                    <a:pt x="765749" y="919200"/>
                  </a:lnTo>
                  <a:lnTo>
                    <a:pt x="797909" y="931906"/>
                  </a:lnTo>
                  <a:lnTo>
                    <a:pt x="830068" y="938260"/>
                  </a:lnTo>
                  <a:lnTo>
                    <a:pt x="858701" y="887921"/>
                  </a:lnTo>
                  <a:lnTo>
                    <a:pt x="866300" y="844835"/>
                  </a:lnTo>
                  <a:lnTo>
                    <a:pt x="873899" y="792201"/>
                  </a:lnTo>
                  <a:lnTo>
                    <a:pt x="881498" y="732281"/>
                  </a:lnTo>
                  <a:lnTo>
                    <a:pt x="889098" y="667336"/>
                  </a:lnTo>
                  <a:lnTo>
                    <a:pt x="896697" y="599628"/>
                  </a:lnTo>
                  <a:lnTo>
                    <a:pt x="904297" y="531417"/>
                  </a:lnTo>
                  <a:lnTo>
                    <a:pt x="911896" y="464964"/>
                  </a:lnTo>
                  <a:lnTo>
                    <a:pt x="919496" y="402532"/>
                  </a:lnTo>
                  <a:lnTo>
                    <a:pt x="927095" y="346380"/>
                  </a:lnTo>
                  <a:lnTo>
                    <a:pt x="934694" y="298771"/>
                  </a:lnTo>
                  <a:lnTo>
                    <a:pt x="949892" y="238222"/>
                  </a:lnTo>
                  <a:lnTo>
                    <a:pt x="957491" y="229806"/>
                  </a:lnTo>
                  <a:lnTo>
                    <a:pt x="965089" y="237678"/>
                  </a:lnTo>
                  <a:lnTo>
                    <a:pt x="980287" y="294625"/>
                  </a:lnTo>
                  <a:lnTo>
                    <a:pt x="987886" y="339680"/>
                  </a:lnTo>
                  <a:lnTo>
                    <a:pt x="995485" y="393110"/>
                  </a:lnTo>
                  <a:lnTo>
                    <a:pt x="1003085" y="452904"/>
                  </a:lnTo>
                  <a:lnTo>
                    <a:pt x="1010685" y="517053"/>
                  </a:lnTo>
                  <a:lnTo>
                    <a:pt x="1018284" y="583547"/>
                  </a:lnTo>
                  <a:lnTo>
                    <a:pt x="1025884" y="650376"/>
                  </a:lnTo>
                  <a:lnTo>
                    <a:pt x="1033483" y="715530"/>
                  </a:lnTo>
                  <a:lnTo>
                    <a:pt x="1041082" y="776999"/>
                  </a:lnTo>
                  <a:lnTo>
                    <a:pt x="1048681" y="832774"/>
                  </a:lnTo>
                  <a:lnTo>
                    <a:pt x="1056280" y="880844"/>
                  </a:lnTo>
                  <a:lnTo>
                    <a:pt x="1063879" y="919200"/>
                  </a:lnTo>
                  <a:lnTo>
                    <a:pt x="1083164" y="990467"/>
                  </a:lnTo>
                  <a:lnTo>
                    <a:pt x="1105435" y="1053377"/>
                  </a:lnTo>
                  <a:lnTo>
                    <a:pt x="1128701" y="1103633"/>
                  </a:lnTo>
                  <a:lnTo>
                    <a:pt x="1150975" y="1136937"/>
                  </a:lnTo>
                  <a:lnTo>
                    <a:pt x="1170266" y="1148994"/>
                  </a:lnTo>
                  <a:lnTo>
                    <a:pt x="1191543" y="1132448"/>
                  </a:lnTo>
                  <a:lnTo>
                    <a:pt x="1212821" y="1090165"/>
                  </a:lnTo>
                  <a:lnTo>
                    <a:pt x="1234100" y="1033176"/>
                  </a:lnTo>
                  <a:lnTo>
                    <a:pt x="1255378" y="972511"/>
                  </a:lnTo>
                  <a:lnTo>
                    <a:pt x="1276654" y="919200"/>
                  </a:lnTo>
                  <a:lnTo>
                    <a:pt x="1291851" y="880340"/>
                  </a:lnTo>
                  <a:lnTo>
                    <a:pt x="1307048" y="833441"/>
                  </a:lnTo>
                  <a:lnTo>
                    <a:pt x="1322245" y="784534"/>
                  </a:lnTo>
                  <a:lnTo>
                    <a:pt x="1337442" y="739646"/>
                  </a:lnTo>
                  <a:lnTo>
                    <a:pt x="1352641" y="704807"/>
                  </a:lnTo>
                  <a:lnTo>
                    <a:pt x="1367841" y="686047"/>
                  </a:lnTo>
                  <a:lnTo>
                    <a:pt x="1383042" y="689394"/>
                  </a:lnTo>
                  <a:lnTo>
                    <a:pt x="1399408" y="735941"/>
                  </a:lnTo>
                  <a:lnTo>
                    <a:pt x="1407592" y="776630"/>
                  </a:lnTo>
                  <a:lnTo>
                    <a:pt x="1415776" y="825163"/>
                  </a:lnTo>
                  <a:lnTo>
                    <a:pt x="1423960" y="878718"/>
                  </a:lnTo>
                  <a:lnTo>
                    <a:pt x="1432144" y="934468"/>
                  </a:lnTo>
                  <a:lnTo>
                    <a:pt x="1440328" y="989591"/>
                  </a:lnTo>
                  <a:lnTo>
                    <a:pt x="1448512" y="1041262"/>
                  </a:lnTo>
                  <a:lnTo>
                    <a:pt x="1456696" y="1086657"/>
                  </a:lnTo>
                  <a:lnTo>
                    <a:pt x="1473064" y="1147323"/>
                  </a:lnTo>
                  <a:lnTo>
                    <a:pt x="1481247" y="1156945"/>
                  </a:lnTo>
                  <a:lnTo>
                    <a:pt x="1489430" y="1148994"/>
                  </a:lnTo>
                  <a:lnTo>
                    <a:pt x="1499561" y="1105770"/>
                  </a:lnTo>
                  <a:lnTo>
                    <a:pt x="1509692" y="1026218"/>
                  </a:lnTo>
                  <a:lnTo>
                    <a:pt x="1514758" y="975798"/>
                  </a:lnTo>
                  <a:lnTo>
                    <a:pt x="1519823" y="919868"/>
                  </a:lnTo>
                  <a:lnTo>
                    <a:pt x="1524889" y="859621"/>
                  </a:lnTo>
                  <a:lnTo>
                    <a:pt x="1529955" y="796247"/>
                  </a:lnTo>
                  <a:lnTo>
                    <a:pt x="1535020" y="730937"/>
                  </a:lnTo>
                  <a:lnTo>
                    <a:pt x="1540086" y="664884"/>
                  </a:lnTo>
                  <a:lnTo>
                    <a:pt x="1545152" y="599277"/>
                  </a:lnTo>
                  <a:lnTo>
                    <a:pt x="1550218" y="535307"/>
                  </a:lnTo>
                  <a:lnTo>
                    <a:pt x="1555284" y="474167"/>
                  </a:lnTo>
                  <a:lnTo>
                    <a:pt x="1560351" y="417046"/>
                  </a:lnTo>
                  <a:lnTo>
                    <a:pt x="1565417" y="365136"/>
                  </a:lnTo>
                  <a:lnTo>
                    <a:pt x="1570483" y="319628"/>
                  </a:lnTo>
                  <a:lnTo>
                    <a:pt x="1575550" y="281713"/>
                  </a:lnTo>
                  <a:lnTo>
                    <a:pt x="1585684" y="233427"/>
                  </a:lnTo>
                  <a:lnTo>
                    <a:pt x="1590751" y="225438"/>
                  </a:lnTo>
                  <a:lnTo>
                    <a:pt x="1595818" y="229806"/>
                  </a:lnTo>
                  <a:lnTo>
                    <a:pt x="1607637" y="293480"/>
                  </a:lnTo>
                  <a:lnTo>
                    <a:pt x="1615517" y="372764"/>
                  </a:lnTo>
                  <a:lnTo>
                    <a:pt x="1619457" y="421460"/>
                  </a:lnTo>
                  <a:lnTo>
                    <a:pt x="1623397" y="475305"/>
                  </a:lnTo>
                  <a:lnTo>
                    <a:pt x="1627337" y="533633"/>
                  </a:lnTo>
                  <a:lnTo>
                    <a:pt x="1631277" y="595779"/>
                  </a:lnTo>
                  <a:lnTo>
                    <a:pt x="1635217" y="661077"/>
                  </a:lnTo>
                  <a:lnTo>
                    <a:pt x="1639157" y="728862"/>
                  </a:lnTo>
                  <a:lnTo>
                    <a:pt x="1643097" y="798468"/>
                  </a:lnTo>
                  <a:lnTo>
                    <a:pt x="1647037" y="869230"/>
                  </a:lnTo>
                  <a:lnTo>
                    <a:pt x="1650977" y="940482"/>
                  </a:lnTo>
                  <a:lnTo>
                    <a:pt x="1654918" y="1011560"/>
                  </a:lnTo>
                  <a:lnTo>
                    <a:pt x="1658858" y="1081796"/>
                  </a:lnTo>
                  <a:lnTo>
                    <a:pt x="1662798" y="1150527"/>
                  </a:lnTo>
                  <a:lnTo>
                    <a:pt x="1666739" y="1217086"/>
                  </a:lnTo>
                  <a:lnTo>
                    <a:pt x="1670679" y="1280808"/>
                  </a:lnTo>
                  <a:lnTo>
                    <a:pt x="1674620" y="1341028"/>
                  </a:lnTo>
                  <a:lnTo>
                    <a:pt x="1678560" y="1397079"/>
                  </a:lnTo>
                  <a:lnTo>
                    <a:pt x="1682501" y="1448297"/>
                  </a:lnTo>
                  <a:lnTo>
                    <a:pt x="1686442" y="1494017"/>
                  </a:lnTo>
                  <a:lnTo>
                    <a:pt x="1690383" y="1533571"/>
                  </a:lnTo>
                  <a:lnTo>
                    <a:pt x="1698265" y="1591526"/>
                  </a:lnTo>
                  <a:lnTo>
                    <a:pt x="1701995" y="1607682"/>
                  </a:lnTo>
                </a:path>
                <a:path w="2979420" h="1607820">
                  <a:moveTo>
                    <a:pt x="1717195" y="1607682"/>
                  </a:moveTo>
                  <a:lnTo>
                    <a:pt x="1731755" y="1534908"/>
                  </a:lnTo>
                  <a:lnTo>
                    <a:pt x="1737665" y="1489437"/>
                  </a:lnTo>
                  <a:lnTo>
                    <a:pt x="1743575" y="1437582"/>
                  </a:lnTo>
                  <a:lnTo>
                    <a:pt x="1749485" y="1380999"/>
                  </a:lnTo>
                  <a:lnTo>
                    <a:pt x="1755395" y="1321342"/>
                  </a:lnTo>
                  <a:lnTo>
                    <a:pt x="1761305" y="1260268"/>
                  </a:lnTo>
                  <a:lnTo>
                    <a:pt x="1767216" y="1199429"/>
                  </a:lnTo>
                  <a:lnTo>
                    <a:pt x="1773126" y="1140483"/>
                  </a:lnTo>
                  <a:lnTo>
                    <a:pt x="1779037" y="1085082"/>
                  </a:lnTo>
                  <a:lnTo>
                    <a:pt x="1784948" y="1034883"/>
                  </a:lnTo>
                  <a:lnTo>
                    <a:pt x="1790859" y="991541"/>
                  </a:lnTo>
                  <a:lnTo>
                    <a:pt x="1802682" y="932044"/>
                  </a:lnTo>
                  <a:lnTo>
                    <a:pt x="1808594" y="919200"/>
                  </a:lnTo>
                  <a:lnTo>
                    <a:pt x="1817458" y="920197"/>
                  </a:lnTo>
                  <a:lnTo>
                    <a:pt x="1835188" y="974851"/>
                  </a:lnTo>
                  <a:lnTo>
                    <a:pt x="1844053" y="1021329"/>
                  </a:lnTo>
                  <a:lnTo>
                    <a:pt x="1852918" y="1075785"/>
                  </a:lnTo>
                  <a:lnTo>
                    <a:pt x="1861783" y="1134630"/>
                  </a:lnTo>
                  <a:lnTo>
                    <a:pt x="1870649" y="1194273"/>
                  </a:lnTo>
                  <a:lnTo>
                    <a:pt x="1879514" y="1251124"/>
                  </a:lnTo>
                  <a:lnTo>
                    <a:pt x="1888381" y="1301591"/>
                  </a:lnTo>
                  <a:lnTo>
                    <a:pt x="1897247" y="1342084"/>
                  </a:lnTo>
                  <a:lnTo>
                    <a:pt x="1906114" y="1369013"/>
                  </a:lnTo>
                  <a:lnTo>
                    <a:pt x="1914982" y="1378788"/>
                  </a:lnTo>
                  <a:lnTo>
                    <a:pt x="1925619" y="1365919"/>
                  </a:lnTo>
                  <a:lnTo>
                    <a:pt x="1936257" y="1330991"/>
                  </a:lnTo>
                  <a:lnTo>
                    <a:pt x="1946895" y="1279517"/>
                  </a:lnTo>
                  <a:lnTo>
                    <a:pt x="1957533" y="1217013"/>
                  </a:lnTo>
                  <a:lnTo>
                    <a:pt x="1968171" y="1148994"/>
                  </a:lnTo>
                  <a:lnTo>
                    <a:pt x="1978810" y="1080975"/>
                  </a:lnTo>
                  <a:lnTo>
                    <a:pt x="1989449" y="1018471"/>
                  </a:lnTo>
                  <a:lnTo>
                    <a:pt x="2000088" y="966997"/>
                  </a:lnTo>
                  <a:lnTo>
                    <a:pt x="2010729" y="932069"/>
                  </a:lnTo>
                  <a:lnTo>
                    <a:pt x="2021370" y="919200"/>
                  </a:lnTo>
                  <a:lnTo>
                    <a:pt x="2032007" y="932069"/>
                  </a:lnTo>
                  <a:lnTo>
                    <a:pt x="2042645" y="966997"/>
                  </a:lnTo>
                  <a:lnTo>
                    <a:pt x="2053283" y="1018471"/>
                  </a:lnTo>
                  <a:lnTo>
                    <a:pt x="2063920" y="1080975"/>
                  </a:lnTo>
                  <a:lnTo>
                    <a:pt x="2074559" y="1148994"/>
                  </a:lnTo>
                  <a:lnTo>
                    <a:pt x="2085197" y="1217013"/>
                  </a:lnTo>
                  <a:lnTo>
                    <a:pt x="2095837" y="1279517"/>
                  </a:lnTo>
                  <a:lnTo>
                    <a:pt x="2106476" y="1330991"/>
                  </a:lnTo>
                  <a:lnTo>
                    <a:pt x="2117117" y="1365919"/>
                  </a:lnTo>
                  <a:lnTo>
                    <a:pt x="2127758" y="1378788"/>
                  </a:lnTo>
                  <a:lnTo>
                    <a:pt x="2138395" y="1367987"/>
                  </a:lnTo>
                  <a:lnTo>
                    <a:pt x="2159670" y="1293993"/>
                  </a:lnTo>
                  <a:lnTo>
                    <a:pt x="2170308" y="1239072"/>
                  </a:lnTo>
                  <a:lnTo>
                    <a:pt x="2180947" y="1177717"/>
                  </a:lnTo>
                  <a:lnTo>
                    <a:pt x="2191585" y="1114063"/>
                  </a:lnTo>
                  <a:lnTo>
                    <a:pt x="2202224" y="1052249"/>
                  </a:lnTo>
                  <a:lnTo>
                    <a:pt x="2212864" y="996409"/>
                  </a:lnTo>
                  <a:lnTo>
                    <a:pt x="2223504" y="950681"/>
                  </a:lnTo>
                  <a:lnTo>
                    <a:pt x="2234145" y="919200"/>
                  </a:lnTo>
                  <a:lnTo>
                    <a:pt x="2254139" y="915551"/>
                  </a:lnTo>
                  <a:lnTo>
                    <a:pt x="2287335" y="928911"/>
                  </a:lnTo>
                  <a:lnTo>
                    <a:pt x="2320533" y="937415"/>
                  </a:lnTo>
                  <a:lnTo>
                    <a:pt x="2346443" y="888564"/>
                  </a:lnTo>
                  <a:lnTo>
                    <a:pt x="2352353" y="848589"/>
                  </a:lnTo>
                  <a:lnTo>
                    <a:pt x="2358263" y="800577"/>
                  </a:lnTo>
                  <a:lnTo>
                    <a:pt x="2364172" y="745826"/>
                  </a:lnTo>
                  <a:lnTo>
                    <a:pt x="2370082" y="685637"/>
                  </a:lnTo>
                  <a:lnTo>
                    <a:pt x="2375992" y="621312"/>
                  </a:lnTo>
                  <a:lnTo>
                    <a:pt x="2381902" y="554149"/>
                  </a:lnTo>
                  <a:lnTo>
                    <a:pt x="2387812" y="485449"/>
                  </a:lnTo>
                  <a:lnTo>
                    <a:pt x="2393722" y="416513"/>
                  </a:lnTo>
                  <a:lnTo>
                    <a:pt x="2399633" y="348641"/>
                  </a:lnTo>
                  <a:lnTo>
                    <a:pt x="2405543" y="283133"/>
                  </a:lnTo>
                  <a:lnTo>
                    <a:pt x="2411454" y="221290"/>
                  </a:lnTo>
                  <a:lnTo>
                    <a:pt x="2417365" y="164411"/>
                  </a:lnTo>
                  <a:lnTo>
                    <a:pt x="2423276" y="113798"/>
                  </a:lnTo>
                  <a:lnTo>
                    <a:pt x="2429187" y="70749"/>
                  </a:lnTo>
                  <a:lnTo>
                    <a:pt x="2441009" y="12550"/>
                  </a:lnTo>
                  <a:lnTo>
                    <a:pt x="2446921" y="0"/>
                  </a:lnTo>
                  <a:lnTo>
                    <a:pt x="2454013" y="682"/>
                  </a:lnTo>
                  <a:lnTo>
                    <a:pt x="2468196" y="45963"/>
                  </a:lnTo>
                  <a:lnTo>
                    <a:pt x="2475288" y="86476"/>
                  </a:lnTo>
                  <a:lnTo>
                    <a:pt x="2482380" y="136181"/>
                  </a:lnTo>
                  <a:lnTo>
                    <a:pt x="2489472" y="193034"/>
                  </a:lnTo>
                  <a:lnTo>
                    <a:pt x="2496564" y="254995"/>
                  </a:lnTo>
                  <a:lnTo>
                    <a:pt x="2503657" y="320019"/>
                  </a:lnTo>
                  <a:lnTo>
                    <a:pt x="2510749" y="386064"/>
                  </a:lnTo>
                  <a:lnTo>
                    <a:pt x="2517842" y="451088"/>
                  </a:lnTo>
                  <a:lnTo>
                    <a:pt x="2524935" y="513047"/>
                  </a:lnTo>
                  <a:lnTo>
                    <a:pt x="2532028" y="569900"/>
                  </a:lnTo>
                  <a:lnTo>
                    <a:pt x="2539121" y="619604"/>
                  </a:lnTo>
                  <a:lnTo>
                    <a:pt x="2546215" y="660116"/>
                  </a:lnTo>
                  <a:lnTo>
                    <a:pt x="2574342" y="708458"/>
                  </a:lnTo>
                  <a:lnTo>
                    <a:pt x="2606498" y="702105"/>
                  </a:lnTo>
                  <a:lnTo>
                    <a:pt x="2638657" y="689395"/>
                  </a:lnTo>
                  <a:lnTo>
                    <a:pt x="2659697" y="689394"/>
                  </a:lnTo>
                  <a:lnTo>
                    <a:pt x="2672994" y="713407"/>
                  </a:lnTo>
                  <a:lnTo>
                    <a:pt x="2686291" y="752231"/>
                  </a:lnTo>
                  <a:lnTo>
                    <a:pt x="2699588" y="799134"/>
                  </a:lnTo>
                  <a:lnTo>
                    <a:pt x="2712886" y="847383"/>
                  </a:lnTo>
                  <a:lnTo>
                    <a:pt x="2726185" y="890247"/>
                  </a:lnTo>
                  <a:lnTo>
                    <a:pt x="2739484" y="920992"/>
                  </a:lnTo>
                  <a:lnTo>
                    <a:pt x="2752784" y="932887"/>
                  </a:lnTo>
                  <a:lnTo>
                    <a:pt x="2766085" y="919200"/>
                  </a:lnTo>
                  <a:lnTo>
                    <a:pt x="2781281" y="856891"/>
                  </a:lnTo>
                  <a:lnTo>
                    <a:pt x="2788880" y="807397"/>
                  </a:lnTo>
                  <a:lnTo>
                    <a:pt x="2796478" y="749026"/>
                  </a:lnTo>
                  <a:lnTo>
                    <a:pt x="2804077" y="684290"/>
                  </a:lnTo>
                  <a:lnTo>
                    <a:pt x="2811675" y="615703"/>
                  </a:lnTo>
                  <a:lnTo>
                    <a:pt x="2819274" y="545776"/>
                  </a:lnTo>
                  <a:lnTo>
                    <a:pt x="2826873" y="477021"/>
                  </a:lnTo>
                  <a:lnTo>
                    <a:pt x="2834472" y="411951"/>
                  </a:lnTo>
                  <a:lnTo>
                    <a:pt x="2842072" y="353078"/>
                  </a:lnTo>
                  <a:lnTo>
                    <a:pt x="2849672" y="302915"/>
                  </a:lnTo>
                  <a:lnTo>
                    <a:pt x="2857272" y="263974"/>
                  </a:lnTo>
                  <a:lnTo>
                    <a:pt x="2872473" y="229806"/>
                  </a:lnTo>
                  <a:lnTo>
                    <a:pt x="2880071" y="236589"/>
                  </a:lnTo>
                  <a:lnTo>
                    <a:pt x="2895268" y="286333"/>
                  </a:lnTo>
                  <a:lnTo>
                    <a:pt x="2902866" y="326279"/>
                  </a:lnTo>
                  <a:lnTo>
                    <a:pt x="2910465" y="374265"/>
                  </a:lnTo>
                  <a:lnTo>
                    <a:pt x="2918063" y="428783"/>
                  </a:lnTo>
                  <a:lnTo>
                    <a:pt x="2925662" y="488326"/>
                  </a:lnTo>
                  <a:lnTo>
                    <a:pt x="2933261" y="551386"/>
                  </a:lnTo>
                  <a:lnTo>
                    <a:pt x="2940860" y="616456"/>
                  </a:lnTo>
                  <a:lnTo>
                    <a:pt x="2948460" y="682029"/>
                  </a:lnTo>
                  <a:lnTo>
                    <a:pt x="2956059" y="746597"/>
                  </a:lnTo>
                  <a:lnTo>
                    <a:pt x="2963660" y="808653"/>
                  </a:lnTo>
                  <a:lnTo>
                    <a:pt x="2971260" y="866690"/>
                  </a:lnTo>
                  <a:lnTo>
                    <a:pt x="2978861" y="919200"/>
                  </a:lnTo>
                </a:path>
              </a:pathLst>
            </a:custGeom>
            <a:ln w="12026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3367698" y="2550772"/>
            <a:ext cx="57080" cy="101792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endParaRPr sz="4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599">
              <a:latin typeface="Calibri"/>
              <a:cs typeface="Calibri"/>
            </a:endParaRPr>
          </a:p>
          <a:p>
            <a:pPr marL="12685">
              <a:spcBef>
                <a:spcPts val="534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endParaRPr sz="4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59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400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4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599">
              <a:latin typeface="Calibri"/>
              <a:cs typeface="Calibri"/>
            </a:endParaRPr>
          </a:p>
          <a:p>
            <a:pPr marL="12685">
              <a:spcBef>
                <a:spcPts val="529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599">
              <a:latin typeface="Calibri"/>
              <a:cs typeface="Calibri"/>
            </a:endParaRPr>
          </a:p>
          <a:p>
            <a:pPr marL="12685">
              <a:spcBef>
                <a:spcPts val="534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367698" y="2321671"/>
            <a:ext cx="570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367698" y="2092572"/>
            <a:ext cx="570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367698" y="1861865"/>
            <a:ext cx="570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367698" y="1632765"/>
            <a:ext cx="570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593788" y="1688269"/>
            <a:ext cx="532743" cy="218252"/>
          </a:xfrm>
          <a:prstGeom prst="rect">
            <a:avLst/>
          </a:prstGeom>
          <a:ln w="5156">
            <a:solidFill>
              <a:srgbClr val="D9D9D9"/>
            </a:solidFill>
          </a:ln>
        </p:spPr>
        <p:txBody>
          <a:bodyPr vert="horz" wrap="square" lIns="0" tIns="71667" rIns="0" bIns="0" rtlCol="0">
            <a:spAutoFit/>
          </a:bodyPr>
          <a:lstStyle/>
          <a:p>
            <a:pPr marR="75474" algn="r">
              <a:spcBef>
                <a:spcPts val="564"/>
              </a:spcBef>
            </a:pPr>
            <a:r>
              <a:rPr sz="949" b="1" spc="10" dirty="0">
                <a:latin typeface="Calibri"/>
                <a:cs typeface="Calibri"/>
              </a:rPr>
              <a:t>7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 rot="18420000">
            <a:off x="3652255" y="3649486"/>
            <a:ext cx="352219" cy="12814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9"/>
              </a:lnSpc>
            </a:pPr>
            <a:r>
              <a:rPr sz="949" b="1" spc="10" dirty="0">
                <a:latin typeface="Calibri"/>
                <a:cs typeface="Calibri"/>
              </a:rPr>
              <a:t>M</a:t>
            </a:r>
            <a:r>
              <a:rPr sz="949" b="1" spc="5" dirty="0">
                <a:latin typeface="Calibri"/>
                <a:cs typeface="Calibri"/>
              </a:rPr>
              <a:t>a</a:t>
            </a:r>
            <a:r>
              <a:rPr sz="949" b="1" spc="-20" dirty="0">
                <a:latin typeface="Calibri"/>
                <a:cs typeface="Calibri"/>
              </a:rPr>
              <a:t>r</a:t>
            </a:r>
            <a:r>
              <a:rPr sz="949" b="1" spc="5" dirty="0">
                <a:latin typeface="Calibri"/>
                <a:cs typeface="Calibri"/>
              </a:rPr>
              <a:t>ch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 rot="18420000">
            <a:off x="4905068" y="3649526"/>
            <a:ext cx="352219" cy="12814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9"/>
              </a:lnSpc>
            </a:pPr>
            <a:r>
              <a:rPr sz="949" b="1" spc="10" dirty="0">
                <a:latin typeface="Calibri"/>
                <a:cs typeface="Calibri"/>
              </a:rPr>
              <a:t>M</a:t>
            </a:r>
            <a:r>
              <a:rPr sz="949" b="1" spc="5" dirty="0">
                <a:latin typeface="Calibri"/>
                <a:cs typeface="Calibri"/>
              </a:rPr>
              <a:t>a</a:t>
            </a:r>
            <a:r>
              <a:rPr sz="949" b="1" spc="-20" dirty="0">
                <a:latin typeface="Calibri"/>
                <a:cs typeface="Calibri"/>
              </a:rPr>
              <a:t>r</a:t>
            </a:r>
            <a:r>
              <a:rPr sz="949" b="1" spc="5" dirty="0">
                <a:latin typeface="Calibri"/>
                <a:cs typeface="Calibri"/>
              </a:rPr>
              <a:t>ch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 rot="18420000">
            <a:off x="6216617" y="3649544"/>
            <a:ext cx="352219" cy="12814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9"/>
              </a:lnSpc>
            </a:pPr>
            <a:r>
              <a:rPr sz="949" b="1" spc="10" dirty="0">
                <a:latin typeface="Calibri"/>
                <a:cs typeface="Calibri"/>
              </a:rPr>
              <a:t>M</a:t>
            </a:r>
            <a:r>
              <a:rPr sz="949" b="1" spc="5" dirty="0">
                <a:latin typeface="Calibri"/>
                <a:cs typeface="Calibri"/>
              </a:rPr>
              <a:t>a</a:t>
            </a:r>
            <a:r>
              <a:rPr sz="949" b="1" spc="-20" dirty="0">
                <a:latin typeface="Calibri"/>
                <a:cs typeface="Calibri"/>
              </a:rPr>
              <a:t>r</a:t>
            </a:r>
            <a:r>
              <a:rPr sz="949" b="1" spc="5" dirty="0">
                <a:latin typeface="Calibri"/>
                <a:cs typeface="Calibri"/>
              </a:rPr>
              <a:t>ch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 rot="18420000">
            <a:off x="4318621" y="3608894"/>
            <a:ext cx="260777" cy="12814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9"/>
              </a:lnSpc>
            </a:pPr>
            <a:r>
              <a:rPr sz="949" b="1" dirty="0">
                <a:latin typeface="Calibri"/>
                <a:cs typeface="Calibri"/>
              </a:rPr>
              <a:t>Se</a:t>
            </a:r>
            <a:r>
              <a:rPr sz="949" b="1" spc="-5" dirty="0">
                <a:latin typeface="Calibri"/>
                <a:cs typeface="Calibri"/>
              </a:rPr>
              <a:t>p</a:t>
            </a:r>
            <a:r>
              <a:rPr sz="949" b="1" spc="5" dirty="0">
                <a:latin typeface="Calibri"/>
                <a:cs typeface="Calibri"/>
              </a:rPr>
              <a:t>t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 rot="18420000">
            <a:off x="5862266" y="3598633"/>
            <a:ext cx="240376" cy="12814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9"/>
              </a:lnSpc>
            </a:pPr>
            <a:r>
              <a:rPr sz="949" b="1" dirty="0">
                <a:latin typeface="Calibri"/>
                <a:cs typeface="Calibri"/>
              </a:rPr>
              <a:t>Nov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6206206" y="3916492"/>
            <a:ext cx="405900" cy="3805"/>
          </a:xfrm>
          <a:custGeom>
            <a:avLst/>
            <a:gdLst/>
            <a:ahLst/>
            <a:cxnLst/>
            <a:rect l="l" t="t" r="r" b="b"/>
            <a:pathLst>
              <a:path w="406400" h="3810">
                <a:moveTo>
                  <a:pt x="406260" y="0"/>
                </a:moveTo>
                <a:lnTo>
                  <a:pt x="0" y="3517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3" name="object 43"/>
          <p:cNvSpPr txBox="1"/>
          <p:nvPr/>
        </p:nvSpPr>
        <p:spPr>
          <a:xfrm>
            <a:off x="6281413" y="3970610"/>
            <a:ext cx="27651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2022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549084"/>
            <a:chOff x="1270344" y="633301"/>
            <a:chExt cx="6603365" cy="355346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80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19710" y="1463825"/>
              <a:ext cx="4332081" cy="27226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07167" y="3301038"/>
              <a:ext cx="297141" cy="283942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4274384" y="3318913"/>
            <a:ext cx="127985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17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(H</a:t>
            </a:r>
            <a:r>
              <a:rPr sz="949" b="1" dirty="0">
                <a:latin typeface="Calibri"/>
                <a:cs typeface="Calibri"/>
              </a:rPr>
              <a:t> Virgen </a:t>
            </a:r>
            <a:r>
              <a:rPr sz="949" b="1" spc="5" dirty="0">
                <a:latin typeface="Calibri"/>
                <a:cs typeface="Calibri"/>
              </a:rPr>
              <a:t>del</a:t>
            </a:r>
            <a:r>
              <a:rPr sz="949" b="1" dirty="0">
                <a:latin typeface="Calibri"/>
                <a:cs typeface="Calibri"/>
              </a:rPr>
              <a:t> Rocío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5)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51725" y="2381895"/>
            <a:ext cx="324806" cy="283583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818763" y="2403833"/>
            <a:ext cx="15094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14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4088903" y="1463513"/>
            <a:ext cx="2196297" cy="1500560"/>
            <a:chOff x="4088307" y="1465318"/>
            <a:chExt cx="2199005" cy="1502410"/>
          </a:xfrm>
        </p:grpSpPr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90069" y="1970471"/>
              <a:ext cx="297140" cy="28394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88307" y="1465318"/>
              <a:ext cx="262481" cy="28559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68399" y="2683629"/>
              <a:ext cx="234408" cy="283941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5534063" y="2700615"/>
            <a:ext cx="76169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7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(HU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La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Fe,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4)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539024" y="1712481"/>
            <a:ext cx="1170766" cy="679882"/>
            <a:chOff x="4538983" y="1714593"/>
            <a:chExt cx="1172210" cy="680720"/>
          </a:xfrm>
        </p:grpSpPr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45537" y="1714593"/>
              <a:ext cx="262481" cy="28394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76653" y="2109152"/>
              <a:ext cx="234409" cy="28558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38983" y="1975434"/>
              <a:ext cx="234412" cy="285583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4605792" y="1994931"/>
            <a:ext cx="881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708851" y="1567393"/>
            <a:ext cx="580944" cy="313304"/>
            <a:chOff x="4709020" y="1569326"/>
            <a:chExt cx="581660" cy="313690"/>
          </a:xfrm>
        </p:grpSpPr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27628" y="1569326"/>
              <a:ext cx="262480" cy="285584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09020" y="1597393"/>
              <a:ext cx="232765" cy="285584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4154846" y="1485453"/>
            <a:ext cx="780722" cy="30569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lnSpc>
                <a:spcPts val="1089"/>
              </a:lnSpc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4</a:t>
            </a:r>
            <a:r>
              <a:rPr sz="949" b="1" spc="-3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(CH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Asturias)</a:t>
            </a:r>
            <a:endParaRPr sz="949">
              <a:latin typeface="Calibri"/>
              <a:cs typeface="Calibri"/>
            </a:endParaRPr>
          </a:p>
          <a:p>
            <a:pPr marL="632335">
              <a:lnSpc>
                <a:spcPts val="1089"/>
              </a:lnSpc>
            </a:pPr>
            <a:r>
              <a:rPr sz="949" b="1" spc="10" dirty="0"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25" name="object 2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058395" y="2734735"/>
            <a:ext cx="234128" cy="285241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5125056" y="2756675"/>
            <a:ext cx="881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27" name="object 2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038609" y="1831202"/>
            <a:ext cx="234125" cy="285232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5094039" y="1589329"/>
            <a:ext cx="1716828" cy="71349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6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(H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Basurto,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4)</a:t>
            </a:r>
            <a:endParaRPr sz="949">
              <a:latin typeface="Calibri"/>
              <a:cs typeface="Calibri"/>
            </a:endParaRPr>
          </a:p>
          <a:p>
            <a:pPr marL="229594">
              <a:lnSpc>
                <a:spcPts val="1039"/>
              </a:lnSpc>
            </a:pPr>
            <a:r>
              <a:rPr sz="949" b="1" spc="10" dirty="0">
                <a:latin typeface="Calibri"/>
                <a:cs typeface="Calibri"/>
              </a:rPr>
              <a:t>4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(CH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Navarra)</a:t>
            </a:r>
            <a:endParaRPr sz="949">
              <a:latin typeface="Calibri"/>
              <a:cs typeface="Calibri"/>
            </a:endParaRPr>
          </a:p>
          <a:p>
            <a:pPr marL="23467">
              <a:lnSpc>
                <a:spcPts val="1004"/>
              </a:lnSpc>
            </a:pPr>
            <a:r>
              <a:rPr sz="949" b="1" spc="10" dirty="0">
                <a:latin typeface="Calibri"/>
                <a:cs typeface="Calibri"/>
              </a:rPr>
              <a:t>1</a:t>
            </a:r>
            <a:endParaRPr sz="949">
              <a:latin typeface="Calibri"/>
              <a:cs typeface="Calibri"/>
            </a:endParaRPr>
          </a:p>
          <a:p>
            <a:pPr marL="973555">
              <a:lnSpc>
                <a:spcPts val="1084"/>
              </a:lnSpc>
            </a:pPr>
            <a:r>
              <a:rPr sz="949" b="1" spc="10" dirty="0">
                <a:latin typeface="Calibri"/>
                <a:cs typeface="Calibri"/>
              </a:rPr>
              <a:t>22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(H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Clínic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6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)</a:t>
            </a:r>
            <a:endParaRPr sz="949">
              <a:latin typeface="Calibri"/>
              <a:cs typeface="Calibri"/>
            </a:endParaRPr>
          </a:p>
          <a:p>
            <a:pPr marL="461091">
              <a:lnSpc>
                <a:spcPts val="1114"/>
              </a:lnSpc>
            </a:pPr>
            <a:r>
              <a:rPr sz="949" b="1" spc="10" dirty="0">
                <a:latin typeface="Calibri"/>
                <a:cs typeface="Calibri"/>
              </a:rPr>
              <a:t>1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29" name="object 2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846530" y="1666316"/>
            <a:ext cx="234128" cy="283592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3912831" y="1688256"/>
            <a:ext cx="881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3003998" y="3720715"/>
            <a:ext cx="234127" cy="285238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3070765" y="3742653"/>
            <a:ext cx="881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3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6423597" y="2490712"/>
            <a:ext cx="234128" cy="283592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6489695" y="2511004"/>
            <a:ext cx="881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4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916754" y="2082275"/>
            <a:ext cx="955132" cy="91581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2299"/>
              </a:lnSpc>
              <a:spcBef>
                <a:spcPts val="95"/>
              </a:spcBef>
            </a:pPr>
            <a:r>
              <a:rPr sz="949" b="1" dirty="0">
                <a:latin typeface="Calibri"/>
                <a:cs typeface="Calibri"/>
              </a:rPr>
              <a:t>Patients </a:t>
            </a:r>
            <a:r>
              <a:rPr sz="949" b="1" spc="5" dirty="0">
                <a:latin typeface="Calibri"/>
                <a:cs typeface="Calibri"/>
              </a:rPr>
              <a:t>from: 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Zaragoza 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Extremadura 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Castilla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la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Mancha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Murcia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45"/>
              </a:spcBef>
            </a:pPr>
            <a:r>
              <a:rPr sz="949" b="1" spc="5" dirty="0">
                <a:latin typeface="Calibri"/>
                <a:cs typeface="Calibri"/>
              </a:rPr>
              <a:t>Galicia,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916754" y="3119287"/>
            <a:ext cx="85746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alibri"/>
                <a:cs typeface="Calibri"/>
              </a:rPr>
              <a:t>WE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MISS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YOU!!!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274410" y="1275565"/>
            <a:ext cx="2399247" cy="661489"/>
            <a:chOff x="1270344" y="1277137"/>
            <a:chExt cx="2402205" cy="662305"/>
          </a:xfrm>
        </p:grpSpPr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70344" y="1277137"/>
              <a:ext cx="686744" cy="42755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740839" y="1305191"/>
              <a:ext cx="214598" cy="29053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737537" y="1277137"/>
              <a:ext cx="318601" cy="427551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96961" y="1277137"/>
              <a:ext cx="318604" cy="427551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56397" y="1277137"/>
              <a:ext cx="1815901" cy="427551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270344" y="1511541"/>
              <a:ext cx="2014009" cy="427564"/>
            </a:xfrm>
            <a:prstGeom prst="rect">
              <a:avLst/>
            </a:prstGeom>
          </p:spPr>
        </p:pic>
      </p:grpSp>
      <p:sp>
        <p:nvSpPr>
          <p:cNvPr id="44" name="object 44"/>
          <p:cNvSpPr txBox="1">
            <a:spLocks noGrp="1"/>
          </p:cNvSpPr>
          <p:nvPr>
            <p:ph type="title"/>
          </p:nvPr>
        </p:nvSpPr>
        <p:spPr>
          <a:xfrm>
            <a:off x="1317780" y="1312880"/>
            <a:ext cx="2222300" cy="488981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38054" marR="30443">
              <a:lnSpc>
                <a:spcPct val="101800"/>
              </a:lnSpc>
              <a:spcBef>
                <a:spcPts val="85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AR(Ph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-5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Geographical </a:t>
            </a:r>
            <a:r>
              <a:rPr sz="1498" spc="-32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Distribution of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Patients</a:t>
            </a:r>
            <a:endParaRPr sz="1498">
              <a:latin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638525" y="4136715"/>
            <a:ext cx="316284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dirty="0">
                <a:latin typeface="Calibri"/>
                <a:cs typeface="Calibri"/>
              </a:rPr>
              <a:t>Instituto</a:t>
            </a:r>
            <a:r>
              <a:rPr sz="949" i="1" spc="5" dirty="0">
                <a:latin typeface="Calibri"/>
                <a:cs typeface="Calibri"/>
              </a:rPr>
              <a:t> Nacional</a:t>
            </a:r>
            <a:r>
              <a:rPr sz="949" i="1" spc="10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de</a:t>
            </a:r>
            <a:r>
              <a:rPr sz="949" i="1" spc="10" dirty="0">
                <a:latin typeface="Calibri"/>
                <a:cs typeface="Calibri"/>
              </a:rPr>
              <a:t> </a:t>
            </a:r>
            <a:r>
              <a:rPr sz="949" i="1" dirty="0">
                <a:latin typeface="Calibri"/>
                <a:cs typeface="Calibri"/>
              </a:rPr>
              <a:t>Estadística</a:t>
            </a:r>
            <a:r>
              <a:rPr sz="949" i="1" spc="15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de</a:t>
            </a:r>
            <a:r>
              <a:rPr sz="949" i="1" spc="10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España</a:t>
            </a:r>
            <a:r>
              <a:rPr sz="949" i="1" spc="10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(</a:t>
            </a:r>
            <a:r>
              <a:rPr sz="949" i="1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www.ine.es</a:t>
            </a:r>
            <a:r>
              <a:rPr sz="949" i="1" spc="5" dirty="0">
                <a:latin typeface="Calibri"/>
                <a:cs typeface="Calibri"/>
              </a:rPr>
              <a:t>), </a:t>
            </a:r>
            <a:r>
              <a:rPr sz="949" i="1" spc="10" dirty="0">
                <a:latin typeface="Calibri"/>
                <a:cs typeface="Calibri"/>
              </a:rPr>
              <a:t>2017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1050899"/>
            <a:chOff x="1270344" y="633301"/>
            <a:chExt cx="6603365" cy="10521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80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58965"/>
              <a:ext cx="696649" cy="4259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50735" y="1285379"/>
              <a:ext cx="214601" cy="2905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434" y="1258965"/>
              <a:ext cx="318609" cy="4259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06863" y="1258965"/>
              <a:ext cx="318609" cy="4259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66293" y="1258965"/>
              <a:ext cx="1561682" cy="42591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70447" y="1258965"/>
              <a:ext cx="316958" cy="42591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29877" y="1258965"/>
              <a:ext cx="531558" cy="425913"/>
            </a:xfrm>
            <a:prstGeom prst="rect">
              <a:avLst/>
            </a:prstGeom>
          </p:spPr>
        </p:pic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340371" y="1293095"/>
            <a:ext cx="231806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AR(Ph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-1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Not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Only</a:t>
            </a:r>
            <a:r>
              <a:rPr sz="1498" spc="-20" dirty="0">
                <a:solidFill>
                  <a:srgbClr val="4472C4"/>
                </a:solidFill>
                <a:latin typeface="Calibri"/>
              </a:rPr>
              <a:t> T-ALL</a:t>
            </a:r>
            <a:endParaRPr sz="1498">
              <a:latin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68696" y="3427734"/>
            <a:ext cx="256224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-70" dirty="0">
                <a:latin typeface="Calibri"/>
                <a:cs typeface="Calibri"/>
              </a:rPr>
              <a:t>T</a:t>
            </a:r>
            <a:r>
              <a:rPr sz="949" b="1" spc="10" dirty="0">
                <a:latin typeface="Calibri"/>
                <a:cs typeface="Calibri"/>
              </a:rPr>
              <a:t>A</a:t>
            </a:r>
            <a:r>
              <a:rPr sz="949" b="1" spc="5" dirty="0">
                <a:latin typeface="Calibri"/>
                <a:cs typeface="Calibri"/>
              </a:rPr>
              <a:t>LL  TLL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908542" y="3448730"/>
            <a:ext cx="64689" cy="334233"/>
          </a:xfrm>
          <a:custGeom>
            <a:avLst/>
            <a:gdLst/>
            <a:ahLst/>
            <a:cxnLst/>
            <a:rect l="l" t="t" r="r" b="b"/>
            <a:pathLst>
              <a:path w="64769" h="334645">
                <a:moveTo>
                  <a:pt x="0" y="0"/>
                </a:moveTo>
                <a:lnTo>
                  <a:pt x="12557" y="421"/>
                </a:lnTo>
                <a:lnTo>
                  <a:pt x="22810" y="1571"/>
                </a:lnTo>
                <a:lnTo>
                  <a:pt x="29723" y="3278"/>
                </a:lnTo>
                <a:lnTo>
                  <a:pt x="32258" y="5372"/>
                </a:lnTo>
                <a:lnTo>
                  <a:pt x="32258" y="161696"/>
                </a:lnTo>
                <a:lnTo>
                  <a:pt x="34792" y="163784"/>
                </a:lnTo>
                <a:lnTo>
                  <a:pt x="41703" y="165492"/>
                </a:lnTo>
                <a:lnTo>
                  <a:pt x="51953" y="166645"/>
                </a:lnTo>
                <a:lnTo>
                  <a:pt x="64503" y="167068"/>
                </a:lnTo>
                <a:lnTo>
                  <a:pt x="51953" y="167489"/>
                </a:lnTo>
                <a:lnTo>
                  <a:pt x="41703" y="168640"/>
                </a:lnTo>
                <a:lnTo>
                  <a:pt x="34792" y="170347"/>
                </a:lnTo>
                <a:lnTo>
                  <a:pt x="32258" y="172440"/>
                </a:lnTo>
                <a:lnTo>
                  <a:pt x="32258" y="328764"/>
                </a:lnTo>
                <a:lnTo>
                  <a:pt x="29723" y="330852"/>
                </a:lnTo>
                <a:lnTo>
                  <a:pt x="22810" y="332560"/>
                </a:lnTo>
                <a:lnTo>
                  <a:pt x="12557" y="333713"/>
                </a:lnTo>
                <a:lnTo>
                  <a:pt x="0" y="334137"/>
                </a:lnTo>
              </a:path>
            </a:pathLst>
          </a:custGeom>
          <a:ln w="20637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2119797" y="3444221"/>
            <a:ext cx="2354851" cy="31901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SAME</a:t>
            </a:r>
            <a:r>
              <a:rPr sz="949" dirty="0">
                <a:latin typeface="Calibri"/>
                <a:cs typeface="Calibri"/>
              </a:rPr>
              <a:t> TREATMENT PROTOCOL</a:t>
            </a:r>
            <a:r>
              <a:rPr sz="949" spc="5" dirty="0">
                <a:latin typeface="Calibri"/>
                <a:cs typeface="Calibri"/>
              </a:rPr>
              <a:t> (</a:t>
            </a:r>
            <a:r>
              <a:rPr sz="949" b="1" spc="5" dirty="0">
                <a:latin typeface="Calibri"/>
                <a:cs typeface="Calibri"/>
              </a:rPr>
              <a:t>AR(Ph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)-2019</a:t>
            </a:r>
            <a:r>
              <a:rPr sz="949" spc="5" dirty="0">
                <a:latin typeface="Calibri"/>
                <a:cs typeface="Calibri"/>
              </a:rPr>
              <a:t>)</a:t>
            </a:r>
            <a:endParaRPr sz="949">
              <a:latin typeface="Calibri"/>
              <a:cs typeface="Calibri"/>
            </a:endParaRPr>
          </a:p>
          <a:p>
            <a:pPr marL="38054"/>
            <a:r>
              <a:rPr sz="949" b="1" spc="10" dirty="0">
                <a:latin typeface="Calibri"/>
                <a:cs typeface="Calibri"/>
              </a:rPr>
              <a:t>2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DIFFERENT</a:t>
            </a:r>
            <a:r>
              <a:rPr sz="949" b="1" spc="-5" dirty="0">
                <a:latin typeface="Calibri"/>
                <a:cs typeface="Calibri"/>
              </a:rPr>
              <a:t> ANALYSIS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158983" y="1921878"/>
            <a:ext cx="3180603" cy="1569055"/>
            <a:chOff x="3157240" y="1924248"/>
            <a:chExt cx="3184525" cy="1570990"/>
          </a:xfrm>
        </p:grpSpPr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57240" y="1924248"/>
              <a:ext cx="3184446" cy="156828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5284282" y="3241907"/>
              <a:ext cx="302260" cy="253365"/>
            </a:xfrm>
            <a:custGeom>
              <a:avLst/>
              <a:gdLst/>
              <a:ahLst/>
              <a:cxnLst/>
              <a:rect l="l" t="t" r="r" b="b"/>
              <a:pathLst>
                <a:path w="302260" h="253364">
                  <a:moveTo>
                    <a:pt x="54217" y="31609"/>
                  </a:moveTo>
                  <a:lnTo>
                    <a:pt x="41034" y="47484"/>
                  </a:lnTo>
                  <a:lnTo>
                    <a:pt x="288709" y="253098"/>
                  </a:lnTo>
                  <a:lnTo>
                    <a:pt x="301891" y="237223"/>
                  </a:lnTo>
                  <a:lnTo>
                    <a:pt x="54217" y="31609"/>
                  </a:lnTo>
                  <a:close/>
                </a:path>
                <a:path w="302260" h="253364">
                  <a:moveTo>
                    <a:pt x="0" y="0"/>
                  </a:moveTo>
                  <a:lnTo>
                    <a:pt x="27851" y="63360"/>
                  </a:lnTo>
                  <a:lnTo>
                    <a:pt x="41034" y="47484"/>
                  </a:lnTo>
                  <a:lnTo>
                    <a:pt x="33096" y="40894"/>
                  </a:lnTo>
                  <a:lnTo>
                    <a:pt x="46278" y="25019"/>
                  </a:lnTo>
                  <a:lnTo>
                    <a:pt x="59689" y="25019"/>
                  </a:lnTo>
                  <a:lnTo>
                    <a:pt x="67398" y="15735"/>
                  </a:lnTo>
                  <a:lnTo>
                    <a:pt x="0" y="0"/>
                  </a:lnTo>
                  <a:close/>
                </a:path>
                <a:path w="302260" h="253364">
                  <a:moveTo>
                    <a:pt x="46278" y="25019"/>
                  </a:moveTo>
                  <a:lnTo>
                    <a:pt x="33096" y="40894"/>
                  </a:lnTo>
                  <a:lnTo>
                    <a:pt x="41034" y="47484"/>
                  </a:lnTo>
                  <a:lnTo>
                    <a:pt x="54217" y="31609"/>
                  </a:lnTo>
                  <a:lnTo>
                    <a:pt x="46278" y="25019"/>
                  </a:lnTo>
                  <a:close/>
                </a:path>
                <a:path w="302260" h="253364">
                  <a:moveTo>
                    <a:pt x="59689" y="25019"/>
                  </a:moveTo>
                  <a:lnTo>
                    <a:pt x="46278" y="25019"/>
                  </a:lnTo>
                  <a:lnTo>
                    <a:pt x="54217" y="31609"/>
                  </a:lnTo>
                  <a:lnTo>
                    <a:pt x="59689" y="25019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976452" y="2563118"/>
              <a:ext cx="510099" cy="364828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5116232" y="3587666"/>
            <a:ext cx="249945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T-CELL</a:t>
            </a:r>
            <a:r>
              <a:rPr sz="949" b="1" spc="5" dirty="0">
                <a:latin typeface="Calibri"/>
                <a:cs typeface="Calibri"/>
              </a:rPr>
              <a:t> ACUTE </a:t>
            </a:r>
            <a:r>
              <a:rPr sz="949" b="1" dirty="0">
                <a:latin typeface="Calibri"/>
                <a:cs typeface="Calibri"/>
              </a:rPr>
              <a:t>LYMPHOBLASTIC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LEUKEMIA </a:t>
            </a:r>
            <a:r>
              <a:rPr sz="949" b="1" spc="-5" dirty="0">
                <a:latin typeface="Calibri"/>
                <a:cs typeface="Calibri"/>
              </a:rPr>
              <a:t>(TALL)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067241" y="2586850"/>
            <a:ext cx="31203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64%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11191" y="2189489"/>
            <a:ext cx="225210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T-CELL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LYMPHOBLASTIC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LYMPHOMA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(T-LBL)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965825" y="2309353"/>
            <a:ext cx="1194232" cy="364675"/>
            <a:chOff x="2963844" y="2312200"/>
            <a:chExt cx="1195705" cy="365125"/>
          </a:xfrm>
        </p:grpSpPr>
        <p:sp>
          <p:nvSpPr>
            <p:cNvPr id="25" name="object 25"/>
            <p:cNvSpPr/>
            <p:nvPr/>
          </p:nvSpPr>
          <p:spPr>
            <a:xfrm>
              <a:off x="2963844" y="2394281"/>
              <a:ext cx="443865" cy="160020"/>
            </a:xfrm>
            <a:custGeom>
              <a:avLst/>
              <a:gdLst/>
              <a:ahLst/>
              <a:cxnLst/>
              <a:rect l="l" t="t" r="r" b="b"/>
              <a:pathLst>
                <a:path w="443864" h="160019">
                  <a:moveTo>
                    <a:pt x="381326" y="139724"/>
                  </a:moveTo>
                  <a:lnTo>
                    <a:pt x="375132" y="159410"/>
                  </a:lnTo>
                  <a:lnTo>
                    <a:pt x="443471" y="148463"/>
                  </a:lnTo>
                  <a:lnTo>
                    <a:pt x="437638" y="142824"/>
                  </a:lnTo>
                  <a:lnTo>
                    <a:pt x="391172" y="142824"/>
                  </a:lnTo>
                  <a:lnTo>
                    <a:pt x="381326" y="139724"/>
                  </a:lnTo>
                  <a:close/>
                </a:path>
                <a:path w="443864" h="160019">
                  <a:moveTo>
                    <a:pt x="387518" y="120041"/>
                  </a:moveTo>
                  <a:lnTo>
                    <a:pt x="381326" y="139724"/>
                  </a:lnTo>
                  <a:lnTo>
                    <a:pt x="391172" y="142824"/>
                  </a:lnTo>
                  <a:lnTo>
                    <a:pt x="397357" y="123139"/>
                  </a:lnTo>
                  <a:lnTo>
                    <a:pt x="387518" y="120041"/>
                  </a:lnTo>
                  <a:close/>
                </a:path>
                <a:path w="443864" h="160019">
                  <a:moveTo>
                    <a:pt x="393712" y="100355"/>
                  </a:moveTo>
                  <a:lnTo>
                    <a:pt x="387518" y="120041"/>
                  </a:lnTo>
                  <a:lnTo>
                    <a:pt x="397357" y="123139"/>
                  </a:lnTo>
                  <a:lnTo>
                    <a:pt x="391172" y="142824"/>
                  </a:lnTo>
                  <a:lnTo>
                    <a:pt x="437638" y="142824"/>
                  </a:lnTo>
                  <a:lnTo>
                    <a:pt x="393712" y="100355"/>
                  </a:lnTo>
                  <a:close/>
                </a:path>
                <a:path w="443864" h="160019">
                  <a:moveTo>
                    <a:pt x="6197" y="0"/>
                  </a:moveTo>
                  <a:lnTo>
                    <a:pt x="0" y="19685"/>
                  </a:lnTo>
                  <a:lnTo>
                    <a:pt x="381326" y="139724"/>
                  </a:lnTo>
                  <a:lnTo>
                    <a:pt x="387518" y="120041"/>
                  </a:lnTo>
                  <a:lnTo>
                    <a:pt x="6197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49192" y="2312200"/>
              <a:ext cx="510100" cy="364825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3741102" y="2336234"/>
            <a:ext cx="31203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24%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28" name="object 2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149909" y="1938366"/>
            <a:ext cx="425388" cy="364383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>
            <a:off x="4240480" y="1965254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9%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130188" y="1599221"/>
            <a:ext cx="230855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T-CELL </a:t>
            </a:r>
            <a:r>
              <a:rPr sz="949" b="1" spc="10" dirty="0">
                <a:latin typeface="Calibri"/>
                <a:cs typeface="Calibri"/>
              </a:rPr>
              <a:t>MIXTED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PHENOTYPE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(MPAL </a:t>
            </a:r>
            <a:r>
              <a:rPr sz="949" b="1" spc="10" dirty="0">
                <a:latin typeface="Calibri"/>
                <a:cs typeface="Calibri"/>
              </a:rPr>
              <a:t>T</a:t>
            </a:r>
            <a:r>
              <a:rPr sz="949" b="1" dirty="0">
                <a:latin typeface="Calibri"/>
                <a:cs typeface="Calibri"/>
              </a:rPr>
              <a:t> related)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3742675" y="1827937"/>
            <a:ext cx="1157448" cy="405900"/>
            <a:chOff x="3741652" y="1830191"/>
            <a:chExt cx="1158875" cy="406400"/>
          </a:xfrm>
        </p:grpSpPr>
        <p:sp>
          <p:nvSpPr>
            <p:cNvPr id="32" name="object 32"/>
            <p:cNvSpPr/>
            <p:nvPr/>
          </p:nvSpPr>
          <p:spPr>
            <a:xfrm>
              <a:off x="3741652" y="1830191"/>
              <a:ext cx="431165" cy="151130"/>
            </a:xfrm>
            <a:custGeom>
              <a:avLst/>
              <a:gdLst/>
              <a:ahLst/>
              <a:cxnLst/>
              <a:rect l="l" t="t" r="r" b="b"/>
              <a:pathLst>
                <a:path w="431164" h="151130">
                  <a:moveTo>
                    <a:pt x="368648" y="131029"/>
                  </a:moveTo>
                  <a:lnTo>
                    <a:pt x="362686" y="150774"/>
                  </a:lnTo>
                  <a:lnTo>
                    <a:pt x="430898" y="139039"/>
                  </a:lnTo>
                  <a:lnTo>
                    <a:pt x="425573" y="134010"/>
                  </a:lnTo>
                  <a:lnTo>
                    <a:pt x="378523" y="134010"/>
                  </a:lnTo>
                  <a:lnTo>
                    <a:pt x="368648" y="131029"/>
                  </a:lnTo>
                  <a:close/>
                </a:path>
                <a:path w="431164" h="151130">
                  <a:moveTo>
                    <a:pt x="374616" y="111268"/>
                  </a:moveTo>
                  <a:lnTo>
                    <a:pt x="368648" y="131029"/>
                  </a:lnTo>
                  <a:lnTo>
                    <a:pt x="378523" y="134010"/>
                  </a:lnTo>
                  <a:lnTo>
                    <a:pt x="384492" y="114249"/>
                  </a:lnTo>
                  <a:lnTo>
                    <a:pt x="374616" y="111268"/>
                  </a:lnTo>
                  <a:close/>
                </a:path>
                <a:path w="431164" h="151130">
                  <a:moveTo>
                    <a:pt x="380580" y="91516"/>
                  </a:moveTo>
                  <a:lnTo>
                    <a:pt x="374616" y="111268"/>
                  </a:lnTo>
                  <a:lnTo>
                    <a:pt x="384492" y="114249"/>
                  </a:lnTo>
                  <a:lnTo>
                    <a:pt x="378523" y="134010"/>
                  </a:lnTo>
                  <a:lnTo>
                    <a:pt x="425573" y="134010"/>
                  </a:lnTo>
                  <a:lnTo>
                    <a:pt x="380580" y="91516"/>
                  </a:lnTo>
                  <a:close/>
                </a:path>
                <a:path w="431164" h="151130">
                  <a:moveTo>
                    <a:pt x="5969" y="0"/>
                  </a:moveTo>
                  <a:lnTo>
                    <a:pt x="0" y="19748"/>
                  </a:lnTo>
                  <a:lnTo>
                    <a:pt x="368648" y="131029"/>
                  </a:lnTo>
                  <a:lnTo>
                    <a:pt x="374616" y="111268"/>
                  </a:lnTo>
                  <a:lnTo>
                    <a:pt x="5969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74601" y="1869771"/>
              <a:ext cx="425913" cy="366483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533583" y="3956997"/>
            <a:ext cx="318377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20" dirty="0">
                <a:latin typeface="Calibri"/>
                <a:cs typeface="Calibri"/>
              </a:rPr>
              <a:t>M</a:t>
            </a:r>
            <a:r>
              <a:rPr sz="949" b="1" spc="-55" dirty="0">
                <a:latin typeface="Calibri"/>
                <a:cs typeface="Calibri"/>
              </a:rPr>
              <a:t>P</a:t>
            </a:r>
            <a:r>
              <a:rPr sz="949" b="1" spc="10" dirty="0">
                <a:latin typeface="Calibri"/>
                <a:cs typeface="Calibri"/>
              </a:rPr>
              <a:t>A</a:t>
            </a:r>
            <a:r>
              <a:rPr sz="949" b="1" spc="5" dirty="0">
                <a:latin typeface="Calibri"/>
                <a:cs typeface="Calibri"/>
              </a:rPr>
              <a:t>L  AUL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908541" y="3956137"/>
            <a:ext cx="64689" cy="334233"/>
          </a:xfrm>
          <a:custGeom>
            <a:avLst/>
            <a:gdLst/>
            <a:ahLst/>
            <a:cxnLst/>
            <a:rect l="l" t="t" r="r" b="b"/>
            <a:pathLst>
              <a:path w="64769" h="334645">
                <a:moveTo>
                  <a:pt x="0" y="0"/>
                </a:moveTo>
                <a:lnTo>
                  <a:pt x="12557" y="421"/>
                </a:lnTo>
                <a:lnTo>
                  <a:pt x="22810" y="1571"/>
                </a:lnTo>
                <a:lnTo>
                  <a:pt x="29723" y="3278"/>
                </a:lnTo>
                <a:lnTo>
                  <a:pt x="32258" y="5372"/>
                </a:lnTo>
                <a:lnTo>
                  <a:pt x="32258" y="161696"/>
                </a:lnTo>
                <a:lnTo>
                  <a:pt x="34792" y="163784"/>
                </a:lnTo>
                <a:lnTo>
                  <a:pt x="41703" y="165492"/>
                </a:lnTo>
                <a:lnTo>
                  <a:pt x="51953" y="166645"/>
                </a:lnTo>
                <a:lnTo>
                  <a:pt x="64503" y="167068"/>
                </a:lnTo>
                <a:lnTo>
                  <a:pt x="51953" y="167489"/>
                </a:lnTo>
                <a:lnTo>
                  <a:pt x="41703" y="168640"/>
                </a:lnTo>
                <a:lnTo>
                  <a:pt x="34792" y="170347"/>
                </a:lnTo>
                <a:lnTo>
                  <a:pt x="32258" y="172440"/>
                </a:lnTo>
                <a:lnTo>
                  <a:pt x="32258" y="328764"/>
                </a:lnTo>
                <a:lnTo>
                  <a:pt x="29723" y="330852"/>
                </a:lnTo>
                <a:lnTo>
                  <a:pt x="22810" y="332560"/>
                </a:lnTo>
                <a:lnTo>
                  <a:pt x="12557" y="333713"/>
                </a:lnTo>
                <a:lnTo>
                  <a:pt x="0" y="334137"/>
                </a:lnTo>
              </a:path>
            </a:pathLst>
          </a:custGeom>
          <a:ln w="20637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2134881" y="4011407"/>
            <a:ext cx="389917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CLINICAL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TEAM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DECIDED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ON </a:t>
            </a:r>
            <a:r>
              <a:rPr sz="949" spc="-10" dirty="0">
                <a:latin typeface="Calibri"/>
                <a:cs typeface="Calibri"/>
              </a:rPr>
              <a:t>TREATMENT,</a:t>
            </a:r>
            <a:r>
              <a:rPr sz="949" spc="24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SHOULD BE </a:t>
            </a:r>
            <a:r>
              <a:rPr sz="949" b="1" spc="-5" dirty="0">
                <a:latin typeface="Calibri"/>
                <a:cs typeface="Calibri"/>
              </a:rPr>
              <a:t>TREATED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AS </a:t>
            </a:r>
            <a:r>
              <a:rPr sz="949" b="1" spc="5" dirty="0">
                <a:latin typeface="Calibri"/>
                <a:cs typeface="Calibri"/>
              </a:rPr>
              <a:t>ETP-ALL?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565453" y="1896005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3%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564687" y="1609113"/>
            <a:ext cx="228635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ACUTE </a:t>
            </a:r>
            <a:r>
              <a:rPr sz="949" b="1" dirty="0">
                <a:latin typeface="Calibri"/>
                <a:cs typeface="Calibri"/>
              </a:rPr>
              <a:t>UNDIFFERENTIATED</a:t>
            </a:r>
            <a:r>
              <a:rPr sz="949" b="1" spc="10" dirty="0">
                <a:latin typeface="Calibri"/>
                <a:cs typeface="Calibri"/>
              </a:rPr>
              <a:t> LEUKEMIA</a:t>
            </a:r>
            <a:r>
              <a:rPr sz="949" b="1" spc="5" dirty="0">
                <a:latin typeface="Calibri"/>
                <a:cs typeface="Calibri"/>
              </a:rPr>
              <a:t> (AUL)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39" name="object 3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681379" y="1794604"/>
            <a:ext cx="158085" cy="102299"/>
          </a:xfrm>
          <a:prstGeom prst="rect">
            <a:avLst/>
          </a:prstGeom>
        </p:spPr>
      </p:pic>
      <p:sp>
        <p:nvSpPr>
          <p:cNvPr id="40" name="object 40"/>
          <p:cNvSpPr txBox="1"/>
          <p:nvPr/>
        </p:nvSpPr>
        <p:spPr>
          <a:xfrm>
            <a:off x="6749098" y="2144973"/>
            <a:ext cx="537817" cy="6208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000"/>
              </a:lnSpc>
              <a:spcBef>
                <a:spcPts val="90"/>
              </a:spcBef>
            </a:pPr>
            <a:r>
              <a:rPr sz="949" b="1" spc="-70" dirty="0">
                <a:latin typeface="Calibri"/>
                <a:cs typeface="Calibri"/>
              </a:rPr>
              <a:t>T</a:t>
            </a:r>
            <a:r>
              <a:rPr sz="949" b="1" spc="10" dirty="0">
                <a:latin typeface="Calibri"/>
                <a:cs typeface="Calibri"/>
              </a:rPr>
              <a:t>ALL</a:t>
            </a:r>
            <a:r>
              <a:rPr sz="949" b="1" spc="5" dirty="0">
                <a:latin typeface="Calibri"/>
                <a:cs typeface="Calibri"/>
              </a:rPr>
              <a:t> n=62  TLL</a:t>
            </a:r>
            <a:r>
              <a:rPr sz="949" b="1" spc="10" dirty="0">
                <a:latin typeface="Calibri"/>
                <a:cs typeface="Calibri"/>
              </a:rPr>
              <a:t> n=23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TMP n=9 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AUL</a:t>
            </a:r>
            <a:r>
              <a:rPr sz="949" b="1" spc="18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n=3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778185"/>
            <a:chOff x="1271841" y="633590"/>
            <a:chExt cx="6600825" cy="7791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102" y="682898"/>
              <a:ext cx="791622" cy="215151"/>
            </a:xfrm>
            <a:prstGeom prst="rect">
              <a:avLst/>
            </a:prstGeom>
          </p:spPr>
        </p:pic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480913" y="2476021"/>
          <a:ext cx="3014438" cy="16090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2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22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8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29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9067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0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549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Frequency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8981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898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Frequency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898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R="142875" algn="r">
                        <a:lnSpc>
                          <a:spcPct val="100000"/>
                        </a:lnSpc>
                        <a:spcBef>
                          <a:spcPts val="464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898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3436"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ETP-ALL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35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12509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3436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Pro-T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-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-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3436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35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12509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3436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Cortical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79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125095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5973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Mature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5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125095" algn="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B w="19050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0900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ND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3436"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-15" dirty="0">
                          <a:latin typeface="Calibri"/>
                          <a:cs typeface="Calibri"/>
                        </a:rPr>
                        <a:t>Total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62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207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4641077" y="2469536"/>
          <a:ext cx="3167284" cy="163881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25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10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70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70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709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244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95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Frequency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R="255904" algn="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Frequency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R="255904" algn="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318"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NE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23812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23812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318"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Normal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38125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38125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318"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CK&lt;3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238125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238760" algn="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0220"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CK&gt;=3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38760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38760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67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B w="19050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5782"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Missing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238760" algn="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90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8318"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b="1" spc="-15" dirty="0">
                          <a:latin typeface="Calibri"/>
                          <a:cs typeface="Calibri"/>
                        </a:rPr>
                        <a:t>Total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270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07010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207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207645" algn="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462977" y="1603462"/>
            <a:ext cx="52576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5" dirty="0">
                <a:latin typeface="Calibri"/>
                <a:cs typeface="Calibri"/>
              </a:rPr>
              <a:t>T</a:t>
            </a:r>
            <a:r>
              <a:rPr sz="749" b="1" spc="-5" dirty="0">
                <a:latin typeface="Calibri"/>
                <a:cs typeface="Calibri"/>
              </a:rPr>
              <a:t>-</a:t>
            </a:r>
            <a:r>
              <a:rPr sz="749" b="1" dirty="0">
                <a:latin typeface="Calibri"/>
                <a:cs typeface="Calibri"/>
              </a:rPr>
              <a:t>A</a:t>
            </a:r>
            <a:r>
              <a:rPr sz="749" b="1" spc="-5" dirty="0">
                <a:latin typeface="Calibri"/>
                <a:cs typeface="Calibri"/>
              </a:rPr>
              <a:t>L</a:t>
            </a:r>
            <a:r>
              <a:rPr sz="749" b="1" dirty="0">
                <a:latin typeface="Calibri"/>
                <a:cs typeface="Calibri"/>
              </a:rPr>
              <a:t>L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(N=62)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628948" y="1809525"/>
            <a:ext cx="1282170" cy="285104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279572" y="1831441"/>
            <a:ext cx="2113849" cy="52005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427476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IMMUNOPHENOTYPE</a:t>
            </a:r>
            <a:endParaRPr sz="9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98">
              <a:latin typeface="Calibri"/>
              <a:cs typeface="Calibri"/>
            </a:endParaRPr>
          </a:p>
          <a:p>
            <a:pPr marL="63424">
              <a:tabLst>
                <a:tab pos="1151142" algn="l"/>
              </a:tabLst>
            </a:pPr>
            <a:r>
              <a:rPr sz="949" b="1" spc="5" dirty="0">
                <a:latin typeface="Calibri"/>
                <a:cs typeface="Calibri"/>
              </a:rPr>
              <a:t>AR(Ph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)-2019	</a:t>
            </a:r>
            <a:r>
              <a:rPr sz="949" b="1" spc="10" dirty="0">
                <a:latin typeface="Calibri"/>
                <a:cs typeface="Calibri"/>
              </a:rPr>
              <a:t>HR2011&amp;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HR2003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117862" y="2417018"/>
            <a:ext cx="1084513" cy="0"/>
          </a:xfrm>
          <a:custGeom>
            <a:avLst/>
            <a:gdLst/>
            <a:ahLst/>
            <a:cxnLst/>
            <a:rect l="l" t="t" r="r" b="b"/>
            <a:pathLst>
              <a:path w="1085850">
                <a:moveTo>
                  <a:pt x="0" y="0"/>
                </a:moveTo>
                <a:lnTo>
                  <a:pt x="1085253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/>
          <p:nvPr/>
        </p:nvSpPr>
        <p:spPr>
          <a:xfrm>
            <a:off x="3263388" y="2417018"/>
            <a:ext cx="1153008" cy="0"/>
          </a:xfrm>
          <a:custGeom>
            <a:avLst/>
            <a:gdLst/>
            <a:ahLst/>
            <a:cxnLst/>
            <a:rect l="l" t="t" r="r" b="b"/>
            <a:pathLst>
              <a:path w="1154429">
                <a:moveTo>
                  <a:pt x="0" y="0"/>
                </a:moveTo>
                <a:lnTo>
                  <a:pt x="1154264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69550" y="1809525"/>
            <a:ext cx="772921" cy="285104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6035747" y="1831441"/>
            <a:ext cx="62724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dirty="0">
                <a:latin typeface="Calibri"/>
                <a:cs typeface="Calibri"/>
              </a:rPr>
              <a:t>KARYOTYPE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268026" y="2408153"/>
            <a:ext cx="1166327" cy="8879"/>
          </a:xfrm>
          <a:custGeom>
            <a:avLst/>
            <a:gdLst/>
            <a:ahLst/>
            <a:cxnLst/>
            <a:rect l="l" t="t" r="r" b="b"/>
            <a:pathLst>
              <a:path w="1167764" h="8889">
                <a:moveTo>
                  <a:pt x="0" y="8877"/>
                </a:moveTo>
                <a:lnTo>
                  <a:pt x="1167536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6490006" y="2417018"/>
            <a:ext cx="1203112" cy="0"/>
          </a:xfrm>
          <a:custGeom>
            <a:avLst/>
            <a:gdLst/>
            <a:ahLst/>
            <a:cxnLst/>
            <a:rect l="l" t="t" r="r" b="b"/>
            <a:pathLst>
              <a:path w="1204595">
                <a:moveTo>
                  <a:pt x="0" y="0"/>
                </a:moveTo>
                <a:lnTo>
                  <a:pt x="1204582" y="0"/>
                </a:lnTo>
              </a:path>
            </a:pathLst>
          </a:custGeom>
          <a:ln w="15468">
            <a:solidFill>
              <a:srgbClr val="FF33C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5444910" y="2177531"/>
            <a:ext cx="74330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AR(Ph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)-2019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01378" y="2177531"/>
            <a:ext cx="93737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HR2011&amp;</a:t>
            </a:r>
            <a:r>
              <a:rPr sz="949" b="1" spc="-4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HR2003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275900" y="1273900"/>
            <a:ext cx="3944202" cy="425559"/>
            <a:chOff x="1271835" y="1275471"/>
            <a:chExt cx="3949065" cy="426084"/>
          </a:xfrm>
        </p:grpSpPr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71835" y="1275471"/>
              <a:ext cx="658382" cy="42572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14057" y="1301873"/>
              <a:ext cx="214510" cy="29041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12407" y="1275471"/>
              <a:ext cx="316815" cy="42572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770160" y="1275471"/>
              <a:ext cx="318465" cy="42572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29563" y="1275471"/>
              <a:ext cx="825040" cy="42572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95541" y="1275471"/>
              <a:ext cx="318465" cy="42572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54944" y="1275471"/>
              <a:ext cx="2765537" cy="425721"/>
            </a:xfrm>
            <a:prstGeom prst="rect">
              <a:avLst/>
            </a:prstGeom>
          </p:spPr>
        </p:pic>
      </p:grp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1303923" y="1309560"/>
            <a:ext cx="380911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AR(Ph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</a:rPr>
              <a:t>T-ALL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Basal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Patient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Characteristics</a:t>
            </a:r>
            <a:endParaRPr sz="1498">
              <a:latin typeface="Calibri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3601384"/>
          </a:xfrm>
          <a:prstGeom prst="rect">
            <a:avLst/>
          </a:prstGeom>
        </p:spPr>
      </p:pic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2968709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92343" y="839261"/>
          <a:ext cx="2026326" cy="32839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885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378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52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 marR="78105" indent="132080">
                        <a:lnSpc>
                          <a:spcPct val="124300"/>
                        </a:lnSpc>
                        <a:spcBef>
                          <a:spcPts val="40"/>
                        </a:spcBef>
                      </a:pPr>
                      <a:r>
                        <a:rPr sz="900" b="1" spc="1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Ph+ ALL </a:t>
                      </a:r>
                      <a:r>
                        <a:rPr sz="900" b="1" spc="1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(LAL</a:t>
                      </a:r>
                      <a:r>
                        <a:rPr sz="900" b="1" spc="-2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OPH</a:t>
                      </a:r>
                      <a:r>
                        <a:rPr sz="900" b="1" spc="-2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07)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Patients,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88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Early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death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2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10/123*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010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51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Failure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3/123*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94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185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110/123*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(89%)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94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Deaths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3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13/110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88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Patients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first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185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27/110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(25%)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94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2669">
                <a:tc>
                  <a:txBody>
                    <a:bodyPr/>
                    <a:lstStyle/>
                    <a:p>
                      <a:pPr marL="108585" marR="1009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Median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CIR (months), </a:t>
                      </a:r>
                      <a:r>
                        <a:rPr sz="800" spc="-1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95%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33.4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(22.6,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45.4)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932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51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Relapse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63/110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(57%)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88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Protocol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withdrawal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8/128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94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2669">
                <a:tc>
                  <a:txBody>
                    <a:bodyPr/>
                    <a:lstStyle/>
                    <a:p>
                      <a:pPr marL="157480" marR="14986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OS;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(years), </a:t>
                      </a:r>
                      <a:r>
                        <a:rPr sz="800" spc="-1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95%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3.1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(1.9,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4.2)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932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146050" marR="138430" algn="just">
                        <a:lnSpc>
                          <a:spcPct val="101299"/>
                        </a:lnSpc>
                        <a:spcBef>
                          <a:spcPts val="1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follow-up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</a:t>
                      </a:r>
                      <a:r>
                        <a:rPr sz="800" spc="-1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alive patients, years </a:t>
                      </a:r>
                      <a:r>
                        <a:rPr sz="800" spc="-1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[min;max]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3.1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(0,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3416443" y="757429"/>
            <a:ext cx="4321561" cy="1586813"/>
            <a:chOff x="3415018" y="758363"/>
            <a:chExt cx="4326890" cy="158877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84386" y="778998"/>
              <a:ext cx="1979686" cy="151105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425337" y="768682"/>
              <a:ext cx="2049145" cy="1550035"/>
            </a:xfrm>
            <a:custGeom>
              <a:avLst/>
              <a:gdLst/>
              <a:ahLst/>
              <a:cxnLst/>
              <a:rect l="l" t="t" r="r" b="b"/>
              <a:pathLst>
                <a:path w="2049145" h="1550035">
                  <a:moveTo>
                    <a:pt x="0" y="0"/>
                  </a:moveTo>
                  <a:lnTo>
                    <a:pt x="2049056" y="0"/>
                  </a:lnTo>
                  <a:lnTo>
                    <a:pt x="2049056" y="1549971"/>
                  </a:lnTo>
                  <a:lnTo>
                    <a:pt x="0" y="1549971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85883" y="778998"/>
              <a:ext cx="2134927" cy="154092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526906" y="768682"/>
              <a:ext cx="2204720" cy="1567815"/>
            </a:xfrm>
            <a:custGeom>
              <a:avLst/>
              <a:gdLst/>
              <a:ahLst/>
              <a:cxnLst/>
              <a:rect l="l" t="t" r="r" b="b"/>
              <a:pathLst>
                <a:path w="2204720" h="1567814">
                  <a:moveTo>
                    <a:pt x="0" y="0"/>
                  </a:moveTo>
                  <a:lnTo>
                    <a:pt x="2204224" y="0"/>
                  </a:lnTo>
                  <a:lnTo>
                    <a:pt x="2204224" y="1567649"/>
                  </a:lnTo>
                  <a:lnTo>
                    <a:pt x="0" y="1567649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37054" y="2426210"/>
            <a:ext cx="2025918" cy="1705921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>
          <a:xfrm>
            <a:off x="5616237" y="2426210"/>
            <a:ext cx="2101164" cy="1709852"/>
            <a:chOff x="5617524" y="2429202"/>
            <a:chExt cx="2103755" cy="171196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17524" y="2429202"/>
              <a:ext cx="2103285" cy="171149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65853" y="3830311"/>
              <a:ext cx="1406626" cy="310382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3426750" y="2415907"/>
            <a:ext cx="2046621" cy="1657641"/>
          </a:xfrm>
          <a:prstGeom prst="rect">
            <a:avLst/>
          </a:prstGeom>
          <a:ln w="20637">
            <a:solidFill>
              <a:srgbClr val="0070C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599">
              <a:latin typeface="Times New Roman"/>
              <a:cs typeface="Times New Roman"/>
            </a:endParaRPr>
          </a:p>
          <a:p>
            <a:pPr marR="237839" algn="r"/>
            <a:r>
              <a:rPr sz="599" spc="-5" dirty="0">
                <a:latin typeface="Arial"/>
                <a:cs typeface="Arial"/>
              </a:rPr>
              <a:t>P </a:t>
            </a:r>
            <a:r>
              <a:rPr sz="599" spc="-10" dirty="0">
                <a:latin typeface="Arial"/>
                <a:cs typeface="Arial"/>
              </a:rPr>
              <a:t>&lt;0.001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605932" y="2415905"/>
            <a:ext cx="2121459" cy="1716225"/>
          </a:xfrm>
          <a:prstGeom prst="rect">
            <a:avLst/>
          </a:prstGeom>
          <a:ln w="20637">
            <a:solidFill>
              <a:srgbClr val="0070C0"/>
            </a:solidFill>
          </a:ln>
        </p:spPr>
        <p:txBody>
          <a:bodyPr vert="horz" wrap="square" lIns="0" tIns="0" rIns="0" bIns="0" rtlCol="0">
            <a:noAutofit/>
          </a:bodyPr>
          <a:lstStyle/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 marR="235937" algn="r">
              <a:spcBef>
                <a:spcPts val="395"/>
              </a:spcBef>
            </a:pPr>
            <a:r>
              <a:rPr sz="599" spc="-5" dirty="0">
                <a:latin typeface="Arial"/>
                <a:cs typeface="Arial"/>
              </a:rPr>
              <a:t>P </a:t>
            </a:r>
            <a:r>
              <a:rPr sz="599" spc="-10" dirty="0">
                <a:latin typeface="Arial"/>
                <a:cs typeface="Arial"/>
              </a:rPr>
              <a:t>&lt;0.001</a:t>
            </a:r>
            <a:endParaRPr sz="5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1088318"/>
            <a:chOff x="1270344" y="633301"/>
            <a:chExt cx="6603365" cy="108966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96934"/>
              <a:ext cx="734618" cy="4259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87055" y="1323352"/>
              <a:ext cx="216255" cy="2905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85402" y="1296934"/>
              <a:ext cx="316958" cy="4259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44832" y="1296934"/>
              <a:ext cx="316958" cy="4259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04262" y="1296934"/>
              <a:ext cx="3522866" cy="425913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56490" y="1331016"/>
            <a:ext cx="307088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</a:t>
            </a:r>
            <a:r>
              <a:rPr sz="1498" dirty="0">
                <a:solidFill>
                  <a:srgbClr val="4472C4"/>
                </a:solidFill>
                <a:latin typeface="Calibri"/>
              </a:rPr>
              <a:t> Response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65" dirty="0">
                <a:solidFill>
                  <a:srgbClr val="4472C4"/>
                </a:solidFill>
                <a:latin typeface="Calibri"/>
              </a:rPr>
              <a:t>To</a:t>
            </a:r>
            <a:r>
              <a:rPr sz="1498" spc="6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Treatment:</a:t>
            </a:r>
            <a:endParaRPr sz="1498">
              <a:latin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51806" y="1331016"/>
            <a:ext cx="75852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CR</a:t>
            </a:r>
            <a:r>
              <a:rPr sz="1498" spc="-5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Status</a:t>
            </a:r>
            <a:endParaRPr sz="1498">
              <a:latin typeface="Calibri"/>
              <a:cs typeface="Calibri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45435" y="1754996"/>
          <a:ext cx="5655322" cy="604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115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60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16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813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37198">
                <a:tc>
                  <a:txBody>
                    <a:bodyPr/>
                    <a:lstStyle/>
                    <a:p>
                      <a:pPr marL="31750">
                        <a:lnSpc>
                          <a:spcPts val="1500"/>
                        </a:lnSpc>
                      </a:pPr>
                      <a:r>
                        <a:rPr sz="1300" b="1" spc="-20" dirty="0">
                          <a:latin typeface="Calibri"/>
                          <a:cs typeface="Calibri"/>
                        </a:rPr>
                        <a:t>T-ALL</a:t>
                      </a:r>
                      <a:r>
                        <a:rPr sz="1300" b="1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latin typeface="Calibri"/>
                          <a:cs typeface="Calibri"/>
                        </a:rPr>
                        <a:t>(N=62)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418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46</a:t>
                      </a:r>
                      <a:r>
                        <a:rPr sz="900" spc="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CR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STATUS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6636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42/46</a:t>
                      </a:r>
                      <a:r>
                        <a:rPr sz="9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(91%)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2640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5264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74/80</a:t>
                      </a:r>
                      <a:r>
                        <a:rPr sz="9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(93%)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CR</a:t>
                      </a:r>
                      <a:r>
                        <a:rPr sz="900" spc="2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(Ph</a:t>
                      </a:r>
                      <a:r>
                        <a:rPr sz="1000" spc="7" baseline="21367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)-2011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06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r">
                        <a:lnSpc>
                          <a:spcPts val="1110"/>
                        </a:lnSpc>
                        <a:spcBef>
                          <a:spcPts val="11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93/105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(89%)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1110"/>
                        </a:lnSpc>
                        <a:spcBef>
                          <a:spcPts val="114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CR</a:t>
                      </a:r>
                      <a:r>
                        <a:rPr sz="900" spc="2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(Ph</a:t>
                      </a:r>
                      <a:r>
                        <a:rPr sz="1000" spc="7" baseline="21367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)-2003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2672806" y="1845338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/>
          <p:nvPr/>
        </p:nvSpPr>
        <p:spPr>
          <a:xfrm>
            <a:off x="4491741" y="1855819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2027600" y="2031552"/>
            <a:ext cx="62153" cy="408436"/>
          </a:xfrm>
          <a:custGeom>
            <a:avLst/>
            <a:gdLst/>
            <a:ahLst/>
            <a:cxnLst/>
            <a:rect l="l" t="t" r="r" b="b"/>
            <a:pathLst>
              <a:path w="62230" h="408939">
                <a:moveTo>
                  <a:pt x="20637" y="346481"/>
                </a:moveTo>
                <a:lnTo>
                  <a:pt x="0" y="346481"/>
                </a:lnTo>
                <a:lnTo>
                  <a:pt x="30962" y="408381"/>
                </a:lnTo>
                <a:lnTo>
                  <a:pt x="56756" y="356793"/>
                </a:lnTo>
                <a:lnTo>
                  <a:pt x="20637" y="356793"/>
                </a:lnTo>
                <a:lnTo>
                  <a:pt x="20637" y="346481"/>
                </a:lnTo>
                <a:close/>
              </a:path>
              <a:path w="62230" h="408939">
                <a:moveTo>
                  <a:pt x="41275" y="0"/>
                </a:moveTo>
                <a:lnTo>
                  <a:pt x="20637" y="0"/>
                </a:lnTo>
                <a:lnTo>
                  <a:pt x="20637" y="356793"/>
                </a:lnTo>
                <a:lnTo>
                  <a:pt x="41275" y="356793"/>
                </a:lnTo>
                <a:lnTo>
                  <a:pt x="41275" y="0"/>
                </a:lnTo>
                <a:close/>
              </a:path>
              <a:path w="62230" h="408939">
                <a:moveTo>
                  <a:pt x="61912" y="346481"/>
                </a:moveTo>
                <a:lnTo>
                  <a:pt x="41275" y="346481"/>
                </a:lnTo>
                <a:lnTo>
                  <a:pt x="41275" y="356793"/>
                </a:lnTo>
                <a:lnTo>
                  <a:pt x="56756" y="356793"/>
                </a:lnTo>
                <a:lnTo>
                  <a:pt x="61912" y="346481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1503834" y="2520897"/>
            <a:ext cx="10857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NON-ETP-ALL</a:t>
            </a:r>
            <a:r>
              <a:rPr sz="949" b="1" spc="-3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(N=45)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685007" y="2569925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3256390" y="2506058"/>
            <a:ext cx="10857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34</a:t>
            </a:r>
            <a:r>
              <a:rPr sz="949" spc="19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Global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STATUS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020521" y="2519289"/>
            <a:ext cx="78706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481387" algn="l"/>
              </a:tabLst>
            </a:pPr>
            <a:r>
              <a:rPr sz="949" spc="10" dirty="0">
                <a:latin typeface="Calibri"/>
                <a:cs typeface="Calibri"/>
              </a:rPr>
              <a:t>29/</a:t>
            </a:r>
            <a:r>
              <a:rPr sz="949" spc="5" dirty="0">
                <a:latin typeface="Calibri"/>
                <a:cs typeface="Calibri"/>
              </a:rPr>
              <a:t>3</a:t>
            </a:r>
            <a:r>
              <a:rPr sz="949" spc="10" dirty="0">
                <a:latin typeface="Calibri"/>
                <a:cs typeface="Calibri"/>
              </a:rPr>
              <a:t>4</a:t>
            </a:r>
            <a:r>
              <a:rPr sz="949" dirty="0">
                <a:latin typeface="Calibri"/>
                <a:cs typeface="Calibri"/>
              </a:rPr>
              <a:t>	</a:t>
            </a:r>
            <a:r>
              <a:rPr sz="949" b="1" spc="5" dirty="0">
                <a:latin typeface="Calibri"/>
                <a:cs typeface="Calibri"/>
              </a:rPr>
              <a:t>(85</a:t>
            </a:r>
            <a:r>
              <a:rPr sz="949" b="1" spc="10" dirty="0">
                <a:latin typeface="Calibri"/>
                <a:cs typeface="Calibri"/>
              </a:rPr>
              <a:t>%)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894602" y="2507708"/>
            <a:ext cx="347551" cy="3276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634">
              <a:lnSpc>
                <a:spcPct val="110600"/>
              </a:lnSpc>
              <a:spcBef>
                <a:spcPts val="95"/>
              </a:spcBef>
            </a:pPr>
            <a:r>
              <a:rPr sz="949" spc="10" dirty="0">
                <a:latin typeface="Calibri"/>
                <a:cs typeface="Calibri"/>
              </a:rPr>
              <a:t>end </a:t>
            </a:r>
            <a:r>
              <a:rPr sz="949" dirty="0">
                <a:latin typeface="Calibri"/>
                <a:cs typeface="Calibri"/>
              </a:rPr>
              <a:t>I-</a:t>
            </a:r>
            <a:r>
              <a:rPr sz="949" spc="5" dirty="0">
                <a:latin typeface="Calibri"/>
                <a:cs typeface="Calibri"/>
              </a:rPr>
              <a:t>I  end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I-</a:t>
            </a:r>
            <a:r>
              <a:rPr sz="949" spc="5" dirty="0">
                <a:latin typeface="Calibri"/>
                <a:cs typeface="Calibri"/>
              </a:rPr>
              <a:t>I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503926" y="2584221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5316686" y="3067002"/>
            <a:ext cx="62153" cy="268274"/>
          </a:xfrm>
          <a:custGeom>
            <a:avLst/>
            <a:gdLst/>
            <a:ahLst/>
            <a:cxnLst/>
            <a:rect l="l" t="t" r="r" b="b"/>
            <a:pathLst>
              <a:path w="62229" h="268604">
                <a:moveTo>
                  <a:pt x="20624" y="206603"/>
                </a:moveTo>
                <a:lnTo>
                  <a:pt x="0" y="206603"/>
                </a:lnTo>
                <a:lnTo>
                  <a:pt x="30949" y="268516"/>
                </a:lnTo>
                <a:lnTo>
                  <a:pt x="56738" y="216928"/>
                </a:lnTo>
                <a:lnTo>
                  <a:pt x="20624" y="216928"/>
                </a:lnTo>
                <a:lnTo>
                  <a:pt x="20624" y="206603"/>
                </a:lnTo>
                <a:close/>
              </a:path>
              <a:path w="62229" h="268604">
                <a:moveTo>
                  <a:pt x="41262" y="0"/>
                </a:moveTo>
                <a:lnTo>
                  <a:pt x="20624" y="0"/>
                </a:lnTo>
                <a:lnTo>
                  <a:pt x="20624" y="216928"/>
                </a:lnTo>
                <a:lnTo>
                  <a:pt x="41262" y="216928"/>
                </a:lnTo>
                <a:lnTo>
                  <a:pt x="41262" y="0"/>
                </a:lnTo>
                <a:close/>
              </a:path>
              <a:path w="62229" h="268604">
                <a:moveTo>
                  <a:pt x="61899" y="206603"/>
                </a:moveTo>
                <a:lnTo>
                  <a:pt x="41262" y="206603"/>
                </a:lnTo>
                <a:lnTo>
                  <a:pt x="41262" y="216928"/>
                </a:lnTo>
                <a:lnTo>
                  <a:pt x="56738" y="216928"/>
                </a:lnTo>
                <a:lnTo>
                  <a:pt x="61899" y="206603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 txBox="1"/>
          <p:nvPr/>
        </p:nvSpPr>
        <p:spPr>
          <a:xfrm>
            <a:off x="4660773" y="3346943"/>
            <a:ext cx="1524026" cy="342478"/>
          </a:xfrm>
          <a:prstGeom prst="rect">
            <a:avLst/>
          </a:prstGeom>
        </p:spPr>
        <p:txBody>
          <a:bodyPr vert="horz" wrap="square" lIns="0" tIns="25369" rIns="0" bIns="0" rtlCol="0">
            <a:spAutoFit/>
          </a:bodyPr>
          <a:lstStyle/>
          <a:p>
            <a:pPr marL="20296">
              <a:spcBef>
                <a:spcPts val="200"/>
              </a:spcBef>
            </a:pPr>
            <a:r>
              <a:rPr sz="949" spc="10" dirty="0">
                <a:latin typeface="Calibri"/>
                <a:cs typeface="Calibri"/>
              </a:rPr>
              <a:t>22/29 </a:t>
            </a:r>
            <a:r>
              <a:rPr sz="949" spc="2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(76%)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MRD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&lt;0.01%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110"/>
              </a:spcBef>
            </a:pPr>
            <a:r>
              <a:rPr sz="949" spc="10" dirty="0">
                <a:latin typeface="Calibri"/>
                <a:cs typeface="Calibri"/>
              </a:rPr>
              <a:t>65/104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(63%) </a:t>
            </a:r>
            <a:r>
              <a:rPr sz="949" dirty="0">
                <a:latin typeface="Calibri"/>
                <a:cs typeface="Calibri"/>
              </a:rPr>
              <a:t>Historical</a:t>
            </a:r>
            <a:r>
              <a:rPr sz="949" spc="5" dirty="0">
                <a:latin typeface="Calibri"/>
                <a:cs typeface="Calibri"/>
              </a:rPr>
              <a:t> series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313764" y="2919774"/>
            <a:ext cx="1436504" cy="397655"/>
          </a:xfrm>
          <a:custGeom>
            <a:avLst/>
            <a:gdLst/>
            <a:ahLst/>
            <a:cxnLst/>
            <a:rect l="l" t="t" r="r" b="b"/>
            <a:pathLst>
              <a:path w="1438275" h="398145">
                <a:moveTo>
                  <a:pt x="1432877" y="0"/>
                </a:moveTo>
                <a:lnTo>
                  <a:pt x="1372971" y="15595"/>
                </a:lnTo>
                <a:lnTo>
                  <a:pt x="1378165" y="35572"/>
                </a:lnTo>
                <a:lnTo>
                  <a:pt x="1438071" y="19964"/>
                </a:lnTo>
                <a:lnTo>
                  <a:pt x="1432877" y="0"/>
                </a:lnTo>
                <a:close/>
              </a:path>
              <a:path w="1438275" h="398145">
                <a:moveTo>
                  <a:pt x="1352994" y="20789"/>
                </a:moveTo>
                <a:lnTo>
                  <a:pt x="1293088" y="36398"/>
                </a:lnTo>
                <a:lnTo>
                  <a:pt x="1298282" y="56362"/>
                </a:lnTo>
                <a:lnTo>
                  <a:pt x="1358201" y="40767"/>
                </a:lnTo>
                <a:lnTo>
                  <a:pt x="1352994" y="20789"/>
                </a:lnTo>
                <a:close/>
              </a:path>
              <a:path w="1438275" h="398145">
                <a:moveTo>
                  <a:pt x="1273124" y="41592"/>
                </a:moveTo>
                <a:lnTo>
                  <a:pt x="1213205" y="57188"/>
                </a:lnTo>
                <a:lnTo>
                  <a:pt x="1218412" y="77165"/>
                </a:lnTo>
                <a:lnTo>
                  <a:pt x="1278318" y="61556"/>
                </a:lnTo>
                <a:lnTo>
                  <a:pt x="1273124" y="41592"/>
                </a:lnTo>
                <a:close/>
              </a:path>
              <a:path w="1438275" h="398145">
                <a:moveTo>
                  <a:pt x="1193241" y="62395"/>
                </a:moveTo>
                <a:lnTo>
                  <a:pt x="1133335" y="77990"/>
                </a:lnTo>
                <a:lnTo>
                  <a:pt x="1138529" y="97955"/>
                </a:lnTo>
                <a:lnTo>
                  <a:pt x="1198435" y="82359"/>
                </a:lnTo>
                <a:lnTo>
                  <a:pt x="1193241" y="62395"/>
                </a:lnTo>
                <a:close/>
              </a:path>
              <a:path w="1438275" h="398145">
                <a:moveTo>
                  <a:pt x="1113358" y="83185"/>
                </a:moveTo>
                <a:lnTo>
                  <a:pt x="1053452" y="98780"/>
                </a:lnTo>
                <a:lnTo>
                  <a:pt x="1058659" y="118757"/>
                </a:lnTo>
                <a:lnTo>
                  <a:pt x="1118565" y="103162"/>
                </a:lnTo>
                <a:lnTo>
                  <a:pt x="1113358" y="83185"/>
                </a:lnTo>
                <a:close/>
              </a:path>
              <a:path w="1438275" h="398145">
                <a:moveTo>
                  <a:pt x="1033487" y="103987"/>
                </a:moveTo>
                <a:lnTo>
                  <a:pt x="973569" y="119583"/>
                </a:lnTo>
                <a:lnTo>
                  <a:pt x="978776" y="139547"/>
                </a:lnTo>
                <a:lnTo>
                  <a:pt x="1038682" y="123952"/>
                </a:lnTo>
                <a:lnTo>
                  <a:pt x="1033487" y="103987"/>
                </a:lnTo>
                <a:close/>
              </a:path>
              <a:path w="1438275" h="398145">
                <a:moveTo>
                  <a:pt x="953604" y="124777"/>
                </a:moveTo>
                <a:lnTo>
                  <a:pt x="893698" y="140373"/>
                </a:lnTo>
                <a:lnTo>
                  <a:pt x="898893" y="160350"/>
                </a:lnTo>
                <a:lnTo>
                  <a:pt x="958799" y="144754"/>
                </a:lnTo>
                <a:lnTo>
                  <a:pt x="953604" y="124777"/>
                </a:lnTo>
                <a:close/>
              </a:path>
              <a:path w="1438275" h="398145">
                <a:moveTo>
                  <a:pt x="873721" y="145580"/>
                </a:moveTo>
                <a:lnTo>
                  <a:pt x="813815" y="161175"/>
                </a:lnTo>
                <a:lnTo>
                  <a:pt x="819022" y="181140"/>
                </a:lnTo>
                <a:lnTo>
                  <a:pt x="878928" y="165544"/>
                </a:lnTo>
                <a:lnTo>
                  <a:pt x="873721" y="145580"/>
                </a:lnTo>
                <a:close/>
              </a:path>
              <a:path w="1438275" h="398145">
                <a:moveTo>
                  <a:pt x="793851" y="166370"/>
                </a:moveTo>
                <a:lnTo>
                  <a:pt x="733945" y="181965"/>
                </a:lnTo>
                <a:lnTo>
                  <a:pt x="739139" y="201942"/>
                </a:lnTo>
                <a:lnTo>
                  <a:pt x="799045" y="186347"/>
                </a:lnTo>
                <a:lnTo>
                  <a:pt x="793851" y="166370"/>
                </a:lnTo>
                <a:close/>
              </a:path>
              <a:path w="1438275" h="398145">
                <a:moveTo>
                  <a:pt x="713968" y="187172"/>
                </a:moveTo>
                <a:lnTo>
                  <a:pt x="654062" y="202768"/>
                </a:lnTo>
                <a:lnTo>
                  <a:pt x="659256" y="222732"/>
                </a:lnTo>
                <a:lnTo>
                  <a:pt x="719175" y="207136"/>
                </a:lnTo>
                <a:lnTo>
                  <a:pt x="713968" y="187172"/>
                </a:lnTo>
                <a:close/>
              </a:path>
              <a:path w="1438275" h="398145">
                <a:moveTo>
                  <a:pt x="634085" y="207962"/>
                </a:moveTo>
                <a:lnTo>
                  <a:pt x="574179" y="223558"/>
                </a:lnTo>
                <a:lnTo>
                  <a:pt x="579386" y="243535"/>
                </a:lnTo>
                <a:lnTo>
                  <a:pt x="639292" y="227939"/>
                </a:lnTo>
                <a:lnTo>
                  <a:pt x="634085" y="207962"/>
                </a:lnTo>
                <a:close/>
              </a:path>
              <a:path w="1438275" h="398145">
                <a:moveTo>
                  <a:pt x="554215" y="228765"/>
                </a:moveTo>
                <a:lnTo>
                  <a:pt x="494309" y="244360"/>
                </a:lnTo>
                <a:lnTo>
                  <a:pt x="499503" y="264325"/>
                </a:lnTo>
                <a:lnTo>
                  <a:pt x="559409" y="248729"/>
                </a:lnTo>
                <a:lnTo>
                  <a:pt x="554215" y="228765"/>
                </a:lnTo>
                <a:close/>
              </a:path>
              <a:path w="1438275" h="398145">
                <a:moveTo>
                  <a:pt x="474332" y="249554"/>
                </a:moveTo>
                <a:lnTo>
                  <a:pt x="414426" y="265150"/>
                </a:lnTo>
                <a:lnTo>
                  <a:pt x="419620" y="285127"/>
                </a:lnTo>
                <a:lnTo>
                  <a:pt x="479539" y="269532"/>
                </a:lnTo>
                <a:lnTo>
                  <a:pt x="474332" y="249554"/>
                </a:lnTo>
                <a:close/>
              </a:path>
              <a:path w="1438275" h="398145">
                <a:moveTo>
                  <a:pt x="394461" y="270357"/>
                </a:moveTo>
                <a:lnTo>
                  <a:pt x="334543" y="285953"/>
                </a:lnTo>
                <a:lnTo>
                  <a:pt x="339750" y="305917"/>
                </a:lnTo>
                <a:lnTo>
                  <a:pt x="399656" y="290322"/>
                </a:lnTo>
                <a:lnTo>
                  <a:pt x="394461" y="270357"/>
                </a:lnTo>
                <a:close/>
              </a:path>
              <a:path w="1438275" h="398145">
                <a:moveTo>
                  <a:pt x="314578" y="291147"/>
                </a:moveTo>
                <a:lnTo>
                  <a:pt x="254673" y="306743"/>
                </a:lnTo>
                <a:lnTo>
                  <a:pt x="259867" y="326720"/>
                </a:lnTo>
                <a:lnTo>
                  <a:pt x="319773" y="311124"/>
                </a:lnTo>
                <a:lnTo>
                  <a:pt x="314578" y="291147"/>
                </a:lnTo>
                <a:close/>
              </a:path>
              <a:path w="1438275" h="398145">
                <a:moveTo>
                  <a:pt x="234695" y="311950"/>
                </a:moveTo>
                <a:lnTo>
                  <a:pt x="174790" y="327545"/>
                </a:lnTo>
                <a:lnTo>
                  <a:pt x="179984" y="347510"/>
                </a:lnTo>
                <a:lnTo>
                  <a:pt x="239902" y="331914"/>
                </a:lnTo>
                <a:lnTo>
                  <a:pt x="234695" y="311950"/>
                </a:lnTo>
                <a:close/>
              </a:path>
              <a:path w="1438275" h="398145">
                <a:moveTo>
                  <a:pt x="154825" y="332740"/>
                </a:moveTo>
                <a:lnTo>
                  <a:pt x="94907" y="348348"/>
                </a:lnTo>
                <a:lnTo>
                  <a:pt x="100114" y="368312"/>
                </a:lnTo>
                <a:lnTo>
                  <a:pt x="160019" y="352717"/>
                </a:lnTo>
                <a:lnTo>
                  <a:pt x="154825" y="332740"/>
                </a:lnTo>
                <a:close/>
              </a:path>
              <a:path w="1438275" h="398145">
                <a:moveTo>
                  <a:pt x="52108" y="338162"/>
                </a:moveTo>
                <a:lnTo>
                  <a:pt x="0" y="383717"/>
                </a:lnTo>
                <a:lnTo>
                  <a:pt x="67703" y="398068"/>
                </a:lnTo>
                <a:lnTo>
                  <a:pt x="63184" y="380707"/>
                </a:lnTo>
                <a:lnTo>
                  <a:pt x="52527" y="380707"/>
                </a:lnTo>
                <a:lnTo>
                  <a:pt x="47320" y="360730"/>
                </a:lnTo>
                <a:lnTo>
                  <a:pt x="57306" y="358131"/>
                </a:lnTo>
                <a:lnTo>
                  <a:pt x="52108" y="338162"/>
                </a:lnTo>
                <a:close/>
              </a:path>
              <a:path w="1438275" h="398145">
                <a:moveTo>
                  <a:pt x="57306" y="358131"/>
                </a:moveTo>
                <a:lnTo>
                  <a:pt x="47320" y="360730"/>
                </a:lnTo>
                <a:lnTo>
                  <a:pt x="52527" y="380707"/>
                </a:lnTo>
                <a:lnTo>
                  <a:pt x="62506" y="378105"/>
                </a:lnTo>
                <a:lnTo>
                  <a:pt x="57306" y="358131"/>
                </a:lnTo>
                <a:close/>
              </a:path>
              <a:path w="1438275" h="398145">
                <a:moveTo>
                  <a:pt x="62506" y="378105"/>
                </a:moveTo>
                <a:lnTo>
                  <a:pt x="52527" y="380707"/>
                </a:lnTo>
                <a:lnTo>
                  <a:pt x="63184" y="380707"/>
                </a:lnTo>
                <a:lnTo>
                  <a:pt x="62506" y="378105"/>
                </a:lnTo>
                <a:close/>
              </a:path>
              <a:path w="1438275" h="398145">
                <a:moveTo>
                  <a:pt x="74942" y="353542"/>
                </a:moveTo>
                <a:lnTo>
                  <a:pt x="57306" y="358131"/>
                </a:lnTo>
                <a:lnTo>
                  <a:pt x="62506" y="378105"/>
                </a:lnTo>
                <a:lnTo>
                  <a:pt x="80136" y="373507"/>
                </a:lnTo>
                <a:lnTo>
                  <a:pt x="74942" y="353542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2203287" y="3234824"/>
            <a:ext cx="2083406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lnSpc>
                <a:spcPts val="1134"/>
              </a:lnSpc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CASES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(1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data)</a:t>
            </a:r>
            <a:endParaRPr sz="949">
              <a:latin typeface="Calibri"/>
              <a:cs typeface="Calibri"/>
            </a:endParaRPr>
          </a:p>
          <a:p>
            <a:pPr marL="12685">
              <a:lnSpc>
                <a:spcPts val="1134"/>
              </a:lnSpc>
            </a:pPr>
            <a:r>
              <a:rPr sz="949" b="1" spc="5" dirty="0">
                <a:latin typeface="Calibri"/>
                <a:cs typeface="Calibri"/>
              </a:rPr>
              <a:t>PRE-T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IMMUNOPHENOTYPE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spc="10" dirty="0">
                <a:latin typeface="Calibri"/>
                <a:cs typeface="Calibri"/>
              </a:rPr>
              <a:t>CHECK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FOR</a:t>
            </a:r>
            <a:r>
              <a:rPr sz="949" dirty="0">
                <a:latin typeface="Calibri"/>
                <a:cs typeface="Calibri"/>
              </a:rPr>
              <a:t> IMMATURE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GENETICS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TRAITS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72924" y="2463353"/>
            <a:ext cx="1225943" cy="549867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marL="19027">
              <a:spcBef>
                <a:spcPts val="449"/>
              </a:spcBef>
              <a:tabLst>
                <a:tab pos="459823" algn="l"/>
              </a:tabLst>
            </a:pPr>
            <a:r>
              <a:rPr sz="949" spc="10" dirty="0">
                <a:latin typeface="Calibri"/>
                <a:cs typeface="Calibri"/>
              </a:rPr>
              <a:t>33/34	</a:t>
            </a:r>
            <a:r>
              <a:rPr sz="949" b="1" spc="5" dirty="0">
                <a:latin typeface="Calibri"/>
                <a:cs typeface="Calibri"/>
              </a:rPr>
              <a:t>(97%)</a:t>
            </a:r>
            <a:r>
              <a:rPr sz="949" b="1" spc="15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949" spc="10" dirty="0">
                <a:latin typeface="Calibri"/>
                <a:cs typeface="Calibri"/>
              </a:rPr>
              <a:t>125/133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(94%)</a:t>
            </a:r>
            <a:r>
              <a:rPr sz="949" b="1" spc="19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949" dirty="0">
                <a:latin typeface="Calibri"/>
                <a:cs typeface="Calibri"/>
              </a:rPr>
              <a:t>Historical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series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244141" y="2586873"/>
            <a:ext cx="292374" cy="62153"/>
          </a:xfrm>
          <a:custGeom>
            <a:avLst/>
            <a:gdLst/>
            <a:ahLst/>
            <a:cxnLst/>
            <a:rect l="l" t="t" r="r" b="b"/>
            <a:pathLst>
              <a:path w="292734" h="62230">
                <a:moveTo>
                  <a:pt x="230568" y="0"/>
                </a:moveTo>
                <a:lnTo>
                  <a:pt x="230568" y="61899"/>
                </a:lnTo>
                <a:lnTo>
                  <a:pt x="271818" y="41275"/>
                </a:lnTo>
                <a:lnTo>
                  <a:pt x="240880" y="41275"/>
                </a:lnTo>
                <a:lnTo>
                  <a:pt x="240880" y="20637"/>
                </a:lnTo>
                <a:lnTo>
                  <a:pt x="271843" y="20637"/>
                </a:lnTo>
                <a:lnTo>
                  <a:pt x="230568" y="0"/>
                </a:lnTo>
                <a:close/>
              </a:path>
              <a:path w="292734" h="62230">
                <a:moveTo>
                  <a:pt x="230568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230568" y="41275"/>
                </a:lnTo>
                <a:lnTo>
                  <a:pt x="230568" y="20637"/>
                </a:lnTo>
                <a:close/>
              </a:path>
              <a:path w="292734" h="62230">
                <a:moveTo>
                  <a:pt x="271843" y="20637"/>
                </a:moveTo>
                <a:lnTo>
                  <a:pt x="240880" y="20637"/>
                </a:lnTo>
                <a:lnTo>
                  <a:pt x="240880" y="41275"/>
                </a:lnTo>
                <a:lnTo>
                  <a:pt x="271818" y="41275"/>
                </a:lnTo>
                <a:lnTo>
                  <a:pt x="292468" y="30949"/>
                </a:lnTo>
                <a:lnTo>
                  <a:pt x="271843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/>
          <p:nvPr/>
        </p:nvSpPr>
        <p:spPr>
          <a:xfrm>
            <a:off x="6992112" y="3067001"/>
            <a:ext cx="62153" cy="390678"/>
          </a:xfrm>
          <a:custGeom>
            <a:avLst/>
            <a:gdLst/>
            <a:ahLst/>
            <a:cxnLst/>
            <a:rect l="l" t="t" r="r" b="b"/>
            <a:pathLst>
              <a:path w="62229" h="391160">
                <a:moveTo>
                  <a:pt x="41275" y="0"/>
                </a:moveTo>
                <a:lnTo>
                  <a:pt x="20637" y="0"/>
                </a:lnTo>
                <a:lnTo>
                  <a:pt x="20637" y="61899"/>
                </a:lnTo>
                <a:lnTo>
                  <a:pt x="41275" y="61899"/>
                </a:lnTo>
                <a:lnTo>
                  <a:pt x="41275" y="0"/>
                </a:lnTo>
                <a:close/>
              </a:path>
              <a:path w="62229" h="391160">
                <a:moveTo>
                  <a:pt x="41275" y="82537"/>
                </a:moveTo>
                <a:lnTo>
                  <a:pt x="20637" y="82537"/>
                </a:lnTo>
                <a:lnTo>
                  <a:pt x="20637" y="144449"/>
                </a:lnTo>
                <a:lnTo>
                  <a:pt x="41275" y="144449"/>
                </a:lnTo>
                <a:lnTo>
                  <a:pt x="41275" y="82537"/>
                </a:lnTo>
                <a:close/>
              </a:path>
              <a:path w="62229" h="391160">
                <a:moveTo>
                  <a:pt x="41275" y="165087"/>
                </a:moveTo>
                <a:lnTo>
                  <a:pt x="20637" y="165087"/>
                </a:lnTo>
                <a:lnTo>
                  <a:pt x="20637" y="226987"/>
                </a:lnTo>
                <a:lnTo>
                  <a:pt x="41275" y="226987"/>
                </a:lnTo>
                <a:lnTo>
                  <a:pt x="41275" y="165087"/>
                </a:lnTo>
                <a:close/>
              </a:path>
              <a:path w="62229" h="391160">
                <a:moveTo>
                  <a:pt x="41275" y="247624"/>
                </a:moveTo>
                <a:lnTo>
                  <a:pt x="20637" y="247624"/>
                </a:lnTo>
                <a:lnTo>
                  <a:pt x="20637" y="309524"/>
                </a:lnTo>
                <a:lnTo>
                  <a:pt x="41275" y="309524"/>
                </a:lnTo>
                <a:lnTo>
                  <a:pt x="41275" y="247624"/>
                </a:lnTo>
                <a:close/>
              </a:path>
              <a:path w="62229" h="391160">
                <a:moveTo>
                  <a:pt x="61912" y="328866"/>
                </a:moveTo>
                <a:lnTo>
                  <a:pt x="0" y="328866"/>
                </a:lnTo>
                <a:lnTo>
                  <a:pt x="30949" y="390778"/>
                </a:lnTo>
                <a:lnTo>
                  <a:pt x="56748" y="339191"/>
                </a:lnTo>
                <a:lnTo>
                  <a:pt x="20637" y="339191"/>
                </a:lnTo>
                <a:lnTo>
                  <a:pt x="20637" y="330174"/>
                </a:lnTo>
                <a:lnTo>
                  <a:pt x="61258" y="330174"/>
                </a:lnTo>
                <a:lnTo>
                  <a:pt x="61912" y="328866"/>
                </a:lnTo>
                <a:close/>
              </a:path>
              <a:path w="62229" h="391160">
                <a:moveTo>
                  <a:pt x="41275" y="330174"/>
                </a:moveTo>
                <a:lnTo>
                  <a:pt x="20637" y="330174"/>
                </a:lnTo>
                <a:lnTo>
                  <a:pt x="20637" y="339191"/>
                </a:lnTo>
                <a:lnTo>
                  <a:pt x="41275" y="339191"/>
                </a:lnTo>
                <a:lnTo>
                  <a:pt x="41275" y="330174"/>
                </a:lnTo>
                <a:close/>
              </a:path>
              <a:path w="62229" h="391160">
                <a:moveTo>
                  <a:pt x="61258" y="330174"/>
                </a:moveTo>
                <a:lnTo>
                  <a:pt x="41275" y="330174"/>
                </a:lnTo>
                <a:lnTo>
                  <a:pt x="41275" y="339191"/>
                </a:lnTo>
                <a:lnTo>
                  <a:pt x="56748" y="339191"/>
                </a:lnTo>
                <a:lnTo>
                  <a:pt x="61258" y="330174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30"/>
          <p:cNvSpPr txBox="1"/>
          <p:nvPr/>
        </p:nvSpPr>
        <p:spPr>
          <a:xfrm>
            <a:off x="6505606" y="3478847"/>
            <a:ext cx="1111150" cy="4693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-634" algn="ctr">
              <a:lnSpc>
                <a:spcPct val="102099"/>
              </a:lnSpc>
              <a:spcBef>
                <a:spcPts val="100"/>
              </a:spcBef>
            </a:pPr>
            <a:r>
              <a:rPr sz="949" spc="10" dirty="0">
                <a:latin typeface="Calibri"/>
                <a:cs typeface="Calibri"/>
              </a:rPr>
              <a:t>1 CASE </a:t>
            </a:r>
            <a:r>
              <a:rPr sz="949" spc="5" dirty="0">
                <a:latin typeface="Calibri"/>
                <a:cs typeface="Calibri"/>
              </a:rPr>
              <a:t>REFRACTORY 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PRE-T 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IMMU</a:t>
            </a:r>
            <a:r>
              <a:rPr sz="949" spc="15" dirty="0">
                <a:latin typeface="Calibri"/>
                <a:cs typeface="Calibri"/>
              </a:rPr>
              <a:t>N</a:t>
            </a:r>
            <a:r>
              <a:rPr sz="949" spc="5" dirty="0">
                <a:latin typeface="Calibri"/>
                <a:cs typeface="Calibri"/>
              </a:rPr>
              <a:t>OP</a:t>
            </a:r>
            <a:r>
              <a:rPr sz="949" spc="15" dirty="0">
                <a:latin typeface="Calibri"/>
                <a:cs typeface="Calibri"/>
              </a:rPr>
              <a:t>H</a:t>
            </a:r>
            <a:r>
              <a:rPr sz="949" spc="5" dirty="0">
                <a:latin typeface="Calibri"/>
                <a:cs typeface="Calibri"/>
              </a:rPr>
              <a:t>E</a:t>
            </a:r>
            <a:r>
              <a:rPr sz="949" spc="15" dirty="0">
                <a:latin typeface="Calibri"/>
                <a:cs typeface="Calibri"/>
              </a:rPr>
              <a:t>N</a:t>
            </a:r>
            <a:r>
              <a:rPr sz="949" spc="-15" dirty="0">
                <a:latin typeface="Calibri"/>
                <a:cs typeface="Calibri"/>
              </a:rPr>
              <a:t>O</a:t>
            </a:r>
            <a:r>
              <a:rPr sz="949" spc="5" dirty="0">
                <a:latin typeface="Calibri"/>
                <a:cs typeface="Calibri"/>
              </a:rPr>
              <a:t>TYP</a:t>
            </a:r>
            <a:r>
              <a:rPr sz="949" spc="10" dirty="0">
                <a:latin typeface="Calibri"/>
                <a:cs typeface="Calibri"/>
              </a:rPr>
              <a:t>E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007467" y="2679263"/>
            <a:ext cx="7991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113/125</a:t>
            </a:r>
            <a:r>
              <a:rPr sz="949" spc="18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(90%)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007592" y="2822708"/>
            <a:ext cx="81306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dirty="0">
                <a:latin typeface="Calibri"/>
                <a:cs typeface="Calibri"/>
              </a:rPr>
              <a:t>Historical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series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3546634"/>
          </a:xfrm>
          <a:prstGeom prst="rect">
            <a:avLst/>
          </a:prstGeom>
        </p:spPr>
      </p:pic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94761" y="1614060"/>
            <a:ext cx="10578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ETP-ALL</a:t>
            </a:r>
            <a:r>
              <a:rPr sz="1298" b="1" spc="-5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(N=17)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74410" y="1295337"/>
            <a:ext cx="4622181" cy="425559"/>
            <a:chOff x="1270344" y="1296934"/>
            <a:chExt cx="4627880" cy="426084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96934"/>
              <a:ext cx="734618" cy="4259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87055" y="1323352"/>
              <a:ext cx="216255" cy="29053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85402" y="1296934"/>
              <a:ext cx="316958" cy="42591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44832" y="1296934"/>
              <a:ext cx="316958" cy="42591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04262" y="1296934"/>
              <a:ext cx="3993352" cy="425913"/>
            </a:xfrm>
            <a:prstGeom prst="rect">
              <a:avLst/>
            </a:prstGeom>
          </p:spPr>
        </p:pic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369175" y="1331016"/>
            <a:ext cx="300175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</a:t>
            </a:r>
            <a:r>
              <a:rPr sz="1498" dirty="0">
                <a:solidFill>
                  <a:srgbClr val="4472C4"/>
                </a:solidFill>
                <a:latin typeface="Calibri"/>
              </a:rPr>
              <a:t> Response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65" dirty="0">
                <a:solidFill>
                  <a:srgbClr val="4472C4"/>
                </a:solidFill>
                <a:latin typeface="Calibri"/>
              </a:rPr>
              <a:t>To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Treatment:</a:t>
            </a:r>
            <a:endParaRPr sz="1498">
              <a:latin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637121" y="1295337"/>
            <a:ext cx="590457" cy="425559"/>
            <a:chOff x="5638434" y="1296934"/>
            <a:chExt cx="591185" cy="426084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38434" y="1296934"/>
              <a:ext cx="318609" cy="42591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97867" y="1296936"/>
              <a:ext cx="531558" cy="425907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4507948" y="1331016"/>
            <a:ext cx="160330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CR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Status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in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ETP-ALL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281668" y="2359202"/>
            <a:ext cx="818775" cy="470590"/>
          </a:xfrm>
          <a:custGeom>
            <a:avLst/>
            <a:gdLst/>
            <a:ahLst/>
            <a:cxnLst/>
            <a:rect l="l" t="t" r="r" b="b"/>
            <a:pathLst>
              <a:path w="819785" h="471169">
                <a:moveTo>
                  <a:pt x="620979" y="307746"/>
                </a:moveTo>
                <a:lnTo>
                  <a:pt x="600341" y="307746"/>
                </a:lnTo>
                <a:lnTo>
                  <a:pt x="600341" y="369646"/>
                </a:lnTo>
                <a:lnTo>
                  <a:pt x="620979" y="369646"/>
                </a:lnTo>
                <a:lnTo>
                  <a:pt x="620979" y="307746"/>
                </a:lnTo>
                <a:close/>
              </a:path>
              <a:path w="819785" h="471169">
                <a:moveTo>
                  <a:pt x="620979" y="225209"/>
                </a:moveTo>
                <a:lnTo>
                  <a:pt x="600341" y="225209"/>
                </a:lnTo>
                <a:lnTo>
                  <a:pt x="600341" y="287108"/>
                </a:lnTo>
                <a:lnTo>
                  <a:pt x="620979" y="287108"/>
                </a:lnTo>
                <a:lnTo>
                  <a:pt x="620979" y="225209"/>
                </a:lnTo>
                <a:close/>
              </a:path>
              <a:path w="819785" h="471169">
                <a:moveTo>
                  <a:pt x="620979" y="142659"/>
                </a:moveTo>
                <a:lnTo>
                  <a:pt x="600341" y="142659"/>
                </a:lnTo>
                <a:lnTo>
                  <a:pt x="600341" y="204558"/>
                </a:lnTo>
                <a:lnTo>
                  <a:pt x="620979" y="204558"/>
                </a:lnTo>
                <a:lnTo>
                  <a:pt x="620979" y="142659"/>
                </a:lnTo>
                <a:close/>
              </a:path>
              <a:path w="819785" h="471169">
                <a:moveTo>
                  <a:pt x="641616" y="61912"/>
                </a:moveTo>
                <a:lnTo>
                  <a:pt x="640715" y="60121"/>
                </a:lnTo>
                <a:lnTo>
                  <a:pt x="610654" y="0"/>
                </a:lnTo>
                <a:lnTo>
                  <a:pt x="579704" y="61899"/>
                </a:lnTo>
                <a:lnTo>
                  <a:pt x="600341" y="61912"/>
                </a:lnTo>
                <a:lnTo>
                  <a:pt x="600341" y="122021"/>
                </a:lnTo>
                <a:lnTo>
                  <a:pt x="620979" y="122021"/>
                </a:lnTo>
                <a:lnTo>
                  <a:pt x="620979" y="61912"/>
                </a:lnTo>
                <a:lnTo>
                  <a:pt x="641616" y="61912"/>
                </a:lnTo>
                <a:close/>
              </a:path>
              <a:path w="819785" h="471169">
                <a:moveTo>
                  <a:pt x="819391" y="439915"/>
                </a:moveTo>
                <a:lnTo>
                  <a:pt x="798766" y="429602"/>
                </a:lnTo>
                <a:lnTo>
                  <a:pt x="757491" y="408965"/>
                </a:lnTo>
                <a:lnTo>
                  <a:pt x="757491" y="429602"/>
                </a:lnTo>
                <a:lnTo>
                  <a:pt x="0" y="429602"/>
                </a:lnTo>
                <a:lnTo>
                  <a:pt x="0" y="450240"/>
                </a:lnTo>
                <a:lnTo>
                  <a:pt x="757491" y="450240"/>
                </a:lnTo>
                <a:lnTo>
                  <a:pt x="757491" y="470877"/>
                </a:lnTo>
                <a:lnTo>
                  <a:pt x="798753" y="450240"/>
                </a:lnTo>
                <a:lnTo>
                  <a:pt x="819391" y="439915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2235277" y="2685778"/>
            <a:ext cx="2240692" cy="408436"/>
          </a:xfrm>
          <a:prstGeom prst="rect">
            <a:avLst/>
          </a:prstGeom>
        </p:spPr>
        <p:txBody>
          <a:bodyPr vert="horz" wrap="square" lIns="0" tIns="58347" rIns="0" bIns="0" rtlCol="0">
            <a:spAutoFit/>
          </a:bodyPr>
          <a:lstStyle/>
          <a:p>
            <a:pPr marL="36786">
              <a:spcBef>
                <a:spcPts val="458"/>
              </a:spcBef>
              <a:tabLst>
                <a:tab pos="854318" algn="l"/>
              </a:tabLst>
            </a:pPr>
            <a:r>
              <a:rPr sz="949" b="1" spc="10" dirty="0">
                <a:latin typeface="Calibri"/>
                <a:cs typeface="Calibri"/>
              </a:rPr>
              <a:t>9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/11    (82%)	</a:t>
            </a:r>
            <a:r>
              <a:rPr sz="949" spc="5" dirty="0">
                <a:latin typeface="Calibri"/>
                <a:cs typeface="Calibri"/>
              </a:rPr>
              <a:t>GLOBAL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370"/>
              </a:spcBef>
              <a:tabLst>
                <a:tab pos="864466" algn="l"/>
              </a:tabLst>
            </a:pPr>
            <a:r>
              <a:rPr sz="949" b="1" spc="10" dirty="0">
                <a:latin typeface="Calibri"/>
                <a:cs typeface="Calibri"/>
              </a:rPr>
              <a:t>26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/34   (77%)	</a:t>
            </a:r>
            <a:r>
              <a:rPr sz="949" spc="5" dirty="0">
                <a:latin typeface="Calibri"/>
                <a:cs typeface="Calibri"/>
              </a:rPr>
              <a:t>GLOBAL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</a:t>
            </a:r>
            <a:r>
              <a:rPr sz="949" dirty="0">
                <a:latin typeface="Calibri"/>
                <a:cs typeface="Calibri"/>
              </a:rPr>
              <a:t> historical </a:t>
            </a:r>
            <a:r>
              <a:rPr sz="949" spc="5" dirty="0">
                <a:latin typeface="Calibri"/>
                <a:cs typeface="Calibri"/>
              </a:rPr>
              <a:t>series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373295" y="2609973"/>
            <a:ext cx="2432226" cy="483908"/>
          </a:xfrm>
          <a:prstGeom prst="rect">
            <a:avLst/>
          </a:prstGeom>
        </p:spPr>
        <p:txBody>
          <a:bodyPr vert="horz" wrap="square" lIns="0" tIns="96401" rIns="0" bIns="0" rtlCol="0">
            <a:spAutoFit/>
          </a:bodyPr>
          <a:lstStyle/>
          <a:p>
            <a:pPr marL="12685">
              <a:spcBef>
                <a:spcPts val="759"/>
              </a:spcBef>
            </a:pPr>
            <a:r>
              <a:rPr sz="949" b="1" spc="10" dirty="0">
                <a:latin typeface="Calibri"/>
                <a:cs typeface="Calibri"/>
              </a:rPr>
              <a:t>9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/11 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(82%)  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 POST</a:t>
            </a:r>
            <a:r>
              <a:rPr sz="949" dirty="0">
                <a:latin typeface="Calibri"/>
                <a:cs typeface="Calibri"/>
              </a:rPr>
              <a:t> I-I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(FLAG-IDA)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664"/>
              </a:spcBef>
            </a:pPr>
            <a:r>
              <a:rPr sz="949" b="1" spc="10" dirty="0">
                <a:latin typeface="Calibri"/>
                <a:cs typeface="Calibri"/>
              </a:rPr>
              <a:t>19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/26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(73%)  </a:t>
            </a:r>
            <a:r>
              <a:rPr sz="949" b="1" spc="204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POST</a:t>
            </a:r>
            <a:r>
              <a:rPr sz="949" dirty="0">
                <a:latin typeface="Calibri"/>
                <a:cs typeface="Calibri"/>
              </a:rPr>
              <a:t> I-I </a:t>
            </a:r>
            <a:r>
              <a:rPr sz="949" b="1" spc="10" dirty="0">
                <a:latin typeface="Calibri"/>
                <a:cs typeface="Calibri"/>
              </a:rPr>
              <a:t>(Vin+Dau+ASP+PDN)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4614495" y="2983799"/>
            <a:ext cx="487079" cy="62153"/>
          </a:xfrm>
          <a:custGeom>
            <a:avLst/>
            <a:gdLst/>
            <a:ahLst/>
            <a:cxnLst/>
            <a:rect l="l" t="t" r="r" b="b"/>
            <a:pathLst>
              <a:path w="487679" h="62230">
                <a:moveTo>
                  <a:pt x="425411" y="0"/>
                </a:moveTo>
                <a:lnTo>
                  <a:pt x="425411" y="61912"/>
                </a:lnTo>
                <a:lnTo>
                  <a:pt x="466669" y="41275"/>
                </a:lnTo>
                <a:lnTo>
                  <a:pt x="435724" y="41275"/>
                </a:lnTo>
                <a:lnTo>
                  <a:pt x="435724" y="20637"/>
                </a:lnTo>
                <a:lnTo>
                  <a:pt x="466686" y="20637"/>
                </a:lnTo>
                <a:lnTo>
                  <a:pt x="425411" y="0"/>
                </a:lnTo>
                <a:close/>
              </a:path>
              <a:path w="487679" h="62230">
                <a:moveTo>
                  <a:pt x="425411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425411" y="41275"/>
                </a:lnTo>
                <a:lnTo>
                  <a:pt x="425411" y="20637"/>
                </a:lnTo>
                <a:close/>
              </a:path>
              <a:path w="487679" h="62230">
                <a:moveTo>
                  <a:pt x="466686" y="20637"/>
                </a:moveTo>
                <a:lnTo>
                  <a:pt x="435724" y="20637"/>
                </a:lnTo>
                <a:lnTo>
                  <a:pt x="435724" y="41275"/>
                </a:lnTo>
                <a:lnTo>
                  <a:pt x="466669" y="41275"/>
                </a:lnTo>
                <a:lnTo>
                  <a:pt x="487311" y="30949"/>
                </a:lnTo>
                <a:lnTo>
                  <a:pt x="466686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4843754" y="2130133"/>
            <a:ext cx="231933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REFRACTORY</a:t>
            </a:r>
            <a:r>
              <a:rPr sz="949" spc="2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response </a:t>
            </a:r>
            <a:r>
              <a:rPr sz="949" dirty="0">
                <a:latin typeface="Calibri"/>
                <a:cs typeface="Calibri"/>
              </a:rPr>
              <a:t>to </a:t>
            </a:r>
            <a:r>
              <a:rPr sz="949" spc="5" dirty="0">
                <a:latin typeface="Calibri"/>
                <a:cs typeface="Calibri"/>
              </a:rPr>
              <a:t>HyperCYVAD)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028093" y="2120240"/>
            <a:ext cx="108451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12</a:t>
            </a:r>
            <a:r>
              <a:rPr sz="949" spc="2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STATUS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2385439" y="2316552"/>
            <a:ext cx="62153" cy="355796"/>
          </a:xfrm>
          <a:custGeom>
            <a:avLst/>
            <a:gdLst/>
            <a:ahLst/>
            <a:cxnLst/>
            <a:rect l="l" t="t" r="r" b="b"/>
            <a:pathLst>
              <a:path w="62230" h="356235">
                <a:moveTo>
                  <a:pt x="20637" y="293992"/>
                </a:moveTo>
                <a:lnTo>
                  <a:pt x="0" y="293992"/>
                </a:lnTo>
                <a:lnTo>
                  <a:pt x="30962" y="355904"/>
                </a:lnTo>
                <a:lnTo>
                  <a:pt x="56751" y="304317"/>
                </a:lnTo>
                <a:lnTo>
                  <a:pt x="20637" y="304317"/>
                </a:lnTo>
                <a:lnTo>
                  <a:pt x="20637" y="293992"/>
                </a:lnTo>
                <a:close/>
              </a:path>
              <a:path w="62230" h="356235">
                <a:moveTo>
                  <a:pt x="41275" y="0"/>
                </a:moveTo>
                <a:lnTo>
                  <a:pt x="20637" y="0"/>
                </a:lnTo>
                <a:lnTo>
                  <a:pt x="20637" y="304317"/>
                </a:lnTo>
                <a:lnTo>
                  <a:pt x="41275" y="304317"/>
                </a:lnTo>
                <a:lnTo>
                  <a:pt x="41275" y="0"/>
                </a:lnTo>
                <a:close/>
              </a:path>
              <a:path w="62230" h="356235">
                <a:moveTo>
                  <a:pt x="61912" y="293992"/>
                </a:moveTo>
                <a:lnTo>
                  <a:pt x="41275" y="293992"/>
                </a:lnTo>
                <a:lnTo>
                  <a:pt x="41275" y="304317"/>
                </a:lnTo>
                <a:lnTo>
                  <a:pt x="56751" y="304317"/>
                </a:lnTo>
                <a:lnTo>
                  <a:pt x="61912" y="293992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3174906" y="2372505"/>
            <a:ext cx="103504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1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protocol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deviation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618316" y="2440255"/>
            <a:ext cx="489616" cy="62153"/>
          </a:xfrm>
          <a:custGeom>
            <a:avLst/>
            <a:gdLst/>
            <a:ahLst/>
            <a:cxnLst/>
            <a:rect l="l" t="t" r="r" b="b"/>
            <a:pathLst>
              <a:path w="490219" h="62230">
                <a:moveTo>
                  <a:pt x="61899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61899" y="41275"/>
                </a:lnTo>
                <a:lnTo>
                  <a:pt x="61899" y="20637"/>
                </a:lnTo>
                <a:close/>
              </a:path>
              <a:path w="490219" h="62230">
                <a:moveTo>
                  <a:pt x="144437" y="20637"/>
                </a:moveTo>
                <a:lnTo>
                  <a:pt x="82537" y="20637"/>
                </a:lnTo>
                <a:lnTo>
                  <a:pt x="82537" y="41275"/>
                </a:lnTo>
                <a:lnTo>
                  <a:pt x="144437" y="41275"/>
                </a:lnTo>
                <a:lnTo>
                  <a:pt x="144437" y="20637"/>
                </a:lnTo>
                <a:close/>
              </a:path>
              <a:path w="490219" h="62230">
                <a:moveTo>
                  <a:pt x="226974" y="20637"/>
                </a:moveTo>
                <a:lnTo>
                  <a:pt x="165074" y="20637"/>
                </a:lnTo>
                <a:lnTo>
                  <a:pt x="165074" y="41275"/>
                </a:lnTo>
                <a:lnTo>
                  <a:pt x="226974" y="41275"/>
                </a:lnTo>
                <a:lnTo>
                  <a:pt x="226974" y="20637"/>
                </a:lnTo>
                <a:close/>
              </a:path>
              <a:path w="490219" h="62230">
                <a:moveTo>
                  <a:pt x="309524" y="20637"/>
                </a:moveTo>
                <a:lnTo>
                  <a:pt x="247624" y="20637"/>
                </a:lnTo>
                <a:lnTo>
                  <a:pt x="247624" y="41275"/>
                </a:lnTo>
                <a:lnTo>
                  <a:pt x="309524" y="41275"/>
                </a:lnTo>
                <a:lnTo>
                  <a:pt x="309524" y="20637"/>
                </a:lnTo>
                <a:close/>
              </a:path>
              <a:path w="490219" h="62230">
                <a:moveTo>
                  <a:pt x="392061" y="20637"/>
                </a:moveTo>
                <a:lnTo>
                  <a:pt x="330161" y="20637"/>
                </a:lnTo>
                <a:lnTo>
                  <a:pt x="330161" y="41275"/>
                </a:lnTo>
                <a:lnTo>
                  <a:pt x="392061" y="41275"/>
                </a:lnTo>
                <a:lnTo>
                  <a:pt x="392061" y="20637"/>
                </a:lnTo>
                <a:close/>
              </a:path>
              <a:path w="490219" h="62230">
                <a:moveTo>
                  <a:pt x="428256" y="0"/>
                </a:moveTo>
                <a:lnTo>
                  <a:pt x="428256" y="61899"/>
                </a:lnTo>
                <a:lnTo>
                  <a:pt x="469506" y="41275"/>
                </a:lnTo>
                <a:lnTo>
                  <a:pt x="438569" y="41275"/>
                </a:lnTo>
                <a:lnTo>
                  <a:pt x="438569" y="20637"/>
                </a:lnTo>
                <a:lnTo>
                  <a:pt x="469531" y="20637"/>
                </a:lnTo>
                <a:lnTo>
                  <a:pt x="428256" y="0"/>
                </a:lnTo>
                <a:close/>
              </a:path>
              <a:path w="490219" h="62230">
                <a:moveTo>
                  <a:pt x="428256" y="20637"/>
                </a:moveTo>
                <a:lnTo>
                  <a:pt x="412699" y="20637"/>
                </a:lnTo>
                <a:lnTo>
                  <a:pt x="412699" y="41275"/>
                </a:lnTo>
                <a:lnTo>
                  <a:pt x="428256" y="41275"/>
                </a:lnTo>
                <a:lnTo>
                  <a:pt x="428256" y="20637"/>
                </a:lnTo>
                <a:close/>
              </a:path>
              <a:path w="490219" h="62230">
                <a:moveTo>
                  <a:pt x="469531" y="20637"/>
                </a:moveTo>
                <a:lnTo>
                  <a:pt x="438569" y="20637"/>
                </a:lnTo>
                <a:lnTo>
                  <a:pt x="438569" y="41275"/>
                </a:lnTo>
                <a:lnTo>
                  <a:pt x="469506" y="41275"/>
                </a:lnTo>
                <a:lnTo>
                  <a:pt x="490156" y="30949"/>
                </a:lnTo>
                <a:lnTo>
                  <a:pt x="469531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2780123"/>
          </a:xfrm>
          <a:prstGeom prst="rect">
            <a:avLst/>
          </a:prstGeom>
        </p:spPr>
      </p:pic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3504050"/>
          </a:xfrm>
          <a:prstGeom prst="rect">
            <a:avLst/>
          </a:prstGeom>
        </p:spPr>
      </p:pic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3200898"/>
            <a:chOff x="1270344" y="633301"/>
            <a:chExt cx="6603365" cy="3204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551155" y="1465522"/>
              <a:ext cx="6198870" cy="2369185"/>
            </a:xfrm>
            <a:custGeom>
              <a:avLst/>
              <a:gdLst/>
              <a:ahLst/>
              <a:cxnLst/>
              <a:rect l="l" t="t" r="r" b="b"/>
              <a:pathLst>
                <a:path w="6198870" h="2369185">
                  <a:moveTo>
                    <a:pt x="0" y="0"/>
                  </a:moveTo>
                  <a:lnTo>
                    <a:pt x="6198260" y="0"/>
                  </a:lnTo>
                  <a:lnTo>
                    <a:pt x="6198260" y="2369019"/>
                  </a:lnTo>
                  <a:lnTo>
                    <a:pt x="0" y="2369019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441632" y="2411931"/>
              <a:ext cx="4221480" cy="871855"/>
            </a:xfrm>
            <a:custGeom>
              <a:avLst/>
              <a:gdLst/>
              <a:ahLst/>
              <a:cxnLst/>
              <a:rect l="l" t="t" r="r" b="b"/>
              <a:pathLst>
                <a:path w="4221480" h="871854">
                  <a:moveTo>
                    <a:pt x="0" y="0"/>
                  </a:moveTo>
                  <a:lnTo>
                    <a:pt x="4220857" y="0"/>
                  </a:lnTo>
                  <a:lnTo>
                    <a:pt x="4220857" y="871474"/>
                  </a:lnTo>
                  <a:lnTo>
                    <a:pt x="0" y="87147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445929" y="2466488"/>
            <a:ext cx="2832418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70.5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%</a:t>
            </a:r>
            <a:r>
              <a:rPr sz="1298" b="1" spc="-5" dirty="0">
                <a:latin typeface="Calibri"/>
                <a:cs typeface="Calibri"/>
              </a:rPr>
              <a:t> </a:t>
            </a:r>
            <a:r>
              <a:rPr sz="1298" b="1" spc="-10" dirty="0">
                <a:latin typeface="Calibri"/>
                <a:cs typeface="Calibri"/>
              </a:rPr>
              <a:t>ETP-ALL</a:t>
            </a:r>
            <a:r>
              <a:rPr sz="1298" b="1" spc="-5" dirty="0">
                <a:latin typeface="Calibri"/>
                <a:cs typeface="Calibri"/>
              </a:rPr>
              <a:t> with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HIGH RISK GENETICS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862849" y="2243900"/>
            <a:ext cx="883466" cy="62089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High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Risk=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12</a:t>
            </a:r>
            <a:endParaRPr sz="949">
              <a:latin typeface="Calibri"/>
              <a:cs typeface="Calibri"/>
            </a:endParaRPr>
          </a:p>
          <a:p>
            <a:pPr marL="12685"/>
            <a:r>
              <a:rPr sz="949" b="1" spc="5" dirty="0">
                <a:latin typeface="Calibri"/>
                <a:cs typeface="Calibri"/>
              </a:rPr>
              <a:t>Standard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risk=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0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60"/>
              </a:spcBef>
            </a:pPr>
            <a:r>
              <a:rPr sz="949" b="1" spc="10" dirty="0">
                <a:latin typeface="Calibri"/>
                <a:cs typeface="Calibri"/>
              </a:rPr>
              <a:t>No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conclusive=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40"/>
              </a:spcBef>
            </a:pPr>
            <a:r>
              <a:rPr sz="949" b="1" spc="10" dirty="0">
                <a:latin typeface="Calibri"/>
                <a:cs typeface="Calibri"/>
              </a:rPr>
              <a:t>No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sample=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3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26069" y="1891400"/>
            <a:ext cx="1397182" cy="166379"/>
          </a:xfrm>
          <a:prstGeom prst="rect">
            <a:avLst/>
          </a:prstGeom>
          <a:ln w="15481">
            <a:solidFill>
              <a:srgbClr val="FF33CC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55813">
              <a:spcBef>
                <a:spcPts val="160"/>
              </a:spcBef>
            </a:pPr>
            <a:r>
              <a:rPr sz="949" spc="5" dirty="0">
                <a:latin typeface="Calibri"/>
                <a:cs typeface="Calibri"/>
              </a:rPr>
              <a:t>Genetic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Risk</a:t>
            </a:r>
            <a:r>
              <a:rPr sz="949" spc="-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classification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31759" y="1620656"/>
            <a:ext cx="10578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ETP-ALL</a:t>
            </a:r>
            <a:r>
              <a:rPr sz="1298" b="1" spc="-5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(N=17)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318927" y="1293688"/>
            <a:ext cx="2925013" cy="427463"/>
            <a:chOff x="1314916" y="1295283"/>
            <a:chExt cx="2928620" cy="427990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14916" y="1295283"/>
              <a:ext cx="742872" cy="42756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41538" y="1323365"/>
              <a:ext cx="214600" cy="288876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39880" y="1295283"/>
              <a:ext cx="316958" cy="42756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97658" y="1295283"/>
              <a:ext cx="318609" cy="427564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57088" y="1295283"/>
              <a:ext cx="1952929" cy="42756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52488" y="1295283"/>
              <a:ext cx="316958" cy="42756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10268" y="1295283"/>
              <a:ext cx="533217" cy="427564"/>
            </a:xfrm>
            <a:prstGeom prst="rect">
              <a:avLst/>
            </a:prstGeom>
          </p:spPr>
        </p:pic>
      </p:grpSp>
      <p:sp>
        <p:nvSpPr>
          <p:cNvPr id="20" name="object 20"/>
          <p:cNvSpPr txBox="1">
            <a:spLocks noGrp="1"/>
          </p:cNvSpPr>
          <p:nvPr>
            <p:ph type="title"/>
          </p:nvPr>
        </p:nvSpPr>
        <p:spPr>
          <a:xfrm>
            <a:off x="1422590" y="1329368"/>
            <a:ext cx="271762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Genetics of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ETP-ALL</a:t>
            </a:r>
            <a:endParaRPr sz="1498"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819355" y="2556999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3680469"/>
          </a:xfrm>
          <a:prstGeom prst="rect">
            <a:avLst/>
          </a:prstGeom>
        </p:spPr>
      </p:pic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3713346"/>
            <a:chOff x="1270344" y="633301"/>
            <a:chExt cx="6603365" cy="371792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643001" y="1368477"/>
              <a:ext cx="5918200" cy="2979420"/>
            </a:xfrm>
            <a:custGeom>
              <a:avLst/>
              <a:gdLst/>
              <a:ahLst/>
              <a:cxnLst/>
              <a:rect l="l" t="t" r="r" b="b"/>
              <a:pathLst>
                <a:path w="5918200" h="2979420">
                  <a:moveTo>
                    <a:pt x="0" y="0"/>
                  </a:moveTo>
                  <a:lnTo>
                    <a:pt x="5917577" y="0"/>
                  </a:lnTo>
                  <a:lnTo>
                    <a:pt x="5917577" y="2979191"/>
                  </a:lnTo>
                  <a:lnTo>
                    <a:pt x="0" y="2979191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652035" y="1900952"/>
            <a:ext cx="273982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S</a:t>
            </a:r>
            <a:r>
              <a:rPr sz="1298" b="1" spc="5" dirty="0">
                <a:latin typeface="Calibri"/>
                <a:cs typeface="Calibri"/>
              </a:rPr>
              <a:t>C</a:t>
            </a:r>
            <a:r>
              <a:rPr sz="1298" b="1" dirty="0">
                <a:latin typeface="Calibri"/>
                <a:cs typeface="Calibri"/>
              </a:rPr>
              <a:t>T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383185" y="2259464"/>
            <a:ext cx="2779777" cy="323451"/>
          </a:xfrm>
          <a:custGeom>
            <a:avLst/>
            <a:gdLst/>
            <a:ahLst/>
            <a:cxnLst/>
            <a:rect l="l" t="t" r="r" b="b"/>
            <a:pathLst>
              <a:path w="2783204" h="323850">
                <a:moveTo>
                  <a:pt x="1090663" y="19888"/>
                </a:moveTo>
                <a:lnTo>
                  <a:pt x="1085176" y="0"/>
                </a:lnTo>
                <a:lnTo>
                  <a:pt x="56946" y="283603"/>
                </a:lnTo>
                <a:lnTo>
                  <a:pt x="51447" y="263715"/>
                </a:lnTo>
                <a:lnTo>
                  <a:pt x="0" y="310019"/>
                </a:lnTo>
                <a:lnTo>
                  <a:pt x="67919" y="323392"/>
                </a:lnTo>
                <a:lnTo>
                  <a:pt x="63195" y="306247"/>
                </a:lnTo>
                <a:lnTo>
                  <a:pt x="62433" y="303491"/>
                </a:lnTo>
                <a:lnTo>
                  <a:pt x="1090663" y="19888"/>
                </a:lnTo>
                <a:close/>
              </a:path>
              <a:path w="2783204" h="323850">
                <a:moveTo>
                  <a:pt x="2783078" y="310019"/>
                </a:moveTo>
                <a:lnTo>
                  <a:pt x="2778887" y="306247"/>
                </a:lnTo>
                <a:lnTo>
                  <a:pt x="2731630" y="263715"/>
                </a:lnTo>
                <a:lnTo>
                  <a:pt x="2726144" y="283603"/>
                </a:lnTo>
                <a:lnTo>
                  <a:pt x="1697901" y="0"/>
                </a:lnTo>
                <a:lnTo>
                  <a:pt x="1692414" y="19888"/>
                </a:lnTo>
                <a:lnTo>
                  <a:pt x="2720657" y="303491"/>
                </a:lnTo>
                <a:lnTo>
                  <a:pt x="2715158" y="323392"/>
                </a:lnTo>
                <a:lnTo>
                  <a:pt x="2783078" y="310019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3180240" y="2580254"/>
            <a:ext cx="775649" cy="60948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 marR="30443" algn="ctr">
              <a:lnSpc>
                <a:spcPct val="151700"/>
              </a:lnSpc>
              <a:spcBef>
                <a:spcPts val="95"/>
              </a:spcBef>
            </a:pPr>
            <a:r>
              <a:rPr sz="949" b="1" spc="10" dirty="0">
                <a:latin typeface="Calibri"/>
                <a:cs typeface="Calibri"/>
              </a:rPr>
              <a:t>HR</a:t>
            </a:r>
            <a:r>
              <a:rPr sz="949" b="1" spc="-4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)-2011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25%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(13/53)</a:t>
            </a:r>
            <a:endParaRPr sz="949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949" spc="10" dirty="0">
                <a:latin typeface="Calibri"/>
                <a:cs typeface="Calibri"/>
              </a:rPr>
              <a:t>8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ETP-ALL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814492" y="2651068"/>
            <a:ext cx="775649" cy="72174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HR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)-2019</a:t>
            </a:r>
            <a:endParaRPr sz="949">
              <a:latin typeface="Calibri"/>
              <a:cs typeface="Calibri"/>
            </a:endParaRPr>
          </a:p>
          <a:p>
            <a:pPr algn="ctr">
              <a:lnSpc>
                <a:spcPts val="1134"/>
              </a:lnSpc>
              <a:spcBef>
                <a:spcPts val="849"/>
              </a:spcBef>
            </a:pPr>
            <a:r>
              <a:rPr sz="949" b="1" spc="10" dirty="0">
                <a:latin typeface="Calibri"/>
                <a:cs typeface="Calibri"/>
              </a:rPr>
              <a:t>46%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(13/28)</a:t>
            </a:r>
            <a:endParaRPr sz="949">
              <a:latin typeface="Calibri"/>
              <a:cs typeface="Calibri"/>
            </a:endParaRPr>
          </a:p>
          <a:p>
            <a:pPr algn="ctr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5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ETP-ALL</a:t>
            </a:r>
            <a:endParaRPr sz="949">
              <a:latin typeface="Calibri"/>
              <a:cs typeface="Calibri"/>
            </a:endParaRPr>
          </a:p>
          <a:p>
            <a:pPr algn="ctr">
              <a:spcBef>
                <a:spcPts val="55"/>
              </a:spcBef>
            </a:pPr>
            <a:r>
              <a:rPr sz="949" spc="10" dirty="0">
                <a:latin typeface="Calibri"/>
                <a:cs typeface="Calibri"/>
              </a:rPr>
              <a:t>8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HR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274411" y="681790"/>
            <a:ext cx="4702726" cy="1006503"/>
            <a:chOff x="1270344" y="682631"/>
            <a:chExt cx="4708525" cy="1007744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62266"/>
              <a:ext cx="709855" cy="42756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62291" y="1288681"/>
              <a:ext cx="216254" cy="29053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60640" y="1262266"/>
              <a:ext cx="316958" cy="42756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20070" y="1262278"/>
              <a:ext cx="316958" cy="427552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77849" y="1262266"/>
              <a:ext cx="1076339" cy="427564"/>
            </a:xfrm>
            <a:prstGeom prst="rect">
              <a:avLst/>
            </a:prstGeom>
          </p:spPr>
        </p:pic>
      </p:grp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1331646" y="1296392"/>
            <a:ext cx="153417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30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SCT</a:t>
            </a:r>
            <a:endParaRPr sz="1498">
              <a:latin typeface="Calibri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1055339"/>
            <a:chOff x="1270344" y="633301"/>
            <a:chExt cx="6603365" cy="105664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62266"/>
              <a:ext cx="709855" cy="42756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62291" y="1288681"/>
              <a:ext cx="216254" cy="2905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60640" y="1262266"/>
              <a:ext cx="316958" cy="42756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20070" y="1262278"/>
              <a:ext cx="316958" cy="42755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77849" y="1262266"/>
              <a:ext cx="1076339" cy="427564"/>
            </a:xfrm>
            <a:prstGeom prst="rect">
              <a:avLst/>
            </a:prstGeom>
          </p:spPr>
        </p:pic>
      </p:grp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613414" y="1780074"/>
          <a:ext cx="5909641" cy="2469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41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4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088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94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4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78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610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47185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Status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values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Status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55"/>
                        </a:spcBef>
                      </a:pP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values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465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160655" marR="33655" indent="-120014">
                        <a:lnSpc>
                          <a:spcPct val="103200"/>
                        </a:lnSpc>
                        <a:spcBef>
                          <a:spcPts val="465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ues 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pre-SCT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002.003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0.8%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&lt;0.0002%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008.008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4.9%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008.015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010.004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28.6%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&lt;0.0002%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1964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029.005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&lt;0.0003%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052.001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31.6%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&lt;0.0002%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&lt;0.0002%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980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062.001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7.1%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spc="1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0%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10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064.001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23.3%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yes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spc="1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Neg</a:t>
                      </a:r>
                      <a:r>
                        <a:rPr sz="1000" spc="-4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(?)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2" name="object 12"/>
          <p:cNvSpPr txBox="1"/>
          <p:nvPr/>
        </p:nvSpPr>
        <p:spPr>
          <a:xfrm>
            <a:off x="1318961" y="1245095"/>
            <a:ext cx="1567787" cy="549867"/>
          </a:xfrm>
          <a:prstGeom prst="rect">
            <a:avLst/>
          </a:prstGeom>
        </p:spPr>
        <p:txBody>
          <a:bodyPr vert="horz" wrap="square" lIns="0" tIns="65959" rIns="0" bIns="0" rtlCol="0">
            <a:spAutoFit/>
          </a:bodyPr>
          <a:lstStyle/>
          <a:p>
            <a:pPr marR="51373" algn="r">
              <a:spcBef>
                <a:spcPts val="519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  <a:cs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)-2019:</a:t>
            </a:r>
            <a:r>
              <a:rPr sz="1498" spc="3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SCT</a:t>
            </a:r>
            <a:endParaRPr sz="1498">
              <a:latin typeface="Calibri"/>
              <a:cs typeface="Calibri"/>
            </a:endParaRPr>
          </a:p>
          <a:p>
            <a:pPr marR="17759" algn="r">
              <a:spcBef>
                <a:spcPts val="350"/>
              </a:spcBef>
            </a:pPr>
            <a:r>
              <a:rPr sz="1298" b="1" spc="-5" dirty="0">
                <a:latin typeface="Calibri"/>
                <a:cs typeface="Calibri"/>
              </a:rPr>
              <a:t>HR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with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SCT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(n=8)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1067389"/>
            <a:chOff x="1270344" y="633301"/>
            <a:chExt cx="6603365" cy="106870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73835"/>
              <a:ext cx="742872" cy="42755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95310" y="1301889"/>
              <a:ext cx="216255" cy="28888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93659" y="1273835"/>
              <a:ext cx="316956" cy="42755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51435" y="1273835"/>
              <a:ext cx="318600" cy="42755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10867" y="1273835"/>
              <a:ext cx="1394947" cy="427551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364565" y="1307934"/>
            <a:ext cx="185318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  <a:cs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)-2019:</a:t>
            </a:r>
            <a:r>
              <a:rPr sz="1498" spc="30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Relapse</a:t>
            </a:r>
            <a:endParaRPr sz="1498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718823" y="1639702"/>
          <a:ext cx="5701614" cy="2019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60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63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13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56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84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23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5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09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04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223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Phenotype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Karyotype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Genetics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200025" marR="13970" indent="-179070">
                        <a:lnSpc>
                          <a:spcPct val="104700"/>
                        </a:lnSpc>
                        <a:spcBef>
                          <a:spcPts val="49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9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9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tus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21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Values</a:t>
                      </a:r>
                      <a:r>
                        <a:rPr sz="9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065"/>
                        </a:lnSpc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98425" indent="-9398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b="1" spc="-5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Treatment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Relapse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1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003.002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CK&lt;3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&lt;0.003%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17145" indent="20320">
                        <a:lnSpc>
                          <a:spcPct val="1047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Protocol deviation/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did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not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perform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69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28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008.003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Normal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UNCONCLUDED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&lt;0.0005%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Chemotherapy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end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228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010.004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NE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28.6%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0.1%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34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011.004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CK&gt;=3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SR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0.0009%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Chemotherapy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end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729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012.006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Cortical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CK&gt;=3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&lt;0.0005%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64024" y="974725"/>
            <a:ext cx="5976425" cy="38598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 algn="ctr">
              <a:spcBef>
                <a:spcPts val="130"/>
              </a:spcBef>
            </a:pPr>
            <a:r>
              <a:rPr sz="2400" b="1" spc="15" dirty="0">
                <a:solidFill>
                  <a:srgbClr val="2F1FF9"/>
                </a:solidFill>
              </a:rPr>
              <a:t>Remarks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604169" y="1498139"/>
            <a:ext cx="5936280" cy="1551973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234668" indent="-186466">
              <a:spcBef>
                <a:spcPts val="160"/>
              </a:spcBef>
              <a:buChar char="•"/>
              <a:tabLst>
                <a:tab pos="235302" algn="l"/>
              </a:tabLst>
            </a:pPr>
            <a:r>
              <a:rPr sz="1498" spc="5" dirty="0">
                <a:latin typeface="Arial"/>
                <a:cs typeface="Arial"/>
              </a:rPr>
              <a:t>High early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death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rate (8%)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(compared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with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clinical </a:t>
            </a:r>
            <a:r>
              <a:rPr sz="1498" dirty="0">
                <a:latin typeface="Arial"/>
                <a:cs typeface="Arial"/>
              </a:rPr>
              <a:t>trials)</a:t>
            </a:r>
            <a:endParaRPr sz="1498">
              <a:latin typeface="Arial"/>
              <a:cs typeface="Arial"/>
            </a:endParaRPr>
          </a:p>
          <a:p>
            <a:pPr marL="234668" marR="454749" indent="-185832">
              <a:spcBef>
                <a:spcPts val="409"/>
              </a:spcBef>
              <a:buChar char="•"/>
              <a:tabLst>
                <a:tab pos="235302" algn="l"/>
              </a:tabLst>
            </a:pPr>
            <a:r>
              <a:rPr sz="1498" spc="5" dirty="0">
                <a:latin typeface="Arial"/>
                <a:cs typeface="Arial"/>
              </a:rPr>
              <a:t>RIC allo (performed in 6 patients) is a feasible option (TRM:1;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relapse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1;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CCR: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3)</a:t>
            </a:r>
            <a:endParaRPr sz="1498">
              <a:latin typeface="Arial"/>
              <a:cs typeface="Arial"/>
            </a:endParaRPr>
          </a:p>
          <a:p>
            <a:pPr marL="234668" marR="541005" indent="-185832">
              <a:lnSpc>
                <a:spcPct val="101899"/>
              </a:lnSpc>
              <a:spcBef>
                <a:spcPts val="330"/>
              </a:spcBef>
              <a:buChar char="•"/>
              <a:tabLst>
                <a:tab pos="235302" algn="l"/>
              </a:tabLst>
            </a:pPr>
            <a:r>
              <a:rPr sz="1498" spc="5" dirty="0">
                <a:latin typeface="Arial"/>
                <a:cs typeface="Arial"/>
              </a:rPr>
              <a:t>Relapse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remains the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major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problem. Occurrence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of very </a:t>
            </a:r>
            <a:r>
              <a:rPr sz="1498" dirty="0">
                <a:latin typeface="Arial"/>
                <a:cs typeface="Arial"/>
              </a:rPr>
              <a:t>late </a:t>
            </a:r>
            <a:r>
              <a:rPr sz="1498" spc="-40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relapses</a:t>
            </a:r>
            <a:endParaRPr sz="1498">
              <a:latin typeface="Arial"/>
              <a:cs typeface="Arial"/>
            </a:endParaRPr>
          </a:p>
          <a:p>
            <a:pPr marL="234668" indent="-186466">
              <a:spcBef>
                <a:spcPts val="370"/>
              </a:spcBef>
              <a:buChar char="•"/>
              <a:tabLst>
                <a:tab pos="235302" algn="l"/>
              </a:tabLst>
            </a:pP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Older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fit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patients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included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in </a:t>
            </a:r>
            <a:r>
              <a:rPr sz="1498" spc="10" dirty="0">
                <a:solidFill>
                  <a:srgbClr val="FF0000"/>
                </a:solidFill>
                <a:latin typeface="Arial"/>
                <a:cs typeface="Arial"/>
              </a:rPr>
              <a:t>new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Ph2022 protocol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1067389"/>
            <a:chOff x="1270344" y="633301"/>
            <a:chExt cx="6603365" cy="106870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73835"/>
              <a:ext cx="742872" cy="42755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95310" y="1301889"/>
              <a:ext cx="216255" cy="28888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93659" y="1273835"/>
              <a:ext cx="316956" cy="42755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51435" y="1273835"/>
              <a:ext cx="318600" cy="42755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10867" y="1273835"/>
              <a:ext cx="1394947" cy="427551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64565" y="1307934"/>
            <a:ext cx="185318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)-2019:</a:t>
            </a:r>
            <a:r>
              <a:rPr sz="1498" spc="30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Relapse</a:t>
            </a:r>
            <a:endParaRPr sz="1498">
              <a:latin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718823" y="1639702"/>
          <a:ext cx="5701614" cy="20199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60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63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513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56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84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230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259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091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0046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4223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Phenotype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Karyotype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Genetics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200025" marR="13970" indent="-179070">
                        <a:lnSpc>
                          <a:spcPct val="104700"/>
                        </a:lnSpc>
                        <a:spcBef>
                          <a:spcPts val="49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9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9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tus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21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Values</a:t>
                      </a:r>
                      <a:r>
                        <a:rPr sz="9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1065"/>
                        </a:lnSpc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MRD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98425" indent="-9398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b="1" spc="-5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I-II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Treatment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Relapse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194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003.002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CK&lt;3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&lt;0.003%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240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17145" indent="20320">
                        <a:lnSpc>
                          <a:spcPct val="104700"/>
                        </a:lnSpc>
                        <a:spcBef>
                          <a:spcPts val="37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Protocol deviation/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did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not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perform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693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28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008.003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Normal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UNCONCLUDED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&lt;0.0005%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Chemotherapy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end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25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228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010.004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NE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28.6%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0.1%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1289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34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011.004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Pre-T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CK&gt;=3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SR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0.0009%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Chemotherapy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end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7729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012.006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Cortical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CK&gt;=3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solidFill>
                            <a:srgbClr val="010205"/>
                          </a:solidFill>
                          <a:latin typeface="Calibri"/>
                          <a:cs typeface="Calibri"/>
                        </a:rPr>
                        <a:t>HR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&lt;0.0005%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SCT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C1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2878908" y="3692998"/>
            <a:ext cx="3115913" cy="649439"/>
          </a:xfrm>
          <a:custGeom>
            <a:avLst/>
            <a:gdLst/>
            <a:ahLst/>
            <a:cxnLst/>
            <a:rect l="l" t="t" r="r" b="b"/>
            <a:pathLst>
              <a:path w="3119754" h="650239">
                <a:moveTo>
                  <a:pt x="0" y="0"/>
                </a:moveTo>
                <a:lnTo>
                  <a:pt x="3119412" y="0"/>
                </a:lnTo>
                <a:lnTo>
                  <a:pt x="3119412" y="650113"/>
                </a:lnTo>
                <a:lnTo>
                  <a:pt x="0" y="650113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930753" y="3691541"/>
            <a:ext cx="3012535" cy="617728"/>
          </a:xfrm>
          <a:prstGeom prst="rect">
            <a:avLst/>
          </a:prstGeom>
        </p:spPr>
        <p:txBody>
          <a:bodyPr vert="horz" wrap="square" lIns="0" tIns="23466" rIns="0" bIns="0" rtlCol="0">
            <a:spAutoFit/>
          </a:bodyPr>
          <a:lstStyle/>
          <a:p>
            <a:pPr marL="1178414" marR="5074" indent="-1166364">
              <a:lnSpc>
                <a:spcPts val="2327"/>
              </a:lnSpc>
              <a:spcBef>
                <a:spcPts val="185"/>
              </a:spcBef>
            </a:pPr>
            <a:r>
              <a:rPr sz="1948" b="1" spc="-5" dirty="0">
                <a:solidFill>
                  <a:srgbClr val="323130"/>
                </a:solidFill>
                <a:latin typeface="Calibri"/>
                <a:cs typeface="Calibri"/>
              </a:rPr>
              <a:t>Cellestia</a:t>
            </a:r>
            <a:r>
              <a:rPr sz="1948" b="1" spc="-35" dirty="0">
                <a:solidFill>
                  <a:srgbClr val="323130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323130"/>
                </a:solidFill>
                <a:latin typeface="Calibri"/>
                <a:cs typeface="Calibri"/>
              </a:rPr>
              <a:t>CB103-C101</a:t>
            </a:r>
            <a:r>
              <a:rPr sz="1948" b="1" spc="-25" dirty="0">
                <a:solidFill>
                  <a:srgbClr val="323130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323130"/>
                </a:solidFill>
                <a:latin typeface="Calibri"/>
                <a:cs typeface="Calibri"/>
              </a:rPr>
              <a:t>(38883) </a:t>
            </a:r>
            <a:r>
              <a:rPr sz="1948" b="1" spc="-424" dirty="0">
                <a:solidFill>
                  <a:srgbClr val="323130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323130"/>
                </a:solidFill>
                <a:latin typeface="Calibri"/>
                <a:cs typeface="Calibri"/>
              </a:rPr>
              <a:t>closed</a:t>
            </a:r>
            <a:endParaRPr sz="19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1101637"/>
            <a:chOff x="1270344" y="633301"/>
            <a:chExt cx="6603365" cy="11029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11615" y="1308489"/>
              <a:ext cx="1003703" cy="42756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70341" y="1828404"/>
            <a:ext cx="5569068" cy="223815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40591" marR="128750" indent="-28541">
              <a:spcBef>
                <a:spcPts val="125"/>
              </a:spcBef>
            </a:pPr>
            <a:r>
              <a:rPr sz="949" b="1" dirty="0">
                <a:latin typeface="Calibri"/>
                <a:cs typeface="Calibri"/>
              </a:rPr>
              <a:t>We</a:t>
            </a:r>
            <a:r>
              <a:rPr sz="949" b="1" spc="5" dirty="0">
                <a:latin typeface="Calibri"/>
                <a:cs typeface="Calibri"/>
              </a:rPr>
              <a:t> have </a:t>
            </a:r>
            <a:r>
              <a:rPr sz="949" b="1" dirty="0">
                <a:latin typeface="Calibri"/>
                <a:cs typeface="Calibri"/>
              </a:rPr>
              <a:t>received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at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diagnosis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from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more than</a:t>
            </a:r>
            <a:r>
              <a:rPr sz="949" b="1" spc="10" dirty="0">
                <a:latin typeface="Calibri"/>
                <a:cs typeface="Calibri"/>
              </a:rPr>
              <a:t> 104 </a:t>
            </a:r>
            <a:r>
              <a:rPr sz="949" b="1" spc="5" dirty="0">
                <a:latin typeface="Calibri"/>
                <a:cs typeface="Calibri"/>
              </a:rPr>
              <a:t>patients.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From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those</a:t>
            </a:r>
            <a:r>
              <a:rPr sz="949" b="1" spc="10" dirty="0">
                <a:latin typeface="Calibri"/>
                <a:cs typeface="Calibri"/>
              </a:rPr>
              <a:t> 64% </a:t>
            </a:r>
            <a:r>
              <a:rPr sz="949" b="1" dirty="0">
                <a:latin typeface="Calibri"/>
                <a:cs typeface="Calibri"/>
              </a:rPr>
              <a:t>are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T-ALL,</a:t>
            </a:r>
            <a:r>
              <a:rPr sz="949" b="1" spc="10" dirty="0">
                <a:latin typeface="Calibri"/>
                <a:cs typeface="Calibri"/>
              </a:rPr>
              <a:t> 24% </a:t>
            </a:r>
            <a:r>
              <a:rPr sz="949" b="1" dirty="0">
                <a:latin typeface="Calibri"/>
                <a:cs typeface="Calibri"/>
              </a:rPr>
              <a:t>T-LBL, 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5" dirty="0">
                <a:latin typeface="Calibri"/>
                <a:cs typeface="Calibri"/>
              </a:rPr>
              <a:t>9%</a:t>
            </a:r>
            <a:r>
              <a:rPr sz="949" b="1" spc="229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of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mixed</a:t>
            </a:r>
            <a:r>
              <a:rPr sz="949" b="1" spc="5" dirty="0">
                <a:latin typeface="Calibri"/>
                <a:cs typeface="Calibri"/>
              </a:rPr>
              <a:t> immunophenotype and </a:t>
            </a:r>
            <a:r>
              <a:rPr sz="949" b="1" spc="15" dirty="0">
                <a:latin typeface="Calibri"/>
                <a:cs typeface="Calibri"/>
              </a:rPr>
              <a:t>3%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UL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949">
              <a:latin typeface="Calibri"/>
              <a:cs typeface="Calibri"/>
            </a:endParaRPr>
          </a:p>
          <a:p>
            <a:pPr marL="12685"/>
            <a:r>
              <a:rPr sz="949" b="1" spc="5" dirty="0">
                <a:latin typeface="Calibri"/>
                <a:cs typeface="Calibri"/>
              </a:rPr>
              <a:t>Preliminary data shows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very good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global </a:t>
            </a:r>
            <a:r>
              <a:rPr sz="949" b="1" spc="10" dirty="0">
                <a:latin typeface="Calibri"/>
                <a:cs typeface="Calibri"/>
              </a:rPr>
              <a:t>CR </a:t>
            </a:r>
            <a:r>
              <a:rPr sz="949" b="1" spc="-5" dirty="0">
                <a:latin typeface="Calibri"/>
                <a:cs typeface="Calibri"/>
              </a:rPr>
              <a:t>rate</a:t>
            </a:r>
            <a:r>
              <a:rPr sz="949" b="1" spc="5" dirty="0">
                <a:latin typeface="Calibri"/>
                <a:cs typeface="Calibri"/>
              </a:rPr>
              <a:t> in the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new </a:t>
            </a:r>
            <a:r>
              <a:rPr sz="949" b="1" dirty="0">
                <a:latin typeface="Calibri"/>
                <a:cs typeface="Calibri"/>
              </a:rPr>
              <a:t>protocol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1099">
              <a:latin typeface="Calibri"/>
              <a:cs typeface="Calibri"/>
            </a:endParaRPr>
          </a:p>
          <a:p>
            <a:pPr marL="12685"/>
            <a:r>
              <a:rPr sz="949" b="1" spc="5" dirty="0">
                <a:latin typeface="Calibri"/>
                <a:cs typeface="Calibri"/>
              </a:rPr>
              <a:t>Is to early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 </a:t>
            </a:r>
            <a:r>
              <a:rPr sz="949" b="1" spc="10" dirty="0">
                <a:latin typeface="Calibri"/>
                <a:cs typeface="Calibri"/>
              </a:rPr>
              <a:t>know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if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selected </a:t>
            </a:r>
            <a:r>
              <a:rPr sz="949" b="1" dirty="0">
                <a:latin typeface="Calibri"/>
                <a:cs typeface="Calibri"/>
              </a:rPr>
              <a:t>genetic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markers</a:t>
            </a:r>
            <a:r>
              <a:rPr sz="949" b="1" spc="2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help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 improve 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patient </a:t>
            </a:r>
            <a:r>
              <a:rPr sz="949" b="1" dirty="0">
                <a:latin typeface="Calibri"/>
                <a:cs typeface="Calibri"/>
              </a:rPr>
              <a:t>stratification</a:t>
            </a:r>
            <a:endParaRPr sz="949">
              <a:latin typeface="Calibri"/>
              <a:cs typeface="Calibri"/>
            </a:endParaRPr>
          </a:p>
          <a:p>
            <a:pPr marL="12685" marR="5074" indent="-634">
              <a:lnSpc>
                <a:spcPct val="246300"/>
              </a:lnSpc>
              <a:spcBef>
                <a:spcPts val="479"/>
              </a:spcBef>
            </a:pPr>
            <a:r>
              <a:rPr sz="949" b="1" spc="-5" dirty="0">
                <a:latin typeface="Calibri"/>
                <a:cs typeface="Calibri"/>
              </a:rPr>
              <a:t>Very</a:t>
            </a:r>
            <a:r>
              <a:rPr sz="949" b="1" spc="5" dirty="0">
                <a:latin typeface="Calibri"/>
                <a:cs typeface="Calibri"/>
              </a:rPr>
              <a:t> good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preliminary data</a:t>
            </a:r>
            <a:r>
              <a:rPr sz="949" b="1" spc="10" dirty="0">
                <a:latin typeface="Calibri"/>
                <a:cs typeface="Calibri"/>
              </a:rPr>
              <a:t> on </a:t>
            </a:r>
            <a:r>
              <a:rPr sz="949" b="1" spc="5" dirty="0">
                <a:latin typeface="Calibri"/>
                <a:cs typeface="Calibri"/>
              </a:rPr>
              <a:t>response to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induction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treatment in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patients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with</a:t>
            </a:r>
            <a:r>
              <a:rPr sz="949" b="1" spc="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ETP-ALL immunophenotype </a:t>
            </a:r>
            <a:r>
              <a:rPr sz="949" b="1" spc="10" dirty="0">
                <a:latin typeface="Calibri"/>
                <a:cs typeface="Calibri"/>
              </a:rPr>
              <a:t> SCT</a:t>
            </a:r>
            <a:r>
              <a:rPr sz="949" b="1" spc="5" dirty="0">
                <a:latin typeface="Calibri"/>
                <a:cs typeface="Calibri"/>
              </a:rPr>
              <a:t> has increase the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double in the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new treatment </a:t>
            </a:r>
            <a:r>
              <a:rPr sz="949" b="1" dirty="0">
                <a:latin typeface="Calibri"/>
                <a:cs typeface="Calibri"/>
              </a:rPr>
              <a:t>protocol</a:t>
            </a:r>
            <a:endParaRPr sz="9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548">
              <a:latin typeface="Calibri"/>
              <a:cs typeface="Calibri"/>
            </a:endParaRPr>
          </a:p>
          <a:p>
            <a:pPr marL="12685" marR="34883"/>
            <a:r>
              <a:rPr sz="949" b="1" dirty="0">
                <a:latin typeface="Calibri"/>
                <a:cs typeface="Calibri"/>
              </a:rPr>
              <a:t>We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need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continue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recruitment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of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samples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and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clinical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data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together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with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15" dirty="0">
                <a:latin typeface="Calibri"/>
                <a:cs typeface="Calibri"/>
              </a:rPr>
              <a:t>MRD </a:t>
            </a:r>
            <a:r>
              <a:rPr sz="949" b="1" dirty="0">
                <a:latin typeface="Calibri"/>
                <a:cs typeface="Calibri"/>
              </a:rPr>
              <a:t>centralization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assess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all </a:t>
            </a:r>
            <a:r>
              <a:rPr sz="949" b="1" spc="5" dirty="0">
                <a:latin typeface="Calibri"/>
                <a:cs typeface="Calibri"/>
              </a:rPr>
              <a:t> the </a:t>
            </a:r>
            <a:r>
              <a:rPr sz="949" b="1" dirty="0">
                <a:latin typeface="Calibri"/>
                <a:cs typeface="Calibri"/>
              </a:rPr>
              <a:t>potential</a:t>
            </a:r>
            <a:r>
              <a:rPr sz="949" b="1" spc="5" dirty="0">
                <a:latin typeface="Calibri"/>
                <a:cs typeface="Calibri"/>
              </a:rPr>
              <a:t> benefits that the </a:t>
            </a:r>
            <a:r>
              <a:rPr sz="949" b="1" dirty="0">
                <a:latin typeface="Calibri"/>
                <a:cs typeface="Calibri"/>
              </a:rPr>
              <a:t>protocol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provides</a:t>
            </a:r>
            <a:r>
              <a:rPr sz="949" b="1" spc="5" dirty="0">
                <a:latin typeface="Calibri"/>
                <a:cs typeface="Calibri"/>
              </a:rPr>
              <a:t> to </a:t>
            </a:r>
            <a:r>
              <a:rPr sz="949" b="1" spc="-5" dirty="0">
                <a:latin typeface="Calibri"/>
                <a:cs typeface="Calibri"/>
              </a:rPr>
              <a:t>T-ALL</a:t>
            </a:r>
            <a:r>
              <a:rPr sz="949" b="1" spc="5" dirty="0">
                <a:latin typeface="Calibri"/>
                <a:cs typeface="Calibri"/>
              </a:rPr>
              <a:t> patients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432406" y="1342558"/>
            <a:ext cx="769941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Summary</a:t>
            </a:r>
            <a:endParaRPr sz="1498">
              <a:latin typeface="Calibri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41242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1389532"/>
              <a:ext cx="6603309" cy="295813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27061" y="1476679"/>
              <a:ext cx="2067636" cy="49248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5125" y="2449211"/>
              <a:ext cx="756069" cy="24762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5125" y="2586230"/>
              <a:ext cx="860069" cy="24762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25125" y="2716645"/>
              <a:ext cx="843572" cy="24927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25125" y="2979127"/>
              <a:ext cx="780834" cy="247624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3782376" y="1411051"/>
            <a:ext cx="1962905" cy="1477094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marL="12685">
              <a:spcBef>
                <a:spcPts val="449"/>
              </a:spcBef>
            </a:pP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PETHEMA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HOSPITALS </a:t>
            </a:r>
            <a:r>
              <a:rPr sz="949" b="1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&amp;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PHYSICIANS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619"/>
              </a:spcBef>
            </a:pPr>
            <a:r>
              <a:rPr sz="1698" b="1" spc="15" dirty="0">
                <a:solidFill>
                  <a:srgbClr val="FFFFFF"/>
                </a:solidFill>
                <a:latin typeface="Calibri"/>
                <a:cs typeface="Calibri"/>
              </a:rPr>
              <a:t>77</a:t>
            </a:r>
            <a:r>
              <a:rPr sz="1698" b="1" spc="36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Hospitals</a:t>
            </a:r>
            <a:r>
              <a:rPr sz="1698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1698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Spain</a:t>
            </a:r>
            <a:endParaRPr sz="1698">
              <a:latin typeface="Calibri"/>
              <a:cs typeface="Calibri"/>
            </a:endParaRPr>
          </a:p>
          <a:p>
            <a:pPr marL="12685">
              <a:spcBef>
                <a:spcPts val="789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ISBAL-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Banco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Nacional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de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ADN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165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María</a:t>
            </a:r>
            <a:r>
              <a:rPr sz="849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spc="-5" dirty="0">
                <a:solidFill>
                  <a:srgbClr val="FFFFFF"/>
                </a:solidFill>
                <a:latin typeface="Calibri"/>
                <a:cs typeface="Calibri"/>
              </a:rPr>
              <a:t>Pérez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10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Andrés</a:t>
            </a:r>
            <a:r>
              <a:rPr sz="849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García-Montero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Juana</a:t>
            </a:r>
            <a:r>
              <a:rPr sz="849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Ciudad</a:t>
            </a:r>
            <a:endParaRPr sz="849">
              <a:latin typeface="Calibri"/>
              <a:cs typeface="Calibri"/>
            </a:endParaRPr>
          </a:p>
          <a:p>
            <a:pPr marL="12685" marR="1231690">
              <a:spcBef>
                <a:spcPts val="75"/>
              </a:spcBef>
            </a:pP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Sus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na 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Beatriz</a:t>
            </a:r>
            <a:r>
              <a:rPr sz="849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Soriano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10253" y="1411258"/>
            <a:ext cx="1140958" cy="51942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Clinical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Cytogeneticist</a:t>
            </a:r>
            <a:endParaRPr sz="949">
              <a:latin typeface="Calibri"/>
              <a:cs typeface="Calibri"/>
            </a:endParaRPr>
          </a:p>
          <a:p>
            <a:pPr marL="12685" marR="129384">
              <a:spcBef>
                <a:spcPts val="674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Isabel Granada, HGTIP </a:t>
            </a:r>
            <a:r>
              <a:rPr sz="849" spc="-18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Francesc</a:t>
            </a:r>
            <a:r>
              <a:rPr sz="849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Solé,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 IJC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10252" y="2008124"/>
            <a:ext cx="982404" cy="436976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2685">
              <a:spcBef>
                <a:spcPts val="669"/>
              </a:spcBef>
            </a:pPr>
            <a:r>
              <a:rPr sz="949" b="1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MB</a:t>
            </a:r>
            <a:r>
              <a:rPr sz="949" b="1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services</a:t>
            </a:r>
            <a:r>
              <a:rPr sz="949" b="1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HGTIP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04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Lourdes</a:t>
            </a:r>
            <a:r>
              <a:rPr sz="849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Zamora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708031" y="3386008"/>
            <a:ext cx="875855" cy="509911"/>
            <a:chOff x="3706965" y="3390183"/>
            <a:chExt cx="876935" cy="510540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06965" y="3390183"/>
              <a:ext cx="876589" cy="24762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06965" y="3520599"/>
              <a:ext cx="797349" cy="247624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06965" y="3651021"/>
              <a:ext cx="813858" cy="249267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3764600" y="2921492"/>
            <a:ext cx="1072463" cy="899955"/>
          </a:xfrm>
          <a:prstGeom prst="rect">
            <a:avLst/>
          </a:prstGeom>
        </p:spPr>
        <p:txBody>
          <a:bodyPr vert="horz" wrap="square" lIns="0" tIns="84351" rIns="0" bIns="0" rtlCol="0">
            <a:spAutoFit/>
          </a:bodyPr>
          <a:lstStyle/>
          <a:p>
            <a:pPr marL="30443">
              <a:spcBef>
                <a:spcPts val="66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Alberto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Orfao</a:t>
            </a:r>
            <a:endParaRPr sz="849">
              <a:latin typeface="Calibri"/>
              <a:cs typeface="Calibri"/>
            </a:endParaRPr>
          </a:p>
          <a:p>
            <a:pPr marL="17759">
              <a:spcBef>
                <a:spcPts val="649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ISBAL-</a:t>
            </a:r>
            <a:r>
              <a:rPr sz="949" b="1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H.</a:t>
            </a:r>
            <a:r>
              <a:rPr sz="949" b="1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Salamanca</a:t>
            </a:r>
            <a:endParaRPr sz="949">
              <a:latin typeface="Calibri"/>
              <a:cs typeface="Calibri"/>
            </a:endParaRPr>
          </a:p>
          <a:p>
            <a:pPr marL="12685" marR="325998">
              <a:lnSpc>
                <a:spcPct val="101299"/>
              </a:lnSpc>
              <a:spcBef>
                <a:spcPts val="415"/>
              </a:spcBef>
            </a:pPr>
            <a:r>
              <a:rPr sz="849" b="1" spc="-7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es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Gon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ál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z  Sandra Santos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Eva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Lumbreras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708031" y="3915271"/>
            <a:ext cx="1177743" cy="247345"/>
            <a:chOff x="3706965" y="3920099"/>
            <a:chExt cx="1179195" cy="247650"/>
          </a:xfrm>
        </p:grpSpPr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06965" y="3920099"/>
              <a:ext cx="907947" cy="24762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64696" y="3920099"/>
              <a:ext cx="183241" cy="24762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97712" y="3920099"/>
              <a:ext cx="387944" cy="247624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3764599" y="3931166"/>
            <a:ext cx="105280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Jesús</a:t>
            </a:r>
            <a:r>
              <a:rPr sz="8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Hernández-Rivas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605817" y="2185686"/>
            <a:ext cx="6170941" cy="2156975"/>
            <a:chOff x="1602160" y="2188380"/>
            <a:chExt cx="6178550" cy="21596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3565" y="3527209"/>
              <a:ext cx="1120902" cy="82045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913661" y="3638499"/>
              <a:ext cx="792365" cy="630897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1911076" y="3635913"/>
              <a:ext cx="797560" cy="636270"/>
            </a:xfrm>
            <a:custGeom>
              <a:avLst/>
              <a:gdLst/>
              <a:ahLst/>
              <a:cxnLst/>
              <a:rect l="l" t="t" r="r" b="b"/>
              <a:pathLst>
                <a:path w="797560" h="636270">
                  <a:moveTo>
                    <a:pt x="0" y="0"/>
                  </a:moveTo>
                  <a:lnTo>
                    <a:pt x="797521" y="0"/>
                  </a:lnTo>
                  <a:lnTo>
                    <a:pt x="797521" y="636054"/>
                  </a:lnTo>
                  <a:lnTo>
                    <a:pt x="0" y="636054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27610" y="3731742"/>
              <a:ext cx="738568" cy="58492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842150" y="3725113"/>
              <a:ext cx="938047" cy="58492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602160" y="2188380"/>
              <a:ext cx="805603" cy="24762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602168" y="2318796"/>
              <a:ext cx="465525" cy="24762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42236" y="2318796"/>
              <a:ext cx="414352" cy="24762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02168" y="2449211"/>
              <a:ext cx="906296" cy="247620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661448" y="1911875"/>
            <a:ext cx="1725073" cy="707787"/>
          </a:xfrm>
          <a:prstGeom prst="rect">
            <a:avLst/>
          </a:prstGeom>
        </p:spPr>
        <p:txBody>
          <a:bodyPr vert="horz" wrap="square" lIns="0" tIns="90693" rIns="0" bIns="0" rtlCol="0">
            <a:spAutoFit/>
          </a:bodyPr>
          <a:lstStyle/>
          <a:p>
            <a:pPr marL="12685">
              <a:spcBef>
                <a:spcPts val="714"/>
              </a:spcBef>
            </a:pP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T-ALL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TEAM/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ALL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Research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Group</a:t>
            </a:r>
            <a:endParaRPr sz="949">
              <a:latin typeface="Calibri"/>
              <a:cs typeface="Calibri"/>
            </a:endParaRPr>
          </a:p>
          <a:p>
            <a:pPr marL="12685" marR="948186">
              <a:spcBef>
                <a:spcPts val="54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Celia González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Thaysa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Lopes </a:t>
            </a:r>
            <a:r>
              <a:rPr sz="849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Francisco</a:t>
            </a:r>
            <a:r>
              <a:rPr sz="849" b="1" spc="1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Fuster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605826" y="2713299"/>
            <a:ext cx="927226" cy="249247"/>
            <a:chOff x="1602168" y="2716645"/>
            <a:chExt cx="928369" cy="249554"/>
          </a:xfrm>
        </p:grpSpPr>
        <p:pic>
          <p:nvPicPr>
            <p:cNvPr id="36" name="object 3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02168" y="2716645"/>
              <a:ext cx="472122" cy="249274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24072" y="2716645"/>
              <a:ext cx="605843" cy="249274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1661448" y="2730844"/>
            <a:ext cx="803554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Mireia</a:t>
            </a:r>
            <a:r>
              <a:rPr sz="849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Morgades</a:t>
            </a:r>
            <a:endParaRPr sz="849">
              <a:latin typeface="Calibri"/>
              <a:cs typeface="Calibri"/>
            </a:endParaRPr>
          </a:p>
          <a:p>
            <a:pPr marL="12685" marR="258135">
              <a:spcBef>
                <a:spcPts val="5"/>
              </a:spcBef>
            </a:pP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Jo</a:t>
            </a:r>
            <a:r>
              <a:rPr sz="849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di 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ib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spc="-1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a 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Olga</a:t>
            </a:r>
            <a:r>
              <a:rPr sz="849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Garcia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1605818" y="3372818"/>
            <a:ext cx="1017920" cy="249247"/>
            <a:chOff x="1602160" y="3376977"/>
            <a:chExt cx="1019175" cy="249554"/>
          </a:xfrm>
        </p:grpSpPr>
        <p:pic>
          <p:nvPicPr>
            <p:cNvPr id="40" name="object 4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602160" y="3376977"/>
              <a:ext cx="427564" cy="24927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881150" y="3376977"/>
              <a:ext cx="419310" cy="249274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176648" y="3376977"/>
              <a:ext cx="444072" cy="249274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1661448" y="3390362"/>
            <a:ext cx="89107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Josep</a:t>
            </a:r>
            <a:r>
              <a:rPr sz="8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Maria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FFFFFF"/>
                </a:solidFill>
                <a:latin typeface="Calibri"/>
                <a:cs typeface="Calibri"/>
              </a:rPr>
              <a:t>Ribera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228743" y="2547280"/>
            <a:ext cx="1156179" cy="698274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9661">
              <a:spcBef>
                <a:spcPts val="433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IJC</a:t>
            </a:r>
            <a:r>
              <a:rPr sz="949" b="1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Sample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track</a:t>
            </a:r>
            <a:r>
              <a:rPr sz="949" b="1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team</a:t>
            </a:r>
            <a:endParaRPr sz="949">
              <a:latin typeface="Calibri"/>
              <a:cs typeface="Calibri"/>
            </a:endParaRPr>
          </a:p>
          <a:p>
            <a:pPr marL="12685" marR="409717">
              <a:lnSpc>
                <a:spcPct val="102600"/>
              </a:lnSpc>
              <a:spcBef>
                <a:spcPts val="31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Rocío Ruíz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 Je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ssic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949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anda  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Aida</a:t>
            </a:r>
            <a:r>
              <a:rPr sz="94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Siverio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2738860" y="3628861"/>
            <a:ext cx="856828" cy="640560"/>
            <a:chOff x="2736599" y="3633335"/>
            <a:chExt cx="857885" cy="641350"/>
          </a:xfrm>
        </p:grpSpPr>
        <p:pic>
          <p:nvPicPr>
            <p:cNvPr id="46" name="object 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741764" y="3638499"/>
              <a:ext cx="847338" cy="630885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739177" y="3635913"/>
              <a:ext cx="852805" cy="636270"/>
            </a:xfrm>
            <a:custGeom>
              <a:avLst/>
              <a:gdLst/>
              <a:ahLst/>
              <a:cxnLst/>
              <a:rect l="l" t="t" r="r" b="b"/>
              <a:pathLst>
                <a:path w="852804" h="636270">
                  <a:moveTo>
                    <a:pt x="0" y="0"/>
                  </a:moveTo>
                  <a:lnTo>
                    <a:pt x="852500" y="0"/>
                  </a:lnTo>
                  <a:lnTo>
                    <a:pt x="852500" y="636054"/>
                  </a:lnTo>
                  <a:lnTo>
                    <a:pt x="0" y="636054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75621" y="1730297"/>
            <a:ext cx="1992079" cy="1546858"/>
          </a:xfrm>
          <a:prstGeom prst="rect">
            <a:avLst/>
          </a:prstGeom>
        </p:spPr>
        <p:txBody>
          <a:bodyPr vert="horz" wrap="square" lIns="0" tIns="255589" rIns="0" bIns="0" rtlCol="0">
            <a:spAutoFit/>
          </a:bodyPr>
          <a:lstStyle/>
          <a:p>
            <a:pPr marL="12685">
              <a:spcBef>
                <a:spcPts val="2012"/>
              </a:spcBef>
            </a:pPr>
            <a:r>
              <a:rPr sz="3246" b="1" spc="-5" dirty="0">
                <a:solidFill>
                  <a:srgbClr val="0033CC"/>
                </a:solidFill>
                <a:latin typeface="Calibri"/>
                <a:cs typeface="Calibri"/>
              </a:rPr>
              <a:t>LAL</a:t>
            </a:r>
            <a:r>
              <a:rPr sz="3246" b="1" spc="-7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3246" b="1" spc="-5" dirty="0">
                <a:solidFill>
                  <a:srgbClr val="0033CC"/>
                </a:solidFill>
                <a:latin typeface="Calibri"/>
                <a:cs typeface="Calibri"/>
              </a:rPr>
              <a:t>Ph2022</a:t>
            </a:r>
            <a:endParaRPr sz="3246">
              <a:latin typeface="Calibri"/>
              <a:cs typeface="Calibri"/>
            </a:endParaRPr>
          </a:p>
          <a:p>
            <a:pPr marL="299360" marR="78646" indent="-212470">
              <a:lnSpc>
                <a:spcPct val="123300"/>
              </a:lnSpc>
              <a:spcBef>
                <a:spcPts val="405"/>
              </a:spcBef>
            </a:pPr>
            <a:r>
              <a:rPr sz="1298" spc="-5" dirty="0">
                <a:latin typeface="Calibri"/>
                <a:cs typeface="Calibri"/>
              </a:rPr>
              <a:t>PI: Anna </a:t>
            </a:r>
            <a:r>
              <a:rPr sz="1298" spc="-20" dirty="0">
                <a:latin typeface="Calibri"/>
                <a:cs typeface="Calibri"/>
              </a:rPr>
              <a:t>Torrent, </a:t>
            </a:r>
            <a:r>
              <a:rPr sz="1298" spc="-5" dirty="0">
                <a:latin typeface="Calibri"/>
                <a:cs typeface="Calibri"/>
              </a:rPr>
              <a:t>JM </a:t>
            </a:r>
            <a:r>
              <a:rPr sz="1298" spc="-10" dirty="0">
                <a:latin typeface="Calibri"/>
                <a:cs typeface="Calibri"/>
              </a:rPr>
              <a:t>Ribera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Comité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clínico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LAL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Comité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biológico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LAL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523444" y="1059601"/>
          <a:ext cx="6163328" cy="29288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0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28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388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11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266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7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LAL</a:t>
                      </a:r>
                      <a:r>
                        <a:rPr sz="17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Ph08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7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LAL</a:t>
                      </a:r>
                      <a:r>
                        <a:rPr sz="17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OPh07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7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PONALFIL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10" dirty="0">
                          <a:latin typeface="Calibri"/>
                          <a:cs typeface="Calibri"/>
                        </a:rPr>
                        <a:t>Pacientes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157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124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30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RHC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96%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89%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100%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RMC</a:t>
                      </a:r>
                      <a:r>
                        <a:rPr sz="13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inducción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36%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-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47%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17%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MMR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49530" marR="495934">
                        <a:lnSpc>
                          <a:spcPct val="100800"/>
                        </a:lnSpc>
                        <a:spcBef>
                          <a:spcPts val="75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RMC post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sol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/p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eT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H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72%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-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71%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25%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MMR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Alo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TPH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RC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94%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-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87%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3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recaída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18%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71%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TRM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20%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19%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4%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50165" marR="657225">
                        <a:lnSpc>
                          <a:spcPct val="100800"/>
                        </a:lnSpc>
                        <a:spcBef>
                          <a:spcPts val="75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Mediana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ui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ie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nt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o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5,5</a:t>
                      </a:r>
                      <a:r>
                        <a:rPr sz="13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3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2,5</a:t>
                      </a:r>
                      <a:r>
                        <a:rPr sz="13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SG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56%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(plateau)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27%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(no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plateau)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96%</a:t>
                      </a:r>
                      <a:r>
                        <a:rPr sz="13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a.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335086" y="1528467"/>
            <a:ext cx="4233405" cy="1824645"/>
            <a:chOff x="1331094" y="1530351"/>
            <a:chExt cx="4238625" cy="18268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5207" y="1550974"/>
              <a:ext cx="2048933" cy="1761129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338828" y="1543241"/>
              <a:ext cx="2125345" cy="1801495"/>
            </a:xfrm>
            <a:custGeom>
              <a:avLst/>
              <a:gdLst/>
              <a:ahLst/>
              <a:cxnLst/>
              <a:rect l="l" t="t" r="r" b="b"/>
              <a:pathLst>
                <a:path w="2125345" h="1801495">
                  <a:moveTo>
                    <a:pt x="0" y="0"/>
                  </a:moveTo>
                  <a:lnTo>
                    <a:pt x="2125205" y="0"/>
                  </a:lnTo>
                  <a:lnTo>
                    <a:pt x="2125205" y="1800987"/>
                  </a:lnTo>
                  <a:lnTo>
                    <a:pt x="0" y="1800987"/>
                  </a:lnTo>
                  <a:lnTo>
                    <a:pt x="0" y="0"/>
                  </a:lnTo>
                  <a:close/>
                </a:path>
              </a:pathLst>
            </a:custGeom>
            <a:ln w="15468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69872" y="1550975"/>
              <a:ext cx="1978788" cy="1755035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510846" y="1540663"/>
              <a:ext cx="2048510" cy="1806575"/>
            </a:xfrm>
            <a:custGeom>
              <a:avLst/>
              <a:gdLst/>
              <a:ahLst/>
              <a:cxnLst/>
              <a:rect l="l" t="t" r="r" b="b"/>
              <a:pathLst>
                <a:path w="2048510" h="1806575">
                  <a:moveTo>
                    <a:pt x="0" y="0"/>
                  </a:moveTo>
                  <a:lnTo>
                    <a:pt x="2048129" y="0"/>
                  </a:lnTo>
                  <a:lnTo>
                    <a:pt x="2048129" y="1806143"/>
                  </a:lnTo>
                  <a:lnTo>
                    <a:pt x="0" y="1806143"/>
                  </a:lnTo>
                  <a:lnTo>
                    <a:pt x="0" y="0"/>
                  </a:lnTo>
                  <a:close/>
                </a:path>
              </a:pathLst>
            </a:custGeom>
            <a:ln w="20624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044190" y="1251328"/>
            <a:ext cx="643731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L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 P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h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08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86242" y="1276049"/>
            <a:ext cx="75535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LAL</a:t>
            </a:r>
            <a:r>
              <a:rPr sz="1298" b="1" spc="-7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OPh07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682968" y="1533616"/>
            <a:ext cx="2163318" cy="1814498"/>
            <a:chOff x="5684338" y="1535507"/>
            <a:chExt cx="2165985" cy="1816735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97322" y="1557068"/>
              <a:ext cx="1944136" cy="177941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692072" y="1543241"/>
              <a:ext cx="2150110" cy="1801495"/>
            </a:xfrm>
            <a:custGeom>
              <a:avLst/>
              <a:gdLst/>
              <a:ahLst/>
              <a:cxnLst/>
              <a:rect l="l" t="t" r="r" b="b"/>
              <a:pathLst>
                <a:path w="2150109" h="1801495">
                  <a:moveTo>
                    <a:pt x="0" y="0"/>
                  </a:moveTo>
                  <a:lnTo>
                    <a:pt x="2149983" y="0"/>
                  </a:lnTo>
                  <a:lnTo>
                    <a:pt x="2149983" y="1800987"/>
                  </a:lnTo>
                  <a:lnTo>
                    <a:pt x="0" y="1800987"/>
                  </a:lnTo>
                  <a:lnTo>
                    <a:pt x="0" y="0"/>
                  </a:lnTo>
                  <a:close/>
                </a:path>
              </a:pathLst>
            </a:custGeom>
            <a:ln w="15468">
              <a:solidFill>
                <a:srgbClr val="0033C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460924" y="1276049"/>
            <a:ext cx="69066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P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O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NALFI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L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544150" y="1427788"/>
            <a:ext cx="6056147" cy="2380854"/>
          </a:xfrm>
          <a:custGeom>
            <a:avLst/>
            <a:gdLst/>
            <a:ahLst/>
            <a:cxnLst/>
            <a:rect l="l" t="t" r="r" b="b"/>
            <a:pathLst>
              <a:path w="6063615" h="2383790">
                <a:moveTo>
                  <a:pt x="0" y="0"/>
                </a:moveTo>
                <a:lnTo>
                  <a:pt x="6063170" y="0"/>
                </a:lnTo>
                <a:lnTo>
                  <a:pt x="6063170" y="2383739"/>
                </a:lnTo>
                <a:lnTo>
                  <a:pt x="0" y="2383739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580928" y="1426647"/>
            <a:ext cx="5887446" cy="2337727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260038" marR="685611" indent="-247987">
              <a:lnSpc>
                <a:spcPct val="101899"/>
              </a:lnSpc>
              <a:spcBef>
                <a:spcPts val="80"/>
              </a:spcBef>
              <a:buAutoNum type="arabicPeriod"/>
              <a:tabLst>
                <a:tab pos="260672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Reducción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 la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intensidad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quimioterapia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inducción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y </a:t>
            </a:r>
            <a:r>
              <a:rPr sz="1498" b="1" spc="-32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consolidación→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aplicable </a:t>
            </a:r>
            <a:r>
              <a:rPr sz="1498" spc="5" dirty="0">
                <a:latin typeface="Calibri"/>
                <a:cs typeface="Calibri"/>
              </a:rPr>
              <a:t>a</a:t>
            </a:r>
            <a:r>
              <a:rPr sz="1498" dirty="0">
                <a:latin typeface="Calibri"/>
                <a:cs typeface="Calibri"/>
              </a:rPr>
              <a:t> todos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los</a:t>
            </a:r>
            <a:r>
              <a:rPr sz="1498" spc="5" dirty="0">
                <a:latin typeface="Calibri"/>
                <a:cs typeface="Calibri"/>
              </a:rPr>
              <a:t> grupos de edad</a:t>
            </a:r>
            <a:endParaRPr sz="1498">
              <a:latin typeface="Calibri"/>
              <a:cs typeface="Calibri"/>
            </a:endParaRPr>
          </a:p>
          <a:p>
            <a:pPr marL="290481" marR="5074" indent="-278430">
              <a:lnSpc>
                <a:spcPts val="1828"/>
              </a:lnSpc>
              <a:spcBef>
                <a:spcPts val="30"/>
              </a:spcBef>
              <a:buAutoNum type="arabicPeriod"/>
              <a:tabLst>
                <a:tab pos="290481" algn="l"/>
                <a:tab pos="291115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Aumento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tasa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RMC al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final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→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ponatinib</a:t>
            </a:r>
            <a:r>
              <a:rPr sz="1498" spc="3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si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no</a:t>
            </a:r>
            <a:r>
              <a:rPr sz="1498" spc="345" dirty="0">
                <a:latin typeface="Calibri"/>
                <a:cs typeface="Calibri"/>
              </a:rPr>
              <a:t> </a:t>
            </a:r>
            <a:r>
              <a:rPr sz="1498" spc="10" dirty="0">
                <a:latin typeface="Calibri"/>
                <a:cs typeface="Calibri"/>
              </a:rPr>
              <a:t>RMC</a:t>
            </a:r>
            <a:r>
              <a:rPr sz="1498" dirty="0">
                <a:latin typeface="Calibri"/>
                <a:cs typeface="Calibri"/>
              </a:rPr>
              <a:t> al final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la</a:t>
            </a:r>
            <a:r>
              <a:rPr sz="1498" spc="-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inducción.</a:t>
            </a:r>
            <a:endParaRPr sz="1498">
              <a:latin typeface="Calibri"/>
              <a:cs typeface="Calibri"/>
            </a:endParaRPr>
          </a:p>
          <a:p>
            <a:pPr marL="290481" indent="-278430">
              <a:lnSpc>
                <a:spcPts val="1778"/>
              </a:lnSpc>
              <a:buAutoNum type="arabicPeriod"/>
              <a:tabLst>
                <a:tab pos="290481" algn="l"/>
                <a:tab pos="291115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Limitar la indicación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aloTPH</a:t>
            </a:r>
            <a:endParaRPr sz="1498">
              <a:latin typeface="Calibri"/>
              <a:cs typeface="Calibri"/>
            </a:endParaRPr>
          </a:p>
          <a:p>
            <a:pPr marL="506756" marR="2246471">
              <a:lnSpc>
                <a:spcPts val="1828"/>
              </a:lnSpc>
              <a:spcBef>
                <a:spcPts val="35"/>
              </a:spcBef>
            </a:pPr>
            <a:r>
              <a:rPr sz="1498" spc="-10" dirty="0">
                <a:latin typeface="Calibri"/>
                <a:cs typeface="Calibri"/>
              </a:rPr>
              <a:t>Falta </a:t>
            </a:r>
            <a:r>
              <a:rPr sz="1498" spc="5" dirty="0">
                <a:latin typeface="Calibri"/>
                <a:cs typeface="Calibri"/>
              </a:rPr>
              <a:t>de </a:t>
            </a:r>
            <a:r>
              <a:rPr sz="1498" spc="10" dirty="0">
                <a:latin typeface="Calibri"/>
                <a:cs typeface="Calibri"/>
              </a:rPr>
              <a:t>RMC </a:t>
            </a:r>
            <a:r>
              <a:rPr sz="1498" dirty="0">
                <a:latin typeface="Calibri"/>
                <a:cs typeface="Calibri"/>
              </a:rPr>
              <a:t>al final </a:t>
            </a:r>
            <a:r>
              <a:rPr sz="1498" spc="5" dirty="0">
                <a:latin typeface="Calibri"/>
                <a:cs typeface="Calibri"/>
              </a:rPr>
              <a:t>de </a:t>
            </a:r>
            <a:r>
              <a:rPr sz="1498" dirty="0">
                <a:latin typeface="Calibri"/>
                <a:cs typeface="Calibri"/>
              </a:rPr>
              <a:t>la consolidación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RMC,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pero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riesgo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genético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alto</a:t>
            </a:r>
            <a:endParaRPr sz="1498">
              <a:latin typeface="Calibri"/>
              <a:cs typeface="Calibri"/>
            </a:endParaRPr>
          </a:p>
          <a:p>
            <a:pPr marL="290481" indent="-278430">
              <a:lnSpc>
                <a:spcPts val="1728"/>
              </a:lnSpc>
              <a:buAutoNum type="arabicPeriod" startAt="3"/>
              <a:tabLst>
                <a:tab pos="290481" algn="l"/>
                <a:tab pos="291115" algn="l"/>
              </a:tabLst>
            </a:pPr>
            <a:r>
              <a:rPr sz="1498" b="1" spc="-10" dirty="0">
                <a:solidFill>
                  <a:srgbClr val="0033CC"/>
                </a:solidFill>
                <a:latin typeface="Calibri"/>
                <a:cs typeface="Calibri"/>
              </a:rPr>
              <a:t>Tratamiento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anticipado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(pre-emptive)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ITK</a:t>
            </a:r>
            <a:r>
              <a:rPr sz="1498" b="1" spc="2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post-aloTPH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endParaRPr sz="1498">
              <a:latin typeface="Calibri"/>
              <a:cs typeface="Calibri"/>
            </a:endParaRPr>
          </a:p>
          <a:p>
            <a:pPr marL="290481">
              <a:spcBef>
                <a:spcPts val="30"/>
              </a:spcBef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mantenimiento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ITK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a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los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pacientes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no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trasplantados</a:t>
            </a:r>
            <a:endParaRPr sz="1498">
              <a:latin typeface="Calibri"/>
              <a:cs typeface="Calibri"/>
            </a:endParaRPr>
          </a:p>
          <a:p>
            <a:pPr marL="290481" indent="-278430">
              <a:spcBef>
                <a:spcPts val="50"/>
              </a:spcBef>
              <a:buAutoNum type="arabicPeriod" startAt="4"/>
              <a:tabLst>
                <a:tab pos="290481" algn="l"/>
                <a:tab pos="291115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Mejora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SG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respecto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LAL Ph08 y LAL 07OPh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 idx="4294967295"/>
          </p:nvPr>
        </p:nvSpPr>
        <p:spPr>
          <a:xfrm>
            <a:off x="1572917" y="943278"/>
            <a:ext cx="3334402" cy="3218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spc="-5" dirty="0">
                <a:solidFill>
                  <a:srgbClr val="0033CC"/>
                </a:solidFill>
                <a:latin typeface="Calibri"/>
                <a:cs typeface="Calibri"/>
              </a:rPr>
              <a:t>Objetivos</a:t>
            </a:r>
            <a:r>
              <a:rPr sz="1948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spc="-10" dirty="0">
                <a:solidFill>
                  <a:srgbClr val="0033CC"/>
                </a:solidFill>
                <a:latin typeface="Calibri"/>
                <a:cs typeface="Calibri"/>
              </a:rPr>
              <a:t>(protocolo</a:t>
            </a:r>
            <a:r>
              <a:rPr sz="1948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spc="-10" dirty="0">
                <a:solidFill>
                  <a:srgbClr val="0033CC"/>
                </a:solidFill>
                <a:latin typeface="Calibri"/>
                <a:cs typeface="Calibri"/>
              </a:rPr>
              <a:t>asistencial)</a:t>
            </a:r>
            <a:endParaRPr sz="1948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/>
          <p:nvPr/>
        </p:nvSpPr>
        <p:spPr>
          <a:xfrm>
            <a:off x="1678811" y="1136072"/>
            <a:ext cx="2803243" cy="2847005"/>
          </a:xfrm>
          <a:custGeom>
            <a:avLst/>
            <a:gdLst/>
            <a:ahLst/>
            <a:cxnLst/>
            <a:rect l="l" t="t" r="r" b="b"/>
            <a:pathLst>
              <a:path w="2806700" h="2850515">
                <a:moveTo>
                  <a:pt x="0" y="0"/>
                </a:moveTo>
                <a:lnTo>
                  <a:pt x="2806407" y="0"/>
                </a:lnTo>
                <a:lnTo>
                  <a:pt x="2806407" y="2850261"/>
                </a:lnTo>
                <a:lnTo>
                  <a:pt x="0" y="2850261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728274" y="1278805"/>
            <a:ext cx="1766931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LAL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Ph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</a:t>
            </a:r>
            <a:r>
              <a:rPr sz="1049" i="1" spc="10" dirty="0">
                <a:latin typeface="Calibri"/>
                <a:cs typeface="Calibri"/>
              </a:rPr>
              <a:t>BCR::ABL1</a:t>
            </a:r>
            <a:r>
              <a:rPr sz="1049" spc="10" dirty="0">
                <a:latin typeface="Calibri"/>
                <a:cs typeface="Calibri"/>
              </a:rPr>
              <a:t>)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&gt;18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años.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8273" y="1463470"/>
            <a:ext cx="235675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Crisis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blásticas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LMC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(se</a:t>
            </a:r>
            <a:r>
              <a:rPr sz="1049" spc="5" dirty="0">
                <a:latin typeface="Calibri"/>
                <a:cs typeface="Calibri"/>
              </a:rPr>
              <a:t> analizarán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28274" y="1559101"/>
            <a:ext cx="1895043" cy="398289"/>
          </a:xfrm>
          <a:prstGeom prst="rect">
            <a:avLst/>
          </a:prstGeom>
        </p:spPr>
        <p:txBody>
          <a:bodyPr vert="horz" wrap="square" lIns="0" tIns="38053" rIns="0" bIns="0" rtlCol="0">
            <a:spAutoFit/>
          </a:bodyPr>
          <a:lstStyle/>
          <a:p>
            <a:pPr marL="123041">
              <a:spcBef>
                <a:spcPts val="300"/>
              </a:spcBef>
            </a:pPr>
            <a:r>
              <a:rPr sz="1049" spc="10" dirty="0">
                <a:latin typeface="Calibri"/>
                <a:cs typeface="Calibri"/>
              </a:rPr>
              <a:t>forma</a:t>
            </a:r>
            <a:r>
              <a:rPr sz="1049" spc="-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independiente).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21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ECOG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0-2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2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atribuible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28274" y="1951513"/>
            <a:ext cx="2451252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Función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hepática: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-35" dirty="0">
                <a:latin typeface="Calibri"/>
                <a:cs typeface="Calibri"/>
              </a:rPr>
              <a:t>BT,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-20" dirty="0">
                <a:latin typeface="Calibri"/>
                <a:cs typeface="Calibri"/>
              </a:rPr>
              <a:t>AST,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-40" dirty="0">
                <a:latin typeface="Calibri"/>
                <a:cs typeface="Calibri"/>
              </a:rPr>
              <a:t>ALT,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GGT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-15" dirty="0">
                <a:latin typeface="Calibri"/>
                <a:cs typeface="Calibri"/>
              </a:rPr>
              <a:t>FA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&lt;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51933" y="2061982"/>
            <a:ext cx="139528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0" dirty="0">
                <a:latin typeface="Calibri"/>
                <a:cs typeface="Calibri"/>
              </a:rPr>
              <a:t>3LSN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atribuible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28274" y="2246647"/>
            <a:ext cx="254765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Función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renal: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creatinina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&lt;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2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mg/dl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ClCr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28274" y="2342278"/>
            <a:ext cx="2499453" cy="582846"/>
          </a:xfrm>
          <a:prstGeom prst="rect">
            <a:avLst/>
          </a:prstGeom>
        </p:spPr>
        <p:txBody>
          <a:bodyPr vert="horz" wrap="square" lIns="0" tIns="38053" rIns="0" bIns="0" rtlCol="0">
            <a:spAutoFit/>
          </a:bodyPr>
          <a:lstStyle/>
          <a:p>
            <a:pPr marL="123041">
              <a:spcBef>
                <a:spcPts val="300"/>
              </a:spcBef>
            </a:pPr>
            <a:r>
              <a:rPr sz="1049" spc="10" dirty="0">
                <a:latin typeface="Calibri"/>
                <a:cs typeface="Calibri"/>
              </a:rPr>
              <a:t>30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ml/min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atribuible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LAL.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21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FEVI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50%.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195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Sin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enfermedad</a:t>
            </a:r>
            <a:r>
              <a:rPr sz="1049" spc="5" dirty="0">
                <a:latin typeface="Calibri"/>
                <a:cs typeface="Calibri"/>
              </a:rPr>
              <a:t> respiratoria crónica </a:t>
            </a:r>
            <a:r>
              <a:rPr sz="1049" dirty="0">
                <a:latin typeface="Calibri"/>
                <a:cs typeface="Calibri"/>
              </a:rPr>
              <a:t>grave.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28273" y="2914408"/>
            <a:ext cx="250135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Si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alteraciones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son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secundarias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51933" y="3029824"/>
            <a:ext cx="2589512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5" dirty="0">
                <a:latin typeface="Calibri"/>
                <a:cs typeface="Calibri"/>
              </a:rPr>
              <a:t>queda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criterio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del</a:t>
            </a:r>
            <a:r>
              <a:rPr sz="1049" spc="5" dirty="0">
                <a:latin typeface="Calibri"/>
                <a:cs typeface="Calibri"/>
              </a:rPr>
              <a:t> investigador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determinar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si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51933" y="3146889"/>
            <a:ext cx="2470913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0" dirty="0">
                <a:latin typeface="Calibri"/>
                <a:cs typeface="Calibri"/>
              </a:rPr>
              <a:t>el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paciente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puede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ser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incluido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en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estudio.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783252" y="1127160"/>
            <a:ext cx="2803243" cy="3159040"/>
          </a:xfrm>
          <a:custGeom>
            <a:avLst/>
            <a:gdLst/>
            <a:ahLst/>
            <a:cxnLst/>
            <a:rect l="l" t="t" r="r" b="b"/>
            <a:pathLst>
              <a:path w="2806700" h="3162935">
                <a:moveTo>
                  <a:pt x="0" y="0"/>
                </a:moveTo>
                <a:lnTo>
                  <a:pt x="2806407" y="0"/>
                </a:lnTo>
                <a:lnTo>
                  <a:pt x="2806407" y="3162363"/>
                </a:lnTo>
                <a:lnTo>
                  <a:pt x="0" y="3162363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4832716" y="1077652"/>
            <a:ext cx="2621223" cy="733156"/>
          </a:xfrm>
          <a:prstGeom prst="rect">
            <a:avLst/>
          </a:prstGeom>
        </p:spPr>
        <p:txBody>
          <a:bodyPr vert="horz" wrap="square" lIns="0" tIns="29808" rIns="0" bIns="0" rtlCol="0">
            <a:spAutoFit/>
          </a:bodyPr>
          <a:lstStyle/>
          <a:p>
            <a:pPr marL="123041" indent="-123676">
              <a:spcBef>
                <a:spcPts val="235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Cualquier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otra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variedad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</a:t>
            </a:r>
            <a:endParaRPr sz="1049">
              <a:latin typeface="Calibri"/>
              <a:cs typeface="Calibri"/>
            </a:endParaRPr>
          </a:p>
          <a:p>
            <a:pPr marL="123041" indent="-123676">
              <a:lnSpc>
                <a:spcPts val="1089"/>
              </a:lnSpc>
              <a:spcBef>
                <a:spcPts val="145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Función </a:t>
            </a:r>
            <a:r>
              <a:rPr sz="1049" spc="5" dirty="0">
                <a:latin typeface="Calibri"/>
                <a:cs typeface="Calibri"/>
              </a:rPr>
              <a:t>cardiovascular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alterada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(FEVI&lt;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50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%,</a:t>
            </a:r>
            <a:endParaRPr sz="1049">
              <a:latin typeface="Calibri"/>
              <a:cs typeface="Calibri"/>
            </a:endParaRPr>
          </a:p>
          <a:p>
            <a:pPr marL="123041">
              <a:lnSpc>
                <a:spcPts val="924"/>
              </a:lnSpc>
            </a:pPr>
            <a:r>
              <a:rPr sz="1049" spc="5" dirty="0">
                <a:latin typeface="Calibri"/>
                <a:cs typeface="Calibri"/>
              </a:rPr>
              <a:t>afección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cardiovascular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significativa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endParaRPr sz="1049">
              <a:latin typeface="Calibri"/>
              <a:cs typeface="Calibri"/>
            </a:endParaRPr>
          </a:p>
          <a:p>
            <a:pPr marL="123041" marR="193443">
              <a:lnSpc>
                <a:spcPct val="73200"/>
              </a:lnSpc>
              <a:spcBef>
                <a:spcPts val="170"/>
              </a:spcBef>
            </a:pPr>
            <a:r>
              <a:rPr sz="1049" spc="5" dirty="0">
                <a:latin typeface="Calibri"/>
                <a:cs typeface="Calibri"/>
              </a:rPr>
              <a:t>controlada, </a:t>
            </a:r>
            <a:r>
              <a:rPr sz="1049" spc="-10" dirty="0">
                <a:latin typeface="Calibri"/>
                <a:cs typeface="Calibri"/>
              </a:rPr>
              <a:t>HTA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5" dirty="0">
                <a:latin typeface="Calibri"/>
                <a:cs typeface="Calibri"/>
              </a:rPr>
              <a:t> controlada, </a:t>
            </a:r>
            <a:r>
              <a:rPr sz="1049" spc="10" dirty="0">
                <a:latin typeface="Calibri"/>
                <a:cs typeface="Calibri"/>
              </a:rPr>
              <a:t>arritmias, </a:t>
            </a:r>
            <a:r>
              <a:rPr sz="1049" spc="-22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eventos </a:t>
            </a:r>
            <a:r>
              <a:rPr sz="1049" spc="10" dirty="0">
                <a:latin typeface="Calibri"/>
                <a:cs typeface="Calibri"/>
              </a:rPr>
              <a:t>isquémicos </a:t>
            </a:r>
            <a:r>
              <a:rPr sz="1049" spc="5" dirty="0">
                <a:latin typeface="Calibri"/>
                <a:cs typeface="Calibri"/>
              </a:rPr>
              <a:t>cardiovasculares </a:t>
            </a:r>
            <a:r>
              <a:rPr sz="1049" spc="15" dirty="0">
                <a:latin typeface="Calibri"/>
                <a:cs typeface="Calibri"/>
              </a:rPr>
              <a:t>o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956374" y="1737171"/>
            <a:ext cx="2387831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5" dirty="0">
                <a:latin typeface="Calibri"/>
                <a:cs typeface="Calibri"/>
              </a:rPr>
              <a:t>neurológicos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embolia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venosa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profunda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32716" y="1824557"/>
            <a:ext cx="2221666" cy="769306"/>
          </a:xfrm>
          <a:prstGeom prst="rect">
            <a:avLst/>
          </a:prstGeom>
        </p:spPr>
        <p:txBody>
          <a:bodyPr vert="horz" wrap="square" lIns="0" tIns="38053" rIns="0" bIns="0" rtlCol="0">
            <a:spAutoFit/>
          </a:bodyPr>
          <a:lstStyle/>
          <a:p>
            <a:pPr marL="123041">
              <a:spcBef>
                <a:spcPts val="300"/>
              </a:spcBef>
            </a:pPr>
            <a:r>
              <a:rPr sz="1049" spc="10" dirty="0">
                <a:latin typeface="Calibri"/>
                <a:cs typeface="Calibri"/>
              </a:rPr>
              <a:t>pulmonar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21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Hepatopatía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crónica.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195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Insuficiencia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respiratoria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crónica.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21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Insuficiencia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renal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debida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832716" y="2587948"/>
            <a:ext cx="2548922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Antecedentes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pancreatitis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aguda</a:t>
            </a:r>
            <a:r>
              <a:rPr sz="1049" spc="5" dirty="0">
                <a:latin typeface="Calibri"/>
                <a:cs typeface="Calibri"/>
              </a:rPr>
              <a:t> dentro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956374" y="2698418"/>
            <a:ext cx="224893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1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año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antecedentes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pancreatitis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32715" y="2795697"/>
            <a:ext cx="2175368" cy="395118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 marR="5074" algn="r">
              <a:spcBef>
                <a:spcPts val="290"/>
              </a:spcBef>
            </a:pPr>
            <a:r>
              <a:rPr sz="1049" spc="5" dirty="0">
                <a:latin typeface="Calibri"/>
                <a:cs typeface="Calibri"/>
              </a:rPr>
              <a:t>crónica.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Lipasa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amilasa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1,5×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ULN.</a:t>
            </a:r>
            <a:endParaRPr sz="1049">
              <a:latin typeface="Calibri"/>
              <a:cs typeface="Calibri"/>
            </a:endParaRPr>
          </a:p>
          <a:p>
            <a:pPr marL="123041" marR="12685" indent="-123676" algn="r">
              <a:spcBef>
                <a:spcPts val="195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5" dirty="0">
                <a:latin typeface="Calibri"/>
                <a:cs typeface="Calibri"/>
              </a:rPr>
              <a:t>Pacientes</a:t>
            </a:r>
            <a:r>
              <a:rPr sz="1049" spc="10" dirty="0">
                <a:latin typeface="Calibri"/>
                <a:cs typeface="Calibri"/>
              </a:rPr>
              <a:t> con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serología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VIH </a:t>
            </a:r>
            <a:r>
              <a:rPr sz="1049" spc="5" dirty="0">
                <a:latin typeface="Calibri"/>
                <a:cs typeface="Calibri"/>
              </a:rPr>
              <a:t>positiva.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56374" y="3303524"/>
            <a:ext cx="37101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spc="-6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56374" y="3715723"/>
            <a:ext cx="242271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5" dirty="0">
                <a:latin typeface="Calibri"/>
                <a:cs typeface="Calibri"/>
              </a:rPr>
              <a:t>L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5" dirty="0">
                <a:latin typeface="Calibri"/>
                <a:cs typeface="Calibri"/>
              </a:rPr>
              <a:t>L.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832716" y="3186461"/>
            <a:ext cx="2697963" cy="90439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3041" indent="-123676">
              <a:spcBef>
                <a:spcPts val="130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Alteraciones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neurológicas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dirty="0">
                <a:latin typeface="Calibri"/>
                <a:cs typeface="Calibri"/>
              </a:rPr>
              <a:t>graves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debidas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Arial"/>
              <a:buChar char="•"/>
            </a:pPr>
            <a:endParaRPr sz="1149">
              <a:latin typeface="Calibri"/>
              <a:cs typeface="Calibri"/>
            </a:endParaRPr>
          </a:p>
          <a:p>
            <a:pPr marL="123041" marR="41860" indent="-123676">
              <a:lnSpc>
                <a:spcPct val="73200"/>
              </a:lnSpc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Afección </a:t>
            </a:r>
            <a:r>
              <a:rPr sz="1049" dirty="0">
                <a:latin typeface="Calibri"/>
                <a:cs typeface="Calibri"/>
              </a:rPr>
              <a:t>grave </a:t>
            </a:r>
            <a:r>
              <a:rPr sz="1049" spc="10" dirty="0">
                <a:latin typeface="Calibri"/>
                <a:cs typeface="Calibri"/>
              </a:rPr>
              <a:t>del estado </a:t>
            </a:r>
            <a:r>
              <a:rPr sz="1049" spc="5" dirty="0">
                <a:latin typeface="Calibri"/>
                <a:cs typeface="Calibri"/>
              </a:rPr>
              <a:t>general </a:t>
            </a:r>
            <a:r>
              <a:rPr sz="1049" spc="10" dirty="0">
                <a:latin typeface="Calibri"/>
                <a:cs typeface="Calibri"/>
              </a:rPr>
              <a:t>(grados </a:t>
            </a:r>
            <a:r>
              <a:rPr sz="1049" spc="15" dirty="0">
                <a:latin typeface="Calibri"/>
                <a:cs typeface="Calibri"/>
              </a:rPr>
              <a:t>3 o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4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escala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OMS)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atribuible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endParaRPr sz="1049">
              <a:latin typeface="Calibri"/>
              <a:cs typeface="Calibri"/>
            </a:endParaRPr>
          </a:p>
          <a:p>
            <a:pPr marL="123041" indent="-123676">
              <a:spcBef>
                <a:spcPts val="1119"/>
              </a:spcBef>
              <a:buFont typeface="Arial"/>
              <a:buChar char="•"/>
              <a:tabLst>
                <a:tab pos="123676" algn="l"/>
              </a:tabLst>
            </a:pPr>
            <a:r>
              <a:rPr sz="1049" spc="10" dirty="0">
                <a:latin typeface="Calibri"/>
                <a:cs typeface="Calibri"/>
              </a:rPr>
              <a:t>Mujeres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embarazadas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en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período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56374" y="4017452"/>
            <a:ext cx="54352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spc="10" dirty="0">
                <a:latin typeface="Calibri"/>
                <a:cs typeface="Calibri"/>
              </a:rPr>
              <a:t>lac</a:t>
            </a:r>
            <a:r>
              <a:rPr sz="1049" spc="-5" dirty="0">
                <a:latin typeface="Calibri"/>
                <a:cs typeface="Calibri"/>
              </a:rPr>
              <a:t>t</a:t>
            </a:r>
            <a:r>
              <a:rPr sz="1049" spc="10" dirty="0">
                <a:latin typeface="Calibri"/>
                <a:cs typeface="Calibri"/>
              </a:rPr>
              <a:t>ancia.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18028" y="761633"/>
            <a:ext cx="1866504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33CC"/>
                </a:solidFill>
                <a:latin typeface="Calibri"/>
                <a:cs typeface="Calibri"/>
              </a:rPr>
              <a:t>Criterios</a:t>
            </a:r>
            <a:r>
              <a:rPr sz="1948" b="1" spc="-7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0033CC"/>
                </a:solidFill>
                <a:latin typeface="Calibri"/>
                <a:cs typeface="Calibri"/>
              </a:rPr>
              <a:t>inclusión</a:t>
            </a:r>
            <a:endParaRPr sz="1948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188584" y="783150"/>
            <a:ext cx="1900751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33CC"/>
                </a:solidFill>
                <a:latin typeface="Calibri"/>
                <a:cs typeface="Calibri"/>
              </a:rPr>
              <a:t>Criterios</a:t>
            </a:r>
            <a:r>
              <a:rPr sz="1948" b="1" spc="-7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0033CC"/>
                </a:solidFill>
                <a:latin typeface="Calibri"/>
                <a:cs typeface="Calibri"/>
              </a:rPr>
              <a:t>exclusión</a:t>
            </a:r>
            <a:endParaRPr sz="1948">
              <a:latin typeface="Calibri"/>
              <a:cs typeface="Calibri"/>
            </a:endParaRPr>
          </a:p>
        </p:txBody>
      </p:sp>
      <p:sp>
        <p:nvSpPr>
          <p:cNvPr id="27" name="object 2">
            <a:extLst>
              <a:ext uri="{FF2B5EF4-FFF2-40B4-BE49-F238E27FC236}">
                <a16:creationId xmlns:a16="http://schemas.microsoft.com/office/drawing/2014/main" id="{7E531D59-CF36-9544-8F74-16E046EE6C62}"/>
              </a:ext>
            </a:extLst>
          </p:cNvPr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1729113" y="985921"/>
            <a:ext cx="3748228" cy="38211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297" spc="20" dirty="0">
                <a:solidFill>
                  <a:srgbClr val="0033CC"/>
                </a:solidFill>
                <a:latin typeface="Calibri"/>
                <a:cs typeface="Calibri"/>
              </a:rPr>
              <a:t>Pruebas</a:t>
            </a:r>
            <a:r>
              <a:rPr sz="2297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15" dirty="0">
                <a:solidFill>
                  <a:srgbClr val="0033CC"/>
                </a:solidFill>
                <a:latin typeface="Calibri"/>
                <a:cs typeface="Calibri"/>
              </a:rPr>
              <a:t>locales</a:t>
            </a:r>
            <a:r>
              <a:rPr sz="2297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5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r>
              <a:rPr sz="2297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10" dirty="0">
                <a:solidFill>
                  <a:srgbClr val="0033CC"/>
                </a:solidFill>
                <a:latin typeface="Calibri"/>
                <a:cs typeface="Calibri"/>
              </a:rPr>
              <a:t>centralizadas</a:t>
            </a:r>
            <a:endParaRPr sz="229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9112" y="1619922"/>
            <a:ext cx="2801975" cy="2352949"/>
          </a:xfrm>
          <a:prstGeom prst="rect">
            <a:avLst/>
          </a:prstGeom>
          <a:ln w="20624">
            <a:solidFill>
              <a:srgbClr val="4472C4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72513" indent="-124311">
              <a:lnSpc>
                <a:spcPts val="1498"/>
              </a:lnSpc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Hemograma</a:t>
            </a:r>
            <a:r>
              <a:rPr sz="1398" dirty="0">
                <a:latin typeface="Calibri"/>
                <a:cs typeface="Calibri"/>
              </a:rPr>
              <a:t> y</a:t>
            </a:r>
            <a:r>
              <a:rPr sz="1398" spc="-5" dirty="0">
                <a:latin typeface="Calibri"/>
                <a:cs typeface="Calibri"/>
              </a:rPr>
              <a:t> bioquímica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15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Mielograma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19"/>
              </a:spcBef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RX</a:t>
            </a:r>
            <a:r>
              <a:rPr sz="1398" spc="-35" dirty="0">
                <a:latin typeface="Calibri"/>
                <a:cs typeface="Calibri"/>
              </a:rPr>
              <a:t> </a:t>
            </a:r>
            <a:r>
              <a:rPr sz="1398" spc="-10" dirty="0">
                <a:latin typeface="Calibri"/>
                <a:cs typeface="Calibri"/>
              </a:rPr>
              <a:t>tórax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15"/>
              </a:spcBef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FEVI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04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Estudio</a:t>
            </a:r>
            <a:r>
              <a:rPr sz="1398" spc="-1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del</a:t>
            </a:r>
            <a:r>
              <a:rPr sz="1398" spc="-1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LCR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15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Citofluorometría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165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Citogenética</a:t>
            </a:r>
            <a:r>
              <a:rPr sz="1398" spc="-20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convencional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20"/>
              </a:spcBef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PCR</a:t>
            </a:r>
            <a:r>
              <a:rPr sz="1398" spc="-20" dirty="0">
                <a:latin typeface="Calibri"/>
                <a:cs typeface="Calibri"/>
              </a:rPr>
              <a:t> </a:t>
            </a:r>
            <a:r>
              <a:rPr sz="1398" spc="-10" dirty="0">
                <a:latin typeface="Calibri"/>
                <a:cs typeface="Calibri"/>
              </a:rPr>
              <a:t>para</a:t>
            </a:r>
            <a:r>
              <a:rPr sz="1398" spc="-20" dirty="0">
                <a:latin typeface="Calibri"/>
                <a:cs typeface="Calibri"/>
              </a:rPr>
              <a:t> </a:t>
            </a:r>
            <a:r>
              <a:rPr sz="1398" i="1" dirty="0">
                <a:latin typeface="Calibri"/>
                <a:cs typeface="Calibri"/>
              </a:rPr>
              <a:t>BCR::ABL1</a:t>
            </a:r>
            <a:endParaRPr sz="1398">
              <a:latin typeface="Calibri"/>
              <a:cs typeface="Calibri"/>
            </a:endParaRPr>
          </a:p>
          <a:p>
            <a:pPr marL="172513" marR="431915" indent="-123676">
              <a:lnSpc>
                <a:spcPts val="1348"/>
              </a:lnSpc>
              <a:spcBef>
                <a:spcPts val="534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Estudio </a:t>
            </a:r>
            <a:r>
              <a:rPr sz="1398" dirty="0">
                <a:latin typeface="Calibri"/>
                <a:cs typeface="Calibri"/>
              </a:rPr>
              <a:t>HLA </a:t>
            </a:r>
            <a:r>
              <a:rPr sz="1398" spc="-5" dirty="0">
                <a:latin typeface="Calibri"/>
                <a:cs typeface="Calibri"/>
              </a:rPr>
              <a:t>del paciente </a:t>
            </a:r>
            <a:r>
              <a:rPr sz="1398" dirty="0">
                <a:latin typeface="Calibri"/>
                <a:cs typeface="Calibri"/>
              </a:rPr>
              <a:t>y sus </a:t>
            </a:r>
            <a:r>
              <a:rPr sz="1398" spc="-30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hermanos</a:t>
            </a:r>
            <a:endParaRPr sz="139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613201" y="1619922"/>
            <a:ext cx="2801975" cy="1795842"/>
          </a:xfrm>
          <a:prstGeom prst="rect">
            <a:avLst/>
          </a:prstGeom>
          <a:ln w="20624">
            <a:solidFill>
              <a:srgbClr val="4472C4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72513" indent="-124311">
              <a:lnSpc>
                <a:spcPts val="1498"/>
              </a:lnSpc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FISH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en</a:t>
            </a:r>
            <a:r>
              <a:rPr sz="1398" spc="-1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población</a:t>
            </a:r>
            <a:r>
              <a:rPr sz="1398" spc="-1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no</a:t>
            </a:r>
            <a:r>
              <a:rPr sz="1398" spc="-5" dirty="0">
                <a:latin typeface="Calibri"/>
                <a:cs typeface="Calibri"/>
              </a:rPr>
              <a:t> blástica</a:t>
            </a:r>
            <a:endParaRPr sz="1398">
              <a:latin typeface="Calibri"/>
              <a:cs typeface="Calibri"/>
            </a:endParaRPr>
          </a:p>
          <a:p>
            <a:pPr marL="172513" marR="274625" indent="-123676" algn="just">
              <a:lnSpc>
                <a:spcPts val="1348"/>
              </a:lnSpc>
              <a:spcBef>
                <a:spcPts val="534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Citofluorometría </a:t>
            </a:r>
            <a:r>
              <a:rPr sz="1398" dirty="0">
                <a:latin typeface="Calibri"/>
                <a:cs typeface="Calibri"/>
              </a:rPr>
              <a:t>de </a:t>
            </a:r>
            <a:r>
              <a:rPr sz="1398" spc="-15" dirty="0">
                <a:latin typeface="Calibri"/>
                <a:cs typeface="Calibri"/>
              </a:rPr>
              <a:t>nueva 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generación</a:t>
            </a:r>
            <a:r>
              <a:rPr sz="1398" spc="-10" dirty="0">
                <a:latin typeface="Calibri"/>
                <a:cs typeface="Calibri"/>
              </a:rPr>
              <a:t> para</a:t>
            </a:r>
            <a:r>
              <a:rPr sz="1398" spc="-5" dirty="0">
                <a:latin typeface="Calibri"/>
                <a:cs typeface="Calibri"/>
              </a:rPr>
              <a:t> estudio </a:t>
            </a:r>
            <a:r>
              <a:rPr sz="1398" dirty="0">
                <a:latin typeface="Calibri"/>
                <a:cs typeface="Calibri"/>
              </a:rPr>
              <a:t>de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ERM</a:t>
            </a:r>
            <a:endParaRPr sz="1398">
              <a:latin typeface="Calibri"/>
              <a:cs typeface="Calibri"/>
            </a:endParaRPr>
          </a:p>
          <a:p>
            <a:pPr marL="172513" indent="-124311">
              <a:spcBef>
                <a:spcPts val="229"/>
              </a:spcBef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SNP</a:t>
            </a:r>
            <a:r>
              <a:rPr sz="1398" spc="-40" dirty="0">
                <a:latin typeface="Calibri"/>
                <a:cs typeface="Calibri"/>
              </a:rPr>
              <a:t> </a:t>
            </a:r>
            <a:r>
              <a:rPr sz="1398" spc="-10" dirty="0">
                <a:latin typeface="Calibri"/>
                <a:cs typeface="Calibri"/>
              </a:rPr>
              <a:t>array</a:t>
            </a:r>
            <a:endParaRPr sz="1398">
              <a:latin typeface="Calibri"/>
              <a:cs typeface="Calibri"/>
            </a:endParaRPr>
          </a:p>
          <a:p>
            <a:pPr marL="172513" marR="82451" indent="-123676" algn="just">
              <a:lnSpc>
                <a:spcPts val="1348"/>
              </a:lnSpc>
              <a:spcBef>
                <a:spcPts val="534"/>
              </a:spcBef>
              <a:buFont typeface="Arial"/>
              <a:buChar char="•"/>
              <a:tabLst>
                <a:tab pos="173147" algn="l"/>
              </a:tabLst>
            </a:pPr>
            <a:r>
              <a:rPr sz="1398" dirty="0">
                <a:latin typeface="Calibri"/>
                <a:cs typeface="Calibri"/>
              </a:rPr>
              <a:t>PCR </a:t>
            </a:r>
            <a:r>
              <a:rPr sz="1398" spc="-10" dirty="0">
                <a:latin typeface="Calibri"/>
                <a:cs typeface="Calibri"/>
              </a:rPr>
              <a:t>para </a:t>
            </a:r>
            <a:r>
              <a:rPr sz="1398" spc="-5" dirty="0">
                <a:latin typeface="Calibri"/>
                <a:cs typeface="Calibri"/>
              </a:rPr>
              <a:t>reordenamiento </a:t>
            </a:r>
            <a:r>
              <a:rPr sz="1398" dirty="0">
                <a:latin typeface="Calibri"/>
                <a:cs typeface="Calibri"/>
              </a:rPr>
              <a:t>de Ig (en </a:t>
            </a:r>
            <a:r>
              <a:rPr sz="1398" spc="-30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casos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seleccionados)</a:t>
            </a:r>
            <a:endParaRPr sz="1398">
              <a:latin typeface="Calibri"/>
              <a:cs typeface="Calibri"/>
            </a:endParaRPr>
          </a:p>
          <a:p>
            <a:pPr marL="172513" marR="350734" indent="-123676" algn="just">
              <a:lnSpc>
                <a:spcPts val="1348"/>
              </a:lnSpc>
              <a:spcBef>
                <a:spcPts val="499"/>
              </a:spcBef>
              <a:buFont typeface="Arial"/>
              <a:buChar char="•"/>
              <a:tabLst>
                <a:tab pos="173147" algn="l"/>
              </a:tabLst>
            </a:pPr>
            <a:r>
              <a:rPr sz="1398" spc="-5" dirty="0">
                <a:latin typeface="Calibri"/>
                <a:cs typeface="Calibri"/>
              </a:rPr>
              <a:t>Estudio </a:t>
            </a:r>
            <a:r>
              <a:rPr sz="1398" dirty="0">
                <a:latin typeface="Calibri"/>
                <a:cs typeface="Calibri"/>
              </a:rPr>
              <a:t>de </a:t>
            </a:r>
            <a:r>
              <a:rPr sz="1398" spc="-5" dirty="0">
                <a:latin typeface="Calibri"/>
                <a:cs typeface="Calibri"/>
              </a:rPr>
              <a:t>mutaciones </a:t>
            </a:r>
            <a:r>
              <a:rPr sz="1398" dirty="0">
                <a:latin typeface="Calibri"/>
                <a:cs typeface="Calibri"/>
              </a:rPr>
              <a:t>de </a:t>
            </a:r>
            <a:r>
              <a:rPr sz="1398" i="1" spc="-5" dirty="0">
                <a:latin typeface="Calibri"/>
                <a:cs typeface="Calibri"/>
              </a:rPr>
              <a:t>ABL1 </a:t>
            </a:r>
            <a:r>
              <a:rPr sz="1398" i="1" spc="-30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empleando DNA </a:t>
            </a:r>
            <a:r>
              <a:rPr sz="1398" spc="-5" dirty="0">
                <a:latin typeface="Calibri"/>
                <a:cs typeface="Calibri"/>
              </a:rPr>
              <a:t>genómico </a:t>
            </a:r>
            <a:r>
              <a:rPr sz="1398" dirty="0">
                <a:latin typeface="Calibri"/>
                <a:cs typeface="Calibri"/>
              </a:rPr>
              <a:t>(en 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casos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seleccionados)</a:t>
            </a:r>
            <a:endParaRPr sz="13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1408425" y="748377"/>
            <a:ext cx="2677986" cy="38053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297" spc="15" dirty="0">
                <a:solidFill>
                  <a:srgbClr val="0033CC"/>
                </a:solidFill>
                <a:latin typeface="Calibri"/>
                <a:cs typeface="Calibri"/>
              </a:rPr>
              <a:t>Criterios</a:t>
            </a:r>
            <a:r>
              <a:rPr sz="2297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30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2297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10" dirty="0">
                <a:solidFill>
                  <a:srgbClr val="0033CC"/>
                </a:solidFill>
                <a:latin typeface="Calibri"/>
                <a:cs typeface="Calibri"/>
              </a:rPr>
              <a:t>respuesta</a:t>
            </a:r>
            <a:endParaRPr sz="229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08425" y="1205710"/>
            <a:ext cx="6268611" cy="274426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49046" indent="-124311">
              <a:lnSpc>
                <a:spcPts val="1778"/>
              </a:lnSpc>
              <a:spcBef>
                <a:spcPts val="114"/>
              </a:spcBef>
              <a:buFont typeface="Arial"/>
              <a:buChar char="•"/>
              <a:tabLst>
                <a:tab pos="149680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RC</a:t>
            </a:r>
            <a:r>
              <a:rPr sz="1498" b="1" spc="-3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citológica</a:t>
            </a:r>
            <a:endParaRPr sz="1498">
              <a:latin typeface="Calibri"/>
              <a:cs typeface="Calibri"/>
            </a:endParaRPr>
          </a:p>
          <a:p>
            <a:pPr marL="395765" marR="53910" lvl="1" indent="-124311">
              <a:lnSpc>
                <a:spcPct val="80000"/>
              </a:lnSpc>
              <a:spcBef>
                <a:spcPts val="290"/>
              </a:spcBef>
              <a:buFont typeface="Arial"/>
              <a:buChar char="•"/>
              <a:tabLst>
                <a:tab pos="396399" algn="l"/>
              </a:tabLst>
            </a:pPr>
            <a:r>
              <a:rPr sz="1298" b="1" spc="-5" dirty="0">
                <a:latin typeface="Calibri"/>
                <a:cs typeface="Calibri"/>
              </a:rPr>
              <a:t>Completa</a:t>
            </a:r>
            <a:r>
              <a:rPr sz="1298" spc="-5" dirty="0">
                <a:latin typeface="Calibri"/>
                <a:cs typeface="Calibri"/>
              </a:rPr>
              <a:t>: </a:t>
            </a:r>
            <a:r>
              <a:rPr sz="1298" dirty="0">
                <a:latin typeface="Calibri"/>
                <a:cs typeface="Calibri"/>
              </a:rPr>
              <a:t>No </a:t>
            </a:r>
            <a:r>
              <a:rPr sz="1298" spc="-10" dirty="0">
                <a:latin typeface="Calibri"/>
                <a:cs typeface="Calibri"/>
              </a:rPr>
              <a:t>manifestaciones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clínicas</a:t>
            </a:r>
            <a:r>
              <a:rPr sz="1298" dirty="0">
                <a:latin typeface="Calibri"/>
                <a:cs typeface="Calibri"/>
              </a:rPr>
              <a:t> LAL,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Hb </a:t>
            </a:r>
            <a:r>
              <a:rPr sz="1298" spc="-5" dirty="0">
                <a:latin typeface="Calibri"/>
                <a:cs typeface="Calibri"/>
              </a:rPr>
              <a:t>&gt;100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10" dirty="0">
                <a:latin typeface="Calibri"/>
                <a:cs typeface="Calibri"/>
              </a:rPr>
              <a:t>g/L,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granulocitos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&gt;1,0x10</a:t>
            </a:r>
            <a:r>
              <a:rPr sz="1273" spc="-7" baseline="26143" dirty="0">
                <a:latin typeface="Calibri"/>
                <a:cs typeface="Calibri"/>
              </a:rPr>
              <a:t>9</a:t>
            </a:r>
            <a:r>
              <a:rPr sz="1298" spc="-5" dirty="0">
                <a:latin typeface="Calibri"/>
                <a:cs typeface="Calibri"/>
              </a:rPr>
              <a:t>/L,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plaquetas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&gt;100x10</a:t>
            </a:r>
            <a:r>
              <a:rPr sz="1273" spc="-7" baseline="26143" dirty="0">
                <a:latin typeface="Calibri"/>
                <a:cs typeface="Calibri"/>
              </a:rPr>
              <a:t>9</a:t>
            </a:r>
            <a:r>
              <a:rPr sz="1298" spc="-5" dirty="0">
                <a:latin typeface="Calibri"/>
                <a:cs typeface="Calibri"/>
              </a:rPr>
              <a:t>/L</a:t>
            </a:r>
            <a:r>
              <a:rPr sz="1298" dirty="0">
                <a:latin typeface="Calibri"/>
                <a:cs typeface="Calibri"/>
              </a:rPr>
              <a:t> y </a:t>
            </a:r>
            <a:r>
              <a:rPr sz="1298" spc="-5" dirty="0">
                <a:latin typeface="Calibri"/>
                <a:cs typeface="Calibri"/>
              </a:rPr>
              <a:t>medula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ósea </a:t>
            </a:r>
            <a:r>
              <a:rPr sz="1298" spc="-15" dirty="0">
                <a:latin typeface="Calibri"/>
                <a:cs typeface="Calibri"/>
              </a:rPr>
              <a:t>normocelular,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&lt;5%</a:t>
            </a:r>
            <a:r>
              <a:rPr sz="1298" dirty="0">
                <a:latin typeface="Calibri"/>
                <a:cs typeface="Calibri"/>
              </a:rPr>
              <a:t> de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blastos</a:t>
            </a:r>
            <a:r>
              <a:rPr sz="1298" dirty="0">
                <a:latin typeface="Calibri"/>
                <a:cs typeface="Calibri"/>
              </a:rPr>
              <a:t> y no </a:t>
            </a:r>
            <a:r>
              <a:rPr sz="1298" spc="-10" dirty="0">
                <a:latin typeface="Calibri"/>
                <a:cs typeface="Calibri"/>
              </a:rPr>
              <a:t>blastos</a:t>
            </a:r>
            <a:r>
              <a:rPr sz="1298" dirty="0">
                <a:latin typeface="Calibri"/>
                <a:cs typeface="Calibri"/>
              </a:rPr>
              <a:t> en </a:t>
            </a:r>
            <a:r>
              <a:rPr sz="1298" spc="-5" dirty="0">
                <a:latin typeface="Calibri"/>
                <a:cs typeface="Calibri"/>
              </a:rPr>
              <a:t>LCR.</a:t>
            </a:r>
            <a:endParaRPr sz="1298">
              <a:latin typeface="Calibri"/>
              <a:cs typeface="Calibri"/>
            </a:endParaRPr>
          </a:p>
          <a:p>
            <a:pPr marL="395765" lvl="1" indent="-124311">
              <a:lnSpc>
                <a:spcPts val="1363"/>
              </a:lnSpc>
              <a:buFont typeface="Arial"/>
              <a:buChar char="•"/>
              <a:tabLst>
                <a:tab pos="396399" algn="l"/>
              </a:tabLst>
            </a:pPr>
            <a:r>
              <a:rPr sz="1298" b="1" spc="-10" dirty="0">
                <a:latin typeface="Calibri"/>
                <a:cs typeface="Calibri"/>
              </a:rPr>
              <a:t>RC</a:t>
            </a:r>
            <a:r>
              <a:rPr sz="1298" b="1" spc="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con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10" dirty="0">
                <a:latin typeface="Calibri"/>
                <a:cs typeface="Calibri"/>
              </a:rPr>
              <a:t>recuperación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10" dirty="0">
                <a:latin typeface="Calibri"/>
                <a:cs typeface="Calibri"/>
              </a:rPr>
              <a:t>incompleta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(RCi)</a:t>
            </a:r>
            <a:r>
              <a:rPr sz="1298" spc="-5" dirty="0">
                <a:latin typeface="Calibri"/>
                <a:cs typeface="Calibri"/>
              </a:rPr>
              <a:t>: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lo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anterior</a:t>
            </a:r>
            <a:r>
              <a:rPr sz="1298" dirty="0">
                <a:latin typeface="Calibri"/>
                <a:cs typeface="Calibri"/>
              </a:rPr>
              <a:t> y </a:t>
            </a:r>
            <a:r>
              <a:rPr sz="1298" spc="-5" dirty="0">
                <a:latin typeface="Calibri"/>
                <a:cs typeface="Calibri"/>
              </a:rPr>
              <a:t>neutrófilos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&lt;1x10</a:t>
            </a:r>
            <a:r>
              <a:rPr sz="1273" spc="-7" baseline="26143" dirty="0">
                <a:latin typeface="Calibri"/>
                <a:cs typeface="Calibri"/>
              </a:rPr>
              <a:t>9</a:t>
            </a:r>
            <a:r>
              <a:rPr sz="1298" spc="-5" dirty="0">
                <a:latin typeface="Calibri"/>
                <a:cs typeface="Calibri"/>
              </a:rPr>
              <a:t>/L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y/o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plaquetas</a:t>
            </a:r>
            <a:endParaRPr sz="1298">
              <a:latin typeface="Calibri"/>
              <a:cs typeface="Calibri"/>
            </a:endParaRPr>
          </a:p>
          <a:p>
            <a:pPr marL="395765">
              <a:lnSpc>
                <a:spcPts val="1403"/>
              </a:lnSpc>
            </a:pPr>
            <a:r>
              <a:rPr sz="1298" spc="-5" dirty="0">
                <a:latin typeface="Calibri"/>
                <a:cs typeface="Calibri"/>
              </a:rPr>
              <a:t>&lt;100x10</a:t>
            </a:r>
            <a:r>
              <a:rPr sz="1273" spc="-7" baseline="26143" dirty="0">
                <a:latin typeface="Calibri"/>
                <a:cs typeface="Calibri"/>
              </a:rPr>
              <a:t>9</a:t>
            </a:r>
            <a:r>
              <a:rPr sz="1298" spc="-5" dirty="0">
                <a:latin typeface="Calibri"/>
                <a:cs typeface="Calibri"/>
              </a:rPr>
              <a:t>/L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sin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dependencia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transfusional</a:t>
            </a:r>
            <a:endParaRPr sz="1298">
              <a:latin typeface="Calibri"/>
              <a:cs typeface="Calibri"/>
            </a:endParaRPr>
          </a:p>
          <a:p>
            <a:pPr marL="149046" indent="-124311">
              <a:spcBef>
                <a:spcPts val="190"/>
              </a:spcBef>
              <a:buFont typeface="Arial"/>
              <a:buChar char="•"/>
              <a:tabLst>
                <a:tab pos="149680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RC citogenética</a:t>
            </a:r>
            <a:r>
              <a:rPr sz="1498" dirty="0">
                <a:latin typeface="Calibri"/>
                <a:cs typeface="Calibri"/>
              </a:rPr>
              <a:t>: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lo anterior </a:t>
            </a:r>
            <a:r>
              <a:rPr sz="1298" spc="-10" dirty="0">
                <a:latin typeface="Calibri"/>
                <a:cs typeface="Calibri"/>
              </a:rPr>
              <a:t>con citogenética</a:t>
            </a:r>
            <a:r>
              <a:rPr sz="1298" spc="-5" dirty="0">
                <a:latin typeface="Calibri"/>
                <a:cs typeface="Calibri"/>
              </a:rPr>
              <a:t> normal</a:t>
            </a:r>
            <a:endParaRPr sz="1298">
              <a:latin typeface="Calibri"/>
              <a:cs typeface="Calibri"/>
            </a:endParaRPr>
          </a:p>
          <a:p>
            <a:pPr marL="149046" indent="-124311">
              <a:spcBef>
                <a:spcPts val="204"/>
              </a:spcBef>
              <a:buFont typeface="Arial"/>
              <a:buChar char="•"/>
              <a:tabLst>
                <a:tab pos="149680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RC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inmunofenotípica</a:t>
            </a:r>
            <a:r>
              <a:rPr sz="1298" dirty="0">
                <a:latin typeface="Calibri"/>
                <a:cs typeface="Calibri"/>
              </a:rPr>
              <a:t>: </a:t>
            </a:r>
            <a:r>
              <a:rPr sz="1298" spc="-5" dirty="0">
                <a:latin typeface="Calibri"/>
                <a:cs typeface="Calibri"/>
              </a:rPr>
              <a:t>&lt;0,01%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(&lt;1x10</a:t>
            </a:r>
            <a:r>
              <a:rPr sz="1273" spc="-7" baseline="26143" dirty="0">
                <a:latin typeface="Calibri"/>
                <a:cs typeface="Calibri"/>
              </a:rPr>
              <a:t>-4</a:t>
            </a:r>
            <a:r>
              <a:rPr sz="1298" spc="-5" dirty="0">
                <a:latin typeface="Calibri"/>
                <a:cs typeface="Calibri"/>
              </a:rPr>
              <a:t>)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células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con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inmunofenotipo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leucémico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CFM</a:t>
            </a:r>
            <a:endParaRPr sz="1298">
              <a:latin typeface="Calibri"/>
              <a:cs typeface="Calibri"/>
            </a:endParaRPr>
          </a:p>
          <a:p>
            <a:pPr marL="149046" indent="-124311">
              <a:lnSpc>
                <a:spcPts val="1783"/>
              </a:lnSpc>
              <a:spcBef>
                <a:spcPts val="200"/>
              </a:spcBef>
              <a:buFont typeface="Arial"/>
              <a:buChar char="•"/>
              <a:tabLst>
                <a:tab pos="149680" algn="l"/>
              </a:tabLst>
            </a:pP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Respuesta</a:t>
            </a:r>
            <a:r>
              <a:rPr sz="1498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molecular</a:t>
            </a:r>
            <a:endParaRPr sz="1498">
              <a:latin typeface="Calibri"/>
              <a:cs typeface="Calibri"/>
            </a:endParaRPr>
          </a:p>
          <a:p>
            <a:pPr marL="395765" lvl="1" indent="-124311">
              <a:lnSpc>
                <a:spcPts val="1523"/>
              </a:lnSpc>
              <a:buFont typeface="Arial"/>
              <a:buChar char="•"/>
              <a:tabLst>
                <a:tab pos="396399" algn="l"/>
              </a:tabLst>
            </a:pPr>
            <a:r>
              <a:rPr sz="1298" b="1" spc="-5" dirty="0">
                <a:latin typeface="Calibri"/>
                <a:cs typeface="Calibri"/>
              </a:rPr>
              <a:t>Completa</a:t>
            </a:r>
            <a:r>
              <a:rPr sz="1298" spc="-5" dirty="0">
                <a:latin typeface="Calibri"/>
                <a:cs typeface="Calibri"/>
              </a:rPr>
              <a:t>: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cociente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</a:t>
            </a:r>
            <a:r>
              <a:rPr sz="1298" i="1" spc="-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&lt;0,01%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ó &lt; </a:t>
            </a:r>
            <a:r>
              <a:rPr sz="1298" spc="-5" dirty="0">
                <a:latin typeface="Calibri"/>
                <a:cs typeface="Calibri"/>
              </a:rPr>
              <a:t>10</a:t>
            </a:r>
            <a:r>
              <a:rPr sz="1273" spc="-7" baseline="26143" dirty="0">
                <a:latin typeface="Calibri"/>
                <a:cs typeface="Calibri"/>
              </a:rPr>
              <a:t>-4</a:t>
            </a:r>
            <a:r>
              <a:rPr sz="1273" spc="157" baseline="26143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RQ-PCR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sensibilidad</a:t>
            </a:r>
            <a:r>
              <a:rPr sz="1298" dirty="0">
                <a:latin typeface="Calibri"/>
                <a:cs typeface="Calibri"/>
              </a:rPr>
              <a:t> ≥ </a:t>
            </a:r>
            <a:r>
              <a:rPr sz="1298" spc="-5" dirty="0">
                <a:latin typeface="Calibri"/>
                <a:cs typeface="Calibri"/>
              </a:rPr>
              <a:t>10</a:t>
            </a:r>
            <a:r>
              <a:rPr sz="1273" spc="-7" baseline="26143" dirty="0">
                <a:latin typeface="Calibri"/>
                <a:cs typeface="Calibri"/>
              </a:rPr>
              <a:t>-4</a:t>
            </a:r>
            <a:endParaRPr sz="1273" baseline="26143">
              <a:latin typeface="Calibri"/>
              <a:cs typeface="Calibri"/>
            </a:endParaRPr>
          </a:p>
          <a:p>
            <a:pPr marL="395765" lvl="1" indent="-124311">
              <a:lnSpc>
                <a:spcPts val="1513"/>
              </a:lnSpc>
              <a:buFont typeface="Arial"/>
              <a:buChar char="•"/>
              <a:tabLst>
                <a:tab pos="396399" algn="l"/>
              </a:tabLst>
            </a:pPr>
            <a:r>
              <a:rPr sz="1298" b="1" spc="-10" dirty="0">
                <a:latin typeface="Calibri"/>
                <a:cs typeface="Calibri"/>
              </a:rPr>
              <a:t>Mayor</a:t>
            </a:r>
            <a:r>
              <a:rPr sz="1298" spc="-10" dirty="0">
                <a:latin typeface="Calibri"/>
                <a:cs typeface="Calibri"/>
              </a:rPr>
              <a:t>: cociente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 </a:t>
            </a:r>
            <a:r>
              <a:rPr sz="1298" spc="-10" dirty="0">
                <a:latin typeface="Calibri"/>
                <a:cs typeface="Calibri"/>
              </a:rPr>
              <a:t>entre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0,01%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-5" dirty="0">
                <a:latin typeface="Calibri"/>
                <a:cs typeface="Calibri"/>
              </a:rPr>
              <a:t> 0,1%</a:t>
            </a:r>
            <a:endParaRPr sz="1298">
              <a:latin typeface="Calibri"/>
              <a:cs typeface="Calibri"/>
            </a:endParaRPr>
          </a:p>
          <a:p>
            <a:pPr marL="395765" lvl="1" indent="-124311">
              <a:lnSpc>
                <a:spcPts val="1533"/>
              </a:lnSpc>
              <a:buFont typeface="Arial"/>
              <a:buChar char="•"/>
              <a:tabLst>
                <a:tab pos="396399" algn="l"/>
              </a:tabLst>
            </a:pPr>
            <a:r>
              <a:rPr sz="1298" b="1" spc="-10" dirty="0">
                <a:latin typeface="Calibri"/>
                <a:cs typeface="Calibri"/>
              </a:rPr>
              <a:t>Fracaso</a:t>
            </a:r>
            <a:r>
              <a:rPr sz="1298" spc="-10" dirty="0">
                <a:latin typeface="Calibri"/>
                <a:cs typeface="Calibri"/>
              </a:rPr>
              <a:t>: cociente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</a:t>
            </a:r>
            <a:r>
              <a:rPr sz="1298" i="1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&gt;0,1%</a:t>
            </a:r>
            <a:endParaRPr sz="1298">
              <a:latin typeface="Calibri"/>
              <a:cs typeface="Calibri"/>
            </a:endParaRPr>
          </a:p>
          <a:p>
            <a:pPr marL="149046" indent="-124311">
              <a:lnSpc>
                <a:spcPts val="1783"/>
              </a:lnSpc>
              <a:spcBef>
                <a:spcPts val="190"/>
              </a:spcBef>
              <a:buFont typeface="Arial"/>
              <a:buChar char="•"/>
              <a:tabLst>
                <a:tab pos="149680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Recaída</a:t>
            </a:r>
            <a:r>
              <a:rPr sz="1498" b="1" spc="-2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molecular</a:t>
            </a:r>
            <a:endParaRPr sz="1498">
              <a:latin typeface="Calibri"/>
              <a:cs typeface="Calibri"/>
            </a:endParaRPr>
          </a:p>
          <a:p>
            <a:pPr marL="395765" lvl="1" indent="-124311">
              <a:lnSpc>
                <a:spcPts val="1543"/>
              </a:lnSpc>
              <a:buFont typeface="Arial"/>
              <a:buChar char="•"/>
              <a:tabLst>
                <a:tab pos="396399" algn="l"/>
              </a:tabLst>
            </a:pPr>
            <a:r>
              <a:rPr sz="1298" spc="-5" dirty="0">
                <a:latin typeface="Calibri"/>
                <a:cs typeface="Calibri"/>
              </a:rPr>
              <a:t>Cualquier </a:t>
            </a:r>
            <a:r>
              <a:rPr sz="1298" spc="-10" dirty="0">
                <a:latin typeface="Calibri"/>
                <a:cs typeface="Calibri"/>
              </a:rPr>
              <a:t>valor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ERM</a:t>
            </a:r>
            <a:r>
              <a:rPr sz="1298" dirty="0">
                <a:latin typeface="Calibri"/>
                <a:cs typeface="Calibri"/>
              </a:rPr>
              <a:t> en </a:t>
            </a:r>
            <a:r>
              <a:rPr sz="1298" spc="-10" dirty="0">
                <a:latin typeface="Calibri"/>
                <a:cs typeface="Calibri"/>
              </a:rPr>
              <a:t>paciente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en </a:t>
            </a:r>
            <a:r>
              <a:rPr sz="1298" spc="-5" dirty="0">
                <a:latin typeface="Calibri"/>
                <a:cs typeface="Calibri"/>
              </a:rPr>
              <a:t>RMC (dos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estudios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separados </a:t>
            </a:r>
            <a:r>
              <a:rPr sz="1298" spc="-10" dirty="0">
                <a:latin typeface="Calibri"/>
                <a:cs typeface="Calibri"/>
              </a:rPr>
              <a:t>como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máximo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15</a:t>
            </a:r>
            <a:r>
              <a:rPr sz="1298" dirty="0">
                <a:latin typeface="Calibri"/>
                <a:cs typeface="Calibri"/>
              </a:rPr>
              <a:t> d)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92323" y="598403"/>
            <a:ext cx="3634069" cy="26160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598" b="1" spc="5" dirty="0">
                <a:solidFill>
                  <a:srgbClr val="2F1FF9"/>
                </a:solidFill>
                <a:latin typeface="Calibri"/>
                <a:cs typeface="Calibri"/>
              </a:rPr>
              <a:t>Flowchart</a:t>
            </a:r>
            <a:r>
              <a:rPr sz="1598" b="1" spc="-10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598" b="1" dirty="0">
                <a:solidFill>
                  <a:srgbClr val="2F1FF9"/>
                </a:solidFill>
                <a:latin typeface="Calibri"/>
                <a:cs typeface="Calibri"/>
              </a:rPr>
              <a:t>for</a:t>
            </a:r>
            <a:r>
              <a:rPr sz="1598" b="1" spc="-10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598" b="1" dirty="0">
                <a:solidFill>
                  <a:srgbClr val="2F1FF9"/>
                </a:solidFill>
                <a:latin typeface="Calibri"/>
                <a:cs typeface="Calibri"/>
              </a:rPr>
              <a:t>Burkitt</a:t>
            </a:r>
            <a:r>
              <a:rPr sz="1598" b="1" spc="-10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598" b="1" spc="5" dirty="0">
                <a:solidFill>
                  <a:srgbClr val="2F1FF9"/>
                </a:solidFill>
                <a:latin typeface="Calibri"/>
                <a:cs typeface="Calibri"/>
              </a:rPr>
              <a:t>lymphoma/leukemia</a:t>
            </a:r>
            <a:endParaRPr sz="15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93118" y="887570"/>
            <a:ext cx="1412403" cy="23910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879"/>
              </a:lnSpc>
            </a:pP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PETHEMA/GELTAMO</a:t>
            </a:r>
            <a:endParaRPr sz="749">
              <a:latin typeface="Calibri"/>
              <a:cs typeface="Calibri"/>
            </a:endParaRPr>
          </a:p>
          <a:p>
            <a:pPr algn="ctr">
              <a:spcBef>
                <a:spcPts val="20"/>
              </a:spcBef>
            </a:pP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BURKIMAB-14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955351" y="1201868"/>
            <a:ext cx="1035678" cy="194071"/>
            <a:chOff x="3954590" y="1203350"/>
            <a:chExt cx="1036955" cy="19431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954590" y="1211091"/>
              <a:ext cx="1036712" cy="18654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57243" y="1203350"/>
              <a:ext cx="1030909" cy="155625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957995" y="1201873"/>
            <a:ext cx="1029970" cy="12539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84988">
              <a:spcBef>
                <a:spcPts val="140"/>
              </a:spcBef>
            </a:pPr>
            <a:r>
              <a:rPr sz="699" b="1" spc="-5" dirty="0">
                <a:latin typeface="Calibri"/>
                <a:cs typeface="Calibri"/>
              </a:rPr>
              <a:t>Evaluable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patients,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106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197742" y="1701670"/>
            <a:ext cx="1555102" cy="194071"/>
            <a:chOff x="2194814" y="1703768"/>
            <a:chExt cx="1557020" cy="194310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94814" y="1711291"/>
              <a:ext cx="1556724" cy="18654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98077" y="1703768"/>
              <a:ext cx="1549374" cy="155613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200998" y="1701662"/>
            <a:ext cx="1547492" cy="12539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235302">
              <a:spcBef>
                <a:spcPts val="140"/>
              </a:spcBef>
            </a:pPr>
            <a:r>
              <a:rPr sz="699" b="1" spc="-5" dirty="0">
                <a:latin typeface="Calibri"/>
                <a:cs typeface="Calibri"/>
              </a:rPr>
              <a:t>Prephase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+ </a:t>
            </a: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A1/A1*,</a:t>
            </a:r>
            <a:r>
              <a:rPr sz="699" b="1" spc="15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2624773" y="2049462"/>
            <a:ext cx="742035" cy="194071"/>
            <a:chOff x="2622372" y="2051989"/>
            <a:chExt cx="742950" cy="194310"/>
          </a:xfrm>
        </p:grpSpPr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22372" y="2059616"/>
              <a:ext cx="742872" cy="16177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25674" y="2057971"/>
              <a:ext cx="736269" cy="18818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26258" y="2051989"/>
              <a:ext cx="735126" cy="155625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628654" y="2049454"/>
            <a:ext cx="734424" cy="12539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55813">
              <a:spcBef>
                <a:spcPts val="14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B1/B1*,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761625" y="2231509"/>
            <a:ext cx="436976" cy="2111312"/>
            <a:chOff x="2759392" y="2234260"/>
            <a:chExt cx="437515" cy="2113915"/>
          </a:xfrm>
        </p:grpSpPr>
        <p:sp>
          <p:nvSpPr>
            <p:cNvPr id="19" name="object 19"/>
            <p:cNvSpPr/>
            <p:nvPr/>
          </p:nvSpPr>
          <p:spPr>
            <a:xfrm>
              <a:off x="2939473" y="2234260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19" h="173355">
                  <a:moveTo>
                    <a:pt x="4800" y="118135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35"/>
                  </a:lnTo>
                  <a:close/>
                </a:path>
                <a:path w="58419" h="173355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3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19" h="173355">
                  <a:moveTo>
                    <a:pt x="53174" y="118122"/>
                  </a:moveTo>
                  <a:lnTo>
                    <a:pt x="50546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7" y="120523"/>
                  </a:lnTo>
                  <a:lnTo>
                    <a:pt x="53174" y="118122"/>
                  </a:lnTo>
                  <a:close/>
                </a:path>
                <a:path w="58419" h="173355">
                  <a:moveTo>
                    <a:pt x="28987" y="155773"/>
                  </a:moveTo>
                  <a:lnTo>
                    <a:pt x="25273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19" h="173355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19" h="173355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59392" y="4171025"/>
              <a:ext cx="437464" cy="176638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764338" y="4157679"/>
            <a:ext cx="431268" cy="124112"/>
          </a:xfrm>
          <a:prstGeom prst="rect">
            <a:avLst/>
          </a:prstGeom>
          <a:solidFill>
            <a:srgbClr val="FFC000"/>
          </a:solidFill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64058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CCR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: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14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565417" y="3110864"/>
            <a:ext cx="826386" cy="192802"/>
            <a:chOff x="2562942" y="3114700"/>
            <a:chExt cx="827405" cy="193040"/>
          </a:xfrm>
        </p:grpSpPr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62942" y="3122752"/>
              <a:ext cx="827064" cy="18489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566924" y="3114700"/>
              <a:ext cx="819403" cy="155625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2569401" y="3110866"/>
            <a:ext cx="818775" cy="12411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95770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A2/B2*,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2604987" y="2755346"/>
            <a:ext cx="742035" cy="194071"/>
            <a:chOff x="2602562" y="2758744"/>
            <a:chExt cx="742950" cy="194310"/>
          </a:xfrm>
        </p:grpSpPr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02562" y="2766174"/>
              <a:ext cx="742871" cy="186537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06484" y="2758744"/>
              <a:ext cx="735126" cy="155613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2608905" y="2755345"/>
            <a:ext cx="734424" cy="12475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56447">
              <a:spcBef>
                <a:spcPts val="135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C1/A2*,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2565417" y="2929670"/>
            <a:ext cx="826386" cy="720472"/>
            <a:chOff x="2562942" y="2933283"/>
            <a:chExt cx="827405" cy="721360"/>
          </a:xfrm>
        </p:grpSpPr>
        <p:sp>
          <p:nvSpPr>
            <p:cNvPr id="31" name="object 31"/>
            <p:cNvSpPr/>
            <p:nvPr/>
          </p:nvSpPr>
          <p:spPr>
            <a:xfrm>
              <a:off x="2946351" y="2933283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19" h="173355">
                  <a:moveTo>
                    <a:pt x="4800" y="118122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22"/>
                  </a:lnTo>
                  <a:close/>
                </a:path>
                <a:path w="58419" h="173355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3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19" h="173355">
                  <a:moveTo>
                    <a:pt x="53174" y="118122"/>
                  </a:moveTo>
                  <a:lnTo>
                    <a:pt x="50546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7" y="120523"/>
                  </a:lnTo>
                  <a:lnTo>
                    <a:pt x="53174" y="118122"/>
                  </a:lnTo>
                  <a:close/>
                </a:path>
                <a:path w="58419" h="173355">
                  <a:moveTo>
                    <a:pt x="28987" y="155773"/>
                  </a:moveTo>
                  <a:lnTo>
                    <a:pt x="25273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19" h="173355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19" h="173355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62942" y="3467773"/>
              <a:ext cx="827064" cy="186543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66924" y="3460343"/>
              <a:ext cx="819403" cy="155625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2569401" y="3456082"/>
            <a:ext cx="818775" cy="12475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97673">
              <a:spcBef>
                <a:spcPts val="135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B2/A3*,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15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2604987" y="3274887"/>
            <a:ext cx="747109" cy="724911"/>
            <a:chOff x="2602562" y="3278925"/>
            <a:chExt cx="748030" cy="725805"/>
          </a:xfrm>
        </p:grpSpPr>
        <p:sp>
          <p:nvSpPr>
            <p:cNvPr id="36" name="object 36"/>
            <p:cNvSpPr/>
            <p:nvPr/>
          </p:nvSpPr>
          <p:spPr>
            <a:xfrm>
              <a:off x="2946351" y="3278925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19" h="173354">
                  <a:moveTo>
                    <a:pt x="4800" y="118122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22"/>
                  </a:lnTo>
                  <a:close/>
                </a:path>
                <a:path w="58419" h="173354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3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19" h="173354">
                  <a:moveTo>
                    <a:pt x="53174" y="118122"/>
                  </a:moveTo>
                  <a:lnTo>
                    <a:pt x="50546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7" y="120523"/>
                  </a:lnTo>
                  <a:lnTo>
                    <a:pt x="53174" y="118122"/>
                  </a:lnTo>
                  <a:close/>
                </a:path>
                <a:path w="58419" h="173354">
                  <a:moveTo>
                    <a:pt x="28987" y="155773"/>
                  </a:moveTo>
                  <a:lnTo>
                    <a:pt x="25273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19" h="173354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19" h="173354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02562" y="3817748"/>
              <a:ext cx="747824" cy="18654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06484" y="3811143"/>
              <a:ext cx="741159" cy="155625"/>
            </a:xfrm>
            <a:prstGeom prst="rect">
              <a:avLst/>
            </a:prstGeom>
          </p:spPr>
        </p:pic>
      </p:grpSp>
      <p:sp>
        <p:nvSpPr>
          <p:cNvPr id="39" name="object 39"/>
          <p:cNvSpPr txBox="1"/>
          <p:nvPr/>
        </p:nvSpPr>
        <p:spPr>
          <a:xfrm>
            <a:off x="2608904" y="3806451"/>
            <a:ext cx="740767" cy="12411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59618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C2/B3*,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15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2547284" y="1870835"/>
            <a:ext cx="859365" cy="2271769"/>
            <a:chOff x="2544787" y="1873142"/>
            <a:chExt cx="860425" cy="2274570"/>
          </a:xfrm>
        </p:grpSpPr>
        <p:sp>
          <p:nvSpPr>
            <p:cNvPr id="41" name="object 41"/>
            <p:cNvSpPr/>
            <p:nvPr/>
          </p:nvSpPr>
          <p:spPr>
            <a:xfrm>
              <a:off x="2938602" y="1873148"/>
              <a:ext cx="68580" cy="2274570"/>
            </a:xfrm>
            <a:custGeom>
              <a:avLst/>
              <a:gdLst/>
              <a:ahLst/>
              <a:cxnLst/>
              <a:rect l="l" t="t" r="r" b="b"/>
              <a:pathLst>
                <a:path w="68580" h="2274570">
                  <a:moveTo>
                    <a:pt x="57975" y="847102"/>
                  </a:moveTo>
                  <a:lnTo>
                    <a:pt x="57277" y="844473"/>
                  </a:lnTo>
                  <a:lnTo>
                    <a:pt x="53174" y="842073"/>
                  </a:lnTo>
                  <a:lnTo>
                    <a:pt x="50546" y="842772"/>
                  </a:lnTo>
                  <a:lnTo>
                    <a:pt x="33286" y="872363"/>
                  </a:lnTo>
                  <a:lnTo>
                    <a:pt x="33286" y="723950"/>
                  </a:lnTo>
                  <a:lnTo>
                    <a:pt x="24688" y="723950"/>
                  </a:lnTo>
                  <a:lnTo>
                    <a:pt x="24688" y="872363"/>
                  </a:lnTo>
                  <a:lnTo>
                    <a:pt x="7429" y="842772"/>
                  </a:lnTo>
                  <a:lnTo>
                    <a:pt x="4800" y="842086"/>
                  </a:lnTo>
                  <a:lnTo>
                    <a:pt x="698" y="844473"/>
                  </a:lnTo>
                  <a:lnTo>
                    <a:pt x="0" y="847102"/>
                  </a:lnTo>
                  <a:lnTo>
                    <a:pt x="28994" y="896797"/>
                  </a:lnTo>
                  <a:lnTo>
                    <a:pt x="33972" y="888263"/>
                  </a:lnTo>
                  <a:lnTo>
                    <a:pt x="57975" y="847102"/>
                  </a:lnTo>
                  <a:close/>
                </a:path>
                <a:path w="68580" h="2274570">
                  <a:moveTo>
                    <a:pt x="57975" y="123151"/>
                  </a:moveTo>
                  <a:lnTo>
                    <a:pt x="57277" y="120523"/>
                  </a:lnTo>
                  <a:lnTo>
                    <a:pt x="53174" y="118122"/>
                  </a:lnTo>
                  <a:lnTo>
                    <a:pt x="50546" y="118821"/>
                  </a:lnTo>
                  <a:lnTo>
                    <a:pt x="33286" y="148399"/>
                  </a:lnTo>
                  <a:lnTo>
                    <a:pt x="33286" y="0"/>
                  </a:lnTo>
                  <a:lnTo>
                    <a:pt x="24688" y="0"/>
                  </a:lnTo>
                  <a:lnTo>
                    <a:pt x="24688" y="148399"/>
                  </a:lnTo>
                  <a:lnTo>
                    <a:pt x="7429" y="118821"/>
                  </a:lnTo>
                  <a:lnTo>
                    <a:pt x="4800" y="118122"/>
                  </a:ln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57975" y="123151"/>
                  </a:lnTo>
                  <a:close/>
                </a:path>
                <a:path w="68580" h="2274570">
                  <a:moveTo>
                    <a:pt x="65722" y="1879739"/>
                  </a:moveTo>
                  <a:lnTo>
                    <a:pt x="65024" y="1877110"/>
                  </a:lnTo>
                  <a:lnTo>
                    <a:pt x="60921" y="1874710"/>
                  </a:lnTo>
                  <a:lnTo>
                    <a:pt x="58293" y="1875409"/>
                  </a:lnTo>
                  <a:lnTo>
                    <a:pt x="41033" y="1904987"/>
                  </a:lnTo>
                  <a:lnTo>
                    <a:pt x="41033" y="1756587"/>
                  </a:lnTo>
                  <a:lnTo>
                    <a:pt x="32435" y="1756587"/>
                  </a:lnTo>
                  <a:lnTo>
                    <a:pt x="32435" y="1904987"/>
                  </a:lnTo>
                  <a:lnTo>
                    <a:pt x="15176" y="1875409"/>
                  </a:lnTo>
                  <a:lnTo>
                    <a:pt x="12547" y="1874710"/>
                  </a:lnTo>
                  <a:lnTo>
                    <a:pt x="8445" y="1877110"/>
                  </a:lnTo>
                  <a:lnTo>
                    <a:pt x="7747" y="1879739"/>
                  </a:lnTo>
                  <a:lnTo>
                    <a:pt x="36741" y="1929422"/>
                  </a:lnTo>
                  <a:lnTo>
                    <a:pt x="41706" y="1920900"/>
                  </a:lnTo>
                  <a:lnTo>
                    <a:pt x="65722" y="1879739"/>
                  </a:lnTo>
                  <a:close/>
                </a:path>
                <a:path w="68580" h="2274570">
                  <a:moveTo>
                    <a:pt x="68300" y="2224519"/>
                  </a:moveTo>
                  <a:lnTo>
                    <a:pt x="67602" y="2221890"/>
                  </a:lnTo>
                  <a:lnTo>
                    <a:pt x="63500" y="2219490"/>
                  </a:lnTo>
                  <a:lnTo>
                    <a:pt x="60871" y="2220188"/>
                  </a:lnTo>
                  <a:lnTo>
                    <a:pt x="43611" y="2249767"/>
                  </a:lnTo>
                  <a:lnTo>
                    <a:pt x="43611" y="2101367"/>
                  </a:lnTo>
                  <a:lnTo>
                    <a:pt x="35013" y="2101367"/>
                  </a:lnTo>
                  <a:lnTo>
                    <a:pt x="35013" y="2249767"/>
                  </a:lnTo>
                  <a:lnTo>
                    <a:pt x="17754" y="2220188"/>
                  </a:lnTo>
                  <a:lnTo>
                    <a:pt x="15125" y="2219490"/>
                  </a:lnTo>
                  <a:lnTo>
                    <a:pt x="11023" y="2221890"/>
                  </a:lnTo>
                  <a:lnTo>
                    <a:pt x="10325" y="2224519"/>
                  </a:lnTo>
                  <a:lnTo>
                    <a:pt x="39319" y="2274214"/>
                  </a:lnTo>
                  <a:lnTo>
                    <a:pt x="44297" y="2265680"/>
                  </a:lnTo>
                  <a:lnTo>
                    <a:pt x="68300" y="22245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44787" y="2421153"/>
              <a:ext cx="860069" cy="184886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2551368" y="2410129"/>
            <a:ext cx="852389" cy="124112"/>
          </a:xfrm>
          <a:prstGeom prst="rect">
            <a:avLst/>
          </a:prstGeom>
          <a:solidFill>
            <a:srgbClr val="FFC000"/>
          </a:solidFill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57081">
              <a:spcBef>
                <a:spcPts val="130"/>
              </a:spcBef>
            </a:pPr>
            <a:r>
              <a:rPr sz="699" b="1" dirty="0">
                <a:latin typeface="Calibri"/>
                <a:cs typeface="Calibri"/>
              </a:rPr>
              <a:t>OR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18/18;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CR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16/18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5002335" y="1696233"/>
            <a:ext cx="1555102" cy="195973"/>
            <a:chOff x="5002865" y="1698324"/>
            <a:chExt cx="1557020" cy="196215"/>
          </a:xfrm>
        </p:grpSpPr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002865" y="1707997"/>
              <a:ext cx="1556730" cy="18653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006200" y="1701177"/>
              <a:ext cx="1549374" cy="15648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006202" y="1701181"/>
              <a:ext cx="1549400" cy="156845"/>
            </a:xfrm>
            <a:custGeom>
              <a:avLst/>
              <a:gdLst/>
              <a:ahLst/>
              <a:cxnLst/>
              <a:rect l="l" t="t" r="r" b="b"/>
              <a:pathLst>
                <a:path w="1549400" h="156844">
                  <a:moveTo>
                    <a:pt x="0" y="0"/>
                  </a:moveTo>
                  <a:lnTo>
                    <a:pt x="1549374" y="0"/>
                  </a:lnTo>
                  <a:lnTo>
                    <a:pt x="1549374" y="156489"/>
                  </a:lnTo>
                  <a:lnTo>
                    <a:pt x="0" y="15648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5228727" y="1702821"/>
            <a:ext cx="1101637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spc="-5" dirty="0">
                <a:latin typeface="Calibri"/>
                <a:cs typeface="Calibri"/>
              </a:rPr>
              <a:t>Prephase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+</a:t>
            </a:r>
            <a:r>
              <a:rPr sz="699" b="1" spc="-5" dirty="0">
                <a:latin typeface="Calibri"/>
                <a:cs typeface="Calibri"/>
              </a:rPr>
              <a:t> Cycle A1/A1*,</a:t>
            </a:r>
            <a:r>
              <a:rPr sz="699" b="1" spc="15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88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355182" y="2104412"/>
            <a:ext cx="816238" cy="193436"/>
            <a:chOff x="5356148" y="2107006"/>
            <a:chExt cx="817244" cy="193675"/>
          </a:xfrm>
        </p:grpSpPr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356148" y="2114093"/>
              <a:ext cx="817143" cy="186543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359577" y="2107006"/>
              <a:ext cx="809942" cy="155625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5358612" y="2104413"/>
            <a:ext cx="809262" cy="12475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93233">
              <a:spcBef>
                <a:spcPts val="135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B1/B1*,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76</a:t>
            </a:r>
            <a:endParaRPr sz="699">
              <a:latin typeface="Calibri"/>
              <a:cs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5746153" y="1940644"/>
            <a:ext cx="345015" cy="504203"/>
          </a:xfrm>
          <a:custGeom>
            <a:avLst/>
            <a:gdLst/>
            <a:ahLst/>
            <a:cxnLst/>
            <a:rect l="l" t="t" r="r" b="b"/>
            <a:pathLst>
              <a:path w="345439" h="504825">
                <a:moveTo>
                  <a:pt x="57975" y="454787"/>
                </a:moveTo>
                <a:lnTo>
                  <a:pt x="57277" y="452158"/>
                </a:lnTo>
                <a:lnTo>
                  <a:pt x="53174" y="449757"/>
                </a:lnTo>
                <a:lnTo>
                  <a:pt x="50546" y="450456"/>
                </a:lnTo>
                <a:lnTo>
                  <a:pt x="33286" y="480047"/>
                </a:lnTo>
                <a:lnTo>
                  <a:pt x="33286" y="331635"/>
                </a:lnTo>
                <a:lnTo>
                  <a:pt x="24688" y="331635"/>
                </a:lnTo>
                <a:lnTo>
                  <a:pt x="24688" y="480047"/>
                </a:lnTo>
                <a:lnTo>
                  <a:pt x="7429" y="450456"/>
                </a:lnTo>
                <a:lnTo>
                  <a:pt x="4800" y="449757"/>
                </a:lnTo>
                <a:lnTo>
                  <a:pt x="698" y="452158"/>
                </a:lnTo>
                <a:lnTo>
                  <a:pt x="0" y="454787"/>
                </a:lnTo>
                <a:lnTo>
                  <a:pt x="28994" y="504482"/>
                </a:lnTo>
                <a:lnTo>
                  <a:pt x="33959" y="495947"/>
                </a:lnTo>
                <a:lnTo>
                  <a:pt x="57975" y="454787"/>
                </a:lnTo>
                <a:close/>
              </a:path>
              <a:path w="345439" h="504825">
                <a:moveTo>
                  <a:pt x="345414" y="28994"/>
                </a:moveTo>
                <a:lnTo>
                  <a:pt x="338035" y="24688"/>
                </a:lnTo>
                <a:lnTo>
                  <a:pt x="295719" y="0"/>
                </a:lnTo>
                <a:lnTo>
                  <a:pt x="293090" y="698"/>
                </a:lnTo>
                <a:lnTo>
                  <a:pt x="290703" y="4800"/>
                </a:lnTo>
                <a:lnTo>
                  <a:pt x="291388" y="7429"/>
                </a:lnTo>
                <a:lnTo>
                  <a:pt x="320954" y="24688"/>
                </a:lnTo>
                <a:lnTo>
                  <a:pt x="23825" y="24688"/>
                </a:lnTo>
                <a:lnTo>
                  <a:pt x="23825" y="33286"/>
                </a:lnTo>
                <a:lnTo>
                  <a:pt x="320967" y="33286"/>
                </a:lnTo>
                <a:lnTo>
                  <a:pt x="291388" y="50546"/>
                </a:lnTo>
                <a:lnTo>
                  <a:pt x="290703" y="53174"/>
                </a:lnTo>
                <a:lnTo>
                  <a:pt x="293090" y="57277"/>
                </a:lnTo>
                <a:lnTo>
                  <a:pt x="295719" y="57975"/>
                </a:lnTo>
                <a:lnTo>
                  <a:pt x="338048" y="33286"/>
                </a:lnTo>
                <a:lnTo>
                  <a:pt x="345414" y="289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4" name="object 54"/>
          <p:cNvSpPr txBox="1"/>
          <p:nvPr/>
        </p:nvSpPr>
        <p:spPr>
          <a:xfrm>
            <a:off x="6173684" y="1838846"/>
            <a:ext cx="643731" cy="34063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Withdrawn: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(Toxic.)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49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Ear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ly d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ea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th: 8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49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Re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sist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n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ce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: 1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54"/>
              </a:lnSpc>
            </a:pP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Lost</a:t>
            </a:r>
            <a:r>
              <a:rPr sz="549" b="1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follow-up:</a:t>
            </a:r>
            <a:r>
              <a:rPr sz="549" b="1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034984" y="3278244"/>
            <a:ext cx="476932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5" dirty="0">
                <a:latin typeface="Calibri"/>
                <a:cs typeface="Calibri"/>
              </a:rPr>
              <a:t>O</a:t>
            </a:r>
            <a:r>
              <a:rPr sz="549" spc="-5" dirty="0">
                <a:latin typeface="Calibri"/>
                <a:cs typeface="Calibri"/>
              </a:rPr>
              <a:t>n tre</a:t>
            </a:r>
            <a:r>
              <a:rPr sz="549" spc="-10" dirty="0">
                <a:latin typeface="Calibri"/>
                <a:cs typeface="Calibri"/>
              </a:rPr>
              <a:t>a</a:t>
            </a:r>
            <a:r>
              <a:rPr sz="549" spc="-5" dirty="0">
                <a:latin typeface="Calibri"/>
                <a:cs typeface="Calibri"/>
              </a:rPr>
              <a:t>tme</a:t>
            </a:r>
            <a:r>
              <a:rPr sz="549" spc="-10" dirty="0">
                <a:latin typeface="Calibri"/>
                <a:cs typeface="Calibri"/>
              </a:rPr>
              <a:t>n</a:t>
            </a:r>
            <a:r>
              <a:rPr sz="549" spc="-5" dirty="0">
                <a:latin typeface="Calibri"/>
                <a:cs typeface="Calibri"/>
              </a:rPr>
              <a:t>t: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5548377" y="3311198"/>
            <a:ext cx="455369" cy="1026165"/>
            <a:chOff x="5549581" y="3315281"/>
            <a:chExt cx="455930" cy="1027430"/>
          </a:xfrm>
        </p:grpSpPr>
        <p:sp>
          <p:nvSpPr>
            <p:cNvPr id="57" name="object 57"/>
            <p:cNvSpPr/>
            <p:nvPr/>
          </p:nvSpPr>
          <p:spPr>
            <a:xfrm>
              <a:off x="5549581" y="3315281"/>
              <a:ext cx="229235" cy="58419"/>
            </a:xfrm>
            <a:custGeom>
              <a:avLst/>
              <a:gdLst/>
              <a:ahLst/>
              <a:cxnLst/>
              <a:rect l="l" t="t" r="r" b="b"/>
              <a:pathLst>
                <a:path w="229235" h="58420">
                  <a:moveTo>
                    <a:pt x="49682" y="0"/>
                  </a:moveTo>
                  <a:lnTo>
                    <a:pt x="0" y="28994"/>
                  </a:lnTo>
                  <a:lnTo>
                    <a:pt x="49682" y="57975"/>
                  </a:lnTo>
                  <a:lnTo>
                    <a:pt x="52323" y="57276"/>
                  </a:lnTo>
                  <a:lnTo>
                    <a:pt x="54711" y="53174"/>
                  </a:lnTo>
                  <a:lnTo>
                    <a:pt x="54013" y="50545"/>
                  </a:lnTo>
                  <a:lnTo>
                    <a:pt x="24429" y="33286"/>
                  </a:lnTo>
                  <a:lnTo>
                    <a:pt x="8534" y="33286"/>
                  </a:lnTo>
                  <a:lnTo>
                    <a:pt x="8534" y="24688"/>
                  </a:lnTo>
                  <a:lnTo>
                    <a:pt x="24429" y="24688"/>
                  </a:lnTo>
                  <a:lnTo>
                    <a:pt x="54013" y="7429"/>
                  </a:lnTo>
                  <a:lnTo>
                    <a:pt x="54711" y="4800"/>
                  </a:lnTo>
                  <a:lnTo>
                    <a:pt x="52323" y="698"/>
                  </a:lnTo>
                  <a:lnTo>
                    <a:pt x="49682" y="0"/>
                  </a:lnTo>
                  <a:close/>
                </a:path>
                <a:path w="229235" h="58420">
                  <a:moveTo>
                    <a:pt x="24429" y="24688"/>
                  </a:moveTo>
                  <a:lnTo>
                    <a:pt x="8534" y="24688"/>
                  </a:lnTo>
                  <a:lnTo>
                    <a:pt x="8534" y="33286"/>
                  </a:lnTo>
                  <a:lnTo>
                    <a:pt x="24429" y="33286"/>
                  </a:lnTo>
                  <a:lnTo>
                    <a:pt x="23428" y="32702"/>
                  </a:lnTo>
                  <a:lnTo>
                    <a:pt x="10693" y="32702"/>
                  </a:lnTo>
                  <a:lnTo>
                    <a:pt x="10693" y="25272"/>
                  </a:lnTo>
                  <a:lnTo>
                    <a:pt x="23428" y="25272"/>
                  </a:lnTo>
                  <a:lnTo>
                    <a:pt x="24429" y="24688"/>
                  </a:lnTo>
                  <a:close/>
                </a:path>
                <a:path w="229235" h="58420">
                  <a:moveTo>
                    <a:pt x="228726" y="24688"/>
                  </a:moveTo>
                  <a:lnTo>
                    <a:pt x="24429" y="24688"/>
                  </a:lnTo>
                  <a:lnTo>
                    <a:pt x="17060" y="28987"/>
                  </a:lnTo>
                  <a:lnTo>
                    <a:pt x="24429" y="33286"/>
                  </a:lnTo>
                  <a:lnTo>
                    <a:pt x="228726" y="33286"/>
                  </a:lnTo>
                  <a:lnTo>
                    <a:pt x="228726" y="24688"/>
                  </a:lnTo>
                  <a:close/>
                </a:path>
                <a:path w="229235" h="58420">
                  <a:moveTo>
                    <a:pt x="10693" y="25272"/>
                  </a:moveTo>
                  <a:lnTo>
                    <a:pt x="10693" y="32702"/>
                  </a:lnTo>
                  <a:lnTo>
                    <a:pt x="17060" y="28987"/>
                  </a:lnTo>
                  <a:lnTo>
                    <a:pt x="10693" y="25272"/>
                  </a:lnTo>
                  <a:close/>
                </a:path>
                <a:path w="229235" h="58420">
                  <a:moveTo>
                    <a:pt x="17060" y="28987"/>
                  </a:moveTo>
                  <a:lnTo>
                    <a:pt x="10693" y="32702"/>
                  </a:lnTo>
                  <a:lnTo>
                    <a:pt x="23428" y="32702"/>
                  </a:lnTo>
                  <a:lnTo>
                    <a:pt x="17060" y="28987"/>
                  </a:lnTo>
                  <a:close/>
                </a:path>
                <a:path w="229235" h="58420">
                  <a:moveTo>
                    <a:pt x="23428" y="25272"/>
                  </a:moveTo>
                  <a:lnTo>
                    <a:pt x="10693" y="25272"/>
                  </a:lnTo>
                  <a:lnTo>
                    <a:pt x="17060" y="28987"/>
                  </a:lnTo>
                  <a:lnTo>
                    <a:pt x="23428" y="252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567451" y="4157818"/>
              <a:ext cx="437464" cy="184892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5569006" y="4144797"/>
            <a:ext cx="431268" cy="125392"/>
          </a:xfrm>
          <a:prstGeom prst="rect">
            <a:avLst/>
          </a:prstGeom>
          <a:solidFill>
            <a:srgbClr val="FFC000"/>
          </a:solidFill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64058">
              <a:spcBef>
                <a:spcPts val="140"/>
              </a:spcBef>
            </a:pPr>
            <a:r>
              <a:rPr sz="699" b="1" spc="-5" dirty="0">
                <a:latin typeface="Calibri"/>
                <a:cs typeface="Calibri"/>
              </a:rPr>
              <a:t>CCR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: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50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5370024" y="3102277"/>
            <a:ext cx="826386" cy="193436"/>
            <a:chOff x="5371007" y="3106102"/>
            <a:chExt cx="827405" cy="193675"/>
          </a:xfrm>
        </p:grpSpPr>
        <p:pic>
          <p:nvPicPr>
            <p:cNvPr id="61" name="object 6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371007" y="3112846"/>
              <a:ext cx="827057" cy="186537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375059" y="3106102"/>
              <a:ext cx="819391" cy="156489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5374071" y="3102279"/>
            <a:ext cx="818775" cy="12411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95770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A2/B2*,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68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5378261" y="2772522"/>
            <a:ext cx="809896" cy="193436"/>
            <a:chOff x="5379254" y="2775940"/>
            <a:chExt cx="810895" cy="193675"/>
          </a:xfrm>
        </p:grpSpPr>
        <p:pic>
          <p:nvPicPr>
            <p:cNvPr id="65" name="object 6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379254" y="2782684"/>
              <a:ext cx="810556" cy="186537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382793" y="2775940"/>
              <a:ext cx="803059" cy="155625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5381799" y="2772520"/>
            <a:ext cx="802286" cy="12411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90696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C1/A2*,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74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5370024" y="2941693"/>
            <a:ext cx="826386" cy="695103"/>
            <a:chOff x="5371007" y="2945320"/>
            <a:chExt cx="827405" cy="695960"/>
          </a:xfrm>
        </p:grpSpPr>
        <p:sp>
          <p:nvSpPr>
            <p:cNvPr id="69" name="object 69"/>
            <p:cNvSpPr/>
            <p:nvPr/>
          </p:nvSpPr>
          <p:spPr>
            <a:xfrm>
              <a:off x="5754479" y="2945320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20" h="173355">
                  <a:moveTo>
                    <a:pt x="4800" y="118122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22"/>
                  </a:lnTo>
                  <a:close/>
                </a:path>
                <a:path w="58420" h="173355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2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20" h="173355">
                  <a:moveTo>
                    <a:pt x="53174" y="118122"/>
                  </a:moveTo>
                  <a:lnTo>
                    <a:pt x="50545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6" y="120523"/>
                  </a:lnTo>
                  <a:lnTo>
                    <a:pt x="53174" y="118122"/>
                  </a:lnTo>
                  <a:close/>
                </a:path>
                <a:path w="58420" h="173355">
                  <a:moveTo>
                    <a:pt x="28987" y="155773"/>
                  </a:moveTo>
                  <a:lnTo>
                    <a:pt x="25272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20" h="173355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20" h="173355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371007" y="3454565"/>
              <a:ext cx="827057" cy="186536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375059" y="3447452"/>
              <a:ext cx="819391" cy="155625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5374071" y="3443202"/>
            <a:ext cx="818775" cy="12475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97673">
              <a:spcBef>
                <a:spcPts val="135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spc="-5" dirty="0">
                <a:latin typeface="Calibri"/>
                <a:cs typeface="Calibri"/>
              </a:rPr>
              <a:t>B2/A3*,</a:t>
            </a:r>
            <a:r>
              <a:rPr sz="699" b="1" spc="-1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63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5388161" y="3266299"/>
            <a:ext cx="807994" cy="720472"/>
            <a:chOff x="5389168" y="3270327"/>
            <a:chExt cx="808990" cy="721360"/>
          </a:xfrm>
        </p:grpSpPr>
        <p:sp>
          <p:nvSpPr>
            <p:cNvPr id="74" name="object 74"/>
            <p:cNvSpPr/>
            <p:nvPr/>
          </p:nvSpPr>
          <p:spPr>
            <a:xfrm>
              <a:off x="5754479" y="3270327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20" h="173354">
                  <a:moveTo>
                    <a:pt x="4800" y="118122"/>
                  </a:moveTo>
                  <a:lnTo>
                    <a:pt x="698" y="120522"/>
                  </a:lnTo>
                  <a:lnTo>
                    <a:pt x="0" y="123151"/>
                  </a:lnTo>
                  <a:lnTo>
                    <a:pt x="28994" y="172846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22"/>
                  </a:lnTo>
                  <a:close/>
                </a:path>
                <a:path w="58420" h="173354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2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20" h="173354">
                  <a:moveTo>
                    <a:pt x="53174" y="118122"/>
                  </a:moveTo>
                  <a:lnTo>
                    <a:pt x="50545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6" y="120522"/>
                  </a:lnTo>
                  <a:lnTo>
                    <a:pt x="53174" y="118122"/>
                  </a:lnTo>
                  <a:close/>
                </a:path>
                <a:path w="58420" h="173354">
                  <a:moveTo>
                    <a:pt x="28987" y="155773"/>
                  </a:moveTo>
                  <a:lnTo>
                    <a:pt x="25272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20" h="173354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20" h="173354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5" name="object 7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389168" y="3806192"/>
              <a:ext cx="808896" cy="184884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392254" y="3798252"/>
              <a:ext cx="803059" cy="155625"/>
            </a:xfrm>
            <a:prstGeom prst="rect">
              <a:avLst/>
            </a:prstGeom>
          </p:spPr>
        </p:pic>
      </p:grpSp>
      <p:sp>
        <p:nvSpPr>
          <p:cNvPr id="77" name="object 77"/>
          <p:cNvSpPr txBox="1"/>
          <p:nvPr/>
        </p:nvSpPr>
        <p:spPr>
          <a:xfrm>
            <a:off x="5391244" y="3793571"/>
            <a:ext cx="802286" cy="12411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90696">
              <a:spcBef>
                <a:spcPts val="130"/>
              </a:spcBef>
            </a:pPr>
            <a:r>
              <a:rPr sz="699" b="1" spc="-5" dirty="0">
                <a:latin typeface="Calibri"/>
                <a:cs typeface="Calibri"/>
              </a:rPr>
              <a:t>Cycle</a:t>
            </a:r>
            <a:r>
              <a:rPr sz="699" b="1" spc="-2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C2/B3*,</a:t>
            </a:r>
            <a:r>
              <a:rPr sz="699" b="1" spc="-2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60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5005634" y="2452791"/>
            <a:ext cx="1525294" cy="1676871"/>
            <a:chOff x="5006168" y="2455815"/>
            <a:chExt cx="1527175" cy="1678939"/>
          </a:xfrm>
        </p:grpSpPr>
        <p:sp>
          <p:nvSpPr>
            <p:cNvPr id="79" name="object 79"/>
            <p:cNvSpPr/>
            <p:nvPr/>
          </p:nvSpPr>
          <p:spPr>
            <a:xfrm>
              <a:off x="5746737" y="2609138"/>
              <a:ext cx="68580" cy="1525905"/>
            </a:xfrm>
            <a:custGeom>
              <a:avLst/>
              <a:gdLst/>
              <a:ahLst/>
              <a:cxnLst/>
              <a:rect l="l" t="t" r="r" b="b"/>
              <a:pathLst>
                <a:path w="68579" h="1525904">
                  <a:moveTo>
                    <a:pt x="57975" y="123151"/>
                  </a:moveTo>
                  <a:lnTo>
                    <a:pt x="57277" y="120523"/>
                  </a:lnTo>
                  <a:lnTo>
                    <a:pt x="53174" y="118122"/>
                  </a:lnTo>
                  <a:lnTo>
                    <a:pt x="50546" y="118821"/>
                  </a:lnTo>
                  <a:lnTo>
                    <a:pt x="33286" y="148412"/>
                  </a:lnTo>
                  <a:lnTo>
                    <a:pt x="33286" y="0"/>
                  </a:lnTo>
                  <a:lnTo>
                    <a:pt x="24688" y="0"/>
                  </a:lnTo>
                  <a:lnTo>
                    <a:pt x="24688" y="148412"/>
                  </a:lnTo>
                  <a:lnTo>
                    <a:pt x="7429" y="118821"/>
                  </a:lnTo>
                  <a:lnTo>
                    <a:pt x="4800" y="118122"/>
                  </a:ln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57975" y="123151"/>
                  </a:lnTo>
                  <a:close/>
                </a:path>
                <a:path w="68579" h="1525904">
                  <a:moveTo>
                    <a:pt x="65709" y="1130846"/>
                  </a:moveTo>
                  <a:lnTo>
                    <a:pt x="65011" y="1128217"/>
                  </a:lnTo>
                  <a:lnTo>
                    <a:pt x="60909" y="1125816"/>
                  </a:lnTo>
                  <a:lnTo>
                    <a:pt x="58280" y="1126515"/>
                  </a:lnTo>
                  <a:lnTo>
                    <a:pt x="41021" y="1156106"/>
                  </a:lnTo>
                  <a:lnTo>
                    <a:pt x="41021" y="1007694"/>
                  </a:lnTo>
                  <a:lnTo>
                    <a:pt x="32423" y="1007694"/>
                  </a:lnTo>
                  <a:lnTo>
                    <a:pt x="32423" y="1156106"/>
                  </a:lnTo>
                  <a:lnTo>
                    <a:pt x="15163" y="1126515"/>
                  </a:lnTo>
                  <a:lnTo>
                    <a:pt x="12534" y="1125816"/>
                  </a:lnTo>
                  <a:lnTo>
                    <a:pt x="8432" y="1128217"/>
                  </a:lnTo>
                  <a:lnTo>
                    <a:pt x="7734" y="1130846"/>
                  </a:lnTo>
                  <a:lnTo>
                    <a:pt x="36728" y="1180541"/>
                  </a:lnTo>
                  <a:lnTo>
                    <a:pt x="41706" y="1172006"/>
                  </a:lnTo>
                  <a:lnTo>
                    <a:pt x="65709" y="1130846"/>
                  </a:lnTo>
                  <a:close/>
                </a:path>
                <a:path w="68579" h="1525904">
                  <a:moveTo>
                    <a:pt x="68287" y="1475625"/>
                  </a:moveTo>
                  <a:lnTo>
                    <a:pt x="67589" y="1472996"/>
                  </a:lnTo>
                  <a:lnTo>
                    <a:pt x="63487" y="1470596"/>
                  </a:lnTo>
                  <a:lnTo>
                    <a:pt x="60858" y="1471295"/>
                  </a:lnTo>
                  <a:lnTo>
                    <a:pt x="43599" y="1500886"/>
                  </a:lnTo>
                  <a:lnTo>
                    <a:pt x="43599" y="1352473"/>
                  </a:lnTo>
                  <a:lnTo>
                    <a:pt x="35001" y="1352473"/>
                  </a:lnTo>
                  <a:lnTo>
                    <a:pt x="35001" y="1500886"/>
                  </a:lnTo>
                  <a:lnTo>
                    <a:pt x="17741" y="1471295"/>
                  </a:lnTo>
                  <a:lnTo>
                    <a:pt x="15113" y="1470596"/>
                  </a:lnTo>
                  <a:lnTo>
                    <a:pt x="11010" y="1472996"/>
                  </a:lnTo>
                  <a:lnTo>
                    <a:pt x="10312" y="1475625"/>
                  </a:lnTo>
                  <a:lnTo>
                    <a:pt x="39306" y="1525308"/>
                  </a:lnTo>
                  <a:lnTo>
                    <a:pt x="44284" y="1516786"/>
                  </a:lnTo>
                  <a:lnTo>
                    <a:pt x="68287" y="14756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006168" y="2455815"/>
              <a:ext cx="1527015" cy="186543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5008243" y="2445338"/>
            <a:ext cx="1519586" cy="124752"/>
          </a:xfrm>
          <a:prstGeom prst="rect">
            <a:avLst/>
          </a:prstGeom>
          <a:solidFill>
            <a:srgbClr val="FFC000"/>
          </a:solidFill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159828">
              <a:spcBef>
                <a:spcPts val="135"/>
              </a:spcBef>
            </a:pPr>
            <a:r>
              <a:rPr sz="699" b="1" dirty="0">
                <a:latin typeface="Calibri"/>
                <a:cs typeface="Calibri"/>
              </a:rPr>
              <a:t>OR</a:t>
            </a:r>
            <a:r>
              <a:rPr sz="699" b="1" spc="-10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75/85</a:t>
            </a:r>
            <a:r>
              <a:rPr sz="699" b="1" spc="-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(88%),</a:t>
            </a:r>
            <a:r>
              <a:rPr sz="699" b="1" spc="-5" dirty="0">
                <a:latin typeface="Calibri"/>
                <a:cs typeface="Calibri"/>
              </a:rPr>
              <a:t> CR </a:t>
            </a:r>
            <a:r>
              <a:rPr sz="699" b="1" dirty="0">
                <a:latin typeface="Calibri"/>
                <a:cs typeface="Calibri"/>
              </a:rPr>
              <a:t>50/85</a:t>
            </a:r>
            <a:r>
              <a:rPr sz="699" b="1" spc="-5" dirty="0">
                <a:latin typeface="Calibri"/>
                <a:cs typeface="Calibri"/>
              </a:rPr>
              <a:t> </a:t>
            </a:r>
            <a:r>
              <a:rPr sz="699" b="1" dirty="0">
                <a:latin typeface="Calibri"/>
                <a:cs typeface="Calibri"/>
              </a:rPr>
              <a:t>(59%)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2945777" y="1514626"/>
            <a:ext cx="2905987" cy="263835"/>
            <a:chOff x="2943772" y="1516494"/>
            <a:chExt cx="2909570" cy="264160"/>
          </a:xfrm>
        </p:grpSpPr>
        <p:sp>
          <p:nvSpPr>
            <p:cNvPr id="83" name="object 83"/>
            <p:cNvSpPr/>
            <p:nvPr/>
          </p:nvSpPr>
          <p:spPr>
            <a:xfrm>
              <a:off x="2972761" y="1532658"/>
              <a:ext cx="2808605" cy="0"/>
            </a:xfrm>
            <a:custGeom>
              <a:avLst/>
              <a:gdLst/>
              <a:ahLst/>
              <a:cxnLst/>
              <a:rect l="l" t="t" r="r" b="b"/>
              <a:pathLst>
                <a:path w="2808604">
                  <a:moveTo>
                    <a:pt x="0" y="0"/>
                  </a:moveTo>
                  <a:lnTo>
                    <a:pt x="2808122" y="0"/>
                  </a:lnTo>
                </a:path>
              </a:pathLst>
            </a:custGeom>
            <a:ln w="85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943772" y="1527500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19" h="173355">
                  <a:moveTo>
                    <a:pt x="4800" y="118135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35"/>
                  </a:lnTo>
                  <a:close/>
                </a:path>
                <a:path w="58419" h="173355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3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19" h="173355">
                  <a:moveTo>
                    <a:pt x="53174" y="118122"/>
                  </a:moveTo>
                  <a:lnTo>
                    <a:pt x="50546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7" y="120523"/>
                  </a:lnTo>
                  <a:lnTo>
                    <a:pt x="53174" y="118122"/>
                  </a:lnTo>
                  <a:close/>
                </a:path>
                <a:path w="58419" h="173355">
                  <a:moveTo>
                    <a:pt x="28987" y="155773"/>
                  </a:moveTo>
                  <a:lnTo>
                    <a:pt x="25273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19" h="173355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19" h="173355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5" name="object 8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714377" y="1516494"/>
              <a:ext cx="138664" cy="264121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5754479" y="1527500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20" h="173355">
                  <a:moveTo>
                    <a:pt x="4800" y="118135"/>
                  </a:moveTo>
                  <a:lnTo>
                    <a:pt x="698" y="120523"/>
                  </a:lnTo>
                  <a:lnTo>
                    <a:pt x="0" y="123151"/>
                  </a:lnTo>
                  <a:lnTo>
                    <a:pt x="28994" y="172847"/>
                  </a:lnTo>
                  <a:lnTo>
                    <a:pt x="33972" y="164312"/>
                  </a:lnTo>
                  <a:lnTo>
                    <a:pt x="24688" y="164312"/>
                  </a:lnTo>
                  <a:lnTo>
                    <a:pt x="24688" y="148404"/>
                  </a:lnTo>
                  <a:lnTo>
                    <a:pt x="7429" y="118821"/>
                  </a:lnTo>
                  <a:lnTo>
                    <a:pt x="4800" y="118135"/>
                  </a:lnTo>
                  <a:close/>
                </a:path>
                <a:path w="58420" h="173355">
                  <a:moveTo>
                    <a:pt x="24688" y="148404"/>
                  </a:moveTo>
                  <a:lnTo>
                    <a:pt x="24688" y="164312"/>
                  </a:lnTo>
                  <a:lnTo>
                    <a:pt x="33286" y="164312"/>
                  </a:lnTo>
                  <a:lnTo>
                    <a:pt x="33286" y="162140"/>
                  </a:lnTo>
                  <a:lnTo>
                    <a:pt x="25272" y="162140"/>
                  </a:lnTo>
                  <a:lnTo>
                    <a:pt x="28987" y="155773"/>
                  </a:lnTo>
                  <a:lnTo>
                    <a:pt x="24688" y="148404"/>
                  </a:lnTo>
                  <a:close/>
                </a:path>
                <a:path w="58420" h="173355">
                  <a:moveTo>
                    <a:pt x="53174" y="118122"/>
                  </a:moveTo>
                  <a:lnTo>
                    <a:pt x="50545" y="118821"/>
                  </a:lnTo>
                  <a:lnTo>
                    <a:pt x="33286" y="148404"/>
                  </a:lnTo>
                  <a:lnTo>
                    <a:pt x="33286" y="164312"/>
                  </a:lnTo>
                  <a:lnTo>
                    <a:pt x="33972" y="164312"/>
                  </a:lnTo>
                  <a:lnTo>
                    <a:pt x="57975" y="123151"/>
                  </a:lnTo>
                  <a:lnTo>
                    <a:pt x="57276" y="120523"/>
                  </a:lnTo>
                  <a:lnTo>
                    <a:pt x="53174" y="118122"/>
                  </a:lnTo>
                  <a:close/>
                </a:path>
                <a:path w="58420" h="173355">
                  <a:moveTo>
                    <a:pt x="28987" y="155773"/>
                  </a:moveTo>
                  <a:lnTo>
                    <a:pt x="25272" y="162140"/>
                  </a:lnTo>
                  <a:lnTo>
                    <a:pt x="32702" y="162140"/>
                  </a:lnTo>
                  <a:lnTo>
                    <a:pt x="28987" y="155773"/>
                  </a:lnTo>
                  <a:close/>
                </a:path>
                <a:path w="58420" h="173355">
                  <a:moveTo>
                    <a:pt x="33286" y="148404"/>
                  </a:moveTo>
                  <a:lnTo>
                    <a:pt x="28987" y="155773"/>
                  </a:lnTo>
                  <a:lnTo>
                    <a:pt x="32702" y="162140"/>
                  </a:lnTo>
                  <a:lnTo>
                    <a:pt x="33286" y="162140"/>
                  </a:lnTo>
                  <a:lnTo>
                    <a:pt x="33286" y="148404"/>
                  </a:lnTo>
                  <a:close/>
                </a:path>
                <a:path w="58420" h="173355">
                  <a:moveTo>
                    <a:pt x="33286" y="0"/>
                  </a:moveTo>
                  <a:lnTo>
                    <a:pt x="24688" y="0"/>
                  </a:lnTo>
                  <a:lnTo>
                    <a:pt x="24688" y="148404"/>
                  </a:lnTo>
                  <a:lnTo>
                    <a:pt x="28987" y="155773"/>
                  </a:lnTo>
                  <a:lnTo>
                    <a:pt x="33286" y="148404"/>
                  </a:lnTo>
                  <a:lnTo>
                    <a:pt x="332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2407958" y="1199298"/>
            <a:ext cx="908834" cy="245598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14587" rIns="0" bIns="0" rtlCol="0">
            <a:spAutoFit/>
          </a:bodyPr>
          <a:lstStyle/>
          <a:p>
            <a:pPr marL="325364" marR="148412" indent="-168707">
              <a:lnSpc>
                <a:spcPct val="102499"/>
              </a:lnSpc>
              <a:spcBef>
                <a:spcPts val="115"/>
              </a:spcBef>
            </a:pP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Loca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li</a:t>
            </a:r>
            <a:r>
              <a:rPr sz="749" b="1" spc="-15" dirty="0">
                <a:solidFill>
                  <a:srgbClr val="2515F9"/>
                </a:solidFill>
                <a:latin typeface="Calibri"/>
                <a:cs typeface="Calibri"/>
              </a:rPr>
              <a:t>z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e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d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st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a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g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e  (n=</a:t>
            </a:r>
            <a:r>
              <a:rPr sz="749" b="1" spc="-15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18)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275314" y="1199298"/>
            <a:ext cx="943081" cy="245598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14587" rIns="0" bIns="0" rtlCol="0">
            <a:spAutoFit/>
          </a:bodyPr>
          <a:lstStyle/>
          <a:p>
            <a:pPr marL="331706" marR="150949" indent="-173147">
              <a:lnSpc>
                <a:spcPct val="102499"/>
              </a:lnSpc>
              <a:spcBef>
                <a:spcPts val="115"/>
              </a:spcBef>
            </a:pPr>
            <a:r>
              <a:rPr sz="749" b="1" spc="5" dirty="0">
                <a:solidFill>
                  <a:srgbClr val="2515F9"/>
                </a:solidFill>
                <a:latin typeface="Calibri"/>
                <a:cs typeface="Calibri"/>
              </a:rPr>
              <a:t>A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d</a:t>
            </a:r>
            <a:r>
              <a:rPr sz="749" b="1" spc="-15" dirty="0">
                <a:solidFill>
                  <a:srgbClr val="2515F9"/>
                </a:solidFill>
                <a:latin typeface="Calibri"/>
                <a:cs typeface="Calibri"/>
              </a:rPr>
              <a:t>v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an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c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e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d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st</a:t>
            </a:r>
            <a:r>
              <a:rPr sz="749" b="1" spc="-5" dirty="0">
                <a:solidFill>
                  <a:srgbClr val="2515F9"/>
                </a:solidFill>
                <a:latin typeface="Calibri"/>
                <a:cs typeface="Calibri"/>
              </a:rPr>
              <a:t>a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g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e  (n=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88)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230317" y="3276594"/>
            <a:ext cx="476932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5" dirty="0">
                <a:latin typeface="Calibri"/>
                <a:cs typeface="Calibri"/>
              </a:rPr>
              <a:t>O</a:t>
            </a:r>
            <a:r>
              <a:rPr sz="549" spc="-5" dirty="0">
                <a:latin typeface="Calibri"/>
                <a:cs typeface="Calibri"/>
              </a:rPr>
              <a:t>n tre</a:t>
            </a:r>
            <a:r>
              <a:rPr sz="549" spc="-10" dirty="0">
                <a:latin typeface="Calibri"/>
                <a:cs typeface="Calibri"/>
              </a:rPr>
              <a:t>a</a:t>
            </a:r>
            <a:r>
              <a:rPr sz="549" spc="-5" dirty="0">
                <a:latin typeface="Calibri"/>
                <a:cs typeface="Calibri"/>
              </a:rPr>
              <a:t>tme</a:t>
            </a:r>
            <a:r>
              <a:rPr sz="549" spc="-10" dirty="0">
                <a:latin typeface="Calibri"/>
                <a:cs typeface="Calibri"/>
              </a:rPr>
              <a:t>n</a:t>
            </a:r>
            <a:r>
              <a:rPr sz="549" spc="-5" dirty="0">
                <a:latin typeface="Calibri"/>
                <a:cs typeface="Calibri"/>
              </a:rPr>
              <a:t>t: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3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2743709" y="3308623"/>
            <a:ext cx="228953" cy="58347"/>
          </a:xfrm>
          <a:custGeom>
            <a:avLst/>
            <a:gdLst/>
            <a:ahLst/>
            <a:cxnLst/>
            <a:rect l="l" t="t" r="r" b="b"/>
            <a:pathLst>
              <a:path w="229235" h="58420">
                <a:moveTo>
                  <a:pt x="49682" y="0"/>
                </a:moveTo>
                <a:lnTo>
                  <a:pt x="0" y="28994"/>
                </a:lnTo>
                <a:lnTo>
                  <a:pt x="49682" y="57975"/>
                </a:lnTo>
                <a:lnTo>
                  <a:pt x="52323" y="57276"/>
                </a:lnTo>
                <a:lnTo>
                  <a:pt x="54711" y="53174"/>
                </a:lnTo>
                <a:lnTo>
                  <a:pt x="54013" y="50545"/>
                </a:lnTo>
                <a:lnTo>
                  <a:pt x="24429" y="33286"/>
                </a:lnTo>
                <a:lnTo>
                  <a:pt x="8534" y="33286"/>
                </a:lnTo>
                <a:lnTo>
                  <a:pt x="8534" y="24688"/>
                </a:lnTo>
                <a:lnTo>
                  <a:pt x="24429" y="24688"/>
                </a:lnTo>
                <a:lnTo>
                  <a:pt x="54013" y="7429"/>
                </a:lnTo>
                <a:lnTo>
                  <a:pt x="54711" y="4800"/>
                </a:lnTo>
                <a:lnTo>
                  <a:pt x="52323" y="698"/>
                </a:lnTo>
                <a:lnTo>
                  <a:pt x="49682" y="0"/>
                </a:lnTo>
                <a:close/>
              </a:path>
              <a:path w="229235" h="58420">
                <a:moveTo>
                  <a:pt x="24429" y="24688"/>
                </a:moveTo>
                <a:lnTo>
                  <a:pt x="8534" y="24688"/>
                </a:lnTo>
                <a:lnTo>
                  <a:pt x="8534" y="33286"/>
                </a:lnTo>
                <a:lnTo>
                  <a:pt x="24429" y="33286"/>
                </a:lnTo>
                <a:lnTo>
                  <a:pt x="23428" y="32702"/>
                </a:lnTo>
                <a:lnTo>
                  <a:pt x="10693" y="32702"/>
                </a:lnTo>
                <a:lnTo>
                  <a:pt x="10693" y="25272"/>
                </a:lnTo>
                <a:lnTo>
                  <a:pt x="23428" y="25272"/>
                </a:lnTo>
                <a:lnTo>
                  <a:pt x="24429" y="24688"/>
                </a:lnTo>
                <a:close/>
              </a:path>
              <a:path w="229235" h="58420">
                <a:moveTo>
                  <a:pt x="228726" y="24688"/>
                </a:moveTo>
                <a:lnTo>
                  <a:pt x="24429" y="24688"/>
                </a:lnTo>
                <a:lnTo>
                  <a:pt x="17060" y="28987"/>
                </a:lnTo>
                <a:lnTo>
                  <a:pt x="24429" y="33286"/>
                </a:lnTo>
                <a:lnTo>
                  <a:pt x="228726" y="33286"/>
                </a:lnTo>
                <a:lnTo>
                  <a:pt x="228726" y="24688"/>
                </a:lnTo>
                <a:close/>
              </a:path>
              <a:path w="229235" h="58420">
                <a:moveTo>
                  <a:pt x="10693" y="25272"/>
                </a:moveTo>
                <a:lnTo>
                  <a:pt x="10693" y="32702"/>
                </a:lnTo>
                <a:lnTo>
                  <a:pt x="17060" y="28987"/>
                </a:lnTo>
                <a:lnTo>
                  <a:pt x="10693" y="25272"/>
                </a:lnTo>
                <a:close/>
              </a:path>
              <a:path w="229235" h="58420">
                <a:moveTo>
                  <a:pt x="17060" y="28987"/>
                </a:moveTo>
                <a:lnTo>
                  <a:pt x="10693" y="32702"/>
                </a:lnTo>
                <a:lnTo>
                  <a:pt x="23428" y="32702"/>
                </a:lnTo>
                <a:lnTo>
                  <a:pt x="17060" y="28987"/>
                </a:lnTo>
                <a:close/>
              </a:path>
              <a:path w="229235" h="58420">
                <a:moveTo>
                  <a:pt x="23428" y="25272"/>
                </a:moveTo>
                <a:lnTo>
                  <a:pt x="10693" y="25272"/>
                </a:lnTo>
                <a:lnTo>
                  <a:pt x="17060" y="28987"/>
                </a:lnTo>
                <a:lnTo>
                  <a:pt x="23428" y="2527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1" name="object 91"/>
          <p:cNvSpPr txBox="1"/>
          <p:nvPr/>
        </p:nvSpPr>
        <p:spPr>
          <a:xfrm>
            <a:off x="5081357" y="1914691"/>
            <a:ext cx="476932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5" dirty="0">
                <a:latin typeface="Calibri"/>
                <a:cs typeface="Calibri"/>
              </a:rPr>
              <a:t>O</a:t>
            </a:r>
            <a:r>
              <a:rPr sz="549" spc="-5" dirty="0">
                <a:latin typeface="Calibri"/>
                <a:cs typeface="Calibri"/>
              </a:rPr>
              <a:t>n tre</a:t>
            </a:r>
            <a:r>
              <a:rPr sz="549" spc="-10" dirty="0">
                <a:latin typeface="Calibri"/>
                <a:cs typeface="Calibri"/>
              </a:rPr>
              <a:t>a</a:t>
            </a:r>
            <a:r>
              <a:rPr sz="549" spc="-5" dirty="0">
                <a:latin typeface="Calibri"/>
                <a:cs typeface="Calibri"/>
              </a:rPr>
              <a:t>tme</a:t>
            </a:r>
            <a:r>
              <a:rPr sz="549" spc="-10" dirty="0">
                <a:latin typeface="Calibri"/>
                <a:cs typeface="Calibri"/>
              </a:rPr>
              <a:t>n</a:t>
            </a:r>
            <a:r>
              <a:rPr sz="549" spc="-5" dirty="0">
                <a:latin typeface="Calibri"/>
                <a:cs typeface="Calibri"/>
              </a:rPr>
              <a:t>t: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-5" dirty="0">
                <a:latin typeface="Calibri"/>
                <a:cs typeface="Calibri"/>
              </a:rPr>
              <a:t>1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5553528" y="1942355"/>
            <a:ext cx="450295" cy="1777079"/>
          </a:xfrm>
          <a:custGeom>
            <a:avLst/>
            <a:gdLst/>
            <a:ahLst/>
            <a:cxnLst/>
            <a:rect l="l" t="t" r="r" b="b"/>
            <a:pathLst>
              <a:path w="450850" h="1779270">
                <a:moveTo>
                  <a:pt x="228727" y="24688"/>
                </a:moveTo>
                <a:lnTo>
                  <a:pt x="24422" y="24688"/>
                </a:lnTo>
                <a:lnTo>
                  <a:pt x="54013" y="7429"/>
                </a:lnTo>
                <a:lnTo>
                  <a:pt x="54711" y="4800"/>
                </a:lnTo>
                <a:lnTo>
                  <a:pt x="52324" y="698"/>
                </a:lnTo>
                <a:lnTo>
                  <a:pt x="49682" y="0"/>
                </a:lnTo>
                <a:lnTo>
                  <a:pt x="0" y="28994"/>
                </a:lnTo>
                <a:lnTo>
                  <a:pt x="49682" y="57975"/>
                </a:lnTo>
                <a:lnTo>
                  <a:pt x="52324" y="57277"/>
                </a:lnTo>
                <a:lnTo>
                  <a:pt x="54711" y="53174"/>
                </a:lnTo>
                <a:lnTo>
                  <a:pt x="54013" y="50546"/>
                </a:lnTo>
                <a:lnTo>
                  <a:pt x="24422" y="33286"/>
                </a:lnTo>
                <a:lnTo>
                  <a:pt x="228727" y="33286"/>
                </a:lnTo>
                <a:lnTo>
                  <a:pt x="228727" y="24688"/>
                </a:lnTo>
                <a:close/>
              </a:path>
              <a:path w="450850" h="1779270">
                <a:moveTo>
                  <a:pt x="450570" y="1750326"/>
                </a:moveTo>
                <a:lnTo>
                  <a:pt x="401091" y="1720977"/>
                </a:lnTo>
                <a:lnTo>
                  <a:pt x="398462" y="1721650"/>
                </a:lnTo>
                <a:lnTo>
                  <a:pt x="396036" y="1725739"/>
                </a:lnTo>
                <a:lnTo>
                  <a:pt x="396709" y="1728368"/>
                </a:lnTo>
                <a:lnTo>
                  <a:pt x="426161" y="1745843"/>
                </a:lnTo>
                <a:lnTo>
                  <a:pt x="216712" y="1744306"/>
                </a:lnTo>
                <a:lnTo>
                  <a:pt x="216649" y="1752904"/>
                </a:lnTo>
                <a:lnTo>
                  <a:pt x="426110" y="1754441"/>
                </a:lnTo>
                <a:lnTo>
                  <a:pt x="396392" y="1771484"/>
                </a:lnTo>
                <a:lnTo>
                  <a:pt x="395681" y="1774113"/>
                </a:lnTo>
                <a:lnTo>
                  <a:pt x="398043" y="1778228"/>
                </a:lnTo>
                <a:lnTo>
                  <a:pt x="400672" y="1778939"/>
                </a:lnTo>
                <a:lnTo>
                  <a:pt x="443191" y="1754555"/>
                </a:lnTo>
                <a:lnTo>
                  <a:pt x="450570" y="175032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3" name="object 93"/>
          <p:cNvSpPr txBox="1"/>
          <p:nvPr/>
        </p:nvSpPr>
        <p:spPr>
          <a:xfrm>
            <a:off x="5990770" y="3593163"/>
            <a:ext cx="716032" cy="1690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>
              <a:lnSpc>
                <a:spcPts val="649"/>
              </a:lnSpc>
              <a:spcBef>
                <a:spcPts val="12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Progression: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2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(after PR) </a:t>
            </a:r>
            <a:r>
              <a:rPr sz="549" b="1" spc="-1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Death: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</a:t>
            </a:r>
            <a:r>
              <a:rPr sz="54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(Infection)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2974697" y="1358164"/>
            <a:ext cx="3169187" cy="2722064"/>
          </a:xfrm>
          <a:custGeom>
            <a:avLst/>
            <a:gdLst/>
            <a:ahLst/>
            <a:cxnLst/>
            <a:rect l="l" t="t" r="r" b="b"/>
            <a:pathLst>
              <a:path w="3173095" h="2725420">
                <a:moveTo>
                  <a:pt x="233921" y="2696362"/>
                </a:moveTo>
                <a:lnTo>
                  <a:pt x="184442" y="2667012"/>
                </a:lnTo>
                <a:lnTo>
                  <a:pt x="181813" y="2667685"/>
                </a:lnTo>
                <a:lnTo>
                  <a:pt x="179387" y="2671775"/>
                </a:lnTo>
                <a:lnTo>
                  <a:pt x="180060" y="2674404"/>
                </a:lnTo>
                <a:lnTo>
                  <a:pt x="209499" y="2691866"/>
                </a:lnTo>
                <a:lnTo>
                  <a:pt x="63" y="2690342"/>
                </a:lnTo>
                <a:lnTo>
                  <a:pt x="0" y="2698940"/>
                </a:lnTo>
                <a:lnTo>
                  <a:pt x="209461" y="2700464"/>
                </a:lnTo>
                <a:lnTo>
                  <a:pt x="179743" y="2717520"/>
                </a:lnTo>
                <a:lnTo>
                  <a:pt x="179031" y="2720149"/>
                </a:lnTo>
                <a:lnTo>
                  <a:pt x="181394" y="2724264"/>
                </a:lnTo>
                <a:lnTo>
                  <a:pt x="184023" y="2724975"/>
                </a:lnTo>
                <a:lnTo>
                  <a:pt x="226542" y="2700591"/>
                </a:lnTo>
                <a:lnTo>
                  <a:pt x="233921" y="2696362"/>
                </a:lnTo>
                <a:close/>
              </a:path>
              <a:path w="3173095" h="2725420">
                <a:moveTo>
                  <a:pt x="1550009" y="123151"/>
                </a:moveTo>
                <a:lnTo>
                  <a:pt x="1549311" y="120523"/>
                </a:lnTo>
                <a:lnTo>
                  <a:pt x="1545209" y="118122"/>
                </a:lnTo>
                <a:lnTo>
                  <a:pt x="1542580" y="118821"/>
                </a:lnTo>
                <a:lnTo>
                  <a:pt x="1525320" y="148412"/>
                </a:lnTo>
                <a:lnTo>
                  <a:pt x="1525320" y="0"/>
                </a:lnTo>
                <a:lnTo>
                  <a:pt x="1516722" y="0"/>
                </a:lnTo>
                <a:lnTo>
                  <a:pt x="1516722" y="148412"/>
                </a:lnTo>
                <a:lnTo>
                  <a:pt x="1499463" y="118821"/>
                </a:lnTo>
                <a:lnTo>
                  <a:pt x="1496834" y="118122"/>
                </a:lnTo>
                <a:lnTo>
                  <a:pt x="1492732" y="120523"/>
                </a:lnTo>
                <a:lnTo>
                  <a:pt x="1492034" y="123151"/>
                </a:lnTo>
                <a:lnTo>
                  <a:pt x="1521028" y="172847"/>
                </a:lnTo>
                <a:lnTo>
                  <a:pt x="1526006" y="164312"/>
                </a:lnTo>
                <a:lnTo>
                  <a:pt x="1550009" y="123151"/>
                </a:lnTo>
                <a:close/>
              </a:path>
              <a:path w="3173095" h="2725420">
                <a:moveTo>
                  <a:pt x="2844876" y="665695"/>
                </a:moveTo>
                <a:lnTo>
                  <a:pt x="2844177" y="663067"/>
                </a:lnTo>
                <a:lnTo>
                  <a:pt x="2840075" y="660679"/>
                </a:lnTo>
                <a:lnTo>
                  <a:pt x="2837446" y="661365"/>
                </a:lnTo>
                <a:lnTo>
                  <a:pt x="2820187" y="690943"/>
                </a:lnTo>
                <a:lnTo>
                  <a:pt x="2820187" y="520192"/>
                </a:lnTo>
                <a:lnTo>
                  <a:pt x="2811589" y="520192"/>
                </a:lnTo>
                <a:lnTo>
                  <a:pt x="2811589" y="690943"/>
                </a:lnTo>
                <a:lnTo>
                  <a:pt x="2794330" y="661365"/>
                </a:lnTo>
                <a:lnTo>
                  <a:pt x="2791701" y="660679"/>
                </a:lnTo>
                <a:lnTo>
                  <a:pt x="2787599" y="663067"/>
                </a:lnTo>
                <a:lnTo>
                  <a:pt x="2786900" y="665695"/>
                </a:lnTo>
                <a:lnTo>
                  <a:pt x="2815894" y="715391"/>
                </a:lnTo>
                <a:lnTo>
                  <a:pt x="2820873" y="706856"/>
                </a:lnTo>
                <a:lnTo>
                  <a:pt x="2844876" y="665695"/>
                </a:lnTo>
                <a:close/>
              </a:path>
              <a:path w="3173095" h="2725420">
                <a:moveTo>
                  <a:pt x="3034309" y="982764"/>
                </a:moveTo>
                <a:lnTo>
                  <a:pt x="2984830" y="953414"/>
                </a:lnTo>
                <a:lnTo>
                  <a:pt x="2982201" y="954087"/>
                </a:lnTo>
                <a:lnTo>
                  <a:pt x="2979775" y="958176"/>
                </a:lnTo>
                <a:lnTo>
                  <a:pt x="2980448" y="960805"/>
                </a:lnTo>
                <a:lnTo>
                  <a:pt x="3009887" y="978281"/>
                </a:lnTo>
                <a:lnTo>
                  <a:pt x="2800451" y="976744"/>
                </a:lnTo>
                <a:lnTo>
                  <a:pt x="2800388" y="985342"/>
                </a:lnTo>
                <a:lnTo>
                  <a:pt x="3009849" y="986878"/>
                </a:lnTo>
                <a:lnTo>
                  <a:pt x="2980131" y="1003922"/>
                </a:lnTo>
                <a:lnTo>
                  <a:pt x="2979420" y="1006551"/>
                </a:lnTo>
                <a:lnTo>
                  <a:pt x="2981782" y="1010666"/>
                </a:lnTo>
                <a:lnTo>
                  <a:pt x="2984411" y="1011377"/>
                </a:lnTo>
                <a:lnTo>
                  <a:pt x="3026930" y="986993"/>
                </a:lnTo>
                <a:lnTo>
                  <a:pt x="3034309" y="982764"/>
                </a:lnTo>
                <a:close/>
              </a:path>
              <a:path w="3173095" h="2725420">
                <a:moveTo>
                  <a:pt x="3041180" y="2676575"/>
                </a:moveTo>
                <a:lnTo>
                  <a:pt x="2991701" y="2647226"/>
                </a:lnTo>
                <a:lnTo>
                  <a:pt x="2989072" y="2647899"/>
                </a:lnTo>
                <a:lnTo>
                  <a:pt x="2986646" y="2651988"/>
                </a:lnTo>
                <a:lnTo>
                  <a:pt x="2987319" y="2654617"/>
                </a:lnTo>
                <a:lnTo>
                  <a:pt x="3016770" y="2672092"/>
                </a:lnTo>
                <a:lnTo>
                  <a:pt x="2807322" y="2670556"/>
                </a:lnTo>
                <a:lnTo>
                  <a:pt x="2807258" y="2679154"/>
                </a:lnTo>
                <a:lnTo>
                  <a:pt x="3016720" y="2680690"/>
                </a:lnTo>
                <a:lnTo>
                  <a:pt x="2987002" y="2697734"/>
                </a:lnTo>
                <a:lnTo>
                  <a:pt x="2986290" y="2700363"/>
                </a:lnTo>
                <a:lnTo>
                  <a:pt x="2988653" y="2704477"/>
                </a:lnTo>
                <a:lnTo>
                  <a:pt x="2991281" y="2705189"/>
                </a:lnTo>
                <a:lnTo>
                  <a:pt x="3033801" y="2680805"/>
                </a:lnTo>
                <a:lnTo>
                  <a:pt x="3041180" y="2676575"/>
                </a:lnTo>
                <a:close/>
              </a:path>
              <a:path w="3173095" h="2725420">
                <a:moveTo>
                  <a:pt x="3046349" y="1318082"/>
                </a:moveTo>
                <a:lnTo>
                  <a:pt x="2996869" y="1288732"/>
                </a:lnTo>
                <a:lnTo>
                  <a:pt x="2994241" y="1289405"/>
                </a:lnTo>
                <a:lnTo>
                  <a:pt x="2991815" y="1293495"/>
                </a:lnTo>
                <a:lnTo>
                  <a:pt x="2992488" y="1296123"/>
                </a:lnTo>
                <a:lnTo>
                  <a:pt x="3021927" y="1313599"/>
                </a:lnTo>
                <a:lnTo>
                  <a:pt x="2812491" y="1312062"/>
                </a:lnTo>
                <a:lnTo>
                  <a:pt x="2812427" y="1320660"/>
                </a:lnTo>
                <a:lnTo>
                  <a:pt x="3021888" y="1322197"/>
                </a:lnTo>
                <a:lnTo>
                  <a:pt x="2992170" y="1339240"/>
                </a:lnTo>
                <a:lnTo>
                  <a:pt x="2991459" y="1341869"/>
                </a:lnTo>
                <a:lnTo>
                  <a:pt x="2993821" y="1345984"/>
                </a:lnTo>
                <a:lnTo>
                  <a:pt x="2996450" y="1346695"/>
                </a:lnTo>
                <a:lnTo>
                  <a:pt x="3038970" y="1322311"/>
                </a:lnTo>
                <a:lnTo>
                  <a:pt x="3046349" y="1318082"/>
                </a:lnTo>
                <a:close/>
              </a:path>
              <a:path w="3173095" h="2725420">
                <a:moveTo>
                  <a:pt x="3120288" y="1662010"/>
                </a:moveTo>
                <a:lnTo>
                  <a:pt x="3112909" y="1657705"/>
                </a:lnTo>
                <a:lnTo>
                  <a:pt x="3070593" y="1633016"/>
                </a:lnTo>
                <a:lnTo>
                  <a:pt x="3067964" y="1633715"/>
                </a:lnTo>
                <a:lnTo>
                  <a:pt x="3065576" y="1637817"/>
                </a:lnTo>
                <a:lnTo>
                  <a:pt x="3066262" y="1640446"/>
                </a:lnTo>
                <a:lnTo>
                  <a:pt x="3095828" y="1657705"/>
                </a:lnTo>
                <a:lnTo>
                  <a:pt x="2815894" y="1657705"/>
                </a:lnTo>
                <a:lnTo>
                  <a:pt x="2815894" y="1666303"/>
                </a:lnTo>
                <a:lnTo>
                  <a:pt x="3095841" y="1666303"/>
                </a:lnTo>
                <a:lnTo>
                  <a:pt x="3066262" y="1683562"/>
                </a:lnTo>
                <a:lnTo>
                  <a:pt x="3065576" y="1686191"/>
                </a:lnTo>
                <a:lnTo>
                  <a:pt x="3067964" y="1690293"/>
                </a:lnTo>
                <a:lnTo>
                  <a:pt x="3070593" y="1690992"/>
                </a:lnTo>
                <a:lnTo>
                  <a:pt x="3112922" y="1666303"/>
                </a:lnTo>
                <a:lnTo>
                  <a:pt x="3120288" y="1662010"/>
                </a:lnTo>
                <a:close/>
              </a:path>
              <a:path w="3173095" h="2725420">
                <a:moveTo>
                  <a:pt x="3172726" y="1981860"/>
                </a:moveTo>
                <a:lnTo>
                  <a:pt x="3165360" y="1977605"/>
                </a:lnTo>
                <a:lnTo>
                  <a:pt x="3122904" y="1953120"/>
                </a:lnTo>
                <a:lnTo>
                  <a:pt x="3120275" y="1953818"/>
                </a:lnTo>
                <a:lnTo>
                  <a:pt x="3117900" y="1957933"/>
                </a:lnTo>
                <a:lnTo>
                  <a:pt x="3118599" y="1960562"/>
                </a:lnTo>
                <a:lnTo>
                  <a:pt x="3148279" y="1977682"/>
                </a:lnTo>
                <a:lnTo>
                  <a:pt x="2815869" y="1979282"/>
                </a:lnTo>
                <a:lnTo>
                  <a:pt x="2815907" y="1987880"/>
                </a:lnTo>
                <a:lnTo>
                  <a:pt x="3148317" y="1986280"/>
                </a:lnTo>
                <a:lnTo>
                  <a:pt x="3118815" y="2003679"/>
                </a:lnTo>
                <a:lnTo>
                  <a:pt x="3118129" y="2006320"/>
                </a:lnTo>
                <a:lnTo>
                  <a:pt x="3120542" y="2010410"/>
                </a:lnTo>
                <a:lnTo>
                  <a:pt x="3123184" y="2011083"/>
                </a:lnTo>
                <a:lnTo>
                  <a:pt x="3172726" y="19818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5" name="object 95"/>
          <p:cNvSpPr txBox="1"/>
          <p:nvPr/>
        </p:nvSpPr>
        <p:spPr>
          <a:xfrm>
            <a:off x="6055109" y="3952601"/>
            <a:ext cx="742669" cy="34063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Re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l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ps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d: 5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49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Death:</a:t>
            </a:r>
            <a:r>
              <a:rPr sz="549" b="1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2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(Non-related)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49"/>
              </a:lnSpc>
            </a:pP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T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xi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c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ity: 1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654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End</a:t>
            </a:r>
            <a:r>
              <a:rPr sz="549" b="1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of</a:t>
            </a:r>
            <a:r>
              <a:rPr sz="549" b="1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treatment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 PR: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2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198586" y="2905617"/>
            <a:ext cx="711593" cy="549410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>
              <a:lnSpc>
                <a:spcPts val="649"/>
              </a:lnSpc>
              <a:spcBef>
                <a:spcPts val="12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Withdrawn: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6 </a:t>
            </a:r>
            <a:r>
              <a:rPr sz="54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(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Vo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lunt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ar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y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: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1, T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xi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c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ity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: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4, 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Progression:1)</a:t>
            </a:r>
            <a:endParaRPr sz="549">
              <a:latin typeface="Calibri"/>
              <a:cs typeface="Calibri"/>
            </a:endParaRPr>
          </a:p>
          <a:p>
            <a:pPr marL="17759">
              <a:lnSpc>
                <a:spcPts val="654"/>
              </a:lnSpc>
              <a:spcBef>
                <a:spcPts val="424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Re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l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ps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d: 2</a:t>
            </a:r>
            <a:endParaRPr sz="549">
              <a:latin typeface="Calibri"/>
              <a:cs typeface="Calibri"/>
            </a:endParaRPr>
          </a:p>
          <a:p>
            <a:pPr marL="17759">
              <a:lnSpc>
                <a:spcPts val="649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Withdrawn: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(Toxic.)</a:t>
            </a:r>
            <a:endParaRPr sz="549">
              <a:latin typeface="Calibri"/>
              <a:cs typeface="Calibri"/>
            </a:endParaRPr>
          </a:p>
          <a:p>
            <a:pPr marL="17759">
              <a:lnSpc>
                <a:spcPts val="654"/>
              </a:lnSpc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Dea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th: 1</a:t>
            </a:r>
            <a:r>
              <a:rPr sz="54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(in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fec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tion)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6068057" y="2275777"/>
            <a:ext cx="397020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Re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sist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n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ce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: 1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3251366" y="3972386"/>
            <a:ext cx="669734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Death:</a:t>
            </a:r>
            <a:r>
              <a:rPr sz="549" b="1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1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 (Non-related)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068917" y="2608832"/>
            <a:ext cx="87078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Withdrawn:1</a:t>
            </a:r>
            <a:r>
              <a:rPr sz="54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alibri"/>
                <a:cs typeface="Calibri"/>
              </a:rPr>
              <a:t>(Lost </a:t>
            </a:r>
            <a:r>
              <a:rPr sz="549" b="1" spc="-10" dirty="0">
                <a:solidFill>
                  <a:srgbClr val="FF0000"/>
                </a:solidFill>
                <a:latin typeface="Calibri"/>
                <a:cs typeface="Calibri"/>
              </a:rPr>
              <a:t>follow-up)</a:t>
            </a:r>
            <a:endParaRPr sz="5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1751925" y="976696"/>
            <a:ext cx="2438568" cy="38211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297" spc="5" dirty="0">
                <a:solidFill>
                  <a:srgbClr val="0033CC"/>
                </a:solidFill>
                <a:latin typeface="Calibri"/>
                <a:cs typeface="Calibri"/>
              </a:rPr>
              <a:t>Alto</a:t>
            </a:r>
            <a:r>
              <a:rPr sz="2297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15" dirty="0">
                <a:solidFill>
                  <a:srgbClr val="0033CC"/>
                </a:solidFill>
                <a:latin typeface="Calibri"/>
                <a:cs typeface="Calibri"/>
              </a:rPr>
              <a:t>riesgo</a:t>
            </a:r>
            <a:r>
              <a:rPr sz="2297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297" spc="20" dirty="0">
                <a:solidFill>
                  <a:srgbClr val="0033CC"/>
                </a:solidFill>
                <a:latin typeface="Calibri"/>
                <a:cs typeface="Calibri"/>
              </a:rPr>
              <a:t>genético</a:t>
            </a:r>
            <a:endParaRPr sz="229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51925" y="1590428"/>
            <a:ext cx="5467593" cy="1590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48412" indent="-123676">
              <a:spcBef>
                <a:spcPts val="130"/>
              </a:spcBef>
              <a:buFont typeface="Arial"/>
              <a:buChar char="•"/>
              <a:tabLst>
                <a:tab pos="149046" algn="l"/>
              </a:tabLst>
            </a:pP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Cualquiera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los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siguientes: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20"/>
              </a:spcBef>
              <a:buClr>
                <a:srgbClr val="FF0000"/>
              </a:buClr>
              <a:buFont typeface="Arial"/>
              <a:buChar char="•"/>
            </a:pPr>
            <a:endParaRPr sz="2097">
              <a:latin typeface="Calibri"/>
              <a:cs typeface="Calibri"/>
            </a:endParaRPr>
          </a:p>
          <a:p>
            <a:pPr marL="395765" lvl="1" indent="-124311">
              <a:spcBef>
                <a:spcPts val="5"/>
              </a:spcBef>
              <a:buFont typeface="Arial"/>
              <a:buChar char="•"/>
              <a:tabLst>
                <a:tab pos="396399" algn="l"/>
              </a:tabLst>
            </a:pPr>
            <a:r>
              <a:rPr sz="1298" spc="-5" dirty="0">
                <a:latin typeface="Calibri"/>
                <a:cs typeface="Calibri"/>
              </a:rPr>
              <a:t>Monosomía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-5" dirty="0">
                <a:latin typeface="Calibri"/>
                <a:cs typeface="Calibri"/>
              </a:rPr>
              <a:t> los</a:t>
            </a:r>
            <a:r>
              <a:rPr sz="1298" spc="-10" dirty="0">
                <a:latin typeface="Calibri"/>
                <a:cs typeface="Calibri"/>
              </a:rPr>
              <a:t> cromosomas </a:t>
            </a:r>
            <a:r>
              <a:rPr sz="1298" dirty="0">
                <a:latin typeface="Calibri"/>
                <a:cs typeface="Calibri"/>
              </a:rPr>
              <a:t>7</a:t>
            </a:r>
            <a:r>
              <a:rPr sz="1298" spc="-10" dirty="0">
                <a:latin typeface="Calibri"/>
                <a:cs typeface="Calibri"/>
              </a:rPr>
              <a:t> y/o </a:t>
            </a:r>
            <a:r>
              <a:rPr sz="1298" spc="-5" dirty="0">
                <a:latin typeface="Calibri"/>
                <a:cs typeface="Calibri"/>
              </a:rPr>
              <a:t>9.</a:t>
            </a:r>
            <a:endParaRPr sz="1298">
              <a:latin typeface="Calibri"/>
              <a:cs typeface="Calibri"/>
            </a:endParaRPr>
          </a:p>
          <a:p>
            <a:pPr marL="395765" marR="43128" lvl="1" indent="-123676">
              <a:lnSpc>
                <a:spcPct val="88700"/>
              </a:lnSpc>
              <a:spcBef>
                <a:spcPts val="290"/>
              </a:spcBef>
              <a:buFont typeface="Arial"/>
              <a:buChar char="•"/>
              <a:tabLst>
                <a:tab pos="396399" algn="l"/>
              </a:tabLst>
            </a:pPr>
            <a:r>
              <a:rPr sz="1298" spc="-5" dirty="0">
                <a:latin typeface="Calibri"/>
                <a:cs typeface="Calibri"/>
              </a:rPr>
              <a:t>Genotipo IKZF1</a:t>
            </a:r>
            <a:r>
              <a:rPr sz="1273" spc="-7" baseline="26143" dirty="0">
                <a:latin typeface="Calibri"/>
                <a:cs typeface="Calibri"/>
              </a:rPr>
              <a:t>plus</a:t>
            </a:r>
            <a:r>
              <a:rPr sz="1298" spc="-5" dirty="0">
                <a:latin typeface="Calibri"/>
                <a:cs typeface="Calibri"/>
              </a:rPr>
              <a:t>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definido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como</a:t>
            </a:r>
            <a:r>
              <a:rPr sz="1298" spc="-5" dirty="0">
                <a:latin typeface="Calibri"/>
                <a:cs typeface="Calibri"/>
              </a:rPr>
              <a:t> deleción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concomitante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5" dirty="0">
                <a:latin typeface="Calibri"/>
                <a:cs typeface="Calibri"/>
              </a:rPr>
              <a:t>IKZF1 </a:t>
            </a:r>
            <a:r>
              <a:rPr sz="1298" spc="-10" dirty="0">
                <a:latin typeface="Calibri"/>
                <a:cs typeface="Calibri"/>
              </a:rPr>
              <a:t>con 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i="1" spc="-5" dirty="0">
                <a:latin typeface="Calibri"/>
                <a:cs typeface="Calibri"/>
              </a:rPr>
              <a:t>CDKN2A,</a:t>
            </a:r>
            <a:r>
              <a:rPr sz="1298" i="1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CDKN2B,</a:t>
            </a:r>
            <a:r>
              <a:rPr sz="1298" i="1" dirty="0">
                <a:latin typeface="Calibri"/>
                <a:cs typeface="Calibri"/>
              </a:rPr>
              <a:t> </a:t>
            </a:r>
            <a:r>
              <a:rPr sz="1298" i="1" spc="-20" dirty="0">
                <a:latin typeface="Calibri"/>
                <a:cs typeface="Calibri"/>
              </a:rPr>
              <a:t>PAX5,</a:t>
            </a:r>
            <a:r>
              <a:rPr sz="1298" i="1" dirty="0">
                <a:latin typeface="Calibri"/>
                <a:cs typeface="Calibri"/>
              </a:rPr>
              <a:t> o</a:t>
            </a:r>
            <a:r>
              <a:rPr sz="1298" i="1" spc="5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P2RY8-CRLF2</a:t>
            </a:r>
            <a:r>
              <a:rPr sz="1298" i="1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en </a:t>
            </a:r>
            <a:r>
              <a:rPr sz="1298" spc="-5" dirty="0">
                <a:latin typeface="Calibri"/>
                <a:cs typeface="Calibri"/>
              </a:rPr>
              <a:t>ausencia</a:t>
            </a:r>
            <a:r>
              <a:rPr sz="1298" dirty="0">
                <a:latin typeface="Calibri"/>
                <a:cs typeface="Calibri"/>
              </a:rPr>
              <a:t> de </a:t>
            </a:r>
            <a:r>
              <a:rPr sz="1298" spc="-5" dirty="0">
                <a:latin typeface="Calibri"/>
                <a:cs typeface="Calibri"/>
              </a:rPr>
              <a:t>deleción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5" dirty="0">
                <a:latin typeface="Calibri"/>
                <a:cs typeface="Calibri"/>
              </a:rPr>
              <a:t>ERG</a:t>
            </a:r>
            <a:r>
              <a:rPr sz="1298" spc="-5" dirty="0">
                <a:latin typeface="Calibri"/>
                <a:cs typeface="Calibri"/>
              </a:rPr>
              <a:t>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todo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ello </a:t>
            </a:r>
            <a:r>
              <a:rPr sz="1298" spc="-10" dirty="0">
                <a:latin typeface="Calibri"/>
                <a:cs typeface="Calibri"/>
              </a:rPr>
              <a:t>detectado</a:t>
            </a:r>
            <a:r>
              <a:rPr sz="1298" spc="-5" dirty="0">
                <a:latin typeface="Calibri"/>
                <a:cs typeface="Calibri"/>
              </a:rPr>
              <a:t> por </a:t>
            </a:r>
            <a:r>
              <a:rPr sz="1298" b="1" spc="-5" dirty="0">
                <a:latin typeface="Calibri"/>
                <a:cs typeface="Calibri"/>
              </a:rPr>
              <a:t>SNP </a:t>
            </a:r>
            <a:r>
              <a:rPr sz="1298" b="1" spc="-15" dirty="0">
                <a:latin typeface="Calibri"/>
                <a:cs typeface="Calibri"/>
              </a:rPr>
              <a:t>array</a:t>
            </a:r>
            <a:r>
              <a:rPr sz="1298" b="1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(centralizado)</a:t>
            </a:r>
            <a:endParaRPr sz="1298">
              <a:latin typeface="Calibri"/>
              <a:cs typeface="Calibri"/>
            </a:endParaRPr>
          </a:p>
          <a:p>
            <a:pPr marL="395765" lvl="1" indent="-124311">
              <a:spcBef>
                <a:spcPts val="120"/>
              </a:spcBef>
              <a:buFont typeface="Arial"/>
              <a:buChar char="•"/>
              <a:tabLst>
                <a:tab pos="396399" algn="l"/>
              </a:tabLst>
            </a:pPr>
            <a:r>
              <a:rPr sz="1298" spc="-5" dirty="0">
                <a:latin typeface="Calibri"/>
                <a:cs typeface="Calibri"/>
              </a:rPr>
              <a:t>Cariotipo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complejo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(≥5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alteraciones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cromosómicas)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4403765" y="761659"/>
            <a:ext cx="773112" cy="138201"/>
          </a:xfrm>
          <a:prstGeom prst="rect">
            <a:avLst/>
          </a:prstGeom>
          <a:ln w="6384">
            <a:solidFill>
              <a:srgbClr val="000000"/>
            </a:solidFill>
          </a:ln>
        </p:spPr>
        <p:txBody>
          <a:bodyPr vert="horz" wrap="square" lIns="0" tIns="30442" rIns="0" bIns="0" rtlCol="0">
            <a:spAutoFit/>
          </a:bodyPr>
          <a:lstStyle/>
          <a:p>
            <a:pPr marL="153486">
              <a:spcBef>
                <a:spcPts val="240"/>
              </a:spcBef>
            </a:pPr>
            <a:r>
              <a:rPr sz="699" b="1" spc="130" dirty="0">
                <a:latin typeface="Arial"/>
                <a:cs typeface="Arial"/>
              </a:rPr>
              <a:t>LAL</a:t>
            </a:r>
            <a:r>
              <a:rPr sz="699" b="1" spc="5" dirty="0">
                <a:latin typeface="Arial"/>
                <a:cs typeface="Arial"/>
              </a:rPr>
              <a:t> </a:t>
            </a:r>
            <a:r>
              <a:rPr sz="699" b="1" spc="120" dirty="0">
                <a:latin typeface="Arial"/>
                <a:cs typeface="Arial"/>
              </a:rPr>
              <a:t>Ph+</a:t>
            </a:r>
            <a:endParaRPr sz="69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160946" y="1040835"/>
            <a:ext cx="1260825" cy="245662"/>
          </a:xfrm>
          <a:prstGeom prst="rect">
            <a:avLst/>
          </a:prstGeom>
          <a:ln w="6409">
            <a:solidFill>
              <a:srgbClr val="000000"/>
            </a:solidFill>
          </a:ln>
        </p:spPr>
        <p:txBody>
          <a:bodyPr vert="horz" wrap="square" lIns="0" tIns="30442" rIns="0" bIns="0" rtlCol="0">
            <a:spAutoFit/>
          </a:bodyPr>
          <a:lstStyle/>
          <a:p>
            <a:pPr marL="1268" algn="ctr">
              <a:spcBef>
                <a:spcPts val="240"/>
              </a:spcBef>
            </a:pPr>
            <a:r>
              <a:rPr sz="699" b="1" spc="100" dirty="0">
                <a:latin typeface="Arial"/>
                <a:cs typeface="Arial"/>
              </a:rPr>
              <a:t>Inducción</a:t>
            </a:r>
            <a:endParaRPr sz="699">
              <a:latin typeface="Arial"/>
              <a:cs typeface="Arial"/>
            </a:endParaRPr>
          </a:p>
          <a:p>
            <a:pPr marL="634" algn="ctr">
              <a:spcBef>
                <a:spcPts val="5"/>
              </a:spcBef>
            </a:pPr>
            <a:r>
              <a:rPr sz="699" spc="85" dirty="0">
                <a:latin typeface="Arial"/>
                <a:cs typeface="Arial"/>
              </a:rPr>
              <a:t>Imatinib+</a:t>
            </a:r>
            <a:r>
              <a:rPr sz="699" spc="40" dirty="0">
                <a:latin typeface="Arial"/>
                <a:cs typeface="Arial"/>
              </a:rPr>
              <a:t> </a:t>
            </a:r>
            <a:r>
              <a:rPr sz="699" spc="135" dirty="0">
                <a:latin typeface="Arial"/>
                <a:cs typeface="Arial"/>
              </a:rPr>
              <a:t>VCR+DXM</a:t>
            </a:r>
            <a:endParaRPr sz="6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91372" y="1470882"/>
            <a:ext cx="1683214" cy="147807"/>
          </a:xfrm>
          <a:prstGeom prst="rect">
            <a:avLst/>
          </a:prstGeom>
          <a:ln w="6321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81182">
              <a:spcBef>
                <a:spcPts val="195"/>
              </a:spcBef>
            </a:pP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molecular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70059" y="1896749"/>
            <a:ext cx="1229749" cy="265770"/>
          </a:xfrm>
          <a:prstGeom prst="rect">
            <a:avLst/>
          </a:prstGeom>
          <a:ln w="6419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270820" marR="117968" indent="-144606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r>
              <a:rPr sz="799" spc="15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(30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95" dirty="0">
                <a:latin typeface="Times New Roman"/>
                <a:cs typeface="Times New Roman"/>
              </a:rPr>
              <a:t>mg)+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114" dirty="0">
                <a:latin typeface="Times New Roman"/>
                <a:cs typeface="Times New Roman"/>
              </a:rPr>
              <a:t>MTX/ARA</a:t>
            </a:r>
            <a:r>
              <a:rPr sz="799" spc="30" dirty="0">
                <a:latin typeface="Times New Roman"/>
                <a:cs typeface="Times New Roman"/>
              </a:rPr>
              <a:t> </a:t>
            </a:r>
            <a:r>
              <a:rPr sz="799" spc="120" dirty="0">
                <a:latin typeface="Times New Roman"/>
                <a:cs typeface="Times New Roman"/>
              </a:rPr>
              <a:t>C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59614" y="1913048"/>
            <a:ext cx="1118126" cy="265770"/>
          </a:xfrm>
          <a:prstGeom prst="rect">
            <a:avLst/>
          </a:prstGeom>
          <a:ln w="6445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215007" marR="206762" indent="83085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 </a:t>
            </a:r>
            <a:r>
              <a:rPr sz="799" spc="100" dirty="0">
                <a:latin typeface="Times New Roman"/>
                <a:cs typeface="Times New Roman"/>
              </a:rPr>
              <a:t>+ </a:t>
            </a:r>
            <a:r>
              <a:rPr sz="799" spc="105" dirty="0">
                <a:latin typeface="Times New Roman"/>
                <a:cs typeface="Times New Roman"/>
              </a:rPr>
              <a:t> </a:t>
            </a:r>
            <a:r>
              <a:rPr sz="799" spc="114" dirty="0">
                <a:latin typeface="Times New Roman"/>
                <a:cs typeface="Times New Roman"/>
              </a:rPr>
              <a:t>MTX/ARA</a:t>
            </a:r>
            <a:r>
              <a:rPr sz="799" spc="-35" dirty="0">
                <a:latin typeface="Times New Roman"/>
                <a:cs typeface="Times New Roman"/>
              </a:rPr>
              <a:t> </a:t>
            </a:r>
            <a:r>
              <a:rPr sz="799" spc="120" dirty="0">
                <a:latin typeface="Times New Roman"/>
                <a:cs typeface="Times New Roman"/>
              </a:rPr>
              <a:t>C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23851" y="1475062"/>
            <a:ext cx="2007934" cy="147807"/>
          </a:xfrm>
          <a:prstGeom prst="rect">
            <a:avLst/>
          </a:prstGeom>
          <a:ln w="6308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150314">
              <a:spcBef>
                <a:spcPts val="195"/>
              </a:spcBef>
            </a:pPr>
            <a:r>
              <a:rPr sz="799" spc="105" dirty="0">
                <a:latin typeface="Times New Roman"/>
                <a:cs typeface="Times New Roman"/>
              </a:rPr>
              <a:t>No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68542" y="2488535"/>
            <a:ext cx="1683214" cy="265770"/>
          </a:xfrm>
          <a:prstGeom prst="rect">
            <a:avLst/>
          </a:prstGeom>
          <a:ln w="6379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69127" marR="72303" indent="-289213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Genética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favorable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453945" y="2447577"/>
            <a:ext cx="2007934" cy="265770"/>
          </a:xfrm>
          <a:prstGeom prst="rect">
            <a:avLst/>
          </a:prstGeom>
          <a:ln w="6337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494071" marR="98307" indent="-391325">
              <a:lnSpc>
                <a:spcPts val="909"/>
              </a:lnSpc>
              <a:spcBef>
                <a:spcPts val="275"/>
              </a:spcBef>
            </a:pPr>
            <a:r>
              <a:rPr sz="799" spc="105" dirty="0">
                <a:latin typeface="Times New Roman"/>
                <a:cs typeface="Times New Roman"/>
              </a:rPr>
              <a:t>No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Riesgo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genético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alto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203304" y="3098291"/>
            <a:ext cx="1788495" cy="256804"/>
          </a:xfrm>
          <a:prstGeom prst="rect">
            <a:avLst/>
          </a:prstGeom>
          <a:ln w="6402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903" algn="ctr">
              <a:lnSpc>
                <a:spcPts val="934"/>
              </a:lnSpc>
              <a:spcBef>
                <a:spcPts val="204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</a:t>
            </a:r>
            <a:r>
              <a:rPr sz="799" spc="1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endParaRPr sz="799">
              <a:latin typeface="Times New Roman"/>
              <a:cs typeface="Times New Roman"/>
            </a:endParaRPr>
          </a:p>
          <a:p>
            <a:pPr marL="634" algn="ctr">
              <a:lnSpc>
                <a:spcPts val="934"/>
              </a:lnSpc>
            </a:pPr>
            <a:r>
              <a:rPr sz="799" spc="100" dirty="0">
                <a:latin typeface="Times New Roman"/>
                <a:cs typeface="Times New Roman"/>
              </a:rPr>
              <a:t>+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Mantenimiento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5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1año)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36785" y="3708463"/>
            <a:ext cx="1322344" cy="265770"/>
          </a:xfrm>
          <a:prstGeom prst="rect">
            <a:avLst/>
          </a:prstGeom>
          <a:ln w="640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16485" marR="140167" indent="-167439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</a:t>
            </a:r>
            <a:r>
              <a:rPr sz="799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</a:t>
            </a:r>
            <a:r>
              <a:rPr sz="799" spc="5" dirty="0">
                <a:latin typeface="Times New Roman"/>
                <a:cs typeface="Times New Roman"/>
              </a:rPr>
              <a:t> </a:t>
            </a: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 </a:t>
            </a:r>
            <a:r>
              <a:rPr sz="799" spc="-185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5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años)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58096" y="3362421"/>
            <a:ext cx="910103" cy="149087"/>
          </a:xfrm>
          <a:prstGeom prst="rect">
            <a:avLst/>
          </a:prstGeom>
          <a:ln w="6432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8646">
              <a:spcBef>
                <a:spcPts val="204"/>
              </a:spcBef>
            </a:pPr>
            <a:r>
              <a:rPr sz="799" spc="110" dirty="0">
                <a:latin typeface="Times New Roman"/>
                <a:cs typeface="Times New Roman"/>
              </a:rPr>
              <a:t>TPH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alogénico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15169" y="3000495"/>
            <a:ext cx="747743" cy="148447"/>
          </a:xfrm>
          <a:prstGeom prst="rect">
            <a:avLst/>
          </a:prstGeom>
          <a:ln w="6408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79280">
              <a:spcBef>
                <a:spcPts val="200"/>
              </a:spcBef>
            </a:pPr>
            <a:r>
              <a:rPr sz="799" spc="75" dirty="0">
                <a:latin typeface="Times New Roman"/>
                <a:cs typeface="Times New Roman"/>
              </a:rPr>
              <a:t>Paciente</a:t>
            </a:r>
            <a:r>
              <a:rPr sz="799" dirty="0">
                <a:latin typeface="Times New Roman"/>
                <a:cs typeface="Times New Roman"/>
              </a:rPr>
              <a:t> </a:t>
            </a:r>
            <a:r>
              <a:rPr sz="799" spc="50" dirty="0">
                <a:latin typeface="Times New Roman"/>
                <a:cs typeface="Times New Roman"/>
              </a:rPr>
              <a:t>fit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77901" y="3013451"/>
            <a:ext cx="960840" cy="148447"/>
          </a:xfrm>
          <a:prstGeom prst="rect">
            <a:avLst/>
          </a:prstGeom>
          <a:ln w="6364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78646">
              <a:spcBef>
                <a:spcPts val="200"/>
              </a:spcBef>
            </a:pPr>
            <a:r>
              <a:rPr sz="799" spc="75" dirty="0">
                <a:latin typeface="Times New Roman"/>
                <a:cs typeface="Times New Roman"/>
              </a:rPr>
              <a:t>Paciente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no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50" dirty="0">
                <a:latin typeface="Times New Roman"/>
                <a:cs typeface="Times New Roman"/>
              </a:rPr>
              <a:t>fit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54034" y="3351555"/>
            <a:ext cx="1277949" cy="499521"/>
          </a:xfrm>
          <a:prstGeom prst="rect">
            <a:avLst/>
          </a:prstGeom>
          <a:ln w="6594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algn="ctr">
              <a:lnSpc>
                <a:spcPts val="934"/>
              </a:lnSpc>
              <a:spcBef>
                <a:spcPts val="200"/>
              </a:spcBef>
            </a:pPr>
            <a:r>
              <a:rPr sz="799" spc="110" dirty="0">
                <a:latin typeface="Times New Roman"/>
                <a:cs typeface="Times New Roman"/>
              </a:rPr>
              <a:t>TPH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autogénico</a:t>
            </a:r>
            <a:endParaRPr sz="799">
              <a:latin typeface="Times New Roman"/>
              <a:cs typeface="Times New Roman"/>
            </a:endParaRPr>
          </a:p>
          <a:p>
            <a:pPr marL="223252" marR="215007" algn="ctr">
              <a:lnSpc>
                <a:spcPts val="909"/>
              </a:lnSpc>
              <a:spcBef>
                <a:spcPts val="50"/>
              </a:spcBef>
            </a:pPr>
            <a:r>
              <a:rPr sz="799" spc="95" dirty="0">
                <a:latin typeface="Times New Roman"/>
                <a:cs typeface="Times New Roman"/>
              </a:rPr>
              <a:t>+</a:t>
            </a:r>
            <a:r>
              <a:rPr sz="799" spc="160" dirty="0">
                <a:latin typeface="Times New Roman"/>
                <a:cs typeface="Times New Roman"/>
              </a:rPr>
              <a:t>M</a:t>
            </a:r>
            <a:r>
              <a:rPr sz="799" spc="75" dirty="0">
                <a:latin typeface="Times New Roman"/>
                <a:cs typeface="Times New Roman"/>
              </a:rPr>
              <a:t>a</a:t>
            </a:r>
            <a:r>
              <a:rPr sz="799" spc="70" dirty="0">
                <a:latin typeface="Times New Roman"/>
                <a:cs typeface="Times New Roman"/>
              </a:rPr>
              <a:t>nt</a:t>
            </a:r>
            <a:r>
              <a:rPr sz="799" spc="75" dirty="0">
                <a:latin typeface="Times New Roman"/>
                <a:cs typeface="Times New Roman"/>
              </a:rPr>
              <a:t>e</a:t>
            </a:r>
            <a:r>
              <a:rPr sz="799" spc="70" dirty="0">
                <a:latin typeface="Times New Roman"/>
                <a:cs typeface="Times New Roman"/>
              </a:rPr>
              <a:t>nimiento  </a:t>
            </a:r>
            <a:r>
              <a:rPr sz="799" spc="114" dirty="0">
                <a:latin typeface="Times New Roman"/>
                <a:cs typeface="Times New Roman"/>
              </a:rPr>
              <a:t>(MP+MTX+</a:t>
            </a:r>
            <a:endParaRPr sz="799">
              <a:latin typeface="Times New Roman"/>
              <a:cs typeface="Times New Roman"/>
            </a:endParaRPr>
          </a:p>
          <a:p>
            <a:pPr marL="634" algn="ctr">
              <a:lnSpc>
                <a:spcPts val="884"/>
              </a:lnSpc>
            </a:pPr>
            <a:r>
              <a:rPr sz="799" spc="70" dirty="0">
                <a:latin typeface="Times New Roman"/>
                <a:cs typeface="Times New Roman"/>
              </a:rPr>
              <a:t>ponatinib)</a:t>
            </a:r>
            <a:r>
              <a:rPr sz="799" spc="30" dirty="0">
                <a:latin typeface="Times New Roman"/>
                <a:cs typeface="Times New Roman"/>
              </a:rPr>
              <a:t> </a:t>
            </a:r>
            <a:r>
              <a:rPr sz="799" spc="70" dirty="0">
                <a:latin typeface="Times New Roman"/>
                <a:cs typeface="Times New Roman"/>
              </a:rPr>
              <a:t>(1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2683" y="3970087"/>
            <a:ext cx="1322344" cy="265770"/>
          </a:xfrm>
          <a:prstGeom prst="rect">
            <a:avLst/>
          </a:prstGeom>
          <a:ln w="6402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78646" marR="90062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r>
              <a:rPr sz="799" spc="30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55" dirty="0">
                <a:latin typeface="Times New Roman"/>
                <a:cs typeface="Times New Roman"/>
              </a:rPr>
              <a:t>si</a:t>
            </a:r>
            <a:r>
              <a:rPr sz="799" spc="2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pérdida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85" dirty="0">
                <a:latin typeface="Times New Roman"/>
                <a:cs typeface="Times New Roman"/>
              </a:rPr>
              <a:t>de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70" dirty="0">
                <a:latin typeface="Times New Roman"/>
                <a:cs typeface="Times New Roman"/>
              </a:rPr>
              <a:t>respuesta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659222" y="3967160"/>
            <a:ext cx="1322344" cy="265770"/>
          </a:xfrm>
          <a:prstGeom prst="rect">
            <a:avLst/>
          </a:prstGeom>
          <a:ln w="640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15216" marR="308240" indent="106552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 </a:t>
            </a:r>
            <a:r>
              <a:rPr sz="799" spc="80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5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años)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363991" y="1343426"/>
            <a:ext cx="2681474" cy="151578"/>
          </a:xfrm>
          <a:custGeom>
            <a:avLst/>
            <a:gdLst/>
            <a:ahLst/>
            <a:cxnLst/>
            <a:rect l="l" t="t" r="r" b="b"/>
            <a:pathLst>
              <a:path w="2684779" h="151765">
                <a:moveTo>
                  <a:pt x="1438973" y="13804"/>
                </a:moveTo>
                <a:lnTo>
                  <a:pt x="1437932" y="5435"/>
                </a:lnTo>
                <a:lnTo>
                  <a:pt x="61429" y="122389"/>
                </a:lnTo>
                <a:lnTo>
                  <a:pt x="58699" y="101600"/>
                </a:lnTo>
                <a:lnTo>
                  <a:pt x="0" y="131800"/>
                </a:lnTo>
                <a:lnTo>
                  <a:pt x="65252" y="151472"/>
                </a:lnTo>
                <a:lnTo>
                  <a:pt x="62636" y="131559"/>
                </a:lnTo>
                <a:lnTo>
                  <a:pt x="62522" y="130683"/>
                </a:lnTo>
                <a:lnTo>
                  <a:pt x="1438973" y="13804"/>
                </a:lnTo>
                <a:close/>
              </a:path>
              <a:path w="2684779" h="151765">
                <a:moveTo>
                  <a:pt x="2680728" y="122021"/>
                </a:moveTo>
                <a:lnTo>
                  <a:pt x="2625991" y="92976"/>
                </a:lnTo>
                <a:lnTo>
                  <a:pt x="2622918" y="113728"/>
                </a:lnTo>
                <a:lnTo>
                  <a:pt x="1445831" y="0"/>
                </a:lnTo>
                <a:lnTo>
                  <a:pt x="1444586" y="8369"/>
                </a:lnTo>
                <a:lnTo>
                  <a:pt x="2621699" y="122021"/>
                </a:lnTo>
                <a:lnTo>
                  <a:pt x="2632164" y="122021"/>
                </a:lnTo>
                <a:lnTo>
                  <a:pt x="2680728" y="122021"/>
                </a:lnTo>
                <a:close/>
              </a:path>
              <a:path w="2684779" h="151765">
                <a:moveTo>
                  <a:pt x="2684183" y="123863"/>
                </a:moveTo>
                <a:lnTo>
                  <a:pt x="2682608" y="123024"/>
                </a:lnTo>
                <a:lnTo>
                  <a:pt x="2632024" y="123024"/>
                </a:lnTo>
                <a:lnTo>
                  <a:pt x="2621546" y="123024"/>
                </a:lnTo>
                <a:lnTo>
                  <a:pt x="2618625" y="142773"/>
                </a:lnTo>
                <a:lnTo>
                  <a:pt x="2684183" y="12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3396266" y="1708182"/>
            <a:ext cx="62788" cy="188997"/>
          </a:xfrm>
          <a:custGeom>
            <a:avLst/>
            <a:gdLst/>
            <a:ahLst/>
            <a:cxnLst/>
            <a:rect l="l" t="t" r="r" b="b"/>
            <a:pathLst>
              <a:path w="62864" h="189230">
                <a:moveTo>
                  <a:pt x="25925" y="138652"/>
                </a:moveTo>
                <a:lnTo>
                  <a:pt x="0" y="139001"/>
                </a:lnTo>
                <a:lnTo>
                  <a:pt x="32105" y="188798"/>
                </a:lnTo>
                <a:lnTo>
                  <a:pt x="57042" y="147040"/>
                </a:lnTo>
                <a:lnTo>
                  <a:pt x="26085" y="147040"/>
                </a:lnTo>
                <a:lnTo>
                  <a:pt x="25925" y="138652"/>
                </a:lnTo>
                <a:close/>
              </a:path>
              <a:path w="62864" h="189230">
                <a:moveTo>
                  <a:pt x="36314" y="138513"/>
                </a:moveTo>
                <a:lnTo>
                  <a:pt x="25925" y="138652"/>
                </a:lnTo>
                <a:lnTo>
                  <a:pt x="26085" y="147040"/>
                </a:lnTo>
                <a:lnTo>
                  <a:pt x="36474" y="146875"/>
                </a:lnTo>
                <a:lnTo>
                  <a:pt x="36314" y="138513"/>
                </a:lnTo>
                <a:close/>
              </a:path>
              <a:path w="62864" h="189230">
                <a:moveTo>
                  <a:pt x="62344" y="138163"/>
                </a:moveTo>
                <a:lnTo>
                  <a:pt x="36314" y="138513"/>
                </a:lnTo>
                <a:lnTo>
                  <a:pt x="36474" y="146875"/>
                </a:lnTo>
                <a:lnTo>
                  <a:pt x="26085" y="147040"/>
                </a:lnTo>
                <a:lnTo>
                  <a:pt x="57042" y="147040"/>
                </a:lnTo>
                <a:lnTo>
                  <a:pt x="62344" y="138163"/>
                </a:lnTo>
                <a:close/>
              </a:path>
              <a:path w="62864" h="189230">
                <a:moveTo>
                  <a:pt x="33667" y="0"/>
                </a:moveTo>
                <a:lnTo>
                  <a:pt x="23279" y="165"/>
                </a:lnTo>
                <a:lnTo>
                  <a:pt x="25925" y="138652"/>
                </a:lnTo>
                <a:lnTo>
                  <a:pt x="36314" y="138513"/>
                </a:lnTo>
                <a:lnTo>
                  <a:pt x="336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5995893" y="1701495"/>
            <a:ext cx="62788" cy="211829"/>
          </a:xfrm>
          <a:custGeom>
            <a:avLst/>
            <a:gdLst/>
            <a:ahLst/>
            <a:cxnLst/>
            <a:rect l="l" t="t" r="r" b="b"/>
            <a:pathLst>
              <a:path w="62864" h="212089">
                <a:moveTo>
                  <a:pt x="25950" y="161657"/>
                </a:moveTo>
                <a:lnTo>
                  <a:pt x="0" y="161937"/>
                </a:lnTo>
                <a:lnTo>
                  <a:pt x="31889" y="211810"/>
                </a:lnTo>
                <a:lnTo>
                  <a:pt x="57038" y="170053"/>
                </a:lnTo>
                <a:lnTo>
                  <a:pt x="26073" y="170053"/>
                </a:lnTo>
                <a:lnTo>
                  <a:pt x="25950" y="161657"/>
                </a:lnTo>
                <a:close/>
              </a:path>
              <a:path w="62864" h="212089">
                <a:moveTo>
                  <a:pt x="36339" y="161545"/>
                </a:moveTo>
                <a:lnTo>
                  <a:pt x="25950" y="161657"/>
                </a:lnTo>
                <a:lnTo>
                  <a:pt x="26073" y="170053"/>
                </a:lnTo>
                <a:lnTo>
                  <a:pt x="36461" y="169887"/>
                </a:lnTo>
                <a:lnTo>
                  <a:pt x="36339" y="161545"/>
                </a:lnTo>
                <a:close/>
              </a:path>
              <a:path w="62864" h="212089">
                <a:moveTo>
                  <a:pt x="62331" y="161264"/>
                </a:moveTo>
                <a:lnTo>
                  <a:pt x="36339" y="161545"/>
                </a:lnTo>
                <a:lnTo>
                  <a:pt x="36461" y="169887"/>
                </a:lnTo>
                <a:lnTo>
                  <a:pt x="26073" y="170053"/>
                </a:lnTo>
                <a:lnTo>
                  <a:pt x="57038" y="170053"/>
                </a:lnTo>
                <a:lnTo>
                  <a:pt x="62331" y="161264"/>
                </a:lnTo>
                <a:close/>
              </a:path>
              <a:path w="62864" h="212089">
                <a:moveTo>
                  <a:pt x="33972" y="0"/>
                </a:moveTo>
                <a:lnTo>
                  <a:pt x="23583" y="165"/>
                </a:lnTo>
                <a:lnTo>
                  <a:pt x="25950" y="161657"/>
                </a:lnTo>
                <a:lnTo>
                  <a:pt x="36339" y="161545"/>
                </a:lnTo>
                <a:lnTo>
                  <a:pt x="339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2887175" y="2770555"/>
            <a:ext cx="1234188" cy="249247"/>
          </a:xfrm>
          <a:custGeom>
            <a:avLst/>
            <a:gdLst/>
            <a:ahLst/>
            <a:cxnLst/>
            <a:rect l="l" t="t" r="r" b="b"/>
            <a:pathLst>
              <a:path w="1235710" h="249555">
                <a:moveTo>
                  <a:pt x="1235329" y="246545"/>
                </a:moveTo>
                <a:lnTo>
                  <a:pt x="1221803" y="233235"/>
                </a:lnTo>
                <a:lnTo>
                  <a:pt x="1191183" y="203111"/>
                </a:lnTo>
                <a:lnTo>
                  <a:pt x="1180579" y="222224"/>
                </a:lnTo>
                <a:lnTo>
                  <a:pt x="567143" y="1079"/>
                </a:lnTo>
                <a:lnTo>
                  <a:pt x="566547" y="88"/>
                </a:lnTo>
                <a:lnTo>
                  <a:pt x="565518" y="495"/>
                </a:lnTo>
                <a:lnTo>
                  <a:pt x="564159" y="0"/>
                </a:lnTo>
                <a:lnTo>
                  <a:pt x="563435" y="1333"/>
                </a:lnTo>
                <a:lnTo>
                  <a:pt x="53606" y="204254"/>
                </a:lnTo>
                <a:lnTo>
                  <a:pt x="42075" y="185458"/>
                </a:lnTo>
                <a:lnTo>
                  <a:pt x="0" y="230225"/>
                </a:lnTo>
                <a:lnTo>
                  <a:pt x="69684" y="230479"/>
                </a:lnTo>
                <a:lnTo>
                  <a:pt x="60452" y="215417"/>
                </a:lnTo>
                <a:lnTo>
                  <a:pt x="58178" y="211709"/>
                </a:lnTo>
                <a:lnTo>
                  <a:pt x="565734" y="9766"/>
                </a:lnTo>
                <a:lnTo>
                  <a:pt x="1176350" y="229844"/>
                </a:lnTo>
                <a:lnTo>
                  <a:pt x="1165720" y="248970"/>
                </a:lnTo>
                <a:lnTo>
                  <a:pt x="1235329" y="246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2858704" y="3180121"/>
            <a:ext cx="62788" cy="185826"/>
          </a:xfrm>
          <a:custGeom>
            <a:avLst/>
            <a:gdLst/>
            <a:ahLst/>
            <a:cxnLst/>
            <a:rect l="l" t="t" r="r" b="b"/>
            <a:pathLst>
              <a:path w="62864" h="186054">
                <a:moveTo>
                  <a:pt x="25972" y="135312"/>
                </a:moveTo>
                <a:lnTo>
                  <a:pt x="0" y="135661"/>
                </a:lnTo>
                <a:lnTo>
                  <a:pt x="32143" y="185458"/>
                </a:lnTo>
                <a:lnTo>
                  <a:pt x="57046" y="143687"/>
                </a:lnTo>
                <a:lnTo>
                  <a:pt x="26136" y="143687"/>
                </a:lnTo>
                <a:lnTo>
                  <a:pt x="25972" y="135312"/>
                </a:lnTo>
                <a:close/>
              </a:path>
              <a:path w="62864" h="186054">
                <a:moveTo>
                  <a:pt x="36361" y="135172"/>
                </a:moveTo>
                <a:lnTo>
                  <a:pt x="25972" y="135312"/>
                </a:lnTo>
                <a:lnTo>
                  <a:pt x="26136" y="143687"/>
                </a:lnTo>
                <a:lnTo>
                  <a:pt x="36525" y="143522"/>
                </a:lnTo>
                <a:lnTo>
                  <a:pt x="36361" y="135172"/>
                </a:lnTo>
                <a:close/>
              </a:path>
              <a:path w="62864" h="186054">
                <a:moveTo>
                  <a:pt x="62331" y="134823"/>
                </a:moveTo>
                <a:lnTo>
                  <a:pt x="36361" y="135172"/>
                </a:lnTo>
                <a:lnTo>
                  <a:pt x="36525" y="143522"/>
                </a:lnTo>
                <a:lnTo>
                  <a:pt x="26136" y="143687"/>
                </a:lnTo>
                <a:lnTo>
                  <a:pt x="57046" y="143687"/>
                </a:lnTo>
                <a:lnTo>
                  <a:pt x="62331" y="134823"/>
                </a:lnTo>
                <a:close/>
              </a:path>
              <a:path w="62864" h="186054">
                <a:moveTo>
                  <a:pt x="33705" y="0"/>
                </a:moveTo>
                <a:lnTo>
                  <a:pt x="23317" y="165"/>
                </a:lnTo>
                <a:lnTo>
                  <a:pt x="25972" y="135312"/>
                </a:lnTo>
                <a:lnTo>
                  <a:pt x="36361" y="135172"/>
                </a:lnTo>
                <a:lnTo>
                  <a:pt x="33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2843062" y="3604788"/>
            <a:ext cx="62788" cy="359602"/>
          </a:xfrm>
          <a:custGeom>
            <a:avLst/>
            <a:gdLst/>
            <a:ahLst/>
            <a:cxnLst/>
            <a:rect l="l" t="t" r="r" b="b"/>
            <a:pathLst>
              <a:path w="62864" h="360045">
                <a:moveTo>
                  <a:pt x="0" y="309473"/>
                </a:moveTo>
                <a:lnTo>
                  <a:pt x="30670" y="359892"/>
                </a:lnTo>
                <a:lnTo>
                  <a:pt x="57155" y="318084"/>
                </a:lnTo>
                <a:lnTo>
                  <a:pt x="36283" y="318084"/>
                </a:lnTo>
                <a:lnTo>
                  <a:pt x="25895" y="318007"/>
                </a:lnTo>
                <a:lnTo>
                  <a:pt x="25979" y="309648"/>
                </a:lnTo>
                <a:lnTo>
                  <a:pt x="0" y="309473"/>
                </a:lnTo>
                <a:close/>
              </a:path>
              <a:path w="62864" h="360045">
                <a:moveTo>
                  <a:pt x="25979" y="309648"/>
                </a:moveTo>
                <a:lnTo>
                  <a:pt x="25895" y="318007"/>
                </a:lnTo>
                <a:lnTo>
                  <a:pt x="36283" y="318084"/>
                </a:lnTo>
                <a:lnTo>
                  <a:pt x="36368" y="309718"/>
                </a:lnTo>
                <a:lnTo>
                  <a:pt x="25979" y="309648"/>
                </a:lnTo>
                <a:close/>
              </a:path>
              <a:path w="62864" h="360045">
                <a:moveTo>
                  <a:pt x="36368" y="309718"/>
                </a:moveTo>
                <a:lnTo>
                  <a:pt x="36283" y="318084"/>
                </a:lnTo>
                <a:lnTo>
                  <a:pt x="57155" y="318084"/>
                </a:lnTo>
                <a:lnTo>
                  <a:pt x="62344" y="309892"/>
                </a:lnTo>
                <a:lnTo>
                  <a:pt x="36368" y="309718"/>
                </a:lnTo>
                <a:close/>
              </a:path>
              <a:path w="62864" h="360045">
                <a:moveTo>
                  <a:pt x="29108" y="0"/>
                </a:moveTo>
                <a:lnTo>
                  <a:pt x="25979" y="309648"/>
                </a:lnTo>
                <a:lnTo>
                  <a:pt x="36368" y="309718"/>
                </a:lnTo>
                <a:lnTo>
                  <a:pt x="39497" y="63"/>
                </a:lnTo>
                <a:lnTo>
                  <a:pt x="291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6034282" y="2850294"/>
            <a:ext cx="62788" cy="242904"/>
          </a:xfrm>
          <a:custGeom>
            <a:avLst/>
            <a:gdLst/>
            <a:ahLst/>
            <a:cxnLst/>
            <a:rect l="l" t="t" r="r" b="b"/>
            <a:pathLst>
              <a:path w="62864" h="243205">
                <a:moveTo>
                  <a:pt x="26024" y="192883"/>
                </a:moveTo>
                <a:lnTo>
                  <a:pt x="0" y="193827"/>
                </a:lnTo>
                <a:lnTo>
                  <a:pt x="33972" y="242862"/>
                </a:lnTo>
                <a:lnTo>
                  <a:pt x="56977" y="201269"/>
                </a:lnTo>
                <a:lnTo>
                  <a:pt x="26492" y="201269"/>
                </a:lnTo>
                <a:lnTo>
                  <a:pt x="26024" y="192883"/>
                </a:lnTo>
                <a:close/>
              </a:path>
              <a:path w="62864" h="243205">
                <a:moveTo>
                  <a:pt x="36427" y="192506"/>
                </a:moveTo>
                <a:lnTo>
                  <a:pt x="26024" y="192883"/>
                </a:lnTo>
                <a:lnTo>
                  <a:pt x="26492" y="201269"/>
                </a:lnTo>
                <a:lnTo>
                  <a:pt x="36893" y="200850"/>
                </a:lnTo>
                <a:lnTo>
                  <a:pt x="36427" y="192506"/>
                </a:lnTo>
                <a:close/>
              </a:path>
              <a:path w="62864" h="243205">
                <a:moveTo>
                  <a:pt x="62344" y="191566"/>
                </a:moveTo>
                <a:lnTo>
                  <a:pt x="36427" y="192506"/>
                </a:lnTo>
                <a:lnTo>
                  <a:pt x="36893" y="200850"/>
                </a:lnTo>
                <a:lnTo>
                  <a:pt x="26492" y="201269"/>
                </a:lnTo>
                <a:lnTo>
                  <a:pt x="56977" y="201269"/>
                </a:lnTo>
                <a:lnTo>
                  <a:pt x="62344" y="191566"/>
                </a:lnTo>
                <a:close/>
              </a:path>
              <a:path w="62864" h="243205">
                <a:moveTo>
                  <a:pt x="25666" y="0"/>
                </a:moveTo>
                <a:lnTo>
                  <a:pt x="15278" y="330"/>
                </a:lnTo>
                <a:lnTo>
                  <a:pt x="26024" y="192883"/>
                </a:lnTo>
                <a:lnTo>
                  <a:pt x="36427" y="192506"/>
                </a:lnTo>
                <a:lnTo>
                  <a:pt x="256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6071330" y="3531262"/>
            <a:ext cx="62788" cy="177581"/>
          </a:xfrm>
          <a:custGeom>
            <a:avLst/>
            <a:gdLst/>
            <a:ahLst/>
            <a:cxnLst/>
            <a:rect l="l" t="t" r="r" b="b"/>
            <a:pathLst>
              <a:path w="62864" h="177800">
                <a:moveTo>
                  <a:pt x="25984" y="127203"/>
                </a:moveTo>
                <a:lnTo>
                  <a:pt x="0" y="127203"/>
                </a:lnTo>
                <a:lnTo>
                  <a:pt x="31165" y="177419"/>
                </a:lnTo>
                <a:lnTo>
                  <a:pt x="57147" y="135572"/>
                </a:lnTo>
                <a:lnTo>
                  <a:pt x="25984" y="135572"/>
                </a:lnTo>
                <a:lnTo>
                  <a:pt x="25984" y="127203"/>
                </a:lnTo>
                <a:close/>
              </a:path>
              <a:path w="62864" h="177800">
                <a:moveTo>
                  <a:pt x="36372" y="0"/>
                </a:moveTo>
                <a:lnTo>
                  <a:pt x="25984" y="0"/>
                </a:lnTo>
                <a:lnTo>
                  <a:pt x="25984" y="135572"/>
                </a:lnTo>
                <a:lnTo>
                  <a:pt x="36372" y="135572"/>
                </a:lnTo>
                <a:lnTo>
                  <a:pt x="36372" y="0"/>
                </a:lnTo>
                <a:close/>
              </a:path>
              <a:path w="62864" h="177800">
                <a:moveTo>
                  <a:pt x="62344" y="127203"/>
                </a:moveTo>
                <a:lnTo>
                  <a:pt x="36372" y="127203"/>
                </a:lnTo>
                <a:lnTo>
                  <a:pt x="36372" y="135572"/>
                </a:lnTo>
                <a:lnTo>
                  <a:pt x="57147" y="135572"/>
                </a:lnTo>
                <a:lnTo>
                  <a:pt x="62344" y="127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/>
          <p:nvPr/>
        </p:nvSpPr>
        <p:spPr>
          <a:xfrm>
            <a:off x="4143200" y="3198928"/>
            <a:ext cx="62153" cy="152847"/>
          </a:xfrm>
          <a:custGeom>
            <a:avLst/>
            <a:gdLst/>
            <a:ahLst/>
            <a:cxnLst/>
            <a:rect l="l" t="t" r="r" b="b"/>
            <a:pathLst>
              <a:path w="62229" h="153035">
                <a:moveTo>
                  <a:pt x="25877" y="102681"/>
                </a:moveTo>
                <a:lnTo>
                  <a:pt x="0" y="103098"/>
                </a:lnTo>
                <a:lnTo>
                  <a:pt x="32308" y="152819"/>
                </a:lnTo>
                <a:lnTo>
                  <a:pt x="56948" y="111048"/>
                </a:lnTo>
                <a:lnTo>
                  <a:pt x="26073" y="111048"/>
                </a:lnTo>
                <a:lnTo>
                  <a:pt x="25877" y="102681"/>
                </a:lnTo>
                <a:close/>
              </a:path>
              <a:path w="62229" h="153035">
                <a:moveTo>
                  <a:pt x="36277" y="102513"/>
                </a:moveTo>
                <a:lnTo>
                  <a:pt x="25877" y="102681"/>
                </a:lnTo>
                <a:lnTo>
                  <a:pt x="26073" y="111048"/>
                </a:lnTo>
                <a:lnTo>
                  <a:pt x="36474" y="110883"/>
                </a:lnTo>
                <a:lnTo>
                  <a:pt x="36277" y="102513"/>
                </a:lnTo>
                <a:close/>
              </a:path>
              <a:path w="62229" h="153035">
                <a:moveTo>
                  <a:pt x="62229" y="102095"/>
                </a:moveTo>
                <a:lnTo>
                  <a:pt x="36277" y="102513"/>
                </a:lnTo>
                <a:lnTo>
                  <a:pt x="36474" y="110883"/>
                </a:lnTo>
                <a:lnTo>
                  <a:pt x="26073" y="111048"/>
                </a:lnTo>
                <a:lnTo>
                  <a:pt x="56948" y="111048"/>
                </a:lnTo>
                <a:lnTo>
                  <a:pt x="62229" y="102095"/>
                </a:lnTo>
                <a:close/>
              </a:path>
              <a:path w="62229" h="153035">
                <a:moveTo>
                  <a:pt x="33870" y="0"/>
                </a:moveTo>
                <a:lnTo>
                  <a:pt x="23482" y="165"/>
                </a:lnTo>
                <a:lnTo>
                  <a:pt x="25877" y="102681"/>
                </a:lnTo>
                <a:lnTo>
                  <a:pt x="36277" y="102513"/>
                </a:lnTo>
                <a:lnTo>
                  <a:pt x="338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/>
          <p:nvPr/>
        </p:nvSpPr>
        <p:spPr>
          <a:xfrm>
            <a:off x="3428125" y="2207941"/>
            <a:ext cx="2648494" cy="462979"/>
          </a:xfrm>
          <a:custGeom>
            <a:avLst/>
            <a:gdLst/>
            <a:ahLst/>
            <a:cxnLst/>
            <a:rect l="l" t="t" r="r" b="b"/>
            <a:pathLst>
              <a:path w="2651760" h="463550">
                <a:moveTo>
                  <a:pt x="2616339" y="275501"/>
                </a:moveTo>
                <a:lnTo>
                  <a:pt x="2614168" y="274332"/>
                </a:lnTo>
                <a:lnTo>
                  <a:pt x="2558465" y="244208"/>
                </a:lnTo>
                <a:lnTo>
                  <a:pt x="2555163" y="264998"/>
                </a:lnTo>
                <a:lnTo>
                  <a:pt x="1971128" y="204838"/>
                </a:lnTo>
                <a:lnTo>
                  <a:pt x="2608122" y="31305"/>
                </a:lnTo>
                <a:lnTo>
                  <a:pt x="2604795" y="23444"/>
                </a:lnTo>
                <a:lnTo>
                  <a:pt x="1947684" y="202425"/>
                </a:lnTo>
                <a:lnTo>
                  <a:pt x="25908" y="4445"/>
                </a:lnTo>
                <a:lnTo>
                  <a:pt x="25666" y="0"/>
                </a:lnTo>
                <a:lnTo>
                  <a:pt x="15278" y="330"/>
                </a:lnTo>
                <a:lnTo>
                  <a:pt x="25908" y="189953"/>
                </a:lnTo>
                <a:lnTo>
                  <a:pt x="0" y="190893"/>
                </a:lnTo>
                <a:lnTo>
                  <a:pt x="33972" y="239928"/>
                </a:lnTo>
                <a:lnTo>
                  <a:pt x="56883" y="198335"/>
                </a:lnTo>
                <a:lnTo>
                  <a:pt x="62242" y="188633"/>
                </a:lnTo>
                <a:lnTo>
                  <a:pt x="36309" y="189585"/>
                </a:lnTo>
                <a:lnTo>
                  <a:pt x="26390" y="12992"/>
                </a:lnTo>
                <a:lnTo>
                  <a:pt x="1925231" y="208534"/>
                </a:lnTo>
                <a:lnTo>
                  <a:pt x="1092352" y="435381"/>
                </a:lnTo>
                <a:lnTo>
                  <a:pt x="1084059" y="415607"/>
                </a:lnTo>
                <a:lnTo>
                  <a:pt x="1035024" y="455434"/>
                </a:lnTo>
                <a:lnTo>
                  <a:pt x="1104011" y="463143"/>
                </a:lnTo>
                <a:lnTo>
                  <a:pt x="1096810" y="445985"/>
                </a:lnTo>
                <a:lnTo>
                  <a:pt x="1095692" y="443318"/>
                </a:lnTo>
                <a:lnTo>
                  <a:pt x="1948688" y="210959"/>
                </a:lnTo>
                <a:lnTo>
                  <a:pt x="2553855" y="273265"/>
                </a:lnTo>
                <a:lnTo>
                  <a:pt x="2550566" y="294005"/>
                </a:lnTo>
                <a:lnTo>
                  <a:pt x="2616339" y="275501"/>
                </a:lnTo>
                <a:close/>
              </a:path>
              <a:path w="2651760" h="463550">
                <a:moveTo>
                  <a:pt x="2651137" y="225285"/>
                </a:moveTo>
                <a:lnTo>
                  <a:pt x="2625166" y="225285"/>
                </a:lnTo>
                <a:lnTo>
                  <a:pt x="2625166" y="24434"/>
                </a:lnTo>
                <a:lnTo>
                  <a:pt x="2614777" y="24434"/>
                </a:lnTo>
                <a:lnTo>
                  <a:pt x="2614777" y="225285"/>
                </a:lnTo>
                <a:lnTo>
                  <a:pt x="2588806" y="225285"/>
                </a:lnTo>
                <a:lnTo>
                  <a:pt x="2619972" y="275501"/>
                </a:lnTo>
                <a:lnTo>
                  <a:pt x="2645943" y="233654"/>
                </a:lnTo>
                <a:lnTo>
                  <a:pt x="2651137" y="225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/>
          <p:nvPr/>
        </p:nvSpPr>
        <p:spPr>
          <a:xfrm>
            <a:off x="4191557" y="3882327"/>
            <a:ext cx="62788" cy="82448"/>
          </a:xfrm>
          <a:custGeom>
            <a:avLst/>
            <a:gdLst/>
            <a:ahLst/>
            <a:cxnLst/>
            <a:rect l="l" t="t" r="r" b="b"/>
            <a:pathLst>
              <a:path w="62864" h="82550">
                <a:moveTo>
                  <a:pt x="25971" y="31800"/>
                </a:moveTo>
                <a:lnTo>
                  <a:pt x="0" y="31800"/>
                </a:lnTo>
                <a:lnTo>
                  <a:pt x="31165" y="82003"/>
                </a:lnTo>
                <a:lnTo>
                  <a:pt x="57135" y="40170"/>
                </a:lnTo>
                <a:lnTo>
                  <a:pt x="25971" y="40170"/>
                </a:lnTo>
                <a:lnTo>
                  <a:pt x="25971" y="31800"/>
                </a:lnTo>
                <a:close/>
              </a:path>
              <a:path w="62864" h="82550">
                <a:moveTo>
                  <a:pt x="36360" y="0"/>
                </a:moveTo>
                <a:lnTo>
                  <a:pt x="25971" y="0"/>
                </a:lnTo>
                <a:lnTo>
                  <a:pt x="25971" y="40170"/>
                </a:lnTo>
                <a:lnTo>
                  <a:pt x="36360" y="40170"/>
                </a:lnTo>
                <a:lnTo>
                  <a:pt x="36360" y="0"/>
                </a:lnTo>
                <a:close/>
              </a:path>
              <a:path w="62864" h="82550">
                <a:moveTo>
                  <a:pt x="62331" y="31800"/>
                </a:moveTo>
                <a:lnTo>
                  <a:pt x="36360" y="31800"/>
                </a:lnTo>
                <a:lnTo>
                  <a:pt x="36360" y="40170"/>
                </a:lnTo>
                <a:lnTo>
                  <a:pt x="57135" y="40170"/>
                </a:lnTo>
                <a:lnTo>
                  <a:pt x="62331" y="31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2">
            <a:extLst>
              <a:ext uri="{FF2B5EF4-FFF2-40B4-BE49-F238E27FC236}">
                <a16:creationId xmlns:a16="http://schemas.microsoft.com/office/drawing/2014/main" id="{3210C8FA-02C8-B141-A7BE-40E74257FBE9}"/>
              </a:ext>
            </a:extLst>
          </p:cNvPr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3776828" y="695612"/>
            <a:ext cx="1272241" cy="36337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749" b="1" spc="-5" dirty="0">
                <a:solidFill>
                  <a:srgbClr val="0033CC"/>
                </a:solidFill>
                <a:latin typeface="Calibri"/>
                <a:cs typeface="Calibri"/>
              </a:rPr>
              <a:t>PREFASE</a:t>
            </a:r>
            <a:endParaRPr sz="749">
              <a:latin typeface="Calibri"/>
              <a:cs typeface="Calibri"/>
            </a:endParaRPr>
          </a:p>
          <a:p>
            <a:pPr marR="27906" algn="ctr">
              <a:spcBef>
                <a:spcPts val="25"/>
              </a:spcBef>
            </a:pPr>
            <a:r>
              <a:rPr sz="749" b="1" spc="5" dirty="0">
                <a:latin typeface="Calibri"/>
                <a:cs typeface="Calibri"/>
              </a:rPr>
              <a:t>PDN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(-7 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–1)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0153" y="1201992"/>
            <a:ext cx="2723332" cy="710985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algn="ctr">
              <a:spcBef>
                <a:spcPts val="155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INDUCCIÓN</a:t>
            </a:r>
            <a:endParaRPr sz="749">
              <a:latin typeface="Calibri"/>
              <a:cs typeface="Calibri"/>
            </a:endParaRPr>
          </a:p>
          <a:p>
            <a:pPr marR="333609" algn="ctr">
              <a:spcBef>
                <a:spcPts val="10"/>
              </a:spcBef>
            </a:pPr>
            <a:r>
              <a:rPr sz="749" b="1" spc="-5" dirty="0">
                <a:latin typeface="Calibri"/>
                <a:cs typeface="Calibri"/>
              </a:rPr>
              <a:t>VCR</a:t>
            </a:r>
            <a:r>
              <a:rPr sz="749" spc="-5" dirty="0">
                <a:latin typeface="Calibri"/>
                <a:cs typeface="Calibri"/>
              </a:rPr>
              <a:t>: </a:t>
            </a:r>
            <a:r>
              <a:rPr sz="749" dirty="0">
                <a:latin typeface="Calibri"/>
                <a:cs typeface="Calibri"/>
              </a:rPr>
              <a:t>1.5 </a:t>
            </a:r>
            <a:r>
              <a:rPr sz="749" spc="5" dirty="0">
                <a:latin typeface="Calibri"/>
                <a:cs typeface="Calibri"/>
              </a:rPr>
              <a:t>mg/m2 </a:t>
            </a:r>
            <a:r>
              <a:rPr sz="749" dirty="0">
                <a:latin typeface="Calibri"/>
                <a:cs typeface="Calibri"/>
              </a:rPr>
              <a:t>(dosis máxima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 mg) </a:t>
            </a:r>
            <a:r>
              <a:rPr sz="749" spc="-25" dirty="0">
                <a:latin typeface="Calibri"/>
                <a:cs typeface="Calibri"/>
              </a:rPr>
              <a:t>i.v.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días 1, 8,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22.</a:t>
            </a:r>
            <a:endParaRPr sz="749">
              <a:latin typeface="Calibri"/>
              <a:cs typeface="Calibri"/>
            </a:endParaRPr>
          </a:p>
          <a:p>
            <a:pPr marR="327901" algn="ctr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DEX </a:t>
            </a:r>
            <a:r>
              <a:rPr sz="749" dirty="0">
                <a:latin typeface="Calibri"/>
                <a:cs typeface="Calibri"/>
              </a:rPr>
              <a:t>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40</a:t>
            </a:r>
            <a:r>
              <a:rPr sz="749" spc="5" dirty="0">
                <a:latin typeface="Calibri"/>
                <a:cs typeface="Calibri"/>
              </a:rPr>
              <a:t> mg/m2</a:t>
            </a:r>
            <a:r>
              <a:rPr sz="749" dirty="0">
                <a:latin typeface="Calibri"/>
                <a:cs typeface="Calibri"/>
              </a:rPr>
              <a:t> IV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</a:t>
            </a:r>
            <a:r>
              <a:rPr sz="749" spc="-5" dirty="0">
                <a:latin typeface="Calibri"/>
                <a:cs typeface="Calibri"/>
              </a:rPr>
              <a:t> PO,</a:t>
            </a:r>
            <a:r>
              <a:rPr sz="749" dirty="0">
                <a:latin typeface="Calibri"/>
                <a:cs typeface="Calibri"/>
              </a:rPr>
              <a:t> días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1-2,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8-9,15-16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22-23</a:t>
            </a:r>
            <a:endParaRPr sz="749">
              <a:latin typeface="Calibri"/>
              <a:cs typeface="Calibri"/>
            </a:endParaRPr>
          </a:p>
          <a:p>
            <a:pPr marR="64058" algn="ctr">
              <a:lnSpc>
                <a:spcPts val="884"/>
              </a:lnSpc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&gt;60 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dirty="0">
                <a:latin typeface="Calibri"/>
                <a:cs typeface="Calibri"/>
              </a:rPr>
              <a:t> IV o</a:t>
            </a:r>
            <a:r>
              <a:rPr sz="749" spc="-5" dirty="0">
                <a:latin typeface="Calibri"/>
                <a:cs typeface="Calibri"/>
              </a:rPr>
              <a:t> PO,</a:t>
            </a:r>
            <a:r>
              <a:rPr sz="749" dirty="0">
                <a:latin typeface="Calibri"/>
                <a:cs typeface="Calibri"/>
              </a:rPr>
              <a:t> días 1-2,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8-9,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15-16 y 22-23</a:t>
            </a:r>
            <a:endParaRPr sz="749">
              <a:latin typeface="Calibri"/>
              <a:cs typeface="Calibri"/>
            </a:endParaRPr>
          </a:p>
          <a:p>
            <a:pPr marR="76109" algn="ctr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mg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p.o vs </a:t>
            </a:r>
            <a:r>
              <a:rPr sz="749" b="1" dirty="0">
                <a:latin typeface="Calibri"/>
                <a:cs typeface="Calibri"/>
              </a:rPr>
              <a:t>Dasatinib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 p.o (si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intolerancia)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22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99904" y="2180253"/>
            <a:ext cx="2213421" cy="82549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490266">
              <a:spcBef>
                <a:spcPts val="150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Ciclos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1,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3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5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MTX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1000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  <a:p>
            <a:pPr marL="49471">
              <a:lnSpc>
                <a:spcPts val="884"/>
              </a:lnSpc>
              <a:spcBef>
                <a:spcPts val="10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&gt;60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250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  <a:p>
            <a:pPr marL="49471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(600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(o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dasatinib 70 </a:t>
            </a:r>
            <a:r>
              <a:rPr sz="749" spc="5" dirty="0">
                <a:latin typeface="Calibri"/>
                <a:cs typeface="Calibri"/>
              </a:rPr>
              <a:t>mg/12</a:t>
            </a:r>
            <a:r>
              <a:rPr sz="749" dirty="0">
                <a:latin typeface="Calibri"/>
                <a:cs typeface="Calibri"/>
              </a:rPr>
              <a:t> h)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si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si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no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b="1" spc="-4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52053" y="2180253"/>
            <a:ext cx="2210884" cy="82549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488996">
              <a:spcBef>
                <a:spcPts val="150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Ciclos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2,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4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6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spc="-5" dirty="0">
                <a:latin typeface="Calibri"/>
                <a:cs typeface="Calibri"/>
              </a:rPr>
              <a:t>Citarabina</a:t>
            </a:r>
            <a:r>
              <a:rPr sz="749" spc="-5" dirty="0">
                <a:latin typeface="Calibri"/>
                <a:cs typeface="Calibri"/>
              </a:rPr>
              <a:t>: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1000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mg/m2/12</a:t>
            </a:r>
            <a:r>
              <a:rPr sz="749" dirty="0">
                <a:latin typeface="Calibri"/>
                <a:cs typeface="Calibri"/>
              </a:rPr>
              <a:t> h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-20" dirty="0">
                <a:latin typeface="Calibri"/>
                <a:cs typeface="Calibri"/>
              </a:rPr>
              <a:t>IV,</a:t>
            </a:r>
            <a:r>
              <a:rPr sz="749" dirty="0">
                <a:latin typeface="Calibri"/>
                <a:cs typeface="Calibri"/>
              </a:rPr>
              <a:t> 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5</a:t>
            </a:r>
            <a:endParaRPr sz="749">
              <a:latin typeface="Calibri"/>
              <a:cs typeface="Calibri"/>
            </a:endParaRPr>
          </a:p>
          <a:p>
            <a:pPr marL="48836">
              <a:lnSpc>
                <a:spcPts val="884"/>
              </a:lnSpc>
              <a:spcBef>
                <a:spcPts val="10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&gt;60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250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mg/m2/12</a:t>
            </a:r>
            <a:r>
              <a:rPr sz="749" dirty="0">
                <a:latin typeface="Calibri"/>
                <a:cs typeface="Calibri"/>
              </a:rPr>
              <a:t> h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-20" dirty="0">
                <a:latin typeface="Calibri"/>
                <a:cs typeface="Calibri"/>
              </a:rPr>
              <a:t>IV,</a:t>
            </a:r>
            <a:r>
              <a:rPr sz="749" dirty="0">
                <a:latin typeface="Calibri"/>
                <a:cs typeface="Calibri"/>
              </a:rPr>
              <a:t> 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3,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5,</a:t>
            </a:r>
            <a:endParaRPr sz="749">
              <a:latin typeface="Calibri"/>
              <a:cs typeface="Calibri"/>
            </a:endParaRPr>
          </a:p>
          <a:p>
            <a:pPr marL="48836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(600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(o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dasatinib 70 </a:t>
            </a:r>
            <a:r>
              <a:rPr sz="749" spc="5" dirty="0">
                <a:latin typeface="Calibri"/>
                <a:cs typeface="Calibri"/>
              </a:rPr>
              <a:t>mg/12</a:t>
            </a:r>
            <a:r>
              <a:rPr sz="749" dirty="0">
                <a:latin typeface="Calibri"/>
                <a:cs typeface="Calibri"/>
              </a:rPr>
              <a:t> h)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si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si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no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030500" y="3187004"/>
            <a:ext cx="2808951" cy="1095294"/>
            <a:chOff x="3028599" y="3190933"/>
            <a:chExt cx="2812415" cy="1096645"/>
          </a:xfrm>
        </p:grpSpPr>
        <p:sp>
          <p:nvSpPr>
            <p:cNvPr id="8" name="object 8"/>
            <p:cNvSpPr/>
            <p:nvPr/>
          </p:nvSpPr>
          <p:spPr>
            <a:xfrm>
              <a:off x="3039076" y="3201410"/>
              <a:ext cx="2791460" cy="633730"/>
            </a:xfrm>
            <a:custGeom>
              <a:avLst/>
              <a:gdLst/>
              <a:ahLst/>
              <a:cxnLst/>
              <a:rect l="l" t="t" r="r" b="b"/>
              <a:pathLst>
                <a:path w="2791460" h="633729">
                  <a:moveTo>
                    <a:pt x="0" y="0"/>
                  </a:moveTo>
                  <a:lnTo>
                    <a:pt x="2791117" y="0"/>
                  </a:lnTo>
                  <a:lnTo>
                    <a:pt x="2791117" y="633437"/>
                  </a:lnTo>
                  <a:lnTo>
                    <a:pt x="0" y="633437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052461" y="3876645"/>
              <a:ext cx="2773680" cy="400685"/>
            </a:xfrm>
            <a:custGeom>
              <a:avLst/>
              <a:gdLst/>
              <a:ahLst/>
              <a:cxnLst/>
              <a:rect l="l" t="t" r="r" b="b"/>
              <a:pathLst>
                <a:path w="2773679" h="400685">
                  <a:moveTo>
                    <a:pt x="0" y="0"/>
                  </a:moveTo>
                  <a:lnTo>
                    <a:pt x="2773273" y="0"/>
                  </a:lnTo>
                  <a:lnTo>
                    <a:pt x="2773273" y="400062"/>
                  </a:lnTo>
                  <a:lnTo>
                    <a:pt x="0" y="400062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3057955" y="3202949"/>
            <a:ext cx="2758214" cy="104963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MANTENIMIENTO</a:t>
            </a:r>
            <a:r>
              <a:rPr sz="749" b="1" spc="-2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1er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0033CC"/>
                </a:solidFill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  <a:p>
            <a:pPr marL="32345">
              <a:spcBef>
                <a:spcPts val="25"/>
              </a:spcBef>
            </a:pPr>
            <a:r>
              <a:rPr sz="749" b="1" spc="5" dirty="0">
                <a:latin typeface="Calibri"/>
                <a:cs typeface="Calibri"/>
              </a:rPr>
              <a:t>MP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50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mg/m2/d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PO.</a:t>
            </a:r>
            <a:endParaRPr sz="749">
              <a:latin typeface="Calibri"/>
              <a:cs typeface="Calibri"/>
            </a:endParaRPr>
          </a:p>
          <a:p>
            <a:pPr marL="32345">
              <a:spcBef>
                <a:spcPts val="10"/>
              </a:spcBef>
            </a:pPr>
            <a:r>
              <a:rPr sz="749" b="1" dirty="0">
                <a:latin typeface="Calibri"/>
                <a:cs typeface="Calibri"/>
              </a:rPr>
              <a:t>MTX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mg/m2/sem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IM</a:t>
            </a:r>
            <a:endParaRPr sz="749">
              <a:latin typeface="Calibri"/>
              <a:cs typeface="Calibri"/>
            </a:endParaRPr>
          </a:p>
          <a:p>
            <a:pPr marL="32345">
              <a:lnSpc>
                <a:spcPts val="884"/>
              </a:lnSpc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5" dirty="0">
                <a:latin typeface="Calibri"/>
                <a:cs typeface="Calibri"/>
              </a:rPr>
              <a:t> mg/día </a:t>
            </a:r>
            <a:r>
              <a:rPr sz="749" dirty="0">
                <a:latin typeface="Calibri"/>
                <a:cs typeface="Calibri"/>
              </a:rPr>
              <a:t>(o dasatinib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h) ó </a:t>
            </a: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mg/d</a:t>
            </a:r>
            <a:endParaRPr sz="749">
              <a:latin typeface="Calibri"/>
              <a:cs typeface="Calibri"/>
            </a:endParaRPr>
          </a:p>
          <a:p>
            <a:pPr marL="32345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cada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meses</a:t>
            </a:r>
            <a:endParaRPr sz="749">
              <a:latin typeface="Calibri"/>
              <a:cs typeface="Calibri"/>
            </a:endParaRPr>
          </a:p>
          <a:p>
            <a:pPr marL="3805" algn="ctr">
              <a:spcBef>
                <a:spcPts val="789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MANTENIMIENTO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2º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a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5º</a:t>
            </a:r>
            <a:r>
              <a:rPr sz="749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0033CC"/>
                </a:solidFill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  <a:p>
            <a:pPr marL="45665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 </a:t>
            </a:r>
            <a:r>
              <a:rPr sz="749" dirty="0">
                <a:latin typeface="Calibri"/>
                <a:cs typeface="Calibri"/>
              </a:rPr>
              <a:t>(o dasatinib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h) o </a:t>
            </a: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mg/d</a:t>
            </a:r>
            <a:endParaRPr sz="749">
              <a:latin typeface="Calibri"/>
              <a:cs typeface="Calibri"/>
            </a:endParaRPr>
          </a:p>
          <a:p>
            <a:pPr marL="45665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cada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meses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en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2º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84298" y="1085134"/>
            <a:ext cx="63789" cy="116886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3797345" y="3032746"/>
            <a:ext cx="1267802" cy="156018"/>
            <a:chOff x="3796389" y="3036486"/>
            <a:chExt cx="1269365" cy="156210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96389" y="3036486"/>
              <a:ext cx="63868" cy="15603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1435" y="3036486"/>
              <a:ext cx="63868" cy="156032"/>
            </a:xfrm>
            <a:prstGeom prst="rect">
              <a:avLst/>
            </a:prstGeom>
          </p:spPr>
        </p:pic>
      </p:grpSp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88437" y="1946542"/>
            <a:ext cx="63776" cy="233747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966794" y="1942085"/>
            <a:ext cx="63789" cy="233747"/>
          </a:xfrm>
          <a:prstGeom prst="rect">
            <a:avLst/>
          </a:prstGeom>
        </p:spPr>
      </p:pic>
      <p:sp>
        <p:nvSpPr>
          <p:cNvPr id="17" name="object 2">
            <a:extLst>
              <a:ext uri="{FF2B5EF4-FFF2-40B4-BE49-F238E27FC236}">
                <a16:creationId xmlns:a16="http://schemas.microsoft.com/office/drawing/2014/main" id="{B601AC31-4504-0749-8C4F-451A670E9733}"/>
              </a:ext>
            </a:extLst>
          </p:cNvPr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88327" y="941670"/>
            <a:ext cx="5730794" cy="1504776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ESTUDIO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ENFERMEDAD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RESIDUAL</a:t>
            </a:r>
            <a:endParaRPr sz="1498">
              <a:latin typeface="Calibri"/>
              <a:cs typeface="Calibri"/>
            </a:endParaRPr>
          </a:p>
          <a:p>
            <a:pPr marL="1532953" marR="98941" indent="-1484117">
              <a:lnSpc>
                <a:spcPct val="101299"/>
              </a:lnSpc>
              <a:spcBef>
                <a:spcPts val="10"/>
              </a:spcBef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Método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estándar</a:t>
            </a:r>
            <a:r>
              <a:rPr sz="1498" b="1" dirty="0">
                <a:latin typeface="Calibri"/>
                <a:cs typeface="Calibri"/>
              </a:rPr>
              <a:t>:</a:t>
            </a:r>
            <a:r>
              <a:rPr sz="1498" b="1" spc="1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cociente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</a:t>
            </a:r>
            <a:r>
              <a:rPr sz="1298" i="1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PCR </a:t>
            </a:r>
            <a:r>
              <a:rPr sz="1298" spc="-10" dirty="0">
                <a:latin typeface="Calibri"/>
                <a:cs typeface="Calibri"/>
              </a:rPr>
              <a:t>cuantitativa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en </a:t>
            </a:r>
            <a:r>
              <a:rPr sz="1298" spc="-5" dirty="0">
                <a:latin typeface="Calibri"/>
                <a:cs typeface="Calibri"/>
              </a:rPr>
              <a:t>tiempo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real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Se </a:t>
            </a:r>
            <a:r>
              <a:rPr sz="1298" spc="-10" dirty="0">
                <a:latin typeface="Calibri"/>
                <a:cs typeface="Calibri"/>
              </a:rPr>
              <a:t>realizará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localmente</a:t>
            </a:r>
            <a:r>
              <a:rPr sz="1298" dirty="0">
                <a:latin typeface="Calibri"/>
                <a:cs typeface="Calibri"/>
              </a:rPr>
              <a:t> en</a:t>
            </a:r>
            <a:r>
              <a:rPr sz="1298" spc="-5" dirty="0">
                <a:latin typeface="Calibri"/>
                <a:cs typeface="Calibri"/>
              </a:rPr>
              <a:t> MO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-5" dirty="0">
                <a:latin typeface="Calibri"/>
                <a:cs typeface="Calibri"/>
              </a:rPr>
              <a:t> SP</a:t>
            </a:r>
            <a:endParaRPr sz="1298">
              <a:latin typeface="Calibri"/>
              <a:cs typeface="Calibri"/>
            </a:endParaRPr>
          </a:p>
          <a:p>
            <a:pPr marL="48836">
              <a:lnSpc>
                <a:spcPts val="1778"/>
              </a:lnSpc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Métodos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investigacionales</a:t>
            </a:r>
            <a:endParaRPr sz="1498">
              <a:latin typeface="Calibri"/>
              <a:cs typeface="Calibri"/>
            </a:endParaRPr>
          </a:p>
          <a:p>
            <a:pPr marL="646923" indent="-104014">
              <a:spcBef>
                <a:spcPts val="30"/>
              </a:spcBef>
              <a:buClr>
                <a:srgbClr val="0033CC"/>
              </a:buClr>
              <a:buSzPct val="115384"/>
              <a:buChar char="-"/>
              <a:tabLst>
                <a:tab pos="647557" algn="l"/>
              </a:tabLst>
            </a:pPr>
            <a:r>
              <a:rPr sz="1298" spc="-10" dirty="0">
                <a:latin typeface="Calibri"/>
                <a:cs typeface="Calibri"/>
              </a:rPr>
              <a:t>Citofluorometría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nueva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generación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(centralizada)</a:t>
            </a:r>
            <a:endParaRPr sz="1298">
              <a:latin typeface="Calibri"/>
              <a:cs typeface="Calibri"/>
            </a:endParaRPr>
          </a:p>
          <a:p>
            <a:pPr marL="654534" marR="402107" indent="-110992">
              <a:lnSpc>
                <a:spcPts val="1518"/>
              </a:lnSpc>
              <a:spcBef>
                <a:spcPts val="110"/>
              </a:spcBef>
              <a:buChar char="-"/>
              <a:tabLst>
                <a:tab pos="631701" algn="l"/>
              </a:tabLst>
            </a:pPr>
            <a:r>
              <a:rPr sz="1298" spc="-5" dirty="0">
                <a:latin typeface="Calibri"/>
                <a:cs typeface="Calibri"/>
              </a:rPr>
              <a:t>PCR </a:t>
            </a:r>
            <a:r>
              <a:rPr sz="1298" spc="-10" dirty="0">
                <a:latin typeface="Calibri"/>
                <a:cs typeface="Calibri"/>
              </a:rPr>
              <a:t>Reordenamientos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IG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(centralizada),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si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discrepancias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entre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5" dirty="0">
                <a:latin typeface="Calibri"/>
                <a:cs typeface="Calibri"/>
              </a:rPr>
              <a:t>ratio </a:t>
            </a:r>
            <a:r>
              <a:rPr sz="1298" i="1" spc="-280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Citofluorometría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59690" y="2863546"/>
            <a:ext cx="5106723" cy="1315368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algn="ctr">
              <a:spcBef>
                <a:spcPts val="90"/>
              </a:spcBef>
            </a:pP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ESTUDIO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298" b="1" spc="-20" dirty="0">
                <a:solidFill>
                  <a:srgbClr val="0033CC"/>
                </a:solidFill>
                <a:latin typeface="Calibri"/>
                <a:cs typeface="Calibri"/>
              </a:rPr>
              <a:t>MUTACIONES</a:t>
            </a: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i="1" spc="-5" dirty="0">
                <a:solidFill>
                  <a:srgbClr val="0033CC"/>
                </a:solidFill>
                <a:latin typeface="Calibri-BoldItalic"/>
                <a:cs typeface="Calibri-BoldItalic"/>
              </a:rPr>
              <a:t>ABL1</a:t>
            </a:r>
            <a:endParaRPr sz="1298">
              <a:latin typeface="Calibri-BoldItalic"/>
              <a:cs typeface="Calibri-BoldItalic"/>
            </a:endParaRPr>
          </a:p>
          <a:p>
            <a:pPr marL="49471">
              <a:spcBef>
                <a:spcPts val="1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Indicación</a:t>
            </a:r>
            <a:r>
              <a:rPr sz="949" spc="-5" dirty="0">
                <a:latin typeface="Calibri"/>
                <a:cs typeface="Calibri"/>
              </a:rPr>
              <a:t>:</a:t>
            </a:r>
            <a:endParaRPr sz="949">
              <a:latin typeface="Calibri"/>
              <a:cs typeface="Calibri"/>
            </a:endParaRPr>
          </a:p>
          <a:p>
            <a:pPr marL="543542">
              <a:spcBef>
                <a:spcPts val="40"/>
              </a:spcBef>
            </a:pPr>
            <a:r>
              <a:rPr sz="1049" dirty="0">
                <a:latin typeface="Calibri"/>
                <a:cs typeface="Calibri"/>
              </a:rPr>
              <a:t>Falta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RMC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al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final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consolidación</a:t>
            </a:r>
            <a:endParaRPr sz="1049">
              <a:latin typeface="Calibri"/>
              <a:cs typeface="Calibri"/>
            </a:endParaRPr>
          </a:p>
          <a:p>
            <a:pPr marL="543542">
              <a:lnSpc>
                <a:spcPts val="1258"/>
              </a:lnSpc>
              <a:spcBef>
                <a:spcPts val="40"/>
              </a:spcBef>
            </a:pPr>
            <a:r>
              <a:rPr sz="1049" spc="10" dirty="0">
                <a:latin typeface="Calibri"/>
                <a:cs typeface="Calibri"/>
              </a:rPr>
              <a:t>Pesrsistencia/reaparicion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enfermedad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tras </a:t>
            </a:r>
            <a:r>
              <a:rPr sz="1049" spc="15" dirty="0">
                <a:latin typeface="Calibri"/>
                <a:cs typeface="Calibri"/>
              </a:rPr>
              <a:t>TPH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mantenimiento</a:t>
            </a:r>
            <a:endParaRPr sz="1049">
              <a:latin typeface="Calibri"/>
              <a:cs typeface="Calibri"/>
            </a:endParaRPr>
          </a:p>
          <a:p>
            <a:pPr marL="48836">
              <a:lnSpc>
                <a:spcPts val="1558"/>
              </a:lnSpc>
            </a:pPr>
            <a:r>
              <a:rPr sz="1298" b="1" spc="-20" dirty="0">
                <a:solidFill>
                  <a:srgbClr val="0033CC"/>
                </a:solidFill>
                <a:latin typeface="Calibri"/>
                <a:cs typeface="Calibri"/>
              </a:rPr>
              <a:t>Técnica</a:t>
            </a:r>
            <a:endParaRPr sz="1298">
              <a:latin typeface="Calibri"/>
              <a:cs typeface="Calibri"/>
            </a:endParaRPr>
          </a:p>
          <a:p>
            <a:pPr marL="543542" marR="294921">
              <a:lnSpc>
                <a:spcPct val="103200"/>
              </a:lnSpc>
              <a:spcBef>
                <a:spcPts val="15"/>
              </a:spcBef>
            </a:pPr>
            <a:r>
              <a:rPr sz="1049" spc="10" dirty="0">
                <a:latin typeface="Calibri"/>
                <a:cs typeface="Calibri"/>
              </a:rPr>
              <a:t>Secuenciación profunda </a:t>
            </a:r>
            <a:r>
              <a:rPr sz="1049" spc="15" dirty="0">
                <a:latin typeface="Calibri"/>
                <a:cs typeface="Calibri"/>
              </a:rPr>
              <a:t>empleando DNA </a:t>
            </a:r>
            <a:r>
              <a:rPr sz="1049" spc="10" dirty="0">
                <a:latin typeface="Calibri"/>
                <a:cs typeface="Calibri"/>
              </a:rPr>
              <a:t>genómico (Hospital 12 de Octubre,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Dres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Ricardo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Sanchez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Rosa Ayala)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713709" y="693751"/>
          <a:ext cx="5791044" cy="32592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831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42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9358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054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5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Momento</a:t>
                      </a:r>
                      <a:endParaRPr sz="15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500" b="1" i="1" dirty="0">
                          <a:solidFill>
                            <a:srgbClr val="FFFFFF"/>
                          </a:solidFill>
                          <a:latin typeface="Calibri-BoldItalic"/>
                          <a:cs typeface="Calibri-BoldItalic"/>
                        </a:rPr>
                        <a:t>BCR::ABL1/ABL1*</a:t>
                      </a:r>
                      <a:endParaRPr sz="1500">
                        <a:latin typeface="Calibri-BoldItalic"/>
                        <a:cs typeface="Calibri-BoldItalic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45440">
                        <a:lnSpc>
                          <a:spcPct val="101899"/>
                        </a:lnSpc>
                        <a:spcBef>
                          <a:spcPts val="75"/>
                        </a:spcBef>
                      </a:pPr>
                      <a:r>
                        <a:rPr sz="15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Citometría</a:t>
                      </a:r>
                      <a:r>
                        <a:rPr sz="15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5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 </a:t>
                      </a:r>
                      <a:r>
                        <a:rPr sz="1500" b="1" spc="-3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5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flujo**</a:t>
                      </a:r>
                      <a:endParaRPr sz="15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Diagnóstico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spc="-30" dirty="0">
                          <a:latin typeface="Calibri"/>
                          <a:cs typeface="Calibri"/>
                        </a:rPr>
                        <a:t>Tras</a:t>
                      </a:r>
                      <a:r>
                        <a:rPr sz="13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inducción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spc="-30" dirty="0">
                          <a:latin typeface="Calibri"/>
                          <a:cs typeface="Calibri"/>
                        </a:rPr>
                        <a:t>Tras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cada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ciclo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 consolidación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Fin</a:t>
                      </a:r>
                      <a:r>
                        <a:rPr sz="13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consolidación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38214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1300" spc="-15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13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TPH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1-4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(cada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mes)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4-24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(cada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meses)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24-60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(cada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meses)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8895" marR="1573530" algn="just">
                        <a:lnSpc>
                          <a:spcPct val="100400"/>
                        </a:lnSpc>
                        <a:spcBef>
                          <a:spcPts val="5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  X  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4)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24)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(mes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36,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48,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60)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23643">
                <a:tc>
                  <a:txBody>
                    <a:bodyPr/>
                    <a:lstStyle/>
                    <a:p>
                      <a:pPr marL="196850" marR="662305" indent="-147955">
                        <a:lnSpc>
                          <a:spcPct val="100800"/>
                        </a:lnSpc>
                        <a:spcBef>
                          <a:spcPts val="75"/>
                        </a:spcBef>
                      </a:pPr>
                      <a:r>
                        <a:rPr sz="1300" spc="-10" dirty="0">
                          <a:latin typeface="Calibri"/>
                          <a:cs typeface="Calibri"/>
                        </a:rPr>
                        <a:t>Mantenimiento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sin TPH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Primer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año: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cada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meses </a:t>
                      </a:r>
                      <a:r>
                        <a:rPr sz="1300" spc="-2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Años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2-5: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cada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3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meses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8895" marR="1573530">
                        <a:lnSpc>
                          <a:spcPct val="100800"/>
                        </a:lnSpc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  X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48895" marR="259079">
                        <a:lnSpc>
                          <a:spcPct val="100800"/>
                        </a:lnSpc>
                      </a:pP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(fin</a:t>
                      </a:r>
                      <a:r>
                        <a:rPr sz="13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primer</a:t>
                      </a:r>
                      <a:r>
                        <a:rPr sz="13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año) </a:t>
                      </a:r>
                      <a:r>
                        <a:rPr sz="1300" spc="-2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(fin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años</a:t>
                      </a:r>
                      <a:r>
                        <a:rPr sz="13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300" spc="-5" dirty="0">
                          <a:latin typeface="Calibri"/>
                          <a:cs typeface="Calibri"/>
                        </a:rPr>
                        <a:t>2-5)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828519" y="4149906"/>
            <a:ext cx="19698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*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realizar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localmente;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**centralizado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3018877" y="735201"/>
            <a:ext cx="3204069" cy="210376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8836">
              <a:spcBef>
                <a:spcPts val="85"/>
              </a:spcBef>
            </a:pPr>
            <a:r>
              <a:rPr sz="1298" b="1" spc="-5" dirty="0">
                <a:latin typeface="Calibri"/>
                <a:cs typeface="Calibri"/>
              </a:rPr>
              <a:t>LAL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diagnosticada </a:t>
            </a:r>
            <a:r>
              <a:rPr sz="1298" b="1" spc="-10" dirty="0">
                <a:latin typeface="Calibri"/>
                <a:cs typeface="Calibri"/>
              </a:rPr>
              <a:t>localmente </a:t>
            </a:r>
            <a:r>
              <a:rPr sz="1298" b="1" spc="-5" dirty="0">
                <a:latin typeface="Calibri"/>
                <a:cs typeface="Calibri"/>
              </a:rPr>
              <a:t>(LAL Ph- </a:t>
            </a:r>
            <a:r>
              <a:rPr sz="1298" b="1" dirty="0">
                <a:latin typeface="Calibri"/>
                <a:cs typeface="Calibri"/>
              </a:rPr>
              <a:t>y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Ph+)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80362" y="1198095"/>
            <a:ext cx="3481222" cy="183029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48836">
              <a:spcBef>
                <a:spcPts val="170"/>
              </a:spcBef>
            </a:pPr>
            <a:r>
              <a:rPr sz="1049" spc="10" dirty="0">
                <a:latin typeface="Calibri"/>
                <a:cs typeface="Calibri"/>
              </a:rPr>
              <a:t>Muestra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(MO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SP)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10" dirty="0">
                <a:latin typeface="Calibri"/>
                <a:cs typeface="Calibri"/>
              </a:rPr>
              <a:t> servicio </a:t>
            </a:r>
            <a:r>
              <a:rPr sz="1049" spc="5" dirty="0">
                <a:latin typeface="Calibri"/>
                <a:cs typeface="Calibri"/>
              </a:rPr>
              <a:t>central</a:t>
            </a:r>
            <a:r>
              <a:rPr sz="1049" spc="10" dirty="0">
                <a:latin typeface="Calibri"/>
                <a:cs typeface="Calibri"/>
              </a:rPr>
              <a:t> citometría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(Salamanca)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66181" y="1766643"/>
            <a:ext cx="1195501" cy="211016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z="1298" b="1" spc="-5" dirty="0">
                <a:solidFill>
                  <a:srgbClr val="FF0000"/>
                </a:solidFill>
                <a:latin typeface="Calibri"/>
                <a:cs typeface="Calibri"/>
              </a:rPr>
              <a:t>LAL</a:t>
            </a:r>
            <a:r>
              <a:rPr sz="1298" b="1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FF0000"/>
                </a:solidFill>
                <a:latin typeface="Calibri"/>
                <a:cs typeface="Calibri"/>
              </a:rPr>
              <a:t>Ph-negativa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84366" y="2858997"/>
            <a:ext cx="1959098" cy="210376"/>
          </a:xfrm>
          <a:prstGeom prst="rect">
            <a:avLst/>
          </a:prstGeom>
          <a:ln w="20637">
            <a:solidFill>
              <a:srgbClr val="000000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8836">
              <a:spcBef>
                <a:spcPts val="85"/>
              </a:spcBef>
            </a:pPr>
            <a:r>
              <a:rPr sz="1298" spc="-10" dirty="0">
                <a:latin typeface="Calibri"/>
                <a:cs typeface="Calibri"/>
              </a:rPr>
              <a:t>Circuito</a:t>
            </a:r>
            <a:r>
              <a:rPr sz="1298" spc="-2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protocolo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LAL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2019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20474" y="1788432"/>
            <a:ext cx="639292" cy="211016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z="1298" b="1" spc="-5" dirty="0">
                <a:solidFill>
                  <a:srgbClr val="FF0000"/>
                </a:solidFill>
                <a:latin typeface="Calibri"/>
                <a:cs typeface="Calibri"/>
              </a:rPr>
              <a:t>LAL</a:t>
            </a:r>
            <a:r>
              <a:rPr sz="1298" b="1" spc="-4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alibri"/>
                <a:cs typeface="Calibri"/>
              </a:rPr>
              <a:t>Ph+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83424" y="2318139"/>
            <a:ext cx="1713657" cy="344158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57716" marR="50739" indent="206127">
              <a:lnSpc>
                <a:spcPct val="103200"/>
              </a:lnSpc>
              <a:spcBef>
                <a:spcPts val="140"/>
              </a:spcBef>
            </a:pPr>
            <a:r>
              <a:rPr sz="1049" spc="10" dirty="0">
                <a:latin typeface="Calibri"/>
                <a:cs typeface="Calibri"/>
              </a:rPr>
              <a:t>Citofluorometría (ER)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FISH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población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leucémica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20378" y="3252562"/>
            <a:ext cx="1439675" cy="38508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R="29174" algn="ctr">
              <a:spcBef>
                <a:spcPts val="90"/>
              </a:spcBef>
            </a:pPr>
            <a:r>
              <a:rPr sz="1298" spc="-5" dirty="0">
                <a:latin typeface="Calibri"/>
                <a:cs typeface="Calibri"/>
              </a:rPr>
              <a:t>SNP</a:t>
            </a:r>
            <a:r>
              <a:rPr sz="1298" spc="-35" dirty="0">
                <a:latin typeface="Calibri"/>
                <a:cs typeface="Calibri"/>
              </a:rPr>
              <a:t> </a:t>
            </a:r>
            <a:r>
              <a:rPr sz="1298" spc="-15" dirty="0">
                <a:latin typeface="Calibri"/>
                <a:cs typeface="Calibri"/>
              </a:rPr>
              <a:t>array</a:t>
            </a:r>
            <a:endParaRPr sz="1298">
              <a:latin typeface="Calibri"/>
              <a:cs typeface="Calibri"/>
            </a:endParaRPr>
          </a:p>
          <a:p>
            <a:pPr algn="ctr">
              <a:spcBef>
                <a:spcPts val="90"/>
              </a:spcBef>
            </a:pPr>
            <a:r>
              <a:rPr sz="1049" spc="5" dirty="0">
                <a:latin typeface="Calibri"/>
                <a:cs typeface="Calibri"/>
              </a:rPr>
              <a:t>(Institut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Josep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Carreras)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992332" y="2759104"/>
            <a:ext cx="1640722" cy="313545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48836" marR="100210">
              <a:spcBef>
                <a:spcPts val="170"/>
              </a:spcBef>
            </a:pPr>
            <a:r>
              <a:rPr sz="949" spc="5" dirty="0">
                <a:latin typeface="Calibri"/>
                <a:cs typeface="Calibri"/>
              </a:rPr>
              <a:t>Congelación </a:t>
            </a:r>
            <a:r>
              <a:rPr sz="949" dirty="0">
                <a:latin typeface="Calibri"/>
                <a:cs typeface="Calibri"/>
              </a:rPr>
              <a:t>muestra </a:t>
            </a:r>
            <a:r>
              <a:rPr sz="949" spc="5" dirty="0">
                <a:latin typeface="Calibri"/>
                <a:cs typeface="Calibri"/>
              </a:rPr>
              <a:t>residual </a:t>
            </a:r>
            <a:r>
              <a:rPr sz="949" spc="-20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(PCR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Ig, biobanco)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74382" y="984935"/>
            <a:ext cx="92735" cy="213160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2363767" y="1399262"/>
            <a:ext cx="2476621" cy="398923"/>
          </a:xfrm>
          <a:custGeom>
            <a:avLst/>
            <a:gdLst/>
            <a:ahLst/>
            <a:cxnLst/>
            <a:rect l="l" t="t" r="r" b="b"/>
            <a:pathLst>
              <a:path w="2479675" h="399414">
                <a:moveTo>
                  <a:pt x="2479383" y="389661"/>
                </a:moveTo>
                <a:lnTo>
                  <a:pt x="2475433" y="330746"/>
                </a:lnTo>
                <a:lnTo>
                  <a:pt x="2472436" y="286067"/>
                </a:lnTo>
                <a:lnTo>
                  <a:pt x="2445740" y="301726"/>
                </a:lnTo>
                <a:lnTo>
                  <a:pt x="2273109" y="7467"/>
                </a:lnTo>
                <a:lnTo>
                  <a:pt x="2259761" y="15303"/>
                </a:lnTo>
                <a:lnTo>
                  <a:pt x="2257374" y="0"/>
                </a:lnTo>
                <a:lnTo>
                  <a:pt x="89369" y="338226"/>
                </a:lnTo>
                <a:lnTo>
                  <a:pt x="84594" y="307644"/>
                </a:lnTo>
                <a:lnTo>
                  <a:pt x="0" y="367842"/>
                </a:lnTo>
                <a:lnTo>
                  <a:pt x="98907" y="399402"/>
                </a:lnTo>
                <a:lnTo>
                  <a:pt x="94513" y="371195"/>
                </a:lnTo>
                <a:lnTo>
                  <a:pt x="94132" y="368808"/>
                </a:lnTo>
                <a:lnTo>
                  <a:pt x="2251735" y="32207"/>
                </a:lnTo>
                <a:lnTo>
                  <a:pt x="2419045" y="317385"/>
                </a:lnTo>
                <a:lnTo>
                  <a:pt x="2392349" y="333057"/>
                </a:lnTo>
                <a:lnTo>
                  <a:pt x="2479383" y="389661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2317408" y="2016378"/>
            <a:ext cx="93230" cy="842876"/>
          </a:xfrm>
          <a:custGeom>
            <a:avLst/>
            <a:gdLst/>
            <a:ahLst/>
            <a:cxnLst/>
            <a:rect l="l" t="t" r="r" b="b"/>
            <a:pathLst>
              <a:path w="93344" h="843914">
                <a:moveTo>
                  <a:pt x="30949" y="750798"/>
                </a:moveTo>
                <a:lnTo>
                  <a:pt x="0" y="750798"/>
                </a:lnTo>
                <a:lnTo>
                  <a:pt x="46431" y="843661"/>
                </a:lnTo>
                <a:lnTo>
                  <a:pt x="85111" y="766279"/>
                </a:lnTo>
                <a:lnTo>
                  <a:pt x="30949" y="766279"/>
                </a:lnTo>
                <a:lnTo>
                  <a:pt x="30949" y="750798"/>
                </a:lnTo>
                <a:close/>
              </a:path>
              <a:path w="93344" h="843914">
                <a:moveTo>
                  <a:pt x="61899" y="0"/>
                </a:moveTo>
                <a:lnTo>
                  <a:pt x="30949" y="0"/>
                </a:lnTo>
                <a:lnTo>
                  <a:pt x="30949" y="766279"/>
                </a:lnTo>
                <a:lnTo>
                  <a:pt x="61899" y="766279"/>
                </a:lnTo>
                <a:lnTo>
                  <a:pt x="61899" y="0"/>
                </a:lnTo>
                <a:close/>
              </a:path>
              <a:path w="93344" h="843914">
                <a:moveTo>
                  <a:pt x="92849" y="750798"/>
                </a:moveTo>
                <a:lnTo>
                  <a:pt x="61899" y="750798"/>
                </a:lnTo>
                <a:lnTo>
                  <a:pt x="61899" y="766279"/>
                </a:lnTo>
                <a:lnTo>
                  <a:pt x="85111" y="766279"/>
                </a:lnTo>
                <a:lnTo>
                  <a:pt x="92849" y="750798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4793734" y="2038167"/>
            <a:ext cx="93230" cy="280324"/>
          </a:xfrm>
          <a:custGeom>
            <a:avLst/>
            <a:gdLst/>
            <a:ahLst/>
            <a:cxnLst/>
            <a:rect l="l" t="t" r="r" b="b"/>
            <a:pathLst>
              <a:path w="93345" h="280669">
                <a:moveTo>
                  <a:pt x="30949" y="187464"/>
                </a:moveTo>
                <a:lnTo>
                  <a:pt x="0" y="187464"/>
                </a:lnTo>
                <a:lnTo>
                  <a:pt x="46418" y="280314"/>
                </a:lnTo>
                <a:lnTo>
                  <a:pt x="85114" y="202933"/>
                </a:lnTo>
                <a:lnTo>
                  <a:pt x="30949" y="202933"/>
                </a:lnTo>
                <a:lnTo>
                  <a:pt x="30949" y="187464"/>
                </a:lnTo>
                <a:close/>
              </a:path>
              <a:path w="93345" h="280669">
                <a:moveTo>
                  <a:pt x="61899" y="0"/>
                </a:moveTo>
                <a:lnTo>
                  <a:pt x="30949" y="0"/>
                </a:lnTo>
                <a:lnTo>
                  <a:pt x="30949" y="202933"/>
                </a:lnTo>
                <a:lnTo>
                  <a:pt x="61899" y="202933"/>
                </a:lnTo>
                <a:lnTo>
                  <a:pt x="61899" y="0"/>
                </a:lnTo>
                <a:close/>
              </a:path>
              <a:path w="93345" h="280669">
                <a:moveTo>
                  <a:pt x="92849" y="187464"/>
                </a:moveTo>
                <a:lnTo>
                  <a:pt x="61899" y="187464"/>
                </a:lnTo>
                <a:lnTo>
                  <a:pt x="61899" y="202933"/>
                </a:lnTo>
                <a:lnTo>
                  <a:pt x="85114" y="202933"/>
                </a:lnTo>
                <a:lnTo>
                  <a:pt x="92849" y="187464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/>
          <p:nvPr/>
        </p:nvSpPr>
        <p:spPr>
          <a:xfrm>
            <a:off x="4793723" y="2685925"/>
            <a:ext cx="1198672" cy="566991"/>
          </a:xfrm>
          <a:custGeom>
            <a:avLst/>
            <a:gdLst/>
            <a:ahLst/>
            <a:cxnLst/>
            <a:rect l="l" t="t" r="r" b="b"/>
            <a:pathLst>
              <a:path w="1200150" h="567689">
                <a:moveTo>
                  <a:pt x="1195933" y="245071"/>
                </a:moveTo>
                <a:lnTo>
                  <a:pt x="1118260" y="184404"/>
                </a:lnTo>
                <a:lnTo>
                  <a:pt x="1112126" y="214744"/>
                </a:lnTo>
                <a:lnTo>
                  <a:pt x="49491" y="0"/>
                </a:lnTo>
                <a:lnTo>
                  <a:pt x="46418" y="15163"/>
                </a:lnTo>
                <a:lnTo>
                  <a:pt x="30949" y="15163"/>
                </a:lnTo>
                <a:lnTo>
                  <a:pt x="30949" y="474484"/>
                </a:lnTo>
                <a:lnTo>
                  <a:pt x="0" y="474484"/>
                </a:lnTo>
                <a:lnTo>
                  <a:pt x="46418" y="567334"/>
                </a:lnTo>
                <a:lnTo>
                  <a:pt x="85115" y="489953"/>
                </a:lnTo>
                <a:lnTo>
                  <a:pt x="92849" y="474484"/>
                </a:lnTo>
                <a:lnTo>
                  <a:pt x="61899" y="474484"/>
                </a:lnTo>
                <a:lnTo>
                  <a:pt x="61899" y="34099"/>
                </a:lnTo>
                <a:lnTo>
                  <a:pt x="1105992" y="245071"/>
                </a:lnTo>
                <a:lnTo>
                  <a:pt x="1121778" y="245071"/>
                </a:lnTo>
                <a:lnTo>
                  <a:pt x="1195933" y="245071"/>
                </a:lnTo>
                <a:close/>
              </a:path>
              <a:path w="1200150" h="567689">
                <a:moveTo>
                  <a:pt x="1200073" y="248310"/>
                </a:moveTo>
                <a:lnTo>
                  <a:pt x="1199870" y="248145"/>
                </a:lnTo>
                <a:lnTo>
                  <a:pt x="1121168" y="248145"/>
                </a:lnTo>
                <a:lnTo>
                  <a:pt x="1105369" y="248145"/>
                </a:lnTo>
                <a:lnTo>
                  <a:pt x="1099858" y="275424"/>
                </a:lnTo>
                <a:lnTo>
                  <a:pt x="1200073" y="24831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799E2574-0762-E345-84BD-2ED3C7C52689}"/>
              </a:ext>
            </a:extLst>
          </p:cNvPr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32163" y="2701715"/>
            <a:ext cx="509721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0" dirty="0">
                <a:latin typeface="Calibri"/>
                <a:cs typeface="Calibri"/>
              </a:rPr>
              <a:t>Leucemia: </a:t>
            </a:r>
            <a:r>
              <a:rPr sz="1698" spc="15" dirty="0">
                <a:solidFill>
                  <a:srgbClr val="898989"/>
                </a:solidFill>
                <a:latin typeface="Calibri"/>
                <a:cs typeface="Calibri"/>
              </a:rPr>
              <a:t>Grupo</a:t>
            </a: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898989"/>
                </a:solidFill>
                <a:latin typeface="Calibri"/>
                <a:cs typeface="Calibri"/>
              </a:rPr>
              <a:t>de</a:t>
            </a:r>
            <a:r>
              <a:rPr sz="1698" spc="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-10" dirty="0">
                <a:solidFill>
                  <a:srgbClr val="898989"/>
                </a:solidFill>
                <a:latin typeface="Calibri"/>
                <a:cs typeface="Calibri"/>
              </a:rPr>
              <a:t>Trabajo</a:t>
            </a: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898989"/>
                </a:solidFill>
                <a:latin typeface="Calibri"/>
                <a:cs typeface="Calibri"/>
              </a:rPr>
              <a:t>Pediátrico</a:t>
            </a: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898989"/>
                </a:solidFill>
                <a:latin typeface="Calibri"/>
                <a:cs typeface="Calibri"/>
              </a:rPr>
              <a:t>SEHOP/PETHEMA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32162" y="3281815"/>
            <a:ext cx="3020146" cy="823849"/>
          </a:xfrm>
          <a:prstGeom prst="rect">
            <a:avLst/>
          </a:prstGeom>
        </p:spPr>
        <p:txBody>
          <a:bodyPr vert="horz" wrap="square" lIns="0" tIns="62152" rIns="0" bIns="0" rtlCol="0">
            <a:spAutoFit/>
          </a:bodyPr>
          <a:lstStyle/>
          <a:p>
            <a:pPr marL="12685">
              <a:spcBef>
                <a:spcPts val="488"/>
              </a:spcBef>
            </a:pPr>
            <a:r>
              <a:rPr sz="799" b="1" dirty="0">
                <a:latin typeface="Corbel"/>
                <a:cs typeface="Corbel"/>
              </a:rPr>
              <a:t>Coordinadores:</a:t>
            </a:r>
            <a:endParaRPr sz="799">
              <a:latin typeface="Corbel"/>
              <a:cs typeface="Corbel"/>
            </a:endParaRPr>
          </a:p>
          <a:p>
            <a:pPr marL="12685" marR="5074" indent="-634">
              <a:lnSpc>
                <a:spcPct val="140800"/>
              </a:lnSpc>
            </a:pPr>
            <a:r>
              <a:rPr sz="799" dirty="0">
                <a:latin typeface="Corbel"/>
                <a:cs typeface="Corbel"/>
              </a:rPr>
              <a:t>Dra.                    Susana                   </a:t>
            </a:r>
            <a:r>
              <a:rPr sz="799" spc="5" dirty="0">
                <a:latin typeface="Corbel"/>
                <a:cs typeface="Corbel"/>
              </a:rPr>
              <a:t> </a:t>
            </a:r>
            <a:r>
              <a:rPr sz="799" dirty="0">
                <a:latin typeface="Corbel"/>
                <a:cs typeface="Corbel"/>
              </a:rPr>
              <a:t>Rives:                     </a:t>
            </a:r>
            <a:r>
              <a:rPr sz="799" b="1" spc="5" dirty="0">
                <a:solidFill>
                  <a:srgbClr val="002060"/>
                </a:solidFill>
                <a:latin typeface="Corbel"/>
                <a:cs typeface="Corbel"/>
                <a:hlinkClick r:id="rId2"/>
              </a:rPr>
              <a:t>susana.rives@sjd.es </a:t>
            </a:r>
            <a:r>
              <a:rPr sz="799" b="1" spc="10" dirty="0">
                <a:solidFill>
                  <a:srgbClr val="002060"/>
                </a:solidFill>
                <a:latin typeface="Corbel"/>
                <a:cs typeface="Corbel"/>
              </a:rPr>
              <a:t> </a:t>
            </a:r>
            <a:r>
              <a:rPr sz="799" spc="-10" dirty="0">
                <a:latin typeface="Corbel"/>
                <a:cs typeface="Corbel"/>
              </a:rPr>
              <a:t>Dr.</a:t>
            </a:r>
            <a:r>
              <a:rPr sz="799" dirty="0">
                <a:latin typeface="Corbel"/>
                <a:cs typeface="Corbel"/>
              </a:rPr>
              <a:t> </a:t>
            </a:r>
            <a:r>
              <a:rPr sz="799" spc="5" dirty="0">
                <a:latin typeface="Corbel"/>
                <a:cs typeface="Corbel"/>
              </a:rPr>
              <a:t>José</a:t>
            </a:r>
            <a:r>
              <a:rPr sz="799" spc="20" dirty="0">
                <a:latin typeface="Corbel"/>
                <a:cs typeface="Corbel"/>
              </a:rPr>
              <a:t> </a:t>
            </a:r>
            <a:r>
              <a:rPr sz="799" dirty="0">
                <a:latin typeface="Corbel"/>
                <a:cs typeface="Corbel"/>
              </a:rPr>
              <a:t>Luis</a:t>
            </a:r>
            <a:r>
              <a:rPr sz="799" spc="25" dirty="0">
                <a:latin typeface="Corbel"/>
                <a:cs typeface="Corbel"/>
              </a:rPr>
              <a:t> </a:t>
            </a:r>
            <a:r>
              <a:rPr sz="799" spc="5" dirty="0">
                <a:latin typeface="Corbel"/>
                <a:cs typeface="Corbel"/>
              </a:rPr>
              <a:t>Dapena:</a:t>
            </a:r>
            <a:r>
              <a:rPr sz="799" spc="20" dirty="0">
                <a:latin typeface="Corbel"/>
                <a:cs typeface="Corbel"/>
              </a:rPr>
              <a:t> </a:t>
            </a:r>
            <a:r>
              <a:rPr sz="799" b="1" dirty="0">
                <a:solidFill>
                  <a:srgbClr val="002060"/>
                </a:solidFill>
                <a:latin typeface="Corbel"/>
                <a:cs typeface="Corbel"/>
              </a:rPr>
              <a:t>joseluis.dapena@sjd.es;</a:t>
            </a:r>
            <a:r>
              <a:rPr sz="799" b="1" spc="20" dirty="0">
                <a:solidFill>
                  <a:srgbClr val="002060"/>
                </a:solidFill>
                <a:latin typeface="Corbel"/>
                <a:cs typeface="Corbel"/>
              </a:rPr>
              <a:t> </a:t>
            </a:r>
            <a:r>
              <a:rPr sz="799" b="1" dirty="0">
                <a:solidFill>
                  <a:srgbClr val="002060"/>
                </a:solidFill>
                <a:latin typeface="Corbel"/>
                <a:cs typeface="Corbel"/>
                <a:hlinkClick r:id="rId3"/>
              </a:rPr>
              <a:t>dapenajl@gmail.com</a:t>
            </a:r>
            <a:endParaRPr sz="799">
              <a:latin typeface="Corbel"/>
              <a:cs typeface="Corbel"/>
            </a:endParaRPr>
          </a:p>
          <a:p>
            <a:pPr>
              <a:spcBef>
                <a:spcPts val="55"/>
              </a:spcBef>
            </a:pPr>
            <a:endParaRPr sz="1049">
              <a:latin typeface="Corbel"/>
              <a:cs typeface="Corbel"/>
            </a:endParaRPr>
          </a:p>
          <a:p>
            <a:pPr marL="12685"/>
            <a:r>
              <a:rPr sz="749" b="1" spc="-5" dirty="0">
                <a:latin typeface="Calibri"/>
                <a:cs typeface="Calibri"/>
              </a:rPr>
              <a:t>Estadística: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Dra.</a:t>
            </a:r>
            <a:r>
              <a:rPr sz="749" dirty="0">
                <a:latin typeface="Calibri"/>
                <a:cs typeface="Calibri"/>
              </a:rPr>
              <a:t> Anna Alonso: </a:t>
            </a:r>
            <a:r>
              <a:rPr sz="749" b="1" dirty="0">
                <a:solidFill>
                  <a:srgbClr val="002060"/>
                </a:solidFill>
                <a:latin typeface="Calibri"/>
                <a:cs typeface="Calibri"/>
                <a:hlinkClick r:id="rId4"/>
              </a:rPr>
              <a:t>anna.alonso@sjd.es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74411" y="638836"/>
            <a:ext cx="2163663" cy="21636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967304" y="3486398"/>
            <a:ext cx="800951" cy="800951"/>
          </a:xfrm>
          <a:prstGeom prst="rect">
            <a:avLst/>
          </a:prstGeom>
        </p:spPr>
      </p:pic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32163" y="2667859"/>
            <a:ext cx="5226590" cy="1024896"/>
          </a:xfrm>
          <a:prstGeom prst="rect">
            <a:avLst/>
          </a:prstGeom>
        </p:spPr>
        <p:txBody>
          <a:bodyPr vert="horz" wrap="square" lIns="0" tIns="50737" rIns="0" bIns="0" rtlCol="0">
            <a:spAutoFit/>
          </a:bodyPr>
          <a:lstStyle/>
          <a:p>
            <a:pPr marL="12685">
              <a:spcBef>
                <a:spcPts val="400"/>
              </a:spcBef>
            </a:pP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Situación</a:t>
            </a:r>
            <a:r>
              <a:rPr sz="1698" spc="-1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actual:</a:t>
            </a:r>
            <a:endParaRPr sz="1698">
              <a:latin typeface="Calibri"/>
              <a:cs typeface="Calibri"/>
            </a:endParaRPr>
          </a:p>
          <a:p>
            <a:pPr marL="12685" marR="5074">
              <a:lnSpc>
                <a:spcPct val="100800"/>
              </a:lnSpc>
              <a:spcBef>
                <a:spcPts val="335"/>
              </a:spcBef>
            </a:pPr>
            <a:r>
              <a:rPr sz="2147" b="1" spc="5" dirty="0">
                <a:latin typeface="Calibri"/>
                <a:cs typeface="Calibri"/>
              </a:rPr>
              <a:t>GUÍA</a:t>
            </a:r>
            <a:r>
              <a:rPr sz="2147" b="1" dirty="0">
                <a:latin typeface="Calibri"/>
                <a:cs typeface="Calibri"/>
              </a:rPr>
              <a:t> </a:t>
            </a:r>
            <a:r>
              <a:rPr sz="2147" b="1" spc="5" dirty="0">
                <a:latin typeface="Calibri"/>
                <a:cs typeface="Calibri"/>
              </a:rPr>
              <a:t>DE</a:t>
            </a:r>
            <a:r>
              <a:rPr sz="2147" b="1" dirty="0">
                <a:latin typeface="Calibri"/>
                <a:cs typeface="Calibri"/>
              </a:rPr>
              <a:t> </a:t>
            </a:r>
            <a:r>
              <a:rPr sz="2147" b="1" spc="-5" dirty="0">
                <a:latin typeface="Calibri"/>
                <a:cs typeface="Calibri"/>
              </a:rPr>
              <a:t>RECOMENDACIÓN</a:t>
            </a:r>
            <a:r>
              <a:rPr sz="2147" b="1" spc="5" dirty="0">
                <a:latin typeface="Calibri"/>
                <a:cs typeface="Calibri"/>
              </a:rPr>
              <a:t> </a:t>
            </a:r>
            <a:r>
              <a:rPr sz="2147" b="1" dirty="0">
                <a:latin typeface="Calibri"/>
                <a:cs typeface="Calibri"/>
              </a:rPr>
              <a:t>TERAPÉUTICA</a:t>
            </a:r>
            <a:r>
              <a:rPr sz="2147" b="1" spc="5" dirty="0">
                <a:latin typeface="Calibri"/>
                <a:cs typeface="Calibri"/>
              </a:rPr>
              <a:t> </a:t>
            </a:r>
            <a:r>
              <a:rPr sz="2147" b="1" dirty="0">
                <a:latin typeface="Calibri"/>
                <a:cs typeface="Calibri"/>
              </a:rPr>
              <a:t>LLA </a:t>
            </a:r>
            <a:r>
              <a:rPr sz="2147" b="1" spc="-469" dirty="0">
                <a:latin typeface="Calibri"/>
                <a:cs typeface="Calibri"/>
              </a:rPr>
              <a:t> </a:t>
            </a:r>
            <a:r>
              <a:rPr sz="2147" b="1" spc="-5" dirty="0">
                <a:latin typeface="Calibri"/>
                <a:cs typeface="Calibri"/>
              </a:rPr>
              <a:t>SEHOP/PETHEMA </a:t>
            </a:r>
            <a:r>
              <a:rPr sz="2147" b="1" dirty="0">
                <a:latin typeface="Calibri"/>
                <a:cs typeface="Calibri"/>
              </a:rPr>
              <a:t>2013.</a:t>
            </a:r>
            <a:endParaRPr sz="2147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610829" y="964567"/>
            <a:ext cx="192231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3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(60m):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90.1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(87.4-91.7%)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89560" y="1498048"/>
            <a:ext cx="3365161" cy="2447447"/>
            <a:chOff x="2887486" y="1499895"/>
            <a:chExt cx="3369310" cy="245046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7486" y="1499895"/>
              <a:ext cx="3369025" cy="245018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68556" y="1911654"/>
              <a:ext cx="504190" cy="113030"/>
            </a:xfrm>
            <a:custGeom>
              <a:avLst/>
              <a:gdLst/>
              <a:ahLst/>
              <a:cxnLst/>
              <a:rect l="l" t="t" r="r" b="b"/>
              <a:pathLst>
                <a:path w="504189" h="113030">
                  <a:moveTo>
                    <a:pt x="504024" y="0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0" y="31496"/>
                  </a:lnTo>
                  <a:lnTo>
                    <a:pt x="0" y="49504"/>
                  </a:lnTo>
                  <a:lnTo>
                    <a:pt x="0" y="112509"/>
                  </a:lnTo>
                  <a:lnTo>
                    <a:pt x="504024" y="112509"/>
                  </a:lnTo>
                  <a:lnTo>
                    <a:pt x="504024" y="49504"/>
                  </a:lnTo>
                  <a:lnTo>
                    <a:pt x="504024" y="31496"/>
                  </a:lnTo>
                  <a:lnTo>
                    <a:pt x="504024" y="15748"/>
                  </a:lnTo>
                  <a:lnTo>
                    <a:pt x="5040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5522" y="805711"/>
            <a:ext cx="845514" cy="692324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789359" y="4098610"/>
            <a:ext cx="180498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primer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análisis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588931" y="964436"/>
            <a:ext cx="19660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SLE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(60m):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85,7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(83,3-87,9%)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88801" y="1498138"/>
            <a:ext cx="3366428" cy="2448716"/>
            <a:chOff x="2886725" y="1499985"/>
            <a:chExt cx="3370579" cy="24517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6725" y="1499985"/>
              <a:ext cx="3370547" cy="245130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00560" y="2038007"/>
              <a:ext cx="473075" cy="81280"/>
            </a:xfrm>
            <a:custGeom>
              <a:avLst/>
              <a:gdLst/>
              <a:ahLst/>
              <a:cxnLst/>
              <a:rect l="l" t="t" r="r" b="b"/>
              <a:pathLst>
                <a:path w="473075" h="81280">
                  <a:moveTo>
                    <a:pt x="472732" y="0"/>
                  </a:moveTo>
                  <a:lnTo>
                    <a:pt x="0" y="0"/>
                  </a:lnTo>
                  <a:lnTo>
                    <a:pt x="0" y="81038"/>
                  </a:lnTo>
                  <a:lnTo>
                    <a:pt x="472732" y="81038"/>
                  </a:lnTo>
                  <a:lnTo>
                    <a:pt x="472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69"/>
            <a:ext cx="4099585" cy="73569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  <a:p>
            <a:pPr>
              <a:spcBef>
                <a:spcPts val="15"/>
              </a:spcBef>
            </a:pPr>
            <a:endParaRPr sz="2197">
              <a:latin typeface="Work Sans"/>
              <a:cs typeface="Work Sans"/>
            </a:endParaRPr>
          </a:p>
          <a:p>
            <a:pPr marR="5074" algn="r"/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Main</a:t>
            </a:r>
            <a:r>
              <a:rPr sz="1298" b="1" spc="-3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outcomes</a:t>
            </a:r>
            <a:endParaRPr sz="1298">
              <a:latin typeface="Arial"/>
              <a:cs typeface="Arial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404743" y="903721"/>
          <a:ext cx="2687815" cy="286285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48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27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2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5118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11760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sz="1000" b="1" spc="1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Outcome,</a:t>
                      </a:r>
                      <a:r>
                        <a:rPr sz="1000" b="1" spc="-2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1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65100" marR="158115" indent="420370">
                        <a:lnSpc>
                          <a:spcPct val="102499"/>
                        </a:lnSpc>
                        <a:spcBef>
                          <a:spcPts val="150"/>
                        </a:spcBef>
                      </a:pPr>
                      <a:r>
                        <a:rPr sz="1100" b="1" spc="1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Burkitt </a:t>
                      </a:r>
                      <a:r>
                        <a:rPr sz="1100" b="1" spc="1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1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lymphoma/leukemia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941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172085" marR="90805" indent="-73660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9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900" b="1" spc="-1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9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ali</a:t>
                      </a:r>
                      <a:r>
                        <a:rPr sz="900" b="1" spc="-2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9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ed  </a:t>
                      </a:r>
                      <a:r>
                        <a:rPr sz="9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stages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249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300990" marR="200025" indent="-93345">
                        <a:lnSpc>
                          <a:spcPct val="100000"/>
                        </a:lnSpc>
                        <a:spcBef>
                          <a:spcPts val="334"/>
                        </a:spcBef>
                      </a:pPr>
                      <a:r>
                        <a:rPr sz="9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Ad</a:t>
                      </a:r>
                      <a:r>
                        <a:rPr sz="900" b="1" spc="-20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9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ance</a:t>
                      </a:r>
                      <a:r>
                        <a:rPr sz="9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d  stages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249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Evaluable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patients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151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88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89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Early</a:t>
                      </a:r>
                      <a:r>
                        <a:rPr sz="10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death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2152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78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8*/84**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(10%)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78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Treatment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failure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2153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9/84**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(11%)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2138">
                <a:tc>
                  <a:txBody>
                    <a:bodyPr/>
                    <a:lstStyle/>
                    <a:p>
                      <a:pPr marL="48895" marR="260985">
                        <a:lnSpc>
                          <a:spcPct val="104000"/>
                        </a:lnSpc>
                        <a:spcBef>
                          <a:spcPts val="12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Complete </a:t>
                      </a:r>
                      <a:r>
                        <a:rPr sz="10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Remission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(CR)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735" marR="94615" indent="-6350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16/16*** 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(100%)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67/84**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(80%)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654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Relapse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088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8/67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(12%)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849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Withdrawal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5959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11/88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03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Death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10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5" dirty="0">
                          <a:latin typeface="Calibri"/>
                          <a:cs typeface="Calibri"/>
                        </a:rPr>
                        <a:t>CR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151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1^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4^^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91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33008" y="3870712"/>
            <a:ext cx="2143618" cy="471596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4480155" y="744946"/>
            <a:ext cx="3077226" cy="3467270"/>
            <a:chOff x="4480042" y="745864"/>
            <a:chExt cx="3081020" cy="347154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80042" y="745864"/>
              <a:ext cx="3080525" cy="176474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25747" y="1476721"/>
              <a:ext cx="1657574" cy="23443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19495" y="2522031"/>
              <a:ext cx="3028883" cy="169484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90693" y="798456"/>
            <a:ext cx="1763126" cy="37015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1418"/>
              </a:lnSpc>
              <a:spcBef>
                <a:spcPts val="90"/>
              </a:spcBef>
            </a:pPr>
            <a:r>
              <a:rPr sz="1199" b="1" spc="-10" dirty="0">
                <a:latin typeface="Calibri"/>
                <a:cs typeface="Calibri"/>
              </a:rPr>
              <a:t>SG</a:t>
            </a:r>
            <a:r>
              <a:rPr sz="1199" b="1" spc="-20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(60m):</a:t>
            </a:r>
            <a:r>
              <a:rPr sz="1199" b="1" spc="-1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86,1</a:t>
            </a:r>
            <a:r>
              <a:rPr sz="1199" b="1" spc="-20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(83,3-88,4%)</a:t>
            </a:r>
            <a:endParaRPr sz="1199">
              <a:latin typeface="Calibri"/>
              <a:cs typeface="Calibri"/>
            </a:endParaRPr>
          </a:p>
          <a:p>
            <a:pPr marL="12685">
              <a:lnSpc>
                <a:spcPts val="1418"/>
              </a:lnSpc>
            </a:pPr>
            <a:r>
              <a:rPr sz="1199" b="1" spc="-10" dirty="0">
                <a:latin typeface="Calibri"/>
                <a:cs typeface="Calibri"/>
              </a:rPr>
              <a:t>SG</a:t>
            </a:r>
            <a:r>
              <a:rPr sz="1199" b="1" spc="-20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(60m):</a:t>
            </a:r>
            <a:r>
              <a:rPr sz="1199" b="1" spc="-1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75,9</a:t>
            </a:r>
            <a:r>
              <a:rPr sz="1199" b="1" spc="-20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(75,9-87,4%)</a:t>
            </a:r>
            <a:endParaRPr sz="1199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88801" y="1498138"/>
            <a:ext cx="3366428" cy="2448716"/>
            <a:chOff x="2886725" y="1499985"/>
            <a:chExt cx="3370579" cy="24517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6725" y="1499985"/>
              <a:ext cx="3370547" cy="245130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00560" y="1974976"/>
              <a:ext cx="473075" cy="81280"/>
            </a:xfrm>
            <a:custGeom>
              <a:avLst/>
              <a:gdLst/>
              <a:ahLst/>
              <a:cxnLst/>
              <a:rect l="l" t="t" r="r" b="b"/>
              <a:pathLst>
                <a:path w="473075" h="81280">
                  <a:moveTo>
                    <a:pt x="472732" y="0"/>
                  </a:moveTo>
                  <a:lnTo>
                    <a:pt x="0" y="0"/>
                  </a:lnTo>
                  <a:lnTo>
                    <a:pt x="0" y="81038"/>
                  </a:lnTo>
                  <a:lnTo>
                    <a:pt x="472732" y="81038"/>
                  </a:lnTo>
                  <a:lnTo>
                    <a:pt x="4727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87237" y="766801"/>
            <a:ext cx="4369762" cy="42302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RE: </a:t>
            </a: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5" dirty="0">
                <a:latin typeface="Calibri"/>
                <a:cs typeface="Calibri"/>
              </a:rPr>
              <a:t> (60m): 96,6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(91,1-98,7%). RI:</a:t>
            </a:r>
            <a:r>
              <a:rPr sz="1298" b="1" dirty="0">
                <a:latin typeface="Calibri"/>
                <a:cs typeface="Calibri"/>
              </a:rPr>
              <a:t> SG</a:t>
            </a:r>
            <a:r>
              <a:rPr sz="1298" b="1" spc="-5" dirty="0">
                <a:latin typeface="Calibri"/>
                <a:cs typeface="Calibri"/>
              </a:rPr>
              <a:t> (60m): 87,3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(84,4-89,8%)</a:t>
            </a:r>
            <a:endParaRPr sz="1298">
              <a:latin typeface="Calibri"/>
              <a:cs typeface="Calibri"/>
            </a:endParaRPr>
          </a:p>
          <a:p>
            <a:pPr algn="ctr">
              <a:spcBef>
                <a:spcPts val="10"/>
              </a:spcBef>
            </a:pPr>
            <a:r>
              <a:rPr sz="1298" b="1" spc="-5" dirty="0">
                <a:latin typeface="Calibri"/>
                <a:cs typeface="Calibri"/>
              </a:rPr>
              <a:t>AR: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(60m):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74,5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(67,5-80,3%)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89560" y="1498048"/>
            <a:ext cx="3365161" cy="2447447"/>
            <a:chOff x="2887486" y="1499895"/>
            <a:chExt cx="3369310" cy="245046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7486" y="1499895"/>
              <a:ext cx="3369025" cy="245018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00052" y="1943150"/>
              <a:ext cx="473075" cy="81280"/>
            </a:xfrm>
            <a:custGeom>
              <a:avLst/>
              <a:gdLst/>
              <a:ahLst/>
              <a:cxnLst/>
              <a:rect l="l" t="t" r="r" b="b"/>
              <a:pathLst>
                <a:path w="473075" h="81280">
                  <a:moveTo>
                    <a:pt x="472528" y="0"/>
                  </a:moveTo>
                  <a:lnTo>
                    <a:pt x="0" y="0"/>
                  </a:lnTo>
                  <a:lnTo>
                    <a:pt x="0" y="81000"/>
                  </a:lnTo>
                  <a:lnTo>
                    <a:pt x="472528" y="81000"/>
                  </a:lnTo>
                  <a:lnTo>
                    <a:pt x="4725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359" y="4098610"/>
            <a:ext cx="180498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primer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análisis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03510" y="889139"/>
            <a:ext cx="2337727" cy="37015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1418"/>
              </a:lnSpc>
              <a:spcBef>
                <a:spcPts val="90"/>
              </a:spcBef>
            </a:pPr>
            <a:r>
              <a:rPr sz="1199" b="1" spc="-10" dirty="0">
                <a:latin typeface="Calibri"/>
                <a:cs typeface="Calibri"/>
              </a:rPr>
              <a:t>LLA-T</a:t>
            </a:r>
            <a:r>
              <a:rPr sz="1199" b="1" spc="-15" dirty="0">
                <a:latin typeface="Calibri"/>
                <a:cs typeface="Calibri"/>
              </a:rPr>
              <a:t> </a:t>
            </a:r>
            <a:r>
              <a:rPr sz="1199" b="1" spc="-5" dirty="0">
                <a:latin typeface="Calibri"/>
                <a:cs typeface="Calibri"/>
              </a:rPr>
              <a:t>RI: </a:t>
            </a:r>
            <a:r>
              <a:rPr sz="1199" b="1" spc="-10" dirty="0">
                <a:latin typeface="Calibri"/>
                <a:cs typeface="Calibri"/>
              </a:rPr>
              <a:t>SG (60m):</a:t>
            </a:r>
            <a:r>
              <a:rPr sz="1199" b="1" spc="-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90,7 (82,3-95,3%)</a:t>
            </a:r>
            <a:endParaRPr sz="1199">
              <a:latin typeface="Calibri"/>
              <a:cs typeface="Calibri"/>
            </a:endParaRPr>
          </a:p>
          <a:p>
            <a:pPr marL="44397">
              <a:lnSpc>
                <a:spcPts val="1418"/>
              </a:lnSpc>
            </a:pPr>
            <a:r>
              <a:rPr sz="1199" b="1" spc="-10" dirty="0">
                <a:latin typeface="Calibri"/>
                <a:cs typeface="Calibri"/>
              </a:rPr>
              <a:t>LLA-T AR:</a:t>
            </a:r>
            <a:r>
              <a:rPr sz="1199" b="1" spc="-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SG</a:t>
            </a:r>
            <a:r>
              <a:rPr sz="1199" b="1" spc="-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(60m):</a:t>
            </a:r>
            <a:r>
              <a:rPr sz="1199" b="1" spc="-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72,5</a:t>
            </a:r>
            <a:r>
              <a:rPr sz="1199" b="1" spc="-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(61-81,1%)</a:t>
            </a:r>
            <a:endParaRPr sz="119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88801" y="1498138"/>
            <a:ext cx="3366396" cy="244828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2871997" y="964436"/>
            <a:ext cx="340004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Indicencia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acumulada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de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recaída: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13.6%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(11.6-16)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88801" y="1498138"/>
            <a:ext cx="3366428" cy="2448716"/>
            <a:chOff x="2886725" y="1499985"/>
            <a:chExt cx="3370579" cy="24517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6725" y="1499985"/>
              <a:ext cx="3370547" cy="245130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96064" y="3244608"/>
              <a:ext cx="486409" cy="76835"/>
            </a:xfrm>
            <a:custGeom>
              <a:avLst/>
              <a:gdLst/>
              <a:ahLst/>
              <a:cxnLst/>
              <a:rect l="l" t="t" r="r" b="b"/>
              <a:pathLst>
                <a:path w="486410" h="76835">
                  <a:moveTo>
                    <a:pt x="486244" y="0"/>
                  </a:moveTo>
                  <a:lnTo>
                    <a:pt x="0" y="0"/>
                  </a:lnTo>
                  <a:lnTo>
                    <a:pt x="0" y="76542"/>
                  </a:lnTo>
                  <a:lnTo>
                    <a:pt x="486244" y="76542"/>
                  </a:lnTo>
                  <a:lnTo>
                    <a:pt x="4862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05581" y="965516"/>
          <a:ext cx="5926766" cy="28444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19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76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29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80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4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413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9659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85725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PETHEMA-SEHOP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2013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1557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P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-BFM</a:t>
                      </a:r>
                      <a:r>
                        <a:rPr sz="800" b="1" spc="-4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LL 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009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7526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ALL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IC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BFM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2009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UKALL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2011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4224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N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OP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H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</a:t>
                      </a:r>
                      <a:r>
                        <a:rPr sz="800" b="1" spc="-4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LL 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008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16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(24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7395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94.6%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9271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95.2%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7145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90.9%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4414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94.1%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40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(48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367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90,4%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8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8699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92.9%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240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85.6%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95.67%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(36</a:t>
                      </a:r>
                      <a:r>
                        <a:rPr sz="6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7480" algn="r">
                        <a:lnSpc>
                          <a:spcPct val="100000"/>
                        </a:lnSpc>
                      </a:pPr>
                      <a:r>
                        <a:rPr sz="900" spc="15" dirty="0">
                          <a:latin typeface="Corbel"/>
                          <a:cs typeface="Corbel"/>
                        </a:rPr>
                        <a:t>92%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00" b="1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(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6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0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4566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R="16129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90,1%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86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(24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58115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89.5%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9334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60020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6891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5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(48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6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2890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86.4%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7620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84.7%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4097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79.1%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89.87%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(36</a:t>
                      </a:r>
                      <a:r>
                        <a:rPr sz="6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73355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070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600" b="1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(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6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0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577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85,7%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251828" y="155269"/>
            <a:ext cx="5610926" cy="8219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45"/>
              </a:spcBef>
            </a:pPr>
            <a:endParaRPr sz="1249">
              <a:latin typeface="Work Sans"/>
              <a:cs typeface="Work Sans"/>
            </a:endParaRPr>
          </a:p>
          <a:p>
            <a:pPr marL="3042440">
              <a:spcBef>
                <a:spcPts val="5"/>
              </a:spcBef>
            </a:pPr>
            <a:r>
              <a:rPr sz="1298" b="1" spc="-5" dirty="0">
                <a:latin typeface="Calibri"/>
                <a:cs typeface="Calibri"/>
              </a:rPr>
              <a:t>LAL/SEHOP-PETHEMA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2013.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y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SLE.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10942" y="1325433"/>
            <a:ext cx="790236" cy="2716990"/>
            <a:chOff x="2808771" y="1327067"/>
            <a:chExt cx="791210" cy="2720340"/>
          </a:xfrm>
        </p:grpSpPr>
        <p:sp>
          <p:nvSpPr>
            <p:cNvPr id="5" name="object 5"/>
            <p:cNvSpPr/>
            <p:nvPr/>
          </p:nvSpPr>
          <p:spPr>
            <a:xfrm>
              <a:off x="2815648" y="1333945"/>
              <a:ext cx="777240" cy="2706370"/>
            </a:xfrm>
            <a:custGeom>
              <a:avLst/>
              <a:gdLst/>
              <a:ahLst/>
              <a:cxnLst/>
              <a:rect l="l" t="t" r="r" b="b"/>
              <a:pathLst>
                <a:path w="777239" h="2706370">
                  <a:moveTo>
                    <a:pt x="388429" y="0"/>
                  </a:moveTo>
                  <a:lnTo>
                    <a:pt x="347450" y="7439"/>
                  </a:lnTo>
                  <a:lnTo>
                    <a:pt x="307701" y="29259"/>
                  </a:lnTo>
                  <a:lnTo>
                    <a:pt x="269396" y="64712"/>
                  </a:lnTo>
                  <a:lnTo>
                    <a:pt x="232750" y="113049"/>
                  </a:lnTo>
                  <a:lnTo>
                    <a:pt x="197977" y="173523"/>
                  </a:lnTo>
                  <a:lnTo>
                    <a:pt x="181361" y="208077"/>
                  </a:lnTo>
                  <a:lnTo>
                    <a:pt x="165293" y="245384"/>
                  </a:lnTo>
                  <a:lnTo>
                    <a:pt x="149801" y="285352"/>
                  </a:lnTo>
                  <a:lnTo>
                    <a:pt x="134912" y="327886"/>
                  </a:lnTo>
                  <a:lnTo>
                    <a:pt x="120652" y="372893"/>
                  </a:lnTo>
                  <a:lnTo>
                    <a:pt x="107048" y="420280"/>
                  </a:lnTo>
                  <a:lnTo>
                    <a:pt x="94127" y="469953"/>
                  </a:lnTo>
                  <a:lnTo>
                    <a:pt x="81917" y="521818"/>
                  </a:lnTo>
                  <a:lnTo>
                    <a:pt x="70443" y="575782"/>
                  </a:lnTo>
                  <a:lnTo>
                    <a:pt x="59733" y="631751"/>
                  </a:lnTo>
                  <a:lnTo>
                    <a:pt x="49813" y="689633"/>
                  </a:lnTo>
                  <a:lnTo>
                    <a:pt x="40711" y="749333"/>
                  </a:lnTo>
                  <a:lnTo>
                    <a:pt x="32453" y="810758"/>
                  </a:lnTo>
                  <a:lnTo>
                    <a:pt x="25066" y="873814"/>
                  </a:lnTo>
                  <a:lnTo>
                    <a:pt x="18577" y="938408"/>
                  </a:lnTo>
                  <a:lnTo>
                    <a:pt x="13012" y="1004447"/>
                  </a:lnTo>
                  <a:lnTo>
                    <a:pt x="8399" y="1071836"/>
                  </a:lnTo>
                  <a:lnTo>
                    <a:pt x="4765" y="1140483"/>
                  </a:lnTo>
                  <a:lnTo>
                    <a:pt x="2135" y="1210293"/>
                  </a:lnTo>
                  <a:lnTo>
                    <a:pt x="538" y="1281174"/>
                  </a:lnTo>
                  <a:lnTo>
                    <a:pt x="0" y="1353032"/>
                  </a:lnTo>
                  <a:lnTo>
                    <a:pt x="538" y="1424890"/>
                  </a:lnTo>
                  <a:lnTo>
                    <a:pt x="2135" y="1495771"/>
                  </a:lnTo>
                  <a:lnTo>
                    <a:pt x="4765" y="1565581"/>
                  </a:lnTo>
                  <a:lnTo>
                    <a:pt x="8399" y="1634228"/>
                  </a:lnTo>
                  <a:lnTo>
                    <a:pt x="13012" y="1701618"/>
                  </a:lnTo>
                  <a:lnTo>
                    <a:pt x="18577" y="1767656"/>
                  </a:lnTo>
                  <a:lnTo>
                    <a:pt x="25066" y="1832250"/>
                  </a:lnTo>
                  <a:lnTo>
                    <a:pt x="32453" y="1895307"/>
                  </a:lnTo>
                  <a:lnTo>
                    <a:pt x="40711" y="1956731"/>
                  </a:lnTo>
                  <a:lnTo>
                    <a:pt x="49813" y="2016431"/>
                  </a:lnTo>
                  <a:lnTo>
                    <a:pt x="59733" y="2074313"/>
                  </a:lnTo>
                  <a:lnTo>
                    <a:pt x="70443" y="2130282"/>
                  </a:lnTo>
                  <a:lnTo>
                    <a:pt x="81917" y="2184246"/>
                  </a:lnTo>
                  <a:lnTo>
                    <a:pt x="94127" y="2236112"/>
                  </a:lnTo>
                  <a:lnTo>
                    <a:pt x="107048" y="2285784"/>
                  </a:lnTo>
                  <a:lnTo>
                    <a:pt x="120652" y="2333171"/>
                  </a:lnTo>
                  <a:lnTo>
                    <a:pt x="134912" y="2378178"/>
                  </a:lnTo>
                  <a:lnTo>
                    <a:pt x="149801" y="2420712"/>
                  </a:lnTo>
                  <a:lnTo>
                    <a:pt x="165293" y="2460680"/>
                  </a:lnTo>
                  <a:lnTo>
                    <a:pt x="181361" y="2497987"/>
                  </a:lnTo>
                  <a:lnTo>
                    <a:pt x="197977" y="2532542"/>
                  </a:lnTo>
                  <a:lnTo>
                    <a:pt x="232750" y="2593015"/>
                  </a:lnTo>
                  <a:lnTo>
                    <a:pt x="269396" y="2641352"/>
                  </a:lnTo>
                  <a:lnTo>
                    <a:pt x="307701" y="2676805"/>
                  </a:lnTo>
                  <a:lnTo>
                    <a:pt x="347450" y="2698625"/>
                  </a:lnTo>
                  <a:lnTo>
                    <a:pt x="388429" y="2706065"/>
                  </a:lnTo>
                  <a:lnTo>
                    <a:pt x="409059" y="2704189"/>
                  </a:lnTo>
                  <a:lnTo>
                    <a:pt x="449449" y="2689466"/>
                  </a:lnTo>
                  <a:lnTo>
                    <a:pt x="488503" y="2660736"/>
                  </a:lnTo>
                  <a:lnTo>
                    <a:pt x="526006" y="2618747"/>
                  </a:lnTo>
                  <a:lnTo>
                    <a:pt x="561742" y="2564249"/>
                  </a:lnTo>
                  <a:lnTo>
                    <a:pt x="595497" y="2497987"/>
                  </a:lnTo>
                  <a:lnTo>
                    <a:pt x="611565" y="2460680"/>
                  </a:lnTo>
                  <a:lnTo>
                    <a:pt x="627057" y="2420712"/>
                  </a:lnTo>
                  <a:lnTo>
                    <a:pt x="641946" y="2378178"/>
                  </a:lnTo>
                  <a:lnTo>
                    <a:pt x="656206" y="2333171"/>
                  </a:lnTo>
                  <a:lnTo>
                    <a:pt x="669810" y="2285784"/>
                  </a:lnTo>
                  <a:lnTo>
                    <a:pt x="682731" y="2236112"/>
                  </a:lnTo>
                  <a:lnTo>
                    <a:pt x="694941" y="2184246"/>
                  </a:lnTo>
                  <a:lnTo>
                    <a:pt x="706415" y="2130282"/>
                  </a:lnTo>
                  <a:lnTo>
                    <a:pt x="717125" y="2074313"/>
                  </a:lnTo>
                  <a:lnTo>
                    <a:pt x="727045" y="2016431"/>
                  </a:lnTo>
                  <a:lnTo>
                    <a:pt x="736147" y="1956731"/>
                  </a:lnTo>
                  <a:lnTo>
                    <a:pt x="744405" y="1895307"/>
                  </a:lnTo>
                  <a:lnTo>
                    <a:pt x="751792" y="1832250"/>
                  </a:lnTo>
                  <a:lnTo>
                    <a:pt x="758281" y="1767656"/>
                  </a:lnTo>
                  <a:lnTo>
                    <a:pt x="763846" y="1701618"/>
                  </a:lnTo>
                  <a:lnTo>
                    <a:pt x="768459" y="1634228"/>
                  </a:lnTo>
                  <a:lnTo>
                    <a:pt x="772093" y="1565581"/>
                  </a:lnTo>
                  <a:lnTo>
                    <a:pt x="774723" y="1495771"/>
                  </a:lnTo>
                  <a:lnTo>
                    <a:pt x="776320" y="1424890"/>
                  </a:lnTo>
                  <a:lnTo>
                    <a:pt x="776859" y="1353032"/>
                  </a:lnTo>
                  <a:lnTo>
                    <a:pt x="776320" y="1281174"/>
                  </a:lnTo>
                  <a:lnTo>
                    <a:pt x="774723" y="1210293"/>
                  </a:lnTo>
                  <a:lnTo>
                    <a:pt x="772093" y="1140483"/>
                  </a:lnTo>
                  <a:lnTo>
                    <a:pt x="768459" y="1071836"/>
                  </a:lnTo>
                  <a:lnTo>
                    <a:pt x="763846" y="1004447"/>
                  </a:lnTo>
                  <a:lnTo>
                    <a:pt x="758281" y="938408"/>
                  </a:lnTo>
                  <a:lnTo>
                    <a:pt x="751792" y="873814"/>
                  </a:lnTo>
                  <a:lnTo>
                    <a:pt x="744405" y="810758"/>
                  </a:lnTo>
                  <a:lnTo>
                    <a:pt x="736147" y="749333"/>
                  </a:lnTo>
                  <a:lnTo>
                    <a:pt x="727045" y="689633"/>
                  </a:lnTo>
                  <a:lnTo>
                    <a:pt x="717125" y="631751"/>
                  </a:lnTo>
                  <a:lnTo>
                    <a:pt x="706415" y="575782"/>
                  </a:lnTo>
                  <a:lnTo>
                    <a:pt x="694941" y="521818"/>
                  </a:lnTo>
                  <a:lnTo>
                    <a:pt x="682731" y="469953"/>
                  </a:lnTo>
                  <a:lnTo>
                    <a:pt x="669810" y="420280"/>
                  </a:lnTo>
                  <a:lnTo>
                    <a:pt x="656206" y="372893"/>
                  </a:lnTo>
                  <a:lnTo>
                    <a:pt x="641946" y="327886"/>
                  </a:lnTo>
                  <a:lnTo>
                    <a:pt x="627057" y="285352"/>
                  </a:lnTo>
                  <a:lnTo>
                    <a:pt x="611565" y="245384"/>
                  </a:lnTo>
                  <a:lnTo>
                    <a:pt x="595497" y="208077"/>
                  </a:lnTo>
                  <a:lnTo>
                    <a:pt x="578881" y="173523"/>
                  </a:lnTo>
                  <a:lnTo>
                    <a:pt x="544108" y="113049"/>
                  </a:lnTo>
                  <a:lnTo>
                    <a:pt x="507462" y="64712"/>
                  </a:lnTo>
                  <a:lnTo>
                    <a:pt x="469157" y="29259"/>
                  </a:lnTo>
                  <a:lnTo>
                    <a:pt x="429408" y="7439"/>
                  </a:lnTo>
                  <a:lnTo>
                    <a:pt x="388429" y="0"/>
                  </a:lnTo>
                  <a:close/>
                </a:path>
              </a:pathLst>
            </a:custGeom>
            <a:solidFill>
              <a:srgbClr val="FCD5B5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815648" y="1333944"/>
              <a:ext cx="777240" cy="2706370"/>
            </a:xfrm>
            <a:custGeom>
              <a:avLst/>
              <a:gdLst/>
              <a:ahLst/>
              <a:cxnLst/>
              <a:rect l="l" t="t" r="r" b="b"/>
              <a:pathLst>
                <a:path w="777239" h="2706370">
                  <a:moveTo>
                    <a:pt x="0" y="1353032"/>
                  </a:moveTo>
                  <a:lnTo>
                    <a:pt x="538" y="1281174"/>
                  </a:lnTo>
                  <a:lnTo>
                    <a:pt x="2135" y="1210293"/>
                  </a:lnTo>
                  <a:lnTo>
                    <a:pt x="4765" y="1140483"/>
                  </a:lnTo>
                  <a:lnTo>
                    <a:pt x="8399" y="1071836"/>
                  </a:lnTo>
                  <a:lnTo>
                    <a:pt x="13012" y="1004447"/>
                  </a:lnTo>
                  <a:lnTo>
                    <a:pt x="18577" y="938408"/>
                  </a:lnTo>
                  <a:lnTo>
                    <a:pt x="25066" y="873814"/>
                  </a:lnTo>
                  <a:lnTo>
                    <a:pt x="32453" y="810758"/>
                  </a:lnTo>
                  <a:lnTo>
                    <a:pt x="40711" y="749333"/>
                  </a:lnTo>
                  <a:lnTo>
                    <a:pt x="49813" y="689633"/>
                  </a:lnTo>
                  <a:lnTo>
                    <a:pt x="59733" y="631751"/>
                  </a:lnTo>
                  <a:lnTo>
                    <a:pt x="70443" y="575782"/>
                  </a:lnTo>
                  <a:lnTo>
                    <a:pt x="81917" y="521818"/>
                  </a:lnTo>
                  <a:lnTo>
                    <a:pt x="94127" y="469953"/>
                  </a:lnTo>
                  <a:lnTo>
                    <a:pt x="107048" y="420280"/>
                  </a:lnTo>
                  <a:lnTo>
                    <a:pt x="120652" y="372893"/>
                  </a:lnTo>
                  <a:lnTo>
                    <a:pt x="134912" y="327886"/>
                  </a:lnTo>
                  <a:lnTo>
                    <a:pt x="149801" y="285352"/>
                  </a:lnTo>
                  <a:lnTo>
                    <a:pt x="165293" y="245384"/>
                  </a:lnTo>
                  <a:lnTo>
                    <a:pt x="181361" y="208077"/>
                  </a:lnTo>
                  <a:lnTo>
                    <a:pt x="197977" y="173523"/>
                  </a:lnTo>
                  <a:lnTo>
                    <a:pt x="232750" y="113049"/>
                  </a:lnTo>
                  <a:lnTo>
                    <a:pt x="269396" y="64712"/>
                  </a:lnTo>
                  <a:lnTo>
                    <a:pt x="307701" y="29259"/>
                  </a:lnTo>
                  <a:lnTo>
                    <a:pt x="347450" y="7439"/>
                  </a:lnTo>
                  <a:lnTo>
                    <a:pt x="388429" y="0"/>
                  </a:lnTo>
                  <a:lnTo>
                    <a:pt x="409059" y="1875"/>
                  </a:lnTo>
                  <a:lnTo>
                    <a:pt x="449449" y="16598"/>
                  </a:lnTo>
                  <a:lnTo>
                    <a:pt x="488503" y="45328"/>
                  </a:lnTo>
                  <a:lnTo>
                    <a:pt x="526006" y="87317"/>
                  </a:lnTo>
                  <a:lnTo>
                    <a:pt x="561742" y="141816"/>
                  </a:lnTo>
                  <a:lnTo>
                    <a:pt x="595497" y="208077"/>
                  </a:lnTo>
                  <a:lnTo>
                    <a:pt x="611565" y="245384"/>
                  </a:lnTo>
                  <a:lnTo>
                    <a:pt x="627057" y="285352"/>
                  </a:lnTo>
                  <a:lnTo>
                    <a:pt x="641946" y="327886"/>
                  </a:lnTo>
                  <a:lnTo>
                    <a:pt x="656206" y="372893"/>
                  </a:lnTo>
                  <a:lnTo>
                    <a:pt x="669810" y="420280"/>
                  </a:lnTo>
                  <a:lnTo>
                    <a:pt x="682731" y="469953"/>
                  </a:lnTo>
                  <a:lnTo>
                    <a:pt x="694941" y="521818"/>
                  </a:lnTo>
                  <a:lnTo>
                    <a:pt x="706415" y="575782"/>
                  </a:lnTo>
                  <a:lnTo>
                    <a:pt x="717125" y="631751"/>
                  </a:lnTo>
                  <a:lnTo>
                    <a:pt x="727045" y="689633"/>
                  </a:lnTo>
                  <a:lnTo>
                    <a:pt x="736147" y="749333"/>
                  </a:lnTo>
                  <a:lnTo>
                    <a:pt x="744405" y="810758"/>
                  </a:lnTo>
                  <a:lnTo>
                    <a:pt x="751792" y="873814"/>
                  </a:lnTo>
                  <a:lnTo>
                    <a:pt x="758281" y="938408"/>
                  </a:lnTo>
                  <a:lnTo>
                    <a:pt x="763846" y="1004447"/>
                  </a:lnTo>
                  <a:lnTo>
                    <a:pt x="768459" y="1071836"/>
                  </a:lnTo>
                  <a:lnTo>
                    <a:pt x="772093" y="1140483"/>
                  </a:lnTo>
                  <a:lnTo>
                    <a:pt x="774723" y="1210293"/>
                  </a:lnTo>
                  <a:lnTo>
                    <a:pt x="776320" y="1281174"/>
                  </a:lnTo>
                  <a:lnTo>
                    <a:pt x="776859" y="1353032"/>
                  </a:lnTo>
                  <a:lnTo>
                    <a:pt x="776320" y="1424890"/>
                  </a:lnTo>
                  <a:lnTo>
                    <a:pt x="774723" y="1495771"/>
                  </a:lnTo>
                  <a:lnTo>
                    <a:pt x="772093" y="1565581"/>
                  </a:lnTo>
                  <a:lnTo>
                    <a:pt x="768459" y="1634228"/>
                  </a:lnTo>
                  <a:lnTo>
                    <a:pt x="763846" y="1701618"/>
                  </a:lnTo>
                  <a:lnTo>
                    <a:pt x="758281" y="1767656"/>
                  </a:lnTo>
                  <a:lnTo>
                    <a:pt x="751792" y="1832250"/>
                  </a:lnTo>
                  <a:lnTo>
                    <a:pt x="744405" y="1895307"/>
                  </a:lnTo>
                  <a:lnTo>
                    <a:pt x="736147" y="1956731"/>
                  </a:lnTo>
                  <a:lnTo>
                    <a:pt x="727045" y="2016431"/>
                  </a:lnTo>
                  <a:lnTo>
                    <a:pt x="717125" y="2074313"/>
                  </a:lnTo>
                  <a:lnTo>
                    <a:pt x="706415" y="2130282"/>
                  </a:lnTo>
                  <a:lnTo>
                    <a:pt x="694941" y="2184246"/>
                  </a:lnTo>
                  <a:lnTo>
                    <a:pt x="682731" y="2236112"/>
                  </a:lnTo>
                  <a:lnTo>
                    <a:pt x="669810" y="2285784"/>
                  </a:lnTo>
                  <a:lnTo>
                    <a:pt x="656206" y="2333171"/>
                  </a:lnTo>
                  <a:lnTo>
                    <a:pt x="641946" y="2378178"/>
                  </a:lnTo>
                  <a:lnTo>
                    <a:pt x="627057" y="2420712"/>
                  </a:lnTo>
                  <a:lnTo>
                    <a:pt x="611565" y="2460680"/>
                  </a:lnTo>
                  <a:lnTo>
                    <a:pt x="595497" y="2497987"/>
                  </a:lnTo>
                  <a:lnTo>
                    <a:pt x="578881" y="2532542"/>
                  </a:lnTo>
                  <a:lnTo>
                    <a:pt x="544108" y="2593015"/>
                  </a:lnTo>
                  <a:lnTo>
                    <a:pt x="507462" y="2641352"/>
                  </a:lnTo>
                  <a:lnTo>
                    <a:pt x="469157" y="2676805"/>
                  </a:lnTo>
                  <a:lnTo>
                    <a:pt x="429408" y="2698625"/>
                  </a:lnTo>
                  <a:lnTo>
                    <a:pt x="388429" y="2706065"/>
                  </a:lnTo>
                  <a:lnTo>
                    <a:pt x="367799" y="2704189"/>
                  </a:lnTo>
                  <a:lnTo>
                    <a:pt x="327409" y="2689466"/>
                  </a:lnTo>
                  <a:lnTo>
                    <a:pt x="288355" y="2660736"/>
                  </a:lnTo>
                  <a:lnTo>
                    <a:pt x="250852" y="2618747"/>
                  </a:lnTo>
                  <a:lnTo>
                    <a:pt x="215116" y="2564249"/>
                  </a:lnTo>
                  <a:lnTo>
                    <a:pt x="181361" y="2497987"/>
                  </a:lnTo>
                  <a:lnTo>
                    <a:pt x="165293" y="2460680"/>
                  </a:lnTo>
                  <a:lnTo>
                    <a:pt x="149801" y="2420712"/>
                  </a:lnTo>
                  <a:lnTo>
                    <a:pt x="134912" y="2378178"/>
                  </a:lnTo>
                  <a:lnTo>
                    <a:pt x="120652" y="2333171"/>
                  </a:lnTo>
                  <a:lnTo>
                    <a:pt x="107048" y="2285784"/>
                  </a:lnTo>
                  <a:lnTo>
                    <a:pt x="94127" y="2236112"/>
                  </a:lnTo>
                  <a:lnTo>
                    <a:pt x="81917" y="2184246"/>
                  </a:lnTo>
                  <a:lnTo>
                    <a:pt x="70443" y="2130282"/>
                  </a:lnTo>
                  <a:lnTo>
                    <a:pt x="59733" y="2074313"/>
                  </a:lnTo>
                  <a:lnTo>
                    <a:pt x="49813" y="2016431"/>
                  </a:lnTo>
                  <a:lnTo>
                    <a:pt x="40711" y="1956731"/>
                  </a:lnTo>
                  <a:lnTo>
                    <a:pt x="32453" y="1895307"/>
                  </a:lnTo>
                  <a:lnTo>
                    <a:pt x="25066" y="1832250"/>
                  </a:lnTo>
                  <a:lnTo>
                    <a:pt x="18577" y="1767656"/>
                  </a:lnTo>
                  <a:lnTo>
                    <a:pt x="13012" y="1701618"/>
                  </a:lnTo>
                  <a:lnTo>
                    <a:pt x="8399" y="1634228"/>
                  </a:lnTo>
                  <a:lnTo>
                    <a:pt x="4765" y="1565581"/>
                  </a:lnTo>
                  <a:lnTo>
                    <a:pt x="2135" y="1495771"/>
                  </a:lnTo>
                  <a:lnTo>
                    <a:pt x="538" y="1424890"/>
                  </a:lnTo>
                  <a:lnTo>
                    <a:pt x="0" y="1353032"/>
                  </a:lnTo>
                  <a:close/>
                </a:path>
              </a:pathLst>
            </a:custGeom>
            <a:ln w="13754">
              <a:solidFill>
                <a:srgbClr val="E46C0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180308" y="1103578"/>
          <a:ext cx="4532120" cy="31419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039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81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341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94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50310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Centro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Total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Centro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Total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12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 Sant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Joan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Déu.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Barcelona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179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C.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Navarra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Niño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Jesús.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Madrid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148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Álvaro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Cunqueiro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Vigo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27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Vall 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´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Hebron.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Barcelona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125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Santa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Creu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Sant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Pau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26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Fe.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Valencia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104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DEADA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Complejo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Jaén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23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Alicante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94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Montepríncipe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Carlos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Haya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88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Canarias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20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4941"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H. C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ru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s-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Bara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82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Marqués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de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Valdecilla.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Santander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Paz.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Madrid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81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Salamanca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 Virgen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Arrixaca.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Murcia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81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General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Albacete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 Inf, Univ. Miguel Servet.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Zaragoza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78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Macarena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Son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Espases.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Palma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Mallorca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60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Juan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Canalejo*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Clínico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Valencia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57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Parc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Taulí.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Sabadell*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Materno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Infantil.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Las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Palmas GC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Germans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Trias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i Pujol*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2DC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Materno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Infantil de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Badajoz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Burgos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29379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Reina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Sofia.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Córdoba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Ramón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Cajal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Xeral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Galicia. 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 Santiago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Valladolid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Salud.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Toledo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C.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Coruña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268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22404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Nieves.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Granada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41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Basurto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17965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Torrecárdenas.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Almería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H. 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ae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Gregorio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Marañón.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Marañon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Gran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Canaria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Dr.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Negrin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Donostia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Puerta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Hierro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13524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Rocío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Juan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Ramón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Jiménez.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Huelva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Doce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Octubre.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Madrid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11622"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H.U.</a:t>
                      </a:r>
                      <a:r>
                        <a:rPr sz="6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Central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Asturias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32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1832178" y="759305"/>
            <a:ext cx="5631856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-5" dirty="0"/>
              <a:t>CENTROS</a:t>
            </a:r>
            <a:r>
              <a:rPr spc="10" dirty="0"/>
              <a:t> </a:t>
            </a:r>
            <a:r>
              <a:rPr spc="-20" dirty="0"/>
              <a:t>PARTICIPANTES:</a:t>
            </a:r>
            <a:r>
              <a:rPr spc="10" dirty="0"/>
              <a:t> </a:t>
            </a:r>
            <a:r>
              <a:rPr spc="-5" dirty="0"/>
              <a:t>46.</a:t>
            </a:r>
            <a:r>
              <a:rPr spc="10" dirty="0"/>
              <a:t> </a:t>
            </a:r>
            <a:r>
              <a:rPr spc="-10" dirty="0"/>
              <a:t>Pacientes</a:t>
            </a:r>
            <a:r>
              <a:rPr spc="5" dirty="0"/>
              <a:t> </a:t>
            </a:r>
            <a:r>
              <a:rPr spc="-10" dirty="0"/>
              <a:t>registrados:</a:t>
            </a:r>
            <a:r>
              <a:rPr spc="15" dirty="0"/>
              <a:t> </a:t>
            </a:r>
            <a:r>
              <a:rPr spc="-5" dirty="0"/>
              <a:t>1949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32163" y="2667859"/>
            <a:ext cx="2504527" cy="695737"/>
          </a:xfrm>
          <a:prstGeom prst="rect">
            <a:avLst/>
          </a:prstGeom>
        </p:spPr>
        <p:txBody>
          <a:bodyPr vert="horz" wrap="square" lIns="0" tIns="50737" rIns="0" bIns="0" rtlCol="0">
            <a:spAutoFit/>
          </a:bodyPr>
          <a:lstStyle/>
          <a:p>
            <a:pPr marL="12685">
              <a:spcBef>
                <a:spcPts val="400"/>
              </a:spcBef>
            </a:pP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Situación</a:t>
            </a:r>
            <a:r>
              <a:rPr sz="1698" spc="-1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898989"/>
                </a:solidFill>
                <a:latin typeface="Calibri"/>
                <a:cs typeface="Calibri"/>
              </a:rPr>
              <a:t>actual:</a:t>
            </a:r>
            <a:endParaRPr sz="1698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2147" b="1" dirty="0">
                <a:latin typeface="Calibri"/>
                <a:cs typeface="Calibri"/>
              </a:rPr>
              <a:t>ALL-</a:t>
            </a:r>
            <a:r>
              <a:rPr sz="2147" b="1" spc="-10" dirty="0">
                <a:latin typeface="Calibri"/>
                <a:cs typeface="Calibri"/>
              </a:rPr>
              <a:t> </a:t>
            </a:r>
            <a:r>
              <a:rPr sz="2147" b="1" spc="-5" dirty="0">
                <a:latin typeface="Calibri"/>
                <a:cs typeface="Calibri"/>
              </a:rPr>
              <a:t>TOGETHER</a:t>
            </a:r>
            <a:r>
              <a:rPr sz="2147" b="1" spc="-15" dirty="0">
                <a:latin typeface="Calibri"/>
                <a:cs typeface="Calibri"/>
              </a:rPr>
              <a:t> </a:t>
            </a:r>
            <a:r>
              <a:rPr sz="2147" b="1" dirty="0">
                <a:latin typeface="Calibri"/>
                <a:cs typeface="Calibri"/>
              </a:rPr>
              <a:t>(A2G)</a:t>
            </a:r>
            <a:endParaRPr sz="2147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7829" y="978014"/>
            <a:ext cx="2496022" cy="763401"/>
          </a:xfrm>
          <a:prstGeom prst="rect">
            <a:avLst/>
          </a:prstGeom>
        </p:spPr>
      </p:pic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39449" y="1300240"/>
            <a:ext cx="471224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5" dirty="0">
                <a:latin typeface="Calibri"/>
                <a:cs typeface="Calibri"/>
              </a:rPr>
              <a:t>Cronograma</a:t>
            </a:r>
            <a:r>
              <a:rPr sz="1698" b="1" spc="10" dirty="0">
                <a:latin typeface="Calibri"/>
                <a:cs typeface="Calibri"/>
              </a:rPr>
              <a:t> modificado</a:t>
            </a:r>
            <a:r>
              <a:rPr sz="1698" b="1" spc="35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para</a:t>
            </a:r>
            <a:r>
              <a:rPr sz="1049" b="1" spc="10" dirty="0">
                <a:latin typeface="Calibri"/>
                <a:cs typeface="Calibri"/>
              </a:rPr>
              <a:t> cumplir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requisitos</a:t>
            </a:r>
            <a:r>
              <a:rPr sz="1049" b="1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de</a:t>
            </a:r>
            <a:r>
              <a:rPr sz="1049" b="1" u="sng" spc="2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los</a:t>
            </a:r>
            <a:r>
              <a:rPr sz="1049" b="1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laboratorios</a:t>
            </a:r>
            <a:r>
              <a:rPr sz="1049" b="1" spc="5" dirty="0">
                <a:latin typeface="Calibri"/>
                <a:cs typeface="Calibri"/>
              </a:rPr>
              <a:t>:</a:t>
            </a:r>
            <a:endParaRPr sz="1049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724391" y="2406832"/>
          <a:ext cx="5688938" cy="1212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688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88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88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6889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0041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Q3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marR="3556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Q4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Q1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Q2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Q3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Q4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R="3556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Q1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Q2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Q3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Q4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2023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180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Laboratorio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Laboratorio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Laboratorio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Laboratorio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Laboratorio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TU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R="2286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TU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TU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TU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TU</a:t>
                      </a:r>
                      <a:r>
                        <a:rPr sz="600" b="1" spc="-1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EC</a:t>
                      </a:r>
                      <a:r>
                        <a:rPr sz="6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Principal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B7DE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6268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19050">
                      <a:solidFill>
                        <a:srgbClr val="385D8A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5">
                  <a:txBody>
                    <a:bodyPr/>
                    <a:lstStyle/>
                    <a:p>
                      <a:pPr marL="537210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9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Trámites</a:t>
                      </a:r>
                      <a:r>
                        <a:rPr sz="9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burocráticos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PILOT</a:t>
                      </a:r>
                      <a:r>
                        <a:rPr sz="9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STUDY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19050">
                      <a:solidFill>
                        <a:srgbClr val="385D8A"/>
                      </a:solidFill>
                      <a:prstDash val="solid"/>
                    </a:lnL>
                    <a:lnR w="19050">
                      <a:solidFill>
                        <a:srgbClr val="385D8A"/>
                      </a:solidFill>
                      <a:prstDash val="solid"/>
                    </a:lnR>
                    <a:lnT w="19050">
                      <a:solidFill>
                        <a:srgbClr val="385D8A"/>
                      </a:solidFill>
                      <a:prstDash val="solid"/>
                    </a:lnT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385D8A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5131899" y="2122902"/>
            <a:ext cx="1108613" cy="204218"/>
          </a:xfrm>
          <a:custGeom>
            <a:avLst/>
            <a:gdLst/>
            <a:ahLst/>
            <a:cxnLst/>
            <a:rect l="l" t="t" r="r" b="b"/>
            <a:pathLst>
              <a:path w="1109979" h="204469">
                <a:moveTo>
                  <a:pt x="0" y="0"/>
                </a:moveTo>
                <a:lnTo>
                  <a:pt x="1109662" y="0"/>
                </a:lnTo>
                <a:lnTo>
                  <a:pt x="1109662" y="203923"/>
                </a:lnTo>
                <a:lnTo>
                  <a:pt x="0" y="203923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385D8A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5138767" y="2129771"/>
            <a:ext cx="1112418" cy="154211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23466" rIns="0" bIns="0" rtlCol="0">
            <a:spAutoFit/>
          </a:bodyPr>
          <a:lstStyle/>
          <a:p>
            <a:pPr marL="339952">
              <a:spcBef>
                <a:spcPts val="185"/>
              </a:spcBef>
            </a:pP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849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centros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70499" y="3674566"/>
            <a:ext cx="2845736" cy="168941"/>
          </a:xfrm>
          <a:prstGeom prst="rect">
            <a:avLst/>
          </a:prstGeom>
          <a:solidFill>
            <a:srgbClr val="00B0F0"/>
          </a:solidFill>
          <a:ln w="13754">
            <a:solidFill>
              <a:srgbClr val="385D8A"/>
            </a:solidFill>
          </a:ln>
        </p:spPr>
        <p:txBody>
          <a:bodyPr vert="horz" wrap="square" lIns="0" tIns="22832" rIns="0" bIns="0" rtlCol="0">
            <a:spAutoFit/>
          </a:bodyPr>
          <a:lstStyle/>
          <a:p>
            <a:pPr marL="282236">
              <a:spcBef>
                <a:spcPts val="180"/>
              </a:spcBef>
            </a:pPr>
            <a:r>
              <a:rPr sz="949" spc="-5" dirty="0">
                <a:solidFill>
                  <a:srgbClr val="FFFFFF"/>
                </a:solidFill>
                <a:latin typeface="Calibri"/>
                <a:cs typeface="Calibri"/>
              </a:rPr>
              <a:t>Trámites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burocráticos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Ensayo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Clínico Principal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275755" y="2122902"/>
            <a:ext cx="1140958" cy="204218"/>
          </a:xfrm>
          <a:custGeom>
            <a:avLst/>
            <a:gdLst/>
            <a:ahLst/>
            <a:cxnLst/>
            <a:rect l="l" t="t" r="r" b="b"/>
            <a:pathLst>
              <a:path w="1142365" h="204469">
                <a:moveTo>
                  <a:pt x="0" y="0"/>
                </a:moveTo>
                <a:lnTo>
                  <a:pt x="1141818" y="0"/>
                </a:lnTo>
                <a:lnTo>
                  <a:pt x="1141818" y="203923"/>
                </a:lnTo>
                <a:lnTo>
                  <a:pt x="0" y="203923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385D8A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6264843" y="2129771"/>
            <a:ext cx="1144763" cy="154211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23466" rIns="0" bIns="0" rtlCol="0">
            <a:spAutoFit/>
          </a:bodyPr>
          <a:lstStyle/>
          <a:p>
            <a:pPr marL="195980">
              <a:spcBef>
                <a:spcPts val="185"/>
              </a:spcBef>
            </a:pPr>
            <a:r>
              <a:rPr sz="849" spc="-10" dirty="0">
                <a:solidFill>
                  <a:srgbClr val="FFFFFF"/>
                </a:solidFill>
                <a:latin typeface="Calibri"/>
                <a:cs typeface="Calibri"/>
              </a:rPr>
              <a:t>Todos</a:t>
            </a:r>
            <a:r>
              <a:rPr sz="849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los</a:t>
            </a:r>
            <a:r>
              <a:rPr sz="849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centros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829207" y="1674563"/>
            <a:ext cx="613923" cy="445221"/>
            <a:chOff x="6831990" y="1676628"/>
            <a:chExt cx="614680" cy="445770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31990" y="1676628"/>
              <a:ext cx="614095" cy="44571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853443" y="1790534"/>
              <a:ext cx="371611" cy="249271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266927" y="1981149"/>
              <a:ext cx="58648" cy="5865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857264" y="1692440"/>
              <a:ext cx="562419" cy="38922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857263" y="1692437"/>
              <a:ext cx="562610" cy="389255"/>
            </a:xfrm>
            <a:custGeom>
              <a:avLst/>
              <a:gdLst/>
              <a:ahLst/>
              <a:cxnLst/>
              <a:rect l="l" t="t" r="r" b="b"/>
              <a:pathLst>
                <a:path w="562609" h="389255">
                  <a:moveTo>
                    <a:pt x="0" y="97307"/>
                  </a:moveTo>
                  <a:lnTo>
                    <a:pt x="367792" y="97307"/>
                  </a:lnTo>
                  <a:lnTo>
                    <a:pt x="367792" y="0"/>
                  </a:lnTo>
                  <a:lnTo>
                    <a:pt x="562419" y="194614"/>
                  </a:lnTo>
                  <a:lnTo>
                    <a:pt x="367792" y="389242"/>
                  </a:lnTo>
                  <a:lnTo>
                    <a:pt x="367792" y="291934"/>
                  </a:lnTo>
                  <a:lnTo>
                    <a:pt x="0" y="291934"/>
                  </a:lnTo>
                  <a:lnTo>
                    <a:pt x="0" y="97307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6919575" y="1808069"/>
            <a:ext cx="33486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749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749" dirty="0">
                <a:solidFill>
                  <a:srgbClr val="FFFFFF"/>
                </a:solidFill>
                <a:latin typeface="Calibri"/>
                <a:cs typeface="Calibri"/>
              </a:rPr>
              <a:t>adual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386648" y="2128484"/>
            <a:ext cx="56572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Pilot</a:t>
            </a:r>
            <a:r>
              <a:rPr sz="949" spc="-4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Study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61129" y="1790521"/>
            <a:ext cx="164833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EC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principal: </a:t>
            </a:r>
            <a:r>
              <a:rPr sz="949" spc="10" dirty="0">
                <a:latin typeface="Calibri"/>
                <a:cs typeface="Calibri"/>
              </a:rPr>
              <a:t>Q4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2023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Q1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2024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19" name="object 1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274410" y="738830"/>
            <a:ext cx="1794345" cy="548272"/>
          </a:xfrm>
          <a:prstGeom prst="rect">
            <a:avLst/>
          </a:prstGeom>
        </p:spPr>
      </p:pic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58936" y="1720152"/>
            <a:ext cx="4801286" cy="1635454"/>
          </a:xfrm>
          <a:prstGeom prst="rect">
            <a:avLst/>
          </a:prstGeom>
        </p:spPr>
      </p:pic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57686" y="1006979"/>
            <a:ext cx="4039960" cy="22741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994562" y="3408680"/>
            <a:ext cx="3197093" cy="710601"/>
          </a:xfrm>
          <a:prstGeom prst="rect">
            <a:avLst/>
          </a:prstGeom>
        </p:spPr>
        <p:txBody>
          <a:bodyPr vert="horz" wrap="square" lIns="0" tIns="86254" rIns="0" bIns="0" rtlCol="0">
            <a:spAutoFit/>
          </a:bodyPr>
          <a:lstStyle/>
          <a:p>
            <a:pPr marL="12685">
              <a:spcBef>
                <a:spcPts val="679"/>
              </a:spcBef>
            </a:pPr>
            <a:r>
              <a:rPr sz="1049" spc="10" dirty="0">
                <a:latin typeface="Calibri"/>
                <a:cs typeface="Calibri"/>
              </a:rPr>
              <a:t>Leucemia: </a:t>
            </a:r>
            <a:r>
              <a:rPr sz="1049" spc="15" dirty="0">
                <a:solidFill>
                  <a:srgbClr val="898989"/>
                </a:solidFill>
                <a:latin typeface="Calibri"/>
                <a:cs typeface="Calibri"/>
              </a:rPr>
              <a:t>Grupo</a:t>
            </a:r>
            <a:r>
              <a:rPr sz="1049" spc="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898989"/>
                </a:solidFill>
                <a:latin typeface="Calibri"/>
                <a:cs typeface="Calibri"/>
              </a:rPr>
              <a:t>de </a:t>
            </a:r>
            <a:r>
              <a:rPr sz="1049" dirty="0">
                <a:solidFill>
                  <a:srgbClr val="898989"/>
                </a:solidFill>
                <a:latin typeface="Calibri"/>
                <a:cs typeface="Calibri"/>
              </a:rPr>
              <a:t>Trabajo</a:t>
            </a:r>
            <a:r>
              <a:rPr sz="1049" spc="1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898989"/>
                </a:solidFill>
                <a:latin typeface="Calibri"/>
                <a:cs typeface="Calibri"/>
              </a:rPr>
              <a:t>Pediátrico </a:t>
            </a:r>
            <a:r>
              <a:rPr sz="1049" spc="10" dirty="0">
                <a:solidFill>
                  <a:srgbClr val="898989"/>
                </a:solidFill>
                <a:latin typeface="Calibri"/>
                <a:cs typeface="Calibri"/>
              </a:rPr>
              <a:t>SEHOP/PETHEMA</a:t>
            </a:r>
            <a:endParaRPr sz="1049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649" b="1" spc="-5" dirty="0">
                <a:latin typeface="Corbel"/>
                <a:cs typeface="Corbel"/>
              </a:rPr>
              <a:t>Coordinadores:</a:t>
            </a:r>
            <a:endParaRPr sz="649">
              <a:latin typeface="Corbel"/>
              <a:cs typeface="Corbel"/>
            </a:endParaRPr>
          </a:p>
          <a:p>
            <a:pPr marL="12685" marR="790261">
              <a:lnSpc>
                <a:spcPct val="173300"/>
              </a:lnSpc>
            </a:pPr>
            <a:r>
              <a:rPr sz="649" spc="-5" dirty="0">
                <a:latin typeface="Corbel"/>
                <a:cs typeface="Corbel"/>
              </a:rPr>
              <a:t>Dra.</a:t>
            </a:r>
            <a:r>
              <a:rPr sz="649" spc="130" dirty="0">
                <a:latin typeface="Corbel"/>
                <a:cs typeface="Corbel"/>
              </a:rPr>
              <a:t>          </a:t>
            </a:r>
            <a:r>
              <a:rPr sz="649" dirty="0">
                <a:latin typeface="Corbel"/>
                <a:cs typeface="Corbel"/>
              </a:rPr>
              <a:t>Susana                    </a:t>
            </a:r>
            <a:r>
              <a:rPr sz="649" spc="-5" dirty="0">
                <a:latin typeface="Corbel"/>
                <a:cs typeface="Corbel"/>
              </a:rPr>
              <a:t>Rives:</a:t>
            </a:r>
            <a:r>
              <a:rPr sz="649" spc="130" dirty="0">
                <a:latin typeface="Corbel"/>
                <a:cs typeface="Corbel"/>
              </a:rPr>
              <a:t>         </a:t>
            </a:r>
            <a:r>
              <a:rPr sz="649" spc="135" dirty="0">
                <a:latin typeface="Corbel"/>
                <a:cs typeface="Corbel"/>
              </a:rPr>
              <a:t> </a:t>
            </a:r>
            <a:r>
              <a:rPr sz="649" b="1" spc="-5" dirty="0">
                <a:solidFill>
                  <a:srgbClr val="002060"/>
                </a:solidFill>
                <a:latin typeface="Corbel"/>
                <a:cs typeface="Corbel"/>
                <a:hlinkClick r:id="rId3"/>
              </a:rPr>
              <a:t>susana.rives@sjd.es </a:t>
            </a:r>
            <a:r>
              <a:rPr sz="649" b="1" dirty="0">
                <a:solidFill>
                  <a:srgbClr val="002060"/>
                </a:solidFill>
                <a:latin typeface="Corbel"/>
                <a:cs typeface="Corbel"/>
              </a:rPr>
              <a:t> </a:t>
            </a:r>
            <a:r>
              <a:rPr sz="649" spc="-15" dirty="0">
                <a:latin typeface="Corbel"/>
                <a:cs typeface="Corbel"/>
              </a:rPr>
              <a:t>Dr.</a:t>
            </a:r>
            <a:r>
              <a:rPr sz="649" spc="-2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José</a:t>
            </a:r>
            <a:r>
              <a:rPr sz="649" spc="5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Luis Dapena:</a:t>
            </a:r>
            <a:r>
              <a:rPr sz="649" dirty="0">
                <a:latin typeface="Corbel"/>
                <a:cs typeface="Corbel"/>
              </a:rPr>
              <a:t> </a:t>
            </a:r>
            <a:r>
              <a:rPr sz="649" b="1" spc="-5" dirty="0">
                <a:solidFill>
                  <a:srgbClr val="002060"/>
                </a:solidFill>
                <a:latin typeface="Corbel"/>
                <a:cs typeface="Corbel"/>
              </a:rPr>
              <a:t>joseluis.dapena@sjd.es;</a:t>
            </a:r>
            <a:r>
              <a:rPr sz="649" b="1" dirty="0">
                <a:solidFill>
                  <a:srgbClr val="002060"/>
                </a:solidFill>
                <a:latin typeface="Corbel"/>
                <a:cs typeface="Corbel"/>
              </a:rPr>
              <a:t> </a:t>
            </a:r>
            <a:r>
              <a:rPr sz="649" b="1" spc="-5" dirty="0">
                <a:solidFill>
                  <a:srgbClr val="002060"/>
                </a:solidFill>
                <a:latin typeface="Corbel"/>
                <a:cs typeface="Corbel"/>
                <a:hlinkClick r:id="rId4"/>
              </a:rPr>
              <a:t>dapenajl@gmail.com</a:t>
            </a:r>
            <a:endParaRPr sz="6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17775" y="827192"/>
            <a:ext cx="6132785" cy="3163378"/>
          </a:xfrm>
          <a:prstGeom prst="rect">
            <a:avLst/>
          </a:prstGeom>
        </p:spPr>
      </p:pic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40618" y="948497"/>
            <a:ext cx="5861443" cy="268337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903" algn="ctr">
              <a:spcBef>
                <a:spcPts val="114"/>
              </a:spcBef>
            </a:pPr>
            <a:r>
              <a:rPr sz="1498" b="1" dirty="0">
                <a:latin typeface="Calibri"/>
                <a:cs typeface="Calibri"/>
              </a:rPr>
              <a:t>Estudio</a:t>
            </a:r>
            <a:r>
              <a:rPr sz="1498" b="1" spc="-15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Piloto</a:t>
            </a:r>
            <a:r>
              <a:rPr sz="1498" b="1" spc="-15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(V</a:t>
            </a:r>
            <a:r>
              <a:rPr sz="1498" b="1" spc="-15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4.0)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2097">
              <a:latin typeface="Calibri"/>
              <a:cs typeface="Calibri"/>
            </a:endParaRPr>
          </a:p>
          <a:p>
            <a:pPr marL="12685"/>
            <a:r>
              <a:rPr sz="1049" b="1" spc="10" dirty="0">
                <a:latin typeface="Calibri"/>
                <a:cs typeface="Calibri"/>
              </a:rPr>
              <a:t>Estudio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piloto:</a:t>
            </a:r>
            <a:r>
              <a:rPr sz="1049" b="1" spc="-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Inicio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PAULATINO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1249">
              <a:latin typeface="Calibri"/>
              <a:cs typeface="Calibri"/>
            </a:endParaRPr>
          </a:p>
          <a:p>
            <a:pPr marL="12685" marR="1496167" indent="-634">
              <a:lnSpc>
                <a:spcPct val="124300"/>
              </a:lnSpc>
            </a:pP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5" dirty="0">
                <a:latin typeface="Calibri"/>
                <a:cs typeface="Calibri"/>
              </a:rPr>
              <a:t>Treatment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Protocol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5" dirty="0">
                <a:latin typeface="Calibri"/>
                <a:cs typeface="Calibri"/>
              </a:rPr>
              <a:t>for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Participants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1-45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Years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With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Acute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Lymphoblastic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Leukaemia. 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ClinicalTrials.gov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Identifier:</a:t>
            </a:r>
            <a:r>
              <a:rPr sz="949" spc="10" dirty="0">
                <a:latin typeface="Calibri"/>
                <a:cs typeface="Calibri"/>
              </a:rPr>
              <a:t> NCT03911128.</a:t>
            </a:r>
            <a:r>
              <a:rPr sz="949" spc="2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</a:t>
            </a:r>
            <a:r>
              <a:rPr sz="949" i="1" spc="5" dirty="0">
                <a:latin typeface="Calibri"/>
                <a:cs typeface="Calibri"/>
              </a:rPr>
              <a:t>SOC*</a:t>
            </a:r>
            <a:r>
              <a:rPr sz="949" spc="5" dirty="0">
                <a:latin typeface="Calibri"/>
                <a:cs typeface="Calibri"/>
              </a:rPr>
              <a:t>, </a:t>
            </a:r>
            <a:r>
              <a:rPr sz="949" i="1" spc="5" dirty="0">
                <a:latin typeface="Calibri"/>
                <a:cs typeface="Calibri"/>
              </a:rPr>
              <a:t>sin aleatorizaciones</a:t>
            </a:r>
            <a:r>
              <a:rPr sz="949" spc="5" dirty="0">
                <a:latin typeface="Calibri"/>
                <a:cs typeface="Calibri"/>
              </a:rPr>
              <a:t>)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1398">
              <a:latin typeface="Calibri"/>
              <a:cs typeface="Calibri"/>
            </a:endParaRPr>
          </a:p>
          <a:p>
            <a:pPr marL="197882" indent="-185832">
              <a:spcBef>
                <a:spcPts val="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Sponsor: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NOPHO,</a:t>
            </a:r>
            <a:r>
              <a:rPr sz="849" spc="-5" dirty="0">
                <a:latin typeface="Calibri"/>
                <a:cs typeface="Calibri"/>
              </a:rPr>
              <a:t> Karolinska</a:t>
            </a:r>
            <a:r>
              <a:rPr sz="849" dirty="0">
                <a:latin typeface="Calibri"/>
                <a:cs typeface="Calibri"/>
              </a:rPr>
              <a:t> (Suecia).</a:t>
            </a:r>
            <a:endParaRPr sz="849">
              <a:latin typeface="Calibri"/>
              <a:cs typeface="Calibri"/>
            </a:endParaRPr>
          </a:p>
          <a:p>
            <a:pPr marL="197882" marR="5074" indent="-185832">
              <a:spcBef>
                <a:spcPts val="22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dirty="0">
                <a:latin typeface="Calibri"/>
                <a:cs typeface="Calibri"/>
              </a:rPr>
              <a:t>Delega</a:t>
            </a:r>
            <a:r>
              <a:rPr sz="849" spc="15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SEHOP: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Project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manager,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data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entry,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farmacovigilancia,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pólizas,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autorizaciones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(AEMPs,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comités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ética),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tasas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agencia,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contratos</a:t>
            </a:r>
            <a:r>
              <a:rPr sz="849" dirty="0">
                <a:latin typeface="Calibri"/>
                <a:cs typeface="Calibri"/>
              </a:rPr>
              <a:t> con cada centro, enmiendas,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informes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anuales, etc.</a:t>
            </a:r>
            <a:endParaRPr sz="849">
              <a:latin typeface="Calibri"/>
              <a:cs typeface="Calibri"/>
            </a:endParaRPr>
          </a:p>
          <a:p>
            <a:pPr marL="197882" marR="5074" indent="-185832">
              <a:lnSpc>
                <a:spcPct val="102000"/>
              </a:lnSpc>
              <a:spcBef>
                <a:spcPts val="26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Base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3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datos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central: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CASTOR,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sin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coste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adicional.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Requiere</a:t>
            </a:r>
            <a:r>
              <a:rPr sz="849" spc="3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la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firma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un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contrato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(data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protection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agreement)</a:t>
            </a:r>
            <a:r>
              <a:rPr sz="849" spc="3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el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titular </a:t>
            </a:r>
            <a:r>
              <a:rPr sz="849" spc="5" dirty="0">
                <a:latin typeface="Calibri"/>
                <a:cs typeface="Calibri"/>
              </a:rPr>
              <a:t> (CRF</a:t>
            </a:r>
            <a:r>
              <a:rPr sz="849" dirty="0">
                <a:latin typeface="Calibri"/>
                <a:cs typeface="Calibri"/>
              </a:rPr>
              <a:t> Holanda).</a:t>
            </a:r>
            <a:endParaRPr sz="849">
              <a:latin typeface="Calibri"/>
              <a:cs typeface="Calibri"/>
            </a:endParaRPr>
          </a:p>
          <a:p>
            <a:pPr marL="197882" indent="-185832">
              <a:spcBef>
                <a:spcPts val="21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No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se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exige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que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todos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centros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entren</a:t>
            </a:r>
            <a:r>
              <a:rPr sz="849" spc="5" dirty="0">
                <a:latin typeface="Calibri"/>
                <a:cs typeface="Calibri"/>
              </a:rPr>
              <a:t> a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la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vez,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se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irán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haciendo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contratos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por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centro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(similar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EC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AML-NOPHO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2012).</a:t>
            </a:r>
            <a:endParaRPr sz="849">
              <a:latin typeface="Calibri"/>
              <a:cs typeface="Calibri"/>
            </a:endParaRPr>
          </a:p>
          <a:p>
            <a:pPr marL="197882" marR="5074" indent="-185832">
              <a:spcBef>
                <a:spcPts val="229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Se</a:t>
            </a:r>
            <a:r>
              <a:rPr sz="849" spc="9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consultaría</a:t>
            </a:r>
            <a:r>
              <a:rPr sz="849" spc="9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la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AEMPs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si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este</a:t>
            </a:r>
            <a:r>
              <a:rPr sz="849" spc="10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estudio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piloto</a:t>
            </a:r>
            <a:r>
              <a:rPr sz="849" spc="10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puede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catalogarse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como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un</a:t>
            </a:r>
            <a:r>
              <a:rPr sz="849" spc="9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estudio</a:t>
            </a:r>
            <a:r>
              <a:rPr sz="849" spc="10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9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“baja</a:t>
            </a:r>
            <a:r>
              <a:rPr sz="849" spc="9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intervención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terapéutica”</a:t>
            </a:r>
            <a:r>
              <a:rPr sz="849" spc="10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</a:t>
            </a:r>
            <a:r>
              <a:rPr sz="849" spc="9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se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consideraría </a:t>
            </a:r>
            <a:r>
              <a:rPr sz="849" spc="5" dirty="0">
                <a:latin typeface="Calibri"/>
                <a:cs typeface="Calibri"/>
              </a:rPr>
              <a:t>un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i="1" spc="5" dirty="0">
                <a:latin typeface="Calibri"/>
                <a:cs typeface="Calibri"/>
              </a:rPr>
              <a:t>SOC</a:t>
            </a:r>
            <a:r>
              <a:rPr sz="849" spc="5" dirty="0">
                <a:latin typeface="Calibri"/>
                <a:cs typeface="Calibri"/>
              </a:rPr>
              <a:t>,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 la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consecuente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exención</a:t>
            </a:r>
            <a:r>
              <a:rPr sz="849" spc="5" dirty="0">
                <a:latin typeface="Calibri"/>
                <a:cs typeface="Calibri"/>
              </a:rPr>
              <a:t> de </a:t>
            </a:r>
            <a:r>
              <a:rPr sz="849" dirty="0">
                <a:latin typeface="Calibri"/>
                <a:cs typeface="Calibri"/>
              </a:rPr>
              <a:t>seguros </a:t>
            </a:r>
            <a:r>
              <a:rPr sz="849" spc="5" dirty="0">
                <a:latin typeface="Calibri"/>
                <a:cs typeface="Calibri"/>
              </a:rPr>
              <a:t>y </a:t>
            </a:r>
            <a:r>
              <a:rPr sz="849" dirty="0">
                <a:latin typeface="Calibri"/>
                <a:cs typeface="Calibri"/>
              </a:rPr>
              <a:t>la reducción</a:t>
            </a:r>
            <a:r>
              <a:rPr sz="849" spc="5" dirty="0">
                <a:latin typeface="Calibri"/>
                <a:cs typeface="Calibri"/>
              </a:rPr>
              <a:t> de </a:t>
            </a:r>
            <a:r>
              <a:rPr sz="849" dirty="0">
                <a:latin typeface="Calibri"/>
                <a:cs typeface="Calibri"/>
              </a:rPr>
              <a:t>tasas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(comités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ética…).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54523" y="4054833"/>
            <a:ext cx="345078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SOC*:</a:t>
            </a:r>
            <a:r>
              <a:rPr sz="849" dirty="0">
                <a:latin typeface="Calibri"/>
                <a:cs typeface="Calibri"/>
              </a:rPr>
              <a:t> Standard</a:t>
            </a:r>
            <a:r>
              <a:rPr sz="849" spc="5" dirty="0">
                <a:latin typeface="Calibri"/>
                <a:cs typeface="Calibri"/>
              </a:rPr>
              <a:t> of </a:t>
            </a:r>
            <a:r>
              <a:rPr sz="849" dirty="0">
                <a:latin typeface="Calibri"/>
                <a:cs typeface="Calibri"/>
              </a:rPr>
              <a:t>Care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85" dirty="0">
                <a:latin typeface="Arial Unicode MS"/>
                <a:cs typeface="Arial Unicode MS"/>
              </a:rPr>
              <a:t>➔</a:t>
            </a:r>
            <a:r>
              <a:rPr sz="849" spc="-40" dirty="0">
                <a:latin typeface="Arial Unicode MS"/>
                <a:cs typeface="Arial Unicode MS"/>
              </a:rPr>
              <a:t> </a:t>
            </a:r>
            <a:r>
              <a:rPr sz="849" dirty="0">
                <a:latin typeface="Calibri"/>
                <a:cs typeface="Calibri"/>
              </a:rPr>
              <a:t>esqueleto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del </a:t>
            </a:r>
            <a:r>
              <a:rPr sz="849" spc="-5" dirty="0">
                <a:latin typeface="Calibri"/>
                <a:cs typeface="Calibri"/>
              </a:rPr>
              <a:t>ALL-together,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rama</a:t>
            </a:r>
            <a:r>
              <a:rPr sz="849" spc="5" dirty="0">
                <a:latin typeface="Calibri"/>
                <a:cs typeface="Calibri"/>
              </a:rPr>
              <a:t> no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experimental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40618" y="948497"/>
            <a:ext cx="5861443" cy="242334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903" algn="ctr">
              <a:spcBef>
                <a:spcPts val="114"/>
              </a:spcBef>
            </a:pPr>
            <a:r>
              <a:rPr sz="1498" b="1" spc="-5" dirty="0">
                <a:latin typeface="Calibri"/>
                <a:cs typeface="Calibri"/>
              </a:rPr>
              <a:t>Ensayo</a:t>
            </a:r>
            <a:r>
              <a:rPr sz="1498" b="1" spc="-20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clínico</a:t>
            </a:r>
            <a:r>
              <a:rPr sz="1498" b="1" spc="-15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principal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2097">
              <a:latin typeface="Calibri"/>
              <a:cs typeface="Calibri"/>
            </a:endParaRPr>
          </a:p>
          <a:p>
            <a:pPr marL="12685"/>
            <a:r>
              <a:rPr sz="1049" b="1" spc="10" dirty="0">
                <a:latin typeface="Calibri"/>
                <a:cs typeface="Calibri"/>
              </a:rPr>
              <a:t>Ensayo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clínico </a:t>
            </a:r>
            <a:r>
              <a:rPr sz="1049" b="1" spc="10" dirty="0">
                <a:latin typeface="Calibri"/>
                <a:cs typeface="Calibri"/>
              </a:rPr>
              <a:t>principal: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Tras</a:t>
            </a:r>
            <a:r>
              <a:rPr sz="10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año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del</a:t>
            </a:r>
            <a:r>
              <a:rPr sz="10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PILOT</a:t>
            </a:r>
            <a:r>
              <a:rPr sz="10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0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STUDY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1249">
              <a:latin typeface="Calibri"/>
              <a:cs typeface="Calibri"/>
            </a:endParaRPr>
          </a:p>
          <a:p>
            <a:pPr marL="12685" marR="1496167" indent="-634">
              <a:lnSpc>
                <a:spcPct val="124300"/>
              </a:lnSpc>
            </a:pP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5" dirty="0">
                <a:latin typeface="Calibri"/>
                <a:cs typeface="Calibri"/>
              </a:rPr>
              <a:t>Treatment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Protocol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5" dirty="0">
                <a:latin typeface="Calibri"/>
                <a:cs typeface="Calibri"/>
              </a:rPr>
              <a:t>for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Participants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1-45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Years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With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Acute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Lymphoblastic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Leukaemia. 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ClinicalTrials.gov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Identifier:</a:t>
            </a:r>
            <a:r>
              <a:rPr sz="949" spc="10" dirty="0">
                <a:latin typeface="Calibri"/>
                <a:cs typeface="Calibri"/>
              </a:rPr>
              <a:t> NCT04307576</a:t>
            </a:r>
            <a:r>
              <a:rPr sz="949" spc="5" dirty="0">
                <a:latin typeface="Calibri"/>
                <a:cs typeface="Calibri"/>
              </a:rPr>
              <a:t> (aleatorizado)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1398">
              <a:latin typeface="Calibri"/>
              <a:cs typeface="Calibri"/>
            </a:endParaRPr>
          </a:p>
          <a:p>
            <a:pPr marL="197882" indent="-185832">
              <a:spcBef>
                <a:spcPts val="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Sponsor: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NOPHO,</a:t>
            </a:r>
            <a:r>
              <a:rPr sz="849" spc="-5" dirty="0">
                <a:latin typeface="Calibri"/>
                <a:cs typeface="Calibri"/>
              </a:rPr>
              <a:t> Karolinska</a:t>
            </a:r>
            <a:r>
              <a:rPr sz="849" dirty="0">
                <a:latin typeface="Calibri"/>
                <a:cs typeface="Calibri"/>
              </a:rPr>
              <a:t> (Suecia).</a:t>
            </a:r>
            <a:endParaRPr sz="849">
              <a:latin typeface="Calibri"/>
              <a:cs typeface="Calibri"/>
            </a:endParaRPr>
          </a:p>
          <a:p>
            <a:pPr marL="197882" marR="5074" indent="-185832">
              <a:spcBef>
                <a:spcPts val="22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dirty="0">
                <a:latin typeface="Calibri"/>
                <a:cs typeface="Calibri"/>
              </a:rPr>
              <a:t>Delega</a:t>
            </a:r>
            <a:r>
              <a:rPr sz="849" spc="15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SEHOP: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Project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manager,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data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entry,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farmacovigilancia,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pólizas,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autorizaciones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(AEMPs,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comités</a:t>
            </a:r>
            <a:r>
              <a:rPr sz="849" spc="15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ética),</a:t>
            </a:r>
            <a:r>
              <a:rPr sz="849" spc="16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tasas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agencia,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contratos</a:t>
            </a:r>
            <a:r>
              <a:rPr sz="849" dirty="0">
                <a:latin typeface="Calibri"/>
                <a:cs typeface="Calibri"/>
              </a:rPr>
              <a:t> con cada centro, enmiendas,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informes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anuales, etc.</a:t>
            </a:r>
            <a:endParaRPr sz="849">
              <a:latin typeface="Calibri"/>
              <a:cs typeface="Calibri"/>
            </a:endParaRPr>
          </a:p>
          <a:p>
            <a:pPr marL="197882" indent="-185832">
              <a:spcBef>
                <a:spcPts val="290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Base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datos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central: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CASTOR.</a:t>
            </a:r>
            <a:endParaRPr sz="849">
              <a:latin typeface="Calibri"/>
              <a:cs typeface="Calibri"/>
            </a:endParaRPr>
          </a:p>
          <a:p>
            <a:pPr marL="197882" indent="-185832">
              <a:spcBef>
                <a:spcPts val="225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dirty="0">
                <a:latin typeface="Calibri"/>
                <a:cs typeface="Calibri"/>
              </a:rPr>
              <a:t>Realización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una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enmienda del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A2G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para incluir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</a:t>
            </a:r>
            <a:r>
              <a:rPr sz="849" dirty="0">
                <a:latin typeface="Calibri"/>
                <a:cs typeface="Calibri"/>
              </a:rPr>
              <a:t> España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(proceso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similar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</a:t>
            </a:r>
            <a:r>
              <a:rPr sz="849" dirty="0">
                <a:latin typeface="Calibri"/>
                <a:cs typeface="Calibri"/>
              </a:rPr>
              <a:t> Francia).</a:t>
            </a:r>
            <a:endParaRPr sz="849">
              <a:latin typeface="Calibri"/>
              <a:cs typeface="Calibri"/>
            </a:endParaRPr>
          </a:p>
          <a:p>
            <a:pPr marL="197882" indent="-185832">
              <a:spcBef>
                <a:spcPts val="229"/>
              </a:spcBef>
              <a:buFont typeface="Courier New"/>
              <a:buChar char="o"/>
              <a:tabLst>
                <a:tab pos="198516" algn="l"/>
              </a:tabLst>
            </a:pPr>
            <a:r>
              <a:rPr sz="849" spc="5" dirty="0">
                <a:latin typeface="Calibri"/>
                <a:cs typeface="Calibri"/>
              </a:rPr>
              <a:t>3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IMP*: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inotuzumab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(Pfizer),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blinatumomab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(AMGEN),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Tioguanina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solución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(Novolab):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negociar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con</a:t>
            </a:r>
            <a:r>
              <a:rPr sz="749" spc="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la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Industria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Farmacéutica.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31847" y="3939409"/>
            <a:ext cx="183606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i="1" dirty="0">
                <a:latin typeface="Calibri"/>
                <a:cs typeface="Calibri"/>
              </a:rPr>
              <a:t>IMP*:</a:t>
            </a:r>
            <a:r>
              <a:rPr sz="849" i="1" spc="5" dirty="0">
                <a:latin typeface="Calibri"/>
                <a:cs typeface="Calibri"/>
              </a:rPr>
              <a:t> </a:t>
            </a:r>
            <a:r>
              <a:rPr sz="849" i="1" dirty="0">
                <a:latin typeface="Calibri"/>
                <a:cs typeface="Calibri"/>
              </a:rPr>
              <a:t>investigational</a:t>
            </a:r>
            <a:r>
              <a:rPr sz="849" i="1" spc="5" dirty="0">
                <a:latin typeface="Calibri"/>
                <a:cs typeface="Calibri"/>
              </a:rPr>
              <a:t> </a:t>
            </a:r>
            <a:r>
              <a:rPr sz="849" i="1" dirty="0">
                <a:latin typeface="Calibri"/>
                <a:cs typeface="Calibri"/>
              </a:rPr>
              <a:t>medicinal</a:t>
            </a:r>
            <a:r>
              <a:rPr sz="849" i="1" spc="10" dirty="0">
                <a:latin typeface="Calibri"/>
                <a:cs typeface="Calibri"/>
              </a:rPr>
              <a:t> </a:t>
            </a:r>
            <a:r>
              <a:rPr sz="849" i="1" spc="5" dirty="0">
                <a:latin typeface="Calibri"/>
                <a:cs typeface="Calibri"/>
              </a:rPr>
              <a:t>products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2343" y="4072039"/>
            <a:ext cx="679970" cy="27027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961025" y="1654181"/>
            <a:ext cx="76740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solidFill>
                  <a:srgbClr val="809EC2"/>
                </a:solidFill>
                <a:latin typeface="Calibri"/>
                <a:cs typeface="Calibri"/>
              </a:rPr>
              <a:t>Diagnosis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58572" y="1654181"/>
            <a:ext cx="3616311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1454942" algn="l"/>
                <a:tab pos="2893394" algn="l"/>
              </a:tabLst>
            </a:pPr>
            <a:r>
              <a:rPr sz="1498" spc="5" dirty="0">
                <a:solidFill>
                  <a:srgbClr val="809EC2"/>
                </a:solidFill>
                <a:latin typeface="Calibri"/>
                <a:cs typeface="Calibri"/>
              </a:rPr>
              <a:t>Day</a:t>
            </a:r>
            <a:r>
              <a:rPr sz="1498" dirty="0">
                <a:solidFill>
                  <a:srgbClr val="809EC2"/>
                </a:solidFill>
                <a:latin typeface="Calibri"/>
                <a:cs typeface="Calibri"/>
              </a:rPr>
              <a:t> </a:t>
            </a:r>
            <a:r>
              <a:rPr sz="1498" spc="5" dirty="0">
                <a:solidFill>
                  <a:srgbClr val="809EC2"/>
                </a:solidFill>
                <a:latin typeface="Calibri"/>
                <a:cs typeface="Calibri"/>
              </a:rPr>
              <a:t>15	TP1:</a:t>
            </a:r>
            <a:r>
              <a:rPr sz="1498" spc="10" dirty="0">
                <a:solidFill>
                  <a:srgbClr val="809EC2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809EC2"/>
                </a:solidFill>
                <a:latin typeface="Calibri"/>
                <a:cs typeface="Calibri"/>
              </a:rPr>
              <a:t>EOI	</a:t>
            </a:r>
            <a:r>
              <a:rPr sz="1498" spc="5" dirty="0">
                <a:solidFill>
                  <a:srgbClr val="809EC2"/>
                </a:solidFill>
                <a:latin typeface="Calibri"/>
                <a:cs typeface="Calibri"/>
              </a:rPr>
              <a:t>TP2:</a:t>
            </a:r>
            <a:r>
              <a:rPr sz="1498" spc="-55" dirty="0">
                <a:solidFill>
                  <a:srgbClr val="809EC2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809EC2"/>
                </a:solidFill>
                <a:latin typeface="Calibri"/>
                <a:cs typeface="Calibri"/>
              </a:rPr>
              <a:t>EOC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959152" y="2192788"/>
            <a:ext cx="504203" cy="8219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6805" indent="-154754">
              <a:spcBef>
                <a:spcPts val="10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15" dirty="0">
                <a:solidFill>
                  <a:srgbClr val="7F7F7F"/>
                </a:solidFill>
                <a:latin typeface="Calibri"/>
                <a:cs typeface="Calibri"/>
              </a:rPr>
              <a:t>Age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0"/>
              </a:spcBef>
              <a:buFont typeface="Arial"/>
              <a:buChar char="•"/>
              <a:tabLst>
                <a:tab pos="167439" algn="l"/>
              </a:tabLst>
            </a:pPr>
            <a:r>
              <a:rPr sz="1298" dirty="0">
                <a:solidFill>
                  <a:srgbClr val="7F7F7F"/>
                </a:solidFill>
                <a:latin typeface="Calibri"/>
                <a:cs typeface="Calibri"/>
              </a:rPr>
              <a:t>W</a:t>
            </a: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BC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5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CNS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DS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60623" y="2192789"/>
            <a:ext cx="1004601" cy="42302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6805" indent="-154754">
              <a:spcBef>
                <a:spcPts val="10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HR-Genetics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ABL-class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14112" y="2192789"/>
            <a:ext cx="1122566" cy="56382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6805" indent="-154754">
              <a:spcBef>
                <a:spcPts val="10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Genetics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MRD</a:t>
            </a:r>
            <a:r>
              <a:rPr sz="1298" spc="-3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7F7F7F"/>
                </a:solidFill>
                <a:latin typeface="Calibri"/>
                <a:cs typeface="Calibri"/>
              </a:rPr>
              <a:t>(citometria</a:t>
            </a:r>
            <a:r>
              <a:rPr sz="849" spc="-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alibri"/>
                <a:cs typeface="Calibri"/>
              </a:rPr>
              <a:t>+</a:t>
            </a:r>
            <a:endParaRPr sz="849">
              <a:latin typeface="Calibri"/>
              <a:cs typeface="Calibri"/>
            </a:endParaRPr>
          </a:p>
          <a:p>
            <a:pPr marL="166805">
              <a:spcBef>
                <a:spcPts val="85"/>
              </a:spcBef>
            </a:pPr>
            <a:r>
              <a:rPr sz="849" spc="5" dirty="0">
                <a:solidFill>
                  <a:srgbClr val="7F7F7F"/>
                </a:solidFill>
                <a:latin typeface="Calibri"/>
                <a:cs typeface="Calibri"/>
              </a:rPr>
              <a:t>PCR</a:t>
            </a:r>
            <a:r>
              <a:rPr sz="849" spc="-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7F7F7F"/>
                </a:solidFill>
                <a:latin typeface="Calibri"/>
                <a:cs typeface="Calibri"/>
              </a:rPr>
              <a:t>clonoespecifica)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77396" y="2201031"/>
            <a:ext cx="1121932" cy="7547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6805" indent="-154754">
              <a:spcBef>
                <a:spcPts val="10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15" dirty="0">
                <a:solidFill>
                  <a:srgbClr val="7F7F7F"/>
                </a:solidFill>
                <a:latin typeface="Calibri"/>
                <a:cs typeface="Calibri"/>
              </a:rPr>
              <a:t>Age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0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Genetics</a:t>
            </a:r>
            <a:endParaRPr sz="1298">
              <a:latin typeface="Calibri"/>
              <a:cs typeface="Calibri"/>
            </a:endParaRPr>
          </a:p>
          <a:p>
            <a:pPr marL="166805" indent="-154754">
              <a:spcBef>
                <a:spcPts val="15"/>
              </a:spcBef>
              <a:buFont typeface="Arial"/>
              <a:buChar char="•"/>
              <a:tabLst>
                <a:tab pos="167439" algn="l"/>
              </a:tabLst>
            </a:pPr>
            <a:r>
              <a:rPr sz="1298" spc="-5" dirty="0">
                <a:solidFill>
                  <a:srgbClr val="7F7F7F"/>
                </a:solidFill>
                <a:latin typeface="Calibri"/>
                <a:cs typeface="Calibri"/>
              </a:rPr>
              <a:t>MRD</a:t>
            </a:r>
            <a:r>
              <a:rPr sz="1298" spc="-3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7F7F7F"/>
                </a:solidFill>
                <a:latin typeface="Calibri"/>
                <a:cs typeface="Calibri"/>
              </a:rPr>
              <a:t>(citometria</a:t>
            </a:r>
            <a:r>
              <a:rPr sz="849" spc="-2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alibri"/>
                <a:cs typeface="Calibri"/>
              </a:rPr>
              <a:t>+</a:t>
            </a:r>
            <a:endParaRPr sz="849">
              <a:latin typeface="Calibri"/>
              <a:cs typeface="Calibri"/>
            </a:endParaRPr>
          </a:p>
          <a:p>
            <a:pPr marL="166805">
              <a:spcBef>
                <a:spcPts val="20"/>
              </a:spcBef>
            </a:pPr>
            <a:r>
              <a:rPr sz="849" spc="5" dirty="0">
                <a:solidFill>
                  <a:srgbClr val="7F7F7F"/>
                </a:solidFill>
                <a:latin typeface="Calibri"/>
                <a:cs typeface="Calibri"/>
              </a:rPr>
              <a:t>PCR</a:t>
            </a:r>
            <a:r>
              <a:rPr sz="849" spc="-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7F7F7F"/>
                </a:solidFill>
                <a:latin typeface="Calibri"/>
                <a:cs typeface="Calibri"/>
              </a:rPr>
              <a:t>clonoespecifica)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37068" y="3007291"/>
            <a:ext cx="1905190" cy="39218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809EC2"/>
                </a:solidFill>
                <a:latin typeface="Calibri"/>
                <a:cs typeface="Calibri"/>
              </a:rPr>
              <a:t>TP1.5</a:t>
            </a:r>
            <a:r>
              <a:rPr sz="949" b="1" dirty="0">
                <a:solidFill>
                  <a:srgbClr val="809EC2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(patients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with no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access to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CAR-T study)</a:t>
            </a:r>
            <a:endParaRPr sz="749">
              <a:latin typeface="Calibri"/>
              <a:cs typeface="Calibri"/>
            </a:endParaRPr>
          </a:p>
          <a:p>
            <a:pPr marL="166805" indent="-154754">
              <a:spcBef>
                <a:spcPts val="35"/>
              </a:spcBef>
              <a:buChar char="-"/>
              <a:tabLst>
                <a:tab pos="167439" algn="l"/>
              </a:tabLst>
            </a:pPr>
            <a:r>
              <a:rPr sz="749" spc="-5" dirty="0">
                <a:latin typeface="Calibri"/>
                <a:cs typeface="Calibri"/>
              </a:rPr>
              <a:t>Day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50</a:t>
            </a:r>
            <a:endParaRPr sz="749">
              <a:latin typeface="Calibri"/>
              <a:cs typeface="Calibri"/>
            </a:endParaRPr>
          </a:p>
          <a:p>
            <a:pPr marL="166805" indent="-154754">
              <a:spcBef>
                <a:spcPts val="20"/>
              </a:spcBef>
              <a:buChar char="-"/>
              <a:tabLst>
                <a:tab pos="167439" algn="l"/>
              </a:tabLst>
            </a:pPr>
            <a:r>
              <a:rPr sz="749" spc="-5" dirty="0">
                <a:latin typeface="Calibri"/>
                <a:cs typeface="Calibri"/>
              </a:rPr>
              <a:t>Day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57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(DS-ALL)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69025" y="3588868"/>
            <a:ext cx="2436665" cy="421455"/>
          </a:xfrm>
          <a:prstGeom prst="rect">
            <a:avLst/>
          </a:prstGeom>
          <a:ln w="5156">
            <a:solidFill>
              <a:srgbClr val="BFBFBF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203590" indent="-155388">
              <a:spcBef>
                <a:spcPts val="140"/>
              </a:spcBef>
              <a:buFont typeface="Arial"/>
              <a:buChar char="•"/>
              <a:tabLst>
                <a:tab pos="204225" algn="l"/>
              </a:tabLst>
            </a:pPr>
            <a:r>
              <a:rPr sz="649" spc="-5" dirty="0">
                <a:latin typeface="Calibri"/>
                <a:cs typeface="Calibri"/>
              </a:rPr>
              <a:t>MRD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0%: </a:t>
            </a:r>
            <a:r>
              <a:rPr sz="649" spc="-5" dirty="0">
                <a:latin typeface="Calibri"/>
                <a:cs typeface="Calibri"/>
              </a:rPr>
              <a:t>undetectable MRD by</a:t>
            </a:r>
            <a:r>
              <a:rPr sz="649" spc="-1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IG/TCR PCR</a:t>
            </a:r>
            <a:endParaRPr sz="649">
              <a:latin typeface="Calibri"/>
              <a:cs typeface="Calibri"/>
            </a:endParaRPr>
          </a:p>
          <a:p>
            <a:pPr marL="203590" indent="-154754">
              <a:lnSpc>
                <a:spcPts val="774"/>
              </a:lnSpc>
              <a:spcBef>
                <a:spcPts val="25"/>
              </a:spcBef>
              <a:buFont typeface="Arial"/>
              <a:buChar char="•"/>
              <a:tabLst>
                <a:tab pos="204225" algn="l"/>
              </a:tabLst>
            </a:pPr>
            <a:r>
              <a:rPr sz="649" b="1" dirty="0">
                <a:latin typeface="Calibri"/>
                <a:cs typeface="Calibri"/>
              </a:rPr>
              <a:t>HR </a:t>
            </a:r>
            <a:r>
              <a:rPr sz="649" b="1" spc="-5" dirty="0">
                <a:latin typeface="Calibri"/>
                <a:cs typeface="Calibri"/>
              </a:rPr>
              <a:t>genetics</a:t>
            </a:r>
            <a:r>
              <a:rPr sz="649" spc="-5" dirty="0">
                <a:latin typeface="Calibri"/>
                <a:cs typeface="Calibri"/>
              </a:rPr>
              <a:t>: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fusions,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near haploidy,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low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hypodiploidy,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iAMP21.</a:t>
            </a:r>
            <a:endParaRPr sz="649">
              <a:latin typeface="Calibri"/>
              <a:cs typeface="Calibri"/>
            </a:endParaRPr>
          </a:p>
          <a:p>
            <a:pPr marL="203590">
              <a:lnSpc>
                <a:spcPts val="759"/>
              </a:lnSpc>
            </a:pPr>
            <a:r>
              <a:rPr sz="649" i="1" spc="-5" dirty="0">
                <a:latin typeface="Calibri"/>
                <a:cs typeface="Calibri"/>
              </a:rPr>
              <a:t>KMT2A/MLL</a:t>
            </a:r>
            <a:endParaRPr sz="649">
              <a:latin typeface="Calibri"/>
              <a:cs typeface="Calibri"/>
            </a:endParaRPr>
          </a:p>
          <a:p>
            <a:pPr marL="203590" indent="-155388">
              <a:lnSpc>
                <a:spcPts val="764"/>
              </a:lnSpc>
              <a:buFont typeface="Arial"/>
              <a:buChar char="•"/>
              <a:tabLst>
                <a:tab pos="204225" algn="l"/>
              </a:tabLst>
            </a:pPr>
            <a:r>
              <a:rPr sz="649" b="1" spc="-5" dirty="0">
                <a:latin typeface="Calibri"/>
                <a:cs typeface="Calibri"/>
              </a:rPr>
              <a:t>ABL-class: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ABL1,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ABL2, PDGFRB,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CSF1R </a:t>
            </a:r>
            <a:r>
              <a:rPr sz="649" spc="-5" dirty="0">
                <a:latin typeface="Calibri"/>
                <a:cs typeface="Calibri"/>
              </a:rPr>
              <a:t>fusions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36331" y="3596144"/>
            <a:ext cx="2680205" cy="420815"/>
          </a:xfrm>
          <a:prstGeom prst="rect">
            <a:avLst/>
          </a:prstGeom>
          <a:ln w="5156">
            <a:solidFill>
              <a:srgbClr val="BFBFBF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48836">
              <a:spcBef>
                <a:spcPts val="135"/>
              </a:spcBef>
            </a:pPr>
            <a:r>
              <a:rPr sz="649" b="1" spc="-5" dirty="0">
                <a:latin typeface="Calibri"/>
                <a:cs typeface="Calibri"/>
              </a:rPr>
              <a:t>GR-CNA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profile:</a:t>
            </a:r>
            <a:endParaRPr sz="649">
              <a:latin typeface="Calibri"/>
              <a:cs typeface="Calibri"/>
            </a:endParaRPr>
          </a:p>
          <a:p>
            <a:pPr marL="142069" indent="-93867">
              <a:lnSpc>
                <a:spcPts val="764"/>
              </a:lnSpc>
              <a:spcBef>
                <a:spcPts val="40"/>
              </a:spcBef>
              <a:buChar char="-"/>
              <a:tabLst>
                <a:tab pos="142704" algn="l"/>
              </a:tabLst>
            </a:pPr>
            <a:r>
              <a:rPr sz="649" dirty="0">
                <a:latin typeface="Calibri"/>
                <a:cs typeface="Calibri"/>
              </a:rPr>
              <a:t>No </a:t>
            </a:r>
            <a:r>
              <a:rPr sz="649" spc="-5" dirty="0">
                <a:latin typeface="Calibri"/>
                <a:cs typeface="Calibri"/>
              </a:rPr>
              <a:t>deletion</a:t>
            </a:r>
            <a:r>
              <a:rPr sz="649" dirty="0">
                <a:latin typeface="Calibri"/>
                <a:cs typeface="Calibri"/>
              </a:rPr>
              <a:t> of </a:t>
            </a:r>
            <a:r>
              <a:rPr sz="649" i="1" spc="-5" dirty="0">
                <a:latin typeface="Calibri"/>
                <a:cs typeface="Calibri"/>
              </a:rPr>
              <a:t>IKZF1,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CDKN2A/B,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PAR,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BTG,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EBF1,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dirty="0">
                <a:latin typeface="Calibri"/>
                <a:cs typeface="Calibri"/>
              </a:rPr>
              <a:t>PAX5,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ETV6,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RB1;</a:t>
            </a:r>
            <a:endParaRPr sz="649">
              <a:latin typeface="Calibri"/>
              <a:cs typeface="Calibri"/>
            </a:endParaRPr>
          </a:p>
          <a:p>
            <a:pPr marL="142069" indent="-93867">
              <a:lnSpc>
                <a:spcPts val="754"/>
              </a:lnSpc>
              <a:buChar char="-"/>
              <a:tabLst>
                <a:tab pos="142704" algn="l"/>
              </a:tabLst>
            </a:pPr>
            <a:r>
              <a:rPr sz="649" spc="-5" dirty="0">
                <a:latin typeface="Calibri"/>
                <a:cs typeface="Calibri"/>
              </a:rPr>
              <a:t>Isolated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deletion </a:t>
            </a:r>
            <a:r>
              <a:rPr sz="649" dirty="0">
                <a:latin typeface="Calibri"/>
                <a:cs typeface="Calibri"/>
              </a:rPr>
              <a:t>of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ETV6,</a:t>
            </a:r>
            <a:r>
              <a:rPr sz="649" i="1" dirty="0">
                <a:latin typeface="Calibri"/>
                <a:cs typeface="Calibri"/>
              </a:rPr>
              <a:t> PAX5,</a:t>
            </a:r>
            <a:r>
              <a:rPr sz="649" i="1" spc="-5" dirty="0">
                <a:latin typeface="Calibri"/>
                <a:cs typeface="Calibri"/>
              </a:rPr>
              <a:t> BTG1;</a:t>
            </a:r>
            <a:endParaRPr sz="649">
              <a:latin typeface="Calibri"/>
              <a:cs typeface="Calibri"/>
            </a:endParaRPr>
          </a:p>
          <a:p>
            <a:pPr marL="142069" indent="-93867">
              <a:lnSpc>
                <a:spcPts val="764"/>
              </a:lnSpc>
              <a:buFont typeface="Calibri"/>
              <a:buChar char="-"/>
              <a:tabLst>
                <a:tab pos="142704" algn="l"/>
              </a:tabLst>
            </a:pPr>
            <a:r>
              <a:rPr sz="649" i="1" spc="-5" dirty="0">
                <a:latin typeface="Calibri"/>
                <a:cs typeface="Calibri"/>
              </a:rPr>
              <a:t>ETV6</a:t>
            </a:r>
            <a:r>
              <a:rPr sz="649" i="1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deletions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with</a:t>
            </a:r>
            <a:r>
              <a:rPr sz="649" dirty="0">
                <a:latin typeface="Calibri"/>
                <a:cs typeface="Calibri"/>
              </a:rPr>
              <a:t> a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single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additional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deletion</a:t>
            </a:r>
            <a:r>
              <a:rPr sz="649" dirty="0">
                <a:latin typeface="Calibri"/>
                <a:cs typeface="Calibri"/>
              </a:rPr>
              <a:t> of </a:t>
            </a:r>
            <a:r>
              <a:rPr sz="649" i="1" spc="-5" dirty="0">
                <a:latin typeface="Calibri"/>
                <a:cs typeface="Calibri"/>
              </a:rPr>
              <a:t>BTG1,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dirty="0">
                <a:latin typeface="Calibri"/>
                <a:cs typeface="Calibri"/>
              </a:rPr>
              <a:t>PAX5, </a:t>
            </a:r>
            <a:r>
              <a:rPr sz="649" i="1" spc="-5" dirty="0">
                <a:latin typeface="Calibri"/>
                <a:cs typeface="Calibri"/>
              </a:rPr>
              <a:t>CDKN2A/B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7829" y="978014"/>
            <a:ext cx="1482057" cy="453275"/>
          </a:xfrm>
          <a:prstGeom prst="rect">
            <a:avLst/>
          </a:prstGeom>
        </p:spPr>
      </p:pic>
      <p:sp>
        <p:nvSpPr>
          <p:cNvPr id="14" name="object 14"/>
          <p:cNvSpPr txBox="1">
            <a:spLocks noGrp="1"/>
          </p:cNvSpPr>
          <p:nvPr>
            <p:ph type="title" idx="4294967295"/>
          </p:nvPr>
        </p:nvSpPr>
        <p:spPr>
          <a:xfrm>
            <a:off x="3401686" y="1067209"/>
            <a:ext cx="40805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spc="-15" dirty="0">
                <a:solidFill>
                  <a:srgbClr val="7F7F7F"/>
                </a:solidFill>
              </a:rPr>
              <a:t>Diagnóstico</a:t>
            </a:r>
            <a:r>
              <a:rPr sz="2147" spc="-5" dirty="0">
                <a:solidFill>
                  <a:srgbClr val="7F7F7F"/>
                </a:solidFill>
              </a:rPr>
              <a:t> </a:t>
            </a:r>
            <a:r>
              <a:rPr sz="2147" spc="-20" dirty="0">
                <a:solidFill>
                  <a:srgbClr val="7F7F7F"/>
                </a:solidFill>
              </a:rPr>
              <a:t>y</a:t>
            </a:r>
            <a:r>
              <a:rPr sz="2147" dirty="0">
                <a:solidFill>
                  <a:srgbClr val="7F7F7F"/>
                </a:solidFill>
              </a:rPr>
              <a:t> </a:t>
            </a:r>
            <a:r>
              <a:rPr sz="2147" spc="-15" dirty="0">
                <a:solidFill>
                  <a:srgbClr val="7F7F7F"/>
                </a:solidFill>
              </a:rPr>
              <a:t>seguimiento</a:t>
            </a:r>
            <a:r>
              <a:rPr sz="2147" spc="10" dirty="0">
                <a:solidFill>
                  <a:srgbClr val="7F7F7F"/>
                </a:solidFill>
              </a:rPr>
              <a:t> </a:t>
            </a:r>
            <a:r>
              <a:rPr sz="2147" spc="-5" dirty="0">
                <a:solidFill>
                  <a:srgbClr val="7F7F7F"/>
                </a:solidFill>
              </a:rPr>
              <a:t>de</a:t>
            </a:r>
            <a:r>
              <a:rPr sz="2147" dirty="0">
                <a:solidFill>
                  <a:srgbClr val="7F7F7F"/>
                </a:solidFill>
              </a:rPr>
              <a:t> </a:t>
            </a:r>
            <a:r>
              <a:rPr sz="2147" spc="-15" dirty="0">
                <a:solidFill>
                  <a:srgbClr val="7F7F7F"/>
                </a:solidFill>
              </a:rPr>
              <a:t>la</a:t>
            </a:r>
            <a:r>
              <a:rPr sz="2147" dirty="0">
                <a:solidFill>
                  <a:srgbClr val="7F7F7F"/>
                </a:solidFill>
              </a:rPr>
              <a:t> </a:t>
            </a:r>
            <a:r>
              <a:rPr sz="2147" spc="-10" dirty="0">
                <a:solidFill>
                  <a:srgbClr val="7F7F7F"/>
                </a:solidFill>
              </a:rPr>
              <a:t>ERM</a:t>
            </a:r>
            <a:endParaRPr sz="2147"/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276749" y="3629671"/>
            <a:ext cx="738864" cy="541622"/>
          </a:xfrm>
          <a:custGeom>
            <a:avLst/>
            <a:gdLst/>
            <a:ahLst/>
            <a:cxnLst/>
            <a:rect l="l" t="t" r="r" b="b"/>
            <a:pathLst>
              <a:path w="739775" h="542289">
                <a:moveTo>
                  <a:pt x="0" y="271043"/>
                </a:moveTo>
                <a:lnTo>
                  <a:pt x="4009" y="230990"/>
                </a:lnTo>
                <a:lnTo>
                  <a:pt x="15656" y="192761"/>
                </a:lnTo>
                <a:lnTo>
                  <a:pt x="34368" y="156777"/>
                </a:lnTo>
                <a:lnTo>
                  <a:pt x="59573" y="123456"/>
                </a:lnTo>
                <a:lnTo>
                  <a:pt x="90700" y="93218"/>
                </a:lnTo>
                <a:lnTo>
                  <a:pt x="127176" y="66481"/>
                </a:lnTo>
                <a:lnTo>
                  <a:pt x="168429" y="43666"/>
                </a:lnTo>
                <a:lnTo>
                  <a:pt x="213887" y="25191"/>
                </a:lnTo>
                <a:lnTo>
                  <a:pt x="262979" y="11475"/>
                </a:lnTo>
                <a:lnTo>
                  <a:pt x="315131" y="2938"/>
                </a:lnTo>
                <a:lnTo>
                  <a:pt x="369773" y="0"/>
                </a:lnTo>
                <a:lnTo>
                  <a:pt x="424414" y="2938"/>
                </a:lnTo>
                <a:lnTo>
                  <a:pt x="476567" y="11475"/>
                </a:lnTo>
                <a:lnTo>
                  <a:pt x="525658" y="25191"/>
                </a:lnTo>
                <a:lnTo>
                  <a:pt x="571116" y="43666"/>
                </a:lnTo>
                <a:lnTo>
                  <a:pt x="612369" y="66481"/>
                </a:lnTo>
                <a:lnTo>
                  <a:pt x="648845" y="93218"/>
                </a:lnTo>
                <a:lnTo>
                  <a:pt x="679972" y="123456"/>
                </a:lnTo>
                <a:lnTo>
                  <a:pt x="705178" y="156777"/>
                </a:lnTo>
                <a:lnTo>
                  <a:pt x="723890" y="192761"/>
                </a:lnTo>
                <a:lnTo>
                  <a:pt x="735537" y="230990"/>
                </a:lnTo>
                <a:lnTo>
                  <a:pt x="739546" y="271043"/>
                </a:lnTo>
                <a:lnTo>
                  <a:pt x="735537" y="311096"/>
                </a:lnTo>
                <a:lnTo>
                  <a:pt x="723890" y="349324"/>
                </a:lnTo>
                <a:lnTo>
                  <a:pt x="705178" y="385309"/>
                </a:lnTo>
                <a:lnTo>
                  <a:pt x="679972" y="418630"/>
                </a:lnTo>
                <a:lnTo>
                  <a:pt x="648845" y="448868"/>
                </a:lnTo>
                <a:lnTo>
                  <a:pt x="612369" y="475605"/>
                </a:lnTo>
                <a:lnTo>
                  <a:pt x="571116" y="498420"/>
                </a:lnTo>
                <a:lnTo>
                  <a:pt x="525658" y="516895"/>
                </a:lnTo>
                <a:lnTo>
                  <a:pt x="476567" y="530611"/>
                </a:lnTo>
                <a:lnTo>
                  <a:pt x="424414" y="539148"/>
                </a:lnTo>
                <a:lnTo>
                  <a:pt x="369773" y="542086"/>
                </a:lnTo>
                <a:lnTo>
                  <a:pt x="315131" y="539148"/>
                </a:lnTo>
                <a:lnTo>
                  <a:pt x="262979" y="530611"/>
                </a:lnTo>
                <a:lnTo>
                  <a:pt x="213887" y="516895"/>
                </a:lnTo>
                <a:lnTo>
                  <a:pt x="168429" y="498420"/>
                </a:lnTo>
                <a:lnTo>
                  <a:pt x="127176" y="475605"/>
                </a:lnTo>
                <a:lnTo>
                  <a:pt x="90700" y="448868"/>
                </a:lnTo>
                <a:lnTo>
                  <a:pt x="59573" y="418630"/>
                </a:lnTo>
                <a:lnTo>
                  <a:pt x="34368" y="385309"/>
                </a:lnTo>
                <a:lnTo>
                  <a:pt x="15656" y="349324"/>
                </a:lnTo>
                <a:lnTo>
                  <a:pt x="4009" y="311096"/>
                </a:lnTo>
                <a:lnTo>
                  <a:pt x="0" y="271043"/>
                </a:lnTo>
                <a:close/>
              </a:path>
            </a:pathLst>
          </a:custGeom>
          <a:ln w="13754">
            <a:solidFill>
              <a:srgbClr val="8064A2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5468072" y="3748149"/>
            <a:ext cx="356431" cy="27396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27272" marR="5074" indent="-15222">
              <a:lnSpc>
                <a:spcPct val="102000"/>
              </a:lnSpc>
              <a:spcBef>
                <a:spcPts val="95"/>
              </a:spcBef>
            </a:pPr>
            <a:r>
              <a:rPr sz="849" spc="5" dirty="0">
                <a:latin typeface="Calibri"/>
                <a:cs typeface="Calibri"/>
              </a:rPr>
              <a:t>UK R</a:t>
            </a:r>
            <a:r>
              <a:rPr sz="849" dirty="0">
                <a:latin typeface="Calibri"/>
                <a:cs typeface="Calibri"/>
              </a:rPr>
              <a:t>isk  Engine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281471" y="3142407"/>
            <a:ext cx="1009041" cy="781991"/>
          </a:xfrm>
          <a:custGeom>
            <a:avLst/>
            <a:gdLst/>
            <a:ahLst/>
            <a:cxnLst/>
            <a:rect l="l" t="t" r="r" b="b"/>
            <a:pathLst>
              <a:path w="1010284" h="782954">
                <a:moveTo>
                  <a:pt x="0" y="391172"/>
                </a:moveTo>
                <a:lnTo>
                  <a:pt x="2962" y="348549"/>
                </a:lnTo>
                <a:lnTo>
                  <a:pt x="11644" y="307256"/>
                </a:lnTo>
                <a:lnTo>
                  <a:pt x="25738" y="267531"/>
                </a:lnTo>
                <a:lnTo>
                  <a:pt x="44935" y="229613"/>
                </a:lnTo>
                <a:lnTo>
                  <a:pt x="68928" y="193739"/>
                </a:lnTo>
                <a:lnTo>
                  <a:pt x="97408" y="160150"/>
                </a:lnTo>
                <a:lnTo>
                  <a:pt x="130068" y="129084"/>
                </a:lnTo>
                <a:lnTo>
                  <a:pt x="166599" y="100778"/>
                </a:lnTo>
                <a:lnTo>
                  <a:pt x="206694" y="75473"/>
                </a:lnTo>
                <a:lnTo>
                  <a:pt x="250045" y="53406"/>
                </a:lnTo>
                <a:lnTo>
                  <a:pt x="296343" y="34816"/>
                </a:lnTo>
                <a:lnTo>
                  <a:pt x="345280" y="19942"/>
                </a:lnTo>
                <a:lnTo>
                  <a:pt x="396549" y="9022"/>
                </a:lnTo>
                <a:lnTo>
                  <a:pt x="449842" y="2295"/>
                </a:lnTo>
                <a:lnTo>
                  <a:pt x="504850" y="0"/>
                </a:lnTo>
                <a:lnTo>
                  <a:pt x="559860" y="2295"/>
                </a:lnTo>
                <a:lnTo>
                  <a:pt x="613155" y="9022"/>
                </a:lnTo>
                <a:lnTo>
                  <a:pt x="664426" y="19942"/>
                </a:lnTo>
                <a:lnTo>
                  <a:pt x="713365" y="34816"/>
                </a:lnTo>
                <a:lnTo>
                  <a:pt x="759664" y="53406"/>
                </a:lnTo>
                <a:lnTo>
                  <a:pt x="803016" y="75473"/>
                </a:lnTo>
                <a:lnTo>
                  <a:pt x="843111" y="100778"/>
                </a:lnTo>
                <a:lnTo>
                  <a:pt x="879643" y="129084"/>
                </a:lnTo>
                <a:lnTo>
                  <a:pt x="912304" y="160150"/>
                </a:lnTo>
                <a:lnTo>
                  <a:pt x="940784" y="193739"/>
                </a:lnTo>
                <a:lnTo>
                  <a:pt x="964777" y="229613"/>
                </a:lnTo>
                <a:lnTo>
                  <a:pt x="983975" y="267531"/>
                </a:lnTo>
                <a:lnTo>
                  <a:pt x="998068" y="307256"/>
                </a:lnTo>
                <a:lnTo>
                  <a:pt x="1006751" y="348549"/>
                </a:lnTo>
                <a:lnTo>
                  <a:pt x="1009713" y="391172"/>
                </a:lnTo>
                <a:lnTo>
                  <a:pt x="1006751" y="433795"/>
                </a:lnTo>
                <a:lnTo>
                  <a:pt x="998068" y="475088"/>
                </a:lnTo>
                <a:lnTo>
                  <a:pt x="983975" y="514813"/>
                </a:lnTo>
                <a:lnTo>
                  <a:pt x="964777" y="552732"/>
                </a:lnTo>
                <a:lnTo>
                  <a:pt x="940784" y="588605"/>
                </a:lnTo>
                <a:lnTo>
                  <a:pt x="912304" y="622194"/>
                </a:lnTo>
                <a:lnTo>
                  <a:pt x="879643" y="653261"/>
                </a:lnTo>
                <a:lnTo>
                  <a:pt x="843111" y="681566"/>
                </a:lnTo>
                <a:lnTo>
                  <a:pt x="803016" y="706872"/>
                </a:lnTo>
                <a:lnTo>
                  <a:pt x="759664" y="728939"/>
                </a:lnTo>
                <a:lnTo>
                  <a:pt x="713365" y="747529"/>
                </a:lnTo>
                <a:lnTo>
                  <a:pt x="664426" y="762403"/>
                </a:lnTo>
                <a:lnTo>
                  <a:pt x="613155" y="773323"/>
                </a:lnTo>
                <a:lnTo>
                  <a:pt x="559860" y="780050"/>
                </a:lnTo>
                <a:lnTo>
                  <a:pt x="504850" y="782345"/>
                </a:lnTo>
                <a:lnTo>
                  <a:pt x="449842" y="780050"/>
                </a:lnTo>
                <a:lnTo>
                  <a:pt x="396549" y="773323"/>
                </a:lnTo>
                <a:lnTo>
                  <a:pt x="345280" y="762403"/>
                </a:lnTo>
                <a:lnTo>
                  <a:pt x="296343" y="747529"/>
                </a:lnTo>
                <a:lnTo>
                  <a:pt x="250045" y="728939"/>
                </a:lnTo>
                <a:lnTo>
                  <a:pt x="206694" y="706872"/>
                </a:lnTo>
                <a:lnTo>
                  <a:pt x="166599" y="681566"/>
                </a:lnTo>
                <a:lnTo>
                  <a:pt x="130068" y="653261"/>
                </a:lnTo>
                <a:lnTo>
                  <a:pt x="97408" y="622194"/>
                </a:lnTo>
                <a:lnTo>
                  <a:pt x="68928" y="588605"/>
                </a:lnTo>
                <a:lnTo>
                  <a:pt x="44935" y="552732"/>
                </a:lnTo>
                <a:lnTo>
                  <a:pt x="25738" y="514813"/>
                </a:lnTo>
                <a:lnTo>
                  <a:pt x="11644" y="475088"/>
                </a:lnTo>
                <a:lnTo>
                  <a:pt x="2962" y="433795"/>
                </a:lnTo>
                <a:lnTo>
                  <a:pt x="0" y="391172"/>
                </a:lnTo>
                <a:close/>
              </a:path>
            </a:pathLst>
          </a:custGeom>
          <a:ln w="13754">
            <a:solidFill>
              <a:srgbClr val="4BACC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6470964" y="3316166"/>
            <a:ext cx="629778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algn="ctr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CASTOR</a:t>
            </a:r>
            <a:r>
              <a:rPr sz="849" spc="-3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eCRF</a:t>
            </a:r>
            <a:endParaRPr sz="849">
              <a:latin typeface="Calibri"/>
              <a:cs typeface="Calibri"/>
            </a:endParaRPr>
          </a:p>
          <a:p>
            <a:pPr marL="92599" marR="84988" algn="ctr">
              <a:spcBef>
                <a:spcPts val="5"/>
              </a:spcBef>
            </a:pPr>
            <a:r>
              <a:rPr sz="849" spc="5" dirty="0">
                <a:latin typeface="Calibri"/>
                <a:cs typeface="Calibri"/>
              </a:rPr>
              <a:t>and </a:t>
            </a:r>
            <a:r>
              <a:rPr sz="849" dirty="0">
                <a:latin typeface="Calibri"/>
                <a:cs typeface="Calibri"/>
              </a:rPr>
              <a:t>Risk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</a:t>
            </a:r>
            <a:r>
              <a:rPr sz="849" spc="-5" dirty="0">
                <a:latin typeface="Calibri"/>
                <a:cs typeface="Calibri"/>
              </a:rPr>
              <a:t>g</a:t>
            </a:r>
            <a:r>
              <a:rPr sz="849" spc="5" dirty="0">
                <a:latin typeface="Calibri"/>
                <a:cs typeface="Calibri"/>
              </a:rPr>
              <a:t>or</a:t>
            </a:r>
            <a:r>
              <a:rPr sz="849" spc="-5" dirty="0">
                <a:latin typeface="Calibri"/>
                <a:cs typeface="Calibri"/>
              </a:rPr>
              <a:t>i</a:t>
            </a:r>
            <a:r>
              <a:rPr sz="849" spc="5" dirty="0">
                <a:latin typeface="Calibri"/>
                <a:cs typeface="Calibri"/>
              </a:rPr>
              <a:t>t</a:t>
            </a:r>
            <a:r>
              <a:rPr sz="849" dirty="0">
                <a:latin typeface="Calibri"/>
                <a:cs typeface="Calibri"/>
              </a:rPr>
              <a:t>h</a:t>
            </a:r>
            <a:r>
              <a:rPr sz="849" spc="10" dirty="0">
                <a:latin typeface="Calibri"/>
                <a:cs typeface="Calibri"/>
              </a:rPr>
              <a:t>m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668473" y="3471745"/>
            <a:ext cx="1827182" cy="310133"/>
            <a:chOff x="1664892" y="3476026"/>
            <a:chExt cx="1829435" cy="310515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64892" y="3476026"/>
              <a:ext cx="1829117" cy="26908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85152" y="3476026"/>
              <a:ext cx="1188596" cy="31035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687929" y="3487595"/>
              <a:ext cx="1783714" cy="224790"/>
            </a:xfrm>
            <a:custGeom>
              <a:avLst/>
              <a:gdLst/>
              <a:ahLst/>
              <a:cxnLst/>
              <a:rect l="l" t="t" r="r" b="b"/>
              <a:pathLst>
                <a:path w="1783714" h="224789">
                  <a:moveTo>
                    <a:pt x="1745830" y="0"/>
                  </a:moveTo>
                  <a:lnTo>
                    <a:pt x="37401" y="0"/>
                  </a:lnTo>
                  <a:lnTo>
                    <a:pt x="22845" y="2938"/>
                  </a:lnTo>
                  <a:lnTo>
                    <a:pt x="10956" y="10952"/>
                  </a:lnTo>
                  <a:lnTo>
                    <a:pt x="2940" y="22840"/>
                  </a:lnTo>
                  <a:lnTo>
                    <a:pt x="0" y="37401"/>
                  </a:lnTo>
                  <a:lnTo>
                    <a:pt x="0" y="187007"/>
                  </a:lnTo>
                  <a:lnTo>
                    <a:pt x="2940" y="201563"/>
                  </a:lnTo>
                  <a:lnTo>
                    <a:pt x="10956" y="213452"/>
                  </a:lnTo>
                  <a:lnTo>
                    <a:pt x="22845" y="221468"/>
                  </a:lnTo>
                  <a:lnTo>
                    <a:pt x="37401" y="224408"/>
                  </a:lnTo>
                  <a:lnTo>
                    <a:pt x="1745830" y="224408"/>
                  </a:lnTo>
                  <a:lnTo>
                    <a:pt x="1760386" y="221468"/>
                  </a:lnTo>
                  <a:lnTo>
                    <a:pt x="1772275" y="213452"/>
                  </a:lnTo>
                  <a:lnTo>
                    <a:pt x="1780292" y="201563"/>
                  </a:lnTo>
                  <a:lnTo>
                    <a:pt x="1783232" y="187007"/>
                  </a:lnTo>
                  <a:lnTo>
                    <a:pt x="1783232" y="37401"/>
                  </a:lnTo>
                  <a:lnTo>
                    <a:pt x="1780292" y="22840"/>
                  </a:lnTo>
                  <a:lnTo>
                    <a:pt x="1772275" y="10952"/>
                  </a:lnTo>
                  <a:lnTo>
                    <a:pt x="1760386" y="2938"/>
                  </a:lnTo>
                  <a:lnTo>
                    <a:pt x="1745830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2073385" y="3501929"/>
            <a:ext cx="101728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Molecular</a:t>
            </a:r>
            <a:r>
              <a:rPr sz="949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MRD</a:t>
            </a:r>
            <a:r>
              <a:rPr sz="949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Lab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675070" y="3150231"/>
            <a:ext cx="1827182" cy="308864"/>
            <a:chOff x="1671497" y="3154115"/>
            <a:chExt cx="1829435" cy="309245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71497" y="3154121"/>
              <a:ext cx="1829104" cy="269079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27124" y="3154115"/>
              <a:ext cx="917860" cy="30870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694474" y="3165408"/>
              <a:ext cx="1783714" cy="224790"/>
            </a:xfrm>
            <a:custGeom>
              <a:avLst/>
              <a:gdLst/>
              <a:ahLst/>
              <a:cxnLst/>
              <a:rect l="l" t="t" r="r" b="b"/>
              <a:pathLst>
                <a:path w="1783714" h="224789">
                  <a:moveTo>
                    <a:pt x="1745830" y="0"/>
                  </a:moveTo>
                  <a:lnTo>
                    <a:pt x="37401" y="0"/>
                  </a:lnTo>
                  <a:lnTo>
                    <a:pt x="22845" y="2938"/>
                  </a:lnTo>
                  <a:lnTo>
                    <a:pt x="10956" y="10952"/>
                  </a:lnTo>
                  <a:lnTo>
                    <a:pt x="2940" y="22840"/>
                  </a:lnTo>
                  <a:lnTo>
                    <a:pt x="0" y="37401"/>
                  </a:lnTo>
                  <a:lnTo>
                    <a:pt x="0" y="187007"/>
                  </a:lnTo>
                  <a:lnTo>
                    <a:pt x="2940" y="201563"/>
                  </a:lnTo>
                  <a:lnTo>
                    <a:pt x="10956" y="213452"/>
                  </a:lnTo>
                  <a:lnTo>
                    <a:pt x="22845" y="221468"/>
                  </a:lnTo>
                  <a:lnTo>
                    <a:pt x="37401" y="224408"/>
                  </a:lnTo>
                  <a:lnTo>
                    <a:pt x="1745830" y="224408"/>
                  </a:lnTo>
                  <a:lnTo>
                    <a:pt x="1760386" y="221468"/>
                  </a:lnTo>
                  <a:lnTo>
                    <a:pt x="1772275" y="213452"/>
                  </a:lnTo>
                  <a:lnTo>
                    <a:pt x="1780292" y="201563"/>
                  </a:lnTo>
                  <a:lnTo>
                    <a:pt x="1783232" y="187007"/>
                  </a:lnTo>
                  <a:lnTo>
                    <a:pt x="1783232" y="37401"/>
                  </a:lnTo>
                  <a:lnTo>
                    <a:pt x="1780292" y="22840"/>
                  </a:lnTo>
                  <a:lnTo>
                    <a:pt x="1772275" y="10952"/>
                  </a:lnTo>
                  <a:lnTo>
                    <a:pt x="1760386" y="2938"/>
                  </a:lnTo>
                  <a:lnTo>
                    <a:pt x="1745830" y="0"/>
                  </a:lnTo>
                  <a:close/>
                </a:path>
              </a:pathLst>
            </a:custGeom>
            <a:solidFill>
              <a:srgbClr val="8064A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2215417" y="3180416"/>
            <a:ext cx="74647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Flow</a:t>
            </a:r>
            <a:r>
              <a:rPr sz="949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MRD</a:t>
            </a:r>
            <a:r>
              <a:rPr sz="949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Lab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681662" y="2822120"/>
            <a:ext cx="1827182" cy="310133"/>
            <a:chOff x="1678098" y="2825600"/>
            <a:chExt cx="1829435" cy="31051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78098" y="2825600"/>
              <a:ext cx="1829117" cy="26908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73347" y="2825600"/>
              <a:ext cx="838620" cy="310355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701020" y="2837161"/>
              <a:ext cx="1783714" cy="224790"/>
            </a:xfrm>
            <a:custGeom>
              <a:avLst/>
              <a:gdLst/>
              <a:ahLst/>
              <a:cxnLst/>
              <a:rect l="l" t="t" r="r" b="b"/>
              <a:pathLst>
                <a:path w="1783714" h="224789">
                  <a:moveTo>
                    <a:pt x="1745830" y="0"/>
                  </a:moveTo>
                  <a:lnTo>
                    <a:pt x="37401" y="0"/>
                  </a:lnTo>
                  <a:lnTo>
                    <a:pt x="22845" y="2938"/>
                  </a:lnTo>
                  <a:lnTo>
                    <a:pt x="10956" y="10952"/>
                  </a:lnTo>
                  <a:lnTo>
                    <a:pt x="2940" y="22840"/>
                  </a:lnTo>
                  <a:lnTo>
                    <a:pt x="0" y="37401"/>
                  </a:lnTo>
                  <a:lnTo>
                    <a:pt x="0" y="187007"/>
                  </a:lnTo>
                  <a:lnTo>
                    <a:pt x="2940" y="201563"/>
                  </a:lnTo>
                  <a:lnTo>
                    <a:pt x="10956" y="213452"/>
                  </a:lnTo>
                  <a:lnTo>
                    <a:pt x="22845" y="221468"/>
                  </a:lnTo>
                  <a:lnTo>
                    <a:pt x="37401" y="224408"/>
                  </a:lnTo>
                  <a:lnTo>
                    <a:pt x="1745830" y="224408"/>
                  </a:lnTo>
                  <a:lnTo>
                    <a:pt x="1760386" y="221468"/>
                  </a:lnTo>
                  <a:lnTo>
                    <a:pt x="1772275" y="213452"/>
                  </a:lnTo>
                  <a:lnTo>
                    <a:pt x="1780292" y="201563"/>
                  </a:lnTo>
                  <a:lnTo>
                    <a:pt x="1783232" y="187007"/>
                  </a:lnTo>
                  <a:lnTo>
                    <a:pt x="1783232" y="37401"/>
                  </a:lnTo>
                  <a:lnTo>
                    <a:pt x="1780292" y="22840"/>
                  </a:lnTo>
                  <a:lnTo>
                    <a:pt x="1772275" y="10952"/>
                  </a:lnTo>
                  <a:lnTo>
                    <a:pt x="1760386" y="2938"/>
                  </a:lnTo>
                  <a:lnTo>
                    <a:pt x="1745830" y="0"/>
                  </a:lnTo>
                  <a:close/>
                </a:path>
              </a:pathLst>
            </a:custGeom>
            <a:solidFill>
              <a:srgbClr val="E46C0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261542" y="2852305"/>
            <a:ext cx="6671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Genetics</a:t>
            </a:r>
            <a:r>
              <a:rPr sz="949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Lab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688261" y="2063681"/>
            <a:ext cx="1827182" cy="631681"/>
            <a:chOff x="1684705" y="2066226"/>
            <a:chExt cx="1829435" cy="632460"/>
          </a:xfrm>
        </p:grpSpPr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684705" y="2066226"/>
              <a:ext cx="1829113" cy="63225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66494" y="2247811"/>
              <a:ext cx="465529" cy="31035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707565" y="2077113"/>
              <a:ext cx="1783714" cy="589280"/>
            </a:xfrm>
            <a:custGeom>
              <a:avLst/>
              <a:gdLst/>
              <a:ahLst/>
              <a:cxnLst/>
              <a:rect l="l" t="t" r="r" b="b"/>
              <a:pathLst>
                <a:path w="1783714" h="589280">
                  <a:moveTo>
                    <a:pt x="1685112" y="0"/>
                  </a:moveTo>
                  <a:lnTo>
                    <a:pt x="98120" y="0"/>
                  </a:lnTo>
                  <a:lnTo>
                    <a:pt x="59927" y="7710"/>
                  </a:lnTo>
                  <a:lnTo>
                    <a:pt x="28738" y="28738"/>
                  </a:lnTo>
                  <a:lnTo>
                    <a:pt x="7710" y="59927"/>
                  </a:lnTo>
                  <a:lnTo>
                    <a:pt x="0" y="98120"/>
                  </a:lnTo>
                  <a:lnTo>
                    <a:pt x="0" y="490562"/>
                  </a:lnTo>
                  <a:lnTo>
                    <a:pt x="7710" y="528755"/>
                  </a:lnTo>
                  <a:lnTo>
                    <a:pt x="28738" y="559944"/>
                  </a:lnTo>
                  <a:lnTo>
                    <a:pt x="59927" y="580972"/>
                  </a:lnTo>
                  <a:lnTo>
                    <a:pt x="98120" y="588683"/>
                  </a:lnTo>
                  <a:lnTo>
                    <a:pt x="1685112" y="588683"/>
                  </a:lnTo>
                  <a:lnTo>
                    <a:pt x="1723305" y="580972"/>
                  </a:lnTo>
                  <a:lnTo>
                    <a:pt x="1754493" y="559944"/>
                  </a:lnTo>
                  <a:lnTo>
                    <a:pt x="1775521" y="528755"/>
                  </a:lnTo>
                  <a:lnTo>
                    <a:pt x="1783232" y="490562"/>
                  </a:lnTo>
                  <a:lnTo>
                    <a:pt x="1783232" y="98120"/>
                  </a:lnTo>
                  <a:lnTo>
                    <a:pt x="1775521" y="59927"/>
                  </a:lnTo>
                  <a:lnTo>
                    <a:pt x="1754493" y="28738"/>
                  </a:lnTo>
                  <a:lnTo>
                    <a:pt x="1723305" y="7710"/>
                  </a:lnTo>
                  <a:lnTo>
                    <a:pt x="1685112" y="0"/>
                  </a:lnTo>
                  <a:close/>
                </a:path>
              </a:pathLst>
            </a:custGeom>
            <a:solidFill>
              <a:srgbClr val="FCD5B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2454531" y="2275227"/>
            <a:ext cx="29427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C</a:t>
            </a:r>
            <a:r>
              <a:rPr sz="949" dirty="0">
                <a:latin typeface="Calibri"/>
                <a:cs typeface="Calibri"/>
              </a:rPr>
              <a:t>li</a:t>
            </a:r>
            <a:r>
              <a:rPr sz="949" spc="10" dirty="0">
                <a:latin typeface="Calibri"/>
                <a:cs typeface="Calibri"/>
              </a:rPr>
              <a:t>n</a:t>
            </a:r>
            <a:r>
              <a:rPr sz="949" dirty="0">
                <a:latin typeface="Calibri"/>
                <a:cs typeface="Calibri"/>
              </a:rPr>
              <a:t>i</a:t>
            </a:r>
            <a:r>
              <a:rPr sz="949" spc="10" dirty="0">
                <a:latin typeface="Calibri"/>
                <a:cs typeface="Calibri"/>
              </a:rPr>
              <a:t>c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228377" y="1964758"/>
            <a:ext cx="1235457" cy="782625"/>
          </a:xfrm>
          <a:custGeom>
            <a:avLst/>
            <a:gdLst/>
            <a:ahLst/>
            <a:cxnLst/>
            <a:rect l="l" t="t" r="r" b="b"/>
            <a:pathLst>
              <a:path w="1236979" h="783589">
                <a:moveTo>
                  <a:pt x="0" y="0"/>
                </a:moveTo>
                <a:lnTo>
                  <a:pt x="1236383" y="0"/>
                </a:lnTo>
                <a:lnTo>
                  <a:pt x="1236383" y="783463"/>
                </a:lnTo>
                <a:lnTo>
                  <a:pt x="0" y="783463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6265060" y="1970750"/>
            <a:ext cx="703982" cy="75154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1299"/>
              </a:lnSpc>
              <a:spcBef>
                <a:spcPts val="100"/>
              </a:spcBef>
            </a:pPr>
            <a:r>
              <a:rPr sz="849" b="1" dirty="0">
                <a:latin typeface="Calibri"/>
                <a:cs typeface="Calibri"/>
              </a:rPr>
              <a:t>Report: </a:t>
            </a:r>
            <a:r>
              <a:rPr sz="849" b="1" spc="5" dirty="0">
                <a:latin typeface="Calibri"/>
                <a:cs typeface="Calibri"/>
              </a:rPr>
              <a:t>TP1/2 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Risk</a:t>
            </a:r>
            <a:r>
              <a:rPr sz="849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Group:</a:t>
            </a:r>
            <a:r>
              <a:rPr sz="849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xxx </a:t>
            </a:r>
            <a:r>
              <a:rPr sz="849" spc="-18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Clinical: xxx 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Genetic: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xxx 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Flow: xxx 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Molecular: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xxx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3653656" y="2121447"/>
            <a:ext cx="2461400" cy="46932"/>
          </a:xfrm>
          <a:custGeom>
            <a:avLst/>
            <a:gdLst/>
            <a:ahLst/>
            <a:cxnLst/>
            <a:rect l="l" t="t" r="r" b="b"/>
            <a:pathLst>
              <a:path w="2464435" h="46989">
                <a:moveTo>
                  <a:pt x="46405" y="0"/>
                </a:moveTo>
                <a:lnTo>
                  <a:pt x="0" y="23266"/>
                </a:lnTo>
                <a:lnTo>
                  <a:pt x="46456" y="46418"/>
                </a:lnTo>
                <a:lnTo>
                  <a:pt x="46439" y="30962"/>
                </a:lnTo>
                <a:lnTo>
                  <a:pt x="38696" y="30962"/>
                </a:lnTo>
                <a:lnTo>
                  <a:pt x="38684" y="15481"/>
                </a:lnTo>
                <a:lnTo>
                  <a:pt x="46422" y="15471"/>
                </a:lnTo>
                <a:lnTo>
                  <a:pt x="46405" y="0"/>
                </a:lnTo>
                <a:close/>
              </a:path>
              <a:path w="2464435" h="46989">
                <a:moveTo>
                  <a:pt x="46422" y="15471"/>
                </a:moveTo>
                <a:lnTo>
                  <a:pt x="38684" y="15481"/>
                </a:lnTo>
                <a:lnTo>
                  <a:pt x="38696" y="30962"/>
                </a:lnTo>
                <a:lnTo>
                  <a:pt x="46439" y="30952"/>
                </a:lnTo>
                <a:lnTo>
                  <a:pt x="46422" y="15471"/>
                </a:lnTo>
                <a:close/>
              </a:path>
              <a:path w="2464435" h="46989">
                <a:moveTo>
                  <a:pt x="2463914" y="12445"/>
                </a:moveTo>
                <a:lnTo>
                  <a:pt x="46422" y="15471"/>
                </a:lnTo>
                <a:lnTo>
                  <a:pt x="46439" y="30952"/>
                </a:lnTo>
                <a:lnTo>
                  <a:pt x="2463939" y="27927"/>
                </a:lnTo>
                <a:lnTo>
                  <a:pt x="2463914" y="1244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30"/>
          <p:cNvSpPr txBox="1"/>
          <p:nvPr/>
        </p:nvSpPr>
        <p:spPr>
          <a:xfrm>
            <a:off x="3683744" y="2285669"/>
            <a:ext cx="1024262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Age,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Phenotype,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WCC,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CNS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status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666156" y="2838018"/>
            <a:ext cx="718569" cy="51688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Sentinel</a:t>
            </a:r>
            <a:r>
              <a:rPr sz="849" spc="-3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lesions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CNA</a:t>
            </a:r>
            <a:endParaRPr sz="849">
              <a:latin typeface="Calibri"/>
              <a:cs typeface="Calibri"/>
            </a:endParaRPr>
          </a:p>
          <a:p>
            <a:pPr marL="32345">
              <a:spcBef>
                <a:spcPts val="794"/>
              </a:spcBef>
            </a:pPr>
            <a:r>
              <a:rPr sz="849" spc="5" dirty="0">
                <a:latin typeface="Calibri"/>
                <a:cs typeface="Calibri"/>
              </a:rPr>
              <a:t>Flow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MRD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690448" y="3525568"/>
            <a:ext cx="72364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Molecular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MRD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796775" y="3926771"/>
            <a:ext cx="38687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R</a:t>
            </a:r>
            <a:r>
              <a:rPr sz="749" spc="-5" dirty="0">
                <a:latin typeface="Calibri"/>
                <a:cs typeface="Calibri"/>
              </a:rPr>
              <a:t>a</a:t>
            </a:r>
            <a:r>
              <a:rPr sz="749" spc="5" dirty="0">
                <a:latin typeface="Calibri"/>
                <a:cs typeface="Calibri"/>
              </a:rPr>
              <a:t>w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</a:t>
            </a:r>
            <a:r>
              <a:rPr sz="749" spc="-5" dirty="0">
                <a:latin typeface="Calibri"/>
                <a:cs typeface="Calibri"/>
              </a:rPr>
              <a:t>a</a:t>
            </a:r>
            <a:r>
              <a:rPr sz="749" spc="-10" dirty="0">
                <a:latin typeface="Calibri"/>
                <a:cs typeface="Calibri"/>
              </a:rPr>
              <a:t>ta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786074" y="3926771"/>
            <a:ext cx="18202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Risk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3446371" y="3980288"/>
            <a:ext cx="290472" cy="46932"/>
          </a:xfrm>
          <a:custGeom>
            <a:avLst/>
            <a:gdLst/>
            <a:ahLst/>
            <a:cxnLst/>
            <a:rect l="l" t="t" r="r" b="b"/>
            <a:pathLst>
              <a:path w="290829" h="46989">
                <a:moveTo>
                  <a:pt x="244259" y="0"/>
                </a:moveTo>
                <a:lnTo>
                  <a:pt x="244259" y="46431"/>
                </a:lnTo>
                <a:lnTo>
                  <a:pt x="275196" y="30962"/>
                </a:lnTo>
                <a:lnTo>
                  <a:pt x="251993" y="30962"/>
                </a:lnTo>
                <a:lnTo>
                  <a:pt x="251993" y="15481"/>
                </a:lnTo>
                <a:lnTo>
                  <a:pt x="275221" y="15481"/>
                </a:lnTo>
                <a:lnTo>
                  <a:pt x="244259" y="0"/>
                </a:lnTo>
                <a:close/>
              </a:path>
              <a:path w="290829" h="46989">
                <a:moveTo>
                  <a:pt x="244259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244259" y="30962"/>
                </a:lnTo>
                <a:lnTo>
                  <a:pt x="244259" y="15481"/>
                </a:lnTo>
                <a:close/>
              </a:path>
              <a:path w="290829" h="46989">
                <a:moveTo>
                  <a:pt x="275221" y="15481"/>
                </a:moveTo>
                <a:lnTo>
                  <a:pt x="251993" y="15481"/>
                </a:lnTo>
                <a:lnTo>
                  <a:pt x="251993" y="30962"/>
                </a:lnTo>
                <a:lnTo>
                  <a:pt x="275196" y="30962"/>
                </a:lnTo>
                <a:lnTo>
                  <a:pt x="290690" y="23215"/>
                </a:lnTo>
                <a:lnTo>
                  <a:pt x="275221" y="1548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/>
          <p:nvPr/>
        </p:nvSpPr>
        <p:spPr>
          <a:xfrm>
            <a:off x="2422349" y="3979291"/>
            <a:ext cx="290472" cy="41224"/>
          </a:xfrm>
          <a:custGeom>
            <a:avLst/>
            <a:gdLst/>
            <a:ahLst/>
            <a:cxnLst/>
            <a:rect l="l" t="t" r="r" b="b"/>
            <a:pathLst>
              <a:path w="290830" h="41275">
                <a:moveTo>
                  <a:pt x="249415" y="0"/>
                </a:moveTo>
                <a:lnTo>
                  <a:pt x="249415" y="41274"/>
                </a:lnTo>
                <a:lnTo>
                  <a:pt x="283806" y="24079"/>
                </a:lnTo>
                <a:lnTo>
                  <a:pt x="256298" y="24079"/>
                </a:lnTo>
                <a:lnTo>
                  <a:pt x="256298" y="17195"/>
                </a:lnTo>
                <a:lnTo>
                  <a:pt x="283806" y="17195"/>
                </a:lnTo>
                <a:lnTo>
                  <a:pt x="249415" y="0"/>
                </a:lnTo>
                <a:close/>
              </a:path>
              <a:path w="290830" h="41275">
                <a:moveTo>
                  <a:pt x="249415" y="17195"/>
                </a:moveTo>
                <a:lnTo>
                  <a:pt x="0" y="17195"/>
                </a:lnTo>
                <a:lnTo>
                  <a:pt x="0" y="24079"/>
                </a:lnTo>
                <a:lnTo>
                  <a:pt x="249415" y="24079"/>
                </a:lnTo>
                <a:lnTo>
                  <a:pt x="249415" y="17195"/>
                </a:lnTo>
                <a:close/>
              </a:path>
              <a:path w="290830" h="41275">
                <a:moveTo>
                  <a:pt x="283806" y="17195"/>
                </a:moveTo>
                <a:lnTo>
                  <a:pt x="256298" y="17195"/>
                </a:lnTo>
                <a:lnTo>
                  <a:pt x="256298" y="24079"/>
                </a:lnTo>
                <a:lnTo>
                  <a:pt x="283806" y="24079"/>
                </a:lnTo>
                <a:lnTo>
                  <a:pt x="290690" y="20637"/>
                </a:lnTo>
                <a:lnTo>
                  <a:pt x="283806" y="17195"/>
                </a:lnTo>
                <a:close/>
              </a:path>
            </a:pathLst>
          </a:custGeom>
          <a:solidFill>
            <a:srgbClr val="4F81B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7" name="object 37"/>
          <p:cNvGrpSpPr/>
          <p:nvPr/>
        </p:nvGrpSpPr>
        <p:grpSpPr>
          <a:xfrm>
            <a:off x="3667938" y="2407203"/>
            <a:ext cx="3392432" cy="1605206"/>
            <a:chOff x="3666823" y="2410171"/>
            <a:chExt cx="3396615" cy="1607185"/>
          </a:xfrm>
        </p:grpSpPr>
        <p:sp>
          <p:nvSpPr>
            <p:cNvPr id="38" name="object 38"/>
            <p:cNvSpPr/>
            <p:nvPr/>
          </p:nvSpPr>
          <p:spPr>
            <a:xfrm>
              <a:off x="4515599" y="2488729"/>
              <a:ext cx="1837055" cy="1136650"/>
            </a:xfrm>
            <a:custGeom>
              <a:avLst/>
              <a:gdLst/>
              <a:ahLst/>
              <a:cxnLst/>
              <a:rect l="l" t="t" r="r" b="b"/>
              <a:pathLst>
                <a:path w="1837054" h="1136650">
                  <a:moveTo>
                    <a:pt x="1790077" y="602475"/>
                  </a:moveTo>
                  <a:lnTo>
                    <a:pt x="1753120" y="579374"/>
                  </a:lnTo>
                  <a:lnTo>
                    <a:pt x="1751393" y="597344"/>
                  </a:lnTo>
                  <a:lnTo>
                    <a:pt x="106718" y="440283"/>
                  </a:lnTo>
                  <a:lnTo>
                    <a:pt x="106222" y="445414"/>
                  </a:lnTo>
                  <a:lnTo>
                    <a:pt x="1750910" y="602475"/>
                  </a:lnTo>
                  <a:lnTo>
                    <a:pt x="1757819" y="602475"/>
                  </a:lnTo>
                  <a:lnTo>
                    <a:pt x="1790077" y="602475"/>
                  </a:lnTo>
                  <a:close/>
                </a:path>
                <a:path w="1837054" h="1136650">
                  <a:moveTo>
                    <a:pt x="1792236" y="852779"/>
                  </a:moveTo>
                  <a:lnTo>
                    <a:pt x="1748104" y="839330"/>
                  </a:lnTo>
                  <a:lnTo>
                    <a:pt x="1751126" y="857135"/>
                  </a:lnTo>
                  <a:lnTo>
                    <a:pt x="132537" y="1131430"/>
                  </a:lnTo>
                  <a:lnTo>
                    <a:pt x="133400" y="1136523"/>
                  </a:lnTo>
                  <a:lnTo>
                    <a:pt x="1751990" y="862228"/>
                  </a:lnTo>
                  <a:lnTo>
                    <a:pt x="1755000" y="880021"/>
                  </a:lnTo>
                  <a:lnTo>
                    <a:pt x="1787867" y="855980"/>
                  </a:lnTo>
                  <a:lnTo>
                    <a:pt x="1792236" y="852779"/>
                  </a:lnTo>
                  <a:close/>
                </a:path>
                <a:path w="1837054" h="1136650">
                  <a:moveTo>
                    <a:pt x="1792236" y="767816"/>
                  </a:moveTo>
                  <a:lnTo>
                    <a:pt x="1789290" y="766470"/>
                  </a:lnTo>
                  <a:lnTo>
                    <a:pt x="1750250" y="748677"/>
                  </a:lnTo>
                  <a:lnTo>
                    <a:pt x="1750898" y="766724"/>
                  </a:lnTo>
                  <a:lnTo>
                    <a:pt x="0" y="829411"/>
                  </a:lnTo>
                  <a:lnTo>
                    <a:pt x="190" y="834567"/>
                  </a:lnTo>
                  <a:lnTo>
                    <a:pt x="1751088" y="771880"/>
                  </a:lnTo>
                  <a:lnTo>
                    <a:pt x="1751723" y="789914"/>
                  </a:lnTo>
                  <a:lnTo>
                    <a:pt x="1792236" y="767816"/>
                  </a:lnTo>
                  <a:close/>
                </a:path>
                <a:path w="1837054" h="1136650">
                  <a:moveTo>
                    <a:pt x="1792249" y="603834"/>
                  </a:moveTo>
                  <a:lnTo>
                    <a:pt x="1791131" y="603135"/>
                  </a:lnTo>
                  <a:lnTo>
                    <a:pt x="1757756" y="603135"/>
                  </a:lnTo>
                  <a:lnTo>
                    <a:pt x="1750847" y="603135"/>
                  </a:lnTo>
                  <a:lnTo>
                    <a:pt x="1749196" y="620458"/>
                  </a:lnTo>
                  <a:lnTo>
                    <a:pt x="1792249" y="603834"/>
                  </a:lnTo>
                  <a:close/>
                </a:path>
                <a:path w="1837054" h="1136650">
                  <a:moveTo>
                    <a:pt x="1836813" y="473392"/>
                  </a:moveTo>
                  <a:lnTo>
                    <a:pt x="1829485" y="466839"/>
                  </a:lnTo>
                  <a:lnTo>
                    <a:pt x="1802422" y="442633"/>
                  </a:lnTo>
                  <a:lnTo>
                    <a:pt x="1797672" y="460057"/>
                  </a:lnTo>
                  <a:lnTo>
                    <a:pt x="109448" y="0"/>
                  </a:lnTo>
                  <a:lnTo>
                    <a:pt x="108089" y="4978"/>
                  </a:lnTo>
                  <a:lnTo>
                    <a:pt x="1796313" y="465035"/>
                  </a:lnTo>
                  <a:lnTo>
                    <a:pt x="1791576" y="482447"/>
                  </a:lnTo>
                  <a:lnTo>
                    <a:pt x="1836813" y="473392"/>
                  </a:lnTo>
                  <a:close/>
                </a:path>
              </a:pathLst>
            </a:custGeom>
            <a:solidFill>
              <a:srgbClr val="4A7EB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6678205" y="2745397"/>
              <a:ext cx="62230" cy="293370"/>
            </a:xfrm>
            <a:custGeom>
              <a:avLst/>
              <a:gdLst/>
              <a:ahLst/>
              <a:cxnLst/>
              <a:rect l="l" t="t" r="r" b="b"/>
              <a:pathLst>
                <a:path w="62229" h="293369">
                  <a:moveTo>
                    <a:pt x="41275" y="51587"/>
                  </a:moveTo>
                  <a:lnTo>
                    <a:pt x="20637" y="51587"/>
                  </a:lnTo>
                  <a:lnTo>
                    <a:pt x="20637" y="293077"/>
                  </a:lnTo>
                  <a:lnTo>
                    <a:pt x="41275" y="293077"/>
                  </a:lnTo>
                  <a:lnTo>
                    <a:pt x="41275" y="51587"/>
                  </a:lnTo>
                  <a:close/>
                </a:path>
                <a:path w="62229" h="293369">
                  <a:moveTo>
                    <a:pt x="30949" y="0"/>
                  </a:moveTo>
                  <a:lnTo>
                    <a:pt x="0" y="61912"/>
                  </a:lnTo>
                  <a:lnTo>
                    <a:pt x="20637" y="61912"/>
                  </a:lnTo>
                  <a:lnTo>
                    <a:pt x="20637" y="51587"/>
                  </a:lnTo>
                  <a:lnTo>
                    <a:pt x="56748" y="51587"/>
                  </a:lnTo>
                  <a:lnTo>
                    <a:pt x="30949" y="0"/>
                  </a:lnTo>
                  <a:close/>
                </a:path>
                <a:path w="62229" h="293369">
                  <a:moveTo>
                    <a:pt x="56748" y="51587"/>
                  </a:moveTo>
                  <a:lnTo>
                    <a:pt x="41275" y="51587"/>
                  </a:lnTo>
                  <a:lnTo>
                    <a:pt x="41275" y="61912"/>
                  </a:lnTo>
                  <a:lnTo>
                    <a:pt x="61912" y="61912"/>
                  </a:lnTo>
                  <a:lnTo>
                    <a:pt x="56748" y="5158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6030074" y="2851391"/>
              <a:ext cx="1033144" cy="1165860"/>
            </a:xfrm>
            <a:custGeom>
              <a:avLst/>
              <a:gdLst/>
              <a:ahLst/>
              <a:cxnLst/>
              <a:rect l="l" t="t" r="r" b="b"/>
              <a:pathLst>
                <a:path w="1033145" h="1165860">
                  <a:moveTo>
                    <a:pt x="37109" y="1142555"/>
                  </a:moveTo>
                  <a:lnTo>
                    <a:pt x="34226" y="1138275"/>
                  </a:lnTo>
                  <a:lnTo>
                    <a:pt x="0" y="1161338"/>
                  </a:lnTo>
                  <a:lnTo>
                    <a:pt x="2882" y="1165618"/>
                  </a:lnTo>
                  <a:lnTo>
                    <a:pt x="37109" y="1142555"/>
                  </a:lnTo>
                  <a:close/>
                </a:path>
                <a:path w="1033145" h="1165860">
                  <a:moveTo>
                    <a:pt x="54216" y="1131011"/>
                  </a:moveTo>
                  <a:lnTo>
                    <a:pt x="51333" y="1126744"/>
                  </a:lnTo>
                  <a:lnTo>
                    <a:pt x="47053" y="1129626"/>
                  </a:lnTo>
                  <a:lnTo>
                    <a:pt x="49936" y="1133894"/>
                  </a:lnTo>
                  <a:lnTo>
                    <a:pt x="54216" y="1131011"/>
                  </a:lnTo>
                  <a:close/>
                </a:path>
                <a:path w="1033145" h="1165860">
                  <a:moveTo>
                    <a:pt x="101269" y="1099299"/>
                  </a:moveTo>
                  <a:lnTo>
                    <a:pt x="98386" y="1095019"/>
                  </a:lnTo>
                  <a:lnTo>
                    <a:pt x="64160" y="1118082"/>
                  </a:lnTo>
                  <a:lnTo>
                    <a:pt x="67043" y="1122362"/>
                  </a:lnTo>
                  <a:lnTo>
                    <a:pt x="101269" y="1099299"/>
                  </a:lnTo>
                  <a:close/>
                </a:path>
                <a:path w="1033145" h="1165860">
                  <a:moveTo>
                    <a:pt x="118376" y="1087767"/>
                  </a:moveTo>
                  <a:lnTo>
                    <a:pt x="115493" y="1083487"/>
                  </a:lnTo>
                  <a:lnTo>
                    <a:pt x="111213" y="1086370"/>
                  </a:lnTo>
                  <a:lnTo>
                    <a:pt x="114109" y="1090650"/>
                  </a:lnTo>
                  <a:lnTo>
                    <a:pt x="118376" y="1087767"/>
                  </a:lnTo>
                  <a:close/>
                </a:path>
                <a:path w="1033145" h="1165860">
                  <a:moveTo>
                    <a:pt x="165430" y="1056043"/>
                  </a:moveTo>
                  <a:lnTo>
                    <a:pt x="162547" y="1051763"/>
                  </a:lnTo>
                  <a:lnTo>
                    <a:pt x="128333" y="1074839"/>
                  </a:lnTo>
                  <a:lnTo>
                    <a:pt x="131216" y="1079106"/>
                  </a:lnTo>
                  <a:lnTo>
                    <a:pt x="165430" y="1056043"/>
                  </a:lnTo>
                  <a:close/>
                </a:path>
                <a:path w="1033145" h="1165860">
                  <a:moveTo>
                    <a:pt x="182549" y="1044511"/>
                  </a:moveTo>
                  <a:lnTo>
                    <a:pt x="179666" y="1040231"/>
                  </a:lnTo>
                  <a:lnTo>
                    <a:pt x="175387" y="1043114"/>
                  </a:lnTo>
                  <a:lnTo>
                    <a:pt x="178269" y="1047394"/>
                  </a:lnTo>
                  <a:lnTo>
                    <a:pt x="182549" y="1044511"/>
                  </a:lnTo>
                  <a:close/>
                </a:path>
                <a:path w="1033145" h="1165860">
                  <a:moveTo>
                    <a:pt x="229603" y="1012786"/>
                  </a:moveTo>
                  <a:lnTo>
                    <a:pt x="226720" y="1008507"/>
                  </a:lnTo>
                  <a:lnTo>
                    <a:pt x="192493" y="1031582"/>
                  </a:lnTo>
                  <a:lnTo>
                    <a:pt x="195376" y="1035862"/>
                  </a:lnTo>
                  <a:lnTo>
                    <a:pt x="229603" y="1012786"/>
                  </a:lnTo>
                  <a:close/>
                </a:path>
                <a:path w="1033145" h="1165860">
                  <a:moveTo>
                    <a:pt x="246710" y="1001255"/>
                  </a:moveTo>
                  <a:lnTo>
                    <a:pt x="243827" y="996975"/>
                  </a:lnTo>
                  <a:lnTo>
                    <a:pt x="239547" y="999858"/>
                  </a:lnTo>
                  <a:lnTo>
                    <a:pt x="242430" y="1004138"/>
                  </a:lnTo>
                  <a:lnTo>
                    <a:pt x="246710" y="1001255"/>
                  </a:lnTo>
                  <a:close/>
                </a:path>
                <a:path w="1033145" h="1165860">
                  <a:moveTo>
                    <a:pt x="308686" y="956360"/>
                  </a:moveTo>
                  <a:lnTo>
                    <a:pt x="262928" y="962317"/>
                  </a:lnTo>
                  <a:lnTo>
                    <a:pt x="273024" y="977290"/>
                  </a:lnTo>
                  <a:lnTo>
                    <a:pt x="256654" y="988326"/>
                  </a:lnTo>
                  <a:lnTo>
                    <a:pt x="259549" y="992606"/>
                  </a:lnTo>
                  <a:lnTo>
                    <a:pt x="275907" y="981570"/>
                  </a:lnTo>
                  <a:lnTo>
                    <a:pt x="286004" y="996543"/>
                  </a:lnTo>
                  <a:lnTo>
                    <a:pt x="299034" y="973455"/>
                  </a:lnTo>
                  <a:lnTo>
                    <a:pt x="308686" y="956360"/>
                  </a:lnTo>
                  <a:close/>
                </a:path>
                <a:path w="1033145" h="1165860">
                  <a:moveTo>
                    <a:pt x="449249" y="41275"/>
                  </a:moveTo>
                  <a:lnTo>
                    <a:pt x="445808" y="34391"/>
                  </a:lnTo>
                  <a:lnTo>
                    <a:pt x="428612" y="0"/>
                  </a:lnTo>
                  <a:lnTo>
                    <a:pt x="407974" y="41275"/>
                  </a:lnTo>
                  <a:lnTo>
                    <a:pt x="426034" y="41275"/>
                  </a:lnTo>
                  <a:lnTo>
                    <a:pt x="426034" y="187083"/>
                  </a:lnTo>
                  <a:lnTo>
                    <a:pt x="431190" y="187083"/>
                  </a:lnTo>
                  <a:lnTo>
                    <a:pt x="431190" y="41275"/>
                  </a:lnTo>
                  <a:lnTo>
                    <a:pt x="449249" y="41275"/>
                  </a:lnTo>
                  <a:close/>
                </a:path>
                <a:path w="1033145" h="1165860">
                  <a:moveTo>
                    <a:pt x="587032" y="41275"/>
                  </a:moveTo>
                  <a:lnTo>
                    <a:pt x="583590" y="34391"/>
                  </a:lnTo>
                  <a:lnTo>
                    <a:pt x="566394" y="0"/>
                  </a:lnTo>
                  <a:lnTo>
                    <a:pt x="545757" y="41275"/>
                  </a:lnTo>
                  <a:lnTo>
                    <a:pt x="563816" y="41275"/>
                  </a:lnTo>
                  <a:lnTo>
                    <a:pt x="563816" y="187083"/>
                  </a:lnTo>
                  <a:lnTo>
                    <a:pt x="568972" y="187083"/>
                  </a:lnTo>
                  <a:lnTo>
                    <a:pt x="568972" y="41275"/>
                  </a:lnTo>
                  <a:lnTo>
                    <a:pt x="587032" y="41275"/>
                  </a:lnTo>
                  <a:close/>
                </a:path>
                <a:path w="1033145" h="1165860">
                  <a:moveTo>
                    <a:pt x="886917" y="41275"/>
                  </a:moveTo>
                  <a:lnTo>
                    <a:pt x="883475" y="34391"/>
                  </a:lnTo>
                  <a:lnTo>
                    <a:pt x="866279" y="0"/>
                  </a:lnTo>
                  <a:lnTo>
                    <a:pt x="845642" y="41275"/>
                  </a:lnTo>
                  <a:lnTo>
                    <a:pt x="863701" y="41275"/>
                  </a:lnTo>
                  <a:lnTo>
                    <a:pt x="863701" y="187083"/>
                  </a:lnTo>
                  <a:lnTo>
                    <a:pt x="868857" y="187083"/>
                  </a:lnTo>
                  <a:lnTo>
                    <a:pt x="868857" y="41275"/>
                  </a:lnTo>
                  <a:lnTo>
                    <a:pt x="886917" y="41275"/>
                  </a:lnTo>
                  <a:close/>
                </a:path>
                <a:path w="1033145" h="1165860">
                  <a:moveTo>
                    <a:pt x="1032814" y="41275"/>
                  </a:moveTo>
                  <a:lnTo>
                    <a:pt x="1029373" y="34391"/>
                  </a:lnTo>
                  <a:lnTo>
                    <a:pt x="1012177" y="0"/>
                  </a:lnTo>
                  <a:lnTo>
                    <a:pt x="991539" y="41275"/>
                  </a:lnTo>
                  <a:lnTo>
                    <a:pt x="1009599" y="41275"/>
                  </a:lnTo>
                  <a:lnTo>
                    <a:pt x="1009599" y="187083"/>
                  </a:lnTo>
                  <a:lnTo>
                    <a:pt x="1014755" y="187083"/>
                  </a:lnTo>
                  <a:lnTo>
                    <a:pt x="1014755" y="41275"/>
                  </a:lnTo>
                  <a:lnTo>
                    <a:pt x="1032814" y="41275"/>
                  </a:lnTo>
                  <a:close/>
                </a:path>
              </a:pathLst>
            </a:custGeom>
            <a:solidFill>
              <a:srgbClr val="4A7EB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4660760" y="2545486"/>
              <a:ext cx="964565" cy="1183005"/>
            </a:xfrm>
            <a:custGeom>
              <a:avLst/>
              <a:gdLst/>
              <a:ahLst/>
              <a:cxnLst/>
              <a:rect l="l" t="t" r="r" b="b"/>
              <a:pathLst>
                <a:path w="964564" h="1183004">
                  <a:moveTo>
                    <a:pt x="643483" y="1162799"/>
                  </a:moveTo>
                  <a:lnTo>
                    <a:pt x="610514" y="1141437"/>
                  </a:lnTo>
                  <a:lnTo>
                    <a:pt x="608317" y="1161084"/>
                  </a:lnTo>
                  <a:lnTo>
                    <a:pt x="73875" y="1101382"/>
                  </a:lnTo>
                  <a:lnTo>
                    <a:pt x="73685" y="1103096"/>
                  </a:lnTo>
                  <a:lnTo>
                    <a:pt x="608126" y="1162799"/>
                  </a:lnTo>
                  <a:lnTo>
                    <a:pt x="615035" y="1162799"/>
                  </a:lnTo>
                  <a:lnTo>
                    <a:pt x="643483" y="1162799"/>
                  </a:lnTo>
                  <a:close/>
                </a:path>
                <a:path w="964564" h="1183004">
                  <a:moveTo>
                    <a:pt x="649236" y="1166520"/>
                  </a:moveTo>
                  <a:lnTo>
                    <a:pt x="644664" y="1163561"/>
                  </a:lnTo>
                  <a:lnTo>
                    <a:pt x="614959" y="1163561"/>
                  </a:lnTo>
                  <a:lnTo>
                    <a:pt x="608037" y="1163561"/>
                  </a:lnTo>
                  <a:lnTo>
                    <a:pt x="605929" y="1182446"/>
                  </a:lnTo>
                  <a:lnTo>
                    <a:pt x="649236" y="1166520"/>
                  </a:lnTo>
                  <a:close/>
                </a:path>
                <a:path w="964564" h="1183004">
                  <a:moveTo>
                    <a:pt x="709701" y="1102233"/>
                  </a:moveTo>
                  <a:lnTo>
                    <a:pt x="700125" y="1090599"/>
                  </a:lnTo>
                  <a:lnTo>
                    <a:pt x="680389" y="1066596"/>
                  </a:lnTo>
                  <a:lnTo>
                    <a:pt x="673049" y="1083094"/>
                  </a:lnTo>
                  <a:lnTo>
                    <a:pt x="39217" y="800925"/>
                  </a:lnTo>
                  <a:lnTo>
                    <a:pt x="37122" y="805637"/>
                  </a:lnTo>
                  <a:lnTo>
                    <a:pt x="670953" y="1087805"/>
                  </a:lnTo>
                  <a:lnTo>
                    <a:pt x="663613" y="1104303"/>
                  </a:lnTo>
                  <a:lnTo>
                    <a:pt x="709701" y="1102233"/>
                  </a:lnTo>
                  <a:close/>
                </a:path>
                <a:path w="964564" h="1183004">
                  <a:moveTo>
                    <a:pt x="817435" y="1018374"/>
                  </a:moveTo>
                  <a:lnTo>
                    <a:pt x="808278" y="999401"/>
                  </a:lnTo>
                  <a:lnTo>
                    <a:pt x="797369" y="976820"/>
                  </a:lnTo>
                  <a:lnTo>
                    <a:pt x="786345" y="991108"/>
                  </a:lnTo>
                  <a:lnTo>
                    <a:pt x="79400" y="445528"/>
                  </a:lnTo>
                  <a:lnTo>
                    <a:pt x="76250" y="449618"/>
                  </a:lnTo>
                  <a:lnTo>
                    <a:pt x="783196" y="995210"/>
                  </a:lnTo>
                  <a:lnTo>
                    <a:pt x="772160" y="1009497"/>
                  </a:lnTo>
                  <a:lnTo>
                    <a:pt x="817435" y="1018374"/>
                  </a:lnTo>
                  <a:close/>
                </a:path>
                <a:path w="964564" h="1183004">
                  <a:moveTo>
                    <a:pt x="964234" y="978433"/>
                  </a:moveTo>
                  <a:lnTo>
                    <a:pt x="956843" y="955751"/>
                  </a:lnTo>
                  <a:lnTo>
                    <a:pt x="949960" y="934554"/>
                  </a:lnTo>
                  <a:lnTo>
                    <a:pt x="937094" y="947229"/>
                  </a:lnTo>
                  <a:lnTo>
                    <a:pt x="3670" y="0"/>
                  </a:lnTo>
                  <a:lnTo>
                    <a:pt x="0" y="3619"/>
                  </a:lnTo>
                  <a:lnTo>
                    <a:pt x="933424" y="950849"/>
                  </a:lnTo>
                  <a:lnTo>
                    <a:pt x="920572" y="963523"/>
                  </a:lnTo>
                  <a:lnTo>
                    <a:pt x="964234" y="978433"/>
                  </a:lnTo>
                  <a:close/>
                </a:path>
              </a:pathLst>
            </a:custGeom>
            <a:solidFill>
              <a:srgbClr val="E6E0E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647390" y="2430810"/>
              <a:ext cx="0" cy="1203960"/>
            </a:xfrm>
            <a:custGeom>
              <a:avLst/>
              <a:gdLst/>
              <a:ahLst/>
              <a:cxnLst/>
              <a:rect l="l" t="t" r="r" b="b"/>
              <a:pathLst>
                <a:path h="1203960">
                  <a:moveTo>
                    <a:pt x="0" y="1203337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E6E0E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666823" y="2410171"/>
              <a:ext cx="2029460" cy="41275"/>
            </a:xfrm>
            <a:custGeom>
              <a:avLst/>
              <a:gdLst/>
              <a:ahLst/>
              <a:cxnLst/>
              <a:rect l="l" t="t" r="r" b="b"/>
              <a:pathLst>
                <a:path w="2029460" h="41275">
                  <a:moveTo>
                    <a:pt x="41274" y="0"/>
                  </a:moveTo>
                  <a:lnTo>
                    <a:pt x="0" y="20637"/>
                  </a:lnTo>
                  <a:lnTo>
                    <a:pt x="41274" y="41274"/>
                  </a:lnTo>
                  <a:lnTo>
                    <a:pt x="41274" y="23215"/>
                  </a:lnTo>
                  <a:lnTo>
                    <a:pt x="34391" y="23215"/>
                  </a:lnTo>
                  <a:lnTo>
                    <a:pt x="34391" y="18059"/>
                  </a:lnTo>
                  <a:lnTo>
                    <a:pt x="41274" y="18059"/>
                  </a:lnTo>
                  <a:lnTo>
                    <a:pt x="41274" y="0"/>
                  </a:lnTo>
                  <a:close/>
                </a:path>
                <a:path w="2029460" h="41275">
                  <a:moveTo>
                    <a:pt x="41274" y="18059"/>
                  </a:moveTo>
                  <a:lnTo>
                    <a:pt x="34391" y="18059"/>
                  </a:lnTo>
                  <a:lnTo>
                    <a:pt x="34391" y="23215"/>
                  </a:lnTo>
                  <a:lnTo>
                    <a:pt x="41274" y="23215"/>
                  </a:lnTo>
                  <a:lnTo>
                    <a:pt x="41274" y="18059"/>
                  </a:lnTo>
                  <a:close/>
                </a:path>
                <a:path w="2029460" h="41275">
                  <a:moveTo>
                    <a:pt x="2028939" y="18059"/>
                  </a:moveTo>
                  <a:lnTo>
                    <a:pt x="41274" y="18059"/>
                  </a:lnTo>
                  <a:lnTo>
                    <a:pt x="41274" y="23215"/>
                  </a:lnTo>
                  <a:lnTo>
                    <a:pt x="2028939" y="23215"/>
                  </a:lnTo>
                  <a:lnTo>
                    <a:pt x="2028939" y="18059"/>
                  </a:lnTo>
                  <a:close/>
                </a:path>
              </a:pathLst>
            </a:custGeom>
            <a:solidFill>
              <a:srgbClr val="E6E0E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44" name="object 4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727829" y="978014"/>
            <a:ext cx="1482057" cy="453275"/>
          </a:xfrm>
          <a:prstGeom prst="rect">
            <a:avLst/>
          </a:prstGeom>
        </p:spPr>
      </p:pic>
      <p:sp>
        <p:nvSpPr>
          <p:cNvPr id="45" name="object 45"/>
          <p:cNvSpPr txBox="1"/>
          <p:nvPr/>
        </p:nvSpPr>
        <p:spPr>
          <a:xfrm>
            <a:off x="1677269" y="1067209"/>
            <a:ext cx="5803729" cy="79784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R="5074" algn="r">
              <a:spcBef>
                <a:spcPts val="114"/>
              </a:spcBef>
            </a:pPr>
            <a:r>
              <a:rPr sz="2147" spc="-25" dirty="0">
                <a:solidFill>
                  <a:srgbClr val="7F7F7F"/>
                </a:solidFill>
                <a:latin typeface="Calibri"/>
                <a:cs typeface="Calibri"/>
              </a:rPr>
              <a:t>CASTOR</a:t>
            </a:r>
            <a:endParaRPr sz="2147">
              <a:latin typeface="Calibri"/>
              <a:cs typeface="Calibri"/>
            </a:endParaRPr>
          </a:p>
          <a:p>
            <a:pPr marL="12685">
              <a:spcBef>
                <a:spcPts val="2222"/>
              </a:spcBef>
            </a:pP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Entrada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de los </a:t>
            </a: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datos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biológicos </a:t>
            </a:r>
            <a:r>
              <a:rPr sz="1049" spc="15" dirty="0">
                <a:solidFill>
                  <a:srgbClr val="7F7F7F"/>
                </a:solidFill>
                <a:latin typeface="Calibri"/>
                <a:cs typeface="Calibri"/>
              </a:rPr>
              <a:t>en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sistema</a:t>
            </a:r>
            <a:r>
              <a:rPr sz="1049" spc="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Castor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7F7F7F"/>
                </a:solidFill>
                <a:latin typeface="Calibri"/>
                <a:cs typeface="Calibri"/>
              </a:rPr>
              <a:t>a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7F7F7F"/>
                </a:solidFill>
                <a:latin typeface="Calibri"/>
                <a:cs typeface="Calibri"/>
              </a:rPr>
              <a:t>tiempo</a:t>
            </a: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 real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para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 la asignación</a:t>
            </a:r>
            <a:r>
              <a:rPr sz="1049" spc="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del grupo</a:t>
            </a:r>
            <a:r>
              <a:rPr sz="1049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F7F7F"/>
                </a:solidFill>
                <a:latin typeface="Calibri"/>
                <a:cs typeface="Calibri"/>
              </a:rPr>
              <a:t>de riesgo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7829" y="978014"/>
            <a:ext cx="1482057" cy="45327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39095" y="2265008"/>
            <a:ext cx="2997648" cy="178311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438848" y="1707492"/>
            <a:ext cx="5996531" cy="139147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791529" marR="5074" indent="-365955">
              <a:lnSpc>
                <a:spcPct val="103200"/>
              </a:lnSpc>
              <a:spcBef>
                <a:spcPts val="90"/>
              </a:spcBef>
            </a:pPr>
            <a:r>
              <a:rPr sz="1049" b="1" spc="-5" dirty="0">
                <a:latin typeface="Calibri"/>
                <a:cs typeface="Calibri"/>
              </a:rPr>
              <a:t>ALLTogether1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–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20" dirty="0">
                <a:latin typeface="Calibri"/>
                <a:cs typeface="Calibri"/>
              </a:rPr>
              <a:t>A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dirty="0">
                <a:latin typeface="Calibri"/>
                <a:cs typeface="Calibri"/>
              </a:rPr>
              <a:t>Treatment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study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protocol </a:t>
            </a:r>
            <a:r>
              <a:rPr sz="1049" b="1" spc="10" dirty="0">
                <a:latin typeface="Calibri"/>
                <a:cs typeface="Calibri"/>
              </a:rPr>
              <a:t>of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the </a:t>
            </a:r>
            <a:r>
              <a:rPr sz="1049" b="1" spc="-5" dirty="0">
                <a:latin typeface="Calibri"/>
                <a:cs typeface="Calibri"/>
              </a:rPr>
              <a:t>ALLTogether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Consortium </a:t>
            </a:r>
            <a:r>
              <a:rPr sz="1049" b="1" spc="5" dirty="0">
                <a:latin typeface="Calibri"/>
                <a:cs typeface="Calibri"/>
              </a:rPr>
              <a:t>for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children </a:t>
            </a:r>
            <a:r>
              <a:rPr sz="1049" b="1" spc="15" dirty="0">
                <a:latin typeface="Calibri"/>
                <a:cs typeface="Calibri"/>
              </a:rPr>
              <a:t>and </a:t>
            </a:r>
            <a:r>
              <a:rPr sz="1049" b="1" spc="10" dirty="0">
                <a:latin typeface="Calibri"/>
                <a:cs typeface="Calibri"/>
              </a:rPr>
              <a:t>young </a:t>
            </a:r>
            <a:r>
              <a:rPr sz="1049" b="1" spc="-22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adults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(1-45 </a:t>
            </a:r>
            <a:r>
              <a:rPr sz="1049" b="1" spc="5" dirty="0">
                <a:latin typeface="Calibri"/>
                <a:cs typeface="Calibri"/>
              </a:rPr>
              <a:t>years</a:t>
            </a:r>
            <a:r>
              <a:rPr sz="1049" b="1" spc="10" dirty="0">
                <a:latin typeface="Calibri"/>
                <a:cs typeface="Calibri"/>
              </a:rPr>
              <a:t> of </a:t>
            </a:r>
            <a:r>
              <a:rPr sz="1049" b="1" spc="5" dirty="0">
                <a:latin typeface="Calibri"/>
                <a:cs typeface="Calibri"/>
              </a:rPr>
              <a:t>age)</a:t>
            </a:r>
            <a:r>
              <a:rPr sz="1049" b="1" spc="10" dirty="0">
                <a:latin typeface="Calibri"/>
                <a:cs typeface="Calibri"/>
              </a:rPr>
              <a:t> with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newly diagnosed </a:t>
            </a:r>
            <a:r>
              <a:rPr sz="1049" b="1" spc="5" dirty="0">
                <a:latin typeface="Calibri"/>
                <a:cs typeface="Calibri"/>
              </a:rPr>
              <a:t>acute</a:t>
            </a:r>
            <a:r>
              <a:rPr sz="1049" b="1" spc="10" dirty="0">
                <a:latin typeface="Calibri"/>
                <a:cs typeface="Calibri"/>
              </a:rPr>
              <a:t> lymphoblastic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leukaemia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(ALL)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98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1548">
              <a:latin typeface="Calibri"/>
              <a:cs typeface="Calibri"/>
            </a:endParaRPr>
          </a:p>
          <a:p>
            <a:pPr marL="142704" indent="-130653">
              <a:buClr>
                <a:srgbClr val="4C6E7A"/>
              </a:buClr>
              <a:buFont typeface="Arial"/>
              <a:buChar char="•"/>
              <a:tabLst>
                <a:tab pos="143338" algn="l"/>
              </a:tabLst>
            </a:pPr>
            <a:r>
              <a:rPr sz="949" dirty="0">
                <a:latin typeface="Calibri"/>
                <a:cs typeface="Calibri"/>
              </a:rPr>
              <a:t>Ensayo </a:t>
            </a:r>
            <a:r>
              <a:rPr sz="949" spc="5" dirty="0">
                <a:latin typeface="Calibri"/>
                <a:cs typeface="Calibri"/>
              </a:rPr>
              <a:t>clínico </a:t>
            </a:r>
            <a:r>
              <a:rPr sz="949" dirty="0">
                <a:latin typeface="Calibri"/>
                <a:cs typeface="Calibri"/>
              </a:rPr>
              <a:t>fase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III,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EUDRACT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number: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2018-001795-38</a:t>
            </a:r>
            <a:endParaRPr sz="949">
              <a:latin typeface="Calibri"/>
              <a:cs typeface="Calibri"/>
            </a:endParaRPr>
          </a:p>
          <a:p>
            <a:pPr marL="143338" indent="-131287">
              <a:spcBef>
                <a:spcPts val="654"/>
              </a:spcBef>
              <a:buClr>
                <a:srgbClr val="4C6E7A"/>
              </a:buClr>
              <a:buFont typeface="Arial"/>
              <a:buChar char="•"/>
              <a:tabLst>
                <a:tab pos="143972" algn="l"/>
              </a:tabLst>
            </a:pPr>
            <a:r>
              <a:rPr sz="949" spc="5" dirty="0">
                <a:latin typeface="Calibri"/>
                <a:cs typeface="Calibri"/>
              </a:rPr>
              <a:t>PI: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Mats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Heyman</a:t>
            </a:r>
            <a:endParaRPr sz="949">
              <a:latin typeface="Calibri"/>
              <a:cs typeface="Calibri"/>
            </a:endParaRPr>
          </a:p>
          <a:p>
            <a:pPr marL="143338" indent="-131287">
              <a:spcBef>
                <a:spcPts val="584"/>
              </a:spcBef>
              <a:buClr>
                <a:srgbClr val="4C6E7A"/>
              </a:buClr>
              <a:buFont typeface="Arial"/>
              <a:buChar char="•"/>
              <a:tabLst>
                <a:tab pos="143972" algn="l"/>
              </a:tabLst>
            </a:pPr>
            <a:r>
              <a:rPr sz="949" spc="5" dirty="0">
                <a:latin typeface="Calibri"/>
                <a:cs typeface="Calibri"/>
              </a:rPr>
              <a:t>Sponsor: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Karolinska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University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Hospital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7830" y="978014"/>
            <a:ext cx="1030496" cy="31516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91867" y="983670"/>
            <a:ext cx="4133832" cy="52005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algn="ctr">
              <a:lnSpc>
                <a:spcPct val="103200"/>
              </a:lnSpc>
              <a:spcBef>
                <a:spcPts val="90"/>
              </a:spcBef>
            </a:pPr>
            <a:r>
              <a:rPr sz="1049" b="1" spc="-5" dirty="0">
                <a:latin typeface="Calibri"/>
                <a:cs typeface="Calibri"/>
              </a:rPr>
              <a:t>ALLTogether1 </a:t>
            </a:r>
            <a:r>
              <a:rPr sz="1049" b="1" spc="15" dirty="0">
                <a:latin typeface="Calibri"/>
                <a:cs typeface="Calibri"/>
              </a:rPr>
              <a:t>– </a:t>
            </a:r>
            <a:r>
              <a:rPr sz="1049" b="1" spc="20" dirty="0">
                <a:latin typeface="Calibri"/>
                <a:cs typeface="Calibri"/>
              </a:rPr>
              <a:t>A </a:t>
            </a:r>
            <a:r>
              <a:rPr sz="1049" b="1" dirty="0">
                <a:latin typeface="Calibri"/>
                <a:cs typeface="Calibri"/>
              </a:rPr>
              <a:t>Treatment </a:t>
            </a:r>
            <a:r>
              <a:rPr sz="1049" b="1" spc="10" dirty="0">
                <a:latin typeface="Calibri"/>
                <a:cs typeface="Calibri"/>
              </a:rPr>
              <a:t>study </a:t>
            </a:r>
            <a:r>
              <a:rPr sz="1049" b="1" spc="5" dirty="0">
                <a:latin typeface="Calibri"/>
                <a:cs typeface="Calibri"/>
              </a:rPr>
              <a:t>protocol </a:t>
            </a:r>
            <a:r>
              <a:rPr sz="1049" b="1" spc="10" dirty="0">
                <a:latin typeface="Calibri"/>
                <a:cs typeface="Calibri"/>
              </a:rPr>
              <a:t>of the </a:t>
            </a:r>
            <a:r>
              <a:rPr sz="1049" b="1" spc="-5" dirty="0">
                <a:latin typeface="Calibri"/>
                <a:cs typeface="Calibri"/>
              </a:rPr>
              <a:t>ALLTogether 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Consortium</a:t>
            </a:r>
            <a:r>
              <a:rPr sz="1049" b="1" spc="5" dirty="0">
                <a:latin typeface="Calibri"/>
                <a:cs typeface="Calibri"/>
              </a:rPr>
              <a:t> for</a:t>
            </a:r>
            <a:r>
              <a:rPr sz="1049" b="1" spc="10" dirty="0">
                <a:latin typeface="Calibri"/>
                <a:cs typeface="Calibri"/>
              </a:rPr>
              <a:t> children </a:t>
            </a:r>
            <a:r>
              <a:rPr sz="1049" b="1" spc="15" dirty="0">
                <a:latin typeface="Calibri"/>
                <a:cs typeface="Calibri"/>
              </a:rPr>
              <a:t>and</a:t>
            </a:r>
            <a:r>
              <a:rPr sz="1049" b="1" spc="10" dirty="0">
                <a:latin typeface="Calibri"/>
                <a:cs typeface="Calibri"/>
              </a:rPr>
              <a:t> young adults (1-45 </a:t>
            </a:r>
            <a:r>
              <a:rPr sz="1049" b="1" spc="5" dirty="0">
                <a:latin typeface="Calibri"/>
                <a:cs typeface="Calibri"/>
              </a:rPr>
              <a:t>years</a:t>
            </a:r>
            <a:r>
              <a:rPr sz="1049" b="1" spc="10" dirty="0">
                <a:latin typeface="Calibri"/>
                <a:cs typeface="Calibri"/>
              </a:rPr>
              <a:t> of </a:t>
            </a:r>
            <a:r>
              <a:rPr sz="1049" b="1" spc="5" dirty="0">
                <a:latin typeface="Calibri"/>
                <a:cs typeface="Calibri"/>
              </a:rPr>
              <a:t>age)</a:t>
            </a:r>
            <a:r>
              <a:rPr sz="1049" b="1" spc="10" dirty="0">
                <a:latin typeface="Calibri"/>
                <a:cs typeface="Calibri"/>
              </a:rPr>
              <a:t> with newly </a:t>
            </a:r>
            <a:r>
              <a:rPr sz="1049" b="1" spc="-22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diagnosed</a:t>
            </a:r>
            <a:r>
              <a:rPr sz="1049" b="1" spc="5" dirty="0">
                <a:latin typeface="Calibri"/>
                <a:cs typeface="Calibri"/>
              </a:rPr>
              <a:t> acute </a:t>
            </a:r>
            <a:r>
              <a:rPr sz="1049" b="1" spc="10" dirty="0">
                <a:latin typeface="Calibri"/>
                <a:cs typeface="Calibri"/>
              </a:rPr>
              <a:t>lymphoblastic leukaemia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(ALL)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4411" y="1573422"/>
            <a:ext cx="4654839" cy="276888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995706" y="2099080"/>
            <a:ext cx="375457" cy="198637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2899"/>
              </a:lnSpc>
              <a:spcBef>
                <a:spcPts val="90"/>
              </a:spcBef>
            </a:pPr>
            <a:r>
              <a:rPr sz="899" spc="10" dirty="0">
                <a:latin typeface="Calibri"/>
                <a:cs typeface="Calibri"/>
              </a:rPr>
              <a:t>131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p</a:t>
            </a:r>
            <a:r>
              <a:rPr sz="899" spc="5" dirty="0">
                <a:latin typeface="Calibri"/>
                <a:cs typeface="Calibri"/>
              </a:rPr>
              <a:t>ts  </a:t>
            </a:r>
            <a:r>
              <a:rPr sz="899" spc="10" dirty="0">
                <a:latin typeface="Calibri"/>
                <a:cs typeface="Calibri"/>
              </a:rPr>
              <a:t>74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66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56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0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pts</a:t>
            </a:r>
            <a:endParaRPr sz="899">
              <a:latin typeface="Calibri"/>
              <a:cs typeface="Calibri"/>
            </a:endParaRPr>
          </a:p>
          <a:p>
            <a:pPr marL="12685" marR="123041"/>
            <a:r>
              <a:rPr sz="899" spc="10" dirty="0">
                <a:latin typeface="Calibri"/>
                <a:cs typeface="Calibri"/>
              </a:rPr>
              <a:t>0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p</a:t>
            </a:r>
            <a:r>
              <a:rPr sz="899" spc="5" dirty="0">
                <a:latin typeface="Calibri"/>
                <a:cs typeface="Calibri"/>
              </a:rPr>
              <a:t>ts  0 </a:t>
            </a:r>
            <a:r>
              <a:rPr sz="899" dirty="0">
                <a:latin typeface="Calibri"/>
                <a:cs typeface="Calibri"/>
              </a:rPr>
              <a:t>p</a:t>
            </a:r>
            <a:r>
              <a:rPr sz="899" spc="5" dirty="0">
                <a:latin typeface="Calibri"/>
                <a:cs typeface="Calibri"/>
              </a:rPr>
              <a:t>ts</a:t>
            </a:r>
            <a:endParaRPr sz="899">
              <a:latin typeface="Calibri"/>
              <a:cs typeface="Calibri"/>
            </a:endParaRPr>
          </a:p>
          <a:p>
            <a:pPr marL="12685" marR="5074">
              <a:lnSpc>
                <a:spcPct val="101400"/>
              </a:lnSpc>
              <a:spcBef>
                <a:spcPts val="45"/>
              </a:spcBef>
            </a:pPr>
            <a:r>
              <a:rPr sz="899" spc="10" dirty="0">
                <a:latin typeface="Calibri"/>
                <a:cs typeface="Calibri"/>
              </a:rPr>
              <a:t>50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177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p</a:t>
            </a:r>
            <a:r>
              <a:rPr sz="899" spc="5" dirty="0">
                <a:latin typeface="Calibri"/>
                <a:cs typeface="Calibri"/>
              </a:rPr>
              <a:t>ts  </a:t>
            </a:r>
            <a:r>
              <a:rPr sz="899" spc="10" dirty="0">
                <a:latin typeface="Calibri"/>
                <a:cs typeface="Calibri"/>
              </a:rPr>
              <a:t>3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86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pts </a:t>
            </a:r>
            <a:r>
              <a:rPr sz="899" spc="10" dirty="0"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C00000"/>
                </a:solidFill>
                <a:latin typeface="Calibri"/>
                <a:cs typeface="Calibri"/>
              </a:rPr>
              <a:t>0</a:t>
            </a:r>
            <a:r>
              <a:rPr sz="899" spc="-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C00000"/>
                </a:solidFill>
                <a:latin typeface="Calibri"/>
                <a:cs typeface="Calibri"/>
              </a:rPr>
              <a:t>pts</a:t>
            </a:r>
            <a:endParaRPr sz="899">
              <a:latin typeface="Calibri"/>
              <a:cs typeface="Calibri"/>
            </a:endParaRPr>
          </a:p>
          <a:p>
            <a:pPr marL="12685" marR="123041">
              <a:spcBef>
                <a:spcPts val="65"/>
              </a:spcBef>
            </a:pPr>
            <a:r>
              <a:rPr sz="899" spc="10" dirty="0">
                <a:latin typeface="Calibri"/>
                <a:cs typeface="Calibri"/>
              </a:rPr>
              <a:t>0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p</a:t>
            </a:r>
            <a:r>
              <a:rPr sz="899" spc="5" dirty="0">
                <a:latin typeface="Calibri"/>
                <a:cs typeface="Calibri"/>
              </a:rPr>
              <a:t>ts  </a:t>
            </a:r>
            <a:r>
              <a:rPr sz="899" spc="10" dirty="0">
                <a:solidFill>
                  <a:srgbClr val="C00000"/>
                </a:solidFill>
                <a:latin typeface="Calibri"/>
                <a:cs typeface="Calibri"/>
              </a:rPr>
              <a:t>0</a:t>
            </a:r>
            <a:r>
              <a:rPr sz="899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899" spc="5" dirty="0">
                <a:solidFill>
                  <a:srgbClr val="C00000"/>
                </a:solidFill>
                <a:latin typeface="Calibri"/>
                <a:cs typeface="Calibri"/>
              </a:rPr>
              <a:t>ts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807171" y="3945455"/>
            <a:ext cx="54098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April</a:t>
            </a:r>
            <a:r>
              <a:rPr sz="949" spc="-5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2022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40948" y="1504141"/>
            <a:ext cx="1730780" cy="55747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latin typeface="Calibri"/>
                <a:cs typeface="Calibri"/>
              </a:rPr>
              <a:t>SOFPROMED</a:t>
            </a:r>
            <a:endParaRPr sz="11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1298">
              <a:latin typeface="Calibri"/>
              <a:cs typeface="Calibri"/>
            </a:endParaRPr>
          </a:p>
          <a:p>
            <a:pPr marL="12685"/>
            <a:r>
              <a:rPr sz="949" u="sng" spc="5" dirty="0">
                <a:solidFill>
                  <a:srgbClr val="0000FF"/>
                </a:solidFill>
                <a:uFill>
                  <a:solidFill>
                    <a:srgbClr val="0000FF"/>
                  </a:solidFill>
                </a:uFill>
                <a:latin typeface="Calibri"/>
                <a:cs typeface="Calibri"/>
              </a:rPr>
              <a:t>https://database.sehopcloud.org/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53606" y="2573701"/>
            <a:ext cx="2187418" cy="739498"/>
          </a:xfrm>
          <a:prstGeom prst="rect">
            <a:avLst/>
          </a:prstGeom>
        </p:spPr>
        <p:txBody>
          <a:bodyPr vert="horz" wrap="square" lIns="0" tIns="45029" rIns="0" bIns="0" rtlCol="0">
            <a:spAutoFit/>
          </a:bodyPr>
          <a:lstStyle/>
          <a:p>
            <a:pPr marL="185197" indent="-185832">
              <a:spcBef>
                <a:spcPts val="355"/>
              </a:spcBef>
              <a:buFont typeface="Arial Unicode MS"/>
              <a:buChar char="■"/>
              <a:tabLst>
                <a:tab pos="185197" algn="l"/>
                <a:tab pos="185832" algn="l"/>
              </a:tabLst>
            </a:pPr>
            <a:r>
              <a:rPr sz="949" spc="5" dirty="0">
                <a:latin typeface="Calibri"/>
                <a:cs typeface="Calibri"/>
              </a:rPr>
              <a:t>Solicitud</a:t>
            </a:r>
            <a:r>
              <a:rPr sz="949" spc="10" dirty="0">
                <a:latin typeface="Calibri"/>
                <a:cs typeface="Calibri"/>
              </a:rPr>
              <a:t> de </a:t>
            </a:r>
            <a:r>
              <a:rPr sz="949" dirty="0">
                <a:latin typeface="Calibri"/>
                <a:cs typeface="Calibri"/>
              </a:rPr>
              <a:t>claves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 acceso </a:t>
            </a:r>
            <a:r>
              <a:rPr sz="949" spc="5" dirty="0">
                <a:latin typeface="Calibri"/>
                <a:cs typeface="Calibri"/>
              </a:rPr>
              <a:t>al </a:t>
            </a:r>
            <a:r>
              <a:rPr sz="949" dirty="0">
                <a:latin typeface="Calibri"/>
                <a:cs typeface="Calibri"/>
              </a:rPr>
              <a:t>registro:</a:t>
            </a:r>
            <a:endParaRPr sz="949">
              <a:latin typeface="Calibri"/>
              <a:cs typeface="Calibri"/>
            </a:endParaRPr>
          </a:p>
          <a:p>
            <a:pPr marL="254964">
              <a:spcBef>
                <a:spcPts val="265"/>
              </a:spcBef>
            </a:pPr>
            <a:r>
              <a:rPr sz="949" b="1" spc="5" dirty="0">
                <a:latin typeface="Calibri"/>
                <a:cs typeface="Calibri"/>
                <a:hlinkClick r:id="rId2"/>
              </a:rPr>
              <a:t>support@sofpromed.com</a:t>
            </a:r>
            <a:endParaRPr sz="949">
              <a:latin typeface="Calibri"/>
              <a:cs typeface="Calibri"/>
            </a:endParaRPr>
          </a:p>
          <a:p>
            <a:pPr marL="226423">
              <a:spcBef>
                <a:spcPts val="265"/>
              </a:spcBef>
            </a:pPr>
            <a:r>
              <a:rPr sz="949" spc="10" dirty="0">
                <a:latin typeface="Calibri"/>
                <a:cs typeface="Calibri"/>
              </a:rPr>
              <a:t>o</a:t>
            </a:r>
            <a:endParaRPr sz="949">
              <a:latin typeface="Calibri"/>
              <a:cs typeface="Calibri"/>
            </a:endParaRPr>
          </a:p>
          <a:p>
            <a:pPr marL="226423">
              <a:spcBef>
                <a:spcPts val="275"/>
              </a:spcBef>
            </a:pPr>
            <a:r>
              <a:rPr sz="949" b="1" spc="-5" dirty="0">
                <a:latin typeface="Calibri"/>
                <a:cs typeface="Calibri"/>
              </a:rPr>
              <a:t>Fax: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+34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971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570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222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05402" y="1484384"/>
            <a:ext cx="2054456" cy="2396928"/>
          </a:xfrm>
          <a:prstGeom prst="rect">
            <a:avLst/>
          </a:prstGeom>
        </p:spPr>
      </p:pic>
      <p:sp>
        <p:nvSpPr>
          <p:cNvPr id="6" name="object 6"/>
          <p:cNvSpPr txBox="1">
            <a:spLocks noGrp="1"/>
          </p:cNvSpPr>
          <p:nvPr>
            <p:ph type="title" idx="4294967295"/>
          </p:nvPr>
        </p:nvSpPr>
        <p:spPr>
          <a:xfrm>
            <a:off x="1640949" y="948497"/>
            <a:ext cx="5546236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298" b="1" spc="-5" dirty="0">
                <a:latin typeface="Calibri"/>
                <a:cs typeface="Calibri"/>
              </a:rPr>
              <a:t>LLA </a:t>
            </a:r>
            <a:r>
              <a:rPr sz="1298" b="1" spc="-10" dirty="0">
                <a:latin typeface="Calibri"/>
                <a:cs typeface="Calibri"/>
              </a:rPr>
              <a:t>SEHOP/PETHEMA</a:t>
            </a:r>
            <a:r>
              <a:rPr sz="1298" b="1" spc="-5" dirty="0">
                <a:latin typeface="Calibri"/>
                <a:cs typeface="Calibri"/>
              </a:rPr>
              <a:t> 2013</a:t>
            </a:r>
            <a:r>
              <a:rPr sz="1298" spc="-5" dirty="0"/>
              <a:t>.</a:t>
            </a:r>
            <a:r>
              <a:rPr sz="1298" dirty="0"/>
              <a:t> </a:t>
            </a:r>
            <a:r>
              <a:rPr sz="1049" dirty="0"/>
              <a:t>Versión</a:t>
            </a:r>
            <a:r>
              <a:rPr sz="1049" spc="10" dirty="0"/>
              <a:t> 2.0 (9.10.2014)</a:t>
            </a:r>
            <a:r>
              <a:rPr sz="1049" spc="15" dirty="0"/>
              <a:t> </a:t>
            </a:r>
            <a:r>
              <a:rPr sz="1498" spc="5" dirty="0"/>
              <a:t>+</a:t>
            </a:r>
            <a:r>
              <a:rPr sz="1498" spc="15" dirty="0"/>
              <a:t> </a:t>
            </a:r>
            <a:r>
              <a:rPr sz="1298" b="1" spc="-5" dirty="0">
                <a:latin typeface="Calibri"/>
                <a:cs typeface="Calibri"/>
              </a:rPr>
              <a:t>Enmienda</a:t>
            </a:r>
            <a:r>
              <a:rPr sz="1298" spc="-5" dirty="0"/>
              <a:t>.</a:t>
            </a:r>
            <a:r>
              <a:rPr sz="1298" spc="50" dirty="0"/>
              <a:t> </a:t>
            </a:r>
            <a:r>
              <a:rPr sz="1049" dirty="0"/>
              <a:t>Versión</a:t>
            </a:r>
            <a:r>
              <a:rPr sz="1049" spc="10" dirty="0"/>
              <a:t> 1.0 (27.11.2016)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508635" y="1646658"/>
            <a:ext cx="3955618" cy="1072463"/>
            <a:chOff x="2506091" y="1648688"/>
            <a:chExt cx="3960495" cy="10737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6091" y="1648688"/>
              <a:ext cx="1011516" cy="69434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78162" y="1648688"/>
              <a:ext cx="1260106" cy="69434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98812" y="1648688"/>
              <a:ext cx="809219" cy="69435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98278" y="1648688"/>
              <a:ext cx="1968186" cy="69435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91278" y="2027581"/>
              <a:ext cx="1640726" cy="69435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20537" y="2027581"/>
              <a:ext cx="737212" cy="69435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18291" y="2027581"/>
              <a:ext cx="1362976" cy="694346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700462" y="1712170"/>
            <a:ext cx="3571916" cy="780722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497243" marR="5074" indent="-485192">
              <a:lnSpc>
                <a:spcPct val="101499"/>
              </a:lnSpc>
              <a:spcBef>
                <a:spcPts val="80"/>
              </a:spcBef>
            </a:pPr>
            <a:r>
              <a:rPr sz="2447" b="1" spc="5" dirty="0">
                <a:solidFill>
                  <a:srgbClr val="4F81BD"/>
                </a:solidFill>
                <a:latin typeface="Calibri"/>
                <a:cs typeface="Calibri"/>
              </a:rPr>
              <a:t>Guia </a:t>
            </a:r>
            <a:r>
              <a:rPr sz="2447" b="1" dirty="0">
                <a:solidFill>
                  <a:srgbClr val="4F81BD"/>
                </a:solidFill>
                <a:latin typeface="Calibri"/>
                <a:cs typeface="Calibri"/>
              </a:rPr>
              <a:t>Clínica </a:t>
            </a:r>
            <a:r>
              <a:rPr sz="2447" b="1" spc="10" dirty="0">
                <a:solidFill>
                  <a:srgbClr val="4F81BD"/>
                </a:solidFill>
                <a:latin typeface="Calibri"/>
                <a:cs typeface="Calibri"/>
              </a:rPr>
              <a:t>de </a:t>
            </a:r>
            <a:r>
              <a:rPr sz="2447" b="1" spc="-5" dirty="0">
                <a:solidFill>
                  <a:srgbClr val="4F81BD"/>
                </a:solidFill>
                <a:latin typeface="Calibri"/>
                <a:cs typeface="Calibri"/>
              </a:rPr>
              <a:t>tratamiento </a:t>
            </a:r>
            <a:r>
              <a:rPr sz="2447" b="1" spc="-539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b="1" spc="10" dirty="0">
                <a:solidFill>
                  <a:srgbClr val="4F81BD"/>
                </a:solidFill>
                <a:latin typeface="Calibri"/>
                <a:cs typeface="Calibri"/>
              </a:rPr>
              <a:t>de</a:t>
            </a:r>
            <a:r>
              <a:rPr sz="2447" b="1" spc="-5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b="1" spc="5" dirty="0">
                <a:solidFill>
                  <a:srgbClr val="4F81BD"/>
                </a:solidFill>
                <a:latin typeface="Calibri"/>
                <a:cs typeface="Calibri"/>
              </a:rPr>
              <a:t>la</a:t>
            </a:r>
            <a:r>
              <a:rPr sz="2447" b="1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b="1" spc="10" dirty="0">
                <a:solidFill>
                  <a:srgbClr val="4F81BD"/>
                </a:solidFill>
                <a:latin typeface="Calibri"/>
                <a:cs typeface="Calibri"/>
              </a:rPr>
              <a:t>LAL</a:t>
            </a:r>
            <a:r>
              <a:rPr sz="2447" b="1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b="1" spc="10" dirty="0">
                <a:solidFill>
                  <a:srgbClr val="4F81BD"/>
                </a:solidFill>
                <a:latin typeface="Calibri"/>
                <a:cs typeface="Calibri"/>
              </a:rPr>
              <a:t>en</a:t>
            </a:r>
            <a:r>
              <a:rPr sz="2447" b="1" spc="-5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b="1" dirty="0">
                <a:solidFill>
                  <a:srgbClr val="4F81BD"/>
                </a:solidFill>
                <a:latin typeface="Calibri"/>
                <a:cs typeface="Calibri"/>
              </a:rPr>
              <a:t>recaída</a:t>
            </a:r>
            <a:endParaRPr sz="2447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649157" y="3194483"/>
            <a:ext cx="1674335" cy="846047"/>
          </a:xfrm>
          <a:prstGeom prst="rect">
            <a:avLst/>
          </a:prstGeom>
        </p:spPr>
        <p:txBody>
          <a:bodyPr vert="horz" wrap="square" lIns="0" tIns="39956" rIns="0" bIns="0" rtlCol="0">
            <a:spAutoFit/>
          </a:bodyPr>
          <a:lstStyle/>
          <a:p>
            <a:pPr algn="ctr">
              <a:spcBef>
                <a:spcPts val="315"/>
              </a:spcBef>
            </a:pPr>
            <a:r>
              <a:rPr sz="899" b="1" dirty="0">
                <a:solidFill>
                  <a:srgbClr val="898989"/>
                </a:solidFill>
                <a:latin typeface="Calibri"/>
                <a:cs typeface="Calibri"/>
              </a:rPr>
              <a:t>D</a:t>
            </a:r>
            <a:r>
              <a:rPr sz="899" b="1" spc="-80" dirty="0">
                <a:solidFill>
                  <a:srgbClr val="898989"/>
                </a:solidFill>
                <a:latin typeface="Calibri"/>
                <a:cs typeface="Calibri"/>
              </a:rPr>
              <a:t>r</a:t>
            </a:r>
            <a:r>
              <a:rPr sz="899" b="1" dirty="0">
                <a:solidFill>
                  <a:srgbClr val="898989"/>
                </a:solidFill>
                <a:latin typeface="Calibri"/>
                <a:cs typeface="Calibri"/>
              </a:rPr>
              <a:t>.</a:t>
            </a:r>
            <a:r>
              <a:rPr sz="899" b="1" spc="-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899" b="1" spc="-20" dirty="0">
                <a:solidFill>
                  <a:srgbClr val="898989"/>
                </a:solidFill>
                <a:latin typeface="Calibri"/>
                <a:cs typeface="Calibri"/>
              </a:rPr>
              <a:t>P</a:t>
            </a:r>
            <a:r>
              <a:rPr sz="899" b="1" spc="-5" dirty="0">
                <a:solidFill>
                  <a:srgbClr val="898989"/>
                </a:solidFill>
                <a:latin typeface="Calibri"/>
                <a:cs typeface="Calibri"/>
              </a:rPr>
              <a:t>e</a:t>
            </a:r>
            <a:r>
              <a:rPr sz="899" b="1" spc="-10" dirty="0">
                <a:solidFill>
                  <a:srgbClr val="898989"/>
                </a:solidFill>
                <a:latin typeface="Calibri"/>
                <a:cs typeface="Calibri"/>
              </a:rPr>
              <a:t>r</a:t>
            </a:r>
            <a:r>
              <a:rPr sz="899" b="1" dirty="0">
                <a:solidFill>
                  <a:srgbClr val="898989"/>
                </a:solidFill>
                <a:latin typeface="Calibri"/>
                <a:cs typeface="Calibri"/>
              </a:rPr>
              <a:t>e</a:t>
            </a:r>
            <a:r>
              <a:rPr sz="899" b="1" spc="-5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899" b="1" dirty="0">
                <a:solidFill>
                  <a:srgbClr val="898989"/>
                </a:solidFill>
                <a:latin typeface="Calibri"/>
                <a:cs typeface="Calibri"/>
              </a:rPr>
              <a:t>B</a:t>
            </a:r>
            <a:r>
              <a:rPr sz="899" b="1" spc="-5" dirty="0">
                <a:solidFill>
                  <a:srgbClr val="898989"/>
                </a:solidFill>
                <a:latin typeface="Calibri"/>
                <a:cs typeface="Calibri"/>
              </a:rPr>
              <a:t>a</a:t>
            </a:r>
            <a:r>
              <a:rPr sz="899" b="1" dirty="0">
                <a:solidFill>
                  <a:srgbClr val="898989"/>
                </a:solidFill>
                <a:latin typeface="Calibri"/>
                <a:cs typeface="Calibri"/>
              </a:rPr>
              <a:t>rba</a:t>
            </a:r>
            <a:endParaRPr sz="899">
              <a:latin typeface="Calibri"/>
              <a:cs typeface="Calibri"/>
            </a:endParaRPr>
          </a:p>
          <a:p>
            <a:pPr algn="ctr">
              <a:spcBef>
                <a:spcPts val="215"/>
              </a:spcBef>
            </a:pP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Hematology</a:t>
            </a:r>
            <a:r>
              <a:rPr sz="899" spc="-3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department.</a:t>
            </a:r>
            <a:endParaRPr sz="899">
              <a:latin typeface="Calibri"/>
              <a:cs typeface="Calibri"/>
            </a:endParaRPr>
          </a:p>
          <a:p>
            <a:pPr marL="12685" marR="5074" algn="ctr">
              <a:lnSpc>
                <a:spcPts val="1298"/>
              </a:lnSpc>
              <a:spcBef>
                <a:spcPts val="65"/>
              </a:spcBef>
            </a:pP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Hospital Univeristari </a:t>
            </a:r>
            <a:r>
              <a:rPr sz="899" spc="-15" dirty="0">
                <a:solidFill>
                  <a:srgbClr val="898989"/>
                </a:solidFill>
                <a:latin typeface="Calibri"/>
                <a:cs typeface="Calibri"/>
              </a:rPr>
              <a:t>Vall </a:t>
            </a: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d’Hebron </a:t>
            </a:r>
            <a:r>
              <a:rPr sz="899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899" spc="-10" dirty="0">
                <a:solidFill>
                  <a:srgbClr val="898989"/>
                </a:solidFill>
                <a:latin typeface="Calibri"/>
                <a:cs typeface="Calibri"/>
              </a:rPr>
              <a:t>Universitat </a:t>
            </a: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Autònoma de Barcelona </a:t>
            </a:r>
            <a:r>
              <a:rPr sz="899" spc="-190" dirty="0">
                <a:solidFill>
                  <a:srgbClr val="898989"/>
                </a:solidFill>
                <a:latin typeface="Calibri"/>
                <a:cs typeface="Calibri"/>
              </a:rPr>
              <a:t> </a:t>
            </a:r>
            <a:r>
              <a:rPr sz="899" spc="-5" dirty="0">
                <a:solidFill>
                  <a:srgbClr val="898989"/>
                </a:solidFill>
                <a:latin typeface="Calibri"/>
                <a:cs typeface="Calibri"/>
              </a:rPr>
              <a:t>Barcelona, </a:t>
            </a:r>
            <a:r>
              <a:rPr sz="899" spc="-20" dirty="0">
                <a:solidFill>
                  <a:srgbClr val="898989"/>
                </a:solidFill>
                <a:latin typeface="Calibri"/>
                <a:cs typeface="Calibri"/>
              </a:rPr>
              <a:t>SPAIN</a:t>
            </a:r>
            <a:endParaRPr sz="8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34770" y="958276"/>
            <a:ext cx="3300996" cy="2977369"/>
          </a:xfrm>
          <a:prstGeom prst="rect">
            <a:avLst/>
          </a:prstGeom>
        </p:spPr>
      </p:pic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25151" y="691618"/>
            <a:ext cx="3094350" cy="40209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447" spc="5" dirty="0">
                <a:solidFill>
                  <a:srgbClr val="1083BF"/>
                </a:solidFill>
                <a:latin typeface="Calibri"/>
              </a:rPr>
              <a:t>Consideraciones</a:t>
            </a:r>
            <a:r>
              <a:rPr sz="2447" spc="-30" dirty="0">
                <a:solidFill>
                  <a:srgbClr val="1083BF"/>
                </a:solidFill>
                <a:latin typeface="Calibri"/>
              </a:rPr>
              <a:t> </a:t>
            </a:r>
            <a:r>
              <a:rPr sz="2447" dirty="0">
                <a:solidFill>
                  <a:srgbClr val="1083BF"/>
                </a:solidFill>
                <a:latin typeface="Calibri"/>
              </a:rPr>
              <a:t>previas</a:t>
            </a:r>
            <a:endParaRPr sz="2447">
              <a:solidFill>
                <a:srgbClr val="1083BF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85699" y="1401667"/>
            <a:ext cx="4510558" cy="2931990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204858" marR="5074" indent="-192808">
              <a:lnSpc>
                <a:spcPct val="101200"/>
              </a:lnSpc>
              <a:spcBef>
                <a:spcPts val="120"/>
              </a:spcBef>
              <a:buFont typeface="Arial"/>
              <a:buChar char="•"/>
              <a:tabLst>
                <a:tab pos="204858" algn="l"/>
                <a:tab pos="205493" algn="l"/>
              </a:tabLst>
            </a:pPr>
            <a:r>
              <a:rPr sz="1199" spc="15" dirty="0">
                <a:latin typeface="Calibri"/>
                <a:cs typeface="Calibri"/>
              </a:rPr>
              <a:t>Los </a:t>
            </a:r>
            <a:r>
              <a:rPr sz="1199" spc="10" dirty="0">
                <a:latin typeface="Calibri"/>
                <a:cs typeface="Calibri"/>
              </a:rPr>
              <a:t>pacientes con </a:t>
            </a:r>
            <a:r>
              <a:rPr sz="1199" spc="15" dirty="0">
                <a:latin typeface="Calibri"/>
                <a:cs typeface="Calibri"/>
              </a:rPr>
              <a:t>LAL-B en </a:t>
            </a:r>
            <a:r>
              <a:rPr sz="1199" spc="10" dirty="0">
                <a:latin typeface="Calibri"/>
                <a:cs typeface="Calibri"/>
              </a:rPr>
              <a:t>primera </a:t>
            </a:r>
            <a:r>
              <a:rPr sz="1199" spc="5" dirty="0">
                <a:latin typeface="Calibri"/>
                <a:cs typeface="Calibri"/>
              </a:rPr>
              <a:t>recaída tratados </a:t>
            </a:r>
            <a:r>
              <a:rPr sz="1199" spc="10" dirty="0">
                <a:latin typeface="Calibri"/>
                <a:cs typeface="Calibri"/>
              </a:rPr>
              <a:t>con </a:t>
            </a:r>
            <a:r>
              <a:rPr sz="1199" spc="15" dirty="0">
                <a:latin typeface="Calibri"/>
                <a:cs typeface="Calibri"/>
              </a:rPr>
              <a:t> </a:t>
            </a:r>
            <a:r>
              <a:rPr sz="1199" b="1" spc="10" dirty="0">
                <a:latin typeface="Calibri"/>
                <a:cs typeface="Calibri"/>
              </a:rPr>
              <a:t>inotuzumab</a:t>
            </a:r>
            <a:r>
              <a:rPr sz="1199" b="1" spc="20" dirty="0">
                <a:latin typeface="Calibri"/>
                <a:cs typeface="Calibri"/>
              </a:rPr>
              <a:t> </a:t>
            </a:r>
            <a:r>
              <a:rPr sz="1199" b="1" spc="10" dirty="0">
                <a:latin typeface="Calibri"/>
                <a:cs typeface="Calibri"/>
              </a:rPr>
              <a:t>ozogamicina</a:t>
            </a:r>
            <a:r>
              <a:rPr sz="1199" b="1" spc="25" dirty="0">
                <a:latin typeface="Calibri"/>
                <a:cs typeface="Calibri"/>
              </a:rPr>
              <a:t> </a:t>
            </a:r>
            <a:r>
              <a:rPr sz="1199" b="1" spc="10" dirty="0">
                <a:latin typeface="Calibri"/>
                <a:cs typeface="Calibri"/>
              </a:rPr>
              <a:t>(InO)</a:t>
            </a:r>
            <a:r>
              <a:rPr sz="1199" b="1" spc="25" dirty="0">
                <a:latin typeface="Calibri"/>
                <a:cs typeface="Calibri"/>
              </a:rPr>
              <a:t> </a:t>
            </a:r>
            <a:r>
              <a:rPr sz="1199" b="1" spc="20" dirty="0">
                <a:latin typeface="Calibri"/>
                <a:cs typeface="Calibri"/>
              </a:rPr>
              <a:t>o</a:t>
            </a:r>
            <a:r>
              <a:rPr sz="1199" b="1" spc="25" dirty="0">
                <a:latin typeface="Calibri"/>
                <a:cs typeface="Calibri"/>
              </a:rPr>
              <a:t> </a:t>
            </a:r>
            <a:r>
              <a:rPr sz="1199" b="1" spc="10" dirty="0">
                <a:latin typeface="Calibri"/>
                <a:cs typeface="Calibri"/>
              </a:rPr>
              <a:t>blinatumomab</a:t>
            </a:r>
            <a:r>
              <a:rPr sz="1199" b="1" spc="2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obtienen</a:t>
            </a:r>
            <a:r>
              <a:rPr sz="1199" spc="2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mayores </a:t>
            </a:r>
            <a:r>
              <a:rPr sz="1199" spc="-260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RC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y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20" dirty="0">
                <a:latin typeface="Calibri"/>
                <a:cs typeface="Calibri"/>
              </a:rPr>
              <a:t>SG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que</a:t>
            </a:r>
            <a:r>
              <a:rPr sz="1199" spc="10" dirty="0">
                <a:latin typeface="Calibri"/>
                <a:cs typeface="Calibri"/>
              </a:rPr>
              <a:t> los pacientes </a:t>
            </a:r>
            <a:r>
              <a:rPr sz="1199" spc="5" dirty="0">
                <a:latin typeface="Calibri"/>
                <a:cs typeface="Calibri"/>
              </a:rPr>
              <a:t>tratados</a:t>
            </a:r>
            <a:r>
              <a:rPr sz="1199" spc="10" dirty="0">
                <a:latin typeface="Calibri"/>
                <a:cs typeface="Calibri"/>
              </a:rPr>
              <a:t> con</a:t>
            </a:r>
            <a:r>
              <a:rPr sz="1199" spc="-5" dirty="0">
                <a:latin typeface="Calibri"/>
                <a:cs typeface="Calibri"/>
              </a:rPr>
              <a:t> </a:t>
            </a:r>
            <a:r>
              <a:rPr sz="1199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QT</a:t>
            </a:r>
            <a:r>
              <a:rPr sz="1199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199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convencional</a:t>
            </a:r>
            <a:r>
              <a:rPr sz="1199" spc="5" dirty="0">
                <a:latin typeface="Calibri"/>
                <a:cs typeface="Calibri"/>
              </a:rPr>
              <a:t>.</a:t>
            </a:r>
            <a:endParaRPr sz="1199">
              <a:latin typeface="Calibri"/>
              <a:cs typeface="Calibri"/>
            </a:endParaRPr>
          </a:p>
          <a:p>
            <a:pPr marL="204858" marR="339317" indent="-192808">
              <a:lnSpc>
                <a:spcPct val="105000"/>
              </a:lnSpc>
              <a:spcBef>
                <a:spcPts val="1079"/>
              </a:spcBef>
              <a:buFont typeface="Arial"/>
              <a:buChar char="•"/>
              <a:tabLst>
                <a:tab pos="204858" algn="l"/>
                <a:tab pos="205493" algn="l"/>
              </a:tabLst>
            </a:pPr>
            <a:r>
              <a:rPr sz="1199" spc="15" dirty="0">
                <a:latin typeface="Calibri"/>
                <a:cs typeface="Calibri"/>
              </a:rPr>
              <a:t>La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mayoría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de </a:t>
            </a:r>
            <a:r>
              <a:rPr sz="1199" spc="10" dirty="0">
                <a:latin typeface="Calibri"/>
                <a:cs typeface="Calibri"/>
              </a:rPr>
              <a:t>los</a:t>
            </a:r>
            <a:r>
              <a:rPr sz="1199" spc="1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pacientes</a:t>
            </a:r>
            <a:r>
              <a:rPr sz="1199" spc="15" dirty="0">
                <a:latin typeface="Calibri"/>
                <a:cs typeface="Calibri"/>
              </a:rPr>
              <a:t> que </a:t>
            </a:r>
            <a:r>
              <a:rPr sz="1199" spc="5" dirty="0">
                <a:latin typeface="Calibri"/>
                <a:cs typeface="Calibri"/>
              </a:rPr>
              <a:t>alcanzan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respuesta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tras</a:t>
            </a:r>
            <a:r>
              <a:rPr sz="1199" spc="1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InO</a:t>
            </a:r>
            <a:r>
              <a:rPr sz="1199" spc="15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lo </a:t>
            </a:r>
            <a:r>
              <a:rPr sz="1199" spc="-254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hacen</a:t>
            </a:r>
            <a:r>
              <a:rPr sz="1199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tras </a:t>
            </a:r>
            <a:r>
              <a:rPr sz="1199" b="1" spc="10" dirty="0">
                <a:latin typeface="Calibri"/>
                <a:cs typeface="Calibri"/>
              </a:rPr>
              <a:t>1-2</a:t>
            </a:r>
            <a:r>
              <a:rPr sz="1199" b="1" spc="5" dirty="0">
                <a:latin typeface="Calibri"/>
                <a:cs typeface="Calibri"/>
              </a:rPr>
              <a:t> </a:t>
            </a:r>
            <a:r>
              <a:rPr sz="1199" b="1" spc="10" dirty="0">
                <a:latin typeface="Calibri"/>
                <a:cs typeface="Calibri"/>
              </a:rPr>
              <a:t>ciclos</a:t>
            </a:r>
            <a:r>
              <a:rPr sz="1199" b="1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de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tratamiento.</a:t>
            </a:r>
            <a:endParaRPr sz="1199">
              <a:latin typeface="Calibri"/>
              <a:cs typeface="Calibri"/>
            </a:endParaRPr>
          </a:p>
          <a:p>
            <a:pPr marL="204858" marR="226423" indent="-192808">
              <a:lnSpc>
                <a:spcPct val="103600"/>
              </a:lnSpc>
              <a:spcBef>
                <a:spcPts val="1099"/>
              </a:spcBef>
              <a:buFont typeface="Arial"/>
              <a:buChar char="•"/>
              <a:tabLst>
                <a:tab pos="204858" algn="l"/>
                <a:tab pos="205493" algn="l"/>
              </a:tabLst>
            </a:pPr>
            <a:r>
              <a:rPr sz="1199" spc="10" dirty="0">
                <a:latin typeface="Calibri"/>
                <a:cs typeface="Calibri"/>
              </a:rPr>
              <a:t>InO </a:t>
            </a:r>
            <a:r>
              <a:rPr sz="1199" spc="15" dirty="0">
                <a:latin typeface="Calibri"/>
                <a:cs typeface="Calibri"/>
              </a:rPr>
              <a:t>se </a:t>
            </a:r>
            <a:r>
              <a:rPr sz="1199" spc="10" dirty="0">
                <a:latin typeface="Calibri"/>
                <a:cs typeface="Calibri"/>
              </a:rPr>
              <a:t>asocia </a:t>
            </a:r>
            <a:r>
              <a:rPr sz="1199" spc="15" dirty="0">
                <a:latin typeface="Calibri"/>
                <a:cs typeface="Calibri"/>
              </a:rPr>
              <a:t>a un </a:t>
            </a:r>
            <a:r>
              <a:rPr sz="1199" spc="10" dirty="0">
                <a:latin typeface="Calibri"/>
                <a:cs typeface="Calibri"/>
              </a:rPr>
              <a:t>mayor riesgo </a:t>
            </a:r>
            <a:r>
              <a:rPr sz="1199" spc="15" dirty="0">
                <a:latin typeface="Calibri"/>
                <a:cs typeface="Calibri"/>
              </a:rPr>
              <a:t>de </a:t>
            </a:r>
            <a:r>
              <a:rPr sz="1199" b="1" spc="15" dirty="0">
                <a:latin typeface="Calibri"/>
                <a:cs typeface="Calibri"/>
              </a:rPr>
              <a:t>SOS</a:t>
            </a:r>
            <a:r>
              <a:rPr sz="1199" spc="15" dirty="0">
                <a:latin typeface="Calibri"/>
                <a:cs typeface="Calibri"/>
              </a:rPr>
              <a:t>, </a:t>
            </a:r>
            <a:r>
              <a:rPr sz="1199" spc="10" dirty="0">
                <a:latin typeface="Calibri"/>
                <a:cs typeface="Calibri"/>
              </a:rPr>
              <a:t>especialmente </a:t>
            </a:r>
            <a:r>
              <a:rPr sz="1199" spc="15" dirty="0">
                <a:latin typeface="Calibri"/>
                <a:cs typeface="Calibri"/>
              </a:rPr>
              <a:t>en </a:t>
            </a:r>
            <a:r>
              <a:rPr sz="1199" spc="10" dirty="0">
                <a:latin typeface="Calibri"/>
                <a:cs typeface="Calibri"/>
              </a:rPr>
              <a:t>el </a:t>
            </a:r>
            <a:r>
              <a:rPr sz="1199" spc="15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contexto</a:t>
            </a:r>
            <a:r>
              <a:rPr sz="1199" spc="10" dirty="0">
                <a:latin typeface="Calibri"/>
                <a:cs typeface="Calibri"/>
              </a:rPr>
              <a:t> del alo-TPH. El riesgo</a:t>
            </a:r>
            <a:r>
              <a:rPr sz="1199" spc="15" dirty="0">
                <a:latin typeface="Calibri"/>
                <a:cs typeface="Calibri"/>
              </a:rPr>
              <a:t> de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toxicidad</a:t>
            </a:r>
            <a:r>
              <a:rPr sz="1199" spc="10" dirty="0">
                <a:latin typeface="Calibri"/>
                <a:cs typeface="Calibri"/>
              </a:rPr>
              <a:t> hepática </a:t>
            </a:r>
            <a:r>
              <a:rPr sz="1199" spc="15" dirty="0">
                <a:latin typeface="Calibri"/>
                <a:cs typeface="Calibri"/>
              </a:rPr>
              <a:t>se </a:t>
            </a:r>
            <a:r>
              <a:rPr sz="1199" spc="10" dirty="0">
                <a:latin typeface="Calibri"/>
                <a:cs typeface="Calibri"/>
              </a:rPr>
              <a:t>asocia </a:t>
            </a:r>
            <a:r>
              <a:rPr sz="1199" spc="5" dirty="0">
                <a:latin typeface="Calibri"/>
                <a:cs typeface="Calibri"/>
              </a:rPr>
              <a:t>al </a:t>
            </a:r>
            <a:r>
              <a:rPr sz="1199" spc="-260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número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de</a:t>
            </a:r>
            <a:r>
              <a:rPr sz="1199" spc="10" dirty="0">
                <a:latin typeface="Calibri"/>
                <a:cs typeface="Calibri"/>
              </a:rPr>
              <a:t> ciclos </a:t>
            </a:r>
            <a:r>
              <a:rPr sz="1199" spc="15" dirty="0">
                <a:latin typeface="Calibri"/>
                <a:cs typeface="Calibri"/>
              </a:rPr>
              <a:t>de</a:t>
            </a:r>
            <a:r>
              <a:rPr sz="1199" spc="5" dirty="0">
                <a:latin typeface="Calibri"/>
                <a:cs typeface="Calibri"/>
              </a:rPr>
              <a:t> InO.</a:t>
            </a:r>
            <a:endParaRPr sz="1199">
              <a:latin typeface="Calibri"/>
              <a:cs typeface="Calibri"/>
            </a:endParaRPr>
          </a:p>
          <a:p>
            <a:pPr marL="204858" marR="244182" indent="-192808">
              <a:lnSpc>
                <a:spcPct val="103099"/>
              </a:lnSpc>
              <a:spcBef>
                <a:spcPts val="1109"/>
              </a:spcBef>
              <a:buFont typeface="Arial"/>
              <a:buChar char="•"/>
              <a:tabLst>
                <a:tab pos="204858" algn="l"/>
                <a:tab pos="205493" algn="l"/>
              </a:tabLst>
            </a:pPr>
            <a:r>
              <a:rPr sz="1199" spc="15" dirty="0">
                <a:latin typeface="Calibri"/>
                <a:cs typeface="Calibri"/>
              </a:rPr>
              <a:t>Los </a:t>
            </a:r>
            <a:r>
              <a:rPr sz="1199" spc="10" dirty="0">
                <a:latin typeface="Calibri"/>
                <a:cs typeface="Calibri"/>
              </a:rPr>
              <a:t>pacientes con </a:t>
            </a:r>
            <a:r>
              <a:rPr sz="1199" spc="15" dirty="0">
                <a:latin typeface="Calibri"/>
                <a:cs typeface="Calibri"/>
              </a:rPr>
              <a:t>LAL-B </a:t>
            </a:r>
            <a:r>
              <a:rPr sz="1199" spc="10" dirty="0">
                <a:latin typeface="Calibri"/>
                <a:cs typeface="Calibri"/>
              </a:rPr>
              <a:t>(&lt;25 años) </a:t>
            </a:r>
            <a:r>
              <a:rPr sz="1199" spc="5" dirty="0">
                <a:latin typeface="Calibri"/>
                <a:cs typeface="Calibri"/>
              </a:rPr>
              <a:t>tratados </a:t>
            </a:r>
            <a:r>
              <a:rPr sz="1199" spc="10" dirty="0">
                <a:latin typeface="Calibri"/>
                <a:cs typeface="Calibri"/>
              </a:rPr>
              <a:t>con </a:t>
            </a:r>
            <a:r>
              <a:rPr sz="1199" b="1" spc="10" dirty="0">
                <a:latin typeface="Calibri"/>
                <a:cs typeface="Calibri"/>
              </a:rPr>
              <a:t>tisagenleleucel </a:t>
            </a:r>
            <a:r>
              <a:rPr sz="1199" b="1" spc="-260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tienen </a:t>
            </a:r>
            <a:r>
              <a:rPr sz="1199" spc="15" dirty="0">
                <a:latin typeface="Calibri"/>
                <a:cs typeface="Calibri"/>
              </a:rPr>
              <a:t>una </a:t>
            </a:r>
            <a:r>
              <a:rPr sz="1199" spc="10" dirty="0">
                <a:latin typeface="Calibri"/>
                <a:cs typeface="Calibri"/>
              </a:rPr>
              <a:t>probabilidad </a:t>
            </a:r>
            <a:r>
              <a:rPr sz="1199" spc="15" dirty="0">
                <a:latin typeface="Calibri"/>
                <a:cs typeface="Calibri"/>
              </a:rPr>
              <a:t>de RC </a:t>
            </a:r>
            <a:r>
              <a:rPr sz="1199" spc="10" dirty="0">
                <a:latin typeface="Calibri"/>
                <a:cs typeface="Calibri"/>
              </a:rPr>
              <a:t>del </a:t>
            </a:r>
            <a:r>
              <a:rPr sz="1199" spc="15" dirty="0">
                <a:latin typeface="Calibri"/>
                <a:cs typeface="Calibri"/>
              </a:rPr>
              <a:t>80% </a:t>
            </a:r>
            <a:r>
              <a:rPr sz="1199" spc="5" dirty="0">
                <a:latin typeface="Calibri"/>
                <a:cs typeface="Calibri"/>
              </a:rPr>
              <a:t>(la mayoría </a:t>
            </a:r>
            <a:r>
              <a:rPr sz="1199" spc="10" dirty="0">
                <a:latin typeface="Calibri"/>
                <a:cs typeface="Calibri"/>
              </a:rPr>
              <a:t>con </a:t>
            </a:r>
            <a:r>
              <a:rPr sz="1199" spc="20" dirty="0">
                <a:latin typeface="Calibri"/>
                <a:cs typeface="Calibri"/>
              </a:rPr>
              <a:t>EMR </a:t>
            </a:r>
            <a:r>
              <a:rPr sz="1199" spc="25" dirty="0">
                <a:latin typeface="Calibri"/>
                <a:cs typeface="Calibri"/>
              </a:rPr>
              <a:t> </a:t>
            </a:r>
            <a:r>
              <a:rPr sz="1199" spc="5" dirty="0">
                <a:latin typeface="Calibri"/>
                <a:cs typeface="Calibri"/>
              </a:rPr>
              <a:t>negativa)</a:t>
            </a:r>
            <a:r>
              <a:rPr sz="1199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y</a:t>
            </a:r>
            <a:r>
              <a:rPr sz="1199" spc="10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una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20" dirty="0">
                <a:latin typeface="Calibri"/>
                <a:cs typeface="Calibri"/>
              </a:rPr>
              <a:t>SG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del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50%</a:t>
            </a:r>
            <a:r>
              <a:rPr sz="1199" spc="10" dirty="0">
                <a:latin typeface="Calibri"/>
                <a:cs typeface="Calibri"/>
              </a:rPr>
              <a:t> al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año.</a:t>
            </a:r>
            <a:endParaRPr sz="1199">
              <a:latin typeface="Calibri"/>
              <a:cs typeface="Calibri"/>
            </a:endParaRPr>
          </a:p>
          <a:p>
            <a:pPr marL="204858" marR="23467" indent="-192808">
              <a:lnSpc>
                <a:spcPct val="105000"/>
              </a:lnSpc>
              <a:spcBef>
                <a:spcPts val="240"/>
              </a:spcBef>
              <a:buFont typeface="Arial"/>
              <a:buChar char="•"/>
              <a:tabLst>
                <a:tab pos="204858" algn="l"/>
                <a:tab pos="205493" algn="l"/>
              </a:tabLst>
            </a:pPr>
            <a:r>
              <a:rPr sz="1199" spc="15" dirty="0">
                <a:latin typeface="Calibri"/>
                <a:cs typeface="Calibri"/>
              </a:rPr>
              <a:t>Los </a:t>
            </a:r>
            <a:r>
              <a:rPr sz="1199" spc="10" dirty="0">
                <a:latin typeface="Calibri"/>
                <a:cs typeface="Calibri"/>
              </a:rPr>
              <a:t>pacientes</a:t>
            </a:r>
            <a:r>
              <a:rPr sz="1199" spc="20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jóvenes</a:t>
            </a:r>
            <a:r>
              <a:rPr sz="1199" spc="20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con </a:t>
            </a:r>
            <a:r>
              <a:rPr sz="1199" b="1" spc="10" dirty="0">
                <a:latin typeface="Calibri"/>
                <a:cs typeface="Calibri"/>
              </a:rPr>
              <a:t>recaídas</a:t>
            </a:r>
            <a:r>
              <a:rPr sz="1199" b="1" spc="15" dirty="0">
                <a:latin typeface="Calibri"/>
                <a:cs typeface="Calibri"/>
              </a:rPr>
              <a:t> </a:t>
            </a:r>
            <a:r>
              <a:rPr sz="1199" b="1" spc="5" dirty="0">
                <a:latin typeface="Calibri"/>
                <a:cs typeface="Calibri"/>
              </a:rPr>
              <a:t>tardías</a:t>
            </a:r>
            <a:r>
              <a:rPr sz="1199" b="1" spc="1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tienen </a:t>
            </a:r>
            <a:r>
              <a:rPr sz="1199" spc="15" dirty="0">
                <a:latin typeface="Calibri"/>
                <a:cs typeface="Calibri"/>
              </a:rPr>
              <a:t>mejor </a:t>
            </a:r>
            <a:r>
              <a:rPr sz="1199" spc="5" dirty="0">
                <a:latin typeface="Calibri"/>
                <a:cs typeface="Calibri"/>
              </a:rPr>
              <a:t>pronóstico </a:t>
            </a:r>
            <a:r>
              <a:rPr sz="1199" spc="-254" dirty="0">
                <a:latin typeface="Calibri"/>
                <a:cs typeface="Calibri"/>
              </a:rPr>
              <a:t> </a:t>
            </a:r>
            <a:r>
              <a:rPr sz="1199" spc="15" dirty="0">
                <a:latin typeface="Calibri"/>
                <a:cs typeface="Calibri"/>
              </a:rPr>
              <a:t>que</a:t>
            </a:r>
            <a:r>
              <a:rPr sz="1199" spc="5" dirty="0">
                <a:latin typeface="Calibri"/>
                <a:cs typeface="Calibri"/>
              </a:rPr>
              <a:t> </a:t>
            </a:r>
            <a:r>
              <a:rPr sz="1199" spc="10" dirty="0">
                <a:latin typeface="Calibri"/>
                <a:cs typeface="Calibri"/>
              </a:rPr>
              <a:t>aquellos con</a:t>
            </a:r>
            <a:r>
              <a:rPr sz="1199" spc="5" dirty="0">
                <a:latin typeface="Calibri"/>
                <a:cs typeface="Calibri"/>
              </a:rPr>
              <a:t> recaídas</a:t>
            </a:r>
            <a:r>
              <a:rPr sz="1199" spc="10" dirty="0">
                <a:latin typeface="Calibri"/>
                <a:cs typeface="Calibri"/>
              </a:rPr>
              <a:t> precoces.</a:t>
            </a:r>
            <a:endParaRPr sz="11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88627" y="1118377"/>
            <a:ext cx="2824807" cy="2592683"/>
            <a:chOff x="1484825" y="1119756"/>
            <a:chExt cx="2828290" cy="25958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78501" y="1189186"/>
              <a:ext cx="2684201" cy="241420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95144" y="1130075"/>
              <a:ext cx="2807335" cy="2575560"/>
            </a:xfrm>
            <a:custGeom>
              <a:avLst/>
              <a:gdLst/>
              <a:ahLst/>
              <a:cxnLst/>
              <a:rect l="l" t="t" r="r" b="b"/>
              <a:pathLst>
                <a:path w="2807335" h="2575560">
                  <a:moveTo>
                    <a:pt x="0" y="0"/>
                  </a:moveTo>
                  <a:lnTo>
                    <a:pt x="2807030" y="0"/>
                  </a:lnTo>
                  <a:lnTo>
                    <a:pt x="2807030" y="2575077"/>
                  </a:lnTo>
                  <a:lnTo>
                    <a:pt x="0" y="2575077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0268" y="1091227"/>
            <a:ext cx="2937063" cy="2647226"/>
            <a:chOff x="4630339" y="1092573"/>
            <a:chExt cx="2940685" cy="2650490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4060" y="1161993"/>
              <a:ext cx="2746552" cy="251735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640658" y="1102892"/>
              <a:ext cx="2919730" cy="2629535"/>
            </a:xfrm>
            <a:custGeom>
              <a:avLst/>
              <a:gdLst/>
              <a:ahLst/>
              <a:cxnLst/>
              <a:rect l="l" t="t" r="r" b="b"/>
              <a:pathLst>
                <a:path w="2919729" h="2629535">
                  <a:moveTo>
                    <a:pt x="0" y="0"/>
                  </a:moveTo>
                  <a:lnTo>
                    <a:pt x="2919437" y="0"/>
                  </a:lnTo>
                  <a:lnTo>
                    <a:pt x="2919437" y="2629446"/>
                  </a:lnTo>
                  <a:lnTo>
                    <a:pt x="0" y="2629446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3305192" y="704153"/>
            <a:ext cx="2259122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algn="ctr">
              <a:spcBef>
                <a:spcPts val="114"/>
              </a:spcBef>
            </a:pPr>
            <a:r>
              <a:rPr sz="1498" b="1" spc="-5" dirty="0">
                <a:solidFill>
                  <a:srgbClr val="2F1FF9"/>
                </a:solidFill>
              </a:rPr>
              <a:t>Validation </a:t>
            </a:r>
            <a:r>
              <a:rPr sz="1498" b="1" spc="5" dirty="0">
                <a:solidFill>
                  <a:srgbClr val="2F1FF9"/>
                </a:solidFill>
              </a:rPr>
              <a:t>of</a:t>
            </a:r>
            <a:r>
              <a:rPr sz="1498" b="1" spc="-5" dirty="0">
                <a:solidFill>
                  <a:srgbClr val="2F1FF9"/>
                </a:solidFill>
              </a:rPr>
              <a:t> </a:t>
            </a:r>
            <a:r>
              <a:rPr sz="1498" b="1" spc="5" dirty="0">
                <a:solidFill>
                  <a:srgbClr val="2F1FF9"/>
                </a:solidFill>
              </a:rPr>
              <a:t>the</a:t>
            </a:r>
            <a:r>
              <a:rPr sz="1498" b="1" spc="-5" dirty="0">
                <a:solidFill>
                  <a:srgbClr val="2F1FF9"/>
                </a:solidFill>
              </a:rPr>
              <a:t> </a:t>
            </a:r>
            <a:r>
              <a:rPr sz="1498" b="1" dirty="0">
                <a:solidFill>
                  <a:srgbClr val="2F1FF9"/>
                </a:solidFill>
              </a:rPr>
              <a:t>BL-IPI</a:t>
            </a:r>
            <a:endParaRPr sz="1498" b="1">
              <a:solidFill>
                <a:srgbClr val="2F1FF9"/>
              </a:solidFill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6070" y="3806407"/>
            <a:ext cx="359728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0033CC"/>
                </a:solidFill>
                <a:latin typeface="Arial"/>
                <a:cs typeface="Arial"/>
              </a:rPr>
              <a:t>BL-IPI</a:t>
            </a:r>
            <a:r>
              <a:rPr sz="949" spc="10" dirty="0">
                <a:latin typeface="Arial"/>
                <a:cs typeface="Arial"/>
              </a:rPr>
              <a:t>:</a:t>
            </a:r>
            <a:r>
              <a:rPr sz="949" spc="-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Age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≥40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-30" dirty="0">
                <a:latin typeface="Arial"/>
                <a:cs typeface="Arial"/>
              </a:rPr>
              <a:t>y,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PS</a:t>
            </a:r>
            <a:r>
              <a:rPr sz="949" spc="10" dirty="0">
                <a:latin typeface="Arial"/>
                <a:cs typeface="Arial"/>
              </a:rPr>
              <a:t> status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≥2,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LDH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&gt;3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ULN, CNS</a:t>
            </a:r>
            <a:r>
              <a:rPr sz="949" spc="5" dirty="0">
                <a:latin typeface="Arial"/>
                <a:cs typeface="Arial"/>
              </a:rPr>
              <a:t> involvement</a:t>
            </a:r>
            <a:endParaRPr sz="9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23209" y="3830040"/>
            <a:ext cx="181196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Low-risk: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0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factors,</a:t>
            </a:r>
            <a:r>
              <a:rPr sz="949" spc="5" dirty="0">
                <a:latin typeface="Arial"/>
                <a:cs typeface="Arial"/>
              </a:rPr>
              <a:t> Int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1, high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≥2</a:t>
            </a:r>
            <a:endParaRPr sz="9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91155" y="4212562"/>
            <a:ext cx="286666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Ribera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JM </a:t>
            </a:r>
            <a:r>
              <a:rPr sz="649" spc="-5" dirty="0">
                <a:latin typeface="Arial"/>
                <a:cs typeface="Arial"/>
              </a:rPr>
              <a:t>et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al.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Leuk </a:t>
            </a:r>
            <a:r>
              <a:rPr sz="649" spc="-10" dirty="0">
                <a:latin typeface="Arial"/>
                <a:cs typeface="Arial"/>
              </a:rPr>
              <a:t>Lymphoma</a:t>
            </a:r>
            <a:r>
              <a:rPr sz="649" spc="-5" dirty="0">
                <a:latin typeface="Arial"/>
                <a:cs typeface="Arial"/>
              </a:rPr>
              <a:t> 2022;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doi: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10.1080/10428194.2022.2053531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08275" y="773240"/>
            <a:ext cx="4127490" cy="71032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36361" marR="5074" indent="-124311">
              <a:spcBef>
                <a:spcPts val="100"/>
              </a:spcBef>
            </a:pPr>
            <a:r>
              <a:rPr sz="2247" spc="-15" dirty="0">
                <a:solidFill>
                  <a:srgbClr val="1083BF"/>
                </a:solidFill>
                <a:latin typeface="Calibri"/>
              </a:rPr>
              <a:t>Pronóstico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de los </a:t>
            </a:r>
            <a:r>
              <a:rPr sz="2247" spc="-10" dirty="0">
                <a:solidFill>
                  <a:srgbClr val="1083BF"/>
                </a:solidFill>
                <a:latin typeface="Calibri"/>
              </a:rPr>
              <a:t>pacientes con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LAL </a:t>
            </a:r>
            <a:r>
              <a:rPr sz="2247" spc="-494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dirty="0">
                <a:solidFill>
                  <a:srgbClr val="1083BF"/>
                </a:solidFill>
                <a:latin typeface="Calibri"/>
              </a:rPr>
              <a:t>R/R</a:t>
            </a:r>
            <a:r>
              <a:rPr sz="22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en</a:t>
            </a:r>
            <a:r>
              <a:rPr sz="22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PETHEMA</a:t>
            </a:r>
            <a:r>
              <a:rPr sz="22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10" dirty="0">
                <a:solidFill>
                  <a:srgbClr val="1083BF"/>
                </a:solidFill>
                <a:latin typeface="Calibri"/>
              </a:rPr>
              <a:t>(quimioterapia)</a:t>
            </a:r>
            <a:endParaRPr sz="2247">
              <a:solidFill>
                <a:srgbClr val="1083BF"/>
              </a:solidFill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3107" y="1845726"/>
            <a:ext cx="2423451" cy="198973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75057" y="1945222"/>
            <a:ext cx="2375794" cy="1754343"/>
          </a:xfrm>
          <a:prstGeom prst="rect">
            <a:avLst/>
          </a:prstGeom>
        </p:spPr>
      </p:pic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21464" y="806345"/>
            <a:ext cx="2701134" cy="40209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447" spc="5" dirty="0">
                <a:solidFill>
                  <a:srgbClr val="1083BF"/>
                </a:solidFill>
                <a:latin typeface="Calibri"/>
              </a:rPr>
              <a:t>Criterios</a:t>
            </a:r>
            <a:r>
              <a:rPr sz="24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447" spc="10" dirty="0">
                <a:solidFill>
                  <a:srgbClr val="1083BF"/>
                </a:solidFill>
                <a:latin typeface="Calibri"/>
              </a:rPr>
              <a:t>de</a:t>
            </a:r>
            <a:r>
              <a:rPr sz="2447" spc="-20" dirty="0">
                <a:solidFill>
                  <a:srgbClr val="1083BF"/>
                </a:solidFill>
                <a:latin typeface="Calibri"/>
              </a:rPr>
              <a:t> </a:t>
            </a:r>
            <a:r>
              <a:rPr sz="2447" spc="5" dirty="0">
                <a:solidFill>
                  <a:srgbClr val="1083BF"/>
                </a:solidFill>
                <a:latin typeface="Calibri"/>
              </a:rPr>
              <a:t>inclusión</a:t>
            </a:r>
            <a:endParaRPr sz="2447" dirty="0">
              <a:solidFill>
                <a:srgbClr val="1083BF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46429" y="1508972"/>
            <a:ext cx="4251797" cy="1880456"/>
          </a:xfrm>
          <a:prstGeom prst="rect">
            <a:avLst/>
          </a:prstGeom>
        </p:spPr>
        <p:txBody>
          <a:bodyPr vert="horz" wrap="square" lIns="0" tIns="120501" rIns="0" bIns="0" rtlCol="0">
            <a:spAutoFit/>
          </a:bodyPr>
          <a:lstStyle/>
          <a:p>
            <a:pPr marL="204858" indent="-192808" algn="just">
              <a:spcBef>
                <a:spcPts val="949"/>
              </a:spcBef>
              <a:buChar char="•"/>
              <a:tabLst>
                <a:tab pos="205493" algn="l"/>
              </a:tabLst>
            </a:pPr>
            <a:r>
              <a:rPr sz="1348" spc="-10" dirty="0">
                <a:latin typeface="Arial"/>
                <a:cs typeface="Arial"/>
              </a:rPr>
              <a:t>LAL</a:t>
            </a:r>
            <a:r>
              <a:rPr sz="1348" spc="275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refractaria</a:t>
            </a:r>
            <a:r>
              <a:rPr sz="1348" spc="-2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o</a:t>
            </a:r>
            <a:r>
              <a:rPr sz="1348" spc="-30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en</a:t>
            </a:r>
            <a:r>
              <a:rPr sz="1348" spc="-30" dirty="0">
                <a:latin typeface="Arial"/>
                <a:cs typeface="Arial"/>
              </a:rPr>
              <a:t> </a:t>
            </a:r>
            <a:r>
              <a:rPr sz="1348" b="1" spc="-10" dirty="0">
                <a:latin typeface="Arial"/>
                <a:cs typeface="Arial"/>
              </a:rPr>
              <a:t>primera</a:t>
            </a:r>
            <a:r>
              <a:rPr sz="1348" b="1" spc="-25" dirty="0">
                <a:latin typeface="Arial"/>
                <a:cs typeface="Arial"/>
              </a:rPr>
              <a:t> </a:t>
            </a:r>
            <a:r>
              <a:rPr sz="1348" spc="-15" dirty="0">
                <a:latin typeface="Arial"/>
                <a:cs typeface="Arial"/>
              </a:rPr>
              <a:t>recaída</a:t>
            </a:r>
            <a:endParaRPr sz="1348">
              <a:latin typeface="Arial"/>
              <a:cs typeface="Arial"/>
            </a:endParaRPr>
          </a:p>
          <a:p>
            <a:pPr marL="204858" marR="5074" indent="-192808" algn="just">
              <a:lnSpc>
                <a:spcPct val="149600"/>
              </a:lnSpc>
              <a:spcBef>
                <a:spcPts val="45"/>
              </a:spcBef>
              <a:buChar char="•"/>
              <a:tabLst>
                <a:tab pos="205493" algn="l"/>
              </a:tabLst>
            </a:pPr>
            <a:r>
              <a:rPr sz="1348" spc="-10" dirty="0">
                <a:latin typeface="Arial"/>
                <a:cs typeface="Arial"/>
              </a:rPr>
              <a:t>Edad </a:t>
            </a:r>
            <a:r>
              <a:rPr sz="1348" spc="-5" dirty="0">
                <a:latin typeface="Arial"/>
                <a:cs typeface="Arial"/>
              </a:rPr>
              <a:t>de </a:t>
            </a:r>
            <a:r>
              <a:rPr sz="1348" spc="-10" dirty="0">
                <a:latin typeface="Arial"/>
                <a:cs typeface="Arial"/>
              </a:rPr>
              <a:t>18-65 años (los pacientes </a:t>
            </a:r>
            <a:r>
              <a:rPr sz="1348" spc="-5" dirty="0">
                <a:latin typeface="Arial"/>
                <a:cs typeface="Arial"/>
              </a:rPr>
              <a:t>de </a:t>
            </a:r>
            <a:r>
              <a:rPr sz="1348" spc="-10" dirty="0">
                <a:latin typeface="Arial"/>
                <a:cs typeface="Arial"/>
              </a:rPr>
              <a:t>más </a:t>
            </a:r>
            <a:r>
              <a:rPr sz="1348" spc="-5" dirty="0">
                <a:latin typeface="Arial"/>
                <a:cs typeface="Arial"/>
              </a:rPr>
              <a:t>de </a:t>
            </a:r>
            <a:r>
              <a:rPr sz="1348" spc="-10" dirty="0">
                <a:latin typeface="Arial"/>
                <a:cs typeface="Arial"/>
              </a:rPr>
              <a:t>65 </a:t>
            </a:r>
            <a:r>
              <a:rPr sz="1348" spc="-5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años </a:t>
            </a:r>
            <a:r>
              <a:rPr sz="1348" spc="-5" dirty="0">
                <a:latin typeface="Arial"/>
                <a:cs typeface="Arial"/>
              </a:rPr>
              <a:t>se </a:t>
            </a:r>
            <a:r>
              <a:rPr sz="1348" spc="-10" dirty="0">
                <a:latin typeface="Arial"/>
                <a:cs typeface="Arial"/>
              </a:rPr>
              <a:t>incluirán </a:t>
            </a:r>
            <a:r>
              <a:rPr sz="1348" dirty="0">
                <a:latin typeface="Arial"/>
                <a:cs typeface="Arial"/>
              </a:rPr>
              <a:t>a </a:t>
            </a:r>
            <a:r>
              <a:rPr sz="1348" spc="-10" dirty="0">
                <a:latin typeface="Arial"/>
                <a:cs typeface="Arial"/>
              </a:rPr>
              <a:t>criterio del equipo médico que les </a:t>
            </a:r>
            <a:r>
              <a:rPr sz="1348" spc="-5" dirty="0">
                <a:latin typeface="Arial"/>
                <a:cs typeface="Arial"/>
              </a:rPr>
              <a:t> </a:t>
            </a:r>
            <a:r>
              <a:rPr sz="1348" spc="-15" dirty="0">
                <a:latin typeface="Arial"/>
                <a:cs typeface="Arial"/>
              </a:rPr>
              <a:t>atienda)</a:t>
            </a:r>
            <a:endParaRPr sz="1348">
              <a:latin typeface="Arial"/>
              <a:cs typeface="Arial"/>
            </a:endParaRPr>
          </a:p>
          <a:p>
            <a:pPr marL="204858" indent="-192808" algn="just">
              <a:spcBef>
                <a:spcPts val="794"/>
              </a:spcBef>
              <a:buChar char="•"/>
              <a:tabLst>
                <a:tab pos="205493" algn="l"/>
              </a:tabLst>
            </a:pPr>
            <a:r>
              <a:rPr sz="1348" spc="-5" dirty="0">
                <a:latin typeface="Arial"/>
                <a:cs typeface="Arial"/>
              </a:rPr>
              <a:t>Estado</a:t>
            </a:r>
            <a:r>
              <a:rPr sz="1348" spc="-1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general </a:t>
            </a:r>
            <a:r>
              <a:rPr sz="1348" spc="-5" dirty="0">
                <a:latin typeface="Arial"/>
                <a:cs typeface="Arial"/>
              </a:rPr>
              <a:t>adecuado (escala </a:t>
            </a:r>
            <a:r>
              <a:rPr sz="1348" dirty="0">
                <a:latin typeface="Arial"/>
                <a:cs typeface="Arial"/>
              </a:rPr>
              <a:t>de</a:t>
            </a:r>
            <a:r>
              <a:rPr sz="1348" spc="-5" dirty="0">
                <a:latin typeface="Arial"/>
                <a:cs typeface="Arial"/>
              </a:rPr>
              <a:t> ECOG </a:t>
            </a:r>
            <a:r>
              <a:rPr sz="1348" dirty="0">
                <a:latin typeface="Arial"/>
                <a:cs typeface="Arial"/>
              </a:rPr>
              <a:t>0-2),</a:t>
            </a:r>
            <a:r>
              <a:rPr sz="1348" spc="-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o</a:t>
            </a:r>
            <a:endParaRPr sz="1348">
              <a:latin typeface="Arial"/>
              <a:cs typeface="Arial"/>
            </a:endParaRPr>
          </a:p>
          <a:p>
            <a:pPr marL="204858" algn="just">
              <a:spcBef>
                <a:spcPts val="799"/>
              </a:spcBef>
            </a:pPr>
            <a:r>
              <a:rPr sz="1348" spc="-5" dirty="0">
                <a:latin typeface="Arial"/>
                <a:cs typeface="Arial"/>
              </a:rPr>
              <a:t>&gt;2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si</a:t>
            </a:r>
            <a:r>
              <a:rPr sz="1348" spc="-1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es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debido</a:t>
            </a:r>
            <a:r>
              <a:rPr sz="1348" spc="-1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a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LAL</a:t>
            </a:r>
            <a:endParaRPr sz="134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731371" y="3862831"/>
            <a:ext cx="3681635" cy="173423"/>
          </a:xfrm>
          <a:prstGeom prst="rect">
            <a:avLst/>
          </a:prstGeom>
          <a:ln w="10718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50739">
              <a:spcBef>
                <a:spcPts val="155"/>
              </a:spcBef>
            </a:pP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ENVIO </a:t>
            </a:r>
            <a:r>
              <a:rPr sz="999" b="1" spc="5" dirty="0">
                <a:solidFill>
                  <a:srgbClr val="0070C0"/>
                </a:solidFill>
                <a:latin typeface="Calibri"/>
                <a:cs typeface="Calibri"/>
              </a:rPr>
              <a:t>DE 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MUESTRAS</a:t>
            </a:r>
            <a:r>
              <a:rPr sz="999" b="1" spc="5" dirty="0">
                <a:solidFill>
                  <a:srgbClr val="0070C0"/>
                </a:solidFill>
                <a:latin typeface="Calibri"/>
                <a:cs typeface="Calibri"/>
              </a:rPr>
              <a:t> DE </a:t>
            </a:r>
            <a:r>
              <a:rPr sz="999" b="1" spc="-5" dirty="0">
                <a:solidFill>
                  <a:srgbClr val="0070C0"/>
                </a:solidFill>
                <a:latin typeface="Calibri"/>
                <a:cs typeface="Calibri"/>
              </a:rPr>
              <a:t>M.O.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Calibri"/>
                <a:cs typeface="Calibri"/>
              </a:rPr>
              <a:t>Y</a:t>
            </a:r>
            <a:r>
              <a:rPr sz="999" b="1" spc="10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999" b="1" spc="-30" dirty="0">
                <a:solidFill>
                  <a:srgbClr val="0070C0"/>
                </a:solidFill>
                <a:latin typeface="Calibri"/>
                <a:cs typeface="Calibri"/>
              </a:rPr>
              <a:t>S.P.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 AL</a:t>
            </a:r>
            <a:r>
              <a:rPr sz="999" b="1" spc="10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BIOBANCO </a:t>
            </a:r>
            <a:r>
              <a:rPr sz="999" b="1" spc="5" dirty="0">
                <a:solidFill>
                  <a:srgbClr val="0070C0"/>
                </a:solidFill>
                <a:latin typeface="Calibri"/>
                <a:cs typeface="Calibri"/>
              </a:rPr>
              <a:t>DE 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SALAMANCA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00166" y="806345"/>
            <a:ext cx="2743627" cy="40209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447" spc="5" dirty="0">
                <a:solidFill>
                  <a:srgbClr val="1083BF"/>
                </a:solidFill>
                <a:latin typeface="Calibri"/>
              </a:rPr>
              <a:t>Criterios</a:t>
            </a:r>
            <a:r>
              <a:rPr sz="2447" spc="-10" dirty="0">
                <a:solidFill>
                  <a:srgbClr val="1083BF"/>
                </a:solidFill>
                <a:latin typeface="Calibri"/>
              </a:rPr>
              <a:t> </a:t>
            </a:r>
            <a:r>
              <a:rPr sz="2447" spc="10" dirty="0">
                <a:solidFill>
                  <a:srgbClr val="1083BF"/>
                </a:solidFill>
                <a:latin typeface="Calibri"/>
              </a:rPr>
              <a:t>de</a:t>
            </a:r>
            <a:r>
              <a:rPr sz="2447" spc="-20" dirty="0">
                <a:solidFill>
                  <a:srgbClr val="1083BF"/>
                </a:solidFill>
                <a:latin typeface="Calibri"/>
              </a:rPr>
              <a:t> </a:t>
            </a:r>
            <a:r>
              <a:rPr sz="2447" spc="-5" dirty="0">
                <a:solidFill>
                  <a:srgbClr val="1083BF"/>
                </a:solidFill>
                <a:latin typeface="Calibri"/>
              </a:rPr>
              <a:t>exclusión</a:t>
            </a:r>
            <a:endParaRPr sz="2447">
              <a:solidFill>
                <a:srgbClr val="1083BF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47563" y="1883974"/>
            <a:ext cx="2233716" cy="958937"/>
          </a:xfrm>
          <a:prstGeom prst="rect">
            <a:avLst/>
          </a:prstGeom>
        </p:spPr>
        <p:txBody>
          <a:bodyPr vert="horz" wrap="square" lIns="0" tIns="120501" rIns="0" bIns="0" rtlCol="0">
            <a:spAutoFit/>
          </a:bodyPr>
          <a:lstStyle/>
          <a:p>
            <a:pPr marL="204858" indent="-192808">
              <a:spcBef>
                <a:spcPts val="949"/>
              </a:spcBef>
              <a:buChar char="•"/>
              <a:tabLst>
                <a:tab pos="205493" algn="l"/>
              </a:tabLst>
            </a:pPr>
            <a:r>
              <a:rPr sz="1348" spc="-10" dirty="0">
                <a:latin typeface="Arial"/>
                <a:cs typeface="Arial"/>
              </a:rPr>
              <a:t>LAL</a:t>
            </a:r>
            <a:r>
              <a:rPr sz="1348" spc="245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PH+</a:t>
            </a:r>
            <a:endParaRPr sz="1348">
              <a:latin typeface="Arial"/>
              <a:cs typeface="Arial"/>
            </a:endParaRPr>
          </a:p>
          <a:p>
            <a:pPr marL="204858" indent="-192808">
              <a:spcBef>
                <a:spcPts val="849"/>
              </a:spcBef>
              <a:buChar char="•"/>
              <a:tabLst>
                <a:tab pos="205493" algn="l"/>
              </a:tabLst>
            </a:pPr>
            <a:r>
              <a:rPr sz="1348" spc="-10" dirty="0">
                <a:latin typeface="Arial"/>
                <a:cs typeface="Arial"/>
              </a:rPr>
              <a:t>LA</a:t>
            </a:r>
            <a:r>
              <a:rPr sz="1348" dirty="0">
                <a:latin typeface="Arial"/>
                <a:cs typeface="Arial"/>
              </a:rPr>
              <a:t>L</a:t>
            </a:r>
            <a:r>
              <a:rPr sz="1348" spc="-7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d</a:t>
            </a:r>
            <a:r>
              <a:rPr sz="1348" dirty="0">
                <a:latin typeface="Arial"/>
                <a:cs typeface="Arial"/>
              </a:rPr>
              <a:t>e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linaj</a:t>
            </a:r>
            <a:r>
              <a:rPr sz="1348" dirty="0">
                <a:latin typeface="Arial"/>
                <a:cs typeface="Arial"/>
              </a:rPr>
              <a:t>e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ambiguo</a:t>
            </a:r>
            <a:endParaRPr sz="1348">
              <a:latin typeface="Arial"/>
              <a:cs typeface="Arial"/>
            </a:endParaRPr>
          </a:p>
          <a:p>
            <a:pPr marL="204858" indent="-192808">
              <a:spcBef>
                <a:spcPts val="794"/>
              </a:spcBef>
              <a:buChar char="•"/>
              <a:tabLst>
                <a:tab pos="205493" algn="l"/>
              </a:tabLst>
            </a:pPr>
            <a:r>
              <a:rPr sz="1348" spc="-10" dirty="0">
                <a:latin typeface="Arial"/>
                <a:cs typeface="Arial"/>
              </a:rPr>
              <a:t>LA</a:t>
            </a:r>
            <a:r>
              <a:rPr sz="1348" dirty="0">
                <a:latin typeface="Arial"/>
                <a:cs typeface="Arial"/>
              </a:rPr>
              <a:t>L</a:t>
            </a:r>
            <a:r>
              <a:rPr sz="1348" spc="-7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e</a:t>
            </a:r>
            <a:r>
              <a:rPr sz="1348" dirty="0">
                <a:latin typeface="Arial"/>
                <a:cs typeface="Arial"/>
              </a:rPr>
              <a:t>n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reca</a:t>
            </a:r>
            <a:r>
              <a:rPr sz="1348" spc="-15" dirty="0">
                <a:latin typeface="Arial"/>
                <a:cs typeface="Arial"/>
              </a:rPr>
              <a:t>í</a:t>
            </a:r>
            <a:r>
              <a:rPr sz="1348" spc="-10" dirty="0">
                <a:latin typeface="Arial"/>
                <a:cs typeface="Arial"/>
              </a:rPr>
              <a:t>da</a:t>
            </a:r>
            <a:r>
              <a:rPr sz="1348" dirty="0">
                <a:latin typeface="Arial"/>
                <a:cs typeface="Arial"/>
              </a:rPr>
              <a:t>s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spc="-10" dirty="0">
                <a:latin typeface="Arial"/>
                <a:cs typeface="Arial"/>
              </a:rPr>
              <a:t>sucesiva</a:t>
            </a:r>
            <a:r>
              <a:rPr sz="1348" dirty="0">
                <a:latin typeface="Arial"/>
                <a:cs typeface="Arial"/>
              </a:rPr>
              <a:t>s</a:t>
            </a:r>
            <a:endParaRPr sz="13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127013" y="1557802"/>
            <a:ext cx="647537" cy="251362"/>
          </a:xfrm>
          <a:prstGeom prst="rect">
            <a:avLst/>
          </a:prstGeom>
          <a:ln w="14287">
            <a:solidFill>
              <a:srgbClr val="4BACC6"/>
            </a:solidFill>
          </a:ln>
        </p:spPr>
        <p:txBody>
          <a:bodyPr vert="horz" wrap="square" lIns="0" tIns="13319" rIns="0" bIns="0" rtlCol="0">
            <a:spAutoFit/>
          </a:bodyPr>
          <a:lstStyle/>
          <a:p>
            <a:pPr marL="95136">
              <a:spcBef>
                <a:spcPts val="105"/>
              </a:spcBef>
            </a:pPr>
            <a:r>
              <a:rPr sz="1548" spc="5" dirty="0">
                <a:latin typeface="Calibri"/>
                <a:cs typeface="Calibri"/>
              </a:rPr>
              <a:t>EDAD</a:t>
            </a:r>
            <a:endParaRPr sz="15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72958" y="2094951"/>
            <a:ext cx="728716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75474">
              <a:spcBef>
                <a:spcPts val="160"/>
              </a:spcBef>
            </a:pPr>
            <a:r>
              <a:rPr sz="999" dirty="0">
                <a:latin typeface="Calibri"/>
                <a:cs typeface="Calibri"/>
              </a:rPr>
              <a:t>18-25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78801" y="2135406"/>
            <a:ext cx="728716" cy="17342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128116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&gt;25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85250" y="2620846"/>
            <a:ext cx="768672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78646">
              <a:spcBef>
                <a:spcPts val="160"/>
              </a:spcBef>
            </a:pPr>
            <a:r>
              <a:rPr sz="999" dirty="0">
                <a:latin typeface="Calibri"/>
                <a:cs typeface="Calibri"/>
              </a:rPr>
              <a:t>TPH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previo</a:t>
            </a:r>
            <a:r>
              <a:rPr sz="974" baseline="25641" dirty="0">
                <a:latin typeface="Calibri"/>
                <a:cs typeface="Calibri"/>
              </a:rPr>
              <a:t>1</a:t>
            </a:r>
            <a:endParaRPr sz="974" baseline="25641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77492" y="2615625"/>
            <a:ext cx="970988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10992">
              <a:spcBef>
                <a:spcPts val="160"/>
              </a:spcBef>
            </a:pPr>
            <a:r>
              <a:rPr sz="999" spc="5" dirty="0">
                <a:latin typeface="Calibri"/>
                <a:cs typeface="Calibri"/>
              </a:rPr>
              <a:t>No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TPH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previo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39020" y="3828617"/>
            <a:ext cx="2755677" cy="508643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38054">
              <a:spcBef>
                <a:spcPts val="135"/>
              </a:spcBef>
            </a:pPr>
            <a:r>
              <a:rPr sz="749" baseline="27777" dirty="0">
                <a:latin typeface="Calibri"/>
                <a:cs typeface="Calibri"/>
              </a:rPr>
              <a:t>1</a:t>
            </a:r>
            <a:r>
              <a:rPr sz="749" spc="89" baseline="27777" dirty="0">
                <a:latin typeface="Calibri"/>
                <a:cs typeface="Calibri"/>
              </a:rPr>
              <a:t> </a:t>
            </a:r>
            <a:r>
              <a:rPr sz="749" spc="20" dirty="0">
                <a:latin typeface="Calibri"/>
                <a:cs typeface="Calibri"/>
              </a:rPr>
              <a:t>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no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candidato</a:t>
            </a:r>
            <a:endParaRPr sz="749">
              <a:latin typeface="Calibri"/>
              <a:cs typeface="Calibri"/>
            </a:endParaRPr>
          </a:p>
          <a:p>
            <a:pPr marL="38054">
              <a:spcBef>
                <a:spcPts val="60"/>
              </a:spcBef>
            </a:pPr>
            <a:r>
              <a:rPr sz="749" baseline="27777" dirty="0">
                <a:latin typeface="Calibri"/>
                <a:cs typeface="Calibri"/>
              </a:rPr>
              <a:t>2</a:t>
            </a:r>
            <a:r>
              <a:rPr sz="749" spc="112" baseline="27777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1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o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2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ciclos.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Proceder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al </a:t>
            </a:r>
            <a:r>
              <a:rPr sz="749" spc="15" dirty="0">
                <a:latin typeface="Calibri"/>
                <a:cs typeface="Calibri"/>
              </a:rPr>
              <a:t>aloTPH</a:t>
            </a:r>
            <a:r>
              <a:rPr sz="749" spc="5" dirty="0">
                <a:latin typeface="Calibri"/>
                <a:cs typeface="Calibri"/>
              </a:rPr>
              <a:t> tras</a:t>
            </a:r>
            <a:r>
              <a:rPr sz="749" spc="10" dirty="0">
                <a:latin typeface="Calibri"/>
                <a:cs typeface="Calibri"/>
              </a:rPr>
              <a:t> el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primer</a:t>
            </a:r>
            <a:r>
              <a:rPr sz="749" spc="10" dirty="0">
                <a:latin typeface="Calibri"/>
                <a:cs typeface="Calibri"/>
              </a:rPr>
              <a:t> ciclo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si </a:t>
            </a:r>
            <a:r>
              <a:rPr sz="749" spc="20" dirty="0">
                <a:latin typeface="Calibri"/>
                <a:cs typeface="Calibri"/>
              </a:rPr>
              <a:t>EMR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&lt;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0.1%</a:t>
            </a:r>
            <a:endParaRPr sz="749">
              <a:latin typeface="Calibri"/>
              <a:cs typeface="Calibri"/>
            </a:endParaRPr>
          </a:p>
          <a:p>
            <a:pPr marL="38054">
              <a:spcBef>
                <a:spcPts val="45"/>
              </a:spcBef>
            </a:pPr>
            <a:r>
              <a:rPr sz="749" baseline="22222" dirty="0">
                <a:latin typeface="Calibri"/>
                <a:cs typeface="Calibri"/>
              </a:rPr>
              <a:t>3</a:t>
            </a:r>
            <a:r>
              <a:rPr sz="749" spc="60" baseline="22222" dirty="0">
                <a:latin typeface="Calibri"/>
                <a:cs typeface="Calibri"/>
              </a:rPr>
              <a:t> </a:t>
            </a:r>
            <a:r>
              <a:rPr sz="749" spc="20" dirty="0">
                <a:latin typeface="Calibri"/>
                <a:cs typeface="Calibri"/>
              </a:rPr>
              <a:t>O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ARI-0001</a:t>
            </a:r>
            <a:endParaRPr sz="749">
              <a:latin typeface="Calibri"/>
              <a:cs typeface="Calibri"/>
            </a:endParaRPr>
          </a:p>
          <a:p>
            <a:pPr marL="38054">
              <a:spcBef>
                <a:spcPts val="60"/>
              </a:spcBef>
            </a:pPr>
            <a:r>
              <a:rPr sz="749" baseline="22222" dirty="0">
                <a:latin typeface="Calibri"/>
                <a:cs typeface="Calibri"/>
              </a:rPr>
              <a:t>4</a:t>
            </a:r>
            <a:r>
              <a:rPr sz="749" spc="112" baseline="22222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Si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candidatos.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Si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no</a:t>
            </a:r>
            <a:r>
              <a:rPr sz="749" spc="10" dirty="0">
                <a:latin typeface="Calibri"/>
                <a:cs typeface="Calibri"/>
              </a:rPr>
              <a:t> candidatos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pero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FIT</a:t>
            </a:r>
            <a:r>
              <a:rPr sz="749" spc="15" dirty="0">
                <a:latin typeface="Calibri"/>
                <a:cs typeface="Calibri"/>
              </a:rPr>
              <a:t> InO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66157" y="3187195"/>
            <a:ext cx="606947" cy="156132"/>
          </a:xfrm>
          <a:prstGeom prst="rect">
            <a:avLst/>
          </a:prstGeom>
          <a:solidFill>
            <a:srgbClr val="DCE6F2"/>
          </a:solidFill>
          <a:ln w="14287">
            <a:solidFill>
              <a:srgbClr val="385D8A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26212">
              <a:spcBef>
                <a:spcPts val="140"/>
              </a:spcBef>
            </a:pPr>
            <a:r>
              <a:rPr sz="899" b="1" spc="-5" dirty="0">
                <a:latin typeface="Calibri"/>
                <a:cs typeface="Calibri"/>
              </a:rPr>
              <a:t>Tisa-cel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17943" y="3187195"/>
            <a:ext cx="890442" cy="156132"/>
          </a:xfrm>
          <a:prstGeom prst="rect">
            <a:avLst/>
          </a:prstGeom>
          <a:solidFill>
            <a:srgbClr val="DCE6F2"/>
          </a:solidFill>
          <a:ln w="14287">
            <a:solidFill>
              <a:srgbClr val="385D8A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19237">
              <a:spcBef>
                <a:spcPts val="140"/>
              </a:spcBef>
            </a:pPr>
            <a:r>
              <a:rPr sz="899" b="1" dirty="0">
                <a:latin typeface="Calibri"/>
                <a:cs typeface="Calibri"/>
              </a:rPr>
              <a:t>InO</a:t>
            </a:r>
            <a:r>
              <a:rPr sz="899" b="1" baseline="27777" dirty="0">
                <a:latin typeface="Calibri"/>
                <a:cs typeface="Calibri"/>
              </a:rPr>
              <a:t>2</a:t>
            </a:r>
            <a:r>
              <a:rPr sz="899" b="1" spc="44" baseline="27777" dirty="0">
                <a:latin typeface="Calibri"/>
                <a:cs typeface="Calibri"/>
              </a:rPr>
              <a:t> </a:t>
            </a:r>
            <a:r>
              <a:rPr sz="899" b="1" dirty="0">
                <a:latin typeface="Calibri"/>
                <a:cs typeface="Calibri"/>
              </a:rPr>
              <a:t>+</a:t>
            </a:r>
            <a:r>
              <a:rPr sz="899" b="1" spc="-2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aloTPH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93359" y="2626065"/>
            <a:ext cx="768672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00210">
              <a:spcBef>
                <a:spcPts val="160"/>
              </a:spcBef>
            </a:pPr>
            <a:r>
              <a:rPr sz="999" dirty="0">
                <a:latin typeface="Calibri"/>
                <a:cs typeface="Calibri"/>
              </a:rPr>
              <a:t>TPH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previo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85601" y="2620846"/>
            <a:ext cx="970988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10992">
              <a:spcBef>
                <a:spcPts val="160"/>
              </a:spcBef>
            </a:pPr>
            <a:r>
              <a:rPr sz="999" spc="5" dirty="0">
                <a:latin typeface="Calibri"/>
                <a:cs typeface="Calibri"/>
              </a:rPr>
              <a:t>No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TPH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previo</a:t>
            </a:r>
            <a:endParaRPr sz="999">
              <a:latin typeface="Calibri"/>
              <a:cs typeface="Calibri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4362598" y="3180059"/>
          <a:ext cx="586652" cy="4655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6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60457">
                <a:tc>
                  <a:txBody>
                    <a:bodyPr/>
                    <a:lstStyle/>
                    <a:p>
                      <a:pPr algn="ctr">
                        <a:lnSpc>
                          <a:spcPts val="1025"/>
                        </a:lnSpc>
                        <a:spcBef>
                          <a:spcPts val="140"/>
                        </a:spcBef>
                      </a:pPr>
                      <a:r>
                        <a:rPr sz="900" b="1" spc="-10" dirty="0">
                          <a:latin typeface="Calibri"/>
                          <a:cs typeface="Calibri"/>
                        </a:rPr>
                        <a:t>Ensayo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19050">
                      <a:solidFill>
                        <a:srgbClr val="385D8A"/>
                      </a:solidFill>
                      <a:prstDash val="solid"/>
                    </a:lnL>
                    <a:lnR w="19050">
                      <a:solidFill>
                        <a:srgbClr val="385D8A"/>
                      </a:solidFill>
                      <a:prstDash val="solid"/>
                    </a:lnR>
                    <a:lnT w="19050">
                      <a:solidFill>
                        <a:srgbClr val="385D8A"/>
                      </a:solidFill>
                      <a:prstDash val="solid"/>
                    </a:lnT>
                    <a:solidFill>
                      <a:srgbClr val="DCE6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723">
                <a:tc>
                  <a:txBody>
                    <a:bodyPr/>
                    <a:lstStyle/>
                    <a:p>
                      <a:pPr algn="ctr">
                        <a:lnSpc>
                          <a:spcPts val="975"/>
                        </a:lnSpc>
                      </a:pPr>
                      <a:r>
                        <a:rPr sz="900" b="1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lí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ic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900" b="1" spc="-7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o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385D8A"/>
                      </a:solidFill>
                      <a:prstDash val="solid"/>
                    </a:lnL>
                    <a:lnR w="19050">
                      <a:solidFill>
                        <a:srgbClr val="385D8A"/>
                      </a:solidFill>
                      <a:prstDash val="solid"/>
                    </a:lnR>
                    <a:solidFill>
                      <a:srgbClr val="DCE6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336">
                <a:tc>
                  <a:txBody>
                    <a:bodyPr/>
                    <a:lstStyle/>
                    <a:p>
                      <a:pPr algn="ctr">
                        <a:lnSpc>
                          <a:spcPts val="1030"/>
                        </a:lnSpc>
                      </a:pPr>
                      <a:r>
                        <a:rPr sz="900" b="1" spc="-5" dirty="0">
                          <a:latin typeface="Calibri"/>
                          <a:cs typeface="Calibri"/>
                        </a:rPr>
                        <a:t>ARI-0001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385D8A"/>
                      </a:solidFill>
                      <a:prstDash val="solid"/>
                    </a:lnL>
                    <a:lnR w="19050">
                      <a:solidFill>
                        <a:srgbClr val="385D8A"/>
                      </a:solidFill>
                      <a:prstDash val="solid"/>
                    </a:lnR>
                    <a:lnB w="19050">
                      <a:solidFill>
                        <a:srgbClr val="385D8A"/>
                      </a:solidFill>
                      <a:prstDash val="solid"/>
                    </a:lnB>
                    <a:solidFill>
                      <a:srgbClr val="DCE6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6344655" y="3179901"/>
            <a:ext cx="560649" cy="343112"/>
            <a:chOff x="6346841" y="3183821"/>
            <a:chExt cx="561340" cy="343535"/>
          </a:xfrm>
        </p:grpSpPr>
        <p:sp>
          <p:nvSpPr>
            <p:cNvPr id="15" name="object 15"/>
            <p:cNvSpPr/>
            <p:nvPr/>
          </p:nvSpPr>
          <p:spPr>
            <a:xfrm>
              <a:off x="6354140" y="3191128"/>
              <a:ext cx="546735" cy="328930"/>
            </a:xfrm>
            <a:custGeom>
              <a:avLst/>
              <a:gdLst/>
              <a:ahLst/>
              <a:cxnLst/>
              <a:rect l="l" t="t" r="r" b="b"/>
              <a:pathLst>
                <a:path w="546734" h="328929">
                  <a:moveTo>
                    <a:pt x="546506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546506" y="328930"/>
                  </a:lnTo>
                  <a:lnTo>
                    <a:pt x="546506" y="0"/>
                  </a:lnTo>
                  <a:close/>
                </a:path>
              </a:pathLst>
            </a:custGeom>
            <a:solidFill>
              <a:srgbClr val="DCE6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6354144" y="3191123"/>
              <a:ext cx="546735" cy="328930"/>
            </a:xfrm>
            <a:custGeom>
              <a:avLst/>
              <a:gdLst/>
              <a:ahLst/>
              <a:cxnLst/>
              <a:rect l="l" t="t" r="r" b="b"/>
              <a:pathLst>
                <a:path w="546734" h="328929">
                  <a:moveTo>
                    <a:pt x="0" y="0"/>
                  </a:moveTo>
                  <a:lnTo>
                    <a:pt x="546506" y="0"/>
                  </a:lnTo>
                  <a:lnTo>
                    <a:pt x="546506" y="328930"/>
                  </a:lnTo>
                  <a:lnTo>
                    <a:pt x="0" y="328930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6359084" y="3194329"/>
            <a:ext cx="532109" cy="154115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0782" rIns="0" bIns="0" rtlCol="0">
            <a:spAutoFit/>
          </a:bodyPr>
          <a:lstStyle/>
          <a:p>
            <a:pPr marL="119870">
              <a:spcBef>
                <a:spcPts val="85"/>
              </a:spcBef>
            </a:pPr>
            <a:r>
              <a:rPr sz="899" b="1" dirty="0">
                <a:latin typeface="Calibri"/>
                <a:cs typeface="Calibri"/>
              </a:rPr>
              <a:t>InO</a:t>
            </a:r>
            <a:r>
              <a:rPr sz="899" b="1" baseline="27777" dirty="0">
                <a:latin typeface="Calibri"/>
                <a:cs typeface="Calibri"/>
              </a:rPr>
              <a:t>2</a:t>
            </a:r>
            <a:r>
              <a:rPr sz="899" b="1" spc="22" baseline="27777" dirty="0">
                <a:latin typeface="Calibri"/>
                <a:cs typeface="Calibri"/>
              </a:rPr>
              <a:t> </a:t>
            </a:r>
            <a:r>
              <a:rPr sz="899" b="1" dirty="0">
                <a:latin typeface="Calibri"/>
                <a:cs typeface="Calibri"/>
              </a:rPr>
              <a:t>+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359084" y="3348230"/>
            <a:ext cx="532109" cy="128082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0" rIns="0" bIns="0" rtlCol="0">
            <a:spAutoFit/>
          </a:bodyPr>
          <a:lstStyle/>
          <a:p>
            <a:pPr marL="98307">
              <a:lnSpc>
                <a:spcPts val="1018"/>
              </a:lnSpc>
            </a:pPr>
            <a:r>
              <a:rPr sz="899" b="1" spc="-5" dirty="0">
                <a:latin typeface="Calibri"/>
                <a:cs typeface="Calibri"/>
              </a:rPr>
              <a:t>aloTPH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097895" y="3187195"/>
            <a:ext cx="566357" cy="294845"/>
          </a:xfrm>
          <a:prstGeom prst="rect">
            <a:avLst/>
          </a:prstGeom>
          <a:solidFill>
            <a:srgbClr val="DCE6F2"/>
          </a:solidFill>
          <a:ln w="14287">
            <a:solidFill>
              <a:srgbClr val="385D8A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algn="ctr">
              <a:lnSpc>
                <a:spcPts val="1074"/>
              </a:lnSpc>
              <a:spcBef>
                <a:spcPts val="140"/>
              </a:spcBef>
            </a:pPr>
            <a:r>
              <a:rPr sz="899" b="1" spc="-5" dirty="0">
                <a:latin typeface="Calibri"/>
                <a:cs typeface="Calibri"/>
              </a:rPr>
              <a:t>InO+</a:t>
            </a:r>
            <a:endParaRPr sz="899">
              <a:latin typeface="Calibri"/>
              <a:cs typeface="Calibri"/>
            </a:endParaRPr>
          </a:p>
          <a:p>
            <a:pPr marL="1268" algn="ctr">
              <a:lnSpc>
                <a:spcPts val="1074"/>
              </a:lnSpc>
            </a:pPr>
            <a:r>
              <a:rPr sz="899" b="1" spc="-10" dirty="0">
                <a:latin typeface="Calibri"/>
                <a:cs typeface="Calibri"/>
              </a:rPr>
              <a:t>DLI/Alo</a:t>
            </a:r>
            <a:r>
              <a:rPr sz="899" b="1" spc="-15" baseline="23148" dirty="0">
                <a:latin typeface="Calibri"/>
                <a:cs typeface="Calibri"/>
              </a:rPr>
              <a:t>4</a:t>
            </a:r>
            <a:endParaRPr sz="899" baseline="23148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569520" y="2296008"/>
            <a:ext cx="1193598" cy="330428"/>
          </a:xfrm>
          <a:custGeom>
            <a:avLst/>
            <a:gdLst/>
            <a:ahLst/>
            <a:cxnLst/>
            <a:rect l="l" t="t" r="r" b="b"/>
            <a:pathLst>
              <a:path w="1195070" h="330835">
                <a:moveTo>
                  <a:pt x="1194904" y="320027"/>
                </a:moveTo>
                <a:lnTo>
                  <a:pt x="1194282" y="318922"/>
                </a:lnTo>
                <a:lnTo>
                  <a:pt x="1163040" y="262458"/>
                </a:lnTo>
                <a:lnTo>
                  <a:pt x="1158684" y="261200"/>
                </a:lnTo>
                <a:lnTo>
                  <a:pt x="1151788" y="265023"/>
                </a:lnTo>
                <a:lnTo>
                  <a:pt x="1150531" y="269379"/>
                </a:lnTo>
                <a:lnTo>
                  <a:pt x="1163662" y="293116"/>
                </a:lnTo>
                <a:lnTo>
                  <a:pt x="671995" y="304"/>
                </a:lnTo>
                <a:lnTo>
                  <a:pt x="668337" y="6451"/>
                </a:lnTo>
                <a:lnTo>
                  <a:pt x="665264" y="0"/>
                </a:lnTo>
                <a:lnTo>
                  <a:pt x="33566" y="301332"/>
                </a:lnTo>
                <a:lnTo>
                  <a:pt x="48844" y="278892"/>
                </a:lnTo>
                <a:lnTo>
                  <a:pt x="48006" y="274447"/>
                </a:lnTo>
                <a:lnTo>
                  <a:pt x="41478" y="270014"/>
                </a:lnTo>
                <a:lnTo>
                  <a:pt x="37033" y="270852"/>
                </a:lnTo>
                <a:lnTo>
                  <a:pt x="0" y="325259"/>
                </a:lnTo>
                <a:lnTo>
                  <a:pt x="65595" y="330720"/>
                </a:lnTo>
                <a:lnTo>
                  <a:pt x="69049" y="327787"/>
                </a:lnTo>
                <a:lnTo>
                  <a:pt x="69227" y="325602"/>
                </a:lnTo>
                <a:lnTo>
                  <a:pt x="69697" y="319925"/>
                </a:lnTo>
                <a:lnTo>
                  <a:pt x="66776" y="316484"/>
                </a:lnTo>
                <a:lnTo>
                  <a:pt x="39712" y="314223"/>
                </a:lnTo>
                <a:lnTo>
                  <a:pt x="667956" y="14541"/>
                </a:lnTo>
                <a:lnTo>
                  <a:pt x="1156373" y="305396"/>
                </a:lnTo>
                <a:lnTo>
                  <a:pt x="1129233" y="305155"/>
                </a:lnTo>
                <a:lnTo>
                  <a:pt x="1126007" y="308317"/>
                </a:lnTo>
                <a:lnTo>
                  <a:pt x="1125969" y="316242"/>
                </a:lnTo>
                <a:lnTo>
                  <a:pt x="1129106" y="319430"/>
                </a:lnTo>
                <a:lnTo>
                  <a:pt x="1194904" y="320027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/>
          <p:nvPr/>
        </p:nvSpPr>
        <p:spPr>
          <a:xfrm>
            <a:off x="3729807" y="2823114"/>
            <a:ext cx="66593" cy="364675"/>
          </a:xfrm>
          <a:custGeom>
            <a:avLst/>
            <a:gdLst/>
            <a:ahLst/>
            <a:cxnLst/>
            <a:rect l="l" t="t" r="r" b="b"/>
            <a:pathLst>
              <a:path w="66675" h="365125">
                <a:moveTo>
                  <a:pt x="7975" y="299364"/>
                </a:moveTo>
                <a:lnTo>
                  <a:pt x="1155" y="303339"/>
                </a:lnTo>
                <a:lnTo>
                  <a:pt x="0" y="307721"/>
                </a:lnTo>
                <a:lnTo>
                  <a:pt x="33172" y="364566"/>
                </a:lnTo>
                <a:lnTo>
                  <a:pt x="41445" y="350380"/>
                </a:lnTo>
                <a:lnTo>
                  <a:pt x="26022" y="350380"/>
                </a:lnTo>
                <a:lnTo>
                  <a:pt x="26022" y="323968"/>
                </a:lnTo>
                <a:lnTo>
                  <a:pt x="12344" y="300520"/>
                </a:lnTo>
                <a:lnTo>
                  <a:pt x="7975" y="299364"/>
                </a:lnTo>
                <a:close/>
              </a:path>
              <a:path w="66675" h="365125">
                <a:moveTo>
                  <a:pt x="26022" y="323968"/>
                </a:moveTo>
                <a:lnTo>
                  <a:pt x="26022" y="350380"/>
                </a:lnTo>
                <a:lnTo>
                  <a:pt x="40309" y="350380"/>
                </a:lnTo>
                <a:lnTo>
                  <a:pt x="40309" y="346786"/>
                </a:lnTo>
                <a:lnTo>
                  <a:pt x="27000" y="346786"/>
                </a:lnTo>
                <a:lnTo>
                  <a:pt x="33166" y="336215"/>
                </a:lnTo>
                <a:lnTo>
                  <a:pt x="26022" y="323968"/>
                </a:lnTo>
                <a:close/>
              </a:path>
              <a:path w="66675" h="365125">
                <a:moveTo>
                  <a:pt x="58356" y="299364"/>
                </a:moveTo>
                <a:lnTo>
                  <a:pt x="53987" y="300520"/>
                </a:lnTo>
                <a:lnTo>
                  <a:pt x="40309" y="323968"/>
                </a:lnTo>
                <a:lnTo>
                  <a:pt x="40309" y="350380"/>
                </a:lnTo>
                <a:lnTo>
                  <a:pt x="41445" y="350380"/>
                </a:lnTo>
                <a:lnTo>
                  <a:pt x="66332" y="307721"/>
                </a:lnTo>
                <a:lnTo>
                  <a:pt x="65176" y="303339"/>
                </a:lnTo>
                <a:lnTo>
                  <a:pt x="58356" y="299364"/>
                </a:lnTo>
                <a:close/>
              </a:path>
              <a:path w="66675" h="365125">
                <a:moveTo>
                  <a:pt x="33166" y="336215"/>
                </a:moveTo>
                <a:lnTo>
                  <a:pt x="27000" y="346786"/>
                </a:lnTo>
                <a:lnTo>
                  <a:pt x="39331" y="346786"/>
                </a:lnTo>
                <a:lnTo>
                  <a:pt x="33166" y="336215"/>
                </a:lnTo>
                <a:close/>
              </a:path>
              <a:path w="66675" h="365125">
                <a:moveTo>
                  <a:pt x="40309" y="323968"/>
                </a:moveTo>
                <a:lnTo>
                  <a:pt x="33166" y="336215"/>
                </a:lnTo>
                <a:lnTo>
                  <a:pt x="39331" y="346786"/>
                </a:lnTo>
                <a:lnTo>
                  <a:pt x="40309" y="346786"/>
                </a:lnTo>
                <a:lnTo>
                  <a:pt x="40309" y="323968"/>
                </a:lnTo>
                <a:close/>
              </a:path>
              <a:path w="66675" h="365125">
                <a:moveTo>
                  <a:pt x="40309" y="0"/>
                </a:moveTo>
                <a:lnTo>
                  <a:pt x="26022" y="0"/>
                </a:lnTo>
                <a:lnTo>
                  <a:pt x="26022" y="323968"/>
                </a:lnTo>
                <a:lnTo>
                  <a:pt x="33166" y="336215"/>
                </a:lnTo>
                <a:lnTo>
                  <a:pt x="40309" y="323968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30"/>
          <p:cNvSpPr/>
          <p:nvPr/>
        </p:nvSpPr>
        <p:spPr>
          <a:xfrm>
            <a:off x="2536431" y="2828333"/>
            <a:ext cx="66593" cy="358967"/>
          </a:xfrm>
          <a:custGeom>
            <a:avLst/>
            <a:gdLst/>
            <a:ahLst/>
            <a:cxnLst/>
            <a:rect l="l" t="t" r="r" b="b"/>
            <a:pathLst>
              <a:path w="66675" h="359410">
                <a:moveTo>
                  <a:pt x="7975" y="294144"/>
                </a:moveTo>
                <a:lnTo>
                  <a:pt x="1155" y="298119"/>
                </a:lnTo>
                <a:lnTo>
                  <a:pt x="0" y="302488"/>
                </a:lnTo>
                <a:lnTo>
                  <a:pt x="33172" y="359333"/>
                </a:lnTo>
                <a:lnTo>
                  <a:pt x="41437" y="345160"/>
                </a:lnTo>
                <a:lnTo>
                  <a:pt x="26022" y="345160"/>
                </a:lnTo>
                <a:lnTo>
                  <a:pt x="26022" y="318736"/>
                </a:lnTo>
                <a:lnTo>
                  <a:pt x="12344" y="295287"/>
                </a:lnTo>
                <a:lnTo>
                  <a:pt x="7975" y="294144"/>
                </a:lnTo>
                <a:close/>
              </a:path>
              <a:path w="66675" h="359410">
                <a:moveTo>
                  <a:pt x="26022" y="318736"/>
                </a:moveTo>
                <a:lnTo>
                  <a:pt x="26022" y="345160"/>
                </a:lnTo>
                <a:lnTo>
                  <a:pt x="40309" y="345160"/>
                </a:lnTo>
                <a:lnTo>
                  <a:pt x="40309" y="341553"/>
                </a:lnTo>
                <a:lnTo>
                  <a:pt x="27000" y="341553"/>
                </a:lnTo>
                <a:lnTo>
                  <a:pt x="33166" y="330983"/>
                </a:lnTo>
                <a:lnTo>
                  <a:pt x="26022" y="318736"/>
                </a:lnTo>
                <a:close/>
              </a:path>
              <a:path w="66675" h="359410">
                <a:moveTo>
                  <a:pt x="58356" y="294144"/>
                </a:moveTo>
                <a:lnTo>
                  <a:pt x="53987" y="295287"/>
                </a:lnTo>
                <a:lnTo>
                  <a:pt x="40309" y="318736"/>
                </a:lnTo>
                <a:lnTo>
                  <a:pt x="40309" y="345160"/>
                </a:lnTo>
                <a:lnTo>
                  <a:pt x="41437" y="345160"/>
                </a:lnTo>
                <a:lnTo>
                  <a:pt x="66332" y="302488"/>
                </a:lnTo>
                <a:lnTo>
                  <a:pt x="65176" y="298119"/>
                </a:lnTo>
                <a:lnTo>
                  <a:pt x="58356" y="294144"/>
                </a:lnTo>
                <a:close/>
              </a:path>
              <a:path w="66675" h="359410">
                <a:moveTo>
                  <a:pt x="33166" y="330983"/>
                </a:moveTo>
                <a:lnTo>
                  <a:pt x="27000" y="341553"/>
                </a:lnTo>
                <a:lnTo>
                  <a:pt x="39331" y="341553"/>
                </a:lnTo>
                <a:lnTo>
                  <a:pt x="33166" y="330983"/>
                </a:lnTo>
                <a:close/>
              </a:path>
              <a:path w="66675" h="359410">
                <a:moveTo>
                  <a:pt x="40309" y="318736"/>
                </a:moveTo>
                <a:lnTo>
                  <a:pt x="33166" y="330983"/>
                </a:lnTo>
                <a:lnTo>
                  <a:pt x="39331" y="341553"/>
                </a:lnTo>
                <a:lnTo>
                  <a:pt x="40309" y="341553"/>
                </a:lnTo>
                <a:lnTo>
                  <a:pt x="40309" y="318736"/>
                </a:lnTo>
                <a:close/>
              </a:path>
              <a:path w="66675" h="359410">
                <a:moveTo>
                  <a:pt x="40309" y="0"/>
                </a:moveTo>
                <a:lnTo>
                  <a:pt x="26022" y="0"/>
                </a:lnTo>
                <a:lnTo>
                  <a:pt x="26022" y="318736"/>
                </a:lnTo>
                <a:lnTo>
                  <a:pt x="33166" y="330983"/>
                </a:lnTo>
                <a:lnTo>
                  <a:pt x="40309" y="318736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5077637" y="2336230"/>
            <a:ext cx="1193598" cy="295546"/>
          </a:xfrm>
          <a:custGeom>
            <a:avLst/>
            <a:gdLst/>
            <a:ahLst/>
            <a:cxnLst/>
            <a:rect l="l" t="t" r="r" b="b"/>
            <a:pathLst>
              <a:path w="1195070" h="295910">
                <a:moveTo>
                  <a:pt x="1194904" y="284988"/>
                </a:moveTo>
                <a:lnTo>
                  <a:pt x="1153617" y="233730"/>
                </a:lnTo>
                <a:lnTo>
                  <a:pt x="1149121" y="233248"/>
                </a:lnTo>
                <a:lnTo>
                  <a:pt x="1142974" y="238188"/>
                </a:lnTo>
                <a:lnTo>
                  <a:pt x="1142492" y="242697"/>
                </a:lnTo>
                <a:lnTo>
                  <a:pt x="1159510" y="263829"/>
                </a:lnTo>
                <a:lnTo>
                  <a:pt x="468363" y="0"/>
                </a:lnTo>
                <a:lnTo>
                  <a:pt x="465810" y="6680"/>
                </a:lnTo>
                <a:lnTo>
                  <a:pt x="462102" y="571"/>
                </a:lnTo>
                <a:lnTo>
                  <a:pt x="30949" y="263017"/>
                </a:lnTo>
                <a:lnTo>
                  <a:pt x="43878" y="239128"/>
                </a:lnTo>
                <a:lnTo>
                  <a:pt x="42595" y="234797"/>
                </a:lnTo>
                <a:lnTo>
                  <a:pt x="35648" y="231038"/>
                </a:lnTo>
                <a:lnTo>
                  <a:pt x="31318" y="232333"/>
                </a:lnTo>
                <a:lnTo>
                  <a:pt x="0" y="290207"/>
                </a:lnTo>
                <a:lnTo>
                  <a:pt x="65798" y="288975"/>
                </a:lnTo>
                <a:lnTo>
                  <a:pt x="68935" y="285724"/>
                </a:lnTo>
                <a:lnTo>
                  <a:pt x="68795" y="277837"/>
                </a:lnTo>
                <a:lnTo>
                  <a:pt x="65532" y="274701"/>
                </a:lnTo>
                <a:lnTo>
                  <a:pt x="38379" y="275209"/>
                </a:lnTo>
                <a:lnTo>
                  <a:pt x="466534" y="14605"/>
                </a:lnTo>
                <a:lnTo>
                  <a:pt x="1154417" y="277177"/>
                </a:lnTo>
                <a:lnTo>
                  <a:pt x="1127645" y="281597"/>
                </a:lnTo>
                <a:lnTo>
                  <a:pt x="1125016" y="285267"/>
                </a:lnTo>
                <a:lnTo>
                  <a:pt x="1126299" y="293052"/>
                </a:lnTo>
                <a:lnTo>
                  <a:pt x="1129969" y="295694"/>
                </a:lnTo>
                <a:lnTo>
                  <a:pt x="1185113" y="286600"/>
                </a:lnTo>
                <a:lnTo>
                  <a:pt x="1194904" y="284988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/>
          <p:nvPr/>
        </p:nvSpPr>
        <p:spPr>
          <a:xfrm>
            <a:off x="4662985" y="2828130"/>
            <a:ext cx="718569" cy="359602"/>
          </a:xfrm>
          <a:custGeom>
            <a:avLst/>
            <a:gdLst/>
            <a:ahLst/>
            <a:cxnLst/>
            <a:rect l="l" t="t" r="r" b="b"/>
            <a:pathLst>
              <a:path w="719454" h="360044">
                <a:moveTo>
                  <a:pt x="718985" y="359537"/>
                </a:moveTo>
                <a:lnTo>
                  <a:pt x="717867" y="353428"/>
                </a:lnTo>
                <a:lnTo>
                  <a:pt x="707136" y="294805"/>
                </a:lnTo>
                <a:lnTo>
                  <a:pt x="703414" y="292239"/>
                </a:lnTo>
                <a:lnTo>
                  <a:pt x="695655" y="293649"/>
                </a:lnTo>
                <a:lnTo>
                  <a:pt x="693089" y="297370"/>
                </a:lnTo>
                <a:lnTo>
                  <a:pt x="697979" y="324078"/>
                </a:lnTo>
                <a:lnTo>
                  <a:pt x="420611" y="787"/>
                </a:lnTo>
                <a:lnTo>
                  <a:pt x="415188" y="5448"/>
                </a:lnTo>
                <a:lnTo>
                  <a:pt x="410552" y="0"/>
                </a:lnTo>
                <a:lnTo>
                  <a:pt x="26263" y="327748"/>
                </a:lnTo>
                <a:lnTo>
                  <a:pt x="35229" y="302133"/>
                </a:lnTo>
                <a:lnTo>
                  <a:pt x="33261" y="298056"/>
                </a:lnTo>
                <a:lnTo>
                  <a:pt x="25819" y="295452"/>
                </a:lnTo>
                <a:lnTo>
                  <a:pt x="21742" y="297408"/>
                </a:lnTo>
                <a:lnTo>
                  <a:pt x="0" y="359537"/>
                </a:lnTo>
                <a:lnTo>
                  <a:pt x="20955" y="355765"/>
                </a:lnTo>
                <a:lnTo>
                  <a:pt x="64770" y="347878"/>
                </a:lnTo>
                <a:lnTo>
                  <a:pt x="67360" y="344157"/>
                </a:lnTo>
                <a:lnTo>
                  <a:pt x="65963" y="336397"/>
                </a:lnTo>
                <a:lnTo>
                  <a:pt x="62242" y="333819"/>
                </a:lnTo>
                <a:lnTo>
                  <a:pt x="35521" y="338632"/>
                </a:lnTo>
                <a:lnTo>
                  <a:pt x="414388" y="15506"/>
                </a:lnTo>
                <a:lnTo>
                  <a:pt x="687133" y="333375"/>
                </a:lnTo>
                <a:lnTo>
                  <a:pt x="661479" y="324485"/>
                </a:lnTo>
                <a:lnTo>
                  <a:pt x="657415" y="326466"/>
                </a:lnTo>
                <a:lnTo>
                  <a:pt x="654824" y="333921"/>
                </a:lnTo>
                <a:lnTo>
                  <a:pt x="656805" y="337985"/>
                </a:lnTo>
                <a:lnTo>
                  <a:pt x="718985" y="359537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3" name="object 33"/>
          <p:cNvSpPr/>
          <p:nvPr/>
        </p:nvSpPr>
        <p:spPr>
          <a:xfrm>
            <a:off x="6386603" y="2859404"/>
            <a:ext cx="238466" cy="327891"/>
          </a:xfrm>
          <a:custGeom>
            <a:avLst/>
            <a:gdLst/>
            <a:ahLst/>
            <a:cxnLst/>
            <a:rect l="l" t="t" r="r" b="b"/>
            <a:pathLst>
              <a:path w="238759" h="328294">
                <a:moveTo>
                  <a:pt x="184302" y="288353"/>
                </a:moveTo>
                <a:lnTo>
                  <a:pt x="180073" y="289966"/>
                </a:lnTo>
                <a:lnTo>
                  <a:pt x="176860" y="297167"/>
                </a:lnTo>
                <a:lnTo>
                  <a:pt x="178473" y="301396"/>
                </a:lnTo>
                <a:lnTo>
                  <a:pt x="238569" y="328218"/>
                </a:lnTo>
                <a:lnTo>
                  <a:pt x="237871" y="320878"/>
                </a:lnTo>
                <a:lnTo>
                  <a:pt x="224497" y="320878"/>
                </a:lnTo>
                <a:lnTo>
                  <a:pt x="209080" y="299413"/>
                </a:lnTo>
                <a:lnTo>
                  <a:pt x="184302" y="288353"/>
                </a:lnTo>
                <a:close/>
              </a:path>
              <a:path w="238759" h="328294">
                <a:moveTo>
                  <a:pt x="209080" y="299413"/>
                </a:moveTo>
                <a:lnTo>
                  <a:pt x="224497" y="320878"/>
                </a:lnTo>
                <a:lnTo>
                  <a:pt x="229356" y="317385"/>
                </a:lnTo>
                <a:lnTo>
                  <a:pt x="223189" y="317385"/>
                </a:lnTo>
                <a:lnTo>
                  <a:pt x="222031" y="305194"/>
                </a:lnTo>
                <a:lnTo>
                  <a:pt x="209080" y="299413"/>
                </a:lnTo>
                <a:close/>
              </a:path>
              <a:path w="238759" h="328294">
                <a:moveTo>
                  <a:pt x="228853" y="259829"/>
                </a:moveTo>
                <a:lnTo>
                  <a:pt x="221005" y="260565"/>
                </a:lnTo>
                <a:lnTo>
                  <a:pt x="218122" y="264058"/>
                </a:lnTo>
                <a:lnTo>
                  <a:pt x="220689" y="291072"/>
                </a:lnTo>
                <a:lnTo>
                  <a:pt x="236105" y="312534"/>
                </a:lnTo>
                <a:lnTo>
                  <a:pt x="224497" y="320878"/>
                </a:lnTo>
                <a:lnTo>
                  <a:pt x="237871" y="320878"/>
                </a:lnTo>
                <a:lnTo>
                  <a:pt x="232346" y="262699"/>
                </a:lnTo>
                <a:lnTo>
                  <a:pt x="228853" y="259829"/>
                </a:lnTo>
                <a:close/>
              </a:path>
              <a:path w="238759" h="328294">
                <a:moveTo>
                  <a:pt x="222031" y="305194"/>
                </a:moveTo>
                <a:lnTo>
                  <a:pt x="223189" y="317385"/>
                </a:lnTo>
                <a:lnTo>
                  <a:pt x="233210" y="310184"/>
                </a:lnTo>
                <a:lnTo>
                  <a:pt x="222031" y="305194"/>
                </a:lnTo>
                <a:close/>
              </a:path>
              <a:path w="238759" h="328294">
                <a:moveTo>
                  <a:pt x="220689" y="291072"/>
                </a:moveTo>
                <a:lnTo>
                  <a:pt x="222031" y="305194"/>
                </a:lnTo>
                <a:lnTo>
                  <a:pt x="233210" y="310184"/>
                </a:lnTo>
                <a:lnTo>
                  <a:pt x="223189" y="317385"/>
                </a:lnTo>
                <a:lnTo>
                  <a:pt x="229356" y="317385"/>
                </a:lnTo>
                <a:lnTo>
                  <a:pt x="236105" y="312534"/>
                </a:lnTo>
                <a:lnTo>
                  <a:pt x="220689" y="291072"/>
                </a:lnTo>
                <a:close/>
              </a:path>
              <a:path w="238759" h="328294">
                <a:moveTo>
                  <a:pt x="11607" y="0"/>
                </a:moveTo>
                <a:lnTo>
                  <a:pt x="0" y="8331"/>
                </a:lnTo>
                <a:lnTo>
                  <a:pt x="209080" y="299413"/>
                </a:lnTo>
                <a:lnTo>
                  <a:pt x="222031" y="305194"/>
                </a:lnTo>
                <a:lnTo>
                  <a:pt x="220689" y="291072"/>
                </a:lnTo>
                <a:lnTo>
                  <a:pt x="11607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4" name="object 34"/>
          <p:cNvSpPr/>
          <p:nvPr/>
        </p:nvSpPr>
        <p:spPr>
          <a:xfrm>
            <a:off x="3237031" y="1702322"/>
            <a:ext cx="891076" cy="399557"/>
          </a:xfrm>
          <a:custGeom>
            <a:avLst/>
            <a:gdLst/>
            <a:ahLst/>
            <a:cxnLst/>
            <a:rect l="l" t="t" r="r" b="b"/>
            <a:pathLst>
              <a:path w="892175" h="400050">
                <a:moveTo>
                  <a:pt x="34467" y="347840"/>
                </a:moveTo>
                <a:lnTo>
                  <a:pt x="32791" y="348107"/>
                </a:lnTo>
                <a:lnTo>
                  <a:pt x="0" y="393115"/>
                </a:lnTo>
                <a:lnTo>
                  <a:pt x="55321" y="399503"/>
                </a:lnTo>
                <a:lnTo>
                  <a:pt x="56654" y="398449"/>
                </a:lnTo>
                <a:lnTo>
                  <a:pt x="56984" y="395516"/>
                </a:lnTo>
                <a:lnTo>
                  <a:pt x="55930" y="394182"/>
                </a:lnTo>
                <a:lnTo>
                  <a:pt x="49544" y="393446"/>
                </a:lnTo>
                <a:lnTo>
                  <a:pt x="5930" y="393446"/>
                </a:lnTo>
                <a:lnTo>
                  <a:pt x="3784" y="388531"/>
                </a:lnTo>
                <a:lnTo>
                  <a:pt x="12870" y="384547"/>
                </a:lnTo>
                <a:lnTo>
                  <a:pt x="37122" y="351256"/>
                </a:lnTo>
                <a:lnTo>
                  <a:pt x="36855" y="349580"/>
                </a:lnTo>
                <a:lnTo>
                  <a:pt x="34467" y="347840"/>
                </a:lnTo>
                <a:close/>
              </a:path>
              <a:path w="892175" h="400050">
                <a:moveTo>
                  <a:pt x="12870" y="384547"/>
                </a:moveTo>
                <a:lnTo>
                  <a:pt x="3784" y="388531"/>
                </a:lnTo>
                <a:lnTo>
                  <a:pt x="5930" y="393446"/>
                </a:lnTo>
                <a:lnTo>
                  <a:pt x="7958" y="392557"/>
                </a:lnTo>
                <a:lnTo>
                  <a:pt x="7035" y="392557"/>
                </a:lnTo>
                <a:lnTo>
                  <a:pt x="5168" y="388327"/>
                </a:lnTo>
                <a:lnTo>
                  <a:pt x="10116" y="388327"/>
                </a:lnTo>
                <a:lnTo>
                  <a:pt x="12870" y="384547"/>
                </a:lnTo>
                <a:close/>
              </a:path>
              <a:path w="892175" h="400050">
                <a:moveTo>
                  <a:pt x="15014" y="389463"/>
                </a:moveTo>
                <a:lnTo>
                  <a:pt x="5930" y="393446"/>
                </a:lnTo>
                <a:lnTo>
                  <a:pt x="49544" y="393446"/>
                </a:lnTo>
                <a:lnTo>
                  <a:pt x="15014" y="389463"/>
                </a:lnTo>
                <a:close/>
              </a:path>
              <a:path w="892175" h="400050">
                <a:moveTo>
                  <a:pt x="5168" y="388327"/>
                </a:moveTo>
                <a:lnTo>
                  <a:pt x="7035" y="392557"/>
                </a:lnTo>
                <a:lnTo>
                  <a:pt x="9733" y="388854"/>
                </a:lnTo>
                <a:lnTo>
                  <a:pt x="5168" y="388327"/>
                </a:lnTo>
                <a:close/>
              </a:path>
              <a:path w="892175" h="400050">
                <a:moveTo>
                  <a:pt x="9733" y="388854"/>
                </a:moveTo>
                <a:lnTo>
                  <a:pt x="7035" y="392557"/>
                </a:lnTo>
                <a:lnTo>
                  <a:pt x="7958" y="392557"/>
                </a:lnTo>
                <a:lnTo>
                  <a:pt x="15014" y="389463"/>
                </a:lnTo>
                <a:lnTo>
                  <a:pt x="9733" y="388854"/>
                </a:lnTo>
                <a:close/>
              </a:path>
              <a:path w="892175" h="400050">
                <a:moveTo>
                  <a:pt x="890003" y="0"/>
                </a:moveTo>
                <a:lnTo>
                  <a:pt x="12870" y="384547"/>
                </a:lnTo>
                <a:lnTo>
                  <a:pt x="9733" y="388854"/>
                </a:lnTo>
                <a:lnTo>
                  <a:pt x="15014" y="389463"/>
                </a:lnTo>
                <a:lnTo>
                  <a:pt x="892149" y="4902"/>
                </a:lnTo>
                <a:lnTo>
                  <a:pt x="890003" y="0"/>
                </a:lnTo>
                <a:close/>
              </a:path>
              <a:path w="892175" h="400050">
                <a:moveTo>
                  <a:pt x="10116" y="388327"/>
                </a:moveTo>
                <a:lnTo>
                  <a:pt x="5168" y="388327"/>
                </a:lnTo>
                <a:lnTo>
                  <a:pt x="9733" y="388854"/>
                </a:lnTo>
                <a:lnTo>
                  <a:pt x="10116" y="388327"/>
                </a:lnTo>
                <a:close/>
              </a:path>
            </a:pathLst>
          </a:custGeom>
          <a:solidFill>
            <a:srgbClr val="4A7EB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5" name="object 35"/>
          <p:cNvSpPr/>
          <p:nvPr/>
        </p:nvSpPr>
        <p:spPr>
          <a:xfrm>
            <a:off x="4772961" y="1702437"/>
            <a:ext cx="769941" cy="434439"/>
          </a:xfrm>
          <a:custGeom>
            <a:avLst/>
            <a:gdLst/>
            <a:ahLst/>
            <a:cxnLst/>
            <a:rect l="l" t="t" r="r" b="b"/>
            <a:pathLst>
              <a:path w="770889" h="434975">
                <a:moveTo>
                  <a:pt x="756285" y="428403"/>
                </a:moveTo>
                <a:lnTo>
                  <a:pt x="715098" y="429120"/>
                </a:lnTo>
                <a:lnTo>
                  <a:pt x="713930" y="430339"/>
                </a:lnTo>
                <a:lnTo>
                  <a:pt x="713981" y="433298"/>
                </a:lnTo>
                <a:lnTo>
                  <a:pt x="715200" y="434479"/>
                </a:lnTo>
                <a:lnTo>
                  <a:pt x="770877" y="433501"/>
                </a:lnTo>
                <a:lnTo>
                  <a:pt x="770720" y="433235"/>
                </a:lnTo>
                <a:lnTo>
                  <a:pt x="764908" y="433235"/>
                </a:lnTo>
                <a:lnTo>
                  <a:pt x="756285" y="428403"/>
                </a:lnTo>
                <a:close/>
              </a:path>
              <a:path w="770889" h="434975">
                <a:moveTo>
                  <a:pt x="761600" y="428311"/>
                </a:moveTo>
                <a:lnTo>
                  <a:pt x="756285" y="428403"/>
                </a:lnTo>
                <a:lnTo>
                  <a:pt x="764908" y="433235"/>
                </a:lnTo>
                <a:lnTo>
                  <a:pt x="765451" y="432269"/>
                </a:lnTo>
                <a:lnTo>
                  <a:pt x="763930" y="432269"/>
                </a:lnTo>
                <a:lnTo>
                  <a:pt x="761600" y="428311"/>
                </a:lnTo>
                <a:close/>
              </a:path>
              <a:path w="770889" h="434975">
                <a:moveTo>
                  <a:pt x="740981" y="385089"/>
                </a:moveTo>
                <a:lnTo>
                  <a:pt x="738441" y="386588"/>
                </a:lnTo>
                <a:lnTo>
                  <a:pt x="738009" y="388226"/>
                </a:lnTo>
                <a:lnTo>
                  <a:pt x="758899" y="423722"/>
                </a:lnTo>
                <a:lnTo>
                  <a:pt x="767537" y="428561"/>
                </a:lnTo>
                <a:lnTo>
                  <a:pt x="764908" y="433235"/>
                </a:lnTo>
                <a:lnTo>
                  <a:pt x="770720" y="433235"/>
                </a:lnTo>
                <a:lnTo>
                  <a:pt x="742632" y="385508"/>
                </a:lnTo>
                <a:lnTo>
                  <a:pt x="740981" y="385089"/>
                </a:lnTo>
                <a:close/>
              </a:path>
              <a:path w="770889" h="434975">
                <a:moveTo>
                  <a:pt x="766191" y="428231"/>
                </a:moveTo>
                <a:lnTo>
                  <a:pt x="761600" y="428311"/>
                </a:lnTo>
                <a:lnTo>
                  <a:pt x="763930" y="432269"/>
                </a:lnTo>
                <a:lnTo>
                  <a:pt x="766191" y="428231"/>
                </a:lnTo>
                <a:close/>
              </a:path>
              <a:path w="770889" h="434975">
                <a:moveTo>
                  <a:pt x="766947" y="428231"/>
                </a:moveTo>
                <a:lnTo>
                  <a:pt x="766191" y="428231"/>
                </a:lnTo>
                <a:lnTo>
                  <a:pt x="763930" y="432269"/>
                </a:lnTo>
                <a:lnTo>
                  <a:pt x="765451" y="432269"/>
                </a:lnTo>
                <a:lnTo>
                  <a:pt x="767537" y="428561"/>
                </a:lnTo>
                <a:lnTo>
                  <a:pt x="766947" y="428231"/>
                </a:lnTo>
                <a:close/>
              </a:path>
              <a:path w="770889" h="434975">
                <a:moveTo>
                  <a:pt x="2616" y="0"/>
                </a:moveTo>
                <a:lnTo>
                  <a:pt x="0" y="4673"/>
                </a:lnTo>
                <a:lnTo>
                  <a:pt x="756285" y="428403"/>
                </a:lnTo>
                <a:lnTo>
                  <a:pt x="761600" y="428311"/>
                </a:lnTo>
                <a:lnTo>
                  <a:pt x="758899" y="423722"/>
                </a:lnTo>
                <a:lnTo>
                  <a:pt x="2616" y="0"/>
                </a:lnTo>
                <a:close/>
              </a:path>
              <a:path w="770889" h="434975">
                <a:moveTo>
                  <a:pt x="758899" y="423722"/>
                </a:moveTo>
                <a:lnTo>
                  <a:pt x="761600" y="428311"/>
                </a:lnTo>
                <a:lnTo>
                  <a:pt x="766191" y="428231"/>
                </a:lnTo>
                <a:lnTo>
                  <a:pt x="766947" y="428231"/>
                </a:lnTo>
                <a:lnTo>
                  <a:pt x="758899" y="423722"/>
                </a:lnTo>
                <a:close/>
              </a:path>
            </a:pathLst>
          </a:custGeom>
          <a:solidFill>
            <a:srgbClr val="4A7EB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6" name="object 36"/>
          <p:cNvGrpSpPr/>
          <p:nvPr/>
        </p:nvGrpSpPr>
        <p:grpSpPr>
          <a:xfrm>
            <a:off x="5778466" y="2858920"/>
            <a:ext cx="499764" cy="664026"/>
            <a:chOff x="5779954" y="2862445"/>
            <a:chExt cx="500380" cy="664845"/>
          </a:xfrm>
        </p:grpSpPr>
        <p:sp>
          <p:nvSpPr>
            <p:cNvPr id="37" name="object 37"/>
            <p:cNvSpPr/>
            <p:nvPr/>
          </p:nvSpPr>
          <p:spPr>
            <a:xfrm>
              <a:off x="5949090" y="2862445"/>
              <a:ext cx="309245" cy="358775"/>
            </a:xfrm>
            <a:custGeom>
              <a:avLst/>
              <a:gdLst/>
              <a:ahLst/>
              <a:cxnLst/>
              <a:rect l="l" t="t" r="r" b="b"/>
              <a:pathLst>
                <a:path w="309245" h="358775">
                  <a:moveTo>
                    <a:pt x="15570" y="291439"/>
                  </a:moveTo>
                  <a:lnTo>
                    <a:pt x="11849" y="294017"/>
                  </a:lnTo>
                  <a:lnTo>
                    <a:pt x="0" y="358749"/>
                  </a:lnTo>
                  <a:lnTo>
                    <a:pt x="17624" y="352640"/>
                  </a:lnTo>
                  <a:lnTo>
                    <a:pt x="14655" y="352640"/>
                  </a:lnTo>
                  <a:lnTo>
                    <a:pt x="3809" y="343344"/>
                  </a:lnTo>
                  <a:lnTo>
                    <a:pt x="21008" y="323298"/>
                  </a:lnTo>
                  <a:lnTo>
                    <a:pt x="25895" y="296583"/>
                  </a:lnTo>
                  <a:lnTo>
                    <a:pt x="23329" y="292862"/>
                  </a:lnTo>
                  <a:lnTo>
                    <a:pt x="15570" y="291439"/>
                  </a:lnTo>
                  <a:close/>
                </a:path>
                <a:path w="309245" h="358775">
                  <a:moveTo>
                    <a:pt x="21008" y="323298"/>
                  </a:moveTo>
                  <a:lnTo>
                    <a:pt x="3809" y="343344"/>
                  </a:lnTo>
                  <a:lnTo>
                    <a:pt x="14655" y="352640"/>
                  </a:lnTo>
                  <a:lnTo>
                    <a:pt x="17543" y="349275"/>
                  </a:lnTo>
                  <a:lnTo>
                    <a:pt x="16255" y="349275"/>
                  </a:lnTo>
                  <a:lnTo>
                    <a:pt x="6896" y="341249"/>
                  </a:lnTo>
                  <a:lnTo>
                    <a:pt x="18457" y="337239"/>
                  </a:lnTo>
                  <a:lnTo>
                    <a:pt x="21008" y="323298"/>
                  </a:lnTo>
                  <a:close/>
                </a:path>
                <a:path w="309245" h="358775">
                  <a:moveTo>
                    <a:pt x="57505" y="323697"/>
                  </a:moveTo>
                  <a:lnTo>
                    <a:pt x="31855" y="332593"/>
                  </a:lnTo>
                  <a:lnTo>
                    <a:pt x="14655" y="352640"/>
                  </a:lnTo>
                  <a:lnTo>
                    <a:pt x="17624" y="352640"/>
                  </a:lnTo>
                  <a:lnTo>
                    <a:pt x="62179" y="337197"/>
                  </a:lnTo>
                  <a:lnTo>
                    <a:pt x="64160" y="333133"/>
                  </a:lnTo>
                  <a:lnTo>
                    <a:pt x="61569" y="325678"/>
                  </a:lnTo>
                  <a:lnTo>
                    <a:pt x="57505" y="323697"/>
                  </a:lnTo>
                  <a:close/>
                </a:path>
                <a:path w="309245" h="358775">
                  <a:moveTo>
                    <a:pt x="18457" y="337239"/>
                  </a:moveTo>
                  <a:lnTo>
                    <a:pt x="6896" y="341249"/>
                  </a:lnTo>
                  <a:lnTo>
                    <a:pt x="16255" y="349275"/>
                  </a:lnTo>
                  <a:lnTo>
                    <a:pt x="18457" y="337239"/>
                  </a:lnTo>
                  <a:close/>
                </a:path>
                <a:path w="309245" h="358775">
                  <a:moveTo>
                    <a:pt x="31855" y="332593"/>
                  </a:moveTo>
                  <a:lnTo>
                    <a:pt x="18457" y="337239"/>
                  </a:lnTo>
                  <a:lnTo>
                    <a:pt x="16255" y="349275"/>
                  </a:lnTo>
                  <a:lnTo>
                    <a:pt x="17543" y="349275"/>
                  </a:lnTo>
                  <a:lnTo>
                    <a:pt x="31855" y="332593"/>
                  </a:lnTo>
                  <a:close/>
                </a:path>
                <a:path w="309245" h="358775">
                  <a:moveTo>
                    <a:pt x="298373" y="0"/>
                  </a:moveTo>
                  <a:lnTo>
                    <a:pt x="21008" y="323298"/>
                  </a:lnTo>
                  <a:lnTo>
                    <a:pt x="18457" y="337239"/>
                  </a:lnTo>
                  <a:lnTo>
                    <a:pt x="31855" y="332593"/>
                  </a:lnTo>
                  <a:lnTo>
                    <a:pt x="309219" y="9296"/>
                  </a:lnTo>
                  <a:lnTo>
                    <a:pt x="298373" y="0"/>
                  </a:lnTo>
                  <a:close/>
                </a:path>
              </a:pathLst>
            </a:custGeom>
            <a:solidFill>
              <a:srgbClr val="385D8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787097" y="3191129"/>
              <a:ext cx="486409" cy="328930"/>
            </a:xfrm>
            <a:custGeom>
              <a:avLst/>
              <a:gdLst/>
              <a:ahLst/>
              <a:cxnLst/>
              <a:rect l="l" t="t" r="r" b="b"/>
              <a:pathLst>
                <a:path w="486410" h="328929">
                  <a:moveTo>
                    <a:pt x="486041" y="0"/>
                  </a:moveTo>
                  <a:lnTo>
                    <a:pt x="0" y="0"/>
                  </a:lnTo>
                  <a:lnTo>
                    <a:pt x="0" y="328930"/>
                  </a:lnTo>
                  <a:lnTo>
                    <a:pt x="486041" y="328930"/>
                  </a:lnTo>
                  <a:lnTo>
                    <a:pt x="486041" y="0"/>
                  </a:lnTo>
                  <a:close/>
                </a:path>
              </a:pathLst>
            </a:custGeom>
            <a:solidFill>
              <a:srgbClr val="DCE6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787097" y="3191123"/>
              <a:ext cx="486409" cy="328930"/>
            </a:xfrm>
            <a:custGeom>
              <a:avLst/>
              <a:gdLst/>
              <a:ahLst/>
              <a:cxnLst/>
              <a:rect l="l" t="t" r="r" b="b"/>
              <a:pathLst>
                <a:path w="486410" h="328929">
                  <a:moveTo>
                    <a:pt x="0" y="0"/>
                  </a:moveTo>
                  <a:lnTo>
                    <a:pt x="486041" y="0"/>
                  </a:lnTo>
                  <a:lnTo>
                    <a:pt x="486041" y="328930"/>
                  </a:lnTo>
                  <a:lnTo>
                    <a:pt x="0" y="328930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5792736" y="3194329"/>
            <a:ext cx="471224" cy="154115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0782" rIns="0" bIns="0" rtlCol="0">
            <a:spAutoFit/>
          </a:bodyPr>
          <a:lstStyle/>
          <a:p>
            <a:pPr marL="69766">
              <a:spcBef>
                <a:spcPts val="85"/>
              </a:spcBef>
            </a:pPr>
            <a:r>
              <a:rPr sz="899" b="1" spc="-10" dirty="0">
                <a:latin typeface="Calibri"/>
                <a:cs typeface="Calibri"/>
              </a:rPr>
              <a:t>Ensayo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92736" y="3348090"/>
            <a:ext cx="471224" cy="128082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0" rIns="0" bIns="0" rtlCol="0">
            <a:spAutoFit/>
          </a:bodyPr>
          <a:lstStyle/>
          <a:p>
            <a:pPr marL="58984">
              <a:lnSpc>
                <a:spcPts val="1018"/>
              </a:lnSpc>
            </a:pPr>
            <a:r>
              <a:rPr sz="899" b="1" spc="-5" dirty="0">
                <a:latin typeface="Calibri"/>
                <a:cs typeface="Calibri"/>
              </a:rPr>
              <a:t>Clínico</a:t>
            </a:r>
            <a:r>
              <a:rPr sz="899" b="1" spc="-7" baseline="23148" dirty="0">
                <a:latin typeface="Calibri"/>
                <a:cs typeface="Calibri"/>
              </a:rPr>
              <a:t>3</a:t>
            </a:r>
            <a:endParaRPr sz="899" baseline="23148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581482" y="3967889"/>
            <a:ext cx="1531636" cy="43507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3299"/>
              </a:lnSpc>
              <a:spcBef>
                <a:spcPts val="100"/>
              </a:spcBef>
            </a:pPr>
            <a:r>
              <a:rPr sz="649" spc="10" dirty="0">
                <a:latin typeface="Calibri"/>
                <a:cs typeface="Calibri"/>
              </a:rPr>
              <a:t>TPH, </a:t>
            </a:r>
            <a:r>
              <a:rPr sz="649" dirty="0">
                <a:latin typeface="Calibri"/>
                <a:cs typeface="Calibri"/>
              </a:rPr>
              <a:t>trasplante </a:t>
            </a:r>
            <a:r>
              <a:rPr sz="649" spc="5" dirty="0">
                <a:latin typeface="Calibri"/>
                <a:cs typeface="Calibri"/>
              </a:rPr>
              <a:t>(alogénico) </a:t>
            </a:r>
            <a:r>
              <a:rPr sz="649" spc="10" dirty="0">
                <a:latin typeface="Calibri"/>
                <a:cs typeface="Calibri"/>
              </a:rPr>
              <a:t>de </a:t>
            </a:r>
            <a:r>
              <a:rPr sz="649" spc="5" dirty="0">
                <a:latin typeface="Calibri"/>
                <a:cs typeface="Calibri"/>
              </a:rPr>
              <a:t>progenitores </a:t>
            </a:r>
            <a:r>
              <a:rPr sz="649" spc="-13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hematopoyéticos;   Tisa-cel, 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tisagenlecleucel;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InO,</a:t>
            </a:r>
            <a:r>
              <a:rPr sz="649" spc="5" dirty="0">
                <a:latin typeface="Calibri"/>
                <a:cs typeface="Calibri"/>
              </a:rPr>
              <a:t> inotuzumab 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ozogamicina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5" name="object 26">
            <a:extLst>
              <a:ext uri="{FF2B5EF4-FFF2-40B4-BE49-F238E27FC236}">
                <a16:creationId xmlns:a16="http://schemas.microsoft.com/office/drawing/2014/main" id="{84B69D95-A42E-6542-948C-C52AF0C1A2E8}"/>
              </a:ext>
            </a:extLst>
          </p:cNvPr>
          <p:cNvSpPr txBox="1">
            <a:spLocks/>
          </p:cNvSpPr>
          <p:nvPr/>
        </p:nvSpPr>
        <p:spPr>
          <a:xfrm>
            <a:off x="2076625" y="683638"/>
            <a:ext cx="4801218" cy="563586"/>
          </a:xfrm>
          <a:prstGeom prst="rect">
            <a:avLst/>
          </a:prstGeom>
        </p:spPr>
        <p:txBody>
          <a:bodyPr vert="horz" wrap="square" lIns="0" tIns="24735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895543" marR="5074" indent="-784552" algn="ctr">
              <a:lnSpc>
                <a:spcPts val="2127"/>
              </a:lnSpc>
              <a:spcBef>
                <a:spcPts val="195"/>
              </a:spcBef>
            </a:pPr>
            <a:r>
              <a:rPr lang="es-ES" sz="1800" kern="0" spc="-25">
                <a:solidFill>
                  <a:srgbClr val="1083BF"/>
                </a:solidFill>
                <a:latin typeface="+mn-lt"/>
              </a:rPr>
              <a:t>PROPUESTA</a:t>
            </a:r>
            <a:r>
              <a:rPr lang="es-ES" sz="1800" kern="0" spc="-15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5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35">
                <a:solidFill>
                  <a:srgbClr val="1083BF"/>
                </a:solidFill>
                <a:latin typeface="+mn-lt"/>
              </a:rPr>
              <a:t>TRATAMIENTO</a:t>
            </a:r>
            <a:r>
              <a:rPr lang="es-ES" sz="1800" kern="0" spc="-1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5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PRIMERA </a:t>
            </a:r>
            <a:r>
              <a:rPr lang="es-ES" sz="1800" kern="0" spc="-39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15">
                <a:solidFill>
                  <a:srgbClr val="1083BF"/>
                </a:solidFill>
                <a:latin typeface="+mn-lt"/>
              </a:rPr>
              <a:t>RECAÍDA</a:t>
            </a:r>
            <a:r>
              <a:rPr lang="es-ES" sz="1800" kern="0" spc="-1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>
                <a:solidFill>
                  <a:srgbClr val="1083BF"/>
                </a:solidFill>
                <a:latin typeface="+mn-lt"/>
              </a:rPr>
              <a:t>LAL-B</a:t>
            </a:r>
            <a:r>
              <a:rPr lang="es-ES" sz="1800" kern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10">
                <a:solidFill>
                  <a:srgbClr val="1083BF"/>
                </a:solidFill>
                <a:latin typeface="+mn-lt"/>
              </a:rPr>
              <a:t>(precoz)</a:t>
            </a:r>
            <a:endParaRPr lang="es-ES" sz="1800" kern="0" spc="-10" dirty="0">
              <a:solidFill>
                <a:srgbClr val="1083BF"/>
              </a:solidFill>
              <a:latin typeface="+mn-lt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47564" y="1522671"/>
            <a:ext cx="3875706" cy="431268"/>
          </a:xfrm>
          <a:prstGeom prst="rect">
            <a:avLst/>
          </a:prstGeom>
        </p:spPr>
        <p:txBody>
          <a:bodyPr vert="horz" wrap="square" lIns="0" tIns="23466" rIns="0" bIns="0" rtlCol="0">
            <a:spAutoFit/>
          </a:bodyPr>
          <a:lstStyle/>
          <a:p>
            <a:pPr marL="12685" marR="5074">
              <a:lnSpc>
                <a:spcPts val="1578"/>
              </a:lnSpc>
              <a:spcBef>
                <a:spcPts val="185"/>
              </a:spcBef>
            </a:pPr>
            <a:r>
              <a:rPr sz="1348" i="1" spc="-5" dirty="0">
                <a:latin typeface="Arial"/>
                <a:cs typeface="Arial"/>
              </a:rPr>
              <a:t>&gt;2.5 </a:t>
            </a:r>
            <a:r>
              <a:rPr sz="1348" i="1" dirty="0">
                <a:latin typeface="Arial"/>
                <a:cs typeface="Arial"/>
              </a:rPr>
              <a:t>años </a:t>
            </a:r>
            <a:r>
              <a:rPr sz="1348" i="1" spc="-5" dirty="0">
                <a:latin typeface="Arial"/>
                <a:cs typeface="Arial"/>
              </a:rPr>
              <a:t>desde </a:t>
            </a:r>
            <a:r>
              <a:rPr sz="1348" i="1" dirty="0">
                <a:latin typeface="Arial"/>
                <a:cs typeface="Arial"/>
              </a:rPr>
              <a:t>el</a:t>
            </a:r>
            <a:r>
              <a:rPr sz="1348" i="1" spc="5" dirty="0">
                <a:latin typeface="Arial"/>
                <a:cs typeface="Arial"/>
              </a:rPr>
              <a:t> </a:t>
            </a:r>
            <a:r>
              <a:rPr sz="1348" i="1" spc="-5" dirty="0">
                <a:latin typeface="Arial"/>
                <a:cs typeface="Arial"/>
              </a:rPr>
              <a:t>diagnóstico,</a:t>
            </a:r>
            <a:r>
              <a:rPr sz="1348" i="1" spc="-10" dirty="0">
                <a:latin typeface="Arial"/>
                <a:cs typeface="Arial"/>
              </a:rPr>
              <a:t> </a:t>
            </a:r>
            <a:r>
              <a:rPr sz="1348" i="1" dirty="0">
                <a:latin typeface="Arial"/>
                <a:cs typeface="Arial"/>
              </a:rPr>
              <a:t>6 </a:t>
            </a:r>
            <a:r>
              <a:rPr sz="1348" i="1" spc="-5" dirty="0">
                <a:latin typeface="Arial"/>
                <a:cs typeface="Arial"/>
              </a:rPr>
              <a:t>meses tras</a:t>
            </a:r>
            <a:r>
              <a:rPr sz="1348" i="1" dirty="0">
                <a:latin typeface="Arial"/>
                <a:cs typeface="Arial"/>
              </a:rPr>
              <a:t> el</a:t>
            </a:r>
            <a:r>
              <a:rPr sz="1348" i="1" spc="-5" dirty="0">
                <a:latin typeface="Arial"/>
                <a:cs typeface="Arial"/>
              </a:rPr>
              <a:t> fin </a:t>
            </a:r>
            <a:r>
              <a:rPr sz="1348" i="1" spc="-360" dirty="0">
                <a:latin typeface="Arial"/>
                <a:cs typeface="Arial"/>
              </a:rPr>
              <a:t> </a:t>
            </a:r>
            <a:r>
              <a:rPr sz="1348" i="1" dirty="0">
                <a:latin typeface="Arial"/>
                <a:cs typeface="Arial"/>
              </a:rPr>
              <a:t>del</a:t>
            </a:r>
            <a:r>
              <a:rPr sz="1348" i="1" spc="-5" dirty="0">
                <a:latin typeface="Arial"/>
                <a:cs typeface="Arial"/>
              </a:rPr>
              <a:t> tratamiento </a:t>
            </a:r>
            <a:r>
              <a:rPr sz="1348" i="1" dirty="0">
                <a:latin typeface="Arial"/>
                <a:cs typeface="Arial"/>
              </a:rPr>
              <a:t>de</a:t>
            </a:r>
            <a:r>
              <a:rPr sz="1348" i="1" spc="-5" dirty="0">
                <a:latin typeface="Arial"/>
                <a:cs typeface="Arial"/>
              </a:rPr>
              <a:t> </a:t>
            </a:r>
            <a:r>
              <a:rPr sz="1348" i="1" dirty="0">
                <a:latin typeface="Arial"/>
                <a:cs typeface="Arial"/>
              </a:rPr>
              <a:t>primera</a:t>
            </a:r>
            <a:r>
              <a:rPr sz="1348" i="1" spc="-5" dirty="0">
                <a:latin typeface="Arial"/>
                <a:cs typeface="Arial"/>
              </a:rPr>
              <a:t> línea</a:t>
            </a:r>
            <a:endParaRPr sz="1348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832917" y="2608776"/>
            <a:ext cx="3579526" cy="252002"/>
          </a:xfrm>
          <a:prstGeom prst="rect">
            <a:avLst/>
          </a:prstGeom>
          <a:ln w="5359">
            <a:solidFill>
              <a:srgbClr val="385D8A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50739">
              <a:spcBef>
                <a:spcPts val="110"/>
              </a:spcBef>
            </a:pPr>
            <a:r>
              <a:rPr sz="1548" b="1" spc="10" dirty="0">
                <a:latin typeface="Arial"/>
                <a:cs typeface="Arial"/>
              </a:rPr>
              <a:t>Repetir</a:t>
            </a:r>
            <a:r>
              <a:rPr sz="1548" b="1" spc="-10" dirty="0">
                <a:latin typeface="Arial"/>
                <a:cs typeface="Arial"/>
              </a:rPr>
              <a:t> </a:t>
            </a:r>
            <a:r>
              <a:rPr sz="1548" b="1" spc="10" dirty="0">
                <a:latin typeface="Arial"/>
                <a:cs typeface="Arial"/>
              </a:rPr>
              <a:t>el</a:t>
            </a:r>
            <a:r>
              <a:rPr sz="1548" b="1" spc="-10" dirty="0">
                <a:latin typeface="Arial"/>
                <a:cs typeface="Arial"/>
              </a:rPr>
              <a:t> </a:t>
            </a:r>
            <a:r>
              <a:rPr sz="1548" b="1" spc="10" dirty="0">
                <a:latin typeface="Arial"/>
                <a:cs typeface="Arial"/>
              </a:rPr>
              <a:t>tratamiento</a:t>
            </a:r>
            <a:r>
              <a:rPr sz="1548" b="1" spc="-5" dirty="0">
                <a:latin typeface="Arial"/>
                <a:cs typeface="Arial"/>
              </a:rPr>
              <a:t> </a:t>
            </a:r>
            <a:r>
              <a:rPr sz="1548" b="1" spc="10" dirty="0">
                <a:latin typeface="Arial"/>
                <a:cs typeface="Arial"/>
              </a:rPr>
              <a:t>de</a:t>
            </a:r>
            <a:r>
              <a:rPr sz="1548" b="1" spc="-5" dirty="0">
                <a:latin typeface="Arial"/>
                <a:cs typeface="Arial"/>
              </a:rPr>
              <a:t> </a:t>
            </a:r>
            <a:r>
              <a:rPr sz="1548" b="1" spc="10" dirty="0">
                <a:latin typeface="Arial"/>
                <a:cs typeface="Arial"/>
              </a:rPr>
              <a:t>inducción*</a:t>
            </a:r>
            <a:endParaRPr sz="1548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66656" y="4111724"/>
            <a:ext cx="237007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*Cálculo</a:t>
            </a:r>
            <a:r>
              <a:rPr sz="999" spc="5" dirty="0">
                <a:latin typeface="Calibri"/>
                <a:cs typeface="Calibri"/>
              </a:rPr>
              <a:t> de </a:t>
            </a:r>
            <a:r>
              <a:rPr sz="999" dirty="0">
                <a:latin typeface="Calibri"/>
                <a:cs typeface="Calibri"/>
              </a:rPr>
              <a:t>dosis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acumulada</a:t>
            </a:r>
            <a:r>
              <a:rPr sz="999" spc="5" dirty="0">
                <a:latin typeface="Calibri"/>
                <a:cs typeface="Calibri"/>
              </a:rPr>
              <a:t> de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antraciclinas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6" name="object 26">
            <a:extLst>
              <a:ext uri="{FF2B5EF4-FFF2-40B4-BE49-F238E27FC236}">
                <a16:creationId xmlns:a16="http://schemas.microsoft.com/office/drawing/2014/main" id="{60221614-FC3D-1644-AF52-2179774CC070}"/>
              </a:ext>
            </a:extLst>
          </p:cNvPr>
          <p:cNvSpPr txBox="1">
            <a:spLocks/>
          </p:cNvSpPr>
          <p:nvPr/>
        </p:nvSpPr>
        <p:spPr>
          <a:xfrm>
            <a:off x="2076625" y="683638"/>
            <a:ext cx="4801218" cy="563586"/>
          </a:xfrm>
          <a:prstGeom prst="rect">
            <a:avLst/>
          </a:prstGeom>
        </p:spPr>
        <p:txBody>
          <a:bodyPr vert="horz" wrap="square" lIns="0" tIns="24735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895543" marR="5074" indent="-784552" algn="ctr">
              <a:lnSpc>
                <a:spcPts val="2127"/>
              </a:lnSpc>
              <a:spcBef>
                <a:spcPts val="195"/>
              </a:spcBef>
            </a:pPr>
            <a:r>
              <a:rPr lang="es-ES" sz="1800" kern="0" spc="-25" dirty="0">
                <a:solidFill>
                  <a:srgbClr val="1083BF"/>
                </a:solidFill>
                <a:latin typeface="+mn-lt"/>
              </a:rPr>
              <a:t>PROPUESTA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35" dirty="0">
                <a:solidFill>
                  <a:srgbClr val="1083BF"/>
                </a:solidFill>
                <a:latin typeface="+mn-lt"/>
              </a:rPr>
              <a:t>TRATAMIENTO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PRIMERA </a:t>
            </a:r>
            <a:r>
              <a:rPr lang="es-ES" sz="1800" kern="0" spc="-39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RECAÍDA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LAL-B</a:t>
            </a:r>
            <a:r>
              <a:rPr lang="es-ES" sz="1800" kern="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(tardía)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42990" y="1273813"/>
            <a:ext cx="1577934" cy="253284"/>
          </a:xfrm>
          <a:prstGeom prst="rect">
            <a:avLst/>
          </a:prstGeom>
          <a:ln w="14287">
            <a:solidFill>
              <a:srgbClr val="4BACC6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112260">
              <a:spcBef>
                <a:spcPts val="120"/>
              </a:spcBef>
            </a:pPr>
            <a:r>
              <a:rPr sz="1548" dirty="0">
                <a:latin typeface="Calibri"/>
                <a:cs typeface="Calibri"/>
              </a:rPr>
              <a:t>RECAÍDA</a:t>
            </a:r>
            <a:r>
              <a:rPr sz="1548" spc="-20" dirty="0">
                <a:latin typeface="Calibri"/>
                <a:cs typeface="Calibri"/>
              </a:rPr>
              <a:t> </a:t>
            </a:r>
            <a:r>
              <a:rPr sz="1548" spc="-10" dirty="0">
                <a:latin typeface="Calibri"/>
                <a:cs typeface="Calibri"/>
              </a:rPr>
              <a:t>TARDIA</a:t>
            </a:r>
            <a:endParaRPr sz="15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74378" y="1810963"/>
            <a:ext cx="728716" cy="17406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algn="ctr">
              <a:spcBef>
                <a:spcPts val="160"/>
              </a:spcBef>
            </a:pPr>
            <a:r>
              <a:rPr sz="999" spc="-5" dirty="0">
                <a:latin typeface="Calibri"/>
                <a:cs typeface="Calibri"/>
              </a:rPr>
              <a:t>SI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80220" y="1851416"/>
            <a:ext cx="728716" cy="17278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999" spc="5" dirty="0">
                <a:latin typeface="Calibri"/>
                <a:cs typeface="Calibri"/>
              </a:rPr>
              <a:t>No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54150" y="2400962"/>
            <a:ext cx="768672" cy="17342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149680">
              <a:spcBef>
                <a:spcPts val="155"/>
              </a:spcBef>
            </a:pPr>
            <a:r>
              <a:rPr sz="999" dirty="0">
                <a:latin typeface="Calibri"/>
                <a:cs typeface="Calibri"/>
              </a:rPr>
              <a:t>FLAG-Ida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99136" y="3076924"/>
            <a:ext cx="606947" cy="15741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899" b="1" spc="-10" dirty="0">
                <a:latin typeface="Calibri"/>
                <a:cs typeface="Calibri"/>
              </a:rPr>
              <a:t>RC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94778" y="2342077"/>
            <a:ext cx="768672" cy="330901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2513" marR="164902" indent="5708">
              <a:lnSpc>
                <a:spcPts val="1169"/>
              </a:lnSpc>
              <a:spcBef>
                <a:spcPts val="220"/>
              </a:spcBef>
            </a:pPr>
            <a:r>
              <a:rPr sz="999" dirty="0">
                <a:latin typeface="Calibri"/>
                <a:cs typeface="Calibri"/>
              </a:rPr>
              <a:t>EN</a:t>
            </a:r>
            <a:r>
              <a:rPr sz="999" spc="-5" dirty="0">
                <a:latin typeface="Calibri"/>
                <a:cs typeface="Calibri"/>
              </a:rPr>
              <a:t>S</a:t>
            </a:r>
            <a:r>
              <a:rPr sz="999" spc="-75" dirty="0">
                <a:latin typeface="Calibri"/>
                <a:cs typeface="Calibri"/>
              </a:rPr>
              <a:t>A</a:t>
            </a:r>
            <a:r>
              <a:rPr sz="999" spc="-30" dirty="0">
                <a:latin typeface="Calibri"/>
                <a:cs typeface="Calibri"/>
              </a:rPr>
              <a:t>Y</a:t>
            </a:r>
            <a:r>
              <a:rPr sz="999" spc="5" dirty="0">
                <a:latin typeface="Calibri"/>
                <a:cs typeface="Calibri"/>
              </a:rPr>
              <a:t>O  CL</a:t>
            </a:r>
            <a:r>
              <a:rPr sz="999" spc="-5" dirty="0">
                <a:latin typeface="Calibri"/>
                <a:cs typeface="Calibri"/>
              </a:rPr>
              <a:t>Í</a:t>
            </a:r>
            <a:r>
              <a:rPr sz="999" spc="5" dirty="0">
                <a:latin typeface="Calibri"/>
                <a:cs typeface="Calibri"/>
              </a:rPr>
              <a:t>N</a:t>
            </a:r>
            <a:r>
              <a:rPr sz="999" spc="-5" dirty="0">
                <a:latin typeface="Calibri"/>
                <a:cs typeface="Calibri"/>
              </a:rPr>
              <a:t>IC</a:t>
            </a:r>
            <a:r>
              <a:rPr sz="999" spc="5" dirty="0">
                <a:latin typeface="Calibri"/>
                <a:cs typeface="Calibri"/>
              </a:rPr>
              <a:t>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887021" y="2416018"/>
            <a:ext cx="970988" cy="173423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algn="ctr">
              <a:spcBef>
                <a:spcPts val="155"/>
              </a:spcBef>
            </a:pPr>
            <a:r>
              <a:rPr sz="999" spc="-20" dirty="0">
                <a:latin typeface="Calibri"/>
                <a:cs typeface="Calibri"/>
              </a:rPr>
              <a:t>QT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453366" y="2982366"/>
            <a:ext cx="627242" cy="296126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93233">
              <a:lnSpc>
                <a:spcPts val="1074"/>
              </a:lnSpc>
              <a:spcBef>
                <a:spcPts val="150"/>
              </a:spcBef>
            </a:pPr>
            <a:r>
              <a:rPr sz="899" b="1" spc="-5" dirty="0">
                <a:latin typeface="Calibri"/>
                <a:cs typeface="Calibri"/>
              </a:rPr>
              <a:t>N</a:t>
            </a:r>
            <a:r>
              <a:rPr sz="899" b="1" dirty="0">
                <a:latin typeface="Calibri"/>
                <a:cs typeface="Calibri"/>
              </a:rPr>
              <a:t>o F</a:t>
            </a:r>
            <a:r>
              <a:rPr sz="899" b="1" spc="-5" dirty="0">
                <a:latin typeface="Calibri"/>
                <a:cs typeface="Calibri"/>
              </a:rPr>
              <a:t>L</a:t>
            </a:r>
            <a:r>
              <a:rPr sz="899" b="1" spc="-10" dirty="0">
                <a:latin typeface="Calibri"/>
                <a:cs typeface="Calibri"/>
              </a:rPr>
              <a:t>A</a:t>
            </a:r>
            <a:r>
              <a:rPr sz="899" b="1" dirty="0">
                <a:latin typeface="Calibri"/>
                <a:cs typeface="Calibri"/>
              </a:rPr>
              <a:t>G-</a:t>
            </a:r>
            <a:endParaRPr sz="899">
              <a:latin typeface="Calibri"/>
              <a:cs typeface="Calibri"/>
            </a:endParaRPr>
          </a:p>
          <a:p>
            <a:pPr marL="75474">
              <a:lnSpc>
                <a:spcPts val="1074"/>
              </a:lnSpc>
            </a:pPr>
            <a:r>
              <a:rPr sz="899" b="1" spc="-5" dirty="0">
                <a:latin typeface="Calibri"/>
                <a:cs typeface="Calibri"/>
              </a:rPr>
              <a:t>I</a:t>
            </a:r>
            <a:r>
              <a:rPr sz="899" b="1" dirty="0">
                <a:latin typeface="Calibri"/>
                <a:cs typeface="Calibri"/>
              </a:rPr>
              <a:t>da</a:t>
            </a:r>
            <a:r>
              <a:rPr sz="899" b="1" spc="-5" dirty="0">
                <a:latin typeface="Calibri"/>
                <a:cs typeface="Calibri"/>
              </a:rPr>
              <a:t> </a:t>
            </a:r>
            <a:r>
              <a:rPr sz="899" b="1" dirty="0">
                <a:latin typeface="Calibri"/>
                <a:cs typeface="Calibri"/>
              </a:rPr>
              <a:t>p</a:t>
            </a:r>
            <a:r>
              <a:rPr sz="899" b="1" spc="-10" dirty="0">
                <a:latin typeface="Calibri"/>
                <a:cs typeface="Calibri"/>
              </a:rPr>
              <a:t>re</a:t>
            </a:r>
            <a:r>
              <a:rPr sz="899" b="1" dirty="0">
                <a:latin typeface="Calibri"/>
                <a:cs typeface="Calibri"/>
              </a:rPr>
              <a:t>v</a:t>
            </a:r>
            <a:r>
              <a:rPr sz="899" b="1" spc="-5" dirty="0">
                <a:latin typeface="Calibri"/>
                <a:cs typeface="Calibri"/>
              </a:rPr>
              <a:t>i</a:t>
            </a:r>
            <a:r>
              <a:rPr sz="899" b="1" dirty="0">
                <a:latin typeface="Calibri"/>
                <a:cs typeface="Calibri"/>
              </a:rPr>
              <a:t>o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305332" y="2018450"/>
            <a:ext cx="66593" cy="383068"/>
          </a:xfrm>
          <a:custGeom>
            <a:avLst/>
            <a:gdLst/>
            <a:ahLst/>
            <a:cxnLst/>
            <a:rect l="l" t="t" r="r" b="b"/>
            <a:pathLst>
              <a:path w="66675" h="383539">
                <a:moveTo>
                  <a:pt x="7975" y="317817"/>
                </a:moveTo>
                <a:lnTo>
                  <a:pt x="1155" y="321792"/>
                </a:lnTo>
                <a:lnTo>
                  <a:pt x="0" y="326174"/>
                </a:lnTo>
                <a:lnTo>
                  <a:pt x="33172" y="383019"/>
                </a:lnTo>
                <a:lnTo>
                  <a:pt x="41445" y="368833"/>
                </a:lnTo>
                <a:lnTo>
                  <a:pt x="26022" y="368833"/>
                </a:lnTo>
                <a:lnTo>
                  <a:pt x="26022" y="342421"/>
                </a:lnTo>
                <a:lnTo>
                  <a:pt x="12344" y="318973"/>
                </a:lnTo>
                <a:lnTo>
                  <a:pt x="7975" y="317817"/>
                </a:lnTo>
                <a:close/>
              </a:path>
              <a:path w="66675" h="383539">
                <a:moveTo>
                  <a:pt x="26022" y="342421"/>
                </a:moveTo>
                <a:lnTo>
                  <a:pt x="26022" y="368833"/>
                </a:lnTo>
                <a:lnTo>
                  <a:pt x="40309" y="368833"/>
                </a:lnTo>
                <a:lnTo>
                  <a:pt x="40309" y="365239"/>
                </a:lnTo>
                <a:lnTo>
                  <a:pt x="27000" y="365239"/>
                </a:lnTo>
                <a:lnTo>
                  <a:pt x="33166" y="354668"/>
                </a:lnTo>
                <a:lnTo>
                  <a:pt x="26022" y="342421"/>
                </a:lnTo>
                <a:close/>
              </a:path>
              <a:path w="66675" h="383539">
                <a:moveTo>
                  <a:pt x="58356" y="317817"/>
                </a:moveTo>
                <a:lnTo>
                  <a:pt x="53987" y="318973"/>
                </a:lnTo>
                <a:lnTo>
                  <a:pt x="40309" y="342421"/>
                </a:lnTo>
                <a:lnTo>
                  <a:pt x="40309" y="368833"/>
                </a:lnTo>
                <a:lnTo>
                  <a:pt x="41445" y="368833"/>
                </a:lnTo>
                <a:lnTo>
                  <a:pt x="66332" y="326174"/>
                </a:lnTo>
                <a:lnTo>
                  <a:pt x="65176" y="321792"/>
                </a:lnTo>
                <a:lnTo>
                  <a:pt x="58356" y="317817"/>
                </a:lnTo>
                <a:close/>
              </a:path>
              <a:path w="66675" h="383539">
                <a:moveTo>
                  <a:pt x="33166" y="354668"/>
                </a:moveTo>
                <a:lnTo>
                  <a:pt x="27000" y="365239"/>
                </a:lnTo>
                <a:lnTo>
                  <a:pt x="39331" y="365239"/>
                </a:lnTo>
                <a:lnTo>
                  <a:pt x="33166" y="354668"/>
                </a:lnTo>
                <a:close/>
              </a:path>
              <a:path w="66675" h="383539">
                <a:moveTo>
                  <a:pt x="40309" y="342421"/>
                </a:moveTo>
                <a:lnTo>
                  <a:pt x="33166" y="354668"/>
                </a:lnTo>
                <a:lnTo>
                  <a:pt x="39331" y="365239"/>
                </a:lnTo>
                <a:lnTo>
                  <a:pt x="40309" y="365239"/>
                </a:lnTo>
                <a:lnTo>
                  <a:pt x="40309" y="342421"/>
                </a:lnTo>
                <a:close/>
              </a:path>
              <a:path w="66675" h="383539">
                <a:moveTo>
                  <a:pt x="40309" y="0"/>
                </a:moveTo>
                <a:lnTo>
                  <a:pt x="26022" y="0"/>
                </a:lnTo>
                <a:lnTo>
                  <a:pt x="26022" y="342421"/>
                </a:lnTo>
                <a:lnTo>
                  <a:pt x="33166" y="354668"/>
                </a:lnTo>
                <a:lnTo>
                  <a:pt x="40309" y="342421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/>
          <p:nvPr/>
        </p:nvSpPr>
        <p:spPr>
          <a:xfrm>
            <a:off x="3332826" y="2604071"/>
            <a:ext cx="369749" cy="473126"/>
          </a:xfrm>
          <a:custGeom>
            <a:avLst/>
            <a:gdLst/>
            <a:ahLst/>
            <a:cxnLst/>
            <a:rect l="l" t="t" r="r" b="b"/>
            <a:pathLst>
              <a:path w="370204" h="473710">
                <a:moveTo>
                  <a:pt x="314451" y="435673"/>
                </a:moveTo>
                <a:lnTo>
                  <a:pt x="310286" y="437438"/>
                </a:lnTo>
                <a:lnTo>
                  <a:pt x="307339" y="444766"/>
                </a:lnTo>
                <a:lnTo>
                  <a:pt x="309117" y="448932"/>
                </a:lnTo>
                <a:lnTo>
                  <a:pt x="370192" y="473468"/>
                </a:lnTo>
                <a:lnTo>
                  <a:pt x="369282" y="466648"/>
                </a:lnTo>
                <a:lnTo>
                  <a:pt x="355853" y="466648"/>
                </a:lnTo>
                <a:lnTo>
                  <a:pt x="339647" y="445795"/>
                </a:lnTo>
                <a:lnTo>
                  <a:pt x="314451" y="435673"/>
                </a:lnTo>
                <a:close/>
              </a:path>
              <a:path w="370204" h="473710">
                <a:moveTo>
                  <a:pt x="339647" y="445795"/>
                </a:moveTo>
                <a:lnTo>
                  <a:pt x="355853" y="466648"/>
                </a:lnTo>
                <a:lnTo>
                  <a:pt x="360266" y="463219"/>
                </a:lnTo>
                <a:lnTo>
                  <a:pt x="354406" y="463219"/>
                </a:lnTo>
                <a:lnTo>
                  <a:pt x="352785" y="451073"/>
                </a:lnTo>
                <a:lnTo>
                  <a:pt x="339647" y="445795"/>
                </a:lnTo>
                <a:close/>
              </a:path>
              <a:path w="370204" h="473710">
                <a:moveTo>
                  <a:pt x="357898" y="405485"/>
                </a:moveTo>
                <a:lnTo>
                  <a:pt x="350075" y="406527"/>
                </a:lnTo>
                <a:lnTo>
                  <a:pt x="347319" y="410121"/>
                </a:lnTo>
                <a:lnTo>
                  <a:pt x="350908" y="437010"/>
                </a:lnTo>
                <a:lnTo>
                  <a:pt x="367131" y="457885"/>
                </a:lnTo>
                <a:lnTo>
                  <a:pt x="355853" y="466648"/>
                </a:lnTo>
                <a:lnTo>
                  <a:pt x="369282" y="466648"/>
                </a:lnTo>
                <a:lnTo>
                  <a:pt x="361492" y="408228"/>
                </a:lnTo>
                <a:lnTo>
                  <a:pt x="357898" y="405485"/>
                </a:lnTo>
                <a:close/>
              </a:path>
              <a:path w="370204" h="473710">
                <a:moveTo>
                  <a:pt x="352785" y="451073"/>
                </a:moveTo>
                <a:lnTo>
                  <a:pt x="354406" y="463219"/>
                </a:lnTo>
                <a:lnTo>
                  <a:pt x="364147" y="455637"/>
                </a:lnTo>
                <a:lnTo>
                  <a:pt x="352785" y="451073"/>
                </a:lnTo>
                <a:close/>
              </a:path>
              <a:path w="370204" h="473710">
                <a:moveTo>
                  <a:pt x="350908" y="437010"/>
                </a:moveTo>
                <a:lnTo>
                  <a:pt x="352785" y="451073"/>
                </a:lnTo>
                <a:lnTo>
                  <a:pt x="364147" y="455637"/>
                </a:lnTo>
                <a:lnTo>
                  <a:pt x="354406" y="463219"/>
                </a:lnTo>
                <a:lnTo>
                  <a:pt x="360266" y="463219"/>
                </a:lnTo>
                <a:lnTo>
                  <a:pt x="367131" y="457885"/>
                </a:lnTo>
                <a:lnTo>
                  <a:pt x="350908" y="437010"/>
                </a:lnTo>
                <a:close/>
              </a:path>
              <a:path w="370204" h="473710">
                <a:moveTo>
                  <a:pt x="11277" y="0"/>
                </a:moveTo>
                <a:lnTo>
                  <a:pt x="0" y="8762"/>
                </a:lnTo>
                <a:lnTo>
                  <a:pt x="339647" y="445795"/>
                </a:lnTo>
                <a:lnTo>
                  <a:pt x="352785" y="451073"/>
                </a:lnTo>
                <a:lnTo>
                  <a:pt x="350908" y="437010"/>
                </a:lnTo>
                <a:lnTo>
                  <a:pt x="11277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179049" y="2052506"/>
            <a:ext cx="1193598" cy="368481"/>
          </a:xfrm>
          <a:custGeom>
            <a:avLst/>
            <a:gdLst/>
            <a:ahLst/>
            <a:cxnLst/>
            <a:rect l="l" t="t" r="r" b="b"/>
            <a:pathLst>
              <a:path w="1195070" h="368935">
                <a:moveTo>
                  <a:pt x="1194904" y="363982"/>
                </a:moveTo>
                <a:lnTo>
                  <a:pt x="1158468" y="309181"/>
                </a:lnTo>
                <a:lnTo>
                  <a:pt x="1154036" y="308292"/>
                </a:lnTo>
                <a:lnTo>
                  <a:pt x="1147457" y="312661"/>
                </a:lnTo>
                <a:lnTo>
                  <a:pt x="1146568" y="317093"/>
                </a:lnTo>
                <a:lnTo>
                  <a:pt x="1161592" y="339674"/>
                </a:lnTo>
                <a:lnTo>
                  <a:pt x="468960" y="0"/>
                </a:lnTo>
                <a:lnTo>
                  <a:pt x="465810" y="6413"/>
                </a:lnTo>
                <a:lnTo>
                  <a:pt x="462102" y="304"/>
                </a:lnTo>
                <a:lnTo>
                  <a:pt x="30962" y="262750"/>
                </a:lnTo>
                <a:lnTo>
                  <a:pt x="43878" y="238861"/>
                </a:lnTo>
                <a:lnTo>
                  <a:pt x="42595" y="234530"/>
                </a:lnTo>
                <a:lnTo>
                  <a:pt x="35648" y="230771"/>
                </a:lnTo>
                <a:lnTo>
                  <a:pt x="31318" y="232067"/>
                </a:lnTo>
                <a:lnTo>
                  <a:pt x="0" y="289941"/>
                </a:lnTo>
                <a:lnTo>
                  <a:pt x="65798" y="288709"/>
                </a:lnTo>
                <a:lnTo>
                  <a:pt x="68935" y="285457"/>
                </a:lnTo>
                <a:lnTo>
                  <a:pt x="68795" y="277571"/>
                </a:lnTo>
                <a:lnTo>
                  <a:pt x="65532" y="274434"/>
                </a:lnTo>
                <a:lnTo>
                  <a:pt x="38379" y="274942"/>
                </a:lnTo>
                <a:lnTo>
                  <a:pt x="466178" y="14554"/>
                </a:lnTo>
                <a:lnTo>
                  <a:pt x="1155293" y="352513"/>
                </a:lnTo>
                <a:lnTo>
                  <a:pt x="1128229" y="354469"/>
                </a:lnTo>
                <a:lnTo>
                  <a:pt x="1125270" y="357898"/>
                </a:lnTo>
                <a:lnTo>
                  <a:pt x="1125842" y="365760"/>
                </a:lnTo>
                <a:lnTo>
                  <a:pt x="1129258" y="368719"/>
                </a:lnTo>
                <a:lnTo>
                  <a:pt x="1192441" y="364159"/>
                </a:lnTo>
                <a:lnTo>
                  <a:pt x="1194904" y="363982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6488366" y="2654137"/>
            <a:ext cx="278422" cy="328525"/>
          </a:xfrm>
          <a:custGeom>
            <a:avLst/>
            <a:gdLst/>
            <a:ahLst/>
            <a:cxnLst/>
            <a:rect l="l" t="t" r="r" b="b"/>
            <a:pathLst>
              <a:path w="278765" h="328930">
                <a:moveTo>
                  <a:pt x="221526" y="293116"/>
                </a:moveTo>
                <a:lnTo>
                  <a:pt x="217449" y="295059"/>
                </a:lnTo>
                <a:lnTo>
                  <a:pt x="214795" y="302488"/>
                </a:lnTo>
                <a:lnTo>
                  <a:pt x="216738" y="306578"/>
                </a:lnTo>
                <a:lnTo>
                  <a:pt x="278739" y="328650"/>
                </a:lnTo>
                <a:lnTo>
                  <a:pt x="277655" y="322427"/>
                </a:lnTo>
                <a:lnTo>
                  <a:pt x="264134" y="322427"/>
                </a:lnTo>
                <a:lnTo>
                  <a:pt x="247093" y="302219"/>
                </a:lnTo>
                <a:lnTo>
                  <a:pt x="221526" y="293116"/>
                </a:lnTo>
                <a:close/>
              </a:path>
              <a:path w="278765" h="328930">
                <a:moveTo>
                  <a:pt x="247093" y="302219"/>
                </a:moveTo>
                <a:lnTo>
                  <a:pt x="264134" y="322427"/>
                </a:lnTo>
                <a:lnTo>
                  <a:pt x="268141" y="319049"/>
                </a:lnTo>
                <a:lnTo>
                  <a:pt x="262559" y="319049"/>
                </a:lnTo>
                <a:lnTo>
                  <a:pt x="260456" y="306977"/>
                </a:lnTo>
                <a:lnTo>
                  <a:pt x="247093" y="302219"/>
                </a:lnTo>
                <a:close/>
              </a:path>
              <a:path w="278765" h="328930">
                <a:moveTo>
                  <a:pt x="263740" y="261226"/>
                </a:moveTo>
                <a:lnTo>
                  <a:pt x="255968" y="262572"/>
                </a:lnTo>
                <a:lnTo>
                  <a:pt x="253365" y="266268"/>
                </a:lnTo>
                <a:lnTo>
                  <a:pt x="258026" y="293024"/>
                </a:lnTo>
                <a:lnTo>
                  <a:pt x="275056" y="313220"/>
                </a:lnTo>
                <a:lnTo>
                  <a:pt x="264134" y="322427"/>
                </a:lnTo>
                <a:lnTo>
                  <a:pt x="277655" y="322427"/>
                </a:lnTo>
                <a:lnTo>
                  <a:pt x="267436" y="263817"/>
                </a:lnTo>
                <a:lnTo>
                  <a:pt x="263740" y="261226"/>
                </a:lnTo>
                <a:close/>
              </a:path>
              <a:path w="278765" h="328930">
                <a:moveTo>
                  <a:pt x="260456" y="306977"/>
                </a:moveTo>
                <a:lnTo>
                  <a:pt x="262559" y="319049"/>
                </a:lnTo>
                <a:lnTo>
                  <a:pt x="271995" y="311086"/>
                </a:lnTo>
                <a:lnTo>
                  <a:pt x="260456" y="306977"/>
                </a:lnTo>
                <a:close/>
              </a:path>
              <a:path w="278765" h="328930">
                <a:moveTo>
                  <a:pt x="258026" y="293024"/>
                </a:moveTo>
                <a:lnTo>
                  <a:pt x="260456" y="306977"/>
                </a:lnTo>
                <a:lnTo>
                  <a:pt x="271995" y="311086"/>
                </a:lnTo>
                <a:lnTo>
                  <a:pt x="262559" y="319049"/>
                </a:lnTo>
                <a:lnTo>
                  <a:pt x="268141" y="319049"/>
                </a:lnTo>
                <a:lnTo>
                  <a:pt x="275056" y="313220"/>
                </a:lnTo>
                <a:lnTo>
                  <a:pt x="258026" y="293024"/>
                </a:lnTo>
                <a:close/>
              </a:path>
              <a:path w="278765" h="328930">
                <a:moveTo>
                  <a:pt x="10922" y="0"/>
                </a:moveTo>
                <a:lnTo>
                  <a:pt x="0" y="9207"/>
                </a:lnTo>
                <a:lnTo>
                  <a:pt x="247093" y="302219"/>
                </a:lnTo>
                <a:lnTo>
                  <a:pt x="260456" y="306977"/>
                </a:lnTo>
                <a:lnTo>
                  <a:pt x="258026" y="293024"/>
                </a:lnTo>
                <a:lnTo>
                  <a:pt x="10922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3338443" y="1418859"/>
            <a:ext cx="406533" cy="392581"/>
          </a:xfrm>
          <a:custGeom>
            <a:avLst/>
            <a:gdLst/>
            <a:ahLst/>
            <a:cxnLst/>
            <a:rect l="l" t="t" r="r" b="b"/>
            <a:pathLst>
              <a:path w="407035" h="393064">
                <a:moveTo>
                  <a:pt x="16624" y="338175"/>
                </a:moveTo>
                <a:lnTo>
                  <a:pt x="15151" y="339001"/>
                </a:lnTo>
                <a:lnTo>
                  <a:pt x="0" y="392595"/>
                </a:lnTo>
                <a:lnTo>
                  <a:pt x="7239" y="390829"/>
                </a:lnTo>
                <a:lnTo>
                  <a:pt x="5689" y="390829"/>
                </a:lnTo>
                <a:lnTo>
                  <a:pt x="1968" y="386981"/>
                </a:lnTo>
                <a:lnTo>
                  <a:pt x="9109" y="380094"/>
                </a:lnTo>
                <a:lnTo>
                  <a:pt x="20307" y="340461"/>
                </a:lnTo>
                <a:lnTo>
                  <a:pt x="19481" y="338975"/>
                </a:lnTo>
                <a:lnTo>
                  <a:pt x="16624" y="338175"/>
                </a:lnTo>
                <a:close/>
              </a:path>
              <a:path w="407035" h="393064">
                <a:moveTo>
                  <a:pt x="9109" y="380094"/>
                </a:moveTo>
                <a:lnTo>
                  <a:pt x="1968" y="386981"/>
                </a:lnTo>
                <a:lnTo>
                  <a:pt x="5689" y="390829"/>
                </a:lnTo>
                <a:lnTo>
                  <a:pt x="6927" y="389636"/>
                </a:lnTo>
                <a:lnTo>
                  <a:pt x="6413" y="389636"/>
                </a:lnTo>
                <a:lnTo>
                  <a:pt x="3200" y="386308"/>
                </a:lnTo>
                <a:lnTo>
                  <a:pt x="7661" y="385219"/>
                </a:lnTo>
                <a:lnTo>
                  <a:pt x="9109" y="380094"/>
                </a:lnTo>
                <a:close/>
              </a:path>
              <a:path w="407035" h="393064">
                <a:moveTo>
                  <a:pt x="52844" y="374192"/>
                </a:moveTo>
                <a:lnTo>
                  <a:pt x="12808" y="383963"/>
                </a:lnTo>
                <a:lnTo>
                  <a:pt x="5689" y="390829"/>
                </a:lnTo>
                <a:lnTo>
                  <a:pt x="7239" y="390829"/>
                </a:lnTo>
                <a:lnTo>
                  <a:pt x="54114" y="379399"/>
                </a:lnTo>
                <a:lnTo>
                  <a:pt x="54991" y="377952"/>
                </a:lnTo>
                <a:lnTo>
                  <a:pt x="54292" y="375069"/>
                </a:lnTo>
                <a:lnTo>
                  <a:pt x="52844" y="374192"/>
                </a:lnTo>
                <a:close/>
              </a:path>
              <a:path w="407035" h="393064">
                <a:moveTo>
                  <a:pt x="7661" y="385219"/>
                </a:moveTo>
                <a:lnTo>
                  <a:pt x="3200" y="386308"/>
                </a:lnTo>
                <a:lnTo>
                  <a:pt x="6413" y="389636"/>
                </a:lnTo>
                <a:lnTo>
                  <a:pt x="7661" y="385219"/>
                </a:lnTo>
                <a:close/>
              </a:path>
              <a:path w="407035" h="393064">
                <a:moveTo>
                  <a:pt x="12808" y="383963"/>
                </a:moveTo>
                <a:lnTo>
                  <a:pt x="7661" y="385219"/>
                </a:lnTo>
                <a:lnTo>
                  <a:pt x="6413" y="389636"/>
                </a:lnTo>
                <a:lnTo>
                  <a:pt x="6927" y="389636"/>
                </a:lnTo>
                <a:lnTo>
                  <a:pt x="12808" y="383963"/>
                </a:lnTo>
                <a:close/>
              </a:path>
              <a:path w="407035" h="393064">
                <a:moveTo>
                  <a:pt x="403186" y="0"/>
                </a:moveTo>
                <a:lnTo>
                  <a:pt x="9109" y="380094"/>
                </a:lnTo>
                <a:lnTo>
                  <a:pt x="7661" y="385219"/>
                </a:lnTo>
                <a:lnTo>
                  <a:pt x="12808" y="383963"/>
                </a:lnTo>
                <a:lnTo>
                  <a:pt x="406908" y="3860"/>
                </a:lnTo>
                <a:lnTo>
                  <a:pt x="403186" y="0"/>
                </a:lnTo>
                <a:close/>
              </a:path>
            </a:pathLst>
          </a:custGeom>
          <a:solidFill>
            <a:srgbClr val="4A7EB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5318538" y="1419175"/>
            <a:ext cx="325988" cy="432537"/>
          </a:xfrm>
          <a:custGeom>
            <a:avLst/>
            <a:gdLst/>
            <a:ahLst/>
            <a:cxnLst/>
            <a:rect l="l" t="t" r="r" b="b"/>
            <a:pathLst>
              <a:path w="326389" h="433069">
                <a:moveTo>
                  <a:pt x="276910" y="406247"/>
                </a:moveTo>
                <a:lnTo>
                  <a:pt x="275348" y="406882"/>
                </a:lnTo>
                <a:lnTo>
                  <a:pt x="274192" y="409613"/>
                </a:lnTo>
                <a:lnTo>
                  <a:pt x="274840" y="411187"/>
                </a:lnTo>
                <a:lnTo>
                  <a:pt x="326174" y="432777"/>
                </a:lnTo>
                <a:lnTo>
                  <a:pt x="325865" y="430136"/>
                </a:lnTo>
                <a:lnTo>
                  <a:pt x="320840" y="430136"/>
                </a:lnTo>
                <a:lnTo>
                  <a:pt x="314893" y="422222"/>
                </a:lnTo>
                <a:lnTo>
                  <a:pt x="276910" y="406247"/>
                </a:lnTo>
                <a:close/>
              </a:path>
              <a:path w="326389" h="433069">
                <a:moveTo>
                  <a:pt x="314893" y="422222"/>
                </a:moveTo>
                <a:lnTo>
                  <a:pt x="320840" y="430136"/>
                </a:lnTo>
                <a:lnTo>
                  <a:pt x="322565" y="428840"/>
                </a:lnTo>
                <a:lnTo>
                  <a:pt x="320319" y="428840"/>
                </a:lnTo>
                <a:lnTo>
                  <a:pt x="319786" y="424281"/>
                </a:lnTo>
                <a:lnTo>
                  <a:pt x="314893" y="422222"/>
                </a:lnTo>
                <a:close/>
              </a:path>
              <a:path w="326389" h="433069">
                <a:moveTo>
                  <a:pt x="318376" y="376415"/>
                </a:moveTo>
                <a:lnTo>
                  <a:pt x="315429" y="376758"/>
                </a:lnTo>
                <a:lnTo>
                  <a:pt x="314388" y="378091"/>
                </a:lnTo>
                <a:lnTo>
                  <a:pt x="319170" y="419005"/>
                </a:lnTo>
                <a:lnTo>
                  <a:pt x="325119" y="426923"/>
                </a:lnTo>
                <a:lnTo>
                  <a:pt x="320840" y="430136"/>
                </a:lnTo>
                <a:lnTo>
                  <a:pt x="325865" y="430136"/>
                </a:lnTo>
                <a:lnTo>
                  <a:pt x="319709" y="377469"/>
                </a:lnTo>
                <a:lnTo>
                  <a:pt x="318376" y="376415"/>
                </a:lnTo>
                <a:close/>
              </a:path>
              <a:path w="326389" h="433069">
                <a:moveTo>
                  <a:pt x="319786" y="424281"/>
                </a:moveTo>
                <a:lnTo>
                  <a:pt x="320319" y="428840"/>
                </a:lnTo>
                <a:lnTo>
                  <a:pt x="324015" y="426059"/>
                </a:lnTo>
                <a:lnTo>
                  <a:pt x="319786" y="424281"/>
                </a:lnTo>
                <a:close/>
              </a:path>
              <a:path w="326389" h="433069">
                <a:moveTo>
                  <a:pt x="319170" y="419005"/>
                </a:moveTo>
                <a:lnTo>
                  <a:pt x="319786" y="424281"/>
                </a:lnTo>
                <a:lnTo>
                  <a:pt x="324015" y="426059"/>
                </a:lnTo>
                <a:lnTo>
                  <a:pt x="320319" y="428840"/>
                </a:lnTo>
                <a:lnTo>
                  <a:pt x="322565" y="428840"/>
                </a:lnTo>
                <a:lnTo>
                  <a:pt x="325119" y="426923"/>
                </a:lnTo>
                <a:lnTo>
                  <a:pt x="319170" y="419005"/>
                </a:lnTo>
                <a:close/>
              </a:path>
              <a:path w="326389" h="433069">
                <a:moveTo>
                  <a:pt x="4279" y="0"/>
                </a:moveTo>
                <a:lnTo>
                  <a:pt x="0" y="3213"/>
                </a:lnTo>
                <a:lnTo>
                  <a:pt x="314893" y="422222"/>
                </a:lnTo>
                <a:lnTo>
                  <a:pt x="319786" y="424281"/>
                </a:lnTo>
                <a:lnTo>
                  <a:pt x="319170" y="419005"/>
                </a:lnTo>
                <a:lnTo>
                  <a:pt x="4279" y="0"/>
                </a:lnTo>
                <a:close/>
              </a:path>
            </a:pathLst>
          </a:custGeom>
          <a:solidFill>
            <a:srgbClr val="4A7EB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5947676" y="2653208"/>
            <a:ext cx="409071" cy="335501"/>
          </a:xfrm>
          <a:custGeom>
            <a:avLst/>
            <a:gdLst/>
            <a:ahLst/>
            <a:cxnLst/>
            <a:rect l="l" t="t" r="r" b="b"/>
            <a:pathLst>
              <a:path w="409575" h="335914">
                <a:moveTo>
                  <a:pt x="27228" y="272173"/>
                </a:moveTo>
                <a:lnTo>
                  <a:pt x="23113" y="274053"/>
                </a:lnTo>
                <a:lnTo>
                  <a:pt x="0" y="335661"/>
                </a:lnTo>
                <a:lnTo>
                  <a:pt x="21751" y="332244"/>
                </a:lnTo>
                <a:lnTo>
                  <a:pt x="15506" y="332244"/>
                </a:lnTo>
                <a:lnTo>
                  <a:pt x="6476" y="321170"/>
                </a:lnTo>
                <a:lnTo>
                  <a:pt x="26958" y="304477"/>
                </a:lnTo>
                <a:lnTo>
                  <a:pt x="36487" y="279069"/>
                </a:lnTo>
                <a:lnTo>
                  <a:pt x="34620" y="274942"/>
                </a:lnTo>
                <a:lnTo>
                  <a:pt x="27228" y="272173"/>
                </a:lnTo>
                <a:close/>
              </a:path>
              <a:path w="409575" h="335914">
                <a:moveTo>
                  <a:pt x="26958" y="304477"/>
                </a:moveTo>
                <a:lnTo>
                  <a:pt x="6476" y="321170"/>
                </a:lnTo>
                <a:lnTo>
                  <a:pt x="15506" y="332244"/>
                </a:lnTo>
                <a:lnTo>
                  <a:pt x="19215" y="329222"/>
                </a:lnTo>
                <a:lnTo>
                  <a:pt x="17678" y="329222"/>
                </a:lnTo>
                <a:lnTo>
                  <a:pt x="9880" y="319646"/>
                </a:lnTo>
                <a:lnTo>
                  <a:pt x="21981" y="317747"/>
                </a:lnTo>
                <a:lnTo>
                  <a:pt x="26958" y="304477"/>
                </a:lnTo>
                <a:close/>
              </a:path>
              <a:path w="409575" h="335914">
                <a:moveTo>
                  <a:pt x="62801" y="311340"/>
                </a:moveTo>
                <a:lnTo>
                  <a:pt x="35993" y="315548"/>
                </a:lnTo>
                <a:lnTo>
                  <a:pt x="15506" y="332244"/>
                </a:lnTo>
                <a:lnTo>
                  <a:pt x="21751" y="332244"/>
                </a:lnTo>
                <a:lnTo>
                  <a:pt x="65011" y="325450"/>
                </a:lnTo>
                <a:lnTo>
                  <a:pt x="67678" y="321805"/>
                </a:lnTo>
                <a:lnTo>
                  <a:pt x="66459" y="314007"/>
                </a:lnTo>
                <a:lnTo>
                  <a:pt x="62801" y="311340"/>
                </a:lnTo>
                <a:close/>
              </a:path>
              <a:path w="409575" h="335914">
                <a:moveTo>
                  <a:pt x="21981" y="317747"/>
                </a:moveTo>
                <a:lnTo>
                  <a:pt x="9880" y="319646"/>
                </a:lnTo>
                <a:lnTo>
                  <a:pt x="17678" y="329222"/>
                </a:lnTo>
                <a:lnTo>
                  <a:pt x="21981" y="317747"/>
                </a:lnTo>
                <a:close/>
              </a:path>
              <a:path w="409575" h="335914">
                <a:moveTo>
                  <a:pt x="35993" y="315548"/>
                </a:moveTo>
                <a:lnTo>
                  <a:pt x="21981" y="317747"/>
                </a:lnTo>
                <a:lnTo>
                  <a:pt x="17678" y="329222"/>
                </a:lnTo>
                <a:lnTo>
                  <a:pt x="19215" y="329222"/>
                </a:lnTo>
                <a:lnTo>
                  <a:pt x="35993" y="315548"/>
                </a:lnTo>
                <a:close/>
              </a:path>
              <a:path w="409575" h="335914">
                <a:moveTo>
                  <a:pt x="400545" y="0"/>
                </a:moveTo>
                <a:lnTo>
                  <a:pt x="26958" y="304477"/>
                </a:lnTo>
                <a:lnTo>
                  <a:pt x="21981" y="317747"/>
                </a:lnTo>
                <a:lnTo>
                  <a:pt x="35993" y="315548"/>
                </a:lnTo>
                <a:lnTo>
                  <a:pt x="409574" y="11074"/>
                </a:lnTo>
                <a:lnTo>
                  <a:pt x="400545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 txBox="1"/>
          <p:nvPr/>
        </p:nvSpPr>
        <p:spPr>
          <a:xfrm>
            <a:off x="5654414" y="2988437"/>
            <a:ext cx="586652" cy="295486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8392" rIns="0" bIns="0" rtlCol="0">
            <a:spAutoFit/>
          </a:bodyPr>
          <a:lstStyle/>
          <a:p>
            <a:pPr marL="80548">
              <a:lnSpc>
                <a:spcPts val="1074"/>
              </a:lnSpc>
              <a:spcBef>
                <a:spcPts val="145"/>
              </a:spcBef>
            </a:pPr>
            <a:r>
              <a:rPr sz="899" b="1" spc="-5" dirty="0">
                <a:latin typeface="Calibri"/>
                <a:cs typeface="Calibri"/>
              </a:rPr>
              <a:t>FLAG-Ida</a:t>
            </a:r>
            <a:endParaRPr sz="899">
              <a:latin typeface="Calibri"/>
              <a:cs typeface="Calibri"/>
            </a:endParaRPr>
          </a:p>
          <a:p>
            <a:pPr marL="142704">
              <a:lnSpc>
                <a:spcPts val="1074"/>
              </a:lnSpc>
            </a:pPr>
            <a:r>
              <a:rPr sz="899" b="1" spc="-5" dirty="0">
                <a:latin typeface="Calibri"/>
                <a:cs typeface="Calibri"/>
              </a:rPr>
              <a:t>previo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69842" y="3093401"/>
            <a:ext cx="586652" cy="156132"/>
          </a:xfrm>
          <a:prstGeom prst="rect">
            <a:avLst/>
          </a:prstGeom>
          <a:ln w="14287">
            <a:solidFill>
              <a:srgbClr val="385D8A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49680">
              <a:spcBef>
                <a:spcPts val="140"/>
              </a:spcBef>
            </a:pPr>
            <a:r>
              <a:rPr sz="899" b="1" spc="-5" dirty="0">
                <a:latin typeface="Calibri"/>
                <a:cs typeface="Calibri"/>
              </a:rPr>
              <a:t>No</a:t>
            </a:r>
            <a:r>
              <a:rPr sz="899" b="1" spc="-40" dirty="0">
                <a:latin typeface="Calibri"/>
                <a:cs typeface="Calibri"/>
              </a:rPr>
              <a:t> </a:t>
            </a:r>
            <a:r>
              <a:rPr sz="899" b="1" spc="-10" dirty="0">
                <a:latin typeface="Calibri"/>
                <a:cs typeface="Calibri"/>
              </a:rPr>
              <a:t>RC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863112" y="2602968"/>
            <a:ext cx="480737" cy="490885"/>
          </a:xfrm>
          <a:custGeom>
            <a:avLst/>
            <a:gdLst/>
            <a:ahLst/>
            <a:cxnLst/>
            <a:rect l="l" t="t" r="r" b="b"/>
            <a:pathLst>
              <a:path w="481329" h="491489">
                <a:moveTo>
                  <a:pt x="19951" y="424929"/>
                </a:moveTo>
                <a:lnTo>
                  <a:pt x="16078" y="427240"/>
                </a:lnTo>
                <a:lnTo>
                  <a:pt x="0" y="491058"/>
                </a:lnTo>
                <a:lnTo>
                  <a:pt x="18700" y="485927"/>
                </a:lnTo>
                <a:lnTo>
                  <a:pt x="15024" y="485927"/>
                </a:lnTo>
                <a:lnTo>
                  <a:pt x="4813" y="475932"/>
                </a:lnTo>
                <a:lnTo>
                  <a:pt x="23290" y="457061"/>
                </a:lnTo>
                <a:lnTo>
                  <a:pt x="29921" y="430733"/>
                </a:lnTo>
                <a:lnTo>
                  <a:pt x="27609" y="426847"/>
                </a:lnTo>
                <a:lnTo>
                  <a:pt x="19951" y="424929"/>
                </a:lnTo>
                <a:close/>
              </a:path>
              <a:path w="481329" h="491489">
                <a:moveTo>
                  <a:pt x="23290" y="457061"/>
                </a:moveTo>
                <a:lnTo>
                  <a:pt x="4813" y="475932"/>
                </a:lnTo>
                <a:lnTo>
                  <a:pt x="15024" y="485927"/>
                </a:lnTo>
                <a:lnTo>
                  <a:pt x="18207" y="482676"/>
                </a:lnTo>
                <a:lnTo>
                  <a:pt x="16840" y="482676"/>
                </a:lnTo>
                <a:lnTo>
                  <a:pt x="8026" y="474040"/>
                </a:lnTo>
                <a:lnTo>
                  <a:pt x="19830" y="470801"/>
                </a:lnTo>
                <a:lnTo>
                  <a:pt x="23290" y="457061"/>
                </a:lnTo>
                <a:close/>
              </a:path>
              <a:path w="481329" h="491489">
                <a:moveTo>
                  <a:pt x="59677" y="459867"/>
                </a:moveTo>
                <a:lnTo>
                  <a:pt x="33510" y="467047"/>
                </a:lnTo>
                <a:lnTo>
                  <a:pt x="15024" y="485927"/>
                </a:lnTo>
                <a:lnTo>
                  <a:pt x="18700" y="485927"/>
                </a:lnTo>
                <a:lnTo>
                  <a:pt x="63461" y="473646"/>
                </a:lnTo>
                <a:lnTo>
                  <a:pt x="65697" y="469709"/>
                </a:lnTo>
                <a:lnTo>
                  <a:pt x="63614" y="462102"/>
                </a:lnTo>
                <a:lnTo>
                  <a:pt x="59677" y="459867"/>
                </a:lnTo>
                <a:close/>
              </a:path>
              <a:path w="481329" h="491489">
                <a:moveTo>
                  <a:pt x="19830" y="470801"/>
                </a:moveTo>
                <a:lnTo>
                  <a:pt x="8026" y="474040"/>
                </a:lnTo>
                <a:lnTo>
                  <a:pt x="16840" y="482676"/>
                </a:lnTo>
                <a:lnTo>
                  <a:pt x="19830" y="470801"/>
                </a:lnTo>
                <a:close/>
              </a:path>
              <a:path w="481329" h="491489">
                <a:moveTo>
                  <a:pt x="33510" y="467047"/>
                </a:moveTo>
                <a:lnTo>
                  <a:pt x="19830" y="470801"/>
                </a:lnTo>
                <a:lnTo>
                  <a:pt x="16840" y="482676"/>
                </a:lnTo>
                <a:lnTo>
                  <a:pt x="18207" y="482676"/>
                </a:lnTo>
                <a:lnTo>
                  <a:pt x="33510" y="467047"/>
                </a:lnTo>
                <a:close/>
              </a:path>
              <a:path w="481329" h="491489">
                <a:moveTo>
                  <a:pt x="470827" y="0"/>
                </a:moveTo>
                <a:lnTo>
                  <a:pt x="23290" y="457061"/>
                </a:lnTo>
                <a:lnTo>
                  <a:pt x="19830" y="470801"/>
                </a:lnTo>
                <a:lnTo>
                  <a:pt x="33510" y="467047"/>
                </a:lnTo>
                <a:lnTo>
                  <a:pt x="481037" y="9994"/>
                </a:lnTo>
                <a:lnTo>
                  <a:pt x="470827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3318229" y="3776703"/>
            <a:ext cx="768672" cy="174063"/>
          </a:xfrm>
          <a:prstGeom prst="rect">
            <a:avLst/>
          </a:prstGeom>
          <a:solidFill>
            <a:srgbClr val="C6D9F1"/>
          </a:solidFill>
          <a:ln w="14287">
            <a:solidFill>
              <a:srgbClr val="385D8A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94077">
              <a:spcBef>
                <a:spcPts val="160"/>
              </a:spcBef>
            </a:pPr>
            <a:r>
              <a:rPr sz="999" dirty="0">
                <a:latin typeface="Calibri"/>
                <a:cs typeface="Calibri"/>
              </a:rPr>
              <a:t>AloTPH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669412" y="3280958"/>
            <a:ext cx="66593" cy="495958"/>
          </a:xfrm>
          <a:custGeom>
            <a:avLst/>
            <a:gdLst/>
            <a:ahLst/>
            <a:cxnLst/>
            <a:rect l="l" t="t" r="r" b="b"/>
            <a:pathLst>
              <a:path w="66675" h="496570">
                <a:moveTo>
                  <a:pt x="7975" y="431190"/>
                </a:moveTo>
                <a:lnTo>
                  <a:pt x="1155" y="435165"/>
                </a:lnTo>
                <a:lnTo>
                  <a:pt x="0" y="439547"/>
                </a:lnTo>
                <a:lnTo>
                  <a:pt x="33172" y="496392"/>
                </a:lnTo>
                <a:lnTo>
                  <a:pt x="41445" y="482206"/>
                </a:lnTo>
                <a:lnTo>
                  <a:pt x="26022" y="482206"/>
                </a:lnTo>
                <a:lnTo>
                  <a:pt x="26022" y="455794"/>
                </a:lnTo>
                <a:lnTo>
                  <a:pt x="12344" y="432346"/>
                </a:lnTo>
                <a:lnTo>
                  <a:pt x="7975" y="431190"/>
                </a:lnTo>
                <a:close/>
              </a:path>
              <a:path w="66675" h="496570">
                <a:moveTo>
                  <a:pt x="26022" y="455794"/>
                </a:moveTo>
                <a:lnTo>
                  <a:pt x="26022" y="482206"/>
                </a:lnTo>
                <a:lnTo>
                  <a:pt x="40309" y="482206"/>
                </a:lnTo>
                <a:lnTo>
                  <a:pt x="40309" y="478612"/>
                </a:lnTo>
                <a:lnTo>
                  <a:pt x="27000" y="478612"/>
                </a:lnTo>
                <a:lnTo>
                  <a:pt x="33166" y="468041"/>
                </a:lnTo>
                <a:lnTo>
                  <a:pt x="26022" y="455794"/>
                </a:lnTo>
                <a:close/>
              </a:path>
              <a:path w="66675" h="496570">
                <a:moveTo>
                  <a:pt x="58356" y="431190"/>
                </a:moveTo>
                <a:lnTo>
                  <a:pt x="53987" y="432346"/>
                </a:lnTo>
                <a:lnTo>
                  <a:pt x="40309" y="455794"/>
                </a:lnTo>
                <a:lnTo>
                  <a:pt x="40309" y="482206"/>
                </a:lnTo>
                <a:lnTo>
                  <a:pt x="41445" y="482206"/>
                </a:lnTo>
                <a:lnTo>
                  <a:pt x="66332" y="439547"/>
                </a:lnTo>
                <a:lnTo>
                  <a:pt x="65176" y="435165"/>
                </a:lnTo>
                <a:lnTo>
                  <a:pt x="58356" y="431190"/>
                </a:lnTo>
                <a:close/>
              </a:path>
              <a:path w="66675" h="496570">
                <a:moveTo>
                  <a:pt x="33166" y="468041"/>
                </a:moveTo>
                <a:lnTo>
                  <a:pt x="27000" y="478612"/>
                </a:lnTo>
                <a:lnTo>
                  <a:pt x="39331" y="478612"/>
                </a:lnTo>
                <a:lnTo>
                  <a:pt x="33166" y="468041"/>
                </a:lnTo>
                <a:close/>
              </a:path>
              <a:path w="66675" h="496570">
                <a:moveTo>
                  <a:pt x="40309" y="455794"/>
                </a:moveTo>
                <a:lnTo>
                  <a:pt x="33166" y="468041"/>
                </a:lnTo>
                <a:lnTo>
                  <a:pt x="39331" y="478612"/>
                </a:lnTo>
                <a:lnTo>
                  <a:pt x="40309" y="478612"/>
                </a:lnTo>
                <a:lnTo>
                  <a:pt x="40309" y="455794"/>
                </a:lnTo>
                <a:close/>
              </a:path>
              <a:path w="66675" h="496570">
                <a:moveTo>
                  <a:pt x="40309" y="0"/>
                </a:moveTo>
                <a:lnTo>
                  <a:pt x="26022" y="0"/>
                </a:lnTo>
                <a:lnTo>
                  <a:pt x="26022" y="455794"/>
                </a:lnTo>
                <a:lnTo>
                  <a:pt x="33166" y="468041"/>
                </a:lnTo>
                <a:lnTo>
                  <a:pt x="40309" y="455794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 txBox="1"/>
          <p:nvPr/>
        </p:nvSpPr>
        <p:spPr>
          <a:xfrm>
            <a:off x="2468424" y="3655343"/>
            <a:ext cx="768672" cy="331541"/>
          </a:xfrm>
          <a:prstGeom prst="rect">
            <a:avLst/>
          </a:prstGeom>
          <a:solidFill>
            <a:srgbClr val="C6D9F1"/>
          </a:solidFill>
          <a:ln w="14287">
            <a:solidFill>
              <a:srgbClr val="385D8A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72513" marR="164902" indent="5708">
              <a:lnSpc>
                <a:spcPts val="1169"/>
              </a:lnSpc>
              <a:spcBef>
                <a:spcPts val="225"/>
              </a:spcBef>
            </a:pPr>
            <a:r>
              <a:rPr sz="999" dirty="0">
                <a:latin typeface="Calibri"/>
                <a:cs typeface="Calibri"/>
              </a:rPr>
              <a:t>EN</a:t>
            </a:r>
            <a:r>
              <a:rPr sz="999" spc="-5" dirty="0">
                <a:latin typeface="Calibri"/>
                <a:cs typeface="Calibri"/>
              </a:rPr>
              <a:t>S</a:t>
            </a:r>
            <a:r>
              <a:rPr sz="999" spc="-75" dirty="0">
                <a:latin typeface="Calibri"/>
                <a:cs typeface="Calibri"/>
              </a:rPr>
              <a:t>A</a:t>
            </a:r>
            <a:r>
              <a:rPr sz="999" spc="-30" dirty="0">
                <a:latin typeface="Calibri"/>
                <a:cs typeface="Calibri"/>
              </a:rPr>
              <a:t>Y</a:t>
            </a:r>
            <a:r>
              <a:rPr sz="999" spc="5" dirty="0">
                <a:latin typeface="Calibri"/>
                <a:cs typeface="Calibri"/>
              </a:rPr>
              <a:t>O  CL</a:t>
            </a:r>
            <a:r>
              <a:rPr sz="999" spc="-5" dirty="0">
                <a:latin typeface="Calibri"/>
                <a:cs typeface="Calibri"/>
              </a:rPr>
              <a:t>INIC</a:t>
            </a:r>
            <a:r>
              <a:rPr sz="999" spc="5" dirty="0">
                <a:latin typeface="Calibri"/>
                <a:cs typeface="Calibri"/>
              </a:rPr>
              <a:t>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819617" y="3272830"/>
            <a:ext cx="66593" cy="383068"/>
          </a:xfrm>
          <a:custGeom>
            <a:avLst/>
            <a:gdLst/>
            <a:ahLst/>
            <a:cxnLst/>
            <a:rect l="l" t="t" r="r" b="b"/>
            <a:pathLst>
              <a:path w="66675" h="383539">
                <a:moveTo>
                  <a:pt x="7962" y="317817"/>
                </a:moveTo>
                <a:lnTo>
                  <a:pt x="1143" y="321792"/>
                </a:lnTo>
                <a:lnTo>
                  <a:pt x="0" y="326174"/>
                </a:lnTo>
                <a:lnTo>
                  <a:pt x="33159" y="383019"/>
                </a:lnTo>
                <a:lnTo>
                  <a:pt x="41425" y="368846"/>
                </a:lnTo>
                <a:lnTo>
                  <a:pt x="26009" y="368846"/>
                </a:lnTo>
                <a:lnTo>
                  <a:pt x="26009" y="342421"/>
                </a:lnTo>
                <a:lnTo>
                  <a:pt x="12331" y="318973"/>
                </a:lnTo>
                <a:lnTo>
                  <a:pt x="7962" y="317817"/>
                </a:lnTo>
                <a:close/>
              </a:path>
              <a:path w="66675" h="383539">
                <a:moveTo>
                  <a:pt x="26009" y="342421"/>
                </a:moveTo>
                <a:lnTo>
                  <a:pt x="26009" y="368846"/>
                </a:lnTo>
                <a:lnTo>
                  <a:pt x="40297" y="368846"/>
                </a:lnTo>
                <a:lnTo>
                  <a:pt x="40297" y="365239"/>
                </a:lnTo>
                <a:lnTo>
                  <a:pt x="26987" y="365239"/>
                </a:lnTo>
                <a:lnTo>
                  <a:pt x="33153" y="354668"/>
                </a:lnTo>
                <a:lnTo>
                  <a:pt x="26009" y="342421"/>
                </a:lnTo>
                <a:close/>
              </a:path>
              <a:path w="66675" h="383539">
                <a:moveTo>
                  <a:pt x="58343" y="317817"/>
                </a:moveTo>
                <a:lnTo>
                  <a:pt x="53975" y="318973"/>
                </a:lnTo>
                <a:lnTo>
                  <a:pt x="40297" y="342421"/>
                </a:lnTo>
                <a:lnTo>
                  <a:pt x="40297" y="368846"/>
                </a:lnTo>
                <a:lnTo>
                  <a:pt x="41425" y="368846"/>
                </a:lnTo>
                <a:lnTo>
                  <a:pt x="66319" y="326174"/>
                </a:lnTo>
                <a:lnTo>
                  <a:pt x="65163" y="321792"/>
                </a:lnTo>
                <a:lnTo>
                  <a:pt x="58343" y="317817"/>
                </a:lnTo>
                <a:close/>
              </a:path>
              <a:path w="66675" h="383539">
                <a:moveTo>
                  <a:pt x="33153" y="354668"/>
                </a:moveTo>
                <a:lnTo>
                  <a:pt x="26987" y="365239"/>
                </a:lnTo>
                <a:lnTo>
                  <a:pt x="39319" y="365239"/>
                </a:lnTo>
                <a:lnTo>
                  <a:pt x="33153" y="354668"/>
                </a:lnTo>
                <a:close/>
              </a:path>
              <a:path w="66675" h="383539">
                <a:moveTo>
                  <a:pt x="40297" y="342421"/>
                </a:moveTo>
                <a:lnTo>
                  <a:pt x="33153" y="354668"/>
                </a:lnTo>
                <a:lnTo>
                  <a:pt x="39319" y="365239"/>
                </a:lnTo>
                <a:lnTo>
                  <a:pt x="40297" y="365239"/>
                </a:lnTo>
                <a:lnTo>
                  <a:pt x="40297" y="342421"/>
                </a:lnTo>
                <a:close/>
              </a:path>
              <a:path w="66675" h="383539">
                <a:moveTo>
                  <a:pt x="40297" y="0"/>
                </a:moveTo>
                <a:lnTo>
                  <a:pt x="26009" y="0"/>
                </a:lnTo>
                <a:lnTo>
                  <a:pt x="26009" y="342421"/>
                </a:lnTo>
                <a:lnTo>
                  <a:pt x="33153" y="354668"/>
                </a:lnTo>
                <a:lnTo>
                  <a:pt x="40297" y="342421"/>
                </a:lnTo>
                <a:lnTo>
                  <a:pt x="40297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1" name="object 31"/>
          <p:cNvGrpSpPr/>
          <p:nvPr/>
        </p:nvGrpSpPr>
        <p:grpSpPr>
          <a:xfrm>
            <a:off x="5552774" y="3816062"/>
            <a:ext cx="783259" cy="377994"/>
            <a:chOff x="5553983" y="3820767"/>
            <a:chExt cx="784225" cy="378460"/>
          </a:xfrm>
        </p:grpSpPr>
        <p:sp>
          <p:nvSpPr>
            <p:cNvPr id="32" name="object 32"/>
            <p:cNvSpPr/>
            <p:nvPr/>
          </p:nvSpPr>
          <p:spPr>
            <a:xfrm>
              <a:off x="5561279" y="3828072"/>
              <a:ext cx="769620" cy="363855"/>
            </a:xfrm>
            <a:custGeom>
              <a:avLst/>
              <a:gdLst/>
              <a:ahLst/>
              <a:cxnLst/>
              <a:rect l="l" t="t" r="r" b="b"/>
              <a:pathLst>
                <a:path w="769620" h="363854">
                  <a:moveTo>
                    <a:pt x="769556" y="0"/>
                  </a:moveTo>
                  <a:lnTo>
                    <a:pt x="0" y="0"/>
                  </a:lnTo>
                  <a:lnTo>
                    <a:pt x="0" y="363550"/>
                  </a:lnTo>
                  <a:lnTo>
                    <a:pt x="769556" y="363550"/>
                  </a:lnTo>
                  <a:lnTo>
                    <a:pt x="769556" y="0"/>
                  </a:lnTo>
                  <a:close/>
                </a:path>
              </a:pathLst>
            </a:custGeom>
            <a:solidFill>
              <a:srgbClr val="C6D9F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561285" y="3828069"/>
              <a:ext cx="769620" cy="363855"/>
            </a:xfrm>
            <a:custGeom>
              <a:avLst/>
              <a:gdLst/>
              <a:ahLst/>
              <a:cxnLst/>
              <a:rect l="l" t="t" r="r" b="b"/>
              <a:pathLst>
                <a:path w="769620" h="363854">
                  <a:moveTo>
                    <a:pt x="0" y="0"/>
                  </a:moveTo>
                  <a:lnTo>
                    <a:pt x="769556" y="0"/>
                  </a:lnTo>
                  <a:lnTo>
                    <a:pt x="769556" y="363550"/>
                  </a:lnTo>
                  <a:lnTo>
                    <a:pt x="0" y="363550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5567202" y="3830490"/>
            <a:ext cx="754719" cy="171239"/>
          </a:xfrm>
          <a:prstGeom prst="rect">
            <a:avLst/>
          </a:prstGeom>
          <a:solidFill>
            <a:srgbClr val="C6D9F1"/>
          </a:solidFill>
        </p:spPr>
        <p:txBody>
          <a:bodyPr vert="horz" wrap="square" lIns="0" tIns="12684" rIns="0" bIns="0" rtlCol="0">
            <a:spAutoFit/>
          </a:bodyPr>
          <a:lstStyle/>
          <a:p>
            <a:pPr marL="82451">
              <a:spcBef>
                <a:spcPts val="100"/>
              </a:spcBef>
            </a:pPr>
            <a:r>
              <a:rPr sz="999" spc="-5" dirty="0">
                <a:latin typeface="Calibri"/>
                <a:cs typeface="Calibri"/>
              </a:rPr>
              <a:t>MTX-ARA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C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567202" y="4001724"/>
            <a:ext cx="754719" cy="140890"/>
          </a:xfrm>
          <a:prstGeom prst="rect">
            <a:avLst/>
          </a:prstGeom>
          <a:solidFill>
            <a:srgbClr val="C6D9F1"/>
          </a:solidFill>
        </p:spPr>
        <p:txBody>
          <a:bodyPr vert="horz" wrap="square" lIns="0" tIns="0" rIns="0" bIns="0" rtlCol="0">
            <a:spAutoFit/>
          </a:bodyPr>
          <a:lstStyle/>
          <a:p>
            <a:pPr marL="140167">
              <a:lnSpc>
                <a:spcPts val="1139"/>
              </a:lnSpc>
            </a:pPr>
            <a:r>
              <a:rPr sz="999" spc="5" dirty="0">
                <a:latin typeface="Calibri"/>
                <a:cs typeface="Calibri"/>
              </a:rPr>
              <a:t>+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AloTPH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5911249" y="3327609"/>
            <a:ext cx="66593" cy="495958"/>
          </a:xfrm>
          <a:custGeom>
            <a:avLst/>
            <a:gdLst/>
            <a:ahLst/>
            <a:cxnLst/>
            <a:rect l="l" t="t" r="r" b="b"/>
            <a:pathLst>
              <a:path w="66675" h="496570">
                <a:moveTo>
                  <a:pt x="7975" y="431190"/>
                </a:moveTo>
                <a:lnTo>
                  <a:pt x="1155" y="435165"/>
                </a:lnTo>
                <a:lnTo>
                  <a:pt x="0" y="439547"/>
                </a:lnTo>
                <a:lnTo>
                  <a:pt x="33172" y="496392"/>
                </a:lnTo>
                <a:lnTo>
                  <a:pt x="41445" y="482206"/>
                </a:lnTo>
                <a:lnTo>
                  <a:pt x="26022" y="482206"/>
                </a:lnTo>
                <a:lnTo>
                  <a:pt x="26022" y="455794"/>
                </a:lnTo>
                <a:lnTo>
                  <a:pt x="12344" y="432346"/>
                </a:lnTo>
                <a:lnTo>
                  <a:pt x="7975" y="431190"/>
                </a:lnTo>
                <a:close/>
              </a:path>
              <a:path w="66675" h="496570">
                <a:moveTo>
                  <a:pt x="26022" y="455794"/>
                </a:moveTo>
                <a:lnTo>
                  <a:pt x="26022" y="482206"/>
                </a:lnTo>
                <a:lnTo>
                  <a:pt x="40309" y="482206"/>
                </a:lnTo>
                <a:lnTo>
                  <a:pt x="40309" y="478612"/>
                </a:lnTo>
                <a:lnTo>
                  <a:pt x="27000" y="478612"/>
                </a:lnTo>
                <a:lnTo>
                  <a:pt x="33166" y="468041"/>
                </a:lnTo>
                <a:lnTo>
                  <a:pt x="26022" y="455794"/>
                </a:lnTo>
                <a:close/>
              </a:path>
              <a:path w="66675" h="496570">
                <a:moveTo>
                  <a:pt x="58356" y="431190"/>
                </a:moveTo>
                <a:lnTo>
                  <a:pt x="53987" y="432346"/>
                </a:lnTo>
                <a:lnTo>
                  <a:pt x="40309" y="455794"/>
                </a:lnTo>
                <a:lnTo>
                  <a:pt x="40309" y="482206"/>
                </a:lnTo>
                <a:lnTo>
                  <a:pt x="41445" y="482206"/>
                </a:lnTo>
                <a:lnTo>
                  <a:pt x="66332" y="439547"/>
                </a:lnTo>
                <a:lnTo>
                  <a:pt x="65176" y="435165"/>
                </a:lnTo>
                <a:lnTo>
                  <a:pt x="58356" y="431190"/>
                </a:lnTo>
                <a:close/>
              </a:path>
              <a:path w="66675" h="496570">
                <a:moveTo>
                  <a:pt x="33166" y="468041"/>
                </a:moveTo>
                <a:lnTo>
                  <a:pt x="27000" y="478612"/>
                </a:lnTo>
                <a:lnTo>
                  <a:pt x="39331" y="478612"/>
                </a:lnTo>
                <a:lnTo>
                  <a:pt x="33166" y="468041"/>
                </a:lnTo>
                <a:close/>
              </a:path>
              <a:path w="66675" h="496570">
                <a:moveTo>
                  <a:pt x="40309" y="455794"/>
                </a:moveTo>
                <a:lnTo>
                  <a:pt x="33166" y="468041"/>
                </a:lnTo>
                <a:lnTo>
                  <a:pt x="39331" y="478612"/>
                </a:lnTo>
                <a:lnTo>
                  <a:pt x="40309" y="478612"/>
                </a:lnTo>
                <a:lnTo>
                  <a:pt x="40309" y="455794"/>
                </a:lnTo>
                <a:close/>
              </a:path>
              <a:path w="66675" h="496570">
                <a:moveTo>
                  <a:pt x="40309" y="0"/>
                </a:moveTo>
                <a:lnTo>
                  <a:pt x="26022" y="0"/>
                </a:lnTo>
                <a:lnTo>
                  <a:pt x="26022" y="455794"/>
                </a:lnTo>
                <a:lnTo>
                  <a:pt x="33166" y="468041"/>
                </a:lnTo>
                <a:lnTo>
                  <a:pt x="40309" y="455794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7" name="object 37"/>
          <p:cNvSpPr txBox="1"/>
          <p:nvPr/>
        </p:nvSpPr>
        <p:spPr>
          <a:xfrm>
            <a:off x="6409874" y="3821608"/>
            <a:ext cx="710958" cy="330901"/>
          </a:xfrm>
          <a:prstGeom prst="rect">
            <a:avLst/>
          </a:prstGeom>
          <a:solidFill>
            <a:srgbClr val="C6D9F1"/>
          </a:solidFill>
          <a:ln w="14287">
            <a:solidFill>
              <a:srgbClr val="385D8A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64902" marR="72937" indent="-84988">
              <a:lnSpc>
                <a:spcPts val="1169"/>
              </a:lnSpc>
              <a:spcBef>
                <a:spcPts val="220"/>
              </a:spcBef>
            </a:pPr>
            <a:r>
              <a:rPr sz="999" dirty="0">
                <a:latin typeface="Calibri"/>
                <a:cs typeface="Calibri"/>
              </a:rPr>
              <a:t>FLAG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ida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+ </a:t>
            </a:r>
            <a:r>
              <a:rPr sz="999" spc="-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AloTPH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6743584" y="3325863"/>
            <a:ext cx="66593" cy="495958"/>
          </a:xfrm>
          <a:custGeom>
            <a:avLst/>
            <a:gdLst/>
            <a:ahLst/>
            <a:cxnLst/>
            <a:rect l="l" t="t" r="r" b="b"/>
            <a:pathLst>
              <a:path w="66675" h="496570">
                <a:moveTo>
                  <a:pt x="7975" y="431190"/>
                </a:moveTo>
                <a:lnTo>
                  <a:pt x="1155" y="435165"/>
                </a:lnTo>
                <a:lnTo>
                  <a:pt x="0" y="439547"/>
                </a:lnTo>
                <a:lnTo>
                  <a:pt x="33172" y="496392"/>
                </a:lnTo>
                <a:lnTo>
                  <a:pt x="41445" y="482206"/>
                </a:lnTo>
                <a:lnTo>
                  <a:pt x="26022" y="482206"/>
                </a:lnTo>
                <a:lnTo>
                  <a:pt x="26022" y="455794"/>
                </a:lnTo>
                <a:lnTo>
                  <a:pt x="12344" y="432346"/>
                </a:lnTo>
                <a:lnTo>
                  <a:pt x="7975" y="431190"/>
                </a:lnTo>
                <a:close/>
              </a:path>
              <a:path w="66675" h="496570">
                <a:moveTo>
                  <a:pt x="26022" y="455794"/>
                </a:moveTo>
                <a:lnTo>
                  <a:pt x="26022" y="482206"/>
                </a:lnTo>
                <a:lnTo>
                  <a:pt x="40309" y="482206"/>
                </a:lnTo>
                <a:lnTo>
                  <a:pt x="40309" y="478612"/>
                </a:lnTo>
                <a:lnTo>
                  <a:pt x="27000" y="478612"/>
                </a:lnTo>
                <a:lnTo>
                  <a:pt x="33166" y="468041"/>
                </a:lnTo>
                <a:lnTo>
                  <a:pt x="26022" y="455794"/>
                </a:lnTo>
                <a:close/>
              </a:path>
              <a:path w="66675" h="496570">
                <a:moveTo>
                  <a:pt x="58356" y="431190"/>
                </a:moveTo>
                <a:lnTo>
                  <a:pt x="53987" y="432346"/>
                </a:lnTo>
                <a:lnTo>
                  <a:pt x="40309" y="455794"/>
                </a:lnTo>
                <a:lnTo>
                  <a:pt x="40309" y="482206"/>
                </a:lnTo>
                <a:lnTo>
                  <a:pt x="41445" y="482206"/>
                </a:lnTo>
                <a:lnTo>
                  <a:pt x="66332" y="439547"/>
                </a:lnTo>
                <a:lnTo>
                  <a:pt x="65176" y="435165"/>
                </a:lnTo>
                <a:lnTo>
                  <a:pt x="58356" y="431190"/>
                </a:lnTo>
                <a:close/>
              </a:path>
              <a:path w="66675" h="496570">
                <a:moveTo>
                  <a:pt x="33166" y="468041"/>
                </a:moveTo>
                <a:lnTo>
                  <a:pt x="27000" y="478612"/>
                </a:lnTo>
                <a:lnTo>
                  <a:pt x="39331" y="478612"/>
                </a:lnTo>
                <a:lnTo>
                  <a:pt x="33166" y="468041"/>
                </a:lnTo>
                <a:close/>
              </a:path>
              <a:path w="66675" h="496570">
                <a:moveTo>
                  <a:pt x="40309" y="455794"/>
                </a:moveTo>
                <a:lnTo>
                  <a:pt x="33166" y="468041"/>
                </a:lnTo>
                <a:lnTo>
                  <a:pt x="39331" y="478612"/>
                </a:lnTo>
                <a:lnTo>
                  <a:pt x="40309" y="478612"/>
                </a:lnTo>
                <a:lnTo>
                  <a:pt x="40309" y="455794"/>
                </a:lnTo>
                <a:close/>
              </a:path>
              <a:path w="66675" h="496570">
                <a:moveTo>
                  <a:pt x="40309" y="0"/>
                </a:moveTo>
                <a:lnTo>
                  <a:pt x="26022" y="0"/>
                </a:lnTo>
                <a:lnTo>
                  <a:pt x="26022" y="455794"/>
                </a:lnTo>
                <a:lnTo>
                  <a:pt x="33166" y="468041"/>
                </a:lnTo>
                <a:lnTo>
                  <a:pt x="40309" y="455794"/>
                </a:lnTo>
                <a:lnTo>
                  <a:pt x="40309" y="0"/>
                </a:lnTo>
                <a:close/>
              </a:path>
            </a:pathLst>
          </a:custGeom>
          <a:solidFill>
            <a:srgbClr val="385D8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" name="object 26">
            <a:extLst>
              <a:ext uri="{FF2B5EF4-FFF2-40B4-BE49-F238E27FC236}">
                <a16:creationId xmlns:a16="http://schemas.microsoft.com/office/drawing/2014/main" id="{83622EE0-E977-A940-9520-100C9E61004D}"/>
              </a:ext>
            </a:extLst>
          </p:cNvPr>
          <p:cNvSpPr txBox="1">
            <a:spLocks/>
          </p:cNvSpPr>
          <p:nvPr/>
        </p:nvSpPr>
        <p:spPr>
          <a:xfrm>
            <a:off x="2076625" y="683638"/>
            <a:ext cx="4801218" cy="563586"/>
          </a:xfrm>
          <a:prstGeom prst="rect">
            <a:avLst/>
          </a:prstGeom>
        </p:spPr>
        <p:txBody>
          <a:bodyPr vert="horz" wrap="square" lIns="0" tIns="24735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R="5074" algn="ctr">
              <a:lnSpc>
                <a:spcPts val="2127"/>
              </a:lnSpc>
            </a:pPr>
            <a:r>
              <a:rPr lang="es-ES" sz="1800" kern="0" spc="-25" dirty="0">
                <a:solidFill>
                  <a:srgbClr val="1083BF"/>
                </a:solidFill>
                <a:latin typeface="+mn-lt"/>
              </a:rPr>
              <a:t>PROPUESTA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35" dirty="0">
                <a:solidFill>
                  <a:srgbClr val="1083BF"/>
                </a:solidFill>
                <a:latin typeface="+mn-lt"/>
              </a:rPr>
              <a:t>TRATAMIENTO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PRIMERA </a:t>
            </a:r>
            <a:r>
              <a:rPr lang="es-ES" sz="1800" kern="0" spc="-39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15" dirty="0">
                <a:solidFill>
                  <a:srgbClr val="1083BF"/>
                </a:solidFill>
                <a:latin typeface="+mn-lt"/>
              </a:rPr>
              <a:t>RECAÍDA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DE</a:t>
            </a:r>
            <a:r>
              <a:rPr lang="es-ES" sz="1800" kern="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</a:t>
            </a:r>
            <a:r>
              <a:rPr lang="es-ES" sz="1800" kern="0" spc="-10" dirty="0">
                <a:solidFill>
                  <a:srgbClr val="1083BF"/>
                </a:solidFill>
                <a:latin typeface="+mn-lt"/>
              </a:rPr>
              <a:t> </a:t>
            </a:r>
            <a:r>
              <a:rPr lang="es-ES" sz="1800" kern="0" spc="-5" dirty="0">
                <a:solidFill>
                  <a:srgbClr val="1083BF"/>
                </a:solidFill>
                <a:latin typeface="+mn-lt"/>
              </a:rPr>
              <a:t>LAL-B</a:t>
            </a:r>
            <a:endParaRPr lang="es-ES" sz="1800" kern="0" spc="-10" dirty="0">
              <a:solidFill>
                <a:srgbClr val="1083BF"/>
              </a:solidFill>
              <a:latin typeface="+mn-lt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26341" y="813194"/>
            <a:ext cx="5144776" cy="348502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R="46299" algn="ctr">
              <a:spcBef>
                <a:spcPts val="125"/>
              </a:spcBef>
            </a:pPr>
            <a:r>
              <a:rPr sz="2447" spc="-30" dirty="0">
                <a:solidFill>
                  <a:srgbClr val="4F81BD"/>
                </a:solidFill>
                <a:latin typeface="Calibri"/>
                <a:cs typeface="Calibri"/>
              </a:rPr>
              <a:t>Terapia</a:t>
            </a:r>
            <a:r>
              <a:rPr sz="2447" spc="-5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dirty="0">
                <a:solidFill>
                  <a:srgbClr val="4F81BD"/>
                </a:solidFill>
                <a:latin typeface="Calibri"/>
                <a:cs typeface="Calibri"/>
              </a:rPr>
              <a:t>Puente</a:t>
            </a:r>
            <a:r>
              <a:rPr sz="2447" spc="-5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spc="10" dirty="0">
                <a:solidFill>
                  <a:srgbClr val="4F81BD"/>
                </a:solidFill>
                <a:latin typeface="Calibri"/>
                <a:cs typeface="Calibri"/>
              </a:rPr>
              <a:t>a</a:t>
            </a:r>
            <a:r>
              <a:rPr sz="2447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spc="10" dirty="0">
                <a:solidFill>
                  <a:srgbClr val="4F81BD"/>
                </a:solidFill>
                <a:latin typeface="Calibri"/>
                <a:cs typeface="Calibri"/>
              </a:rPr>
              <a:t>CAR</a:t>
            </a:r>
            <a:r>
              <a:rPr sz="2447" spc="-10" dirty="0">
                <a:solidFill>
                  <a:srgbClr val="4F81BD"/>
                </a:solidFill>
                <a:latin typeface="Calibri"/>
                <a:cs typeface="Calibri"/>
              </a:rPr>
              <a:t> </a:t>
            </a:r>
            <a:r>
              <a:rPr sz="2447" spc="10" dirty="0">
                <a:solidFill>
                  <a:srgbClr val="4F81BD"/>
                </a:solidFill>
                <a:latin typeface="Calibri"/>
                <a:cs typeface="Calibri"/>
              </a:rPr>
              <a:t>T</a:t>
            </a:r>
            <a:endParaRPr sz="2447">
              <a:latin typeface="Calibri"/>
              <a:cs typeface="Calibri"/>
            </a:endParaRPr>
          </a:p>
          <a:p>
            <a:pPr marL="280967" marR="93233" indent="-192808" algn="just">
              <a:lnSpc>
                <a:spcPct val="152400"/>
              </a:lnSpc>
              <a:spcBef>
                <a:spcPts val="874"/>
              </a:spcBef>
            </a:pPr>
            <a:r>
              <a:rPr sz="999" spc="25" dirty="0">
                <a:latin typeface="Arial"/>
                <a:cs typeface="Arial"/>
              </a:rPr>
              <a:t>Ø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En </a:t>
            </a:r>
            <a:r>
              <a:rPr sz="999" spc="-5" dirty="0">
                <a:latin typeface="Arial"/>
                <a:cs typeface="Arial"/>
              </a:rPr>
              <a:t>pacientes sin hepatopatía severa, </a:t>
            </a:r>
            <a:r>
              <a:rPr sz="999" dirty="0">
                <a:latin typeface="Arial"/>
                <a:cs typeface="Arial"/>
              </a:rPr>
              <a:t>más de </a:t>
            </a:r>
            <a:r>
              <a:rPr sz="999" spc="5" dirty="0">
                <a:latin typeface="Arial"/>
                <a:cs typeface="Arial"/>
              </a:rPr>
              <a:t>6 </a:t>
            </a:r>
            <a:r>
              <a:rPr sz="999" spc="-5" dirty="0">
                <a:latin typeface="Arial"/>
                <a:cs typeface="Arial"/>
              </a:rPr>
              <a:t>meses del aloTPH </a:t>
            </a:r>
            <a:r>
              <a:rPr sz="999" spc="5" dirty="0">
                <a:latin typeface="Arial"/>
                <a:cs typeface="Arial"/>
              </a:rPr>
              <a:t>o </a:t>
            </a:r>
            <a:r>
              <a:rPr sz="999" dirty="0">
                <a:latin typeface="Arial"/>
                <a:cs typeface="Arial"/>
              </a:rPr>
              <a:t>que </a:t>
            </a:r>
            <a:r>
              <a:rPr sz="999" spc="-5" dirty="0">
                <a:latin typeface="Arial"/>
                <a:cs typeface="Arial"/>
              </a:rPr>
              <a:t>tengan </a:t>
            </a:r>
            <a:r>
              <a:rPr sz="999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enfermedad quimiorrefractaria </a:t>
            </a:r>
            <a:r>
              <a:rPr sz="999" dirty="0">
                <a:latin typeface="Arial"/>
                <a:cs typeface="Arial"/>
              </a:rPr>
              <a:t>se </a:t>
            </a:r>
            <a:r>
              <a:rPr sz="999" spc="-5" dirty="0">
                <a:latin typeface="Arial"/>
                <a:cs typeface="Arial"/>
              </a:rPr>
              <a:t>administrará </a:t>
            </a:r>
            <a:r>
              <a:rPr sz="999" b="1" dirty="0">
                <a:latin typeface="Arial"/>
                <a:cs typeface="Arial"/>
              </a:rPr>
              <a:t>InO </a:t>
            </a:r>
            <a:r>
              <a:rPr sz="999" b="1" spc="5" dirty="0">
                <a:latin typeface="Arial"/>
                <a:cs typeface="Arial"/>
              </a:rPr>
              <a:t>a </a:t>
            </a:r>
            <a:r>
              <a:rPr sz="999" b="1" spc="-5" dirty="0">
                <a:latin typeface="Arial"/>
                <a:cs typeface="Arial"/>
              </a:rPr>
              <a:t>las dosis habituales, </a:t>
            </a:r>
            <a:r>
              <a:rPr sz="999" b="1" spc="5" dirty="0">
                <a:latin typeface="Arial"/>
                <a:cs typeface="Arial"/>
              </a:rPr>
              <a:t>1 o 2 </a:t>
            </a:r>
            <a:r>
              <a:rPr sz="999" b="1" spc="1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ciclos.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849">
              <a:latin typeface="Arial"/>
              <a:cs typeface="Arial"/>
            </a:endParaRPr>
          </a:p>
          <a:p>
            <a:pPr marL="88793"/>
            <a:r>
              <a:rPr sz="999" spc="25" dirty="0">
                <a:latin typeface="Arial"/>
                <a:cs typeface="Arial"/>
              </a:rPr>
              <a:t>Ø </a:t>
            </a:r>
            <a:r>
              <a:rPr sz="999" spc="14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Una </a:t>
            </a:r>
            <a:r>
              <a:rPr sz="999" spc="-5" dirty="0">
                <a:latin typeface="Arial"/>
                <a:cs typeface="Arial"/>
              </a:rPr>
              <a:t>opción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alternativa</a:t>
            </a:r>
            <a:r>
              <a:rPr sz="999" dirty="0">
                <a:latin typeface="Arial"/>
                <a:cs typeface="Arial"/>
              </a:rPr>
              <a:t> en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pacientes</a:t>
            </a:r>
            <a:r>
              <a:rPr sz="999" dirty="0">
                <a:latin typeface="Arial"/>
                <a:cs typeface="Arial"/>
              </a:rPr>
              <a:t> con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hepatopatía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moderada</a:t>
            </a:r>
            <a:r>
              <a:rPr sz="999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o </a:t>
            </a:r>
            <a:r>
              <a:rPr sz="999" spc="-5" dirty="0">
                <a:latin typeface="Arial"/>
                <a:cs typeface="Arial"/>
              </a:rPr>
              <a:t>aloTPH</a:t>
            </a:r>
            <a:r>
              <a:rPr sz="999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reciente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(&lt;</a:t>
            </a:r>
            <a:endParaRPr sz="999">
              <a:latin typeface="Arial"/>
              <a:cs typeface="Arial"/>
            </a:endParaRPr>
          </a:p>
          <a:p>
            <a:pPr marL="280967" marR="93867" indent="-634">
              <a:lnSpc>
                <a:spcPct val="149600"/>
              </a:lnSpc>
              <a:tabLst>
                <a:tab pos="3948132" algn="l"/>
              </a:tabLst>
            </a:pPr>
            <a:r>
              <a:rPr sz="999" spc="5" dirty="0">
                <a:latin typeface="Arial"/>
                <a:cs typeface="Arial"/>
              </a:rPr>
              <a:t>6 </a:t>
            </a:r>
            <a:r>
              <a:rPr sz="999" spc="20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meses)</a:t>
            </a:r>
            <a:r>
              <a:rPr sz="999" spc="30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o </a:t>
            </a:r>
            <a:r>
              <a:rPr sz="999" spc="20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antecedentes</a:t>
            </a:r>
            <a:r>
              <a:rPr sz="999" spc="3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de</a:t>
            </a:r>
            <a:r>
              <a:rPr sz="999" spc="30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SOSH</a:t>
            </a:r>
            <a:r>
              <a:rPr sz="999" spc="30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es</a:t>
            </a:r>
            <a:r>
              <a:rPr sz="999" spc="30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QT</a:t>
            </a:r>
            <a:r>
              <a:rPr sz="999" b="1" spc="30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convencional	</a:t>
            </a:r>
            <a:r>
              <a:rPr sz="999" spc="-5" dirty="0">
                <a:latin typeface="Arial"/>
                <a:cs typeface="Arial"/>
              </a:rPr>
              <a:t>según</a:t>
            </a:r>
            <a:r>
              <a:rPr sz="999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el</a:t>
            </a:r>
            <a:r>
              <a:rPr sz="999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siguiente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esquema:</a:t>
            </a:r>
            <a:endParaRPr sz="999">
              <a:latin typeface="Arial"/>
              <a:cs typeface="Arial"/>
            </a:endParaRPr>
          </a:p>
          <a:p>
            <a:pPr marL="280967" indent="-192808">
              <a:spcBef>
                <a:spcPts val="325"/>
              </a:spcBef>
              <a:buFont typeface="Arial"/>
              <a:buChar char="-"/>
              <a:tabLst>
                <a:tab pos="281602" algn="l"/>
              </a:tabLst>
            </a:pPr>
            <a:r>
              <a:rPr sz="999" b="1" dirty="0">
                <a:latin typeface="Arial"/>
                <a:cs typeface="Arial"/>
              </a:rPr>
              <a:t>DXM:</a:t>
            </a:r>
            <a:endParaRPr sz="999">
              <a:latin typeface="Arial"/>
              <a:cs typeface="Arial"/>
            </a:endParaRPr>
          </a:p>
          <a:p>
            <a:pPr marL="280967" indent="-192808">
              <a:spcBef>
                <a:spcPts val="204"/>
              </a:spcBef>
              <a:buFont typeface="Arial"/>
              <a:buChar char="-"/>
              <a:tabLst>
                <a:tab pos="281602" algn="l"/>
              </a:tabLst>
            </a:pPr>
            <a:r>
              <a:rPr sz="999" b="1" dirty="0">
                <a:latin typeface="Arial"/>
                <a:cs typeface="Arial"/>
              </a:rPr>
              <a:t>VCR: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1,5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mg/m</a:t>
            </a:r>
            <a:r>
              <a:rPr sz="974" b="1" baseline="25641" dirty="0">
                <a:latin typeface="Arial"/>
                <a:cs typeface="Arial"/>
              </a:rPr>
              <a:t>2</a:t>
            </a:r>
            <a:r>
              <a:rPr sz="999" b="1" dirty="0">
                <a:latin typeface="Arial"/>
                <a:cs typeface="Arial"/>
              </a:rPr>
              <a:t>,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20" dirty="0">
                <a:latin typeface="Arial"/>
                <a:cs typeface="Arial"/>
              </a:rPr>
              <a:t>i.v.,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días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1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y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8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(dosis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máxima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2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mg</a:t>
            </a:r>
            <a:endParaRPr sz="999">
              <a:latin typeface="Arial"/>
              <a:cs typeface="Arial"/>
            </a:endParaRPr>
          </a:p>
          <a:p>
            <a:pPr marL="280967" indent="-192808">
              <a:spcBef>
                <a:spcPts val="204"/>
              </a:spcBef>
              <a:buFont typeface="Arial"/>
              <a:buChar char="-"/>
              <a:tabLst>
                <a:tab pos="281602" algn="l"/>
              </a:tabLst>
            </a:pPr>
            <a:r>
              <a:rPr sz="999" b="1" dirty="0">
                <a:latin typeface="Arial"/>
                <a:cs typeface="Arial"/>
              </a:rPr>
              <a:t>MTX: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3g/m</a:t>
            </a:r>
            <a:r>
              <a:rPr sz="974" b="1" spc="-7" baseline="25641" dirty="0">
                <a:latin typeface="Arial"/>
                <a:cs typeface="Arial"/>
              </a:rPr>
              <a:t>2</a:t>
            </a:r>
            <a:r>
              <a:rPr sz="999" b="1" spc="-5" dirty="0">
                <a:latin typeface="Arial"/>
                <a:cs typeface="Arial"/>
              </a:rPr>
              <a:t>,</a:t>
            </a:r>
            <a:r>
              <a:rPr sz="999" b="1" spc="-20" dirty="0">
                <a:latin typeface="Arial"/>
                <a:cs typeface="Arial"/>
              </a:rPr>
              <a:t> i.v.,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en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24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horas,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día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1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+</a:t>
            </a:r>
            <a:endParaRPr sz="999">
              <a:latin typeface="Arial"/>
              <a:cs typeface="Arial"/>
            </a:endParaRPr>
          </a:p>
          <a:p>
            <a:pPr marL="280333" marR="93867" indent="-192808">
              <a:lnSpc>
                <a:spcPct val="155200"/>
              </a:lnSpc>
              <a:spcBef>
                <a:spcPts val="160"/>
              </a:spcBef>
            </a:pPr>
            <a:r>
              <a:rPr sz="999" spc="25" dirty="0">
                <a:latin typeface="Arial"/>
                <a:cs typeface="Arial"/>
              </a:rPr>
              <a:t>Ø</a:t>
            </a:r>
            <a:r>
              <a:rPr sz="999" spc="14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En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pacientes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con</a:t>
            </a:r>
            <a:r>
              <a:rPr sz="999" spc="3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baja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carga</a:t>
            </a:r>
            <a:r>
              <a:rPr sz="999" spc="3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tumoral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o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en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situación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RC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con</a:t>
            </a:r>
            <a:r>
              <a:rPr sz="999" spc="3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EMR+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o</a:t>
            </a:r>
            <a:r>
              <a:rPr sz="999" spc="2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pre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aféresis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se</a:t>
            </a:r>
            <a:r>
              <a:rPr sz="999" spc="-20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recomienda:</a:t>
            </a:r>
            <a:endParaRPr sz="999">
              <a:latin typeface="Arial"/>
              <a:cs typeface="Arial"/>
            </a:endParaRPr>
          </a:p>
          <a:p>
            <a:pPr marL="340586" marR="94501">
              <a:lnSpc>
                <a:spcPct val="149600"/>
              </a:lnSpc>
              <a:spcBef>
                <a:spcPts val="340"/>
              </a:spcBef>
              <a:tabLst>
                <a:tab pos="1113088" algn="l"/>
                <a:tab pos="1826605" algn="l"/>
                <a:tab pos="2328288" algn="l"/>
                <a:tab pos="2929545" algn="l"/>
                <a:tab pos="3362096" algn="l"/>
                <a:tab pos="3716000" algn="l"/>
                <a:tab pos="3958279" algn="l"/>
                <a:tab pos="4161870" algn="l"/>
              </a:tabLst>
            </a:pPr>
            <a:r>
              <a:rPr sz="999" b="1" spc="-25" dirty="0">
                <a:latin typeface="Arial"/>
                <a:cs typeface="Arial"/>
              </a:rPr>
              <a:t>V</a:t>
            </a:r>
            <a:r>
              <a:rPr sz="999" b="1" spc="-5" dirty="0">
                <a:latin typeface="Arial"/>
                <a:cs typeface="Arial"/>
              </a:rPr>
              <a:t>incristin</a:t>
            </a:r>
            <a:r>
              <a:rPr sz="999" b="1" spc="5" dirty="0">
                <a:latin typeface="Arial"/>
                <a:cs typeface="Arial"/>
              </a:rPr>
              <a:t>a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1.5mg/m</a:t>
            </a:r>
            <a:r>
              <a:rPr sz="999" b="1" spc="5" dirty="0">
                <a:latin typeface="Arial"/>
                <a:cs typeface="Arial"/>
              </a:rPr>
              <a:t>2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(dosi</a:t>
            </a:r>
            <a:r>
              <a:rPr sz="999" b="1" spc="5" dirty="0">
                <a:latin typeface="Arial"/>
                <a:cs typeface="Arial"/>
              </a:rPr>
              <a:t>s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máxim</a:t>
            </a:r>
            <a:r>
              <a:rPr sz="999" b="1" spc="5" dirty="0">
                <a:latin typeface="Arial"/>
                <a:cs typeface="Arial"/>
              </a:rPr>
              <a:t>a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2mg</a:t>
            </a:r>
            <a:r>
              <a:rPr sz="999" b="1" dirty="0">
                <a:latin typeface="Arial"/>
                <a:cs typeface="Arial"/>
              </a:rPr>
              <a:t>)	</a:t>
            </a:r>
            <a:r>
              <a:rPr sz="999" b="1" spc="-5" dirty="0">
                <a:latin typeface="Arial"/>
                <a:cs typeface="Arial"/>
              </a:rPr>
              <a:t>(dí</a:t>
            </a:r>
            <a:r>
              <a:rPr sz="999" b="1" spc="5" dirty="0">
                <a:latin typeface="Arial"/>
                <a:cs typeface="Arial"/>
              </a:rPr>
              <a:t>a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1</a:t>
            </a:r>
            <a:r>
              <a:rPr sz="999" b="1" dirty="0">
                <a:latin typeface="Arial"/>
                <a:cs typeface="Arial"/>
              </a:rPr>
              <a:t>)	</a:t>
            </a:r>
            <a:r>
              <a:rPr sz="999" b="1" spc="5" dirty="0">
                <a:latin typeface="Arial"/>
                <a:cs typeface="Arial"/>
              </a:rPr>
              <a:t>+</a:t>
            </a:r>
            <a:r>
              <a:rPr sz="999" b="1" dirty="0">
                <a:latin typeface="Arial"/>
                <a:cs typeface="Arial"/>
              </a:rPr>
              <a:t>	</a:t>
            </a:r>
            <a:r>
              <a:rPr sz="999" b="1" spc="-5" dirty="0">
                <a:latin typeface="Arial"/>
                <a:cs typeface="Arial"/>
              </a:rPr>
              <a:t>dexametason</a:t>
            </a:r>
            <a:r>
              <a:rPr sz="999" b="1" dirty="0">
                <a:latin typeface="Arial"/>
                <a:cs typeface="Arial"/>
              </a:rPr>
              <a:t>a  </a:t>
            </a:r>
            <a:r>
              <a:rPr sz="999" b="1" spc="-5" dirty="0">
                <a:latin typeface="Arial"/>
                <a:cs typeface="Arial"/>
              </a:rPr>
              <a:t>10mg/m2/día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(días</a:t>
            </a:r>
            <a:r>
              <a:rPr sz="999" b="1" spc="-15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1-5).</a:t>
            </a:r>
            <a:endParaRPr sz="9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9802" y="822897"/>
            <a:ext cx="4424939" cy="3678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247" spc="-10" dirty="0">
                <a:solidFill>
                  <a:srgbClr val="1083BF"/>
                </a:solidFill>
                <a:latin typeface="Calibri"/>
              </a:rPr>
              <a:t>Recomendaciones</a:t>
            </a:r>
            <a:r>
              <a:rPr sz="22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10" dirty="0">
                <a:solidFill>
                  <a:srgbClr val="1083BF"/>
                </a:solidFill>
                <a:latin typeface="Calibri"/>
              </a:rPr>
              <a:t>sobre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el</a:t>
            </a:r>
            <a:r>
              <a:rPr sz="2247" spc="-15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uso</a:t>
            </a:r>
            <a:r>
              <a:rPr sz="2247" spc="-10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de</a:t>
            </a:r>
            <a:r>
              <a:rPr sz="2247" spc="-10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InO</a:t>
            </a:r>
            <a:endParaRPr sz="2247">
              <a:solidFill>
                <a:srgbClr val="1083BF"/>
              </a:solidFill>
              <a:latin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body" idx="1"/>
          </p:nvPr>
        </p:nvSpPr>
        <p:spPr>
          <a:xfrm>
            <a:off x="2221309" y="1315213"/>
            <a:ext cx="4701458" cy="288577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04858" indent="-192808">
              <a:spcBef>
                <a:spcPts val="100"/>
              </a:spcBef>
              <a:buChar char="•"/>
              <a:tabLst>
                <a:tab pos="205493" algn="l"/>
                <a:tab pos="1090889" algn="l"/>
              </a:tabLst>
            </a:pPr>
            <a:r>
              <a:rPr sz="1200" spc="15" dirty="0">
                <a:latin typeface="Arial"/>
                <a:cs typeface="Arial"/>
              </a:rPr>
              <a:t>Posología:	</a:t>
            </a:r>
            <a:r>
              <a:rPr sz="1200" b="1" dirty="0"/>
              <a:t>0.8mg/m</a:t>
            </a:r>
            <a:r>
              <a:rPr lang="es-ES" sz="1200" b="1" baseline="30000" dirty="0"/>
              <a:t>2</a:t>
            </a:r>
            <a:r>
              <a:rPr sz="1200" b="1" spc="105" dirty="0"/>
              <a:t> </a:t>
            </a:r>
            <a:r>
              <a:rPr sz="1200" b="1" spc="5" dirty="0"/>
              <a:t>día</a:t>
            </a:r>
            <a:r>
              <a:rPr sz="1200" b="1" spc="105" dirty="0"/>
              <a:t> </a:t>
            </a:r>
            <a:r>
              <a:rPr sz="1200" b="1" dirty="0"/>
              <a:t>+1</a:t>
            </a:r>
            <a:r>
              <a:rPr sz="1200" b="1" spc="110" dirty="0"/>
              <a:t> </a:t>
            </a:r>
            <a:r>
              <a:rPr sz="1200" b="1" spc="5" dirty="0"/>
              <a:t>y</a:t>
            </a:r>
            <a:r>
              <a:rPr sz="1200" b="1" spc="105" dirty="0"/>
              <a:t> </a:t>
            </a:r>
            <a:r>
              <a:rPr sz="1200" b="1" dirty="0"/>
              <a:t>0.5</a:t>
            </a:r>
            <a:r>
              <a:rPr sz="1200" b="1" spc="110" dirty="0"/>
              <a:t> </a:t>
            </a:r>
            <a:r>
              <a:rPr sz="1200" b="1" dirty="0"/>
              <a:t>mg/m</a:t>
            </a:r>
            <a:r>
              <a:rPr lang="es-ES" sz="1200" b="1" baseline="30000" dirty="0"/>
              <a:t>2</a:t>
            </a:r>
            <a:r>
              <a:rPr sz="1200" b="1" spc="105" dirty="0"/>
              <a:t> </a:t>
            </a:r>
            <a:r>
              <a:rPr sz="1200" b="1" spc="5" dirty="0"/>
              <a:t>días</a:t>
            </a:r>
            <a:r>
              <a:rPr sz="1200" b="1" spc="110" dirty="0"/>
              <a:t> </a:t>
            </a:r>
            <a:r>
              <a:rPr sz="1200" b="1" dirty="0"/>
              <a:t>+8</a:t>
            </a:r>
            <a:r>
              <a:rPr sz="1200" b="1" spc="105" dirty="0"/>
              <a:t> </a:t>
            </a:r>
            <a:r>
              <a:rPr sz="1200" b="1" spc="5" dirty="0"/>
              <a:t>y</a:t>
            </a:r>
            <a:r>
              <a:rPr sz="1200" b="1" spc="105" dirty="0"/>
              <a:t> </a:t>
            </a:r>
            <a:r>
              <a:rPr sz="1200" b="1" dirty="0"/>
              <a:t>+15</a:t>
            </a:r>
            <a:r>
              <a:rPr sz="1200" b="1" spc="110" dirty="0"/>
              <a:t> </a:t>
            </a:r>
            <a:r>
              <a:rPr sz="1200" b="1" dirty="0"/>
              <a:t>(dosis</a:t>
            </a:r>
            <a:endParaRPr sz="1200" b="1" dirty="0">
              <a:latin typeface="Arial"/>
              <a:cs typeface="Arial"/>
            </a:endParaRPr>
          </a:p>
          <a:p>
            <a:pPr marL="204858">
              <a:spcBef>
                <a:spcPts val="754"/>
              </a:spcBef>
            </a:pPr>
            <a:r>
              <a:rPr sz="1200" b="1" dirty="0"/>
              <a:t>total 1.8</a:t>
            </a:r>
            <a:r>
              <a:rPr sz="1200" b="1" spc="5" dirty="0"/>
              <a:t> </a:t>
            </a:r>
            <a:r>
              <a:rPr sz="1200" b="1" dirty="0"/>
              <a:t>mg/m</a:t>
            </a:r>
            <a:r>
              <a:rPr sz="1200" b="1" baseline="30000" dirty="0"/>
              <a:t>2</a:t>
            </a:r>
            <a:r>
              <a:rPr sz="1200" b="1" dirty="0"/>
              <a:t>) </a:t>
            </a:r>
            <a:r>
              <a:rPr sz="1200" b="0" dirty="0">
                <a:latin typeface="Arial"/>
                <a:cs typeface="Arial"/>
              </a:rPr>
              <a:t>(premedicación).</a:t>
            </a:r>
          </a:p>
          <a:p>
            <a:pPr marL="204858" indent="-192808">
              <a:spcBef>
                <a:spcPts val="689"/>
              </a:spcBef>
              <a:buChar char="•"/>
              <a:tabLst>
                <a:tab pos="205493" algn="l"/>
              </a:tabLst>
            </a:pPr>
            <a:r>
              <a:rPr sz="1200" spc="15" dirty="0">
                <a:latin typeface="Arial"/>
                <a:cs typeface="Arial"/>
              </a:rPr>
              <a:t>Factores</a:t>
            </a:r>
            <a:r>
              <a:rPr sz="1200" spc="-5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de</a:t>
            </a:r>
            <a:r>
              <a:rPr sz="120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riesgo</a:t>
            </a:r>
            <a:r>
              <a:rPr sz="120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para</a:t>
            </a:r>
            <a:r>
              <a:rPr sz="120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SOSH:</a:t>
            </a:r>
            <a:endParaRPr sz="1200" dirty="0">
              <a:latin typeface="Arial"/>
              <a:cs typeface="Arial"/>
            </a:endParaRPr>
          </a:p>
          <a:p>
            <a:pPr marL="269551" marR="1673120" indent="-634">
              <a:lnSpc>
                <a:spcPts val="1189"/>
              </a:lnSpc>
              <a:spcBef>
                <a:spcPts val="375"/>
              </a:spcBef>
            </a:pPr>
            <a:r>
              <a:rPr sz="1000" spc="-5" dirty="0">
                <a:latin typeface="Arial"/>
                <a:cs typeface="Arial"/>
              </a:rPr>
              <a:t>Trasplante </a:t>
            </a:r>
            <a:r>
              <a:rPr sz="1000" b="0" dirty="0">
                <a:latin typeface="Arial"/>
                <a:cs typeface="Arial"/>
              </a:rPr>
              <a:t>alogénico </a:t>
            </a:r>
            <a:r>
              <a:rPr sz="1000" spc="5" dirty="0">
                <a:latin typeface="Arial"/>
                <a:cs typeface="Arial"/>
              </a:rPr>
              <a:t>(previo o </a:t>
            </a:r>
            <a:r>
              <a:rPr sz="1000" b="0" dirty="0">
                <a:latin typeface="Arial"/>
                <a:cs typeface="Arial"/>
              </a:rPr>
              <a:t>posterior) </a:t>
            </a:r>
            <a:r>
              <a:rPr sz="1000" spc="-26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Hepatopatía</a:t>
            </a:r>
            <a:r>
              <a:rPr sz="1000" spc="-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previa</a:t>
            </a:r>
          </a:p>
          <a:p>
            <a:pPr marL="269551">
              <a:lnSpc>
                <a:spcPts val="1189"/>
              </a:lnSpc>
            </a:pPr>
            <a:r>
              <a:rPr sz="1000" b="0" dirty="0">
                <a:latin typeface="Arial"/>
                <a:cs typeface="Arial"/>
              </a:rPr>
              <a:t>Número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de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ciclos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de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InO</a:t>
            </a:r>
          </a:p>
          <a:p>
            <a:pPr marL="269551" marR="55813">
              <a:lnSpc>
                <a:spcPts val="1189"/>
              </a:lnSpc>
              <a:spcBef>
                <a:spcPts val="90"/>
              </a:spcBef>
            </a:pPr>
            <a:r>
              <a:rPr sz="1000" spc="5" dirty="0">
                <a:latin typeface="Arial"/>
                <a:cs typeface="Arial"/>
              </a:rPr>
              <a:t>Uso </a:t>
            </a:r>
            <a:r>
              <a:rPr sz="1000" b="0" dirty="0">
                <a:latin typeface="Arial"/>
                <a:cs typeface="Arial"/>
              </a:rPr>
              <a:t>de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2 </a:t>
            </a:r>
            <a:r>
              <a:rPr sz="1000" b="0" dirty="0">
                <a:latin typeface="Arial"/>
                <a:cs typeface="Arial"/>
              </a:rPr>
              <a:t>agentes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alquilantes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en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el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acondicionamiento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del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trasplante. </a:t>
            </a:r>
            <a:r>
              <a:rPr sz="1000" spc="-260" dirty="0">
                <a:latin typeface="Arial"/>
                <a:cs typeface="Arial"/>
              </a:rPr>
              <a:t> </a:t>
            </a:r>
            <a:r>
              <a:rPr sz="1000" b="0" dirty="0">
                <a:latin typeface="Arial"/>
                <a:cs typeface="Arial"/>
              </a:rPr>
              <a:t>Trombocitopenia</a:t>
            </a:r>
          </a:p>
          <a:p>
            <a:pPr>
              <a:spcBef>
                <a:spcPts val="40"/>
              </a:spcBef>
            </a:pPr>
            <a:endParaRPr sz="1200" dirty="0">
              <a:latin typeface="Arial"/>
              <a:cs typeface="Arial"/>
            </a:endParaRPr>
          </a:p>
          <a:p>
            <a:pPr marL="204858" marR="5074" indent="-192808" algn="just">
              <a:lnSpc>
                <a:spcPct val="155000"/>
              </a:lnSpc>
              <a:buChar char="•"/>
              <a:tabLst>
                <a:tab pos="205493" algn="l"/>
              </a:tabLst>
            </a:pPr>
            <a:r>
              <a:rPr sz="1200" spc="20" dirty="0">
                <a:latin typeface="Arial"/>
                <a:cs typeface="Arial"/>
              </a:rPr>
              <a:t>En </a:t>
            </a:r>
            <a:r>
              <a:rPr sz="1200" spc="15" dirty="0">
                <a:latin typeface="Arial"/>
                <a:cs typeface="Arial"/>
              </a:rPr>
              <a:t>pacientes candidatos </a:t>
            </a:r>
            <a:r>
              <a:rPr sz="1200" spc="20" dirty="0">
                <a:latin typeface="Arial"/>
                <a:cs typeface="Arial"/>
              </a:rPr>
              <a:t>a </a:t>
            </a:r>
            <a:r>
              <a:rPr sz="1200" spc="15" dirty="0">
                <a:latin typeface="Arial"/>
                <a:cs typeface="Arial"/>
              </a:rPr>
              <a:t>alo-TPH proceder </a:t>
            </a:r>
            <a:r>
              <a:rPr sz="1200" spc="10" dirty="0">
                <a:latin typeface="Arial"/>
                <a:cs typeface="Arial"/>
              </a:rPr>
              <a:t>al </a:t>
            </a:r>
            <a:r>
              <a:rPr sz="1200" spc="15" dirty="0">
                <a:latin typeface="Arial"/>
                <a:cs typeface="Arial"/>
              </a:rPr>
              <a:t>trasplante </a:t>
            </a:r>
            <a:r>
              <a:rPr sz="1200" spc="-32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cuando </a:t>
            </a:r>
            <a:r>
              <a:rPr sz="1200" spc="15" dirty="0">
                <a:latin typeface="Arial"/>
                <a:cs typeface="Arial"/>
              </a:rPr>
              <a:t>se alcance </a:t>
            </a:r>
            <a:r>
              <a:rPr sz="1200" spc="25" dirty="0">
                <a:latin typeface="Arial"/>
                <a:cs typeface="Arial"/>
              </a:rPr>
              <a:t>EMR </a:t>
            </a:r>
            <a:r>
              <a:rPr sz="1200" spc="20" dirty="0">
                <a:latin typeface="Arial"/>
                <a:cs typeface="Arial"/>
              </a:rPr>
              <a:t>&lt;0.1% </a:t>
            </a:r>
            <a:r>
              <a:rPr sz="1200" spc="15" dirty="0">
                <a:latin typeface="Arial"/>
                <a:cs typeface="Arial"/>
              </a:rPr>
              <a:t>(citometría) (idealmente </a:t>
            </a:r>
            <a:r>
              <a:rPr sz="1200" spc="2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1-2</a:t>
            </a:r>
            <a:r>
              <a:rPr sz="1200" spc="75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ciclos)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siempre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que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10" dirty="0">
                <a:latin typeface="Arial"/>
                <a:cs typeface="Arial"/>
              </a:rPr>
              <a:t>el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tiempo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estimado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10" dirty="0">
                <a:latin typeface="Arial"/>
                <a:cs typeface="Arial"/>
              </a:rPr>
              <a:t>al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TPH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sea</a:t>
            </a:r>
            <a:r>
              <a:rPr sz="1200" spc="80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&lt; </a:t>
            </a:r>
            <a:r>
              <a:rPr sz="1200" spc="-325" dirty="0">
                <a:latin typeface="Arial"/>
                <a:cs typeface="Arial"/>
              </a:rPr>
              <a:t> </a:t>
            </a:r>
            <a:r>
              <a:rPr sz="1200" spc="20" dirty="0">
                <a:latin typeface="Arial"/>
                <a:cs typeface="Arial"/>
              </a:rPr>
              <a:t>4</a:t>
            </a:r>
            <a:r>
              <a:rPr sz="1200" spc="5" dirty="0">
                <a:latin typeface="Arial"/>
                <a:cs typeface="Arial"/>
              </a:rPr>
              <a:t> </a:t>
            </a:r>
            <a:r>
              <a:rPr sz="1200" spc="15" dirty="0">
                <a:latin typeface="Arial"/>
                <a:cs typeface="Arial"/>
              </a:rPr>
              <a:t>semanas.</a:t>
            </a:r>
            <a:endParaRPr sz="1200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24103" y="651663"/>
            <a:ext cx="4296827" cy="71032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95951" marR="5074" indent="-1683902">
              <a:spcBef>
                <a:spcPts val="100"/>
              </a:spcBef>
            </a:pPr>
            <a:r>
              <a:rPr sz="2247" spc="-10" dirty="0">
                <a:solidFill>
                  <a:srgbClr val="1083BF"/>
                </a:solidFill>
                <a:latin typeface="Calibri"/>
              </a:rPr>
              <a:t>Recomendaciones generales sobre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el </a:t>
            </a:r>
            <a:r>
              <a:rPr sz="2247" spc="-494" dirty="0">
                <a:solidFill>
                  <a:srgbClr val="1083BF"/>
                </a:solidFill>
                <a:latin typeface="Calibri"/>
              </a:rPr>
              <a:t> </a:t>
            </a:r>
            <a:r>
              <a:rPr sz="2247" spc="-5" dirty="0">
                <a:solidFill>
                  <a:srgbClr val="1083BF"/>
                </a:solidFill>
                <a:latin typeface="Calibri"/>
              </a:rPr>
              <a:t>alo-TPH</a:t>
            </a:r>
            <a:endParaRPr sz="2247">
              <a:solidFill>
                <a:srgbClr val="1083BF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45959" y="1406832"/>
            <a:ext cx="4251797" cy="284573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05493" marR="5074" indent="-192808">
              <a:lnSpc>
                <a:spcPct val="152800"/>
              </a:lnSpc>
              <a:spcBef>
                <a:spcPts val="90"/>
              </a:spcBef>
              <a:buChar char="•"/>
              <a:tabLst>
                <a:tab pos="206127" algn="l"/>
              </a:tabLst>
            </a:pPr>
            <a:r>
              <a:rPr sz="1199" spc="10" dirty="0">
                <a:latin typeface="Arial"/>
                <a:cs typeface="Arial"/>
              </a:rPr>
              <a:t>El</a:t>
            </a:r>
            <a:r>
              <a:rPr sz="1199" spc="1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TPH </a:t>
            </a:r>
            <a:r>
              <a:rPr sz="1199" spc="15" dirty="0">
                <a:latin typeface="Arial"/>
                <a:cs typeface="Arial"/>
              </a:rPr>
              <a:t>se </a:t>
            </a:r>
            <a:r>
              <a:rPr sz="1199" spc="10" dirty="0">
                <a:latin typeface="Arial"/>
                <a:cs typeface="Arial"/>
              </a:rPr>
              <a:t>realizará</a:t>
            </a:r>
            <a:r>
              <a:rPr sz="1199" spc="2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siguiendo</a:t>
            </a:r>
            <a:r>
              <a:rPr sz="1199" spc="20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los</a:t>
            </a:r>
            <a:r>
              <a:rPr sz="1199" spc="15" dirty="0">
                <a:latin typeface="Arial"/>
                <a:cs typeface="Arial"/>
              </a:rPr>
              <a:t> procedimientos</a:t>
            </a:r>
            <a:r>
              <a:rPr sz="1199" spc="20" dirty="0">
                <a:latin typeface="Arial"/>
                <a:cs typeface="Arial"/>
              </a:rPr>
              <a:t> de cada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centro.</a:t>
            </a:r>
            <a:endParaRPr sz="1199">
              <a:latin typeface="Arial"/>
              <a:cs typeface="Arial"/>
            </a:endParaRPr>
          </a:p>
          <a:p>
            <a:pPr marL="205493" marR="5074" indent="-192808">
              <a:lnSpc>
                <a:spcPts val="2247"/>
              </a:lnSpc>
              <a:spcBef>
                <a:spcPts val="200"/>
              </a:spcBef>
              <a:buChar char="•"/>
              <a:tabLst>
                <a:tab pos="206127" algn="l"/>
              </a:tabLst>
            </a:pPr>
            <a:r>
              <a:rPr sz="1199" spc="10" dirty="0">
                <a:latin typeface="Arial"/>
                <a:cs typeface="Arial"/>
              </a:rPr>
              <a:t>Iniciar</a:t>
            </a:r>
            <a:r>
              <a:rPr sz="1199" spc="80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la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búsqueda</a:t>
            </a:r>
            <a:r>
              <a:rPr sz="1199" spc="8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de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DNE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en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el</a:t>
            </a:r>
            <a:r>
              <a:rPr sz="1199" spc="8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momento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de</a:t>
            </a:r>
            <a:r>
              <a:rPr sz="1199" spc="7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la</a:t>
            </a:r>
            <a:r>
              <a:rPr sz="1199" spc="8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recaída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(si</a:t>
            </a:r>
            <a:r>
              <a:rPr sz="1199" spc="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no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se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ha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hecho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antes).</a:t>
            </a:r>
            <a:endParaRPr sz="1199">
              <a:latin typeface="Arial"/>
              <a:cs typeface="Arial"/>
            </a:endParaRPr>
          </a:p>
          <a:p>
            <a:pPr marL="205493" indent="-193443">
              <a:spcBef>
                <a:spcPts val="554"/>
              </a:spcBef>
              <a:buChar char="•"/>
              <a:tabLst>
                <a:tab pos="206127" algn="l"/>
                <a:tab pos="545445" algn="l"/>
                <a:tab pos="1078205" algn="l"/>
                <a:tab pos="1339511" algn="l"/>
                <a:tab pos="2054931" algn="l"/>
                <a:tab pos="2937156" algn="l"/>
                <a:tab pos="3199096" algn="l"/>
                <a:tab pos="3906272" algn="l"/>
              </a:tabLst>
            </a:pPr>
            <a:r>
              <a:rPr sz="1199" spc="20" dirty="0">
                <a:latin typeface="Arial"/>
                <a:cs typeface="Arial"/>
              </a:rPr>
              <a:t>No	</a:t>
            </a:r>
            <a:r>
              <a:rPr sz="1199" spc="10" dirty="0">
                <a:latin typeface="Arial"/>
                <a:cs typeface="Arial"/>
              </a:rPr>
              <a:t>diferir	el	</a:t>
            </a:r>
            <a:r>
              <a:rPr sz="1199" spc="15" dirty="0">
                <a:latin typeface="Arial"/>
                <a:cs typeface="Arial"/>
              </a:rPr>
              <a:t>alo-TPH	esperando	</a:t>
            </a:r>
            <a:r>
              <a:rPr sz="1199" spc="10" dirty="0">
                <a:latin typeface="Arial"/>
                <a:cs typeface="Arial"/>
              </a:rPr>
              <a:t>el	</a:t>
            </a:r>
            <a:r>
              <a:rPr sz="1199" spc="15" dirty="0">
                <a:latin typeface="Arial"/>
                <a:cs typeface="Arial"/>
              </a:rPr>
              <a:t>donante	</a:t>
            </a:r>
            <a:r>
              <a:rPr sz="1199" spc="10" dirty="0">
                <a:latin typeface="Arial"/>
                <a:cs typeface="Arial"/>
              </a:rPr>
              <a:t>ideal</a:t>
            </a:r>
            <a:endParaRPr sz="1199">
              <a:latin typeface="Arial"/>
              <a:cs typeface="Arial"/>
            </a:endParaRPr>
          </a:p>
          <a:p>
            <a:pPr marL="204858" marR="5074">
              <a:lnSpc>
                <a:spcPct val="152800"/>
              </a:lnSpc>
              <a:spcBef>
                <a:spcPts val="45"/>
              </a:spcBef>
            </a:pPr>
            <a:r>
              <a:rPr sz="1199" spc="15" dirty="0">
                <a:latin typeface="Arial"/>
                <a:cs typeface="Arial"/>
              </a:rPr>
              <a:t>(proceder</a:t>
            </a:r>
            <a:r>
              <a:rPr sz="1199" spc="4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en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el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momento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adecuado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con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el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mejor</a:t>
            </a:r>
            <a:r>
              <a:rPr sz="1199" spc="4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donante </a:t>
            </a:r>
            <a:r>
              <a:rPr sz="1199" spc="-31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disponible)</a:t>
            </a:r>
            <a:endParaRPr sz="1199">
              <a:latin typeface="Arial"/>
              <a:cs typeface="Arial"/>
            </a:endParaRPr>
          </a:p>
          <a:p>
            <a:pPr marL="204858" indent="-192808">
              <a:spcBef>
                <a:spcPts val="799"/>
              </a:spcBef>
              <a:buChar char="•"/>
              <a:tabLst>
                <a:tab pos="205493" algn="l"/>
              </a:tabLst>
            </a:pPr>
            <a:r>
              <a:rPr sz="1199" spc="15" dirty="0">
                <a:latin typeface="Arial"/>
                <a:cs typeface="Arial"/>
              </a:rPr>
              <a:t>Usar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ICT</a:t>
            </a:r>
            <a:r>
              <a:rPr sz="1199" spc="-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(en</a:t>
            </a:r>
            <a:r>
              <a:rPr sz="1199" spc="10" dirty="0">
                <a:latin typeface="Arial"/>
                <a:cs typeface="Arial"/>
              </a:rPr>
              <a:t> la </a:t>
            </a:r>
            <a:r>
              <a:rPr sz="1199" spc="15" dirty="0">
                <a:latin typeface="Arial"/>
                <a:cs typeface="Arial"/>
              </a:rPr>
              <a:t>medida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de</a:t>
            </a:r>
            <a:r>
              <a:rPr sz="1199" spc="1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lo posible).</a:t>
            </a:r>
            <a:endParaRPr sz="1199">
              <a:latin typeface="Arial"/>
              <a:cs typeface="Arial"/>
            </a:endParaRPr>
          </a:p>
          <a:p>
            <a:pPr marL="204858" marR="5074" indent="-192808">
              <a:lnSpc>
                <a:spcPct val="152800"/>
              </a:lnSpc>
              <a:spcBef>
                <a:spcPts val="55"/>
              </a:spcBef>
              <a:buChar char="•"/>
              <a:tabLst>
                <a:tab pos="205493" algn="l"/>
              </a:tabLst>
            </a:pPr>
            <a:r>
              <a:rPr sz="1199" spc="10" dirty="0">
                <a:latin typeface="Arial"/>
                <a:cs typeface="Arial"/>
              </a:rPr>
              <a:t>Evitar</a:t>
            </a:r>
            <a:r>
              <a:rPr sz="1199" spc="28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dos</a:t>
            </a:r>
            <a:r>
              <a:rPr sz="1199" spc="28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agentes</a:t>
            </a:r>
            <a:r>
              <a:rPr sz="1199" spc="27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alquilantes</a:t>
            </a:r>
            <a:r>
              <a:rPr sz="1199" spc="28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en</a:t>
            </a:r>
            <a:r>
              <a:rPr sz="1199" spc="275" dirty="0">
                <a:latin typeface="Arial"/>
                <a:cs typeface="Arial"/>
              </a:rPr>
              <a:t> </a:t>
            </a:r>
            <a:r>
              <a:rPr sz="1199" spc="10" dirty="0">
                <a:latin typeface="Arial"/>
                <a:cs typeface="Arial"/>
              </a:rPr>
              <a:t>el</a:t>
            </a:r>
            <a:r>
              <a:rPr sz="1199" spc="28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acondicionamiento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en</a:t>
            </a:r>
            <a:r>
              <a:rPr sz="1199" spc="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aquellos</a:t>
            </a:r>
            <a:r>
              <a:rPr sz="1199" spc="5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pacientes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20" dirty="0">
                <a:latin typeface="Arial"/>
                <a:cs typeface="Arial"/>
              </a:rPr>
              <a:t>que</a:t>
            </a:r>
            <a:r>
              <a:rPr sz="1199" spc="10" dirty="0">
                <a:latin typeface="Arial"/>
                <a:cs typeface="Arial"/>
              </a:rPr>
              <a:t> </a:t>
            </a:r>
            <a:r>
              <a:rPr sz="1199" spc="15" dirty="0">
                <a:latin typeface="Arial"/>
                <a:cs typeface="Arial"/>
              </a:rPr>
              <a:t>hayan</a:t>
            </a:r>
            <a:r>
              <a:rPr sz="1199" spc="10" dirty="0">
                <a:latin typeface="Arial"/>
                <a:cs typeface="Arial"/>
              </a:rPr>
              <a:t> recibido </a:t>
            </a:r>
            <a:r>
              <a:rPr sz="1199" spc="20" dirty="0">
                <a:latin typeface="Arial"/>
                <a:cs typeface="Arial"/>
              </a:rPr>
              <a:t>InO</a:t>
            </a:r>
            <a:endParaRPr sz="11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966752" y="3839933"/>
            <a:ext cx="208404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spc="5" dirty="0">
                <a:latin typeface="Calibri"/>
                <a:cs typeface="Calibri"/>
              </a:rPr>
              <a:t>Olga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García,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Jordi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Ribera,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10" dirty="0">
                <a:latin typeface="Calibri"/>
                <a:cs typeface="Calibri"/>
              </a:rPr>
              <a:t>Josep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20" dirty="0">
                <a:latin typeface="Calibri"/>
                <a:cs typeface="Calibri"/>
              </a:rPr>
              <a:t>M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Ribera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40028" y="1845991"/>
            <a:ext cx="3207240" cy="1179645"/>
          </a:xfrm>
          <a:prstGeom prst="rect">
            <a:avLst/>
          </a:prstGeom>
        </p:spPr>
        <p:txBody>
          <a:bodyPr vert="horz" wrap="square" lIns="0" tIns="59616" rIns="0" bIns="0" rtlCol="0">
            <a:spAutoFit/>
          </a:bodyPr>
          <a:lstStyle/>
          <a:p>
            <a:pPr marL="12685" marR="5074" indent="297458">
              <a:lnSpc>
                <a:spcPts val="2916"/>
              </a:lnSpc>
              <a:spcBef>
                <a:spcPts val="469"/>
              </a:spcBef>
            </a:pP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Valor</a:t>
            </a:r>
            <a:r>
              <a:rPr sz="2697" b="1" spc="-3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pronóstico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de </a:t>
            </a:r>
            <a:r>
              <a:rPr sz="2697" b="1" spc="-539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alteraciones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de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IKZF1</a:t>
            </a:r>
            <a:endParaRPr sz="2697">
              <a:latin typeface="Corbel"/>
              <a:cs typeface="Corbel"/>
            </a:endParaRPr>
          </a:p>
          <a:p>
            <a:pPr marL="1298919">
              <a:lnSpc>
                <a:spcPts val="2882"/>
              </a:lnSpc>
            </a:pP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(HARMONY)</a:t>
            </a:r>
            <a:endParaRPr sz="2697">
              <a:latin typeface="Corbel"/>
              <a:cs typeface="Corbe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24947" y="1557284"/>
            <a:ext cx="2483102" cy="2553843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365227" y="889690"/>
            <a:ext cx="2411297" cy="2936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 algn="ctr">
              <a:spcBef>
                <a:spcPts val="130"/>
              </a:spcBef>
            </a:pPr>
            <a:r>
              <a:rPr sz="1800" b="1" spc="10" dirty="0">
                <a:solidFill>
                  <a:srgbClr val="2F1FF9"/>
                </a:solidFill>
              </a:rPr>
              <a:t>General</a:t>
            </a:r>
            <a:r>
              <a:rPr sz="1800" b="1" spc="-30" dirty="0">
                <a:solidFill>
                  <a:srgbClr val="2F1FF9"/>
                </a:solidFill>
              </a:rPr>
              <a:t> </a:t>
            </a:r>
            <a:r>
              <a:rPr sz="1800" b="1" spc="10" dirty="0">
                <a:solidFill>
                  <a:srgbClr val="2F1FF9"/>
                </a:solidFill>
              </a:rPr>
              <a:t>remarks</a:t>
            </a:r>
          </a:p>
        </p:txBody>
      </p:sp>
      <p:sp>
        <p:nvSpPr>
          <p:cNvPr id="4" name="object 4"/>
          <p:cNvSpPr/>
          <p:nvPr/>
        </p:nvSpPr>
        <p:spPr>
          <a:xfrm>
            <a:off x="1446784" y="1355821"/>
            <a:ext cx="6250852" cy="2838125"/>
          </a:xfrm>
          <a:custGeom>
            <a:avLst/>
            <a:gdLst/>
            <a:ahLst/>
            <a:cxnLst/>
            <a:rect l="l" t="t" r="r" b="b"/>
            <a:pathLst>
              <a:path w="6258559" h="2841625">
                <a:moveTo>
                  <a:pt x="0" y="0"/>
                </a:moveTo>
                <a:lnTo>
                  <a:pt x="6258140" y="0"/>
                </a:lnTo>
                <a:lnTo>
                  <a:pt x="6258140" y="2841421"/>
                </a:lnTo>
                <a:lnTo>
                  <a:pt x="0" y="2841421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483564" y="1360695"/>
            <a:ext cx="6049805" cy="2538140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97882" marR="5074" indent="-185832">
              <a:lnSpc>
                <a:spcPct val="102499"/>
              </a:lnSpc>
              <a:spcBef>
                <a:spcPts val="70"/>
              </a:spcBef>
              <a:buChar char="•"/>
              <a:tabLst>
                <a:tab pos="198516" algn="l"/>
              </a:tabLst>
            </a:pPr>
            <a:r>
              <a:rPr sz="1498" spc="5" dirty="0">
                <a:latin typeface="Arial"/>
                <a:cs typeface="Arial"/>
              </a:rPr>
              <a:t>Need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dirty="0">
                <a:latin typeface="Arial"/>
                <a:cs typeface="Arial"/>
              </a:rPr>
              <a:t>to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incorporate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recent improvements of ALL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older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and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elderly </a:t>
            </a:r>
            <a:r>
              <a:rPr sz="1498" spc="-40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patients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with Ph-negative and –positive ALL</a:t>
            </a:r>
            <a:endParaRPr sz="1498">
              <a:latin typeface="Arial"/>
              <a:cs typeface="Arial"/>
            </a:endParaRPr>
          </a:p>
          <a:p>
            <a:pPr marL="414157" lvl="1" indent="-155388">
              <a:spcBef>
                <a:spcPts val="300"/>
              </a:spcBef>
              <a:buChar char="–"/>
              <a:tabLst>
                <a:tab pos="414792" algn="l"/>
              </a:tabLst>
            </a:pPr>
            <a:r>
              <a:rPr sz="1298" spc="-5" dirty="0">
                <a:latin typeface="Arial"/>
                <a:cs typeface="Arial"/>
              </a:rPr>
              <a:t>Early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introduction</a:t>
            </a:r>
            <a:r>
              <a:rPr sz="1298" dirty="0">
                <a:latin typeface="Arial"/>
                <a:cs typeface="Arial"/>
              </a:rPr>
              <a:t> of</a:t>
            </a:r>
            <a:r>
              <a:rPr sz="1298" spc="-5" dirty="0">
                <a:latin typeface="Arial"/>
                <a:cs typeface="Arial"/>
              </a:rPr>
              <a:t> immunotherapy</a:t>
            </a:r>
            <a:endParaRPr sz="1298">
              <a:latin typeface="Arial"/>
              <a:cs typeface="Arial"/>
            </a:endParaRPr>
          </a:p>
          <a:p>
            <a:pPr marL="414157" lvl="1" indent="-155388">
              <a:spcBef>
                <a:spcPts val="335"/>
              </a:spcBef>
              <a:buChar char="–"/>
              <a:tabLst>
                <a:tab pos="414792" algn="l"/>
              </a:tabLst>
            </a:pPr>
            <a:r>
              <a:rPr sz="1298" spc="-5" dirty="0">
                <a:latin typeface="Arial"/>
                <a:cs typeface="Arial"/>
              </a:rPr>
              <a:t>Introduction </a:t>
            </a:r>
            <a:r>
              <a:rPr sz="1298" dirty="0">
                <a:latin typeface="Arial"/>
                <a:cs typeface="Arial"/>
              </a:rPr>
              <a:t>of</a:t>
            </a:r>
            <a:r>
              <a:rPr sz="1298" spc="-5" dirty="0">
                <a:latin typeface="Arial"/>
                <a:cs typeface="Arial"/>
              </a:rPr>
              <a:t> third-generation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TKI.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1298" b="1" dirty="0">
                <a:solidFill>
                  <a:srgbClr val="FF0000"/>
                </a:solidFill>
                <a:latin typeface="Arial"/>
                <a:cs typeface="Arial"/>
              </a:rPr>
              <a:t> Ph</a:t>
            </a: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FF0000"/>
                </a:solidFill>
                <a:latin typeface="Arial"/>
                <a:cs typeface="Arial"/>
              </a:rPr>
              <a:t>2022</a:t>
            </a:r>
            <a:endParaRPr sz="1298">
              <a:latin typeface="Arial"/>
              <a:cs typeface="Arial"/>
            </a:endParaRPr>
          </a:p>
          <a:p>
            <a:pPr marL="197882" marR="133824" indent="-185832">
              <a:lnSpc>
                <a:spcPct val="102499"/>
              </a:lnSpc>
              <a:spcBef>
                <a:spcPts val="300"/>
              </a:spcBef>
              <a:buChar char="•"/>
              <a:tabLst>
                <a:tab pos="198516" algn="l"/>
              </a:tabLst>
            </a:pPr>
            <a:r>
              <a:rPr sz="1498" spc="5" dirty="0">
                <a:latin typeface="Arial"/>
                <a:cs typeface="Arial"/>
              </a:rPr>
              <a:t>Include genetic and </a:t>
            </a:r>
            <a:r>
              <a:rPr sz="1498" spc="10" dirty="0">
                <a:latin typeface="Arial"/>
                <a:cs typeface="Arial"/>
              </a:rPr>
              <a:t>MRD</a:t>
            </a:r>
            <a:r>
              <a:rPr sz="1498" spc="5" dirty="0">
                <a:latin typeface="Arial"/>
                <a:cs typeface="Arial"/>
              </a:rPr>
              <a:t> analysis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protocols</a:t>
            </a:r>
            <a:r>
              <a:rPr sz="1498" dirty="0">
                <a:latin typeface="Arial"/>
                <a:cs typeface="Arial"/>
              </a:rPr>
              <a:t> for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older and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elderly </a:t>
            </a:r>
            <a:r>
              <a:rPr sz="1498" spc="-40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patients</a:t>
            </a:r>
            <a:endParaRPr sz="1498">
              <a:latin typeface="Arial"/>
              <a:cs typeface="Arial"/>
            </a:endParaRPr>
          </a:p>
          <a:p>
            <a:pPr marL="197882" indent="-185832">
              <a:spcBef>
                <a:spcPts val="360"/>
              </a:spcBef>
              <a:buChar char="•"/>
              <a:tabLst>
                <a:tab pos="198516" algn="l"/>
              </a:tabLst>
            </a:pPr>
            <a:r>
              <a:rPr sz="1498" spc="5" dirty="0">
                <a:latin typeface="Arial"/>
                <a:cs typeface="Arial"/>
              </a:rPr>
              <a:t>Development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of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clinical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trials </a:t>
            </a:r>
            <a:r>
              <a:rPr sz="1498" dirty="0">
                <a:latin typeface="Arial"/>
                <a:cs typeface="Arial"/>
              </a:rPr>
              <a:t>for</a:t>
            </a:r>
            <a:r>
              <a:rPr sz="1498" spc="5" dirty="0">
                <a:latin typeface="Arial"/>
                <a:cs typeface="Arial"/>
              </a:rPr>
              <a:t> these subgroups of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patients</a:t>
            </a:r>
            <a:endParaRPr sz="1498">
              <a:latin typeface="Arial"/>
              <a:cs typeface="Arial"/>
            </a:endParaRPr>
          </a:p>
          <a:p>
            <a:pPr marL="197882" indent="-185832">
              <a:spcBef>
                <a:spcPts val="424"/>
              </a:spcBef>
              <a:buChar char="•"/>
              <a:tabLst>
                <a:tab pos="198516" algn="l"/>
              </a:tabLst>
            </a:pPr>
            <a:r>
              <a:rPr sz="1498" spc="5" dirty="0">
                <a:latin typeface="Arial"/>
                <a:cs typeface="Arial"/>
              </a:rPr>
              <a:t>Mature</a:t>
            </a:r>
            <a:r>
              <a:rPr sz="1498" spc="-20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B</a:t>
            </a:r>
            <a:r>
              <a:rPr sz="1498" spc="-3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ALL:</a:t>
            </a:r>
            <a:endParaRPr sz="1498">
              <a:latin typeface="Arial"/>
              <a:cs typeface="Arial"/>
            </a:endParaRPr>
          </a:p>
          <a:p>
            <a:pPr marL="414157" lvl="1" indent="-155388">
              <a:spcBef>
                <a:spcPts val="295"/>
              </a:spcBef>
              <a:buChar char="–"/>
              <a:tabLst>
                <a:tab pos="414792" algn="l"/>
              </a:tabLst>
            </a:pPr>
            <a:r>
              <a:rPr sz="1298" dirty="0">
                <a:latin typeface="Arial"/>
                <a:cs typeface="Arial"/>
              </a:rPr>
              <a:t>RCT </a:t>
            </a:r>
            <a:r>
              <a:rPr sz="1298" spc="-5" dirty="0">
                <a:latin typeface="Arial"/>
                <a:cs typeface="Arial"/>
              </a:rPr>
              <a:t>BURKIMAB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vs. </a:t>
            </a:r>
            <a:r>
              <a:rPr sz="1298" spc="-5" dirty="0">
                <a:latin typeface="Arial"/>
                <a:cs typeface="Arial"/>
              </a:rPr>
              <a:t>DA-R-EPOCH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(PETHEMA/GELTAMO)?</a:t>
            </a:r>
            <a:endParaRPr sz="1298">
              <a:latin typeface="Arial"/>
              <a:cs typeface="Arial"/>
            </a:endParaRPr>
          </a:p>
          <a:p>
            <a:pPr marL="197882" indent="-185832">
              <a:spcBef>
                <a:spcPts val="360"/>
              </a:spcBef>
              <a:buChar char="•"/>
              <a:tabLst>
                <a:tab pos="198516" algn="l"/>
              </a:tabLst>
            </a:pPr>
            <a:r>
              <a:rPr sz="1498" spc="5" dirty="0">
                <a:latin typeface="Arial"/>
                <a:cs typeface="Arial"/>
              </a:rPr>
              <a:t>…/…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220917" y="1442585"/>
            <a:ext cx="4180765" cy="631681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2685">
              <a:spcBef>
                <a:spcPts val="433"/>
              </a:spcBef>
            </a:pPr>
            <a:r>
              <a:rPr sz="1298" spc="-5" dirty="0">
                <a:solidFill>
                  <a:srgbClr val="0070C0"/>
                </a:solidFill>
                <a:latin typeface="Corbel"/>
                <a:cs typeface="Corbel"/>
              </a:rPr>
              <a:t>Main</a:t>
            </a:r>
            <a:r>
              <a:rPr sz="1298" spc="-2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298" spc="-5" dirty="0">
                <a:solidFill>
                  <a:srgbClr val="0070C0"/>
                </a:solidFill>
                <a:latin typeface="Corbel"/>
                <a:cs typeface="Corbel"/>
              </a:rPr>
              <a:t>objective</a:t>
            </a:r>
            <a:endParaRPr sz="1298">
              <a:latin typeface="Corbel"/>
              <a:cs typeface="Corbel"/>
            </a:endParaRPr>
          </a:p>
          <a:p>
            <a:pPr marL="39957" marR="5074" indent="-27906">
              <a:lnSpc>
                <a:spcPct val="103200"/>
              </a:lnSpc>
              <a:spcBef>
                <a:spcPts val="275"/>
              </a:spcBef>
            </a:pPr>
            <a:r>
              <a:rPr sz="1049" b="0" spc="-20" dirty="0">
                <a:solidFill>
                  <a:srgbClr val="000000"/>
                </a:solidFill>
                <a:latin typeface="Corbel"/>
                <a:cs typeface="Corbel"/>
              </a:rPr>
              <a:t>To</a:t>
            </a:r>
            <a:r>
              <a:rPr sz="1049" b="0" spc="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assess</a:t>
            </a:r>
            <a:r>
              <a:rPr sz="1049" b="0" spc="1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5" dirty="0">
                <a:solidFill>
                  <a:srgbClr val="000000"/>
                </a:solidFill>
                <a:latin typeface="Corbel"/>
                <a:cs typeface="Corbel"/>
              </a:rPr>
              <a:t>if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 IKZF1 deletions are</a:t>
            </a:r>
            <a:r>
              <a:rPr sz="1049" b="0" spc="1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spc="15" dirty="0">
                <a:solidFill>
                  <a:srgbClr val="000000"/>
                </a:solidFill>
                <a:latin typeface="Corbel"/>
                <a:cs typeface="Corbel"/>
              </a:rPr>
              <a:t>prognostic</a:t>
            </a:r>
            <a:r>
              <a:rPr sz="1049" spc="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markers </a:t>
            </a:r>
            <a:r>
              <a:rPr sz="1049" spc="10" dirty="0">
                <a:solidFill>
                  <a:srgbClr val="000000"/>
                </a:solidFill>
                <a:latin typeface="Corbel"/>
                <a:cs typeface="Corbel"/>
              </a:rPr>
              <a:t>independent of</a:t>
            </a:r>
            <a:r>
              <a:rPr sz="1049" spc="15" dirty="0">
                <a:solidFill>
                  <a:srgbClr val="000000"/>
                </a:solidFill>
                <a:latin typeface="Corbel"/>
                <a:cs typeface="Corbel"/>
              </a:rPr>
              <a:t> MRD </a:t>
            </a:r>
            <a:r>
              <a:rPr sz="1049" spc="-200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in</a:t>
            </a:r>
            <a:r>
              <a:rPr sz="1049" b="0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adult</a:t>
            </a:r>
            <a:r>
              <a:rPr sz="1049" b="0" spc="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5" dirty="0">
                <a:solidFill>
                  <a:srgbClr val="000000"/>
                </a:solidFill>
                <a:latin typeface="Corbel"/>
                <a:cs typeface="Corbel"/>
              </a:rPr>
              <a:t>BCP</a:t>
            </a:r>
            <a:r>
              <a:rPr sz="1049" b="0" spc="-4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5" dirty="0">
                <a:solidFill>
                  <a:srgbClr val="000000"/>
                </a:solidFill>
                <a:latin typeface="Corbel"/>
                <a:cs typeface="Corbel"/>
              </a:rPr>
              <a:t>ALL</a:t>
            </a:r>
            <a:r>
              <a:rPr sz="1049" b="0" spc="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patients</a:t>
            </a:r>
            <a:r>
              <a:rPr sz="1049" b="0" spc="5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(≥18</a:t>
            </a:r>
            <a:r>
              <a:rPr sz="1049" b="0" dirty="0">
                <a:solidFill>
                  <a:srgbClr val="000000"/>
                </a:solidFill>
                <a:latin typeface="Corbel"/>
                <a:cs typeface="Corbel"/>
              </a:rPr>
              <a:t> </a:t>
            </a:r>
            <a:r>
              <a:rPr sz="1049" b="0" spc="10" dirty="0">
                <a:solidFill>
                  <a:srgbClr val="000000"/>
                </a:solidFill>
                <a:latin typeface="Corbel"/>
                <a:cs typeface="Corbel"/>
              </a:rPr>
              <a:t>years) </a:t>
            </a:r>
            <a:r>
              <a:rPr sz="1049" spc="10" dirty="0">
                <a:solidFill>
                  <a:srgbClr val="FF0000"/>
                </a:solidFill>
                <a:latin typeface="Corbel"/>
                <a:cs typeface="Corbel"/>
              </a:rPr>
              <a:t>MRD-oriented</a:t>
            </a:r>
            <a:r>
              <a:rPr sz="1049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Corbel"/>
                <a:cs typeface="Corbel"/>
              </a:rPr>
              <a:t>trials</a:t>
            </a:r>
            <a:r>
              <a:rPr sz="1049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Corbel"/>
                <a:cs typeface="Corbel"/>
              </a:rPr>
              <a:t>only</a:t>
            </a:r>
            <a:endParaRPr sz="1049">
              <a:latin typeface="Corbel"/>
              <a:cs typeface="Corbe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561444" y="2618414"/>
            <a:ext cx="1178377" cy="879026"/>
            <a:chOff x="5562664" y="2621643"/>
            <a:chExt cx="1179830" cy="880110"/>
          </a:xfrm>
        </p:grpSpPr>
        <p:sp>
          <p:nvSpPr>
            <p:cNvPr id="6" name="object 6"/>
            <p:cNvSpPr/>
            <p:nvPr/>
          </p:nvSpPr>
          <p:spPr>
            <a:xfrm>
              <a:off x="5580717" y="2639696"/>
              <a:ext cx="1143635" cy="843915"/>
            </a:xfrm>
            <a:custGeom>
              <a:avLst/>
              <a:gdLst/>
              <a:ahLst/>
              <a:cxnLst/>
              <a:rect l="l" t="t" r="r" b="b"/>
              <a:pathLst>
                <a:path w="1143634" h="843914">
                  <a:moveTo>
                    <a:pt x="0" y="843749"/>
                  </a:moveTo>
                  <a:lnTo>
                    <a:pt x="571792" y="0"/>
                  </a:lnTo>
                  <a:lnTo>
                    <a:pt x="1143584" y="843749"/>
                  </a:lnTo>
                  <a:lnTo>
                    <a:pt x="0" y="843749"/>
                  </a:lnTo>
                  <a:close/>
                </a:path>
              </a:pathLst>
            </a:custGeom>
            <a:ln w="36106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41576" y="3048596"/>
              <a:ext cx="218393" cy="25468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798889" y="3399706"/>
            <a:ext cx="467419" cy="26160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598" b="1" spc="15" dirty="0">
                <a:latin typeface="Corbel"/>
                <a:cs typeface="Corbel"/>
              </a:rPr>
              <a:t>MRD</a:t>
            </a:r>
            <a:endParaRPr sz="1598">
              <a:latin typeface="Corbel"/>
              <a:cs typeface="Corbe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917402" y="2331287"/>
            <a:ext cx="546062" cy="26160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598" b="1" spc="5" dirty="0">
                <a:latin typeface="Corbel"/>
                <a:cs typeface="Corbel"/>
              </a:rPr>
              <a:t>IKZF1</a:t>
            </a:r>
            <a:endParaRPr sz="1598">
              <a:latin typeface="Corbel"/>
              <a:cs typeface="Corbe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36782" y="3406301"/>
            <a:ext cx="527035" cy="26160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598" b="1" spc="15" dirty="0">
                <a:latin typeface="Corbel"/>
                <a:cs typeface="Corbel"/>
              </a:rPr>
              <a:t>HS</a:t>
            </a:r>
            <a:r>
              <a:rPr sz="1598" b="1" spc="5" dirty="0">
                <a:latin typeface="Corbel"/>
                <a:cs typeface="Corbel"/>
              </a:rPr>
              <a:t>C</a:t>
            </a:r>
            <a:r>
              <a:rPr sz="1598" b="1" spc="10" dirty="0">
                <a:latin typeface="Corbel"/>
                <a:cs typeface="Corbel"/>
              </a:rPr>
              <a:t>T</a:t>
            </a:r>
            <a:endParaRPr sz="1598">
              <a:latin typeface="Corbel"/>
              <a:cs typeface="Corbel"/>
            </a:endParaRPr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240030" y="2218934"/>
            <a:ext cx="1931131" cy="1951632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3091992" y="2361788"/>
            <a:ext cx="18899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2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K</a:t>
            </a:r>
            <a:r>
              <a:rPr sz="449" b="1" spc="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60561" y="2457418"/>
            <a:ext cx="22070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449" b="1" spc="2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PHO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02147" y="3807781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20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13680" y="3918526"/>
            <a:ext cx="20231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solidFill>
                  <a:srgbClr val="FFFFFF"/>
                </a:solidFill>
                <a:latin typeface="Calibri"/>
                <a:cs typeface="Calibri"/>
              </a:rPr>
              <a:t>HOVON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647580" y="3817674"/>
            <a:ext cx="227684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GRAALL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302793" y="3423612"/>
            <a:ext cx="27969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PETHEMA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637509" y="2457418"/>
            <a:ext cx="161091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449" b="1" spc="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LG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92384" y="3384040"/>
            <a:ext cx="15284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CLSG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2878688" y="2723784"/>
            <a:ext cx="1330589" cy="535280"/>
            <a:chOff x="2876600" y="2727143"/>
            <a:chExt cx="1332230" cy="535940"/>
          </a:xfrm>
        </p:grpSpPr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76600" y="3093046"/>
              <a:ext cx="665282" cy="17002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888233" y="3106816"/>
              <a:ext cx="630555" cy="135255"/>
            </a:xfrm>
            <a:custGeom>
              <a:avLst/>
              <a:gdLst/>
              <a:ahLst/>
              <a:cxnLst/>
              <a:rect l="l" t="t" r="r" b="b"/>
              <a:pathLst>
                <a:path w="630554" h="135255">
                  <a:moveTo>
                    <a:pt x="129120" y="0"/>
                  </a:moveTo>
                  <a:lnTo>
                    <a:pt x="102831" y="0"/>
                  </a:lnTo>
                  <a:lnTo>
                    <a:pt x="145656" y="134823"/>
                  </a:lnTo>
                  <a:lnTo>
                    <a:pt x="170230" y="134823"/>
                  </a:lnTo>
                  <a:lnTo>
                    <a:pt x="179076" y="99453"/>
                  </a:lnTo>
                  <a:lnTo>
                    <a:pt x="157238" y="99453"/>
                  </a:lnTo>
                  <a:lnTo>
                    <a:pt x="154644" y="88323"/>
                  </a:lnTo>
                  <a:lnTo>
                    <a:pt x="151816" y="77108"/>
                  </a:lnTo>
                  <a:lnTo>
                    <a:pt x="148782" y="65806"/>
                  </a:lnTo>
                  <a:lnTo>
                    <a:pt x="145351" y="53708"/>
                  </a:lnTo>
                  <a:lnTo>
                    <a:pt x="129120" y="0"/>
                  </a:lnTo>
                  <a:close/>
                </a:path>
                <a:path w="630554" h="135255">
                  <a:moveTo>
                    <a:pt x="216480" y="35471"/>
                  </a:moveTo>
                  <a:lnTo>
                    <a:pt x="195021" y="35471"/>
                  </a:lnTo>
                  <a:lnTo>
                    <a:pt x="197093" y="44967"/>
                  </a:lnTo>
                  <a:lnTo>
                    <a:pt x="199297" y="54614"/>
                  </a:lnTo>
                  <a:lnTo>
                    <a:pt x="202036" y="66053"/>
                  </a:lnTo>
                  <a:lnTo>
                    <a:pt x="207599" y="88402"/>
                  </a:lnTo>
                  <a:lnTo>
                    <a:pt x="219201" y="134823"/>
                  </a:lnTo>
                  <a:lnTo>
                    <a:pt x="243789" y="134823"/>
                  </a:lnTo>
                  <a:lnTo>
                    <a:pt x="255023" y="99453"/>
                  </a:lnTo>
                  <a:lnTo>
                    <a:pt x="231597" y="99453"/>
                  </a:lnTo>
                  <a:lnTo>
                    <a:pt x="229289" y="88323"/>
                  </a:lnTo>
                  <a:lnTo>
                    <a:pt x="226807" y="77108"/>
                  </a:lnTo>
                  <a:lnTo>
                    <a:pt x="224151" y="65806"/>
                  </a:lnTo>
                  <a:lnTo>
                    <a:pt x="221321" y="54414"/>
                  </a:lnTo>
                  <a:lnTo>
                    <a:pt x="216480" y="35471"/>
                  </a:lnTo>
                  <a:close/>
                </a:path>
                <a:path w="630554" h="135255">
                  <a:moveTo>
                    <a:pt x="358787" y="0"/>
                  </a:moveTo>
                  <a:lnTo>
                    <a:pt x="336207" y="0"/>
                  </a:lnTo>
                  <a:lnTo>
                    <a:pt x="282714" y="134823"/>
                  </a:lnTo>
                  <a:lnTo>
                    <a:pt x="309003" y="134823"/>
                  </a:lnTo>
                  <a:lnTo>
                    <a:pt x="322211" y="100457"/>
                  </a:lnTo>
                  <a:lnTo>
                    <a:pt x="398644" y="100457"/>
                  </a:lnTo>
                  <a:lnTo>
                    <a:pt x="390451" y="79806"/>
                  </a:lnTo>
                  <a:lnTo>
                    <a:pt x="330161" y="79806"/>
                  </a:lnTo>
                  <a:lnTo>
                    <a:pt x="336149" y="64262"/>
                  </a:lnTo>
                  <a:lnTo>
                    <a:pt x="337677" y="60241"/>
                  </a:lnTo>
                  <a:lnTo>
                    <a:pt x="340738" y="51819"/>
                  </a:lnTo>
                  <a:lnTo>
                    <a:pt x="343978" y="42554"/>
                  </a:lnTo>
                  <a:lnTo>
                    <a:pt x="347395" y="32448"/>
                  </a:lnTo>
                  <a:lnTo>
                    <a:pt x="371661" y="32448"/>
                  </a:lnTo>
                  <a:lnTo>
                    <a:pt x="358787" y="0"/>
                  </a:lnTo>
                  <a:close/>
                </a:path>
                <a:path w="630554" h="135255">
                  <a:moveTo>
                    <a:pt x="398644" y="100457"/>
                  </a:moveTo>
                  <a:lnTo>
                    <a:pt x="372986" y="100457"/>
                  </a:lnTo>
                  <a:lnTo>
                    <a:pt x="386194" y="134823"/>
                  </a:lnTo>
                  <a:lnTo>
                    <a:pt x="412280" y="134823"/>
                  </a:lnTo>
                  <a:lnTo>
                    <a:pt x="398644" y="100457"/>
                  </a:lnTo>
                  <a:close/>
                </a:path>
                <a:path w="630554" h="135255">
                  <a:moveTo>
                    <a:pt x="207416" y="0"/>
                  </a:moveTo>
                  <a:lnTo>
                    <a:pt x="182029" y="0"/>
                  </a:lnTo>
                  <a:lnTo>
                    <a:pt x="168074" y="54614"/>
                  </a:lnTo>
                  <a:lnTo>
                    <a:pt x="165247" y="66053"/>
                  </a:lnTo>
                  <a:lnTo>
                    <a:pt x="162626" y="77212"/>
                  </a:lnTo>
                  <a:lnTo>
                    <a:pt x="160034" y="88923"/>
                  </a:lnTo>
                  <a:lnTo>
                    <a:pt x="157835" y="99453"/>
                  </a:lnTo>
                  <a:lnTo>
                    <a:pt x="179076" y="99453"/>
                  </a:lnTo>
                  <a:lnTo>
                    <a:pt x="187875" y="64262"/>
                  </a:lnTo>
                  <a:lnTo>
                    <a:pt x="190227" y="54414"/>
                  </a:lnTo>
                  <a:lnTo>
                    <a:pt x="192405" y="44817"/>
                  </a:lnTo>
                  <a:lnTo>
                    <a:pt x="194411" y="35471"/>
                  </a:lnTo>
                  <a:lnTo>
                    <a:pt x="216480" y="35471"/>
                  </a:lnTo>
                  <a:lnTo>
                    <a:pt x="207416" y="0"/>
                  </a:lnTo>
                  <a:close/>
                </a:path>
                <a:path w="630554" h="135255">
                  <a:moveTo>
                    <a:pt x="286613" y="0"/>
                  </a:moveTo>
                  <a:lnTo>
                    <a:pt x="260311" y="0"/>
                  </a:lnTo>
                  <a:lnTo>
                    <a:pt x="243835" y="54614"/>
                  </a:lnTo>
                  <a:lnTo>
                    <a:pt x="240970" y="64654"/>
                  </a:lnTo>
                  <a:lnTo>
                    <a:pt x="237945" y="75928"/>
                  </a:lnTo>
                  <a:lnTo>
                    <a:pt x="234693" y="88923"/>
                  </a:lnTo>
                  <a:lnTo>
                    <a:pt x="232206" y="99453"/>
                  </a:lnTo>
                  <a:lnTo>
                    <a:pt x="255023" y="99453"/>
                  </a:lnTo>
                  <a:lnTo>
                    <a:pt x="286613" y="0"/>
                  </a:lnTo>
                  <a:close/>
                </a:path>
                <a:path w="630554" h="135255">
                  <a:moveTo>
                    <a:pt x="371661" y="32448"/>
                  </a:moveTo>
                  <a:lnTo>
                    <a:pt x="347802" y="32448"/>
                  </a:lnTo>
                  <a:lnTo>
                    <a:pt x="351247" y="42595"/>
                  </a:lnTo>
                  <a:lnTo>
                    <a:pt x="354495" y="51871"/>
                  </a:lnTo>
                  <a:lnTo>
                    <a:pt x="357542" y="60278"/>
                  </a:lnTo>
                  <a:lnTo>
                    <a:pt x="360387" y="67818"/>
                  </a:lnTo>
                  <a:lnTo>
                    <a:pt x="365023" y="79806"/>
                  </a:lnTo>
                  <a:lnTo>
                    <a:pt x="390451" y="79806"/>
                  </a:lnTo>
                  <a:lnTo>
                    <a:pt x="371661" y="32448"/>
                  </a:lnTo>
                  <a:close/>
                </a:path>
                <a:path w="630554" h="135255">
                  <a:moveTo>
                    <a:pt x="567258" y="0"/>
                  </a:moveTo>
                  <a:lnTo>
                    <a:pt x="542569" y="0"/>
                  </a:lnTo>
                  <a:lnTo>
                    <a:pt x="542569" y="134823"/>
                  </a:lnTo>
                  <a:lnTo>
                    <a:pt x="630326" y="134823"/>
                  </a:lnTo>
                  <a:lnTo>
                    <a:pt x="630326" y="114160"/>
                  </a:lnTo>
                  <a:lnTo>
                    <a:pt x="567258" y="114160"/>
                  </a:lnTo>
                  <a:lnTo>
                    <a:pt x="567258" y="0"/>
                  </a:lnTo>
                  <a:close/>
                </a:path>
                <a:path w="630554" h="135255">
                  <a:moveTo>
                    <a:pt x="456349" y="0"/>
                  </a:moveTo>
                  <a:lnTo>
                    <a:pt x="431660" y="0"/>
                  </a:lnTo>
                  <a:lnTo>
                    <a:pt x="431660" y="134823"/>
                  </a:lnTo>
                  <a:lnTo>
                    <a:pt x="519417" y="134823"/>
                  </a:lnTo>
                  <a:lnTo>
                    <a:pt x="519417" y="114160"/>
                  </a:lnTo>
                  <a:lnTo>
                    <a:pt x="456349" y="114160"/>
                  </a:lnTo>
                  <a:lnTo>
                    <a:pt x="456349" y="0"/>
                  </a:lnTo>
                  <a:close/>
                </a:path>
                <a:path w="630554" h="135255">
                  <a:moveTo>
                    <a:pt x="87363" y="0"/>
                  </a:moveTo>
                  <a:lnTo>
                    <a:pt x="0" y="0"/>
                  </a:lnTo>
                  <a:lnTo>
                    <a:pt x="0" y="134823"/>
                  </a:lnTo>
                  <a:lnTo>
                    <a:pt x="90982" y="134823"/>
                  </a:lnTo>
                  <a:lnTo>
                    <a:pt x="90982" y="114160"/>
                  </a:lnTo>
                  <a:lnTo>
                    <a:pt x="24688" y="114160"/>
                  </a:lnTo>
                  <a:lnTo>
                    <a:pt x="24688" y="76174"/>
                  </a:lnTo>
                  <a:lnTo>
                    <a:pt x="78485" y="76174"/>
                  </a:lnTo>
                  <a:lnTo>
                    <a:pt x="78485" y="55524"/>
                  </a:lnTo>
                  <a:lnTo>
                    <a:pt x="24688" y="55524"/>
                  </a:lnTo>
                  <a:lnTo>
                    <a:pt x="24688" y="20662"/>
                  </a:lnTo>
                  <a:lnTo>
                    <a:pt x="87363" y="20662"/>
                  </a:lnTo>
                  <a:lnTo>
                    <a:pt x="87363" y="0"/>
                  </a:lnTo>
                  <a:close/>
                </a:path>
              </a:pathLst>
            </a:custGeom>
            <a:solidFill>
              <a:srgbClr val="EBEAE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2888233" y="3106816"/>
              <a:ext cx="630555" cy="135255"/>
            </a:xfrm>
            <a:custGeom>
              <a:avLst/>
              <a:gdLst/>
              <a:ahLst/>
              <a:cxnLst/>
              <a:rect l="l" t="t" r="r" b="b"/>
              <a:pathLst>
                <a:path w="630554" h="135255">
                  <a:moveTo>
                    <a:pt x="347395" y="32448"/>
                  </a:moveTo>
                  <a:lnTo>
                    <a:pt x="330161" y="79806"/>
                  </a:lnTo>
                  <a:lnTo>
                    <a:pt x="365023" y="79806"/>
                  </a:lnTo>
                  <a:lnTo>
                    <a:pt x="351233" y="42554"/>
                  </a:lnTo>
                  <a:lnTo>
                    <a:pt x="347802" y="32448"/>
                  </a:lnTo>
                  <a:lnTo>
                    <a:pt x="347395" y="32448"/>
                  </a:lnTo>
                  <a:close/>
                </a:path>
                <a:path w="630554" h="135255">
                  <a:moveTo>
                    <a:pt x="542569" y="0"/>
                  </a:moveTo>
                  <a:lnTo>
                    <a:pt x="567258" y="0"/>
                  </a:lnTo>
                  <a:lnTo>
                    <a:pt x="567258" y="114160"/>
                  </a:lnTo>
                  <a:lnTo>
                    <a:pt x="630339" y="114160"/>
                  </a:lnTo>
                  <a:lnTo>
                    <a:pt x="630339" y="134823"/>
                  </a:lnTo>
                  <a:lnTo>
                    <a:pt x="542569" y="134823"/>
                  </a:lnTo>
                  <a:lnTo>
                    <a:pt x="542569" y="0"/>
                  </a:lnTo>
                  <a:close/>
                </a:path>
                <a:path w="630554" h="135255">
                  <a:moveTo>
                    <a:pt x="431660" y="0"/>
                  </a:moveTo>
                  <a:lnTo>
                    <a:pt x="456336" y="0"/>
                  </a:lnTo>
                  <a:lnTo>
                    <a:pt x="456336" y="114160"/>
                  </a:lnTo>
                  <a:lnTo>
                    <a:pt x="519417" y="114160"/>
                  </a:lnTo>
                  <a:lnTo>
                    <a:pt x="519417" y="134823"/>
                  </a:lnTo>
                  <a:lnTo>
                    <a:pt x="431660" y="134823"/>
                  </a:lnTo>
                  <a:lnTo>
                    <a:pt x="431660" y="0"/>
                  </a:lnTo>
                  <a:close/>
                </a:path>
                <a:path w="630554" h="135255">
                  <a:moveTo>
                    <a:pt x="336207" y="0"/>
                  </a:moveTo>
                  <a:lnTo>
                    <a:pt x="358787" y="0"/>
                  </a:lnTo>
                  <a:lnTo>
                    <a:pt x="412280" y="134823"/>
                  </a:lnTo>
                  <a:lnTo>
                    <a:pt x="386194" y="134823"/>
                  </a:lnTo>
                  <a:lnTo>
                    <a:pt x="372986" y="100457"/>
                  </a:lnTo>
                  <a:lnTo>
                    <a:pt x="322211" y="100457"/>
                  </a:lnTo>
                  <a:lnTo>
                    <a:pt x="309003" y="134823"/>
                  </a:lnTo>
                  <a:lnTo>
                    <a:pt x="282714" y="134823"/>
                  </a:lnTo>
                  <a:lnTo>
                    <a:pt x="336207" y="0"/>
                  </a:lnTo>
                  <a:close/>
                </a:path>
                <a:path w="630554" h="135255">
                  <a:moveTo>
                    <a:pt x="102831" y="0"/>
                  </a:moveTo>
                  <a:lnTo>
                    <a:pt x="129120" y="0"/>
                  </a:lnTo>
                  <a:lnTo>
                    <a:pt x="145351" y="53708"/>
                  </a:lnTo>
                  <a:lnTo>
                    <a:pt x="148851" y="66053"/>
                  </a:lnTo>
                  <a:lnTo>
                    <a:pt x="151999" y="77790"/>
                  </a:lnTo>
                  <a:lnTo>
                    <a:pt x="154795" y="88923"/>
                  </a:lnTo>
                  <a:lnTo>
                    <a:pt x="157238" y="99453"/>
                  </a:lnTo>
                  <a:lnTo>
                    <a:pt x="157835" y="99453"/>
                  </a:lnTo>
                  <a:lnTo>
                    <a:pt x="168122" y="54419"/>
                  </a:lnTo>
                  <a:lnTo>
                    <a:pt x="182029" y="0"/>
                  </a:lnTo>
                  <a:lnTo>
                    <a:pt x="207416" y="0"/>
                  </a:lnTo>
                  <a:lnTo>
                    <a:pt x="221322" y="54419"/>
                  </a:lnTo>
                  <a:lnTo>
                    <a:pt x="231597" y="99453"/>
                  </a:lnTo>
                  <a:lnTo>
                    <a:pt x="232206" y="99453"/>
                  </a:lnTo>
                  <a:lnTo>
                    <a:pt x="244093" y="53708"/>
                  </a:lnTo>
                  <a:lnTo>
                    <a:pt x="260311" y="0"/>
                  </a:lnTo>
                  <a:lnTo>
                    <a:pt x="286613" y="0"/>
                  </a:lnTo>
                  <a:lnTo>
                    <a:pt x="243789" y="134823"/>
                  </a:lnTo>
                  <a:lnTo>
                    <a:pt x="219201" y="134823"/>
                  </a:lnTo>
                  <a:lnTo>
                    <a:pt x="204088" y="74358"/>
                  </a:lnTo>
                  <a:lnTo>
                    <a:pt x="195021" y="35471"/>
                  </a:lnTo>
                  <a:lnTo>
                    <a:pt x="194411" y="35471"/>
                  </a:lnTo>
                  <a:lnTo>
                    <a:pt x="192373" y="44967"/>
                  </a:lnTo>
                  <a:lnTo>
                    <a:pt x="190182" y="54614"/>
                  </a:lnTo>
                  <a:lnTo>
                    <a:pt x="187839" y="64412"/>
                  </a:lnTo>
                  <a:lnTo>
                    <a:pt x="185343" y="74358"/>
                  </a:lnTo>
                  <a:lnTo>
                    <a:pt x="170230" y="134823"/>
                  </a:lnTo>
                  <a:lnTo>
                    <a:pt x="145643" y="134823"/>
                  </a:lnTo>
                  <a:lnTo>
                    <a:pt x="102831" y="0"/>
                  </a:lnTo>
                  <a:close/>
                </a:path>
                <a:path w="630554" h="135255">
                  <a:moveTo>
                    <a:pt x="0" y="0"/>
                  </a:moveTo>
                  <a:lnTo>
                    <a:pt x="87363" y="0"/>
                  </a:lnTo>
                  <a:lnTo>
                    <a:pt x="87363" y="20662"/>
                  </a:lnTo>
                  <a:lnTo>
                    <a:pt x="24688" y="20662"/>
                  </a:lnTo>
                  <a:lnTo>
                    <a:pt x="24688" y="55524"/>
                  </a:lnTo>
                  <a:lnTo>
                    <a:pt x="78485" y="55524"/>
                  </a:lnTo>
                  <a:lnTo>
                    <a:pt x="78485" y="76174"/>
                  </a:lnTo>
                  <a:lnTo>
                    <a:pt x="24688" y="76174"/>
                  </a:lnTo>
                  <a:lnTo>
                    <a:pt x="24688" y="114160"/>
                  </a:lnTo>
                  <a:lnTo>
                    <a:pt x="90982" y="114160"/>
                  </a:lnTo>
                  <a:lnTo>
                    <a:pt x="90982" y="134823"/>
                  </a:lnTo>
                  <a:lnTo>
                    <a:pt x="0" y="134823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3A527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3816568" y="2730635"/>
              <a:ext cx="388620" cy="387985"/>
            </a:xfrm>
            <a:custGeom>
              <a:avLst/>
              <a:gdLst/>
              <a:ahLst/>
              <a:cxnLst/>
              <a:rect l="l" t="t" r="r" b="b"/>
              <a:pathLst>
                <a:path w="388620" h="387985">
                  <a:moveTo>
                    <a:pt x="194195" y="0"/>
                  </a:moveTo>
                  <a:lnTo>
                    <a:pt x="156129" y="3756"/>
                  </a:lnTo>
                  <a:lnTo>
                    <a:pt x="86455" y="32543"/>
                  </a:lnTo>
                  <a:lnTo>
                    <a:pt x="56883" y="56730"/>
                  </a:lnTo>
                  <a:lnTo>
                    <a:pt x="32629" y="86229"/>
                  </a:lnTo>
                  <a:lnTo>
                    <a:pt x="3765" y="155723"/>
                  </a:lnTo>
                  <a:lnTo>
                    <a:pt x="0" y="193687"/>
                  </a:lnTo>
                  <a:lnTo>
                    <a:pt x="3765" y="231651"/>
                  </a:lnTo>
                  <a:lnTo>
                    <a:pt x="32629" y="301145"/>
                  </a:lnTo>
                  <a:lnTo>
                    <a:pt x="56883" y="330644"/>
                  </a:lnTo>
                  <a:lnTo>
                    <a:pt x="86455" y="354832"/>
                  </a:lnTo>
                  <a:lnTo>
                    <a:pt x="156129" y="383618"/>
                  </a:lnTo>
                  <a:lnTo>
                    <a:pt x="194195" y="387375"/>
                  </a:lnTo>
                  <a:lnTo>
                    <a:pt x="232254" y="383618"/>
                  </a:lnTo>
                  <a:lnTo>
                    <a:pt x="301928" y="354832"/>
                  </a:lnTo>
                  <a:lnTo>
                    <a:pt x="331508" y="330644"/>
                  </a:lnTo>
                  <a:lnTo>
                    <a:pt x="355762" y="301145"/>
                  </a:lnTo>
                  <a:lnTo>
                    <a:pt x="384625" y="231651"/>
                  </a:lnTo>
                  <a:lnTo>
                    <a:pt x="388391" y="193687"/>
                  </a:lnTo>
                  <a:lnTo>
                    <a:pt x="384625" y="155723"/>
                  </a:lnTo>
                  <a:lnTo>
                    <a:pt x="355762" y="86229"/>
                  </a:lnTo>
                  <a:lnTo>
                    <a:pt x="331508" y="56730"/>
                  </a:lnTo>
                  <a:lnTo>
                    <a:pt x="301928" y="32543"/>
                  </a:lnTo>
                  <a:lnTo>
                    <a:pt x="232254" y="3756"/>
                  </a:lnTo>
                  <a:lnTo>
                    <a:pt x="194195" y="0"/>
                  </a:lnTo>
                  <a:close/>
                </a:path>
              </a:pathLst>
            </a:custGeom>
            <a:solidFill>
              <a:srgbClr val="D22F5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816568" y="2730635"/>
              <a:ext cx="388620" cy="387985"/>
            </a:xfrm>
            <a:custGeom>
              <a:avLst/>
              <a:gdLst/>
              <a:ahLst/>
              <a:cxnLst/>
              <a:rect l="l" t="t" r="r" b="b"/>
              <a:pathLst>
                <a:path w="388620" h="387985">
                  <a:moveTo>
                    <a:pt x="0" y="193687"/>
                  </a:moveTo>
                  <a:lnTo>
                    <a:pt x="3765" y="155723"/>
                  </a:lnTo>
                  <a:lnTo>
                    <a:pt x="32629" y="86229"/>
                  </a:lnTo>
                  <a:lnTo>
                    <a:pt x="56883" y="56730"/>
                  </a:lnTo>
                  <a:lnTo>
                    <a:pt x="86455" y="32543"/>
                  </a:lnTo>
                  <a:lnTo>
                    <a:pt x="156129" y="3756"/>
                  </a:lnTo>
                  <a:lnTo>
                    <a:pt x="194195" y="0"/>
                  </a:lnTo>
                  <a:lnTo>
                    <a:pt x="232254" y="3756"/>
                  </a:lnTo>
                  <a:lnTo>
                    <a:pt x="301928" y="32543"/>
                  </a:lnTo>
                  <a:lnTo>
                    <a:pt x="331508" y="56730"/>
                  </a:lnTo>
                  <a:lnTo>
                    <a:pt x="355762" y="86229"/>
                  </a:lnTo>
                  <a:lnTo>
                    <a:pt x="384625" y="155723"/>
                  </a:lnTo>
                  <a:lnTo>
                    <a:pt x="388391" y="193687"/>
                  </a:lnTo>
                  <a:lnTo>
                    <a:pt x="384625" y="231651"/>
                  </a:lnTo>
                  <a:lnTo>
                    <a:pt x="355762" y="301145"/>
                  </a:lnTo>
                  <a:lnTo>
                    <a:pt x="331508" y="330644"/>
                  </a:lnTo>
                  <a:lnTo>
                    <a:pt x="301928" y="354832"/>
                  </a:lnTo>
                  <a:lnTo>
                    <a:pt x="232254" y="383618"/>
                  </a:lnTo>
                  <a:lnTo>
                    <a:pt x="194195" y="387375"/>
                  </a:lnTo>
                  <a:lnTo>
                    <a:pt x="156129" y="383618"/>
                  </a:lnTo>
                  <a:lnTo>
                    <a:pt x="86455" y="354832"/>
                  </a:lnTo>
                  <a:lnTo>
                    <a:pt x="56883" y="330644"/>
                  </a:lnTo>
                  <a:lnTo>
                    <a:pt x="32629" y="301145"/>
                  </a:lnTo>
                  <a:lnTo>
                    <a:pt x="3765" y="231651"/>
                  </a:lnTo>
                  <a:lnTo>
                    <a:pt x="0" y="193687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3882837" y="2861373"/>
            <a:ext cx="257493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449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449" b="1" spc="3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449" b="1" spc="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449" b="1" spc="25" dirty="0">
                <a:solidFill>
                  <a:srgbClr val="FFFFFF"/>
                </a:solidFill>
                <a:latin typeface="Calibri"/>
                <a:cs typeface="Calibri"/>
              </a:rPr>
              <a:t>MA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2201750" y="2750176"/>
            <a:ext cx="395118" cy="393215"/>
            <a:chOff x="2198827" y="2753567"/>
            <a:chExt cx="395605" cy="393700"/>
          </a:xfrm>
        </p:grpSpPr>
        <p:sp>
          <p:nvSpPr>
            <p:cNvPr id="28" name="object 28"/>
            <p:cNvSpPr/>
            <p:nvPr/>
          </p:nvSpPr>
          <p:spPr>
            <a:xfrm>
              <a:off x="2202268" y="2757008"/>
              <a:ext cx="388620" cy="387350"/>
            </a:xfrm>
            <a:custGeom>
              <a:avLst/>
              <a:gdLst/>
              <a:ahLst/>
              <a:cxnLst/>
              <a:rect l="l" t="t" r="r" b="b"/>
              <a:pathLst>
                <a:path w="388619" h="387350">
                  <a:moveTo>
                    <a:pt x="194195" y="0"/>
                  </a:moveTo>
                  <a:lnTo>
                    <a:pt x="156129" y="3749"/>
                  </a:lnTo>
                  <a:lnTo>
                    <a:pt x="86455" y="32489"/>
                  </a:lnTo>
                  <a:lnTo>
                    <a:pt x="56883" y="56641"/>
                  </a:lnTo>
                  <a:lnTo>
                    <a:pt x="32629" y="86090"/>
                  </a:lnTo>
                  <a:lnTo>
                    <a:pt x="3765" y="155470"/>
                  </a:lnTo>
                  <a:lnTo>
                    <a:pt x="0" y="193370"/>
                  </a:lnTo>
                  <a:lnTo>
                    <a:pt x="3765" y="231269"/>
                  </a:lnTo>
                  <a:lnTo>
                    <a:pt x="32629" y="300649"/>
                  </a:lnTo>
                  <a:lnTo>
                    <a:pt x="56883" y="330098"/>
                  </a:lnTo>
                  <a:lnTo>
                    <a:pt x="86455" y="354250"/>
                  </a:lnTo>
                  <a:lnTo>
                    <a:pt x="156129" y="382990"/>
                  </a:lnTo>
                  <a:lnTo>
                    <a:pt x="194195" y="386740"/>
                  </a:lnTo>
                  <a:lnTo>
                    <a:pt x="232254" y="382990"/>
                  </a:lnTo>
                  <a:lnTo>
                    <a:pt x="301928" y="354250"/>
                  </a:lnTo>
                  <a:lnTo>
                    <a:pt x="331508" y="330098"/>
                  </a:lnTo>
                  <a:lnTo>
                    <a:pt x="355762" y="300649"/>
                  </a:lnTo>
                  <a:lnTo>
                    <a:pt x="384625" y="231269"/>
                  </a:lnTo>
                  <a:lnTo>
                    <a:pt x="388391" y="193370"/>
                  </a:lnTo>
                  <a:lnTo>
                    <a:pt x="384625" y="155470"/>
                  </a:lnTo>
                  <a:lnTo>
                    <a:pt x="355762" y="86090"/>
                  </a:lnTo>
                  <a:lnTo>
                    <a:pt x="331508" y="56641"/>
                  </a:lnTo>
                  <a:lnTo>
                    <a:pt x="301928" y="32489"/>
                  </a:lnTo>
                  <a:lnTo>
                    <a:pt x="232254" y="3749"/>
                  </a:lnTo>
                  <a:lnTo>
                    <a:pt x="194195" y="0"/>
                  </a:lnTo>
                  <a:close/>
                </a:path>
              </a:pathLst>
            </a:custGeom>
            <a:solidFill>
              <a:srgbClr val="D22F5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2202268" y="2757008"/>
              <a:ext cx="388620" cy="387350"/>
            </a:xfrm>
            <a:custGeom>
              <a:avLst/>
              <a:gdLst/>
              <a:ahLst/>
              <a:cxnLst/>
              <a:rect l="l" t="t" r="r" b="b"/>
              <a:pathLst>
                <a:path w="388619" h="387350">
                  <a:moveTo>
                    <a:pt x="0" y="193370"/>
                  </a:moveTo>
                  <a:lnTo>
                    <a:pt x="14782" y="119372"/>
                  </a:lnTo>
                  <a:lnTo>
                    <a:pt x="56883" y="56641"/>
                  </a:lnTo>
                  <a:lnTo>
                    <a:pt x="86455" y="32489"/>
                  </a:lnTo>
                  <a:lnTo>
                    <a:pt x="156129" y="3749"/>
                  </a:lnTo>
                  <a:lnTo>
                    <a:pt x="194195" y="0"/>
                  </a:lnTo>
                  <a:lnTo>
                    <a:pt x="232254" y="3749"/>
                  </a:lnTo>
                  <a:lnTo>
                    <a:pt x="301928" y="32489"/>
                  </a:lnTo>
                  <a:lnTo>
                    <a:pt x="331508" y="56641"/>
                  </a:lnTo>
                  <a:lnTo>
                    <a:pt x="355762" y="86090"/>
                  </a:lnTo>
                  <a:lnTo>
                    <a:pt x="384625" y="155470"/>
                  </a:lnTo>
                  <a:lnTo>
                    <a:pt x="388391" y="193370"/>
                  </a:lnTo>
                  <a:lnTo>
                    <a:pt x="384625" y="231269"/>
                  </a:lnTo>
                  <a:lnTo>
                    <a:pt x="355762" y="300649"/>
                  </a:lnTo>
                  <a:lnTo>
                    <a:pt x="331508" y="330098"/>
                  </a:lnTo>
                  <a:lnTo>
                    <a:pt x="301928" y="354250"/>
                  </a:lnTo>
                  <a:lnTo>
                    <a:pt x="232254" y="382990"/>
                  </a:lnTo>
                  <a:lnTo>
                    <a:pt x="194195" y="386740"/>
                  </a:lnTo>
                  <a:lnTo>
                    <a:pt x="156129" y="382990"/>
                  </a:lnTo>
                  <a:lnTo>
                    <a:pt x="86455" y="354250"/>
                  </a:lnTo>
                  <a:lnTo>
                    <a:pt x="56883" y="330098"/>
                  </a:lnTo>
                  <a:lnTo>
                    <a:pt x="32629" y="300649"/>
                  </a:lnTo>
                  <a:lnTo>
                    <a:pt x="3765" y="231269"/>
                  </a:lnTo>
                  <a:lnTo>
                    <a:pt x="0" y="193370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304874" y="2897922"/>
            <a:ext cx="18899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solidFill>
                  <a:srgbClr val="FFFFFF"/>
                </a:solidFill>
                <a:latin typeface="Calibri"/>
                <a:cs typeface="Calibri"/>
              </a:rPr>
              <a:t>GMA</a:t>
            </a:r>
            <a:r>
              <a:rPr sz="400" b="1" spc="5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endParaRPr sz="4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5906" y="632810"/>
            <a:ext cx="6592189" cy="77809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346477" y="2961454"/>
            <a:ext cx="2352949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FF0000"/>
                </a:solidFill>
                <a:latin typeface="Corbel"/>
                <a:cs typeface="Corbel"/>
              </a:rPr>
              <a:t>*</a:t>
            </a:r>
            <a:r>
              <a:rPr sz="749" dirty="0">
                <a:latin typeface="Corbel"/>
                <a:cs typeface="Corbel"/>
              </a:rPr>
              <a:t>MRD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at End-ind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spc="5" dirty="0">
                <a:latin typeface="Corbel"/>
                <a:cs typeface="Corbel"/>
              </a:rPr>
              <a:t>&amp;</a:t>
            </a:r>
            <a:r>
              <a:rPr sz="749" dirty="0">
                <a:latin typeface="Corbel"/>
                <a:cs typeface="Corbel"/>
              </a:rPr>
              <a:t> End-consol and with different </a:t>
            </a:r>
            <a:r>
              <a:rPr sz="749" spc="-5" dirty="0">
                <a:latin typeface="Corbel"/>
                <a:cs typeface="Corbel"/>
              </a:rPr>
              <a:t>cut-offs</a:t>
            </a:r>
            <a:endParaRPr sz="749">
              <a:latin typeface="Corbel"/>
              <a:cs typeface="Corbe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948148" y="2698866"/>
            <a:ext cx="1159350" cy="563186"/>
          </a:xfrm>
          <a:prstGeom prst="rect">
            <a:avLst/>
          </a:prstGeom>
        </p:spPr>
        <p:txBody>
          <a:bodyPr vert="horz" wrap="square" lIns="0" tIns="21563" rIns="0" bIns="0" rtlCol="0">
            <a:spAutoFit/>
          </a:bodyPr>
          <a:lstStyle/>
          <a:p>
            <a:pPr marL="12685" marR="5074" algn="ctr">
              <a:lnSpc>
                <a:spcPts val="1398"/>
              </a:lnSpc>
              <a:spcBef>
                <a:spcPts val="170"/>
              </a:spcBef>
            </a:pPr>
            <a:r>
              <a:rPr sz="1199" spc="-10" dirty="0">
                <a:latin typeface="Corbel"/>
                <a:cs typeface="Corbel"/>
              </a:rPr>
              <a:t>Prognostic</a:t>
            </a:r>
            <a:r>
              <a:rPr sz="1199" spc="-5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impact </a:t>
            </a:r>
            <a:r>
              <a:rPr sz="1199" spc="-225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of</a:t>
            </a:r>
            <a:r>
              <a:rPr sz="1199" spc="-10" dirty="0">
                <a:latin typeface="Corbel"/>
                <a:cs typeface="Corbel"/>
              </a:rPr>
              <a:t> IKZF1</a:t>
            </a:r>
            <a:endParaRPr sz="1199">
              <a:latin typeface="Corbel"/>
              <a:cs typeface="Corbel"/>
            </a:endParaRPr>
          </a:p>
          <a:p>
            <a:pPr marL="634" algn="ctr">
              <a:lnSpc>
                <a:spcPts val="1363"/>
              </a:lnSpc>
            </a:pPr>
            <a:r>
              <a:rPr sz="1199" spc="-10" dirty="0">
                <a:latin typeface="Corbel"/>
                <a:cs typeface="Corbel"/>
              </a:rPr>
              <a:t>alterations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257998" y="2503439"/>
            <a:ext cx="340575" cy="429366"/>
          </a:xfrm>
          <a:custGeom>
            <a:avLst/>
            <a:gdLst/>
            <a:ahLst/>
            <a:cxnLst/>
            <a:rect l="l" t="t" r="r" b="b"/>
            <a:pathLst>
              <a:path w="340995" h="429894">
                <a:moveTo>
                  <a:pt x="323700" y="21441"/>
                </a:moveTo>
                <a:lnTo>
                  <a:pt x="311004" y="26442"/>
                </a:lnTo>
                <a:lnTo>
                  <a:pt x="0" y="421182"/>
                </a:lnTo>
                <a:lnTo>
                  <a:pt x="10795" y="429691"/>
                </a:lnTo>
                <a:lnTo>
                  <a:pt x="321807" y="34957"/>
                </a:lnTo>
                <a:lnTo>
                  <a:pt x="323700" y="21441"/>
                </a:lnTo>
                <a:close/>
              </a:path>
              <a:path w="340995" h="429894">
                <a:moveTo>
                  <a:pt x="339682" y="6464"/>
                </a:moveTo>
                <a:lnTo>
                  <a:pt x="326745" y="6464"/>
                </a:lnTo>
                <a:lnTo>
                  <a:pt x="337553" y="14973"/>
                </a:lnTo>
                <a:lnTo>
                  <a:pt x="321807" y="34957"/>
                </a:lnTo>
                <a:lnTo>
                  <a:pt x="318185" y="60820"/>
                </a:lnTo>
                <a:lnTo>
                  <a:pt x="320802" y="64300"/>
                </a:lnTo>
                <a:lnTo>
                  <a:pt x="328320" y="65354"/>
                </a:lnTo>
                <a:lnTo>
                  <a:pt x="331800" y="62725"/>
                </a:lnTo>
                <a:lnTo>
                  <a:pt x="339682" y="6464"/>
                </a:lnTo>
                <a:close/>
              </a:path>
              <a:path w="340995" h="429894">
                <a:moveTo>
                  <a:pt x="340588" y="0"/>
                </a:moveTo>
                <a:lnTo>
                  <a:pt x="281660" y="23228"/>
                </a:lnTo>
                <a:lnTo>
                  <a:pt x="279933" y="27216"/>
                </a:lnTo>
                <a:lnTo>
                  <a:pt x="282714" y="34290"/>
                </a:lnTo>
                <a:lnTo>
                  <a:pt x="286702" y="36017"/>
                </a:lnTo>
                <a:lnTo>
                  <a:pt x="311004" y="26442"/>
                </a:lnTo>
                <a:lnTo>
                  <a:pt x="326745" y="6464"/>
                </a:lnTo>
                <a:lnTo>
                  <a:pt x="339682" y="6464"/>
                </a:lnTo>
                <a:lnTo>
                  <a:pt x="340588" y="0"/>
                </a:lnTo>
                <a:close/>
              </a:path>
              <a:path w="340995" h="429894">
                <a:moveTo>
                  <a:pt x="330939" y="9766"/>
                </a:moveTo>
                <a:lnTo>
                  <a:pt x="325335" y="9766"/>
                </a:lnTo>
                <a:lnTo>
                  <a:pt x="334670" y="17119"/>
                </a:lnTo>
                <a:lnTo>
                  <a:pt x="323700" y="21441"/>
                </a:lnTo>
                <a:lnTo>
                  <a:pt x="321807" y="34957"/>
                </a:lnTo>
                <a:lnTo>
                  <a:pt x="337553" y="14973"/>
                </a:lnTo>
                <a:lnTo>
                  <a:pt x="330939" y="9766"/>
                </a:lnTo>
                <a:close/>
              </a:path>
              <a:path w="340995" h="429894">
                <a:moveTo>
                  <a:pt x="326745" y="6464"/>
                </a:moveTo>
                <a:lnTo>
                  <a:pt x="311004" y="26442"/>
                </a:lnTo>
                <a:lnTo>
                  <a:pt x="323700" y="21441"/>
                </a:lnTo>
                <a:lnTo>
                  <a:pt x="325335" y="9766"/>
                </a:lnTo>
                <a:lnTo>
                  <a:pt x="330939" y="9766"/>
                </a:lnTo>
                <a:lnTo>
                  <a:pt x="326745" y="6464"/>
                </a:lnTo>
                <a:close/>
              </a:path>
              <a:path w="340995" h="429894">
                <a:moveTo>
                  <a:pt x="325335" y="9766"/>
                </a:moveTo>
                <a:lnTo>
                  <a:pt x="323700" y="21441"/>
                </a:lnTo>
                <a:lnTo>
                  <a:pt x="334670" y="17119"/>
                </a:lnTo>
                <a:lnTo>
                  <a:pt x="325335" y="9766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3265495" y="3005810"/>
            <a:ext cx="400826" cy="386239"/>
          </a:xfrm>
          <a:custGeom>
            <a:avLst/>
            <a:gdLst/>
            <a:ahLst/>
            <a:cxnLst/>
            <a:rect l="l" t="t" r="r" b="b"/>
            <a:pathLst>
              <a:path w="401320" h="386714">
                <a:moveTo>
                  <a:pt x="342684" y="358228"/>
                </a:moveTo>
                <a:lnTo>
                  <a:pt x="338962" y="360489"/>
                </a:lnTo>
                <a:lnTo>
                  <a:pt x="337172" y="367868"/>
                </a:lnTo>
                <a:lnTo>
                  <a:pt x="339432" y="371589"/>
                </a:lnTo>
                <a:lnTo>
                  <a:pt x="400989" y="386549"/>
                </a:lnTo>
                <a:lnTo>
                  <a:pt x="399711" y="382041"/>
                </a:lnTo>
                <a:lnTo>
                  <a:pt x="386384" y="382041"/>
                </a:lnTo>
                <a:lnTo>
                  <a:pt x="368067" y="364399"/>
                </a:lnTo>
                <a:lnTo>
                  <a:pt x="342684" y="358228"/>
                </a:lnTo>
                <a:close/>
              </a:path>
              <a:path w="401320" h="386714">
                <a:moveTo>
                  <a:pt x="368067" y="364399"/>
                </a:moveTo>
                <a:lnTo>
                  <a:pt x="386384" y="382041"/>
                </a:lnTo>
                <a:lnTo>
                  <a:pt x="389343" y="378968"/>
                </a:lnTo>
                <a:lnTo>
                  <a:pt x="384543" y="378968"/>
                </a:lnTo>
                <a:lnTo>
                  <a:pt x="381327" y="367622"/>
                </a:lnTo>
                <a:lnTo>
                  <a:pt x="368067" y="364399"/>
                </a:lnTo>
                <a:close/>
              </a:path>
              <a:path w="401320" h="386714">
                <a:moveTo>
                  <a:pt x="379920" y="323494"/>
                </a:moveTo>
                <a:lnTo>
                  <a:pt x="372605" y="325564"/>
                </a:lnTo>
                <a:lnTo>
                  <a:pt x="370484" y="329361"/>
                </a:lnTo>
                <a:lnTo>
                  <a:pt x="377607" y="354496"/>
                </a:lnTo>
                <a:lnTo>
                  <a:pt x="395922" y="372135"/>
                </a:lnTo>
                <a:lnTo>
                  <a:pt x="386384" y="382041"/>
                </a:lnTo>
                <a:lnTo>
                  <a:pt x="399711" y="382041"/>
                </a:lnTo>
                <a:lnTo>
                  <a:pt x="383717" y="325615"/>
                </a:lnTo>
                <a:lnTo>
                  <a:pt x="379920" y="323494"/>
                </a:lnTo>
                <a:close/>
              </a:path>
              <a:path w="401320" h="386714">
                <a:moveTo>
                  <a:pt x="381327" y="367622"/>
                </a:moveTo>
                <a:lnTo>
                  <a:pt x="384543" y="378968"/>
                </a:lnTo>
                <a:lnTo>
                  <a:pt x="392785" y="370408"/>
                </a:lnTo>
                <a:lnTo>
                  <a:pt x="381327" y="367622"/>
                </a:lnTo>
                <a:close/>
              </a:path>
              <a:path w="401320" h="386714">
                <a:moveTo>
                  <a:pt x="377607" y="354496"/>
                </a:moveTo>
                <a:lnTo>
                  <a:pt x="381327" y="367622"/>
                </a:lnTo>
                <a:lnTo>
                  <a:pt x="392785" y="370408"/>
                </a:lnTo>
                <a:lnTo>
                  <a:pt x="384543" y="378968"/>
                </a:lnTo>
                <a:lnTo>
                  <a:pt x="389343" y="378968"/>
                </a:lnTo>
                <a:lnTo>
                  <a:pt x="395922" y="372135"/>
                </a:lnTo>
                <a:lnTo>
                  <a:pt x="377607" y="354496"/>
                </a:lnTo>
                <a:close/>
              </a:path>
              <a:path w="401320" h="386714">
                <a:moveTo>
                  <a:pt x="9537" y="0"/>
                </a:moveTo>
                <a:lnTo>
                  <a:pt x="0" y="9906"/>
                </a:lnTo>
                <a:lnTo>
                  <a:pt x="368067" y="364399"/>
                </a:lnTo>
                <a:lnTo>
                  <a:pt x="381327" y="367622"/>
                </a:lnTo>
                <a:lnTo>
                  <a:pt x="377607" y="354496"/>
                </a:lnTo>
                <a:lnTo>
                  <a:pt x="9537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3668733" y="2098426"/>
            <a:ext cx="1407330" cy="39575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298" b="1" spc="-5" dirty="0">
                <a:latin typeface="Corbel"/>
                <a:cs typeface="Corbel"/>
              </a:rPr>
              <a:t>Front-line</a:t>
            </a:r>
            <a:r>
              <a:rPr sz="1298" spc="-5" dirty="0">
                <a:latin typeface="Corbel"/>
                <a:cs typeface="Corbel"/>
              </a:rPr>
              <a:t>,</a:t>
            </a:r>
            <a:endParaRPr sz="1298">
              <a:latin typeface="Corbel"/>
              <a:cs typeface="Corbel"/>
            </a:endParaRPr>
          </a:p>
          <a:p>
            <a:pPr algn="ctr">
              <a:spcBef>
                <a:spcPts val="90"/>
              </a:spcBef>
            </a:pPr>
            <a:r>
              <a:rPr sz="1049" spc="10" dirty="0">
                <a:latin typeface="Corbel"/>
                <a:cs typeface="Corbel"/>
              </a:rPr>
              <a:t>Standard</a:t>
            </a:r>
            <a:r>
              <a:rPr sz="1049" spc="-10" dirty="0">
                <a:latin typeface="Corbel"/>
                <a:cs typeface="Corbel"/>
              </a:rPr>
              <a:t> </a:t>
            </a:r>
            <a:r>
              <a:rPr sz="1049" spc="10" dirty="0">
                <a:latin typeface="Corbel"/>
                <a:cs typeface="Corbel"/>
              </a:rPr>
              <a:t>chemotherapy</a:t>
            </a:r>
            <a:endParaRPr sz="1049">
              <a:latin typeface="Corbel"/>
              <a:cs typeface="Corbe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23876" y="3146913"/>
            <a:ext cx="1329955" cy="573333"/>
          </a:xfrm>
          <a:prstGeom prst="rect">
            <a:avLst/>
          </a:prstGeom>
        </p:spPr>
        <p:txBody>
          <a:bodyPr vert="horz" wrap="square" lIns="0" tIns="23466" rIns="0" bIns="0" rtlCol="0">
            <a:spAutoFit/>
          </a:bodyPr>
          <a:lstStyle/>
          <a:p>
            <a:pPr marL="361516">
              <a:spcBef>
                <a:spcPts val="185"/>
              </a:spcBef>
            </a:pPr>
            <a:r>
              <a:rPr sz="1298" b="1" spc="-5" dirty="0">
                <a:latin typeface="Corbel"/>
                <a:cs typeface="Corbel"/>
              </a:rPr>
              <a:t>Salvage</a:t>
            </a:r>
            <a:r>
              <a:rPr sz="1298" spc="-5" dirty="0">
                <a:latin typeface="Corbel"/>
                <a:cs typeface="Corbel"/>
              </a:rPr>
              <a:t>,</a:t>
            </a:r>
            <a:endParaRPr sz="1298">
              <a:latin typeface="Corbel"/>
              <a:cs typeface="Corbel"/>
            </a:endParaRPr>
          </a:p>
          <a:p>
            <a:pPr marL="99575" marR="5074" indent="-87525">
              <a:lnSpc>
                <a:spcPct val="103099"/>
              </a:lnSpc>
              <a:spcBef>
                <a:spcPts val="70"/>
              </a:spcBef>
            </a:pPr>
            <a:r>
              <a:rPr sz="1049" spc="10" dirty="0">
                <a:latin typeface="Corbel"/>
                <a:cs typeface="Corbel"/>
              </a:rPr>
              <a:t>Salvage chemotherapy </a:t>
            </a:r>
            <a:r>
              <a:rPr sz="1049" spc="-200" dirty="0">
                <a:latin typeface="Corbel"/>
                <a:cs typeface="Corbel"/>
              </a:rPr>
              <a:t> </a:t>
            </a:r>
            <a:r>
              <a:rPr sz="1049" spc="20" dirty="0">
                <a:latin typeface="Corbel"/>
                <a:cs typeface="Corbel"/>
              </a:rPr>
              <a:t>&amp;</a:t>
            </a:r>
            <a:r>
              <a:rPr sz="1049" spc="-5" dirty="0">
                <a:latin typeface="Corbel"/>
                <a:cs typeface="Corbel"/>
              </a:rPr>
              <a:t> </a:t>
            </a:r>
            <a:r>
              <a:rPr sz="1049" spc="10" dirty="0">
                <a:latin typeface="Corbel"/>
                <a:cs typeface="Corbel"/>
              </a:rPr>
              <a:t>Immunotherapies</a:t>
            </a:r>
            <a:endParaRPr sz="1049">
              <a:latin typeface="Corbel"/>
              <a:cs typeface="Corbe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097834" y="2004732"/>
            <a:ext cx="303790" cy="325354"/>
          </a:xfrm>
          <a:custGeom>
            <a:avLst/>
            <a:gdLst/>
            <a:ahLst/>
            <a:cxnLst/>
            <a:rect l="l" t="t" r="r" b="b"/>
            <a:pathLst>
              <a:path w="304164" h="325755">
                <a:moveTo>
                  <a:pt x="285510" y="19954"/>
                </a:moveTo>
                <a:lnTo>
                  <a:pt x="272447" y="23882"/>
                </a:lnTo>
                <a:lnTo>
                  <a:pt x="0" y="315899"/>
                </a:lnTo>
                <a:lnTo>
                  <a:pt x="10058" y="325285"/>
                </a:lnTo>
                <a:lnTo>
                  <a:pt x="282499" y="33262"/>
                </a:lnTo>
                <a:lnTo>
                  <a:pt x="285510" y="19954"/>
                </a:lnTo>
                <a:close/>
              </a:path>
              <a:path w="304164" h="325755">
                <a:moveTo>
                  <a:pt x="302928" y="5295"/>
                </a:moveTo>
                <a:lnTo>
                  <a:pt x="289788" y="5295"/>
                </a:lnTo>
                <a:lnTo>
                  <a:pt x="299847" y="14668"/>
                </a:lnTo>
                <a:lnTo>
                  <a:pt x="282499" y="33262"/>
                </a:lnTo>
                <a:lnTo>
                  <a:pt x="276733" y="58750"/>
                </a:lnTo>
                <a:lnTo>
                  <a:pt x="279044" y="62420"/>
                </a:lnTo>
                <a:lnTo>
                  <a:pt x="286461" y="64109"/>
                </a:lnTo>
                <a:lnTo>
                  <a:pt x="290144" y="61785"/>
                </a:lnTo>
                <a:lnTo>
                  <a:pt x="302928" y="5295"/>
                </a:lnTo>
                <a:close/>
              </a:path>
              <a:path w="304164" h="325755">
                <a:moveTo>
                  <a:pt x="293182" y="8458"/>
                </a:moveTo>
                <a:lnTo>
                  <a:pt x="288112" y="8458"/>
                </a:lnTo>
                <a:lnTo>
                  <a:pt x="296799" y="16560"/>
                </a:lnTo>
                <a:lnTo>
                  <a:pt x="285510" y="19954"/>
                </a:lnTo>
                <a:lnTo>
                  <a:pt x="282499" y="33262"/>
                </a:lnTo>
                <a:lnTo>
                  <a:pt x="299847" y="14668"/>
                </a:lnTo>
                <a:lnTo>
                  <a:pt x="293182" y="8458"/>
                </a:lnTo>
                <a:close/>
              </a:path>
              <a:path w="304164" h="325755">
                <a:moveTo>
                  <a:pt x="304126" y="0"/>
                </a:moveTo>
                <a:lnTo>
                  <a:pt x="243471" y="18237"/>
                </a:lnTo>
                <a:lnTo>
                  <a:pt x="241401" y="22072"/>
                </a:lnTo>
                <a:lnTo>
                  <a:pt x="243586" y="29336"/>
                </a:lnTo>
                <a:lnTo>
                  <a:pt x="247421" y="31407"/>
                </a:lnTo>
                <a:lnTo>
                  <a:pt x="272447" y="23882"/>
                </a:lnTo>
                <a:lnTo>
                  <a:pt x="289788" y="5295"/>
                </a:lnTo>
                <a:lnTo>
                  <a:pt x="302928" y="5295"/>
                </a:lnTo>
                <a:lnTo>
                  <a:pt x="304126" y="0"/>
                </a:lnTo>
                <a:close/>
              </a:path>
              <a:path w="304164" h="325755">
                <a:moveTo>
                  <a:pt x="289788" y="5295"/>
                </a:moveTo>
                <a:lnTo>
                  <a:pt x="272447" y="23882"/>
                </a:lnTo>
                <a:lnTo>
                  <a:pt x="285510" y="19954"/>
                </a:lnTo>
                <a:lnTo>
                  <a:pt x="288112" y="8458"/>
                </a:lnTo>
                <a:lnTo>
                  <a:pt x="293182" y="8458"/>
                </a:lnTo>
                <a:lnTo>
                  <a:pt x="289788" y="5295"/>
                </a:lnTo>
                <a:close/>
              </a:path>
              <a:path w="304164" h="325755">
                <a:moveTo>
                  <a:pt x="288112" y="8458"/>
                </a:moveTo>
                <a:lnTo>
                  <a:pt x="285510" y="19954"/>
                </a:lnTo>
                <a:lnTo>
                  <a:pt x="296799" y="16560"/>
                </a:lnTo>
                <a:lnTo>
                  <a:pt x="288112" y="8458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/>
          <p:nvPr/>
        </p:nvSpPr>
        <p:spPr>
          <a:xfrm>
            <a:off x="5097719" y="2436244"/>
            <a:ext cx="304425" cy="341209"/>
          </a:xfrm>
          <a:custGeom>
            <a:avLst/>
            <a:gdLst/>
            <a:ahLst/>
            <a:cxnLst/>
            <a:rect l="l" t="t" r="r" b="b"/>
            <a:pathLst>
              <a:path w="304800" h="341630">
                <a:moveTo>
                  <a:pt x="248335" y="308686"/>
                </a:moveTo>
                <a:lnTo>
                  <a:pt x="244449" y="310654"/>
                </a:lnTo>
                <a:lnTo>
                  <a:pt x="242087" y="317868"/>
                </a:lnTo>
                <a:lnTo>
                  <a:pt x="244043" y="321754"/>
                </a:lnTo>
                <a:lnTo>
                  <a:pt x="304241" y="341477"/>
                </a:lnTo>
                <a:lnTo>
                  <a:pt x="303109" y="335838"/>
                </a:lnTo>
                <a:lnTo>
                  <a:pt x="290042" y="335838"/>
                </a:lnTo>
                <a:lnTo>
                  <a:pt x="273159" y="316821"/>
                </a:lnTo>
                <a:lnTo>
                  <a:pt x="248335" y="308686"/>
                </a:lnTo>
                <a:close/>
              </a:path>
              <a:path w="304800" h="341630">
                <a:moveTo>
                  <a:pt x="273159" y="316821"/>
                </a:moveTo>
                <a:lnTo>
                  <a:pt x="290042" y="335838"/>
                </a:lnTo>
                <a:lnTo>
                  <a:pt x="293662" y="332625"/>
                </a:lnTo>
                <a:lnTo>
                  <a:pt x="288442" y="332625"/>
                </a:lnTo>
                <a:lnTo>
                  <a:pt x="286125" y="321070"/>
                </a:lnTo>
                <a:lnTo>
                  <a:pt x="273159" y="316821"/>
                </a:lnTo>
                <a:close/>
              </a:path>
              <a:path w="304800" h="341630">
                <a:moveTo>
                  <a:pt x="288163" y="276961"/>
                </a:moveTo>
                <a:lnTo>
                  <a:pt x="280720" y="278460"/>
                </a:lnTo>
                <a:lnTo>
                  <a:pt x="278307" y="282079"/>
                </a:lnTo>
                <a:lnTo>
                  <a:pt x="283448" y="307717"/>
                </a:lnTo>
                <a:lnTo>
                  <a:pt x="300316" y="326720"/>
                </a:lnTo>
                <a:lnTo>
                  <a:pt x="290042" y="335838"/>
                </a:lnTo>
                <a:lnTo>
                  <a:pt x="303109" y="335838"/>
                </a:lnTo>
                <a:lnTo>
                  <a:pt x="291782" y="279374"/>
                </a:lnTo>
                <a:lnTo>
                  <a:pt x="288163" y="276961"/>
                </a:lnTo>
                <a:close/>
              </a:path>
              <a:path w="304800" h="341630">
                <a:moveTo>
                  <a:pt x="286125" y="321070"/>
                </a:moveTo>
                <a:lnTo>
                  <a:pt x="288442" y="332625"/>
                </a:lnTo>
                <a:lnTo>
                  <a:pt x="297319" y="324738"/>
                </a:lnTo>
                <a:lnTo>
                  <a:pt x="286125" y="321070"/>
                </a:lnTo>
                <a:close/>
              </a:path>
              <a:path w="304800" h="341630">
                <a:moveTo>
                  <a:pt x="283448" y="307717"/>
                </a:moveTo>
                <a:lnTo>
                  <a:pt x="286125" y="321070"/>
                </a:lnTo>
                <a:lnTo>
                  <a:pt x="297319" y="324738"/>
                </a:lnTo>
                <a:lnTo>
                  <a:pt x="288442" y="332625"/>
                </a:lnTo>
                <a:lnTo>
                  <a:pt x="293662" y="332625"/>
                </a:lnTo>
                <a:lnTo>
                  <a:pt x="300316" y="326720"/>
                </a:lnTo>
                <a:lnTo>
                  <a:pt x="283448" y="307717"/>
                </a:lnTo>
                <a:close/>
              </a:path>
              <a:path w="304800" h="341630">
                <a:moveTo>
                  <a:pt x="10286" y="0"/>
                </a:moveTo>
                <a:lnTo>
                  <a:pt x="0" y="9131"/>
                </a:lnTo>
                <a:lnTo>
                  <a:pt x="273159" y="316821"/>
                </a:lnTo>
                <a:lnTo>
                  <a:pt x="286125" y="321070"/>
                </a:lnTo>
                <a:lnTo>
                  <a:pt x="283448" y="307717"/>
                </a:lnTo>
                <a:lnTo>
                  <a:pt x="10286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5474465" y="2589505"/>
            <a:ext cx="546062" cy="31710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28541" marR="5074" indent="-16490">
              <a:spcBef>
                <a:spcPts val="125"/>
              </a:spcBef>
            </a:pPr>
            <a:r>
              <a:rPr sz="949" spc="-35" dirty="0">
                <a:latin typeface="Corbel"/>
                <a:cs typeface="Corbel"/>
              </a:rPr>
              <a:t>P</a:t>
            </a:r>
            <a:r>
              <a:rPr sz="949" spc="10" dirty="0">
                <a:latin typeface="Corbel"/>
                <a:cs typeface="Corbel"/>
              </a:rPr>
              <a:t>oor</a:t>
            </a:r>
            <a:r>
              <a:rPr sz="949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MR</a:t>
            </a:r>
            <a:r>
              <a:rPr sz="949" spc="5" dirty="0">
                <a:latin typeface="Corbel"/>
                <a:cs typeface="Corbel"/>
              </a:rPr>
              <a:t>D  clearance</a:t>
            </a:r>
            <a:endParaRPr sz="949">
              <a:latin typeface="Corbel"/>
              <a:cs typeface="Corbe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42564" y="1729201"/>
            <a:ext cx="189910" cy="164884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53723" y="1960931"/>
            <a:ext cx="183910" cy="159734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5414639" y="1655100"/>
            <a:ext cx="1307757" cy="41306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912034">
              <a:lnSpc>
                <a:spcPts val="1049"/>
              </a:lnSpc>
              <a:spcBef>
                <a:spcPts val="125"/>
              </a:spcBef>
            </a:pPr>
            <a:r>
              <a:rPr sz="949" spc="10" dirty="0">
                <a:latin typeface="Corbel"/>
                <a:cs typeface="Corbel"/>
              </a:rPr>
              <a:t>No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S</a:t>
            </a:r>
            <a:r>
              <a:rPr sz="949" spc="10" dirty="0">
                <a:latin typeface="Corbel"/>
                <a:cs typeface="Corbel"/>
              </a:rPr>
              <a:t>CT</a:t>
            </a:r>
            <a:endParaRPr sz="949">
              <a:latin typeface="Corbel"/>
              <a:cs typeface="Corbel"/>
            </a:endParaRPr>
          </a:p>
          <a:p>
            <a:pPr marL="12685">
              <a:lnSpc>
                <a:spcPts val="1044"/>
              </a:lnSpc>
            </a:pPr>
            <a:r>
              <a:rPr sz="949" spc="10" dirty="0">
                <a:latin typeface="Corbel"/>
                <a:cs typeface="Corbel"/>
              </a:rPr>
              <a:t>Good</a:t>
            </a:r>
            <a:r>
              <a:rPr sz="949" spc="-30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MRD</a:t>
            </a:r>
            <a:endParaRPr sz="949">
              <a:latin typeface="Corbel"/>
              <a:cs typeface="Corbel"/>
            </a:endParaRPr>
          </a:p>
          <a:p>
            <a:pPr marL="49471">
              <a:lnSpc>
                <a:spcPts val="1134"/>
              </a:lnSpc>
            </a:pPr>
            <a:r>
              <a:rPr sz="949" spc="5" dirty="0">
                <a:latin typeface="Corbel"/>
                <a:cs typeface="Corbel"/>
              </a:rPr>
              <a:t>clearance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339097" y="2042351"/>
            <a:ext cx="23529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orbel"/>
                <a:cs typeface="Corbel"/>
              </a:rPr>
              <a:t>S</a:t>
            </a:r>
            <a:r>
              <a:rPr sz="949" spc="10" dirty="0">
                <a:latin typeface="Corbel"/>
                <a:cs typeface="Corbel"/>
              </a:rPr>
              <a:t>CT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451577" y="2698317"/>
            <a:ext cx="23529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orbel"/>
                <a:cs typeface="Corbel"/>
              </a:rPr>
              <a:t>S</a:t>
            </a:r>
            <a:r>
              <a:rPr sz="949" spc="10" dirty="0">
                <a:latin typeface="Corbel"/>
                <a:cs typeface="Corbel"/>
              </a:rPr>
              <a:t>CT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670083" y="2213241"/>
            <a:ext cx="119866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FF0000"/>
                </a:solidFill>
                <a:latin typeface="Corbel"/>
                <a:cs typeface="Corbel"/>
              </a:rPr>
              <a:t>*</a:t>
            </a:r>
            <a:endParaRPr sz="1398">
              <a:latin typeface="Corbel"/>
              <a:cs typeface="Corbe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6100111" y="2750163"/>
            <a:ext cx="260664" cy="64056"/>
          </a:xfrm>
          <a:custGeom>
            <a:avLst/>
            <a:gdLst/>
            <a:ahLst/>
            <a:cxnLst/>
            <a:rect l="l" t="t" r="r" b="b"/>
            <a:pathLst>
              <a:path w="260985" h="64135">
                <a:moveTo>
                  <a:pt x="221367" y="39137"/>
                </a:moveTo>
                <a:lnTo>
                  <a:pt x="198500" y="51777"/>
                </a:lnTo>
                <a:lnTo>
                  <a:pt x="197307" y="55968"/>
                </a:lnTo>
                <a:lnTo>
                  <a:pt x="200977" y="62611"/>
                </a:lnTo>
                <a:lnTo>
                  <a:pt x="205155" y="63817"/>
                </a:lnTo>
                <a:lnTo>
                  <a:pt x="248736" y="39725"/>
                </a:lnTo>
                <a:lnTo>
                  <a:pt x="246799" y="39725"/>
                </a:lnTo>
                <a:lnTo>
                  <a:pt x="221367" y="39137"/>
                </a:lnTo>
                <a:close/>
              </a:path>
              <a:path w="260985" h="64135">
                <a:moveTo>
                  <a:pt x="233309" y="32536"/>
                </a:moveTo>
                <a:lnTo>
                  <a:pt x="221367" y="39137"/>
                </a:lnTo>
                <a:lnTo>
                  <a:pt x="246799" y="39725"/>
                </a:lnTo>
                <a:lnTo>
                  <a:pt x="246822" y="38709"/>
                </a:lnTo>
                <a:lnTo>
                  <a:pt x="243357" y="38709"/>
                </a:lnTo>
                <a:lnTo>
                  <a:pt x="233309" y="32536"/>
                </a:lnTo>
                <a:close/>
              </a:path>
              <a:path w="260985" h="64135">
                <a:moveTo>
                  <a:pt x="206628" y="0"/>
                </a:moveTo>
                <a:lnTo>
                  <a:pt x="202399" y="1016"/>
                </a:lnTo>
                <a:lnTo>
                  <a:pt x="198424" y="7480"/>
                </a:lnTo>
                <a:lnTo>
                  <a:pt x="199428" y="11722"/>
                </a:lnTo>
                <a:lnTo>
                  <a:pt x="221687" y="25396"/>
                </a:lnTo>
                <a:lnTo>
                  <a:pt x="247116" y="25984"/>
                </a:lnTo>
                <a:lnTo>
                  <a:pt x="246799" y="39725"/>
                </a:lnTo>
                <a:lnTo>
                  <a:pt x="248736" y="39725"/>
                </a:lnTo>
                <a:lnTo>
                  <a:pt x="260591" y="33172"/>
                </a:lnTo>
                <a:lnTo>
                  <a:pt x="206628" y="0"/>
                </a:lnTo>
                <a:close/>
              </a:path>
              <a:path w="260985" h="64135">
                <a:moveTo>
                  <a:pt x="317" y="20281"/>
                </a:moveTo>
                <a:lnTo>
                  <a:pt x="0" y="34023"/>
                </a:lnTo>
                <a:lnTo>
                  <a:pt x="221367" y="39137"/>
                </a:lnTo>
                <a:lnTo>
                  <a:pt x="233309" y="32536"/>
                </a:lnTo>
                <a:lnTo>
                  <a:pt x="221687" y="25396"/>
                </a:lnTo>
                <a:lnTo>
                  <a:pt x="317" y="20281"/>
                </a:lnTo>
                <a:close/>
              </a:path>
              <a:path w="260985" h="64135">
                <a:moveTo>
                  <a:pt x="243624" y="26835"/>
                </a:moveTo>
                <a:lnTo>
                  <a:pt x="233309" y="32536"/>
                </a:lnTo>
                <a:lnTo>
                  <a:pt x="243357" y="38709"/>
                </a:lnTo>
                <a:lnTo>
                  <a:pt x="243624" y="26835"/>
                </a:lnTo>
                <a:close/>
              </a:path>
              <a:path w="260985" h="64135">
                <a:moveTo>
                  <a:pt x="247096" y="26835"/>
                </a:moveTo>
                <a:lnTo>
                  <a:pt x="243624" y="26835"/>
                </a:lnTo>
                <a:lnTo>
                  <a:pt x="243357" y="38709"/>
                </a:lnTo>
                <a:lnTo>
                  <a:pt x="246822" y="38709"/>
                </a:lnTo>
                <a:lnTo>
                  <a:pt x="247096" y="26835"/>
                </a:lnTo>
                <a:close/>
              </a:path>
              <a:path w="260985" h="64135">
                <a:moveTo>
                  <a:pt x="221687" y="25396"/>
                </a:moveTo>
                <a:lnTo>
                  <a:pt x="233309" y="32536"/>
                </a:lnTo>
                <a:lnTo>
                  <a:pt x="243624" y="26835"/>
                </a:lnTo>
                <a:lnTo>
                  <a:pt x="247096" y="26835"/>
                </a:lnTo>
                <a:lnTo>
                  <a:pt x="247116" y="25984"/>
                </a:lnTo>
                <a:lnTo>
                  <a:pt x="221687" y="25396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911066" y="1599222"/>
            <a:ext cx="1783421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dirty="0">
                <a:solidFill>
                  <a:srgbClr val="0070C0"/>
                </a:solidFill>
                <a:latin typeface="Corbel"/>
                <a:cs typeface="Corbel"/>
              </a:rPr>
              <a:t>2.  </a:t>
            </a:r>
            <a:r>
              <a:rPr sz="1298" spc="7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298" spc="-5" dirty="0">
                <a:solidFill>
                  <a:srgbClr val="0070C0"/>
                </a:solidFill>
                <a:latin typeface="Corbel"/>
                <a:cs typeface="Corbel"/>
              </a:rPr>
              <a:t>Secondary objectives</a:t>
            </a:r>
            <a:endParaRPr sz="1298">
              <a:latin typeface="Corbel"/>
              <a:cs typeface="Corbel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body" idx="4294967295"/>
          </p:nvPr>
        </p:nvSpPr>
        <p:spPr>
          <a:xfrm flipH="1">
            <a:off x="1485899" y="2197063"/>
            <a:ext cx="6172200" cy="1541819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269551" marR="197882" lvl="1" indent="-185832">
              <a:lnSpc>
                <a:spcPct val="104000"/>
              </a:lnSpc>
              <a:spcBef>
                <a:spcPts val="80"/>
              </a:spcBef>
              <a:buAutoNum type="arabicPeriod"/>
              <a:tabLst>
                <a:tab pos="305068" algn="l"/>
              </a:tabLst>
            </a:pPr>
            <a:r>
              <a:rPr sz="999" spc="15" dirty="0">
                <a:latin typeface="Corbel"/>
                <a:cs typeface="Corbel"/>
              </a:rPr>
              <a:t>BCP </a:t>
            </a:r>
            <a:r>
              <a:rPr sz="999" spc="10" dirty="0">
                <a:latin typeface="Corbel"/>
                <a:cs typeface="Corbel"/>
              </a:rPr>
              <a:t>ALL </a:t>
            </a:r>
            <a:r>
              <a:rPr sz="999" b="1" spc="10" dirty="0">
                <a:latin typeface="Corbel"/>
                <a:cs typeface="Corbel"/>
              </a:rPr>
              <a:t>subtype</a:t>
            </a:r>
            <a:r>
              <a:rPr sz="999" spc="10" dirty="0">
                <a:latin typeface="Corbel"/>
                <a:cs typeface="Corbel"/>
              </a:rPr>
              <a:t>-refined prognosis </a:t>
            </a:r>
            <a:r>
              <a:rPr sz="999" spc="5" dirty="0">
                <a:latin typeface="Corbel"/>
                <a:cs typeface="Corbel"/>
              </a:rPr>
              <a:t>(within different </a:t>
            </a:r>
            <a:r>
              <a:rPr sz="999" spc="10" dirty="0">
                <a:latin typeface="Corbel"/>
                <a:cs typeface="Corbel"/>
              </a:rPr>
              <a:t>cytogenetic subtypes, phenotypes, age </a:t>
            </a:r>
            <a:r>
              <a:rPr sz="999" spc="-190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groups,</a:t>
            </a:r>
            <a:r>
              <a:rPr sz="999" spc="-60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WBC)</a:t>
            </a:r>
            <a:endParaRPr sz="999" dirty="0">
              <a:latin typeface="Corbel"/>
              <a:cs typeface="Corbel"/>
            </a:endParaRPr>
          </a:p>
          <a:p>
            <a:pPr marL="312679" lvl="1" indent="-228960">
              <a:spcBef>
                <a:spcPts val="694"/>
              </a:spcBef>
              <a:buAutoNum type="arabicPeriod"/>
              <a:tabLst>
                <a:tab pos="313948" algn="l"/>
              </a:tabLst>
            </a:pPr>
            <a:r>
              <a:rPr sz="999" spc="10" dirty="0">
                <a:latin typeface="Corbel"/>
                <a:cs typeface="Corbel"/>
              </a:rPr>
              <a:t>Impact</a:t>
            </a:r>
            <a:r>
              <a:rPr sz="999" spc="5" dirty="0">
                <a:latin typeface="Corbel"/>
                <a:cs typeface="Corbel"/>
              </a:rPr>
              <a:t> of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type of deletion</a:t>
            </a:r>
            <a:r>
              <a:rPr sz="999" b="1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(homozygous</a:t>
            </a:r>
            <a:r>
              <a:rPr sz="999" spc="5" dirty="0">
                <a:latin typeface="Corbel"/>
                <a:cs typeface="Corbel"/>
              </a:rPr>
              <a:t> vs.</a:t>
            </a:r>
            <a:r>
              <a:rPr sz="999" spc="10" dirty="0">
                <a:latin typeface="Corbel"/>
                <a:cs typeface="Corbel"/>
              </a:rPr>
              <a:t> heterozygous, </a:t>
            </a:r>
            <a:r>
              <a:rPr sz="999" spc="5" dirty="0">
                <a:latin typeface="Corbel"/>
                <a:cs typeface="Corbel"/>
              </a:rPr>
              <a:t>Ik6,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Ik10,</a:t>
            </a:r>
            <a:r>
              <a:rPr sz="999" spc="10" dirty="0">
                <a:latin typeface="Corbel"/>
                <a:cs typeface="Corbel"/>
              </a:rPr>
              <a:t> whole</a:t>
            </a:r>
            <a:r>
              <a:rPr sz="999" spc="1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gene</a:t>
            </a:r>
            <a:r>
              <a:rPr sz="999" spc="15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deletion,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etc.)</a:t>
            </a:r>
            <a:endParaRPr sz="999" dirty="0">
              <a:latin typeface="Corbel"/>
              <a:cs typeface="Corbel"/>
            </a:endParaRPr>
          </a:p>
          <a:p>
            <a:pPr marL="305068" lvl="1" indent="-221349">
              <a:spcBef>
                <a:spcPts val="699"/>
              </a:spcBef>
              <a:buAutoNum type="arabicPeriod"/>
              <a:tabLst>
                <a:tab pos="306337" algn="l"/>
              </a:tabLst>
            </a:pPr>
            <a:r>
              <a:rPr sz="999" spc="10" dirty="0">
                <a:latin typeface="Corbel"/>
                <a:cs typeface="Corbel"/>
              </a:rPr>
              <a:t>Impact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of </a:t>
            </a:r>
            <a:r>
              <a:rPr sz="999" b="1" spc="10" dirty="0">
                <a:latin typeface="Corbel"/>
                <a:cs typeface="Corbel"/>
              </a:rPr>
              <a:t>IKZF1</a:t>
            </a:r>
            <a:r>
              <a:rPr sz="999" b="1" i="1" spc="10" dirty="0">
                <a:latin typeface="Corbel-BoldItalic"/>
                <a:cs typeface="Corbel-BoldItalic"/>
              </a:rPr>
              <a:t>plus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spc="5" dirty="0">
                <a:latin typeface="Corbel"/>
                <a:cs typeface="Corbel"/>
              </a:rPr>
              <a:t>(Stanulla</a:t>
            </a:r>
            <a:r>
              <a:rPr sz="999" spc="-25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JCO</a:t>
            </a:r>
            <a:r>
              <a:rPr sz="999" spc="5" dirty="0">
                <a:latin typeface="Corbel"/>
                <a:cs typeface="Corbel"/>
              </a:rPr>
              <a:t> 2018)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and other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possible</a:t>
            </a:r>
            <a:r>
              <a:rPr sz="999" spc="10" dirty="0">
                <a:latin typeface="Corbel"/>
                <a:cs typeface="Corbel"/>
              </a:rPr>
              <a:t> signatures</a:t>
            </a:r>
            <a:r>
              <a:rPr sz="999" spc="5" dirty="0">
                <a:latin typeface="Corbel"/>
                <a:cs typeface="Corbel"/>
              </a:rPr>
              <a:t> (i.e</a:t>
            </a:r>
            <a:r>
              <a:rPr sz="999" spc="10" dirty="0">
                <a:latin typeface="Corbel"/>
                <a:cs typeface="Corbel"/>
              </a:rPr>
              <a:t> IKZF1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+</a:t>
            </a:r>
            <a:r>
              <a:rPr sz="999" spc="5" dirty="0">
                <a:latin typeface="Corbel"/>
                <a:cs typeface="Corbel"/>
              </a:rPr>
              <a:t> BTG1)</a:t>
            </a:r>
            <a:endParaRPr sz="999" dirty="0">
              <a:latin typeface="Corbel"/>
              <a:cs typeface="Corbel"/>
            </a:endParaRPr>
          </a:p>
          <a:p>
            <a:pPr marL="313948" lvl="1" indent="-230227">
              <a:lnSpc>
                <a:spcPts val="1189"/>
              </a:lnSpc>
              <a:spcBef>
                <a:spcPts val="694"/>
              </a:spcBef>
              <a:buAutoNum type="arabicPeriod"/>
              <a:tabLst>
                <a:tab pos="315216" algn="l"/>
              </a:tabLst>
            </a:pPr>
            <a:r>
              <a:rPr sz="999" spc="5" dirty="0">
                <a:latin typeface="Corbel"/>
                <a:cs typeface="Corbel"/>
              </a:rPr>
              <a:t>Relapse</a:t>
            </a:r>
            <a:r>
              <a:rPr sz="999" spc="10" dirty="0">
                <a:latin typeface="Corbel"/>
                <a:cs typeface="Corbel"/>
              </a:rPr>
              <a:t> (</a:t>
            </a:r>
            <a:r>
              <a:rPr sz="999" b="1" spc="10" dirty="0">
                <a:latin typeface="Corbel"/>
                <a:cs typeface="Corbel"/>
              </a:rPr>
              <a:t>matched </a:t>
            </a:r>
            <a:r>
              <a:rPr sz="999" b="1" dirty="0">
                <a:latin typeface="Corbel"/>
                <a:cs typeface="Corbel"/>
              </a:rPr>
              <a:t>Dx-Re</a:t>
            </a:r>
            <a:r>
              <a:rPr sz="999" b="1" spc="5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samples</a:t>
            </a:r>
            <a:r>
              <a:rPr sz="999" spc="10" dirty="0">
                <a:latin typeface="Corbel"/>
                <a:cs typeface="Corbel"/>
              </a:rPr>
              <a:t>: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freq</a:t>
            </a:r>
            <a:r>
              <a:rPr sz="999" spc="15" dirty="0">
                <a:latin typeface="Corbel"/>
                <a:cs typeface="Corbel"/>
              </a:rPr>
              <a:t> DEL</a:t>
            </a:r>
            <a:r>
              <a:rPr sz="999" spc="5" dirty="0">
                <a:latin typeface="Corbel"/>
                <a:cs typeface="Corbel"/>
              </a:rPr>
              <a:t> at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dirty="0">
                <a:latin typeface="Corbel"/>
                <a:cs typeface="Corbel"/>
              </a:rPr>
              <a:t>Re</a:t>
            </a:r>
            <a:r>
              <a:rPr sz="999" spc="10" dirty="0">
                <a:latin typeface="Corbel"/>
                <a:cs typeface="Corbel"/>
              </a:rPr>
              <a:t> &gt;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freq </a:t>
            </a:r>
            <a:r>
              <a:rPr sz="999" spc="15" dirty="0">
                <a:latin typeface="Corbel"/>
                <a:cs typeface="Corbel"/>
              </a:rPr>
              <a:t>DEL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at Dx?, </a:t>
            </a:r>
            <a:r>
              <a:rPr sz="999" spc="10" dirty="0">
                <a:latin typeface="Corbel"/>
                <a:cs typeface="Corbel"/>
              </a:rPr>
              <a:t>changes</a:t>
            </a:r>
            <a:r>
              <a:rPr sz="999" spc="5" dirty="0">
                <a:latin typeface="Corbel"/>
                <a:cs typeface="Corbel"/>
              </a:rPr>
              <a:t> in isoform, </a:t>
            </a:r>
            <a:r>
              <a:rPr sz="999" spc="10" dirty="0">
                <a:latin typeface="Corbel"/>
                <a:cs typeface="Corbel"/>
              </a:rPr>
              <a:t>type </a:t>
            </a:r>
            <a:r>
              <a:rPr sz="999" spc="5" dirty="0">
                <a:latin typeface="Corbel"/>
                <a:cs typeface="Corbel"/>
              </a:rPr>
              <a:t>of</a:t>
            </a:r>
            <a:endParaRPr sz="999" dirty="0">
              <a:latin typeface="Corbel"/>
              <a:cs typeface="Corbel"/>
            </a:endParaRPr>
          </a:p>
          <a:p>
            <a:pPr marL="270185">
              <a:lnSpc>
                <a:spcPts val="1189"/>
              </a:lnSpc>
            </a:pPr>
            <a:r>
              <a:rPr spc="5" dirty="0">
                <a:latin typeface="Corbel"/>
                <a:cs typeface="Corbel"/>
              </a:rPr>
              <a:t>clonal</a:t>
            </a:r>
            <a:r>
              <a:rPr spc="-30" dirty="0">
                <a:latin typeface="Corbel"/>
                <a:cs typeface="Corbel"/>
              </a:rPr>
              <a:t> </a:t>
            </a:r>
            <a:r>
              <a:rPr spc="10" dirty="0">
                <a:latin typeface="Corbel"/>
                <a:cs typeface="Corbel"/>
              </a:rPr>
              <a:t>evolution</a:t>
            </a:r>
          </a:p>
          <a:p>
            <a:pPr marL="308874" lvl="1" indent="-224520">
              <a:spcBef>
                <a:spcPts val="699"/>
              </a:spcBef>
              <a:buFont typeface="Corbel"/>
              <a:buAutoNum type="arabicPeriod" startAt="5"/>
              <a:tabLst>
                <a:tab pos="309508" algn="l"/>
              </a:tabLst>
            </a:pPr>
            <a:r>
              <a:rPr sz="999" b="1" spc="15" dirty="0">
                <a:latin typeface="Corbel"/>
                <a:cs typeface="Corbel"/>
              </a:rPr>
              <a:t>SNV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&amp;</a:t>
            </a:r>
            <a:r>
              <a:rPr sz="999" spc="10" dirty="0">
                <a:latin typeface="Corbel"/>
                <a:cs typeface="Corbel"/>
              </a:rPr>
              <a:t> rearrangements (prognosis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different</a:t>
            </a:r>
            <a:r>
              <a:rPr sz="999" spc="-1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SNV/rearrangements,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prognosis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combo DEL+SNV)</a:t>
            </a:r>
            <a:endParaRPr sz="999" dirty="0">
              <a:latin typeface="Corbel"/>
              <a:cs typeface="Corbel"/>
            </a:endParaRPr>
          </a:p>
          <a:p>
            <a:pPr marL="314582" lvl="1" indent="-230863">
              <a:spcBef>
                <a:spcPts val="694"/>
              </a:spcBef>
              <a:buAutoNum type="arabicPeriod" startAt="5"/>
              <a:tabLst>
                <a:tab pos="315851" algn="l"/>
              </a:tabLst>
            </a:pPr>
            <a:r>
              <a:rPr sz="999" spc="10" dirty="0">
                <a:latin typeface="Corbel"/>
                <a:cs typeface="Corbel"/>
              </a:rPr>
              <a:t>IKZF1 and</a:t>
            </a:r>
            <a:r>
              <a:rPr sz="999" spc="15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genomic</a:t>
            </a:r>
            <a:r>
              <a:rPr sz="999" b="1" spc="15" dirty="0">
                <a:latin typeface="Corbel"/>
                <a:cs typeface="Corbel"/>
              </a:rPr>
              <a:t> </a:t>
            </a:r>
            <a:r>
              <a:rPr sz="999" b="1" spc="5" dirty="0">
                <a:latin typeface="Corbel"/>
                <a:cs typeface="Corbel"/>
              </a:rPr>
              <a:t>instability</a:t>
            </a:r>
            <a:r>
              <a:rPr sz="999" b="1" spc="1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(more</a:t>
            </a:r>
            <a:r>
              <a:rPr sz="999" spc="15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additional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alterations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in</a:t>
            </a:r>
            <a:r>
              <a:rPr sz="999" spc="1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IKZF1-deleted </a:t>
            </a:r>
            <a:r>
              <a:rPr sz="999" spc="5" dirty="0">
                <a:latin typeface="Corbel"/>
                <a:cs typeface="Corbel"/>
              </a:rPr>
              <a:t>patients?)</a:t>
            </a:r>
            <a:endParaRPr sz="999" dirty="0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2710648"/>
            <a:chOff x="1270344" y="633301"/>
            <a:chExt cx="6603365" cy="271399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90227" y="1330070"/>
              <a:ext cx="3817530" cy="201710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2240724" y="3324959"/>
            <a:ext cx="1094026" cy="81433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algn="ctr">
              <a:lnSpc>
                <a:spcPct val="103200"/>
              </a:lnSpc>
              <a:spcBef>
                <a:spcPts val="90"/>
              </a:spcBef>
            </a:pPr>
            <a:r>
              <a:rPr sz="1049" spc="10" dirty="0">
                <a:latin typeface="Corbel"/>
                <a:cs typeface="Corbel"/>
              </a:rPr>
              <a:t>L</a:t>
            </a:r>
            <a:r>
              <a:rPr sz="1049" spc="15" dirty="0">
                <a:latin typeface="Corbel"/>
                <a:cs typeface="Corbel"/>
              </a:rPr>
              <a:t>eg</a:t>
            </a:r>
            <a:r>
              <a:rPr sz="1049" spc="10" dirty="0">
                <a:latin typeface="Corbel"/>
                <a:cs typeface="Corbel"/>
              </a:rPr>
              <a:t>a</a:t>
            </a:r>
            <a:r>
              <a:rPr sz="1049" spc="5" dirty="0">
                <a:latin typeface="Corbel"/>
                <a:cs typeface="Corbel"/>
              </a:rPr>
              <a:t>l </a:t>
            </a:r>
            <a:r>
              <a:rPr sz="1049" b="1" spc="15" dirty="0">
                <a:latin typeface="Corbel"/>
                <a:cs typeface="Corbel"/>
              </a:rPr>
              <a:t>A</a:t>
            </a:r>
            <a:r>
              <a:rPr sz="1049" b="1" spc="10" dirty="0">
                <a:latin typeface="Corbel"/>
                <a:cs typeface="Corbel"/>
              </a:rPr>
              <a:t>greements  </a:t>
            </a:r>
            <a:r>
              <a:rPr sz="1049" spc="15" dirty="0">
                <a:latin typeface="Corbel"/>
                <a:cs typeface="Corbel"/>
              </a:rPr>
              <a:t>PETHEMA </a:t>
            </a:r>
            <a:r>
              <a:rPr sz="1049" spc="20" dirty="0">
                <a:latin typeface="Corbel"/>
                <a:cs typeface="Corbel"/>
              </a:rPr>
              <a:t>&amp; </a:t>
            </a:r>
            <a:r>
              <a:rPr sz="1049" spc="25" dirty="0">
                <a:latin typeface="Corbel"/>
                <a:cs typeface="Corbel"/>
              </a:rPr>
              <a:t> </a:t>
            </a:r>
            <a:r>
              <a:rPr sz="1049" spc="20" dirty="0">
                <a:latin typeface="Corbel"/>
                <a:cs typeface="Corbel"/>
              </a:rPr>
              <a:t>HARMONY</a:t>
            </a:r>
            <a:endParaRPr sz="1049">
              <a:latin typeface="Corbel"/>
              <a:cs typeface="Corbel"/>
            </a:endParaRPr>
          </a:p>
          <a:p>
            <a:pPr marL="91330" marR="83719" algn="ctr">
              <a:spcBef>
                <a:spcPts val="35"/>
              </a:spcBef>
            </a:pPr>
            <a:r>
              <a:rPr sz="949" i="1" spc="5" dirty="0">
                <a:latin typeface="Corbel"/>
                <a:cs typeface="Corbel"/>
              </a:rPr>
              <a:t>Al</a:t>
            </a:r>
            <a:r>
              <a:rPr sz="949" i="1" dirty="0">
                <a:latin typeface="Corbel"/>
                <a:cs typeface="Corbel"/>
              </a:rPr>
              <a:t>f</a:t>
            </a:r>
            <a:r>
              <a:rPr sz="949" i="1" spc="10" dirty="0">
                <a:latin typeface="Corbel"/>
                <a:cs typeface="Corbel"/>
              </a:rPr>
              <a:t>on</a:t>
            </a:r>
            <a:r>
              <a:rPr sz="949" i="1" dirty="0">
                <a:latin typeface="Corbel"/>
                <a:cs typeface="Corbel"/>
              </a:rPr>
              <a:t>s</a:t>
            </a:r>
            <a:r>
              <a:rPr sz="949" i="1" spc="10" dirty="0">
                <a:latin typeface="Corbel"/>
                <a:cs typeface="Corbel"/>
              </a:rPr>
              <a:t>o</a:t>
            </a:r>
            <a:r>
              <a:rPr sz="949" i="1" spc="-3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San</a:t>
            </a:r>
            <a:r>
              <a:rPr sz="949" i="1" dirty="0">
                <a:latin typeface="Corbel"/>
                <a:cs typeface="Corbel"/>
              </a:rPr>
              <a:t>t</a:t>
            </a:r>
            <a:r>
              <a:rPr sz="949" i="1" spc="5" dirty="0">
                <a:latin typeface="Corbel"/>
                <a:cs typeface="Corbel"/>
              </a:rPr>
              <a:t>iago,  San</a:t>
            </a:r>
            <a:r>
              <a:rPr sz="949" i="1" dirty="0">
                <a:latin typeface="Corbel"/>
                <a:cs typeface="Corbel"/>
              </a:rPr>
              <a:t>t</a:t>
            </a:r>
            <a:r>
              <a:rPr sz="949" i="1" spc="10" dirty="0">
                <a:latin typeface="Corbel"/>
                <a:cs typeface="Corbel"/>
              </a:rPr>
              <a:t>iago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Morale</a:t>
            </a:r>
            <a:r>
              <a:rPr sz="949" i="1" dirty="0">
                <a:latin typeface="Corbel"/>
                <a:cs typeface="Corbel"/>
              </a:rPr>
              <a:t>j</a:t>
            </a:r>
            <a:r>
              <a:rPr sz="949" i="1" spc="10" dirty="0">
                <a:latin typeface="Corbel"/>
                <a:cs typeface="Corbel"/>
              </a:rPr>
              <a:t>o</a:t>
            </a:r>
            <a:endParaRPr sz="949">
              <a:latin typeface="Corbel"/>
              <a:cs typeface="Corbe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554272" y="1670341"/>
            <a:ext cx="4754732" cy="2141754"/>
            <a:chOff x="2551783" y="1672400"/>
            <a:chExt cx="4760595" cy="2144395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51783" y="3037705"/>
              <a:ext cx="181092" cy="18762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0087" y="1672400"/>
              <a:ext cx="181712" cy="13883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8541" y="2866686"/>
              <a:ext cx="989372" cy="88688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45078" y="3482944"/>
              <a:ext cx="535469" cy="33378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53358" y="3178660"/>
              <a:ext cx="265604" cy="266314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6743738" y="1874844"/>
            <a:ext cx="1000796" cy="58601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051" marR="5074" algn="ctr">
              <a:lnSpc>
                <a:spcPct val="102299"/>
              </a:lnSpc>
              <a:spcBef>
                <a:spcPts val="95"/>
              </a:spcBef>
            </a:pPr>
            <a:r>
              <a:rPr sz="899" b="1" spc="5" dirty="0">
                <a:latin typeface="Corbel"/>
                <a:cs typeface="Corbel"/>
              </a:rPr>
              <a:t>Credentials</a:t>
            </a:r>
            <a:r>
              <a:rPr sz="899" b="1" spc="-3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for</a:t>
            </a:r>
            <a:r>
              <a:rPr sz="899" spc="-2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data </a:t>
            </a:r>
            <a:r>
              <a:rPr sz="899" spc="-165" dirty="0">
                <a:latin typeface="Corbel"/>
                <a:cs typeface="Corbel"/>
              </a:rPr>
              <a:t> </a:t>
            </a:r>
            <a:r>
              <a:rPr sz="899" dirty="0">
                <a:latin typeface="Corbel"/>
                <a:cs typeface="Corbel"/>
              </a:rPr>
              <a:t>t</a:t>
            </a:r>
            <a:r>
              <a:rPr sz="899" spc="5" dirty="0">
                <a:latin typeface="Corbel"/>
                <a:cs typeface="Corbel"/>
              </a:rPr>
              <a:t>rans</a:t>
            </a:r>
            <a:r>
              <a:rPr sz="899" dirty="0">
                <a:latin typeface="Corbel"/>
                <a:cs typeface="Corbel"/>
              </a:rPr>
              <a:t>f</a:t>
            </a:r>
            <a:r>
              <a:rPr sz="899" spc="5" dirty="0">
                <a:latin typeface="Corbel"/>
                <a:cs typeface="Corbel"/>
              </a:rPr>
              <a:t>erence</a:t>
            </a:r>
            <a:r>
              <a:rPr sz="899" dirty="0">
                <a:latin typeface="Corbel"/>
                <a:cs typeface="Corbel"/>
              </a:rPr>
              <a:t> t</a:t>
            </a:r>
            <a:r>
              <a:rPr sz="899" spc="10" dirty="0">
                <a:latin typeface="Corbel"/>
                <a:cs typeface="Corbel"/>
              </a:rPr>
              <a:t>o</a:t>
            </a:r>
            <a:r>
              <a:rPr sz="899" spc="-6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TTP  </a:t>
            </a:r>
            <a:r>
              <a:rPr sz="899" i="1" spc="5" dirty="0">
                <a:latin typeface="Corbel"/>
                <a:cs typeface="Corbel"/>
              </a:rPr>
              <a:t>Gabriele Nagel </a:t>
            </a:r>
            <a:r>
              <a:rPr sz="899" i="1" spc="10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(U</a:t>
            </a:r>
            <a:r>
              <a:rPr sz="899" i="1" dirty="0">
                <a:latin typeface="Corbel"/>
                <a:cs typeface="Corbel"/>
              </a:rPr>
              <a:t>ni</a:t>
            </a:r>
            <a:r>
              <a:rPr sz="899" i="1" spc="5" dirty="0">
                <a:latin typeface="Corbel"/>
                <a:cs typeface="Corbel"/>
              </a:rPr>
              <a:t>v</a:t>
            </a:r>
            <a:r>
              <a:rPr sz="899" i="1" dirty="0">
                <a:latin typeface="Corbel"/>
                <a:cs typeface="Corbel"/>
              </a:rPr>
              <a:t>ersit</a:t>
            </a:r>
            <a:r>
              <a:rPr sz="899" i="1" spc="5" dirty="0">
                <a:latin typeface="Corbel"/>
                <a:cs typeface="Corbel"/>
              </a:rPr>
              <a:t>y</a:t>
            </a:r>
            <a:r>
              <a:rPr sz="899" i="1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of</a:t>
            </a:r>
            <a:r>
              <a:rPr sz="899" i="1" spc="-40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Ulm)</a:t>
            </a:r>
            <a:endParaRPr sz="899">
              <a:latin typeface="Corbel"/>
              <a:cs typeface="Corbe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24335" y="3886099"/>
            <a:ext cx="1159350" cy="470590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 algn="ctr">
              <a:lnSpc>
                <a:spcPct val="102600"/>
              </a:lnSpc>
              <a:spcBef>
                <a:spcPts val="95"/>
              </a:spcBef>
            </a:pPr>
            <a:r>
              <a:rPr sz="949" i="1" spc="10" dirty="0">
                <a:latin typeface="Corbel"/>
                <a:cs typeface="Corbel"/>
              </a:rPr>
              <a:t>Anna </a:t>
            </a:r>
            <a:r>
              <a:rPr sz="949" i="1" spc="5" dirty="0">
                <a:latin typeface="Corbel"/>
                <a:cs typeface="Corbel"/>
              </a:rPr>
              <a:t>Halstead, </a:t>
            </a:r>
            <a:r>
              <a:rPr sz="949" i="1" spc="10" dirty="0">
                <a:latin typeface="Corbel"/>
                <a:cs typeface="Corbel"/>
              </a:rPr>
              <a:t> Anthony Moorman </a:t>
            </a:r>
            <a:r>
              <a:rPr sz="949" i="1" spc="15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(~100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field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dictionary</a:t>
            </a:r>
            <a:r>
              <a:rPr sz="949" spc="5" dirty="0">
                <a:latin typeface="Corbel"/>
                <a:cs typeface="Corbel"/>
              </a:rPr>
              <a:t>)</a:t>
            </a:r>
            <a:endParaRPr sz="9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932300"/>
            <a:chOff x="1271841" y="633590"/>
            <a:chExt cx="6600825" cy="9334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83797" y="677354"/>
              <a:ext cx="862904" cy="77351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97054" y="633590"/>
              <a:ext cx="653503" cy="93291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295591" y="634339"/>
              <a:ext cx="565035" cy="922159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3049344" y="3087931"/>
            <a:ext cx="208658" cy="319012"/>
            <a:chOff x="3047466" y="3091738"/>
            <a:chExt cx="208915" cy="319405"/>
          </a:xfrm>
        </p:grpSpPr>
        <p:sp>
          <p:nvSpPr>
            <p:cNvPr id="9" name="object 9"/>
            <p:cNvSpPr/>
            <p:nvPr/>
          </p:nvSpPr>
          <p:spPr>
            <a:xfrm>
              <a:off x="3050901" y="3095174"/>
              <a:ext cx="202565" cy="312420"/>
            </a:xfrm>
            <a:custGeom>
              <a:avLst/>
              <a:gdLst/>
              <a:ahLst/>
              <a:cxnLst/>
              <a:rect l="l" t="t" r="r" b="b"/>
              <a:pathLst>
                <a:path w="202564" h="312420">
                  <a:moveTo>
                    <a:pt x="151498" y="0"/>
                  </a:moveTo>
                  <a:lnTo>
                    <a:pt x="50495" y="0"/>
                  </a:lnTo>
                  <a:lnTo>
                    <a:pt x="50495" y="210972"/>
                  </a:lnTo>
                  <a:lnTo>
                    <a:pt x="0" y="210972"/>
                  </a:lnTo>
                  <a:lnTo>
                    <a:pt x="101003" y="311975"/>
                  </a:lnTo>
                  <a:lnTo>
                    <a:pt x="201993" y="210972"/>
                  </a:lnTo>
                  <a:lnTo>
                    <a:pt x="151498" y="210972"/>
                  </a:lnTo>
                  <a:lnTo>
                    <a:pt x="151498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050901" y="3095174"/>
              <a:ext cx="202565" cy="312420"/>
            </a:xfrm>
            <a:custGeom>
              <a:avLst/>
              <a:gdLst/>
              <a:ahLst/>
              <a:cxnLst/>
              <a:rect l="l" t="t" r="r" b="b"/>
              <a:pathLst>
                <a:path w="202564" h="312420">
                  <a:moveTo>
                    <a:pt x="0" y="210972"/>
                  </a:moveTo>
                  <a:lnTo>
                    <a:pt x="50495" y="210972"/>
                  </a:lnTo>
                  <a:lnTo>
                    <a:pt x="50495" y="0"/>
                  </a:lnTo>
                  <a:lnTo>
                    <a:pt x="151498" y="0"/>
                  </a:lnTo>
                  <a:lnTo>
                    <a:pt x="151498" y="210972"/>
                  </a:lnTo>
                  <a:lnTo>
                    <a:pt x="201993" y="210972"/>
                  </a:lnTo>
                  <a:lnTo>
                    <a:pt x="101003" y="311975"/>
                  </a:lnTo>
                  <a:lnTo>
                    <a:pt x="0" y="210972"/>
                  </a:lnTo>
                  <a:close/>
                </a:path>
              </a:pathLst>
            </a:custGeom>
            <a:ln w="6870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2227170" y="2277788"/>
            <a:ext cx="5431443" cy="174790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24101">
              <a:spcBef>
                <a:spcPts val="125"/>
              </a:spcBef>
            </a:pPr>
            <a:r>
              <a:rPr sz="999" spc="10" dirty="0">
                <a:latin typeface="Corbel"/>
                <a:cs typeface="Corbel"/>
              </a:rPr>
              <a:t>-Data</a:t>
            </a:r>
            <a:r>
              <a:rPr sz="999" spc="-5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collection of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PETHEMA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patients</a:t>
            </a:r>
            <a:r>
              <a:rPr sz="999" spc="-5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for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IKZF1</a:t>
            </a:r>
            <a:r>
              <a:rPr sz="999" b="1" spc="5" dirty="0">
                <a:latin typeface="Corbel"/>
                <a:cs typeface="Corbel"/>
              </a:rPr>
              <a:t> project</a:t>
            </a:r>
            <a:endParaRPr sz="999">
              <a:latin typeface="Corbel"/>
              <a:cs typeface="Corbel"/>
            </a:endParaRPr>
          </a:p>
          <a:p>
            <a:pPr marL="24735">
              <a:spcBef>
                <a:spcPts val="50"/>
              </a:spcBef>
            </a:pPr>
            <a:r>
              <a:rPr sz="999" spc="-5" dirty="0">
                <a:latin typeface="Corbel"/>
                <a:cs typeface="Corbel"/>
              </a:rPr>
              <a:t>MLPA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all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cases</a:t>
            </a:r>
            <a:r>
              <a:rPr sz="999" spc="-10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(140/400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also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with</a:t>
            </a:r>
            <a:r>
              <a:rPr sz="999" spc="-30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SNP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array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or</a:t>
            </a:r>
            <a:r>
              <a:rPr sz="999" spc="-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RNAseq)</a:t>
            </a:r>
            <a:endParaRPr sz="999">
              <a:latin typeface="Corbel"/>
              <a:cs typeface="Corbel"/>
            </a:endParaRPr>
          </a:p>
          <a:p>
            <a:pPr>
              <a:spcBef>
                <a:spcPts val="10"/>
              </a:spcBef>
            </a:pPr>
            <a:endParaRPr sz="999">
              <a:latin typeface="Corbel"/>
              <a:cs typeface="Corbel"/>
            </a:endParaRPr>
          </a:p>
          <a:p>
            <a:pPr marL="90696" indent="-66595">
              <a:buChar char="-"/>
              <a:tabLst>
                <a:tab pos="91330" algn="l"/>
              </a:tabLst>
            </a:pPr>
            <a:r>
              <a:rPr sz="999" spc="10" dirty="0">
                <a:latin typeface="Corbel"/>
                <a:cs typeface="Corbel"/>
              </a:rPr>
              <a:t>Submit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PETHEMA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data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for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IKZF1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project</a:t>
            </a:r>
            <a:r>
              <a:rPr sz="999" dirty="0">
                <a:latin typeface="Corbel"/>
                <a:cs typeface="Corbel"/>
              </a:rPr>
              <a:t> (</a:t>
            </a:r>
            <a:r>
              <a:rPr sz="999" b="1" dirty="0">
                <a:latin typeface="Corbel"/>
                <a:cs typeface="Corbel"/>
              </a:rPr>
              <a:t>TOTAL: </a:t>
            </a:r>
            <a:r>
              <a:rPr sz="999" b="1" spc="10" dirty="0">
                <a:latin typeface="Corbel"/>
                <a:cs typeface="Corbel"/>
              </a:rPr>
              <a:t>400</a:t>
            </a:r>
            <a:r>
              <a:rPr sz="999" b="1" spc="-5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databases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with</a:t>
            </a:r>
            <a:r>
              <a:rPr sz="999" b="1" spc="5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molecular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data</a:t>
            </a:r>
            <a:r>
              <a:rPr sz="999" spc="10" dirty="0">
                <a:latin typeface="Corbel"/>
                <a:cs typeface="Corbel"/>
              </a:rPr>
              <a:t>)</a:t>
            </a:r>
            <a:endParaRPr sz="999">
              <a:latin typeface="Corbel"/>
              <a:cs typeface="Corbel"/>
            </a:endParaRPr>
          </a:p>
          <a:p>
            <a:pPr>
              <a:spcBef>
                <a:spcPts val="60"/>
              </a:spcBef>
              <a:buFont typeface="Corbel"/>
              <a:buChar char="-"/>
            </a:pPr>
            <a:endParaRPr sz="1398">
              <a:latin typeface="Corbel"/>
              <a:cs typeface="Corbel"/>
            </a:endParaRPr>
          </a:p>
          <a:p>
            <a:pPr marL="1102306"/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+ 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other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PETHEMA patients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with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 unknown IKZF1 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status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-5" dirty="0">
                <a:solidFill>
                  <a:srgbClr val="7F7F7F"/>
                </a:solidFill>
                <a:latin typeface="Corbel"/>
                <a:cs typeface="Corbel"/>
              </a:rPr>
              <a:t>(Total: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800 datasets</a:t>
            </a:r>
            <a:r>
              <a:rPr sz="849" b="1" spc="-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basic</a:t>
            </a:r>
            <a:r>
              <a:rPr sz="849" b="1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genetic</a:t>
            </a:r>
            <a:r>
              <a:rPr sz="849" b="1" spc="-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data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)</a:t>
            </a:r>
            <a:endParaRPr sz="849">
              <a:latin typeface="Corbel"/>
              <a:cs typeface="Corbel"/>
            </a:endParaRPr>
          </a:p>
          <a:p>
            <a:pPr>
              <a:lnSpc>
                <a:spcPct val="100000"/>
              </a:lnSpc>
            </a:pPr>
            <a:endParaRPr sz="799">
              <a:latin typeface="Corbel"/>
              <a:cs typeface="Corbel"/>
            </a:endParaRPr>
          </a:p>
          <a:p>
            <a:pPr>
              <a:spcBef>
                <a:spcPts val="45"/>
              </a:spcBef>
            </a:pPr>
            <a:endParaRPr sz="799">
              <a:latin typeface="Corbel"/>
              <a:cs typeface="Corbel"/>
            </a:endParaRPr>
          </a:p>
          <a:p>
            <a:pPr marL="78646" indent="-66595">
              <a:buChar char="-"/>
              <a:tabLst>
                <a:tab pos="79280" algn="l"/>
              </a:tabLst>
            </a:pP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Submit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5" dirty="0">
                <a:solidFill>
                  <a:srgbClr val="7F7F7F"/>
                </a:solidFill>
                <a:latin typeface="Corbel"/>
                <a:cs typeface="Corbel"/>
              </a:rPr>
              <a:t>PETHEMA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data</a:t>
            </a:r>
            <a:r>
              <a:rPr sz="999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for </a:t>
            </a:r>
            <a:r>
              <a:rPr sz="999" b="1" spc="15" dirty="0">
                <a:solidFill>
                  <a:srgbClr val="7F7F7F"/>
                </a:solidFill>
                <a:latin typeface="Corbel"/>
                <a:cs typeface="Corbel"/>
              </a:rPr>
              <a:t>ALL</a:t>
            </a:r>
            <a:r>
              <a:rPr sz="999" b="1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Knowledge</a:t>
            </a:r>
            <a:r>
              <a:rPr sz="999" b="1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Databank</a:t>
            </a:r>
            <a:r>
              <a:rPr sz="999" b="1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project</a:t>
            </a:r>
            <a:r>
              <a:rPr sz="999" b="1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(Anthony</a:t>
            </a:r>
            <a:r>
              <a:rPr sz="999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Moorman)</a:t>
            </a:r>
            <a:endParaRPr sz="999">
              <a:latin typeface="Corbel"/>
              <a:cs typeface="Corbel"/>
            </a:endParaRPr>
          </a:p>
          <a:p>
            <a:pPr>
              <a:spcBef>
                <a:spcPts val="25"/>
              </a:spcBef>
            </a:pPr>
            <a:endParaRPr sz="899">
              <a:latin typeface="Corbel"/>
              <a:cs typeface="Corbel"/>
            </a:endParaRPr>
          </a:p>
          <a:p>
            <a:pPr marL="228960"/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&gt; 1000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BCP</a:t>
            </a:r>
            <a:r>
              <a:rPr sz="1298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ALL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PETHEMA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patients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in</a:t>
            </a:r>
            <a:r>
              <a:rPr sz="1298" b="1" spc="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both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HARMONY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projects</a:t>
            </a:r>
            <a:endParaRPr sz="1298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84993" y="1827218"/>
            <a:ext cx="4631060" cy="175345"/>
          </a:xfrm>
          <a:prstGeom prst="rect">
            <a:avLst/>
          </a:prstGeom>
          <a:ln w="10312">
            <a:solidFill>
              <a:srgbClr val="00489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55178">
              <a:spcBef>
                <a:spcPts val="170"/>
              </a:spcBef>
            </a:pPr>
            <a:r>
              <a:rPr sz="999" b="1" i="1" spc="15" dirty="0">
                <a:latin typeface="Corbel-BoldItalic"/>
                <a:cs typeface="Corbel-BoldItalic"/>
              </a:rPr>
              <a:t>BCP</a:t>
            </a:r>
            <a:r>
              <a:rPr sz="999" b="1" i="1" spc="-30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ALL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adult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patients treated</a:t>
            </a:r>
            <a:r>
              <a:rPr sz="999" b="1" i="1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within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modern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protocols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with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5" dirty="0">
                <a:latin typeface="Corbel-BoldItalic"/>
                <a:cs typeface="Corbel-BoldItalic"/>
              </a:rPr>
              <a:t>MRD</a:t>
            </a:r>
            <a:r>
              <a:rPr sz="999" b="1" i="1" spc="-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determinations</a:t>
            </a:r>
            <a:endParaRPr sz="999">
              <a:latin typeface="Corbel-BoldItalic"/>
              <a:cs typeface="Corbel-BoldItalic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62569" y="1732304"/>
            <a:ext cx="3585233" cy="1716828"/>
            <a:chOff x="1859228" y="1734439"/>
            <a:chExt cx="3589654" cy="17189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59228" y="1734439"/>
              <a:ext cx="3589109" cy="171890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986868" y="2851379"/>
              <a:ext cx="1033144" cy="1270"/>
            </a:xfrm>
            <a:custGeom>
              <a:avLst/>
              <a:gdLst/>
              <a:ahLst/>
              <a:cxnLst/>
              <a:rect l="l" t="t" r="r" b="b"/>
              <a:pathLst>
                <a:path w="1033144" h="1269">
                  <a:moveTo>
                    <a:pt x="0" y="0"/>
                  </a:moveTo>
                  <a:lnTo>
                    <a:pt x="1032649" y="863"/>
                  </a:lnTo>
                </a:path>
              </a:pathLst>
            </a:custGeom>
            <a:ln w="120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5675357" y="2533969"/>
            <a:ext cx="560014" cy="317743"/>
            <a:chOff x="5676717" y="2537093"/>
            <a:chExt cx="560705" cy="318135"/>
          </a:xfrm>
        </p:grpSpPr>
        <p:sp>
          <p:nvSpPr>
            <p:cNvPr id="8" name="object 8"/>
            <p:cNvSpPr/>
            <p:nvPr/>
          </p:nvSpPr>
          <p:spPr>
            <a:xfrm>
              <a:off x="5680158" y="2540534"/>
              <a:ext cx="553720" cy="311150"/>
            </a:xfrm>
            <a:custGeom>
              <a:avLst/>
              <a:gdLst/>
              <a:ahLst/>
              <a:cxnLst/>
              <a:rect l="l" t="t" r="r" b="b"/>
              <a:pathLst>
                <a:path w="553720" h="311150">
                  <a:moveTo>
                    <a:pt x="397776" y="0"/>
                  </a:moveTo>
                  <a:lnTo>
                    <a:pt x="397776" y="77711"/>
                  </a:lnTo>
                  <a:lnTo>
                    <a:pt x="0" y="77711"/>
                  </a:lnTo>
                  <a:lnTo>
                    <a:pt x="0" y="233133"/>
                  </a:lnTo>
                  <a:lnTo>
                    <a:pt x="397776" y="233133"/>
                  </a:lnTo>
                  <a:lnTo>
                    <a:pt x="397776" y="310845"/>
                  </a:lnTo>
                  <a:lnTo>
                    <a:pt x="553199" y="155422"/>
                  </a:lnTo>
                  <a:lnTo>
                    <a:pt x="39777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680158" y="2540534"/>
              <a:ext cx="553720" cy="311150"/>
            </a:xfrm>
            <a:custGeom>
              <a:avLst/>
              <a:gdLst/>
              <a:ahLst/>
              <a:cxnLst/>
              <a:rect l="l" t="t" r="r" b="b"/>
              <a:pathLst>
                <a:path w="553720" h="311150">
                  <a:moveTo>
                    <a:pt x="0" y="77711"/>
                  </a:moveTo>
                  <a:lnTo>
                    <a:pt x="397776" y="77711"/>
                  </a:lnTo>
                  <a:lnTo>
                    <a:pt x="397776" y="0"/>
                  </a:lnTo>
                  <a:lnTo>
                    <a:pt x="553199" y="155422"/>
                  </a:lnTo>
                  <a:lnTo>
                    <a:pt x="397776" y="310845"/>
                  </a:lnTo>
                  <a:lnTo>
                    <a:pt x="397776" y="233133"/>
                  </a:lnTo>
                  <a:lnTo>
                    <a:pt x="0" y="233133"/>
                  </a:lnTo>
                  <a:lnTo>
                    <a:pt x="0" y="77711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485826" y="2420871"/>
            <a:ext cx="738864" cy="565088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 indent="4440" algn="just">
              <a:lnSpc>
                <a:spcPct val="97900"/>
              </a:lnSpc>
              <a:spcBef>
                <a:spcPts val="120"/>
              </a:spcBef>
            </a:pPr>
            <a:r>
              <a:rPr sz="1199" spc="-5" dirty="0">
                <a:latin typeface="Calibri"/>
                <a:cs typeface="Calibri"/>
              </a:rPr>
              <a:t>E</a:t>
            </a:r>
            <a:r>
              <a:rPr sz="1199" spc="-10" dirty="0">
                <a:latin typeface="Calibri"/>
                <a:cs typeface="Calibri"/>
              </a:rPr>
              <a:t>X</a:t>
            </a:r>
            <a:r>
              <a:rPr sz="1199" spc="-5" dirty="0">
                <a:latin typeface="Calibri"/>
                <a:cs typeface="Calibri"/>
              </a:rPr>
              <a:t>TENS</a:t>
            </a:r>
            <a:r>
              <a:rPr sz="1199" spc="-10" dirty="0">
                <a:latin typeface="Calibri"/>
                <a:cs typeface="Calibri"/>
              </a:rPr>
              <a:t>I</a:t>
            </a:r>
            <a:r>
              <a:rPr sz="1199" spc="-5" dirty="0">
                <a:latin typeface="Calibri"/>
                <a:cs typeface="Calibri"/>
              </a:rPr>
              <a:t>ON  </a:t>
            </a:r>
            <a:r>
              <a:rPr sz="1199" spc="-10" dirty="0">
                <a:latin typeface="Calibri"/>
                <a:cs typeface="Calibri"/>
              </a:rPr>
              <a:t>APPROVED </a:t>
            </a:r>
            <a:r>
              <a:rPr sz="1199" spc="-260" dirty="0">
                <a:latin typeface="Calibri"/>
                <a:cs typeface="Calibri"/>
              </a:rPr>
              <a:t> </a:t>
            </a:r>
            <a:r>
              <a:rPr sz="1199" spc="-10" dirty="0">
                <a:latin typeface="Calibri"/>
                <a:cs typeface="Calibri"/>
              </a:rPr>
              <a:t>(Jun</a:t>
            </a:r>
            <a:r>
              <a:rPr sz="1199" spc="-5" dirty="0">
                <a:latin typeface="Calibri"/>
                <a:cs typeface="Calibri"/>
              </a:rPr>
              <a:t>e</a:t>
            </a:r>
            <a:r>
              <a:rPr sz="1199" dirty="0">
                <a:latin typeface="Calibri"/>
                <a:cs typeface="Calibri"/>
              </a:rPr>
              <a:t> </a:t>
            </a:r>
            <a:r>
              <a:rPr sz="1199" spc="-10" dirty="0">
                <a:latin typeface="Calibri"/>
                <a:cs typeface="Calibri"/>
              </a:rPr>
              <a:t>2023)</a:t>
            </a:r>
            <a:endParaRPr sz="11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5" dirty="0"/>
              <a:t> </a:t>
            </a:r>
            <a:r>
              <a:rPr spc="-5" dirty="0"/>
              <a:t>PLENARIA-LEUCEMIA</a:t>
            </a:r>
            <a:r>
              <a:rPr spc="-50" dirty="0"/>
              <a:t> </a:t>
            </a:r>
            <a:r>
              <a:rPr spc="-15" dirty="0"/>
              <a:t>AGUDA </a:t>
            </a:r>
            <a:r>
              <a:rPr spc="-5" dirty="0"/>
              <a:t>MIELOBLÁSTICA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1321710"/>
            <a:chOff x="1270344" y="633301"/>
            <a:chExt cx="6603365" cy="132334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74645" y="1298559"/>
              <a:ext cx="1218467" cy="657730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2852983" y="2432137"/>
            <a:ext cx="355162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10" dirty="0">
                <a:solidFill>
                  <a:srgbClr val="404040"/>
                </a:solidFill>
                <a:latin typeface="Calibri"/>
                <a:cs typeface="Calibri"/>
              </a:rPr>
              <a:t>D</a:t>
            </a:r>
            <a:r>
              <a:rPr sz="599" b="1" spc="-5" dirty="0">
                <a:solidFill>
                  <a:srgbClr val="404040"/>
                </a:solidFill>
                <a:latin typeface="Calibri"/>
                <a:cs typeface="Calibri"/>
              </a:rPr>
              <a:t>i</a:t>
            </a:r>
            <a:r>
              <a:rPr sz="599" b="1" spc="-10" dirty="0">
                <a:solidFill>
                  <a:srgbClr val="404040"/>
                </a:solidFill>
                <a:latin typeface="Calibri"/>
                <a:cs typeface="Calibri"/>
              </a:rPr>
              <a:t>s</a:t>
            </a:r>
            <a:r>
              <a:rPr sz="599" b="1" spc="-5" dirty="0">
                <a:solidFill>
                  <a:srgbClr val="404040"/>
                </a:solidFill>
                <a:latin typeface="Calibri"/>
                <a:cs typeface="Calibri"/>
              </a:rPr>
              <a:t>cl</a:t>
            </a:r>
            <a:r>
              <a:rPr sz="599" b="1" spc="-10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599" b="1" spc="-5" dirty="0">
                <a:solidFill>
                  <a:srgbClr val="404040"/>
                </a:solidFill>
                <a:latin typeface="Calibri"/>
                <a:cs typeface="Calibri"/>
              </a:rPr>
              <a:t>im</a:t>
            </a:r>
            <a:r>
              <a:rPr sz="599" b="1" spc="-10" dirty="0">
                <a:solidFill>
                  <a:srgbClr val="404040"/>
                </a:solidFill>
                <a:latin typeface="Calibri"/>
                <a:cs typeface="Calibri"/>
              </a:rPr>
              <a:t>e</a:t>
            </a:r>
            <a:r>
              <a:rPr sz="599" b="1" spc="-5" dirty="0">
                <a:solidFill>
                  <a:srgbClr val="404040"/>
                </a:solidFill>
                <a:latin typeface="Calibri"/>
                <a:cs typeface="Calibri"/>
              </a:rPr>
              <a:t>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52983" y="2527732"/>
            <a:ext cx="1622964" cy="138132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35727" marR="5074" indent="-123676">
              <a:lnSpc>
                <a:spcPct val="99300"/>
              </a:lnSpc>
              <a:spcBef>
                <a:spcPts val="100"/>
              </a:spcBef>
              <a:buClr>
                <a:srgbClr val="F93C79"/>
              </a:buClr>
              <a:buFont typeface="Arial"/>
              <a:buChar char="•"/>
              <a:tabLst>
                <a:tab pos="136361" algn="l"/>
              </a:tabLst>
            </a:pP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This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presentation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has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been developed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by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the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HARMONY Alliance.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We make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no warranties or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representations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of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any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kind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as to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content's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accuracy,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currency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or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completeness.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Neither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we </a:t>
            </a:r>
            <a:r>
              <a:rPr sz="599" spc="-1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nor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any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party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involved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in creating,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producing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or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delivering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this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document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shall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be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liable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for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any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damages,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including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without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limitation,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direct,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incidental,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consequential,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indirect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or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punitive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damages,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arising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out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of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access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to,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use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of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or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inability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to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use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this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document,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or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any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errors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or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omissions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in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content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 thereof.</a:t>
            </a:r>
            <a:endParaRPr sz="599">
              <a:latin typeface="Calibri"/>
              <a:cs typeface="Calibri"/>
            </a:endParaRPr>
          </a:p>
          <a:p>
            <a:pPr marL="135727" marR="50105" indent="-123676">
              <a:lnSpc>
                <a:spcPts val="699"/>
              </a:lnSpc>
              <a:spcBef>
                <a:spcPts val="20"/>
              </a:spcBef>
              <a:buClr>
                <a:srgbClr val="F93C79"/>
              </a:buClr>
              <a:buFont typeface="Arial"/>
              <a:buChar char="•"/>
              <a:tabLst>
                <a:tab pos="136361" algn="l"/>
              </a:tabLst>
            </a:pP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content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of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this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presentation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may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not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be 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used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for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commercial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purposes.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Remixing</a:t>
            </a:r>
            <a:r>
              <a:rPr sz="5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is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not</a:t>
            </a:r>
            <a:endParaRPr sz="599">
              <a:latin typeface="Calibri"/>
              <a:cs typeface="Calibri"/>
            </a:endParaRPr>
          </a:p>
          <a:p>
            <a:pPr marL="135727">
              <a:lnSpc>
                <a:spcPts val="689"/>
              </a:lnSpc>
            </a:pP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permitted</a:t>
            </a:r>
            <a:r>
              <a:rPr sz="599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except</a:t>
            </a:r>
            <a:r>
              <a:rPr sz="599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for</a:t>
            </a:r>
            <a:r>
              <a:rPr sz="59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private</a:t>
            </a:r>
            <a:r>
              <a:rPr sz="599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use.</a:t>
            </a:r>
            <a:endParaRPr sz="599">
              <a:latin typeface="Calibri"/>
              <a:cs typeface="Calibri"/>
            </a:endParaRPr>
          </a:p>
          <a:p>
            <a:pPr marL="135727" indent="-123676">
              <a:lnSpc>
                <a:spcPts val="709"/>
              </a:lnSpc>
              <a:buClr>
                <a:srgbClr val="F93C79"/>
              </a:buClr>
              <a:buFont typeface="Arial"/>
              <a:buChar char="•"/>
              <a:tabLst>
                <a:tab pos="136361" algn="l"/>
              </a:tabLst>
            </a:pPr>
            <a:r>
              <a:rPr sz="59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  <a:hlinkClick r:id="rId4"/>
              </a:rPr>
              <a:t>www.harmony-alliance.eu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816092" y="2397239"/>
            <a:ext cx="66719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solidFill>
                  <a:srgbClr val="404040"/>
                </a:solidFill>
                <a:latin typeface="Calibri"/>
                <a:cs typeface="Calibri"/>
              </a:rPr>
              <a:t>Acknowledgement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816092" y="2489570"/>
            <a:ext cx="2294601" cy="145489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35727" marR="5074" indent="-123676">
              <a:lnSpc>
                <a:spcPct val="120000"/>
              </a:lnSpc>
              <a:spcBef>
                <a:spcPts val="135"/>
              </a:spcBef>
              <a:buFont typeface="Arial"/>
              <a:buChar char="•"/>
              <a:tabLst>
                <a:tab pos="136361" algn="l"/>
              </a:tabLst>
            </a:pP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HARMONY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is</a:t>
            </a:r>
            <a:r>
              <a:rPr sz="6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funded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through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Innovative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Medicines</a:t>
            </a:r>
            <a:r>
              <a:rPr sz="6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Initiative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(IMI),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Europe's</a:t>
            </a:r>
            <a:r>
              <a:rPr sz="649" spc="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largest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public–private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initiative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aiming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to</a:t>
            </a:r>
            <a:r>
              <a:rPr sz="6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speed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up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development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of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better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and safer medicines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for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patients.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HARMONY has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received funding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from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IMI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2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Joint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Undertaking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and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listed under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grant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agreement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No. 116026.</a:t>
            </a:r>
            <a:endParaRPr sz="649">
              <a:latin typeface="Calibri"/>
              <a:cs typeface="Calibri"/>
            </a:endParaRPr>
          </a:p>
          <a:p>
            <a:pPr marL="135727" marR="20296" indent="-123676">
              <a:lnSpc>
                <a:spcPct val="119300"/>
              </a:lnSpc>
              <a:spcBef>
                <a:spcPts val="45"/>
              </a:spcBef>
              <a:buFont typeface="Arial"/>
              <a:buChar char="•"/>
              <a:tabLst>
                <a:tab pos="136361" algn="l"/>
              </a:tabLst>
            </a:pP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This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Joint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Undertaking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receives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support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from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European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Union’s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Horizon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2020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Research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and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Innovation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programme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and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European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Federation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of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Pharmaceutical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Industries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and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Associations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(EFPIA).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IMI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supports</a:t>
            </a:r>
            <a:r>
              <a:rPr sz="6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collaborative</a:t>
            </a:r>
            <a:r>
              <a:rPr sz="6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research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projects and builds networks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of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industrial and academic experts 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in order to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boost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pharmaceutical</a:t>
            </a:r>
            <a:r>
              <a:rPr sz="6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404040"/>
                </a:solidFill>
                <a:latin typeface="Calibri"/>
                <a:cs typeface="Calibri"/>
              </a:rPr>
              <a:t>innovation</a:t>
            </a:r>
            <a:r>
              <a:rPr sz="649" spc="-5" dirty="0">
                <a:solidFill>
                  <a:srgbClr val="404040"/>
                </a:solidFill>
                <a:latin typeface="Calibri"/>
                <a:cs typeface="Calibri"/>
              </a:rPr>
              <a:t> in Europe.</a:t>
            </a:r>
            <a:endParaRPr sz="649">
              <a:latin typeface="Calibri"/>
              <a:cs typeface="Calibri"/>
            </a:endParaRPr>
          </a:p>
          <a:p>
            <a:pPr marL="135727" indent="-123676">
              <a:spcBef>
                <a:spcPts val="145"/>
              </a:spcBef>
              <a:buClr>
                <a:srgbClr val="36A8E0"/>
              </a:buClr>
              <a:buFont typeface="Arial"/>
              <a:buChar char="•"/>
              <a:tabLst>
                <a:tab pos="136361" algn="l"/>
              </a:tabLst>
            </a:pP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  <a:hlinkClick r:id="rId5"/>
              </a:rPr>
              <a:t>www.imi.europa.eu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122672" y="4107007"/>
            <a:ext cx="383069" cy="121072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553067" y="4104712"/>
            <a:ext cx="177929" cy="121072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778321" y="4104436"/>
            <a:ext cx="205269" cy="123642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1468711" y="1549758"/>
            <a:ext cx="1303318" cy="6208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63633" marR="156023" algn="ctr">
              <a:lnSpc>
                <a:spcPct val="102600"/>
              </a:lnSpc>
              <a:spcBef>
                <a:spcPts val="95"/>
              </a:spcBef>
            </a:pPr>
            <a:r>
              <a:rPr sz="949" b="1" spc="10" dirty="0">
                <a:latin typeface="Corbel"/>
                <a:cs typeface="Corbel"/>
              </a:rPr>
              <a:t>IB</a:t>
            </a:r>
            <a:r>
              <a:rPr sz="949" b="1" spc="5" dirty="0">
                <a:latin typeface="Corbel"/>
                <a:cs typeface="Corbel"/>
              </a:rPr>
              <a:t>S</a:t>
            </a:r>
            <a:r>
              <a:rPr sz="949" b="1" spc="15" dirty="0">
                <a:latin typeface="Corbel"/>
                <a:cs typeface="Corbel"/>
              </a:rPr>
              <a:t>A</a:t>
            </a:r>
            <a:r>
              <a:rPr sz="949" b="1" spc="-25" dirty="0">
                <a:latin typeface="Corbel"/>
                <a:cs typeface="Corbel"/>
              </a:rPr>
              <a:t>L</a:t>
            </a:r>
            <a:r>
              <a:rPr sz="949" b="1" spc="5" dirty="0">
                <a:latin typeface="Corbel"/>
                <a:cs typeface="Corbel"/>
              </a:rPr>
              <a:t>-</a:t>
            </a:r>
            <a:r>
              <a:rPr sz="949" b="1" spc="-2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Sala</a:t>
            </a:r>
            <a:r>
              <a:rPr sz="949" b="1" spc="20" dirty="0">
                <a:latin typeface="Corbel"/>
                <a:cs typeface="Corbel"/>
              </a:rPr>
              <a:t>m</a:t>
            </a:r>
            <a:r>
              <a:rPr sz="949" b="1" spc="5" dirty="0">
                <a:latin typeface="Corbel"/>
                <a:cs typeface="Corbel"/>
              </a:rPr>
              <a:t>a</a:t>
            </a:r>
            <a:r>
              <a:rPr sz="949" b="1" spc="10" dirty="0">
                <a:latin typeface="Corbel"/>
                <a:cs typeface="Corbel"/>
              </a:rPr>
              <a:t>n</a:t>
            </a:r>
            <a:r>
              <a:rPr sz="949" b="1" spc="5" dirty="0">
                <a:latin typeface="Corbel"/>
                <a:cs typeface="Corbel"/>
              </a:rPr>
              <a:t>ca  </a:t>
            </a:r>
            <a:r>
              <a:rPr sz="949" spc="10" dirty="0">
                <a:latin typeface="Corbel"/>
                <a:cs typeface="Corbel"/>
              </a:rPr>
              <a:t>Ana Hernández </a:t>
            </a:r>
            <a:r>
              <a:rPr sz="949" spc="15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Santiago</a:t>
            </a:r>
            <a:r>
              <a:rPr sz="949" spc="-5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Moralejo</a:t>
            </a:r>
            <a:endParaRPr sz="949">
              <a:latin typeface="Corbel"/>
              <a:cs typeface="Corbel"/>
            </a:endParaRPr>
          </a:p>
          <a:p>
            <a:pPr algn="ctr">
              <a:spcBef>
                <a:spcPts val="40"/>
              </a:spcBef>
            </a:pPr>
            <a:r>
              <a:rPr sz="949" spc="5" dirty="0">
                <a:latin typeface="Corbel"/>
                <a:cs typeface="Corbel"/>
              </a:rPr>
              <a:t>Jesús</a:t>
            </a:r>
            <a:r>
              <a:rPr sz="949" spc="-15" dirty="0">
                <a:latin typeface="Corbel"/>
                <a:cs typeface="Corbel"/>
              </a:rPr>
              <a:t> </a:t>
            </a:r>
            <a:r>
              <a:rPr sz="949" spc="20" dirty="0">
                <a:latin typeface="Corbel"/>
                <a:cs typeface="Corbel"/>
              </a:rPr>
              <a:t>M</a:t>
            </a:r>
            <a:r>
              <a:rPr sz="949" spc="-10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Hernández</a:t>
            </a:r>
            <a:r>
              <a:rPr sz="949" spc="-5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Rivas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573760" y="1388134"/>
            <a:ext cx="1054705" cy="105977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algn="ctr">
              <a:lnSpc>
                <a:spcPct val="102600"/>
              </a:lnSpc>
              <a:spcBef>
                <a:spcPts val="95"/>
              </a:spcBef>
            </a:pPr>
            <a:r>
              <a:rPr sz="949" b="1" spc="5" dirty="0">
                <a:latin typeface="Corbel"/>
                <a:cs typeface="Corbel"/>
              </a:rPr>
              <a:t>Inst.</a:t>
            </a:r>
            <a:r>
              <a:rPr sz="949" b="1" spc="-1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Josep</a:t>
            </a:r>
            <a:r>
              <a:rPr sz="949" b="1" spc="-35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Carr</a:t>
            </a:r>
            <a:r>
              <a:rPr sz="949" b="1" spc="10" dirty="0">
                <a:latin typeface="Corbel"/>
                <a:cs typeface="Corbel"/>
              </a:rPr>
              <a:t>e</a:t>
            </a:r>
            <a:r>
              <a:rPr sz="949" b="1" dirty="0">
                <a:latin typeface="Corbel"/>
                <a:cs typeface="Corbel"/>
              </a:rPr>
              <a:t>ras  </a:t>
            </a:r>
            <a:r>
              <a:rPr sz="949" spc="5" dirty="0">
                <a:latin typeface="Corbel"/>
                <a:cs typeface="Corbel"/>
              </a:rPr>
              <a:t>Olga  García </a:t>
            </a:r>
            <a:r>
              <a:rPr sz="949" spc="1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Ed</a:t>
            </a:r>
            <a:r>
              <a:rPr sz="949" spc="10" dirty="0">
                <a:latin typeface="Corbel"/>
                <a:cs typeface="Corbel"/>
              </a:rPr>
              <a:t>ua</a:t>
            </a:r>
            <a:r>
              <a:rPr sz="949" spc="5" dirty="0">
                <a:latin typeface="Corbel"/>
                <a:cs typeface="Corbel"/>
              </a:rPr>
              <a:t>rd</a:t>
            </a:r>
            <a:r>
              <a:rPr sz="949" spc="10" dirty="0">
                <a:latin typeface="Corbel"/>
                <a:cs typeface="Corbel"/>
              </a:rPr>
              <a:t>o</a:t>
            </a:r>
            <a:r>
              <a:rPr sz="949" spc="-35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Cha</a:t>
            </a:r>
            <a:r>
              <a:rPr sz="949" spc="5" dirty="0">
                <a:latin typeface="Corbel"/>
                <a:cs typeface="Corbel"/>
              </a:rPr>
              <a:t>p</a:t>
            </a:r>
            <a:r>
              <a:rPr sz="949" spc="10" dirty="0">
                <a:latin typeface="Corbel"/>
                <a:cs typeface="Corbel"/>
              </a:rPr>
              <a:t>-Chap  </a:t>
            </a:r>
            <a:r>
              <a:rPr sz="949" spc="5" dirty="0">
                <a:latin typeface="Corbel"/>
                <a:cs typeface="Corbel"/>
              </a:rPr>
              <a:t>Laia </a:t>
            </a:r>
            <a:r>
              <a:rPr sz="949" spc="10" dirty="0">
                <a:latin typeface="Corbel"/>
                <a:cs typeface="Corbel"/>
              </a:rPr>
              <a:t>Lagunas</a:t>
            </a:r>
            <a:endParaRPr sz="949">
              <a:latin typeface="Corbel"/>
              <a:cs typeface="Corbel"/>
            </a:endParaRPr>
          </a:p>
          <a:p>
            <a:pPr algn="ctr">
              <a:lnSpc>
                <a:spcPct val="100000"/>
              </a:lnSpc>
            </a:pPr>
            <a:r>
              <a:rPr sz="949" spc="5" dirty="0">
                <a:latin typeface="Corbel"/>
                <a:cs typeface="Corbel"/>
              </a:rPr>
              <a:t>Estel</a:t>
            </a:r>
            <a:r>
              <a:rPr sz="949" spc="120" dirty="0">
                <a:latin typeface="Corbel"/>
                <a:cs typeface="Corbel"/>
              </a:rPr>
              <a:t> </a:t>
            </a:r>
            <a:r>
              <a:rPr sz="949" dirty="0">
                <a:latin typeface="Corbel"/>
                <a:cs typeface="Corbel"/>
              </a:rPr>
              <a:t>Gil</a:t>
            </a:r>
            <a:endParaRPr sz="949">
              <a:latin typeface="Corbel"/>
              <a:cs typeface="Corbel"/>
            </a:endParaRPr>
          </a:p>
          <a:p>
            <a:pPr marL="124945" marR="117334" algn="ctr">
              <a:spcBef>
                <a:spcPts val="60"/>
              </a:spcBef>
            </a:pPr>
            <a:r>
              <a:rPr sz="949" spc="5" dirty="0">
                <a:latin typeface="Corbel"/>
                <a:cs typeface="Corbel"/>
              </a:rPr>
              <a:t>Sarai Dolset </a:t>
            </a:r>
            <a:r>
              <a:rPr sz="949" spc="10" dirty="0">
                <a:latin typeface="Corbel"/>
                <a:cs typeface="Corbel"/>
              </a:rPr>
              <a:t> Josep</a:t>
            </a:r>
            <a:r>
              <a:rPr sz="949" spc="-35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M.</a:t>
            </a:r>
            <a:r>
              <a:rPr sz="949" spc="-3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Ribera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79705" y="1877868"/>
            <a:ext cx="3299835" cy="47059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897" b="1" spc="20" dirty="0">
                <a:solidFill>
                  <a:srgbClr val="FF0000"/>
                </a:solidFill>
                <a:latin typeface="Corbel"/>
                <a:cs typeface="Corbel"/>
              </a:rPr>
              <a:t>M</a:t>
            </a:r>
            <a:r>
              <a:rPr sz="2897" b="1" spc="10" dirty="0">
                <a:solidFill>
                  <a:srgbClr val="FF0000"/>
                </a:solidFill>
                <a:latin typeface="Corbel"/>
                <a:cs typeface="Corbel"/>
              </a:rPr>
              <a:t>UC</a:t>
            </a:r>
            <a:r>
              <a:rPr sz="2897" b="1" spc="15" dirty="0">
                <a:solidFill>
                  <a:srgbClr val="FF0000"/>
                </a:solidFill>
                <a:latin typeface="Corbel"/>
                <a:cs typeface="Corbel"/>
              </a:rPr>
              <a:t>HAS</a:t>
            </a:r>
            <a:r>
              <a:rPr sz="2897" b="1" spc="-114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2897" b="1" spc="10" dirty="0">
                <a:solidFill>
                  <a:srgbClr val="FF0000"/>
                </a:solidFill>
                <a:latin typeface="Corbel"/>
                <a:cs typeface="Corbel"/>
              </a:rPr>
              <a:t>GR</a:t>
            </a:r>
            <a:r>
              <a:rPr sz="2897" b="1" spc="-15" dirty="0">
                <a:solidFill>
                  <a:srgbClr val="FF0000"/>
                </a:solidFill>
                <a:latin typeface="Corbel"/>
                <a:cs typeface="Corbel"/>
              </a:rPr>
              <a:t>A</a:t>
            </a:r>
            <a:r>
              <a:rPr sz="2897" b="1" spc="5" dirty="0">
                <a:solidFill>
                  <a:srgbClr val="FF0000"/>
                </a:solidFill>
                <a:latin typeface="Corbel"/>
                <a:cs typeface="Corbel"/>
              </a:rPr>
              <a:t>CIAS!!</a:t>
            </a:r>
            <a:endParaRPr sz="2897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371436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08764" y="770320"/>
              <a:ext cx="1294248" cy="15847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21711" y="775091"/>
              <a:ext cx="1269237" cy="13289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49236" y="770320"/>
              <a:ext cx="236068" cy="15847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62090" y="775093"/>
              <a:ext cx="210718" cy="13289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24924" y="770320"/>
              <a:ext cx="797349" cy="15847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36669" y="775091"/>
              <a:ext cx="772388" cy="1328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22974" y="770320"/>
              <a:ext cx="802301" cy="15847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134885" y="775091"/>
              <a:ext cx="778725" cy="13289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69849" y="771970"/>
              <a:ext cx="183238" cy="15517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982582" y="776683"/>
              <a:ext cx="158826" cy="12970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94361" y="771970"/>
              <a:ext cx="556328" cy="15682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207271" y="776691"/>
              <a:ext cx="530136" cy="13129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834883" y="771970"/>
              <a:ext cx="123812" cy="15517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850004" y="780691"/>
              <a:ext cx="93345" cy="122555"/>
            </a:xfrm>
            <a:custGeom>
              <a:avLst/>
              <a:gdLst/>
              <a:ahLst/>
              <a:cxnLst/>
              <a:rect l="l" t="t" r="r" b="b"/>
              <a:pathLst>
                <a:path w="93345" h="122555">
                  <a:moveTo>
                    <a:pt x="90004" y="0"/>
                  </a:moveTo>
                  <a:lnTo>
                    <a:pt x="3670" y="0"/>
                  </a:lnTo>
                  <a:lnTo>
                    <a:pt x="2514" y="177"/>
                  </a:lnTo>
                  <a:lnTo>
                    <a:pt x="1257" y="1422"/>
                  </a:lnTo>
                  <a:lnTo>
                    <a:pt x="393" y="4038"/>
                  </a:lnTo>
                  <a:lnTo>
                    <a:pt x="0" y="11976"/>
                  </a:lnTo>
                  <a:lnTo>
                    <a:pt x="634" y="17132"/>
                  </a:lnTo>
                  <a:lnTo>
                    <a:pt x="1638" y="19278"/>
                  </a:lnTo>
                  <a:lnTo>
                    <a:pt x="3047" y="20218"/>
                  </a:lnTo>
                  <a:lnTo>
                    <a:pt x="34137" y="20218"/>
                  </a:lnTo>
                  <a:lnTo>
                    <a:pt x="34137" y="118300"/>
                  </a:lnTo>
                  <a:lnTo>
                    <a:pt x="34340" y="119494"/>
                  </a:lnTo>
                  <a:lnTo>
                    <a:pt x="35826" y="120904"/>
                  </a:lnTo>
                  <a:lnTo>
                    <a:pt x="37718" y="121526"/>
                  </a:lnTo>
                  <a:lnTo>
                    <a:pt x="42176" y="122161"/>
                  </a:lnTo>
                  <a:lnTo>
                    <a:pt x="50926" y="122161"/>
                  </a:lnTo>
                  <a:lnTo>
                    <a:pt x="55397" y="121526"/>
                  </a:lnTo>
                  <a:lnTo>
                    <a:pt x="57950" y="120497"/>
                  </a:lnTo>
                  <a:lnTo>
                    <a:pt x="58966" y="118935"/>
                  </a:lnTo>
                  <a:lnTo>
                    <a:pt x="58966" y="20218"/>
                  </a:lnTo>
                  <a:lnTo>
                    <a:pt x="89433" y="20218"/>
                  </a:lnTo>
                  <a:lnTo>
                    <a:pt x="90512" y="20027"/>
                  </a:lnTo>
                  <a:lnTo>
                    <a:pt x="91846" y="18694"/>
                  </a:lnTo>
                  <a:lnTo>
                    <a:pt x="92709" y="16090"/>
                  </a:lnTo>
                  <a:lnTo>
                    <a:pt x="93103" y="8280"/>
                  </a:lnTo>
                  <a:lnTo>
                    <a:pt x="92481" y="2997"/>
                  </a:lnTo>
                  <a:lnTo>
                    <a:pt x="91452" y="863"/>
                  </a:lnTo>
                  <a:lnTo>
                    <a:pt x="900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5850004" y="780691"/>
              <a:ext cx="93345" cy="122555"/>
            </a:xfrm>
            <a:custGeom>
              <a:avLst/>
              <a:gdLst/>
              <a:ahLst/>
              <a:cxnLst/>
              <a:rect l="l" t="t" r="r" b="b"/>
              <a:pathLst>
                <a:path w="93345" h="122555">
                  <a:moveTo>
                    <a:pt x="3670" y="0"/>
                  </a:moveTo>
                  <a:lnTo>
                    <a:pt x="89433" y="0"/>
                  </a:lnTo>
                  <a:lnTo>
                    <a:pt x="90004" y="0"/>
                  </a:lnTo>
                  <a:lnTo>
                    <a:pt x="90512" y="177"/>
                  </a:lnTo>
                  <a:lnTo>
                    <a:pt x="90982" y="520"/>
                  </a:lnTo>
                  <a:lnTo>
                    <a:pt x="91452" y="863"/>
                  </a:lnTo>
                  <a:lnTo>
                    <a:pt x="91846" y="1422"/>
                  </a:lnTo>
                  <a:lnTo>
                    <a:pt x="92163" y="2209"/>
                  </a:lnTo>
                  <a:lnTo>
                    <a:pt x="92481" y="2997"/>
                  </a:lnTo>
                  <a:lnTo>
                    <a:pt x="92709" y="4038"/>
                  </a:lnTo>
                  <a:lnTo>
                    <a:pt x="92862" y="5359"/>
                  </a:lnTo>
                  <a:lnTo>
                    <a:pt x="93027" y="6680"/>
                  </a:lnTo>
                  <a:lnTo>
                    <a:pt x="93103" y="8280"/>
                  </a:lnTo>
                  <a:lnTo>
                    <a:pt x="93103" y="10160"/>
                  </a:lnTo>
                  <a:lnTo>
                    <a:pt x="93103" y="11976"/>
                  </a:lnTo>
                  <a:lnTo>
                    <a:pt x="93027" y="13525"/>
                  </a:lnTo>
                  <a:lnTo>
                    <a:pt x="92862" y="14808"/>
                  </a:lnTo>
                  <a:lnTo>
                    <a:pt x="92709" y="16090"/>
                  </a:lnTo>
                  <a:lnTo>
                    <a:pt x="90004" y="20218"/>
                  </a:lnTo>
                  <a:lnTo>
                    <a:pt x="89433" y="20218"/>
                  </a:lnTo>
                  <a:lnTo>
                    <a:pt x="58966" y="20218"/>
                  </a:lnTo>
                  <a:lnTo>
                    <a:pt x="58966" y="118300"/>
                  </a:lnTo>
                  <a:lnTo>
                    <a:pt x="58966" y="118935"/>
                  </a:lnTo>
                  <a:lnTo>
                    <a:pt x="58762" y="119494"/>
                  </a:lnTo>
                  <a:lnTo>
                    <a:pt x="52527" y="121970"/>
                  </a:lnTo>
                  <a:lnTo>
                    <a:pt x="50926" y="122161"/>
                  </a:lnTo>
                  <a:lnTo>
                    <a:pt x="48933" y="122250"/>
                  </a:lnTo>
                  <a:lnTo>
                    <a:pt x="46558" y="122250"/>
                  </a:lnTo>
                  <a:lnTo>
                    <a:pt x="44170" y="122250"/>
                  </a:lnTo>
                  <a:lnTo>
                    <a:pt x="34137" y="118935"/>
                  </a:lnTo>
                  <a:lnTo>
                    <a:pt x="34137" y="118300"/>
                  </a:lnTo>
                  <a:lnTo>
                    <a:pt x="34137" y="20218"/>
                  </a:lnTo>
                  <a:lnTo>
                    <a:pt x="3670" y="20218"/>
                  </a:lnTo>
                  <a:lnTo>
                    <a:pt x="3047" y="20218"/>
                  </a:lnTo>
                  <a:lnTo>
                    <a:pt x="2514" y="20027"/>
                  </a:lnTo>
                  <a:lnTo>
                    <a:pt x="241" y="14808"/>
                  </a:lnTo>
                  <a:lnTo>
                    <a:pt x="76" y="13525"/>
                  </a:lnTo>
                  <a:lnTo>
                    <a:pt x="0" y="11976"/>
                  </a:lnTo>
                  <a:lnTo>
                    <a:pt x="0" y="10160"/>
                  </a:lnTo>
                  <a:lnTo>
                    <a:pt x="0" y="8280"/>
                  </a:lnTo>
                  <a:lnTo>
                    <a:pt x="76" y="6680"/>
                  </a:lnTo>
                  <a:lnTo>
                    <a:pt x="241" y="5359"/>
                  </a:lnTo>
                  <a:lnTo>
                    <a:pt x="393" y="4038"/>
                  </a:lnTo>
                  <a:lnTo>
                    <a:pt x="3047" y="0"/>
                  </a:lnTo>
                  <a:lnTo>
                    <a:pt x="3670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20727" y="836358"/>
              <a:ext cx="79235" cy="51168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936693" y="845485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5936693" y="845487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625" y="5080"/>
                  </a:lnTo>
                  <a:lnTo>
                    <a:pt x="47790" y="6337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981814" y="770320"/>
              <a:ext cx="382981" cy="15682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997902" y="778723"/>
              <a:ext cx="350520" cy="125730"/>
            </a:xfrm>
            <a:custGeom>
              <a:avLst/>
              <a:gdLst/>
              <a:ahLst/>
              <a:cxnLst/>
              <a:rect l="l" t="t" r="r" b="b"/>
              <a:pathLst>
                <a:path w="350520" h="125730">
                  <a:moveTo>
                    <a:pt x="176796" y="1968"/>
                  </a:moveTo>
                  <a:lnTo>
                    <a:pt x="113411" y="1968"/>
                  </a:lnTo>
                  <a:lnTo>
                    <a:pt x="111671" y="2578"/>
                  </a:lnTo>
                  <a:lnTo>
                    <a:pt x="108851" y="5029"/>
                  </a:lnTo>
                  <a:lnTo>
                    <a:pt x="108140" y="7010"/>
                  </a:lnTo>
                  <a:lnTo>
                    <a:pt x="108140" y="118605"/>
                  </a:lnTo>
                  <a:lnTo>
                    <a:pt x="108851" y="120599"/>
                  </a:lnTo>
                  <a:lnTo>
                    <a:pt x="111671" y="123050"/>
                  </a:lnTo>
                  <a:lnTo>
                    <a:pt x="113411" y="123659"/>
                  </a:lnTo>
                  <a:lnTo>
                    <a:pt x="177177" y="123659"/>
                  </a:lnTo>
                  <a:lnTo>
                    <a:pt x="180200" y="117309"/>
                  </a:lnTo>
                  <a:lnTo>
                    <a:pt x="180200" y="110629"/>
                  </a:lnTo>
                  <a:lnTo>
                    <a:pt x="132778" y="104279"/>
                  </a:lnTo>
                  <a:lnTo>
                    <a:pt x="132778" y="69964"/>
                  </a:lnTo>
                  <a:lnTo>
                    <a:pt x="170116" y="69964"/>
                  </a:lnTo>
                  <a:lnTo>
                    <a:pt x="170637" y="69799"/>
                  </a:lnTo>
                  <a:lnTo>
                    <a:pt x="173139" y="63880"/>
                  </a:lnTo>
                  <a:lnTo>
                    <a:pt x="173139" y="57315"/>
                  </a:lnTo>
                  <a:lnTo>
                    <a:pt x="170116" y="51053"/>
                  </a:lnTo>
                  <a:lnTo>
                    <a:pt x="132778" y="51053"/>
                  </a:lnTo>
                  <a:lnTo>
                    <a:pt x="132778" y="21335"/>
                  </a:lnTo>
                  <a:lnTo>
                    <a:pt x="176796" y="21335"/>
                  </a:lnTo>
                  <a:lnTo>
                    <a:pt x="177292" y="21170"/>
                  </a:lnTo>
                  <a:lnTo>
                    <a:pt x="179730" y="14998"/>
                  </a:lnTo>
                  <a:lnTo>
                    <a:pt x="179730" y="8318"/>
                  </a:lnTo>
                  <a:lnTo>
                    <a:pt x="177292" y="2120"/>
                  </a:lnTo>
                  <a:lnTo>
                    <a:pt x="176796" y="1968"/>
                  </a:lnTo>
                  <a:close/>
                </a:path>
                <a:path w="350520" h="125730">
                  <a:moveTo>
                    <a:pt x="298399" y="1409"/>
                  </a:moveTo>
                  <a:lnTo>
                    <a:pt x="293573" y="1409"/>
                  </a:lnTo>
                  <a:lnTo>
                    <a:pt x="291592" y="1498"/>
                  </a:lnTo>
                  <a:lnTo>
                    <a:pt x="283540" y="4724"/>
                  </a:lnTo>
                  <a:lnTo>
                    <a:pt x="283540" y="118605"/>
                  </a:lnTo>
                  <a:lnTo>
                    <a:pt x="284251" y="120599"/>
                  </a:lnTo>
                  <a:lnTo>
                    <a:pt x="287070" y="123050"/>
                  </a:lnTo>
                  <a:lnTo>
                    <a:pt x="288810" y="123659"/>
                  </a:lnTo>
                  <a:lnTo>
                    <a:pt x="347268" y="123659"/>
                  </a:lnTo>
                  <a:lnTo>
                    <a:pt x="350329" y="116776"/>
                  </a:lnTo>
                  <a:lnTo>
                    <a:pt x="350329" y="109854"/>
                  </a:lnTo>
                  <a:lnTo>
                    <a:pt x="308368" y="103250"/>
                  </a:lnTo>
                  <a:lnTo>
                    <a:pt x="308368" y="4724"/>
                  </a:lnTo>
                  <a:lnTo>
                    <a:pt x="300405" y="1498"/>
                  </a:lnTo>
                  <a:lnTo>
                    <a:pt x="298399" y="1409"/>
                  </a:lnTo>
                  <a:close/>
                </a:path>
                <a:path w="350520" h="125730">
                  <a:moveTo>
                    <a:pt x="216725" y="1409"/>
                  </a:moveTo>
                  <a:lnTo>
                    <a:pt x="211899" y="1409"/>
                  </a:lnTo>
                  <a:lnTo>
                    <a:pt x="209905" y="1498"/>
                  </a:lnTo>
                  <a:lnTo>
                    <a:pt x="201866" y="4724"/>
                  </a:lnTo>
                  <a:lnTo>
                    <a:pt x="201866" y="118605"/>
                  </a:lnTo>
                  <a:lnTo>
                    <a:pt x="202565" y="120599"/>
                  </a:lnTo>
                  <a:lnTo>
                    <a:pt x="205397" y="123050"/>
                  </a:lnTo>
                  <a:lnTo>
                    <a:pt x="207124" y="123659"/>
                  </a:lnTo>
                  <a:lnTo>
                    <a:pt x="265595" y="123659"/>
                  </a:lnTo>
                  <a:lnTo>
                    <a:pt x="268643" y="116776"/>
                  </a:lnTo>
                  <a:lnTo>
                    <a:pt x="268643" y="109854"/>
                  </a:lnTo>
                  <a:lnTo>
                    <a:pt x="226695" y="103250"/>
                  </a:lnTo>
                  <a:lnTo>
                    <a:pt x="226695" y="4724"/>
                  </a:lnTo>
                  <a:lnTo>
                    <a:pt x="218732" y="1498"/>
                  </a:lnTo>
                  <a:lnTo>
                    <a:pt x="216725" y="1409"/>
                  </a:lnTo>
                  <a:close/>
                </a:path>
                <a:path w="350520" h="125730">
                  <a:moveTo>
                    <a:pt x="59804" y="0"/>
                  </a:moveTo>
                  <a:lnTo>
                    <a:pt x="48082" y="0"/>
                  </a:lnTo>
                  <a:lnTo>
                    <a:pt x="40449" y="1409"/>
                  </a:lnTo>
                  <a:lnTo>
                    <a:pt x="6896" y="28828"/>
                  </a:lnTo>
                  <a:lnTo>
                    <a:pt x="0" y="64414"/>
                  </a:lnTo>
                  <a:lnTo>
                    <a:pt x="235" y="71796"/>
                  </a:lnTo>
                  <a:lnTo>
                    <a:pt x="19278" y="115366"/>
                  </a:lnTo>
                  <a:lnTo>
                    <a:pt x="45923" y="125628"/>
                  </a:lnTo>
                  <a:lnTo>
                    <a:pt x="58521" y="125628"/>
                  </a:lnTo>
                  <a:lnTo>
                    <a:pt x="89992" y="104660"/>
                  </a:lnTo>
                  <a:lnTo>
                    <a:pt x="53289" y="104660"/>
                  </a:lnTo>
                  <a:lnTo>
                    <a:pt x="48945" y="103835"/>
                  </a:lnTo>
                  <a:lnTo>
                    <a:pt x="26708" y="70243"/>
                  </a:lnTo>
                  <a:lnTo>
                    <a:pt x="26708" y="56578"/>
                  </a:lnTo>
                  <a:lnTo>
                    <a:pt x="48323" y="21767"/>
                  </a:lnTo>
                  <a:lnTo>
                    <a:pt x="52628" y="20777"/>
                  </a:lnTo>
                  <a:lnTo>
                    <a:pt x="89623" y="20777"/>
                  </a:lnTo>
                  <a:lnTo>
                    <a:pt x="89573" y="17830"/>
                  </a:lnTo>
                  <a:lnTo>
                    <a:pt x="63068" y="279"/>
                  </a:lnTo>
                  <a:lnTo>
                    <a:pt x="59804" y="0"/>
                  </a:lnTo>
                  <a:close/>
                </a:path>
                <a:path w="350520" h="125730">
                  <a:moveTo>
                    <a:pt x="87426" y="94792"/>
                  </a:moveTo>
                  <a:lnTo>
                    <a:pt x="85979" y="94792"/>
                  </a:lnTo>
                  <a:lnTo>
                    <a:pt x="84836" y="95288"/>
                  </a:lnTo>
                  <a:lnTo>
                    <a:pt x="81889" y="97294"/>
                  </a:lnTo>
                  <a:lnTo>
                    <a:pt x="79917" y="98475"/>
                  </a:lnTo>
                  <a:lnTo>
                    <a:pt x="75438" y="100926"/>
                  </a:lnTo>
                  <a:lnTo>
                    <a:pt x="72694" y="102069"/>
                  </a:lnTo>
                  <a:lnTo>
                    <a:pt x="66294" y="104139"/>
                  </a:lnTo>
                  <a:lnTo>
                    <a:pt x="62509" y="104660"/>
                  </a:lnTo>
                  <a:lnTo>
                    <a:pt x="89992" y="104660"/>
                  </a:lnTo>
                  <a:lnTo>
                    <a:pt x="87922" y="94907"/>
                  </a:lnTo>
                  <a:lnTo>
                    <a:pt x="87426" y="94792"/>
                  </a:lnTo>
                  <a:close/>
                </a:path>
                <a:path w="350520" h="125730">
                  <a:moveTo>
                    <a:pt x="89623" y="20777"/>
                  </a:moveTo>
                  <a:lnTo>
                    <a:pt x="61849" y="20777"/>
                  </a:lnTo>
                  <a:lnTo>
                    <a:pt x="65620" y="21323"/>
                  </a:lnTo>
                  <a:lnTo>
                    <a:pt x="71958" y="23520"/>
                  </a:lnTo>
                  <a:lnTo>
                    <a:pt x="74688" y="24739"/>
                  </a:lnTo>
                  <a:lnTo>
                    <a:pt x="79260" y="27431"/>
                  </a:lnTo>
                  <a:lnTo>
                    <a:pt x="81127" y="28663"/>
                  </a:lnTo>
                  <a:lnTo>
                    <a:pt x="84010" y="30848"/>
                  </a:lnTo>
                  <a:lnTo>
                    <a:pt x="85204" y="31407"/>
                  </a:lnTo>
                  <a:lnTo>
                    <a:pt x="86702" y="31407"/>
                  </a:lnTo>
                  <a:lnTo>
                    <a:pt x="87210" y="31216"/>
                  </a:lnTo>
                  <a:lnTo>
                    <a:pt x="89560" y="24536"/>
                  </a:lnTo>
                  <a:lnTo>
                    <a:pt x="89623" y="207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994460" y="775281"/>
              <a:ext cx="357289" cy="13251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392862" y="770320"/>
              <a:ext cx="553027" cy="15847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05531" y="775281"/>
              <a:ext cx="527977" cy="13270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608764" y="1004747"/>
              <a:ext cx="1345420" cy="15681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21707" y="1008952"/>
              <a:ext cx="1320685" cy="13290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985554" y="1006398"/>
              <a:ext cx="853477" cy="155167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997502" y="1010559"/>
              <a:ext cx="828687" cy="13129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863797" y="993190"/>
              <a:ext cx="174980" cy="199740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879054" y="1002329"/>
              <a:ext cx="144780" cy="167640"/>
            </a:xfrm>
            <a:custGeom>
              <a:avLst/>
              <a:gdLst/>
              <a:ahLst/>
              <a:cxnLst/>
              <a:rect l="l" t="t" r="r" b="b"/>
              <a:pathLst>
                <a:path w="144779" h="167640">
                  <a:moveTo>
                    <a:pt x="110210" y="32448"/>
                  </a:moveTo>
                  <a:lnTo>
                    <a:pt x="85382" y="32448"/>
                  </a:lnTo>
                  <a:lnTo>
                    <a:pt x="85382" y="131165"/>
                  </a:lnTo>
                  <a:lnTo>
                    <a:pt x="95415" y="134480"/>
                  </a:lnTo>
                  <a:lnTo>
                    <a:pt x="100177" y="134480"/>
                  </a:lnTo>
                  <a:lnTo>
                    <a:pt x="110210" y="131165"/>
                  </a:lnTo>
                  <a:lnTo>
                    <a:pt x="110210" y="32448"/>
                  </a:lnTo>
                  <a:close/>
                </a:path>
                <a:path w="144779" h="167640">
                  <a:moveTo>
                    <a:pt x="141249" y="12230"/>
                  </a:moveTo>
                  <a:lnTo>
                    <a:pt x="54292" y="12230"/>
                  </a:lnTo>
                  <a:lnTo>
                    <a:pt x="53759" y="12407"/>
                  </a:lnTo>
                  <a:lnTo>
                    <a:pt x="51320" y="18910"/>
                  </a:lnTo>
                  <a:lnTo>
                    <a:pt x="51320" y="25755"/>
                  </a:lnTo>
                  <a:lnTo>
                    <a:pt x="54292" y="32448"/>
                  </a:lnTo>
                  <a:lnTo>
                    <a:pt x="141249" y="32448"/>
                  </a:lnTo>
                  <a:lnTo>
                    <a:pt x="144272" y="25755"/>
                  </a:lnTo>
                  <a:lnTo>
                    <a:pt x="144272" y="18910"/>
                  </a:lnTo>
                  <a:lnTo>
                    <a:pt x="141249" y="12230"/>
                  </a:lnTo>
                  <a:close/>
                </a:path>
                <a:path w="144779" h="167640">
                  <a:moveTo>
                    <a:pt x="32715" y="0"/>
                  </a:moveTo>
                  <a:lnTo>
                    <a:pt x="28460" y="0"/>
                  </a:lnTo>
                  <a:lnTo>
                    <a:pt x="26809" y="50"/>
                  </a:lnTo>
                  <a:lnTo>
                    <a:pt x="19950" y="2324"/>
                  </a:lnTo>
                  <a:lnTo>
                    <a:pt x="16700" y="8750"/>
                  </a:lnTo>
                  <a:lnTo>
                    <a:pt x="3378" y="48831"/>
                  </a:lnTo>
                  <a:lnTo>
                    <a:pt x="0" y="76301"/>
                  </a:lnTo>
                  <a:lnTo>
                    <a:pt x="0" y="90411"/>
                  </a:lnTo>
                  <a:lnTo>
                    <a:pt x="6591" y="131394"/>
                  </a:lnTo>
                  <a:lnTo>
                    <a:pt x="20076" y="164503"/>
                  </a:lnTo>
                  <a:lnTo>
                    <a:pt x="20218" y="164833"/>
                  </a:lnTo>
                  <a:lnTo>
                    <a:pt x="28892" y="167119"/>
                  </a:lnTo>
                  <a:lnTo>
                    <a:pt x="33159" y="167119"/>
                  </a:lnTo>
                  <a:lnTo>
                    <a:pt x="40716" y="164503"/>
                  </a:lnTo>
                  <a:lnTo>
                    <a:pt x="40716" y="163055"/>
                  </a:lnTo>
                  <a:lnTo>
                    <a:pt x="40525" y="162191"/>
                  </a:lnTo>
                  <a:lnTo>
                    <a:pt x="36520" y="151830"/>
                  </a:lnTo>
                  <a:lnTo>
                    <a:pt x="33345" y="142370"/>
                  </a:lnTo>
                  <a:lnTo>
                    <a:pt x="25277" y="103438"/>
                  </a:lnTo>
                  <a:lnTo>
                    <a:pt x="24257" y="83134"/>
                  </a:lnTo>
                  <a:lnTo>
                    <a:pt x="24509" y="72947"/>
                  </a:lnTo>
                  <a:lnTo>
                    <a:pt x="30562" y="33436"/>
                  </a:lnTo>
                  <a:lnTo>
                    <a:pt x="40563" y="4457"/>
                  </a:lnTo>
                  <a:lnTo>
                    <a:pt x="40665" y="3708"/>
                  </a:lnTo>
                  <a:lnTo>
                    <a:pt x="34569" y="114"/>
                  </a:lnTo>
                  <a:lnTo>
                    <a:pt x="327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879054" y="1002329"/>
              <a:ext cx="144780" cy="167640"/>
            </a:xfrm>
            <a:custGeom>
              <a:avLst/>
              <a:gdLst/>
              <a:ahLst/>
              <a:cxnLst/>
              <a:rect l="l" t="t" r="r" b="b"/>
              <a:pathLst>
                <a:path w="144779" h="167640">
                  <a:moveTo>
                    <a:pt x="54914" y="12230"/>
                  </a:moveTo>
                  <a:lnTo>
                    <a:pt x="140677" y="12230"/>
                  </a:lnTo>
                  <a:lnTo>
                    <a:pt x="141249" y="12230"/>
                  </a:lnTo>
                  <a:lnTo>
                    <a:pt x="141757" y="12407"/>
                  </a:lnTo>
                  <a:lnTo>
                    <a:pt x="144106" y="17589"/>
                  </a:lnTo>
                  <a:lnTo>
                    <a:pt x="144272" y="18910"/>
                  </a:lnTo>
                  <a:lnTo>
                    <a:pt x="144348" y="20510"/>
                  </a:lnTo>
                  <a:lnTo>
                    <a:pt x="144348" y="22390"/>
                  </a:lnTo>
                  <a:lnTo>
                    <a:pt x="144348" y="24206"/>
                  </a:lnTo>
                  <a:lnTo>
                    <a:pt x="144272" y="25755"/>
                  </a:lnTo>
                  <a:lnTo>
                    <a:pt x="144106" y="27038"/>
                  </a:lnTo>
                  <a:lnTo>
                    <a:pt x="143954" y="28321"/>
                  </a:lnTo>
                  <a:lnTo>
                    <a:pt x="141249" y="32448"/>
                  </a:lnTo>
                  <a:lnTo>
                    <a:pt x="140677" y="32448"/>
                  </a:lnTo>
                  <a:lnTo>
                    <a:pt x="110210" y="32448"/>
                  </a:lnTo>
                  <a:lnTo>
                    <a:pt x="110210" y="130530"/>
                  </a:lnTo>
                  <a:lnTo>
                    <a:pt x="110210" y="131165"/>
                  </a:lnTo>
                  <a:lnTo>
                    <a:pt x="110007" y="131724"/>
                  </a:lnTo>
                  <a:lnTo>
                    <a:pt x="103771" y="134200"/>
                  </a:lnTo>
                  <a:lnTo>
                    <a:pt x="102171" y="134391"/>
                  </a:lnTo>
                  <a:lnTo>
                    <a:pt x="100177" y="134480"/>
                  </a:lnTo>
                  <a:lnTo>
                    <a:pt x="97802" y="134480"/>
                  </a:lnTo>
                  <a:lnTo>
                    <a:pt x="95415" y="134480"/>
                  </a:lnTo>
                  <a:lnTo>
                    <a:pt x="85382" y="131165"/>
                  </a:lnTo>
                  <a:lnTo>
                    <a:pt x="85382" y="130530"/>
                  </a:lnTo>
                  <a:lnTo>
                    <a:pt x="85382" y="32448"/>
                  </a:lnTo>
                  <a:lnTo>
                    <a:pt x="54914" y="32448"/>
                  </a:lnTo>
                  <a:lnTo>
                    <a:pt x="54292" y="32448"/>
                  </a:lnTo>
                  <a:lnTo>
                    <a:pt x="53759" y="32258"/>
                  </a:lnTo>
                  <a:lnTo>
                    <a:pt x="51485" y="27038"/>
                  </a:lnTo>
                  <a:lnTo>
                    <a:pt x="51320" y="25755"/>
                  </a:lnTo>
                  <a:lnTo>
                    <a:pt x="51244" y="24206"/>
                  </a:lnTo>
                  <a:lnTo>
                    <a:pt x="51244" y="22390"/>
                  </a:lnTo>
                  <a:lnTo>
                    <a:pt x="51244" y="20510"/>
                  </a:lnTo>
                  <a:lnTo>
                    <a:pt x="51320" y="18910"/>
                  </a:lnTo>
                  <a:lnTo>
                    <a:pt x="51485" y="17589"/>
                  </a:lnTo>
                  <a:lnTo>
                    <a:pt x="51638" y="16268"/>
                  </a:lnTo>
                  <a:lnTo>
                    <a:pt x="54292" y="12230"/>
                  </a:lnTo>
                  <a:lnTo>
                    <a:pt x="54914" y="12230"/>
                  </a:lnTo>
                  <a:close/>
                </a:path>
                <a:path w="144779" h="167640">
                  <a:moveTo>
                    <a:pt x="30467" y="0"/>
                  </a:moveTo>
                  <a:lnTo>
                    <a:pt x="32715" y="0"/>
                  </a:lnTo>
                  <a:lnTo>
                    <a:pt x="34569" y="114"/>
                  </a:lnTo>
                  <a:lnTo>
                    <a:pt x="40665" y="3708"/>
                  </a:lnTo>
                  <a:lnTo>
                    <a:pt x="40563" y="4457"/>
                  </a:lnTo>
                  <a:lnTo>
                    <a:pt x="40246" y="5270"/>
                  </a:lnTo>
                  <a:lnTo>
                    <a:pt x="36535" y="14514"/>
                  </a:lnTo>
                  <a:lnTo>
                    <a:pt x="33308" y="23902"/>
                  </a:lnTo>
                  <a:lnTo>
                    <a:pt x="25266" y="62882"/>
                  </a:lnTo>
                  <a:lnTo>
                    <a:pt x="24257" y="83134"/>
                  </a:lnTo>
                  <a:lnTo>
                    <a:pt x="24511" y="93358"/>
                  </a:lnTo>
                  <a:lnTo>
                    <a:pt x="30620" y="132809"/>
                  </a:lnTo>
                  <a:lnTo>
                    <a:pt x="40144" y="161188"/>
                  </a:lnTo>
                  <a:lnTo>
                    <a:pt x="40525" y="162191"/>
                  </a:lnTo>
                  <a:lnTo>
                    <a:pt x="40716" y="163055"/>
                  </a:lnTo>
                  <a:lnTo>
                    <a:pt x="40716" y="163779"/>
                  </a:lnTo>
                  <a:lnTo>
                    <a:pt x="40716" y="164503"/>
                  </a:lnTo>
                  <a:lnTo>
                    <a:pt x="40373" y="165112"/>
                  </a:lnTo>
                  <a:lnTo>
                    <a:pt x="39674" y="165608"/>
                  </a:lnTo>
                  <a:lnTo>
                    <a:pt x="38989" y="166116"/>
                  </a:lnTo>
                  <a:lnTo>
                    <a:pt x="37934" y="166484"/>
                  </a:lnTo>
                  <a:lnTo>
                    <a:pt x="36525" y="166738"/>
                  </a:lnTo>
                  <a:lnTo>
                    <a:pt x="35115" y="166992"/>
                  </a:lnTo>
                  <a:lnTo>
                    <a:pt x="33159" y="167119"/>
                  </a:lnTo>
                  <a:lnTo>
                    <a:pt x="30657" y="167119"/>
                  </a:lnTo>
                  <a:lnTo>
                    <a:pt x="28892" y="167119"/>
                  </a:lnTo>
                  <a:lnTo>
                    <a:pt x="27393" y="167055"/>
                  </a:lnTo>
                  <a:lnTo>
                    <a:pt x="26136" y="166928"/>
                  </a:lnTo>
                  <a:lnTo>
                    <a:pt x="24879" y="166801"/>
                  </a:lnTo>
                  <a:lnTo>
                    <a:pt x="23837" y="166636"/>
                  </a:lnTo>
                  <a:lnTo>
                    <a:pt x="22987" y="166408"/>
                  </a:lnTo>
                  <a:lnTo>
                    <a:pt x="22136" y="166192"/>
                  </a:lnTo>
                  <a:lnTo>
                    <a:pt x="20027" y="164388"/>
                  </a:lnTo>
                  <a:lnTo>
                    <a:pt x="16637" y="157873"/>
                  </a:lnTo>
                  <a:lnTo>
                    <a:pt x="13690" y="151307"/>
                  </a:lnTo>
                  <a:lnTo>
                    <a:pt x="11188" y="144691"/>
                  </a:lnTo>
                  <a:lnTo>
                    <a:pt x="8674" y="138074"/>
                  </a:lnTo>
                  <a:lnTo>
                    <a:pt x="406" y="97383"/>
                  </a:lnTo>
                  <a:lnTo>
                    <a:pt x="0" y="90411"/>
                  </a:lnTo>
                  <a:lnTo>
                    <a:pt x="0" y="83324"/>
                  </a:lnTo>
                  <a:lnTo>
                    <a:pt x="0" y="76301"/>
                  </a:lnTo>
                  <a:lnTo>
                    <a:pt x="419" y="69354"/>
                  </a:lnTo>
                  <a:lnTo>
                    <a:pt x="1270" y="62496"/>
                  </a:lnTo>
                  <a:lnTo>
                    <a:pt x="2108" y="55626"/>
                  </a:lnTo>
                  <a:lnTo>
                    <a:pt x="11328" y="22009"/>
                  </a:lnTo>
                  <a:lnTo>
                    <a:pt x="13804" y="15367"/>
                  </a:lnTo>
                  <a:lnTo>
                    <a:pt x="16700" y="8750"/>
                  </a:lnTo>
                  <a:lnTo>
                    <a:pt x="20027" y="2171"/>
                  </a:lnTo>
                  <a:lnTo>
                    <a:pt x="20154" y="1854"/>
                  </a:lnTo>
                  <a:lnTo>
                    <a:pt x="20396" y="1574"/>
                  </a:lnTo>
                  <a:lnTo>
                    <a:pt x="20777" y="1320"/>
                  </a:lnTo>
                  <a:lnTo>
                    <a:pt x="21158" y="1066"/>
                  </a:lnTo>
                  <a:lnTo>
                    <a:pt x="21717" y="838"/>
                  </a:lnTo>
                  <a:lnTo>
                    <a:pt x="22466" y="622"/>
                  </a:lnTo>
                  <a:lnTo>
                    <a:pt x="23228" y="393"/>
                  </a:lnTo>
                  <a:lnTo>
                    <a:pt x="24244" y="241"/>
                  </a:lnTo>
                  <a:lnTo>
                    <a:pt x="25527" y="139"/>
                  </a:lnTo>
                  <a:lnTo>
                    <a:pt x="26809" y="50"/>
                  </a:lnTo>
                  <a:lnTo>
                    <a:pt x="28460" y="0"/>
                  </a:lnTo>
                  <a:lnTo>
                    <a:pt x="30467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00813" y="1070775"/>
              <a:ext cx="79239" cy="5116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016988" y="1079353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297" y="0"/>
                  </a:moveTo>
                  <a:lnTo>
                    <a:pt x="4419" y="0"/>
                  </a:lnTo>
                  <a:lnTo>
                    <a:pt x="2857" y="0"/>
                  </a:lnTo>
                  <a:lnTo>
                    <a:pt x="1727" y="723"/>
                  </a:lnTo>
                  <a:lnTo>
                    <a:pt x="342" y="3606"/>
                  </a:lnTo>
                  <a:lnTo>
                    <a:pt x="0" y="6083"/>
                  </a:lnTo>
                  <a:lnTo>
                    <a:pt x="0" y="13169"/>
                  </a:lnTo>
                  <a:lnTo>
                    <a:pt x="342" y="15684"/>
                  </a:lnTo>
                  <a:lnTo>
                    <a:pt x="1727" y="18630"/>
                  </a:lnTo>
                  <a:lnTo>
                    <a:pt x="2857" y="19367"/>
                  </a:lnTo>
                  <a:lnTo>
                    <a:pt x="45046" y="19367"/>
                  </a:lnTo>
                  <a:lnTo>
                    <a:pt x="46139" y="18656"/>
                  </a:lnTo>
                  <a:lnTo>
                    <a:pt x="47523" y="15773"/>
                  </a:lnTo>
                  <a:lnTo>
                    <a:pt x="47866" y="13233"/>
                  </a:lnTo>
                  <a:lnTo>
                    <a:pt x="47790" y="6337"/>
                  </a:lnTo>
                  <a:lnTo>
                    <a:pt x="44932" y="152"/>
                  </a:lnTo>
                  <a:lnTo>
                    <a:pt x="44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016988" y="1079353"/>
              <a:ext cx="48260" cy="19685"/>
            </a:xfrm>
            <a:custGeom>
              <a:avLst/>
              <a:gdLst/>
              <a:ahLst/>
              <a:cxnLst/>
              <a:rect l="l" t="t" r="r" b="b"/>
              <a:pathLst>
                <a:path w="48260" h="19684">
                  <a:moveTo>
                    <a:pt x="4419" y="0"/>
                  </a:moveTo>
                  <a:lnTo>
                    <a:pt x="43535" y="0"/>
                  </a:lnTo>
                  <a:lnTo>
                    <a:pt x="44297" y="0"/>
                  </a:lnTo>
                  <a:lnTo>
                    <a:pt x="44932" y="152"/>
                  </a:lnTo>
                  <a:lnTo>
                    <a:pt x="47625" y="5080"/>
                  </a:lnTo>
                  <a:lnTo>
                    <a:pt x="47790" y="6337"/>
                  </a:lnTo>
                  <a:lnTo>
                    <a:pt x="47866" y="7835"/>
                  </a:lnTo>
                  <a:lnTo>
                    <a:pt x="47866" y="9588"/>
                  </a:lnTo>
                  <a:lnTo>
                    <a:pt x="47866" y="13233"/>
                  </a:lnTo>
                  <a:lnTo>
                    <a:pt x="47523" y="15773"/>
                  </a:lnTo>
                  <a:lnTo>
                    <a:pt x="46837" y="17208"/>
                  </a:lnTo>
                  <a:lnTo>
                    <a:pt x="46139" y="18656"/>
                  </a:lnTo>
                  <a:lnTo>
                    <a:pt x="45046" y="19367"/>
                  </a:lnTo>
                  <a:lnTo>
                    <a:pt x="43535" y="19367"/>
                  </a:lnTo>
                  <a:lnTo>
                    <a:pt x="4419" y="19367"/>
                  </a:lnTo>
                  <a:lnTo>
                    <a:pt x="2857" y="19367"/>
                  </a:lnTo>
                  <a:lnTo>
                    <a:pt x="1727" y="18630"/>
                  </a:lnTo>
                  <a:lnTo>
                    <a:pt x="1028" y="17157"/>
                  </a:lnTo>
                  <a:lnTo>
                    <a:pt x="342" y="15684"/>
                  </a:lnTo>
                  <a:lnTo>
                    <a:pt x="0" y="13169"/>
                  </a:lnTo>
                  <a:lnTo>
                    <a:pt x="0" y="9588"/>
                  </a:lnTo>
                  <a:lnTo>
                    <a:pt x="0" y="6083"/>
                  </a:lnTo>
                  <a:lnTo>
                    <a:pt x="342" y="3606"/>
                  </a:lnTo>
                  <a:lnTo>
                    <a:pt x="1028" y="2159"/>
                  </a:lnTo>
                  <a:lnTo>
                    <a:pt x="1727" y="723"/>
                  </a:lnTo>
                  <a:lnTo>
                    <a:pt x="2857" y="0"/>
                  </a:lnTo>
                  <a:lnTo>
                    <a:pt x="4419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56941" y="993181"/>
              <a:ext cx="359880" cy="199750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69576" y="998888"/>
              <a:ext cx="334772" cy="17400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441584" y="1004747"/>
              <a:ext cx="805603" cy="15681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453909" y="1009048"/>
              <a:ext cx="780415" cy="13271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278553" y="1004747"/>
              <a:ext cx="906295" cy="15681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290227" y="1008960"/>
              <a:ext cx="881595" cy="13289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141139" y="1346466"/>
              <a:ext cx="224506" cy="105644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82154" y="1339855"/>
              <a:ext cx="349975" cy="11225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745336" y="1339862"/>
              <a:ext cx="445711" cy="11224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083354" y="1476874"/>
              <a:ext cx="85839" cy="10565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093187" y="1480780"/>
              <a:ext cx="102422" cy="85471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152056" y="1525877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73" y="0"/>
                  </a:moveTo>
                  <a:lnTo>
                    <a:pt x="2844" y="0"/>
                  </a:lnTo>
                  <a:lnTo>
                    <a:pt x="1841" y="0"/>
                  </a:lnTo>
                  <a:lnTo>
                    <a:pt x="1117" y="457"/>
                  </a:lnTo>
                  <a:lnTo>
                    <a:pt x="228" y="2311"/>
                  </a:lnTo>
                  <a:lnTo>
                    <a:pt x="0" y="3911"/>
                  </a:lnTo>
                  <a:lnTo>
                    <a:pt x="0" y="8458"/>
                  </a:lnTo>
                  <a:lnTo>
                    <a:pt x="228" y="10083"/>
                  </a:lnTo>
                  <a:lnTo>
                    <a:pt x="1117" y="11976"/>
                  </a:lnTo>
                  <a:lnTo>
                    <a:pt x="1841" y="12458"/>
                  </a:lnTo>
                  <a:lnTo>
                    <a:pt x="28955" y="12458"/>
                  </a:lnTo>
                  <a:lnTo>
                    <a:pt x="29667" y="11988"/>
                  </a:lnTo>
                  <a:lnTo>
                    <a:pt x="30556" y="10134"/>
                  </a:lnTo>
                  <a:lnTo>
                    <a:pt x="30772" y="8509"/>
                  </a:lnTo>
                  <a:lnTo>
                    <a:pt x="30721" y="4064"/>
                  </a:lnTo>
                  <a:lnTo>
                    <a:pt x="28892" y="101"/>
                  </a:lnTo>
                  <a:lnTo>
                    <a:pt x="28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4152057" y="1525875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4" y="0"/>
                  </a:moveTo>
                  <a:lnTo>
                    <a:pt x="27990" y="0"/>
                  </a:lnTo>
                  <a:lnTo>
                    <a:pt x="28473" y="0"/>
                  </a:lnTo>
                  <a:lnTo>
                    <a:pt x="28892" y="101"/>
                  </a:lnTo>
                  <a:lnTo>
                    <a:pt x="29235" y="304"/>
                  </a:lnTo>
                  <a:lnTo>
                    <a:pt x="29578" y="508"/>
                  </a:lnTo>
                  <a:lnTo>
                    <a:pt x="29870" y="850"/>
                  </a:lnTo>
                  <a:lnTo>
                    <a:pt x="30111" y="1333"/>
                  </a:lnTo>
                  <a:lnTo>
                    <a:pt x="30352" y="1816"/>
                  </a:lnTo>
                  <a:lnTo>
                    <a:pt x="30518" y="2463"/>
                  </a:lnTo>
                  <a:lnTo>
                    <a:pt x="30619" y="3263"/>
                  </a:lnTo>
                  <a:lnTo>
                    <a:pt x="30721" y="4076"/>
                  </a:lnTo>
                  <a:lnTo>
                    <a:pt x="30772" y="5041"/>
                  </a:lnTo>
                  <a:lnTo>
                    <a:pt x="30772" y="6172"/>
                  </a:lnTo>
                  <a:lnTo>
                    <a:pt x="30772" y="8509"/>
                  </a:lnTo>
                  <a:lnTo>
                    <a:pt x="30556" y="10134"/>
                  </a:lnTo>
                  <a:lnTo>
                    <a:pt x="30111" y="11061"/>
                  </a:lnTo>
                  <a:lnTo>
                    <a:pt x="29667" y="11988"/>
                  </a:lnTo>
                  <a:lnTo>
                    <a:pt x="28955" y="12458"/>
                  </a:lnTo>
                  <a:lnTo>
                    <a:pt x="27990" y="12458"/>
                  </a:lnTo>
                  <a:lnTo>
                    <a:pt x="2844" y="12458"/>
                  </a:lnTo>
                  <a:lnTo>
                    <a:pt x="1841" y="12458"/>
                  </a:lnTo>
                  <a:lnTo>
                    <a:pt x="1117" y="11976"/>
                  </a:lnTo>
                  <a:lnTo>
                    <a:pt x="673" y="11036"/>
                  </a:lnTo>
                  <a:lnTo>
                    <a:pt x="228" y="10083"/>
                  </a:lnTo>
                  <a:lnTo>
                    <a:pt x="0" y="8458"/>
                  </a:lnTo>
                  <a:lnTo>
                    <a:pt x="0" y="6172"/>
                  </a:lnTo>
                  <a:lnTo>
                    <a:pt x="0" y="3911"/>
                  </a:lnTo>
                  <a:lnTo>
                    <a:pt x="228" y="2311"/>
                  </a:lnTo>
                  <a:lnTo>
                    <a:pt x="673" y="1384"/>
                  </a:lnTo>
                  <a:lnTo>
                    <a:pt x="1117" y="457"/>
                  </a:lnTo>
                  <a:lnTo>
                    <a:pt x="1841" y="0"/>
                  </a:lnTo>
                  <a:lnTo>
                    <a:pt x="2844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1" name="object 5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174159" y="1476874"/>
              <a:ext cx="204693" cy="10565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82154" y="1476874"/>
              <a:ext cx="333456" cy="10730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671861" y="1525877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73" y="0"/>
                  </a:moveTo>
                  <a:lnTo>
                    <a:pt x="2844" y="0"/>
                  </a:lnTo>
                  <a:lnTo>
                    <a:pt x="1841" y="0"/>
                  </a:lnTo>
                  <a:lnTo>
                    <a:pt x="1117" y="457"/>
                  </a:lnTo>
                  <a:lnTo>
                    <a:pt x="228" y="2311"/>
                  </a:lnTo>
                  <a:lnTo>
                    <a:pt x="0" y="3911"/>
                  </a:lnTo>
                  <a:lnTo>
                    <a:pt x="0" y="8458"/>
                  </a:lnTo>
                  <a:lnTo>
                    <a:pt x="228" y="10083"/>
                  </a:lnTo>
                  <a:lnTo>
                    <a:pt x="1117" y="11976"/>
                  </a:lnTo>
                  <a:lnTo>
                    <a:pt x="1841" y="12458"/>
                  </a:lnTo>
                  <a:lnTo>
                    <a:pt x="28955" y="12458"/>
                  </a:lnTo>
                  <a:lnTo>
                    <a:pt x="29667" y="11988"/>
                  </a:lnTo>
                  <a:lnTo>
                    <a:pt x="30556" y="10134"/>
                  </a:lnTo>
                  <a:lnTo>
                    <a:pt x="30772" y="8509"/>
                  </a:lnTo>
                  <a:lnTo>
                    <a:pt x="30721" y="4064"/>
                  </a:lnTo>
                  <a:lnTo>
                    <a:pt x="28892" y="101"/>
                  </a:lnTo>
                  <a:lnTo>
                    <a:pt x="28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671861" y="1525875"/>
              <a:ext cx="31115" cy="12700"/>
            </a:xfrm>
            <a:custGeom>
              <a:avLst/>
              <a:gdLst/>
              <a:ahLst/>
              <a:cxnLst/>
              <a:rect l="l" t="t" r="r" b="b"/>
              <a:pathLst>
                <a:path w="31114" h="12700">
                  <a:moveTo>
                    <a:pt x="2844" y="0"/>
                  </a:moveTo>
                  <a:lnTo>
                    <a:pt x="27990" y="0"/>
                  </a:lnTo>
                  <a:lnTo>
                    <a:pt x="28473" y="0"/>
                  </a:lnTo>
                  <a:lnTo>
                    <a:pt x="28892" y="101"/>
                  </a:lnTo>
                  <a:lnTo>
                    <a:pt x="29235" y="304"/>
                  </a:lnTo>
                  <a:lnTo>
                    <a:pt x="29578" y="508"/>
                  </a:lnTo>
                  <a:lnTo>
                    <a:pt x="29870" y="850"/>
                  </a:lnTo>
                  <a:lnTo>
                    <a:pt x="30111" y="1333"/>
                  </a:lnTo>
                  <a:lnTo>
                    <a:pt x="30352" y="1816"/>
                  </a:lnTo>
                  <a:lnTo>
                    <a:pt x="30518" y="2463"/>
                  </a:lnTo>
                  <a:lnTo>
                    <a:pt x="30619" y="3263"/>
                  </a:lnTo>
                  <a:lnTo>
                    <a:pt x="30721" y="4076"/>
                  </a:lnTo>
                  <a:lnTo>
                    <a:pt x="30772" y="5041"/>
                  </a:lnTo>
                  <a:lnTo>
                    <a:pt x="30772" y="6172"/>
                  </a:lnTo>
                  <a:lnTo>
                    <a:pt x="30772" y="8509"/>
                  </a:lnTo>
                  <a:lnTo>
                    <a:pt x="30556" y="10134"/>
                  </a:lnTo>
                  <a:lnTo>
                    <a:pt x="30111" y="11061"/>
                  </a:lnTo>
                  <a:lnTo>
                    <a:pt x="29667" y="11988"/>
                  </a:lnTo>
                  <a:lnTo>
                    <a:pt x="28955" y="12458"/>
                  </a:lnTo>
                  <a:lnTo>
                    <a:pt x="27990" y="12458"/>
                  </a:lnTo>
                  <a:lnTo>
                    <a:pt x="2844" y="12458"/>
                  </a:lnTo>
                  <a:lnTo>
                    <a:pt x="1841" y="12458"/>
                  </a:lnTo>
                  <a:lnTo>
                    <a:pt x="1117" y="11976"/>
                  </a:lnTo>
                  <a:lnTo>
                    <a:pt x="673" y="11036"/>
                  </a:lnTo>
                  <a:lnTo>
                    <a:pt x="228" y="10083"/>
                  </a:lnTo>
                  <a:lnTo>
                    <a:pt x="0" y="8458"/>
                  </a:lnTo>
                  <a:lnTo>
                    <a:pt x="0" y="6172"/>
                  </a:lnTo>
                  <a:lnTo>
                    <a:pt x="0" y="3911"/>
                  </a:lnTo>
                  <a:lnTo>
                    <a:pt x="228" y="2311"/>
                  </a:lnTo>
                  <a:lnTo>
                    <a:pt x="673" y="1384"/>
                  </a:lnTo>
                  <a:lnTo>
                    <a:pt x="1117" y="457"/>
                  </a:lnTo>
                  <a:lnTo>
                    <a:pt x="1841" y="0"/>
                  </a:lnTo>
                  <a:lnTo>
                    <a:pt x="2844" y="0"/>
                  </a:lnTo>
                  <a:close/>
                </a:path>
              </a:pathLst>
            </a:custGeom>
            <a:ln w="6883">
              <a:solidFill>
                <a:srgbClr val="5B9B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5" name="object 5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694161" y="1476874"/>
              <a:ext cx="204698" cy="10565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905476" y="1475231"/>
              <a:ext cx="338410" cy="12875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424682" y="1605648"/>
              <a:ext cx="762673" cy="12875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200563" y="1602336"/>
              <a:ext cx="501851" cy="112256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718923" y="1602336"/>
              <a:ext cx="473787" cy="112256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209222" y="1603997"/>
              <a:ext cx="445719" cy="110591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5668149" y="1599035"/>
              <a:ext cx="229465" cy="135367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842334" y="1739366"/>
              <a:ext cx="1647525" cy="133706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352259" y="3854807"/>
              <a:ext cx="1572505" cy="427378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3633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3989148" y="3071262"/>
            <a:ext cx="1088318" cy="275249"/>
          </a:xfrm>
          <a:prstGeom prst="rect">
            <a:avLst/>
          </a:prstGeom>
          <a:solidFill>
            <a:srgbClr val="FFC000"/>
          </a:solidFill>
          <a:ln w="3441">
            <a:solidFill>
              <a:srgbClr val="4472C4"/>
            </a:solidFill>
          </a:ln>
        </p:spPr>
        <p:txBody>
          <a:bodyPr vert="horz" wrap="square" lIns="0" tIns="128112" rIns="0" bIns="0" rtlCol="0">
            <a:spAutoFit/>
          </a:bodyPr>
          <a:lstStyle/>
          <a:p>
            <a:pPr marL="187734">
              <a:spcBef>
                <a:spcPts val="1009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Relapse</a:t>
            </a:r>
            <a:r>
              <a:rPr sz="949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genes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761778" y="2417024"/>
            <a:ext cx="11796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B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89148" y="3620453"/>
            <a:ext cx="1103539" cy="230420"/>
          </a:xfrm>
          <a:prstGeom prst="rect">
            <a:avLst/>
          </a:prstGeom>
          <a:solidFill>
            <a:srgbClr val="00B050"/>
          </a:solidFill>
          <a:ln w="3441">
            <a:solidFill>
              <a:srgbClr val="4472C4"/>
            </a:solidFill>
          </a:ln>
        </p:spPr>
        <p:txBody>
          <a:bodyPr vert="horz" wrap="square" lIns="0" tIns="83717" rIns="0" bIns="0" rtlCol="0">
            <a:spAutoFit/>
          </a:bodyPr>
          <a:lstStyle/>
          <a:p>
            <a:pPr marL="82451">
              <a:spcBef>
                <a:spcPts val="659"/>
              </a:spcBef>
            </a:pPr>
            <a:r>
              <a:rPr sz="949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Regulatory</a:t>
            </a:r>
            <a:r>
              <a:rPr sz="949" u="sng" spc="-2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regions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61778" y="2918257"/>
            <a:ext cx="112891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C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44044" y="2679182"/>
            <a:ext cx="1735220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T-ALL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panel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(Agilent technologies) </a:t>
            </a:r>
            <a:r>
              <a:rPr sz="949" spc="-20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88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genes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761778" y="1811916"/>
            <a:ext cx="12557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A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89147" y="2526929"/>
            <a:ext cx="1103539" cy="273968"/>
          </a:xfrm>
          <a:prstGeom prst="rect">
            <a:avLst/>
          </a:prstGeom>
          <a:solidFill>
            <a:srgbClr val="C55A11"/>
          </a:solidFill>
          <a:ln w="3441">
            <a:solidFill>
              <a:srgbClr val="4472C4"/>
            </a:solidFill>
          </a:ln>
        </p:spPr>
        <p:txBody>
          <a:bodyPr vert="horz" wrap="square" lIns="0" tIns="126844" rIns="0" bIns="0" rtlCol="0">
            <a:spAutoFit/>
          </a:bodyPr>
          <a:lstStyle/>
          <a:p>
            <a:pPr marL="151583">
              <a:spcBef>
                <a:spcPts val="999"/>
              </a:spcBef>
            </a:pPr>
            <a:r>
              <a:rPr sz="949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ETP</a:t>
            </a:r>
            <a:r>
              <a:rPr sz="949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T-ALL</a:t>
            </a:r>
            <a:r>
              <a:rPr sz="949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genes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61779" y="3435980"/>
            <a:ext cx="12937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D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89148" y="1976419"/>
            <a:ext cx="1088318" cy="275249"/>
          </a:xfrm>
          <a:prstGeom prst="rect">
            <a:avLst/>
          </a:prstGeom>
          <a:solidFill>
            <a:srgbClr val="0070C0"/>
          </a:solidFill>
          <a:ln w="3441">
            <a:solidFill>
              <a:srgbClr val="4472C4"/>
            </a:solidFill>
          </a:ln>
        </p:spPr>
        <p:txBody>
          <a:bodyPr vert="horz" wrap="square" lIns="0" tIns="128112" rIns="0" bIns="0" rtlCol="0">
            <a:spAutoFit/>
          </a:bodyPr>
          <a:lstStyle/>
          <a:p>
            <a:pPr marL="61520">
              <a:spcBef>
                <a:spcPts val="1009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Non-ETP-ALL</a:t>
            </a:r>
            <a:r>
              <a:rPr sz="949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genes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364688" y="1986340"/>
            <a:ext cx="272714" cy="2069453"/>
          </a:xfrm>
          <a:custGeom>
            <a:avLst/>
            <a:gdLst/>
            <a:ahLst/>
            <a:cxnLst/>
            <a:rect l="l" t="t" r="r" b="b"/>
            <a:pathLst>
              <a:path w="273050" h="2072004">
                <a:moveTo>
                  <a:pt x="0" y="0"/>
                </a:moveTo>
                <a:lnTo>
                  <a:pt x="53132" y="1787"/>
                </a:lnTo>
                <a:lnTo>
                  <a:pt x="96520" y="6662"/>
                </a:lnTo>
                <a:lnTo>
                  <a:pt x="125772" y="13892"/>
                </a:lnTo>
                <a:lnTo>
                  <a:pt x="136499" y="22745"/>
                </a:lnTo>
                <a:lnTo>
                  <a:pt x="136499" y="1013104"/>
                </a:lnTo>
                <a:lnTo>
                  <a:pt x="147226" y="1021957"/>
                </a:lnTo>
                <a:lnTo>
                  <a:pt x="176479" y="1029187"/>
                </a:lnTo>
                <a:lnTo>
                  <a:pt x="219867" y="1034062"/>
                </a:lnTo>
                <a:lnTo>
                  <a:pt x="272999" y="1035850"/>
                </a:lnTo>
                <a:lnTo>
                  <a:pt x="219867" y="1037637"/>
                </a:lnTo>
                <a:lnTo>
                  <a:pt x="176479" y="1042512"/>
                </a:lnTo>
                <a:lnTo>
                  <a:pt x="147226" y="1049742"/>
                </a:lnTo>
                <a:lnTo>
                  <a:pt x="136499" y="1058595"/>
                </a:lnTo>
                <a:lnTo>
                  <a:pt x="136499" y="2048954"/>
                </a:lnTo>
                <a:lnTo>
                  <a:pt x="125772" y="2057807"/>
                </a:lnTo>
                <a:lnTo>
                  <a:pt x="96519" y="2065037"/>
                </a:lnTo>
                <a:lnTo>
                  <a:pt x="53132" y="2069912"/>
                </a:lnTo>
                <a:lnTo>
                  <a:pt x="0" y="2071700"/>
                </a:lnTo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5943530" y="2545629"/>
            <a:ext cx="9430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145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T-ALL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patients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6353725" y="2715660"/>
            <a:ext cx="44395" cy="308230"/>
            <a:chOff x="6355922" y="2719009"/>
            <a:chExt cx="44450" cy="308610"/>
          </a:xfrm>
        </p:grpSpPr>
        <p:sp>
          <p:nvSpPr>
            <p:cNvPr id="18" name="object 18"/>
            <p:cNvSpPr/>
            <p:nvPr/>
          </p:nvSpPr>
          <p:spPr>
            <a:xfrm>
              <a:off x="6358498" y="2721587"/>
              <a:ext cx="38735" cy="303530"/>
            </a:xfrm>
            <a:custGeom>
              <a:avLst/>
              <a:gdLst/>
              <a:ahLst/>
              <a:cxnLst/>
              <a:rect l="l" t="t" r="r" b="b"/>
              <a:pathLst>
                <a:path w="38735" h="303530">
                  <a:moveTo>
                    <a:pt x="29044" y="0"/>
                  </a:moveTo>
                  <a:lnTo>
                    <a:pt x="9690" y="0"/>
                  </a:lnTo>
                  <a:lnTo>
                    <a:pt x="9690" y="283692"/>
                  </a:lnTo>
                  <a:lnTo>
                    <a:pt x="0" y="283692"/>
                  </a:lnTo>
                  <a:lnTo>
                    <a:pt x="19367" y="303047"/>
                  </a:lnTo>
                  <a:lnTo>
                    <a:pt x="38722" y="283692"/>
                  </a:lnTo>
                  <a:lnTo>
                    <a:pt x="29044" y="283692"/>
                  </a:lnTo>
                  <a:lnTo>
                    <a:pt x="2904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6358500" y="2721587"/>
              <a:ext cx="38735" cy="303530"/>
            </a:xfrm>
            <a:custGeom>
              <a:avLst/>
              <a:gdLst/>
              <a:ahLst/>
              <a:cxnLst/>
              <a:rect l="l" t="t" r="r" b="b"/>
              <a:pathLst>
                <a:path w="38735" h="303530">
                  <a:moveTo>
                    <a:pt x="29044" y="0"/>
                  </a:moveTo>
                  <a:lnTo>
                    <a:pt x="29044" y="283692"/>
                  </a:lnTo>
                  <a:lnTo>
                    <a:pt x="38722" y="283692"/>
                  </a:lnTo>
                  <a:lnTo>
                    <a:pt x="19367" y="303047"/>
                  </a:lnTo>
                  <a:lnTo>
                    <a:pt x="0" y="283692"/>
                  </a:lnTo>
                  <a:lnTo>
                    <a:pt x="9690" y="283692"/>
                  </a:lnTo>
                  <a:lnTo>
                    <a:pt x="9690" y="0"/>
                  </a:lnTo>
                  <a:lnTo>
                    <a:pt x="29044" y="0"/>
                  </a:lnTo>
                  <a:close/>
                </a:path>
              </a:pathLst>
            </a:custGeom>
            <a:ln w="5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5596085" y="2971018"/>
            <a:ext cx="1707949" cy="586017"/>
          </a:xfrm>
          <a:prstGeom prst="rect">
            <a:avLst/>
          </a:prstGeom>
        </p:spPr>
        <p:txBody>
          <a:bodyPr vert="horz" wrap="square" lIns="0" tIns="74838" rIns="0" bIns="0" rtlCol="0">
            <a:spAutoFit/>
          </a:bodyPr>
          <a:lstStyle/>
          <a:p>
            <a:pPr marR="62155" algn="ctr">
              <a:spcBef>
                <a:spcPts val="589"/>
              </a:spcBef>
            </a:pPr>
            <a:r>
              <a:rPr sz="949" b="1" spc="10" dirty="0">
                <a:latin typeface="Calibri"/>
                <a:cs typeface="Calibri"/>
              </a:rPr>
              <a:t>116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T-ALL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patients</a:t>
            </a:r>
            <a:endParaRPr sz="949">
              <a:latin typeface="Calibri"/>
              <a:cs typeface="Calibri"/>
            </a:endParaRPr>
          </a:p>
          <a:p>
            <a:pPr marR="20296" algn="ctr">
              <a:spcBef>
                <a:spcPts val="499"/>
              </a:spcBef>
            </a:pPr>
            <a:r>
              <a:rPr sz="949" b="1" spc="10" dirty="0">
                <a:latin typeface="Calibri"/>
                <a:cs typeface="Calibri"/>
              </a:rPr>
              <a:t>ALL-HR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)-03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[NCT00853008]</a:t>
            </a:r>
            <a:endParaRPr sz="949">
              <a:latin typeface="Calibri"/>
              <a:cs typeface="Calibri"/>
            </a:endParaRPr>
          </a:p>
          <a:p>
            <a:pPr algn="ctr">
              <a:spcBef>
                <a:spcPts val="5"/>
              </a:spcBef>
            </a:pPr>
            <a:r>
              <a:rPr sz="949" b="1" spc="10" dirty="0">
                <a:latin typeface="Calibri"/>
                <a:cs typeface="Calibri"/>
              </a:rPr>
              <a:t>ALL-HR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(Ph</a:t>
            </a:r>
            <a:r>
              <a:rPr sz="974" b="1" spc="7" baseline="21367" dirty="0">
                <a:latin typeface="Calibri"/>
                <a:cs typeface="Calibri"/>
              </a:rPr>
              <a:t>-</a:t>
            </a:r>
            <a:r>
              <a:rPr sz="949" b="1" spc="5" dirty="0">
                <a:latin typeface="Calibri"/>
                <a:cs typeface="Calibri"/>
              </a:rPr>
              <a:t>)-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11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[NCT01540812]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title"/>
          </p:nvPr>
        </p:nvSpPr>
        <p:spPr>
          <a:xfrm>
            <a:off x="1310998" y="1304635"/>
            <a:ext cx="6337740" cy="467693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>
              <a:lnSpc>
                <a:spcPct val="102499"/>
              </a:lnSpc>
              <a:spcBef>
                <a:spcPts val="70"/>
              </a:spcBef>
            </a:pPr>
            <a:r>
              <a:rPr sz="1498" dirty="0">
                <a:solidFill>
                  <a:srgbClr val="1083BF"/>
                </a:solidFill>
              </a:rPr>
              <a:t>Improvement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of</a:t>
            </a:r>
            <a:r>
              <a:rPr sz="1498" spc="235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Adult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spc="-20" dirty="0">
                <a:solidFill>
                  <a:srgbClr val="1083BF"/>
                </a:solidFill>
              </a:rPr>
              <a:t>T-ALL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spc="-5" dirty="0">
                <a:solidFill>
                  <a:srgbClr val="1083BF"/>
                </a:solidFill>
              </a:rPr>
              <a:t>Patients</a:t>
            </a:r>
            <a:r>
              <a:rPr sz="1498" spc="245" dirty="0">
                <a:solidFill>
                  <a:srgbClr val="1083BF"/>
                </a:solidFill>
              </a:rPr>
              <a:t> </a:t>
            </a:r>
            <a:r>
              <a:rPr sz="1498" spc="-5" dirty="0">
                <a:solidFill>
                  <a:srgbClr val="1083BF"/>
                </a:solidFill>
              </a:rPr>
              <a:t>Stratification</a:t>
            </a:r>
            <a:r>
              <a:rPr sz="1498" spc="235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Enrolled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in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PETHEMA</a:t>
            </a:r>
            <a:r>
              <a:rPr sz="1498" spc="240" dirty="0">
                <a:solidFill>
                  <a:srgbClr val="1083BF"/>
                </a:solidFill>
              </a:rPr>
              <a:t> </a:t>
            </a:r>
            <a:r>
              <a:rPr sz="1498" spc="-15" dirty="0">
                <a:solidFill>
                  <a:srgbClr val="1083BF"/>
                </a:solidFill>
              </a:rPr>
              <a:t>Trials </a:t>
            </a:r>
            <a:r>
              <a:rPr sz="1498" spc="-325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Using</a:t>
            </a:r>
            <a:r>
              <a:rPr sz="1498" spc="-5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GENOMINCS</a:t>
            </a:r>
            <a:endParaRPr sz="1498" dirty="0">
              <a:solidFill>
                <a:srgbClr val="1083BF"/>
              </a:solidFill>
            </a:endParaRP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5906" y="632810"/>
            <a:ext cx="6592189" cy="3697049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dirty="0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00811" y="1898203"/>
            <a:ext cx="4541635" cy="1477094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algn="ctr">
              <a:lnSpc>
                <a:spcPct val="101899"/>
              </a:lnSpc>
              <a:spcBef>
                <a:spcPts val="80"/>
              </a:spcBef>
            </a:pP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Treatment of Philadelphia Chromosome-Negative </a:t>
            </a:r>
            <a:r>
              <a:rPr sz="1498" b="1" spc="-40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(Ph-) Adult</a:t>
            </a:r>
            <a:r>
              <a:rPr sz="1498" b="1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Acute</a:t>
            </a:r>
            <a:r>
              <a:rPr sz="1498" b="1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Lymphoblastic Leukemia</a:t>
            </a:r>
            <a:r>
              <a:rPr sz="1498" b="1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(ALL)</a:t>
            </a:r>
            <a:endParaRPr sz="1498" dirty="0">
              <a:latin typeface="Arial"/>
              <a:cs typeface="Arial"/>
            </a:endParaRPr>
          </a:p>
          <a:p>
            <a:pPr marL="1068057" marR="1060446" algn="ctr">
              <a:lnSpc>
                <a:spcPct val="103800"/>
              </a:lnSpc>
              <a:spcBef>
                <a:spcPts val="1493"/>
              </a:spcBef>
            </a:pPr>
            <a:r>
              <a:rPr sz="1698" b="1" spc="20" dirty="0">
                <a:solidFill>
                  <a:srgbClr val="333399"/>
                </a:solidFill>
                <a:latin typeface="Arial"/>
                <a:cs typeface="Arial"/>
              </a:rPr>
              <a:t>PETHEMA</a:t>
            </a:r>
            <a:r>
              <a:rPr sz="1698" b="1" spc="-4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Arial"/>
                <a:cs typeface="Arial"/>
              </a:rPr>
              <a:t>ALL-19</a:t>
            </a:r>
            <a:r>
              <a:rPr sz="1698" b="1" spc="-3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Trial </a:t>
            </a:r>
            <a:r>
              <a:rPr sz="1698" b="1" spc="-454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20" dirty="0">
                <a:solidFill>
                  <a:srgbClr val="333399"/>
                </a:solidFill>
                <a:latin typeface="Arial"/>
                <a:cs typeface="Arial"/>
              </a:rPr>
              <a:t>NCT</a:t>
            </a:r>
            <a:r>
              <a:rPr sz="1698" b="1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04179929</a:t>
            </a:r>
            <a:endParaRPr sz="1698" dirty="0">
              <a:latin typeface="Arial"/>
              <a:cs typeface="Arial"/>
            </a:endParaRPr>
          </a:p>
          <a:p>
            <a:pPr algn="ctr">
              <a:spcBef>
                <a:spcPts val="15"/>
              </a:spcBef>
            </a:pP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Fourth</a:t>
            </a:r>
            <a:r>
              <a:rPr sz="1698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analysis</a:t>
            </a:r>
            <a:r>
              <a:rPr sz="1698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Arial"/>
                <a:cs typeface="Arial"/>
              </a:rPr>
              <a:t>(May</a:t>
            </a:r>
            <a:r>
              <a:rPr sz="1698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2022)</a:t>
            </a:r>
            <a:endParaRPr sz="1698" dirty="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3026297" y="1167786"/>
            <a:ext cx="2889497" cy="463594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741424" marR="5074" indent="-729374">
              <a:lnSpc>
                <a:spcPct val="102499"/>
              </a:lnSpc>
              <a:spcBef>
                <a:spcPts val="70"/>
              </a:spcBef>
            </a:pP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50th</a:t>
            </a:r>
            <a:r>
              <a:rPr sz="1498" spc="-6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Annual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PETHEMA</a:t>
            </a:r>
            <a:r>
              <a:rPr sz="1498" spc="-6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Meeting </a:t>
            </a:r>
            <a:r>
              <a:rPr sz="1498" spc="-40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FF0000"/>
                </a:solidFill>
                <a:latin typeface="Arial"/>
                <a:cs typeface="Arial"/>
              </a:rPr>
              <a:t>May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26-28,</a:t>
            </a:r>
            <a:r>
              <a:rPr sz="14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2022</a:t>
            </a:r>
            <a:endParaRPr sz="14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44146" y="860090"/>
            <a:ext cx="490344" cy="606275"/>
          </a:xfrm>
          <a:prstGeom prst="rect">
            <a:avLst/>
          </a:prstGeom>
        </p:spPr>
      </p:pic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15" dirty="0"/>
              <a:t> </a:t>
            </a:r>
            <a:r>
              <a:rPr spc="-5" dirty="0"/>
              <a:t>PLENARIA-LEUCEMIA</a:t>
            </a:r>
            <a:r>
              <a:rPr spc="-40" dirty="0"/>
              <a:t> </a:t>
            </a:r>
            <a:r>
              <a:rPr spc="-15" dirty="0"/>
              <a:t>AGUDA</a:t>
            </a:r>
            <a:r>
              <a:rPr spc="-10" dirty="0"/>
              <a:t> </a:t>
            </a:r>
            <a:r>
              <a:rPr spc="-5" dirty="0"/>
              <a:t>MIELOBLÁSTICA</a:t>
            </a:r>
            <a:r>
              <a:rPr spc="345" dirty="0"/>
              <a:t> </a:t>
            </a:r>
            <a:r>
              <a:rPr dirty="0">
                <a:solidFill>
                  <a:srgbClr val="EDEDED"/>
                </a:solidFill>
              </a:rPr>
              <a:t>|</a:t>
            </a:r>
            <a:r>
              <a:rPr spc="35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TRABAJO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dirty="0">
                <a:solidFill>
                  <a:srgbClr val="EDEDED"/>
                </a:solidFill>
              </a:rPr>
              <a:t>EN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EJECUCION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8738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54365" y="1333216"/>
            <a:ext cx="3041075" cy="33916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latin typeface="Calibri"/>
                <a:cs typeface="Calibri"/>
              </a:rPr>
              <a:t>WORSE</a:t>
            </a:r>
            <a:r>
              <a:rPr sz="1049" b="1" spc="-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OUTCOME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GENETICS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(WOG):</a:t>
            </a:r>
            <a:endParaRPr sz="1049">
              <a:latin typeface="Calibri"/>
              <a:cs typeface="Calibri"/>
            </a:endParaRPr>
          </a:p>
          <a:p>
            <a:pPr marL="1094695">
              <a:spcBef>
                <a:spcPts val="40"/>
              </a:spcBef>
            </a:pPr>
            <a:r>
              <a:rPr sz="1049" i="1" spc="10" dirty="0">
                <a:latin typeface="Calibri"/>
                <a:cs typeface="Calibri"/>
              </a:rPr>
              <a:t>N/KRAS</a:t>
            </a:r>
            <a:r>
              <a:rPr sz="1049" spc="10" dirty="0">
                <a:latin typeface="Calibri"/>
                <a:cs typeface="Calibri"/>
              </a:rPr>
              <a:t>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MSH2</a:t>
            </a:r>
            <a:r>
              <a:rPr sz="1049" spc="15" dirty="0">
                <a:latin typeface="Calibri"/>
                <a:cs typeface="Calibri"/>
              </a:rPr>
              <a:t>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DNMT3A</a:t>
            </a:r>
            <a:r>
              <a:rPr sz="1049" i="1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&amp;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U2AF1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24368" y="3102048"/>
            <a:ext cx="1588444" cy="118594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024367" y="1620224"/>
            <a:ext cx="1589408" cy="1155849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977712" y="2222829"/>
            <a:ext cx="2347209" cy="172652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279214" y="1955361"/>
            <a:ext cx="18741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alibri"/>
                <a:cs typeface="Calibri"/>
              </a:rPr>
              <a:t>MRD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5" dirty="0">
                <a:latin typeface="Calibri"/>
                <a:cs typeface="Calibri"/>
              </a:rPr>
              <a:t>&amp;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WOG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dirty="0">
                <a:latin typeface="Calibri"/>
                <a:cs typeface="Calibri"/>
              </a:rPr>
              <a:t> 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061188" y="1370079"/>
            <a:ext cx="147455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WOG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061188" y="2877122"/>
            <a:ext cx="14574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alibri"/>
                <a:cs typeface="Calibri"/>
              </a:rPr>
              <a:t>MRD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21791" y="3099467"/>
            <a:ext cx="1593790" cy="1229128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noAutofit/>
          </a:bodyPr>
          <a:lstStyle/>
          <a:p>
            <a:pPr>
              <a:lnSpc>
                <a:spcPct val="100000"/>
              </a:lnSpc>
            </a:pPr>
            <a:endParaRPr sz="8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749">
              <a:latin typeface="Times New Roman"/>
              <a:cs typeface="Times New Roman"/>
            </a:endParaRPr>
          </a:p>
          <a:p>
            <a:pPr marL="740156"/>
            <a:r>
              <a:rPr sz="749" b="1" dirty="0">
                <a:latin typeface="Calibri"/>
                <a:cs typeface="Calibri"/>
              </a:rPr>
              <a:t>49%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(35-63%)</a:t>
            </a:r>
            <a:endParaRPr sz="7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49">
              <a:latin typeface="Calibri"/>
              <a:cs typeface="Calibri"/>
            </a:endParaRPr>
          </a:p>
          <a:p>
            <a:pPr marL="661510"/>
            <a:r>
              <a:rPr sz="749" b="1" spc="5" dirty="0">
                <a:latin typeface="Calibri"/>
                <a:cs typeface="Calibri"/>
              </a:rPr>
              <a:t>8%</a:t>
            </a:r>
            <a:r>
              <a:rPr sz="749" b="1" spc="-3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(0-23%)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21791" y="1587545"/>
            <a:ext cx="1595058" cy="1229128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noAutofit/>
          </a:bodyPr>
          <a:lstStyle/>
          <a:p>
            <a:pPr>
              <a:lnSpc>
                <a:spcPct val="100000"/>
              </a:lnSpc>
            </a:pPr>
            <a:endParaRPr sz="899">
              <a:latin typeface="Times New Roman"/>
              <a:cs typeface="Times New Roman"/>
            </a:endParaRPr>
          </a:p>
          <a:p>
            <a:pPr>
              <a:spcBef>
                <a:spcPts val="35"/>
              </a:spcBef>
            </a:pPr>
            <a:endParaRPr sz="999">
              <a:latin typeface="Times New Roman"/>
              <a:cs typeface="Times New Roman"/>
            </a:endParaRPr>
          </a:p>
          <a:p>
            <a:pPr marL="807385"/>
            <a:r>
              <a:rPr sz="749" b="1" dirty="0">
                <a:latin typeface="Calibri"/>
                <a:cs typeface="Calibri"/>
              </a:rPr>
              <a:t>45%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(32-58%)</a:t>
            </a:r>
            <a:endParaRPr sz="7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949">
              <a:latin typeface="Calibri"/>
              <a:cs typeface="Calibri"/>
            </a:endParaRPr>
          </a:p>
          <a:p>
            <a:pPr marL="740156">
              <a:spcBef>
                <a:spcPts val="5"/>
              </a:spcBef>
            </a:pPr>
            <a:r>
              <a:rPr sz="749" b="1" dirty="0">
                <a:latin typeface="Calibri"/>
                <a:cs typeface="Calibri"/>
              </a:rPr>
              <a:t>13%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(0-26%)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975136" y="2171791"/>
            <a:ext cx="2352949" cy="1927134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noAutofit/>
          </a:bodyPr>
          <a:lstStyle/>
          <a:p>
            <a:pPr>
              <a:lnSpc>
                <a:spcPct val="100000"/>
              </a:lnSpc>
            </a:pPr>
            <a:endParaRPr sz="1199" dirty="0">
              <a:latin typeface="Times New Roman"/>
              <a:cs typeface="Times New Roman"/>
            </a:endParaRPr>
          </a:p>
          <a:p>
            <a:pPr>
              <a:spcBef>
                <a:spcPts val="20"/>
              </a:spcBef>
            </a:pPr>
            <a:endParaRPr sz="1698" dirty="0">
              <a:latin typeface="Times New Roman"/>
              <a:cs typeface="Times New Roman"/>
            </a:endParaRPr>
          </a:p>
          <a:p>
            <a:pPr marL="1300188"/>
            <a:r>
              <a:rPr sz="949" b="1" spc="10" dirty="0">
                <a:latin typeface="Calibri"/>
                <a:cs typeface="Calibri"/>
              </a:rPr>
              <a:t>52%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(37-67%)</a:t>
            </a:r>
            <a:endParaRPr sz="949" dirty="0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1648" dirty="0">
              <a:latin typeface="Calibri"/>
              <a:cs typeface="Calibri"/>
            </a:endParaRPr>
          </a:p>
          <a:p>
            <a:pPr marL="1331900"/>
            <a:r>
              <a:rPr sz="949" b="1" spc="10" dirty="0">
                <a:latin typeface="Calibri"/>
                <a:cs typeface="Calibri"/>
              </a:rPr>
              <a:t>17%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(1-33%)</a:t>
            </a:r>
            <a:endParaRPr sz="949" dirty="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501847" y="2217657"/>
            <a:ext cx="407168" cy="353259"/>
            <a:chOff x="4501761" y="2220391"/>
            <a:chExt cx="407670" cy="353695"/>
          </a:xfrm>
        </p:grpSpPr>
        <p:sp>
          <p:nvSpPr>
            <p:cNvPr id="17" name="object 17"/>
            <p:cNvSpPr/>
            <p:nvPr/>
          </p:nvSpPr>
          <p:spPr>
            <a:xfrm>
              <a:off x="4504339" y="2222969"/>
              <a:ext cx="402590" cy="348615"/>
            </a:xfrm>
            <a:custGeom>
              <a:avLst/>
              <a:gdLst/>
              <a:ahLst/>
              <a:cxnLst/>
              <a:rect l="l" t="t" r="r" b="b"/>
              <a:pathLst>
                <a:path w="402589" h="348614">
                  <a:moveTo>
                    <a:pt x="371233" y="0"/>
                  </a:moveTo>
                  <a:lnTo>
                    <a:pt x="21386" y="293077"/>
                  </a:lnTo>
                  <a:lnTo>
                    <a:pt x="5968" y="274662"/>
                  </a:lnTo>
                  <a:lnTo>
                    <a:pt x="0" y="342328"/>
                  </a:lnTo>
                  <a:lnTo>
                    <a:pt x="67652" y="348297"/>
                  </a:lnTo>
                  <a:lnTo>
                    <a:pt x="52235" y="329895"/>
                  </a:lnTo>
                  <a:lnTo>
                    <a:pt x="402081" y="36817"/>
                  </a:lnTo>
                  <a:lnTo>
                    <a:pt x="37123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504339" y="2222969"/>
              <a:ext cx="402590" cy="348615"/>
            </a:xfrm>
            <a:custGeom>
              <a:avLst/>
              <a:gdLst/>
              <a:ahLst/>
              <a:cxnLst/>
              <a:rect l="l" t="t" r="r" b="b"/>
              <a:pathLst>
                <a:path w="402589" h="348614">
                  <a:moveTo>
                    <a:pt x="371233" y="0"/>
                  </a:moveTo>
                  <a:lnTo>
                    <a:pt x="21386" y="293077"/>
                  </a:lnTo>
                  <a:lnTo>
                    <a:pt x="5968" y="274662"/>
                  </a:lnTo>
                  <a:lnTo>
                    <a:pt x="0" y="342328"/>
                  </a:lnTo>
                  <a:lnTo>
                    <a:pt x="67652" y="348297"/>
                  </a:lnTo>
                  <a:lnTo>
                    <a:pt x="52235" y="329895"/>
                  </a:lnTo>
                  <a:lnTo>
                    <a:pt x="402081" y="36817"/>
                  </a:lnTo>
                  <a:lnTo>
                    <a:pt x="371233" y="0"/>
                  </a:lnTo>
                  <a:close/>
                </a:path>
              </a:pathLst>
            </a:custGeom>
            <a:ln w="5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4552726" y="3346297"/>
            <a:ext cx="427463" cy="303156"/>
            <a:chOff x="4552702" y="3350423"/>
            <a:chExt cx="427990" cy="303530"/>
          </a:xfrm>
        </p:grpSpPr>
        <p:sp>
          <p:nvSpPr>
            <p:cNvPr id="20" name="object 20"/>
            <p:cNvSpPr/>
            <p:nvPr/>
          </p:nvSpPr>
          <p:spPr>
            <a:xfrm>
              <a:off x="4555280" y="3353001"/>
              <a:ext cx="422909" cy="298450"/>
            </a:xfrm>
            <a:custGeom>
              <a:avLst/>
              <a:gdLst/>
              <a:ahLst/>
              <a:cxnLst/>
              <a:rect l="l" t="t" r="r" b="b"/>
              <a:pathLst>
                <a:path w="422910" h="298450">
                  <a:moveTo>
                    <a:pt x="61099" y="0"/>
                  </a:moveTo>
                  <a:lnTo>
                    <a:pt x="0" y="13004"/>
                  </a:lnTo>
                  <a:lnTo>
                    <a:pt x="13017" y="74104"/>
                  </a:lnTo>
                  <a:lnTo>
                    <a:pt x="25031" y="55575"/>
                  </a:lnTo>
                  <a:lnTo>
                    <a:pt x="398614" y="297980"/>
                  </a:lnTo>
                  <a:lnTo>
                    <a:pt x="422656" y="260921"/>
                  </a:lnTo>
                  <a:lnTo>
                    <a:pt x="49085" y="18516"/>
                  </a:lnTo>
                  <a:lnTo>
                    <a:pt x="6109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555280" y="3353001"/>
              <a:ext cx="422909" cy="298450"/>
            </a:xfrm>
            <a:custGeom>
              <a:avLst/>
              <a:gdLst/>
              <a:ahLst/>
              <a:cxnLst/>
              <a:rect l="l" t="t" r="r" b="b"/>
              <a:pathLst>
                <a:path w="422910" h="298450">
                  <a:moveTo>
                    <a:pt x="422656" y="260921"/>
                  </a:moveTo>
                  <a:lnTo>
                    <a:pt x="49085" y="18516"/>
                  </a:lnTo>
                  <a:lnTo>
                    <a:pt x="61099" y="0"/>
                  </a:lnTo>
                  <a:lnTo>
                    <a:pt x="0" y="13004"/>
                  </a:lnTo>
                  <a:lnTo>
                    <a:pt x="13017" y="74104"/>
                  </a:lnTo>
                  <a:lnTo>
                    <a:pt x="25031" y="55575"/>
                  </a:lnTo>
                  <a:lnTo>
                    <a:pt x="398614" y="297980"/>
                  </a:lnTo>
                  <a:lnTo>
                    <a:pt x="422656" y="260921"/>
                  </a:lnTo>
                  <a:close/>
                </a:path>
              </a:pathLst>
            </a:custGeom>
            <a:ln w="5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15" dirty="0"/>
              <a:t> </a:t>
            </a:r>
            <a:r>
              <a:rPr spc="-5" dirty="0"/>
              <a:t>PLENARIA-LEUCEMIA</a:t>
            </a:r>
            <a:r>
              <a:rPr spc="-40" dirty="0"/>
              <a:t> </a:t>
            </a:r>
            <a:r>
              <a:rPr spc="-15" dirty="0"/>
              <a:t>AGUDA</a:t>
            </a:r>
            <a:r>
              <a:rPr spc="-10" dirty="0"/>
              <a:t> </a:t>
            </a:r>
            <a:r>
              <a:rPr spc="-5" dirty="0"/>
              <a:t>MIELOBLÁSTICA</a:t>
            </a:r>
            <a:r>
              <a:rPr spc="345" dirty="0"/>
              <a:t> </a:t>
            </a:r>
            <a:r>
              <a:rPr dirty="0">
                <a:solidFill>
                  <a:srgbClr val="EDEDED"/>
                </a:solidFill>
              </a:rPr>
              <a:t>|</a:t>
            </a:r>
            <a:r>
              <a:rPr spc="35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TRABAJO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dirty="0">
                <a:solidFill>
                  <a:srgbClr val="EDEDED"/>
                </a:solidFill>
              </a:rPr>
              <a:t>EN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EJECUCION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3421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298781" y="1655829"/>
            <a:ext cx="105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Calibri"/>
                <a:cs typeface="Calibri"/>
              </a:rPr>
              <a:t>102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(CR)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T-ALL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patients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82016" y="1274958"/>
            <a:ext cx="2997948" cy="49405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Genetic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Prognostic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Factors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of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Relapse</a:t>
            </a:r>
            <a:endParaRPr sz="1498">
              <a:latin typeface="Calibri"/>
              <a:cs typeface="Calibri"/>
            </a:endParaRPr>
          </a:p>
          <a:p>
            <a:pPr marL="1231056">
              <a:spcBef>
                <a:spcPts val="849"/>
              </a:spcBef>
            </a:pPr>
            <a:r>
              <a:rPr sz="849" b="1" spc="5" dirty="0">
                <a:latin typeface="Calibri"/>
                <a:cs typeface="Calibri"/>
              </a:rPr>
              <a:t>ALL-HR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(Ph</a:t>
            </a:r>
            <a:r>
              <a:rPr sz="899" b="1" baseline="23148" dirty="0">
                <a:latin typeface="Calibri"/>
                <a:cs typeface="Calibri"/>
              </a:rPr>
              <a:t>-</a:t>
            </a:r>
            <a:r>
              <a:rPr sz="849" b="1" dirty="0">
                <a:latin typeface="Calibri"/>
                <a:cs typeface="Calibri"/>
              </a:rPr>
              <a:t>)-03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[NCT00853008]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75148" y="1741567"/>
            <a:ext cx="152719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849" b="1" spc="5" dirty="0">
                <a:latin typeface="Calibri"/>
                <a:cs typeface="Calibri"/>
              </a:rPr>
              <a:t>ALL-HR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(Ph</a:t>
            </a:r>
            <a:r>
              <a:rPr sz="899" b="1" baseline="23148" dirty="0">
                <a:latin typeface="Calibri"/>
                <a:cs typeface="Calibri"/>
              </a:rPr>
              <a:t>-</a:t>
            </a:r>
            <a:r>
              <a:rPr sz="849" b="1" dirty="0">
                <a:latin typeface="Calibri"/>
                <a:cs typeface="Calibri"/>
              </a:rPr>
              <a:t>)-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11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[NCT01540812]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334899" y="1633530"/>
            <a:ext cx="95133" cy="260029"/>
          </a:xfrm>
          <a:custGeom>
            <a:avLst/>
            <a:gdLst/>
            <a:ahLst/>
            <a:cxnLst/>
            <a:rect l="l" t="t" r="r" b="b"/>
            <a:pathLst>
              <a:path w="95250" h="260350">
                <a:moveTo>
                  <a:pt x="0" y="0"/>
                </a:moveTo>
                <a:lnTo>
                  <a:pt x="18466" y="621"/>
                </a:lnTo>
                <a:lnTo>
                  <a:pt x="33548" y="2317"/>
                </a:lnTo>
                <a:lnTo>
                  <a:pt x="43717" y="4832"/>
                </a:lnTo>
                <a:lnTo>
                  <a:pt x="47447" y="7912"/>
                </a:lnTo>
                <a:lnTo>
                  <a:pt x="47447" y="122110"/>
                </a:lnTo>
                <a:lnTo>
                  <a:pt x="51176" y="125189"/>
                </a:lnTo>
                <a:lnTo>
                  <a:pt x="61345" y="127704"/>
                </a:lnTo>
                <a:lnTo>
                  <a:pt x="76427" y="129400"/>
                </a:lnTo>
                <a:lnTo>
                  <a:pt x="94894" y="130022"/>
                </a:lnTo>
                <a:lnTo>
                  <a:pt x="76427" y="130644"/>
                </a:lnTo>
                <a:lnTo>
                  <a:pt x="61345" y="132340"/>
                </a:lnTo>
                <a:lnTo>
                  <a:pt x="51176" y="134855"/>
                </a:lnTo>
                <a:lnTo>
                  <a:pt x="47447" y="137934"/>
                </a:lnTo>
                <a:lnTo>
                  <a:pt x="47447" y="252133"/>
                </a:lnTo>
                <a:lnTo>
                  <a:pt x="43717" y="255212"/>
                </a:lnTo>
                <a:lnTo>
                  <a:pt x="33548" y="257727"/>
                </a:lnTo>
                <a:lnTo>
                  <a:pt x="18466" y="259423"/>
                </a:lnTo>
                <a:lnTo>
                  <a:pt x="0" y="260045"/>
                </a:lnTo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0" name="object 10"/>
          <p:cNvGrpSpPr/>
          <p:nvPr/>
        </p:nvGrpSpPr>
        <p:grpSpPr>
          <a:xfrm>
            <a:off x="2091339" y="2791372"/>
            <a:ext cx="1538613" cy="818141"/>
            <a:chOff x="2088280" y="2794814"/>
            <a:chExt cx="1540510" cy="819150"/>
          </a:xfrm>
        </p:grpSpPr>
        <p:sp>
          <p:nvSpPr>
            <p:cNvPr id="11" name="object 11"/>
            <p:cNvSpPr/>
            <p:nvPr/>
          </p:nvSpPr>
          <p:spPr>
            <a:xfrm>
              <a:off x="2234563" y="2802751"/>
              <a:ext cx="0" cy="784860"/>
            </a:xfrm>
            <a:custGeom>
              <a:avLst/>
              <a:gdLst/>
              <a:ahLst/>
              <a:cxnLst/>
              <a:rect l="l" t="t" r="r" b="b"/>
              <a:pathLst>
                <a:path h="784860">
                  <a:moveTo>
                    <a:pt x="0" y="0"/>
                  </a:moveTo>
                  <a:lnTo>
                    <a:pt x="0" y="784847"/>
                  </a:lnTo>
                </a:path>
              </a:pathLst>
            </a:custGeom>
            <a:ln w="15481">
              <a:solidFill>
                <a:srgbClr val="4719E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090185" y="3589364"/>
              <a:ext cx="1536700" cy="22860"/>
            </a:xfrm>
            <a:custGeom>
              <a:avLst/>
              <a:gdLst/>
              <a:ahLst/>
              <a:cxnLst/>
              <a:rect l="l" t="t" r="r" b="b"/>
              <a:pathLst>
                <a:path w="1536700" h="22860">
                  <a:moveTo>
                    <a:pt x="0" y="0"/>
                  </a:moveTo>
                  <a:lnTo>
                    <a:pt x="1536412" y="0"/>
                  </a:lnTo>
                </a:path>
                <a:path w="1536700"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345710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1274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856711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115512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371075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626597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493641" y="1994931"/>
            <a:ext cx="70398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CIR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rate: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48%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080170" y="3619870"/>
            <a:ext cx="29744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  <a:tabLst>
                <a:tab pos="254964" algn="l"/>
              </a:tabLst>
            </a:pPr>
            <a:r>
              <a:rPr sz="300" spc="60" dirty="0">
                <a:latin typeface="Arial"/>
                <a:cs typeface="Arial"/>
              </a:rPr>
              <a:t>0	2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90516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845765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04247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8</a:t>
            </a:r>
            <a:endParaRPr sz="3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43163" y="3619870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10</a:t>
            </a:r>
            <a:endParaRPr sz="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598369" y="3619870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12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993757" y="2452321"/>
            <a:ext cx="32979" cy="1089586"/>
            <a:chOff x="1990578" y="2455345"/>
            <a:chExt cx="33020" cy="1090930"/>
          </a:xfrm>
        </p:grpSpPr>
        <p:sp>
          <p:nvSpPr>
            <p:cNvPr id="27" name="object 27"/>
            <p:cNvSpPr/>
            <p:nvPr/>
          </p:nvSpPr>
          <p:spPr>
            <a:xfrm>
              <a:off x="1991848" y="2457250"/>
              <a:ext cx="29845" cy="1087120"/>
            </a:xfrm>
            <a:custGeom>
              <a:avLst/>
              <a:gdLst/>
              <a:ahLst/>
              <a:cxnLst/>
              <a:rect l="l" t="t" r="r" b="b"/>
              <a:pathLst>
                <a:path w="29844" h="1087120">
                  <a:moveTo>
                    <a:pt x="29541" y="1086818"/>
                  </a:moveTo>
                  <a:lnTo>
                    <a:pt x="29541" y="0"/>
                  </a:lnTo>
                </a:path>
                <a:path w="29844" h="1087120">
                  <a:moveTo>
                    <a:pt x="29541" y="1086818"/>
                  </a:moveTo>
                  <a:lnTo>
                    <a:pt x="0" y="10868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1991848" y="332772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1991848" y="3108797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1991848" y="2892455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1991848" y="2673591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1991848" y="245725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1890386" y="2637390"/>
            <a:ext cx="83083" cy="95344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250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90386" y="2418829"/>
            <a:ext cx="83083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2024531" y="2408981"/>
            <a:ext cx="1813228" cy="1176474"/>
          </a:xfrm>
          <a:custGeom>
            <a:avLst/>
            <a:gdLst/>
            <a:ahLst/>
            <a:cxnLst/>
            <a:rect l="l" t="t" r="r" b="b"/>
            <a:pathLst>
              <a:path w="1815464" h="1177925">
                <a:moveTo>
                  <a:pt x="0" y="0"/>
                </a:moveTo>
                <a:lnTo>
                  <a:pt x="0" y="1177412"/>
                </a:lnTo>
                <a:lnTo>
                  <a:pt x="1814862" y="1177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1797519" y="2791400"/>
            <a:ext cx="123111" cy="412242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dence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2091656" y="2937240"/>
            <a:ext cx="1682580" cy="604410"/>
            <a:chOff x="2088597" y="2940861"/>
            <a:chExt cx="1684655" cy="605155"/>
          </a:xfrm>
        </p:grpSpPr>
        <p:sp>
          <p:nvSpPr>
            <p:cNvPr id="38" name="object 38"/>
            <p:cNvSpPr/>
            <p:nvPr/>
          </p:nvSpPr>
          <p:spPr>
            <a:xfrm>
              <a:off x="2090185" y="2955311"/>
              <a:ext cx="1680845" cy="589280"/>
            </a:xfrm>
            <a:custGeom>
              <a:avLst/>
              <a:gdLst/>
              <a:ahLst/>
              <a:cxnLst/>
              <a:rect l="l" t="t" r="r" b="b"/>
              <a:pathLst>
                <a:path w="1680845" h="589279">
                  <a:moveTo>
                    <a:pt x="0" y="588756"/>
                  </a:moveTo>
                  <a:lnTo>
                    <a:pt x="16353" y="588756"/>
                  </a:lnTo>
                  <a:lnTo>
                    <a:pt x="16353" y="578700"/>
                  </a:lnTo>
                  <a:lnTo>
                    <a:pt x="19624" y="578700"/>
                  </a:lnTo>
                  <a:lnTo>
                    <a:pt x="19624" y="568580"/>
                  </a:lnTo>
                  <a:lnTo>
                    <a:pt x="26165" y="568580"/>
                  </a:lnTo>
                  <a:lnTo>
                    <a:pt x="26165" y="558524"/>
                  </a:lnTo>
                  <a:lnTo>
                    <a:pt x="29436" y="558524"/>
                  </a:lnTo>
                  <a:lnTo>
                    <a:pt x="29436" y="545979"/>
                  </a:lnTo>
                  <a:lnTo>
                    <a:pt x="32707" y="545979"/>
                  </a:lnTo>
                  <a:lnTo>
                    <a:pt x="32707" y="535923"/>
                  </a:lnTo>
                  <a:lnTo>
                    <a:pt x="32707" y="525868"/>
                  </a:lnTo>
                  <a:lnTo>
                    <a:pt x="32707" y="515748"/>
                  </a:lnTo>
                  <a:lnTo>
                    <a:pt x="35978" y="515748"/>
                  </a:lnTo>
                  <a:lnTo>
                    <a:pt x="35978" y="503202"/>
                  </a:lnTo>
                  <a:lnTo>
                    <a:pt x="39248" y="503202"/>
                  </a:lnTo>
                  <a:lnTo>
                    <a:pt x="39248" y="493147"/>
                  </a:lnTo>
                  <a:lnTo>
                    <a:pt x="45895" y="493147"/>
                  </a:lnTo>
                  <a:lnTo>
                    <a:pt x="45895" y="483091"/>
                  </a:lnTo>
                  <a:lnTo>
                    <a:pt x="45895" y="473035"/>
                  </a:lnTo>
                  <a:lnTo>
                    <a:pt x="45895" y="460425"/>
                  </a:lnTo>
                  <a:lnTo>
                    <a:pt x="45895" y="450370"/>
                  </a:lnTo>
                  <a:lnTo>
                    <a:pt x="49166" y="450370"/>
                  </a:lnTo>
                  <a:lnTo>
                    <a:pt x="49166" y="440314"/>
                  </a:lnTo>
                  <a:lnTo>
                    <a:pt x="49166" y="427769"/>
                  </a:lnTo>
                  <a:lnTo>
                    <a:pt x="58978" y="427769"/>
                  </a:lnTo>
                  <a:lnTo>
                    <a:pt x="58978" y="417713"/>
                  </a:lnTo>
                  <a:lnTo>
                    <a:pt x="58978" y="407593"/>
                  </a:lnTo>
                  <a:lnTo>
                    <a:pt x="62249" y="407593"/>
                  </a:lnTo>
                  <a:lnTo>
                    <a:pt x="62249" y="397537"/>
                  </a:lnTo>
                  <a:lnTo>
                    <a:pt x="65519" y="397537"/>
                  </a:lnTo>
                  <a:lnTo>
                    <a:pt x="65519" y="384959"/>
                  </a:lnTo>
                  <a:lnTo>
                    <a:pt x="68790" y="384959"/>
                  </a:lnTo>
                  <a:lnTo>
                    <a:pt x="68790" y="374936"/>
                  </a:lnTo>
                  <a:lnTo>
                    <a:pt x="85144" y="374936"/>
                  </a:lnTo>
                  <a:lnTo>
                    <a:pt x="85144" y="362294"/>
                  </a:lnTo>
                  <a:lnTo>
                    <a:pt x="94956" y="362294"/>
                  </a:lnTo>
                  <a:lnTo>
                    <a:pt x="94956" y="352238"/>
                  </a:lnTo>
                  <a:lnTo>
                    <a:pt x="94956" y="329637"/>
                  </a:lnTo>
                  <a:lnTo>
                    <a:pt x="98210" y="329637"/>
                  </a:lnTo>
                  <a:lnTo>
                    <a:pt x="98210" y="317060"/>
                  </a:lnTo>
                  <a:lnTo>
                    <a:pt x="104768" y="317060"/>
                  </a:lnTo>
                  <a:lnTo>
                    <a:pt x="104768" y="306939"/>
                  </a:lnTo>
                  <a:lnTo>
                    <a:pt x="108132" y="306939"/>
                  </a:lnTo>
                  <a:lnTo>
                    <a:pt x="108132" y="294394"/>
                  </a:lnTo>
                  <a:lnTo>
                    <a:pt x="114690" y="294394"/>
                  </a:lnTo>
                  <a:lnTo>
                    <a:pt x="114690" y="284338"/>
                  </a:lnTo>
                  <a:lnTo>
                    <a:pt x="117969" y="284338"/>
                  </a:lnTo>
                  <a:lnTo>
                    <a:pt x="117969" y="271761"/>
                  </a:lnTo>
                  <a:lnTo>
                    <a:pt x="117969" y="259151"/>
                  </a:lnTo>
                  <a:lnTo>
                    <a:pt x="121248" y="259151"/>
                  </a:lnTo>
                  <a:lnTo>
                    <a:pt x="121248" y="249095"/>
                  </a:lnTo>
                  <a:lnTo>
                    <a:pt x="127764" y="249095"/>
                  </a:lnTo>
                  <a:lnTo>
                    <a:pt x="127764" y="236517"/>
                  </a:lnTo>
                  <a:lnTo>
                    <a:pt x="134323" y="236517"/>
                  </a:lnTo>
                  <a:lnTo>
                    <a:pt x="134323" y="223972"/>
                  </a:lnTo>
                  <a:lnTo>
                    <a:pt x="134323" y="211394"/>
                  </a:lnTo>
                  <a:lnTo>
                    <a:pt x="137602" y="211394"/>
                  </a:lnTo>
                  <a:lnTo>
                    <a:pt x="137602" y="198784"/>
                  </a:lnTo>
                  <a:lnTo>
                    <a:pt x="147397" y="198784"/>
                  </a:lnTo>
                  <a:lnTo>
                    <a:pt x="147397" y="186207"/>
                  </a:lnTo>
                  <a:lnTo>
                    <a:pt x="147397" y="173661"/>
                  </a:lnTo>
                  <a:lnTo>
                    <a:pt x="153956" y="173661"/>
                  </a:lnTo>
                  <a:lnTo>
                    <a:pt x="153956" y="161084"/>
                  </a:lnTo>
                  <a:lnTo>
                    <a:pt x="153956" y="148442"/>
                  </a:lnTo>
                  <a:lnTo>
                    <a:pt x="163751" y="148442"/>
                  </a:lnTo>
                  <a:lnTo>
                    <a:pt x="163751" y="135896"/>
                  </a:lnTo>
                  <a:lnTo>
                    <a:pt x="180189" y="135896"/>
                  </a:lnTo>
                  <a:lnTo>
                    <a:pt x="180189" y="123319"/>
                  </a:lnTo>
                  <a:lnTo>
                    <a:pt x="190026" y="123319"/>
                  </a:lnTo>
                  <a:lnTo>
                    <a:pt x="190026" y="110773"/>
                  </a:lnTo>
                  <a:lnTo>
                    <a:pt x="203101" y="110773"/>
                  </a:lnTo>
                  <a:lnTo>
                    <a:pt x="203101" y="98131"/>
                  </a:lnTo>
                  <a:lnTo>
                    <a:pt x="216175" y="98131"/>
                  </a:lnTo>
                  <a:lnTo>
                    <a:pt x="216175" y="85586"/>
                  </a:lnTo>
                  <a:lnTo>
                    <a:pt x="229292" y="85586"/>
                  </a:lnTo>
                  <a:lnTo>
                    <a:pt x="229292" y="70518"/>
                  </a:lnTo>
                  <a:lnTo>
                    <a:pt x="255525" y="70518"/>
                  </a:lnTo>
                  <a:lnTo>
                    <a:pt x="255525" y="57941"/>
                  </a:lnTo>
                  <a:lnTo>
                    <a:pt x="311271" y="57941"/>
                  </a:lnTo>
                  <a:lnTo>
                    <a:pt x="311271" y="40287"/>
                  </a:lnTo>
                  <a:lnTo>
                    <a:pt x="340699" y="40287"/>
                  </a:lnTo>
                  <a:lnTo>
                    <a:pt x="340699" y="22697"/>
                  </a:lnTo>
                  <a:lnTo>
                    <a:pt x="399682" y="22697"/>
                  </a:lnTo>
                  <a:lnTo>
                    <a:pt x="399682" y="0"/>
                  </a:lnTo>
                  <a:lnTo>
                    <a:pt x="16805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106538" y="347105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2122892" y="345851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139351" y="33528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155705" y="3337781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1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142622" y="33302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158975" y="33176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145892" y="33302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162246" y="33176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2178600" y="32622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194954" y="32497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181871" y="326225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198317" y="32497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188395" y="323965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204875" y="3227072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2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191674" y="322206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208154" y="320941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194954" y="321446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211433" y="320188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217950" y="31540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234303" y="314151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234303" y="31037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2250657" y="309120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306361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1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322714" y="3013252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309640" y="302583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2325993" y="3013252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309640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329273" y="3013252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2319477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2339194" y="3013252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2332636" y="30132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348990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332636" y="30132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348990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2342473" y="30132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2358827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355548" y="3013252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375181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381697" y="30132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2398177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391534" y="29955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2407972" y="298302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2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2424326" y="29780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2440680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2437401" y="29780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453754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2466955" y="297800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2486588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2512737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2529091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2558645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257499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2574999" y="295531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594632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2588073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260455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2637261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2653614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879707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2896061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2922252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3869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964839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8119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014026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03038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040176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05652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043455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059808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053292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06973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171216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18756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177774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94254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46230" y="29553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6271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754400" y="2954053"/>
              <a:ext cx="17145" cy="2540"/>
            </a:xfrm>
            <a:custGeom>
              <a:avLst/>
              <a:gdLst/>
              <a:ahLst/>
              <a:cxnLst/>
              <a:rect l="l" t="t" r="r" b="b"/>
              <a:pathLst>
                <a:path w="17145" h="2539">
                  <a:moveTo>
                    <a:pt x="0" y="2515"/>
                  </a:moveTo>
                  <a:lnTo>
                    <a:pt x="16560" y="2515"/>
                  </a:lnTo>
                  <a:lnTo>
                    <a:pt x="16560" y="0"/>
                  </a:lnTo>
                  <a:lnTo>
                    <a:pt x="0" y="0"/>
                  </a:lnTo>
                  <a:lnTo>
                    <a:pt x="0" y="2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77075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9" name="object 119"/>
          <p:cNvSpPr txBox="1"/>
          <p:nvPr/>
        </p:nvSpPr>
        <p:spPr>
          <a:xfrm>
            <a:off x="2574183" y="3765619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15</a:t>
            </a:r>
            <a:endParaRPr sz="3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2829431" y="3668279"/>
            <a:ext cx="173142" cy="14998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indent="45665">
              <a:lnSpc>
                <a:spcPct val="159500"/>
              </a:lnSpc>
              <a:spcBef>
                <a:spcPts val="95"/>
              </a:spcBef>
            </a:pPr>
            <a:r>
              <a:rPr sz="300" spc="40" dirty="0">
                <a:latin typeface="Arial"/>
                <a:cs typeface="Arial"/>
              </a:rPr>
              <a:t>T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40" dirty="0">
                <a:latin typeface="Arial"/>
                <a:cs typeface="Arial"/>
              </a:rPr>
              <a:t>e  </a:t>
            </a:r>
            <a:r>
              <a:rPr sz="300" spc="60" dirty="0">
                <a:latin typeface="Arial"/>
                <a:cs typeface="Arial"/>
              </a:rPr>
              <a:t>13</a:t>
            </a:r>
            <a:endParaRPr sz="3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104247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359495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3</a:t>
            </a:r>
            <a:endParaRPr sz="3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614704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024532" y="3717870"/>
            <a:ext cx="365944" cy="1062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6003" marR="5074" indent="-26638">
              <a:lnSpc>
                <a:spcPct val="104600"/>
              </a:lnSpc>
              <a:spcBef>
                <a:spcPts val="100"/>
              </a:spcBef>
              <a:tabLst>
                <a:tab pos="294286" algn="l"/>
              </a:tabLst>
            </a:pPr>
            <a:r>
              <a:rPr sz="300" spc="55" dirty="0">
                <a:latin typeface="Arial"/>
                <a:cs typeface="Arial"/>
              </a:rPr>
              <a:t>Number </a:t>
            </a:r>
            <a:r>
              <a:rPr sz="300" spc="45" dirty="0">
                <a:latin typeface="Arial"/>
                <a:cs typeface="Arial"/>
              </a:rPr>
              <a:t>at </a:t>
            </a:r>
            <a:r>
              <a:rPr sz="300" spc="40" dirty="0">
                <a:latin typeface="Arial"/>
                <a:cs typeface="Arial"/>
              </a:rPr>
              <a:t>risk </a:t>
            </a:r>
            <a:r>
              <a:rPr sz="300" spc="-70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102</a:t>
            </a:r>
            <a:r>
              <a:rPr sz="300" dirty="0">
                <a:latin typeface="Arial"/>
                <a:cs typeface="Arial"/>
              </a:rPr>
              <a:t>	</a:t>
            </a:r>
            <a:r>
              <a:rPr sz="300" spc="60" dirty="0">
                <a:latin typeface="Arial"/>
                <a:cs typeface="Arial"/>
              </a:rPr>
              <a:t>30</a:t>
            </a:r>
            <a:endParaRPr sz="300">
              <a:latin typeface="Arial"/>
              <a:cs typeface="Arial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2258224" y="2707005"/>
            <a:ext cx="1536076" cy="135088"/>
          </a:xfrm>
          <a:custGeom>
            <a:avLst/>
            <a:gdLst/>
            <a:ahLst/>
            <a:cxnLst/>
            <a:rect l="l" t="t" r="r" b="b"/>
            <a:pathLst>
              <a:path w="1537970" h="135255">
                <a:moveTo>
                  <a:pt x="1537855" y="134797"/>
                </a:moveTo>
                <a:lnTo>
                  <a:pt x="1536973" y="108562"/>
                </a:lnTo>
                <a:lnTo>
                  <a:pt x="1534566" y="87139"/>
                </a:lnTo>
                <a:lnTo>
                  <a:pt x="1530997" y="72695"/>
                </a:lnTo>
                <a:lnTo>
                  <a:pt x="1526628" y="67398"/>
                </a:lnTo>
                <a:lnTo>
                  <a:pt x="780161" y="67398"/>
                </a:lnTo>
                <a:lnTo>
                  <a:pt x="775784" y="62102"/>
                </a:lnTo>
                <a:lnTo>
                  <a:pt x="772212" y="47658"/>
                </a:lnTo>
                <a:lnTo>
                  <a:pt x="769804" y="26234"/>
                </a:lnTo>
                <a:lnTo>
                  <a:pt x="768921" y="0"/>
                </a:lnTo>
                <a:lnTo>
                  <a:pt x="768038" y="26234"/>
                </a:lnTo>
                <a:lnTo>
                  <a:pt x="765632" y="47658"/>
                </a:lnTo>
                <a:lnTo>
                  <a:pt x="762063" y="62102"/>
                </a:lnTo>
                <a:lnTo>
                  <a:pt x="757694" y="67398"/>
                </a:lnTo>
                <a:lnTo>
                  <a:pt x="11226" y="67398"/>
                </a:lnTo>
                <a:lnTo>
                  <a:pt x="6858" y="72695"/>
                </a:lnTo>
                <a:lnTo>
                  <a:pt x="3289" y="87139"/>
                </a:lnTo>
                <a:lnTo>
                  <a:pt x="882" y="108562"/>
                </a:lnTo>
                <a:lnTo>
                  <a:pt x="0" y="134797"/>
                </a:lnTo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26" name="object 126"/>
          <p:cNvGrpSpPr/>
          <p:nvPr/>
        </p:nvGrpSpPr>
        <p:grpSpPr>
          <a:xfrm>
            <a:off x="1764152" y="2207809"/>
            <a:ext cx="2208981" cy="1699069"/>
            <a:chOff x="1760689" y="2210531"/>
            <a:chExt cx="2211705" cy="1701164"/>
          </a:xfrm>
        </p:grpSpPr>
        <p:sp>
          <p:nvSpPr>
            <p:cNvPr id="127" name="object 127"/>
            <p:cNvSpPr/>
            <p:nvPr/>
          </p:nvSpPr>
          <p:spPr>
            <a:xfrm>
              <a:off x="1763267" y="2213109"/>
              <a:ext cx="2206625" cy="1696085"/>
            </a:xfrm>
            <a:custGeom>
              <a:avLst/>
              <a:gdLst/>
              <a:ahLst/>
              <a:cxnLst/>
              <a:rect l="l" t="t" r="r" b="b"/>
              <a:pathLst>
                <a:path w="2206625" h="1696085">
                  <a:moveTo>
                    <a:pt x="0" y="0"/>
                  </a:moveTo>
                  <a:lnTo>
                    <a:pt x="2206523" y="0"/>
                  </a:lnTo>
                  <a:lnTo>
                    <a:pt x="2206523" y="1695742"/>
                  </a:lnTo>
                  <a:lnTo>
                    <a:pt x="0" y="169574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024462" y="2753589"/>
              <a:ext cx="181610" cy="49530"/>
            </a:xfrm>
            <a:custGeom>
              <a:avLst/>
              <a:gdLst/>
              <a:ahLst/>
              <a:cxnLst/>
              <a:rect l="l" t="t" r="r" b="b"/>
              <a:pathLst>
                <a:path w="181610" h="49530">
                  <a:moveTo>
                    <a:pt x="181368" y="49161"/>
                  </a:moveTo>
                  <a:lnTo>
                    <a:pt x="181368" y="35585"/>
                  </a:lnTo>
                  <a:lnTo>
                    <a:pt x="179539" y="24587"/>
                  </a:lnTo>
                  <a:lnTo>
                    <a:pt x="177266" y="24587"/>
                  </a:lnTo>
                  <a:lnTo>
                    <a:pt x="94780" y="24587"/>
                  </a:lnTo>
                  <a:lnTo>
                    <a:pt x="92519" y="24587"/>
                  </a:lnTo>
                  <a:lnTo>
                    <a:pt x="90678" y="13576"/>
                  </a:lnTo>
                  <a:lnTo>
                    <a:pt x="90678" y="0"/>
                  </a:lnTo>
                  <a:lnTo>
                    <a:pt x="90678" y="13576"/>
                  </a:lnTo>
                  <a:lnTo>
                    <a:pt x="88849" y="24587"/>
                  </a:lnTo>
                  <a:lnTo>
                    <a:pt x="86588" y="24587"/>
                  </a:lnTo>
                  <a:lnTo>
                    <a:pt x="4089" y="24587"/>
                  </a:lnTo>
                  <a:lnTo>
                    <a:pt x="1828" y="24587"/>
                  </a:lnTo>
                  <a:lnTo>
                    <a:pt x="0" y="35585"/>
                  </a:lnTo>
                  <a:lnTo>
                    <a:pt x="0" y="49161"/>
                  </a:lnTo>
                </a:path>
              </a:pathLst>
            </a:custGeom>
            <a:ln w="688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9" name="object 129"/>
          <p:cNvSpPr txBox="1"/>
          <p:nvPr/>
        </p:nvSpPr>
        <p:spPr>
          <a:xfrm>
            <a:off x="2044407" y="2541784"/>
            <a:ext cx="18138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63%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934256" y="2525337"/>
            <a:ext cx="18138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37%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010342" y="3887747"/>
            <a:ext cx="223752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Not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maintained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the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multivariable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analysis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32" name="object 132"/>
          <p:cNvGrpSpPr/>
          <p:nvPr/>
        </p:nvGrpSpPr>
        <p:grpSpPr>
          <a:xfrm>
            <a:off x="5509058" y="3352526"/>
            <a:ext cx="1365471" cy="30442"/>
            <a:chOff x="5510213" y="3356660"/>
            <a:chExt cx="1367155" cy="30480"/>
          </a:xfrm>
        </p:grpSpPr>
        <p:sp>
          <p:nvSpPr>
            <p:cNvPr id="133" name="object 133"/>
            <p:cNvSpPr/>
            <p:nvPr/>
          </p:nvSpPr>
          <p:spPr>
            <a:xfrm>
              <a:off x="5511801" y="3358247"/>
              <a:ext cx="1363980" cy="27305"/>
            </a:xfrm>
            <a:custGeom>
              <a:avLst/>
              <a:gdLst/>
              <a:ahLst/>
              <a:cxnLst/>
              <a:rect l="l" t="t" r="r" b="b"/>
              <a:pathLst>
                <a:path w="1363979" h="27304">
                  <a:moveTo>
                    <a:pt x="0" y="0"/>
                  </a:moveTo>
                  <a:lnTo>
                    <a:pt x="1363802" y="0"/>
                  </a:lnTo>
                </a:path>
                <a:path w="1363979"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739575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964305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192080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419974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647829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875603" y="3358247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0" name="object 140"/>
          <p:cNvSpPr txBox="1"/>
          <p:nvPr/>
        </p:nvSpPr>
        <p:spPr>
          <a:xfrm>
            <a:off x="5498163" y="3398726"/>
            <a:ext cx="492787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  <a:tabLst>
                <a:tab pos="227056" algn="l"/>
                <a:tab pos="451577" algn="l"/>
              </a:tabLst>
            </a:pPr>
            <a:r>
              <a:rPr sz="350" spc="20" dirty="0">
                <a:latin typeface="Arial"/>
                <a:cs typeface="Arial"/>
              </a:rPr>
              <a:t>0	2	4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41" name="object 141"/>
          <p:cNvGrpSpPr/>
          <p:nvPr/>
        </p:nvGrpSpPr>
        <p:grpSpPr>
          <a:xfrm>
            <a:off x="5418585" y="2048597"/>
            <a:ext cx="34882" cy="1256386"/>
            <a:chOff x="5419628" y="2051123"/>
            <a:chExt cx="34925" cy="1257935"/>
          </a:xfrm>
        </p:grpSpPr>
        <p:sp>
          <p:nvSpPr>
            <p:cNvPr id="142" name="object 142"/>
            <p:cNvSpPr/>
            <p:nvPr/>
          </p:nvSpPr>
          <p:spPr>
            <a:xfrm>
              <a:off x="5421215" y="2052711"/>
              <a:ext cx="31750" cy="1254760"/>
            </a:xfrm>
            <a:custGeom>
              <a:avLst/>
              <a:gdLst/>
              <a:ahLst/>
              <a:cxnLst/>
              <a:rect l="l" t="t" r="r" b="b"/>
              <a:pathLst>
                <a:path w="31750" h="1254760">
                  <a:moveTo>
                    <a:pt x="31260" y="1254150"/>
                  </a:moveTo>
                  <a:lnTo>
                    <a:pt x="31260" y="0"/>
                  </a:lnTo>
                </a:path>
                <a:path w="31750" h="1254760">
                  <a:moveTo>
                    <a:pt x="31260" y="1254150"/>
                  </a:moveTo>
                  <a:lnTo>
                    <a:pt x="0" y="12541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21215" y="305603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21215" y="280520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421215" y="255437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421215" y="230354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421215" y="205271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8" name="object 148"/>
          <p:cNvSpPr txBox="1"/>
          <p:nvPr/>
        </p:nvSpPr>
        <p:spPr>
          <a:xfrm>
            <a:off x="5320476" y="3262823"/>
            <a:ext cx="7991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20" dirty="0">
                <a:latin typeface="Arial"/>
                <a:cs typeface="Arial"/>
              </a:rPr>
              <a:t>0</a:t>
            </a:r>
            <a:r>
              <a:rPr sz="350" dirty="0">
                <a:latin typeface="Arial"/>
                <a:cs typeface="Arial"/>
              </a:rPr>
              <a:t>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320476" y="2010215"/>
            <a:ext cx="7991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5451392" y="1998861"/>
            <a:ext cx="1605840" cy="1355324"/>
          </a:xfrm>
          <a:custGeom>
            <a:avLst/>
            <a:gdLst/>
            <a:ahLst/>
            <a:cxnLst/>
            <a:rect l="l" t="t" r="r" b="b"/>
            <a:pathLst>
              <a:path w="1607820" h="1356995">
                <a:moveTo>
                  <a:pt x="0" y="0"/>
                </a:moveTo>
                <a:lnTo>
                  <a:pt x="0" y="1356921"/>
                </a:lnTo>
                <a:lnTo>
                  <a:pt x="1607284" y="13569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1" name="object 151"/>
          <p:cNvSpPr txBox="1"/>
          <p:nvPr/>
        </p:nvSpPr>
        <p:spPr>
          <a:xfrm>
            <a:off x="6177644" y="3369296"/>
            <a:ext cx="736327" cy="200413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endParaRPr sz="300">
              <a:latin typeface="Times New Roman"/>
              <a:cs typeface="Times New Roman"/>
            </a:endParaRPr>
          </a:p>
          <a:p>
            <a:pPr>
              <a:tabLst>
                <a:tab pos="227056" algn="l"/>
                <a:tab pos="438893" algn="l"/>
                <a:tab pos="666584" algn="l"/>
              </a:tabLst>
            </a:pPr>
            <a:r>
              <a:rPr sz="350" spc="20" dirty="0">
                <a:latin typeface="Arial"/>
                <a:cs typeface="Arial"/>
              </a:rPr>
              <a:t>6	8	10	12</a:t>
            </a:r>
            <a:endParaRPr sz="350">
              <a:latin typeface="Arial"/>
              <a:cs typeface="Arial"/>
            </a:endParaRPr>
          </a:p>
          <a:p>
            <a:pPr marL="21564">
              <a:spcBef>
                <a:spcPts val="270"/>
              </a:spcBef>
            </a:pPr>
            <a:r>
              <a:rPr sz="350" spc="15" dirty="0">
                <a:latin typeface="Arial"/>
                <a:cs typeface="Arial"/>
              </a:rPr>
              <a:t>Time</a:t>
            </a:r>
            <a:endParaRPr sz="35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234514" y="2430646"/>
            <a:ext cx="123111" cy="489616"/>
          </a:xfrm>
          <a:prstGeom prst="rect">
            <a:avLst/>
          </a:prstGeom>
        </p:spPr>
        <p:txBody>
          <a:bodyPr vert="vert270" wrap="square" lIns="0" tIns="6976" rIns="0" bIns="0" rtlCol="0">
            <a:spAutoFit/>
          </a:bodyPr>
          <a:lstStyle/>
          <a:p>
            <a:pPr marL="12685">
              <a:spcBef>
                <a:spcPts val="55"/>
              </a:spcBef>
            </a:pPr>
            <a:r>
              <a:rPr sz="400" spc="10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10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5" dirty="0">
                <a:latin typeface="Arial"/>
                <a:cs typeface="Arial"/>
              </a:rPr>
              <a:t>t</a:t>
            </a:r>
            <a:r>
              <a:rPr sz="400" spc="10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53" name="object 153"/>
          <p:cNvGrpSpPr/>
          <p:nvPr/>
        </p:nvGrpSpPr>
        <p:grpSpPr>
          <a:xfrm>
            <a:off x="5509058" y="2311183"/>
            <a:ext cx="1490412" cy="993185"/>
            <a:chOff x="5510213" y="2314033"/>
            <a:chExt cx="1492250" cy="994410"/>
          </a:xfrm>
        </p:grpSpPr>
        <p:sp>
          <p:nvSpPr>
            <p:cNvPr id="154" name="object 154"/>
            <p:cNvSpPr/>
            <p:nvPr/>
          </p:nvSpPr>
          <p:spPr>
            <a:xfrm>
              <a:off x="5511801" y="2330690"/>
              <a:ext cx="1021080" cy="976630"/>
            </a:xfrm>
            <a:custGeom>
              <a:avLst/>
              <a:gdLst/>
              <a:ahLst/>
              <a:cxnLst/>
              <a:rect l="l" t="t" r="r" b="b"/>
              <a:pathLst>
                <a:path w="1021079" h="976629">
                  <a:moveTo>
                    <a:pt x="0" y="976171"/>
                  </a:moveTo>
                  <a:lnTo>
                    <a:pt x="15580" y="976171"/>
                  </a:lnTo>
                  <a:lnTo>
                    <a:pt x="15580" y="837200"/>
                  </a:lnTo>
                  <a:lnTo>
                    <a:pt x="24912" y="837200"/>
                  </a:lnTo>
                  <a:lnTo>
                    <a:pt x="24912" y="698114"/>
                  </a:lnTo>
                  <a:lnTo>
                    <a:pt x="28036" y="698114"/>
                  </a:lnTo>
                  <a:lnTo>
                    <a:pt x="28036" y="559104"/>
                  </a:lnTo>
                  <a:lnTo>
                    <a:pt x="28036" y="417105"/>
                  </a:lnTo>
                  <a:lnTo>
                    <a:pt x="40492" y="417105"/>
                  </a:lnTo>
                  <a:lnTo>
                    <a:pt x="40492" y="278095"/>
                  </a:lnTo>
                  <a:lnTo>
                    <a:pt x="106016" y="278095"/>
                  </a:lnTo>
                  <a:lnTo>
                    <a:pt x="106016" y="139009"/>
                  </a:lnTo>
                  <a:lnTo>
                    <a:pt x="202822" y="139009"/>
                  </a:lnTo>
                  <a:lnTo>
                    <a:pt x="202822" y="0"/>
                  </a:lnTo>
                  <a:lnTo>
                    <a:pt x="10205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705291" y="233069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720871" y="231562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511801" y="2657065"/>
              <a:ext cx="1489075" cy="650240"/>
            </a:xfrm>
            <a:custGeom>
              <a:avLst/>
              <a:gdLst/>
              <a:ahLst/>
              <a:cxnLst/>
              <a:rect l="l" t="t" r="r" b="b"/>
              <a:pathLst>
                <a:path w="1489075" h="650239">
                  <a:moveTo>
                    <a:pt x="0" y="649796"/>
                  </a:moveTo>
                  <a:lnTo>
                    <a:pt x="18664" y="649796"/>
                  </a:lnTo>
                  <a:lnTo>
                    <a:pt x="18664" y="637717"/>
                  </a:lnTo>
                  <a:lnTo>
                    <a:pt x="24912" y="637717"/>
                  </a:lnTo>
                  <a:lnTo>
                    <a:pt x="24912" y="622647"/>
                  </a:lnTo>
                  <a:lnTo>
                    <a:pt x="28036" y="622647"/>
                  </a:lnTo>
                  <a:lnTo>
                    <a:pt x="28036" y="610490"/>
                  </a:lnTo>
                  <a:lnTo>
                    <a:pt x="31160" y="610490"/>
                  </a:lnTo>
                  <a:lnTo>
                    <a:pt x="31160" y="595381"/>
                  </a:lnTo>
                  <a:lnTo>
                    <a:pt x="34244" y="595381"/>
                  </a:lnTo>
                  <a:lnTo>
                    <a:pt x="34244" y="583341"/>
                  </a:lnTo>
                  <a:lnTo>
                    <a:pt x="40492" y="583341"/>
                  </a:lnTo>
                  <a:lnTo>
                    <a:pt x="40492" y="568232"/>
                  </a:lnTo>
                  <a:lnTo>
                    <a:pt x="40492" y="556075"/>
                  </a:lnTo>
                  <a:lnTo>
                    <a:pt x="40492" y="540966"/>
                  </a:lnTo>
                  <a:lnTo>
                    <a:pt x="43616" y="540966"/>
                  </a:lnTo>
                  <a:lnTo>
                    <a:pt x="43616" y="525896"/>
                  </a:lnTo>
                  <a:lnTo>
                    <a:pt x="43616" y="513817"/>
                  </a:lnTo>
                  <a:lnTo>
                    <a:pt x="49944" y="513817"/>
                  </a:lnTo>
                  <a:lnTo>
                    <a:pt x="49944" y="498747"/>
                  </a:lnTo>
                  <a:lnTo>
                    <a:pt x="53068" y="498747"/>
                  </a:lnTo>
                  <a:lnTo>
                    <a:pt x="53068" y="486590"/>
                  </a:lnTo>
                  <a:lnTo>
                    <a:pt x="56152" y="486590"/>
                  </a:lnTo>
                  <a:lnTo>
                    <a:pt x="56152" y="471481"/>
                  </a:lnTo>
                  <a:lnTo>
                    <a:pt x="59276" y="471481"/>
                  </a:lnTo>
                  <a:lnTo>
                    <a:pt x="59276" y="459402"/>
                  </a:lnTo>
                  <a:lnTo>
                    <a:pt x="59276" y="444332"/>
                  </a:lnTo>
                  <a:lnTo>
                    <a:pt x="74856" y="444332"/>
                  </a:lnTo>
                  <a:lnTo>
                    <a:pt x="74856" y="432175"/>
                  </a:lnTo>
                  <a:lnTo>
                    <a:pt x="84228" y="432175"/>
                  </a:lnTo>
                  <a:lnTo>
                    <a:pt x="84228" y="417066"/>
                  </a:lnTo>
                  <a:lnTo>
                    <a:pt x="84228" y="386887"/>
                  </a:lnTo>
                  <a:lnTo>
                    <a:pt x="87312" y="386887"/>
                  </a:lnTo>
                  <a:lnTo>
                    <a:pt x="87312" y="374846"/>
                  </a:lnTo>
                  <a:lnTo>
                    <a:pt x="93560" y="374846"/>
                  </a:lnTo>
                  <a:lnTo>
                    <a:pt x="93560" y="359660"/>
                  </a:lnTo>
                  <a:lnTo>
                    <a:pt x="96684" y="359660"/>
                  </a:lnTo>
                  <a:lnTo>
                    <a:pt x="96684" y="344551"/>
                  </a:lnTo>
                  <a:lnTo>
                    <a:pt x="99808" y="344551"/>
                  </a:lnTo>
                  <a:lnTo>
                    <a:pt x="99808" y="329481"/>
                  </a:lnTo>
                  <a:lnTo>
                    <a:pt x="102932" y="329481"/>
                  </a:lnTo>
                  <a:lnTo>
                    <a:pt x="102932" y="314372"/>
                  </a:lnTo>
                  <a:lnTo>
                    <a:pt x="106016" y="314372"/>
                  </a:lnTo>
                  <a:lnTo>
                    <a:pt x="106016" y="299225"/>
                  </a:lnTo>
                  <a:lnTo>
                    <a:pt x="112265" y="299225"/>
                  </a:lnTo>
                  <a:lnTo>
                    <a:pt x="112265" y="284116"/>
                  </a:lnTo>
                  <a:lnTo>
                    <a:pt x="118593" y="284116"/>
                  </a:lnTo>
                  <a:lnTo>
                    <a:pt x="118593" y="269046"/>
                  </a:lnTo>
                  <a:lnTo>
                    <a:pt x="118593" y="253937"/>
                  </a:lnTo>
                  <a:lnTo>
                    <a:pt x="121717" y="253937"/>
                  </a:lnTo>
                  <a:lnTo>
                    <a:pt x="121717" y="235760"/>
                  </a:lnTo>
                  <a:lnTo>
                    <a:pt x="131049" y="235760"/>
                  </a:lnTo>
                  <a:lnTo>
                    <a:pt x="131049" y="220651"/>
                  </a:lnTo>
                  <a:lnTo>
                    <a:pt x="131049" y="205581"/>
                  </a:lnTo>
                  <a:lnTo>
                    <a:pt x="137297" y="205581"/>
                  </a:lnTo>
                  <a:lnTo>
                    <a:pt x="137297" y="187365"/>
                  </a:lnTo>
                  <a:lnTo>
                    <a:pt x="137297" y="172295"/>
                  </a:lnTo>
                  <a:lnTo>
                    <a:pt x="143505" y="172295"/>
                  </a:lnTo>
                  <a:lnTo>
                    <a:pt x="143505" y="157186"/>
                  </a:lnTo>
                  <a:lnTo>
                    <a:pt x="159085" y="157186"/>
                  </a:lnTo>
                  <a:lnTo>
                    <a:pt x="159085" y="139086"/>
                  </a:lnTo>
                  <a:lnTo>
                    <a:pt x="168457" y="139086"/>
                  </a:lnTo>
                  <a:lnTo>
                    <a:pt x="168457" y="123900"/>
                  </a:lnTo>
                  <a:lnTo>
                    <a:pt x="181033" y="123900"/>
                  </a:lnTo>
                  <a:lnTo>
                    <a:pt x="181033" y="105800"/>
                  </a:lnTo>
                  <a:lnTo>
                    <a:pt x="193489" y="105800"/>
                  </a:lnTo>
                  <a:lnTo>
                    <a:pt x="193489" y="90730"/>
                  </a:lnTo>
                  <a:lnTo>
                    <a:pt x="224650" y="90730"/>
                  </a:lnTo>
                  <a:lnTo>
                    <a:pt x="224650" y="72592"/>
                  </a:lnTo>
                  <a:lnTo>
                    <a:pt x="277718" y="72592"/>
                  </a:lnTo>
                  <a:lnTo>
                    <a:pt x="277718" y="51385"/>
                  </a:lnTo>
                  <a:lnTo>
                    <a:pt x="299547" y="51385"/>
                  </a:lnTo>
                  <a:lnTo>
                    <a:pt x="299547" y="27265"/>
                  </a:lnTo>
                  <a:lnTo>
                    <a:pt x="355699" y="27265"/>
                  </a:lnTo>
                  <a:lnTo>
                    <a:pt x="355699" y="0"/>
                  </a:lnTo>
                  <a:lnTo>
                    <a:pt x="148864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524257" y="326755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539837" y="324945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555417" y="312854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571078" y="311347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1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558541" y="310139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574201" y="30862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561745" y="310139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577325" y="30862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589781" y="301672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605362" y="300161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589781" y="301672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608486" y="300161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599114" y="298654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614734" y="297143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602238" y="297143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617818" y="295629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602238" y="297143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617818" y="295629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624066" y="289282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639726" y="287771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636642" y="282936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652222" y="281425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02167" y="274779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717747" y="273268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705291" y="274779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720871" y="273268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714623" y="274779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30203" y="273268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723995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739575" y="271450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723995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739575" y="271450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733327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748907" y="271450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745783" y="2729657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36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764567" y="271450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767691" y="272965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786396" y="2714509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777063" y="2708450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795768" y="269338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805100" y="268433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820760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817676" y="268433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833256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845712" y="268433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861292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886325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901905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923693" y="2657065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40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93927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942518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958098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951849" y="265706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967429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995466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011166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210904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2648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48272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6397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285761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301341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329498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345078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354449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370030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357534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37311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363782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379362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469919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485499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476167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491747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891303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90688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984864" y="2655554"/>
              <a:ext cx="15875" cy="3175"/>
            </a:xfrm>
            <a:custGeom>
              <a:avLst/>
              <a:gdLst/>
              <a:ahLst/>
              <a:cxnLst/>
              <a:rect l="l" t="t" r="r" b="b"/>
              <a:pathLst>
                <a:path w="15875" h="3175">
                  <a:moveTo>
                    <a:pt x="0" y="3021"/>
                  </a:moveTo>
                  <a:lnTo>
                    <a:pt x="15780" y="3021"/>
                  </a:lnTo>
                  <a:lnTo>
                    <a:pt x="15780" y="0"/>
                  </a:lnTo>
                  <a:lnTo>
                    <a:pt x="0" y="0"/>
                  </a:lnTo>
                  <a:lnTo>
                    <a:pt x="0" y="3021"/>
                  </a:lnTo>
                  <a:close/>
                </a:path>
              </a:pathLst>
            </a:custGeom>
            <a:solidFill>
              <a:srgbClr val="DF536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700044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6" name="object 236"/>
          <p:cNvSpPr txBox="1"/>
          <p:nvPr/>
        </p:nvSpPr>
        <p:spPr>
          <a:xfrm>
            <a:off x="5145889" y="3514143"/>
            <a:ext cx="1754881" cy="247839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endParaRPr sz="300">
              <a:latin typeface="Times New Roman"/>
              <a:cs typeface="Times New Roman"/>
            </a:endParaRPr>
          </a:p>
          <a:p>
            <a:pPr marL="305068"/>
            <a:r>
              <a:rPr sz="350" spc="15" dirty="0">
                <a:latin typeface="Arial"/>
                <a:cs typeface="Arial"/>
              </a:rPr>
              <a:t>N</a:t>
            </a:r>
            <a:r>
              <a:rPr sz="350" spc="-5" dirty="0">
                <a:latin typeface="Arial"/>
                <a:cs typeface="Arial"/>
              </a:rPr>
              <a:t>u</a:t>
            </a:r>
            <a:r>
              <a:rPr sz="350" spc="25" dirty="0">
                <a:latin typeface="Arial"/>
                <a:cs typeface="Arial"/>
              </a:rPr>
              <a:t>m</a:t>
            </a:r>
            <a:r>
              <a:rPr sz="350" spc="20" dirty="0">
                <a:latin typeface="Arial"/>
                <a:cs typeface="Arial"/>
              </a:rPr>
              <a:t>ber</a:t>
            </a:r>
            <a:r>
              <a:rPr sz="350" spc="-10" dirty="0">
                <a:latin typeface="Arial"/>
                <a:cs typeface="Arial"/>
              </a:rPr>
              <a:t> </a:t>
            </a:r>
            <a:r>
              <a:rPr sz="350" spc="15" dirty="0">
                <a:latin typeface="Arial"/>
                <a:cs typeface="Arial"/>
              </a:rPr>
              <a:t>at</a:t>
            </a:r>
            <a:r>
              <a:rPr sz="350" spc="-10" dirty="0">
                <a:latin typeface="Arial"/>
                <a:cs typeface="Arial"/>
              </a:rPr>
              <a:t> </a:t>
            </a:r>
            <a:r>
              <a:rPr sz="350" dirty="0">
                <a:latin typeface="Arial"/>
                <a:cs typeface="Arial"/>
              </a:rPr>
              <a:t>r</a:t>
            </a:r>
            <a:r>
              <a:rPr sz="350" spc="15" dirty="0">
                <a:latin typeface="Arial"/>
                <a:cs typeface="Arial"/>
              </a:rPr>
              <a:t>i</a:t>
            </a:r>
            <a:r>
              <a:rPr sz="350" spc="20" dirty="0">
                <a:latin typeface="Arial"/>
                <a:cs typeface="Arial"/>
              </a:rPr>
              <a:t>sk</a:t>
            </a:r>
            <a:endParaRPr sz="350">
              <a:latin typeface="Arial"/>
              <a:cs typeface="Arial"/>
            </a:endParaRPr>
          </a:p>
          <a:p>
            <a:pPr marL="49471">
              <a:spcBef>
                <a:spcPts val="270"/>
              </a:spcBef>
              <a:tabLst>
                <a:tab pos="352002" algn="l"/>
                <a:tab pos="579694" algn="l"/>
                <a:tab pos="804214" algn="l"/>
                <a:tab pos="1031271" algn="l"/>
                <a:tab pos="1258962" algn="l"/>
                <a:tab pos="1486654" algn="l"/>
                <a:tab pos="1714345" algn="l"/>
              </a:tabLst>
            </a:pPr>
            <a:r>
              <a:rPr sz="350" spc="25" dirty="0">
                <a:latin typeface="Arial"/>
                <a:cs typeface="Arial"/>
              </a:rPr>
              <a:t>M</a:t>
            </a:r>
            <a:r>
              <a:rPr sz="350" spc="-5" dirty="0">
                <a:latin typeface="Arial"/>
                <a:cs typeface="Arial"/>
              </a:rPr>
              <a:t>ut</a:t>
            </a:r>
            <a:r>
              <a:rPr sz="350" spc="20" dirty="0">
                <a:latin typeface="Arial"/>
                <a:cs typeface="Arial"/>
              </a:rPr>
              <a:t>a</a:t>
            </a:r>
            <a:r>
              <a:rPr sz="350" spc="-5" dirty="0">
                <a:latin typeface="Arial"/>
                <a:cs typeface="Arial"/>
              </a:rPr>
              <a:t>t</a:t>
            </a:r>
            <a:r>
              <a:rPr sz="350" spc="20" dirty="0">
                <a:latin typeface="Arial"/>
                <a:cs typeface="Arial"/>
              </a:rPr>
              <a:t>ed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9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0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>
              <a:spcBef>
                <a:spcPts val="35"/>
              </a:spcBef>
              <a:tabLst>
                <a:tab pos="563838" algn="l"/>
                <a:tab pos="788358" algn="l"/>
                <a:tab pos="1016048" algn="l"/>
                <a:tab pos="1258962" algn="l"/>
                <a:tab pos="1486654" algn="l"/>
                <a:tab pos="1714345" algn="l"/>
              </a:tabLst>
            </a:pPr>
            <a:r>
              <a:rPr sz="350" spc="15" dirty="0">
                <a:latin typeface="Arial"/>
                <a:cs typeface="Arial"/>
              </a:rPr>
              <a:t>N</a:t>
            </a:r>
            <a:r>
              <a:rPr sz="350" spc="20" dirty="0">
                <a:latin typeface="Arial"/>
                <a:cs typeface="Arial"/>
              </a:rPr>
              <a:t>o</a:t>
            </a:r>
            <a:r>
              <a:rPr sz="350" spc="-5" dirty="0">
                <a:latin typeface="Arial"/>
                <a:cs typeface="Arial"/>
              </a:rPr>
              <a:t>n</a:t>
            </a:r>
            <a:r>
              <a:rPr sz="350" spc="15" dirty="0">
                <a:latin typeface="Arial"/>
                <a:cs typeface="Arial"/>
              </a:rPr>
              <a:t>-m</a:t>
            </a:r>
            <a:r>
              <a:rPr sz="350" spc="-5" dirty="0">
                <a:latin typeface="Arial"/>
                <a:cs typeface="Arial"/>
              </a:rPr>
              <a:t>ut</a:t>
            </a:r>
            <a:r>
              <a:rPr sz="350" spc="20" dirty="0">
                <a:latin typeface="Arial"/>
                <a:cs typeface="Arial"/>
              </a:rPr>
              <a:t>a</a:t>
            </a:r>
            <a:r>
              <a:rPr sz="350" spc="-5" dirty="0">
                <a:latin typeface="Arial"/>
                <a:cs typeface="Arial"/>
              </a:rPr>
              <a:t>t</a:t>
            </a:r>
            <a:r>
              <a:rPr sz="350" spc="20" dirty="0">
                <a:latin typeface="Arial"/>
                <a:cs typeface="Arial"/>
              </a:rPr>
              <a:t>ed</a:t>
            </a:r>
            <a:r>
              <a:rPr sz="350" dirty="0">
                <a:latin typeface="Arial"/>
                <a:cs typeface="Arial"/>
              </a:rPr>
              <a:t>    </a:t>
            </a:r>
            <a:r>
              <a:rPr sz="350" spc="-15" dirty="0">
                <a:latin typeface="Arial"/>
                <a:cs typeface="Arial"/>
              </a:rPr>
              <a:t> </a:t>
            </a:r>
            <a:r>
              <a:rPr sz="350" spc="20" dirty="0">
                <a:latin typeface="Arial"/>
                <a:cs typeface="Arial"/>
              </a:rPr>
              <a:t>93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29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14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12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5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3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237" name="object 237"/>
          <p:cNvGrpSpPr/>
          <p:nvPr/>
        </p:nvGrpSpPr>
        <p:grpSpPr>
          <a:xfrm>
            <a:off x="6621806" y="2115010"/>
            <a:ext cx="90693" cy="60885"/>
            <a:chOff x="6624333" y="2117618"/>
            <a:chExt cx="90805" cy="60960"/>
          </a:xfrm>
        </p:grpSpPr>
        <p:sp>
          <p:nvSpPr>
            <p:cNvPr id="238" name="object 238"/>
            <p:cNvSpPr/>
            <p:nvPr/>
          </p:nvSpPr>
          <p:spPr>
            <a:xfrm>
              <a:off x="6625921" y="2119205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>
                  <a:moveTo>
                    <a:pt x="0" y="0"/>
                  </a:moveTo>
                  <a:lnTo>
                    <a:pt x="874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625921" y="2176611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>
                  <a:moveTo>
                    <a:pt x="0" y="0"/>
                  </a:moveTo>
                  <a:lnTo>
                    <a:pt x="8747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0" name="object 240"/>
          <p:cNvSpPr txBox="1"/>
          <p:nvPr/>
        </p:nvSpPr>
        <p:spPr>
          <a:xfrm>
            <a:off x="6667073" y="1977737"/>
            <a:ext cx="379897" cy="224144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>
              <a:spcBef>
                <a:spcPts val="290"/>
              </a:spcBef>
            </a:pPr>
            <a:r>
              <a:rPr sz="350" spc="25" dirty="0">
                <a:latin typeface="Arial"/>
                <a:cs typeface="Arial"/>
              </a:rPr>
              <a:t>NRAS_KRAS</a:t>
            </a:r>
            <a:endParaRPr sz="350">
              <a:latin typeface="Arial"/>
              <a:cs typeface="Arial"/>
            </a:endParaRPr>
          </a:p>
          <a:p>
            <a:pPr marL="90062">
              <a:spcBef>
                <a:spcPts val="200"/>
              </a:spcBef>
            </a:pPr>
            <a:r>
              <a:rPr sz="350" spc="10" dirty="0">
                <a:latin typeface="Arial"/>
                <a:cs typeface="Arial"/>
              </a:rPr>
              <a:t>Mutated</a:t>
            </a:r>
            <a:endParaRPr sz="350">
              <a:latin typeface="Arial"/>
              <a:cs typeface="Arial"/>
            </a:endParaRPr>
          </a:p>
          <a:p>
            <a:pPr marL="90062">
              <a:spcBef>
                <a:spcPts val="30"/>
              </a:spcBef>
            </a:pPr>
            <a:r>
              <a:rPr sz="350" spc="10" dirty="0">
                <a:latin typeface="Arial"/>
                <a:cs typeface="Arial"/>
              </a:rPr>
              <a:t>Non-mutated</a:t>
            </a:r>
            <a:endParaRPr sz="350">
              <a:latin typeface="Arial"/>
              <a:cs typeface="Arial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5084081" y="1760816"/>
            <a:ext cx="2099896" cy="2033937"/>
          </a:xfrm>
          <a:custGeom>
            <a:avLst/>
            <a:gdLst/>
            <a:ahLst/>
            <a:cxnLst/>
            <a:rect l="l" t="t" r="r" b="b"/>
            <a:pathLst>
              <a:path w="2102484" h="2036445">
                <a:moveTo>
                  <a:pt x="0" y="0"/>
                </a:moveTo>
                <a:lnTo>
                  <a:pt x="2102383" y="0"/>
                </a:lnTo>
                <a:lnTo>
                  <a:pt x="2102383" y="2035962"/>
                </a:lnTo>
                <a:lnTo>
                  <a:pt x="0" y="2035962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2" name="object 242"/>
          <p:cNvSpPr txBox="1"/>
          <p:nvPr/>
        </p:nvSpPr>
        <p:spPr>
          <a:xfrm>
            <a:off x="5752865" y="2118042"/>
            <a:ext cx="62026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78%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(37%;94%)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5320477" y="2260736"/>
            <a:ext cx="1275412" cy="8435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10" dirty="0"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4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350" spc="10" dirty="0"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  <a:tabLst>
                <a:tab pos="568277" algn="l"/>
              </a:tabLst>
            </a:pPr>
            <a:r>
              <a:rPr sz="350" spc="15" dirty="0">
                <a:latin typeface="Arial"/>
                <a:cs typeface="Arial"/>
              </a:rPr>
              <a:t>0.4	</a:t>
            </a:r>
            <a:r>
              <a:rPr sz="849" b="1" spc="5" dirty="0">
                <a:latin typeface="Calibri"/>
                <a:cs typeface="Calibri"/>
              </a:rPr>
              <a:t>52%</a:t>
            </a:r>
            <a:r>
              <a:rPr sz="849" b="1" spc="-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(40%;62%)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11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sz="350" spc="10" dirty="0"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6644597" y="3130952"/>
            <a:ext cx="42175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p=0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.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007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664150" y="1472302"/>
            <a:ext cx="10103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N/K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RAS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mutations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5906" y="632810"/>
            <a:ext cx="6592189" cy="3076820"/>
          </a:xfrm>
          <a:prstGeom prst="rect">
            <a:avLst/>
          </a:prstGeom>
        </p:spPr>
      </p:pic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3485800"/>
          </a:xfrm>
          <a:prstGeom prst="rect">
            <a:avLst/>
          </a:prstGeom>
        </p:spPr>
      </p:pic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15" dirty="0"/>
              <a:t> </a:t>
            </a:r>
            <a:r>
              <a:rPr spc="-5" dirty="0"/>
              <a:t>PLENARIA-LEUCEMIA</a:t>
            </a:r>
            <a:r>
              <a:rPr spc="-40" dirty="0"/>
              <a:t> </a:t>
            </a:r>
            <a:r>
              <a:rPr spc="-15" dirty="0"/>
              <a:t>AGUDA</a:t>
            </a:r>
            <a:r>
              <a:rPr spc="-10" dirty="0"/>
              <a:t> </a:t>
            </a:r>
            <a:r>
              <a:rPr spc="-5" dirty="0"/>
              <a:t>MIELOBLÁSTICA</a:t>
            </a:r>
            <a:r>
              <a:rPr spc="345" dirty="0"/>
              <a:t> </a:t>
            </a:r>
            <a:r>
              <a:rPr dirty="0">
                <a:solidFill>
                  <a:srgbClr val="EDEDED"/>
                </a:solidFill>
              </a:rPr>
              <a:t>|</a:t>
            </a:r>
            <a:r>
              <a:rPr spc="35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TRABAJO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dirty="0">
                <a:solidFill>
                  <a:srgbClr val="EDEDED"/>
                </a:solidFill>
              </a:rPr>
              <a:t>EN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EJECUCION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8527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11190" y="1306285"/>
            <a:ext cx="643160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Adult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  <a:cs typeface="Calibri"/>
              </a:rPr>
              <a:t>T-ALL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Genetic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Characterization: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Application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of  Optical  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Genome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Mapping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11190" y="1512302"/>
            <a:ext cx="138386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(OGM)</a:t>
            </a:r>
            <a:r>
              <a:rPr sz="1498" spc="-3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technique</a:t>
            </a:r>
            <a:endParaRPr sz="1498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98931" y="3294521"/>
            <a:ext cx="1894396" cy="92229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1609537" y="1954812"/>
            <a:ext cx="141240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60%</a:t>
            </a:r>
            <a:r>
              <a:rPr sz="749" b="1" spc="-5" dirty="0">
                <a:latin typeface="Calibri"/>
                <a:cs typeface="Calibri"/>
              </a:rPr>
              <a:t> Karyotype </a:t>
            </a:r>
            <a:r>
              <a:rPr sz="749" b="1" dirty="0">
                <a:latin typeface="Calibri"/>
                <a:cs typeface="Calibri"/>
              </a:rPr>
              <a:t>without </a:t>
            </a:r>
            <a:r>
              <a:rPr sz="749" b="1" spc="-5" dirty="0">
                <a:latin typeface="Calibri"/>
                <a:cs typeface="Calibri"/>
              </a:rPr>
              <a:t>alterations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315207" y="2163548"/>
            <a:ext cx="62153" cy="232124"/>
          </a:xfrm>
          <a:custGeom>
            <a:avLst/>
            <a:gdLst/>
            <a:ahLst/>
            <a:cxnLst/>
            <a:rect l="l" t="t" r="r" b="b"/>
            <a:pathLst>
              <a:path w="62230" h="232410">
                <a:moveTo>
                  <a:pt x="20637" y="170243"/>
                </a:moveTo>
                <a:lnTo>
                  <a:pt x="0" y="170243"/>
                </a:lnTo>
                <a:lnTo>
                  <a:pt x="30962" y="232143"/>
                </a:lnTo>
                <a:lnTo>
                  <a:pt x="56756" y="180555"/>
                </a:lnTo>
                <a:lnTo>
                  <a:pt x="20637" y="180555"/>
                </a:lnTo>
                <a:lnTo>
                  <a:pt x="20637" y="170243"/>
                </a:lnTo>
                <a:close/>
              </a:path>
              <a:path w="62230" h="232410">
                <a:moveTo>
                  <a:pt x="41275" y="0"/>
                </a:moveTo>
                <a:lnTo>
                  <a:pt x="20637" y="0"/>
                </a:lnTo>
                <a:lnTo>
                  <a:pt x="20637" y="180555"/>
                </a:lnTo>
                <a:lnTo>
                  <a:pt x="41275" y="180555"/>
                </a:lnTo>
                <a:lnTo>
                  <a:pt x="41275" y="0"/>
                </a:lnTo>
                <a:close/>
              </a:path>
              <a:path w="62230" h="232410">
                <a:moveTo>
                  <a:pt x="61912" y="170243"/>
                </a:moveTo>
                <a:lnTo>
                  <a:pt x="41275" y="170243"/>
                </a:lnTo>
                <a:lnTo>
                  <a:pt x="41275" y="180555"/>
                </a:lnTo>
                <a:lnTo>
                  <a:pt x="56756" y="180555"/>
                </a:lnTo>
                <a:lnTo>
                  <a:pt x="61912" y="170243"/>
                </a:lnTo>
                <a:close/>
              </a:path>
            </a:pathLst>
          </a:custGeom>
          <a:solidFill>
            <a:srgbClr val="3333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1625613" y="2429665"/>
            <a:ext cx="1374350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SNPa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do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not</a:t>
            </a:r>
            <a:r>
              <a:rPr sz="749" b="1" spc="-5" dirty="0">
                <a:latin typeface="Calibri"/>
                <a:cs typeface="Calibri"/>
              </a:rPr>
              <a:t> detect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translocations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292260" y="2662480"/>
            <a:ext cx="62153" cy="238466"/>
          </a:xfrm>
          <a:custGeom>
            <a:avLst/>
            <a:gdLst/>
            <a:ahLst/>
            <a:cxnLst/>
            <a:rect l="l" t="t" r="r" b="b"/>
            <a:pathLst>
              <a:path w="62230" h="238760">
                <a:moveTo>
                  <a:pt x="20637" y="176263"/>
                </a:moveTo>
                <a:lnTo>
                  <a:pt x="0" y="176263"/>
                </a:lnTo>
                <a:lnTo>
                  <a:pt x="30962" y="238163"/>
                </a:lnTo>
                <a:lnTo>
                  <a:pt x="56756" y="186575"/>
                </a:lnTo>
                <a:lnTo>
                  <a:pt x="20637" y="186575"/>
                </a:lnTo>
                <a:lnTo>
                  <a:pt x="20637" y="176263"/>
                </a:lnTo>
                <a:close/>
              </a:path>
              <a:path w="62230" h="238760">
                <a:moveTo>
                  <a:pt x="41275" y="0"/>
                </a:moveTo>
                <a:lnTo>
                  <a:pt x="20637" y="0"/>
                </a:lnTo>
                <a:lnTo>
                  <a:pt x="20637" y="186575"/>
                </a:lnTo>
                <a:lnTo>
                  <a:pt x="41275" y="186575"/>
                </a:lnTo>
                <a:lnTo>
                  <a:pt x="41275" y="0"/>
                </a:lnTo>
                <a:close/>
              </a:path>
              <a:path w="62230" h="238760">
                <a:moveTo>
                  <a:pt x="61912" y="176263"/>
                </a:moveTo>
                <a:lnTo>
                  <a:pt x="41275" y="176263"/>
                </a:lnTo>
                <a:lnTo>
                  <a:pt x="41275" y="186575"/>
                </a:lnTo>
                <a:lnTo>
                  <a:pt x="56756" y="186575"/>
                </a:lnTo>
                <a:lnTo>
                  <a:pt x="61912" y="176263"/>
                </a:lnTo>
                <a:close/>
              </a:path>
            </a:pathLst>
          </a:custGeom>
          <a:solidFill>
            <a:srgbClr val="3333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3" name="object 13"/>
          <p:cNvGrpSpPr/>
          <p:nvPr/>
        </p:nvGrpSpPr>
        <p:grpSpPr>
          <a:xfrm>
            <a:off x="3636825" y="1629223"/>
            <a:ext cx="4113538" cy="1709852"/>
            <a:chOff x="3635672" y="1631232"/>
            <a:chExt cx="4118610" cy="1711960"/>
          </a:xfrm>
        </p:grpSpPr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40836" y="1636390"/>
              <a:ext cx="4108145" cy="170109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638250" y="1633810"/>
              <a:ext cx="4113529" cy="1706880"/>
            </a:xfrm>
            <a:custGeom>
              <a:avLst/>
              <a:gdLst/>
              <a:ahLst/>
              <a:cxnLst/>
              <a:rect l="l" t="t" r="r" b="b"/>
              <a:pathLst>
                <a:path w="4113529" h="1706879">
                  <a:moveTo>
                    <a:pt x="0" y="0"/>
                  </a:moveTo>
                  <a:lnTo>
                    <a:pt x="4113314" y="0"/>
                  </a:lnTo>
                  <a:lnTo>
                    <a:pt x="4113314" y="1706257"/>
                  </a:lnTo>
                  <a:lnTo>
                    <a:pt x="0" y="170625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3443460" y="1576138"/>
            <a:ext cx="10084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3333FF"/>
                </a:solidFill>
                <a:latin typeface="Calibri"/>
                <a:cs typeface="Calibri"/>
              </a:rPr>
              <a:t>A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636825" y="3477113"/>
            <a:ext cx="4113538" cy="785796"/>
            <a:chOff x="3635672" y="3481400"/>
            <a:chExt cx="4118610" cy="78676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40836" y="3486569"/>
              <a:ext cx="4108145" cy="77639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638250" y="3483978"/>
              <a:ext cx="4113529" cy="781685"/>
            </a:xfrm>
            <a:custGeom>
              <a:avLst/>
              <a:gdLst/>
              <a:ahLst/>
              <a:cxnLst/>
              <a:rect l="l" t="t" r="r" b="b"/>
              <a:pathLst>
                <a:path w="4113529" h="781685">
                  <a:moveTo>
                    <a:pt x="0" y="0"/>
                  </a:moveTo>
                  <a:lnTo>
                    <a:pt x="4113314" y="0"/>
                  </a:lnTo>
                  <a:lnTo>
                    <a:pt x="4113314" y="781557"/>
                  </a:lnTo>
                  <a:lnTo>
                    <a:pt x="0" y="78155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7515377" y="4225074"/>
              <a:ext cx="233679" cy="38100"/>
            </a:xfrm>
            <a:custGeom>
              <a:avLst/>
              <a:gdLst/>
              <a:ahLst/>
              <a:cxnLst/>
              <a:rect l="l" t="t" r="r" b="b"/>
              <a:pathLst>
                <a:path w="233679" h="38100">
                  <a:moveTo>
                    <a:pt x="233603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233603" y="37896"/>
                  </a:lnTo>
                  <a:lnTo>
                    <a:pt x="233603" y="0"/>
                  </a:lnTo>
                  <a:close/>
                </a:path>
              </a:pathLst>
            </a:custGeom>
            <a:solidFill>
              <a:srgbClr val="F5F4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7515378" y="4225069"/>
              <a:ext cx="233679" cy="38100"/>
            </a:xfrm>
            <a:custGeom>
              <a:avLst/>
              <a:gdLst/>
              <a:ahLst/>
              <a:cxnLst/>
              <a:rect l="l" t="t" r="r" b="b"/>
              <a:pathLst>
                <a:path w="233679" h="38100">
                  <a:moveTo>
                    <a:pt x="0" y="0"/>
                  </a:moveTo>
                  <a:lnTo>
                    <a:pt x="233603" y="0"/>
                  </a:lnTo>
                  <a:lnTo>
                    <a:pt x="233603" y="37896"/>
                  </a:lnTo>
                  <a:lnTo>
                    <a:pt x="0" y="3789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7522256" y="4207889"/>
            <a:ext cx="131917" cy="9221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250" b="1" spc="10" dirty="0">
                <a:latin typeface="Calibri"/>
                <a:cs typeface="Calibri"/>
              </a:rPr>
              <a:t>X         </a:t>
            </a:r>
            <a:r>
              <a:rPr sz="250" b="1" spc="-20" dirty="0">
                <a:latin typeface="Calibri"/>
                <a:cs typeface="Calibri"/>
              </a:rPr>
              <a:t> </a:t>
            </a:r>
            <a:r>
              <a:rPr sz="250" b="1" spc="10" dirty="0">
                <a:latin typeface="Calibri"/>
                <a:cs typeface="Calibri"/>
              </a:rPr>
              <a:t>Y</a:t>
            </a:r>
            <a:endParaRPr sz="2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590678" y="2957278"/>
            <a:ext cx="2224837" cy="52196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Saphyr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Optical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Genome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Mapping</a:t>
            </a:r>
            <a:endParaRPr sz="749">
              <a:latin typeface="Calibri"/>
              <a:cs typeface="Calibri"/>
            </a:endParaRPr>
          </a:p>
          <a:p>
            <a:pPr marR="268917" algn="r">
              <a:spcBef>
                <a:spcPts val="734"/>
              </a:spcBef>
            </a:pPr>
            <a:r>
              <a:rPr sz="949" b="1" spc="10" dirty="0">
                <a:solidFill>
                  <a:srgbClr val="3333FF"/>
                </a:solidFill>
                <a:latin typeface="Calibri"/>
                <a:cs typeface="Calibri"/>
              </a:rPr>
              <a:t>B</a:t>
            </a:r>
            <a:endParaRPr sz="949">
              <a:latin typeface="Calibri"/>
              <a:cs typeface="Calibri"/>
            </a:endParaRPr>
          </a:p>
          <a:p>
            <a:pPr marR="5074" algn="r">
              <a:spcBef>
                <a:spcPts val="229"/>
              </a:spcBef>
            </a:pPr>
            <a:r>
              <a:rPr sz="749" b="1" dirty="0">
                <a:latin typeface="Calibri"/>
                <a:cs typeface="Calibri"/>
              </a:rPr>
              <a:t>CNV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8316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311190" y="1292547"/>
            <a:ext cx="3489410" cy="1973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10" dirty="0">
                <a:solidFill>
                  <a:srgbClr val="1083BF"/>
                </a:solidFill>
              </a:rPr>
              <a:t>Filtered</a:t>
            </a:r>
            <a:r>
              <a:rPr spc="-15" dirty="0">
                <a:solidFill>
                  <a:srgbClr val="1083BF"/>
                </a:solidFill>
              </a:rPr>
              <a:t> </a:t>
            </a:r>
            <a:r>
              <a:rPr spc="-10" dirty="0">
                <a:solidFill>
                  <a:srgbClr val="1083BF"/>
                </a:solidFill>
              </a:rPr>
              <a:t>data </a:t>
            </a:r>
            <a:r>
              <a:rPr spc="-5" dirty="0">
                <a:solidFill>
                  <a:srgbClr val="1083BF"/>
                </a:solidFill>
              </a:rPr>
              <a:t>visualization-</a:t>
            </a:r>
            <a:r>
              <a:rPr spc="-15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Bionano</a:t>
            </a:r>
            <a:r>
              <a:rPr spc="-10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Access</a:t>
            </a:r>
          </a:p>
        </p:txBody>
      </p:sp>
      <p:grpSp>
        <p:nvGrpSpPr>
          <p:cNvPr id="7" name="object 7"/>
          <p:cNvGrpSpPr/>
          <p:nvPr/>
        </p:nvGrpSpPr>
        <p:grpSpPr>
          <a:xfrm>
            <a:off x="1675883" y="1593410"/>
            <a:ext cx="1856356" cy="2438568"/>
            <a:chOff x="1672311" y="1595374"/>
            <a:chExt cx="1858645" cy="2441575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77469" y="1600530"/>
              <a:ext cx="1799677" cy="233963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674889" y="1597952"/>
              <a:ext cx="1853564" cy="2436495"/>
            </a:xfrm>
            <a:custGeom>
              <a:avLst/>
              <a:gdLst/>
              <a:ahLst/>
              <a:cxnLst/>
              <a:rect l="l" t="t" r="r" b="b"/>
              <a:pathLst>
                <a:path w="1853564" h="2436495">
                  <a:moveTo>
                    <a:pt x="0" y="0"/>
                  </a:moveTo>
                  <a:lnTo>
                    <a:pt x="1853476" y="0"/>
                  </a:lnTo>
                  <a:lnTo>
                    <a:pt x="1853476" y="2436177"/>
                  </a:lnTo>
                  <a:lnTo>
                    <a:pt x="0" y="243617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4627297" y="1541156"/>
            <a:ext cx="2706208" cy="2488037"/>
            <a:chOff x="4627365" y="1543056"/>
            <a:chExt cx="2709545" cy="249110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27386" y="1594379"/>
              <a:ext cx="2484635" cy="238842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627365" y="1543056"/>
              <a:ext cx="2709545" cy="2491105"/>
            </a:xfrm>
            <a:custGeom>
              <a:avLst/>
              <a:gdLst/>
              <a:ahLst/>
              <a:cxnLst/>
              <a:rect l="l" t="t" r="r" b="b"/>
              <a:pathLst>
                <a:path w="2709545" h="2491104">
                  <a:moveTo>
                    <a:pt x="0" y="0"/>
                  </a:moveTo>
                  <a:lnTo>
                    <a:pt x="2709037" y="0"/>
                  </a:lnTo>
                  <a:lnTo>
                    <a:pt x="2709037" y="2491079"/>
                  </a:lnTo>
                  <a:lnTo>
                    <a:pt x="0" y="249107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797002" y="2024834"/>
            <a:ext cx="1002064" cy="280959"/>
            <a:chOff x="6799745" y="2027330"/>
            <a:chExt cx="1003300" cy="281305"/>
          </a:xfrm>
        </p:grpSpPr>
        <p:sp>
          <p:nvSpPr>
            <p:cNvPr id="17" name="object 17"/>
            <p:cNvSpPr/>
            <p:nvPr/>
          </p:nvSpPr>
          <p:spPr>
            <a:xfrm>
              <a:off x="6799745" y="2172568"/>
              <a:ext cx="292100" cy="135890"/>
            </a:xfrm>
            <a:custGeom>
              <a:avLst/>
              <a:gdLst/>
              <a:ahLst/>
              <a:cxnLst/>
              <a:rect l="l" t="t" r="r" b="b"/>
              <a:pathLst>
                <a:path w="292100" h="135889">
                  <a:moveTo>
                    <a:pt x="29311" y="98120"/>
                  </a:moveTo>
                  <a:lnTo>
                    <a:pt x="0" y="133756"/>
                  </a:lnTo>
                  <a:lnTo>
                    <a:pt x="46088" y="135813"/>
                  </a:lnTo>
                  <a:lnTo>
                    <a:pt x="41040" y="124472"/>
                  </a:lnTo>
                  <a:lnTo>
                    <a:pt x="33515" y="124472"/>
                  </a:lnTo>
                  <a:lnTo>
                    <a:pt x="29324" y="115049"/>
                  </a:lnTo>
                  <a:lnTo>
                    <a:pt x="35602" y="112254"/>
                  </a:lnTo>
                  <a:lnTo>
                    <a:pt x="29311" y="98120"/>
                  </a:lnTo>
                  <a:close/>
                </a:path>
                <a:path w="292100" h="135889">
                  <a:moveTo>
                    <a:pt x="35602" y="112254"/>
                  </a:moveTo>
                  <a:lnTo>
                    <a:pt x="29324" y="115049"/>
                  </a:lnTo>
                  <a:lnTo>
                    <a:pt x="33515" y="124472"/>
                  </a:lnTo>
                  <a:lnTo>
                    <a:pt x="39796" y="121676"/>
                  </a:lnTo>
                  <a:lnTo>
                    <a:pt x="35602" y="112254"/>
                  </a:lnTo>
                  <a:close/>
                </a:path>
                <a:path w="292100" h="135889">
                  <a:moveTo>
                    <a:pt x="39796" y="121676"/>
                  </a:moveTo>
                  <a:lnTo>
                    <a:pt x="33515" y="124472"/>
                  </a:lnTo>
                  <a:lnTo>
                    <a:pt x="41040" y="124472"/>
                  </a:lnTo>
                  <a:lnTo>
                    <a:pt x="39796" y="121676"/>
                  </a:lnTo>
                  <a:close/>
                </a:path>
                <a:path w="292100" h="135889">
                  <a:moveTo>
                    <a:pt x="287756" y="0"/>
                  </a:moveTo>
                  <a:lnTo>
                    <a:pt x="35602" y="112254"/>
                  </a:lnTo>
                  <a:lnTo>
                    <a:pt x="39796" y="121676"/>
                  </a:lnTo>
                  <a:lnTo>
                    <a:pt x="291947" y="9423"/>
                  </a:lnTo>
                  <a:lnTo>
                    <a:pt x="287756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7124900" y="2030187"/>
              <a:ext cx="675640" cy="200025"/>
            </a:xfrm>
            <a:custGeom>
              <a:avLst/>
              <a:gdLst/>
              <a:ahLst/>
              <a:cxnLst/>
              <a:rect l="l" t="t" r="r" b="b"/>
              <a:pathLst>
                <a:path w="675640" h="200025">
                  <a:moveTo>
                    <a:pt x="0" y="0"/>
                  </a:moveTo>
                  <a:lnTo>
                    <a:pt x="675233" y="0"/>
                  </a:lnTo>
                  <a:lnTo>
                    <a:pt x="675233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7124331" y="2032854"/>
            <a:ext cx="66973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61520">
              <a:spcBef>
                <a:spcPts val="125"/>
              </a:spcBef>
            </a:pPr>
            <a:r>
              <a:rPr sz="949" spc="5" dirty="0">
                <a:solidFill>
                  <a:srgbClr val="00B050"/>
                </a:solidFill>
                <a:latin typeface="Calibri"/>
                <a:cs typeface="Calibri"/>
              </a:rPr>
              <a:t>INSERTION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4474469" y="1675682"/>
            <a:ext cx="1247507" cy="358967"/>
            <a:chOff x="4474348" y="1677748"/>
            <a:chExt cx="1249045" cy="359410"/>
          </a:xfrm>
        </p:grpSpPr>
        <p:sp>
          <p:nvSpPr>
            <p:cNvPr id="21" name="object 21"/>
            <p:cNvSpPr/>
            <p:nvPr/>
          </p:nvSpPr>
          <p:spPr>
            <a:xfrm>
              <a:off x="5336606" y="1914445"/>
              <a:ext cx="386715" cy="122555"/>
            </a:xfrm>
            <a:custGeom>
              <a:avLst/>
              <a:gdLst/>
              <a:ahLst/>
              <a:cxnLst/>
              <a:rect l="l" t="t" r="r" b="b"/>
              <a:pathLst>
                <a:path w="386714" h="122555">
                  <a:moveTo>
                    <a:pt x="345305" y="107251"/>
                  </a:moveTo>
                  <a:lnTo>
                    <a:pt x="341109" y="122148"/>
                  </a:lnTo>
                  <a:lnTo>
                    <a:pt x="386422" y="113474"/>
                  </a:lnTo>
                  <a:lnTo>
                    <a:pt x="381635" y="109118"/>
                  </a:lnTo>
                  <a:lnTo>
                    <a:pt x="351929" y="109118"/>
                  </a:lnTo>
                  <a:lnTo>
                    <a:pt x="345305" y="107251"/>
                  </a:lnTo>
                  <a:close/>
                </a:path>
                <a:path w="386714" h="122555">
                  <a:moveTo>
                    <a:pt x="348102" y="97320"/>
                  </a:moveTo>
                  <a:lnTo>
                    <a:pt x="345305" y="107251"/>
                  </a:lnTo>
                  <a:lnTo>
                    <a:pt x="351929" y="109118"/>
                  </a:lnTo>
                  <a:lnTo>
                    <a:pt x="354723" y="99187"/>
                  </a:lnTo>
                  <a:lnTo>
                    <a:pt x="348102" y="97320"/>
                  </a:lnTo>
                  <a:close/>
                </a:path>
                <a:path w="386714" h="122555">
                  <a:moveTo>
                    <a:pt x="352298" y="82423"/>
                  </a:moveTo>
                  <a:lnTo>
                    <a:pt x="348102" y="97320"/>
                  </a:lnTo>
                  <a:lnTo>
                    <a:pt x="354723" y="99187"/>
                  </a:lnTo>
                  <a:lnTo>
                    <a:pt x="351929" y="109118"/>
                  </a:lnTo>
                  <a:lnTo>
                    <a:pt x="381635" y="109118"/>
                  </a:lnTo>
                  <a:lnTo>
                    <a:pt x="352298" y="82423"/>
                  </a:lnTo>
                  <a:close/>
                </a:path>
                <a:path w="386714" h="122555">
                  <a:moveTo>
                    <a:pt x="2794" y="0"/>
                  </a:moveTo>
                  <a:lnTo>
                    <a:pt x="0" y="9931"/>
                  </a:lnTo>
                  <a:lnTo>
                    <a:pt x="345305" y="107251"/>
                  </a:lnTo>
                  <a:lnTo>
                    <a:pt x="348102" y="97320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3333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477206" y="1680606"/>
              <a:ext cx="805180" cy="200025"/>
            </a:xfrm>
            <a:custGeom>
              <a:avLst/>
              <a:gdLst/>
              <a:ahLst/>
              <a:cxnLst/>
              <a:rect l="l" t="t" r="r" b="b"/>
              <a:pathLst>
                <a:path w="805179" h="200025">
                  <a:moveTo>
                    <a:pt x="0" y="0"/>
                  </a:moveTo>
                  <a:lnTo>
                    <a:pt x="804760" y="0"/>
                  </a:lnTo>
                  <a:lnTo>
                    <a:pt x="804760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333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4479896" y="1683310"/>
            <a:ext cx="7991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57716">
              <a:spcBef>
                <a:spcPts val="125"/>
              </a:spcBef>
            </a:pPr>
            <a:r>
              <a:rPr sz="949" dirty="0">
                <a:solidFill>
                  <a:srgbClr val="3333FF"/>
                </a:solidFill>
                <a:latin typeface="Calibri"/>
                <a:cs typeface="Calibri"/>
              </a:rPr>
              <a:t>DUPLICATION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371990" y="2043405"/>
            <a:ext cx="909469" cy="230220"/>
            <a:chOff x="4371744" y="2045925"/>
            <a:chExt cx="910590" cy="230504"/>
          </a:xfrm>
        </p:grpSpPr>
        <p:sp>
          <p:nvSpPr>
            <p:cNvPr id="25" name="object 25"/>
            <p:cNvSpPr/>
            <p:nvPr/>
          </p:nvSpPr>
          <p:spPr>
            <a:xfrm>
              <a:off x="4988308" y="2167360"/>
              <a:ext cx="294005" cy="109220"/>
            </a:xfrm>
            <a:custGeom>
              <a:avLst/>
              <a:gdLst/>
              <a:ahLst/>
              <a:cxnLst/>
              <a:rect l="l" t="t" r="r" b="b"/>
              <a:pathLst>
                <a:path w="294004" h="109219">
                  <a:moveTo>
                    <a:pt x="252885" y="94313"/>
                  </a:moveTo>
                  <a:lnTo>
                    <a:pt x="247980" y="108991"/>
                  </a:lnTo>
                  <a:lnTo>
                    <a:pt x="293662" y="102514"/>
                  </a:lnTo>
                  <a:lnTo>
                    <a:pt x="287654" y="96494"/>
                  </a:lnTo>
                  <a:lnTo>
                    <a:pt x="259410" y="96494"/>
                  </a:lnTo>
                  <a:lnTo>
                    <a:pt x="252885" y="94313"/>
                  </a:lnTo>
                  <a:close/>
                </a:path>
                <a:path w="294004" h="109219">
                  <a:moveTo>
                    <a:pt x="256153" y="84535"/>
                  </a:moveTo>
                  <a:lnTo>
                    <a:pt x="252885" y="94313"/>
                  </a:lnTo>
                  <a:lnTo>
                    <a:pt x="259410" y="96494"/>
                  </a:lnTo>
                  <a:lnTo>
                    <a:pt x="262674" y="86715"/>
                  </a:lnTo>
                  <a:lnTo>
                    <a:pt x="256153" y="84535"/>
                  </a:lnTo>
                  <a:close/>
                </a:path>
                <a:path w="294004" h="109219">
                  <a:moveTo>
                    <a:pt x="261061" y="69850"/>
                  </a:moveTo>
                  <a:lnTo>
                    <a:pt x="256153" y="84535"/>
                  </a:lnTo>
                  <a:lnTo>
                    <a:pt x="262674" y="86715"/>
                  </a:lnTo>
                  <a:lnTo>
                    <a:pt x="259410" y="96494"/>
                  </a:lnTo>
                  <a:lnTo>
                    <a:pt x="287654" y="96494"/>
                  </a:lnTo>
                  <a:lnTo>
                    <a:pt x="261061" y="69850"/>
                  </a:lnTo>
                  <a:close/>
                </a:path>
                <a:path w="294004" h="109219">
                  <a:moveTo>
                    <a:pt x="3276" y="0"/>
                  </a:moveTo>
                  <a:lnTo>
                    <a:pt x="0" y="9791"/>
                  </a:lnTo>
                  <a:lnTo>
                    <a:pt x="252885" y="94313"/>
                  </a:lnTo>
                  <a:lnTo>
                    <a:pt x="256153" y="84535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55A1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4374601" y="2048783"/>
              <a:ext cx="733425" cy="200025"/>
            </a:xfrm>
            <a:custGeom>
              <a:avLst/>
              <a:gdLst/>
              <a:ahLst/>
              <a:cxnLst/>
              <a:rect l="l" t="t" r="r" b="b"/>
              <a:pathLst>
                <a:path w="733425" h="200025">
                  <a:moveTo>
                    <a:pt x="0" y="0"/>
                  </a:moveTo>
                  <a:lnTo>
                    <a:pt x="732891" y="0"/>
                  </a:lnTo>
                  <a:lnTo>
                    <a:pt x="732891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377419" y="2050991"/>
            <a:ext cx="72744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46299">
              <a:spcBef>
                <a:spcPts val="125"/>
              </a:spcBef>
            </a:pPr>
            <a:r>
              <a:rPr sz="949" spc="5" dirty="0">
                <a:solidFill>
                  <a:srgbClr val="C55A11"/>
                </a:solidFill>
                <a:latin typeface="Calibri"/>
                <a:cs typeface="Calibri"/>
              </a:rPr>
              <a:t>DELETION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4300304" y="3034654"/>
            <a:ext cx="1440309" cy="662124"/>
            <a:chOff x="4299968" y="3038396"/>
            <a:chExt cx="1442085" cy="662940"/>
          </a:xfrm>
        </p:grpSpPr>
        <p:sp>
          <p:nvSpPr>
            <p:cNvPr id="29" name="object 29"/>
            <p:cNvSpPr/>
            <p:nvPr/>
          </p:nvSpPr>
          <p:spPr>
            <a:xfrm>
              <a:off x="5044758" y="3038396"/>
              <a:ext cx="678815" cy="413384"/>
            </a:xfrm>
            <a:custGeom>
              <a:avLst/>
              <a:gdLst/>
              <a:ahLst/>
              <a:cxnLst/>
              <a:rect l="l" t="t" r="r" b="b"/>
              <a:pathLst>
                <a:path w="678814" h="413385">
                  <a:moveTo>
                    <a:pt x="640290" y="16944"/>
                  </a:moveTo>
                  <a:lnTo>
                    <a:pt x="0" y="404075"/>
                  </a:lnTo>
                  <a:lnTo>
                    <a:pt x="5334" y="412902"/>
                  </a:lnTo>
                  <a:lnTo>
                    <a:pt x="645625" y="25770"/>
                  </a:lnTo>
                  <a:lnTo>
                    <a:pt x="640290" y="16944"/>
                  </a:lnTo>
                  <a:close/>
                </a:path>
                <a:path w="678814" h="413385">
                  <a:moveTo>
                    <a:pt x="669815" y="13385"/>
                  </a:moveTo>
                  <a:lnTo>
                    <a:pt x="646176" y="13385"/>
                  </a:lnTo>
                  <a:lnTo>
                    <a:pt x="651510" y="22212"/>
                  </a:lnTo>
                  <a:lnTo>
                    <a:pt x="645625" y="25770"/>
                  </a:lnTo>
                  <a:lnTo>
                    <a:pt x="653630" y="39014"/>
                  </a:lnTo>
                  <a:lnTo>
                    <a:pt x="669815" y="13385"/>
                  </a:lnTo>
                  <a:close/>
                </a:path>
                <a:path w="678814" h="413385">
                  <a:moveTo>
                    <a:pt x="646176" y="13385"/>
                  </a:moveTo>
                  <a:lnTo>
                    <a:pt x="640290" y="16944"/>
                  </a:lnTo>
                  <a:lnTo>
                    <a:pt x="645625" y="25770"/>
                  </a:lnTo>
                  <a:lnTo>
                    <a:pt x="651510" y="22212"/>
                  </a:lnTo>
                  <a:lnTo>
                    <a:pt x="646176" y="13385"/>
                  </a:lnTo>
                  <a:close/>
                </a:path>
                <a:path w="678814" h="413385">
                  <a:moveTo>
                    <a:pt x="678268" y="0"/>
                  </a:moveTo>
                  <a:lnTo>
                    <a:pt x="632282" y="3695"/>
                  </a:lnTo>
                  <a:lnTo>
                    <a:pt x="640290" y="16944"/>
                  </a:lnTo>
                  <a:lnTo>
                    <a:pt x="646176" y="13385"/>
                  </a:lnTo>
                  <a:lnTo>
                    <a:pt x="669815" y="13385"/>
                  </a:lnTo>
                  <a:lnTo>
                    <a:pt x="678268" y="0"/>
                  </a:lnTo>
                  <a:close/>
                </a:path>
              </a:pathLst>
            </a:custGeom>
            <a:solidFill>
              <a:srgbClr val="FF339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302826" y="3498415"/>
              <a:ext cx="1436370" cy="200660"/>
            </a:xfrm>
            <a:custGeom>
              <a:avLst/>
              <a:gdLst/>
              <a:ahLst/>
              <a:cxnLst/>
              <a:rect l="l" t="t" r="r" b="b"/>
              <a:pathLst>
                <a:path w="1436370" h="200660">
                  <a:moveTo>
                    <a:pt x="0" y="0"/>
                  </a:moveTo>
                  <a:lnTo>
                    <a:pt x="1436065" y="0"/>
                  </a:lnTo>
                  <a:lnTo>
                    <a:pt x="1436065" y="200037"/>
                  </a:lnTo>
                  <a:lnTo>
                    <a:pt x="0" y="20003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33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4305732" y="3498633"/>
            <a:ext cx="142952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3041">
              <a:spcBef>
                <a:spcPts val="125"/>
              </a:spcBef>
            </a:pPr>
            <a:r>
              <a:rPr sz="949" dirty="0">
                <a:solidFill>
                  <a:srgbClr val="FF3399"/>
                </a:solidFill>
                <a:latin typeface="Calibri"/>
                <a:cs typeface="Calibri"/>
              </a:rPr>
              <a:t>INTER-TRANSLOCATION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6605942" y="1712378"/>
            <a:ext cx="796578" cy="234026"/>
            <a:chOff x="6608450" y="1714489"/>
            <a:chExt cx="797560" cy="234315"/>
          </a:xfrm>
        </p:grpSpPr>
        <p:sp>
          <p:nvSpPr>
            <p:cNvPr id="33" name="object 33"/>
            <p:cNvSpPr/>
            <p:nvPr/>
          </p:nvSpPr>
          <p:spPr>
            <a:xfrm>
              <a:off x="6864667" y="1810778"/>
              <a:ext cx="541020" cy="41275"/>
            </a:xfrm>
            <a:custGeom>
              <a:avLst/>
              <a:gdLst/>
              <a:ahLst/>
              <a:cxnLst/>
              <a:rect l="l" t="t" r="r" b="b"/>
              <a:pathLst>
                <a:path w="541020" h="41275">
                  <a:moveTo>
                    <a:pt x="499554" y="0"/>
                  </a:moveTo>
                  <a:lnTo>
                    <a:pt x="499554" y="41275"/>
                  </a:lnTo>
                  <a:lnTo>
                    <a:pt x="530507" y="25793"/>
                  </a:lnTo>
                  <a:lnTo>
                    <a:pt x="506425" y="25793"/>
                  </a:lnTo>
                  <a:lnTo>
                    <a:pt x="506425" y="15481"/>
                  </a:lnTo>
                  <a:lnTo>
                    <a:pt x="530507" y="15481"/>
                  </a:lnTo>
                  <a:lnTo>
                    <a:pt x="499554" y="0"/>
                  </a:lnTo>
                  <a:close/>
                </a:path>
                <a:path w="541020" h="41275">
                  <a:moveTo>
                    <a:pt x="499554" y="15481"/>
                  </a:moveTo>
                  <a:lnTo>
                    <a:pt x="0" y="15481"/>
                  </a:lnTo>
                  <a:lnTo>
                    <a:pt x="0" y="25793"/>
                  </a:lnTo>
                  <a:lnTo>
                    <a:pt x="499554" y="25793"/>
                  </a:lnTo>
                  <a:lnTo>
                    <a:pt x="499554" y="15481"/>
                  </a:lnTo>
                  <a:close/>
                </a:path>
                <a:path w="541020" h="41275">
                  <a:moveTo>
                    <a:pt x="530507" y="15481"/>
                  </a:moveTo>
                  <a:lnTo>
                    <a:pt x="506425" y="15481"/>
                  </a:lnTo>
                  <a:lnTo>
                    <a:pt x="506425" y="25793"/>
                  </a:lnTo>
                  <a:lnTo>
                    <a:pt x="530507" y="25793"/>
                  </a:lnTo>
                  <a:lnTo>
                    <a:pt x="540816" y="20637"/>
                  </a:lnTo>
                  <a:lnTo>
                    <a:pt x="530507" y="154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08450" y="1714489"/>
              <a:ext cx="232143" cy="233857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7475703" y="1734423"/>
            <a:ext cx="16045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CR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96DB08AF-E4F1-BF4F-82E3-1C52E62D24CA}"/>
              </a:ext>
            </a:extLst>
          </p:cNvPr>
          <p:cNvGrpSpPr>
            <a:grpSpLocks/>
          </p:cNvGrpSpPr>
          <p:nvPr/>
        </p:nvGrpSpPr>
        <p:grpSpPr bwMode="auto">
          <a:xfrm>
            <a:off x="6721870" y="2697222"/>
            <a:ext cx="1076323" cy="195573"/>
            <a:chOff x="4798861" y="3461262"/>
            <a:chExt cx="2129271" cy="338310"/>
          </a:xfrm>
        </p:grpSpPr>
        <p:cxnSp>
          <p:nvCxnSpPr>
            <p:cNvPr id="37" name="Conector recto de flecha 36">
              <a:extLst>
                <a:ext uri="{FF2B5EF4-FFF2-40B4-BE49-F238E27FC236}">
                  <a16:creationId xmlns:a16="http://schemas.microsoft.com/office/drawing/2014/main" id="{10412E07-E745-8447-A021-C4E86BA901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798861" y="3618461"/>
              <a:ext cx="1160462" cy="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CuadroTexto 24">
              <a:extLst>
                <a:ext uri="{FF2B5EF4-FFF2-40B4-BE49-F238E27FC236}">
                  <a16:creationId xmlns:a16="http://schemas.microsoft.com/office/drawing/2014/main" id="{8B2FE6B8-8D99-1D44-BB67-B512CE2F4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5009" y="3461262"/>
              <a:ext cx="853123" cy="338310"/>
            </a:xfrm>
            <a:prstGeom prst="rect">
              <a:avLst/>
            </a:prstGeom>
            <a:noFill/>
            <a:ln w="952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35956" tIns="35956" rIns="35956" bIns="35956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/>
              <a:r>
                <a:rPr lang="en-US" altLang="es-ES" sz="799" dirty="0">
                  <a:solidFill>
                    <a:srgbClr val="FF0000"/>
                  </a:solidFill>
                </a:rPr>
                <a:t>CNV loss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8527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2735357" y="1345333"/>
            <a:ext cx="3320183" cy="1973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60672">
              <a:spcBef>
                <a:spcPts val="100"/>
              </a:spcBef>
            </a:pPr>
            <a:r>
              <a:rPr spc="-5" dirty="0">
                <a:solidFill>
                  <a:srgbClr val="1083BF"/>
                </a:solidFill>
              </a:rPr>
              <a:t>Analysis</a:t>
            </a:r>
            <a:r>
              <a:rPr spc="-15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of</a:t>
            </a:r>
            <a:r>
              <a:rPr spc="-10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adult</a:t>
            </a:r>
            <a:r>
              <a:rPr spc="-15" dirty="0">
                <a:solidFill>
                  <a:srgbClr val="1083BF"/>
                </a:solidFill>
              </a:rPr>
              <a:t> </a:t>
            </a:r>
            <a:r>
              <a:rPr spc="-25" dirty="0">
                <a:solidFill>
                  <a:srgbClr val="1083BF"/>
                </a:solidFill>
              </a:rPr>
              <a:t>T-ALL</a:t>
            </a:r>
            <a:r>
              <a:rPr spc="-15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samples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1472891" y="1412907"/>
            <a:ext cx="112700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4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adult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T-ALL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samples</a:t>
            </a:r>
            <a:endParaRPr sz="949">
              <a:latin typeface="Calibri"/>
              <a:cs typeface="Calibri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481961" y="1611550"/>
          <a:ext cx="6078973" cy="10058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5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53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53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953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53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8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449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0861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9532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9532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7314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Deletions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Insertions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CNV-loss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CNV-gain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Duplications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Inter-Translocations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Intra-Translocations</a:t>
                      </a:r>
                      <a:r>
                        <a:rPr sz="7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(CNV)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10" dirty="0">
                          <a:latin typeface="Calibri"/>
                          <a:cs typeface="Calibri"/>
                        </a:rPr>
                        <a:t>Trisomy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spc="-20" dirty="0">
                          <a:latin typeface="Calibri"/>
                          <a:cs typeface="Calibri"/>
                        </a:rPr>
                        <a:t>Total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536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t(11;14)(p13;q11.2)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t(3;7)(q29;q33)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8,10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314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(CNV-loss,</a:t>
                      </a:r>
                      <a:r>
                        <a:rPr sz="600" spc="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6,7)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4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Total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995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36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36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11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92</a:t>
                      </a:r>
                      <a:r>
                        <a:rPr sz="7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SV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440816" y="2729261"/>
          <a:ext cx="4381809" cy="6392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619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42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637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538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699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0122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205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0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(size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Kbp)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0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Ins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(size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Kbp)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0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Duplications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(size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Kbp)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CNV-loss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(size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Kbp)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CNV-gain</a:t>
                      </a:r>
                      <a:r>
                        <a:rPr sz="7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(size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Kbp)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58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284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ND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NA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50.000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55"/>
                        </a:lnSpc>
                        <a:spcBef>
                          <a:spcPts val="5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ND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397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465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ND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7817"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48.6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40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358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14.714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65"/>
                        </a:lnSpc>
                        <a:spcBef>
                          <a:spcPts val="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269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Mean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27.4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32.2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271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16.365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ND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2623823" y="3079260"/>
            <a:ext cx="359602" cy="1286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8054">
              <a:spcBef>
                <a:spcPts val="105"/>
              </a:spcBef>
            </a:pPr>
            <a:r>
              <a:rPr sz="1124" b="1" spc="7" baseline="-29629" dirty="0">
                <a:latin typeface="Calibri"/>
                <a:cs typeface="Calibri"/>
              </a:rPr>
              <a:t>1%</a:t>
            </a:r>
            <a:r>
              <a:rPr sz="1124" b="1" spc="179" baseline="-29629" dirty="0">
                <a:latin typeface="Calibri"/>
                <a:cs typeface="Calibri"/>
              </a:rPr>
              <a:t> </a:t>
            </a:r>
            <a:r>
              <a:rPr sz="749" b="1" spc="5" dirty="0">
                <a:latin typeface="Calibri"/>
                <a:cs typeface="Calibri"/>
              </a:rPr>
              <a:t>2%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140241" y="2803437"/>
            <a:ext cx="1191061" cy="1191061"/>
            <a:chOff x="2137242" y="2806894"/>
            <a:chExt cx="1192530" cy="1192530"/>
          </a:xfrm>
        </p:grpSpPr>
        <p:sp>
          <p:nvSpPr>
            <p:cNvPr id="12" name="object 12"/>
            <p:cNvSpPr/>
            <p:nvPr/>
          </p:nvSpPr>
          <p:spPr>
            <a:xfrm>
              <a:off x="2733092" y="2812050"/>
              <a:ext cx="591185" cy="1051560"/>
            </a:xfrm>
            <a:custGeom>
              <a:avLst/>
              <a:gdLst/>
              <a:ahLst/>
              <a:cxnLst/>
              <a:rect l="l" t="t" r="r" b="b"/>
              <a:pathLst>
                <a:path w="591185" h="1051560">
                  <a:moveTo>
                    <a:pt x="0" y="0"/>
                  </a:moveTo>
                  <a:lnTo>
                    <a:pt x="0" y="590981"/>
                  </a:lnTo>
                  <a:lnTo>
                    <a:pt x="371068" y="1050950"/>
                  </a:lnTo>
                  <a:lnTo>
                    <a:pt x="407535" y="1018977"/>
                  </a:lnTo>
                  <a:lnTo>
                    <a:pt x="441012" y="984395"/>
                  </a:lnTo>
                  <a:lnTo>
                    <a:pt x="471399" y="947418"/>
                  </a:lnTo>
                  <a:lnTo>
                    <a:pt x="498593" y="908259"/>
                  </a:lnTo>
                  <a:lnTo>
                    <a:pt x="522492" y="867132"/>
                  </a:lnTo>
                  <a:lnTo>
                    <a:pt x="542994" y="824250"/>
                  </a:lnTo>
                  <a:lnTo>
                    <a:pt x="559997" y="779826"/>
                  </a:lnTo>
                  <a:lnTo>
                    <a:pt x="573400" y="734074"/>
                  </a:lnTo>
                  <a:lnTo>
                    <a:pt x="583099" y="687207"/>
                  </a:lnTo>
                  <a:lnTo>
                    <a:pt x="588994" y="639438"/>
                  </a:lnTo>
                  <a:lnTo>
                    <a:pt x="590981" y="590981"/>
                  </a:lnTo>
                  <a:lnTo>
                    <a:pt x="589022" y="542512"/>
                  </a:lnTo>
                  <a:lnTo>
                    <a:pt x="583246" y="495121"/>
                  </a:lnTo>
                  <a:lnTo>
                    <a:pt x="573806" y="448962"/>
                  </a:lnTo>
                  <a:lnTo>
                    <a:pt x="560853" y="404185"/>
                  </a:lnTo>
                  <a:lnTo>
                    <a:pt x="544539" y="360945"/>
                  </a:lnTo>
                  <a:lnTo>
                    <a:pt x="525017" y="319391"/>
                  </a:lnTo>
                  <a:lnTo>
                    <a:pt x="502439" y="279677"/>
                  </a:lnTo>
                  <a:lnTo>
                    <a:pt x="476956" y="241955"/>
                  </a:lnTo>
                  <a:lnTo>
                    <a:pt x="448721" y="206377"/>
                  </a:lnTo>
                  <a:lnTo>
                    <a:pt x="417887" y="173094"/>
                  </a:lnTo>
                  <a:lnTo>
                    <a:pt x="384604" y="142259"/>
                  </a:lnTo>
                  <a:lnTo>
                    <a:pt x="349026" y="114025"/>
                  </a:lnTo>
                  <a:lnTo>
                    <a:pt x="311303" y="88542"/>
                  </a:lnTo>
                  <a:lnTo>
                    <a:pt x="271590" y="65964"/>
                  </a:lnTo>
                  <a:lnTo>
                    <a:pt x="230036" y="46442"/>
                  </a:lnTo>
                  <a:lnTo>
                    <a:pt x="186795" y="30128"/>
                  </a:lnTo>
                  <a:lnTo>
                    <a:pt x="142019" y="17175"/>
                  </a:lnTo>
                  <a:lnTo>
                    <a:pt x="95860" y="7734"/>
                  </a:lnTo>
                  <a:lnTo>
                    <a:pt x="48469" y="19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33092" y="2812050"/>
              <a:ext cx="591185" cy="1051560"/>
            </a:xfrm>
            <a:custGeom>
              <a:avLst/>
              <a:gdLst/>
              <a:ahLst/>
              <a:cxnLst/>
              <a:rect l="l" t="t" r="r" b="b"/>
              <a:pathLst>
                <a:path w="591185" h="1051560">
                  <a:moveTo>
                    <a:pt x="0" y="0"/>
                  </a:moveTo>
                  <a:lnTo>
                    <a:pt x="48469" y="1959"/>
                  </a:lnTo>
                  <a:lnTo>
                    <a:pt x="95860" y="7734"/>
                  </a:lnTo>
                  <a:lnTo>
                    <a:pt x="142019" y="17175"/>
                  </a:lnTo>
                  <a:lnTo>
                    <a:pt x="186795" y="30128"/>
                  </a:lnTo>
                  <a:lnTo>
                    <a:pt x="230036" y="46442"/>
                  </a:lnTo>
                  <a:lnTo>
                    <a:pt x="271590" y="65964"/>
                  </a:lnTo>
                  <a:lnTo>
                    <a:pt x="311303" y="88542"/>
                  </a:lnTo>
                  <a:lnTo>
                    <a:pt x="349026" y="114025"/>
                  </a:lnTo>
                  <a:lnTo>
                    <a:pt x="384604" y="142259"/>
                  </a:lnTo>
                  <a:lnTo>
                    <a:pt x="417887" y="173094"/>
                  </a:lnTo>
                  <a:lnTo>
                    <a:pt x="448721" y="206377"/>
                  </a:lnTo>
                  <a:lnTo>
                    <a:pt x="476956" y="241955"/>
                  </a:lnTo>
                  <a:lnTo>
                    <a:pt x="502439" y="279677"/>
                  </a:lnTo>
                  <a:lnTo>
                    <a:pt x="525017" y="319391"/>
                  </a:lnTo>
                  <a:lnTo>
                    <a:pt x="544539" y="360945"/>
                  </a:lnTo>
                  <a:lnTo>
                    <a:pt x="560853" y="404185"/>
                  </a:lnTo>
                  <a:lnTo>
                    <a:pt x="573806" y="448962"/>
                  </a:lnTo>
                  <a:lnTo>
                    <a:pt x="583246" y="495121"/>
                  </a:lnTo>
                  <a:lnTo>
                    <a:pt x="589022" y="542512"/>
                  </a:lnTo>
                  <a:lnTo>
                    <a:pt x="590981" y="590981"/>
                  </a:lnTo>
                  <a:lnTo>
                    <a:pt x="588994" y="639438"/>
                  </a:lnTo>
                  <a:lnTo>
                    <a:pt x="583099" y="687206"/>
                  </a:lnTo>
                  <a:lnTo>
                    <a:pt x="573400" y="734072"/>
                  </a:lnTo>
                  <a:lnTo>
                    <a:pt x="559997" y="779823"/>
                  </a:lnTo>
                  <a:lnTo>
                    <a:pt x="542994" y="824246"/>
                  </a:lnTo>
                  <a:lnTo>
                    <a:pt x="522492" y="867127"/>
                  </a:lnTo>
                  <a:lnTo>
                    <a:pt x="498593" y="908254"/>
                  </a:lnTo>
                  <a:lnTo>
                    <a:pt x="471399" y="947413"/>
                  </a:lnTo>
                  <a:lnTo>
                    <a:pt x="441012" y="984390"/>
                  </a:lnTo>
                  <a:lnTo>
                    <a:pt x="407535" y="1018974"/>
                  </a:lnTo>
                  <a:lnTo>
                    <a:pt x="371068" y="1050950"/>
                  </a:lnTo>
                  <a:lnTo>
                    <a:pt x="0" y="590981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142399" y="3278032"/>
              <a:ext cx="962025" cy="716280"/>
            </a:xfrm>
            <a:custGeom>
              <a:avLst/>
              <a:gdLst/>
              <a:ahLst/>
              <a:cxnLst/>
              <a:rect l="l" t="t" r="r" b="b"/>
              <a:pathLst>
                <a:path w="962025" h="716279">
                  <a:moveTo>
                    <a:pt x="13085" y="0"/>
                  </a:moveTo>
                  <a:lnTo>
                    <a:pt x="4777" y="47781"/>
                  </a:lnTo>
                  <a:lnTo>
                    <a:pt x="434" y="95716"/>
                  </a:lnTo>
                  <a:lnTo>
                    <a:pt x="0" y="143573"/>
                  </a:lnTo>
                  <a:lnTo>
                    <a:pt x="3420" y="191124"/>
                  </a:lnTo>
                  <a:lnTo>
                    <a:pt x="10641" y="238138"/>
                  </a:lnTo>
                  <a:lnTo>
                    <a:pt x="21608" y="284385"/>
                  </a:lnTo>
                  <a:lnTo>
                    <a:pt x="36267" y="329636"/>
                  </a:lnTo>
                  <a:lnTo>
                    <a:pt x="54562" y="373660"/>
                  </a:lnTo>
                  <a:lnTo>
                    <a:pt x="76440" y="416228"/>
                  </a:lnTo>
                  <a:lnTo>
                    <a:pt x="101846" y="457109"/>
                  </a:lnTo>
                  <a:lnTo>
                    <a:pt x="130725" y="496074"/>
                  </a:lnTo>
                  <a:lnTo>
                    <a:pt x="162684" y="532568"/>
                  </a:lnTo>
                  <a:lnTo>
                    <a:pt x="196936" y="565825"/>
                  </a:lnTo>
                  <a:lnTo>
                    <a:pt x="233267" y="595823"/>
                  </a:lnTo>
                  <a:lnTo>
                    <a:pt x="271464" y="622538"/>
                  </a:lnTo>
                  <a:lnTo>
                    <a:pt x="311311" y="645949"/>
                  </a:lnTo>
                  <a:lnTo>
                    <a:pt x="352597" y="666033"/>
                  </a:lnTo>
                  <a:lnTo>
                    <a:pt x="395106" y="682765"/>
                  </a:lnTo>
                  <a:lnTo>
                    <a:pt x="438625" y="696124"/>
                  </a:lnTo>
                  <a:lnTo>
                    <a:pt x="482940" y="706087"/>
                  </a:lnTo>
                  <a:lnTo>
                    <a:pt x="527837" y="712630"/>
                  </a:lnTo>
                  <a:lnTo>
                    <a:pt x="573102" y="715731"/>
                  </a:lnTo>
                  <a:lnTo>
                    <a:pt x="618521" y="715367"/>
                  </a:lnTo>
                  <a:lnTo>
                    <a:pt x="663881" y="711514"/>
                  </a:lnTo>
                  <a:lnTo>
                    <a:pt x="708967" y="704151"/>
                  </a:lnTo>
                  <a:lnTo>
                    <a:pt x="753566" y="693254"/>
                  </a:lnTo>
                  <a:lnTo>
                    <a:pt x="797463" y="678801"/>
                  </a:lnTo>
                  <a:lnTo>
                    <a:pt x="840445" y="660767"/>
                  </a:lnTo>
                  <a:lnTo>
                    <a:pt x="882299" y="639132"/>
                  </a:lnTo>
                  <a:lnTo>
                    <a:pt x="922809" y="613871"/>
                  </a:lnTo>
                  <a:lnTo>
                    <a:pt x="961762" y="584961"/>
                  </a:lnTo>
                  <a:lnTo>
                    <a:pt x="590694" y="124993"/>
                  </a:lnTo>
                  <a:lnTo>
                    <a:pt x="13085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142399" y="3278032"/>
              <a:ext cx="962025" cy="716280"/>
            </a:xfrm>
            <a:custGeom>
              <a:avLst/>
              <a:gdLst/>
              <a:ahLst/>
              <a:cxnLst/>
              <a:rect l="l" t="t" r="r" b="b"/>
              <a:pathLst>
                <a:path w="962025" h="716279">
                  <a:moveTo>
                    <a:pt x="961762" y="584961"/>
                  </a:moveTo>
                  <a:lnTo>
                    <a:pt x="922809" y="613871"/>
                  </a:lnTo>
                  <a:lnTo>
                    <a:pt x="882299" y="639132"/>
                  </a:lnTo>
                  <a:lnTo>
                    <a:pt x="840445" y="660767"/>
                  </a:lnTo>
                  <a:lnTo>
                    <a:pt x="797463" y="678801"/>
                  </a:lnTo>
                  <a:lnTo>
                    <a:pt x="753566" y="693254"/>
                  </a:lnTo>
                  <a:lnTo>
                    <a:pt x="708967" y="704151"/>
                  </a:lnTo>
                  <a:lnTo>
                    <a:pt x="663881" y="711514"/>
                  </a:lnTo>
                  <a:lnTo>
                    <a:pt x="618521" y="715367"/>
                  </a:lnTo>
                  <a:lnTo>
                    <a:pt x="573102" y="715731"/>
                  </a:lnTo>
                  <a:lnTo>
                    <a:pt x="527837" y="712630"/>
                  </a:lnTo>
                  <a:lnTo>
                    <a:pt x="482940" y="706087"/>
                  </a:lnTo>
                  <a:lnTo>
                    <a:pt x="438625" y="696124"/>
                  </a:lnTo>
                  <a:lnTo>
                    <a:pt x="395106" y="682765"/>
                  </a:lnTo>
                  <a:lnTo>
                    <a:pt x="352597" y="666033"/>
                  </a:lnTo>
                  <a:lnTo>
                    <a:pt x="311311" y="645949"/>
                  </a:lnTo>
                  <a:lnTo>
                    <a:pt x="271464" y="622538"/>
                  </a:lnTo>
                  <a:lnTo>
                    <a:pt x="233267" y="595823"/>
                  </a:lnTo>
                  <a:lnTo>
                    <a:pt x="196936" y="565825"/>
                  </a:lnTo>
                  <a:lnTo>
                    <a:pt x="162684" y="532568"/>
                  </a:lnTo>
                  <a:lnTo>
                    <a:pt x="130725" y="496074"/>
                  </a:lnTo>
                  <a:lnTo>
                    <a:pt x="101846" y="457109"/>
                  </a:lnTo>
                  <a:lnTo>
                    <a:pt x="76440" y="416228"/>
                  </a:lnTo>
                  <a:lnTo>
                    <a:pt x="54562" y="373660"/>
                  </a:lnTo>
                  <a:lnTo>
                    <a:pt x="36267" y="329636"/>
                  </a:lnTo>
                  <a:lnTo>
                    <a:pt x="21608" y="284385"/>
                  </a:lnTo>
                  <a:lnTo>
                    <a:pt x="10641" y="238138"/>
                  </a:lnTo>
                  <a:lnTo>
                    <a:pt x="3420" y="191124"/>
                  </a:lnTo>
                  <a:lnTo>
                    <a:pt x="0" y="143573"/>
                  </a:lnTo>
                  <a:lnTo>
                    <a:pt x="434" y="95716"/>
                  </a:lnTo>
                  <a:lnTo>
                    <a:pt x="4777" y="47781"/>
                  </a:lnTo>
                  <a:lnTo>
                    <a:pt x="13085" y="0"/>
                  </a:lnTo>
                  <a:lnTo>
                    <a:pt x="590694" y="124993"/>
                  </a:lnTo>
                  <a:lnTo>
                    <a:pt x="961762" y="584961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55482" y="2915243"/>
              <a:ext cx="577850" cy="488315"/>
            </a:xfrm>
            <a:custGeom>
              <a:avLst/>
              <a:gdLst/>
              <a:ahLst/>
              <a:cxnLst/>
              <a:rect l="l" t="t" r="r" b="b"/>
              <a:pathLst>
                <a:path w="577850" h="488314">
                  <a:moveTo>
                    <a:pt x="243967" y="0"/>
                  </a:moveTo>
                  <a:lnTo>
                    <a:pt x="203805" y="30043"/>
                  </a:lnTo>
                  <a:lnTo>
                    <a:pt x="166563" y="63165"/>
                  </a:lnTo>
                  <a:lnTo>
                    <a:pt x="132388" y="99147"/>
                  </a:lnTo>
                  <a:lnTo>
                    <a:pt x="101427" y="137768"/>
                  </a:lnTo>
                  <a:lnTo>
                    <a:pt x="73827" y="178810"/>
                  </a:lnTo>
                  <a:lnTo>
                    <a:pt x="49737" y="222052"/>
                  </a:lnTo>
                  <a:lnTo>
                    <a:pt x="29304" y="267275"/>
                  </a:lnTo>
                  <a:lnTo>
                    <a:pt x="12676" y="314260"/>
                  </a:lnTo>
                  <a:lnTo>
                    <a:pt x="0" y="362788"/>
                  </a:lnTo>
                  <a:lnTo>
                    <a:pt x="577608" y="487794"/>
                  </a:lnTo>
                  <a:lnTo>
                    <a:pt x="243967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155482" y="2915243"/>
              <a:ext cx="577850" cy="488315"/>
            </a:xfrm>
            <a:custGeom>
              <a:avLst/>
              <a:gdLst/>
              <a:ahLst/>
              <a:cxnLst/>
              <a:rect l="l" t="t" r="r" b="b"/>
              <a:pathLst>
                <a:path w="577850" h="488314">
                  <a:moveTo>
                    <a:pt x="0" y="362788"/>
                  </a:moveTo>
                  <a:lnTo>
                    <a:pt x="12676" y="314260"/>
                  </a:lnTo>
                  <a:lnTo>
                    <a:pt x="29304" y="267275"/>
                  </a:lnTo>
                  <a:lnTo>
                    <a:pt x="49737" y="222052"/>
                  </a:lnTo>
                  <a:lnTo>
                    <a:pt x="73827" y="178810"/>
                  </a:lnTo>
                  <a:lnTo>
                    <a:pt x="101427" y="137768"/>
                  </a:lnTo>
                  <a:lnTo>
                    <a:pt x="132388" y="99147"/>
                  </a:lnTo>
                  <a:lnTo>
                    <a:pt x="166563" y="63165"/>
                  </a:lnTo>
                  <a:lnTo>
                    <a:pt x="203805" y="30043"/>
                  </a:lnTo>
                  <a:lnTo>
                    <a:pt x="243967" y="0"/>
                  </a:lnTo>
                  <a:lnTo>
                    <a:pt x="577608" y="487794"/>
                  </a:lnTo>
                  <a:lnTo>
                    <a:pt x="0" y="36278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399446" y="2895161"/>
              <a:ext cx="334010" cy="508000"/>
            </a:xfrm>
            <a:custGeom>
              <a:avLst/>
              <a:gdLst/>
              <a:ahLst/>
              <a:cxnLst/>
              <a:rect l="l" t="t" r="r" b="b"/>
              <a:pathLst>
                <a:path w="334010" h="508000">
                  <a:moveTo>
                    <a:pt x="31445" y="0"/>
                  </a:moveTo>
                  <a:lnTo>
                    <a:pt x="15565" y="9791"/>
                  </a:lnTo>
                  <a:lnTo>
                    <a:pt x="0" y="20078"/>
                  </a:lnTo>
                  <a:lnTo>
                    <a:pt x="333641" y="507872"/>
                  </a:lnTo>
                  <a:lnTo>
                    <a:pt x="3144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399446" y="2895161"/>
              <a:ext cx="334010" cy="508000"/>
            </a:xfrm>
            <a:custGeom>
              <a:avLst/>
              <a:gdLst/>
              <a:ahLst/>
              <a:cxnLst/>
              <a:rect l="l" t="t" r="r" b="b"/>
              <a:pathLst>
                <a:path w="334010" h="508000">
                  <a:moveTo>
                    <a:pt x="0" y="20078"/>
                  </a:moveTo>
                  <a:lnTo>
                    <a:pt x="7744" y="14873"/>
                  </a:lnTo>
                  <a:lnTo>
                    <a:pt x="15565" y="9791"/>
                  </a:lnTo>
                  <a:lnTo>
                    <a:pt x="23465" y="4833"/>
                  </a:lnTo>
                  <a:lnTo>
                    <a:pt x="31445" y="0"/>
                  </a:lnTo>
                  <a:lnTo>
                    <a:pt x="333641" y="507872"/>
                  </a:lnTo>
                  <a:lnTo>
                    <a:pt x="0" y="2007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430894" y="2861134"/>
              <a:ext cx="302260" cy="542290"/>
            </a:xfrm>
            <a:custGeom>
              <a:avLst/>
              <a:gdLst/>
              <a:ahLst/>
              <a:cxnLst/>
              <a:rect l="l" t="t" r="r" b="b"/>
              <a:pathLst>
                <a:path w="302260" h="542289">
                  <a:moveTo>
                    <a:pt x="66382" y="0"/>
                  </a:moveTo>
                  <a:lnTo>
                    <a:pt x="49390" y="7716"/>
                  </a:lnTo>
                  <a:lnTo>
                    <a:pt x="32653" y="15963"/>
                  </a:lnTo>
                  <a:lnTo>
                    <a:pt x="16185" y="24735"/>
                  </a:lnTo>
                  <a:lnTo>
                    <a:pt x="0" y="34023"/>
                  </a:lnTo>
                  <a:lnTo>
                    <a:pt x="302196" y="541896"/>
                  </a:lnTo>
                  <a:lnTo>
                    <a:pt x="66382" y="0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2430894" y="2861134"/>
              <a:ext cx="302260" cy="542290"/>
            </a:xfrm>
            <a:custGeom>
              <a:avLst/>
              <a:gdLst/>
              <a:ahLst/>
              <a:cxnLst/>
              <a:rect l="l" t="t" r="r" b="b"/>
              <a:pathLst>
                <a:path w="302260" h="542289">
                  <a:moveTo>
                    <a:pt x="0" y="34023"/>
                  </a:moveTo>
                  <a:lnTo>
                    <a:pt x="16185" y="24735"/>
                  </a:lnTo>
                  <a:lnTo>
                    <a:pt x="32653" y="15963"/>
                  </a:lnTo>
                  <a:lnTo>
                    <a:pt x="49390" y="7716"/>
                  </a:lnTo>
                  <a:lnTo>
                    <a:pt x="66382" y="0"/>
                  </a:lnTo>
                  <a:lnTo>
                    <a:pt x="302196" y="541896"/>
                  </a:lnTo>
                  <a:lnTo>
                    <a:pt x="0" y="3402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2497273" y="2812053"/>
              <a:ext cx="236220" cy="591185"/>
            </a:xfrm>
            <a:custGeom>
              <a:avLst/>
              <a:gdLst/>
              <a:ahLst/>
              <a:cxnLst/>
              <a:rect l="l" t="t" r="r" b="b"/>
              <a:pathLst>
                <a:path w="236219" h="591185">
                  <a:moveTo>
                    <a:pt x="235813" y="0"/>
                  </a:moveTo>
                  <a:lnTo>
                    <a:pt x="187273" y="1997"/>
                  </a:lnTo>
                  <a:lnTo>
                    <a:pt x="139180" y="7954"/>
                  </a:lnTo>
                  <a:lnTo>
                    <a:pt x="91777" y="17822"/>
                  </a:lnTo>
                  <a:lnTo>
                    <a:pt x="45303" y="31549"/>
                  </a:lnTo>
                  <a:lnTo>
                    <a:pt x="0" y="49085"/>
                  </a:lnTo>
                  <a:lnTo>
                    <a:pt x="235813" y="590981"/>
                  </a:lnTo>
                  <a:lnTo>
                    <a:pt x="235813" y="0"/>
                  </a:lnTo>
                  <a:close/>
                </a:path>
              </a:pathLst>
            </a:custGeom>
            <a:solidFill>
              <a:srgbClr val="70AD4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2497272" y="2812053"/>
              <a:ext cx="236220" cy="591185"/>
            </a:xfrm>
            <a:custGeom>
              <a:avLst/>
              <a:gdLst/>
              <a:ahLst/>
              <a:cxnLst/>
              <a:rect l="l" t="t" r="r" b="b"/>
              <a:pathLst>
                <a:path w="236219" h="591185">
                  <a:moveTo>
                    <a:pt x="0" y="49085"/>
                  </a:moveTo>
                  <a:lnTo>
                    <a:pt x="45308" y="31549"/>
                  </a:lnTo>
                  <a:lnTo>
                    <a:pt x="91783" y="17822"/>
                  </a:lnTo>
                  <a:lnTo>
                    <a:pt x="139187" y="7954"/>
                  </a:lnTo>
                  <a:lnTo>
                    <a:pt x="187280" y="1997"/>
                  </a:lnTo>
                  <a:lnTo>
                    <a:pt x="235826" y="0"/>
                  </a:lnTo>
                  <a:lnTo>
                    <a:pt x="235826" y="590981"/>
                  </a:lnTo>
                  <a:lnTo>
                    <a:pt x="0" y="4908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1612878" y="4111815"/>
            <a:ext cx="63422" cy="63422"/>
            <a:chOff x="1609229" y="4116885"/>
            <a:chExt cx="63500" cy="63500"/>
          </a:xfrm>
        </p:grpSpPr>
        <p:sp>
          <p:nvSpPr>
            <p:cNvPr id="25" name="object 25"/>
            <p:cNvSpPr/>
            <p:nvPr/>
          </p:nvSpPr>
          <p:spPr>
            <a:xfrm>
              <a:off x="1614385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1614385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863850" y="4111815"/>
            <a:ext cx="63422" cy="63422"/>
            <a:chOff x="1860511" y="4116885"/>
            <a:chExt cx="63500" cy="63500"/>
          </a:xfrm>
        </p:grpSpPr>
        <p:sp>
          <p:nvSpPr>
            <p:cNvPr id="28" name="object 28"/>
            <p:cNvSpPr/>
            <p:nvPr/>
          </p:nvSpPr>
          <p:spPr>
            <a:xfrm>
              <a:off x="1865668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1865668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2095931" y="4111815"/>
            <a:ext cx="63422" cy="63422"/>
            <a:chOff x="2092878" y="4116885"/>
            <a:chExt cx="63500" cy="63500"/>
          </a:xfrm>
        </p:grpSpPr>
        <p:sp>
          <p:nvSpPr>
            <p:cNvPr id="31" name="object 31"/>
            <p:cNvSpPr/>
            <p:nvPr/>
          </p:nvSpPr>
          <p:spPr>
            <a:xfrm>
              <a:off x="2098039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2098034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2563207" y="4111815"/>
            <a:ext cx="63422" cy="63422"/>
            <a:chOff x="2560730" y="4116885"/>
            <a:chExt cx="63500" cy="63500"/>
          </a:xfrm>
        </p:grpSpPr>
        <p:sp>
          <p:nvSpPr>
            <p:cNvPr id="34" name="object 34"/>
            <p:cNvSpPr/>
            <p:nvPr/>
          </p:nvSpPr>
          <p:spPr>
            <a:xfrm>
              <a:off x="2565882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565886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3046385" y="4111815"/>
            <a:ext cx="63422" cy="63422"/>
            <a:chOff x="3044504" y="4116885"/>
            <a:chExt cx="63500" cy="63500"/>
          </a:xfrm>
        </p:grpSpPr>
        <p:sp>
          <p:nvSpPr>
            <p:cNvPr id="37" name="object 37"/>
            <p:cNvSpPr/>
            <p:nvPr/>
          </p:nvSpPr>
          <p:spPr>
            <a:xfrm>
              <a:off x="3049663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049661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3600600" y="4111815"/>
            <a:ext cx="63422" cy="63422"/>
            <a:chOff x="3599402" y="4116885"/>
            <a:chExt cx="63500" cy="63500"/>
          </a:xfrm>
        </p:grpSpPr>
        <p:sp>
          <p:nvSpPr>
            <p:cNvPr id="40" name="object 40"/>
            <p:cNvSpPr/>
            <p:nvPr/>
          </p:nvSpPr>
          <p:spPr>
            <a:xfrm>
              <a:off x="3604564" y="412203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882" y="0"/>
                  </a:moveTo>
                  <a:lnTo>
                    <a:pt x="0" y="0"/>
                  </a:lnTo>
                  <a:lnTo>
                    <a:pt x="0" y="52882"/>
                  </a:lnTo>
                  <a:lnTo>
                    <a:pt x="52882" y="52882"/>
                  </a:lnTo>
                  <a:lnTo>
                    <a:pt x="52882" y="0"/>
                  </a:lnTo>
                  <a:close/>
                </a:path>
              </a:pathLst>
            </a:custGeom>
            <a:solidFill>
              <a:srgbClr val="70AD4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3604558" y="412204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0" y="0"/>
                  </a:moveTo>
                  <a:lnTo>
                    <a:pt x="52882" y="0"/>
                  </a:lnTo>
                  <a:lnTo>
                    <a:pt x="52882" y="52882"/>
                  </a:lnTo>
                  <a:lnTo>
                    <a:pt x="0" y="5288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681996" y="4057025"/>
            <a:ext cx="222103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solidFill>
                  <a:srgbClr val="595959"/>
                </a:solidFill>
                <a:latin typeface="Calibri"/>
                <a:cs typeface="Calibri"/>
              </a:rPr>
              <a:t>Del    </a:t>
            </a:r>
            <a:r>
              <a:rPr sz="749" spc="5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595959"/>
                </a:solidFill>
                <a:latin typeface="Calibri"/>
                <a:cs typeface="Calibri"/>
              </a:rPr>
              <a:t>ins    </a:t>
            </a:r>
            <a:r>
              <a:rPr sz="749" spc="7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CNV-loss    </a:t>
            </a:r>
            <a:r>
              <a:rPr sz="749" spc="114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CNV-gain</a:t>
            </a:r>
            <a:r>
              <a:rPr sz="749" spc="165" dirty="0">
                <a:solidFill>
                  <a:srgbClr val="595959"/>
                </a:solidFill>
                <a:latin typeface="Calibri"/>
                <a:cs typeface="Calibri"/>
              </a:rPr>
              <a:t>  </a:t>
            </a:r>
            <a:r>
              <a:rPr sz="749" spc="17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Inter-Trans</a:t>
            </a:r>
            <a:r>
              <a:rPr sz="749" spc="170" dirty="0">
                <a:solidFill>
                  <a:srgbClr val="595959"/>
                </a:solidFill>
                <a:latin typeface="Calibri"/>
                <a:cs typeface="Calibri"/>
              </a:rPr>
              <a:t>   </a:t>
            </a:r>
            <a:r>
              <a:rPr sz="749" spc="5" dirty="0">
                <a:solidFill>
                  <a:srgbClr val="595959"/>
                </a:solidFill>
                <a:latin typeface="Calibri"/>
                <a:cs typeface="Calibri"/>
              </a:rPr>
              <a:t>Dupli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992327" y="3176505"/>
            <a:ext cx="19407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39%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570389" y="3648071"/>
            <a:ext cx="19407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39%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218684" y="2709940"/>
            <a:ext cx="530206" cy="51054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5665">
              <a:spcBef>
                <a:spcPts val="105"/>
              </a:spcBef>
            </a:pPr>
            <a:r>
              <a:rPr sz="1124" b="1" spc="7" baseline="-37037" dirty="0">
                <a:latin typeface="Calibri"/>
                <a:cs typeface="Calibri"/>
              </a:rPr>
              <a:t>1%</a:t>
            </a:r>
            <a:r>
              <a:rPr sz="1124" b="1" spc="-22" baseline="-37037" dirty="0">
                <a:latin typeface="Calibri"/>
                <a:cs typeface="Calibri"/>
              </a:rPr>
              <a:t> </a:t>
            </a:r>
            <a:r>
              <a:rPr sz="749" b="1" spc="5" dirty="0">
                <a:latin typeface="Calibri"/>
                <a:cs typeface="Calibri"/>
              </a:rPr>
              <a:t>2%</a:t>
            </a:r>
            <a:r>
              <a:rPr sz="749" b="1" spc="120" dirty="0">
                <a:latin typeface="Calibri"/>
                <a:cs typeface="Calibri"/>
              </a:rPr>
              <a:t> </a:t>
            </a:r>
            <a:r>
              <a:rPr sz="1124" b="1" spc="7" baseline="-66666" dirty="0">
                <a:latin typeface="Calibri"/>
                <a:cs typeface="Calibri"/>
              </a:rPr>
              <a:t>6%</a:t>
            </a:r>
            <a:endParaRPr sz="1124" baseline="-66666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648">
              <a:latin typeface="Calibri"/>
              <a:cs typeface="Calibri"/>
            </a:endParaRPr>
          </a:p>
          <a:p>
            <a:pPr marL="38054"/>
            <a:r>
              <a:rPr sz="749" b="1" dirty="0">
                <a:latin typeface="Calibri"/>
                <a:cs typeface="Calibri"/>
              </a:rPr>
              <a:t>12%</a:t>
            </a:r>
            <a:endParaRPr sz="749">
              <a:latin typeface="Calibri"/>
              <a:cs typeface="Calibri"/>
            </a:endParaRPr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4819105" y="3555376"/>
          <a:ext cx="2644689" cy="7198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2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08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93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548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TYPE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IZ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E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(Kbp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P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ENES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NE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REST </a:t>
                      </a:r>
                      <a:r>
                        <a:rPr sz="6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ENES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deletion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EVI5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RPL5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88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deletion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161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RUNX1;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AX746823;AX813477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RUNX1-IT1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insertion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39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ELP4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645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PAX6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7" name="object 47"/>
          <p:cNvSpPr/>
          <p:nvPr/>
        </p:nvSpPr>
        <p:spPr>
          <a:xfrm>
            <a:off x="4371923" y="3417241"/>
            <a:ext cx="394484" cy="162360"/>
          </a:xfrm>
          <a:custGeom>
            <a:avLst/>
            <a:gdLst/>
            <a:ahLst/>
            <a:cxnLst/>
            <a:rect l="l" t="t" r="r" b="b"/>
            <a:pathLst>
              <a:path w="394970" h="162560">
                <a:moveTo>
                  <a:pt x="355435" y="144433"/>
                </a:moveTo>
                <a:lnTo>
                  <a:pt x="348449" y="162013"/>
                </a:lnTo>
                <a:lnTo>
                  <a:pt x="394423" y="158076"/>
                </a:lnTo>
                <a:lnTo>
                  <a:pt x="384511" y="146977"/>
                </a:lnTo>
                <a:lnTo>
                  <a:pt x="361835" y="146977"/>
                </a:lnTo>
                <a:lnTo>
                  <a:pt x="355435" y="144433"/>
                </a:lnTo>
                <a:close/>
              </a:path>
              <a:path w="394970" h="162560">
                <a:moveTo>
                  <a:pt x="356702" y="141244"/>
                </a:moveTo>
                <a:lnTo>
                  <a:pt x="355435" y="144433"/>
                </a:lnTo>
                <a:lnTo>
                  <a:pt x="361835" y="146977"/>
                </a:lnTo>
                <a:lnTo>
                  <a:pt x="363105" y="143789"/>
                </a:lnTo>
                <a:lnTo>
                  <a:pt x="356702" y="141244"/>
                </a:lnTo>
                <a:close/>
              </a:path>
              <a:path w="394970" h="162560">
                <a:moveTo>
                  <a:pt x="363689" y="123659"/>
                </a:moveTo>
                <a:lnTo>
                  <a:pt x="356702" y="141244"/>
                </a:lnTo>
                <a:lnTo>
                  <a:pt x="363105" y="143789"/>
                </a:lnTo>
                <a:lnTo>
                  <a:pt x="361835" y="146977"/>
                </a:lnTo>
                <a:lnTo>
                  <a:pt x="384511" y="146977"/>
                </a:lnTo>
                <a:lnTo>
                  <a:pt x="363689" y="123659"/>
                </a:lnTo>
                <a:close/>
              </a:path>
              <a:path w="394970" h="162560">
                <a:moveTo>
                  <a:pt x="1270" y="0"/>
                </a:moveTo>
                <a:lnTo>
                  <a:pt x="0" y="3200"/>
                </a:lnTo>
                <a:lnTo>
                  <a:pt x="355435" y="144433"/>
                </a:lnTo>
                <a:lnTo>
                  <a:pt x="356702" y="141244"/>
                </a:lnTo>
                <a:lnTo>
                  <a:pt x="127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3633" y="682631"/>
              <a:ext cx="791990" cy="215248"/>
            </a:xfrm>
            <a:prstGeom prst="rect">
              <a:avLst/>
            </a:prstGeom>
          </p:spPr>
        </p:pic>
      </p:grpSp>
      <p:graphicFrame>
        <p:nvGraphicFramePr>
          <p:cNvPr id="13" name="Tabla 12">
            <a:extLst>
              <a:ext uri="{FF2B5EF4-FFF2-40B4-BE49-F238E27FC236}">
                <a16:creationId xmlns:a16="http://schemas.microsoft.com/office/drawing/2014/main" id="{4E5B2BFD-7664-5B43-955F-8BFF3FA4EC92}"/>
              </a:ext>
            </a:extLst>
          </p:cNvPr>
          <p:cNvGraphicFramePr>
            <a:graphicFrameLocks noGrp="1"/>
          </p:cNvGraphicFramePr>
          <p:nvPr/>
        </p:nvGraphicFramePr>
        <p:xfrm>
          <a:off x="1375542" y="1424875"/>
          <a:ext cx="6341836" cy="291312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74171">
                  <a:extLst>
                    <a:ext uri="{9D8B030D-6E8A-4147-A177-3AD203B41FA5}">
                      <a16:colId xmlns:a16="http://schemas.microsoft.com/office/drawing/2014/main" val="2971549148"/>
                    </a:ext>
                  </a:extLst>
                </a:gridCol>
                <a:gridCol w="1461382">
                  <a:extLst>
                    <a:ext uri="{9D8B030D-6E8A-4147-A177-3AD203B41FA5}">
                      <a16:colId xmlns:a16="http://schemas.microsoft.com/office/drawing/2014/main" val="883603794"/>
                    </a:ext>
                  </a:extLst>
                </a:gridCol>
                <a:gridCol w="1359563">
                  <a:extLst>
                    <a:ext uri="{9D8B030D-6E8A-4147-A177-3AD203B41FA5}">
                      <a16:colId xmlns:a16="http://schemas.microsoft.com/office/drawing/2014/main" val="2669375919"/>
                    </a:ext>
                  </a:extLst>
                </a:gridCol>
                <a:gridCol w="1359563">
                  <a:extLst>
                    <a:ext uri="{9D8B030D-6E8A-4147-A177-3AD203B41FA5}">
                      <a16:colId xmlns:a16="http://schemas.microsoft.com/office/drawing/2014/main" val="2318316583"/>
                    </a:ext>
                  </a:extLst>
                </a:gridCol>
                <a:gridCol w="1587157">
                  <a:extLst>
                    <a:ext uri="{9D8B030D-6E8A-4147-A177-3AD203B41FA5}">
                      <a16:colId xmlns:a16="http://schemas.microsoft.com/office/drawing/2014/main" val="2692087102"/>
                    </a:ext>
                  </a:extLst>
                </a:gridCol>
              </a:tblGrid>
              <a:tr h="91327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T-ALL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AA6092 (Dx)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AA10750 (Dx)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S001 (RE)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S003 (RE)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extLst>
                  <a:ext uri="{0D108BD9-81ED-4DB2-BD59-A6C34878D82A}">
                    <a16:rowId xmlns:a16="http://schemas.microsoft.com/office/drawing/2014/main" val="4079662263"/>
                  </a:ext>
                </a:extLst>
              </a:tr>
              <a:tr h="25933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Karyotype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NE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46,XY,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del(4)(q13),</a:t>
                      </a: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del(9)(p22),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t(11;14)(p13;q11)[12]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NE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NE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extLst>
                  <a:ext uri="{0D108BD9-81ED-4DB2-BD59-A6C34878D82A}">
                    <a16:rowId xmlns:a16="http://schemas.microsoft.com/office/drawing/2014/main" val="1422461058"/>
                  </a:ext>
                </a:extLst>
              </a:tr>
              <a:tr h="807297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SNPa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del(1)(q32.1) (94.323)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amp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(4)(q13.3) (51.344)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amp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(11) (p13) (40.688)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del(21)(q22.12) (155.158)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del(9)(p21.3) (106.637)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dup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(7)(q34) (616.624)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del(5)(q31.2) (75.293)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del(17)(p13.1) (469.355)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del(19)(q13.32) (5.097)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+8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+10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del(2)(q37.2)(205.595)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del(6)(q14.1;q22.31)(37.610.012)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del(10)(q23.1)(425.156)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del(12)(q24.13)(14.421.681)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dup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(19)(q13.13)(290.067)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del(X)(q13.3)(57.040) (BM)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extLst>
                  <a:ext uri="{0D108BD9-81ED-4DB2-BD59-A6C34878D82A}">
                    <a16:rowId xmlns:a16="http://schemas.microsoft.com/office/drawing/2014/main" val="3194326401"/>
                  </a:ext>
                </a:extLst>
              </a:tr>
              <a:tr h="807297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WGS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del(1)(q32.1) (102.750)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amp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(4)(q13.3) (45.498)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amp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(11)(p13) (39.033)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del(21)(q22.12) (155.158)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t(2;14)(p21;q11.2)</a:t>
                      </a:r>
                      <a:endParaRPr lang="es-ES" sz="600" dirty="0">
                        <a:solidFill>
                          <a:srgbClr val="C0000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del4(q13.1;q34.3) (112.467.002)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del(9)(p21.3) (3.238.204)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dup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(7)(q34) (77.530)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t(11;14)(p13;q11.2)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del(17)(p13.1) (474.722)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 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del(2)(q37.2)(203.130)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del(6)(q21)(1.108.101)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del(7)(p14.1)(33.073)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del(10)(q23.1)(423.583)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del(12)(q24.13 ;q24.32)(14.421.681)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extLst>
                  <a:ext uri="{0D108BD9-81ED-4DB2-BD59-A6C34878D82A}">
                    <a16:rowId xmlns:a16="http://schemas.microsoft.com/office/drawing/2014/main" val="1295432672"/>
                  </a:ext>
                </a:extLst>
              </a:tr>
              <a:tr h="94428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>
                          <a:effectLst/>
                        </a:rPr>
                        <a:t>Bionano</a:t>
                      </a:r>
                      <a:endParaRPr lang="es-ES" sz="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del(1)(q32.1) (102.761)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C00000"/>
                          </a:solidFill>
                          <a:effectLst/>
                        </a:rPr>
                        <a:t>ins</a:t>
                      </a: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(4)(q13.3;q21.1) (45.820)</a:t>
                      </a:r>
                      <a:endParaRPr lang="es-ES" sz="600" dirty="0">
                        <a:solidFill>
                          <a:srgbClr val="C0000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C00000"/>
                          </a:solidFill>
                          <a:effectLst/>
                        </a:rPr>
                        <a:t>dup</a:t>
                      </a: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(11)(p13) (34.454)</a:t>
                      </a:r>
                      <a:endParaRPr lang="es-ES" sz="600" dirty="0">
                        <a:solidFill>
                          <a:srgbClr val="C0000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del(21)(q22.11;q22.12) (161.940</a:t>
                      </a:r>
                      <a:r>
                        <a:rPr lang="ca-ES" sz="600" dirty="0">
                          <a:effectLst/>
                        </a:rPr>
                        <a:t>)</a:t>
                      </a:r>
                      <a:endParaRPr lang="es-ES" sz="600" dirty="0"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del(22)(q11.23;q12.1) (284.471)</a:t>
                      </a:r>
                      <a:endParaRPr lang="es-ES" sz="600" dirty="0">
                        <a:solidFill>
                          <a:srgbClr val="C0000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(BM)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del(2)(q11.2) (366.398)</a:t>
                      </a:r>
                      <a:endParaRPr lang="es-ES" sz="600" dirty="0">
                        <a:solidFill>
                          <a:srgbClr val="C0000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del(4)(q13.1;q35.2) (123.529.679</a:t>
                      </a:r>
                      <a:r>
                        <a:rPr lang="ca-ES" sz="600" dirty="0">
                          <a:effectLst/>
                        </a:rPr>
                        <a:t>)</a:t>
                      </a:r>
                      <a:endParaRPr lang="es-ES" sz="600" dirty="0"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del(9)(p21.3;p24.3) (2.994.266)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t(11;14)(p13;q11.2)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a-ES" sz="600" dirty="0">
                          <a:effectLst/>
                        </a:rPr>
                        <a:t>(PB)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del(5)( q31.1-q31.2) (70.445)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del(17)(p13.1)(465.074)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del(19)(q13.32)(15.745,7)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+8; +10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C00000"/>
                          </a:solidFill>
                          <a:effectLst/>
                        </a:rPr>
                        <a:t>t(3;7)(q29;q33) </a:t>
                      </a:r>
                      <a:r>
                        <a:rPr lang="ca-ES" sz="600" dirty="0">
                          <a:effectLst/>
                        </a:rPr>
                        <a:t>(PB)</a:t>
                      </a:r>
                      <a:endParaRPr lang="es-ES" sz="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del(2)(q37.2)(337.693)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del(6)(q14.1;q27)(88.101.296)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del(7)(q11.2;p21.1)(41.291.072)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del(10)(q23.1)(460.965)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50"/>
                          </a:solidFill>
                          <a:effectLst/>
                        </a:rPr>
                        <a:t>del(12)(q24.13;q24.32)(14.521.777)</a:t>
                      </a:r>
                      <a:endParaRPr lang="es-ES" sz="600" dirty="0">
                        <a:solidFill>
                          <a:srgbClr val="00B05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 err="1">
                          <a:solidFill>
                            <a:srgbClr val="00B0F0"/>
                          </a:solidFill>
                          <a:effectLst/>
                        </a:rPr>
                        <a:t>dup</a:t>
                      </a: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(19)(q13.13)(269.005)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0"/>
                        </a:spcAft>
                      </a:pPr>
                      <a:r>
                        <a:rPr lang="ca-ES" sz="600" dirty="0">
                          <a:solidFill>
                            <a:srgbClr val="00B0F0"/>
                          </a:solidFill>
                          <a:effectLst/>
                        </a:rPr>
                        <a:t>del(X)(q13.3)(70.468) (BM)</a:t>
                      </a:r>
                      <a:endParaRPr lang="es-ES" sz="600" dirty="0">
                        <a:solidFill>
                          <a:srgbClr val="00B0F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</a:endParaRPr>
                    </a:p>
                  </a:txBody>
                  <a:tcPr marL="28541" marR="28541" marT="0" marB="0" anchor="ctr"/>
                </a:tc>
                <a:extLst>
                  <a:ext uri="{0D108BD9-81ED-4DB2-BD59-A6C34878D82A}">
                    <a16:rowId xmlns:a16="http://schemas.microsoft.com/office/drawing/2014/main" val="501541735"/>
                  </a:ext>
                </a:extLst>
              </a:tr>
            </a:tbl>
          </a:graphicData>
        </a:graphic>
      </p:graphicFrame>
      <p:grpSp>
        <p:nvGrpSpPr>
          <p:cNvPr id="18" name="Grupo 17">
            <a:extLst>
              <a:ext uri="{FF2B5EF4-FFF2-40B4-BE49-F238E27FC236}">
                <a16:creationId xmlns:a16="http://schemas.microsoft.com/office/drawing/2014/main" id="{C5CDDDB4-531D-D34B-9839-58C0EA3B8E26}"/>
              </a:ext>
            </a:extLst>
          </p:cNvPr>
          <p:cNvGrpSpPr/>
          <p:nvPr/>
        </p:nvGrpSpPr>
        <p:grpSpPr>
          <a:xfrm>
            <a:off x="2136603" y="1813864"/>
            <a:ext cx="5053211" cy="1778239"/>
            <a:chOff x="1612774" y="2018022"/>
            <a:chExt cx="9548037" cy="3359983"/>
          </a:xfrm>
        </p:grpSpPr>
        <p:sp>
          <p:nvSpPr>
            <p:cNvPr id="15" name="Rectángulo 14">
              <a:extLst>
                <a:ext uri="{FF2B5EF4-FFF2-40B4-BE49-F238E27FC236}">
                  <a16:creationId xmlns:a16="http://schemas.microsoft.com/office/drawing/2014/main" id="{03672D71-1AC7-D748-99D5-51259EE8A3D1}"/>
                </a:ext>
              </a:extLst>
            </p:cNvPr>
            <p:cNvSpPr/>
            <p:nvPr/>
          </p:nvSpPr>
          <p:spPr>
            <a:xfrm>
              <a:off x="1612774" y="2018022"/>
              <a:ext cx="9548037" cy="325356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sz="1798"/>
            </a:p>
          </p:txBody>
        </p:sp>
        <p:sp>
          <p:nvSpPr>
            <p:cNvPr id="16" name="CuadroTexto 5">
              <a:extLst>
                <a:ext uri="{FF2B5EF4-FFF2-40B4-BE49-F238E27FC236}">
                  <a16:creationId xmlns:a16="http://schemas.microsoft.com/office/drawing/2014/main" id="{7A8A136B-4F6E-7546-89FE-40F7654BBB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7370" y="2067289"/>
              <a:ext cx="7989642" cy="3310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es-ES" sz="1199" b="1" dirty="0"/>
                <a:t>Current work:</a:t>
              </a:r>
            </a:p>
            <a:p>
              <a:endParaRPr lang="en-US" altLang="es-ES" sz="1199" b="1" dirty="0"/>
            </a:p>
            <a:p>
              <a:pPr marL="342489" indent="-342489">
                <a:buAutoNum type="arabicPeriod"/>
              </a:pPr>
              <a:r>
                <a:rPr lang="en-US" altLang="es-ES" sz="1199" dirty="0"/>
                <a:t>Refinement of the analysis pipeline</a:t>
              </a:r>
            </a:p>
            <a:p>
              <a:pPr marL="342489" indent="-342489">
                <a:buAutoNum type="arabicPeriod"/>
              </a:pPr>
              <a:endParaRPr lang="en-US" altLang="es-ES" sz="1199" dirty="0"/>
            </a:p>
            <a:p>
              <a:pPr marL="342489" indent="-342489">
                <a:buFontTx/>
                <a:buAutoNum type="arabicPeriod"/>
              </a:pPr>
              <a:r>
                <a:rPr lang="en-US" altLang="es-ES" sz="1199" dirty="0"/>
                <a:t>Comparative Karyotype/</a:t>
              </a:r>
              <a:r>
                <a:rPr lang="en-US" altLang="es-ES" sz="1199" dirty="0" err="1"/>
                <a:t>SNPa</a:t>
              </a:r>
              <a:r>
                <a:rPr lang="en-US" altLang="es-ES" sz="1199" dirty="0"/>
                <a:t>/ WGS/</a:t>
              </a:r>
              <a:r>
                <a:rPr lang="en-US" altLang="es-ES" sz="1199" dirty="0" err="1"/>
                <a:t>Bionano</a:t>
              </a:r>
              <a:r>
                <a:rPr lang="en-US" altLang="es-ES" sz="1199" dirty="0"/>
                <a:t> in 12 samples</a:t>
              </a:r>
            </a:p>
            <a:p>
              <a:pPr marL="342489" indent="-342489">
                <a:buFontTx/>
                <a:buAutoNum type="arabicPeriod"/>
              </a:pPr>
              <a:endParaRPr lang="en-US" altLang="es-ES" sz="1199" dirty="0"/>
            </a:p>
            <a:p>
              <a:pPr marL="342489" indent="-342489">
                <a:buFontTx/>
                <a:buAutoNum type="arabicPeriod"/>
              </a:pPr>
              <a:r>
                <a:rPr lang="en-US" altLang="es-ES" sz="1199" dirty="0"/>
                <a:t>Assessment of clinical impact of rearrangements: </a:t>
              </a:r>
            </a:p>
            <a:p>
              <a:pPr marL="342489" indent="-342489">
                <a:buFontTx/>
                <a:buAutoNum type="arabicPeriod"/>
              </a:pPr>
              <a:endParaRPr lang="en-US" altLang="es-ES" sz="1199" dirty="0"/>
            </a:p>
            <a:p>
              <a:r>
                <a:rPr lang="en-US" altLang="es-ES" sz="1199" dirty="0"/>
                <a:t>  </a:t>
              </a:r>
            </a:p>
          </p:txBody>
        </p:sp>
      </p:grpSp>
      <p:sp>
        <p:nvSpPr>
          <p:cNvPr id="17" name="CuadroTexto 16">
            <a:extLst>
              <a:ext uri="{FF2B5EF4-FFF2-40B4-BE49-F238E27FC236}">
                <a16:creationId xmlns:a16="http://schemas.microsoft.com/office/drawing/2014/main" id="{435DD136-9BA8-A446-AE01-CC1DB83DA06B}"/>
              </a:ext>
            </a:extLst>
          </p:cNvPr>
          <p:cNvSpPr txBox="1"/>
          <p:nvPr/>
        </p:nvSpPr>
        <p:spPr>
          <a:xfrm>
            <a:off x="3301809" y="3205430"/>
            <a:ext cx="3867638" cy="276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es-ES" sz="1199" b="1" dirty="0"/>
              <a:t>MANY CASSES AS POSSIBLE: INFILTRATED FRESH SAMPLES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3421" y="682631"/>
              <a:ext cx="791990" cy="215248"/>
            </a:xfrm>
            <a:prstGeom prst="rect">
              <a:avLst/>
            </a:prstGeom>
          </p:spPr>
        </p:pic>
      </p:grp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54117" y="1887254"/>
            <a:ext cx="3180524" cy="1566355"/>
          </a:xfrm>
          <a:prstGeom prst="rect">
            <a:avLst/>
          </a:prstGeom>
        </p:spPr>
      </p:pic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311190" y="1299689"/>
            <a:ext cx="6463180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1083BF"/>
                </a:solidFill>
              </a:rPr>
              <a:t>Adult </a:t>
            </a:r>
            <a:r>
              <a:rPr sz="1498" spc="-20" dirty="0">
                <a:solidFill>
                  <a:srgbClr val="1083BF"/>
                </a:solidFill>
              </a:rPr>
              <a:t>T-ALL</a:t>
            </a:r>
            <a:r>
              <a:rPr sz="1498" spc="10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Genetic</a:t>
            </a:r>
            <a:r>
              <a:rPr sz="1498" spc="10" dirty="0">
                <a:solidFill>
                  <a:srgbClr val="1083BF"/>
                </a:solidFill>
              </a:rPr>
              <a:t> </a:t>
            </a:r>
            <a:r>
              <a:rPr sz="1498" spc="-5" dirty="0">
                <a:solidFill>
                  <a:srgbClr val="1083BF"/>
                </a:solidFill>
              </a:rPr>
              <a:t>Characterization:</a:t>
            </a:r>
            <a:r>
              <a:rPr sz="1498" spc="10" dirty="0">
                <a:solidFill>
                  <a:srgbClr val="1083BF"/>
                </a:solidFill>
              </a:rPr>
              <a:t> </a:t>
            </a:r>
            <a:r>
              <a:rPr sz="1498" spc="-20" dirty="0">
                <a:solidFill>
                  <a:srgbClr val="1083BF"/>
                </a:solidFill>
              </a:rPr>
              <a:t>T-LBL/</a:t>
            </a:r>
            <a:r>
              <a:rPr sz="1498" spc="10" dirty="0">
                <a:solidFill>
                  <a:srgbClr val="1083BF"/>
                </a:solidFill>
              </a:rPr>
              <a:t> </a:t>
            </a:r>
            <a:r>
              <a:rPr sz="1498" spc="-20" dirty="0">
                <a:solidFill>
                  <a:srgbClr val="1083BF"/>
                </a:solidFill>
              </a:rPr>
              <a:t>MPAL</a:t>
            </a:r>
            <a:r>
              <a:rPr sz="1498" spc="5" dirty="0">
                <a:solidFill>
                  <a:srgbClr val="1083BF"/>
                </a:solidFill>
              </a:rPr>
              <a:t> </a:t>
            </a:r>
            <a:r>
              <a:rPr sz="1498" spc="-15" dirty="0">
                <a:solidFill>
                  <a:srgbClr val="1083BF"/>
                </a:solidFill>
              </a:rPr>
              <a:t>T-related/AUL</a:t>
            </a:r>
            <a:endParaRPr sz="1498" dirty="0">
              <a:solidFill>
                <a:srgbClr val="1083BF"/>
              </a:solidFill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92781" y="2177948"/>
            <a:ext cx="225210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T-CELL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LYMPHOBLASTIC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LYMPHOMA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(T-LBL)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967769" y="2218662"/>
            <a:ext cx="1520220" cy="364675"/>
            <a:chOff x="2965790" y="2221397"/>
            <a:chExt cx="1522095" cy="365125"/>
          </a:xfrm>
        </p:grpSpPr>
        <p:sp>
          <p:nvSpPr>
            <p:cNvPr id="10" name="object 10"/>
            <p:cNvSpPr/>
            <p:nvPr/>
          </p:nvSpPr>
          <p:spPr>
            <a:xfrm>
              <a:off x="2965790" y="2393871"/>
              <a:ext cx="765810" cy="120650"/>
            </a:xfrm>
            <a:custGeom>
              <a:avLst/>
              <a:gdLst/>
              <a:ahLst/>
              <a:cxnLst/>
              <a:rect l="l" t="t" r="r" b="b"/>
              <a:pathLst>
                <a:path w="765810" h="120650">
                  <a:moveTo>
                    <a:pt x="702810" y="99909"/>
                  </a:moveTo>
                  <a:lnTo>
                    <a:pt x="700493" y="120421"/>
                  </a:lnTo>
                  <a:lnTo>
                    <a:pt x="753314" y="101066"/>
                  </a:lnTo>
                  <a:lnTo>
                    <a:pt x="713054" y="101066"/>
                  </a:lnTo>
                  <a:lnTo>
                    <a:pt x="702810" y="99909"/>
                  </a:lnTo>
                  <a:close/>
                </a:path>
                <a:path w="765810" h="120650">
                  <a:moveTo>
                    <a:pt x="705125" y="79410"/>
                  </a:moveTo>
                  <a:lnTo>
                    <a:pt x="702810" y="99909"/>
                  </a:lnTo>
                  <a:lnTo>
                    <a:pt x="713054" y="101066"/>
                  </a:lnTo>
                  <a:lnTo>
                    <a:pt x="715378" y="80568"/>
                  </a:lnTo>
                  <a:lnTo>
                    <a:pt x="705125" y="79410"/>
                  </a:lnTo>
                  <a:close/>
                </a:path>
                <a:path w="765810" h="120650">
                  <a:moveTo>
                    <a:pt x="707440" y="58902"/>
                  </a:moveTo>
                  <a:lnTo>
                    <a:pt x="705125" y="79410"/>
                  </a:lnTo>
                  <a:lnTo>
                    <a:pt x="715378" y="80568"/>
                  </a:lnTo>
                  <a:lnTo>
                    <a:pt x="713054" y="101066"/>
                  </a:lnTo>
                  <a:lnTo>
                    <a:pt x="753314" y="101066"/>
                  </a:lnTo>
                  <a:lnTo>
                    <a:pt x="765479" y="96608"/>
                  </a:lnTo>
                  <a:lnTo>
                    <a:pt x="707440" y="58902"/>
                  </a:lnTo>
                  <a:close/>
                </a:path>
                <a:path w="765810" h="120650">
                  <a:moveTo>
                    <a:pt x="2311" y="0"/>
                  </a:moveTo>
                  <a:lnTo>
                    <a:pt x="0" y="20510"/>
                  </a:lnTo>
                  <a:lnTo>
                    <a:pt x="702810" y="99909"/>
                  </a:lnTo>
                  <a:lnTo>
                    <a:pt x="705125" y="7941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77702" y="2221397"/>
              <a:ext cx="510096" cy="364830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4069978" y="2245549"/>
            <a:ext cx="31203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24%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01516" y="3520067"/>
            <a:ext cx="62914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T-LBL</a:t>
            </a:r>
            <a:r>
              <a:rPr sz="949" b="1" spc="37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n=23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182028" y="3583813"/>
            <a:ext cx="427463" cy="62153"/>
          </a:xfrm>
          <a:custGeom>
            <a:avLst/>
            <a:gdLst/>
            <a:ahLst/>
            <a:cxnLst/>
            <a:rect l="l" t="t" r="r" b="b"/>
            <a:pathLst>
              <a:path w="427989" h="62229">
                <a:moveTo>
                  <a:pt x="366001" y="0"/>
                </a:moveTo>
                <a:lnTo>
                  <a:pt x="366001" y="61912"/>
                </a:lnTo>
                <a:lnTo>
                  <a:pt x="407267" y="41275"/>
                </a:lnTo>
                <a:lnTo>
                  <a:pt x="376326" y="41275"/>
                </a:lnTo>
                <a:lnTo>
                  <a:pt x="376326" y="20637"/>
                </a:lnTo>
                <a:lnTo>
                  <a:pt x="407284" y="20637"/>
                </a:lnTo>
                <a:lnTo>
                  <a:pt x="366001" y="0"/>
                </a:lnTo>
                <a:close/>
              </a:path>
              <a:path w="427989" h="62229">
                <a:moveTo>
                  <a:pt x="366001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66001" y="41275"/>
                </a:lnTo>
                <a:lnTo>
                  <a:pt x="366001" y="20637"/>
                </a:lnTo>
                <a:close/>
              </a:path>
              <a:path w="427989" h="62229">
                <a:moveTo>
                  <a:pt x="407284" y="20637"/>
                </a:moveTo>
                <a:lnTo>
                  <a:pt x="376326" y="20637"/>
                </a:lnTo>
                <a:lnTo>
                  <a:pt x="376326" y="41275"/>
                </a:lnTo>
                <a:lnTo>
                  <a:pt x="407267" y="41275"/>
                </a:lnTo>
                <a:lnTo>
                  <a:pt x="427913" y="30949"/>
                </a:lnTo>
                <a:lnTo>
                  <a:pt x="407284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2716149" y="3520067"/>
            <a:ext cx="192802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dirty="0">
                <a:latin typeface="Calibri"/>
                <a:cs typeface="Calibri"/>
              </a:rPr>
              <a:t>Available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</a:t>
            </a:r>
            <a:r>
              <a:rPr sz="949" b="1" dirty="0">
                <a:latin typeface="Calibri"/>
                <a:cs typeface="Calibri"/>
              </a:rPr>
              <a:t> analyze: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10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16150" y="3663512"/>
            <a:ext cx="1429527" cy="32598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Pending: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b="1" spc="-35" dirty="0">
                <a:latin typeface="Calibri"/>
                <a:cs typeface="Calibri"/>
              </a:rPr>
              <a:t>To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ask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for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sample: </a:t>
            </a:r>
            <a:r>
              <a:rPr sz="949" b="1" spc="10" dirty="0">
                <a:latin typeface="Calibri"/>
                <a:cs typeface="Calibri"/>
              </a:rPr>
              <a:t>11</a:t>
            </a:r>
            <a:r>
              <a:rPr sz="949" b="1" spc="2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08988" y="3789300"/>
            <a:ext cx="3165382" cy="14089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4"/>
              </a:lnSpc>
            </a:pPr>
            <a:r>
              <a:rPr sz="949" b="1" dirty="0">
                <a:latin typeface="Calibri"/>
                <a:cs typeface="Calibri"/>
              </a:rPr>
              <a:t>Infiltrated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(paraffine</a:t>
            </a:r>
            <a:r>
              <a:rPr sz="949" b="1" spc="5" dirty="0">
                <a:latin typeface="Calibri"/>
                <a:cs typeface="Calibri"/>
              </a:rPr>
              <a:t> embedded;</a:t>
            </a:r>
            <a:r>
              <a:rPr sz="949" b="1" spc="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LN, </a:t>
            </a:r>
            <a:r>
              <a:rPr sz="949" b="1" spc="5" dirty="0">
                <a:latin typeface="Calibri"/>
                <a:cs typeface="Calibri"/>
              </a:rPr>
              <a:t>imprint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cytology)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74721" y="1921878"/>
            <a:ext cx="425388" cy="36438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4565453" y="1948767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9%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55161" y="1592626"/>
            <a:ext cx="472048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2446890" algn="l"/>
              </a:tabLst>
            </a:pPr>
            <a:r>
              <a:rPr sz="1423" b="1" spc="-7" baseline="2923" dirty="0">
                <a:latin typeface="Calibri"/>
                <a:cs typeface="Calibri"/>
              </a:rPr>
              <a:t>T-CELL</a:t>
            </a:r>
            <a:r>
              <a:rPr sz="1423" b="1" spc="15" baseline="2923" dirty="0">
                <a:latin typeface="Calibri"/>
                <a:cs typeface="Calibri"/>
              </a:rPr>
              <a:t> MIXTED</a:t>
            </a:r>
            <a:r>
              <a:rPr sz="1423" b="1" spc="22" baseline="2923" dirty="0">
                <a:latin typeface="Calibri"/>
                <a:cs typeface="Calibri"/>
              </a:rPr>
              <a:t> </a:t>
            </a:r>
            <a:r>
              <a:rPr sz="1423" b="1" spc="15" baseline="2923" dirty="0">
                <a:latin typeface="Calibri"/>
                <a:cs typeface="Calibri"/>
              </a:rPr>
              <a:t>PHENOTYPE </a:t>
            </a:r>
            <a:r>
              <a:rPr sz="1423" b="1" spc="-7" baseline="2923" dirty="0">
                <a:latin typeface="Calibri"/>
                <a:cs typeface="Calibri"/>
              </a:rPr>
              <a:t>(MPAL</a:t>
            </a:r>
            <a:r>
              <a:rPr sz="1423" b="1" spc="22" baseline="2923" dirty="0">
                <a:latin typeface="Calibri"/>
                <a:cs typeface="Calibri"/>
              </a:rPr>
              <a:t> </a:t>
            </a:r>
            <a:r>
              <a:rPr sz="1423" b="1" spc="15" baseline="2923" dirty="0">
                <a:latin typeface="Calibri"/>
                <a:cs typeface="Calibri"/>
              </a:rPr>
              <a:t>T </a:t>
            </a:r>
            <a:r>
              <a:rPr sz="1423" b="1" baseline="2923" dirty="0">
                <a:latin typeface="Calibri"/>
                <a:cs typeface="Calibri"/>
              </a:rPr>
              <a:t>related)	</a:t>
            </a:r>
            <a:r>
              <a:rPr sz="949" b="1" spc="5" dirty="0">
                <a:latin typeface="Calibri"/>
                <a:cs typeface="Calibri"/>
              </a:rPr>
              <a:t>ACUTE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UNDIFFERENTIATED</a:t>
            </a:r>
            <a:r>
              <a:rPr sz="949" b="1" spc="10" dirty="0">
                <a:latin typeface="Calibri"/>
                <a:cs typeface="Calibri"/>
              </a:rPr>
              <a:t> LEUKEMIA</a:t>
            </a:r>
            <a:r>
              <a:rPr sz="949" b="1" spc="5" dirty="0">
                <a:latin typeface="Calibri"/>
                <a:cs typeface="Calibri"/>
              </a:rPr>
              <a:t> (AUL)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067647" y="1811615"/>
            <a:ext cx="1157448" cy="405900"/>
            <a:chOff x="4067025" y="1813849"/>
            <a:chExt cx="1158875" cy="406400"/>
          </a:xfrm>
        </p:grpSpPr>
        <p:sp>
          <p:nvSpPr>
            <p:cNvPr id="22" name="object 22"/>
            <p:cNvSpPr/>
            <p:nvPr/>
          </p:nvSpPr>
          <p:spPr>
            <a:xfrm>
              <a:off x="4067025" y="1813849"/>
              <a:ext cx="431165" cy="151130"/>
            </a:xfrm>
            <a:custGeom>
              <a:avLst/>
              <a:gdLst/>
              <a:ahLst/>
              <a:cxnLst/>
              <a:rect l="l" t="t" r="r" b="b"/>
              <a:pathLst>
                <a:path w="431164" h="151130">
                  <a:moveTo>
                    <a:pt x="368648" y="131029"/>
                  </a:moveTo>
                  <a:lnTo>
                    <a:pt x="362686" y="150774"/>
                  </a:lnTo>
                  <a:lnTo>
                    <a:pt x="430898" y="139039"/>
                  </a:lnTo>
                  <a:lnTo>
                    <a:pt x="425573" y="134010"/>
                  </a:lnTo>
                  <a:lnTo>
                    <a:pt x="378523" y="134010"/>
                  </a:lnTo>
                  <a:lnTo>
                    <a:pt x="368648" y="131029"/>
                  </a:lnTo>
                  <a:close/>
                </a:path>
                <a:path w="431164" h="151130">
                  <a:moveTo>
                    <a:pt x="374616" y="111268"/>
                  </a:moveTo>
                  <a:lnTo>
                    <a:pt x="368648" y="131029"/>
                  </a:lnTo>
                  <a:lnTo>
                    <a:pt x="378523" y="134010"/>
                  </a:lnTo>
                  <a:lnTo>
                    <a:pt x="384492" y="114249"/>
                  </a:lnTo>
                  <a:lnTo>
                    <a:pt x="374616" y="111268"/>
                  </a:lnTo>
                  <a:close/>
                </a:path>
                <a:path w="431164" h="151130">
                  <a:moveTo>
                    <a:pt x="380580" y="91516"/>
                  </a:moveTo>
                  <a:lnTo>
                    <a:pt x="374616" y="111268"/>
                  </a:lnTo>
                  <a:lnTo>
                    <a:pt x="384492" y="114249"/>
                  </a:lnTo>
                  <a:lnTo>
                    <a:pt x="378523" y="134010"/>
                  </a:lnTo>
                  <a:lnTo>
                    <a:pt x="425573" y="134010"/>
                  </a:lnTo>
                  <a:lnTo>
                    <a:pt x="380580" y="91516"/>
                  </a:lnTo>
                  <a:close/>
                </a:path>
                <a:path w="431164" h="151130">
                  <a:moveTo>
                    <a:pt x="5968" y="0"/>
                  </a:moveTo>
                  <a:lnTo>
                    <a:pt x="0" y="19748"/>
                  </a:lnTo>
                  <a:lnTo>
                    <a:pt x="368648" y="131029"/>
                  </a:lnTo>
                  <a:lnTo>
                    <a:pt x="374616" y="111268"/>
                  </a:lnTo>
                  <a:lnTo>
                    <a:pt x="5968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99813" y="1853263"/>
              <a:ext cx="425913" cy="366483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4890426" y="1879516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3%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25" name="object 2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006352" y="1778283"/>
            <a:ext cx="158085" cy="102299"/>
          </a:xfrm>
          <a:prstGeom prst="rect">
            <a:avLst/>
          </a:prstGeom>
        </p:spPr>
      </p:pic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3421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body" idx="4294967295"/>
          </p:nvPr>
        </p:nvSpPr>
        <p:spPr>
          <a:xfrm flipH="1">
            <a:off x="2093827" y="2041525"/>
            <a:ext cx="5426235" cy="217044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53276" marR="158560" indent="-28541">
              <a:spcBef>
                <a:spcPts val="125"/>
              </a:spcBef>
            </a:pPr>
            <a:r>
              <a:rPr sz="1400" spc="5" dirty="0"/>
              <a:t>General</a:t>
            </a:r>
            <a:r>
              <a:rPr sz="1400" spc="10" dirty="0"/>
              <a:t> </a:t>
            </a:r>
            <a:r>
              <a:rPr sz="1400" spc="5" dirty="0"/>
              <a:t>genomic</a:t>
            </a:r>
            <a:r>
              <a:rPr sz="1400" spc="15" dirty="0"/>
              <a:t> </a:t>
            </a:r>
            <a:r>
              <a:rPr sz="1400" dirty="0"/>
              <a:t>characterization</a:t>
            </a:r>
            <a:r>
              <a:rPr sz="1400" spc="10" dirty="0"/>
              <a:t> </a:t>
            </a:r>
            <a:r>
              <a:rPr sz="1400" spc="5" dirty="0"/>
              <a:t>of</a:t>
            </a:r>
            <a:r>
              <a:rPr sz="1400" spc="20" dirty="0"/>
              <a:t> </a:t>
            </a:r>
            <a:r>
              <a:rPr sz="1400" spc="-10" dirty="0"/>
              <a:t>T-ALL</a:t>
            </a:r>
            <a:r>
              <a:rPr sz="1400" spc="15" dirty="0"/>
              <a:t> </a:t>
            </a:r>
            <a:r>
              <a:rPr sz="1400" spc="5" dirty="0"/>
              <a:t>patients</a:t>
            </a:r>
            <a:r>
              <a:rPr sz="1400" spc="10" dirty="0"/>
              <a:t> </a:t>
            </a:r>
            <a:r>
              <a:rPr sz="1400" spc="5" dirty="0"/>
              <a:t>included</a:t>
            </a:r>
            <a:r>
              <a:rPr sz="1400" spc="15" dirty="0"/>
              <a:t> </a:t>
            </a:r>
            <a:r>
              <a:rPr sz="1400" spc="5" dirty="0"/>
              <a:t>in</a:t>
            </a:r>
            <a:r>
              <a:rPr sz="1400" spc="15" dirty="0"/>
              <a:t> </a:t>
            </a:r>
            <a:r>
              <a:rPr sz="1400" spc="5" dirty="0"/>
              <a:t>the</a:t>
            </a:r>
            <a:r>
              <a:rPr sz="1400" spc="10" dirty="0"/>
              <a:t> AR2019</a:t>
            </a:r>
            <a:r>
              <a:rPr sz="1400" spc="15" dirty="0"/>
              <a:t> &amp;</a:t>
            </a:r>
            <a:r>
              <a:rPr sz="1400" spc="10" dirty="0"/>
              <a:t> </a:t>
            </a:r>
            <a:r>
              <a:rPr sz="1400" dirty="0"/>
              <a:t>retrospective</a:t>
            </a:r>
            <a:r>
              <a:rPr sz="1400" spc="15" dirty="0"/>
              <a:t> </a:t>
            </a:r>
            <a:r>
              <a:rPr sz="1400" spc="5" dirty="0"/>
              <a:t>studies </a:t>
            </a:r>
            <a:r>
              <a:rPr sz="1400" spc="10" dirty="0"/>
              <a:t> </a:t>
            </a:r>
            <a:r>
              <a:rPr sz="1400" spc="5" dirty="0"/>
              <a:t>could help to identify </a:t>
            </a:r>
            <a:r>
              <a:rPr sz="1400" dirty="0"/>
              <a:t>appropriated</a:t>
            </a:r>
            <a:r>
              <a:rPr sz="1400" spc="5" dirty="0"/>
              <a:t> </a:t>
            </a:r>
            <a:r>
              <a:rPr sz="1400" dirty="0"/>
              <a:t>genetic</a:t>
            </a:r>
            <a:r>
              <a:rPr sz="1400" spc="10" dirty="0"/>
              <a:t> </a:t>
            </a:r>
            <a:r>
              <a:rPr sz="1400" dirty="0"/>
              <a:t>markers</a:t>
            </a:r>
            <a:r>
              <a:rPr sz="1400" spc="5" dirty="0"/>
              <a:t> to define </a:t>
            </a:r>
            <a:r>
              <a:rPr sz="1400" dirty="0"/>
              <a:t>risk</a:t>
            </a:r>
          </a:p>
          <a:p>
            <a:pPr marL="12685"/>
            <a:endParaRPr sz="1400" dirty="0"/>
          </a:p>
          <a:p>
            <a:pPr marL="12685">
              <a:spcBef>
                <a:spcPts val="15"/>
              </a:spcBef>
            </a:pPr>
            <a:endParaRPr sz="1400" dirty="0"/>
          </a:p>
          <a:p>
            <a:pPr marL="25370" marR="5074"/>
            <a:r>
              <a:rPr sz="1400" spc="10" dirty="0"/>
              <a:t>Genomic </a:t>
            </a:r>
            <a:r>
              <a:rPr sz="1400" dirty="0"/>
              <a:t>characterization</a:t>
            </a:r>
            <a:r>
              <a:rPr sz="1400" spc="10" dirty="0"/>
              <a:t> </a:t>
            </a:r>
            <a:r>
              <a:rPr sz="1400" spc="5" dirty="0"/>
              <a:t>of</a:t>
            </a:r>
            <a:r>
              <a:rPr sz="1400" spc="15" dirty="0"/>
              <a:t> </a:t>
            </a:r>
            <a:r>
              <a:rPr sz="1400" spc="5" dirty="0"/>
              <a:t>patients</a:t>
            </a:r>
            <a:r>
              <a:rPr sz="1400" spc="10" dirty="0"/>
              <a:t> </a:t>
            </a:r>
            <a:r>
              <a:rPr sz="1400" spc="5" dirty="0"/>
              <a:t>at</a:t>
            </a:r>
            <a:r>
              <a:rPr sz="1400" spc="10" dirty="0"/>
              <a:t> </a:t>
            </a:r>
            <a:r>
              <a:rPr sz="1400" dirty="0"/>
              <a:t>relapse</a:t>
            </a:r>
            <a:r>
              <a:rPr sz="1400" spc="10" dirty="0"/>
              <a:t> </a:t>
            </a:r>
            <a:r>
              <a:rPr sz="1400" spc="5" dirty="0"/>
              <a:t>could</a:t>
            </a:r>
            <a:r>
              <a:rPr sz="1400" spc="10" dirty="0"/>
              <a:t> </a:t>
            </a:r>
            <a:r>
              <a:rPr sz="1400" spc="5" dirty="0"/>
              <a:t>confirm</a:t>
            </a:r>
            <a:r>
              <a:rPr sz="1400" spc="10" dirty="0"/>
              <a:t> </a:t>
            </a:r>
            <a:r>
              <a:rPr sz="1400" dirty="0"/>
              <a:t>genetic</a:t>
            </a:r>
            <a:r>
              <a:rPr sz="1400" spc="10" dirty="0"/>
              <a:t> </a:t>
            </a:r>
            <a:r>
              <a:rPr sz="1400" dirty="0"/>
              <a:t>markers</a:t>
            </a:r>
            <a:r>
              <a:rPr sz="1400" spc="10" dirty="0"/>
              <a:t> </a:t>
            </a:r>
            <a:r>
              <a:rPr sz="1400" spc="5" dirty="0"/>
              <a:t>to</a:t>
            </a:r>
            <a:r>
              <a:rPr sz="1400" spc="10" dirty="0"/>
              <a:t> </a:t>
            </a:r>
            <a:r>
              <a:rPr sz="1400" dirty="0"/>
              <a:t>take</a:t>
            </a:r>
            <a:r>
              <a:rPr sz="1400" spc="5" dirty="0"/>
              <a:t> </a:t>
            </a:r>
            <a:r>
              <a:rPr sz="1400" dirty="0"/>
              <a:t>into</a:t>
            </a:r>
            <a:r>
              <a:rPr sz="1400" spc="10" dirty="0"/>
              <a:t> </a:t>
            </a:r>
            <a:r>
              <a:rPr sz="1400" spc="5" dirty="0"/>
              <a:t>account</a:t>
            </a:r>
            <a:r>
              <a:rPr sz="1400" spc="15" dirty="0"/>
              <a:t> </a:t>
            </a:r>
            <a:r>
              <a:rPr sz="1400" spc="5" dirty="0"/>
              <a:t>at </a:t>
            </a:r>
            <a:r>
              <a:rPr sz="1400" spc="10" dirty="0"/>
              <a:t> </a:t>
            </a:r>
            <a:r>
              <a:rPr sz="1400" spc="5" dirty="0"/>
              <a:t>time</a:t>
            </a:r>
            <a:r>
              <a:rPr sz="1400" dirty="0"/>
              <a:t> </a:t>
            </a:r>
            <a:r>
              <a:rPr sz="1400" spc="5" dirty="0"/>
              <a:t>of</a:t>
            </a:r>
            <a:r>
              <a:rPr sz="1400" spc="10" dirty="0"/>
              <a:t> </a:t>
            </a:r>
            <a:r>
              <a:rPr sz="1400" spc="5" dirty="0"/>
              <a:t>diagnosis</a:t>
            </a:r>
          </a:p>
          <a:p>
            <a:pPr marL="12685">
              <a:spcBef>
                <a:spcPts val="20"/>
              </a:spcBef>
            </a:pPr>
            <a:endParaRPr sz="1400" dirty="0"/>
          </a:p>
          <a:p>
            <a:pPr marL="25370" marR="322193"/>
            <a:r>
              <a:rPr sz="1400" spc="-35" dirty="0"/>
              <a:t>To</a:t>
            </a:r>
            <a:r>
              <a:rPr sz="1400" spc="5" dirty="0"/>
              <a:t> increase</a:t>
            </a:r>
            <a:r>
              <a:rPr sz="1400" spc="10" dirty="0"/>
              <a:t> </a:t>
            </a:r>
            <a:r>
              <a:rPr sz="1400" spc="5" dirty="0"/>
              <a:t>genetic knowledge in</a:t>
            </a:r>
            <a:r>
              <a:rPr sz="1400" spc="10" dirty="0"/>
              <a:t> </a:t>
            </a:r>
            <a:r>
              <a:rPr sz="1400" spc="-5" dirty="0"/>
              <a:t>T-LBL</a:t>
            </a:r>
            <a:r>
              <a:rPr sz="1400" spc="5" dirty="0"/>
              <a:t> and</a:t>
            </a:r>
            <a:r>
              <a:rPr sz="1400" spc="10" dirty="0"/>
              <a:t> </a:t>
            </a:r>
            <a:r>
              <a:rPr sz="1400" dirty="0"/>
              <a:t>mixed</a:t>
            </a:r>
            <a:r>
              <a:rPr sz="1400" spc="5" dirty="0"/>
              <a:t> phenotypes</a:t>
            </a:r>
            <a:r>
              <a:rPr sz="1400" spc="10" dirty="0"/>
              <a:t> we</a:t>
            </a:r>
            <a:r>
              <a:rPr sz="1400" spc="5" dirty="0"/>
              <a:t> need</a:t>
            </a:r>
            <a:r>
              <a:rPr sz="1400" spc="10" dirty="0"/>
              <a:t> </a:t>
            </a:r>
            <a:r>
              <a:rPr sz="1400" spc="5" dirty="0"/>
              <a:t>to continue</a:t>
            </a:r>
            <a:r>
              <a:rPr sz="1400" spc="10" dirty="0"/>
              <a:t> </a:t>
            </a:r>
            <a:r>
              <a:rPr sz="1400" spc="5" dirty="0"/>
              <a:t>working </a:t>
            </a:r>
            <a:r>
              <a:rPr sz="1400" spc="10" dirty="0"/>
              <a:t>on </a:t>
            </a:r>
            <a:r>
              <a:rPr sz="1400" spc="-195" dirty="0"/>
              <a:t> </a:t>
            </a:r>
            <a:r>
              <a:rPr sz="1400" spc="5" dirty="0"/>
              <a:t>sample</a:t>
            </a:r>
            <a:r>
              <a:rPr sz="1400" spc="-5" dirty="0"/>
              <a:t> </a:t>
            </a:r>
            <a:r>
              <a:rPr sz="1400" spc="5" dirty="0"/>
              <a:t>and </a:t>
            </a:r>
            <a:r>
              <a:rPr sz="1400" dirty="0"/>
              <a:t>clinical</a:t>
            </a:r>
            <a:r>
              <a:rPr sz="1400" spc="5" dirty="0"/>
              <a:t> data recruitment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447800" y="1481005"/>
            <a:ext cx="1344307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1083BF"/>
                </a:solidFill>
              </a:rPr>
              <a:t>Summary</a:t>
            </a:r>
            <a:endParaRPr sz="1498" dirty="0">
              <a:solidFill>
                <a:srgbClr val="1083B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95847" y="894919"/>
            <a:ext cx="4881961" cy="3306545"/>
          </a:xfrm>
          <a:prstGeom prst="rect">
            <a:avLst/>
          </a:prstGeom>
        </p:spPr>
      </p:pic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15" dirty="0"/>
              <a:t> </a:t>
            </a:r>
            <a:r>
              <a:rPr spc="-5" dirty="0"/>
              <a:t>PLENARIA-LEUCEMIA</a:t>
            </a:r>
            <a:r>
              <a:rPr spc="-40" dirty="0"/>
              <a:t> </a:t>
            </a:r>
            <a:r>
              <a:rPr spc="-15" dirty="0"/>
              <a:t>AGUDA</a:t>
            </a:r>
            <a:r>
              <a:rPr spc="-10" dirty="0"/>
              <a:t> </a:t>
            </a:r>
            <a:r>
              <a:rPr spc="-5" dirty="0"/>
              <a:t>MIELOBLÁSTICA</a:t>
            </a:r>
            <a:r>
              <a:rPr spc="345" dirty="0"/>
              <a:t> </a:t>
            </a:r>
            <a:r>
              <a:rPr dirty="0">
                <a:solidFill>
                  <a:srgbClr val="EDEDED"/>
                </a:solidFill>
              </a:rPr>
              <a:t>|</a:t>
            </a:r>
            <a:r>
              <a:rPr spc="35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TRABAJO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dirty="0">
                <a:solidFill>
                  <a:srgbClr val="EDEDED"/>
                </a:solidFill>
              </a:rPr>
              <a:t>EN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EJECUCION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003130" y="1613743"/>
              <a:ext cx="1685289" cy="6985"/>
            </a:xfrm>
            <a:custGeom>
              <a:avLst/>
              <a:gdLst/>
              <a:ahLst/>
              <a:cxnLst/>
              <a:rect l="l" t="t" r="r" b="b"/>
              <a:pathLst>
                <a:path w="1685290" h="6984">
                  <a:moveTo>
                    <a:pt x="1685213" y="0"/>
                  </a:moveTo>
                  <a:lnTo>
                    <a:pt x="1263903" y="0"/>
                  </a:lnTo>
                  <a:lnTo>
                    <a:pt x="0" y="0"/>
                  </a:lnTo>
                  <a:lnTo>
                    <a:pt x="0" y="6883"/>
                  </a:lnTo>
                  <a:lnTo>
                    <a:pt x="1685213" y="6883"/>
                  </a:lnTo>
                  <a:lnTo>
                    <a:pt x="1685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1389532"/>
              <a:ext cx="6603309" cy="295813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27061" y="1476679"/>
              <a:ext cx="2067636" cy="49248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5125" y="2449211"/>
              <a:ext cx="756069" cy="24762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5125" y="2586230"/>
              <a:ext cx="860069" cy="24762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25125" y="2716645"/>
              <a:ext cx="843572" cy="24927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25125" y="2979127"/>
              <a:ext cx="780834" cy="247624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3782376" y="1411051"/>
            <a:ext cx="1962905" cy="1477094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marL="12685">
              <a:spcBef>
                <a:spcPts val="449"/>
              </a:spcBef>
            </a:pP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PETHEMA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HOSPITALS </a:t>
            </a:r>
            <a:r>
              <a:rPr sz="949" b="1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&amp;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PHYSICIANS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619"/>
              </a:spcBef>
            </a:pPr>
            <a:r>
              <a:rPr sz="1698" b="1" spc="15" dirty="0">
                <a:solidFill>
                  <a:srgbClr val="FFFFFF"/>
                </a:solidFill>
                <a:latin typeface="Calibri"/>
                <a:cs typeface="Calibri"/>
              </a:rPr>
              <a:t>77</a:t>
            </a:r>
            <a:r>
              <a:rPr sz="1698" b="1" spc="36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Hospitals</a:t>
            </a:r>
            <a:r>
              <a:rPr sz="1698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1698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FFFF"/>
                </a:solidFill>
                <a:latin typeface="Calibri"/>
                <a:cs typeface="Calibri"/>
              </a:rPr>
              <a:t>Spain</a:t>
            </a:r>
            <a:endParaRPr sz="1698">
              <a:latin typeface="Calibri"/>
              <a:cs typeface="Calibri"/>
            </a:endParaRPr>
          </a:p>
          <a:p>
            <a:pPr marL="12685">
              <a:spcBef>
                <a:spcPts val="789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ISBAL-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Banco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Nacional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de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ADN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165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María</a:t>
            </a:r>
            <a:r>
              <a:rPr sz="849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spc="-5" dirty="0">
                <a:solidFill>
                  <a:srgbClr val="FFFFFF"/>
                </a:solidFill>
                <a:latin typeface="Calibri"/>
                <a:cs typeface="Calibri"/>
              </a:rPr>
              <a:t>Pérez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10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Andrés</a:t>
            </a:r>
            <a:r>
              <a:rPr sz="849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García-Montero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Juana</a:t>
            </a:r>
            <a:r>
              <a:rPr sz="849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Ciudad</a:t>
            </a:r>
            <a:endParaRPr sz="849">
              <a:latin typeface="Calibri"/>
              <a:cs typeface="Calibri"/>
            </a:endParaRPr>
          </a:p>
          <a:p>
            <a:pPr marL="12685" marR="1231690">
              <a:spcBef>
                <a:spcPts val="75"/>
              </a:spcBef>
            </a:pP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Sus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na 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Beatriz</a:t>
            </a:r>
            <a:r>
              <a:rPr sz="849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Soriano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10253" y="1642640"/>
            <a:ext cx="1016651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Isabel Granada, HGTIP </a:t>
            </a:r>
            <a:r>
              <a:rPr sz="849" spc="-18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Francesc</a:t>
            </a:r>
            <a:r>
              <a:rPr sz="849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Solé,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 IJC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210253" y="1411258"/>
            <a:ext cx="114095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Clinical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Cytogeneticist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210252" y="2008124"/>
            <a:ext cx="982404" cy="436976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2685">
              <a:spcBef>
                <a:spcPts val="669"/>
              </a:spcBef>
            </a:pPr>
            <a:r>
              <a:rPr sz="949" b="1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MB</a:t>
            </a:r>
            <a:r>
              <a:rPr sz="949" b="1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services</a:t>
            </a:r>
            <a:r>
              <a:rPr sz="949" b="1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HGTIP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04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Lourdes</a:t>
            </a:r>
            <a:r>
              <a:rPr sz="849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Zamora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708031" y="3386008"/>
            <a:ext cx="875855" cy="509911"/>
            <a:chOff x="3706965" y="3390183"/>
            <a:chExt cx="876935" cy="510540"/>
          </a:xfrm>
        </p:grpSpPr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06965" y="3390183"/>
              <a:ext cx="876589" cy="247624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06965" y="3520599"/>
              <a:ext cx="797349" cy="24762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706965" y="3651021"/>
              <a:ext cx="813858" cy="249267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3764600" y="2921492"/>
            <a:ext cx="1072463" cy="899955"/>
          </a:xfrm>
          <a:prstGeom prst="rect">
            <a:avLst/>
          </a:prstGeom>
        </p:spPr>
        <p:txBody>
          <a:bodyPr vert="horz" wrap="square" lIns="0" tIns="84351" rIns="0" bIns="0" rtlCol="0">
            <a:spAutoFit/>
          </a:bodyPr>
          <a:lstStyle/>
          <a:p>
            <a:pPr marL="30443">
              <a:spcBef>
                <a:spcPts val="66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Alberto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Orfao</a:t>
            </a:r>
            <a:endParaRPr sz="849">
              <a:latin typeface="Calibri"/>
              <a:cs typeface="Calibri"/>
            </a:endParaRPr>
          </a:p>
          <a:p>
            <a:pPr marL="17759">
              <a:spcBef>
                <a:spcPts val="649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ISBAL-</a:t>
            </a:r>
            <a:r>
              <a:rPr sz="949" b="1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H.</a:t>
            </a:r>
            <a:r>
              <a:rPr sz="949" b="1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Salamanca</a:t>
            </a:r>
            <a:endParaRPr sz="949">
              <a:latin typeface="Calibri"/>
              <a:cs typeface="Calibri"/>
            </a:endParaRPr>
          </a:p>
          <a:p>
            <a:pPr marL="12685" marR="325998">
              <a:lnSpc>
                <a:spcPct val="101299"/>
              </a:lnSpc>
              <a:spcBef>
                <a:spcPts val="415"/>
              </a:spcBef>
            </a:pPr>
            <a:r>
              <a:rPr sz="849" b="1" spc="-7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es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Gon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ál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z  Sandra Santos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-10" dirty="0">
                <a:solidFill>
                  <a:srgbClr val="FFFFFF"/>
                </a:solidFill>
                <a:latin typeface="Calibri"/>
                <a:cs typeface="Calibri"/>
              </a:rPr>
              <a:t>Eva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Lumbreras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3708031" y="3915271"/>
            <a:ext cx="1177743" cy="247345"/>
            <a:chOff x="3706965" y="3920099"/>
            <a:chExt cx="1179195" cy="247650"/>
          </a:xfrm>
        </p:grpSpPr>
        <p:pic>
          <p:nvPicPr>
            <p:cNvPr id="22" name="object 2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06965" y="3920099"/>
              <a:ext cx="907947" cy="24762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64696" y="3920099"/>
              <a:ext cx="183241" cy="247624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97712" y="3920099"/>
              <a:ext cx="387944" cy="247624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3764599" y="3931166"/>
            <a:ext cx="105280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Jesús</a:t>
            </a:r>
            <a:r>
              <a:rPr sz="8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Hernández-Rivas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605817" y="2185686"/>
            <a:ext cx="6170941" cy="2156975"/>
            <a:chOff x="1602160" y="2188380"/>
            <a:chExt cx="6178550" cy="2159635"/>
          </a:xfrm>
        </p:grpSpPr>
        <p:pic>
          <p:nvPicPr>
            <p:cNvPr id="27" name="object 2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3565" y="3527209"/>
              <a:ext cx="1120902" cy="820454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913661" y="3638499"/>
              <a:ext cx="792365" cy="630897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911076" y="3635913"/>
              <a:ext cx="797560" cy="636270"/>
            </a:xfrm>
            <a:custGeom>
              <a:avLst/>
              <a:gdLst/>
              <a:ahLst/>
              <a:cxnLst/>
              <a:rect l="l" t="t" r="r" b="b"/>
              <a:pathLst>
                <a:path w="797560" h="636270">
                  <a:moveTo>
                    <a:pt x="0" y="0"/>
                  </a:moveTo>
                  <a:lnTo>
                    <a:pt x="797521" y="0"/>
                  </a:lnTo>
                  <a:lnTo>
                    <a:pt x="797521" y="636054"/>
                  </a:lnTo>
                  <a:lnTo>
                    <a:pt x="0" y="636054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27610" y="3731742"/>
              <a:ext cx="738568" cy="584928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842150" y="3725113"/>
              <a:ext cx="938047" cy="584927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602160" y="2188380"/>
              <a:ext cx="805603" cy="24762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602168" y="2318796"/>
              <a:ext cx="465525" cy="24762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42236" y="2318796"/>
              <a:ext cx="414352" cy="247624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02168" y="2449211"/>
              <a:ext cx="906296" cy="247620"/>
            </a:xfrm>
            <a:prstGeom prst="rect">
              <a:avLst/>
            </a:prstGeom>
          </p:spPr>
        </p:pic>
      </p:grpSp>
      <p:sp>
        <p:nvSpPr>
          <p:cNvPr id="36" name="object 36"/>
          <p:cNvSpPr txBox="1"/>
          <p:nvPr/>
        </p:nvSpPr>
        <p:spPr>
          <a:xfrm>
            <a:off x="1661448" y="1911875"/>
            <a:ext cx="1725073" cy="707787"/>
          </a:xfrm>
          <a:prstGeom prst="rect">
            <a:avLst/>
          </a:prstGeom>
        </p:spPr>
        <p:txBody>
          <a:bodyPr vert="horz" wrap="square" lIns="0" tIns="90693" rIns="0" bIns="0" rtlCol="0">
            <a:spAutoFit/>
          </a:bodyPr>
          <a:lstStyle/>
          <a:p>
            <a:pPr marL="12685">
              <a:spcBef>
                <a:spcPts val="714"/>
              </a:spcBef>
            </a:pP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T-ALL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TEAM/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ALL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Research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Group</a:t>
            </a:r>
            <a:endParaRPr sz="949">
              <a:latin typeface="Calibri"/>
              <a:cs typeface="Calibri"/>
            </a:endParaRPr>
          </a:p>
          <a:p>
            <a:pPr marL="12685" marR="948186">
              <a:spcBef>
                <a:spcPts val="54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Celia González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Thaysa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Lopes </a:t>
            </a:r>
            <a:r>
              <a:rPr sz="849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Francisco</a:t>
            </a:r>
            <a:r>
              <a:rPr sz="849" b="1" spc="1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Fuster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605826" y="2713299"/>
            <a:ext cx="927226" cy="249247"/>
            <a:chOff x="1602168" y="2716645"/>
            <a:chExt cx="928369" cy="249554"/>
          </a:xfrm>
        </p:grpSpPr>
        <p:pic>
          <p:nvPicPr>
            <p:cNvPr id="38" name="object 3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02168" y="2716645"/>
              <a:ext cx="472122" cy="24927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24072" y="2716645"/>
              <a:ext cx="605843" cy="249274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1661448" y="2730844"/>
            <a:ext cx="803554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Mireia</a:t>
            </a:r>
            <a:r>
              <a:rPr sz="849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Morgades</a:t>
            </a:r>
            <a:endParaRPr sz="849">
              <a:latin typeface="Calibri"/>
              <a:cs typeface="Calibri"/>
            </a:endParaRPr>
          </a:p>
          <a:p>
            <a:pPr marL="12685" marR="258135">
              <a:spcBef>
                <a:spcPts val="5"/>
              </a:spcBef>
            </a:pP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Jo</a:t>
            </a:r>
            <a:r>
              <a:rPr sz="849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di 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ib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49" spc="-1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a 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Olga</a:t>
            </a:r>
            <a:r>
              <a:rPr sz="849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Garcia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1605818" y="3372818"/>
            <a:ext cx="1017920" cy="249247"/>
            <a:chOff x="1602160" y="3376977"/>
            <a:chExt cx="1019175" cy="249554"/>
          </a:xfrm>
        </p:grpSpPr>
        <p:pic>
          <p:nvPicPr>
            <p:cNvPr id="42" name="object 4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602160" y="3376977"/>
              <a:ext cx="427564" cy="249274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881150" y="3376977"/>
              <a:ext cx="419310" cy="24927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176648" y="3376977"/>
              <a:ext cx="444072" cy="249274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1661448" y="3390362"/>
            <a:ext cx="89297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Josep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Maria</a:t>
            </a:r>
            <a:r>
              <a:rPr sz="849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Ribera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228743" y="2547280"/>
            <a:ext cx="1156179" cy="698274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9661">
              <a:spcBef>
                <a:spcPts val="433"/>
              </a:spcBef>
            </a:pP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IJC</a:t>
            </a:r>
            <a:r>
              <a:rPr sz="949" b="1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Sample</a:t>
            </a:r>
            <a:r>
              <a:rPr sz="949" b="1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track</a:t>
            </a:r>
            <a:r>
              <a:rPr sz="949" b="1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 </a:t>
            </a:r>
            <a:r>
              <a:rPr sz="949" b="1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Calibri"/>
                <a:cs typeface="Calibri"/>
              </a:rPr>
              <a:t>team</a:t>
            </a:r>
            <a:endParaRPr sz="949">
              <a:latin typeface="Calibri"/>
              <a:cs typeface="Calibri"/>
            </a:endParaRPr>
          </a:p>
          <a:p>
            <a:pPr marL="12685" marR="409717">
              <a:lnSpc>
                <a:spcPct val="102600"/>
              </a:lnSpc>
              <a:spcBef>
                <a:spcPts val="31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Rocío Ruíz 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 Je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ss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949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anda  </a:t>
            </a: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Aida</a:t>
            </a:r>
            <a:r>
              <a:rPr sz="94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Siverio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2738860" y="3628861"/>
            <a:ext cx="856828" cy="640560"/>
            <a:chOff x="2736599" y="3633335"/>
            <a:chExt cx="857885" cy="641350"/>
          </a:xfrm>
        </p:grpSpPr>
        <p:pic>
          <p:nvPicPr>
            <p:cNvPr id="48" name="object 4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741764" y="3638499"/>
              <a:ext cx="847338" cy="63088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739177" y="3635913"/>
              <a:ext cx="852805" cy="636270"/>
            </a:xfrm>
            <a:custGeom>
              <a:avLst/>
              <a:gdLst/>
              <a:ahLst/>
              <a:cxnLst/>
              <a:rect l="l" t="t" r="r" b="b"/>
              <a:pathLst>
                <a:path w="852804" h="636270">
                  <a:moveTo>
                    <a:pt x="0" y="0"/>
                  </a:moveTo>
                  <a:lnTo>
                    <a:pt x="852500" y="0"/>
                  </a:lnTo>
                  <a:lnTo>
                    <a:pt x="852500" y="636054"/>
                  </a:lnTo>
                  <a:lnTo>
                    <a:pt x="0" y="636054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191953" y="2259288"/>
            <a:ext cx="4192181" cy="68495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454113" marR="5074" indent="-442064">
              <a:lnSpc>
                <a:spcPct val="100800"/>
              </a:lnSpc>
              <a:spcBef>
                <a:spcPts val="95"/>
              </a:spcBef>
            </a:pPr>
            <a:r>
              <a:rPr sz="2147" b="1" spc="-5" dirty="0">
                <a:solidFill>
                  <a:srgbClr val="092281"/>
                </a:solidFill>
                <a:latin typeface="Calibri"/>
                <a:cs typeface="Calibri"/>
              </a:rPr>
              <a:t>Detección</a:t>
            </a:r>
            <a:r>
              <a:rPr sz="2147" b="1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spc="5" dirty="0">
                <a:solidFill>
                  <a:srgbClr val="092281"/>
                </a:solidFill>
                <a:latin typeface="Calibri"/>
                <a:cs typeface="Calibri"/>
              </a:rPr>
              <a:t>de </a:t>
            </a:r>
            <a:r>
              <a:rPr sz="2147" b="1" spc="-5" dirty="0">
                <a:solidFill>
                  <a:srgbClr val="092281"/>
                </a:solidFill>
                <a:latin typeface="Calibri"/>
                <a:cs typeface="Calibri"/>
              </a:rPr>
              <a:t>Ph-like mediante </a:t>
            </a:r>
            <a:r>
              <a:rPr sz="2147" b="1" spc="5" dirty="0">
                <a:solidFill>
                  <a:srgbClr val="092281"/>
                </a:solidFill>
                <a:latin typeface="Calibri"/>
                <a:cs typeface="Calibri"/>
              </a:rPr>
              <a:t>panel </a:t>
            </a:r>
            <a:r>
              <a:rPr sz="2147" b="1" spc="-474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dirty="0">
                <a:solidFill>
                  <a:srgbClr val="092281"/>
                </a:solidFill>
                <a:latin typeface="Calibri"/>
                <a:cs typeface="Calibri"/>
              </a:rPr>
              <a:t>RNA-Seq</a:t>
            </a:r>
            <a:r>
              <a:rPr sz="2147" b="1" spc="-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spc="5" dirty="0">
                <a:solidFill>
                  <a:srgbClr val="092281"/>
                </a:solidFill>
                <a:latin typeface="Calibri"/>
                <a:cs typeface="Calibri"/>
              </a:rPr>
              <a:t>dirigido</a:t>
            </a:r>
            <a:r>
              <a:rPr sz="2147" b="1" spc="-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spc="5" dirty="0">
                <a:solidFill>
                  <a:srgbClr val="092281"/>
                </a:solidFill>
                <a:latin typeface="Calibri"/>
                <a:cs typeface="Calibri"/>
              </a:rPr>
              <a:t>de</a:t>
            </a:r>
            <a:r>
              <a:rPr sz="2147" b="1" spc="-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spc="5" dirty="0">
                <a:solidFill>
                  <a:srgbClr val="092281"/>
                </a:solidFill>
                <a:latin typeface="Calibri"/>
                <a:cs typeface="Calibri"/>
              </a:rPr>
              <a:t>40</a:t>
            </a:r>
            <a:r>
              <a:rPr sz="2147" b="1" spc="-10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2147" b="1" dirty="0">
                <a:solidFill>
                  <a:srgbClr val="092281"/>
                </a:solidFill>
                <a:latin typeface="Calibri"/>
                <a:cs typeface="Calibri"/>
              </a:rPr>
              <a:t>genes</a:t>
            </a:r>
            <a:endParaRPr sz="2147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21505" y="3625040"/>
            <a:ext cx="931032" cy="33916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5074" algn="r">
              <a:spcBef>
                <a:spcPts val="130"/>
              </a:spcBef>
            </a:pPr>
            <a:r>
              <a:rPr sz="1049" spc="10" dirty="0">
                <a:solidFill>
                  <a:srgbClr val="092281"/>
                </a:solidFill>
                <a:latin typeface="Calibri"/>
                <a:cs typeface="Calibri"/>
              </a:rPr>
              <a:t>Ri</a:t>
            </a:r>
            <a:r>
              <a:rPr sz="1049" dirty="0">
                <a:solidFill>
                  <a:srgbClr val="092281"/>
                </a:solidFill>
                <a:latin typeface="Calibri"/>
                <a:cs typeface="Calibri"/>
              </a:rPr>
              <a:t>c</a:t>
            </a:r>
            <a:r>
              <a:rPr sz="1049" spc="15" dirty="0">
                <a:solidFill>
                  <a:srgbClr val="092281"/>
                </a:solidFill>
                <a:latin typeface="Calibri"/>
                <a:cs typeface="Calibri"/>
              </a:rPr>
              <a:t>a</a:t>
            </a:r>
            <a:r>
              <a:rPr sz="1049" spc="-5" dirty="0">
                <a:solidFill>
                  <a:srgbClr val="092281"/>
                </a:solidFill>
                <a:latin typeface="Calibri"/>
                <a:cs typeface="Calibri"/>
              </a:rPr>
              <a:t>r</a:t>
            </a:r>
            <a:r>
              <a:rPr sz="1049" spc="10" dirty="0">
                <a:solidFill>
                  <a:srgbClr val="092281"/>
                </a:solidFill>
                <a:latin typeface="Calibri"/>
                <a:cs typeface="Calibri"/>
              </a:rPr>
              <a:t>d</a:t>
            </a:r>
            <a:r>
              <a:rPr sz="1049" spc="15" dirty="0">
                <a:solidFill>
                  <a:srgbClr val="092281"/>
                </a:solidFill>
                <a:latin typeface="Calibri"/>
                <a:cs typeface="Calibri"/>
              </a:rPr>
              <a:t>o</a:t>
            </a:r>
            <a:r>
              <a:rPr sz="1049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092281"/>
                </a:solidFill>
                <a:latin typeface="Calibri"/>
                <a:cs typeface="Calibri"/>
              </a:rPr>
              <a:t>Sánch</a:t>
            </a:r>
            <a:r>
              <a:rPr sz="1049" spc="5" dirty="0">
                <a:solidFill>
                  <a:srgbClr val="092281"/>
                </a:solidFill>
                <a:latin typeface="Calibri"/>
                <a:cs typeface="Calibri"/>
              </a:rPr>
              <a:t>e</a:t>
            </a:r>
            <a:r>
              <a:rPr sz="1049" spc="10" dirty="0">
                <a:solidFill>
                  <a:srgbClr val="092281"/>
                </a:solidFill>
                <a:latin typeface="Calibri"/>
                <a:cs typeface="Calibri"/>
              </a:rPr>
              <a:t>z</a:t>
            </a:r>
            <a:endParaRPr sz="1049">
              <a:latin typeface="Calibri"/>
              <a:cs typeface="Calibri"/>
            </a:endParaRPr>
          </a:p>
          <a:p>
            <a:pPr marR="5074" algn="r">
              <a:spcBef>
                <a:spcPts val="40"/>
              </a:spcBef>
            </a:pPr>
            <a:r>
              <a:rPr sz="1049" b="1" spc="10" dirty="0">
                <a:solidFill>
                  <a:srgbClr val="092281"/>
                </a:solidFill>
                <a:latin typeface="Calibri"/>
                <a:cs typeface="Calibri"/>
              </a:rPr>
              <a:t>27</a:t>
            </a:r>
            <a:r>
              <a:rPr sz="1049" b="1" spc="-3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92281"/>
                </a:solidFill>
                <a:latin typeface="Calibri"/>
                <a:cs typeface="Calibri"/>
              </a:rPr>
              <a:t>Mayo</a:t>
            </a:r>
            <a:r>
              <a:rPr sz="1049" b="1" spc="-30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92281"/>
                </a:solidFill>
                <a:latin typeface="Calibri"/>
                <a:cs typeface="Calibri"/>
              </a:rPr>
              <a:t>2022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90775" y="3805975"/>
            <a:ext cx="891040" cy="26385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0774" y="3506758"/>
            <a:ext cx="972751" cy="193908"/>
          </a:xfrm>
          <a:prstGeom prst="rect">
            <a:avLst/>
          </a:prstGeom>
        </p:spPr>
      </p:pic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681188" y="1468967"/>
            <a:ext cx="3724128" cy="94752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8541">
              <a:spcBef>
                <a:spcPts val="100"/>
              </a:spcBef>
            </a:pPr>
            <a:r>
              <a:rPr sz="1298" spc="-10" dirty="0">
                <a:solidFill>
                  <a:srgbClr val="1083BF"/>
                </a:solidFill>
                <a:latin typeface="Calibri"/>
                <a:cs typeface="Calibri"/>
              </a:rPr>
              <a:t>Procedimiento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1398">
              <a:latin typeface="Calibri"/>
              <a:cs typeface="Calibri"/>
            </a:endParaRPr>
          </a:p>
          <a:p>
            <a:pPr marL="12685"/>
            <a:r>
              <a:rPr sz="1298" spc="-25" dirty="0">
                <a:latin typeface="Calibri"/>
                <a:cs typeface="Calibri"/>
              </a:rPr>
              <a:t>PANEL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RNA-Seq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dirigido </a:t>
            </a:r>
            <a:r>
              <a:rPr sz="1298" dirty="0">
                <a:latin typeface="Calibri"/>
                <a:cs typeface="Calibri"/>
              </a:rPr>
              <a:t>a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40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genes: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1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pool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-5" dirty="0">
                <a:latin typeface="Calibri"/>
                <a:cs typeface="Calibri"/>
              </a:rPr>
              <a:t> primers</a:t>
            </a:r>
            <a:endParaRPr sz="1298">
              <a:latin typeface="Calibri"/>
              <a:cs typeface="Calibri"/>
            </a:endParaRPr>
          </a:p>
          <a:p>
            <a:pPr marR="5074" algn="r">
              <a:spcBef>
                <a:spcPts val="818"/>
              </a:spcBef>
            </a:pPr>
            <a:r>
              <a:rPr sz="1298" dirty="0">
                <a:latin typeface="Calibri"/>
                <a:cs typeface="Calibri"/>
              </a:rPr>
              <a:t>1</a:t>
            </a:r>
            <a:r>
              <a:rPr sz="1298" spc="-3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amplicon/gen</a:t>
            </a:r>
            <a:endParaRPr sz="1298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101437" y="1409782"/>
          <a:ext cx="1113686" cy="28749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26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010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Gen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35" dirty="0">
                          <a:latin typeface="Arial"/>
                          <a:cs typeface="Arial"/>
                        </a:rPr>
                        <a:t>Transcrito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ABCA9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NM_080283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1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400" spc="-15" dirty="0">
                          <a:latin typeface="Arial"/>
                          <a:cs typeface="Arial"/>
                        </a:rPr>
                        <a:t>RH</a:t>
                      </a:r>
                      <a:r>
                        <a:rPr sz="40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400" spc="1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400" dirty="0">
                          <a:latin typeface="Arial"/>
                          <a:cs typeface="Arial"/>
                        </a:rPr>
                        <a:t>F1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NM_015313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65" dirty="0">
                          <a:latin typeface="Arial"/>
                          <a:cs typeface="Arial"/>
                        </a:rPr>
                        <a:t>BMPR1B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NM_001203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CA6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NM_001215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CD99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NM_002414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CHN2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NM_004067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CRLF2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45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NM_022148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DCTN4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NM_001135643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DENND3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NM_014957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5" dirty="0">
                          <a:latin typeface="Arial"/>
                          <a:cs typeface="Arial"/>
                        </a:rPr>
                        <a:t>ECM1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NM_004425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5" dirty="0">
                          <a:latin typeface="Arial"/>
                          <a:cs typeface="Arial"/>
                        </a:rPr>
                        <a:t>ENAM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NM_031889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GAB1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NM_207123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GBP5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NM_001134486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GPR110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NM_153840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5" dirty="0">
                          <a:latin typeface="Arial"/>
                          <a:cs typeface="Arial"/>
                        </a:rPr>
                        <a:t>GUSB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NM_000181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HMBS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NM_000190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0" dirty="0">
                          <a:latin typeface="Arial"/>
                          <a:cs typeface="Arial"/>
                        </a:rPr>
                        <a:t>IGJ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NM_144646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35" dirty="0">
                          <a:latin typeface="Arial"/>
                          <a:cs typeface="Arial"/>
                        </a:rPr>
                        <a:t>IL7R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NM_002185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JUN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NM_002228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LDB3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NM_007078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MDFIC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NM_001166345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MMP28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NM_024302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MUC4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NM_018406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40" dirty="0">
                          <a:latin typeface="Arial"/>
                          <a:cs typeface="Arial"/>
                        </a:rPr>
                        <a:t>NRXN3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NM_004796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PON2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NM_000305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RBM47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NM_001098634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RNF157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NM_052916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S100Z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NM_130772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SEMA6A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  <a:spcBef>
                          <a:spcPts val="5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NM_020796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SH2B3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NM_005475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SHOC2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NM_007373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SLC2A5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NM_003039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SLC37A3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NM_207113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5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SPATS2L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5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NM_001100423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TAF5L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NM_014409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TBP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NM_003194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TMEM154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NM_152680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5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TP53INP1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5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NM_033285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69764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TTYH2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NM_032646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70398"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WNT9A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65">
                        <a:lnSpc>
                          <a:spcPts val="45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NM_003395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352307" y="2337846"/>
            <a:ext cx="1630455" cy="1843497"/>
          </a:xfrm>
          <a:prstGeom prst="rect">
            <a:avLst/>
          </a:prstGeom>
        </p:spPr>
      </p:pic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41" y="633590"/>
              <a:ext cx="150151" cy="371268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53930" y="2474041"/>
              <a:ext cx="914400" cy="437515"/>
            </a:xfrm>
            <a:custGeom>
              <a:avLst/>
              <a:gdLst/>
              <a:ahLst/>
              <a:cxnLst/>
              <a:rect l="l" t="t" r="r" b="b"/>
              <a:pathLst>
                <a:path w="914400" h="437514">
                  <a:moveTo>
                    <a:pt x="695706" y="0"/>
                  </a:moveTo>
                  <a:lnTo>
                    <a:pt x="695706" y="109258"/>
                  </a:lnTo>
                  <a:lnTo>
                    <a:pt x="0" y="109258"/>
                  </a:lnTo>
                  <a:lnTo>
                    <a:pt x="0" y="327787"/>
                  </a:lnTo>
                  <a:lnTo>
                    <a:pt x="695706" y="327787"/>
                  </a:lnTo>
                  <a:lnTo>
                    <a:pt x="695706" y="437045"/>
                  </a:lnTo>
                  <a:lnTo>
                    <a:pt x="914234" y="218516"/>
                  </a:lnTo>
                  <a:lnTo>
                    <a:pt x="69570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753930" y="2474041"/>
              <a:ext cx="914400" cy="437515"/>
            </a:xfrm>
            <a:custGeom>
              <a:avLst/>
              <a:gdLst/>
              <a:ahLst/>
              <a:cxnLst/>
              <a:rect l="l" t="t" r="r" b="b"/>
              <a:pathLst>
                <a:path w="914400" h="437514">
                  <a:moveTo>
                    <a:pt x="0" y="109258"/>
                  </a:moveTo>
                  <a:lnTo>
                    <a:pt x="695706" y="109258"/>
                  </a:lnTo>
                  <a:lnTo>
                    <a:pt x="695706" y="0"/>
                  </a:lnTo>
                  <a:lnTo>
                    <a:pt x="914234" y="218516"/>
                  </a:lnTo>
                  <a:lnTo>
                    <a:pt x="695706" y="437045"/>
                  </a:lnTo>
                  <a:lnTo>
                    <a:pt x="695706" y="327787"/>
                  </a:lnTo>
                  <a:lnTo>
                    <a:pt x="0" y="327787"/>
                  </a:lnTo>
                  <a:lnTo>
                    <a:pt x="0" y="109258"/>
                  </a:lnTo>
                  <a:close/>
                </a:path>
              </a:pathLst>
            </a:custGeom>
            <a:ln w="6870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605154" y="1461179"/>
            <a:ext cx="1976246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1083BF"/>
                </a:solidFill>
              </a:rPr>
              <a:t>P</a:t>
            </a:r>
            <a:r>
              <a:rPr sz="1498" spc="-25" dirty="0">
                <a:solidFill>
                  <a:srgbClr val="1083BF"/>
                </a:solidFill>
              </a:rPr>
              <a:t>r</a:t>
            </a:r>
            <a:r>
              <a:rPr sz="1498" dirty="0">
                <a:solidFill>
                  <a:srgbClr val="1083BF"/>
                </a:solidFill>
              </a:rPr>
              <a:t>o</a:t>
            </a:r>
            <a:r>
              <a:rPr sz="1498" spc="5" dirty="0">
                <a:solidFill>
                  <a:srgbClr val="1083BF"/>
                </a:solidFill>
              </a:rPr>
              <a:t>c</a:t>
            </a:r>
            <a:r>
              <a:rPr sz="1498" dirty="0">
                <a:solidFill>
                  <a:srgbClr val="1083BF"/>
                </a:solidFill>
              </a:rPr>
              <a:t>e</a:t>
            </a:r>
            <a:r>
              <a:rPr sz="1498" spc="5" dirty="0">
                <a:solidFill>
                  <a:srgbClr val="1083BF"/>
                </a:solidFill>
              </a:rPr>
              <a:t>d</a:t>
            </a:r>
            <a:r>
              <a:rPr sz="1498" spc="-5" dirty="0">
                <a:solidFill>
                  <a:srgbClr val="1083BF"/>
                </a:solidFill>
              </a:rPr>
              <a:t>i</a:t>
            </a:r>
            <a:r>
              <a:rPr sz="1498" spc="10" dirty="0">
                <a:solidFill>
                  <a:srgbClr val="1083BF"/>
                </a:solidFill>
              </a:rPr>
              <a:t>m</a:t>
            </a:r>
            <a:r>
              <a:rPr sz="1498" dirty="0">
                <a:solidFill>
                  <a:srgbClr val="1083BF"/>
                </a:solidFill>
              </a:rPr>
              <a:t>ie</a:t>
            </a:r>
            <a:r>
              <a:rPr sz="1498" spc="-10" dirty="0">
                <a:solidFill>
                  <a:srgbClr val="1083BF"/>
                </a:solidFill>
              </a:rPr>
              <a:t>n</a:t>
            </a:r>
            <a:r>
              <a:rPr sz="1498" spc="-15" dirty="0">
                <a:solidFill>
                  <a:srgbClr val="1083BF"/>
                </a:solidFill>
              </a:rPr>
              <a:t>t</a:t>
            </a:r>
            <a:r>
              <a:rPr sz="1498" spc="5" dirty="0">
                <a:solidFill>
                  <a:srgbClr val="1083BF"/>
                </a:solidFill>
              </a:rPr>
              <a:t>o</a:t>
            </a:r>
            <a:endParaRPr sz="1498" dirty="0">
              <a:solidFill>
                <a:srgbClr val="1083BF"/>
              </a:solidFill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88683" y="1790790"/>
            <a:ext cx="284129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latin typeface="Calibri"/>
                <a:cs typeface="Calibri"/>
              </a:rPr>
              <a:t>Matriz</a:t>
            </a:r>
            <a:r>
              <a:rPr sz="1498" spc="-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lecturas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cada amplicón</a:t>
            </a:r>
            <a:endParaRPr sz="1498">
              <a:latin typeface="Calibri"/>
              <a:cs typeface="Calibri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4557856" y="1456525"/>
          <a:ext cx="1057876" cy="2704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4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Gene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IonXpress_0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IonXpress_0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IonXpress_0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ABCA9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230.885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966.198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7.350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ARHGEF12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3.771.116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9.830.685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218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537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829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BMPR1B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269.365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19.707.380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1.470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CA6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2.501.251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1.932.397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95.544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CD99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446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184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631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207.778.664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66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333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048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CHN2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8.080.964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5.321.759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930.449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CRLF2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307.846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26.685.479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98.484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DCTN4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8.927.541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25.151.831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976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376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DENND3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157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848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155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24.937.120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49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820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892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ECM1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161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965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598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39.614.134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1.271.466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ENAM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3.771.116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116.419.238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306.475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GAB1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8.927.541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73.385.068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8.229.987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GBP5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2.501.251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16.900.804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647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977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GPR110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0.000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90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7.698.914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0.000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GUSB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1.385.308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9.171.216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2.855.287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HMBS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12.198.407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6.057.911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592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334</a:t>
                      </a:r>
                      <a:r>
                        <a:rPr sz="400" spc="5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400" spc="-20" dirty="0">
                          <a:latin typeface="Calibri"/>
                          <a:cs typeface="Calibri"/>
                        </a:rPr>
                        <a:t>162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IGJ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3.655.674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104.778.848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271.197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IL7R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3.771.116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13.266.057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4.636.809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JUN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500.250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214.711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501.972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LDB3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46.099.973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6.471.996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0.000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MDFIC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3.501.751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460.094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851.074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MMP28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60.722.669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23.311.453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447.585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MUC4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0.000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2.269.799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2.205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NRXN3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38.481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2.131.771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36.748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PON2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2.655.174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2.070.425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77.905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RBM47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76.962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4.263.542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618.829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RNF157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808.096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4.002.822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94.809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S100Z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7.542.233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14.523.649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222.690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SEMA6A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885.058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16.640.083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22.783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SH2B3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38.481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88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276.057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113.183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SHOC2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1.462.270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16.885.467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5.174.794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SLC2A5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11.313.349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19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17.406.908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735.686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SLC37A3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4.040.482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4.186.860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3.152.207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SPATS2L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1.231.385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5.183.731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168.304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TAF5L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2.001.001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2.055.089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1.414.047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TBP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2.039.481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3.343.353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2.589.234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TMEM154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1.038.981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13.128.029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4.102.499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TP53INP1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4.810.097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25.565.916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482.128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TTYH2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1.885.558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1.917.060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805.507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WNT9A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3.116.943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055" algn="ct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3.573.400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21.314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5789233" y="2125893"/>
            <a:ext cx="826386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099"/>
              </a:lnSpc>
              <a:spcBef>
                <a:spcPts val="90"/>
              </a:spcBef>
            </a:pPr>
            <a:r>
              <a:rPr sz="1049" spc="10" dirty="0">
                <a:latin typeface="Calibri"/>
                <a:cs typeface="Calibri"/>
              </a:rPr>
              <a:t>Normali</a:t>
            </a:r>
            <a:r>
              <a:rPr sz="1049" spc="-10" dirty="0">
                <a:latin typeface="Calibri"/>
                <a:cs typeface="Calibri"/>
              </a:rPr>
              <a:t>z</a:t>
            </a:r>
            <a:r>
              <a:rPr sz="1049" spc="10" dirty="0">
                <a:latin typeface="Calibri"/>
                <a:cs typeface="Calibri"/>
              </a:rPr>
              <a:t>ación  </a:t>
            </a:r>
            <a:r>
              <a:rPr sz="1049" spc="15" dirty="0">
                <a:latin typeface="Calibri"/>
                <a:cs typeface="Calibri"/>
              </a:rPr>
              <a:t>GUSB</a:t>
            </a:r>
            <a:endParaRPr sz="1049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741401" y="1456526"/>
          <a:ext cx="1057876" cy="27043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44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644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Gene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2200640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2200642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2200646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ABCA9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0,1666669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0,1053511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0,0025742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ARHGEF12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2,7222221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1,0719064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76,5379554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BMPR1B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0,1944441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2,1488296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0,0005148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CA6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1,8055559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0,2107024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0,0334621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CD99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322,083343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22,6555196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23,2316569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CHN2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5,8333338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0,5802675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0,3258688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CRLF2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0,2222221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2,9096991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0,0344918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DCTN4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6,4444448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2,742475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5,5953661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DENND3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113,944448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2,7190636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17,448646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ECM1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116,91667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4,3193982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0,4453023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ENAM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2,7222221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12,6939806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0,107336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GAB1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6,4444448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8,0016726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2,8823677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GBP5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1,8055559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1,8428095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3,7292143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GPR110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0,8394649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730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#¡VALOR!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GUSB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HMBS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8,8055559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0,6605352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207,451707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IGJ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2,638889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11,4247498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0,0949806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IL7R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2,7222221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1,4464883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1,623938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JUN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0,361111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0,0234114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0,1758044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LDB3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33,2777787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0,7056857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730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#¡VALOR!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MDFIC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2,5277779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0,0501672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0,2980695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MMP28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43,8333345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2,5418061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0,1567566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MUC4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0,2474916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0,0007723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NRXN3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0,0277779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0,2324415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0,0128702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5" dirty="0">
                          <a:latin typeface="Calibri"/>
                          <a:cs typeface="Calibri"/>
                        </a:rPr>
                        <a:t>PON2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1,9166669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0,2257525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0,0272845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RBM47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0,0555559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0,464883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0,2167309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RNF157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0,5833331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0,4364549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0,0332047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S100Z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5,4444448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1,5836121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0,0779922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SEMA6A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0,638889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1,8143813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0,0079792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SH2B3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0,0277779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0,0301004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0,0396398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SHOC2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1,0555559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1,8411372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1,8123551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SLC2A5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8,1666669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1,8979935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0,2576575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SLC37A3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2,9166669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0,4565218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1,1039895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SPATS2L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0,888889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0,5652174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0,0589447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TAF5L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1,4444448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0,2240803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0,4952381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TBP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1,4722221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0,3645485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0,9068209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TMEM154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0,75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1,4314382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1,4368079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10" dirty="0">
                          <a:latin typeface="Calibri"/>
                          <a:cs typeface="Calibri"/>
                        </a:rPr>
                        <a:t>TP53INP1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3,4722221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2,7876255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  <a:spcBef>
                          <a:spcPts val="5"/>
                        </a:spcBef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0,1688545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15" dirty="0">
                          <a:latin typeface="Calibri"/>
                          <a:cs typeface="Calibri"/>
                        </a:rPr>
                        <a:t>TTYH2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1,361111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0,2090301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0,2821107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65959">
                <a:tc>
                  <a:txBody>
                    <a:bodyPr/>
                    <a:lstStyle/>
                    <a:p>
                      <a:pPr marL="7620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WNT9A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0" dirty="0">
                          <a:latin typeface="Calibri"/>
                          <a:cs typeface="Calibri"/>
                        </a:rPr>
                        <a:t>2,25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0,3896321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r">
                        <a:lnSpc>
                          <a:spcPts val="420"/>
                        </a:lnSpc>
                      </a:pPr>
                      <a:r>
                        <a:rPr sz="400" spc="-25" dirty="0">
                          <a:latin typeface="Calibri"/>
                          <a:cs typeface="Calibri"/>
                        </a:rPr>
                        <a:t>0,0074647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D3D3D3"/>
                      </a:solidFill>
                      <a:prstDash val="solid"/>
                    </a:lnL>
                    <a:lnR w="6350">
                      <a:solidFill>
                        <a:srgbClr val="D3D3D3"/>
                      </a:solidFill>
                      <a:prstDash val="solid"/>
                    </a:lnR>
                    <a:lnT w="6350">
                      <a:solidFill>
                        <a:srgbClr val="D3D3D3"/>
                      </a:solidFill>
                      <a:prstDash val="solid"/>
                    </a:lnT>
                    <a:lnB w="6350">
                      <a:solidFill>
                        <a:srgbClr val="D3D3D3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1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7665" y="1403563"/>
            <a:ext cx="2950535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solidFill>
                  <a:srgbClr val="1083BF"/>
                </a:solidFill>
              </a:rPr>
              <a:t>Firma</a:t>
            </a:r>
            <a:r>
              <a:rPr sz="1498" spc="-5" dirty="0">
                <a:solidFill>
                  <a:srgbClr val="1083BF"/>
                </a:solidFill>
              </a:rPr>
              <a:t> </a:t>
            </a:r>
            <a:r>
              <a:rPr sz="1498" i="1" dirty="0">
                <a:solidFill>
                  <a:srgbClr val="1083BF"/>
                </a:solidFill>
                <a:latin typeface="Calibri"/>
                <a:cs typeface="Calibri"/>
              </a:rPr>
              <a:t>BCR::ABL1</a:t>
            </a:r>
            <a:r>
              <a:rPr sz="1498" dirty="0">
                <a:solidFill>
                  <a:srgbClr val="1083BF"/>
                </a:solidFill>
              </a:rPr>
              <a:t>-like</a:t>
            </a:r>
            <a:r>
              <a:rPr sz="1498" spc="-10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por</a:t>
            </a:r>
            <a:r>
              <a:rPr sz="1498" spc="-5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NGS</a:t>
            </a:r>
            <a:endParaRPr sz="1498" dirty="0">
              <a:solidFill>
                <a:srgbClr val="1083BF"/>
              </a:solidFill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80387" y="1718743"/>
            <a:ext cx="4494141" cy="2398571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472090" y="4106487"/>
            <a:ext cx="229396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Sánchez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et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al.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Blood</a:t>
            </a:r>
            <a:r>
              <a:rPr sz="1049" i="1" spc="-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Cancer</a:t>
            </a:r>
            <a:r>
              <a:rPr sz="1049" i="1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Journal</a:t>
            </a:r>
            <a:r>
              <a:rPr sz="1049" i="1" spc="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2020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617581" y="1332557"/>
            <a:ext cx="5817682" cy="2858420"/>
          </a:xfrm>
          <a:prstGeom prst="rect">
            <a:avLst/>
          </a:prstGeom>
        </p:spPr>
        <p:txBody>
          <a:bodyPr vert="horz" wrap="square" lIns="0" tIns="130015" rIns="0" bIns="0" rtlCol="0">
            <a:spAutoFit/>
          </a:bodyPr>
          <a:lstStyle/>
          <a:p>
            <a:pPr marL="12685">
              <a:spcBef>
                <a:spcPts val="1024"/>
              </a:spcBef>
            </a:pPr>
            <a:r>
              <a:rPr sz="1448" spc="-10" dirty="0">
                <a:solidFill>
                  <a:srgbClr val="1083BF"/>
                </a:solidFill>
                <a:latin typeface="Calibri"/>
                <a:cs typeface="Calibri"/>
              </a:rPr>
              <a:t>Objetivos</a:t>
            </a:r>
            <a:endParaRPr sz="1448">
              <a:latin typeface="Calibri"/>
              <a:cs typeface="Calibri"/>
            </a:endParaRPr>
          </a:p>
          <a:p>
            <a:pPr marL="376103" marR="5708" indent="-124311">
              <a:lnSpc>
                <a:spcPct val="123500"/>
              </a:lnSpc>
              <a:spcBef>
                <a:spcPts val="539"/>
              </a:spcBef>
              <a:buFont typeface="Arial"/>
              <a:buChar char="•"/>
              <a:tabLst>
                <a:tab pos="376103" algn="l"/>
                <a:tab pos="2654920" algn="l"/>
              </a:tabLst>
            </a:pPr>
            <a:r>
              <a:rPr sz="1498" spc="-10" dirty="0">
                <a:latin typeface="Calibri"/>
                <a:cs typeface="Calibri"/>
              </a:rPr>
              <a:t>Validar</a:t>
            </a:r>
            <a:r>
              <a:rPr sz="1498" spc="654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la</a:t>
            </a:r>
            <a:r>
              <a:rPr sz="1498" spc="659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firma </a:t>
            </a:r>
            <a:r>
              <a:rPr sz="1498" spc="31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RNA-Seq	</a:t>
            </a:r>
            <a:r>
              <a:rPr sz="1498" spc="-5" dirty="0">
                <a:latin typeface="Calibri"/>
                <a:cs typeface="Calibri"/>
              </a:rPr>
              <a:t>para</a:t>
            </a:r>
            <a:r>
              <a:rPr sz="1498" spc="31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pacientes</a:t>
            </a:r>
            <a:r>
              <a:rPr sz="1498" spc="31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BCR::ABL1-</a:t>
            </a:r>
            <a:r>
              <a:rPr sz="1498" i="1" dirty="0">
                <a:latin typeface="Calibri"/>
                <a:cs typeface="Calibri"/>
              </a:rPr>
              <a:t>like</a:t>
            </a:r>
            <a:r>
              <a:rPr sz="1498" i="1" spc="31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spc="30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los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pacientes </a:t>
            </a:r>
            <a:r>
              <a:rPr sz="1498" spc="5" dirty="0">
                <a:latin typeface="Calibri"/>
                <a:cs typeface="Calibri"/>
              </a:rPr>
              <a:t>del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protocolo</a:t>
            </a:r>
            <a:r>
              <a:rPr sz="1498" spc="5" dirty="0">
                <a:latin typeface="Calibri"/>
                <a:cs typeface="Calibri"/>
              </a:rPr>
              <a:t> PETHEMA-LAL-2019</a:t>
            </a:r>
            <a:endParaRPr sz="1498">
              <a:latin typeface="Calibri"/>
              <a:cs typeface="Calibri"/>
            </a:endParaRPr>
          </a:p>
          <a:p>
            <a:pPr marL="376103" marR="5708" indent="-124311">
              <a:lnSpc>
                <a:spcPct val="120600"/>
              </a:lnSpc>
              <a:spcBef>
                <a:spcPts val="534"/>
              </a:spcBef>
              <a:buFont typeface="Arial"/>
              <a:buChar char="•"/>
              <a:tabLst>
                <a:tab pos="376737" algn="l"/>
              </a:tabLst>
            </a:pPr>
            <a:r>
              <a:rPr sz="1498" spc="-5" dirty="0">
                <a:latin typeface="Calibri"/>
                <a:cs typeface="Calibri"/>
              </a:rPr>
              <a:t>Reclutar</a:t>
            </a:r>
            <a:r>
              <a:rPr sz="1498" spc="7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muestras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ARN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al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diagnóstico</a:t>
            </a:r>
            <a:r>
              <a:rPr sz="1498" spc="7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pacientes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LLA</a:t>
            </a:r>
            <a:r>
              <a:rPr sz="1498" spc="8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BCR::ABL1 </a:t>
            </a:r>
            <a:r>
              <a:rPr sz="1498" spc="-320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negativo </a:t>
            </a:r>
            <a:r>
              <a:rPr sz="1498" spc="5" dirty="0">
                <a:latin typeface="Calibri"/>
                <a:cs typeface="Calibri"/>
              </a:rPr>
              <a:t>no</a:t>
            </a:r>
            <a:r>
              <a:rPr sz="1498" dirty="0">
                <a:latin typeface="Calibri"/>
                <a:cs typeface="Calibri"/>
              </a:rPr>
              <a:t> clasificados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10" dirty="0">
                <a:latin typeface="Calibri"/>
                <a:cs typeface="Calibri"/>
              </a:rPr>
              <a:t>WHO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(</a:t>
            </a:r>
            <a:r>
              <a:rPr sz="1498" i="1" spc="5" dirty="0">
                <a:latin typeface="Calibri"/>
                <a:cs typeface="Calibri"/>
              </a:rPr>
              <a:t>B-other</a:t>
            </a:r>
            <a:r>
              <a:rPr sz="1498" i="1" spc="1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puros)</a:t>
            </a:r>
            <a:endParaRPr sz="1498">
              <a:latin typeface="Calibri"/>
              <a:cs typeface="Calibri"/>
            </a:endParaRPr>
          </a:p>
          <a:p>
            <a:pPr marL="376103" marR="5074" indent="-124311">
              <a:lnSpc>
                <a:spcPct val="120600"/>
              </a:lnSpc>
              <a:spcBef>
                <a:spcPts val="584"/>
              </a:spcBef>
              <a:buFont typeface="Arial"/>
              <a:buChar char="•"/>
              <a:tabLst>
                <a:tab pos="376737" algn="l"/>
              </a:tabLst>
            </a:pPr>
            <a:r>
              <a:rPr sz="1498" dirty="0">
                <a:latin typeface="Calibri"/>
                <a:cs typeface="Calibri"/>
              </a:rPr>
              <a:t>Establecer</a:t>
            </a:r>
            <a:r>
              <a:rPr sz="1498" spc="5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una</a:t>
            </a:r>
            <a:r>
              <a:rPr sz="1498" spc="5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frecuencia</a:t>
            </a:r>
            <a:r>
              <a:rPr sz="1498" spc="5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spc="5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pacientes</a:t>
            </a:r>
            <a:r>
              <a:rPr sz="1498" spc="6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BCR::ABL1-</a:t>
            </a:r>
            <a:r>
              <a:rPr sz="1498" i="1" dirty="0">
                <a:latin typeface="Calibri"/>
                <a:cs typeface="Calibri"/>
              </a:rPr>
              <a:t>like</a:t>
            </a:r>
            <a:r>
              <a:rPr sz="1498" i="1" spc="6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en</a:t>
            </a:r>
            <a:r>
              <a:rPr sz="1498" spc="5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nuestra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cohorte</a:t>
            </a:r>
            <a:r>
              <a:rPr sz="1498" spc="-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pacientes con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tratamiento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PETHEMA-LAL-2019</a:t>
            </a:r>
            <a:endParaRPr sz="1498">
              <a:latin typeface="Calibri"/>
              <a:cs typeface="Calibri"/>
            </a:endParaRPr>
          </a:p>
          <a:p>
            <a:pPr marL="376103" marR="5074" indent="-124311">
              <a:lnSpc>
                <a:spcPct val="120600"/>
              </a:lnSpc>
              <a:spcBef>
                <a:spcPts val="529"/>
              </a:spcBef>
              <a:buFont typeface="Arial"/>
              <a:buChar char="•"/>
              <a:tabLst>
                <a:tab pos="376737" algn="l"/>
                <a:tab pos="1567836" algn="l"/>
                <a:tab pos="1842461" algn="l"/>
                <a:tab pos="3031658" algn="l"/>
                <a:tab pos="3367170" algn="l"/>
                <a:tab pos="4253200" algn="l"/>
                <a:tab pos="5521676" algn="l"/>
              </a:tabLst>
            </a:pPr>
            <a:r>
              <a:rPr sz="1498" dirty="0">
                <a:latin typeface="Calibri"/>
                <a:cs typeface="Calibri"/>
              </a:rPr>
              <a:t>Cor</a:t>
            </a:r>
            <a:r>
              <a:rPr sz="1498" spc="-20" dirty="0">
                <a:latin typeface="Calibri"/>
                <a:cs typeface="Calibri"/>
              </a:rPr>
              <a:t>r</a:t>
            </a:r>
            <a:r>
              <a:rPr sz="1498" dirty="0">
                <a:latin typeface="Calibri"/>
                <a:cs typeface="Calibri"/>
              </a:rPr>
              <a:t>ela</a:t>
            </a:r>
            <a:r>
              <a:rPr sz="1498" spc="5" dirty="0">
                <a:latin typeface="Calibri"/>
                <a:cs typeface="Calibri"/>
              </a:rPr>
              <a:t>c</a:t>
            </a:r>
            <a:r>
              <a:rPr sz="1498" dirty="0">
                <a:latin typeface="Calibri"/>
                <a:cs typeface="Calibri"/>
              </a:rPr>
              <a:t>io</a:t>
            </a:r>
            <a:r>
              <a:rPr sz="1498" spc="5" dirty="0">
                <a:latin typeface="Calibri"/>
                <a:cs typeface="Calibri"/>
              </a:rPr>
              <a:t>n</a:t>
            </a:r>
            <a:r>
              <a:rPr sz="1498" dirty="0">
                <a:latin typeface="Calibri"/>
                <a:cs typeface="Calibri"/>
              </a:rPr>
              <a:t>a</a:t>
            </a:r>
            <a:r>
              <a:rPr sz="1498" spc="5" dirty="0">
                <a:latin typeface="Calibri"/>
                <a:cs typeface="Calibri"/>
              </a:rPr>
              <a:t>r</a:t>
            </a:r>
            <a:r>
              <a:rPr sz="1498" dirty="0">
                <a:latin typeface="Calibri"/>
                <a:cs typeface="Calibri"/>
              </a:rPr>
              <a:t>	</a:t>
            </a:r>
            <a:r>
              <a:rPr sz="1498" spc="-5" dirty="0">
                <a:latin typeface="Calibri"/>
                <a:cs typeface="Calibri"/>
              </a:rPr>
              <a:t>l</a:t>
            </a:r>
            <a:r>
              <a:rPr sz="1498" spc="5" dirty="0">
                <a:latin typeface="Calibri"/>
                <a:cs typeface="Calibri"/>
              </a:rPr>
              <a:t>a</a:t>
            </a:r>
            <a:r>
              <a:rPr sz="1498" dirty="0">
                <a:latin typeface="Calibri"/>
                <a:cs typeface="Calibri"/>
              </a:rPr>
              <a:t>	</a:t>
            </a:r>
            <a:r>
              <a:rPr sz="1498" spc="-5" dirty="0">
                <a:latin typeface="Calibri"/>
                <a:cs typeface="Calibri"/>
              </a:rPr>
              <a:t>i</a:t>
            </a:r>
            <a:r>
              <a:rPr sz="1498" spc="5" dirty="0">
                <a:latin typeface="Calibri"/>
                <a:cs typeface="Calibri"/>
              </a:rPr>
              <a:t>d</a:t>
            </a:r>
            <a:r>
              <a:rPr sz="1498" dirty="0">
                <a:latin typeface="Calibri"/>
                <a:cs typeface="Calibri"/>
              </a:rPr>
              <a:t>e</a:t>
            </a:r>
            <a:r>
              <a:rPr sz="1498" spc="-10" dirty="0">
                <a:latin typeface="Calibri"/>
                <a:cs typeface="Calibri"/>
              </a:rPr>
              <a:t>n</a:t>
            </a:r>
            <a:r>
              <a:rPr sz="1498" spc="-5" dirty="0">
                <a:latin typeface="Calibri"/>
                <a:cs typeface="Calibri"/>
              </a:rPr>
              <a:t>tifi</a:t>
            </a:r>
            <a:r>
              <a:rPr sz="1498" spc="-10" dirty="0">
                <a:latin typeface="Calibri"/>
                <a:cs typeface="Calibri"/>
              </a:rPr>
              <a:t>c</a:t>
            </a:r>
            <a:r>
              <a:rPr sz="1498" dirty="0">
                <a:latin typeface="Calibri"/>
                <a:cs typeface="Calibri"/>
              </a:rPr>
              <a:t>a</a:t>
            </a:r>
            <a:r>
              <a:rPr sz="1498" spc="5" dirty="0">
                <a:latin typeface="Calibri"/>
                <a:cs typeface="Calibri"/>
              </a:rPr>
              <a:t>c</a:t>
            </a:r>
            <a:r>
              <a:rPr sz="1498" dirty="0">
                <a:latin typeface="Calibri"/>
                <a:cs typeface="Calibri"/>
              </a:rPr>
              <a:t>ió</a:t>
            </a:r>
            <a:r>
              <a:rPr sz="1498" spc="5" dirty="0">
                <a:latin typeface="Calibri"/>
                <a:cs typeface="Calibri"/>
              </a:rPr>
              <a:t>n</a:t>
            </a:r>
            <a:r>
              <a:rPr sz="1498" dirty="0">
                <a:latin typeface="Calibri"/>
                <a:cs typeface="Calibri"/>
              </a:rPr>
              <a:t>	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	</a:t>
            </a:r>
            <a:r>
              <a:rPr sz="1498" spc="5" dirty="0">
                <a:latin typeface="Calibri"/>
                <a:cs typeface="Calibri"/>
              </a:rPr>
              <a:t>p</a:t>
            </a:r>
            <a:r>
              <a:rPr sz="1498" dirty="0">
                <a:latin typeface="Calibri"/>
                <a:cs typeface="Calibri"/>
              </a:rPr>
              <a:t>a</a:t>
            </a:r>
            <a:r>
              <a:rPr sz="1498" spc="5" dirty="0">
                <a:latin typeface="Calibri"/>
                <a:cs typeface="Calibri"/>
              </a:rPr>
              <a:t>c</a:t>
            </a:r>
            <a:r>
              <a:rPr sz="1498" dirty="0">
                <a:latin typeface="Calibri"/>
                <a:cs typeface="Calibri"/>
              </a:rPr>
              <a:t>ie</a:t>
            </a:r>
            <a:r>
              <a:rPr sz="1498" spc="-10" dirty="0">
                <a:latin typeface="Calibri"/>
                <a:cs typeface="Calibri"/>
              </a:rPr>
              <a:t>n</a:t>
            </a:r>
            <a:r>
              <a:rPr sz="1498" spc="-15" dirty="0">
                <a:latin typeface="Calibri"/>
                <a:cs typeface="Calibri"/>
              </a:rPr>
              <a:t>t</a:t>
            </a:r>
            <a:r>
              <a:rPr sz="1498" dirty="0">
                <a:latin typeface="Calibri"/>
                <a:cs typeface="Calibri"/>
              </a:rPr>
              <a:t>e</a:t>
            </a:r>
            <a:r>
              <a:rPr sz="1498" spc="5" dirty="0">
                <a:latin typeface="Calibri"/>
                <a:cs typeface="Calibri"/>
              </a:rPr>
              <a:t>s</a:t>
            </a:r>
            <a:r>
              <a:rPr sz="1498" dirty="0">
                <a:latin typeface="Calibri"/>
                <a:cs typeface="Calibri"/>
              </a:rPr>
              <a:t>	</a:t>
            </a:r>
            <a:r>
              <a:rPr sz="1498" spc="5" dirty="0">
                <a:latin typeface="Calibri"/>
                <a:cs typeface="Calibri"/>
              </a:rPr>
              <a:t>B</a:t>
            </a:r>
            <a:r>
              <a:rPr sz="1498" dirty="0">
                <a:latin typeface="Calibri"/>
                <a:cs typeface="Calibri"/>
              </a:rPr>
              <a:t>C</a:t>
            </a:r>
            <a:r>
              <a:rPr sz="1498" spc="5" dirty="0">
                <a:latin typeface="Calibri"/>
                <a:cs typeface="Calibri"/>
              </a:rPr>
              <a:t>R::AB</a:t>
            </a:r>
            <a:r>
              <a:rPr sz="1498" dirty="0">
                <a:latin typeface="Calibri"/>
                <a:cs typeface="Calibri"/>
              </a:rPr>
              <a:t>L</a:t>
            </a:r>
            <a:r>
              <a:rPr sz="1498" spc="5" dirty="0">
                <a:latin typeface="Calibri"/>
                <a:cs typeface="Calibri"/>
              </a:rPr>
              <a:t>1-</a:t>
            </a:r>
            <a:r>
              <a:rPr sz="1498" i="1" spc="-5" dirty="0">
                <a:latin typeface="Calibri"/>
                <a:cs typeface="Calibri"/>
              </a:rPr>
              <a:t>li</a:t>
            </a:r>
            <a:r>
              <a:rPr sz="1498" i="1" spc="-45" dirty="0">
                <a:latin typeface="Calibri"/>
                <a:cs typeface="Calibri"/>
              </a:rPr>
              <a:t>k</a:t>
            </a:r>
            <a:r>
              <a:rPr sz="1498" i="1" spc="5" dirty="0">
                <a:latin typeface="Calibri"/>
                <a:cs typeface="Calibri"/>
              </a:rPr>
              <a:t>e</a:t>
            </a:r>
            <a:r>
              <a:rPr sz="1498" i="1" dirty="0">
                <a:latin typeface="Calibri"/>
                <a:cs typeface="Calibri"/>
              </a:rPr>
              <a:t>	</a:t>
            </a:r>
            <a:r>
              <a:rPr sz="1498" spc="-10" dirty="0">
                <a:latin typeface="Calibri"/>
                <a:cs typeface="Calibri"/>
              </a:rPr>
              <a:t>c</a:t>
            </a:r>
            <a:r>
              <a:rPr sz="1498" spc="5" dirty="0">
                <a:latin typeface="Calibri"/>
                <a:cs typeface="Calibri"/>
              </a:rPr>
              <a:t>on  </a:t>
            </a:r>
            <a:r>
              <a:rPr sz="1498" dirty="0">
                <a:latin typeface="Calibri"/>
                <a:cs typeface="Calibri"/>
              </a:rPr>
              <a:t>estudios</a:t>
            </a:r>
            <a:r>
              <a:rPr sz="1498" spc="10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Panel</a:t>
            </a:r>
            <a:r>
              <a:rPr sz="1498" spc="1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FISH </a:t>
            </a:r>
            <a:r>
              <a:rPr sz="1498" spc="-5" dirty="0">
                <a:latin typeface="Calibri"/>
                <a:cs typeface="Calibri"/>
              </a:rPr>
              <a:t>(Ph-like)</a:t>
            </a:r>
            <a:r>
              <a:rPr sz="1498" spc="1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Hospital </a:t>
            </a:r>
            <a:r>
              <a:rPr sz="1498" spc="-5" dirty="0">
                <a:latin typeface="Calibri"/>
                <a:cs typeface="Calibri"/>
              </a:rPr>
              <a:t>Universitario</a:t>
            </a:r>
            <a:r>
              <a:rPr sz="1498" dirty="0">
                <a:latin typeface="Calibri"/>
                <a:cs typeface="Calibri"/>
              </a:rPr>
              <a:t> La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Fe.</a:t>
            </a:r>
            <a:endParaRPr sz="149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4411" y="632521"/>
            <a:ext cx="150040" cy="3709787"/>
          </a:xfrm>
          <a:prstGeom prst="rect">
            <a:avLst/>
          </a:prstGeom>
        </p:spPr>
      </p:pic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41" y="633590"/>
              <a:ext cx="150151" cy="3712684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8958" y="1464750"/>
            <a:ext cx="2415842" cy="198627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pc="-10" dirty="0">
                <a:solidFill>
                  <a:srgbClr val="1083BF"/>
                </a:solidFill>
              </a:rPr>
              <a:t>Protocolo</a:t>
            </a:r>
            <a:r>
              <a:rPr spc="-35" dirty="0">
                <a:solidFill>
                  <a:srgbClr val="1083BF"/>
                </a:solidFill>
              </a:rPr>
              <a:t> </a:t>
            </a:r>
            <a:r>
              <a:rPr spc="-10" dirty="0">
                <a:solidFill>
                  <a:srgbClr val="1083BF"/>
                </a:solidFill>
              </a:rPr>
              <a:t>PETHEMA-</a:t>
            </a:r>
            <a:r>
              <a:rPr spc="-30" dirty="0">
                <a:solidFill>
                  <a:srgbClr val="1083BF"/>
                </a:solidFill>
              </a:rPr>
              <a:t> </a:t>
            </a:r>
            <a:r>
              <a:rPr spc="-10" dirty="0">
                <a:solidFill>
                  <a:srgbClr val="1083BF"/>
                </a:solidFill>
              </a:rPr>
              <a:t>LAL-2019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1696060" y="1690835"/>
            <a:ext cx="5744112" cy="2359291"/>
          </a:xfrm>
          <a:prstGeom prst="rect">
            <a:avLst/>
          </a:prstGeom>
        </p:spPr>
        <p:txBody>
          <a:bodyPr vert="horz" wrap="square" lIns="0" tIns="128746" rIns="0" bIns="0" rtlCol="0">
            <a:spAutoFit/>
          </a:bodyPr>
          <a:lstStyle/>
          <a:p>
            <a:pPr marL="136995" indent="-124311" algn="just">
              <a:spcBef>
                <a:spcPts val="1014"/>
              </a:spcBef>
              <a:buFont typeface="Arial"/>
              <a:buChar char="•"/>
              <a:tabLst>
                <a:tab pos="137630" algn="l"/>
              </a:tabLst>
            </a:pPr>
            <a:r>
              <a:rPr sz="1398" dirty="0">
                <a:latin typeface="Calibri"/>
                <a:cs typeface="Calibri"/>
              </a:rPr>
              <a:t>Se han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recibido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desde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Salamanca</a:t>
            </a:r>
            <a:r>
              <a:rPr sz="1398" spc="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ARN de 137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pacientes</a:t>
            </a:r>
            <a:r>
              <a:rPr sz="1398" dirty="0">
                <a:latin typeface="Calibri"/>
                <a:cs typeface="Calibri"/>
              </a:rPr>
              <a:t> LAL al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diagnóstico.</a:t>
            </a:r>
            <a:endParaRPr sz="1398">
              <a:latin typeface="Calibri"/>
              <a:cs typeface="Calibri"/>
            </a:endParaRPr>
          </a:p>
          <a:p>
            <a:pPr marL="136361" marR="5074" indent="-123676" algn="just">
              <a:lnSpc>
                <a:spcPct val="120100"/>
              </a:lnSpc>
              <a:spcBef>
                <a:spcPts val="579"/>
              </a:spcBef>
              <a:buFont typeface="Arial"/>
              <a:buChar char="•"/>
              <a:tabLst>
                <a:tab pos="136995" algn="l"/>
              </a:tabLst>
            </a:pPr>
            <a:r>
              <a:rPr sz="1398" dirty="0">
                <a:latin typeface="Calibri"/>
                <a:cs typeface="Calibri"/>
              </a:rPr>
              <a:t>De los 137 se han </a:t>
            </a:r>
            <a:r>
              <a:rPr sz="1398" spc="-5" dirty="0">
                <a:latin typeface="Calibri"/>
                <a:cs typeface="Calibri"/>
              </a:rPr>
              <a:t>descartado </a:t>
            </a:r>
            <a:r>
              <a:rPr sz="1398" dirty="0">
                <a:latin typeface="Calibri"/>
                <a:cs typeface="Calibri"/>
              </a:rPr>
              <a:t>49 por Leucemia Aguda de </a:t>
            </a:r>
            <a:r>
              <a:rPr sz="1398" spc="-5" dirty="0">
                <a:latin typeface="Calibri"/>
                <a:cs typeface="Calibri"/>
              </a:rPr>
              <a:t>fenotipo mixto, </a:t>
            </a:r>
            <a:r>
              <a:rPr sz="1398" i="1" dirty="0">
                <a:latin typeface="Calibri"/>
                <a:cs typeface="Calibri"/>
              </a:rPr>
              <a:t>Ph</a:t>
            </a:r>
            <a:r>
              <a:rPr sz="1398" dirty="0">
                <a:latin typeface="Calibri"/>
                <a:cs typeface="Calibri"/>
              </a:rPr>
              <a:t>- 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positivo,</a:t>
            </a:r>
            <a:r>
              <a:rPr sz="1398" dirty="0">
                <a:latin typeface="Calibri"/>
                <a:cs typeface="Calibri"/>
              </a:rPr>
              <a:t> edad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&lt;18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años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ó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&gt;60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años,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mala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calidad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u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otras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patologías 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hematológicas.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15" dirty="0">
                <a:latin typeface="Calibri"/>
                <a:cs typeface="Calibri"/>
              </a:rPr>
              <a:t>También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se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10" dirty="0">
                <a:latin typeface="Calibri"/>
                <a:cs typeface="Calibri"/>
              </a:rPr>
              <a:t>excluyen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las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clasificadas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LAL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WHO: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t(1;19), 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t(12;21),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t(4;11),</a:t>
            </a:r>
            <a:r>
              <a:rPr sz="1398" dirty="0">
                <a:latin typeface="Calibri"/>
                <a:cs typeface="Calibri"/>
              </a:rPr>
              <a:t> iamp21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ó </a:t>
            </a:r>
            <a:r>
              <a:rPr sz="1398" spc="-5" dirty="0">
                <a:latin typeface="Calibri"/>
                <a:cs typeface="Calibri"/>
              </a:rPr>
              <a:t>hiperdiploidía.</a:t>
            </a:r>
            <a:endParaRPr sz="1398">
              <a:latin typeface="Calibri"/>
              <a:cs typeface="Calibri"/>
            </a:endParaRPr>
          </a:p>
          <a:p>
            <a:pPr marL="136361" indent="-124311" algn="just">
              <a:spcBef>
                <a:spcPts val="864"/>
              </a:spcBef>
              <a:buFont typeface="Arial"/>
              <a:buChar char="•"/>
              <a:tabLst>
                <a:tab pos="136995" algn="l"/>
              </a:tabLst>
            </a:pPr>
            <a:r>
              <a:rPr sz="1398" dirty="0">
                <a:latin typeface="Calibri"/>
                <a:cs typeface="Calibri"/>
              </a:rPr>
              <a:t>13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son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recién llegados</a:t>
            </a:r>
            <a:r>
              <a:rPr sz="1398" dirty="0">
                <a:latin typeface="Calibri"/>
                <a:cs typeface="Calibri"/>
              </a:rPr>
              <a:t> de</a:t>
            </a:r>
            <a:r>
              <a:rPr sz="1398" spc="-5" dirty="0">
                <a:latin typeface="Calibri"/>
                <a:cs typeface="Calibri"/>
              </a:rPr>
              <a:t> Mayo’22,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preparando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librerías.</a:t>
            </a:r>
            <a:endParaRPr sz="1398">
              <a:latin typeface="Calibri"/>
              <a:cs typeface="Calibri"/>
            </a:endParaRPr>
          </a:p>
          <a:p>
            <a:pPr marL="136995" marR="5074" indent="-124945" algn="just">
              <a:lnSpc>
                <a:spcPct val="119100"/>
              </a:lnSpc>
              <a:spcBef>
                <a:spcPts val="599"/>
              </a:spcBef>
              <a:buFont typeface="Arial"/>
              <a:buChar char="•"/>
              <a:tabLst>
                <a:tab pos="136361" algn="l"/>
              </a:tabLst>
            </a:pPr>
            <a:r>
              <a:rPr sz="1398" dirty="0">
                <a:latin typeface="Calibri"/>
                <a:cs typeface="Calibri"/>
              </a:rPr>
              <a:t>Se ha </a:t>
            </a:r>
            <a:r>
              <a:rPr sz="1398" spc="-5" dirty="0">
                <a:latin typeface="Calibri"/>
                <a:cs typeface="Calibri"/>
              </a:rPr>
              <a:t>realizado </a:t>
            </a:r>
            <a:r>
              <a:rPr sz="1398" dirty="0">
                <a:latin typeface="Calibri"/>
                <a:cs typeface="Calibri"/>
              </a:rPr>
              <a:t>análisis </a:t>
            </a:r>
            <a:r>
              <a:rPr sz="1398" spc="-5" dirty="0">
                <a:latin typeface="Calibri"/>
                <a:cs typeface="Calibri"/>
              </a:rPr>
              <a:t>del </a:t>
            </a:r>
            <a:r>
              <a:rPr sz="1398" dirty="0">
                <a:latin typeface="Calibri"/>
                <a:cs typeface="Calibri"/>
              </a:rPr>
              <a:t>panel RNA-Seq de 40 </a:t>
            </a:r>
            <a:r>
              <a:rPr sz="1398" spc="-5" dirty="0">
                <a:latin typeface="Calibri"/>
                <a:cs typeface="Calibri"/>
              </a:rPr>
              <a:t>genes </a:t>
            </a:r>
            <a:r>
              <a:rPr sz="1398" dirty="0">
                <a:latin typeface="Calibri"/>
                <a:cs typeface="Calibri"/>
              </a:rPr>
              <a:t>a </a:t>
            </a:r>
            <a:r>
              <a:rPr sz="1398" b="1" u="heavy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75 </a:t>
            </a:r>
            <a:r>
              <a:rPr sz="139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pacientes </a:t>
            </a:r>
            <a:r>
              <a:rPr sz="1398" b="1" u="heavy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LAL B- </a:t>
            </a:r>
            <a:r>
              <a:rPr sz="1398" b="1" spc="5" dirty="0">
                <a:latin typeface="Calibri"/>
                <a:cs typeface="Calibri"/>
              </a:rPr>
              <a:t> </a:t>
            </a:r>
            <a:r>
              <a:rPr sz="1398" b="1" u="heavy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other</a:t>
            </a:r>
            <a:r>
              <a:rPr sz="1398" dirty="0">
                <a:latin typeface="Calibri"/>
                <a:cs typeface="Calibri"/>
              </a:rPr>
              <a:t>.</a:t>
            </a:r>
            <a:endParaRPr sz="13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4294967295"/>
          </p:nvPr>
        </p:nvSpPr>
        <p:spPr>
          <a:xfrm>
            <a:off x="5631" y="0"/>
            <a:ext cx="0" cy="10639854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678"/>
              </a:lnSpc>
            </a:pPr>
            <a:r>
              <a:rPr spc="-5" dirty="0"/>
              <a:t>Protocolo</a:t>
            </a:r>
            <a:r>
              <a:rPr spc="-15" dirty="0"/>
              <a:t> </a:t>
            </a:r>
            <a:r>
              <a:rPr dirty="0"/>
              <a:t>PETHEMA-</a:t>
            </a:r>
            <a:r>
              <a:rPr spc="-15" dirty="0"/>
              <a:t> </a:t>
            </a:r>
            <a:r>
              <a:rPr dirty="0"/>
              <a:t>LAL-2019</a:t>
            </a:r>
          </a:p>
          <a:p>
            <a:pPr marL="142069" indent="-123676" algn="just">
              <a:lnSpc>
                <a:spcPct val="122200"/>
              </a:lnSpc>
              <a:spcBef>
                <a:spcPts val="574"/>
              </a:spcBef>
            </a:pPr>
            <a:r>
              <a:rPr sz="1398" dirty="0">
                <a:solidFill>
                  <a:srgbClr val="000000"/>
                </a:solidFill>
                <a:latin typeface="Arial"/>
                <a:cs typeface="Arial"/>
              </a:rPr>
              <a:t>• </a:t>
            </a:r>
            <a:r>
              <a:rPr sz="1398" dirty="0">
                <a:solidFill>
                  <a:srgbClr val="000000"/>
                </a:solidFill>
              </a:rPr>
              <a:t>Se han unido los </a:t>
            </a:r>
            <a:r>
              <a:rPr sz="1398" spc="-5" dirty="0">
                <a:solidFill>
                  <a:srgbClr val="000000"/>
                </a:solidFill>
              </a:rPr>
              <a:t>pacientes </a:t>
            </a:r>
            <a:r>
              <a:rPr sz="1398" dirty="0">
                <a:solidFill>
                  <a:srgbClr val="000000"/>
                </a:solidFill>
              </a:rPr>
              <a:t>del </a:t>
            </a:r>
            <a:r>
              <a:rPr sz="1398" spc="-5" dirty="0">
                <a:solidFill>
                  <a:srgbClr val="000000"/>
                </a:solidFill>
              </a:rPr>
              <a:t>protocolo</a:t>
            </a:r>
            <a:r>
              <a:rPr sz="1398" dirty="0">
                <a:solidFill>
                  <a:srgbClr val="000000"/>
                </a:solidFill>
              </a:rPr>
              <a:t> PETHEMA LAL-2019 a los de la 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cohorte</a:t>
            </a:r>
            <a:r>
              <a:rPr sz="1398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publicada,</a:t>
            </a:r>
            <a:r>
              <a:rPr sz="1398" spc="2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principalmente</a:t>
            </a:r>
            <a:r>
              <a:rPr sz="1398" dirty="0">
                <a:solidFill>
                  <a:srgbClr val="000000"/>
                </a:solidFill>
              </a:rPr>
              <a:t> LAL-PETHEMA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Alto</a:t>
            </a:r>
            <a:r>
              <a:rPr sz="1398" spc="10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Riesgo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2003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y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2011.</a:t>
            </a:r>
            <a:endParaRPr sz="1398">
              <a:latin typeface="Arial"/>
              <a:cs typeface="Arial"/>
            </a:endParaRPr>
          </a:p>
          <a:p>
            <a:pPr marL="18393" algn="just">
              <a:spcBef>
                <a:spcPts val="864"/>
              </a:spcBef>
            </a:pPr>
            <a:r>
              <a:rPr sz="1398" dirty="0">
                <a:solidFill>
                  <a:srgbClr val="000000"/>
                </a:solidFill>
                <a:latin typeface="Arial"/>
                <a:cs typeface="Arial"/>
              </a:rPr>
              <a:t>•</a:t>
            </a:r>
            <a:r>
              <a:rPr sz="1398" spc="90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sz="1398" dirty="0">
                <a:solidFill>
                  <a:srgbClr val="000000"/>
                </a:solidFill>
              </a:rPr>
              <a:t>Se</a:t>
            </a:r>
            <a:r>
              <a:rPr sz="1398" spc="-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han </a:t>
            </a:r>
            <a:r>
              <a:rPr sz="1398" spc="-5" dirty="0">
                <a:solidFill>
                  <a:srgbClr val="000000"/>
                </a:solidFill>
              </a:rPr>
              <a:t>identificado</a:t>
            </a:r>
            <a:r>
              <a:rPr sz="1398" dirty="0">
                <a:solidFill>
                  <a:srgbClr val="000000"/>
                </a:solidFill>
              </a:rPr>
              <a:t> 27 </a:t>
            </a:r>
            <a:r>
              <a:rPr sz="1398" spc="-5" dirty="0">
                <a:solidFill>
                  <a:srgbClr val="000000"/>
                </a:solidFill>
              </a:rPr>
              <a:t>Ph-like </a:t>
            </a:r>
            <a:r>
              <a:rPr sz="1398" dirty="0">
                <a:solidFill>
                  <a:srgbClr val="000000"/>
                </a:solidFill>
              </a:rPr>
              <a:t>de</a:t>
            </a:r>
            <a:r>
              <a:rPr sz="1398" spc="-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154</a:t>
            </a:r>
            <a:r>
              <a:rPr sz="1398" spc="-5" dirty="0">
                <a:solidFill>
                  <a:srgbClr val="000000"/>
                </a:solidFill>
              </a:rPr>
              <a:t> pacientes</a:t>
            </a:r>
            <a:r>
              <a:rPr sz="1398" spc="10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(18%).</a:t>
            </a:r>
            <a:endParaRPr sz="1398">
              <a:latin typeface="Arial"/>
              <a:cs typeface="Arial"/>
            </a:endParaRPr>
          </a:p>
          <a:p>
            <a:pPr marL="141435" indent="-123676" algn="just">
              <a:lnSpc>
                <a:spcPct val="120700"/>
              </a:lnSpc>
              <a:spcBef>
                <a:spcPts val="519"/>
              </a:spcBef>
            </a:pPr>
            <a:r>
              <a:rPr sz="1398" dirty="0">
                <a:solidFill>
                  <a:srgbClr val="000000"/>
                </a:solidFill>
                <a:latin typeface="Arial"/>
                <a:cs typeface="Arial"/>
              </a:rPr>
              <a:t>• </a:t>
            </a:r>
            <a:r>
              <a:rPr sz="1398" spc="-5" dirty="0">
                <a:solidFill>
                  <a:srgbClr val="000000"/>
                </a:solidFill>
              </a:rPr>
              <a:t>Dentro</a:t>
            </a:r>
            <a:r>
              <a:rPr sz="1398" dirty="0">
                <a:solidFill>
                  <a:srgbClr val="000000"/>
                </a:solidFill>
              </a:rPr>
              <a:t> del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protocolo</a:t>
            </a:r>
            <a:r>
              <a:rPr sz="1398" dirty="0">
                <a:solidFill>
                  <a:srgbClr val="000000"/>
                </a:solidFill>
              </a:rPr>
              <a:t> PETHEMA-LAL-2019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se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han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identificado</a:t>
            </a:r>
            <a:r>
              <a:rPr sz="1398" dirty="0">
                <a:solidFill>
                  <a:srgbClr val="000000"/>
                </a:solidFill>
              </a:rPr>
              <a:t> por</a:t>
            </a:r>
            <a:r>
              <a:rPr sz="1398" spc="5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otras </a:t>
            </a:r>
            <a:r>
              <a:rPr sz="1398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técnicas </a:t>
            </a:r>
            <a:r>
              <a:rPr sz="1398" dirty="0">
                <a:solidFill>
                  <a:srgbClr val="000000"/>
                </a:solidFill>
              </a:rPr>
              <a:t>, además, 11 </a:t>
            </a:r>
            <a:r>
              <a:rPr sz="1398" spc="-5" dirty="0">
                <a:solidFill>
                  <a:srgbClr val="000000"/>
                </a:solidFill>
              </a:rPr>
              <a:t>pacientes como Ph-like, </a:t>
            </a:r>
            <a:r>
              <a:rPr sz="1398" dirty="0">
                <a:solidFill>
                  <a:srgbClr val="000000"/>
                </a:solidFill>
              </a:rPr>
              <a:t>que no se observan en el </a:t>
            </a:r>
            <a:r>
              <a:rPr sz="1398" spc="-5" dirty="0">
                <a:solidFill>
                  <a:srgbClr val="000000"/>
                </a:solidFill>
              </a:rPr>
              <a:t>panel </a:t>
            </a:r>
            <a:r>
              <a:rPr sz="1398" dirty="0">
                <a:solidFill>
                  <a:srgbClr val="000000"/>
                </a:solidFill>
              </a:rPr>
              <a:t> RNA-Seq</a:t>
            </a:r>
            <a:r>
              <a:rPr sz="1398" spc="-10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dirigido.</a:t>
            </a:r>
            <a:endParaRPr sz="1398">
              <a:latin typeface="Arial"/>
              <a:cs typeface="Arial"/>
            </a:endParaRPr>
          </a:p>
          <a:p>
            <a:pPr marL="141435" indent="-123676" algn="just">
              <a:lnSpc>
                <a:spcPct val="119900"/>
              </a:lnSpc>
              <a:spcBef>
                <a:spcPts val="584"/>
              </a:spcBef>
            </a:pPr>
            <a:r>
              <a:rPr sz="1398" dirty="0">
                <a:solidFill>
                  <a:srgbClr val="000000"/>
                </a:solidFill>
                <a:latin typeface="Arial"/>
                <a:cs typeface="Arial"/>
              </a:rPr>
              <a:t>• </a:t>
            </a:r>
            <a:r>
              <a:rPr sz="1398" spc="-5" dirty="0">
                <a:solidFill>
                  <a:srgbClr val="000000"/>
                </a:solidFill>
              </a:rPr>
              <a:t>Estamos trabajando con Bioinformáticos </a:t>
            </a:r>
            <a:r>
              <a:rPr sz="1398" dirty="0">
                <a:solidFill>
                  <a:srgbClr val="000000"/>
                </a:solidFill>
              </a:rPr>
              <a:t>en </a:t>
            </a:r>
            <a:r>
              <a:rPr sz="1398" spc="-5" dirty="0">
                <a:solidFill>
                  <a:srgbClr val="000000"/>
                </a:solidFill>
              </a:rPr>
              <a:t>averiguar </a:t>
            </a:r>
            <a:r>
              <a:rPr sz="1398" dirty="0">
                <a:solidFill>
                  <a:srgbClr val="000000"/>
                </a:solidFill>
              </a:rPr>
              <a:t>cuáles son las </a:t>
            </a:r>
            <a:r>
              <a:rPr sz="1398" spc="-10" dirty="0">
                <a:solidFill>
                  <a:srgbClr val="000000"/>
                </a:solidFill>
              </a:rPr>
              <a:t>razones </a:t>
            </a:r>
            <a:r>
              <a:rPr sz="1398" spc="-5" dirty="0">
                <a:solidFill>
                  <a:srgbClr val="000000"/>
                </a:solidFill>
              </a:rPr>
              <a:t> </a:t>
            </a:r>
            <a:r>
              <a:rPr sz="1398" dirty="0">
                <a:solidFill>
                  <a:srgbClr val="000000"/>
                </a:solidFill>
              </a:rPr>
              <a:t>de</a:t>
            </a:r>
            <a:r>
              <a:rPr sz="1398" spc="-10" dirty="0">
                <a:solidFill>
                  <a:srgbClr val="000000"/>
                </a:solidFill>
              </a:rPr>
              <a:t> </a:t>
            </a:r>
            <a:r>
              <a:rPr sz="1398" spc="-5" dirty="0">
                <a:solidFill>
                  <a:srgbClr val="000000"/>
                </a:solidFill>
              </a:rPr>
              <a:t>estos falsos negativos.</a:t>
            </a:r>
            <a:endParaRPr sz="13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1274408" y="570023"/>
            <a:ext cx="6595233" cy="3852874"/>
            <a:chOff x="1270342" y="570725"/>
            <a:chExt cx="6603365" cy="3857625"/>
          </a:xfrm>
        </p:grpSpPr>
        <p:sp>
          <p:nvSpPr>
            <p:cNvPr id="8" name="object 8"/>
            <p:cNvSpPr/>
            <p:nvPr/>
          </p:nvSpPr>
          <p:spPr>
            <a:xfrm>
              <a:off x="1270342" y="570725"/>
              <a:ext cx="6603365" cy="3857625"/>
            </a:xfrm>
            <a:custGeom>
              <a:avLst/>
              <a:gdLst/>
              <a:ahLst/>
              <a:cxnLst/>
              <a:rect l="l" t="t" r="r" b="b"/>
              <a:pathLst>
                <a:path w="6603365" h="3857625">
                  <a:moveTo>
                    <a:pt x="6603314" y="0"/>
                  </a:moveTo>
                  <a:lnTo>
                    <a:pt x="0" y="0"/>
                  </a:lnTo>
                  <a:lnTo>
                    <a:pt x="0" y="3857510"/>
                  </a:lnTo>
                  <a:lnTo>
                    <a:pt x="6603314" y="3857510"/>
                  </a:lnTo>
                  <a:lnTo>
                    <a:pt x="66033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642300"/>
              <a:ext cx="6603311" cy="3714362"/>
            </a:xfrm>
            <a:prstGeom prst="rect">
              <a:avLst/>
            </a:prstGeom>
          </p:spPr>
        </p:pic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5631" y="1"/>
            <a:ext cx="0" cy="462185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pc="-5" dirty="0"/>
              <a:t>Protocolo</a:t>
            </a:r>
            <a:r>
              <a:rPr spc="-20" dirty="0"/>
              <a:t> </a:t>
            </a:r>
            <a:r>
              <a:rPr dirty="0"/>
              <a:t>PETHEMA-</a:t>
            </a:r>
            <a:r>
              <a:rPr spc="-20" dirty="0"/>
              <a:t> </a:t>
            </a:r>
            <a:r>
              <a:rPr dirty="0"/>
              <a:t>LAL-2019</a:t>
            </a: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4411" y="641509"/>
            <a:ext cx="150040" cy="3709788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1715945" y="1825383"/>
            <a:ext cx="5746649" cy="229269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36995" marR="5074" indent="-123676" algn="just">
              <a:lnSpc>
                <a:spcPct val="122200"/>
              </a:lnSpc>
              <a:spcBef>
                <a:spcPts val="95"/>
              </a:spcBef>
              <a:buFont typeface="Arial"/>
              <a:buChar char="•"/>
              <a:tabLst>
                <a:tab pos="137630" algn="l"/>
              </a:tabLst>
            </a:pPr>
            <a:r>
              <a:rPr sz="1398" dirty="0">
                <a:latin typeface="Calibri"/>
                <a:cs typeface="Calibri"/>
              </a:rPr>
              <a:t>Se han unido los </a:t>
            </a:r>
            <a:r>
              <a:rPr sz="1398" spc="-5" dirty="0">
                <a:latin typeface="Calibri"/>
                <a:cs typeface="Calibri"/>
              </a:rPr>
              <a:t>pacientes </a:t>
            </a:r>
            <a:r>
              <a:rPr sz="1398" dirty="0">
                <a:latin typeface="Calibri"/>
                <a:cs typeface="Calibri"/>
              </a:rPr>
              <a:t>del </a:t>
            </a:r>
            <a:r>
              <a:rPr sz="1398" spc="-5" dirty="0">
                <a:latin typeface="Calibri"/>
                <a:cs typeface="Calibri"/>
              </a:rPr>
              <a:t>protocolo</a:t>
            </a:r>
            <a:r>
              <a:rPr sz="1398" dirty="0">
                <a:latin typeface="Calibri"/>
                <a:cs typeface="Calibri"/>
              </a:rPr>
              <a:t> PETHEMA LAL-2019 a los de la 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cohorte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publicada,</a:t>
            </a:r>
            <a:r>
              <a:rPr sz="1398" spc="2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principalmente</a:t>
            </a:r>
            <a:r>
              <a:rPr sz="1398" dirty="0">
                <a:latin typeface="Calibri"/>
                <a:cs typeface="Calibri"/>
              </a:rPr>
              <a:t> LAL-PETHEMA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Alto</a:t>
            </a:r>
            <a:r>
              <a:rPr sz="1398" spc="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Riesgo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2003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y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2011.</a:t>
            </a:r>
            <a:endParaRPr sz="1398">
              <a:latin typeface="Calibri"/>
              <a:cs typeface="Calibri"/>
            </a:endParaRPr>
          </a:p>
          <a:p>
            <a:pPr marL="136361" indent="-124311" algn="just">
              <a:spcBef>
                <a:spcPts val="868"/>
              </a:spcBef>
              <a:buFont typeface="Arial"/>
              <a:buChar char="•"/>
              <a:tabLst>
                <a:tab pos="136995" algn="l"/>
              </a:tabLst>
            </a:pPr>
            <a:r>
              <a:rPr sz="1398" dirty="0">
                <a:latin typeface="Calibri"/>
                <a:cs typeface="Calibri"/>
              </a:rPr>
              <a:t>Se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han </a:t>
            </a:r>
            <a:r>
              <a:rPr sz="1398" spc="-5" dirty="0">
                <a:latin typeface="Calibri"/>
                <a:cs typeface="Calibri"/>
              </a:rPr>
              <a:t>identificado</a:t>
            </a:r>
            <a:r>
              <a:rPr sz="1398" dirty="0">
                <a:latin typeface="Calibri"/>
                <a:cs typeface="Calibri"/>
              </a:rPr>
              <a:t> 27</a:t>
            </a:r>
            <a:r>
              <a:rPr sz="1398" spc="-5" dirty="0">
                <a:latin typeface="Calibri"/>
                <a:cs typeface="Calibri"/>
              </a:rPr>
              <a:t> Ph-like </a:t>
            </a:r>
            <a:r>
              <a:rPr sz="1398" dirty="0">
                <a:latin typeface="Calibri"/>
                <a:cs typeface="Calibri"/>
              </a:rPr>
              <a:t>de 154</a:t>
            </a:r>
            <a:r>
              <a:rPr sz="1398" spc="-5" dirty="0">
                <a:latin typeface="Calibri"/>
                <a:cs typeface="Calibri"/>
              </a:rPr>
              <a:t> pacientes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(18%).</a:t>
            </a:r>
            <a:endParaRPr sz="1398">
              <a:latin typeface="Calibri"/>
              <a:cs typeface="Calibri"/>
            </a:endParaRPr>
          </a:p>
          <a:p>
            <a:pPr marL="135727" marR="5074" indent="-123676" algn="just">
              <a:lnSpc>
                <a:spcPct val="120700"/>
              </a:lnSpc>
              <a:spcBef>
                <a:spcPts val="519"/>
              </a:spcBef>
              <a:buFont typeface="Arial"/>
              <a:buChar char="•"/>
              <a:tabLst>
                <a:tab pos="136995" algn="l"/>
              </a:tabLst>
            </a:pPr>
            <a:r>
              <a:rPr sz="1398" spc="-5" dirty="0">
                <a:latin typeface="Calibri"/>
                <a:cs typeface="Calibri"/>
              </a:rPr>
              <a:t>Dentro</a:t>
            </a:r>
            <a:r>
              <a:rPr sz="1398" dirty="0">
                <a:latin typeface="Calibri"/>
                <a:cs typeface="Calibri"/>
              </a:rPr>
              <a:t> del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protocolo</a:t>
            </a:r>
            <a:r>
              <a:rPr sz="1398" dirty="0">
                <a:latin typeface="Calibri"/>
                <a:cs typeface="Calibri"/>
              </a:rPr>
              <a:t> PETHEMA-LAL-2019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se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han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identificado</a:t>
            </a:r>
            <a:r>
              <a:rPr sz="1398" dirty="0">
                <a:latin typeface="Calibri"/>
                <a:cs typeface="Calibri"/>
              </a:rPr>
              <a:t> por</a:t>
            </a:r>
            <a:r>
              <a:rPr sz="1398" spc="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otras </a:t>
            </a:r>
            <a:r>
              <a:rPr sz="1398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técnicas </a:t>
            </a:r>
            <a:r>
              <a:rPr sz="1398" dirty="0">
                <a:latin typeface="Calibri"/>
                <a:cs typeface="Calibri"/>
              </a:rPr>
              <a:t>, además, 11 </a:t>
            </a:r>
            <a:r>
              <a:rPr sz="1398" spc="-5" dirty="0">
                <a:latin typeface="Calibri"/>
                <a:cs typeface="Calibri"/>
              </a:rPr>
              <a:t>pacientes como Ph-like, </a:t>
            </a:r>
            <a:r>
              <a:rPr sz="1398" dirty="0">
                <a:latin typeface="Calibri"/>
                <a:cs typeface="Calibri"/>
              </a:rPr>
              <a:t>que no se observan en el </a:t>
            </a:r>
            <a:r>
              <a:rPr sz="1398" spc="-5" dirty="0">
                <a:latin typeface="Calibri"/>
                <a:cs typeface="Calibri"/>
              </a:rPr>
              <a:t>panel </a:t>
            </a:r>
            <a:r>
              <a:rPr sz="1398" dirty="0">
                <a:latin typeface="Calibri"/>
                <a:cs typeface="Calibri"/>
              </a:rPr>
              <a:t> RNA-Seq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dirigido.</a:t>
            </a:r>
            <a:endParaRPr sz="1398">
              <a:latin typeface="Calibri"/>
              <a:cs typeface="Calibri"/>
            </a:endParaRPr>
          </a:p>
          <a:p>
            <a:pPr marL="135727" marR="5708" indent="-123676" algn="just">
              <a:lnSpc>
                <a:spcPct val="119900"/>
              </a:lnSpc>
              <a:spcBef>
                <a:spcPts val="584"/>
              </a:spcBef>
              <a:buFont typeface="Arial"/>
              <a:buChar char="•"/>
              <a:tabLst>
                <a:tab pos="136361" algn="l"/>
              </a:tabLst>
            </a:pPr>
            <a:r>
              <a:rPr sz="1398" spc="-5" dirty="0">
                <a:latin typeface="Calibri"/>
                <a:cs typeface="Calibri"/>
              </a:rPr>
              <a:t>Estamos trabajando con Bioinformáticos </a:t>
            </a:r>
            <a:r>
              <a:rPr sz="1398" dirty="0">
                <a:latin typeface="Calibri"/>
                <a:cs typeface="Calibri"/>
              </a:rPr>
              <a:t>en </a:t>
            </a:r>
            <a:r>
              <a:rPr sz="1398" spc="-5" dirty="0">
                <a:latin typeface="Calibri"/>
                <a:cs typeface="Calibri"/>
              </a:rPr>
              <a:t>averiguar </a:t>
            </a:r>
            <a:r>
              <a:rPr sz="1398" dirty="0">
                <a:latin typeface="Calibri"/>
                <a:cs typeface="Calibri"/>
              </a:rPr>
              <a:t>cuáles son las </a:t>
            </a:r>
            <a:r>
              <a:rPr sz="1398" spc="-10" dirty="0">
                <a:latin typeface="Calibri"/>
                <a:cs typeface="Calibri"/>
              </a:rPr>
              <a:t>razones </a:t>
            </a:r>
            <a:r>
              <a:rPr sz="1398" spc="-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de</a:t>
            </a:r>
            <a:r>
              <a:rPr sz="1398" spc="-10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estos falsos negativos.</a:t>
            </a:r>
            <a:endParaRPr sz="13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949899" y="2172453"/>
            <a:ext cx="5104821" cy="7950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92808" marR="5074" indent="-180758">
              <a:lnSpc>
                <a:spcPct val="101299"/>
              </a:lnSpc>
              <a:spcBef>
                <a:spcPts val="105"/>
              </a:spcBef>
            </a:pPr>
            <a:r>
              <a:rPr sz="1698" spc="5" dirty="0">
                <a:solidFill>
                  <a:srgbClr val="092281"/>
                </a:solidFill>
              </a:rPr>
              <a:t>Estudio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de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la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spc="5" dirty="0">
                <a:solidFill>
                  <a:srgbClr val="092281"/>
                </a:solidFill>
              </a:rPr>
              <a:t>enfermedad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mínima </a:t>
            </a:r>
            <a:r>
              <a:rPr sz="1698" spc="5" dirty="0">
                <a:solidFill>
                  <a:srgbClr val="092281"/>
                </a:solidFill>
              </a:rPr>
              <a:t>residual</a:t>
            </a:r>
            <a:r>
              <a:rPr sz="1698" spc="15" dirty="0">
                <a:solidFill>
                  <a:srgbClr val="092281"/>
                </a:solidFill>
              </a:rPr>
              <a:t> en </a:t>
            </a:r>
            <a:r>
              <a:rPr sz="1698" spc="10" dirty="0">
                <a:solidFill>
                  <a:srgbClr val="092281"/>
                </a:solidFill>
              </a:rPr>
              <a:t>los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i="1" spc="5" dirty="0">
                <a:solidFill>
                  <a:srgbClr val="092281"/>
                </a:solidFill>
                <a:latin typeface="Calibri-BoldItalic"/>
                <a:cs typeface="Calibri-BoldItalic"/>
              </a:rPr>
              <a:t>loci</a:t>
            </a:r>
            <a:r>
              <a:rPr sz="1698" i="1" spc="15" dirty="0">
                <a:solidFill>
                  <a:srgbClr val="092281"/>
                </a:solidFill>
                <a:latin typeface="Calibri-BoldItalic"/>
                <a:cs typeface="Calibri-BoldItalic"/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de </a:t>
            </a:r>
            <a:r>
              <a:rPr sz="1698" spc="-370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las</a:t>
            </a:r>
            <a:r>
              <a:rPr sz="1698" spc="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inmunoglobulinas</a:t>
            </a:r>
            <a:r>
              <a:rPr sz="1698" spc="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por</a:t>
            </a:r>
            <a:r>
              <a:rPr sz="1698" spc="5" dirty="0">
                <a:solidFill>
                  <a:srgbClr val="092281"/>
                </a:solidFill>
              </a:rPr>
              <a:t> </a:t>
            </a:r>
            <a:r>
              <a:rPr sz="1698" spc="15" dirty="0">
                <a:solidFill>
                  <a:srgbClr val="092281"/>
                </a:solidFill>
              </a:rPr>
              <a:t>NGS</a:t>
            </a:r>
            <a:r>
              <a:rPr sz="1698" spc="10" dirty="0">
                <a:solidFill>
                  <a:srgbClr val="092281"/>
                </a:solidFill>
              </a:rPr>
              <a:t> </a:t>
            </a:r>
            <a:r>
              <a:rPr sz="1698" spc="15" dirty="0">
                <a:solidFill>
                  <a:srgbClr val="092281"/>
                </a:solidFill>
              </a:rPr>
              <a:t>en</a:t>
            </a:r>
            <a:r>
              <a:rPr sz="1698" spc="5" dirty="0">
                <a:solidFill>
                  <a:srgbClr val="092281"/>
                </a:solidFill>
              </a:rPr>
              <a:t> pacientes </a:t>
            </a:r>
            <a:r>
              <a:rPr sz="1698" spc="10" dirty="0">
                <a:solidFill>
                  <a:srgbClr val="092281"/>
                </a:solidFill>
              </a:rPr>
              <a:t>LAL-Ph+</a:t>
            </a:r>
            <a:endParaRPr sz="1698">
              <a:latin typeface="Calibri-BoldItalic"/>
              <a:cs typeface="Calibri-BoldItalic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578333" y="2942989"/>
            <a:ext cx="840339" cy="29779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R="5074" algn="r">
              <a:lnSpc>
                <a:spcPts val="1134"/>
              </a:lnSpc>
              <a:spcBef>
                <a:spcPts val="125"/>
              </a:spcBef>
            </a:pPr>
            <a:r>
              <a:rPr sz="949" dirty="0">
                <a:solidFill>
                  <a:srgbClr val="092281"/>
                </a:solidFill>
                <a:latin typeface="Calibri"/>
                <a:cs typeface="Calibri"/>
              </a:rPr>
              <a:t>Ric</a:t>
            </a:r>
            <a:r>
              <a:rPr sz="949" spc="10" dirty="0">
                <a:solidFill>
                  <a:srgbClr val="092281"/>
                </a:solidFill>
                <a:latin typeface="Calibri"/>
                <a:cs typeface="Calibri"/>
              </a:rPr>
              <a:t>a</a:t>
            </a:r>
            <a:r>
              <a:rPr sz="949" spc="-10" dirty="0">
                <a:solidFill>
                  <a:srgbClr val="092281"/>
                </a:solidFill>
                <a:latin typeface="Calibri"/>
                <a:cs typeface="Calibri"/>
              </a:rPr>
              <a:t>r</a:t>
            </a:r>
            <a:r>
              <a:rPr sz="949" spc="10" dirty="0">
                <a:solidFill>
                  <a:srgbClr val="092281"/>
                </a:solidFill>
                <a:latin typeface="Calibri"/>
                <a:cs typeface="Calibri"/>
              </a:rPr>
              <a:t>do</a:t>
            </a:r>
            <a:r>
              <a:rPr sz="949" spc="5" dirty="0">
                <a:solidFill>
                  <a:srgbClr val="092281"/>
                </a:solidFill>
                <a:latin typeface="Calibri"/>
                <a:cs typeface="Calibri"/>
              </a:rPr>
              <a:t> S</a:t>
            </a:r>
            <a:r>
              <a:rPr sz="949" spc="10" dirty="0">
                <a:solidFill>
                  <a:srgbClr val="092281"/>
                </a:solidFill>
                <a:latin typeface="Calibri"/>
                <a:cs typeface="Calibri"/>
              </a:rPr>
              <a:t>ánch</a:t>
            </a:r>
            <a:r>
              <a:rPr sz="949" dirty="0">
                <a:solidFill>
                  <a:srgbClr val="092281"/>
                </a:solidFill>
                <a:latin typeface="Calibri"/>
                <a:cs typeface="Calibri"/>
              </a:rPr>
              <a:t>e</a:t>
            </a:r>
            <a:r>
              <a:rPr sz="949" spc="5" dirty="0">
                <a:solidFill>
                  <a:srgbClr val="092281"/>
                </a:solidFill>
                <a:latin typeface="Calibri"/>
                <a:cs typeface="Calibri"/>
              </a:rPr>
              <a:t>z</a:t>
            </a:r>
            <a:endParaRPr sz="949">
              <a:latin typeface="Calibri"/>
              <a:cs typeface="Calibri"/>
            </a:endParaRPr>
          </a:p>
          <a:p>
            <a:pPr marR="5074" algn="r">
              <a:lnSpc>
                <a:spcPts val="1134"/>
              </a:lnSpc>
            </a:pPr>
            <a:r>
              <a:rPr sz="949" b="1" spc="10" dirty="0">
                <a:solidFill>
                  <a:srgbClr val="092281"/>
                </a:solidFill>
                <a:latin typeface="Calibri"/>
                <a:cs typeface="Calibri"/>
              </a:rPr>
              <a:t>27</a:t>
            </a:r>
            <a:r>
              <a:rPr sz="949" b="1" spc="-3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949" b="1" spc="5" dirty="0">
                <a:solidFill>
                  <a:srgbClr val="092281"/>
                </a:solidFill>
                <a:latin typeface="Calibri"/>
                <a:cs typeface="Calibri"/>
              </a:rPr>
              <a:t>Mayo</a:t>
            </a:r>
            <a:r>
              <a:rPr sz="949" b="1" spc="-35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092281"/>
                </a:solidFill>
                <a:latin typeface="Calibri"/>
                <a:cs typeface="Calibri"/>
              </a:rPr>
              <a:t>2022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731038" y="3178878"/>
            <a:ext cx="1751076" cy="893613"/>
            <a:chOff x="1727535" y="3182797"/>
            <a:chExt cx="1753235" cy="894715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27535" y="3610767"/>
              <a:ext cx="1574221" cy="46615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27535" y="3182797"/>
              <a:ext cx="1752952" cy="385404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431599" y="3298073"/>
            <a:ext cx="1054932" cy="859322"/>
          </a:xfrm>
          <a:prstGeom prst="rect">
            <a:avLst/>
          </a:prstGeom>
        </p:spPr>
      </p:pic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7664" y="1426647"/>
            <a:ext cx="1655135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solidFill>
                  <a:srgbClr val="1083BF"/>
                </a:solidFill>
              </a:rPr>
              <a:t>Introducción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1707035" y="1767399"/>
            <a:ext cx="3469172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1083BF"/>
                </a:solidFill>
                <a:latin typeface="Calibri"/>
                <a:cs typeface="Calibri"/>
              </a:rPr>
              <a:t>Los</a:t>
            </a:r>
            <a:r>
              <a:rPr sz="1298" b="1" spc="-10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1083BF"/>
                </a:solidFill>
                <a:latin typeface="Calibri"/>
                <a:cs typeface="Calibri"/>
              </a:rPr>
              <a:t>pacientes de LAL</a:t>
            </a:r>
            <a:r>
              <a:rPr sz="1298" b="1" spc="-10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1083BF"/>
                </a:solidFill>
                <a:latin typeface="Calibri"/>
                <a:cs typeface="Calibri"/>
              </a:rPr>
              <a:t>tienen un</a:t>
            </a:r>
            <a:r>
              <a:rPr sz="1298" b="1" spc="-10" dirty="0">
                <a:solidFill>
                  <a:srgbClr val="1083BF"/>
                </a:solidFill>
                <a:latin typeface="Calibri"/>
                <a:cs typeface="Calibri"/>
              </a:rPr>
              <a:t> pronóstico </a:t>
            </a:r>
            <a:r>
              <a:rPr sz="1298" b="1" spc="-5" dirty="0">
                <a:solidFill>
                  <a:srgbClr val="1083BF"/>
                </a:solidFill>
                <a:latin typeface="Calibri"/>
                <a:cs typeface="Calibri"/>
              </a:rPr>
              <a:t>variable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07035" y="2544022"/>
            <a:ext cx="2784851" cy="505733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35727" marR="5074" indent="-123676">
              <a:lnSpc>
                <a:spcPct val="116300"/>
              </a:lnSpc>
              <a:spcBef>
                <a:spcPts val="65"/>
              </a:spcBef>
              <a:buFont typeface="Arial"/>
              <a:buChar char="•"/>
              <a:tabLst>
                <a:tab pos="136361" algn="l"/>
              </a:tabLst>
            </a:pP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Caracterizar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 y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monitorizar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el</a:t>
            </a:r>
            <a:r>
              <a:rPr sz="949" spc="1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nivel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 de</a:t>
            </a:r>
            <a:r>
              <a:rPr sz="949" spc="1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enfermedad</a:t>
            </a:r>
            <a:r>
              <a:rPr sz="949" spc="1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de </a:t>
            </a:r>
            <a:r>
              <a:rPr sz="949" spc="-20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estos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pacientes </a:t>
            </a: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tras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 recibir </a:t>
            </a: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tratamiento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 es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 útil</a:t>
            </a: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para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deteminar el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mejor esquema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y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tipo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de</a:t>
            </a:r>
            <a:r>
              <a:rPr sz="949" spc="1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2E3746"/>
                </a:solidFill>
                <a:latin typeface="Calibri"/>
                <a:cs typeface="Calibri"/>
              </a:rPr>
              <a:t>tratamiento.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156737" y="2178445"/>
            <a:ext cx="2295686" cy="2022647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uadroTexto 8">
            <a:extLst>
              <a:ext uri="{FF2B5EF4-FFF2-40B4-BE49-F238E27FC236}">
                <a16:creationId xmlns:a16="http://schemas.microsoft.com/office/drawing/2014/main" id="{8EEFF328-944C-E545-961F-76A9F2362123}"/>
              </a:ext>
            </a:extLst>
          </p:cNvPr>
          <p:cNvSpPr txBox="1"/>
          <p:nvPr/>
        </p:nvSpPr>
        <p:spPr>
          <a:xfrm>
            <a:off x="4426431" y="797039"/>
            <a:ext cx="4351326" cy="36009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LEUCEMIA AGUDA LINFOBLÁSTICA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MIELOMA MÚLTIPLE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LEUCEMIA AGUS MIELOBLÁSTICA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PLENARIA-LEUCEMIA AGUDA MIELOBLÁSTICA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PLENARIA-LEUCEMIA AGUDA LINFOBLÁSTICA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PLENARIA-TROMBOCITOPENIA INMUNE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PLENARIA-SÍNDROMES MIELODISPLÁSICOS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PLENARIA-LEUCEMIA LINFÁTICA CRÓNICA</a:t>
            </a:r>
          </a:p>
          <a:p>
            <a:pPr>
              <a:spcBef>
                <a:spcPts val="1800"/>
              </a:spcBef>
            </a:pPr>
            <a:r>
              <a:rPr lang="es-ES" sz="1200" b="1" dirty="0">
                <a:solidFill>
                  <a:srgbClr val="EDBA55"/>
                </a:solidFill>
                <a:latin typeface="Work Sans" pitchFamily="2" charset="77"/>
              </a:rPr>
              <a:t>SESIÓN PLENARIA-MIELOMA MÚLTIPLE</a:t>
            </a:r>
          </a:p>
        </p:txBody>
      </p:sp>
      <p:sp>
        <p:nvSpPr>
          <p:cNvPr id="10" name="Rectángulo 9">
            <a:hlinkClick r:id="rId3" action="ppaction://hlinksldjump"/>
            <a:extLst>
              <a:ext uri="{FF2B5EF4-FFF2-40B4-BE49-F238E27FC236}">
                <a16:creationId xmlns:a16="http://schemas.microsoft.com/office/drawing/2014/main" id="{4D811BBB-825B-6545-918E-4CF54B066B8F}"/>
              </a:ext>
            </a:extLst>
          </p:cNvPr>
          <p:cNvSpPr/>
          <p:nvPr/>
        </p:nvSpPr>
        <p:spPr>
          <a:xfrm>
            <a:off x="4442281" y="797039"/>
            <a:ext cx="27967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hlinkClick r:id="rId4" action="ppaction://hlinksldjump"/>
            <a:extLst>
              <a:ext uri="{FF2B5EF4-FFF2-40B4-BE49-F238E27FC236}">
                <a16:creationId xmlns:a16="http://schemas.microsoft.com/office/drawing/2014/main" id="{F684F586-6AE1-F74A-8CF0-291B17C56340}"/>
              </a:ext>
            </a:extLst>
          </p:cNvPr>
          <p:cNvSpPr/>
          <p:nvPr/>
        </p:nvSpPr>
        <p:spPr>
          <a:xfrm>
            <a:off x="4442281" y="1206690"/>
            <a:ext cx="17299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2" name="Rectángulo 11">
            <a:hlinkClick r:id="rId5" action="ppaction://hlinksldjump"/>
            <a:extLst>
              <a:ext uri="{FF2B5EF4-FFF2-40B4-BE49-F238E27FC236}">
                <a16:creationId xmlns:a16="http://schemas.microsoft.com/office/drawing/2014/main" id="{066EED14-FB56-3E4A-9D97-E60890BEA71A}"/>
              </a:ext>
            </a:extLst>
          </p:cNvPr>
          <p:cNvSpPr/>
          <p:nvPr/>
        </p:nvSpPr>
        <p:spPr>
          <a:xfrm>
            <a:off x="4442281" y="1623657"/>
            <a:ext cx="27205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3" name="Rectángulo 12">
            <a:hlinkClick r:id="rId6" action="ppaction://hlinksldjump"/>
            <a:extLst>
              <a:ext uri="{FF2B5EF4-FFF2-40B4-BE49-F238E27FC236}">
                <a16:creationId xmlns:a16="http://schemas.microsoft.com/office/drawing/2014/main" id="{56B74901-BEA4-AA46-98DE-274C1477F3B3}"/>
              </a:ext>
            </a:extLst>
          </p:cNvPr>
          <p:cNvSpPr/>
          <p:nvPr/>
        </p:nvSpPr>
        <p:spPr>
          <a:xfrm>
            <a:off x="4442281" y="2057280"/>
            <a:ext cx="42445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4" name="Rectángulo 13">
            <a:hlinkClick r:id="rId7" action="ppaction://hlinksldjump"/>
            <a:extLst>
              <a:ext uri="{FF2B5EF4-FFF2-40B4-BE49-F238E27FC236}">
                <a16:creationId xmlns:a16="http://schemas.microsoft.com/office/drawing/2014/main" id="{F65F67FD-9974-F54D-9DD5-EFC58C4DD289}"/>
              </a:ext>
            </a:extLst>
          </p:cNvPr>
          <p:cNvSpPr/>
          <p:nvPr/>
        </p:nvSpPr>
        <p:spPr>
          <a:xfrm>
            <a:off x="4442281" y="2452301"/>
            <a:ext cx="42445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5" name="Rectángulo 14">
            <a:hlinkClick r:id="rId8" action="ppaction://hlinksldjump"/>
            <a:extLst>
              <a:ext uri="{FF2B5EF4-FFF2-40B4-BE49-F238E27FC236}">
                <a16:creationId xmlns:a16="http://schemas.microsoft.com/office/drawing/2014/main" id="{FDAD0EDE-EA49-0C4F-A833-8B2C93B043BC}"/>
              </a:ext>
            </a:extLst>
          </p:cNvPr>
          <p:cNvSpPr/>
          <p:nvPr/>
        </p:nvSpPr>
        <p:spPr>
          <a:xfrm>
            <a:off x="4442281" y="2854637"/>
            <a:ext cx="37873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8" name="Rectángulo 17">
            <a:hlinkClick r:id="rId9" action="ppaction://hlinksldjump"/>
            <a:extLst>
              <a:ext uri="{FF2B5EF4-FFF2-40B4-BE49-F238E27FC236}">
                <a16:creationId xmlns:a16="http://schemas.microsoft.com/office/drawing/2014/main" id="{24D2945B-F39C-D14E-8FDE-503BEEB8AE8A}"/>
              </a:ext>
            </a:extLst>
          </p:cNvPr>
          <p:cNvSpPr/>
          <p:nvPr/>
        </p:nvSpPr>
        <p:spPr>
          <a:xfrm>
            <a:off x="4442281" y="3685007"/>
            <a:ext cx="39397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9" name="Rectángulo 18">
            <a:hlinkClick r:id="rId10" action="ppaction://hlinksldjump"/>
            <a:extLst>
              <a:ext uri="{FF2B5EF4-FFF2-40B4-BE49-F238E27FC236}">
                <a16:creationId xmlns:a16="http://schemas.microsoft.com/office/drawing/2014/main" id="{AD63FE98-AA77-6F48-A474-DBAA56C9929E}"/>
              </a:ext>
            </a:extLst>
          </p:cNvPr>
          <p:cNvSpPr/>
          <p:nvPr/>
        </p:nvSpPr>
        <p:spPr>
          <a:xfrm>
            <a:off x="4442281" y="4087343"/>
            <a:ext cx="31015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0" name="Rectángulo 19">
            <a:hlinkClick r:id="rId11" action="ppaction://hlinksldjump"/>
            <a:extLst>
              <a:ext uri="{FF2B5EF4-FFF2-40B4-BE49-F238E27FC236}">
                <a16:creationId xmlns:a16="http://schemas.microsoft.com/office/drawing/2014/main" id="{6BB64721-DFF7-5144-923F-C86634A889D0}"/>
              </a:ext>
            </a:extLst>
          </p:cNvPr>
          <p:cNvSpPr/>
          <p:nvPr/>
        </p:nvSpPr>
        <p:spPr>
          <a:xfrm>
            <a:off x="4442281" y="3268040"/>
            <a:ext cx="4092119" cy="25388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8082" y="784827"/>
            <a:ext cx="5265229" cy="3368693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41" y="633590"/>
              <a:ext cx="150151" cy="3712684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8957" y="1422726"/>
            <a:ext cx="2966872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/>
              <a:t>Métodos de</a:t>
            </a:r>
            <a:r>
              <a:rPr sz="1298" spc="-10" dirty="0"/>
              <a:t> Monitorización</a:t>
            </a:r>
            <a:r>
              <a:rPr sz="1298" spc="-5" dirty="0"/>
              <a:t> de</a:t>
            </a:r>
            <a:r>
              <a:rPr sz="1298" spc="-10" dirty="0"/>
              <a:t> </a:t>
            </a:r>
            <a:r>
              <a:rPr sz="1298" dirty="0"/>
              <a:t>EMR</a:t>
            </a:r>
            <a:r>
              <a:rPr sz="1298" spc="-5" dirty="0"/>
              <a:t> </a:t>
            </a:r>
            <a:r>
              <a:rPr sz="1298" dirty="0"/>
              <a:t>en</a:t>
            </a:r>
            <a:r>
              <a:rPr sz="1298" spc="-10" dirty="0"/>
              <a:t> </a:t>
            </a:r>
            <a:r>
              <a:rPr sz="1298" spc="-5" dirty="0"/>
              <a:t>LAL</a:t>
            </a:r>
            <a:endParaRPr sz="1298"/>
          </a:p>
        </p:txBody>
      </p:sp>
      <p:sp>
        <p:nvSpPr>
          <p:cNvPr id="7" name="object 7"/>
          <p:cNvSpPr txBox="1"/>
          <p:nvPr/>
        </p:nvSpPr>
        <p:spPr>
          <a:xfrm>
            <a:off x="1864518" y="1780352"/>
            <a:ext cx="76106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dirty="0">
                <a:solidFill>
                  <a:srgbClr val="2E3746"/>
                </a:solidFill>
                <a:latin typeface="Calibri"/>
                <a:cs typeface="Calibri"/>
              </a:rPr>
              <a:t>Pacientes</a:t>
            </a:r>
            <a:r>
              <a:rPr sz="949" b="1" spc="-2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2E3746"/>
                </a:solidFill>
                <a:latin typeface="Calibri"/>
                <a:cs typeface="Calibri"/>
              </a:rPr>
              <a:t>Ph</a:t>
            </a:r>
            <a:r>
              <a:rPr sz="949" b="1" spc="-2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2E3746"/>
                </a:solidFill>
                <a:latin typeface="Calibri"/>
                <a:cs typeface="Calibri"/>
              </a:rPr>
              <a:t>+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864518" y="2116004"/>
            <a:ext cx="2155073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35727" indent="-123676">
              <a:spcBef>
                <a:spcPts val="130"/>
              </a:spcBef>
              <a:buFont typeface="Arial Unicode MS"/>
              <a:buChar char="■"/>
              <a:tabLst>
                <a:tab pos="136361" algn="l"/>
              </a:tabLst>
            </a:pPr>
            <a:r>
              <a:rPr sz="1049" spc="10" dirty="0">
                <a:solidFill>
                  <a:srgbClr val="2E3746"/>
                </a:solidFill>
                <a:latin typeface="Calibri"/>
                <a:cs typeface="Calibri"/>
              </a:rPr>
              <a:t>Reordenamiento</a:t>
            </a:r>
            <a:r>
              <a:rPr sz="1049" spc="-3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2E3746"/>
                </a:solidFill>
                <a:latin typeface="Calibri"/>
                <a:cs typeface="Calibri"/>
              </a:rPr>
              <a:t>BCR::ABL1</a:t>
            </a:r>
            <a:r>
              <a:rPr sz="949" spc="21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por</a:t>
            </a:r>
            <a:r>
              <a:rPr sz="949" spc="-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2E3746"/>
                </a:solidFill>
                <a:latin typeface="Calibri"/>
                <a:cs typeface="Calibri"/>
              </a:rPr>
              <a:t>qPCR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695970" y="1778155"/>
            <a:ext cx="84351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5" dirty="0">
                <a:solidFill>
                  <a:srgbClr val="2E3746"/>
                </a:solidFill>
                <a:latin typeface="Calibri"/>
                <a:cs typeface="Calibri"/>
              </a:rPr>
              <a:t>Pacientes</a:t>
            </a:r>
            <a:r>
              <a:rPr sz="1049" b="1" spc="-2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2E3746"/>
                </a:solidFill>
                <a:latin typeface="Calibri"/>
                <a:cs typeface="Calibri"/>
              </a:rPr>
              <a:t>Ph</a:t>
            </a:r>
            <a:r>
              <a:rPr sz="1049" b="1" spc="-2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2E3746"/>
                </a:solidFill>
                <a:latin typeface="Calibri"/>
                <a:cs typeface="Calibri"/>
              </a:rPr>
              <a:t>–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695971" y="2155558"/>
            <a:ext cx="121579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35727" indent="-123676">
              <a:spcBef>
                <a:spcPts val="130"/>
              </a:spcBef>
              <a:buFont typeface="Arial Unicode MS"/>
              <a:buChar char="■"/>
              <a:tabLst>
                <a:tab pos="136361" algn="l"/>
              </a:tabLst>
            </a:pPr>
            <a:r>
              <a:rPr sz="1049" spc="10" dirty="0">
                <a:solidFill>
                  <a:srgbClr val="2E3746"/>
                </a:solidFill>
                <a:latin typeface="Calibri"/>
                <a:cs typeface="Calibri"/>
              </a:rPr>
              <a:t>Citometría</a:t>
            </a:r>
            <a:r>
              <a:rPr sz="1049" spc="-20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2E3746"/>
                </a:solidFill>
                <a:latin typeface="Calibri"/>
                <a:cs typeface="Calibri"/>
              </a:rPr>
              <a:t>de</a:t>
            </a:r>
            <a:r>
              <a:rPr sz="1049" spc="-25" dirty="0">
                <a:solidFill>
                  <a:srgbClr val="2E3746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2E3746"/>
                </a:solidFill>
                <a:latin typeface="Calibri"/>
                <a:cs typeface="Calibri"/>
              </a:rPr>
              <a:t>Flujo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230548" y="2404586"/>
            <a:ext cx="4231502" cy="1801179"/>
            <a:chOff x="2227661" y="2407551"/>
            <a:chExt cx="4236720" cy="1803400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27661" y="2680703"/>
              <a:ext cx="1566853" cy="100457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54968" y="2407551"/>
              <a:ext cx="1808950" cy="1802968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1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940052" y="1675673"/>
            <a:ext cx="4742048" cy="53192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algn="ctr">
              <a:lnSpc>
                <a:spcPct val="117000"/>
              </a:lnSpc>
            </a:pPr>
            <a:r>
              <a:rPr sz="1498" dirty="0">
                <a:solidFill>
                  <a:srgbClr val="1083BF"/>
                </a:solidFill>
              </a:rPr>
              <a:t>Proponemos</a:t>
            </a:r>
            <a:r>
              <a:rPr sz="1498" spc="5" dirty="0">
                <a:solidFill>
                  <a:srgbClr val="1083BF"/>
                </a:solidFill>
              </a:rPr>
              <a:t> 2</a:t>
            </a:r>
            <a:r>
              <a:rPr sz="1498" spc="15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estudios biológicos</a:t>
            </a:r>
            <a:r>
              <a:rPr sz="1498" spc="5" dirty="0">
                <a:solidFill>
                  <a:srgbClr val="1083BF"/>
                </a:solidFill>
              </a:rPr>
              <a:t> </a:t>
            </a:r>
            <a:r>
              <a:rPr sz="1498" spc="-5" dirty="0">
                <a:solidFill>
                  <a:srgbClr val="1083BF"/>
                </a:solidFill>
              </a:rPr>
              <a:t>para</a:t>
            </a:r>
            <a:r>
              <a:rPr sz="1498" spc="10" dirty="0">
                <a:solidFill>
                  <a:srgbClr val="1083BF"/>
                </a:solidFill>
              </a:rPr>
              <a:t> </a:t>
            </a:r>
            <a:r>
              <a:rPr sz="1498" dirty="0">
                <a:solidFill>
                  <a:srgbClr val="1083BF"/>
                </a:solidFill>
              </a:rPr>
              <a:t>nuevo protocolo de </a:t>
            </a:r>
            <a:r>
              <a:rPr sz="1498" spc="-320" dirty="0">
                <a:solidFill>
                  <a:srgbClr val="1083BF"/>
                </a:solidFill>
              </a:rPr>
              <a:t> </a:t>
            </a:r>
            <a:r>
              <a:rPr sz="1498" spc="-5" dirty="0">
                <a:solidFill>
                  <a:srgbClr val="1083BF"/>
                </a:solidFill>
              </a:rPr>
              <a:t>tratamiento</a:t>
            </a:r>
            <a:r>
              <a:rPr sz="1498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PETHEMA LAL-PH</a:t>
            </a:r>
            <a:r>
              <a:rPr sz="1498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22</a:t>
            </a:r>
            <a:endParaRPr sz="1498" dirty="0">
              <a:solidFill>
                <a:srgbClr val="1083BF"/>
              </a:solidFill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69765" y="2598392"/>
            <a:ext cx="5082623" cy="9405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-634">
              <a:lnSpc>
                <a:spcPct val="114999"/>
              </a:lnSpc>
              <a:spcBef>
                <a:spcPts val="100"/>
              </a:spcBef>
            </a:pPr>
            <a:r>
              <a:rPr sz="1298" spc="-5" dirty="0">
                <a:latin typeface="Calibri"/>
                <a:cs typeface="Calibri"/>
              </a:rPr>
              <a:t>Estudio</a:t>
            </a:r>
            <a:r>
              <a:rPr sz="1298" spc="6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1:</a:t>
            </a:r>
            <a:r>
              <a:rPr sz="1298" spc="6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Método</a:t>
            </a:r>
            <a:r>
              <a:rPr sz="1298" spc="7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6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detección,</a:t>
            </a:r>
            <a:r>
              <a:rPr sz="1298" spc="6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cuantificación</a:t>
            </a:r>
            <a:r>
              <a:rPr sz="1298" spc="6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6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caracterización</a:t>
            </a:r>
            <a:r>
              <a:rPr sz="1298" spc="7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6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la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enfermedad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mínima residual por NGS </a:t>
            </a:r>
            <a:r>
              <a:rPr sz="1298" dirty="0">
                <a:latin typeface="Calibri"/>
                <a:cs typeface="Calibri"/>
              </a:rPr>
              <a:t>a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partir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ADN genómico.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1648">
              <a:latin typeface="Calibri"/>
              <a:cs typeface="Calibri"/>
            </a:endParaRPr>
          </a:p>
          <a:p>
            <a:pPr marL="12685"/>
            <a:r>
              <a:rPr sz="1298" spc="-5" dirty="0">
                <a:latin typeface="Calibri"/>
                <a:cs typeface="Calibri"/>
              </a:rPr>
              <a:t>Estudio 2: </a:t>
            </a:r>
            <a:r>
              <a:rPr sz="1298" spc="-10" dirty="0">
                <a:latin typeface="Calibri"/>
                <a:cs typeface="Calibri"/>
              </a:rPr>
              <a:t>Método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detección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mutaciones </a:t>
            </a:r>
            <a:r>
              <a:rPr sz="1298" dirty="0">
                <a:latin typeface="Calibri"/>
                <a:cs typeface="Calibri"/>
              </a:rPr>
              <a:t>en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el</a:t>
            </a:r>
            <a:r>
              <a:rPr sz="1298" spc="-5" dirty="0">
                <a:latin typeface="Calibri"/>
                <a:cs typeface="Calibri"/>
              </a:rPr>
              <a:t> gen </a:t>
            </a:r>
            <a:r>
              <a:rPr sz="1298" i="1" spc="-5" dirty="0">
                <a:latin typeface="Calibri"/>
                <a:cs typeface="Calibri"/>
              </a:rPr>
              <a:t>ABL1</a:t>
            </a:r>
            <a:r>
              <a:rPr sz="1298" i="1" spc="-1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sobre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ADN.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0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12264" y="2366365"/>
              <a:ext cx="3231515" cy="1952167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769046" y="1384878"/>
            <a:ext cx="3107754" cy="21254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</a:rPr>
              <a:t>Estudio</a:t>
            </a:r>
            <a:r>
              <a:rPr sz="1298" spc="-25" dirty="0">
                <a:solidFill>
                  <a:srgbClr val="1083BF"/>
                </a:solidFill>
              </a:rPr>
              <a:t> </a:t>
            </a:r>
            <a:r>
              <a:rPr sz="1298" spc="-5" dirty="0">
                <a:solidFill>
                  <a:srgbClr val="1083BF"/>
                </a:solidFill>
              </a:rPr>
              <a:t>1:</a:t>
            </a:r>
            <a:r>
              <a:rPr sz="1298" spc="-15" dirty="0">
                <a:solidFill>
                  <a:srgbClr val="1083BF"/>
                </a:solidFill>
              </a:rPr>
              <a:t> </a:t>
            </a:r>
            <a:r>
              <a:rPr sz="1298" spc="-5" dirty="0">
                <a:solidFill>
                  <a:srgbClr val="1083BF"/>
                </a:solidFill>
              </a:rPr>
              <a:t>NGS</a:t>
            </a:r>
            <a:r>
              <a:rPr sz="1298" spc="-15" dirty="0">
                <a:solidFill>
                  <a:srgbClr val="1083BF"/>
                </a:solidFill>
              </a:rPr>
              <a:t> </a:t>
            </a:r>
            <a:r>
              <a:rPr sz="1298" dirty="0">
                <a:solidFill>
                  <a:srgbClr val="1083BF"/>
                </a:solidFill>
              </a:rPr>
              <a:t>-</a:t>
            </a:r>
            <a:r>
              <a:rPr sz="1298" spc="-15" dirty="0">
                <a:solidFill>
                  <a:srgbClr val="1083BF"/>
                </a:solidFill>
              </a:rPr>
              <a:t> </a:t>
            </a:r>
            <a:r>
              <a:rPr sz="1298" spc="-5" dirty="0">
                <a:solidFill>
                  <a:srgbClr val="1083BF"/>
                </a:solidFill>
              </a:rPr>
              <a:t>Inmunoglobulinas</a:t>
            </a:r>
            <a:endParaRPr sz="1298" dirty="0">
              <a:solidFill>
                <a:srgbClr val="1083BF"/>
              </a:solidFill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68922" y="1589286"/>
            <a:ext cx="5343286" cy="243793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658339">
              <a:lnSpc>
                <a:spcPct val="118600"/>
              </a:lnSpc>
              <a:spcBef>
                <a:spcPts val="95"/>
              </a:spcBef>
            </a:pPr>
            <a:r>
              <a:rPr sz="949" spc="5" dirty="0">
                <a:latin typeface="Calibri"/>
                <a:cs typeface="Calibri"/>
              </a:rPr>
              <a:t>Hipótesis:</a:t>
            </a:r>
            <a:r>
              <a:rPr sz="949" spc="1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Medir</a:t>
            </a:r>
            <a:r>
              <a:rPr sz="949" spc="1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enfermedad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residual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por</a:t>
            </a:r>
            <a:r>
              <a:rPr sz="949" spc="1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NGS-IGs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permitirá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aumentar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la</a:t>
            </a:r>
            <a:r>
              <a:rPr sz="949" spc="1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sensibilidad </a:t>
            </a:r>
            <a:r>
              <a:rPr sz="949" spc="-20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respecto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5" dirty="0">
                <a:latin typeface="Calibri"/>
                <a:cs typeface="Calibri"/>
              </a:rPr>
              <a:t> BCR::ABL1 </a:t>
            </a:r>
            <a:r>
              <a:rPr sz="949" spc="10" dirty="0">
                <a:latin typeface="Calibri"/>
                <a:cs typeface="Calibri"/>
              </a:rPr>
              <a:t>por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qPCR</a:t>
            </a:r>
            <a:endParaRPr sz="949" dirty="0">
              <a:latin typeface="Calibri"/>
              <a:cs typeface="Calibri"/>
            </a:endParaRPr>
          </a:p>
          <a:p>
            <a:pPr marL="75474">
              <a:spcBef>
                <a:spcPts val="969"/>
              </a:spcBef>
            </a:pP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Secuenciación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e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 identificación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del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reordenamiento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clonal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de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la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 region VDJ del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i="1" spc="10" dirty="0">
                <a:solidFill>
                  <a:srgbClr val="002060"/>
                </a:solidFill>
                <a:latin typeface="Calibri-BoldItalic"/>
                <a:cs typeface="Calibri-BoldItalic"/>
              </a:rPr>
              <a:t>locus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IGH</a:t>
            </a:r>
            <a:endParaRPr sz="1049" dirty="0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999" dirty="0">
              <a:latin typeface="Calibri"/>
              <a:cs typeface="Calibri"/>
            </a:endParaRPr>
          </a:p>
          <a:p>
            <a:pPr marL="3402053"/>
            <a:r>
              <a:rPr sz="949" b="1" spc="-5" dirty="0">
                <a:solidFill>
                  <a:srgbClr val="00B050"/>
                </a:solidFill>
                <a:latin typeface="Calibri"/>
                <a:cs typeface="Calibri"/>
              </a:rPr>
              <a:t>Ventajas:</a:t>
            </a:r>
            <a:endParaRPr sz="949" dirty="0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949" dirty="0">
              <a:latin typeface="Calibri"/>
              <a:cs typeface="Calibri"/>
            </a:endParaRPr>
          </a:p>
          <a:p>
            <a:pPr marL="3608180" indent="-206762">
              <a:buFont typeface="Arial Unicode MS"/>
              <a:buChar char="✓"/>
              <a:tabLst>
                <a:tab pos="3608814" algn="l"/>
              </a:tabLst>
            </a:pPr>
            <a:r>
              <a:rPr sz="949" spc="5" dirty="0">
                <a:latin typeface="Calibri"/>
                <a:cs typeface="Calibri"/>
              </a:rPr>
              <a:t>Aplicabilidad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98%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5" dirty="0">
                <a:latin typeface="Calibri"/>
                <a:cs typeface="Calibri"/>
              </a:rPr>
              <a:t> los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pacientes</a:t>
            </a:r>
            <a:endParaRPr sz="949" dirty="0">
              <a:latin typeface="Calibri"/>
              <a:cs typeface="Calibri"/>
            </a:endParaRPr>
          </a:p>
          <a:p>
            <a:pPr marL="3608180" indent="-206762">
              <a:spcBef>
                <a:spcPts val="40"/>
              </a:spcBef>
              <a:buFont typeface="Arial Unicode MS"/>
              <a:buChar char="✓"/>
              <a:tabLst>
                <a:tab pos="3608814" algn="l"/>
              </a:tabLst>
            </a:pPr>
            <a:r>
              <a:rPr sz="949" spc="10" dirty="0">
                <a:latin typeface="Calibri"/>
                <a:cs typeface="Calibri"/>
              </a:rPr>
              <a:t>Emplea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ADN</a:t>
            </a:r>
            <a:endParaRPr sz="949" dirty="0">
              <a:latin typeface="Calibri"/>
              <a:cs typeface="Calibri"/>
            </a:endParaRPr>
          </a:p>
          <a:p>
            <a:pPr marL="3608180" indent="-206762">
              <a:spcBef>
                <a:spcPts val="5"/>
              </a:spcBef>
              <a:buFont typeface="Arial Unicode MS"/>
              <a:buChar char="✓"/>
              <a:tabLst>
                <a:tab pos="3608814" algn="l"/>
              </a:tabLst>
            </a:pPr>
            <a:r>
              <a:rPr sz="949" spc="5" dirty="0">
                <a:latin typeface="Calibri"/>
                <a:cs typeface="Calibri"/>
              </a:rPr>
              <a:t>Sensibilidad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cél.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/ </a:t>
            </a:r>
            <a:r>
              <a:rPr sz="949" spc="10" dirty="0">
                <a:latin typeface="Calibri"/>
                <a:cs typeface="Calibri"/>
              </a:rPr>
              <a:t>1.000.000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cél.</a:t>
            </a:r>
            <a:endParaRPr sz="949" dirty="0">
              <a:latin typeface="Calibri"/>
              <a:cs typeface="Calibri"/>
            </a:endParaRPr>
          </a:p>
          <a:p>
            <a:pPr marL="3608180" indent="-206762">
              <a:spcBef>
                <a:spcPts val="55"/>
              </a:spcBef>
              <a:buFont typeface="Arial Unicode MS"/>
              <a:buChar char="✓"/>
              <a:tabLst>
                <a:tab pos="3608814" algn="l"/>
              </a:tabLst>
            </a:pPr>
            <a:r>
              <a:rPr sz="949" spc="5" dirty="0">
                <a:latin typeface="Calibri"/>
                <a:cs typeface="Calibri"/>
              </a:rPr>
              <a:t>Aplicable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dirty="0">
                <a:latin typeface="Calibri"/>
                <a:cs typeface="Calibri"/>
              </a:rPr>
              <a:t> muestra</a:t>
            </a:r>
            <a:r>
              <a:rPr sz="949" spc="5" dirty="0">
                <a:latin typeface="Calibri"/>
                <a:cs typeface="Calibri"/>
              </a:rPr>
              <a:t> congelada</a:t>
            </a:r>
            <a:endParaRPr sz="949" dirty="0">
              <a:latin typeface="Calibri"/>
              <a:cs typeface="Calibri"/>
            </a:endParaRPr>
          </a:p>
          <a:p>
            <a:pPr>
              <a:spcBef>
                <a:spcPts val="30"/>
              </a:spcBef>
              <a:buFont typeface="Arial Unicode MS"/>
              <a:buChar char="✓"/>
            </a:pPr>
            <a:endParaRPr sz="949" dirty="0">
              <a:latin typeface="Calibri"/>
              <a:cs typeface="Calibri"/>
            </a:endParaRPr>
          </a:p>
          <a:p>
            <a:pPr marL="3402053"/>
            <a:r>
              <a:rPr sz="949" b="1" dirty="0">
                <a:solidFill>
                  <a:srgbClr val="FF0000"/>
                </a:solidFill>
                <a:latin typeface="Calibri"/>
                <a:cs typeface="Calibri"/>
              </a:rPr>
              <a:t>Desventajas:</a:t>
            </a:r>
            <a:endParaRPr sz="949" dirty="0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949" dirty="0">
              <a:latin typeface="Calibri"/>
              <a:cs typeface="Calibri"/>
            </a:endParaRPr>
          </a:p>
          <a:p>
            <a:pPr marL="3667164" indent="-265746">
              <a:buFont typeface="Arial Unicode MS"/>
              <a:buChar char="✓"/>
              <a:tabLst>
                <a:tab pos="3667164" algn="l"/>
                <a:tab pos="3667797" algn="l"/>
              </a:tabLst>
            </a:pPr>
            <a:r>
              <a:rPr sz="949" spc="5" dirty="0">
                <a:latin typeface="Calibri"/>
                <a:cs typeface="Calibri"/>
              </a:rPr>
              <a:t>Precio</a:t>
            </a:r>
            <a:endParaRPr sz="949" dirty="0">
              <a:latin typeface="Calibri"/>
              <a:cs typeface="Calibri"/>
            </a:endParaRPr>
          </a:p>
          <a:p>
            <a:pPr marL="3667164" indent="-265746">
              <a:spcBef>
                <a:spcPts val="60"/>
              </a:spcBef>
              <a:buFont typeface="Arial Unicode MS"/>
              <a:buChar char="✓"/>
              <a:tabLst>
                <a:tab pos="3667164" algn="l"/>
                <a:tab pos="3667797" algn="l"/>
              </a:tabLst>
            </a:pPr>
            <a:r>
              <a:rPr sz="949" spc="5" dirty="0">
                <a:latin typeface="Calibri"/>
                <a:cs typeface="Calibri"/>
              </a:rPr>
              <a:t>Análisis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bioinformático</a:t>
            </a:r>
            <a:endParaRPr sz="949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41" y="633590"/>
              <a:ext cx="150151" cy="3712684"/>
            </a:xfrm>
            <a:prstGeom prst="rect">
              <a:avLst/>
            </a:prstGeom>
          </p:spPr>
        </p:pic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875040" y="3082468"/>
          <a:ext cx="2588878" cy="31266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834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88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65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12669">
                <a:tc>
                  <a:txBody>
                    <a:bodyPr/>
                    <a:lstStyle/>
                    <a:p>
                      <a:pPr marL="31686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3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Regiones</a:t>
                      </a:r>
                      <a:r>
                        <a:rPr sz="1300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2F528F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F528F"/>
                      </a:solidFill>
                      <a:prstDash val="solid"/>
                    </a:lnT>
                    <a:lnB w="9525">
                      <a:solidFill>
                        <a:srgbClr val="2F528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3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4502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548235"/>
                    </a:solidFill>
                  </a:tcPr>
                </a:tc>
                <a:tc>
                  <a:txBody>
                    <a:bodyPr/>
                    <a:lstStyle/>
                    <a:p>
                      <a:pPr marR="64769" algn="ctr">
                        <a:lnSpc>
                          <a:spcPct val="100000"/>
                        </a:lnSpc>
                        <a:spcBef>
                          <a:spcPts val="355"/>
                        </a:spcBef>
                      </a:pPr>
                      <a:r>
                        <a:rPr sz="13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J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4502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1881995" y="2863066"/>
            <a:ext cx="2561606" cy="248613"/>
            <a:chOff x="1878677" y="2866596"/>
            <a:chExt cx="2564765" cy="248920"/>
          </a:xfrm>
        </p:grpSpPr>
        <p:sp>
          <p:nvSpPr>
            <p:cNvPr id="8" name="object 8"/>
            <p:cNvSpPr/>
            <p:nvPr/>
          </p:nvSpPr>
          <p:spPr>
            <a:xfrm>
              <a:off x="1882113" y="2876567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150609" y="0"/>
                  </a:moveTo>
                  <a:lnTo>
                    <a:pt x="150609" y="58762"/>
                  </a:lnTo>
                  <a:lnTo>
                    <a:pt x="0" y="58762"/>
                  </a:lnTo>
                  <a:lnTo>
                    <a:pt x="0" y="176288"/>
                  </a:lnTo>
                  <a:lnTo>
                    <a:pt x="150609" y="176288"/>
                  </a:lnTo>
                  <a:lnTo>
                    <a:pt x="150609" y="235051"/>
                  </a:lnTo>
                  <a:lnTo>
                    <a:pt x="268135" y="117525"/>
                  </a:lnTo>
                  <a:lnTo>
                    <a:pt x="150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882113" y="2876568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0" y="58762"/>
                  </a:moveTo>
                  <a:lnTo>
                    <a:pt x="150609" y="58762"/>
                  </a:lnTo>
                  <a:lnTo>
                    <a:pt x="150609" y="0"/>
                  </a:lnTo>
                  <a:lnTo>
                    <a:pt x="268135" y="117525"/>
                  </a:lnTo>
                  <a:lnTo>
                    <a:pt x="150609" y="235051"/>
                  </a:lnTo>
                  <a:lnTo>
                    <a:pt x="150609" y="176288"/>
                  </a:lnTo>
                  <a:lnTo>
                    <a:pt x="0" y="176288"/>
                  </a:lnTo>
                  <a:lnTo>
                    <a:pt x="0" y="58762"/>
                  </a:lnTo>
                  <a:close/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67049" y="2870032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150609" y="0"/>
                  </a:moveTo>
                  <a:lnTo>
                    <a:pt x="150609" y="58762"/>
                  </a:lnTo>
                  <a:lnTo>
                    <a:pt x="0" y="58762"/>
                  </a:lnTo>
                  <a:lnTo>
                    <a:pt x="0" y="176288"/>
                  </a:lnTo>
                  <a:lnTo>
                    <a:pt x="150609" y="176288"/>
                  </a:lnTo>
                  <a:lnTo>
                    <a:pt x="150609" y="235051"/>
                  </a:lnTo>
                  <a:lnTo>
                    <a:pt x="268135" y="117525"/>
                  </a:lnTo>
                  <a:lnTo>
                    <a:pt x="150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467049" y="2870032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0" y="58762"/>
                  </a:moveTo>
                  <a:lnTo>
                    <a:pt x="150609" y="58762"/>
                  </a:lnTo>
                  <a:lnTo>
                    <a:pt x="150609" y="0"/>
                  </a:lnTo>
                  <a:lnTo>
                    <a:pt x="268135" y="117525"/>
                  </a:lnTo>
                  <a:lnTo>
                    <a:pt x="150609" y="235051"/>
                  </a:lnTo>
                  <a:lnTo>
                    <a:pt x="150609" y="176288"/>
                  </a:lnTo>
                  <a:lnTo>
                    <a:pt x="0" y="176288"/>
                  </a:lnTo>
                  <a:lnTo>
                    <a:pt x="0" y="58762"/>
                  </a:lnTo>
                  <a:close/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775728" y="2870032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150609" y="0"/>
                  </a:moveTo>
                  <a:lnTo>
                    <a:pt x="150609" y="58762"/>
                  </a:lnTo>
                  <a:lnTo>
                    <a:pt x="0" y="58762"/>
                  </a:lnTo>
                  <a:lnTo>
                    <a:pt x="0" y="176288"/>
                  </a:lnTo>
                  <a:lnTo>
                    <a:pt x="150609" y="176288"/>
                  </a:lnTo>
                  <a:lnTo>
                    <a:pt x="150609" y="235051"/>
                  </a:lnTo>
                  <a:lnTo>
                    <a:pt x="268135" y="117525"/>
                  </a:lnTo>
                  <a:lnTo>
                    <a:pt x="150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75728" y="2870032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0" y="58762"/>
                  </a:moveTo>
                  <a:lnTo>
                    <a:pt x="150609" y="58762"/>
                  </a:lnTo>
                  <a:lnTo>
                    <a:pt x="150609" y="0"/>
                  </a:lnTo>
                  <a:lnTo>
                    <a:pt x="268135" y="117525"/>
                  </a:lnTo>
                  <a:lnTo>
                    <a:pt x="150609" y="235051"/>
                  </a:lnTo>
                  <a:lnTo>
                    <a:pt x="150609" y="176288"/>
                  </a:lnTo>
                  <a:lnTo>
                    <a:pt x="0" y="176288"/>
                  </a:lnTo>
                  <a:lnTo>
                    <a:pt x="0" y="58762"/>
                  </a:lnTo>
                  <a:close/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171605" y="2876567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4" h="235585">
                  <a:moveTo>
                    <a:pt x="117525" y="0"/>
                  </a:moveTo>
                  <a:lnTo>
                    <a:pt x="0" y="117525"/>
                  </a:lnTo>
                  <a:lnTo>
                    <a:pt x="117525" y="235051"/>
                  </a:lnTo>
                  <a:lnTo>
                    <a:pt x="117525" y="176288"/>
                  </a:lnTo>
                  <a:lnTo>
                    <a:pt x="268135" y="176288"/>
                  </a:lnTo>
                  <a:lnTo>
                    <a:pt x="268135" y="58762"/>
                  </a:lnTo>
                  <a:lnTo>
                    <a:pt x="117525" y="58762"/>
                  </a:lnTo>
                  <a:lnTo>
                    <a:pt x="1175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1605" y="2876567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4" h="235585">
                  <a:moveTo>
                    <a:pt x="268135" y="176288"/>
                  </a:moveTo>
                  <a:lnTo>
                    <a:pt x="117525" y="176288"/>
                  </a:lnTo>
                  <a:lnTo>
                    <a:pt x="117525" y="235051"/>
                  </a:lnTo>
                  <a:lnTo>
                    <a:pt x="0" y="117525"/>
                  </a:lnTo>
                  <a:lnTo>
                    <a:pt x="117525" y="0"/>
                  </a:lnTo>
                  <a:lnTo>
                    <a:pt x="117525" y="58762"/>
                  </a:lnTo>
                  <a:lnTo>
                    <a:pt x="268135" y="58762"/>
                  </a:lnTo>
                  <a:lnTo>
                    <a:pt x="268135" y="176288"/>
                  </a:lnTo>
                  <a:close/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70964" y="2871434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150609" y="0"/>
                  </a:moveTo>
                  <a:lnTo>
                    <a:pt x="150609" y="58762"/>
                  </a:lnTo>
                  <a:lnTo>
                    <a:pt x="0" y="58762"/>
                  </a:lnTo>
                  <a:lnTo>
                    <a:pt x="0" y="176288"/>
                  </a:lnTo>
                  <a:lnTo>
                    <a:pt x="150609" y="176288"/>
                  </a:lnTo>
                  <a:lnTo>
                    <a:pt x="150609" y="235051"/>
                  </a:lnTo>
                  <a:lnTo>
                    <a:pt x="268135" y="117525"/>
                  </a:lnTo>
                  <a:lnTo>
                    <a:pt x="1506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170964" y="2871434"/>
              <a:ext cx="268605" cy="235585"/>
            </a:xfrm>
            <a:custGeom>
              <a:avLst/>
              <a:gdLst/>
              <a:ahLst/>
              <a:cxnLst/>
              <a:rect l="l" t="t" r="r" b="b"/>
              <a:pathLst>
                <a:path w="268605" h="235585">
                  <a:moveTo>
                    <a:pt x="0" y="58762"/>
                  </a:moveTo>
                  <a:lnTo>
                    <a:pt x="150609" y="58762"/>
                  </a:lnTo>
                  <a:lnTo>
                    <a:pt x="150609" y="0"/>
                  </a:lnTo>
                  <a:lnTo>
                    <a:pt x="268135" y="117525"/>
                  </a:lnTo>
                  <a:lnTo>
                    <a:pt x="150609" y="235051"/>
                  </a:lnTo>
                  <a:lnTo>
                    <a:pt x="150609" y="176288"/>
                  </a:lnTo>
                  <a:lnTo>
                    <a:pt x="0" y="176288"/>
                  </a:lnTo>
                  <a:lnTo>
                    <a:pt x="0" y="58762"/>
                  </a:lnTo>
                  <a:close/>
                </a:path>
              </a:pathLst>
            </a:custGeom>
            <a:ln w="6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1765563" y="1594122"/>
            <a:ext cx="2044437" cy="21254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</a:rPr>
              <a:t>NGS</a:t>
            </a:r>
            <a:r>
              <a:rPr sz="1298" spc="-35" dirty="0">
                <a:solidFill>
                  <a:srgbClr val="1083BF"/>
                </a:solidFill>
              </a:rPr>
              <a:t> </a:t>
            </a:r>
            <a:r>
              <a:rPr sz="1298" dirty="0">
                <a:solidFill>
                  <a:srgbClr val="1083BF"/>
                </a:solidFill>
              </a:rPr>
              <a:t>-</a:t>
            </a:r>
            <a:r>
              <a:rPr sz="1298" spc="-35" dirty="0">
                <a:solidFill>
                  <a:srgbClr val="1083BF"/>
                </a:solidFill>
              </a:rPr>
              <a:t> </a:t>
            </a:r>
            <a:r>
              <a:rPr sz="1298" spc="-5" dirty="0">
                <a:solidFill>
                  <a:srgbClr val="1083BF"/>
                </a:solidFill>
              </a:rPr>
              <a:t>Inmunoglobulinas</a:t>
            </a:r>
            <a:endParaRPr sz="1298" dirty="0">
              <a:solidFill>
                <a:srgbClr val="1083BF"/>
              </a:solidFill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669667" y="1967680"/>
            <a:ext cx="5431443" cy="225591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 marR="602526">
              <a:lnSpc>
                <a:spcPct val="103099"/>
              </a:lnSpc>
              <a:spcBef>
                <a:spcPts val="90"/>
              </a:spcBef>
            </a:pP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Proponemos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la</a:t>
            </a:r>
            <a:r>
              <a:rPr sz="1049" b="1" spc="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secuenciación</a:t>
            </a:r>
            <a:r>
              <a:rPr sz="1049" b="1" spc="2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e</a:t>
            </a:r>
            <a:r>
              <a:rPr sz="1049" b="1" spc="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identificación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del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reordenamiento clonal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 de</a:t>
            </a:r>
            <a:r>
              <a:rPr sz="1049" b="1" spc="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cadenas </a:t>
            </a:r>
            <a:r>
              <a:rPr sz="1049" b="1" spc="-2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pesadas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y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cadenas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ligeras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98">
              <a:latin typeface="Calibri"/>
              <a:cs typeface="Calibri"/>
            </a:endParaRPr>
          </a:p>
          <a:p>
            <a:pPr marL="225789"/>
            <a:r>
              <a:rPr sz="949" spc="10" dirty="0">
                <a:latin typeface="Calibri"/>
                <a:cs typeface="Calibri"/>
              </a:rPr>
              <a:t>6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reacciones iniciales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5" dirty="0">
                <a:latin typeface="Calibri"/>
                <a:cs typeface="Calibri"/>
              </a:rPr>
              <a:t> PCR:</a:t>
            </a:r>
            <a:r>
              <a:rPr sz="949" spc="10" dirty="0">
                <a:latin typeface="Calibri"/>
                <a:cs typeface="Calibri"/>
              </a:rPr>
              <a:t> 50 ng/rxn</a:t>
            </a:r>
            <a:endParaRPr sz="9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 marL="3318333">
              <a:spcBef>
                <a:spcPts val="5"/>
              </a:spcBef>
            </a:pP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Necesitaremos: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949">
              <a:latin typeface="Calibri"/>
              <a:cs typeface="Calibri"/>
            </a:endParaRPr>
          </a:p>
          <a:p>
            <a:pPr marL="3442010" indent="-124311">
              <a:buChar char="-"/>
              <a:tabLst>
                <a:tab pos="3442643" algn="l"/>
              </a:tabLst>
            </a:pPr>
            <a:r>
              <a:rPr sz="949" spc="-5" dirty="0">
                <a:solidFill>
                  <a:srgbClr val="002060"/>
                </a:solidFill>
                <a:latin typeface="Calibri"/>
                <a:cs typeface="Calibri"/>
              </a:rPr>
              <a:t>Tubo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-15" dirty="0">
                <a:solidFill>
                  <a:srgbClr val="002060"/>
                </a:solidFill>
                <a:latin typeface="Calibri"/>
                <a:cs typeface="Calibri"/>
              </a:rPr>
              <a:t>EDTA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5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ó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10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mL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al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diagnóstico</a:t>
            </a:r>
            <a:endParaRPr sz="949">
              <a:latin typeface="Calibri"/>
              <a:cs typeface="Calibri"/>
            </a:endParaRPr>
          </a:p>
          <a:p>
            <a:pPr marL="3442010" indent="-123676">
              <a:spcBef>
                <a:spcPts val="55"/>
              </a:spcBef>
              <a:buFont typeface="Calibri"/>
              <a:buChar char="-"/>
              <a:tabLst>
                <a:tab pos="3442643" algn="l"/>
              </a:tabLst>
            </a:pPr>
            <a:r>
              <a:rPr sz="949" b="1" spc="10" dirty="0">
                <a:solidFill>
                  <a:srgbClr val="002060"/>
                </a:solidFill>
                <a:latin typeface="Calibri"/>
                <a:cs typeface="Calibri"/>
              </a:rPr>
              <a:t>2x</a:t>
            </a:r>
            <a:r>
              <a:rPr sz="9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b="1" spc="5" dirty="0">
                <a:solidFill>
                  <a:srgbClr val="002060"/>
                </a:solidFill>
                <a:latin typeface="Calibri"/>
                <a:cs typeface="Calibri"/>
              </a:rPr>
              <a:t>tubo</a:t>
            </a:r>
            <a:r>
              <a:rPr sz="9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b="1" spc="-15" dirty="0">
                <a:solidFill>
                  <a:srgbClr val="002060"/>
                </a:solidFill>
                <a:latin typeface="Calibri"/>
                <a:cs typeface="Calibri"/>
              </a:rPr>
              <a:t>EDTA</a:t>
            </a:r>
            <a:r>
              <a:rPr sz="9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002060"/>
                </a:solidFill>
                <a:latin typeface="Calibri"/>
                <a:cs typeface="Calibri"/>
              </a:rPr>
              <a:t>10</a:t>
            </a:r>
            <a:r>
              <a:rPr sz="9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002060"/>
                </a:solidFill>
                <a:latin typeface="Calibri"/>
                <a:cs typeface="Calibri"/>
              </a:rPr>
              <a:t>mL</a:t>
            </a:r>
            <a:r>
              <a:rPr sz="9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para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seguimientos</a:t>
            </a:r>
            <a:endParaRPr sz="949">
              <a:latin typeface="Calibri"/>
              <a:cs typeface="Calibri"/>
            </a:endParaRPr>
          </a:p>
          <a:p>
            <a:pPr marL="921548">
              <a:spcBef>
                <a:spcPts val="654"/>
              </a:spcBef>
            </a:pPr>
            <a:r>
              <a:rPr sz="949" spc="10" dirty="0">
                <a:latin typeface="Calibri"/>
                <a:cs typeface="Calibri"/>
              </a:rPr>
              <a:t>4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IgH </a:t>
            </a:r>
            <a:r>
              <a:rPr sz="949" spc="10" dirty="0">
                <a:latin typeface="Calibri"/>
                <a:cs typeface="Calibri"/>
              </a:rPr>
              <a:t>y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</a:t>
            </a:r>
            <a:r>
              <a:rPr sz="949" spc="5" dirty="0">
                <a:latin typeface="Calibri"/>
                <a:cs typeface="Calibri"/>
              </a:rPr>
              <a:t> IgK</a:t>
            </a:r>
            <a:endParaRPr sz="949">
              <a:latin typeface="Calibri"/>
              <a:cs typeface="Calibri"/>
            </a:endParaRPr>
          </a:p>
          <a:p>
            <a:pPr marL="522612" indent="-124311">
              <a:spcBef>
                <a:spcPts val="859"/>
              </a:spcBef>
              <a:buFont typeface="Arial"/>
              <a:buChar char="•"/>
              <a:tabLst>
                <a:tab pos="523246" algn="l"/>
              </a:tabLst>
            </a:pPr>
            <a:r>
              <a:rPr sz="949" spc="5" dirty="0">
                <a:latin typeface="Calibri"/>
                <a:cs typeface="Calibri"/>
              </a:rPr>
              <a:t>Diagnósticos: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300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ng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totales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ADN</a:t>
            </a:r>
            <a:endParaRPr sz="949">
              <a:latin typeface="Calibri"/>
              <a:cs typeface="Calibri"/>
            </a:endParaRPr>
          </a:p>
          <a:p>
            <a:pPr marL="521978" indent="-123676">
              <a:buFont typeface="Arial"/>
              <a:buChar char="•"/>
              <a:tabLst>
                <a:tab pos="522612" algn="l"/>
              </a:tabLst>
            </a:pPr>
            <a:r>
              <a:rPr sz="949" spc="5" dirty="0">
                <a:latin typeface="Calibri"/>
                <a:cs typeface="Calibri"/>
              </a:rPr>
              <a:t>Seguimientos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(660ng/rxn)</a:t>
            </a:r>
            <a:endParaRPr sz="949">
              <a:latin typeface="Calibri"/>
              <a:cs typeface="Calibri"/>
            </a:endParaRPr>
          </a:p>
          <a:p>
            <a:pPr marL="521978" indent="-123676">
              <a:spcBef>
                <a:spcPts val="55"/>
              </a:spcBef>
              <a:buFont typeface="Arial"/>
              <a:buChar char="•"/>
              <a:tabLst>
                <a:tab pos="522612" algn="l"/>
              </a:tabLst>
            </a:pPr>
            <a:r>
              <a:rPr sz="949" spc="5" dirty="0">
                <a:latin typeface="Calibri"/>
                <a:cs typeface="Calibri"/>
              </a:rPr>
              <a:t>Sensibilidad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1x10</a:t>
            </a:r>
            <a:r>
              <a:rPr sz="974" spc="7" baseline="21367" dirty="0">
                <a:latin typeface="Calibri"/>
                <a:cs typeface="Calibri"/>
              </a:rPr>
              <a:t>-6</a:t>
            </a:r>
            <a:endParaRPr sz="974" baseline="21367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04678" y="1995879"/>
              <a:ext cx="5538424" cy="1807010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600200" y="1486004"/>
            <a:ext cx="6172199" cy="23017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algn="ctr">
              <a:spcBef>
                <a:spcPts val="114"/>
              </a:spcBef>
            </a:pPr>
            <a:r>
              <a:rPr sz="1400" b="1" spc="-5" dirty="0">
                <a:solidFill>
                  <a:srgbClr val="1083BF"/>
                </a:solidFill>
              </a:rPr>
              <a:t>Propuesta</a:t>
            </a:r>
            <a:r>
              <a:rPr sz="1400" b="1" spc="10" dirty="0">
                <a:solidFill>
                  <a:srgbClr val="1083BF"/>
                </a:solidFill>
              </a:rPr>
              <a:t> </a:t>
            </a:r>
            <a:r>
              <a:rPr sz="1400" b="1" spc="5" dirty="0">
                <a:solidFill>
                  <a:srgbClr val="1083BF"/>
                </a:solidFill>
              </a:rPr>
              <a:t>1</a:t>
            </a:r>
            <a:r>
              <a:rPr sz="1400" b="1" spc="15" dirty="0">
                <a:solidFill>
                  <a:srgbClr val="1083BF"/>
                </a:solidFill>
              </a:rPr>
              <a:t> </a:t>
            </a:r>
            <a:r>
              <a:rPr sz="1400" b="1" dirty="0">
                <a:solidFill>
                  <a:srgbClr val="1083BF"/>
                </a:solidFill>
              </a:rPr>
              <a:t>Estudio</a:t>
            </a:r>
            <a:r>
              <a:rPr sz="1400" b="1" spc="5" dirty="0">
                <a:solidFill>
                  <a:srgbClr val="1083BF"/>
                </a:solidFill>
              </a:rPr>
              <a:t> </a:t>
            </a:r>
            <a:r>
              <a:rPr sz="1400" b="1" dirty="0">
                <a:solidFill>
                  <a:srgbClr val="1083BF"/>
                </a:solidFill>
              </a:rPr>
              <a:t>Biológico </a:t>
            </a:r>
            <a:r>
              <a:rPr sz="1400" b="1" spc="-5" dirty="0">
                <a:solidFill>
                  <a:srgbClr val="1083BF"/>
                </a:solidFill>
              </a:rPr>
              <a:t>para</a:t>
            </a:r>
            <a:r>
              <a:rPr sz="1400" b="1" spc="15" dirty="0">
                <a:solidFill>
                  <a:srgbClr val="1083BF"/>
                </a:solidFill>
              </a:rPr>
              <a:t> </a:t>
            </a:r>
            <a:r>
              <a:rPr sz="1400" b="1" dirty="0">
                <a:solidFill>
                  <a:srgbClr val="1083BF"/>
                </a:solidFill>
              </a:rPr>
              <a:t>protocolo </a:t>
            </a:r>
            <a:r>
              <a:rPr sz="1400" b="1" spc="5" dirty="0">
                <a:solidFill>
                  <a:srgbClr val="1083BF"/>
                </a:solidFill>
              </a:rPr>
              <a:t>PETHEMA</a:t>
            </a:r>
            <a:r>
              <a:rPr sz="1400" b="1" spc="10" dirty="0">
                <a:solidFill>
                  <a:srgbClr val="1083BF"/>
                </a:solidFill>
              </a:rPr>
              <a:t> </a:t>
            </a:r>
            <a:r>
              <a:rPr sz="1400" b="1" spc="5" dirty="0">
                <a:solidFill>
                  <a:srgbClr val="1083BF"/>
                </a:solidFill>
              </a:rPr>
              <a:t>LAL-PH-22</a:t>
            </a:r>
            <a:endParaRPr sz="1400" b="1" dirty="0">
              <a:solidFill>
                <a:srgbClr val="1083BF"/>
              </a:solidFill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38739" y="2231607"/>
              <a:ext cx="1945386" cy="1462734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754961" y="1464021"/>
            <a:ext cx="1978839" cy="21254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</a:rPr>
              <a:t>NGS</a:t>
            </a:r>
            <a:r>
              <a:rPr sz="1298" spc="-30" dirty="0">
                <a:solidFill>
                  <a:srgbClr val="1083BF"/>
                </a:solidFill>
              </a:rPr>
              <a:t> </a:t>
            </a:r>
            <a:r>
              <a:rPr sz="1298" dirty="0">
                <a:solidFill>
                  <a:srgbClr val="1083BF"/>
                </a:solidFill>
              </a:rPr>
              <a:t>-</a:t>
            </a:r>
            <a:r>
              <a:rPr sz="1298" spc="-35" dirty="0">
                <a:solidFill>
                  <a:srgbClr val="1083BF"/>
                </a:solidFill>
              </a:rPr>
              <a:t> </a:t>
            </a:r>
            <a:r>
              <a:rPr sz="1298" spc="-5" dirty="0">
                <a:solidFill>
                  <a:srgbClr val="1083BF"/>
                </a:solidFill>
              </a:rPr>
              <a:t>Inmunoglobulinas</a:t>
            </a:r>
            <a:endParaRPr sz="1298" dirty="0">
              <a:solidFill>
                <a:srgbClr val="1083BF"/>
              </a:solidFill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81188" y="1972947"/>
            <a:ext cx="223117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Método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validado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en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Mieloma</a:t>
            </a:r>
            <a:r>
              <a:rPr sz="1049" b="1" spc="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Múltiple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976020" y="3749799"/>
            <a:ext cx="3508494" cy="417315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950723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Follow-up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(months)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69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949" spc="5" dirty="0">
                <a:solidFill>
                  <a:srgbClr val="7F7F7F"/>
                </a:solidFill>
                <a:latin typeface="Calibri"/>
                <a:cs typeface="Calibri"/>
              </a:rPr>
              <a:t>Modified</a:t>
            </a:r>
            <a:r>
              <a:rPr sz="949" spc="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7F7F7F"/>
                </a:solidFill>
                <a:latin typeface="Calibri"/>
                <a:cs typeface="Calibri"/>
              </a:rPr>
              <a:t>from</a:t>
            </a:r>
            <a:r>
              <a:rPr sz="9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7F7F7F"/>
                </a:solidFill>
                <a:latin typeface="Calibri"/>
                <a:cs typeface="Calibri"/>
              </a:rPr>
              <a:t>J</a:t>
            </a:r>
            <a:r>
              <a:rPr sz="9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7F7F7F"/>
                </a:solidFill>
                <a:latin typeface="Calibri"/>
                <a:cs typeface="Calibri"/>
              </a:rPr>
              <a:t>Martínez-López</a:t>
            </a:r>
            <a:r>
              <a:rPr sz="949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spc="5" dirty="0">
                <a:solidFill>
                  <a:srgbClr val="7F7F7F"/>
                </a:solidFill>
                <a:latin typeface="Calibri"/>
                <a:cs typeface="Calibri"/>
              </a:rPr>
              <a:t>et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dirty="0">
                <a:solidFill>
                  <a:srgbClr val="7F7F7F"/>
                </a:solidFill>
                <a:latin typeface="Calibri"/>
                <a:cs typeface="Calibri"/>
              </a:rPr>
              <a:t>al,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 Blood 2014 </a:t>
            </a:r>
            <a:r>
              <a:rPr sz="949" i="1" spc="5" dirty="0">
                <a:solidFill>
                  <a:srgbClr val="7F7F7F"/>
                </a:solidFill>
                <a:latin typeface="Calibri"/>
                <a:cs typeface="Calibri"/>
              </a:rPr>
              <a:t>and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spc="5" dirty="0">
                <a:solidFill>
                  <a:srgbClr val="7F7F7F"/>
                </a:solidFill>
                <a:latin typeface="Calibri"/>
                <a:cs typeface="Calibri"/>
              </a:rPr>
              <a:t>Leukemia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 2017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144883" y="2508462"/>
            <a:ext cx="130677" cy="646268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849" b="1" spc="-5" dirty="0">
                <a:latin typeface="Calibri"/>
                <a:cs typeface="Calibri"/>
              </a:rPr>
              <a:t>Patients</a:t>
            </a:r>
            <a:r>
              <a:rPr sz="849" b="1" spc="-3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Alive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869990" y="2531494"/>
            <a:ext cx="1930813" cy="1172212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1692536" y="2743006"/>
            <a:ext cx="130677" cy="700811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849" b="1" spc="-5" dirty="0">
                <a:latin typeface="Calibri"/>
                <a:cs typeface="Calibri"/>
              </a:rPr>
              <a:t>Patients</a:t>
            </a:r>
            <a:r>
              <a:rPr sz="849" b="1" spc="-3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Alive*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65113" y="3726716"/>
            <a:ext cx="91961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Follow-up</a:t>
            </a:r>
            <a:r>
              <a:rPr sz="849" b="1" spc="-2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(months)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69893" y="2653345"/>
            <a:ext cx="301888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MRD+  </a:t>
            </a:r>
            <a:r>
              <a:rPr sz="849" spc="5" dirty="0">
                <a:solidFill>
                  <a:srgbClr val="0070C0"/>
                </a:solidFill>
                <a:latin typeface="Calibri"/>
                <a:cs typeface="Calibri"/>
              </a:rPr>
              <a:t>MRD-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59714" y="1429397"/>
            <a:ext cx="1997885" cy="21254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</a:rPr>
              <a:t>Resultados</a:t>
            </a:r>
            <a:r>
              <a:rPr sz="1298" spc="-35" dirty="0">
                <a:solidFill>
                  <a:srgbClr val="1083BF"/>
                </a:solidFill>
              </a:rPr>
              <a:t> </a:t>
            </a:r>
            <a:r>
              <a:rPr sz="1298" spc="-10" dirty="0">
                <a:solidFill>
                  <a:srgbClr val="1083BF"/>
                </a:solidFill>
              </a:rPr>
              <a:t>Preliminares</a:t>
            </a:r>
            <a:endParaRPr sz="1298" dirty="0">
              <a:solidFill>
                <a:srgbClr val="1083BF"/>
              </a:solidFill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4976" y="1861929"/>
            <a:ext cx="730619" cy="391312"/>
          </a:xfrm>
          <a:prstGeom prst="rect">
            <a:avLst/>
          </a:prstGeom>
        </p:spPr>
        <p:txBody>
          <a:bodyPr vert="horz" wrap="square" lIns="0" tIns="23466" rIns="0" bIns="0" rtlCol="0">
            <a:spAutoFit/>
          </a:bodyPr>
          <a:lstStyle/>
          <a:p>
            <a:pPr marL="12685">
              <a:spcBef>
                <a:spcPts val="185"/>
              </a:spcBef>
            </a:pPr>
            <a:r>
              <a:rPr sz="1298" b="1" spc="-10" dirty="0">
                <a:latin typeface="Calibri"/>
                <a:cs typeface="Calibri"/>
              </a:rPr>
              <a:t>Paciente</a:t>
            </a:r>
            <a:r>
              <a:rPr sz="1298" b="1" spc="-6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1</a:t>
            </a:r>
            <a:endParaRPr sz="1298">
              <a:latin typeface="Calibri"/>
              <a:cs typeface="Calibri"/>
            </a:endParaRPr>
          </a:p>
          <a:p>
            <a:pPr marL="12685">
              <a:spcBef>
                <a:spcPts val="90"/>
              </a:spcBef>
            </a:pPr>
            <a:r>
              <a:rPr sz="949" spc="5" dirty="0">
                <a:latin typeface="Calibri"/>
                <a:cs typeface="Calibri"/>
              </a:rPr>
              <a:t>Diagnóstico: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05054" y="3562938"/>
            <a:ext cx="1429527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spc="5" dirty="0">
                <a:latin typeface="Calibri"/>
                <a:cs typeface="Calibri"/>
              </a:rPr>
              <a:t>BCR-ABL1::ABL1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ratio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61%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949">
              <a:latin typeface="Calibri"/>
              <a:cs typeface="Calibri"/>
            </a:endParaRPr>
          </a:p>
          <a:p>
            <a:pPr marL="12685"/>
            <a:r>
              <a:rPr sz="949" spc="10" dirty="0">
                <a:latin typeface="Calibri"/>
                <a:cs typeface="Calibri"/>
              </a:rPr>
              <a:t>CMF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 10%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blastos linfoides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29457" y="1798857"/>
            <a:ext cx="3563759" cy="1597556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727735" y="1797139"/>
          <a:ext cx="3563036" cy="1596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37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43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49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7448">
                <a:tc gridSpan="3"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40"/>
                        </a:spcBef>
                        <a:tabLst>
                          <a:tab pos="970915" algn="l"/>
                          <a:tab pos="3208020" algn="l"/>
                        </a:tabLst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Seq_ID	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CDR3	</a:t>
                      </a:r>
                      <a:r>
                        <a:rPr sz="9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2138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IGHV3-71_03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 marR="8318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80" dirty="0">
                          <a:latin typeface="Calibri"/>
                          <a:cs typeface="Calibri"/>
                        </a:rPr>
                        <a:t>AT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GGC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GCCC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T  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ACGGTATGGACGTC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IGHV4-59_12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TCCCCTTTGACTAC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IGKV3D-20_01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CAGCACCTTTGGGCCT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80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IGKV2-29_01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TCCGGCT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5546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IGKV5-2_01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spc="-10" dirty="0">
                          <a:latin typeface="Calibri"/>
                          <a:cs typeface="Calibri"/>
                        </a:rPr>
                        <a:t>CTACAACATGATAATTTCCCTCTACGCTCACT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59716" y="1460723"/>
            <a:ext cx="216585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  <a:latin typeface="Montserrat-ExtraBold"/>
                <a:cs typeface="Montserrat-ExtraBold"/>
              </a:rPr>
              <a:t>Resultados Preliminares</a:t>
            </a:r>
            <a:endParaRPr sz="1298" dirty="0">
              <a:solidFill>
                <a:srgbClr val="1083BF"/>
              </a:solidFill>
              <a:latin typeface="Montserrat-ExtraBold"/>
              <a:cs typeface="Montserrat-ExtraBold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4936" y="1841593"/>
            <a:ext cx="866342" cy="52513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Paciente</a:t>
            </a:r>
            <a:r>
              <a:rPr sz="1298" b="1" spc="-4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1</a:t>
            </a:r>
            <a:endParaRPr sz="1298">
              <a:latin typeface="Calibri"/>
              <a:cs typeface="Calibri"/>
            </a:endParaRPr>
          </a:p>
          <a:p>
            <a:pPr marL="12685">
              <a:spcBef>
                <a:spcPts val="35"/>
              </a:spcBef>
            </a:pPr>
            <a:r>
              <a:rPr sz="949" spc="5" dirty="0">
                <a:latin typeface="Calibri"/>
                <a:cs typeface="Calibri"/>
              </a:rPr>
              <a:t>Seguimiento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spc="10" dirty="0">
                <a:latin typeface="Calibri"/>
                <a:cs typeface="Calibri"/>
              </a:rPr>
              <a:t>6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meses</a:t>
            </a:r>
            <a:r>
              <a:rPr sz="949" spc="-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preTPH: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04813" y="3381571"/>
            <a:ext cx="4545440" cy="71482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spc="5" dirty="0">
                <a:latin typeface="Calibri"/>
                <a:cs typeface="Calibri"/>
              </a:rPr>
              <a:t>BCR-ABL1::ABL1</a:t>
            </a:r>
            <a:r>
              <a:rPr sz="949" i="1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ratio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 </a:t>
            </a:r>
            <a:r>
              <a:rPr sz="949" dirty="0">
                <a:latin typeface="Calibri"/>
                <a:cs typeface="Calibri"/>
              </a:rPr>
              <a:t>ND,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87,000</a:t>
            </a:r>
            <a:r>
              <a:rPr sz="949" spc="5" dirty="0">
                <a:latin typeface="Calibri"/>
                <a:cs typeface="Calibri"/>
              </a:rPr>
              <a:t> copias </a:t>
            </a:r>
            <a:r>
              <a:rPr sz="949" spc="10" dirty="0">
                <a:latin typeface="Calibri"/>
                <a:cs typeface="Calibri"/>
              </a:rPr>
              <a:t>de ABL1</a:t>
            </a:r>
            <a:endParaRPr sz="949">
              <a:latin typeface="Calibri"/>
              <a:cs typeface="Calibri"/>
            </a:endParaRPr>
          </a:p>
          <a:p>
            <a:pPr marL="12685" marR="5074">
              <a:lnSpc>
                <a:spcPct val="204100"/>
              </a:lnSpc>
            </a:pPr>
            <a:r>
              <a:rPr sz="949" spc="10" dirty="0">
                <a:latin typeface="Calibri"/>
                <a:cs typeface="Calibri"/>
              </a:rPr>
              <a:t>CMF =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detectan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blastos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linfoides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similares</a:t>
            </a:r>
            <a:r>
              <a:rPr sz="949" spc="10" dirty="0">
                <a:latin typeface="Calibri"/>
                <a:cs typeface="Calibri"/>
              </a:rPr>
              <a:t> a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los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diagnóstico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(8.200.000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eventos) 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Trabajando</a:t>
            </a:r>
            <a:r>
              <a:rPr sz="949" spc="10" dirty="0">
                <a:latin typeface="Calibri"/>
                <a:cs typeface="Calibri"/>
              </a:rPr>
              <a:t> en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próximos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seguimientos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tras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5" dirty="0">
                <a:latin typeface="Calibri"/>
                <a:cs typeface="Calibri"/>
              </a:rPr>
              <a:t>Trasplante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Progenitores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Hematopoyéticos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64946" y="1741982"/>
            <a:ext cx="4169095" cy="1597569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463233" y="1740274"/>
          <a:ext cx="4168081" cy="15963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37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343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50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49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7448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Seq_ID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CDR3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Lecturas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2138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IGHV3-71_03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 marR="831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900" spc="-80" dirty="0">
                          <a:latin typeface="Calibri"/>
                          <a:cs typeface="Calibri"/>
                        </a:rPr>
                        <a:t>AT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GGC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GCC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GCCC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T  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ACGGTATGGACGTC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IGHV4-59_12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TCCCCTTTGACTAC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1048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0,07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IGKV3D-20_01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CAGCACCTTTGGGCCT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3731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IGKV2-29_01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TCCGGCT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5853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0,37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5546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IGKV5-2_01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Calibri"/>
                          <a:cs typeface="Calibri"/>
                        </a:rPr>
                        <a:t>CTACAACATGATAATTTCCCTCTACGCTCACT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6350">
                      <a:solidFill>
                        <a:srgbClr val="5B9BD5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11264" y="1572842"/>
            <a:ext cx="2351136" cy="21254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1083BF"/>
                </a:solidFill>
              </a:rPr>
              <a:t>Resultados</a:t>
            </a:r>
            <a:r>
              <a:rPr sz="1298" spc="-35" dirty="0">
                <a:solidFill>
                  <a:srgbClr val="1083BF"/>
                </a:solidFill>
              </a:rPr>
              <a:t> </a:t>
            </a:r>
            <a:r>
              <a:rPr sz="1298" spc="-10" dirty="0">
                <a:solidFill>
                  <a:srgbClr val="1083BF"/>
                </a:solidFill>
              </a:rPr>
              <a:t>Preliminares</a:t>
            </a:r>
            <a:endParaRPr sz="1298" dirty="0">
              <a:solidFill>
                <a:srgbClr val="1083BF"/>
              </a:solidFill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4833" y="1950414"/>
            <a:ext cx="730619" cy="52386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Paciente</a:t>
            </a:r>
            <a:r>
              <a:rPr sz="1298" b="1" spc="-6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2</a:t>
            </a:r>
            <a:endParaRPr sz="1298">
              <a:latin typeface="Calibri"/>
              <a:cs typeface="Calibri"/>
            </a:endParaRPr>
          </a:p>
          <a:p>
            <a:pPr marL="12685">
              <a:spcBef>
                <a:spcPts val="1219"/>
              </a:spcBef>
            </a:pPr>
            <a:r>
              <a:rPr sz="949" spc="5" dirty="0">
                <a:latin typeface="Calibri"/>
                <a:cs typeface="Calibri"/>
              </a:rPr>
              <a:t>Diagnóstico: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04936" y="3337094"/>
            <a:ext cx="1435870" cy="47756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spc="5" dirty="0">
                <a:latin typeface="Calibri"/>
                <a:cs typeface="Calibri"/>
              </a:rPr>
              <a:t>BCR::ABL1/ABL1</a:t>
            </a:r>
            <a:r>
              <a:rPr sz="949" i="1" spc="-2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ratio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96%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999">
              <a:latin typeface="Calibri"/>
              <a:cs typeface="Calibri"/>
            </a:endParaRPr>
          </a:p>
          <a:p>
            <a:pPr marL="12685"/>
            <a:r>
              <a:rPr sz="949" spc="10" dirty="0">
                <a:latin typeface="Calibri"/>
                <a:cs typeface="Calibri"/>
              </a:rPr>
              <a:t>CMF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 69%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blastos linfoides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712409" y="2543277"/>
            <a:ext cx="4396780" cy="612946"/>
          </a:xfrm>
          <a:prstGeom prst="rect">
            <a:avLst/>
          </a:prstGeom>
        </p:spPr>
      </p:pic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710689" y="2541563"/>
          <a:ext cx="4397668" cy="61392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7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180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46917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Seq_ID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CDR3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7006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IGHV6-1_01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300" spc="-15" dirty="0">
                          <a:latin typeface="Calibri"/>
                          <a:cs typeface="Calibri"/>
                        </a:rPr>
                        <a:t>GCCCTAGGCTTGCCGGCTAC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1300" spc="-5" dirty="0">
                          <a:latin typeface="Calibri"/>
                          <a:cs typeface="Calibri"/>
                        </a:rPr>
                        <a:t>64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6350">
                      <a:solidFill>
                        <a:srgbClr val="5B9BD5"/>
                      </a:solidFill>
                      <a:prstDash val="solid"/>
                    </a:lnL>
                    <a:lnR w="6350">
                      <a:solidFill>
                        <a:srgbClr val="5B9BD5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5B9BD5"/>
                      </a:solidFill>
                      <a:prstDash val="solid"/>
                    </a:lnB>
                    <a:solidFill>
                      <a:srgbClr val="BDD7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604926" y="1538217"/>
            <a:ext cx="4541635" cy="230411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8541">
              <a:spcBef>
                <a:spcPts val="100"/>
              </a:spcBef>
            </a:pPr>
            <a:r>
              <a:rPr sz="1298" b="1" spc="-5" dirty="0">
                <a:solidFill>
                  <a:srgbClr val="1083BF"/>
                </a:solidFill>
                <a:latin typeface="Calibri"/>
                <a:cs typeface="Calibri"/>
              </a:rPr>
              <a:t>Resultados</a:t>
            </a:r>
            <a:r>
              <a:rPr sz="1298" b="1" spc="-25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1083BF"/>
                </a:solidFill>
                <a:latin typeface="Calibri"/>
                <a:cs typeface="Calibri"/>
              </a:rPr>
              <a:t>Preliminares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1548">
              <a:latin typeface="Calibri"/>
              <a:cs typeface="Calibri"/>
            </a:endParaRPr>
          </a:p>
          <a:p>
            <a:pPr marL="12685"/>
            <a:r>
              <a:rPr sz="1298" b="1" spc="-10" dirty="0">
                <a:latin typeface="Calibri"/>
                <a:cs typeface="Calibri"/>
              </a:rPr>
              <a:t>Paciente</a:t>
            </a:r>
            <a:r>
              <a:rPr sz="1298" b="1" spc="-4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2</a:t>
            </a:r>
            <a:r>
              <a:rPr sz="949" dirty="0">
                <a:latin typeface="Calibri"/>
                <a:cs typeface="Calibri"/>
              </a:rPr>
              <a:t>:</a:t>
            </a:r>
            <a:endParaRPr sz="949">
              <a:latin typeface="Calibri"/>
              <a:cs typeface="Calibri"/>
            </a:endParaRPr>
          </a:p>
          <a:p>
            <a:pPr marL="12685" marR="2894028">
              <a:lnSpc>
                <a:spcPct val="204100"/>
              </a:lnSpc>
              <a:spcBef>
                <a:spcPts val="35"/>
              </a:spcBef>
            </a:pPr>
            <a:r>
              <a:rPr sz="949" spc="5" dirty="0">
                <a:latin typeface="Calibri"/>
                <a:cs typeface="Calibri"/>
              </a:rPr>
              <a:t>Seguimiento:</a:t>
            </a:r>
            <a:r>
              <a:rPr sz="949" spc="10" dirty="0">
                <a:latin typeface="Calibri"/>
                <a:cs typeface="Calibri"/>
              </a:rPr>
              <a:t> 10 meses </a:t>
            </a:r>
            <a:r>
              <a:rPr sz="949" spc="5" dirty="0">
                <a:latin typeface="Calibri"/>
                <a:cs typeface="Calibri"/>
              </a:rPr>
              <a:t>posTPH </a:t>
            </a:r>
            <a:r>
              <a:rPr sz="949" spc="-20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NGS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– </a:t>
            </a:r>
            <a:r>
              <a:rPr sz="949" spc="5" dirty="0">
                <a:latin typeface="Calibri"/>
                <a:cs typeface="Calibri"/>
              </a:rPr>
              <a:t>Inmunoglobulinas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999">
              <a:latin typeface="Calibri"/>
              <a:cs typeface="Calibri"/>
            </a:endParaRPr>
          </a:p>
          <a:p>
            <a:pPr marL="12685"/>
            <a:r>
              <a:rPr sz="949" spc="10" dirty="0">
                <a:latin typeface="Calibri"/>
                <a:cs typeface="Calibri"/>
              </a:rPr>
              <a:t>No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 detectan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secuencias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residuales.</a:t>
            </a:r>
            <a:endParaRPr sz="9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99">
              <a:latin typeface="Calibri"/>
              <a:cs typeface="Calibri"/>
            </a:endParaRPr>
          </a:p>
          <a:p>
            <a:pPr marL="12685">
              <a:spcBef>
                <a:spcPts val="854"/>
              </a:spcBef>
            </a:pPr>
            <a:r>
              <a:rPr sz="949" i="1" spc="5" dirty="0">
                <a:latin typeface="Calibri"/>
                <a:cs typeface="Calibri"/>
              </a:rPr>
              <a:t>BCR::ABL1/ABL1</a:t>
            </a:r>
            <a:r>
              <a:rPr sz="949" i="1" spc="-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ratio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ND</a:t>
            </a:r>
            <a:r>
              <a:rPr sz="949" spc="5" dirty="0">
                <a:latin typeface="Calibri"/>
                <a:cs typeface="Calibri"/>
              </a:rPr>
              <a:t> ,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Copias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ABL1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=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461.377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999">
              <a:latin typeface="Calibri"/>
              <a:cs typeface="Calibri"/>
            </a:endParaRPr>
          </a:p>
          <a:p>
            <a:pPr marL="12685"/>
            <a:r>
              <a:rPr sz="949" spc="10" dirty="0">
                <a:latin typeface="Calibri"/>
                <a:cs typeface="Calibri"/>
              </a:rPr>
              <a:t>CMF =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 </a:t>
            </a:r>
            <a:r>
              <a:rPr sz="949" spc="5" dirty="0">
                <a:latin typeface="Calibri"/>
                <a:cs typeface="Calibri"/>
              </a:rPr>
              <a:t>se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detectan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blastos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linfoides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similares</a:t>
            </a:r>
            <a:r>
              <a:rPr sz="949" spc="10" dirty="0">
                <a:latin typeface="Calibri"/>
                <a:cs typeface="Calibri"/>
              </a:rPr>
              <a:t> a </a:t>
            </a:r>
            <a:r>
              <a:rPr sz="949" spc="5" dirty="0">
                <a:latin typeface="Calibri"/>
                <a:cs typeface="Calibri"/>
              </a:rPr>
              <a:t>los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diagnóstico</a:t>
            </a:r>
            <a:r>
              <a:rPr sz="949" spc="10" dirty="0">
                <a:latin typeface="Calibri"/>
                <a:cs typeface="Calibri"/>
              </a:rPr>
              <a:t> (10.000.000 </a:t>
            </a:r>
            <a:r>
              <a:rPr sz="949" dirty="0">
                <a:latin typeface="Calibri"/>
                <a:cs typeface="Calibri"/>
              </a:rPr>
              <a:t>eventos)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8082" y="784827"/>
            <a:ext cx="5240881" cy="3368693"/>
          </a:xfrm>
          <a:prstGeom prst="rect">
            <a:avLst/>
          </a:prstGeom>
        </p:spPr>
      </p:pic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723146" y="1434891"/>
            <a:ext cx="3382253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dirty="0">
                <a:solidFill>
                  <a:srgbClr val="1083BF"/>
                </a:solidFill>
              </a:rPr>
              <a:t>Centro</a:t>
            </a:r>
            <a:r>
              <a:rPr sz="1498" spc="-10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de</a:t>
            </a:r>
            <a:r>
              <a:rPr sz="1498" spc="-5" dirty="0">
                <a:solidFill>
                  <a:srgbClr val="1083BF"/>
                </a:solidFill>
              </a:rPr>
              <a:t> Referencia </a:t>
            </a:r>
            <a:r>
              <a:rPr sz="1498" spc="5" dirty="0">
                <a:solidFill>
                  <a:srgbClr val="1083BF"/>
                </a:solidFill>
              </a:rPr>
              <a:t>–</a:t>
            </a:r>
            <a:r>
              <a:rPr sz="1498" spc="-5" dirty="0">
                <a:solidFill>
                  <a:srgbClr val="1083BF"/>
                </a:solidFill>
              </a:rPr>
              <a:t> </a:t>
            </a:r>
            <a:r>
              <a:rPr sz="1498" spc="5" dirty="0">
                <a:solidFill>
                  <a:srgbClr val="1083BF"/>
                </a:solidFill>
              </a:rPr>
              <a:t>Clonoseq</a:t>
            </a:r>
            <a:r>
              <a:rPr sz="1498" spc="7" baseline="25000" dirty="0">
                <a:solidFill>
                  <a:srgbClr val="1083BF"/>
                </a:solidFill>
              </a:rPr>
              <a:t>®</a:t>
            </a:r>
            <a:endParaRPr sz="1498" baseline="25000" dirty="0">
              <a:solidFill>
                <a:srgbClr val="1083BF"/>
              </a:solidFill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4798" y="1872370"/>
            <a:ext cx="5722549" cy="33916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18812" indent="-206762">
              <a:spcBef>
                <a:spcPts val="130"/>
              </a:spcBef>
              <a:buChar char="-"/>
              <a:tabLst>
                <a:tab pos="218812" algn="l"/>
                <a:tab pos="219446" algn="l"/>
              </a:tabLst>
            </a:pPr>
            <a:r>
              <a:rPr sz="1049" spc="10" dirty="0">
                <a:latin typeface="Calibri"/>
                <a:cs typeface="Calibri"/>
              </a:rPr>
              <a:t>Hospital 12 Octubre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es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centro</a:t>
            </a:r>
            <a:r>
              <a:rPr sz="1049" spc="10" dirty="0">
                <a:latin typeface="Calibri"/>
                <a:cs typeface="Calibri"/>
              </a:rPr>
              <a:t> de </a:t>
            </a:r>
            <a:r>
              <a:rPr sz="1049" spc="5" dirty="0">
                <a:latin typeface="Calibri"/>
                <a:cs typeface="Calibri"/>
              </a:rPr>
              <a:t>referencia</a:t>
            </a:r>
            <a:r>
              <a:rPr sz="1049" spc="15" dirty="0">
                <a:latin typeface="Calibri"/>
                <a:cs typeface="Calibri"/>
              </a:rPr>
              <a:t> en</a:t>
            </a:r>
            <a:r>
              <a:rPr sz="1049" spc="10" dirty="0">
                <a:latin typeface="Calibri"/>
                <a:cs typeface="Calibri"/>
              </a:rPr>
              <a:t> España </a:t>
            </a:r>
            <a:r>
              <a:rPr sz="1049" spc="5" dirty="0">
                <a:latin typeface="Calibri"/>
                <a:cs typeface="Calibri"/>
              </a:rPr>
              <a:t>para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el </a:t>
            </a:r>
            <a:r>
              <a:rPr sz="1049" spc="5" dirty="0">
                <a:latin typeface="Calibri"/>
                <a:cs typeface="Calibri"/>
              </a:rPr>
              <a:t>test</a:t>
            </a:r>
            <a:r>
              <a:rPr sz="1049" spc="10" dirty="0">
                <a:latin typeface="Calibri"/>
                <a:cs typeface="Calibri"/>
              </a:rPr>
              <a:t> Clonoseq de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Adaptive</a:t>
            </a:r>
            <a:endParaRPr sz="1049">
              <a:latin typeface="Calibri"/>
              <a:cs typeface="Calibri"/>
            </a:endParaRPr>
          </a:p>
          <a:p>
            <a:pPr marL="218178" indent="-206127">
              <a:spcBef>
                <a:spcPts val="40"/>
              </a:spcBef>
              <a:buChar char="-"/>
              <a:tabLst>
                <a:tab pos="218178" algn="l"/>
                <a:tab pos="218812" algn="l"/>
              </a:tabLst>
            </a:pPr>
            <a:r>
              <a:rPr sz="1049" spc="10" dirty="0">
                <a:latin typeface="Calibri"/>
                <a:cs typeface="Calibri"/>
              </a:rPr>
              <a:t>Podemos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confirmar resultados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validar discrepancias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 </a:t>
            </a:r>
            <a:r>
              <a:rPr sz="1049" spc="15" dirty="0">
                <a:latin typeface="Calibri"/>
                <a:cs typeface="Calibri"/>
              </a:rPr>
              <a:t>un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método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aprobado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por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 FDA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en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USA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396329" y="2342559"/>
            <a:ext cx="5095307" cy="1783421"/>
            <a:chOff x="2393646" y="2345448"/>
            <a:chExt cx="5101590" cy="1785620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93646" y="2364435"/>
              <a:ext cx="1610232" cy="45801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37314" y="2345448"/>
              <a:ext cx="2057831" cy="1785243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716379" y="2976574"/>
            <a:ext cx="3192019" cy="950692"/>
          </a:xfrm>
          <a:prstGeom prst="rect">
            <a:avLst/>
          </a:prstGeom>
          <a:solidFill>
            <a:srgbClr val="DEEBF7"/>
          </a:solidFill>
          <a:ln w="6883">
            <a:solidFill>
              <a:srgbClr val="0094C8"/>
            </a:solidFill>
          </a:ln>
        </p:spPr>
        <p:txBody>
          <a:bodyPr vert="horz" wrap="square" lIns="0" tIns="62788" rIns="0" bIns="0" rtlCol="0">
            <a:spAutoFit/>
          </a:bodyPr>
          <a:lstStyle/>
          <a:p>
            <a:pPr marL="39323" marR="52007" indent="-634" algn="just">
              <a:spcBef>
                <a:spcPts val="494"/>
              </a:spcBef>
            </a:pPr>
            <a:r>
              <a:rPr sz="949" b="1" spc="10" dirty="0">
                <a:solidFill>
                  <a:srgbClr val="222A35"/>
                </a:solidFill>
                <a:latin typeface="Calibri"/>
                <a:cs typeface="Calibri"/>
              </a:rPr>
              <a:t>En </a:t>
            </a:r>
            <a:r>
              <a:rPr sz="949" b="1" dirty="0">
                <a:solidFill>
                  <a:srgbClr val="222A35"/>
                </a:solidFill>
                <a:latin typeface="Calibri"/>
                <a:cs typeface="Calibri"/>
              </a:rPr>
              <a:t>pacientes </a:t>
            </a:r>
            <a:r>
              <a:rPr sz="949" b="1" spc="10" dirty="0">
                <a:solidFill>
                  <a:srgbClr val="222A35"/>
                </a:solidFill>
                <a:latin typeface="Calibri"/>
                <a:cs typeface="Calibri"/>
              </a:rPr>
              <a:t>LAL </a:t>
            </a:r>
            <a:r>
              <a:rPr sz="949" b="1" spc="5" dirty="0">
                <a:solidFill>
                  <a:srgbClr val="222A35"/>
                </a:solidFill>
                <a:latin typeface="Calibri"/>
                <a:cs typeface="Calibri"/>
              </a:rPr>
              <a:t>adultos, clonoSEQ proporciona </a:t>
            </a:r>
            <a:r>
              <a:rPr sz="949" b="1" dirty="0">
                <a:solidFill>
                  <a:srgbClr val="222A35"/>
                </a:solidFill>
                <a:latin typeface="Calibri"/>
                <a:cs typeface="Calibri"/>
              </a:rPr>
              <a:t>mayor valor </a:t>
            </a:r>
            <a:r>
              <a:rPr sz="949" b="1" spc="-200" dirty="0">
                <a:solidFill>
                  <a:srgbClr val="222A35"/>
                </a:solidFill>
                <a:latin typeface="Calibri"/>
                <a:cs typeface="Calibri"/>
              </a:rPr>
              <a:t> </a:t>
            </a:r>
            <a:r>
              <a:rPr sz="949" b="1" dirty="0">
                <a:solidFill>
                  <a:srgbClr val="222A35"/>
                </a:solidFill>
                <a:latin typeface="Calibri"/>
                <a:cs typeface="Calibri"/>
              </a:rPr>
              <a:t>pronóstico</a:t>
            </a:r>
            <a:r>
              <a:rPr sz="949" b="1" spc="-5" dirty="0">
                <a:solidFill>
                  <a:srgbClr val="222A35"/>
                </a:solidFill>
                <a:latin typeface="Calibri"/>
                <a:cs typeface="Calibri"/>
              </a:rPr>
              <a:t> </a:t>
            </a:r>
            <a:r>
              <a:rPr sz="949" b="1" spc="5" dirty="0">
                <a:solidFill>
                  <a:srgbClr val="222A35"/>
                </a:solidFill>
                <a:latin typeface="Calibri"/>
                <a:cs typeface="Calibri"/>
              </a:rPr>
              <a:t>comparado con </a:t>
            </a:r>
            <a:r>
              <a:rPr sz="949" b="1" spc="10" dirty="0">
                <a:solidFill>
                  <a:srgbClr val="222A35"/>
                </a:solidFill>
                <a:latin typeface="Calibri"/>
                <a:cs typeface="Calibri"/>
              </a:rPr>
              <a:t>MFC*</a:t>
            </a:r>
            <a:endParaRPr sz="949">
              <a:latin typeface="Calibri"/>
              <a:cs typeface="Calibri"/>
            </a:endParaRPr>
          </a:p>
          <a:p>
            <a:pPr marL="38689" marR="51373" algn="just">
              <a:lnSpc>
                <a:spcPct val="103000"/>
              </a:lnSpc>
              <a:spcBef>
                <a:spcPts val="15"/>
              </a:spcBef>
            </a:pP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De 25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pacientes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MRD-neg por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MFC,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17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se </a:t>
            </a:r>
            <a:r>
              <a:rPr sz="949" dirty="0">
                <a:solidFill>
                  <a:srgbClr val="4D4F53"/>
                </a:solidFill>
                <a:latin typeface="Calibri"/>
                <a:cs typeface="Calibri"/>
              </a:rPr>
              <a:t>identificaron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como </a:t>
            </a:r>
            <a:r>
              <a:rPr sz="949" spc="15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positivos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 por</a:t>
            </a:r>
            <a:r>
              <a:rPr sz="949" spc="15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clonoSEQ.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4D4F53"/>
                </a:solidFill>
                <a:latin typeface="Calibri"/>
                <a:cs typeface="Calibri"/>
              </a:rPr>
              <a:t>Estos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 pacientes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tuvieron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 peor </a:t>
            </a:r>
            <a:r>
              <a:rPr sz="949" spc="15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evolución comparado con los pacientes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que 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tuvieron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MRD- </a:t>
            </a:r>
            <a:r>
              <a:rPr sz="949" spc="15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neg</a:t>
            </a:r>
            <a:r>
              <a:rPr sz="949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por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D4F53"/>
                </a:solidFill>
                <a:latin typeface="Calibri"/>
                <a:cs typeface="Calibri"/>
              </a:rPr>
              <a:t>ambos</a:t>
            </a:r>
            <a:r>
              <a:rPr sz="949" spc="5" dirty="0">
                <a:solidFill>
                  <a:srgbClr val="4D4F53"/>
                </a:solidFill>
                <a:latin typeface="Calibri"/>
                <a:cs typeface="Calibri"/>
              </a:rPr>
              <a:t> métodos.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778932" y="3995004"/>
            <a:ext cx="114983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7F7F7F"/>
                </a:solidFill>
                <a:latin typeface="Calibri"/>
                <a:cs typeface="Calibri"/>
              </a:rPr>
              <a:t>*Short</a:t>
            </a:r>
            <a:r>
              <a:rPr sz="949" spc="-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spc="5" dirty="0">
                <a:solidFill>
                  <a:srgbClr val="7F7F7F"/>
                </a:solidFill>
                <a:latin typeface="Calibri"/>
                <a:cs typeface="Calibri"/>
              </a:rPr>
              <a:t>et</a:t>
            </a:r>
            <a:r>
              <a:rPr sz="949" i="1" spc="-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dirty="0">
                <a:solidFill>
                  <a:srgbClr val="7F7F7F"/>
                </a:solidFill>
                <a:latin typeface="Calibri"/>
                <a:cs typeface="Calibri"/>
              </a:rPr>
              <a:t>al,</a:t>
            </a:r>
            <a:r>
              <a:rPr sz="949" i="1" spc="-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ASH</a:t>
            </a:r>
            <a:r>
              <a:rPr sz="949" i="1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49" i="1" spc="10" dirty="0">
                <a:solidFill>
                  <a:srgbClr val="7F7F7F"/>
                </a:solidFill>
                <a:latin typeface="Calibri"/>
                <a:cs typeface="Calibri"/>
              </a:rPr>
              <a:t>2020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52417" y="2156074"/>
            <a:ext cx="4306340" cy="60066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R="5074" algn="ctr">
              <a:lnSpc>
                <a:spcPct val="116599"/>
              </a:lnSpc>
            </a:pPr>
            <a:r>
              <a:rPr sz="1698" b="1" spc="5" dirty="0">
                <a:solidFill>
                  <a:srgbClr val="1083BF"/>
                </a:solidFill>
              </a:rPr>
              <a:t>Estudio</a:t>
            </a:r>
            <a:r>
              <a:rPr sz="1698" b="1" spc="10" dirty="0">
                <a:solidFill>
                  <a:srgbClr val="1083BF"/>
                </a:solidFill>
              </a:rPr>
              <a:t> 2:</a:t>
            </a:r>
            <a:r>
              <a:rPr sz="1698" b="1" spc="15" dirty="0">
                <a:solidFill>
                  <a:srgbClr val="1083BF"/>
                </a:solidFill>
              </a:rPr>
              <a:t> </a:t>
            </a:r>
            <a:r>
              <a:rPr sz="1698" b="1" spc="10" dirty="0">
                <a:solidFill>
                  <a:srgbClr val="1083BF"/>
                </a:solidFill>
              </a:rPr>
              <a:t>Método de </a:t>
            </a:r>
            <a:r>
              <a:rPr sz="1698" b="1" spc="5" dirty="0">
                <a:solidFill>
                  <a:srgbClr val="1083BF"/>
                </a:solidFill>
              </a:rPr>
              <a:t>detección </a:t>
            </a:r>
            <a:r>
              <a:rPr sz="1698" b="1" spc="10" dirty="0">
                <a:solidFill>
                  <a:srgbClr val="1083BF"/>
                </a:solidFill>
              </a:rPr>
              <a:t>de mutaciones </a:t>
            </a:r>
            <a:r>
              <a:rPr sz="1698" b="1" spc="-370" dirty="0">
                <a:solidFill>
                  <a:srgbClr val="1083BF"/>
                </a:solidFill>
              </a:rPr>
              <a:t> </a:t>
            </a:r>
            <a:r>
              <a:rPr sz="1698" b="1" spc="15" dirty="0">
                <a:solidFill>
                  <a:srgbClr val="1083BF"/>
                </a:solidFill>
              </a:rPr>
              <a:t>en</a:t>
            </a:r>
            <a:r>
              <a:rPr sz="1698" b="1" spc="-5" dirty="0">
                <a:solidFill>
                  <a:srgbClr val="1083BF"/>
                </a:solidFill>
              </a:rPr>
              <a:t> </a:t>
            </a:r>
            <a:r>
              <a:rPr sz="1698" b="1" spc="10" dirty="0">
                <a:solidFill>
                  <a:srgbClr val="1083BF"/>
                </a:solidFill>
              </a:rPr>
              <a:t>el</a:t>
            </a:r>
            <a:r>
              <a:rPr sz="1698" b="1" spc="5" dirty="0">
                <a:solidFill>
                  <a:srgbClr val="1083BF"/>
                </a:solidFill>
              </a:rPr>
              <a:t> gen</a:t>
            </a:r>
            <a:r>
              <a:rPr sz="1698" b="1" dirty="0">
                <a:solidFill>
                  <a:srgbClr val="1083BF"/>
                </a:solidFill>
              </a:rPr>
              <a:t> </a:t>
            </a:r>
            <a:r>
              <a:rPr sz="1698" b="1" spc="10" dirty="0">
                <a:solidFill>
                  <a:srgbClr val="1083BF"/>
                </a:solidFill>
              </a:rPr>
              <a:t>ABL1</a:t>
            </a:r>
            <a:r>
              <a:rPr sz="1698" b="1" spc="5" dirty="0">
                <a:solidFill>
                  <a:srgbClr val="1083BF"/>
                </a:solidFill>
              </a:rPr>
              <a:t> sobre </a:t>
            </a:r>
            <a:r>
              <a:rPr sz="1698" b="1" spc="15" dirty="0">
                <a:solidFill>
                  <a:srgbClr val="1083BF"/>
                </a:solidFill>
              </a:rPr>
              <a:t>ADN</a:t>
            </a:r>
            <a:endParaRPr sz="1698" b="1" dirty="0">
              <a:solidFill>
                <a:srgbClr val="1083BF"/>
              </a:solidFill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162175" y="1972948"/>
            <a:ext cx="4544806" cy="818775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051" marR="5074" indent="634" algn="ctr">
              <a:lnSpc>
                <a:spcPct val="102200"/>
              </a:lnSpc>
              <a:spcBef>
                <a:spcPts val="85"/>
              </a:spcBef>
            </a:pPr>
            <a:r>
              <a:rPr sz="1698" spc="5" dirty="0">
                <a:solidFill>
                  <a:srgbClr val="092281"/>
                </a:solidFill>
              </a:rPr>
              <a:t>Detección </a:t>
            </a:r>
            <a:r>
              <a:rPr sz="1698" spc="10" dirty="0">
                <a:solidFill>
                  <a:srgbClr val="092281"/>
                </a:solidFill>
              </a:rPr>
              <a:t>de mutaciones </a:t>
            </a:r>
            <a:r>
              <a:rPr sz="1698" spc="15" dirty="0">
                <a:solidFill>
                  <a:srgbClr val="092281"/>
                </a:solidFill>
              </a:rPr>
              <a:t>en </a:t>
            </a:r>
            <a:r>
              <a:rPr sz="1698" spc="10" dirty="0">
                <a:solidFill>
                  <a:srgbClr val="092281"/>
                </a:solidFill>
              </a:rPr>
              <a:t>el dominio quinasa </a:t>
            </a:r>
            <a:r>
              <a:rPr sz="1698" spc="1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de ABL1 por </a:t>
            </a:r>
            <a:r>
              <a:rPr sz="1698" spc="15" dirty="0">
                <a:solidFill>
                  <a:srgbClr val="092281"/>
                </a:solidFill>
              </a:rPr>
              <a:t>NGS en </a:t>
            </a:r>
            <a:r>
              <a:rPr sz="1698" spc="5" dirty="0">
                <a:solidFill>
                  <a:srgbClr val="092281"/>
                </a:solidFill>
              </a:rPr>
              <a:t>pacientes </a:t>
            </a:r>
            <a:r>
              <a:rPr sz="1698" spc="10" dirty="0">
                <a:solidFill>
                  <a:srgbClr val="092281"/>
                </a:solidFill>
              </a:rPr>
              <a:t>LAL-Ph+ </a:t>
            </a:r>
            <a:r>
              <a:rPr sz="1698" spc="15" dirty="0">
                <a:solidFill>
                  <a:srgbClr val="092281"/>
                </a:solidFill>
              </a:rPr>
              <a:t>a </a:t>
            </a:r>
            <a:r>
              <a:rPr sz="1698" spc="10" dirty="0">
                <a:solidFill>
                  <a:srgbClr val="092281"/>
                </a:solidFill>
              </a:rPr>
              <a:t>partir de </a:t>
            </a:r>
            <a:r>
              <a:rPr sz="1698" spc="-370" dirty="0">
                <a:solidFill>
                  <a:srgbClr val="092281"/>
                </a:solidFill>
              </a:rPr>
              <a:t> </a:t>
            </a:r>
            <a:r>
              <a:rPr sz="1698" spc="15" dirty="0">
                <a:solidFill>
                  <a:srgbClr val="092281"/>
                </a:solidFill>
              </a:rPr>
              <a:t>ADN</a:t>
            </a:r>
            <a:r>
              <a:rPr sz="1698" spc="5" dirty="0">
                <a:solidFill>
                  <a:srgbClr val="092281"/>
                </a:solidFill>
              </a:rPr>
              <a:t> </a:t>
            </a:r>
            <a:r>
              <a:rPr sz="1698" spc="10" dirty="0">
                <a:solidFill>
                  <a:srgbClr val="092281"/>
                </a:solidFill>
              </a:rPr>
              <a:t>genómico</a:t>
            </a:r>
            <a:endParaRPr sz="1698"/>
          </a:p>
        </p:txBody>
      </p:sp>
      <p:sp>
        <p:nvSpPr>
          <p:cNvPr id="5" name="object 5"/>
          <p:cNvSpPr txBox="1"/>
          <p:nvPr/>
        </p:nvSpPr>
        <p:spPr>
          <a:xfrm>
            <a:off x="6595203" y="3571729"/>
            <a:ext cx="749011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R="5708" algn="r">
              <a:spcBef>
                <a:spcPts val="114"/>
              </a:spcBef>
            </a:pPr>
            <a:r>
              <a:rPr sz="849" spc="5" dirty="0">
                <a:solidFill>
                  <a:srgbClr val="092281"/>
                </a:solidFill>
                <a:latin typeface="Calibri"/>
                <a:cs typeface="Calibri"/>
              </a:rPr>
              <a:t>R</a:t>
            </a:r>
            <a:r>
              <a:rPr sz="849" spc="-5" dirty="0">
                <a:solidFill>
                  <a:srgbClr val="092281"/>
                </a:solidFill>
                <a:latin typeface="Calibri"/>
                <a:cs typeface="Calibri"/>
              </a:rPr>
              <a:t>ic</a:t>
            </a:r>
            <a:r>
              <a:rPr sz="849" dirty="0">
                <a:solidFill>
                  <a:srgbClr val="092281"/>
                </a:solidFill>
                <a:latin typeface="Calibri"/>
                <a:cs typeface="Calibri"/>
              </a:rPr>
              <a:t>a</a:t>
            </a:r>
            <a:r>
              <a:rPr sz="849" spc="-5" dirty="0">
                <a:solidFill>
                  <a:srgbClr val="092281"/>
                </a:solidFill>
                <a:latin typeface="Calibri"/>
                <a:cs typeface="Calibri"/>
              </a:rPr>
              <a:t>r</a:t>
            </a:r>
            <a:r>
              <a:rPr sz="849" dirty="0">
                <a:solidFill>
                  <a:srgbClr val="092281"/>
                </a:solidFill>
                <a:latin typeface="Calibri"/>
                <a:cs typeface="Calibri"/>
              </a:rPr>
              <a:t>d</a:t>
            </a:r>
            <a:r>
              <a:rPr sz="849" spc="5" dirty="0">
                <a:solidFill>
                  <a:srgbClr val="092281"/>
                </a:solidFill>
                <a:latin typeface="Calibri"/>
                <a:cs typeface="Calibri"/>
              </a:rPr>
              <a:t>o S</a:t>
            </a:r>
            <a:r>
              <a:rPr sz="849" dirty="0">
                <a:solidFill>
                  <a:srgbClr val="092281"/>
                </a:solidFill>
                <a:latin typeface="Calibri"/>
                <a:cs typeface="Calibri"/>
              </a:rPr>
              <a:t>ánch</a:t>
            </a:r>
            <a:r>
              <a:rPr sz="849" spc="-5" dirty="0">
                <a:solidFill>
                  <a:srgbClr val="092281"/>
                </a:solidFill>
                <a:latin typeface="Calibri"/>
                <a:cs typeface="Calibri"/>
              </a:rPr>
              <a:t>e</a:t>
            </a:r>
            <a:r>
              <a:rPr sz="849" spc="5" dirty="0">
                <a:solidFill>
                  <a:srgbClr val="092281"/>
                </a:solidFill>
                <a:latin typeface="Calibri"/>
                <a:cs typeface="Calibri"/>
              </a:rPr>
              <a:t>z</a:t>
            </a:r>
            <a:endParaRPr sz="849">
              <a:latin typeface="Calibri"/>
              <a:cs typeface="Calibri"/>
            </a:endParaRPr>
          </a:p>
          <a:p>
            <a:pPr marR="5074" algn="r">
              <a:spcBef>
                <a:spcPts val="5"/>
              </a:spcBef>
            </a:pPr>
            <a:r>
              <a:rPr sz="849" b="1" spc="5" dirty="0">
                <a:solidFill>
                  <a:srgbClr val="092281"/>
                </a:solidFill>
                <a:latin typeface="Calibri"/>
                <a:cs typeface="Calibri"/>
              </a:rPr>
              <a:t>27</a:t>
            </a:r>
            <a:r>
              <a:rPr sz="849" b="1" spc="-30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092281"/>
                </a:solidFill>
                <a:latin typeface="Calibri"/>
                <a:cs typeface="Calibri"/>
              </a:rPr>
              <a:t>Mayo</a:t>
            </a:r>
            <a:r>
              <a:rPr sz="849" b="1" spc="-30" dirty="0">
                <a:solidFill>
                  <a:srgbClr val="092281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92281"/>
                </a:solidFill>
                <a:latin typeface="Calibri"/>
                <a:cs typeface="Calibri"/>
              </a:rPr>
              <a:t>2022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90775" y="3805975"/>
            <a:ext cx="891040" cy="26385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590774" y="3506758"/>
            <a:ext cx="972751" cy="193908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446992" y="3467935"/>
            <a:ext cx="2308326" cy="397079"/>
          </a:xfrm>
          <a:prstGeom prst="rect">
            <a:avLst/>
          </a:prstGeom>
        </p:spPr>
      </p:pic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0641" y="2189503"/>
              <a:ext cx="2395986" cy="18552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35054" y="1961331"/>
              <a:ext cx="2027865" cy="2071257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048206" y="4093298"/>
            <a:ext cx="150499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E.</a:t>
            </a:r>
            <a:r>
              <a:rPr sz="749" b="1" spc="-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Onecha.</a:t>
            </a:r>
            <a:r>
              <a:rPr sz="749" b="1" spc="-10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i="1" spc="-5" dirty="0">
                <a:solidFill>
                  <a:srgbClr val="7F7F7F"/>
                </a:solidFill>
                <a:latin typeface="Calibri-BoldItalic"/>
                <a:cs typeface="Calibri-BoldItalic"/>
              </a:rPr>
              <a:t>et</a:t>
            </a:r>
            <a:r>
              <a:rPr sz="749" b="1" i="1" spc="-10" dirty="0">
                <a:solidFill>
                  <a:srgbClr val="7F7F7F"/>
                </a:solidFill>
                <a:latin typeface="Calibri-BoldItalic"/>
                <a:cs typeface="Calibri-BoldItalic"/>
              </a:rPr>
              <a:t> </a:t>
            </a:r>
            <a:r>
              <a:rPr sz="749" b="1" i="1" dirty="0">
                <a:solidFill>
                  <a:srgbClr val="7F7F7F"/>
                </a:solidFill>
                <a:latin typeface="Calibri-BoldItalic"/>
                <a:cs typeface="Calibri-BoldItalic"/>
              </a:rPr>
              <a:t>al</a:t>
            </a:r>
            <a:r>
              <a:rPr sz="749" b="1" i="1" spc="155" dirty="0">
                <a:solidFill>
                  <a:srgbClr val="7F7F7F"/>
                </a:solidFill>
                <a:latin typeface="Calibri-BoldItalic"/>
                <a:cs typeface="Calibri-BoldItalic"/>
              </a:rPr>
              <a:t> </a:t>
            </a: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Haematologica</a:t>
            </a:r>
            <a:r>
              <a:rPr sz="749" b="1" spc="-1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2019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03579" y="1590427"/>
            <a:ext cx="5733331" cy="627242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312045">
              <a:lnSpc>
                <a:spcPct val="120700"/>
              </a:lnSpc>
              <a:spcBef>
                <a:spcPts val="90"/>
              </a:spcBef>
            </a:pPr>
            <a:r>
              <a:rPr sz="1049" spc="10" dirty="0">
                <a:latin typeface="Calibri"/>
                <a:cs typeface="Calibri"/>
              </a:rPr>
              <a:t>Método</a:t>
            </a:r>
            <a:r>
              <a:rPr sz="1049" spc="2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3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detección,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cuantificación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spc="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caracterización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mutaciones</a:t>
            </a:r>
            <a:r>
              <a:rPr sz="1049" spc="3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puntuales</a:t>
            </a:r>
            <a:r>
              <a:rPr sz="1049" spc="3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por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NGS</a:t>
            </a:r>
            <a:r>
              <a:rPr sz="1049" spc="3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partir </a:t>
            </a:r>
            <a:r>
              <a:rPr sz="1049" spc="-2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ADN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genómico.</a:t>
            </a:r>
            <a:endParaRPr sz="1049">
              <a:latin typeface="Calibri"/>
              <a:cs typeface="Calibri"/>
            </a:endParaRPr>
          </a:p>
          <a:p>
            <a:pPr marL="4356581">
              <a:spcBef>
                <a:spcPts val="444"/>
              </a:spcBef>
            </a:pPr>
            <a:r>
              <a:rPr sz="1049" spc="20" dirty="0">
                <a:latin typeface="Calibri"/>
                <a:cs typeface="Calibri"/>
              </a:rPr>
              <a:t>MRD</a:t>
            </a:r>
            <a:r>
              <a:rPr sz="1049" spc="-4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threshold=0,00035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 flipH="1">
            <a:off x="1711308" y="1387736"/>
            <a:ext cx="1268779" cy="19712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-5" dirty="0">
                <a:solidFill>
                  <a:srgbClr val="1083BF"/>
                </a:solidFill>
              </a:rPr>
              <a:t>Antecedentes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SESIÓN</a:t>
            </a:r>
            <a:r>
              <a:rPr spc="15" dirty="0"/>
              <a:t> </a:t>
            </a:r>
            <a:r>
              <a:rPr spc="-5" dirty="0"/>
              <a:t>PLENARIA-LEUCEMIA</a:t>
            </a:r>
            <a:r>
              <a:rPr spc="-40" dirty="0"/>
              <a:t> </a:t>
            </a:r>
            <a:r>
              <a:rPr spc="-15" dirty="0"/>
              <a:t>AGUDA</a:t>
            </a:r>
            <a:r>
              <a:rPr spc="-10" dirty="0"/>
              <a:t> </a:t>
            </a:r>
            <a:r>
              <a:rPr spc="-5" dirty="0"/>
              <a:t>MIELOBLÁSTICA</a:t>
            </a:r>
            <a:r>
              <a:rPr spc="345" dirty="0"/>
              <a:t> </a:t>
            </a:r>
            <a:r>
              <a:rPr dirty="0">
                <a:solidFill>
                  <a:srgbClr val="EDEDED"/>
                </a:solidFill>
              </a:rPr>
              <a:t>|</a:t>
            </a:r>
            <a:r>
              <a:rPr spc="35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TRABAJO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dirty="0">
                <a:solidFill>
                  <a:srgbClr val="EDEDED"/>
                </a:solidFill>
              </a:rPr>
              <a:t>EN</a:t>
            </a:r>
            <a:r>
              <a:rPr spc="15" dirty="0">
                <a:solidFill>
                  <a:srgbClr val="EDEDED"/>
                </a:solidFill>
              </a:rPr>
              <a:t> </a:t>
            </a:r>
            <a:r>
              <a:rPr spc="-5" dirty="0">
                <a:solidFill>
                  <a:srgbClr val="EDEDED"/>
                </a:solidFill>
              </a:rPr>
              <a:t>EJECUCION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68195" y="2181777"/>
              <a:ext cx="3002851" cy="38298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11" y="2534183"/>
              <a:ext cx="1337170" cy="63601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678532" y="2217469"/>
              <a:ext cx="2940685" cy="316865"/>
            </a:xfrm>
            <a:custGeom>
              <a:avLst/>
              <a:gdLst/>
              <a:ahLst/>
              <a:cxnLst/>
              <a:rect l="l" t="t" r="r" b="b"/>
              <a:pathLst>
                <a:path w="2940685" h="316864">
                  <a:moveTo>
                    <a:pt x="0" y="0"/>
                  </a:moveTo>
                  <a:lnTo>
                    <a:pt x="2940164" y="0"/>
                  </a:lnTo>
                  <a:lnTo>
                    <a:pt x="2940164" y="316725"/>
                  </a:lnTo>
                  <a:lnTo>
                    <a:pt x="0" y="31672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684671" y="2217313"/>
            <a:ext cx="2931990" cy="27832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17124" rIns="0" bIns="0" rtlCol="0">
            <a:spAutoFit/>
          </a:bodyPr>
          <a:lstStyle/>
          <a:p>
            <a:pPr marL="891104" marR="883494" indent="66595">
              <a:spcBef>
                <a:spcPts val="135"/>
              </a:spcBef>
            </a:pPr>
            <a:r>
              <a:rPr sz="849" b="1" dirty="0">
                <a:latin typeface="Calibri"/>
                <a:cs typeface="Calibri"/>
              </a:rPr>
              <a:t>Panel </a:t>
            </a:r>
            <a:r>
              <a:rPr sz="849" b="1" spc="5" dirty="0">
                <a:latin typeface="Calibri"/>
                <a:cs typeface="Calibri"/>
              </a:rPr>
              <a:t>de 9 </a:t>
            </a:r>
            <a:r>
              <a:rPr sz="849" b="1" dirty="0">
                <a:latin typeface="Calibri"/>
                <a:cs typeface="Calibri"/>
              </a:rPr>
              <a:t>amplicones </a:t>
            </a:r>
            <a:r>
              <a:rPr sz="849" b="1" spc="5" dirty="0">
                <a:latin typeface="Calibri"/>
                <a:cs typeface="Calibri"/>
              </a:rPr>
              <a:t> en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i="1" spc="5" dirty="0">
                <a:latin typeface="Calibri-BoldItalic"/>
                <a:cs typeface="Calibri-BoldItalic"/>
              </a:rPr>
              <a:t>ABL1</a:t>
            </a:r>
            <a:r>
              <a:rPr sz="849" b="1" i="1" spc="-5" dirty="0">
                <a:latin typeface="Calibri-BoldItalic"/>
                <a:cs typeface="Calibri-BoldItalic"/>
              </a:rPr>
              <a:t> </a:t>
            </a:r>
            <a:r>
              <a:rPr sz="849" b="1" dirty="0">
                <a:latin typeface="Calibri"/>
                <a:cs typeface="Calibri"/>
              </a:rPr>
              <a:t>exones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de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4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10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673420" y="2520395"/>
            <a:ext cx="2996046" cy="1634380"/>
            <a:chOff x="1669846" y="2523502"/>
            <a:chExt cx="2999740" cy="1636395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91170" y="2560205"/>
              <a:ext cx="2915539" cy="129006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69846" y="2523502"/>
              <a:ext cx="2999549" cy="163596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678532" y="2554029"/>
              <a:ext cx="2940685" cy="1576070"/>
            </a:xfrm>
            <a:custGeom>
              <a:avLst/>
              <a:gdLst/>
              <a:ahLst/>
              <a:cxnLst/>
              <a:rect l="l" t="t" r="r" b="b"/>
              <a:pathLst>
                <a:path w="2940685" h="1576070">
                  <a:moveTo>
                    <a:pt x="0" y="0"/>
                  </a:moveTo>
                  <a:lnTo>
                    <a:pt x="2940164" y="0"/>
                  </a:lnTo>
                  <a:lnTo>
                    <a:pt x="2940164" y="1575676"/>
                  </a:lnTo>
                  <a:lnTo>
                    <a:pt x="0" y="1575676"/>
                  </a:lnTo>
                  <a:lnTo>
                    <a:pt x="0" y="0"/>
                  </a:lnTo>
                  <a:close/>
                </a:path>
              </a:pathLst>
            </a:custGeom>
            <a:ln w="3441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683815" y="3846254"/>
            <a:ext cx="2933258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31497" indent="-124311">
              <a:spcBef>
                <a:spcPts val="105"/>
              </a:spcBef>
              <a:buFont typeface="Arial Unicode MS"/>
              <a:buChar char="✓"/>
              <a:tabLst>
                <a:tab pos="232131" algn="l"/>
              </a:tabLst>
            </a:pPr>
            <a:r>
              <a:rPr sz="699" b="1" dirty="0">
                <a:solidFill>
                  <a:srgbClr val="0000CC"/>
                </a:solidFill>
                <a:latin typeface="Calibri"/>
                <a:cs typeface="Calibri"/>
              </a:rPr>
              <a:t>Exones</a:t>
            </a:r>
            <a:r>
              <a:rPr sz="699" b="1" spc="5" dirty="0">
                <a:solidFill>
                  <a:srgbClr val="0000CC"/>
                </a:solidFill>
                <a:latin typeface="Calibri"/>
                <a:cs typeface="Calibri"/>
              </a:rPr>
              <a:t> 4-10</a:t>
            </a:r>
            <a:r>
              <a:rPr sz="699" b="1" spc="10" dirty="0">
                <a:solidFill>
                  <a:srgbClr val="0000CC"/>
                </a:solidFill>
                <a:latin typeface="Calibri"/>
                <a:cs typeface="Calibri"/>
              </a:rPr>
              <a:t> </a:t>
            </a:r>
            <a:r>
              <a:rPr sz="699" b="1" spc="5" dirty="0">
                <a:solidFill>
                  <a:srgbClr val="0000CC"/>
                </a:solidFill>
                <a:latin typeface="Calibri"/>
                <a:cs typeface="Calibri"/>
              </a:rPr>
              <a:t>cubierto por amplicones</a:t>
            </a:r>
            <a:r>
              <a:rPr sz="699" b="1" spc="15" dirty="0">
                <a:solidFill>
                  <a:srgbClr val="0000CC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0000CC"/>
                </a:solidFill>
                <a:latin typeface="Calibri"/>
                <a:cs typeface="Calibri"/>
              </a:rPr>
              <a:t>de</a:t>
            </a:r>
            <a:r>
              <a:rPr sz="699" b="1" spc="10" dirty="0">
                <a:solidFill>
                  <a:srgbClr val="0000CC"/>
                </a:solidFill>
                <a:latin typeface="Calibri"/>
                <a:cs typeface="Calibri"/>
              </a:rPr>
              <a:t> </a:t>
            </a:r>
            <a:r>
              <a:rPr sz="699" b="1" spc="5" dirty="0">
                <a:solidFill>
                  <a:srgbClr val="0000CC"/>
                </a:solidFill>
                <a:latin typeface="Calibri"/>
                <a:cs typeface="Calibri"/>
              </a:rPr>
              <a:t>400</a:t>
            </a:r>
            <a:r>
              <a:rPr sz="699" b="1" spc="10" dirty="0">
                <a:solidFill>
                  <a:srgbClr val="0000CC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0000CC"/>
                </a:solidFill>
                <a:latin typeface="Calibri"/>
                <a:cs typeface="Calibri"/>
              </a:rPr>
              <a:t>pb</a:t>
            </a:r>
            <a:endParaRPr sz="699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488635" y="2718867"/>
            <a:ext cx="472492" cy="128112"/>
          </a:xfrm>
          <a:custGeom>
            <a:avLst/>
            <a:gdLst/>
            <a:ahLst/>
            <a:cxnLst/>
            <a:rect l="l" t="t" r="r" b="b"/>
            <a:pathLst>
              <a:path w="473075" h="128269">
                <a:moveTo>
                  <a:pt x="472554" y="0"/>
                </a:moveTo>
                <a:lnTo>
                  <a:pt x="0" y="0"/>
                </a:lnTo>
                <a:lnTo>
                  <a:pt x="0" y="127762"/>
                </a:lnTo>
                <a:lnTo>
                  <a:pt x="472554" y="127762"/>
                </a:lnTo>
                <a:lnTo>
                  <a:pt x="472554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5592142" y="2731118"/>
            <a:ext cx="26383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Réplica</a:t>
            </a:r>
            <a:r>
              <a:rPr sz="4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17" name="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896821" y="2700110"/>
            <a:ext cx="385807" cy="557292"/>
          </a:xfrm>
          <a:prstGeom prst="rect">
            <a:avLst/>
          </a:prstGeom>
        </p:spPr>
      </p:pic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5445382" y="3349101"/>
          <a:ext cx="1342638" cy="454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477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53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95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236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R w="19050">
                      <a:solidFill>
                        <a:srgbClr val="FFFFFF"/>
                      </a:solidFill>
                      <a:prstDash val="solid"/>
                    </a:lnR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L="139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L w="19050">
                      <a:solidFill>
                        <a:srgbClr val="FFFFFF"/>
                      </a:solidFill>
                      <a:prstDash val="solid"/>
                    </a:lnL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58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R w="1905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19050">
                      <a:solidFill>
                        <a:srgbClr val="FFFFFF"/>
                      </a:solidFill>
                      <a:prstDash val="solid"/>
                    </a:lnL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5870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48201" marB="0">
                    <a:lnR w="1905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44395" marB="0">
                    <a:lnL w="19050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7F7F7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4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Control</a:t>
                      </a:r>
                      <a:r>
                        <a:rPr sz="4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4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46298" marB="0">
                    <a:lnL w="1905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solidFill>
                      <a:srgbClr val="7F7F7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9" name="object 19"/>
          <p:cNvSpPr/>
          <p:nvPr/>
        </p:nvSpPr>
        <p:spPr>
          <a:xfrm>
            <a:off x="5485794" y="2875316"/>
            <a:ext cx="472492" cy="128112"/>
          </a:xfrm>
          <a:custGeom>
            <a:avLst/>
            <a:gdLst/>
            <a:ahLst/>
            <a:cxnLst/>
            <a:rect l="l" t="t" r="r" b="b"/>
            <a:pathLst>
              <a:path w="473075" h="128269">
                <a:moveTo>
                  <a:pt x="472554" y="0"/>
                </a:moveTo>
                <a:lnTo>
                  <a:pt x="0" y="0"/>
                </a:lnTo>
                <a:lnTo>
                  <a:pt x="0" y="127762"/>
                </a:lnTo>
                <a:lnTo>
                  <a:pt x="472554" y="127762"/>
                </a:lnTo>
                <a:lnTo>
                  <a:pt x="472554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5589297" y="2887753"/>
            <a:ext cx="26383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Réplica</a:t>
            </a:r>
            <a:r>
              <a:rPr sz="4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482852" y="3030661"/>
            <a:ext cx="472492" cy="128112"/>
          </a:xfrm>
          <a:custGeom>
            <a:avLst/>
            <a:gdLst/>
            <a:ahLst/>
            <a:cxnLst/>
            <a:rect l="l" t="t" r="r" b="b"/>
            <a:pathLst>
              <a:path w="473075" h="128269">
                <a:moveTo>
                  <a:pt x="472554" y="0"/>
                </a:moveTo>
                <a:lnTo>
                  <a:pt x="0" y="0"/>
                </a:lnTo>
                <a:lnTo>
                  <a:pt x="0" y="127762"/>
                </a:lnTo>
                <a:lnTo>
                  <a:pt x="472554" y="127762"/>
                </a:lnTo>
                <a:lnTo>
                  <a:pt x="472554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5586360" y="3042740"/>
            <a:ext cx="26383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Réplica</a:t>
            </a:r>
            <a:r>
              <a:rPr sz="4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23" name="object 2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736402" y="3298524"/>
            <a:ext cx="716331" cy="574730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4848083" y="3895718"/>
            <a:ext cx="1545589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36361" indent="-124311">
              <a:spcBef>
                <a:spcPts val="105"/>
              </a:spcBef>
              <a:buFont typeface="Arial Unicode MS"/>
              <a:buChar char="✓"/>
              <a:tabLst>
                <a:tab pos="136995" algn="l"/>
              </a:tabLst>
            </a:pPr>
            <a:r>
              <a:rPr sz="699" b="1" spc="5" dirty="0">
                <a:solidFill>
                  <a:srgbClr val="7F7F7F"/>
                </a:solidFill>
                <a:latin typeface="Calibri"/>
                <a:cs typeface="Calibri"/>
              </a:rPr>
              <a:t>Establecer</a:t>
            </a:r>
            <a:r>
              <a:rPr sz="699" b="1" dirty="0">
                <a:solidFill>
                  <a:srgbClr val="7F7F7F"/>
                </a:solidFill>
                <a:latin typeface="Calibri"/>
                <a:cs typeface="Calibri"/>
              </a:rPr>
              <a:t> un</a:t>
            </a:r>
            <a:r>
              <a:rPr sz="69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7F7F7F"/>
                </a:solidFill>
                <a:latin typeface="Calibri"/>
                <a:cs typeface="Calibri"/>
              </a:rPr>
              <a:t>LD</a:t>
            </a:r>
            <a:r>
              <a:rPr sz="69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7F7F7F"/>
                </a:solidFill>
                <a:latin typeface="Calibri"/>
                <a:cs typeface="Calibri"/>
              </a:rPr>
              <a:t>para</a:t>
            </a:r>
            <a:r>
              <a:rPr sz="699" b="1" spc="5" dirty="0">
                <a:solidFill>
                  <a:srgbClr val="7F7F7F"/>
                </a:solidFill>
                <a:latin typeface="Calibri"/>
                <a:cs typeface="Calibri"/>
              </a:rPr>
              <a:t> cada mutación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7080625" y="2598465"/>
            <a:ext cx="405265" cy="1418111"/>
            <a:chOff x="7083718" y="2601669"/>
            <a:chExt cx="405765" cy="1419860"/>
          </a:xfrm>
        </p:grpSpPr>
        <p:sp>
          <p:nvSpPr>
            <p:cNvPr id="26" name="object 26"/>
            <p:cNvSpPr/>
            <p:nvPr/>
          </p:nvSpPr>
          <p:spPr>
            <a:xfrm>
              <a:off x="7090703" y="2608654"/>
              <a:ext cx="0" cy="1405890"/>
            </a:xfrm>
            <a:custGeom>
              <a:avLst/>
              <a:gdLst/>
              <a:ahLst/>
              <a:cxnLst/>
              <a:rect l="l" t="t" r="r" b="b"/>
              <a:pathLst>
                <a:path h="1405889">
                  <a:moveTo>
                    <a:pt x="0" y="0"/>
                  </a:moveTo>
                  <a:lnTo>
                    <a:pt x="0" y="1405470"/>
                  </a:lnTo>
                </a:path>
              </a:pathLst>
            </a:custGeom>
            <a:ln w="1375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7090703" y="4014119"/>
              <a:ext cx="391795" cy="0"/>
            </a:xfrm>
            <a:custGeom>
              <a:avLst/>
              <a:gdLst/>
              <a:ahLst/>
              <a:cxnLst/>
              <a:rect l="l" t="t" r="r" b="b"/>
              <a:pathLst>
                <a:path w="391795">
                  <a:moveTo>
                    <a:pt x="391388" y="0"/>
                  </a:moveTo>
                  <a:lnTo>
                    <a:pt x="0" y="0"/>
                  </a:lnTo>
                </a:path>
              </a:pathLst>
            </a:custGeom>
            <a:ln w="1375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7256017" y="2627452"/>
              <a:ext cx="51435" cy="303530"/>
            </a:xfrm>
            <a:custGeom>
              <a:avLst/>
              <a:gdLst/>
              <a:ahLst/>
              <a:cxnLst/>
              <a:rect l="l" t="t" r="r" b="b"/>
              <a:pathLst>
                <a:path w="51434" h="303530">
                  <a:moveTo>
                    <a:pt x="51295" y="271970"/>
                  </a:moveTo>
                  <a:lnTo>
                    <a:pt x="49288" y="259791"/>
                  </a:lnTo>
                  <a:lnTo>
                    <a:pt x="43789" y="249847"/>
                  </a:lnTo>
                  <a:lnTo>
                    <a:pt x="35636" y="243141"/>
                  </a:lnTo>
                  <a:lnTo>
                    <a:pt x="25654" y="240677"/>
                  </a:lnTo>
                  <a:lnTo>
                    <a:pt x="15671" y="243141"/>
                  </a:lnTo>
                  <a:lnTo>
                    <a:pt x="7518" y="249847"/>
                  </a:lnTo>
                  <a:lnTo>
                    <a:pt x="2019" y="259791"/>
                  </a:lnTo>
                  <a:lnTo>
                    <a:pt x="0" y="271970"/>
                  </a:lnTo>
                  <a:lnTo>
                    <a:pt x="2019" y="284149"/>
                  </a:lnTo>
                  <a:lnTo>
                    <a:pt x="7518" y="294093"/>
                  </a:lnTo>
                  <a:lnTo>
                    <a:pt x="15671" y="300799"/>
                  </a:lnTo>
                  <a:lnTo>
                    <a:pt x="25654" y="303263"/>
                  </a:lnTo>
                  <a:lnTo>
                    <a:pt x="35636" y="300799"/>
                  </a:lnTo>
                  <a:lnTo>
                    <a:pt x="43789" y="294093"/>
                  </a:lnTo>
                  <a:lnTo>
                    <a:pt x="49288" y="284149"/>
                  </a:lnTo>
                  <a:lnTo>
                    <a:pt x="51295" y="271970"/>
                  </a:lnTo>
                  <a:close/>
                </a:path>
                <a:path w="51434" h="303530">
                  <a:moveTo>
                    <a:pt x="51295" y="188455"/>
                  </a:moveTo>
                  <a:lnTo>
                    <a:pt x="49288" y="176276"/>
                  </a:lnTo>
                  <a:lnTo>
                    <a:pt x="43789" y="166319"/>
                  </a:lnTo>
                  <a:lnTo>
                    <a:pt x="35636" y="159613"/>
                  </a:lnTo>
                  <a:lnTo>
                    <a:pt x="25654" y="157162"/>
                  </a:lnTo>
                  <a:lnTo>
                    <a:pt x="15671" y="159613"/>
                  </a:lnTo>
                  <a:lnTo>
                    <a:pt x="7518" y="166319"/>
                  </a:lnTo>
                  <a:lnTo>
                    <a:pt x="2019" y="176276"/>
                  </a:lnTo>
                  <a:lnTo>
                    <a:pt x="0" y="188455"/>
                  </a:lnTo>
                  <a:lnTo>
                    <a:pt x="2019" y="200634"/>
                  </a:lnTo>
                  <a:lnTo>
                    <a:pt x="7518" y="210578"/>
                  </a:lnTo>
                  <a:lnTo>
                    <a:pt x="15671" y="217284"/>
                  </a:lnTo>
                  <a:lnTo>
                    <a:pt x="25654" y="219748"/>
                  </a:lnTo>
                  <a:lnTo>
                    <a:pt x="35636" y="217284"/>
                  </a:lnTo>
                  <a:lnTo>
                    <a:pt x="43789" y="210578"/>
                  </a:lnTo>
                  <a:lnTo>
                    <a:pt x="49288" y="200634"/>
                  </a:lnTo>
                  <a:lnTo>
                    <a:pt x="51295" y="188455"/>
                  </a:lnTo>
                  <a:close/>
                </a:path>
                <a:path w="51434" h="303530">
                  <a:moveTo>
                    <a:pt x="51295" y="31292"/>
                  </a:moveTo>
                  <a:lnTo>
                    <a:pt x="49288" y="19100"/>
                  </a:lnTo>
                  <a:lnTo>
                    <a:pt x="43789" y="9156"/>
                  </a:lnTo>
                  <a:lnTo>
                    <a:pt x="35636" y="2451"/>
                  </a:lnTo>
                  <a:lnTo>
                    <a:pt x="25654" y="0"/>
                  </a:lnTo>
                  <a:lnTo>
                    <a:pt x="15671" y="2451"/>
                  </a:lnTo>
                  <a:lnTo>
                    <a:pt x="7518" y="9156"/>
                  </a:lnTo>
                  <a:lnTo>
                    <a:pt x="2019" y="19100"/>
                  </a:lnTo>
                  <a:lnTo>
                    <a:pt x="0" y="31292"/>
                  </a:lnTo>
                  <a:lnTo>
                    <a:pt x="2019" y="43472"/>
                  </a:lnTo>
                  <a:lnTo>
                    <a:pt x="7518" y="53416"/>
                  </a:lnTo>
                  <a:lnTo>
                    <a:pt x="15671" y="60121"/>
                  </a:lnTo>
                  <a:lnTo>
                    <a:pt x="25654" y="62585"/>
                  </a:lnTo>
                  <a:lnTo>
                    <a:pt x="35636" y="60121"/>
                  </a:lnTo>
                  <a:lnTo>
                    <a:pt x="43789" y="53416"/>
                  </a:lnTo>
                  <a:lnTo>
                    <a:pt x="49288" y="43472"/>
                  </a:lnTo>
                  <a:lnTo>
                    <a:pt x="51295" y="31292"/>
                  </a:lnTo>
                  <a:close/>
                </a:path>
              </a:pathLst>
            </a:custGeom>
            <a:solidFill>
              <a:srgbClr val="C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7183780" y="3502126"/>
              <a:ext cx="184785" cy="508000"/>
            </a:xfrm>
            <a:custGeom>
              <a:avLst/>
              <a:gdLst/>
              <a:ahLst/>
              <a:cxnLst/>
              <a:rect l="l" t="t" r="r" b="b"/>
              <a:pathLst>
                <a:path w="184784" h="508000">
                  <a:moveTo>
                    <a:pt x="51295" y="471995"/>
                  </a:moveTo>
                  <a:lnTo>
                    <a:pt x="49276" y="459816"/>
                  </a:lnTo>
                  <a:lnTo>
                    <a:pt x="43776" y="449872"/>
                  </a:lnTo>
                  <a:lnTo>
                    <a:pt x="35636" y="443166"/>
                  </a:lnTo>
                  <a:lnTo>
                    <a:pt x="25654" y="440702"/>
                  </a:lnTo>
                  <a:lnTo>
                    <a:pt x="15659" y="443166"/>
                  </a:lnTo>
                  <a:lnTo>
                    <a:pt x="7505" y="449872"/>
                  </a:lnTo>
                  <a:lnTo>
                    <a:pt x="2006" y="459816"/>
                  </a:lnTo>
                  <a:lnTo>
                    <a:pt x="0" y="471995"/>
                  </a:lnTo>
                  <a:lnTo>
                    <a:pt x="2006" y="484187"/>
                  </a:lnTo>
                  <a:lnTo>
                    <a:pt x="7505" y="494131"/>
                  </a:lnTo>
                  <a:lnTo>
                    <a:pt x="15659" y="500837"/>
                  </a:lnTo>
                  <a:lnTo>
                    <a:pt x="25654" y="503288"/>
                  </a:lnTo>
                  <a:lnTo>
                    <a:pt x="35636" y="500837"/>
                  </a:lnTo>
                  <a:lnTo>
                    <a:pt x="43776" y="494131"/>
                  </a:lnTo>
                  <a:lnTo>
                    <a:pt x="49276" y="484187"/>
                  </a:lnTo>
                  <a:lnTo>
                    <a:pt x="51295" y="471995"/>
                  </a:lnTo>
                  <a:close/>
                </a:path>
                <a:path w="184784" h="508000">
                  <a:moveTo>
                    <a:pt x="55943" y="313944"/>
                  </a:moveTo>
                  <a:lnTo>
                    <a:pt x="53924" y="301764"/>
                  </a:lnTo>
                  <a:lnTo>
                    <a:pt x="48425" y="291820"/>
                  </a:lnTo>
                  <a:lnTo>
                    <a:pt x="40284" y="285115"/>
                  </a:lnTo>
                  <a:lnTo>
                    <a:pt x="30302" y="282651"/>
                  </a:lnTo>
                  <a:lnTo>
                    <a:pt x="20307" y="285115"/>
                  </a:lnTo>
                  <a:lnTo>
                    <a:pt x="12153" y="291820"/>
                  </a:lnTo>
                  <a:lnTo>
                    <a:pt x="6654" y="301764"/>
                  </a:lnTo>
                  <a:lnTo>
                    <a:pt x="4648" y="313944"/>
                  </a:lnTo>
                  <a:lnTo>
                    <a:pt x="6654" y="326123"/>
                  </a:lnTo>
                  <a:lnTo>
                    <a:pt x="12153" y="336067"/>
                  </a:lnTo>
                  <a:lnTo>
                    <a:pt x="20307" y="342773"/>
                  </a:lnTo>
                  <a:lnTo>
                    <a:pt x="30302" y="345236"/>
                  </a:lnTo>
                  <a:lnTo>
                    <a:pt x="40284" y="342773"/>
                  </a:lnTo>
                  <a:lnTo>
                    <a:pt x="48425" y="336067"/>
                  </a:lnTo>
                  <a:lnTo>
                    <a:pt x="53924" y="326123"/>
                  </a:lnTo>
                  <a:lnTo>
                    <a:pt x="55943" y="313944"/>
                  </a:lnTo>
                  <a:close/>
                </a:path>
                <a:path w="184784" h="508000">
                  <a:moveTo>
                    <a:pt x="56134" y="404177"/>
                  </a:moveTo>
                  <a:lnTo>
                    <a:pt x="54127" y="391998"/>
                  </a:lnTo>
                  <a:lnTo>
                    <a:pt x="48628" y="382054"/>
                  </a:lnTo>
                  <a:lnTo>
                    <a:pt x="40474" y="375348"/>
                  </a:lnTo>
                  <a:lnTo>
                    <a:pt x="30492" y="372884"/>
                  </a:lnTo>
                  <a:lnTo>
                    <a:pt x="20510" y="375348"/>
                  </a:lnTo>
                  <a:lnTo>
                    <a:pt x="12357" y="382054"/>
                  </a:lnTo>
                  <a:lnTo>
                    <a:pt x="6858" y="391998"/>
                  </a:lnTo>
                  <a:lnTo>
                    <a:pt x="4838" y="404177"/>
                  </a:lnTo>
                  <a:lnTo>
                    <a:pt x="6858" y="416356"/>
                  </a:lnTo>
                  <a:lnTo>
                    <a:pt x="12357" y="426313"/>
                  </a:lnTo>
                  <a:lnTo>
                    <a:pt x="20510" y="433019"/>
                  </a:lnTo>
                  <a:lnTo>
                    <a:pt x="30492" y="435470"/>
                  </a:lnTo>
                  <a:lnTo>
                    <a:pt x="40474" y="433019"/>
                  </a:lnTo>
                  <a:lnTo>
                    <a:pt x="48628" y="426313"/>
                  </a:lnTo>
                  <a:lnTo>
                    <a:pt x="54127" y="416356"/>
                  </a:lnTo>
                  <a:lnTo>
                    <a:pt x="56134" y="404177"/>
                  </a:lnTo>
                  <a:close/>
                </a:path>
                <a:path w="184784" h="508000">
                  <a:moveTo>
                    <a:pt x="117094" y="420344"/>
                  </a:moveTo>
                  <a:lnTo>
                    <a:pt x="115074" y="408165"/>
                  </a:lnTo>
                  <a:lnTo>
                    <a:pt x="109575" y="398221"/>
                  </a:lnTo>
                  <a:lnTo>
                    <a:pt x="101422" y="391515"/>
                  </a:lnTo>
                  <a:lnTo>
                    <a:pt x="91452" y="389051"/>
                  </a:lnTo>
                  <a:lnTo>
                    <a:pt x="81457" y="391515"/>
                  </a:lnTo>
                  <a:lnTo>
                    <a:pt x="73304" y="398221"/>
                  </a:lnTo>
                  <a:lnTo>
                    <a:pt x="67805" y="408165"/>
                  </a:lnTo>
                  <a:lnTo>
                    <a:pt x="65798" y="420344"/>
                  </a:lnTo>
                  <a:lnTo>
                    <a:pt x="67805" y="432523"/>
                  </a:lnTo>
                  <a:lnTo>
                    <a:pt x="73304" y="442480"/>
                  </a:lnTo>
                  <a:lnTo>
                    <a:pt x="77406" y="445871"/>
                  </a:lnTo>
                  <a:lnTo>
                    <a:pt x="72351" y="450024"/>
                  </a:lnTo>
                  <a:lnTo>
                    <a:pt x="66865" y="459968"/>
                  </a:lnTo>
                  <a:lnTo>
                    <a:pt x="64846" y="472147"/>
                  </a:lnTo>
                  <a:lnTo>
                    <a:pt x="66865" y="484327"/>
                  </a:lnTo>
                  <a:lnTo>
                    <a:pt x="72351" y="494271"/>
                  </a:lnTo>
                  <a:lnTo>
                    <a:pt x="80505" y="500976"/>
                  </a:lnTo>
                  <a:lnTo>
                    <a:pt x="90500" y="503440"/>
                  </a:lnTo>
                  <a:lnTo>
                    <a:pt x="100482" y="500976"/>
                  </a:lnTo>
                  <a:lnTo>
                    <a:pt x="108635" y="494271"/>
                  </a:lnTo>
                  <a:lnTo>
                    <a:pt x="114122" y="484327"/>
                  </a:lnTo>
                  <a:lnTo>
                    <a:pt x="116141" y="472147"/>
                  </a:lnTo>
                  <a:lnTo>
                    <a:pt x="114122" y="459968"/>
                  </a:lnTo>
                  <a:lnTo>
                    <a:pt x="108635" y="450024"/>
                  </a:lnTo>
                  <a:lnTo>
                    <a:pt x="104508" y="446646"/>
                  </a:lnTo>
                  <a:lnTo>
                    <a:pt x="109575" y="442480"/>
                  </a:lnTo>
                  <a:lnTo>
                    <a:pt x="115074" y="432523"/>
                  </a:lnTo>
                  <a:lnTo>
                    <a:pt x="117094" y="420344"/>
                  </a:lnTo>
                  <a:close/>
                </a:path>
                <a:path w="184784" h="508000">
                  <a:moveTo>
                    <a:pt x="117094" y="352044"/>
                  </a:moveTo>
                  <a:lnTo>
                    <a:pt x="115074" y="339864"/>
                  </a:lnTo>
                  <a:lnTo>
                    <a:pt x="109575" y="329920"/>
                  </a:lnTo>
                  <a:lnTo>
                    <a:pt x="101422" y="323215"/>
                  </a:lnTo>
                  <a:lnTo>
                    <a:pt x="91452" y="320751"/>
                  </a:lnTo>
                  <a:lnTo>
                    <a:pt x="81457" y="323215"/>
                  </a:lnTo>
                  <a:lnTo>
                    <a:pt x="73304" y="329920"/>
                  </a:lnTo>
                  <a:lnTo>
                    <a:pt x="67805" y="339864"/>
                  </a:lnTo>
                  <a:lnTo>
                    <a:pt x="65798" y="352044"/>
                  </a:lnTo>
                  <a:lnTo>
                    <a:pt x="67805" y="364236"/>
                  </a:lnTo>
                  <a:lnTo>
                    <a:pt x="73304" y="374180"/>
                  </a:lnTo>
                  <a:lnTo>
                    <a:pt x="81457" y="380885"/>
                  </a:lnTo>
                  <a:lnTo>
                    <a:pt x="91452" y="383336"/>
                  </a:lnTo>
                  <a:lnTo>
                    <a:pt x="101422" y="380885"/>
                  </a:lnTo>
                  <a:lnTo>
                    <a:pt x="109575" y="374180"/>
                  </a:lnTo>
                  <a:lnTo>
                    <a:pt x="115074" y="364236"/>
                  </a:lnTo>
                  <a:lnTo>
                    <a:pt x="117094" y="352044"/>
                  </a:lnTo>
                  <a:close/>
                </a:path>
                <a:path w="184784" h="508000">
                  <a:moveTo>
                    <a:pt x="117094" y="31292"/>
                  </a:moveTo>
                  <a:lnTo>
                    <a:pt x="115074" y="19113"/>
                  </a:lnTo>
                  <a:lnTo>
                    <a:pt x="109575" y="9156"/>
                  </a:lnTo>
                  <a:lnTo>
                    <a:pt x="101422" y="2451"/>
                  </a:lnTo>
                  <a:lnTo>
                    <a:pt x="91452" y="0"/>
                  </a:lnTo>
                  <a:lnTo>
                    <a:pt x="81457" y="2451"/>
                  </a:lnTo>
                  <a:lnTo>
                    <a:pt x="73304" y="9156"/>
                  </a:lnTo>
                  <a:lnTo>
                    <a:pt x="67805" y="19113"/>
                  </a:lnTo>
                  <a:lnTo>
                    <a:pt x="65798" y="31292"/>
                  </a:lnTo>
                  <a:lnTo>
                    <a:pt x="67805" y="43472"/>
                  </a:lnTo>
                  <a:lnTo>
                    <a:pt x="73304" y="53416"/>
                  </a:lnTo>
                  <a:lnTo>
                    <a:pt x="81457" y="60121"/>
                  </a:lnTo>
                  <a:lnTo>
                    <a:pt x="91452" y="62585"/>
                  </a:lnTo>
                  <a:lnTo>
                    <a:pt x="101422" y="60121"/>
                  </a:lnTo>
                  <a:lnTo>
                    <a:pt x="109575" y="53416"/>
                  </a:lnTo>
                  <a:lnTo>
                    <a:pt x="115074" y="43472"/>
                  </a:lnTo>
                  <a:lnTo>
                    <a:pt x="117094" y="31292"/>
                  </a:lnTo>
                  <a:close/>
                </a:path>
                <a:path w="184784" h="508000">
                  <a:moveTo>
                    <a:pt x="184607" y="476529"/>
                  </a:moveTo>
                  <a:lnTo>
                    <a:pt x="182587" y="464350"/>
                  </a:lnTo>
                  <a:lnTo>
                    <a:pt x="177088" y="454393"/>
                  </a:lnTo>
                  <a:lnTo>
                    <a:pt x="171945" y="450164"/>
                  </a:lnTo>
                  <a:lnTo>
                    <a:pt x="176542" y="446379"/>
                  </a:lnTo>
                  <a:lnTo>
                    <a:pt x="182029" y="436422"/>
                  </a:lnTo>
                  <a:lnTo>
                    <a:pt x="184048" y="424243"/>
                  </a:lnTo>
                  <a:lnTo>
                    <a:pt x="182029" y="412064"/>
                  </a:lnTo>
                  <a:lnTo>
                    <a:pt x="176542" y="402120"/>
                  </a:lnTo>
                  <a:lnTo>
                    <a:pt x="168389" y="395414"/>
                  </a:lnTo>
                  <a:lnTo>
                    <a:pt x="158407" y="392950"/>
                  </a:lnTo>
                  <a:lnTo>
                    <a:pt x="148412" y="395414"/>
                  </a:lnTo>
                  <a:lnTo>
                    <a:pt x="140258" y="402120"/>
                  </a:lnTo>
                  <a:lnTo>
                    <a:pt x="134772" y="412064"/>
                  </a:lnTo>
                  <a:lnTo>
                    <a:pt x="132753" y="424243"/>
                  </a:lnTo>
                  <a:lnTo>
                    <a:pt x="134772" y="436422"/>
                  </a:lnTo>
                  <a:lnTo>
                    <a:pt x="140258" y="446379"/>
                  </a:lnTo>
                  <a:lnTo>
                    <a:pt x="145402" y="450621"/>
                  </a:lnTo>
                  <a:lnTo>
                    <a:pt x="140817" y="454393"/>
                  </a:lnTo>
                  <a:lnTo>
                    <a:pt x="135318" y="464350"/>
                  </a:lnTo>
                  <a:lnTo>
                    <a:pt x="133311" y="476529"/>
                  </a:lnTo>
                  <a:lnTo>
                    <a:pt x="135318" y="488708"/>
                  </a:lnTo>
                  <a:lnTo>
                    <a:pt x="140817" y="498652"/>
                  </a:lnTo>
                  <a:lnTo>
                    <a:pt x="148971" y="505358"/>
                  </a:lnTo>
                  <a:lnTo>
                    <a:pt x="158965" y="507822"/>
                  </a:lnTo>
                  <a:lnTo>
                    <a:pt x="168948" y="505358"/>
                  </a:lnTo>
                  <a:lnTo>
                    <a:pt x="177088" y="498652"/>
                  </a:lnTo>
                  <a:lnTo>
                    <a:pt x="182587" y="488708"/>
                  </a:lnTo>
                  <a:lnTo>
                    <a:pt x="184607" y="476529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6865042" y="3121080"/>
            <a:ext cx="130677" cy="282861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849" b="1" spc="-45" dirty="0">
                <a:solidFill>
                  <a:srgbClr val="7F7F7F"/>
                </a:solidFill>
                <a:latin typeface="Calibri"/>
                <a:cs typeface="Calibri"/>
              </a:rPr>
              <a:t>V</a:t>
            </a:r>
            <a:r>
              <a:rPr sz="849" b="1" dirty="0">
                <a:solidFill>
                  <a:srgbClr val="7F7F7F"/>
                </a:solidFill>
                <a:latin typeface="Calibri"/>
                <a:cs typeface="Calibri"/>
              </a:rPr>
              <a:t>AF%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4677522" y="2180739"/>
            <a:ext cx="3050588" cy="948790"/>
            <a:chOff x="4677652" y="2183428"/>
            <a:chExt cx="3054350" cy="949960"/>
          </a:xfrm>
        </p:grpSpPr>
        <p:sp>
          <p:nvSpPr>
            <p:cNvPr id="32" name="object 32"/>
            <p:cNvSpPr/>
            <p:nvPr/>
          </p:nvSpPr>
          <p:spPr>
            <a:xfrm>
              <a:off x="7174673" y="3125922"/>
              <a:ext cx="211454" cy="0"/>
            </a:xfrm>
            <a:custGeom>
              <a:avLst/>
              <a:gdLst/>
              <a:ahLst/>
              <a:cxnLst/>
              <a:rect l="l" t="t" r="r" b="b"/>
              <a:pathLst>
                <a:path w="211454">
                  <a:moveTo>
                    <a:pt x="211391" y="0"/>
                  </a:moveTo>
                  <a:lnTo>
                    <a:pt x="0" y="0"/>
                  </a:lnTo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677652" y="2183428"/>
              <a:ext cx="3054031" cy="416007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687900" y="2220366"/>
              <a:ext cx="2992755" cy="316865"/>
            </a:xfrm>
            <a:custGeom>
              <a:avLst/>
              <a:gdLst/>
              <a:ahLst/>
              <a:cxnLst/>
              <a:rect l="l" t="t" r="r" b="b"/>
              <a:pathLst>
                <a:path w="2992754" h="316864">
                  <a:moveTo>
                    <a:pt x="2992386" y="0"/>
                  </a:moveTo>
                  <a:lnTo>
                    <a:pt x="0" y="0"/>
                  </a:lnTo>
                  <a:lnTo>
                    <a:pt x="0" y="316725"/>
                  </a:lnTo>
                  <a:lnTo>
                    <a:pt x="2992386" y="316725"/>
                  </a:lnTo>
                  <a:lnTo>
                    <a:pt x="2992386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687905" y="2220371"/>
              <a:ext cx="2992755" cy="316865"/>
            </a:xfrm>
            <a:custGeom>
              <a:avLst/>
              <a:gdLst/>
              <a:ahLst/>
              <a:cxnLst/>
              <a:rect l="l" t="t" r="r" b="b"/>
              <a:pathLst>
                <a:path w="2992754" h="316864">
                  <a:moveTo>
                    <a:pt x="0" y="0"/>
                  </a:moveTo>
                  <a:lnTo>
                    <a:pt x="2992386" y="0"/>
                  </a:lnTo>
                  <a:lnTo>
                    <a:pt x="2992386" y="316725"/>
                  </a:lnTo>
                  <a:lnTo>
                    <a:pt x="0" y="31672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4685893" y="2223015"/>
            <a:ext cx="2996680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815630" marR="789626" indent="-22833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Definición </a:t>
            </a:r>
            <a:r>
              <a:rPr sz="849" b="1" spc="5" dirty="0">
                <a:latin typeface="Calibri"/>
                <a:cs typeface="Calibri"/>
              </a:rPr>
              <a:t>de </a:t>
            </a:r>
            <a:r>
              <a:rPr sz="849" b="1" dirty="0">
                <a:latin typeface="Calibri"/>
                <a:cs typeface="Calibri"/>
              </a:rPr>
              <a:t>métricas </a:t>
            </a:r>
            <a:r>
              <a:rPr sz="849" b="1" spc="10" dirty="0">
                <a:latin typeface="Calibri"/>
                <a:cs typeface="Calibri"/>
              </a:rPr>
              <a:t>(LQ, </a:t>
            </a:r>
            <a:r>
              <a:rPr sz="849" b="1" spc="5" dirty="0">
                <a:latin typeface="Calibri"/>
                <a:cs typeface="Calibri"/>
              </a:rPr>
              <a:t>LD) </a:t>
            </a:r>
            <a:r>
              <a:rPr sz="849" b="1" spc="-18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Corrección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de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error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intrínseco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37" name="object 3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675873" y="2513796"/>
            <a:ext cx="3056865" cy="1640550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4685893" y="2544409"/>
            <a:ext cx="2996680" cy="1580471"/>
          </a:xfrm>
          <a:custGeom>
            <a:avLst/>
            <a:gdLst/>
            <a:ahLst/>
            <a:cxnLst/>
            <a:rect l="l" t="t" r="r" b="b"/>
            <a:pathLst>
              <a:path w="3000375" h="1582420">
                <a:moveTo>
                  <a:pt x="0" y="0"/>
                </a:moveTo>
                <a:lnTo>
                  <a:pt x="2999955" y="0"/>
                </a:lnTo>
                <a:lnTo>
                  <a:pt x="2999955" y="1582280"/>
                </a:lnTo>
                <a:lnTo>
                  <a:pt x="0" y="1582280"/>
                </a:lnTo>
                <a:lnTo>
                  <a:pt x="0" y="0"/>
                </a:lnTo>
                <a:close/>
              </a:path>
            </a:pathLst>
          </a:custGeom>
          <a:ln w="3441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" name="object 39"/>
          <p:cNvSpPr txBox="1"/>
          <p:nvPr/>
        </p:nvSpPr>
        <p:spPr>
          <a:xfrm>
            <a:off x="7158783" y="3321937"/>
            <a:ext cx="388776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223252" algn="l"/>
              </a:tabLst>
            </a:pPr>
            <a:r>
              <a:rPr sz="999" u="heavy" spc="5" dirty="0">
                <a:solidFill>
                  <a:srgbClr val="0070C0"/>
                </a:solidFill>
                <a:uFill>
                  <a:solidFill>
                    <a:srgbClr val="0096CB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99" spc="-130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dirty="0">
                <a:solidFill>
                  <a:srgbClr val="0070C0"/>
                </a:solidFill>
                <a:latin typeface="Calibri"/>
                <a:cs typeface="Calibri"/>
              </a:rPr>
              <a:t>L</a:t>
            </a:r>
            <a:r>
              <a:rPr sz="999" b="1" spc="15" dirty="0">
                <a:solidFill>
                  <a:srgbClr val="0070C0"/>
                </a:solidFill>
                <a:latin typeface="Calibri"/>
                <a:cs typeface="Calibri"/>
              </a:rPr>
              <a:t>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081206" y="2736614"/>
            <a:ext cx="553672" cy="228179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38898" marR="5074" indent="-126848">
              <a:lnSpc>
                <a:spcPct val="103699"/>
              </a:lnSpc>
              <a:spcBef>
                <a:spcPts val="70"/>
              </a:spcBef>
              <a:buFont typeface="Arial Unicode MS"/>
              <a:buChar char="✓"/>
              <a:tabLst>
                <a:tab pos="136995" algn="l"/>
              </a:tabLst>
            </a:pPr>
            <a:r>
              <a:rPr sz="699" b="1" spc="5" dirty="0">
                <a:solidFill>
                  <a:srgbClr val="A10E2F"/>
                </a:solidFill>
                <a:latin typeface="Calibri"/>
                <a:cs typeface="Calibri"/>
              </a:rPr>
              <a:t>Cor</a:t>
            </a:r>
            <a:r>
              <a:rPr sz="699" b="1" spc="-5" dirty="0">
                <a:solidFill>
                  <a:srgbClr val="A10E2F"/>
                </a:solidFill>
                <a:latin typeface="Calibri"/>
                <a:cs typeface="Calibri"/>
              </a:rPr>
              <a:t>r</a:t>
            </a:r>
            <a:r>
              <a:rPr sz="699" b="1" spc="10" dirty="0">
                <a:solidFill>
                  <a:srgbClr val="A10E2F"/>
                </a:solidFill>
                <a:latin typeface="Calibri"/>
                <a:cs typeface="Calibri"/>
              </a:rPr>
              <a:t>e</a:t>
            </a:r>
            <a:r>
              <a:rPr sz="699" b="1" spc="5" dirty="0">
                <a:solidFill>
                  <a:srgbClr val="A10E2F"/>
                </a:solidFill>
                <a:latin typeface="Calibri"/>
                <a:cs typeface="Calibri"/>
              </a:rPr>
              <a:t>cc</a:t>
            </a:r>
            <a:r>
              <a:rPr sz="699" b="1" dirty="0">
                <a:solidFill>
                  <a:srgbClr val="A10E2F"/>
                </a:solidFill>
                <a:latin typeface="Calibri"/>
                <a:cs typeface="Calibri"/>
              </a:rPr>
              <a:t>i</a:t>
            </a:r>
            <a:r>
              <a:rPr sz="699" b="1" spc="5" dirty="0">
                <a:solidFill>
                  <a:srgbClr val="A10E2F"/>
                </a:solidFill>
                <a:latin typeface="Calibri"/>
                <a:cs typeface="Calibri"/>
              </a:rPr>
              <a:t>ó</a:t>
            </a:r>
            <a:r>
              <a:rPr sz="699" b="1" dirty="0">
                <a:solidFill>
                  <a:srgbClr val="A10E2F"/>
                </a:solidFill>
                <a:latin typeface="Calibri"/>
                <a:cs typeface="Calibri"/>
              </a:rPr>
              <a:t>n  de</a:t>
            </a:r>
            <a:r>
              <a:rPr sz="699" b="1" spc="-10" dirty="0">
                <a:solidFill>
                  <a:srgbClr val="A10E2F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A10E2F"/>
                </a:solidFill>
                <a:latin typeface="Calibri"/>
                <a:cs typeface="Calibri"/>
              </a:rPr>
              <a:t>FN</a:t>
            </a:r>
            <a:r>
              <a:rPr sz="699" b="1" spc="-10" dirty="0">
                <a:solidFill>
                  <a:srgbClr val="A10E2F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A10E2F"/>
                </a:solidFill>
                <a:latin typeface="Calibri"/>
                <a:cs typeface="Calibri"/>
              </a:rPr>
              <a:t>ó</a:t>
            </a:r>
            <a:r>
              <a:rPr sz="699" b="1" spc="-10" dirty="0">
                <a:solidFill>
                  <a:srgbClr val="A10E2F"/>
                </a:solidFill>
                <a:latin typeface="Calibri"/>
                <a:cs typeface="Calibri"/>
              </a:rPr>
              <a:t> </a:t>
            </a:r>
            <a:r>
              <a:rPr sz="699" b="1" dirty="0">
                <a:solidFill>
                  <a:srgbClr val="A10E2F"/>
                </a:solidFill>
                <a:latin typeface="Calibri"/>
                <a:cs typeface="Calibri"/>
              </a:rPr>
              <a:t>FP</a:t>
            </a:r>
            <a:endParaRPr sz="699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382994" y="2995475"/>
            <a:ext cx="163628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b="1" spc="-15" dirty="0">
                <a:solidFill>
                  <a:srgbClr val="FF0000"/>
                </a:solidFill>
                <a:latin typeface="Calibri"/>
                <a:cs typeface="Calibri"/>
              </a:rPr>
              <a:t>LQ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534989" y="4151555"/>
            <a:ext cx="2055500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5074" algn="r">
              <a:spcBef>
                <a:spcPts val="100"/>
              </a:spcBef>
            </a:pPr>
            <a:r>
              <a:rPr sz="649" b="1" dirty="0">
                <a:solidFill>
                  <a:srgbClr val="7F7F7F"/>
                </a:solidFill>
                <a:latin typeface="Montserrat"/>
                <a:cs typeface="Montserrat"/>
              </a:rPr>
              <a:t>R.</a:t>
            </a: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 Sánchez.</a:t>
            </a:r>
            <a:r>
              <a:rPr sz="649" b="1" dirty="0">
                <a:solidFill>
                  <a:srgbClr val="7F7F7F"/>
                </a:solidFill>
                <a:latin typeface="Montserrat"/>
                <a:cs typeface="Montserrat"/>
              </a:rPr>
              <a:t> </a:t>
            </a:r>
            <a:r>
              <a:rPr sz="649" b="1" i="1" spc="-5" dirty="0">
                <a:solidFill>
                  <a:srgbClr val="7F7F7F"/>
                </a:solidFill>
                <a:latin typeface="Montserrat-BoldItalic"/>
                <a:cs typeface="Montserrat-BoldItalic"/>
              </a:rPr>
              <a:t>et</a:t>
            </a:r>
            <a:r>
              <a:rPr sz="649" b="1" i="1" spc="5" dirty="0">
                <a:solidFill>
                  <a:srgbClr val="7F7F7F"/>
                </a:solidFill>
                <a:latin typeface="Montserrat-BoldItalic"/>
                <a:cs typeface="Montserrat-BoldItalic"/>
              </a:rPr>
              <a:t> </a:t>
            </a:r>
            <a:r>
              <a:rPr sz="649" b="1" i="1" spc="-5" dirty="0">
                <a:solidFill>
                  <a:srgbClr val="7F7F7F"/>
                </a:solidFill>
                <a:latin typeface="Montserrat-BoldItalic"/>
                <a:cs typeface="Montserrat-BoldItalic"/>
              </a:rPr>
              <a:t>al</a:t>
            </a:r>
            <a:r>
              <a:rPr sz="649" b="1" i="1" spc="185" dirty="0">
                <a:solidFill>
                  <a:srgbClr val="7F7F7F"/>
                </a:solidFill>
                <a:latin typeface="Montserrat-BoldItalic"/>
                <a:cs typeface="Montserrat-BoldItalic"/>
              </a:rPr>
              <a:t> </a:t>
            </a: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Scientific</a:t>
            </a:r>
            <a:r>
              <a:rPr sz="649" b="1" spc="5" dirty="0">
                <a:solidFill>
                  <a:srgbClr val="7F7F7F"/>
                </a:solidFill>
                <a:latin typeface="Montserrat"/>
                <a:cs typeface="Montserrat"/>
              </a:rPr>
              <a:t> </a:t>
            </a: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Reports</a:t>
            </a:r>
            <a:r>
              <a:rPr sz="649" b="1" dirty="0">
                <a:solidFill>
                  <a:srgbClr val="7F7F7F"/>
                </a:solidFill>
                <a:latin typeface="Montserrat"/>
                <a:cs typeface="Montserrat"/>
              </a:rPr>
              <a:t> </a:t>
            </a: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2022,</a:t>
            </a:r>
            <a:r>
              <a:rPr sz="649" b="1" dirty="0">
                <a:solidFill>
                  <a:srgbClr val="7F7F7F"/>
                </a:solidFill>
                <a:latin typeface="Montserrat"/>
                <a:cs typeface="Montserrat"/>
              </a:rPr>
              <a:t> </a:t>
            </a: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latest</a:t>
            </a:r>
            <a:endParaRPr sz="649">
              <a:latin typeface="Montserrat"/>
              <a:cs typeface="Montserrat"/>
            </a:endParaRPr>
          </a:p>
          <a:p>
            <a:pPr marR="5074" algn="r">
              <a:spcBef>
                <a:spcPts val="25"/>
              </a:spcBef>
            </a:pPr>
            <a:r>
              <a:rPr sz="649" b="1" spc="-5" dirty="0">
                <a:solidFill>
                  <a:srgbClr val="7F7F7F"/>
                </a:solidFill>
                <a:latin typeface="Montserrat"/>
                <a:cs typeface="Montserrat"/>
              </a:rPr>
              <a:t>revisions</a:t>
            </a:r>
            <a:endParaRPr sz="649">
              <a:latin typeface="Montserrat"/>
              <a:cs typeface="Montserrat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65913" y="1422250"/>
            <a:ext cx="5340750" cy="70715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1083BF"/>
                </a:solidFill>
                <a:latin typeface="Calibri"/>
                <a:cs typeface="Calibri"/>
              </a:rPr>
              <a:t>Aplicación al</a:t>
            </a:r>
            <a:r>
              <a:rPr sz="1398" b="1" spc="5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398" b="1" dirty="0">
                <a:solidFill>
                  <a:srgbClr val="1083BF"/>
                </a:solidFill>
                <a:latin typeface="Calibri"/>
                <a:cs typeface="Calibri"/>
              </a:rPr>
              <a:t>dominio</a:t>
            </a:r>
            <a:r>
              <a:rPr sz="1398" b="1" spc="5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398" b="1" dirty="0">
                <a:solidFill>
                  <a:srgbClr val="1083BF"/>
                </a:solidFill>
                <a:latin typeface="Calibri"/>
                <a:cs typeface="Calibri"/>
              </a:rPr>
              <a:t>quinasa</a:t>
            </a:r>
            <a:r>
              <a:rPr sz="1398" b="1" spc="5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398" b="1" dirty="0">
                <a:solidFill>
                  <a:srgbClr val="1083BF"/>
                </a:solidFill>
                <a:latin typeface="Calibri"/>
                <a:cs typeface="Calibri"/>
              </a:rPr>
              <a:t>de ABL1 (aminoácidos</a:t>
            </a:r>
            <a:r>
              <a:rPr sz="1398" b="1" spc="5" dirty="0">
                <a:solidFill>
                  <a:srgbClr val="1083BF"/>
                </a:solidFill>
                <a:latin typeface="Calibri"/>
                <a:cs typeface="Calibri"/>
              </a:rPr>
              <a:t> </a:t>
            </a:r>
            <a:r>
              <a:rPr sz="1398" b="1" spc="-5" dirty="0">
                <a:solidFill>
                  <a:srgbClr val="1083BF"/>
                </a:solidFill>
                <a:latin typeface="Calibri"/>
                <a:cs typeface="Calibri"/>
              </a:rPr>
              <a:t>230-515)</a:t>
            </a:r>
            <a:endParaRPr sz="1398" dirty="0">
              <a:latin typeface="Calibri"/>
              <a:cs typeface="Calibri"/>
            </a:endParaRPr>
          </a:p>
          <a:p>
            <a:pPr marL="38054">
              <a:spcBef>
                <a:spcPts val="1189"/>
              </a:spcBef>
            </a:pPr>
            <a:r>
              <a:rPr sz="949" spc="5" dirty="0">
                <a:latin typeface="Calibri"/>
                <a:cs typeface="Calibri"/>
              </a:rPr>
              <a:t>Método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detección,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cuantificación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y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caracterización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mutaciones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puntuales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el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dominio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quinasa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</a:t>
            </a:r>
            <a:endParaRPr sz="949" dirty="0">
              <a:latin typeface="Calibri"/>
              <a:cs typeface="Calibri"/>
            </a:endParaRPr>
          </a:p>
          <a:p>
            <a:pPr marL="38054">
              <a:spcBef>
                <a:spcPts val="210"/>
              </a:spcBef>
            </a:pPr>
            <a:r>
              <a:rPr sz="949" i="1" spc="10" dirty="0">
                <a:latin typeface="Calibri"/>
                <a:cs typeface="Calibri"/>
              </a:rPr>
              <a:t>ABL1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por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NGS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5" dirty="0">
                <a:latin typeface="Calibri"/>
                <a:cs typeface="Calibri"/>
              </a:rPr>
              <a:t> partir </a:t>
            </a:r>
            <a:r>
              <a:rPr sz="949" spc="10" dirty="0">
                <a:latin typeface="Calibri"/>
                <a:cs typeface="Calibri"/>
              </a:rPr>
              <a:t>de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ADN</a:t>
            </a:r>
            <a:r>
              <a:rPr sz="949" spc="5" dirty="0">
                <a:latin typeface="Calibri"/>
                <a:cs typeface="Calibri"/>
              </a:rPr>
              <a:t> genómico.</a:t>
            </a:r>
            <a:endParaRPr sz="949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4458891" y="2533538"/>
            <a:ext cx="2737919" cy="11796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18178" indent="-206127">
              <a:spcBef>
                <a:spcPts val="130"/>
              </a:spcBef>
              <a:buFont typeface="Arial Unicode MS"/>
              <a:buChar char="✓"/>
              <a:tabLst>
                <a:tab pos="218812" algn="l"/>
              </a:tabLst>
            </a:pPr>
            <a:r>
              <a:rPr sz="1049" spc="15" dirty="0">
                <a:latin typeface="Calibri"/>
                <a:cs typeface="Calibri"/>
              </a:rPr>
              <a:t>Emplea</a:t>
            </a:r>
            <a:r>
              <a:rPr sz="1049" spc="-3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ADN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Arial Unicode MS"/>
              <a:buChar char="✓"/>
            </a:pPr>
            <a:endParaRPr sz="1099">
              <a:latin typeface="Calibri"/>
              <a:cs typeface="Calibri"/>
            </a:endParaRPr>
          </a:p>
          <a:p>
            <a:pPr marL="218178" indent="-206127">
              <a:buFont typeface="Arial Unicode MS"/>
              <a:buChar char="✓"/>
              <a:tabLst>
                <a:tab pos="218812" algn="l"/>
              </a:tabLst>
            </a:pPr>
            <a:r>
              <a:rPr sz="1049" spc="10" dirty="0">
                <a:latin typeface="Calibri"/>
                <a:cs typeface="Calibri"/>
              </a:rPr>
              <a:t>Sensibilidad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1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célula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/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10.000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células </a:t>
            </a:r>
            <a:r>
              <a:rPr sz="1049" spc="5" dirty="0">
                <a:latin typeface="Calibri"/>
                <a:cs typeface="Calibri"/>
              </a:rPr>
              <a:t>(</a:t>
            </a:r>
            <a:r>
              <a:rPr sz="1049" b="1" spc="5" dirty="0">
                <a:latin typeface="Calibri"/>
                <a:cs typeface="Calibri"/>
              </a:rPr>
              <a:t>1.0E-4</a:t>
            </a:r>
            <a:r>
              <a:rPr sz="1049" spc="5" dirty="0">
                <a:latin typeface="Calibri"/>
                <a:cs typeface="Calibri"/>
              </a:rPr>
              <a:t>)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Arial Unicode MS"/>
              <a:buChar char="✓"/>
            </a:pPr>
            <a:endParaRPr sz="1049">
              <a:latin typeface="Calibri"/>
              <a:cs typeface="Calibri"/>
            </a:endParaRPr>
          </a:p>
          <a:p>
            <a:pPr marL="218178" indent="-206127">
              <a:buFont typeface="Arial Unicode MS"/>
              <a:buChar char="✓"/>
              <a:tabLst>
                <a:tab pos="218812" algn="l"/>
              </a:tabLst>
            </a:pPr>
            <a:r>
              <a:rPr sz="1049" spc="10" dirty="0">
                <a:latin typeface="Calibri"/>
                <a:cs typeface="Calibri"/>
              </a:rPr>
              <a:t>Aplicable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muestra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congelada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99">
              <a:latin typeface="Calibri"/>
              <a:cs typeface="Calibri"/>
            </a:endParaRPr>
          </a:p>
          <a:p>
            <a:pPr marL="12685"/>
            <a:r>
              <a:rPr sz="1049" b="1" spc="5" dirty="0">
                <a:solidFill>
                  <a:srgbClr val="FF0000"/>
                </a:solidFill>
                <a:latin typeface="Calibri"/>
                <a:cs typeface="Calibri"/>
              </a:rPr>
              <a:t>Desventajas: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58890" y="3852572"/>
            <a:ext cx="58094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18178" indent="-206127">
              <a:spcBef>
                <a:spcPts val="130"/>
              </a:spcBef>
              <a:buFont typeface="Arial Unicode MS"/>
              <a:buChar char="✓"/>
              <a:tabLst>
                <a:tab pos="218812" algn="l"/>
              </a:tabLst>
            </a:pPr>
            <a:r>
              <a:rPr sz="1049" spc="15" dirty="0">
                <a:latin typeface="Calibri"/>
                <a:cs typeface="Calibri"/>
              </a:rPr>
              <a:t>P</a:t>
            </a:r>
            <a:r>
              <a:rPr sz="1049" spc="-5" dirty="0">
                <a:latin typeface="Calibri"/>
                <a:cs typeface="Calibri"/>
              </a:rPr>
              <a:t>r</a:t>
            </a:r>
            <a:r>
              <a:rPr sz="1049" spc="10" dirty="0">
                <a:latin typeface="Calibri"/>
                <a:cs typeface="Calibri"/>
              </a:rPr>
              <a:t>ecio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05591" y="1874020"/>
            <a:ext cx="5583655" cy="52005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38054">
              <a:spcBef>
                <a:spcPts val="130"/>
              </a:spcBef>
              <a:tabLst>
                <a:tab pos="2765912" algn="l"/>
              </a:tabLst>
            </a:pPr>
            <a:r>
              <a:rPr sz="1049" b="1" spc="10" dirty="0">
                <a:latin typeface="Calibri"/>
                <a:cs typeface="Calibri"/>
              </a:rPr>
              <a:t>Monitorización	</a:t>
            </a:r>
            <a:r>
              <a:rPr sz="1049" b="1" dirty="0">
                <a:solidFill>
                  <a:srgbClr val="00B050"/>
                </a:solidFill>
                <a:latin typeface="Calibri"/>
                <a:cs typeface="Calibri"/>
              </a:rPr>
              <a:t>Ventajas: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99">
              <a:latin typeface="Calibri"/>
              <a:cs typeface="Calibri"/>
            </a:endParaRPr>
          </a:p>
          <a:p>
            <a:pPr marL="38054">
              <a:tabLst>
                <a:tab pos="2765912" algn="l"/>
              </a:tabLst>
            </a:pPr>
            <a:r>
              <a:rPr sz="1573" spc="15" baseline="7936" dirty="0">
                <a:latin typeface="Calibri"/>
                <a:cs typeface="Calibri"/>
              </a:rPr>
              <a:t>LAL</a:t>
            </a:r>
            <a:r>
              <a:rPr sz="1573" spc="30" baseline="7936" dirty="0">
                <a:latin typeface="Calibri"/>
                <a:cs typeface="Calibri"/>
              </a:rPr>
              <a:t> </a:t>
            </a:r>
            <a:r>
              <a:rPr sz="1573" i="1" spc="15" baseline="7936" dirty="0">
                <a:latin typeface="Calibri"/>
                <a:cs typeface="Calibri"/>
              </a:rPr>
              <a:t>BCR::ABL1</a:t>
            </a:r>
            <a:r>
              <a:rPr sz="1573" i="1" spc="30" baseline="7936" dirty="0">
                <a:latin typeface="Calibri"/>
                <a:cs typeface="Calibri"/>
              </a:rPr>
              <a:t> </a:t>
            </a:r>
            <a:r>
              <a:rPr sz="1573" spc="7" baseline="7936" dirty="0">
                <a:latin typeface="Calibri"/>
                <a:cs typeface="Calibri"/>
              </a:rPr>
              <a:t>positivo:	</a:t>
            </a:r>
            <a:r>
              <a:rPr sz="1049" spc="55" dirty="0">
                <a:latin typeface="Arial Unicode MS"/>
                <a:cs typeface="Arial Unicode MS"/>
              </a:rPr>
              <a:t>✓ </a:t>
            </a:r>
            <a:r>
              <a:rPr sz="1049" spc="130" dirty="0">
                <a:latin typeface="Arial Unicode MS"/>
                <a:cs typeface="Arial Unicode MS"/>
              </a:rPr>
              <a:t> </a:t>
            </a:r>
            <a:r>
              <a:rPr sz="1049" spc="10" dirty="0">
                <a:latin typeface="Calibri"/>
                <a:cs typeface="Calibri"/>
              </a:rPr>
              <a:t>Aplicabilidad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98-99%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los pacientes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LAL-Ph+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0961" y="2513751"/>
            <a:ext cx="88283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18178" indent="-206127">
              <a:spcBef>
                <a:spcPts val="130"/>
              </a:spcBef>
              <a:buFont typeface="Arial Unicode MS"/>
              <a:buChar char="✓"/>
              <a:tabLst>
                <a:tab pos="218812" algn="l"/>
              </a:tabLst>
            </a:pPr>
            <a:r>
              <a:rPr sz="1049" spc="15" dirty="0">
                <a:latin typeface="Calibri"/>
                <a:cs typeface="Calibri"/>
              </a:rPr>
              <a:t>D</a:t>
            </a:r>
            <a:r>
              <a:rPr sz="1049" spc="10" dirty="0">
                <a:latin typeface="Calibri"/>
                <a:cs typeface="Calibri"/>
              </a:rPr>
              <a:t>iagnó</a:t>
            </a:r>
            <a:r>
              <a:rPr sz="1049" dirty="0">
                <a:latin typeface="Calibri"/>
                <a:cs typeface="Calibri"/>
              </a:rPr>
              <a:t>s</a:t>
            </a:r>
            <a:r>
              <a:rPr sz="1049" spc="5" dirty="0">
                <a:latin typeface="Calibri"/>
                <a:cs typeface="Calibri"/>
              </a:rPr>
              <a:t>ti</a:t>
            </a:r>
            <a:r>
              <a:rPr sz="1049" dirty="0">
                <a:latin typeface="Calibri"/>
                <a:cs typeface="Calibri"/>
              </a:rPr>
              <a:t>c</a:t>
            </a:r>
            <a:r>
              <a:rPr sz="1049" spc="15" dirty="0">
                <a:latin typeface="Calibri"/>
                <a:cs typeface="Calibri"/>
              </a:rPr>
              <a:t>o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30961" y="2843511"/>
            <a:ext cx="1829719" cy="52005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18178" marR="5074" indent="-206127">
              <a:lnSpc>
                <a:spcPct val="103200"/>
              </a:lnSpc>
              <a:spcBef>
                <a:spcPts val="90"/>
              </a:spcBef>
              <a:buFont typeface="Arial Unicode MS"/>
              <a:buChar char="✓"/>
              <a:tabLst>
                <a:tab pos="218812" algn="l"/>
              </a:tabLst>
            </a:pPr>
            <a:r>
              <a:rPr sz="1049" spc="5" dirty="0">
                <a:latin typeface="Calibri"/>
                <a:cs typeface="Calibri"/>
              </a:rPr>
              <a:t>Pacientes </a:t>
            </a:r>
            <a:r>
              <a:rPr sz="1049" spc="10" dirty="0">
                <a:latin typeface="Calibri"/>
                <a:cs typeface="Calibri"/>
              </a:rPr>
              <a:t>que </a:t>
            </a:r>
            <a:r>
              <a:rPr sz="1049" spc="15" dirty="0">
                <a:latin typeface="Calibri"/>
                <a:cs typeface="Calibri"/>
              </a:rPr>
              <a:t>no </a:t>
            </a:r>
            <a:r>
              <a:rPr sz="1049" spc="10" dirty="0">
                <a:latin typeface="Calibri"/>
                <a:cs typeface="Calibri"/>
              </a:rPr>
              <a:t>alcanzan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Respuesta </a:t>
            </a:r>
            <a:r>
              <a:rPr sz="1049" spc="10" dirty="0">
                <a:latin typeface="Calibri"/>
                <a:cs typeface="Calibri"/>
              </a:rPr>
              <a:t>Molecular </a:t>
            </a:r>
            <a:r>
              <a:rPr sz="1049" spc="5" dirty="0">
                <a:latin typeface="Calibri"/>
                <a:cs typeface="Calibri"/>
              </a:rPr>
              <a:t>Mayor: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i="1" spc="10" dirty="0">
                <a:latin typeface="Calibri"/>
                <a:cs typeface="Calibri"/>
              </a:rPr>
              <a:t>BCR::ABL1/ABL1</a:t>
            </a:r>
            <a:r>
              <a:rPr sz="1049" i="1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&gt;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0,1%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447801" y="1435440"/>
            <a:ext cx="6421788" cy="22889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algn="ctr">
              <a:spcBef>
                <a:spcPts val="105"/>
              </a:spcBef>
            </a:pPr>
            <a:r>
              <a:rPr sz="1400" spc="-5" dirty="0">
                <a:solidFill>
                  <a:srgbClr val="1083BF"/>
                </a:solidFill>
              </a:rPr>
              <a:t>Propuesta</a:t>
            </a:r>
            <a:r>
              <a:rPr sz="1400" spc="-10" dirty="0">
                <a:solidFill>
                  <a:srgbClr val="1083BF"/>
                </a:solidFill>
              </a:rPr>
              <a:t> </a:t>
            </a:r>
            <a:r>
              <a:rPr sz="1400" dirty="0">
                <a:solidFill>
                  <a:srgbClr val="1083BF"/>
                </a:solidFill>
              </a:rPr>
              <a:t>2:</a:t>
            </a:r>
            <a:r>
              <a:rPr sz="1400" spc="-5" dirty="0">
                <a:solidFill>
                  <a:srgbClr val="1083BF"/>
                </a:solidFill>
              </a:rPr>
              <a:t> </a:t>
            </a:r>
            <a:r>
              <a:rPr sz="1400" dirty="0">
                <a:solidFill>
                  <a:srgbClr val="1083BF"/>
                </a:solidFill>
              </a:rPr>
              <a:t>Estudio Biológico </a:t>
            </a:r>
            <a:r>
              <a:rPr sz="1400" spc="-5" dirty="0">
                <a:solidFill>
                  <a:srgbClr val="1083BF"/>
                </a:solidFill>
              </a:rPr>
              <a:t>para</a:t>
            </a:r>
            <a:r>
              <a:rPr sz="1400" dirty="0">
                <a:solidFill>
                  <a:srgbClr val="1083BF"/>
                </a:solidFill>
              </a:rPr>
              <a:t> </a:t>
            </a:r>
            <a:r>
              <a:rPr sz="1400" spc="-5" dirty="0">
                <a:solidFill>
                  <a:srgbClr val="1083BF"/>
                </a:solidFill>
              </a:rPr>
              <a:t>protocolo</a:t>
            </a:r>
            <a:r>
              <a:rPr sz="1400" dirty="0">
                <a:solidFill>
                  <a:srgbClr val="1083BF"/>
                </a:solidFill>
              </a:rPr>
              <a:t> PETHEMA LAL-PH-22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7664" y="1442035"/>
            <a:ext cx="1655135" cy="19798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-5" dirty="0">
                <a:solidFill>
                  <a:srgbClr val="1083BF"/>
                </a:solidFill>
              </a:rPr>
              <a:t>Datos</a:t>
            </a:r>
            <a:r>
              <a:rPr spc="-45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técnicos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1730983" y="1860829"/>
            <a:ext cx="2524822" cy="181766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-5" dirty="0">
                <a:latin typeface="Calibri"/>
                <a:cs typeface="Calibri"/>
              </a:rPr>
              <a:t>Técnica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endParaRPr sz="9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1049" spc="10" dirty="0">
                <a:latin typeface="Calibri"/>
                <a:cs typeface="Calibri"/>
              </a:rPr>
              <a:t>LAL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reordenamiento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BCR::ABL1: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1049">
              <a:latin typeface="Calibri"/>
              <a:cs typeface="Calibri"/>
            </a:endParaRPr>
          </a:p>
          <a:p>
            <a:pPr marL="218178" indent="-206127">
              <a:buFont typeface="Arial Unicode MS"/>
              <a:buChar char="✓"/>
              <a:tabLst>
                <a:tab pos="218812" algn="l"/>
              </a:tabLst>
            </a:pPr>
            <a:r>
              <a:rPr sz="1049" spc="10" dirty="0">
                <a:latin typeface="Calibri"/>
                <a:cs typeface="Calibri"/>
              </a:rPr>
              <a:t>27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parejas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primers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en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dos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pools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60"/>
              </a:spcBef>
              <a:buFont typeface="Arial Unicode MS"/>
              <a:buChar char="✓"/>
            </a:pPr>
            <a:endParaRPr sz="1049">
              <a:latin typeface="Calibri"/>
              <a:cs typeface="Calibri"/>
            </a:endParaRPr>
          </a:p>
          <a:p>
            <a:pPr marL="218178" indent="-206127">
              <a:buFont typeface="Arial Unicode MS"/>
              <a:buChar char="✓"/>
              <a:tabLst>
                <a:tab pos="218812" algn="l"/>
              </a:tabLst>
            </a:pPr>
            <a:r>
              <a:rPr sz="1049" spc="10" dirty="0">
                <a:latin typeface="Calibri"/>
                <a:cs typeface="Calibri"/>
              </a:rPr>
              <a:t>Necesario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660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ng/pool </a:t>
            </a:r>
            <a:r>
              <a:rPr sz="1049" spc="25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(220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ng/réplica)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Arial Unicode MS"/>
              <a:buChar char="✓"/>
            </a:pPr>
            <a:endParaRPr sz="1049">
              <a:latin typeface="Calibri"/>
              <a:cs typeface="Calibri"/>
            </a:endParaRPr>
          </a:p>
          <a:p>
            <a:pPr marL="218812" indent="-206762">
              <a:buFont typeface="Arial Unicode MS"/>
              <a:buChar char="✓"/>
              <a:tabLst>
                <a:tab pos="219446" algn="l"/>
              </a:tabLst>
            </a:pPr>
            <a:r>
              <a:rPr sz="1049" spc="15" dirty="0">
                <a:latin typeface="Calibri"/>
                <a:cs typeface="Calibri"/>
              </a:rPr>
              <a:t>3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días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 </a:t>
            </a:r>
            <a:r>
              <a:rPr sz="1049" spc="5" dirty="0">
                <a:latin typeface="Calibri"/>
                <a:cs typeface="Calibri"/>
              </a:rPr>
              <a:t>trabajo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manual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+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secuenciación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Arial Unicode MS"/>
              <a:buChar char="✓"/>
            </a:pPr>
            <a:endParaRPr sz="1099">
              <a:latin typeface="Calibri"/>
              <a:cs typeface="Calibri"/>
            </a:endParaRPr>
          </a:p>
          <a:p>
            <a:pPr marL="218812" indent="-206762">
              <a:buFont typeface="Arial Unicode MS"/>
              <a:buChar char="✓"/>
              <a:tabLst>
                <a:tab pos="219446" algn="l"/>
              </a:tabLst>
            </a:pPr>
            <a:r>
              <a:rPr sz="1049" spc="15" dirty="0">
                <a:latin typeface="Calibri"/>
                <a:cs typeface="Calibri"/>
              </a:rPr>
              <a:t>1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día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análisis </a:t>
            </a:r>
            <a:r>
              <a:rPr sz="1049" spc="5" dirty="0">
                <a:latin typeface="Calibri"/>
                <a:cs typeface="Calibri"/>
              </a:rPr>
              <a:t>bioinformático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4907319" y="2842685"/>
            <a:ext cx="1882359" cy="454734"/>
            <a:chOff x="4907732" y="2846190"/>
            <a:chExt cx="1884680" cy="455295"/>
          </a:xfrm>
        </p:grpSpPr>
        <p:sp>
          <p:nvSpPr>
            <p:cNvPr id="9" name="object 9"/>
            <p:cNvSpPr/>
            <p:nvPr/>
          </p:nvSpPr>
          <p:spPr>
            <a:xfrm>
              <a:off x="4910315" y="2848775"/>
              <a:ext cx="1879600" cy="450215"/>
            </a:xfrm>
            <a:custGeom>
              <a:avLst/>
              <a:gdLst/>
              <a:ahLst/>
              <a:cxnLst/>
              <a:rect l="l" t="t" r="r" b="b"/>
              <a:pathLst>
                <a:path w="1879600" h="450214">
                  <a:moveTo>
                    <a:pt x="1879155" y="0"/>
                  </a:moveTo>
                  <a:lnTo>
                    <a:pt x="0" y="0"/>
                  </a:lnTo>
                  <a:lnTo>
                    <a:pt x="0" y="450075"/>
                  </a:lnTo>
                  <a:lnTo>
                    <a:pt x="1879155" y="450075"/>
                  </a:lnTo>
                  <a:lnTo>
                    <a:pt x="1879155" y="0"/>
                  </a:lnTo>
                  <a:close/>
                </a:path>
              </a:pathLst>
            </a:custGeom>
            <a:solidFill>
              <a:srgbClr val="B4C7E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0310" y="2848768"/>
              <a:ext cx="1879600" cy="450215"/>
            </a:xfrm>
            <a:custGeom>
              <a:avLst/>
              <a:gdLst/>
              <a:ahLst/>
              <a:cxnLst/>
              <a:rect l="l" t="t" r="r" b="b"/>
              <a:pathLst>
                <a:path w="1879600" h="450214">
                  <a:moveTo>
                    <a:pt x="0" y="0"/>
                  </a:moveTo>
                  <a:lnTo>
                    <a:pt x="1879155" y="0"/>
                  </a:lnTo>
                  <a:lnTo>
                    <a:pt x="1879155" y="450075"/>
                  </a:lnTo>
                  <a:lnTo>
                    <a:pt x="0" y="45007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4912468" y="2847835"/>
            <a:ext cx="1872211" cy="208454"/>
          </a:xfrm>
          <a:prstGeom prst="rect">
            <a:avLst/>
          </a:prstGeom>
          <a:solidFill>
            <a:srgbClr val="B4C7E7"/>
          </a:solidFill>
        </p:spPr>
        <p:txBody>
          <a:bodyPr vert="horz" wrap="square" lIns="0" tIns="8879" rIns="0" bIns="0" rtlCol="0">
            <a:spAutoFit/>
          </a:bodyPr>
          <a:lstStyle/>
          <a:p>
            <a:pPr marL="62790">
              <a:spcBef>
                <a:spcPts val="70"/>
              </a:spcBef>
            </a:pPr>
            <a:r>
              <a:rPr sz="1298" spc="-5" dirty="0">
                <a:latin typeface="Calibri"/>
                <a:cs typeface="Calibri"/>
              </a:rPr>
              <a:t>Necesario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1,32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μg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ADN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912468" y="3065022"/>
            <a:ext cx="1872211" cy="192123"/>
          </a:xfrm>
          <a:prstGeom prst="rect">
            <a:avLst/>
          </a:prstGeom>
          <a:solidFill>
            <a:srgbClr val="B4C7E7"/>
          </a:solidFill>
        </p:spPr>
        <p:txBody>
          <a:bodyPr vert="horz" wrap="square" lIns="0" tIns="0" rIns="0" bIns="0" rtlCol="0">
            <a:spAutoFit/>
          </a:bodyPr>
          <a:lstStyle/>
          <a:p>
            <a:pPr marL="98307">
              <a:lnSpc>
                <a:spcPts val="1488"/>
              </a:lnSpc>
            </a:pPr>
            <a:r>
              <a:rPr sz="1298" spc="-5" dirty="0">
                <a:latin typeface="Calibri"/>
                <a:cs typeface="Calibri"/>
              </a:rPr>
              <a:t>Ideal: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140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μL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@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10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spc="5" dirty="0">
                <a:latin typeface="Calibri"/>
                <a:cs typeface="Calibri"/>
              </a:rPr>
              <a:t>ng/μL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28227" y="3390911"/>
            <a:ext cx="2482963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Necesitaremos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1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tubo</a:t>
            </a:r>
            <a:r>
              <a:rPr sz="1049" b="1" spc="-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-10" dirty="0">
                <a:solidFill>
                  <a:srgbClr val="002060"/>
                </a:solidFill>
                <a:latin typeface="Calibri"/>
                <a:cs typeface="Calibri"/>
              </a:rPr>
              <a:t>EDTA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de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SP</a:t>
            </a:r>
            <a:r>
              <a:rPr sz="1049" b="1" spc="-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de</a:t>
            </a:r>
            <a:r>
              <a:rPr sz="1049" b="1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2060"/>
                </a:solidFill>
                <a:latin typeface="Calibri"/>
                <a:cs typeface="Calibri"/>
              </a:rPr>
              <a:t>10</a:t>
            </a:r>
            <a:r>
              <a:rPr sz="1049" b="1" spc="-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002060"/>
                </a:solidFill>
                <a:latin typeface="Calibri"/>
                <a:cs typeface="Calibri"/>
              </a:rPr>
              <a:t>mL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16605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r>
              <a:rPr sz="1199" b="1" spc="3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|</a:t>
            </a:r>
            <a:r>
              <a:rPr sz="1199" b="1" spc="35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TRABAJO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EDEDED"/>
                </a:solidFill>
                <a:latin typeface="Work Sans"/>
                <a:cs typeface="Work Sans"/>
              </a:rPr>
              <a:t>EN</a:t>
            </a:r>
            <a:r>
              <a:rPr sz="1199" b="1" spc="15" dirty="0">
                <a:solidFill>
                  <a:srgbClr val="EDEDED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EDEDED"/>
                </a:solidFill>
                <a:latin typeface="Work Sans"/>
                <a:cs typeface="Work Sans"/>
              </a:rPr>
              <a:t>EJECUCION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7665" y="1399167"/>
            <a:ext cx="4626935" cy="19798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dirty="0">
                <a:solidFill>
                  <a:srgbClr val="1083BF"/>
                </a:solidFill>
              </a:rPr>
              <a:t>Primeros</a:t>
            </a:r>
            <a:r>
              <a:rPr spc="5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resultados:</a:t>
            </a:r>
            <a:r>
              <a:rPr spc="5" dirty="0">
                <a:solidFill>
                  <a:srgbClr val="1083BF"/>
                </a:solidFill>
              </a:rPr>
              <a:t> </a:t>
            </a:r>
            <a:r>
              <a:rPr spc="-10" dirty="0">
                <a:solidFill>
                  <a:srgbClr val="1083BF"/>
                </a:solidFill>
              </a:rPr>
              <a:t>comparativa</a:t>
            </a:r>
            <a:r>
              <a:rPr spc="5" dirty="0">
                <a:solidFill>
                  <a:srgbClr val="1083BF"/>
                </a:solidFill>
              </a:rPr>
              <a:t> </a:t>
            </a:r>
            <a:r>
              <a:rPr dirty="0">
                <a:solidFill>
                  <a:srgbClr val="1083BF"/>
                </a:solidFill>
              </a:rPr>
              <a:t>con</a:t>
            </a:r>
            <a:r>
              <a:rPr spc="10" dirty="0">
                <a:solidFill>
                  <a:srgbClr val="1083BF"/>
                </a:solidFill>
              </a:rPr>
              <a:t> </a:t>
            </a:r>
            <a:r>
              <a:rPr spc="-5" dirty="0">
                <a:solidFill>
                  <a:srgbClr val="1083BF"/>
                </a:solidFill>
              </a:rPr>
              <a:t>método</a:t>
            </a:r>
            <a:r>
              <a:rPr spc="10" dirty="0">
                <a:solidFill>
                  <a:srgbClr val="1083BF"/>
                </a:solidFill>
              </a:rPr>
              <a:t> </a:t>
            </a:r>
            <a:r>
              <a:rPr dirty="0">
                <a:solidFill>
                  <a:srgbClr val="1083BF"/>
                </a:solidFill>
              </a:rPr>
              <a:t>en</a:t>
            </a:r>
            <a:r>
              <a:rPr spc="5" dirty="0">
                <a:solidFill>
                  <a:srgbClr val="1083BF"/>
                </a:solidFill>
              </a:rPr>
              <a:t> </a:t>
            </a:r>
            <a:r>
              <a:rPr dirty="0">
                <a:solidFill>
                  <a:srgbClr val="1083BF"/>
                </a:solidFill>
              </a:rPr>
              <a:t>ARN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5282958" y="4093298"/>
            <a:ext cx="226986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R. Sánchez.</a:t>
            </a:r>
            <a:r>
              <a:rPr sz="74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i="1" spc="-5" dirty="0">
                <a:solidFill>
                  <a:srgbClr val="7F7F7F"/>
                </a:solidFill>
                <a:latin typeface="Calibri-BoldItalic"/>
                <a:cs typeface="Calibri-BoldItalic"/>
              </a:rPr>
              <a:t>et</a:t>
            </a:r>
            <a:r>
              <a:rPr sz="749" b="1" i="1" spc="5" dirty="0">
                <a:solidFill>
                  <a:srgbClr val="7F7F7F"/>
                </a:solidFill>
                <a:latin typeface="Calibri-BoldItalic"/>
                <a:cs typeface="Calibri-BoldItalic"/>
              </a:rPr>
              <a:t> </a:t>
            </a:r>
            <a:r>
              <a:rPr sz="749" b="1" i="1" dirty="0">
                <a:solidFill>
                  <a:srgbClr val="7F7F7F"/>
                </a:solidFill>
                <a:latin typeface="Calibri-BoldItalic"/>
                <a:cs typeface="Calibri-BoldItalic"/>
              </a:rPr>
              <a:t>al</a:t>
            </a:r>
            <a:r>
              <a:rPr sz="749" b="1" i="1" spc="175" dirty="0">
                <a:solidFill>
                  <a:srgbClr val="7F7F7F"/>
                </a:solidFill>
                <a:latin typeface="Calibri-BoldItalic"/>
                <a:cs typeface="Calibri-BoldItalic"/>
              </a:rPr>
              <a:t> </a:t>
            </a: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Scientific</a:t>
            </a:r>
            <a:r>
              <a:rPr sz="74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7F7F7F"/>
                </a:solidFill>
                <a:latin typeface="Calibri"/>
                <a:cs typeface="Calibri"/>
              </a:rPr>
              <a:t>Reports</a:t>
            </a:r>
            <a:r>
              <a:rPr sz="749" b="1" dirty="0">
                <a:solidFill>
                  <a:srgbClr val="7F7F7F"/>
                </a:solidFill>
                <a:latin typeface="Calibri"/>
                <a:cs typeface="Calibri"/>
              </a:rPr>
              <a:t> 2022,</a:t>
            </a:r>
            <a:r>
              <a:rPr sz="74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7F7F7F"/>
                </a:solidFill>
                <a:latin typeface="Calibri"/>
                <a:cs typeface="Calibri"/>
              </a:rPr>
              <a:t>latest</a:t>
            </a:r>
            <a:r>
              <a:rPr sz="749" b="1" spc="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7F7F7F"/>
                </a:solidFill>
                <a:latin typeface="Calibri"/>
                <a:cs typeface="Calibri"/>
              </a:rPr>
              <a:t>revisions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96670" y="1736638"/>
            <a:ext cx="2607498" cy="2480404"/>
          </a:xfrm>
          <a:prstGeom prst="rect">
            <a:avLst/>
          </a:prstGeom>
        </p:spPr>
      </p:pic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21"/>
            <a:ext cx="6595233" cy="3710175"/>
            <a:chOff x="1270342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01"/>
              <a:ext cx="6603314" cy="371436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32076" y="1554467"/>
              <a:ext cx="4726320" cy="171684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5072" y="3716095"/>
              <a:ext cx="881754" cy="63156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312393" y="3575697"/>
              <a:ext cx="561276" cy="77196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06064" y="3249863"/>
              <a:ext cx="2756881" cy="109780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74900" y="2373273"/>
              <a:ext cx="1824164" cy="49689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0398" y="2013394"/>
              <a:ext cx="1239764" cy="33511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75100" y="1164867"/>
              <a:ext cx="833667" cy="82376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93309" y="2886684"/>
              <a:ext cx="2192298" cy="353273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4260346" y="1626151"/>
            <a:ext cx="464248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0992" marR="5074" indent="-98941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FO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ME  FINAL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276292" y="632530"/>
            <a:ext cx="6593329" cy="786430"/>
            <a:chOff x="1272228" y="633310"/>
            <a:chExt cx="6601459" cy="787400"/>
          </a:xfrm>
        </p:grpSpPr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05864" y="689432"/>
              <a:ext cx="3872837" cy="394538"/>
            </a:xfrm>
            <a:prstGeom prst="rect">
              <a:avLst/>
            </a:prstGeom>
          </p:spPr>
        </p:pic>
      </p:grpSp>
      <p:sp>
        <p:nvSpPr>
          <p:cNvPr id="25" name="object 20">
            <a:extLst>
              <a:ext uri="{FF2B5EF4-FFF2-40B4-BE49-F238E27FC236}">
                <a16:creationId xmlns:a16="http://schemas.microsoft.com/office/drawing/2014/main" id="{5AE7AD7C-7A8C-A24A-84A5-F4132B99A8BB}"/>
              </a:ext>
            </a:extLst>
          </p:cNvPr>
          <p:cNvSpPr txBox="1"/>
          <p:nvPr/>
        </p:nvSpPr>
        <p:spPr>
          <a:xfrm>
            <a:off x="3433242" y="2103751"/>
            <a:ext cx="2136046" cy="159632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0" tIns="15855" rIns="0" bIns="0" rtlCol="0">
            <a:spAutoFit/>
          </a:bodyPr>
          <a:lstStyle/>
          <a:p>
            <a:pPr marR="19027" algn="ct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GEM2012MENOS</a:t>
            </a:r>
            <a:endParaRPr sz="949" dirty="0">
              <a:latin typeface="Calibri"/>
              <a:cs typeface="Calibri"/>
            </a:endParaRPr>
          </a:p>
          <a:p>
            <a:pPr marL="284773" marR="343757" indent="634" algn="ctr">
              <a:lnSpc>
                <a:spcPct val="102899"/>
              </a:lnSpc>
              <a:spcBef>
                <a:spcPts val="889"/>
              </a:spcBef>
            </a:pP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2017FIT,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CESAR </a:t>
            </a:r>
            <a:r>
              <a:rPr sz="899" b="1" spc="10" dirty="0">
                <a:latin typeface="Calibri"/>
                <a:cs typeface="Calibri"/>
              </a:rPr>
              <a:t> GEM </a:t>
            </a:r>
            <a:r>
              <a:rPr sz="899" b="1" spc="5" dirty="0">
                <a:latin typeface="Calibri"/>
                <a:cs typeface="Calibri"/>
              </a:rPr>
              <a:t>BELA, </a:t>
            </a:r>
            <a:r>
              <a:rPr sz="899" b="1" spc="10" dirty="0">
                <a:latin typeface="Calibri"/>
                <a:cs typeface="Calibri"/>
              </a:rPr>
              <a:t>GEM </a:t>
            </a:r>
            <a:r>
              <a:rPr sz="899" b="1" spc="5" dirty="0">
                <a:latin typeface="Calibri"/>
                <a:cs typeface="Calibri"/>
              </a:rPr>
              <a:t>KYCYDEX, </a:t>
            </a:r>
            <a:r>
              <a:rPr sz="899" b="1" spc="10" dirty="0">
                <a:latin typeface="Calibri"/>
                <a:cs typeface="Calibri"/>
              </a:rPr>
              <a:t> GEM2014MAIN,</a:t>
            </a:r>
            <a:r>
              <a:rPr sz="899" b="1" spc="-3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GEM</a:t>
            </a:r>
            <a:r>
              <a:rPr sz="849" b="1" spc="-3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CLARIDEX</a:t>
            </a:r>
            <a:endParaRPr sz="849" dirty="0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1049" dirty="0">
              <a:latin typeface="Calibri"/>
              <a:cs typeface="Calibri"/>
            </a:endParaRPr>
          </a:p>
          <a:p>
            <a:pPr marR="89428" algn="ctr"/>
            <a:r>
              <a:rPr sz="1099" b="1" spc="2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109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FF"/>
                </a:solidFill>
                <a:latin typeface="Calibri"/>
                <a:cs typeface="Calibri"/>
              </a:rPr>
              <a:t>BELMA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OPTIMAL*.</a:t>
            </a:r>
            <a:endParaRPr sz="949" dirty="0">
              <a:latin typeface="Calibri"/>
              <a:cs typeface="Calibri"/>
            </a:endParaRPr>
          </a:p>
          <a:p>
            <a:pPr marL="270820" marR="5074" indent="-258768">
              <a:lnSpc>
                <a:spcPct val="151700"/>
              </a:lnSpc>
              <a:spcBef>
                <a:spcPts val="350"/>
              </a:spcBef>
            </a:pP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IBERDARAX, GEM21menos65, </a:t>
            </a:r>
            <a:r>
              <a:rPr sz="1099" b="1" spc="-23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TECTAL,</a:t>
            </a:r>
            <a:r>
              <a:rPr sz="1099" b="1" spc="250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FFFF00"/>
                </a:solidFill>
                <a:latin typeface="Calibri"/>
                <a:cs typeface="Calibri"/>
              </a:rPr>
              <a:t>VELISA</a:t>
            </a:r>
            <a:r>
              <a:rPr sz="949" b="1" spc="10" dirty="0">
                <a:solidFill>
                  <a:srgbClr val="FFFF00"/>
                </a:solidFill>
                <a:latin typeface="Calibri"/>
                <a:cs typeface="Calibri"/>
              </a:rPr>
              <a:t>.</a:t>
            </a:r>
            <a:endParaRPr sz="949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8082" y="784827"/>
            <a:ext cx="5332185" cy="3368693"/>
          </a:xfrm>
          <a:prstGeom prst="rect">
            <a:avLst/>
          </a:prstGeom>
        </p:spPr>
      </p:pic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37126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72415" y="3248969"/>
              <a:ext cx="2755636" cy="109730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41038" y="2372776"/>
              <a:ext cx="1823340" cy="49667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38053" y="2013058"/>
              <a:ext cx="1237561" cy="33496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41013" y="1164920"/>
              <a:ext cx="834936" cy="82337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59529" y="2885952"/>
              <a:ext cx="2191309" cy="353117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4026873" y="1625985"/>
            <a:ext cx="463612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0992" marR="5074" indent="-98941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FO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ME  FINAL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277780" y="632810"/>
            <a:ext cx="6590793" cy="2978288"/>
            <a:chOff x="1273718" y="633590"/>
            <a:chExt cx="6598920" cy="2981960"/>
          </a:xfrm>
        </p:grpSpPr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68046" y="633590"/>
              <a:ext cx="604112" cy="78644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3718" y="633590"/>
              <a:ext cx="881356" cy="63128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45573" y="1534541"/>
              <a:ext cx="2805139" cy="92073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58433" y="2367826"/>
              <a:ext cx="1353059" cy="1247457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93085" y="2437130"/>
              <a:ext cx="1283749" cy="117815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19179" y="1549387"/>
              <a:ext cx="2244102" cy="249160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5074518" y="1565008"/>
            <a:ext cx="209228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Preparación</a:t>
            </a:r>
            <a:r>
              <a:rPr sz="849" b="1" spc="5" dirty="0">
                <a:latin typeface="Calibri"/>
                <a:cs typeface="Calibri"/>
              </a:rPr>
              <a:t> de</a:t>
            </a:r>
            <a:r>
              <a:rPr sz="849" b="1" dirty="0">
                <a:latin typeface="Calibri"/>
                <a:cs typeface="Calibri"/>
              </a:rPr>
              <a:t> la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documentación</a:t>
            </a:r>
            <a:r>
              <a:rPr sz="849" b="1" spc="5" dirty="0">
                <a:latin typeface="Calibri"/>
                <a:cs typeface="Calibri"/>
              </a:rPr>
              <a:t> del </a:t>
            </a:r>
            <a:r>
              <a:rPr sz="849" b="1" dirty="0">
                <a:latin typeface="Calibri"/>
                <a:cs typeface="Calibri"/>
              </a:rPr>
              <a:t>ensayo: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5018621" y="1809517"/>
            <a:ext cx="2812123" cy="384336"/>
            <a:chOff x="5019172" y="1811748"/>
            <a:chExt cx="2815590" cy="384810"/>
          </a:xfrm>
        </p:grpSpPr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019172" y="1811748"/>
              <a:ext cx="608880" cy="24751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502646" y="1811748"/>
              <a:ext cx="486774" cy="24751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88774" y="1811748"/>
              <a:ext cx="554418" cy="24751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319436" y="1811748"/>
              <a:ext cx="661682" cy="24751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857363" y="1811748"/>
              <a:ext cx="452122" cy="24751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184079" y="1811748"/>
              <a:ext cx="287114" cy="24751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345787" y="1811748"/>
              <a:ext cx="488424" cy="24751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019172" y="1948705"/>
              <a:ext cx="595679" cy="24751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489445" y="1948705"/>
              <a:ext cx="752426" cy="24750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118126" y="1948705"/>
              <a:ext cx="270613" cy="24751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263333" y="1948705"/>
              <a:ext cx="275563" cy="24751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388740" y="1948705"/>
              <a:ext cx="178208" cy="24751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441542" y="1948705"/>
              <a:ext cx="351458" cy="24750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669253" y="1948705"/>
              <a:ext cx="367968" cy="247512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913466" y="1948705"/>
              <a:ext cx="402620" cy="24751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192330" y="1948705"/>
              <a:ext cx="285464" cy="24751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327636" y="1948705"/>
              <a:ext cx="178208" cy="247512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5074518" y="1825399"/>
            <a:ext cx="2687816" cy="277875"/>
          </a:xfrm>
          <a:prstGeom prst="rect">
            <a:avLst/>
          </a:prstGeom>
        </p:spPr>
        <p:txBody>
          <a:bodyPr vert="horz" wrap="square" lIns="0" tIns="6976" rIns="0" bIns="0" rtlCol="0">
            <a:spAutoFit/>
          </a:bodyPr>
          <a:lstStyle/>
          <a:p>
            <a:pPr marL="12685" marR="5074">
              <a:lnSpc>
                <a:spcPct val="105700"/>
              </a:lnSpc>
              <a:spcBef>
                <a:spcPts val="55"/>
              </a:spcBef>
            </a:pPr>
            <a:r>
              <a:rPr sz="849" dirty="0">
                <a:latin typeface="Calibri"/>
                <a:cs typeface="Calibri"/>
              </a:rPr>
              <a:t>Protocolo, </a:t>
            </a:r>
            <a:r>
              <a:rPr sz="849" spc="-15" dirty="0">
                <a:latin typeface="Calibri"/>
                <a:cs typeface="Calibri"/>
              </a:rPr>
              <a:t>CH/HIP,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memoria </a:t>
            </a:r>
            <a:r>
              <a:rPr sz="849" dirty="0">
                <a:latin typeface="Calibri"/>
                <a:cs typeface="Calibri"/>
              </a:rPr>
              <a:t>económica, seguro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del </a:t>
            </a:r>
            <a:r>
              <a:rPr sz="849" spc="-5" dirty="0">
                <a:latin typeface="Calibri"/>
                <a:cs typeface="Calibri"/>
              </a:rPr>
              <a:t>ensayo,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idoneidad instalaciones, </a:t>
            </a:r>
            <a:r>
              <a:rPr sz="849" spc="5" dirty="0">
                <a:latin typeface="Calibri"/>
                <a:cs typeface="Calibri"/>
              </a:rPr>
              <a:t>CV </a:t>
            </a:r>
            <a:r>
              <a:rPr sz="849" spc="-5" dirty="0">
                <a:latin typeface="Calibri"/>
                <a:cs typeface="Calibri"/>
              </a:rPr>
              <a:t>IPs,</a:t>
            </a:r>
            <a:r>
              <a:rPr sz="849" dirty="0">
                <a:latin typeface="Calibri"/>
                <a:cs typeface="Calibri"/>
              </a:rPr>
              <a:t> BPC, pago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tasas, etc.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50" name="object 50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5018621" y="2206697"/>
            <a:ext cx="2826405" cy="248855"/>
          </a:xfrm>
          <a:prstGeom prst="rect">
            <a:avLst/>
          </a:prstGeom>
        </p:spPr>
      </p:pic>
      <p:sp>
        <p:nvSpPr>
          <p:cNvPr id="51" name="object 51"/>
          <p:cNvSpPr txBox="1"/>
          <p:nvPr/>
        </p:nvSpPr>
        <p:spPr>
          <a:xfrm>
            <a:off x="5074518" y="2224228"/>
            <a:ext cx="270303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Solicitud</a:t>
            </a:r>
            <a:r>
              <a:rPr sz="849" b="1" spc="5" dirty="0">
                <a:latin typeface="Calibri"/>
                <a:cs typeface="Calibri"/>
              </a:rPr>
              <a:t> de aprobación de </a:t>
            </a:r>
            <a:r>
              <a:rPr sz="849" b="1" dirty="0">
                <a:latin typeface="Calibri"/>
                <a:cs typeface="Calibri"/>
              </a:rPr>
              <a:t>las autoridades:</a:t>
            </a:r>
            <a:r>
              <a:rPr sz="849" b="1" spc="5" dirty="0">
                <a:latin typeface="Calibri"/>
                <a:cs typeface="Calibri"/>
              </a:rPr>
              <a:t> CEIm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y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AEMPS.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52" name="object 52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371486" y="2898878"/>
            <a:ext cx="1250870" cy="873466"/>
          </a:xfrm>
          <a:prstGeom prst="rect">
            <a:avLst/>
          </a:prstGeom>
        </p:spPr>
      </p:pic>
      <p:sp>
        <p:nvSpPr>
          <p:cNvPr id="53" name="object 53"/>
          <p:cNvSpPr txBox="1"/>
          <p:nvPr/>
        </p:nvSpPr>
        <p:spPr>
          <a:xfrm>
            <a:off x="1823688" y="3216353"/>
            <a:ext cx="326622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99" b="1" spc="-25" dirty="0">
                <a:solidFill>
                  <a:srgbClr val="FFFFFF"/>
                </a:solidFill>
                <a:latin typeface="Calibri"/>
                <a:cs typeface="Calibri"/>
              </a:rPr>
              <a:t>RO.</a:t>
            </a:r>
            <a:endParaRPr sz="1199">
              <a:latin typeface="Calibri"/>
              <a:cs typeface="Calibri"/>
            </a:endParaRPr>
          </a:p>
        </p:txBody>
      </p:sp>
      <p:pic>
        <p:nvPicPr>
          <p:cNvPr id="56" name="object 56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305564" y="1427170"/>
            <a:ext cx="2030397" cy="1336568"/>
          </a:xfrm>
          <a:prstGeom prst="rect">
            <a:avLst/>
          </a:prstGeom>
        </p:spPr>
      </p:pic>
      <p:pic>
        <p:nvPicPr>
          <p:cNvPr id="57" name="object 57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5094431" y="1450242"/>
            <a:ext cx="2744002" cy="1430507"/>
          </a:xfrm>
          <a:prstGeom prst="rect">
            <a:avLst/>
          </a:prstGeom>
        </p:spPr>
      </p:pic>
      <p:pic>
        <p:nvPicPr>
          <p:cNvPr id="58" name="object 58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2843195" y="644346"/>
            <a:ext cx="3511994" cy="359274"/>
          </a:xfrm>
          <a:prstGeom prst="rect">
            <a:avLst/>
          </a:prstGeom>
        </p:spPr>
      </p:pic>
      <p:pic>
        <p:nvPicPr>
          <p:cNvPr id="59" name="object 59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5697622" y="2874162"/>
            <a:ext cx="2129272" cy="1237676"/>
          </a:xfrm>
          <a:prstGeom prst="rect">
            <a:avLst/>
          </a:prstGeom>
        </p:spPr>
      </p:pic>
      <p:pic>
        <p:nvPicPr>
          <p:cNvPr id="60" name="object 60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5410857" y="3180695"/>
            <a:ext cx="324666" cy="792712"/>
          </a:xfrm>
          <a:prstGeom prst="rect">
            <a:avLst/>
          </a:prstGeom>
        </p:spPr>
      </p:pic>
      <p:sp>
        <p:nvSpPr>
          <p:cNvPr id="61" name="object 17">
            <a:extLst>
              <a:ext uri="{FF2B5EF4-FFF2-40B4-BE49-F238E27FC236}">
                <a16:creationId xmlns:a16="http://schemas.microsoft.com/office/drawing/2014/main" id="{C7F5D3EA-8EAD-4F46-9C0C-5A48B0A63D2D}"/>
              </a:ext>
            </a:extLst>
          </p:cNvPr>
          <p:cNvSpPr txBox="1"/>
          <p:nvPr/>
        </p:nvSpPr>
        <p:spPr>
          <a:xfrm>
            <a:off x="3472429" y="2103370"/>
            <a:ext cx="1524026" cy="70969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9323" algn="ct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GEM2012MENOS</a:t>
            </a:r>
            <a:endParaRPr sz="949" dirty="0">
              <a:latin typeface="Calibri"/>
              <a:cs typeface="Calibri"/>
            </a:endParaRPr>
          </a:p>
          <a:p>
            <a:pPr marL="12685" marR="5074" indent="634" algn="ctr">
              <a:lnSpc>
                <a:spcPct val="102899"/>
              </a:lnSpc>
              <a:spcBef>
                <a:spcPts val="889"/>
              </a:spcBef>
            </a:pP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35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2017FIT,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35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CESAR </a:t>
            </a:r>
            <a:r>
              <a:rPr sz="899" b="1" spc="10" dirty="0">
                <a:latin typeface="Calibri"/>
                <a:cs typeface="Calibri"/>
              </a:rPr>
              <a:t> GEM </a:t>
            </a:r>
            <a:r>
              <a:rPr sz="899" b="1" spc="5" dirty="0">
                <a:latin typeface="Calibri"/>
                <a:cs typeface="Calibri"/>
              </a:rPr>
              <a:t>BELA, </a:t>
            </a:r>
            <a:r>
              <a:rPr sz="899" b="1" spc="10" dirty="0">
                <a:latin typeface="Calibri"/>
                <a:cs typeface="Calibri"/>
              </a:rPr>
              <a:t>GEM </a:t>
            </a:r>
            <a:r>
              <a:rPr sz="899" b="1" spc="5" dirty="0">
                <a:latin typeface="Calibri"/>
                <a:cs typeface="Calibri"/>
              </a:rPr>
              <a:t>KYCYDEX, </a:t>
            </a:r>
            <a:r>
              <a:rPr sz="899" b="1" spc="10" dirty="0">
                <a:latin typeface="Calibri"/>
                <a:cs typeface="Calibri"/>
              </a:rPr>
              <a:t> GEM2014MAIN,</a:t>
            </a:r>
            <a:r>
              <a:rPr sz="899" b="1" spc="-4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GEM</a:t>
            </a:r>
            <a:r>
              <a:rPr sz="849" b="1" spc="-3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CLARIDEX</a:t>
            </a:r>
            <a:endParaRPr sz="849" dirty="0">
              <a:latin typeface="Calibri"/>
              <a:cs typeface="Calibri"/>
            </a:endParaRPr>
          </a:p>
        </p:txBody>
      </p:sp>
      <p:sp>
        <p:nvSpPr>
          <p:cNvPr id="62" name="object 22">
            <a:extLst>
              <a:ext uri="{FF2B5EF4-FFF2-40B4-BE49-F238E27FC236}">
                <a16:creationId xmlns:a16="http://schemas.microsoft.com/office/drawing/2014/main" id="{2DE0C2B1-E34F-6949-8CBE-48342AECC410}"/>
              </a:ext>
            </a:extLst>
          </p:cNvPr>
          <p:cNvSpPr txBox="1"/>
          <p:nvPr/>
        </p:nvSpPr>
        <p:spPr>
          <a:xfrm>
            <a:off x="3200142" y="2947994"/>
            <a:ext cx="2134778" cy="75091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0" tIns="17124" rIns="0" bIns="0" rtlCol="0">
            <a:spAutoFit/>
          </a:bodyPr>
          <a:lstStyle/>
          <a:p>
            <a:pPr marL="190906">
              <a:spcBef>
                <a:spcPts val="135"/>
              </a:spcBef>
            </a:pPr>
            <a:r>
              <a:rPr sz="1099" b="1" spc="2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109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FF"/>
                </a:solidFill>
                <a:latin typeface="Calibri"/>
                <a:cs typeface="Calibri"/>
              </a:rPr>
              <a:t>BELMA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94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OPTIMAL*.</a:t>
            </a:r>
            <a:endParaRPr sz="949" dirty="0">
              <a:latin typeface="Calibri"/>
              <a:cs typeface="Calibri"/>
            </a:endParaRPr>
          </a:p>
          <a:p>
            <a:pPr marL="270820" marR="5074" indent="-258768">
              <a:lnSpc>
                <a:spcPct val="151600"/>
              </a:lnSpc>
              <a:spcBef>
                <a:spcPts val="350"/>
              </a:spcBef>
            </a:pP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IBERDARAX, GEM21menos65, </a:t>
            </a:r>
            <a:r>
              <a:rPr sz="1099" b="1" spc="-23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TECTAL,</a:t>
            </a:r>
            <a:r>
              <a:rPr sz="1099" b="1" spc="24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FFFF00"/>
                </a:solidFill>
                <a:latin typeface="Calibri"/>
                <a:cs typeface="Calibri"/>
              </a:rPr>
              <a:t>VELISA</a:t>
            </a:r>
            <a:r>
              <a:rPr sz="949" b="1" spc="10" dirty="0">
                <a:solidFill>
                  <a:srgbClr val="FFFF00"/>
                </a:solidFill>
                <a:latin typeface="Calibri"/>
                <a:cs typeface="Calibri"/>
              </a:rPr>
              <a:t>.</a:t>
            </a:r>
            <a:endParaRPr sz="949" dirty="0">
              <a:latin typeface="Calibri"/>
              <a:cs typeface="Calibri"/>
            </a:endParaRPr>
          </a:p>
        </p:txBody>
      </p:sp>
      <p:pic>
        <p:nvPicPr>
          <p:cNvPr id="55" name="object 55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3349146" y="940995"/>
            <a:ext cx="1723859" cy="1428477"/>
          </a:xfrm>
          <a:prstGeom prst="rect">
            <a:avLst/>
          </a:prstGeom>
        </p:spPr>
      </p:pic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77800" y="3249862"/>
              <a:ext cx="2756881" cy="109780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46635" y="2373274"/>
              <a:ext cx="1822506" cy="49689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42133" y="2013393"/>
              <a:ext cx="1239771" cy="33511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46836" y="1164867"/>
              <a:ext cx="833667" cy="8237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65044" y="2886681"/>
              <a:ext cx="2192298" cy="353277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3732606" y="1626151"/>
            <a:ext cx="464248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0992" marR="5074" indent="-98941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FO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ME  FINAL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276293" y="632530"/>
            <a:ext cx="6593298" cy="2596842"/>
            <a:chOff x="1272229" y="633310"/>
            <a:chExt cx="6601428" cy="2600044"/>
          </a:xfrm>
        </p:grpSpPr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69265" y="633310"/>
              <a:ext cx="604392" cy="78678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2229" y="633310"/>
              <a:ext cx="881754" cy="63155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872450" y="1551165"/>
              <a:ext cx="2278142" cy="91950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63503" y="2289086"/>
              <a:ext cx="1020203" cy="94426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98163" y="2358428"/>
              <a:ext cx="950872" cy="874926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4940319" y="1625177"/>
            <a:ext cx="201808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Dictamen </a:t>
            </a:r>
            <a:r>
              <a:rPr sz="849" b="1" spc="-5" dirty="0">
                <a:latin typeface="Calibri"/>
                <a:cs typeface="Calibri"/>
              </a:rPr>
              <a:t>favorable,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000FF"/>
                </a:solidFill>
                <a:latin typeface="Calibri"/>
                <a:cs typeface="Calibri"/>
              </a:rPr>
              <a:t>firma</a:t>
            </a:r>
            <a:r>
              <a:rPr sz="849" b="1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000FF"/>
                </a:solidFill>
                <a:latin typeface="Calibri"/>
                <a:cs typeface="Calibri"/>
              </a:rPr>
              <a:t>de</a:t>
            </a:r>
            <a:r>
              <a:rPr sz="849" b="1" spc="-5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0000FF"/>
                </a:solidFill>
                <a:latin typeface="Calibri"/>
                <a:cs typeface="Calibri"/>
              </a:rPr>
              <a:t>contratos</a:t>
            </a:r>
            <a:r>
              <a:rPr sz="849" b="1" dirty="0">
                <a:latin typeface="Calibri"/>
                <a:cs typeface="Calibri"/>
              </a:rPr>
              <a:t>, </a:t>
            </a:r>
            <a:r>
              <a:rPr sz="849" b="1" spc="-35" dirty="0">
                <a:latin typeface="Calibri"/>
                <a:cs typeface="Calibri"/>
              </a:rPr>
              <a:t>SIV.</a:t>
            </a:r>
            <a:endParaRPr sz="849" dirty="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4940319" y="1887334"/>
            <a:ext cx="101855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Reclutamiento</a:t>
            </a:r>
            <a:r>
              <a:rPr sz="849" b="1" spc="-3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activo.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940319" y="2154439"/>
            <a:ext cx="176439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latin typeface="Calibri"/>
                <a:cs typeface="Calibri"/>
              </a:rPr>
              <a:t>Inicio</a:t>
            </a:r>
            <a:r>
              <a:rPr sz="849" b="1" spc="5" dirty="0">
                <a:latin typeface="Calibri"/>
                <a:cs typeface="Calibri"/>
              </a:rPr>
              <a:t> de </a:t>
            </a:r>
            <a:r>
              <a:rPr sz="849" b="1" spc="-5" dirty="0">
                <a:latin typeface="Calibri"/>
                <a:cs typeface="Calibri"/>
              </a:rPr>
              <a:t>tratamiento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de</a:t>
            </a:r>
            <a:r>
              <a:rPr sz="849" b="1" dirty="0">
                <a:latin typeface="Calibri"/>
                <a:cs typeface="Calibri"/>
              </a:rPr>
              <a:t> los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pacientes.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37" name="object 3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764920" y="678687"/>
            <a:ext cx="3511932" cy="359437"/>
          </a:xfrm>
          <a:prstGeom prst="rect">
            <a:avLst/>
          </a:prstGeom>
        </p:spPr>
      </p:pic>
      <p:sp>
        <p:nvSpPr>
          <p:cNvPr id="33" name="object 17">
            <a:extLst>
              <a:ext uri="{FF2B5EF4-FFF2-40B4-BE49-F238E27FC236}">
                <a16:creationId xmlns:a16="http://schemas.microsoft.com/office/drawing/2014/main" id="{5149846C-84D0-8D40-A119-3D8CB5B6C31A}"/>
              </a:ext>
            </a:extLst>
          </p:cNvPr>
          <p:cNvSpPr txBox="1"/>
          <p:nvPr/>
        </p:nvSpPr>
        <p:spPr>
          <a:xfrm>
            <a:off x="3177911" y="2103751"/>
            <a:ext cx="1524660" cy="71032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0" tIns="15855" rIns="0" bIns="0" rtlCol="0">
            <a:spAutoFit/>
          </a:bodyPr>
          <a:lstStyle/>
          <a:p>
            <a:pPr marL="39323" algn="ct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GEM2012MENOS</a:t>
            </a:r>
            <a:endParaRPr sz="949" dirty="0">
              <a:latin typeface="Calibri"/>
              <a:cs typeface="Calibri"/>
            </a:endParaRPr>
          </a:p>
          <a:p>
            <a:pPr marL="12685" marR="5074" indent="634" algn="ctr">
              <a:lnSpc>
                <a:spcPct val="102899"/>
              </a:lnSpc>
              <a:spcBef>
                <a:spcPts val="889"/>
              </a:spcBef>
            </a:pP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35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2017FIT,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CESAR </a:t>
            </a:r>
            <a:r>
              <a:rPr sz="899" b="1" spc="10" dirty="0">
                <a:latin typeface="Calibri"/>
                <a:cs typeface="Calibri"/>
              </a:rPr>
              <a:t> GEM </a:t>
            </a:r>
            <a:r>
              <a:rPr sz="899" b="1" spc="5" dirty="0">
                <a:latin typeface="Calibri"/>
                <a:cs typeface="Calibri"/>
              </a:rPr>
              <a:t>BELA, </a:t>
            </a:r>
            <a:r>
              <a:rPr sz="899" b="1" spc="10" dirty="0">
                <a:latin typeface="Calibri"/>
                <a:cs typeface="Calibri"/>
              </a:rPr>
              <a:t>GEM </a:t>
            </a:r>
            <a:r>
              <a:rPr sz="899" b="1" spc="5" dirty="0">
                <a:latin typeface="Calibri"/>
                <a:cs typeface="Calibri"/>
              </a:rPr>
              <a:t>KYCYDEX, </a:t>
            </a:r>
            <a:r>
              <a:rPr sz="899" b="1" spc="10" dirty="0">
                <a:latin typeface="Calibri"/>
                <a:cs typeface="Calibri"/>
              </a:rPr>
              <a:t> GEM2014MAIN,</a:t>
            </a:r>
            <a:r>
              <a:rPr sz="899" b="1" spc="-4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GEM</a:t>
            </a:r>
            <a:r>
              <a:rPr sz="849" b="1" spc="-3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CLARIDEX</a:t>
            </a:r>
            <a:endParaRPr sz="849" dirty="0">
              <a:latin typeface="Calibri"/>
              <a:cs typeface="Calibri"/>
            </a:endParaRPr>
          </a:p>
        </p:txBody>
      </p:sp>
      <p:sp>
        <p:nvSpPr>
          <p:cNvPr id="35" name="object 22">
            <a:extLst>
              <a:ext uri="{FF2B5EF4-FFF2-40B4-BE49-F238E27FC236}">
                <a16:creationId xmlns:a16="http://schemas.microsoft.com/office/drawing/2014/main" id="{BF518C43-7E6D-2C4B-ADBD-4678D483DC3D}"/>
              </a:ext>
            </a:extLst>
          </p:cNvPr>
          <p:cNvSpPr txBox="1"/>
          <p:nvPr/>
        </p:nvSpPr>
        <p:spPr>
          <a:xfrm>
            <a:off x="2905502" y="2948759"/>
            <a:ext cx="2136046" cy="750914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0" tIns="17124" rIns="0" bIns="0" rtlCol="0">
            <a:spAutoFit/>
          </a:bodyPr>
          <a:lstStyle/>
          <a:p>
            <a:pPr marL="190906">
              <a:spcBef>
                <a:spcPts val="135"/>
              </a:spcBef>
            </a:pPr>
            <a:r>
              <a:rPr sz="1099" b="1" spc="2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109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FF"/>
                </a:solidFill>
                <a:latin typeface="Calibri"/>
                <a:cs typeface="Calibri"/>
              </a:rPr>
              <a:t>BELMA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OPTIMAL*.</a:t>
            </a:r>
            <a:endParaRPr sz="949">
              <a:latin typeface="Calibri"/>
              <a:cs typeface="Calibri"/>
            </a:endParaRPr>
          </a:p>
          <a:p>
            <a:pPr marL="270820" marR="5074" indent="-258768">
              <a:lnSpc>
                <a:spcPct val="151600"/>
              </a:lnSpc>
              <a:spcBef>
                <a:spcPts val="355"/>
              </a:spcBef>
            </a:pP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IBERDARAX, GEM21menos65, </a:t>
            </a:r>
            <a:r>
              <a:rPr sz="1099" b="1" spc="-23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TECTAL,</a:t>
            </a:r>
            <a:r>
              <a:rPr sz="1099" b="1" spc="250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FFFF00"/>
                </a:solidFill>
                <a:latin typeface="Calibri"/>
                <a:cs typeface="Calibri"/>
              </a:rPr>
              <a:t>VELISA</a:t>
            </a:r>
            <a:r>
              <a:rPr sz="949" b="1" spc="10" dirty="0">
                <a:solidFill>
                  <a:srgbClr val="FFFF00"/>
                </a:solidFill>
                <a:latin typeface="Calibri"/>
                <a:cs typeface="Calibri"/>
              </a:rPr>
              <a:t>.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77800" y="3249862"/>
              <a:ext cx="2756881" cy="109780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46635" y="2373274"/>
              <a:ext cx="1822506" cy="49689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42133" y="2013393"/>
              <a:ext cx="1239771" cy="33511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46836" y="1164867"/>
              <a:ext cx="833667" cy="8237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65044" y="2886681"/>
              <a:ext cx="2192298" cy="353277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3732606" y="1626151"/>
            <a:ext cx="464248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0992" marR="5074" indent="-98941">
              <a:spcBef>
                <a:spcPts val="114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FO</a:t>
            </a: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ME  FINAL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276293" y="632531"/>
            <a:ext cx="6593298" cy="2230810"/>
            <a:chOff x="1272229" y="633310"/>
            <a:chExt cx="6601428" cy="2233561"/>
          </a:xfrm>
        </p:grpSpPr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269265" y="633310"/>
              <a:ext cx="604392" cy="78678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2229" y="633310"/>
              <a:ext cx="881754" cy="63155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012771" y="1511541"/>
              <a:ext cx="2137821" cy="55302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39933" y="1965528"/>
              <a:ext cx="1391647" cy="90134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74601" y="2034854"/>
              <a:ext cx="1322312" cy="832017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5115159" y="1505142"/>
            <a:ext cx="1865235" cy="44502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57400"/>
              </a:lnSpc>
              <a:spcBef>
                <a:spcPts val="95"/>
              </a:spcBef>
            </a:pPr>
            <a:r>
              <a:rPr sz="949" b="1" dirty="0">
                <a:latin typeface="Calibri"/>
                <a:cs typeface="Calibri"/>
              </a:rPr>
              <a:t>Cierre </a:t>
            </a:r>
            <a:r>
              <a:rPr sz="949" b="1" spc="10" dirty="0">
                <a:latin typeface="Calibri"/>
                <a:cs typeface="Calibri"/>
              </a:rPr>
              <a:t>de </a:t>
            </a:r>
            <a:r>
              <a:rPr sz="949" b="1" dirty="0">
                <a:latin typeface="Calibri"/>
                <a:cs typeface="Calibri"/>
              </a:rPr>
              <a:t>reclutamiento. 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Tratamiento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activo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de</a:t>
            </a:r>
            <a:r>
              <a:rPr sz="949" b="1" spc="5" dirty="0">
                <a:latin typeface="Calibri"/>
                <a:cs typeface="Calibri"/>
              </a:rPr>
              <a:t> los</a:t>
            </a:r>
            <a:r>
              <a:rPr sz="949" b="1" dirty="0">
                <a:latin typeface="Calibri"/>
                <a:cs typeface="Calibri"/>
              </a:rPr>
              <a:t> pacientes.</a:t>
            </a:r>
            <a:endParaRPr sz="949" dirty="0">
              <a:latin typeface="Calibri"/>
              <a:cs typeface="Calibri"/>
            </a:endParaRPr>
          </a:p>
        </p:txBody>
      </p:sp>
      <p:pic>
        <p:nvPicPr>
          <p:cNvPr id="30" name="object 3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738552" y="734754"/>
            <a:ext cx="3511921" cy="361078"/>
          </a:xfrm>
          <a:prstGeom prst="rect">
            <a:avLst/>
          </a:prstGeom>
        </p:spPr>
      </p:pic>
      <p:sp>
        <p:nvSpPr>
          <p:cNvPr id="31" name="object 20">
            <a:extLst>
              <a:ext uri="{FF2B5EF4-FFF2-40B4-BE49-F238E27FC236}">
                <a16:creationId xmlns:a16="http://schemas.microsoft.com/office/drawing/2014/main" id="{BFCD8B22-381E-1242-AEAF-4AFD60F16946}"/>
              </a:ext>
            </a:extLst>
          </p:cNvPr>
          <p:cNvSpPr txBox="1"/>
          <p:nvPr/>
        </p:nvSpPr>
        <p:spPr>
          <a:xfrm>
            <a:off x="2905502" y="2103751"/>
            <a:ext cx="2136046" cy="1596327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0" tIns="15855" rIns="0" bIns="0" rtlCol="0">
            <a:spAutoFit/>
          </a:bodyPr>
          <a:lstStyle/>
          <a:p>
            <a:pPr marR="19027" algn="ctr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GEM2012MENOS</a:t>
            </a:r>
            <a:endParaRPr sz="949" dirty="0">
              <a:latin typeface="Calibri"/>
              <a:cs typeface="Calibri"/>
            </a:endParaRPr>
          </a:p>
          <a:p>
            <a:pPr marL="284773" marR="343757" indent="634" algn="ctr">
              <a:lnSpc>
                <a:spcPct val="102899"/>
              </a:lnSpc>
              <a:spcBef>
                <a:spcPts val="889"/>
              </a:spcBef>
            </a:pP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2017FIT,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10" dirty="0">
                <a:latin typeface="Calibri"/>
                <a:cs typeface="Calibri"/>
              </a:rPr>
              <a:t>GEM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CESAR </a:t>
            </a:r>
            <a:r>
              <a:rPr sz="899" b="1" spc="10" dirty="0">
                <a:latin typeface="Calibri"/>
                <a:cs typeface="Calibri"/>
              </a:rPr>
              <a:t> GEM </a:t>
            </a:r>
            <a:r>
              <a:rPr sz="899" b="1" spc="5" dirty="0">
                <a:latin typeface="Calibri"/>
                <a:cs typeface="Calibri"/>
              </a:rPr>
              <a:t>BELA, </a:t>
            </a:r>
            <a:r>
              <a:rPr sz="899" b="1" spc="10" dirty="0">
                <a:latin typeface="Calibri"/>
                <a:cs typeface="Calibri"/>
              </a:rPr>
              <a:t>GEM </a:t>
            </a:r>
            <a:r>
              <a:rPr sz="899" b="1" spc="5" dirty="0">
                <a:latin typeface="Calibri"/>
                <a:cs typeface="Calibri"/>
              </a:rPr>
              <a:t>KYCYDEX, </a:t>
            </a:r>
            <a:r>
              <a:rPr sz="899" b="1" spc="10" dirty="0">
                <a:latin typeface="Calibri"/>
                <a:cs typeface="Calibri"/>
              </a:rPr>
              <a:t> GEM2014MAIN,</a:t>
            </a:r>
            <a:r>
              <a:rPr sz="899" b="1" spc="-3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GEM</a:t>
            </a:r>
            <a:r>
              <a:rPr sz="849" b="1" spc="-3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CLARIDEX</a:t>
            </a:r>
            <a:endParaRPr sz="849" dirty="0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1049" dirty="0">
              <a:latin typeface="Calibri"/>
              <a:cs typeface="Calibri"/>
            </a:endParaRPr>
          </a:p>
          <a:p>
            <a:pPr marR="89428" algn="ctr"/>
            <a:r>
              <a:rPr sz="1099" b="1" spc="2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109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FF"/>
                </a:solidFill>
                <a:latin typeface="Calibri"/>
                <a:cs typeface="Calibri"/>
              </a:rPr>
              <a:t>BELMA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GEM</a:t>
            </a:r>
            <a:r>
              <a:rPr sz="9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OPTIMAL*.</a:t>
            </a:r>
            <a:endParaRPr sz="949" dirty="0">
              <a:latin typeface="Calibri"/>
              <a:cs typeface="Calibri"/>
            </a:endParaRPr>
          </a:p>
          <a:p>
            <a:pPr marL="270820" marR="5074" indent="-258768">
              <a:lnSpc>
                <a:spcPct val="151600"/>
              </a:lnSpc>
              <a:spcBef>
                <a:spcPts val="355"/>
              </a:spcBef>
            </a:pP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IBERDARAX, GEM21menos65, </a:t>
            </a:r>
            <a:r>
              <a:rPr sz="1099" b="1" spc="-23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5" dirty="0">
                <a:solidFill>
                  <a:srgbClr val="FFFF00"/>
                </a:solidFill>
                <a:latin typeface="Calibri"/>
                <a:cs typeface="Calibri"/>
              </a:rPr>
              <a:t>TECTAL,</a:t>
            </a:r>
            <a:r>
              <a:rPr sz="1099" b="1" spc="250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20" dirty="0">
                <a:solidFill>
                  <a:srgbClr val="FFFF00"/>
                </a:solidFill>
                <a:latin typeface="Calibri"/>
                <a:cs typeface="Calibri"/>
              </a:rPr>
              <a:t>GEM</a:t>
            </a:r>
            <a:r>
              <a:rPr sz="1099" b="1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FFFF00"/>
                </a:solidFill>
                <a:latin typeface="Calibri"/>
                <a:cs typeface="Calibri"/>
              </a:rPr>
              <a:t>VELISA</a:t>
            </a:r>
            <a:r>
              <a:rPr sz="949" b="1" spc="10" dirty="0">
                <a:solidFill>
                  <a:srgbClr val="FFFF00"/>
                </a:solidFill>
                <a:latin typeface="Calibri"/>
                <a:cs typeface="Calibri"/>
              </a:rPr>
              <a:t>.</a:t>
            </a:r>
            <a:endParaRPr sz="949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5906" y="632810"/>
            <a:ext cx="6592696" cy="3708273"/>
            <a:chOff x="1271841" y="633590"/>
            <a:chExt cx="6600825" cy="37128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37126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8046" y="633590"/>
              <a:ext cx="604112" cy="78644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22843" y="1730338"/>
              <a:ext cx="2671959" cy="181936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70137" y="1440484"/>
              <a:ext cx="4999745" cy="28215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87996" y="1739144"/>
              <a:ext cx="3282013" cy="25180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3718" y="633590"/>
              <a:ext cx="881356" cy="63128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87996" y="1765546"/>
              <a:ext cx="2326615" cy="244377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88035" y="3620429"/>
              <a:ext cx="506774" cy="50677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31818" y="679792"/>
              <a:ext cx="3514674" cy="359717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4424" y="1072421"/>
              <a:ext cx="1819212" cy="29549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69996" y="1519809"/>
              <a:ext cx="3217462" cy="22614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88253" y="1823554"/>
              <a:ext cx="3012760" cy="231445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128990" y="3783309"/>
              <a:ext cx="1326515" cy="255904"/>
            </a:xfrm>
            <a:custGeom>
              <a:avLst/>
              <a:gdLst/>
              <a:ahLst/>
              <a:cxnLst/>
              <a:rect l="l" t="t" r="r" b="b"/>
              <a:pathLst>
                <a:path w="1326514" h="255904">
                  <a:moveTo>
                    <a:pt x="0" y="127952"/>
                  </a:moveTo>
                  <a:lnTo>
                    <a:pt x="33800" y="87510"/>
                  </a:lnTo>
                  <a:lnTo>
                    <a:pt x="90519" y="63373"/>
                  </a:lnTo>
                  <a:lnTo>
                    <a:pt x="127921" y="52386"/>
                  </a:lnTo>
                  <a:lnTo>
                    <a:pt x="170812" y="42224"/>
                  </a:lnTo>
                  <a:lnTo>
                    <a:pt x="218787" y="32966"/>
                  </a:lnTo>
                  <a:lnTo>
                    <a:pt x="271442" y="24688"/>
                  </a:lnTo>
                  <a:lnTo>
                    <a:pt x="328373" y="17470"/>
                  </a:lnTo>
                  <a:lnTo>
                    <a:pt x="389174" y="11389"/>
                  </a:lnTo>
                  <a:lnTo>
                    <a:pt x="453443" y="6523"/>
                  </a:lnTo>
                  <a:lnTo>
                    <a:pt x="520773" y="2951"/>
                  </a:lnTo>
                  <a:lnTo>
                    <a:pt x="590762" y="750"/>
                  </a:lnTo>
                  <a:lnTo>
                    <a:pt x="663003" y="0"/>
                  </a:lnTo>
                  <a:lnTo>
                    <a:pt x="735244" y="750"/>
                  </a:lnTo>
                  <a:lnTo>
                    <a:pt x="805233" y="2951"/>
                  </a:lnTo>
                  <a:lnTo>
                    <a:pt x="872563" y="6523"/>
                  </a:lnTo>
                  <a:lnTo>
                    <a:pt x="936832" y="11389"/>
                  </a:lnTo>
                  <a:lnTo>
                    <a:pt x="997633" y="17470"/>
                  </a:lnTo>
                  <a:lnTo>
                    <a:pt x="1054564" y="24688"/>
                  </a:lnTo>
                  <a:lnTo>
                    <a:pt x="1107219" y="32966"/>
                  </a:lnTo>
                  <a:lnTo>
                    <a:pt x="1155194" y="42224"/>
                  </a:lnTo>
                  <a:lnTo>
                    <a:pt x="1198085" y="52386"/>
                  </a:lnTo>
                  <a:lnTo>
                    <a:pt x="1235487" y="63373"/>
                  </a:lnTo>
                  <a:lnTo>
                    <a:pt x="1292206" y="87510"/>
                  </a:lnTo>
                  <a:lnTo>
                    <a:pt x="1322116" y="114011"/>
                  </a:lnTo>
                  <a:lnTo>
                    <a:pt x="1326007" y="127952"/>
                  </a:lnTo>
                  <a:lnTo>
                    <a:pt x="1322116" y="141893"/>
                  </a:lnTo>
                  <a:lnTo>
                    <a:pt x="1292206" y="168394"/>
                  </a:lnTo>
                  <a:lnTo>
                    <a:pt x="1235487" y="192531"/>
                  </a:lnTo>
                  <a:lnTo>
                    <a:pt x="1198085" y="203518"/>
                  </a:lnTo>
                  <a:lnTo>
                    <a:pt x="1155194" y="213680"/>
                  </a:lnTo>
                  <a:lnTo>
                    <a:pt x="1107219" y="222938"/>
                  </a:lnTo>
                  <a:lnTo>
                    <a:pt x="1054564" y="231216"/>
                  </a:lnTo>
                  <a:lnTo>
                    <a:pt x="997633" y="238434"/>
                  </a:lnTo>
                  <a:lnTo>
                    <a:pt x="936832" y="244515"/>
                  </a:lnTo>
                  <a:lnTo>
                    <a:pt x="872563" y="249381"/>
                  </a:lnTo>
                  <a:lnTo>
                    <a:pt x="805233" y="252953"/>
                  </a:lnTo>
                  <a:lnTo>
                    <a:pt x="735244" y="255154"/>
                  </a:lnTo>
                  <a:lnTo>
                    <a:pt x="663003" y="255905"/>
                  </a:lnTo>
                  <a:lnTo>
                    <a:pt x="590762" y="255154"/>
                  </a:lnTo>
                  <a:lnTo>
                    <a:pt x="520773" y="252953"/>
                  </a:lnTo>
                  <a:lnTo>
                    <a:pt x="453443" y="249381"/>
                  </a:lnTo>
                  <a:lnTo>
                    <a:pt x="389174" y="244515"/>
                  </a:lnTo>
                  <a:lnTo>
                    <a:pt x="328373" y="238434"/>
                  </a:lnTo>
                  <a:lnTo>
                    <a:pt x="271442" y="231216"/>
                  </a:lnTo>
                  <a:lnTo>
                    <a:pt x="218787" y="222938"/>
                  </a:lnTo>
                  <a:lnTo>
                    <a:pt x="170812" y="213680"/>
                  </a:lnTo>
                  <a:lnTo>
                    <a:pt x="127921" y="203518"/>
                  </a:lnTo>
                  <a:lnTo>
                    <a:pt x="90519" y="192531"/>
                  </a:lnTo>
                  <a:lnTo>
                    <a:pt x="33800" y="168394"/>
                  </a:lnTo>
                  <a:lnTo>
                    <a:pt x="3890" y="141893"/>
                  </a:lnTo>
                  <a:lnTo>
                    <a:pt x="0" y="127952"/>
                  </a:lnTo>
                  <a:close/>
                </a:path>
              </a:pathLst>
            </a:custGeom>
            <a:ln w="343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59493" y="1823554"/>
              <a:ext cx="3037518" cy="23144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06765" y="3812795"/>
              <a:ext cx="1249676" cy="168384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3245450" y="3814653"/>
            <a:ext cx="116759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Daratumumab+Lenalidomida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6268457" y="3755396"/>
            <a:ext cx="1165058" cy="290472"/>
            <a:chOff x="6270548" y="3760027"/>
            <a:chExt cx="1166495" cy="290830"/>
          </a:xfrm>
        </p:grpSpPr>
        <p:sp>
          <p:nvSpPr>
            <p:cNvPr id="14" name="object 14"/>
            <p:cNvSpPr/>
            <p:nvPr/>
          </p:nvSpPr>
          <p:spPr>
            <a:xfrm>
              <a:off x="6288011" y="3777490"/>
              <a:ext cx="1131570" cy="255904"/>
            </a:xfrm>
            <a:custGeom>
              <a:avLst/>
              <a:gdLst/>
              <a:ahLst/>
              <a:cxnLst/>
              <a:rect l="l" t="t" r="r" b="b"/>
              <a:pathLst>
                <a:path w="1131570" h="255904">
                  <a:moveTo>
                    <a:pt x="0" y="127952"/>
                  </a:moveTo>
                  <a:lnTo>
                    <a:pt x="38065" y="81708"/>
                  </a:lnTo>
                  <a:lnTo>
                    <a:pt x="101320" y="54851"/>
                  </a:lnTo>
                  <a:lnTo>
                    <a:pt x="142721" y="42975"/>
                  </a:lnTo>
                  <a:lnTo>
                    <a:pt x="189931" y="32293"/>
                  </a:lnTo>
                  <a:lnTo>
                    <a:pt x="242420" y="22925"/>
                  </a:lnTo>
                  <a:lnTo>
                    <a:pt x="299659" y="14992"/>
                  </a:lnTo>
                  <a:lnTo>
                    <a:pt x="361117" y="8613"/>
                  </a:lnTo>
                  <a:lnTo>
                    <a:pt x="426263" y="3907"/>
                  </a:lnTo>
                  <a:lnTo>
                    <a:pt x="494570" y="996"/>
                  </a:lnTo>
                  <a:lnTo>
                    <a:pt x="565505" y="0"/>
                  </a:lnTo>
                  <a:lnTo>
                    <a:pt x="636441" y="996"/>
                  </a:lnTo>
                  <a:lnTo>
                    <a:pt x="704747" y="3907"/>
                  </a:lnTo>
                  <a:lnTo>
                    <a:pt x="769894" y="8613"/>
                  </a:lnTo>
                  <a:lnTo>
                    <a:pt x="831351" y="14992"/>
                  </a:lnTo>
                  <a:lnTo>
                    <a:pt x="888590" y="22925"/>
                  </a:lnTo>
                  <a:lnTo>
                    <a:pt x="941079" y="32293"/>
                  </a:lnTo>
                  <a:lnTo>
                    <a:pt x="988289" y="42975"/>
                  </a:lnTo>
                  <a:lnTo>
                    <a:pt x="1029690" y="54851"/>
                  </a:lnTo>
                  <a:lnTo>
                    <a:pt x="1092946" y="81708"/>
                  </a:lnTo>
                  <a:lnTo>
                    <a:pt x="1126605" y="111903"/>
                  </a:lnTo>
                  <a:lnTo>
                    <a:pt x="1131011" y="127952"/>
                  </a:lnTo>
                  <a:lnTo>
                    <a:pt x="1126605" y="144001"/>
                  </a:lnTo>
                  <a:lnTo>
                    <a:pt x="1092946" y="174196"/>
                  </a:lnTo>
                  <a:lnTo>
                    <a:pt x="1029690" y="201053"/>
                  </a:lnTo>
                  <a:lnTo>
                    <a:pt x="988289" y="212929"/>
                  </a:lnTo>
                  <a:lnTo>
                    <a:pt x="941079" y="223611"/>
                  </a:lnTo>
                  <a:lnTo>
                    <a:pt x="888590" y="232979"/>
                  </a:lnTo>
                  <a:lnTo>
                    <a:pt x="831351" y="240912"/>
                  </a:lnTo>
                  <a:lnTo>
                    <a:pt x="769894" y="247291"/>
                  </a:lnTo>
                  <a:lnTo>
                    <a:pt x="704747" y="251997"/>
                  </a:lnTo>
                  <a:lnTo>
                    <a:pt x="636441" y="254908"/>
                  </a:lnTo>
                  <a:lnTo>
                    <a:pt x="565505" y="255905"/>
                  </a:lnTo>
                  <a:lnTo>
                    <a:pt x="494570" y="254908"/>
                  </a:lnTo>
                  <a:lnTo>
                    <a:pt x="426263" y="251997"/>
                  </a:lnTo>
                  <a:lnTo>
                    <a:pt x="361117" y="247291"/>
                  </a:lnTo>
                  <a:lnTo>
                    <a:pt x="299659" y="240912"/>
                  </a:lnTo>
                  <a:lnTo>
                    <a:pt x="242420" y="232979"/>
                  </a:lnTo>
                  <a:lnTo>
                    <a:pt x="189931" y="223611"/>
                  </a:lnTo>
                  <a:lnTo>
                    <a:pt x="142721" y="212929"/>
                  </a:lnTo>
                  <a:lnTo>
                    <a:pt x="101320" y="201053"/>
                  </a:lnTo>
                  <a:lnTo>
                    <a:pt x="38065" y="174196"/>
                  </a:lnTo>
                  <a:lnTo>
                    <a:pt x="4406" y="144001"/>
                  </a:lnTo>
                  <a:lnTo>
                    <a:pt x="0" y="127952"/>
                  </a:lnTo>
                  <a:close/>
                </a:path>
              </a:pathLst>
            </a:custGeom>
            <a:ln w="343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11021" y="3821049"/>
              <a:ext cx="858430" cy="168384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6445773" y="3822896"/>
            <a:ext cx="63041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Sin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tratamiento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276292" y="632531"/>
            <a:ext cx="5168877" cy="631047"/>
            <a:chOff x="1272228" y="633310"/>
            <a:chExt cx="5175250" cy="631825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4025" y="1473581"/>
              <a:ext cx="3217457" cy="22614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18424" y="1811997"/>
              <a:ext cx="5597952" cy="2439911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880981" y="2958490"/>
              <a:ext cx="5349875" cy="1248410"/>
            </a:xfrm>
            <a:custGeom>
              <a:avLst/>
              <a:gdLst/>
              <a:ahLst/>
              <a:cxnLst/>
              <a:rect l="l" t="t" r="r" b="b"/>
              <a:pathLst>
                <a:path w="5349875" h="1248410">
                  <a:moveTo>
                    <a:pt x="5141277" y="0"/>
                  </a:moveTo>
                  <a:lnTo>
                    <a:pt x="208000" y="0"/>
                  </a:lnTo>
                  <a:lnTo>
                    <a:pt x="160309" y="5492"/>
                  </a:lnTo>
                  <a:lnTo>
                    <a:pt x="116528" y="21139"/>
                  </a:lnTo>
                  <a:lnTo>
                    <a:pt x="77908" y="45692"/>
                  </a:lnTo>
                  <a:lnTo>
                    <a:pt x="45696" y="77903"/>
                  </a:lnTo>
                  <a:lnTo>
                    <a:pt x="21142" y="116523"/>
                  </a:lnTo>
                  <a:lnTo>
                    <a:pt x="5493" y="160305"/>
                  </a:lnTo>
                  <a:lnTo>
                    <a:pt x="0" y="208000"/>
                  </a:lnTo>
                  <a:lnTo>
                    <a:pt x="0" y="1040002"/>
                  </a:lnTo>
                  <a:lnTo>
                    <a:pt x="5493" y="1087694"/>
                  </a:lnTo>
                  <a:lnTo>
                    <a:pt x="21142" y="1131474"/>
                  </a:lnTo>
                  <a:lnTo>
                    <a:pt x="45696" y="1170095"/>
                  </a:lnTo>
                  <a:lnTo>
                    <a:pt x="77908" y="1202306"/>
                  </a:lnTo>
                  <a:lnTo>
                    <a:pt x="116528" y="1226861"/>
                  </a:lnTo>
                  <a:lnTo>
                    <a:pt x="160309" y="1242509"/>
                  </a:lnTo>
                  <a:lnTo>
                    <a:pt x="208000" y="1248003"/>
                  </a:lnTo>
                  <a:lnTo>
                    <a:pt x="5141277" y="1248003"/>
                  </a:lnTo>
                  <a:lnTo>
                    <a:pt x="5188972" y="1242509"/>
                  </a:lnTo>
                  <a:lnTo>
                    <a:pt x="5232754" y="1226861"/>
                  </a:lnTo>
                  <a:lnTo>
                    <a:pt x="5271374" y="1202306"/>
                  </a:lnTo>
                  <a:lnTo>
                    <a:pt x="5303585" y="1170095"/>
                  </a:lnTo>
                  <a:lnTo>
                    <a:pt x="5328138" y="1131474"/>
                  </a:lnTo>
                  <a:lnTo>
                    <a:pt x="5343785" y="1087694"/>
                  </a:lnTo>
                  <a:lnTo>
                    <a:pt x="5349278" y="1040002"/>
                  </a:lnTo>
                  <a:lnTo>
                    <a:pt x="5349278" y="208000"/>
                  </a:lnTo>
                  <a:lnTo>
                    <a:pt x="5343785" y="160305"/>
                  </a:lnTo>
                  <a:lnTo>
                    <a:pt x="5328138" y="116523"/>
                  </a:lnTo>
                  <a:lnTo>
                    <a:pt x="5303585" y="77903"/>
                  </a:lnTo>
                  <a:lnTo>
                    <a:pt x="5271374" y="45692"/>
                  </a:lnTo>
                  <a:lnTo>
                    <a:pt x="5232754" y="21139"/>
                  </a:lnTo>
                  <a:lnTo>
                    <a:pt x="5188972" y="5492"/>
                  </a:lnTo>
                  <a:lnTo>
                    <a:pt x="5141277" y="0"/>
                  </a:lnTo>
                  <a:close/>
                </a:path>
              </a:pathLst>
            </a:custGeom>
            <a:solidFill>
              <a:srgbClr val="FFFF00">
                <a:alpha val="34120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880981" y="2958490"/>
              <a:ext cx="5349875" cy="1248410"/>
            </a:xfrm>
            <a:custGeom>
              <a:avLst/>
              <a:gdLst/>
              <a:ahLst/>
              <a:cxnLst/>
              <a:rect l="l" t="t" r="r" b="b"/>
              <a:pathLst>
                <a:path w="5349875" h="1248410">
                  <a:moveTo>
                    <a:pt x="0" y="208000"/>
                  </a:moveTo>
                  <a:lnTo>
                    <a:pt x="5493" y="160309"/>
                  </a:lnTo>
                  <a:lnTo>
                    <a:pt x="21142" y="116528"/>
                  </a:lnTo>
                  <a:lnTo>
                    <a:pt x="45696" y="77908"/>
                  </a:lnTo>
                  <a:lnTo>
                    <a:pt x="77908" y="45696"/>
                  </a:lnTo>
                  <a:lnTo>
                    <a:pt x="116528" y="21142"/>
                  </a:lnTo>
                  <a:lnTo>
                    <a:pt x="160309" y="5493"/>
                  </a:lnTo>
                  <a:lnTo>
                    <a:pt x="208000" y="0"/>
                  </a:lnTo>
                  <a:lnTo>
                    <a:pt x="5141277" y="0"/>
                  </a:lnTo>
                  <a:lnTo>
                    <a:pt x="5188972" y="5493"/>
                  </a:lnTo>
                  <a:lnTo>
                    <a:pt x="5232754" y="21142"/>
                  </a:lnTo>
                  <a:lnTo>
                    <a:pt x="5271374" y="45696"/>
                  </a:lnTo>
                  <a:lnTo>
                    <a:pt x="5303585" y="77908"/>
                  </a:lnTo>
                  <a:lnTo>
                    <a:pt x="5328138" y="116528"/>
                  </a:lnTo>
                  <a:lnTo>
                    <a:pt x="5343785" y="160309"/>
                  </a:lnTo>
                  <a:lnTo>
                    <a:pt x="5349278" y="208000"/>
                  </a:lnTo>
                  <a:lnTo>
                    <a:pt x="5349278" y="1040002"/>
                  </a:lnTo>
                  <a:lnTo>
                    <a:pt x="5343785" y="1087694"/>
                  </a:lnTo>
                  <a:lnTo>
                    <a:pt x="5328138" y="1131474"/>
                  </a:lnTo>
                  <a:lnTo>
                    <a:pt x="5303585" y="1170095"/>
                  </a:lnTo>
                  <a:lnTo>
                    <a:pt x="5271374" y="1202306"/>
                  </a:lnTo>
                  <a:lnTo>
                    <a:pt x="5232754" y="1226861"/>
                  </a:lnTo>
                  <a:lnTo>
                    <a:pt x="5188972" y="1242509"/>
                  </a:lnTo>
                  <a:lnTo>
                    <a:pt x="5141277" y="1248003"/>
                  </a:lnTo>
                  <a:lnTo>
                    <a:pt x="208000" y="1248003"/>
                  </a:lnTo>
                  <a:lnTo>
                    <a:pt x="160309" y="1242509"/>
                  </a:lnTo>
                  <a:lnTo>
                    <a:pt x="116528" y="1226861"/>
                  </a:lnTo>
                  <a:lnTo>
                    <a:pt x="77908" y="1202306"/>
                  </a:lnTo>
                  <a:lnTo>
                    <a:pt x="45696" y="1170095"/>
                  </a:lnTo>
                  <a:lnTo>
                    <a:pt x="21142" y="1131474"/>
                  </a:lnTo>
                  <a:lnTo>
                    <a:pt x="5493" y="1087694"/>
                  </a:lnTo>
                  <a:lnTo>
                    <a:pt x="0" y="1040002"/>
                  </a:lnTo>
                  <a:lnTo>
                    <a:pt x="0" y="208000"/>
                  </a:lnTo>
                  <a:close/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88454" y="1433952"/>
              <a:ext cx="1820862" cy="29549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7490" y="859472"/>
              <a:ext cx="3517909" cy="35987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45140" y="1328299"/>
              <a:ext cx="2718904" cy="19479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69394" y="1783928"/>
              <a:ext cx="2855931" cy="226493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588352" y="3387486"/>
              <a:ext cx="2418080" cy="273050"/>
            </a:xfrm>
            <a:custGeom>
              <a:avLst/>
              <a:gdLst/>
              <a:ahLst/>
              <a:cxnLst/>
              <a:rect l="l" t="t" r="r" b="b"/>
              <a:pathLst>
                <a:path w="2418079" h="273050">
                  <a:moveTo>
                    <a:pt x="0" y="45504"/>
                  </a:moveTo>
                  <a:lnTo>
                    <a:pt x="3575" y="27790"/>
                  </a:lnTo>
                  <a:lnTo>
                    <a:pt x="13327" y="13327"/>
                  </a:lnTo>
                  <a:lnTo>
                    <a:pt x="27790" y="3575"/>
                  </a:lnTo>
                  <a:lnTo>
                    <a:pt x="45504" y="0"/>
                  </a:lnTo>
                  <a:lnTo>
                    <a:pt x="2372512" y="0"/>
                  </a:lnTo>
                  <a:lnTo>
                    <a:pt x="2390225" y="3575"/>
                  </a:lnTo>
                  <a:lnTo>
                    <a:pt x="2404689" y="13327"/>
                  </a:lnTo>
                  <a:lnTo>
                    <a:pt x="2414440" y="27790"/>
                  </a:lnTo>
                  <a:lnTo>
                    <a:pt x="2418016" y="45504"/>
                  </a:lnTo>
                  <a:lnTo>
                    <a:pt x="2418016" y="227507"/>
                  </a:lnTo>
                  <a:lnTo>
                    <a:pt x="2414440" y="245213"/>
                  </a:lnTo>
                  <a:lnTo>
                    <a:pt x="2404689" y="259673"/>
                  </a:lnTo>
                  <a:lnTo>
                    <a:pt x="2390225" y="269423"/>
                  </a:lnTo>
                  <a:lnTo>
                    <a:pt x="2372512" y="272999"/>
                  </a:lnTo>
                  <a:lnTo>
                    <a:pt x="45504" y="272999"/>
                  </a:lnTo>
                  <a:lnTo>
                    <a:pt x="27790" y="269423"/>
                  </a:lnTo>
                  <a:lnTo>
                    <a:pt x="13327" y="259673"/>
                  </a:lnTo>
                  <a:lnTo>
                    <a:pt x="3575" y="245213"/>
                  </a:lnTo>
                  <a:lnTo>
                    <a:pt x="0" y="227507"/>
                  </a:lnTo>
                  <a:lnTo>
                    <a:pt x="0" y="45504"/>
                  </a:lnTo>
                  <a:close/>
                </a:path>
              </a:pathLst>
            </a:custGeom>
            <a:ln w="4298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64945" y="1750923"/>
              <a:ext cx="3567436" cy="23243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98997" y="1785873"/>
              <a:ext cx="3470418" cy="222561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88679" y="1775547"/>
              <a:ext cx="3491229" cy="2246630"/>
            </a:xfrm>
            <a:custGeom>
              <a:avLst/>
              <a:gdLst/>
              <a:ahLst/>
              <a:cxnLst/>
              <a:rect l="l" t="t" r="r" b="b"/>
              <a:pathLst>
                <a:path w="3491229" h="2246629">
                  <a:moveTo>
                    <a:pt x="0" y="0"/>
                  </a:moveTo>
                  <a:lnTo>
                    <a:pt x="3491064" y="0"/>
                  </a:lnTo>
                  <a:lnTo>
                    <a:pt x="3491064" y="2246261"/>
                  </a:lnTo>
                  <a:lnTo>
                    <a:pt x="0" y="2246261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4767000" y="2217477"/>
              <a:ext cx="390525" cy="234315"/>
            </a:xfrm>
            <a:custGeom>
              <a:avLst/>
              <a:gdLst/>
              <a:ahLst/>
              <a:cxnLst/>
              <a:rect l="l" t="t" r="r" b="b"/>
              <a:pathLst>
                <a:path w="390525" h="234314">
                  <a:moveTo>
                    <a:pt x="0" y="117005"/>
                  </a:moveTo>
                  <a:lnTo>
                    <a:pt x="9940" y="80023"/>
                  </a:lnTo>
                  <a:lnTo>
                    <a:pt x="37622" y="47904"/>
                  </a:lnTo>
                  <a:lnTo>
                    <a:pt x="79832" y="22575"/>
                  </a:lnTo>
                  <a:lnTo>
                    <a:pt x="133360" y="5965"/>
                  </a:lnTo>
                  <a:lnTo>
                    <a:pt x="194995" y="0"/>
                  </a:lnTo>
                  <a:lnTo>
                    <a:pt x="256631" y="5965"/>
                  </a:lnTo>
                  <a:lnTo>
                    <a:pt x="310163" y="22575"/>
                  </a:lnTo>
                  <a:lnTo>
                    <a:pt x="352377" y="47904"/>
                  </a:lnTo>
                  <a:lnTo>
                    <a:pt x="380062" y="80023"/>
                  </a:lnTo>
                  <a:lnTo>
                    <a:pt x="390004" y="117005"/>
                  </a:lnTo>
                  <a:lnTo>
                    <a:pt x="380062" y="153986"/>
                  </a:lnTo>
                  <a:lnTo>
                    <a:pt x="352377" y="186105"/>
                  </a:lnTo>
                  <a:lnTo>
                    <a:pt x="310163" y="211434"/>
                  </a:lnTo>
                  <a:lnTo>
                    <a:pt x="256631" y="228044"/>
                  </a:lnTo>
                  <a:lnTo>
                    <a:pt x="194995" y="234010"/>
                  </a:lnTo>
                  <a:lnTo>
                    <a:pt x="133360" y="228044"/>
                  </a:lnTo>
                  <a:lnTo>
                    <a:pt x="79832" y="211434"/>
                  </a:lnTo>
                  <a:lnTo>
                    <a:pt x="37622" y="186105"/>
                  </a:lnTo>
                  <a:lnTo>
                    <a:pt x="9940" y="153986"/>
                  </a:lnTo>
                  <a:lnTo>
                    <a:pt x="0" y="117005"/>
                  </a:lnTo>
                  <a:close/>
                </a:path>
              </a:pathLst>
            </a:custGeom>
            <a:ln w="3610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351057" y="2373482"/>
              <a:ext cx="1377315" cy="953769"/>
            </a:xfrm>
            <a:custGeom>
              <a:avLst/>
              <a:gdLst/>
              <a:ahLst/>
              <a:cxnLst/>
              <a:rect l="l" t="t" r="r" b="b"/>
              <a:pathLst>
                <a:path w="1377314" h="953770">
                  <a:moveTo>
                    <a:pt x="1258421" y="55209"/>
                  </a:moveTo>
                  <a:lnTo>
                    <a:pt x="0" y="918273"/>
                  </a:lnTo>
                  <a:lnTo>
                    <a:pt x="24320" y="953731"/>
                  </a:lnTo>
                  <a:lnTo>
                    <a:pt x="1282741" y="90668"/>
                  </a:lnTo>
                  <a:lnTo>
                    <a:pt x="1258421" y="55209"/>
                  </a:lnTo>
                  <a:close/>
                </a:path>
                <a:path w="1377314" h="953770">
                  <a:moveTo>
                    <a:pt x="1353090" y="43052"/>
                  </a:moveTo>
                  <a:lnTo>
                    <a:pt x="1276146" y="43052"/>
                  </a:lnTo>
                  <a:lnTo>
                    <a:pt x="1300467" y="78511"/>
                  </a:lnTo>
                  <a:lnTo>
                    <a:pt x="1282741" y="90668"/>
                  </a:lnTo>
                  <a:lnTo>
                    <a:pt x="1307058" y="126123"/>
                  </a:lnTo>
                  <a:lnTo>
                    <a:pt x="1353090" y="43052"/>
                  </a:lnTo>
                  <a:close/>
                </a:path>
                <a:path w="1377314" h="953770">
                  <a:moveTo>
                    <a:pt x="1276146" y="43052"/>
                  </a:moveTo>
                  <a:lnTo>
                    <a:pt x="1258421" y="55209"/>
                  </a:lnTo>
                  <a:lnTo>
                    <a:pt x="1282741" y="90668"/>
                  </a:lnTo>
                  <a:lnTo>
                    <a:pt x="1300467" y="78511"/>
                  </a:lnTo>
                  <a:lnTo>
                    <a:pt x="1276146" y="43052"/>
                  </a:lnTo>
                  <a:close/>
                </a:path>
                <a:path w="1377314" h="953770">
                  <a:moveTo>
                    <a:pt x="1376946" y="0"/>
                  </a:moveTo>
                  <a:lnTo>
                    <a:pt x="1234109" y="19761"/>
                  </a:lnTo>
                  <a:lnTo>
                    <a:pt x="1258421" y="55209"/>
                  </a:lnTo>
                  <a:lnTo>
                    <a:pt x="1276146" y="43052"/>
                  </a:lnTo>
                  <a:lnTo>
                    <a:pt x="1353090" y="43052"/>
                  </a:lnTo>
                  <a:lnTo>
                    <a:pt x="137694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47634" y="1230900"/>
              <a:ext cx="1820862" cy="29384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18724" y="1150010"/>
              <a:ext cx="2718904" cy="19644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31425" y="1594083"/>
              <a:ext cx="4765939" cy="230455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373978" y="3387482"/>
              <a:ext cx="2379345" cy="351155"/>
            </a:xfrm>
            <a:custGeom>
              <a:avLst/>
              <a:gdLst/>
              <a:ahLst/>
              <a:cxnLst/>
              <a:rect l="l" t="t" r="r" b="b"/>
              <a:pathLst>
                <a:path w="2379345" h="351154">
                  <a:moveTo>
                    <a:pt x="0" y="58508"/>
                  </a:moveTo>
                  <a:lnTo>
                    <a:pt x="4596" y="35736"/>
                  </a:lnTo>
                  <a:lnTo>
                    <a:pt x="17132" y="17138"/>
                  </a:lnTo>
                  <a:lnTo>
                    <a:pt x="35725" y="4598"/>
                  </a:lnTo>
                  <a:lnTo>
                    <a:pt x="58496" y="0"/>
                  </a:lnTo>
                  <a:lnTo>
                    <a:pt x="2320518" y="0"/>
                  </a:lnTo>
                  <a:lnTo>
                    <a:pt x="2343288" y="4598"/>
                  </a:lnTo>
                  <a:lnTo>
                    <a:pt x="2361882" y="17138"/>
                  </a:lnTo>
                  <a:lnTo>
                    <a:pt x="2374418" y="35736"/>
                  </a:lnTo>
                  <a:lnTo>
                    <a:pt x="2379014" y="58508"/>
                  </a:lnTo>
                  <a:lnTo>
                    <a:pt x="2379014" y="292506"/>
                  </a:lnTo>
                  <a:lnTo>
                    <a:pt x="2374418" y="315276"/>
                  </a:lnTo>
                  <a:lnTo>
                    <a:pt x="2361882" y="333870"/>
                  </a:lnTo>
                  <a:lnTo>
                    <a:pt x="2343288" y="346405"/>
                  </a:lnTo>
                  <a:lnTo>
                    <a:pt x="2320518" y="351002"/>
                  </a:lnTo>
                  <a:lnTo>
                    <a:pt x="58496" y="351002"/>
                  </a:lnTo>
                  <a:lnTo>
                    <a:pt x="35725" y="346405"/>
                  </a:lnTo>
                  <a:lnTo>
                    <a:pt x="17132" y="333870"/>
                  </a:lnTo>
                  <a:lnTo>
                    <a:pt x="4596" y="315276"/>
                  </a:lnTo>
                  <a:lnTo>
                    <a:pt x="0" y="292506"/>
                  </a:lnTo>
                  <a:lnTo>
                    <a:pt x="0" y="58508"/>
                  </a:lnTo>
                  <a:close/>
                </a:path>
              </a:pathLst>
            </a:custGeom>
            <a:ln w="5502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84305" y="1476874"/>
              <a:ext cx="3600454" cy="270405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786154" y="2880483"/>
              <a:ext cx="1677035" cy="468630"/>
            </a:xfrm>
            <a:custGeom>
              <a:avLst/>
              <a:gdLst/>
              <a:ahLst/>
              <a:cxnLst/>
              <a:rect l="l" t="t" r="r" b="b"/>
              <a:pathLst>
                <a:path w="1677034" h="468629">
                  <a:moveTo>
                    <a:pt x="0" y="78003"/>
                  </a:moveTo>
                  <a:lnTo>
                    <a:pt x="6130" y="47641"/>
                  </a:lnTo>
                  <a:lnTo>
                    <a:pt x="22847" y="22847"/>
                  </a:lnTo>
                  <a:lnTo>
                    <a:pt x="47641" y="6130"/>
                  </a:lnTo>
                  <a:lnTo>
                    <a:pt x="78003" y="0"/>
                  </a:lnTo>
                  <a:lnTo>
                    <a:pt x="1599006" y="0"/>
                  </a:lnTo>
                  <a:lnTo>
                    <a:pt x="1629367" y="6130"/>
                  </a:lnTo>
                  <a:lnTo>
                    <a:pt x="1654162" y="22847"/>
                  </a:lnTo>
                  <a:lnTo>
                    <a:pt x="1670879" y="47641"/>
                  </a:lnTo>
                  <a:lnTo>
                    <a:pt x="1677009" y="78003"/>
                  </a:lnTo>
                  <a:lnTo>
                    <a:pt x="1677009" y="390004"/>
                  </a:lnTo>
                  <a:lnTo>
                    <a:pt x="1670879" y="420366"/>
                  </a:lnTo>
                  <a:lnTo>
                    <a:pt x="1654162" y="445160"/>
                  </a:lnTo>
                  <a:lnTo>
                    <a:pt x="1629367" y="461877"/>
                  </a:lnTo>
                  <a:lnTo>
                    <a:pt x="1599006" y="468007"/>
                  </a:lnTo>
                  <a:lnTo>
                    <a:pt x="78003" y="468007"/>
                  </a:lnTo>
                  <a:lnTo>
                    <a:pt x="47641" y="461877"/>
                  </a:lnTo>
                  <a:lnTo>
                    <a:pt x="22847" y="445160"/>
                  </a:lnTo>
                  <a:lnTo>
                    <a:pt x="6130" y="420366"/>
                  </a:lnTo>
                  <a:lnTo>
                    <a:pt x="0" y="390004"/>
                  </a:lnTo>
                  <a:lnTo>
                    <a:pt x="0" y="78003"/>
                  </a:lnTo>
                  <a:close/>
                </a:path>
              </a:pathLst>
            </a:custGeom>
            <a:ln w="5502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20577" y="1988642"/>
              <a:ext cx="1520405" cy="595937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5091903" y="2074625"/>
            <a:ext cx="757256" cy="384970"/>
          </a:xfrm>
          <a:prstGeom prst="rect">
            <a:avLst/>
          </a:prstGeom>
        </p:spPr>
        <p:txBody>
          <a:bodyPr vert="horz" wrap="square" lIns="0" tIns="21563" rIns="0" bIns="0" rtlCol="0">
            <a:spAutoFit/>
          </a:bodyPr>
          <a:lstStyle/>
          <a:p>
            <a:pPr marL="58349" marR="5074" indent="-46299">
              <a:lnSpc>
                <a:spcPts val="1398"/>
              </a:lnSpc>
              <a:spcBef>
                <a:spcPts val="170"/>
              </a:spcBef>
            </a:pPr>
            <a:r>
              <a:rPr sz="1199" b="1" spc="-5" dirty="0">
                <a:latin typeface="Calibri"/>
                <a:cs typeface="Calibri"/>
              </a:rPr>
              <a:t>Act</a:t>
            </a:r>
            <a:r>
              <a:rPr sz="1199" b="1" spc="-10" dirty="0">
                <a:latin typeface="Calibri"/>
                <a:cs typeface="Calibri"/>
              </a:rPr>
              <a:t>u</a:t>
            </a:r>
            <a:r>
              <a:rPr sz="1199" b="1" spc="-5" dirty="0">
                <a:latin typeface="Calibri"/>
                <a:cs typeface="Calibri"/>
              </a:rPr>
              <a:t>a</a:t>
            </a:r>
            <a:r>
              <a:rPr sz="1199" b="1" spc="-10" dirty="0">
                <a:latin typeface="Calibri"/>
                <a:cs typeface="Calibri"/>
              </a:rPr>
              <a:t>li</a:t>
            </a:r>
            <a:r>
              <a:rPr sz="1199" b="1" spc="-20" dirty="0">
                <a:latin typeface="Calibri"/>
                <a:cs typeface="Calibri"/>
              </a:rPr>
              <a:t>z</a:t>
            </a:r>
            <a:r>
              <a:rPr sz="1199" b="1" spc="-5" dirty="0">
                <a:latin typeface="Calibri"/>
                <a:cs typeface="Calibri"/>
              </a:rPr>
              <a:t>a</a:t>
            </a:r>
            <a:r>
              <a:rPr sz="1199" b="1" spc="-10" dirty="0">
                <a:latin typeface="Calibri"/>
                <a:cs typeface="Calibri"/>
              </a:rPr>
              <a:t>d</a:t>
            </a:r>
            <a:r>
              <a:rPr sz="1199" b="1" spc="-5" dirty="0">
                <a:latin typeface="Calibri"/>
                <a:cs typeface="Calibri"/>
              </a:rPr>
              <a:t>o  </a:t>
            </a:r>
            <a:r>
              <a:rPr sz="1199" b="1" spc="-10" dirty="0">
                <a:latin typeface="Calibri"/>
                <a:cs typeface="Calibri"/>
              </a:rPr>
              <a:t>Abril</a:t>
            </a:r>
            <a:r>
              <a:rPr sz="1199" b="1" spc="-35" dirty="0">
                <a:latin typeface="Calibri"/>
                <a:cs typeface="Calibri"/>
              </a:rPr>
              <a:t> </a:t>
            </a:r>
            <a:r>
              <a:rPr sz="1199" b="1" spc="-10" dirty="0">
                <a:latin typeface="Calibri"/>
                <a:cs typeface="Calibri"/>
              </a:rPr>
              <a:t>2022</a:t>
            </a:r>
            <a:endParaRPr sz="119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286770" y="678687"/>
            <a:ext cx="4158567" cy="697640"/>
            <a:chOff x="2283952" y="679524"/>
            <a:chExt cx="4163695" cy="698500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83952" y="1083977"/>
              <a:ext cx="1819212" cy="29384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18724" y="1150010"/>
              <a:ext cx="2718904" cy="19644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83944" y="1407261"/>
              <a:ext cx="6582673" cy="286314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6839644" y="1632470"/>
              <a:ext cx="195580" cy="2452370"/>
            </a:xfrm>
            <a:custGeom>
              <a:avLst/>
              <a:gdLst/>
              <a:ahLst/>
              <a:cxnLst/>
              <a:rect l="l" t="t" r="r" b="b"/>
              <a:pathLst>
                <a:path w="195579" h="2452370">
                  <a:moveTo>
                    <a:pt x="0" y="32600"/>
                  </a:moveTo>
                  <a:lnTo>
                    <a:pt x="2561" y="19914"/>
                  </a:lnTo>
                  <a:lnTo>
                    <a:pt x="9547" y="9551"/>
                  </a:lnTo>
                  <a:lnTo>
                    <a:pt x="19909" y="2563"/>
                  </a:lnTo>
                  <a:lnTo>
                    <a:pt x="32600" y="0"/>
                  </a:lnTo>
                  <a:lnTo>
                    <a:pt x="162979" y="0"/>
                  </a:lnTo>
                  <a:lnTo>
                    <a:pt x="175663" y="2563"/>
                  </a:lnTo>
                  <a:lnTo>
                    <a:pt x="186021" y="9551"/>
                  </a:lnTo>
                  <a:lnTo>
                    <a:pt x="193006" y="19914"/>
                  </a:lnTo>
                  <a:lnTo>
                    <a:pt x="195567" y="32600"/>
                  </a:lnTo>
                  <a:lnTo>
                    <a:pt x="195567" y="2419667"/>
                  </a:lnTo>
                  <a:lnTo>
                    <a:pt x="193006" y="2432351"/>
                  </a:lnTo>
                  <a:lnTo>
                    <a:pt x="186021" y="2442710"/>
                  </a:lnTo>
                  <a:lnTo>
                    <a:pt x="175663" y="2449694"/>
                  </a:lnTo>
                  <a:lnTo>
                    <a:pt x="162979" y="2452255"/>
                  </a:lnTo>
                  <a:lnTo>
                    <a:pt x="32600" y="2452255"/>
                  </a:lnTo>
                  <a:lnTo>
                    <a:pt x="19909" y="2449694"/>
                  </a:lnTo>
                  <a:lnTo>
                    <a:pt x="9547" y="2442710"/>
                  </a:lnTo>
                  <a:lnTo>
                    <a:pt x="2561" y="2432351"/>
                  </a:lnTo>
                  <a:lnTo>
                    <a:pt x="0" y="2419667"/>
                  </a:lnTo>
                  <a:lnTo>
                    <a:pt x="0" y="32600"/>
                  </a:lnTo>
                  <a:close/>
                </a:path>
              </a:pathLst>
            </a:custGeom>
            <a:ln w="326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57039" y="1777324"/>
              <a:ext cx="4186499" cy="222696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675640" y="3166126"/>
              <a:ext cx="403860" cy="279400"/>
            </a:xfrm>
            <a:custGeom>
              <a:avLst/>
              <a:gdLst/>
              <a:ahLst/>
              <a:cxnLst/>
              <a:rect l="l" t="t" r="r" b="b"/>
              <a:pathLst>
                <a:path w="403860" h="279400">
                  <a:moveTo>
                    <a:pt x="269711" y="219385"/>
                  </a:moveTo>
                  <a:lnTo>
                    <a:pt x="243052" y="259486"/>
                  </a:lnTo>
                  <a:lnTo>
                    <a:pt x="403326" y="279298"/>
                  </a:lnTo>
                  <a:lnTo>
                    <a:pt x="376627" y="232714"/>
                  </a:lnTo>
                  <a:lnTo>
                    <a:pt x="289763" y="232714"/>
                  </a:lnTo>
                  <a:lnTo>
                    <a:pt x="269711" y="219385"/>
                  </a:lnTo>
                  <a:close/>
                </a:path>
                <a:path w="403860" h="279400">
                  <a:moveTo>
                    <a:pt x="296372" y="179282"/>
                  </a:moveTo>
                  <a:lnTo>
                    <a:pt x="269711" y="219385"/>
                  </a:lnTo>
                  <a:lnTo>
                    <a:pt x="289763" y="232714"/>
                  </a:lnTo>
                  <a:lnTo>
                    <a:pt x="316420" y="192608"/>
                  </a:lnTo>
                  <a:lnTo>
                    <a:pt x="296372" y="179282"/>
                  </a:lnTo>
                  <a:close/>
                </a:path>
                <a:path w="403860" h="279400">
                  <a:moveTo>
                    <a:pt x="323024" y="139192"/>
                  </a:moveTo>
                  <a:lnTo>
                    <a:pt x="296372" y="179282"/>
                  </a:lnTo>
                  <a:lnTo>
                    <a:pt x="316420" y="192608"/>
                  </a:lnTo>
                  <a:lnTo>
                    <a:pt x="289763" y="232714"/>
                  </a:lnTo>
                  <a:lnTo>
                    <a:pt x="376627" y="232714"/>
                  </a:lnTo>
                  <a:lnTo>
                    <a:pt x="323024" y="139192"/>
                  </a:lnTo>
                  <a:close/>
                </a:path>
                <a:path w="403860" h="279400">
                  <a:moveTo>
                    <a:pt x="26657" y="0"/>
                  </a:moveTo>
                  <a:lnTo>
                    <a:pt x="0" y="40093"/>
                  </a:lnTo>
                  <a:lnTo>
                    <a:pt x="269711" y="219385"/>
                  </a:lnTo>
                  <a:lnTo>
                    <a:pt x="296372" y="179282"/>
                  </a:lnTo>
                  <a:lnTo>
                    <a:pt x="2665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60386" y="2490482"/>
              <a:ext cx="713282" cy="103925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51890" y="2261017"/>
              <a:ext cx="1208405" cy="595948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5675612" y="2345025"/>
            <a:ext cx="740767" cy="386873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12685" marR="5074" indent="266380">
              <a:lnSpc>
                <a:spcPts val="1418"/>
              </a:lnSpc>
              <a:spcBef>
                <a:spcPts val="155"/>
              </a:spcBef>
            </a:pP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No </a:t>
            </a:r>
            <a:r>
              <a:rPr sz="1199" b="1" spc="-5" dirty="0">
                <a:solidFill>
                  <a:srgbClr val="FFFFFF"/>
                </a:solidFill>
                <a:latin typeface="Calibri"/>
                <a:cs typeface="Calibri"/>
              </a:rPr>
              <a:t> ac</a:t>
            </a: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tu</a:t>
            </a:r>
            <a:r>
              <a:rPr sz="1199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99" b="1" spc="-2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199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99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9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286770" y="678687"/>
            <a:ext cx="4158567" cy="697640"/>
            <a:chOff x="2283952" y="679524"/>
            <a:chExt cx="4163695" cy="698500"/>
          </a:xfrm>
        </p:grpSpPr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83952" y="1083977"/>
              <a:ext cx="1819212" cy="29384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95459" y="780224"/>
              <a:ext cx="3517914" cy="35988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35431" y="1556113"/>
              <a:ext cx="2811359" cy="9261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87061" y="3327463"/>
              <a:ext cx="1525361" cy="102019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52546" y="1455420"/>
              <a:ext cx="1249667" cy="123316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23377" y="1952320"/>
              <a:ext cx="797344" cy="75111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60841" y="1267219"/>
              <a:ext cx="889787" cy="88814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46836" y="1263917"/>
              <a:ext cx="848525" cy="130085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03811" y="1755863"/>
              <a:ext cx="439120" cy="62731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054487" y="1260616"/>
              <a:ext cx="277339" cy="51010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54091" y="2799187"/>
              <a:ext cx="3354478" cy="331816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457288" y="1558548"/>
            <a:ext cx="569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10" dirty="0">
                <a:latin typeface="Calibri"/>
                <a:cs typeface="Calibri"/>
              </a:rPr>
              <a:t>G</a:t>
            </a:r>
            <a:r>
              <a:rPr sz="849" b="1" dirty="0">
                <a:latin typeface="Calibri"/>
                <a:cs typeface="Calibri"/>
              </a:rPr>
              <a:t>E</a:t>
            </a:r>
            <a:r>
              <a:rPr sz="849" b="1" spc="10" dirty="0">
                <a:latin typeface="Calibri"/>
                <a:cs typeface="Calibri"/>
              </a:rPr>
              <a:t>M</a:t>
            </a:r>
            <a:r>
              <a:rPr sz="849" b="1" dirty="0">
                <a:latin typeface="Calibri"/>
                <a:cs typeface="Calibri"/>
              </a:rPr>
              <a:t>-</a:t>
            </a:r>
            <a:r>
              <a:rPr sz="849" b="1" spc="5" dirty="0">
                <a:latin typeface="Calibri"/>
                <a:cs typeface="Calibri"/>
              </a:rPr>
              <a:t>C</a:t>
            </a:r>
            <a:r>
              <a:rPr sz="849" b="1" spc="-10" dirty="0">
                <a:latin typeface="Calibri"/>
                <a:cs typeface="Calibri"/>
              </a:rPr>
              <a:t>E</a:t>
            </a:r>
            <a:r>
              <a:rPr sz="849" b="1" spc="-5" dirty="0">
                <a:latin typeface="Calibri"/>
                <a:cs typeface="Calibri"/>
              </a:rPr>
              <a:t>S</a:t>
            </a:r>
            <a:r>
              <a:rPr sz="849" b="1" spc="5" dirty="0">
                <a:latin typeface="Calibri"/>
                <a:cs typeface="Calibri"/>
              </a:rPr>
              <a:t>AR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036972" y="1900444"/>
            <a:ext cx="1070068" cy="309970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1942972" y="1925133"/>
            <a:ext cx="2077698" cy="42429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180317">
              <a:spcBef>
                <a:spcPts val="130"/>
              </a:spcBef>
            </a:pP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GEM2014MAIN</a:t>
            </a:r>
            <a:endParaRPr sz="1049">
              <a:latin typeface="Calibri"/>
              <a:cs typeface="Calibri"/>
            </a:endParaRPr>
          </a:p>
          <a:p>
            <a:pPr marL="12685">
              <a:spcBef>
                <a:spcPts val="824"/>
              </a:spcBef>
            </a:pPr>
            <a:r>
              <a:rPr sz="849" b="1" spc="5" dirty="0">
                <a:latin typeface="Calibri"/>
                <a:cs typeface="Calibri"/>
              </a:rPr>
              <a:t>GEM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CESAR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393124" y="2523689"/>
            <a:ext cx="1067389" cy="991283"/>
            <a:chOff x="1389204" y="2526800"/>
            <a:chExt cx="1068705" cy="992505"/>
          </a:xfrm>
        </p:grpSpPr>
        <p:pic>
          <p:nvPicPr>
            <p:cNvPr id="21" name="object 2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9904" y="2526800"/>
              <a:ext cx="967384" cy="99214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89204" y="2612643"/>
              <a:ext cx="277339" cy="511756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691309" y="2921355"/>
              <a:ext cx="610802" cy="285584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1761328" y="2939690"/>
            <a:ext cx="46615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30" dirty="0">
                <a:solidFill>
                  <a:srgbClr val="FFFFFF"/>
                </a:solidFill>
                <a:latin typeface="Calibri"/>
                <a:cs typeface="Calibri"/>
              </a:rPr>
              <a:t>K</a:t>
            </a:r>
            <a:r>
              <a:rPr sz="949" b="1" spc="5" dirty="0">
                <a:solidFill>
                  <a:srgbClr val="FFFFFF"/>
                </a:solidFill>
                <a:latin typeface="Calibri"/>
                <a:cs typeface="Calibri"/>
              </a:rPr>
              <a:t>yCy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949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x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2301614" y="2442906"/>
            <a:ext cx="1184085" cy="1063584"/>
            <a:chOff x="2298814" y="2445918"/>
            <a:chExt cx="1185545" cy="1064895"/>
          </a:xfrm>
        </p:grpSpPr>
        <p:pic>
          <p:nvPicPr>
            <p:cNvPr id="26" name="object 2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98814" y="2445918"/>
              <a:ext cx="1185290" cy="1064768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58940" y="2825600"/>
              <a:ext cx="907955" cy="31035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2534889" y="2846809"/>
            <a:ext cx="74647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FFFFFF"/>
                </a:solidFill>
                <a:latin typeface="Calibri"/>
                <a:cs typeface="Calibri"/>
              </a:rPr>
              <a:t>GEM2017FIT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647037" y="2642407"/>
            <a:ext cx="2186784" cy="1688922"/>
            <a:chOff x="1643431" y="2645664"/>
            <a:chExt cx="2189480" cy="1691005"/>
          </a:xfrm>
        </p:grpSpPr>
        <p:pic>
          <p:nvPicPr>
            <p:cNvPr id="30" name="object 3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477099" y="2645664"/>
              <a:ext cx="1355328" cy="1120908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43431" y="3154115"/>
              <a:ext cx="1178691" cy="118199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004963" y="3527209"/>
              <a:ext cx="417659" cy="28558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767243" y="3672484"/>
              <a:ext cx="893097" cy="283933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837365" y="3544798"/>
            <a:ext cx="745840" cy="31901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 indent="235937">
              <a:spcBef>
                <a:spcPts val="125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GEM 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49" b="1" spc="5" dirty="0">
                <a:solidFill>
                  <a:srgbClr val="FFFFFF"/>
                </a:solidFill>
                <a:latin typeface="Calibri"/>
                <a:cs typeface="Calibri"/>
              </a:rPr>
              <a:t>SE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949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BOR</a:t>
            </a:r>
            <a:r>
              <a:rPr sz="949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949" b="1" spc="5" dirty="0">
                <a:solidFill>
                  <a:srgbClr val="FFFFFF"/>
                </a:solidFill>
                <a:latin typeface="Calibri"/>
                <a:cs typeface="Calibri"/>
              </a:rPr>
              <a:t>AR</a:t>
            </a:r>
            <a:r>
              <a:rPr sz="949" b="1" spc="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35" name="object 35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1554706" y="3646518"/>
            <a:ext cx="389115" cy="529262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28082" y="784827"/>
            <a:ext cx="4857402" cy="3465983"/>
          </a:xfrm>
          <a:prstGeom prst="rect">
            <a:avLst/>
          </a:prstGeom>
        </p:spPr>
      </p:pic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43382" y="1513192"/>
              <a:ext cx="4457234" cy="2530718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084047" y="1743766"/>
            <a:ext cx="1059778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Previo</a:t>
            </a:r>
            <a:r>
              <a:rPr sz="1049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0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las</a:t>
            </a:r>
            <a:r>
              <a:rPr sz="104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visitas </a:t>
            </a:r>
            <a:r>
              <a:rPr sz="1049" b="1" spc="-2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049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monitorización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53753" y="1827305"/>
            <a:ext cx="1000796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Cortes</a:t>
            </a:r>
            <a:r>
              <a:rPr sz="1199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99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FFFFFF"/>
                </a:solidFill>
                <a:latin typeface="Calibri"/>
                <a:cs typeface="Calibri"/>
              </a:rPr>
              <a:t>datos</a:t>
            </a:r>
            <a:endParaRPr sz="119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286770" y="678688"/>
            <a:ext cx="4752195" cy="3624556"/>
            <a:chOff x="2283952" y="679524"/>
            <a:chExt cx="4758055" cy="3629025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07216" y="3043509"/>
              <a:ext cx="876589" cy="126453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41928" y="3077222"/>
              <a:ext cx="778001" cy="116713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531605" y="3066911"/>
              <a:ext cx="798830" cy="1188085"/>
            </a:xfrm>
            <a:custGeom>
              <a:avLst/>
              <a:gdLst/>
              <a:ahLst/>
              <a:cxnLst/>
              <a:rect l="l" t="t" r="r" b="b"/>
              <a:pathLst>
                <a:path w="798829" h="1188085">
                  <a:moveTo>
                    <a:pt x="0" y="0"/>
                  </a:moveTo>
                  <a:lnTo>
                    <a:pt x="798652" y="0"/>
                  </a:lnTo>
                  <a:lnTo>
                    <a:pt x="798652" y="1187767"/>
                  </a:lnTo>
                  <a:lnTo>
                    <a:pt x="0" y="1187767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21074" y="3061677"/>
              <a:ext cx="1008645" cy="120014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97261" y="1077379"/>
              <a:ext cx="2844375" cy="30209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83952" y="1083977"/>
              <a:ext cx="1819212" cy="29384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182" cy="3709782"/>
            <a:chOff x="1270342" y="633310"/>
            <a:chExt cx="6603314" cy="3714356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4653" y="1707997"/>
              <a:ext cx="4024717" cy="258188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777987" y="3728795"/>
              <a:ext cx="2531110" cy="0"/>
            </a:xfrm>
            <a:custGeom>
              <a:avLst/>
              <a:gdLst/>
              <a:ahLst/>
              <a:cxnLst/>
              <a:rect l="l" t="t" r="r" b="b"/>
              <a:pathLst>
                <a:path w="2531110">
                  <a:moveTo>
                    <a:pt x="0" y="0"/>
                  </a:moveTo>
                  <a:lnTo>
                    <a:pt x="2530690" y="0"/>
                  </a:lnTo>
                </a:path>
              </a:pathLst>
            </a:custGeom>
            <a:ln w="206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777987" y="4215224"/>
              <a:ext cx="3322320" cy="0"/>
            </a:xfrm>
            <a:custGeom>
              <a:avLst/>
              <a:gdLst/>
              <a:ahLst/>
              <a:cxnLst/>
              <a:rect l="l" t="t" r="r" b="b"/>
              <a:pathLst>
                <a:path w="3322320">
                  <a:moveTo>
                    <a:pt x="0" y="0"/>
                  </a:moveTo>
                  <a:lnTo>
                    <a:pt x="3321837" y="0"/>
                  </a:lnTo>
                </a:path>
              </a:pathLst>
            </a:custGeom>
            <a:ln w="2235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42794" y="1956701"/>
              <a:ext cx="764540" cy="162560"/>
            </a:xfrm>
            <a:custGeom>
              <a:avLst/>
              <a:gdLst/>
              <a:ahLst/>
              <a:cxnLst/>
              <a:rect l="l" t="t" r="r" b="b"/>
              <a:pathLst>
                <a:path w="764539" h="162560">
                  <a:moveTo>
                    <a:pt x="764197" y="0"/>
                  </a:moveTo>
                  <a:lnTo>
                    <a:pt x="0" y="0"/>
                  </a:lnTo>
                  <a:lnTo>
                    <a:pt x="0" y="162140"/>
                  </a:lnTo>
                  <a:lnTo>
                    <a:pt x="764197" y="162140"/>
                  </a:lnTo>
                  <a:lnTo>
                    <a:pt x="764197" y="0"/>
                  </a:lnTo>
                  <a:close/>
                </a:path>
              </a:pathLst>
            </a:custGeom>
            <a:solidFill>
              <a:srgbClr val="FF0000">
                <a:alpha val="2783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442789" y="1956705"/>
              <a:ext cx="764540" cy="162560"/>
            </a:xfrm>
            <a:custGeom>
              <a:avLst/>
              <a:gdLst/>
              <a:ahLst/>
              <a:cxnLst/>
              <a:rect l="l" t="t" r="r" b="b"/>
              <a:pathLst>
                <a:path w="764539" h="162560">
                  <a:moveTo>
                    <a:pt x="0" y="0"/>
                  </a:moveTo>
                  <a:lnTo>
                    <a:pt x="764197" y="0"/>
                  </a:lnTo>
                  <a:lnTo>
                    <a:pt x="764197" y="162140"/>
                  </a:lnTo>
                  <a:lnTo>
                    <a:pt x="0" y="162140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437041" y="2825153"/>
              <a:ext cx="940435" cy="162560"/>
            </a:xfrm>
            <a:custGeom>
              <a:avLst/>
              <a:gdLst/>
              <a:ahLst/>
              <a:cxnLst/>
              <a:rect l="l" t="t" r="r" b="b"/>
              <a:pathLst>
                <a:path w="940435" h="162560">
                  <a:moveTo>
                    <a:pt x="939965" y="0"/>
                  </a:moveTo>
                  <a:lnTo>
                    <a:pt x="0" y="0"/>
                  </a:lnTo>
                  <a:lnTo>
                    <a:pt x="0" y="162140"/>
                  </a:lnTo>
                  <a:lnTo>
                    <a:pt x="939965" y="162140"/>
                  </a:lnTo>
                  <a:lnTo>
                    <a:pt x="939965" y="0"/>
                  </a:lnTo>
                  <a:close/>
                </a:path>
              </a:pathLst>
            </a:custGeom>
            <a:solidFill>
              <a:srgbClr val="FF0000">
                <a:alpha val="30200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437038" y="2825156"/>
              <a:ext cx="940435" cy="162560"/>
            </a:xfrm>
            <a:custGeom>
              <a:avLst/>
              <a:gdLst/>
              <a:ahLst/>
              <a:cxnLst/>
              <a:rect l="l" t="t" r="r" b="b"/>
              <a:pathLst>
                <a:path w="940435" h="162560">
                  <a:moveTo>
                    <a:pt x="0" y="0"/>
                  </a:moveTo>
                  <a:lnTo>
                    <a:pt x="939965" y="0"/>
                  </a:lnTo>
                  <a:lnTo>
                    <a:pt x="939965" y="162140"/>
                  </a:lnTo>
                  <a:lnTo>
                    <a:pt x="0" y="162140"/>
                  </a:lnTo>
                  <a:lnTo>
                    <a:pt x="0" y="0"/>
                  </a:lnTo>
                  <a:close/>
                </a:path>
              </a:pathLst>
            </a:custGeom>
            <a:ln w="1719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09464" y="1580876"/>
              <a:ext cx="5637574" cy="2707355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148987" y="3365519"/>
              <a:ext cx="4998720" cy="775335"/>
            </a:xfrm>
            <a:custGeom>
              <a:avLst/>
              <a:gdLst/>
              <a:ahLst/>
              <a:cxnLst/>
              <a:rect l="l" t="t" r="r" b="b"/>
              <a:pathLst>
                <a:path w="4998720" h="775335">
                  <a:moveTo>
                    <a:pt x="4869154" y="0"/>
                  </a:moveTo>
                  <a:lnTo>
                    <a:pt x="129133" y="0"/>
                  </a:lnTo>
                  <a:lnTo>
                    <a:pt x="78866" y="10149"/>
                  </a:lnTo>
                  <a:lnTo>
                    <a:pt x="37820" y="37825"/>
                  </a:lnTo>
                  <a:lnTo>
                    <a:pt x="10147" y="78872"/>
                  </a:lnTo>
                  <a:lnTo>
                    <a:pt x="0" y="129133"/>
                  </a:lnTo>
                  <a:lnTo>
                    <a:pt x="0" y="645617"/>
                  </a:lnTo>
                  <a:lnTo>
                    <a:pt x="10147" y="695883"/>
                  </a:lnTo>
                  <a:lnTo>
                    <a:pt x="37820" y="736930"/>
                  </a:lnTo>
                  <a:lnTo>
                    <a:pt x="78867" y="764603"/>
                  </a:lnTo>
                  <a:lnTo>
                    <a:pt x="129133" y="774750"/>
                  </a:lnTo>
                  <a:lnTo>
                    <a:pt x="4869154" y="774750"/>
                  </a:lnTo>
                  <a:lnTo>
                    <a:pt x="4919413" y="764603"/>
                  </a:lnTo>
                  <a:lnTo>
                    <a:pt x="4960456" y="736930"/>
                  </a:lnTo>
                  <a:lnTo>
                    <a:pt x="4988128" y="695883"/>
                  </a:lnTo>
                  <a:lnTo>
                    <a:pt x="4998275" y="645617"/>
                  </a:lnTo>
                  <a:lnTo>
                    <a:pt x="4998275" y="129133"/>
                  </a:lnTo>
                  <a:lnTo>
                    <a:pt x="4988128" y="78872"/>
                  </a:lnTo>
                  <a:lnTo>
                    <a:pt x="4960456" y="37825"/>
                  </a:lnTo>
                  <a:lnTo>
                    <a:pt x="4919413" y="10149"/>
                  </a:lnTo>
                  <a:lnTo>
                    <a:pt x="4869154" y="0"/>
                  </a:lnTo>
                  <a:close/>
                </a:path>
              </a:pathLst>
            </a:custGeom>
            <a:solidFill>
              <a:srgbClr val="FF0000">
                <a:alpha val="34120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48987" y="3365519"/>
              <a:ext cx="4998720" cy="775335"/>
            </a:xfrm>
            <a:custGeom>
              <a:avLst/>
              <a:gdLst/>
              <a:ahLst/>
              <a:cxnLst/>
              <a:rect l="l" t="t" r="r" b="b"/>
              <a:pathLst>
                <a:path w="4998720" h="775335">
                  <a:moveTo>
                    <a:pt x="0" y="129133"/>
                  </a:moveTo>
                  <a:lnTo>
                    <a:pt x="10147" y="78872"/>
                  </a:lnTo>
                  <a:lnTo>
                    <a:pt x="37820" y="37825"/>
                  </a:lnTo>
                  <a:lnTo>
                    <a:pt x="78866" y="10149"/>
                  </a:lnTo>
                  <a:lnTo>
                    <a:pt x="129133" y="0"/>
                  </a:lnTo>
                  <a:lnTo>
                    <a:pt x="4869154" y="0"/>
                  </a:lnTo>
                  <a:lnTo>
                    <a:pt x="4919413" y="10149"/>
                  </a:lnTo>
                  <a:lnTo>
                    <a:pt x="4960456" y="37825"/>
                  </a:lnTo>
                  <a:lnTo>
                    <a:pt x="4988128" y="78872"/>
                  </a:lnTo>
                  <a:lnTo>
                    <a:pt x="4998275" y="129133"/>
                  </a:lnTo>
                  <a:lnTo>
                    <a:pt x="4998275" y="645617"/>
                  </a:lnTo>
                  <a:lnTo>
                    <a:pt x="4988128" y="695883"/>
                  </a:lnTo>
                  <a:lnTo>
                    <a:pt x="4960456" y="736930"/>
                  </a:lnTo>
                  <a:lnTo>
                    <a:pt x="4919413" y="764603"/>
                  </a:lnTo>
                  <a:lnTo>
                    <a:pt x="4869154" y="774750"/>
                  </a:lnTo>
                  <a:lnTo>
                    <a:pt x="129133" y="774750"/>
                  </a:lnTo>
                  <a:lnTo>
                    <a:pt x="78867" y="764603"/>
                  </a:lnTo>
                  <a:lnTo>
                    <a:pt x="37820" y="736930"/>
                  </a:lnTo>
                  <a:lnTo>
                    <a:pt x="10147" y="695883"/>
                  </a:lnTo>
                  <a:lnTo>
                    <a:pt x="0" y="645617"/>
                  </a:lnTo>
                  <a:lnTo>
                    <a:pt x="0" y="129133"/>
                  </a:lnTo>
                  <a:close/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68644" y="1958915"/>
              <a:ext cx="5229822" cy="526613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61144" y="2140507"/>
              <a:ext cx="277339" cy="341721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025363" y="1997710"/>
            <a:ext cx="5005883" cy="37015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algn="ctr">
              <a:lnSpc>
                <a:spcPts val="1418"/>
              </a:lnSpc>
              <a:spcBef>
                <a:spcPts val="90"/>
              </a:spcBef>
            </a:pPr>
            <a:r>
              <a:rPr sz="1199" spc="-5" dirty="0">
                <a:solidFill>
                  <a:srgbClr val="FF0000"/>
                </a:solidFill>
                <a:latin typeface="Calibri"/>
                <a:cs typeface="Calibri"/>
              </a:rPr>
              <a:t>No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olvidar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realizar</a:t>
            </a:r>
            <a:r>
              <a:rPr sz="119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MO</a:t>
            </a:r>
            <a:r>
              <a:rPr sz="119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sz="119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acuerdo</a:t>
            </a:r>
            <a:r>
              <a:rPr sz="119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al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protocolo,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5" dirty="0">
                <a:solidFill>
                  <a:srgbClr val="FF0000"/>
                </a:solidFill>
                <a:latin typeface="Calibri"/>
                <a:cs typeface="Calibri"/>
              </a:rPr>
              <a:t>en</a:t>
            </a:r>
            <a:r>
              <a:rPr sz="119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mantenimiento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una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vez</a:t>
            </a:r>
            <a:r>
              <a:rPr sz="1199" spc="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al</a:t>
            </a:r>
            <a:r>
              <a:rPr sz="1199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año</a:t>
            </a:r>
            <a:endParaRPr sz="1199" dirty="0">
              <a:latin typeface="Calibri"/>
              <a:cs typeface="Calibri"/>
            </a:endParaRPr>
          </a:p>
          <a:p>
            <a:pPr marL="402107" algn="ctr">
              <a:lnSpc>
                <a:spcPts val="1418"/>
              </a:lnSpc>
              <a:tabLst>
                <a:tab pos="1358538" algn="l"/>
              </a:tabLst>
            </a:pPr>
            <a:r>
              <a:rPr sz="1199" spc="-5" dirty="0">
                <a:solidFill>
                  <a:srgbClr val="FF0000"/>
                </a:solidFill>
                <a:latin typeface="Calibri"/>
                <a:cs typeface="Calibri"/>
              </a:rPr>
              <a:t>y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para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5" dirty="0">
                <a:solidFill>
                  <a:srgbClr val="FF0000"/>
                </a:solidFill>
                <a:latin typeface="Calibri"/>
                <a:cs typeface="Calibri"/>
              </a:rPr>
              <a:t>evaluar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la MRD–ve</a:t>
            </a:r>
            <a:r>
              <a:rPr sz="119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199" spc="-10" dirty="0">
                <a:solidFill>
                  <a:srgbClr val="FF0000"/>
                </a:solidFill>
                <a:latin typeface="Calibri"/>
                <a:cs typeface="Calibri"/>
              </a:rPr>
              <a:t>mantenida.</a:t>
            </a:r>
            <a:endParaRPr sz="1199" dirty="0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2336242" y="683635"/>
            <a:ext cx="4407815" cy="864439"/>
            <a:chOff x="2333485" y="684477"/>
            <a:chExt cx="4413250" cy="865505"/>
          </a:xfrm>
        </p:grpSpPr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33485" y="1169822"/>
              <a:ext cx="1819204" cy="2938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76251" y="1070770"/>
              <a:ext cx="2269887" cy="4787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31077" y="684477"/>
              <a:ext cx="3516263" cy="35988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1123" y="953561"/>
              <a:ext cx="2162584" cy="50680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34428" y="3543489"/>
              <a:ext cx="2730500" cy="0"/>
            </a:xfrm>
            <a:custGeom>
              <a:avLst/>
              <a:gdLst/>
              <a:ahLst/>
              <a:cxnLst/>
              <a:rect l="l" t="t" r="r" b="b"/>
              <a:pathLst>
                <a:path w="2730500">
                  <a:moveTo>
                    <a:pt x="0" y="0"/>
                  </a:moveTo>
                  <a:lnTo>
                    <a:pt x="2730017" y="0"/>
                  </a:lnTo>
                </a:path>
              </a:pathLst>
            </a:custGeom>
            <a:ln w="326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47585" y="1504938"/>
              <a:ext cx="3876143" cy="22781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45033" y="1458714"/>
              <a:ext cx="4625618" cy="266608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543589" y="1692198"/>
              <a:ext cx="1014094" cy="157480"/>
            </a:xfrm>
            <a:custGeom>
              <a:avLst/>
              <a:gdLst/>
              <a:ahLst/>
              <a:cxnLst/>
              <a:rect l="l" t="t" r="r" b="b"/>
              <a:pathLst>
                <a:path w="1014095" h="157480">
                  <a:moveTo>
                    <a:pt x="0" y="0"/>
                  </a:moveTo>
                  <a:lnTo>
                    <a:pt x="1014006" y="0"/>
                  </a:lnTo>
                  <a:lnTo>
                    <a:pt x="1014006" y="157200"/>
                  </a:lnTo>
                  <a:lnTo>
                    <a:pt x="0" y="157200"/>
                  </a:lnTo>
                  <a:lnTo>
                    <a:pt x="0" y="0"/>
                  </a:lnTo>
                  <a:close/>
                </a:path>
              </a:pathLst>
            </a:custGeom>
            <a:ln w="3783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907024" y="2203625"/>
              <a:ext cx="3620770" cy="13970"/>
            </a:xfrm>
            <a:custGeom>
              <a:avLst/>
              <a:gdLst/>
              <a:ahLst/>
              <a:cxnLst/>
              <a:rect l="l" t="t" r="r" b="b"/>
              <a:pathLst>
                <a:path w="3620770" h="13969">
                  <a:moveTo>
                    <a:pt x="0" y="0"/>
                  </a:moveTo>
                  <a:lnTo>
                    <a:pt x="3620554" y="13855"/>
                  </a:lnTo>
                </a:path>
              </a:pathLst>
            </a:custGeom>
            <a:ln w="3267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43589" y="2543544"/>
              <a:ext cx="1293495" cy="187960"/>
            </a:xfrm>
            <a:custGeom>
              <a:avLst/>
              <a:gdLst/>
              <a:ahLst/>
              <a:cxnLst/>
              <a:rect l="l" t="t" r="r" b="b"/>
              <a:pathLst>
                <a:path w="1293495" h="187960">
                  <a:moveTo>
                    <a:pt x="0" y="0"/>
                  </a:moveTo>
                  <a:lnTo>
                    <a:pt x="1292974" y="0"/>
                  </a:lnTo>
                  <a:lnTo>
                    <a:pt x="1292974" y="187934"/>
                  </a:lnTo>
                  <a:lnTo>
                    <a:pt x="0" y="187934"/>
                  </a:lnTo>
                  <a:lnTo>
                    <a:pt x="0" y="0"/>
                  </a:lnTo>
                  <a:close/>
                </a:path>
              </a:pathLst>
            </a:custGeom>
            <a:ln w="3783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832115" y="2786810"/>
              <a:ext cx="3938904" cy="328930"/>
            </a:xfrm>
            <a:custGeom>
              <a:avLst/>
              <a:gdLst/>
              <a:ahLst/>
              <a:cxnLst/>
              <a:rect l="l" t="t" r="r" b="b"/>
              <a:pathLst>
                <a:path w="3938904" h="328930">
                  <a:moveTo>
                    <a:pt x="3883952" y="0"/>
                  </a:moveTo>
                  <a:lnTo>
                    <a:pt x="54775" y="0"/>
                  </a:lnTo>
                  <a:lnTo>
                    <a:pt x="33454" y="4304"/>
                  </a:lnTo>
                  <a:lnTo>
                    <a:pt x="16043" y="16043"/>
                  </a:lnTo>
                  <a:lnTo>
                    <a:pt x="4304" y="33454"/>
                  </a:lnTo>
                  <a:lnTo>
                    <a:pt x="0" y="54775"/>
                  </a:lnTo>
                  <a:lnTo>
                    <a:pt x="0" y="273875"/>
                  </a:lnTo>
                  <a:lnTo>
                    <a:pt x="4304" y="295196"/>
                  </a:lnTo>
                  <a:lnTo>
                    <a:pt x="16043" y="312607"/>
                  </a:lnTo>
                  <a:lnTo>
                    <a:pt x="33454" y="324346"/>
                  </a:lnTo>
                  <a:lnTo>
                    <a:pt x="54775" y="328650"/>
                  </a:lnTo>
                  <a:lnTo>
                    <a:pt x="3883952" y="328650"/>
                  </a:lnTo>
                  <a:lnTo>
                    <a:pt x="3905273" y="324346"/>
                  </a:lnTo>
                  <a:lnTo>
                    <a:pt x="3922683" y="312607"/>
                  </a:lnTo>
                  <a:lnTo>
                    <a:pt x="3934422" y="295196"/>
                  </a:lnTo>
                  <a:lnTo>
                    <a:pt x="3938727" y="273875"/>
                  </a:lnTo>
                  <a:lnTo>
                    <a:pt x="3938727" y="54775"/>
                  </a:lnTo>
                  <a:lnTo>
                    <a:pt x="3934422" y="33454"/>
                  </a:lnTo>
                  <a:lnTo>
                    <a:pt x="3922683" y="16043"/>
                  </a:lnTo>
                  <a:lnTo>
                    <a:pt x="3905273" y="4304"/>
                  </a:lnTo>
                  <a:lnTo>
                    <a:pt x="3883952" y="0"/>
                  </a:lnTo>
                  <a:close/>
                </a:path>
              </a:pathLst>
            </a:custGeom>
            <a:solidFill>
              <a:srgbClr val="FF0000">
                <a:alpha val="34120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832115" y="2786810"/>
              <a:ext cx="3938904" cy="328930"/>
            </a:xfrm>
            <a:custGeom>
              <a:avLst/>
              <a:gdLst/>
              <a:ahLst/>
              <a:cxnLst/>
              <a:rect l="l" t="t" r="r" b="b"/>
              <a:pathLst>
                <a:path w="3938904" h="328930">
                  <a:moveTo>
                    <a:pt x="0" y="54775"/>
                  </a:moveTo>
                  <a:lnTo>
                    <a:pt x="4304" y="33454"/>
                  </a:lnTo>
                  <a:lnTo>
                    <a:pt x="16043" y="16043"/>
                  </a:lnTo>
                  <a:lnTo>
                    <a:pt x="33454" y="4304"/>
                  </a:lnTo>
                  <a:lnTo>
                    <a:pt x="54775" y="0"/>
                  </a:lnTo>
                  <a:lnTo>
                    <a:pt x="3883952" y="0"/>
                  </a:lnTo>
                  <a:lnTo>
                    <a:pt x="3905273" y="4304"/>
                  </a:lnTo>
                  <a:lnTo>
                    <a:pt x="3922683" y="16043"/>
                  </a:lnTo>
                  <a:lnTo>
                    <a:pt x="3934422" y="33454"/>
                  </a:lnTo>
                  <a:lnTo>
                    <a:pt x="3938727" y="54775"/>
                  </a:lnTo>
                  <a:lnTo>
                    <a:pt x="3938727" y="273875"/>
                  </a:lnTo>
                  <a:lnTo>
                    <a:pt x="3934422" y="295196"/>
                  </a:lnTo>
                  <a:lnTo>
                    <a:pt x="3922683" y="312607"/>
                  </a:lnTo>
                  <a:lnTo>
                    <a:pt x="3905273" y="324346"/>
                  </a:lnTo>
                  <a:lnTo>
                    <a:pt x="3883952" y="328650"/>
                  </a:lnTo>
                  <a:lnTo>
                    <a:pt x="54775" y="328650"/>
                  </a:lnTo>
                  <a:lnTo>
                    <a:pt x="33454" y="324346"/>
                  </a:lnTo>
                  <a:lnTo>
                    <a:pt x="16043" y="312607"/>
                  </a:lnTo>
                  <a:lnTo>
                    <a:pt x="4304" y="295196"/>
                  </a:lnTo>
                  <a:lnTo>
                    <a:pt x="0" y="273875"/>
                  </a:lnTo>
                  <a:lnTo>
                    <a:pt x="0" y="54775"/>
                  </a:lnTo>
                  <a:close/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45033" y="1394332"/>
              <a:ext cx="4744478" cy="2928568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908850" y="1601872"/>
              <a:ext cx="1989455" cy="0"/>
            </a:xfrm>
            <a:custGeom>
              <a:avLst/>
              <a:gdLst/>
              <a:ahLst/>
              <a:cxnLst/>
              <a:rect l="l" t="t" r="r" b="b"/>
              <a:pathLst>
                <a:path w="1989454">
                  <a:moveTo>
                    <a:pt x="0" y="0"/>
                  </a:moveTo>
                  <a:lnTo>
                    <a:pt x="1989010" y="0"/>
                  </a:lnTo>
                </a:path>
              </a:pathLst>
            </a:custGeom>
            <a:ln w="60185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907024" y="3699492"/>
              <a:ext cx="4059554" cy="536575"/>
            </a:xfrm>
            <a:custGeom>
              <a:avLst/>
              <a:gdLst/>
              <a:ahLst/>
              <a:cxnLst/>
              <a:rect l="l" t="t" r="r" b="b"/>
              <a:pathLst>
                <a:path w="4059554" h="536575">
                  <a:moveTo>
                    <a:pt x="3969778" y="0"/>
                  </a:moveTo>
                  <a:lnTo>
                    <a:pt x="89344" y="0"/>
                  </a:lnTo>
                  <a:lnTo>
                    <a:pt x="54569" y="7021"/>
                  </a:lnTo>
                  <a:lnTo>
                    <a:pt x="26169" y="26169"/>
                  </a:lnTo>
                  <a:lnTo>
                    <a:pt x="7021" y="54569"/>
                  </a:lnTo>
                  <a:lnTo>
                    <a:pt x="0" y="89344"/>
                  </a:lnTo>
                  <a:lnTo>
                    <a:pt x="0" y="446735"/>
                  </a:lnTo>
                  <a:lnTo>
                    <a:pt x="7021" y="481510"/>
                  </a:lnTo>
                  <a:lnTo>
                    <a:pt x="26169" y="509909"/>
                  </a:lnTo>
                  <a:lnTo>
                    <a:pt x="54569" y="529057"/>
                  </a:lnTo>
                  <a:lnTo>
                    <a:pt x="89344" y="536079"/>
                  </a:lnTo>
                  <a:lnTo>
                    <a:pt x="3969778" y="536079"/>
                  </a:lnTo>
                  <a:lnTo>
                    <a:pt x="4004553" y="529057"/>
                  </a:lnTo>
                  <a:lnTo>
                    <a:pt x="4032953" y="509909"/>
                  </a:lnTo>
                  <a:lnTo>
                    <a:pt x="4052101" y="481510"/>
                  </a:lnTo>
                  <a:lnTo>
                    <a:pt x="4059123" y="446735"/>
                  </a:lnTo>
                  <a:lnTo>
                    <a:pt x="4059123" y="89344"/>
                  </a:lnTo>
                  <a:lnTo>
                    <a:pt x="4052101" y="54569"/>
                  </a:lnTo>
                  <a:lnTo>
                    <a:pt x="4032953" y="26169"/>
                  </a:lnTo>
                  <a:lnTo>
                    <a:pt x="4004553" y="7021"/>
                  </a:lnTo>
                  <a:lnTo>
                    <a:pt x="3969778" y="0"/>
                  </a:lnTo>
                  <a:close/>
                </a:path>
              </a:pathLst>
            </a:custGeom>
            <a:solidFill>
              <a:srgbClr val="FFFF00">
                <a:alpha val="34120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907024" y="3699492"/>
              <a:ext cx="4059554" cy="536575"/>
            </a:xfrm>
            <a:custGeom>
              <a:avLst/>
              <a:gdLst/>
              <a:ahLst/>
              <a:cxnLst/>
              <a:rect l="l" t="t" r="r" b="b"/>
              <a:pathLst>
                <a:path w="4059554" h="536575">
                  <a:moveTo>
                    <a:pt x="0" y="89344"/>
                  </a:moveTo>
                  <a:lnTo>
                    <a:pt x="7021" y="54569"/>
                  </a:lnTo>
                  <a:lnTo>
                    <a:pt x="26169" y="26169"/>
                  </a:lnTo>
                  <a:lnTo>
                    <a:pt x="54569" y="7021"/>
                  </a:lnTo>
                  <a:lnTo>
                    <a:pt x="89344" y="0"/>
                  </a:lnTo>
                  <a:lnTo>
                    <a:pt x="3969778" y="0"/>
                  </a:lnTo>
                  <a:lnTo>
                    <a:pt x="4004553" y="7021"/>
                  </a:lnTo>
                  <a:lnTo>
                    <a:pt x="4032953" y="26169"/>
                  </a:lnTo>
                  <a:lnTo>
                    <a:pt x="4052101" y="54569"/>
                  </a:lnTo>
                  <a:lnTo>
                    <a:pt x="4059123" y="89344"/>
                  </a:lnTo>
                  <a:lnTo>
                    <a:pt x="4059123" y="446735"/>
                  </a:lnTo>
                  <a:lnTo>
                    <a:pt x="4052101" y="481510"/>
                  </a:lnTo>
                  <a:lnTo>
                    <a:pt x="4032953" y="509909"/>
                  </a:lnTo>
                  <a:lnTo>
                    <a:pt x="4004553" y="529057"/>
                  </a:lnTo>
                  <a:lnTo>
                    <a:pt x="3969778" y="536079"/>
                  </a:lnTo>
                  <a:lnTo>
                    <a:pt x="89344" y="536079"/>
                  </a:lnTo>
                  <a:lnTo>
                    <a:pt x="54569" y="529057"/>
                  </a:lnTo>
                  <a:lnTo>
                    <a:pt x="26169" y="509909"/>
                  </a:lnTo>
                  <a:lnTo>
                    <a:pt x="7021" y="481510"/>
                  </a:lnTo>
                  <a:lnTo>
                    <a:pt x="0" y="446735"/>
                  </a:lnTo>
                  <a:lnTo>
                    <a:pt x="0" y="89344"/>
                  </a:lnTo>
                  <a:close/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31077" y="679524"/>
              <a:ext cx="3516263" cy="359880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74096" y="1603997"/>
              <a:ext cx="5777895" cy="253070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39982" y="1197884"/>
              <a:ext cx="1675590" cy="32686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52738" y="1741006"/>
              <a:ext cx="2207156" cy="22616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49010" y="3823944"/>
              <a:ext cx="506995" cy="50699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66445" y="2036508"/>
              <a:ext cx="3011109" cy="186378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51848" y="666330"/>
              <a:ext cx="3517903" cy="359867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75204" y="1904441"/>
              <a:ext cx="3793591" cy="227978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627122" y="1857222"/>
              <a:ext cx="3890010" cy="2374900"/>
            </a:xfrm>
            <a:custGeom>
              <a:avLst/>
              <a:gdLst/>
              <a:ahLst/>
              <a:cxnLst/>
              <a:rect l="l" t="t" r="r" b="b"/>
              <a:pathLst>
                <a:path w="3890009" h="2374900">
                  <a:moveTo>
                    <a:pt x="3851237" y="48768"/>
                  </a:moveTo>
                  <a:lnTo>
                    <a:pt x="3841610" y="48768"/>
                  </a:lnTo>
                  <a:lnTo>
                    <a:pt x="3841610" y="2326538"/>
                  </a:lnTo>
                  <a:lnTo>
                    <a:pt x="3851237" y="2326538"/>
                  </a:lnTo>
                  <a:lnTo>
                    <a:pt x="3851237" y="48768"/>
                  </a:lnTo>
                  <a:close/>
                </a:path>
                <a:path w="3890009" h="2374900">
                  <a:moveTo>
                    <a:pt x="3851237" y="39370"/>
                  </a:moveTo>
                  <a:lnTo>
                    <a:pt x="38519" y="39370"/>
                  </a:lnTo>
                  <a:lnTo>
                    <a:pt x="38519" y="48260"/>
                  </a:lnTo>
                  <a:lnTo>
                    <a:pt x="38519" y="2326640"/>
                  </a:lnTo>
                  <a:lnTo>
                    <a:pt x="38519" y="2336800"/>
                  </a:lnTo>
                  <a:lnTo>
                    <a:pt x="3851237" y="2336800"/>
                  </a:lnTo>
                  <a:lnTo>
                    <a:pt x="3851237" y="2326640"/>
                  </a:lnTo>
                  <a:lnTo>
                    <a:pt x="48145" y="2326640"/>
                  </a:lnTo>
                  <a:lnTo>
                    <a:pt x="48145" y="48260"/>
                  </a:lnTo>
                  <a:lnTo>
                    <a:pt x="3851237" y="48260"/>
                  </a:lnTo>
                  <a:lnTo>
                    <a:pt x="3851237" y="39370"/>
                  </a:lnTo>
                  <a:close/>
                </a:path>
                <a:path w="3890009" h="2374900">
                  <a:moveTo>
                    <a:pt x="3889768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2345690"/>
                  </a:lnTo>
                  <a:lnTo>
                    <a:pt x="0" y="2374900"/>
                  </a:lnTo>
                  <a:lnTo>
                    <a:pt x="3889768" y="2374900"/>
                  </a:lnTo>
                  <a:lnTo>
                    <a:pt x="3889768" y="2345804"/>
                  </a:lnTo>
                  <a:lnTo>
                    <a:pt x="3889768" y="29514"/>
                  </a:lnTo>
                  <a:lnTo>
                    <a:pt x="3860863" y="29514"/>
                  </a:lnTo>
                  <a:lnTo>
                    <a:pt x="3860863" y="2345690"/>
                  </a:lnTo>
                  <a:lnTo>
                    <a:pt x="28879" y="2345690"/>
                  </a:lnTo>
                  <a:lnTo>
                    <a:pt x="28879" y="29210"/>
                  </a:lnTo>
                  <a:lnTo>
                    <a:pt x="3889768" y="29210"/>
                  </a:lnTo>
                  <a:lnTo>
                    <a:pt x="38897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777987" y="1983474"/>
              <a:ext cx="3549650" cy="741045"/>
            </a:xfrm>
            <a:custGeom>
              <a:avLst/>
              <a:gdLst/>
              <a:ahLst/>
              <a:cxnLst/>
              <a:rect l="l" t="t" r="r" b="b"/>
              <a:pathLst>
                <a:path w="3549650" h="741044">
                  <a:moveTo>
                    <a:pt x="3425774" y="0"/>
                  </a:moveTo>
                  <a:lnTo>
                    <a:pt x="123507" y="0"/>
                  </a:lnTo>
                  <a:lnTo>
                    <a:pt x="75432" y="9705"/>
                  </a:lnTo>
                  <a:lnTo>
                    <a:pt x="36174" y="36174"/>
                  </a:lnTo>
                  <a:lnTo>
                    <a:pt x="9705" y="75432"/>
                  </a:lnTo>
                  <a:lnTo>
                    <a:pt x="0" y="123507"/>
                  </a:lnTo>
                  <a:lnTo>
                    <a:pt x="0" y="617512"/>
                  </a:lnTo>
                  <a:lnTo>
                    <a:pt x="9705" y="665579"/>
                  </a:lnTo>
                  <a:lnTo>
                    <a:pt x="36174" y="704834"/>
                  </a:lnTo>
                  <a:lnTo>
                    <a:pt x="75432" y="731301"/>
                  </a:lnTo>
                  <a:lnTo>
                    <a:pt x="123507" y="741006"/>
                  </a:lnTo>
                  <a:lnTo>
                    <a:pt x="3425774" y="741006"/>
                  </a:lnTo>
                  <a:lnTo>
                    <a:pt x="3473849" y="731301"/>
                  </a:lnTo>
                  <a:lnTo>
                    <a:pt x="3513107" y="704834"/>
                  </a:lnTo>
                  <a:lnTo>
                    <a:pt x="3539575" y="665579"/>
                  </a:lnTo>
                  <a:lnTo>
                    <a:pt x="3549281" y="617512"/>
                  </a:lnTo>
                  <a:lnTo>
                    <a:pt x="3549281" y="123507"/>
                  </a:lnTo>
                  <a:lnTo>
                    <a:pt x="3539575" y="75432"/>
                  </a:lnTo>
                  <a:lnTo>
                    <a:pt x="3513107" y="36174"/>
                  </a:lnTo>
                  <a:lnTo>
                    <a:pt x="3473849" y="9705"/>
                  </a:lnTo>
                  <a:lnTo>
                    <a:pt x="3425774" y="0"/>
                  </a:lnTo>
                  <a:close/>
                </a:path>
              </a:pathLst>
            </a:custGeom>
            <a:solidFill>
              <a:srgbClr val="FFFF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777987" y="1983474"/>
              <a:ext cx="3549650" cy="741045"/>
            </a:xfrm>
            <a:custGeom>
              <a:avLst/>
              <a:gdLst/>
              <a:ahLst/>
              <a:cxnLst/>
              <a:rect l="l" t="t" r="r" b="b"/>
              <a:pathLst>
                <a:path w="3549650" h="741044">
                  <a:moveTo>
                    <a:pt x="0" y="123507"/>
                  </a:moveTo>
                  <a:lnTo>
                    <a:pt x="9705" y="75432"/>
                  </a:lnTo>
                  <a:lnTo>
                    <a:pt x="36174" y="36174"/>
                  </a:lnTo>
                  <a:lnTo>
                    <a:pt x="75432" y="9705"/>
                  </a:lnTo>
                  <a:lnTo>
                    <a:pt x="123507" y="0"/>
                  </a:lnTo>
                  <a:lnTo>
                    <a:pt x="3425774" y="0"/>
                  </a:lnTo>
                  <a:lnTo>
                    <a:pt x="3473849" y="9705"/>
                  </a:lnTo>
                  <a:lnTo>
                    <a:pt x="3513107" y="36174"/>
                  </a:lnTo>
                  <a:lnTo>
                    <a:pt x="3539575" y="75432"/>
                  </a:lnTo>
                  <a:lnTo>
                    <a:pt x="3549281" y="123507"/>
                  </a:lnTo>
                  <a:lnTo>
                    <a:pt x="3549281" y="617499"/>
                  </a:lnTo>
                  <a:lnTo>
                    <a:pt x="3539575" y="665574"/>
                  </a:lnTo>
                  <a:lnTo>
                    <a:pt x="3513107" y="704832"/>
                  </a:lnTo>
                  <a:lnTo>
                    <a:pt x="3473849" y="731301"/>
                  </a:lnTo>
                  <a:lnTo>
                    <a:pt x="3425774" y="741006"/>
                  </a:lnTo>
                  <a:lnTo>
                    <a:pt x="123507" y="741006"/>
                  </a:lnTo>
                  <a:lnTo>
                    <a:pt x="75432" y="731301"/>
                  </a:lnTo>
                  <a:lnTo>
                    <a:pt x="36174" y="704832"/>
                  </a:lnTo>
                  <a:lnTo>
                    <a:pt x="9705" y="665574"/>
                  </a:lnTo>
                  <a:lnTo>
                    <a:pt x="0" y="617499"/>
                  </a:lnTo>
                  <a:lnTo>
                    <a:pt x="0" y="123507"/>
                  </a:lnTo>
                  <a:close/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70795" y="2168571"/>
              <a:ext cx="756073" cy="33181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84805" y="1358014"/>
              <a:ext cx="1675590" cy="32686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88155" y="707588"/>
              <a:ext cx="3517914" cy="361531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30224" y="2736456"/>
              <a:ext cx="663623" cy="88319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46980" y="2827888"/>
              <a:ext cx="390002" cy="52000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50236" y="1901139"/>
              <a:ext cx="3361080" cy="220549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26878" y="2175174"/>
              <a:ext cx="1966135" cy="146758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4424" y="1262278"/>
              <a:ext cx="1675577" cy="32685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82264" y="734002"/>
              <a:ext cx="3517900" cy="36152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50236" y="1645259"/>
              <a:ext cx="5442777" cy="2608306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05619" y="3733499"/>
              <a:ext cx="311990" cy="41599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07965" y="715842"/>
              <a:ext cx="3517914" cy="35988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51837" y="1260616"/>
              <a:ext cx="3641725" cy="293352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78799" y="1749260"/>
              <a:ext cx="2793200" cy="173336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731683" y="1701012"/>
              <a:ext cx="2888615" cy="1830070"/>
            </a:xfrm>
            <a:custGeom>
              <a:avLst/>
              <a:gdLst/>
              <a:ahLst/>
              <a:cxnLst/>
              <a:rect l="l" t="t" r="r" b="b"/>
              <a:pathLst>
                <a:path w="2888615" h="1830070">
                  <a:moveTo>
                    <a:pt x="2849943" y="48463"/>
                  </a:moveTo>
                  <a:lnTo>
                    <a:pt x="2840317" y="48463"/>
                  </a:lnTo>
                  <a:lnTo>
                    <a:pt x="2840317" y="1781530"/>
                  </a:lnTo>
                  <a:lnTo>
                    <a:pt x="2849943" y="1781530"/>
                  </a:lnTo>
                  <a:lnTo>
                    <a:pt x="2849943" y="48463"/>
                  </a:lnTo>
                  <a:close/>
                </a:path>
                <a:path w="2888615" h="1830070">
                  <a:moveTo>
                    <a:pt x="2849943" y="39370"/>
                  </a:moveTo>
                  <a:lnTo>
                    <a:pt x="38519" y="39370"/>
                  </a:lnTo>
                  <a:lnTo>
                    <a:pt x="38519" y="48260"/>
                  </a:lnTo>
                  <a:lnTo>
                    <a:pt x="38519" y="1781810"/>
                  </a:lnTo>
                  <a:lnTo>
                    <a:pt x="38519" y="1790700"/>
                  </a:lnTo>
                  <a:lnTo>
                    <a:pt x="2849943" y="1790700"/>
                  </a:lnTo>
                  <a:lnTo>
                    <a:pt x="2849943" y="1781810"/>
                  </a:lnTo>
                  <a:lnTo>
                    <a:pt x="48158" y="1781810"/>
                  </a:lnTo>
                  <a:lnTo>
                    <a:pt x="48158" y="48260"/>
                  </a:lnTo>
                  <a:lnTo>
                    <a:pt x="2849943" y="48260"/>
                  </a:lnTo>
                  <a:lnTo>
                    <a:pt x="2849943" y="39370"/>
                  </a:lnTo>
                  <a:close/>
                </a:path>
                <a:path w="2888615" h="1830070">
                  <a:moveTo>
                    <a:pt x="2888462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1800860"/>
                  </a:lnTo>
                  <a:lnTo>
                    <a:pt x="0" y="1830070"/>
                  </a:lnTo>
                  <a:lnTo>
                    <a:pt x="2888462" y="1830070"/>
                  </a:lnTo>
                  <a:lnTo>
                    <a:pt x="2888462" y="1800860"/>
                  </a:lnTo>
                  <a:lnTo>
                    <a:pt x="28892" y="1800860"/>
                  </a:lnTo>
                  <a:lnTo>
                    <a:pt x="28892" y="29210"/>
                  </a:lnTo>
                  <a:lnTo>
                    <a:pt x="2859557" y="29210"/>
                  </a:lnTo>
                  <a:lnTo>
                    <a:pt x="2859557" y="1800796"/>
                  </a:lnTo>
                  <a:lnTo>
                    <a:pt x="2888462" y="1800809"/>
                  </a:lnTo>
                  <a:lnTo>
                    <a:pt x="2888462" y="29210"/>
                  </a:lnTo>
                  <a:lnTo>
                    <a:pt x="28884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78996" y="1681657"/>
              <a:ext cx="2026996" cy="245054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068685" y="1671332"/>
              <a:ext cx="2047875" cy="2471420"/>
            </a:xfrm>
            <a:custGeom>
              <a:avLst/>
              <a:gdLst/>
              <a:ahLst/>
              <a:cxnLst/>
              <a:rect l="l" t="t" r="r" b="b"/>
              <a:pathLst>
                <a:path w="2047875" h="2471420">
                  <a:moveTo>
                    <a:pt x="0" y="0"/>
                  </a:moveTo>
                  <a:lnTo>
                    <a:pt x="2047633" y="0"/>
                  </a:lnTo>
                  <a:lnTo>
                    <a:pt x="2047633" y="2471178"/>
                  </a:lnTo>
                  <a:lnTo>
                    <a:pt x="0" y="2471178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00013" y="2272180"/>
              <a:ext cx="312002" cy="41600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88155" y="743906"/>
              <a:ext cx="3517914" cy="35988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45885" y="1138454"/>
              <a:ext cx="1675579" cy="326858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12061" y="2079253"/>
              <a:ext cx="5107248" cy="177979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03013" y="722445"/>
              <a:ext cx="3516263" cy="35988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22774" y="1138454"/>
              <a:ext cx="1675590" cy="32686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07563" y="1851612"/>
              <a:ext cx="3280194" cy="230290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79504" y="1523097"/>
              <a:ext cx="1839021" cy="2654531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80602" y="1628750"/>
              <a:ext cx="3134921" cy="28724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03013" y="722445"/>
              <a:ext cx="3516263" cy="35988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14417" y="2057965"/>
              <a:ext cx="2192298" cy="219229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532886" y="3668464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4" h="255904">
                  <a:moveTo>
                    <a:pt x="0" y="127952"/>
                  </a:moveTo>
                  <a:lnTo>
                    <a:pt x="9195" y="78149"/>
                  </a:lnTo>
                  <a:lnTo>
                    <a:pt x="34270" y="37477"/>
                  </a:lnTo>
                  <a:lnTo>
                    <a:pt x="71462" y="10055"/>
                  </a:lnTo>
                  <a:lnTo>
                    <a:pt x="117005" y="0"/>
                  </a:lnTo>
                  <a:lnTo>
                    <a:pt x="162545" y="10055"/>
                  </a:lnTo>
                  <a:lnTo>
                    <a:pt x="199732" y="37477"/>
                  </a:lnTo>
                  <a:lnTo>
                    <a:pt x="224804" y="78149"/>
                  </a:lnTo>
                  <a:lnTo>
                    <a:pt x="233997" y="127952"/>
                  </a:lnTo>
                  <a:lnTo>
                    <a:pt x="224804" y="177755"/>
                  </a:lnTo>
                  <a:lnTo>
                    <a:pt x="199732" y="218427"/>
                  </a:lnTo>
                  <a:lnTo>
                    <a:pt x="162545" y="245849"/>
                  </a:lnTo>
                  <a:lnTo>
                    <a:pt x="117005" y="255905"/>
                  </a:lnTo>
                  <a:lnTo>
                    <a:pt x="71462" y="245849"/>
                  </a:lnTo>
                  <a:lnTo>
                    <a:pt x="34270" y="218427"/>
                  </a:lnTo>
                  <a:lnTo>
                    <a:pt x="9195" y="177755"/>
                  </a:lnTo>
                  <a:lnTo>
                    <a:pt x="0" y="127952"/>
                  </a:lnTo>
                  <a:close/>
                </a:path>
              </a:pathLst>
            </a:custGeom>
            <a:ln w="3439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2774" y="1138454"/>
              <a:ext cx="1675590" cy="32686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892583" y="3111249"/>
              <a:ext cx="1131570" cy="128270"/>
            </a:xfrm>
            <a:custGeom>
              <a:avLst/>
              <a:gdLst/>
              <a:ahLst/>
              <a:cxnLst/>
              <a:rect l="l" t="t" r="r" b="b"/>
              <a:pathLst>
                <a:path w="1131570" h="128269">
                  <a:moveTo>
                    <a:pt x="1067155" y="0"/>
                  </a:moveTo>
                  <a:lnTo>
                    <a:pt x="1067155" y="31927"/>
                  </a:lnTo>
                  <a:lnTo>
                    <a:pt x="0" y="31927"/>
                  </a:lnTo>
                  <a:lnTo>
                    <a:pt x="0" y="95783"/>
                  </a:lnTo>
                  <a:lnTo>
                    <a:pt x="1067155" y="95783"/>
                  </a:lnTo>
                  <a:lnTo>
                    <a:pt x="1067155" y="127711"/>
                  </a:lnTo>
                  <a:lnTo>
                    <a:pt x="1131011" y="63855"/>
                  </a:lnTo>
                  <a:lnTo>
                    <a:pt x="106715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892584" y="3111249"/>
              <a:ext cx="1131570" cy="128270"/>
            </a:xfrm>
            <a:custGeom>
              <a:avLst/>
              <a:gdLst/>
              <a:ahLst/>
              <a:cxnLst/>
              <a:rect l="l" t="t" r="r" b="b"/>
              <a:pathLst>
                <a:path w="1131570" h="128269">
                  <a:moveTo>
                    <a:pt x="1067155" y="127711"/>
                  </a:moveTo>
                  <a:lnTo>
                    <a:pt x="1067155" y="95783"/>
                  </a:lnTo>
                  <a:lnTo>
                    <a:pt x="0" y="95783"/>
                  </a:lnTo>
                  <a:lnTo>
                    <a:pt x="0" y="31927"/>
                  </a:lnTo>
                  <a:lnTo>
                    <a:pt x="1067155" y="31927"/>
                  </a:lnTo>
                  <a:lnTo>
                    <a:pt x="1067155" y="0"/>
                  </a:lnTo>
                  <a:lnTo>
                    <a:pt x="1131011" y="63855"/>
                  </a:lnTo>
                  <a:lnTo>
                    <a:pt x="1067155" y="127711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085410" y="2062918"/>
              <a:ext cx="2332609" cy="217413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377668" y="3184319"/>
              <a:ext cx="819785" cy="382270"/>
            </a:xfrm>
            <a:custGeom>
              <a:avLst/>
              <a:gdLst/>
              <a:ahLst/>
              <a:cxnLst/>
              <a:rect l="l" t="t" r="r" b="b"/>
              <a:pathLst>
                <a:path w="819784" h="382270">
                  <a:moveTo>
                    <a:pt x="755573" y="0"/>
                  </a:moveTo>
                  <a:lnTo>
                    <a:pt x="63690" y="0"/>
                  </a:lnTo>
                  <a:lnTo>
                    <a:pt x="38897" y="5004"/>
                  </a:lnTo>
                  <a:lnTo>
                    <a:pt x="18653" y="18653"/>
                  </a:lnTo>
                  <a:lnTo>
                    <a:pt x="5004" y="38897"/>
                  </a:lnTo>
                  <a:lnTo>
                    <a:pt x="0" y="63690"/>
                  </a:lnTo>
                  <a:lnTo>
                    <a:pt x="0" y="318427"/>
                  </a:lnTo>
                  <a:lnTo>
                    <a:pt x="5004" y="343219"/>
                  </a:lnTo>
                  <a:lnTo>
                    <a:pt x="18653" y="363464"/>
                  </a:lnTo>
                  <a:lnTo>
                    <a:pt x="38897" y="377113"/>
                  </a:lnTo>
                  <a:lnTo>
                    <a:pt x="63690" y="382117"/>
                  </a:lnTo>
                  <a:lnTo>
                    <a:pt x="755573" y="382117"/>
                  </a:lnTo>
                  <a:lnTo>
                    <a:pt x="780366" y="377113"/>
                  </a:lnTo>
                  <a:lnTo>
                    <a:pt x="800611" y="363464"/>
                  </a:lnTo>
                  <a:lnTo>
                    <a:pt x="814259" y="343219"/>
                  </a:lnTo>
                  <a:lnTo>
                    <a:pt x="819264" y="318427"/>
                  </a:lnTo>
                  <a:lnTo>
                    <a:pt x="819264" y="63690"/>
                  </a:lnTo>
                  <a:lnTo>
                    <a:pt x="814259" y="38897"/>
                  </a:lnTo>
                  <a:lnTo>
                    <a:pt x="800611" y="18653"/>
                  </a:lnTo>
                  <a:lnTo>
                    <a:pt x="780366" y="5004"/>
                  </a:lnTo>
                  <a:lnTo>
                    <a:pt x="755573" y="0"/>
                  </a:lnTo>
                  <a:close/>
                </a:path>
              </a:pathLst>
            </a:custGeom>
            <a:solidFill>
              <a:srgbClr val="FF0000">
                <a:alpha val="148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6377668" y="3184320"/>
              <a:ext cx="819785" cy="382270"/>
            </a:xfrm>
            <a:custGeom>
              <a:avLst/>
              <a:gdLst/>
              <a:ahLst/>
              <a:cxnLst/>
              <a:rect l="l" t="t" r="r" b="b"/>
              <a:pathLst>
                <a:path w="819784" h="382270">
                  <a:moveTo>
                    <a:pt x="0" y="63690"/>
                  </a:moveTo>
                  <a:lnTo>
                    <a:pt x="5004" y="38897"/>
                  </a:lnTo>
                  <a:lnTo>
                    <a:pt x="18653" y="18653"/>
                  </a:lnTo>
                  <a:lnTo>
                    <a:pt x="38897" y="5004"/>
                  </a:lnTo>
                  <a:lnTo>
                    <a:pt x="63690" y="0"/>
                  </a:lnTo>
                  <a:lnTo>
                    <a:pt x="755573" y="0"/>
                  </a:lnTo>
                  <a:lnTo>
                    <a:pt x="780366" y="5004"/>
                  </a:lnTo>
                  <a:lnTo>
                    <a:pt x="800611" y="18653"/>
                  </a:lnTo>
                  <a:lnTo>
                    <a:pt x="814259" y="38897"/>
                  </a:lnTo>
                  <a:lnTo>
                    <a:pt x="819264" y="63690"/>
                  </a:lnTo>
                  <a:lnTo>
                    <a:pt x="819264" y="318427"/>
                  </a:lnTo>
                  <a:lnTo>
                    <a:pt x="814259" y="343219"/>
                  </a:lnTo>
                  <a:lnTo>
                    <a:pt x="800611" y="363464"/>
                  </a:lnTo>
                  <a:lnTo>
                    <a:pt x="780366" y="377113"/>
                  </a:lnTo>
                  <a:lnTo>
                    <a:pt x="755573" y="382117"/>
                  </a:lnTo>
                  <a:lnTo>
                    <a:pt x="63690" y="382117"/>
                  </a:lnTo>
                  <a:lnTo>
                    <a:pt x="38897" y="377113"/>
                  </a:lnTo>
                  <a:lnTo>
                    <a:pt x="18653" y="363464"/>
                  </a:lnTo>
                  <a:lnTo>
                    <a:pt x="5004" y="343219"/>
                  </a:lnTo>
                  <a:lnTo>
                    <a:pt x="0" y="318427"/>
                  </a:lnTo>
                  <a:lnTo>
                    <a:pt x="0" y="63690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47070" y="3375380"/>
              <a:ext cx="341692" cy="48874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87116" y="707773"/>
            <a:ext cx="1016651" cy="245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Recruitment</a:t>
            </a:r>
            <a:endParaRPr sz="1498" dirty="0">
              <a:solidFill>
                <a:srgbClr val="333399"/>
              </a:solidFill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78118" y="1049074"/>
            <a:ext cx="1964807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Period</a:t>
            </a:r>
            <a:r>
              <a:rPr sz="1199" spc="-10" dirty="0">
                <a:latin typeface="Calibri"/>
                <a:cs typeface="Calibri"/>
              </a:rPr>
              <a:t>:</a:t>
            </a:r>
            <a:r>
              <a:rPr sz="119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25/11/2019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–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21/04/2022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54945" y="1438884"/>
            <a:ext cx="740767" cy="302914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00210">
              <a:lnSpc>
                <a:spcPts val="1134"/>
              </a:lnSpc>
              <a:spcBef>
                <a:spcPts val="165"/>
              </a:spcBef>
            </a:pPr>
            <a:r>
              <a:rPr sz="949" b="1" dirty="0">
                <a:latin typeface="Calibri"/>
                <a:cs typeface="Calibri"/>
              </a:rPr>
              <a:t>Registered</a:t>
            </a:r>
            <a:endParaRPr sz="949">
              <a:latin typeface="Calibri"/>
              <a:cs typeface="Calibri"/>
            </a:endParaRPr>
          </a:p>
          <a:p>
            <a:pPr marL="174415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(n=453)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05139" y="2582736"/>
            <a:ext cx="833362" cy="303555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70"/>
              </a:spcBef>
            </a:pPr>
            <a:r>
              <a:rPr sz="949" b="1" spc="-5" dirty="0">
                <a:latin typeface="Calibri"/>
                <a:cs typeface="Calibri"/>
              </a:rPr>
              <a:t>Valid</a:t>
            </a:r>
            <a:r>
              <a:rPr sz="949" b="1" spc="-3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patients</a:t>
            </a:r>
            <a:endParaRPr sz="949">
              <a:latin typeface="Calibri"/>
              <a:cs typeface="Calibri"/>
            </a:endParaRPr>
          </a:p>
          <a:p>
            <a:pPr algn="ctr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(n=260)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98687" y="3109149"/>
            <a:ext cx="1247507" cy="620302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261940">
              <a:lnSpc>
                <a:spcPts val="1134"/>
              </a:lnSpc>
              <a:spcBef>
                <a:spcPts val="165"/>
              </a:spcBef>
            </a:pPr>
            <a:r>
              <a:rPr sz="949" b="1" spc="5" dirty="0">
                <a:latin typeface="Calibri"/>
                <a:cs typeface="Calibri"/>
              </a:rPr>
              <a:t>BCP-ALL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(n=198)</a:t>
            </a:r>
            <a:endParaRPr sz="949">
              <a:latin typeface="Calibri"/>
              <a:cs typeface="Calibri"/>
            </a:endParaRPr>
          </a:p>
          <a:p>
            <a:pPr marL="49471">
              <a:lnSpc>
                <a:spcPts val="1134"/>
              </a:lnSpc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Pro-B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(n=28)</a:t>
            </a:r>
            <a:endParaRPr sz="949">
              <a:latin typeface="Calibri"/>
              <a:cs typeface="Calibri"/>
            </a:endParaRPr>
          </a:p>
          <a:p>
            <a:pPr marL="49471">
              <a:spcBef>
                <a:spcPts val="55"/>
              </a:spcBef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Common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(n=153)</a:t>
            </a:r>
            <a:endParaRPr sz="949">
              <a:latin typeface="Calibri"/>
              <a:cs typeface="Calibri"/>
            </a:endParaRPr>
          </a:p>
          <a:p>
            <a:pPr marL="49471">
              <a:spcBef>
                <a:spcPts val="60"/>
              </a:spcBef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Pre-B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(n=17)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377922" y="3111724"/>
            <a:ext cx="2103067" cy="908616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502316">
              <a:spcBef>
                <a:spcPts val="160"/>
              </a:spcBef>
            </a:pPr>
            <a:r>
              <a:rPr sz="949" b="1" spc="5" dirty="0">
                <a:latin typeface="Calibri"/>
                <a:cs typeface="Calibri"/>
              </a:rPr>
              <a:t>ALL-T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(n=62)</a:t>
            </a:r>
            <a:endParaRPr sz="949">
              <a:latin typeface="Calibri"/>
              <a:cs typeface="Calibri"/>
            </a:endParaRPr>
          </a:p>
          <a:p>
            <a:pPr marL="203590" indent="-155388">
              <a:buChar char="-"/>
              <a:tabLst>
                <a:tab pos="204225" algn="l"/>
              </a:tabLst>
            </a:pPr>
            <a:r>
              <a:rPr sz="949" dirty="0">
                <a:latin typeface="Calibri"/>
                <a:cs typeface="Calibri"/>
              </a:rPr>
              <a:t>Early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T-cell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precursor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(n=17)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60"/>
              </a:spcBef>
              <a:buChar char="-"/>
              <a:tabLst>
                <a:tab pos="204225" algn="l"/>
              </a:tabLst>
            </a:pPr>
            <a:r>
              <a:rPr sz="949" dirty="0">
                <a:latin typeface="Calibri"/>
                <a:cs typeface="Calibri"/>
              </a:rPr>
              <a:t>Early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pre-T/Pre-T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(n=1/20)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40"/>
              </a:spcBef>
              <a:buChar char="-"/>
              <a:tabLst>
                <a:tab pos="204225" algn="l"/>
              </a:tabLst>
            </a:pPr>
            <a:r>
              <a:rPr sz="949" spc="5" dirty="0">
                <a:latin typeface="Calibri"/>
                <a:cs typeface="Calibri"/>
              </a:rPr>
              <a:t>Tímica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cortical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(n=20)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5"/>
              </a:spcBef>
              <a:buChar char="-"/>
              <a:tabLst>
                <a:tab pos="204225" algn="l"/>
              </a:tabLst>
            </a:pPr>
            <a:r>
              <a:rPr sz="949" spc="5" dirty="0">
                <a:latin typeface="Calibri"/>
                <a:cs typeface="Calibri"/>
              </a:rPr>
              <a:t>Tímica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madura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(n=3)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40"/>
              </a:spcBef>
              <a:buChar char="-"/>
              <a:tabLst>
                <a:tab pos="204225" algn="l"/>
              </a:tabLst>
            </a:pPr>
            <a:r>
              <a:rPr sz="949" spc="10" dirty="0">
                <a:latin typeface="Calibri"/>
                <a:cs typeface="Calibri"/>
              </a:rPr>
              <a:t>T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non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specified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(n=1)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84110" y="1166661"/>
            <a:ext cx="2169660" cy="1815132"/>
          </a:xfrm>
          <a:prstGeom prst="rect">
            <a:avLst/>
          </a:prstGeom>
          <a:ln w="12039">
            <a:solidFill>
              <a:srgbClr val="C00000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542908">
              <a:spcBef>
                <a:spcPts val="150"/>
              </a:spcBef>
            </a:pPr>
            <a:r>
              <a:rPr sz="849" b="1" dirty="0">
                <a:latin typeface="Calibri"/>
                <a:cs typeface="Calibri"/>
              </a:rPr>
              <a:t>Excluded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(n=193)</a:t>
            </a:r>
            <a:endParaRPr sz="849" dirty="0">
              <a:latin typeface="Calibri"/>
              <a:cs typeface="Calibri"/>
            </a:endParaRPr>
          </a:p>
          <a:p>
            <a:pPr marL="48836">
              <a:spcBef>
                <a:spcPts val="5"/>
              </a:spcBef>
            </a:pPr>
            <a:r>
              <a:rPr sz="749" dirty="0">
                <a:latin typeface="Calibri"/>
                <a:cs typeface="Calibri"/>
              </a:rPr>
              <a:t>-    </a:t>
            </a:r>
            <a:r>
              <a:rPr sz="749" spc="1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Ph+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(n=79)</a:t>
            </a:r>
          </a:p>
          <a:p>
            <a:pPr marL="203590" indent="-155388">
              <a:spcBef>
                <a:spcPts val="20"/>
              </a:spcBef>
              <a:buFont typeface="Calibri"/>
              <a:buChar char="-"/>
              <a:tabLst>
                <a:tab pos="204225" algn="l"/>
              </a:tabLst>
            </a:pP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Mixed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phenotype/Undifferentiated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AL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(n=21/3)</a:t>
            </a:r>
          </a:p>
          <a:p>
            <a:pPr marL="203590" indent="-155388">
              <a:spcBef>
                <a:spcPts val="25"/>
              </a:spcBef>
              <a:buFont typeface="Calibri"/>
              <a:buChar char="-"/>
              <a:tabLst>
                <a:tab pos="204225" algn="l"/>
              </a:tabLst>
            </a:pP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Lymphoblastic</a:t>
            </a:r>
            <a:r>
              <a:rPr sz="749" b="1" spc="-1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lymphoma</a:t>
            </a:r>
            <a:r>
              <a:rPr sz="749" b="1" spc="-1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(n=25)</a:t>
            </a:r>
          </a:p>
          <a:p>
            <a:pPr marL="48836">
              <a:spcBef>
                <a:spcPts val="20"/>
              </a:spcBef>
            </a:pPr>
            <a:r>
              <a:rPr sz="749" dirty="0">
                <a:solidFill>
                  <a:srgbClr val="333399"/>
                </a:solidFill>
                <a:latin typeface="Calibri"/>
                <a:cs typeface="Calibri"/>
              </a:rPr>
              <a:t>-     </a:t>
            </a:r>
            <a:r>
              <a:rPr sz="749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A</a:t>
            </a:r>
            <a:r>
              <a:rPr sz="749" b="1" spc="-10" dirty="0">
                <a:solidFill>
                  <a:srgbClr val="333399"/>
                </a:solidFill>
                <a:latin typeface="Calibri"/>
                <a:cs typeface="Calibri"/>
              </a:rPr>
              <a:t>g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e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&gt;60 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y</a:t>
            </a:r>
            <a:r>
              <a:rPr sz="749" b="1" spc="-70" dirty="0">
                <a:solidFill>
                  <a:srgbClr val="333399"/>
                </a:solidFill>
                <a:latin typeface="Calibri"/>
                <a:cs typeface="Calibri"/>
              </a:rPr>
              <a:t>r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. (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n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=23)</a:t>
            </a:r>
            <a:endParaRPr sz="749" dirty="0">
              <a:latin typeface="Calibri"/>
              <a:cs typeface="Calibri"/>
            </a:endParaRPr>
          </a:p>
          <a:p>
            <a:pPr marL="203590" indent="-155388">
              <a:lnSpc>
                <a:spcPts val="879"/>
              </a:lnSpc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Mature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B-cell/atypical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Burkitt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(n=6)</a:t>
            </a:r>
          </a:p>
          <a:p>
            <a:pPr marL="203590" indent="-155388">
              <a:lnSpc>
                <a:spcPts val="879"/>
              </a:lnSpc>
              <a:buChar char="-"/>
              <a:tabLst>
                <a:tab pos="204225" algn="l"/>
              </a:tabLst>
            </a:pPr>
            <a:r>
              <a:rPr sz="749" spc="5" dirty="0">
                <a:latin typeface="Calibri"/>
                <a:cs typeface="Calibri"/>
              </a:rPr>
              <a:t>AML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or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MDS/MPS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(n=10)</a:t>
            </a: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FRAIL/OLD-07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trial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(n=8)</a:t>
            </a: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-     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-5" dirty="0">
                <a:latin typeface="Calibri"/>
                <a:cs typeface="Calibri"/>
              </a:rPr>
              <a:t>g</a:t>
            </a:r>
            <a:r>
              <a:rPr sz="749" dirty="0">
                <a:latin typeface="Calibri"/>
                <a:cs typeface="Calibri"/>
              </a:rPr>
              <a:t>e&lt;18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</a:t>
            </a:r>
            <a:r>
              <a:rPr sz="749" spc="-80" dirty="0">
                <a:latin typeface="Calibri"/>
                <a:cs typeface="Calibri"/>
              </a:rPr>
              <a:t>r</a:t>
            </a:r>
            <a:r>
              <a:rPr sz="749" dirty="0">
                <a:latin typeface="Calibri"/>
                <a:cs typeface="Calibri"/>
              </a:rPr>
              <a:t>.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(n=1)</a:t>
            </a: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Adult</a:t>
            </a:r>
            <a:r>
              <a:rPr sz="749" spc="-10" dirty="0">
                <a:latin typeface="Calibri"/>
                <a:cs typeface="Calibri"/>
              </a:rPr>
              <a:t> T-cell </a:t>
            </a:r>
            <a:r>
              <a:rPr sz="749" dirty="0">
                <a:latin typeface="Calibri"/>
                <a:cs typeface="Calibri"/>
              </a:rPr>
              <a:t>leukemia/lymphoma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(n=1)</a:t>
            </a:r>
          </a:p>
          <a:p>
            <a:pPr marL="203590" indent="-155388">
              <a:lnSpc>
                <a:spcPts val="879"/>
              </a:lnSpc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NHL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(n=6)</a:t>
            </a:r>
          </a:p>
          <a:p>
            <a:pPr marL="203590" indent="-155388">
              <a:lnSpc>
                <a:spcPts val="879"/>
              </a:lnSpc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C</a:t>
            </a:r>
            <a:r>
              <a:rPr sz="749" spc="-5" dirty="0">
                <a:latin typeface="Calibri"/>
                <a:cs typeface="Calibri"/>
              </a:rPr>
              <a:t>L</a:t>
            </a:r>
            <a:r>
              <a:rPr sz="749" dirty="0">
                <a:latin typeface="Calibri"/>
                <a:cs typeface="Calibri"/>
              </a:rPr>
              <a:t>L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(n=2)</a:t>
            </a: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-     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spc="-10" dirty="0">
                <a:latin typeface="Calibri"/>
                <a:cs typeface="Calibri"/>
              </a:rPr>
              <a:t>EC</a:t>
            </a:r>
            <a:r>
              <a:rPr sz="749" dirty="0">
                <a:latin typeface="Calibri"/>
                <a:cs typeface="Calibri"/>
              </a:rPr>
              <a:t>OG&gt;2 (n=1)</a:t>
            </a: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Secondary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ALL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(n=3)</a:t>
            </a:r>
          </a:p>
          <a:p>
            <a:pPr marL="203590" indent="-155388"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Other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(n=4)</a:t>
            </a:r>
          </a:p>
        </p:txBody>
      </p:sp>
      <p:sp>
        <p:nvSpPr>
          <p:cNvPr id="10" name="object 10"/>
          <p:cNvSpPr/>
          <p:nvPr/>
        </p:nvSpPr>
        <p:spPr>
          <a:xfrm>
            <a:off x="4190658" y="1797843"/>
            <a:ext cx="577773" cy="778185"/>
          </a:xfrm>
          <a:custGeom>
            <a:avLst/>
            <a:gdLst/>
            <a:ahLst/>
            <a:cxnLst/>
            <a:rect l="l" t="t" r="r" b="b"/>
            <a:pathLst>
              <a:path w="578485" h="779144">
                <a:moveTo>
                  <a:pt x="577862" y="324154"/>
                </a:moveTo>
                <a:lnTo>
                  <a:pt x="567550" y="318135"/>
                </a:lnTo>
                <a:lnTo>
                  <a:pt x="524814" y="293204"/>
                </a:lnTo>
                <a:lnTo>
                  <a:pt x="521131" y="294170"/>
                </a:lnTo>
                <a:lnTo>
                  <a:pt x="517779" y="299923"/>
                </a:lnTo>
                <a:lnTo>
                  <a:pt x="518744" y="303606"/>
                </a:lnTo>
                <a:lnTo>
                  <a:pt x="543661" y="318135"/>
                </a:lnTo>
                <a:lnTo>
                  <a:pt x="36512" y="318135"/>
                </a:lnTo>
                <a:lnTo>
                  <a:pt x="36169" y="0"/>
                </a:lnTo>
                <a:lnTo>
                  <a:pt x="24130" y="12"/>
                </a:lnTo>
                <a:lnTo>
                  <a:pt x="24942" y="744791"/>
                </a:lnTo>
                <a:lnTo>
                  <a:pt x="24980" y="767080"/>
                </a:lnTo>
                <a:lnTo>
                  <a:pt x="24942" y="744791"/>
                </a:lnTo>
                <a:lnTo>
                  <a:pt x="10401" y="719924"/>
                </a:lnTo>
                <a:lnTo>
                  <a:pt x="6705" y="718959"/>
                </a:lnTo>
                <a:lnTo>
                  <a:pt x="965" y="722312"/>
                </a:lnTo>
                <a:lnTo>
                  <a:pt x="0" y="725995"/>
                </a:lnTo>
                <a:lnTo>
                  <a:pt x="31013" y="779018"/>
                </a:lnTo>
                <a:lnTo>
                  <a:pt x="37947" y="767080"/>
                </a:lnTo>
                <a:lnTo>
                  <a:pt x="61899" y="725932"/>
                </a:lnTo>
                <a:lnTo>
                  <a:pt x="60921" y="722249"/>
                </a:lnTo>
                <a:lnTo>
                  <a:pt x="55181" y="718896"/>
                </a:lnTo>
                <a:lnTo>
                  <a:pt x="51498" y="719874"/>
                </a:lnTo>
                <a:lnTo>
                  <a:pt x="36995" y="744791"/>
                </a:lnTo>
                <a:lnTo>
                  <a:pt x="36525" y="330174"/>
                </a:lnTo>
                <a:lnTo>
                  <a:pt x="543661" y="330174"/>
                </a:lnTo>
                <a:lnTo>
                  <a:pt x="518744" y="344703"/>
                </a:lnTo>
                <a:lnTo>
                  <a:pt x="517779" y="348386"/>
                </a:lnTo>
                <a:lnTo>
                  <a:pt x="521131" y="354126"/>
                </a:lnTo>
                <a:lnTo>
                  <a:pt x="524814" y="355104"/>
                </a:lnTo>
                <a:lnTo>
                  <a:pt x="567550" y="330174"/>
                </a:lnTo>
                <a:lnTo>
                  <a:pt x="577862" y="32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46691" y="2939291"/>
            <a:ext cx="236969" cy="163006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17138" y="2939692"/>
            <a:ext cx="189415" cy="162601"/>
          </a:xfrm>
          <a:prstGeom prst="rect">
            <a:avLst/>
          </a:prstGeom>
        </p:spPr>
      </p:pic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26995" y="3153498"/>
              <a:ext cx="311988" cy="41598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28774" y="1633703"/>
              <a:ext cx="5114264" cy="3235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03013" y="722445"/>
              <a:ext cx="3516263" cy="35988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2774" y="1138454"/>
              <a:ext cx="1675590" cy="32686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94509" y="1995234"/>
              <a:ext cx="2846017" cy="22649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8990" y="2029167"/>
              <a:ext cx="2748081" cy="216682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118672" y="2018850"/>
              <a:ext cx="2769235" cy="2187575"/>
            </a:xfrm>
            <a:custGeom>
              <a:avLst/>
              <a:gdLst/>
              <a:ahLst/>
              <a:cxnLst/>
              <a:rect l="l" t="t" r="r" b="b"/>
              <a:pathLst>
                <a:path w="2769235" h="2187575">
                  <a:moveTo>
                    <a:pt x="0" y="0"/>
                  </a:moveTo>
                  <a:lnTo>
                    <a:pt x="2768714" y="0"/>
                  </a:lnTo>
                  <a:lnTo>
                    <a:pt x="2768714" y="2187460"/>
                  </a:lnTo>
                  <a:lnTo>
                    <a:pt x="0" y="2187460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341019" y="633310"/>
              <a:ext cx="532637" cy="68552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56547" y="998143"/>
              <a:ext cx="2991292" cy="46057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28348" y="2877007"/>
              <a:ext cx="713384" cy="63206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328343" y="2877010"/>
              <a:ext cx="713740" cy="632460"/>
            </a:xfrm>
            <a:custGeom>
              <a:avLst/>
              <a:gdLst/>
              <a:ahLst/>
              <a:cxnLst/>
              <a:rect l="l" t="t" r="r" b="b"/>
              <a:pathLst>
                <a:path w="713739" h="632460">
                  <a:moveTo>
                    <a:pt x="302196" y="0"/>
                  </a:moveTo>
                  <a:lnTo>
                    <a:pt x="248462" y="57619"/>
                  </a:lnTo>
                  <a:lnTo>
                    <a:pt x="287312" y="93741"/>
                  </a:lnTo>
                  <a:lnTo>
                    <a:pt x="330556" y="129946"/>
                  </a:lnTo>
                  <a:lnTo>
                    <a:pt x="376956" y="165747"/>
                  </a:lnTo>
                  <a:lnTo>
                    <a:pt x="425278" y="200657"/>
                  </a:lnTo>
                  <a:lnTo>
                    <a:pt x="474282" y="234190"/>
                  </a:lnTo>
                  <a:lnTo>
                    <a:pt x="522733" y="265859"/>
                  </a:lnTo>
                  <a:lnTo>
                    <a:pt x="569393" y="295176"/>
                  </a:lnTo>
                  <a:lnTo>
                    <a:pt x="613025" y="321655"/>
                  </a:lnTo>
                  <a:lnTo>
                    <a:pt x="652392" y="344810"/>
                  </a:lnTo>
                  <a:lnTo>
                    <a:pt x="686257" y="364152"/>
                  </a:lnTo>
                  <a:lnTo>
                    <a:pt x="713384" y="379196"/>
                  </a:lnTo>
                  <a:lnTo>
                    <a:pt x="561111" y="466204"/>
                  </a:lnTo>
                  <a:lnTo>
                    <a:pt x="582866" y="632066"/>
                  </a:lnTo>
                  <a:lnTo>
                    <a:pt x="531806" y="608918"/>
                  </a:lnTo>
                  <a:lnTo>
                    <a:pt x="482647" y="584552"/>
                  </a:lnTo>
                  <a:lnTo>
                    <a:pt x="435331" y="559085"/>
                  </a:lnTo>
                  <a:lnTo>
                    <a:pt x="389799" y="532634"/>
                  </a:lnTo>
                  <a:lnTo>
                    <a:pt x="345994" y="505317"/>
                  </a:lnTo>
                  <a:lnTo>
                    <a:pt x="303858" y="477251"/>
                  </a:lnTo>
                  <a:lnTo>
                    <a:pt x="263331" y="448552"/>
                  </a:lnTo>
                  <a:lnTo>
                    <a:pt x="224357" y="419339"/>
                  </a:lnTo>
                  <a:lnTo>
                    <a:pt x="186878" y="389729"/>
                  </a:lnTo>
                  <a:lnTo>
                    <a:pt x="150834" y="359838"/>
                  </a:lnTo>
                  <a:lnTo>
                    <a:pt x="116167" y="329785"/>
                  </a:lnTo>
                  <a:lnTo>
                    <a:pt x="82821" y="299686"/>
                  </a:lnTo>
                  <a:lnTo>
                    <a:pt x="50736" y="269659"/>
                  </a:lnTo>
                  <a:lnTo>
                    <a:pt x="0" y="324065"/>
                  </a:lnTo>
                  <a:lnTo>
                    <a:pt x="31788" y="50761"/>
                  </a:lnTo>
                  <a:lnTo>
                    <a:pt x="302196" y="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421867" y="3200994"/>
              <a:ext cx="713740" cy="632460"/>
            </a:xfrm>
            <a:custGeom>
              <a:avLst/>
              <a:gdLst/>
              <a:ahLst/>
              <a:cxnLst/>
              <a:rect l="l" t="t" r="r" b="b"/>
              <a:pathLst>
                <a:path w="713739" h="632460">
                  <a:moveTo>
                    <a:pt x="411187" y="0"/>
                  </a:moveTo>
                  <a:lnTo>
                    <a:pt x="464921" y="57619"/>
                  </a:lnTo>
                  <a:lnTo>
                    <a:pt x="426072" y="93741"/>
                  </a:lnTo>
                  <a:lnTo>
                    <a:pt x="382828" y="129946"/>
                  </a:lnTo>
                  <a:lnTo>
                    <a:pt x="336427" y="165747"/>
                  </a:lnTo>
                  <a:lnTo>
                    <a:pt x="288106" y="200657"/>
                  </a:lnTo>
                  <a:lnTo>
                    <a:pt x="239101" y="234190"/>
                  </a:lnTo>
                  <a:lnTo>
                    <a:pt x="190651" y="265859"/>
                  </a:lnTo>
                  <a:lnTo>
                    <a:pt x="143991" y="295176"/>
                  </a:lnTo>
                  <a:lnTo>
                    <a:pt x="100359" y="321655"/>
                  </a:lnTo>
                  <a:lnTo>
                    <a:pt x="60992" y="344810"/>
                  </a:lnTo>
                  <a:lnTo>
                    <a:pt x="27126" y="364152"/>
                  </a:lnTo>
                  <a:lnTo>
                    <a:pt x="0" y="379196"/>
                  </a:lnTo>
                  <a:lnTo>
                    <a:pt x="152273" y="466204"/>
                  </a:lnTo>
                  <a:lnTo>
                    <a:pt x="130517" y="632066"/>
                  </a:lnTo>
                  <a:lnTo>
                    <a:pt x="181577" y="608918"/>
                  </a:lnTo>
                  <a:lnTo>
                    <a:pt x="230737" y="584552"/>
                  </a:lnTo>
                  <a:lnTo>
                    <a:pt x="278053" y="559085"/>
                  </a:lnTo>
                  <a:lnTo>
                    <a:pt x="323584" y="532634"/>
                  </a:lnTo>
                  <a:lnTo>
                    <a:pt x="367389" y="505317"/>
                  </a:lnTo>
                  <a:lnTo>
                    <a:pt x="409526" y="477251"/>
                  </a:lnTo>
                  <a:lnTo>
                    <a:pt x="450052" y="448552"/>
                  </a:lnTo>
                  <a:lnTo>
                    <a:pt x="489026" y="419339"/>
                  </a:lnTo>
                  <a:lnTo>
                    <a:pt x="526506" y="389729"/>
                  </a:lnTo>
                  <a:lnTo>
                    <a:pt x="562550" y="359838"/>
                  </a:lnTo>
                  <a:lnTo>
                    <a:pt x="597216" y="329785"/>
                  </a:lnTo>
                  <a:lnTo>
                    <a:pt x="630562" y="299686"/>
                  </a:lnTo>
                  <a:lnTo>
                    <a:pt x="662647" y="269659"/>
                  </a:lnTo>
                  <a:lnTo>
                    <a:pt x="713371" y="324053"/>
                  </a:lnTo>
                  <a:lnTo>
                    <a:pt x="681596" y="50761"/>
                  </a:lnTo>
                  <a:lnTo>
                    <a:pt x="411187" y="0"/>
                  </a:lnTo>
                  <a:close/>
                </a:path>
              </a:pathLst>
            </a:custGeom>
            <a:solidFill>
              <a:srgbClr val="E46C0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421867" y="3200994"/>
              <a:ext cx="713740" cy="632460"/>
            </a:xfrm>
            <a:custGeom>
              <a:avLst/>
              <a:gdLst/>
              <a:ahLst/>
              <a:cxnLst/>
              <a:rect l="l" t="t" r="r" b="b"/>
              <a:pathLst>
                <a:path w="713739" h="632460">
                  <a:moveTo>
                    <a:pt x="411187" y="0"/>
                  </a:moveTo>
                  <a:lnTo>
                    <a:pt x="464921" y="57619"/>
                  </a:lnTo>
                  <a:lnTo>
                    <a:pt x="426072" y="93741"/>
                  </a:lnTo>
                  <a:lnTo>
                    <a:pt x="382828" y="129946"/>
                  </a:lnTo>
                  <a:lnTo>
                    <a:pt x="336427" y="165747"/>
                  </a:lnTo>
                  <a:lnTo>
                    <a:pt x="288106" y="200657"/>
                  </a:lnTo>
                  <a:lnTo>
                    <a:pt x="239101" y="234190"/>
                  </a:lnTo>
                  <a:lnTo>
                    <a:pt x="190651" y="265859"/>
                  </a:lnTo>
                  <a:lnTo>
                    <a:pt x="143991" y="295176"/>
                  </a:lnTo>
                  <a:lnTo>
                    <a:pt x="100359" y="321655"/>
                  </a:lnTo>
                  <a:lnTo>
                    <a:pt x="60992" y="344810"/>
                  </a:lnTo>
                  <a:lnTo>
                    <a:pt x="27126" y="364152"/>
                  </a:lnTo>
                  <a:lnTo>
                    <a:pt x="0" y="379196"/>
                  </a:lnTo>
                  <a:lnTo>
                    <a:pt x="152273" y="466204"/>
                  </a:lnTo>
                  <a:lnTo>
                    <a:pt x="130517" y="632066"/>
                  </a:lnTo>
                  <a:lnTo>
                    <a:pt x="181577" y="608918"/>
                  </a:lnTo>
                  <a:lnTo>
                    <a:pt x="230737" y="584552"/>
                  </a:lnTo>
                  <a:lnTo>
                    <a:pt x="278053" y="559085"/>
                  </a:lnTo>
                  <a:lnTo>
                    <a:pt x="323584" y="532634"/>
                  </a:lnTo>
                  <a:lnTo>
                    <a:pt x="367389" y="505317"/>
                  </a:lnTo>
                  <a:lnTo>
                    <a:pt x="409526" y="477251"/>
                  </a:lnTo>
                  <a:lnTo>
                    <a:pt x="450052" y="448552"/>
                  </a:lnTo>
                  <a:lnTo>
                    <a:pt x="489026" y="419339"/>
                  </a:lnTo>
                  <a:lnTo>
                    <a:pt x="526506" y="389729"/>
                  </a:lnTo>
                  <a:lnTo>
                    <a:pt x="562550" y="359838"/>
                  </a:lnTo>
                  <a:lnTo>
                    <a:pt x="597216" y="329785"/>
                  </a:lnTo>
                  <a:lnTo>
                    <a:pt x="630562" y="299686"/>
                  </a:lnTo>
                  <a:lnTo>
                    <a:pt x="662647" y="269659"/>
                  </a:lnTo>
                  <a:lnTo>
                    <a:pt x="713384" y="324065"/>
                  </a:lnTo>
                  <a:lnTo>
                    <a:pt x="681596" y="50761"/>
                  </a:lnTo>
                  <a:lnTo>
                    <a:pt x="411187" y="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32744" y="3242094"/>
              <a:ext cx="446201" cy="71695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32749" y="3242096"/>
              <a:ext cx="446405" cy="717550"/>
            </a:xfrm>
            <a:custGeom>
              <a:avLst/>
              <a:gdLst/>
              <a:ahLst/>
              <a:cxnLst/>
              <a:rect l="l" t="t" r="r" b="b"/>
              <a:pathLst>
                <a:path w="446404" h="717550">
                  <a:moveTo>
                    <a:pt x="70281" y="716940"/>
                  </a:moveTo>
                  <a:lnTo>
                    <a:pt x="70281" y="161188"/>
                  </a:lnTo>
                  <a:lnTo>
                    <a:pt x="0" y="161188"/>
                  </a:lnTo>
                  <a:lnTo>
                    <a:pt x="223100" y="0"/>
                  </a:lnTo>
                  <a:lnTo>
                    <a:pt x="446189" y="161188"/>
                  </a:lnTo>
                  <a:lnTo>
                    <a:pt x="375919" y="161188"/>
                  </a:lnTo>
                  <a:lnTo>
                    <a:pt x="375919" y="716940"/>
                  </a:lnTo>
                  <a:lnTo>
                    <a:pt x="223100" y="606526"/>
                  </a:lnTo>
                  <a:lnTo>
                    <a:pt x="70281" y="71694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661490" y="2918832"/>
            <a:ext cx="1181548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00B050"/>
                </a:solidFill>
                <a:latin typeface="Arial"/>
                <a:cs typeface="Arial"/>
              </a:rPr>
              <a:t>GEM2017FIT</a:t>
            </a:r>
            <a:endParaRPr sz="1498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993235" y="3296435"/>
            <a:ext cx="137435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FF0000"/>
                </a:solidFill>
                <a:latin typeface="Arial"/>
                <a:cs typeface="Arial"/>
              </a:rPr>
              <a:t>GEM-KyCyDex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609104" y="1742160"/>
            <a:ext cx="2498819" cy="1485973"/>
            <a:chOff x="3607917" y="1744308"/>
            <a:chExt cx="2501900" cy="1487805"/>
          </a:xfrm>
        </p:grpSpPr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07917" y="1744308"/>
              <a:ext cx="1761426" cy="148739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359657" y="2218999"/>
              <a:ext cx="743585" cy="539115"/>
            </a:xfrm>
            <a:custGeom>
              <a:avLst/>
              <a:gdLst/>
              <a:ahLst/>
              <a:cxnLst/>
              <a:rect l="l" t="t" r="r" b="b"/>
              <a:pathLst>
                <a:path w="743585" h="539114">
                  <a:moveTo>
                    <a:pt x="248221" y="0"/>
                  </a:moveTo>
                  <a:lnTo>
                    <a:pt x="0" y="118681"/>
                  </a:lnTo>
                  <a:lnTo>
                    <a:pt x="39662" y="390944"/>
                  </a:lnTo>
                  <a:lnTo>
                    <a:pt x="74676" y="325310"/>
                  </a:lnTo>
                  <a:lnTo>
                    <a:pt x="113412" y="346063"/>
                  </a:lnTo>
                  <a:lnTo>
                    <a:pt x="153385" y="366561"/>
                  </a:lnTo>
                  <a:lnTo>
                    <a:pt x="194622" y="386676"/>
                  </a:lnTo>
                  <a:lnTo>
                    <a:pt x="237147" y="406278"/>
                  </a:lnTo>
                  <a:lnTo>
                    <a:pt x="280988" y="425241"/>
                  </a:lnTo>
                  <a:lnTo>
                    <a:pt x="326170" y="443435"/>
                  </a:lnTo>
                  <a:lnTo>
                    <a:pt x="372719" y="460732"/>
                  </a:lnTo>
                  <a:lnTo>
                    <a:pt x="420661" y="477004"/>
                  </a:lnTo>
                  <a:lnTo>
                    <a:pt x="470022" y="492122"/>
                  </a:lnTo>
                  <a:lnTo>
                    <a:pt x="520829" y="505959"/>
                  </a:lnTo>
                  <a:lnTo>
                    <a:pt x="573107" y="518385"/>
                  </a:lnTo>
                  <a:lnTo>
                    <a:pt x="626882" y="529272"/>
                  </a:lnTo>
                  <a:lnTo>
                    <a:pt x="682180" y="538492"/>
                  </a:lnTo>
                  <a:lnTo>
                    <a:pt x="618451" y="383819"/>
                  </a:lnTo>
                  <a:lnTo>
                    <a:pt x="743178" y="260540"/>
                  </a:lnTo>
                  <a:lnTo>
                    <a:pt x="675390" y="243015"/>
                  </a:lnTo>
                  <a:lnTo>
                    <a:pt x="631388" y="230776"/>
                  </a:lnTo>
                  <a:lnTo>
                    <a:pt x="582410" y="216423"/>
                  </a:lnTo>
                  <a:lnTo>
                    <a:pt x="529775" y="200108"/>
                  </a:lnTo>
                  <a:lnTo>
                    <a:pt x="474804" y="181982"/>
                  </a:lnTo>
                  <a:lnTo>
                    <a:pt x="418818" y="162198"/>
                  </a:lnTo>
                  <a:lnTo>
                    <a:pt x="363138" y="140907"/>
                  </a:lnTo>
                  <a:lnTo>
                    <a:pt x="309083" y="118263"/>
                  </a:lnTo>
                  <a:lnTo>
                    <a:pt x="257976" y="94416"/>
                  </a:lnTo>
                  <a:lnTo>
                    <a:pt x="211137" y="69519"/>
                  </a:lnTo>
                  <a:lnTo>
                    <a:pt x="248221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359657" y="2218999"/>
              <a:ext cx="743585" cy="539115"/>
            </a:xfrm>
            <a:custGeom>
              <a:avLst/>
              <a:gdLst/>
              <a:ahLst/>
              <a:cxnLst/>
              <a:rect l="l" t="t" r="r" b="b"/>
              <a:pathLst>
                <a:path w="743585" h="539114">
                  <a:moveTo>
                    <a:pt x="248221" y="0"/>
                  </a:moveTo>
                  <a:lnTo>
                    <a:pt x="211137" y="69519"/>
                  </a:lnTo>
                  <a:lnTo>
                    <a:pt x="257976" y="94416"/>
                  </a:lnTo>
                  <a:lnTo>
                    <a:pt x="309083" y="118263"/>
                  </a:lnTo>
                  <a:lnTo>
                    <a:pt x="363138" y="140907"/>
                  </a:lnTo>
                  <a:lnTo>
                    <a:pt x="418818" y="162198"/>
                  </a:lnTo>
                  <a:lnTo>
                    <a:pt x="474804" y="181982"/>
                  </a:lnTo>
                  <a:lnTo>
                    <a:pt x="529775" y="200108"/>
                  </a:lnTo>
                  <a:lnTo>
                    <a:pt x="582410" y="216423"/>
                  </a:lnTo>
                  <a:lnTo>
                    <a:pt x="631388" y="230776"/>
                  </a:lnTo>
                  <a:lnTo>
                    <a:pt x="675390" y="243015"/>
                  </a:lnTo>
                  <a:lnTo>
                    <a:pt x="713093" y="252987"/>
                  </a:lnTo>
                  <a:lnTo>
                    <a:pt x="743178" y="260540"/>
                  </a:lnTo>
                  <a:lnTo>
                    <a:pt x="618451" y="383819"/>
                  </a:lnTo>
                  <a:lnTo>
                    <a:pt x="682180" y="538492"/>
                  </a:lnTo>
                  <a:lnTo>
                    <a:pt x="626882" y="529272"/>
                  </a:lnTo>
                  <a:lnTo>
                    <a:pt x="573107" y="518385"/>
                  </a:lnTo>
                  <a:lnTo>
                    <a:pt x="520829" y="505959"/>
                  </a:lnTo>
                  <a:lnTo>
                    <a:pt x="470022" y="492122"/>
                  </a:lnTo>
                  <a:lnTo>
                    <a:pt x="420661" y="477004"/>
                  </a:lnTo>
                  <a:lnTo>
                    <a:pt x="372719" y="460732"/>
                  </a:lnTo>
                  <a:lnTo>
                    <a:pt x="326170" y="443435"/>
                  </a:lnTo>
                  <a:lnTo>
                    <a:pt x="280988" y="425241"/>
                  </a:lnTo>
                  <a:lnTo>
                    <a:pt x="237147" y="406278"/>
                  </a:lnTo>
                  <a:lnTo>
                    <a:pt x="194622" y="386676"/>
                  </a:lnTo>
                  <a:lnTo>
                    <a:pt x="153385" y="366561"/>
                  </a:lnTo>
                  <a:lnTo>
                    <a:pt x="113412" y="346063"/>
                  </a:lnTo>
                  <a:lnTo>
                    <a:pt x="74676" y="325310"/>
                  </a:lnTo>
                  <a:lnTo>
                    <a:pt x="39662" y="390944"/>
                  </a:lnTo>
                  <a:lnTo>
                    <a:pt x="0" y="118681"/>
                  </a:lnTo>
                  <a:lnTo>
                    <a:pt x="248221" y="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6027632" y="2509905"/>
            <a:ext cx="120120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0000FF"/>
                </a:solidFill>
                <a:latin typeface="Arial"/>
                <a:cs typeface="Arial"/>
              </a:rPr>
              <a:t>GEM-CESAR</a:t>
            </a:r>
            <a:endParaRPr sz="1498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293549" y="3593110"/>
            <a:ext cx="3431753" cy="658952"/>
          </a:xfrm>
          <a:prstGeom prst="rect">
            <a:avLst/>
          </a:prstGeom>
        </p:spPr>
        <p:txBody>
          <a:bodyPr vert="horz" wrap="square" lIns="0" tIns="100206" rIns="0" bIns="0" rtlCol="0">
            <a:spAutoFit/>
          </a:bodyPr>
          <a:lstStyle/>
          <a:p>
            <a:pPr marL="12685">
              <a:spcBef>
                <a:spcPts val="789"/>
              </a:spcBef>
            </a:pPr>
            <a:r>
              <a:rPr sz="1498" b="1" spc="5" dirty="0">
                <a:solidFill>
                  <a:srgbClr val="E46C0A"/>
                </a:solidFill>
                <a:latin typeface="Arial"/>
                <a:cs typeface="Arial"/>
              </a:rPr>
              <a:t>GEM-BELA</a:t>
            </a:r>
            <a:endParaRPr sz="1498">
              <a:latin typeface="Arial"/>
              <a:cs typeface="Arial"/>
            </a:endParaRPr>
          </a:p>
          <a:p>
            <a:pPr marL="1505047">
              <a:spcBef>
                <a:spcPts val="694"/>
              </a:spcBef>
            </a:pPr>
            <a:r>
              <a:rPr sz="1498" b="1" spc="5" dirty="0">
                <a:solidFill>
                  <a:srgbClr val="FFC000"/>
                </a:solidFill>
                <a:latin typeface="Arial"/>
                <a:cs typeface="Arial"/>
              </a:rPr>
              <a:t>GEM-SELIBORDARA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276292" y="632531"/>
            <a:ext cx="2358022" cy="2598391"/>
            <a:chOff x="1272228" y="633310"/>
            <a:chExt cx="2360930" cy="2601595"/>
          </a:xfrm>
        </p:grpSpPr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82874" y="2689860"/>
              <a:ext cx="743381" cy="53788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882878" y="2689856"/>
              <a:ext cx="743585" cy="538480"/>
            </a:xfrm>
            <a:custGeom>
              <a:avLst/>
              <a:gdLst/>
              <a:ahLst/>
              <a:cxnLst/>
              <a:rect l="l" t="t" r="r" b="b"/>
              <a:pathLst>
                <a:path w="743585" h="538480">
                  <a:moveTo>
                    <a:pt x="495325" y="0"/>
                  </a:moveTo>
                  <a:lnTo>
                    <a:pt x="532307" y="69570"/>
                  </a:lnTo>
                  <a:lnTo>
                    <a:pt x="485434" y="94404"/>
                  </a:lnTo>
                  <a:lnTo>
                    <a:pt x="434294" y="118181"/>
                  </a:lnTo>
                  <a:lnTo>
                    <a:pt x="380209" y="140751"/>
                  </a:lnTo>
                  <a:lnTo>
                    <a:pt x="324500" y="161964"/>
                  </a:lnTo>
                  <a:lnTo>
                    <a:pt x="268487" y="181670"/>
                  </a:lnTo>
                  <a:lnTo>
                    <a:pt x="213491" y="199719"/>
                  </a:lnTo>
                  <a:lnTo>
                    <a:pt x="160833" y="215960"/>
                  </a:lnTo>
                  <a:lnTo>
                    <a:pt x="111834" y="230245"/>
                  </a:lnTo>
                  <a:lnTo>
                    <a:pt x="67815" y="242422"/>
                  </a:lnTo>
                  <a:lnTo>
                    <a:pt x="30096" y="252342"/>
                  </a:lnTo>
                  <a:lnTo>
                    <a:pt x="0" y="259854"/>
                  </a:lnTo>
                  <a:lnTo>
                    <a:pt x="124561" y="383298"/>
                  </a:lnTo>
                  <a:lnTo>
                    <a:pt x="60617" y="537883"/>
                  </a:lnTo>
                  <a:lnTo>
                    <a:pt x="115928" y="528740"/>
                  </a:lnTo>
                  <a:lnTo>
                    <a:pt x="169718" y="517929"/>
                  </a:lnTo>
                  <a:lnTo>
                    <a:pt x="222014" y="505576"/>
                  </a:lnTo>
                  <a:lnTo>
                    <a:pt x="272840" y="491812"/>
                  </a:lnTo>
                  <a:lnTo>
                    <a:pt x="322223" y="476763"/>
                  </a:lnTo>
                  <a:lnTo>
                    <a:pt x="370188" y="460558"/>
                  </a:lnTo>
                  <a:lnTo>
                    <a:pt x="416761" y="443326"/>
                  </a:lnTo>
                  <a:lnTo>
                    <a:pt x="461968" y="425195"/>
                  </a:lnTo>
                  <a:lnTo>
                    <a:pt x="505835" y="406294"/>
                  </a:lnTo>
                  <a:lnTo>
                    <a:pt x="548387" y="386750"/>
                  </a:lnTo>
                  <a:lnTo>
                    <a:pt x="589650" y="366693"/>
                  </a:lnTo>
                  <a:lnTo>
                    <a:pt x="629650" y="346251"/>
                  </a:lnTo>
                  <a:lnTo>
                    <a:pt x="668413" y="325551"/>
                  </a:lnTo>
                  <a:lnTo>
                    <a:pt x="703338" y="391236"/>
                  </a:lnTo>
                  <a:lnTo>
                    <a:pt x="743381" y="119024"/>
                  </a:lnTo>
                  <a:lnTo>
                    <a:pt x="495325" y="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857969" y="2067953"/>
              <a:ext cx="752271" cy="50124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857967" y="2067944"/>
              <a:ext cx="752475" cy="501650"/>
            </a:xfrm>
            <a:custGeom>
              <a:avLst/>
              <a:gdLst/>
              <a:ahLst/>
              <a:cxnLst/>
              <a:rect l="l" t="t" r="r" b="b"/>
              <a:pathLst>
                <a:path w="752475" h="501650">
                  <a:moveTo>
                    <a:pt x="514578" y="0"/>
                  </a:moveTo>
                  <a:lnTo>
                    <a:pt x="545858" y="72313"/>
                  </a:lnTo>
                  <a:lnTo>
                    <a:pt x="497144" y="93305"/>
                  </a:lnTo>
                  <a:lnTo>
                    <a:pt x="444262" y="112901"/>
                  </a:lnTo>
                  <a:lnTo>
                    <a:pt x="388540" y="131057"/>
                  </a:lnTo>
                  <a:lnTo>
                    <a:pt x="331308" y="147729"/>
                  </a:lnTo>
                  <a:lnTo>
                    <a:pt x="273895" y="162875"/>
                  </a:lnTo>
                  <a:lnTo>
                    <a:pt x="217628" y="176451"/>
                  </a:lnTo>
                  <a:lnTo>
                    <a:pt x="163837" y="188413"/>
                  </a:lnTo>
                  <a:lnTo>
                    <a:pt x="113849" y="198717"/>
                  </a:lnTo>
                  <a:lnTo>
                    <a:pt x="68995" y="207321"/>
                  </a:lnTo>
                  <a:lnTo>
                    <a:pt x="30602" y="214181"/>
                  </a:lnTo>
                  <a:lnTo>
                    <a:pt x="0" y="219252"/>
                  </a:lnTo>
                  <a:lnTo>
                    <a:pt x="114236" y="352310"/>
                  </a:lnTo>
                  <a:lnTo>
                    <a:pt x="38100" y="501256"/>
                  </a:lnTo>
                  <a:lnTo>
                    <a:pt x="93967" y="496583"/>
                  </a:lnTo>
                  <a:lnTo>
                    <a:pt x="148452" y="490124"/>
                  </a:lnTo>
                  <a:lnTo>
                    <a:pt x="201571" y="482009"/>
                  </a:lnTo>
                  <a:lnTo>
                    <a:pt x="253338" y="472369"/>
                  </a:lnTo>
                  <a:lnTo>
                    <a:pt x="303769" y="461333"/>
                  </a:lnTo>
                  <a:lnTo>
                    <a:pt x="352880" y="449030"/>
                  </a:lnTo>
                  <a:lnTo>
                    <a:pt x="400686" y="435592"/>
                  </a:lnTo>
                  <a:lnTo>
                    <a:pt x="447202" y="421149"/>
                  </a:lnTo>
                  <a:lnTo>
                    <a:pt x="492445" y="405829"/>
                  </a:lnTo>
                  <a:lnTo>
                    <a:pt x="536429" y="389763"/>
                  </a:lnTo>
                  <a:lnTo>
                    <a:pt x="579169" y="373082"/>
                  </a:lnTo>
                  <a:lnTo>
                    <a:pt x="620683" y="355914"/>
                  </a:lnTo>
                  <a:lnTo>
                    <a:pt x="660984" y="338391"/>
                  </a:lnTo>
                  <a:lnTo>
                    <a:pt x="690524" y="406666"/>
                  </a:lnTo>
                  <a:lnTo>
                    <a:pt x="752271" y="138557"/>
                  </a:lnTo>
                  <a:lnTo>
                    <a:pt x="514578" y="0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589997" y="2260938"/>
            <a:ext cx="120120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00B0F0"/>
                </a:solidFill>
                <a:latin typeface="Arial"/>
                <a:cs typeface="Arial"/>
              </a:rPr>
              <a:t>GEM</a:t>
            </a:r>
            <a:r>
              <a:rPr sz="1498" b="1" spc="-65" dirty="0">
                <a:solidFill>
                  <a:srgbClr val="00B0F0"/>
                </a:solidFill>
                <a:latin typeface="Arial"/>
                <a:cs typeface="Arial"/>
              </a:rPr>
              <a:t> </a:t>
            </a:r>
            <a:r>
              <a:rPr sz="1498" b="1" spc="10" dirty="0">
                <a:solidFill>
                  <a:srgbClr val="00B0F0"/>
                </a:solidFill>
                <a:latin typeface="Arial"/>
                <a:cs typeface="Arial"/>
              </a:rPr>
              <a:t>BELMA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18"/>
            <a:ext cx="6595233" cy="3710175"/>
            <a:chOff x="1270342" y="633298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298"/>
              <a:ext cx="6603314" cy="371436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31327" y="2123998"/>
              <a:ext cx="3910810" cy="42756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83161" y="1905510"/>
              <a:ext cx="5434330" cy="2378710"/>
            </a:xfrm>
            <a:custGeom>
              <a:avLst/>
              <a:gdLst/>
              <a:ahLst/>
              <a:cxnLst/>
              <a:rect l="l" t="t" r="r" b="b"/>
              <a:pathLst>
                <a:path w="5434330" h="2378710">
                  <a:moveTo>
                    <a:pt x="0" y="2375441"/>
                  </a:moveTo>
                  <a:lnTo>
                    <a:pt x="49071" y="2378376"/>
                  </a:lnTo>
                  <a:lnTo>
                    <a:pt x="97448" y="2378539"/>
                  </a:lnTo>
                  <a:lnTo>
                    <a:pt x="144436" y="2373160"/>
                  </a:lnTo>
                  <a:lnTo>
                    <a:pt x="189342" y="2359470"/>
                  </a:lnTo>
                  <a:lnTo>
                    <a:pt x="231470" y="2334699"/>
                  </a:lnTo>
                  <a:lnTo>
                    <a:pt x="247926" y="2325482"/>
                  </a:lnTo>
                  <a:lnTo>
                    <a:pt x="263620" y="2322181"/>
                  </a:lnTo>
                  <a:lnTo>
                    <a:pt x="278670" y="2322291"/>
                  </a:lnTo>
                  <a:lnTo>
                    <a:pt x="293198" y="2323303"/>
                  </a:lnTo>
                  <a:lnTo>
                    <a:pt x="307325" y="2322712"/>
                  </a:lnTo>
                  <a:lnTo>
                    <a:pt x="348498" y="2286253"/>
                  </a:lnTo>
                  <a:lnTo>
                    <a:pt x="376146" y="2207974"/>
                  </a:lnTo>
                  <a:lnTo>
                    <a:pt x="390392" y="2145123"/>
                  </a:lnTo>
                  <a:lnTo>
                    <a:pt x="405079" y="2063122"/>
                  </a:lnTo>
                  <a:lnTo>
                    <a:pt x="414379" y="1999156"/>
                  </a:lnTo>
                  <a:lnTo>
                    <a:pt x="423865" y="1922053"/>
                  </a:lnTo>
                  <a:lnTo>
                    <a:pt x="428669" y="1879071"/>
                  </a:lnTo>
                  <a:lnTo>
                    <a:pt x="433508" y="1833401"/>
                  </a:lnTo>
                  <a:lnTo>
                    <a:pt x="438379" y="1785240"/>
                  </a:lnTo>
                  <a:lnTo>
                    <a:pt x="443279" y="1734787"/>
                  </a:lnTo>
                  <a:lnTo>
                    <a:pt x="448205" y="1682241"/>
                  </a:lnTo>
                  <a:lnTo>
                    <a:pt x="453152" y="1627800"/>
                  </a:lnTo>
                  <a:lnTo>
                    <a:pt x="458117" y="1571662"/>
                  </a:lnTo>
                  <a:lnTo>
                    <a:pt x="463097" y="1514027"/>
                  </a:lnTo>
                  <a:lnTo>
                    <a:pt x="468088" y="1455092"/>
                  </a:lnTo>
                  <a:lnTo>
                    <a:pt x="473087" y="1395055"/>
                  </a:lnTo>
                  <a:lnTo>
                    <a:pt x="478090" y="1334117"/>
                  </a:lnTo>
                  <a:lnTo>
                    <a:pt x="483093" y="1272474"/>
                  </a:lnTo>
                  <a:lnTo>
                    <a:pt x="488093" y="1210325"/>
                  </a:lnTo>
                  <a:lnTo>
                    <a:pt x="493088" y="1147869"/>
                  </a:lnTo>
                  <a:lnTo>
                    <a:pt x="498072" y="1085305"/>
                  </a:lnTo>
                  <a:lnTo>
                    <a:pt x="503042" y="1022830"/>
                  </a:lnTo>
                  <a:lnTo>
                    <a:pt x="507996" y="960644"/>
                  </a:lnTo>
                  <a:lnTo>
                    <a:pt x="512929" y="898944"/>
                  </a:lnTo>
                  <a:lnTo>
                    <a:pt x="517839" y="837929"/>
                  </a:lnTo>
                  <a:lnTo>
                    <a:pt x="522720" y="777798"/>
                  </a:lnTo>
                  <a:lnTo>
                    <a:pt x="527571" y="718749"/>
                  </a:lnTo>
                  <a:lnTo>
                    <a:pt x="532387" y="660980"/>
                  </a:lnTo>
                  <a:lnTo>
                    <a:pt x="537165" y="604691"/>
                  </a:lnTo>
                  <a:lnTo>
                    <a:pt x="541902" y="550079"/>
                  </a:lnTo>
                  <a:lnTo>
                    <a:pt x="546594" y="497343"/>
                  </a:lnTo>
                  <a:lnTo>
                    <a:pt x="551237" y="446681"/>
                  </a:lnTo>
                  <a:lnTo>
                    <a:pt x="555827" y="398292"/>
                  </a:lnTo>
                  <a:lnTo>
                    <a:pt x="560363" y="352375"/>
                  </a:lnTo>
                  <a:lnTo>
                    <a:pt x="564839" y="309127"/>
                  </a:lnTo>
                  <a:lnTo>
                    <a:pt x="569252" y="268748"/>
                  </a:lnTo>
                  <a:lnTo>
                    <a:pt x="577877" y="197388"/>
                  </a:lnTo>
                  <a:lnTo>
                    <a:pt x="586210" y="139883"/>
                  </a:lnTo>
                  <a:lnTo>
                    <a:pt x="599282" y="73856"/>
                  </a:lnTo>
                  <a:lnTo>
                    <a:pt x="616410" y="18427"/>
                  </a:lnTo>
                  <a:lnTo>
                    <a:pt x="632473" y="0"/>
                  </a:lnTo>
                  <a:lnTo>
                    <a:pt x="640167" y="3287"/>
                  </a:lnTo>
                  <a:lnTo>
                    <a:pt x="662197" y="56552"/>
                  </a:lnTo>
                  <a:lnTo>
                    <a:pt x="676253" y="122732"/>
                  </a:lnTo>
                  <a:lnTo>
                    <a:pt x="683166" y="163372"/>
                  </a:lnTo>
                  <a:lnTo>
                    <a:pt x="690036" y="208314"/>
                  </a:lnTo>
                  <a:lnTo>
                    <a:pt x="696887" y="257006"/>
                  </a:lnTo>
                  <a:lnTo>
                    <a:pt x="703744" y="308898"/>
                  </a:lnTo>
                  <a:lnTo>
                    <a:pt x="710632" y="363441"/>
                  </a:lnTo>
                  <a:lnTo>
                    <a:pt x="717575" y="420085"/>
                  </a:lnTo>
                  <a:lnTo>
                    <a:pt x="724332" y="486533"/>
                  </a:lnTo>
                  <a:lnTo>
                    <a:pt x="727416" y="524809"/>
                  </a:lnTo>
                  <a:lnTo>
                    <a:pt x="730330" y="566150"/>
                  </a:lnTo>
                  <a:lnTo>
                    <a:pt x="733092" y="610327"/>
                  </a:lnTo>
                  <a:lnTo>
                    <a:pt x="735723" y="657112"/>
                  </a:lnTo>
                  <a:lnTo>
                    <a:pt x="738241" y="706277"/>
                  </a:lnTo>
                  <a:lnTo>
                    <a:pt x="740666" y="757593"/>
                  </a:lnTo>
                  <a:lnTo>
                    <a:pt x="743017" y="810832"/>
                  </a:lnTo>
                  <a:lnTo>
                    <a:pt x="745313" y="865766"/>
                  </a:lnTo>
                  <a:lnTo>
                    <a:pt x="747575" y="922167"/>
                  </a:lnTo>
                  <a:lnTo>
                    <a:pt x="749820" y="979807"/>
                  </a:lnTo>
                  <a:lnTo>
                    <a:pt x="752069" y="1038457"/>
                  </a:lnTo>
                  <a:lnTo>
                    <a:pt x="754340" y="1097889"/>
                  </a:lnTo>
                  <a:lnTo>
                    <a:pt x="756654" y="1157875"/>
                  </a:lnTo>
                  <a:lnTo>
                    <a:pt x="759029" y="1218187"/>
                  </a:lnTo>
                  <a:lnTo>
                    <a:pt x="761484" y="1278596"/>
                  </a:lnTo>
                  <a:lnTo>
                    <a:pt x="764040" y="1338875"/>
                  </a:lnTo>
                  <a:lnTo>
                    <a:pt x="766715" y="1398794"/>
                  </a:lnTo>
                  <a:lnTo>
                    <a:pt x="769529" y="1458127"/>
                  </a:lnTo>
                  <a:lnTo>
                    <a:pt x="772501" y="1516644"/>
                  </a:lnTo>
                  <a:lnTo>
                    <a:pt x="775650" y="1574117"/>
                  </a:lnTo>
                  <a:lnTo>
                    <a:pt x="778995" y="1630319"/>
                  </a:lnTo>
                  <a:lnTo>
                    <a:pt x="782557" y="1685021"/>
                  </a:lnTo>
                  <a:lnTo>
                    <a:pt x="786354" y="1737994"/>
                  </a:lnTo>
                  <a:lnTo>
                    <a:pt x="790406" y="1789011"/>
                  </a:lnTo>
                  <a:lnTo>
                    <a:pt x="794731" y="1837843"/>
                  </a:lnTo>
                  <a:lnTo>
                    <a:pt x="799350" y="1884262"/>
                  </a:lnTo>
                  <a:lnTo>
                    <a:pt x="804281" y="1928041"/>
                  </a:lnTo>
                  <a:lnTo>
                    <a:pt x="809544" y="1968949"/>
                  </a:lnTo>
                  <a:lnTo>
                    <a:pt x="815159" y="2006761"/>
                  </a:lnTo>
                  <a:lnTo>
                    <a:pt x="827519" y="2072178"/>
                  </a:lnTo>
                  <a:lnTo>
                    <a:pt x="847470" y="2143948"/>
                  </a:lnTo>
                  <a:lnTo>
                    <a:pt x="870747" y="2200560"/>
                  </a:lnTo>
                  <a:lnTo>
                    <a:pt x="896737" y="2243861"/>
                  </a:lnTo>
                  <a:lnTo>
                    <a:pt x="924826" y="2275696"/>
                  </a:lnTo>
                  <a:lnTo>
                    <a:pt x="984851" y="2312357"/>
                  </a:lnTo>
                  <a:lnTo>
                    <a:pt x="1045921" y="2325318"/>
                  </a:lnTo>
                  <a:lnTo>
                    <a:pt x="1103133" y="2329352"/>
                  </a:lnTo>
                  <a:lnTo>
                    <a:pt x="1128760" y="2332638"/>
                  </a:lnTo>
                  <a:lnTo>
                    <a:pt x="1151585" y="2339233"/>
                  </a:lnTo>
                  <a:lnTo>
                    <a:pt x="1196583" y="2347272"/>
                  </a:lnTo>
                  <a:lnTo>
                    <a:pt x="1232878" y="2335647"/>
                  </a:lnTo>
                  <a:lnTo>
                    <a:pt x="1265191" y="2314571"/>
                  </a:lnTo>
                  <a:lnTo>
                    <a:pt x="1298245" y="2294256"/>
                  </a:lnTo>
                  <a:lnTo>
                    <a:pt x="1336763" y="2284915"/>
                  </a:lnTo>
                  <a:lnTo>
                    <a:pt x="1379078" y="2289733"/>
                  </a:lnTo>
                  <a:lnTo>
                    <a:pt x="1422040" y="2301900"/>
                  </a:lnTo>
                  <a:lnTo>
                    <a:pt x="1468150" y="2316636"/>
                  </a:lnTo>
                  <a:lnTo>
                    <a:pt x="1519908" y="2329162"/>
                  </a:lnTo>
                  <a:lnTo>
                    <a:pt x="1579816" y="2334699"/>
                  </a:lnTo>
                  <a:lnTo>
                    <a:pt x="1624158" y="2334335"/>
                  </a:lnTo>
                  <a:lnTo>
                    <a:pt x="1674706" y="2332617"/>
                  </a:lnTo>
                  <a:lnTo>
                    <a:pt x="1729255" y="2329466"/>
                  </a:lnTo>
                  <a:lnTo>
                    <a:pt x="1785602" y="2324803"/>
                  </a:lnTo>
                  <a:lnTo>
                    <a:pt x="1841542" y="2318548"/>
                  </a:lnTo>
                  <a:lnTo>
                    <a:pt x="1894871" y="2310621"/>
                  </a:lnTo>
                  <a:lnTo>
                    <a:pt x="1943386" y="2300944"/>
                  </a:lnTo>
                  <a:lnTo>
                    <a:pt x="1984883" y="2289436"/>
                  </a:lnTo>
                  <a:lnTo>
                    <a:pt x="2027833" y="2266043"/>
                  </a:lnTo>
                  <a:lnTo>
                    <a:pt x="2060332" y="2233281"/>
                  </a:lnTo>
                  <a:lnTo>
                    <a:pt x="2086883" y="2197501"/>
                  </a:lnTo>
                  <a:lnTo>
                    <a:pt x="2111985" y="2165053"/>
                  </a:lnTo>
                  <a:lnTo>
                    <a:pt x="2140141" y="2142286"/>
                  </a:lnTo>
                  <a:lnTo>
                    <a:pt x="2175852" y="2135551"/>
                  </a:lnTo>
                  <a:lnTo>
                    <a:pt x="2208443" y="2145366"/>
                  </a:lnTo>
                  <a:lnTo>
                    <a:pt x="2244164" y="2167126"/>
                  </a:lnTo>
                  <a:lnTo>
                    <a:pt x="2282169" y="2196931"/>
                  </a:lnTo>
                  <a:lnTo>
                    <a:pt x="2321609" y="2230883"/>
                  </a:lnTo>
                  <a:lnTo>
                    <a:pt x="2361636" y="2265083"/>
                  </a:lnTo>
                  <a:lnTo>
                    <a:pt x="2401404" y="2295631"/>
                  </a:lnTo>
                  <a:lnTo>
                    <a:pt x="2440063" y="2318629"/>
                  </a:lnTo>
                  <a:lnTo>
                    <a:pt x="2476766" y="2330178"/>
                  </a:lnTo>
                  <a:lnTo>
                    <a:pt x="2525087" y="2328982"/>
                  </a:lnTo>
                  <a:lnTo>
                    <a:pt x="2574290" y="2315590"/>
                  </a:lnTo>
                  <a:lnTo>
                    <a:pt x="2622527" y="2293399"/>
                  </a:lnTo>
                  <a:lnTo>
                    <a:pt x="2667952" y="2265801"/>
                  </a:lnTo>
                  <a:lnTo>
                    <a:pt x="2708716" y="2236192"/>
                  </a:lnTo>
                  <a:lnTo>
                    <a:pt x="2742971" y="2207966"/>
                  </a:lnTo>
                  <a:lnTo>
                    <a:pt x="2774032" y="2172082"/>
                  </a:lnTo>
                  <a:lnTo>
                    <a:pt x="2796344" y="2130551"/>
                  </a:lnTo>
                  <a:lnTo>
                    <a:pt x="2812963" y="2087498"/>
                  </a:lnTo>
                  <a:lnTo>
                    <a:pt x="2826945" y="2047052"/>
                  </a:lnTo>
                  <a:lnTo>
                    <a:pt x="2841345" y="2013338"/>
                  </a:lnTo>
                  <a:lnTo>
                    <a:pt x="2855267" y="1972706"/>
                  </a:lnTo>
                  <a:lnTo>
                    <a:pt x="2863765" y="1933278"/>
                  </a:lnTo>
                  <a:lnTo>
                    <a:pt x="2875519" y="1910118"/>
                  </a:lnTo>
                  <a:lnTo>
                    <a:pt x="2916694" y="1940616"/>
                  </a:lnTo>
                  <a:lnTo>
                    <a:pt x="2936554" y="1976104"/>
                  </a:lnTo>
                  <a:lnTo>
                    <a:pt x="2958719" y="2020804"/>
                  </a:lnTo>
                  <a:lnTo>
                    <a:pt x="2983122" y="2070765"/>
                  </a:lnTo>
                  <a:lnTo>
                    <a:pt x="3009693" y="2122033"/>
                  </a:lnTo>
                  <a:lnTo>
                    <a:pt x="3038367" y="2170659"/>
                  </a:lnTo>
                  <a:lnTo>
                    <a:pt x="3069073" y="2212690"/>
                  </a:lnTo>
                  <a:lnTo>
                    <a:pt x="3101746" y="2244174"/>
                  </a:lnTo>
                  <a:lnTo>
                    <a:pt x="3141698" y="2268933"/>
                  </a:lnTo>
                  <a:lnTo>
                    <a:pt x="3184569" y="2287040"/>
                  </a:lnTo>
                  <a:lnTo>
                    <a:pt x="3230207" y="2299603"/>
                  </a:lnTo>
                  <a:lnTo>
                    <a:pt x="3278460" y="2307732"/>
                  </a:lnTo>
                  <a:lnTo>
                    <a:pt x="3329176" y="2312535"/>
                  </a:lnTo>
                  <a:lnTo>
                    <a:pt x="3382205" y="2315122"/>
                  </a:lnTo>
                  <a:lnTo>
                    <a:pt x="3437394" y="2316602"/>
                  </a:lnTo>
                  <a:lnTo>
                    <a:pt x="3482688" y="2316301"/>
                  </a:lnTo>
                  <a:lnTo>
                    <a:pt x="3530696" y="2313655"/>
                  </a:lnTo>
                  <a:lnTo>
                    <a:pt x="3580776" y="2309053"/>
                  </a:lnTo>
                  <a:lnTo>
                    <a:pt x="3632285" y="2302887"/>
                  </a:lnTo>
                  <a:lnTo>
                    <a:pt x="3684580" y="2295548"/>
                  </a:lnTo>
                  <a:lnTo>
                    <a:pt x="3737018" y="2287427"/>
                  </a:lnTo>
                  <a:lnTo>
                    <a:pt x="3788957" y="2278915"/>
                  </a:lnTo>
                  <a:lnTo>
                    <a:pt x="3839754" y="2270404"/>
                  </a:lnTo>
                  <a:lnTo>
                    <a:pt x="3888765" y="2262284"/>
                  </a:lnTo>
                  <a:lnTo>
                    <a:pt x="3941585" y="2252216"/>
                  </a:lnTo>
                  <a:lnTo>
                    <a:pt x="3992699" y="2240150"/>
                  </a:lnTo>
                  <a:lnTo>
                    <a:pt x="4042751" y="2226987"/>
                  </a:lnTo>
                  <a:lnTo>
                    <a:pt x="4092386" y="2213629"/>
                  </a:lnTo>
                  <a:lnTo>
                    <a:pt x="4142247" y="2200977"/>
                  </a:lnTo>
                  <a:lnTo>
                    <a:pt x="4192980" y="2189934"/>
                  </a:lnTo>
                  <a:lnTo>
                    <a:pt x="4245228" y="2181401"/>
                  </a:lnTo>
                  <a:lnTo>
                    <a:pt x="4299635" y="2176279"/>
                  </a:lnTo>
                  <a:lnTo>
                    <a:pt x="4345634" y="2174627"/>
                  </a:lnTo>
                  <a:lnTo>
                    <a:pt x="4394029" y="2174544"/>
                  </a:lnTo>
                  <a:lnTo>
                    <a:pt x="4444090" y="2175883"/>
                  </a:lnTo>
                  <a:lnTo>
                    <a:pt x="4495089" y="2178493"/>
                  </a:lnTo>
                  <a:lnTo>
                    <a:pt x="4546296" y="2182226"/>
                  </a:lnTo>
                  <a:lnTo>
                    <a:pt x="4596983" y="2186932"/>
                  </a:lnTo>
                  <a:lnTo>
                    <a:pt x="4646419" y="2192462"/>
                  </a:lnTo>
                  <a:lnTo>
                    <a:pt x="4693876" y="2198666"/>
                  </a:lnTo>
                  <a:lnTo>
                    <a:pt x="4738625" y="2205395"/>
                  </a:lnTo>
                  <a:lnTo>
                    <a:pt x="4779937" y="2212500"/>
                  </a:lnTo>
                  <a:lnTo>
                    <a:pt x="4832506" y="2224769"/>
                  </a:lnTo>
                  <a:lnTo>
                    <a:pt x="4879037" y="2240102"/>
                  </a:lnTo>
                  <a:lnTo>
                    <a:pt x="4921400" y="2257309"/>
                  </a:lnTo>
                  <a:lnTo>
                    <a:pt x="4961469" y="2275203"/>
                  </a:lnTo>
                  <a:lnTo>
                    <a:pt x="5001118" y="2292596"/>
                  </a:lnTo>
                  <a:lnTo>
                    <a:pt x="5042217" y="2308299"/>
                  </a:lnTo>
                  <a:lnTo>
                    <a:pt x="5086642" y="2321123"/>
                  </a:lnTo>
                  <a:lnTo>
                    <a:pt x="5137203" y="2331391"/>
                  </a:lnTo>
                  <a:lnTo>
                    <a:pt x="5193181" y="2340260"/>
                  </a:lnTo>
                  <a:lnTo>
                    <a:pt x="5251134" y="2347808"/>
                  </a:lnTo>
                  <a:lnTo>
                    <a:pt x="5307619" y="2354116"/>
                  </a:lnTo>
                  <a:lnTo>
                    <a:pt x="5359195" y="2359262"/>
                  </a:lnTo>
                  <a:lnTo>
                    <a:pt x="5402418" y="2363325"/>
                  </a:lnTo>
                  <a:lnTo>
                    <a:pt x="5433847" y="2366386"/>
                  </a:lnTo>
                </a:path>
              </a:pathLst>
            </a:custGeom>
            <a:ln w="13754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53368" y="633298"/>
              <a:ext cx="520289" cy="664997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050012" y="4083405"/>
            <a:ext cx="1765029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spc="-10" dirty="0">
                <a:solidFill>
                  <a:srgbClr val="FFFFFF"/>
                </a:solidFill>
                <a:latin typeface="Calibri"/>
                <a:cs typeface="Calibri"/>
              </a:rPr>
              <a:t>ROBERTO</a:t>
            </a:r>
            <a:r>
              <a:rPr sz="1398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98" dirty="0">
                <a:solidFill>
                  <a:srgbClr val="FFFFFF"/>
                </a:solidFill>
                <a:latin typeface="Calibri"/>
                <a:cs typeface="Calibri"/>
              </a:rPr>
              <a:t>MALDONADO</a:t>
            </a:r>
            <a:endParaRPr sz="1398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276292" y="632530"/>
            <a:ext cx="880668" cy="608412"/>
          </a:xfrm>
          <a:prstGeom prst="rect">
            <a:avLst/>
          </a:prstGeom>
        </p:spPr>
      </p:pic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40365" y="997711"/>
            <a:ext cx="6290174" cy="3276370"/>
            <a:chOff x="1436504" y="998941"/>
            <a:chExt cx="6297930" cy="328041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0979" y="1245498"/>
              <a:ext cx="3227066" cy="138312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36504" y="998941"/>
              <a:ext cx="6297879" cy="3279941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4150980" y="1018296"/>
            <a:ext cx="84160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Bone</a:t>
            </a:r>
            <a:r>
              <a:rPr sz="1049" spc="-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marrow</a:t>
            </a:r>
            <a:endParaRPr sz="10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45267" y="3013336"/>
            <a:ext cx="1463141" cy="78769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31712" algn="ctr">
              <a:spcBef>
                <a:spcPts val="130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Peripheral</a:t>
            </a:r>
            <a:r>
              <a:rPr sz="1049" spc="-3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blood</a:t>
            </a:r>
            <a:endParaRPr sz="1049">
              <a:latin typeface="Arial"/>
              <a:cs typeface="Arial"/>
            </a:endParaRPr>
          </a:p>
          <a:p>
            <a:pPr>
              <a:spcBef>
                <a:spcPts val="55"/>
              </a:spcBef>
            </a:pPr>
            <a:endParaRPr sz="949">
              <a:latin typeface="Arial"/>
              <a:cs typeface="Arial"/>
            </a:endParaRPr>
          </a:p>
          <a:p>
            <a:pPr marR="5074" algn="r"/>
            <a:r>
              <a:rPr sz="1049" b="1" spc="20" dirty="0">
                <a:solidFill>
                  <a:srgbClr val="0000FF"/>
                </a:solidFill>
                <a:latin typeface="Arial"/>
                <a:cs typeface="Arial"/>
              </a:rPr>
              <a:t>CTCs</a:t>
            </a:r>
            <a:endParaRPr sz="1049">
              <a:latin typeface="Arial"/>
              <a:cs typeface="Arial"/>
            </a:endParaRPr>
          </a:p>
          <a:p>
            <a:pPr marR="1903" algn="ctr">
              <a:spcBef>
                <a:spcPts val="1039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Extramedullary</a:t>
            </a:r>
            <a:r>
              <a:rPr sz="1049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disease</a:t>
            </a:r>
            <a:endParaRPr sz="10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98606" y="1641540"/>
            <a:ext cx="1711753" cy="4623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5074" algn="r">
              <a:spcBef>
                <a:spcPts val="130"/>
              </a:spcBef>
            </a:pPr>
            <a:r>
              <a:rPr sz="1049" b="1" spc="20" dirty="0">
                <a:latin typeface="Arial"/>
                <a:cs typeface="Arial"/>
              </a:rPr>
              <a:t>MRD</a:t>
            </a:r>
            <a:endParaRPr sz="104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049">
              <a:latin typeface="Arial"/>
              <a:cs typeface="Arial"/>
            </a:endParaRPr>
          </a:p>
          <a:p>
            <a:pPr marL="12685"/>
            <a:r>
              <a:rPr sz="749" spc="-5" dirty="0">
                <a:latin typeface="Arial"/>
                <a:cs typeface="Arial"/>
              </a:rPr>
              <a:t>Therapeutic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pressure</a:t>
            </a:r>
            <a:endParaRPr sz="7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59612" y="1079301"/>
            <a:ext cx="121579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Microenvironment</a:t>
            </a:r>
            <a:endParaRPr sz="10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98281" y="2480776"/>
            <a:ext cx="91961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Pathogenesis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068283" y="2668739"/>
            <a:ext cx="138322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Immune</a:t>
            </a:r>
            <a:r>
              <a:rPr sz="1049" b="1" spc="-35" dirty="0">
                <a:latin typeface="Arial"/>
                <a:cs typeface="Arial"/>
              </a:rPr>
              <a:t> </a:t>
            </a:r>
            <a:r>
              <a:rPr sz="1049" b="1" spc="10" dirty="0">
                <a:latin typeface="Arial"/>
                <a:cs typeface="Arial"/>
              </a:rPr>
              <a:t>surveillance</a:t>
            </a:r>
            <a:endParaRPr sz="10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12525" y="2668739"/>
            <a:ext cx="1055973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Immune</a:t>
            </a:r>
            <a:r>
              <a:rPr sz="1049" b="1" spc="-50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escape</a:t>
            </a:r>
            <a:endParaRPr sz="1049">
              <a:latin typeface="Arial"/>
              <a:cs typeface="Arial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4062166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Multiple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Myeloma: a phenotypic perspective</a:t>
            </a:r>
            <a:endParaRPr sz="1498">
              <a:latin typeface="Arial"/>
              <a:cs typeface="Arial"/>
            </a:endParaRPr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977585" y="3309791"/>
            <a:ext cx="215545" cy="233595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3088377" y="2705494"/>
            <a:ext cx="892344" cy="1515147"/>
            <a:chOff x="3086548" y="2708830"/>
            <a:chExt cx="893444" cy="1517015"/>
          </a:xfrm>
        </p:grpSpPr>
        <p:sp>
          <p:nvSpPr>
            <p:cNvPr id="16" name="object 16"/>
            <p:cNvSpPr/>
            <p:nvPr/>
          </p:nvSpPr>
          <p:spPr>
            <a:xfrm>
              <a:off x="3089989" y="2983111"/>
              <a:ext cx="486409" cy="444500"/>
            </a:xfrm>
            <a:custGeom>
              <a:avLst/>
              <a:gdLst/>
              <a:ahLst/>
              <a:cxnLst/>
              <a:rect l="l" t="t" r="r" b="b"/>
              <a:pathLst>
                <a:path w="486410" h="444500">
                  <a:moveTo>
                    <a:pt x="0" y="0"/>
                  </a:moveTo>
                  <a:lnTo>
                    <a:pt x="0" y="121488"/>
                  </a:lnTo>
                  <a:lnTo>
                    <a:pt x="4412" y="158009"/>
                  </a:lnTo>
                  <a:lnTo>
                    <a:pt x="38174" y="226764"/>
                  </a:lnTo>
                  <a:lnTo>
                    <a:pt x="66500" y="258261"/>
                  </a:lnTo>
                  <a:lnTo>
                    <a:pt x="101776" y="287347"/>
                  </a:lnTo>
                  <a:lnTo>
                    <a:pt x="143488" y="313653"/>
                  </a:lnTo>
                  <a:lnTo>
                    <a:pt x="191126" y="336813"/>
                  </a:lnTo>
                  <a:lnTo>
                    <a:pt x="244178" y="356458"/>
                  </a:lnTo>
                  <a:lnTo>
                    <a:pt x="302132" y="372220"/>
                  </a:lnTo>
                  <a:lnTo>
                    <a:pt x="364477" y="383730"/>
                  </a:lnTo>
                  <a:lnTo>
                    <a:pt x="364477" y="444487"/>
                  </a:lnTo>
                  <a:lnTo>
                    <a:pt x="485978" y="331584"/>
                  </a:lnTo>
                  <a:lnTo>
                    <a:pt x="364477" y="201498"/>
                  </a:lnTo>
                  <a:lnTo>
                    <a:pt x="364477" y="262242"/>
                  </a:lnTo>
                  <a:lnTo>
                    <a:pt x="302132" y="250731"/>
                  </a:lnTo>
                  <a:lnTo>
                    <a:pt x="244178" y="234970"/>
                  </a:lnTo>
                  <a:lnTo>
                    <a:pt x="191126" y="215325"/>
                  </a:lnTo>
                  <a:lnTo>
                    <a:pt x="143488" y="192165"/>
                  </a:lnTo>
                  <a:lnTo>
                    <a:pt x="101776" y="165858"/>
                  </a:lnTo>
                  <a:lnTo>
                    <a:pt x="66500" y="136772"/>
                  </a:lnTo>
                  <a:lnTo>
                    <a:pt x="38174" y="105276"/>
                  </a:lnTo>
                  <a:lnTo>
                    <a:pt x="17307" y="71736"/>
                  </a:lnTo>
                  <a:lnTo>
                    <a:pt x="4412" y="365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089993" y="2712275"/>
              <a:ext cx="486409" cy="332105"/>
            </a:xfrm>
            <a:custGeom>
              <a:avLst/>
              <a:gdLst/>
              <a:ahLst/>
              <a:cxnLst/>
              <a:rect l="l" t="t" r="r" b="b"/>
              <a:pathLst>
                <a:path w="486410" h="332105">
                  <a:moveTo>
                    <a:pt x="485970" y="0"/>
                  </a:moveTo>
                  <a:lnTo>
                    <a:pt x="431115" y="1728"/>
                  </a:lnTo>
                  <a:lnTo>
                    <a:pt x="376965" y="6896"/>
                  </a:lnTo>
                  <a:lnTo>
                    <a:pt x="318409" y="16573"/>
                  </a:lnTo>
                  <a:lnTo>
                    <a:pt x="263684" y="29915"/>
                  </a:lnTo>
                  <a:lnTo>
                    <a:pt x="213134" y="46619"/>
                  </a:lnTo>
                  <a:lnTo>
                    <a:pt x="167099" y="66380"/>
                  </a:lnTo>
                  <a:lnTo>
                    <a:pt x="125922" y="88893"/>
                  </a:lnTo>
                  <a:lnTo>
                    <a:pt x="89944" y="113854"/>
                  </a:lnTo>
                  <a:lnTo>
                    <a:pt x="59507" y="140960"/>
                  </a:lnTo>
                  <a:lnTo>
                    <a:pt x="16622" y="200387"/>
                  </a:lnTo>
                  <a:lnTo>
                    <a:pt x="0" y="264740"/>
                  </a:lnTo>
                  <a:lnTo>
                    <a:pt x="2391" y="298002"/>
                  </a:lnTo>
                  <a:lnTo>
                    <a:pt x="12374" y="331584"/>
                  </a:lnTo>
                  <a:lnTo>
                    <a:pt x="29748" y="298976"/>
                  </a:lnTo>
                  <a:lnTo>
                    <a:pt x="53823" y="268375"/>
                  </a:lnTo>
                  <a:lnTo>
                    <a:pt x="84075" y="240014"/>
                  </a:lnTo>
                  <a:lnTo>
                    <a:pt x="119985" y="214123"/>
                  </a:lnTo>
                  <a:lnTo>
                    <a:pt x="161030" y="190934"/>
                  </a:lnTo>
                  <a:lnTo>
                    <a:pt x="206690" y="170678"/>
                  </a:lnTo>
                  <a:lnTo>
                    <a:pt x="256444" y="153586"/>
                  </a:lnTo>
                  <a:lnTo>
                    <a:pt x="309770" y="139890"/>
                  </a:lnTo>
                  <a:lnTo>
                    <a:pt x="366147" y="129821"/>
                  </a:lnTo>
                  <a:lnTo>
                    <a:pt x="425054" y="123610"/>
                  </a:lnTo>
                  <a:lnTo>
                    <a:pt x="485970" y="121488"/>
                  </a:lnTo>
                  <a:lnTo>
                    <a:pt x="485970" y="0"/>
                  </a:lnTo>
                  <a:close/>
                </a:path>
              </a:pathLst>
            </a:custGeom>
            <a:solidFill>
              <a:srgbClr val="375C9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089989" y="2712271"/>
              <a:ext cx="486409" cy="715645"/>
            </a:xfrm>
            <a:custGeom>
              <a:avLst/>
              <a:gdLst/>
              <a:ahLst/>
              <a:cxnLst/>
              <a:rect l="l" t="t" r="r" b="b"/>
              <a:pathLst>
                <a:path w="486410" h="715645">
                  <a:moveTo>
                    <a:pt x="0" y="270840"/>
                  </a:moveTo>
                  <a:lnTo>
                    <a:pt x="17307" y="342576"/>
                  </a:lnTo>
                  <a:lnTo>
                    <a:pt x="38174" y="376116"/>
                  </a:lnTo>
                  <a:lnTo>
                    <a:pt x="66500" y="407613"/>
                  </a:lnTo>
                  <a:lnTo>
                    <a:pt x="101776" y="436699"/>
                  </a:lnTo>
                  <a:lnTo>
                    <a:pt x="143488" y="463005"/>
                  </a:lnTo>
                  <a:lnTo>
                    <a:pt x="191126" y="486165"/>
                  </a:lnTo>
                  <a:lnTo>
                    <a:pt x="244178" y="505810"/>
                  </a:lnTo>
                  <a:lnTo>
                    <a:pt x="302132" y="521572"/>
                  </a:lnTo>
                  <a:lnTo>
                    <a:pt x="364477" y="533082"/>
                  </a:lnTo>
                  <a:lnTo>
                    <a:pt x="364477" y="472338"/>
                  </a:lnTo>
                  <a:lnTo>
                    <a:pt x="485978" y="602424"/>
                  </a:lnTo>
                  <a:lnTo>
                    <a:pt x="364477" y="715327"/>
                  </a:lnTo>
                  <a:lnTo>
                    <a:pt x="364477" y="654570"/>
                  </a:lnTo>
                  <a:lnTo>
                    <a:pt x="302132" y="643060"/>
                  </a:lnTo>
                  <a:lnTo>
                    <a:pt x="244178" y="627298"/>
                  </a:lnTo>
                  <a:lnTo>
                    <a:pt x="191126" y="607653"/>
                  </a:lnTo>
                  <a:lnTo>
                    <a:pt x="143488" y="584494"/>
                  </a:lnTo>
                  <a:lnTo>
                    <a:pt x="101776" y="558187"/>
                  </a:lnTo>
                  <a:lnTo>
                    <a:pt x="66500" y="529101"/>
                  </a:lnTo>
                  <a:lnTo>
                    <a:pt x="38174" y="497604"/>
                  </a:lnTo>
                  <a:lnTo>
                    <a:pt x="17307" y="464064"/>
                  </a:lnTo>
                  <a:lnTo>
                    <a:pt x="0" y="392328"/>
                  </a:lnTo>
                  <a:lnTo>
                    <a:pt x="0" y="270840"/>
                  </a:lnTo>
                  <a:lnTo>
                    <a:pt x="14842" y="204152"/>
                  </a:lnTo>
                  <a:lnTo>
                    <a:pt x="56939" y="143516"/>
                  </a:lnTo>
                  <a:lnTo>
                    <a:pt x="87070" y="116103"/>
                  </a:lnTo>
                  <a:lnTo>
                    <a:pt x="122648" y="90964"/>
                  </a:lnTo>
                  <a:lnTo>
                    <a:pt x="163219" y="68354"/>
                  </a:lnTo>
                  <a:lnTo>
                    <a:pt x="208326" y="48525"/>
                  </a:lnTo>
                  <a:lnTo>
                    <a:pt x="257515" y="31733"/>
                  </a:lnTo>
                  <a:lnTo>
                    <a:pt x="310330" y="18230"/>
                  </a:lnTo>
                  <a:lnTo>
                    <a:pt x="366316" y="8271"/>
                  </a:lnTo>
                  <a:lnTo>
                    <a:pt x="425017" y="2110"/>
                  </a:lnTo>
                  <a:lnTo>
                    <a:pt x="485978" y="0"/>
                  </a:lnTo>
                  <a:lnTo>
                    <a:pt x="485978" y="121488"/>
                  </a:lnTo>
                  <a:lnTo>
                    <a:pt x="425062" y="123610"/>
                  </a:lnTo>
                  <a:lnTo>
                    <a:pt x="366154" y="129821"/>
                  </a:lnTo>
                  <a:lnTo>
                    <a:pt x="309776" y="139890"/>
                  </a:lnTo>
                  <a:lnTo>
                    <a:pt x="256449" y="153586"/>
                  </a:lnTo>
                  <a:lnTo>
                    <a:pt x="206694" y="170678"/>
                  </a:lnTo>
                  <a:lnTo>
                    <a:pt x="161033" y="190934"/>
                  </a:lnTo>
                  <a:lnTo>
                    <a:pt x="119987" y="214123"/>
                  </a:lnTo>
                  <a:lnTo>
                    <a:pt x="84078" y="240014"/>
                  </a:lnTo>
                  <a:lnTo>
                    <a:pt x="53826" y="268375"/>
                  </a:lnTo>
                  <a:lnTo>
                    <a:pt x="29754" y="298976"/>
                  </a:lnTo>
                  <a:lnTo>
                    <a:pt x="12382" y="331584"/>
                  </a:lnTo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621148" y="3205453"/>
              <a:ext cx="355600" cy="297815"/>
            </a:xfrm>
            <a:custGeom>
              <a:avLst/>
              <a:gdLst/>
              <a:ahLst/>
              <a:cxnLst/>
              <a:rect l="l" t="t" r="r" b="b"/>
              <a:pathLst>
                <a:path w="355600" h="297814">
                  <a:moveTo>
                    <a:pt x="177495" y="0"/>
                  </a:moveTo>
                  <a:lnTo>
                    <a:pt x="130308" y="5312"/>
                  </a:lnTo>
                  <a:lnTo>
                    <a:pt x="87908" y="20305"/>
                  </a:lnTo>
                  <a:lnTo>
                    <a:pt x="51985" y="43562"/>
                  </a:lnTo>
                  <a:lnTo>
                    <a:pt x="24232" y="73665"/>
                  </a:lnTo>
                  <a:lnTo>
                    <a:pt x="6340" y="109197"/>
                  </a:lnTo>
                  <a:lnTo>
                    <a:pt x="0" y="148742"/>
                  </a:lnTo>
                  <a:lnTo>
                    <a:pt x="6340" y="188286"/>
                  </a:lnTo>
                  <a:lnTo>
                    <a:pt x="24232" y="223819"/>
                  </a:lnTo>
                  <a:lnTo>
                    <a:pt x="51985" y="253922"/>
                  </a:lnTo>
                  <a:lnTo>
                    <a:pt x="87908" y="277178"/>
                  </a:lnTo>
                  <a:lnTo>
                    <a:pt x="130308" y="292172"/>
                  </a:lnTo>
                  <a:lnTo>
                    <a:pt x="177495" y="297484"/>
                  </a:lnTo>
                  <a:lnTo>
                    <a:pt x="224681" y="292172"/>
                  </a:lnTo>
                  <a:lnTo>
                    <a:pt x="267081" y="277178"/>
                  </a:lnTo>
                  <a:lnTo>
                    <a:pt x="303004" y="253922"/>
                  </a:lnTo>
                  <a:lnTo>
                    <a:pt x="330757" y="223819"/>
                  </a:lnTo>
                  <a:lnTo>
                    <a:pt x="348650" y="188286"/>
                  </a:lnTo>
                  <a:lnTo>
                    <a:pt x="354990" y="148742"/>
                  </a:lnTo>
                  <a:lnTo>
                    <a:pt x="348650" y="109197"/>
                  </a:lnTo>
                  <a:lnTo>
                    <a:pt x="330757" y="73665"/>
                  </a:lnTo>
                  <a:lnTo>
                    <a:pt x="303004" y="43562"/>
                  </a:lnTo>
                  <a:lnTo>
                    <a:pt x="267081" y="20305"/>
                  </a:lnTo>
                  <a:lnTo>
                    <a:pt x="224681" y="5312"/>
                  </a:lnTo>
                  <a:lnTo>
                    <a:pt x="177495" y="0"/>
                  </a:lnTo>
                  <a:close/>
                </a:path>
              </a:pathLst>
            </a:custGeom>
            <a:solidFill>
              <a:srgbClr val="99FF9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621148" y="3205453"/>
              <a:ext cx="355600" cy="297815"/>
            </a:xfrm>
            <a:custGeom>
              <a:avLst/>
              <a:gdLst/>
              <a:ahLst/>
              <a:cxnLst/>
              <a:rect l="l" t="t" r="r" b="b"/>
              <a:pathLst>
                <a:path w="355600" h="297814">
                  <a:moveTo>
                    <a:pt x="354990" y="148742"/>
                  </a:moveTo>
                  <a:lnTo>
                    <a:pt x="348650" y="109197"/>
                  </a:lnTo>
                  <a:lnTo>
                    <a:pt x="330757" y="73665"/>
                  </a:lnTo>
                  <a:lnTo>
                    <a:pt x="303004" y="43562"/>
                  </a:lnTo>
                  <a:lnTo>
                    <a:pt x="267081" y="20305"/>
                  </a:lnTo>
                  <a:lnTo>
                    <a:pt x="224681" y="5312"/>
                  </a:lnTo>
                  <a:lnTo>
                    <a:pt x="177495" y="0"/>
                  </a:lnTo>
                  <a:lnTo>
                    <a:pt x="130308" y="5312"/>
                  </a:lnTo>
                  <a:lnTo>
                    <a:pt x="87908" y="20305"/>
                  </a:lnTo>
                  <a:lnTo>
                    <a:pt x="51985" y="43562"/>
                  </a:lnTo>
                  <a:lnTo>
                    <a:pt x="24232" y="73665"/>
                  </a:lnTo>
                  <a:lnTo>
                    <a:pt x="6340" y="109197"/>
                  </a:lnTo>
                  <a:lnTo>
                    <a:pt x="0" y="148742"/>
                  </a:lnTo>
                  <a:lnTo>
                    <a:pt x="6340" y="188286"/>
                  </a:lnTo>
                  <a:lnTo>
                    <a:pt x="24232" y="223819"/>
                  </a:lnTo>
                  <a:lnTo>
                    <a:pt x="51985" y="253922"/>
                  </a:lnTo>
                  <a:lnTo>
                    <a:pt x="87908" y="277178"/>
                  </a:lnTo>
                  <a:lnTo>
                    <a:pt x="130308" y="292172"/>
                  </a:lnTo>
                  <a:lnTo>
                    <a:pt x="177495" y="297484"/>
                  </a:lnTo>
                  <a:lnTo>
                    <a:pt x="224681" y="292172"/>
                  </a:lnTo>
                  <a:lnTo>
                    <a:pt x="267081" y="277178"/>
                  </a:lnTo>
                  <a:lnTo>
                    <a:pt x="303004" y="253922"/>
                  </a:lnTo>
                  <a:lnTo>
                    <a:pt x="330757" y="223819"/>
                  </a:lnTo>
                  <a:lnTo>
                    <a:pt x="348650" y="188286"/>
                  </a:lnTo>
                  <a:lnTo>
                    <a:pt x="354990" y="148742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745924" y="3284552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82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3745924" y="3284552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3829112" y="332582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69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3829112" y="332582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750762" y="3367095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82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750762" y="336709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FF993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433737" y="3777702"/>
              <a:ext cx="486409" cy="444500"/>
            </a:xfrm>
            <a:custGeom>
              <a:avLst/>
              <a:gdLst/>
              <a:ahLst/>
              <a:cxnLst/>
              <a:rect l="l" t="t" r="r" b="b"/>
              <a:pathLst>
                <a:path w="486410" h="444500">
                  <a:moveTo>
                    <a:pt x="0" y="0"/>
                  </a:moveTo>
                  <a:lnTo>
                    <a:pt x="0" y="121488"/>
                  </a:lnTo>
                  <a:lnTo>
                    <a:pt x="4412" y="158009"/>
                  </a:lnTo>
                  <a:lnTo>
                    <a:pt x="38174" y="226764"/>
                  </a:lnTo>
                  <a:lnTo>
                    <a:pt x="66500" y="258261"/>
                  </a:lnTo>
                  <a:lnTo>
                    <a:pt x="101776" y="287347"/>
                  </a:lnTo>
                  <a:lnTo>
                    <a:pt x="143488" y="313653"/>
                  </a:lnTo>
                  <a:lnTo>
                    <a:pt x="191126" y="336813"/>
                  </a:lnTo>
                  <a:lnTo>
                    <a:pt x="244178" y="356458"/>
                  </a:lnTo>
                  <a:lnTo>
                    <a:pt x="302132" y="372220"/>
                  </a:lnTo>
                  <a:lnTo>
                    <a:pt x="364477" y="383730"/>
                  </a:lnTo>
                  <a:lnTo>
                    <a:pt x="364477" y="444487"/>
                  </a:lnTo>
                  <a:lnTo>
                    <a:pt x="485978" y="331584"/>
                  </a:lnTo>
                  <a:lnTo>
                    <a:pt x="364477" y="201498"/>
                  </a:lnTo>
                  <a:lnTo>
                    <a:pt x="364477" y="262242"/>
                  </a:lnTo>
                  <a:lnTo>
                    <a:pt x="302132" y="250731"/>
                  </a:lnTo>
                  <a:lnTo>
                    <a:pt x="244178" y="234970"/>
                  </a:lnTo>
                  <a:lnTo>
                    <a:pt x="191126" y="215325"/>
                  </a:lnTo>
                  <a:lnTo>
                    <a:pt x="143488" y="192165"/>
                  </a:lnTo>
                  <a:lnTo>
                    <a:pt x="101776" y="165858"/>
                  </a:lnTo>
                  <a:lnTo>
                    <a:pt x="66500" y="136772"/>
                  </a:lnTo>
                  <a:lnTo>
                    <a:pt x="38174" y="105276"/>
                  </a:lnTo>
                  <a:lnTo>
                    <a:pt x="17307" y="71736"/>
                  </a:lnTo>
                  <a:lnTo>
                    <a:pt x="4412" y="365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433738" y="3506866"/>
              <a:ext cx="486409" cy="332105"/>
            </a:xfrm>
            <a:custGeom>
              <a:avLst/>
              <a:gdLst/>
              <a:ahLst/>
              <a:cxnLst/>
              <a:rect l="l" t="t" r="r" b="b"/>
              <a:pathLst>
                <a:path w="486410" h="332104">
                  <a:moveTo>
                    <a:pt x="485970" y="0"/>
                  </a:moveTo>
                  <a:lnTo>
                    <a:pt x="431120" y="1728"/>
                  </a:lnTo>
                  <a:lnTo>
                    <a:pt x="376965" y="6896"/>
                  </a:lnTo>
                  <a:lnTo>
                    <a:pt x="318409" y="16573"/>
                  </a:lnTo>
                  <a:lnTo>
                    <a:pt x="263684" y="29915"/>
                  </a:lnTo>
                  <a:lnTo>
                    <a:pt x="213134" y="46619"/>
                  </a:lnTo>
                  <a:lnTo>
                    <a:pt x="167099" y="66380"/>
                  </a:lnTo>
                  <a:lnTo>
                    <a:pt x="125922" y="88893"/>
                  </a:lnTo>
                  <a:lnTo>
                    <a:pt x="89944" y="113854"/>
                  </a:lnTo>
                  <a:lnTo>
                    <a:pt x="59507" y="140960"/>
                  </a:lnTo>
                  <a:lnTo>
                    <a:pt x="16622" y="200387"/>
                  </a:lnTo>
                  <a:lnTo>
                    <a:pt x="0" y="264740"/>
                  </a:lnTo>
                  <a:lnTo>
                    <a:pt x="2391" y="298002"/>
                  </a:lnTo>
                  <a:lnTo>
                    <a:pt x="12374" y="331584"/>
                  </a:lnTo>
                  <a:lnTo>
                    <a:pt x="29748" y="298976"/>
                  </a:lnTo>
                  <a:lnTo>
                    <a:pt x="53823" y="268375"/>
                  </a:lnTo>
                  <a:lnTo>
                    <a:pt x="84075" y="240014"/>
                  </a:lnTo>
                  <a:lnTo>
                    <a:pt x="119985" y="214123"/>
                  </a:lnTo>
                  <a:lnTo>
                    <a:pt x="161030" y="190934"/>
                  </a:lnTo>
                  <a:lnTo>
                    <a:pt x="206690" y="170678"/>
                  </a:lnTo>
                  <a:lnTo>
                    <a:pt x="256444" y="153586"/>
                  </a:lnTo>
                  <a:lnTo>
                    <a:pt x="309770" y="139890"/>
                  </a:lnTo>
                  <a:lnTo>
                    <a:pt x="366147" y="129821"/>
                  </a:lnTo>
                  <a:lnTo>
                    <a:pt x="425054" y="123610"/>
                  </a:lnTo>
                  <a:lnTo>
                    <a:pt x="485970" y="121488"/>
                  </a:lnTo>
                  <a:lnTo>
                    <a:pt x="485970" y="0"/>
                  </a:lnTo>
                  <a:close/>
                </a:path>
              </a:pathLst>
            </a:custGeom>
            <a:solidFill>
              <a:srgbClr val="375C9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433737" y="3506862"/>
              <a:ext cx="486409" cy="715645"/>
            </a:xfrm>
            <a:custGeom>
              <a:avLst/>
              <a:gdLst/>
              <a:ahLst/>
              <a:cxnLst/>
              <a:rect l="l" t="t" r="r" b="b"/>
              <a:pathLst>
                <a:path w="486410" h="715645">
                  <a:moveTo>
                    <a:pt x="0" y="270840"/>
                  </a:moveTo>
                  <a:lnTo>
                    <a:pt x="17307" y="342576"/>
                  </a:lnTo>
                  <a:lnTo>
                    <a:pt x="38174" y="376116"/>
                  </a:lnTo>
                  <a:lnTo>
                    <a:pt x="66500" y="407613"/>
                  </a:lnTo>
                  <a:lnTo>
                    <a:pt x="101776" y="436699"/>
                  </a:lnTo>
                  <a:lnTo>
                    <a:pt x="143488" y="463005"/>
                  </a:lnTo>
                  <a:lnTo>
                    <a:pt x="191126" y="486165"/>
                  </a:lnTo>
                  <a:lnTo>
                    <a:pt x="244178" y="505810"/>
                  </a:lnTo>
                  <a:lnTo>
                    <a:pt x="302132" y="521572"/>
                  </a:lnTo>
                  <a:lnTo>
                    <a:pt x="364477" y="533082"/>
                  </a:lnTo>
                  <a:lnTo>
                    <a:pt x="364477" y="472338"/>
                  </a:lnTo>
                  <a:lnTo>
                    <a:pt x="485978" y="602424"/>
                  </a:lnTo>
                  <a:lnTo>
                    <a:pt x="364477" y="715327"/>
                  </a:lnTo>
                  <a:lnTo>
                    <a:pt x="364477" y="654570"/>
                  </a:lnTo>
                  <a:lnTo>
                    <a:pt x="302132" y="643060"/>
                  </a:lnTo>
                  <a:lnTo>
                    <a:pt x="244178" y="627298"/>
                  </a:lnTo>
                  <a:lnTo>
                    <a:pt x="191126" y="607653"/>
                  </a:lnTo>
                  <a:lnTo>
                    <a:pt x="143488" y="584494"/>
                  </a:lnTo>
                  <a:lnTo>
                    <a:pt x="101776" y="558187"/>
                  </a:lnTo>
                  <a:lnTo>
                    <a:pt x="66500" y="529101"/>
                  </a:lnTo>
                  <a:lnTo>
                    <a:pt x="38174" y="497604"/>
                  </a:lnTo>
                  <a:lnTo>
                    <a:pt x="17307" y="464064"/>
                  </a:lnTo>
                  <a:lnTo>
                    <a:pt x="0" y="392328"/>
                  </a:lnTo>
                  <a:lnTo>
                    <a:pt x="0" y="270840"/>
                  </a:lnTo>
                  <a:lnTo>
                    <a:pt x="14842" y="204152"/>
                  </a:lnTo>
                  <a:lnTo>
                    <a:pt x="56939" y="143516"/>
                  </a:lnTo>
                  <a:lnTo>
                    <a:pt x="87070" y="116103"/>
                  </a:lnTo>
                  <a:lnTo>
                    <a:pt x="122648" y="90964"/>
                  </a:lnTo>
                  <a:lnTo>
                    <a:pt x="163219" y="68354"/>
                  </a:lnTo>
                  <a:lnTo>
                    <a:pt x="208326" y="48525"/>
                  </a:lnTo>
                  <a:lnTo>
                    <a:pt x="257515" y="31733"/>
                  </a:lnTo>
                  <a:lnTo>
                    <a:pt x="310330" y="18230"/>
                  </a:lnTo>
                  <a:lnTo>
                    <a:pt x="366316" y="8271"/>
                  </a:lnTo>
                  <a:lnTo>
                    <a:pt x="425017" y="2110"/>
                  </a:lnTo>
                  <a:lnTo>
                    <a:pt x="485978" y="0"/>
                  </a:lnTo>
                  <a:lnTo>
                    <a:pt x="485978" y="121488"/>
                  </a:lnTo>
                  <a:lnTo>
                    <a:pt x="425062" y="123610"/>
                  </a:lnTo>
                  <a:lnTo>
                    <a:pt x="366154" y="129821"/>
                  </a:lnTo>
                  <a:lnTo>
                    <a:pt x="309776" y="139890"/>
                  </a:lnTo>
                  <a:lnTo>
                    <a:pt x="256449" y="153586"/>
                  </a:lnTo>
                  <a:lnTo>
                    <a:pt x="206694" y="170678"/>
                  </a:lnTo>
                  <a:lnTo>
                    <a:pt x="161033" y="190934"/>
                  </a:lnTo>
                  <a:lnTo>
                    <a:pt x="119987" y="214123"/>
                  </a:lnTo>
                  <a:lnTo>
                    <a:pt x="84078" y="240014"/>
                  </a:lnTo>
                  <a:lnTo>
                    <a:pt x="53826" y="268375"/>
                  </a:lnTo>
                  <a:lnTo>
                    <a:pt x="29754" y="298976"/>
                  </a:lnTo>
                  <a:lnTo>
                    <a:pt x="12382" y="331584"/>
                  </a:lnTo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66369" y="1444640"/>
            <a:ext cx="4066722" cy="2656289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515429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-15" dirty="0">
                <a:solidFill>
                  <a:srgbClr val="800000"/>
                </a:solidFill>
                <a:latin typeface="Arial"/>
                <a:cs typeface="Arial"/>
              </a:rPr>
              <a:t>Tumor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and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immune blood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biomarkers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in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smoldering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MM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4217" y="983121"/>
            <a:ext cx="1709217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r>
              <a:rPr sz="1199" b="1" spc="-4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iMMunocell</a:t>
            </a:r>
            <a:r>
              <a:rPr sz="1199" b="1" spc="-4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project</a:t>
            </a:r>
            <a:endParaRPr sz="11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21683" y="4221354"/>
            <a:ext cx="1610914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Termini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Žihala </a:t>
            </a:r>
            <a:r>
              <a:rPr sz="549" spc="-5" dirty="0">
                <a:latin typeface="Arial"/>
                <a:cs typeface="Arial"/>
              </a:rPr>
              <a:t>D, </a:t>
            </a:r>
            <a:r>
              <a:rPr sz="549" spc="-10" dirty="0">
                <a:latin typeface="Arial"/>
                <a:cs typeface="Arial"/>
              </a:rPr>
              <a:t>et</a:t>
            </a:r>
            <a:r>
              <a:rPr sz="549" spc="-5" dirty="0">
                <a:latin typeface="Arial"/>
                <a:cs typeface="Arial"/>
              </a:rPr>
              <a:t> al. </a:t>
            </a:r>
            <a:r>
              <a:rPr sz="549" i="1" spc="-10" dirty="0">
                <a:latin typeface="Arial"/>
                <a:cs typeface="Arial"/>
              </a:rPr>
              <a:t>Manuscript</a:t>
            </a:r>
            <a:r>
              <a:rPr sz="549" i="1" spc="-5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under</a:t>
            </a:r>
            <a:r>
              <a:rPr sz="549" i="1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review</a:t>
            </a:r>
            <a:endParaRPr sz="5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5637" y="704726"/>
            <a:ext cx="541368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CTCs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can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replace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BM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PCs 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in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the IMWG 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risk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model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for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SMM</a:t>
            </a:r>
            <a:endParaRPr sz="14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5637" y="983246"/>
            <a:ext cx="5021738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Similar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performance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between</a:t>
            </a:r>
            <a:r>
              <a:rPr sz="1199" b="1" spc="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minimally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1199" b="1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partially</a:t>
            </a:r>
            <a:r>
              <a:rPr sz="1199" b="1" spc="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invasive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models</a:t>
            </a:r>
            <a:endParaRPr sz="11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48854" y="1508957"/>
            <a:ext cx="2374512" cy="15677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336146">
              <a:spcBef>
                <a:spcPts val="204"/>
              </a:spcBef>
            </a:pPr>
            <a:r>
              <a:rPr sz="849" dirty="0">
                <a:latin typeface="Arial"/>
                <a:cs typeface="Arial"/>
              </a:rPr>
              <a:t>2/20/0.015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Model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(&gt;0.015%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CTCs)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96649" y="1508957"/>
            <a:ext cx="2309188" cy="15677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437624">
              <a:spcBef>
                <a:spcPts val="204"/>
              </a:spcBef>
            </a:pPr>
            <a:r>
              <a:rPr sz="849" dirty="0">
                <a:latin typeface="Arial"/>
                <a:cs typeface="Arial"/>
              </a:rPr>
              <a:t>2/20/20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Model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(&gt;20%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BMPC)</a:t>
            </a:r>
            <a:endParaRPr sz="8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20933" y="4220014"/>
            <a:ext cx="1610279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Termini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 Žihala</a:t>
            </a:r>
            <a:r>
              <a:rPr sz="549" spc="-5" dirty="0">
                <a:latin typeface="Arial"/>
                <a:cs typeface="Arial"/>
              </a:rPr>
              <a:t> D, </a:t>
            </a:r>
            <a:r>
              <a:rPr sz="549" spc="-10" dirty="0">
                <a:latin typeface="Arial"/>
                <a:cs typeface="Arial"/>
              </a:rPr>
              <a:t>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Manuscript under</a:t>
            </a:r>
            <a:r>
              <a:rPr sz="549" i="1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review</a:t>
            </a:r>
            <a:endParaRPr sz="549">
              <a:latin typeface="Arial"/>
              <a:cs typeface="Arial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11237" y="1786439"/>
            <a:ext cx="1981450" cy="1663235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76766" y="1786440"/>
            <a:ext cx="1986277" cy="1705726"/>
          </a:xfrm>
          <a:prstGeom prst="rect">
            <a:avLst/>
          </a:prstGeom>
        </p:spPr>
      </p:pic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068035" y="1414219"/>
            <a:ext cx="4842254" cy="2291430"/>
            <a:chOff x="2064947" y="1415963"/>
            <a:chExt cx="4848225" cy="2294255"/>
          </a:xfrm>
        </p:grpSpPr>
        <p:sp>
          <p:nvSpPr>
            <p:cNvPr id="4" name="object 4"/>
            <p:cNvSpPr/>
            <p:nvPr/>
          </p:nvSpPr>
          <p:spPr>
            <a:xfrm>
              <a:off x="2071827" y="2563583"/>
              <a:ext cx="4834890" cy="1139190"/>
            </a:xfrm>
            <a:custGeom>
              <a:avLst/>
              <a:gdLst/>
              <a:ahLst/>
              <a:cxnLst/>
              <a:rect l="l" t="t" r="r" b="b"/>
              <a:pathLst>
                <a:path w="4834890" h="1139189">
                  <a:moveTo>
                    <a:pt x="4834470" y="0"/>
                  </a:moveTo>
                  <a:lnTo>
                    <a:pt x="0" y="0"/>
                  </a:lnTo>
                  <a:lnTo>
                    <a:pt x="0" y="1139164"/>
                  </a:lnTo>
                  <a:lnTo>
                    <a:pt x="4834470" y="1139164"/>
                  </a:lnTo>
                  <a:lnTo>
                    <a:pt x="4834470" y="0"/>
                  </a:lnTo>
                  <a:close/>
                </a:path>
              </a:pathLst>
            </a:custGeom>
            <a:solidFill>
              <a:srgbClr val="E2F0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071824" y="2563581"/>
              <a:ext cx="4834890" cy="1139190"/>
            </a:xfrm>
            <a:custGeom>
              <a:avLst/>
              <a:gdLst/>
              <a:ahLst/>
              <a:cxnLst/>
              <a:rect l="l" t="t" r="r" b="b"/>
              <a:pathLst>
                <a:path w="4834890" h="1139189">
                  <a:moveTo>
                    <a:pt x="0" y="0"/>
                  </a:moveTo>
                  <a:lnTo>
                    <a:pt x="4834470" y="0"/>
                  </a:lnTo>
                  <a:lnTo>
                    <a:pt x="4834470" y="1139164"/>
                  </a:lnTo>
                  <a:lnTo>
                    <a:pt x="0" y="1139164"/>
                  </a:lnTo>
                  <a:lnTo>
                    <a:pt x="0" y="0"/>
                  </a:lnTo>
                  <a:close/>
                </a:path>
              </a:pathLst>
            </a:custGeom>
            <a:ln w="137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071827" y="1422844"/>
              <a:ext cx="4834890" cy="1139190"/>
            </a:xfrm>
            <a:custGeom>
              <a:avLst/>
              <a:gdLst/>
              <a:ahLst/>
              <a:cxnLst/>
              <a:rect l="l" t="t" r="r" b="b"/>
              <a:pathLst>
                <a:path w="4834890" h="1139189">
                  <a:moveTo>
                    <a:pt x="4834470" y="0"/>
                  </a:moveTo>
                  <a:lnTo>
                    <a:pt x="0" y="0"/>
                  </a:lnTo>
                  <a:lnTo>
                    <a:pt x="0" y="1139164"/>
                  </a:lnTo>
                  <a:lnTo>
                    <a:pt x="4834470" y="1139164"/>
                  </a:lnTo>
                  <a:lnTo>
                    <a:pt x="4834470" y="0"/>
                  </a:lnTo>
                  <a:close/>
                </a:path>
              </a:pathLst>
            </a:custGeom>
            <a:solidFill>
              <a:srgbClr val="FBE5D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071824" y="1422840"/>
              <a:ext cx="4834890" cy="1139190"/>
            </a:xfrm>
            <a:custGeom>
              <a:avLst/>
              <a:gdLst/>
              <a:ahLst/>
              <a:cxnLst/>
              <a:rect l="l" t="t" r="r" b="b"/>
              <a:pathLst>
                <a:path w="4834890" h="1139189">
                  <a:moveTo>
                    <a:pt x="0" y="0"/>
                  </a:moveTo>
                  <a:lnTo>
                    <a:pt x="4834470" y="0"/>
                  </a:lnTo>
                  <a:lnTo>
                    <a:pt x="4834470" y="1139164"/>
                  </a:lnTo>
                  <a:lnTo>
                    <a:pt x="0" y="1139164"/>
                  </a:lnTo>
                  <a:lnTo>
                    <a:pt x="0" y="0"/>
                  </a:lnTo>
                  <a:close/>
                </a:path>
              </a:pathLst>
            </a:custGeom>
            <a:ln w="137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/>
          <p:nvPr/>
        </p:nvSpPr>
        <p:spPr>
          <a:xfrm>
            <a:off x="2999147" y="1801288"/>
            <a:ext cx="3536399" cy="350723"/>
          </a:xfrm>
          <a:custGeom>
            <a:avLst/>
            <a:gdLst/>
            <a:ahLst/>
            <a:cxnLst/>
            <a:rect l="l" t="t" r="r" b="b"/>
            <a:pathLst>
              <a:path w="3540759" h="351155">
                <a:moveTo>
                  <a:pt x="0" y="87782"/>
                </a:moveTo>
                <a:lnTo>
                  <a:pt x="3364738" y="87782"/>
                </a:lnTo>
                <a:lnTo>
                  <a:pt x="3364738" y="0"/>
                </a:lnTo>
                <a:lnTo>
                  <a:pt x="3540290" y="175564"/>
                </a:lnTo>
                <a:lnTo>
                  <a:pt x="3364738" y="351116"/>
                </a:lnTo>
                <a:lnTo>
                  <a:pt x="3364738" y="263347"/>
                </a:lnTo>
                <a:lnTo>
                  <a:pt x="0" y="263347"/>
                </a:lnTo>
                <a:lnTo>
                  <a:pt x="0" y="87782"/>
                </a:lnTo>
                <a:close/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/>
          <p:nvPr/>
        </p:nvSpPr>
        <p:spPr>
          <a:xfrm>
            <a:off x="2683948" y="1728166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/>
          <p:nvPr/>
        </p:nvSpPr>
        <p:spPr>
          <a:xfrm>
            <a:off x="2841549" y="1728165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/>
          <p:nvPr/>
        </p:nvSpPr>
        <p:spPr>
          <a:xfrm>
            <a:off x="2683948" y="2926473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/>
          <p:nvPr/>
        </p:nvSpPr>
        <p:spPr>
          <a:xfrm>
            <a:off x="2841549" y="2926472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2999147" y="2999596"/>
            <a:ext cx="918982" cy="350723"/>
          </a:xfrm>
          <a:custGeom>
            <a:avLst/>
            <a:gdLst/>
            <a:ahLst/>
            <a:cxnLst/>
            <a:rect l="l" t="t" r="r" b="b"/>
            <a:pathLst>
              <a:path w="920114" h="351154">
                <a:moveTo>
                  <a:pt x="0" y="87782"/>
                </a:moveTo>
                <a:lnTo>
                  <a:pt x="744347" y="87782"/>
                </a:lnTo>
                <a:lnTo>
                  <a:pt x="744347" y="0"/>
                </a:lnTo>
                <a:lnTo>
                  <a:pt x="919899" y="175564"/>
                </a:lnTo>
                <a:lnTo>
                  <a:pt x="744347" y="351116"/>
                </a:lnTo>
                <a:lnTo>
                  <a:pt x="744347" y="263347"/>
                </a:lnTo>
                <a:lnTo>
                  <a:pt x="0" y="263347"/>
                </a:lnTo>
                <a:lnTo>
                  <a:pt x="0" y="87782"/>
                </a:lnTo>
                <a:close/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4005103" y="2926473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/>
          <p:nvPr/>
        </p:nvSpPr>
        <p:spPr>
          <a:xfrm>
            <a:off x="4162702" y="2926472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4320302" y="2999596"/>
            <a:ext cx="918982" cy="350723"/>
          </a:xfrm>
          <a:custGeom>
            <a:avLst/>
            <a:gdLst/>
            <a:ahLst/>
            <a:cxnLst/>
            <a:rect l="l" t="t" r="r" b="b"/>
            <a:pathLst>
              <a:path w="920114" h="351154">
                <a:moveTo>
                  <a:pt x="0" y="87782"/>
                </a:moveTo>
                <a:lnTo>
                  <a:pt x="744347" y="87782"/>
                </a:lnTo>
                <a:lnTo>
                  <a:pt x="744347" y="0"/>
                </a:lnTo>
                <a:lnTo>
                  <a:pt x="919899" y="175564"/>
                </a:lnTo>
                <a:lnTo>
                  <a:pt x="744347" y="351116"/>
                </a:lnTo>
                <a:lnTo>
                  <a:pt x="744347" y="263347"/>
                </a:lnTo>
                <a:lnTo>
                  <a:pt x="0" y="263347"/>
                </a:lnTo>
                <a:lnTo>
                  <a:pt x="0" y="87782"/>
                </a:lnTo>
                <a:close/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/>
          <p:nvPr/>
        </p:nvSpPr>
        <p:spPr>
          <a:xfrm>
            <a:off x="5301108" y="2926473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/>
          <p:nvPr/>
        </p:nvSpPr>
        <p:spPr>
          <a:xfrm>
            <a:off x="5458708" y="2926472"/>
            <a:ext cx="0" cy="497227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47"/>
                </a:lnTo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616309" y="2999596"/>
            <a:ext cx="918982" cy="350723"/>
          </a:xfrm>
          <a:custGeom>
            <a:avLst/>
            <a:gdLst/>
            <a:ahLst/>
            <a:cxnLst/>
            <a:rect l="l" t="t" r="r" b="b"/>
            <a:pathLst>
              <a:path w="920115" h="351154">
                <a:moveTo>
                  <a:pt x="0" y="87782"/>
                </a:moveTo>
                <a:lnTo>
                  <a:pt x="744347" y="87782"/>
                </a:lnTo>
                <a:lnTo>
                  <a:pt x="744347" y="0"/>
                </a:lnTo>
                <a:lnTo>
                  <a:pt x="919899" y="175564"/>
                </a:lnTo>
                <a:lnTo>
                  <a:pt x="744347" y="351116"/>
                </a:lnTo>
                <a:lnTo>
                  <a:pt x="744347" y="263347"/>
                </a:lnTo>
                <a:lnTo>
                  <a:pt x="0" y="263347"/>
                </a:lnTo>
                <a:lnTo>
                  <a:pt x="0" y="87782"/>
                </a:lnTo>
                <a:close/>
              </a:path>
            </a:pathLst>
          </a:custGeom>
          <a:ln w="154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2324325" y="2774773"/>
            <a:ext cx="95449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Risk-stratification</a:t>
            </a:r>
            <a:endParaRPr sz="9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66241" y="2527700"/>
            <a:ext cx="3297299" cy="421121"/>
          </a:xfrm>
          <a:prstGeom prst="rect">
            <a:avLst/>
          </a:prstGeom>
        </p:spPr>
        <p:txBody>
          <a:bodyPr vert="horz" wrap="square" lIns="0" tIns="64689" rIns="0" bIns="0" rtlCol="0">
            <a:spAutoFit/>
          </a:bodyPr>
          <a:lstStyle/>
          <a:p>
            <a:pPr marL="2198903">
              <a:spcBef>
                <a:spcPts val="508"/>
              </a:spcBef>
            </a:pPr>
            <a:r>
              <a:rPr sz="949" b="1" spc="5" dirty="0">
                <a:latin typeface="Arial"/>
                <a:cs typeface="Arial"/>
              </a:rPr>
              <a:t>Minimally</a:t>
            </a:r>
            <a:r>
              <a:rPr sz="949" b="1" spc="-2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invasive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419"/>
              </a:spcBef>
              <a:tabLst>
                <a:tab pos="1290040" algn="l"/>
              </a:tabLst>
            </a:pPr>
            <a:r>
              <a:rPr sz="949" spc="5" dirty="0">
                <a:latin typeface="Arial"/>
                <a:cs typeface="Arial"/>
              </a:rPr>
              <a:t>Recalibration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of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risk	Recalibration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of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risk</a:t>
            </a:r>
            <a:endParaRPr sz="9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06402" y="2233459"/>
            <a:ext cx="33296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spc="-5" dirty="0">
                <a:latin typeface="Arial"/>
                <a:cs typeface="Arial"/>
              </a:rPr>
              <a:t>2/20/</a:t>
            </a:r>
            <a:r>
              <a:rPr sz="749" b="1" spc="-5" dirty="0">
                <a:solidFill>
                  <a:srgbClr val="0000FF"/>
                </a:solidFill>
                <a:latin typeface="Arial"/>
                <a:cs typeface="Arial"/>
              </a:rPr>
              <a:t>20</a:t>
            </a:r>
            <a:endParaRPr sz="7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546078" y="3417292"/>
            <a:ext cx="46551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spc="-5" dirty="0">
                <a:latin typeface="Arial"/>
                <a:cs typeface="Arial"/>
              </a:rPr>
              <a:t>2/20/</a:t>
            </a:r>
            <a:r>
              <a:rPr sz="749" b="1" spc="-5" dirty="0">
                <a:solidFill>
                  <a:srgbClr val="0000FF"/>
                </a:solidFill>
                <a:latin typeface="Arial"/>
                <a:cs typeface="Arial"/>
              </a:rPr>
              <a:t>0.015</a:t>
            </a:r>
            <a:endParaRPr sz="7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63471" y="643621"/>
            <a:ext cx="5957844" cy="1106710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63424">
              <a:spcBef>
                <a:spcPts val="594"/>
              </a:spcBef>
            </a:pP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Possible added</a:t>
            </a:r>
            <a:r>
              <a:rPr sz="1498" b="1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value of dynamic risk-stratification </a:t>
            </a:r>
            <a:r>
              <a:rPr sz="1498" b="1" dirty="0">
                <a:solidFill>
                  <a:srgbClr val="800000"/>
                </a:solidFill>
                <a:latin typeface="Arial"/>
                <a:cs typeface="Arial"/>
              </a:rPr>
              <a:t>in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SMM</a:t>
            </a:r>
            <a:r>
              <a:rPr sz="1498" b="1" spc="15" baseline="25000" dirty="0">
                <a:solidFill>
                  <a:srgbClr val="800000"/>
                </a:solidFill>
                <a:latin typeface="Arial"/>
                <a:cs typeface="Arial"/>
              </a:rPr>
              <a:t>1</a:t>
            </a:r>
            <a:endParaRPr sz="1498" baseline="25000">
              <a:latin typeface="Arial"/>
              <a:cs typeface="Arial"/>
            </a:endParaRPr>
          </a:p>
          <a:p>
            <a:pPr marL="63424">
              <a:spcBef>
                <a:spcPts val="370"/>
              </a:spcBef>
            </a:pP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Replacing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invasive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by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minimally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invasive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tumor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burden</a:t>
            </a:r>
            <a:r>
              <a:rPr sz="1199" b="1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assessment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model</a:t>
            </a:r>
            <a:endParaRPr sz="11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1848">
              <a:latin typeface="Arial"/>
              <a:cs typeface="Arial"/>
            </a:endParaRPr>
          </a:p>
          <a:p>
            <a:pPr marL="4999698">
              <a:lnSpc>
                <a:spcPts val="1119"/>
              </a:lnSpc>
              <a:spcBef>
                <a:spcPts val="5"/>
              </a:spcBef>
            </a:pPr>
            <a:r>
              <a:rPr sz="949" b="1" spc="10" dirty="0">
                <a:latin typeface="Arial"/>
                <a:cs typeface="Arial"/>
              </a:rPr>
              <a:t>Invasive</a:t>
            </a:r>
            <a:endParaRPr sz="949">
              <a:latin typeface="Arial"/>
              <a:cs typeface="Arial"/>
            </a:endParaRPr>
          </a:p>
          <a:p>
            <a:pPr marL="960871">
              <a:lnSpc>
                <a:spcPts val="1119"/>
              </a:lnSpc>
            </a:pPr>
            <a:r>
              <a:rPr sz="949" spc="5" dirty="0">
                <a:latin typeface="Arial"/>
                <a:cs typeface="Arial"/>
              </a:rPr>
              <a:t>Risk-stratification</a:t>
            </a:r>
            <a:endParaRPr sz="9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162847" y="4223002"/>
            <a:ext cx="1655309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1.</a:t>
            </a:r>
            <a:r>
              <a:rPr sz="549" spc="37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Visram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A,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Cancer</a:t>
            </a:r>
            <a:r>
              <a:rPr sz="549" spc="-5" dirty="0">
                <a:latin typeface="Arial"/>
                <a:cs typeface="Arial"/>
              </a:rPr>
              <a:t> J.</a:t>
            </a:r>
            <a:r>
              <a:rPr sz="549" spc="-10" dirty="0">
                <a:latin typeface="Arial"/>
                <a:cs typeface="Arial"/>
              </a:rPr>
              <a:t> 2021;11(11):186.</a:t>
            </a:r>
            <a:endParaRPr sz="5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876891" y="3417292"/>
            <a:ext cx="46551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spc="-5" dirty="0">
                <a:latin typeface="Arial"/>
                <a:cs typeface="Arial"/>
              </a:rPr>
              <a:t>2/20/</a:t>
            </a:r>
            <a:r>
              <a:rPr sz="749" b="1" spc="-5" dirty="0">
                <a:solidFill>
                  <a:srgbClr val="0000FF"/>
                </a:solidFill>
                <a:latin typeface="Arial"/>
                <a:cs typeface="Arial"/>
              </a:rPr>
              <a:t>0.015</a:t>
            </a:r>
            <a:endParaRPr sz="7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68193" y="3414022"/>
            <a:ext cx="46551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spc="-5" dirty="0">
                <a:latin typeface="Arial"/>
                <a:cs typeface="Arial"/>
              </a:rPr>
              <a:t>2/20/</a:t>
            </a:r>
            <a:r>
              <a:rPr sz="749" b="1" spc="-5" dirty="0">
                <a:solidFill>
                  <a:srgbClr val="0000FF"/>
                </a:solidFill>
                <a:latin typeface="Arial"/>
                <a:cs typeface="Arial"/>
              </a:rPr>
              <a:t>0.015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9377" y="1552054"/>
            <a:ext cx="5430684" cy="1661074"/>
          </a:xfrm>
          <a:prstGeom prst="rect">
            <a:avLst/>
          </a:prstGeom>
        </p:spPr>
      </p:pic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536709" y="762644"/>
            <a:ext cx="2991606" cy="30061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Experimental 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design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 (n </a:t>
            </a:r>
            <a:r>
              <a:rPr sz="1798" spc="20" dirty="0">
                <a:solidFill>
                  <a:srgbClr val="8A3849"/>
                </a:solidFill>
                <a:latin typeface="Calibri"/>
                <a:cs typeface="Calibri"/>
              </a:rPr>
              <a:t>=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1,157)</a:t>
            </a:r>
            <a:endParaRPr sz="17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32490" y="735863"/>
            <a:ext cx="0" cy="378628"/>
          </a:xfrm>
          <a:custGeom>
            <a:avLst/>
            <a:gdLst/>
            <a:ahLst/>
            <a:cxnLst/>
            <a:rect l="l" t="t" r="r" b="b"/>
            <a:pathLst>
              <a:path h="379094">
                <a:moveTo>
                  <a:pt x="0" y="0"/>
                </a:moveTo>
                <a:lnTo>
                  <a:pt x="0" y="378548"/>
                </a:lnTo>
              </a:path>
            </a:pathLst>
          </a:custGeom>
          <a:ln w="20624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4444323" y="4007670"/>
            <a:ext cx="3387358" cy="30569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78624" marR="5074" indent="1093426" algn="r">
              <a:lnSpc>
                <a:spcPct val="137200"/>
              </a:lnSpc>
              <a:spcBef>
                <a:spcPts val="90"/>
              </a:spcBef>
            </a:pP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PB, peripheral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blood; BM, bone marrow </a:t>
            </a:r>
            <a:r>
              <a:rPr sz="449" spc="-9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SMM,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smoldering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MM;</a:t>
            </a:r>
            <a:r>
              <a:rPr sz="4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ND,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newly-diagnosed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MM;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RRMM,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relapsed/refractory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404040"/>
                </a:solidFill>
                <a:latin typeface="Calibri"/>
                <a:cs typeface="Calibri"/>
              </a:rPr>
              <a:t>MM</a:t>
            </a:r>
            <a:endParaRPr sz="449">
              <a:latin typeface="Calibri"/>
              <a:cs typeface="Calibri"/>
            </a:endParaRPr>
          </a:p>
          <a:p>
            <a:pPr marR="5074" algn="r">
              <a:spcBef>
                <a:spcPts val="190"/>
              </a:spcBef>
            </a:pP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K, carfilzomib;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R,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 lenalidomide;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d,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dexamethasone;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V,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bortezomib;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Bi, clarithromycin;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HDT, high-dose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 transplant; C,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cyclophosphamide</a:t>
            </a:r>
            <a:endParaRPr sz="449">
              <a:latin typeface="Calibri"/>
              <a:cs typeface="Calibri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824833" y="1343146"/>
          <a:ext cx="1441578" cy="525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7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17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44">
                <a:tc rowSpan="3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SMM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iMMunocell</a:t>
                      </a:r>
                      <a:r>
                        <a:rPr sz="900" spc="-2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(n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=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230)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747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0955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8A3849"/>
                      </a:solidFill>
                      <a:prstDash val="solid"/>
                    </a:lnL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14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0955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CESAR</a:t>
                      </a:r>
                      <a:r>
                        <a:rPr sz="900" spc="-1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(n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=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86)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317742" y="1367791"/>
            <a:ext cx="60123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i="1" dirty="0">
                <a:solidFill>
                  <a:srgbClr val="404040"/>
                </a:solidFill>
                <a:latin typeface="Calibri"/>
                <a:cs typeface="Calibri"/>
              </a:rPr>
              <a:t>(no</a:t>
            </a:r>
            <a:r>
              <a:rPr sz="749" i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49" i="1" dirty="0">
                <a:solidFill>
                  <a:srgbClr val="404040"/>
                </a:solidFill>
                <a:latin typeface="Calibri"/>
                <a:cs typeface="Calibri"/>
              </a:rPr>
              <a:t>t</a:t>
            </a:r>
            <a:r>
              <a:rPr sz="749" i="1" spc="-5" dirty="0">
                <a:solidFill>
                  <a:srgbClr val="404040"/>
                </a:solidFill>
                <a:latin typeface="Calibri"/>
                <a:cs typeface="Calibri"/>
              </a:rPr>
              <a:t>re</a:t>
            </a:r>
            <a:r>
              <a:rPr sz="749" i="1" dirty="0">
                <a:solidFill>
                  <a:srgbClr val="404040"/>
                </a:solidFill>
                <a:latin typeface="Calibri"/>
                <a:cs typeface="Calibri"/>
              </a:rPr>
              <a:t>atm</a:t>
            </a:r>
            <a:r>
              <a:rPr sz="749" i="1" spc="-5" dirty="0">
                <a:solidFill>
                  <a:srgbClr val="404040"/>
                </a:solidFill>
                <a:latin typeface="Calibri"/>
                <a:cs typeface="Calibri"/>
              </a:rPr>
              <a:t>en</a:t>
            </a:r>
            <a:r>
              <a:rPr sz="749" i="1" dirty="0">
                <a:solidFill>
                  <a:srgbClr val="404040"/>
                </a:solidFill>
                <a:latin typeface="Calibri"/>
                <a:cs typeface="Calibri"/>
              </a:rPr>
              <a:t>t)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17743" y="1682019"/>
            <a:ext cx="2276208" cy="54162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KRd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(x6)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 HDT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KRd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(x2)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 Rd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(mant,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2y)</a:t>
            </a:r>
            <a:endParaRPr sz="8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 marL="12685">
              <a:spcBef>
                <a:spcPts val="784"/>
              </a:spcBef>
            </a:pP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VRD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(x6)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HDT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 VRD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(x2)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&gt; IRd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vs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Rd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 (mant,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2-5y)</a:t>
            </a:r>
            <a:endParaRPr sz="849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824833" y="2045216"/>
          <a:ext cx="1440309" cy="5257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7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40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44">
                <a:tc rowSpan="3"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NDMM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0858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GEM2012</a:t>
                      </a:r>
                      <a:r>
                        <a:rPr sz="900" spc="-1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(n</a:t>
                      </a:r>
                      <a:r>
                        <a:rPr sz="900" spc="-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=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374)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747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0955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8A3849"/>
                      </a:solidFill>
                      <a:prstDash val="solid"/>
                    </a:lnL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14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0955" marB="0" vert="vert27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176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CLARIDEX</a:t>
                      </a:r>
                      <a:r>
                        <a:rPr sz="900" spc="-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(n</a:t>
                      </a:r>
                      <a:r>
                        <a:rPr sz="900" spc="-5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=</a:t>
                      </a:r>
                      <a:r>
                        <a:rPr sz="90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solidFill>
                            <a:srgbClr val="404040"/>
                          </a:solidFill>
                          <a:latin typeface="Calibri"/>
                          <a:cs typeface="Calibri"/>
                        </a:rPr>
                        <a:t>276)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8A3849"/>
                      </a:solidFill>
                      <a:prstDash val="solid"/>
                    </a:lnL>
                    <a:lnR w="6350">
                      <a:solidFill>
                        <a:srgbClr val="8A3849"/>
                      </a:solidFill>
                      <a:prstDash val="solid"/>
                    </a:lnR>
                    <a:lnT w="6350">
                      <a:solidFill>
                        <a:srgbClr val="8A3849"/>
                      </a:solidFill>
                      <a:prstDash val="solid"/>
                    </a:lnT>
                    <a:lnB w="6350">
                      <a:solidFill>
                        <a:srgbClr val="8A384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3324225" y="2397271"/>
            <a:ext cx="48834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BiRd</a:t>
            </a:r>
            <a:r>
              <a:rPr sz="8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vs</a:t>
            </a:r>
            <a:r>
              <a:rPr sz="8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404040"/>
                </a:solidFill>
                <a:latin typeface="Calibri"/>
                <a:cs typeface="Calibri"/>
              </a:rPr>
              <a:t>Rd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27406" y="2749407"/>
            <a:ext cx="146066" cy="457905"/>
          </a:xfrm>
          <a:prstGeom prst="rect">
            <a:avLst/>
          </a:prstGeom>
          <a:ln w="5156">
            <a:solidFill>
              <a:srgbClr val="8A3849"/>
            </a:solidFill>
          </a:ln>
        </p:spPr>
        <p:txBody>
          <a:bodyPr vert="vert270" wrap="square" lIns="0" tIns="20929" rIns="0" bIns="0" rtlCol="0">
            <a:spAutoFit/>
          </a:bodyPr>
          <a:lstStyle/>
          <a:p>
            <a:pPr marL="55813">
              <a:spcBef>
                <a:spcPts val="165"/>
              </a:spcBef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RRMM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061345" y="2886046"/>
            <a:ext cx="1206283" cy="167019"/>
          </a:xfrm>
          <a:prstGeom prst="rect">
            <a:avLst/>
          </a:prstGeom>
          <a:ln w="5156">
            <a:solidFill>
              <a:srgbClr val="8A384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51583">
              <a:spcBef>
                <a:spcPts val="165"/>
              </a:spcBef>
            </a:pP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KyCyDex</a:t>
            </a:r>
            <a:r>
              <a:rPr sz="94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(n</a:t>
            </a:r>
            <a:r>
              <a:rPr sz="9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=</a:t>
            </a:r>
            <a:r>
              <a:rPr sz="9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191)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324222" y="2908169"/>
            <a:ext cx="45029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Kd</a:t>
            </a:r>
            <a:r>
              <a:rPr sz="849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404040"/>
                </a:solidFill>
                <a:latin typeface="Calibri"/>
                <a:cs typeface="Calibri"/>
              </a:rPr>
              <a:t>vs</a:t>
            </a:r>
            <a:r>
              <a:rPr sz="8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49" spc="-5" dirty="0">
                <a:solidFill>
                  <a:srgbClr val="404040"/>
                </a:solidFill>
                <a:latin typeface="Calibri"/>
                <a:cs typeface="Calibri"/>
              </a:rPr>
              <a:t>KCd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741792" y="1433754"/>
            <a:ext cx="766135" cy="380531"/>
            <a:chOff x="5743234" y="1435522"/>
            <a:chExt cx="767080" cy="381000"/>
          </a:xfrm>
        </p:grpSpPr>
        <p:sp>
          <p:nvSpPr>
            <p:cNvPr id="15" name="object 15"/>
            <p:cNvSpPr/>
            <p:nvPr/>
          </p:nvSpPr>
          <p:spPr>
            <a:xfrm>
              <a:off x="5780659" y="1605445"/>
              <a:ext cx="729615" cy="41275"/>
            </a:xfrm>
            <a:custGeom>
              <a:avLst/>
              <a:gdLst/>
              <a:ahLst/>
              <a:cxnLst/>
              <a:rect l="l" t="t" r="r" b="b"/>
              <a:pathLst>
                <a:path w="729615" h="41275">
                  <a:moveTo>
                    <a:pt x="687958" y="0"/>
                  </a:moveTo>
                  <a:lnTo>
                    <a:pt x="687958" y="41249"/>
                  </a:lnTo>
                  <a:lnTo>
                    <a:pt x="725754" y="22352"/>
                  </a:lnTo>
                  <a:lnTo>
                    <a:pt x="694829" y="22352"/>
                  </a:lnTo>
                  <a:lnTo>
                    <a:pt x="694829" y="18910"/>
                  </a:lnTo>
                  <a:lnTo>
                    <a:pt x="725779" y="18910"/>
                  </a:lnTo>
                  <a:lnTo>
                    <a:pt x="687958" y="0"/>
                  </a:lnTo>
                  <a:close/>
                </a:path>
                <a:path w="729615" h="41275">
                  <a:moveTo>
                    <a:pt x="687958" y="18910"/>
                  </a:moveTo>
                  <a:lnTo>
                    <a:pt x="0" y="18910"/>
                  </a:lnTo>
                  <a:lnTo>
                    <a:pt x="0" y="22352"/>
                  </a:lnTo>
                  <a:lnTo>
                    <a:pt x="687958" y="22352"/>
                  </a:lnTo>
                  <a:lnTo>
                    <a:pt x="687958" y="18910"/>
                  </a:lnTo>
                  <a:close/>
                </a:path>
                <a:path w="729615" h="41275">
                  <a:moveTo>
                    <a:pt x="725779" y="18910"/>
                  </a:moveTo>
                  <a:lnTo>
                    <a:pt x="694829" y="18910"/>
                  </a:lnTo>
                  <a:lnTo>
                    <a:pt x="694829" y="22352"/>
                  </a:lnTo>
                  <a:lnTo>
                    <a:pt x="725754" y="22352"/>
                  </a:lnTo>
                  <a:lnTo>
                    <a:pt x="729208" y="20624"/>
                  </a:lnTo>
                  <a:lnTo>
                    <a:pt x="725779" y="18910"/>
                  </a:lnTo>
                  <a:close/>
                </a:path>
              </a:pathLst>
            </a:custGeom>
            <a:solidFill>
              <a:srgbClr val="8A384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744955" y="1437243"/>
              <a:ext cx="26670" cy="377825"/>
            </a:xfrm>
            <a:custGeom>
              <a:avLst/>
              <a:gdLst/>
              <a:ahLst/>
              <a:cxnLst/>
              <a:rect l="l" t="t" r="r" b="b"/>
              <a:pathLst>
                <a:path w="26670" h="377825">
                  <a:moveTo>
                    <a:pt x="0" y="0"/>
                  </a:moveTo>
                  <a:lnTo>
                    <a:pt x="7289" y="0"/>
                  </a:lnTo>
                  <a:lnTo>
                    <a:pt x="13208" y="990"/>
                  </a:lnTo>
                  <a:lnTo>
                    <a:pt x="13208" y="2197"/>
                  </a:lnTo>
                  <a:lnTo>
                    <a:pt x="13208" y="186436"/>
                  </a:lnTo>
                  <a:lnTo>
                    <a:pt x="13208" y="187655"/>
                  </a:lnTo>
                  <a:lnTo>
                    <a:pt x="19126" y="188633"/>
                  </a:lnTo>
                  <a:lnTo>
                    <a:pt x="26428" y="188633"/>
                  </a:lnTo>
                  <a:lnTo>
                    <a:pt x="19126" y="188633"/>
                  </a:lnTo>
                  <a:lnTo>
                    <a:pt x="13208" y="189623"/>
                  </a:lnTo>
                  <a:lnTo>
                    <a:pt x="13208" y="190842"/>
                  </a:lnTo>
                  <a:lnTo>
                    <a:pt x="13208" y="375069"/>
                  </a:lnTo>
                  <a:lnTo>
                    <a:pt x="13208" y="376288"/>
                  </a:lnTo>
                  <a:lnTo>
                    <a:pt x="7289" y="377266"/>
                  </a:lnTo>
                  <a:lnTo>
                    <a:pt x="0" y="377266"/>
                  </a:lnTo>
                </a:path>
              </a:pathLst>
            </a:custGeom>
            <a:ln w="3441">
              <a:solidFill>
                <a:srgbClr val="8A384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6606286" y="1536441"/>
            <a:ext cx="27208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n</a:t>
            </a:r>
            <a:r>
              <a:rPr sz="9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=</a:t>
            </a:r>
            <a:r>
              <a:rPr sz="9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922443" y="2123083"/>
            <a:ext cx="597433" cy="380531"/>
            <a:chOff x="5924108" y="2125701"/>
            <a:chExt cx="598170" cy="381000"/>
          </a:xfrm>
        </p:grpSpPr>
        <p:sp>
          <p:nvSpPr>
            <p:cNvPr id="19" name="object 19"/>
            <p:cNvSpPr/>
            <p:nvPr/>
          </p:nvSpPr>
          <p:spPr>
            <a:xfrm>
              <a:off x="5961531" y="2295624"/>
              <a:ext cx="560705" cy="41275"/>
            </a:xfrm>
            <a:custGeom>
              <a:avLst/>
              <a:gdLst/>
              <a:ahLst/>
              <a:cxnLst/>
              <a:rect l="l" t="t" r="r" b="b"/>
              <a:pathLst>
                <a:path w="560704" h="41275">
                  <a:moveTo>
                    <a:pt x="519176" y="0"/>
                  </a:moveTo>
                  <a:lnTo>
                    <a:pt x="519176" y="41249"/>
                  </a:lnTo>
                  <a:lnTo>
                    <a:pt x="556971" y="22352"/>
                  </a:lnTo>
                  <a:lnTo>
                    <a:pt x="526046" y="22352"/>
                  </a:lnTo>
                  <a:lnTo>
                    <a:pt x="526046" y="18910"/>
                  </a:lnTo>
                  <a:lnTo>
                    <a:pt x="556996" y="18910"/>
                  </a:lnTo>
                  <a:lnTo>
                    <a:pt x="519176" y="0"/>
                  </a:lnTo>
                  <a:close/>
                </a:path>
                <a:path w="560704" h="41275">
                  <a:moveTo>
                    <a:pt x="519176" y="18910"/>
                  </a:moveTo>
                  <a:lnTo>
                    <a:pt x="0" y="18910"/>
                  </a:lnTo>
                  <a:lnTo>
                    <a:pt x="0" y="22352"/>
                  </a:lnTo>
                  <a:lnTo>
                    <a:pt x="519176" y="22352"/>
                  </a:lnTo>
                  <a:lnTo>
                    <a:pt x="519176" y="18910"/>
                  </a:lnTo>
                  <a:close/>
                </a:path>
                <a:path w="560704" h="41275">
                  <a:moveTo>
                    <a:pt x="556996" y="18910"/>
                  </a:moveTo>
                  <a:lnTo>
                    <a:pt x="526046" y="18910"/>
                  </a:lnTo>
                  <a:lnTo>
                    <a:pt x="526046" y="22352"/>
                  </a:lnTo>
                  <a:lnTo>
                    <a:pt x="556971" y="22352"/>
                  </a:lnTo>
                  <a:lnTo>
                    <a:pt x="560425" y="20624"/>
                  </a:lnTo>
                  <a:lnTo>
                    <a:pt x="556996" y="18910"/>
                  </a:lnTo>
                  <a:close/>
                </a:path>
              </a:pathLst>
            </a:custGeom>
            <a:solidFill>
              <a:srgbClr val="8A384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925829" y="2127422"/>
              <a:ext cx="26670" cy="377825"/>
            </a:xfrm>
            <a:custGeom>
              <a:avLst/>
              <a:gdLst/>
              <a:ahLst/>
              <a:cxnLst/>
              <a:rect l="l" t="t" r="r" b="b"/>
              <a:pathLst>
                <a:path w="26670" h="377825">
                  <a:moveTo>
                    <a:pt x="0" y="0"/>
                  </a:moveTo>
                  <a:lnTo>
                    <a:pt x="7289" y="0"/>
                  </a:lnTo>
                  <a:lnTo>
                    <a:pt x="13208" y="990"/>
                  </a:lnTo>
                  <a:lnTo>
                    <a:pt x="13208" y="2197"/>
                  </a:lnTo>
                  <a:lnTo>
                    <a:pt x="13208" y="186436"/>
                  </a:lnTo>
                  <a:lnTo>
                    <a:pt x="13208" y="187655"/>
                  </a:lnTo>
                  <a:lnTo>
                    <a:pt x="19126" y="188633"/>
                  </a:lnTo>
                  <a:lnTo>
                    <a:pt x="26428" y="188633"/>
                  </a:lnTo>
                  <a:lnTo>
                    <a:pt x="19126" y="188633"/>
                  </a:lnTo>
                  <a:lnTo>
                    <a:pt x="13208" y="189623"/>
                  </a:lnTo>
                  <a:lnTo>
                    <a:pt x="13208" y="190842"/>
                  </a:lnTo>
                  <a:lnTo>
                    <a:pt x="13208" y="375069"/>
                  </a:lnTo>
                  <a:lnTo>
                    <a:pt x="13208" y="376288"/>
                  </a:lnTo>
                  <a:lnTo>
                    <a:pt x="7289" y="377266"/>
                  </a:lnTo>
                  <a:lnTo>
                    <a:pt x="0" y="377266"/>
                  </a:lnTo>
                </a:path>
              </a:pathLst>
            </a:custGeom>
            <a:ln w="3441">
              <a:solidFill>
                <a:srgbClr val="8A384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6606286" y="2222029"/>
            <a:ext cx="33486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n</a:t>
            </a:r>
            <a:r>
              <a:rPr sz="9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=</a:t>
            </a:r>
            <a:r>
              <a:rPr sz="949" spc="-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33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137803" y="2968133"/>
            <a:ext cx="2370073" cy="41224"/>
          </a:xfrm>
          <a:custGeom>
            <a:avLst/>
            <a:gdLst/>
            <a:ahLst/>
            <a:cxnLst/>
            <a:rect l="l" t="t" r="r" b="b"/>
            <a:pathLst>
              <a:path w="2372995" h="41275">
                <a:moveTo>
                  <a:pt x="2331351" y="0"/>
                </a:moveTo>
                <a:lnTo>
                  <a:pt x="2331351" y="41249"/>
                </a:lnTo>
                <a:lnTo>
                  <a:pt x="2369146" y="22352"/>
                </a:lnTo>
                <a:lnTo>
                  <a:pt x="2338222" y="22352"/>
                </a:lnTo>
                <a:lnTo>
                  <a:pt x="2338222" y="18910"/>
                </a:lnTo>
                <a:lnTo>
                  <a:pt x="2369172" y="18910"/>
                </a:lnTo>
                <a:lnTo>
                  <a:pt x="2331351" y="0"/>
                </a:lnTo>
                <a:close/>
              </a:path>
              <a:path w="2372995" h="41275">
                <a:moveTo>
                  <a:pt x="2331351" y="18910"/>
                </a:moveTo>
                <a:lnTo>
                  <a:pt x="0" y="18910"/>
                </a:lnTo>
                <a:lnTo>
                  <a:pt x="0" y="22352"/>
                </a:lnTo>
                <a:lnTo>
                  <a:pt x="2331351" y="22352"/>
                </a:lnTo>
                <a:lnTo>
                  <a:pt x="2331351" y="18910"/>
                </a:lnTo>
                <a:close/>
              </a:path>
              <a:path w="2372995" h="41275">
                <a:moveTo>
                  <a:pt x="2369172" y="18910"/>
                </a:moveTo>
                <a:lnTo>
                  <a:pt x="2338222" y="18910"/>
                </a:lnTo>
                <a:lnTo>
                  <a:pt x="2338222" y="22352"/>
                </a:lnTo>
                <a:lnTo>
                  <a:pt x="2369146" y="22352"/>
                </a:lnTo>
                <a:lnTo>
                  <a:pt x="2372601" y="20624"/>
                </a:lnTo>
                <a:lnTo>
                  <a:pt x="2369172" y="18910"/>
                </a:lnTo>
                <a:close/>
              </a:path>
            </a:pathLst>
          </a:custGeom>
          <a:solidFill>
            <a:srgbClr val="8A384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6633754" y="2887841"/>
            <a:ext cx="27208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n</a:t>
            </a:r>
            <a:r>
              <a:rPr sz="9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=</a:t>
            </a:r>
            <a:r>
              <a:rPr sz="949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074590" y="3410316"/>
            <a:ext cx="118154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NGF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cytometry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(2x10</a:t>
            </a:r>
            <a:r>
              <a:rPr sz="824" baseline="20202" dirty="0">
                <a:solidFill>
                  <a:srgbClr val="404040"/>
                </a:solidFill>
                <a:latin typeface="Calibri"/>
                <a:cs typeface="Calibri"/>
              </a:rPr>
              <a:t>-6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)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2002401" y="3373765"/>
            <a:ext cx="1285560" cy="31711"/>
          </a:xfrm>
          <a:custGeom>
            <a:avLst/>
            <a:gdLst/>
            <a:ahLst/>
            <a:cxnLst/>
            <a:rect l="l" t="t" r="r" b="b"/>
            <a:pathLst>
              <a:path w="1287145" h="31750">
                <a:moveTo>
                  <a:pt x="1286649" y="0"/>
                </a:moveTo>
                <a:lnTo>
                  <a:pt x="1286649" y="8610"/>
                </a:lnTo>
                <a:lnTo>
                  <a:pt x="1285481" y="15595"/>
                </a:lnTo>
                <a:lnTo>
                  <a:pt x="1284046" y="15595"/>
                </a:lnTo>
                <a:lnTo>
                  <a:pt x="645922" y="15595"/>
                </a:lnTo>
                <a:lnTo>
                  <a:pt x="644486" y="15595"/>
                </a:lnTo>
                <a:lnTo>
                  <a:pt x="643318" y="22580"/>
                </a:lnTo>
                <a:lnTo>
                  <a:pt x="643318" y="31191"/>
                </a:lnTo>
                <a:lnTo>
                  <a:pt x="643318" y="22580"/>
                </a:lnTo>
                <a:lnTo>
                  <a:pt x="642162" y="15595"/>
                </a:lnTo>
                <a:lnTo>
                  <a:pt x="640727" y="15595"/>
                </a:lnTo>
                <a:lnTo>
                  <a:pt x="2590" y="15595"/>
                </a:lnTo>
                <a:lnTo>
                  <a:pt x="1155" y="15595"/>
                </a:lnTo>
                <a:lnTo>
                  <a:pt x="0" y="8610"/>
                </a:lnTo>
                <a:lnTo>
                  <a:pt x="0" y="0"/>
                </a:lnTo>
              </a:path>
            </a:pathLst>
          </a:custGeom>
          <a:ln w="3441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2002399" y="3613666"/>
            <a:ext cx="1285560" cy="31711"/>
          </a:xfrm>
          <a:custGeom>
            <a:avLst/>
            <a:gdLst/>
            <a:ahLst/>
            <a:cxnLst/>
            <a:rect l="l" t="t" r="r" b="b"/>
            <a:pathLst>
              <a:path w="1287145" h="31750">
                <a:moveTo>
                  <a:pt x="0" y="31191"/>
                </a:moveTo>
                <a:lnTo>
                  <a:pt x="0" y="22580"/>
                </a:lnTo>
                <a:lnTo>
                  <a:pt x="1168" y="15595"/>
                </a:lnTo>
                <a:lnTo>
                  <a:pt x="2603" y="15595"/>
                </a:lnTo>
                <a:lnTo>
                  <a:pt x="640727" y="15595"/>
                </a:lnTo>
                <a:lnTo>
                  <a:pt x="642162" y="15595"/>
                </a:lnTo>
                <a:lnTo>
                  <a:pt x="643331" y="8610"/>
                </a:lnTo>
                <a:lnTo>
                  <a:pt x="643331" y="0"/>
                </a:lnTo>
                <a:lnTo>
                  <a:pt x="643331" y="8610"/>
                </a:lnTo>
                <a:lnTo>
                  <a:pt x="644486" y="15595"/>
                </a:lnTo>
                <a:lnTo>
                  <a:pt x="645922" y="15595"/>
                </a:lnTo>
                <a:lnTo>
                  <a:pt x="1284058" y="15595"/>
                </a:lnTo>
                <a:lnTo>
                  <a:pt x="1285494" y="15595"/>
                </a:lnTo>
                <a:lnTo>
                  <a:pt x="1286649" y="22580"/>
                </a:lnTo>
                <a:lnTo>
                  <a:pt x="1286649" y="31191"/>
                </a:lnTo>
              </a:path>
            </a:pathLst>
          </a:custGeom>
          <a:ln w="3441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5946346" y="3406977"/>
            <a:ext cx="1370545" cy="27704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spcBef>
                <a:spcPts val="125"/>
              </a:spcBef>
            </a:pP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RNA-seq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(n</a:t>
            </a:r>
            <a:r>
              <a:rPr sz="9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=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40)</a:t>
            </a:r>
            <a:endParaRPr sz="949">
              <a:latin typeface="Calibri"/>
              <a:cs typeface="Calibri"/>
            </a:endParaRPr>
          </a:p>
          <a:p>
            <a:pPr algn="ctr">
              <a:spcBef>
                <a:spcPts val="30"/>
              </a:spcBef>
            </a:pPr>
            <a:r>
              <a:rPr sz="749" spc="-5" dirty="0">
                <a:solidFill>
                  <a:srgbClr val="404040"/>
                </a:solidFill>
                <a:latin typeface="Calibri"/>
                <a:cs typeface="Calibri"/>
              </a:rPr>
              <a:t>(patient-matched</a:t>
            </a:r>
            <a:r>
              <a:rPr sz="749" dirty="0">
                <a:solidFill>
                  <a:srgbClr val="404040"/>
                </a:solidFill>
                <a:latin typeface="Calibri"/>
                <a:cs typeface="Calibri"/>
              </a:rPr>
              <a:t> samples</a:t>
            </a:r>
            <a:r>
              <a:rPr sz="7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04040"/>
                </a:solidFill>
                <a:latin typeface="Calibri"/>
                <a:cs typeface="Calibri"/>
              </a:rPr>
              <a:t>PB/BM)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960555" y="3371232"/>
            <a:ext cx="1285560" cy="31711"/>
          </a:xfrm>
          <a:custGeom>
            <a:avLst/>
            <a:gdLst/>
            <a:ahLst/>
            <a:cxnLst/>
            <a:rect l="l" t="t" r="r" b="b"/>
            <a:pathLst>
              <a:path w="1287145" h="31750">
                <a:moveTo>
                  <a:pt x="1286649" y="0"/>
                </a:moveTo>
                <a:lnTo>
                  <a:pt x="1286649" y="8610"/>
                </a:lnTo>
                <a:lnTo>
                  <a:pt x="1285481" y="15595"/>
                </a:lnTo>
                <a:lnTo>
                  <a:pt x="1284046" y="15595"/>
                </a:lnTo>
                <a:lnTo>
                  <a:pt x="645922" y="15595"/>
                </a:lnTo>
                <a:lnTo>
                  <a:pt x="644486" y="15595"/>
                </a:lnTo>
                <a:lnTo>
                  <a:pt x="643318" y="22580"/>
                </a:lnTo>
                <a:lnTo>
                  <a:pt x="643318" y="31191"/>
                </a:lnTo>
                <a:lnTo>
                  <a:pt x="643318" y="22580"/>
                </a:lnTo>
                <a:lnTo>
                  <a:pt x="642162" y="15595"/>
                </a:lnTo>
                <a:lnTo>
                  <a:pt x="640727" y="15595"/>
                </a:lnTo>
                <a:lnTo>
                  <a:pt x="2590" y="15595"/>
                </a:lnTo>
                <a:lnTo>
                  <a:pt x="1155" y="15595"/>
                </a:lnTo>
                <a:lnTo>
                  <a:pt x="0" y="8610"/>
                </a:lnTo>
                <a:lnTo>
                  <a:pt x="0" y="0"/>
                </a:lnTo>
              </a:path>
            </a:pathLst>
          </a:custGeom>
          <a:ln w="3441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 txBox="1"/>
          <p:nvPr/>
        </p:nvSpPr>
        <p:spPr>
          <a:xfrm>
            <a:off x="1726149" y="3750597"/>
            <a:ext cx="2052964" cy="25629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97882" marR="5074" indent="-185832">
              <a:lnSpc>
                <a:spcPct val="101499"/>
              </a:lnSpc>
              <a:spcBef>
                <a:spcPts val="95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799" spc="-5" dirty="0">
                <a:solidFill>
                  <a:srgbClr val="404040"/>
                </a:solidFill>
                <a:latin typeface="Calibri"/>
                <a:cs typeface="Calibri"/>
              </a:rPr>
              <a:t>Cutoffs</a:t>
            </a:r>
            <a:r>
              <a:rPr sz="799" spc="9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calculation</a:t>
            </a:r>
            <a:r>
              <a:rPr sz="799" spc="9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6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699" spc="-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799" spc="-5" dirty="0">
                <a:solidFill>
                  <a:srgbClr val="404040"/>
                </a:solidFill>
                <a:latin typeface="Calibri"/>
                <a:cs typeface="Calibri"/>
              </a:rPr>
              <a:t>Cox-based</a:t>
            </a:r>
            <a:r>
              <a:rPr sz="799" spc="9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regression </a:t>
            </a:r>
            <a:r>
              <a:rPr sz="799" spc="-17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modelling</a:t>
            </a:r>
            <a:r>
              <a:rPr sz="7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dirty="0">
                <a:solidFill>
                  <a:srgbClr val="404040"/>
                </a:solidFill>
                <a:latin typeface="Calibri"/>
                <a:cs typeface="Calibri"/>
              </a:rPr>
              <a:t>(corrected by</a:t>
            </a:r>
            <a:r>
              <a:rPr sz="799" spc="-5" dirty="0">
                <a:solidFill>
                  <a:srgbClr val="404040"/>
                </a:solidFill>
                <a:latin typeface="Calibri"/>
                <a:cs typeface="Calibri"/>
              </a:rPr>
              <a:t> bootstrapping)</a:t>
            </a:r>
            <a:endParaRPr sz="7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/>
          <p:nvPr/>
        </p:nvSpPr>
        <p:spPr>
          <a:xfrm>
            <a:off x="1431072" y="735620"/>
            <a:ext cx="0" cy="651976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0"/>
                </a:moveTo>
                <a:lnTo>
                  <a:pt x="0" y="378714"/>
                </a:lnTo>
              </a:path>
              <a:path h="652780">
                <a:moveTo>
                  <a:pt x="0" y="0"/>
                </a:moveTo>
                <a:lnTo>
                  <a:pt x="0" y="652411"/>
                </a:lnTo>
              </a:path>
            </a:pathLst>
          </a:custGeom>
          <a:ln w="20637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4898320" y="1600870"/>
            <a:ext cx="136103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8A3849"/>
              </a:buClr>
              <a:buChar char="&gt;"/>
              <a:tabLst>
                <a:tab pos="198516" algn="l"/>
              </a:tabLst>
            </a:pP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CTCs</a:t>
            </a:r>
            <a:r>
              <a:rPr sz="94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were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detected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in: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45406" y="1756089"/>
            <a:ext cx="1284926" cy="683687"/>
          </a:xfrm>
          <a:prstGeom prst="rect">
            <a:avLst/>
          </a:prstGeom>
        </p:spPr>
        <p:txBody>
          <a:bodyPr vert="horz" wrap="square" lIns="0" tIns="94498" rIns="0" bIns="0" rtlCol="0">
            <a:spAutoFit/>
          </a:bodyPr>
          <a:lstStyle/>
          <a:p>
            <a:pPr marL="197882" indent="-185832">
              <a:spcBef>
                <a:spcPts val="744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248/316</a:t>
            </a:r>
            <a:r>
              <a:rPr sz="899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(78%)</a:t>
            </a:r>
            <a:r>
              <a:rPr sz="899" spc="-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SMM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649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597/650</a:t>
            </a:r>
            <a:r>
              <a:rPr sz="899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(92%)</a:t>
            </a:r>
            <a:r>
              <a:rPr sz="899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NDMM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644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170/192</a:t>
            </a:r>
            <a:r>
              <a:rPr sz="899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(89%)</a:t>
            </a:r>
            <a:r>
              <a:rPr sz="899" spc="-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RRMM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98320" y="2501112"/>
            <a:ext cx="171365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8A3849"/>
              </a:buClr>
              <a:buChar char="&gt;"/>
              <a:tabLst>
                <a:tab pos="198516" algn="l"/>
              </a:tabLst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Median</a:t>
            </a:r>
            <a:r>
              <a:rPr sz="9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CTC</a:t>
            </a:r>
            <a:r>
              <a:rPr sz="94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frequencies</a:t>
            </a:r>
            <a:r>
              <a:rPr sz="94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were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145406" y="2727271"/>
            <a:ext cx="1743464" cy="612655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97882" indent="-185832">
              <a:spcBef>
                <a:spcPts val="120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0.001%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(0.05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CTCs/µL)</a:t>
            </a:r>
            <a:r>
              <a:rPr sz="8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SMM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714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0.01%</a:t>
            </a:r>
            <a:r>
              <a:rPr sz="89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(0.64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CTCs/µL)</a:t>
            </a:r>
            <a:r>
              <a:rPr sz="89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NDMM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644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0.005%</a:t>
            </a:r>
            <a:r>
              <a:rPr sz="89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(0.22</a:t>
            </a:r>
            <a:r>
              <a:rPr sz="8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CTCs/µL)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899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RRMM</a:t>
            </a:r>
            <a:endParaRPr sz="89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77083" y="1453660"/>
            <a:ext cx="2650320" cy="2673030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2261209" y="2151019"/>
            <a:ext cx="24734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54E4E7"/>
                </a:solidFill>
                <a:latin typeface="Calibri"/>
                <a:cs typeface="Calibri"/>
              </a:rPr>
              <a:t>0.001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713444" y="2985277"/>
            <a:ext cx="198510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329DE7"/>
                </a:solidFill>
                <a:latin typeface="Calibri"/>
                <a:cs typeface="Calibri"/>
              </a:rPr>
              <a:t>0.01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65923" y="3804723"/>
            <a:ext cx="24734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DA66D0"/>
                </a:solidFill>
                <a:latin typeface="Calibri"/>
                <a:cs typeface="Calibri"/>
              </a:rPr>
              <a:t>0.005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35342" y="754176"/>
            <a:ext cx="3999379" cy="547964"/>
          </a:xfrm>
          <a:prstGeom prst="rect">
            <a:avLst/>
          </a:prstGeom>
        </p:spPr>
        <p:txBody>
          <a:bodyPr vert="horz" wrap="square" lIns="0" tIns="43761" rIns="0" bIns="0" rtlCol="0">
            <a:spAutoFit/>
          </a:bodyPr>
          <a:lstStyle/>
          <a:p>
            <a:pPr marL="12685" marR="5074">
              <a:lnSpc>
                <a:spcPts val="1948"/>
              </a:lnSpc>
              <a:spcBef>
                <a:spcPts val="345"/>
              </a:spcBef>
            </a:pP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CTCs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are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continuously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trafficking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in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PB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and </a:t>
            </a:r>
            <a:r>
              <a:rPr sz="1798" spc="-39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numbers</a:t>
            </a:r>
            <a:r>
              <a:rPr sz="1798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peak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in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NDMM</a:t>
            </a:r>
            <a:endParaRPr sz="17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2414163" y="939154"/>
            <a:ext cx="4316488" cy="277938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333399"/>
                </a:solidFill>
                <a:latin typeface="Arial"/>
                <a:cs typeface="Arial"/>
              </a:rPr>
              <a:t>Also</a:t>
            </a:r>
            <a:r>
              <a:rPr sz="1698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included</a:t>
            </a:r>
            <a:r>
              <a:rPr sz="1698" b="1" spc="-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patients</a:t>
            </a:r>
            <a:r>
              <a:rPr sz="1698" b="1" spc="-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(specific</a:t>
            </a:r>
            <a:r>
              <a:rPr sz="1698" b="1" spc="-2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Arial"/>
                <a:cs typeface="Arial"/>
              </a:rPr>
              <a:t>analysis)</a:t>
            </a:r>
            <a:endParaRPr sz="1698" b="1" dirty="0">
              <a:solidFill>
                <a:srgbClr val="333399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69918" y="1768385"/>
            <a:ext cx="3204069" cy="1288731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ctr">
              <a:lnSpc>
                <a:spcPct val="122000"/>
              </a:lnSpc>
              <a:spcBef>
                <a:spcPts val="85"/>
              </a:spcBef>
            </a:pPr>
            <a:r>
              <a:rPr sz="1698" spc="10" dirty="0">
                <a:latin typeface="Arial"/>
                <a:cs typeface="Arial"/>
              </a:rPr>
              <a:t>Lymphoblastic </a:t>
            </a:r>
            <a:r>
              <a:rPr sz="1698" spc="15" dirty="0">
                <a:latin typeface="Arial"/>
                <a:cs typeface="Arial"/>
              </a:rPr>
              <a:t>lymphoma </a:t>
            </a:r>
            <a:r>
              <a:rPr sz="1698" spc="10" dirty="0">
                <a:latin typeface="Arial"/>
                <a:cs typeface="Arial"/>
              </a:rPr>
              <a:t>(n=25) </a:t>
            </a:r>
            <a:r>
              <a:rPr sz="1698" spc="-458" dirty="0">
                <a:latin typeface="Arial"/>
                <a:cs typeface="Arial"/>
              </a:rPr>
              <a:t> </a:t>
            </a:r>
            <a:r>
              <a:rPr sz="1698" spc="15" dirty="0">
                <a:latin typeface="Arial"/>
                <a:cs typeface="Arial"/>
              </a:rPr>
              <a:t>Mixed </a:t>
            </a:r>
            <a:r>
              <a:rPr sz="1698" spc="10" dirty="0">
                <a:latin typeface="Arial"/>
                <a:cs typeface="Arial"/>
              </a:rPr>
              <a:t>phenotype </a:t>
            </a:r>
            <a:r>
              <a:rPr sz="1698" spc="20" dirty="0">
                <a:latin typeface="Arial"/>
                <a:cs typeface="Arial"/>
              </a:rPr>
              <a:t>AL </a:t>
            </a:r>
            <a:r>
              <a:rPr sz="1698" spc="10" dirty="0">
                <a:latin typeface="Arial"/>
                <a:cs typeface="Arial"/>
              </a:rPr>
              <a:t>(n=21) </a:t>
            </a:r>
            <a:r>
              <a:rPr sz="1698" spc="15" dirty="0">
                <a:latin typeface="Arial"/>
                <a:cs typeface="Arial"/>
              </a:rPr>
              <a:t> </a:t>
            </a:r>
            <a:r>
              <a:rPr sz="1698" spc="10" dirty="0">
                <a:latin typeface="Arial"/>
                <a:cs typeface="Arial"/>
              </a:rPr>
              <a:t>Undifferentiated</a:t>
            </a:r>
            <a:r>
              <a:rPr sz="1698" spc="-10" dirty="0">
                <a:latin typeface="Arial"/>
                <a:cs typeface="Arial"/>
              </a:rPr>
              <a:t> </a:t>
            </a:r>
            <a:r>
              <a:rPr sz="1698" spc="20" dirty="0">
                <a:latin typeface="Arial"/>
                <a:cs typeface="Arial"/>
              </a:rPr>
              <a:t>AL</a:t>
            </a:r>
            <a:r>
              <a:rPr sz="1698" dirty="0">
                <a:latin typeface="Arial"/>
                <a:cs typeface="Arial"/>
              </a:rPr>
              <a:t> </a:t>
            </a:r>
            <a:r>
              <a:rPr sz="1698" spc="10" dirty="0">
                <a:latin typeface="Arial"/>
                <a:cs typeface="Arial"/>
              </a:rPr>
              <a:t>(n=3)</a:t>
            </a:r>
            <a:endParaRPr sz="1698">
              <a:latin typeface="Arial"/>
              <a:cs typeface="Arial"/>
            </a:endParaRPr>
          </a:p>
          <a:p>
            <a:pPr algn="ctr">
              <a:spcBef>
                <a:spcPts val="454"/>
              </a:spcBef>
            </a:pPr>
            <a:r>
              <a:rPr sz="1698" spc="15" dirty="0">
                <a:latin typeface="Arial"/>
                <a:cs typeface="Arial"/>
              </a:rPr>
              <a:t>Age</a:t>
            </a:r>
            <a:r>
              <a:rPr sz="1698" spc="-10" dirty="0">
                <a:latin typeface="Arial"/>
                <a:cs typeface="Arial"/>
              </a:rPr>
              <a:t> </a:t>
            </a:r>
            <a:r>
              <a:rPr sz="1698" spc="15" dirty="0">
                <a:latin typeface="Arial"/>
                <a:cs typeface="Arial"/>
              </a:rPr>
              <a:t>&gt;60</a:t>
            </a:r>
            <a:r>
              <a:rPr sz="1698" spc="-10" dirty="0">
                <a:latin typeface="Arial"/>
                <a:cs typeface="Arial"/>
              </a:rPr>
              <a:t> </a:t>
            </a:r>
            <a:r>
              <a:rPr sz="1698" spc="10" dirty="0">
                <a:latin typeface="Arial"/>
                <a:cs typeface="Arial"/>
              </a:rPr>
              <a:t>yr</a:t>
            </a:r>
            <a:r>
              <a:rPr sz="1698" spc="-5" dirty="0">
                <a:latin typeface="Arial"/>
                <a:cs typeface="Arial"/>
              </a:rPr>
              <a:t> </a:t>
            </a:r>
            <a:r>
              <a:rPr sz="1698" spc="20" dirty="0">
                <a:latin typeface="Arial"/>
                <a:cs typeface="Arial"/>
              </a:rPr>
              <a:t>&amp;</a:t>
            </a:r>
            <a:r>
              <a:rPr sz="1698" spc="-5" dirty="0">
                <a:latin typeface="Arial"/>
                <a:cs typeface="Arial"/>
              </a:rPr>
              <a:t> </a:t>
            </a:r>
            <a:r>
              <a:rPr sz="1698" spc="5" dirty="0">
                <a:latin typeface="Arial"/>
                <a:cs typeface="Arial"/>
              </a:rPr>
              <a:t>fit</a:t>
            </a:r>
            <a:r>
              <a:rPr sz="1698" spc="-5" dirty="0">
                <a:latin typeface="Arial"/>
                <a:cs typeface="Arial"/>
              </a:rPr>
              <a:t> </a:t>
            </a:r>
            <a:r>
              <a:rPr sz="1698" spc="10" dirty="0">
                <a:latin typeface="Arial"/>
                <a:cs typeface="Arial"/>
              </a:rPr>
              <a:t>(n=23)</a:t>
            </a:r>
            <a:endParaRPr sz="16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/>
          <p:nvPr/>
        </p:nvSpPr>
        <p:spPr>
          <a:xfrm>
            <a:off x="1431072" y="735620"/>
            <a:ext cx="0" cy="651976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0"/>
                </a:moveTo>
                <a:lnTo>
                  <a:pt x="0" y="378714"/>
                </a:lnTo>
              </a:path>
              <a:path h="652780">
                <a:moveTo>
                  <a:pt x="0" y="0"/>
                </a:moveTo>
                <a:lnTo>
                  <a:pt x="0" y="652411"/>
                </a:lnTo>
              </a:path>
            </a:pathLst>
          </a:custGeom>
          <a:ln w="20637">
            <a:solidFill>
              <a:srgbClr val="8A384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4767627" y="1561298"/>
            <a:ext cx="259839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8A3849"/>
              </a:buClr>
              <a:buChar char="&gt;"/>
              <a:tabLst>
                <a:tab pos="198516" algn="l"/>
              </a:tabLst>
            </a:pPr>
            <a:r>
              <a:rPr sz="949" spc="10" dirty="0">
                <a:solidFill>
                  <a:srgbClr val="BFBFBF"/>
                </a:solidFill>
                <a:latin typeface="Calibri"/>
                <a:cs typeface="Calibri"/>
              </a:rPr>
              <a:t>High</a:t>
            </a:r>
            <a:r>
              <a:rPr sz="949" spc="5" dirty="0">
                <a:solidFill>
                  <a:srgbClr val="BFBFBF"/>
                </a:solidFill>
                <a:latin typeface="Calibri"/>
                <a:cs typeface="Calibri"/>
              </a:rPr>
              <a:t> similarity</a:t>
            </a:r>
            <a:r>
              <a:rPr sz="949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BFBFBF"/>
                </a:solidFill>
                <a:latin typeface="Calibri"/>
                <a:cs typeface="Calibri"/>
              </a:rPr>
              <a:t>between</a:t>
            </a:r>
            <a:r>
              <a:rPr sz="949" spc="10" dirty="0">
                <a:solidFill>
                  <a:srgbClr val="BFBFBF"/>
                </a:solidFill>
                <a:latin typeface="Calibri"/>
                <a:cs typeface="Calibri"/>
              </a:rPr>
              <a:t> BM</a:t>
            </a:r>
            <a:r>
              <a:rPr sz="949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BFBFBF"/>
                </a:solidFill>
                <a:latin typeface="Calibri"/>
                <a:cs typeface="Calibri"/>
              </a:rPr>
              <a:t>and</a:t>
            </a:r>
            <a:r>
              <a:rPr sz="949" spc="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BFBFBF"/>
                </a:solidFill>
                <a:latin typeface="Calibri"/>
                <a:cs typeface="Calibri"/>
              </a:rPr>
              <a:t>PB</a:t>
            </a:r>
            <a:r>
              <a:rPr sz="949" spc="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BFBFBF"/>
                </a:solidFill>
                <a:latin typeface="Calibri"/>
                <a:cs typeface="Calibri"/>
              </a:rPr>
              <a:t>tumor</a:t>
            </a:r>
            <a:r>
              <a:rPr sz="949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BFBFBF"/>
                </a:solidFill>
                <a:latin typeface="Calibri"/>
                <a:cs typeface="Calibri"/>
              </a:rPr>
              <a:t>cells,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014830" y="1795702"/>
            <a:ext cx="2666887" cy="667197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97882" indent="-185832">
              <a:spcBef>
                <a:spcPts val="120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low </a:t>
            </a:r>
            <a:r>
              <a:rPr sz="899" spc="3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number 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of </a:t>
            </a:r>
            <a:r>
              <a:rPr sz="899" spc="4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differentially</a:t>
            </a:r>
            <a:r>
              <a:rPr sz="899" spc="24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expressed</a:t>
            </a:r>
            <a:r>
              <a:rPr sz="899" spc="24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genes 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-60" dirty="0">
                <a:solidFill>
                  <a:srgbClr val="BFBFBF"/>
                </a:solidFill>
                <a:latin typeface="Wingdings"/>
                <a:cs typeface="Wingdings"/>
              </a:rPr>
              <a:t></a:t>
            </a:r>
            <a:endParaRPr sz="899">
              <a:latin typeface="Wingdings"/>
              <a:cs typeface="Wingdings"/>
            </a:endParaRPr>
          </a:p>
          <a:p>
            <a:pPr marL="197882"/>
            <a:r>
              <a:rPr sz="899" spc="10" dirty="0">
                <a:solidFill>
                  <a:srgbClr val="BFBFBF"/>
                </a:solidFill>
                <a:latin typeface="Calibri"/>
                <a:cs typeface="Calibri"/>
              </a:rPr>
              <a:t>79/241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 with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BFBFBF"/>
                </a:solidFill>
                <a:latin typeface="Calibri"/>
                <a:cs typeface="Calibri"/>
              </a:rPr>
              <a:t>≥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2-fold </a:t>
            </a:r>
            <a:r>
              <a:rPr sz="899" spc="-5" dirty="0">
                <a:solidFill>
                  <a:srgbClr val="BFBFBF"/>
                </a:solidFill>
                <a:latin typeface="Calibri"/>
                <a:cs typeface="Calibri"/>
              </a:rPr>
              <a:t>different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expression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644"/>
              </a:spcBef>
              <a:buClr>
                <a:srgbClr val="8A3849"/>
              </a:buClr>
              <a:buChar char="&gt;"/>
              <a:tabLst>
                <a:tab pos="197882" algn="l"/>
                <a:tab pos="198516" algn="l"/>
              </a:tabLst>
            </a:pP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clustering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by</a:t>
            </a:r>
            <a:r>
              <a:rPr sz="899" spc="4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patient</a:t>
            </a:r>
            <a:r>
              <a:rPr sz="899" spc="4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(not</a:t>
            </a:r>
            <a:r>
              <a:rPr sz="899" spc="4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by</a:t>
            </a:r>
            <a:r>
              <a:rPr sz="899" spc="40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tumor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cell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location)</a:t>
            </a:r>
            <a:r>
              <a:rPr sz="899" spc="3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spc="-60" dirty="0">
                <a:solidFill>
                  <a:srgbClr val="BFBFBF"/>
                </a:solidFill>
                <a:latin typeface="Wingdings"/>
                <a:cs typeface="Wingdings"/>
              </a:rPr>
              <a:t></a:t>
            </a:r>
            <a:endParaRPr sz="899">
              <a:latin typeface="Wingdings"/>
              <a:cs typeface="Wingdings"/>
            </a:endParaRPr>
          </a:p>
          <a:p>
            <a:pPr marL="197882">
              <a:spcBef>
                <a:spcPts val="65"/>
              </a:spcBef>
            </a:pPr>
            <a:r>
              <a:rPr sz="899" spc="10" dirty="0">
                <a:solidFill>
                  <a:srgbClr val="BFBFBF"/>
                </a:solidFill>
                <a:latin typeface="Calibri"/>
                <a:cs typeface="Calibri"/>
              </a:rPr>
              <a:t>25/40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BFBFBF"/>
                </a:solidFill>
                <a:latin typeface="Calibri"/>
                <a:cs typeface="Calibri"/>
              </a:rPr>
              <a:t>(</a:t>
            </a:r>
            <a:r>
              <a:rPr sz="899" spc="10" dirty="0">
                <a:solidFill>
                  <a:srgbClr val="BFBFBF"/>
                </a:solidFill>
                <a:latin typeface="Calibri"/>
                <a:cs typeface="Calibri"/>
              </a:rPr>
              <a:t>63</a:t>
            </a:r>
            <a:r>
              <a:rPr sz="899" spc="5" dirty="0">
                <a:solidFill>
                  <a:srgbClr val="BFBFBF"/>
                </a:solidFill>
                <a:latin typeface="Calibri"/>
                <a:cs typeface="Calibri"/>
              </a:rPr>
              <a:t>%)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767627" y="2515951"/>
            <a:ext cx="122784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8A3849"/>
              </a:buClr>
              <a:buChar char="&gt;"/>
              <a:tabLst>
                <a:tab pos="198516" algn="l"/>
              </a:tabLst>
            </a:pP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Expression</a:t>
            </a:r>
            <a:r>
              <a:rPr sz="949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patterns,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14943" y="2750354"/>
            <a:ext cx="2666252" cy="116823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 algn="just">
              <a:lnSpc>
                <a:spcPct val="102899"/>
              </a:lnSpc>
              <a:spcBef>
                <a:spcPts val="90"/>
              </a:spcBef>
              <a:buClr>
                <a:srgbClr val="8A3849"/>
              </a:buClr>
              <a:buFont typeface="Calibri"/>
              <a:buChar char="&gt;"/>
              <a:tabLst>
                <a:tab pos="198516" algn="l"/>
              </a:tabLst>
            </a:pPr>
            <a:r>
              <a:rPr sz="899" b="1" spc="10" dirty="0">
                <a:solidFill>
                  <a:srgbClr val="E05C71"/>
                </a:solidFill>
                <a:latin typeface="Calibri"/>
                <a:cs typeface="Calibri"/>
              </a:rPr>
              <a:t>#1</a:t>
            </a:r>
            <a:r>
              <a:rPr sz="899" b="1" spc="15" dirty="0">
                <a:solidFill>
                  <a:srgbClr val="E05C71"/>
                </a:solidFill>
                <a:latin typeface="Calibri"/>
                <a:cs typeface="Calibri"/>
              </a:rPr>
              <a:t>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799" spc="8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decreased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with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disease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evolution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</a:t>
            </a:r>
            <a:r>
              <a:rPr sz="899" i="1" spc="5" dirty="0">
                <a:solidFill>
                  <a:srgbClr val="404040"/>
                </a:solidFill>
                <a:latin typeface="Calibri"/>
                <a:cs typeface="Calibri"/>
              </a:rPr>
              <a:t>EMP3, </a:t>
            </a:r>
            <a:r>
              <a:rPr sz="899" i="1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i="1" spc="-15" dirty="0">
                <a:solidFill>
                  <a:srgbClr val="404040"/>
                </a:solidFill>
                <a:latin typeface="Calibri"/>
                <a:cs typeface="Calibri"/>
              </a:rPr>
              <a:t>TYMP, </a:t>
            </a:r>
            <a:r>
              <a:rPr sz="899" i="1" spc="5" dirty="0">
                <a:solidFill>
                  <a:srgbClr val="404040"/>
                </a:solidFill>
                <a:latin typeface="Calibri"/>
                <a:cs typeface="Calibri"/>
              </a:rPr>
              <a:t>ADAM8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)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799" spc="-5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deregulation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of p53 and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hypoxia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pathways</a:t>
            </a:r>
            <a:endParaRPr sz="899">
              <a:latin typeface="Calibri"/>
              <a:cs typeface="Calibri"/>
            </a:endParaRPr>
          </a:p>
          <a:p>
            <a:pPr marL="197882" marR="16490" indent="-185832" algn="just">
              <a:spcBef>
                <a:spcPts val="644"/>
              </a:spcBef>
              <a:buClr>
                <a:srgbClr val="8A3849"/>
              </a:buClr>
              <a:buFont typeface="Calibri"/>
              <a:buChar char="&gt;"/>
              <a:tabLst>
                <a:tab pos="198516" algn="l"/>
              </a:tabLst>
            </a:pPr>
            <a:r>
              <a:rPr sz="899" b="1" spc="10" dirty="0">
                <a:solidFill>
                  <a:srgbClr val="00B050"/>
                </a:solidFill>
                <a:latin typeface="Calibri"/>
                <a:cs typeface="Calibri"/>
              </a:rPr>
              <a:t>#2</a:t>
            </a:r>
            <a:r>
              <a:rPr sz="899" b="1" spc="15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799" spc="8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increased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 in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active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 disease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(</a:t>
            </a:r>
            <a:r>
              <a:rPr sz="899" i="1" spc="5" dirty="0">
                <a:solidFill>
                  <a:srgbClr val="404040"/>
                </a:solidFill>
                <a:latin typeface="Calibri"/>
                <a:cs typeface="Calibri"/>
              </a:rPr>
              <a:t>FLNA,</a:t>
            </a:r>
            <a:r>
              <a:rPr sz="899" i="1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i="1" spc="-30" dirty="0">
                <a:solidFill>
                  <a:srgbClr val="404040"/>
                </a:solidFill>
                <a:latin typeface="Calibri"/>
                <a:cs typeface="Calibri"/>
              </a:rPr>
              <a:t>MYO1F, </a:t>
            </a:r>
            <a:r>
              <a:rPr sz="899" i="1" spc="-2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i="1" dirty="0">
                <a:solidFill>
                  <a:srgbClr val="404040"/>
                </a:solidFill>
                <a:latin typeface="Calibri"/>
                <a:cs typeface="Calibri"/>
              </a:rPr>
              <a:t>PLE</a:t>
            </a:r>
            <a:r>
              <a:rPr sz="899" i="1" spc="10" dirty="0">
                <a:solidFill>
                  <a:srgbClr val="404040"/>
                </a:solidFill>
                <a:latin typeface="Calibri"/>
                <a:cs typeface="Calibri"/>
              </a:rPr>
              <a:t>K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)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799" spc="-1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EM</a:t>
            </a:r>
            <a:r>
              <a:rPr sz="899" spc="-90" dirty="0">
                <a:solidFill>
                  <a:srgbClr val="404040"/>
                </a:solidFill>
                <a:latin typeface="Calibri"/>
                <a:cs typeface="Calibri"/>
              </a:rPr>
              <a:t>T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,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c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o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agul</a:t>
            </a:r>
            <a:r>
              <a:rPr sz="899" spc="-10" dirty="0">
                <a:solidFill>
                  <a:srgbClr val="404040"/>
                </a:solidFill>
                <a:latin typeface="Calibri"/>
                <a:cs typeface="Calibri"/>
              </a:rPr>
              <a:t>a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t</a:t>
            </a:r>
            <a:r>
              <a:rPr sz="899" spc="-5" dirty="0">
                <a:solidFill>
                  <a:srgbClr val="404040"/>
                </a:solidFill>
                <a:latin typeface="Calibri"/>
                <a:cs typeface="Calibri"/>
              </a:rPr>
              <a:t>i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o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n, an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d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5" dirty="0">
                <a:solidFill>
                  <a:srgbClr val="404040"/>
                </a:solidFill>
                <a:latin typeface="Calibri"/>
                <a:cs typeface="Calibri"/>
              </a:rPr>
              <a:t>m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e</a:t>
            </a:r>
            <a:r>
              <a:rPr sz="899" spc="-5" dirty="0">
                <a:solidFill>
                  <a:srgbClr val="404040"/>
                </a:solidFill>
                <a:latin typeface="Calibri"/>
                <a:cs typeface="Calibri"/>
              </a:rPr>
              <a:t>t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ab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o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lism</a:t>
            </a:r>
            <a:endParaRPr sz="899">
              <a:latin typeface="Calibri"/>
              <a:cs typeface="Calibri"/>
            </a:endParaRPr>
          </a:p>
          <a:p>
            <a:pPr marL="197882" indent="-185832">
              <a:spcBef>
                <a:spcPts val="714"/>
              </a:spcBef>
              <a:buClr>
                <a:srgbClr val="8A3849"/>
              </a:buClr>
              <a:buFont typeface="Calibri"/>
              <a:buChar char="&gt;"/>
              <a:tabLst>
                <a:tab pos="197882" algn="l"/>
                <a:tab pos="198516" algn="l"/>
              </a:tabLst>
            </a:pPr>
            <a:r>
              <a:rPr sz="899" b="1" spc="10" dirty="0">
                <a:solidFill>
                  <a:srgbClr val="329DE7"/>
                </a:solidFill>
                <a:latin typeface="Calibri"/>
                <a:cs typeface="Calibri"/>
              </a:rPr>
              <a:t>#3 </a:t>
            </a:r>
            <a:r>
              <a:rPr sz="899" b="1" spc="120" dirty="0">
                <a:solidFill>
                  <a:srgbClr val="329DE7"/>
                </a:solidFill>
                <a:latin typeface="Calibri"/>
                <a:cs typeface="Calibri"/>
              </a:rPr>
              <a:t>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r>
              <a:rPr sz="799" spc="345" dirty="0">
                <a:solidFill>
                  <a:srgbClr val="8A3849"/>
                </a:solidFill>
                <a:latin typeface="Times New Roman"/>
                <a:cs typeface="Times New Roman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peak </a:t>
            </a:r>
            <a:r>
              <a:rPr sz="899" spc="1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in </a:t>
            </a:r>
            <a:r>
              <a:rPr sz="899" spc="1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10" dirty="0">
                <a:solidFill>
                  <a:srgbClr val="404040"/>
                </a:solidFill>
                <a:latin typeface="Calibri"/>
                <a:cs typeface="Calibri"/>
              </a:rPr>
              <a:t>NDMM </a:t>
            </a:r>
            <a:r>
              <a:rPr sz="899" spc="1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(</a:t>
            </a:r>
            <a:r>
              <a:rPr sz="899" i="1" dirty="0">
                <a:solidFill>
                  <a:srgbClr val="404040"/>
                </a:solidFill>
                <a:latin typeface="Calibri"/>
                <a:cs typeface="Calibri"/>
              </a:rPr>
              <a:t>PLAUR,</a:t>
            </a:r>
            <a:r>
              <a:rPr sz="899" i="1" spc="34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i="1" spc="5" dirty="0">
                <a:solidFill>
                  <a:srgbClr val="404040"/>
                </a:solidFill>
                <a:latin typeface="Calibri"/>
                <a:cs typeface="Calibri"/>
              </a:rPr>
              <a:t>CD82, </a:t>
            </a:r>
            <a:r>
              <a:rPr sz="899" i="1" spc="1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i="1" dirty="0">
                <a:solidFill>
                  <a:srgbClr val="404040"/>
                </a:solidFill>
                <a:latin typeface="Calibri"/>
                <a:cs typeface="Calibri"/>
              </a:rPr>
              <a:t>IFIT3</a:t>
            </a:r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)</a:t>
            </a:r>
            <a:r>
              <a:rPr sz="899" spc="3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799" spc="-60" dirty="0">
                <a:solidFill>
                  <a:srgbClr val="8A3849"/>
                </a:solidFill>
                <a:latin typeface="Wingdings"/>
                <a:cs typeface="Wingdings"/>
              </a:rPr>
              <a:t></a:t>
            </a:r>
            <a:endParaRPr sz="799">
              <a:latin typeface="Wingdings"/>
              <a:cs typeface="Wingdings"/>
            </a:endParaRPr>
          </a:p>
          <a:p>
            <a:pPr marL="197882"/>
            <a:r>
              <a:rPr sz="899" dirty="0">
                <a:solidFill>
                  <a:srgbClr val="404040"/>
                </a:solidFill>
                <a:latin typeface="Calibri"/>
                <a:cs typeface="Calibri"/>
              </a:rPr>
              <a:t>inflammation-related</a:t>
            </a:r>
            <a:r>
              <a:rPr sz="899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899" spc="5" dirty="0">
                <a:solidFill>
                  <a:srgbClr val="404040"/>
                </a:solidFill>
                <a:latin typeface="Calibri"/>
                <a:cs typeface="Calibri"/>
              </a:rPr>
              <a:t>processes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830421" y="4215033"/>
            <a:ext cx="1002064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logFC,</a:t>
            </a:r>
            <a:r>
              <a:rPr sz="4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logarithmic</a:t>
            </a:r>
            <a:r>
              <a:rPr sz="44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fold-change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(base</a:t>
            </a:r>
            <a:r>
              <a:rPr sz="449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2)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35343" y="754176"/>
            <a:ext cx="3713346" cy="547964"/>
          </a:xfrm>
          <a:prstGeom prst="rect">
            <a:avLst/>
          </a:prstGeom>
        </p:spPr>
        <p:txBody>
          <a:bodyPr vert="horz" wrap="square" lIns="0" tIns="43761" rIns="0" bIns="0" rtlCol="0">
            <a:spAutoFit/>
          </a:bodyPr>
          <a:lstStyle/>
          <a:p>
            <a:pPr marL="12685" marR="5074">
              <a:lnSpc>
                <a:spcPts val="1948"/>
              </a:lnSpc>
              <a:spcBef>
                <a:spcPts val="345"/>
              </a:spcBef>
            </a:pPr>
            <a:r>
              <a:rPr sz="1798" spc="-10" dirty="0">
                <a:solidFill>
                  <a:srgbClr val="8A3849"/>
                </a:solidFill>
                <a:latin typeface="Calibri"/>
                <a:cs typeface="Calibri"/>
              </a:rPr>
              <a:t>Transcriptional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insights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into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  <a:cs typeface="Calibri"/>
              </a:rPr>
              <a:t>progressive </a:t>
            </a:r>
            <a:r>
              <a:rPr sz="1798" spc="-39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disease</a:t>
            </a:r>
            <a:r>
              <a:rPr sz="1798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dirty="0">
                <a:solidFill>
                  <a:srgbClr val="8A3849"/>
                </a:solidFill>
                <a:latin typeface="Calibri"/>
                <a:cs typeface="Calibri"/>
              </a:rPr>
              <a:t>dissemination</a:t>
            </a:r>
            <a:endParaRPr sz="1798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442621" y="1523049"/>
            <a:ext cx="1917241" cy="2659910"/>
            <a:chOff x="1438762" y="1524927"/>
            <a:chExt cx="1919605" cy="2663190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32813" y="1524939"/>
              <a:ext cx="1448015" cy="266302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69729" y="1524927"/>
              <a:ext cx="99860" cy="258536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55406" y="2645622"/>
              <a:ext cx="332879" cy="59918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38762" y="2196236"/>
              <a:ext cx="338424" cy="371716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99760" y="3431148"/>
              <a:ext cx="86232" cy="8623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58590" y="3808199"/>
              <a:ext cx="83531" cy="83531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27091" y="3605717"/>
              <a:ext cx="83179" cy="8317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86997" y="2660330"/>
              <a:ext cx="85505" cy="8549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32745" y="2263975"/>
              <a:ext cx="80895" cy="8089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74078" y="2336646"/>
              <a:ext cx="83077" cy="83077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10962" y="1775751"/>
              <a:ext cx="86444" cy="8089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16102" y="1559379"/>
              <a:ext cx="80895" cy="86444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60078" y="1842327"/>
              <a:ext cx="86444" cy="8644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379147" y="1627575"/>
              <a:ext cx="253365" cy="166370"/>
            </a:xfrm>
            <a:custGeom>
              <a:avLst/>
              <a:gdLst/>
              <a:ahLst/>
              <a:cxnLst/>
              <a:rect l="l" t="t" r="r" b="b"/>
              <a:pathLst>
                <a:path w="253364" h="166369">
                  <a:moveTo>
                    <a:pt x="0" y="166148"/>
                  </a:moveTo>
                  <a:lnTo>
                    <a:pt x="252737" y="0"/>
                  </a:lnTo>
                </a:path>
              </a:pathLst>
            </a:custGeom>
            <a:ln w="1431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2684299" y="1627574"/>
              <a:ext cx="297180" cy="236220"/>
            </a:xfrm>
            <a:custGeom>
              <a:avLst/>
              <a:gdLst/>
              <a:ahLst/>
              <a:cxnLst/>
              <a:rect l="l" t="t" r="r" b="b"/>
              <a:pathLst>
                <a:path w="297180" h="236219">
                  <a:moveTo>
                    <a:pt x="296650" y="235753"/>
                  </a:moveTo>
                  <a:lnTo>
                    <a:pt x="0" y="0"/>
                  </a:lnTo>
                </a:path>
              </a:pathLst>
            </a:custGeom>
            <a:ln w="1431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2706460" y="2304416"/>
              <a:ext cx="276225" cy="67945"/>
            </a:xfrm>
            <a:custGeom>
              <a:avLst/>
              <a:gdLst/>
              <a:ahLst/>
              <a:cxnLst/>
              <a:rect l="l" t="t" r="r" b="b"/>
              <a:pathLst>
                <a:path w="276225" h="67944">
                  <a:moveTo>
                    <a:pt x="275834" y="67695"/>
                  </a:moveTo>
                  <a:lnTo>
                    <a:pt x="0" y="0"/>
                  </a:lnTo>
                </a:path>
              </a:pathLst>
            </a:custGeom>
            <a:ln w="14315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2351407" y="2332168"/>
              <a:ext cx="296545" cy="347980"/>
            </a:xfrm>
            <a:custGeom>
              <a:avLst/>
              <a:gdLst/>
              <a:ahLst/>
              <a:cxnLst/>
              <a:rect l="l" t="t" r="r" b="b"/>
              <a:pathLst>
                <a:path w="296544" h="347980">
                  <a:moveTo>
                    <a:pt x="0" y="347698"/>
                  </a:moveTo>
                  <a:lnTo>
                    <a:pt x="296012" y="0"/>
                  </a:lnTo>
                </a:path>
              </a:pathLst>
            </a:custGeom>
            <a:ln w="1431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2379130" y="3486134"/>
              <a:ext cx="265430" cy="140970"/>
            </a:xfrm>
            <a:custGeom>
              <a:avLst/>
              <a:gdLst/>
              <a:ahLst/>
              <a:cxnLst/>
              <a:rect l="l" t="t" r="r" b="b"/>
              <a:pathLst>
                <a:path w="265430" h="140970">
                  <a:moveTo>
                    <a:pt x="264974" y="140762"/>
                  </a:moveTo>
                  <a:lnTo>
                    <a:pt x="0" y="0"/>
                  </a:lnTo>
                </a:path>
              </a:pathLst>
            </a:custGeom>
            <a:ln w="14315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2700948" y="3669237"/>
              <a:ext cx="273685" cy="165735"/>
            </a:xfrm>
            <a:custGeom>
              <a:avLst/>
              <a:gdLst/>
              <a:ahLst/>
              <a:cxnLst/>
              <a:rect l="l" t="t" r="r" b="b"/>
              <a:pathLst>
                <a:path w="273685" h="165735">
                  <a:moveTo>
                    <a:pt x="273069" y="165304"/>
                  </a:moveTo>
                  <a:lnTo>
                    <a:pt x="0" y="0"/>
                  </a:lnTo>
                </a:path>
              </a:pathLst>
            </a:custGeom>
            <a:ln w="1431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2160002" y="3305834"/>
              <a:ext cx="1191895" cy="0"/>
            </a:xfrm>
            <a:custGeom>
              <a:avLst/>
              <a:gdLst/>
              <a:ahLst/>
              <a:cxnLst/>
              <a:rect l="l" t="t" r="r" b="b"/>
              <a:pathLst>
                <a:path w="1191895">
                  <a:moveTo>
                    <a:pt x="1191796" y="0"/>
                  </a:moveTo>
                  <a:lnTo>
                    <a:pt x="0" y="0"/>
                  </a:lnTo>
                </a:path>
              </a:pathLst>
            </a:custGeom>
            <a:ln w="124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2154455" y="1946574"/>
              <a:ext cx="1191895" cy="0"/>
            </a:xfrm>
            <a:custGeom>
              <a:avLst/>
              <a:gdLst/>
              <a:ahLst/>
              <a:cxnLst/>
              <a:rect l="l" t="t" r="r" b="b"/>
              <a:pathLst>
                <a:path w="1191895">
                  <a:moveTo>
                    <a:pt x="1191796" y="0"/>
                  </a:moveTo>
                  <a:lnTo>
                    <a:pt x="0" y="0"/>
                  </a:lnTo>
                </a:path>
              </a:pathLst>
            </a:custGeom>
            <a:ln w="124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1455407" y="2218423"/>
              <a:ext cx="494030" cy="72390"/>
            </a:xfrm>
            <a:custGeom>
              <a:avLst/>
              <a:gdLst/>
              <a:ahLst/>
              <a:cxnLst/>
              <a:rect l="l" t="t" r="r" b="b"/>
              <a:pathLst>
                <a:path w="494030" h="72389">
                  <a:moveTo>
                    <a:pt x="493776" y="0"/>
                  </a:moveTo>
                  <a:lnTo>
                    <a:pt x="0" y="0"/>
                  </a:lnTo>
                  <a:lnTo>
                    <a:pt x="0" y="72123"/>
                  </a:lnTo>
                  <a:lnTo>
                    <a:pt x="493776" y="72123"/>
                  </a:lnTo>
                  <a:lnTo>
                    <a:pt x="4937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1443855" y="2197469"/>
            <a:ext cx="441415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spc="-5" dirty="0">
                <a:solidFill>
                  <a:srgbClr val="404040"/>
                </a:solidFill>
                <a:latin typeface="Helvetica"/>
                <a:cs typeface="Helvetica"/>
              </a:rPr>
              <a:t>Expression </a:t>
            </a:r>
            <a:r>
              <a:rPr sz="400" spc="-10" dirty="0">
                <a:solidFill>
                  <a:srgbClr val="404040"/>
                </a:solidFill>
                <a:latin typeface="Helvetica"/>
                <a:cs typeface="Helvetica"/>
              </a:rPr>
              <a:t>pattern</a:t>
            </a:r>
            <a:endParaRPr sz="400">
              <a:latin typeface="Helvetica"/>
              <a:cs typeface="Helvetic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460862" y="2590890"/>
            <a:ext cx="449661" cy="13448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spcBef>
                <a:spcPts val="90"/>
              </a:spcBef>
            </a:pPr>
            <a:r>
              <a:rPr sz="400" spc="-5" dirty="0">
                <a:solidFill>
                  <a:srgbClr val="404040"/>
                </a:solidFill>
                <a:latin typeface="Helvetica"/>
                <a:cs typeface="Helvetica"/>
              </a:rPr>
              <a:t>Expression ratio </a:t>
            </a:r>
            <a:r>
              <a:rPr sz="400" dirty="0">
                <a:solidFill>
                  <a:srgbClr val="404040"/>
                </a:solidFill>
                <a:latin typeface="Helvetica"/>
                <a:cs typeface="Helvetica"/>
              </a:rPr>
              <a:t> </a:t>
            </a:r>
            <a:r>
              <a:rPr sz="400" spc="-5" dirty="0">
                <a:solidFill>
                  <a:srgbClr val="404040"/>
                </a:solidFill>
                <a:latin typeface="Helvetica"/>
                <a:cs typeface="Helvetica"/>
              </a:rPr>
              <a:t>PB/BM (l</a:t>
            </a:r>
            <a:r>
              <a:rPr sz="400" spc="-10" dirty="0">
                <a:solidFill>
                  <a:srgbClr val="404040"/>
                </a:solidFill>
                <a:latin typeface="Helvetica"/>
                <a:cs typeface="Helvetica"/>
              </a:rPr>
              <a:t>og</a:t>
            </a:r>
            <a:r>
              <a:rPr sz="400" spc="-5" dirty="0">
                <a:solidFill>
                  <a:srgbClr val="404040"/>
                </a:solidFill>
                <a:latin typeface="Helvetica"/>
                <a:cs typeface="Helvetica"/>
              </a:rPr>
              <a:t>-transf.)</a:t>
            </a:r>
            <a:endParaRPr sz="400">
              <a:latin typeface="Helvetica"/>
              <a:cs typeface="Helvetica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758469" y="1484261"/>
            <a:ext cx="2876179" cy="2422078"/>
            <a:chOff x="1755000" y="1486090"/>
            <a:chExt cx="2879725" cy="2425065"/>
          </a:xfrm>
        </p:grpSpPr>
        <p:sp>
          <p:nvSpPr>
            <p:cNvPr id="36" name="object 36"/>
            <p:cNvSpPr/>
            <p:nvPr/>
          </p:nvSpPr>
          <p:spPr>
            <a:xfrm>
              <a:off x="1755000" y="2318296"/>
              <a:ext cx="66675" cy="294640"/>
            </a:xfrm>
            <a:custGeom>
              <a:avLst/>
              <a:gdLst/>
              <a:ahLst/>
              <a:cxnLst/>
              <a:rect l="l" t="t" r="r" b="b"/>
              <a:pathLst>
                <a:path w="66675" h="294639">
                  <a:moveTo>
                    <a:pt x="66573" y="0"/>
                  </a:moveTo>
                  <a:lnTo>
                    <a:pt x="0" y="0"/>
                  </a:lnTo>
                  <a:lnTo>
                    <a:pt x="0" y="294043"/>
                  </a:lnTo>
                  <a:lnTo>
                    <a:pt x="66573" y="294043"/>
                  </a:lnTo>
                  <a:lnTo>
                    <a:pt x="665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91661" y="2279446"/>
              <a:ext cx="1242745" cy="1026375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91661" y="3555504"/>
              <a:ext cx="1242745" cy="355066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08298" y="1486090"/>
              <a:ext cx="1215009" cy="71014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91521" y="1536022"/>
              <a:ext cx="1015276" cy="9431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491521" y="1769038"/>
              <a:ext cx="355071" cy="99863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202470" y="1684693"/>
              <a:ext cx="38735" cy="83820"/>
            </a:xfrm>
            <a:custGeom>
              <a:avLst/>
              <a:gdLst/>
              <a:ahLst/>
              <a:cxnLst/>
              <a:rect l="l" t="t" r="r" b="b"/>
              <a:pathLst>
                <a:path w="38735" h="83819">
                  <a:moveTo>
                    <a:pt x="38201" y="0"/>
                  </a:moveTo>
                  <a:lnTo>
                    <a:pt x="0" y="0"/>
                  </a:lnTo>
                  <a:lnTo>
                    <a:pt x="0" y="83350"/>
                  </a:lnTo>
                  <a:lnTo>
                    <a:pt x="38201" y="83350"/>
                  </a:lnTo>
                  <a:lnTo>
                    <a:pt x="38201" y="0"/>
                  </a:lnTo>
                  <a:close/>
                </a:path>
              </a:pathLst>
            </a:custGeom>
            <a:solidFill>
              <a:srgbClr val="5086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3190002" y="2480068"/>
            <a:ext cx="62788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499" b="1" spc="10" dirty="0">
                <a:solidFill>
                  <a:srgbClr val="FFFFFF"/>
                </a:solidFill>
                <a:latin typeface="Helvetica"/>
                <a:cs typeface="Helvetica"/>
              </a:rPr>
              <a:t>2</a:t>
            </a:r>
            <a:endParaRPr sz="499">
              <a:latin typeface="Helvetica"/>
              <a:cs typeface="Helvetic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188406" y="3599361"/>
            <a:ext cx="62788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499" b="1" spc="10" dirty="0">
                <a:solidFill>
                  <a:srgbClr val="FFFFFF"/>
                </a:solidFill>
                <a:latin typeface="Helvetica"/>
                <a:cs typeface="Helvetica"/>
              </a:rPr>
              <a:t>1</a:t>
            </a:r>
            <a:endParaRPr sz="499">
              <a:latin typeface="Helvetica"/>
              <a:cs typeface="Helvetic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163037" y="1662424"/>
            <a:ext cx="117965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749" b="1" spc="-202" baseline="11111" dirty="0">
                <a:solidFill>
                  <a:srgbClr val="FFFFFF"/>
                </a:solidFill>
                <a:latin typeface="Helvetica"/>
                <a:cs typeface="Helvetica"/>
              </a:rPr>
              <a:t>4</a:t>
            </a:r>
            <a:r>
              <a:rPr sz="549" b="1" spc="-135" dirty="0">
                <a:solidFill>
                  <a:srgbClr val="FFFFFF"/>
                </a:solidFill>
                <a:latin typeface="Helvetica"/>
                <a:cs typeface="Helvetica"/>
              </a:rPr>
              <a:t>3</a:t>
            </a:r>
            <a:endParaRPr sz="549">
              <a:latin typeface="Helvetica"/>
              <a:cs typeface="Helvetic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572227" y="2474456"/>
            <a:ext cx="52640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spc="15" dirty="0">
                <a:solidFill>
                  <a:srgbClr val="595959"/>
                </a:solidFill>
                <a:latin typeface="Helvetica"/>
                <a:cs typeface="Helvetica"/>
              </a:rPr>
              <a:t>3</a:t>
            </a:r>
            <a:endParaRPr sz="350">
              <a:latin typeface="Helvetica"/>
              <a:cs typeface="Helvetica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0761" y="731887"/>
            <a:ext cx="20929" cy="655781"/>
          </a:xfrm>
          <a:custGeom>
            <a:avLst/>
            <a:gdLst/>
            <a:ahLst/>
            <a:cxnLst/>
            <a:rect l="l" t="t" r="r" b="b"/>
            <a:pathLst>
              <a:path w="20955" h="656590">
                <a:moveTo>
                  <a:pt x="20637" y="0"/>
                </a:moveTo>
                <a:lnTo>
                  <a:pt x="0" y="0"/>
                </a:lnTo>
                <a:lnTo>
                  <a:pt x="0" y="3746"/>
                </a:lnTo>
                <a:lnTo>
                  <a:pt x="0" y="378714"/>
                </a:lnTo>
                <a:lnTo>
                  <a:pt x="0" y="652411"/>
                </a:lnTo>
                <a:lnTo>
                  <a:pt x="0" y="656158"/>
                </a:lnTo>
                <a:lnTo>
                  <a:pt x="20637" y="656158"/>
                </a:lnTo>
                <a:lnTo>
                  <a:pt x="20637" y="652411"/>
                </a:lnTo>
                <a:lnTo>
                  <a:pt x="20637" y="378714"/>
                </a:lnTo>
                <a:lnTo>
                  <a:pt x="20637" y="3746"/>
                </a:lnTo>
                <a:lnTo>
                  <a:pt x="20637" y="0"/>
                </a:lnTo>
                <a:close/>
              </a:path>
            </a:pathLst>
          </a:custGeom>
          <a:solidFill>
            <a:srgbClr val="8A384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873279" y="3386514"/>
            <a:ext cx="521454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8A3849"/>
              </a:buClr>
              <a:buChar char="&gt;"/>
              <a:tabLst>
                <a:tab pos="198516" algn="l"/>
              </a:tabLst>
            </a:pP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The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detection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of </a:t>
            </a:r>
            <a:r>
              <a:rPr sz="949" b="1" spc="5" dirty="0">
                <a:latin typeface="Calibri"/>
                <a:cs typeface="Calibri"/>
              </a:rPr>
              <a:t>high-CTC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levels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resulted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4-fold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increment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risk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of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 progression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and/or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death</a:t>
            </a:r>
            <a:endParaRPr sz="949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336127" y="1767862"/>
          <a:ext cx="4197254" cy="12215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44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69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09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ts val="1075"/>
                        </a:lnSpc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9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CI)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ts val="1075"/>
                        </a:lnSpc>
                      </a:pPr>
                      <a:r>
                        <a:rPr sz="900" b="1" dirty="0">
                          <a:latin typeface="Calibri"/>
                          <a:cs typeface="Calibri"/>
                        </a:rPr>
                        <a:t>sig.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383">
                <a:tc>
                  <a:txBody>
                    <a:bodyPr/>
                    <a:lstStyle/>
                    <a:p>
                      <a:pPr marR="219075" algn="r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b="1" spc="10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&lt;0.2%</a:t>
                      </a:r>
                      <a:r>
                        <a:rPr sz="900" b="1" spc="-10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CTCs</a:t>
                      </a:r>
                      <a:r>
                        <a:rPr sz="900" b="1" spc="-15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6DD15D"/>
                          </a:solidFill>
                          <a:latin typeface="Calibri"/>
                          <a:cs typeface="Calibri"/>
                        </a:rPr>
                        <a:t>undet.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2.61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(1.15-5.94)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0.022*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1578">
                <a:tc>
                  <a:txBody>
                    <a:bodyPr/>
                    <a:lstStyle/>
                    <a:p>
                      <a:pPr marR="219075" algn="r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≥0.2%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CTCs</a:t>
                      </a:r>
                      <a:r>
                        <a:rPr sz="9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6DD15D"/>
                          </a:solidFill>
                          <a:latin typeface="Calibri"/>
                          <a:cs typeface="Calibri"/>
                        </a:rPr>
                        <a:t>undet.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4.44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(1.87-10.55)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0.001**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212">
                <a:tc>
                  <a:txBody>
                    <a:bodyPr/>
                    <a:lstStyle/>
                    <a:p>
                      <a:pPr marR="219075" algn="r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II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1.01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(0.72-1.43)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0.943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219075" algn="r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III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1.12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(0.77-1.62)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0.552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4749">
                <a:tc>
                  <a:txBody>
                    <a:bodyPr/>
                    <a:lstStyle/>
                    <a:p>
                      <a:pPr marR="218440" algn="r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Elevated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LDH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1.56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(1.1-2.22)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0.013*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217804" algn="r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cytogenetics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1.64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(1.21-2.24)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0.002**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0944">
                <a:tc>
                  <a:txBody>
                    <a:bodyPr/>
                    <a:lstStyle/>
                    <a:p>
                      <a:pPr marR="219710" algn="r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Transplant-eligibility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3.0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(2.13-4.21)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&lt;0.001***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535342" y="750878"/>
            <a:ext cx="4092608" cy="547964"/>
          </a:xfrm>
          <a:prstGeom prst="rect">
            <a:avLst/>
          </a:prstGeom>
        </p:spPr>
        <p:txBody>
          <a:bodyPr vert="horz" wrap="square" lIns="0" tIns="43761" rIns="0" bIns="0" rtlCol="0">
            <a:spAutoFit/>
          </a:bodyPr>
          <a:lstStyle/>
          <a:p>
            <a:pPr marL="12685" marR="5074">
              <a:lnSpc>
                <a:spcPts val="1948"/>
              </a:lnSpc>
              <a:spcBef>
                <a:spcPts val="345"/>
              </a:spcBef>
            </a:pP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CTC</a:t>
            </a:r>
            <a:r>
              <a:rPr sz="1798" b="0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-5" dirty="0">
                <a:solidFill>
                  <a:srgbClr val="8A3849"/>
                </a:solidFill>
                <a:latin typeface="Calibri"/>
                <a:cs typeface="Calibri"/>
              </a:rPr>
              <a:t>levels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-5" dirty="0">
                <a:solidFill>
                  <a:srgbClr val="8A3849"/>
                </a:solidFill>
                <a:latin typeface="Calibri"/>
                <a:cs typeface="Calibri"/>
              </a:rPr>
              <a:t>are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 one</a:t>
            </a:r>
            <a:r>
              <a:rPr sz="1798" b="0" spc="1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5" dirty="0">
                <a:solidFill>
                  <a:srgbClr val="8A3849"/>
                </a:solidFill>
                <a:latin typeface="Calibri"/>
                <a:cs typeface="Calibri"/>
              </a:rPr>
              <a:t>of</a:t>
            </a:r>
            <a:r>
              <a:rPr sz="1798" b="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5" dirty="0">
                <a:solidFill>
                  <a:srgbClr val="8A3849"/>
                </a:solidFill>
                <a:latin typeface="Calibri"/>
                <a:cs typeface="Calibri"/>
              </a:rPr>
              <a:t>the</a:t>
            </a:r>
            <a:r>
              <a:rPr sz="1798" b="0" spc="1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dirty="0">
                <a:solidFill>
                  <a:srgbClr val="8A3849"/>
                </a:solidFill>
                <a:latin typeface="Calibri"/>
                <a:cs typeface="Calibri"/>
              </a:rPr>
              <a:t>most</a:t>
            </a:r>
            <a:r>
              <a:rPr sz="1798" b="0" spc="1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-10" dirty="0">
                <a:solidFill>
                  <a:srgbClr val="8A3849"/>
                </a:solidFill>
                <a:latin typeface="Calibri"/>
                <a:cs typeface="Calibri"/>
              </a:rPr>
              <a:t>relevant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5" dirty="0">
                <a:solidFill>
                  <a:srgbClr val="8A3849"/>
                </a:solidFill>
                <a:latin typeface="Calibri"/>
                <a:cs typeface="Calibri"/>
              </a:rPr>
              <a:t>and </a:t>
            </a:r>
            <a:r>
              <a:rPr sz="1798" b="0" spc="-39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dirty="0">
                <a:solidFill>
                  <a:srgbClr val="8A3849"/>
                </a:solidFill>
                <a:latin typeface="Calibri"/>
                <a:cs typeface="Calibri"/>
              </a:rPr>
              <a:t>independent</a:t>
            </a:r>
            <a:r>
              <a:rPr sz="1798" b="0" spc="1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dirty="0">
                <a:solidFill>
                  <a:srgbClr val="8A3849"/>
                </a:solidFill>
                <a:latin typeface="Calibri"/>
                <a:cs typeface="Calibri"/>
              </a:rPr>
              <a:t>prognostic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-10" dirty="0">
                <a:solidFill>
                  <a:srgbClr val="8A3849"/>
                </a:solidFill>
                <a:latin typeface="Calibri"/>
                <a:cs typeface="Calibri"/>
              </a:rPr>
              <a:t>factors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-5" dirty="0">
                <a:solidFill>
                  <a:srgbClr val="8A3849"/>
                </a:solidFill>
                <a:latin typeface="Calibri"/>
                <a:cs typeface="Calibri"/>
              </a:rPr>
              <a:t>in</a:t>
            </a:r>
            <a:r>
              <a:rPr sz="1798" b="0" spc="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1798" b="0" spc="10" dirty="0">
                <a:solidFill>
                  <a:srgbClr val="8A3849"/>
                </a:solidFill>
                <a:latin typeface="Calibri"/>
                <a:cs typeface="Calibri"/>
              </a:rPr>
              <a:t>NDMM</a:t>
            </a:r>
            <a:endParaRPr sz="1798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3298" y="2078192"/>
            <a:ext cx="124357" cy="127262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3298" y="2844882"/>
            <a:ext cx="124357" cy="127262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4280712" y="2076129"/>
            <a:ext cx="296814" cy="150310"/>
          </a:xfrm>
          <a:custGeom>
            <a:avLst/>
            <a:gdLst/>
            <a:ahLst/>
            <a:cxnLst/>
            <a:rect l="l" t="t" r="r" b="b"/>
            <a:pathLst>
              <a:path w="297179" h="150494">
                <a:moveTo>
                  <a:pt x="0" y="0"/>
                </a:moveTo>
                <a:lnTo>
                  <a:pt x="297154" y="0"/>
                </a:lnTo>
                <a:lnTo>
                  <a:pt x="297154" y="150418"/>
                </a:lnTo>
                <a:lnTo>
                  <a:pt x="0" y="150418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40365" y="997711"/>
            <a:ext cx="6290174" cy="3276370"/>
            <a:chOff x="1436504" y="998941"/>
            <a:chExt cx="6297930" cy="328041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90979" y="1245498"/>
              <a:ext cx="3227066" cy="138312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36504" y="998941"/>
              <a:ext cx="6297879" cy="3279941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4150980" y="1018296"/>
            <a:ext cx="84160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Bone</a:t>
            </a:r>
            <a:r>
              <a:rPr sz="1049" spc="-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marrow</a:t>
            </a:r>
            <a:endParaRPr sz="10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45267" y="3013336"/>
            <a:ext cx="1463141" cy="78769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31712" algn="ctr">
              <a:spcBef>
                <a:spcPts val="130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Peripheral</a:t>
            </a:r>
            <a:r>
              <a:rPr sz="1049" spc="-3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blood</a:t>
            </a:r>
            <a:endParaRPr sz="1049">
              <a:latin typeface="Arial"/>
              <a:cs typeface="Arial"/>
            </a:endParaRPr>
          </a:p>
          <a:p>
            <a:pPr>
              <a:spcBef>
                <a:spcPts val="55"/>
              </a:spcBef>
            </a:pPr>
            <a:endParaRPr sz="949">
              <a:latin typeface="Arial"/>
              <a:cs typeface="Arial"/>
            </a:endParaRPr>
          </a:p>
          <a:p>
            <a:pPr marR="5074" algn="r"/>
            <a:r>
              <a:rPr sz="1049" b="1" spc="20" dirty="0">
                <a:latin typeface="Arial"/>
                <a:cs typeface="Arial"/>
              </a:rPr>
              <a:t>CTCs</a:t>
            </a:r>
            <a:endParaRPr sz="1049">
              <a:latin typeface="Arial"/>
              <a:cs typeface="Arial"/>
            </a:endParaRPr>
          </a:p>
          <a:p>
            <a:pPr marR="1903" algn="ctr">
              <a:spcBef>
                <a:spcPts val="1039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Extramedullary</a:t>
            </a:r>
            <a:r>
              <a:rPr sz="1049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disease</a:t>
            </a:r>
            <a:endParaRPr sz="10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98606" y="1641540"/>
            <a:ext cx="1711753" cy="4623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5074" algn="r">
              <a:spcBef>
                <a:spcPts val="130"/>
              </a:spcBef>
            </a:pPr>
            <a:r>
              <a:rPr sz="1049" b="1" spc="20" dirty="0">
                <a:solidFill>
                  <a:srgbClr val="0000FF"/>
                </a:solidFill>
                <a:latin typeface="Arial"/>
                <a:cs typeface="Arial"/>
              </a:rPr>
              <a:t>MRD</a:t>
            </a:r>
            <a:endParaRPr sz="104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049">
              <a:latin typeface="Arial"/>
              <a:cs typeface="Arial"/>
            </a:endParaRPr>
          </a:p>
          <a:p>
            <a:pPr marL="12685"/>
            <a:r>
              <a:rPr sz="749" spc="-5" dirty="0">
                <a:latin typeface="Arial"/>
                <a:cs typeface="Arial"/>
              </a:rPr>
              <a:t>Therapeutic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pressure</a:t>
            </a:r>
            <a:endParaRPr sz="7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59612" y="1079301"/>
            <a:ext cx="121579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Microenvironment</a:t>
            </a:r>
            <a:endParaRPr sz="10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98281" y="2480776"/>
            <a:ext cx="91961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solidFill>
                  <a:srgbClr val="0000FF"/>
                </a:solidFill>
                <a:latin typeface="Arial"/>
                <a:cs typeface="Arial"/>
              </a:rPr>
              <a:t>Pathogenesis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068283" y="2668739"/>
            <a:ext cx="138322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Immune</a:t>
            </a:r>
            <a:r>
              <a:rPr sz="1049" b="1" spc="-35" dirty="0">
                <a:latin typeface="Arial"/>
                <a:cs typeface="Arial"/>
              </a:rPr>
              <a:t> </a:t>
            </a:r>
            <a:r>
              <a:rPr sz="1049" b="1" spc="10" dirty="0">
                <a:latin typeface="Arial"/>
                <a:cs typeface="Arial"/>
              </a:rPr>
              <a:t>surveillance</a:t>
            </a:r>
            <a:endParaRPr sz="10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12525" y="2668739"/>
            <a:ext cx="1055973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Immune</a:t>
            </a:r>
            <a:r>
              <a:rPr sz="1049" b="1" spc="-50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escape</a:t>
            </a:r>
            <a:endParaRPr sz="1049">
              <a:latin typeface="Arial"/>
              <a:cs typeface="Arial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4062166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Multiple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Myeloma: a phenotypic perspective</a:t>
            </a:r>
            <a:endParaRPr sz="1498">
              <a:latin typeface="Arial"/>
              <a:cs typeface="Arial"/>
            </a:endParaRPr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977585" y="3309791"/>
            <a:ext cx="215545" cy="233595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3088377" y="2705494"/>
            <a:ext cx="892344" cy="1515147"/>
            <a:chOff x="3086548" y="2708830"/>
            <a:chExt cx="893444" cy="1517015"/>
          </a:xfrm>
        </p:grpSpPr>
        <p:sp>
          <p:nvSpPr>
            <p:cNvPr id="16" name="object 16"/>
            <p:cNvSpPr/>
            <p:nvPr/>
          </p:nvSpPr>
          <p:spPr>
            <a:xfrm>
              <a:off x="3089989" y="2983111"/>
              <a:ext cx="486409" cy="444500"/>
            </a:xfrm>
            <a:custGeom>
              <a:avLst/>
              <a:gdLst/>
              <a:ahLst/>
              <a:cxnLst/>
              <a:rect l="l" t="t" r="r" b="b"/>
              <a:pathLst>
                <a:path w="486410" h="444500">
                  <a:moveTo>
                    <a:pt x="0" y="0"/>
                  </a:moveTo>
                  <a:lnTo>
                    <a:pt x="0" y="121488"/>
                  </a:lnTo>
                  <a:lnTo>
                    <a:pt x="4412" y="158009"/>
                  </a:lnTo>
                  <a:lnTo>
                    <a:pt x="38174" y="226764"/>
                  </a:lnTo>
                  <a:lnTo>
                    <a:pt x="66500" y="258261"/>
                  </a:lnTo>
                  <a:lnTo>
                    <a:pt x="101776" y="287347"/>
                  </a:lnTo>
                  <a:lnTo>
                    <a:pt x="143488" y="313653"/>
                  </a:lnTo>
                  <a:lnTo>
                    <a:pt x="191126" y="336813"/>
                  </a:lnTo>
                  <a:lnTo>
                    <a:pt x="244178" y="356458"/>
                  </a:lnTo>
                  <a:lnTo>
                    <a:pt x="302132" y="372220"/>
                  </a:lnTo>
                  <a:lnTo>
                    <a:pt x="364477" y="383730"/>
                  </a:lnTo>
                  <a:lnTo>
                    <a:pt x="364477" y="444487"/>
                  </a:lnTo>
                  <a:lnTo>
                    <a:pt x="485978" y="331584"/>
                  </a:lnTo>
                  <a:lnTo>
                    <a:pt x="364477" y="201498"/>
                  </a:lnTo>
                  <a:lnTo>
                    <a:pt x="364477" y="262242"/>
                  </a:lnTo>
                  <a:lnTo>
                    <a:pt x="302132" y="250731"/>
                  </a:lnTo>
                  <a:lnTo>
                    <a:pt x="244178" y="234970"/>
                  </a:lnTo>
                  <a:lnTo>
                    <a:pt x="191126" y="215325"/>
                  </a:lnTo>
                  <a:lnTo>
                    <a:pt x="143488" y="192165"/>
                  </a:lnTo>
                  <a:lnTo>
                    <a:pt x="101776" y="165858"/>
                  </a:lnTo>
                  <a:lnTo>
                    <a:pt x="66500" y="136772"/>
                  </a:lnTo>
                  <a:lnTo>
                    <a:pt x="38174" y="105276"/>
                  </a:lnTo>
                  <a:lnTo>
                    <a:pt x="17307" y="71736"/>
                  </a:lnTo>
                  <a:lnTo>
                    <a:pt x="4412" y="365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089993" y="2712275"/>
              <a:ext cx="486409" cy="332105"/>
            </a:xfrm>
            <a:custGeom>
              <a:avLst/>
              <a:gdLst/>
              <a:ahLst/>
              <a:cxnLst/>
              <a:rect l="l" t="t" r="r" b="b"/>
              <a:pathLst>
                <a:path w="486410" h="332105">
                  <a:moveTo>
                    <a:pt x="485970" y="0"/>
                  </a:moveTo>
                  <a:lnTo>
                    <a:pt x="431115" y="1728"/>
                  </a:lnTo>
                  <a:lnTo>
                    <a:pt x="376965" y="6896"/>
                  </a:lnTo>
                  <a:lnTo>
                    <a:pt x="318409" y="16573"/>
                  </a:lnTo>
                  <a:lnTo>
                    <a:pt x="263684" y="29915"/>
                  </a:lnTo>
                  <a:lnTo>
                    <a:pt x="213134" y="46619"/>
                  </a:lnTo>
                  <a:lnTo>
                    <a:pt x="167099" y="66380"/>
                  </a:lnTo>
                  <a:lnTo>
                    <a:pt x="125922" y="88893"/>
                  </a:lnTo>
                  <a:lnTo>
                    <a:pt x="89944" y="113854"/>
                  </a:lnTo>
                  <a:lnTo>
                    <a:pt x="59507" y="140960"/>
                  </a:lnTo>
                  <a:lnTo>
                    <a:pt x="16622" y="200387"/>
                  </a:lnTo>
                  <a:lnTo>
                    <a:pt x="0" y="264740"/>
                  </a:lnTo>
                  <a:lnTo>
                    <a:pt x="2391" y="298002"/>
                  </a:lnTo>
                  <a:lnTo>
                    <a:pt x="12374" y="331584"/>
                  </a:lnTo>
                  <a:lnTo>
                    <a:pt x="29748" y="298976"/>
                  </a:lnTo>
                  <a:lnTo>
                    <a:pt x="53823" y="268375"/>
                  </a:lnTo>
                  <a:lnTo>
                    <a:pt x="84075" y="240014"/>
                  </a:lnTo>
                  <a:lnTo>
                    <a:pt x="119985" y="214123"/>
                  </a:lnTo>
                  <a:lnTo>
                    <a:pt x="161030" y="190934"/>
                  </a:lnTo>
                  <a:lnTo>
                    <a:pt x="206690" y="170678"/>
                  </a:lnTo>
                  <a:lnTo>
                    <a:pt x="256444" y="153586"/>
                  </a:lnTo>
                  <a:lnTo>
                    <a:pt x="309770" y="139890"/>
                  </a:lnTo>
                  <a:lnTo>
                    <a:pt x="366147" y="129821"/>
                  </a:lnTo>
                  <a:lnTo>
                    <a:pt x="425054" y="123610"/>
                  </a:lnTo>
                  <a:lnTo>
                    <a:pt x="485970" y="121488"/>
                  </a:lnTo>
                  <a:lnTo>
                    <a:pt x="485970" y="0"/>
                  </a:lnTo>
                  <a:close/>
                </a:path>
              </a:pathLst>
            </a:custGeom>
            <a:solidFill>
              <a:srgbClr val="375C9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089989" y="2712271"/>
              <a:ext cx="486409" cy="715645"/>
            </a:xfrm>
            <a:custGeom>
              <a:avLst/>
              <a:gdLst/>
              <a:ahLst/>
              <a:cxnLst/>
              <a:rect l="l" t="t" r="r" b="b"/>
              <a:pathLst>
                <a:path w="486410" h="715645">
                  <a:moveTo>
                    <a:pt x="0" y="270840"/>
                  </a:moveTo>
                  <a:lnTo>
                    <a:pt x="17307" y="342576"/>
                  </a:lnTo>
                  <a:lnTo>
                    <a:pt x="38174" y="376116"/>
                  </a:lnTo>
                  <a:lnTo>
                    <a:pt x="66500" y="407613"/>
                  </a:lnTo>
                  <a:lnTo>
                    <a:pt x="101776" y="436699"/>
                  </a:lnTo>
                  <a:lnTo>
                    <a:pt x="143488" y="463005"/>
                  </a:lnTo>
                  <a:lnTo>
                    <a:pt x="191126" y="486165"/>
                  </a:lnTo>
                  <a:lnTo>
                    <a:pt x="244178" y="505810"/>
                  </a:lnTo>
                  <a:lnTo>
                    <a:pt x="302132" y="521572"/>
                  </a:lnTo>
                  <a:lnTo>
                    <a:pt x="364477" y="533082"/>
                  </a:lnTo>
                  <a:lnTo>
                    <a:pt x="364477" y="472338"/>
                  </a:lnTo>
                  <a:lnTo>
                    <a:pt x="485978" y="602424"/>
                  </a:lnTo>
                  <a:lnTo>
                    <a:pt x="364477" y="715327"/>
                  </a:lnTo>
                  <a:lnTo>
                    <a:pt x="364477" y="654570"/>
                  </a:lnTo>
                  <a:lnTo>
                    <a:pt x="302132" y="643060"/>
                  </a:lnTo>
                  <a:lnTo>
                    <a:pt x="244178" y="627298"/>
                  </a:lnTo>
                  <a:lnTo>
                    <a:pt x="191126" y="607653"/>
                  </a:lnTo>
                  <a:lnTo>
                    <a:pt x="143488" y="584494"/>
                  </a:lnTo>
                  <a:lnTo>
                    <a:pt x="101776" y="558187"/>
                  </a:lnTo>
                  <a:lnTo>
                    <a:pt x="66500" y="529101"/>
                  </a:lnTo>
                  <a:lnTo>
                    <a:pt x="38174" y="497604"/>
                  </a:lnTo>
                  <a:lnTo>
                    <a:pt x="17307" y="464064"/>
                  </a:lnTo>
                  <a:lnTo>
                    <a:pt x="0" y="392328"/>
                  </a:lnTo>
                  <a:lnTo>
                    <a:pt x="0" y="270840"/>
                  </a:lnTo>
                  <a:lnTo>
                    <a:pt x="14842" y="204152"/>
                  </a:lnTo>
                  <a:lnTo>
                    <a:pt x="56939" y="143516"/>
                  </a:lnTo>
                  <a:lnTo>
                    <a:pt x="87070" y="116103"/>
                  </a:lnTo>
                  <a:lnTo>
                    <a:pt x="122648" y="90964"/>
                  </a:lnTo>
                  <a:lnTo>
                    <a:pt x="163219" y="68354"/>
                  </a:lnTo>
                  <a:lnTo>
                    <a:pt x="208326" y="48525"/>
                  </a:lnTo>
                  <a:lnTo>
                    <a:pt x="257515" y="31733"/>
                  </a:lnTo>
                  <a:lnTo>
                    <a:pt x="310330" y="18230"/>
                  </a:lnTo>
                  <a:lnTo>
                    <a:pt x="366316" y="8271"/>
                  </a:lnTo>
                  <a:lnTo>
                    <a:pt x="425017" y="2110"/>
                  </a:lnTo>
                  <a:lnTo>
                    <a:pt x="485978" y="0"/>
                  </a:lnTo>
                  <a:lnTo>
                    <a:pt x="485978" y="121488"/>
                  </a:lnTo>
                  <a:lnTo>
                    <a:pt x="425062" y="123610"/>
                  </a:lnTo>
                  <a:lnTo>
                    <a:pt x="366154" y="129821"/>
                  </a:lnTo>
                  <a:lnTo>
                    <a:pt x="309776" y="139890"/>
                  </a:lnTo>
                  <a:lnTo>
                    <a:pt x="256449" y="153586"/>
                  </a:lnTo>
                  <a:lnTo>
                    <a:pt x="206694" y="170678"/>
                  </a:lnTo>
                  <a:lnTo>
                    <a:pt x="161033" y="190934"/>
                  </a:lnTo>
                  <a:lnTo>
                    <a:pt x="119987" y="214123"/>
                  </a:lnTo>
                  <a:lnTo>
                    <a:pt x="84078" y="240014"/>
                  </a:lnTo>
                  <a:lnTo>
                    <a:pt x="53826" y="268375"/>
                  </a:lnTo>
                  <a:lnTo>
                    <a:pt x="29754" y="298976"/>
                  </a:lnTo>
                  <a:lnTo>
                    <a:pt x="12382" y="331584"/>
                  </a:lnTo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621148" y="3205453"/>
              <a:ext cx="355600" cy="297815"/>
            </a:xfrm>
            <a:custGeom>
              <a:avLst/>
              <a:gdLst/>
              <a:ahLst/>
              <a:cxnLst/>
              <a:rect l="l" t="t" r="r" b="b"/>
              <a:pathLst>
                <a:path w="355600" h="297814">
                  <a:moveTo>
                    <a:pt x="177495" y="0"/>
                  </a:moveTo>
                  <a:lnTo>
                    <a:pt x="130308" y="5312"/>
                  </a:lnTo>
                  <a:lnTo>
                    <a:pt x="87908" y="20305"/>
                  </a:lnTo>
                  <a:lnTo>
                    <a:pt x="51985" y="43562"/>
                  </a:lnTo>
                  <a:lnTo>
                    <a:pt x="24232" y="73665"/>
                  </a:lnTo>
                  <a:lnTo>
                    <a:pt x="6340" y="109197"/>
                  </a:lnTo>
                  <a:lnTo>
                    <a:pt x="0" y="148742"/>
                  </a:lnTo>
                  <a:lnTo>
                    <a:pt x="6340" y="188286"/>
                  </a:lnTo>
                  <a:lnTo>
                    <a:pt x="24232" y="223819"/>
                  </a:lnTo>
                  <a:lnTo>
                    <a:pt x="51985" y="253922"/>
                  </a:lnTo>
                  <a:lnTo>
                    <a:pt x="87908" y="277178"/>
                  </a:lnTo>
                  <a:lnTo>
                    <a:pt x="130308" y="292172"/>
                  </a:lnTo>
                  <a:lnTo>
                    <a:pt x="177495" y="297484"/>
                  </a:lnTo>
                  <a:lnTo>
                    <a:pt x="224681" y="292172"/>
                  </a:lnTo>
                  <a:lnTo>
                    <a:pt x="267081" y="277178"/>
                  </a:lnTo>
                  <a:lnTo>
                    <a:pt x="303004" y="253922"/>
                  </a:lnTo>
                  <a:lnTo>
                    <a:pt x="330757" y="223819"/>
                  </a:lnTo>
                  <a:lnTo>
                    <a:pt x="348650" y="188286"/>
                  </a:lnTo>
                  <a:lnTo>
                    <a:pt x="354990" y="148742"/>
                  </a:lnTo>
                  <a:lnTo>
                    <a:pt x="348650" y="109197"/>
                  </a:lnTo>
                  <a:lnTo>
                    <a:pt x="330757" y="73665"/>
                  </a:lnTo>
                  <a:lnTo>
                    <a:pt x="303004" y="43562"/>
                  </a:lnTo>
                  <a:lnTo>
                    <a:pt x="267081" y="20305"/>
                  </a:lnTo>
                  <a:lnTo>
                    <a:pt x="224681" y="5312"/>
                  </a:lnTo>
                  <a:lnTo>
                    <a:pt x="177495" y="0"/>
                  </a:lnTo>
                  <a:close/>
                </a:path>
              </a:pathLst>
            </a:custGeom>
            <a:solidFill>
              <a:srgbClr val="99FF9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621148" y="3205453"/>
              <a:ext cx="355600" cy="297815"/>
            </a:xfrm>
            <a:custGeom>
              <a:avLst/>
              <a:gdLst/>
              <a:ahLst/>
              <a:cxnLst/>
              <a:rect l="l" t="t" r="r" b="b"/>
              <a:pathLst>
                <a:path w="355600" h="297814">
                  <a:moveTo>
                    <a:pt x="354990" y="148742"/>
                  </a:moveTo>
                  <a:lnTo>
                    <a:pt x="348650" y="109197"/>
                  </a:lnTo>
                  <a:lnTo>
                    <a:pt x="330757" y="73665"/>
                  </a:lnTo>
                  <a:lnTo>
                    <a:pt x="303004" y="43562"/>
                  </a:lnTo>
                  <a:lnTo>
                    <a:pt x="267081" y="20305"/>
                  </a:lnTo>
                  <a:lnTo>
                    <a:pt x="224681" y="5312"/>
                  </a:lnTo>
                  <a:lnTo>
                    <a:pt x="177495" y="0"/>
                  </a:lnTo>
                  <a:lnTo>
                    <a:pt x="130308" y="5312"/>
                  </a:lnTo>
                  <a:lnTo>
                    <a:pt x="87908" y="20305"/>
                  </a:lnTo>
                  <a:lnTo>
                    <a:pt x="51985" y="43562"/>
                  </a:lnTo>
                  <a:lnTo>
                    <a:pt x="24232" y="73665"/>
                  </a:lnTo>
                  <a:lnTo>
                    <a:pt x="6340" y="109197"/>
                  </a:lnTo>
                  <a:lnTo>
                    <a:pt x="0" y="148742"/>
                  </a:lnTo>
                  <a:lnTo>
                    <a:pt x="6340" y="188286"/>
                  </a:lnTo>
                  <a:lnTo>
                    <a:pt x="24232" y="223819"/>
                  </a:lnTo>
                  <a:lnTo>
                    <a:pt x="51985" y="253922"/>
                  </a:lnTo>
                  <a:lnTo>
                    <a:pt x="87908" y="277178"/>
                  </a:lnTo>
                  <a:lnTo>
                    <a:pt x="130308" y="292172"/>
                  </a:lnTo>
                  <a:lnTo>
                    <a:pt x="177495" y="297484"/>
                  </a:lnTo>
                  <a:lnTo>
                    <a:pt x="224681" y="292172"/>
                  </a:lnTo>
                  <a:lnTo>
                    <a:pt x="267081" y="277178"/>
                  </a:lnTo>
                  <a:lnTo>
                    <a:pt x="303004" y="253922"/>
                  </a:lnTo>
                  <a:lnTo>
                    <a:pt x="330757" y="223819"/>
                  </a:lnTo>
                  <a:lnTo>
                    <a:pt x="348650" y="188286"/>
                  </a:lnTo>
                  <a:lnTo>
                    <a:pt x="354990" y="148742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745924" y="3284552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82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3745924" y="3284552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3829112" y="332582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69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3829112" y="332582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750762" y="3367095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26111" y="0"/>
                  </a:moveTo>
                  <a:lnTo>
                    <a:pt x="19951" y="15760"/>
                  </a:lnTo>
                  <a:lnTo>
                    <a:pt x="0" y="15760"/>
                  </a:lnTo>
                  <a:lnTo>
                    <a:pt x="16141" y="25501"/>
                  </a:lnTo>
                  <a:lnTo>
                    <a:pt x="9982" y="41262"/>
                  </a:lnTo>
                  <a:lnTo>
                    <a:pt x="26111" y="31521"/>
                  </a:lnTo>
                  <a:lnTo>
                    <a:pt x="42252" y="41262"/>
                  </a:lnTo>
                  <a:lnTo>
                    <a:pt x="36093" y="25501"/>
                  </a:lnTo>
                  <a:lnTo>
                    <a:pt x="52235" y="15760"/>
                  </a:lnTo>
                  <a:lnTo>
                    <a:pt x="32283" y="15760"/>
                  </a:lnTo>
                  <a:lnTo>
                    <a:pt x="2611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750762" y="3367093"/>
              <a:ext cx="52705" cy="41275"/>
            </a:xfrm>
            <a:custGeom>
              <a:avLst/>
              <a:gdLst/>
              <a:ahLst/>
              <a:cxnLst/>
              <a:rect l="l" t="t" r="r" b="b"/>
              <a:pathLst>
                <a:path w="52704" h="41275">
                  <a:moveTo>
                    <a:pt x="0" y="15760"/>
                  </a:moveTo>
                  <a:lnTo>
                    <a:pt x="19951" y="15760"/>
                  </a:lnTo>
                  <a:lnTo>
                    <a:pt x="26111" y="0"/>
                  </a:lnTo>
                  <a:lnTo>
                    <a:pt x="32283" y="15760"/>
                  </a:lnTo>
                  <a:lnTo>
                    <a:pt x="52235" y="15760"/>
                  </a:lnTo>
                  <a:lnTo>
                    <a:pt x="36093" y="25501"/>
                  </a:lnTo>
                  <a:lnTo>
                    <a:pt x="42252" y="41262"/>
                  </a:lnTo>
                  <a:lnTo>
                    <a:pt x="26111" y="31521"/>
                  </a:lnTo>
                  <a:lnTo>
                    <a:pt x="9969" y="41262"/>
                  </a:lnTo>
                  <a:lnTo>
                    <a:pt x="16141" y="25501"/>
                  </a:lnTo>
                  <a:lnTo>
                    <a:pt x="0" y="15760"/>
                  </a:lnTo>
                  <a:close/>
                </a:path>
              </a:pathLst>
            </a:custGeom>
            <a:ln w="6883">
              <a:solidFill>
                <a:srgbClr val="FF993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433737" y="3777702"/>
              <a:ext cx="486409" cy="444500"/>
            </a:xfrm>
            <a:custGeom>
              <a:avLst/>
              <a:gdLst/>
              <a:ahLst/>
              <a:cxnLst/>
              <a:rect l="l" t="t" r="r" b="b"/>
              <a:pathLst>
                <a:path w="486410" h="444500">
                  <a:moveTo>
                    <a:pt x="0" y="0"/>
                  </a:moveTo>
                  <a:lnTo>
                    <a:pt x="0" y="121488"/>
                  </a:lnTo>
                  <a:lnTo>
                    <a:pt x="4412" y="158009"/>
                  </a:lnTo>
                  <a:lnTo>
                    <a:pt x="38174" y="226764"/>
                  </a:lnTo>
                  <a:lnTo>
                    <a:pt x="66500" y="258261"/>
                  </a:lnTo>
                  <a:lnTo>
                    <a:pt x="101776" y="287347"/>
                  </a:lnTo>
                  <a:lnTo>
                    <a:pt x="143488" y="313653"/>
                  </a:lnTo>
                  <a:lnTo>
                    <a:pt x="191126" y="336813"/>
                  </a:lnTo>
                  <a:lnTo>
                    <a:pt x="244178" y="356458"/>
                  </a:lnTo>
                  <a:lnTo>
                    <a:pt x="302132" y="372220"/>
                  </a:lnTo>
                  <a:lnTo>
                    <a:pt x="364477" y="383730"/>
                  </a:lnTo>
                  <a:lnTo>
                    <a:pt x="364477" y="444487"/>
                  </a:lnTo>
                  <a:lnTo>
                    <a:pt x="485978" y="331584"/>
                  </a:lnTo>
                  <a:lnTo>
                    <a:pt x="364477" y="201498"/>
                  </a:lnTo>
                  <a:lnTo>
                    <a:pt x="364477" y="262242"/>
                  </a:lnTo>
                  <a:lnTo>
                    <a:pt x="302132" y="250731"/>
                  </a:lnTo>
                  <a:lnTo>
                    <a:pt x="244178" y="234970"/>
                  </a:lnTo>
                  <a:lnTo>
                    <a:pt x="191126" y="215325"/>
                  </a:lnTo>
                  <a:lnTo>
                    <a:pt x="143488" y="192165"/>
                  </a:lnTo>
                  <a:lnTo>
                    <a:pt x="101776" y="165858"/>
                  </a:lnTo>
                  <a:lnTo>
                    <a:pt x="66500" y="136772"/>
                  </a:lnTo>
                  <a:lnTo>
                    <a:pt x="38174" y="105276"/>
                  </a:lnTo>
                  <a:lnTo>
                    <a:pt x="17307" y="71736"/>
                  </a:lnTo>
                  <a:lnTo>
                    <a:pt x="4412" y="365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433738" y="3506866"/>
              <a:ext cx="486409" cy="332105"/>
            </a:xfrm>
            <a:custGeom>
              <a:avLst/>
              <a:gdLst/>
              <a:ahLst/>
              <a:cxnLst/>
              <a:rect l="l" t="t" r="r" b="b"/>
              <a:pathLst>
                <a:path w="486410" h="332104">
                  <a:moveTo>
                    <a:pt x="485970" y="0"/>
                  </a:moveTo>
                  <a:lnTo>
                    <a:pt x="431120" y="1728"/>
                  </a:lnTo>
                  <a:lnTo>
                    <a:pt x="376965" y="6896"/>
                  </a:lnTo>
                  <a:lnTo>
                    <a:pt x="318409" y="16573"/>
                  </a:lnTo>
                  <a:lnTo>
                    <a:pt x="263684" y="29915"/>
                  </a:lnTo>
                  <a:lnTo>
                    <a:pt x="213134" y="46619"/>
                  </a:lnTo>
                  <a:lnTo>
                    <a:pt x="167099" y="66380"/>
                  </a:lnTo>
                  <a:lnTo>
                    <a:pt x="125922" y="88893"/>
                  </a:lnTo>
                  <a:lnTo>
                    <a:pt x="89944" y="113854"/>
                  </a:lnTo>
                  <a:lnTo>
                    <a:pt x="59507" y="140960"/>
                  </a:lnTo>
                  <a:lnTo>
                    <a:pt x="16622" y="200387"/>
                  </a:lnTo>
                  <a:lnTo>
                    <a:pt x="0" y="264740"/>
                  </a:lnTo>
                  <a:lnTo>
                    <a:pt x="2391" y="298002"/>
                  </a:lnTo>
                  <a:lnTo>
                    <a:pt x="12374" y="331584"/>
                  </a:lnTo>
                  <a:lnTo>
                    <a:pt x="29748" y="298976"/>
                  </a:lnTo>
                  <a:lnTo>
                    <a:pt x="53823" y="268375"/>
                  </a:lnTo>
                  <a:lnTo>
                    <a:pt x="84075" y="240014"/>
                  </a:lnTo>
                  <a:lnTo>
                    <a:pt x="119985" y="214123"/>
                  </a:lnTo>
                  <a:lnTo>
                    <a:pt x="161030" y="190934"/>
                  </a:lnTo>
                  <a:lnTo>
                    <a:pt x="206690" y="170678"/>
                  </a:lnTo>
                  <a:lnTo>
                    <a:pt x="256444" y="153586"/>
                  </a:lnTo>
                  <a:lnTo>
                    <a:pt x="309770" y="139890"/>
                  </a:lnTo>
                  <a:lnTo>
                    <a:pt x="366147" y="129821"/>
                  </a:lnTo>
                  <a:lnTo>
                    <a:pt x="425054" y="123610"/>
                  </a:lnTo>
                  <a:lnTo>
                    <a:pt x="485970" y="121488"/>
                  </a:lnTo>
                  <a:lnTo>
                    <a:pt x="485970" y="0"/>
                  </a:lnTo>
                  <a:close/>
                </a:path>
              </a:pathLst>
            </a:custGeom>
            <a:solidFill>
              <a:srgbClr val="375C9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433737" y="3506862"/>
              <a:ext cx="486409" cy="715645"/>
            </a:xfrm>
            <a:custGeom>
              <a:avLst/>
              <a:gdLst/>
              <a:ahLst/>
              <a:cxnLst/>
              <a:rect l="l" t="t" r="r" b="b"/>
              <a:pathLst>
                <a:path w="486410" h="715645">
                  <a:moveTo>
                    <a:pt x="0" y="270840"/>
                  </a:moveTo>
                  <a:lnTo>
                    <a:pt x="17307" y="342576"/>
                  </a:lnTo>
                  <a:lnTo>
                    <a:pt x="38174" y="376116"/>
                  </a:lnTo>
                  <a:lnTo>
                    <a:pt x="66500" y="407613"/>
                  </a:lnTo>
                  <a:lnTo>
                    <a:pt x="101776" y="436699"/>
                  </a:lnTo>
                  <a:lnTo>
                    <a:pt x="143488" y="463005"/>
                  </a:lnTo>
                  <a:lnTo>
                    <a:pt x="191126" y="486165"/>
                  </a:lnTo>
                  <a:lnTo>
                    <a:pt x="244178" y="505810"/>
                  </a:lnTo>
                  <a:lnTo>
                    <a:pt x="302132" y="521572"/>
                  </a:lnTo>
                  <a:lnTo>
                    <a:pt x="364477" y="533082"/>
                  </a:lnTo>
                  <a:lnTo>
                    <a:pt x="364477" y="472338"/>
                  </a:lnTo>
                  <a:lnTo>
                    <a:pt x="485978" y="602424"/>
                  </a:lnTo>
                  <a:lnTo>
                    <a:pt x="364477" y="715327"/>
                  </a:lnTo>
                  <a:lnTo>
                    <a:pt x="364477" y="654570"/>
                  </a:lnTo>
                  <a:lnTo>
                    <a:pt x="302132" y="643060"/>
                  </a:lnTo>
                  <a:lnTo>
                    <a:pt x="244178" y="627298"/>
                  </a:lnTo>
                  <a:lnTo>
                    <a:pt x="191126" y="607653"/>
                  </a:lnTo>
                  <a:lnTo>
                    <a:pt x="143488" y="584494"/>
                  </a:lnTo>
                  <a:lnTo>
                    <a:pt x="101776" y="558187"/>
                  </a:lnTo>
                  <a:lnTo>
                    <a:pt x="66500" y="529101"/>
                  </a:lnTo>
                  <a:lnTo>
                    <a:pt x="38174" y="497604"/>
                  </a:lnTo>
                  <a:lnTo>
                    <a:pt x="17307" y="464064"/>
                  </a:lnTo>
                  <a:lnTo>
                    <a:pt x="0" y="392328"/>
                  </a:lnTo>
                  <a:lnTo>
                    <a:pt x="0" y="270840"/>
                  </a:lnTo>
                  <a:lnTo>
                    <a:pt x="14842" y="204152"/>
                  </a:lnTo>
                  <a:lnTo>
                    <a:pt x="56939" y="143516"/>
                  </a:lnTo>
                  <a:lnTo>
                    <a:pt x="87070" y="116103"/>
                  </a:lnTo>
                  <a:lnTo>
                    <a:pt x="122648" y="90964"/>
                  </a:lnTo>
                  <a:lnTo>
                    <a:pt x="163219" y="68354"/>
                  </a:lnTo>
                  <a:lnTo>
                    <a:pt x="208326" y="48525"/>
                  </a:lnTo>
                  <a:lnTo>
                    <a:pt x="257515" y="31733"/>
                  </a:lnTo>
                  <a:lnTo>
                    <a:pt x="310330" y="18230"/>
                  </a:lnTo>
                  <a:lnTo>
                    <a:pt x="366316" y="8271"/>
                  </a:lnTo>
                  <a:lnTo>
                    <a:pt x="425017" y="2110"/>
                  </a:lnTo>
                  <a:lnTo>
                    <a:pt x="485978" y="0"/>
                  </a:lnTo>
                  <a:lnTo>
                    <a:pt x="485978" y="121488"/>
                  </a:lnTo>
                  <a:lnTo>
                    <a:pt x="425062" y="123610"/>
                  </a:lnTo>
                  <a:lnTo>
                    <a:pt x="366154" y="129821"/>
                  </a:lnTo>
                  <a:lnTo>
                    <a:pt x="309776" y="139890"/>
                  </a:lnTo>
                  <a:lnTo>
                    <a:pt x="256449" y="153586"/>
                  </a:lnTo>
                  <a:lnTo>
                    <a:pt x="206694" y="170678"/>
                  </a:lnTo>
                  <a:lnTo>
                    <a:pt x="161033" y="190934"/>
                  </a:lnTo>
                  <a:lnTo>
                    <a:pt x="119987" y="214123"/>
                  </a:lnTo>
                  <a:lnTo>
                    <a:pt x="84078" y="240014"/>
                  </a:lnTo>
                  <a:lnTo>
                    <a:pt x="53826" y="268375"/>
                  </a:lnTo>
                  <a:lnTo>
                    <a:pt x="29754" y="298976"/>
                  </a:lnTo>
                  <a:lnTo>
                    <a:pt x="12382" y="331584"/>
                  </a:lnTo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5879201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The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pathogenesis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of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MM 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is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preceded by</a:t>
            </a:r>
            <a:r>
              <a:rPr sz="1498" spc="1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mutated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lymphopoiesis</a:t>
            </a:r>
            <a:endParaRPr sz="14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4216" y="987519"/>
            <a:ext cx="624831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Normal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cells</a:t>
            </a:r>
            <a:r>
              <a:rPr sz="1298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isolated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1298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patients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with</a:t>
            </a:r>
            <a:r>
              <a:rPr sz="1298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undetectable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 MRD</a:t>
            </a:r>
            <a:r>
              <a:rPr sz="1298" b="1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to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avoid</a:t>
            </a:r>
            <a:r>
              <a:rPr sz="1298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contamination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336354" y="4219705"/>
            <a:ext cx="1495486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Rodriguez S, et </a:t>
            </a:r>
            <a:r>
              <a:rPr sz="549" spc="-5" dirty="0">
                <a:latin typeface="Arial"/>
                <a:cs typeface="Arial"/>
              </a:rPr>
              <a:t>al. </a:t>
            </a:r>
            <a:r>
              <a:rPr sz="549" spc="-10" dirty="0">
                <a:latin typeface="Arial"/>
                <a:cs typeface="Arial"/>
              </a:rPr>
              <a:t>Blood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2019;134: abstract 509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3334" y="1811138"/>
            <a:ext cx="1984481" cy="1981955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381975" y="1909737"/>
            <a:ext cx="7781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0099FF"/>
                </a:solidFill>
                <a:latin typeface="Arial"/>
                <a:cs typeface="Arial"/>
              </a:rPr>
              <a:t>Mature</a:t>
            </a:r>
            <a:r>
              <a:rPr sz="849" b="1" spc="-50" dirty="0">
                <a:solidFill>
                  <a:srgbClr val="0099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9FF"/>
                </a:solidFill>
                <a:latin typeface="Arial"/>
                <a:cs typeface="Arial"/>
              </a:rPr>
              <a:t>B-cells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192759" y="1878064"/>
            <a:ext cx="1463775" cy="1701607"/>
            <a:chOff x="2189825" y="1880379"/>
            <a:chExt cx="1465580" cy="1703705"/>
          </a:xfrm>
        </p:grpSpPr>
        <p:sp>
          <p:nvSpPr>
            <p:cNvPr id="9" name="object 9"/>
            <p:cNvSpPr/>
            <p:nvPr/>
          </p:nvSpPr>
          <p:spPr>
            <a:xfrm>
              <a:off x="2197566" y="1888120"/>
              <a:ext cx="1425575" cy="1688464"/>
            </a:xfrm>
            <a:custGeom>
              <a:avLst/>
              <a:gdLst/>
              <a:ahLst/>
              <a:cxnLst/>
              <a:rect l="l" t="t" r="r" b="b"/>
              <a:pathLst>
                <a:path w="1425575" h="1688464">
                  <a:moveTo>
                    <a:pt x="0" y="1655168"/>
                  </a:moveTo>
                  <a:lnTo>
                    <a:pt x="51391" y="1664908"/>
                  </a:lnTo>
                  <a:lnTo>
                    <a:pt x="102393" y="1673854"/>
                  </a:lnTo>
                  <a:lnTo>
                    <a:pt x="152618" y="1681214"/>
                  </a:lnTo>
                  <a:lnTo>
                    <a:pt x="201677" y="1686193"/>
                  </a:lnTo>
                  <a:lnTo>
                    <a:pt x="249180" y="1687998"/>
                  </a:lnTo>
                  <a:lnTo>
                    <a:pt x="294738" y="1685836"/>
                  </a:lnTo>
                  <a:lnTo>
                    <a:pt x="337964" y="1678913"/>
                  </a:lnTo>
                  <a:lnTo>
                    <a:pt x="378468" y="1666436"/>
                  </a:lnTo>
                  <a:lnTo>
                    <a:pt x="415861" y="1647611"/>
                  </a:lnTo>
                  <a:lnTo>
                    <a:pt x="449859" y="1622262"/>
                  </a:lnTo>
                  <a:lnTo>
                    <a:pt x="480715" y="1591094"/>
                  </a:lnTo>
                  <a:lnTo>
                    <a:pt x="508833" y="1554637"/>
                  </a:lnTo>
                  <a:lnTo>
                    <a:pt x="534617" y="1513418"/>
                  </a:lnTo>
                  <a:lnTo>
                    <a:pt x="558471" y="1467968"/>
                  </a:lnTo>
                  <a:lnTo>
                    <a:pt x="580801" y="1418815"/>
                  </a:lnTo>
                  <a:lnTo>
                    <a:pt x="602010" y="1366489"/>
                  </a:lnTo>
                  <a:lnTo>
                    <a:pt x="622503" y="1311518"/>
                  </a:lnTo>
                  <a:lnTo>
                    <a:pt x="642683" y="1254432"/>
                  </a:lnTo>
                  <a:lnTo>
                    <a:pt x="657251" y="1211444"/>
                  </a:lnTo>
                  <a:lnTo>
                    <a:pt x="672745" y="1163442"/>
                  </a:lnTo>
                  <a:lnTo>
                    <a:pt x="688726" y="1111473"/>
                  </a:lnTo>
                  <a:lnTo>
                    <a:pt x="704755" y="1056586"/>
                  </a:lnTo>
                  <a:lnTo>
                    <a:pt x="720394" y="999827"/>
                  </a:lnTo>
                  <a:lnTo>
                    <a:pt x="735203" y="942247"/>
                  </a:lnTo>
                  <a:lnTo>
                    <a:pt x="748743" y="884891"/>
                  </a:lnTo>
                  <a:lnTo>
                    <a:pt x="760578" y="828809"/>
                  </a:lnTo>
                  <a:lnTo>
                    <a:pt x="770266" y="775048"/>
                  </a:lnTo>
                  <a:lnTo>
                    <a:pt x="777370" y="724657"/>
                  </a:lnTo>
                  <a:lnTo>
                    <a:pt x="781451" y="678683"/>
                  </a:lnTo>
                  <a:lnTo>
                    <a:pt x="782070" y="638175"/>
                  </a:lnTo>
                  <a:lnTo>
                    <a:pt x="778789" y="604179"/>
                  </a:lnTo>
                  <a:lnTo>
                    <a:pt x="764267" y="561162"/>
                  </a:lnTo>
                  <a:lnTo>
                    <a:pt x="739653" y="529515"/>
                  </a:lnTo>
                  <a:lnTo>
                    <a:pt x="707138" y="507201"/>
                  </a:lnTo>
                  <a:lnTo>
                    <a:pt x="668915" y="492183"/>
                  </a:lnTo>
                  <a:lnTo>
                    <a:pt x="627177" y="482422"/>
                  </a:lnTo>
                  <a:lnTo>
                    <a:pt x="584118" y="475879"/>
                  </a:lnTo>
                  <a:lnTo>
                    <a:pt x="541930" y="470519"/>
                  </a:lnTo>
                  <a:lnTo>
                    <a:pt x="502805" y="464302"/>
                  </a:lnTo>
                  <a:lnTo>
                    <a:pt x="458246" y="460499"/>
                  </a:lnTo>
                  <a:lnTo>
                    <a:pt x="410182" y="463893"/>
                  </a:lnTo>
                  <a:lnTo>
                    <a:pt x="360661" y="471575"/>
                  </a:lnTo>
                  <a:lnTo>
                    <a:pt x="311735" y="480634"/>
                  </a:lnTo>
                  <a:lnTo>
                    <a:pt x="265453" y="488162"/>
                  </a:lnTo>
                  <a:lnTo>
                    <a:pt x="223867" y="491248"/>
                  </a:lnTo>
                  <a:lnTo>
                    <a:pt x="150590" y="473876"/>
                  </a:lnTo>
                  <a:lnTo>
                    <a:pt x="111314" y="455621"/>
                  </a:lnTo>
                  <a:lnTo>
                    <a:pt x="77498" y="432641"/>
                  </a:lnTo>
                  <a:lnTo>
                    <a:pt x="51455" y="374184"/>
                  </a:lnTo>
                  <a:lnTo>
                    <a:pt x="71831" y="339550"/>
                  </a:lnTo>
                  <a:lnTo>
                    <a:pt x="122165" y="296823"/>
                  </a:lnTo>
                  <a:lnTo>
                    <a:pt x="157598" y="271615"/>
                  </a:lnTo>
                  <a:lnTo>
                    <a:pt x="198544" y="244752"/>
                  </a:lnTo>
                  <a:lnTo>
                    <a:pt x="244006" y="216918"/>
                  </a:lnTo>
                  <a:lnTo>
                    <a:pt x="292987" y="188796"/>
                  </a:lnTo>
                  <a:lnTo>
                    <a:pt x="344488" y="161067"/>
                  </a:lnTo>
                  <a:lnTo>
                    <a:pt x="397512" y="134415"/>
                  </a:lnTo>
                  <a:lnTo>
                    <a:pt x="451062" y="109523"/>
                  </a:lnTo>
                  <a:lnTo>
                    <a:pt x="504140" y="87071"/>
                  </a:lnTo>
                  <a:lnTo>
                    <a:pt x="555747" y="67745"/>
                  </a:lnTo>
                  <a:lnTo>
                    <a:pt x="604888" y="52225"/>
                  </a:lnTo>
                  <a:lnTo>
                    <a:pt x="654225" y="39655"/>
                  </a:lnTo>
                  <a:lnTo>
                    <a:pt x="706550" y="28746"/>
                  </a:lnTo>
                  <a:lnTo>
                    <a:pt x="761040" y="19530"/>
                  </a:lnTo>
                  <a:lnTo>
                    <a:pt x="816875" y="12041"/>
                  </a:lnTo>
                  <a:lnTo>
                    <a:pt x="873236" y="6310"/>
                  </a:lnTo>
                  <a:lnTo>
                    <a:pt x="929301" y="2371"/>
                  </a:lnTo>
                  <a:lnTo>
                    <a:pt x="984251" y="256"/>
                  </a:lnTo>
                  <a:lnTo>
                    <a:pt x="1037264" y="0"/>
                  </a:lnTo>
                  <a:lnTo>
                    <a:pt x="1087521" y="1633"/>
                  </a:lnTo>
                  <a:lnTo>
                    <a:pt x="1134201" y="5189"/>
                  </a:lnTo>
                  <a:lnTo>
                    <a:pt x="1176484" y="10701"/>
                  </a:lnTo>
                  <a:lnTo>
                    <a:pt x="1266359" y="36751"/>
                  </a:lnTo>
                  <a:lnTo>
                    <a:pt x="1308755" y="62444"/>
                  </a:lnTo>
                  <a:lnTo>
                    <a:pt x="1342471" y="94089"/>
                  </a:lnTo>
                  <a:lnTo>
                    <a:pt x="1369243" y="130496"/>
                  </a:lnTo>
                  <a:lnTo>
                    <a:pt x="1390808" y="170473"/>
                  </a:lnTo>
                  <a:lnTo>
                    <a:pt x="1408900" y="212831"/>
                  </a:lnTo>
                  <a:lnTo>
                    <a:pt x="1425257" y="256377"/>
                  </a:lnTo>
                </a:path>
              </a:pathLst>
            </a:custGeom>
            <a:ln w="154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501844" y="2076446"/>
              <a:ext cx="121285" cy="77470"/>
            </a:xfrm>
            <a:custGeom>
              <a:avLst/>
              <a:gdLst/>
              <a:ahLst/>
              <a:cxnLst/>
              <a:rect l="l" t="t" r="r" b="b"/>
              <a:pathLst>
                <a:path w="121285" h="77469">
                  <a:moveTo>
                    <a:pt x="0" y="0"/>
                  </a:moveTo>
                  <a:lnTo>
                    <a:pt x="120980" y="77254"/>
                  </a:lnTo>
                </a:path>
              </a:pathLst>
            </a:custGeom>
            <a:ln w="154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622822" y="2014320"/>
              <a:ext cx="24765" cy="130175"/>
            </a:xfrm>
            <a:custGeom>
              <a:avLst/>
              <a:gdLst/>
              <a:ahLst/>
              <a:cxnLst/>
              <a:rect l="l" t="t" r="r" b="b"/>
              <a:pathLst>
                <a:path w="24764" h="130175">
                  <a:moveTo>
                    <a:pt x="0" y="130175"/>
                  </a:moveTo>
                  <a:lnTo>
                    <a:pt x="24574" y="0"/>
                  </a:lnTo>
                </a:path>
              </a:pathLst>
            </a:custGeom>
            <a:ln w="1548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3716719" y="1970749"/>
            <a:ext cx="6481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339933"/>
                </a:solidFill>
                <a:latin typeface="Arial"/>
                <a:cs typeface="Arial"/>
              </a:rPr>
              <a:t>Normal</a:t>
            </a:r>
            <a:r>
              <a:rPr sz="849" b="1" spc="-50" dirty="0">
                <a:solidFill>
                  <a:srgbClr val="339933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339933"/>
                </a:solidFill>
                <a:latin typeface="Arial"/>
                <a:cs typeface="Arial"/>
              </a:rPr>
              <a:t>PCs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782744" y="3731034"/>
            <a:ext cx="1480899" cy="549867"/>
          </a:xfrm>
          <a:prstGeom prst="rect">
            <a:avLst/>
          </a:prstGeom>
        </p:spPr>
        <p:txBody>
          <a:bodyPr vert="horz" wrap="square" lIns="0" tIns="41858" rIns="0" bIns="0" rtlCol="0">
            <a:spAutoFit/>
          </a:bodyPr>
          <a:lstStyle/>
          <a:p>
            <a:pPr marL="12685">
              <a:spcBef>
                <a:spcPts val="330"/>
              </a:spcBef>
            </a:pPr>
            <a:r>
              <a:rPr sz="849" b="1" spc="5" dirty="0">
                <a:solidFill>
                  <a:srgbClr val="ED7D31"/>
                </a:solidFill>
                <a:latin typeface="Arial"/>
                <a:cs typeface="Arial"/>
              </a:rPr>
              <a:t>CD34</a:t>
            </a:r>
            <a:r>
              <a:rPr sz="849" b="1" spc="-35" dirty="0">
                <a:solidFill>
                  <a:srgbClr val="ED7D31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ED7D31"/>
                </a:solidFill>
                <a:latin typeface="Arial"/>
                <a:cs typeface="Arial"/>
              </a:rPr>
              <a:t>progenitors</a:t>
            </a:r>
            <a:endParaRPr sz="849">
              <a:latin typeface="Arial"/>
              <a:cs typeface="Arial"/>
            </a:endParaRPr>
          </a:p>
          <a:p>
            <a:pPr marL="36152" marR="5074">
              <a:lnSpc>
                <a:spcPct val="99000"/>
              </a:lnSpc>
              <a:spcBef>
                <a:spcPts val="204"/>
              </a:spcBef>
            </a:pP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POTEE, CCZ1B, </a:t>
            </a:r>
            <a:r>
              <a:rPr sz="749" b="1" spc="-15" dirty="0">
                <a:solidFill>
                  <a:srgbClr val="7F7F7F"/>
                </a:solidFill>
                <a:latin typeface="Arial"/>
                <a:cs typeface="Arial"/>
              </a:rPr>
              <a:t>SPATA31A3, </a:t>
            </a:r>
            <a:r>
              <a:rPr sz="749" b="1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POTEB, NPIPB3, LGALS9C and </a:t>
            </a:r>
            <a:r>
              <a:rPr sz="749" b="1" spc="-19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PSG4</a:t>
            </a:r>
            <a:endParaRPr sz="7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44131" y="2861095"/>
            <a:ext cx="1017286" cy="90693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b="1" spc="5" dirty="0">
                <a:solidFill>
                  <a:srgbClr val="002060"/>
                </a:solidFill>
                <a:latin typeface="Arial"/>
                <a:cs typeface="Arial"/>
              </a:rPr>
              <a:t>B-cell precursors </a:t>
            </a:r>
            <a:r>
              <a:rPr sz="849" b="1" spc="10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2060"/>
                </a:solidFill>
                <a:latin typeface="Arial"/>
                <a:cs typeface="Arial"/>
              </a:rPr>
              <a:t>(CD34+</a:t>
            </a:r>
            <a:r>
              <a:rPr sz="849" b="1" spc="-3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2060"/>
                </a:solidFill>
                <a:latin typeface="Arial"/>
                <a:cs typeface="Arial"/>
              </a:rPr>
              <a:t>and</a:t>
            </a:r>
            <a:r>
              <a:rPr sz="849" b="1" spc="-3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2060"/>
                </a:solidFill>
                <a:latin typeface="Arial"/>
                <a:cs typeface="Arial"/>
              </a:rPr>
              <a:t>CD34-)</a:t>
            </a:r>
            <a:endParaRPr sz="849">
              <a:latin typeface="Arial"/>
              <a:cs typeface="Arial"/>
            </a:endParaRPr>
          </a:p>
          <a:p>
            <a:pPr marL="34883" marR="27906">
              <a:lnSpc>
                <a:spcPct val="101099"/>
              </a:lnSpc>
              <a:spcBef>
                <a:spcPts val="340"/>
              </a:spcBef>
            </a:pP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POTEE, CCZ1B,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 S</a:t>
            </a:r>
            <a:r>
              <a:rPr sz="749" b="1" spc="-50" dirty="0">
                <a:solidFill>
                  <a:srgbClr val="7F7F7F"/>
                </a:solidFill>
                <a:latin typeface="Arial"/>
                <a:cs typeface="Arial"/>
              </a:rPr>
              <a:t>P</a:t>
            </a:r>
            <a:r>
              <a:rPr sz="749" b="1" spc="-55" dirty="0">
                <a:solidFill>
                  <a:srgbClr val="7F7F7F"/>
                </a:solidFill>
                <a:latin typeface="Arial"/>
                <a:cs typeface="Arial"/>
              </a:rPr>
              <a:t>AT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31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3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,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P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OTEB,  NPIPB3, LRRC37A2, </a:t>
            </a:r>
            <a:r>
              <a:rPr sz="749" b="1" spc="-19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LGALS9C and PSG4 </a:t>
            </a:r>
            <a:r>
              <a:rPr sz="749" b="1" spc="-19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u="sng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GTF2I</a:t>
            </a:r>
            <a:endParaRPr sz="7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74703" y="1366192"/>
            <a:ext cx="1340103" cy="48390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lnSpc>
                <a:spcPct val="99000"/>
              </a:lnSpc>
              <a:spcBef>
                <a:spcPts val="114"/>
              </a:spcBef>
            </a:pP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POTEE,</a:t>
            </a:r>
            <a:r>
              <a:rPr sz="749" b="1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CCZ1B,</a:t>
            </a:r>
            <a:r>
              <a:rPr sz="749" b="1" spc="-2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spc="-15" dirty="0">
                <a:solidFill>
                  <a:srgbClr val="7F7F7F"/>
                </a:solidFill>
                <a:latin typeface="Arial"/>
                <a:cs typeface="Arial"/>
              </a:rPr>
              <a:t>SPATA31A3, </a:t>
            </a:r>
            <a:r>
              <a:rPr sz="749" b="1" spc="-19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ORAF21 POTEB, NPIPB3 ,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LGALS9C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49" b="1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PSG4</a:t>
            </a:r>
            <a:endParaRPr sz="749">
              <a:latin typeface="Arial"/>
              <a:cs typeface="Arial"/>
            </a:endParaRPr>
          </a:p>
          <a:p>
            <a:pPr marL="12685">
              <a:spcBef>
                <a:spcPts val="25"/>
              </a:spcBef>
            </a:pPr>
            <a:r>
              <a:rPr sz="749" b="1" u="sng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GTF2I</a:t>
            </a:r>
            <a:r>
              <a:rPr sz="749" b="1" u="sng" spc="-25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and</a:t>
            </a:r>
            <a:r>
              <a:rPr sz="749" b="1" u="sng" spc="-50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AGAP7</a:t>
            </a:r>
            <a:endParaRPr sz="7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17915" y="1291996"/>
            <a:ext cx="971621" cy="60123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 marR="5074">
              <a:lnSpc>
                <a:spcPct val="99700"/>
              </a:lnSpc>
              <a:spcBef>
                <a:spcPts val="110"/>
              </a:spcBef>
            </a:pP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POTEE, CCZ1B,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 S</a:t>
            </a:r>
            <a:r>
              <a:rPr sz="749" b="1" spc="-50" dirty="0">
                <a:solidFill>
                  <a:srgbClr val="7F7F7F"/>
                </a:solidFill>
                <a:latin typeface="Arial"/>
                <a:cs typeface="Arial"/>
              </a:rPr>
              <a:t>P</a:t>
            </a:r>
            <a:r>
              <a:rPr sz="749" b="1" spc="-55" dirty="0">
                <a:solidFill>
                  <a:srgbClr val="7F7F7F"/>
                </a:solidFill>
                <a:latin typeface="Arial"/>
                <a:cs typeface="Arial"/>
              </a:rPr>
              <a:t>AT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31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3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,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P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OTEB,  NPIPB3,</a:t>
            </a:r>
            <a:r>
              <a:rPr sz="749" b="1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LGALS9C</a:t>
            </a:r>
            <a:endParaRPr sz="749">
              <a:latin typeface="Arial"/>
              <a:cs typeface="Arial"/>
            </a:endParaRPr>
          </a:p>
          <a:p>
            <a:pPr marL="12685" marR="496608">
              <a:lnSpc>
                <a:spcPts val="918"/>
              </a:lnSpc>
              <a:spcBef>
                <a:spcPts val="25"/>
              </a:spcBef>
            </a:pP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an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d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spc="5" dirty="0">
                <a:solidFill>
                  <a:srgbClr val="7F7F7F"/>
                </a:solidFill>
                <a:latin typeface="Arial"/>
                <a:cs typeface="Arial"/>
              </a:rPr>
              <a:t>PS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G4  </a:t>
            </a:r>
            <a:r>
              <a:rPr sz="749" b="1" u="sng" dirty="0">
                <a:solidFill>
                  <a:srgbClr val="FF0000"/>
                </a:solidFill>
                <a:uFill>
                  <a:solidFill>
                    <a:srgbClr val="FF0000"/>
                  </a:solidFill>
                </a:uFill>
                <a:latin typeface="Arial"/>
                <a:cs typeface="Arial"/>
              </a:rPr>
              <a:t>GTF2I</a:t>
            </a:r>
            <a:endParaRPr sz="7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97959" y="1496446"/>
            <a:ext cx="2581901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har char="•"/>
              <a:tabLst>
                <a:tab pos="197882" algn="l"/>
                <a:tab pos="198516" algn="l"/>
              </a:tabLst>
            </a:pPr>
            <a:r>
              <a:rPr sz="1049" spc="25" dirty="0">
                <a:latin typeface="Arial"/>
                <a:cs typeface="Arial"/>
              </a:rPr>
              <a:t>MM </a:t>
            </a:r>
            <a:r>
              <a:rPr sz="1049" spc="10" dirty="0">
                <a:latin typeface="Arial"/>
                <a:cs typeface="Arial"/>
              </a:rPr>
              <a:t>patients have somatic mutations in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the </a:t>
            </a:r>
            <a:r>
              <a:rPr sz="1049" spc="20" dirty="0">
                <a:latin typeface="Arial"/>
                <a:cs typeface="Arial"/>
              </a:rPr>
              <a:t>B </a:t>
            </a:r>
            <a:r>
              <a:rPr sz="1049" spc="10" dirty="0">
                <a:latin typeface="Arial"/>
                <a:cs typeface="Arial"/>
              </a:rPr>
              <a:t>cell lineage, likely before the </a:t>
            </a:r>
            <a:r>
              <a:rPr sz="1049" spc="15" dirty="0">
                <a:latin typeface="Arial"/>
                <a:cs typeface="Arial"/>
              </a:rPr>
              <a:t> disease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onset</a:t>
            </a:r>
            <a:endParaRPr sz="10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897958" y="2155963"/>
            <a:ext cx="2713185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Arial"/>
                <a:cs typeface="Arial"/>
              </a:rPr>
              <a:t>Normal cells of the </a:t>
            </a:r>
            <a:r>
              <a:rPr sz="1049" spc="20" dirty="0">
                <a:latin typeface="Arial"/>
                <a:cs typeface="Arial"/>
              </a:rPr>
              <a:t>B </a:t>
            </a:r>
            <a:r>
              <a:rPr sz="1049" spc="10" dirty="0">
                <a:latin typeface="Arial"/>
                <a:cs typeface="Arial"/>
              </a:rPr>
              <a:t>lineage </a:t>
            </a:r>
            <a:r>
              <a:rPr sz="1049" spc="15" dirty="0">
                <a:latin typeface="Arial"/>
                <a:cs typeface="Arial"/>
              </a:rPr>
              <a:t>do </a:t>
            </a:r>
            <a:r>
              <a:rPr sz="1049" spc="10" dirty="0">
                <a:latin typeface="Arial"/>
                <a:cs typeface="Arial"/>
              </a:rPr>
              <a:t>not have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driver mutations or </a:t>
            </a:r>
            <a:r>
              <a:rPr sz="1049" spc="20" dirty="0">
                <a:latin typeface="Arial"/>
                <a:cs typeface="Arial"/>
              </a:rPr>
              <a:t>CNA </a:t>
            </a:r>
            <a:r>
              <a:rPr sz="1049" spc="10" dirty="0">
                <a:latin typeface="Arial"/>
                <a:cs typeface="Arial"/>
              </a:rPr>
              <a:t>that are present </a:t>
            </a:r>
            <a:r>
              <a:rPr sz="1049" spc="1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25" dirty="0">
                <a:latin typeface="Arial"/>
                <a:cs typeface="Arial"/>
              </a:rPr>
              <a:t>MM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cells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97958" y="2815481"/>
            <a:ext cx="2637078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Arial"/>
                <a:cs typeface="Arial"/>
              </a:rPr>
              <a:t>Normal cells of the </a:t>
            </a:r>
            <a:r>
              <a:rPr sz="1049" spc="20" dirty="0">
                <a:latin typeface="Arial"/>
                <a:cs typeface="Arial"/>
              </a:rPr>
              <a:t>B </a:t>
            </a:r>
            <a:r>
              <a:rPr sz="1049" spc="10" dirty="0">
                <a:latin typeface="Arial"/>
                <a:cs typeface="Arial"/>
              </a:rPr>
              <a:t>lineage </a:t>
            </a:r>
            <a:r>
              <a:rPr sz="1049" spc="15" dirty="0">
                <a:latin typeface="Arial"/>
                <a:cs typeface="Arial"/>
              </a:rPr>
              <a:t>may share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with </a:t>
            </a:r>
            <a:r>
              <a:rPr sz="1049" spc="25" dirty="0">
                <a:latin typeface="Arial"/>
                <a:cs typeface="Arial"/>
              </a:rPr>
              <a:t>MM </a:t>
            </a:r>
            <a:r>
              <a:rPr sz="1049" spc="10" dirty="0">
                <a:latin typeface="Arial"/>
                <a:cs typeface="Arial"/>
              </a:rPr>
              <a:t>cells the </a:t>
            </a:r>
            <a:r>
              <a:rPr sz="1049" spc="15" dirty="0">
                <a:latin typeface="Arial"/>
                <a:cs typeface="Arial"/>
              </a:rPr>
              <a:t>same </a:t>
            </a:r>
            <a:r>
              <a:rPr sz="1049" spc="20" dirty="0">
                <a:latin typeface="Arial"/>
                <a:cs typeface="Arial"/>
              </a:rPr>
              <a:t>VDJ </a:t>
            </a:r>
            <a:r>
              <a:rPr sz="1049" spc="2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rearrangement</a:t>
            </a:r>
            <a:endParaRPr sz="10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97958" y="3474999"/>
            <a:ext cx="2240058" cy="33282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har char="•"/>
              <a:tabLst>
                <a:tab pos="197882" algn="l"/>
                <a:tab pos="198516" algn="l"/>
              </a:tabLst>
            </a:pPr>
            <a:r>
              <a:rPr sz="1049" spc="15" dirty="0">
                <a:solidFill>
                  <a:srgbClr val="0000FF"/>
                </a:solidFill>
                <a:latin typeface="Arial"/>
                <a:cs typeface="Arial"/>
              </a:rPr>
              <a:t>Can </a:t>
            </a:r>
            <a:r>
              <a:rPr sz="1049" spc="10" dirty="0">
                <a:solidFill>
                  <a:srgbClr val="0000FF"/>
                </a:solidFill>
                <a:latin typeface="Arial"/>
                <a:cs typeface="Arial"/>
              </a:rPr>
              <a:t>these cells secrete the </a:t>
            </a:r>
            <a:r>
              <a:rPr sz="1049" spc="15" dirty="0">
                <a:solidFill>
                  <a:srgbClr val="0000FF"/>
                </a:solidFill>
                <a:latin typeface="Arial"/>
                <a:cs typeface="Arial"/>
              </a:rPr>
              <a:t>same </a:t>
            </a:r>
            <a:r>
              <a:rPr sz="1049" spc="-2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0000FF"/>
                </a:solidFill>
                <a:latin typeface="Arial"/>
                <a:cs typeface="Arial"/>
              </a:rPr>
              <a:t>immunoglobulin</a:t>
            </a:r>
            <a:r>
              <a:rPr sz="1049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49" spc="15" dirty="0">
                <a:solidFill>
                  <a:srgbClr val="0000FF"/>
                </a:solidFill>
                <a:latin typeface="Arial"/>
                <a:cs typeface="Arial"/>
              </a:rPr>
              <a:t>as</a:t>
            </a:r>
            <a:r>
              <a:rPr sz="1049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49" spc="25" dirty="0">
                <a:solidFill>
                  <a:srgbClr val="0000FF"/>
                </a:solidFill>
                <a:latin typeface="Arial"/>
                <a:cs typeface="Arial"/>
              </a:rPr>
              <a:t>MM</a:t>
            </a:r>
            <a:r>
              <a:rPr sz="1049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0000FF"/>
                </a:solidFill>
                <a:latin typeface="Arial"/>
                <a:cs typeface="Arial"/>
              </a:rPr>
              <a:t>cells?</a:t>
            </a:r>
            <a:endParaRPr sz="10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11190" y="632202"/>
            <a:ext cx="5472667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spc="-15" dirty="0">
                <a:solidFill>
                  <a:srgbClr val="800000"/>
                </a:solidFill>
                <a:latin typeface="Arial"/>
                <a:cs typeface="Arial"/>
              </a:rPr>
              <a:t>Tumor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IG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gene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rearrangement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detectable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in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normal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 cells</a:t>
            </a:r>
            <a:r>
              <a:rPr sz="1448" spc="-2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800000"/>
                </a:solidFill>
                <a:latin typeface="Arial"/>
                <a:cs typeface="Arial"/>
              </a:rPr>
              <a:t>(N</a:t>
            </a:r>
            <a:r>
              <a:rPr sz="849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800000"/>
                </a:solidFill>
                <a:latin typeface="Arial"/>
                <a:cs typeface="Arial"/>
              </a:rPr>
              <a:t>= </a:t>
            </a:r>
            <a:r>
              <a:rPr sz="849" dirty="0">
                <a:solidFill>
                  <a:srgbClr val="800000"/>
                </a:solidFill>
                <a:latin typeface="Arial"/>
                <a:cs typeface="Arial"/>
              </a:rPr>
              <a:t>5/6)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98914" y="914423"/>
            <a:ext cx="315650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  <a:tabLst>
                <a:tab pos="1024294" algn="l"/>
                <a:tab pos="2635893" algn="l"/>
              </a:tabLst>
            </a:pPr>
            <a:r>
              <a:rPr sz="749" b="1" spc="-5" dirty="0">
                <a:latin typeface="Arial"/>
                <a:cs typeface="Arial"/>
              </a:rPr>
              <a:t>Matu</a:t>
            </a:r>
            <a:r>
              <a:rPr sz="749" b="1" dirty="0">
                <a:latin typeface="Arial"/>
                <a:cs typeface="Arial"/>
              </a:rPr>
              <a:t>re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5" dirty="0">
                <a:latin typeface="Arial"/>
                <a:cs typeface="Arial"/>
              </a:rPr>
              <a:t>B</a:t>
            </a:r>
            <a:r>
              <a:rPr sz="749" b="1" spc="-5" dirty="0">
                <a:latin typeface="Arial"/>
                <a:cs typeface="Arial"/>
              </a:rPr>
              <a:t>-cell</a:t>
            </a:r>
            <a:r>
              <a:rPr sz="749" b="1" dirty="0">
                <a:latin typeface="Arial"/>
                <a:cs typeface="Arial"/>
              </a:rPr>
              <a:t>s	</a:t>
            </a:r>
            <a:r>
              <a:rPr sz="749" b="1" spc="5" dirty="0">
                <a:latin typeface="Arial"/>
                <a:cs typeface="Arial"/>
              </a:rPr>
              <a:t>N</a:t>
            </a:r>
            <a:r>
              <a:rPr sz="749" b="1" dirty="0">
                <a:latin typeface="Arial"/>
                <a:cs typeface="Arial"/>
              </a:rPr>
              <a:t>o</a:t>
            </a:r>
            <a:r>
              <a:rPr sz="749" b="1" spc="5" dirty="0">
                <a:latin typeface="Arial"/>
                <a:cs typeface="Arial"/>
              </a:rPr>
              <a:t>rm</a:t>
            </a:r>
            <a:r>
              <a:rPr sz="749" b="1" spc="-5" dirty="0">
                <a:latin typeface="Arial"/>
                <a:cs typeface="Arial"/>
              </a:rPr>
              <a:t>a</a:t>
            </a:r>
            <a:r>
              <a:rPr sz="749" b="1" dirty="0">
                <a:latin typeface="Arial"/>
                <a:cs typeface="Arial"/>
              </a:rPr>
              <a:t>l </a:t>
            </a:r>
            <a:r>
              <a:rPr sz="749" b="1" spc="5" dirty="0">
                <a:latin typeface="Arial"/>
                <a:cs typeface="Arial"/>
              </a:rPr>
              <a:t>PCs</a:t>
            </a:r>
            <a:r>
              <a:rPr sz="749" b="1" dirty="0">
                <a:latin typeface="Arial"/>
                <a:cs typeface="Arial"/>
              </a:rPr>
              <a:t>	</a:t>
            </a:r>
            <a:r>
              <a:rPr sz="749" b="1" spc="5" dirty="0">
                <a:latin typeface="Arial"/>
                <a:cs typeface="Arial"/>
              </a:rPr>
              <a:t>C</a:t>
            </a:r>
            <a:r>
              <a:rPr sz="749" b="1" spc="-5" dirty="0">
                <a:latin typeface="Arial"/>
                <a:cs typeface="Arial"/>
              </a:rPr>
              <a:t>lona</a:t>
            </a:r>
            <a:r>
              <a:rPr sz="749" b="1" dirty="0">
                <a:latin typeface="Arial"/>
                <a:cs typeface="Arial"/>
              </a:rPr>
              <a:t>l </a:t>
            </a:r>
            <a:r>
              <a:rPr sz="749" b="1" spc="5" dirty="0">
                <a:latin typeface="Arial"/>
                <a:cs typeface="Arial"/>
              </a:rPr>
              <a:t>PCs</a:t>
            </a:r>
            <a:endParaRPr sz="74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604706" y="1454338"/>
            <a:ext cx="366578" cy="62153"/>
          </a:xfrm>
          <a:custGeom>
            <a:avLst/>
            <a:gdLst/>
            <a:ahLst/>
            <a:cxnLst/>
            <a:rect l="l" t="t" r="r" b="b"/>
            <a:pathLst>
              <a:path w="367030" h="62230">
                <a:moveTo>
                  <a:pt x="304876" y="0"/>
                </a:moveTo>
                <a:lnTo>
                  <a:pt x="304876" y="61912"/>
                </a:lnTo>
                <a:lnTo>
                  <a:pt x="346134" y="41275"/>
                </a:lnTo>
                <a:lnTo>
                  <a:pt x="315201" y="41275"/>
                </a:lnTo>
                <a:lnTo>
                  <a:pt x="315201" y="20637"/>
                </a:lnTo>
                <a:lnTo>
                  <a:pt x="346151" y="20637"/>
                </a:lnTo>
                <a:lnTo>
                  <a:pt x="304876" y="0"/>
                </a:lnTo>
                <a:close/>
              </a:path>
              <a:path w="367030" h="62230">
                <a:moveTo>
                  <a:pt x="304876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04876" y="41275"/>
                </a:lnTo>
                <a:lnTo>
                  <a:pt x="304876" y="20637"/>
                </a:lnTo>
                <a:close/>
              </a:path>
              <a:path w="367030" h="62230">
                <a:moveTo>
                  <a:pt x="346151" y="20637"/>
                </a:moveTo>
                <a:lnTo>
                  <a:pt x="315201" y="20637"/>
                </a:lnTo>
                <a:lnTo>
                  <a:pt x="315201" y="41275"/>
                </a:lnTo>
                <a:lnTo>
                  <a:pt x="346134" y="41275"/>
                </a:lnTo>
                <a:lnTo>
                  <a:pt x="366775" y="30949"/>
                </a:lnTo>
                <a:lnTo>
                  <a:pt x="346151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6" name="object 6"/>
          <p:cNvGrpSpPr/>
          <p:nvPr/>
        </p:nvGrpSpPr>
        <p:grpSpPr>
          <a:xfrm>
            <a:off x="3076732" y="1063063"/>
            <a:ext cx="2026326" cy="600604"/>
            <a:chOff x="3074888" y="1064373"/>
            <a:chExt cx="2028825" cy="601345"/>
          </a:xfrm>
        </p:grpSpPr>
        <p:sp>
          <p:nvSpPr>
            <p:cNvPr id="7" name="object 7"/>
            <p:cNvSpPr/>
            <p:nvPr/>
          </p:nvSpPr>
          <p:spPr>
            <a:xfrm>
              <a:off x="3482454" y="1460004"/>
              <a:ext cx="1202055" cy="62230"/>
            </a:xfrm>
            <a:custGeom>
              <a:avLst/>
              <a:gdLst/>
              <a:ahLst/>
              <a:cxnLst/>
              <a:rect l="l" t="t" r="r" b="b"/>
              <a:pathLst>
                <a:path w="1202054" h="62230">
                  <a:moveTo>
                    <a:pt x="1139939" y="0"/>
                  </a:moveTo>
                  <a:lnTo>
                    <a:pt x="1139939" y="61899"/>
                  </a:lnTo>
                  <a:lnTo>
                    <a:pt x="1181197" y="41275"/>
                  </a:lnTo>
                  <a:lnTo>
                    <a:pt x="1150264" y="41275"/>
                  </a:lnTo>
                  <a:lnTo>
                    <a:pt x="1150264" y="20637"/>
                  </a:lnTo>
                  <a:lnTo>
                    <a:pt x="1181222" y="20637"/>
                  </a:lnTo>
                  <a:lnTo>
                    <a:pt x="1139939" y="0"/>
                  </a:lnTo>
                  <a:close/>
                </a:path>
                <a:path w="1202054" h="62230">
                  <a:moveTo>
                    <a:pt x="1139939" y="20637"/>
                  </a:moveTo>
                  <a:lnTo>
                    <a:pt x="0" y="20637"/>
                  </a:lnTo>
                  <a:lnTo>
                    <a:pt x="0" y="41275"/>
                  </a:lnTo>
                  <a:lnTo>
                    <a:pt x="1139939" y="41275"/>
                  </a:lnTo>
                  <a:lnTo>
                    <a:pt x="1139939" y="20637"/>
                  </a:lnTo>
                  <a:close/>
                </a:path>
                <a:path w="1202054" h="62230">
                  <a:moveTo>
                    <a:pt x="1181222" y="20637"/>
                  </a:moveTo>
                  <a:lnTo>
                    <a:pt x="1150264" y="20637"/>
                  </a:lnTo>
                  <a:lnTo>
                    <a:pt x="1150264" y="41275"/>
                  </a:lnTo>
                  <a:lnTo>
                    <a:pt x="1181197" y="41275"/>
                  </a:lnTo>
                  <a:lnTo>
                    <a:pt x="1201851" y="30949"/>
                  </a:lnTo>
                  <a:lnTo>
                    <a:pt x="1181222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078330" y="1068730"/>
              <a:ext cx="375285" cy="593725"/>
            </a:xfrm>
            <a:custGeom>
              <a:avLst/>
              <a:gdLst/>
              <a:ahLst/>
              <a:cxnLst/>
              <a:rect l="l" t="t" r="r" b="b"/>
              <a:pathLst>
                <a:path w="375285" h="593725">
                  <a:moveTo>
                    <a:pt x="0" y="296557"/>
                  </a:moveTo>
                  <a:lnTo>
                    <a:pt x="3811" y="236792"/>
                  </a:lnTo>
                  <a:lnTo>
                    <a:pt x="14743" y="181126"/>
                  </a:lnTo>
                  <a:lnTo>
                    <a:pt x="32041" y="130751"/>
                  </a:lnTo>
                  <a:lnTo>
                    <a:pt x="54951" y="86861"/>
                  </a:lnTo>
                  <a:lnTo>
                    <a:pt x="82718" y="50648"/>
                  </a:lnTo>
                  <a:lnTo>
                    <a:pt x="114587" y="23305"/>
                  </a:lnTo>
                  <a:lnTo>
                    <a:pt x="149805" y="6025"/>
                  </a:lnTo>
                  <a:lnTo>
                    <a:pt x="187617" y="0"/>
                  </a:lnTo>
                  <a:lnTo>
                    <a:pt x="225428" y="6025"/>
                  </a:lnTo>
                  <a:lnTo>
                    <a:pt x="260646" y="23305"/>
                  </a:lnTo>
                  <a:lnTo>
                    <a:pt x="292516" y="50648"/>
                  </a:lnTo>
                  <a:lnTo>
                    <a:pt x="320282" y="86861"/>
                  </a:lnTo>
                  <a:lnTo>
                    <a:pt x="343192" y="130751"/>
                  </a:lnTo>
                  <a:lnTo>
                    <a:pt x="360490" y="181126"/>
                  </a:lnTo>
                  <a:lnTo>
                    <a:pt x="371422" y="236792"/>
                  </a:lnTo>
                  <a:lnTo>
                    <a:pt x="375234" y="296557"/>
                  </a:lnTo>
                  <a:lnTo>
                    <a:pt x="371422" y="356322"/>
                  </a:lnTo>
                  <a:lnTo>
                    <a:pt x="360490" y="411989"/>
                  </a:lnTo>
                  <a:lnTo>
                    <a:pt x="343192" y="462363"/>
                  </a:lnTo>
                  <a:lnTo>
                    <a:pt x="320282" y="506253"/>
                  </a:lnTo>
                  <a:lnTo>
                    <a:pt x="292516" y="542466"/>
                  </a:lnTo>
                  <a:lnTo>
                    <a:pt x="260646" y="569809"/>
                  </a:lnTo>
                  <a:lnTo>
                    <a:pt x="225428" y="587090"/>
                  </a:lnTo>
                  <a:lnTo>
                    <a:pt x="187617" y="593115"/>
                  </a:lnTo>
                  <a:lnTo>
                    <a:pt x="149805" y="587090"/>
                  </a:lnTo>
                  <a:lnTo>
                    <a:pt x="114587" y="569809"/>
                  </a:lnTo>
                  <a:lnTo>
                    <a:pt x="82718" y="542466"/>
                  </a:lnTo>
                  <a:lnTo>
                    <a:pt x="54951" y="506253"/>
                  </a:lnTo>
                  <a:lnTo>
                    <a:pt x="32041" y="462363"/>
                  </a:lnTo>
                  <a:lnTo>
                    <a:pt x="14743" y="411989"/>
                  </a:lnTo>
                  <a:lnTo>
                    <a:pt x="3811" y="356322"/>
                  </a:lnTo>
                  <a:lnTo>
                    <a:pt x="0" y="296557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7240" y="1367104"/>
              <a:ext cx="237413" cy="250012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147240" y="1367104"/>
              <a:ext cx="237490" cy="250190"/>
            </a:xfrm>
            <a:custGeom>
              <a:avLst/>
              <a:gdLst/>
              <a:ahLst/>
              <a:cxnLst/>
              <a:rect l="l" t="t" r="r" b="b"/>
              <a:pathLst>
                <a:path w="237489" h="250190">
                  <a:moveTo>
                    <a:pt x="0" y="125006"/>
                  </a:moveTo>
                  <a:lnTo>
                    <a:pt x="9328" y="76348"/>
                  </a:lnTo>
                  <a:lnTo>
                    <a:pt x="34769" y="36614"/>
                  </a:lnTo>
                  <a:lnTo>
                    <a:pt x="72501" y="9823"/>
                  </a:lnTo>
                  <a:lnTo>
                    <a:pt x="118706" y="0"/>
                  </a:lnTo>
                  <a:lnTo>
                    <a:pt x="164911" y="9823"/>
                  </a:lnTo>
                  <a:lnTo>
                    <a:pt x="202644" y="36614"/>
                  </a:lnTo>
                  <a:lnTo>
                    <a:pt x="228084" y="76348"/>
                  </a:lnTo>
                  <a:lnTo>
                    <a:pt x="237413" y="125006"/>
                  </a:lnTo>
                  <a:lnTo>
                    <a:pt x="228084" y="173663"/>
                  </a:lnTo>
                  <a:lnTo>
                    <a:pt x="202644" y="213398"/>
                  </a:lnTo>
                  <a:lnTo>
                    <a:pt x="164911" y="240188"/>
                  </a:lnTo>
                  <a:lnTo>
                    <a:pt x="118706" y="250012"/>
                  </a:lnTo>
                  <a:lnTo>
                    <a:pt x="72501" y="240188"/>
                  </a:lnTo>
                  <a:lnTo>
                    <a:pt x="34769" y="213398"/>
                  </a:lnTo>
                  <a:lnTo>
                    <a:pt x="9328" y="173663"/>
                  </a:lnTo>
                  <a:lnTo>
                    <a:pt x="0" y="125006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90341" y="1174128"/>
              <a:ext cx="178938" cy="17031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06417" y="1080675"/>
              <a:ext cx="297141" cy="26248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721255" y="1067814"/>
              <a:ext cx="375285" cy="593725"/>
            </a:xfrm>
            <a:custGeom>
              <a:avLst/>
              <a:gdLst/>
              <a:ahLst/>
              <a:cxnLst/>
              <a:rect l="l" t="t" r="r" b="b"/>
              <a:pathLst>
                <a:path w="375285" h="593725">
                  <a:moveTo>
                    <a:pt x="0" y="296557"/>
                  </a:moveTo>
                  <a:lnTo>
                    <a:pt x="3811" y="236792"/>
                  </a:lnTo>
                  <a:lnTo>
                    <a:pt x="14743" y="181126"/>
                  </a:lnTo>
                  <a:lnTo>
                    <a:pt x="32041" y="130751"/>
                  </a:lnTo>
                  <a:lnTo>
                    <a:pt x="54951" y="86861"/>
                  </a:lnTo>
                  <a:lnTo>
                    <a:pt x="82718" y="50648"/>
                  </a:lnTo>
                  <a:lnTo>
                    <a:pt x="114587" y="23305"/>
                  </a:lnTo>
                  <a:lnTo>
                    <a:pt x="149805" y="6025"/>
                  </a:lnTo>
                  <a:lnTo>
                    <a:pt x="187617" y="0"/>
                  </a:lnTo>
                  <a:lnTo>
                    <a:pt x="225428" y="6025"/>
                  </a:lnTo>
                  <a:lnTo>
                    <a:pt x="260646" y="23305"/>
                  </a:lnTo>
                  <a:lnTo>
                    <a:pt x="292516" y="50648"/>
                  </a:lnTo>
                  <a:lnTo>
                    <a:pt x="320282" y="86861"/>
                  </a:lnTo>
                  <a:lnTo>
                    <a:pt x="343192" y="130751"/>
                  </a:lnTo>
                  <a:lnTo>
                    <a:pt x="360490" y="181126"/>
                  </a:lnTo>
                  <a:lnTo>
                    <a:pt x="371422" y="236792"/>
                  </a:lnTo>
                  <a:lnTo>
                    <a:pt x="375234" y="296557"/>
                  </a:lnTo>
                  <a:lnTo>
                    <a:pt x="371422" y="356322"/>
                  </a:lnTo>
                  <a:lnTo>
                    <a:pt x="360490" y="411989"/>
                  </a:lnTo>
                  <a:lnTo>
                    <a:pt x="343192" y="462363"/>
                  </a:lnTo>
                  <a:lnTo>
                    <a:pt x="320282" y="506253"/>
                  </a:lnTo>
                  <a:lnTo>
                    <a:pt x="292516" y="542466"/>
                  </a:lnTo>
                  <a:lnTo>
                    <a:pt x="260646" y="569809"/>
                  </a:lnTo>
                  <a:lnTo>
                    <a:pt x="225428" y="587090"/>
                  </a:lnTo>
                  <a:lnTo>
                    <a:pt x="187617" y="593115"/>
                  </a:lnTo>
                  <a:lnTo>
                    <a:pt x="149805" y="587090"/>
                  </a:lnTo>
                  <a:lnTo>
                    <a:pt x="114587" y="569809"/>
                  </a:lnTo>
                  <a:lnTo>
                    <a:pt x="82718" y="542466"/>
                  </a:lnTo>
                  <a:lnTo>
                    <a:pt x="54951" y="506253"/>
                  </a:lnTo>
                  <a:lnTo>
                    <a:pt x="32041" y="462363"/>
                  </a:lnTo>
                  <a:lnTo>
                    <a:pt x="14743" y="411989"/>
                  </a:lnTo>
                  <a:lnTo>
                    <a:pt x="3811" y="356322"/>
                  </a:lnTo>
                  <a:lnTo>
                    <a:pt x="0" y="296557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07798" y="1354786"/>
              <a:ext cx="237413" cy="25001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807798" y="1354787"/>
              <a:ext cx="237490" cy="250190"/>
            </a:xfrm>
            <a:custGeom>
              <a:avLst/>
              <a:gdLst/>
              <a:ahLst/>
              <a:cxnLst/>
              <a:rect l="l" t="t" r="r" b="b"/>
              <a:pathLst>
                <a:path w="237489" h="250190">
                  <a:moveTo>
                    <a:pt x="0" y="125006"/>
                  </a:moveTo>
                  <a:lnTo>
                    <a:pt x="9328" y="76348"/>
                  </a:lnTo>
                  <a:lnTo>
                    <a:pt x="34769" y="36614"/>
                  </a:lnTo>
                  <a:lnTo>
                    <a:pt x="72501" y="9823"/>
                  </a:lnTo>
                  <a:lnTo>
                    <a:pt x="118706" y="0"/>
                  </a:lnTo>
                  <a:lnTo>
                    <a:pt x="164911" y="9823"/>
                  </a:lnTo>
                  <a:lnTo>
                    <a:pt x="202644" y="36614"/>
                  </a:lnTo>
                  <a:lnTo>
                    <a:pt x="228084" y="76348"/>
                  </a:lnTo>
                  <a:lnTo>
                    <a:pt x="237413" y="125006"/>
                  </a:lnTo>
                  <a:lnTo>
                    <a:pt x="228084" y="173663"/>
                  </a:lnTo>
                  <a:lnTo>
                    <a:pt x="202644" y="213398"/>
                  </a:lnTo>
                  <a:lnTo>
                    <a:pt x="164911" y="240188"/>
                  </a:lnTo>
                  <a:lnTo>
                    <a:pt x="118706" y="250012"/>
                  </a:lnTo>
                  <a:lnTo>
                    <a:pt x="72501" y="240188"/>
                  </a:lnTo>
                  <a:lnTo>
                    <a:pt x="34769" y="213398"/>
                  </a:lnTo>
                  <a:lnTo>
                    <a:pt x="9328" y="173663"/>
                  </a:lnTo>
                  <a:lnTo>
                    <a:pt x="0" y="125006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2135459" y="1092936"/>
            <a:ext cx="388141" cy="570796"/>
            <a:chOff x="2132454" y="1094284"/>
            <a:chExt cx="388620" cy="571500"/>
          </a:xfrm>
        </p:grpSpPr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34272" y="1094284"/>
              <a:ext cx="386268" cy="18391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135896" y="1271155"/>
              <a:ext cx="375285" cy="391160"/>
            </a:xfrm>
            <a:custGeom>
              <a:avLst/>
              <a:gdLst/>
              <a:ahLst/>
              <a:cxnLst/>
              <a:rect l="l" t="t" r="r" b="b"/>
              <a:pathLst>
                <a:path w="375285" h="391160">
                  <a:moveTo>
                    <a:pt x="187617" y="0"/>
                  </a:moveTo>
                  <a:lnTo>
                    <a:pt x="144597" y="5164"/>
                  </a:lnTo>
                  <a:lnTo>
                    <a:pt x="105107" y="19876"/>
                  </a:lnTo>
                  <a:lnTo>
                    <a:pt x="70271" y="42961"/>
                  </a:lnTo>
                  <a:lnTo>
                    <a:pt x="41216" y="73245"/>
                  </a:lnTo>
                  <a:lnTo>
                    <a:pt x="19069" y="109555"/>
                  </a:lnTo>
                  <a:lnTo>
                    <a:pt x="4955" y="150716"/>
                  </a:lnTo>
                  <a:lnTo>
                    <a:pt x="0" y="195554"/>
                  </a:lnTo>
                  <a:lnTo>
                    <a:pt x="4955" y="240393"/>
                  </a:lnTo>
                  <a:lnTo>
                    <a:pt x="19069" y="281554"/>
                  </a:lnTo>
                  <a:lnTo>
                    <a:pt x="41216" y="317863"/>
                  </a:lnTo>
                  <a:lnTo>
                    <a:pt x="70271" y="348147"/>
                  </a:lnTo>
                  <a:lnTo>
                    <a:pt x="105107" y="371232"/>
                  </a:lnTo>
                  <a:lnTo>
                    <a:pt x="144597" y="385944"/>
                  </a:lnTo>
                  <a:lnTo>
                    <a:pt x="187617" y="391109"/>
                  </a:lnTo>
                  <a:lnTo>
                    <a:pt x="230636" y="385944"/>
                  </a:lnTo>
                  <a:lnTo>
                    <a:pt x="270126" y="371232"/>
                  </a:lnTo>
                  <a:lnTo>
                    <a:pt x="304962" y="348147"/>
                  </a:lnTo>
                  <a:lnTo>
                    <a:pt x="334017" y="317863"/>
                  </a:lnTo>
                  <a:lnTo>
                    <a:pt x="356164" y="281554"/>
                  </a:lnTo>
                  <a:lnTo>
                    <a:pt x="370279" y="240393"/>
                  </a:lnTo>
                  <a:lnTo>
                    <a:pt x="375234" y="195554"/>
                  </a:lnTo>
                  <a:lnTo>
                    <a:pt x="370279" y="150716"/>
                  </a:lnTo>
                  <a:lnTo>
                    <a:pt x="356164" y="109555"/>
                  </a:lnTo>
                  <a:lnTo>
                    <a:pt x="334017" y="73245"/>
                  </a:lnTo>
                  <a:lnTo>
                    <a:pt x="304962" y="42961"/>
                  </a:lnTo>
                  <a:lnTo>
                    <a:pt x="270126" y="19876"/>
                  </a:lnTo>
                  <a:lnTo>
                    <a:pt x="230636" y="5164"/>
                  </a:lnTo>
                  <a:lnTo>
                    <a:pt x="187617" y="0"/>
                  </a:lnTo>
                  <a:close/>
                </a:path>
              </a:pathLst>
            </a:custGeom>
            <a:solidFill>
              <a:srgbClr val="8FAAD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135896" y="1271155"/>
              <a:ext cx="375285" cy="391160"/>
            </a:xfrm>
            <a:custGeom>
              <a:avLst/>
              <a:gdLst/>
              <a:ahLst/>
              <a:cxnLst/>
              <a:rect l="l" t="t" r="r" b="b"/>
              <a:pathLst>
                <a:path w="375285" h="391160">
                  <a:moveTo>
                    <a:pt x="0" y="195554"/>
                  </a:moveTo>
                  <a:lnTo>
                    <a:pt x="4955" y="150716"/>
                  </a:lnTo>
                  <a:lnTo>
                    <a:pt x="19069" y="109555"/>
                  </a:lnTo>
                  <a:lnTo>
                    <a:pt x="41216" y="73245"/>
                  </a:lnTo>
                  <a:lnTo>
                    <a:pt x="70271" y="42961"/>
                  </a:lnTo>
                  <a:lnTo>
                    <a:pt x="105107" y="19876"/>
                  </a:lnTo>
                  <a:lnTo>
                    <a:pt x="144597" y="5164"/>
                  </a:lnTo>
                  <a:lnTo>
                    <a:pt x="187617" y="0"/>
                  </a:lnTo>
                  <a:lnTo>
                    <a:pt x="230636" y="5164"/>
                  </a:lnTo>
                  <a:lnTo>
                    <a:pt x="270126" y="19876"/>
                  </a:lnTo>
                  <a:lnTo>
                    <a:pt x="304962" y="42961"/>
                  </a:lnTo>
                  <a:lnTo>
                    <a:pt x="334017" y="73245"/>
                  </a:lnTo>
                  <a:lnTo>
                    <a:pt x="356164" y="109555"/>
                  </a:lnTo>
                  <a:lnTo>
                    <a:pt x="370279" y="150716"/>
                  </a:lnTo>
                  <a:lnTo>
                    <a:pt x="375234" y="195554"/>
                  </a:lnTo>
                  <a:lnTo>
                    <a:pt x="370279" y="240393"/>
                  </a:lnTo>
                  <a:lnTo>
                    <a:pt x="356164" y="281554"/>
                  </a:lnTo>
                  <a:lnTo>
                    <a:pt x="334017" y="317863"/>
                  </a:lnTo>
                  <a:lnTo>
                    <a:pt x="304962" y="348147"/>
                  </a:lnTo>
                  <a:lnTo>
                    <a:pt x="270126" y="371232"/>
                  </a:lnTo>
                  <a:lnTo>
                    <a:pt x="230636" y="385944"/>
                  </a:lnTo>
                  <a:lnTo>
                    <a:pt x="187617" y="391109"/>
                  </a:lnTo>
                  <a:lnTo>
                    <a:pt x="144597" y="385944"/>
                  </a:lnTo>
                  <a:lnTo>
                    <a:pt x="105107" y="371232"/>
                  </a:lnTo>
                  <a:lnTo>
                    <a:pt x="70271" y="348147"/>
                  </a:lnTo>
                  <a:lnTo>
                    <a:pt x="41216" y="317863"/>
                  </a:lnTo>
                  <a:lnTo>
                    <a:pt x="19069" y="281554"/>
                  </a:lnTo>
                  <a:lnTo>
                    <a:pt x="4955" y="240393"/>
                  </a:lnTo>
                  <a:lnTo>
                    <a:pt x="0" y="195554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04807" y="1367523"/>
              <a:ext cx="237413" cy="250012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204807" y="1367523"/>
              <a:ext cx="237490" cy="250190"/>
            </a:xfrm>
            <a:custGeom>
              <a:avLst/>
              <a:gdLst/>
              <a:ahLst/>
              <a:cxnLst/>
              <a:rect l="l" t="t" r="r" b="b"/>
              <a:pathLst>
                <a:path w="237489" h="250190">
                  <a:moveTo>
                    <a:pt x="0" y="125006"/>
                  </a:moveTo>
                  <a:lnTo>
                    <a:pt x="9328" y="76348"/>
                  </a:lnTo>
                  <a:lnTo>
                    <a:pt x="34769" y="36614"/>
                  </a:lnTo>
                  <a:lnTo>
                    <a:pt x="72501" y="9823"/>
                  </a:lnTo>
                  <a:lnTo>
                    <a:pt x="118706" y="0"/>
                  </a:lnTo>
                  <a:lnTo>
                    <a:pt x="164911" y="9823"/>
                  </a:lnTo>
                  <a:lnTo>
                    <a:pt x="202644" y="36614"/>
                  </a:lnTo>
                  <a:lnTo>
                    <a:pt x="228084" y="76348"/>
                  </a:lnTo>
                  <a:lnTo>
                    <a:pt x="237413" y="125006"/>
                  </a:lnTo>
                  <a:lnTo>
                    <a:pt x="228084" y="173663"/>
                  </a:lnTo>
                  <a:lnTo>
                    <a:pt x="202644" y="213398"/>
                  </a:lnTo>
                  <a:lnTo>
                    <a:pt x="164911" y="240188"/>
                  </a:lnTo>
                  <a:lnTo>
                    <a:pt x="118706" y="250012"/>
                  </a:lnTo>
                  <a:lnTo>
                    <a:pt x="72501" y="240188"/>
                  </a:lnTo>
                  <a:lnTo>
                    <a:pt x="34769" y="213398"/>
                  </a:lnTo>
                  <a:lnTo>
                    <a:pt x="9328" y="173663"/>
                  </a:lnTo>
                  <a:lnTo>
                    <a:pt x="0" y="125006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373999" y="1671947"/>
          <a:ext cx="5023636" cy="26307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287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7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70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64659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044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Patients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IND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ASCT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IND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ASCT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04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49530" marR="30480">
                        <a:lnSpc>
                          <a:spcPct val="100000"/>
                        </a:lnSpc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CDR3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(%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within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 all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clonal sequences)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6313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IGHV3-74</a:t>
                      </a:r>
                      <a:r>
                        <a:rPr sz="500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gcaagagaagactactactactattactacatggacgcc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(93%)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0.6%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IGHV1-18</a:t>
                      </a:r>
                      <a:r>
                        <a:rPr sz="5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gcaagaggaggtcgttggacggggggctatagcagtggctgggaacttgactac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(67.5%)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9.4%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ts val="765"/>
                        </a:lnSpc>
                      </a:pPr>
                      <a:r>
                        <a:rPr sz="600" b="1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(0.75%)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0.6%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121920">
                        <a:lnSpc>
                          <a:spcPts val="765"/>
                        </a:lnSpc>
                      </a:pPr>
                      <a:r>
                        <a:rPr sz="600" b="1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(0.4%)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0.9%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(0.04%)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IGHV3-23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 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gcgagagggggaacaattggaacgacgtcccccaaacgatcctttgactac</a:t>
                      </a:r>
                      <a:r>
                        <a:rPr sz="5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(11%)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0.02%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7683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(0.006%)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0.02%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060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(0.02%)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0.005%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(0.0004%)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IGHV2-5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 gtacacagaggttattctggcctccatattttctttgactac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(88%)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0.003%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(0.0009%)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IGHV3-23</a:t>
                      </a:r>
                      <a:r>
                        <a:rPr sz="5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 gcgaaagggtcaactggctggtttgactggttactctatgacttc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(96%)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631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N/T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N/T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N/T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N/T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530" marR="3048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NGS</a:t>
                      </a:r>
                      <a:r>
                        <a:rPr sz="600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failure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0.004%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7683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(0.002%)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0.24%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7683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(0.007%)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IGHV3-20</a:t>
                      </a:r>
                      <a:r>
                        <a:rPr sz="5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 gcgagatcatccgatagtatcgttcggggagtaattgactac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(76%)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0.004%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53975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(0.0008%)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IGHV4-59</a:t>
                      </a:r>
                      <a:r>
                        <a:rPr sz="500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gcgggagggaggaatacatctatgggacgatggtattac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(52%)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0.4%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121920">
                        <a:lnSpc>
                          <a:spcPts val="765"/>
                        </a:lnSpc>
                      </a:pPr>
                      <a:r>
                        <a:rPr sz="600" b="1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(0.1%)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2.3%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060">
                        <a:lnSpc>
                          <a:spcPts val="765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(0.05%)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IGHV3-23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 gcgagagggggaacaattggaacgacgtcccccaaacgatcctttgactac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(21.5%)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671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#7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765"/>
                        </a:lnSpc>
                        <a:spcBef>
                          <a:spcPts val="20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0.8%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99695">
                        <a:lnSpc>
                          <a:spcPts val="765"/>
                        </a:lnSpc>
                      </a:pPr>
                      <a:r>
                        <a:rPr sz="600" b="1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(0.15%)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600" dirty="0">
                          <a:latin typeface="Arial"/>
                          <a:cs typeface="Arial"/>
                        </a:rPr>
                        <a:t>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895" marR="30480">
                        <a:lnSpc>
                          <a:spcPts val="760"/>
                        </a:lnSpc>
                        <a:spcBef>
                          <a:spcPts val="590"/>
                        </a:spcBef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IGHV3-23</a:t>
                      </a:r>
                      <a:r>
                        <a:rPr sz="5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–</a:t>
                      </a:r>
                      <a:r>
                        <a:rPr sz="500" spc="-10" dirty="0">
                          <a:latin typeface="Arial"/>
                          <a:cs typeface="Arial"/>
                        </a:rPr>
                        <a:t> gcgaaagggtcaactggctggtttgactggttactctatgacttc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(20%)</a:t>
                      </a:r>
                      <a:endParaRPr sz="600">
                        <a:latin typeface="Arial"/>
                        <a:cs typeface="Arial"/>
                      </a:endParaRPr>
                    </a:p>
                    <a:p>
                      <a:pPr marL="2336165">
                        <a:lnSpc>
                          <a:spcPts val="500"/>
                        </a:lnSpc>
                      </a:pPr>
                      <a:r>
                        <a:rPr sz="50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od</a:t>
                      </a:r>
                      <a:r>
                        <a:rPr sz="500" dirty="0">
                          <a:latin typeface="Arial"/>
                          <a:cs typeface="Arial"/>
                        </a:rPr>
                        <a:t>ri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guez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6404901" y="4221354"/>
            <a:ext cx="1426990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S,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et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2020; 136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(Supplement </a:t>
            </a:r>
            <a:r>
              <a:rPr sz="549" spc="-5" dirty="0">
                <a:latin typeface="Arial"/>
                <a:cs typeface="Arial"/>
              </a:rPr>
              <a:t>1):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5–6.</a:t>
            </a:r>
            <a:endParaRPr sz="5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01532" y="704750"/>
            <a:ext cx="6011118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25370">
              <a:spcBef>
                <a:spcPts val="110"/>
              </a:spcBef>
            </a:pP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MRD</a:t>
            </a:r>
            <a:r>
              <a:rPr sz="1423" spc="7" baseline="26315" dirty="0">
                <a:solidFill>
                  <a:srgbClr val="800000"/>
                </a:solidFill>
                <a:latin typeface="Arial"/>
                <a:cs typeface="Arial"/>
              </a:rPr>
              <a:t>-ve</a:t>
            </a:r>
            <a:r>
              <a:rPr sz="1423" spc="217" baseline="2631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patients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by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NGF 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display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similar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PFS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regardless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of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spc="5" dirty="0">
                <a:solidFill>
                  <a:srgbClr val="800000"/>
                </a:solidFill>
                <a:latin typeface="Arial"/>
                <a:cs typeface="Arial"/>
              </a:rPr>
              <a:t>IFx</a:t>
            </a:r>
            <a:r>
              <a:rPr sz="1448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48" dirty="0">
                <a:solidFill>
                  <a:srgbClr val="800000"/>
                </a:solidFill>
                <a:latin typeface="Arial"/>
                <a:cs typeface="Arial"/>
              </a:rPr>
              <a:t>status</a:t>
            </a:r>
            <a:endParaRPr sz="144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4217" y="975978"/>
            <a:ext cx="388014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Should not be regarded 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as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959"/>
                </a:solidFill>
                <a:latin typeface="Arial"/>
                <a:cs typeface="Arial"/>
              </a:rPr>
              <a:t>a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 false-negative result</a:t>
            </a:r>
            <a:endParaRPr sz="1298">
              <a:latin typeface="Arial"/>
              <a:cs typeface="Arial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722214" y="3494337"/>
          <a:ext cx="2590144" cy="5143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3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44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39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642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642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3656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 marR="159385" indent="-7620">
                        <a:lnSpc>
                          <a:spcPts val="750"/>
                        </a:lnSpc>
                        <a:spcBef>
                          <a:spcPts val="204"/>
                        </a:spcBef>
                      </a:pPr>
                      <a:r>
                        <a:rPr sz="600" b="1" dirty="0">
                          <a:solidFill>
                            <a:srgbClr val="7F6000"/>
                          </a:solidFill>
                          <a:latin typeface="Arial"/>
                          <a:cs typeface="Arial"/>
                        </a:rPr>
                        <a:t>IF</a:t>
                      </a:r>
                      <a:r>
                        <a:rPr sz="600" b="1" spc="-5" dirty="0">
                          <a:solidFill>
                            <a:srgbClr val="7F6000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sz="600" b="1" dirty="0">
                          <a:solidFill>
                            <a:srgbClr val="7F6000"/>
                          </a:solidFill>
                          <a:latin typeface="Arial"/>
                          <a:cs typeface="Arial"/>
                        </a:rPr>
                        <a:t>+ &amp;  M</a:t>
                      </a:r>
                      <a:r>
                        <a:rPr sz="600" b="1" spc="-5" dirty="0">
                          <a:solidFill>
                            <a:srgbClr val="7F6000"/>
                          </a:solidFill>
                          <a:latin typeface="Arial"/>
                          <a:cs typeface="Arial"/>
                        </a:rPr>
                        <a:t>RD+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 marR="107314" indent="2540">
                        <a:lnSpc>
                          <a:spcPts val="750"/>
                        </a:lnSpc>
                        <a:spcBef>
                          <a:spcPts val="204"/>
                        </a:spcBef>
                      </a:pPr>
                      <a:r>
                        <a:rPr sz="600" b="1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IF</a:t>
                      </a:r>
                      <a:r>
                        <a:rPr sz="6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sz="600" b="1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- &amp;  M</a:t>
                      </a:r>
                      <a:r>
                        <a:rPr sz="6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RD+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 marR="99060" indent="-17780">
                        <a:lnSpc>
                          <a:spcPts val="750"/>
                        </a:lnSpc>
                        <a:spcBef>
                          <a:spcPts val="204"/>
                        </a:spcBef>
                      </a:pPr>
                      <a:r>
                        <a:rPr sz="600" b="1" dirty="0">
                          <a:solidFill>
                            <a:srgbClr val="66CCFF"/>
                          </a:solidFill>
                          <a:latin typeface="Arial"/>
                          <a:cs typeface="Arial"/>
                        </a:rPr>
                        <a:t>IF</a:t>
                      </a:r>
                      <a:r>
                        <a:rPr sz="600" b="1" spc="-5" dirty="0">
                          <a:solidFill>
                            <a:srgbClr val="66CCFF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sz="600" b="1" dirty="0">
                          <a:solidFill>
                            <a:srgbClr val="66CCFF"/>
                          </a:solidFill>
                          <a:latin typeface="Arial"/>
                          <a:cs typeface="Arial"/>
                        </a:rPr>
                        <a:t>+ &amp;  </a:t>
                      </a:r>
                      <a:r>
                        <a:rPr sz="600" b="1" spc="-5" dirty="0">
                          <a:solidFill>
                            <a:srgbClr val="66CCFF"/>
                          </a:solidFill>
                          <a:latin typeface="Arial"/>
                          <a:cs typeface="Arial"/>
                        </a:rPr>
                        <a:t>MRD-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 marR="109220" indent="-7620">
                        <a:lnSpc>
                          <a:spcPts val="750"/>
                        </a:lnSpc>
                        <a:spcBef>
                          <a:spcPts val="204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IF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x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- &amp;  M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RD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894"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4-year</a:t>
                      </a:r>
                      <a:r>
                        <a:rPr sz="600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PFS</a:t>
                      </a:r>
                      <a:r>
                        <a:rPr sz="600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64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38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87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78.5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894"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i="1" spc="-5" dirty="0">
                          <a:latin typeface="Arial"/>
                          <a:cs typeface="Arial"/>
                        </a:rPr>
                        <a:t>P-value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96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0.03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96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0.35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96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416567" y="1796398"/>
          <a:ext cx="290472" cy="12773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2660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44450" algn="ctr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51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0%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3175">
                      <a:solidFill>
                        <a:srgbClr val="D9D9D9"/>
                      </a:solidFill>
                      <a:prstDash val="solid"/>
                    </a:lnT>
                    <a:solidFill>
                      <a:srgbClr val="00206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6549">
                <a:tc>
                  <a:txBody>
                    <a:bodyPr/>
                    <a:lstStyle/>
                    <a:p>
                      <a:pPr marL="44450" algn="ctr">
                        <a:lnSpc>
                          <a:spcPts val="745"/>
                        </a:lnSpc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6.4%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2271">
                <a:tc>
                  <a:txBody>
                    <a:bodyPr/>
                    <a:lstStyle/>
                    <a:p>
                      <a:pPr marL="3619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20.8%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0885" marB="0">
                    <a:solidFill>
                      <a:srgbClr val="FF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188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  <a:p>
                      <a:pPr marL="44450" algn="ctr">
                        <a:lnSpc>
                          <a:spcPct val="100000"/>
                        </a:lnSpc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21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.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6%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68" marB="0">
                    <a:lnB w="3175">
                      <a:solidFill>
                        <a:srgbClr val="D9D9D9"/>
                      </a:solidFill>
                      <a:prstDash val="solid"/>
                    </a:lnB>
                    <a:solidFill>
                      <a:srgbClr val="843C0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4231511" y="1693752"/>
            <a:ext cx="146504" cy="1428893"/>
          </a:xfrm>
          <a:prstGeom prst="rect">
            <a:avLst/>
          </a:prstGeom>
        </p:spPr>
        <p:txBody>
          <a:bodyPr vert="horz" wrap="square" lIns="0" tIns="55811" rIns="0" bIns="0" rtlCol="0">
            <a:spAutoFit/>
          </a:bodyPr>
          <a:lstStyle/>
          <a:p>
            <a:pPr marR="15222" algn="r">
              <a:spcBef>
                <a:spcPts val="439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1</a:t>
            </a:r>
            <a:r>
              <a:rPr sz="549" spc="-40" dirty="0">
                <a:solidFill>
                  <a:srgbClr val="595959"/>
                </a:solidFill>
                <a:latin typeface="Arial"/>
                <a:cs typeface="Arial"/>
              </a:rPr>
              <a:t>00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0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90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55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80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0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70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5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60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50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50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0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40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55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30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0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20</a:t>
            </a:r>
            <a:endParaRPr sz="549">
              <a:latin typeface="Arial"/>
              <a:cs typeface="Arial"/>
            </a:endParaRPr>
          </a:p>
          <a:p>
            <a:pPr marR="5074" algn="r">
              <a:spcBef>
                <a:spcPts val="345"/>
              </a:spcBef>
            </a:pPr>
            <a:r>
              <a:rPr sz="549" spc="15" dirty="0">
                <a:solidFill>
                  <a:srgbClr val="595959"/>
                </a:solidFill>
                <a:latin typeface="Arial"/>
                <a:cs typeface="Arial"/>
              </a:rPr>
              <a:t>10</a:t>
            </a:r>
            <a:endParaRPr sz="549">
              <a:latin typeface="Arial"/>
              <a:cs typeface="Arial"/>
            </a:endParaRPr>
          </a:p>
          <a:p>
            <a:pPr marR="10782" algn="r">
              <a:spcBef>
                <a:spcPts val="350"/>
              </a:spcBef>
            </a:pPr>
            <a:r>
              <a:rPr sz="549" spc="-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endParaRPr sz="5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21067" y="1986328"/>
            <a:ext cx="99899" cy="852389"/>
          </a:xfrm>
          <a:prstGeom prst="rect">
            <a:avLst/>
          </a:prstGeom>
        </p:spPr>
        <p:txBody>
          <a:bodyPr vert="vert270" wrap="square" lIns="0" tIns="4440" rIns="0" bIns="0" rtlCol="0">
            <a:spAutoFit/>
          </a:bodyPr>
          <a:lstStyle/>
          <a:p>
            <a:pPr marL="12685">
              <a:spcBef>
                <a:spcPts val="35"/>
              </a:spcBef>
            </a:pPr>
            <a:r>
              <a:rPr sz="649" spc="-5" dirty="0">
                <a:latin typeface="Arial"/>
                <a:cs typeface="Arial"/>
              </a:rPr>
              <a:t>Patient</a:t>
            </a:r>
            <a:r>
              <a:rPr sz="649" spc="-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distribution</a:t>
            </a:r>
            <a:r>
              <a:rPr sz="649" spc="-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(%)</a:t>
            </a:r>
            <a:endParaRPr sz="6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23730" y="3282641"/>
            <a:ext cx="141367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10" dirty="0">
                <a:latin typeface="Arial"/>
                <a:cs typeface="Arial"/>
              </a:rPr>
              <a:t>Time</a:t>
            </a:r>
            <a:r>
              <a:rPr sz="649" spc="-5" dirty="0">
                <a:latin typeface="Arial"/>
                <a:cs typeface="Arial"/>
              </a:rPr>
              <a:t> from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MRD assessment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(monhts)</a:t>
            </a:r>
            <a:endParaRPr sz="6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11467" y="1911905"/>
            <a:ext cx="99899" cy="1084513"/>
          </a:xfrm>
          <a:prstGeom prst="rect">
            <a:avLst/>
          </a:prstGeom>
        </p:spPr>
        <p:txBody>
          <a:bodyPr vert="vert270" wrap="square" lIns="0" tIns="4440" rIns="0" bIns="0" rtlCol="0">
            <a:spAutoFit/>
          </a:bodyPr>
          <a:lstStyle/>
          <a:p>
            <a:pPr marL="12685">
              <a:spcBef>
                <a:spcPts val="35"/>
              </a:spcBef>
            </a:pPr>
            <a:r>
              <a:rPr sz="649" spc="-5" dirty="0">
                <a:latin typeface="Arial"/>
                <a:cs typeface="Arial"/>
              </a:rPr>
              <a:t>Progression-free</a:t>
            </a:r>
            <a:r>
              <a:rPr sz="649" spc="-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survival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(%)</a:t>
            </a:r>
            <a:endParaRPr sz="6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16343" y="1501327"/>
            <a:ext cx="3067712" cy="124752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498510">
              <a:spcBef>
                <a:spcPts val="195"/>
              </a:spcBef>
            </a:pPr>
            <a:r>
              <a:rPr sz="649" spc="-5" dirty="0">
                <a:latin typeface="Arial"/>
                <a:cs typeface="Arial"/>
              </a:rPr>
              <a:t>GEM2012MENOS65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(N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=</a:t>
            </a:r>
            <a:r>
              <a:rPr sz="649" spc="-5" dirty="0">
                <a:latin typeface="Arial"/>
                <a:cs typeface="Arial"/>
              </a:rPr>
              <a:t> 356):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NGF/</a:t>
            </a:r>
            <a:r>
              <a:rPr sz="649" spc="-3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After consolidation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873255" y="1706602"/>
            <a:ext cx="2188686" cy="1475825"/>
            <a:chOff x="1869927" y="1708706"/>
            <a:chExt cx="2191385" cy="1477645"/>
          </a:xfrm>
        </p:grpSpPr>
        <p:sp>
          <p:nvSpPr>
            <p:cNvPr id="13" name="object 13"/>
            <p:cNvSpPr/>
            <p:nvPr/>
          </p:nvSpPr>
          <p:spPr>
            <a:xfrm>
              <a:off x="1940830" y="1751525"/>
              <a:ext cx="2110105" cy="377190"/>
            </a:xfrm>
            <a:custGeom>
              <a:avLst/>
              <a:gdLst/>
              <a:ahLst/>
              <a:cxnLst/>
              <a:rect l="l" t="t" r="r" b="b"/>
              <a:pathLst>
                <a:path w="2110104" h="377189">
                  <a:moveTo>
                    <a:pt x="0" y="0"/>
                  </a:moveTo>
                  <a:lnTo>
                    <a:pt x="123812" y="0"/>
                  </a:lnTo>
                  <a:lnTo>
                    <a:pt x="123812" y="7340"/>
                  </a:lnTo>
                  <a:lnTo>
                    <a:pt x="126212" y="7340"/>
                  </a:lnTo>
                  <a:lnTo>
                    <a:pt x="126212" y="15405"/>
                  </a:lnTo>
                  <a:lnTo>
                    <a:pt x="173342" y="15405"/>
                  </a:lnTo>
                  <a:lnTo>
                    <a:pt x="173342" y="22745"/>
                  </a:lnTo>
                  <a:lnTo>
                    <a:pt x="218084" y="22745"/>
                  </a:lnTo>
                  <a:lnTo>
                    <a:pt x="218084" y="30810"/>
                  </a:lnTo>
                  <a:lnTo>
                    <a:pt x="303555" y="30810"/>
                  </a:lnTo>
                  <a:lnTo>
                    <a:pt x="303555" y="38150"/>
                  </a:lnTo>
                  <a:lnTo>
                    <a:pt x="436156" y="38150"/>
                  </a:lnTo>
                  <a:lnTo>
                    <a:pt x="436156" y="46215"/>
                  </a:lnTo>
                  <a:lnTo>
                    <a:pt x="438556" y="46215"/>
                  </a:lnTo>
                  <a:lnTo>
                    <a:pt x="438556" y="53555"/>
                  </a:lnTo>
                  <a:lnTo>
                    <a:pt x="476097" y="53555"/>
                  </a:lnTo>
                  <a:lnTo>
                    <a:pt x="476097" y="60896"/>
                  </a:lnTo>
                  <a:lnTo>
                    <a:pt x="576745" y="60896"/>
                  </a:lnTo>
                  <a:lnTo>
                    <a:pt x="591134" y="60896"/>
                  </a:lnTo>
                  <a:lnTo>
                    <a:pt x="591134" y="68961"/>
                  </a:lnTo>
                  <a:lnTo>
                    <a:pt x="645452" y="68961"/>
                  </a:lnTo>
                  <a:lnTo>
                    <a:pt x="645452" y="76301"/>
                  </a:lnTo>
                  <a:lnTo>
                    <a:pt x="686993" y="76301"/>
                  </a:lnTo>
                  <a:lnTo>
                    <a:pt x="686993" y="84366"/>
                  </a:lnTo>
                  <a:lnTo>
                    <a:pt x="695769" y="84366"/>
                  </a:lnTo>
                  <a:lnTo>
                    <a:pt x="695769" y="91706"/>
                  </a:lnTo>
                  <a:lnTo>
                    <a:pt x="744499" y="91706"/>
                  </a:lnTo>
                  <a:lnTo>
                    <a:pt x="744499" y="99771"/>
                  </a:lnTo>
                  <a:lnTo>
                    <a:pt x="746099" y="99771"/>
                  </a:lnTo>
                  <a:lnTo>
                    <a:pt x="746099" y="107111"/>
                  </a:lnTo>
                  <a:lnTo>
                    <a:pt x="759675" y="107111"/>
                  </a:lnTo>
                  <a:lnTo>
                    <a:pt x="759675" y="115189"/>
                  </a:lnTo>
                  <a:lnTo>
                    <a:pt x="845959" y="115189"/>
                  </a:lnTo>
                  <a:lnTo>
                    <a:pt x="845959" y="122516"/>
                  </a:lnTo>
                  <a:lnTo>
                    <a:pt x="880300" y="122516"/>
                  </a:lnTo>
                  <a:lnTo>
                    <a:pt x="880300" y="130594"/>
                  </a:lnTo>
                  <a:lnTo>
                    <a:pt x="923442" y="130594"/>
                  </a:lnTo>
                  <a:lnTo>
                    <a:pt x="923442" y="137922"/>
                  </a:lnTo>
                  <a:lnTo>
                    <a:pt x="968171" y="137922"/>
                  </a:lnTo>
                  <a:lnTo>
                    <a:pt x="968171" y="145999"/>
                  </a:lnTo>
                  <a:lnTo>
                    <a:pt x="975360" y="145999"/>
                  </a:lnTo>
                  <a:lnTo>
                    <a:pt x="978560" y="145999"/>
                  </a:lnTo>
                  <a:lnTo>
                    <a:pt x="978560" y="153339"/>
                  </a:lnTo>
                  <a:lnTo>
                    <a:pt x="1031278" y="153339"/>
                  </a:lnTo>
                  <a:lnTo>
                    <a:pt x="1031278" y="161404"/>
                  </a:lnTo>
                  <a:lnTo>
                    <a:pt x="1074420" y="161404"/>
                  </a:lnTo>
                  <a:lnTo>
                    <a:pt x="1074420" y="168744"/>
                  </a:lnTo>
                  <a:lnTo>
                    <a:pt x="1075220" y="168744"/>
                  </a:lnTo>
                  <a:lnTo>
                    <a:pt x="1092796" y="168744"/>
                  </a:lnTo>
                  <a:lnTo>
                    <a:pt x="1114361" y="168744"/>
                  </a:lnTo>
                  <a:lnTo>
                    <a:pt x="1114361" y="176809"/>
                  </a:lnTo>
                  <a:lnTo>
                    <a:pt x="1185456" y="176809"/>
                  </a:lnTo>
                  <a:lnTo>
                    <a:pt x="1185456" y="184886"/>
                  </a:lnTo>
                  <a:lnTo>
                    <a:pt x="1203833" y="184886"/>
                  </a:lnTo>
                  <a:lnTo>
                    <a:pt x="1203833" y="192214"/>
                  </a:lnTo>
                  <a:lnTo>
                    <a:pt x="1210221" y="192214"/>
                  </a:lnTo>
                  <a:lnTo>
                    <a:pt x="1218209" y="192214"/>
                  </a:lnTo>
                  <a:lnTo>
                    <a:pt x="1224597" y="192214"/>
                  </a:lnTo>
                  <a:lnTo>
                    <a:pt x="1234186" y="192214"/>
                  </a:lnTo>
                  <a:lnTo>
                    <a:pt x="1234186" y="208356"/>
                  </a:lnTo>
                  <a:lnTo>
                    <a:pt x="1259751" y="208356"/>
                  </a:lnTo>
                  <a:lnTo>
                    <a:pt x="1259751" y="217157"/>
                  </a:lnTo>
                  <a:lnTo>
                    <a:pt x="1268526" y="217157"/>
                  </a:lnTo>
                  <a:lnTo>
                    <a:pt x="1282915" y="217157"/>
                  </a:lnTo>
                  <a:lnTo>
                    <a:pt x="1286103" y="217157"/>
                  </a:lnTo>
                  <a:lnTo>
                    <a:pt x="1286103" y="225234"/>
                  </a:lnTo>
                  <a:lnTo>
                    <a:pt x="1291704" y="225234"/>
                  </a:lnTo>
                  <a:lnTo>
                    <a:pt x="1301280" y="225234"/>
                  </a:lnTo>
                  <a:lnTo>
                    <a:pt x="1302080" y="225234"/>
                  </a:lnTo>
                  <a:lnTo>
                    <a:pt x="1305280" y="225234"/>
                  </a:lnTo>
                  <a:lnTo>
                    <a:pt x="1305280" y="234035"/>
                  </a:lnTo>
                  <a:lnTo>
                    <a:pt x="1306880" y="234035"/>
                  </a:lnTo>
                  <a:lnTo>
                    <a:pt x="1314869" y="234035"/>
                  </a:lnTo>
                  <a:lnTo>
                    <a:pt x="1314869" y="242836"/>
                  </a:lnTo>
                  <a:lnTo>
                    <a:pt x="1318056" y="242836"/>
                  </a:lnTo>
                  <a:lnTo>
                    <a:pt x="1325245" y="242836"/>
                  </a:lnTo>
                  <a:lnTo>
                    <a:pt x="1326045" y="242836"/>
                  </a:lnTo>
                  <a:lnTo>
                    <a:pt x="1326045" y="251637"/>
                  </a:lnTo>
                  <a:lnTo>
                    <a:pt x="1327645" y="251637"/>
                  </a:lnTo>
                  <a:lnTo>
                    <a:pt x="1330845" y="251637"/>
                  </a:lnTo>
                  <a:lnTo>
                    <a:pt x="1330845" y="261175"/>
                  </a:lnTo>
                  <a:lnTo>
                    <a:pt x="1455458" y="261175"/>
                  </a:lnTo>
                  <a:lnTo>
                    <a:pt x="1455458" y="272186"/>
                  </a:lnTo>
                  <a:lnTo>
                    <a:pt x="1460246" y="272186"/>
                  </a:lnTo>
                  <a:lnTo>
                    <a:pt x="1463446" y="272186"/>
                  </a:lnTo>
                  <a:lnTo>
                    <a:pt x="1474635" y="272186"/>
                  </a:lnTo>
                  <a:lnTo>
                    <a:pt x="1474635" y="283921"/>
                  </a:lnTo>
                  <a:lnTo>
                    <a:pt x="1606435" y="283921"/>
                  </a:lnTo>
                  <a:lnTo>
                    <a:pt x="1606435" y="298602"/>
                  </a:lnTo>
                  <a:lnTo>
                    <a:pt x="1990674" y="298602"/>
                  </a:lnTo>
                  <a:lnTo>
                    <a:pt x="1990674" y="377101"/>
                  </a:lnTo>
                  <a:lnTo>
                    <a:pt x="2083333" y="377101"/>
                  </a:lnTo>
                  <a:lnTo>
                    <a:pt x="2109698" y="377101"/>
                  </a:lnTo>
                </a:path>
              </a:pathLst>
            </a:custGeom>
            <a:ln w="10312">
              <a:solidFill>
                <a:srgbClr val="1A476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1940830" y="1751525"/>
              <a:ext cx="1993264" cy="909955"/>
            </a:xfrm>
            <a:custGeom>
              <a:avLst/>
              <a:gdLst/>
              <a:ahLst/>
              <a:cxnLst/>
              <a:rect l="l" t="t" r="r" b="b"/>
              <a:pathLst>
                <a:path w="1993264" h="909955">
                  <a:moveTo>
                    <a:pt x="0" y="0"/>
                  </a:moveTo>
                  <a:lnTo>
                    <a:pt x="64706" y="0"/>
                  </a:lnTo>
                  <a:lnTo>
                    <a:pt x="64706" y="19075"/>
                  </a:lnTo>
                  <a:lnTo>
                    <a:pt x="72694" y="19075"/>
                  </a:lnTo>
                  <a:lnTo>
                    <a:pt x="72694" y="37414"/>
                  </a:lnTo>
                  <a:lnTo>
                    <a:pt x="106248" y="37414"/>
                  </a:lnTo>
                  <a:lnTo>
                    <a:pt x="106248" y="56489"/>
                  </a:lnTo>
                  <a:lnTo>
                    <a:pt x="120624" y="56489"/>
                  </a:lnTo>
                  <a:lnTo>
                    <a:pt x="120624" y="74828"/>
                  </a:lnTo>
                  <a:lnTo>
                    <a:pt x="129413" y="74828"/>
                  </a:lnTo>
                  <a:lnTo>
                    <a:pt x="129413" y="93903"/>
                  </a:lnTo>
                  <a:lnTo>
                    <a:pt x="147777" y="93903"/>
                  </a:lnTo>
                  <a:lnTo>
                    <a:pt x="147777" y="112979"/>
                  </a:lnTo>
                  <a:lnTo>
                    <a:pt x="223672" y="112979"/>
                  </a:lnTo>
                  <a:lnTo>
                    <a:pt x="223672" y="131330"/>
                  </a:lnTo>
                  <a:lnTo>
                    <a:pt x="235648" y="131330"/>
                  </a:lnTo>
                  <a:lnTo>
                    <a:pt x="235648" y="150393"/>
                  </a:lnTo>
                  <a:lnTo>
                    <a:pt x="259613" y="150393"/>
                  </a:lnTo>
                  <a:lnTo>
                    <a:pt x="259613" y="169468"/>
                  </a:lnTo>
                  <a:lnTo>
                    <a:pt x="334708" y="169468"/>
                  </a:lnTo>
                  <a:lnTo>
                    <a:pt x="334708" y="187820"/>
                  </a:lnTo>
                  <a:lnTo>
                    <a:pt x="368261" y="187820"/>
                  </a:lnTo>
                  <a:lnTo>
                    <a:pt x="368261" y="206895"/>
                  </a:lnTo>
                  <a:lnTo>
                    <a:pt x="385038" y="206895"/>
                  </a:lnTo>
                  <a:lnTo>
                    <a:pt x="385038" y="225971"/>
                  </a:lnTo>
                  <a:lnTo>
                    <a:pt x="388226" y="225971"/>
                  </a:lnTo>
                  <a:lnTo>
                    <a:pt x="388226" y="244309"/>
                  </a:lnTo>
                  <a:lnTo>
                    <a:pt x="436156" y="244309"/>
                  </a:lnTo>
                  <a:lnTo>
                    <a:pt x="436156" y="263385"/>
                  </a:lnTo>
                  <a:lnTo>
                    <a:pt x="439356" y="263385"/>
                  </a:lnTo>
                  <a:lnTo>
                    <a:pt x="439356" y="282460"/>
                  </a:lnTo>
                  <a:lnTo>
                    <a:pt x="444944" y="282460"/>
                  </a:lnTo>
                  <a:lnTo>
                    <a:pt x="444944" y="300799"/>
                  </a:lnTo>
                  <a:lnTo>
                    <a:pt x="472909" y="300799"/>
                  </a:lnTo>
                  <a:lnTo>
                    <a:pt x="472909" y="319874"/>
                  </a:lnTo>
                  <a:lnTo>
                    <a:pt x="492074" y="319874"/>
                  </a:lnTo>
                  <a:lnTo>
                    <a:pt x="492074" y="338213"/>
                  </a:lnTo>
                  <a:lnTo>
                    <a:pt x="500062" y="338213"/>
                  </a:lnTo>
                  <a:lnTo>
                    <a:pt x="500062" y="357289"/>
                  </a:lnTo>
                  <a:lnTo>
                    <a:pt x="512051" y="357289"/>
                  </a:lnTo>
                  <a:lnTo>
                    <a:pt x="512051" y="376364"/>
                  </a:lnTo>
                  <a:lnTo>
                    <a:pt x="522427" y="376364"/>
                  </a:lnTo>
                  <a:lnTo>
                    <a:pt x="522427" y="394703"/>
                  </a:lnTo>
                  <a:lnTo>
                    <a:pt x="583145" y="394703"/>
                  </a:lnTo>
                  <a:lnTo>
                    <a:pt x="583145" y="413778"/>
                  </a:lnTo>
                  <a:lnTo>
                    <a:pt x="629475" y="413778"/>
                  </a:lnTo>
                  <a:lnTo>
                    <a:pt x="629475" y="432854"/>
                  </a:lnTo>
                  <a:lnTo>
                    <a:pt x="647852" y="432854"/>
                  </a:lnTo>
                  <a:lnTo>
                    <a:pt x="647852" y="451192"/>
                  </a:lnTo>
                  <a:lnTo>
                    <a:pt x="783640" y="451192"/>
                  </a:lnTo>
                  <a:lnTo>
                    <a:pt x="783640" y="470268"/>
                  </a:lnTo>
                  <a:lnTo>
                    <a:pt x="855535" y="470268"/>
                  </a:lnTo>
                  <a:lnTo>
                    <a:pt x="855535" y="488619"/>
                  </a:lnTo>
                  <a:lnTo>
                    <a:pt x="871512" y="488619"/>
                  </a:lnTo>
                  <a:lnTo>
                    <a:pt x="872312" y="488619"/>
                  </a:lnTo>
                  <a:lnTo>
                    <a:pt x="872312" y="508419"/>
                  </a:lnTo>
                  <a:lnTo>
                    <a:pt x="1016101" y="508419"/>
                  </a:lnTo>
                  <a:lnTo>
                    <a:pt x="1016101" y="527494"/>
                  </a:lnTo>
                  <a:lnTo>
                    <a:pt x="1033678" y="527494"/>
                  </a:lnTo>
                  <a:lnTo>
                    <a:pt x="1033678" y="546569"/>
                  </a:lnTo>
                  <a:lnTo>
                    <a:pt x="1044066" y="546569"/>
                  </a:lnTo>
                  <a:lnTo>
                    <a:pt x="1044066" y="565645"/>
                  </a:lnTo>
                  <a:lnTo>
                    <a:pt x="1059243" y="565645"/>
                  </a:lnTo>
                  <a:lnTo>
                    <a:pt x="1059243" y="584720"/>
                  </a:lnTo>
                  <a:lnTo>
                    <a:pt x="1076820" y="584720"/>
                  </a:lnTo>
                  <a:lnTo>
                    <a:pt x="1086396" y="584720"/>
                  </a:lnTo>
                  <a:lnTo>
                    <a:pt x="1086396" y="604532"/>
                  </a:lnTo>
                  <a:lnTo>
                    <a:pt x="1105573" y="604532"/>
                  </a:lnTo>
                  <a:lnTo>
                    <a:pt x="1105573" y="624344"/>
                  </a:lnTo>
                  <a:lnTo>
                    <a:pt x="1119149" y="624344"/>
                  </a:lnTo>
                  <a:lnTo>
                    <a:pt x="1119149" y="644144"/>
                  </a:lnTo>
                  <a:lnTo>
                    <a:pt x="1137526" y="644144"/>
                  </a:lnTo>
                  <a:lnTo>
                    <a:pt x="1137526" y="663956"/>
                  </a:lnTo>
                  <a:lnTo>
                    <a:pt x="1210221" y="663956"/>
                  </a:lnTo>
                  <a:lnTo>
                    <a:pt x="1218209" y="663956"/>
                  </a:lnTo>
                  <a:lnTo>
                    <a:pt x="1218209" y="683768"/>
                  </a:lnTo>
                  <a:lnTo>
                    <a:pt x="1257350" y="683768"/>
                  </a:lnTo>
                  <a:lnTo>
                    <a:pt x="1257350" y="704303"/>
                  </a:lnTo>
                  <a:lnTo>
                    <a:pt x="1266139" y="704303"/>
                  </a:lnTo>
                  <a:lnTo>
                    <a:pt x="1266139" y="724115"/>
                  </a:lnTo>
                  <a:lnTo>
                    <a:pt x="1282915" y="724115"/>
                  </a:lnTo>
                  <a:lnTo>
                    <a:pt x="1282915" y="744664"/>
                  </a:lnTo>
                  <a:lnTo>
                    <a:pt x="1283716" y="744664"/>
                  </a:lnTo>
                  <a:lnTo>
                    <a:pt x="1303680" y="744664"/>
                  </a:lnTo>
                  <a:lnTo>
                    <a:pt x="1314069" y="744664"/>
                  </a:lnTo>
                  <a:lnTo>
                    <a:pt x="1342821" y="744664"/>
                  </a:lnTo>
                  <a:lnTo>
                    <a:pt x="1342821" y="766673"/>
                  </a:lnTo>
                  <a:lnTo>
                    <a:pt x="1395539" y="766673"/>
                  </a:lnTo>
                  <a:lnTo>
                    <a:pt x="1395539" y="794550"/>
                  </a:lnTo>
                  <a:lnTo>
                    <a:pt x="1416316" y="794550"/>
                  </a:lnTo>
                  <a:lnTo>
                    <a:pt x="1416316" y="822426"/>
                  </a:lnTo>
                  <a:lnTo>
                    <a:pt x="1461846" y="822426"/>
                  </a:lnTo>
                  <a:lnTo>
                    <a:pt x="1501787" y="822426"/>
                  </a:lnTo>
                  <a:lnTo>
                    <a:pt x="1526552" y="822426"/>
                  </a:lnTo>
                  <a:lnTo>
                    <a:pt x="1526552" y="856170"/>
                  </a:lnTo>
                  <a:lnTo>
                    <a:pt x="1726260" y="856170"/>
                  </a:lnTo>
                  <a:lnTo>
                    <a:pt x="1726260" y="909726"/>
                  </a:lnTo>
                  <a:lnTo>
                    <a:pt x="1942744" y="909726"/>
                  </a:lnTo>
                  <a:lnTo>
                    <a:pt x="1993061" y="909726"/>
                  </a:lnTo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1940830" y="1751525"/>
              <a:ext cx="2114550" cy="181610"/>
            </a:xfrm>
            <a:custGeom>
              <a:avLst/>
              <a:gdLst/>
              <a:ahLst/>
              <a:cxnLst/>
              <a:rect l="l" t="t" r="r" b="b"/>
              <a:pathLst>
                <a:path w="2114550" h="181610">
                  <a:moveTo>
                    <a:pt x="0" y="0"/>
                  </a:moveTo>
                  <a:lnTo>
                    <a:pt x="1002525" y="0"/>
                  </a:lnTo>
                  <a:lnTo>
                    <a:pt x="1002525" y="60159"/>
                  </a:lnTo>
                  <a:lnTo>
                    <a:pt x="1074420" y="60159"/>
                  </a:lnTo>
                  <a:lnTo>
                    <a:pt x="1074420" y="121056"/>
                  </a:lnTo>
                  <a:lnTo>
                    <a:pt x="1229385" y="121056"/>
                  </a:lnTo>
                  <a:lnTo>
                    <a:pt x="1229385" y="181216"/>
                  </a:lnTo>
                  <a:lnTo>
                    <a:pt x="1362798" y="181216"/>
                  </a:lnTo>
                  <a:lnTo>
                    <a:pt x="1435481" y="181216"/>
                  </a:lnTo>
                  <a:lnTo>
                    <a:pt x="2005850" y="181216"/>
                  </a:lnTo>
                  <a:lnTo>
                    <a:pt x="2114486" y="181216"/>
                  </a:lnTo>
                </a:path>
              </a:pathLst>
            </a:custGeom>
            <a:ln w="10312">
              <a:solidFill>
                <a:srgbClr val="82C0E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1940830" y="1751525"/>
              <a:ext cx="2109470" cy="563880"/>
            </a:xfrm>
            <a:custGeom>
              <a:avLst/>
              <a:gdLst/>
              <a:ahLst/>
              <a:cxnLst/>
              <a:rect l="l" t="t" r="r" b="b"/>
              <a:pathLst>
                <a:path w="2109470" h="563880">
                  <a:moveTo>
                    <a:pt x="0" y="0"/>
                  </a:moveTo>
                  <a:lnTo>
                    <a:pt x="56718" y="0"/>
                  </a:lnTo>
                  <a:lnTo>
                    <a:pt x="56718" y="18338"/>
                  </a:lnTo>
                  <a:lnTo>
                    <a:pt x="75095" y="18338"/>
                  </a:lnTo>
                  <a:lnTo>
                    <a:pt x="75095" y="37414"/>
                  </a:lnTo>
                  <a:lnTo>
                    <a:pt x="250037" y="37414"/>
                  </a:lnTo>
                  <a:lnTo>
                    <a:pt x="250037" y="55752"/>
                  </a:lnTo>
                  <a:lnTo>
                    <a:pt x="283578" y="55752"/>
                  </a:lnTo>
                  <a:lnTo>
                    <a:pt x="283578" y="74104"/>
                  </a:lnTo>
                  <a:lnTo>
                    <a:pt x="298754" y="74104"/>
                  </a:lnTo>
                  <a:lnTo>
                    <a:pt x="298754" y="92443"/>
                  </a:lnTo>
                  <a:lnTo>
                    <a:pt x="306743" y="92443"/>
                  </a:lnTo>
                  <a:lnTo>
                    <a:pt x="306743" y="111518"/>
                  </a:lnTo>
                  <a:lnTo>
                    <a:pt x="325120" y="111518"/>
                  </a:lnTo>
                  <a:lnTo>
                    <a:pt x="325120" y="129857"/>
                  </a:lnTo>
                  <a:lnTo>
                    <a:pt x="353885" y="129857"/>
                  </a:lnTo>
                  <a:lnTo>
                    <a:pt x="353885" y="148196"/>
                  </a:lnTo>
                  <a:lnTo>
                    <a:pt x="433755" y="148196"/>
                  </a:lnTo>
                  <a:lnTo>
                    <a:pt x="433755" y="167271"/>
                  </a:lnTo>
                  <a:lnTo>
                    <a:pt x="436156" y="167271"/>
                  </a:lnTo>
                  <a:lnTo>
                    <a:pt x="436156" y="185610"/>
                  </a:lnTo>
                  <a:lnTo>
                    <a:pt x="447344" y="185610"/>
                  </a:lnTo>
                  <a:lnTo>
                    <a:pt x="447344" y="203961"/>
                  </a:lnTo>
                  <a:lnTo>
                    <a:pt x="525627" y="203961"/>
                  </a:lnTo>
                  <a:lnTo>
                    <a:pt x="525627" y="222300"/>
                  </a:lnTo>
                  <a:lnTo>
                    <a:pt x="532815" y="222300"/>
                  </a:lnTo>
                  <a:lnTo>
                    <a:pt x="532815" y="241376"/>
                  </a:lnTo>
                  <a:lnTo>
                    <a:pt x="574357" y="241376"/>
                  </a:lnTo>
                  <a:lnTo>
                    <a:pt x="574357" y="259715"/>
                  </a:lnTo>
                  <a:lnTo>
                    <a:pt x="694182" y="259715"/>
                  </a:lnTo>
                  <a:lnTo>
                    <a:pt x="702170" y="259715"/>
                  </a:lnTo>
                  <a:lnTo>
                    <a:pt x="702170" y="278790"/>
                  </a:lnTo>
                  <a:lnTo>
                    <a:pt x="718146" y="278790"/>
                  </a:lnTo>
                  <a:lnTo>
                    <a:pt x="718146" y="297865"/>
                  </a:lnTo>
                  <a:lnTo>
                    <a:pt x="789241" y="297865"/>
                  </a:lnTo>
                  <a:lnTo>
                    <a:pt x="789241" y="316204"/>
                  </a:lnTo>
                  <a:lnTo>
                    <a:pt x="802017" y="316204"/>
                  </a:lnTo>
                  <a:lnTo>
                    <a:pt x="802017" y="335280"/>
                  </a:lnTo>
                  <a:lnTo>
                    <a:pt x="859536" y="335280"/>
                  </a:lnTo>
                  <a:lnTo>
                    <a:pt x="859536" y="354355"/>
                  </a:lnTo>
                  <a:lnTo>
                    <a:pt x="903465" y="354355"/>
                  </a:lnTo>
                  <a:lnTo>
                    <a:pt x="903465" y="372694"/>
                  </a:lnTo>
                  <a:lnTo>
                    <a:pt x="921042" y="372694"/>
                  </a:lnTo>
                  <a:lnTo>
                    <a:pt x="921042" y="391769"/>
                  </a:lnTo>
                  <a:lnTo>
                    <a:pt x="1030478" y="391769"/>
                  </a:lnTo>
                  <a:lnTo>
                    <a:pt x="1030478" y="410845"/>
                  </a:lnTo>
                  <a:lnTo>
                    <a:pt x="1075220" y="410845"/>
                  </a:lnTo>
                  <a:lnTo>
                    <a:pt x="1075220" y="429920"/>
                  </a:lnTo>
                  <a:lnTo>
                    <a:pt x="1244561" y="429920"/>
                  </a:lnTo>
                  <a:lnTo>
                    <a:pt x="1249362" y="429920"/>
                  </a:lnTo>
                  <a:lnTo>
                    <a:pt x="1268526" y="429920"/>
                  </a:lnTo>
                  <a:lnTo>
                    <a:pt x="1272527" y="429920"/>
                  </a:lnTo>
                  <a:lnTo>
                    <a:pt x="1272527" y="449732"/>
                  </a:lnTo>
                  <a:lnTo>
                    <a:pt x="1354810" y="449732"/>
                  </a:lnTo>
                  <a:lnTo>
                    <a:pt x="1354810" y="471741"/>
                  </a:lnTo>
                  <a:lnTo>
                    <a:pt x="1913978" y="471741"/>
                  </a:lnTo>
                  <a:lnTo>
                    <a:pt x="1913978" y="563448"/>
                  </a:lnTo>
                  <a:lnTo>
                    <a:pt x="2096909" y="563448"/>
                  </a:lnTo>
                  <a:lnTo>
                    <a:pt x="2108898" y="563448"/>
                  </a:lnTo>
                </a:path>
              </a:pathLst>
            </a:custGeom>
            <a:ln w="10312">
              <a:solidFill>
                <a:srgbClr val="A0522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1900890" y="1714103"/>
              <a:ext cx="0" cy="1466850"/>
            </a:xfrm>
            <a:custGeom>
              <a:avLst/>
              <a:gdLst/>
              <a:ahLst/>
              <a:cxnLst/>
              <a:rect l="l" t="t" r="r" b="b"/>
              <a:pathLst>
                <a:path h="1466850">
                  <a:moveTo>
                    <a:pt x="0" y="1466583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1875325" y="3143270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565" y="0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1875325" y="2795516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565" y="0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1875325" y="2447765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565" y="0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1875325" y="2099278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565" y="0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1875325" y="1751525"/>
              <a:ext cx="26034" cy="0"/>
            </a:xfrm>
            <a:custGeom>
              <a:avLst/>
              <a:gdLst/>
              <a:ahLst/>
              <a:cxnLst/>
              <a:rect l="l" t="t" r="r" b="b"/>
              <a:pathLst>
                <a:path w="26035">
                  <a:moveTo>
                    <a:pt x="25565" y="0"/>
                  </a:moveTo>
                  <a:lnTo>
                    <a:pt x="0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793742" y="3088084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latin typeface="Arial"/>
                <a:cs typeface="Arial"/>
              </a:rPr>
              <a:t>0</a:t>
            </a:r>
            <a:endParaRPr sz="6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758637" y="2741836"/>
            <a:ext cx="11669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25</a:t>
            </a:r>
            <a:endParaRPr sz="6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758637" y="2393941"/>
            <a:ext cx="11669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50</a:t>
            </a:r>
            <a:endParaRPr sz="6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758637" y="2046046"/>
            <a:ext cx="11669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75</a:t>
            </a:r>
            <a:endParaRPr sz="6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22733" y="1698150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100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898789" y="3171377"/>
            <a:ext cx="2202639" cy="34248"/>
            <a:chOff x="1895492" y="3175288"/>
            <a:chExt cx="2205355" cy="34290"/>
          </a:xfrm>
        </p:grpSpPr>
        <p:sp>
          <p:nvSpPr>
            <p:cNvPr id="29" name="object 29"/>
            <p:cNvSpPr/>
            <p:nvPr/>
          </p:nvSpPr>
          <p:spPr>
            <a:xfrm>
              <a:off x="1900890" y="3180685"/>
              <a:ext cx="2194560" cy="0"/>
            </a:xfrm>
            <a:custGeom>
              <a:avLst/>
              <a:gdLst/>
              <a:ahLst/>
              <a:cxnLst/>
              <a:rect l="l" t="t" r="r" b="b"/>
              <a:pathLst>
                <a:path w="2194560">
                  <a:moveTo>
                    <a:pt x="0" y="0"/>
                  </a:moveTo>
                  <a:lnTo>
                    <a:pt x="2194369" y="0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1940830" y="318068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82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1913834" y="3198553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latin typeface="Arial"/>
                <a:cs typeface="Arial"/>
              </a:rPr>
              <a:t>0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2353557" y="3171377"/>
            <a:ext cx="424926" cy="34248"/>
            <a:chOff x="2350822" y="3175288"/>
            <a:chExt cx="425450" cy="34290"/>
          </a:xfrm>
        </p:grpSpPr>
        <p:sp>
          <p:nvSpPr>
            <p:cNvPr id="33" name="object 33"/>
            <p:cNvSpPr/>
            <p:nvPr/>
          </p:nvSpPr>
          <p:spPr>
            <a:xfrm>
              <a:off x="2356219" y="318068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82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2770809" y="318068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82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2310361" y="3198553"/>
            <a:ext cx="53147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427476" algn="l"/>
              </a:tabLst>
            </a:pPr>
            <a:r>
              <a:rPr sz="649" spc="-5" dirty="0">
                <a:latin typeface="Arial"/>
                <a:cs typeface="Arial"/>
              </a:rPr>
              <a:t>1</a:t>
            </a:r>
            <a:r>
              <a:rPr sz="649" dirty="0">
                <a:latin typeface="Arial"/>
                <a:cs typeface="Arial"/>
              </a:rPr>
              <a:t>2	</a:t>
            </a:r>
            <a:r>
              <a:rPr sz="649" spc="-5" dirty="0">
                <a:latin typeface="Arial"/>
                <a:cs typeface="Arial"/>
              </a:rPr>
              <a:t>24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3181715" y="3171377"/>
            <a:ext cx="424926" cy="34248"/>
            <a:chOff x="3180001" y="3175288"/>
            <a:chExt cx="425450" cy="34290"/>
          </a:xfrm>
        </p:grpSpPr>
        <p:sp>
          <p:nvSpPr>
            <p:cNvPr id="37" name="object 37"/>
            <p:cNvSpPr/>
            <p:nvPr/>
          </p:nvSpPr>
          <p:spPr>
            <a:xfrm>
              <a:off x="3185398" y="318068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82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599988" y="3180685"/>
              <a:ext cx="0" cy="23495"/>
            </a:xfrm>
            <a:custGeom>
              <a:avLst/>
              <a:gdLst/>
              <a:ahLst/>
              <a:cxnLst/>
              <a:rect l="l" t="t" r="r" b="b"/>
              <a:pathLst>
                <a:path h="23494">
                  <a:moveTo>
                    <a:pt x="0" y="0"/>
                  </a:moveTo>
                  <a:lnTo>
                    <a:pt x="0" y="23482"/>
                  </a:lnTo>
                </a:path>
              </a:pathLst>
            </a:custGeom>
            <a:ln w="103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138518" y="3198553"/>
            <a:ext cx="53147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427476" algn="l"/>
              </a:tabLst>
            </a:pPr>
            <a:r>
              <a:rPr sz="649" spc="-5" dirty="0">
                <a:latin typeface="Arial"/>
                <a:cs typeface="Arial"/>
              </a:rPr>
              <a:t>3</a:t>
            </a:r>
            <a:r>
              <a:rPr sz="649" dirty="0">
                <a:latin typeface="Arial"/>
                <a:cs typeface="Arial"/>
              </a:rPr>
              <a:t>6	</a:t>
            </a:r>
            <a:r>
              <a:rPr sz="649" spc="-5" dirty="0">
                <a:latin typeface="Arial"/>
                <a:cs typeface="Arial"/>
              </a:rPr>
              <a:t>48</a:t>
            </a:r>
            <a:endParaRPr sz="649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4015263" y="3176768"/>
            <a:ext cx="0" cy="23466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3482"/>
                </a:lnTo>
              </a:path>
            </a:pathLst>
          </a:custGeom>
          <a:ln w="103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 txBox="1"/>
          <p:nvPr/>
        </p:nvSpPr>
        <p:spPr>
          <a:xfrm>
            <a:off x="3967475" y="3198553"/>
            <a:ext cx="11669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60</a:t>
            </a:r>
            <a:endParaRPr sz="64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003077" y="2403284"/>
            <a:ext cx="2311090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8054">
              <a:spcBef>
                <a:spcPts val="105"/>
              </a:spcBef>
            </a:pPr>
            <a:r>
              <a:rPr sz="749" b="1" dirty="0">
                <a:solidFill>
                  <a:srgbClr val="0070C0"/>
                </a:solidFill>
                <a:latin typeface="Arial"/>
                <a:cs typeface="Arial"/>
              </a:rPr>
              <a:t>6% of </a:t>
            </a:r>
            <a:r>
              <a:rPr sz="749" b="1" spc="-5" dirty="0">
                <a:solidFill>
                  <a:srgbClr val="0070C0"/>
                </a:solidFill>
                <a:latin typeface="Arial"/>
                <a:cs typeface="Arial"/>
              </a:rPr>
              <a:t>patients </a:t>
            </a:r>
            <a:r>
              <a:rPr sz="749" b="1" dirty="0">
                <a:solidFill>
                  <a:srgbClr val="0070C0"/>
                </a:solidFill>
                <a:latin typeface="Arial"/>
                <a:cs typeface="Arial"/>
              </a:rPr>
              <a:t>with </a:t>
            </a:r>
            <a:r>
              <a:rPr sz="749" b="1" spc="-5" dirty="0">
                <a:solidFill>
                  <a:srgbClr val="0070C0"/>
                </a:solidFill>
                <a:latin typeface="Arial"/>
                <a:cs typeface="Arial"/>
              </a:rPr>
              <a:t>positive </a:t>
            </a:r>
            <a:r>
              <a:rPr sz="749" b="1" dirty="0">
                <a:solidFill>
                  <a:srgbClr val="0070C0"/>
                </a:solidFill>
                <a:latin typeface="Arial"/>
                <a:cs typeface="Arial"/>
              </a:rPr>
              <a:t>IFx were</a:t>
            </a:r>
            <a:r>
              <a:rPr sz="749" b="1" spc="-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749" b="1" spc="10" dirty="0">
                <a:solidFill>
                  <a:srgbClr val="0070C0"/>
                </a:solidFill>
                <a:latin typeface="Arial"/>
                <a:cs typeface="Arial"/>
              </a:rPr>
              <a:t>MRD</a:t>
            </a:r>
            <a:r>
              <a:rPr sz="674" b="1" spc="15" baseline="24691" dirty="0">
                <a:solidFill>
                  <a:srgbClr val="0070C0"/>
                </a:solidFill>
                <a:latin typeface="Arial"/>
                <a:cs typeface="Arial"/>
              </a:rPr>
              <a:t>-ve</a:t>
            </a:r>
            <a:r>
              <a:rPr sz="674" b="1" spc="150" baseline="24691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70C0"/>
                </a:solidFill>
                <a:latin typeface="Arial"/>
                <a:cs typeface="Arial"/>
              </a:rPr>
              <a:t>NGF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719611" y="2395397"/>
            <a:ext cx="275885" cy="156018"/>
            <a:chOff x="4719793" y="2398351"/>
            <a:chExt cx="276225" cy="156210"/>
          </a:xfrm>
        </p:grpSpPr>
        <p:sp>
          <p:nvSpPr>
            <p:cNvPr id="44" name="object 44"/>
            <p:cNvSpPr/>
            <p:nvPr/>
          </p:nvSpPr>
          <p:spPr>
            <a:xfrm>
              <a:off x="4723235" y="2401793"/>
              <a:ext cx="269240" cy="149860"/>
            </a:xfrm>
            <a:custGeom>
              <a:avLst/>
              <a:gdLst/>
              <a:ahLst/>
              <a:cxnLst/>
              <a:rect l="l" t="t" r="r" b="b"/>
              <a:pathLst>
                <a:path w="269239" h="149860">
                  <a:moveTo>
                    <a:pt x="194297" y="0"/>
                  </a:moveTo>
                  <a:lnTo>
                    <a:pt x="194297" y="37325"/>
                  </a:lnTo>
                  <a:lnTo>
                    <a:pt x="0" y="37325"/>
                  </a:lnTo>
                  <a:lnTo>
                    <a:pt x="0" y="111975"/>
                  </a:lnTo>
                  <a:lnTo>
                    <a:pt x="194297" y="111975"/>
                  </a:lnTo>
                  <a:lnTo>
                    <a:pt x="194297" y="149301"/>
                  </a:lnTo>
                  <a:lnTo>
                    <a:pt x="268947" y="74650"/>
                  </a:lnTo>
                  <a:lnTo>
                    <a:pt x="194297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723235" y="2401793"/>
              <a:ext cx="269240" cy="149860"/>
            </a:xfrm>
            <a:custGeom>
              <a:avLst/>
              <a:gdLst/>
              <a:ahLst/>
              <a:cxnLst/>
              <a:rect l="l" t="t" r="r" b="b"/>
              <a:pathLst>
                <a:path w="269239" h="149860">
                  <a:moveTo>
                    <a:pt x="0" y="37325"/>
                  </a:moveTo>
                  <a:lnTo>
                    <a:pt x="194297" y="37325"/>
                  </a:lnTo>
                  <a:lnTo>
                    <a:pt x="194297" y="0"/>
                  </a:lnTo>
                  <a:lnTo>
                    <a:pt x="268947" y="74650"/>
                  </a:lnTo>
                  <a:lnTo>
                    <a:pt x="194297" y="149301"/>
                  </a:lnTo>
                  <a:lnTo>
                    <a:pt x="194297" y="111975"/>
                  </a:lnTo>
                  <a:lnTo>
                    <a:pt x="0" y="111975"/>
                  </a:lnTo>
                  <a:lnTo>
                    <a:pt x="0" y="37325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1315909" y="4135618"/>
            <a:ext cx="1139690" cy="19026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IFx:</a:t>
            </a:r>
            <a:r>
              <a:rPr sz="549" spc="-3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immunofixation</a:t>
            </a:r>
            <a:endParaRPr sz="549">
              <a:latin typeface="Arial"/>
              <a:cs typeface="Arial"/>
            </a:endParaRPr>
          </a:p>
          <a:p>
            <a:pPr marL="12685">
              <a:lnSpc>
                <a:spcPts val="654"/>
              </a:lnSpc>
            </a:pPr>
            <a:r>
              <a:rPr sz="549" spc="-10" dirty="0">
                <a:latin typeface="Arial"/>
                <a:cs typeface="Arial"/>
              </a:rPr>
              <a:t>NGF: next-generation flow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cytometry</a:t>
            </a:r>
            <a:endParaRPr sz="549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074330" y="4221354"/>
            <a:ext cx="175741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Rodriguez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S,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2020; 136 (Supplement </a:t>
            </a:r>
            <a:r>
              <a:rPr sz="549" spc="-5" dirty="0">
                <a:latin typeface="Arial"/>
                <a:cs typeface="Arial"/>
              </a:rPr>
              <a:t>1):</a:t>
            </a:r>
            <a:r>
              <a:rPr sz="549" spc="-10" dirty="0">
                <a:latin typeface="Arial"/>
                <a:cs typeface="Arial"/>
              </a:rPr>
              <a:t> 5–6.</a:t>
            </a:r>
            <a:endParaRPr sz="5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57027"/>
            <a:ext cx="5851295" cy="542256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BloodFlow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(50cc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of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peripheral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blood)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325"/>
              </a:spcBef>
            </a:pP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A</a:t>
            </a:r>
            <a:r>
              <a:rPr sz="1298" spc="-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new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universally applicable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and ultra-sensitive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test to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 monitor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MRD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PB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987148" y="1541083"/>
            <a:ext cx="3682270" cy="2018716"/>
            <a:chOff x="3986427" y="1542983"/>
            <a:chExt cx="3686810" cy="2021205"/>
          </a:xfrm>
        </p:grpSpPr>
        <p:sp>
          <p:nvSpPr>
            <p:cNvPr id="5" name="object 5"/>
            <p:cNvSpPr/>
            <p:nvPr/>
          </p:nvSpPr>
          <p:spPr>
            <a:xfrm>
              <a:off x="3989919" y="1546476"/>
              <a:ext cx="3679825" cy="2014220"/>
            </a:xfrm>
            <a:custGeom>
              <a:avLst/>
              <a:gdLst/>
              <a:ahLst/>
              <a:cxnLst/>
              <a:rect l="l" t="t" r="r" b="b"/>
              <a:pathLst>
                <a:path w="3679825" h="2014220">
                  <a:moveTo>
                    <a:pt x="0" y="0"/>
                  </a:moveTo>
                  <a:lnTo>
                    <a:pt x="3679355" y="0"/>
                  </a:lnTo>
                  <a:lnTo>
                    <a:pt x="3679355" y="2013724"/>
                  </a:lnTo>
                  <a:lnTo>
                    <a:pt x="0" y="201372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39628" y="1629803"/>
              <a:ext cx="2752255" cy="178037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39015" y="1629803"/>
              <a:ext cx="873059" cy="178036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25525" y="3000548"/>
              <a:ext cx="250228" cy="34305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84272" y="2903254"/>
              <a:ext cx="250219" cy="34305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57327" y="1913279"/>
              <a:ext cx="250227" cy="3430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25525" y="2666568"/>
              <a:ext cx="250228" cy="34305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62790" y="1992043"/>
              <a:ext cx="250224" cy="34305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59593" y="2806346"/>
              <a:ext cx="250221" cy="34305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37693" y="1629803"/>
              <a:ext cx="48983" cy="1780367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6794414" y="1667765"/>
            <a:ext cx="814336" cy="133718"/>
          </a:xfrm>
          <a:prstGeom prst="rect">
            <a:avLst/>
          </a:prstGeom>
          <a:solidFill>
            <a:srgbClr val="E3E5F1"/>
          </a:solidFill>
        </p:spPr>
        <p:txBody>
          <a:bodyPr vert="horz" wrap="square" lIns="0" tIns="18392" rIns="0" bIns="0" rtlCol="0">
            <a:spAutoFit/>
          </a:bodyPr>
          <a:lstStyle/>
          <a:p>
            <a:pPr marL="48836">
              <a:spcBef>
                <a:spcPts val="145"/>
              </a:spcBef>
            </a:pPr>
            <a:r>
              <a:rPr sz="749" b="1" spc="-260" dirty="0">
                <a:solidFill>
                  <a:srgbClr val="655BA1"/>
                </a:solidFill>
                <a:latin typeface="Gill Sans MT"/>
                <a:cs typeface="Gill Sans MT"/>
              </a:rPr>
              <a:t>N</a:t>
            </a:r>
            <a:r>
              <a:rPr sz="749" b="1" spc="-245" dirty="0">
                <a:solidFill>
                  <a:srgbClr val="655BA1"/>
                </a:solidFill>
                <a:latin typeface="Gill Sans MT"/>
                <a:cs typeface="Gill Sans MT"/>
              </a:rPr>
              <a:t>G</a:t>
            </a:r>
            <a:r>
              <a:rPr sz="749" b="1" spc="-175" dirty="0">
                <a:solidFill>
                  <a:srgbClr val="655BA1"/>
                </a:solidFill>
                <a:latin typeface="Gill Sans MT"/>
                <a:cs typeface="Gill Sans MT"/>
              </a:rPr>
              <a:t>F</a:t>
            </a:r>
            <a:r>
              <a:rPr sz="749" b="1" spc="-35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125" dirty="0">
                <a:solidFill>
                  <a:srgbClr val="655BA1"/>
                </a:solidFill>
                <a:latin typeface="Gill Sans MT"/>
                <a:cs typeface="Gill Sans MT"/>
              </a:rPr>
              <a:t>d</a:t>
            </a:r>
            <a:r>
              <a:rPr sz="749" b="1" spc="-135" dirty="0">
                <a:solidFill>
                  <a:srgbClr val="655BA1"/>
                </a:solidFill>
                <a:latin typeface="Gill Sans MT"/>
                <a:cs typeface="Gill Sans MT"/>
              </a:rPr>
              <a:t>e</a:t>
            </a:r>
            <a:r>
              <a:rPr sz="749" b="1" spc="-8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135" dirty="0">
                <a:solidFill>
                  <a:srgbClr val="655BA1"/>
                </a:solidFill>
                <a:latin typeface="Gill Sans MT"/>
                <a:cs typeface="Gill Sans MT"/>
              </a:rPr>
              <a:t>e</a:t>
            </a:r>
            <a:r>
              <a:rPr sz="749" b="1" spc="-12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9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45" dirty="0">
                <a:solidFill>
                  <a:srgbClr val="655BA1"/>
                </a:solidFill>
                <a:latin typeface="Gill Sans MT"/>
                <a:cs typeface="Gill Sans MT"/>
              </a:rPr>
              <a:t>i</a:t>
            </a:r>
            <a:r>
              <a:rPr sz="749" b="1" spc="-140" dirty="0">
                <a:solidFill>
                  <a:srgbClr val="655BA1"/>
                </a:solidFill>
                <a:latin typeface="Gill Sans MT"/>
                <a:cs typeface="Gill Sans MT"/>
              </a:rPr>
              <a:t>o</a:t>
            </a:r>
            <a:r>
              <a:rPr sz="749" b="1" spc="-120" dirty="0">
                <a:solidFill>
                  <a:srgbClr val="655BA1"/>
                </a:solidFill>
                <a:latin typeface="Gill Sans MT"/>
                <a:cs typeface="Gill Sans MT"/>
              </a:rPr>
              <a:t>n</a:t>
            </a:r>
            <a:r>
              <a:rPr sz="749" b="1" spc="-35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140" dirty="0">
                <a:solidFill>
                  <a:srgbClr val="655BA1"/>
                </a:solidFill>
                <a:latin typeface="Gill Sans MT"/>
                <a:cs typeface="Gill Sans MT"/>
              </a:rPr>
              <a:t>o</a:t>
            </a:r>
            <a:r>
              <a:rPr sz="749" b="1" spc="-50" dirty="0">
                <a:solidFill>
                  <a:srgbClr val="655BA1"/>
                </a:solidFill>
                <a:latin typeface="Gill Sans MT"/>
                <a:cs typeface="Gill Sans MT"/>
              </a:rPr>
              <a:t>f</a:t>
            </a:r>
            <a:r>
              <a:rPr sz="749" b="1" spc="-30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28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24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28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90" dirty="0">
                <a:solidFill>
                  <a:srgbClr val="655BA1"/>
                </a:solidFill>
                <a:latin typeface="Gill Sans MT"/>
                <a:cs typeface="Gill Sans MT"/>
              </a:rPr>
              <a:t>s</a:t>
            </a:r>
            <a:endParaRPr sz="749">
              <a:latin typeface="Gill Sans MT"/>
              <a:cs typeface="Gill Sans MT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5211773" y="2332223"/>
            <a:ext cx="2380220" cy="1508805"/>
            <a:chOff x="5212561" y="2335098"/>
            <a:chExt cx="2383155" cy="1510665"/>
          </a:xfrm>
        </p:grpSpPr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95763" y="3162934"/>
              <a:ext cx="85274" cy="11691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00108" y="3063012"/>
              <a:ext cx="85273" cy="11691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6847789" y="2335098"/>
              <a:ext cx="748030" cy="348615"/>
            </a:xfrm>
            <a:custGeom>
              <a:avLst/>
              <a:gdLst/>
              <a:ahLst/>
              <a:cxnLst/>
              <a:rect l="l" t="t" r="r" b="b"/>
              <a:pathLst>
                <a:path w="748029" h="348614">
                  <a:moveTo>
                    <a:pt x="130759" y="0"/>
                  </a:moveTo>
                  <a:lnTo>
                    <a:pt x="0" y="0"/>
                  </a:lnTo>
                  <a:lnTo>
                    <a:pt x="0" y="260540"/>
                  </a:lnTo>
                  <a:lnTo>
                    <a:pt x="130759" y="260540"/>
                  </a:lnTo>
                  <a:lnTo>
                    <a:pt x="130759" y="0"/>
                  </a:lnTo>
                  <a:close/>
                </a:path>
                <a:path w="748029" h="348614">
                  <a:moveTo>
                    <a:pt x="410959" y="89903"/>
                  </a:moveTo>
                  <a:lnTo>
                    <a:pt x="284899" y="89903"/>
                  </a:lnTo>
                  <a:lnTo>
                    <a:pt x="284899" y="260527"/>
                  </a:lnTo>
                  <a:lnTo>
                    <a:pt x="410959" y="260527"/>
                  </a:lnTo>
                  <a:lnTo>
                    <a:pt x="410959" y="89903"/>
                  </a:lnTo>
                  <a:close/>
                </a:path>
                <a:path w="748029" h="348614">
                  <a:moveTo>
                    <a:pt x="747877" y="87972"/>
                  </a:moveTo>
                  <a:lnTo>
                    <a:pt x="617118" y="87972"/>
                  </a:lnTo>
                  <a:lnTo>
                    <a:pt x="617118" y="348500"/>
                  </a:lnTo>
                  <a:lnTo>
                    <a:pt x="747877" y="348500"/>
                  </a:lnTo>
                  <a:lnTo>
                    <a:pt x="747877" y="87972"/>
                  </a:lnTo>
                  <a:close/>
                </a:path>
              </a:pathLst>
            </a:custGeom>
            <a:solidFill>
              <a:srgbClr val="E3E5F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216002" y="3493499"/>
              <a:ext cx="400050" cy="348615"/>
            </a:xfrm>
            <a:custGeom>
              <a:avLst/>
              <a:gdLst/>
              <a:ahLst/>
              <a:cxnLst/>
              <a:rect l="l" t="t" r="r" b="b"/>
              <a:pathLst>
                <a:path w="400050" h="348614">
                  <a:moveTo>
                    <a:pt x="299631" y="0"/>
                  </a:moveTo>
                  <a:lnTo>
                    <a:pt x="99872" y="0"/>
                  </a:lnTo>
                  <a:lnTo>
                    <a:pt x="99872" y="174193"/>
                  </a:lnTo>
                  <a:lnTo>
                    <a:pt x="0" y="174193"/>
                  </a:lnTo>
                  <a:lnTo>
                    <a:pt x="199758" y="348386"/>
                  </a:lnTo>
                  <a:lnTo>
                    <a:pt x="399503" y="174193"/>
                  </a:lnTo>
                  <a:lnTo>
                    <a:pt x="299631" y="174193"/>
                  </a:lnTo>
                  <a:lnTo>
                    <a:pt x="29963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216002" y="3493499"/>
              <a:ext cx="400050" cy="348615"/>
            </a:xfrm>
            <a:custGeom>
              <a:avLst/>
              <a:gdLst/>
              <a:ahLst/>
              <a:cxnLst/>
              <a:rect l="l" t="t" r="r" b="b"/>
              <a:pathLst>
                <a:path w="400050" h="348614">
                  <a:moveTo>
                    <a:pt x="0" y="174193"/>
                  </a:moveTo>
                  <a:lnTo>
                    <a:pt x="99872" y="174193"/>
                  </a:lnTo>
                  <a:lnTo>
                    <a:pt x="99872" y="0"/>
                  </a:lnTo>
                  <a:lnTo>
                    <a:pt x="299631" y="0"/>
                  </a:lnTo>
                  <a:lnTo>
                    <a:pt x="299631" y="174193"/>
                  </a:lnTo>
                  <a:lnTo>
                    <a:pt x="399503" y="174193"/>
                  </a:lnTo>
                  <a:lnTo>
                    <a:pt x="199758" y="348386"/>
                  </a:lnTo>
                  <a:lnTo>
                    <a:pt x="0" y="174193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1340216" y="2281697"/>
            <a:ext cx="2529261" cy="470590"/>
            <a:chOff x="1336231" y="2284511"/>
            <a:chExt cx="2532380" cy="471170"/>
          </a:xfrm>
        </p:grpSpPr>
        <p:sp>
          <p:nvSpPr>
            <p:cNvPr id="23" name="object 23"/>
            <p:cNvSpPr/>
            <p:nvPr/>
          </p:nvSpPr>
          <p:spPr>
            <a:xfrm>
              <a:off x="1339673" y="2287954"/>
              <a:ext cx="2525395" cy="464184"/>
            </a:xfrm>
            <a:custGeom>
              <a:avLst/>
              <a:gdLst/>
              <a:ahLst/>
              <a:cxnLst/>
              <a:rect l="l" t="t" r="r" b="b"/>
              <a:pathLst>
                <a:path w="2525395" h="464185">
                  <a:moveTo>
                    <a:pt x="2293213" y="0"/>
                  </a:moveTo>
                  <a:lnTo>
                    <a:pt x="2293213" y="116014"/>
                  </a:lnTo>
                  <a:lnTo>
                    <a:pt x="0" y="116014"/>
                  </a:lnTo>
                  <a:lnTo>
                    <a:pt x="0" y="348056"/>
                  </a:lnTo>
                  <a:lnTo>
                    <a:pt x="2293213" y="348056"/>
                  </a:lnTo>
                  <a:lnTo>
                    <a:pt x="2293213" y="464070"/>
                  </a:lnTo>
                  <a:lnTo>
                    <a:pt x="2525242" y="232028"/>
                  </a:lnTo>
                  <a:lnTo>
                    <a:pt x="229321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339673" y="2287953"/>
              <a:ext cx="2525395" cy="464184"/>
            </a:xfrm>
            <a:custGeom>
              <a:avLst/>
              <a:gdLst/>
              <a:ahLst/>
              <a:cxnLst/>
              <a:rect l="l" t="t" r="r" b="b"/>
              <a:pathLst>
                <a:path w="2525395" h="464185">
                  <a:moveTo>
                    <a:pt x="0" y="116014"/>
                  </a:moveTo>
                  <a:lnTo>
                    <a:pt x="2293213" y="116014"/>
                  </a:lnTo>
                  <a:lnTo>
                    <a:pt x="2293213" y="0"/>
                  </a:lnTo>
                  <a:lnTo>
                    <a:pt x="2525242" y="232028"/>
                  </a:lnTo>
                  <a:lnTo>
                    <a:pt x="2293213" y="464070"/>
                  </a:lnTo>
                  <a:lnTo>
                    <a:pt x="2293213" y="348056"/>
                  </a:lnTo>
                  <a:lnTo>
                    <a:pt x="0" y="348056"/>
                  </a:lnTo>
                  <a:lnTo>
                    <a:pt x="0" y="116014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355664" y="2430213"/>
            <a:ext cx="2312993" cy="73602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644386">
              <a:spcBef>
                <a:spcPts val="125"/>
              </a:spcBef>
            </a:pPr>
            <a:r>
              <a:rPr sz="949" b="1" spc="10" dirty="0">
                <a:solidFill>
                  <a:srgbClr val="FFFFFF"/>
                </a:solidFill>
                <a:latin typeface="Arial"/>
                <a:cs typeface="Arial"/>
              </a:rPr>
              <a:t>Before</a:t>
            </a:r>
            <a:r>
              <a:rPr sz="949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Arial"/>
                <a:cs typeface="Arial"/>
              </a:rPr>
              <a:t>enrichment</a:t>
            </a:r>
            <a:endParaRPr sz="949">
              <a:latin typeface="Arial"/>
              <a:cs typeface="Arial"/>
            </a:endParaRPr>
          </a:p>
          <a:p>
            <a:pPr marL="12685" marR="5074">
              <a:lnSpc>
                <a:spcPct val="204100"/>
              </a:lnSpc>
              <a:spcBef>
                <a:spcPts val="234"/>
              </a:spcBef>
            </a:pPr>
            <a:r>
              <a:rPr sz="949" spc="10" dirty="0">
                <a:latin typeface="Arial"/>
                <a:cs typeface="Arial"/>
              </a:rPr>
              <a:t>NGS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of </a:t>
            </a:r>
            <a:r>
              <a:rPr sz="949" spc="10" dirty="0">
                <a:latin typeface="Arial"/>
                <a:cs typeface="Arial"/>
              </a:rPr>
              <a:t>cfDNA</a:t>
            </a:r>
            <a:r>
              <a:rPr sz="949" spc="-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(VDJ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&amp;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mutations)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–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H12O </a:t>
            </a:r>
            <a:r>
              <a:rPr sz="949" spc="-24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Mass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spectrometry</a:t>
            </a:r>
            <a:r>
              <a:rPr sz="949" spc="5" dirty="0">
                <a:latin typeface="Arial"/>
                <a:cs typeface="Arial"/>
              </a:rPr>
              <a:t> -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HUS</a:t>
            </a:r>
            <a:endParaRPr sz="9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70809" y="3887748"/>
            <a:ext cx="230538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Arial"/>
                <a:cs typeface="Arial"/>
              </a:rPr>
              <a:t>(CD138,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CD269, CD229, CD317, </a:t>
            </a:r>
            <a:r>
              <a:rPr sz="949" spc="10" dirty="0">
                <a:latin typeface="Arial"/>
                <a:cs typeface="Arial"/>
              </a:rPr>
              <a:t>CD319)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57027"/>
            <a:ext cx="5433980" cy="542256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BloodFlow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vs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NGF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in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peripheral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blood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325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Higher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sensitivity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similar</a:t>
            </a:r>
            <a:r>
              <a:rPr sz="1298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quantitation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double-positive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patients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532487" y="1884837"/>
            <a:ext cx="3221193" cy="1915338"/>
            <a:chOff x="3531205" y="1887161"/>
            <a:chExt cx="3225165" cy="1917700"/>
          </a:xfrm>
        </p:grpSpPr>
        <p:sp>
          <p:nvSpPr>
            <p:cNvPr id="5" name="object 5"/>
            <p:cNvSpPr/>
            <p:nvPr/>
          </p:nvSpPr>
          <p:spPr>
            <a:xfrm>
              <a:off x="3558152" y="3256690"/>
              <a:ext cx="3188970" cy="0"/>
            </a:xfrm>
            <a:custGeom>
              <a:avLst/>
              <a:gdLst/>
              <a:ahLst/>
              <a:cxnLst/>
              <a:rect l="l" t="t" r="r" b="b"/>
              <a:pathLst>
                <a:path w="3188970">
                  <a:moveTo>
                    <a:pt x="0" y="0"/>
                  </a:moveTo>
                  <a:lnTo>
                    <a:pt x="3188792" y="0"/>
                  </a:lnTo>
                </a:path>
              </a:pathLst>
            </a:custGeom>
            <a:ln w="344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531205" y="1889739"/>
              <a:ext cx="3225165" cy="1845945"/>
            </a:xfrm>
            <a:custGeom>
              <a:avLst/>
              <a:gdLst/>
              <a:ahLst/>
              <a:cxnLst/>
              <a:rect l="l" t="t" r="r" b="b"/>
              <a:pathLst>
                <a:path w="3225165" h="1845945">
                  <a:moveTo>
                    <a:pt x="0" y="1845462"/>
                  </a:moveTo>
                  <a:lnTo>
                    <a:pt x="3224911" y="1845462"/>
                  </a:lnTo>
                </a:path>
                <a:path w="3225165" h="1845945">
                  <a:moveTo>
                    <a:pt x="0" y="1477327"/>
                  </a:moveTo>
                  <a:lnTo>
                    <a:pt x="3224911" y="1477327"/>
                  </a:lnTo>
                </a:path>
                <a:path w="3225165" h="1845945">
                  <a:moveTo>
                    <a:pt x="0" y="1107541"/>
                  </a:moveTo>
                  <a:lnTo>
                    <a:pt x="3224911" y="1107541"/>
                  </a:lnTo>
                </a:path>
                <a:path w="3225165" h="1845945">
                  <a:moveTo>
                    <a:pt x="0" y="737755"/>
                  </a:moveTo>
                  <a:lnTo>
                    <a:pt x="3224911" y="737755"/>
                  </a:lnTo>
                </a:path>
                <a:path w="3225165" h="1845945">
                  <a:moveTo>
                    <a:pt x="0" y="369633"/>
                  </a:moveTo>
                  <a:lnTo>
                    <a:pt x="3224911" y="369633"/>
                  </a:lnTo>
                </a:path>
                <a:path w="3225165" h="1845945">
                  <a:moveTo>
                    <a:pt x="0" y="0"/>
                  </a:moveTo>
                  <a:lnTo>
                    <a:pt x="322491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558387" y="1889734"/>
              <a:ext cx="3141980" cy="1915160"/>
            </a:xfrm>
            <a:custGeom>
              <a:avLst/>
              <a:gdLst/>
              <a:ahLst/>
              <a:cxnLst/>
              <a:rect l="l" t="t" r="r" b="b"/>
              <a:pathLst>
                <a:path w="3141979" h="1915160">
                  <a:moveTo>
                    <a:pt x="23114" y="12"/>
                  </a:moveTo>
                  <a:lnTo>
                    <a:pt x="0" y="12"/>
                  </a:lnTo>
                  <a:lnTo>
                    <a:pt x="0" y="1914817"/>
                  </a:lnTo>
                  <a:lnTo>
                    <a:pt x="23114" y="1914804"/>
                  </a:lnTo>
                  <a:lnTo>
                    <a:pt x="23114" y="12"/>
                  </a:lnTo>
                  <a:close/>
                </a:path>
                <a:path w="3141979" h="1915160">
                  <a:moveTo>
                    <a:pt x="130416" y="0"/>
                  </a:moveTo>
                  <a:lnTo>
                    <a:pt x="107302" y="0"/>
                  </a:lnTo>
                  <a:lnTo>
                    <a:pt x="107302" y="1817408"/>
                  </a:lnTo>
                  <a:lnTo>
                    <a:pt x="130416" y="1817408"/>
                  </a:lnTo>
                  <a:lnTo>
                    <a:pt x="130416" y="0"/>
                  </a:lnTo>
                  <a:close/>
                </a:path>
                <a:path w="3141979" h="1915160">
                  <a:moveTo>
                    <a:pt x="237731" y="0"/>
                  </a:moveTo>
                  <a:lnTo>
                    <a:pt x="214617" y="0"/>
                  </a:lnTo>
                  <a:lnTo>
                    <a:pt x="214617" y="1734883"/>
                  </a:lnTo>
                  <a:lnTo>
                    <a:pt x="237731" y="1734870"/>
                  </a:lnTo>
                  <a:lnTo>
                    <a:pt x="237731" y="0"/>
                  </a:lnTo>
                  <a:close/>
                </a:path>
                <a:path w="3141979" h="1915160">
                  <a:moveTo>
                    <a:pt x="345033" y="0"/>
                  </a:moveTo>
                  <a:lnTo>
                    <a:pt x="321919" y="0"/>
                  </a:lnTo>
                  <a:lnTo>
                    <a:pt x="321919" y="1678736"/>
                  </a:lnTo>
                  <a:lnTo>
                    <a:pt x="345033" y="1678736"/>
                  </a:lnTo>
                  <a:lnTo>
                    <a:pt x="345033" y="0"/>
                  </a:lnTo>
                  <a:close/>
                </a:path>
                <a:path w="3141979" h="1915160">
                  <a:moveTo>
                    <a:pt x="453986" y="12"/>
                  </a:moveTo>
                  <a:lnTo>
                    <a:pt x="429221" y="12"/>
                  </a:lnTo>
                  <a:lnTo>
                    <a:pt x="429221" y="1624266"/>
                  </a:lnTo>
                  <a:lnTo>
                    <a:pt x="453986" y="1624266"/>
                  </a:lnTo>
                  <a:lnTo>
                    <a:pt x="453986" y="12"/>
                  </a:lnTo>
                  <a:close/>
                </a:path>
                <a:path w="3141979" h="1915160">
                  <a:moveTo>
                    <a:pt x="561289" y="12"/>
                  </a:moveTo>
                  <a:lnTo>
                    <a:pt x="536524" y="12"/>
                  </a:lnTo>
                  <a:lnTo>
                    <a:pt x="536524" y="1604454"/>
                  </a:lnTo>
                  <a:lnTo>
                    <a:pt x="561289" y="1604454"/>
                  </a:lnTo>
                  <a:lnTo>
                    <a:pt x="561289" y="12"/>
                  </a:lnTo>
                  <a:close/>
                </a:path>
                <a:path w="3141979" h="1915160">
                  <a:moveTo>
                    <a:pt x="668578" y="0"/>
                  </a:moveTo>
                  <a:lnTo>
                    <a:pt x="643826" y="0"/>
                  </a:lnTo>
                  <a:lnTo>
                    <a:pt x="643826" y="1533461"/>
                  </a:lnTo>
                  <a:lnTo>
                    <a:pt x="668578" y="1533461"/>
                  </a:lnTo>
                  <a:lnTo>
                    <a:pt x="668578" y="0"/>
                  </a:lnTo>
                  <a:close/>
                </a:path>
                <a:path w="3141979" h="1915160">
                  <a:moveTo>
                    <a:pt x="775893" y="0"/>
                  </a:moveTo>
                  <a:lnTo>
                    <a:pt x="751128" y="0"/>
                  </a:lnTo>
                  <a:lnTo>
                    <a:pt x="751128" y="1485595"/>
                  </a:lnTo>
                  <a:lnTo>
                    <a:pt x="775893" y="1485595"/>
                  </a:lnTo>
                  <a:lnTo>
                    <a:pt x="775893" y="0"/>
                  </a:lnTo>
                  <a:close/>
                </a:path>
                <a:path w="3141979" h="1915160">
                  <a:moveTo>
                    <a:pt x="883196" y="0"/>
                  </a:moveTo>
                  <a:lnTo>
                    <a:pt x="858431" y="0"/>
                  </a:lnTo>
                  <a:lnTo>
                    <a:pt x="858431" y="1477340"/>
                  </a:lnTo>
                  <a:lnTo>
                    <a:pt x="883196" y="1477340"/>
                  </a:lnTo>
                  <a:lnTo>
                    <a:pt x="883196" y="0"/>
                  </a:lnTo>
                  <a:close/>
                </a:path>
                <a:path w="3141979" h="1915160">
                  <a:moveTo>
                    <a:pt x="990498" y="0"/>
                  </a:moveTo>
                  <a:lnTo>
                    <a:pt x="967384" y="0"/>
                  </a:lnTo>
                  <a:lnTo>
                    <a:pt x="967384" y="1464132"/>
                  </a:lnTo>
                  <a:lnTo>
                    <a:pt x="990498" y="1464132"/>
                  </a:lnTo>
                  <a:lnTo>
                    <a:pt x="990498" y="0"/>
                  </a:lnTo>
                  <a:close/>
                </a:path>
                <a:path w="3141979" h="1915160">
                  <a:moveTo>
                    <a:pt x="1097800" y="0"/>
                  </a:moveTo>
                  <a:lnTo>
                    <a:pt x="1074686" y="0"/>
                  </a:lnTo>
                  <a:lnTo>
                    <a:pt x="1074686" y="1444320"/>
                  </a:lnTo>
                  <a:lnTo>
                    <a:pt x="1097800" y="1444320"/>
                  </a:lnTo>
                  <a:lnTo>
                    <a:pt x="1097800" y="0"/>
                  </a:lnTo>
                  <a:close/>
                </a:path>
                <a:path w="3141979" h="1915160">
                  <a:moveTo>
                    <a:pt x="1205115" y="12"/>
                  </a:moveTo>
                  <a:lnTo>
                    <a:pt x="1182001" y="12"/>
                  </a:lnTo>
                  <a:lnTo>
                    <a:pt x="1182001" y="1391500"/>
                  </a:lnTo>
                  <a:lnTo>
                    <a:pt x="1205115" y="1391500"/>
                  </a:lnTo>
                  <a:lnTo>
                    <a:pt x="1205115" y="12"/>
                  </a:lnTo>
                  <a:close/>
                </a:path>
                <a:path w="3141979" h="1915160">
                  <a:moveTo>
                    <a:pt x="1314069" y="0"/>
                  </a:moveTo>
                  <a:lnTo>
                    <a:pt x="1289304" y="0"/>
                  </a:lnTo>
                  <a:lnTo>
                    <a:pt x="1289304" y="1343621"/>
                  </a:lnTo>
                  <a:lnTo>
                    <a:pt x="1314069" y="1343621"/>
                  </a:lnTo>
                  <a:lnTo>
                    <a:pt x="1314069" y="0"/>
                  </a:lnTo>
                  <a:close/>
                </a:path>
                <a:path w="3141979" h="1915160">
                  <a:moveTo>
                    <a:pt x="1421371" y="0"/>
                  </a:moveTo>
                  <a:lnTo>
                    <a:pt x="1396606" y="0"/>
                  </a:lnTo>
                  <a:lnTo>
                    <a:pt x="1396606" y="1199997"/>
                  </a:lnTo>
                  <a:lnTo>
                    <a:pt x="1421371" y="1199997"/>
                  </a:lnTo>
                  <a:lnTo>
                    <a:pt x="1421371" y="0"/>
                  </a:lnTo>
                  <a:close/>
                </a:path>
                <a:path w="3141979" h="1915160">
                  <a:moveTo>
                    <a:pt x="1528673" y="0"/>
                  </a:moveTo>
                  <a:lnTo>
                    <a:pt x="1503908" y="0"/>
                  </a:lnTo>
                  <a:lnTo>
                    <a:pt x="1503908" y="1199997"/>
                  </a:lnTo>
                  <a:lnTo>
                    <a:pt x="1528673" y="1199997"/>
                  </a:lnTo>
                  <a:lnTo>
                    <a:pt x="1528673" y="0"/>
                  </a:lnTo>
                  <a:close/>
                </a:path>
                <a:path w="3141979" h="1915160">
                  <a:moveTo>
                    <a:pt x="1635975" y="0"/>
                  </a:moveTo>
                  <a:lnTo>
                    <a:pt x="1611210" y="0"/>
                  </a:lnTo>
                  <a:lnTo>
                    <a:pt x="1611210" y="1095997"/>
                  </a:lnTo>
                  <a:lnTo>
                    <a:pt x="1635975" y="1095997"/>
                  </a:lnTo>
                  <a:lnTo>
                    <a:pt x="1635975" y="0"/>
                  </a:lnTo>
                  <a:close/>
                </a:path>
                <a:path w="3141979" h="1915160">
                  <a:moveTo>
                    <a:pt x="1743278" y="0"/>
                  </a:moveTo>
                  <a:lnTo>
                    <a:pt x="1718513" y="0"/>
                  </a:lnTo>
                  <a:lnTo>
                    <a:pt x="1718513" y="1290789"/>
                  </a:lnTo>
                  <a:lnTo>
                    <a:pt x="1743278" y="1290789"/>
                  </a:lnTo>
                  <a:lnTo>
                    <a:pt x="1743278" y="0"/>
                  </a:lnTo>
                  <a:close/>
                </a:path>
                <a:path w="3141979" h="1915160">
                  <a:moveTo>
                    <a:pt x="1850580" y="12"/>
                  </a:moveTo>
                  <a:lnTo>
                    <a:pt x="1827466" y="12"/>
                  </a:lnTo>
                  <a:lnTo>
                    <a:pt x="1827466" y="1285836"/>
                  </a:lnTo>
                  <a:lnTo>
                    <a:pt x="1850580" y="1285836"/>
                  </a:lnTo>
                  <a:lnTo>
                    <a:pt x="1850580" y="12"/>
                  </a:lnTo>
                  <a:close/>
                </a:path>
                <a:path w="3141979" h="1915160">
                  <a:moveTo>
                    <a:pt x="1957882" y="12"/>
                  </a:moveTo>
                  <a:lnTo>
                    <a:pt x="1934768" y="12"/>
                  </a:lnTo>
                  <a:lnTo>
                    <a:pt x="1934768" y="1104252"/>
                  </a:lnTo>
                  <a:lnTo>
                    <a:pt x="1957882" y="1104252"/>
                  </a:lnTo>
                  <a:lnTo>
                    <a:pt x="1957882" y="12"/>
                  </a:lnTo>
                  <a:close/>
                </a:path>
                <a:path w="3141979" h="1915160">
                  <a:moveTo>
                    <a:pt x="2065197" y="12"/>
                  </a:moveTo>
                  <a:lnTo>
                    <a:pt x="2042083" y="12"/>
                  </a:lnTo>
                  <a:lnTo>
                    <a:pt x="2042083" y="1262735"/>
                  </a:lnTo>
                  <a:lnTo>
                    <a:pt x="2065197" y="1262735"/>
                  </a:lnTo>
                  <a:lnTo>
                    <a:pt x="2065197" y="12"/>
                  </a:lnTo>
                  <a:close/>
                </a:path>
                <a:path w="3141979" h="1915160">
                  <a:moveTo>
                    <a:pt x="2172500" y="0"/>
                  </a:moveTo>
                  <a:lnTo>
                    <a:pt x="2149386" y="0"/>
                  </a:lnTo>
                  <a:lnTo>
                    <a:pt x="2149386" y="1300695"/>
                  </a:lnTo>
                  <a:lnTo>
                    <a:pt x="2172500" y="1300695"/>
                  </a:lnTo>
                  <a:lnTo>
                    <a:pt x="2172500" y="0"/>
                  </a:lnTo>
                  <a:close/>
                </a:path>
                <a:path w="3141979" h="1915160">
                  <a:moveTo>
                    <a:pt x="2281453" y="0"/>
                  </a:moveTo>
                  <a:lnTo>
                    <a:pt x="2256688" y="0"/>
                  </a:lnTo>
                  <a:lnTo>
                    <a:pt x="2256688" y="1095997"/>
                  </a:lnTo>
                  <a:lnTo>
                    <a:pt x="2281453" y="1095997"/>
                  </a:lnTo>
                  <a:lnTo>
                    <a:pt x="2281453" y="0"/>
                  </a:lnTo>
                  <a:close/>
                </a:path>
                <a:path w="3141979" h="1915160">
                  <a:moveTo>
                    <a:pt x="2388755" y="12"/>
                  </a:moveTo>
                  <a:lnTo>
                    <a:pt x="2363990" y="12"/>
                  </a:lnTo>
                  <a:lnTo>
                    <a:pt x="2363990" y="1254480"/>
                  </a:lnTo>
                  <a:lnTo>
                    <a:pt x="2388755" y="1254480"/>
                  </a:lnTo>
                  <a:lnTo>
                    <a:pt x="2388755" y="12"/>
                  </a:lnTo>
                  <a:close/>
                </a:path>
                <a:path w="3141979" h="1915160">
                  <a:moveTo>
                    <a:pt x="2496058" y="12"/>
                  </a:moveTo>
                  <a:lnTo>
                    <a:pt x="2471293" y="12"/>
                  </a:lnTo>
                  <a:lnTo>
                    <a:pt x="2471293" y="1135621"/>
                  </a:lnTo>
                  <a:lnTo>
                    <a:pt x="2496058" y="1135621"/>
                  </a:lnTo>
                  <a:lnTo>
                    <a:pt x="2496058" y="12"/>
                  </a:lnTo>
                  <a:close/>
                </a:path>
                <a:path w="3141979" h="1915160">
                  <a:moveTo>
                    <a:pt x="2603347" y="0"/>
                  </a:moveTo>
                  <a:lnTo>
                    <a:pt x="2578595" y="0"/>
                  </a:lnTo>
                  <a:lnTo>
                    <a:pt x="2578595" y="1152118"/>
                  </a:lnTo>
                  <a:lnTo>
                    <a:pt x="2603347" y="1152118"/>
                  </a:lnTo>
                  <a:lnTo>
                    <a:pt x="2603347" y="0"/>
                  </a:lnTo>
                  <a:close/>
                </a:path>
                <a:path w="3141979" h="1915160">
                  <a:moveTo>
                    <a:pt x="2710662" y="0"/>
                  </a:moveTo>
                  <a:lnTo>
                    <a:pt x="2685897" y="0"/>
                  </a:lnTo>
                  <a:lnTo>
                    <a:pt x="2685897" y="1049769"/>
                  </a:lnTo>
                  <a:lnTo>
                    <a:pt x="2710662" y="1049769"/>
                  </a:lnTo>
                  <a:lnTo>
                    <a:pt x="2710662" y="0"/>
                  </a:lnTo>
                  <a:close/>
                </a:path>
                <a:path w="3141979" h="1915160">
                  <a:moveTo>
                    <a:pt x="2817965" y="12"/>
                  </a:moveTo>
                  <a:lnTo>
                    <a:pt x="2794851" y="12"/>
                  </a:lnTo>
                  <a:lnTo>
                    <a:pt x="2794851" y="1124064"/>
                  </a:lnTo>
                  <a:lnTo>
                    <a:pt x="2817965" y="1124064"/>
                  </a:lnTo>
                  <a:lnTo>
                    <a:pt x="2817965" y="12"/>
                  </a:lnTo>
                  <a:close/>
                </a:path>
                <a:path w="3141979" h="1915160">
                  <a:moveTo>
                    <a:pt x="2925267" y="0"/>
                  </a:moveTo>
                  <a:lnTo>
                    <a:pt x="2902153" y="0"/>
                  </a:lnTo>
                  <a:lnTo>
                    <a:pt x="2902153" y="988695"/>
                  </a:lnTo>
                  <a:lnTo>
                    <a:pt x="2925267" y="988695"/>
                  </a:lnTo>
                  <a:lnTo>
                    <a:pt x="2925267" y="0"/>
                  </a:lnTo>
                  <a:close/>
                </a:path>
                <a:path w="3141979" h="1915160">
                  <a:moveTo>
                    <a:pt x="3032582" y="12"/>
                  </a:moveTo>
                  <a:lnTo>
                    <a:pt x="3009468" y="12"/>
                  </a:lnTo>
                  <a:lnTo>
                    <a:pt x="3009468" y="970534"/>
                  </a:lnTo>
                  <a:lnTo>
                    <a:pt x="3032582" y="970534"/>
                  </a:lnTo>
                  <a:lnTo>
                    <a:pt x="3032582" y="12"/>
                  </a:lnTo>
                  <a:close/>
                </a:path>
                <a:path w="3141979" h="1915160">
                  <a:moveTo>
                    <a:pt x="3141535" y="12"/>
                  </a:moveTo>
                  <a:lnTo>
                    <a:pt x="3116770" y="12"/>
                  </a:lnTo>
                  <a:lnTo>
                    <a:pt x="3116770" y="850023"/>
                  </a:lnTo>
                  <a:lnTo>
                    <a:pt x="3141535" y="850023"/>
                  </a:lnTo>
                  <a:lnTo>
                    <a:pt x="3141535" y="12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308269" y="1889734"/>
              <a:ext cx="1421765" cy="1365250"/>
            </a:xfrm>
            <a:custGeom>
              <a:avLst/>
              <a:gdLst/>
              <a:ahLst/>
              <a:cxnLst/>
              <a:rect l="l" t="t" r="r" b="b"/>
              <a:pathLst>
                <a:path w="1421765" h="1365250">
                  <a:moveTo>
                    <a:pt x="24765" y="0"/>
                  </a:moveTo>
                  <a:lnTo>
                    <a:pt x="0" y="0"/>
                  </a:lnTo>
                  <a:lnTo>
                    <a:pt x="0" y="1365084"/>
                  </a:lnTo>
                  <a:lnTo>
                    <a:pt x="24765" y="1365084"/>
                  </a:lnTo>
                  <a:lnTo>
                    <a:pt x="24765" y="0"/>
                  </a:lnTo>
                  <a:close/>
                </a:path>
                <a:path w="1421765" h="1365250">
                  <a:moveTo>
                    <a:pt x="132067" y="0"/>
                  </a:moveTo>
                  <a:lnTo>
                    <a:pt x="107302" y="0"/>
                  </a:lnTo>
                  <a:lnTo>
                    <a:pt x="107302" y="1300695"/>
                  </a:lnTo>
                  <a:lnTo>
                    <a:pt x="132067" y="1300695"/>
                  </a:lnTo>
                  <a:lnTo>
                    <a:pt x="132067" y="0"/>
                  </a:lnTo>
                  <a:close/>
                </a:path>
                <a:path w="1421765" h="1365250">
                  <a:moveTo>
                    <a:pt x="239369" y="0"/>
                  </a:moveTo>
                  <a:lnTo>
                    <a:pt x="214604" y="0"/>
                  </a:lnTo>
                  <a:lnTo>
                    <a:pt x="214604" y="1300695"/>
                  </a:lnTo>
                  <a:lnTo>
                    <a:pt x="239369" y="1300695"/>
                  </a:lnTo>
                  <a:lnTo>
                    <a:pt x="239369" y="0"/>
                  </a:lnTo>
                  <a:close/>
                </a:path>
                <a:path w="1421765" h="1365250">
                  <a:moveTo>
                    <a:pt x="346671" y="0"/>
                  </a:moveTo>
                  <a:lnTo>
                    <a:pt x="321906" y="0"/>
                  </a:lnTo>
                  <a:lnTo>
                    <a:pt x="321906" y="1280883"/>
                  </a:lnTo>
                  <a:lnTo>
                    <a:pt x="346671" y="1280883"/>
                  </a:lnTo>
                  <a:lnTo>
                    <a:pt x="346671" y="0"/>
                  </a:lnTo>
                  <a:close/>
                </a:path>
                <a:path w="1421765" h="1365250">
                  <a:moveTo>
                    <a:pt x="453961" y="0"/>
                  </a:moveTo>
                  <a:lnTo>
                    <a:pt x="429209" y="0"/>
                  </a:lnTo>
                  <a:lnTo>
                    <a:pt x="429209" y="1218158"/>
                  </a:lnTo>
                  <a:lnTo>
                    <a:pt x="453961" y="1218158"/>
                  </a:lnTo>
                  <a:lnTo>
                    <a:pt x="453961" y="0"/>
                  </a:lnTo>
                  <a:close/>
                </a:path>
                <a:path w="1421765" h="1365250">
                  <a:moveTo>
                    <a:pt x="561289" y="0"/>
                  </a:moveTo>
                  <a:lnTo>
                    <a:pt x="538175" y="0"/>
                  </a:lnTo>
                  <a:lnTo>
                    <a:pt x="538175" y="1218158"/>
                  </a:lnTo>
                  <a:lnTo>
                    <a:pt x="561289" y="1218158"/>
                  </a:lnTo>
                  <a:lnTo>
                    <a:pt x="561289" y="0"/>
                  </a:lnTo>
                  <a:close/>
                </a:path>
                <a:path w="1421765" h="1365250">
                  <a:moveTo>
                    <a:pt x="668591" y="0"/>
                  </a:moveTo>
                  <a:lnTo>
                    <a:pt x="645477" y="0"/>
                  </a:lnTo>
                  <a:lnTo>
                    <a:pt x="645477" y="1198346"/>
                  </a:lnTo>
                  <a:lnTo>
                    <a:pt x="668591" y="1198346"/>
                  </a:lnTo>
                  <a:lnTo>
                    <a:pt x="668591" y="0"/>
                  </a:lnTo>
                  <a:close/>
                </a:path>
                <a:path w="1421765" h="1365250">
                  <a:moveTo>
                    <a:pt x="775893" y="12"/>
                  </a:moveTo>
                  <a:lnTo>
                    <a:pt x="752779" y="12"/>
                  </a:lnTo>
                  <a:lnTo>
                    <a:pt x="752779" y="1143876"/>
                  </a:lnTo>
                  <a:lnTo>
                    <a:pt x="775893" y="1143876"/>
                  </a:lnTo>
                  <a:lnTo>
                    <a:pt x="775893" y="12"/>
                  </a:lnTo>
                  <a:close/>
                </a:path>
                <a:path w="1421765" h="1365250">
                  <a:moveTo>
                    <a:pt x="883196" y="0"/>
                  </a:moveTo>
                  <a:lnTo>
                    <a:pt x="860082" y="0"/>
                  </a:lnTo>
                  <a:lnTo>
                    <a:pt x="860082" y="1122413"/>
                  </a:lnTo>
                  <a:lnTo>
                    <a:pt x="883196" y="1122413"/>
                  </a:lnTo>
                  <a:lnTo>
                    <a:pt x="883196" y="0"/>
                  </a:lnTo>
                  <a:close/>
                </a:path>
                <a:path w="1421765" h="1365250">
                  <a:moveTo>
                    <a:pt x="992149" y="0"/>
                  </a:moveTo>
                  <a:lnTo>
                    <a:pt x="967384" y="0"/>
                  </a:lnTo>
                  <a:lnTo>
                    <a:pt x="967384" y="1077836"/>
                  </a:lnTo>
                  <a:lnTo>
                    <a:pt x="992149" y="1077836"/>
                  </a:lnTo>
                  <a:lnTo>
                    <a:pt x="992149" y="0"/>
                  </a:lnTo>
                  <a:close/>
                </a:path>
                <a:path w="1421765" h="1365250">
                  <a:moveTo>
                    <a:pt x="1099451" y="12"/>
                  </a:moveTo>
                  <a:lnTo>
                    <a:pt x="1074686" y="12"/>
                  </a:lnTo>
                  <a:lnTo>
                    <a:pt x="1074686" y="1031608"/>
                  </a:lnTo>
                  <a:lnTo>
                    <a:pt x="1099451" y="1031608"/>
                  </a:lnTo>
                  <a:lnTo>
                    <a:pt x="1099451" y="12"/>
                  </a:lnTo>
                  <a:close/>
                </a:path>
                <a:path w="1421765" h="1365250">
                  <a:moveTo>
                    <a:pt x="1206754" y="0"/>
                  </a:moveTo>
                  <a:lnTo>
                    <a:pt x="1181989" y="0"/>
                  </a:lnTo>
                  <a:lnTo>
                    <a:pt x="1181989" y="973836"/>
                  </a:lnTo>
                  <a:lnTo>
                    <a:pt x="1206754" y="973836"/>
                  </a:lnTo>
                  <a:lnTo>
                    <a:pt x="1206754" y="0"/>
                  </a:lnTo>
                  <a:close/>
                </a:path>
                <a:path w="1421765" h="1365250">
                  <a:moveTo>
                    <a:pt x="1314056" y="12"/>
                  </a:moveTo>
                  <a:lnTo>
                    <a:pt x="1289291" y="12"/>
                  </a:lnTo>
                  <a:lnTo>
                    <a:pt x="1289291" y="960628"/>
                  </a:lnTo>
                  <a:lnTo>
                    <a:pt x="1314056" y="960628"/>
                  </a:lnTo>
                  <a:lnTo>
                    <a:pt x="1314056" y="12"/>
                  </a:lnTo>
                  <a:close/>
                </a:path>
                <a:path w="1421765" h="1365250">
                  <a:moveTo>
                    <a:pt x="1421371" y="0"/>
                  </a:moveTo>
                  <a:lnTo>
                    <a:pt x="1396606" y="0"/>
                  </a:lnTo>
                  <a:lnTo>
                    <a:pt x="1396606" y="925957"/>
                  </a:lnTo>
                  <a:lnTo>
                    <a:pt x="1421371" y="925957"/>
                  </a:lnTo>
                  <a:lnTo>
                    <a:pt x="1421371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6865772" y="3181516"/>
            <a:ext cx="9215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LOD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NGF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(0.0002%)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197402" y="1616825"/>
            <a:ext cx="1546858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208029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positive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(14/30, </a:t>
            </a:r>
            <a:r>
              <a:rPr sz="749" dirty="0">
                <a:latin typeface="Arial"/>
                <a:cs typeface="Arial"/>
              </a:rPr>
              <a:t>47%)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59408" y="1616825"/>
            <a:ext cx="1583642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208029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(16/30,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53%)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59407" y="1422778"/>
            <a:ext cx="3185043" cy="14140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904423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BloodFlow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positive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(30/349,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9%)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97016" y="1422778"/>
            <a:ext cx="1952123" cy="14140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216275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BloodFlow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(319/349,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91%)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97016" y="1616825"/>
            <a:ext cx="1952123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312045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(319/319, </a:t>
            </a:r>
            <a:r>
              <a:rPr sz="749" dirty="0">
                <a:latin typeface="Arial"/>
                <a:cs typeface="Arial"/>
              </a:rPr>
              <a:t>100%)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532487" y="4099767"/>
            <a:ext cx="3221193" cy="0"/>
          </a:xfrm>
          <a:custGeom>
            <a:avLst/>
            <a:gdLst/>
            <a:ahLst/>
            <a:cxnLst/>
            <a:rect l="l" t="t" r="r" b="b"/>
            <a:pathLst>
              <a:path w="3225165">
                <a:moveTo>
                  <a:pt x="0" y="0"/>
                </a:moveTo>
                <a:lnTo>
                  <a:pt x="3224911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3139508" y="4034766"/>
            <a:ext cx="34120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</a:t>
            </a:r>
            <a:r>
              <a:rPr sz="599" spc="40" dirty="0">
                <a:latin typeface="Arial"/>
                <a:cs typeface="Arial"/>
              </a:rPr>
              <a:t>0</a:t>
            </a:r>
            <a:r>
              <a:rPr sz="599" spc="-15" dirty="0">
                <a:latin typeface="Arial"/>
                <a:cs typeface="Arial"/>
              </a:rPr>
              <a:t>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81525" y="3665458"/>
            <a:ext cx="299985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</a:t>
            </a:r>
            <a:r>
              <a:rPr sz="599" spc="40" dirty="0">
                <a:latin typeface="Arial"/>
                <a:cs typeface="Arial"/>
              </a:rPr>
              <a:t>0</a:t>
            </a:r>
            <a:r>
              <a:rPr sz="599" spc="-15" dirty="0">
                <a:latin typeface="Arial"/>
                <a:cs typeface="Arial"/>
              </a:rPr>
              <a:t>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23542" y="3297812"/>
            <a:ext cx="26002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Arial"/>
                <a:cs typeface="Arial"/>
              </a:rPr>
              <a:t>0,0001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65558" y="2928503"/>
            <a:ext cx="21119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07575" y="2559194"/>
            <a:ext cx="169970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01</a:t>
            </a:r>
            <a:endParaRPr sz="59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349592" y="2191548"/>
            <a:ext cx="12937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5" dirty="0">
                <a:latin typeface="Arial"/>
                <a:cs typeface="Arial"/>
              </a:rPr>
              <a:t>1</a:t>
            </a:r>
            <a:endParaRPr sz="59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412617" y="1822239"/>
            <a:ext cx="67861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Arial"/>
                <a:cs typeface="Arial"/>
              </a:rPr>
              <a:t>1</a:t>
            </a:r>
            <a:endParaRPr sz="599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617067" y="4219718"/>
            <a:ext cx="38053" cy="38053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8023" y="0"/>
                </a:moveTo>
                <a:lnTo>
                  <a:pt x="0" y="0"/>
                </a:lnTo>
                <a:lnTo>
                  <a:pt x="0" y="38023"/>
                </a:lnTo>
                <a:lnTo>
                  <a:pt x="38023" y="38023"/>
                </a:lnTo>
                <a:lnTo>
                  <a:pt x="38023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5090219" y="4219718"/>
            <a:ext cx="38053" cy="38053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8023" y="0"/>
                </a:moveTo>
                <a:lnTo>
                  <a:pt x="0" y="0"/>
                </a:lnTo>
                <a:lnTo>
                  <a:pt x="0" y="38023"/>
                </a:lnTo>
                <a:lnTo>
                  <a:pt x="38023" y="38023"/>
                </a:lnTo>
                <a:lnTo>
                  <a:pt x="38023" y="0"/>
                </a:lnTo>
                <a:close/>
              </a:path>
            </a:pathLst>
          </a:custGeom>
          <a:solidFill>
            <a:srgbClr val="ED7D3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4658774" y="4173264"/>
            <a:ext cx="66148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25" dirty="0">
                <a:latin typeface="Arial"/>
                <a:cs typeface="Arial"/>
              </a:rPr>
              <a:t>B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ood</a:t>
            </a:r>
            <a:r>
              <a:rPr sz="599" spc="10" dirty="0">
                <a:latin typeface="Arial"/>
                <a:cs typeface="Arial"/>
              </a:rPr>
              <a:t>F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w</a:t>
            </a:r>
            <a:r>
              <a:rPr sz="599" dirty="0">
                <a:latin typeface="Arial"/>
                <a:cs typeface="Arial"/>
              </a:rPr>
              <a:t>     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15" dirty="0">
                <a:latin typeface="Arial"/>
                <a:cs typeface="Arial"/>
              </a:rPr>
              <a:t>G</a:t>
            </a:r>
            <a:r>
              <a:rPr sz="599" spc="-5" dirty="0">
                <a:latin typeface="Arial"/>
                <a:cs typeface="Arial"/>
              </a:rPr>
              <a:t>F</a:t>
            </a:r>
            <a:endParaRPr sz="5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88848" y="657027"/>
            <a:ext cx="4901237" cy="542256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38054">
              <a:spcBef>
                <a:spcPts val="489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BLOOD-FLOW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vs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NGF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in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bone marrow</a:t>
            </a:r>
            <a:endParaRPr sz="1498">
              <a:latin typeface="Arial"/>
              <a:cs typeface="Arial"/>
            </a:endParaRPr>
          </a:p>
          <a:p>
            <a:pPr marL="38054">
              <a:spcBef>
                <a:spcPts val="325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20.5%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false-negative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results 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(40%</a:t>
            </a:r>
            <a:r>
              <a:rPr sz="1298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-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45%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with NGF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NGS)</a:t>
            </a:r>
            <a:r>
              <a:rPr sz="1273" baseline="26143" dirty="0">
                <a:solidFill>
                  <a:srgbClr val="595959"/>
                </a:solidFill>
                <a:latin typeface="Arial"/>
                <a:cs typeface="Arial"/>
              </a:rPr>
              <a:t>1,2</a:t>
            </a:r>
            <a:endParaRPr sz="1273" baseline="26143">
              <a:latin typeface="Arial"/>
              <a:cs typeface="Arial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85252" y="1729425"/>
          <a:ext cx="2463303" cy="2011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8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02935"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58445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10" dirty="0">
                          <a:latin typeface="Arial"/>
                          <a:cs typeface="Arial"/>
                        </a:rPr>
                        <a:t>142</a:t>
                      </a:r>
                      <a:r>
                        <a:rPr sz="900" b="1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latin typeface="Arial"/>
                          <a:cs typeface="Arial"/>
                        </a:rPr>
                        <a:t>patients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Arial"/>
                          <a:cs typeface="Arial"/>
                        </a:rPr>
                        <a:t>Marrow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935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NGF-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NGF+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29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Blood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BF-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96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(67.5%)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29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(20.5%)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29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15" dirty="0">
                          <a:latin typeface="Arial"/>
                          <a:cs typeface="Arial"/>
                        </a:rPr>
                        <a:t>BF+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00" spc="-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spc="5" dirty="0">
                          <a:latin typeface="Arial"/>
                          <a:cs typeface="Arial"/>
                        </a:rPr>
                        <a:t>(1.5%)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15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(10.5%)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965863" y="4135618"/>
            <a:ext cx="1831622" cy="1690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>
              <a:lnSpc>
                <a:spcPts val="649"/>
              </a:lnSpc>
              <a:spcBef>
                <a:spcPts val="120"/>
              </a:spcBef>
            </a:pPr>
            <a:r>
              <a:rPr sz="549" spc="-10" dirty="0">
                <a:latin typeface="Arial"/>
                <a:cs typeface="Arial"/>
              </a:rPr>
              <a:t>1.</a:t>
            </a:r>
            <a:r>
              <a:rPr sz="549" spc="28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Sanoja-Flores L, et </a:t>
            </a:r>
            <a:r>
              <a:rPr sz="549" spc="-5" dirty="0">
                <a:latin typeface="Arial"/>
                <a:cs typeface="Arial"/>
              </a:rPr>
              <a:t>al. </a:t>
            </a:r>
            <a:r>
              <a:rPr sz="549" spc="-10" dirty="0">
                <a:latin typeface="Arial"/>
                <a:cs typeface="Arial"/>
              </a:rPr>
              <a:t>Blood. 2019;134(24):2218–2222. </a:t>
            </a:r>
            <a:r>
              <a:rPr sz="549" spc="-14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2.</a:t>
            </a:r>
            <a:r>
              <a:rPr sz="549" spc="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Mazzotti</a:t>
            </a:r>
            <a:r>
              <a:rPr sz="549" spc="-5" dirty="0">
                <a:latin typeface="Arial"/>
                <a:cs typeface="Arial"/>
              </a:rPr>
              <a:t> C,</a:t>
            </a:r>
            <a:r>
              <a:rPr sz="549" spc="-10" dirty="0">
                <a:latin typeface="Arial"/>
                <a:cs typeface="Arial"/>
              </a:rPr>
              <a:t>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Ad 2018;2(21):2811-2813.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51129" y="1712027"/>
            <a:ext cx="2480097" cy="2044949"/>
          </a:xfrm>
          <a:prstGeom prst="rect">
            <a:avLst/>
          </a:prstGeom>
        </p:spPr>
      </p:pic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57027"/>
            <a:ext cx="4795322" cy="542256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Hypothetical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scenario to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assess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 MRD 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in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BM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and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PB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325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More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frequent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(minimally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invasive)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monitoring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at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later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stages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4618675" y="2008938"/>
            <a:ext cx="2968774" cy="995088"/>
            <a:chOff x="4618732" y="2011415"/>
            <a:chExt cx="2972435" cy="996315"/>
          </a:xfrm>
        </p:grpSpPr>
        <p:sp>
          <p:nvSpPr>
            <p:cNvPr id="5" name="object 5"/>
            <p:cNvSpPr/>
            <p:nvPr/>
          </p:nvSpPr>
          <p:spPr>
            <a:xfrm>
              <a:off x="4622228" y="2014905"/>
              <a:ext cx="2965450" cy="989330"/>
            </a:xfrm>
            <a:custGeom>
              <a:avLst/>
              <a:gdLst/>
              <a:ahLst/>
              <a:cxnLst/>
              <a:rect l="l" t="t" r="r" b="b"/>
              <a:pathLst>
                <a:path w="2965450" h="989330">
                  <a:moveTo>
                    <a:pt x="2965272" y="0"/>
                  </a:moveTo>
                  <a:lnTo>
                    <a:pt x="0" y="0"/>
                  </a:lnTo>
                  <a:lnTo>
                    <a:pt x="0" y="988707"/>
                  </a:lnTo>
                  <a:lnTo>
                    <a:pt x="2965272" y="988707"/>
                  </a:lnTo>
                  <a:lnTo>
                    <a:pt x="2965272" y="0"/>
                  </a:lnTo>
                  <a:close/>
                </a:path>
              </a:pathLst>
            </a:custGeom>
            <a:solidFill>
              <a:srgbClr val="E2F0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4622224" y="2014908"/>
              <a:ext cx="2965450" cy="989330"/>
            </a:xfrm>
            <a:custGeom>
              <a:avLst/>
              <a:gdLst/>
              <a:ahLst/>
              <a:cxnLst/>
              <a:rect l="l" t="t" r="r" b="b"/>
              <a:pathLst>
                <a:path w="2965450" h="989330">
                  <a:moveTo>
                    <a:pt x="0" y="0"/>
                  </a:moveTo>
                  <a:lnTo>
                    <a:pt x="2965272" y="0"/>
                  </a:lnTo>
                  <a:lnTo>
                    <a:pt x="2965272" y="988707"/>
                  </a:lnTo>
                  <a:lnTo>
                    <a:pt x="0" y="988707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1466755" y="2008938"/>
            <a:ext cx="3063907" cy="995088"/>
            <a:chOff x="1462926" y="2011415"/>
            <a:chExt cx="3067685" cy="996315"/>
          </a:xfrm>
        </p:grpSpPr>
        <p:sp>
          <p:nvSpPr>
            <p:cNvPr id="8" name="object 8"/>
            <p:cNvSpPr/>
            <p:nvPr/>
          </p:nvSpPr>
          <p:spPr>
            <a:xfrm>
              <a:off x="1466418" y="2014905"/>
              <a:ext cx="3060700" cy="989330"/>
            </a:xfrm>
            <a:custGeom>
              <a:avLst/>
              <a:gdLst/>
              <a:ahLst/>
              <a:cxnLst/>
              <a:rect l="l" t="t" r="r" b="b"/>
              <a:pathLst>
                <a:path w="3060700" h="989330">
                  <a:moveTo>
                    <a:pt x="3060407" y="0"/>
                  </a:moveTo>
                  <a:lnTo>
                    <a:pt x="0" y="0"/>
                  </a:lnTo>
                  <a:lnTo>
                    <a:pt x="0" y="988707"/>
                  </a:lnTo>
                  <a:lnTo>
                    <a:pt x="3060407" y="988707"/>
                  </a:lnTo>
                  <a:lnTo>
                    <a:pt x="3060407" y="0"/>
                  </a:lnTo>
                  <a:close/>
                </a:path>
              </a:pathLst>
            </a:custGeom>
            <a:solidFill>
              <a:srgbClr val="FBE5D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466419" y="2014908"/>
              <a:ext cx="3060700" cy="989330"/>
            </a:xfrm>
            <a:custGeom>
              <a:avLst/>
              <a:gdLst/>
              <a:ahLst/>
              <a:cxnLst/>
              <a:rect l="l" t="t" r="r" b="b"/>
              <a:pathLst>
                <a:path w="3060700" h="989330">
                  <a:moveTo>
                    <a:pt x="0" y="0"/>
                  </a:moveTo>
                  <a:lnTo>
                    <a:pt x="3060407" y="0"/>
                  </a:lnTo>
                  <a:lnTo>
                    <a:pt x="3060407" y="988707"/>
                  </a:lnTo>
                  <a:lnTo>
                    <a:pt x="0" y="988707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663905" y="2075723"/>
            <a:ext cx="267893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MRD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assessment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during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induction/intensification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056705" y="2306480"/>
            <a:ext cx="1744099" cy="395752"/>
            <a:chOff x="2053603" y="2309324"/>
            <a:chExt cx="1746250" cy="396240"/>
          </a:xfrm>
        </p:grpSpPr>
        <p:sp>
          <p:nvSpPr>
            <p:cNvPr id="12" name="object 12"/>
            <p:cNvSpPr/>
            <p:nvPr/>
          </p:nvSpPr>
          <p:spPr>
            <a:xfrm>
              <a:off x="2057045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4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72096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4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487146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5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2120182" y="2710508"/>
            <a:ext cx="198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BM</a:t>
            </a:r>
            <a:endParaRPr sz="9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34317" y="2710508"/>
            <a:ext cx="198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BM</a:t>
            </a:r>
            <a:endParaRPr sz="9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48453" y="2710508"/>
            <a:ext cx="198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BM</a:t>
            </a:r>
            <a:endParaRPr sz="9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88349" y="2075762"/>
            <a:ext cx="27823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MRD</a:t>
            </a:r>
            <a:r>
              <a:rPr sz="949" spc="5" dirty="0">
                <a:latin typeface="Arial"/>
                <a:cs typeface="Arial"/>
              </a:rPr>
              <a:t> assessment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during </a:t>
            </a:r>
            <a:r>
              <a:rPr sz="949" spc="10" dirty="0">
                <a:latin typeface="Arial"/>
                <a:cs typeface="Arial"/>
              </a:rPr>
              <a:t>maintenance/observation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5194146" y="2306429"/>
            <a:ext cx="1262728" cy="395752"/>
            <a:chOff x="5194913" y="2309273"/>
            <a:chExt cx="1264285" cy="396240"/>
          </a:xfrm>
        </p:grpSpPr>
        <p:sp>
          <p:nvSpPr>
            <p:cNvPr id="20" name="object 20"/>
            <p:cNvSpPr/>
            <p:nvPr/>
          </p:nvSpPr>
          <p:spPr>
            <a:xfrm>
              <a:off x="5198406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5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672470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5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6146530" y="2312766"/>
              <a:ext cx="309245" cy="389255"/>
            </a:xfrm>
            <a:custGeom>
              <a:avLst/>
              <a:gdLst/>
              <a:ahLst/>
              <a:cxnLst/>
              <a:rect l="l" t="t" r="r" b="b"/>
              <a:pathLst>
                <a:path w="309245" h="389255">
                  <a:moveTo>
                    <a:pt x="231546" y="0"/>
                  </a:moveTo>
                  <a:lnTo>
                    <a:pt x="231546" y="234416"/>
                  </a:lnTo>
                  <a:lnTo>
                    <a:pt x="308724" y="234416"/>
                  </a:lnTo>
                  <a:lnTo>
                    <a:pt x="154368" y="388785"/>
                  </a:lnTo>
                  <a:lnTo>
                    <a:pt x="0" y="234416"/>
                  </a:lnTo>
                  <a:lnTo>
                    <a:pt x="77177" y="234416"/>
                  </a:lnTo>
                  <a:lnTo>
                    <a:pt x="77177" y="0"/>
                  </a:lnTo>
                  <a:lnTo>
                    <a:pt x="231546" y="0"/>
                  </a:lnTo>
                  <a:close/>
                </a:path>
              </a:pathLst>
            </a:custGeom>
            <a:ln w="688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268197" y="2710508"/>
            <a:ext cx="1782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PB</a:t>
            </a:r>
            <a:endParaRPr sz="9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41691" y="2710508"/>
            <a:ext cx="1782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PB</a:t>
            </a:r>
            <a:endParaRPr sz="9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215185" y="2710508"/>
            <a:ext cx="1782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PB</a:t>
            </a:r>
            <a:endParaRPr sz="949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733976" y="2309918"/>
            <a:ext cx="308864" cy="388776"/>
          </a:xfrm>
          <a:custGeom>
            <a:avLst/>
            <a:gdLst/>
            <a:ahLst/>
            <a:cxnLst/>
            <a:rect l="l" t="t" r="r" b="b"/>
            <a:pathLst>
              <a:path w="309245" h="389255">
                <a:moveTo>
                  <a:pt x="231546" y="0"/>
                </a:moveTo>
                <a:lnTo>
                  <a:pt x="231546" y="234416"/>
                </a:lnTo>
                <a:lnTo>
                  <a:pt x="308724" y="234416"/>
                </a:lnTo>
                <a:lnTo>
                  <a:pt x="154368" y="388785"/>
                </a:lnTo>
                <a:lnTo>
                  <a:pt x="0" y="234416"/>
                </a:lnTo>
                <a:lnTo>
                  <a:pt x="77177" y="234416"/>
                </a:lnTo>
                <a:lnTo>
                  <a:pt x="77177" y="0"/>
                </a:lnTo>
                <a:lnTo>
                  <a:pt x="231546" y="0"/>
                </a:lnTo>
                <a:close/>
              </a:path>
            </a:pathLst>
          </a:custGeom>
          <a:ln w="6883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4794016" y="2710508"/>
            <a:ext cx="198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BM</a:t>
            </a:r>
            <a:endParaRPr sz="949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084010" y="2309918"/>
            <a:ext cx="308864" cy="388776"/>
          </a:xfrm>
          <a:custGeom>
            <a:avLst/>
            <a:gdLst/>
            <a:ahLst/>
            <a:cxnLst/>
            <a:rect l="l" t="t" r="r" b="b"/>
            <a:pathLst>
              <a:path w="309245" h="389255">
                <a:moveTo>
                  <a:pt x="231546" y="0"/>
                </a:moveTo>
                <a:lnTo>
                  <a:pt x="231546" y="234416"/>
                </a:lnTo>
                <a:lnTo>
                  <a:pt x="308724" y="234416"/>
                </a:lnTo>
                <a:lnTo>
                  <a:pt x="154368" y="388785"/>
                </a:lnTo>
                <a:lnTo>
                  <a:pt x="0" y="234416"/>
                </a:lnTo>
                <a:lnTo>
                  <a:pt x="77177" y="234416"/>
                </a:lnTo>
                <a:lnTo>
                  <a:pt x="77177" y="0"/>
                </a:lnTo>
                <a:lnTo>
                  <a:pt x="231546" y="0"/>
                </a:lnTo>
                <a:close/>
              </a:path>
            </a:pathLst>
          </a:custGeom>
          <a:ln w="6883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 txBox="1"/>
          <p:nvPr/>
        </p:nvSpPr>
        <p:spPr>
          <a:xfrm>
            <a:off x="7144050" y="2710508"/>
            <a:ext cx="198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BM</a:t>
            </a:r>
            <a:endParaRPr sz="949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609014" y="2309918"/>
            <a:ext cx="308864" cy="388776"/>
          </a:xfrm>
          <a:custGeom>
            <a:avLst/>
            <a:gdLst/>
            <a:ahLst/>
            <a:cxnLst/>
            <a:rect l="l" t="t" r="r" b="b"/>
            <a:pathLst>
              <a:path w="309245" h="389255">
                <a:moveTo>
                  <a:pt x="231546" y="0"/>
                </a:moveTo>
                <a:lnTo>
                  <a:pt x="231546" y="234416"/>
                </a:lnTo>
                <a:lnTo>
                  <a:pt x="308724" y="234416"/>
                </a:lnTo>
                <a:lnTo>
                  <a:pt x="154368" y="388785"/>
                </a:lnTo>
                <a:lnTo>
                  <a:pt x="0" y="234416"/>
                </a:lnTo>
                <a:lnTo>
                  <a:pt x="77177" y="234416"/>
                </a:lnTo>
                <a:lnTo>
                  <a:pt x="77177" y="0"/>
                </a:lnTo>
                <a:lnTo>
                  <a:pt x="231546" y="0"/>
                </a:lnTo>
                <a:close/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 txBox="1"/>
          <p:nvPr/>
        </p:nvSpPr>
        <p:spPr>
          <a:xfrm>
            <a:off x="6679575" y="2710508"/>
            <a:ext cx="1782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PB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21980" y="869775"/>
            <a:ext cx="5603467" cy="3072127"/>
          </a:xfrm>
          <a:prstGeom prst="rect">
            <a:avLst/>
          </a:prstGeom>
        </p:spPr>
      </p:pic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11502" y="1419503"/>
            <a:ext cx="5413685" cy="203926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9403" indent="-247353">
              <a:spcBef>
                <a:spcPts val="100"/>
              </a:spcBef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Next generation </a:t>
            </a:r>
            <a:r>
              <a:rPr sz="1298" dirty="0">
                <a:latin typeface="Arial"/>
                <a:cs typeface="Arial"/>
              </a:rPr>
              <a:t>immune</a:t>
            </a:r>
            <a:r>
              <a:rPr sz="1298" spc="-5" dirty="0">
                <a:latin typeface="Arial"/>
                <a:cs typeface="Arial"/>
              </a:rPr>
              <a:t> monitoring</a:t>
            </a:r>
            <a:endParaRPr sz="1298">
              <a:latin typeface="Arial"/>
              <a:cs typeface="Arial"/>
            </a:endParaRPr>
          </a:p>
          <a:p>
            <a:pPr>
              <a:lnSpc>
                <a:spcPct val="100000"/>
              </a:lnSpc>
              <a:buFont typeface="Arial"/>
              <a:buAutoNum type="arabicPeriod"/>
            </a:pPr>
            <a:endParaRPr sz="1398">
              <a:latin typeface="Arial"/>
              <a:cs typeface="Arial"/>
            </a:endParaRPr>
          </a:p>
          <a:p>
            <a:pPr marL="506756" lvl="1" indent="-247987">
              <a:spcBef>
                <a:spcPts val="5"/>
              </a:spcBef>
              <a:buChar char="•"/>
              <a:tabLst>
                <a:tab pos="506756" algn="l"/>
                <a:tab pos="507390" algn="l"/>
              </a:tabLst>
            </a:pPr>
            <a:r>
              <a:rPr sz="1049" spc="10" dirty="0">
                <a:latin typeface="Arial"/>
                <a:cs typeface="Arial"/>
              </a:rPr>
              <a:t>Better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understanding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the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mode</a:t>
            </a:r>
            <a:r>
              <a:rPr sz="1049" spc="10" dirty="0">
                <a:latin typeface="Arial"/>
                <a:cs typeface="Arial"/>
              </a:rPr>
              <a:t> 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action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immunotherapies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15"/>
              </a:spcBef>
              <a:buFont typeface="Arial"/>
              <a:buChar char="•"/>
            </a:pPr>
            <a:endParaRPr sz="1149">
              <a:latin typeface="Arial"/>
              <a:cs typeface="Arial"/>
            </a:endParaRPr>
          </a:p>
          <a:p>
            <a:pPr marL="506756" lvl="1" indent="-247987">
              <a:buChar char="•"/>
              <a:tabLst>
                <a:tab pos="506756" algn="l"/>
                <a:tab pos="507390" algn="l"/>
              </a:tabLst>
            </a:pPr>
            <a:r>
              <a:rPr sz="1049" spc="10" dirty="0">
                <a:latin typeface="Arial"/>
                <a:cs typeface="Arial"/>
              </a:rPr>
              <a:t>Well-defined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immunophenotype of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key</a:t>
            </a:r>
            <a:r>
              <a:rPr sz="1049" spc="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immune</a:t>
            </a:r>
            <a:r>
              <a:rPr sz="1049" spc="10" dirty="0">
                <a:latin typeface="Arial"/>
                <a:cs typeface="Arial"/>
              </a:rPr>
              <a:t> cell types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15"/>
              </a:spcBef>
              <a:buFont typeface="Arial"/>
              <a:buChar char="•"/>
            </a:pPr>
            <a:endParaRPr sz="1149">
              <a:latin typeface="Arial"/>
              <a:cs typeface="Arial"/>
            </a:endParaRPr>
          </a:p>
          <a:p>
            <a:pPr marL="506756" lvl="1" indent="-247987">
              <a:spcBef>
                <a:spcPts val="5"/>
              </a:spcBef>
              <a:buChar char="•"/>
              <a:tabLst>
                <a:tab pos="506756" algn="l"/>
                <a:tab pos="507390" algn="l"/>
              </a:tabLst>
            </a:pPr>
            <a:r>
              <a:rPr sz="1049" spc="15" dirty="0">
                <a:latin typeface="Arial"/>
                <a:cs typeface="Arial"/>
              </a:rPr>
              <a:t>Bone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marrow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vs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peripheral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blood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30"/>
              </a:spcBef>
              <a:buFont typeface="Arial"/>
              <a:buChar char="•"/>
            </a:pPr>
            <a:endParaRPr sz="1099">
              <a:latin typeface="Arial"/>
              <a:cs typeface="Arial"/>
            </a:endParaRPr>
          </a:p>
          <a:p>
            <a:pPr marL="259403" indent="-247353"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Computational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analysis</a:t>
            </a:r>
            <a:endParaRPr sz="1298">
              <a:latin typeface="Arial"/>
              <a:cs typeface="Arial"/>
            </a:endParaRPr>
          </a:p>
          <a:p>
            <a:pPr>
              <a:spcBef>
                <a:spcPts val="35"/>
              </a:spcBef>
              <a:buFont typeface="Arial"/>
              <a:buAutoNum type="arabicPeriod"/>
            </a:pPr>
            <a:endParaRPr sz="1348">
              <a:latin typeface="Arial"/>
              <a:cs typeface="Arial"/>
            </a:endParaRPr>
          </a:p>
          <a:p>
            <a:pPr marL="259403" indent="-247353"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Integrated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datasets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with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15" dirty="0">
                <a:latin typeface="Arial"/>
                <a:cs typeface="Arial"/>
              </a:rPr>
              <a:t>tumor,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immunological, </a:t>
            </a:r>
            <a:r>
              <a:rPr sz="1298" spc="-5" dirty="0">
                <a:latin typeface="Arial"/>
                <a:cs typeface="Arial"/>
              </a:rPr>
              <a:t>treatment </a:t>
            </a:r>
            <a:r>
              <a:rPr sz="1298" dirty="0">
                <a:latin typeface="Arial"/>
                <a:cs typeface="Arial"/>
              </a:rPr>
              <a:t>and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outcome</a:t>
            </a:r>
            <a:endParaRPr sz="1298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1822108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Immune</a:t>
            </a:r>
            <a:r>
              <a:rPr sz="1498" spc="-4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monitoring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66644"/>
            <a:ext cx="4777564" cy="524498"/>
          </a:xfrm>
          <a:prstGeom prst="rect">
            <a:avLst/>
          </a:prstGeom>
        </p:spPr>
        <p:txBody>
          <a:bodyPr vert="horz" wrap="square" lIns="0" tIns="52639" rIns="0" bIns="0" rtlCol="0">
            <a:spAutoFit/>
          </a:bodyPr>
          <a:lstStyle/>
          <a:p>
            <a:pPr marL="12685">
              <a:spcBef>
                <a:spcPts val="4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Clonotypic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T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cells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are predominantly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CD27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negative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254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scRNA/TCRseq of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T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cells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tumor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microenvironment</a:t>
            </a:r>
            <a:endParaRPr sz="12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154300" y="4219705"/>
            <a:ext cx="167814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Botta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C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 Perez</a:t>
            </a:r>
            <a:r>
              <a:rPr sz="549" spc="-5" dirty="0">
                <a:latin typeface="Arial"/>
                <a:cs typeface="Arial"/>
              </a:rPr>
              <a:t> C,</a:t>
            </a:r>
            <a:r>
              <a:rPr sz="549" spc="-10" dirty="0">
                <a:latin typeface="Arial"/>
                <a:cs typeface="Arial"/>
              </a:rPr>
              <a:t> et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2019;134: abstract 506</a:t>
            </a:r>
            <a:endParaRPr sz="5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44471" y="1428092"/>
            <a:ext cx="3609032" cy="23901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943651" y="3109551"/>
            <a:ext cx="56445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01045" y="3109551"/>
            <a:ext cx="873317" cy="21927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7759" algn="ctr">
              <a:spcBef>
                <a:spcPts val="95"/>
              </a:spcBef>
              <a:tabLst>
                <a:tab pos="441429" algn="l"/>
              </a:tabLst>
            </a:pPr>
            <a:r>
              <a:rPr sz="449" spc="-10" dirty="0">
                <a:latin typeface="Arial"/>
                <a:cs typeface="Arial"/>
              </a:rPr>
              <a:t>5	1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endParaRPr sz="449">
              <a:latin typeface="Arial"/>
              <a:cs typeface="Arial"/>
            </a:endParaRPr>
          </a:p>
          <a:p>
            <a:pPr algn="ctr">
              <a:spcBef>
                <a:spcPts val="5"/>
              </a:spcBef>
            </a:pPr>
            <a:r>
              <a:rPr sz="449" spc="-15" dirty="0">
                <a:latin typeface="Arial"/>
                <a:cs typeface="Arial"/>
              </a:rPr>
              <a:t>N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u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m </a:t>
            </a:r>
            <a:r>
              <a:rPr sz="449" spc="-10" dirty="0">
                <a:latin typeface="Arial"/>
                <a:cs typeface="Arial"/>
              </a:rPr>
              <a:t>b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e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r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o</a:t>
            </a:r>
            <a:r>
              <a:rPr sz="449" spc="-65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f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T</a:t>
            </a:r>
            <a:r>
              <a:rPr sz="449" spc="-50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C</a:t>
            </a:r>
            <a:r>
              <a:rPr sz="449" spc="-40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R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c</a:t>
            </a:r>
            <a:r>
              <a:rPr sz="449" spc="-6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l</a:t>
            </a:r>
            <a:r>
              <a:rPr sz="449" spc="-10" dirty="0">
                <a:latin typeface="Arial"/>
                <a:cs typeface="Arial"/>
              </a:rPr>
              <a:t>o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n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o</a:t>
            </a:r>
            <a:r>
              <a:rPr sz="449" spc="-65" dirty="0">
                <a:latin typeface="Arial"/>
                <a:cs typeface="Arial"/>
              </a:rPr>
              <a:t> </a:t>
            </a:r>
            <a:r>
              <a:rPr sz="449" spc="30" dirty="0">
                <a:latin typeface="Arial"/>
                <a:cs typeface="Arial"/>
              </a:rPr>
              <a:t>t</a:t>
            </a:r>
            <a:r>
              <a:rPr sz="449" spc="-10" dirty="0">
                <a:latin typeface="Arial"/>
                <a:cs typeface="Arial"/>
              </a:rPr>
              <a:t>y</a:t>
            </a:r>
            <a:r>
              <a:rPr sz="449" spc="-6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p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e</a:t>
            </a:r>
            <a:r>
              <a:rPr sz="449" spc="-6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s</a:t>
            </a:r>
            <a:endParaRPr sz="4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254628" y="3109551"/>
            <a:ext cx="95133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0" dirty="0">
                <a:latin typeface="Arial"/>
                <a:cs typeface="Arial"/>
              </a:rPr>
              <a:t>1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949247" y="2059699"/>
            <a:ext cx="1362934" cy="1037581"/>
            <a:chOff x="5950944" y="2062239"/>
            <a:chExt cx="1364615" cy="1038860"/>
          </a:xfrm>
        </p:grpSpPr>
        <p:sp>
          <p:nvSpPr>
            <p:cNvPr id="10" name="object 10"/>
            <p:cNvSpPr/>
            <p:nvPr/>
          </p:nvSpPr>
          <p:spPr>
            <a:xfrm>
              <a:off x="5973550" y="3072475"/>
              <a:ext cx="1342390" cy="28575"/>
            </a:xfrm>
            <a:custGeom>
              <a:avLst/>
              <a:gdLst/>
              <a:ahLst/>
              <a:cxnLst/>
              <a:rect l="l" t="t" r="r" b="b"/>
              <a:pathLst>
                <a:path w="1342390" h="28575">
                  <a:moveTo>
                    <a:pt x="0" y="0"/>
                  </a:moveTo>
                  <a:lnTo>
                    <a:pt x="1341815" y="0"/>
                  </a:lnTo>
                </a:path>
                <a:path w="1342390" h="28575">
                  <a:moveTo>
                    <a:pt x="4844" y="0"/>
                  </a:moveTo>
                  <a:lnTo>
                    <a:pt x="4844" y="28480"/>
                  </a:lnTo>
                </a:path>
                <a:path w="1342390" h="28575">
                  <a:moveTo>
                    <a:pt x="448886" y="0"/>
                  </a:moveTo>
                  <a:lnTo>
                    <a:pt x="448886" y="28480"/>
                  </a:lnTo>
                </a:path>
                <a:path w="1342390" h="28575">
                  <a:moveTo>
                    <a:pt x="892928" y="0"/>
                  </a:moveTo>
                  <a:lnTo>
                    <a:pt x="892928" y="28480"/>
                  </a:lnTo>
                </a:path>
                <a:path w="1342390" h="28575">
                  <a:moveTo>
                    <a:pt x="1336971" y="0"/>
                  </a:moveTo>
                  <a:lnTo>
                    <a:pt x="1336971" y="28480"/>
                  </a:lnTo>
                </a:path>
              </a:pathLst>
            </a:custGeom>
            <a:ln w="9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950944" y="2062239"/>
              <a:ext cx="27940" cy="1015365"/>
            </a:xfrm>
            <a:custGeom>
              <a:avLst/>
              <a:gdLst/>
              <a:ahLst/>
              <a:cxnLst/>
              <a:rect l="l" t="t" r="r" b="b"/>
              <a:pathLst>
                <a:path w="27939" h="1015364">
                  <a:moveTo>
                    <a:pt x="27449" y="1015261"/>
                  </a:moveTo>
                  <a:lnTo>
                    <a:pt x="27449" y="0"/>
                  </a:lnTo>
                </a:path>
                <a:path w="27939" h="1015364">
                  <a:moveTo>
                    <a:pt x="27449" y="1010235"/>
                  </a:moveTo>
                  <a:lnTo>
                    <a:pt x="0" y="1010235"/>
                  </a:lnTo>
                </a:path>
                <a:path w="27939" h="1015364">
                  <a:moveTo>
                    <a:pt x="27449" y="591398"/>
                  </a:moveTo>
                  <a:lnTo>
                    <a:pt x="0" y="591398"/>
                  </a:lnTo>
                </a:path>
                <a:path w="27939" h="1015364">
                  <a:moveTo>
                    <a:pt x="27449" y="172560"/>
                  </a:moveTo>
                  <a:lnTo>
                    <a:pt x="0" y="172560"/>
                  </a:lnTo>
                </a:path>
              </a:pathLst>
            </a:custGeom>
            <a:ln w="98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244819" y="2218047"/>
              <a:ext cx="977265" cy="678815"/>
            </a:xfrm>
            <a:custGeom>
              <a:avLst/>
              <a:gdLst/>
              <a:ahLst/>
              <a:cxnLst/>
              <a:rect l="l" t="t" r="r" b="b"/>
              <a:pathLst>
                <a:path w="977265" h="678814">
                  <a:moveTo>
                    <a:pt x="0" y="678516"/>
                  </a:moveTo>
                  <a:lnTo>
                    <a:pt x="177616" y="619879"/>
                  </a:lnTo>
                  <a:lnTo>
                    <a:pt x="444042" y="418837"/>
                  </a:lnTo>
                  <a:lnTo>
                    <a:pt x="799276" y="360200"/>
                  </a:lnTo>
                  <a:lnTo>
                    <a:pt x="976893" y="0"/>
                  </a:lnTo>
                </a:path>
              </a:pathLst>
            </a:custGeom>
            <a:ln w="24834">
              <a:solidFill>
                <a:srgbClr val="F96495"/>
              </a:solidFill>
              <a:prstDash val="dash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5827750" y="3024213"/>
            <a:ext cx="114793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0" dirty="0">
                <a:latin typeface="Arial"/>
                <a:cs typeface="Arial"/>
              </a:rPr>
              <a:t>0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.</a:t>
            </a:r>
            <a:r>
              <a:rPr sz="449" spc="-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827750" y="2605888"/>
            <a:ext cx="114793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0" dirty="0">
                <a:latin typeface="Arial"/>
                <a:cs typeface="Arial"/>
              </a:rPr>
              <a:t>0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.</a:t>
            </a:r>
            <a:r>
              <a:rPr sz="449" spc="-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827750" y="2187562"/>
            <a:ext cx="114793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0" dirty="0">
                <a:latin typeface="Arial"/>
                <a:cs typeface="Arial"/>
              </a:rPr>
              <a:t>1</a:t>
            </a:r>
            <a:r>
              <a:rPr sz="449" spc="-6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.</a:t>
            </a:r>
            <a:r>
              <a:rPr sz="449" spc="-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694206" y="2201124"/>
            <a:ext cx="61555" cy="742669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dirty="0">
                <a:latin typeface="Arial"/>
                <a:cs typeface="Arial"/>
              </a:rPr>
              <a:t>R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spc="30" dirty="0">
                <a:latin typeface="Arial"/>
                <a:cs typeface="Arial"/>
              </a:rPr>
              <a:t>ti</a:t>
            </a:r>
            <a:r>
              <a:rPr sz="400" dirty="0">
                <a:latin typeface="Arial"/>
                <a:cs typeface="Arial"/>
              </a:rPr>
              <a:t>o </a:t>
            </a:r>
            <a:r>
              <a:rPr sz="400" spc="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T </a:t>
            </a:r>
            <a:r>
              <a:rPr sz="400" spc="2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C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D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2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7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spc="40" dirty="0">
                <a:latin typeface="Arial"/>
                <a:cs typeface="Arial"/>
              </a:rPr>
              <a:t>-</a:t>
            </a:r>
            <a:r>
              <a:rPr sz="400" dirty="0">
                <a:latin typeface="Arial"/>
                <a:cs typeface="Arial"/>
              </a:rPr>
              <a:t>/</a:t>
            </a:r>
            <a:r>
              <a:rPr sz="400" spc="-7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C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D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2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7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+</a:t>
            </a:r>
            <a:endParaRPr sz="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322805" y="1909805"/>
            <a:ext cx="716666" cy="8120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449" spc="-15" dirty="0">
                <a:latin typeface="Arial"/>
                <a:cs typeface="Arial"/>
              </a:rPr>
              <a:t>R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a</a:t>
            </a:r>
            <a:r>
              <a:rPr sz="449" spc="-5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ti</a:t>
            </a:r>
            <a:r>
              <a:rPr sz="449" spc="-10" dirty="0">
                <a:latin typeface="Arial"/>
                <a:cs typeface="Arial"/>
              </a:rPr>
              <a:t>o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T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 C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D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2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7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30" dirty="0">
                <a:latin typeface="Arial"/>
                <a:cs typeface="Arial"/>
              </a:rPr>
              <a:t>-</a:t>
            </a:r>
            <a:r>
              <a:rPr sz="449" spc="-5" dirty="0">
                <a:latin typeface="Arial"/>
                <a:cs typeface="Arial"/>
              </a:rPr>
              <a:t>/</a:t>
            </a:r>
            <a:r>
              <a:rPr sz="449" spc="-90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C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D</a:t>
            </a:r>
            <a:r>
              <a:rPr sz="449" spc="-3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2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7</a:t>
            </a:r>
            <a:r>
              <a:rPr sz="449" spc="-55" dirty="0">
                <a:latin typeface="Arial"/>
                <a:cs typeface="Arial"/>
              </a:rPr>
              <a:t> </a:t>
            </a:r>
            <a:r>
              <a:rPr sz="449" spc="-15" dirty="0">
                <a:latin typeface="Arial"/>
                <a:cs typeface="Arial"/>
              </a:rPr>
              <a:t>+</a:t>
            </a:r>
            <a:endParaRPr sz="4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124389" y="2871541"/>
            <a:ext cx="6342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Arial"/>
                <a:cs typeface="Arial"/>
              </a:rPr>
              <a:t>*</a:t>
            </a:r>
            <a:endParaRPr sz="7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02034" y="2941614"/>
            <a:ext cx="308230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i="1" spc="-5" dirty="0">
                <a:latin typeface="Arial"/>
                <a:cs typeface="Arial"/>
              </a:rPr>
              <a:t>P </a:t>
            </a:r>
            <a:r>
              <a:rPr sz="599" spc="-5" dirty="0">
                <a:latin typeface="Arial"/>
                <a:cs typeface="Arial"/>
              </a:rPr>
              <a:t>=</a:t>
            </a:r>
            <a:r>
              <a:rPr sz="599" spc="-10" dirty="0">
                <a:latin typeface="Arial"/>
                <a:cs typeface="Arial"/>
              </a:rPr>
              <a:t> .</a:t>
            </a:r>
            <a:r>
              <a:rPr sz="599" spc="-5" dirty="0">
                <a:latin typeface="Arial"/>
                <a:cs typeface="Arial"/>
              </a:rPr>
              <a:t>017</a:t>
            </a:r>
            <a:endParaRPr sz="5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58998" y="2735078"/>
            <a:ext cx="825336" cy="96505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606577" y="1068858"/>
            <a:ext cx="2400515" cy="14105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1099"/>
              </a:lnSpc>
              <a:spcBef>
                <a:spcPts val="95"/>
              </a:spcBef>
            </a:pP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FlowCT for deconvolution </a:t>
            </a:r>
            <a:r>
              <a:rPr sz="1498" b="1" spc="-40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of large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immunophenotypic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datasets and biomarker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discovery </a:t>
            </a:r>
            <a:r>
              <a:rPr sz="1498" b="1" dirty="0">
                <a:solidFill>
                  <a:srgbClr val="800000"/>
                </a:solidFill>
                <a:latin typeface="Arial"/>
                <a:cs typeface="Arial"/>
              </a:rPr>
              <a:t>in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cancer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immunology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93089" y="4219705"/>
            <a:ext cx="203901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Botta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Maia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Garces</a:t>
            </a:r>
            <a:r>
              <a:rPr sz="549" spc="-5" dirty="0">
                <a:latin typeface="Arial"/>
                <a:cs typeface="Arial"/>
              </a:rPr>
              <a:t> JJ,</a:t>
            </a:r>
            <a:r>
              <a:rPr sz="549" spc="-10" dirty="0">
                <a:latin typeface="Arial"/>
                <a:cs typeface="Arial"/>
              </a:rPr>
              <a:t>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Adv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2022; </a:t>
            </a:r>
            <a:r>
              <a:rPr sz="549" spc="-5" dirty="0">
                <a:latin typeface="Arial"/>
                <a:cs typeface="Arial"/>
              </a:rPr>
              <a:t>6</a:t>
            </a:r>
            <a:r>
              <a:rPr sz="549" spc="-10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(2):</a:t>
            </a:r>
            <a:r>
              <a:rPr sz="549" spc="-10" dirty="0">
                <a:latin typeface="Arial"/>
                <a:cs typeface="Arial"/>
              </a:rPr>
              <a:t> 690–703.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68234" y="1112198"/>
            <a:ext cx="3017716" cy="2970020"/>
          </a:xfrm>
          <a:prstGeom prst="rect">
            <a:avLst/>
          </a:prstGeom>
        </p:spPr>
      </p:pic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506549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Identifying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SMM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patients with</a:t>
            </a:r>
            <a:r>
              <a:rPr sz="1498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no</a:t>
            </a: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 risk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of transformation</a:t>
            </a:r>
            <a:endParaRPr sz="14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14217" y="983121"/>
            <a:ext cx="2959895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Including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tumor</a:t>
            </a:r>
            <a:r>
              <a:rPr sz="1199" b="1" spc="-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immune biomarkers</a:t>
            </a:r>
            <a:endParaRPr sz="11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221683" y="4221354"/>
            <a:ext cx="1610914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Termini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Žihala </a:t>
            </a:r>
            <a:r>
              <a:rPr sz="549" spc="-5" dirty="0">
                <a:latin typeface="Arial"/>
                <a:cs typeface="Arial"/>
              </a:rPr>
              <a:t>D, </a:t>
            </a:r>
            <a:r>
              <a:rPr sz="549" spc="-10" dirty="0">
                <a:latin typeface="Arial"/>
                <a:cs typeface="Arial"/>
              </a:rPr>
              <a:t>et</a:t>
            </a:r>
            <a:r>
              <a:rPr sz="549" spc="-5" dirty="0">
                <a:latin typeface="Arial"/>
                <a:cs typeface="Arial"/>
              </a:rPr>
              <a:t> al. </a:t>
            </a:r>
            <a:r>
              <a:rPr sz="549" i="1" spc="-10" dirty="0">
                <a:latin typeface="Arial"/>
                <a:cs typeface="Arial"/>
              </a:rPr>
              <a:t>Manuscript</a:t>
            </a:r>
            <a:r>
              <a:rPr sz="549" i="1" spc="-5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under</a:t>
            </a:r>
            <a:r>
              <a:rPr sz="549" i="1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review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08287" y="1370659"/>
            <a:ext cx="4029396" cy="2839355"/>
          </a:xfrm>
          <a:prstGeom prst="rect">
            <a:avLst/>
          </a:prstGeom>
        </p:spPr>
      </p:pic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793117" y="4221354"/>
            <a:ext cx="203901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Botta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Maia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Garces</a:t>
            </a:r>
            <a:r>
              <a:rPr sz="549" spc="-5" dirty="0">
                <a:latin typeface="Arial"/>
                <a:cs typeface="Arial"/>
              </a:rPr>
              <a:t> JJ,</a:t>
            </a:r>
            <a:r>
              <a:rPr sz="549" spc="-10" dirty="0">
                <a:latin typeface="Arial"/>
                <a:cs typeface="Arial"/>
              </a:rPr>
              <a:t>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Adv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2022; </a:t>
            </a:r>
            <a:r>
              <a:rPr sz="549" spc="-5" dirty="0">
                <a:latin typeface="Arial"/>
                <a:cs typeface="Arial"/>
              </a:rPr>
              <a:t>6</a:t>
            </a:r>
            <a:r>
              <a:rPr sz="549" spc="-10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(2):</a:t>
            </a:r>
            <a:r>
              <a:rPr sz="549" spc="-10" dirty="0">
                <a:latin typeface="Arial"/>
                <a:cs typeface="Arial"/>
              </a:rPr>
              <a:t> 690–703.</a:t>
            </a:r>
            <a:endParaRPr sz="549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14217" y="666644"/>
            <a:ext cx="6084053" cy="524498"/>
          </a:xfrm>
          <a:prstGeom prst="rect">
            <a:avLst/>
          </a:prstGeom>
        </p:spPr>
        <p:txBody>
          <a:bodyPr vert="horz" wrap="square" lIns="0" tIns="52639" rIns="0" bIns="0" rtlCol="0">
            <a:spAutoFit/>
          </a:bodyPr>
          <a:lstStyle/>
          <a:p>
            <a:pPr marL="12685">
              <a:spcBef>
                <a:spcPts val="414"/>
              </a:spcBef>
            </a:pPr>
            <a:r>
              <a:rPr sz="1498" dirty="0">
                <a:solidFill>
                  <a:srgbClr val="8F251C"/>
                </a:solidFill>
                <a:latin typeface="Arial"/>
                <a:cs typeface="Arial"/>
              </a:rPr>
              <a:t>Is</a:t>
            </a:r>
            <a:r>
              <a:rPr sz="1498" spc="5" dirty="0">
                <a:solidFill>
                  <a:srgbClr val="8F251C"/>
                </a:solidFill>
                <a:latin typeface="Arial"/>
                <a:cs typeface="Arial"/>
              </a:rPr>
              <a:t> undetectable</a:t>
            </a:r>
            <a:r>
              <a:rPr sz="1498" spc="10" dirty="0">
                <a:solidFill>
                  <a:srgbClr val="8F251C"/>
                </a:solidFill>
                <a:latin typeface="Arial"/>
                <a:cs typeface="Arial"/>
              </a:rPr>
              <a:t> MRD</a:t>
            </a:r>
            <a:r>
              <a:rPr sz="1498" spc="5" dirty="0">
                <a:solidFill>
                  <a:srgbClr val="8F251C"/>
                </a:solidFill>
                <a:latin typeface="Arial"/>
                <a:cs typeface="Arial"/>
              </a:rPr>
              <a:t> a</a:t>
            </a:r>
            <a:r>
              <a:rPr sz="1498" spc="10" dirty="0">
                <a:solidFill>
                  <a:srgbClr val="8F251C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F251C"/>
                </a:solidFill>
                <a:latin typeface="Arial"/>
                <a:cs typeface="Arial"/>
              </a:rPr>
              <a:t>requirement to</a:t>
            </a:r>
            <a:r>
              <a:rPr sz="1498" spc="10" dirty="0">
                <a:solidFill>
                  <a:srgbClr val="8F251C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F251C"/>
                </a:solidFill>
                <a:latin typeface="Arial"/>
                <a:cs typeface="Arial"/>
              </a:rPr>
              <a:t>achieve</a:t>
            </a:r>
            <a:r>
              <a:rPr sz="1498" spc="10" dirty="0">
                <a:solidFill>
                  <a:srgbClr val="8F251C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8F251C"/>
                </a:solidFill>
                <a:latin typeface="Arial"/>
                <a:cs typeface="Arial"/>
              </a:rPr>
              <a:t>long-term survival?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254"/>
              </a:spcBef>
            </a:pPr>
            <a:r>
              <a:rPr sz="1298" spc="-15" dirty="0">
                <a:solidFill>
                  <a:srgbClr val="595959"/>
                </a:solidFill>
                <a:latin typeface="Arial"/>
                <a:cs typeface="Arial"/>
              </a:rPr>
              <a:t>T-cell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biomarkers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to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predict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survival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before</a:t>
            </a:r>
            <a:r>
              <a:rPr sz="1298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maintenance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377431" y="1689252"/>
            <a:ext cx="2781680" cy="1478996"/>
            <a:chOff x="1373492" y="1691335"/>
            <a:chExt cx="2785110" cy="148082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23428" y="1757133"/>
              <a:ext cx="2735135" cy="1414437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373492" y="1691335"/>
              <a:ext cx="104139" cy="158115"/>
            </a:xfrm>
            <a:custGeom>
              <a:avLst/>
              <a:gdLst/>
              <a:ahLst/>
              <a:cxnLst/>
              <a:rect l="l" t="t" r="r" b="b"/>
              <a:pathLst>
                <a:path w="104140" h="158114">
                  <a:moveTo>
                    <a:pt x="103949" y="0"/>
                  </a:moveTo>
                  <a:lnTo>
                    <a:pt x="0" y="0"/>
                  </a:lnTo>
                  <a:lnTo>
                    <a:pt x="0" y="157581"/>
                  </a:lnTo>
                  <a:lnTo>
                    <a:pt x="103949" y="157581"/>
                  </a:lnTo>
                  <a:lnTo>
                    <a:pt x="1039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4546238" y="1754969"/>
            <a:ext cx="3119718" cy="1863966"/>
            <a:chOff x="4546206" y="1757133"/>
            <a:chExt cx="3123565" cy="1866264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46206" y="1757133"/>
              <a:ext cx="3122955" cy="186566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373001" y="3291128"/>
              <a:ext cx="104139" cy="158115"/>
            </a:xfrm>
            <a:custGeom>
              <a:avLst/>
              <a:gdLst/>
              <a:ahLst/>
              <a:cxnLst/>
              <a:rect l="l" t="t" r="r" b="b"/>
              <a:pathLst>
                <a:path w="104139" h="158114">
                  <a:moveTo>
                    <a:pt x="103949" y="0"/>
                  </a:moveTo>
                  <a:lnTo>
                    <a:pt x="0" y="0"/>
                  </a:lnTo>
                  <a:lnTo>
                    <a:pt x="0" y="157581"/>
                  </a:lnTo>
                  <a:lnTo>
                    <a:pt x="103949" y="157581"/>
                  </a:lnTo>
                  <a:lnTo>
                    <a:pt x="1039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618376" y="1303570"/>
          <a:ext cx="2787388" cy="471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87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7965">
                <a:tc>
                  <a:txBody>
                    <a:bodyPr/>
                    <a:lstStyle/>
                    <a:p>
                      <a:pPr marL="24130">
                        <a:lnSpc>
                          <a:spcPts val="755"/>
                        </a:lnSpc>
                        <a:spcBef>
                          <a:spcPts val="75"/>
                        </a:spcBef>
                      </a:pPr>
                      <a:r>
                        <a:rPr sz="600" spc="-10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Tumor</a:t>
                      </a:r>
                      <a:r>
                        <a:rPr sz="600" spc="-1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&amp;</a:t>
                      </a:r>
                      <a:r>
                        <a:rPr sz="600" spc="-1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immune</a:t>
                      </a:r>
                      <a:r>
                        <a:rPr sz="600" spc="-1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00FF"/>
                          </a:solidFill>
                          <a:latin typeface="Arial"/>
                          <a:cs typeface="Arial"/>
                        </a:rPr>
                        <a:t>monitoring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965">
                <a:tc>
                  <a:txBody>
                    <a:bodyPr/>
                    <a:lstStyle/>
                    <a:p>
                      <a:pPr marL="24130">
                        <a:lnSpc>
                          <a:spcPts val="755"/>
                        </a:lnSpc>
                        <a:spcBef>
                          <a:spcPts val="80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Indicate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age,</a:t>
                      </a:r>
                      <a:r>
                        <a:rPr sz="600" spc="-1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ISS,</a:t>
                      </a:r>
                      <a:r>
                        <a:rPr sz="600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FISH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7965">
                <a:tc>
                  <a:txBody>
                    <a:bodyPr/>
                    <a:lstStyle/>
                    <a:p>
                      <a:pPr marL="24130">
                        <a:lnSpc>
                          <a:spcPts val="750"/>
                        </a:lnSpc>
                        <a:spcBef>
                          <a:spcPts val="80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Indicate</a:t>
                      </a:r>
                      <a:r>
                        <a:rPr sz="600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prior</a:t>
                      </a:r>
                      <a:r>
                        <a:rPr sz="600" spc="-1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treatment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0147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7965">
                <a:tc>
                  <a:txBody>
                    <a:bodyPr/>
                    <a:lstStyle/>
                    <a:p>
                      <a:pPr marL="24130">
                        <a:lnSpc>
                          <a:spcPts val="76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Select</a:t>
                      </a:r>
                      <a:r>
                        <a:rPr sz="600" spc="-2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next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treatment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8879" marB="0">
                    <a:lnL w="28575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4640730" y="1757505"/>
            <a:ext cx="1392108" cy="854926"/>
          </a:xfrm>
          <a:prstGeom prst="rect">
            <a:avLst/>
          </a:prstGeom>
        </p:spPr>
        <p:txBody>
          <a:bodyPr vert="horz" wrap="square" lIns="0" tIns="32344" rIns="0" bIns="0" rtlCol="0">
            <a:spAutoFit/>
          </a:bodyPr>
          <a:lstStyle/>
          <a:p>
            <a:pPr marL="12685">
              <a:spcBef>
                <a:spcPts val="254"/>
              </a:spcBef>
            </a:pP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Option</a:t>
            </a:r>
            <a:r>
              <a:rPr sz="649" spc="-2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1:</a:t>
            </a:r>
            <a:r>
              <a:rPr sz="649" spc="-2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No</a:t>
            </a:r>
            <a:r>
              <a:rPr sz="649" spc="-2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maintenance</a:t>
            </a:r>
            <a:endParaRPr sz="649">
              <a:latin typeface="Arial"/>
              <a:cs typeface="Arial"/>
            </a:endParaRPr>
          </a:p>
          <a:p>
            <a:pPr marL="12685" marR="5074">
              <a:lnSpc>
                <a:spcPct val="119600"/>
              </a:lnSpc>
            </a:pP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 2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: M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ain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enanc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e</a:t>
            </a:r>
            <a:r>
              <a:rPr sz="649" spc="-40" dirty="0">
                <a:solidFill>
                  <a:srgbClr val="2F5597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A+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B 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2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-y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ear  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 3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: M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ain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enanc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e</a:t>
            </a:r>
            <a:r>
              <a:rPr sz="649" spc="-40" dirty="0">
                <a:solidFill>
                  <a:srgbClr val="ED7D3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A+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B 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5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-y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ear  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 4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: M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ain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enanc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e</a:t>
            </a:r>
            <a:r>
              <a:rPr sz="649" spc="-40" dirty="0">
                <a:solidFill>
                  <a:srgbClr val="70AD47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A+B+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C 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2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-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year  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 5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: M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ain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enanc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e</a:t>
            </a:r>
            <a:r>
              <a:rPr sz="649" spc="-40" dirty="0">
                <a:solidFill>
                  <a:srgbClr val="44546A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A+B+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C 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5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-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year  </a:t>
            </a:r>
            <a:r>
              <a:rPr sz="649" spc="-5" dirty="0">
                <a:latin typeface="Arial"/>
                <a:cs typeface="Arial"/>
              </a:rPr>
              <a:t>Option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6: </a:t>
            </a:r>
            <a:r>
              <a:rPr sz="649" dirty="0">
                <a:latin typeface="Arial"/>
                <a:cs typeface="Arial"/>
              </a:rPr>
              <a:t>…………………</a:t>
            </a:r>
            <a:endParaRPr sz="649">
              <a:latin typeface="Arial"/>
              <a:cs typeface="Arial"/>
            </a:endParaRPr>
          </a:p>
          <a:p>
            <a:pPr marL="12685">
              <a:spcBef>
                <a:spcPts val="160"/>
              </a:spcBef>
            </a:pPr>
            <a:r>
              <a:rPr sz="649" dirty="0">
                <a:latin typeface="Arial"/>
                <a:cs typeface="Arial"/>
              </a:rPr>
              <a:t>O</a:t>
            </a:r>
            <a:r>
              <a:rPr sz="649" spc="-5" dirty="0">
                <a:latin typeface="Arial"/>
                <a:cs typeface="Arial"/>
              </a:rPr>
              <a:t>p</a:t>
            </a:r>
            <a:r>
              <a:rPr sz="649" dirty="0">
                <a:latin typeface="Arial"/>
                <a:cs typeface="Arial"/>
              </a:rPr>
              <a:t>t</a:t>
            </a:r>
            <a:r>
              <a:rPr sz="649" spc="-5" dirty="0">
                <a:latin typeface="Arial"/>
                <a:cs typeface="Arial"/>
              </a:rPr>
              <a:t>io</a:t>
            </a:r>
            <a:r>
              <a:rPr sz="649" dirty="0">
                <a:latin typeface="Arial"/>
                <a:cs typeface="Arial"/>
              </a:rPr>
              <a:t>n</a:t>
            </a:r>
            <a:r>
              <a:rPr sz="649" spc="-5" dirty="0">
                <a:latin typeface="Arial"/>
                <a:cs typeface="Arial"/>
              </a:rPr>
              <a:t> 7</a:t>
            </a:r>
            <a:r>
              <a:rPr sz="649" dirty="0">
                <a:latin typeface="Arial"/>
                <a:cs typeface="Arial"/>
              </a:rPr>
              <a:t>: …………………</a:t>
            </a:r>
            <a:endParaRPr sz="64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655633" y="2703056"/>
            <a:ext cx="0" cy="1065486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0"/>
                </a:moveTo>
                <a:lnTo>
                  <a:pt x="0" y="1066685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4529999" y="2996114"/>
            <a:ext cx="99899" cy="360236"/>
          </a:xfrm>
          <a:prstGeom prst="rect">
            <a:avLst/>
          </a:prstGeom>
        </p:spPr>
        <p:txBody>
          <a:bodyPr vert="vert270" wrap="square" lIns="0" tIns="4440" rIns="0" bIns="0" rtlCol="0">
            <a:spAutoFit/>
          </a:bodyPr>
          <a:lstStyle/>
          <a:p>
            <a:pPr marL="12685">
              <a:spcBef>
                <a:spcPts val="35"/>
              </a:spcBef>
            </a:pPr>
            <a:r>
              <a:rPr sz="649" spc="-5" dirty="0">
                <a:latin typeface="Arial"/>
                <a:cs typeface="Arial"/>
              </a:rPr>
              <a:t>Outcome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4642685" y="2691193"/>
            <a:ext cx="2588244" cy="1055339"/>
            <a:chOff x="4642772" y="2694512"/>
            <a:chExt cx="2591435" cy="1056640"/>
          </a:xfrm>
        </p:grpSpPr>
        <p:sp>
          <p:nvSpPr>
            <p:cNvPr id="8" name="object 8"/>
            <p:cNvSpPr/>
            <p:nvPr/>
          </p:nvSpPr>
          <p:spPr>
            <a:xfrm>
              <a:off x="4655736" y="2712739"/>
              <a:ext cx="2574925" cy="1035050"/>
            </a:xfrm>
            <a:custGeom>
              <a:avLst/>
              <a:gdLst/>
              <a:ahLst/>
              <a:cxnLst/>
              <a:rect l="l" t="t" r="r" b="b"/>
              <a:pathLst>
                <a:path w="2574925" h="1035050">
                  <a:moveTo>
                    <a:pt x="0" y="0"/>
                  </a:moveTo>
                  <a:lnTo>
                    <a:pt x="44010" y="23850"/>
                  </a:lnTo>
                  <a:lnTo>
                    <a:pt x="88053" y="47949"/>
                  </a:lnTo>
                  <a:lnTo>
                    <a:pt x="132160" y="72545"/>
                  </a:lnTo>
                  <a:lnTo>
                    <a:pt x="176365" y="97886"/>
                  </a:lnTo>
                  <a:lnTo>
                    <a:pt x="220701" y="124220"/>
                  </a:lnTo>
                  <a:lnTo>
                    <a:pt x="265201" y="151796"/>
                  </a:lnTo>
                  <a:lnTo>
                    <a:pt x="309897" y="180860"/>
                  </a:lnTo>
                  <a:lnTo>
                    <a:pt x="354823" y="211662"/>
                  </a:lnTo>
                  <a:lnTo>
                    <a:pt x="400011" y="244449"/>
                  </a:lnTo>
                  <a:lnTo>
                    <a:pt x="437735" y="273500"/>
                  </a:lnTo>
                  <a:lnTo>
                    <a:pt x="476505" y="304902"/>
                  </a:lnTo>
                  <a:lnTo>
                    <a:pt x="515979" y="338149"/>
                  </a:lnTo>
                  <a:lnTo>
                    <a:pt x="555813" y="372731"/>
                  </a:lnTo>
                  <a:lnTo>
                    <a:pt x="595663" y="408141"/>
                  </a:lnTo>
                  <a:lnTo>
                    <a:pt x="635187" y="443870"/>
                  </a:lnTo>
                  <a:lnTo>
                    <a:pt x="674041" y="479412"/>
                  </a:lnTo>
                  <a:lnTo>
                    <a:pt x="711881" y="514257"/>
                  </a:lnTo>
                  <a:lnTo>
                    <a:pt x="748364" y="547898"/>
                  </a:lnTo>
                  <a:lnTo>
                    <a:pt x="783147" y="579827"/>
                  </a:lnTo>
                  <a:lnTo>
                    <a:pt x="815886" y="609536"/>
                  </a:lnTo>
                  <a:lnTo>
                    <a:pt x="849574" y="643772"/>
                  </a:lnTo>
                  <a:lnTo>
                    <a:pt x="875438" y="676924"/>
                  </a:lnTo>
                  <a:lnTo>
                    <a:pt x="896546" y="708888"/>
                  </a:lnTo>
                  <a:lnTo>
                    <a:pt x="915968" y="739558"/>
                  </a:lnTo>
                  <a:lnTo>
                    <a:pt x="936776" y="768832"/>
                  </a:lnTo>
                  <a:lnTo>
                    <a:pt x="994827" y="822768"/>
                  </a:lnTo>
                  <a:lnTo>
                    <a:pt x="1038211" y="847222"/>
                  </a:lnTo>
                  <a:lnTo>
                    <a:pt x="1095260" y="869861"/>
                  </a:lnTo>
                  <a:lnTo>
                    <a:pt x="1168910" y="890557"/>
                  </a:lnTo>
                  <a:lnTo>
                    <a:pt x="1211592" y="900186"/>
                  </a:lnTo>
                  <a:lnTo>
                    <a:pt x="1257557" y="909360"/>
                  </a:lnTo>
                  <a:lnTo>
                    <a:pt x="1306337" y="918096"/>
                  </a:lnTo>
                  <a:lnTo>
                    <a:pt x="1357466" y="926413"/>
                  </a:lnTo>
                  <a:lnTo>
                    <a:pt x="1410476" y="934328"/>
                  </a:lnTo>
                  <a:lnTo>
                    <a:pt x="1464899" y="941859"/>
                  </a:lnTo>
                  <a:lnTo>
                    <a:pt x="1520270" y="949024"/>
                  </a:lnTo>
                  <a:lnTo>
                    <a:pt x="1576122" y="955842"/>
                  </a:lnTo>
                  <a:lnTo>
                    <a:pt x="1631986" y="962330"/>
                  </a:lnTo>
                  <a:lnTo>
                    <a:pt x="1687396" y="968507"/>
                  </a:lnTo>
                  <a:lnTo>
                    <a:pt x="1741886" y="974389"/>
                  </a:lnTo>
                  <a:lnTo>
                    <a:pt x="1794987" y="979996"/>
                  </a:lnTo>
                  <a:lnTo>
                    <a:pt x="1846233" y="985344"/>
                  </a:lnTo>
                  <a:lnTo>
                    <a:pt x="1895157" y="990453"/>
                  </a:lnTo>
                  <a:lnTo>
                    <a:pt x="1941292" y="995340"/>
                  </a:lnTo>
                  <a:lnTo>
                    <a:pt x="1984171" y="1000023"/>
                  </a:lnTo>
                  <a:lnTo>
                    <a:pt x="2044300" y="1006418"/>
                  </a:lnTo>
                  <a:lnTo>
                    <a:pt x="2101580" y="1011904"/>
                  </a:lnTo>
                  <a:lnTo>
                    <a:pt x="2156270" y="1016563"/>
                  </a:lnTo>
                  <a:lnTo>
                    <a:pt x="2208629" y="1020479"/>
                  </a:lnTo>
                  <a:lnTo>
                    <a:pt x="2258916" y="1023733"/>
                  </a:lnTo>
                  <a:lnTo>
                    <a:pt x="2307389" y="1026409"/>
                  </a:lnTo>
                  <a:lnTo>
                    <a:pt x="2354309" y="1028588"/>
                  </a:lnTo>
                  <a:lnTo>
                    <a:pt x="2399934" y="1030354"/>
                  </a:lnTo>
                  <a:lnTo>
                    <a:pt x="2444522" y="1031789"/>
                  </a:lnTo>
                  <a:lnTo>
                    <a:pt x="2488332" y="1032976"/>
                  </a:lnTo>
                  <a:lnTo>
                    <a:pt x="2531625" y="1033997"/>
                  </a:lnTo>
                  <a:lnTo>
                    <a:pt x="2574658" y="1034935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649387" y="2709564"/>
              <a:ext cx="2559050" cy="785495"/>
            </a:xfrm>
            <a:custGeom>
              <a:avLst/>
              <a:gdLst/>
              <a:ahLst/>
              <a:cxnLst/>
              <a:rect l="l" t="t" r="r" b="b"/>
              <a:pathLst>
                <a:path w="2559050" h="785495">
                  <a:moveTo>
                    <a:pt x="0" y="0"/>
                  </a:moveTo>
                  <a:lnTo>
                    <a:pt x="51195" y="8435"/>
                  </a:lnTo>
                  <a:lnTo>
                    <a:pt x="102149" y="17217"/>
                  </a:lnTo>
                  <a:lnTo>
                    <a:pt x="152620" y="26691"/>
                  </a:lnTo>
                  <a:lnTo>
                    <a:pt x="202365" y="37203"/>
                  </a:lnTo>
                  <a:lnTo>
                    <a:pt x="251143" y="49101"/>
                  </a:lnTo>
                  <a:lnTo>
                    <a:pt x="298712" y="62729"/>
                  </a:lnTo>
                  <a:lnTo>
                    <a:pt x="344831" y="78435"/>
                  </a:lnTo>
                  <a:lnTo>
                    <a:pt x="389257" y="96563"/>
                  </a:lnTo>
                  <a:lnTo>
                    <a:pt x="431749" y="117462"/>
                  </a:lnTo>
                  <a:lnTo>
                    <a:pt x="471497" y="142101"/>
                  </a:lnTo>
                  <a:lnTo>
                    <a:pt x="508331" y="170621"/>
                  </a:lnTo>
                  <a:lnTo>
                    <a:pt x="542983" y="202119"/>
                  </a:lnTo>
                  <a:lnTo>
                    <a:pt x="576185" y="235695"/>
                  </a:lnTo>
                  <a:lnTo>
                    <a:pt x="608668" y="270447"/>
                  </a:lnTo>
                  <a:lnTo>
                    <a:pt x="641164" y="305474"/>
                  </a:lnTo>
                  <a:lnTo>
                    <a:pt x="674405" y="339873"/>
                  </a:lnTo>
                  <a:lnTo>
                    <a:pt x="709123" y="372745"/>
                  </a:lnTo>
                  <a:lnTo>
                    <a:pt x="746048" y="403186"/>
                  </a:lnTo>
                  <a:lnTo>
                    <a:pt x="783928" y="432335"/>
                  </a:lnTo>
                  <a:lnTo>
                    <a:pt x="821401" y="461668"/>
                  </a:lnTo>
                  <a:lnTo>
                    <a:pt x="859045" y="490780"/>
                  </a:lnTo>
                  <a:lnTo>
                    <a:pt x="897433" y="519265"/>
                  </a:lnTo>
                  <a:lnTo>
                    <a:pt x="937140" y="546718"/>
                  </a:lnTo>
                  <a:lnTo>
                    <a:pt x="978741" y="572734"/>
                  </a:lnTo>
                  <a:lnTo>
                    <a:pt x="1022812" y="596909"/>
                  </a:lnTo>
                  <a:lnTo>
                    <a:pt x="1069927" y="618836"/>
                  </a:lnTo>
                  <a:lnTo>
                    <a:pt x="1120660" y="638111"/>
                  </a:lnTo>
                  <a:lnTo>
                    <a:pt x="1161138" y="650569"/>
                  </a:lnTo>
                  <a:lnTo>
                    <a:pt x="1203385" y="661363"/>
                  </a:lnTo>
                  <a:lnTo>
                    <a:pt x="1247275" y="670701"/>
                  </a:lnTo>
                  <a:lnTo>
                    <a:pt x="1292680" y="678793"/>
                  </a:lnTo>
                  <a:lnTo>
                    <a:pt x="1339474" y="685849"/>
                  </a:lnTo>
                  <a:lnTo>
                    <a:pt x="1387530" y="692078"/>
                  </a:lnTo>
                  <a:lnTo>
                    <a:pt x="1436722" y="697690"/>
                  </a:lnTo>
                  <a:lnTo>
                    <a:pt x="1486922" y="702894"/>
                  </a:lnTo>
                  <a:lnTo>
                    <a:pt x="1538003" y="707900"/>
                  </a:lnTo>
                  <a:lnTo>
                    <a:pt x="1589840" y="712917"/>
                  </a:lnTo>
                  <a:lnTo>
                    <a:pt x="1642305" y="718155"/>
                  </a:lnTo>
                  <a:lnTo>
                    <a:pt x="1695272" y="723823"/>
                  </a:lnTo>
                  <a:lnTo>
                    <a:pt x="1742784" y="728921"/>
                  </a:lnTo>
                  <a:lnTo>
                    <a:pt x="1793667" y="733987"/>
                  </a:lnTo>
                  <a:lnTo>
                    <a:pt x="1847179" y="738991"/>
                  </a:lnTo>
                  <a:lnTo>
                    <a:pt x="1902578" y="743901"/>
                  </a:lnTo>
                  <a:lnTo>
                    <a:pt x="1959119" y="748686"/>
                  </a:lnTo>
                  <a:lnTo>
                    <a:pt x="2016061" y="753315"/>
                  </a:lnTo>
                  <a:lnTo>
                    <a:pt x="2072660" y="757756"/>
                  </a:lnTo>
                  <a:lnTo>
                    <a:pt x="2128174" y="761979"/>
                  </a:lnTo>
                  <a:lnTo>
                    <a:pt x="2181860" y="765952"/>
                  </a:lnTo>
                  <a:lnTo>
                    <a:pt x="2232975" y="769643"/>
                  </a:lnTo>
                  <a:lnTo>
                    <a:pt x="2280777" y="773022"/>
                  </a:lnTo>
                  <a:lnTo>
                    <a:pt x="2324522" y="776058"/>
                  </a:lnTo>
                  <a:lnTo>
                    <a:pt x="2363467" y="778719"/>
                  </a:lnTo>
                  <a:lnTo>
                    <a:pt x="2480010" y="784992"/>
                  </a:lnTo>
                  <a:lnTo>
                    <a:pt x="2524655" y="784545"/>
                  </a:lnTo>
                  <a:lnTo>
                    <a:pt x="2542710" y="782313"/>
                  </a:lnTo>
                  <a:lnTo>
                    <a:pt x="2546083" y="780973"/>
                  </a:lnTo>
                  <a:lnTo>
                    <a:pt x="2558783" y="780973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652562" y="2706389"/>
              <a:ext cx="2566670" cy="661035"/>
            </a:xfrm>
            <a:custGeom>
              <a:avLst/>
              <a:gdLst/>
              <a:ahLst/>
              <a:cxnLst/>
              <a:rect l="l" t="t" r="r" b="b"/>
              <a:pathLst>
                <a:path w="2566670" h="661035">
                  <a:moveTo>
                    <a:pt x="0" y="0"/>
                  </a:moveTo>
                  <a:lnTo>
                    <a:pt x="59069" y="5721"/>
                  </a:lnTo>
                  <a:lnTo>
                    <a:pt x="117445" y="11747"/>
                  </a:lnTo>
                  <a:lnTo>
                    <a:pt x="174432" y="18383"/>
                  </a:lnTo>
                  <a:lnTo>
                    <a:pt x="229337" y="25936"/>
                  </a:lnTo>
                  <a:lnTo>
                    <a:pt x="281464" y="34710"/>
                  </a:lnTo>
                  <a:lnTo>
                    <a:pt x="330121" y="45013"/>
                  </a:lnTo>
                  <a:lnTo>
                    <a:pt x="374611" y="57150"/>
                  </a:lnTo>
                  <a:lnTo>
                    <a:pt x="428301" y="77363"/>
                  </a:lnTo>
                  <a:lnTo>
                    <a:pt x="473457" y="100777"/>
                  </a:lnTo>
                  <a:lnTo>
                    <a:pt x="513357" y="126781"/>
                  </a:lnTo>
                  <a:lnTo>
                    <a:pt x="551275" y="154767"/>
                  </a:lnTo>
                  <a:lnTo>
                    <a:pt x="590486" y="184124"/>
                  </a:lnTo>
                  <a:lnTo>
                    <a:pt x="629930" y="216230"/>
                  </a:lnTo>
                  <a:lnTo>
                    <a:pt x="667417" y="251483"/>
                  </a:lnTo>
                  <a:lnTo>
                    <a:pt x="704547" y="287827"/>
                  </a:lnTo>
                  <a:lnTo>
                    <a:pt x="742924" y="323205"/>
                  </a:lnTo>
                  <a:lnTo>
                    <a:pt x="784148" y="355561"/>
                  </a:lnTo>
                  <a:lnTo>
                    <a:pt x="816703" y="379644"/>
                  </a:lnTo>
                  <a:lnTo>
                    <a:pt x="845641" y="402007"/>
                  </a:lnTo>
                  <a:lnTo>
                    <a:pt x="912072" y="443867"/>
                  </a:lnTo>
                  <a:lnTo>
                    <a:pt x="959267" y="464509"/>
                  </a:lnTo>
                  <a:lnTo>
                    <a:pt x="1022248" y="485724"/>
                  </a:lnTo>
                  <a:lnTo>
                    <a:pt x="1095978" y="506637"/>
                  </a:lnTo>
                  <a:lnTo>
                    <a:pt x="1137517" y="517580"/>
                  </a:lnTo>
                  <a:lnTo>
                    <a:pt x="1181779" y="528684"/>
                  </a:lnTo>
                  <a:lnTo>
                    <a:pt x="1228468" y="539830"/>
                  </a:lnTo>
                  <a:lnTo>
                    <a:pt x="1277290" y="550894"/>
                  </a:lnTo>
                  <a:lnTo>
                    <a:pt x="1327950" y="561756"/>
                  </a:lnTo>
                  <a:lnTo>
                    <a:pt x="1380153" y="572295"/>
                  </a:lnTo>
                  <a:lnTo>
                    <a:pt x="1433604" y="582389"/>
                  </a:lnTo>
                  <a:lnTo>
                    <a:pt x="1488009" y="591916"/>
                  </a:lnTo>
                  <a:lnTo>
                    <a:pt x="1543073" y="600756"/>
                  </a:lnTo>
                  <a:lnTo>
                    <a:pt x="1598500" y="608786"/>
                  </a:lnTo>
                  <a:lnTo>
                    <a:pt x="1653997" y="615886"/>
                  </a:lnTo>
                  <a:lnTo>
                    <a:pt x="1701071" y="620983"/>
                  </a:lnTo>
                  <a:lnTo>
                    <a:pt x="1751762" y="625581"/>
                  </a:lnTo>
                  <a:lnTo>
                    <a:pt x="1805395" y="629716"/>
                  </a:lnTo>
                  <a:lnTo>
                    <a:pt x="1861295" y="633422"/>
                  </a:lnTo>
                  <a:lnTo>
                    <a:pt x="1918789" y="636735"/>
                  </a:lnTo>
                  <a:lnTo>
                    <a:pt x="1977203" y="639688"/>
                  </a:lnTo>
                  <a:lnTo>
                    <a:pt x="2035861" y="642318"/>
                  </a:lnTo>
                  <a:lnTo>
                    <a:pt x="2094090" y="644658"/>
                  </a:lnTo>
                  <a:lnTo>
                    <a:pt x="2151215" y="646744"/>
                  </a:lnTo>
                  <a:lnTo>
                    <a:pt x="2206562" y="648611"/>
                  </a:lnTo>
                  <a:lnTo>
                    <a:pt x="2259457" y="650293"/>
                  </a:lnTo>
                  <a:lnTo>
                    <a:pt x="2309225" y="651826"/>
                  </a:lnTo>
                  <a:lnTo>
                    <a:pt x="2355192" y="653245"/>
                  </a:lnTo>
                  <a:lnTo>
                    <a:pt x="2396684" y="654583"/>
                  </a:lnTo>
                  <a:lnTo>
                    <a:pt x="2433027" y="655877"/>
                  </a:lnTo>
                  <a:lnTo>
                    <a:pt x="2463546" y="657161"/>
                  </a:lnTo>
                  <a:lnTo>
                    <a:pt x="2541152" y="660542"/>
                  </a:lnTo>
                  <a:lnTo>
                    <a:pt x="2566523" y="661023"/>
                  </a:lnTo>
                  <a:lnTo>
                    <a:pt x="2557071" y="659574"/>
                  </a:lnTo>
                  <a:lnTo>
                    <a:pt x="2530208" y="657161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4646213" y="2700040"/>
              <a:ext cx="2565400" cy="494030"/>
            </a:xfrm>
            <a:custGeom>
              <a:avLst/>
              <a:gdLst/>
              <a:ahLst/>
              <a:cxnLst/>
              <a:rect l="l" t="t" r="r" b="b"/>
              <a:pathLst>
                <a:path w="2565400" h="494030">
                  <a:moveTo>
                    <a:pt x="0" y="0"/>
                  </a:moveTo>
                  <a:lnTo>
                    <a:pt x="48959" y="1072"/>
                  </a:lnTo>
                  <a:lnTo>
                    <a:pt x="97857" y="2388"/>
                  </a:lnTo>
                  <a:lnTo>
                    <a:pt x="146631" y="4190"/>
                  </a:lnTo>
                  <a:lnTo>
                    <a:pt x="195218" y="6720"/>
                  </a:lnTo>
                  <a:lnTo>
                    <a:pt x="243559" y="10221"/>
                  </a:lnTo>
                  <a:lnTo>
                    <a:pt x="291589" y="14937"/>
                  </a:lnTo>
                  <a:lnTo>
                    <a:pt x="339248" y="21110"/>
                  </a:lnTo>
                  <a:lnTo>
                    <a:pt x="386472" y="28983"/>
                  </a:lnTo>
                  <a:lnTo>
                    <a:pt x="433202" y="38798"/>
                  </a:lnTo>
                  <a:lnTo>
                    <a:pt x="479374" y="50800"/>
                  </a:lnTo>
                  <a:lnTo>
                    <a:pt x="525383" y="65855"/>
                  </a:lnTo>
                  <a:lnTo>
                    <a:pt x="571513" y="84197"/>
                  </a:lnTo>
                  <a:lnTo>
                    <a:pt x="617536" y="105109"/>
                  </a:lnTo>
                  <a:lnTo>
                    <a:pt x="663222" y="127879"/>
                  </a:lnTo>
                  <a:lnTo>
                    <a:pt x="708344" y="151791"/>
                  </a:lnTo>
                  <a:lnTo>
                    <a:pt x="752671" y="176133"/>
                  </a:lnTo>
                  <a:lnTo>
                    <a:pt x="795977" y="200188"/>
                  </a:lnTo>
                  <a:lnTo>
                    <a:pt x="838031" y="223244"/>
                  </a:lnTo>
                  <a:lnTo>
                    <a:pt x="878606" y="244586"/>
                  </a:lnTo>
                  <a:lnTo>
                    <a:pt x="917473" y="263499"/>
                  </a:lnTo>
                  <a:lnTo>
                    <a:pt x="966670" y="287527"/>
                  </a:lnTo>
                  <a:lnTo>
                    <a:pt x="1008396" y="309814"/>
                  </a:lnTo>
                  <a:lnTo>
                    <a:pt x="1046457" y="330499"/>
                  </a:lnTo>
                  <a:lnTo>
                    <a:pt x="1084655" y="349722"/>
                  </a:lnTo>
                  <a:lnTo>
                    <a:pt x="1126796" y="367623"/>
                  </a:lnTo>
                  <a:lnTo>
                    <a:pt x="1176684" y="384339"/>
                  </a:lnTo>
                  <a:lnTo>
                    <a:pt x="1238123" y="400011"/>
                  </a:lnTo>
                  <a:lnTo>
                    <a:pt x="1277610" y="408013"/>
                  </a:lnTo>
                  <a:lnTo>
                    <a:pt x="1321765" y="415658"/>
                  </a:lnTo>
                  <a:lnTo>
                    <a:pt x="1369750" y="422946"/>
                  </a:lnTo>
                  <a:lnTo>
                    <a:pt x="1420730" y="429877"/>
                  </a:lnTo>
                  <a:lnTo>
                    <a:pt x="1473867" y="436451"/>
                  </a:lnTo>
                  <a:lnTo>
                    <a:pt x="1528325" y="442669"/>
                  </a:lnTo>
                  <a:lnTo>
                    <a:pt x="1583267" y="448530"/>
                  </a:lnTo>
                  <a:lnTo>
                    <a:pt x="1637856" y="454034"/>
                  </a:lnTo>
                  <a:lnTo>
                    <a:pt x="1691257" y="459181"/>
                  </a:lnTo>
                  <a:lnTo>
                    <a:pt x="1742631" y="463971"/>
                  </a:lnTo>
                  <a:lnTo>
                    <a:pt x="1791143" y="468404"/>
                  </a:lnTo>
                  <a:lnTo>
                    <a:pt x="1835957" y="472480"/>
                  </a:lnTo>
                  <a:lnTo>
                    <a:pt x="1876234" y="476199"/>
                  </a:lnTo>
                  <a:lnTo>
                    <a:pt x="1940678" y="481770"/>
                  </a:lnTo>
                  <a:lnTo>
                    <a:pt x="1995617" y="485593"/>
                  </a:lnTo>
                  <a:lnTo>
                    <a:pt x="2043662" y="488056"/>
                  </a:lnTo>
                  <a:lnTo>
                    <a:pt x="2087423" y="489547"/>
                  </a:lnTo>
                  <a:lnTo>
                    <a:pt x="2129508" y="490455"/>
                  </a:lnTo>
                  <a:lnTo>
                    <a:pt x="2172530" y="491168"/>
                  </a:lnTo>
                  <a:lnTo>
                    <a:pt x="2219096" y="492074"/>
                  </a:lnTo>
                  <a:lnTo>
                    <a:pt x="2268347" y="492975"/>
                  </a:lnTo>
                  <a:lnTo>
                    <a:pt x="2317683" y="493460"/>
                  </a:lnTo>
                  <a:lnTo>
                    <a:pt x="2367089" y="493599"/>
                  </a:lnTo>
                  <a:lnTo>
                    <a:pt x="2416552" y="493460"/>
                  </a:lnTo>
                  <a:lnTo>
                    <a:pt x="2466056" y="493113"/>
                  </a:lnTo>
                  <a:lnTo>
                    <a:pt x="2515588" y="492628"/>
                  </a:lnTo>
                  <a:lnTo>
                    <a:pt x="2565133" y="492074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658911" y="2697954"/>
              <a:ext cx="2564765" cy="336550"/>
            </a:xfrm>
            <a:custGeom>
              <a:avLst/>
              <a:gdLst/>
              <a:ahLst/>
              <a:cxnLst/>
              <a:rect l="l" t="t" r="r" b="b"/>
              <a:pathLst>
                <a:path w="2564765" h="336550">
                  <a:moveTo>
                    <a:pt x="0" y="5260"/>
                  </a:moveTo>
                  <a:lnTo>
                    <a:pt x="47995" y="2830"/>
                  </a:lnTo>
                  <a:lnTo>
                    <a:pt x="96652" y="908"/>
                  </a:lnTo>
                  <a:lnTo>
                    <a:pt x="146631" y="0"/>
                  </a:lnTo>
                  <a:lnTo>
                    <a:pt x="198593" y="613"/>
                  </a:lnTo>
                  <a:lnTo>
                    <a:pt x="253199" y="3256"/>
                  </a:lnTo>
                  <a:lnTo>
                    <a:pt x="311111" y="8435"/>
                  </a:lnTo>
                  <a:lnTo>
                    <a:pt x="356895" y="13859"/>
                  </a:lnTo>
                  <a:lnTo>
                    <a:pt x="404445" y="20268"/>
                  </a:lnTo>
                  <a:lnTo>
                    <a:pt x="453595" y="27755"/>
                  </a:lnTo>
                  <a:lnTo>
                    <a:pt x="504177" y="36414"/>
                  </a:lnTo>
                  <a:lnTo>
                    <a:pt x="556023" y="46336"/>
                  </a:lnTo>
                  <a:lnTo>
                    <a:pt x="608966" y="57617"/>
                  </a:lnTo>
                  <a:lnTo>
                    <a:pt x="662839" y="70348"/>
                  </a:lnTo>
                  <a:lnTo>
                    <a:pt x="717473" y="84623"/>
                  </a:lnTo>
                  <a:lnTo>
                    <a:pt x="761363" y="97933"/>
                  </a:lnTo>
                  <a:lnTo>
                    <a:pt x="805275" y="113377"/>
                  </a:lnTo>
                  <a:lnTo>
                    <a:pt x="849485" y="130420"/>
                  </a:lnTo>
                  <a:lnTo>
                    <a:pt x="894268" y="148529"/>
                  </a:lnTo>
                  <a:lnTo>
                    <a:pt x="939903" y="167171"/>
                  </a:lnTo>
                  <a:lnTo>
                    <a:pt x="986664" y="185813"/>
                  </a:lnTo>
                  <a:lnTo>
                    <a:pt x="1034827" y="203921"/>
                  </a:lnTo>
                  <a:lnTo>
                    <a:pt x="1084670" y="220962"/>
                  </a:lnTo>
                  <a:lnTo>
                    <a:pt x="1136468" y="236403"/>
                  </a:lnTo>
                  <a:lnTo>
                    <a:pt x="1190498" y="249710"/>
                  </a:lnTo>
                  <a:lnTo>
                    <a:pt x="1233868" y="258665"/>
                  </a:lnTo>
                  <a:lnTo>
                    <a:pt x="1278856" y="266993"/>
                  </a:lnTo>
                  <a:lnTo>
                    <a:pt x="1325258" y="274725"/>
                  </a:lnTo>
                  <a:lnTo>
                    <a:pt x="1372871" y="281890"/>
                  </a:lnTo>
                  <a:lnTo>
                    <a:pt x="1421490" y="288519"/>
                  </a:lnTo>
                  <a:lnTo>
                    <a:pt x="1470914" y="294642"/>
                  </a:lnTo>
                  <a:lnTo>
                    <a:pt x="1520936" y="300291"/>
                  </a:lnTo>
                  <a:lnTo>
                    <a:pt x="1571355" y="305494"/>
                  </a:lnTo>
                  <a:lnTo>
                    <a:pt x="1621966" y="310282"/>
                  </a:lnTo>
                  <a:lnTo>
                    <a:pt x="1672565" y="314687"/>
                  </a:lnTo>
                  <a:lnTo>
                    <a:pt x="1722950" y="318737"/>
                  </a:lnTo>
                  <a:lnTo>
                    <a:pt x="1772916" y="322464"/>
                  </a:lnTo>
                  <a:lnTo>
                    <a:pt x="1822259" y="325897"/>
                  </a:lnTo>
                  <a:lnTo>
                    <a:pt x="1872777" y="328841"/>
                  </a:lnTo>
                  <a:lnTo>
                    <a:pt x="1925895" y="331130"/>
                  </a:lnTo>
                  <a:lnTo>
                    <a:pt x="1980849" y="332843"/>
                  </a:lnTo>
                  <a:lnTo>
                    <a:pt x="2036877" y="334057"/>
                  </a:lnTo>
                  <a:lnTo>
                    <a:pt x="2093215" y="334850"/>
                  </a:lnTo>
                  <a:lnTo>
                    <a:pt x="2149100" y="335301"/>
                  </a:lnTo>
                  <a:lnTo>
                    <a:pt x="2203771" y="335487"/>
                  </a:lnTo>
                  <a:lnTo>
                    <a:pt x="2256463" y="335487"/>
                  </a:lnTo>
                  <a:lnTo>
                    <a:pt x="2306413" y="335379"/>
                  </a:lnTo>
                  <a:lnTo>
                    <a:pt x="2352860" y="335240"/>
                  </a:lnTo>
                  <a:lnTo>
                    <a:pt x="2395039" y="335149"/>
                  </a:lnTo>
                  <a:lnTo>
                    <a:pt x="2432189" y="335184"/>
                  </a:lnTo>
                  <a:lnTo>
                    <a:pt x="2463546" y="335422"/>
                  </a:lnTo>
                  <a:lnTo>
                    <a:pt x="2531614" y="336205"/>
                  </a:lnTo>
                  <a:lnTo>
                    <a:pt x="2561064" y="336318"/>
                  </a:lnTo>
                  <a:lnTo>
                    <a:pt x="2564771" y="335983"/>
                  </a:lnTo>
                  <a:lnTo>
                    <a:pt x="2555608" y="335422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4642942" y="2961129"/>
            <a:ext cx="2957993" cy="94435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630185">
              <a:spcBef>
                <a:spcPts val="100"/>
              </a:spcBef>
            </a:pP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44546A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44546A"/>
                </a:solidFill>
                <a:latin typeface="Arial"/>
                <a:cs typeface="Arial"/>
              </a:rPr>
              <a:t>5</a:t>
            </a:r>
            <a:endParaRPr sz="649">
              <a:latin typeface="Arial"/>
              <a:cs typeface="Arial"/>
            </a:endParaRPr>
          </a:p>
          <a:p>
            <a:pPr marL="2630185">
              <a:spcBef>
                <a:spcPts val="489"/>
              </a:spcBef>
            </a:pP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70AD47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70AD47"/>
                </a:solidFill>
                <a:latin typeface="Arial"/>
                <a:cs typeface="Arial"/>
              </a:rPr>
              <a:t>4</a:t>
            </a:r>
            <a:endParaRPr sz="649">
              <a:latin typeface="Arial"/>
              <a:cs typeface="Arial"/>
            </a:endParaRPr>
          </a:p>
          <a:p>
            <a:pPr marL="2632088">
              <a:spcBef>
                <a:spcPts val="559"/>
              </a:spcBef>
            </a:pP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ED7D3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ED7D31"/>
                </a:solidFill>
                <a:latin typeface="Arial"/>
                <a:cs typeface="Arial"/>
              </a:rPr>
              <a:t>3</a:t>
            </a:r>
            <a:endParaRPr sz="649">
              <a:latin typeface="Arial"/>
              <a:cs typeface="Arial"/>
            </a:endParaRPr>
          </a:p>
          <a:p>
            <a:pPr marL="2633356">
              <a:spcBef>
                <a:spcPts val="340"/>
              </a:spcBef>
            </a:pP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O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2F5597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F5597"/>
                </a:solidFill>
                <a:latin typeface="Arial"/>
                <a:cs typeface="Arial"/>
              </a:rPr>
              <a:t>2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549">
              <a:latin typeface="Arial"/>
              <a:cs typeface="Arial"/>
            </a:endParaRPr>
          </a:p>
          <a:p>
            <a:pPr marL="507390" marR="5074" indent="-495339">
              <a:lnSpc>
                <a:spcPct val="131700"/>
              </a:lnSpc>
              <a:tabLst>
                <a:tab pos="2633356" algn="l"/>
              </a:tabLst>
            </a:pPr>
            <a:r>
              <a:rPr sz="649" u="sng" dirty="0">
                <a:solidFill>
                  <a:srgbClr val="8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	</a:t>
            </a:r>
            <a:r>
              <a:rPr sz="649" u="sng" dirty="0">
                <a:solidFill>
                  <a:srgbClr val="800000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O</a:t>
            </a:r>
            <a:r>
              <a:rPr sz="649" u="sng" spc="-5" dirty="0">
                <a:solidFill>
                  <a:srgbClr val="800000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800000"/>
                </a:solidFill>
                <a:latin typeface="Arial"/>
                <a:cs typeface="Arial"/>
              </a:rPr>
              <a:t>t</a:t>
            </a: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io</a:t>
            </a:r>
            <a:r>
              <a:rPr sz="649" dirty="0">
                <a:solidFill>
                  <a:srgbClr val="800000"/>
                </a:solidFill>
                <a:latin typeface="Arial"/>
                <a:cs typeface="Arial"/>
              </a:rPr>
              <a:t>n</a:t>
            </a:r>
            <a:r>
              <a:rPr sz="649" spc="-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800000"/>
                </a:solidFill>
                <a:latin typeface="Arial"/>
                <a:cs typeface="Arial"/>
              </a:rPr>
              <a:t>1  </a:t>
            </a:r>
            <a:r>
              <a:rPr sz="649" spc="-10" dirty="0">
                <a:latin typeface="Arial"/>
                <a:cs typeface="Arial"/>
              </a:rPr>
              <a:t>Time </a:t>
            </a:r>
            <a:r>
              <a:rPr sz="649" spc="-5" dirty="0">
                <a:latin typeface="Arial"/>
                <a:cs typeface="Arial"/>
              </a:rPr>
              <a:t>from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MRD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assessment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 immune profiling</a:t>
            </a:r>
            <a:endParaRPr sz="649">
              <a:latin typeface="Arial"/>
              <a:cs typeface="Arial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1414217" y="666644"/>
            <a:ext cx="3799600" cy="524498"/>
          </a:xfrm>
          <a:prstGeom prst="rect">
            <a:avLst/>
          </a:prstGeom>
        </p:spPr>
        <p:txBody>
          <a:bodyPr vert="horz" wrap="square" lIns="0" tIns="52639" rIns="0" bIns="0" rtlCol="0">
            <a:spAutoFit/>
          </a:bodyPr>
          <a:lstStyle/>
          <a:p>
            <a:pPr marL="12685">
              <a:spcBef>
                <a:spcPts val="414"/>
              </a:spcBef>
            </a:pPr>
            <a:r>
              <a:rPr sz="1498" dirty="0">
                <a:solidFill>
                  <a:srgbClr val="800000"/>
                </a:solidFill>
                <a:latin typeface="Arial"/>
                <a:cs typeface="Arial"/>
              </a:rPr>
              <a:t>Clinically</a:t>
            </a:r>
            <a:r>
              <a:rPr sz="1498" spc="5" dirty="0">
                <a:solidFill>
                  <a:srgbClr val="800000"/>
                </a:solidFill>
                <a:latin typeface="Arial"/>
                <a:cs typeface="Arial"/>
              </a:rPr>
              <a:t> meaningful immune monitoring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254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From</a:t>
            </a:r>
            <a:r>
              <a:rPr sz="1298" spc="-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bench</a:t>
            </a:r>
            <a:r>
              <a:rPr sz="1298" spc="-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595959"/>
                </a:solidFill>
                <a:latin typeface="Arial"/>
                <a:cs typeface="Arial"/>
              </a:rPr>
              <a:t>to</a:t>
            </a:r>
            <a:r>
              <a:rPr sz="1298" spc="-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bedside</a:t>
            </a:r>
            <a:r>
              <a:rPr sz="1298" spc="-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using</a:t>
            </a:r>
            <a:r>
              <a:rPr sz="1298" spc="-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i="1" spc="-5" dirty="0">
                <a:solidFill>
                  <a:srgbClr val="595959"/>
                </a:solidFill>
                <a:latin typeface="Arial-BoldItalicMT"/>
                <a:cs typeface="Arial-BoldItalicMT"/>
              </a:rPr>
              <a:t>BIG</a:t>
            </a:r>
            <a:r>
              <a:rPr sz="1298" i="1" spc="-10" dirty="0">
                <a:solidFill>
                  <a:srgbClr val="595959"/>
                </a:solidFill>
                <a:latin typeface="Arial-BoldItalicMT"/>
                <a:cs typeface="Arial-BoldItalicMT"/>
              </a:rPr>
              <a:t> </a:t>
            </a:r>
            <a:r>
              <a:rPr sz="1298" i="1" spc="-50" dirty="0">
                <a:solidFill>
                  <a:srgbClr val="595959"/>
                </a:solidFill>
                <a:latin typeface="Arial-BoldItalicMT"/>
                <a:cs typeface="Arial-BoldItalicMT"/>
              </a:rPr>
              <a:t>DATA</a:t>
            </a:r>
            <a:endParaRPr sz="1298">
              <a:latin typeface="Arial-BoldItalicMT"/>
              <a:cs typeface="Arial-BoldItalicMT"/>
            </a:endParaRP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8702" y="1418287"/>
            <a:ext cx="2423676" cy="2175472"/>
          </a:xfrm>
          <a:prstGeom prst="rect">
            <a:avLst/>
          </a:prstGeom>
        </p:spPr>
      </p:pic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42406" y="3317735"/>
            <a:ext cx="2885183" cy="9643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77444" y="2278521"/>
            <a:ext cx="2390368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669121" marR="5074" indent="-657071">
              <a:lnSpc>
                <a:spcPct val="100800"/>
              </a:lnSpc>
              <a:spcBef>
                <a:spcPts val="85"/>
              </a:spcBef>
            </a:pPr>
            <a:r>
              <a:rPr sz="1298" dirty="0">
                <a:latin typeface="Arial"/>
                <a:cs typeface="Arial"/>
              </a:rPr>
              <a:t>Risk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of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malignant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transformation </a:t>
            </a:r>
            <a:r>
              <a:rPr sz="1298" spc="-34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(MM,</a:t>
            </a:r>
            <a:r>
              <a:rPr sz="1298" spc="-8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AL,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MW)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454227" y="1230214"/>
            <a:ext cx="244174" cy="397020"/>
          </a:xfrm>
          <a:custGeom>
            <a:avLst/>
            <a:gdLst/>
            <a:ahLst/>
            <a:cxnLst/>
            <a:rect l="l" t="t" r="r" b="b"/>
            <a:pathLst>
              <a:path w="244475" h="397510">
                <a:moveTo>
                  <a:pt x="0" y="275221"/>
                </a:moveTo>
                <a:lnTo>
                  <a:pt x="61099" y="275221"/>
                </a:lnTo>
                <a:lnTo>
                  <a:pt x="61099" y="0"/>
                </a:lnTo>
                <a:lnTo>
                  <a:pt x="183311" y="0"/>
                </a:lnTo>
                <a:lnTo>
                  <a:pt x="183311" y="275221"/>
                </a:lnTo>
                <a:lnTo>
                  <a:pt x="244411" y="275221"/>
                </a:lnTo>
                <a:lnTo>
                  <a:pt x="122199" y="397421"/>
                </a:lnTo>
                <a:lnTo>
                  <a:pt x="0" y="27522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4451016" y="1876887"/>
            <a:ext cx="244174" cy="397020"/>
          </a:xfrm>
          <a:custGeom>
            <a:avLst/>
            <a:gdLst/>
            <a:ahLst/>
            <a:cxnLst/>
            <a:rect l="l" t="t" r="r" b="b"/>
            <a:pathLst>
              <a:path w="244475" h="397510">
                <a:moveTo>
                  <a:pt x="0" y="275221"/>
                </a:moveTo>
                <a:lnTo>
                  <a:pt x="61099" y="275221"/>
                </a:lnTo>
                <a:lnTo>
                  <a:pt x="61099" y="0"/>
                </a:lnTo>
                <a:lnTo>
                  <a:pt x="183311" y="0"/>
                </a:lnTo>
                <a:lnTo>
                  <a:pt x="183311" y="275221"/>
                </a:lnTo>
                <a:lnTo>
                  <a:pt x="244411" y="275221"/>
                </a:lnTo>
                <a:lnTo>
                  <a:pt x="122199" y="397421"/>
                </a:lnTo>
                <a:lnTo>
                  <a:pt x="0" y="27522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5482890" y="1750784"/>
            <a:ext cx="1194232" cy="1149837"/>
          </a:xfrm>
          <a:custGeom>
            <a:avLst/>
            <a:gdLst/>
            <a:ahLst/>
            <a:cxnLst/>
            <a:rect l="l" t="t" r="r" b="b"/>
            <a:pathLst>
              <a:path w="1195704" h="1151255">
                <a:moveTo>
                  <a:pt x="1195463" y="1144358"/>
                </a:moveTo>
                <a:lnTo>
                  <a:pt x="1187399" y="1121816"/>
                </a:lnTo>
                <a:lnTo>
                  <a:pt x="1179918" y="1100912"/>
                </a:lnTo>
                <a:lnTo>
                  <a:pt x="1167117" y="1114285"/>
                </a:lnTo>
                <a:lnTo>
                  <a:pt x="1166787" y="1113840"/>
                </a:lnTo>
                <a:lnTo>
                  <a:pt x="1166558" y="1114323"/>
                </a:lnTo>
                <a:lnTo>
                  <a:pt x="2374" y="0"/>
                </a:lnTo>
                <a:lnTo>
                  <a:pt x="0" y="2489"/>
                </a:lnTo>
                <a:lnTo>
                  <a:pt x="1164463" y="1117066"/>
                </a:lnTo>
                <a:lnTo>
                  <a:pt x="1153490" y="1128522"/>
                </a:lnTo>
                <a:lnTo>
                  <a:pt x="335737" y="747166"/>
                </a:lnTo>
                <a:lnTo>
                  <a:pt x="334289" y="750277"/>
                </a:lnTo>
                <a:lnTo>
                  <a:pt x="1157338" y="1134097"/>
                </a:lnTo>
                <a:lnTo>
                  <a:pt x="1149337" y="1151242"/>
                </a:lnTo>
                <a:lnTo>
                  <a:pt x="1195463" y="1149985"/>
                </a:lnTo>
                <a:lnTo>
                  <a:pt x="1189545" y="1142542"/>
                </a:lnTo>
                <a:lnTo>
                  <a:pt x="1195463" y="1144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6234329" y="2202681"/>
            <a:ext cx="31013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75" dirty="0">
                <a:latin typeface="Arial"/>
                <a:cs typeface="Arial"/>
              </a:rPr>
              <a:t>Y</a:t>
            </a:r>
            <a:r>
              <a:rPr sz="1298" b="1" dirty="0">
                <a:latin typeface="Arial"/>
                <a:cs typeface="Arial"/>
              </a:rPr>
              <a:t>es</a:t>
            </a:r>
            <a:endParaRPr sz="1298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15784" y="2924851"/>
            <a:ext cx="2011105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5" dirty="0">
                <a:latin typeface="Arial"/>
                <a:cs typeface="Arial"/>
              </a:rPr>
              <a:t>Monoclonal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gammopathy </a:t>
            </a:r>
            <a:r>
              <a:rPr sz="1298" b="1" spc="-3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</a:t>
            </a:r>
            <a:r>
              <a:rPr sz="1298" b="1" spc="-1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clinical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377275" y="1750745"/>
            <a:ext cx="1286194" cy="1151740"/>
          </a:xfrm>
          <a:custGeom>
            <a:avLst/>
            <a:gdLst/>
            <a:ahLst/>
            <a:cxnLst/>
            <a:rect l="l" t="t" r="r" b="b"/>
            <a:pathLst>
              <a:path w="1287779" h="1153160">
                <a:moveTo>
                  <a:pt x="1287500" y="2565"/>
                </a:moveTo>
                <a:lnTo>
                  <a:pt x="1285214" y="0"/>
                </a:lnTo>
                <a:lnTo>
                  <a:pt x="30149" y="1115301"/>
                </a:lnTo>
                <a:lnTo>
                  <a:pt x="30022" y="1114983"/>
                </a:lnTo>
                <a:lnTo>
                  <a:pt x="29552" y="1115529"/>
                </a:lnTo>
                <a:lnTo>
                  <a:pt x="17132" y="1101559"/>
                </a:lnTo>
                <a:lnTo>
                  <a:pt x="0" y="1144397"/>
                </a:lnTo>
                <a:lnTo>
                  <a:pt x="6261" y="1142720"/>
                </a:lnTo>
                <a:lnTo>
                  <a:pt x="0" y="1150023"/>
                </a:lnTo>
                <a:lnTo>
                  <a:pt x="46037" y="1153020"/>
                </a:lnTo>
                <a:lnTo>
                  <a:pt x="39827" y="1138262"/>
                </a:lnTo>
                <a:lnTo>
                  <a:pt x="38709" y="1135595"/>
                </a:lnTo>
                <a:lnTo>
                  <a:pt x="953198" y="750354"/>
                </a:lnTo>
                <a:lnTo>
                  <a:pt x="951865" y="747179"/>
                </a:lnTo>
                <a:lnTo>
                  <a:pt x="42595" y="1130223"/>
                </a:lnTo>
                <a:lnTo>
                  <a:pt x="36055" y="1122845"/>
                </a:lnTo>
                <a:lnTo>
                  <a:pt x="31991" y="1118273"/>
                </a:lnTo>
                <a:lnTo>
                  <a:pt x="1287500" y="2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2663489" y="2202681"/>
            <a:ext cx="2460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Arial"/>
                <a:cs typeface="Arial"/>
              </a:rPr>
              <a:t>No</a:t>
            </a:r>
            <a:endParaRPr sz="1298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41324" y="2924851"/>
            <a:ext cx="2011105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5" dirty="0">
                <a:latin typeface="Arial"/>
                <a:cs typeface="Arial"/>
              </a:rPr>
              <a:t>Monoclonal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gammopathy </a:t>
            </a:r>
            <a:r>
              <a:rPr sz="1298" b="1" spc="-3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no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385578" y="1375107"/>
            <a:ext cx="1291902" cy="1514513"/>
          </a:xfrm>
          <a:custGeom>
            <a:avLst/>
            <a:gdLst/>
            <a:ahLst/>
            <a:cxnLst/>
            <a:rect l="l" t="t" r="r" b="b"/>
            <a:pathLst>
              <a:path w="1293495" h="1516380">
                <a:moveTo>
                  <a:pt x="1264825" y="1486049"/>
                </a:moveTo>
                <a:lnTo>
                  <a:pt x="1250429" y="1498320"/>
                </a:lnTo>
                <a:lnTo>
                  <a:pt x="1292898" y="1516341"/>
                </a:lnTo>
                <a:lnTo>
                  <a:pt x="1286710" y="1491284"/>
                </a:lnTo>
                <a:lnTo>
                  <a:pt x="1269288" y="1491284"/>
                </a:lnTo>
                <a:lnTo>
                  <a:pt x="1264825" y="1486049"/>
                </a:lnTo>
                <a:close/>
              </a:path>
              <a:path w="1293495" h="1516380">
                <a:moveTo>
                  <a:pt x="1267438" y="1483822"/>
                </a:moveTo>
                <a:lnTo>
                  <a:pt x="1264825" y="1486049"/>
                </a:lnTo>
                <a:lnTo>
                  <a:pt x="1269288" y="1491284"/>
                </a:lnTo>
                <a:lnTo>
                  <a:pt x="1271905" y="1489062"/>
                </a:lnTo>
                <a:lnTo>
                  <a:pt x="1267438" y="1483822"/>
                </a:lnTo>
                <a:close/>
              </a:path>
              <a:path w="1293495" h="1516380">
                <a:moveTo>
                  <a:pt x="1281836" y="1471549"/>
                </a:moveTo>
                <a:lnTo>
                  <a:pt x="1267438" y="1483822"/>
                </a:lnTo>
                <a:lnTo>
                  <a:pt x="1271905" y="1489062"/>
                </a:lnTo>
                <a:lnTo>
                  <a:pt x="1269288" y="1491284"/>
                </a:lnTo>
                <a:lnTo>
                  <a:pt x="1286710" y="1491284"/>
                </a:lnTo>
                <a:lnTo>
                  <a:pt x="1281836" y="1471549"/>
                </a:lnTo>
                <a:close/>
              </a:path>
              <a:path w="1293495" h="1516380">
                <a:moveTo>
                  <a:pt x="2616" y="0"/>
                </a:moveTo>
                <a:lnTo>
                  <a:pt x="0" y="2235"/>
                </a:lnTo>
                <a:lnTo>
                  <a:pt x="1264825" y="1486049"/>
                </a:lnTo>
                <a:lnTo>
                  <a:pt x="1267438" y="1483822"/>
                </a:lnTo>
                <a:lnTo>
                  <a:pt x="2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400206" y="923216"/>
            <a:ext cx="4344393" cy="93230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298" b="1" spc="-5" dirty="0">
                <a:latin typeface="Arial"/>
                <a:cs typeface="Arial"/>
              </a:rPr>
              <a:t>Monoclonal gammopathy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undetermined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1948">
              <a:latin typeface="Arial"/>
              <a:cs typeface="Arial"/>
            </a:endParaRPr>
          </a:p>
          <a:p>
            <a:pPr marR="134458" algn="r"/>
            <a:r>
              <a:rPr sz="949" spc="10" dirty="0">
                <a:solidFill>
                  <a:srgbClr val="7F7F7F"/>
                </a:solidFill>
                <a:latin typeface="Arial"/>
                <a:cs typeface="Arial"/>
              </a:rPr>
              <a:t>MGRS,</a:t>
            </a:r>
            <a:r>
              <a:rPr sz="94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7F7F7F"/>
                </a:solidFill>
                <a:latin typeface="Arial"/>
                <a:cs typeface="Arial"/>
              </a:rPr>
              <a:t>POEMS,…</a:t>
            </a:r>
            <a:endParaRPr sz="949">
              <a:latin typeface="Arial"/>
              <a:cs typeface="Arial"/>
            </a:endParaRPr>
          </a:p>
          <a:p>
            <a:pPr marL="634" algn="ctr">
              <a:spcBef>
                <a:spcPts val="639"/>
              </a:spcBef>
            </a:pPr>
            <a:r>
              <a:rPr sz="1298" dirty="0">
                <a:latin typeface="Arial"/>
                <a:cs typeface="Arial"/>
              </a:rPr>
              <a:t>Risk</a:t>
            </a:r>
            <a:r>
              <a:rPr sz="1298" spc="-2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of</a:t>
            </a:r>
            <a:r>
              <a:rPr sz="1298" spc="-2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severe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infection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2883789" cy="104455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1174609">
              <a:spcBef>
                <a:spcPts val="1144"/>
              </a:spcBef>
            </a:pP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NoMoreMGUS</a:t>
            </a:r>
            <a:endParaRPr sz="1498">
              <a:latin typeface="Arial"/>
              <a:cs typeface="Arial"/>
            </a:endParaRPr>
          </a:p>
          <a:p>
            <a:pPr marL="1174609">
              <a:spcBef>
                <a:spcPts val="325"/>
              </a:spcBef>
            </a:pP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Muestras</a:t>
            </a:r>
            <a:r>
              <a:rPr sz="1298" b="1" spc="-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por</a:t>
            </a:r>
            <a:r>
              <a:rPr sz="1298" b="1" spc="-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semana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144714" y="1752052"/>
            <a:ext cx="3986694" cy="1905190"/>
            <a:chOff x="2141721" y="1754212"/>
            <a:chExt cx="3991610" cy="1907539"/>
          </a:xfrm>
        </p:grpSpPr>
        <p:sp>
          <p:nvSpPr>
            <p:cNvPr id="4" name="object 4"/>
            <p:cNvSpPr/>
            <p:nvPr/>
          </p:nvSpPr>
          <p:spPr>
            <a:xfrm>
              <a:off x="2141721" y="2247814"/>
              <a:ext cx="3175000" cy="1058545"/>
            </a:xfrm>
            <a:custGeom>
              <a:avLst/>
              <a:gdLst/>
              <a:ahLst/>
              <a:cxnLst/>
              <a:rect l="l" t="t" r="r" b="b"/>
              <a:pathLst>
                <a:path w="3175000" h="1058545">
                  <a:moveTo>
                    <a:pt x="0" y="1058176"/>
                  </a:moveTo>
                  <a:lnTo>
                    <a:pt x="1948237" y="1058176"/>
                  </a:lnTo>
                </a:path>
                <a:path w="3175000" h="1058545">
                  <a:moveTo>
                    <a:pt x="2043982" y="1058176"/>
                  </a:moveTo>
                  <a:lnTo>
                    <a:pt x="2562345" y="1058176"/>
                  </a:lnTo>
                </a:path>
                <a:path w="3175000" h="1058545">
                  <a:moveTo>
                    <a:pt x="2658090" y="1058176"/>
                  </a:moveTo>
                  <a:lnTo>
                    <a:pt x="2869393" y="1058176"/>
                  </a:lnTo>
                </a:path>
                <a:path w="3175000" h="1058545">
                  <a:moveTo>
                    <a:pt x="2965138" y="1058176"/>
                  </a:moveTo>
                  <a:lnTo>
                    <a:pt x="3174803" y="1058176"/>
                  </a:lnTo>
                </a:path>
                <a:path w="3175000" h="1058545">
                  <a:moveTo>
                    <a:pt x="2658090" y="704900"/>
                  </a:moveTo>
                  <a:lnTo>
                    <a:pt x="2869393" y="704900"/>
                  </a:lnTo>
                </a:path>
                <a:path w="3175000" h="1058545">
                  <a:moveTo>
                    <a:pt x="2965138" y="704900"/>
                  </a:moveTo>
                  <a:lnTo>
                    <a:pt x="3174803" y="704900"/>
                  </a:lnTo>
                </a:path>
                <a:path w="3175000" h="1058545">
                  <a:moveTo>
                    <a:pt x="0" y="353275"/>
                  </a:moveTo>
                  <a:lnTo>
                    <a:pt x="2869393" y="353275"/>
                  </a:lnTo>
                </a:path>
                <a:path w="3175000" h="1058545">
                  <a:moveTo>
                    <a:pt x="2965138" y="353275"/>
                  </a:moveTo>
                  <a:lnTo>
                    <a:pt x="3174803" y="353275"/>
                  </a:lnTo>
                </a:path>
                <a:path w="3175000" h="1058545">
                  <a:moveTo>
                    <a:pt x="0" y="0"/>
                  </a:moveTo>
                  <a:lnTo>
                    <a:pt x="2869393" y="0"/>
                  </a:lnTo>
                </a:path>
                <a:path w="3175000" h="1058545">
                  <a:moveTo>
                    <a:pt x="2965138" y="0"/>
                  </a:moveTo>
                  <a:lnTo>
                    <a:pt x="317480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141721" y="1896189"/>
              <a:ext cx="3991610" cy="0"/>
            </a:xfrm>
            <a:custGeom>
              <a:avLst/>
              <a:gdLst/>
              <a:ahLst/>
              <a:cxnLst/>
              <a:rect l="l" t="t" r="r" b="b"/>
              <a:pathLst>
                <a:path w="3991610">
                  <a:moveTo>
                    <a:pt x="0" y="0"/>
                  </a:moveTo>
                  <a:lnTo>
                    <a:pt x="2869393" y="0"/>
                  </a:lnTo>
                </a:path>
                <a:path w="3991610">
                  <a:moveTo>
                    <a:pt x="2965138" y="0"/>
                  </a:moveTo>
                  <a:lnTo>
                    <a:pt x="399129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011115" y="1754212"/>
              <a:ext cx="95885" cy="1904364"/>
            </a:xfrm>
            <a:custGeom>
              <a:avLst/>
              <a:gdLst/>
              <a:ahLst/>
              <a:cxnLst/>
              <a:rect l="l" t="t" r="r" b="b"/>
              <a:pathLst>
                <a:path w="95885" h="1904364">
                  <a:moveTo>
                    <a:pt x="95745" y="0"/>
                  </a:moveTo>
                  <a:lnTo>
                    <a:pt x="0" y="0"/>
                  </a:lnTo>
                  <a:lnTo>
                    <a:pt x="0" y="1904352"/>
                  </a:lnTo>
                  <a:lnTo>
                    <a:pt x="95745" y="1904352"/>
                  </a:lnTo>
                  <a:lnTo>
                    <a:pt x="957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413921" y="2601090"/>
              <a:ext cx="210185" cy="705485"/>
            </a:xfrm>
            <a:custGeom>
              <a:avLst/>
              <a:gdLst/>
              <a:ahLst/>
              <a:cxnLst/>
              <a:rect l="l" t="t" r="r" b="b"/>
              <a:pathLst>
                <a:path w="210185" h="705485">
                  <a:moveTo>
                    <a:pt x="0" y="704900"/>
                  </a:moveTo>
                  <a:lnTo>
                    <a:pt x="209664" y="704900"/>
                  </a:lnTo>
                </a:path>
                <a:path w="210185" h="705485">
                  <a:moveTo>
                    <a:pt x="0" y="351624"/>
                  </a:moveTo>
                  <a:lnTo>
                    <a:pt x="209664" y="351624"/>
                  </a:lnTo>
                </a:path>
                <a:path w="210185" h="705485">
                  <a:moveTo>
                    <a:pt x="0" y="0"/>
                  </a:moveTo>
                  <a:lnTo>
                    <a:pt x="209664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413921" y="2246523"/>
              <a:ext cx="719455" cy="3175"/>
            </a:xfrm>
            <a:custGeom>
              <a:avLst/>
              <a:gdLst/>
              <a:ahLst/>
              <a:cxnLst/>
              <a:rect l="l" t="t" r="r" b="b"/>
              <a:pathLst>
                <a:path w="719454" h="3175">
                  <a:moveTo>
                    <a:pt x="0" y="2578"/>
                  </a:moveTo>
                  <a:lnTo>
                    <a:pt x="719093" y="2578"/>
                  </a:lnTo>
                </a:path>
                <a:path w="719454" h="3175">
                  <a:moveTo>
                    <a:pt x="0" y="0"/>
                  </a:moveTo>
                  <a:lnTo>
                    <a:pt x="719093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316524" y="2036495"/>
              <a:ext cx="97790" cy="1622425"/>
            </a:xfrm>
            <a:custGeom>
              <a:avLst/>
              <a:gdLst/>
              <a:ahLst/>
              <a:cxnLst/>
              <a:rect l="l" t="t" r="r" b="b"/>
              <a:pathLst>
                <a:path w="97789" h="1622425">
                  <a:moveTo>
                    <a:pt x="97396" y="0"/>
                  </a:moveTo>
                  <a:lnTo>
                    <a:pt x="0" y="0"/>
                  </a:lnTo>
                  <a:lnTo>
                    <a:pt x="0" y="1622069"/>
                  </a:lnTo>
                  <a:lnTo>
                    <a:pt x="97396" y="1622069"/>
                  </a:lnTo>
                  <a:lnTo>
                    <a:pt x="9739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720981" y="2601090"/>
              <a:ext cx="210185" cy="705485"/>
            </a:xfrm>
            <a:custGeom>
              <a:avLst/>
              <a:gdLst/>
              <a:ahLst/>
              <a:cxnLst/>
              <a:rect l="l" t="t" r="r" b="b"/>
              <a:pathLst>
                <a:path w="210185" h="705485">
                  <a:moveTo>
                    <a:pt x="0" y="704900"/>
                  </a:moveTo>
                  <a:lnTo>
                    <a:pt x="209638" y="704900"/>
                  </a:lnTo>
                </a:path>
                <a:path w="210185" h="705485">
                  <a:moveTo>
                    <a:pt x="0" y="351624"/>
                  </a:moveTo>
                  <a:lnTo>
                    <a:pt x="209638" y="351624"/>
                  </a:lnTo>
                </a:path>
                <a:path w="210185" h="705485">
                  <a:moveTo>
                    <a:pt x="0" y="0"/>
                  </a:moveTo>
                  <a:lnTo>
                    <a:pt x="209638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623585" y="2247811"/>
              <a:ext cx="97790" cy="1410970"/>
            </a:xfrm>
            <a:custGeom>
              <a:avLst/>
              <a:gdLst/>
              <a:ahLst/>
              <a:cxnLst/>
              <a:rect l="l" t="t" r="r" b="b"/>
              <a:pathLst>
                <a:path w="97789" h="1410970">
                  <a:moveTo>
                    <a:pt x="97396" y="0"/>
                  </a:moveTo>
                  <a:lnTo>
                    <a:pt x="0" y="0"/>
                  </a:lnTo>
                  <a:lnTo>
                    <a:pt x="0" y="1410754"/>
                  </a:lnTo>
                  <a:lnTo>
                    <a:pt x="97396" y="1410754"/>
                  </a:lnTo>
                  <a:lnTo>
                    <a:pt x="9739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028029" y="2601090"/>
              <a:ext cx="105410" cy="705485"/>
            </a:xfrm>
            <a:custGeom>
              <a:avLst/>
              <a:gdLst/>
              <a:ahLst/>
              <a:cxnLst/>
              <a:rect l="l" t="t" r="r" b="b"/>
              <a:pathLst>
                <a:path w="105410" h="705485">
                  <a:moveTo>
                    <a:pt x="0" y="704900"/>
                  </a:moveTo>
                  <a:lnTo>
                    <a:pt x="104984" y="704900"/>
                  </a:lnTo>
                </a:path>
                <a:path w="105410" h="705485">
                  <a:moveTo>
                    <a:pt x="0" y="351624"/>
                  </a:moveTo>
                  <a:lnTo>
                    <a:pt x="104984" y="351624"/>
                  </a:lnTo>
                </a:path>
                <a:path w="105410" h="705485">
                  <a:moveTo>
                    <a:pt x="0" y="0"/>
                  </a:moveTo>
                  <a:lnTo>
                    <a:pt x="104984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930620" y="2389784"/>
              <a:ext cx="97790" cy="1269365"/>
            </a:xfrm>
            <a:custGeom>
              <a:avLst/>
              <a:gdLst/>
              <a:ahLst/>
              <a:cxnLst/>
              <a:rect l="l" t="t" r="r" b="b"/>
              <a:pathLst>
                <a:path w="97789" h="1269364">
                  <a:moveTo>
                    <a:pt x="97409" y="0"/>
                  </a:moveTo>
                  <a:lnTo>
                    <a:pt x="0" y="0"/>
                  </a:lnTo>
                  <a:lnTo>
                    <a:pt x="0" y="1268780"/>
                  </a:lnTo>
                  <a:lnTo>
                    <a:pt x="97409" y="1268780"/>
                  </a:lnTo>
                  <a:lnTo>
                    <a:pt x="9740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185704" y="2952715"/>
              <a:ext cx="518795" cy="0"/>
            </a:xfrm>
            <a:custGeom>
              <a:avLst/>
              <a:gdLst/>
              <a:ahLst/>
              <a:cxnLst/>
              <a:rect l="l" t="t" r="r" b="b"/>
              <a:pathLst>
                <a:path w="518795">
                  <a:moveTo>
                    <a:pt x="0" y="0"/>
                  </a:moveTo>
                  <a:lnTo>
                    <a:pt x="51836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704067" y="2883369"/>
              <a:ext cx="95885" cy="775335"/>
            </a:xfrm>
            <a:custGeom>
              <a:avLst/>
              <a:gdLst/>
              <a:ahLst/>
              <a:cxnLst/>
              <a:rect l="l" t="t" r="r" b="b"/>
              <a:pathLst>
                <a:path w="95885" h="775335">
                  <a:moveTo>
                    <a:pt x="95745" y="0"/>
                  </a:moveTo>
                  <a:lnTo>
                    <a:pt x="0" y="0"/>
                  </a:lnTo>
                  <a:lnTo>
                    <a:pt x="0" y="775195"/>
                  </a:lnTo>
                  <a:lnTo>
                    <a:pt x="95745" y="775195"/>
                  </a:lnTo>
                  <a:lnTo>
                    <a:pt x="957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41721" y="2952715"/>
              <a:ext cx="1948814" cy="0"/>
            </a:xfrm>
            <a:custGeom>
              <a:avLst/>
              <a:gdLst/>
              <a:ahLst/>
              <a:cxnLst/>
              <a:rect l="l" t="t" r="r" b="b"/>
              <a:pathLst>
                <a:path w="1948814">
                  <a:moveTo>
                    <a:pt x="0" y="0"/>
                  </a:moveTo>
                  <a:lnTo>
                    <a:pt x="1948237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247633" y="2883369"/>
              <a:ext cx="2245360" cy="775335"/>
            </a:xfrm>
            <a:custGeom>
              <a:avLst/>
              <a:gdLst/>
              <a:ahLst/>
              <a:cxnLst/>
              <a:rect l="l" t="t" r="r" b="b"/>
              <a:pathLst>
                <a:path w="2245360" h="775335">
                  <a:moveTo>
                    <a:pt x="95745" y="704913"/>
                  </a:moveTo>
                  <a:lnTo>
                    <a:pt x="0" y="704913"/>
                  </a:lnTo>
                  <a:lnTo>
                    <a:pt x="0" y="775195"/>
                  </a:lnTo>
                  <a:lnTo>
                    <a:pt x="95745" y="775195"/>
                  </a:lnTo>
                  <a:lnTo>
                    <a:pt x="95745" y="704913"/>
                  </a:lnTo>
                  <a:close/>
                </a:path>
                <a:path w="2245360" h="775335">
                  <a:moveTo>
                    <a:pt x="402793" y="704913"/>
                  </a:moveTo>
                  <a:lnTo>
                    <a:pt x="307047" y="704913"/>
                  </a:lnTo>
                  <a:lnTo>
                    <a:pt x="307047" y="775195"/>
                  </a:lnTo>
                  <a:lnTo>
                    <a:pt x="402793" y="775195"/>
                  </a:lnTo>
                  <a:lnTo>
                    <a:pt x="402793" y="704913"/>
                  </a:lnTo>
                  <a:close/>
                </a:path>
                <a:path w="2245360" h="775335">
                  <a:moveTo>
                    <a:pt x="709853" y="633920"/>
                  </a:moveTo>
                  <a:lnTo>
                    <a:pt x="614108" y="633920"/>
                  </a:lnTo>
                  <a:lnTo>
                    <a:pt x="614108" y="775195"/>
                  </a:lnTo>
                  <a:lnTo>
                    <a:pt x="709853" y="775195"/>
                  </a:lnTo>
                  <a:lnTo>
                    <a:pt x="709853" y="633920"/>
                  </a:lnTo>
                  <a:close/>
                </a:path>
                <a:path w="2245360" h="775335">
                  <a:moveTo>
                    <a:pt x="1016914" y="633920"/>
                  </a:moveTo>
                  <a:lnTo>
                    <a:pt x="921169" y="633920"/>
                  </a:lnTo>
                  <a:lnTo>
                    <a:pt x="921169" y="775195"/>
                  </a:lnTo>
                  <a:lnTo>
                    <a:pt x="1016914" y="775195"/>
                  </a:lnTo>
                  <a:lnTo>
                    <a:pt x="1016914" y="633920"/>
                  </a:lnTo>
                  <a:close/>
                </a:path>
                <a:path w="2245360" h="775335">
                  <a:moveTo>
                    <a:pt x="1323962" y="562940"/>
                  </a:moveTo>
                  <a:lnTo>
                    <a:pt x="1228217" y="562940"/>
                  </a:lnTo>
                  <a:lnTo>
                    <a:pt x="1228217" y="775195"/>
                  </a:lnTo>
                  <a:lnTo>
                    <a:pt x="1323962" y="775195"/>
                  </a:lnTo>
                  <a:lnTo>
                    <a:pt x="1323962" y="562940"/>
                  </a:lnTo>
                  <a:close/>
                </a:path>
                <a:path w="2245360" h="775335">
                  <a:moveTo>
                    <a:pt x="1631022" y="493610"/>
                  </a:moveTo>
                  <a:lnTo>
                    <a:pt x="1535277" y="493610"/>
                  </a:lnTo>
                  <a:lnTo>
                    <a:pt x="1535277" y="775195"/>
                  </a:lnTo>
                  <a:lnTo>
                    <a:pt x="1631022" y="775195"/>
                  </a:lnTo>
                  <a:lnTo>
                    <a:pt x="1631022" y="493610"/>
                  </a:lnTo>
                  <a:close/>
                </a:path>
                <a:path w="2245360" h="775335">
                  <a:moveTo>
                    <a:pt x="1938058" y="0"/>
                  </a:moveTo>
                  <a:lnTo>
                    <a:pt x="1842325" y="0"/>
                  </a:lnTo>
                  <a:lnTo>
                    <a:pt x="1842325" y="775195"/>
                  </a:lnTo>
                  <a:lnTo>
                    <a:pt x="1938058" y="775195"/>
                  </a:lnTo>
                  <a:lnTo>
                    <a:pt x="1938058" y="0"/>
                  </a:lnTo>
                  <a:close/>
                </a:path>
                <a:path w="2245360" h="775335">
                  <a:moveTo>
                    <a:pt x="2245118" y="704913"/>
                  </a:moveTo>
                  <a:lnTo>
                    <a:pt x="2149373" y="704913"/>
                  </a:lnTo>
                  <a:lnTo>
                    <a:pt x="2149373" y="775195"/>
                  </a:lnTo>
                  <a:lnTo>
                    <a:pt x="2245118" y="775195"/>
                  </a:lnTo>
                  <a:lnTo>
                    <a:pt x="2245118" y="70491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141721" y="3658568"/>
              <a:ext cx="3991610" cy="0"/>
            </a:xfrm>
            <a:custGeom>
              <a:avLst/>
              <a:gdLst/>
              <a:ahLst/>
              <a:cxnLst/>
              <a:rect l="l" t="t" r="r" b="b"/>
              <a:pathLst>
                <a:path w="3991610">
                  <a:moveTo>
                    <a:pt x="0" y="0"/>
                  </a:moveTo>
                  <a:lnTo>
                    <a:pt x="399129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/>
          <p:nvPr/>
        </p:nvSpPr>
        <p:spPr>
          <a:xfrm>
            <a:off x="2144714" y="1541179"/>
            <a:ext cx="3986694" cy="0"/>
          </a:xfrm>
          <a:custGeom>
            <a:avLst/>
            <a:gdLst/>
            <a:ahLst/>
            <a:cxnLst/>
            <a:rect l="l" t="t" r="r" b="b"/>
            <a:pathLst>
              <a:path w="3991610">
                <a:moveTo>
                  <a:pt x="0" y="0"/>
                </a:moveTo>
                <a:lnTo>
                  <a:pt x="3991292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1942352" y="1463483"/>
            <a:ext cx="135723" cy="229344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30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25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20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15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799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749" spc="10" dirty="0">
                <a:latin typeface="Arial"/>
                <a:cs typeface="Arial"/>
              </a:rPr>
              <a:t>10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799">
              <a:latin typeface="Arial"/>
              <a:cs typeface="Arial"/>
            </a:endParaRPr>
          </a:p>
          <a:p>
            <a:pPr marL="65961"/>
            <a:r>
              <a:rPr sz="749" dirty="0">
                <a:latin typeface="Arial"/>
                <a:cs typeface="Arial"/>
              </a:rPr>
              <a:t>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799">
              <a:latin typeface="Arial"/>
              <a:cs typeface="Arial"/>
            </a:endParaRPr>
          </a:p>
          <a:p>
            <a:pPr marL="65961"/>
            <a:r>
              <a:rPr sz="749" dirty="0">
                <a:latin typeface="Arial"/>
                <a:cs typeface="Arial"/>
              </a:rPr>
              <a:t>0</a:t>
            </a:r>
            <a:endParaRPr sz="7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258590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5</a:t>
            </a:r>
            <a:endParaRPr sz="7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65209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7</a:t>
            </a:r>
            <a:endParaRPr sz="7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71828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8</a:t>
            </a:r>
            <a:endParaRPr sz="7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78447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9</a:t>
            </a:r>
            <a:endParaRPr sz="7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58328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11</a:t>
            </a:r>
            <a:endParaRPr sz="7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764947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12</a:t>
            </a:r>
            <a:endParaRPr sz="7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071566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14</a:t>
            </a:r>
            <a:endParaRPr sz="7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378185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15</a:t>
            </a:r>
            <a:endParaRPr sz="7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84805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16</a:t>
            </a:r>
            <a:endParaRPr sz="7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991424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17</a:t>
            </a:r>
            <a:endParaRPr sz="7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298043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18</a:t>
            </a:r>
            <a:endParaRPr sz="7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604662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19</a:t>
            </a:r>
            <a:endParaRPr sz="7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911280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20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2919305" cy="104455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1174609">
              <a:spcBef>
                <a:spcPts val="1144"/>
              </a:spcBef>
            </a:pP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NoMoreMGUS</a:t>
            </a:r>
            <a:endParaRPr sz="1498">
              <a:latin typeface="Arial"/>
              <a:cs typeface="Arial"/>
            </a:endParaRPr>
          </a:p>
          <a:p>
            <a:pPr marL="1174609">
              <a:spcBef>
                <a:spcPts val="325"/>
              </a:spcBef>
            </a:pP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Muestras</a:t>
            </a:r>
            <a:r>
              <a:rPr sz="1298" b="1" spc="-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por</a:t>
            </a:r>
            <a:r>
              <a:rPr sz="1298" b="1" spc="-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959"/>
                </a:solidFill>
                <a:latin typeface="Arial"/>
                <a:cs typeface="Arial"/>
              </a:rPr>
              <a:t>Hospital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43762" y="1861607"/>
            <a:ext cx="4136370" cy="1768833"/>
            <a:chOff x="2341015" y="1863902"/>
            <a:chExt cx="4141470" cy="1771014"/>
          </a:xfrm>
        </p:grpSpPr>
        <p:sp>
          <p:nvSpPr>
            <p:cNvPr id="4" name="object 4"/>
            <p:cNvSpPr/>
            <p:nvPr/>
          </p:nvSpPr>
          <p:spPr>
            <a:xfrm>
              <a:off x="2341015" y="2160322"/>
              <a:ext cx="4141470" cy="1177290"/>
            </a:xfrm>
            <a:custGeom>
              <a:avLst/>
              <a:gdLst/>
              <a:ahLst/>
              <a:cxnLst/>
              <a:rect l="l" t="t" r="r" b="b"/>
              <a:pathLst>
                <a:path w="4141470" h="1177289">
                  <a:moveTo>
                    <a:pt x="0" y="1177036"/>
                  </a:moveTo>
                  <a:lnTo>
                    <a:pt x="94806" y="1177036"/>
                  </a:lnTo>
                </a:path>
                <a:path w="4141470" h="1177289">
                  <a:moveTo>
                    <a:pt x="180658" y="1177036"/>
                  </a:moveTo>
                  <a:lnTo>
                    <a:pt x="370498" y="1177036"/>
                  </a:lnTo>
                </a:path>
                <a:path w="4141470" h="1177289">
                  <a:moveTo>
                    <a:pt x="0" y="883183"/>
                  </a:moveTo>
                  <a:lnTo>
                    <a:pt x="94806" y="883183"/>
                  </a:lnTo>
                </a:path>
                <a:path w="4141470" h="1177289">
                  <a:moveTo>
                    <a:pt x="180658" y="883183"/>
                  </a:moveTo>
                  <a:lnTo>
                    <a:pt x="923532" y="883183"/>
                  </a:lnTo>
                </a:path>
                <a:path w="4141470" h="1177289">
                  <a:moveTo>
                    <a:pt x="0" y="589343"/>
                  </a:moveTo>
                  <a:lnTo>
                    <a:pt x="94806" y="589343"/>
                  </a:lnTo>
                </a:path>
                <a:path w="4141470" h="1177289">
                  <a:moveTo>
                    <a:pt x="180658" y="589343"/>
                  </a:moveTo>
                  <a:lnTo>
                    <a:pt x="923532" y="589343"/>
                  </a:lnTo>
                </a:path>
                <a:path w="4141470" h="1177289">
                  <a:moveTo>
                    <a:pt x="0" y="293839"/>
                  </a:moveTo>
                  <a:lnTo>
                    <a:pt x="94806" y="293839"/>
                  </a:lnTo>
                </a:path>
                <a:path w="4141470" h="1177289">
                  <a:moveTo>
                    <a:pt x="180658" y="293839"/>
                  </a:moveTo>
                  <a:lnTo>
                    <a:pt x="2303616" y="293839"/>
                  </a:lnTo>
                </a:path>
                <a:path w="4141470" h="1177289">
                  <a:moveTo>
                    <a:pt x="0" y="0"/>
                  </a:moveTo>
                  <a:lnTo>
                    <a:pt x="94806" y="0"/>
                  </a:lnTo>
                </a:path>
                <a:path w="4141470" h="1177289">
                  <a:moveTo>
                    <a:pt x="180658" y="0"/>
                  </a:moveTo>
                  <a:lnTo>
                    <a:pt x="4141025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341015" y="1865186"/>
              <a:ext cx="4141470" cy="3175"/>
            </a:xfrm>
            <a:custGeom>
              <a:avLst/>
              <a:gdLst/>
              <a:ahLst/>
              <a:cxnLst/>
              <a:rect l="l" t="t" r="r" b="b"/>
              <a:pathLst>
                <a:path w="4141470" h="3175">
                  <a:moveTo>
                    <a:pt x="0" y="2578"/>
                  </a:moveTo>
                  <a:lnTo>
                    <a:pt x="4141025" y="2578"/>
                  </a:lnTo>
                </a:path>
                <a:path w="4141470" h="3175">
                  <a:moveTo>
                    <a:pt x="0" y="0"/>
                  </a:moveTo>
                  <a:lnTo>
                    <a:pt x="4141025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435821" y="1866480"/>
              <a:ext cx="86360" cy="1765300"/>
            </a:xfrm>
            <a:custGeom>
              <a:avLst/>
              <a:gdLst/>
              <a:ahLst/>
              <a:cxnLst/>
              <a:rect l="l" t="t" r="r" b="b"/>
              <a:pathLst>
                <a:path w="86360" h="1765300">
                  <a:moveTo>
                    <a:pt x="85851" y="0"/>
                  </a:moveTo>
                  <a:lnTo>
                    <a:pt x="0" y="0"/>
                  </a:lnTo>
                  <a:lnTo>
                    <a:pt x="0" y="1764728"/>
                  </a:lnTo>
                  <a:lnTo>
                    <a:pt x="85851" y="1764728"/>
                  </a:lnTo>
                  <a:lnTo>
                    <a:pt x="8585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4454791" y="3337358"/>
              <a:ext cx="741680" cy="0"/>
            </a:xfrm>
            <a:custGeom>
              <a:avLst/>
              <a:gdLst/>
              <a:ahLst/>
              <a:cxnLst/>
              <a:rect l="l" t="t" r="r" b="b"/>
              <a:pathLst>
                <a:path w="741679">
                  <a:moveTo>
                    <a:pt x="0" y="0"/>
                  </a:moveTo>
                  <a:lnTo>
                    <a:pt x="189839" y="0"/>
                  </a:lnTo>
                </a:path>
                <a:path w="741679">
                  <a:moveTo>
                    <a:pt x="275678" y="0"/>
                  </a:moveTo>
                  <a:lnTo>
                    <a:pt x="74122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350386" y="3042222"/>
              <a:ext cx="1294765" cy="3175"/>
            </a:xfrm>
            <a:custGeom>
              <a:avLst/>
              <a:gdLst/>
              <a:ahLst/>
              <a:cxnLst/>
              <a:rect l="l" t="t" r="r" b="b"/>
              <a:pathLst>
                <a:path w="1294764" h="3175">
                  <a:moveTo>
                    <a:pt x="0" y="2578"/>
                  </a:moveTo>
                  <a:lnTo>
                    <a:pt x="1294244" y="2578"/>
                  </a:lnTo>
                </a:path>
                <a:path w="1294764" h="3175">
                  <a:moveTo>
                    <a:pt x="0" y="0"/>
                  </a:moveTo>
                  <a:lnTo>
                    <a:pt x="1294244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350386" y="2454162"/>
              <a:ext cx="3131820" cy="589915"/>
            </a:xfrm>
            <a:custGeom>
              <a:avLst/>
              <a:gdLst/>
              <a:ahLst/>
              <a:cxnLst/>
              <a:rect l="l" t="t" r="r" b="b"/>
              <a:pathLst>
                <a:path w="3131820" h="589914">
                  <a:moveTo>
                    <a:pt x="1380083" y="589343"/>
                  </a:moveTo>
                  <a:lnTo>
                    <a:pt x="3131653" y="589343"/>
                  </a:lnTo>
                </a:path>
                <a:path w="3131820" h="589914">
                  <a:moveTo>
                    <a:pt x="0" y="295503"/>
                  </a:moveTo>
                  <a:lnTo>
                    <a:pt x="1294244" y="295503"/>
                  </a:lnTo>
                </a:path>
                <a:path w="3131820" h="589914">
                  <a:moveTo>
                    <a:pt x="1380083" y="295503"/>
                  </a:moveTo>
                  <a:lnTo>
                    <a:pt x="3131653" y="295503"/>
                  </a:lnTo>
                </a:path>
                <a:path w="3131820" h="589914">
                  <a:moveTo>
                    <a:pt x="1380083" y="0"/>
                  </a:moveTo>
                  <a:lnTo>
                    <a:pt x="313165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644631" y="2277529"/>
              <a:ext cx="86360" cy="1353820"/>
            </a:xfrm>
            <a:custGeom>
              <a:avLst/>
              <a:gdLst/>
              <a:ahLst/>
              <a:cxnLst/>
              <a:rect l="l" t="t" r="r" b="b"/>
              <a:pathLst>
                <a:path w="86360" h="1353820">
                  <a:moveTo>
                    <a:pt x="85839" y="0"/>
                  </a:moveTo>
                  <a:lnTo>
                    <a:pt x="0" y="0"/>
                  </a:lnTo>
                  <a:lnTo>
                    <a:pt x="0" y="1353680"/>
                  </a:lnTo>
                  <a:lnTo>
                    <a:pt x="85839" y="135368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799003" y="3336068"/>
              <a:ext cx="466090" cy="3175"/>
            </a:xfrm>
            <a:custGeom>
              <a:avLst/>
              <a:gdLst/>
              <a:ahLst/>
              <a:cxnLst/>
              <a:rect l="l" t="t" r="r" b="b"/>
              <a:pathLst>
                <a:path w="466089" h="3175">
                  <a:moveTo>
                    <a:pt x="0" y="2578"/>
                  </a:moveTo>
                  <a:lnTo>
                    <a:pt x="465543" y="2578"/>
                  </a:lnTo>
                </a:path>
                <a:path w="466089" h="3175">
                  <a:moveTo>
                    <a:pt x="0" y="0"/>
                  </a:moveTo>
                  <a:lnTo>
                    <a:pt x="465543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350386" y="3337358"/>
              <a:ext cx="189865" cy="0"/>
            </a:xfrm>
            <a:custGeom>
              <a:avLst/>
              <a:gdLst/>
              <a:ahLst/>
              <a:cxnLst/>
              <a:rect l="l" t="t" r="r" b="b"/>
              <a:pathLst>
                <a:path w="189864">
                  <a:moveTo>
                    <a:pt x="0" y="0"/>
                  </a:moveTo>
                  <a:lnTo>
                    <a:pt x="18985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264547" y="2690241"/>
              <a:ext cx="86360" cy="941069"/>
            </a:xfrm>
            <a:custGeom>
              <a:avLst/>
              <a:gdLst/>
              <a:ahLst/>
              <a:cxnLst/>
              <a:rect l="l" t="t" r="r" b="b"/>
              <a:pathLst>
                <a:path w="86360" h="941070">
                  <a:moveTo>
                    <a:pt x="85839" y="0"/>
                  </a:moveTo>
                  <a:lnTo>
                    <a:pt x="0" y="0"/>
                  </a:lnTo>
                  <a:lnTo>
                    <a:pt x="0" y="940968"/>
                  </a:lnTo>
                  <a:lnTo>
                    <a:pt x="85839" y="94096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626078" y="3337358"/>
              <a:ext cx="189865" cy="0"/>
            </a:xfrm>
            <a:custGeom>
              <a:avLst/>
              <a:gdLst/>
              <a:ahLst/>
              <a:cxnLst/>
              <a:rect l="l" t="t" r="r" b="b"/>
              <a:pathLst>
                <a:path w="189864">
                  <a:moveTo>
                    <a:pt x="0" y="0"/>
                  </a:moveTo>
                  <a:lnTo>
                    <a:pt x="18983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903408" y="3336068"/>
              <a:ext cx="466090" cy="3175"/>
            </a:xfrm>
            <a:custGeom>
              <a:avLst/>
              <a:gdLst/>
              <a:ahLst/>
              <a:cxnLst/>
              <a:rect l="l" t="t" r="r" b="b"/>
              <a:pathLst>
                <a:path w="466089" h="3175">
                  <a:moveTo>
                    <a:pt x="0" y="2578"/>
                  </a:moveTo>
                  <a:lnTo>
                    <a:pt x="465543" y="2578"/>
                  </a:lnTo>
                </a:path>
                <a:path w="466089" h="3175">
                  <a:moveTo>
                    <a:pt x="0" y="0"/>
                  </a:moveTo>
                  <a:lnTo>
                    <a:pt x="465543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540239" y="3043516"/>
              <a:ext cx="363220" cy="588010"/>
            </a:xfrm>
            <a:custGeom>
              <a:avLst/>
              <a:gdLst/>
              <a:ahLst/>
              <a:cxnLst/>
              <a:rect l="l" t="t" r="r" b="b"/>
              <a:pathLst>
                <a:path w="363220" h="588010">
                  <a:moveTo>
                    <a:pt x="85839" y="57772"/>
                  </a:moveTo>
                  <a:lnTo>
                    <a:pt x="0" y="57772"/>
                  </a:lnTo>
                  <a:lnTo>
                    <a:pt x="0" y="587692"/>
                  </a:lnTo>
                  <a:lnTo>
                    <a:pt x="85839" y="587692"/>
                  </a:lnTo>
                  <a:lnTo>
                    <a:pt x="85839" y="57772"/>
                  </a:lnTo>
                  <a:close/>
                </a:path>
                <a:path w="363220" h="588010">
                  <a:moveTo>
                    <a:pt x="363169" y="0"/>
                  </a:moveTo>
                  <a:lnTo>
                    <a:pt x="275678" y="0"/>
                  </a:lnTo>
                  <a:lnTo>
                    <a:pt x="275678" y="587692"/>
                  </a:lnTo>
                  <a:lnTo>
                    <a:pt x="363169" y="587692"/>
                  </a:lnTo>
                  <a:lnTo>
                    <a:pt x="36316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283517" y="3336068"/>
              <a:ext cx="1198880" cy="3175"/>
            </a:xfrm>
            <a:custGeom>
              <a:avLst/>
              <a:gdLst/>
              <a:ahLst/>
              <a:cxnLst/>
              <a:rect l="l" t="t" r="r" b="b"/>
              <a:pathLst>
                <a:path w="1198879" h="3175">
                  <a:moveTo>
                    <a:pt x="0" y="2578"/>
                  </a:moveTo>
                  <a:lnTo>
                    <a:pt x="1198523" y="2578"/>
                  </a:lnTo>
                </a:path>
                <a:path w="1198879" h="3175">
                  <a:moveTo>
                    <a:pt x="0" y="0"/>
                  </a:moveTo>
                  <a:lnTo>
                    <a:pt x="1198523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711513" y="3160725"/>
              <a:ext cx="3676650" cy="470534"/>
            </a:xfrm>
            <a:custGeom>
              <a:avLst/>
              <a:gdLst/>
              <a:ahLst/>
              <a:cxnLst/>
              <a:rect l="l" t="t" r="r" b="b"/>
              <a:pathLst>
                <a:path w="3676650" h="470535">
                  <a:moveTo>
                    <a:pt x="87490" y="59423"/>
                  </a:moveTo>
                  <a:lnTo>
                    <a:pt x="0" y="59423"/>
                  </a:lnTo>
                  <a:lnTo>
                    <a:pt x="0" y="470484"/>
                  </a:lnTo>
                  <a:lnTo>
                    <a:pt x="87490" y="470484"/>
                  </a:lnTo>
                  <a:lnTo>
                    <a:pt x="87490" y="59423"/>
                  </a:lnTo>
                  <a:close/>
                </a:path>
                <a:path w="3676650" h="470535">
                  <a:moveTo>
                    <a:pt x="363181" y="176644"/>
                  </a:moveTo>
                  <a:lnTo>
                    <a:pt x="275691" y="176644"/>
                  </a:lnTo>
                  <a:lnTo>
                    <a:pt x="275691" y="470484"/>
                  </a:lnTo>
                  <a:lnTo>
                    <a:pt x="363181" y="470484"/>
                  </a:lnTo>
                  <a:lnTo>
                    <a:pt x="363181" y="176644"/>
                  </a:lnTo>
                  <a:close/>
                </a:path>
                <a:path w="3676650" h="470535">
                  <a:moveTo>
                    <a:pt x="1467586" y="176644"/>
                  </a:moveTo>
                  <a:lnTo>
                    <a:pt x="1380096" y="176644"/>
                  </a:lnTo>
                  <a:lnTo>
                    <a:pt x="1380096" y="470484"/>
                  </a:lnTo>
                  <a:lnTo>
                    <a:pt x="1467586" y="470484"/>
                  </a:lnTo>
                  <a:lnTo>
                    <a:pt x="1467586" y="176644"/>
                  </a:lnTo>
                  <a:close/>
                </a:path>
                <a:path w="3676650" h="470535">
                  <a:moveTo>
                    <a:pt x="1743278" y="117208"/>
                  </a:moveTo>
                  <a:lnTo>
                    <a:pt x="1657438" y="117208"/>
                  </a:lnTo>
                  <a:lnTo>
                    <a:pt x="1657438" y="470484"/>
                  </a:lnTo>
                  <a:lnTo>
                    <a:pt x="1743278" y="470484"/>
                  </a:lnTo>
                  <a:lnTo>
                    <a:pt x="1743278" y="117208"/>
                  </a:lnTo>
                  <a:close/>
                </a:path>
                <a:path w="3676650" h="470535">
                  <a:moveTo>
                    <a:pt x="2294648" y="236080"/>
                  </a:moveTo>
                  <a:lnTo>
                    <a:pt x="2208809" y="236080"/>
                  </a:lnTo>
                  <a:lnTo>
                    <a:pt x="2208809" y="470484"/>
                  </a:lnTo>
                  <a:lnTo>
                    <a:pt x="2294648" y="470484"/>
                  </a:lnTo>
                  <a:lnTo>
                    <a:pt x="2294648" y="236080"/>
                  </a:lnTo>
                  <a:close/>
                </a:path>
                <a:path w="3676650" h="470535">
                  <a:moveTo>
                    <a:pt x="2572004" y="0"/>
                  </a:moveTo>
                  <a:lnTo>
                    <a:pt x="2484501" y="0"/>
                  </a:lnTo>
                  <a:lnTo>
                    <a:pt x="2484501" y="470484"/>
                  </a:lnTo>
                  <a:lnTo>
                    <a:pt x="2572004" y="470484"/>
                  </a:lnTo>
                  <a:lnTo>
                    <a:pt x="2572004" y="0"/>
                  </a:lnTo>
                  <a:close/>
                </a:path>
                <a:path w="3676650" h="470535">
                  <a:moveTo>
                    <a:pt x="2847683" y="412711"/>
                  </a:moveTo>
                  <a:lnTo>
                    <a:pt x="2761831" y="412711"/>
                  </a:lnTo>
                  <a:lnTo>
                    <a:pt x="2761831" y="470484"/>
                  </a:lnTo>
                  <a:lnTo>
                    <a:pt x="2847683" y="470484"/>
                  </a:lnTo>
                  <a:lnTo>
                    <a:pt x="2847683" y="412711"/>
                  </a:lnTo>
                  <a:close/>
                </a:path>
                <a:path w="3676650" h="470535">
                  <a:moveTo>
                    <a:pt x="3123361" y="176644"/>
                  </a:moveTo>
                  <a:lnTo>
                    <a:pt x="3037522" y="176644"/>
                  </a:lnTo>
                  <a:lnTo>
                    <a:pt x="3037522" y="470484"/>
                  </a:lnTo>
                  <a:lnTo>
                    <a:pt x="3123361" y="470484"/>
                  </a:lnTo>
                  <a:lnTo>
                    <a:pt x="3123361" y="176644"/>
                  </a:lnTo>
                  <a:close/>
                </a:path>
                <a:path w="3676650" h="470535">
                  <a:moveTo>
                    <a:pt x="3399053" y="412711"/>
                  </a:moveTo>
                  <a:lnTo>
                    <a:pt x="3313214" y="412711"/>
                  </a:lnTo>
                  <a:lnTo>
                    <a:pt x="3313214" y="470484"/>
                  </a:lnTo>
                  <a:lnTo>
                    <a:pt x="3399053" y="470484"/>
                  </a:lnTo>
                  <a:lnTo>
                    <a:pt x="3399053" y="412711"/>
                  </a:lnTo>
                  <a:close/>
                </a:path>
                <a:path w="3676650" h="470535">
                  <a:moveTo>
                    <a:pt x="3676396" y="412711"/>
                  </a:moveTo>
                  <a:lnTo>
                    <a:pt x="3588905" y="412711"/>
                  </a:lnTo>
                  <a:lnTo>
                    <a:pt x="3588905" y="470484"/>
                  </a:lnTo>
                  <a:lnTo>
                    <a:pt x="3676396" y="470484"/>
                  </a:lnTo>
                  <a:lnTo>
                    <a:pt x="3676396" y="41271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341015" y="3631911"/>
              <a:ext cx="4141470" cy="0"/>
            </a:xfrm>
            <a:custGeom>
              <a:avLst/>
              <a:gdLst/>
              <a:ahLst/>
              <a:cxnLst/>
              <a:rect l="l" t="t" r="r" b="b"/>
              <a:pathLst>
                <a:path w="4141470">
                  <a:moveTo>
                    <a:pt x="0" y="0"/>
                  </a:moveTo>
                  <a:lnTo>
                    <a:pt x="4141025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/>
          <p:nvPr/>
        </p:nvSpPr>
        <p:spPr>
          <a:xfrm>
            <a:off x="2343762" y="1569526"/>
            <a:ext cx="4136370" cy="0"/>
          </a:xfrm>
          <a:custGeom>
            <a:avLst/>
            <a:gdLst/>
            <a:ahLst/>
            <a:cxnLst/>
            <a:rect l="l" t="t" r="r" b="b"/>
            <a:pathLst>
              <a:path w="4141470">
                <a:moveTo>
                  <a:pt x="0" y="0"/>
                </a:moveTo>
                <a:lnTo>
                  <a:pt x="4141025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 txBox="1"/>
          <p:nvPr/>
        </p:nvSpPr>
        <p:spPr>
          <a:xfrm>
            <a:off x="2168486" y="1500301"/>
            <a:ext cx="121770" cy="223349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35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599">
              <a:latin typeface="Arial"/>
              <a:cs typeface="Arial"/>
            </a:endParaRPr>
          </a:p>
          <a:p>
            <a:pPr marL="12685"/>
            <a:r>
              <a:rPr sz="649" spc="15" dirty="0">
                <a:latin typeface="Arial"/>
                <a:cs typeface="Arial"/>
              </a:rPr>
              <a:t>30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599">
              <a:latin typeface="Arial"/>
              <a:cs typeface="Arial"/>
            </a:endParaRPr>
          </a:p>
          <a:p>
            <a:pPr marL="12685"/>
            <a:r>
              <a:rPr sz="649" spc="15" dirty="0">
                <a:latin typeface="Arial"/>
                <a:cs typeface="Arial"/>
              </a:rPr>
              <a:t>25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599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649" spc="15" dirty="0">
                <a:latin typeface="Arial"/>
                <a:cs typeface="Arial"/>
              </a:rPr>
              <a:t>20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599">
              <a:latin typeface="Arial"/>
              <a:cs typeface="Arial"/>
            </a:endParaRPr>
          </a:p>
          <a:p>
            <a:pPr marL="12685"/>
            <a:r>
              <a:rPr sz="649" spc="15" dirty="0">
                <a:latin typeface="Arial"/>
                <a:cs typeface="Arial"/>
              </a:rPr>
              <a:t>15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599">
              <a:latin typeface="Arial"/>
              <a:cs typeface="Arial"/>
            </a:endParaRPr>
          </a:p>
          <a:p>
            <a:pPr marL="12685"/>
            <a:r>
              <a:rPr sz="649" spc="15" dirty="0">
                <a:latin typeface="Arial"/>
                <a:cs typeface="Arial"/>
              </a:rPr>
              <a:t>10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599">
              <a:latin typeface="Arial"/>
              <a:cs typeface="Arial"/>
            </a:endParaRPr>
          </a:p>
          <a:p>
            <a:pPr marL="58349">
              <a:spcBef>
                <a:spcPts val="5"/>
              </a:spcBef>
            </a:pPr>
            <a:r>
              <a:rPr sz="649" dirty="0">
                <a:latin typeface="Arial"/>
                <a:cs typeface="Arial"/>
              </a:rPr>
              <a:t>5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599">
              <a:latin typeface="Arial"/>
              <a:cs typeface="Arial"/>
            </a:endParaRPr>
          </a:p>
          <a:p>
            <a:pPr marL="58349"/>
            <a:r>
              <a:rPr sz="649" dirty="0">
                <a:latin typeface="Arial"/>
                <a:cs typeface="Arial"/>
              </a:rPr>
              <a:t>0</a:t>
            </a:r>
            <a:endParaRPr sz="6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 rot="18900000">
            <a:off x="2340771" y="3729061"/>
            <a:ext cx="176462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dirty="0">
                <a:latin typeface="Arial"/>
                <a:cs typeface="Arial"/>
              </a:rPr>
              <a:t>SAL</a:t>
            </a:r>
            <a:endParaRPr sz="6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 rot="18900000">
            <a:off x="2598976" y="3739909"/>
            <a:ext cx="190625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C</a:t>
            </a:r>
            <a:r>
              <a:rPr sz="649" spc="-40" dirty="0">
                <a:latin typeface="Arial"/>
                <a:cs typeface="Arial"/>
              </a:rPr>
              <a:t>UN</a:t>
            </a:r>
            <a:endParaRPr sz="6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 rot="18900000">
            <a:off x="2821817" y="3760171"/>
            <a:ext cx="254715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M</a:t>
            </a:r>
            <a:r>
              <a:rPr sz="649" dirty="0">
                <a:latin typeface="Arial"/>
                <a:cs typeface="Arial"/>
              </a:rPr>
              <a:t>V</a:t>
            </a:r>
            <a:endParaRPr sz="6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 rot="18900000">
            <a:off x="3108829" y="3755099"/>
            <a:ext cx="241556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S</a:t>
            </a:r>
            <a:r>
              <a:rPr sz="649" dirty="0">
                <a:latin typeface="Arial"/>
                <a:cs typeface="Arial"/>
              </a:rPr>
              <a:t>E</a:t>
            </a:r>
            <a:endParaRPr sz="6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 rot="18900000">
            <a:off x="3440742" y="3733180"/>
            <a:ext cx="174224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LP</a:t>
            </a:r>
            <a:endParaRPr sz="6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 rot="18900000">
            <a:off x="3610635" y="3776026"/>
            <a:ext cx="300726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15" dirty="0">
                <a:latin typeface="Arial"/>
                <a:cs typeface="Arial"/>
              </a:rPr>
              <a:t>N</a:t>
            </a:r>
            <a:r>
              <a:rPr sz="649" spc="-5" dirty="0">
                <a:latin typeface="Arial"/>
                <a:cs typeface="Arial"/>
              </a:rPr>
              <a:t>S</a:t>
            </a:r>
            <a:r>
              <a:rPr sz="649" dirty="0">
                <a:latin typeface="Arial"/>
                <a:cs typeface="Arial"/>
              </a:rPr>
              <a:t>V</a:t>
            </a:r>
            <a:endParaRPr sz="6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 rot="18900000">
            <a:off x="3943281" y="3750839"/>
            <a:ext cx="235010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15" dirty="0">
                <a:latin typeface="Arial"/>
                <a:cs typeface="Arial"/>
              </a:rPr>
              <a:t>L</a:t>
            </a:r>
            <a:r>
              <a:rPr sz="649" dirty="0">
                <a:latin typeface="Arial"/>
                <a:cs typeface="Arial"/>
              </a:rPr>
              <a:t>P</a:t>
            </a:r>
            <a:endParaRPr sz="6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 rot="18900000">
            <a:off x="4208001" y="3756697"/>
            <a:ext cx="245733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P</a:t>
            </a:r>
            <a:r>
              <a:rPr sz="649" dirty="0">
                <a:latin typeface="Arial"/>
                <a:cs typeface="Arial"/>
              </a:rPr>
              <a:t>H</a:t>
            </a:r>
            <a:endParaRPr sz="6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 rot="18900000">
            <a:off x="4532722" y="3738077"/>
            <a:ext cx="186632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UB</a:t>
            </a:r>
            <a:endParaRPr sz="6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 rot="18900000">
            <a:off x="4770732" y="3751626"/>
            <a:ext cx="233229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S</a:t>
            </a:r>
            <a:r>
              <a:rPr sz="649" dirty="0">
                <a:latin typeface="Arial"/>
                <a:cs typeface="Arial"/>
              </a:rPr>
              <a:t>L</a:t>
            </a:r>
            <a:endParaRPr sz="6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 rot="18900000">
            <a:off x="5084179" y="3738077"/>
            <a:ext cx="186632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CS</a:t>
            </a:r>
            <a:endParaRPr sz="6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 rot="18900000">
            <a:off x="5359907" y="3738077"/>
            <a:ext cx="186632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C</a:t>
            </a:r>
            <a:r>
              <a:rPr sz="649" spc="-40" dirty="0">
                <a:latin typeface="Arial"/>
                <a:cs typeface="Arial"/>
              </a:rPr>
              <a:t>HP</a:t>
            </a:r>
            <a:endParaRPr sz="64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 rot="18900000">
            <a:off x="5406145" y="3833829"/>
            <a:ext cx="454661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-20" dirty="0">
                <a:latin typeface="Arial"/>
                <a:cs typeface="Arial"/>
              </a:rPr>
              <a:t>I</a:t>
            </a:r>
            <a:r>
              <a:rPr sz="649" spc="15" dirty="0">
                <a:latin typeface="Arial"/>
                <a:cs typeface="Arial"/>
              </a:rPr>
              <a:t>C</a:t>
            </a:r>
            <a:r>
              <a:rPr sz="649" dirty="0">
                <a:latin typeface="Arial"/>
                <a:cs typeface="Arial"/>
              </a:rPr>
              <a:t>O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-40" dirty="0">
                <a:latin typeface="Arial"/>
                <a:cs typeface="Arial"/>
              </a:rPr>
              <a:t>L</a:t>
            </a:r>
            <a:r>
              <a:rPr sz="649" spc="15" dirty="0">
                <a:latin typeface="Arial"/>
                <a:cs typeface="Arial"/>
              </a:rPr>
              <a:t>H</a:t>
            </a:r>
            <a:r>
              <a:rPr sz="649" spc="-20" dirty="0">
                <a:latin typeface="Arial"/>
                <a:cs typeface="Arial"/>
              </a:rPr>
              <a:t>O</a:t>
            </a:r>
            <a:r>
              <a:rPr sz="649" dirty="0">
                <a:latin typeface="Arial"/>
                <a:cs typeface="Arial"/>
              </a:rPr>
              <a:t>SP</a:t>
            </a:r>
            <a:endParaRPr sz="64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 rot="18900000">
            <a:off x="5862371" y="3756581"/>
            <a:ext cx="245733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V</a:t>
            </a:r>
            <a:r>
              <a:rPr sz="649" dirty="0">
                <a:latin typeface="Arial"/>
                <a:cs typeface="Arial"/>
              </a:rPr>
              <a:t>R</a:t>
            </a:r>
            <a:endParaRPr sz="64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18900000">
            <a:off x="6138100" y="3756581"/>
            <a:ext cx="245733" cy="768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9"/>
              </a:lnSpc>
            </a:pPr>
            <a:r>
              <a:rPr sz="649" spc="15" dirty="0">
                <a:latin typeface="Arial"/>
                <a:cs typeface="Arial"/>
              </a:rPr>
              <a:t>H</a:t>
            </a:r>
            <a:r>
              <a:rPr sz="649" spc="-40" dirty="0">
                <a:latin typeface="Arial"/>
                <a:cs typeface="Arial"/>
              </a:rPr>
              <a:t>U</a:t>
            </a:r>
            <a:r>
              <a:rPr sz="649" spc="-5" dirty="0">
                <a:latin typeface="Arial"/>
                <a:cs typeface="Arial"/>
              </a:rPr>
              <a:t>V</a:t>
            </a:r>
            <a:r>
              <a:rPr sz="649" dirty="0">
                <a:latin typeface="Arial"/>
                <a:cs typeface="Arial"/>
              </a:rPr>
              <a:t>N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063411" y="1815436"/>
          <a:ext cx="2017447" cy="12316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69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52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553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46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5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5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5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753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69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5065986" y="1745091"/>
            <a:ext cx="2016813" cy="0"/>
          </a:xfrm>
          <a:custGeom>
            <a:avLst/>
            <a:gdLst/>
            <a:ahLst/>
            <a:cxnLst/>
            <a:rect l="l" t="t" r="r" b="b"/>
            <a:pathLst>
              <a:path w="2019300">
                <a:moveTo>
                  <a:pt x="0" y="0"/>
                </a:moveTo>
                <a:lnTo>
                  <a:pt x="2019185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4936546" y="2980911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latin typeface="Arial"/>
                <a:cs typeface="Arial"/>
              </a:rPr>
              <a:t>0</a:t>
            </a:r>
            <a:endParaRPr sz="6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867792" y="2763270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1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67792" y="2545631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2</a:t>
            </a:r>
            <a:endParaRPr sz="6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867792" y="2327990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3</a:t>
            </a:r>
            <a:endParaRPr sz="6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867792" y="2110350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4</a:t>
            </a:r>
            <a:endParaRPr sz="6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67792" y="1892710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5</a:t>
            </a:r>
            <a:endParaRPr sz="6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867792" y="1675070"/>
            <a:ext cx="1401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0</a:t>
            </a:r>
            <a:r>
              <a:rPr sz="649" spc="-20" dirty="0">
                <a:latin typeface="Arial"/>
                <a:cs typeface="Arial"/>
              </a:rPr>
              <a:t>,</a:t>
            </a:r>
            <a:r>
              <a:rPr sz="649" dirty="0">
                <a:latin typeface="Arial"/>
                <a:cs typeface="Arial"/>
              </a:rPr>
              <a:t>6</a:t>
            </a:r>
            <a:endParaRPr sz="6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79657" y="3081487"/>
            <a:ext cx="18836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20" dirty="0">
                <a:latin typeface="Arial"/>
                <a:cs typeface="Arial"/>
              </a:rPr>
              <a:t>I</a:t>
            </a:r>
            <a:r>
              <a:rPr sz="649" spc="35" dirty="0">
                <a:latin typeface="Arial"/>
                <a:cs typeface="Arial"/>
              </a:rPr>
              <a:t>GM</a:t>
            </a:r>
            <a:endParaRPr sz="6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414685" y="3081487"/>
            <a:ext cx="32535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N</a:t>
            </a:r>
            <a:r>
              <a:rPr sz="649" dirty="0">
                <a:latin typeface="Arial"/>
                <a:cs typeface="Arial"/>
              </a:rPr>
              <a:t>O</a:t>
            </a:r>
            <a:r>
              <a:rPr sz="649" spc="-40" dirty="0">
                <a:latin typeface="Arial"/>
                <a:cs typeface="Arial"/>
              </a:rPr>
              <a:t> </a:t>
            </a:r>
            <a:r>
              <a:rPr sz="649" spc="35" dirty="0">
                <a:latin typeface="Arial"/>
                <a:cs typeface="Arial"/>
              </a:rPr>
              <a:t>I</a:t>
            </a:r>
            <a:r>
              <a:rPr sz="649" spc="-20" dirty="0">
                <a:latin typeface="Arial"/>
                <a:cs typeface="Arial"/>
              </a:rPr>
              <a:t>GM</a:t>
            </a:r>
            <a:endParaRPr sz="6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610463" y="1527775"/>
            <a:ext cx="77184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Mediana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%CTCs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802630" y="1882309"/>
            <a:ext cx="2467742" cy="1120663"/>
            <a:chOff x="1799215" y="1884629"/>
            <a:chExt cx="2470785" cy="1122045"/>
          </a:xfrm>
        </p:grpSpPr>
        <p:sp>
          <p:nvSpPr>
            <p:cNvPr id="16" name="object 16"/>
            <p:cNvSpPr/>
            <p:nvPr/>
          </p:nvSpPr>
          <p:spPr>
            <a:xfrm>
              <a:off x="1799215" y="2820648"/>
              <a:ext cx="1071245" cy="0"/>
            </a:xfrm>
            <a:custGeom>
              <a:avLst/>
              <a:gdLst/>
              <a:ahLst/>
              <a:cxnLst/>
              <a:rect l="l" t="t" r="r" b="b"/>
              <a:pathLst>
                <a:path w="1071245">
                  <a:moveTo>
                    <a:pt x="0" y="0"/>
                  </a:moveTo>
                  <a:lnTo>
                    <a:pt x="247021" y="0"/>
                  </a:lnTo>
                </a:path>
                <a:path w="1071245">
                  <a:moveTo>
                    <a:pt x="577183" y="0"/>
                  </a:moveTo>
                  <a:lnTo>
                    <a:pt x="107078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046236" y="2847060"/>
              <a:ext cx="1152525" cy="156845"/>
            </a:xfrm>
            <a:custGeom>
              <a:avLst/>
              <a:gdLst/>
              <a:ahLst/>
              <a:cxnLst/>
              <a:rect l="l" t="t" r="r" b="b"/>
              <a:pathLst>
                <a:path w="1152525" h="156844">
                  <a:moveTo>
                    <a:pt x="330161" y="0"/>
                  </a:moveTo>
                  <a:lnTo>
                    <a:pt x="0" y="0"/>
                  </a:lnTo>
                  <a:lnTo>
                    <a:pt x="0" y="156705"/>
                  </a:lnTo>
                  <a:lnTo>
                    <a:pt x="330161" y="156705"/>
                  </a:lnTo>
                  <a:lnTo>
                    <a:pt x="330161" y="0"/>
                  </a:lnTo>
                  <a:close/>
                </a:path>
                <a:path w="1152525" h="156844">
                  <a:moveTo>
                    <a:pt x="1152271" y="92443"/>
                  </a:moveTo>
                  <a:lnTo>
                    <a:pt x="823760" y="92443"/>
                  </a:lnTo>
                  <a:lnTo>
                    <a:pt x="823760" y="156705"/>
                  </a:lnTo>
                  <a:lnTo>
                    <a:pt x="1152271" y="156705"/>
                  </a:lnTo>
                  <a:lnTo>
                    <a:pt x="1152271" y="9244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1799215" y="2086029"/>
              <a:ext cx="2470785" cy="551815"/>
            </a:xfrm>
            <a:custGeom>
              <a:avLst/>
              <a:gdLst/>
              <a:ahLst/>
              <a:cxnLst/>
              <a:rect l="l" t="t" r="r" b="b"/>
              <a:pathLst>
                <a:path w="2470785" h="551814">
                  <a:moveTo>
                    <a:pt x="0" y="551383"/>
                  </a:moveTo>
                  <a:lnTo>
                    <a:pt x="247021" y="551383"/>
                  </a:lnTo>
                </a:path>
                <a:path w="2470785" h="551814">
                  <a:moveTo>
                    <a:pt x="577183" y="551383"/>
                  </a:moveTo>
                  <a:lnTo>
                    <a:pt x="1070781" y="551383"/>
                  </a:lnTo>
                </a:path>
                <a:path w="2470785" h="551814">
                  <a:moveTo>
                    <a:pt x="0" y="366483"/>
                  </a:moveTo>
                  <a:lnTo>
                    <a:pt x="247021" y="366483"/>
                  </a:lnTo>
                </a:path>
                <a:path w="2470785" h="551814">
                  <a:moveTo>
                    <a:pt x="577183" y="366483"/>
                  </a:moveTo>
                  <a:lnTo>
                    <a:pt x="1894541" y="366483"/>
                  </a:lnTo>
                </a:path>
                <a:path w="2470785" h="551814">
                  <a:moveTo>
                    <a:pt x="0" y="183248"/>
                  </a:moveTo>
                  <a:lnTo>
                    <a:pt x="247021" y="183248"/>
                  </a:lnTo>
                </a:path>
                <a:path w="2470785" h="551814">
                  <a:moveTo>
                    <a:pt x="577183" y="183248"/>
                  </a:moveTo>
                  <a:lnTo>
                    <a:pt x="2470721" y="183248"/>
                  </a:lnTo>
                </a:path>
                <a:path w="2470785" h="551814">
                  <a:moveTo>
                    <a:pt x="0" y="0"/>
                  </a:moveTo>
                  <a:lnTo>
                    <a:pt x="247021" y="0"/>
                  </a:lnTo>
                </a:path>
                <a:path w="2470785" h="551814">
                  <a:moveTo>
                    <a:pt x="577183" y="0"/>
                  </a:moveTo>
                  <a:lnTo>
                    <a:pt x="247072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1799215" y="1902793"/>
              <a:ext cx="2470785" cy="0"/>
            </a:xfrm>
            <a:custGeom>
              <a:avLst/>
              <a:gdLst/>
              <a:ahLst/>
              <a:cxnLst/>
              <a:rect l="l" t="t" r="r" b="b"/>
              <a:pathLst>
                <a:path w="2470785">
                  <a:moveTo>
                    <a:pt x="0" y="0"/>
                  </a:moveTo>
                  <a:lnTo>
                    <a:pt x="247021" y="0"/>
                  </a:lnTo>
                </a:path>
                <a:path w="2470785">
                  <a:moveTo>
                    <a:pt x="577183" y="0"/>
                  </a:moveTo>
                  <a:lnTo>
                    <a:pt x="247072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046236" y="1884629"/>
              <a:ext cx="330200" cy="962660"/>
            </a:xfrm>
            <a:custGeom>
              <a:avLst/>
              <a:gdLst/>
              <a:ahLst/>
              <a:cxnLst/>
              <a:rect l="l" t="t" r="r" b="b"/>
              <a:pathLst>
                <a:path w="330200" h="962660">
                  <a:moveTo>
                    <a:pt x="330161" y="0"/>
                  </a:moveTo>
                  <a:lnTo>
                    <a:pt x="0" y="0"/>
                  </a:lnTo>
                  <a:lnTo>
                    <a:pt x="0" y="962431"/>
                  </a:lnTo>
                  <a:lnTo>
                    <a:pt x="330161" y="962431"/>
                  </a:lnTo>
                  <a:lnTo>
                    <a:pt x="330161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198507" y="2637412"/>
              <a:ext cx="495300" cy="183515"/>
            </a:xfrm>
            <a:custGeom>
              <a:avLst/>
              <a:gdLst/>
              <a:ahLst/>
              <a:cxnLst/>
              <a:rect l="l" t="t" r="r" b="b"/>
              <a:pathLst>
                <a:path w="495300" h="183514">
                  <a:moveTo>
                    <a:pt x="0" y="183235"/>
                  </a:moveTo>
                  <a:lnTo>
                    <a:pt x="495249" y="183235"/>
                  </a:lnTo>
                </a:path>
                <a:path w="495300" h="183514">
                  <a:moveTo>
                    <a:pt x="0" y="0"/>
                  </a:moveTo>
                  <a:lnTo>
                    <a:pt x="49524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2869996" y="2462415"/>
              <a:ext cx="328930" cy="477520"/>
            </a:xfrm>
            <a:custGeom>
              <a:avLst/>
              <a:gdLst/>
              <a:ahLst/>
              <a:cxnLst/>
              <a:rect l="l" t="t" r="r" b="b"/>
              <a:pathLst>
                <a:path w="328930" h="477519">
                  <a:moveTo>
                    <a:pt x="328510" y="0"/>
                  </a:moveTo>
                  <a:lnTo>
                    <a:pt x="0" y="0"/>
                  </a:lnTo>
                  <a:lnTo>
                    <a:pt x="0" y="477088"/>
                  </a:lnTo>
                  <a:lnTo>
                    <a:pt x="328510" y="477088"/>
                  </a:lnTo>
                  <a:lnTo>
                    <a:pt x="32851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022267" y="2452513"/>
              <a:ext cx="248285" cy="368300"/>
            </a:xfrm>
            <a:custGeom>
              <a:avLst/>
              <a:gdLst/>
              <a:ahLst/>
              <a:cxnLst/>
              <a:rect l="l" t="t" r="r" b="b"/>
              <a:pathLst>
                <a:path w="248285" h="368300">
                  <a:moveTo>
                    <a:pt x="0" y="368134"/>
                  </a:moveTo>
                  <a:lnTo>
                    <a:pt x="247669" y="368134"/>
                  </a:lnTo>
                </a:path>
                <a:path w="248285" h="368300">
                  <a:moveTo>
                    <a:pt x="0" y="184899"/>
                  </a:moveTo>
                  <a:lnTo>
                    <a:pt x="247669" y="184899"/>
                  </a:lnTo>
                </a:path>
                <a:path w="248285" h="368300">
                  <a:moveTo>
                    <a:pt x="0" y="0"/>
                  </a:moveTo>
                  <a:lnTo>
                    <a:pt x="24766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3693756" y="2911449"/>
              <a:ext cx="328930" cy="92710"/>
            </a:xfrm>
            <a:custGeom>
              <a:avLst/>
              <a:gdLst/>
              <a:ahLst/>
              <a:cxnLst/>
              <a:rect l="l" t="t" r="r" b="b"/>
              <a:pathLst>
                <a:path w="328929" h="92710">
                  <a:moveTo>
                    <a:pt x="328510" y="0"/>
                  </a:moveTo>
                  <a:lnTo>
                    <a:pt x="0" y="0"/>
                  </a:lnTo>
                  <a:lnTo>
                    <a:pt x="0" y="92329"/>
                  </a:lnTo>
                  <a:lnTo>
                    <a:pt x="328510" y="92329"/>
                  </a:lnTo>
                  <a:lnTo>
                    <a:pt x="32851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693756" y="2426106"/>
              <a:ext cx="328930" cy="485775"/>
            </a:xfrm>
            <a:custGeom>
              <a:avLst/>
              <a:gdLst/>
              <a:ahLst/>
              <a:cxnLst/>
              <a:rect l="l" t="t" r="r" b="b"/>
              <a:pathLst>
                <a:path w="328929" h="485775">
                  <a:moveTo>
                    <a:pt x="328510" y="0"/>
                  </a:moveTo>
                  <a:lnTo>
                    <a:pt x="0" y="0"/>
                  </a:lnTo>
                  <a:lnTo>
                    <a:pt x="0" y="485343"/>
                  </a:lnTo>
                  <a:lnTo>
                    <a:pt x="328510" y="485343"/>
                  </a:lnTo>
                  <a:lnTo>
                    <a:pt x="32851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1799215" y="3003769"/>
              <a:ext cx="2470785" cy="0"/>
            </a:xfrm>
            <a:custGeom>
              <a:avLst/>
              <a:gdLst/>
              <a:ahLst/>
              <a:cxnLst/>
              <a:rect l="l" t="t" r="r" b="b"/>
              <a:pathLst>
                <a:path w="2470785">
                  <a:moveTo>
                    <a:pt x="0" y="0"/>
                  </a:moveTo>
                  <a:lnTo>
                    <a:pt x="247072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/>
          <p:nvPr/>
        </p:nvSpPr>
        <p:spPr>
          <a:xfrm>
            <a:off x="1802630" y="1716666"/>
            <a:ext cx="2467742" cy="0"/>
          </a:xfrm>
          <a:custGeom>
            <a:avLst/>
            <a:gdLst/>
            <a:ahLst/>
            <a:cxnLst/>
            <a:rect l="l" t="t" r="r" b="b"/>
            <a:pathLst>
              <a:path w="2470785">
                <a:moveTo>
                  <a:pt x="0" y="0"/>
                </a:moveTo>
                <a:lnTo>
                  <a:pt x="2470721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1673190" y="2929799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latin typeface="Arial"/>
                <a:cs typeface="Arial"/>
              </a:rPr>
              <a:t>0</a:t>
            </a:r>
            <a:endParaRPr sz="6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627353" y="2746784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20</a:t>
            </a:r>
            <a:endParaRPr sz="6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27353" y="2563768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40</a:t>
            </a:r>
            <a:endParaRPr sz="6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27353" y="2380753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60</a:t>
            </a:r>
            <a:endParaRPr sz="6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27353" y="2197737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80</a:t>
            </a:r>
            <a:endParaRPr sz="6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581516" y="2013072"/>
            <a:ext cx="15601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1</a:t>
            </a:r>
            <a:r>
              <a:rPr sz="649" spc="-40" dirty="0">
                <a:latin typeface="Arial"/>
                <a:cs typeface="Arial"/>
              </a:rPr>
              <a:t>00</a:t>
            </a:r>
            <a:endParaRPr sz="64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581516" y="1830057"/>
            <a:ext cx="15601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1</a:t>
            </a:r>
            <a:r>
              <a:rPr sz="649" spc="-40" dirty="0">
                <a:latin typeface="Arial"/>
                <a:cs typeface="Arial"/>
              </a:rPr>
              <a:t>20</a:t>
            </a:r>
            <a:endParaRPr sz="64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581516" y="1647042"/>
            <a:ext cx="15601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1</a:t>
            </a:r>
            <a:r>
              <a:rPr sz="649" spc="-40" dirty="0">
                <a:latin typeface="Arial"/>
                <a:cs typeface="Arial"/>
              </a:rPr>
              <a:t>40</a:t>
            </a:r>
            <a:endParaRPr sz="64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066096" y="3030375"/>
            <a:ext cx="29364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20" dirty="0">
                <a:latin typeface="Arial"/>
                <a:cs typeface="Arial"/>
              </a:rPr>
              <a:t>T</a:t>
            </a:r>
            <a:r>
              <a:rPr sz="649" spc="15" dirty="0">
                <a:latin typeface="Arial"/>
                <a:cs typeface="Arial"/>
              </a:rPr>
              <a:t>o</a:t>
            </a:r>
            <a:r>
              <a:rPr sz="649" spc="-20" dirty="0">
                <a:latin typeface="Arial"/>
                <a:cs typeface="Arial"/>
              </a:rPr>
              <a:t>t</a:t>
            </a:r>
            <a:r>
              <a:rPr sz="649" spc="15" dirty="0">
                <a:latin typeface="Arial"/>
                <a:cs typeface="Arial"/>
              </a:rPr>
              <a:t>al</a:t>
            </a:r>
            <a:r>
              <a:rPr sz="649" spc="-40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s</a:t>
            </a:r>
            <a:endParaRPr sz="649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83724" y="3030375"/>
            <a:ext cx="35325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latin typeface="Arial"/>
                <a:cs typeface="Arial"/>
              </a:rPr>
              <a:t>N</a:t>
            </a:r>
            <a:r>
              <a:rPr sz="649" spc="-40" dirty="0">
                <a:latin typeface="Arial"/>
                <a:cs typeface="Arial"/>
              </a:rPr>
              <a:t>e</a:t>
            </a:r>
            <a:r>
              <a:rPr sz="649" spc="15" dirty="0">
                <a:latin typeface="Arial"/>
                <a:cs typeface="Arial"/>
              </a:rPr>
              <a:t>ga</a:t>
            </a:r>
            <a:r>
              <a:rPr sz="649" spc="-20" dirty="0">
                <a:latin typeface="Arial"/>
                <a:cs typeface="Arial"/>
              </a:rPr>
              <a:t>t</a:t>
            </a:r>
            <a:r>
              <a:rPr sz="649" spc="15" dirty="0">
                <a:latin typeface="Arial"/>
                <a:cs typeface="Arial"/>
              </a:rPr>
              <a:t>i</a:t>
            </a:r>
            <a:r>
              <a:rPr sz="649" dirty="0">
                <a:latin typeface="Arial"/>
                <a:cs typeface="Arial"/>
              </a:rPr>
              <a:t>vo</a:t>
            </a:r>
            <a:endParaRPr sz="649">
              <a:latin typeface="Arial"/>
              <a:cs typeface="Arial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640920" y="3231987"/>
            <a:ext cx="41858" cy="41858"/>
          </a:xfrm>
          <a:custGeom>
            <a:avLst/>
            <a:gdLst/>
            <a:ahLst/>
            <a:cxnLst/>
            <a:rect l="l" t="t" r="r" b="b"/>
            <a:pathLst>
              <a:path w="41910" h="41910">
                <a:moveTo>
                  <a:pt x="41478" y="0"/>
                </a:moveTo>
                <a:lnTo>
                  <a:pt x="0" y="0"/>
                </a:lnTo>
                <a:lnTo>
                  <a:pt x="0" y="41478"/>
                </a:lnTo>
                <a:lnTo>
                  <a:pt x="41478" y="41478"/>
                </a:lnTo>
                <a:lnTo>
                  <a:pt x="41478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" name="object 39"/>
          <p:cNvSpPr/>
          <p:nvPr/>
        </p:nvSpPr>
        <p:spPr>
          <a:xfrm>
            <a:off x="2921054" y="3231987"/>
            <a:ext cx="41858" cy="41858"/>
          </a:xfrm>
          <a:custGeom>
            <a:avLst/>
            <a:gdLst/>
            <a:ahLst/>
            <a:cxnLst/>
            <a:rect l="l" t="t" r="r" b="b"/>
            <a:pathLst>
              <a:path w="41910" h="41910">
                <a:moveTo>
                  <a:pt x="41478" y="0"/>
                </a:moveTo>
                <a:lnTo>
                  <a:pt x="0" y="0"/>
                </a:lnTo>
                <a:lnTo>
                  <a:pt x="0" y="41478"/>
                </a:lnTo>
                <a:lnTo>
                  <a:pt x="41478" y="41478"/>
                </a:lnTo>
                <a:lnTo>
                  <a:pt x="41478" y="0"/>
                </a:lnTo>
                <a:close/>
              </a:path>
            </a:pathLst>
          </a:custGeom>
          <a:solidFill>
            <a:srgbClr val="ED7D3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 txBox="1"/>
          <p:nvPr/>
        </p:nvSpPr>
        <p:spPr>
          <a:xfrm>
            <a:off x="2687800" y="2975965"/>
            <a:ext cx="605678" cy="318029"/>
          </a:xfrm>
          <a:prstGeom prst="rect">
            <a:avLst/>
          </a:prstGeom>
        </p:spPr>
        <p:txBody>
          <a:bodyPr vert="horz" wrap="square" lIns="0" tIns="66593" rIns="0" bIns="0" rtlCol="0">
            <a:spAutoFit/>
          </a:bodyPr>
          <a:lstStyle/>
          <a:p>
            <a:pPr marL="204225">
              <a:spcBef>
                <a:spcPts val="524"/>
              </a:spcBef>
            </a:pPr>
            <a:r>
              <a:rPr sz="649" spc="-5" dirty="0">
                <a:latin typeface="Arial"/>
                <a:cs typeface="Arial"/>
              </a:rPr>
              <a:t>Positivo</a:t>
            </a:r>
            <a:endParaRPr sz="649">
              <a:latin typeface="Arial"/>
              <a:cs typeface="Arial"/>
            </a:endParaRPr>
          </a:p>
          <a:p>
            <a:pPr marL="12685">
              <a:spcBef>
                <a:spcPts val="429"/>
              </a:spcBef>
            </a:pPr>
            <a:r>
              <a:rPr sz="649" spc="-20" dirty="0">
                <a:latin typeface="Arial"/>
                <a:cs typeface="Arial"/>
              </a:rPr>
              <a:t>I</a:t>
            </a:r>
            <a:r>
              <a:rPr sz="649" spc="35" dirty="0">
                <a:latin typeface="Arial"/>
                <a:cs typeface="Arial"/>
              </a:rPr>
              <a:t>G</a:t>
            </a:r>
            <a:r>
              <a:rPr sz="649" dirty="0">
                <a:latin typeface="Arial"/>
                <a:cs typeface="Arial"/>
              </a:rPr>
              <a:t>M    </a:t>
            </a:r>
            <a:r>
              <a:rPr sz="649" spc="60" dirty="0">
                <a:latin typeface="Arial"/>
                <a:cs typeface="Arial"/>
              </a:rPr>
              <a:t> </a:t>
            </a:r>
            <a:r>
              <a:rPr sz="649" spc="15" dirty="0">
                <a:latin typeface="Arial"/>
                <a:cs typeface="Arial"/>
              </a:rPr>
              <a:t>N</a:t>
            </a:r>
            <a:r>
              <a:rPr sz="649" dirty="0">
                <a:latin typeface="Arial"/>
                <a:cs typeface="Arial"/>
              </a:rPr>
              <a:t>O</a:t>
            </a:r>
            <a:r>
              <a:rPr sz="649" spc="-40" dirty="0">
                <a:latin typeface="Arial"/>
                <a:cs typeface="Arial"/>
              </a:rPr>
              <a:t> </a:t>
            </a:r>
            <a:r>
              <a:rPr sz="649" spc="35" dirty="0">
                <a:latin typeface="Arial"/>
                <a:cs typeface="Arial"/>
              </a:rPr>
              <a:t>I</a:t>
            </a:r>
            <a:r>
              <a:rPr sz="649" spc="-20" dirty="0">
                <a:latin typeface="Arial"/>
                <a:cs typeface="Arial"/>
              </a:rPr>
              <a:t>GM</a:t>
            </a:r>
            <a:endParaRPr sz="649">
              <a:latin typeface="Arial"/>
              <a:cs typeface="Arial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1414217" y="657027"/>
            <a:ext cx="1528465" cy="542256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sz="1498" spc="10" dirty="0">
                <a:solidFill>
                  <a:srgbClr val="800000"/>
                </a:solidFill>
                <a:latin typeface="Arial"/>
                <a:cs typeface="Arial"/>
              </a:rPr>
              <a:t>NoMoreMGUS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325"/>
              </a:spcBef>
            </a:pP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Detección</a:t>
            </a:r>
            <a:r>
              <a:rPr sz="1298" spc="-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de</a:t>
            </a:r>
            <a:r>
              <a:rPr sz="1298" spc="-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595959"/>
                </a:solidFill>
                <a:latin typeface="Arial"/>
                <a:cs typeface="Arial"/>
              </a:rPr>
              <a:t>CTCs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82227" y="885843"/>
            <a:ext cx="137942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Recruitment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-15" dirty="0">
                <a:solidFill>
                  <a:srgbClr val="333399"/>
                </a:solidFill>
                <a:latin typeface="Calibri"/>
                <a:cs typeface="Calibri"/>
              </a:rPr>
              <a:t>rate</a:t>
            </a:r>
            <a:endParaRPr sz="1498" dirty="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59039" y="1665592"/>
          <a:ext cx="3615042" cy="15138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15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41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3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58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1666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Protocol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02870" marR="95250" indent="-635" algn="ctr">
                        <a:lnSpc>
                          <a:spcPct val="154700"/>
                        </a:lnSpc>
                      </a:pP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(valid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71755" marR="33655" indent="132080">
                        <a:lnSpc>
                          <a:spcPct val="154700"/>
                        </a:lnSpc>
                        <a:spcBef>
                          <a:spcPts val="695"/>
                        </a:spcBef>
                      </a:pP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#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first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months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815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88265" marR="50165" indent="132080">
                        <a:lnSpc>
                          <a:spcPct val="154700"/>
                        </a:lnSpc>
                        <a:spcBef>
                          <a:spcPts val="695"/>
                        </a:spcBef>
                      </a:pP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#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first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months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815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1000" b="1" spc="10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ALL-HR-03</a:t>
                      </a:r>
                      <a:endParaRPr sz="1000" dirty="0">
                        <a:latin typeface="Calibri"/>
                        <a:cs typeface="Calibri"/>
                      </a:endParaRPr>
                    </a:p>
                  </a:txBody>
                  <a:tcPr marL="0" marR="0" marT="735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326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85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1000" b="1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ALL-HR-11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483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348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820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820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820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1000" b="1" spc="10" dirty="0">
                          <a:solidFill>
                            <a:srgbClr val="7030A0"/>
                          </a:solidFill>
                          <a:latin typeface="Calibri"/>
                          <a:cs typeface="Calibri"/>
                        </a:rPr>
                        <a:t>ALL-19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7356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260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204</a:t>
                      </a:r>
                      <a:endParaRPr sz="1000" dirty="0">
                        <a:latin typeface="Calibri"/>
                        <a:cs typeface="Calibri"/>
                      </a:endParaRPr>
                    </a:p>
                  </a:txBody>
                  <a:tcPr marL="0" marR="0" marT="475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95428" y="1513599"/>
            <a:ext cx="2459231" cy="1977799"/>
          </a:xfrm>
          <a:prstGeom prst="rect">
            <a:avLst/>
          </a:prstGeom>
        </p:spPr>
      </p:pic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05895" y="1540964"/>
            <a:ext cx="4414157" cy="134137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90062" indent="-78011">
              <a:spcBef>
                <a:spcPts val="130"/>
              </a:spcBef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Actualización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trabajo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NGS y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20" dirty="0">
                <a:solidFill>
                  <a:srgbClr val="222222"/>
                </a:solidFill>
                <a:latin typeface="Calibri"/>
                <a:cs typeface="Calibri"/>
              </a:rPr>
              <a:t>EMR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 blood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2014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"/>
              </a:spcBef>
              <a:buClr>
                <a:srgbClr val="222222"/>
              </a:buClr>
              <a:buFont typeface="Arial"/>
              <a:buChar char="•"/>
            </a:pPr>
            <a:endParaRPr sz="1698">
              <a:latin typeface="Calibri"/>
              <a:cs typeface="Calibri"/>
            </a:endParaRPr>
          </a:p>
          <a:p>
            <a:pPr marL="90062" indent="-78011">
              <a:spcBef>
                <a:spcPts val="5"/>
              </a:spcBef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Panel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de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NGS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-15" dirty="0">
                <a:solidFill>
                  <a:srgbClr val="222222"/>
                </a:solidFill>
                <a:latin typeface="Calibri"/>
                <a:cs typeface="Calibri"/>
              </a:rPr>
              <a:t>(CNV,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SNV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y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tx)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GEM12,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submitted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222222"/>
              </a:buClr>
              <a:buFont typeface="Arial"/>
              <a:buChar char="•"/>
            </a:pPr>
            <a:endParaRPr sz="1698">
              <a:latin typeface="Calibri"/>
              <a:cs typeface="Calibri"/>
            </a:endParaRPr>
          </a:p>
          <a:p>
            <a:pPr marL="90062" indent="-78011"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cfDNA,</a:t>
            </a:r>
            <a:r>
              <a:rPr sz="1698" spc="-2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Blood</a:t>
            </a:r>
            <a:r>
              <a:rPr sz="1698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Flow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15158" y="630830"/>
            <a:ext cx="1513244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0" spc="5" dirty="0">
                <a:solidFill>
                  <a:srgbClr val="222222"/>
                </a:solidFill>
                <a:latin typeface="Calibri"/>
                <a:cs typeface="Calibri"/>
              </a:rPr>
              <a:t>Estudios</a:t>
            </a:r>
            <a:r>
              <a:rPr sz="1698" b="0" spc="-2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b="0" spc="15" dirty="0">
                <a:solidFill>
                  <a:srgbClr val="222222"/>
                </a:solidFill>
                <a:latin typeface="Calibri"/>
                <a:cs typeface="Calibri"/>
              </a:rPr>
              <a:t>de</a:t>
            </a:r>
            <a:r>
              <a:rPr sz="1698" b="0" spc="-2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b="0" spc="15" dirty="0">
                <a:solidFill>
                  <a:srgbClr val="222222"/>
                </a:solidFill>
                <a:latin typeface="Calibri"/>
                <a:cs typeface="Calibri"/>
              </a:rPr>
              <a:t>EMR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26952" y="1223296"/>
            <a:ext cx="5181561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Impacto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a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largo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plazo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la EMR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mediante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NGS, actualización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los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datos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del </a:t>
            </a:r>
            <a:r>
              <a:rPr sz="1298" spc="-27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estudio,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“Blood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2014: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SG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y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25" dirty="0">
                <a:solidFill>
                  <a:srgbClr val="222222"/>
                </a:solidFill>
                <a:latin typeface="Calibri"/>
                <a:cs typeface="Calibri"/>
              </a:rPr>
              <a:t>SLP”.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Se</a:t>
            </a:r>
            <a:r>
              <a:rPr sz="1298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C00000"/>
                </a:solidFill>
                <a:latin typeface="Calibri"/>
                <a:cs typeface="Calibri"/>
              </a:rPr>
              <a:t>esta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 actualizando</a:t>
            </a:r>
            <a:r>
              <a:rPr sz="1298" dirty="0">
                <a:solidFill>
                  <a:srgbClr val="C00000"/>
                </a:solidFill>
                <a:latin typeface="Calibri"/>
                <a:cs typeface="Calibri"/>
              </a:rPr>
              <a:t> el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C00000"/>
                </a:solidFill>
                <a:latin typeface="Calibri"/>
                <a:cs typeface="Calibri"/>
              </a:rPr>
              <a:t>seguimiento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26952" y="3800354"/>
            <a:ext cx="5049009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Hipótesis: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5" dirty="0">
                <a:solidFill>
                  <a:srgbClr val="222222"/>
                </a:solidFill>
                <a:latin typeface="Calibri"/>
                <a:cs typeface="Calibri"/>
              </a:rPr>
              <a:t>existe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un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grupo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enfermos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que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alcanzan EMR-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mediante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NGS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y </a:t>
            </a:r>
            <a:r>
              <a:rPr sz="1298" spc="-27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tienen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una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SLP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y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SG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prolongada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&gt;10a.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Seguimiento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medio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10-15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años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32554" y="1937127"/>
            <a:ext cx="3060637" cy="1775754"/>
          </a:xfrm>
          <a:prstGeom prst="rect">
            <a:avLst/>
          </a:prstGeom>
        </p:spPr>
      </p:pic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2215273" y="1820435"/>
            <a:ext cx="2867934" cy="84224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Diseño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un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panel específico para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 estudio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pacientes con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MM</a:t>
            </a:r>
            <a:endParaRPr sz="599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499">
              <a:latin typeface="Tahoma"/>
              <a:cs typeface="Tahoma"/>
            </a:endParaRPr>
          </a:p>
          <a:p>
            <a:pPr marL="88159" marR="5074" indent="-76109">
              <a:lnSpc>
                <a:spcPct val="166100"/>
              </a:lnSpc>
              <a:buFont typeface="Arial"/>
              <a:buChar char="•"/>
              <a:tabLst>
                <a:tab pos="88793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involucrados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desarrollo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progresión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del </a:t>
            </a:r>
            <a:r>
              <a:rPr sz="449" b="1" spc="30" dirty="0">
                <a:solidFill>
                  <a:srgbClr val="2E75B6"/>
                </a:solidFill>
                <a:latin typeface="Tahoma"/>
                <a:cs typeface="Tahoma"/>
              </a:rPr>
              <a:t>MM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ATM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ATR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CCND1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KRAS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NRAS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PRDM1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 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),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relacionados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con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tratamiento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resistencia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drogas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PSMD1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XBP1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PSMB5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PSMC2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o 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candidatos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nuevos tratamientos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inmunoterapia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CD38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CD19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etc.)</a:t>
            </a:r>
            <a:endParaRPr sz="350">
              <a:latin typeface="Tahoma"/>
              <a:cs typeface="Tahoma"/>
            </a:endParaRPr>
          </a:p>
          <a:p>
            <a:pPr>
              <a:spcBef>
                <a:spcPts val="4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88159" indent="-76109"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frecuentes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envueltas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las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translocaciones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típicas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t(4,11)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t(4,14)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t(4,16)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t(11,14)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449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88159" indent="-76109">
              <a:spcBef>
                <a:spcPts val="5"/>
              </a:spcBef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distribuidas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genoma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para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identificación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CNVs</a:t>
            </a:r>
            <a:endParaRPr sz="449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5297" y="2714590"/>
            <a:ext cx="16343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88159" indent="-76109">
              <a:spcBef>
                <a:spcPts val="135"/>
              </a:spcBef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cromosómicas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los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loci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Ig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5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5" dirty="0">
                <a:solidFill>
                  <a:srgbClr val="548235"/>
                </a:solidFill>
                <a:latin typeface="Tahoma"/>
                <a:cs typeface="Tahoma"/>
              </a:rPr>
              <a:t>IgH</a:t>
            </a:r>
            <a:r>
              <a:rPr sz="350" b="1" spc="-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IgK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449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59512" y="2826843"/>
            <a:ext cx="799749" cy="213769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algn="ctr">
              <a:spcBef>
                <a:spcPts val="449"/>
              </a:spcBef>
            </a:pP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Tamaño</a:t>
            </a:r>
            <a:r>
              <a:rPr sz="54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total</a:t>
            </a:r>
            <a:r>
              <a:rPr sz="549" b="1" spc="-2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~400</a:t>
            </a:r>
            <a:r>
              <a:rPr sz="549" b="1" spc="-1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Kb</a:t>
            </a:r>
            <a:endParaRPr sz="549">
              <a:latin typeface="Tahoma"/>
              <a:cs typeface="Tahoma"/>
            </a:endParaRPr>
          </a:p>
          <a:p>
            <a:pPr algn="ctr">
              <a:spcBef>
                <a:spcPts val="240"/>
              </a:spcBef>
            </a:pP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(A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gil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ent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SureSe</a:t>
            </a:r>
            <a:r>
              <a:rPr sz="300" b="1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ct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3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5273" y="3209270"/>
            <a:ext cx="263707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secuenciación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se realizó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usando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tecnología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NextSeq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Illumina,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PE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x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150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pb</a:t>
            </a:r>
            <a:endParaRPr sz="449">
              <a:latin typeface="Tahoma"/>
              <a:cs typeface="Tahoma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74408" y="642425"/>
            <a:ext cx="6295248" cy="353259"/>
            <a:chOff x="1270342" y="643216"/>
            <a:chExt cx="6303010" cy="353695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63016"/>
              <a:ext cx="6302860" cy="27238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29778" y="643216"/>
              <a:ext cx="1535264" cy="35326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2" y="684783"/>
              <a:ext cx="6271082" cy="208534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447534" y="686888"/>
            <a:ext cx="131790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MATERIAL</a:t>
            </a:r>
            <a:r>
              <a:rPr sz="1049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Y</a:t>
            </a:r>
            <a:r>
              <a:rPr sz="1049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Calibri"/>
                <a:cs typeface="Calibri"/>
              </a:rPr>
              <a:t>MÉTODOS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04648" y="936956"/>
            <a:ext cx="2983996" cy="3817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seleccionaron</a:t>
            </a:r>
            <a:r>
              <a:rPr sz="5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149</a:t>
            </a:r>
            <a:r>
              <a:rPr sz="54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pacientes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representativos</a:t>
            </a:r>
            <a:r>
              <a:rPr sz="5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del</a:t>
            </a:r>
            <a:r>
              <a:rPr sz="54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ensayo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clínico</a:t>
            </a:r>
            <a:r>
              <a:rPr sz="54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GEM2012MENOS65</a:t>
            </a:r>
            <a:endParaRPr sz="549">
              <a:latin typeface="Tahoma"/>
              <a:cs typeface="Tahoma"/>
            </a:endParaRPr>
          </a:p>
          <a:p>
            <a:pPr marL="166805" indent="-154754">
              <a:spcBef>
                <a:spcPts val="415"/>
              </a:spcBef>
              <a:buFont typeface="Arial"/>
              <a:buChar char="•"/>
              <a:tabLst>
                <a:tab pos="166805" algn="l"/>
                <a:tab pos="167439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aislaron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secuenciaron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las </a:t>
            </a:r>
            <a:r>
              <a:rPr sz="449" b="1" spc="15" dirty="0">
                <a:solidFill>
                  <a:srgbClr val="548235"/>
                </a:solidFill>
                <a:latin typeface="Tahoma"/>
                <a:cs typeface="Tahoma"/>
              </a:rPr>
              <a:t>PPCs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(Pathogenic Plasm Cells from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Bone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Marrow)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a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5" dirty="0">
                <a:solidFill>
                  <a:srgbClr val="548235"/>
                </a:solidFill>
                <a:latin typeface="Tahoma"/>
                <a:cs typeface="Tahoma"/>
              </a:rPr>
              <a:t>Dx</a:t>
            </a:r>
            <a:endParaRPr sz="449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166805" indent="-154754">
              <a:buFont typeface="Arial"/>
              <a:buChar char="•"/>
              <a:tabLst>
                <a:tab pos="166805" algn="l"/>
                <a:tab pos="167439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realizó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5" dirty="0">
                <a:solidFill>
                  <a:srgbClr val="548235"/>
                </a:solidFill>
                <a:latin typeface="Tahoma"/>
                <a:cs typeface="Tahoma"/>
              </a:rPr>
              <a:t>WES</a:t>
            </a:r>
            <a:r>
              <a:rPr sz="4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52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casos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pareados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PPC</a:t>
            </a:r>
            <a:r>
              <a:rPr sz="44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/</a:t>
            </a:r>
            <a:r>
              <a:rPr sz="4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SP</a:t>
            </a:r>
            <a:endParaRPr sz="449">
              <a:latin typeface="Tahoma"/>
              <a:cs typeface="Tahoma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111173" y="1064065"/>
          <a:ext cx="1873479" cy="16115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6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8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18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7139">
                <a:tc gridSpan="2">
                  <a:txBody>
                    <a:bodyPr/>
                    <a:lstStyle/>
                    <a:p>
                      <a:pPr marL="883285" marR="116839" indent="-78740">
                        <a:lnSpc>
                          <a:spcPct val="120500"/>
                        </a:lnSpc>
                        <a:spcBef>
                          <a:spcPts val="9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ou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y  (N=149)*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050" marB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38760" indent="-229235">
                        <a:lnSpc>
                          <a:spcPct val="120500"/>
                        </a:lnSpc>
                        <a:spcBef>
                          <a:spcPts val="95"/>
                        </a:spcBef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Total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GEM2012MENOS65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clinical trial </a:t>
                      </a:r>
                      <a:r>
                        <a:rPr sz="300" b="1" spc="-5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(N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=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 458)*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0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93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age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(range)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300" b="1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years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42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65)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3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65)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76860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Sex</a:t>
                      </a:r>
                      <a:r>
                        <a:rPr sz="3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190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Male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52.6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52.4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Female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9080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G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ce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42.6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35.6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15.2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13.5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2.3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3.5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2.3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18097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-10" dirty="0">
                          <a:latin typeface="Calibri"/>
                          <a:cs typeface="Calibri"/>
                        </a:rPr>
                        <a:t>M-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81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63.7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59.6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63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IgA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23.4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300" i="1" spc="-5" dirty="0">
                          <a:latin typeface="Calibri"/>
                          <a:cs typeface="Calibri"/>
                        </a:rPr>
                        <a:t>igh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i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300" i="1" spc="-5" dirty="0">
                          <a:latin typeface="Calibri"/>
                          <a:cs typeface="Calibri"/>
                        </a:rPr>
                        <a:t>hai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n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15.1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IgD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Nonsecretory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3304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IS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 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24.7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23.4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0" dirty="0">
                          <a:latin typeface="Calibri"/>
                          <a:cs typeface="Calibri"/>
                        </a:rPr>
                        <a:t>II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36.2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17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5" dirty="0">
                          <a:latin typeface="Calibri"/>
                          <a:cs typeface="Calibri"/>
                        </a:rPr>
                        <a:t>III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730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Lactate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dehydrogenase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elevated</a:t>
                      </a:r>
                      <a:r>
                        <a:rPr sz="300" b="1" spc="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0" dirty="0">
                          <a:latin typeface="Calibri"/>
                          <a:cs typeface="Calibri"/>
                        </a:rPr>
                        <a:t>Yes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8.1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No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77.8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82.1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3.7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53274">
                <a:tc>
                  <a:txBody>
                    <a:bodyPr/>
                    <a:lstStyle/>
                    <a:p>
                      <a:pPr marR="36830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High-risk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cytogenetics</a:t>
                      </a:r>
                      <a:r>
                        <a:rPr sz="300" b="1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19.7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20.1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47566">
                <a:tc gridSpan="2">
                  <a:txBody>
                    <a:bodyPr/>
                    <a:lstStyle/>
                    <a:p>
                      <a:pPr marL="6985">
                        <a:lnSpc>
                          <a:spcPts val="229"/>
                        </a:lnSpc>
                        <a:spcBef>
                          <a:spcPts val="45"/>
                        </a:spcBef>
                      </a:pPr>
                      <a:r>
                        <a:rPr sz="200" spc="10" dirty="0">
                          <a:latin typeface="Calibri"/>
                          <a:cs typeface="Calibri"/>
                        </a:rPr>
                        <a:t>*</a:t>
                      </a:r>
                      <a:r>
                        <a:rPr sz="200" spc="15" dirty="0">
                          <a:latin typeface="Calibri"/>
                          <a:cs typeface="Calibri"/>
                        </a:rPr>
                        <a:t> No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signficant</a:t>
                      </a:r>
                      <a:r>
                        <a:rPr sz="2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differences</a:t>
                      </a:r>
                      <a:r>
                        <a:rPr sz="200" spc="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were</a:t>
                      </a:r>
                      <a:r>
                        <a:rPr sz="2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found 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between </a:t>
                      </a:r>
                      <a:r>
                        <a:rPr sz="200" dirty="0">
                          <a:latin typeface="Calibri"/>
                          <a:cs typeface="Calibri"/>
                        </a:rPr>
                        <a:t>gruops</a:t>
                      </a:r>
                      <a:endParaRPr sz="200">
                        <a:latin typeface="Calibri"/>
                        <a:cs typeface="Calibri"/>
                      </a:endParaRPr>
                    </a:p>
                  </a:txBody>
                  <a:tcPr marL="0" marR="0" marT="5708" marB="0">
                    <a:lnL w="3175">
                      <a:solidFill>
                        <a:srgbClr val="D4D4D4"/>
                      </a:solidFill>
                      <a:prstDash val="solid"/>
                    </a:lnL>
                    <a:lnR w="3175">
                      <a:solidFill>
                        <a:srgbClr val="D4D4D4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D4D4D4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D4D4D4"/>
                      </a:solidFill>
                      <a:prstDash val="solid"/>
                    </a:lnL>
                    <a:lnR w="3175">
                      <a:solidFill>
                        <a:srgbClr val="D4D4D4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D4D4D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2307294" y="3545074"/>
            <a:ext cx="4022210" cy="3716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Análisis:</a:t>
            </a:r>
            <a:endParaRPr sz="599">
              <a:latin typeface="Tahoma"/>
              <a:cs typeface="Tahoma"/>
            </a:endParaRPr>
          </a:p>
          <a:p>
            <a:pPr marL="105284" indent="-93233">
              <a:lnSpc>
                <a:spcPts val="714"/>
              </a:lnSpc>
              <a:spcBef>
                <a:spcPts val="579"/>
              </a:spcBef>
              <a:buFont typeface="Tahoma"/>
              <a:buChar char="-"/>
              <a:tabLst>
                <a:tab pos="105918" algn="l"/>
              </a:tabLst>
            </a:pP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Análisis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bioinformático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específico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para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obtener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SNVs,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CNVs,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translocaciones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reordenamientos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IGH</a:t>
            </a:r>
            <a:endParaRPr sz="599">
              <a:latin typeface="Tahoma"/>
              <a:cs typeface="Tahoma"/>
            </a:endParaRPr>
          </a:p>
          <a:p>
            <a:pPr marL="105284" indent="-93233">
              <a:lnSpc>
                <a:spcPts val="714"/>
              </a:lnSpc>
              <a:buFont typeface="Tahoma"/>
              <a:buChar char="-"/>
              <a:tabLst>
                <a:tab pos="105918" algn="l"/>
              </a:tabLst>
            </a:pP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Comparación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resultados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con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FISH</a:t>
            </a:r>
            <a:r>
              <a:rPr sz="59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(CNVs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translocaciones)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548235"/>
                </a:solidFill>
                <a:latin typeface="Tahoma"/>
                <a:cs typeface="Tahoma"/>
              </a:rPr>
              <a:t>exomas</a:t>
            </a:r>
            <a:r>
              <a:rPr sz="59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(CNVs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SNVs)</a:t>
            </a:r>
            <a:endParaRPr sz="599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115035" y="2742661"/>
            <a:ext cx="1837329" cy="159590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>
              <a:lnSpc>
                <a:spcPct val="110700"/>
              </a:lnSpc>
              <a:spcBef>
                <a:spcPts val="80"/>
              </a:spcBef>
            </a:pPr>
            <a:r>
              <a:rPr sz="449" b="1" spc="15" dirty="0">
                <a:latin typeface="Calibri"/>
                <a:cs typeface="Calibri"/>
              </a:rPr>
              <a:t>Table </a:t>
            </a:r>
            <a:r>
              <a:rPr sz="449" b="1" spc="10" dirty="0">
                <a:latin typeface="Calibri"/>
                <a:cs typeface="Calibri"/>
              </a:rPr>
              <a:t>1: </a:t>
            </a:r>
            <a:r>
              <a:rPr sz="449" spc="15" dirty="0">
                <a:latin typeface="Calibri"/>
                <a:cs typeface="Calibri"/>
              </a:rPr>
              <a:t>Main </a:t>
            </a:r>
            <a:r>
              <a:rPr sz="449" spc="10" dirty="0">
                <a:latin typeface="Calibri"/>
                <a:cs typeface="Calibri"/>
              </a:rPr>
              <a:t>clinical patient characteristics. </a:t>
            </a:r>
            <a:r>
              <a:rPr sz="449" spc="15" dirty="0">
                <a:latin typeface="Calibri"/>
                <a:cs typeface="Calibri"/>
              </a:rPr>
              <a:t>ECOG, </a:t>
            </a:r>
            <a:r>
              <a:rPr sz="449" spc="10" dirty="0">
                <a:latin typeface="Calibri"/>
                <a:cs typeface="Calibri"/>
              </a:rPr>
              <a:t>Eastern </a:t>
            </a:r>
            <a:r>
              <a:rPr sz="449" spc="15" dirty="0">
                <a:latin typeface="Calibri"/>
                <a:cs typeface="Calibri"/>
              </a:rPr>
              <a:t>Cooperative </a:t>
            </a:r>
            <a:r>
              <a:rPr sz="449" spc="2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Oncology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Group;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5" dirty="0">
                <a:latin typeface="Calibri"/>
                <a:cs typeface="Calibri"/>
              </a:rPr>
              <a:t>ISS, </a:t>
            </a:r>
            <a:r>
              <a:rPr sz="449" spc="10" dirty="0">
                <a:latin typeface="Calibri"/>
                <a:cs typeface="Calibri"/>
              </a:rPr>
              <a:t>International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Staging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System.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47604" y="706675"/>
            <a:ext cx="448265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NGS-based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molecular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karyotyping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of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multiple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myeloma: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results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from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the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GEM12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clinical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trial</a:t>
            </a:r>
            <a:endParaRPr sz="749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067485" y="632519"/>
            <a:ext cx="5009054" cy="282227"/>
            <a:chOff x="2064397" y="633298"/>
            <a:chExt cx="5015230" cy="2825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64397" y="633301"/>
              <a:ext cx="5015204" cy="2228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55188" y="633310"/>
              <a:ext cx="960769" cy="2822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95754" y="633298"/>
              <a:ext cx="4952479" cy="18017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259247" y="606097"/>
            <a:ext cx="75598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-5" dirty="0">
                <a:solidFill>
                  <a:srgbClr val="FFFFFF"/>
                </a:solidFill>
                <a:latin typeface="Calibri"/>
                <a:cs typeface="Calibri"/>
              </a:rPr>
              <a:t>RESULTADOS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41656" y="928437"/>
            <a:ext cx="3843995" cy="37862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14"/>
              </a:lnSpc>
              <a:spcBef>
                <a:spcPts val="95"/>
              </a:spcBef>
            </a:pP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SNV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s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an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d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nde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l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s: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709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27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s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m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c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m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u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on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w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r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oun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d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acro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12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4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4"/>
              </a:lnSpc>
              <a:buAutoNum type="arabicPeriod"/>
              <a:tabLst>
                <a:tab pos="136361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93%</a:t>
            </a:r>
            <a:r>
              <a:rPr sz="599" spc="-4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exonic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nonsynonymous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SNVs,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7%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short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indels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84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more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frequently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mutated: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NRAS (26%),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KRAS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(23%),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 (12%),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BRAF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(11%),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DIS3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(8%),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ATM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(8%).</a:t>
            </a:r>
            <a:endParaRPr sz="599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41731" y="1790761"/>
            <a:ext cx="2227374" cy="63929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T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ans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l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oca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s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an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d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cop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y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nu</a:t>
            </a:r>
            <a:r>
              <a:rPr sz="599" b="1" spc="-35" dirty="0">
                <a:solidFill>
                  <a:srgbClr val="548235"/>
                </a:solidFill>
                <a:latin typeface="Tahoma"/>
                <a:cs typeface="Tahoma"/>
              </a:rPr>
              <a:t>m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b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e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v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ons: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99"/>
              </a:lnSpc>
              <a:buAutoNum type="arabicPeriod"/>
              <a:tabLst>
                <a:tab pos="136361" algn="l"/>
              </a:tabLst>
            </a:pP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p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(7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4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39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(26%)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(5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with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both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del(1p)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gain(1q))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9"/>
              </a:lnSpc>
              <a:buAutoNum type="arabicPeriod"/>
              <a:tabLst>
                <a:tab pos="136361" algn="l"/>
              </a:tabLst>
            </a:pP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(17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p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8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(5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679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(4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674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5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(11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5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(10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709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6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(14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16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&lt;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124365" y="1869788"/>
            <a:ext cx="1921045" cy="78643"/>
          </a:xfrm>
          <a:custGeom>
            <a:avLst/>
            <a:gdLst/>
            <a:ahLst/>
            <a:cxnLst/>
            <a:rect l="l" t="t" r="r" b="b"/>
            <a:pathLst>
              <a:path w="1923415" h="78739">
                <a:moveTo>
                  <a:pt x="1923186" y="0"/>
                </a:moveTo>
                <a:lnTo>
                  <a:pt x="0" y="0"/>
                </a:lnTo>
                <a:lnTo>
                  <a:pt x="0" y="78651"/>
                </a:lnTo>
                <a:lnTo>
                  <a:pt x="1923186" y="78651"/>
                </a:lnTo>
                <a:lnTo>
                  <a:pt x="1923186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1" name="object 11"/>
          <p:cNvGrpSpPr/>
          <p:nvPr/>
        </p:nvGrpSpPr>
        <p:grpSpPr>
          <a:xfrm>
            <a:off x="5124365" y="2317584"/>
            <a:ext cx="1921045" cy="153481"/>
            <a:chOff x="5125046" y="2320442"/>
            <a:chExt cx="1923414" cy="153670"/>
          </a:xfrm>
        </p:grpSpPr>
        <p:sp>
          <p:nvSpPr>
            <p:cNvPr id="12" name="object 12"/>
            <p:cNvSpPr/>
            <p:nvPr/>
          </p:nvSpPr>
          <p:spPr>
            <a:xfrm>
              <a:off x="5125046" y="2320442"/>
              <a:ext cx="1923414" cy="74930"/>
            </a:xfrm>
            <a:custGeom>
              <a:avLst/>
              <a:gdLst/>
              <a:ahLst/>
              <a:cxnLst/>
              <a:rect l="l" t="t" r="r" b="b"/>
              <a:pathLst>
                <a:path w="1923415" h="74930">
                  <a:moveTo>
                    <a:pt x="0" y="74726"/>
                  </a:moveTo>
                  <a:lnTo>
                    <a:pt x="1923186" y="74726"/>
                  </a:lnTo>
                  <a:lnTo>
                    <a:pt x="1923186" y="0"/>
                  </a:lnTo>
                  <a:lnTo>
                    <a:pt x="0" y="0"/>
                  </a:lnTo>
                  <a:lnTo>
                    <a:pt x="0" y="74726"/>
                  </a:lnTo>
                  <a:close/>
                </a:path>
              </a:pathLst>
            </a:custGeom>
            <a:solidFill>
              <a:srgbClr val="AEAAA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125046" y="2395169"/>
              <a:ext cx="1923414" cy="78740"/>
            </a:xfrm>
            <a:custGeom>
              <a:avLst/>
              <a:gdLst/>
              <a:ahLst/>
              <a:cxnLst/>
              <a:rect l="l" t="t" r="r" b="b"/>
              <a:pathLst>
                <a:path w="1923415" h="78739">
                  <a:moveTo>
                    <a:pt x="1923186" y="0"/>
                  </a:moveTo>
                  <a:lnTo>
                    <a:pt x="0" y="0"/>
                  </a:lnTo>
                  <a:lnTo>
                    <a:pt x="0" y="78663"/>
                  </a:lnTo>
                  <a:lnTo>
                    <a:pt x="1923186" y="78663"/>
                  </a:lnTo>
                  <a:lnTo>
                    <a:pt x="1923186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4872975" y="1347345"/>
          <a:ext cx="2167121" cy="13407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92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0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3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43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9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34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72301">
                <a:tc rowSpan="2"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A)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6350">
                      <a:solidFill>
                        <a:srgbClr val="D4D4D4"/>
                      </a:solidFill>
                      <a:prstDash val="solid"/>
                    </a:lnL>
                    <a:lnT w="6350">
                      <a:solidFill>
                        <a:srgbClr val="D4D4D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Alteration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R="46990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-5" dirty="0">
                          <a:latin typeface="Calibri"/>
                          <a:cs typeface="Calibri"/>
                        </a:rPr>
                        <a:t>PPV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R="76200" algn="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NPV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Sensitivity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Specificity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accuracy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768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6510" marB="0">
                    <a:lnL w="6350">
                      <a:solidFill>
                        <a:srgbClr val="D4D4D4"/>
                      </a:solidFill>
                      <a:prstDash val="solid"/>
                    </a:lnL>
                    <a:lnT w="6350">
                      <a:solidFill>
                        <a:srgbClr val="D4D4D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Tx+CNVs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430" marR="174625">
                        <a:lnSpc>
                          <a:spcPct val="140100"/>
                        </a:lnSpc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k 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Tx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61594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55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5570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794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0.65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7940" algn="ctr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811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8110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159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1590" algn="ctr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106">
                <a:tc gridSpan="2">
                  <a:txBody>
                    <a:bodyPr/>
                    <a:lstStyle/>
                    <a:p>
                      <a:pPr marR="57150" algn="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t(4,14)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40259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t(11,14)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40259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t(14,16)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1.00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0.40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1.00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CNVs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chr1p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0.43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chr1q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9041">
                <a:tc gridSpan="2">
                  <a:txBody>
                    <a:bodyPr/>
                    <a:lstStyle/>
                    <a:p>
                      <a:pPr marR="55244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9041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ts val="385"/>
                        </a:lnSpc>
                        <a:tabLst>
                          <a:tab pos="312420" algn="l"/>
                        </a:tabLst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B)	</a:t>
                      </a:r>
                      <a:r>
                        <a:rPr sz="500" b="1" baseline="7936" dirty="0">
                          <a:latin typeface="Calibri"/>
                          <a:cs typeface="Calibri"/>
                        </a:rPr>
                        <a:t>Alteration</a:t>
                      </a:r>
                      <a:endParaRPr sz="500" baseline="7936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46990" algn="ctr">
                        <a:lnSpc>
                          <a:spcPct val="100000"/>
                        </a:lnSpc>
                      </a:pPr>
                      <a:r>
                        <a:rPr sz="300" b="1" spc="-5" dirty="0">
                          <a:latin typeface="Calibri"/>
                          <a:cs typeface="Calibri"/>
                        </a:rPr>
                        <a:t>PPV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76200" algn="r">
                        <a:lnSpc>
                          <a:spcPct val="100000"/>
                        </a:lnSpc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NPV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2860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Sensitivity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7145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Specificity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4765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accuracy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70398">
                <a:tc gridSpan="2">
                  <a:txBody>
                    <a:bodyPr/>
                    <a:lstStyle/>
                    <a:p>
                      <a:pPr marL="381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CNVs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chr1p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0.73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chr1q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76740">
                <a:tc gridSpan="2">
                  <a:txBody>
                    <a:bodyPr/>
                    <a:lstStyle/>
                    <a:p>
                      <a:pPr marR="55244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102235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865445" y="2756675"/>
            <a:ext cx="2179807" cy="15638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lnSpc>
                <a:spcPct val="104700"/>
              </a:lnSpc>
              <a:spcBef>
                <a:spcPts val="105"/>
              </a:spcBef>
            </a:pPr>
            <a:r>
              <a:rPr sz="300" b="1" spc="10" dirty="0">
                <a:latin typeface="Calibri"/>
                <a:cs typeface="Calibri"/>
              </a:rPr>
              <a:t>Table </a:t>
            </a:r>
            <a:r>
              <a:rPr sz="300" b="1" spc="5" dirty="0">
                <a:latin typeface="Calibri"/>
                <a:cs typeface="Calibri"/>
              </a:rPr>
              <a:t>2:</a:t>
            </a:r>
            <a:r>
              <a:rPr sz="300" b="1" spc="10" dirty="0">
                <a:latin typeface="Calibri"/>
                <a:cs typeface="Calibri"/>
              </a:rPr>
              <a:t> Comparative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5" dirty="0">
                <a:latin typeface="Calibri"/>
                <a:cs typeface="Calibri"/>
              </a:rPr>
              <a:t>estimators</a:t>
            </a:r>
            <a:r>
              <a:rPr sz="300" b="1" spc="10" dirty="0">
                <a:latin typeface="Calibri"/>
                <a:cs typeface="Calibri"/>
              </a:rPr>
              <a:t> of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10" dirty="0">
                <a:latin typeface="Calibri"/>
                <a:cs typeface="Calibri"/>
              </a:rPr>
              <a:t>our NGS panel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5" dirty="0">
                <a:latin typeface="Calibri"/>
                <a:cs typeface="Calibri"/>
              </a:rPr>
              <a:t>against</a:t>
            </a:r>
            <a:r>
              <a:rPr sz="300" b="1" spc="10" dirty="0">
                <a:latin typeface="Calibri"/>
                <a:cs typeface="Calibri"/>
              </a:rPr>
              <a:t> FISH and WES. </a:t>
            </a:r>
            <a:r>
              <a:rPr sz="300" spc="10" dirty="0">
                <a:latin typeface="Calibri"/>
                <a:cs typeface="Calibri"/>
              </a:rPr>
              <a:t>A)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Estimated through comparison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 FISH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data.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CNV 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alteration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are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compared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probe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location.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B)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Estimated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through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comparison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</a:t>
            </a:r>
            <a:r>
              <a:rPr sz="300" spc="10" dirty="0">
                <a:latin typeface="Calibri"/>
                <a:cs typeface="Calibri"/>
              </a:rPr>
              <a:t> exome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data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(any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CNV</a:t>
            </a:r>
            <a:r>
              <a:rPr sz="300" spc="5" dirty="0">
                <a:latin typeface="Calibri"/>
                <a:cs typeface="Calibri"/>
              </a:rPr>
              <a:t> alteration).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PPV</a:t>
            </a:r>
            <a:endParaRPr sz="300">
              <a:latin typeface="Calibri"/>
              <a:cs typeface="Calibri"/>
            </a:endParaRPr>
          </a:p>
          <a:p>
            <a:pPr marL="12685">
              <a:spcBef>
                <a:spcPts val="20"/>
              </a:spcBef>
            </a:pP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positive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prognostic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value,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NPV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negative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prognostic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Tx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Translocations.</a:t>
            </a:r>
            <a:endParaRPr sz="3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41655" y="3490663"/>
            <a:ext cx="2361828" cy="19148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G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H</a:t>
            </a:r>
            <a:r>
              <a:rPr sz="599" b="1" spc="-3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VD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J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ea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ange</a:t>
            </a:r>
            <a:r>
              <a:rPr sz="599" b="1" spc="-35" dirty="0">
                <a:solidFill>
                  <a:srgbClr val="548235"/>
                </a:solidFill>
                <a:latin typeface="Tahoma"/>
                <a:cs typeface="Tahoma"/>
              </a:rPr>
              <a:t>m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en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s: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709"/>
              </a:lnSpc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185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functional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IGH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rearrangements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identified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121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(81%)</a:t>
            </a:r>
            <a:endParaRPr sz="599">
              <a:latin typeface="Tahoma"/>
              <a:cs typeface="Tahoma"/>
            </a:endParaRPr>
          </a:p>
        </p:txBody>
      </p:sp>
      <p:pic>
        <p:nvPicPr>
          <p:cNvPr id="17" name="object 1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78847" y="2945481"/>
            <a:ext cx="2166336" cy="1100017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4909732" y="4052626"/>
            <a:ext cx="2098627" cy="11834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9200"/>
              </a:lnSpc>
              <a:spcBef>
                <a:spcPts val="95"/>
              </a:spcBef>
            </a:pPr>
            <a:r>
              <a:rPr sz="300" spc="-5" dirty="0">
                <a:latin typeface="Calibri"/>
                <a:cs typeface="Calibri"/>
              </a:rPr>
              <a:t>Supp..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Fiigure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25" dirty="0">
                <a:latin typeface="Calibri"/>
                <a:cs typeface="Calibri"/>
              </a:rPr>
              <a:t>1::</a:t>
            </a:r>
            <a:r>
              <a:rPr sz="300" spc="-20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Diistriibutiion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spc="-30" dirty="0">
                <a:latin typeface="Calibri"/>
                <a:cs typeface="Calibri"/>
              </a:rPr>
              <a:t>off</a:t>
            </a:r>
            <a:r>
              <a:rPr sz="300" spc="-25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majjor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i="1" spc="-15" dirty="0">
                <a:latin typeface="Calibri"/>
                <a:cs typeface="Calibri"/>
              </a:rPr>
              <a:t>IIGH</a:t>
            </a:r>
            <a:r>
              <a:rPr sz="300" i="1" spc="-1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gene </a:t>
            </a:r>
            <a:r>
              <a:rPr sz="300" spc="-5" dirty="0">
                <a:latin typeface="Calibri"/>
                <a:cs typeface="Calibri"/>
              </a:rPr>
              <a:t>cllusters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iinvollved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spc="-20" dirty="0">
                <a:latin typeface="Calibri"/>
                <a:cs typeface="Calibri"/>
              </a:rPr>
              <a:t>iin</a:t>
            </a:r>
            <a:r>
              <a:rPr sz="300" spc="-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 </a:t>
            </a:r>
            <a:r>
              <a:rPr sz="300" spc="10" dirty="0">
                <a:latin typeface="Calibri"/>
                <a:cs typeface="Calibri"/>
              </a:rPr>
              <a:t>rearrangements </a:t>
            </a:r>
            <a:r>
              <a:rPr sz="300" spc="-20" dirty="0">
                <a:latin typeface="Calibri"/>
                <a:cs typeface="Calibri"/>
              </a:rPr>
              <a:t>iidentiiffiied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-20" dirty="0">
                <a:latin typeface="Calibri"/>
                <a:cs typeface="Calibri"/>
              </a:rPr>
              <a:t>iin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5 </a:t>
            </a:r>
            <a:r>
              <a:rPr sz="300" spc="-20" dirty="0">
                <a:latin typeface="Calibri"/>
                <a:cs typeface="Calibri"/>
              </a:rPr>
              <a:t>diifffferent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studiies.</a:t>
            </a:r>
            <a:r>
              <a:rPr sz="300" spc="6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 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results are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shown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for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MiXCR</a:t>
            </a:r>
            <a:r>
              <a:rPr sz="300" spc="10" dirty="0">
                <a:latin typeface="Calibri"/>
                <a:cs typeface="Calibri"/>
              </a:rPr>
              <a:t> and </a:t>
            </a:r>
            <a:r>
              <a:rPr sz="300" dirty="0">
                <a:latin typeface="Calibri"/>
                <a:cs typeface="Calibri"/>
              </a:rPr>
              <a:t>Vidjil,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as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both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tools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were used </a:t>
            </a:r>
            <a:r>
              <a:rPr sz="300" spc="5" dirty="0">
                <a:latin typeface="Calibri"/>
                <a:cs typeface="Calibri"/>
              </a:rPr>
              <a:t>in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our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study.</a:t>
            </a:r>
            <a:r>
              <a:rPr sz="300" spc="10" dirty="0">
                <a:latin typeface="Calibri"/>
                <a:cs typeface="Calibri"/>
              </a:rPr>
              <a:t> No </a:t>
            </a:r>
            <a:r>
              <a:rPr sz="300" spc="5" dirty="0">
                <a:latin typeface="Calibri"/>
                <a:cs typeface="Calibri"/>
              </a:rPr>
              <a:t>significant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differences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were </a:t>
            </a:r>
            <a:r>
              <a:rPr sz="300" spc="5" dirty="0">
                <a:latin typeface="Calibri"/>
                <a:cs typeface="Calibri"/>
              </a:rPr>
              <a:t>observed.</a:t>
            </a:r>
            <a:endParaRPr sz="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94570" y="1747322"/>
            <a:ext cx="3925040" cy="218759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631336" y="3996568"/>
            <a:ext cx="3827506" cy="180212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2685" marR="5074" algn="just">
              <a:lnSpc>
                <a:spcPct val="128200"/>
              </a:lnSpc>
              <a:spcBef>
                <a:spcPts val="60"/>
              </a:spcBef>
            </a:pPr>
            <a:r>
              <a:rPr sz="300" spc="-5" dirty="0">
                <a:latin typeface="Calibri"/>
                <a:cs typeface="Calibri"/>
              </a:rPr>
              <a:t>Fiigure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-25" dirty="0">
                <a:latin typeface="Calibri"/>
                <a:cs typeface="Calibri"/>
              </a:rPr>
              <a:t>2::</a:t>
            </a:r>
            <a:r>
              <a:rPr sz="300" spc="-15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IImpact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-30" dirty="0">
                <a:latin typeface="Calibri"/>
                <a:cs typeface="Calibri"/>
              </a:rPr>
              <a:t>off</a:t>
            </a:r>
            <a:r>
              <a:rPr sz="300" spc="-20" dirty="0">
                <a:latin typeface="Calibri"/>
                <a:cs typeface="Calibri"/>
              </a:rPr>
              <a:t> speciiffiic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allteratiions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on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dirty="0">
                <a:latin typeface="Calibri"/>
                <a:cs typeface="Calibri"/>
              </a:rPr>
              <a:t>progressiion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-30" dirty="0">
                <a:latin typeface="Calibri"/>
                <a:cs typeface="Calibri"/>
              </a:rPr>
              <a:t>off</a:t>
            </a:r>
            <a:r>
              <a:rPr sz="300" spc="-2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MM.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A)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Univariate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survival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analysis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(Kaplan–Meier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plots).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i="1" spc="5" dirty="0">
                <a:latin typeface="Calibri"/>
                <a:cs typeface="Calibri"/>
              </a:rPr>
              <a:t>TP53</a:t>
            </a:r>
            <a:r>
              <a:rPr sz="300" i="1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mutations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and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high-risk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by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NGS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plots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are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shown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at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top;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del(17p)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identified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by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NGS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or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FISH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plots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are 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shown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in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middle;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and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gain(1q)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identified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by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NGS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or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FISH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plots</a:t>
            </a:r>
            <a:r>
              <a:rPr sz="300" spc="4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are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shown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at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bottom.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B)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Multivariable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analysis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using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i="1" spc="5" dirty="0">
                <a:latin typeface="Calibri"/>
                <a:cs typeface="Calibri"/>
              </a:rPr>
              <a:t>coxph</a:t>
            </a:r>
            <a:r>
              <a:rPr sz="300" i="1" spc="3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and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i="1" spc="5" dirty="0">
                <a:latin typeface="Calibri"/>
                <a:cs typeface="Calibri"/>
              </a:rPr>
              <a:t>ggforest</a:t>
            </a:r>
            <a:r>
              <a:rPr sz="300" i="1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functions.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Selected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values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were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sex,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hemoglobin,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creatinine,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International</a:t>
            </a:r>
            <a:r>
              <a:rPr sz="300" spc="3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Staging 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System stage, LDH (lactate dehydrogenase), </a:t>
            </a:r>
            <a:r>
              <a:rPr sz="300" i="1" spc="5" dirty="0">
                <a:latin typeface="Calibri"/>
                <a:cs typeface="Calibri"/>
              </a:rPr>
              <a:t>TP53 </a:t>
            </a:r>
            <a:r>
              <a:rPr sz="300" spc="5" dirty="0">
                <a:latin typeface="Calibri"/>
                <a:cs typeface="Calibri"/>
              </a:rPr>
              <a:t>mutational status, genetic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high-risk, </a:t>
            </a:r>
            <a:r>
              <a:rPr sz="300" spc="10" dirty="0">
                <a:latin typeface="Calibri"/>
                <a:cs typeface="Calibri"/>
              </a:rPr>
              <a:t>and</a:t>
            </a:r>
            <a:r>
              <a:rPr sz="300" spc="5" dirty="0">
                <a:latin typeface="Calibri"/>
                <a:cs typeface="Calibri"/>
              </a:rPr>
              <a:t> total</a:t>
            </a:r>
            <a:r>
              <a:rPr sz="300" spc="10" dirty="0">
                <a:latin typeface="Calibri"/>
                <a:cs typeface="Calibri"/>
              </a:rPr>
              <a:t> number</a:t>
            </a:r>
            <a:r>
              <a:rPr sz="300" spc="5" dirty="0">
                <a:latin typeface="Calibri"/>
                <a:cs typeface="Calibri"/>
              </a:rPr>
              <a:t> of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mutations.</a:t>
            </a:r>
            <a:endParaRPr sz="30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067485" y="632519"/>
            <a:ext cx="5009054" cy="282227"/>
            <a:chOff x="2064397" y="633298"/>
            <a:chExt cx="5015230" cy="28257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64397" y="633301"/>
              <a:ext cx="5015204" cy="2228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55188" y="633310"/>
              <a:ext cx="960769" cy="28228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95754" y="633298"/>
              <a:ext cx="4952479" cy="180174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259247" y="606097"/>
            <a:ext cx="75598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-5" dirty="0">
                <a:solidFill>
                  <a:srgbClr val="FFFFFF"/>
                </a:solidFill>
                <a:latin typeface="Calibri"/>
                <a:cs typeface="Calibri"/>
              </a:rPr>
              <a:t>RESULTADOS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34599" y="888865"/>
            <a:ext cx="4847328" cy="80862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Impact </a:t>
            </a:r>
            <a:r>
              <a:rPr sz="599" b="1" spc="-15" dirty="0">
                <a:solidFill>
                  <a:srgbClr val="548235"/>
                </a:solidFill>
                <a:latin typeface="Tahoma"/>
                <a:cs typeface="Tahoma"/>
              </a:rPr>
              <a:t>of 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molecular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 karyotyping-identified alterations </a:t>
            </a:r>
            <a:r>
              <a:rPr sz="599" b="1" spc="-15" dirty="0">
                <a:solidFill>
                  <a:srgbClr val="548235"/>
                </a:solidFill>
                <a:latin typeface="Tahoma"/>
                <a:cs typeface="Tahoma"/>
              </a:rPr>
              <a:t>on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 progression-free survival</a:t>
            </a:r>
            <a:endParaRPr sz="599">
              <a:latin typeface="Tahoma"/>
              <a:cs typeface="Tahoma"/>
            </a:endParaRPr>
          </a:p>
          <a:p>
            <a:pPr marL="136361" marR="143338" indent="-123676">
              <a:lnSpc>
                <a:spcPts val="699"/>
              </a:lnSpc>
              <a:spcBef>
                <a:spcPts val="30"/>
              </a:spcBef>
              <a:buAutoNum type="arabicPeriod"/>
              <a:tabLst>
                <a:tab pos="136995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Only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mutational status had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an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impact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on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PFS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(p=0.021,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Figure 2A),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which was especially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significant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cases presenting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with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homozygous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(VAF&gt;0.5)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mutations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(p&lt;0.0001,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data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not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shown)</a:t>
            </a:r>
            <a:endParaRPr sz="599">
              <a:latin typeface="Tahoma"/>
              <a:cs typeface="Tahoma"/>
            </a:endParaRPr>
          </a:p>
          <a:p>
            <a:pPr marL="136361" indent="-124311">
              <a:lnSpc>
                <a:spcPts val="624"/>
              </a:lnSpc>
              <a:buAutoNum type="arabicPeriod"/>
              <a:tabLst>
                <a:tab pos="136995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From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t(4;14), t(11;14), t(14;16),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del(1p),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del(17p)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only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from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NGS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data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was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significant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(NGS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p=0.027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vs.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FISH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p=0.2,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Figure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2A)</a:t>
            </a:r>
            <a:endParaRPr sz="599">
              <a:latin typeface="Tahoma"/>
              <a:cs typeface="Tahoma"/>
            </a:endParaRPr>
          </a:p>
          <a:p>
            <a:pPr marL="136361" indent="-124311">
              <a:lnSpc>
                <a:spcPts val="674"/>
              </a:lnSpc>
              <a:buAutoNum type="arabicPeriod"/>
              <a:tabLst>
                <a:tab pos="136995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del(17p)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alone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was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not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significant for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PFS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independently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technique (p&gt;0.5,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Figure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2A)</a:t>
            </a:r>
            <a:endParaRPr sz="599">
              <a:latin typeface="Tahoma"/>
              <a:cs typeface="Tahoma"/>
            </a:endParaRPr>
          </a:p>
          <a:p>
            <a:pPr marL="135727" marR="17759" indent="-123676">
              <a:lnSpc>
                <a:spcPts val="699"/>
              </a:lnSpc>
              <a:spcBef>
                <a:spcPts val="5"/>
              </a:spcBef>
              <a:buAutoNum type="arabicPeriod"/>
              <a:tabLst>
                <a:tab pos="136995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High-risk profile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with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NGS (classical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genetic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high-risk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alterations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adding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mutational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status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TP53)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predicted (p=0.0015,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Figure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2A) the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outcome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 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this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cohort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patients</a:t>
            </a:r>
            <a:endParaRPr sz="599">
              <a:latin typeface="Tahoma"/>
              <a:cs typeface="Tahoma"/>
            </a:endParaRPr>
          </a:p>
          <a:p>
            <a:pPr marL="135727" marR="292384" indent="-123676">
              <a:lnSpc>
                <a:spcPts val="649"/>
              </a:lnSpc>
              <a:spcBef>
                <a:spcPts val="45"/>
              </a:spcBef>
              <a:buAutoNum type="arabicPeriod"/>
              <a:tabLst>
                <a:tab pos="136361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Multivariable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analysis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(Figure 2B)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confirmed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the significant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impact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the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high-risk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profile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(p=0.015)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of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homozygous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mutations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(p=0.002),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multiplying the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progression hazard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risk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of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2.34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(CI=1.18-4.7,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p=0.015)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6.35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(CI=1.94-20.9,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p=0.002)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times,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respectively.</a:t>
            </a:r>
            <a:endParaRPr sz="599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067485" y="632519"/>
            <a:ext cx="5009054" cy="282227"/>
            <a:chOff x="2064397" y="633298"/>
            <a:chExt cx="5015230" cy="2825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64397" y="633301"/>
              <a:ext cx="5015204" cy="2228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55188" y="633310"/>
              <a:ext cx="1117601" cy="2822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95754" y="633298"/>
              <a:ext cx="4952479" cy="18017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259247" y="606097"/>
            <a:ext cx="91390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FFFFFF"/>
                </a:solidFill>
                <a:latin typeface="Calibri"/>
                <a:cs typeface="Calibri"/>
              </a:rPr>
              <a:t>CONCLUSIONES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63751" y="1404114"/>
            <a:ext cx="4863818" cy="182274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36361" marR="94501" indent="-124311">
              <a:lnSpc>
                <a:spcPct val="101800"/>
              </a:lnSpc>
              <a:spcBef>
                <a:spcPts val="90"/>
              </a:spcBef>
              <a:buAutoNum type="arabicPeriod"/>
              <a:tabLst>
                <a:tab pos="136995" algn="l"/>
              </a:tabLst>
            </a:pPr>
            <a:r>
              <a:rPr sz="749" spc="-10" dirty="0">
                <a:solidFill>
                  <a:srgbClr val="2E75B6"/>
                </a:solidFill>
                <a:latin typeface="Tahoma"/>
                <a:cs typeface="Tahoma"/>
              </a:rPr>
              <a:t>We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show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here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that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our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targeted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NGS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panel</a:t>
            </a:r>
            <a:r>
              <a:rPr sz="749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based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on molecular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karyotyping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can detect,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 a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single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assay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and </a:t>
            </a:r>
            <a:r>
              <a:rPr sz="749" spc="-2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with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high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precision,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 key genomic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alterations for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MM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stratification,</a:t>
            </a:r>
            <a:r>
              <a:rPr sz="749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including CNVs,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SNVs, IGH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clonal 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rearrangements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and translocations.</a:t>
            </a:r>
            <a:endParaRPr sz="749">
              <a:latin typeface="Tahoma"/>
              <a:cs typeface="Tahoma"/>
            </a:endParaRPr>
          </a:p>
          <a:p>
            <a:pPr marL="136361" marR="215641" indent="-124311">
              <a:lnSpc>
                <a:spcPct val="102499"/>
              </a:lnSpc>
              <a:spcBef>
                <a:spcPts val="599"/>
              </a:spcBef>
              <a:buAutoNum type="arabicPeriod"/>
              <a:tabLst>
                <a:tab pos="136995" algn="l"/>
              </a:tabLst>
            </a:pP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often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affected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 MM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are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deeply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covered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by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our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panel,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allowing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detection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of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both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SNVs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and </a:t>
            </a:r>
            <a:r>
              <a:rPr sz="749" spc="-2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Indels in a similar frequency to that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described in 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literature.</a:t>
            </a:r>
            <a:endParaRPr sz="749">
              <a:latin typeface="Tahoma"/>
              <a:cs typeface="Tahoma"/>
            </a:endParaRPr>
          </a:p>
          <a:p>
            <a:pPr marL="136361" marR="53276" indent="-124311">
              <a:spcBef>
                <a:spcPts val="669"/>
              </a:spcBef>
              <a:buAutoNum type="arabicPeriod"/>
              <a:tabLst>
                <a:tab pos="136995" algn="l"/>
              </a:tabLst>
            </a:pP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We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found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excellent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global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accuracy,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PPV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NPV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(around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90%)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NGS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panel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when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results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were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 compared with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available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FISH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data.</a:t>
            </a:r>
            <a:endParaRPr sz="749">
              <a:latin typeface="Tahoma"/>
              <a:cs typeface="Tahoma"/>
            </a:endParaRPr>
          </a:p>
          <a:p>
            <a:pPr marL="136361" indent="-124311">
              <a:spcBef>
                <a:spcPts val="684"/>
              </a:spcBef>
              <a:buAutoNum type="arabicPeriod"/>
              <a:tabLst>
                <a:tab pos="136995" algn="l"/>
              </a:tabLst>
            </a:pP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NGS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panel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superior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FISH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CNV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detection,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which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confirmed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by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WES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data.</a:t>
            </a:r>
            <a:endParaRPr sz="749">
              <a:latin typeface="Tahoma"/>
              <a:cs typeface="Tahoma"/>
            </a:endParaRPr>
          </a:p>
          <a:p>
            <a:pPr marL="136361" marR="5074" indent="-124311">
              <a:lnSpc>
                <a:spcPct val="102499"/>
              </a:lnSpc>
              <a:spcBef>
                <a:spcPts val="599"/>
              </a:spcBef>
              <a:buAutoNum type="arabicPeriod"/>
              <a:tabLst>
                <a:tab pos="136995" algn="l"/>
              </a:tabLst>
            </a:pP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Our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approach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able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identify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with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poor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outcome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even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though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this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series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of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patients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received</a:t>
            </a:r>
            <a:r>
              <a:rPr sz="749" b="1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highly effective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treatments.</a:t>
            </a:r>
            <a:endParaRPr sz="749">
              <a:latin typeface="Tahoma"/>
              <a:cs typeface="Tahoma"/>
            </a:endParaRPr>
          </a:p>
          <a:p>
            <a:pPr marL="136361" marR="105284" indent="-124311">
              <a:spcBef>
                <a:spcPts val="669"/>
              </a:spcBef>
              <a:buAutoNum type="arabicPeriod"/>
              <a:tabLst>
                <a:tab pos="136995" algn="l"/>
              </a:tabLst>
            </a:pP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This approach has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potential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replace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conventional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cytogenetic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approaches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definition of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genomic </a:t>
            </a:r>
            <a:r>
              <a:rPr sz="749" spc="-2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high-risk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genomic profiles, simplifying the genetic study of MM.</a:t>
            </a:r>
            <a:endParaRPr sz="749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47819" y="775648"/>
            <a:ext cx="4012063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spc="-5" dirty="0">
                <a:solidFill>
                  <a:srgbClr val="2083C8"/>
                </a:solidFill>
                <a:latin typeface="Montserrat"/>
                <a:cs typeface="Montserrat"/>
              </a:rPr>
              <a:t>Blood-MRD</a:t>
            </a:r>
            <a:r>
              <a:rPr sz="1448" spc="-35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spc="-5" dirty="0">
                <a:solidFill>
                  <a:srgbClr val="2083C8"/>
                </a:solidFill>
                <a:latin typeface="Montserrat"/>
                <a:cs typeface="Montserrat"/>
              </a:rPr>
              <a:t>Project:</a:t>
            </a:r>
            <a:r>
              <a:rPr sz="1448" spc="-15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spc="-5" dirty="0">
                <a:solidFill>
                  <a:srgbClr val="2083C8"/>
                </a:solidFill>
                <a:latin typeface="Montserrat"/>
                <a:cs typeface="Montserrat"/>
              </a:rPr>
              <a:t>Liquid</a:t>
            </a:r>
            <a:r>
              <a:rPr sz="1448" spc="-20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spc="-10" dirty="0">
                <a:solidFill>
                  <a:srgbClr val="2083C8"/>
                </a:solidFill>
                <a:latin typeface="Montserrat"/>
                <a:cs typeface="Montserrat"/>
              </a:rPr>
              <a:t>biopsy/cf-DNA</a:t>
            </a:r>
            <a:endParaRPr sz="1448">
              <a:latin typeface="Montserrat"/>
              <a:cs typeface="Montserrat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274409" y="632530"/>
            <a:ext cx="1583642" cy="3710175"/>
            <a:chOff x="1270342" y="633310"/>
            <a:chExt cx="1585595" cy="37147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270554" cy="371435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449" y="2274957"/>
              <a:ext cx="1459377" cy="1459377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758248" y="1236486"/>
            <a:ext cx="5384511" cy="4519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14199"/>
              </a:lnSpc>
              <a:spcBef>
                <a:spcPts val="100"/>
              </a:spcBef>
            </a:pPr>
            <a:r>
              <a:rPr sz="1298" spc="-5" dirty="0">
                <a:latin typeface="Montserrat"/>
                <a:cs typeface="Montserrat"/>
              </a:rPr>
              <a:t>CTC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by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Flow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and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cfDNA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by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NGS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will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be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examined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in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50ml</a:t>
            </a:r>
            <a:r>
              <a:rPr sz="1298" b="1" spc="24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dirty="0">
                <a:solidFill>
                  <a:srgbClr val="0070C0"/>
                </a:solidFill>
                <a:latin typeface="Montserrat"/>
                <a:cs typeface="Montserrat"/>
              </a:rPr>
              <a:t>of </a:t>
            </a:r>
            <a:r>
              <a:rPr sz="1298" b="1" spc="-35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blood</a:t>
            </a:r>
            <a:endParaRPr sz="1298">
              <a:latin typeface="Montserrat"/>
              <a:cs typeface="Montserrat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281443" y="1882689"/>
            <a:ext cx="1692094" cy="962743"/>
            <a:chOff x="3279852" y="1885010"/>
            <a:chExt cx="1694180" cy="963930"/>
          </a:xfrm>
        </p:grpSpPr>
        <p:sp>
          <p:nvSpPr>
            <p:cNvPr id="9" name="object 9"/>
            <p:cNvSpPr/>
            <p:nvPr/>
          </p:nvSpPr>
          <p:spPr>
            <a:xfrm>
              <a:off x="3279852" y="2447223"/>
              <a:ext cx="526415" cy="401955"/>
            </a:xfrm>
            <a:custGeom>
              <a:avLst/>
              <a:gdLst/>
              <a:ahLst/>
              <a:cxnLst/>
              <a:rect l="l" t="t" r="r" b="b"/>
              <a:pathLst>
                <a:path w="526414" h="401955">
                  <a:moveTo>
                    <a:pt x="491467" y="22231"/>
                  </a:moveTo>
                  <a:lnTo>
                    <a:pt x="0" y="395909"/>
                  </a:lnTo>
                  <a:lnTo>
                    <a:pt x="4165" y="401383"/>
                  </a:lnTo>
                  <a:lnTo>
                    <a:pt x="495637" y="27714"/>
                  </a:lnTo>
                  <a:lnTo>
                    <a:pt x="491467" y="22231"/>
                  </a:lnTo>
                  <a:close/>
                </a:path>
                <a:path w="526414" h="401955">
                  <a:moveTo>
                    <a:pt x="517515" y="18072"/>
                  </a:moveTo>
                  <a:lnTo>
                    <a:pt x="496938" y="18072"/>
                  </a:lnTo>
                  <a:lnTo>
                    <a:pt x="501103" y="23558"/>
                  </a:lnTo>
                  <a:lnTo>
                    <a:pt x="495637" y="27714"/>
                  </a:lnTo>
                  <a:lnTo>
                    <a:pt x="506044" y="41401"/>
                  </a:lnTo>
                  <a:lnTo>
                    <a:pt x="517515" y="18072"/>
                  </a:lnTo>
                  <a:close/>
                </a:path>
                <a:path w="526414" h="401955">
                  <a:moveTo>
                    <a:pt x="496938" y="18072"/>
                  </a:moveTo>
                  <a:lnTo>
                    <a:pt x="491467" y="22231"/>
                  </a:lnTo>
                  <a:lnTo>
                    <a:pt x="495637" y="27714"/>
                  </a:lnTo>
                  <a:lnTo>
                    <a:pt x="501103" y="23558"/>
                  </a:lnTo>
                  <a:lnTo>
                    <a:pt x="496938" y="18072"/>
                  </a:lnTo>
                  <a:close/>
                </a:path>
                <a:path w="526414" h="401955">
                  <a:moveTo>
                    <a:pt x="526402" y="0"/>
                  </a:moveTo>
                  <a:lnTo>
                    <a:pt x="481063" y="8547"/>
                  </a:lnTo>
                  <a:lnTo>
                    <a:pt x="491467" y="22231"/>
                  </a:lnTo>
                  <a:lnTo>
                    <a:pt x="496938" y="18072"/>
                  </a:lnTo>
                  <a:lnTo>
                    <a:pt x="517515" y="18072"/>
                  </a:lnTo>
                  <a:lnTo>
                    <a:pt x="526402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07067" y="1885010"/>
              <a:ext cx="460602" cy="5233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6807" y="1963029"/>
              <a:ext cx="303242" cy="30233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69641" y="1963029"/>
              <a:ext cx="304055" cy="302336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3335817" y="3154763"/>
            <a:ext cx="739498" cy="166165"/>
          </a:xfrm>
          <a:custGeom>
            <a:avLst/>
            <a:gdLst/>
            <a:ahLst/>
            <a:cxnLst/>
            <a:rect l="l" t="t" r="r" b="b"/>
            <a:pathLst>
              <a:path w="740410" h="166370">
                <a:moveTo>
                  <a:pt x="699042" y="149412"/>
                </a:moveTo>
                <a:lnTo>
                  <a:pt x="695604" y="166255"/>
                </a:lnTo>
                <a:lnTo>
                  <a:pt x="740168" y="154292"/>
                </a:lnTo>
                <a:lnTo>
                  <a:pt x="735698" y="150787"/>
                </a:lnTo>
                <a:lnTo>
                  <a:pt x="705777" y="150787"/>
                </a:lnTo>
                <a:lnTo>
                  <a:pt x="699042" y="149412"/>
                </a:lnTo>
                <a:close/>
              </a:path>
              <a:path w="740410" h="166370">
                <a:moveTo>
                  <a:pt x="700419" y="142667"/>
                </a:moveTo>
                <a:lnTo>
                  <a:pt x="699042" y="149412"/>
                </a:lnTo>
                <a:lnTo>
                  <a:pt x="705777" y="150787"/>
                </a:lnTo>
                <a:lnTo>
                  <a:pt x="707161" y="144043"/>
                </a:lnTo>
                <a:lnTo>
                  <a:pt x="700419" y="142667"/>
                </a:lnTo>
                <a:close/>
              </a:path>
              <a:path w="740410" h="166370">
                <a:moveTo>
                  <a:pt x="703859" y="125818"/>
                </a:moveTo>
                <a:lnTo>
                  <a:pt x="700419" y="142667"/>
                </a:lnTo>
                <a:lnTo>
                  <a:pt x="707161" y="144043"/>
                </a:lnTo>
                <a:lnTo>
                  <a:pt x="705777" y="150787"/>
                </a:lnTo>
                <a:lnTo>
                  <a:pt x="735698" y="150787"/>
                </a:lnTo>
                <a:lnTo>
                  <a:pt x="703859" y="125818"/>
                </a:lnTo>
                <a:close/>
              </a:path>
              <a:path w="740410" h="166370">
                <a:moveTo>
                  <a:pt x="1371" y="0"/>
                </a:moveTo>
                <a:lnTo>
                  <a:pt x="0" y="6743"/>
                </a:lnTo>
                <a:lnTo>
                  <a:pt x="699042" y="149412"/>
                </a:lnTo>
                <a:lnTo>
                  <a:pt x="700419" y="142667"/>
                </a:lnTo>
                <a:lnTo>
                  <a:pt x="1371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4" name="object 14"/>
          <p:cNvGrpSpPr/>
          <p:nvPr/>
        </p:nvGrpSpPr>
        <p:grpSpPr>
          <a:xfrm>
            <a:off x="4112503" y="3383820"/>
            <a:ext cx="504203" cy="481371"/>
            <a:chOff x="4111936" y="3387992"/>
            <a:chExt cx="504825" cy="481965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77018" y="3585184"/>
              <a:ext cx="142149" cy="7794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99947" y="3686060"/>
              <a:ext cx="142144" cy="7795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30279" y="3686058"/>
              <a:ext cx="142154" cy="779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63262" y="3786942"/>
              <a:ext cx="137568" cy="8254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11936" y="3387992"/>
              <a:ext cx="137559" cy="779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76136" y="3488880"/>
              <a:ext cx="137558" cy="7795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0002" y="3580588"/>
              <a:ext cx="160497" cy="8712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18290" y="3488876"/>
              <a:ext cx="137568" cy="7795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51273" y="3686058"/>
              <a:ext cx="142154" cy="7795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16522" y="3786942"/>
              <a:ext cx="137568" cy="7795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14587" y="3791528"/>
              <a:ext cx="142154" cy="7795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6522" y="3594345"/>
              <a:ext cx="142154" cy="7795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74201" y="3484290"/>
              <a:ext cx="142154" cy="7795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4201900" y="3229157"/>
            <a:ext cx="277787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25" dirty="0">
                <a:solidFill>
                  <a:srgbClr val="7F7F7F"/>
                </a:solidFill>
                <a:latin typeface="Calibri"/>
                <a:cs typeface="Calibri"/>
              </a:rPr>
              <a:t>c</a:t>
            </a:r>
            <a:r>
              <a:rPr sz="799" b="1" spc="-15" dirty="0">
                <a:solidFill>
                  <a:srgbClr val="7F7F7F"/>
                </a:solidFill>
                <a:latin typeface="Calibri"/>
                <a:cs typeface="Calibri"/>
              </a:rPr>
              <a:t>f</a:t>
            </a:r>
            <a:r>
              <a:rPr sz="799" b="1" spc="-30" dirty="0">
                <a:solidFill>
                  <a:srgbClr val="7F7F7F"/>
                </a:solidFill>
                <a:latin typeface="Calibri"/>
                <a:cs typeface="Calibri"/>
              </a:rPr>
              <a:t>D</a:t>
            </a:r>
            <a:r>
              <a:rPr sz="799" b="1" spc="-35" dirty="0">
                <a:solidFill>
                  <a:srgbClr val="7F7F7F"/>
                </a:solidFill>
                <a:latin typeface="Calibri"/>
                <a:cs typeface="Calibri"/>
              </a:rPr>
              <a:t>NA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4681759" y="2709622"/>
            <a:ext cx="3121621" cy="806725"/>
            <a:chOff x="4681894" y="2712963"/>
            <a:chExt cx="3125470" cy="807720"/>
          </a:xfrm>
        </p:grpSpPr>
        <p:sp>
          <p:nvSpPr>
            <p:cNvPr id="30" name="object 30"/>
            <p:cNvSpPr/>
            <p:nvPr/>
          </p:nvSpPr>
          <p:spPr>
            <a:xfrm>
              <a:off x="4681894" y="3381237"/>
              <a:ext cx="565785" cy="41275"/>
            </a:xfrm>
            <a:custGeom>
              <a:avLst/>
              <a:gdLst/>
              <a:ahLst/>
              <a:cxnLst/>
              <a:rect l="l" t="t" r="r" b="b"/>
              <a:pathLst>
                <a:path w="565785" h="41275">
                  <a:moveTo>
                    <a:pt x="523913" y="0"/>
                  </a:moveTo>
                  <a:lnTo>
                    <a:pt x="523913" y="41274"/>
                  </a:lnTo>
                  <a:lnTo>
                    <a:pt x="558294" y="24079"/>
                  </a:lnTo>
                  <a:lnTo>
                    <a:pt x="530783" y="24079"/>
                  </a:lnTo>
                  <a:lnTo>
                    <a:pt x="530783" y="17195"/>
                  </a:lnTo>
                  <a:lnTo>
                    <a:pt x="558294" y="17195"/>
                  </a:lnTo>
                  <a:lnTo>
                    <a:pt x="523913" y="0"/>
                  </a:lnTo>
                  <a:close/>
                </a:path>
                <a:path w="565785" h="41275">
                  <a:moveTo>
                    <a:pt x="523913" y="17195"/>
                  </a:moveTo>
                  <a:lnTo>
                    <a:pt x="0" y="17195"/>
                  </a:lnTo>
                  <a:lnTo>
                    <a:pt x="0" y="24079"/>
                  </a:lnTo>
                  <a:lnTo>
                    <a:pt x="523913" y="24079"/>
                  </a:lnTo>
                  <a:lnTo>
                    <a:pt x="523913" y="17195"/>
                  </a:lnTo>
                  <a:close/>
                </a:path>
                <a:path w="565785" h="41275">
                  <a:moveTo>
                    <a:pt x="558294" y="17195"/>
                  </a:moveTo>
                  <a:lnTo>
                    <a:pt x="530783" y="17195"/>
                  </a:lnTo>
                  <a:lnTo>
                    <a:pt x="530783" y="24079"/>
                  </a:lnTo>
                  <a:lnTo>
                    <a:pt x="558294" y="24079"/>
                  </a:lnTo>
                  <a:lnTo>
                    <a:pt x="565175" y="20637"/>
                  </a:lnTo>
                  <a:lnTo>
                    <a:pt x="558294" y="17195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91527" y="2861348"/>
              <a:ext cx="912351" cy="445782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890066" y="2859894"/>
              <a:ext cx="915669" cy="448945"/>
            </a:xfrm>
            <a:custGeom>
              <a:avLst/>
              <a:gdLst/>
              <a:ahLst/>
              <a:cxnLst/>
              <a:rect l="l" t="t" r="r" b="b"/>
              <a:pathLst>
                <a:path w="915670" h="448945">
                  <a:moveTo>
                    <a:pt x="0" y="0"/>
                  </a:moveTo>
                  <a:lnTo>
                    <a:pt x="915262" y="0"/>
                  </a:lnTo>
                  <a:lnTo>
                    <a:pt x="915262" y="448686"/>
                  </a:lnTo>
                  <a:lnTo>
                    <a:pt x="0" y="4486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6319367" y="3141383"/>
              <a:ext cx="566420" cy="41275"/>
            </a:xfrm>
            <a:custGeom>
              <a:avLst/>
              <a:gdLst/>
              <a:ahLst/>
              <a:cxnLst/>
              <a:rect l="l" t="t" r="r" b="b"/>
              <a:pathLst>
                <a:path w="566420" h="41275">
                  <a:moveTo>
                    <a:pt x="525056" y="0"/>
                  </a:moveTo>
                  <a:lnTo>
                    <a:pt x="525056" y="41275"/>
                  </a:lnTo>
                  <a:lnTo>
                    <a:pt x="559447" y="24079"/>
                  </a:lnTo>
                  <a:lnTo>
                    <a:pt x="531926" y="24079"/>
                  </a:lnTo>
                  <a:lnTo>
                    <a:pt x="531926" y="17195"/>
                  </a:lnTo>
                  <a:lnTo>
                    <a:pt x="559447" y="17195"/>
                  </a:lnTo>
                  <a:lnTo>
                    <a:pt x="525056" y="0"/>
                  </a:lnTo>
                  <a:close/>
                </a:path>
                <a:path w="566420" h="41275">
                  <a:moveTo>
                    <a:pt x="525056" y="17195"/>
                  </a:moveTo>
                  <a:lnTo>
                    <a:pt x="0" y="17195"/>
                  </a:lnTo>
                  <a:lnTo>
                    <a:pt x="0" y="24079"/>
                  </a:lnTo>
                  <a:lnTo>
                    <a:pt x="525056" y="24079"/>
                  </a:lnTo>
                  <a:lnTo>
                    <a:pt x="525056" y="17195"/>
                  </a:lnTo>
                  <a:close/>
                </a:path>
                <a:path w="566420" h="41275">
                  <a:moveTo>
                    <a:pt x="559447" y="17195"/>
                  </a:moveTo>
                  <a:lnTo>
                    <a:pt x="531926" y="17195"/>
                  </a:lnTo>
                  <a:lnTo>
                    <a:pt x="531926" y="24079"/>
                  </a:lnTo>
                  <a:lnTo>
                    <a:pt x="559447" y="24079"/>
                  </a:lnTo>
                  <a:lnTo>
                    <a:pt x="566331" y="20637"/>
                  </a:lnTo>
                  <a:lnTo>
                    <a:pt x="559447" y="17195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024548" y="2772053"/>
              <a:ext cx="1751964" cy="699770"/>
            </a:xfrm>
            <a:custGeom>
              <a:avLst/>
              <a:gdLst/>
              <a:ahLst/>
              <a:cxnLst/>
              <a:rect l="l" t="t" r="r" b="b"/>
              <a:pathLst>
                <a:path w="1751965" h="699770">
                  <a:moveTo>
                    <a:pt x="0" y="581064"/>
                  </a:moveTo>
                  <a:lnTo>
                    <a:pt x="1751639" y="581064"/>
                  </a:lnTo>
                </a:path>
                <a:path w="1751965" h="699770">
                  <a:moveTo>
                    <a:pt x="0" y="465344"/>
                  </a:moveTo>
                  <a:lnTo>
                    <a:pt x="1751639" y="465344"/>
                  </a:lnTo>
                </a:path>
                <a:path w="1751965" h="699770">
                  <a:moveTo>
                    <a:pt x="0" y="349623"/>
                  </a:moveTo>
                  <a:lnTo>
                    <a:pt x="1751639" y="349623"/>
                  </a:lnTo>
                </a:path>
                <a:path w="1751965" h="699770">
                  <a:moveTo>
                    <a:pt x="0" y="233903"/>
                  </a:moveTo>
                  <a:lnTo>
                    <a:pt x="1751639" y="233903"/>
                  </a:lnTo>
                </a:path>
                <a:path w="1751965" h="699770">
                  <a:moveTo>
                    <a:pt x="0" y="115720"/>
                  </a:moveTo>
                  <a:lnTo>
                    <a:pt x="1751639" y="115720"/>
                  </a:lnTo>
                </a:path>
                <a:path w="1751965" h="699770">
                  <a:moveTo>
                    <a:pt x="0" y="699247"/>
                  </a:moveTo>
                  <a:lnTo>
                    <a:pt x="1751639" y="699247"/>
                  </a:lnTo>
                </a:path>
                <a:path w="1751965" h="699770">
                  <a:moveTo>
                    <a:pt x="0" y="0"/>
                  </a:moveTo>
                  <a:lnTo>
                    <a:pt x="1751639" y="0"/>
                  </a:lnTo>
                </a:path>
              </a:pathLst>
            </a:custGeom>
            <a:ln w="369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14251" y="2712963"/>
              <a:ext cx="1372222" cy="80758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243810" y="2735122"/>
              <a:ext cx="1313180" cy="748665"/>
            </a:xfrm>
            <a:custGeom>
              <a:avLst/>
              <a:gdLst/>
              <a:ahLst/>
              <a:cxnLst/>
              <a:rect l="l" t="t" r="r" b="b"/>
              <a:pathLst>
                <a:path w="1313179" h="748664">
                  <a:moveTo>
                    <a:pt x="0" y="0"/>
                  </a:moveTo>
                  <a:lnTo>
                    <a:pt x="438521" y="256066"/>
                  </a:lnTo>
                  <a:lnTo>
                    <a:pt x="874579" y="748502"/>
                  </a:lnTo>
                  <a:lnTo>
                    <a:pt x="1313100" y="741116"/>
                  </a:lnTo>
                </a:path>
              </a:pathLst>
            </a:custGeom>
            <a:ln w="12707">
              <a:solidFill>
                <a:srgbClr val="ED7D3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2702361" y="2903419"/>
            <a:ext cx="59172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Arial"/>
                <a:cs typeface="Arial"/>
              </a:rPr>
              <a:t>S</a:t>
            </a:r>
            <a:r>
              <a:rPr sz="1298" dirty="0">
                <a:latin typeface="Arial"/>
                <a:cs typeface="Arial"/>
              </a:rPr>
              <a:t>pin-o</a:t>
            </a:r>
            <a:r>
              <a:rPr sz="1298" spc="-30" dirty="0">
                <a:latin typeface="Arial"/>
                <a:cs typeface="Arial"/>
              </a:rPr>
              <a:t>f</a:t>
            </a:r>
            <a:r>
              <a:rPr sz="1298" dirty="0">
                <a:latin typeface="Arial"/>
                <a:cs typeface="Arial"/>
              </a:rPr>
              <a:t>f</a:t>
            </a:r>
            <a:endParaRPr sz="1298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798485" y="3403002"/>
            <a:ext cx="722374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dirty="0">
                <a:latin typeface="Arial"/>
                <a:cs typeface="Arial"/>
              </a:rPr>
              <a:t>Plasma 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20-25</a:t>
            </a:r>
            <a:r>
              <a:rPr sz="1298" spc="-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mL</a:t>
            </a:r>
            <a:endParaRPr sz="1298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866838" y="3383766"/>
            <a:ext cx="99699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Deep-targeted</a:t>
            </a:r>
            <a:r>
              <a:rPr sz="849" spc="-60" dirty="0">
                <a:latin typeface="Arial"/>
                <a:cs typeface="Arial"/>
              </a:rPr>
              <a:t> </a:t>
            </a:r>
            <a:r>
              <a:rPr sz="849" spc="10" dirty="0">
                <a:latin typeface="Arial"/>
                <a:cs typeface="Arial"/>
              </a:rPr>
              <a:t>NGS</a:t>
            </a:r>
            <a:endParaRPr sz="84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262545" y="2251570"/>
            <a:ext cx="808628" cy="115914"/>
          </a:xfrm>
          <a:prstGeom prst="rect">
            <a:avLst/>
          </a:prstGeom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200">
              <a:latin typeface="Times New Roman"/>
              <a:cs typeface="Times New Roman"/>
            </a:endParaRPr>
          </a:p>
          <a:p>
            <a:pPr marL="65327"/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20</a:t>
            </a:r>
            <a:r>
              <a:rPr sz="150" b="1" spc="25" dirty="0">
                <a:solidFill>
                  <a:srgbClr val="435359"/>
                </a:solidFill>
                <a:latin typeface="Arial"/>
                <a:cs typeface="Arial"/>
              </a:rPr>
              <a:t>%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o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f patient</a:t>
            </a:r>
            <a:r>
              <a:rPr sz="150" b="1" spc="15" dirty="0">
                <a:solidFill>
                  <a:srgbClr val="435359"/>
                </a:solidFill>
                <a:latin typeface="Arial"/>
                <a:cs typeface="Arial"/>
              </a:rPr>
              <a:t>s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are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20" dirty="0">
                <a:solidFill>
                  <a:srgbClr val="435359"/>
                </a:solidFill>
                <a:latin typeface="Arial"/>
                <a:cs typeface="Arial"/>
              </a:rPr>
              <a:t>CD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45+</a:t>
            </a:r>
            <a:r>
              <a:rPr sz="150" b="1" spc="7" baseline="27777" dirty="0">
                <a:solidFill>
                  <a:srgbClr val="435359"/>
                </a:solidFill>
                <a:latin typeface="Arial"/>
                <a:cs typeface="Arial"/>
              </a:rPr>
              <a:t>ve</a:t>
            </a:r>
            <a:r>
              <a:rPr sz="150" b="1" baseline="27777" dirty="0">
                <a:solidFill>
                  <a:srgbClr val="435359"/>
                </a:solidFill>
                <a:latin typeface="Arial"/>
                <a:cs typeface="Arial"/>
              </a:rPr>
              <a:t>              </a:t>
            </a:r>
            <a:r>
              <a:rPr sz="150" b="1" spc="-7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20" dirty="0">
                <a:solidFill>
                  <a:srgbClr val="435359"/>
                </a:solidFill>
                <a:latin typeface="Arial"/>
                <a:cs typeface="Arial"/>
              </a:rPr>
              <a:t>CD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56+</a:t>
            </a:r>
            <a:r>
              <a:rPr sz="150" b="1" spc="7" baseline="27777" dirty="0">
                <a:solidFill>
                  <a:srgbClr val="435359"/>
                </a:solidFill>
                <a:latin typeface="Arial"/>
                <a:cs typeface="Arial"/>
              </a:rPr>
              <a:t>ve</a:t>
            </a:r>
            <a:r>
              <a:rPr sz="150" b="1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-7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very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info</a:t>
            </a:r>
            <a:r>
              <a:rPr sz="150" b="1" spc="15" dirty="0">
                <a:solidFill>
                  <a:srgbClr val="435359"/>
                </a:solidFill>
                <a:latin typeface="Arial"/>
                <a:cs typeface="Arial"/>
              </a:rPr>
              <a:t>rm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ative!</a:t>
            </a:r>
            <a:endParaRPr sz="15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150">
              <a:latin typeface="Arial"/>
              <a:cs typeface="Arial"/>
            </a:endParaRPr>
          </a:p>
          <a:p>
            <a:pPr marL="38054"/>
            <a:r>
              <a:rPr sz="250" spc="5" dirty="0">
                <a:solidFill>
                  <a:srgbClr val="B28D14"/>
                </a:solidFill>
                <a:latin typeface="Arial"/>
                <a:cs typeface="Arial"/>
              </a:rPr>
              <a:t>In</a:t>
            </a:r>
            <a:r>
              <a:rPr sz="250" dirty="0">
                <a:solidFill>
                  <a:srgbClr val="B28D14"/>
                </a:solidFill>
                <a:latin typeface="Arial"/>
                <a:cs typeface="Arial"/>
              </a:rPr>
              <a:t> </a:t>
            </a:r>
            <a:r>
              <a:rPr sz="250" spc="5" dirty="0">
                <a:solidFill>
                  <a:srgbClr val="B28D14"/>
                </a:solidFill>
                <a:latin typeface="Arial"/>
                <a:cs typeface="Arial"/>
              </a:rPr>
              <a:t>the Follow-up samples we can recognize PPC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4237123" y="2045030"/>
            <a:ext cx="586017" cy="249247"/>
            <a:chOff x="4236710" y="2047552"/>
            <a:chExt cx="586740" cy="249554"/>
          </a:xfrm>
        </p:grpSpPr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36710" y="2047552"/>
              <a:ext cx="235383" cy="22962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256416" y="2066159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2754" y="0"/>
                  </a:moveTo>
                  <a:lnTo>
                    <a:pt x="554342" y="3962"/>
                  </a:lnTo>
                  <a:lnTo>
                    <a:pt x="0" y="226275"/>
                  </a:lnTo>
                  <a:lnTo>
                    <a:pt x="457" y="227406"/>
                  </a:lnTo>
                  <a:lnTo>
                    <a:pt x="554799" y="5092"/>
                  </a:lnTo>
                  <a:lnTo>
                    <a:pt x="556387" y="905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F0D47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259669" y="2069410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2754" y="0"/>
                  </a:moveTo>
                  <a:lnTo>
                    <a:pt x="554342" y="3962"/>
                  </a:lnTo>
                  <a:lnTo>
                    <a:pt x="0" y="226275"/>
                  </a:lnTo>
                  <a:lnTo>
                    <a:pt x="457" y="227406"/>
                  </a:lnTo>
                  <a:lnTo>
                    <a:pt x="554799" y="5092"/>
                  </a:lnTo>
                  <a:lnTo>
                    <a:pt x="556387" y="905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8A6E1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258042" y="2067784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4347" y="3969"/>
                  </a:moveTo>
                  <a:lnTo>
                    <a:pt x="0" y="226275"/>
                  </a:lnTo>
                  <a:lnTo>
                    <a:pt x="457" y="227406"/>
                  </a:lnTo>
                  <a:lnTo>
                    <a:pt x="554801" y="5101"/>
                  </a:lnTo>
                  <a:lnTo>
                    <a:pt x="554347" y="3969"/>
                  </a:lnTo>
                  <a:close/>
                </a:path>
                <a:path w="563879" h="227964">
                  <a:moveTo>
                    <a:pt x="561438" y="3365"/>
                  </a:moveTo>
                  <a:lnTo>
                    <a:pt x="555853" y="3365"/>
                  </a:lnTo>
                  <a:lnTo>
                    <a:pt x="556310" y="4495"/>
                  </a:lnTo>
                  <a:lnTo>
                    <a:pt x="554801" y="5101"/>
                  </a:lnTo>
                  <a:lnTo>
                    <a:pt x="556387" y="9055"/>
                  </a:lnTo>
                  <a:lnTo>
                    <a:pt x="561438" y="3365"/>
                  </a:lnTo>
                  <a:close/>
                </a:path>
                <a:path w="563879" h="227964">
                  <a:moveTo>
                    <a:pt x="555853" y="3365"/>
                  </a:moveTo>
                  <a:lnTo>
                    <a:pt x="554347" y="3969"/>
                  </a:lnTo>
                  <a:lnTo>
                    <a:pt x="554801" y="5101"/>
                  </a:lnTo>
                  <a:lnTo>
                    <a:pt x="556310" y="4495"/>
                  </a:lnTo>
                  <a:lnTo>
                    <a:pt x="555853" y="3365"/>
                  </a:lnTo>
                  <a:close/>
                </a:path>
                <a:path w="563879" h="227964">
                  <a:moveTo>
                    <a:pt x="552754" y="0"/>
                  </a:moveTo>
                  <a:lnTo>
                    <a:pt x="554347" y="3969"/>
                  </a:lnTo>
                  <a:lnTo>
                    <a:pt x="555853" y="3365"/>
                  </a:lnTo>
                  <a:lnTo>
                    <a:pt x="561438" y="336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E6B82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4211272" y="2447251"/>
            <a:ext cx="25749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N</a:t>
            </a:r>
            <a:r>
              <a:rPr sz="849" spc="10" dirty="0">
                <a:latin typeface="Arial"/>
                <a:cs typeface="Arial"/>
              </a:rPr>
              <a:t>GF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5023990" y="3580161"/>
            <a:ext cx="1749806" cy="120501"/>
            <a:chOff x="5024547" y="3584575"/>
            <a:chExt cx="1751964" cy="120650"/>
          </a:xfrm>
        </p:grpSpPr>
        <p:sp>
          <p:nvSpPr>
            <p:cNvPr id="48" name="object 48"/>
            <p:cNvSpPr/>
            <p:nvPr/>
          </p:nvSpPr>
          <p:spPr>
            <a:xfrm>
              <a:off x="5024547" y="3587021"/>
              <a:ext cx="1751964" cy="0"/>
            </a:xfrm>
            <a:custGeom>
              <a:avLst/>
              <a:gdLst/>
              <a:ahLst/>
              <a:cxnLst/>
              <a:rect l="l" t="t" r="r" b="b"/>
              <a:pathLst>
                <a:path w="1751965">
                  <a:moveTo>
                    <a:pt x="0" y="0"/>
                  </a:moveTo>
                  <a:lnTo>
                    <a:pt x="1751639" y="0"/>
                  </a:lnTo>
                </a:path>
              </a:pathLst>
            </a:custGeom>
            <a:ln w="369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024547" y="3702751"/>
              <a:ext cx="1751964" cy="0"/>
            </a:xfrm>
            <a:custGeom>
              <a:avLst/>
              <a:gdLst/>
              <a:ahLst/>
              <a:cxnLst/>
              <a:rect l="l" t="t" r="r" b="b"/>
              <a:pathLst>
                <a:path w="1751965">
                  <a:moveTo>
                    <a:pt x="0" y="0"/>
                  </a:moveTo>
                  <a:lnTo>
                    <a:pt x="1751611" y="0"/>
                  </a:lnTo>
                </a:path>
              </a:pathLst>
            </a:custGeom>
            <a:ln w="492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214251" y="3584575"/>
              <a:ext cx="1372222" cy="11817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243810" y="3606727"/>
              <a:ext cx="1313180" cy="76835"/>
            </a:xfrm>
            <a:custGeom>
              <a:avLst/>
              <a:gdLst/>
              <a:ahLst/>
              <a:cxnLst/>
              <a:rect l="l" t="t" r="r" b="b"/>
              <a:pathLst>
                <a:path w="1313179" h="76835">
                  <a:moveTo>
                    <a:pt x="0" y="0"/>
                  </a:moveTo>
                  <a:lnTo>
                    <a:pt x="438525" y="24621"/>
                  </a:lnTo>
                  <a:lnTo>
                    <a:pt x="874587" y="76326"/>
                  </a:lnTo>
                  <a:lnTo>
                    <a:pt x="1313113" y="73864"/>
                  </a:lnTo>
                </a:path>
              </a:pathLst>
            </a:custGeom>
            <a:ln w="12705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5178817" y="3562550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83,25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616694" y="3587142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61,25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43351" y="3638783"/>
            <a:ext cx="14904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18,875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492472" y="3636324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19,45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178817" y="2692018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832,5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616705" y="2947768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612,5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043375" y="3439595"/>
            <a:ext cx="14904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188,75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492485" y="3432216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194,5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946768" y="3655997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01889" y="3540418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901889" y="3422380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01889" y="3306800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901889" y="3191222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901889" y="3073183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901889" y="2957604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901889" y="2842025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901889" y="2723987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901888" y="2608409"/>
            <a:ext cx="1884896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  <a:tabLst>
                <a:tab pos="1871002" algn="l"/>
              </a:tabLst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900   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u="sng" spc="-5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50" u="sng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	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18001" y="3715016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531669" y="3715016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835209" y="2925190"/>
            <a:ext cx="53861" cy="501032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TOTA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cfdna 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Nan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ogrames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5405382" y="3855576"/>
            <a:ext cx="93864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620" y="0"/>
                </a:lnTo>
              </a:path>
            </a:pathLst>
          </a:custGeom>
          <a:ln w="12702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4" name="object 74"/>
          <p:cNvSpPr txBox="1"/>
          <p:nvPr/>
        </p:nvSpPr>
        <p:spPr>
          <a:xfrm>
            <a:off x="5496803" y="3715017"/>
            <a:ext cx="207389" cy="15818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algn="r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350">
              <a:latin typeface="Calibri"/>
              <a:cs typeface="Calibri"/>
            </a:endParaRPr>
          </a:p>
          <a:p>
            <a:pPr marR="25370" algn="r">
              <a:spcBef>
                <a:spcPts val="340"/>
              </a:spcBef>
            </a:pPr>
            <a:r>
              <a:rPr sz="350" spc="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3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350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5737560" y="3855576"/>
            <a:ext cx="93864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620" y="0"/>
                </a:lnTo>
              </a:path>
            </a:pathLst>
          </a:custGeom>
          <a:ln w="12702">
            <a:solidFill>
              <a:srgbClr val="ED7D31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5828882" y="3715017"/>
            <a:ext cx="408436" cy="15818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100210" algn="r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endParaRPr sz="350">
              <a:latin typeface="Calibri"/>
              <a:cs typeface="Calibri"/>
            </a:endParaRPr>
          </a:p>
          <a:p>
            <a:pPr marL="12685">
              <a:spcBef>
                <a:spcPts val="340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OOD</a:t>
            </a:r>
            <a:r>
              <a:rPr sz="350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OW </a:t>
            </a:r>
            <a:r>
              <a:rPr sz="350" spc="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350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114137" y="4006462"/>
            <a:ext cx="373110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Montserrat"/>
                <a:cs typeface="Montserrat"/>
              </a:rPr>
              <a:t>10-fold</a:t>
            </a:r>
            <a:r>
              <a:rPr sz="1298" spc="-1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increase</a:t>
            </a:r>
            <a:r>
              <a:rPr sz="1298" spc="-10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in</a:t>
            </a:r>
            <a:r>
              <a:rPr sz="1298" spc="-5" dirty="0">
                <a:latin typeface="Montserrat"/>
                <a:cs typeface="Montserrat"/>
              </a:rPr>
              <a:t> cfDNA </a:t>
            </a:r>
            <a:r>
              <a:rPr sz="1298" dirty="0">
                <a:latin typeface="Montserrat"/>
                <a:cs typeface="Montserrat"/>
              </a:rPr>
              <a:t>with</a:t>
            </a:r>
            <a:r>
              <a:rPr sz="1298" spc="-5" dirty="0"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50ml</a:t>
            </a:r>
            <a:r>
              <a:rPr sz="1298" b="1" spc="-1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dirty="0">
                <a:solidFill>
                  <a:srgbClr val="0070C0"/>
                </a:solidFill>
                <a:latin typeface="Montserrat"/>
                <a:cs typeface="Montserrat"/>
              </a:rPr>
              <a:t>of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 blood</a:t>
            </a:r>
            <a:endParaRPr sz="1298">
              <a:latin typeface="Montserrat"/>
              <a:cs typeface="Montserrat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98808" y="632530"/>
            <a:ext cx="5393390" cy="3710175"/>
            <a:chOff x="2095759" y="633310"/>
            <a:chExt cx="5400040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95759" y="633310"/>
              <a:ext cx="5009852" cy="371435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091521" y="633323"/>
              <a:ext cx="3404870" cy="3714750"/>
            </a:xfrm>
            <a:custGeom>
              <a:avLst/>
              <a:gdLst/>
              <a:ahLst/>
              <a:cxnLst/>
              <a:rect l="l" t="t" r="r" b="b"/>
              <a:pathLst>
                <a:path w="3404870" h="3714750">
                  <a:moveTo>
                    <a:pt x="583247" y="3210229"/>
                  </a:moveTo>
                  <a:lnTo>
                    <a:pt x="579589" y="3164814"/>
                  </a:lnTo>
                  <a:lnTo>
                    <a:pt x="568972" y="3121723"/>
                  </a:lnTo>
                  <a:lnTo>
                    <a:pt x="552005" y="3081553"/>
                  </a:lnTo>
                  <a:lnTo>
                    <a:pt x="529234" y="3044875"/>
                  </a:lnTo>
                  <a:lnTo>
                    <a:pt x="501256" y="3012249"/>
                  </a:lnTo>
                  <a:lnTo>
                    <a:pt x="468630" y="2984258"/>
                  </a:lnTo>
                  <a:lnTo>
                    <a:pt x="431952" y="2961487"/>
                  </a:lnTo>
                  <a:lnTo>
                    <a:pt x="391782" y="2944520"/>
                  </a:lnTo>
                  <a:lnTo>
                    <a:pt x="348703" y="2933903"/>
                  </a:lnTo>
                  <a:lnTo>
                    <a:pt x="303288" y="2930245"/>
                  </a:lnTo>
                  <a:lnTo>
                    <a:pt x="257886" y="2933903"/>
                  </a:lnTo>
                  <a:lnTo>
                    <a:pt x="214807" y="2944520"/>
                  </a:lnTo>
                  <a:lnTo>
                    <a:pt x="174637" y="2961487"/>
                  </a:lnTo>
                  <a:lnTo>
                    <a:pt x="137947" y="2984258"/>
                  </a:lnTo>
                  <a:lnTo>
                    <a:pt x="105333" y="3012249"/>
                  </a:lnTo>
                  <a:lnTo>
                    <a:pt x="77343" y="3044875"/>
                  </a:lnTo>
                  <a:lnTo>
                    <a:pt x="54584" y="3081553"/>
                  </a:lnTo>
                  <a:lnTo>
                    <a:pt x="37604" y="3121723"/>
                  </a:lnTo>
                  <a:lnTo>
                    <a:pt x="27000" y="3164814"/>
                  </a:lnTo>
                  <a:lnTo>
                    <a:pt x="23329" y="3210229"/>
                  </a:lnTo>
                  <a:lnTo>
                    <a:pt x="27000" y="3255645"/>
                  </a:lnTo>
                  <a:lnTo>
                    <a:pt x="37604" y="3298723"/>
                  </a:lnTo>
                  <a:lnTo>
                    <a:pt x="54584" y="3338893"/>
                  </a:lnTo>
                  <a:lnTo>
                    <a:pt x="77343" y="3375583"/>
                  </a:lnTo>
                  <a:lnTo>
                    <a:pt x="105333" y="3408210"/>
                  </a:lnTo>
                  <a:lnTo>
                    <a:pt x="137947" y="3436188"/>
                  </a:lnTo>
                  <a:lnTo>
                    <a:pt x="174637" y="3458959"/>
                  </a:lnTo>
                  <a:lnTo>
                    <a:pt x="214807" y="3475939"/>
                  </a:lnTo>
                  <a:lnTo>
                    <a:pt x="257886" y="3486543"/>
                  </a:lnTo>
                  <a:lnTo>
                    <a:pt x="303288" y="3490214"/>
                  </a:lnTo>
                  <a:lnTo>
                    <a:pt x="348703" y="3486543"/>
                  </a:lnTo>
                  <a:lnTo>
                    <a:pt x="391782" y="3475939"/>
                  </a:lnTo>
                  <a:lnTo>
                    <a:pt x="431952" y="3458959"/>
                  </a:lnTo>
                  <a:lnTo>
                    <a:pt x="468630" y="3436188"/>
                  </a:lnTo>
                  <a:lnTo>
                    <a:pt x="501256" y="3408210"/>
                  </a:lnTo>
                  <a:lnTo>
                    <a:pt x="529234" y="3375583"/>
                  </a:lnTo>
                  <a:lnTo>
                    <a:pt x="552005" y="3338893"/>
                  </a:lnTo>
                  <a:lnTo>
                    <a:pt x="568972" y="3298723"/>
                  </a:lnTo>
                  <a:lnTo>
                    <a:pt x="579589" y="3255645"/>
                  </a:lnTo>
                  <a:lnTo>
                    <a:pt x="583247" y="3210229"/>
                  </a:lnTo>
                  <a:close/>
                </a:path>
                <a:path w="3404870" h="3714750">
                  <a:moveTo>
                    <a:pt x="699897" y="1265885"/>
                  </a:moveTo>
                  <a:lnTo>
                    <a:pt x="696709" y="1218399"/>
                  </a:lnTo>
                  <a:lnTo>
                    <a:pt x="687400" y="1172857"/>
                  </a:lnTo>
                  <a:lnTo>
                    <a:pt x="672401" y="1129665"/>
                  </a:lnTo>
                  <a:lnTo>
                    <a:pt x="652119" y="1089253"/>
                  </a:lnTo>
                  <a:lnTo>
                    <a:pt x="626986" y="1052029"/>
                  </a:lnTo>
                  <a:lnTo>
                    <a:pt x="597395" y="1018425"/>
                  </a:lnTo>
                  <a:lnTo>
                    <a:pt x="563791" y="988834"/>
                  </a:lnTo>
                  <a:lnTo>
                    <a:pt x="526580" y="963701"/>
                  </a:lnTo>
                  <a:lnTo>
                    <a:pt x="486168" y="943419"/>
                  </a:lnTo>
                  <a:lnTo>
                    <a:pt x="442976" y="928420"/>
                  </a:lnTo>
                  <a:lnTo>
                    <a:pt x="397433" y="919111"/>
                  </a:lnTo>
                  <a:lnTo>
                    <a:pt x="349948" y="915911"/>
                  </a:lnTo>
                  <a:lnTo>
                    <a:pt x="302463" y="919111"/>
                  </a:lnTo>
                  <a:lnTo>
                    <a:pt x="256921" y="928420"/>
                  </a:lnTo>
                  <a:lnTo>
                    <a:pt x="213741" y="943419"/>
                  </a:lnTo>
                  <a:lnTo>
                    <a:pt x="173329" y="963701"/>
                  </a:lnTo>
                  <a:lnTo>
                    <a:pt x="136105" y="988834"/>
                  </a:lnTo>
                  <a:lnTo>
                    <a:pt x="102501" y="1018425"/>
                  </a:lnTo>
                  <a:lnTo>
                    <a:pt x="72923" y="1052029"/>
                  </a:lnTo>
                  <a:lnTo>
                    <a:pt x="47777" y="1089253"/>
                  </a:lnTo>
                  <a:lnTo>
                    <a:pt x="27508" y="1129665"/>
                  </a:lnTo>
                  <a:lnTo>
                    <a:pt x="12496" y="1172857"/>
                  </a:lnTo>
                  <a:lnTo>
                    <a:pt x="3200" y="1218399"/>
                  </a:lnTo>
                  <a:lnTo>
                    <a:pt x="0" y="1265885"/>
                  </a:lnTo>
                  <a:lnTo>
                    <a:pt x="3200" y="1313383"/>
                  </a:lnTo>
                  <a:lnTo>
                    <a:pt x="12496" y="1358925"/>
                  </a:lnTo>
                  <a:lnTo>
                    <a:pt x="27508" y="1402118"/>
                  </a:lnTo>
                  <a:lnTo>
                    <a:pt x="47777" y="1442542"/>
                  </a:lnTo>
                  <a:lnTo>
                    <a:pt x="72923" y="1479753"/>
                  </a:lnTo>
                  <a:lnTo>
                    <a:pt x="102501" y="1513370"/>
                  </a:lnTo>
                  <a:lnTo>
                    <a:pt x="136105" y="1542948"/>
                  </a:lnTo>
                  <a:lnTo>
                    <a:pt x="173329" y="1568094"/>
                  </a:lnTo>
                  <a:lnTo>
                    <a:pt x="213741" y="1588376"/>
                  </a:lnTo>
                  <a:lnTo>
                    <a:pt x="256921" y="1603375"/>
                  </a:lnTo>
                  <a:lnTo>
                    <a:pt x="302463" y="1612684"/>
                  </a:lnTo>
                  <a:lnTo>
                    <a:pt x="349948" y="1615871"/>
                  </a:lnTo>
                  <a:lnTo>
                    <a:pt x="397433" y="1612684"/>
                  </a:lnTo>
                  <a:lnTo>
                    <a:pt x="442976" y="1603375"/>
                  </a:lnTo>
                  <a:lnTo>
                    <a:pt x="486168" y="1588376"/>
                  </a:lnTo>
                  <a:lnTo>
                    <a:pt x="526580" y="1568094"/>
                  </a:lnTo>
                  <a:lnTo>
                    <a:pt x="563791" y="1542948"/>
                  </a:lnTo>
                  <a:lnTo>
                    <a:pt x="597395" y="1513370"/>
                  </a:lnTo>
                  <a:lnTo>
                    <a:pt x="626986" y="1479753"/>
                  </a:lnTo>
                  <a:lnTo>
                    <a:pt x="652119" y="1442542"/>
                  </a:lnTo>
                  <a:lnTo>
                    <a:pt x="672401" y="1402118"/>
                  </a:lnTo>
                  <a:lnTo>
                    <a:pt x="687400" y="1358925"/>
                  </a:lnTo>
                  <a:lnTo>
                    <a:pt x="696709" y="1313383"/>
                  </a:lnTo>
                  <a:lnTo>
                    <a:pt x="699897" y="1265885"/>
                  </a:lnTo>
                  <a:close/>
                </a:path>
                <a:path w="3404870" h="3714750">
                  <a:moveTo>
                    <a:pt x="2029701" y="2129180"/>
                  </a:moveTo>
                  <a:lnTo>
                    <a:pt x="2026031" y="2083765"/>
                  </a:lnTo>
                  <a:lnTo>
                    <a:pt x="2015426" y="2040686"/>
                  </a:lnTo>
                  <a:lnTo>
                    <a:pt x="1998446" y="2000504"/>
                  </a:lnTo>
                  <a:lnTo>
                    <a:pt x="1975675" y="1963826"/>
                  </a:lnTo>
                  <a:lnTo>
                    <a:pt x="1947697" y="1931200"/>
                  </a:lnTo>
                  <a:lnTo>
                    <a:pt x="1915083" y="1903222"/>
                  </a:lnTo>
                  <a:lnTo>
                    <a:pt x="1878393" y="1880450"/>
                  </a:lnTo>
                  <a:lnTo>
                    <a:pt x="1838223" y="1863471"/>
                  </a:lnTo>
                  <a:lnTo>
                    <a:pt x="1795145" y="1852866"/>
                  </a:lnTo>
                  <a:lnTo>
                    <a:pt x="1749742" y="1849196"/>
                  </a:lnTo>
                  <a:lnTo>
                    <a:pt x="1704327" y="1852866"/>
                  </a:lnTo>
                  <a:lnTo>
                    <a:pt x="1661248" y="1863471"/>
                  </a:lnTo>
                  <a:lnTo>
                    <a:pt x="1621078" y="1880450"/>
                  </a:lnTo>
                  <a:lnTo>
                    <a:pt x="1584401" y="1903222"/>
                  </a:lnTo>
                  <a:lnTo>
                    <a:pt x="1551774" y="1931200"/>
                  </a:lnTo>
                  <a:lnTo>
                    <a:pt x="1523796" y="1963826"/>
                  </a:lnTo>
                  <a:lnTo>
                    <a:pt x="1501025" y="2000504"/>
                  </a:lnTo>
                  <a:lnTo>
                    <a:pt x="1484045" y="2040686"/>
                  </a:lnTo>
                  <a:lnTo>
                    <a:pt x="1473441" y="2083765"/>
                  </a:lnTo>
                  <a:lnTo>
                    <a:pt x="1469783" y="2129180"/>
                  </a:lnTo>
                  <a:lnTo>
                    <a:pt x="1473441" y="2174595"/>
                  </a:lnTo>
                  <a:lnTo>
                    <a:pt x="1484045" y="2217674"/>
                  </a:lnTo>
                  <a:lnTo>
                    <a:pt x="1501025" y="2257856"/>
                  </a:lnTo>
                  <a:lnTo>
                    <a:pt x="1523796" y="2294534"/>
                  </a:lnTo>
                  <a:lnTo>
                    <a:pt x="1551774" y="2327160"/>
                  </a:lnTo>
                  <a:lnTo>
                    <a:pt x="1584401" y="2355138"/>
                  </a:lnTo>
                  <a:lnTo>
                    <a:pt x="1621078" y="2377910"/>
                  </a:lnTo>
                  <a:lnTo>
                    <a:pt x="1661248" y="2394889"/>
                  </a:lnTo>
                  <a:lnTo>
                    <a:pt x="1704327" y="2405494"/>
                  </a:lnTo>
                  <a:lnTo>
                    <a:pt x="1749742" y="2409164"/>
                  </a:lnTo>
                  <a:lnTo>
                    <a:pt x="1795145" y="2405494"/>
                  </a:lnTo>
                  <a:lnTo>
                    <a:pt x="1838223" y="2394889"/>
                  </a:lnTo>
                  <a:lnTo>
                    <a:pt x="1878393" y="2377910"/>
                  </a:lnTo>
                  <a:lnTo>
                    <a:pt x="1915083" y="2355138"/>
                  </a:lnTo>
                  <a:lnTo>
                    <a:pt x="1947697" y="2327160"/>
                  </a:lnTo>
                  <a:lnTo>
                    <a:pt x="1975675" y="2294534"/>
                  </a:lnTo>
                  <a:lnTo>
                    <a:pt x="1998446" y="2257856"/>
                  </a:lnTo>
                  <a:lnTo>
                    <a:pt x="2015426" y="2217674"/>
                  </a:lnTo>
                  <a:lnTo>
                    <a:pt x="2026031" y="2174595"/>
                  </a:lnTo>
                  <a:lnTo>
                    <a:pt x="2029701" y="2129180"/>
                  </a:lnTo>
                  <a:close/>
                </a:path>
                <a:path w="3404870" h="3714750">
                  <a:moveTo>
                    <a:pt x="3404273" y="409575"/>
                  </a:moveTo>
                  <a:lnTo>
                    <a:pt x="3402571" y="363766"/>
                  </a:lnTo>
                  <a:lnTo>
                    <a:pt x="3397415" y="318922"/>
                  </a:lnTo>
                  <a:lnTo>
                    <a:pt x="3388944" y="275170"/>
                  </a:lnTo>
                  <a:lnTo>
                    <a:pt x="3377298" y="232651"/>
                  </a:lnTo>
                  <a:lnTo>
                    <a:pt x="3362591" y="191477"/>
                  </a:lnTo>
                  <a:lnTo>
                    <a:pt x="3344964" y="151790"/>
                  </a:lnTo>
                  <a:lnTo>
                    <a:pt x="3324529" y="113728"/>
                  </a:lnTo>
                  <a:lnTo>
                    <a:pt x="3301454" y="77406"/>
                  </a:lnTo>
                  <a:lnTo>
                    <a:pt x="3275838" y="42964"/>
                  </a:lnTo>
                  <a:lnTo>
                    <a:pt x="3247821" y="10528"/>
                  </a:lnTo>
                  <a:lnTo>
                    <a:pt x="3237280" y="0"/>
                  </a:lnTo>
                  <a:lnTo>
                    <a:pt x="2401824" y="0"/>
                  </a:lnTo>
                  <a:lnTo>
                    <a:pt x="2348255" y="62484"/>
                  </a:lnTo>
                  <a:lnTo>
                    <a:pt x="2322868" y="99733"/>
                  </a:lnTo>
                  <a:lnTo>
                    <a:pt x="2300363" y="138912"/>
                  </a:lnTo>
                  <a:lnTo>
                    <a:pt x="2280882" y="179895"/>
                  </a:lnTo>
                  <a:lnTo>
                    <a:pt x="2264575" y="222504"/>
                  </a:lnTo>
                  <a:lnTo>
                    <a:pt x="2251608" y="266573"/>
                  </a:lnTo>
                  <a:lnTo>
                    <a:pt x="2242147" y="311975"/>
                  </a:lnTo>
                  <a:lnTo>
                    <a:pt x="2236330" y="358533"/>
                  </a:lnTo>
                  <a:lnTo>
                    <a:pt x="2234234" y="406133"/>
                  </a:lnTo>
                  <a:lnTo>
                    <a:pt x="2234590" y="429615"/>
                  </a:lnTo>
                  <a:lnTo>
                    <a:pt x="2235860" y="452869"/>
                  </a:lnTo>
                  <a:lnTo>
                    <a:pt x="2237676" y="502208"/>
                  </a:lnTo>
                  <a:lnTo>
                    <a:pt x="2235822" y="551154"/>
                  </a:lnTo>
                  <a:lnTo>
                    <a:pt x="2230336" y="599541"/>
                  </a:lnTo>
                  <a:lnTo>
                    <a:pt x="2221331" y="647090"/>
                  </a:lnTo>
                  <a:lnTo>
                    <a:pt x="2208847" y="693699"/>
                  </a:lnTo>
                  <a:lnTo>
                    <a:pt x="2192985" y="739152"/>
                  </a:lnTo>
                  <a:lnTo>
                    <a:pt x="2173795" y="783259"/>
                  </a:lnTo>
                  <a:lnTo>
                    <a:pt x="2151367" y="825830"/>
                  </a:lnTo>
                  <a:lnTo>
                    <a:pt x="2125764" y="866673"/>
                  </a:lnTo>
                  <a:lnTo>
                    <a:pt x="2097074" y="905598"/>
                  </a:lnTo>
                  <a:lnTo>
                    <a:pt x="2065362" y="942428"/>
                  </a:lnTo>
                  <a:lnTo>
                    <a:pt x="2030704" y="976947"/>
                  </a:lnTo>
                  <a:lnTo>
                    <a:pt x="1993176" y="1008989"/>
                  </a:lnTo>
                  <a:lnTo>
                    <a:pt x="1177036" y="1653006"/>
                  </a:lnTo>
                  <a:lnTo>
                    <a:pt x="1135634" y="1683245"/>
                  </a:lnTo>
                  <a:lnTo>
                    <a:pt x="1092263" y="1710232"/>
                  </a:lnTo>
                  <a:lnTo>
                    <a:pt x="1047153" y="1733791"/>
                  </a:lnTo>
                  <a:lnTo>
                    <a:pt x="1000518" y="1753793"/>
                  </a:lnTo>
                  <a:lnTo>
                    <a:pt x="952601" y="1770087"/>
                  </a:lnTo>
                  <a:lnTo>
                    <a:pt x="903617" y="1782521"/>
                  </a:lnTo>
                  <a:lnTo>
                    <a:pt x="853808" y="1790954"/>
                  </a:lnTo>
                  <a:lnTo>
                    <a:pt x="803516" y="1795246"/>
                  </a:lnTo>
                  <a:lnTo>
                    <a:pt x="803389" y="1795246"/>
                  </a:lnTo>
                  <a:lnTo>
                    <a:pt x="752602" y="1795233"/>
                  </a:lnTo>
                  <a:lnTo>
                    <a:pt x="701662" y="1790788"/>
                  </a:lnTo>
                  <a:lnTo>
                    <a:pt x="682980" y="1788706"/>
                  </a:lnTo>
                  <a:lnTo>
                    <a:pt x="664083" y="1787398"/>
                  </a:lnTo>
                  <a:lnTo>
                    <a:pt x="644969" y="1786851"/>
                  </a:lnTo>
                  <a:lnTo>
                    <a:pt x="625678" y="1787093"/>
                  </a:lnTo>
                  <a:lnTo>
                    <a:pt x="578993" y="1791068"/>
                  </a:lnTo>
                  <a:lnTo>
                    <a:pt x="533628" y="1799704"/>
                  </a:lnTo>
                  <a:lnTo>
                    <a:pt x="489864" y="1812759"/>
                  </a:lnTo>
                  <a:lnTo>
                    <a:pt x="447941" y="1829981"/>
                  </a:lnTo>
                  <a:lnTo>
                    <a:pt x="408127" y="1851113"/>
                  </a:lnTo>
                  <a:lnTo>
                    <a:pt x="370649" y="1875917"/>
                  </a:lnTo>
                  <a:lnTo>
                    <a:pt x="335788" y="1904136"/>
                  </a:lnTo>
                  <a:lnTo>
                    <a:pt x="303796" y="1935530"/>
                  </a:lnTo>
                  <a:lnTo>
                    <a:pt x="274916" y="1969846"/>
                  </a:lnTo>
                  <a:lnTo>
                    <a:pt x="249402" y="2006828"/>
                  </a:lnTo>
                  <a:lnTo>
                    <a:pt x="227520" y="2046236"/>
                  </a:lnTo>
                  <a:lnTo>
                    <a:pt x="209524" y="2087816"/>
                  </a:lnTo>
                  <a:lnTo>
                    <a:pt x="195656" y="2131314"/>
                  </a:lnTo>
                  <a:lnTo>
                    <a:pt x="186182" y="2176500"/>
                  </a:lnTo>
                  <a:lnTo>
                    <a:pt x="181356" y="2223109"/>
                  </a:lnTo>
                  <a:lnTo>
                    <a:pt x="181394" y="2272284"/>
                  </a:lnTo>
                  <a:lnTo>
                    <a:pt x="186448" y="2320112"/>
                  </a:lnTo>
                  <a:lnTo>
                    <a:pt x="196265" y="2366378"/>
                  </a:lnTo>
                  <a:lnTo>
                    <a:pt x="210578" y="2410790"/>
                  </a:lnTo>
                  <a:lnTo>
                    <a:pt x="229146" y="2453119"/>
                  </a:lnTo>
                  <a:lnTo>
                    <a:pt x="251701" y="2493099"/>
                  </a:lnTo>
                  <a:lnTo>
                    <a:pt x="278015" y="2530475"/>
                  </a:lnTo>
                  <a:lnTo>
                    <a:pt x="307797" y="2564993"/>
                  </a:lnTo>
                  <a:lnTo>
                    <a:pt x="340829" y="2596400"/>
                  </a:lnTo>
                  <a:lnTo>
                    <a:pt x="376834" y="2624442"/>
                  </a:lnTo>
                  <a:lnTo>
                    <a:pt x="415569" y="2648877"/>
                  </a:lnTo>
                  <a:lnTo>
                    <a:pt x="456768" y="2669438"/>
                  </a:lnTo>
                  <a:lnTo>
                    <a:pt x="500189" y="2685872"/>
                  </a:lnTo>
                  <a:lnTo>
                    <a:pt x="545566" y="2697924"/>
                  </a:lnTo>
                  <a:lnTo>
                    <a:pt x="592658" y="2705341"/>
                  </a:lnTo>
                  <a:lnTo>
                    <a:pt x="641210" y="2707868"/>
                  </a:lnTo>
                  <a:lnTo>
                    <a:pt x="687616" y="2705544"/>
                  </a:lnTo>
                  <a:lnTo>
                    <a:pt x="732701" y="2698750"/>
                  </a:lnTo>
                  <a:lnTo>
                    <a:pt x="776236" y="2687688"/>
                  </a:lnTo>
                  <a:lnTo>
                    <a:pt x="818007" y="2672600"/>
                  </a:lnTo>
                  <a:lnTo>
                    <a:pt x="866267" y="2655887"/>
                  </a:lnTo>
                  <a:lnTo>
                    <a:pt x="915670" y="2645460"/>
                  </a:lnTo>
                  <a:lnTo>
                    <a:pt x="965568" y="2641447"/>
                  </a:lnTo>
                  <a:lnTo>
                    <a:pt x="1015314" y="2643962"/>
                  </a:lnTo>
                  <a:lnTo>
                    <a:pt x="1064285" y="2653119"/>
                  </a:lnTo>
                  <a:lnTo>
                    <a:pt x="1111821" y="2669057"/>
                  </a:lnTo>
                  <a:lnTo>
                    <a:pt x="1157300" y="2691866"/>
                  </a:lnTo>
                  <a:lnTo>
                    <a:pt x="1472450" y="2879242"/>
                  </a:lnTo>
                  <a:lnTo>
                    <a:pt x="1514703" y="2908236"/>
                  </a:lnTo>
                  <a:lnTo>
                    <a:pt x="1552397" y="2942031"/>
                  </a:lnTo>
                  <a:lnTo>
                    <a:pt x="1585175" y="2980029"/>
                  </a:lnTo>
                  <a:lnTo>
                    <a:pt x="1612633" y="3021647"/>
                  </a:lnTo>
                  <a:lnTo>
                    <a:pt x="1634413" y="3066300"/>
                  </a:lnTo>
                  <a:lnTo>
                    <a:pt x="1650123" y="3113379"/>
                  </a:lnTo>
                  <a:lnTo>
                    <a:pt x="1659394" y="3162300"/>
                  </a:lnTo>
                  <a:lnTo>
                    <a:pt x="1661845" y="3212465"/>
                  </a:lnTo>
                  <a:lnTo>
                    <a:pt x="1657108" y="3263303"/>
                  </a:lnTo>
                  <a:lnTo>
                    <a:pt x="1652143" y="3300603"/>
                  </a:lnTo>
                  <a:lnTo>
                    <a:pt x="1649564" y="3338601"/>
                  </a:lnTo>
                  <a:lnTo>
                    <a:pt x="1649463" y="3377234"/>
                  </a:lnTo>
                  <a:lnTo>
                    <a:pt x="1651889" y="3416414"/>
                  </a:lnTo>
                  <a:lnTo>
                    <a:pt x="1658543" y="3462642"/>
                  </a:lnTo>
                  <a:lnTo>
                    <a:pt x="1669542" y="3508197"/>
                  </a:lnTo>
                  <a:lnTo>
                    <a:pt x="1684642" y="3552812"/>
                  </a:lnTo>
                  <a:lnTo>
                    <a:pt x="1703590" y="3596259"/>
                  </a:lnTo>
                  <a:lnTo>
                    <a:pt x="1726145" y="3638270"/>
                  </a:lnTo>
                  <a:lnTo>
                    <a:pt x="1752041" y="3678631"/>
                  </a:lnTo>
                  <a:lnTo>
                    <a:pt x="1778977" y="3714356"/>
                  </a:lnTo>
                  <a:lnTo>
                    <a:pt x="2699042" y="3714356"/>
                  </a:lnTo>
                  <a:lnTo>
                    <a:pt x="2739504" y="3654679"/>
                  </a:lnTo>
                  <a:lnTo>
                    <a:pt x="2759926" y="3616617"/>
                  </a:lnTo>
                  <a:lnTo>
                    <a:pt x="2777553" y="3576942"/>
                  </a:lnTo>
                  <a:lnTo>
                    <a:pt x="2792260" y="3535769"/>
                  </a:lnTo>
                  <a:lnTo>
                    <a:pt x="2803918" y="3493249"/>
                  </a:lnTo>
                  <a:lnTo>
                    <a:pt x="2812389" y="3449497"/>
                  </a:lnTo>
                  <a:lnTo>
                    <a:pt x="2817533" y="3404654"/>
                  </a:lnTo>
                  <a:lnTo>
                    <a:pt x="2819247" y="3358845"/>
                  </a:lnTo>
                  <a:lnTo>
                    <a:pt x="2817380" y="3312210"/>
                  </a:lnTo>
                  <a:lnTo>
                    <a:pt x="2811780" y="3265525"/>
                  </a:lnTo>
                  <a:lnTo>
                    <a:pt x="2802496" y="3219983"/>
                  </a:lnTo>
                  <a:lnTo>
                    <a:pt x="2789707" y="3175762"/>
                  </a:lnTo>
                  <a:lnTo>
                    <a:pt x="2773553" y="3133001"/>
                  </a:lnTo>
                  <a:lnTo>
                    <a:pt x="2754185" y="3091865"/>
                  </a:lnTo>
                  <a:lnTo>
                    <a:pt x="2731782" y="3052508"/>
                  </a:lnTo>
                  <a:lnTo>
                    <a:pt x="2706497" y="3015081"/>
                  </a:lnTo>
                  <a:lnTo>
                    <a:pt x="2678480" y="2979763"/>
                  </a:lnTo>
                  <a:lnTo>
                    <a:pt x="2647886" y="2946692"/>
                  </a:lnTo>
                  <a:lnTo>
                    <a:pt x="2614879" y="2916034"/>
                  </a:lnTo>
                  <a:lnTo>
                    <a:pt x="2579611" y="2887942"/>
                  </a:lnTo>
                  <a:lnTo>
                    <a:pt x="2542248" y="2862580"/>
                  </a:lnTo>
                  <a:lnTo>
                    <a:pt x="2502941" y="2840101"/>
                  </a:lnTo>
                  <a:lnTo>
                    <a:pt x="2461844" y="2820657"/>
                  </a:lnTo>
                  <a:lnTo>
                    <a:pt x="2419108" y="2804426"/>
                  </a:lnTo>
                  <a:lnTo>
                    <a:pt x="2374912" y="2791536"/>
                  </a:lnTo>
                  <a:lnTo>
                    <a:pt x="2329408" y="2782163"/>
                  </a:lnTo>
                  <a:lnTo>
                    <a:pt x="2282736" y="2776474"/>
                  </a:lnTo>
                  <a:lnTo>
                    <a:pt x="2231745" y="2774505"/>
                  </a:lnTo>
                  <a:lnTo>
                    <a:pt x="2181783" y="2776829"/>
                  </a:lnTo>
                  <a:lnTo>
                    <a:pt x="2133003" y="2783255"/>
                  </a:lnTo>
                  <a:lnTo>
                    <a:pt x="2085568" y="2793606"/>
                  </a:lnTo>
                  <a:lnTo>
                    <a:pt x="2039658" y="2807716"/>
                  </a:lnTo>
                  <a:lnTo>
                    <a:pt x="1995436" y="2825419"/>
                  </a:lnTo>
                  <a:lnTo>
                    <a:pt x="1948091" y="2842603"/>
                  </a:lnTo>
                  <a:lnTo>
                    <a:pt x="1899323" y="2852674"/>
                  </a:lnTo>
                  <a:lnTo>
                    <a:pt x="1849856" y="2855798"/>
                  </a:lnTo>
                  <a:lnTo>
                    <a:pt x="1800402" y="2852153"/>
                  </a:lnTo>
                  <a:lnTo>
                    <a:pt x="1751711" y="2841917"/>
                  </a:lnTo>
                  <a:lnTo>
                    <a:pt x="1704479" y="2825242"/>
                  </a:lnTo>
                  <a:lnTo>
                    <a:pt x="1659445" y="2802331"/>
                  </a:lnTo>
                  <a:lnTo>
                    <a:pt x="1388846" y="2641447"/>
                  </a:lnTo>
                  <a:lnTo>
                    <a:pt x="1282382" y="2578150"/>
                  </a:lnTo>
                  <a:lnTo>
                    <a:pt x="1241450" y="2549829"/>
                  </a:lnTo>
                  <a:lnTo>
                    <a:pt x="1205357" y="2516721"/>
                  </a:lnTo>
                  <a:lnTo>
                    <a:pt x="1174318" y="2479408"/>
                  </a:lnTo>
                  <a:lnTo>
                    <a:pt x="1148511" y="2438438"/>
                  </a:lnTo>
                  <a:lnTo>
                    <a:pt x="1128141" y="2394381"/>
                  </a:lnTo>
                  <a:lnTo>
                    <a:pt x="1113421" y="2347836"/>
                  </a:lnTo>
                  <a:lnTo>
                    <a:pt x="1104531" y="2299335"/>
                  </a:lnTo>
                  <a:lnTo>
                    <a:pt x="1101686" y="2249462"/>
                  </a:lnTo>
                  <a:lnTo>
                    <a:pt x="1101674" y="2244420"/>
                  </a:lnTo>
                  <a:lnTo>
                    <a:pt x="1103160" y="2194382"/>
                  </a:lnTo>
                  <a:lnTo>
                    <a:pt x="1108227" y="2144928"/>
                  </a:lnTo>
                  <a:lnTo>
                    <a:pt x="1116812" y="2096274"/>
                  </a:lnTo>
                  <a:lnTo>
                    <a:pt x="1128877" y="2048624"/>
                  </a:lnTo>
                  <a:lnTo>
                    <a:pt x="1144358" y="2002155"/>
                  </a:lnTo>
                  <a:lnTo>
                    <a:pt x="1163193" y="1957082"/>
                  </a:lnTo>
                  <a:lnTo>
                    <a:pt x="1185354" y="1913610"/>
                  </a:lnTo>
                  <a:lnTo>
                    <a:pt x="1210779" y="1871929"/>
                  </a:lnTo>
                  <a:lnTo>
                    <a:pt x="1239405" y="1832241"/>
                  </a:lnTo>
                  <a:lnTo>
                    <a:pt x="1270774" y="1795246"/>
                  </a:lnTo>
                  <a:lnTo>
                    <a:pt x="1271193" y="1794751"/>
                  </a:lnTo>
                  <a:lnTo>
                    <a:pt x="1306093" y="1759648"/>
                  </a:lnTo>
                  <a:lnTo>
                    <a:pt x="1344041" y="1727149"/>
                  </a:lnTo>
                  <a:lnTo>
                    <a:pt x="2139416" y="1099527"/>
                  </a:lnTo>
                  <a:lnTo>
                    <a:pt x="2179155" y="1070610"/>
                  </a:lnTo>
                  <a:lnTo>
                    <a:pt x="2220645" y="1045083"/>
                  </a:lnTo>
                  <a:lnTo>
                    <a:pt x="2263711" y="1022959"/>
                  </a:lnTo>
                  <a:lnTo>
                    <a:pt x="2308148" y="1004252"/>
                  </a:lnTo>
                  <a:lnTo>
                    <a:pt x="2353754" y="988987"/>
                  </a:lnTo>
                  <a:lnTo>
                    <a:pt x="2400338" y="977176"/>
                  </a:lnTo>
                  <a:lnTo>
                    <a:pt x="2447709" y="968806"/>
                  </a:lnTo>
                  <a:lnTo>
                    <a:pt x="2495664" y="963930"/>
                  </a:lnTo>
                  <a:lnTo>
                    <a:pt x="2544013" y="962533"/>
                  </a:lnTo>
                  <a:lnTo>
                    <a:pt x="2592565" y="964641"/>
                  </a:lnTo>
                  <a:lnTo>
                    <a:pt x="2641117" y="970267"/>
                  </a:lnTo>
                  <a:lnTo>
                    <a:pt x="2733649" y="987666"/>
                  </a:lnTo>
                  <a:lnTo>
                    <a:pt x="2778925" y="992517"/>
                  </a:lnTo>
                  <a:lnTo>
                    <a:pt x="2825165" y="993851"/>
                  </a:lnTo>
                  <a:lnTo>
                    <a:pt x="2872244" y="991552"/>
                  </a:lnTo>
                  <a:lnTo>
                    <a:pt x="2921292" y="985088"/>
                  </a:lnTo>
                  <a:lnTo>
                    <a:pt x="2969018" y="974572"/>
                  </a:lnTo>
                  <a:lnTo>
                    <a:pt x="3007728" y="962533"/>
                  </a:lnTo>
                  <a:lnTo>
                    <a:pt x="3015246" y="960196"/>
                  </a:lnTo>
                  <a:lnTo>
                    <a:pt x="3059798" y="942124"/>
                  </a:lnTo>
                  <a:lnTo>
                    <a:pt x="3102470" y="920559"/>
                  </a:lnTo>
                  <a:lnTo>
                    <a:pt x="3143097" y="895680"/>
                  </a:lnTo>
                  <a:lnTo>
                    <a:pt x="3181502" y="867664"/>
                  </a:lnTo>
                  <a:lnTo>
                    <a:pt x="3217481" y="836714"/>
                  </a:lnTo>
                  <a:lnTo>
                    <a:pt x="3250857" y="802995"/>
                  </a:lnTo>
                  <a:lnTo>
                    <a:pt x="3281464" y="766711"/>
                  </a:lnTo>
                  <a:lnTo>
                    <a:pt x="3309099" y="728040"/>
                  </a:lnTo>
                  <a:lnTo>
                    <a:pt x="3333585" y="687158"/>
                  </a:lnTo>
                  <a:lnTo>
                    <a:pt x="3354743" y="644271"/>
                  </a:lnTo>
                  <a:lnTo>
                    <a:pt x="3372396" y="599503"/>
                  </a:lnTo>
                  <a:lnTo>
                    <a:pt x="3386340" y="553173"/>
                  </a:lnTo>
                  <a:lnTo>
                    <a:pt x="3396399" y="505333"/>
                  </a:lnTo>
                  <a:lnTo>
                    <a:pt x="3402406" y="456222"/>
                  </a:lnTo>
                  <a:lnTo>
                    <a:pt x="3404273" y="4095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2378590" y="675347"/>
            <a:ext cx="1425722" cy="528148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65"/>
              </a:spcBef>
            </a:pPr>
            <a:r>
              <a:rPr sz="1698" spc="2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698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98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698" spc="-1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98" spc="2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698" spc="-1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98" spc="335" dirty="0">
                <a:solidFill>
                  <a:srgbClr val="FFFFFF"/>
                </a:solidFill>
                <a:latin typeface="Arial"/>
                <a:cs typeface="Arial"/>
              </a:rPr>
              <a:t>yect</a:t>
            </a:r>
            <a:r>
              <a:rPr sz="1698" spc="10" dirty="0">
                <a:solidFill>
                  <a:srgbClr val="FFFFFF"/>
                </a:solidFill>
                <a:latin typeface="Arial"/>
                <a:cs typeface="Arial"/>
              </a:rPr>
              <a:t>o </a:t>
            </a:r>
            <a:r>
              <a:rPr sz="1698" spc="-1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98" spc="34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698" spc="2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698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698" spc="345" dirty="0">
                <a:solidFill>
                  <a:srgbClr val="FFFFFF"/>
                </a:solidFill>
                <a:latin typeface="Arial"/>
                <a:cs typeface="Arial"/>
              </a:rPr>
              <a:t>ADEU</a:t>
            </a:r>
            <a:r>
              <a:rPr sz="1698" spc="2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698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endParaRPr sz="1698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19863" y="2146072"/>
            <a:ext cx="1962905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Plataforma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para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la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determinación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de mutaciones </a:t>
            </a:r>
            <a:r>
              <a:rPr sz="1049" b="1" spc="-2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sz="1049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mieloma</a:t>
            </a:r>
            <a:r>
              <a:rPr sz="1049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múltiple</a:t>
            </a:r>
            <a:endParaRPr sz="10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399969" y="1252770"/>
            <a:ext cx="4410986" cy="3089910"/>
            <a:chOff x="2397290" y="1254315"/>
            <a:chExt cx="4416425" cy="3093720"/>
          </a:xfrm>
        </p:grpSpPr>
        <p:sp>
          <p:nvSpPr>
            <p:cNvPr id="9" name="object 9"/>
            <p:cNvSpPr/>
            <p:nvPr/>
          </p:nvSpPr>
          <p:spPr>
            <a:xfrm>
              <a:off x="2397290" y="1254315"/>
              <a:ext cx="1341120" cy="9525"/>
            </a:xfrm>
            <a:custGeom>
              <a:avLst/>
              <a:gdLst/>
              <a:ahLst/>
              <a:cxnLst/>
              <a:rect l="l" t="t" r="r" b="b"/>
              <a:pathLst>
                <a:path w="1341120" h="9525">
                  <a:moveTo>
                    <a:pt x="134086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1340866" y="8978"/>
                  </a:lnTo>
                  <a:lnTo>
                    <a:pt x="13408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1142" y="2517514"/>
              <a:ext cx="691447" cy="70192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14516" y="4084015"/>
              <a:ext cx="798942" cy="26364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8653" y="4027593"/>
              <a:ext cx="897297" cy="13549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694279" y="3520185"/>
              <a:ext cx="361315" cy="462280"/>
            </a:xfrm>
            <a:custGeom>
              <a:avLst/>
              <a:gdLst/>
              <a:ahLst/>
              <a:cxnLst/>
              <a:rect l="l" t="t" r="r" b="b"/>
              <a:pathLst>
                <a:path w="361314" h="462279">
                  <a:moveTo>
                    <a:pt x="207022" y="258419"/>
                  </a:moveTo>
                  <a:lnTo>
                    <a:pt x="204558" y="246189"/>
                  </a:lnTo>
                  <a:lnTo>
                    <a:pt x="197840" y="236207"/>
                  </a:lnTo>
                  <a:lnTo>
                    <a:pt x="187871" y="229476"/>
                  </a:lnTo>
                  <a:lnTo>
                    <a:pt x="175666" y="227012"/>
                  </a:lnTo>
                  <a:lnTo>
                    <a:pt x="163449" y="229476"/>
                  </a:lnTo>
                  <a:lnTo>
                    <a:pt x="153492" y="236207"/>
                  </a:lnTo>
                  <a:lnTo>
                    <a:pt x="146761" y="246189"/>
                  </a:lnTo>
                  <a:lnTo>
                    <a:pt x="144310" y="258419"/>
                  </a:lnTo>
                  <a:lnTo>
                    <a:pt x="146761" y="270649"/>
                  </a:lnTo>
                  <a:lnTo>
                    <a:pt x="153492" y="280631"/>
                  </a:lnTo>
                  <a:lnTo>
                    <a:pt x="163449" y="287362"/>
                  </a:lnTo>
                  <a:lnTo>
                    <a:pt x="175666" y="289826"/>
                  </a:lnTo>
                  <a:lnTo>
                    <a:pt x="187871" y="287362"/>
                  </a:lnTo>
                  <a:lnTo>
                    <a:pt x="197840" y="280631"/>
                  </a:lnTo>
                  <a:lnTo>
                    <a:pt x="204558" y="270649"/>
                  </a:lnTo>
                  <a:lnTo>
                    <a:pt x="207022" y="258419"/>
                  </a:lnTo>
                  <a:close/>
                </a:path>
                <a:path w="361314" h="462279">
                  <a:moveTo>
                    <a:pt x="360756" y="70739"/>
                  </a:moveTo>
                  <a:lnTo>
                    <a:pt x="356743" y="42189"/>
                  </a:lnTo>
                  <a:lnTo>
                    <a:pt x="341782" y="19024"/>
                  </a:lnTo>
                  <a:lnTo>
                    <a:pt x="318655" y="4038"/>
                  </a:lnTo>
                  <a:lnTo>
                    <a:pt x="290144" y="0"/>
                  </a:lnTo>
                  <a:lnTo>
                    <a:pt x="267792" y="5943"/>
                  </a:lnTo>
                  <a:lnTo>
                    <a:pt x="236194" y="37426"/>
                  </a:lnTo>
                  <a:lnTo>
                    <a:pt x="229844" y="66903"/>
                  </a:lnTo>
                  <a:lnTo>
                    <a:pt x="230098" y="70370"/>
                  </a:lnTo>
                  <a:lnTo>
                    <a:pt x="229273" y="88176"/>
                  </a:lnTo>
                  <a:lnTo>
                    <a:pt x="202920" y="132753"/>
                  </a:lnTo>
                  <a:lnTo>
                    <a:pt x="111518" y="204990"/>
                  </a:lnTo>
                  <a:lnTo>
                    <a:pt x="72504" y="220776"/>
                  </a:lnTo>
                  <a:lnTo>
                    <a:pt x="58267" y="220446"/>
                  </a:lnTo>
                  <a:lnTo>
                    <a:pt x="55499" y="220078"/>
                  </a:lnTo>
                  <a:lnTo>
                    <a:pt x="49758" y="220040"/>
                  </a:lnTo>
                  <a:lnTo>
                    <a:pt x="31013" y="224332"/>
                  </a:lnTo>
                  <a:lnTo>
                    <a:pt x="15468" y="234899"/>
                  </a:lnTo>
                  <a:lnTo>
                    <a:pt x="4635" y="250253"/>
                  </a:lnTo>
                  <a:lnTo>
                    <a:pt x="0" y="268947"/>
                  </a:lnTo>
                  <a:lnTo>
                    <a:pt x="3276" y="290004"/>
                  </a:lnTo>
                  <a:lnTo>
                    <a:pt x="14160" y="307301"/>
                  </a:lnTo>
                  <a:lnTo>
                    <a:pt x="30848" y="319024"/>
                  </a:lnTo>
                  <a:lnTo>
                    <a:pt x="51498" y="323329"/>
                  </a:lnTo>
                  <a:lnTo>
                    <a:pt x="58521" y="323329"/>
                  </a:lnTo>
                  <a:lnTo>
                    <a:pt x="65214" y="321919"/>
                  </a:lnTo>
                  <a:lnTo>
                    <a:pt x="71297" y="319366"/>
                  </a:lnTo>
                  <a:lnTo>
                    <a:pt x="80860" y="316560"/>
                  </a:lnTo>
                  <a:lnTo>
                    <a:pt x="144602" y="342544"/>
                  </a:lnTo>
                  <a:lnTo>
                    <a:pt x="165354" y="372922"/>
                  </a:lnTo>
                  <a:lnTo>
                    <a:pt x="165277" y="385635"/>
                  </a:lnTo>
                  <a:lnTo>
                    <a:pt x="164363" y="391160"/>
                  </a:lnTo>
                  <a:lnTo>
                    <a:pt x="164134" y="396913"/>
                  </a:lnTo>
                  <a:lnTo>
                    <a:pt x="184632" y="442544"/>
                  </a:lnTo>
                  <a:lnTo>
                    <a:pt x="224612" y="461860"/>
                  </a:lnTo>
                  <a:lnTo>
                    <a:pt x="253123" y="457835"/>
                  </a:lnTo>
                  <a:lnTo>
                    <a:pt x="276250" y="442849"/>
                  </a:lnTo>
                  <a:lnTo>
                    <a:pt x="291223" y="419684"/>
                  </a:lnTo>
                  <a:lnTo>
                    <a:pt x="295236" y="391121"/>
                  </a:lnTo>
                  <a:lnTo>
                    <a:pt x="289293" y="368693"/>
                  </a:lnTo>
                  <a:lnTo>
                    <a:pt x="276250" y="350126"/>
                  </a:lnTo>
                  <a:lnTo>
                    <a:pt x="257746" y="337032"/>
                  </a:lnTo>
                  <a:lnTo>
                    <a:pt x="235356" y="331025"/>
                  </a:lnTo>
                  <a:lnTo>
                    <a:pt x="226834" y="330885"/>
                  </a:lnTo>
                  <a:lnTo>
                    <a:pt x="218579" y="331787"/>
                  </a:lnTo>
                  <a:lnTo>
                    <a:pt x="210680" y="333692"/>
                  </a:lnTo>
                  <a:lnTo>
                    <a:pt x="203174" y="336511"/>
                  </a:lnTo>
                  <a:lnTo>
                    <a:pt x="193789" y="339369"/>
                  </a:lnTo>
                  <a:lnTo>
                    <a:pt x="123317" y="308775"/>
                  </a:lnTo>
                  <a:lnTo>
                    <a:pt x="103073" y="271907"/>
                  </a:lnTo>
                  <a:lnTo>
                    <a:pt x="104775" y="254723"/>
                  </a:lnTo>
                  <a:lnTo>
                    <a:pt x="130225" y="213309"/>
                  </a:lnTo>
                  <a:lnTo>
                    <a:pt x="219303" y="142913"/>
                  </a:lnTo>
                  <a:lnTo>
                    <a:pt x="264617" y="127546"/>
                  </a:lnTo>
                  <a:lnTo>
                    <a:pt x="280911" y="129438"/>
                  </a:lnTo>
                  <a:lnTo>
                    <a:pt x="287413" y="130911"/>
                  </a:lnTo>
                  <a:lnTo>
                    <a:pt x="294284" y="131419"/>
                  </a:lnTo>
                  <a:lnTo>
                    <a:pt x="301371" y="130797"/>
                  </a:lnTo>
                  <a:lnTo>
                    <a:pt x="323596" y="124688"/>
                  </a:lnTo>
                  <a:lnTo>
                    <a:pt x="341947" y="111569"/>
                  </a:lnTo>
                  <a:lnTo>
                    <a:pt x="354863" y="93065"/>
                  </a:lnTo>
                  <a:lnTo>
                    <a:pt x="360756" y="707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3979" y="3642493"/>
              <a:ext cx="78384" cy="7852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676589" y="386845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56" y="0"/>
                  </a:moveTo>
                  <a:lnTo>
                    <a:pt x="19148" y="2467"/>
                  </a:lnTo>
                  <a:lnTo>
                    <a:pt x="9182" y="9197"/>
                  </a:lnTo>
                  <a:lnTo>
                    <a:pt x="2463" y="19180"/>
                  </a:lnTo>
                  <a:lnTo>
                    <a:pt x="0" y="31407"/>
                  </a:lnTo>
                  <a:lnTo>
                    <a:pt x="2463" y="43633"/>
                  </a:lnTo>
                  <a:lnTo>
                    <a:pt x="9182" y="53616"/>
                  </a:lnTo>
                  <a:lnTo>
                    <a:pt x="19148" y="60346"/>
                  </a:lnTo>
                  <a:lnTo>
                    <a:pt x="31356" y="62814"/>
                  </a:lnTo>
                  <a:lnTo>
                    <a:pt x="43563" y="60346"/>
                  </a:lnTo>
                  <a:lnTo>
                    <a:pt x="53530" y="53616"/>
                  </a:lnTo>
                  <a:lnTo>
                    <a:pt x="60249" y="43633"/>
                  </a:lnTo>
                  <a:lnTo>
                    <a:pt x="62712" y="31407"/>
                  </a:lnTo>
                  <a:lnTo>
                    <a:pt x="60249" y="19180"/>
                  </a:lnTo>
                  <a:lnTo>
                    <a:pt x="53530" y="9197"/>
                  </a:lnTo>
                  <a:lnTo>
                    <a:pt x="43563" y="2467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31475" y="2251359"/>
            <a:ext cx="519069" cy="682152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559174" y="1602087"/>
            <a:ext cx="1758052" cy="1202477"/>
            <a:chOff x="3557925" y="1604062"/>
            <a:chExt cx="1760220" cy="1203960"/>
          </a:xfrm>
        </p:grpSpPr>
        <p:sp>
          <p:nvSpPr>
            <p:cNvPr id="5" name="object 5"/>
            <p:cNvSpPr/>
            <p:nvPr/>
          </p:nvSpPr>
          <p:spPr>
            <a:xfrm>
              <a:off x="3637027" y="1683164"/>
              <a:ext cx="1602105" cy="1045844"/>
            </a:xfrm>
            <a:custGeom>
              <a:avLst/>
              <a:gdLst/>
              <a:ahLst/>
              <a:cxnLst/>
              <a:rect l="l" t="t" r="r" b="b"/>
              <a:pathLst>
                <a:path w="1602104" h="1045844">
                  <a:moveTo>
                    <a:pt x="0" y="522630"/>
                  </a:moveTo>
                  <a:lnTo>
                    <a:pt x="7952" y="448689"/>
                  </a:lnTo>
                  <a:lnTo>
                    <a:pt x="31085" y="377935"/>
                  </a:lnTo>
                  <a:lnTo>
                    <a:pt x="68317" y="311076"/>
                  </a:lnTo>
                  <a:lnTo>
                    <a:pt x="91880" y="279329"/>
                  </a:lnTo>
                  <a:lnTo>
                    <a:pt x="118561" y="248820"/>
                  </a:lnTo>
                  <a:lnTo>
                    <a:pt x="148225" y="219638"/>
                  </a:lnTo>
                  <a:lnTo>
                    <a:pt x="180736" y="191873"/>
                  </a:lnTo>
                  <a:lnTo>
                    <a:pt x="215958" y="165611"/>
                  </a:lnTo>
                  <a:lnTo>
                    <a:pt x="253756" y="140943"/>
                  </a:lnTo>
                  <a:lnTo>
                    <a:pt x="293994" y="117956"/>
                  </a:lnTo>
                  <a:lnTo>
                    <a:pt x="336537" y="96738"/>
                  </a:lnTo>
                  <a:lnTo>
                    <a:pt x="381249" y="77378"/>
                  </a:lnTo>
                  <a:lnTo>
                    <a:pt x="427996" y="59965"/>
                  </a:lnTo>
                  <a:lnTo>
                    <a:pt x="476640" y="44586"/>
                  </a:lnTo>
                  <a:lnTo>
                    <a:pt x="527048" y="31331"/>
                  </a:lnTo>
                  <a:lnTo>
                    <a:pt x="579082" y="20287"/>
                  </a:lnTo>
                  <a:lnTo>
                    <a:pt x="632609" y="11544"/>
                  </a:lnTo>
                  <a:lnTo>
                    <a:pt x="687492" y="5189"/>
                  </a:lnTo>
                  <a:lnTo>
                    <a:pt x="743596" y="1312"/>
                  </a:lnTo>
                  <a:lnTo>
                    <a:pt x="800785" y="0"/>
                  </a:lnTo>
                  <a:lnTo>
                    <a:pt x="857975" y="1312"/>
                  </a:lnTo>
                  <a:lnTo>
                    <a:pt x="914078" y="5189"/>
                  </a:lnTo>
                  <a:lnTo>
                    <a:pt x="968961" y="11544"/>
                  </a:lnTo>
                  <a:lnTo>
                    <a:pt x="1022488" y="20287"/>
                  </a:lnTo>
                  <a:lnTo>
                    <a:pt x="1074523" y="31331"/>
                  </a:lnTo>
                  <a:lnTo>
                    <a:pt x="1124930" y="44586"/>
                  </a:lnTo>
                  <a:lnTo>
                    <a:pt x="1173575" y="59965"/>
                  </a:lnTo>
                  <a:lnTo>
                    <a:pt x="1220321" y="77378"/>
                  </a:lnTo>
                  <a:lnTo>
                    <a:pt x="1265034" y="96738"/>
                  </a:lnTo>
                  <a:lnTo>
                    <a:pt x="1307577" y="117956"/>
                  </a:lnTo>
                  <a:lnTo>
                    <a:pt x="1347815" y="140943"/>
                  </a:lnTo>
                  <a:lnTo>
                    <a:pt x="1385613" y="165611"/>
                  </a:lnTo>
                  <a:lnTo>
                    <a:pt x="1420835" y="191873"/>
                  </a:lnTo>
                  <a:lnTo>
                    <a:pt x="1453345" y="219638"/>
                  </a:lnTo>
                  <a:lnTo>
                    <a:pt x="1483009" y="248820"/>
                  </a:lnTo>
                  <a:lnTo>
                    <a:pt x="1509691" y="279329"/>
                  </a:lnTo>
                  <a:lnTo>
                    <a:pt x="1533254" y="311076"/>
                  </a:lnTo>
                  <a:lnTo>
                    <a:pt x="1553564" y="343975"/>
                  </a:lnTo>
                  <a:lnTo>
                    <a:pt x="1583882" y="412869"/>
                  </a:lnTo>
                  <a:lnTo>
                    <a:pt x="1599560" y="485305"/>
                  </a:lnTo>
                  <a:lnTo>
                    <a:pt x="1601571" y="522630"/>
                  </a:lnTo>
                  <a:lnTo>
                    <a:pt x="1599560" y="559955"/>
                  </a:lnTo>
                  <a:lnTo>
                    <a:pt x="1583882" y="632390"/>
                  </a:lnTo>
                  <a:lnTo>
                    <a:pt x="1553564" y="701285"/>
                  </a:lnTo>
                  <a:lnTo>
                    <a:pt x="1533254" y="734183"/>
                  </a:lnTo>
                  <a:lnTo>
                    <a:pt x="1509691" y="765931"/>
                  </a:lnTo>
                  <a:lnTo>
                    <a:pt x="1483009" y="796440"/>
                  </a:lnTo>
                  <a:lnTo>
                    <a:pt x="1453345" y="825621"/>
                  </a:lnTo>
                  <a:lnTo>
                    <a:pt x="1420835" y="853387"/>
                  </a:lnTo>
                  <a:lnTo>
                    <a:pt x="1385613" y="879648"/>
                  </a:lnTo>
                  <a:lnTo>
                    <a:pt x="1347815" y="904317"/>
                  </a:lnTo>
                  <a:lnTo>
                    <a:pt x="1307577" y="927304"/>
                  </a:lnTo>
                  <a:lnTo>
                    <a:pt x="1265034" y="948522"/>
                  </a:lnTo>
                  <a:lnTo>
                    <a:pt x="1220321" y="967882"/>
                  </a:lnTo>
                  <a:lnTo>
                    <a:pt x="1173575" y="985295"/>
                  </a:lnTo>
                  <a:lnTo>
                    <a:pt x="1124930" y="1000674"/>
                  </a:lnTo>
                  <a:lnTo>
                    <a:pt x="1074523" y="1013929"/>
                  </a:lnTo>
                  <a:lnTo>
                    <a:pt x="1022488" y="1024972"/>
                  </a:lnTo>
                  <a:lnTo>
                    <a:pt x="968961" y="1033716"/>
                  </a:lnTo>
                  <a:lnTo>
                    <a:pt x="914078" y="1040070"/>
                  </a:lnTo>
                  <a:lnTo>
                    <a:pt x="857975" y="1043948"/>
                  </a:lnTo>
                  <a:lnTo>
                    <a:pt x="800785" y="1045260"/>
                  </a:lnTo>
                  <a:lnTo>
                    <a:pt x="743596" y="1043948"/>
                  </a:lnTo>
                  <a:lnTo>
                    <a:pt x="687492" y="1040070"/>
                  </a:lnTo>
                  <a:lnTo>
                    <a:pt x="632609" y="1033716"/>
                  </a:lnTo>
                  <a:lnTo>
                    <a:pt x="579082" y="1024972"/>
                  </a:lnTo>
                  <a:lnTo>
                    <a:pt x="527048" y="1013929"/>
                  </a:lnTo>
                  <a:lnTo>
                    <a:pt x="476640" y="1000674"/>
                  </a:lnTo>
                  <a:lnTo>
                    <a:pt x="427996" y="985295"/>
                  </a:lnTo>
                  <a:lnTo>
                    <a:pt x="381249" y="967882"/>
                  </a:lnTo>
                  <a:lnTo>
                    <a:pt x="336537" y="948522"/>
                  </a:lnTo>
                  <a:lnTo>
                    <a:pt x="293994" y="927304"/>
                  </a:lnTo>
                  <a:lnTo>
                    <a:pt x="253756" y="904317"/>
                  </a:lnTo>
                  <a:lnTo>
                    <a:pt x="215958" y="879648"/>
                  </a:lnTo>
                  <a:lnTo>
                    <a:pt x="180736" y="853387"/>
                  </a:lnTo>
                  <a:lnTo>
                    <a:pt x="148225" y="825621"/>
                  </a:lnTo>
                  <a:lnTo>
                    <a:pt x="118561" y="796440"/>
                  </a:lnTo>
                  <a:lnTo>
                    <a:pt x="91880" y="765931"/>
                  </a:lnTo>
                  <a:lnTo>
                    <a:pt x="68317" y="734183"/>
                  </a:lnTo>
                  <a:lnTo>
                    <a:pt x="48007" y="701285"/>
                  </a:lnTo>
                  <a:lnTo>
                    <a:pt x="17689" y="632390"/>
                  </a:lnTo>
                  <a:lnTo>
                    <a:pt x="2010" y="559955"/>
                  </a:lnTo>
                  <a:lnTo>
                    <a:pt x="0" y="522630"/>
                  </a:lnTo>
                  <a:close/>
                </a:path>
              </a:pathLst>
            </a:custGeom>
            <a:ln w="158203">
              <a:solidFill>
                <a:srgbClr val="FF9B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29419" y="2015015"/>
              <a:ext cx="1216784" cy="358244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674760" y="946088"/>
            <a:ext cx="245731" cy="396474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3418196" y="1255173"/>
            <a:ext cx="2831783" cy="58601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982435">
              <a:lnSpc>
                <a:spcPts val="929"/>
              </a:lnSpc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2.</a:t>
            </a:r>
            <a:r>
              <a:rPr sz="849" b="1" spc="-1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Panel</a:t>
            </a:r>
            <a:r>
              <a:rPr sz="8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9BBD"/>
                </a:solidFill>
                <a:latin typeface="Arial"/>
                <a:cs typeface="Arial"/>
              </a:rPr>
              <a:t>NGS</a:t>
            </a:r>
            <a:endParaRPr sz="849">
              <a:latin typeface="Arial"/>
              <a:cs typeface="Arial"/>
            </a:endParaRPr>
          </a:p>
          <a:p>
            <a:pPr marL="12685">
              <a:lnSpc>
                <a:spcPts val="929"/>
              </a:lnSpc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1.</a:t>
            </a:r>
            <a:r>
              <a:rPr sz="849" b="1" spc="-1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BBD"/>
                </a:solidFill>
                <a:latin typeface="Arial"/>
                <a:cs typeface="Arial"/>
              </a:rPr>
              <a:t>¿Qué</a:t>
            </a:r>
            <a:r>
              <a:rPr sz="849" b="1" spc="-1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es?</a:t>
            </a:r>
            <a:endParaRPr sz="849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1298">
              <a:latin typeface="Arial"/>
              <a:cs typeface="Arial"/>
            </a:endParaRPr>
          </a:p>
          <a:p>
            <a:pPr marR="5074" algn="r"/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3.</a:t>
            </a:r>
            <a:r>
              <a:rPr sz="849" b="1" spc="-3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BBD"/>
                </a:solidFill>
                <a:latin typeface="Arial"/>
                <a:cs typeface="Arial"/>
              </a:rPr>
              <a:t>Laboratorios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865844" y="3082045"/>
            <a:ext cx="91264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5.</a:t>
            </a:r>
            <a:r>
              <a:rPr sz="849" b="1" spc="-4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BBD"/>
                </a:solidFill>
                <a:latin typeface="Arial"/>
                <a:cs typeface="Arial"/>
              </a:rPr>
              <a:t>Procedimiento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63233" y="2506613"/>
            <a:ext cx="66148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4.</a:t>
            </a:r>
            <a:r>
              <a:rPr sz="849" b="1" spc="-2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Pacientes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57354" y="3082045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6.</a:t>
            </a:r>
            <a:r>
              <a:rPr sz="849" b="1" spc="-4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BBD"/>
                </a:solidFill>
                <a:latin typeface="Arial"/>
                <a:cs typeface="Arial"/>
              </a:rPr>
              <a:t>Muestras</a:t>
            </a:r>
            <a:endParaRPr sz="849">
              <a:latin typeface="Arial"/>
              <a:cs typeface="Arial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923056" y="872215"/>
            <a:ext cx="371394" cy="412870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648663" y="1198058"/>
            <a:ext cx="484745" cy="483096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064171" y="3311822"/>
            <a:ext cx="436930" cy="418784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937994" y="3083854"/>
            <a:ext cx="382679" cy="446452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667101" y="2159804"/>
            <a:ext cx="292159" cy="437214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349408" y="3281826"/>
            <a:ext cx="413761" cy="369899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484317" y="766057"/>
            <a:ext cx="471676" cy="489894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3087249" y="2859449"/>
            <a:ext cx="71730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7.</a:t>
            </a:r>
            <a:r>
              <a:rPr sz="849" b="1" spc="-4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9BBD"/>
                </a:solidFill>
                <a:latin typeface="Arial"/>
                <a:cs typeface="Arial"/>
              </a:rPr>
              <a:t>Plataforma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09974" y="2165304"/>
            <a:ext cx="50864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8.</a:t>
            </a:r>
            <a:r>
              <a:rPr sz="849" b="1" spc="-3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9BBD"/>
                </a:solidFill>
                <a:latin typeface="Arial"/>
                <a:cs typeface="Arial"/>
              </a:rPr>
              <a:t>Envíos</a:t>
            </a:r>
            <a:endParaRPr sz="849">
              <a:latin typeface="Arial"/>
              <a:cs typeface="Arial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925674" y="632518"/>
            <a:ext cx="1536501" cy="1183019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943349" y="3925585"/>
            <a:ext cx="1012645" cy="333776"/>
          </a:xfrm>
          <a:prstGeom prst="rect">
            <a:avLst/>
          </a:prstGeom>
        </p:spPr>
      </p:pic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9263" y="632518"/>
            <a:ext cx="1490189" cy="118301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970068" y="885293"/>
            <a:ext cx="292057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P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65" dirty="0">
                <a:solidFill>
                  <a:srgbClr val="009BBD"/>
                </a:solidFill>
                <a:latin typeface="Arial"/>
                <a:cs typeface="Arial"/>
              </a:rPr>
              <a:t>r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o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y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c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t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o  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A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20" dirty="0">
                <a:solidFill>
                  <a:srgbClr val="009BBD"/>
                </a:solidFill>
                <a:latin typeface="Arial"/>
                <a:cs typeface="Arial"/>
              </a:rPr>
              <a:t>M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A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D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U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S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:  </a:t>
            </a:r>
            <a:r>
              <a:rPr sz="949" b="1" spc="114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¿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Q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u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é  </a:t>
            </a:r>
            <a:r>
              <a:rPr sz="949" b="1" spc="10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s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?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endParaRPr sz="9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79329" y="1935025"/>
            <a:ext cx="3986060" cy="13261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solidFill>
                  <a:srgbClr val="009BBD"/>
                </a:solidFill>
                <a:latin typeface="Arial"/>
                <a:cs typeface="Arial"/>
              </a:rPr>
              <a:t>¿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Qué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es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el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proyecto</a:t>
            </a:r>
            <a:r>
              <a:rPr sz="949" b="1" spc="-3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AMADEUS?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1249">
              <a:latin typeface="Arial"/>
              <a:cs typeface="Arial"/>
            </a:endParaRPr>
          </a:p>
          <a:p>
            <a:pPr marL="166805" marR="5074" indent="-154754" algn="just">
              <a:lnSpc>
                <a:spcPct val="111500"/>
              </a:lnSpc>
              <a:buChar char="•"/>
              <a:tabLst>
                <a:tab pos="167439" algn="l"/>
              </a:tabLst>
            </a:pP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proyecto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AMADEUS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un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servicio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disposición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los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hematólogos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españoles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para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 análisis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 mutaciones de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pacientes</a:t>
            </a:r>
            <a:r>
              <a:rPr sz="849" spc="2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con mieloma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múltiple </a:t>
            </a:r>
            <a:r>
              <a:rPr sz="849" spc="-2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en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práctica clínica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habitual.</a:t>
            </a:r>
            <a:endParaRPr sz="849">
              <a:latin typeface="Arial"/>
              <a:cs typeface="Arial"/>
            </a:endParaRPr>
          </a:p>
          <a:p>
            <a:pPr marL="167439" marR="5074" indent="-155388" algn="just">
              <a:lnSpc>
                <a:spcPct val="111500"/>
              </a:lnSpc>
              <a:spcBef>
                <a:spcPts val="644"/>
              </a:spcBef>
              <a:buChar char="•"/>
              <a:tabLst>
                <a:tab pos="167439" algn="l"/>
              </a:tabLst>
            </a:pP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análisis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las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mutaciones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se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realiza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mediante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un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panel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  </a:t>
            </a:r>
            <a:r>
              <a:rPr sz="849" b="1" dirty="0">
                <a:solidFill>
                  <a:srgbClr val="7F7F7F"/>
                </a:solidFill>
                <a:latin typeface="Arial"/>
                <a:cs typeface="Arial"/>
              </a:rPr>
              <a:t>Next </a:t>
            </a:r>
            <a:r>
              <a:rPr sz="849" b="1" spc="5" dirty="0">
                <a:solidFill>
                  <a:srgbClr val="7F7F7F"/>
                </a:solidFill>
                <a:latin typeface="Arial"/>
                <a:cs typeface="Arial"/>
              </a:rPr>
              <a:t> Generation</a:t>
            </a:r>
            <a:r>
              <a:rPr sz="849" b="1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Arial"/>
                <a:cs typeface="Arial"/>
              </a:rPr>
              <a:t>Sequencing</a:t>
            </a:r>
            <a:r>
              <a:rPr sz="849" b="1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(NGS)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desarrollado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por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Grupo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Español 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de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Mieloma (GEM)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con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colaboración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de</a:t>
            </a:r>
            <a:r>
              <a:rPr sz="849" spc="-4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AMGEN.</a:t>
            </a:r>
            <a:endParaRPr sz="8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903876" y="848469"/>
            <a:ext cx="904368" cy="224632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01384" y="1946708"/>
            <a:ext cx="659877" cy="175258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353860" y="2275039"/>
            <a:ext cx="623835" cy="175265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478954" y="744602"/>
            <a:ext cx="479117" cy="773049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31767" y="4055633"/>
            <a:ext cx="739150" cy="190295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8746" y="675105"/>
            <a:ext cx="6406570" cy="3656136"/>
          </a:xfrm>
          <a:prstGeom prst="rect">
            <a:avLst/>
          </a:prstGeom>
        </p:spPr>
      </p:pic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722494" y="2082225"/>
            <a:ext cx="1039483" cy="141402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3572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GEM2012MENOS65</a:t>
            </a:r>
            <a:endParaRPr sz="749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839794" y="1989115"/>
            <a:ext cx="360870" cy="355162"/>
          </a:xfrm>
          <a:custGeom>
            <a:avLst/>
            <a:gdLst/>
            <a:ahLst/>
            <a:cxnLst/>
            <a:rect l="l" t="t" r="r" b="b"/>
            <a:pathLst>
              <a:path w="361314" h="355600">
                <a:moveTo>
                  <a:pt x="0" y="177711"/>
                </a:moveTo>
                <a:lnTo>
                  <a:pt x="6451" y="130468"/>
                </a:lnTo>
                <a:lnTo>
                  <a:pt x="24658" y="88017"/>
                </a:lnTo>
                <a:lnTo>
                  <a:pt x="52900" y="52050"/>
                </a:lnTo>
                <a:lnTo>
                  <a:pt x="89455" y="24263"/>
                </a:lnTo>
                <a:lnTo>
                  <a:pt x="132601" y="6348"/>
                </a:lnTo>
                <a:lnTo>
                  <a:pt x="180619" y="0"/>
                </a:lnTo>
                <a:lnTo>
                  <a:pt x="228636" y="6348"/>
                </a:lnTo>
                <a:lnTo>
                  <a:pt x="271783" y="24263"/>
                </a:lnTo>
                <a:lnTo>
                  <a:pt x="308338" y="52050"/>
                </a:lnTo>
                <a:lnTo>
                  <a:pt x="336580" y="88017"/>
                </a:lnTo>
                <a:lnTo>
                  <a:pt x="354787" y="130468"/>
                </a:lnTo>
                <a:lnTo>
                  <a:pt x="361238" y="177711"/>
                </a:lnTo>
                <a:lnTo>
                  <a:pt x="354787" y="224953"/>
                </a:lnTo>
                <a:lnTo>
                  <a:pt x="336580" y="267404"/>
                </a:lnTo>
                <a:lnTo>
                  <a:pt x="308338" y="303371"/>
                </a:lnTo>
                <a:lnTo>
                  <a:pt x="271783" y="331159"/>
                </a:lnTo>
                <a:lnTo>
                  <a:pt x="228636" y="349074"/>
                </a:lnTo>
                <a:lnTo>
                  <a:pt x="180619" y="355422"/>
                </a:lnTo>
                <a:lnTo>
                  <a:pt x="132601" y="349074"/>
                </a:lnTo>
                <a:lnTo>
                  <a:pt x="89455" y="331159"/>
                </a:lnTo>
                <a:lnTo>
                  <a:pt x="52900" y="303371"/>
                </a:lnTo>
                <a:lnTo>
                  <a:pt x="24658" y="267404"/>
                </a:lnTo>
                <a:lnTo>
                  <a:pt x="6451" y="224953"/>
                </a:lnTo>
                <a:lnTo>
                  <a:pt x="0" y="17771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2972729" y="2096609"/>
            <a:ext cx="9513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5" dirty="0">
                <a:latin typeface="Arial"/>
                <a:cs typeface="Arial"/>
              </a:rPr>
              <a:t>R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06409" y="1922526"/>
            <a:ext cx="1024262" cy="14140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algn="ctr">
              <a:spcBef>
                <a:spcPts val="204"/>
              </a:spcBef>
            </a:pPr>
            <a:r>
              <a:rPr sz="749" spc="5" dirty="0">
                <a:latin typeface="Arial"/>
                <a:cs typeface="Arial"/>
              </a:rPr>
              <a:t>RD</a:t>
            </a:r>
            <a:endParaRPr sz="7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06409" y="2344095"/>
            <a:ext cx="1024262" cy="14012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749" dirty="0">
                <a:latin typeface="Arial"/>
                <a:cs typeface="Arial"/>
              </a:rPr>
              <a:t>Ixa-RD</a:t>
            </a:r>
            <a:endParaRPr sz="749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258247" y="2005766"/>
            <a:ext cx="880295" cy="355162"/>
          </a:xfrm>
          <a:custGeom>
            <a:avLst/>
            <a:gdLst/>
            <a:ahLst/>
            <a:cxnLst/>
            <a:rect l="l" t="t" r="r" b="b"/>
            <a:pathLst>
              <a:path w="881379" h="355600">
                <a:moveTo>
                  <a:pt x="0" y="177711"/>
                </a:moveTo>
                <a:lnTo>
                  <a:pt x="18655" y="126386"/>
                </a:lnTo>
                <a:lnTo>
                  <a:pt x="70986" y="80946"/>
                </a:lnTo>
                <a:lnTo>
                  <a:pt x="108076" y="61120"/>
                </a:lnTo>
                <a:lnTo>
                  <a:pt x="151540" y="43590"/>
                </a:lnTo>
                <a:lnTo>
                  <a:pt x="200698" y="28630"/>
                </a:lnTo>
                <a:lnTo>
                  <a:pt x="254866" y="16517"/>
                </a:lnTo>
                <a:lnTo>
                  <a:pt x="313365" y="7524"/>
                </a:lnTo>
                <a:lnTo>
                  <a:pt x="375512" y="1926"/>
                </a:lnTo>
                <a:lnTo>
                  <a:pt x="440626" y="0"/>
                </a:lnTo>
                <a:lnTo>
                  <a:pt x="505737" y="1926"/>
                </a:lnTo>
                <a:lnTo>
                  <a:pt x="567882" y="7524"/>
                </a:lnTo>
                <a:lnTo>
                  <a:pt x="626380" y="16517"/>
                </a:lnTo>
                <a:lnTo>
                  <a:pt x="680549" y="28630"/>
                </a:lnTo>
                <a:lnTo>
                  <a:pt x="729707" y="43590"/>
                </a:lnTo>
                <a:lnTo>
                  <a:pt x="773172" y="61120"/>
                </a:lnTo>
                <a:lnTo>
                  <a:pt x="810263" y="80946"/>
                </a:lnTo>
                <a:lnTo>
                  <a:pt x="862596" y="126386"/>
                </a:lnTo>
                <a:lnTo>
                  <a:pt x="881253" y="177711"/>
                </a:lnTo>
                <a:lnTo>
                  <a:pt x="876475" y="203971"/>
                </a:lnTo>
                <a:lnTo>
                  <a:pt x="840298" y="252628"/>
                </a:lnTo>
                <a:lnTo>
                  <a:pt x="773172" y="294302"/>
                </a:lnTo>
                <a:lnTo>
                  <a:pt x="729707" y="311832"/>
                </a:lnTo>
                <a:lnTo>
                  <a:pt x="680549" y="326791"/>
                </a:lnTo>
                <a:lnTo>
                  <a:pt x="626380" y="338905"/>
                </a:lnTo>
                <a:lnTo>
                  <a:pt x="567882" y="347897"/>
                </a:lnTo>
                <a:lnTo>
                  <a:pt x="505737" y="353495"/>
                </a:lnTo>
                <a:lnTo>
                  <a:pt x="440626" y="355422"/>
                </a:lnTo>
                <a:lnTo>
                  <a:pt x="375512" y="353495"/>
                </a:lnTo>
                <a:lnTo>
                  <a:pt x="313365" y="347897"/>
                </a:lnTo>
                <a:lnTo>
                  <a:pt x="254866" y="338905"/>
                </a:lnTo>
                <a:lnTo>
                  <a:pt x="200698" y="326791"/>
                </a:lnTo>
                <a:lnTo>
                  <a:pt x="151540" y="311832"/>
                </a:lnTo>
                <a:lnTo>
                  <a:pt x="108076" y="294302"/>
                </a:lnTo>
                <a:lnTo>
                  <a:pt x="70986" y="274475"/>
                </a:lnTo>
                <a:lnTo>
                  <a:pt x="18655" y="229035"/>
                </a:lnTo>
                <a:lnTo>
                  <a:pt x="0" y="17771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4429307" y="2055389"/>
            <a:ext cx="538451" cy="251785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90696" marR="5074" indent="-78646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Arial"/>
                <a:cs typeface="Arial"/>
              </a:rPr>
              <a:t>MRD</a:t>
            </a:r>
            <a:r>
              <a:rPr sz="749" spc="-4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BM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BY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NGF</a:t>
            </a:r>
            <a:endParaRPr sz="7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569319" y="1935069"/>
            <a:ext cx="60187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MRD-positive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550852" y="2355468"/>
            <a:ext cx="63929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MRD-negative</a:t>
            </a:r>
            <a:endParaRPr sz="7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76846" y="1922526"/>
            <a:ext cx="1024262" cy="14140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algn="ctr">
              <a:spcBef>
                <a:spcPts val="204"/>
              </a:spcBef>
            </a:pPr>
            <a:r>
              <a:rPr sz="749" spc="5" dirty="0">
                <a:latin typeface="Arial"/>
                <a:cs typeface="Arial"/>
              </a:rPr>
              <a:t>Rd</a:t>
            </a:r>
            <a:endParaRPr sz="7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476846" y="2344095"/>
            <a:ext cx="1024262" cy="14012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253061">
              <a:spcBef>
                <a:spcPts val="195"/>
              </a:spcBef>
            </a:pPr>
            <a:r>
              <a:rPr sz="749" dirty="0">
                <a:latin typeface="Arial"/>
                <a:cs typeface="Arial"/>
              </a:rPr>
              <a:t>Observation</a:t>
            </a:r>
            <a:endParaRPr sz="7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00590" y="3055191"/>
            <a:ext cx="4300632" cy="15741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936769">
              <a:spcBef>
                <a:spcPts val="210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M-protein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serum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SPEP/sIFE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and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QIP-MS*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00590" y="3275648"/>
            <a:ext cx="4300632" cy="15805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PPC</a:t>
            </a:r>
            <a:r>
              <a:rPr sz="849" b="1" spc="-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BM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NGF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19883" y="3473352"/>
            <a:ext cx="6117032" cy="57726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334630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* Serum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samples will be analyzed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by QIP-MS q6m in pts </a:t>
            </a:r>
            <a:r>
              <a:rPr sz="749" spc="-5" dirty="0">
                <a:latin typeface="Arial"/>
                <a:cs typeface="Arial"/>
              </a:rPr>
              <a:t>that </a:t>
            </a:r>
            <a:r>
              <a:rPr sz="749" dirty="0">
                <a:latin typeface="Arial"/>
                <a:cs typeface="Arial"/>
              </a:rPr>
              <a:t>have not progressed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yet</a:t>
            </a:r>
            <a:endParaRPr sz="749">
              <a:latin typeface="Arial"/>
              <a:cs typeface="Arial"/>
            </a:endParaRPr>
          </a:p>
          <a:p>
            <a:pPr marL="475044" marR="466798" algn="ctr">
              <a:lnSpc>
                <a:spcPct val="114199"/>
              </a:lnSpc>
              <a:spcBef>
                <a:spcPts val="649"/>
              </a:spcBef>
            </a:pPr>
            <a:r>
              <a:rPr sz="549" spc="-5" dirty="0">
                <a:latin typeface="Arial"/>
                <a:cs typeface="Arial"/>
              </a:rPr>
              <a:t>R: </a:t>
            </a:r>
            <a:r>
              <a:rPr sz="549" spc="-10" dirty="0">
                <a:latin typeface="Arial"/>
                <a:cs typeface="Arial"/>
              </a:rPr>
              <a:t>lenalidomide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15mg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1-21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of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each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28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cycle, D: </a:t>
            </a:r>
            <a:r>
              <a:rPr sz="549" spc="-10" dirty="0">
                <a:latin typeface="Arial"/>
                <a:cs typeface="Arial"/>
              </a:rPr>
              <a:t>dexamethasone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20mg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1-4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9-12,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Ixa: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4mg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1,</a:t>
            </a:r>
            <a:r>
              <a:rPr sz="549" spc="-5" dirty="0">
                <a:latin typeface="Arial"/>
                <a:cs typeface="Arial"/>
              </a:rPr>
              <a:t> 8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15,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1-4 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QIP-MS</a:t>
            </a:r>
            <a:r>
              <a:rPr sz="549" spc="-5" dirty="0">
                <a:latin typeface="Arial"/>
                <a:cs typeface="Arial"/>
              </a:rPr>
              <a:t> will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performed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using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IgG/A/M,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total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kappa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total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lambda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specific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beads;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NGF</a:t>
            </a:r>
            <a:r>
              <a:rPr sz="549" spc="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will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carried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out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following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the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Euroflow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guidelines</a:t>
            </a:r>
            <a:r>
              <a:rPr sz="549" spc="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(sensitivity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&gt;10-5)</a:t>
            </a:r>
            <a:endParaRPr sz="549">
              <a:latin typeface="Arial"/>
              <a:cs typeface="Arial"/>
            </a:endParaRPr>
          </a:p>
          <a:p>
            <a:pPr marL="12685" marR="5074" algn="ctr">
              <a:lnSpc>
                <a:spcPts val="649"/>
              </a:lnSpc>
              <a:spcBef>
                <a:spcPts val="190"/>
              </a:spcBef>
            </a:pPr>
            <a:r>
              <a:rPr sz="549" spc="-10" dirty="0">
                <a:latin typeface="Arial"/>
                <a:cs typeface="Arial"/>
              </a:rPr>
              <a:t>NDTE: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newly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diagnosed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transplant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eligible,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MM: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multiple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myeloma,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R: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randomization,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MRD: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minimal</a:t>
            </a:r>
            <a:r>
              <a:rPr sz="549" spc="2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residual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disease,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SPEP: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serum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protein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electrophoresis,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sIFE: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serum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immunofixation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electrophoresis, 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QIP-MS: quantitative immuneprecipitation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mass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spectrometry,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PPC: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pathological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plasma </a:t>
            </a:r>
            <a:r>
              <a:rPr sz="549" spc="-5" dirty="0">
                <a:latin typeface="Arial"/>
                <a:cs typeface="Arial"/>
              </a:rPr>
              <a:t>cells,</a:t>
            </a:r>
            <a:r>
              <a:rPr sz="549" spc="-10" dirty="0">
                <a:latin typeface="Arial"/>
                <a:cs typeface="Arial"/>
              </a:rPr>
              <a:t> NGF: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next generation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flow, BM: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bone marrow</a:t>
            </a:r>
            <a:endParaRPr sz="5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17376" y="1096974"/>
            <a:ext cx="1113687" cy="156772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71244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GEM2014MAIN</a:t>
            </a:r>
            <a:endParaRPr sz="8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812546" y="1308484"/>
            <a:ext cx="3239585" cy="557478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89201" marR="5074" indent="-595549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Arial"/>
                <a:cs typeface="Arial"/>
              </a:rPr>
              <a:t>NDTE MM </a:t>
            </a:r>
            <a:r>
              <a:rPr sz="749" spc="-5" dirty="0">
                <a:latin typeface="Arial"/>
                <a:cs typeface="Arial"/>
              </a:rPr>
              <a:t>patients </a:t>
            </a:r>
            <a:r>
              <a:rPr sz="749" dirty="0">
                <a:latin typeface="Arial"/>
                <a:cs typeface="Arial"/>
              </a:rPr>
              <a:t>enrolled in the GEM2012 and achieving at least a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minimal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response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at the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end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of </a:t>
            </a:r>
            <a:r>
              <a:rPr sz="749" spc="-5" dirty="0">
                <a:latin typeface="Arial"/>
                <a:cs typeface="Arial"/>
              </a:rPr>
              <a:t>treatment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49">
              <a:latin typeface="Arial"/>
              <a:cs typeface="Arial"/>
            </a:endParaRPr>
          </a:p>
          <a:p>
            <a:pPr marL="79914" marR="1561494" indent="-67863">
              <a:lnSpc>
                <a:spcPts val="699"/>
              </a:lnSpc>
            </a:pPr>
            <a:r>
              <a:rPr sz="599" spc="-20" dirty="0">
                <a:latin typeface="Arial"/>
                <a:cs typeface="Arial"/>
              </a:rPr>
              <a:t>63</a:t>
            </a:r>
            <a:r>
              <a:rPr sz="599" spc="-5" dirty="0">
                <a:latin typeface="Arial"/>
                <a:cs typeface="Arial"/>
              </a:rPr>
              <a:t>%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f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pat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0" dirty="0">
                <a:latin typeface="Arial"/>
                <a:cs typeface="Arial"/>
              </a:rPr>
              <a:t>ent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R</a:t>
            </a:r>
            <a:r>
              <a:rPr sz="599" spc="-5" dirty="0">
                <a:latin typeface="Arial"/>
                <a:cs typeface="Arial"/>
              </a:rPr>
              <a:t>d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m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v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62</a:t>
            </a:r>
            <a:r>
              <a:rPr sz="599" spc="-5" dirty="0">
                <a:latin typeface="Arial"/>
                <a:cs typeface="Arial"/>
              </a:rPr>
              <a:t>%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I</a:t>
            </a:r>
            <a:r>
              <a:rPr sz="599" spc="-25" dirty="0">
                <a:latin typeface="Arial"/>
                <a:cs typeface="Arial"/>
              </a:rPr>
              <a:t>Rd 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m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20" dirty="0">
                <a:latin typeface="Arial"/>
                <a:cs typeface="Arial"/>
              </a:rPr>
              <a:t>og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20" dirty="0">
                <a:latin typeface="Arial"/>
                <a:cs typeface="Arial"/>
              </a:rPr>
              <a:t>ess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0" dirty="0">
                <a:latin typeface="Arial"/>
                <a:cs typeface="Arial"/>
              </a:rPr>
              <a:t>on</a:t>
            </a:r>
            <a:r>
              <a:rPr sz="599" spc="-15" dirty="0">
                <a:latin typeface="Arial"/>
                <a:cs typeface="Arial"/>
              </a:rPr>
              <a:t>-fr</a:t>
            </a:r>
            <a:r>
              <a:rPr sz="599" spc="-20" dirty="0">
                <a:latin typeface="Arial"/>
                <a:cs typeface="Arial"/>
              </a:rPr>
              <a:t>e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t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5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yea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f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f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10" dirty="0">
                <a:latin typeface="Arial"/>
                <a:cs typeface="Arial"/>
              </a:rPr>
              <a:t>ll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25" dirty="0">
                <a:latin typeface="Arial"/>
                <a:cs typeface="Arial"/>
              </a:rPr>
              <a:t>w</a:t>
            </a:r>
            <a:r>
              <a:rPr sz="599" spc="-15" dirty="0">
                <a:latin typeface="Arial"/>
                <a:cs typeface="Arial"/>
              </a:rPr>
              <a:t>-</a:t>
            </a:r>
            <a:r>
              <a:rPr sz="599" spc="-20" dirty="0">
                <a:latin typeface="Arial"/>
                <a:cs typeface="Arial"/>
              </a:rPr>
              <a:t>up</a:t>
            </a:r>
            <a:endParaRPr sz="599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206409" y="2710325"/>
            <a:ext cx="454099" cy="46932"/>
          </a:xfrm>
          <a:custGeom>
            <a:avLst/>
            <a:gdLst/>
            <a:ahLst/>
            <a:cxnLst/>
            <a:rect l="l" t="t" r="r" b="b"/>
            <a:pathLst>
              <a:path w="454660" h="46989">
                <a:moveTo>
                  <a:pt x="407670" y="0"/>
                </a:moveTo>
                <a:lnTo>
                  <a:pt x="407670" y="46431"/>
                </a:lnTo>
                <a:lnTo>
                  <a:pt x="438598" y="30962"/>
                </a:lnTo>
                <a:lnTo>
                  <a:pt x="415404" y="30962"/>
                </a:lnTo>
                <a:lnTo>
                  <a:pt x="415404" y="15481"/>
                </a:lnTo>
                <a:lnTo>
                  <a:pt x="438624" y="15481"/>
                </a:lnTo>
                <a:lnTo>
                  <a:pt x="407670" y="0"/>
                </a:lnTo>
                <a:close/>
              </a:path>
              <a:path w="454660" h="46989">
                <a:moveTo>
                  <a:pt x="407670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407670" y="30962"/>
                </a:lnTo>
                <a:lnTo>
                  <a:pt x="407670" y="15481"/>
                </a:lnTo>
                <a:close/>
              </a:path>
              <a:path w="454660" h="46989">
                <a:moveTo>
                  <a:pt x="438624" y="15481"/>
                </a:moveTo>
                <a:lnTo>
                  <a:pt x="415404" y="15481"/>
                </a:lnTo>
                <a:lnTo>
                  <a:pt x="415404" y="30962"/>
                </a:lnTo>
                <a:lnTo>
                  <a:pt x="438598" y="30962"/>
                </a:lnTo>
                <a:lnTo>
                  <a:pt x="454088" y="23215"/>
                </a:lnTo>
                <a:lnTo>
                  <a:pt x="438624" y="15481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5280014" y="2710325"/>
            <a:ext cx="454099" cy="46932"/>
          </a:xfrm>
          <a:custGeom>
            <a:avLst/>
            <a:gdLst/>
            <a:ahLst/>
            <a:cxnLst/>
            <a:rect l="l" t="t" r="r" b="b"/>
            <a:pathLst>
              <a:path w="454660" h="46989">
                <a:moveTo>
                  <a:pt x="407670" y="0"/>
                </a:moveTo>
                <a:lnTo>
                  <a:pt x="407670" y="46431"/>
                </a:lnTo>
                <a:lnTo>
                  <a:pt x="438598" y="30962"/>
                </a:lnTo>
                <a:lnTo>
                  <a:pt x="415404" y="30962"/>
                </a:lnTo>
                <a:lnTo>
                  <a:pt x="415404" y="15481"/>
                </a:lnTo>
                <a:lnTo>
                  <a:pt x="438624" y="15481"/>
                </a:lnTo>
                <a:lnTo>
                  <a:pt x="407670" y="0"/>
                </a:lnTo>
                <a:close/>
              </a:path>
              <a:path w="454660" h="46989">
                <a:moveTo>
                  <a:pt x="407670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407670" y="30962"/>
                </a:lnTo>
                <a:lnTo>
                  <a:pt x="407670" y="15481"/>
                </a:lnTo>
                <a:close/>
              </a:path>
              <a:path w="454660" h="46989">
                <a:moveTo>
                  <a:pt x="438624" y="15481"/>
                </a:moveTo>
                <a:lnTo>
                  <a:pt x="415404" y="15481"/>
                </a:lnTo>
                <a:lnTo>
                  <a:pt x="415404" y="30962"/>
                </a:lnTo>
                <a:lnTo>
                  <a:pt x="438598" y="30962"/>
                </a:lnTo>
                <a:lnTo>
                  <a:pt x="454088" y="23215"/>
                </a:lnTo>
                <a:lnTo>
                  <a:pt x="438624" y="15481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1" name="object 21"/>
          <p:cNvGrpSpPr/>
          <p:nvPr/>
        </p:nvGrpSpPr>
        <p:grpSpPr>
          <a:xfrm>
            <a:off x="3715067" y="2710325"/>
            <a:ext cx="606947" cy="333599"/>
            <a:chOff x="3714010" y="2713667"/>
            <a:chExt cx="607695" cy="334010"/>
          </a:xfrm>
        </p:grpSpPr>
        <p:sp>
          <p:nvSpPr>
            <p:cNvPr id="22" name="object 22"/>
            <p:cNvSpPr/>
            <p:nvPr/>
          </p:nvSpPr>
          <p:spPr>
            <a:xfrm>
              <a:off x="3867478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60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60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60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7452" y="2792067"/>
              <a:ext cx="150025" cy="251841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717452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5797122" y="2710325"/>
            <a:ext cx="1258923" cy="333599"/>
            <a:chOff x="5798632" y="2713667"/>
            <a:chExt cx="1260475" cy="334010"/>
          </a:xfrm>
        </p:grpSpPr>
        <p:sp>
          <p:nvSpPr>
            <p:cNvPr id="26" name="object 26"/>
            <p:cNvSpPr/>
            <p:nvPr/>
          </p:nvSpPr>
          <p:spPr>
            <a:xfrm>
              <a:off x="5958978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60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60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60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02073" y="2792067"/>
              <a:ext cx="150025" cy="25184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5802073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6604682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59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59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59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54655" y="2792067"/>
              <a:ext cx="150025" cy="25184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454655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571427" y="2080121"/>
            <a:ext cx="29491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latin typeface="Arial"/>
                <a:cs typeface="Arial"/>
              </a:rPr>
              <a:t>n=16</a:t>
            </a:r>
            <a:r>
              <a:rPr sz="749" dirty="0">
                <a:latin typeface="Arial"/>
                <a:cs typeface="Arial"/>
              </a:rPr>
              <a:t>1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7175599" y="2785191"/>
            <a:ext cx="157286" cy="258760"/>
            <a:chOff x="7178809" y="2788625"/>
            <a:chExt cx="157480" cy="259079"/>
          </a:xfrm>
        </p:grpSpPr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82251" y="2792067"/>
              <a:ext cx="150025" cy="251841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182251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4747525" y="2785191"/>
            <a:ext cx="157286" cy="258760"/>
            <a:chOff x="4747741" y="2788625"/>
            <a:chExt cx="157480" cy="259079"/>
          </a:xfrm>
        </p:grpSpPr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1182" y="2792067"/>
              <a:ext cx="150025" cy="25184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751182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246915" y="2505521"/>
            <a:ext cx="3775499" cy="41097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36780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n=171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949">
              <a:latin typeface="Arial"/>
              <a:cs typeface="Arial"/>
            </a:endParaRPr>
          </a:p>
          <a:p>
            <a:pPr marL="12685">
              <a:tabLst>
                <a:tab pos="717323" algn="l"/>
                <a:tab pos="2105036" algn="l"/>
                <a:tab pos="2777962" algn="l"/>
                <a:tab pos="3443912" algn="l"/>
              </a:tabLst>
            </a:pP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0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1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2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0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3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4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-4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5</a:t>
            </a:r>
            <a:endParaRPr sz="849">
              <a:latin typeface="Arial-BoldItalicMT"/>
              <a:cs typeface="Arial-BoldItalicMT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5135121" y="2023751"/>
            <a:ext cx="286667" cy="393215"/>
          </a:xfrm>
          <a:custGeom>
            <a:avLst/>
            <a:gdLst/>
            <a:ahLst/>
            <a:cxnLst/>
            <a:rect l="l" t="t" r="r" b="b"/>
            <a:pathLst>
              <a:path w="287020" h="393700">
                <a:moveTo>
                  <a:pt x="286842" y="0"/>
                </a:moveTo>
                <a:lnTo>
                  <a:pt x="240753" y="2273"/>
                </a:lnTo>
                <a:lnTo>
                  <a:pt x="248348" y="15748"/>
                </a:lnTo>
                <a:lnTo>
                  <a:pt x="749" y="155219"/>
                </a:lnTo>
                <a:lnTo>
                  <a:pt x="3276" y="159715"/>
                </a:lnTo>
                <a:lnTo>
                  <a:pt x="0" y="163690"/>
                </a:lnTo>
                <a:lnTo>
                  <a:pt x="251726" y="371398"/>
                </a:lnTo>
                <a:lnTo>
                  <a:pt x="241871" y="383336"/>
                </a:lnTo>
                <a:lnTo>
                  <a:pt x="286829" y="393687"/>
                </a:lnTo>
                <a:lnTo>
                  <a:pt x="278892" y="375767"/>
                </a:lnTo>
                <a:lnTo>
                  <a:pt x="268135" y="351497"/>
                </a:lnTo>
                <a:lnTo>
                  <a:pt x="258292" y="363448"/>
                </a:lnTo>
                <a:lnTo>
                  <a:pt x="12369" y="160528"/>
                </a:lnTo>
                <a:lnTo>
                  <a:pt x="253415" y="24739"/>
                </a:lnTo>
                <a:lnTo>
                  <a:pt x="261010" y="38227"/>
                </a:lnTo>
                <a:lnTo>
                  <a:pt x="278472" y="12382"/>
                </a:lnTo>
                <a:lnTo>
                  <a:pt x="2868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6206071" y="1985157"/>
            <a:ext cx="185192" cy="41224"/>
          </a:xfrm>
          <a:custGeom>
            <a:avLst/>
            <a:gdLst/>
            <a:ahLst/>
            <a:cxnLst/>
            <a:rect l="l" t="t" r="r" b="b"/>
            <a:pathLst>
              <a:path w="185420" h="41275">
                <a:moveTo>
                  <a:pt x="144018" y="0"/>
                </a:moveTo>
                <a:lnTo>
                  <a:pt x="144018" y="41274"/>
                </a:lnTo>
                <a:lnTo>
                  <a:pt x="174980" y="25793"/>
                </a:lnTo>
                <a:lnTo>
                  <a:pt x="150901" y="25793"/>
                </a:lnTo>
                <a:lnTo>
                  <a:pt x="150901" y="15481"/>
                </a:lnTo>
                <a:lnTo>
                  <a:pt x="174980" y="15481"/>
                </a:lnTo>
                <a:lnTo>
                  <a:pt x="144018" y="0"/>
                </a:lnTo>
                <a:close/>
              </a:path>
              <a:path w="185420" h="41275">
                <a:moveTo>
                  <a:pt x="144018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144018" y="25793"/>
                </a:lnTo>
                <a:lnTo>
                  <a:pt x="144018" y="15481"/>
                </a:lnTo>
                <a:close/>
              </a:path>
              <a:path w="185420" h="41275">
                <a:moveTo>
                  <a:pt x="174980" y="15481"/>
                </a:moveTo>
                <a:lnTo>
                  <a:pt x="150901" y="15481"/>
                </a:lnTo>
                <a:lnTo>
                  <a:pt x="150901" y="25793"/>
                </a:lnTo>
                <a:lnTo>
                  <a:pt x="174980" y="25793"/>
                </a:lnTo>
                <a:lnTo>
                  <a:pt x="185293" y="20637"/>
                </a:lnTo>
                <a:lnTo>
                  <a:pt x="174980" y="15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/>
          <p:nvPr/>
        </p:nvSpPr>
        <p:spPr>
          <a:xfrm>
            <a:off x="6206071" y="2409130"/>
            <a:ext cx="185192" cy="41224"/>
          </a:xfrm>
          <a:custGeom>
            <a:avLst/>
            <a:gdLst/>
            <a:ahLst/>
            <a:cxnLst/>
            <a:rect l="l" t="t" r="r" b="b"/>
            <a:pathLst>
              <a:path w="185420" h="41275">
                <a:moveTo>
                  <a:pt x="144018" y="0"/>
                </a:moveTo>
                <a:lnTo>
                  <a:pt x="144018" y="41274"/>
                </a:lnTo>
                <a:lnTo>
                  <a:pt x="174980" y="25793"/>
                </a:lnTo>
                <a:lnTo>
                  <a:pt x="150901" y="25793"/>
                </a:lnTo>
                <a:lnTo>
                  <a:pt x="150901" y="15481"/>
                </a:lnTo>
                <a:lnTo>
                  <a:pt x="174980" y="15481"/>
                </a:lnTo>
                <a:lnTo>
                  <a:pt x="144018" y="0"/>
                </a:lnTo>
                <a:close/>
              </a:path>
              <a:path w="185420" h="41275">
                <a:moveTo>
                  <a:pt x="144018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144018" y="25793"/>
                </a:lnTo>
                <a:lnTo>
                  <a:pt x="144018" y="15481"/>
                </a:lnTo>
                <a:close/>
              </a:path>
              <a:path w="185420" h="41275">
                <a:moveTo>
                  <a:pt x="174980" y="15481"/>
                </a:moveTo>
                <a:lnTo>
                  <a:pt x="150901" y="15481"/>
                </a:lnTo>
                <a:lnTo>
                  <a:pt x="150901" y="25793"/>
                </a:lnTo>
                <a:lnTo>
                  <a:pt x="174980" y="25793"/>
                </a:lnTo>
                <a:lnTo>
                  <a:pt x="185293" y="20637"/>
                </a:lnTo>
                <a:lnTo>
                  <a:pt x="174980" y="15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3" name="object 43"/>
          <p:cNvSpPr txBox="1"/>
          <p:nvPr/>
        </p:nvSpPr>
        <p:spPr>
          <a:xfrm>
            <a:off x="3733929" y="746763"/>
            <a:ext cx="1673700" cy="17342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73147">
              <a:spcBef>
                <a:spcPts val="215"/>
              </a:spcBef>
            </a:pPr>
            <a:r>
              <a:rPr sz="949" b="1" spc="15" dirty="0">
                <a:latin typeface="Arial"/>
                <a:cs typeface="Arial"/>
              </a:rPr>
              <a:t>OVERALL</a:t>
            </a:r>
            <a:r>
              <a:rPr sz="949" b="1" spc="-50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APPROACH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7758" y="1571315"/>
            <a:ext cx="3855775" cy="239614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969057" y="3321662"/>
            <a:ext cx="42809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latin typeface="Arial"/>
                <a:cs typeface="Arial"/>
              </a:rPr>
              <a:t>p&lt;0.000</a:t>
            </a:r>
            <a:r>
              <a:rPr sz="749" dirty="0">
                <a:latin typeface="Arial"/>
                <a:cs typeface="Arial"/>
              </a:rPr>
              <a:t>1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294413" y="2475283"/>
            <a:ext cx="6786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4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positive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001431" y="1428901"/>
            <a:ext cx="53909" cy="209926"/>
            <a:chOff x="1998261" y="1430662"/>
            <a:chExt cx="53975" cy="210185"/>
          </a:xfrm>
        </p:grpSpPr>
        <p:sp>
          <p:nvSpPr>
            <p:cNvPr id="8" name="object 8"/>
            <p:cNvSpPr/>
            <p:nvPr/>
          </p:nvSpPr>
          <p:spPr>
            <a:xfrm>
              <a:off x="2005246" y="1437646"/>
              <a:ext cx="40005" cy="196215"/>
            </a:xfrm>
            <a:custGeom>
              <a:avLst/>
              <a:gdLst/>
              <a:ahLst/>
              <a:cxnLst/>
              <a:rect l="l" t="t" r="r" b="b"/>
              <a:pathLst>
                <a:path w="40005" h="196214">
                  <a:moveTo>
                    <a:pt x="29667" y="0"/>
                  </a:moveTo>
                  <a:lnTo>
                    <a:pt x="9893" y="0"/>
                  </a:lnTo>
                  <a:lnTo>
                    <a:pt x="9893" y="176263"/>
                  </a:lnTo>
                  <a:lnTo>
                    <a:pt x="0" y="176263"/>
                  </a:lnTo>
                  <a:lnTo>
                    <a:pt x="19773" y="196037"/>
                  </a:lnTo>
                  <a:lnTo>
                    <a:pt x="39547" y="176263"/>
                  </a:lnTo>
                  <a:lnTo>
                    <a:pt x="29667" y="176263"/>
                  </a:lnTo>
                  <a:lnTo>
                    <a:pt x="29667" y="0"/>
                  </a:lnTo>
                  <a:close/>
                </a:path>
              </a:pathLst>
            </a:custGeom>
            <a:solidFill>
              <a:srgbClr val="CC33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005246" y="1437647"/>
              <a:ext cx="40005" cy="196215"/>
            </a:xfrm>
            <a:custGeom>
              <a:avLst/>
              <a:gdLst/>
              <a:ahLst/>
              <a:cxnLst/>
              <a:rect l="l" t="t" r="r" b="b"/>
              <a:pathLst>
                <a:path w="40005" h="196214">
                  <a:moveTo>
                    <a:pt x="0" y="176263"/>
                  </a:moveTo>
                  <a:lnTo>
                    <a:pt x="9893" y="176263"/>
                  </a:lnTo>
                  <a:lnTo>
                    <a:pt x="9893" y="0"/>
                  </a:lnTo>
                  <a:lnTo>
                    <a:pt x="29667" y="0"/>
                  </a:lnTo>
                  <a:lnTo>
                    <a:pt x="29667" y="176263"/>
                  </a:lnTo>
                  <a:lnTo>
                    <a:pt x="39547" y="176263"/>
                  </a:lnTo>
                  <a:lnTo>
                    <a:pt x="19773" y="196037"/>
                  </a:lnTo>
                  <a:lnTo>
                    <a:pt x="0" y="176263"/>
                  </a:lnTo>
                  <a:close/>
                </a:path>
              </a:pathLst>
            </a:custGeom>
            <a:ln w="13754">
              <a:solidFill>
                <a:srgbClr val="CC33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721333" y="809839"/>
            <a:ext cx="3306177" cy="583481"/>
          </a:xfrm>
          <a:prstGeom prst="rect">
            <a:avLst/>
          </a:prstGeom>
        </p:spPr>
        <p:txBody>
          <a:bodyPr vert="horz" wrap="square" lIns="0" tIns="140796" rIns="0" bIns="0" rtlCol="0">
            <a:spAutoFit/>
          </a:bodyPr>
          <a:lstStyle/>
          <a:p>
            <a:pPr marL="679903">
              <a:spcBef>
                <a:spcPts val="1109"/>
              </a:spcBef>
            </a:pP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PFS</a:t>
            </a:r>
            <a:r>
              <a:rPr sz="1698" b="1" spc="-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from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20" dirty="0">
                <a:solidFill>
                  <a:srgbClr val="002060"/>
                </a:solidFill>
                <a:latin typeface="Arial"/>
                <a:cs typeface="Arial"/>
              </a:rPr>
              <a:t>MRD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2060"/>
                </a:solidFill>
                <a:latin typeface="Arial"/>
                <a:cs typeface="Arial"/>
              </a:rPr>
              <a:t>at</a:t>
            </a:r>
            <a:r>
              <a:rPr sz="1698" b="1" spc="-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2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2060"/>
                </a:solidFill>
                <a:latin typeface="Arial"/>
                <a:cs typeface="Arial"/>
              </a:rPr>
              <a:t>years</a:t>
            </a:r>
            <a:endParaRPr sz="1698">
              <a:latin typeface="Arial"/>
              <a:cs typeface="Arial"/>
            </a:endParaRPr>
          </a:p>
          <a:p>
            <a:pPr marL="12685">
              <a:spcBef>
                <a:spcPts val="444"/>
              </a:spcBef>
            </a:pPr>
            <a:r>
              <a:rPr sz="749" b="1" dirty="0">
                <a:latin typeface="Arial"/>
                <a:cs typeface="Arial"/>
              </a:rPr>
              <a:t>MRD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at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2</a:t>
            </a:r>
            <a:r>
              <a:rPr sz="749" b="1" spc="-2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years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00019" y="3812094"/>
            <a:ext cx="1873479" cy="418445"/>
          </a:xfrm>
          <a:prstGeom prst="rect">
            <a:avLst/>
          </a:prstGeom>
          <a:solidFill>
            <a:srgbClr val="D9D9D9"/>
          </a:solidFill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at</a:t>
            </a:r>
            <a:r>
              <a:rPr sz="849" spc="-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2</a:t>
            </a:r>
            <a:r>
              <a:rPr sz="849" spc="-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years:</a:t>
            </a:r>
            <a:endParaRPr sz="849">
              <a:latin typeface="Arial"/>
              <a:cs typeface="Arial"/>
            </a:endParaRPr>
          </a:p>
          <a:p>
            <a:pPr marL="149680" indent="-101478">
              <a:spcBef>
                <a:spcPts val="5"/>
              </a:spcBef>
              <a:buChar char="•"/>
              <a:tabLst>
                <a:tab pos="150314" algn="l"/>
              </a:tabLst>
            </a:pPr>
            <a:r>
              <a:rPr sz="849" dirty="0">
                <a:latin typeface="Arial"/>
                <a:cs typeface="Arial"/>
              </a:rPr>
              <a:t>negative: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stop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maintenance</a:t>
            </a:r>
            <a:endParaRPr sz="849">
              <a:latin typeface="Arial"/>
              <a:cs typeface="Arial"/>
            </a:endParaRPr>
          </a:p>
          <a:p>
            <a:pPr marL="149680" indent="-101478">
              <a:spcBef>
                <a:spcPts val="10"/>
              </a:spcBef>
              <a:buChar char="•"/>
              <a:tabLst>
                <a:tab pos="150314" algn="l"/>
              </a:tabLst>
            </a:pPr>
            <a:r>
              <a:rPr sz="849" dirty="0">
                <a:latin typeface="Arial"/>
                <a:cs typeface="Arial"/>
              </a:rPr>
              <a:t>positive:</a:t>
            </a:r>
            <a:r>
              <a:rPr sz="849" spc="24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Rd </a:t>
            </a:r>
            <a:r>
              <a:rPr sz="849" dirty="0">
                <a:latin typeface="Arial"/>
                <a:cs typeface="Arial"/>
              </a:rPr>
              <a:t>for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3 </a:t>
            </a:r>
            <a:r>
              <a:rPr sz="849" dirty="0">
                <a:latin typeface="Arial"/>
                <a:cs typeface="Arial"/>
              </a:rPr>
              <a:t>additional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years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4254991" y="1547170"/>
            <a:ext cx="3379748" cy="2092919"/>
            <a:chOff x="4254600" y="1549078"/>
            <a:chExt cx="3383915" cy="2095500"/>
          </a:xfrm>
        </p:grpSpPr>
        <p:sp>
          <p:nvSpPr>
            <p:cNvPr id="13" name="object 13"/>
            <p:cNvSpPr/>
            <p:nvPr/>
          </p:nvSpPr>
          <p:spPr>
            <a:xfrm>
              <a:off x="4259997" y="1554476"/>
              <a:ext cx="0" cy="2084705"/>
            </a:xfrm>
            <a:custGeom>
              <a:avLst/>
              <a:gdLst/>
              <a:ahLst/>
              <a:cxnLst/>
              <a:rect l="l" t="t" r="r" b="b"/>
              <a:pathLst>
                <a:path h="2084704">
                  <a:moveTo>
                    <a:pt x="0" y="0"/>
                  </a:moveTo>
                  <a:lnTo>
                    <a:pt x="0" y="2084171"/>
                  </a:lnTo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126723" y="1552562"/>
              <a:ext cx="2509520" cy="183515"/>
            </a:xfrm>
            <a:custGeom>
              <a:avLst/>
              <a:gdLst/>
              <a:ahLst/>
              <a:cxnLst/>
              <a:rect l="l" t="t" r="r" b="b"/>
              <a:pathLst>
                <a:path w="2509520" h="183514">
                  <a:moveTo>
                    <a:pt x="2508897" y="0"/>
                  </a:moveTo>
                  <a:lnTo>
                    <a:pt x="0" y="0"/>
                  </a:lnTo>
                  <a:lnTo>
                    <a:pt x="0" y="183362"/>
                  </a:lnTo>
                  <a:lnTo>
                    <a:pt x="2508897" y="183362"/>
                  </a:lnTo>
                  <a:lnTo>
                    <a:pt x="2508897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126724" y="1552557"/>
              <a:ext cx="2509520" cy="183515"/>
            </a:xfrm>
            <a:custGeom>
              <a:avLst/>
              <a:gdLst/>
              <a:ahLst/>
              <a:cxnLst/>
              <a:rect l="l" t="t" r="r" b="b"/>
              <a:pathLst>
                <a:path w="2509520" h="183514">
                  <a:moveTo>
                    <a:pt x="0" y="0"/>
                  </a:moveTo>
                  <a:lnTo>
                    <a:pt x="2508897" y="0"/>
                  </a:lnTo>
                  <a:lnTo>
                    <a:pt x="2508897" y="183362"/>
                  </a:lnTo>
                  <a:lnTo>
                    <a:pt x="0" y="18336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297161" y="1563497"/>
            <a:ext cx="3332181" cy="25305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66998">
              <a:lnSpc>
                <a:spcPts val="884"/>
              </a:lnSpc>
              <a:spcBef>
                <a:spcPts val="114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M-protein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serum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QIP-MS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q3m</a:t>
            </a:r>
            <a:endParaRPr sz="849">
              <a:latin typeface="Arial"/>
              <a:cs typeface="Arial"/>
            </a:endParaRPr>
          </a:p>
          <a:p>
            <a:pPr marL="12685">
              <a:lnSpc>
                <a:spcPts val="884"/>
              </a:lnSpc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3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negative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30437" y="1786514"/>
            <a:ext cx="2506429" cy="15805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68277">
              <a:spcBef>
                <a:spcPts val="215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PPC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BM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NGF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yearly*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045293" y="1177485"/>
            <a:ext cx="2253376" cy="951327"/>
            <a:chOff x="5045876" y="1178937"/>
            <a:chExt cx="2256155" cy="952500"/>
          </a:xfrm>
        </p:grpSpPr>
        <p:sp>
          <p:nvSpPr>
            <p:cNvPr id="19" name="object 19"/>
            <p:cNvSpPr/>
            <p:nvPr/>
          </p:nvSpPr>
          <p:spPr>
            <a:xfrm>
              <a:off x="5049318" y="1437651"/>
              <a:ext cx="77470" cy="636905"/>
            </a:xfrm>
            <a:custGeom>
              <a:avLst/>
              <a:gdLst/>
              <a:ahLst/>
              <a:cxnLst/>
              <a:rect l="l" t="t" r="r" b="b"/>
              <a:pathLst>
                <a:path w="77470" h="636905">
                  <a:moveTo>
                    <a:pt x="77406" y="636828"/>
                  </a:moveTo>
                  <a:lnTo>
                    <a:pt x="62340" y="636322"/>
                  </a:lnTo>
                  <a:lnTo>
                    <a:pt x="50036" y="634941"/>
                  </a:lnTo>
                  <a:lnTo>
                    <a:pt x="41739" y="632890"/>
                  </a:lnTo>
                  <a:lnTo>
                    <a:pt x="38696" y="630377"/>
                  </a:lnTo>
                  <a:lnTo>
                    <a:pt x="38696" y="324865"/>
                  </a:lnTo>
                  <a:lnTo>
                    <a:pt x="35656" y="322352"/>
                  </a:lnTo>
                  <a:lnTo>
                    <a:pt x="27363" y="320301"/>
                  </a:lnTo>
                  <a:lnTo>
                    <a:pt x="15063" y="318920"/>
                  </a:lnTo>
                  <a:lnTo>
                    <a:pt x="0" y="318414"/>
                  </a:lnTo>
                  <a:lnTo>
                    <a:pt x="15063" y="317908"/>
                  </a:lnTo>
                  <a:lnTo>
                    <a:pt x="27363" y="316526"/>
                  </a:lnTo>
                  <a:lnTo>
                    <a:pt x="35656" y="314476"/>
                  </a:lnTo>
                  <a:lnTo>
                    <a:pt x="38696" y="311962"/>
                  </a:lnTo>
                  <a:lnTo>
                    <a:pt x="38696" y="6451"/>
                  </a:lnTo>
                  <a:lnTo>
                    <a:pt x="41739" y="3937"/>
                  </a:lnTo>
                  <a:lnTo>
                    <a:pt x="50036" y="1887"/>
                  </a:lnTo>
                  <a:lnTo>
                    <a:pt x="62340" y="506"/>
                  </a:lnTo>
                  <a:lnTo>
                    <a:pt x="77406" y="0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230063" y="2084705"/>
              <a:ext cx="1014094" cy="46990"/>
            </a:xfrm>
            <a:custGeom>
              <a:avLst/>
              <a:gdLst/>
              <a:ahLst/>
              <a:cxnLst/>
              <a:rect l="l" t="t" r="r" b="b"/>
              <a:pathLst>
                <a:path w="1014095" h="46989">
                  <a:moveTo>
                    <a:pt x="967460" y="0"/>
                  </a:moveTo>
                  <a:lnTo>
                    <a:pt x="967460" y="46431"/>
                  </a:lnTo>
                  <a:lnTo>
                    <a:pt x="998397" y="30962"/>
                  </a:lnTo>
                  <a:lnTo>
                    <a:pt x="975207" y="30962"/>
                  </a:lnTo>
                  <a:lnTo>
                    <a:pt x="975207" y="15481"/>
                  </a:lnTo>
                  <a:lnTo>
                    <a:pt x="998423" y="15481"/>
                  </a:lnTo>
                  <a:lnTo>
                    <a:pt x="967460" y="0"/>
                  </a:lnTo>
                  <a:close/>
                </a:path>
                <a:path w="1014095" h="46989">
                  <a:moveTo>
                    <a:pt x="96746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967460" y="30962"/>
                  </a:lnTo>
                  <a:lnTo>
                    <a:pt x="967460" y="15481"/>
                  </a:lnTo>
                  <a:close/>
                </a:path>
                <a:path w="1014095" h="46989">
                  <a:moveTo>
                    <a:pt x="998423" y="15481"/>
                  </a:moveTo>
                  <a:lnTo>
                    <a:pt x="975207" y="15481"/>
                  </a:lnTo>
                  <a:lnTo>
                    <a:pt x="975207" y="30962"/>
                  </a:lnTo>
                  <a:lnTo>
                    <a:pt x="998397" y="30962"/>
                  </a:lnTo>
                  <a:lnTo>
                    <a:pt x="1013891" y="23215"/>
                  </a:lnTo>
                  <a:lnTo>
                    <a:pt x="998423" y="15481"/>
                  </a:lnTo>
                  <a:close/>
                </a:path>
              </a:pathLst>
            </a:custGeom>
            <a:solidFill>
              <a:srgbClr val="5D9AC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82095" y="1185814"/>
              <a:ext cx="150025" cy="25184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382095" y="1185814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18062" y="1193248"/>
              <a:ext cx="150025" cy="25184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518062" y="1193248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49700" y="1199187"/>
              <a:ext cx="150025" cy="25182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649700" y="119918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6288011" y="2084705"/>
              <a:ext cx="1014094" cy="46990"/>
            </a:xfrm>
            <a:custGeom>
              <a:avLst/>
              <a:gdLst/>
              <a:ahLst/>
              <a:cxnLst/>
              <a:rect l="l" t="t" r="r" b="b"/>
              <a:pathLst>
                <a:path w="1014095" h="46989">
                  <a:moveTo>
                    <a:pt x="967460" y="0"/>
                  </a:moveTo>
                  <a:lnTo>
                    <a:pt x="967460" y="46431"/>
                  </a:lnTo>
                  <a:lnTo>
                    <a:pt x="998397" y="30962"/>
                  </a:lnTo>
                  <a:lnTo>
                    <a:pt x="975207" y="30962"/>
                  </a:lnTo>
                  <a:lnTo>
                    <a:pt x="975207" y="15481"/>
                  </a:lnTo>
                  <a:lnTo>
                    <a:pt x="998423" y="15481"/>
                  </a:lnTo>
                  <a:lnTo>
                    <a:pt x="967460" y="0"/>
                  </a:lnTo>
                  <a:close/>
                </a:path>
                <a:path w="1014095" h="46989">
                  <a:moveTo>
                    <a:pt x="96746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967460" y="30962"/>
                  </a:lnTo>
                  <a:lnTo>
                    <a:pt x="967460" y="15481"/>
                  </a:lnTo>
                  <a:close/>
                </a:path>
                <a:path w="1014095" h="46989">
                  <a:moveTo>
                    <a:pt x="998423" y="15481"/>
                  </a:moveTo>
                  <a:lnTo>
                    <a:pt x="975207" y="15481"/>
                  </a:lnTo>
                  <a:lnTo>
                    <a:pt x="975207" y="30962"/>
                  </a:lnTo>
                  <a:lnTo>
                    <a:pt x="998397" y="30962"/>
                  </a:lnTo>
                  <a:lnTo>
                    <a:pt x="1013891" y="23215"/>
                  </a:lnTo>
                  <a:lnTo>
                    <a:pt x="998423" y="15481"/>
                  </a:lnTo>
                  <a:close/>
                </a:path>
              </a:pathLst>
            </a:custGeom>
            <a:solidFill>
              <a:srgbClr val="5D9AC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764384" y="4160899"/>
            <a:ext cx="93864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*</a:t>
            </a:r>
            <a:r>
              <a:rPr sz="749" spc="-2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If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clinically</a:t>
            </a:r>
            <a:r>
              <a:rPr sz="749" spc="-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indicated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53291" y="2710564"/>
            <a:ext cx="2681474" cy="710729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algn="ctr">
              <a:spcBef>
                <a:spcPts val="424"/>
              </a:spcBef>
            </a:pPr>
            <a:r>
              <a:rPr sz="1298" i="1" spc="-5" dirty="0">
                <a:solidFill>
                  <a:srgbClr val="7F7F7F"/>
                </a:solidFill>
                <a:latin typeface="Arial"/>
                <a:cs typeface="Arial"/>
              </a:rPr>
              <a:t>Noemí</a:t>
            </a:r>
            <a:r>
              <a:rPr sz="1298" i="1" spc="-4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1298" i="1" spc="-5" dirty="0">
                <a:solidFill>
                  <a:srgbClr val="7F7F7F"/>
                </a:solidFill>
                <a:latin typeface="Arial"/>
                <a:cs typeface="Arial"/>
              </a:rPr>
              <a:t>Puig</a:t>
            </a:r>
            <a:endParaRPr sz="1298">
              <a:latin typeface="Arial"/>
              <a:cs typeface="Arial"/>
            </a:endParaRPr>
          </a:p>
          <a:p>
            <a:pPr marL="12685" marR="5074" algn="ctr">
              <a:lnSpc>
                <a:spcPct val="120000"/>
              </a:lnSpc>
              <a:spcBef>
                <a:spcPts val="20"/>
              </a:spcBef>
            </a:pPr>
            <a:r>
              <a:rPr sz="1298" i="1" spc="-5" dirty="0">
                <a:solidFill>
                  <a:srgbClr val="7F7F7F"/>
                </a:solidFill>
                <a:latin typeface="Arial"/>
                <a:cs typeface="Arial"/>
              </a:rPr>
              <a:t>Hospital Universitario de Salamanca </a:t>
            </a:r>
            <a:r>
              <a:rPr sz="1298" i="1" spc="-35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1298" i="1" spc="-5" dirty="0">
                <a:solidFill>
                  <a:srgbClr val="7F7F7F"/>
                </a:solidFill>
                <a:latin typeface="Arial"/>
                <a:cs typeface="Arial"/>
              </a:rPr>
              <a:t>27</a:t>
            </a:r>
            <a:r>
              <a:rPr sz="1298" i="1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1298" i="1" spc="-5" dirty="0">
                <a:solidFill>
                  <a:srgbClr val="7F7F7F"/>
                </a:solidFill>
                <a:latin typeface="Arial"/>
                <a:cs typeface="Arial"/>
              </a:rPr>
              <a:t>mayo 2022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94412" y="1683353"/>
            <a:ext cx="5133247" cy="863968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328511" y="1798908"/>
            <a:ext cx="4628523" cy="46551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847" spc="20" dirty="0">
                <a:latin typeface="Arial"/>
                <a:cs typeface="Arial"/>
              </a:rPr>
              <a:t>Ensayos</a:t>
            </a:r>
            <a:r>
              <a:rPr sz="2847" spc="-10" dirty="0">
                <a:latin typeface="Arial"/>
                <a:cs typeface="Arial"/>
              </a:rPr>
              <a:t> </a:t>
            </a:r>
            <a:r>
              <a:rPr sz="2847" spc="15" dirty="0">
                <a:latin typeface="Arial"/>
                <a:cs typeface="Arial"/>
              </a:rPr>
              <a:t>Clínicos</a:t>
            </a:r>
            <a:r>
              <a:rPr sz="2847" spc="-10" dirty="0">
                <a:latin typeface="Arial"/>
                <a:cs typeface="Arial"/>
              </a:rPr>
              <a:t> </a:t>
            </a:r>
            <a:r>
              <a:rPr sz="2847" spc="15" dirty="0">
                <a:latin typeface="Arial"/>
                <a:cs typeface="Arial"/>
              </a:rPr>
              <a:t>del</a:t>
            </a:r>
            <a:r>
              <a:rPr sz="2847" spc="-5" dirty="0">
                <a:latin typeface="Arial"/>
                <a:cs typeface="Arial"/>
              </a:rPr>
              <a:t> </a:t>
            </a:r>
            <a:r>
              <a:rPr sz="2847" spc="25" dirty="0">
                <a:latin typeface="Arial"/>
                <a:cs typeface="Arial"/>
              </a:rPr>
              <a:t>GEM</a:t>
            </a:r>
            <a:endParaRPr sz="2847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50179" y="1622304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4980" y="1824557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4980" y="2218071"/>
            <a:ext cx="10401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CAR-T</a:t>
            </a:r>
            <a:r>
              <a:rPr sz="849" b="1" spc="-5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4" y="697879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5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313650" y="1622304"/>
            <a:ext cx="784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4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8450" y="1824557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88450" y="2147722"/>
            <a:ext cx="1080707" cy="430000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5727" indent="-123676">
              <a:spcBef>
                <a:spcPts val="66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15901" y="1622304"/>
            <a:ext cx="85048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90591" y="2147722"/>
            <a:ext cx="1796105" cy="823849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6361" indent="-124311">
              <a:spcBef>
                <a:spcPts val="66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GEM-TECTAL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Tecli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Talque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CAR-T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(ARI002)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83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GEM-Velisa.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IsaVd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 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Plasmocitomas</a:t>
            </a:r>
            <a:r>
              <a:rPr sz="849" b="1" spc="-3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5422" y="1622304"/>
            <a:ext cx="6259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0222" y="1824557"/>
            <a:ext cx="125067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GEM12</a:t>
            </a:r>
            <a:r>
              <a:rPr sz="849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&amp;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GEM14</a:t>
            </a:r>
            <a:r>
              <a:rPr sz="849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0003" y="2018016"/>
            <a:ext cx="8872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30003" y="2218071"/>
            <a:ext cx="99635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433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Nuevo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2523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40590" rIns="0" bIns="0" rtlCol="0">
            <a:spAutoFit/>
          </a:bodyPr>
          <a:lstStyle/>
          <a:p>
            <a:pPr marL="65327" marR="105284">
              <a:lnSpc>
                <a:spcPts val="1009"/>
              </a:lnSpc>
              <a:spcBef>
                <a:spcPts val="320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Reclutamiento</a:t>
            </a:r>
            <a:r>
              <a:rPr sz="849" b="1" spc="-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finalizado </a:t>
            </a:r>
            <a:r>
              <a:rPr sz="849" b="1" spc="-2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65327">
              <a:lnSpc>
                <a:spcPts val="968"/>
              </a:lnSpc>
            </a:pP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3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49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09707" y="3150187"/>
            <a:ext cx="1467580" cy="61899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6430" y="3150187"/>
            <a:ext cx="2116385" cy="1021725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Elranatamab</a:t>
            </a:r>
            <a:r>
              <a:rPr sz="849" b="1" spc="-2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CC93269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CelMods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Isa-PVd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7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CiltaCel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Teclistamab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5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5" y="2019989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5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5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51584" y="1622140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6257" y="1824300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6258" y="2217632"/>
            <a:ext cx="103948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CAR-T</a:t>
            </a:r>
            <a:r>
              <a:rPr sz="849" b="1" spc="-5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2618" y="698133"/>
            <a:ext cx="3995573" cy="32218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1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 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5900" y="1085219"/>
            <a:ext cx="6592696" cy="0"/>
          </a:xfrm>
          <a:custGeom>
            <a:avLst/>
            <a:gdLst/>
            <a:ahLst/>
            <a:cxnLst/>
            <a:rect l="l" t="t" r="r" b="b"/>
            <a:pathLst>
              <a:path w="6600825">
                <a:moveTo>
                  <a:pt x="0" y="0"/>
                </a:moveTo>
                <a:lnTo>
                  <a:pt x="6600329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313761" y="1622140"/>
            <a:ext cx="784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4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8434" y="1824300"/>
            <a:ext cx="8086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88434" y="2147315"/>
            <a:ext cx="1080707" cy="430000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5727" indent="-123676">
              <a:spcBef>
                <a:spcPts val="66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15363" y="1622140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89928" y="2147315"/>
            <a:ext cx="1794837" cy="823215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6361" indent="-124311">
              <a:spcBef>
                <a:spcPts val="66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Talque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83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dirty="0">
                <a:latin typeface="Arial"/>
                <a:cs typeface="Arial"/>
              </a:rPr>
              <a:t>GEM-Velisa.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6252" y="1622140"/>
            <a:ext cx="62533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0926" y="1824300"/>
            <a:ext cx="125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0706" y="2017671"/>
            <a:ext cx="8872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30706" y="2217632"/>
            <a:ext cx="99572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5906" y="1165235"/>
            <a:ext cx="1375619" cy="29433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Nuevo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124" y="3732778"/>
            <a:ext cx="1475191" cy="42651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41858" rIns="0" bIns="0" rtlCol="0">
            <a:spAutoFit/>
          </a:bodyPr>
          <a:lstStyle/>
          <a:p>
            <a:pPr marL="65327" marR="105284">
              <a:lnSpc>
                <a:spcPts val="999"/>
              </a:lnSpc>
              <a:spcBef>
                <a:spcPts val="330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4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65327">
              <a:lnSpc>
                <a:spcPts val="979"/>
              </a:lnSpc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5906" y="2715772"/>
            <a:ext cx="1375619" cy="2949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10903" y="3149333"/>
            <a:ext cx="1466312" cy="61899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0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6851" y="3149333"/>
            <a:ext cx="2115117" cy="1031590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0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7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Teclistamab</a:t>
            </a:r>
            <a:r>
              <a:rPr sz="849" b="1" spc="5" dirty="0">
                <a:latin typeface="Arial"/>
                <a:cs typeface="Arial"/>
              </a:rPr>
              <a:t> 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5544" y="1811999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5544" y="2019650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5544" y="2175389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420" y="3057906"/>
            <a:ext cx="3763449" cy="0"/>
          </a:xfrm>
          <a:custGeom>
            <a:avLst/>
            <a:gdLst/>
            <a:ahLst/>
            <a:cxnLst/>
            <a:rect l="l" t="t" r="r" b="b"/>
            <a:pathLst>
              <a:path w="3768090">
                <a:moveTo>
                  <a:pt x="0" y="0"/>
                </a:moveTo>
                <a:lnTo>
                  <a:pt x="3767899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5544" y="1604347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50179" y="1622304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4980" y="1824557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4980" y="2218071"/>
            <a:ext cx="10401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4" y="697879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1" y="1085135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313650" y="1622304"/>
            <a:ext cx="784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4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8450" y="1824557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88450" y="2147722"/>
            <a:ext cx="1080707" cy="430000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5727" indent="-123676">
              <a:spcBef>
                <a:spcPts val="66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15901" y="1622304"/>
            <a:ext cx="85048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90591" y="2147722"/>
            <a:ext cx="1796105" cy="823849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6361" indent="-124311">
              <a:spcBef>
                <a:spcPts val="66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GEM-TECTAL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Tecli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+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Talque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83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dirty="0">
                <a:latin typeface="Arial"/>
                <a:cs typeface="Arial"/>
              </a:rPr>
              <a:t>GEM-Velisa.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5422" y="1622304"/>
            <a:ext cx="6259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0222" y="1824557"/>
            <a:ext cx="125067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0003" y="2018016"/>
            <a:ext cx="8872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30003" y="2218071"/>
            <a:ext cx="99635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433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Nuevo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2523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40590" rIns="0" bIns="0" rtlCol="0">
            <a:spAutoFit/>
          </a:bodyPr>
          <a:lstStyle/>
          <a:p>
            <a:pPr marL="65327" marR="105284">
              <a:lnSpc>
                <a:spcPts val="1009"/>
              </a:lnSpc>
              <a:spcBef>
                <a:spcPts val="320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4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65327">
              <a:lnSpc>
                <a:spcPts val="968"/>
              </a:lnSpc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49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09707" y="3150187"/>
            <a:ext cx="1467580" cy="61899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6430" y="3150187"/>
            <a:ext cx="2116385" cy="1021725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7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9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2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50179" y="1622304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4980" y="1824557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4980" y="2218071"/>
            <a:ext cx="10401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4" y="697879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1" y="1085135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313650" y="1622304"/>
            <a:ext cx="784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4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8450" y="1824557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88450" y="2147722"/>
            <a:ext cx="1080707" cy="430000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5727" indent="-123676">
              <a:spcBef>
                <a:spcPts val="66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15901" y="1622304"/>
            <a:ext cx="85048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90591" y="2147722"/>
            <a:ext cx="1796105" cy="823849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6361" indent="-124311">
              <a:spcBef>
                <a:spcPts val="66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Talque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CAR-T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(ARI002)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83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GEM-Velisa.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IsaVd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Plasmocitomas</a:t>
            </a:r>
            <a:r>
              <a:rPr sz="849" b="1" spc="-3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432FF"/>
                </a:solidFill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5422" y="1622304"/>
            <a:ext cx="6259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0222" y="1824557"/>
            <a:ext cx="125067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0003" y="2018016"/>
            <a:ext cx="8872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30003" y="2218071"/>
            <a:ext cx="99635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433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Nuevo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2523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40590" rIns="0" bIns="0" rtlCol="0">
            <a:spAutoFit/>
          </a:bodyPr>
          <a:lstStyle/>
          <a:p>
            <a:pPr marL="65327" marR="105284">
              <a:lnSpc>
                <a:spcPts val="1009"/>
              </a:lnSpc>
              <a:spcBef>
                <a:spcPts val="320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4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65327">
              <a:lnSpc>
                <a:spcPts val="968"/>
              </a:lnSpc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49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09707" y="3150187"/>
            <a:ext cx="1467580" cy="61899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6430" y="3150187"/>
            <a:ext cx="2116385" cy="1021725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0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5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74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9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2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451584" y="1622140"/>
            <a:ext cx="6316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6257" y="1824300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26258" y="2217632"/>
            <a:ext cx="103948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2618" y="698133"/>
            <a:ext cx="3995573" cy="32218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1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 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5900" y="1085219"/>
            <a:ext cx="6592696" cy="0"/>
          </a:xfrm>
          <a:custGeom>
            <a:avLst/>
            <a:gdLst/>
            <a:ahLst/>
            <a:cxnLst/>
            <a:rect l="l" t="t" r="r" b="b"/>
            <a:pathLst>
              <a:path w="6600825">
                <a:moveTo>
                  <a:pt x="0" y="0"/>
                </a:moveTo>
                <a:lnTo>
                  <a:pt x="6600329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313761" y="1622140"/>
            <a:ext cx="7845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4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8434" y="1824300"/>
            <a:ext cx="80862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88434" y="2147315"/>
            <a:ext cx="1080707" cy="430000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5727" indent="-123676">
              <a:spcBef>
                <a:spcPts val="66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15363" y="1622140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89928" y="2147315"/>
            <a:ext cx="1794837" cy="823215"/>
          </a:xfrm>
          <a:prstGeom prst="rect">
            <a:avLst/>
          </a:prstGeom>
        </p:spPr>
        <p:txBody>
          <a:bodyPr vert="horz" wrap="square" lIns="0" tIns="84985" rIns="0" bIns="0" rtlCol="0">
            <a:spAutoFit/>
          </a:bodyPr>
          <a:lstStyle/>
          <a:p>
            <a:pPr marL="136361" indent="-124311">
              <a:spcBef>
                <a:spcPts val="66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Talque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83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dirty="0">
                <a:latin typeface="Arial"/>
                <a:cs typeface="Arial"/>
              </a:rPr>
              <a:t>GEM-Velisa.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7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56252" y="1622140"/>
            <a:ext cx="62533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30926" y="1824300"/>
            <a:ext cx="125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GEM12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432FF"/>
                </a:solidFill>
                <a:latin typeface="Arial"/>
                <a:cs typeface="Arial"/>
              </a:rPr>
              <a:t>&amp;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GEM14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0706" y="2017671"/>
            <a:ext cx="88727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30706" y="2217632"/>
            <a:ext cx="99572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5906" y="1165235"/>
            <a:ext cx="1375619" cy="29433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Nuevo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124" y="3732778"/>
            <a:ext cx="1475191" cy="42651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41858" rIns="0" bIns="0" rtlCol="0">
            <a:spAutoFit/>
          </a:bodyPr>
          <a:lstStyle/>
          <a:p>
            <a:pPr marL="65327" marR="105284">
              <a:lnSpc>
                <a:spcPts val="999"/>
              </a:lnSpc>
              <a:spcBef>
                <a:spcPts val="330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4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65327">
              <a:lnSpc>
                <a:spcPts val="979"/>
              </a:lnSpc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5906" y="2715772"/>
            <a:ext cx="1375619" cy="2949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899">
              <a:latin typeface="Times New Roman"/>
              <a:cs typeface="Times New Roman"/>
            </a:endParaRPr>
          </a:p>
          <a:p>
            <a:pPr marL="65327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10903" y="3149333"/>
            <a:ext cx="1466312" cy="61899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0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86851" y="3149333"/>
            <a:ext cx="2115117" cy="1031590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2685">
              <a:spcBef>
                <a:spcPts val="649"/>
              </a:spcBef>
            </a:pPr>
            <a:r>
              <a:rPr sz="849" b="1" spc="10" dirty="0">
                <a:latin typeface="Arial"/>
                <a:cs typeface="Arial"/>
              </a:rPr>
              <a:t>En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0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7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Teclistamab</a:t>
            </a:r>
            <a:r>
              <a:rPr sz="849" b="1" spc="5" dirty="0">
                <a:latin typeface="Arial"/>
                <a:cs typeface="Arial"/>
              </a:rPr>
              <a:t> en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5544" y="1811999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5544" y="2019650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5544" y="2175389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420" y="3057906"/>
            <a:ext cx="3763449" cy="0"/>
          </a:xfrm>
          <a:custGeom>
            <a:avLst/>
            <a:gdLst/>
            <a:ahLst/>
            <a:cxnLst/>
            <a:rect l="l" t="t" r="r" b="b"/>
            <a:pathLst>
              <a:path w="3768090">
                <a:moveTo>
                  <a:pt x="0" y="0"/>
                </a:moveTo>
                <a:lnTo>
                  <a:pt x="3767899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5544" y="1604347"/>
            <a:ext cx="6302858" cy="0"/>
          </a:xfrm>
          <a:custGeom>
            <a:avLst/>
            <a:gdLst/>
            <a:ahLst/>
            <a:cxnLst/>
            <a:rect l="l" t="t" r="r" b="b"/>
            <a:pathLst>
              <a:path w="6310630">
                <a:moveTo>
                  <a:pt x="0" y="0"/>
                </a:moveTo>
                <a:lnTo>
                  <a:pt x="6310553" y="0"/>
                </a:lnTo>
              </a:path>
            </a:pathLst>
          </a:custGeom>
          <a:ln w="45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491220" y="693851"/>
            <a:ext cx="2207079" cy="23471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GEM-CESAR:</a:t>
            </a:r>
            <a:r>
              <a:rPr sz="144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448" b="1" spc="-3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Design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47009" y="959958"/>
            <a:ext cx="2323775" cy="435073"/>
          </a:xfrm>
          <a:prstGeom prst="rect">
            <a:avLst/>
          </a:prstGeom>
        </p:spPr>
        <p:txBody>
          <a:bodyPr vert="horz" wrap="square" lIns="0" tIns="78009" rIns="0" bIns="0" rtlCol="0">
            <a:spAutoFit/>
          </a:bodyPr>
          <a:lstStyle/>
          <a:p>
            <a:pPr marL="12685">
              <a:spcBef>
                <a:spcPts val="614"/>
              </a:spcBef>
            </a:pPr>
            <a:r>
              <a:rPr sz="1049" spc="-5" dirty="0">
                <a:solidFill>
                  <a:srgbClr val="595454"/>
                </a:solidFill>
                <a:latin typeface="Trebuchet MS"/>
                <a:cs typeface="Trebuchet MS"/>
              </a:rPr>
              <a:t>Multicenter,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open-label,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phase</a:t>
            </a:r>
            <a:r>
              <a:rPr sz="104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II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trial</a:t>
            </a:r>
            <a:endParaRPr sz="1049">
              <a:latin typeface="Trebuchet MS"/>
              <a:cs typeface="Trebuchet MS"/>
            </a:endParaRPr>
          </a:p>
          <a:p>
            <a:pPr marL="1388981" algn="ctr">
              <a:lnSpc>
                <a:spcPts val="584"/>
              </a:lnSpc>
              <a:spcBef>
                <a:spcPts val="275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Induction</a:t>
            </a:r>
            <a:endParaRPr sz="499">
              <a:latin typeface="Trebuchet MS"/>
              <a:cs typeface="Trebuchet MS"/>
            </a:endParaRPr>
          </a:p>
          <a:p>
            <a:pPr marL="1388981" algn="ctr">
              <a:lnSpc>
                <a:spcPts val="584"/>
              </a:lnSpc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6</a:t>
            </a:r>
            <a:r>
              <a:rPr sz="4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327348" y="2653719"/>
            <a:ext cx="6248950" cy="766135"/>
          </a:xfrm>
          <a:prstGeom prst="rect">
            <a:avLst/>
          </a:prstGeom>
        </p:spPr>
        <p:txBody>
          <a:bodyPr vert="horz" wrap="square" lIns="0" tIns="38687" rIns="0" bIns="0" rtlCol="0">
            <a:spAutoFit/>
          </a:bodyPr>
          <a:lstStyle/>
          <a:p>
            <a:pPr marL="12685">
              <a:spcBef>
                <a:spcPts val="305"/>
              </a:spcBef>
            </a:pP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*High-risk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was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defined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according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to the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Mayo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and/or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Spanish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models</a:t>
            </a:r>
            <a:endParaRPr sz="899">
              <a:latin typeface="Trebuchet MS"/>
              <a:cs typeface="Trebuchet MS"/>
            </a:endParaRPr>
          </a:p>
          <a:p>
            <a:pPr marL="128116" marR="5074" indent="-116066">
              <a:spcBef>
                <a:spcPts val="200"/>
              </a:spcBef>
              <a:buChar char="-"/>
              <a:tabLst>
                <a:tab pos="129384" algn="l"/>
              </a:tabLst>
            </a:pPr>
            <a:r>
              <a:rPr sz="849" spc="-5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with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any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one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or more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biomarkers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predicting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imminent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risk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of progression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849" spc="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MM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were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allowed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 to</a:t>
            </a:r>
            <a:r>
              <a:rPr sz="849" spc="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included </a:t>
            </a:r>
            <a:r>
              <a:rPr sz="849" spc="-2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but…</a:t>
            </a:r>
            <a:endParaRPr sz="849">
              <a:latin typeface="Trebuchet MS"/>
              <a:cs typeface="Trebuchet MS"/>
            </a:endParaRPr>
          </a:p>
          <a:p>
            <a:pPr marL="128116" marR="172513" indent="-116066">
              <a:lnSpc>
                <a:spcPts val="1009"/>
              </a:lnSpc>
              <a:spcBef>
                <a:spcPts val="325"/>
              </a:spcBef>
              <a:buChar char="-"/>
              <a:tabLst>
                <a:tab pos="128750" algn="l"/>
              </a:tabLst>
            </a:pP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New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imaging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assessments were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mandatory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at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screening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and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if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bone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disease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was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detected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 by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CT</a:t>
            </a:r>
            <a:r>
              <a:rPr sz="849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or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-30" dirty="0">
                <a:solidFill>
                  <a:srgbClr val="595454"/>
                </a:solidFill>
                <a:latin typeface="Trebuchet MS"/>
                <a:cs typeface="Trebuchet MS"/>
              </a:rPr>
              <a:t>PET-CT,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were </a:t>
            </a:r>
            <a:r>
              <a:rPr sz="849" spc="-2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excluded</a:t>
            </a:r>
            <a:endParaRPr sz="849">
              <a:latin typeface="Trebuchet MS"/>
              <a:cs typeface="Trebuchet M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829773" y="1460703"/>
            <a:ext cx="1054070" cy="1079439"/>
            <a:chOff x="1826392" y="1462504"/>
            <a:chExt cx="1055370" cy="1080770"/>
          </a:xfrm>
        </p:grpSpPr>
        <p:sp>
          <p:nvSpPr>
            <p:cNvPr id="12" name="object 12"/>
            <p:cNvSpPr/>
            <p:nvPr/>
          </p:nvSpPr>
          <p:spPr>
            <a:xfrm>
              <a:off x="2625332" y="1971876"/>
              <a:ext cx="256540" cy="62230"/>
            </a:xfrm>
            <a:custGeom>
              <a:avLst/>
              <a:gdLst/>
              <a:ahLst/>
              <a:cxnLst/>
              <a:rect l="l" t="t" r="r" b="b"/>
              <a:pathLst>
                <a:path w="256539" h="62230">
                  <a:moveTo>
                    <a:pt x="194017" y="0"/>
                  </a:moveTo>
                  <a:lnTo>
                    <a:pt x="194017" y="61912"/>
                  </a:lnTo>
                  <a:lnTo>
                    <a:pt x="235301" y="41275"/>
                  </a:lnTo>
                  <a:lnTo>
                    <a:pt x="204343" y="41275"/>
                  </a:lnTo>
                  <a:lnTo>
                    <a:pt x="204343" y="20637"/>
                  </a:lnTo>
                  <a:lnTo>
                    <a:pt x="235284" y="20637"/>
                  </a:lnTo>
                  <a:lnTo>
                    <a:pt x="194017" y="0"/>
                  </a:lnTo>
                  <a:close/>
                </a:path>
                <a:path w="256539" h="62230">
                  <a:moveTo>
                    <a:pt x="194017" y="20637"/>
                  </a:moveTo>
                  <a:lnTo>
                    <a:pt x="0" y="20637"/>
                  </a:lnTo>
                  <a:lnTo>
                    <a:pt x="0" y="41275"/>
                  </a:lnTo>
                  <a:lnTo>
                    <a:pt x="194017" y="41275"/>
                  </a:lnTo>
                  <a:lnTo>
                    <a:pt x="194017" y="20637"/>
                  </a:lnTo>
                  <a:close/>
                </a:path>
                <a:path w="256539" h="62230">
                  <a:moveTo>
                    <a:pt x="235284" y="20637"/>
                  </a:moveTo>
                  <a:lnTo>
                    <a:pt x="204343" y="20637"/>
                  </a:lnTo>
                  <a:lnTo>
                    <a:pt x="204343" y="41275"/>
                  </a:lnTo>
                  <a:lnTo>
                    <a:pt x="235301" y="41275"/>
                  </a:lnTo>
                  <a:lnTo>
                    <a:pt x="255930" y="30962"/>
                  </a:lnTo>
                  <a:lnTo>
                    <a:pt x="235284" y="20637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1835599" y="1471712"/>
              <a:ext cx="756285" cy="1062355"/>
            </a:xfrm>
            <a:custGeom>
              <a:avLst/>
              <a:gdLst/>
              <a:ahLst/>
              <a:cxnLst/>
              <a:rect l="l" t="t" r="r" b="b"/>
              <a:pathLst>
                <a:path w="756285" h="1062355">
                  <a:moveTo>
                    <a:pt x="640524" y="0"/>
                  </a:moveTo>
                  <a:lnTo>
                    <a:pt x="115735" y="0"/>
                  </a:lnTo>
                  <a:lnTo>
                    <a:pt x="70685" y="9094"/>
                  </a:lnTo>
                  <a:lnTo>
                    <a:pt x="33897" y="33897"/>
                  </a:lnTo>
                  <a:lnTo>
                    <a:pt x="9094" y="70685"/>
                  </a:lnTo>
                  <a:lnTo>
                    <a:pt x="0" y="115735"/>
                  </a:lnTo>
                  <a:lnTo>
                    <a:pt x="0" y="946505"/>
                  </a:lnTo>
                  <a:lnTo>
                    <a:pt x="9094" y="991555"/>
                  </a:lnTo>
                  <a:lnTo>
                    <a:pt x="33897" y="1028342"/>
                  </a:lnTo>
                  <a:lnTo>
                    <a:pt x="70685" y="1053145"/>
                  </a:lnTo>
                  <a:lnTo>
                    <a:pt x="115735" y="1062240"/>
                  </a:lnTo>
                  <a:lnTo>
                    <a:pt x="640524" y="1062240"/>
                  </a:lnTo>
                  <a:lnTo>
                    <a:pt x="685573" y="1053145"/>
                  </a:lnTo>
                  <a:lnTo>
                    <a:pt x="722361" y="1028342"/>
                  </a:lnTo>
                  <a:lnTo>
                    <a:pt x="747164" y="991555"/>
                  </a:lnTo>
                  <a:lnTo>
                    <a:pt x="756259" y="946505"/>
                  </a:lnTo>
                  <a:lnTo>
                    <a:pt x="756259" y="115735"/>
                  </a:lnTo>
                  <a:lnTo>
                    <a:pt x="747164" y="70685"/>
                  </a:lnTo>
                  <a:lnTo>
                    <a:pt x="722361" y="33897"/>
                  </a:lnTo>
                  <a:lnTo>
                    <a:pt x="685573" y="9094"/>
                  </a:lnTo>
                  <a:lnTo>
                    <a:pt x="640524" y="0"/>
                  </a:lnTo>
                  <a:close/>
                </a:path>
              </a:pathLst>
            </a:custGeom>
            <a:solidFill>
              <a:srgbClr val="FFD5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1835599" y="1471711"/>
              <a:ext cx="756285" cy="1062355"/>
            </a:xfrm>
            <a:custGeom>
              <a:avLst/>
              <a:gdLst/>
              <a:ahLst/>
              <a:cxnLst/>
              <a:rect l="l" t="t" r="r" b="b"/>
              <a:pathLst>
                <a:path w="756285" h="1062355">
                  <a:moveTo>
                    <a:pt x="0" y="115735"/>
                  </a:moveTo>
                  <a:lnTo>
                    <a:pt x="9094" y="70685"/>
                  </a:lnTo>
                  <a:lnTo>
                    <a:pt x="33897" y="33897"/>
                  </a:lnTo>
                  <a:lnTo>
                    <a:pt x="70685" y="9094"/>
                  </a:lnTo>
                  <a:lnTo>
                    <a:pt x="115735" y="0"/>
                  </a:lnTo>
                  <a:lnTo>
                    <a:pt x="640524" y="0"/>
                  </a:lnTo>
                  <a:lnTo>
                    <a:pt x="685573" y="9094"/>
                  </a:lnTo>
                  <a:lnTo>
                    <a:pt x="722361" y="33897"/>
                  </a:lnTo>
                  <a:lnTo>
                    <a:pt x="747164" y="70685"/>
                  </a:lnTo>
                  <a:lnTo>
                    <a:pt x="756259" y="115735"/>
                  </a:lnTo>
                  <a:lnTo>
                    <a:pt x="756259" y="946505"/>
                  </a:lnTo>
                  <a:lnTo>
                    <a:pt x="747164" y="991555"/>
                  </a:lnTo>
                  <a:lnTo>
                    <a:pt x="722361" y="1028342"/>
                  </a:lnTo>
                  <a:lnTo>
                    <a:pt x="685573" y="1053145"/>
                  </a:lnTo>
                  <a:lnTo>
                    <a:pt x="640524" y="1062240"/>
                  </a:lnTo>
                  <a:lnTo>
                    <a:pt x="115735" y="1062240"/>
                  </a:lnTo>
                  <a:lnTo>
                    <a:pt x="70685" y="1053145"/>
                  </a:lnTo>
                  <a:lnTo>
                    <a:pt x="33897" y="1028342"/>
                  </a:lnTo>
                  <a:lnTo>
                    <a:pt x="9094" y="991555"/>
                  </a:lnTo>
                  <a:lnTo>
                    <a:pt x="0" y="946505"/>
                  </a:lnTo>
                  <a:lnTo>
                    <a:pt x="0" y="115735"/>
                  </a:lnTo>
                  <a:close/>
                </a:path>
              </a:pathLst>
            </a:custGeom>
            <a:ln w="18338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" name="object 15"/>
          <p:cNvSpPr/>
          <p:nvPr/>
        </p:nvSpPr>
        <p:spPr>
          <a:xfrm>
            <a:off x="1663564" y="2687136"/>
            <a:ext cx="5973065" cy="0"/>
          </a:xfrm>
          <a:custGeom>
            <a:avLst/>
            <a:gdLst/>
            <a:ahLst/>
            <a:cxnLst/>
            <a:rect l="l" t="t" r="r" b="b"/>
            <a:pathLst>
              <a:path w="5980430">
                <a:moveTo>
                  <a:pt x="5980036" y="0"/>
                </a:moveTo>
                <a:lnTo>
                  <a:pt x="0" y="0"/>
                </a:lnTo>
              </a:path>
            </a:pathLst>
          </a:custGeom>
          <a:solidFill>
            <a:srgbClr val="59545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1890204" y="1766299"/>
            <a:ext cx="652610" cy="46297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051" marR="5074" algn="ctr">
              <a:lnSpc>
                <a:spcPct val="96700"/>
              </a:lnSpc>
              <a:spcBef>
                <a:spcPts val="125"/>
              </a:spcBef>
            </a:pP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High-risk* 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 Smou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r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ng MM  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endParaRPr sz="649">
              <a:latin typeface="Trebuchet MS"/>
              <a:cs typeface="Trebuchet MS"/>
            </a:endParaRPr>
          </a:p>
          <a:p>
            <a:pPr algn="ctr">
              <a:spcBef>
                <a:spcPts val="380"/>
              </a:spcBef>
            </a:pP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N=90</a:t>
            </a:r>
            <a:endParaRPr sz="649">
              <a:latin typeface="Trebuchet MS"/>
              <a:cs typeface="Trebuchet M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903420" y="1498688"/>
            <a:ext cx="984941" cy="1106076"/>
            <a:chOff x="2901362" y="1500536"/>
            <a:chExt cx="986155" cy="1107440"/>
          </a:xfrm>
        </p:grpSpPr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01362" y="1500536"/>
              <a:ext cx="986094" cy="110715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417" y="1601787"/>
              <a:ext cx="765968" cy="1003702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931091" y="1514673"/>
              <a:ext cx="926465" cy="1046480"/>
            </a:xfrm>
            <a:custGeom>
              <a:avLst/>
              <a:gdLst/>
              <a:ahLst/>
              <a:cxnLst/>
              <a:rect l="l" t="t" r="r" b="b"/>
              <a:pathLst>
                <a:path w="926464" h="1046480">
                  <a:moveTo>
                    <a:pt x="841959" y="0"/>
                  </a:moveTo>
                  <a:lnTo>
                    <a:pt x="84404" y="0"/>
                  </a:lnTo>
                  <a:lnTo>
                    <a:pt x="51547" y="6633"/>
                  </a:lnTo>
                  <a:lnTo>
                    <a:pt x="24718" y="24723"/>
                  </a:lnTo>
                  <a:lnTo>
                    <a:pt x="6631" y="51552"/>
                  </a:lnTo>
                  <a:lnTo>
                    <a:pt x="0" y="84404"/>
                  </a:lnTo>
                  <a:lnTo>
                    <a:pt x="0" y="961834"/>
                  </a:lnTo>
                  <a:lnTo>
                    <a:pt x="6631" y="994685"/>
                  </a:lnTo>
                  <a:lnTo>
                    <a:pt x="24718" y="1021514"/>
                  </a:lnTo>
                  <a:lnTo>
                    <a:pt x="51547" y="1039604"/>
                  </a:lnTo>
                  <a:lnTo>
                    <a:pt x="84404" y="1046238"/>
                  </a:lnTo>
                  <a:lnTo>
                    <a:pt x="841959" y="1046238"/>
                  </a:lnTo>
                  <a:lnTo>
                    <a:pt x="874810" y="1039604"/>
                  </a:lnTo>
                  <a:lnTo>
                    <a:pt x="901639" y="1021514"/>
                  </a:lnTo>
                  <a:lnTo>
                    <a:pt x="919729" y="994685"/>
                  </a:lnTo>
                  <a:lnTo>
                    <a:pt x="926363" y="961834"/>
                  </a:lnTo>
                  <a:lnTo>
                    <a:pt x="926363" y="84404"/>
                  </a:lnTo>
                  <a:lnTo>
                    <a:pt x="919729" y="51552"/>
                  </a:lnTo>
                  <a:lnTo>
                    <a:pt x="901639" y="24723"/>
                  </a:lnTo>
                  <a:lnTo>
                    <a:pt x="874810" y="6633"/>
                  </a:lnTo>
                  <a:lnTo>
                    <a:pt x="8419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3041076" y="1619741"/>
            <a:ext cx="709690" cy="239100"/>
          </a:xfrm>
          <a:prstGeom prst="rect">
            <a:avLst/>
          </a:prstGeom>
        </p:spPr>
        <p:txBody>
          <a:bodyPr vert="horz" wrap="square" lIns="0" tIns="19027" rIns="0" bIns="0" rtlCol="0">
            <a:spAutoFit/>
          </a:bodyPr>
          <a:lstStyle/>
          <a:p>
            <a:pPr marL="110356" marR="103381" algn="ctr">
              <a:lnSpc>
                <a:spcPts val="569"/>
              </a:lnSpc>
              <a:spcBef>
                <a:spcPts val="150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Carfilzomib</a:t>
            </a:r>
            <a:r>
              <a:rPr sz="499" b="1" spc="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i.v. </a:t>
            </a:r>
            <a:r>
              <a:rPr sz="499" b="1" spc="-1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20/36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mg/m</a:t>
            </a:r>
            <a:r>
              <a:rPr sz="524" b="1" baseline="23809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endParaRPr sz="524" baseline="23809">
              <a:latin typeface="Trebuchet MS"/>
              <a:cs typeface="Trebuchet MS"/>
            </a:endParaRPr>
          </a:p>
          <a:p>
            <a:pPr algn="ctr">
              <a:lnSpc>
                <a:spcPts val="489"/>
              </a:lnSpc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2,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9,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15, 16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90131" y="1929740"/>
            <a:ext cx="410973" cy="243867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30019" marR="5074" indent="-117968">
              <a:lnSpc>
                <a:spcPts val="499"/>
              </a:lnSpc>
              <a:spcBef>
                <a:spcPts val="204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en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li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dom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de 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25</a:t>
            </a:r>
            <a:r>
              <a:rPr sz="499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68498">
              <a:spcBef>
                <a:spcPts val="130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22549" y="2244054"/>
            <a:ext cx="546696" cy="27050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87734" marR="39323" indent="-141435">
              <a:lnSpc>
                <a:spcPct val="109800"/>
              </a:lnSpc>
              <a:spcBef>
                <a:spcPts val="95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xam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t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h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s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ne  40</a:t>
            </a:r>
            <a:r>
              <a:rPr sz="499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12685">
              <a:spcBef>
                <a:spcPts val="115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99" i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99">
              <a:latin typeface="Trebuchet MS"/>
              <a:cs typeface="Trebuchet M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182884" y="1492099"/>
            <a:ext cx="736961" cy="1090855"/>
            <a:chOff x="4182404" y="1493939"/>
            <a:chExt cx="737870" cy="1092200"/>
          </a:xfrm>
        </p:grpSpPr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82404" y="1493939"/>
              <a:ext cx="737359" cy="109174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04415" y="1799886"/>
              <a:ext cx="691146" cy="49084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212232" y="1506932"/>
              <a:ext cx="676910" cy="1031875"/>
            </a:xfrm>
            <a:custGeom>
              <a:avLst/>
              <a:gdLst/>
              <a:ahLst/>
              <a:cxnLst/>
              <a:rect l="l" t="t" r="r" b="b"/>
              <a:pathLst>
                <a:path w="676910" h="1031875">
                  <a:moveTo>
                    <a:pt x="615010" y="0"/>
                  </a:moveTo>
                  <a:lnTo>
                    <a:pt x="61645" y="0"/>
                  </a:lnTo>
                  <a:lnTo>
                    <a:pt x="37649" y="4844"/>
                  </a:lnTo>
                  <a:lnTo>
                    <a:pt x="18054" y="18054"/>
                  </a:lnTo>
                  <a:lnTo>
                    <a:pt x="4844" y="37649"/>
                  </a:lnTo>
                  <a:lnTo>
                    <a:pt x="0" y="61645"/>
                  </a:lnTo>
                  <a:lnTo>
                    <a:pt x="0" y="969962"/>
                  </a:lnTo>
                  <a:lnTo>
                    <a:pt x="4844" y="993958"/>
                  </a:lnTo>
                  <a:lnTo>
                    <a:pt x="18054" y="1013553"/>
                  </a:lnTo>
                  <a:lnTo>
                    <a:pt x="37649" y="1026764"/>
                  </a:lnTo>
                  <a:lnTo>
                    <a:pt x="61645" y="1031608"/>
                  </a:lnTo>
                  <a:lnTo>
                    <a:pt x="615010" y="1031608"/>
                  </a:lnTo>
                  <a:lnTo>
                    <a:pt x="639006" y="1026764"/>
                  </a:lnTo>
                  <a:lnTo>
                    <a:pt x="658601" y="1013553"/>
                  </a:lnTo>
                  <a:lnTo>
                    <a:pt x="671811" y="993958"/>
                  </a:lnTo>
                  <a:lnTo>
                    <a:pt x="676656" y="969962"/>
                  </a:lnTo>
                  <a:lnTo>
                    <a:pt x="676656" y="61645"/>
                  </a:lnTo>
                  <a:lnTo>
                    <a:pt x="671811" y="37649"/>
                  </a:lnTo>
                  <a:lnTo>
                    <a:pt x="658601" y="18054"/>
                  </a:lnTo>
                  <a:lnTo>
                    <a:pt x="639006" y="4844"/>
                  </a:lnTo>
                  <a:lnTo>
                    <a:pt x="615010" y="0"/>
                  </a:lnTo>
                  <a:close/>
                </a:path>
              </a:pathLst>
            </a:custGeom>
            <a:solidFill>
              <a:srgbClr val="FFD18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4234330" y="1817595"/>
            <a:ext cx="632950" cy="402115"/>
          </a:xfrm>
          <a:prstGeom prst="rect">
            <a:avLst/>
          </a:prstGeom>
        </p:spPr>
        <p:txBody>
          <a:bodyPr vert="horz" wrap="square" lIns="0" tIns="19027" rIns="0" bIns="0" rtlCol="0">
            <a:spAutoFit/>
          </a:bodyPr>
          <a:lstStyle/>
          <a:p>
            <a:pPr marL="162999" marR="155388" indent="-634" algn="ctr">
              <a:lnSpc>
                <a:spcPts val="569"/>
              </a:lnSpc>
              <a:spcBef>
                <a:spcPts val="150"/>
              </a:spcBef>
            </a:pP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H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gh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-do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se 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lp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h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alan</a:t>
            </a:r>
            <a:endParaRPr sz="499">
              <a:latin typeface="Trebuchet MS"/>
              <a:cs typeface="Trebuchet MS"/>
            </a:endParaRPr>
          </a:p>
          <a:p>
            <a:pPr marL="38054" marR="30443" indent="18393" algn="ctr">
              <a:lnSpc>
                <a:spcPts val="868"/>
              </a:lnSpc>
              <a:spcBef>
                <a:spcPts val="55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[200 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mg/m</a:t>
            </a:r>
            <a:r>
              <a:rPr sz="524" b="1" spc="-7" baseline="23809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]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 Followed</a:t>
            </a:r>
            <a:r>
              <a:rPr sz="4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by</a:t>
            </a:r>
            <a:r>
              <a:rPr sz="499" b="1" spc="1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ASCT</a:t>
            </a:r>
            <a:endParaRPr sz="499">
              <a:latin typeface="Trebuchet MS"/>
              <a:cs typeface="Trebuchet M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5139185" y="1498688"/>
            <a:ext cx="984941" cy="1104174"/>
            <a:chOff x="5139884" y="1500536"/>
            <a:chExt cx="986155" cy="1105535"/>
          </a:xfrm>
        </p:grpSpPr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39884" y="1500536"/>
              <a:ext cx="986094" cy="110495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47738" y="1599585"/>
              <a:ext cx="768185" cy="100590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169170" y="1513238"/>
              <a:ext cx="926465" cy="1046480"/>
            </a:xfrm>
            <a:custGeom>
              <a:avLst/>
              <a:gdLst/>
              <a:ahLst/>
              <a:cxnLst/>
              <a:rect l="l" t="t" r="r" b="b"/>
              <a:pathLst>
                <a:path w="926464" h="1046480">
                  <a:moveTo>
                    <a:pt x="841959" y="0"/>
                  </a:moveTo>
                  <a:lnTo>
                    <a:pt x="84404" y="0"/>
                  </a:lnTo>
                  <a:lnTo>
                    <a:pt x="51547" y="6633"/>
                  </a:lnTo>
                  <a:lnTo>
                    <a:pt x="24718" y="24723"/>
                  </a:lnTo>
                  <a:lnTo>
                    <a:pt x="6631" y="51552"/>
                  </a:lnTo>
                  <a:lnTo>
                    <a:pt x="0" y="84404"/>
                  </a:lnTo>
                  <a:lnTo>
                    <a:pt x="0" y="961834"/>
                  </a:lnTo>
                  <a:lnTo>
                    <a:pt x="6631" y="994685"/>
                  </a:lnTo>
                  <a:lnTo>
                    <a:pt x="24718" y="1021514"/>
                  </a:lnTo>
                  <a:lnTo>
                    <a:pt x="51547" y="1039604"/>
                  </a:lnTo>
                  <a:lnTo>
                    <a:pt x="84404" y="1046238"/>
                  </a:lnTo>
                  <a:lnTo>
                    <a:pt x="841959" y="1046238"/>
                  </a:lnTo>
                  <a:lnTo>
                    <a:pt x="874810" y="1039604"/>
                  </a:lnTo>
                  <a:lnTo>
                    <a:pt x="901639" y="1021514"/>
                  </a:lnTo>
                  <a:lnTo>
                    <a:pt x="919729" y="994685"/>
                  </a:lnTo>
                  <a:lnTo>
                    <a:pt x="926363" y="961834"/>
                  </a:lnTo>
                  <a:lnTo>
                    <a:pt x="926363" y="84404"/>
                  </a:lnTo>
                  <a:lnTo>
                    <a:pt x="919729" y="51552"/>
                  </a:lnTo>
                  <a:lnTo>
                    <a:pt x="901639" y="24723"/>
                  </a:lnTo>
                  <a:lnTo>
                    <a:pt x="874810" y="6633"/>
                  </a:lnTo>
                  <a:lnTo>
                    <a:pt x="8419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276399" y="1617540"/>
            <a:ext cx="709690" cy="21838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lnSpc>
                <a:spcPts val="584"/>
              </a:lnSpc>
              <a:spcBef>
                <a:spcPts val="105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Carfilzomib</a:t>
            </a:r>
            <a:r>
              <a:rPr sz="499" b="1" spc="10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i.v.</a:t>
            </a:r>
            <a:endParaRPr sz="499">
              <a:latin typeface="Trebuchet MS"/>
              <a:cs typeface="Trebuchet MS"/>
            </a:endParaRPr>
          </a:p>
          <a:p>
            <a:pPr marL="634" algn="ctr">
              <a:lnSpc>
                <a:spcPts val="534"/>
              </a:lnSpc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20/3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6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 mg/m</a:t>
            </a:r>
            <a:r>
              <a:rPr sz="524" spc="7" baseline="23809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endParaRPr sz="524" baseline="23809">
              <a:latin typeface="Trebuchet MS"/>
              <a:cs typeface="Trebuchet MS"/>
            </a:endParaRPr>
          </a:p>
          <a:p>
            <a:pPr algn="ctr">
              <a:lnSpc>
                <a:spcPts val="549"/>
              </a:lnSpc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2,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9,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 15, 16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25454" y="1929722"/>
            <a:ext cx="410973" cy="243867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30019" marR="5074" indent="-117968">
              <a:lnSpc>
                <a:spcPts val="499"/>
              </a:lnSpc>
              <a:spcBef>
                <a:spcPts val="204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en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li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dom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de 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25</a:t>
            </a:r>
            <a:r>
              <a:rPr sz="499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68498">
              <a:spcBef>
                <a:spcPts val="110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357872" y="2241855"/>
            <a:ext cx="546696" cy="27050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87734" marR="39323" indent="-141435">
              <a:lnSpc>
                <a:spcPct val="109800"/>
              </a:lnSpc>
              <a:spcBef>
                <a:spcPts val="95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xam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t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h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s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ne  40</a:t>
            </a:r>
            <a:r>
              <a:rPr sz="499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12685">
              <a:spcBef>
                <a:spcPts val="130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99" i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339134" y="1178658"/>
            <a:ext cx="547964" cy="16580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69766">
              <a:lnSpc>
                <a:spcPts val="584"/>
              </a:lnSpc>
              <a:spcBef>
                <a:spcPts val="130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Consolidation</a:t>
            </a:r>
            <a:endParaRPr sz="499">
              <a:latin typeface="Trebuchet MS"/>
              <a:cs typeface="Trebuchet MS"/>
            </a:endParaRPr>
          </a:p>
          <a:p>
            <a:pPr marL="12685">
              <a:lnSpc>
                <a:spcPts val="584"/>
              </a:lnSpc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4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3904296" y="1970105"/>
            <a:ext cx="136991" cy="62153"/>
          </a:xfrm>
          <a:custGeom>
            <a:avLst/>
            <a:gdLst/>
            <a:ahLst/>
            <a:cxnLst/>
            <a:rect l="l" t="t" r="r" b="b"/>
            <a:pathLst>
              <a:path w="137160" h="62230">
                <a:moveTo>
                  <a:pt x="116467" y="20523"/>
                </a:moveTo>
                <a:lnTo>
                  <a:pt x="84861" y="20523"/>
                </a:lnTo>
                <a:lnTo>
                  <a:pt x="85077" y="41160"/>
                </a:lnTo>
                <a:lnTo>
                  <a:pt x="74752" y="41268"/>
                </a:lnTo>
                <a:lnTo>
                  <a:pt x="74968" y="61899"/>
                </a:lnTo>
                <a:lnTo>
                  <a:pt x="136550" y="30302"/>
                </a:lnTo>
                <a:lnTo>
                  <a:pt x="116467" y="20523"/>
                </a:lnTo>
                <a:close/>
              </a:path>
              <a:path w="137160" h="62230">
                <a:moveTo>
                  <a:pt x="74536" y="20631"/>
                </a:moveTo>
                <a:lnTo>
                  <a:pt x="0" y="21412"/>
                </a:lnTo>
                <a:lnTo>
                  <a:pt x="215" y="42049"/>
                </a:lnTo>
                <a:lnTo>
                  <a:pt x="74752" y="41268"/>
                </a:lnTo>
                <a:lnTo>
                  <a:pt x="74536" y="20631"/>
                </a:lnTo>
                <a:close/>
              </a:path>
              <a:path w="137160" h="62230">
                <a:moveTo>
                  <a:pt x="84861" y="20523"/>
                </a:moveTo>
                <a:lnTo>
                  <a:pt x="74536" y="20631"/>
                </a:lnTo>
                <a:lnTo>
                  <a:pt x="74752" y="41268"/>
                </a:lnTo>
                <a:lnTo>
                  <a:pt x="85077" y="41160"/>
                </a:lnTo>
                <a:lnTo>
                  <a:pt x="84861" y="20523"/>
                </a:lnTo>
                <a:close/>
              </a:path>
              <a:path w="137160" h="62230">
                <a:moveTo>
                  <a:pt x="74320" y="0"/>
                </a:moveTo>
                <a:lnTo>
                  <a:pt x="74536" y="20631"/>
                </a:lnTo>
                <a:lnTo>
                  <a:pt x="84861" y="20523"/>
                </a:lnTo>
                <a:lnTo>
                  <a:pt x="116467" y="20523"/>
                </a:lnTo>
                <a:lnTo>
                  <a:pt x="74320" y="0"/>
                </a:lnTo>
                <a:close/>
              </a:path>
            </a:pathLst>
          </a:custGeom>
          <a:solidFill>
            <a:srgbClr val="59545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8" name="object 38"/>
          <p:cNvGrpSpPr/>
          <p:nvPr/>
        </p:nvGrpSpPr>
        <p:grpSpPr>
          <a:xfrm>
            <a:off x="5024042" y="1511887"/>
            <a:ext cx="2021253" cy="1090855"/>
            <a:chOff x="5024599" y="1513751"/>
            <a:chExt cx="2023745" cy="1092200"/>
          </a:xfrm>
        </p:grpSpPr>
        <p:sp>
          <p:nvSpPr>
            <p:cNvPr id="39" name="object 39"/>
            <p:cNvSpPr/>
            <p:nvPr/>
          </p:nvSpPr>
          <p:spPr>
            <a:xfrm>
              <a:off x="5024589" y="1972538"/>
              <a:ext cx="1245235" cy="62230"/>
            </a:xfrm>
            <a:custGeom>
              <a:avLst/>
              <a:gdLst/>
              <a:ahLst/>
              <a:cxnLst/>
              <a:rect l="l" t="t" r="r" b="b"/>
              <a:pathLst>
                <a:path w="1245235" h="62230">
                  <a:moveTo>
                    <a:pt x="136550" y="30302"/>
                  </a:moveTo>
                  <a:lnTo>
                    <a:pt x="116471" y="20523"/>
                  </a:lnTo>
                  <a:lnTo>
                    <a:pt x="74320" y="0"/>
                  </a:lnTo>
                  <a:lnTo>
                    <a:pt x="74536" y="20637"/>
                  </a:lnTo>
                  <a:lnTo>
                    <a:pt x="0" y="21412"/>
                  </a:lnTo>
                  <a:lnTo>
                    <a:pt x="215" y="42049"/>
                  </a:lnTo>
                  <a:lnTo>
                    <a:pt x="74752" y="41275"/>
                  </a:lnTo>
                  <a:lnTo>
                    <a:pt x="74968" y="61899"/>
                  </a:lnTo>
                  <a:lnTo>
                    <a:pt x="136550" y="30302"/>
                  </a:lnTo>
                  <a:close/>
                </a:path>
                <a:path w="1245235" h="62230">
                  <a:moveTo>
                    <a:pt x="1244752" y="30302"/>
                  </a:moveTo>
                  <a:lnTo>
                    <a:pt x="1224673" y="20523"/>
                  </a:lnTo>
                  <a:lnTo>
                    <a:pt x="1182522" y="0"/>
                  </a:lnTo>
                  <a:lnTo>
                    <a:pt x="1182738" y="20637"/>
                  </a:lnTo>
                  <a:lnTo>
                    <a:pt x="1108202" y="21412"/>
                  </a:lnTo>
                  <a:lnTo>
                    <a:pt x="1108417" y="42049"/>
                  </a:lnTo>
                  <a:lnTo>
                    <a:pt x="1182954" y="41275"/>
                  </a:lnTo>
                  <a:lnTo>
                    <a:pt x="1183170" y="61899"/>
                  </a:lnTo>
                  <a:lnTo>
                    <a:pt x="1244752" y="30302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62447" y="1513751"/>
              <a:ext cx="785786" cy="10917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26279" y="1720646"/>
              <a:ext cx="655928" cy="693347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6291840" y="1527854"/>
              <a:ext cx="725805" cy="1031875"/>
            </a:xfrm>
            <a:custGeom>
              <a:avLst/>
              <a:gdLst/>
              <a:ahLst/>
              <a:cxnLst/>
              <a:rect l="l" t="t" r="r" b="b"/>
              <a:pathLst>
                <a:path w="725804" h="1031875">
                  <a:moveTo>
                    <a:pt x="659498" y="0"/>
                  </a:moveTo>
                  <a:lnTo>
                    <a:pt x="66116" y="0"/>
                  </a:lnTo>
                  <a:lnTo>
                    <a:pt x="40381" y="5196"/>
                  </a:lnTo>
                  <a:lnTo>
                    <a:pt x="19365" y="19365"/>
                  </a:lnTo>
                  <a:lnTo>
                    <a:pt x="5196" y="40381"/>
                  </a:lnTo>
                  <a:lnTo>
                    <a:pt x="0" y="66116"/>
                  </a:lnTo>
                  <a:lnTo>
                    <a:pt x="0" y="965504"/>
                  </a:lnTo>
                  <a:lnTo>
                    <a:pt x="5196" y="991239"/>
                  </a:lnTo>
                  <a:lnTo>
                    <a:pt x="19365" y="1012255"/>
                  </a:lnTo>
                  <a:lnTo>
                    <a:pt x="40381" y="1026424"/>
                  </a:lnTo>
                  <a:lnTo>
                    <a:pt x="66116" y="1031621"/>
                  </a:lnTo>
                  <a:lnTo>
                    <a:pt x="659498" y="1031621"/>
                  </a:lnTo>
                  <a:lnTo>
                    <a:pt x="685232" y="1026424"/>
                  </a:lnTo>
                  <a:lnTo>
                    <a:pt x="706248" y="1012255"/>
                  </a:lnTo>
                  <a:lnTo>
                    <a:pt x="720418" y="991239"/>
                  </a:lnTo>
                  <a:lnTo>
                    <a:pt x="725614" y="965504"/>
                  </a:lnTo>
                  <a:lnTo>
                    <a:pt x="725614" y="66116"/>
                  </a:lnTo>
                  <a:lnTo>
                    <a:pt x="720418" y="40381"/>
                  </a:lnTo>
                  <a:lnTo>
                    <a:pt x="706248" y="19365"/>
                  </a:lnTo>
                  <a:lnTo>
                    <a:pt x="685232" y="5196"/>
                  </a:lnTo>
                  <a:lnTo>
                    <a:pt x="659498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6446464" y="1738454"/>
            <a:ext cx="410973" cy="258760"/>
          </a:xfrm>
          <a:prstGeom prst="rect">
            <a:avLst/>
          </a:prstGeom>
        </p:spPr>
        <p:txBody>
          <a:bodyPr vert="horz" wrap="square" lIns="0" tIns="19027" rIns="0" bIns="0" rtlCol="0">
            <a:spAutoFit/>
          </a:bodyPr>
          <a:lstStyle/>
          <a:p>
            <a:pPr marL="130019" marR="5074" indent="-117968">
              <a:lnSpc>
                <a:spcPts val="569"/>
              </a:lnSpc>
              <a:spcBef>
                <a:spcPts val="150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en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li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dom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de 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10</a:t>
            </a:r>
            <a:r>
              <a:rPr sz="499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68498">
              <a:spcBef>
                <a:spcPts val="45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378882" y="2054948"/>
            <a:ext cx="546696" cy="2658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87734" marR="39323" indent="-141435">
              <a:lnSpc>
                <a:spcPct val="106900"/>
              </a:lnSpc>
              <a:spcBef>
                <a:spcPts val="95"/>
              </a:spcBef>
            </a:pP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xam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t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h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s</a:t>
            </a:r>
            <a:r>
              <a:rPr sz="499" spc="-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ne  20</a:t>
            </a:r>
            <a:r>
              <a:rPr sz="499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99">
              <a:latin typeface="Trebuchet MS"/>
              <a:cs typeface="Trebuchet MS"/>
            </a:endParaRPr>
          </a:p>
          <a:p>
            <a:pPr marL="12685">
              <a:spcBef>
                <a:spcPts val="130"/>
              </a:spcBef>
            </a:pP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99" i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99" i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99" i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i="1" spc="-5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350256" y="1187452"/>
            <a:ext cx="585383" cy="16580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algn="ctr">
              <a:lnSpc>
                <a:spcPts val="594"/>
              </a:lnSpc>
              <a:spcBef>
                <a:spcPts val="130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Maintenance</a:t>
            </a:r>
            <a:endParaRPr sz="499">
              <a:latin typeface="Trebuchet MS"/>
              <a:cs typeface="Trebuchet MS"/>
            </a:endParaRPr>
          </a:p>
          <a:p>
            <a:pPr algn="ctr">
              <a:lnSpc>
                <a:spcPts val="594"/>
              </a:lnSpc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24</a:t>
            </a:r>
            <a:r>
              <a:rPr sz="4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99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274408" y="3638305"/>
            <a:ext cx="6595233" cy="18879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4882" rIns="0" bIns="0" rtlCol="0">
            <a:spAutoFit/>
          </a:bodyPr>
          <a:lstStyle/>
          <a:p>
            <a:pPr marL="699565">
              <a:spcBef>
                <a:spcPts val="275"/>
              </a:spcBef>
            </a:pP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Primary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end-point:</a:t>
            </a:r>
            <a:r>
              <a:rPr sz="999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MRD-ve 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rate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after</a:t>
            </a:r>
            <a:r>
              <a:rPr sz="999" b="1" spc="-5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ASCT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and</a:t>
            </a:r>
            <a:r>
              <a:rPr sz="999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maintained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 at 3 and</a:t>
            </a:r>
            <a:r>
              <a:rPr sz="999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5</a:t>
            </a:r>
            <a:r>
              <a:rPr sz="999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years post</a:t>
            </a:r>
            <a:r>
              <a:rPr sz="999" b="1" spc="-5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ASCT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304020" y="656111"/>
            <a:ext cx="2868179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C00000"/>
                </a:solidFill>
              </a:rPr>
              <a:t>GEM-CESAR:</a:t>
            </a:r>
            <a:r>
              <a:rPr sz="1498" dirty="0">
                <a:solidFill>
                  <a:srgbClr val="C00000"/>
                </a:solidFill>
              </a:rPr>
              <a:t> efficacy</a:t>
            </a:r>
            <a:r>
              <a:rPr sz="1498" spc="5" dirty="0">
                <a:solidFill>
                  <a:srgbClr val="C00000"/>
                </a:solidFill>
              </a:rPr>
              <a:t> on</a:t>
            </a:r>
            <a:r>
              <a:rPr sz="1498" dirty="0">
                <a:solidFill>
                  <a:srgbClr val="C00000"/>
                </a:solidFill>
              </a:rPr>
              <a:t> </a:t>
            </a:r>
            <a:r>
              <a:rPr sz="1498" spc="5" dirty="0">
                <a:solidFill>
                  <a:srgbClr val="C00000"/>
                </a:solidFill>
              </a:rPr>
              <a:t>ITT</a:t>
            </a:r>
            <a:endParaRPr sz="1498" dirty="0">
              <a:solidFill>
                <a:srgbClr val="C00000"/>
              </a:solidFill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399305" y="1170486"/>
          <a:ext cx="6181087" cy="25203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639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1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481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0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314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Response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category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5369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5590" marR="184150" indent="-83185">
                        <a:lnSpc>
                          <a:spcPts val="1160"/>
                        </a:lnSpc>
                        <a:spcBef>
                          <a:spcPts val="270"/>
                        </a:spcBef>
                      </a:pP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uction 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424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7490" marR="132715" indent="-97790">
                        <a:lnSpc>
                          <a:spcPts val="1160"/>
                        </a:lnSpc>
                        <a:spcBef>
                          <a:spcPts val="27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H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1000" b="1" spc="-7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CT  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424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6084" marR="212725" indent="-206375">
                        <a:lnSpc>
                          <a:spcPts val="1160"/>
                        </a:lnSpc>
                        <a:spcBef>
                          <a:spcPts val="27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onsolid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tion 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424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7495" marR="87630" indent="-182245">
                        <a:lnSpc>
                          <a:spcPts val="1160"/>
                        </a:lnSpc>
                        <a:spcBef>
                          <a:spcPts val="270"/>
                        </a:spcBef>
                      </a:pP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M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inten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nce 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424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ORR,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n(%)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85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82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(91%)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85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80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(95%)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416">
                <a:tc>
                  <a:txBody>
                    <a:bodyPr/>
                    <a:lstStyle/>
                    <a:p>
                      <a:pPr marL="2832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solidFill>
                            <a:srgbClr val="59545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37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(41%)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4605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54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(60%)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64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(70%)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57</a:t>
                      </a:r>
                      <a:r>
                        <a:rPr sz="1000" b="1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28321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VGPR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35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(39%)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68275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(19%)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(16%)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369">
                <a:tc>
                  <a:txBody>
                    <a:bodyPr/>
                    <a:lstStyle/>
                    <a:p>
                      <a:pPr marL="283210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PR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13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87960" algn="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(12%)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(8%)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868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2418">
                <a:tc>
                  <a:txBody>
                    <a:bodyPr/>
                    <a:lstStyle/>
                    <a:p>
                      <a:pPr marL="28321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SD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Progressive</a:t>
                      </a:r>
                      <a:r>
                        <a:rPr sz="1000" spc="-3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disease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1000" spc="-4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(3%)*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0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1000" spc="-4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(7%)**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Not</a:t>
                      </a:r>
                      <a:r>
                        <a:rPr sz="1000" spc="-3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evaluable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25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7(8%)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1000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(5%)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637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MRD</a:t>
                      </a:r>
                      <a:r>
                        <a:rPr sz="1000" b="1" spc="-2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–ve,</a:t>
                      </a:r>
                      <a:r>
                        <a:rPr sz="1000" b="1" spc="-1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r>
                        <a:rPr sz="1000" b="1" baseline="2564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-5</a:t>
                      </a:r>
                      <a:endParaRPr sz="1000" baseline="25641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r>
                        <a:rPr sz="1000" b="1" spc="-3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(40%)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165735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57</a:t>
                      </a:r>
                      <a:r>
                        <a:rPr sz="1000" b="1" spc="-3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51</a:t>
                      </a:r>
                      <a:r>
                        <a:rPr sz="1000" b="1" spc="-3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1000" b="1" spc="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47</a:t>
                      </a:r>
                      <a:r>
                        <a:rPr sz="1000" b="1" spc="-3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(52%)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600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1457152" y="3697586"/>
            <a:ext cx="4994467" cy="333599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 marL="12685">
              <a:spcBef>
                <a:spcPts val="290"/>
              </a:spcBef>
            </a:pP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*Progressions</a:t>
            </a:r>
            <a:r>
              <a:rPr sz="849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were</a:t>
            </a:r>
            <a:r>
              <a:rPr sz="849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biochemical</a:t>
            </a:r>
            <a:endParaRPr sz="849">
              <a:latin typeface="Arial"/>
              <a:cs typeface="Arial"/>
            </a:endParaRPr>
          </a:p>
          <a:p>
            <a:pPr marL="12685">
              <a:spcBef>
                <a:spcPts val="190"/>
              </a:spcBef>
            </a:pP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**Progressions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were biochemical in</a:t>
            </a:r>
            <a:r>
              <a:rPr sz="849" b="1" spc="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the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6 patients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8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symptomatic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in</a:t>
            </a:r>
            <a:r>
              <a:rPr sz="849" b="1" spc="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1 pt during</a:t>
            </a:r>
            <a:r>
              <a:rPr sz="8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maintenance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40682" y="784607"/>
            <a:ext cx="4240626" cy="3126877"/>
          </a:xfrm>
          <a:prstGeom prst="rect">
            <a:avLst/>
          </a:prstGeom>
        </p:spPr>
      </p:pic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552864" y="678094"/>
            <a:ext cx="2039011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C00000"/>
                </a:solidFill>
                <a:latin typeface="Trebuchet MS"/>
                <a:cs typeface="Trebuchet MS"/>
              </a:rPr>
              <a:t>GEM-CESAR:</a:t>
            </a:r>
            <a:r>
              <a:rPr sz="1498" b="1" spc="-3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98" b="1" spc="5" dirty="0">
                <a:solidFill>
                  <a:srgbClr val="C00000"/>
                </a:solidFill>
                <a:latin typeface="Trebuchet MS"/>
                <a:cs typeface="Trebuchet MS"/>
              </a:rPr>
              <a:t>outcomes</a:t>
            </a:r>
            <a:endParaRPr sz="149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15507" y="1294489"/>
            <a:ext cx="2129704" cy="211208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4248" rIns="0" bIns="0" rtlCol="0">
            <a:spAutoFit/>
          </a:bodyPr>
          <a:lstStyle/>
          <a:p>
            <a:pPr marL="65327">
              <a:spcBef>
                <a:spcPts val="270"/>
              </a:spcBef>
            </a:pP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TTP</a:t>
            </a:r>
            <a:r>
              <a:rPr sz="1149" b="1" spc="-3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to</a:t>
            </a:r>
            <a:r>
              <a:rPr sz="1149" b="1" spc="-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symptomatic</a:t>
            </a:r>
            <a:r>
              <a:rPr sz="1149" b="1" spc="-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disease</a:t>
            </a:r>
            <a:endParaRPr sz="114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2000" y="1148454"/>
            <a:ext cx="3202167" cy="38655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2978" rIns="0" bIns="0" rtlCol="0">
            <a:spAutoFit/>
          </a:bodyPr>
          <a:lstStyle/>
          <a:p>
            <a:pPr marL="505488" marR="186466" indent="-312045">
              <a:spcBef>
                <a:spcPts val="259"/>
              </a:spcBef>
            </a:pP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Landmark 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TTP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to symptomatic 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disease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at </a:t>
            </a:r>
            <a:r>
              <a:rPr sz="1149" b="1" spc="-33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the</a:t>
            </a:r>
            <a:r>
              <a:rPr sz="1149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end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of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maintenance</a:t>
            </a:r>
            <a:r>
              <a:rPr sz="1149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by</a:t>
            </a:r>
            <a:r>
              <a:rPr sz="114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149" b="1" dirty="0">
                <a:solidFill>
                  <a:srgbClr val="0432FF"/>
                </a:solidFill>
                <a:latin typeface="Trebuchet MS"/>
                <a:cs typeface="Trebuchet MS"/>
              </a:rPr>
              <a:t>MRD</a:t>
            </a:r>
            <a:endParaRPr sz="114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62028" y="3724316"/>
            <a:ext cx="2355486" cy="2964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21000"/>
              </a:lnSpc>
              <a:spcBef>
                <a:spcPts val="100"/>
              </a:spcBef>
            </a:pP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4 pts progressed to symptomatic disease and in 3 </a:t>
            </a:r>
            <a:r>
              <a:rPr sz="799" b="1" spc="-22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pts,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progression was first asymptomatic</a:t>
            </a:r>
            <a:endParaRPr sz="799">
              <a:latin typeface="Trebuchet MS"/>
              <a:cs typeface="Trebuchet MS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63498" y="1597924"/>
            <a:ext cx="2919255" cy="1748623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4723356" y="3917792"/>
            <a:ext cx="2911061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two patients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were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in MRD+ve at the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end of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maintenance</a:t>
            </a:r>
            <a:endParaRPr sz="799">
              <a:latin typeface="Trebuchet MS"/>
              <a:cs typeface="Trebuchet M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51247" y="1566683"/>
            <a:ext cx="3236133" cy="1834506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7269580" y="1688595"/>
            <a:ext cx="411607" cy="27678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12000"/>
              </a:lnSpc>
              <a:spcBef>
                <a:spcPts val="100"/>
              </a:spcBef>
            </a:pPr>
            <a:r>
              <a:rPr sz="799" b="1" spc="-30" dirty="0">
                <a:solidFill>
                  <a:srgbClr val="C00000"/>
                </a:solidFill>
                <a:latin typeface="Arial"/>
                <a:cs typeface="Arial"/>
              </a:rPr>
              <a:t>MRD-ve </a:t>
            </a:r>
            <a:r>
              <a:rPr sz="799" b="1" spc="-210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799" b="1" spc="-35" dirty="0">
                <a:solidFill>
                  <a:srgbClr val="00B0F0"/>
                </a:solidFill>
                <a:latin typeface="Arial"/>
                <a:cs typeface="Arial"/>
              </a:rPr>
              <a:t>M</a:t>
            </a:r>
            <a:r>
              <a:rPr sz="799" b="1" spc="-30" dirty="0">
                <a:solidFill>
                  <a:srgbClr val="00B0F0"/>
                </a:solidFill>
                <a:latin typeface="Arial"/>
                <a:cs typeface="Arial"/>
              </a:rPr>
              <a:t>RD+</a:t>
            </a:r>
            <a:r>
              <a:rPr sz="799" b="1" spc="-25" dirty="0">
                <a:solidFill>
                  <a:srgbClr val="00B0F0"/>
                </a:solidFill>
                <a:latin typeface="Arial"/>
                <a:cs typeface="Arial"/>
              </a:rPr>
              <a:t>v</a:t>
            </a:r>
            <a:r>
              <a:rPr sz="799" b="1" spc="-5" dirty="0">
                <a:solidFill>
                  <a:srgbClr val="00B0F0"/>
                </a:solidFill>
                <a:latin typeface="Arial"/>
                <a:cs typeface="Arial"/>
              </a:rPr>
              <a:t>e</a:t>
            </a:r>
            <a:endParaRPr sz="79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25291" y="3325802"/>
            <a:ext cx="2775972" cy="315467"/>
          </a:xfrm>
          <a:prstGeom prst="rect">
            <a:avLst/>
          </a:prstGeom>
          <a:ln w="9169">
            <a:solidFill>
              <a:srgbClr val="FFFFFF"/>
            </a:solidFill>
          </a:ln>
        </p:spPr>
        <p:txBody>
          <a:bodyPr vert="horz" wrap="square" lIns="0" tIns="36150" rIns="0" bIns="0" rtlCol="0">
            <a:spAutoFit/>
          </a:bodyPr>
          <a:lstStyle/>
          <a:p>
            <a:pPr marL="65327">
              <a:spcBef>
                <a:spcPts val="285"/>
              </a:spcBef>
            </a:pPr>
            <a:r>
              <a:rPr sz="699" spc="10" dirty="0">
                <a:solidFill>
                  <a:srgbClr val="002060"/>
                </a:solidFill>
                <a:latin typeface="Trebuchet MS"/>
                <a:cs typeface="Trebuchet MS"/>
              </a:rPr>
              <a:t>Number</a:t>
            </a:r>
            <a:r>
              <a:rPr sz="699" spc="-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002060"/>
                </a:solidFill>
                <a:latin typeface="Trebuchet MS"/>
                <a:cs typeface="Trebuchet MS"/>
              </a:rPr>
              <a:t>of</a:t>
            </a:r>
            <a:r>
              <a:rPr sz="699" spc="-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002060"/>
                </a:solidFill>
                <a:latin typeface="Trebuchet MS"/>
                <a:cs typeface="Trebuchet MS"/>
              </a:rPr>
              <a:t>patients</a:t>
            </a:r>
            <a:r>
              <a:rPr sz="699" spc="-1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002060"/>
                </a:solidFill>
                <a:latin typeface="Trebuchet MS"/>
                <a:cs typeface="Trebuchet MS"/>
              </a:rPr>
              <a:t>at</a:t>
            </a:r>
            <a:r>
              <a:rPr sz="699" spc="-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002060"/>
                </a:solidFill>
                <a:latin typeface="Trebuchet MS"/>
                <a:cs typeface="Trebuchet MS"/>
              </a:rPr>
              <a:t>risk</a:t>
            </a:r>
            <a:endParaRPr sz="699">
              <a:latin typeface="Trebuchet MS"/>
              <a:cs typeface="Trebuchet MS"/>
            </a:endParaRPr>
          </a:p>
          <a:p>
            <a:pPr marL="120505">
              <a:spcBef>
                <a:spcPts val="544"/>
              </a:spcBef>
              <a:tabLst>
                <a:tab pos="491534" algn="l"/>
                <a:tab pos="780113" algn="l"/>
                <a:tab pos="1095963" algn="l"/>
                <a:tab pos="1411814" algn="l"/>
                <a:tab pos="1727663" algn="l"/>
                <a:tab pos="2043515" algn="l"/>
                <a:tab pos="2387272" algn="l"/>
              </a:tabLst>
            </a:pPr>
            <a:r>
              <a:rPr sz="699" spc="10" dirty="0">
                <a:solidFill>
                  <a:srgbClr val="002060"/>
                </a:solidFill>
                <a:latin typeface="Trebuchet MS"/>
                <a:cs typeface="Trebuchet MS"/>
              </a:rPr>
              <a:t>90	88	87	85	83	70	31	1</a:t>
            </a:r>
            <a:endParaRPr sz="699">
              <a:latin typeface="Trebuchet MS"/>
              <a:cs typeface="Trebuchet MS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4456980" y="3399696"/>
          <a:ext cx="3224364" cy="5264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21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31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431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1584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43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9828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37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78215">
                <a:tc gridSpan="8"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Number</a:t>
                      </a:r>
                      <a:r>
                        <a:rPr sz="700" spc="-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of</a:t>
                      </a:r>
                      <a:r>
                        <a:rPr sz="700" spc="-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patients</a:t>
                      </a:r>
                      <a:r>
                        <a:rPr sz="700" spc="-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at</a:t>
                      </a:r>
                      <a:r>
                        <a:rPr sz="700" spc="-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risk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48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5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MRD-ve</a:t>
                      </a:r>
                      <a:r>
                        <a:rPr sz="700" spc="18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L w="9525">
                      <a:solidFill>
                        <a:srgbClr val="FFFFFF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L="4000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R="6985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18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/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R w="9525">
                      <a:solidFill>
                        <a:srgbClr val="FFFFFF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507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MRD+ve</a:t>
                      </a:r>
                      <a:r>
                        <a:rPr sz="700" spc="16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38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384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29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2384"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700" spc="1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711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4884948" y="2952697"/>
            <a:ext cx="333599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30" dirty="0">
                <a:solidFill>
                  <a:srgbClr val="EEE7E7"/>
                </a:solidFill>
                <a:latin typeface="Arial"/>
                <a:cs typeface="Arial"/>
              </a:rPr>
              <a:t>P=</a:t>
            </a:r>
            <a:r>
              <a:rPr sz="799" b="1" spc="-25" dirty="0">
                <a:solidFill>
                  <a:srgbClr val="EEE7E7"/>
                </a:solidFill>
                <a:latin typeface="Arial"/>
                <a:cs typeface="Arial"/>
              </a:rPr>
              <a:t>0</a:t>
            </a:r>
            <a:r>
              <a:rPr sz="799" b="1" spc="-20" dirty="0">
                <a:solidFill>
                  <a:srgbClr val="EEE7E7"/>
                </a:solidFill>
                <a:latin typeface="Arial"/>
                <a:cs typeface="Arial"/>
              </a:rPr>
              <a:t>.</a:t>
            </a:r>
            <a:r>
              <a:rPr sz="799" b="1" spc="-25" dirty="0">
                <a:solidFill>
                  <a:srgbClr val="EEE7E7"/>
                </a:solidFill>
                <a:latin typeface="Arial"/>
                <a:cs typeface="Arial"/>
              </a:rPr>
              <a:t>02</a:t>
            </a:r>
            <a:endParaRPr sz="799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1563845" y="1073072"/>
            <a:ext cx="1775175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Median</a:t>
            </a:r>
            <a:r>
              <a:rPr sz="799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follow-up:</a:t>
            </a:r>
            <a:r>
              <a:rPr sz="799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54.6</a:t>
            </a:r>
            <a:r>
              <a:rPr sz="799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(6.2-71)</a:t>
            </a:r>
            <a:r>
              <a:rPr sz="799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months</a:t>
            </a:r>
            <a:endParaRPr sz="7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809915" y="629363"/>
            <a:ext cx="1524026" cy="33359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998" b="0" spc="5" dirty="0">
                <a:solidFill>
                  <a:srgbClr val="C00000"/>
                </a:solidFill>
                <a:latin typeface="Trebuchet MS"/>
                <a:cs typeface="Trebuchet MS"/>
              </a:rPr>
              <a:t>CAR-HiRiSMM</a:t>
            </a:r>
            <a:endParaRPr sz="1998" dirty="0">
              <a:solidFill>
                <a:srgbClr val="C00000"/>
              </a:solidFill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11340" y="1153315"/>
            <a:ext cx="5563360" cy="2885887"/>
          </a:xfrm>
          <a:prstGeom prst="rect">
            <a:avLst/>
          </a:prstGeom>
        </p:spPr>
        <p:txBody>
          <a:bodyPr vert="horz" wrap="square" lIns="0" tIns="57714" rIns="0" bIns="0" rtlCol="0">
            <a:spAutoFit/>
          </a:bodyPr>
          <a:lstStyle/>
          <a:p>
            <a:pPr marL="12685">
              <a:spcBef>
                <a:spcPts val="454"/>
              </a:spcBef>
            </a:pPr>
            <a:r>
              <a:rPr sz="1448" b="1" spc="-10" dirty="0">
                <a:solidFill>
                  <a:srgbClr val="0432FF"/>
                </a:solidFill>
                <a:latin typeface="Arial"/>
                <a:cs typeface="Arial"/>
              </a:rPr>
              <a:t>Cilta-Cel</a:t>
            </a:r>
            <a:r>
              <a:rPr sz="1448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1448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0432FF"/>
                </a:solidFill>
                <a:latin typeface="Arial"/>
                <a:cs typeface="Arial"/>
              </a:rPr>
              <a:t>HR-SMM</a:t>
            </a:r>
            <a:endParaRPr sz="1448">
              <a:latin typeface="Arial"/>
              <a:cs typeface="Arial"/>
            </a:endParaRPr>
          </a:p>
          <a:p>
            <a:pPr marL="12685">
              <a:spcBef>
                <a:spcPts val="360"/>
              </a:spcBef>
            </a:pP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Number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of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 patients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= </a:t>
            </a:r>
            <a:r>
              <a:rPr sz="1448" b="1" spc="-10" dirty="0">
                <a:solidFill>
                  <a:srgbClr val="0432FF"/>
                </a:solidFill>
                <a:latin typeface="Arial"/>
                <a:cs typeface="Arial"/>
              </a:rPr>
              <a:t>20 </a:t>
            </a:r>
            <a:r>
              <a:rPr sz="1448" b="1" spc="-5" dirty="0">
                <a:solidFill>
                  <a:srgbClr val="0432FF"/>
                </a:solidFill>
                <a:latin typeface="Arial"/>
                <a:cs typeface="Arial"/>
              </a:rPr>
              <a:t>pts in ES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20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 pts in US</a:t>
            </a:r>
            <a:endParaRPr sz="1448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98">
              <a:latin typeface="Arial"/>
              <a:cs typeface="Arial"/>
            </a:endParaRPr>
          </a:p>
          <a:p>
            <a:pPr marL="12685"/>
            <a:r>
              <a:rPr sz="1298" b="1" spc="-20" dirty="0">
                <a:solidFill>
                  <a:srgbClr val="BE2BBB"/>
                </a:solidFill>
                <a:latin typeface="Trebuchet MS"/>
                <a:cs typeface="Trebuchet MS"/>
              </a:rPr>
              <a:t>Treatment</a:t>
            </a:r>
            <a:r>
              <a:rPr sz="1298" b="1" spc="-25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1298" b="1" spc="-5" dirty="0">
                <a:solidFill>
                  <a:srgbClr val="BE2BBB"/>
                </a:solidFill>
                <a:latin typeface="Trebuchet MS"/>
                <a:cs typeface="Trebuchet MS"/>
              </a:rPr>
              <a:t>scheme</a:t>
            </a:r>
            <a:endParaRPr sz="1298">
              <a:latin typeface="Trebuchet MS"/>
              <a:cs typeface="Trebuchet MS"/>
            </a:endParaRPr>
          </a:p>
          <a:p>
            <a:pPr marL="12685">
              <a:spcBef>
                <a:spcPts val="385"/>
              </a:spcBef>
            </a:pP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Screening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80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Apheresis</a:t>
            </a:r>
            <a:r>
              <a:rPr sz="1448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80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spc="45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Dara-VRD</a:t>
            </a:r>
            <a:r>
              <a:rPr sz="1448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(x2)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80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spc="50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CAR-T infusion</a:t>
            </a:r>
            <a:endParaRPr sz="1448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98">
              <a:latin typeface="Arial"/>
              <a:cs typeface="Arial"/>
            </a:endParaRPr>
          </a:p>
          <a:p>
            <a:pPr marL="12685"/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Endpoints</a:t>
            </a:r>
            <a:endParaRPr sz="999">
              <a:latin typeface="Trebuchet MS"/>
              <a:cs typeface="Trebuchet MS"/>
            </a:endParaRPr>
          </a:p>
          <a:p>
            <a:pPr marL="259403" indent="-247353">
              <a:spcBef>
                <a:spcPts val="305"/>
              </a:spcBef>
              <a:buFont typeface="Calibri"/>
              <a:buChar char="-"/>
              <a:tabLst>
                <a:tab pos="259403" algn="l"/>
                <a:tab pos="260038" algn="l"/>
              </a:tabLst>
            </a:pP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Primary: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MRD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in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bone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454"/>
                </a:solidFill>
                <a:latin typeface="Arial"/>
                <a:cs typeface="Arial"/>
              </a:rPr>
              <a:t>marrow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(BM)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by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NGS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NGF</a:t>
            </a:r>
            <a:endParaRPr sz="1298">
              <a:latin typeface="Arial"/>
              <a:cs typeface="Arial"/>
            </a:endParaRPr>
          </a:p>
          <a:p>
            <a:pPr marL="259403" indent="-247353">
              <a:spcBef>
                <a:spcPts val="254"/>
              </a:spcBef>
              <a:buFont typeface="Calibri"/>
              <a:buChar char="-"/>
              <a:tabLst>
                <a:tab pos="259403" algn="l"/>
                <a:tab pos="260038" algn="l"/>
              </a:tabLst>
            </a:pP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Secondary:</a:t>
            </a:r>
            <a:endParaRPr sz="1149">
              <a:latin typeface="Arial"/>
              <a:cs typeface="Arial"/>
            </a:endParaRPr>
          </a:p>
          <a:p>
            <a:pPr marL="547982" lvl="1" indent="-206762">
              <a:spcBef>
                <a:spcPts val="280"/>
              </a:spcBef>
              <a:buFont typeface="Courier New"/>
              <a:buChar char="o"/>
              <a:tabLst>
                <a:tab pos="548616" algn="l"/>
              </a:tabLst>
            </a:pP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Response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assessment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by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the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IMWG</a:t>
            </a:r>
            <a:r>
              <a:rPr sz="1149" b="1" spc="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criteria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by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mass-spec</a:t>
            </a:r>
            <a:endParaRPr sz="1149">
              <a:latin typeface="Arial"/>
              <a:cs typeface="Arial"/>
            </a:endParaRPr>
          </a:p>
          <a:p>
            <a:pPr marL="548616" marR="5074" lvl="1" indent="-206762">
              <a:spcBef>
                <a:spcPts val="270"/>
              </a:spcBef>
              <a:buFont typeface="Courier New"/>
              <a:buChar char="o"/>
              <a:tabLst>
                <a:tab pos="548616" algn="l"/>
              </a:tabLst>
            </a:pP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Immunoprofiling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(IP)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by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NGF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scRNAseq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in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BM</a:t>
            </a:r>
            <a:r>
              <a:rPr sz="1149" b="1" spc="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peripheral</a:t>
            </a:r>
            <a:r>
              <a:rPr sz="11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blood </a:t>
            </a:r>
            <a:r>
              <a:rPr sz="1149" b="1" spc="-30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(PB).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Includes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the identification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characterization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of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CAR-T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cells.</a:t>
            </a:r>
            <a:endParaRPr sz="1149">
              <a:latin typeface="Arial"/>
              <a:cs typeface="Arial"/>
            </a:endParaRPr>
          </a:p>
          <a:p>
            <a:pPr marL="548616" lvl="1" indent="-206762">
              <a:spcBef>
                <a:spcPts val="270"/>
              </a:spcBef>
              <a:buFont typeface="Courier New"/>
              <a:buChar char="o"/>
              <a:tabLst>
                <a:tab pos="549250" algn="l"/>
              </a:tabLst>
            </a:pP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Multiomic characterization of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CAR-T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resistant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tumor</a:t>
            </a:r>
            <a:r>
              <a:rPr sz="1149" b="1" spc="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plasma cells</a:t>
            </a:r>
            <a:r>
              <a:rPr sz="1149" b="1" spc="-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595454"/>
                </a:solidFill>
                <a:latin typeface="Arial"/>
                <a:cs typeface="Arial"/>
              </a:rPr>
              <a:t>(PC)</a:t>
            </a:r>
            <a:endParaRPr sz="1149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1848016" y="680660"/>
            <a:ext cx="5518965" cy="23471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Belantamab-madofotin-RVd</a:t>
            </a:r>
            <a:r>
              <a:rPr sz="1448" b="1" spc="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in</a:t>
            </a:r>
            <a:r>
              <a:rPr sz="144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trx-eligible</a:t>
            </a:r>
            <a:r>
              <a:rPr sz="1448" b="1" spc="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NDMM</a:t>
            </a:r>
            <a:r>
              <a:rPr sz="144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patients</a:t>
            </a:r>
            <a:r>
              <a:rPr sz="1448" b="1" spc="1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(n=50)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78596" y="1348969"/>
            <a:ext cx="1437138" cy="1363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52642" algn="ctr">
              <a:spcBef>
                <a:spcPts val="110"/>
              </a:spcBef>
            </a:pPr>
            <a:r>
              <a:rPr sz="999" b="1" spc="-5" dirty="0">
                <a:solidFill>
                  <a:srgbClr val="BE2BBB"/>
                </a:solidFill>
                <a:latin typeface="Trebuchet MS"/>
                <a:cs typeface="Trebuchet MS"/>
              </a:rPr>
              <a:t>Bela-RVd</a:t>
            </a:r>
            <a:endParaRPr sz="999">
              <a:latin typeface="Trebuchet MS"/>
              <a:cs typeface="Trebuchet MS"/>
            </a:endParaRPr>
          </a:p>
          <a:p>
            <a:pPr marL="52642" algn="ctr">
              <a:spcBef>
                <a:spcPts val="829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(6</a:t>
            </a:r>
            <a:r>
              <a:rPr sz="999" b="1" spc="-2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induction</a:t>
            </a:r>
            <a:r>
              <a:rPr sz="999" b="1" spc="-2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cycles)</a:t>
            </a:r>
            <a:endParaRPr sz="999">
              <a:latin typeface="Trebuchet MS"/>
              <a:cs typeface="Trebuchet MS"/>
            </a:endParaRPr>
          </a:p>
          <a:p>
            <a:pPr marL="166805" marR="5074" indent="-154754">
              <a:lnSpc>
                <a:spcPct val="154700"/>
              </a:lnSpc>
              <a:spcBef>
                <a:spcPts val="285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Belantamab-madofotin</a:t>
            </a:r>
            <a:r>
              <a:rPr sz="699" b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at</a:t>
            </a:r>
            <a:r>
              <a:rPr sz="699" b="1" spc="-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2.3 </a:t>
            </a:r>
            <a:r>
              <a:rPr sz="699" b="1" spc="-1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mg/Kg</a:t>
            </a:r>
            <a:r>
              <a:rPr sz="699" b="1" spc="2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</a:t>
            </a:r>
            <a:r>
              <a:rPr sz="699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8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weeks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614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Lenalidomide,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599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Bortezomib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684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Dexamethasone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97829" y="3535273"/>
            <a:ext cx="5230396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Hypothesis: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RVd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GEM2012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resulted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in 28.8% in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ITT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population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and we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expect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to increase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up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to 40%</a:t>
            </a:r>
            <a:endParaRPr sz="79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56144" y="1669936"/>
            <a:ext cx="458540" cy="750914"/>
          </a:xfrm>
          <a:prstGeom prst="rect">
            <a:avLst/>
          </a:prstGeom>
        </p:spPr>
        <p:txBody>
          <a:bodyPr vert="horz" wrap="square" lIns="0" tIns="90693" rIns="0" bIns="0" rtlCol="0">
            <a:spAutoFit/>
          </a:bodyPr>
          <a:lstStyle/>
          <a:p>
            <a:pPr algn="ctr">
              <a:spcBef>
                <a:spcPts val="714"/>
              </a:spcBef>
            </a:pP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Mel200</a:t>
            </a:r>
            <a:endParaRPr sz="999">
              <a:latin typeface="Trebuchet MS"/>
              <a:cs typeface="Trebuchet MS"/>
            </a:endParaRPr>
          </a:p>
          <a:p>
            <a:pPr algn="ctr">
              <a:spcBef>
                <a:spcPts val="619"/>
              </a:spcBef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+</a:t>
            </a:r>
            <a:endParaRPr sz="999">
              <a:latin typeface="Trebuchet MS"/>
              <a:cs typeface="Trebuchet MS"/>
            </a:endParaRPr>
          </a:p>
          <a:p>
            <a:pPr marL="31078" algn="ctr">
              <a:spcBef>
                <a:spcPts val="879"/>
              </a:spcBef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ASCT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62078" y="2807366"/>
            <a:ext cx="3668951" cy="438938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1711" rIns="0" bIns="0" rtlCol="0">
            <a:spAutoFit/>
          </a:bodyPr>
          <a:lstStyle/>
          <a:p>
            <a:pPr marL="65327">
              <a:spcBef>
                <a:spcPts val="250"/>
              </a:spcBef>
            </a:pP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Primary</a:t>
            </a:r>
            <a:r>
              <a:rPr sz="799" b="1" spc="-2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spc="-10" dirty="0">
                <a:solidFill>
                  <a:srgbClr val="0432FF"/>
                </a:solidFill>
                <a:latin typeface="Trebuchet MS"/>
                <a:cs typeface="Trebuchet MS"/>
              </a:rPr>
              <a:t>objective</a:t>
            </a:r>
            <a:endParaRPr sz="799">
              <a:latin typeface="Trebuchet MS"/>
              <a:cs typeface="Trebuchet MS"/>
            </a:endParaRPr>
          </a:p>
          <a:p>
            <a:pPr marL="230227" indent="-165536">
              <a:spcBef>
                <a:spcPts val="200"/>
              </a:spcBef>
              <a:buAutoNum type="arabicPeriod"/>
              <a:tabLst>
                <a:tab pos="230863" algn="l"/>
              </a:tabLst>
            </a:pP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Safety</a:t>
            </a:r>
            <a:r>
              <a:rPr sz="799" b="1" spc="-2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combination</a:t>
            </a:r>
            <a:endParaRPr sz="799">
              <a:latin typeface="Trebuchet MS"/>
              <a:cs typeface="Trebuchet MS"/>
            </a:endParaRPr>
          </a:p>
          <a:p>
            <a:pPr marL="230227" indent="-165536">
              <a:spcBef>
                <a:spcPts val="114"/>
              </a:spcBef>
              <a:buAutoNum type="arabicPeriod"/>
              <a:tabLst>
                <a:tab pos="230863" algn="l"/>
              </a:tabLst>
            </a:pPr>
            <a:r>
              <a:rPr sz="799" b="1" spc="-10" dirty="0">
                <a:solidFill>
                  <a:srgbClr val="0432FF"/>
                </a:solidFill>
                <a:latin typeface="Trebuchet MS"/>
                <a:cs typeface="Trebuchet MS"/>
              </a:rPr>
              <a:t>Efficacy</a:t>
            </a:r>
            <a:r>
              <a:rPr sz="799" b="1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terms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7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CR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rate</a:t>
            </a:r>
            <a:r>
              <a:rPr sz="7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and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MRD-ve</a:t>
            </a:r>
            <a:r>
              <a:rPr sz="7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rate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after</a:t>
            </a:r>
            <a:r>
              <a:rPr sz="7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induction</a:t>
            </a:r>
            <a:endParaRPr sz="799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51671" y="1348970"/>
            <a:ext cx="1432698" cy="43697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algn="ctr">
              <a:spcBef>
                <a:spcPts val="110"/>
              </a:spcBef>
            </a:pPr>
            <a:r>
              <a:rPr sz="999" b="1" spc="-5" dirty="0">
                <a:solidFill>
                  <a:srgbClr val="BE2BBB"/>
                </a:solidFill>
                <a:latin typeface="Trebuchet MS"/>
                <a:cs typeface="Trebuchet MS"/>
              </a:rPr>
              <a:t>Bela-RVd</a:t>
            </a:r>
            <a:endParaRPr sz="999">
              <a:latin typeface="Trebuchet MS"/>
              <a:cs typeface="Trebuchet MS"/>
            </a:endParaRPr>
          </a:p>
          <a:p>
            <a:pPr algn="ctr">
              <a:spcBef>
                <a:spcPts val="829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(2</a:t>
            </a:r>
            <a:r>
              <a:rPr sz="999" b="1" spc="-2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consolidation</a:t>
            </a:r>
            <a:r>
              <a:rPr sz="999" b="1" spc="-2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cycles)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622910" y="1796709"/>
            <a:ext cx="1437138" cy="91581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67439" marR="5074" indent="-154754">
              <a:lnSpc>
                <a:spcPct val="154700"/>
              </a:lnSpc>
              <a:spcBef>
                <a:spcPts val="95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Belantamab-madofotin</a:t>
            </a:r>
            <a:r>
              <a:rPr sz="699" b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at</a:t>
            </a:r>
            <a:r>
              <a:rPr sz="699" b="1" spc="-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2.3 </a:t>
            </a:r>
            <a:r>
              <a:rPr sz="699" b="1" spc="-1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mg/Kg</a:t>
            </a:r>
            <a:r>
              <a:rPr sz="699" b="1" spc="2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</a:t>
            </a:r>
            <a:r>
              <a:rPr sz="699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8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weeks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614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Lenalidomide,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599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Bortezomib</a:t>
            </a:r>
            <a:endParaRPr sz="699">
              <a:latin typeface="Trebuchet MS"/>
              <a:cs typeface="Trebuchet MS"/>
            </a:endParaRPr>
          </a:p>
          <a:p>
            <a:pPr marL="167439" indent="-155388">
              <a:spcBef>
                <a:spcPts val="684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Dexamethasone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736212" y="1348970"/>
            <a:ext cx="78516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Maintenance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547885" y="1796710"/>
            <a:ext cx="1156179" cy="870146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67439" marR="5074" indent="-155388">
              <a:lnSpc>
                <a:spcPct val="154700"/>
              </a:lnSpc>
              <a:spcBef>
                <a:spcPts val="95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B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elan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tamab</a:t>
            </a:r>
            <a:r>
              <a:rPr sz="699" b="1" dirty="0">
                <a:solidFill>
                  <a:srgbClr val="595454"/>
                </a:solidFill>
                <a:latin typeface="Trebuchet MS"/>
                <a:cs typeface="Trebuchet MS"/>
              </a:rPr>
              <a:t>-</a:t>
            </a:r>
            <a:r>
              <a:rPr sz="699" b="1" spc="15" dirty="0">
                <a:solidFill>
                  <a:srgbClr val="595454"/>
                </a:solidFill>
                <a:latin typeface="Trebuchet MS"/>
                <a:cs typeface="Trebuchet MS"/>
              </a:rPr>
              <a:t>ma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dofotin 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at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2.3 mg/Kg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8 </a:t>
            </a:r>
            <a:r>
              <a:rPr sz="69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weeks</a:t>
            </a:r>
            <a:r>
              <a:rPr sz="699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yrs</a:t>
            </a:r>
            <a:endParaRPr sz="699">
              <a:latin typeface="Trebuchet MS"/>
              <a:cs typeface="Trebuchet MS"/>
            </a:endParaRPr>
          </a:p>
          <a:p>
            <a:pPr marL="166805" marR="127482" indent="-154754">
              <a:lnSpc>
                <a:spcPct val="154700"/>
              </a:lnSpc>
              <a:spcBef>
                <a:spcPts val="155"/>
              </a:spcBef>
              <a:buFont typeface="Arial"/>
              <a:buChar char="•"/>
              <a:tabLst>
                <a:tab pos="168073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</a:t>
            </a:r>
            <a:r>
              <a:rPr sz="699" b="1" spc="-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10-15 </a:t>
            </a:r>
            <a:r>
              <a:rPr sz="699" b="1" spc="-1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r>
              <a:rPr sz="6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until</a:t>
            </a:r>
            <a:r>
              <a:rPr sz="6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DP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3792952" y="1041158"/>
            <a:ext cx="1506268" cy="165739"/>
          </a:xfrm>
          <a:prstGeom prst="rect">
            <a:avLst/>
          </a:prstGeom>
          <a:solidFill>
            <a:srgbClr val="FFD186"/>
          </a:solidFill>
        </p:spPr>
        <p:txBody>
          <a:bodyPr vert="horz" wrap="square" lIns="0" tIns="34882" rIns="0" bIns="0" rtlCol="0">
            <a:spAutoFit/>
          </a:bodyPr>
          <a:lstStyle/>
          <a:p>
            <a:pPr marL="143338">
              <a:spcBef>
                <a:spcPts val="275"/>
              </a:spcBef>
            </a:pP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Recruitment</a:t>
            </a:r>
            <a:r>
              <a:rPr sz="849" b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completed</a:t>
            </a:r>
            <a:endParaRPr sz="849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854569" y="672599"/>
            <a:ext cx="143587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20" dirty="0">
                <a:solidFill>
                  <a:srgbClr val="C00000"/>
                </a:solidFill>
                <a:latin typeface="Trebuchet MS"/>
                <a:cs typeface="Trebuchet MS"/>
              </a:rPr>
              <a:t>GEM</a:t>
            </a:r>
            <a:r>
              <a:rPr sz="169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20" dirty="0">
                <a:solidFill>
                  <a:srgbClr val="C00000"/>
                </a:solidFill>
                <a:latin typeface="Trebuchet MS"/>
                <a:cs typeface="Trebuchet MS"/>
              </a:rPr>
              <a:t>2017</a:t>
            </a:r>
            <a:r>
              <a:rPr sz="169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FIT</a:t>
            </a:r>
            <a:endParaRPr sz="1698">
              <a:latin typeface="Trebuchet MS"/>
              <a:cs typeface="Trebuchet M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568855" y="1304409"/>
            <a:ext cx="6263537" cy="2377683"/>
            <a:chOff x="1565152" y="1306017"/>
            <a:chExt cx="6271260" cy="2380615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65152" y="1306017"/>
              <a:ext cx="3006846" cy="238047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49989" y="1311241"/>
              <a:ext cx="3286247" cy="223632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76703" y="1568770"/>
              <a:ext cx="2960484" cy="178509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777793" y="1568776"/>
              <a:ext cx="2959100" cy="1785620"/>
            </a:xfrm>
            <a:custGeom>
              <a:avLst/>
              <a:gdLst/>
              <a:ahLst/>
              <a:cxnLst/>
              <a:rect l="l" t="t" r="r" b="b"/>
              <a:pathLst>
                <a:path w="2959100" h="1785620">
                  <a:moveTo>
                    <a:pt x="0" y="1785023"/>
                  </a:moveTo>
                  <a:lnTo>
                    <a:pt x="2958566" y="1785023"/>
                  </a:lnTo>
                </a:path>
                <a:path w="2959100" h="1785620">
                  <a:moveTo>
                    <a:pt x="0" y="1606804"/>
                  </a:moveTo>
                  <a:lnTo>
                    <a:pt x="2958566" y="1606804"/>
                  </a:lnTo>
                </a:path>
                <a:path w="2959100" h="1785620">
                  <a:moveTo>
                    <a:pt x="0" y="1428508"/>
                  </a:moveTo>
                  <a:lnTo>
                    <a:pt x="2958566" y="1428508"/>
                  </a:lnTo>
                </a:path>
                <a:path w="2959100" h="1785620">
                  <a:moveTo>
                    <a:pt x="0" y="1250226"/>
                  </a:moveTo>
                  <a:lnTo>
                    <a:pt x="2958566" y="1250226"/>
                  </a:lnTo>
                </a:path>
                <a:path w="2959100" h="1785620">
                  <a:moveTo>
                    <a:pt x="0" y="1071930"/>
                  </a:moveTo>
                  <a:lnTo>
                    <a:pt x="2958566" y="1071930"/>
                  </a:lnTo>
                </a:path>
                <a:path w="2959100" h="1785620">
                  <a:moveTo>
                    <a:pt x="0" y="891438"/>
                  </a:moveTo>
                  <a:lnTo>
                    <a:pt x="2958566" y="891438"/>
                  </a:lnTo>
                </a:path>
                <a:path w="2959100" h="1785620">
                  <a:moveTo>
                    <a:pt x="0" y="713155"/>
                  </a:moveTo>
                  <a:lnTo>
                    <a:pt x="2958566" y="713155"/>
                  </a:lnTo>
                </a:path>
                <a:path w="2959100" h="1785620">
                  <a:moveTo>
                    <a:pt x="0" y="534860"/>
                  </a:moveTo>
                  <a:lnTo>
                    <a:pt x="2958566" y="534860"/>
                  </a:lnTo>
                </a:path>
                <a:path w="2959100" h="1785620">
                  <a:moveTo>
                    <a:pt x="0" y="356577"/>
                  </a:moveTo>
                  <a:lnTo>
                    <a:pt x="2958566" y="356577"/>
                  </a:lnTo>
                </a:path>
                <a:path w="2959100" h="1785620">
                  <a:moveTo>
                    <a:pt x="0" y="178282"/>
                  </a:moveTo>
                  <a:lnTo>
                    <a:pt x="2958566" y="178282"/>
                  </a:lnTo>
                </a:path>
                <a:path w="2959100" h="1785620">
                  <a:moveTo>
                    <a:pt x="0" y="0"/>
                  </a:moveTo>
                  <a:lnTo>
                    <a:pt x="2958566" y="0"/>
                  </a:lnTo>
                </a:path>
              </a:pathLst>
            </a:custGeom>
            <a:ln w="9169">
              <a:solidFill>
                <a:srgbClr val="9A99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777793" y="3218138"/>
              <a:ext cx="2959100" cy="8890"/>
            </a:xfrm>
            <a:custGeom>
              <a:avLst/>
              <a:gdLst/>
              <a:ahLst/>
              <a:cxnLst/>
              <a:rect l="l" t="t" r="r" b="b"/>
              <a:pathLst>
                <a:path w="2959100" h="8889">
                  <a:moveTo>
                    <a:pt x="0" y="0"/>
                  </a:moveTo>
                  <a:lnTo>
                    <a:pt x="2958566" y="0"/>
                  </a:lnTo>
                </a:path>
                <a:path w="2959100" h="8889">
                  <a:moveTo>
                    <a:pt x="0" y="0"/>
                  </a:moveTo>
                  <a:lnTo>
                    <a:pt x="0" y="8724"/>
                  </a:lnTo>
                </a:path>
                <a:path w="2959100" h="8889">
                  <a:moveTo>
                    <a:pt x="69342" y="0"/>
                  </a:moveTo>
                  <a:lnTo>
                    <a:pt x="69342" y="8724"/>
                  </a:lnTo>
                </a:path>
                <a:path w="2959100" h="8889">
                  <a:moveTo>
                    <a:pt x="141986" y="0"/>
                  </a:moveTo>
                  <a:lnTo>
                    <a:pt x="141986" y="8724"/>
                  </a:lnTo>
                </a:path>
                <a:path w="2959100" h="8889">
                  <a:moveTo>
                    <a:pt x="212420" y="0"/>
                  </a:moveTo>
                  <a:lnTo>
                    <a:pt x="212420" y="8724"/>
                  </a:lnTo>
                </a:path>
                <a:path w="2959100" h="8889">
                  <a:moveTo>
                    <a:pt x="282854" y="0"/>
                  </a:moveTo>
                  <a:lnTo>
                    <a:pt x="282854" y="8724"/>
                  </a:lnTo>
                </a:path>
                <a:path w="2959100" h="8889">
                  <a:moveTo>
                    <a:pt x="353288" y="0"/>
                  </a:moveTo>
                  <a:lnTo>
                    <a:pt x="353288" y="8724"/>
                  </a:lnTo>
                </a:path>
                <a:path w="2959100" h="8889">
                  <a:moveTo>
                    <a:pt x="423722" y="0"/>
                  </a:moveTo>
                  <a:lnTo>
                    <a:pt x="423722" y="8724"/>
                  </a:lnTo>
                </a:path>
                <a:path w="2959100" h="8889">
                  <a:moveTo>
                    <a:pt x="494156" y="0"/>
                  </a:moveTo>
                  <a:lnTo>
                    <a:pt x="494156" y="8724"/>
                  </a:lnTo>
                </a:path>
                <a:path w="2959100" h="8889">
                  <a:moveTo>
                    <a:pt x="564591" y="0"/>
                  </a:moveTo>
                  <a:lnTo>
                    <a:pt x="564591" y="8724"/>
                  </a:lnTo>
                </a:path>
                <a:path w="2959100" h="8889">
                  <a:moveTo>
                    <a:pt x="635025" y="0"/>
                  </a:moveTo>
                  <a:lnTo>
                    <a:pt x="635025" y="8724"/>
                  </a:lnTo>
                </a:path>
                <a:path w="2959100" h="8889">
                  <a:moveTo>
                    <a:pt x="705459" y="0"/>
                  </a:moveTo>
                  <a:lnTo>
                    <a:pt x="705459" y="8724"/>
                  </a:lnTo>
                </a:path>
                <a:path w="2959100" h="8889">
                  <a:moveTo>
                    <a:pt x="775893" y="0"/>
                  </a:moveTo>
                  <a:lnTo>
                    <a:pt x="775893" y="8724"/>
                  </a:lnTo>
                </a:path>
                <a:path w="2959100" h="8889">
                  <a:moveTo>
                    <a:pt x="846328" y="0"/>
                  </a:moveTo>
                  <a:lnTo>
                    <a:pt x="846328" y="8724"/>
                  </a:lnTo>
                </a:path>
                <a:path w="2959100" h="8889">
                  <a:moveTo>
                    <a:pt x="916774" y="0"/>
                  </a:moveTo>
                  <a:lnTo>
                    <a:pt x="916774" y="8724"/>
                  </a:lnTo>
                </a:path>
                <a:path w="2959100" h="8889">
                  <a:moveTo>
                    <a:pt x="987209" y="0"/>
                  </a:moveTo>
                  <a:lnTo>
                    <a:pt x="987209" y="8724"/>
                  </a:lnTo>
                </a:path>
                <a:path w="2959100" h="8889">
                  <a:moveTo>
                    <a:pt x="1057643" y="0"/>
                  </a:moveTo>
                  <a:lnTo>
                    <a:pt x="1057643" y="8724"/>
                  </a:lnTo>
                </a:path>
                <a:path w="2959100" h="8889">
                  <a:moveTo>
                    <a:pt x="1128077" y="0"/>
                  </a:moveTo>
                  <a:lnTo>
                    <a:pt x="1128077" y="8724"/>
                  </a:lnTo>
                </a:path>
                <a:path w="2959100" h="8889">
                  <a:moveTo>
                    <a:pt x="1198511" y="0"/>
                  </a:moveTo>
                  <a:lnTo>
                    <a:pt x="1198511" y="8724"/>
                  </a:lnTo>
                </a:path>
                <a:path w="2959100" h="8889">
                  <a:moveTo>
                    <a:pt x="1268945" y="0"/>
                  </a:moveTo>
                  <a:lnTo>
                    <a:pt x="1268945" y="8724"/>
                  </a:lnTo>
                </a:path>
                <a:path w="2959100" h="8889">
                  <a:moveTo>
                    <a:pt x="1339380" y="0"/>
                  </a:moveTo>
                  <a:lnTo>
                    <a:pt x="1339380" y="8724"/>
                  </a:lnTo>
                </a:path>
                <a:path w="2959100" h="8889">
                  <a:moveTo>
                    <a:pt x="1409814" y="0"/>
                  </a:moveTo>
                  <a:lnTo>
                    <a:pt x="1409814" y="8724"/>
                  </a:lnTo>
                </a:path>
                <a:path w="2959100" h="8889">
                  <a:moveTo>
                    <a:pt x="1480248" y="0"/>
                  </a:moveTo>
                  <a:lnTo>
                    <a:pt x="1480248" y="8724"/>
                  </a:lnTo>
                </a:path>
                <a:path w="2959100" h="8889">
                  <a:moveTo>
                    <a:pt x="1550682" y="0"/>
                  </a:moveTo>
                  <a:lnTo>
                    <a:pt x="1550682" y="8724"/>
                  </a:lnTo>
                </a:path>
                <a:path w="2959100" h="8889">
                  <a:moveTo>
                    <a:pt x="1621116" y="0"/>
                  </a:moveTo>
                  <a:lnTo>
                    <a:pt x="1621116" y="8724"/>
                  </a:lnTo>
                </a:path>
                <a:path w="2959100" h="8889">
                  <a:moveTo>
                    <a:pt x="1691551" y="0"/>
                  </a:moveTo>
                  <a:lnTo>
                    <a:pt x="1691551" y="8724"/>
                  </a:lnTo>
                </a:path>
                <a:path w="2959100" h="8889">
                  <a:moveTo>
                    <a:pt x="1761998" y="0"/>
                  </a:moveTo>
                  <a:lnTo>
                    <a:pt x="1761998" y="8724"/>
                  </a:lnTo>
                </a:path>
                <a:path w="2959100" h="8889">
                  <a:moveTo>
                    <a:pt x="1832432" y="0"/>
                  </a:moveTo>
                  <a:lnTo>
                    <a:pt x="1832432" y="8724"/>
                  </a:lnTo>
                </a:path>
                <a:path w="2959100" h="8889">
                  <a:moveTo>
                    <a:pt x="1902866" y="0"/>
                  </a:moveTo>
                  <a:lnTo>
                    <a:pt x="1902866" y="8724"/>
                  </a:lnTo>
                </a:path>
                <a:path w="2959100" h="8889">
                  <a:moveTo>
                    <a:pt x="1973300" y="0"/>
                  </a:moveTo>
                  <a:lnTo>
                    <a:pt x="1973300" y="8724"/>
                  </a:lnTo>
                </a:path>
                <a:path w="2959100" h="8889">
                  <a:moveTo>
                    <a:pt x="2043734" y="0"/>
                  </a:moveTo>
                  <a:lnTo>
                    <a:pt x="2043734" y="8724"/>
                  </a:lnTo>
                </a:path>
                <a:path w="2959100" h="8889">
                  <a:moveTo>
                    <a:pt x="2114169" y="0"/>
                  </a:moveTo>
                  <a:lnTo>
                    <a:pt x="2114169" y="8724"/>
                  </a:lnTo>
                </a:path>
                <a:path w="2959100" h="8889">
                  <a:moveTo>
                    <a:pt x="2184603" y="0"/>
                  </a:moveTo>
                  <a:lnTo>
                    <a:pt x="2184603" y="8724"/>
                  </a:lnTo>
                </a:path>
                <a:path w="2959100" h="8889">
                  <a:moveTo>
                    <a:pt x="2255037" y="0"/>
                  </a:moveTo>
                  <a:lnTo>
                    <a:pt x="2255037" y="8724"/>
                  </a:lnTo>
                </a:path>
                <a:path w="2959100" h="8889">
                  <a:moveTo>
                    <a:pt x="2325471" y="0"/>
                  </a:moveTo>
                  <a:lnTo>
                    <a:pt x="2325471" y="8724"/>
                  </a:lnTo>
                </a:path>
                <a:path w="2959100" h="8889">
                  <a:moveTo>
                    <a:pt x="2395905" y="0"/>
                  </a:moveTo>
                  <a:lnTo>
                    <a:pt x="2395905" y="8724"/>
                  </a:lnTo>
                </a:path>
                <a:path w="2959100" h="8889">
                  <a:moveTo>
                    <a:pt x="2466340" y="0"/>
                  </a:moveTo>
                  <a:lnTo>
                    <a:pt x="2466340" y="8724"/>
                  </a:lnTo>
                </a:path>
                <a:path w="2959100" h="8889">
                  <a:moveTo>
                    <a:pt x="2536786" y="0"/>
                  </a:moveTo>
                  <a:lnTo>
                    <a:pt x="2536786" y="8724"/>
                  </a:lnTo>
                </a:path>
                <a:path w="2959100" h="8889">
                  <a:moveTo>
                    <a:pt x="2607221" y="0"/>
                  </a:moveTo>
                  <a:lnTo>
                    <a:pt x="2607221" y="8724"/>
                  </a:lnTo>
                </a:path>
                <a:path w="2959100" h="8889">
                  <a:moveTo>
                    <a:pt x="2677655" y="0"/>
                  </a:moveTo>
                  <a:lnTo>
                    <a:pt x="2677655" y="8724"/>
                  </a:lnTo>
                </a:path>
                <a:path w="2959100" h="8889">
                  <a:moveTo>
                    <a:pt x="2748089" y="0"/>
                  </a:moveTo>
                  <a:lnTo>
                    <a:pt x="2748089" y="8724"/>
                  </a:lnTo>
                </a:path>
                <a:path w="2959100" h="8889">
                  <a:moveTo>
                    <a:pt x="2818523" y="0"/>
                  </a:moveTo>
                  <a:lnTo>
                    <a:pt x="2818523" y="8724"/>
                  </a:lnTo>
                </a:path>
                <a:path w="2959100" h="8889">
                  <a:moveTo>
                    <a:pt x="2888957" y="0"/>
                  </a:moveTo>
                  <a:lnTo>
                    <a:pt x="2888957" y="8724"/>
                  </a:lnTo>
                </a:path>
                <a:path w="2959100" h="8889">
                  <a:moveTo>
                    <a:pt x="2958566" y="0"/>
                  </a:moveTo>
                  <a:lnTo>
                    <a:pt x="2958566" y="8724"/>
                  </a:lnTo>
                </a:path>
              </a:pathLst>
            </a:custGeom>
            <a:ln w="9169">
              <a:solidFill>
                <a:srgbClr val="9A99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813014" y="1568773"/>
              <a:ext cx="2888615" cy="1642745"/>
            </a:xfrm>
            <a:custGeom>
              <a:avLst/>
              <a:gdLst/>
              <a:ahLst/>
              <a:cxnLst/>
              <a:rect l="l" t="t" r="r" b="b"/>
              <a:pathLst>
                <a:path w="2888615" h="1642745">
                  <a:moveTo>
                    <a:pt x="0" y="1642224"/>
                  </a:moveTo>
                  <a:lnTo>
                    <a:pt x="71539" y="1613408"/>
                  </a:lnTo>
                  <a:lnTo>
                    <a:pt x="141973" y="1573784"/>
                  </a:lnTo>
                  <a:lnTo>
                    <a:pt x="212407" y="1531962"/>
                  </a:lnTo>
                  <a:lnTo>
                    <a:pt x="282841" y="1492338"/>
                  </a:lnTo>
                  <a:lnTo>
                    <a:pt x="353288" y="1450517"/>
                  </a:lnTo>
                  <a:lnTo>
                    <a:pt x="423722" y="1410906"/>
                  </a:lnTo>
                  <a:lnTo>
                    <a:pt x="494156" y="1366888"/>
                  </a:lnTo>
                  <a:lnTo>
                    <a:pt x="564591" y="1327264"/>
                  </a:lnTo>
                  <a:lnTo>
                    <a:pt x="635025" y="1285443"/>
                  </a:lnTo>
                  <a:lnTo>
                    <a:pt x="705459" y="1245819"/>
                  </a:lnTo>
                  <a:lnTo>
                    <a:pt x="775893" y="1203998"/>
                  </a:lnTo>
                  <a:lnTo>
                    <a:pt x="846328" y="1164386"/>
                  </a:lnTo>
                  <a:lnTo>
                    <a:pt x="916762" y="1120355"/>
                  </a:lnTo>
                  <a:lnTo>
                    <a:pt x="987196" y="1080744"/>
                  </a:lnTo>
                  <a:lnTo>
                    <a:pt x="1057630" y="1038923"/>
                  </a:lnTo>
                  <a:lnTo>
                    <a:pt x="1128077" y="999299"/>
                  </a:lnTo>
                  <a:lnTo>
                    <a:pt x="1198511" y="957478"/>
                  </a:lnTo>
                  <a:lnTo>
                    <a:pt x="1268945" y="917854"/>
                  </a:lnTo>
                  <a:lnTo>
                    <a:pt x="1339380" y="873836"/>
                  </a:lnTo>
                  <a:lnTo>
                    <a:pt x="1409814" y="836422"/>
                  </a:lnTo>
                  <a:lnTo>
                    <a:pt x="1480248" y="792391"/>
                  </a:lnTo>
                  <a:lnTo>
                    <a:pt x="1550682" y="752779"/>
                  </a:lnTo>
                  <a:lnTo>
                    <a:pt x="1621116" y="710958"/>
                  </a:lnTo>
                  <a:lnTo>
                    <a:pt x="1691551" y="671334"/>
                  </a:lnTo>
                  <a:lnTo>
                    <a:pt x="1761985" y="627316"/>
                  </a:lnTo>
                  <a:lnTo>
                    <a:pt x="1832419" y="589889"/>
                  </a:lnTo>
                  <a:lnTo>
                    <a:pt x="1902853" y="550278"/>
                  </a:lnTo>
                  <a:lnTo>
                    <a:pt x="1973300" y="510654"/>
                  </a:lnTo>
                  <a:lnTo>
                    <a:pt x="2043734" y="471030"/>
                  </a:lnTo>
                  <a:lnTo>
                    <a:pt x="2114169" y="431419"/>
                  </a:lnTo>
                  <a:lnTo>
                    <a:pt x="2184603" y="391794"/>
                  </a:lnTo>
                  <a:lnTo>
                    <a:pt x="2255037" y="354368"/>
                  </a:lnTo>
                  <a:lnTo>
                    <a:pt x="2325471" y="314756"/>
                  </a:lnTo>
                  <a:lnTo>
                    <a:pt x="2395905" y="275132"/>
                  </a:lnTo>
                  <a:lnTo>
                    <a:pt x="2466340" y="235521"/>
                  </a:lnTo>
                  <a:lnTo>
                    <a:pt x="2536774" y="195897"/>
                  </a:lnTo>
                  <a:lnTo>
                    <a:pt x="2607208" y="156273"/>
                  </a:lnTo>
                  <a:lnTo>
                    <a:pt x="2677642" y="118859"/>
                  </a:lnTo>
                  <a:lnTo>
                    <a:pt x="2748089" y="79235"/>
                  </a:lnTo>
                  <a:lnTo>
                    <a:pt x="2818523" y="39611"/>
                  </a:lnTo>
                  <a:lnTo>
                    <a:pt x="2888119" y="0"/>
                  </a:lnTo>
                </a:path>
              </a:pathLst>
            </a:custGeom>
            <a:ln w="27508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813014" y="1625900"/>
              <a:ext cx="2536190" cy="1592580"/>
            </a:xfrm>
            <a:custGeom>
              <a:avLst/>
              <a:gdLst/>
              <a:ahLst/>
              <a:cxnLst/>
              <a:rect l="l" t="t" r="r" b="b"/>
              <a:pathLst>
                <a:path w="2536190" h="1592580">
                  <a:moveTo>
                    <a:pt x="0" y="1592237"/>
                  </a:moveTo>
                  <a:lnTo>
                    <a:pt x="71539" y="1567281"/>
                  </a:lnTo>
                  <a:lnTo>
                    <a:pt x="141973" y="1562887"/>
                  </a:lnTo>
                  <a:lnTo>
                    <a:pt x="212407" y="1549679"/>
                  </a:lnTo>
                  <a:lnTo>
                    <a:pt x="282841" y="1532064"/>
                  </a:lnTo>
                  <a:lnTo>
                    <a:pt x="353288" y="1505648"/>
                  </a:lnTo>
                  <a:lnTo>
                    <a:pt x="423722" y="1488046"/>
                  </a:lnTo>
                  <a:lnTo>
                    <a:pt x="494156" y="1452829"/>
                  </a:lnTo>
                  <a:lnTo>
                    <a:pt x="564591" y="1395603"/>
                  </a:lnTo>
                  <a:lnTo>
                    <a:pt x="635025" y="1355979"/>
                  </a:lnTo>
                  <a:lnTo>
                    <a:pt x="705459" y="1303147"/>
                  </a:lnTo>
                  <a:lnTo>
                    <a:pt x="775893" y="1270139"/>
                  </a:lnTo>
                  <a:lnTo>
                    <a:pt x="846328" y="1204099"/>
                  </a:lnTo>
                  <a:lnTo>
                    <a:pt x="916762" y="1135862"/>
                  </a:lnTo>
                  <a:lnTo>
                    <a:pt x="987196" y="1074242"/>
                  </a:lnTo>
                  <a:lnTo>
                    <a:pt x="1057630" y="1010399"/>
                  </a:lnTo>
                  <a:lnTo>
                    <a:pt x="1128077" y="931164"/>
                  </a:lnTo>
                  <a:lnTo>
                    <a:pt x="1198511" y="906957"/>
                  </a:lnTo>
                  <a:lnTo>
                    <a:pt x="1268945" y="884936"/>
                  </a:lnTo>
                  <a:lnTo>
                    <a:pt x="1339380" y="838720"/>
                  </a:lnTo>
                  <a:lnTo>
                    <a:pt x="1409814" y="757275"/>
                  </a:lnTo>
                  <a:lnTo>
                    <a:pt x="1480248" y="702246"/>
                  </a:lnTo>
                  <a:lnTo>
                    <a:pt x="1550682" y="678040"/>
                  </a:lnTo>
                  <a:lnTo>
                    <a:pt x="1621116" y="636219"/>
                  </a:lnTo>
                  <a:lnTo>
                    <a:pt x="1691551" y="581190"/>
                  </a:lnTo>
                  <a:lnTo>
                    <a:pt x="1761985" y="486537"/>
                  </a:lnTo>
                  <a:lnTo>
                    <a:pt x="1832419" y="442518"/>
                  </a:lnTo>
                  <a:lnTo>
                    <a:pt x="1902853" y="396290"/>
                  </a:lnTo>
                  <a:lnTo>
                    <a:pt x="1973300" y="367677"/>
                  </a:lnTo>
                  <a:lnTo>
                    <a:pt x="2043734" y="299453"/>
                  </a:lnTo>
                  <a:lnTo>
                    <a:pt x="2114169" y="268630"/>
                  </a:lnTo>
                  <a:lnTo>
                    <a:pt x="2184603" y="213601"/>
                  </a:lnTo>
                  <a:lnTo>
                    <a:pt x="2255037" y="171780"/>
                  </a:lnTo>
                  <a:lnTo>
                    <a:pt x="2325471" y="103555"/>
                  </a:lnTo>
                  <a:lnTo>
                    <a:pt x="2395905" y="70535"/>
                  </a:lnTo>
                  <a:lnTo>
                    <a:pt x="2466340" y="33121"/>
                  </a:lnTo>
                  <a:lnTo>
                    <a:pt x="2535910" y="0"/>
                  </a:lnTo>
                </a:path>
              </a:pathLst>
            </a:custGeom>
            <a:ln w="27508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4770156" y="317473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20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770156" y="317473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20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4842793" y="315051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4842793" y="315051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913228" y="314611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913228" y="314611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983664" y="313291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983664" y="313291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054099" y="311530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054099" y="311530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124535" y="308888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124535" y="308888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194969" y="307127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5194969" y="307127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265404" y="303606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265404" y="3036061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335840" y="297883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335840" y="297883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406275" y="293921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406275" y="293921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476711" y="288638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476711" y="288638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547146" y="285336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547146" y="285336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617581" y="278733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617581" y="278733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28887" y="259363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28887" y="259363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899322" y="251440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899322" y="251440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969758" y="249018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969758" y="249018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6040193" y="246817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6040193" y="246817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6110628" y="242195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6110628" y="242195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6181063" y="234051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6181063" y="234051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6251498" y="228548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6251498" y="228548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6321934" y="226127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6321934" y="226127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6392369" y="2219452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6392369" y="2219452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6462805" y="216442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6462805" y="216442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6533240" y="206977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6533240" y="206977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6603675" y="202575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6603675" y="2025755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674111" y="1979532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6674111" y="1979532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6744545" y="195091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744545" y="195091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6814982" y="188268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6814982" y="188268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885416" y="185186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885416" y="185186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6955852" y="179684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6955852" y="179684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7026287" y="175501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7026287" y="1755019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7096723" y="1686784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7096723" y="1686784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7167158" y="165376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7167158" y="1653768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7237594" y="161635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7237594" y="1616350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7308029" y="158333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7308029" y="1583333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685758" y="2717746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685758" y="2717746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756193" y="265831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0" y="41821"/>
                  </a:lnTo>
                  <a:lnTo>
                    <a:pt x="41821" y="83642"/>
                  </a:lnTo>
                  <a:lnTo>
                    <a:pt x="83642" y="41821"/>
                  </a:lnTo>
                  <a:lnTo>
                    <a:pt x="4182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756193" y="2658317"/>
              <a:ext cx="83820" cy="83820"/>
            </a:xfrm>
            <a:custGeom>
              <a:avLst/>
              <a:gdLst/>
              <a:ahLst/>
              <a:cxnLst/>
              <a:rect l="l" t="t" r="r" b="b"/>
              <a:pathLst>
                <a:path w="83820" h="83819">
                  <a:moveTo>
                    <a:pt x="41821" y="0"/>
                  </a:moveTo>
                  <a:lnTo>
                    <a:pt x="83642" y="41821"/>
                  </a:lnTo>
                  <a:lnTo>
                    <a:pt x="41821" y="83642"/>
                  </a:lnTo>
                  <a:lnTo>
                    <a:pt x="0" y="41821"/>
                  </a:lnTo>
                  <a:lnTo>
                    <a:pt x="41821" y="0"/>
                  </a:lnTo>
                  <a:close/>
                </a:path>
              </a:pathLst>
            </a:custGeom>
            <a:ln w="9169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4772438" y="3219438"/>
            <a:ext cx="2608539" cy="11015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26003" marR="5074" indent="-13953">
              <a:lnSpc>
                <a:spcPct val="108300"/>
              </a:lnSpc>
              <a:spcBef>
                <a:spcPts val="95"/>
              </a:spcBef>
            </a:pPr>
            <a:r>
              <a:rPr sz="200" b="1" spc="5" dirty="0">
                <a:latin typeface="Calibri"/>
                <a:cs typeface="Calibri"/>
              </a:rPr>
              <a:t>OC </a:t>
            </a:r>
            <a:r>
              <a:rPr sz="200" b="1" spc="-15" dirty="0">
                <a:latin typeface="Calibri"/>
                <a:cs typeface="Calibri"/>
              </a:rPr>
              <a:t>T-</a:t>
            </a:r>
            <a:r>
              <a:rPr sz="200" b="1" spc="45" dirty="0">
                <a:latin typeface="Calibri"/>
                <a:cs typeface="Calibri"/>
              </a:rPr>
              <a:t> </a:t>
            </a:r>
            <a:r>
              <a:rPr sz="200" b="1" spc="10" dirty="0">
                <a:latin typeface="Calibri"/>
                <a:cs typeface="Calibri"/>
              </a:rPr>
              <a:t>NOV-  </a:t>
            </a:r>
            <a:r>
              <a:rPr sz="200" b="1" spc="-5" dirty="0">
                <a:latin typeface="Calibri"/>
                <a:cs typeface="Calibri"/>
              </a:rPr>
              <a:t>DIC-</a:t>
            </a:r>
            <a:r>
              <a:rPr sz="200" b="1" spc="55" dirty="0">
                <a:latin typeface="Calibri"/>
                <a:cs typeface="Calibri"/>
              </a:rPr>
              <a:t>  </a:t>
            </a:r>
            <a:r>
              <a:rPr sz="200" b="1" spc="-5" dirty="0">
                <a:latin typeface="Calibri"/>
                <a:cs typeface="Calibri"/>
              </a:rPr>
              <a:t>ENE </a:t>
            </a:r>
            <a:r>
              <a:rPr sz="200" b="1" spc="5" dirty="0">
                <a:latin typeface="Calibri"/>
                <a:cs typeface="Calibri"/>
              </a:rPr>
              <a:t>-   </a:t>
            </a:r>
            <a:r>
              <a:rPr sz="200" b="1" spc="-10" dirty="0">
                <a:latin typeface="Calibri"/>
                <a:cs typeface="Calibri"/>
              </a:rPr>
              <a:t>FE </a:t>
            </a:r>
            <a:r>
              <a:rPr sz="200" b="1" spc="15" dirty="0">
                <a:latin typeface="Calibri"/>
                <a:cs typeface="Calibri"/>
              </a:rPr>
              <a:t>B-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AR </a:t>
            </a:r>
            <a:r>
              <a:rPr sz="200" b="1" spc="5" dirty="0">
                <a:latin typeface="Calibri"/>
                <a:cs typeface="Calibri"/>
              </a:rPr>
              <a:t>-  </a:t>
            </a:r>
            <a:r>
              <a:rPr sz="200" b="1" spc="10" dirty="0">
                <a:latin typeface="Calibri"/>
                <a:cs typeface="Calibri"/>
              </a:rPr>
              <a:t>AB </a:t>
            </a:r>
            <a:r>
              <a:rPr sz="200" b="1" spc="-20" dirty="0">
                <a:latin typeface="Calibri"/>
                <a:cs typeface="Calibri"/>
              </a:rPr>
              <a:t>R-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AY</a:t>
            </a:r>
            <a:r>
              <a:rPr sz="200" b="1" spc="-5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-  JUN-   </a:t>
            </a:r>
            <a:r>
              <a:rPr sz="200" b="1" dirty="0">
                <a:latin typeface="Calibri"/>
                <a:cs typeface="Calibri"/>
              </a:rPr>
              <a:t>JUL-   </a:t>
            </a:r>
            <a:r>
              <a:rPr sz="200" b="1" spc="10" dirty="0">
                <a:latin typeface="Calibri"/>
                <a:cs typeface="Calibri"/>
              </a:rPr>
              <a:t>AGO-  </a:t>
            </a:r>
            <a:r>
              <a:rPr sz="200" b="1" spc="-10" dirty="0">
                <a:latin typeface="Calibri"/>
                <a:cs typeface="Calibri"/>
              </a:rPr>
              <a:t>SE </a:t>
            </a:r>
            <a:r>
              <a:rPr sz="200" b="1" spc="-20" dirty="0">
                <a:latin typeface="Calibri"/>
                <a:cs typeface="Calibri"/>
              </a:rPr>
              <a:t>P-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OC </a:t>
            </a:r>
            <a:r>
              <a:rPr sz="200" b="1" spc="-15" dirty="0">
                <a:latin typeface="Calibri"/>
                <a:cs typeface="Calibri"/>
              </a:rPr>
              <a:t>T-</a:t>
            </a:r>
            <a:r>
              <a:rPr sz="200" b="1" spc="45" dirty="0">
                <a:latin typeface="Calibri"/>
                <a:cs typeface="Calibri"/>
              </a:rPr>
              <a:t> </a:t>
            </a:r>
            <a:r>
              <a:rPr sz="200" b="1" spc="10" dirty="0">
                <a:latin typeface="Calibri"/>
                <a:cs typeface="Calibri"/>
              </a:rPr>
              <a:t>NOV-  </a:t>
            </a:r>
            <a:r>
              <a:rPr sz="200" b="1" spc="-5" dirty="0">
                <a:latin typeface="Calibri"/>
                <a:cs typeface="Calibri"/>
              </a:rPr>
              <a:t>DIC-</a:t>
            </a:r>
            <a:r>
              <a:rPr sz="200" b="1" spc="55" dirty="0">
                <a:latin typeface="Calibri"/>
                <a:cs typeface="Calibri"/>
              </a:rPr>
              <a:t>  </a:t>
            </a:r>
            <a:r>
              <a:rPr sz="200" b="1" spc="-5" dirty="0">
                <a:latin typeface="Calibri"/>
                <a:cs typeface="Calibri"/>
              </a:rPr>
              <a:t>ENE </a:t>
            </a:r>
            <a:r>
              <a:rPr sz="200" b="1" spc="5" dirty="0">
                <a:latin typeface="Calibri"/>
                <a:cs typeface="Calibri"/>
              </a:rPr>
              <a:t>-   </a:t>
            </a:r>
            <a:r>
              <a:rPr sz="200" b="1" spc="-10" dirty="0">
                <a:latin typeface="Calibri"/>
                <a:cs typeface="Calibri"/>
              </a:rPr>
              <a:t>FE </a:t>
            </a:r>
            <a:r>
              <a:rPr sz="200" b="1" spc="15" dirty="0">
                <a:latin typeface="Calibri"/>
                <a:cs typeface="Calibri"/>
              </a:rPr>
              <a:t>B-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AR </a:t>
            </a:r>
            <a:r>
              <a:rPr sz="200" b="1" spc="5" dirty="0">
                <a:latin typeface="Calibri"/>
                <a:cs typeface="Calibri"/>
              </a:rPr>
              <a:t>-  </a:t>
            </a:r>
            <a:r>
              <a:rPr sz="200" b="1" spc="10" dirty="0">
                <a:latin typeface="Calibri"/>
                <a:cs typeface="Calibri"/>
              </a:rPr>
              <a:t>AB </a:t>
            </a:r>
            <a:r>
              <a:rPr sz="200" b="1" spc="-20" dirty="0">
                <a:latin typeface="Calibri"/>
                <a:cs typeface="Calibri"/>
              </a:rPr>
              <a:t>R-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AY</a:t>
            </a:r>
            <a:r>
              <a:rPr sz="200" b="1" spc="-5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-  JUN-   </a:t>
            </a:r>
            <a:r>
              <a:rPr sz="200" b="1" dirty="0">
                <a:latin typeface="Calibri"/>
                <a:cs typeface="Calibri"/>
              </a:rPr>
              <a:t>JUL-   </a:t>
            </a:r>
            <a:r>
              <a:rPr sz="200" b="1" spc="10" dirty="0">
                <a:latin typeface="Calibri"/>
                <a:cs typeface="Calibri"/>
              </a:rPr>
              <a:t>AGO-  </a:t>
            </a:r>
            <a:r>
              <a:rPr sz="200" b="1" spc="-10" dirty="0">
                <a:latin typeface="Calibri"/>
                <a:cs typeface="Calibri"/>
              </a:rPr>
              <a:t>SE </a:t>
            </a:r>
            <a:r>
              <a:rPr sz="200" b="1" spc="-20" dirty="0">
                <a:latin typeface="Calibri"/>
                <a:cs typeface="Calibri"/>
              </a:rPr>
              <a:t>P-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OC </a:t>
            </a:r>
            <a:r>
              <a:rPr sz="200" b="1" spc="-15" dirty="0">
                <a:latin typeface="Calibri"/>
                <a:cs typeface="Calibri"/>
              </a:rPr>
              <a:t>T-</a:t>
            </a:r>
            <a:r>
              <a:rPr sz="200" b="1" spc="45" dirty="0">
                <a:latin typeface="Calibri"/>
                <a:cs typeface="Calibri"/>
              </a:rPr>
              <a:t> </a:t>
            </a:r>
            <a:r>
              <a:rPr sz="200" b="1" spc="10" dirty="0">
                <a:latin typeface="Calibri"/>
                <a:cs typeface="Calibri"/>
              </a:rPr>
              <a:t>NOV-  </a:t>
            </a:r>
            <a:r>
              <a:rPr sz="200" b="1" spc="-5" dirty="0">
                <a:latin typeface="Calibri"/>
                <a:cs typeface="Calibri"/>
              </a:rPr>
              <a:t>DIC-</a:t>
            </a:r>
            <a:r>
              <a:rPr sz="200" b="1" spc="55" dirty="0">
                <a:latin typeface="Calibri"/>
                <a:cs typeface="Calibri"/>
              </a:rPr>
              <a:t>  </a:t>
            </a:r>
            <a:r>
              <a:rPr sz="200" b="1" spc="-5" dirty="0">
                <a:latin typeface="Calibri"/>
                <a:cs typeface="Calibri"/>
              </a:rPr>
              <a:t>ENE </a:t>
            </a:r>
            <a:r>
              <a:rPr sz="200" b="1" spc="5" dirty="0">
                <a:latin typeface="Calibri"/>
                <a:cs typeface="Calibri"/>
              </a:rPr>
              <a:t>-   </a:t>
            </a:r>
            <a:r>
              <a:rPr sz="200" b="1" spc="-10" dirty="0">
                <a:latin typeface="Calibri"/>
                <a:cs typeface="Calibri"/>
              </a:rPr>
              <a:t>FE </a:t>
            </a:r>
            <a:r>
              <a:rPr sz="200" b="1" spc="15" dirty="0">
                <a:latin typeface="Calibri"/>
                <a:cs typeface="Calibri"/>
              </a:rPr>
              <a:t>B-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AR </a:t>
            </a:r>
            <a:r>
              <a:rPr sz="200" b="1" spc="5" dirty="0">
                <a:latin typeface="Calibri"/>
                <a:cs typeface="Calibri"/>
              </a:rPr>
              <a:t>-  </a:t>
            </a:r>
            <a:r>
              <a:rPr sz="200" b="1" spc="10" dirty="0">
                <a:latin typeface="Calibri"/>
                <a:cs typeface="Calibri"/>
              </a:rPr>
              <a:t>AB </a:t>
            </a:r>
            <a:r>
              <a:rPr sz="200" b="1" spc="-20" dirty="0">
                <a:latin typeface="Calibri"/>
                <a:cs typeface="Calibri"/>
              </a:rPr>
              <a:t>R-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M </a:t>
            </a:r>
            <a:r>
              <a:rPr sz="200" b="1" spc="-25" dirty="0">
                <a:latin typeface="Calibri"/>
                <a:cs typeface="Calibri"/>
              </a:rPr>
              <a:t>AY</a:t>
            </a:r>
            <a:r>
              <a:rPr sz="200" b="1" spc="-5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-  JUN-   </a:t>
            </a:r>
            <a:r>
              <a:rPr sz="200" b="1" dirty="0">
                <a:latin typeface="Calibri"/>
                <a:cs typeface="Calibri"/>
              </a:rPr>
              <a:t>JUL-   </a:t>
            </a:r>
            <a:r>
              <a:rPr sz="200" b="1" spc="10" dirty="0">
                <a:latin typeface="Calibri"/>
                <a:cs typeface="Calibri"/>
              </a:rPr>
              <a:t>AGO-  </a:t>
            </a:r>
            <a:r>
              <a:rPr sz="200" b="1" spc="-10" dirty="0">
                <a:latin typeface="Calibri"/>
                <a:cs typeface="Calibri"/>
              </a:rPr>
              <a:t>SE </a:t>
            </a:r>
            <a:r>
              <a:rPr sz="200" b="1" spc="-20" dirty="0">
                <a:latin typeface="Calibri"/>
                <a:cs typeface="Calibri"/>
              </a:rPr>
              <a:t>P-</a:t>
            </a:r>
            <a:r>
              <a:rPr sz="200" b="1" spc="5" dirty="0">
                <a:latin typeface="Calibri"/>
                <a:cs typeface="Calibri"/>
              </a:rPr>
              <a:t>  </a:t>
            </a:r>
            <a:r>
              <a:rPr sz="200" b="1" spc="10" dirty="0">
                <a:latin typeface="Calibri"/>
                <a:cs typeface="Calibri"/>
              </a:rPr>
              <a:t> </a:t>
            </a:r>
            <a:r>
              <a:rPr sz="200" b="1" spc="5" dirty="0">
                <a:latin typeface="Calibri"/>
                <a:cs typeface="Calibri"/>
              </a:rPr>
              <a:t>OC </a:t>
            </a:r>
            <a:r>
              <a:rPr sz="200" b="1" spc="-30" dirty="0">
                <a:latin typeface="Calibri"/>
                <a:cs typeface="Calibri"/>
              </a:rPr>
              <a:t>T- </a:t>
            </a:r>
            <a:r>
              <a:rPr sz="200" b="1" spc="-2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18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18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18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19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20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0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   </a:t>
            </a:r>
            <a:r>
              <a:rPr sz="200" b="1" spc="65" dirty="0">
                <a:latin typeface="Calibri"/>
                <a:cs typeface="Calibri"/>
              </a:rPr>
              <a:t> </a:t>
            </a:r>
            <a:r>
              <a:rPr sz="200" b="1" spc="20" dirty="0">
                <a:latin typeface="Calibri"/>
                <a:cs typeface="Calibri"/>
              </a:rPr>
              <a:t>21</a:t>
            </a:r>
            <a:r>
              <a:rPr sz="200" b="1" spc="-15" dirty="0">
                <a:latin typeface="Calibri"/>
                <a:cs typeface="Calibri"/>
              </a:rPr>
              <a:t> </a:t>
            </a:r>
            <a:endParaRPr sz="200">
              <a:latin typeface="Calibri"/>
              <a:cs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6048287" y="3451678"/>
            <a:ext cx="176313" cy="0"/>
          </a:xfrm>
          <a:custGeom>
            <a:avLst/>
            <a:gdLst/>
            <a:ahLst/>
            <a:cxnLst/>
            <a:rect l="l" t="t" r="r" b="b"/>
            <a:pathLst>
              <a:path w="176529">
                <a:moveTo>
                  <a:pt x="0" y="0"/>
                </a:moveTo>
                <a:lnTo>
                  <a:pt x="176085" y="0"/>
                </a:lnTo>
              </a:path>
            </a:pathLst>
          </a:custGeom>
          <a:ln w="22923">
            <a:solidFill>
              <a:srgbClr val="59545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3" name="object 93"/>
          <p:cNvSpPr txBox="1"/>
          <p:nvPr/>
        </p:nvSpPr>
        <p:spPr>
          <a:xfrm>
            <a:off x="6230025" y="3380285"/>
            <a:ext cx="238466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-5" dirty="0">
                <a:latin typeface="Calibri"/>
                <a:cs typeface="Calibri"/>
              </a:rPr>
              <a:t>Teórico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840887" y="1346406"/>
            <a:ext cx="87268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Trebuchet MS"/>
                <a:cs typeface="Trebuchet MS"/>
              </a:rPr>
              <a:t>PACIENTES</a:t>
            </a:r>
            <a:r>
              <a:rPr sz="649" b="1" spc="-40" dirty="0">
                <a:latin typeface="Trebuchet MS"/>
                <a:cs typeface="Trebuchet MS"/>
              </a:rPr>
              <a:t> </a:t>
            </a:r>
            <a:r>
              <a:rPr sz="649" b="1" spc="-5" dirty="0">
                <a:latin typeface="Trebuchet MS"/>
                <a:cs typeface="Trebuchet MS"/>
              </a:rPr>
              <a:t>INCLUIDOS</a:t>
            </a:r>
            <a:endParaRPr sz="649">
              <a:latin typeface="Trebuchet MS"/>
              <a:cs typeface="Trebuchet MS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792952" y="1042946"/>
            <a:ext cx="1506268" cy="166379"/>
          </a:xfrm>
          <a:prstGeom prst="rect">
            <a:avLst/>
          </a:prstGeom>
          <a:solidFill>
            <a:srgbClr val="FFD186"/>
          </a:solidFill>
        </p:spPr>
        <p:txBody>
          <a:bodyPr vert="horz" wrap="square" lIns="0" tIns="35516" rIns="0" bIns="0" rtlCol="0">
            <a:spAutoFit/>
          </a:bodyPr>
          <a:lstStyle/>
          <a:p>
            <a:pPr marL="143338">
              <a:spcBef>
                <a:spcPts val="280"/>
              </a:spcBef>
            </a:pP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Recruitment</a:t>
            </a:r>
            <a:r>
              <a:rPr sz="849" b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completed</a:t>
            </a:r>
            <a:endParaRPr sz="849">
              <a:latin typeface="Trebuchet MS"/>
              <a:cs typeface="Trebuchet MS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4015848"/>
            <a:ext cx="6397357" cy="326622"/>
            <a:chOff x="1270344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458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4040393"/>
              <a:ext cx="463840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749731" y="644020"/>
            <a:ext cx="3398161" cy="2779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5" dirty="0">
                <a:solidFill>
                  <a:srgbClr val="C00000"/>
                </a:solidFill>
              </a:rPr>
              <a:t>GEM-CESAR</a:t>
            </a:r>
            <a:r>
              <a:rPr sz="1698" spc="-10" dirty="0">
                <a:solidFill>
                  <a:srgbClr val="C00000"/>
                </a:solidFill>
              </a:rPr>
              <a:t> </a:t>
            </a:r>
            <a:r>
              <a:rPr sz="1698" spc="15" dirty="0">
                <a:solidFill>
                  <a:srgbClr val="C00000"/>
                </a:solidFill>
              </a:rPr>
              <a:t>and</a:t>
            </a:r>
            <a:r>
              <a:rPr sz="1698" spc="-10" dirty="0">
                <a:solidFill>
                  <a:srgbClr val="C00000"/>
                </a:solidFill>
              </a:rPr>
              <a:t> </a:t>
            </a:r>
            <a:r>
              <a:rPr sz="1698" spc="15" dirty="0">
                <a:solidFill>
                  <a:srgbClr val="C00000"/>
                </a:solidFill>
              </a:rPr>
              <a:t>GEM-2017</a:t>
            </a:r>
            <a:r>
              <a:rPr sz="1698" spc="5" dirty="0">
                <a:solidFill>
                  <a:srgbClr val="C00000"/>
                </a:solidFill>
              </a:rPr>
              <a:t> </a:t>
            </a:r>
            <a:r>
              <a:rPr sz="1698" spc="10" dirty="0">
                <a:solidFill>
                  <a:srgbClr val="C00000"/>
                </a:solidFill>
              </a:rPr>
              <a:t>FIT</a:t>
            </a:r>
            <a:endParaRPr sz="1698" dirty="0">
              <a:solidFill>
                <a:srgbClr val="C00000"/>
              </a:solidFill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44497" y="1460721"/>
            <a:ext cx="365499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Los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objetivos principales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están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basados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en MRD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por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lo 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que:</a:t>
            </a:r>
            <a:endParaRPr sz="104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15530" y="1872921"/>
            <a:ext cx="5912180" cy="529877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426208" marR="5074" indent="-414157">
              <a:lnSpc>
                <a:spcPct val="102800"/>
              </a:lnSpc>
              <a:spcBef>
                <a:spcPts val="75"/>
              </a:spcBef>
            </a:pP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No </a:t>
            </a:r>
            <a:r>
              <a:rPr sz="1698" b="1" spc="20" dirty="0">
                <a:solidFill>
                  <a:srgbClr val="0432FF"/>
                </a:solidFill>
                <a:latin typeface="Trebuchet MS"/>
                <a:cs typeface="Trebuchet MS"/>
              </a:rPr>
              <a:t>olvidar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realizar </a:t>
            </a:r>
            <a:r>
              <a:rPr sz="1698" b="1" spc="20" dirty="0">
                <a:solidFill>
                  <a:srgbClr val="0432FF"/>
                </a:solidFill>
                <a:latin typeface="Trebuchet MS"/>
                <a:cs typeface="Trebuchet MS"/>
              </a:rPr>
              <a:t>MO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de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acuerdo al protocolo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y siempre </a:t>
            </a:r>
            <a:r>
              <a:rPr sz="1698" b="1" spc="-499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una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vez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al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año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dirty="0">
                <a:solidFill>
                  <a:srgbClr val="0432FF"/>
                </a:solidFill>
                <a:latin typeface="Trebuchet MS"/>
                <a:cs typeface="Trebuchet MS"/>
              </a:rPr>
              <a:t>para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evaluar la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MRD–ve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mantenida</a:t>
            </a:r>
            <a:endParaRPr sz="1698">
              <a:latin typeface="Trebuchet MS"/>
              <a:cs typeface="Trebuchet M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7"/>
            <a:ext cx="442525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6421" y="4015847"/>
            <a:ext cx="921519" cy="323451"/>
            <a:chOff x="1803011" y="4020799"/>
            <a:chExt cx="922655" cy="3238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316841" y="613243"/>
            <a:ext cx="4509924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GEM-IBERDARAX:</a:t>
            </a:r>
            <a:r>
              <a:rPr sz="1698" b="1" spc="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Design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20" dirty="0">
                <a:solidFill>
                  <a:srgbClr val="C00000"/>
                </a:solidFill>
                <a:latin typeface="Trebuchet MS"/>
                <a:cs typeface="Trebuchet MS"/>
              </a:rPr>
              <a:t>&amp;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Objectives</a:t>
            </a:r>
            <a:endParaRPr sz="1698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21890" y="3642993"/>
            <a:ext cx="6212165" cy="357699"/>
          </a:xfrm>
          <a:prstGeom prst="rect">
            <a:avLst/>
          </a:prstGeom>
        </p:spPr>
        <p:txBody>
          <a:bodyPr vert="horz" wrap="square" lIns="0" tIns="27906" rIns="0" bIns="0" rtlCol="0">
            <a:spAutoFit/>
          </a:bodyPr>
          <a:lstStyle/>
          <a:p>
            <a:pPr marL="197248" marR="5074" indent="-185197">
              <a:lnSpc>
                <a:spcPct val="86700"/>
              </a:lnSpc>
              <a:spcBef>
                <a:spcPts val="220"/>
              </a:spcBef>
              <a:tabLst>
                <a:tab pos="196614" algn="l"/>
              </a:tabLst>
            </a:pP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–	</a:t>
            </a:r>
            <a:r>
              <a:rPr sz="799" b="1" spc="-25" dirty="0">
                <a:solidFill>
                  <a:srgbClr val="7F7F7F"/>
                </a:solidFill>
                <a:latin typeface="Arial"/>
                <a:cs typeface="Arial"/>
              </a:rPr>
              <a:t>Primary objective: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To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determine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the </a:t>
            </a:r>
            <a:r>
              <a:rPr sz="799" b="1" spc="-25" dirty="0">
                <a:solidFill>
                  <a:srgbClr val="0432FF"/>
                </a:solidFill>
                <a:latin typeface="Arial"/>
                <a:cs typeface="Arial"/>
              </a:rPr>
              <a:t>efficacy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of </a:t>
            </a:r>
            <a:r>
              <a:rPr sz="799" spc="-60" dirty="0">
                <a:solidFill>
                  <a:srgbClr val="7F7F7F"/>
                </a:solidFill>
                <a:latin typeface="Arial"/>
                <a:cs typeface="Arial"/>
              </a:rPr>
              <a:t>IBER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in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combination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with 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dexamethasone </a:t>
            </a:r>
            <a:r>
              <a:rPr sz="799" spc="-55" dirty="0">
                <a:solidFill>
                  <a:srgbClr val="7F7F7F"/>
                </a:solidFill>
                <a:latin typeface="Arial"/>
                <a:cs typeface="Arial"/>
              </a:rPr>
              <a:t>(IBERDEX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cohort 1)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and 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also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in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combination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with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daratumumab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dexamethasone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5" dirty="0">
                <a:solidFill>
                  <a:srgbClr val="7F7F7F"/>
                </a:solidFill>
                <a:latin typeface="Arial"/>
                <a:cs typeface="Arial"/>
              </a:rPr>
              <a:t>(IBERDARADEX</a:t>
            </a:r>
            <a:r>
              <a:rPr sz="799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cohort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2)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in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transplant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ineligible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40" dirty="0">
                <a:solidFill>
                  <a:srgbClr val="7F7F7F"/>
                </a:solidFill>
                <a:latin typeface="Arial"/>
                <a:cs typeface="Arial"/>
              </a:rPr>
              <a:t>NDMM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patients,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40" dirty="0">
                <a:solidFill>
                  <a:srgbClr val="7F7F7F"/>
                </a:solidFill>
                <a:latin typeface="Arial"/>
                <a:cs typeface="Arial"/>
              </a:rPr>
              <a:t>as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measured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by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overall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 rate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40" dirty="0">
                <a:solidFill>
                  <a:srgbClr val="7F7F7F"/>
                </a:solidFill>
                <a:latin typeface="Arial"/>
                <a:cs typeface="Arial"/>
              </a:rPr>
              <a:t>as </a:t>
            </a:r>
            <a:r>
              <a:rPr sz="799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well </a:t>
            </a:r>
            <a:r>
              <a:rPr sz="799" spc="-40" dirty="0">
                <a:solidFill>
                  <a:srgbClr val="7F7F7F"/>
                </a:solidFill>
                <a:latin typeface="Arial"/>
                <a:cs typeface="Arial"/>
              </a:rPr>
              <a:t>as</a:t>
            </a:r>
            <a:r>
              <a:rPr sz="799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the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other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categories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99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especially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the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complete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0" dirty="0">
                <a:solidFill>
                  <a:srgbClr val="7F7F7F"/>
                </a:solidFill>
                <a:latin typeface="Arial"/>
                <a:cs typeface="Arial"/>
              </a:rPr>
              <a:t>rate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0" dirty="0">
                <a:solidFill>
                  <a:srgbClr val="7F7F7F"/>
                </a:solidFill>
                <a:latin typeface="Arial"/>
                <a:cs typeface="Arial"/>
              </a:rPr>
              <a:t>(CRR)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according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to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the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45" dirty="0">
                <a:solidFill>
                  <a:srgbClr val="7F7F7F"/>
                </a:solidFill>
                <a:latin typeface="Arial"/>
                <a:cs typeface="Arial"/>
              </a:rPr>
              <a:t>IMWG</a:t>
            </a:r>
            <a:r>
              <a:rPr sz="799" spc="-4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criteria</a:t>
            </a:r>
            <a:r>
              <a:rPr sz="79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25" dirty="0">
                <a:solidFill>
                  <a:srgbClr val="7F7F7F"/>
                </a:solidFill>
                <a:latin typeface="Arial"/>
                <a:cs typeface="Arial"/>
              </a:rPr>
              <a:t>2016</a:t>
            </a:r>
            <a:endParaRPr sz="799">
              <a:latin typeface="Arial"/>
              <a:cs typeface="Arial"/>
            </a:endParaRPr>
          </a:p>
        </p:txBody>
      </p: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92729" y="906570"/>
            <a:ext cx="4419457" cy="2756578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183965" y="1525358"/>
            <a:ext cx="286667" cy="102109"/>
          </a:xfrm>
          <a:prstGeom prst="rect">
            <a:avLst/>
          </a:prstGeom>
          <a:solidFill>
            <a:srgbClr val="EBA5E9"/>
          </a:solidFill>
        </p:spPr>
        <p:txBody>
          <a:bodyPr vert="horz" wrap="square" lIns="0" tIns="634" rIns="0" bIns="0" rtlCol="0">
            <a:spAutoFit/>
          </a:bodyPr>
          <a:lstStyle/>
          <a:p>
            <a:pPr algn="ctr">
              <a:spcBef>
                <a:spcPts val="5"/>
              </a:spcBef>
            </a:pPr>
            <a:r>
              <a:rPr sz="649" dirty="0">
                <a:solidFill>
                  <a:srgbClr val="595454"/>
                </a:solidFill>
                <a:latin typeface="Trebuchet MS"/>
                <a:cs typeface="Trebuchet MS"/>
              </a:rPr>
              <a:t>56</a:t>
            </a:r>
            <a:endParaRPr sz="64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48766" y="1525358"/>
            <a:ext cx="286667" cy="102109"/>
          </a:xfrm>
          <a:prstGeom prst="rect">
            <a:avLst/>
          </a:prstGeom>
          <a:solidFill>
            <a:srgbClr val="E077DE"/>
          </a:solidFill>
        </p:spPr>
        <p:txBody>
          <a:bodyPr vert="horz" wrap="square" lIns="0" tIns="634" rIns="0" bIns="0" rtlCol="0">
            <a:spAutoFit/>
          </a:bodyPr>
          <a:lstStyle/>
          <a:p>
            <a:pPr algn="ctr">
              <a:spcBef>
                <a:spcPts val="5"/>
              </a:spcBef>
            </a:pPr>
            <a:r>
              <a:rPr sz="649" dirty="0">
                <a:solidFill>
                  <a:srgbClr val="595454"/>
                </a:solidFill>
                <a:latin typeface="Trebuchet MS"/>
                <a:cs typeface="Trebuchet MS"/>
              </a:rPr>
              <a:t>70</a:t>
            </a:r>
            <a:endParaRPr sz="649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195232" y="1258568"/>
            <a:ext cx="2544483" cy="140352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34248" rIns="0" bIns="0" rtlCol="0">
            <a:spAutoFit/>
          </a:bodyPr>
          <a:lstStyle/>
          <a:p>
            <a:pPr marL="271454" indent="-206762">
              <a:spcBef>
                <a:spcPts val="270"/>
              </a:spcBef>
              <a:buFont typeface="Arial"/>
              <a:buChar char="•"/>
              <a:tabLst>
                <a:tab pos="271454" algn="l"/>
                <a:tab pos="272088" algn="l"/>
              </a:tabLst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30%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 of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population will be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frail</a:t>
            </a:r>
            <a:endParaRPr sz="999">
              <a:latin typeface="Trebuchet MS"/>
              <a:cs typeface="Trebuchet MS"/>
            </a:endParaRPr>
          </a:p>
          <a:p>
            <a:pPr marL="271454" marR="183929" indent="-206127">
              <a:lnSpc>
                <a:spcPct val="102499"/>
              </a:lnSpc>
              <a:spcBef>
                <a:spcPts val="204"/>
              </a:spcBef>
              <a:buFont typeface="Arial"/>
              <a:buChar char="•"/>
              <a:tabLst>
                <a:tab pos="271454" algn="l"/>
                <a:tab pos="272088" algn="l"/>
              </a:tabLst>
            </a:pP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Modified IMWG 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frailty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score will be </a:t>
            </a:r>
            <a:r>
              <a:rPr sz="999" b="1" spc="-29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used to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evaluate the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frailty</a:t>
            </a:r>
            <a:endParaRPr sz="999">
              <a:latin typeface="Trebuchet MS"/>
              <a:cs typeface="Trebuchet MS"/>
            </a:endParaRPr>
          </a:p>
          <a:p>
            <a:pPr marL="271454" marR="288578" indent="-206127">
              <a:lnSpc>
                <a:spcPct val="101099"/>
              </a:lnSpc>
              <a:spcBef>
                <a:spcPts val="245"/>
              </a:spcBef>
              <a:buFont typeface="Arial"/>
              <a:buChar char="•"/>
              <a:tabLst>
                <a:tab pos="271454" algn="l"/>
                <a:tab pos="272088" algn="l"/>
              </a:tabLst>
            </a:pP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This is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a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platform for adding new </a:t>
            </a:r>
            <a:r>
              <a:rPr sz="999" b="1" spc="-29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combos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if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we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 want....</a:t>
            </a:r>
            <a:endParaRPr sz="999">
              <a:latin typeface="Trebuchet MS"/>
              <a:cs typeface="Trebuchet MS"/>
            </a:endParaRPr>
          </a:p>
          <a:p>
            <a:pPr marL="271454" marR="224520" indent="-206127">
              <a:lnSpc>
                <a:spcPct val="98900"/>
              </a:lnSpc>
              <a:spcBef>
                <a:spcPts val="270"/>
              </a:spcBef>
              <a:buFont typeface="Arial"/>
              <a:buChar char="•"/>
              <a:tabLst>
                <a:tab pos="271454" algn="l"/>
                <a:tab pos="272088" algn="l"/>
              </a:tabLst>
            </a:pP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We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are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planning to rescue this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population with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CC-92480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plus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Vd </a:t>
            </a:r>
            <a:r>
              <a:rPr sz="999" b="1" spc="-29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(ASH2021)</a:t>
            </a:r>
            <a:endParaRPr sz="999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274410" y="974393"/>
            <a:ext cx="6595233" cy="1003332"/>
            <a:chOff x="1270344" y="975594"/>
            <a:chExt cx="6603365" cy="1004569"/>
          </a:xfrm>
        </p:grpSpPr>
        <p:sp>
          <p:nvSpPr>
            <p:cNvPr id="14" name="object 14"/>
            <p:cNvSpPr/>
            <p:nvPr/>
          </p:nvSpPr>
          <p:spPr>
            <a:xfrm>
              <a:off x="1270344" y="982471"/>
              <a:ext cx="6603365" cy="0"/>
            </a:xfrm>
            <a:custGeom>
              <a:avLst/>
              <a:gdLst/>
              <a:ahLst/>
              <a:cxnLst/>
              <a:rect l="l" t="t" r="r" b="b"/>
              <a:pathLst>
                <a:path w="6603365">
                  <a:moveTo>
                    <a:pt x="0" y="0"/>
                  </a:moveTo>
                  <a:lnTo>
                    <a:pt x="6603314" y="0"/>
                  </a:lnTo>
                </a:path>
              </a:pathLst>
            </a:custGeom>
            <a:ln w="13754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1919982" y="1710481"/>
              <a:ext cx="676275" cy="260350"/>
            </a:xfrm>
            <a:custGeom>
              <a:avLst/>
              <a:gdLst/>
              <a:ahLst/>
              <a:cxnLst/>
              <a:rect l="l" t="t" r="r" b="b"/>
              <a:pathLst>
                <a:path w="676275" h="260350">
                  <a:moveTo>
                    <a:pt x="0" y="129997"/>
                  </a:moveTo>
                  <a:lnTo>
                    <a:pt x="26562" y="79397"/>
                  </a:lnTo>
                  <a:lnTo>
                    <a:pt x="57726" y="57315"/>
                  </a:lnTo>
                  <a:lnTo>
                    <a:pt x="98999" y="38076"/>
                  </a:lnTo>
                  <a:lnTo>
                    <a:pt x="149022" y="22202"/>
                  </a:lnTo>
                  <a:lnTo>
                    <a:pt x="206436" y="10216"/>
                  </a:lnTo>
                  <a:lnTo>
                    <a:pt x="269881" y="2641"/>
                  </a:lnTo>
                  <a:lnTo>
                    <a:pt x="337997" y="0"/>
                  </a:lnTo>
                  <a:lnTo>
                    <a:pt x="406118" y="2641"/>
                  </a:lnTo>
                  <a:lnTo>
                    <a:pt x="469566" y="10216"/>
                  </a:lnTo>
                  <a:lnTo>
                    <a:pt x="526982" y="22202"/>
                  </a:lnTo>
                  <a:lnTo>
                    <a:pt x="577007" y="38076"/>
                  </a:lnTo>
                  <a:lnTo>
                    <a:pt x="618281" y="57315"/>
                  </a:lnTo>
                  <a:lnTo>
                    <a:pt x="649445" y="79397"/>
                  </a:lnTo>
                  <a:lnTo>
                    <a:pt x="676008" y="129997"/>
                  </a:lnTo>
                  <a:lnTo>
                    <a:pt x="669141" y="156195"/>
                  </a:lnTo>
                  <a:lnTo>
                    <a:pt x="618281" y="202678"/>
                  </a:lnTo>
                  <a:lnTo>
                    <a:pt x="577007" y="221918"/>
                  </a:lnTo>
                  <a:lnTo>
                    <a:pt x="526982" y="237792"/>
                  </a:lnTo>
                  <a:lnTo>
                    <a:pt x="469566" y="249778"/>
                  </a:lnTo>
                  <a:lnTo>
                    <a:pt x="406118" y="257353"/>
                  </a:lnTo>
                  <a:lnTo>
                    <a:pt x="337997" y="259994"/>
                  </a:lnTo>
                  <a:lnTo>
                    <a:pt x="269881" y="257353"/>
                  </a:lnTo>
                  <a:lnTo>
                    <a:pt x="206436" y="249778"/>
                  </a:lnTo>
                  <a:lnTo>
                    <a:pt x="149022" y="237792"/>
                  </a:lnTo>
                  <a:lnTo>
                    <a:pt x="98999" y="221918"/>
                  </a:lnTo>
                  <a:lnTo>
                    <a:pt x="57726" y="202678"/>
                  </a:lnTo>
                  <a:lnTo>
                    <a:pt x="26562" y="180596"/>
                  </a:lnTo>
                  <a:lnTo>
                    <a:pt x="0" y="129997"/>
                  </a:lnTo>
                  <a:close/>
                </a:path>
              </a:pathLst>
            </a:custGeom>
            <a:ln w="18338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718435" y="1658481"/>
              <a:ext cx="676275" cy="260350"/>
            </a:xfrm>
            <a:custGeom>
              <a:avLst/>
              <a:gdLst/>
              <a:ahLst/>
              <a:cxnLst/>
              <a:rect l="l" t="t" r="r" b="b"/>
              <a:pathLst>
                <a:path w="676275" h="260350">
                  <a:moveTo>
                    <a:pt x="0" y="129997"/>
                  </a:moveTo>
                  <a:lnTo>
                    <a:pt x="26562" y="79397"/>
                  </a:lnTo>
                  <a:lnTo>
                    <a:pt x="57726" y="57315"/>
                  </a:lnTo>
                  <a:lnTo>
                    <a:pt x="98999" y="38076"/>
                  </a:lnTo>
                  <a:lnTo>
                    <a:pt x="149022" y="22202"/>
                  </a:lnTo>
                  <a:lnTo>
                    <a:pt x="206436" y="10216"/>
                  </a:lnTo>
                  <a:lnTo>
                    <a:pt x="269881" y="2641"/>
                  </a:lnTo>
                  <a:lnTo>
                    <a:pt x="337997" y="0"/>
                  </a:lnTo>
                  <a:lnTo>
                    <a:pt x="406118" y="2641"/>
                  </a:lnTo>
                  <a:lnTo>
                    <a:pt x="469566" y="10216"/>
                  </a:lnTo>
                  <a:lnTo>
                    <a:pt x="526982" y="22202"/>
                  </a:lnTo>
                  <a:lnTo>
                    <a:pt x="577007" y="38076"/>
                  </a:lnTo>
                  <a:lnTo>
                    <a:pt x="618281" y="57315"/>
                  </a:lnTo>
                  <a:lnTo>
                    <a:pt x="649445" y="79397"/>
                  </a:lnTo>
                  <a:lnTo>
                    <a:pt x="676008" y="129997"/>
                  </a:lnTo>
                  <a:lnTo>
                    <a:pt x="669141" y="156195"/>
                  </a:lnTo>
                  <a:lnTo>
                    <a:pt x="618281" y="202678"/>
                  </a:lnTo>
                  <a:lnTo>
                    <a:pt x="577007" y="221918"/>
                  </a:lnTo>
                  <a:lnTo>
                    <a:pt x="526982" y="237792"/>
                  </a:lnTo>
                  <a:lnTo>
                    <a:pt x="469566" y="249778"/>
                  </a:lnTo>
                  <a:lnTo>
                    <a:pt x="406118" y="257353"/>
                  </a:lnTo>
                  <a:lnTo>
                    <a:pt x="337997" y="259994"/>
                  </a:lnTo>
                  <a:lnTo>
                    <a:pt x="269881" y="257353"/>
                  </a:lnTo>
                  <a:lnTo>
                    <a:pt x="206436" y="249778"/>
                  </a:lnTo>
                  <a:lnTo>
                    <a:pt x="149022" y="237792"/>
                  </a:lnTo>
                  <a:lnTo>
                    <a:pt x="98999" y="221918"/>
                  </a:lnTo>
                  <a:lnTo>
                    <a:pt x="57726" y="202678"/>
                  </a:lnTo>
                  <a:lnTo>
                    <a:pt x="26562" y="180596"/>
                  </a:lnTo>
                  <a:lnTo>
                    <a:pt x="0" y="129997"/>
                  </a:lnTo>
                  <a:close/>
                </a:path>
              </a:pathLst>
            </a:custGeom>
            <a:ln w="18338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595986" y="1294474"/>
              <a:ext cx="1248410" cy="0"/>
            </a:xfrm>
            <a:custGeom>
              <a:avLst/>
              <a:gdLst/>
              <a:ahLst/>
              <a:cxnLst/>
              <a:rect l="l" t="t" r="r" b="b"/>
              <a:pathLst>
                <a:path w="1248410">
                  <a:moveTo>
                    <a:pt x="0" y="0"/>
                  </a:moveTo>
                  <a:lnTo>
                    <a:pt x="1248003" y="0"/>
                  </a:lnTo>
                </a:path>
              </a:pathLst>
            </a:custGeom>
            <a:ln w="20637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7"/>
            <a:ext cx="442525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6421" y="4015847"/>
            <a:ext cx="921519" cy="323451"/>
            <a:chOff x="1803011" y="4020799"/>
            <a:chExt cx="922655" cy="3238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776817" y="713636"/>
            <a:ext cx="5636929" cy="23471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Modified-ALCYONE Scheme Design: 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Observational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 OptiMMal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25512" y="4004996"/>
            <a:ext cx="3755839" cy="2936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lnSpc>
                <a:spcPts val="549"/>
              </a:lnSpc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NDMM,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newly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diagnosed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multiple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myeloma;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ECOG,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Eastern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Cooperative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Oncology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Group;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ISS,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International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Staging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System;</a:t>
            </a:r>
            <a:endParaRPr sz="499">
              <a:latin typeface="Arial"/>
              <a:cs typeface="Arial"/>
            </a:endParaRPr>
          </a:p>
          <a:p>
            <a:pPr marL="12685" marR="5074">
              <a:lnSpc>
                <a:spcPts val="499"/>
              </a:lnSpc>
              <a:spcBef>
                <a:spcPts val="50"/>
              </a:spcBef>
            </a:pPr>
            <a:r>
              <a:rPr sz="499" spc="-5" dirty="0">
                <a:latin typeface="Arial"/>
                <a:cs typeface="Arial"/>
              </a:rPr>
              <a:t>EU,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European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Union;</a:t>
            </a:r>
            <a:r>
              <a:rPr sz="499" spc="3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VMP,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bortezomib/melphalan/prednisone;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SC,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subcutaneously;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PO,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orally;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D,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daratumumab;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IV,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intravenously; </a:t>
            </a:r>
            <a:r>
              <a:rPr sz="499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PD,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progressive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disease;</a:t>
            </a:r>
            <a:r>
              <a:rPr sz="499" spc="1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PFS,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progression-free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survival;</a:t>
            </a:r>
            <a:r>
              <a:rPr sz="499" spc="1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ORR,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overall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response rate;</a:t>
            </a:r>
            <a:r>
              <a:rPr sz="499" spc="1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VGPR,</a:t>
            </a:r>
            <a:r>
              <a:rPr sz="499" spc="1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very</a:t>
            </a:r>
            <a:r>
              <a:rPr sz="499" spc="1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good</a:t>
            </a:r>
            <a:r>
              <a:rPr sz="499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partial</a:t>
            </a:r>
            <a:r>
              <a:rPr sz="499" spc="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response;</a:t>
            </a:r>
            <a:endParaRPr sz="499">
              <a:latin typeface="Arial"/>
              <a:cs typeface="Arial"/>
            </a:endParaRPr>
          </a:p>
          <a:p>
            <a:pPr marL="12685">
              <a:lnSpc>
                <a:spcPts val="504"/>
              </a:lnSpc>
            </a:pPr>
            <a:r>
              <a:rPr sz="499" spc="-5" dirty="0">
                <a:latin typeface="Arial"/>
                <a:cs typeface="Arial"/>
              </a:rPr>
              <a:t>CR,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complete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response;</a:t>
            </a:r>
            <a:r>
              <a:rPr sz="499" spc="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MRD,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minimal</a:t>
            </a:r>
            <a:r>
              <a:rPr sz="499" spc="15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residual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disease;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NGS,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next-generation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sequencing;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OS,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spc="-5" dirty="0">
                <a:latin typeface="Arial"/>
                <a:cs typeface="Arial"/>
              </a:rPr>
              <a:t>overall</a:t>
            </a:r>
            <a:r>
              <a:rPr sz="499" spc="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survival.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074626" y="1287653"/>
            <a:ext cx="3541473" cy="2504527"/>
            <a:chOff x="2071547" y="1289240"/>
            <a:chExt cx="3545840" cy="2507615"/>
          </a:xfrm>
        </p:grpSpPr>
        <p:sp>
          <p:nvSpPr>
            <p:cNvPr id="10" name="object 10"/>
            <p:cNvSpPr/>
            <p:nvPr/>
          </p:nvSpPr>
          <p:spPr>
            <a:xfrm>
              <a:off x="2942158" y="2424290"/>
              <a:ext cx="2675255" cy="55244"/>
            </a:xfrm>
            <a:custGeom>
              <a:avLst/>
              <a:gdLst/>
              <a:ahLst/>
              <a:cxnLst/>
              <a:rect l="l" t="t" r="r" b="b"/>
              <a:pathLst>
                <a:path w="2675254" h="55244">
                  <a:moveTo>
                    <a:pt x="266674" y="27520"/>
                  </a:moveTo>
                  <a:lnTo>
                    <a:pt x="248335" y="18351"/>
                  </a:lnTo>
                  <a:lnTo>
                    <a:pt x="211645" y="0"/>
                  </a:lnTo>
                  <a:lnTo>
                    <a:pt x="211645" y="18351"/>
                  </a:lnTo>
                  <a:lnTo>
                    <a:pt x="0" y="18351"/>
                  </a:lnTo>
                  <a:lnTo>
                    <a:pt x="0" y="36690"/>
                  </a:lnTo>
                  <a:lnTo>
                    <a:pt x="211645" y="36690"/>
                  </a:lnTo>
                  <a:lnTo>
                    <a:pt x="211645" y="55029"/>
                  </a:lnTo>
                  <a:lnTo>
                    <a:pt x="248323" y="36690"/>
                  </a:lnTo>
                  <a:lnTo>
                    <a:pt x="266674" y="27520"/>
                  </a:lnTo>
                  <a:close/>
                </a:path>
                <a:path w="2675254" h="55244">
                  <a:moveTo>
                    <a:pt x="2674759" y="27520"/>
                  </a:moveTo>
                  <a:lnTo>
                    <a:pt x="2656421" y="18351"/>
                  </a:lnTo>
                  <a:lnTo>
                    <a:pt x="2619730" y="0"/>
                  </a:lnTo>
                  <a:lnTo>
                    <a:pt x="2619730" y="18351"/>
                  </a:lnTo>
                  <a:lnTo>
                    <a:pt x="2294725" y="18351"/>
                  </a:lnTo>
                  <a:lnTo>
                    <a:pt x="2294725" y="36690"/>
                  </a:lnTo>
                  <a:lnTo>
                    <a:pt x="2619730" y="36690"/>
                  </a:lnTo>
                  <a:lnTo>
                    <a:pt x="2619730" y="55029"/>
                  </a:lnTo>
                  <a:lnTo>
                    <a:pt x="2656408" y="36690"/>
                  </a:lnTo>
                  <a:lnTo>
                    <a:pt x="2674759" y="275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71547" y="1289240"/>
              <a:ext cx="876033" cy="2507046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132325" y="1772161"/>
            <a:ext cx="754085" cy="1529100"/>
          </a:xfrm>
          <a:prstGeom prst="rect">
            <a:avLst/>
          </a:prstGeom>
        </p:spPr>
        <p:txBody>
          <a:bodyPr vert="horz" wrap="square" lIns="0" tIns="17758" rIns="0" bIns="0" rtlCol="0">
            <a:spAutoFit/>
          </a:bodyPr>
          <a:lstStyle/>
          <a:p>
            <a:pPr marL="12685" marR="147777">
              <a:lnSpc>
                <a:spcPts val="939"/>
              </a:lnSpc>
              <a:spcBef>
                <a:spcPts val="140"/>
              </a:spcBef>
            </a:pPr>
            <a:r>
              <a:rPr sz="799" spc="-5" dirty="0">
                <a:latin typeface="Arial"/>
                <a:cs typeface="Arial"/>
              </a:rPr>
              <a:t>Key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eligibili</a:t>
            </a:r>
            <a:r>
              <a:rPr sz="799" spc="-10" dirty="0">
                <a:latin typeface="Arial"/>
                <a:cs typeface="Arial"/>
              </a:rPr>
              <a:t>t</a:t>
            </a:r>
            <a:r>
              <a:rPr sz="799" spc="-5" dirty="0">
                <a:latin typeface="Arial"/>
                <a:cs typeface="Arial"/>
              </a:rPr>
              <a:t>y  criteria:</a:t>
            </a:r>
            <a:endParaRPr sz="799">
              <a:latin typeface="Arial"/>
              <a:cs typeface="Arial"/>
            </a:endParaRPr>
          </a:p>
          <a:p>
            <a:pPr marL="135727" marR="99575" indent="-123676">
              <a:lnSpc>
                <a:spcPct val="101099"/>
              </a:lnSpc>
              <a:spcBef>
                <a:spcPts val="370"/>
              </a:spcBef>
              <a:buChar char="•"/>
              <a:tabLst>
                <a:tab pos="136361" algn="l"/>
              </a:tabLst>
            </a:pPr>
            <a:r>
              <a:rPr sz="799" spc="-5" dirty="0">
                <a:latin typeface="Arial"/>
                <a:cs typeface="Arial"/>
              </a:rPr>
              <a:t>T</a:t>
            </a:r>
            <a:r>
              <a:rPr sz="799" spc="-10" dirty="0">
                <a:latin typeface="Arial"/>
                <a:cs typeface="Arial"/>
              </a:rPr>
              <a:t>r</a:t>
            </a:r>
            <a:r>
              <a:rPr sz="799" spc="-5" dirty="0">
                <a:latin typeface="Arial"/>
                <a:cs typeface="Arial"/>
              </a:rPr>
              <a:t>an</a:t>
            </a:r>
            <a:r>
              <a:rPr sz="799" spc="-10" dirty="0">
                <a:latin typeface="Arial"/>
                <a:cs typeface="Arial"/>
              </a:rPr>
              <a:t>s</a:t>
            </a:r>
            <a:r>
              <a:rPr sz="799" spc="-5" dirty="0">
                <a:latin typeface="Arial"/>
                <a:cs typeface="Arial"/>
              </a:rPr>
              <a:t>plan</a:t>
            </a:r>
            <a:r>
              <a:rPr sz="799" spc="-10" dirty="0">
                <a:latin typeface="Arial"/>
                <a:cs typeface="Arial"/>
              </a:rPr>
              <a:t>t</a:t>
            </a:r>
            <a:r>
              <a:rPr sz="799" spc="-5" dirty="0">
                <a:latin typeface="Arial"/>
                <a:cs typeface="Arial"/>
              </a:rPr>
              <a:t>-  ineligible </a:t>
            </a:r>
            <a:r>
              <a:rPr sz="799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NDMM</a:t>
            </a:r>
            <a:endParaRPr sz="799">
              <a:latin typeface="Arial"/>
              <a:cs typeface="Arial"/>
            </a:endParaRPr>
          </a:p>
          <a:p>
            <a:pPr marL="135727" indent="-123676">
              <a:lnSpc>
                <a:spcPts val="939"/>
              </a:lnSpc>
              <a:buChar char="•"/>
              <a:tabLst>
                <a:tab pos="136361" algn="l"/>
              </a:tabLst>
            </a:pPr>
            <a:r>
              <a:rPr sz="799" spc="-10" dirty="0">
                <a:latin typeface="Arial"/>
                <a:cs typeface="Arial"/>
              </a:rPr>
              <a:t>ECOG</a:t>
            </a:r>
            <a:r>
              <a:rPr sz="799" spc="-5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0-2</a:t>
            </a:r>
            <a:endParaRPr sz="799">
              <a:latin typeface="Arial"/>
              <a:cs typeface="Arial"/>
            </a:endParaRPr>
          </a:p>
          <a:p>
            <a:pPr marL="135727" marR="149680" indent="-123676" algn="r">
              <a:lnSpc>
                <a:spcPts val="939"/>
              </a:lnSpc>
              <a:spcBef>
                <a:spcPts val="35"/>
              </a:spcBef>
              <a:buChar char="•"/>
              <a:tabLst>
                <a:tab pos="136361" algn="l"/>
              </a:tabLst>
            </a:pPr>
            <a:r>
              <a:rPr sz="799" spc="-5" dirty="0">
                <a:latin typeface="Arial"/>
                <a:cs typeface="Arial"/>
              </a:rPr>
              <a:t>C</a:t>
            </a:r>
            <a:r>
              <a:rPr sz="799" spc="-10" dirty="0">
                <a:latin typeface="Arial"/>
                <a:cs typeface="Arial"/>
              </a:rPr>
              <a:t>reat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n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ne  </a:t>
            </a:r>
            <a:r>
              <a:rPr sz="799" spc="-5" dirty="0">
                <a:latin typeface="Arial"/>
                <a:cs typeface="Arial"/>
              </a:rPr>
              <a:t>clearance</a:t>
            </a:r>
            <a:endParaRPr sz="799">
              <a:latin typeface="Arial"/>
              <a:cs typeface="Arial"/>
            </a:endParaRPr>
          </a:p>
          <a:p>
            <a:pPr marR="98941" algn="r">
              <a:lnSpc>
                <a:spcPts val="949"/>
              </a:lnSpc>
              <a:spcBef>
                <a:spcPts val="10"/>
              </a:spcBef>
            </a:pPr>
            <a:r>
              <a:rPr sz="799" spc="-5" dirty="0">
                <a:latin typeface="Arial"/>
                <a:cs typeface="Arial"/>
              </a:rPr>
              <a:t>≥40</a:t>
            </a:r>
            <a:r>
              <a:rPr sz="799" spc="-4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mL/min</a:t>
            </a:r>
            <a:endParaRPr sz="799">
              <a:latin typeface="Arial"/>
              <a:cs typeface="Arial"/>
            </a:endParaRPr>
          </a:p>
          <a:p>
            <a:pPr marL="135727" marR="5074" indent="-123676">
              <a:lnSpc>
                <a:spcPct val="98400"/>
              </a:lnSpc>
              <a:spcBef>
                <a:spcPts val="5"/>
              </a:spcBef>
              <a:buChar char="•"/>
              <a:tabLst>
                <a:tab pos="136361" algn="l"/>
              </a:tabLst>
            </a:pPr>
            <a:r>
              <a:rPr sz="799" spc="-5" dirty="0">
                <a:latin typeface="Arial"/>
                <a:cs typeface="Arial"/>
              </a:rPr>
              <a:t>No</a:t>
            </a:r>
            <a:r>
              <a:rPr sz="799" spc="-10" dirty="0">
                <a:latin typeface="Arial"/>
                <a:cs typeface="Arial"/>
              </a:rPr>
              <a:t> per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pheral  </a:t>
            </a:r>
            <a:r>
              <a:rPr sz="799" spc="-5" dirty="0">
                <a:latin typeface="Arial"/>
                <a:cs typeface="Arial"/>
              </a:rPr>
              <a:t>neuropathy </a:t>
            </a:r>
            <a:r>
              <a:rPr sz="799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grade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≥2</a:t>
            </a:r>
            <a:endParaRPr sz="799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04599" y="1628394"/>
            <a:ext cx="2037909" cy="1640001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3263777" y="1782053"/>
            <a:ext cx="123165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Arial"/>
                <a:cs typeface="Arial"/>
              </a:rPr>
              <a:t>VMP-Dara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×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9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cycles</a:t>
            </a:r>
            <a:endParaRPr sz="99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38364" y="2046961"/>
            <a:ext cx="1862064" cy="953230"/>
          </a:xfrm>
          <a:prstGeom prst="rect">
            <a:avLst/>
          </a:prstGeom>
        </p:spPr>
        <p:txBody>
          <a:bodyPr vert="horz" wrap="square" lIns="0" tIns="18392" rIns="0" bIns="0" rtlCol="0">
            <a:spAutoFit/>
          </a:bodyPr>
          <a:lstStyle/>
          <a:p>
            <a:pPr marL="162365" marR="649460" indent="-124945">
              <a:lnSpc>
                <a:spcPct val="94800"/>
              </a:lnSpc>
              <a:spcBef>
                <a:spcPts val="145"/>
              </a:spcBef>
            </a:pPr>
            <a:r>
              <a:rPr sz="799" spc="-30" dirty="0">
                <a:latin typeface="Arial"/>
                <a:cs typeface="Arial"/>
              </a:rPr>
              <a:t>B</a:t>
            </a:r>
            <a:r>
              <a:rPr sz="799" spc="-25" dirty="0">
                <a:latin typeface="Arial"/>
                <a:cs typeface="Arial"/>
              </a:rPr>
              <a:t>o</a:t>
            </a:r>
            <a:r>
              <a:rPr sz="799" spc="-20" dirty="0">
                <a:latin typeface="Arial"/>
                <a:cs typeface="Arial"/>
              </a:rPr>
              <a:t>rt</a:t>
            </a:r>
            <a:r>
              <a:rPr sz="799" spc="-25" dirty="0">
                <a:latin typeface="Arial"/>
                <a:cs typeface="Arial"/>
              </a:rPr>
              <a:t>ezo</a:t>
            </a:r>
            <a:r>
              <a:rPr sz="799" spc="-35" dirty="0">
                <a:latin typeface="Arial"/>
                <a:cs typeface="Arial"/>
              </a:rPr>
              <a:t>m</a:t>
            </a:r>
            <a:r>
              <a:rPr sz="799" spc="-10" dirty="0">
                <a:latin typeface="Arial"/>
                <a:cs typeface="Arial"/>
              </a:rPr>
              <a:t>i</a:t>
            </a:r>
            <a:r>
              <a:rPr sz="799" spc="-25" dirty="0">
                <a:latin typeface="Arial"/>
                <a:cs typeface="Arial"/>
              </a:rPr>
              <a:t>b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20" dirty="0">
                <a:latin typeface="Arial"/>
                <a:cs typeface="Arial"/>
              </a:rPr>
              <a:t>.</a:t>
            </a:r>
            <a:r>
              <a:rPr sz="799" spc="-5" dirty="0">
                <a:latin typeface="Arial"/>
                <a:cs typeface="Arial"/>
              </a:rPr>
              <a:t>3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35" dirty="0">
                <a:latin typeface="Arial"/>
                <a:cs typeface="Arial"/>
              </a:rPr>
              <a:t>m</a:t>
            </a:r>
            <a:r>
              <a:rPr sz="749" baseline="22222" dirty="0">
                <a:latin typeface="Arial"/>
                <a:cs typeface="Arial"/>
              </a:rPr>
              <a:t>2</a:t>
            </a:r>
            <a:r>
              <a:rPr sz="749" spc="97" baseline="22222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SC  </a:t>
            </a:r>
            <a:r>
              <a:rPr sz="799" i="1" spc="-30" dirty="0">
                <a:latin typeface="Arial"/>
                <a:cs typeface="Arial"/>
              </a:rPr>
              <a:t>C</a:t>
            </a:r>
            <a:r>
              <a:rPr sz="799" i="1" spc="-25" dirty="0">
                <a:latin typeface="Arial"/>
                <a:cs typeface="Arial"/>
              </a:rPr>
              <a:t>yc</a:t>
            </a:r>
            <a:r>
              <a:rPr sz="799" i="1" spc="-10" dirty="0">
                <a:latin typeface="Arial"/>
                <a:cs typeface="Arial"/>
              </a:rPr>
              <a:t>l</a:t>
            </a:r>
            <a:r>
              <a:rPr sz="799" i="1" spc="-5" dirty="0">
                <a:latin typeface="Arial"/>
                <a:cs typeface="Arial"/>
              </a:rPr>
              <a:t>e</a:t>
            </a:r>
            <a:r>
              <a:rPr sz="799" i="1" spc="-35" dirty="0">
                <a:latin typeface="Arial"/>
                <a:cs typeface="Arial"/>
              </a:rPr>
              <a:t> </a:t>
            </a:r>
            <a:r>
              <a:rPr sz="799" i="1" spc="-25" dirty="0">
                <a:latin typeface="Arial"/>
                <a:cs typeface="Arial"/>
              </a:rPr>
              <a:t>1</a:t>
            </a:r>
            <a:r>
              <a:rPr sz="799" i="1" spc="-5" dirty="0">
                <a:latin typeface="Arial"/>
                <a:cs typeface="Arial"/>
              </a:rPr>
              <a:t>:</a:t>
            </a:r>
            <a:r>
              <a:rPr sz="799" i="1" spc="-30" dirty="0">
                <a:latin typeface="Arial"/>
                <a:cs typeface="Arial"/>
              </a:rPr>
              <a:t> </a:t>
            </a:r>
            <a:r>
              <a:rPr sz="799" i="1" spc="-20" dirty="0">
                <a:latin typeface="Arial"/>
                <a:cs typeface="Arial"/>
              </a:rPr>
              <a:t>t</a:t>
            </a:r>
            <a:r>
              <a:rPr sz="799" i="1" spc="-30" dirty="0">
                <a:latin typeface="Arial"/>
                <a:cs typeface="Arial"/>
              </a:rPr>
              <a:t>w</a:t>
            </a:r>
            <a:r>
              <a:rPr sz="799" i="1" spc="-10" dirty="0">
                <a:latin typeface="Arial"/>
                <a:cs typeface="Arial"/>
              </a:rPr>
              <a:t>i</a:t>
            </a:r>
            <a:r>
              <a:rPr sz="799" i="1" spc="-25" dirty="0">
                <a:latin typeface="Arial"/>
                <a:cs typeface="Arial"/>
              </a:rPr>
              <a:t>c</a:t>
            </a:r>
            <a:r>
              <a:rPr sz="799" i="1" spc="-5" dirty="0">
                <a:latin typeface="Arial"/>
                <a:cs typeface="Arial"/>
              </a:rPr>
              <a:t>e</a:t>
            </a:r>
            <a:r>
              <a:rPr sz="799" i="1" spc="-35" dirty="0">
                <a:latin typeface="Arial"/>
                <a:cs typeface="Arial"/>
              </a:rPr>
              <a:t> </a:t>
            </a:r>
            <a:r>
              <a:rPr sz="799" i="1" spc="-30" dirty="0">
                <a:latin typeface="Arial"/>
                <a:cs typeface="Arial"/>
              </a:rPr>
              <a:t>w</a:t>
            </a:r>
            <a:r>
              <a:rPr sz="799" i="1" spc="-25" dirty="0">
                <a:latin typeface="Arial"/>
                <a:cs typeface="Arial"/>
              </a:rPr>
              <a:t>eek</a:t>
            </a:r>
            <a:r>
              <a:rPr sz="799" i="1" spc="-10" dirty="0">
                <a:latin typeface="Arial"/>
                <a:cs typeface="Arial"/>
              </a:rPr>
              <a:t>l</a:t>
            </a:r>
            <a:r>
              <a:rPr sz="799" i="1" spc="-5" dirty="0">
                <a:latin typeface="Arial"/>
                <a:cs typeface="Arial"/>
              </a:rPr>
              <a:t>y  </a:t>
            </a:r>
            <a:r>
              <a:rPr sz="799" i="1" spc="-30" dirty="0">
                <a:latin typeface="Arial"/>
                <a:cs typeface="Arial"/>
              </a:rPr>
              <a:t>C</a:t>
            </a:r>
            <a:r>
              <a:rPr sz="799" i="1" spc="-25" dirty="0">
                <a:latin typeface="Arial"/>
                <a:cs typeface="Arial"/>
              </a:rPr>
              <a:t>yc</a:t>
            </a:r>
            <a:r>
              <a:rPr sz="799" i="1" spc="-10" dirty="0">
                <a:latin typeface="Arial"/>
                <a:cs typeface="Arial"/>
              </a:rPr>
              <a:t>l</a:t>
            </a:r>
            <a:r>
              <a:rPr sz="799" i="1" spc="-25" dirty="0">
                <a:latin typeface="Arial"/>
                <a:cs typeface="Arial"/>
              </a:rPr>
              <a:t>e</a:t>
            </a:r>
            <a:r>
              <a:rPr sz="799" i="1" spc="-5" dirty="0">
                <a:latin typeface="Arial"/>
                <a:cs typeface="Arial"/>
              </a:rPr>
              <a:t>s</a:t>
            </a:r>
            <a:r>
              <a:rPr sz="799" i="1" spc="-35" dirty="0">
                <a:latin typeface="Arial"/>
                <a:cs typeface="Arial"/>
              </a:rPr>
              <a:t> </a:t>
            </a:r>
            <a:r>
              <a:rPr sz="799" i="1" spc="-25" dirty="0">
                <a:latin typeface="Arial"/>
                <a:cs typeface="Arial"/>
              </a:rPr>
              <a:t>2</a:t>
            </a:r>
            <a:r>
              <a:rPr sz="799" i="1" spc="-20" dirty="0">
                <a:latin typeface="Arial"/>
                <a:cs typeface="Arial"/>
              </a:rPr>
              <a:t>-</a:t>
            </a:r>
            <a:r>
              <a:rPr sz="799" i="1" spc="-25" dirty="0">
                <a:latin typeface="Arial"/>
                <a:cs typeface="Arial"/>
              </a:rPr>
              <a:t>9</a:t>
            </a:r>
            <a:r>
              <a:rPr sz="799" i="1" spc="-5" dirty="0">
                <a:latin typeface="Arial"/>
                <a:cs typeface="Arial"/>
              </a:rPr>
              <a:t>:</a:t>
            </a:r>
            <a:r>
              <a:rPr sz="799" i="1" spc="-30" dirty="0">
                <a:latin typeface="Arial"/>
                <a:cs typeface="Arial"/>
              </a:rPr>
              <a:t> </a:t>
            </a:r>
            <a:r>
              <a:rPr sz="799" i="1" spc="-25" dirty="0">
                <a:latin typeface="Arial"/>
                <a:cs typeface="Arial"/>
              </a:rPr>
              <a:t>onc</a:t>
            </a:r>
            <a:r>
              <a:rPr sz="799" i="1" spc="-5" dirty="0">
                <a:latin typeface="Arial"/>
                <a:cs typeface="Arial"/>
              </a:rPr>
              <a:t>e</a:t>
            </a:r>
            <a:r>
              <a:rPr sz="799" i="1" spc="-35" dirty="0">
                <a:latin typeface="Arial"/>
                <a:cs typeface="Arial"/>
              </a:rPr>
              <a:t> </a:t>
            </a:r>
            <a:r>
              <a:rPr sz="799" i="1" spc="-30" dirty="0">
                <a:latin typeface="Arial"/>
                <a:cs typeface="Arial"/>
              </a:rPr>
              <a:t>w</a:t>
            </a:r>
            <a:r>
              <a:rPr sz="799" i="1" spc="-25" dirty="0">
                <a:latin typeface="Arial"/>
                <a:cs typeface="Arial"/>
              </a:rPr>
              <a:t>eek</a:t>
            </a:r>
            <a:r>
              <a:rPr sz="799" i="1" spc="-10" dirty="0">
                <a:latin typeface="Arial"/>
                <a:cs typeface="Arial"/>
              </a:rPr>
              <a:t>l</a:t>
            </a:r>
            <a:r>
              <a:rPr sz="799" i="1" spc="-5" dirty="0">
                <a:latin typeface="Arial"/>
                <a:cs typeface="Arial"/>
              </a:rPr>
              <a:t>y</a:t>
            </a:r>
            <a:endParaRPr sz="799">
              <a:latin typeface="Arial"/>
              <a:cs typeface="Arial"/>
            </a:endParaRPr>
          </a:p>
          <a:p>
            <a:pPr marL="38054">
              <a:lnSpc>
                <a:spcPts val="854"/>
              </a:lnSpc>
            </a:pPr>
            <a:r>
              <a:rPr sz="799" spc="-35" dirty="0">
                <a:latin typeface="Arial"/>
                <a:cs typeface="Arial"/>
              </a:rPr>
              <a:t>M</a:t>
            </a:r>
            <a:r>
              <a:rPr sz="799" spc="-25" dirty="0">
                <a:latin typeface="Arial"/>
                <a:cs typeface="Arial"/>
              </a:rPr>
              <a:t>e</a:t>
            </a:r>
            <a:r>
              <a:rPr sz="799" spc="-15" dirty="0">
                <a:latin typeface="Arial"/>
                <a:cs typeface="Arial"/>
              </a:rPr>
              <a:t>l</a:t>
            </a:r>
            <a:r>
              <a:rPr sz="799" spc="-25" dirty="0">
                <a:latin typeface="Arial"/>
                <a:cs typeface="Arial"/>
              </a:rPr>
              <a:t>pha</a:t>
            </a:r>
            <a:r>
              <a:rPr sz="799" spc="-15" dirty="0">
                <a:latin typeface="Arial"/>
                <a:cs typeface="Arial"/>
              </a:rPr>
              <a:t>l</a:t>
            </a:r>
            <a:r>
              <a:rPr sz="799" spc="-25" dirty="0">
                <a:latin typeface="Arial"/>
                <a:cs typeface="Arial"/>
              </a:rPr>
              <a:t>an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9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35" dirty="0">
                <a:latin typeface="Arial"/>
                <a:cs typeface="Arial"/>
              </a:rPr>
              <a:t>m</a:t>
            </a:r>
            <a:r>
              <a:rPr sz="749" baseline="27777" dirty="0">
                <a:latin typeface="Arial"/>
                <a:cs typeface="Arial"/>
              </a:rPr>
              <a:t>2</a:t>
            </a:r>
            <a:r>
              <a:rPr sz="749" spc="97" baseline="27777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P</a:t>
            </a:r>
            <a:r>
              <a:rPr sz="799" spc="-5" dirty="0">
                <a:latin typeface="Arial"/>
                <a:cs typeface="Arial"/>
              </a:rPr>
              <a:t>O</a:t>
            </a:r>
            <a:r>
              <a:rPr sz="799" spc="-5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o</a:t>
            </a:r>
            <a:r>
              <a:rPr sz="799" spc="-5" dirty="0">
                <a:latin typeface="Arial"/>
                <a:cs typeface="Arial"/>
              </a:rPr>
              <a:t>n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D</a:t>
            </a:r>
            <a:r>
              <a:rPr sz="799" spc="-25" dirty="0">
                <a:latin typeface="Arial"/>
                <a:cs typeface="Arial"/>
              </a:rPr>
              <a:t>ay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20" dirty="0">
                <a:latin typeface="Arial"/>
                <a:cs typeface="Arial"/>
              </a:rPr>
              <a:t>-</a:t>
            </a:r>
            <a:r>
              <a:rPr sz="799" spc="-5" dirty="0">
                <a:latin typeface="Arial"/>
                <a:cs typeface="Arial"/>
              </a:rPr>
              <a:t>4</a:t>
            </a:r>
            <a:endParaRPr sz="799">
              <a:latin typeface="Arial"/>
              <a:cs typeface="Arial"/>
            </a:endParaRPr>
          </a:p>
          <a:p>
            <a:pPr marL="38054" marR="150949">
              <a:lnSpc>
                <a:spcPts val="939"/>
              </a:lnSpc>
              <a:spcBef>
                <a:spcPts val="35"/>
              </a:spcBef>
            </a:pPr>
            <a:r>
              <a:rPr sz="799" spc="-30" dirty="0">
                <a:latin typeface="Arial"/>
                <a:cs typeface="Arial"/>
              </a:rPr>
              <a:t>P</a:t>
            </a:r>
            <a:r>
              <a:rPr sz="799" spc="-20" dirty="0">
                <a:latin typeface="Arial"/>
                <a:cs typeface="Arial"/>
              </a:rPr>
              <a:t>r</a:t>
            </a:r>
            <a:r>
              <a:rPr sz="799" spc="-25" dirty="0">
                <a:latin typeface="Arial"/>
                <a:cs typeface="Arial"/>
              </a:rPr>
              <a:t>edn</a:t>
            </a:r>
            <a:r>
              <a:rPr sz="799" spc="-10" dirty="0">
                <a:latin typeface="Arial"/>
                <a:cs typeface="Arial"/>
              </a:rPr>
              <a:t>i</a:t>
            </a:r>
            <a:r>
              <a:rPr sz="799" spc="-25" dirty="0">
                <a:latin typeface="Arial"/>
                <a:cs typeface="Arial"/>
              </a:rPr>
              <a:t>sone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6</a:t>
            </a:r>
            <a:r>
              <a:rPr sz="799" spc="-5" dirty="0">
                <a:latin typeface="Arial"/>
                <a:cs typeface="Arial"/>
              </a:rPr>
              <a:t>0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35" dirty="0">
                <a:latin typeface="Arial"/>
                <a:cs typeface="Arial"/>
              </a:rPr>
              <a:t>m</a:t>
            </a:r>
            <a:r>
              <a:rPr sz="749" baseline="27777" dirty="0">
                <a:latin typeface="Arial"/>
                <a:cs typeface="Arial"/>
              </a:rPr>
              <a:t>2</a:t>
            </a:r>
            <a:r>
              <a:rPr sz="749" spc="97" baseline="27777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P</a:t>
            </a:r>
            <a:r>
              <a:rPr sz="799" spc="-5" dirty="0">
                <a:latin typeface="Arial"/>
                <a:cs typeface="Arial"/>
              </a:rPr>
              <a:t>O</a:t>
            </a:r>
            <a:r>
              <a:rPr sz="799" spc="-5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o</a:t>
            </a:r>
            <a:r>
              <a:rPr sz="799" spc="-5" dirty="0">
                <a:latin typeface="Arial"/>
                <a:cs typeface="Arial"/>
              </a:rPr>
              <a:t>n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D</a:t>
            </a:r>
            <a:r>
              <a:rPr sz="799" spc="-25" dirty="0">
                <a:latin typeface="Arial"/>
                <a:cs typeface="Arial"/>
              </a:rPr>
              <a:t>ay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20" dirty="0">
                <a:latin typeface="Arial"/>
                <a:cs typeface="Arial"/>
              </a:rPr>
              <a:t>-</a:t>
            </a:r>
            <a:r>
              <a:rPr sz="799" spc="-5" dirty="0">
                <a:latin typeface="Arial"/>
                <a:cs typeface="Arial"/>
              </a:rPr>
              <a:t>4  </a:t>
            </a:r>
            <a:r>
              <a:rPr sz="799" spc="-30" dirty="0">
                <a:latin typeface="Arial"/>
                <a:cs typeface="Arial"/>
              </a:rPr>
              <a:t>D</a:t>
            </a:r>
            <a:r>
              <a:rPr sz="799" spc="-25" dirty="0">
                <a:latin typeface="Arial"/>
                <a:cs typeface="Arial"/>
              </a:rPr>
              <a:t>a</a:t>
            </a:r>
            <a:r>
              <a:rPr sz="799" spc="-20" dirty="0">
                <a:latin typeface="Arial"/>
                <a:cs typeface="Arial"/>
              </a:rPr>
              <a:t>r</a:t>
            </a:r>
            <a:r>
              <a:rPr sz="799" spc="-25" dirty="0">
                <a:latin typeface="Arial"/>
                <a:cs typeface="Arial"/>
              </a:rPr>
              <a:t>a</a:t>
            </a:r>
            <a:r>
              <a:rPr sz="799" spc="-20" dirty="0">
                <a:latin typeface="Arial"/>
                <a:cs typeface="Arial"/>
              </a:rPr>
              <a:t>t</a:t>
            </a:r>
            <a:r>
              <a:rPr sz="799" spc="-25" dirty="0">
                <a:latin typeface="Arial"/>
                <a:cs typeface="Arial"/>
              </a:rPr>
              <a:t>u</a:t>
            </a:r>
            <a:r>
              <a:rPr sz="799" spc="-40" dirty="0">
                <a:latin typeface="Arial"/>
                <a:cs typeface="Arial"/>
              </a:rPr>
              <a:t>m</a:t>
            </a:r>
            <a:r>
              <a:rPr sz="799" spc="-25" dirty="0">
                <a:latin typeface="Arial"/>
                <a:cs typeface="Arial"/>
              </a:rPr>
              <a:t>u</a:t>
            </a:r>
            <a:r>
              <a:rPr sz="799" spc="-40" dirty="0">
                <a:latin typeface="Arial"/>
                <a:cs typeface="Arial"/>
              </a:rPr>
              <a:t>m</a:t>
            </a:r>
            <a:r>
              <a:rPr sz="799" spc="-25" dirty="0">
                <a:latin typeface="Arial"/>
                <a:cs typeface="Arial"/>
              </a:rPr>
              <a:t>ab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5" dirty="0">
                <a:latin typeface="Arial"/>
                <a:cs typeface="Arial"/>
              </a:rPr>
              <a:t>6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25" dirty="0">
                <a:latin typeface="Arial"/>
                <a:cs typeface="Arial"/>
              </a:rPr>
              <a:t>k</a:t>
            </a:r>
            <a:r>
              <a:rPr sz="799" spc="-5" dirty="0">
                <a:latin typeface="Arial"/>
                <a:cs typeface="Arial"/>
              </a:rPr>
              <a:t>g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0" dirty="0">
                <a:latin typeface="Arial"/>
                <a:cs typeface="Arial"/>
              </a:rPr>
              <a:t>I</a:t>
            </a:r>
            <a:r>
              <a:rPr sz="799" spc="-5" dirty="0">
                <a:latin typeface="Arial"/>
                <a:cs typeface="Arial"/>
              </a:rPr>
              <a:t>V</a:t>
            </a:r>
            <a:endParaRPr sz="799">
              <a:latin typeface="Arial"/>
              <a:cs typeface="Arial"/>
            </a:endParaRPr>
          </a:p>
          <a:p>
            <a:pPr marL="697028">
              <a:lnSpc>
                <a:spcPts val="818"/>
              </a:lnSpc>
            </a:pPr>
            <a:r>
              <a:rPr sz="799" spc="-30" dirty="0">
                <a:latin typeface="Arial"/>
                <a:cs typeface="Arial"/>
              </a:rPr>
              <a:t>C</a:t>
            </a:r>
            <a:r>
              <a:rPr sz="799" spc="-25" dirty="0">
                <a:latin typeface="Arial"/>
                <a:cs typeface="Arial"/>
              </a:rPr>
              <a:t>yc</a:t>
            </a:r>
            <a:r>
              <a:rPr sz="799" spc="-10" dirty="0">
                <a:latin typeface="Arial"/>
                <a:cs typeface="Arial"/>
              </a:rPr>
              <a:t>l</a:t>
            </a:r>
            <a:r>
              <a:rPr sz="799" spc="-5" dirty="0">
                <a:latin typeface="Arial"/>
                <a:cs typeface="Arial"/>
              </a:rPr>
              <a:t>e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onc</a:t>
            </a:r>
            <a:r>
              <a:rPr sz="799" spc="-5" dirty="0">
                <a:latin typeface="Arial"/>
                <a:cs typeface="Arial"/>
              </a:rPr>
              <a:t>e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w</a:t>
            </a:r>
            <a:r>
              <a:rPr sz="799" spc="-25" dirty="0">
                <a:latin typeface="Arial"/>
                <a:cs typeface="Arial"/>
              </a:rPr>
              <a:t>eek</a:t>
            </a:r>
            <a:r>
              <a:rPr sz="799" spc="-10" dirty="0">
                <a:latin typeface="Arial"/>
                <a:cs typeface="Arial"/>
              </a:rPr>
              <a:t>l</a:t>
            </a:r>
            <a:r>
              <a:rPr sz="799" spc="-5" dirty="0">
                <a:latin typeface="Arial"/>
                <a:cs typeface="Arial"/>
              </a:rPr>
              <a:t>y</a:t>
            </a:r>
            <a:endParaRPr sz="799">
              <a:latin typeface="Arial"/>
              <a:cs typeface="Arial"/>
            </a:endParaRPr>
          </a:p>
          <a:p>
            <a:pPr marL="697028">
              <a:lnSpc>
                <a:spcPts val="949"/>
              </a:lnSpc>
            </a:pPr>
            <a:r>
              <a:rPr sz="799" spc="-30" dirty="0">
                <a:latin typeface="Arial"/>
                <a:cs typeface="Arial"/>
              </a:rPr>
              <a:t>C</a:t>
            </a:r>
            <a:r>
              <a:rPr sz="799" spc="-25" dirty="0">
                <a:latin typeface="Arial"/>
                <a:cs typeface="Arial"/>
              </a:rPr>
              <a:t>yc</a:t>
            </a:r>
            <a:r>
              <a:rPr sz="799" spc="-10" dirty="0">
                <a:latin typeface="Arial"/>
                <a:cs typeface="Arial"/>
              </a:rPr>
              <a:t>l</a:t>
            </a:r>
            <a:r>
              <a:rPr sz="799" spc="-25" dirty="0">
                <a:latin typeface="Arial"/>
                <a:cs typeface="Arial"/>
              </a:rPr>
              <a:t>e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2</a:t>
            </a:r>
            <a:r>
              <a:rPr sz="799" spc="-20" dirty="0">
                <a:latin typeface="Arial"/>
                <a:cs typeface="Arial"/>
              </a:rPr>
              <a:t>-</a:t>
            </a:r>
            <a:r>
              <a:rPr sz="799" spc="-25" dirty="0">
                <a:latin typeface="Arial"/>
                <a:cs typeface="Arial"/>
              </a:rPr>
              <a:t>9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eve</a:t>
            </a:r>
            <a:r>
              <a:rPr sz="799" spc="-20" dirty="0">
                <a:latin typeface="Arial"/>
                <a:cs typeface="Arial"/>
              </a:rPr>
              <a:t>r</a:t>
            </a:r>
            <a:r>
              <a:rPr sz="799" spc="-5" dirty="0">
                <a:latin typeface="Arial"/>
                <a:cs typeface="Arial"/>
              </a:rPr>
              <a:t>y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3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w</a:t>
            </a:r>
            <a:r>
              <a:rPr sz="799" spc="-25" dirty="0">
                <a:latin typeface="Arial"/>
                <a:cs typeface="Arial"/>
              </a:rPr>
              <a:t>eek</a:t>
            </a:r>
            <a:r>
              <a:rPr sz="799" spc="-5" dirty="0">
                <a:latin typeface="Arial"/>
                <a:cs typeface="Arial"/>
              </a:rPr>
              <a:t>s</a:t>
            </a:r>
            <a:endParaRPr sz="799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609641" y="1648179"/>
            <a:ext cx="1472923" cy="1640001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5643490" y="2083234"/>
            <a:ext cx="1307757" cy="73122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256866">
              <a:spcBef>
                <a:spcPts val="110"/>
              </a:spcBef>
            </a:pPr>
            <a:r>
              <a:rPr sz="999" b="1" spc="5" dirty="0">
                <a:solidFill>
                  <a:srgbClr val="0432FF"/>
                </a:solidFill>
                <a:latin typeface="Arial"/>
                <a:cs typeface="Arial"/>
              </a:rPr>
              <a:t>VDara</a:t>
            </a:r>
            <a:r>
              <a:rPr sz="999" b="1" spc="-3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432FF"/>
                </a:solidFill>
                <a:latin typeface="Arial"/>
                <a:cs typeface="Arial"/>
              </a:rPr>
              <a:t>until</a:t>
            </a:r>
            <a:r>
              <a:rPr sz="999" b="1" spc="-3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Arial"/>
                <a:cs typeface="Arial"/>
              </a:rPr>
              <a:t>DP</a:t>
            </a:r>
            <a:endParaRPr sz="999">
              <a:latin typeface="Arial"/>
              <a:cs typeface="Arial"/>
            </a:endParaRPr>
          </a:p>
          <a:p>
            <a:pPr marL="38054">
              <a:lnSpc>
                <a:spcPts val="914"/>
              </a:lnSpc>
              <a:spcBef>
                <a:spcPts val="5"/>
              </a:spcBef>
            </a:pPr>
            <a:r>
              <a:rPr sz="799" spc="-30" dirty="0">
                <a:latin typeface="Arial"/>
                <a:cs typeface="Arial"/>
              </a:rPr>
              <a:t>C</a:t>
            </a:r>
            <a:r>
              <a:rPr sz="799" spc="-25" dirty="0">
                <a:latin typeface="Arial"/>
                <a:cs typeface="Arial"/>
              </a:rPr>
              <a:t>yc</a:t>
            </a:r>
            <a:r>
              <a:rPr sz="799" spc="-10" dirty="0">
                <a:latin typeface="Arial"/>
                <a:cs typeface="Arial"/>
              </a:rPr>
              <a:t>l</a:t>
            </a:r>
            <a:r>
              <a:rPr sz="799" spc="-25" dirty="0">
                <a:latin typeface="Arial"/>
                <a:cs typeface="Arial"/>
              </a:rPr>
              <a:t>e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10</a:t>
            </a:r>
            <a:r>
              <a:rPr sz="799" spc="-5" dirty="0">
                <a:latin typeface="Arial"/>
                <a:cs typeface="Arial"/>
              </a:rPr>
              <a:t>+</a:t>
            </a:r>
            <a:endParaRPr sz="799">
              <a:latin typeface="Arial"/>
              <a:cs typeface="Arial"/>
            </a:endParaRPr>
          </a:p>
          <a:p>
            <a:pPr marL="38054">
              <a:lnSpc>
                <a:spcPts val="909"/>
              </a:lnSpc>
            </a:pPr>
            <a:r>
              <a:rPr sz="799" spc="-30" dirty="0">
                <a:latin typeface="Arial"/>
                <a:cs typeface="Arial"/>
              </a:rPr>
              <a:t>B</a:t>
            </a:r>
            <a:r>
              <a:rPr sz="799" spc="-25" dirty="0">
                <a:latin typeface="Arial"/>
                <a:cs typeface="Arial"/>
              </a:rPr>
              <a:t>o</a:t>
            </a:r>
            <a:r>
              <a:rPr sz="799" spc="-20" dirty="0">
                <a:latin typeface="Arial"/>
                <a:cs typeface="Arial"/>
              </a:rPr>
              <a:t>rt</a:t>
            </a:r>
            <a:r>
              <a:rPr sz="799" spc="-25" dirty="0">
                <a:latin typeface="Arial"/>
                <a:cs typeface="Arial"/>
              </a:rPr>
              <a:t>ezo</a:t>
            </a:r>
            <a:r>
              <a:rPr sz="799" spc="-35" dirty="0">
                <a:latin typeface="Arial"/>
                <a:cs typeface="Arial"/>
              </a:rPr>
              <a:t>m</a:t>
            </a:r>
            <a:r>
              <a:rPr sz="799" spc="-10" dirty="0">
                <a:latin typeface="Arial"/>
                <a:cs typeface="Arial"/>
              </a:rPr>
              <a:t>i</a:t>
            </a:r>
            <a:r>
              <a:rPr sz="799" spc="-25" dirty="0">
                <a:latin typeface="Arial"/>
                <a:cs typeface="Arial"/>
              </a:rPr>
              <a:t>b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20" dirty="0">
                <a:latin typeface="Arial"/>
                <a:cs typeface="Arial"/>
              </a:rPr>
              <a:t>.</a:t>
            </a:r>
            <a:r>
              <a:rPr sz="799" spc="-5" dirty="0">
                <a:latin typeface="Arial"/>
                <a:cs typeface="Arial"/>
              </a:rPr>
              <a:t>3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40" dirty="0">
                <a:latin typeface="Arial"/>
                <a:cs typeface="Arial"/>
              </a:rPr>
              <a:t>m</a:t>
            </a:r>
            <a:r>
              <a:rPr sz="749" baseline="22222" dirty="0">
                <a:latin typeface="Arial"/>
                <a:cs typeface="Arial"/>
              </a:rPr>
              <a:t>2</a:t>
            </a:r>
            <a:r>
              <a:rPr sz="749" spc="97" baseline="22222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SC</a:t>
            </a:r>
            <a:endParaRPr sz="799">
              <a:latin typeface="Arial"/>
              <a:cs typeface="Arial"/>
            </a:endParaRPr>
          </a:p>
          <a:p>
            <a:pPr marL="38054" marR="81182" indent="553056">
              <a:lnSpc>
                <a:spcPts val="939"/>
              </a:lnSpc>
              <a:spcBef>
                <a:spcPts val="45"/>
              </a:spcBef>
            </a:pPr>
            <a:r>
              <a:rPr sz="799" spc="-30" dirty="0">
                <a:latin typeface="Arial"/>
                <a:cs typeface="Arial"/>
              </a:rPr>
              <a:t>D</a:t>
            </a:r>
            <a:r>
              <a:rPr sz="799" spc="-25" dirty="0">
                <a:latin typeface="Arial"/>
                <a:cs typeface="Arial"/>
              </a:rPr>
              <a:t>ay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1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an</a:t>
            </a:r>
            <a:r>
              <a:rPr sz="799" spc="-5" dirty="0">
                <a:latin typeface="Arial"/>
                <a:cs typeface="Arial"/>
              </a:rPr>
              <a:t>d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15  </a:t>
            </a:r>
            <a:r>
              <a:rPr sz="799" spc="-30" dirty="0">
                <a:latin typeface="Arial"/>
                <a:cs typeface="Arial"/>
              </a:rPr>
              <a:t>D</a:t>
            </a:r>
            <a:r>
              <a:rPr sz="799" spc="-25" dirty="0">
                <a:latin typeface="Arial"/>
                <a:cs typeface="Arial"/>
              </a:rPr>
              <a:t>a</a:t>
            </a:r>
            <a:r>
              <a:rPr sz="799" spc="-20" dirty="0">
                <a:latin typeface="Arial"/>
                <a:cs typeface="Arial"/>
              </a:rPr>
              <a:t>r</a:t>
            </a:r>
            <a:r>
              <a:rPr sz="799" spc="-25" dirty="0">
                <a:latin typeface="Arial"/>
                <a:cs typeface="Arial"/>
              </a:rPr>
              <a:t>a</a:t>
            </a:r>
            <a:r>
              <a:rPr sz="799" spc="-20" dirty="0">
                <a:latin typeface="Arial"/>
                <a:cs typeface="Arial"/>
              </a:rPr>
              <a:t>t</a:t>
            </a:r>
            <a:r>
              <a:rPr sz="799" spc="-25" dirty="0">
                <a:latin typeface="Arial"/>
                <a:cs typeface="Arial"/>
              </a:rPr>
              <a:t>u</a:t>
            </a:r>
            <a:r>
              <a:rPr sz="799" spc="-40" dirty="0">
                <a:latin typeface="Arial"/>
                <a:cs typeface="Arial"/>
              </a:rPr>
              <a:t>m</a:t>
            </a:r>
            <a:r>
              <a:rPr sz="799" spc="-25" dirty="0">
                <a:latin typeface="Arial"/>
                <a:cs typeface="Arial"/>
              </a:rPr>
              <a:t>u</a:t>
            </a:r>
            <a:r>
              <a:rPr sz="799" spc="-40" dirty="0">
                <a:latin typeface="Arial"/>
                <a:cs typeface="Arial"/>
              </a:rPr>
              <a:t>m</a:t>
            </a:r>
            <a:r>
              <a:rPr sz="799" spc="-25" dirty="0">
                <a:latin typeface="Arial"/>
                <a:cs typeface="Arial"/>
              </a:rPr>
              <a:t>ab</a:t>
            </a:r>
            <a:r>
              <a:rPr sz="799" spc="-5" dirty="0">
                <a:latin typeface="Arial"/>
                <a:cs typeface="Arial"/>
              </a:rPr>
              <a:t>:</a:t>
            </a:r>
            <a:r>
              <a:rPr sz="799" spc="-30" dirty="0">
                <a:latin typeface="Arial"/>
                <a:cs typeface="Arial"/>
              </a:rPr>
              <a:t> </a:t>
            </a:r>
            <a:r>
              <a:rPr sz="799" spc="-25" dirty="0">
                <a:latin typeface="Arial"/>
                <a:cs typeface="Arial"/>
              </a:rPr>
              <a:t>1</a:t>
            </a:r>
            <a:r>
              <a:rPr sz="799" spc="-5" dirty="0">
                <a:latin typeface="Arial"/>
                <a:cs typeface="Arial"/>
              </a:rPr>
              <a:t>6</a:t>
            </a:r>
            <a:r>
              <a:rPr sz="799" spc="-35" dirty="0">
                <a:latin typeface="Arial"/>
                <a:cs typeface="Arial"/>
              </a:rPr>
              <a:t> m</a:t>
            </a:r>
            <a:r>
              <a:rPr sz="799" spc="-25" dirty="0">
                <a:latin typeface="Arial"/>
                <a:cs typeface="Arial"/>
              </a:rPr>
              <a:t>g</a:t>
            </a:r>
            <a:r>
              <a:rPr sz="799" spc="-20" dirty="0">
                <a:latin typeface="Arial"/>
                <a:cs typeface="Arial"/>
              </a:rPr>
              <a:t>/</a:t>
            </a:r>
            <a:r>
              <a:rPr sz="799" spc="-25" dirty="0">
                <a:latin typeface="Arial"/>
                <a:cs typeface="Arial"/>
              </a:rPr>
              <a:t>k</a:t>
            </a:r>
            <a:r>
              <a:rPr sz="799" spc="-5" dirty="0">
                <a:latin typeface="Arial"/>
                <a:cs typeface="Arial"/>
              </a:rPr>
              <a:t>g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20" dirty="0">
                <a:latin typeface="Arial"/>
                <a:cs typeface="Arial"/>
              </a:rPr>
              <a:t>I</a:t>
            </a:r>
            <a:r>
              <a:rPr sz="799" spc="-5" dirty="0">
                <a:latin typeface="Arial"/>
                <a:cs typeface="Arial"/>
              </a:rPr>
              <a:t>V</a:t>
            </a:r>
            <a:endParaRPr sz="799">
              <a:latin typeface="Arial"/>
              <a:cs typeface="Arial"/>
            </a:endParaRPr>
          </a:p>
          <a:p>
            <a:pPr marL="617114">
              <a:lnSpc>
                <a:spcPts val="834"/>
              </a:lnSpc>
            </a:pPr>
            <a:r>
              <a:rPr sz="799" spc="-30" dirty="0">
                <a:latin typeface="Arial"/>
                <a:cs typeface="Arial"/>
              </a:rPr>
              <a:t>E</a:t>
            </a:r>
            <a:r>
              <a:rPr sz="799" spc="-25" dirty="0">
                <a:latin typeface="Arial"/>
                <a:cs typeface="Arial"/>
              </a:rPr>
              <a:t>ve</a:t>
            </a:r>
            <a:r>
              <a:rPr sz="799" spc="-20" dirty="0">
                <a:latin typeface="Arial"/>
                <a:cs typeface="Arial"/>
              </a:rPr>
              <a:t>r</a:t>
            </a:r>
            <a:r>
              <a:rPr sz="799" spc="-5" dirty="0">
                <a:latin typeface="Arial"/>
                <a:cs typeface="Arial"/>
              </a:rPr>
              <a:t>y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4</a:t>
            </a:r>
            <a:r>
              <a:rPr sz="799" spc="-35" dirty="0">
                <a:latin typeface="Arial"/>
                <a:cs typeface="Arial"/>
              </a:rPr>
              <a:t> </a:t>
            </a:r>
            <a:r>
              <a:rPr sz="799" spc="-30" dirty="0">
                <a:latin typeface="Arial"/>
                <a:cs typeface="Arial"/>
              </a:rPr>
              <a:t>w</a:t>
            </a:r>
            <a:r>
              <a:rPr sz="799" spc="-25" dirty="0">
                <a:latin typeface="Arial"/>
                <a:cs typeface="Arial"/>
              </a:rPr>
              <a:t>eeks:</a:t>
            </a:r>
            <a:endParaRPr sz="799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818470" y="1968053"/>
            <a:ext cx="1090855" cy="416046"/>
          </a:xfrm>
          <a:custGeom>
            <a:avLst/>
            <a:gdLst/>
            <a:ahLst/>
            <a:cxnLst/>
            <a:rect l="l" t="t" r="r" b="b"/>
            <a:pathLst>
              <a:path w="1092200" h="416560">
                <a:moveTo>
                  <a:pt x="0" y="208000"/>
                </a:moveTo>
                <a:lnTo>
                  <a:pt x="16675" y="156786"/>
                </a:lnTo>
                <a:lnTo>
                  <a:pt x="63971" y="110220"/>
                </a:lnTo>
                <a:lnTo>
                  <a:pt x="97824" y="89167"/>
                </a:lnTo>
                <a:lnTo>
                  <a:pt x="137796" y="69860"/>
                </a:lnTo>
                <a:lnTo>
                  <a:pt x="183378" y="52496"/>
                </a:lnTo>
                <a:lnTo>
                  <a:pt x="234056" y="37267"/>
                </a:lnTo>
                <a:lnTo>
                  <a:pt x="289320" y="24371"/>
                </a:lnTo>
                <a:lnTo>
                  <a:pt x="348658" y="14001"/>
                </a:lnTo>
                <a:lnTo>
                  <a:pt x="411558" y="6352"/>
                </a:lnTo>
                <a:lnTo>
                  <a:pt x="477509" y="1620"/>
                </a:lnTo>
                <a:lnTo>
                  <a:pt x="545998" y="0"/>
                </a:lnTo>
                <a:lnTo>
                  <a:pt x="614487" y="1620"/>
                </a:lnTo>
                <a:lnTo>
                  <a:pt x="680438" y="6352"/>
                </a:lnTo>
                <a:lnTo>
                  <a:pt x="743339" y="14001"/>
                </a:lnTo>
                <a:lnTo>
                  <a:pt x="802678" y="24371"/>
                </a:lnTo>
                <a:lnTo>
                  <a:pt x="857944" y="37267"/>
                </a:lnTo>
                <a:lnTo>
                  <a:pt x="908624" y="52496"/>
                </a:lnTo>
                <a:lnTo>
                  <a:pt x="954207" y="69860"/>
                </a:lnTo>
                <a:lnTo>
                  <a:pt x="994181" y="89167"/>
                </a:lnTo>
                <a:lnTo>
                  <a:pt x="1028034" y="110220"/>
                </a:lnTo>
                <a:lnTo>
                  <a:pt x="1075333" y="156786"/>
                </a:lnTo>
                <a:lnTo>
                  <a:pt x="1092009" y="208000"/>
                </a:lnTo>
                <a:lnTo>
                  <a:pt x="1087755" y="234090"/>
                </a:lnTo>
                <a:lnTo>
                  <a:pt x="1055256" y="283176"/>
                </a:lnTo>
                <a:lnTo>
                  <a:pt x="994181" y="326834"/>
                </a:lnTo>
                <a:lnTo>
                  <a:pt x="954207" y="346140"/>
                </a:lnTo>
                <a:lnTo>
                  <a:pt x="908624" y="363505"/>
                </a:lnTo>
                <a:lnTo>
                  <a:pt x="857944" y="378733"/>
                </a:lnTo>
                <a:lnTo>
                  <a:pt x="802678" y="391629"/>
                </a:lnTo>
                <a:lnTo>
                  <a:pt x="743339" y="401999"/>
                </a:lnTo>
                <a:lnTo>
                  <a:pt x="680438" y="409648"/>
                </a:lnTo>
                <a:lnTo>
                  <a:pt x="614487" y="414380"/>
                </a:lnTo>
                <a:lnTo>
                  <a:pt x="545998" y="416001"/>
                </a:lnTo>
                <a:lnTo>
                  <a:pt x="477509" y="414380"/>
                </a:lnTo>
                <a:lnTo>
                  <a:pt x="411558" y="409648"/>
                </a:lnTo>
                <a:lnTo>
                  <a:pt x="348658" y="401999"/>
                </a:lnTo>
                <a:lnTo>
                  <a:pt x="289320" y="391629"/>
                </a:lnTo>
                <a:lnTo>
                  <a:pt x="234056" y="378733"/>
                </a:lnTo>
                <a:lnTo>
                  <a:pt x="183378" y="363505"/>
                </a:lnTo>
                <a:lnTo>
                  <a:pt x="137796" y="346140"/>
                </a:lnTo>
                <a:lnTo>
                  <a:pt x="97824" y="326834"/>
                </a:lnTo>
                <a:lnTo>
                  <a:pt x="63971" y="305780"/>
                </a:lnTo>
                <a:lnTo>
                  <a:pt x="16675" y="259214"/>
                </a:lnTo>
                <a:lnTo>
                  <a:pt x="0" y="208000"/>
                </a:lnTo>
                <a:close/>
              </a:path>
            </a:pathLst>
          </a:custGeom>
          <a:ln w="18338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7"/>
            <a:ext cx="442525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6421" y="4015847"/>
            <a:ext cx="921519" cy="323451"/>
            <a:chOff x="1803011" y="4020799"/>
            <a:chExt cx="922655" cy="3238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3011" y="4031805"/>
              <a:ext cx="325763" cy="3125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595" y="4020799"/>
              <a:ext cx="554678" cy="312556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 flipH="1">
            <a:off x="1734166" y="901987"/>
            <a:ext cx="5276233" cy="22761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algn="ctr">
              <a:spcBef>
                <a:spcPts val="95"/>
              </a:spcBef>
            </a:pPr>
            <a:r>
              <a:rPr sz="1400" spc="-10" dirty="0">
                <a:solidFill>
                  <a:srgbClr val="C00000"/>
                </a:solidFill>
              </a:rPr>
              <a:t>What </a:t>
            </a:r>
            <a:r>
              <a:rPr sz="1400" spc="-5" dirty="0">
                <a:solidFill>
                  <a:srgbClr val="C00000"/>
                </a:solidFill>
              </a:rPr>
              <a:t>do</a:t>
            </a:r>
            <a:r>
              <a:rPr sz="1400" dirty="0">
                <a:solidFill>
                  <a:srgbClr val="C00000"/>
                </a:solidFill>
              </a:rPr>
              <a:t> </a:t>
            </a:r>
            <a:r>
              <a:rPr sz="1400" spc="-10" dirty="0">
                <a:solidFill>
                  <a:srgbClr val="C00000"/>
                </a:solidFill>
              </a:rPr>
              <a:t>we</a:t>
            </a:r>
            <a:r>
              <a:rPr sz="1400" dirty="0">
                <a:solidFill>
                  <a:srgbClr val="C00000"/>
                </a:solidFill>
              </a:rPr>
              <a:t> </a:t>
            </a:r>
            <a:r>
              <a:rPr sz="1400" spc="-5" dirty="0">
                <a:solidFill>
                  <a:srgbClr val="C00000"/>
                </a:solidFill>
              </a:rPr>
              <a:t>expect</a:t>
            </a:r>
            <a:r>
              <a:rPr sz="1400" spc="-10" dirty="0">
                <a:solidFill>
                  <a:srgbClr val="C00000"/>
                </a:solidFill>
              </a:rPr>
              <a:t> with</a:t>
            </a:r>
            <a:r>
              <a:rPr sz="1400" dirty="0">
                <a:solidFill>
                  <a:srgbClr val="C00000"/>
                </a:solidFill>
              </a:rPr>
              <a:t> </a:t>
            </a:r>
            <a:r>
              <a:rPr sz="1400" spc="-5" dirty="0">
                <a:solidFill>
                  <a:srgbClr val="C00000"/>
                </a:solidFill>
              </a:rPr>
              <a:t>the </a:t>
            </a:r>
            <a:r>
              <a:rPr sz="1400" spc="-10" dirty="0">
                <a:solidFill>
                  <a:srgbClr val="C00000"/>
                </a:solidFill>
              </a:rPr>
              <a:t>OptiMMal</a:t>
            </a:r>
            <a:r>
              <a:rPr sz="1400" dirty="0">
                <a:solidFill>
                  <a:srgbClr val="C00000"/>
                </a:solidFill>
              </a:rPr>
              <a:t> </a:t>
            </a:r>
            <a:r>
              <a:rPr sz="1400" spc="-10" dirty="0">
                <a:solidFill>
                  <a:srgbClr val="C00000"/>
                </a:solidFill>
              </a:rPr>
              <a:t>approach?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7573466" y="4126641"/>
            <a:ext cx="137625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19</a:t>
            </a:r>
            <a:endParaRPr sz="7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9137" y="1388220"/>
            <a:ext cx="6186162" cy="307398"/>
          </a:xfrm>
          <a:prstGeom prst="rect">
            <a:avLst/>
          </a:prstGeom>
          <a:ln w="13754">
            <a:solidFill>
              <a:srgbClr val="D9D9D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27">
              <a:lnSpc>
                <a:spcPts val="1179"/>
              </a:lnSpc>
            </a:pP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PFS: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VMP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(Mateos,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Lancet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2010)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versus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simulated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D-VMP</a:t>
            </a:r>
            <a:endParaRPr sz="1049">
              <a:latin typeface="Calibri"/>
              <a:cs typeface="Calibri"/>
            </a:endParaRPr>
          </a:p>
          <a:p>
            <a:pPr marL="19027">
              <a:lnSpc>
                <a:spcPts val="1199"/>
              </a:lnSpc>
            </a:pP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(applying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HR=0.519, based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 on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 12-months Alcyone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survival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data,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to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VMP-curve)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065847" y="1868373"/>
            <a:ext cx="3481222" cy="1950220"/>
            <a:chOff x="3063989" y="1870676"/>
            <a:chExt cx="3485515" cy="195262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63989" y="1870676"/>
              <a:ext cx="3485069" cy="195213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373520" y="2750190"/>
              <a:ext cx="3125470" cy="0"/>
            </a:xfrm>
            <a:custGeom>
              <a:avLst/>
              <a:gdLst/>
              <a:ahLst/>
              <a:cxnLst/>
              <a:rect l="l" t="t" r="r" b="b"/>
              <a:pathLst>
                <a:path w="3125470">
                  <a:moveTo>
                    <a:pt x="0" y="0"/>
                  </a:moveTo>
                  <a:lnTo>
                    <a:pt x="3125318" y="0"/>
                  </a:lnTo>
                </a:path>
              </a:pathLst>
            </a:custGeom>
            <a:ln w="12594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364348" y="2389148"/>
              <a:ext cx="1786889" cy="0"/>
            </a:xfrm>
            <a:custGeom>
              <a:avLst/>
              <a:gdLst/>
              <a:ahLst/>
              <a:cxnLst/>
              <a:rect l="l" t="t" r="r" b="b"/>
              <a:pathLst>
                <a:path w="1786889">
                  <a:moveTo>
                    <a:pt x="0" y="0"/>
                  </a:moveTo>
                  <a:lnTo>
                    <a:pt x="1786535" y="0"/>
                  </a:lnTo>
                </a:path>
              </a:pathLst>
            </a:custGeom>
            <a:ln w="12594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34579" y="2329582"/>
              <a:ext cx="132621" cy="114934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5348862" y="2312724"/>
            <a:ext cx="332330" cy="15421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899" b="1" spc="55" dirty="0">
                <a:solidFill>
                  <a:srgbClr val="C00000"/>
                </a:solidFill>
                <a:latin typeface="Calibri"/>
                <a:cs typeface="Calibri"/>
              </a:rPr>
              <a:t>&gt;</a:t>
            </a:r>
            <a:r>
              <a:rPr sz="899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b="1" spc="40" dirty="0">
                <a:solidFill>
                  <a:srgbClr val="C00000"/>
                </a:solidFill>
                <a:latin typeface="Calibri"/>
                <a:cs typeface="Calibri"/>
              </a:rPr>
              <a:t>75%</a:t>
            </a:r>
            <a:endParaRPr sz="89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175769" y="3914550"/>
            <a:ext cx="865708" cy="150944"/>
            <a:chOff x="3174047" y="3919377"/>
            <a:chExt cx="866775" cy="151130"/>
          </a:xfrm>
        </p:grpSpPr>
        <p:sp>
          <p:nvSpPr>
            <p:cNvPr id="17" name="object 17"/>
            <p:cNvSpPr/>
            <p:nvPr/>
          </p:nvSpPr>
          <p:spPr>
            <a:xfrm>
              <a:off x="3307029" y="3931970"/>
              <a:ext cx="734060" cy="100965"/>
            </a:xfrm>
            <a:custGeom>
              <a:avLst/>
              <a:gdLst/>
              <a:ahLst/>
              <a:cxnLst/>
              <a:rect l="l" t="t" r="r" b="b"/>
              <a:pathLst>
                <a:path w="734060" h="100964">
                  <a:moveTo>
                    <a:pt x="733704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733704" y="100761"/>
                  </a:lnTo>
                  <a:lnTo>
                    <a:pt x="733704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1614" y="3919377"/>
              <a:ext cx="444806" cy="15113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64712" y="3919377"/>
              <a:ext cx="178828" cy="1511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42663" y="3919377"/>
              <a:ext cx="279723" cy="15113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16917" y="3919377"/>
              <a:ext cx="123812" cy="151125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174047" y="3931970"/>
              <a:ext cx="128905" cy="100965"/>
            </a:xfrm>
            <a:custGeom>
              <a:avLst/>
              <a:gdLst/>
              <a:ahLst/>
              <a:cxnLst/>
              <a:rect l="l" t="t" r="r" b="b"/>
              <a:pathLst>
                <a:path w="128904" h="100964">
                  <a:moveTo>
                    <a:pt x="128397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128397" y="100761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3161697" y="3855743"/>
            <a:ext cx="862536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67" baseline="-11111" dirty="0">
                <a:solidFill>
                  <a:srgbClr val="FFFFFF"/>
                </a:solidFill>
                <a:latin typeface="Calibri"/>
                <a:cs typeface="Calibri"/>
              </a:rPr>
              <a:t>V </a:t>
            </a:r>
            <a:r>
              <a:rPr sz="1498" b="1" spc="135" baseline="-1111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bortezomib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175769" y="3818106"/>
            <a:ext cx="1090221" cy="356431"/>
            <a:chOff x="3174047" y="3822814"/>
            <a:chExt cx="1091565" cy="356870"/>
          </a:xfrm>
        </p:grpSpPr>
        <p:sp>
          <p:nvSpPr>
            <p:cNvPr id="25" name="object 25"/>
            <p:cNvSpPr/>
            <p:nvPr/>
          </p:nvSpPr>
          <p:spPr>
            <a:xfrm>
              <a:off x="3174047" y="3822814"/>
              <a:ext cx="128905" cy="100965"/>
            </a:xfrm>
            <a:custGeom>
              <a:avLst/>
              <a:gdLst/>
              <a:ahLst/>
              <a:cxnLst/>
              <a:rect l="l" t="t" r="r" b="b"/>
              <a:pathLst>
                <a:path w="128904" h="100964">
                  <a:moveTo>
                    <a:pt x="128397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128397" y="100761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307029" y="4036923"/>
              <a:ext cx="958850" cy="105410"/>
            </a:xfrm>
            <a:custGeom>
              <a:avLst/>
              <a:gdLst/>
              <a:ahLst/>
              <a:cxnLst/>
              <a:rect l="l" t="t" r="r" b="b"/>
              <a:pathLst>
                <a:path w="958850" h="105410">
                  <a:moveTo>
                    <a:pt x="958392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958392" y="104952"/>
                  </a:lnTo>
                  <a:lnTo>
                    <a:pt x="9583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11614" y="4028529"/>
              <a:ext cx="357679" cy="1511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82166" y="4028529"/>
              <a:ext cx="178839" cy="15113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55536" y="4028529"/>
              <a:ext cx="279723" cy="15112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29790" y="4028529"/>
              <a:ext cx="128397" cy="15113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74047" y="4036923"/>
              <a:ext cx="128905" cy="105410"/>
            </a:xfrm>
            <a:custGeom>
              <a:avLst/>
              <a:gdLst/>
              <a:ahLst/>
              <a:cxnLst/>
              <a:rect l="l" t="t" r="r" b="b"/>
              <a:pathLst>
                <a:path w="128904" h="105410">
                  <a:moveTo>
                    <a:pt x="128397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128397" y="104952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142231" y="3964761"/>
            <a:ext cx="797212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104" baseline="-1111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498" b="1" spc="300" baseline="-1111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melfalan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3308587" y="4132585"/>
            <a:ext cx="957669" cy="150944"/>
            <a:chOff x="3307029" y="4137681"/>
            <a:chExt cx="958850" cy="151130"/>
          </a:xfrm>
        </p:grpSpPr>
        <p:sp>
          <p:nvSpPr>
            <p:cNvPr id="34" name="object 34"/>
            <p:cNvSpPr/>
            <p:nvPr/>
          </p:nvSpPr>
          <p:spPr>
            <a:xfrm>
              <a:off x="3307029" y="4146080"/>
              <a:ext cx="958850" cy="105410"/>
            </a:xfrm>
            <a:custGeom>
              <a:avLst/>
              <a:gdLst/>
              <a:ahLst/>
              <a:cxnLst/>
              <a:rect l="l" t="t" r="r" b="b"/>
              <a:pathLst>
                <a:path w="958850" h="105410">
                  <a:moveTo>
                    <a:pt x="958392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958392" y="104952"/>
                  </a:lnTo>
                  <a:lnTo>
                    <a:pt x="958392" y="0"/>
                  </a:lnTo>
                  <a:close/>
                </a:path>
              </a:pathLst>
            </a:custGeom>
            <a:solidFill>
              <a:srgbClr val="00002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11614" y="4137681"/>
              <a:ext cx="522762" cy="1511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33492" y="4137681"/>
              <a:ext cx="279723" cy="1511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07745" y="4137681"/>
              <a:ext cx="123812" cy="151133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3308587" y="4132480"/>
            <a:ext cx="957669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51373">
              <a:spcBef>
                <a:spcPts val="125"/>
              </a:spcBef>
            </a:pP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prednisona</a:t>
            </a:r>
            <a:r>
              <a:rPr sz="499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175769" y="4140974"/>
            <a:ext cx="128746" cy="105280"/>
          </a:xfrm>
          <a:custGeom>
            <a:avLst/>
            <a:gdLst/>
            <a:ahLst/>
            <a:cxnLst/>
            <a:rect l="l" t="t" r="r" b="b"/>
            <a:pathLst>
              <a:path w="128904" h="105410">
                <a:moveTo>
                  <a:pt x="128397" y="0"/>
                </a:moveTo>
                <a:lnTo>
                  <a:pt x="0" y="0"/>
                </a:lnTo>
                <a:lnTo>
                  <a:pt x="0" y="104952"/>
                </a:lnTo>
                <a:lnTo>
                  <a:pt x="128397" y="104952"/>
                </a:lnTo>
                <a:lnTo>
                  <a:pt x="1283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 txBox="1"/>
          <p:nvPr/>
        </p:nvSpPr>
        <p:spPr>
          <a:xfrm>
            <a:off x="3191073" y="4098935"/>
            <a:ext cx="98938" cy="16509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999" b="1" spc="4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3313166" y="3805533"/>
            <a:ext cx="3151429" cy="150944"/>
            <a:chOff x="3311613" y="3810225"/>
            <a:chExt cx="3155315" cy="151130"/>
          </a:xfrm>
        </p:grpSpPr>
        <p:sp>
          <p:nvSpPr>
            <p:cNvPr id="42" name="object 42"/>
            <p:cNvSpPr/>
            <p:nvPr/>
          </p:nvSpPr>
          <p:spPr>
            <a:xfrm>
              <a:off x="3311613" y="3822819"/>
              <a:ext cx="3155315" cy="100965"/>
            </a:xfrm>
            <a:custGeom>
              <a:avLst/>
              <a:gdLst/>
              <a:ahLst/>
              <a:cxnLst/>
              <a:rect l="l" t="t" r="r" b="b"/>
              <a:pathLst>
                <a:path w="3155315" h="100964">
                  <a:moveTo>
                    <a:pt x="3099892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3099892" y="100761"/>
                  </a:lnTo>
                  <a:lnTo>
                    <a:pt x="3154921" y="50380"/>
                  </a:lnTo>
                  <a:lnTo>
                    <a:pt x="3099892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" name="object 4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16199" y="3810225"/>
              <a:ext cx="559447" cy="1511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74762" y="3810225"/>
              <a:ext cx="233867" cy="1511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21505" y="3810225"/>
              <a:ext cx="348500" cy="1511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82884" y="3810225"/>
              <a:ext cx="449376" cy="1511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26806" y="3810225"/>
              <a:ext cx="128397" cy="151133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3158834" y="3750918"/>
            <a:ext cx="1474557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75" baseline="-8333" dirty="0">
                <a:solidFill>
                  <a:srgbClr val="FFFFFF"/>
                </a:solidFill>
                <a:latin typeface="Calibri"/>
                <a:cs typeface="Calibri"/>
              </a:rPr>
              <a:t>D </a:t>
            </a:r>
            <a:r>
              <a:rPr sz="1498" b="1" spc="165" baseline="-8333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30" dirty="0">
                <a:solidFill>
                  <a:srgbClr val="FFFFFF"/>
                </a:solidFill>
                <a:latin typeface="Calibri"/>
                <a:cs typeface="Calibri"/>
              </a:rPr>
              <a:t>daratumumab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0" dirty="0">
                <a:solidFill>
                  <a:srgbClr val="FFFFFF"/>
                </a:solidFill>
                <a:latin typeface="Calibri"/>
                <a:cs typeface="Calibri"/>
              </a:rPr>
              <a:t>(until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diseases</a:t>
            </a:r>
            <a:r>
              <a:rPr sz="4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progression)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091764" y="3914550"/>
            <a:ext cx="2372609" cy="150944"/>
            <a:chOff x="4091171" y="3919377"/>
            <a:chExt cx="2375535" cy="151130"/>
          </a:xfrm>
        </p:grpSpPr>
        <p:sp>
          <p:nvSpPr>
            <p:cNvPr id="50" name="object 50"/>
            <p:cNvSpPr/>
            <p:nvPr/>
          </p:nvSpPr>
          <p:spPr>
            <a:xfrm>
              <a:off x="4091171" y="3931970"/>
              <a:ext cx="2375535" cy="100965"/>
            </a:xfrm>
            <a:custGeom>
              <a:avLst/>
              <a:gdLst/>
              <a:ahLst/>
              <a:cxnLst/>
              <a:rect l="l" t="t" r="r" b="b"/>
              <a:pathLst>
                <a:path w="2375535" h="100964">
                  <a:moveTo>
                    <a:pt x="2320328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2320328" y="100761"/>
                  </a:lnTo>
                  <a:lnTo>
                    <a:pt x="2375357" y="50380"/>
                  </a:lnTo>
                  <a:lnTo>
                    <a:pt x="23203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1" name="object 5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91171" y="3919377"/>
              <a:ext cx="444806" cy="151133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48851" y="3919377"/>
              <a:ext cx="123812" cy="151133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467193" y="3919377"/>
              <a:ext cx="238452" cy="15113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18519" y="3919377"/>
              <a:ext cx="348508" cy="15113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79900" y="3919377"/>
              <a:ext cx="449392" cy="151133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22" y="3919377"/>
              <a:ext cx="123812" cy="151125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4126825" y="3914445"/>
            <a:ext cx="1177109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bortezomib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0" dirty="0">
                <a:solidFill>
                  <a:srgbClr val="FFFFFF"/>
                </a:solidFill>
                <a:latin typeface="Calibri"/>
                <a:cs typeface="Calibri"/>
              </a:rPr>
              <a:t>(until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diseases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progression)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5202410" y="2432329"/>
            <a:ext cx="0" cy="1073731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0"/>
                </a:moveTo>
                <a:lnTo>
                  <a:pt x="0" y="1074428"/>
                </a:lnTo>
              </a:path>
            </a:pathLst>
          </a:custGeom>
          <a:ln w="13756">
            <a:solidFill>
              <a:srgbClr val="C00000"/>
            </a:solidFill>
            <a:prstDash val="lgDash"/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9" name="object 59"/>
          <p:cNvSpPr txBox="1"/>
          <p:nvPr/>
        </p:nvSpPr>
        <p:spPr>
          <a:xfrm>
            <a:off x="5661015" y="2090495"/>
            <a:ext cx="626607" cy="12353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1049" b="1" spc="60" baseline="11904" dirty="0">
                <a:solidFill>
                  <a:srgbClr val="C00000"/>
                </a:solidFill>
                <a:latin typeface="Calibri"/>
                <a:cs typeface="Calibri"/>
              </a:rPr>
              <a:t>DVMP</a:t>
            </a:r>
            <a:r>
              <a:rPr sz="1049" b="1" spc="-52" baseline="11904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449" b="1" spc="25" dirty="0">
                <a:solidFill>
                  <a:srgbClr val="C00000"/>
                </a:solidFill>
                <a:latin typeface="Calibri"/>
                <a:cs typeface="Calibri"/>
              </a:rPr>
              <a:t>OptiMMal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574280" y="1898785"/>
            <a:ext cx="838435" cy="128082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29"/>
              </a:lnSpc>
            </a:pPr>
            <a:r>
              <a:rPr sz="899" b="1" u="dashLong" spc="3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Simulated</a:t>
            </a:r>
            <a:r>
              <a:rPr sz="899" b="1" spc="-4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b="1" u="dashLong" spc="3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curve</a:t>
            </a:r>
            <a:endParaRPr sz="8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74410" y="3831184"/>
            <a:ext cx="6595233" cy="511179"/>
            <a:chOff x="1270344" y="3835908"/>
            <a:chExt cx="6603365" cy="511809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3835908"/>
              <a:ext cx="6603310" cy="17614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32135" y="3836715"/>
              <a:ext cx="741519" cy="510947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2139368" y="1025440"/>
            <a:ext cx="4815617" cy="28222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88159" marR="30443" algn="ctr">
              <a:lnSpc>
                <a:spcPct val="100400"/>
              </a:lnSpc>
              <a:spcBef>
                <a:spcPts val="90"/>
              </a:spcBef>
            </a:pPr>
            <a:r>
              <a:rPr sz="1948" b="1" spc="-15" dirty="0">
                <a:solidFill>
                  <a:srgbClr val="1782BF"/>
                </a:solidFill>
                <a:latin typeface="Calibri"/>
                <a:cs typeface="Calibri"/>
              </a:rPr>
              <a:t>Selinexor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in combination with Daratumumab- </a:t>
            </a:r>
            <a:r>
              <a:rPr sz="1948" b="1" spc="-429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Bortezomib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and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dexamethasone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5" dirty="0">
                <a:solidFill>
                  <a:srgbClr val="1782BF"/>
                </a:solidFill>
                <a:latin typeface="Calibri"/>
                <a:cs typeface="Calibri"/>
              </a:rPr>
              <a:t>for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the 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treatment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of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relapse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or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5" dirty="0">
                <a:solidFill>
                  <a:srgbClr val="1782BF"/>
                </a:solidFill>
                <a:latin typeface="Calibri"/>
                <a:cs typeface="Calibri"/>
              </a:rPr>
              <a:t>refractory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Multiple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Myeloma: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Initial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results of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the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phase 2,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open- </a:t>
            </a:r>
            <a:r>
              <a:rPr sz="1948" b="1" spc="-424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label,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multicenter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C00000"/>
                </a:solidFill>
                <a:latin typeface="Calibri"/>
                <a:cs typeface="Calibri"/>
              </a:rPr>
              <a:t>GEM-SELIBORDARA</a:t>
            </a:r>
            <a:r>
              <a:rPr sz="1948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948" b="1" spc="-25" dirty="0">
                <a:solidFill>
                  <a:srgbClr val="1782BF"/>
                </a:solidFill>
                <a:latin typeface="Calibri"/>
                <a:cs typeface="Calibri"/>
              </a:rPr>
              <a:t>study.</a:t>
            </a:r>
            <a:endParaRPr sz="1948">
              <a:latin typeface="Calibri"/>
              <a:cs typeface="Calibri"/>
            </a:endParaRPr>
          </a:p>
          <a:p>
            <a:pPr marL="57081" marR="54544">
              <a:lnSpc>
                <a:spcPct val="102000"/>
              </a:lnSpc>
              <a:spcBef>
                <a:spcPts val="1612"/>
              </a:spcBef>
            </a:pP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Paula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Rodriguez-Otero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1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Verónica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González-Calle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2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Anna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Sureda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3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Felipe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de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Arriba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4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Marta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Reinoso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5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Paz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Ribas</a:t>
            </a:r>
            <a:r>
              <a:rPr sz="824" b="1" spc="7" baseline="30303" dirty="0">
                <a:solidFill>
                  <a:srgbClr val="262626"/>
                </a:solidFill>
                <a:latin typeface="Calibri"/>
                <a:cs typeface="Calibri"/>
              </a:rPr>
              <a:t>6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Ana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Pilar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González-Rodríguez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7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Yolanda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8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Albert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Oriol</a:t>
            </a:r>
            <a:r>
              <a:rPr sz="824" b="1" spc="7" baseline="30303" dirty="0">
                <a:solidFill>
                  <a:srgbClr val="262626"/>
                </a:solidFill>
                <a:latin typeface="Calibri"/>
                <a:cs typeface="Calibri"/>
              </a:rPr>
              <a:t>9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Joaquín</a:t>
            </a:r>
            <a:r>
              <a:rPr sz="849" b="1" spc="2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Martínez-López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10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Marta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Sonia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11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Miguel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30" dirty="0">
                <a:solidFill>
                  <a:srgbClr val="262626"/>
                </a:solidFill>
                <a:latin typeface="Calibri"/>
                <a:cs typeface="Calibri"/>
              </a:rPr>
              <a:t>T.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Hernández</a:t>
            </a:r>
            <a:r>
              <a:rPr sz="824" b="1" spc="7" baseline="30303" dirty="0">
                <a:solidFill>
                  <a:srgbClr val="262626"/>
                </a:solidFill>
                <a:latin typeface="Calibri"/>
                <a:cs typeface="Calibri"/>
              </a:rPr>
              <a:t>12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Maialen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Sirvent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13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Joan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Bladé</a:t>
            </a:r>
            <a:r>
              <a:rPr sz="824" b="1" spc="7" baseline="30303" dirty="0">
                <a:solidFill>
                  <a:srgbClr val="262626"/>
                </a:solidFill>
                <a:latin typeface="Calibri"/>
                <a:cs typeface="Calibri"/>
              </a:rPr>
              <a:t>14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Juan</a:t>
            </a:r>
            <a:r>
              <a:rPr sz="849" b="1" spc="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José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Lahuerta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10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Jesús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30" dirty="0">
                <a:solidFill>
                  <a:srgbClr val="262626"/>
                </a:solidFill>
                <a:latin typeface="Calibri"/>
                <a:cs typeface="Calibri"/>
              </a:rPr>
              <a:t>F.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San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Miguel</a:t>
            </a:r>
            <a:r>
              <a:rPr sz="824" b="1" spc="7" baseline="30303" dirty="0">
                <a:solidFill>
                  <a:srgbClr val="262626"/>
                </a:solidFill>
                <a:latin typeface="Calibri"/>
                <a:cs typeface="Calibri"/>
              </a:rPr>
              <a:t>1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, Maria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Victoria Mateos</a:t>
            </a:r>
            <a:r>
              <a:rPr sz="824" b="1" baseline="30303" dirty="0">
                <a:solidFill>
                  <a:srgbClr val="262626"/>
                </a:solidFill>
                <a:latin typeface="Calibri"/>
                <a:cs typeface="Calibri"/>
              </a:rPr>
              <a:t>2</a:t>
            </a:r>
            <a:r>
              <a:rPr sz="824" b="1" spc="-7" baseline="30303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(On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behalf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of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the Spanish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Myeloma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Group)</a:t>
            </a:r>
            <a:endParaRPr sz="849">
              <a:latin typeface="Calibri"/>
              <a:cs typeface="Calibri"/>
            </a:endParaRPr>
          </a:p>
          <a:p>
            <a:pPr marL="38054" marR="52007">
              <a:lnSpc>
                <a:spcPct val="98500"/>
              </a:lnSpc>
              <a:spcBef>
                <a:spcPts val="639"/>
              </a:spcBef>
            </a:pP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Clínica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Universidad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de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Navarra,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Pamplona,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Salamanca,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Salamanda,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Català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D'Oncologia-L'Hospitalet.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IDIBELL,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Universitat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Barcelona, Spain.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General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 J.M. Morales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Meseguer.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IMIB-Arrixaca.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Murcia, Spain.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Virgen del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Rocío,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Sevilla, 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Dr.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Peset, Valencia,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 Central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Asturias, Oviedo,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 Catalá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D’Oncologia Girona, Girona,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endParaRPr sz="549">
              <a:latin typeface="Calibri"/>
              <a:cs typeface="Calibri"/>
            </a:endParaRPr>
          </a:p>
          <a:p>
            <a:pPr marL="38054">
              <a:lnSpc>
                <a:spcPts val="639"/>
              </a:lnSpc>
            </a:pP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 Catalá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D’Oncologia Badalona,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Badalona,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10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12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Octubre,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Madrid,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Complejo Hospitalario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Santiago,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La</a:t>
            </a:r>
            <a:endParaRPr sz="549">
              <a:latin typeface="Calibri"/>
              <a:cs typeface="Calibri"/>
            </a:endParaRPr>
          </a:p>
          <a:p>
            <a:pPr marL="38054" marR="254329" indent="-634">
              <a:lnSpc>
                <a:spcPts val="639"/>
              </a:lnSpc>
              <a:spcBef>
                <a:spcPts val="40"/>
              </a:spcBef>
            </a:pP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Coruña,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12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Universitario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Canarias,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Tenerife,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13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Donostia,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San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Sebastián,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14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Clinic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i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Provincial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Barcelona,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IDIBAPS, </a:t>
            </a:r>
            <a:r>
              <a:rPr sz="5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05485" y="4208714"/>
            <a:ext cx="454861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Presented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at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the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63rd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American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Society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of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Hematology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(ASH)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Annual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Meeting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&amp;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Exposition;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December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11-14,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2021;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Atlanta,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GA/Virtual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044748" y="1037963"/>
            <a:ext cx="0" cy="2976385"/>
          </a:xfrm>
          <a:custGeom>
            <a:avLst/>
            <a:gdLst/>
            <a:ahLst/>
            <a:cxnLst/>
            <a:rect l="l" t="t" r="r" b="b"/>
            <a:pathLst>
              <a:path h="2980054">
                <a:moveTo>
                  <a:pt x="0" y="0"/>
                </a:moveTo>
                <a:lnTo>
                  <a:pt x="0" y="2979610"/>
                </a:lnTo>
              </a:path>
            </a:pathLst>
          </a:custGeom>
          <a:ln w="55029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950455" y="668201"/>
            <a:ext cx="5219614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C00000"/>
                </a:solidFill>
                <a:latin typeface="Calibri"/>
                <a:cs typeface="Calibri"/>
              </a:rPr>
              <a:t>study </a:t>
            </a: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design</a:t>
            </a:r>
            <a:r>
              <a:rPr sz="1698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698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C00000"/>
                </a:solidFill>
                <a:latin typeface="Calibri"/>
                <a:cs typeface="Calibri"/>
              </a:rPr>
              <a:t>patient </a:t>
            </a: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population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85800" y="3835354"/>
            <a:ext cx="5473935" cy="461993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260038" indent="-247987">
              <a:spcBef>
                <a:spcPts val="110"/>
              </a:spcBef>
              <a:buClr>
                <a:srgbClr val="00B0F0"/>
              </a:buClr>
              <a:buFont typeface="Arial"/>
              <a:buChar char="•"/>
              <a:tabLst>
                <a:tab pos="259403" algn="l"/>
                <a:tab pos="260672" algn="l"/>
              </a:tabLst>
            </a:pPr>
            <a:r>
              <a:rPr sz="999" spc="-15" dirty="0">
                <a:latin typeface="Open Sans"/>
                <a:cs typeface="Open Sans"/>
              </a:rPr>
              <a:t>Between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July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2018</a:t>
            </a:r>
            <a:r>
              <a:rPr sz="999" spc="-15" dirty="0">
                <a:latin typeface="Open Sans"/>
                <a:cs typeface="Open Sans"/>
              </a:rPr>
              <a:t> and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20" dirty="0">
                <a:latin typeface="Open Sans"/>
                <a:cs typeface="Open Sans"/>
              </a:rPr>
              <a:t>March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2021, </a:t>
            </a:r>
            <a:r>
              <a:rPr sz="999" i="1" spc="-10" dirty="0">
                <a:latin typeface="Open Sans"/>
                <a:cs typeface="Open Sans"/>
              </a:rPr>
              <a:t>57</a:t>
            </a:r>
            <a:r>
              <a:rPr sz="999" i="1" spc="-30" dirty="0">
                <a:latin typeface="Open Sans"/>
                <a:cs typeface="Open Sans"/>
              </a:rPr>
              <a:t> </a:t>
            </a:r>
            <a:r>
              <a:rPr sz="999" i="1" spc="-15" dirty="0">
                <a:latin typeface="Open Sans"/>
                <a:cs typeface="Open Sans"/>
              </a:rPr>
              <a:t>patients</a:t>
            </a:r>
            <a:r>
              <a:rPr sz="999" i="1" spc="-20" dirty="0">
                <a:latin typeface="Open Sans"/>
                <a:cs typeface="Open Sans"/>
              </a:rPr>
              <a:t> were </a:t>
            </a:r>
            <a:r>
              <a:rPr sz="999" i="1" spc="-15" dirty="0">
                <a:latin typeface="Open Sans"/>
                <a:cs typeface="Open Sans"/>
              </a:rPr>
              <a:t>included</a:t>
            </a:r>
            <a:r>
              <a:rPr sz="999" i="1" spc="-30" dirty="0">
                <a:latin typeface="Open Sans"/>
                <a:cs typeface="Open Sans"/>
              </a:rPr>
              <a:t> </a:t>
            </a:r>
            <a:r>
              <a:rPr sz="999" i="1" spc="-10" dirty="0">
                <a:latin typeface="Open Sans"/>
                <a:cs typeface="Open Sans"/>
              </a:rPr>
              <a:t>(</a:t>
            </a:r>
            <a:r>
              <a:rPr sz="999" b="1" i="1" spc="-10" dirty="0">
                <a:solidFill>
                  <a:srgbClr val="0432FF"/>
                </a:solidFill>
                <a:latin typeface="OpenSans-BoldItalic"/>
                <a:cs typeface="OpenSans-BoldItalic"/>
              </a:rPr>
              <a:t>24</a:t>
            </a:r>
            <a:r>
              <a:rPr sz="999" b="1" i="1" spc="-30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5" dirty="0">
                <a:solidFill>
                  <a:srgbClr val="0432FF"/>
                </a:solidFill>
                <a:latin typeface="OpenSans-BoldItalic"/>
                <a:cs typeface="OpenSans-BoldItalic"/>
              </a:rPr>
              <a:t>in</a:t>
            </a:r>
            <a:r>
              <a:rPr sz="999" b="1" i="1" spc="-30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15" dirty="0">
                <a:solidFill>
                  <a:srgbClr val="0432FF"/>
                </a:solidFill>
                <a:latin typeface="OpenSans-BoldItalic"/>
                <a:cs typeface="OpenSans-BoldItalic"/>
              </a:rPr>
              <a:t>Part </a:t>
            </a:r>
            <a:r>
              <a:rPr sz="99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1</a:t>
            </a:r>
            <a:r>
              <a:rPr sz="999" b="1" i="1" spc="-30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15" dirty="0">
                <a:solidFill>
                  <a:srgbClr val="0432FF"/>
                </a:solidFill>
                <a:latin typeface="OpenSans-BoldItalic"/>
                <a:cs typeface="OpenSans-BoldItalic"/>
              </a:rPr>
              <a:t>and</a:t>
            </a:r>
            <a:r>
              <a:rPr sz="999" b="1" i="1" spc="-2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10" dirty="0">
                <a:solidFill>
                  <a:srgbClr val="0432FF"/>
                </a:solidFill>
                <a:latin typeface="OpenSans-BoldItalic"/>
                <a:cs typeface="OpenSans-BoldItalic"/>
              </a:rPr>
              <a:t>33</a:t>
            </a:r>
            <a:r>
              <a:rPr sz="999" b="1" i="1" spc="-2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5" dirty="0">
                <a:solidFill>
                  <a:srgbClr val="0432FF"/>
                </a:solidFill>
                <a:latin typeface="OpenSans-BoldItalic"/>
                <a:cs typeface="OpenSans-BoldItalic"/>
              </a:rPr>
              <a:t>in</a:t>
            </a:r>
            <a:r>
              <a:rPr sz="999" b="1" i="1" spc="-30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15" dirty="0">
                <a:solidFill>
                  <a:srgbClr val="0432FF"/>
                </a:solidFill>
                <a:latin typeface="OpenSans-BoldItalic"/>
                <a:cs typeface="OpenSans-BoldItalic"/>
              </a:rPr>
              <a:t>Part</a:t>
            </a:r>
            <a:r>
              <a:rPr sz="999" b="1" i="1" spc="-20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99" b="1" i="1" spc="-15" dirty="0">
                <a:solidFill>
                  <a:srgbClr val="0432FF"/>
                </a:solidFill>
                <a:latin typeface="OpenSans-BoldItalic"/>
                <a:cs typeface="OpenSans-BoldItalic"/>
              </a:rPr>
              <a:t>2</a:t>
            </a:r>
            <a:r>
              <a:rPr sz="999" i="1" spc="-15" dirty="0">
                <a:latin typeface="Open Sans"/>
                <a:cs typeface="Open Sans"/>
              </a:rPr>
              <a:t>).</a:t>
            </a:r>
            <a:endParaRPr sz="999">
              <a:latin typeface="Open Sans"/>
              <a:cs typeface="Open Sans"/>
            </a:endParaRPr>
          </a:p>
          <a:p>
            <a:pPr marL="259403" indent="-247353">
              <a:spcBef>
                <a:spcPts val="40"/>
              </a:spcBef>
              <a:buClr>
                <a:srgbClr val="00B0F0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849" spc="5" dirty="0">
                <a:latin typeface="Open Sans"/>
                <a:cs typeface="Open Sans"/>
              </a:rPr>
              <a:t>Cut-off</a:t>
            </a:r>
            <a:r>
              <a:rPr sz="849" spc="-5" dirty="0">
                <a:latin typeface="Open Sans"/>
                <a:cs typeface="Open Sans"/>
              </a:rPr>
              <a:t> </a:t>
            </a:r>
            <a:r>
              <a:rPr sz="849" spc="5" dirty="0">
                <a:latin typeface="Open Sans"/>
                <a:cs typeface="Open Sans"/>
              </a:rPr>
              <a:t>date:</a:t>
            </a:r>
            <a:r>
              <a:rPr sz="849" dirty="0">
                <a:latin typeface="Open Sans"/>
                <a:cs typeface="Open Sans"/>
              </a:rPr>
              <a:t> </a:t>
            </a:r>
            <a:r>
              <a:rPr sz="849" spc="5" dirty="0">
                <a:latin typeface="Open Sans"/>
                <a:cs typeface="Open Sans"/>
              </a:rPr>
              <a:t>1</a:t>
            </a:r>
            <a:r>
              <a:rPr sz="849" spc="-5" dirty="0">
                <a:latin typeface="Open Sans"/>
                <a:cs typeface="Open Sans"/>
              </a:rPr>
              <a:t> </a:t>
            </a:r>
            <a:r>
              <a:rPr sz="849" spc="5" dirty="0">
                <a:latin typeface="Open Sans"/>
                <a:cs typeface="Open Sans"/>
              </a:rPr>
              <a:t>June</a:t>
            </a:r>
            <a:r>
              <a:rPr sz="849" dirty="0">
                <a:latin typeface="Open Sans"/>
                <a:cs typeface="Open Sans"/>
              </a:rPr>
              <a:t> </a:t>
            </a:r>
            <a:r>
              <a:rPr sz="849" spc="5" dirty="0">
                <a:latin typeface="Open Sans"/>
                <a:cs typeface="Open Sans"/>
              </a:rPr>
              <a:t>2021.</a:t>
            </a:r>
            <a:endParaRPr sz="849">
              <a:latin typeface="Open Sans"/>
              <a:cs typeface="Open Sans"/>
            </a:endParaRPr>
          </a:p>
          <a:p>
            <a:pPr marL="2208417">
              <a:spcBef>
                <a:spcPts val="549"/>
              </a:spcBef>
            </a:pPr>
            <a:r>
              <a:rPr sz="649" spc="-5" dirty="0">
                <a:latin typeface="Calibri"/>
                <a:cs typeface="Calibri"/>
              </a:rPr>
              <a:t>Rodriguez-Otero P. </a:t>
            </a:r>
            <a:r>
              <a:rPr sz="649" dirty="0">
                <a:latin typeface="Calibri"/>
                <a:cs typeface="Calibri"/>
              </a:rPr>
              <a:t>et</a:t>
            </a:r>
            <a:r>
              <a:rPr sz="649" spc="-5" dirty="0">
                <a:latin typeface="Calibri"/>
                <a:cs typeface="Calibri"/>
              </a:rPr>
              <a:t> al. ASH 2021. [Abstract #1677]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285663" y="1175942"/>
            <a:ext cx="4444600" cy="2490574"/>
            <a:chOff x="3284077" y="1177391"/>
            <a:chExt cx="4450080" cy="2493645"/>
          </a:xfrm>
        </p:grpSpPr>
        <p:sp>
          <p:nvSpPr>
            <p:cNvPr id="6" name="object 6"/>
            <p:cNvSpPr/>
            <p:nvPr/>
          </p:nvSpPr>
          <p:spPr>
            <a:xfrm>
              <a:off x="6206590" y="1209734"/>
              <a:ext cx="1518285" cy="2452370"/>
            </a:xfrm>
            <a:custGeom>
              <a:avLst/>
              <a:gdLst/>
              <a:ahLst/>
              <a:cxnLst/>
              <a:rect l="l" t="t" r="r" b="b"/>
              <a:pathLst>
                <a:path w="1518284" h="2452370">
                  <a:moveTo>
                    <a:pt x="0" y="253047"/>
                  </a:moveTo>
                  <a:lnTo>
                    <a:pt x="4077" y="207562"/>
                  </a:lnTo>
                  <a:lnTo>
                    <a:pt x="15831" y="164752"/>
                  </a:lnTo>
                  <a:lnTo>
                    <a:pt x="34549" y="125331"/>
                  </a:lnTo>
                  <a:lnTo>
                    <a:pt x="59514" y="90013"/>
                  </a:lnTo>
                  <a:lnTo>
                    <a:pt x="90013" y="59514"/>
                  </a:lnTo>
                  <a:lnTo>
                    <a:pt x="125331" y="34549"/>
                  </a:lnTo>
                  <a:lnTo>
                    <a:pt x="164752" y="15831"/>
                  </a:lnTo>
                  <a:lnTo>
                    <a:pt x="207562" y="4077"/>
                  </a:lnTo>
                  <a:lnTo>
                    <a:pt x="253047" y="0"/>
                  </a:lnTo>
                  <a:lnTo>
                    <a:pt x="1265174" y="0"/>
                  </a:lnTo>
                  <a:lnTo>
                    <a:pt x="1310658" y="4077"/>
                  </a:lnTo>
                  <a:lnTo>
                    <a:pt x="1353469" y="15831"/>
                  </a:lnTo>
                  <a:lnTo>
                    <a:pt x="1392890" y="34549"/>
                  </a:lnTo>
                  <a:lnTo>
                    <a:pt x="1428207" y="59514"/>
                  </a:lnTo>
                  <a:lnTo>
                    <a:pt x="1458706" y="90013"/>
                  </a:lnTo>
                  <a:lnTo>
                    <a:pt x="1483672" y="125331"/>
                  </a:lnTo>
                  <a:lnTo>
                    <a:pt x="1502389" y="164752"/>
                  </a:lnTo>
                  <a:lnTo>
                    <a:pt x="1514144" y="207562"/>
                  </a:lnTo>
                  <a:lnTo>
                    <a:pt x="1518221" y="253047"/>
                  </a:lnTo>
                  <a:lnTo>
                    <a:pt x="1518221" y="2198852"/>
                  </a:lnTo>
                  <a:lnTo>
                    <a:pt x="1514144" y="2244336"/>
                  </a:lnTo>
                  <a:lnTo>
                    <a:pt x="1502389" y="2287146"/>
                  </a:lnTo>
                  <a:lnTo>
                    <a:pt x="1483672" y="2326565"/>
                  </a:lnTo>
                  <a:lnTo>
                    <a:pt x="1458706" y="2361881"/>
                  </a:lnTo>
                  <a:lnTo>
                    <a:pt x="1428207" y="2392377"/>
                  </a:lnTo>
                  <a:lnTo>
                    <a:pt x="1392890" y="2417341"/>
                  </a:lnTo>
                  <a:lnTo>
                    <a:pt x="1353469" y="2436057"/>
                  </a:lnTo>
                  <a:lnTo>
                    <a:pt x="1310658" y="2447810"/>
                  </a:lnTo>
                  <a:lnTo>
                    <a:pt x="1265174" y="2451887"/>
                  </a:lnTo>
                  <a:lnTo>
                    <a:pt x="253047" y="2451887"/>
                  </a:lnTo>
                  <a:lnTo>
                    <a:pt x="207562" y="2447810"/>
                  </a:lnTo>
                  <a:lnTo>
                    <a:pt x="164752" y="2436057"/>
                  </a:lnTo>
                  <a:lnTo>
                    <a:pt x="125331" y="2417341"/>
                  </a:lnTo>
                  <a:lnTo>
                    <a:pt x="90013" y="2392377"/>
                  </a:lnTo>
                  <a:lnTo>
                    <a:pt x="59514" y="2361881"/>
                  </a:lnTo>
                  <a:lnTo>
                    <a:pt x="34549" y="2326565"/>
                  </a:lnTo>
                  <a:lnTo>
                    <a:pt x="15831" y="2287146"/>
                  </a:lnTo>
                  <a:lnTo>
                    <a:pt x="4077" y="2244336"/>
                  </a:lnTo>
                  <a:lnTo>
                    <a:pt x="0" y="2198852"/>
                  </a:lnTo>
                  <a:lnTo>
                    <a:pt x="0" y="253047"/>
                  </a:lnTo>
                  <a:close/>
                </a:path>
              </a:pathLst>
            </a:custGeom>
            <a:ln w="18338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300050" y="1737466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2829407" y="0"/>
                  </a:moveTo>
                  <a:lnTo>
                    <a:pt x="2829407" y="30441"/>
                  </a:lnTo>
                  <a:lnTo>
                    <a:pt x="0" y="30441"/>
                  </a:lnTo>
                  <a:lnTo>
                    <a:pt x="0" y="91338"/>
                  </a:lnTo>
                  <a:lnTo>
                    <a:pt x="2829407" y="91338"/>
                  </a:lnTo>
                  <a:lnTo>
                    <a:pt x="2829407" y="121780"/>
                  </a:lnTo>
                  <a:lnTo>
                    <a:pt x="2890304" y="60883"/>
                  </a:lnTo>
                  <a:lnTo>
                    <a:pt x="2829407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300050" y="1737466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0" y="30441"/>
                  </a:moveTo>
                  <a:lnTo>
                    <a:pt x="2829407" y="30441"/>
                  </a:lnTo>
                  <a:lnTo>
                    <a:pt x="2829407" y="0"/>
                  </a:lnTo>
                  <a:lnTo>
                    <a:pt x="2890304" y="60883"/>
                  </a:lnTo>
                  <a:lnTo>
                    <a:pt x="2829407" y="121780"/>
                  </a:lnTo>
                  <a:lnTo>
                    <a:pt x="2829407" y="91338"/>
                  </a:lnTo>
                  <a:lnTo>
                    <a:pt x="0" y="91338"/>
                  </a:lnTo>
                  <a:lnTo>
                    <a:pt x="0" y="30441"/>
                  </a:lnTo>
                  <a:close/>
                </a:path>
              </a:pathLst>
            </a:custGeom>
            <a:ln w="18338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293285" y="2980999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2829407" y="0"/>
                  </a:moveTo>
                  <a:lnTo>
                    <a:pt x="2829407" y="30441"/>
                  </a:lnTo>
                  <a:lnTo>
                    <a:pt x="0" y="30441"/>
                  </a:lnTo>
                  <a:lnTo>
                    <a:pt x="0" y="91338"/>
                  </a:lnTo>
                  <a:lnTo>
                    <a:pt x="2829407" y="91338"/>
                  </a:lnTo>
                  <a:lnTo>
                    <a:pt x="2829407" y="121780"/>
                  </a:lnTo>
                  <a:lnTo>
                    <a:pt x="2890304" y="60883"/>
                  </a:lnTo>
                  <a:lnTo>
                    <a:pt x="2829407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293285" y="2980999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0" y="30441"/>
                  </a:moveTo>
                  <a:lnTo>
                    <a:pt x="2829407" y="30441"/>
                  </a:lnTo>
                  <a:lnTo>
                    <a:pt x="2829407" y="0"/>
                  </a:lnTo>
                  <a:lnTo>
                    <a:pt x="2890304" y="60883"/>
                  </a:lnTo>
                  <a:lnTo>
                    <a:pt x="2829407" y="121780"/>
                  </a:lnTo>
                  <a:lnTo>
                    <a:pt x="2829407" y="91338"/>
                  </a:lnTo>
                  <a:lnTo>
                    <a:pt x="0" y="91338"/>
                  </a:lnTo>
                  <a:lnTo>
                    <a:pt x="0" y="30441"/>
                  </a:lnTo>
                  <a:close/>
                </a:path>
              </a:pathLst>
            </a:custGeom>
            <a:ln w="18338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413709" y="1177391"/>
              <a:ext cx="2371090" cy="1244600"/>
            </a:xfrm>
            <a:custGeom>
              <a:avLst/>
              <a:gdLst/>
              <a:ahLst/>
              <a:cxnLst/>
              <a:rect l="l" t="t" r="r" b="b"/>
              <a:pathLst>
                <a:path w="2371090" h="1244600">
                  <a:moveTo>
                    <a:pt x="2370696" y="0"/>
                  </a:moveTo>
                  <a:lnTo>
                    <a:pt x="0" y="0"/>
                  </a:lnTo>
                  <a:lnTo>
                    <a:pt x="0" y="1244434"/>
                  </a:lnTo>
                  <a:lnTo>
                    <a:pt x="2370696" y="1244434"/>
                  </a:lnTo>
                  <a:lnTo>
                    <a:pt x="2370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3427849" y="1190392"/>
            <a:ext cx="2346607" cy="1190427"/>
          </a:xfrm>
          <a:prstGeom prst="rect">
            <a:avLst/>
          </a:prstGeom>
          <a:ln w="9646">
            <a:solidFill>
              <a:srgbClr val="1870A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799" b="1" spc="10" dirty="0">
                <a:latin typeface="Open Sans"/>
                <a:cs typeface="Open Sans"/>
              </a:rPr>
              <a:t>PART</a:t>
            </a:r>
            <a:r>
              <a:rPr sz="799" b="1" spc="-35" dirty="0">
                <a:latin typeface="Open Sans"/>
                <a:cs typeface="Open Sans"/>
              </a:rPr>
              <a:t> </a:t>
            </a:r>
            <a:r>
              <a:rPr sz="799" b="1" spc="20" dirty="0">
                <a:latin typeface="Open Sans"/>
                <a:cs typeface="Open Sans"/>
              </a:rPr>
              <a:t>1</a:t>
            </a:r>
            <a:endParaRPr sz="799">
              <a:latin typeface="Open Sans"/>
              <a:cs typeface="Open Sans"/>
            </a:endParaRPr>
          </a:p>
          <a:p>
            <a:pPr marL="206762" marR="192808" indent="-173781">
              <a:lnSpc>
                <a:spcPts val="1029"/>
              </a:lnSpc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Daratumumab </a:t>
            </a:r>
            <a:r>
              <a:rPr sz="799" spc="-20" dirty="0">
                <a:latin typeface="Arial"/>
                <a:cs typeface="Arial"/>
              </a:rPr>
              <a:t>IV </a:t>
            </a:r>
            <a:r>
              <a:rPr sz="799" spc="25" dirty="0">
                <a:latin typeface="Arial"/>
                <a:cs typeface="Arial"/>
              </a:rPr>
              <a:t>(16mg/kg) </a:t>
            </a:r>
            <a:r>
              <a:rPr sz="799" spc="30" dirty="0">
                <a:latin typeface="Arial"/>
                <a:cs typeface="Arial"/>
              </a:rPr>
              <a:t>weekly </a:t>
            </a:r>
            <a:r>
              <a:rPr sz="799" spc="-10" dirty="0">
                <a:latin typeface="Arial"/>
                <a:cs typeface="Arial"/>
              </a:rPr>
              <a:t>C1 </a:t>
            </a:r>
            <a:r>
              <a:rPr sz="799" spc="-210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and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-15" dirty="0">
                <a:latin typeface="Arial"/>
                <a:cs typeface="Arial"/>
              </a:rPr>
              <a:t>C2,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C3-C6 </a:t>
            </a:r>
            <a:r>
              <a:rPr sz="799" dirty="0">
                <a:latin typeface="Arial"/>
                <a:cs typeface="Arial"/>
              </a:rPr>
              <a:t>Q2W,</a:t>
            </a:r>
            <a:r>
              <a:rPr sz="799" spc="-5" dirty="0">
                <a:latin typeface="Arial"/>
                <a:cs typeface="Arial"/>
              </a:rPr>
              <a:t> C7+ </a:t>
            </a:r>
            <a:r>
              <a:rPr sz="799" spc="25" dirty="0">
                <a:latin typeface="Arial"/>
                <a:cs typeface="Arial"/>
              </a:rPr>
              <a:t>Q4W</a:t>
            </a:r>
            <a:endParaRPr sz="799">
              <a:latin typeface="Arial"/>
              <a:cs typeface="Arial"/>
            </a:endParaRPr>
          </a:p>
          <a:p>
            <a:pPr marL="206762" indent="-174415">
              <a:lnSpc>
                <a:spcPts val="934"/>
              </a:lnSpc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Bortezomib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20" dirty="0">
                <a:latin typeface="Arial"/>
                <a:cs typeface="Arial"/>
              </a:rPr>
              <a:t>1.3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mg/m</a:t>
            </a:r>
            <a:r>
              <a:rPr sz="824" spc="97" baseline="25252" dirty="0">
                <a:latin typeface="Arial"/>
                <a:cs typeface="Arial"/>
              </a:rPr>
              <a:t>2</a:t>
            </a:r>
            <a:r>
              <a:rPr sz="824" spc="82" baseline="25252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sc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15" dirty="0">
                <a:latin typeface="Arial"/>
                <a:cs typeface="Arial"/>
              </a:rPr>
              <a:t>15,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762">
              <a:spcBef>
                <a:spcPts val="30"/>
              </a:spcBef>
            </a:pPr>
            <a:r>
              <a:rPr sz="799" spc="-10" dirty="0">
                <a:latin typeface="Arial"/>
                <a:cs typeface="Arial"/>
              </a:rPr>
              <a:t>C1-C8.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C9+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endParaRPr sz="799">
              <a:latin typeface="Arial"/>
              <a:cs typeface="Arial"/>
            </a:endParaRPr>
          </a:p>
          <a:p>
            <a:pPr marL="206762" indent="-174415">
              <a:spcBef>
                <a:spcPts val="65"/>
              </a:spcBef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Dexamethasone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45" dirty="0">
                <a:latin typeface="Arial"/>
                <a:cs typeface="Arial"/>
              </a:rPr>
              <a:t>40mg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127" indent="-173781">
              <a:spcBef>
                <a:spcPts val="25"/>
              </a:spcBef>
              <a:buFont typeface="Wingdings"/>
              <a:buChar char=""/>
              <a:tabLst>
                <a:tab pos="206762" algn="l"/>
              </a:tabLst>
            </a:pPr>
            <a:r>
              <a:rPr sz="799" b="1" spc="10" dirty="0">
                <a:latin typeface="Open Sans"/>
                <a:cs typeface="Open Sans"/>
              </a:rPr>
              <a:t>Selinexor</a:t>
            </a:r>
            <a:r>
              <a:rPr sz="799" b="1" spc="5" dirty="0">
                <a:latin typeface="Open Sans"/>
                <a:cs typeface="Open Sans"/>
              </a:rPr>
              <a:t> </a:t>
            </a:r>
            <a:r>
              <a:rPr sz="799" spc="40" dirty="0">
                <a:latin typeface="Arial"/>
                <a:cs typeface="Arial"/>
              </a:rPr>
              <a:t>100mg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200" dirty="0">
                <a:latin typeface="Arial"/>
                <a:cs typeface="Arial"/>
              </a:rPr>
              <a:t> </a:t>
            </a:r>
            <a:r>
              <a:rPr sz="799" spc="20" dirty="0">
                <a:latin typeface="Arial"/>
                <a:cs typeface="Arial"/>
              </a:rPr>
              <a:t>22.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899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99" spc="30" dirty="0">
                <a:latin typeface="Arial"/>
                <a:cs typeface="Arial"/>
              </a:rPr>
              <a:t>4-week</a:t>
            </a:r>
            <a:r>
              <a:rPr sz="799" spc="-25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duration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10" dirty="0">
                <a:latin typeface="Arial"/>
                <a:cs typeface="Arial"/>
              </a:rPr>
              <a:t>cycles</a:t>
            </a:r>
            <a:endParaRPr sz="799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451716" y="1158504"/>
            <a:ext cx="1834793" cy="1227212"/>
            <a:chOff x="1447868" y="1159932"/>
            <a:chExt cx="1837055" cy="1228725"/>
          </a:xfrm>
        </p:grpSpPr>
        <p:sp>
          <p:nvSpPr>
            <p:cNvPr id="14" name="object 14"/>
            <p:cNvSpPr/>
            <p:nvPr/>
          </p:nvSpPr>
          <p:spPr>
            <a:xfrm>
              <a:off x="1457076" y="1169139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1616989" y="0"/>
                  </a:moveTo>
                  <a:lnTo>
                    <a:pt x="201625" y="0"/>
                  </a:lnTo>
                  <a:lnTo>
                    <a:pt x="155394" y="5325"/>
                  </a:lnTo>
                  <a:lnTo>
                    <a:pt x="112955" y="20493"/>
                  </a:lnTo>
                  <a:lnTo>
                    <a:pt x="75519" y="44295"/>
                  </a:lnTo>
                  <a:lnTo>
                    <a:pt x="44295" y="75519"/>
                  </a:lnTo>
                  <a:lnTo>
                    <a:pt x="20493" y="112955"/>
                  </a:lnTo>
                  <a:lnTo>
                    <a:pt x="5325" y="155394"/>
                  </a:lnTo>
                  <a:lnTo>
                    <a:pt x="0" y="201625"/>
                  </a:lnTo>
                  <a:lnTo>
                    <a:pt x="0" y="1008087"/>
                  </a:lnTo>
                  <a:lnTo>
                    <a:pt x="5325" y="1054318"/>
                  </a:lnTo>
                  <a:lnTo>
                    <a:pt x="20493" y="1096757"/>
                  </a:lnTo>
                  <a:lnTo>
                    <a:pt x="44295" y="1134193"/>
                  </a:lnTo>
                  <a:lnTo>
                    <a:pt x="75519" y="1165418"/>
                  </a:lnTo>
                  <a:lnTo>
                    <a:pt x="112955" y="1189219"/>
                  </a:lnTo>
                  <a:lnTo>
                    <a:pt x="155394" y="1204387"/>
                  </a:lnTo>
                  <a:lnTo>
                    <a:pt x="201625" y="1209713"/>
                  </a:lnTo>
                  <a:lnTo>
                    <a:pt x="1616989" y="1209713"/>
                  </a:lnTo>
                  <a:lnTo>
                    <a:pt x="1663219" y="1204387"/>
                  </a:lnTo>
                  <a:lnTo>
                    <a:pt x="1705658" y="1189219"/>
                  </a:lnTo>
                  <a:lnTo>
                    <a:pt x="1743095" y="1165418"/>
                  </a:lnTo>
                  <a:lnTo>
                    <a:pt x="1774319" y="1134193"/>
                  </a:lnTo>
                  <a:lnTo>
                    <a:pt x="1798121" y="1096757"/>
                  </a:lnTo>
                  <a:lnTo>
                    <a:pt x="1813289" y="1054318"/>
                  </a:lnTo>
                  <a:lnTo>
                    <a:pt x="1818614" y="1008087"/>
                  </a:lnTo>
                  <a:lnTo>
                    <a:pt x="1818614" y="201625"/>
                  </a:lnTo>
                  <a:lnTo>
                    <a:pt x="1813289" y="155394"/>
                  </a:lnTo>
                  <a:lnTo>
                    <a:pt x="1798121" y="112955"/>
                  </a:lnTo>
                  <a:lnTo>
                    <a:pt x="1774319" y="75519"/>
                  </a:lnTo>
                  <a:lnTo>
                    <a:pt x="1743095" y="44295"/>
                  </a:lnTo>
                  <a:lnTo>
                    <a:pt x="1705658" y="20493"/>
                  </a:lnTo>
                  <a:lnTo>
                    <a:pt x="1663219" y="5325"/>
                  </a:lnTo>
                  <a:lnTo>
                    <a:pt x="1616989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1457076" y="1169140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0" y="201625"/>
                  </a:moveTo>
                  <a:lnTo>
                    <a:pt x="5325" y="155394"/>
                  </a:lnTo>
                  <a:lnTo>
                    <a:pt x="20493" y="112955"/>
                  </a:lnTo>
                  <a:lnTo>
                    <a:pt x="44295" y="75519"/>
                  </a:lnTo>
                  <a:lnTo>
                    <a:pt x="75519" y="44295"/>
                  </a:lnTo>
                  <a:lnTo>
                    <a:pt x="112955" y="20493"/>
                  </a:lnTo>
                  <a:lnTo>
                    <a:pt x="155394" y="5325"/>
                  </a:lnTo>
                  <a:lnTo>
                    <a:pt x="201625" y="0"/>
                  </a:lnTo>
                  <a:lnTo>
                    <a:pt x="1616989" y="0"/>
                  </a:lnTo>
                  <a:lnTo>
                    <a:pt x="1663219" y="5325"/>
                  </a:lnTo>
                  <a:lnTo>
                    <a:pt x="1705658" y="20493"/>
                  </a:lnTo>
                  <a:lnTo>
                    <a:pt x="1743095" y="44295"/>
                  </a:lnTo>
                  <a:lnTo>
                    <a:pt x="1774319" y="75519"/>
                  </a:lnTo>
                  <a:lnTo>
                    <a:pt x="1798121" y="112955"/>
                  </a:lnTo>
                  <a:lnTo>
                    <a:pt x="1813289" y="155394"/>
                  </a:lnTo>
                  <a:lnTo>
                    <a:pt x="1818614" y="201625"/>
                  </a:lnTo>
                  <a:lnTo>
                    <a:pt x="1818614" y="1008087"/>
                  </a:lnTo>
                  <a:lnTo>
                    <a:pt x="1813289" y="1054318"/>
                  </a:lnTo>
                  <a:lnTo>
                    <a:pt x="1798121" y="1096757"/>
                  </a:lnTo>
                  <a:lnTo>
                    <a:pt x="1774319" y="1134193"/>
                  </a:lnTo>
                  <a:lnTo>
                    <a:pt x="1743095" y="1165418"/>
                  </a:lnTo>
                  <a:lnTo>
                    <a:pt x="1705658" y="1189219"/>
                  </a:lnTo>
                  <a:lnTo>
                    <a:pt x="1663219" y="1204387"/>
                  </a:lnTo>
                  <a:lnTo>
                    <a:pt x="1616989" y="1209713"/>
                  </a:lnTo>
                  <a:lnTo>
                    <a:pt x="201625" y="1209713"/>
                  </a:lnTo>
                  <a:lnTo>
                    <a:pt x="155394" y="1204387"/>
                  </a:lnTo>
                  <a:lnTo>
                    <a:pt x="112955" y="1189219"/>
                  </a:lnTo>
                  <a:lnTo>
                    <a:pt x="75519" y="1165418"/>
                  </a:lnTo>
                  <a:lnTo>
                    <a:pt x="44295" y="1134193"/>
                  </a:lnTo>
                  <a:lnTo>
                    <a:pt x="20493" y="1096757"/>
                  </a:lnTo>
                  <a:lnTo>
                    <a:pt x="5325" y="1054318"/>
                  </a:lnTo>
                  <a:lnTo>
                    <a:pt x="0" y="1008087"/>
                  </a:lnTo>
                  <a:lnTo>
                    <a:pt x="0" y="201625"/>
                  </a:lnTo>
                  <a:close/>
                </a:path>
              </a:pathLst>
            </a:custGeom>
            <a:ln w="18338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73160" y="1288147"/>
            <a:ext cx="143079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Key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inclusion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criteria </a:t>
            </a:r>
            <a:r>
              <a:rPr sz="849" spc="-5" dirty="0">
                <a:latin typeface="Calibri"/>
                <a:cs typeface="Calibri"/>
              </a:rPr>
              <a:t>for </a:t>
            </a:r>
            <a:r>
              <a:rPr sz="849" spc="-10" dirty="0">
                <a:latin typeface="Calibri"/>
                <a:cs typeface="Calibri"/>
              </a:rPr>
              <a:t>PART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1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573160" y="1554154"/>
            <a:ext cx="1524660" cy="689395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7439" indent="-155388">
              <a:lnSpc>
                <a:spcPts val="1014"/>
              </a:lnSpc>
              <a:spcBef>
                <a:spcPts val="114"/>
              </a:spcBef>
              <a:buFont typeface="Arial"/>
              <a:buChar char="•"/>
              <a:tabLst>
                <a:tab pos="168073" algn="l"/>
              </a:tabLst>
            </a:pPr>
            <a:r>
              <a:rPr sz="849" dirty="0">
                <a:latin typeface="Calibri"/>
                <a:cs typeface="Calibri"/>
              </a:rPr>
              <a:t>Adult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RRMM</a:t>
            </a:r>
            <a:endParaRPr sz="849">
              <a:latin typeface="Calibri"/>
              <a:cs typeface="Calibri"/>
            </a:endParaRPr>
          </a:p>
          <a:p>
            <a:pPr marL="167439" indent="-155388">
              <a:lnSpc>
                <a:spcPts val="1014"/>
              </a:lnSpc>
              <a:buFont typeface="Arial"/>
              <a:buChar char="•"/>
              <a:tabLst>
                <a:tab pos="168073" algn="l"/>
              </a:tabLst>
            </a:pP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≥</a:t>
            </a:r>
            <a:r>
              <a:rPr sz="849" b="1" spc="-2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3</a:t>
            </a:r>
            <a:r>
              <a:rPr sz="849" b="1" spc="-2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PL</a:t>
            </a:r>
            <a:endParaRPr sz="849">
              <a:latin typeface="Calibri"/>
              <a:cs typeface="Calibri"/>
            </a:endParaRPr>
          </a:p>
          <a:p>
            <a:pPr marL="167439" indent="-155388">
              <a:lnSpc>
                <a:spcPts val="1014"/>
              </a:lnSpc>
              <a:spcBef>
                <a:spcPts val="70"/>
              </a:spcBef>
              <a:buFont typeface="Arial"/>
              <a:buChar char="•"/>
              <a:tabLst>
                <a:tab pos="168073" algn="l"/>
              </a:tabLst>
            </a:pPr>
            <a:r>
              <a:rPr sz="849" dirty="0">
                <a:latin typeface="Calibri"/>
                <a:cs typeface="Calibri"/>
              </a:rPr>
              <a:t>prior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exposure to: </a:t>
            </a:r>
            <a:r>
              <a:rPr sz="849" spc="5" dirty="0">
                <a:latin typeface="Calibri"/>
                <a:cs typeface="Calibri"/>
              </a:rPr>
              <a:t>PI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IMID</a:t>
            </a:r>
            <a:endParaRPr sz="849">
              <a:latin typeface="Calibri"/>
              <a:cs typeface="Calibri"/>
            </a:endParaRPr>
          </a:p>
          <a:p>
            <a:pPr marL="167439" indent="-155388">
              <a:lnSpc>
                <a:spcPts val="1014"/>
              </a:lnSpc>
              <a:buFont typeface="Arial"/>
              <a:buChar char="•"/>
              <a:tabLst>
                <a:tab pos="168073" algn="l"/>
              </a:tabLst>
            </a:pPr>
            <a:r>
              <a:rPr sz="849" dirty="0">
                <a:latin typeface="Calibri"/>
                <a:cs typeface="Calibri"/>
              </a:rPr>
              <a:t>Last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line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refractory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or</a:t>
            </a:r>
            <a:r>
              <a:rPr sz="849" dirty="0">
                <a:latin typeface="Calibri"/>
                <a:cs typeface="Calibri"/>
              </a:rPr>
              <a:t> double</a:t>
            </a:r>
            <a:endParaRPr sz="849">
              <a:latin typeface="Calibri"/>
              <a:cs typeface="Calibri"/>
            </a:endParaRPr>
          </a:p>
          <a:p>
            <a:pPr marL="166805">
              <a:spcBef>
                <a:spcPts val="75"/>
              </a:spcBef>
            </a:pPr>
            <a:r>
              <a:rPr sz="849" spc="-10" dirty="0">
                <a:latin typeface="Calibri"/>
                <a:cs typeface="Calibri"/>
              </a:rPr>
              <a:t>refractory.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423254" y="2449019"/>
            <a:ext cx="2359925" cy="1243067"/>
          </a:xfrm>
          <a:custGeom>
            <a:avLst/>
            <a:gdLst/>
            <a:ahLst/>
            <a:cxnLst/>
            <a:rect l="l" t="t" r="r" b="b"/>
            <a:pathLst>
              <a:path w="2362835" h="1244600">
                <a:moveTo>
                  <a:pt x="2362581" y="0"/>
                </a:moveTo>
                <a:lnTo>
                  <a:pt x="0" y="0"/>
                </a:lnTo>
                <a:lnTo>
                  <a:pt x="0" y="1244434"/>
                </a:lnTo>
                <a:lnTo>
                  <a:pt x="2362581" y="1244434"/>
                </a:lnTo>
                <a:lnTo>
                  <a:pt x="236258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3432011" y="2463476"/>
            <a:ext cx="2346607" cy="1190427"/>
          </a:xfrm>
          <a:prstGeom prst="rect">
            <a:avLst/>
          </a:prstGeom>
          <a:ln w="9646">
            <a:solidFill>
              <a:srgbClr val="1870A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799" b="1" spc="10" dirty="0">
                <a:latin typeface="Open Sans"/>
                <a:cs typeface="Open Sans"/>
              </a:rPr>
              <a:t>PART</a:t>
            </a:r>
            <a:r>
              <a:rPr sz="799" b="1" spc="-35" dirty="0">
                <a:latin typeface="Open Sans"/>
                <a:cs typeface="Open Sans"/>
              </a:rPr>
              <a:t> </a:t>
            </a:r>
            <a:r>
              <a:rPr sz="799" b="1" spc="20" dirty="0">
                <a:latin typeface="Open Sans"/>
                <a:cs typeface="Open Sans"/>
              </a:rPr>
              <a:t>2</a:t>
            </a:r>
            <a:endParaRPr sz="799">
              <a:latin typeface="Open Sans"/>
              <a:cs typeface="Open Sans"/>
            </a:endParaRPr>
          </a:p>
          <a:p>
            <a:pPr marL="206127" marR="192808" indent="-173781">
              <a:lnSpc>
                <a:spcPts val="1029"/>
              </a:lnSpc>
              <a:buFont typeface="Wingdings"/>
              <a:buChar char=""/>
              <a:tabLst>
                <a:tab pos="206762" algn="l"/>
              </a:tabLst>
            </a:pPr>
            <a:r>
              <a:rPr sz="799" b="1" spc="15" dirty="0">
                <a:latin typeface="Open Sans"/>
                <a:cs typeface="Open Sans"/>
              </a:rPr>
              <a:t>Daratumumab </a:t>
            </a:r>
            <a:r>
              <a:rPr sz="799" spc="-20" dirty="0">
                <a:latin typeface="Arial"/>
                <a:cs typeface="Arial"/>
              </a:rPr>
              <a:t>IV </a:t>
            </a:r>
            <a:r>
              <a:rPr sz="799" spc="25" dirty="0">
                <a:latin typeface="Arial"/>
                <a:cs typeface="Arial"/>
              </a:rPr>
              <a:t>(16mg/kg) </a:t>
            </a:r>
            <a:r>
              <a:rPr sz="799" spc="30" dirty="0">
                <a:latin typeface="Arial"/>
                <a:cs typeface="Arial"/>
              </a:rPr>
              <a:t>weekly </a:t>
            </a:r>
            <a:r>
              <a:rPr sz="799" spc="-10" dirty="0">
                <a:latin typeface="Arial"/>
                <a:cs typeface="Arial"/>
              </a:rPr>
              <a:t>C1 </a:t>
            </a:r>
            <a:r>
              <a:rPr sz="799" spc="-210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and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-15" dirty="0">
                <a:latin typeface="Arial"/>
                <a:cs typeface="Arial"/>
              </a:rPr>
              <a:t>C2,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C3-C6 </a:t>
            </a:r>
            <a:r>
              <a:rPr sz="799" dirty="0">
                <a:latin typeface="Arial"/>
                <a:cs typeface="Arial"/>
              </a:rPr>
              <a:t>Q2W,</a:t>
            </a:r>
            <a:r>
              <a:rPr sz="799" spc="-5" dirty="0">
                <a:latin typeface="Arial"/>
                <a:cs typeface="Arial"/>
              </a:rPr>
              <a:t> C7+ </a:t>
            </a:r>
            <a:r>
              <a:rPr sz="799" spc="25" dirty="0">
                <a:latin typeface="Arial"/>
                <a:cs typeface="Arial"/>
              </a:rPr>
              <a:t>Q4W</a:t>
            </a:r>
            <a:endParaRPr sz="799">
              <a:latin typeface="Arial"/>
              <a:cs typeface="Arial"/>
            </a:endParaRPr>
          </a:p>
          <a:p>
            <a:pPr marL="206762" indent="-173781">
              <a:lnSpc>
                <a:spcPts val="934"/>
              </a:lnSpc>
              <a:buFont typeface="Wingdings"/>
              <a:buChar char=""/>
              <a:tabLst>
                <a:tab pos="206762" algn="l"/>
              </a:tabLst>
            </a:pPr>
            <a:r>
              <a:rPr sz="799" b="1" spc="15" dirty="0">
                <a:latin typeface="Open Sans"/>
                <a:cs typeface="Open Sans"/>
              </a:rPr>
              <a:t>Bortezomib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20" dirty="0">
                <a:latin typeface="Arial"/>
                <a:cs typeface="Arial"/>
              </a:rPr>
              <a:t>1.3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mg/m</a:t>
            </a:r>
            <a:r>
              <a:rPr sz="824" spc="97" baseline="25252" dirty="0">
                <a:latin typeface="Arial"/>
                <a:cs typeface="Arial"/>
              </a:rPr>
              <a:t>2</a:t>
            </a:r>
            <a:r>
              <a:rPr sz="824" spc="82" baseline="25252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sc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762">
              <a:spcBef>
                <a:spcPts val="30"/>
              </a:spcBef>
            </a:pPr>
            <a:r>
              <a:rPr sz="799" spc="-10" dirty="0">
                <a:latin typeface="Arial"/>
                <a:cs typeface="Arial"/>
              </a:rPr>
              <a:t>C1-C8.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C9+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endParaRPr sz="799">
              <a:latin typeface="Arial"/>
              <a:cs typeface="Arial"/>
            </a:endParaRPr>
          </a:p>
          <a:p>
            <a:pPr marL="206762" indent="-174415">
              <a:spcBef>
                <a:spcPts val="65"/>
              </a:spcBef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Dexamethasone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45" dirty="0">
                <a:latin typeface="Arial"/>
                <a:cs typeface="Arial"/>
              </a:rPr>
              <a:t>40mg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127" indent="-173781">
              <a:spcBef>
                <a:spcPts val="25"/>
              </a:spcBef>
              <a:buFont typeface="Wingdings"/>
              <a:buChar char=""/>
              <a:tabLst>
                <a:tab pos="206762" algn="l"/>
              </a:tabLst>
            </a:pPr>
            <a:r>
              <a:rPr sz="799" b="1" u="heavy" spc="10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Selinexor</a:t>
            </a:r>
            <a:r>
              <a:rPr sz="799" b="1" u="heavy" spc="5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 </a:t>
            </a:r>
            <a:r>
              <a:rPr sz="799" b="1" u="heavy" spc="20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60mg</a:t>
            </a:r>
            <a:r>
              <a:rPr sz="799" b="1" u="heavy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 </a:t>
            </a:r>
            <a:r>
              <a:rPr sz="799" u="heavy" spc="6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d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1,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8,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3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15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7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&amp;</a:t>
            </a:r>
            <a:r>
              <a:rPr sz="799" u="heavy" spc="204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2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22.</a:t>
            </a:r>
            <a:r>
              <a:rPr sz="799" u="heavy" spc="-6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899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99" b="1" spc="20" dirty="0">
                <a:latin typeface="Open Sans"/>
                <a:cs typeface="Open Sans"/>
              </a:rPr>
              <a:t>5-week</a:t>
            </a:r>
            <a:r>
              <a:rPr sz="799" b="1" spc="-10" dirty="0">
                <a:latin typeface="Open Sans"/>
                <a:cs typeface="Open Sans"/>
              </a:rPr>
              <a:t> </a:t>
            </a:r>
            <a:r>
              <a:rPr sz="799" spc="50" dirty="0">
                <a:latin typeface="Arial"/>
                <a:cs typeface="Arial"/>
              </a:rPr>
              <a:t>duration</a:t>
            </a:r>
            <a:r>
              <a:rPr sz="799" spc="-25" dirty="0">
                <a:latin typeface="Arial"/>
                <a:cs typeface="Arial"/>
              </a:rPr>
              <a:t> </a:t>
            </a:r>
            <a:r>
              <a:rPr sz="799" spc="10" dirty="0">
                <a:latin typeface="Arial"/>
                <a:cs typeface="Arial"/>
              </a:rPr>
              <a:t>cycles</a:t>
            </a:r>
            <a:endParaRPr sz="7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290280" y="1309033"/>
            <a:ext cx="1317905" cy="68495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dirty="0">
                <a:latin typeface="Calibri"/>
                <a:cs typeface="Calibri"/>
              </a:rPr>
              <a:t>Treatment </a:t>
            </a:r>
            <a:r>
              <a:rPr sz="1049" spc="10" dirty="0">
                <a:latin typeface="Calibri"/>
                <a:cs typeface="Calibri"/>
              </a:rPr>
              <a:t>was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continued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until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disease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progression or </a:t>
            </a:r>
            <a:r>
              <a:rPr sz="1049" spc="10" dirty="0">
                <a:latin typeface="Calibri"/>
                <a:cs typeface="Calibri"/>
              </a:rPr>
              <a:t> unacceptable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-5" dirty="0">
                <a:latin typeface="Calibri"/>
                <a:cs typeface="Calibri"/>
              </a:rPr>
              <a:t>toxicity.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290281" y="2388445"/>
            <a:ext cx="1252581" cy="130966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Primary endpoint </a:t>
            </a:r>
            <a:r>
              <a:rPr sz="1049" b="1" spc="1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432FF"/>
                </a:solidFill>
                <a:latin typeface="Calibri"/>
                <a:cs typeface="Calibri"/>
              </a:rPr>
              <a:t>was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complete </a:t>
            </a:r>
            <a:r>
              <a:rPr sz="1049" b="1" spc="1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response</a:t>
            </a:r>
            <a:r>
              <a:rPr sz="1049" b="1" spc="-3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(CR)</a:t>
            </a:r>
            <a:r>
              <a:rPr sz="1049" b="1" spc="-3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dirty="0">
                <a:solidFill>
                  <a:srgbClr val="0432FF"/>
                </a:solidFill>
                <a:latin typeface="Calibri"/>
                <a:cs typeface="Calibri"/>
              </a:rPr>
              <a:t>rate</a:t>
            </a:r>
            <a:endParaRPr sz="1049">
              <a:latin typeface="Calibri"/>
              <a:cs typeface="Calibri"/>
            </a:endParaRPr>
          </a:p>
          <a:p>
            <a:pPr marL="197882" marR="176318" indent="-185832">
              <a:lnSpc>
                <a:spcPct val="103200"/>
              </a:lnSpc>
              <a:spcBef>
                <a:spcPts val="1024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5" dirty="0">
                <a:latin typeface="Calibri"/>
                <a:cs typeface="Calibri"/>
              </a:rPr>
              <a:t>Key </a:t>
            </a:r>
            <a:r>
              <a:rPr sz="1049" spc="10" dirty="0">
                <a:latin typeface="Calibri"/>
                <a:cs typeface="Calibri"/>
              </a:rPr>
              <a:t>secondary </a:t>
            </a:r>
            <a:r>
              <a:rPr sz="1049" spc="15" dirty="0">
                <a:latin typeface="Calibri"/>
                <a:cs typeface="Calibri"/>
              </a:rPr>
              <a:t> e</a:t>
            </a:r>
            <a:r>
              <a:rPr sz="1049" spc="10" dirty="0">
                <a:latin typeface="Calibri"/>
                <a:cs typeface="Calibri"/>
              </a:rPr>
              <a:t>ndpo</a:t>
            </a:r>
            <a:r>
              <a:rPr sz="1049" spc="5" dirty="0">
                <a:latin typeface="Calibri"/>
                <a:cs typeface="Calibri"/>
              </a:rPr>
              <a:t>i</a:t>
            </a:r>
            <a:r>
              <a:rPr sz="1049" dirty="0">
                <a:latin typeface="Calibri"/>
                <a:cs typeface="Calibri"/>
              </a:rPr>
              <a:t>n</a:t>
            </a:r>
            <a:r>
              <a:rPr sz="1049" spc="5" dirty="0">
                <a:latin typeface="Calibri"/>
                <a:cs typeface="Calibri"/>
              </a:rPr>
              <a:t>t</a:t>
            </a:r>
            <a:r>
              <a:rPr sz="1049" spc="10" dirty="0">
                <a:latin typeface="Calibri"/>
                <a:cs typeface="Calibri"/>
              </a:rPr>
              <a:t>s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w</a:t>
            </a:r>
            <a:r>
              <a:rPr sz="1049" spc="15" dirty="0">
                <a:latin typeface="Calibri"/>
                <a:cs typeface="Calibri"/>
              </a:rPr>
              <a:t>e</a:t>
            </a:r>
            <a:r>
              <a:rPr sz="1049" spc="-5" dirty="0">
                <a:latin typeface="Calibri"/>
                <a:cs typeface="Calibri"/>
              </a:rPr>
              <a:t>re  </a:t>
            </a:r>
            <a:r>
              <a:rPr sz="1049" spc="15" dirty="0">
                <a:latin typeface="Calibri"/>
                <a:cs typeface="Calibri"/>
              </a:rPr>
              <a:t>ORR </a:t>
            </a:r>
            <a:r>
              <a:rPr sz="1049" spc="10" dirty="0">
                <a:latin typeface="Calibri"/>
                <a:cs typeface="Calibri"/>
              </a:rPr>
              <a:t>and </a:t>
            </a:r>
            <a:r>
              <a:rPr sz="1049" spc="5" dirty="0">
                <a:latin typeface="Calibri"/>
                <a:cs typeface="Calibri"/>
              </a:rPr>
              <a:t>safety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profile.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436851" y="2424832"/>
            <a:ext cx="1834793" cy="1227212"/>
            <a:chOff x="1432985" y="2427822"/>
            <a:chExt cx="1837055" cy="1228725"/>
          </a:xfrm>
        </p:grpSpPr>
        <p:sp>
          <p:nvSpPr>
            <p:cNvPr id="23" name="object 23"/>
            <p:cNvSpPr/>
            <p:nvPr/>
          </p:nvSpPr>
          <p:spPr>
            <a:xfrm>
              <a:off x="1442192" y="2437029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1616989" y="0"/>
                  </a:moveTo>
                  <a:lnTo>
                    <a:pt x="201625" y="0"/>
                  </a:lnTo>
                  <a:lnTo>
                    <a:pt x="155394" y="5325"/>
                  </a:lnTo>
                  <a:lnTo>
                    <a:pt x="112955" y="20493"/>
                  </a:lnTo>
                  <a:lnTo>
                    <a:pt x="75519" y="44295"/>
                  </a:lnTo>
                  <a:lnTo>
                    <a:pt x="44295" y="75519"/>
                  </a:lnTo>
                  <a:lnTo>
                    <a:pt x="20493" y="112955"/>
                  </a:lnTo>
                  <a:lnTo>
                    <a:pt x="5325" y="155394"/>
                  </a:lnTo>
                  <a:lnTo>
                    <a:pt x="0" y="201625"/>
                  </a:lnTo>
                  <a:lnTo>
                    <a:pt x="0" y="1008087"/>
                  </a:lnTo>
                  <a:lnTo>
                    <a:pt x="5325" y="1054318"/>
                  </a:lnTo>
                  <a:lnTo>
                    <a:pt x="20493" y="1096757"/>
                  </a:lnTo>
                  <a:lnTo>
                    <a:pt x="44295" y="1134193"/>
                  </a:lnTo>
                  <a:lnTo>
                    <a:pt x="75519" y="1165418"/>
                  </a:lnTo>
                  <a:lnTo>
                    <a:pt x="112955" y="1189219"/>
                  </a:lnTo>
                  <a:lnTo>
                    <a:pt x="155394" y="1204387"/>
                  </a:lnTo>
                  <a:lnTo>
                    <a:pt x="201625" y="1209713"/>
                  </a:lnTo>
                  <a:lnTo>
                    <a:pt x="1616989" y="1209713"/>
                  </a:lnTo>
                  <a:lnTo>
                    <a:pt x="1663219" y="1204387"/>
                  </a:lnTo>
                  <a:lnTo>
                    <a:pt x="1705658" y="1189219"/>
                  </a:lnTo>
                  <a:lnTo>
                    <a:pt x="1743095" y="1165418"/>
                  </a:lnTo>
                  <a:lnTo>
                    <a:pt x="1774319" y="1134193"/>
                  </a:lnTo>
                  <a:lnTo>
                    <a:pt x="1798121" y="1096757"/>
                  </a:lnTo>
                  <a:lnTo>
                    <a:pt x="1813289" y="1054318"/>
                  </a:lnTo>
                  <a:lnTo>
                    <a:pt x="1818614" y="1008087"/>
                  </a:lnTo>
                  <a:lnTo>
                    <a:pt x="1818614" y="201625"/>
                  </a:lnTo>
                  <a:lnTo>
                    <a:pt x="1813289" y="155394"/>
                  </a:lnTo>
                  <a:lnTo>
                    <a:pt x="1798121" y="112955"/>
                  </a:lnTo>
                  <a:lnTo>
                    <a:pt x="1774319" y="75519"/>
                  </a:lnTo>
                  <a:lnTo>
                    <a:pt x="1743095" y="44295"/>
                  </a:lnTo>
                  <a:lnTo>
                    <a:pt x="1705658" y="20493"/>
                  </a:lnTo>
                  <a:lnTo>
                    <a:pt x="1663219" y="5325"/>
                  </a:lnTo>
                  <a:lnTo>
                    <a:pt x="1616989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442192" y="2437029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0" y="201625"/>
                  </a:moveTo>
                  <a:lnTo>
                    <a:pt x="5325" y="155394"/>
                  </a:lnTo>
                  <a:lnTo>
                    <a:pt x="20493" y="112955"/>
                  </a:lnTo>
                  <a:lnTo>
                    <a:pt x="44295" y="75519"/>
                  </a:lnTo>
                  <a:lnTo>
                    <a:pt x="75519" y="44295"/>
                  </a:lnTo>
                  <a:lnTo>
                    <a:pt x="112955" y="20493"/>
                  </a:lnTo>
                  <a:lnTo>
                    <a:pt x="155394" y="5325"/>
                  </a:lnTo>
                  <a:lnTo>
                    <a:pt x="201625" y="0"/>
                  </a:lnTo>
                  <a:lnTo>
                    <a:pt x="1616989" y="0"/>
                  </a:lnTo>
                  <a:lnTo>
                    <a:pt x="1663219" y="5325"/>
                  </a:lnTo>
                  <a:lnTo>
                    <a:pt x="1705658" y="20493"/>
                  </a:lnTo>
                  <a:lnTo>
                    <a:pt x="1743095" y="44295"/>
                  </a:lnTo>
                  <a:lnTo>
                    <a:pt x="1774319" y="75519"/>
                  </a:lnTo>
                  <a:lnTo>
                    <a:pt x="1798121" y="112955"/>
                  </a:lnTo>
                  <a:lnTo>
                    <a:pt x="1813289" y="155394"/>
                  </a:lnTo>
                  <a:lnTo>
                    <a:pt x="1818614" y="201625"/>
                  </a:lnTo>
                  <a:lnTo>
                    <a:pt x="1818614" y="1008087"/>
                  </a:lnTo>
                  <a:lnTo>
                    <a:pt x="1813289" y="1054318"/>
                  </a:lnTo>
                  <a:lnTo>
                    <a:pt x="1798121" y="1096757"/>
                  </a:lnTo>
                  <a:lnTo>
                    <a:pt x="1774319" y="1134193"/>
                  </a:lnTo>
                  <a:lnTo>
                    <a:pt x="1743095" y="1165418"/>
                  </a:lnTo>
                  <a:lnTo>
                    <a:pt x="1705658" y="1189219"/>
                  </a:lnTo>
                  <a:lnTo>
                    <a:pt x="1663219" y="1204387"/>
                  </a:lnTo>
                  <a:lnTo>
                    <a:pt x="1616989" y="1209713"/>
                  </a:lnTo>
                  <a:lnTo>
                    <a:pt x="201625" y="1209713"/>
                  </a:lnTo>
                  <a:lnTo>
                    <a:pt x="155394" y="1204387"/>
                  </a:lnTo>
                  <a:lnTo>
                    <a:pt x="112955" y="1189219"/>
                  </a:lnTo>
                  <a:lnTo>
                    <a:pt x="75519" y="1165418"/>
                  </a:lnTo>
                  <a:lnTo>
                    <a:pt x="44295" y="1134193"/>
                  </a:lnTo>
                  <a:lnTo>
                    <a:pt x="20493" y="1096757"/>
                  </a:lnTo>
                  <a:lnTo>
                    <a:pt x="5325" y="1054318"/>
                  </a:lnTo>
                  <a:lnTo>
                    <a:pt x="0" y="1008087"/>
                  </a:lnTo>
                  <a:lnTo>
                    <a:pt x="0" y="201625"/>
                  </a:lnTo>
                  <a:close/>
                </a:path>
              </a:pathLst>
            </a:custGeom>
            <a:ln w="18338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58293" y="2554423"/>
            <a:ext cx="143079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Key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inclusion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criteria </a:t>
            </a:r>
            <a:r>
              <a:rPr sz="849" spc="-5" dirty="0">
                <a:latin typeface="Calibri"/>
                <a:cs typeface="Calibri"/>
              </a:rPr>
              <a:t>for </a:t>
            </a:r>
            <a:r>
              <a:rPr sz="849" spc="-10" dirty="0">
                <a:latin typeface="Calibri"/>
                <a:cs typeface="Calibri"/>
              </a:rPr>
              <a:t>PART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2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558293" y="2820430"/>
            <a:ext cx="753451" cy="27089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7439" indent="-155388">
              <a:lnSpc>
                <a:spcPts val="1014"/>
              </a:lnSpc>
              <a:spcBef>
                <a:spcPts val="114"/>
              </a:spcBef>
              <a:buFont typeface="Arial"/>
              <a:buChar char="•"/>
              <a:tabLst>
                <a:tab pos="168073" algn="l"/>
              </a:tabLst>
            </a:pPr>
            <a:r>
              <a:rPr sz="849" dirty="0">
                <a:latin typeface="Calibri"/>
                <a:cs typeface="Calibri"/>
              </a:rPr>
              <a:t>Adult</a:t>
            </a:r>
            <a:r>
              <a:rPr sz="849" spc="-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RRMM</a:t>
            </a:r>
            <a:endParaRPr sz="849">
              <a:latin typeface="Calibri"/>
              <a:cs typeface="Calibri"/>
            </a:endParaRPr>
          </a:p>
          <a:p>
            <a:pPr marL="167439" indent="-155388">
              <a:lnSpc>
                <a:spcPts val="1014"/>
              </a:lnSpc>
              <a:buFont typeface="Arial"/>
              <a:buChar char="•"/>
              <a:tabLst>
                <a:tab pos="168073" algn="l"/>
              </a:tabLst>
            </a:pP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≥</a:t>
            </a:r>
            <a:r>
              <a:rPr sz="849" b="1" spc="-2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1</a:t>
            </a:r>
            <a:r>
              <a:rPr sz="849" b="1" spc="-2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PL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/>
          <p:nvPr/>
        </p:nvSpPr>
        <p:spPr>
          <a:xfrm>
            <a:off x="3637146" y="2123861"/>
            <a:ext cx="1662285" cy="0"/>
          </a:xfrm>
          <a:custGeom>
            <a:avLst/>
            <a:gdLst/>
            <a:ahLst/>
            <a:cxnLst/>
            <a:rect l="l" t="t" r="r" b="b"/>
            <a:pathLst>
              <a:path w="1664335">
                <a:moveTo>
                  <a:pt x="0" y="0"/>
                </a:moveTo>
                <a:lnTo>
                  <a:pt x="1664004" y="0"/>
                </a:lnTo>
              </a:path>
            </a:pathLst>
          </a:custGeom>
          <a:ln w="20637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40672" y="2969919"/>
            <a:ext cx="1752977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dirty="0">
                <a:latin typeface="Calibri"/>
                <a:cs typeface="Calibri"/>
              </a:rPr>
              <a:t>Barcelona</a:t>
            </a:r>
            <a:r>
              <a:rPr sz="2147" spc="-70" dirty="0">
                <a:latin typeface="Calibri"/>
                <a:cs typeface="Calibri"/>
              </a:rPr>
              <a:t> </a:t>
            </a:r>
            <a:r>
              <a:rPr sz="2147" dirty="0">
                <a:latin typeface="Calibri"/>
                <a:cs typeface="Calibri"/>
              </a:rPr>
              <a:t>2022</a:t>
            </a:r>
            <a:endParaRPr sz="2147">
              <a:latin typeface="Calibri"/>
              <a:cs typeface="Calibri"/>
            </a:endParaRPr>
          </a:p>
        </p:txBody>
      </p:sp>
      <p:sp>
        <p:nvSpPr>
          <p:cNvPr id="5" name="object 3">
            <a:extLst>
              <a:ext uri="{FF2B5EF4-FFF2-40B4-BE49-F238E27FC236}">
                <a16:creationId xmlns:a16="http://schemas.microsoft.com/office/drawing/2014/main" id="{810B4DBD-DA42-1A44-A48A-F8A2804FD3C9}"/>
              </a:ext>
            </a:extLst>
          </p:cNvPr>
          <p:cNvSpPr txBox="1">
            <a:spLocks/>
          </p:cNvSpPr>
          <p:nvPr/>
        </p:nvSpPr>
        <p:spPr>
          <a:xfrm>
            <a:off x="2150135" y="2179931"/>
            <a:ext cx="4843730" cy="333014"/>
          </a:xfrm>
          <a:prstGeom prst="rect">
            <a:avLst/>
          </a:prstGeom>
        </p:spPr>
        <p:txBody>
          <a:bodyPr vert="horz" wrap="square" lIns="0" tIns="50737" rIns="0" bIns="0" rtlCol="0">
            <a:spAutoFit/>
          </a:bodyPr>
          <a:lstStyle>
            <a:lvl1pPr>
              <a:defRPr sz="1650" b="0" i="0">
                <a:solidFill>
                  <a:schemeClr val="tx1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2048589" marR="5074" indent="-2036538" algn="ctr">
              <a:lnSpc>
                <a:spcPts val="2327"/>
              </a:lnSpc>
              <a:spcBef>
                <a:spcPts val="400"/>
              </a:spcBef>
            </a:pPr>
            <a:r>
              <a:rPr lang="es-ES" b="1" kern="0" spc="5">
                <a:solidFill>
                  <a:srgbClr val="2F1FF9"/>
                </a:solidFill>
              </a:rPr>
              <a:t>Vision </a:t>
            </a:r>
            <a:r>
              <a:rPr lang="es-ES" b="1" kern="0" spc="-5">
                <a:solidFill>
                  <a:srgbClr val="2F1FF9"/>
                </a:solidFill>
              </a:rPr>
              <a:t>general </a:t>
            </a:r>
            <a:r>
              <a:rPr lang="es-ES" b="1" kern="0" spc="5">
                <a:solidFill>
                  <a:srgbClr val="2F1FF9"/>
                </a:solidFill>
              </a:rPr>
              <a:t>de los </a:t>
            </a:r>
            <a:r>
              <a:rPr lang="es-ES" b="1" kern="0" spc="-5">
                <a:solidFill>
                  <a:srgbClr val="2F1FF9"/>
                </a:solidFill>
              </a:rPr>
              <a:t>protocolos </a:t>
            </a:r>
            <a:r>
              <a:rPr lang="es-ES" b="1" kern="0" spc="5">
                <a:solidFill>
                  <a:srgbClr val="2F1FF9"/>
                </a:solidFill>
              </a:rPr>
              <a:t>PETHEMA </a:t>
            </a:r>
            <a:r>
              <a:rPr lang="es-ES" b="1" kern="0" spc="-474">
                <a:solidFill>
                  <a:srgbClr val="2F1FF9"/>
                </a:solidFill>
              </a:rPr>
              <a:t> </a:t>
            </a:r>
            <a:r>
              <a:rPr lang="es-ES" b="1" kern="0" spc="5">
                <a:solidFill>
                  <a:srgbClr val="2F1FF9"/>
                </a:solidFill>
              </a:rPr>
              <a:t>de</a:t>
            </a:r>
            <a:r>
              <a:rPr lang="es-ES" b="1" kern="0" spc="-5">
                <a:solidFill>
                  <a:srgbClr val="2F1FF9"/>
                </a:solidFill>
              </a:rPr>
              <a:t> </a:t>
            </a:r>
            <a:r>
              <a:rPr lang="es-ES" b="1" kern="0" spc="5">
                <a:solidFill>
                  <a:srgbClr val="2F1FF9"/>
                </a:solidFill>
              </a:rPr>
              <a:t>LAL</a:t>
            </a:r>
            <a:endParaRPr lang="es-ES" b="1" kern="0" spc="5" dirty="0">
              <a:solidFill>
                <a:srgbClr val="2F1FF9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678018" y="907827"/>
            <a:ext cx="1789129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5" dirty="0"/>
              <a:t>Protocol</a:t>
            </a:r>
            <a:r>
              <a:rPr sz="1698" spc="-55" dirty="0"/>
              <a:t> </a:t>
            </a:r>
            <a:r>
              <a:rPr sz="1698" spc="10" dirty="0"/>
              <a:t>deviations</a:t>
            </a:r>
            <a:endParaRPr sz="16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880682" y="1354725"/>
          <a:ext cx="5122577" cy="241002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62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97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41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6405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1200" spc="-5" dirty="0">
                          <a:latin typeface="Calibri"/>
                          <a:cs typeface="Calibri"/>
                        </a:rPr>
                        <a:t>Allo-HSCT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not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performed despite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HR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genetics</a:t>
                      </a:r>
                      <a:endParaRPr sz="1200" dirty="0">
                        <a:latin typeface="Calibri"/>
                        <a:cs typeface="Calibri"/>
                      </a:endParaRPr>
                    </a:p>
                  </a:txBody>
                  <a:tcPr marL="0" marR="0" marT="6468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200" spc="-5" dirty="0">
                          <a:latin typeface="Calibri"/>
                          <a:cs typeface="Calibri"/>
                        </a:rPr>
                        <a:t>Not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 received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Induction-2 despite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MRD≥0.01%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532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1200" spc="-15" dirty="0">
                          <a:latin typeface="Calibri"/>
                          <a:cs typeface="Calibri"/>
                        </a:rPr>
                        <a:t>Received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HyperCVAD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after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Induction-1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(non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ETP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ALL)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468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200" spc="-10" dirty="0">
                          <a:latin typeface="Calibri"/>
                          <a:cs typeface="Calibri"/>
                        </a:rPr>
                        <a:t>Immunotherapy</a:t>
                      </a:r>
                      <a:r>
                        <a:rPr sz="12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post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Induction-2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595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200" spc="-10" dirty="0">
                          <a:latin typeface="Calibri"/>
                          <a:cs typeface="Calibri"/>
                        </a:rPr>
                        <a:t>Immunotherapy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post Induction-2+C1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532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551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200" spc="-5" dirty="0">
                          <a:latin typeface="Calibri"/>
                          <a:cs typeface="Calibri"/>
                        </a:rPr>
                        <a:t>Not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 received</a:t>
                      </a:r>
                      <a:r>
                        <a:rPr sz="12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specific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ETP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 treatment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595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200" spc="-5" dirty="0">
                          <a:latin typeface="Calibri"/>
                          <a:cs typeface="Calibri"/>
                        </a:rPr>
                        <a:t>Not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received 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HyperCVAD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despite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failure</a:t>
                      </a:r>
                      <a:r>
                        <a:rPr sz="1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after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FLAG-IDA</a:t>
                      </a:r>
                      <a:r>
                        <a:rPr sz="1200" spc="-5" dirty="0">
                          <a:latin typeface="Calibri"/>
                          <a:cs typeface="Calibri"/>
                        </a:rPr>
                        <a:t> (ETP ALL)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532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65737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sz="1200" b="1" spc="-40" dirty="0">
                          <a:latin typeface="Calibri"/>
                          <a:cs typeface="Calibri"/>
                        </a:rPr>
                        <a:t>TOTAL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6468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sz="1200" b="1" spc="-10" dirty="0">
                          <a:latin typeface="Calibri"/>
                          <a:cs typeface="Calibri"/>
                        </a:rPr>
                        <a:t>11</a:t>
                      </a:r>
                      <a:endParaRPr sz="1200" dirty="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998651" y="3973486"/>
            <a:ext cx="20212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Arial"/>
                <a:cs typeface="Arial"/>
              </a:rPr>
              <a:t>Deviation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rate: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20" dirty="0">
                <a:latin typeface="Arial"/>
                <a:cs typeface="Arial"/>
              </a:rPr>
              <a:t>11/193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(6%)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52728" y="668201"/>
            <a:ext cx="261424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dirty="0">
                <a:solidFill>
                  <a:srgbClr val="C00000"/>
                </a:solidFill>
                <a:latin typeface="Calibri"/>
                <a:cs typeface="Calibri"/>
              </a:rPr>
              <a:t>Efficacy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3681676" y="4193325"/>
            <a:ext cx="178025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Rodriguez-Otero P. </a:t>
            </a:r>
            <a:r>
              <a:rPr sz="649" dirty="0">
                <a:latin typeface="Calibri"/>
                <a:cs typeface="Calibri"/>
              </a:rPr>
              <a:t>et</a:t>
            </a:r>
            <a:r>
              <a:rPr sz="649" spc="-5" dirty="0">
                <a:latin typeface="Calibri"/>
                <a:cs typeface="Calibri"/>
              </a:rPr>
              <a:t> al. ASH 2021. [Abstract #1677]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480952" y="2410835"/>
            <a:ext cx="4182668" cy="1280486"/>
            <a:chOff x="2478373" y="2413807"/>
            <a:chExt cx="4187825" cy="1282065"/>
          </a:xfrm>
        </p:grpSpPr>
        <p:sp>
          <p:nvSpPr>
            <p:cNvPr id="6" name="object 6"/>
            <p:cNvSpPr/>
            <p:nvPr/>
          </p:nvSpPr>
          <p:spPr>
            <a:xfrm>
              <a:off x="2480951" y="2413807"/>
              <a:ext cx="4182110" cy="1279525"/>
            </a:xfrm>
            <a:custGeom>
              <a:avLst/>
              <a:gdLst/>
              <a:ahLst/>
              <a:cxnLst/>
              <a:rect l="l" t="t" r="r" b="b"/>
              <a:pathLst>
                <a:path w="4182109" h="1279525">
                  <a:moveTo>
                    <a:pt x="0" y="0"/>
                  </a:moveTo>
                  <a:lnTo>
                    <a:pt x="0" y="1279385"/>
                  </a:lnTo>
                </a:path>
                <a:path w="4182109" h="1279525">
                  <a:moveTo>
                    <a:pt x="2091042" y="0"/>
                  </a:moveTo>
                  <a:lnTo>
                    <a:pt x="2091042" y="1279385"/>
                  </a:lnTo>
                </a:path>
                <a:path w="4182109" h="1279525">
                  <a:moveTo>
                    <a:pt x="4182097" y="0"/>
                  </a:moveTo>
                  <a:lnTo>
                    <a:pt x="4182097" y="1279385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941807" y="3335520"/>
              <a:ext cx="3260725" cy="358140"/>
            </a:xfrm>
            <a:custGeom>
              <a:avLst/>
              <a:gdLst/>
              <a:ahLst/>
              <a:cxnLst/>
              <a:rect l="l" t="t" r="r" b="b"/>
              <a:pathLst>
                <a:path w="3260725" h="358139">
                  <a:moveTo>
                    <a:pt x="0" y="0"/>
                  </a:moveTo>
                  <a:lnTo>
                    <a:pt x="1169339" y="0"/>
                  </a:lnTo>
                  <a:lnTo>
                    <a:pt x="1169339" y="357682"/>
                  </a:lnTo>
                  <a:lnTo>
                    <a:pt x="0" y="357682"/>
                  </a:lnTo>
                  <a:lnTo>
                    <a:pt x="0" y="0"/>
                  </a:lnTo>
                  <a:close/>
                </a:path>
                <a:path w="3260725" h="358139">
                  <a:moveTo>
                    <a:pt x="2091042" y="144449"/>
                  </a:moveTo>
                  <a:lnTo>
                    <a:pt x="3260382" y="144449"/>
                  </a:lnTo>
                  <a:lnTo>
                    <a:pt x="3260382" y="357682"/>
                  </a:lnTo>
                  <a:lnTo>
                    <a:pt x="2091042" y="357682"/>
                  </a:lnTo>
                  <a:lnTo>
                    <a:pt x="2091042" y="144449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480951" y="3693199"/>
              <a:ext cx="4182110" cy="0"/>
            </a:xfrm>
            <a:custGeom>
              <a:avLst/>
              <a:gdLst/>
              <a:ahLst/>
              <a:cxnLst/>
              <a:rect l="l" t="t" r="r" b="b"/>
              <a:pathLst>
                <a:path w="4182109">
                  <a:moveTo>
                    <a:pt x="0" y="0"/>
                  </a:moveTo>
                  <a:lnTo>
                    <a:pt x="4182097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946389" y="3333985"/>
            <a:ext cx="1163156" cy="247070"/>
          </a:xfrm>
          <a:prstGeom prst="rect">
            <a:avLst/>
          </a:prstGeom>
          <a:solidFill>
            <a:srgbClr val="3C7483"/>
          </a:solidFill>
        </p:spPr>
        <p:txBody>
          <a:bodyPr vert="horz" wrap="square" lIns="0" tIns="100206" rIns="0" bIns="0" rtlCol="0">
            <a:spAutoFit/>
          </a:bodyPr>
          <a:lstStyle/>
          <a:p>
            <a:pPr algn="ctr">
              <a:spcBef>
                <a:spcPts val="789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25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34856" y="3478268"/>
            <a:ext cx="1163156" cy="170861"/>
          </a:xfrm>
          <a:prstGeom prst="rect">
            <a:avLst/>
          </a:prstGeom>
          <a:solidFill>
            <a:srgbClr val="3C7483"/>
          </a:solidFill>
        </p:spPr>
        <p:txBody>
          <a:bodyPr vert="horz" wrap="square" lIns="0" tIns="2473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15,1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43814" y="3159663"/>
            <a:ext cx="1168230" cy="152290"/>
          </a:xfrm>
          <a:prstGeom prst="rect">
            <a:avLst/>
          </a:prstGeom>
          <a:solidFill>
            <a:srgbClr val="66A7B9"/>
          </a:solidFill>
          <a:ln w="5156">
            <a:solidFill>
              <a:srgbClr val="3C7483"/>
            </a:solidFill>
          </a:ln>
        </p:spPr>
        <p:txBody>
          <a:bodyPr vert="horz" wrap="square" lIns="0" tIns="6342" rIns="0" bIns="0" rtlCol="0">
            <a:spAutoFit/>
          </a:bodyPr>
          <a:lstStyle/>
          <a:p>
            <a:pPr marL="634" algn="ctr">
              <a:spcBef>
                <a:spcPts val="50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12,5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032282" y="2871120"/>
            <a:ext cx="1168230" cy="383799"/>
          </a:xfrm>
          <a:prstGeom prst="rect">
            <a:avLst/>
          </a:prstGeom>
          <a:solidFill>
            <a:srgbClr val="66A7B9"/>
          </a:solidFill>
          <a:ln w="5156">
            <a:solidFill>
              <a:srgbClr val="3C7483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548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42,4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43814" y="2981043"/>
            <a:ext cx="1168230" cy="152290"/>
          </a:xfrm>
          <a:prstGeom prst="rect">
            <a:avLst/>
          </a:prstGeom>
          <a:solidFill>
            <a:srgbClr val="CBE1E7"/>
          </a:solidFill>
          <a:ln w="5156">
            <a:solidFill>
              <a:srgbClr val="3C7483"/>
            </a:solidFill>
          </a:ln>
        </p:spPr>
        <p:txBody>
          <a:bodyPr vert="horz" wrap="square" lIns="0" tIns="6342" rIns="0" bIns="0" rtlCol="0">
            <a:spAutoFit/>
          </a:bodyPr>
          <a:lstStyle/>
          <a:p>
            <a:pPr marL="634" algn="ctr">
              <a:spcBef>
                <a:spcPts val="50"/>
              </a:spcBef>
            </a:pPr>
            <a:r>
              <a:rPr sz="949" b="1" spc="10" dirty="0">
                <a:latin typeface="Calibri"/>
                <a:cs typeface="Calibri"/>
              </a:rPr>
              <a:t>12,5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32282" y="2534491"/>
            <a:ext cx="1168230" cy="235544"/>
          </a:xfrm>
          <a:prstGeom prst="rect">
            <a:avLst/>
          </a:prstGeom>
          <a:solidFill>
            <a:srgbClr val="CBE1E7"/>
          </a:solidFill>
          <a:ln w="5156">
            <a:solidFill>
              <a:srgbClr val="3C7483"/>
            </a:solidFill>
          </a:ln>
        </p:spPr>
        <p:txBody>
          <a:bodyPr vert="horz" wrap="square" lIns="0" tIns="88791" rIns="0" bIns="0" rtlCol="0">
            <a:spAutoFit/>
          </a:bodyPr>
          <a:lstStyle/>
          <a:p>
            <a:pPr algn="ctr">
              <a:spcBef>
                <a:spcPts val="699"/>
              </a:spcBef>
            </a:pPr>
            <a:r>
              <a:rPr sz="949" b="1" spc="10" dirty="0">
                <a:latin typeface="Calibri"/>
                <a:cs typeface="Calibri"/>
              </a:rPr>
              <a:t>24,2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19783" y="3761841"/>
            <a:ext cx="408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i="1" spc="45" dirty="0">
                <a:solidFill>
                  <a:srgbClr val="595959"/>
                </a:solidFill>
                <a:latin typeface="OpenSans-BoldItalic"/>
                <a:cs typeface="OpenSans-BoldItalic"/>
              </a:rPr>
              <a:t>PART</a:t>
            </a:r>
            <a:r>
              <a:rPr sz="849" b="1" i="1" spc="60" dirty="0">
                <a:solidFill>
                  <a:srgbClr val="595959"/>
                </a:solidFill>
                <a:latin typeface="OpenSans-BoldItalic"/>
                <a:cs typeface="OpenSans-BoldItalic"/>
              </a:rPr>
              <a:t> </a:t>
            </a:r>
            <a:r>
              <a:rPr sz="849" b="1" i="1" spc="5" dirty="0">
                <a:solidFill>
                  <a:srgbClr val="595959"/>
                </a:solidFill>
                <a:latin typeface="OpenSans-BoldItalic"/>
                <a:cs typeface="OpenSans-BoldItalic"/>
              </a:rPr>
              <a:t>1</a:t>
            </a:r>
            <a:endParaRPr sz="849">
              <a:latin typeface="OpenSans-BoldItalic"/>
              <a:cs typeface="OpenSans-BoldItalic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87710" y="3761841"/>
            <a:ext cx="408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i="1" spc="45" dirty="0">
                <a:solidFill>
                  <a:srgbClr val="595959"/>
                </a:solidFill>
                <a:latin typeface="OpenSans-BoldItalic"/>
                <a:cs typeface="OpenSans-BoldItalic"/>
              </a:rPr>
              <a:t>PART</a:t>
            </a:r>
            <a:r>
              <a:rPr sz="849" b="1" i="1" spc="60" dirty="0">
                <a:solidFill>
                  <a:srgbClr val="595959"/>
                </a:solidFill>
                <a:latin typeface="OpenSans-BoldItalic"/>
                <a:cs typeface="OpenSans-BoldItalic"/>
              </a:rPr>
              <a:t> </a:t>
            </a:r>
            <a:r>
              <a:rPr sz="849" b="1" i="1" spc="5" dirty="0">
                <a:solidFill>
                  <a:srgbClr val="595959"/>
                </a:solidFill>
                <a:latin typeface="OpenSans-BoldItalic"/>
                <a:cs typeface="OpenSans-BoldItalic"/>
              </a:rPr>
              <a:t>2</a:t>
            </a:r>
            <a:endParaRPr sz="849">
              <a:latin typeface="OpenSans-BoldItalic"/>
              <a:cs typeface="OpenSans-BoldItalic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4019827" y="2195290"/>
            <a:ext cx="81180" cy="81180"/>
            <a:chOff x="4019146" y="2197997"/>
            <a:chExt cx="81280" cy="81280"/>
          </a:xfrm>
        </p:grpSpPr>
        <p:sp>
          <p:nvSpPr>
            <p:cNvPr id="18" name="object 18"/>
            <p:cNvSpPr/>
            <p:nvPr/>
          </p:nvSpPr>
          <p:spPr>
            <a:xfrm>
              <a:off x="4021721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3C74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4021724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4377065" y="2195290"/>
            <a:ext cx="81180" cy="81180"/>
            <a:chOff x="4376825" y="2197997"/>
            <a:chExt cx="81280" cy="81280"/>
          </a:xfrm>
        </p:grpSpPr>
        <p:sp>
          <p:nvSpPr>
            <p:cNvPr id="21" name="object 21"/>
            <p:cNvSpPr/>
            <p:nvPr/>
          </p:nvSpPr>
          <p:spPr>
            <a:xfrm>
              <a:off x="4379404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66A7B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379403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4899184" y="2195290"/>
            <a:ext cx="81180" cy="81180"/>
            <a:chOff x="4899587" y="2197997"/>
            <a:chExt cx="81280" cy="81280"/>
          </a:xfrm>
        </p:grpSpPr>
        <p:sp>
          <p:nvSpPr>
            <p:cNvPr id="24" name="object 24"/>
            <p:cNvSpPr/>
            <p:nvPr/>
          </p:nvSpPr>
          <p:spPr>
            <a:xfrm>
              <a:off x="4902162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CBE1E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902165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931630" y="1299508"/>
            <a:ext cx="5244983" cy="1010943"/>
          </a:xfrm>
          <a:prstGeom prst="rect">
            <a:avLst/>
          </a:prstGeom>
        </p:spPr>
        <p:txBody>
          <a:bodyPr vert="horz" wrap="square" lIns="0" tIns="27271" rIns="0" bIns="0" rtlCol="0">
            <a:spAutoFit/>
          </a:bodyPr>
          <a:lstStyle/>
          <a:p>
            <a:pPr marL="259403" marR="5074" indent="-247353">
              <a:lnSpc>
                <a:spcPts val="1388"/>
              </a:lnSpc>
              <a:spcBef>
                <a:spcPts val="215"/>
              </a:spcBef>
              <a:buClr>
                <a:srgbClr val="1782BF"/>
              </a:buClr>
              <a:buFont typeface="Arial"/>
              <a:buChar char="•"/>
              <a:tabLst>
                <a:tab pos="260038" algn="l"/>
                <a:tab pos="260672" algn="l"/>
              </a:tabLst>
            </a:pP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ORR</a:t>
            </a:r>
            <a:r>
              <a:rPr sz="1199" b="1" spc="-35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among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patients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treated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dirty="0">
                <a:latin typeface="Open Sans"/>
                <a:cs typeface="Open Sans"/>
              </a:rPr>
              <a:t>in</a:t>
            </a:r>
            <a:r>
              <a:rPr sz="1199" spc="-30" dirty="0">
                <a:latin typeface="Open Sans"/>
                <a:cs typeface="Open Sans"/>
              </a:rPr>
              <a:t> </a:t>
            </a:r>
            <a:r>
              <a:rPr sz="1199" b="1" spc="-5" dirty="0">
                <a:solidFill>
                  <a:srgbClr val="0432FF"/>
                </a:solidFill>
                <a:latin typeface="Open Sans"/>
                <a:cs typeface="Open Sans"/>
              </a:rPr>
              <a:t>Part</a:t>
            </a:r>
            <a:r>
              <a:rPr sz="1199" b="1" spc="-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b="1" spc="15" dirty="0">
                <a:solidFill>
                  <a:srgbClr val="0432FF"/>
                </a:solidFill>
                <a:latin typeface="Open Sans"/>
                <a:cs typeface="Open Sans"/>
              </a:rPr>
              <a:t>1</a:t>
            </a:r>
            <a:r>
              <a:rPr sz="1199" b="1" spc="-3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b="1" spc="-5" dirty="0">
                <a:latin typeface="Open Sans"/>
                <a:cs typeface="Open Sans"/>
              </a:rPr>
              <a:t>was</a:t>
            </a:r>
            <a:r>
              <a:rPr sz="1199" b="1" spc="-15" dirty="0">
                <a:latin typeface="Open Sans"/>
                <a:cs typeface="Open Sans"/>
              </a:rPr>
              <a:t> </a:t>
            </a: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50%</a:t>
            </a:r>
            <a:r>
              <a:rPr sz="1199" b="1" spc="-35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dirty="0">
                <a:latin typeface="Open Sans"/>
                <a:cs typeface="Open Sans"/>
              </a:rPr>
              <a:t>with</a:t>
            </a:r>
            <a:r>
              <a:rPr sz="1199" spc="-30" dirty="0">
                <a:latin typeface="Open Sans"/>
                <a:cs typeface="Open Sans"/>
              </a:rPr>
              <a:t> </a:t>
            </a:r>
            <a:r>
              <a:rPr sz="1199" spc="15" dirty="0">
                <a:latin typeface="Open Sans"/>
                <a:cs typeface="Open Sans"/>
              </a:rPr>
              <a:t>6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patients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(24,4%) </a:t>
            </a:r>
            <a:r>
              <a:rPr sz="1199" spc="-29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achieving</a:t>
            </a:r>
            <a:r>
              <a:rPr sz="1199" spc="-35" dirty="0">
                <a:latin typeface="Open Sans"/>
                <a:cs typeface="Open Sans"/>
              </a:rPr>
              <a:t> </a:t>
            </a:r>
            <a:r>
              <a:rPr sz="1199" dirty="0">
                <a:latin typeface="Open Sans"/>
                <a:cs typeface="Open Sans"/>
              </a:rPr>
              <a:t>at</a:t>
            </a:r>
            <a:r>
              <a:rPr sz="1199" spc="-1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least</a:t>
            </a:r>
            <a:r>
              <a:rPr sz="1199" spc="-1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VGPR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(Figure</a:t>
            </a:r>
            <a:r>
              <a:rPr sz="1199" spc="-30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1).</a:t>
            </a:r>
            <a:endParaRPr sz="1199">
              <a:latin typeface="Open Sans"/>
              <a:cs typeface="Open Sans"/>
            </a:endParaRPr>
          </a:p>
          <a:p>
            <a:pPr marL="259403" indent="-247353">
              <a:spcBef>
                <a:spcPts val="1253"/>
              </a:spcBef>
              <a:buClr>
                <a:srgbClr val="1782BF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199" dirty="0">
                <a:latin typeface="Open Sans"/>
                <a:cs typeface="Open Sans"/>
              </a:rPr>
              <a:t>ORR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dirty="0">
                <a:latin typeface="Open Sans"/>
                <a:cs typeface="Open Sans"/>
              </a:rPr>
              <a:t>in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b="1" spc="-5" dirty="0">
                <a:solidFill>
                  <a:srgbClr val="0432FF"/>
                </a:solidFill>
                <a:latin typeface="Open Sans"/>
                <a:cs typeface="Open Sans"/>
              </a:rPr>
              <a:t>Part</a:t>
            </a:r>
            <a:r>
              <a:rPr sz="1199" b="1" spc="-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b="1" spc="15" dirty="0">
                <a:solidFill>
                  <a:srgbClr val="0432FF"/>
                </a:solidFill>
                <a:latin typeface="Open Sans"/>
                <a:cs typeface="Open Sans"/>
              </a:rPr>
              <a:t>2</a:t>
            </a:r>
            <a:r>
              <a:rPr sz="1199" b="1" spc="-3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was</a:t>
            </a:r>
            <a:r>
              <a:rPr sz="1199" spc="-20" dirty="0">
                <a:latin typeface="Open Sans"/>
                <a:cs typeface="Open Sans"/>
              </a:rPr>
              <a:t> </a:t>
            </a: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82%</a:t>
            </a:r>
            <a:r>
              <a:rPr sz="1199" b="1" spc="-35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dirty="0">
                <a:latin typeface="Open Sans"/>
                <a:cs typeface="Open Sans"/>
              </a:rPr>
              <a:t>(≥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VGPR:</a:t>
            </a:r>
            <a:r>
              <a:rPr sz="1199" spc="-1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66,6%,</a:t>
            </a:r>
            <a:r>
              <a:rPr sz="1199" spc="-1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and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CR:</a:t>
            </a:r>
            <a:r>
              <a:rPr sz="1199" spc="-10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24,2%</a:t>
            </a:r>
            <a:r>
              <a:rPr sz="1199" spc="-3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(Figure</a:t>
            </a:r>
            <a:r>
              <a:rPr sz="1199" spc="-2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1).</a:t>
            </a:r>
            <a:endParaRPr sz="1199">
              <a:latin typeface="Open Sans"/>
              <a:cs typeface="Open Sans"/>
            </a:endParaRPr>
          </a:p>
          <a:p>
            <a:pPr marL="195980" algn="ctr">
              <a:spcBef>
                <a:spcPts val="909"/>
              </a:spcBef>
              <a:tabLst>
                <a:tab pos="551153" algn="l"/>
                <a:tab pos="1074399" algn="l"/>
              </a:tabLst>
            </a:pPr>
            <a:r>
              <a:rPr sz="1049" b="1" spc="25" dirty="0">
                <a:solidFill>
                  <a:srgbClr val="595959"/>
                </a:solidFill>
                <a:latin typeface="Calibri"/>
                <a:cs typeface="Calibri"/>
              </a:rPr>
              <a:t>PR	</a:t>
            </a:r>
            <a:r>
              <a:rPr sz="1049" b="1" spc="10" dirty="0">
                <a:solidFill>
                  <a:srgbClr val="595959"/>
                </a:solidFill>
                <a:latin typeface="Calibri"/>
                <a:cs typeface="Calibri"/>
              </a:rPr>
              <a:t>VGPR	</a:t>
            </a:r>
            <a:r>
              <a:rPr sz="1049" b="1" spc="35" dirty="0">
                <a:solidFill>
                  <a:srgbClr val="595959"/>
                </a:solidFill>
                <a:latin typeface="Calibri"/>
                <a:cs typeface="Calibri"/>
              </a:rPr>
              <a:t>CR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74997" y="3817765"/>
            <a:ext cx="6108788" cy="507078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97882" marR="5074" indent="-185832">
              <a:lnSpc>
                <a:spcPts val="1159"/>
              </a:lnSpc>
              <a:spcBef>
                <a:spcPts val="18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999" b="1" spc="-15" dirty="0">
                <a:latin typeface="Open Sans"/>
                <a:cs typeface="Open Sans"/>
              </a:rPr>
              <a:t>Median</a:t>
            </a:r>
            <a:r>
              <a:rPr sz="999" b="1" spc="-35" dirty="0">
                <a:latin typeface="Open Sans"/>
                <a:cs typeface="Open Sans"/>
              </a:rPr>
              <a:t> </a:t>
            </a:r>
            <a:r>
              <a:rPr sz="999" b="1" spc="-15" dirty="0">
                <a:latin typeface="Open Sans"/>
                <a:cs typeface="Open Sans"/>
              </a:rPr>
              <a:t>PFS</a:t>
            </a:r>
            <a:r>
              <a:rPr sz="999" b="1" spc="-35" dirty="0">
                <a:latin typeface="Open Sans"/>
                <a:cs typeface="Open Sans"/>
              </a:rPr>
              <a:t> </a:t>
            </a:r>
            <a:r>
              <a:rPr sz="999" b="1" spc="-5" dirty="0">
                <a:latin typeface="Open Sans"/>
                <a:cs typeface="Open Sans"/>
              </a:rPr>
              <a:t>in</a:t>
            </a:r>
            <a:r>
              <a:rPr sz="999" b="1" spc="-30" dirty="0">
                <a:latin typeface="Open Sans"/>
                <a:cs typeface="Open Sans"/>
              </a:rPr>
              <a:t> </a:t>
            </a:r>
            <a:r>
              <a:rPr sz="999" b="1" spc="-10" dirty="0">
                <a:latin typeface="Open Sans"/>
                <a:cs typeface="Open Sans"/>
              </a:rPr>
              <a:t>Len-R</a:t>
            </a:r>
            <a:r>
              <a:rPr sz="999" b="1" spc="-35" dirty="0">
                <a:latin typeface="Open Sans"/>
                <a:cs typeface="Open Sans"/>
              </a:rPr>
              <a:t> </a:t>
            </a:r>
            <a:r>
              <a:rPr sz="999" b="1" spc="-15" dirty="0">
                <a:latin typeface="Open Sans"/>
                <a:cs typeface="Open Sans"/>
              </a:rPr>
              <a:t>patients</a:t>
            </a:r>
            <a:r>
              <a:rPr sz="999" b="1" spc="-2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treated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5" dirty="0">
                <a:latin typeface="Open Sans"/>
                <a:cs typeface="Open Sans"/>
              </a:rPr>
              <a:t>in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b="1" spc="-15" dirty="0">
                <a:latin typeface="Open Sans"/>
                <a:cs typeface="Open Sans"/>
              </a:rPr>
              <a:t>Part</a:t>
            </a:r>
            <a:r>
              <a:rPr sz="999" b="1" spc="-25" dirty="0">
                <a:latin typeface="Open Sans"/>
                <a:cs typeface="Open Sans"/>
              </a:rPr>
              <a:t> </a:t>
            </a:r>
            <a:r>
              <a:rPr sz="999" b="1" spc="5" dirty="0">
                <a:latin typeface="Open Sans"/>
                <a:cs typeface="Open Sans"/>
              </a:rPr>
              <a:t>1</a:t>
            </a:r>
            <a:r>
              <a:rPr sz="999" b="1" spc="-2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(n=23)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was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b="1" spc="-5" dirty="0">
                <a:latin typeface="Open Sans"/>
                <a:cs typeface="Open Sans"/>
              </a:rPr>
              <a:t>7.1</a:t>
            </a:r>
            <a:r>
              <a:rPr sz="999" b="1" spc="-25" dirty="0">
                <a:latin typeface="Open Sans"/>
                <a:cs typeface="Open Sans"/>
              </a:rPr>
              <a:t> </a:t>
            </a:r>
            <a:r>
              <a:rPr sz="999" b="1" spc="10" dirty="0">
                <a:latin typeface="Open Sans"/>
                <a:cs typeface="Open Sans"/>
              </a:rPr>
              <a:t>m</a:t>
            </a:r>
            <a:r>
              <a:rPr sz="999" b="1" spc="-4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(95%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CI,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5" dirty="0">
                <a:latin typeface="Open Sans"/>
                <a:cs typeface="Open Sans"/>
              </a:rPr>
              <a:t>3.4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–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12.2)</a:t>
            </a:r>
            <a:r>
              <a:rPr sz="999" spc="-15" dirty="0">
                <a:latin typeface="Open Sans"/>
                <a:cs typeface="Open Sans"/>
              </a:rPr>
              <a:t> </a:t>
            </a:r>
            <a:r>
              <a:rPr sz="999" b="1" spc="-10" dirty="0">
                <a:latin typeface="Open Sans"/>
                <a:cs typeface="Open Sans"/>
              </a:rPr>
              <a:t>and</a:t>
            </a:r>
            <a:r>
              <a:rPr sz="999" b="1" spc="-35" dirty="0">
                <a:latin typeface="Open Sans"/>
                <a:cs typeface="Open Sans"/>
              </a:rPr>
              <a:t> </a:t>
            </a:r>
            <a:r>
              <a:rPr sz="999" b="1" spc="-10" dirty="0">
                <a:latin typeface="Open Sans"/>
                <a:cs typeface="Open Sans"/>
              </a:rPr>
              <a:t>12.1</a:t>
            </a:r>
            <a:r>
              <a:rPr sz="999" b="1" spc="-20" dirty="0">
                <a:latin typeface="Open Sans"/>
                <a:cs typeface="Open Sans"/>
              </a:rPr>
              <a:t> </a:t>
            </a:r>
            <a:r>
              <a:rPr sz="999" b="1" spc="10" dirty="0">
                <a:latin typeface="Open Sans"/>
                <a:cs typeface="Open Sans"/>
              </a:rPr>
              <a:t>m</a:t>
            </a:r>
            <a:r>
              <a:rPr sz="999" b="1" spc="-4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(95% </a:t>
            </a:r>
            <a:r>
              <a:rPr sz="999" spc="-24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CI,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5" dirty="0">
                <a:latin typeface="Open Sans"/>
                <a:cs typeface="Open Sans"/>
              </a:rPr>
              <a:t>5.1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–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NE)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b="1" spc="-5" dirty="0">
                <a:latin typeface="Open Sans"/>
                <a:cs typeface="Open Sans"/>
              </a:rPr>
              <a:t>in</a:t>
            </a:r>
            <a:r>
              <a:rPr sz="999" b="1" spc="-35" dirty="0">
                <a:latin typeface="Open Sans"/>
                <a:cs typeface="Open Sans"/>
              </a:rPr>
              <a:t> </a:t>
            </a:r>
            <a:r>
              <a:rPr sz="999" b="1" spc="-15" dirty="0">
                <a:latin typeface="Open Sans"/>
                <a:cs typeface="Open Sans"/>
              </a:rPr>
              <a:t>part</a:t>
            </a:r>
            <a:r>
              <a:rPr sz="999" b="1" spc="-25" dirty="0">
                <a:latin typeface="Open Sans"/>
                <a:cs typeface="Open Sans"/>
              </a:rPr>
              <a:t> </a:t>
            </a:r>
            <a:r>
              <a:rPr sz="999" b="1" spc="-10" dirty="0">
                <a:latin typeface="Open Sans"/>
                <a:cs typeface="Open Sans"/>
              </a:rPr>
              <a:t>2</a:t>
            </a:r>
            <a:r>
              <a:rPr sz="999" spc="-10" dirty="0">
                <a:latin typeface="Open Sans"/>
                <a:cs typeface="Open Sans"/>
              </a:rPr>
              <a:t>.</a:t>
            </a:r>
            <a:endParaRPr sz="999">
              <a:latin typeface="Open Sans"/>
              <a:cs typeface="Open Sans"/>
            </a:endParaRPr>
          </a:p>
          <a:p>
            <a:pPr marR="107185" algn="ctr">
              <a:spcBef>
                <a:spcPts val="559"/>
              </a:spcBef>
            </a:pPr>
            <a:r>
              <a:rPr sz="649" spc="-5" dirty="0">
                <a:latin typeface="Calibri"/>
                <a:cs typeface="Calibri"/>
              </a:rPr>
              <a:t>Rodriguez-Otero P. </a:t>
            </a:r>
            <a:r>
              <a:rPr sz="649" dirty="0">
                <a:latin typeface="Calibri"/>
                <a:cs typeface="Calibri"/>
              </a:rPr>
              <a:t>et</a:t>
            </a:r>
            <a:r>
              <a:rPr sz="649" spc="-5" dirty="0">
                <a:latin typeface="Calibri"/>
                <a:cs typeface="Calibri"/>
              </a:rPr>
              <a:t> al. ASH 2021. [Abstract #1677]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48065" y="1171831"/>
            <a:ext cx="5475361" cy="26311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279064" y="661608"/>
            <a:ext cx="261424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dirty="0">
                <a:solidFill>
                  <a:srgbClr val="C00000"/>
                </a:solidFill>
                <a:latin typeface="Calibri"/>
                <a:cs typeface="Calibri"/>
              </a:rPr>
              <a:t>Efficacy</a:t>
            </a:r>
            <a:endParaRPr sz="1698" dirty="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00745" y="974392"/>
            <a:ext cx="6569230" cy="13953"/>
          </a:xfrm>
          <a:custGeom>
            <a:avLst/>
            <a:gdLst/>
            <a:ahLst/>
            <a:cxnLst/>
            <a:rect l="l" t="t" r="r" b="b"/>
            <a:pathLst>
              <a:path w="6577330" h="13969">
                <a:moveTo>
                  <a:pt x="0" y="13754"/>
                </a:moveTo>
                <a:lnTo>
                  <a:pt x="6576945" y="13754"/>
                </a:lnTo>
                <a:lnTo>
                  <a:pt x="6576945" y="0"/>
                </a:lnTo>
                <a:lnTo>
                  <a:pt x="0" y="0"/>
                </a:lnTo>
                <a:lnTo>
                  <a:pt x="0" y="13754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34736" y="3637672"/>
            <a:ext cx="5994628" cy="680516"/>
          </a:xfrm>
          <a:prstGeom prst="rect">
            <a:avLst/>
          </a:prstGeom>
        </p:spPr>
        <p:txBody>
          <a:bodyPr vert="horz" wrap="square" lIns="0" tIns="14587" rIns="0" bIns="0" rtlCol="0">
            <a:spAutoFit/>
          </a:bodyPr>
          <a:lstStyle/>
          <a:p>
            <a:pPr marL="259403" marR="5074" indent="-247353" algn="just">
              <a:lnSpc>
                <a:spcPct val="99700"/>
              </a:lnSpc>
              <a:spcBef>
                <a:spcPts val="115"/>
              </a:spcBef>
              <a:buClr>
                <a:srgbClr val="1782BF"/>
              </a:buClr>
              <a:buFont typeface="Arial"/>
              <a:buChar char="•"/>
              <a:tabLst>
                <a:tab pos="260672" algn="l"/>
              </a:tabLst>
            </a:pPr>
            <a:r>
              <a:rPr sz="999" spc="-20" dirty="0">
                <a:latin typeface="Open Sans"/>
                <a:cs typeface="Open Sans"/>
              </a:rPr>
              <a:t>Overall, </a:t>
            </a:r>
            <a:r>
              <a:rPr sz="999" b="1" spc="-5" dirty="0">
                <a:solidFill>
                  <a:srgbClr val="0432FF"/>
                </a:solidFill>
                <a:latin typeface="Open Sans"/>
                <a:cs typeface="Open Sans"/>
              </a:rPr>
              <a:t>35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patients (61.4%) </a:t>
            </a:r>
            <a:r>
              <a:rPr sz="999" b="1" spc="-20" dirty="0">
                <a:solidFill>
                  <a:srgbClr val="0432FF"/>
                </a:solidFill>
                <a:latin typeface="Open Sans"/>
                <a:cs typeface="Open Sans"/>
              </a:rPr>
              <a:t>required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dose modifications</a:t>
            </a:r>
            <a:r>
              <a:rPr sz="999" spc="-15" dirty="0">
                <a:latin typeface="Open Sans"/>
                <a:cs typeface="Open Sans"/>
              </a:rPr>
              <a:t>. </a:t>
            </a:r>
            <a:r>
              <a:rPr sz="999" spc="-20" dirty="0">
                <a:latin typeface="Open Sans"/>
                <a:cs typeface="Open Sans"/>
              </a:rPr>
              <a:t>Selinexor </a:t>
            </a:r>
            <a:r>
              <a:rPr sz="999" spc="-15" dirty="0">
                <a:latin typeface="Open Sans"/>
                <a:cs typeface="Open Sans"/>
              </a:rPr>
              <a:t>was </a:t>
            </a:r>
            <a:r>
              <a:rPr sz="999" spc="-10" dirty="0">
                <a:latin typeface="Open Sans"/>
                <a:cs typeface="Open Sans"/>
              </a:rPr>
              <a:t>the </a:t>
            </a:r>
            <a:r>
              <a:rPr sz="999" spc="-15" dirty="0">
                <a:latin typeface="Open Sans"/>
                <a:cs typeface="Open Sans"/>
              </a:rPr>
              <a:t>drug most frequently </a:t>
            </a:r>
            <a:r>
              <a:rPr sz="999" spc="-24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modified and was </a:t>
            </a:r>
            <a:r>
              <a:rPr sz="999" spc="-20" dirty="0">
                <a:latin typeface="Open Sans"/>
                <a:cs typeface="Open Sans"/>
              </a:rPr>
              <a:t>reduced </a:t>
            </a:r>
            <a:r>
              <a:rPr sz="999" spc="-5" dirty="0">
                <a:latin typeface="Open Sans"/>
                <a:cs typeface="Open Sans"/>
              </a:rPr>
              <a:t>in 24 </a:t>
            </a:r>
            <a:r>
              <a:rPr sz="999" spc="-10" dirty="0">
                <a:latin typeface="Open Sans"/>
                <a:cs typeface="Open Sans"/>
              </a:rPr>
              <a:t>(15 </a:t>
            </a:r>
            <a:r>
              <a:rPr sz="999" spc="-5" dirty="0">
                <a:latin typeface="Open Sans"/>
                <a:cs typeface="Open Sans"/>
              </a:rPr>
              <a:t>in </a:t>
            </a:r>
            <a:r>
              <a:rPr sz="999" spc="-15" dirty="0">
                <a:latin typeface="Open Sans"/>
                <a:cs typeface="Open Sans"/>
              </a:rPr>
              <a:t>part </a:t>
            </a:r>
            <a:r>
              <a:rPr sz="999" spc="5" dirty="0">
                <a:latin typeface="Open Sans"/>
                <a:cs typeface="Open Sans"/>
              </a:rPr>
              <a:t>1 </a:t>
            </a:r>
            <a:r>
              <a:rPr sz="999" spc="-15" dirty="0">
                <a:latin typeface="Open Sans"/>
                <a:cs typeface="Open Sans"/>
              </a:rPr>
              <a:t>and </a:t>
            </a:r>
            <a:r>
              <a:rPr sz="999" spc="-5" dirty="0">
                <a:latin typeface="Open Sans"/>
                <a:cs typeface="Open Sans"/>
              </a:rPr>
              <a:t>14 in </a:t>
            </a:r>
            <a:r>
              <a:rPr sz="999" spc="-15" dirty="0">
                <a:latin typeface="Open Sans"/>
                <a:cs typeface="Open Sans"/>
              </a:rPr>
              <a:t>part </a:t>
            </a:r>
            <a:r>
              <a:rPr sz="999" spc="-10" dirty="0">
                <a:latin typeface="Open Sans"/>
                <a:cs typeface="Open Sans"/>
              </a:rPr>
              <a:t>2) </a:t>
            </a:r>
            <a:r>
              <a:rPr sz="999" spc="-15" dirty="0">
                <a:latin typeface="Open Sans"/>
                <a:cs typeface="Open Sans"/>
              </a:rPr>
              <a:t>and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discontinued </a:t>
            </a:r>
            <a:r>
              <a:rPr sz="999" b="1" spc="-5" dirty="0">
                <a:solidFill>
                  <a:srgbClr val="0432FF"/>
                </a:solidFill>
                <a:latin typeface="Open Sans"/>
                <a:cs typeface="Open Sans"/>
              </a:rPr>
              <a:t>in </a:t>
            </a:r>
            <a:r>
              <a:rPr sz="999" b="1" spc="5" dirty="0">
                <a:solidFill>
                  <a:srgbClr val="0432FF"/>
                </a:solidFill>
                <a:latin typeface="Open Sans"/>
                <a:cs typeface="Open Sans"/>
              </a:rPr>
              <a:t>5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patients </a:t>
            </a:r>
            <a:r>
              <a:rPr sz="999" spc="-5" dirty="0">
                <a:latin typeface="Open Sans"/>
                <a:cs typeface="Open Sans"/>
              </a:rPr>
              <a:t>(4 in </a:t>
            </a:r>
            <a:r>
              <a:rPr sz="999" spc="-24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part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1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and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1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5" dirty="0">
                <a:latin typeface="Open Sans"/>
                <a:cs typeface="Open Sans"/>
              </a:rPr>
              <a:t>in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part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2),</a:t>
            </a:r>
            <a:r>
              <a:rPr sz="999" spc="-20" dirty="0">
                <a:latin typeface="Open Sans"/>
                <a:cs typeface="Open Sans"/>
              </a:rPr>
              <a:t> respectively.</a:t>
            </a:r>
            <a:r>
              <a:rPr sz="999" spc="-15" dirty="0">
                <a:latin typeface="Open Sans"/>
                <a:cs typeface="Open Sans"/>
              </a:rPr>
              <a:t> Only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1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patient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discontinued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the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study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due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5" dirty="0">
                <a:latin typeface="Open Sans"/>
                <a:cs typeface="Open Sans"/>
              </a:rPr>
              <a:t>to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AEs</a:t>
            </a:r>
            <a:endParaRPr sz="999">
              <a:latin typeface="Open Sans"/>
              <a:cs typeface="Open Sans"/>
            </a:endParaRPr>
          </a:p>
          <a:p>
            <a:pPr marL="79280" algn="ctr">
              <a:spcBef>
                <a:spcPts val="774"/>
              </a:spcBef>
            </a:pPr>
            <a:r>
              <a:rPr sz="649" spc="-5" dirty="0">
                <a:latin typeface="Calibri"/>
                <a:cs typeface="Calibri"/>
              </a:rPr>
              <a:t>Rodriguez-Otero P. </a:t>
            </a:r>
            <a:r>
              <a:rPr sz="649" dirty="0">
                <a:latin typeface="Calibri"/>
                <a:cs typeface="Calibri"/>
              </a:rPr>
              <a:t>et</a:t>
            </a:r>
            <a:r>
              <a:rPr sz="649" spc="-5" dirty="0">
                <a:latin typeface="Calibri"/>
                <a:cs typeface="Calibri"/>
              </a:rPr>
              <a:t> al. ASH 2021. [Abstract #1677]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34736" y="1124679"/>
            <a:ext cx="5736502" cy="560014"/>
          </a:xfrm>
          <a:prstGeom prst="rect">
            <a:avLst/>
          </a:prstGeom>
        </p:spPr>
        <p:txBody>
          <a:bodyPr vert="horz" wrap="square" lIns="0" tIns="53274" rIns="0" bIns="0" rtlCol="0">
            <a:spAutoFit/>
          </a:bodyPr>
          <a:lstStyle/>
          <a:p>
            <a:pPr marL="260038" indent="-247987">
              <a:spcBef>
                <a:spcPts val="419"/>
              </a:spcBef>
              <a:buClr>
                <a:srgbClr val="1782BF"/>
              </a:buClr>
              <a:buFont typeface="Arial"/>
              <a:buChar char="•"/>
              <a:tabLst>
                <a:tab pos="259403" algn="l"/>
                <a:tab pos="260672" algn="l"/>
              </a:tabLst>
            </a:pPr>
            <a:r>
              <a:rPr sz="999" spc="-15" dirty="0">
                <a:latin typeface="Open Sans"/>
                <a:cs typeface="Open Sans"/>
              </a:rPr>
              <a:t>Adverse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20" dirty="0">
                <a:latin typeface="Open Sans"/>
                <a:cs typeface="Open Sans"/>
              </a:rPr>
              <a:t>events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(AEs)</a:t>
            </a:r>
            <a:r>
              <a:rPr sz="999" spc="-20" dirty="0">
                <a:latin typeface="Open Sans"/>
                <a:cs typeface="Open Sans"/>
              </a:rPr>
              <a:t> were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-20" dirty="0">
                <a:latin typeface="Open Sans"/>
                <a:cs typeface="Open Sans"/>
              </a:rPr>
              <a:t>manageable.</a:t>
            </a:r>
            <a:endParaRPr sz="999">
              <a:latin typeface="Open Sans"/>
              <a:cs typeface="Open Sans"/>
            </a:endParaRPr>
          </a:p>
          <a:p>
            <a:pPr marL="260038" marR="5074" indent="-247987">
              <a:lnSpc>
                <a:spcPts val="1159"/>
              </a:lnSpc>
              <a:spcBef>
                <a:spcPts val="400"/>
              </a:spcBef>
              <a:buClr>
                <a:srgbClr val="1782BF"/>
              </a:buClr>
              <a:buFont typeface="Arial"/>
              <a:buChar char="•"/>
              <a:tabLst>
                <a:tab pos="259403" algn="l"/>
                <a:tab pos="260672" algn="l"/>
              </a:tabLst>
            </a:pPr>
            <a:r>
              <a:rPr sz="999" spc="-20" dirty="0">
                <a:latin typeface="Open Sans"/>
                <a:cs typeface="Open Sans"/>
              </a:rPr>
              <a:t>Recommended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supportive care </a:t>
            </a:r>
            <a:r>
              <a:rPr sz="999" spc="-5" dirty="0">
                <a:latin typeface="Open Sans"/>
                <a:cs typeface="Open Sans"/>
              </a:rPr>
              <a:t>to </a:t>
            </a:r>
            <a:r>
              <a:rPr sz="999" spc="-20" dirty="0">
                <a:latin typeface="Open Sans"/>
                <a:cs typeface="Open Sans"/>
              </a:rPr>
              <a:t>prevent Selinexor </a:t>
            </a:r>
            <a:r>
              <a:rPr sz="999" spc="-15" dirty="0">
                <a:latin typeface="Open Sans"/>
                <a:cs typeface="Open Sans"/>
              </a:rPr>
              <a:t>associated </a:t>
            </a:r>
            <a:r>
              <a:rPr sz="999" b="1" spc="-15" dirty="0">
                <a:solidFill>
                  <a:srgbClr val="0432FF"/>
                </a:solidFill>
                <a:latin typeface="Open Sans"/>
                <a:cs typeface="Open Sans"/>
              </a:rPr>
              <a:t>nausea </a:t>
            </a:r>
            <a:r>
              <a:rPr sz="999" b="1" dirty="0">
                <a:solidFill>
                  <a:srgbClr val="0432FF"/>
                </a:solidFill>
                <a:latin typeface="Open Sans"/>
                <a:cs typeface="Open Sans"/>
              </a:rPr>
              <a:t>(± </a:t>
            </a:r>
            <a:r>
              <a:rPr sz="999" b="1" spc="-20" dirty="0">
                <a:solidFill>
                  <a:srgbClr val="0432FF"/>
                </a:solidFill>
                <a:latin typeface="Open Sans"/>
                <a:cs typeface="Open Sans"/>
              </a:rPr>
              <a:t>anorexia) </a:t>
            </a:r>
            <a:r>
              <a:rPr sz="999" spc="-15" dirty="0">
                <a:latin typeface="Open Sans"/>
                <a:cs typeface="Open Sans"/>
              </a:rPr>
              <a:t>included </a:t>
            </a:r>
            <a:r>
              <a:rPr sz="999" spc="-245" dirty="0">
                <a:latin typeface="Open Sans"/>
                <a:cs typeface="Open Sans"/>
              </a:rPr>
              <a:t> </a:t>
            </a:r>
            <a:r>
              <a:rPr sz="999" spc="-20" dirty="0">
                <a:latin typeface="Open Sans"/>
                <a:cs typeface="Open Sans"/>
              </a:rPr>
              <a:t>ondansetron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0" dirty="0">
                <a:latin typeface="Open Sans"/>
                <a:cs typeface="Open Sans"/>
              </a:rPr>
              <a:t>for</a:t>
            </a:r>
            <a:r>
              <a:rPr sz="999" spc="-25" dirty="0">
                <a:latin typeface="Open Sans"/>
                <a:cs typeface="Open Sans"/>
              </a:rPr>
              <a:t> </a:t>
            </a:r>
            <a:r>
              <a:rPr sz="999" spc="5" dirty="0">
                <a:latin typeface="Open Sans"/>
                <a:cs typeface="Open Sans"/>
              </a:rPr>
              <a:t>2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days</a:t>
            </a:r>
            <a:r>
              <a:rPr sz="999" spc="-2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and</a:t>
            </a:r>
            <a:r>
              <a:rPr sz="999" spc="-35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daily</a:t>
            </a:r>
            <a:r>
              <a:rPr sz="999" spc="-30" dirty="0">
                <a:latin typeface="Open Sans"/>
                <a:cs typeface="Open Sans"/>
              </a:rPr>
              <a:t> </a:t>
            </a:r>
            <a:r>
              <a:rPr sz="999" spc="-15" dirty="0">
                <a:latin typeface="Open Sans"/>
                <a:cs typeface="Open Sans"/>
              </a:rPr>
              <a:t>olanzapine.</a:t>
            </a:r>
            <a:endParaRPr sz="999">
              <a:latin typeface="Open Sans"/>
              <a:cs typeface="Open Sans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109228" y="1875116"/>
          <a:ext cx="4981781" cy="14409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02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3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68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1870A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b="1" spc="1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All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grade</a:t>
                      </a:r>
                      <a:endParaRPr sz="800">
                        <a:latin typeface="Open Sans"/>
                        <a:cs typeface="Open Sans"/>
                      </a:endParaRPr>
                    </a:p>
                    <a:p>
                      <a:pPr algn="ctr">
                        <a:lnSpc>
                          <a:spcPts val="925"/>
                        </a:lnSpc>
                        <a:spcBef>
                          <a:spcPts val="34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(n=57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1268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1870A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Grade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≥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3</a:t>
                      </a:r>
                      <a:endParaRPr sz="800">
                        <a:latin typeface="Open Sans"/>
                        <a:cs typeface="Open Sans"/>
                      </a:endParaRPr>
                    </a:p>
                    <a:p>
                      <a:pPr algn="ctr">
                        <a:lnSpc>
                          <a:spcPts val="925"/>
                        </a:lnSpc>
                        <a:spcBef>
                          <a:spcPts val="34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(n=57)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1268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1870A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4307">
                <a:tc>
                  <a:txBody>
                    <a:bodyPr/>
                    <a:lstStyle/>
                    <a:p>
                      <a:pPr marL="34925">
                        <a:lnSpc>
                          <a:spcPts val="885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Hematological</a:t>
                      </a:r>
                      <a:r>
                        <a:rPr sz="800" b="1" spc="-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AEs,</a:t>
                      </a:r>
                      <a:r>
                        <a:rPr sz="800" b="1" spc="-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5" dirty="0">
                          <a:latin typeface="Open Sans"/>
                          <a:cs typeface="Open Sans"/>
                        </a:rPr>
                        <a:t>n</a:t>
                      </a:r>
                      <a:r>
                        <a:rPr sz="800" b="1" spc="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latin typeface="Open Sans"/>
                          <a:cs typeface="Open Sans"/>
                        </a:rPr>
                        <a:t>(%)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44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(77)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Thrombocytopenia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39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(68.4)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24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(34(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Neutropenia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19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(33)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16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34925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Non-Hematological</a:t>
                      </a:r>
                      <a:r>
                        <a:rPr sz="800" b="1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AEs,</a:t>
                      </a:r>
                      <a:r>
                        <a:rPr sz="800" b="1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5" dirty="0">
                          <a:latin typeface="Open Sans"/>
                          <a:cs typeface="Open Sans"/>
                        </a:rPr>
                        <a:t>n</a:t>
                      </a:r>
                      <a:r>
                        <a:rPr sz="800" b="1" spc="10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latin typeface="Open Sans"/>
                          <a:cs typeface="Open Sans"/>
                        </a:rPr>
                        <a:t>(%)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43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(75)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00"/>
                        </a:lnSpc>
                        <a:spcBef>
                          <a:spcPts val="5"/>
                        </a:spcBef>
                      </a:pPr>
                      <a:r>
                        <a:rPr sz="800" b="1" spc="5" dirty="0">
                          <a:latin typeface="Open Sans"/>
                          <a:cs typeface="Open Sans"/>
                        </a:rPr>
                        <a:t>GI-Toxicity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634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00"/>
                        </a:lnSpc>
                        <a:spcBef>
                          <a:spcPts val="5"/>
                        </a:spcBef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22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(38.6)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72085">
                        <a:lnSpc>
                          <a:spcPts val="910"/>
                        </a:lnSpc>
                      </a:pPr>
                      <a:r>
                        <a:rPr sz="800" b="1" spc="20" dirty="0">
                          <a:latin typeface="Open Sans"/>
                          <a:cs typeface="Open Sans"/>
                        </a:rPr>
                        <a:t>Nausea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16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(28)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(3.5)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72085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Diarrhea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12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(21)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5" dirty="0">
                          <a:latin typeface="Arial"/>
                          <a:cs typeface="Arial"/>
                        </a:rPr>
                        <a:t>1(1.7)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Asthenia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20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(10.5)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Peripheral</a:t>
                      </a:r>
                      <a:r>
                        <a:rPr sz="800" b="1" spc="-1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neuropathy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(12.3)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8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(0)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3321681" y="661608"/>
            <a:ext cx="247662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b="1" spc="-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C00000"/>
                </a:solidFill>
                <a:latin typeface="Calibri"/>
                <a:cs typeface="Calibri"/>
              </a:rPr>
              <a:t>safety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981262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3754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 dirty="0">
              <a:latin typeface="Work Sans"/>
              <a:cs typeface="Work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70195" y="2866595"/>
            <a:ext cx="934203" cy="421121"/>
          </a:xfrm>
          <a:prstGeom prst="rect">
            <a:avLst/>
          </a:prstGeom>
        </p:spPr>
        <p:txBody>
          <a:bodyPr vert="horz" wrap="square" lIns="0" tIns="49469" rIns="0" bIns="0" rtlCol="0">
            <a:spAutoFit/>
          </a:bodyPr>
          <a:lstStyle/>
          <a:p>
            <a:pPr marL="197882" indent="-185832">
              <a:spcBef>
                <a:spcPts val="390"/>
              </a:spcBef>
              <a:buFont typeface="Calibri"/>
              <a:buChar char="-"/>
              <a:tabLst>
                <a:tab pos="197882" algn="l"/>
                <a:tab pos="198516" algn="l"/>
              </a:tabLst>
            </a:pPr>
            <a:r>
              <a:rPr sz="1049" b="1" spc="15" dirty="0">
                <a:latin typeface="Calibri"/>
                <a:cs typeface="Calibri"/>
              </a:rPr>
              <a:t>GEM-BELMA</a:t>
            </a:r>
            <a:endParaRPr sz="1049">
              <a:latin typeface="Calibri"/>
              <a:cs typeface="Calibri"/>
            </a:endParaRPr>
          </a:p>
          <a:p>
            <a:pPr marL="197882" indent="-185832">
              <a:spcBef>
                <a:spcPts val="300"/>
              </a:spcBef>
              <a:buFont typeface="Calibri"/>
              <a:buChar char="-"/>
              <a:tabLst>
                <a:tab pos="197882" algn="l"/>
                <a:tab pos="198516" algn="l"/>
              </a:tabLst>
            </a:pPr>
            <a:r>
              <a:rPr sz="1049" b="1" dirty="0">
                <a:latin typeface="Calibri"/>
                <a:cs typeface="Calibri"/>
              </a:rPr>
              <a:t>GEM-TECTAL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274411" y="1037963"/>
            <a:ext cx="6593964" cy="2976385"/>
            <a:chOff x="1270344" y="1039242"/>
            <a:chExt cx="6602095" cy="298005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3839208"/>
              <a:ext cx="6601660" cy="1319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041632" y="1039242"/>
              <a:ext cx="0" cy="2980055"/>
            </a:xfrm>
            <a:custGeom>
              <a:avLst/>
              <a:gdLst/>
              <a:ahLst/>
              <a:cxnLst/>
              <a:rect l="l" t="t" r="r" b="b"/>
              <a:pathLst>
                <a:path h="2980054">
                  <a:moveTo>
                    <a:pt x="0" y="0"/>
                  </a:moveTo>
                  <a:lnTo>
                    <a:pt x="0" y="2979610"/>
                  </a:lnTo>
                </a:path>
              </a:pathLst>
            </a:custGeom>
            <a:ln w="41275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Título 8">
            <a:extLst>
              <a:ext uri="{FF2B5EF4-FFF2-40B4-BE49-F238E27FC236}">
                <a16:creationId xmlns:a16="http://schemas.microsoft.com/office/drawing/2014/main" id="{8552C54D-CE58-0841-AF1E-C89E126C70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s-ES" dirty="0"/>
              <a:t> </a:t>
            </a:r>
          </a:p>
        </p:txBody>
      </p:sp>
      <p:sp>
        <p:nvSpPr>
          <p:cNvPr id="10" name="object 3">
            <a:extLst>
              <a:ext uri="{FF2B5EF4-FFF2-40B4-BE49-F238E27FC236}">
                <a16:creationId xmlns:a16="http://schemas.microsoft.com/office/drawing/2014/main" id="{62798114-FEC9-E54D-AE23-4AC52779D7F4}"/>
              </a:ext>
            </a:extLst>
          </p:cNvPr>
          <p:cNvSpPr txBox="1">
            <a:spLocks/>
          </p:cNvSpPr>
          <p:nvPr/>
        </p:nvSpPr>
        <p:spPr>
          <a:xfrm>
            <a:off x="3309227" y="1477380"/>
            <a:ext cx="3015365" cy="64203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>
            <a:lvl1pPr>
              <a:defRPr sz="1199" b="1" i="0">
                <a:solidFill>
                  <a:srgbClr val="D58200"/>
                </a:solidFill>
                <a:latin typeface="Work Sans"/>
                <a:ea typeface="+mj-ea"/>
                <a:cs typeface="Work Sans"/>
              </a:defRPr>
            </a:lvl1pPr>
          </a:lstStyle>
          <a:p>
            <a:pPr marL="106680" marR="5080" indent="-94615">
              <a:lnSpc>
                <a:spcPts val="2330"/>
              </a:lnSpc>
              <a:spcBef>
                <a:spcPts val="185"/>
              </a:spcBef>
            </a:pPr>
            <a:r>
              <a:rPr lang="es-ES" sz="1800" kern="0" spc="-5" dirty="0" err="1">
                <a:solidFill>
                  <a:srgbClr val="1782BF"/>
                </a:solidFill>
              </a:rPr>
              <a:t>Reunion</a:t>
            </a:r>
            <a:r>
              <a:rPr lang="es-ES" sz="1800" kern="0" spc="-60" dirty="0">
                <a:solidFill>
                  <a:srgbClr val="1782BF"/>
                </a:solidFill>
              </a:rPr>
              <a:t> </a:t>
            </a:r>
            <a:r>
              <a:rPr lang="es-ES" sz="1800" kern="0" spc="-5" dirty="0">
                <a:solidFill>
                  <a:srgbClr val="1782BF"/>
                </a:solidFill>
              </a:rPr>
              <a:t>GEM-PETHEMA</a:t>
            </a:r>
          </a:p>
          <a:p>
            <a:pPr marL="106680" marR="5080" indent="-94615">
              <a:lnSpc>
                <a:spcPts val="2330"/>
              </a:lnSpc>
              <a:spcBef>
                <a:spcPts val="185"/>
              </a:spcBef>
            </a:pPr>
            <a:r>
              <a:rPr lang="es-ES" sz="1800" kern="0" spc="-10" dirty="0">
                <a:solidFill>
                  <a:schemeClr val="tx1"/>
                </a:solidFill>
              </a:rPr>
              <a:t>Paula</a:t>
            </a:r>
            <a:r>
              <a:rPr lang="es-ES" sz="1800" kern="0" spc="-20" dirty="0">
                <a:solidFill>
                  <a:schemeClr val="tx1"/>
                </a:solidFill>
              </a:rPr>
              <a:t> </a:t>
            </a:r>
            <a:r>
              <a:rPr lang="es-ES" sz="1800" kern="0" spc="-15" dirty="0" err="1">
                <a:solidFill>
                  <a:schemeClr val="tx1"/>
                </a:solidFill>
              </a:rPr>
              <a:t>Rodriguez</a:t>
            </a:r>
            <a:r>
              <a:rPr lang="es-ES" sz="1800" kern="0" spc="-15" dirty="0">
                <a:solidFill>
                  <a:schemeClr val="tx1"/>
                </a:solidFill>
              </a:rPr>
              <a:t>-Otero</a:t>
            </a: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48810" y="3685222"/>
            <a:ext cx="3098155" cy="31393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898" b="1" spc="-5" dirty="0">
                <a:solidFill>
                  <a:srgbClr val="1782BF"/>
                </a:solidFill>
                <a:latin typeface="Calibri"/>
                <a:cs typeface="Calibri"/>
              </a:rPr>
              <a:t>GEM-BELMA:</a:t>
            </a:r>
            <a:r>
              <a:rPr sz="1898" b="1" spc="-2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898" b="1" spc="-10" dirty="0">
                <a:solidFill>
                  <a:srgbClr val="1782BF"/>
                </a:solidFill>
                <a:latin typeface="Calibri"/>
                <a:cs typeface="Calibri"/>
              </a:rPr>
              <a:t>Belantamab</a:t>
            </a:r>
            <a:r>
              <a:rPr sz="1898" b="1" spc="-2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898" b="1" spc="-5" dirty="0">
                <a:solidFill>
                  <a:srgbClr val="1782BF"/>
                </a:solidFill>
                <a:latin typeface="Calibri"/>
                <a:cs typeface="Calibri"/>
              </a:rPr>
              <a:t>+</a:t>
            </a:r>
            <a:r>
              <a:rPr sz="1898" b="1" spc="-3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898" b="1" spc="-20" dirty="0">
                <a:solidFill>
                  <a:srgbClr val="1782BF"/>
                </a:solidFill>
                <a:latin typeface="Calibri"/>
                <a:cs typeface="Calibri"/>
              </a:rPr>
              <a:t>Kd</a:t>
            </a:r>
            <a:endParaRPr sz="18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69698" y="3567376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5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08968" y="776140"/>
            <a:ext cx="283051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GEM-BELMA:</a:t>
            </a:r>
            <a:r>
              <a:rPr sz="1698" b="1" spc="-1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Belantamab</a:t>
            </a:r>
            <a:r>
              <a:rPr sz="1698" b="1" spc="-2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+</a:t>
            </a:r>
            <a:r>
              <a:rPr sz="1698" b="1" spc="-1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-20" dirty="0">
                <a:solidFill>
                  <a:srgbClr val="1782BF"/>
                </a:solidFill>
                <a:latin typeface="Calibri"/>
                <a:cs typeface="Calibri"/>
              </a:rPr>
              <a:t>Kd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9897" y="632810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712"/>
                </a:lnTo>
              </a:path>
            </a:pathLst>
          </a:custGeom>
          <a:ln w="41249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697833" y="1432063"/>
            <a:ext cx="5666103" cy="140647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97882" indent="-185832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Población: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25" dirty="0">
                <a:latin typeface="Open Sans"/>
                <a:cs typeface="Open Sans"/>
              </a:rPr>
              <a:t>MM</a:t>
            </a:r>
            <a:r>
              <a:rPr sz="1049" spc="15" dirty="0">
                <a:latin typeface="Open Sans"/>
                <a:cs typeface="Open Sans"/>
              </a:rPr>
              <a:t> en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recaída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y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refractario,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1-3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líneas </a:t>
            </a:r>
            <a:r>
              <a:rPr sz="1049" spc="5" dirty="0">
                <a:latin typeface="Open Sans"/>
                <a:cs typeface="Open Sans"/>
              </a:rPr>
              <a:t>previas.</a:t>
            </a:r>
            <a:r>
              <a:rPr sz="1049" spc="2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Refractario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a </a:t>
            </a:r>
            <a:r>
              <a:rPr sz="1049" spc="10" dirty="0">
                <a:latin typeface="Open Sans"/>
                <a:cs typeface="Open Sans"/>
              </a:rPr>
              <a:t>Lenalidomida.</a:t>
            </a:r>
            <a:endParaRPr sz="1049">
              <a:latin typeface="Open Sans"/>
              <a:cs typeface="Open Sans"/>
            </a:endParaRPr>
          </a:p>
          <a:p>
            <a:pPr>
              <a:spcBef>
                <a:spcPts val="45"/>
              </a:spcBef>
              <a:buClr>
                <a:srgbClr val="1782BF"/>
              </a:buClr>
              <a:buFont typeface="Arial"/>
              <a:buChar char="•"/>
            </a:pPr>
            <a:endParaRPr sz="949">
              <a:latin typeface="Open Sans"/>
              <a:cs typeface="Open Sans"/>
            </a:endParaRPr>
          </a:p>
          <a:p>
            <a:pPr marL="197882" indent="-185832"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20" dirty="0">
                <a:latin typeface="Open Sans"/>
                <a:cs typeface="Open Sans"/>
              </a:rPr>
              <a:t>N=</a:t>
            </a:r>
            <a:r>
              <a:rPr sz="1049" spc="-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60</a:t>
            </a:r>
            <a:r>
              <a:rPr sz="1049" spc="-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pacientes.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15</a:t>
            </a:r>
            <a:r>
              <a:rPr sz="1049" spc="-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centers.</a:t>
            </a:r>
            <a:endParaRPr sz="1049">
              <a:latin typeface="Open Sans"/>
              <a:cs typeface="Open Sans"/>
            </a:endParaRPr>
          </a:p>
          <a:p>
            <a:pPr>
              <a:spcBef>
                <a:spcPts val="45"/>
              </a:spcBef>
              <a:buClr>
                <a:srgbClr val="1782BF"/>
              </a:buClr>
              <a:buFont typeface="Arial"/>
              <a:buChar char="•"/>
            </a:pPr>
            <a:endParaRPr sz="949">
              <a:latin typeface="Open Sans"/>
              <a:cs typeface="Open Sans"/>
            </a:endParaRPr>
          </a:p>
          <a:p>
            <a:pPr marL="197882" indent="-185832"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5" dirty="0">
                <a:latin typeface="Open Sans"/>
                <a:cs typeface="Open Sans"/>
              </a:rPr>
              <a:t>Key</a:t>
            </a:r>
            <a:r>
              <a:rPr sz="1049" spc="-2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endpoints:</a:t>
            </a:r>
            <a:endParaRPr sz="1049">
              <a:latin typeface="Open Sans"/>
              <a:cs typeface="Open Sans"/>
            </a:endParaRPr>
          </a:p>
          <a:p>
            <a:pPr>
              <a:spcBef>
                <a:spcPts val="45"/>
              </a:spcBef>
              <a:buClr>
                <a:srgbClr val="1782BF"/>
              </a:buClr>
              <a:buFont typeface="Arial"/>
              <a:buChar char="•"/>
            </a:pPr>
            <a:endParaRPr sz="949">
              <a:latin typeface="Open Sans"/>
              <a:cs typeface="Open Sans"/>
            </a:endParaRPr>
          </a:p>
          <a:p>
            <a:pPr marL="445235" lvl="1" indent="-186466"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spc="10" dirty="0">
                <a:latin typeface="Open Sans"/>
                <a:cs typeface="Open Sans"/>
              </a:rPr>
              <a:t>Fase 1: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dosis recomendada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para</a:t>
            </a:r>
            <a:r>
              <a:rPr sz="1049" spc="10" dirty="0">
                <a:latin typeface="Open Sans"/>
                <a:cs typeface="Open Sans"/>
              </a:rPr>
              <a:t> la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fase </a:t>
            </a:r>
            <a:r>
              <a:rPr sz="1049" spc="15" dirty="0">
                <a:latin typeface="Open Sans"/>
                <a:cs typeface="Open Sans"/>
              </a:rPr>
              <a:t>2</a:t>
            </a:r>
            <a:endParaRPr sz="1049">
              <a:latin typeface="Open Sans"/>
              <a:cs typeface="Open Sans"/>
            </a:endParaRPr>
          </a:p>
          <a:p>
            <a:pPr lvl="1">
              <a:spcBef>
                <a:spcPts val="45"/>
              </a:spcBef>
              <a:buClr>
                <a:srgbClr val="1782BF"/>
              </a:buClr>
              <a:buFont typeface="Arial"/>
              <a:buChar char="•"/>
            </a:pPr>
            <a:endParaRPr sz="949">
              <a:latin typeface="Open Sans"/>
              <a:cs typeface="Open Sans"/>
            </a:endParaRPr>
          </a:p>
          <a:p>
            <a:pPr marL="445235" lvl="1" indent="-186466"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spc="10" dirty="0">
                <a:latin typeface="Open Sans"/>
                <a:cs typeface="Open Sans"/>
              </a:rPr>
              <a:t>Fase 2: Eficacia</a:t>
            </a:r>
            <a:r>
              <a:rPr sz="1049" spc="15" dirty="0">
                <a:latin typeface="Open Sans"/>
                <a:cs typeface="Open Sans"/>
              </a:rPr>
              <a:t> en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términos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de ORR,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CR,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20" dirty="0">
                <a:latin typeface="Open Sans"/>
                <a:cs typeface="Open Sans"/>
              </a:rPr>
              <a:t>MRD</a:t>
            </a:r>
            <a:r>
              <a:rPr sz="1049" spc="15" dirty="0">
                <a:latin typeface="Open Sans"/>
                <a:cs typeface="Open Sans"/>
              </a:rPr>
              <a:t> a</a:t>
            </a:r>
            <a:r>
              <a:rPr sz="1049" spc="10" dirty="0">
                <a:latin typeface="Open Sans"/>
                <a:cs typeface="Open Sans"/>
              </a:rPr>
              <a:t> los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12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meses</a:t>
            </a:r>
            <a:endParaRPr sz="1049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463154" cy="91010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5"/>
              </a:spcBef>
            </a:pPr>
            <a:endParaRPr sz="1448">
              <a:latin typeface="Work Sans"/>
              <a:cs typeface="Work Sans"/>
            </a:endParaRPr>
          </a:p>
          <a:p>
            <a:pPr marL="1268476"/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GEM-BELMA: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Esquema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de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tratamiento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y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dosis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85766" y="1329821"/>
          <a:ext cx="6082149" cy="2526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10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215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9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02714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87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-1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098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1.9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20/45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33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0F2FB"/>
                    </a:solidFill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2.5mg/kg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20/45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ts val="985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0F2FB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9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20/56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ts val="990"/>
                        </a:lnSpc>
                        <a:spcBef>
                          <a:spcPts val="66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47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B0F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B0F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B0F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Q8W)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20/70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0B0F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B0F0"/>
                      </a:solidFill>
                      <a:prstDash val="solid"/>
                    </a:lnR>
                    <a:lnT w="19050">
                      <a:solidFill>
                        <a:srgbClr val="00B0F0"/>
                      </a:solidFill>
                      <a:prstDash val="solid"/>
                    </a:lnT>
                    <a:lnB w="19050">
                      <a:solidFill>
                        <a:srgbClr val="00B0F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07591" y="775923"/>
            <a:ext cx="2135412" cy="53858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5" dirty="0">
                <a:solidFill>
                  <a:srgbClr val="1782BF"/>
                </a:solidFill>
              </a:rPr>
              <a:t>GEM-BELMA:</a:t>
            </a:r>
            <a:r>
              <a:rPr sz="1698" spc="-40" dirty="0">
                <a:solidFill>
                  <a:srgbClr val="1782BF"/>
                </a:solidFill>
              </a:rPr>
              <a:t> </a:t>
            </a:r>
            <a:r>
              <a:rPr sz="1698" spc="10" dirty="0">
                <a:solidFill>
                  <a:srgbClr val="1782BF"/>
                </a:solidFill>
              </a:rPr>
              <a:t>Situación</a:t>
            </a:r>
            <a:endParaRPr sz="1698"/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721992" y="3874007"/>
            <a:ext cx="2359925" cy="33916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66805" indent="-154754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latin typeface="Calibri"/>
                <a:cs typeface="Calibri"/>
              </a:rPr>
              <a:t>6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centros </a:t>
            </a:r>
            <a:r>
              <a:rPr sz="1049" b="1" spc="10" dirty="0">
                <a:latin typeface="Calibri"/>
                <a:cs typeface="Calibri"/>
              </a:rPr>
              <a:t>abiertos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(2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abrirán </a:t>
            </a:r>
            <a:r>
              <a:rPr sz="1049" b="1" spc="15" dirty="0">
                <a:latin typeface="Calibri"/>
                <a:cs typeface="Calibri"/>
              </a:rPr>
              <a:t>en</a:t>
            </a:r>
            <a:r>
              <a:rPr sz="1049" b="1" spc="5" dirty="0">
                <a:latin typeface="Calibri"/>
                <a:cs typeface="Calibri"/>
              </a:rPr>
              <a:t> Mayo)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latin typeface="Calibri"/>
                <a:cs typeface="Calibri"/>
              </a:rPr>
              <a:t>3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pacientes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incluidos.</a:t>
            </a:r>
            <a:endParaRPr sz="1049">
              <a:latin typeface="Calibri"/>
              <a:cs typeface="Calibri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736516" y="1370318"/>
          <a:ext cx="5606486" cy="2445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677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0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9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6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20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85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746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6858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40386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 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tig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667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Contract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SIV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132080" marR="58419" indent="12065">
                        <a:lnSpc>
                          <a:spcPct val="104700"/>
                        </a:lnSpc>
                        <a:spcBef>
                          <a:spcPts val="62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 </a:t>
                      </a:r>
                      <a:r>
                        <a:rPr sz="600" b="1" spc="-1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reene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212725" marR="139065" indent="5080">
                        <a:lnSpc>
                          <a:spcPct val="104700"/>
                        </a:lnSpc>
                        <a:spcBef>
                          <a:spcPts val="62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ts  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cl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uded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</a:t>
                      </a:r>
                      <a:r>
                        <a:rPr sz="600" spc="1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Salamanca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Mariví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Mateos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26/01/2022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Clínica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Universidad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Navarra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(CUN)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Paul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ígu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15/11/2021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80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80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Clinic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Laura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Rosiñol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12 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Octubre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Joaquín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Martínez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Gregorio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Marañón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Cristina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Encinas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Mo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M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Felipe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de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Arriba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la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Fuente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12/05/2022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Germans Trias i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Pujol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(ICO BADALONA)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Albert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Oriol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Rocafiguera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Sidned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29/03/2022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ICO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Hospitalet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Su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Sidned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05/01/2022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HUCA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Mª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Pilar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González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Rodríguez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675"/>
                        </a:lnSpc>
                        <a:spcBef>
                          <a:spcPts val="1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25/05/2022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Marqués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Valdecilla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.U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F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Javier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6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Rubia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Complejo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spc="1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Santiago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(CHUS)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Marta Sonia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González Pérez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22/12/2021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0"/>
                        </a:lnSpc>
                        <a:spcBef>
                          <a:spcPts val="19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0"/>
                        </a:lnSpc>
                        <a:spcBef>
                          <a:spcPts val="19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Complejo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Rocío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Estrella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Carrillo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16/03/2022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Canarias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Miguel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Teodoro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Hernández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García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So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Llat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zer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Joan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Bargay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12/11/2021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5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5"/>
                        </a:lnSpc>
                        <a:spcBef>
                          <a:spcPts val="185"/>
                        </a:spcBef>
                        <a:tabLst>
                          <a:tab pos="328295" algn="l"/>
                          <a:tab pos="628650" algn="l"/>
                        </a:tabLst>
                      </a:pPr>
                      <a:r>
                        <a:rPr sz="600" u="sng" dirty="0">
                          <a:uFill>
                            <a:solidFill>
                              <a:srgbClr val="F4B084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r>
                        <a:rPr sz="600" u="sng" spc="-5" dirty="0">
                          <a:uFill>
                            <a:solidFill>
                              <a:srgbClr val="F4B084"/>
                            </a:solidFill>
                          </a:uFill>
                          <a:latin typeface="Calibri"/>
                          <a:cs typeface="Calibri"/>
                        </a:rPr>
                        <a:t>1	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4B084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0"/>
                        </a:lnSpc>
                        <a:spcBef>
                          <a:spcPts val="6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8009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0"/>
                        </a:lnSpc>
                        <a:spcBef>
                          <a:spcPts val="6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8009" marB="0"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50169" y="3562169"/>
            <a:ext cx="4853036" cy="5035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548" b="1" spc="-5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endParaRPr sz="1548">
              <a:latin typeface="Calibri"/>
              <a:cs typeface="Calibri"/>
            </a:endParaRPr>
          </a:p>
          <a:p>
            <a:pPr marL="12685">
              <a:spcBef>
                <a:spcPts val="20"/>
              </a:spcBef>
            </a:pPr>
            <a:r>
              <a:rPr sz="1548" b="1" dirty="0">
                <a:solidFill>
                  <a:srgbClr val="1782BF"/>
                </a:solidFill>
                <a:latin typeface="Calibri"/>
                <a:cs typeface="Calibri"/>
              </a:rPr>
              <a:t>biespecíficos</a:t>
            </a:r>
            <a:r>
              <a:rPr sz="15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spc="10" dirty="0">
                <a:solidFill>
                  <a:srgbClr val="1782BF"/>
                </a:solidFill>
                <a:latin typeface="Calibri"/>
                <a:cs typeface="Calibri"/>
              </a:rPr>
              <a:t>en</a:t>
            </a:r>
            <a:r>
              <a:rPr sz="15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dirty="0">
                <a:solidFill>
                  <a:srgbClr val="1782BF"/>
                </a:solidFill>
                <a:latin typeface="Calibri"/>
                <a:cs typeface="Calibri"/>
              </a:rPr>
              <a:t>primera</a:t>
            </a:r>
            <a:r>
              <a:rPr sz="1548" b="1" spc="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spc="5" dirty="0">
                <a:solidFill>
                  <a:srgbClr val="1782BF"/>
                </a:solidFill>
                <a:latin typeface="Calibri"/>
                <a:cs typeface="Calibri"/>
              </a:rPr>
              <a:t>línea</a:t>
            </a:r>
            <a:r>
              <a:rPr sz="15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spc="10" dirty="0">
                <a:solidFill>
                  <a:srgbClr val="1782BF"/>
                </a:solidFill>
                <a:latin typeface="Calibri"/>
                <a:cs typeface="Calibri"/>
              </a:rPr>
              <a:t>en</a:t>
            </a:r>
            <a:r>
              <a:rPr sz="15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dirty="0">
                <a:solidFill>
                  <a:srgbClr val="1782BF"/>
                </a:solidFill>
                <a:latin typeface="Calibri"/>
                <a:cs typeface="Calibri"/>
              </a:rPr>
              <a:t>pacientes</a:t>
            </a:r>
            <a:r>
              <a:rPr sz="1548" b="1" spc="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spc="5" dirty="0">
                <a:solidFill>
                  <a:srgbClr val="1782BF"/>
                </a:solidFill>
                <a:latin typeface="Calibri"/>
                <a:cs typeface="Calibri"/>
              </a:rPr>
              <a:t>con</a:t>
            </a:r>
            <a:r>
              <a:rPr sz="15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548" b="1" spc="10" dirty="0">
                <a:solidFill>
                  <a:srgbClr val="1782BF"/>
                </a:solidFill>
                <a:latin typeface="Calibri"/>
                <a:cs typeface="Calibri"/>
              </a:rPr>
              <a:t>HR-NDMM</a:t>
            </a:r>
            <a:endParaRPr sz="154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71099" y="3566338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5">
                <a:moveTo>
                  <a:pt x="0" y="0"/>
                </a:moveTo>
                <a:lnTo>
                  <a:pt x="0" y="543712"/>
                </a:lnTo>
              </a:path>
            </a:pathLst>
          </a:custGeom>
          <a:ln w="41249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07591" y="775924"/>
            <a:ext cx="5062328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-5" dirty="0">
                <a:solidFill>
                  <a:srgbClr val="1782BF"/>
                </a:solidFill>
                <a:latin typeface="Calibri"/>
                <a:cs typeface="Calibri"/>
              </a:rPr>
              <a:t>Teclistamab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y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talquetamab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en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HR-NDMM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689267" y="1171633"/>
            <a:ext cx="5427637" cy="224893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192174" indent="-185832">
              <a:lnSpc>
                <a:spcPct val="103200"/>
              </a:lnSpc>
              <a:spcBef>
                <a:spcPts val="9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Población: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pacientes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con </a:t>
            </a:r>
            <a:r>
              <a:rPr sz="1049" spc="25" dirty="0">
                <a:latin typeface="Open Sans"/>
                <a:cs typeface="Open Sans"/>
              </a:rPr>
              <a:t>MM</a:t>
            </a:r>
            <a:r>
              <a:rPr sz="1049" spc="15" dirty="0">
                <a:latin typeface="Open Sans"/>
                <a:cs typeface="Open Sans"/>
              </a:rPr>
              <a:t> de </a:t>
            </a:r>
            <a:r>
              <a:rPr sz="1049" spc="10" dirty="0">
                <a:latin typeface="Open Sans"/>
                <a:cs typeface="Open Sans"/>
              </a:rPr>
              <a:t>alto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riesgo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en</a:t>
            </a:r>
            <a:r>
              <a:rPr sz="1049" spc="10" dirty="0">
                <a:latin typeface="Open Sans"/>
                <a:cs typeface="Open Sans"/>
              </a:rPr>
              <a:t> primera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línea.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Incluye</a:t>
            </a:r>
            <a:r>
              <a:rPr sz="1049" spc="2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pacientes </a:t>
            </a:r>
            <a:r>
              <a:rPr sz="1049" spc="-26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candidatos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y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no</a:t>
            </a:r>
            <a:r>
              <a:rPr sz="1049" spc="10" dirty="0">
                <a:latin typeface="Open Sans"/>
                <a:cs typeface="Open Sans"/>
              </a:rPr>
              <a:t> candidatos.</a:t>
            </a:r>
            <a:endParaRPr sz="1049">
              <a:latin typeface="Open Sans"/>
              <a:cs typeface="Open Sans"/>
            </a:endParaRPr>
          </a:p>
          <a:p>
            <a:pPr marL="197882" indent="-185832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Definición</a:t>
            </a:r>
            <a:r>
              <a:rPr sz="1049" spc="-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de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alto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riesgo:</a:t>
            </a:r>
            <a:endParaRPr sz="1049">
              <a:latin typeface="Open Sans"/>
              <a:cs typeface="Open Sans"/>
            </a:endParaRPr>
          </a:p>
          <a:p>
            <a:pPr marL="445235" lvl="1" indent="-185832">
              <a:spcBef>
                <a:spcPts val="674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FISH: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del(17p),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t(4;14),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t(14;16)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and 1q</a:t>
            </a:r>
            <a:r>
              <a:rPr sz="949" spc="5" dirty="0">
                <a:latin typeface="Open Sans"/>
                <a:cs typeface="Open Sans"/>
              </a:rPr>
              <a:t> amplifications.</a:t>
            </a:r>
            <a:endParaRPr sz="949">
              <a:latin typeface="Open Sans"/>
              <a:cs typeface="Open Sans"/>
            </a:endParaRPr>
          </a:p>
          <a:p>
            <a:pPr marL="445235" lvl="1" indent="-185832">
              <a:spcBef>
                <a:spcPts val="55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5" dirty="0">
                <a:latin typeface="Open Sans"/>
                <a:cs typeface="Open Sans"/>
              </a:rPr>
              <a:t>R-ISS</a:t>
            </a:r>
            <a:r>
              <a:rPr sz="949" spc="-3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3</a:t>
            </a:r>
            <a:endParaRPr sz="949">
              <a:latin typeface="Open Sans"/>
              <a:cs typeface="Open Sans"/>
            </a:endParaRPr>
          </a:p>
          <a:p>
            <a:pPr marL="445235" marR="102747" lvl="1" indent="-185832">
              <a:lnSpc>
                <a:spcPts val="1179"/>
              </a:lnSpc>
              <a:spcBef>
                <a:spcPts val="10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10" dirty="0">
                <a:latin typeface="Open Sans"/>
                <a:cs typeface="Open Sans"/>
              </a:rPr>
              <a:t>Presence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of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disease,</a:t>
            </a:r>
            <a:r>
              <a:rPr sz="949" spc="10" dirty="0">
                <a:latin typeface="Open Sans"/>
                <a:cs typeface="Open Sans"/>
              </a:rPr>
              <a:t> defined as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presence</a:t>
            </a:r>
            <a:r>
              <a:rPr sz="949" spc="10" dirty="0">
                <a:latin typeface="Open Sans"/>
                <a:cs typeface="Open Sans"/>
              </a:rPr>
              <a:t> of</a:t>
            </a:r>
            <a:r>
              <a:rPr sz="949" spc="2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paramedullary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lesions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or </a:t>
            </a:r>
            <a:r>
              <a:rPr sz="949" spc="-22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plasmacytoma.</a:t>
            </a:r>
            <a:endParaRPr sz="949">
              <a:latin typeface="Open Sans"/>
              <a:cs typeface="Open Sans"/>
            </a:endParaRPr>
          </a:p>
          <a:p>
            <a:pPr marL="260038" marR="5074">
              <a:lnSpc>
                <a:spcPct val="104900"/>
              </a:lnSpc>
              <a:spcBef>
                <a:spcPts val="1084"/>
              </a:spcBef>
            </a:pPr>
            <a:r>
              <a:rPr sz="949" spc="10" dirty="0">
                <a:latin typeface="Open Sans"/>
                <a:cs typeface="Open Sans"/>
              </a:rPr>
              <a:t>Note:</a:t>
            </a:r>
            <a:r>
              <a:rPr sz="949" spc="5" dirty="0">
                <a:latin typeface="Open Sans"/>
                <a:cs typeface="Open Sans"/>
              </a:rPr>
              <a:t> In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order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to have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 </a:t>
            </a:r>
            <a:r>
              <a:rPr sz="949" spc="5" dirty="0">
                <a:latin typeface="Open Sans"/>
                <a:cs typeface="Open Sans"/>
              </a:rPr>
              <a:t>representative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population</a:t>
            </a:r>
            <a:r>
              <a:rPr sz="949" spc="10" dirty="0">
                <a:latin typeface="Open Sans"/>
                <a:cs typeface="Open Sans"/>
              </a:rPr>
              <a:t> with </a:t>
            </a: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features,</a:t>
            </a:r>
            <a:r>
              <a:rPr sz="949" spc="10" dirty="0">
                <a:latin typeface="Open Sans"/>
                <a:cs typeface="Open Sans"/>
              </a:rPr>
              <a:t> 50%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of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patients </a:t>
            </a:r>
            <a:r>
              <a:rPr sz="949" spc="-23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included</a:t>
            </a:r>
            <a:r>
              <a:rPr sz="949" spc="-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will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have</a:t>
            </a:r>
            <a:r>
              <a:rPr sz="949" spc="5" dirty="0">
                <a:latin typeface="Open Sans"/>
                <a:cs typeface="Open Sans"/>
              </a:rPr>
              <a:t> ultra-high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risk </a:t>
            </a:r>
            <a:r>
              <a:rPr sz="949" spc="10" dirty="0">
                <a:latin typeface="Open Sans"/>
                <a:cs typeface="Open Sans"/>
              </a:rPr>
              <a:t>disease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defined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as:</a:t>
            </a:r>
            <a:endParaRPr sz="949">
              <a:latin typeface="Open Sans"/>
              <a:cs typeface="Open Sans"/>
            </a:endParaRPr>
          </a:p>
          <a:p>
            <a:pPr marL="445235" lvl="1" indent="-186466">
              <a:spcBef>
                <a:spcPts val="5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5" dirty="0">
                <a:latin typeface="Open Sans"/>
                <a:cs typeface="Open Sans"/>
              </a:rPr>
              <a:t>R-ISS</a:t>
            </a:r>
            <a:r>
              <a:rPr sz="949" spc="-3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3</a:t>
            </a:r>
            <a:endParaRPr sz="949">
              <a:latin typeface="Open Sans"/>
              <a:cs typeface="Open Sans"/>
            </a:endParaRPr>
          </a:p>
          <a:p>
            <a:pPr marL="445235" lvl="1" indent="-186466">
              <a:spcBef>
                <a:spcPts val="45"/>
              </a:spcBef>
              <a:buClr>
                <a:srgbClr val="1782BF"/>
              </a:buClr>
              <a:buFont typeface="Arial"/>
              <a:buChar char="•"/>
              <a:tabLst>
                <a:tab pos="444600" algn="l"/>
                <a:tab pos="445869" algn="l"/>
              </a:tabLst>
            </a:pPr>
            <a:r>
              <a:rPr sz="949" spc="10" dirty="0">
                <a:latin typeface="Open Sans"/>
                <a:cs typeface="Open Sans"/>
              </a:rPr>
              <a:t>Double </a:t>
            </a:r>
            <a:r>
              <a:rPr sz="949" spc="5" dirty="0">
                <a:latin typeface="Open Sans"/>
                <a:cs typeface="Open Sans"/>
              </a:rPr>
              <a:t>hit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(at least</a:t>
            </a:r>
            <a:r>
              <a:rPr sz="949" spc="10" dirty="0">
                <a:latin typeface="Open Sans"/>
                <a:cs typeface="Open Sans"/>
              </a:rPr>
              <a:t> two</a:t>
            </a:r>
            <a:r>
              <a:rPr sz="949" spc="5" dirty="0">
                <a:latin typeface="Open Sans"/>
                <a:cs typeface="Open Sans"/>
              </a:rPr>
              <a:t> high-risk</a:t>
            </a:r>
            <a:r>
              <a:rPr sz="949" spc="10" dirty="0">
                <a:latin typeface="Open Sans"/>
                <a:cs typeface="Open Sans"/>
              </a:rPr>
              <a:t> cytogenetic </a:t>
            </a:r>
            <a:r>
              <a:rPr sz="949" spc="5" dirty="0">
                <a:latin typeface="Open Sans"/>
                <a:cs typeface="Open Sans"/>
              </a:rPr>
              <a:t>abnormalities)</a:t>
            </a:r>
            <a:endParaRPr sz="949">
              <a:latin typeface="Open Sans"/>
              <a:cs typeface="Open Sans"/>
            </a:endParaRPr>
          </a:p>
          <a:p>
            <a:pPr marL="445235" lvl="1" indent="-186466">
              <a:buClr>
                <a:srgbClr val="1782BF"/>
              </a:buClr>
              <a:buFont typeface="Arial"/>
              <a:buChar char="•"/>
              <a:tabLst>
                <a:tab pos="444600" algn="l"/>
                <a:tab pos="445869" algn="l"/>
              </a:tabLst>
            </a:pPr>
            <a:r>
              <a:rPr sz="949" spc="10" dirty="0">
                <a:latin typeface="Open Sans"/>
                <a:cs typeface="Open Sans"/>
              </a:rPr>
              <a:t>One </a:t>
            </a: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cytogenetic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abnormality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+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disease.</a:t>
            </a:r>
            <a:endParaRPr sz="949">
              <a:latin typeface="Open Sans"/>
              <a:cs typeface="Open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89541" y="3809705"/>
            <a:ext cx="401079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97882" indent="-185832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5" dirty="0">
                <a:latin typeface="Open Sans"/>
                <a:cs typeface="Open Sans"/>
              </a:rPr>
              <a:t>N=30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pacientes.</a:t>
            </a:r>
            <a:r>
              <a:rPr sz="1049" spc="15" dirty="0">
                <a:latin typeface="Open Sans"/>
                <a:cs typeface="Open Sans"/>
              </a:rPr>
              <a:t> Prueba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de concepto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para</a:t>
            </a:r>
            <a:r>
              <a:rPr sz="1049" spc="15" dirty="0">
                <a:latin typeface="Open Sans"/>
                <a:cs typeface="Open Sans"/>
              </a:rPr>
              <a:t> un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futuro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fase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III.</a:t>
            </a:r>
            <a:endParaRPr sz="1049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384120" y="828685"/>
            <a:ext cx="2154438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0" dirty="0"/>
              <a:t>Baseline</a:t>
            </a:r>
            <a:r>
              <a:rPr sz="1698" spc="-50" dirty="0"/>
              <a:t> </a:t>
            </a:r>
            <a:r>
              <a:rPr sz="1698" spc="10" dirty="0"/>
              <a:t>characteristics</a:t>
            </a:r>
            <a:endParaRPr sz="16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039981" y="1273348"/>
          <a:ext cx="4791514" cy="24182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141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66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747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747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11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228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226060" marR="38100" indent="-180975">
                        <a:lnSpc>
                          <a:spcPts val="2390"/>
                        </a:lnSpc>
                        <a:spcBef>
                          <a:spcPts val="3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Whole</a:t>
                      </a:r>
                      <a:r>
                        <a:rPr sz="1300" b="1" spc="-6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series </a:t>
                      </a:r>
                      <a:r>
                        <a:rPr sz="1300" b="1" spc="-2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(n=260)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41910" marR="33655" indent="173355">
                        <a:lnSpc>
                          <a:spcPts val="2390"/>
                        </a:lnSpc>
                        <a:spcBef>
                          <a:spcPts val="30"/>
                        </a:spcBef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BCP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ALL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(n=198,</a:t>
                      </a:r>
                      <a:r>
                        <a:rPr sz="1300" b="1" spc="-7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76%)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83185" marR="75565" indent="224154">
                        <a:lnSpc>
                          <a:spcPts val="2390"/>
                        </a:lnSpc>
                        <a:spcBef>
                          <a:spcPts val="30"/>
                        </a:spcBef>
                      </a:pPr>
                      <a:r>
                        <a:rPr sz="13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T-ALL 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(n=62,</a:t>
                      </a:r>
                      <a:r>
                        <a:rPr sz="1300" b="1" spc="-7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24%)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7780">
                        <a:lnSpc>
                          <a:spcPts val="1115"/>
                        </a:lnSpc>
                        <a:spcBef>
                          <a:spcPts val="35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Male,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n(%)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502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140/237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(59)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103/179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(58)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37/58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(64)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0.400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7780">
                        <a:lnSpc>
                          <a:spcPts val="1120"/>
                        </a:lnSpc>
                        <a:spcBef>
                          <a:spcPts val="35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Age,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[min;max]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502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39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[18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60]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40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[18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60]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37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[18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60]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0.189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330200">
                        <a:lnSpc>
                          <a:spcPts val="1120"/>
                        </a:lnSpc>
                        <a:spcBef>
                          <a:spcPts val="35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Age≥30,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n(%)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502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162/237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(68)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123/178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(69)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39/59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(66)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0.668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7780">
                        <a:lnSpc>
                          <a:spcPts val="1120"/>
                        </a:lnSpc>
                        <a:spcBef>
                          <a:spcPts val="35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WBC,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[min; max]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43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57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13.1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[0.6</a:t>
                      </a:r>
                      <a:r>
                        <a:rPr sz="900" spc="204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740]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9.7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[0.6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686]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25.5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[2.7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740]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&lt;0.001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330200">
                        <a:lnSpc>
                          <a:spcPts val="1120"/>
                        </a:lnSpc>
                        <a:spcBef>
                          <a:spcPts val="35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WBC&gt;30,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n(%)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43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51/192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(27)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30/142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(21)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21/50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(42)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0.004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7780">
                        <a:lnSpc>
                          <a:spcPts val="1120"/>
                        </a:lnSpc>
                        <a:spcBef>
                          <a:spcPts val="35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CNS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involvement,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n(%)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43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21/182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(12)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11/133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(8)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10/49</a:t>
                      </a:r>
                      <a:r>
                        <a:rPr sz="9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(20)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0.023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00604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Genetics,</a:t>
                      </a:r>
                      <a:r>
                        <a:rPr sz="9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n(%)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386715" marR="264160">
                        <a:lnSpc>
                          <a:spcPct val="103699"/>
                        </a:lnSpc>
                        <a:spcBef>
                          <a:spcPts val="170"/>
                        </a:spcBef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and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sk 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High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risk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8561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  <a:spcBef>
                          <a:spcPts val="944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114/19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baseline="21367" dirty="0">
                          <a:latin typeface="Calibri"/>
                          <a:cs typeface="Calibri"/>
                        </a:rPr>
                        <a:t>* </a:t>
                      </a:r>
                      <a:r>
                        <a:rPr sz="1000" spc="-104" baseline="21367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(58)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172085">
                        <a:lnSpc>
                          <a:spcPts val="1115"/>
                        </a:lnSpc>
                        <a:spcBef>
                          <a:spcPts val="6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81/195</a:t>
                      </a:r>
                      <a:r>
                        <a:rPr sz="1000" spc="7" baseline="21367" dirty="0">
                          <a:latin typeface="Calibri"/>
                          <a:cs typeface="Calibri"/>
                        </a:rPr>
                        <a:t>*</a:t>
                      </a:r>
                      <a:r>
                        <a:rPr sz="1000" spc="15" baseline="21367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(42)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91770">
                        <a:lnSpc>
                          <a:spcPct val="100000"/>
                        </a:lnSpc>
                        <a:spcBef>
                          <a:spcPts val="944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99/152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(65)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191770">
                        <a:lnSpc>
                          <a:spcPts val="1115"/>
                        </a:lnSpc>
                        <a:spcBef>
                          <a:spcPts val="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53/152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(35)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23520">
                        <a:lnSpc>
                          <a:spcPct val="100000"/>
                        </a:lnSpc>
                        <a:spcBef>
                          <a:spcPts val="944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15/43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(35)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23520">
                        <a:lnSpc>
                          <a:spcPts val="1115"/>
                        </a:lnSpc>
                        <a:spcBef>
                          <a:spcPts val="6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28/43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(65)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&lt;0.001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061735" y="3856420"/>
            <a:ext cx="433614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74" baseline="21367" dirty="0">
                <a:latin typeface="Calibri"/>
                <a:cs typeface="Calibri"/>
              </a:rPr>
              <a:t>*</a:t>
            </a:r>
            <a:r>
              <a:rPr sz="974" spc="127" baseline="21367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Problems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with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genetics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assessment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will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be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commented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by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the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Biological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Committee.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417801" cy="91010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5"/>
              </a:spcBef>
            </a:pPr>
            <a:endParaRPr sz="1448">
              <a:latin typeface="Work Sans"/>
              <a:cs typeface="Work Sans"/>
            </a:endParaRPr>
          </a:p>
          <a:p>
            <a:pPr marL="1268476"/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-3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Objetivos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47457" y="1065194"/>
          <a:ext cx="2808316" cy="31856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2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98938">
                <a:tc>
                  <a:txBody>
                    <a:bodyPr/>
                    <a:lstStyle/>
                    <a:p>
                      <a:pPr marL="12065" algn="ctr">
                        <a:lnSpc>
                          <a:spcPts val="520"/>
                        </a:lnSpc>
                      </a:pPr>
                      <a:r>
                        <a:rPr sz="400" b="1" spc="60" dirty="0">
                          <a:latin typeface="Arial"/>
                          <a:cs typeface="Arial"/>
                        </a:rPr>
                        <a:t>Objective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20"/>
                        </a:lnSpc>
                      </a:pPr>
                      <a:r>
                        <a:rPr sz="400" b="1" spc="65" dirty="0">
                          <a:latin typeface="Arial"/>
                          <a:cs typeface="Arial"/>
                        </a:rPr>
                        <a:t>Endpoint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011">
                <a:tc gridSpan="2"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b="1" spc="60" dirty="0">
                          <a:latin typeface="Arial"/>
                          <a:cs typeface="Arial"/>
                        </a:rPr>
                        <a:t>Primary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efficacy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terms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252095">
                        <a:lnSpc>
                          <a:spcPct val="14480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rate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0" dirty="0">
                          <a:latin typeface="Arial"/>
                          <a:cs typeface="Arial"/>
                        </a:rPr>
                        <a:t>NGF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(sensitivity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level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4318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10</a:t>
                      </a:r>
                      <a:r>
                        <a:rPr sz="400" spc="82" baseline="44444" dirty="0">
                          <a:latin typeface="Arial"/>
                          <a:cs typeface="Arial"/>
                        </a:rPr>
                        <a:t>-6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FDG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using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Deauville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score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per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IMWG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2016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response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criteria after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6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therapy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011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b="1" spc="65" dirty="0">
                          <a:latin typeface="Arial"/>
                          <a:cs typeface="Arial"/>
                        </a:rPr>
                        <a:t>Secondary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rate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75" dirty="0">
                          <a:latin typeface="Arial"/>
                          <a:cs typeface="Arial"/>
                        </a:rPr>
                        <a:t>D-VRD</a:t>
                      </a:r>
                      <a:r>
                        <a:rPr sz="4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0" dirty="0">
                          <a:latin typeface="Arial"/>
                          <a:cs typeface="Arial"/>
                        </a:rPr>
                        <a:t>NGF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(sensitivity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level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4318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10</a:t>
                      </a:r>
                      <a:r>
                        <a:rPr sz="400" spc="82" baseline="44444" dirty="0">
                          <a:latin typeface="Arial"/>
                          <a:cs typeface="Arial"/>
                        </a:rPr>
                        <a:t>-6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FDG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using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Deaville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score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per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IMWG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2016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response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criteria after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4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D-VRD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7448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negativity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329565">
                        <a:lnSpc>
                          <a:spcPts val="780"/>
                        </a:lnSpc>
                        <a:spcBef>
                          <a:spcPts val="30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teclistamab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using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alternative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methods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rates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266700">
                        <a:lnSpc>
                          <a:spcPts val="780"/>
                        </a:lnSpc>
                        <a:spcBef>
                          <a:spcPts val="30"/>
                        </a:spcBef>
                      </a:pP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therapy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460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conversion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early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rescue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intervention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with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talquetamab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Percentage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converting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from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2794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positive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FDG-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scan.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conversion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Percentage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converting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from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7239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positive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D-VRD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 to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FDG-PET-CT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intensification.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93834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sustained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negativity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93345">
                        <a:lnSpc>
                          <a:spcPct val="14480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during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maintenance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both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talquetamab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arms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Proportion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with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persistent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100965">
                        <a:lnSpc>
                          <a:spcPct val="14480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disease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at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month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6,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12,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18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24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maintenance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in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both teclistamab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talquetamab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FDG-PET-CT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 and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annually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thereafter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07590" y="775923"/>
            <a:ext cx="3902607" cy="2779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dirty="0">
                <a:solidFill>
                  <a:srgbClr val="1782BF"/>
                </a:solidFill>
              </a:rPr>
              <a:t>GEM-TECTAL: </a:t>
            </a:r>
            <a:r>
              <a:rPr sz="1698" spc="10" dirty="0">
                <a:solidFill>
                  <a:srgbClr val="1782BF"/>
                </a:solidFill>
              </a:rPr>
              <a:t>Diseño</a:t>
            </a:r>
            <a:r>
              <a:rPr sz="1698" dirty="0">
                <a:solidFill>
                  <a:srgbClr val="1782BF"/>
                </a:solidFill>
              </a:rPr>
              <a:t> </a:t>
            </a:r>
            <a:r>
              <a:rPr sz="1698" spc="10" dirty="0">
                <a:solidFill>
                  <a:srgbClr val="1782BF"/>
                </a:solidFill>
              </a:rPr>
              <a:t>del</a:t>
            </a:r>
            <a:r>
              <a:rPr sz="1698" spc="-5" dirty="0">
                <a:solidFill>
                  <a:srgbClr val="1782BF"/>
                </a:solidFill>
              </a:rPr>
              <a:t> </a:t>
            </a:r>
            <a:r>
              <a:rPr sz="1698" spc="5" dirty="0">
                <a:solidFill>
                  <a:srgbClr val="1782BF"/>
                </a:solidFill>
              </a:rPr>
              <a:t>estudio</a:t>
            </a:r>
            <a:endParaRPr sz="1698" dirty="0"/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76224" y="1529581"/>
            <a:ext cx="6053023" cy="169350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63305" y="3488190"/>
            <a:ext cx="5223419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66805" marR="5074" indent="-154754">
              <a:lnSpc>
                <a:spcPct val="103200"/>
              </a:lnSpc>
              <a:spcBef>
                <a:spcPts val="9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Pacientes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que </a:t>
            </a:r>
            <a:r>
              <a:rPr sz="1049" b="1" spc="10" dirty="0">
                <a:latin typeface="Calibri"/>
                <a:cs typeface="Calibri"/>
              </a:rPr>
              <a:t>progrean </a:t>
            </a:r>
            <a:r>
              <a:rPr sz="1049" b="1" spc="15" dirty="0">
                <a:latin typeface="Calibri"/>
                <a:cs typeface="Calibri"/>
              </a:rPr>
              <a:t>o </a:t>
            </a:r>
            <a:r>
              <a:rPr sz="1049" b="1" spc="5" dirty="0">
                <a:latin typeface="Calibri"/>
                <a:cs typeface="Calibri"/>
              </a:rPr>
              <a:t>positivizan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20" dirty="0">
                <a:latin typeface="Calibri"/>
                <a:cs typeface="Calibri"/>
              </a:rPr>
              <a:t>MRD</a:t>
            </a:r>
            <a:r>
              <a:rPr sz="1049" b="1" spc="15" dirty="0">
                <a:latin typeface="Calibri"/>
                <a:cs typeface="Calibri"/>
              </a:rPr>
              <a:t> en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la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fase </a:t>
            </a:r>
            <a:r>
              <a:rPr sz="1049" b="1" spc="15" dirty="0">
                <a:latin typeface="Calibri"/>
                <a:cs typeface="Calibri"/>
              </a:rPr>
              <a:t>de </a:t>
            </a:r>
            <a:r>
              <a:rPr sz="1049" b="1" spc="5" dirty="0">
                <a:latin typeface="Calibri"/>
                <a:cs typeface="Calibri"/>
              </a:rPr>
              <a:t>intensificación</a:t>
            </a:r>
            <a:r>
              <a:rPr sz="1049" b="1" spc="10" dirty="0">
                <a:latin typeface="Calibri"/>
                <a:cs typeface="Calibri"/>
              </a:rPr>
              <a:t> con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dirty="0">
                <a:latin typeface="Calibri"/>
                <a:cs typeface="Calibri"/>
              </a:rPr>
              <a:t>Teclistamab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o </a:t>
            </a:r>
            <a:r>
              <a:rPr sz="1049" b="1" spc="-22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mantenimiento,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podrán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cruzar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a</a:t>
            </a:r>
            <a:r>
              <a:rPr sz="1049" b="1" spc="5" dirty="0">
                <a:latin typeface="Calibri"/>
                <a:cs typeface="Calibri"/>
              </a:rPr>
              <a:t> la rama </a:t>
            </a:r>
            <a:r>
              <a:rPr sz="1049" b="1" spc="15" dirty="0">
                <a:latin typeface="Calibri"/>
                <a:cs typeface="Calibri"/>
              </a:rPr>
              <a:t>de </a:t>
            </a:r>
            <a:r>
              <a:rPr sz="1049" b="1" spc="5" dirty="0">
                <a:latin typeface="Calibri"/>
                <a:cs typeface="Calibri"/>
              </a:rPr>
              <a:t>Talquetamab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07590" y="775924"/>
            <a:ext cx="29808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Diseño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del</a:t>
            </a:r>
            <a:r>
              <a:rPr sz="169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estudio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5" name="object 5"/>
          <p:cNvGrpSpPr/>
          <p:nvPr/>
        </p:nvGrpSpPr>
        <p:grpSpPr>
          <a:xfrm>
            <a:off x="2034888" y="1402554"/>
            <a:ext cx="5171413" cy="885368"/>
            <a:chOff x="2031759" y="1404283"/>
            <a:chExt cx="5177790" cy="886460"/>
          </a:xfrm>
        </p:grpSpPr>
        <p:sp>
          <p:nvSpPr>
            <p:cNvPr id="6" name="object 6"/>
            <p:cNvSpPr/>
            <p:nvPr/>
          </p:nvSpPr>
          <p:spPr>
            <a:xfrm>
              <a:off x="2031758" y="1686534"/>
              <a:ext cx="5177790" cy="603885"/>
            </a:xfrm>
            <a:custGeom>
              <a:avLst/>
              <a:gdLst/>
              <a:ahLst/>
              <a:cxnLst/>
              <a:rect l="l" t="t" r="r" b="b"/>
              <a:pathLst>
                <a:path w="5177790" h="603885">
                  <a:moveTo>
                    <a:pt x="178142" y="19685"/>
                  </a:moveTo>
                  <a:lnTo>
                    <a:pt x="171577" y="16408"/>
                  </a:lnTo>
                  <a:lnTo>
                    <a:pt x="138760" y="0"/>
                  </a:lnTo>
                  <a:lnTo>
                    <a:pt x="138760" y="16408"/>
                  </a:lnTo>
                  <a:lnTo>
                    <a:pt x="0" y="16408"/>
                  </a:lnTo>
                  <a:lnTo>
                    <a:pt x="0" y="22974"/>
                  </a:lnTo>
                  <a:lnTo>
                    <a:pt x="138760" y="22974"/>
                  </a:lnTo>
                  <a:lnTo>
                    <a:pt x="138760" y="39382"/>
                  </a:lnTo>
                  <a:lnTo>
                    <a:pt x="171564" y="22974"/>
                  </a:lnTo>
                  <a:lnTo>
                    <a:pt x="178142" y="19685"/>
                  </a:lnTo>
                  <a:close/>
                </a:path>
                <a:path w="5177790" h="603885">
                  <a:moveTo>
                    <a:pt x="860793" y="19685"/>
                  </a:moveTo>
                  <a:lnTo>
                    <a:pt x="854227" y="16408"/>
                  </a:lnTo>
                  <a:lnTo>
                    <a:pt x="821410" y="0"/>
                  </a:lnTo>
                  <a:lnTo>
                    <a:pt x="821410" y="16408"/>
                  </a:lnTo>
                  <a:lnTo>
                    <a:pt x="682650" y="16408"/>
                  </a:lnTo>
                  <a:lnTo>
                    <a:pt x="682650" y="22974"/>
                  </a:lnTo>
                  <a:lnTo>
                    <a:pt x="821410" y="22974"/>
                  </a:lnTo>
                  <a:lnTo>
                    <a:pt x="821410" y="39382"/>
                  </a:lnTo>
                  <a:lnTo>
                    <a:pt x="854214" y="22974"/>
                  </a:lnTo>
                  <a:lnTo>
                    <a:pt x="860793" y="19685"/>
                  </a:lnTo>
                  <a:close/>
                </a:path>
                <a:path w="5177790" h="603885">
                  <a:moveTo>
                    <a:pt x="1597126" y="28676"/>
                  </a:moveTo>
                  <a:lnTo>
                    <a:pt x="1557883" y="8712"/>
                  </a:lnTo>
                  <a:lnTo>
                    <a:pt x="1557769" y="25133"/>
                  </a:lnTo>
                  <a:lnTo>
                    <a:pt x="1240599" y="22948"/>
                  </a:lnTo>
                  <a:lnTo>
                    <a:pt x="1240548" y="29514"/>
                  </a:lnTo>
                  <a:lnTo>
                    <a:pt x="1557718" y="31699"/>
                  </a:lnTo>
                  <a:lnTo>
                    <a:pt x="1557604" y="48094"/>
                  </a:lnTo>
                  <a:lnTo>
                    <a:pt x="1590890" y="31737"/>
                  </a:lnTo>
                  <a:lnTo>
                    <a:pt x="1597126" y="28676"/>
                  </a:lnTo>
                  <a:close/>
                </a:path>
                <a:path w="5177790" h="603885">
                  <a:moveTo>
                    <a:pt x="5177752" y="584200"/>
                  </a:moveTo>
                  <a:lnTo>
                    <a:pt x="5171173" y="580910"/>
                  </a:lnTo>
                  <a:lnTo>
                    <a:pt x="5138369" y="564502"/>
                  </a:lnTo>
                  <a:lnTo>
                    <a:pt x="5138369" y="580910"/>
                  </a:lnTo>
                  <a:lnTo>
                    <a:pt x="4601311" y="580910"/>
                  </a:lnTo>
                  <a:lnTo>
                    <a:pt x="4601311" y="587476"/>
                  </a:lnTo>
                  <a:lnTo>
                    <a:pt x="5138369" y="587476"/>
                  </a:lnTo>
                  <a:lnTo>
                    <a:pt x="5138369" y="603885"/>
                  </a:lnTo>
                  <a:lnTo>
                    <a:pt x="5171198" y="587476"/>
                  </a:lnTo>
                  <a:lnTo>
                    <a:pt x="5177752" y="58420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89294" y="1486331"/>
              <a:ext cx="577616" cy="46603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15549" y="1519151"/>
              <a:ext cx="518550" cy="420091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218832" y="1502741"/>
              <a:ext cx="518795" cy="414020"/>
            </a:xfrm>
            <a:custGeom>
              <a:avLst/>
              <a:gdLst/>
              <a:ahLst/>
              <a:cxnLst/>
              <a:rect l="l" t="t" r="r" b="b"/>
              <a:pathLst>
                <a:path w="518794" h="414019">
                  <a:moveTo>
                    <a:pt x="449630" y="0"/>
                  </a:moveTo>
                  <a:lnTo>
                    <a:pt x="68922" y="0"/>
                  </a:lnTo>
                  <a:lnTo>
                    <a:pt x="42096" y="5416"/>
                  </a:lnTo>
                  <a:lnTo>
                    <a:pt x="20188" y="20188"/>
                  </a:lnTo>
                  <a:lnTo>
                    <a:pt x="5416" y="42096"/>
                  </a:lnTo>
                  <a:lnTo>
                    <a:pt x="0" y="68922"/>
                  </a:lnTo>
                  <a:lnTo>
                    <a:pt x="0" y="344601"/>
                  </a:lnTo>
                  <a:lnTo>
                    <a:pt x="5416" y="371428"/>
                  </a:lnTo>
                  <a:lnTo>
                    <a:pt x="20188" y="393336"/>
                  </a:lnTo>
                  <a:lnTo>
                    <a:pt x="42096" y="408107"/>
                  </a:lnTo>
                  <a:lnTo>
                    <a:pt x="68922" y="413524"/>
                  </a:lnTo>
                  <a:lnTo>
                    <a:pt x="449630" y="413524"/>
                  </a:lnTo>
                  <a:lnTo>
                    <a:pt x="476457" y="408107"/>
                  </a:lnTo>
                  <a:lnTo>
                    <a:pt x="498365" y="393336"/>
                  </a:lnTo>
                  <a:lnTo>
                    <a:pt x="513136" y="371428"/>
                  </a:lnTo>
                  <a:lnTo>
                    <a:pt x="518553" y="344601"/>
                  </a:lnTo>
                  <a:lnTo>
                    <a:pt x="518553" y="68922"/>
                  </a:lnTo>
                  <a:lnTo>
                    <a:pt x="513136" y="42096"/>
                  </a:lnTo>
                  <a:lnTo>
                    <a:pt x="498365" y="20188"/>
                  </a:lnTo>
                  <a:lnTo>
                    <a:pt x="476457" y="5416"/>
                  </a:lnTo>
                  <a:lnTo>
                    <a:pt x="449630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218831" y="1502741"/>
              <a:ext cx="518795" cy="414020"/>
            </a:xfrm>
            <a:custGeom>
              <a:avLst/>
              <a:gdLst/>
              <a:ahLst/>
              <a:cxnLst/>
              <a:rect l="l" t="t" r="r" b="b"/>
              <a:pathLst>
                <a:path w="518794" h="414019">
                  <a:moveTo>
                    <a:pt x="0" y="68924"/>
                  </a:moveTo>
                  <a:lnTo>
                    <a:pt x="5416" y="42096"/>
                  </a:lnTo>
                  <a:lnTo>
                    <a:pt x="20187" y="20187"/>
                  </a:lnTo>
                  <a:lnTo>
                    <a:pt x="42096" y="5416"/>
                  </a:lnTo>
                  <a:lnTo>
                    <a:pt x="68924" y="0"/>
                  </a:lnTo>
                  <a:lnTo>
                    <a:pt x="449639" y="0"/>
                  </a:lnTo>
                  <a:lnTo>
                    <a:pt x="476467" y="5416"/>
                  </a:lnTo>
                  <a:lnTo>
                    <a:pt x="498376" y="20187"/>
                  </a:lnTo>
                  <a:lnTo>
                    <a:pt x="513147" y="42096"/>
                  </a:lnTo>
                  <a:lnTo>
                    <a:pt x="518563" y="68924"/>
                  </a:lnTo>
                  <a:lnTo>
                    <a:pt x="518563" y="344613"/>
                  </a:lnTo>
                  <a:lnTo>
                    <a:pt x="513147" y="371442"/>
                  </a:lnTo>
                  <a:lnTo>
                    <a:pt x="498376" y="393350"/>
                  </a:lnTo>
                  <a:lnTo>
                    <a:pt x="476467" y="408121"/>
                  </a:lnTo>
                  <a:lnTo>
                    <a:pt x="449639" y="413538"/>
                  </a:lnTo>
                  <a:lnTo>
                    <a:pt x="68924" y="413538"/>
                  </a:lnTo>
                  <a:lnTo>
                    <a:pt x="42096" y="408121"/>
                  </a:lnTo>
                  <a:lnTo>
                    <a:pt x="20187" y="393350"/>
                  </a:lnTo>
                  <a:lnTo>
                    <a:pt x="5416" y="371442"/>
                  </a:lnTo>
                  <a:lnTo>
                    <a:pt x="0" y="344613"/>
                  </a:lnTo>
                  <a:lnTo>
                    <a:pt x="0" y="68924"/>
                  </a:lnTo>
                  <a:close/>
                </a:path>
              </a:pathLst>
            </a:custGeom>
            <a:ln w="4923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523763" y="1404289"/>
              <a:ext cx="1685289" cy="453390"/>
            </a:xfrm>
            <a:custGeom>
              <a:avLst/>
              <a:gdLst/>
              <a:ahLst/>
              <a:cxnLst/>
              <a:rect l="l" t="t" r="r" b="b"/>
              <a:pathLst>
                <a:path w="1685290" h="453389">
                  <a:moveTo>
                    <a:pt x="1680984" y="19697"/>
                  </a:moveTo>
                  <a:lnTo>
                    <a:pt x="1674406" y="16408"/>
                  </a:lnTo>
                  <a:lnTo>
                    <a:pt x="1641602" y="0"/>
                  </a:lnTo>
                  <a:lnTo>
                    <a:pt x="1641602" y="16408"/>
                  </a:lnTo>
                  <a:lnTo>
                    <a:pt x="0" y="16408"/>
                  </a:lnTo>
                  <a:lnTo>
                    <a:pt x="0" y="22974"/>
                  </a:lnTo>
                  <a:lnTo>
                    <a:pt x="1641602" y="22974"/>
                  </a:lnTo>
                  <a:lnTo>
                    <a:pt x="1641602" y="39382"/>
                  </a:lnTo>
                  <a:lnTo>
                    <a:pt x="1674431" y="22974"/>
                  </a:lnTo>
                  <a:lnTo>
                    <a:pt x="1680984" y="19697"/>
                  </a:lnTo>
                  <a:close/>
                </a:path>
                <a:path w="1685290" h="453389">
                  <a:moveTo>
                    <a:pt x="1684743" y="433222"/>
                  </a:moveTo>
                  <a:lnTo>
                    <a:pt x="1678190" y="429945"/>
                  </a:lnTo>
                  <a:lnTo>
                    <a:pt x="1645361" y="413524"/>
                  </a:lnTo>
                  <a:lnTo>
                    <a:pt x="1645361" y="429945"/>
                  </a:lnTo>
                  <a:lnTo>
                    <a:pt x="1365300" y="429945"/>
                  </a:lnTo>
                  <a:lnTo>
                    <a:pt x="1365300" y="436511"/>
                  </a:lnTo>
                  <a:lnTo>
                    <a:pt x="1645361" y="436499"/>
                  </a:lnTo>
                  <a:lnTo>
                    <a:pt x="1645361" y="452920"/>
                  </a:lnTo>
                  <a:lnTo>
                    <a:pt x="1684743" y="433222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542496" y="3825363"/>
            <a:ext cx="58982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spc="5" dirty="0">
                <a:solidFill>
                  <a:srgbClr val="646464"/>
                </a:solidFill>
                <a:latin typeface="Verdana"/>
                <a:cs typeface="Verdana"/>
              </a:rPr>
              <a:t>1</a:t>
            </a:r>
            <a:endParaRPr sz="400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271159" y="1498041"/>
            <a:ext cx="414144" cy="35248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15222" algn="just">
              <a:lnSpc>
                <a:spcPct val="155100"/>
              </a:lnSpc>
              <a:spcBef>
                <a:spcPts val="95"/>
              </a:spcBef>
            </a:pPr>
            <a:r>
              <a:rPr sz="499" b="1" spc="5" dirty="0">
                <a:solidFill>
                  <a:srgbClr val="333333"/>
                </a:solidFill>
                <a:latin typeface="Verdana"/>
                <a:cs typeface="Verdana"/>
              </a:rPr>
              <a:t>Induction </a:t>
            </a:r>
            <a:r>
              <a:rPr sz="499" b="1" spc="-16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Dara</a:t>
            </a:r>
            <a:r>
              <a:rPr sz="499" spc="-3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+</a:t>
            </a:r>
            <a:r>
              <a:rPr sz="499" spc="-4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VRd </a:t>
            </a:r>
            <a:r>
              <a:rPr sz="499" spc="-16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(4</a:t>
            </a:r>
            <a:r>
              <a:rPr sz="499" spc="-1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cycles)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874046" y="1451722"/>
            <a:ext cx="596799" cy="518156"/>
            <a:chOff x="2871952" y="1453511"/>
            <a:chExt cx="597535" cy="518795"/>
          </a:xfrm>
        </p:grpSpPr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71952" y="1453511"/>
              <a:ext cx="597306" cy="51198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11326" y="1473203"/>
              <a:ext cx="538241" cy="498858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898198" y="1466641"/>
              <a:ext cx="544830" cy="466090"/>
            </a:xfrm>
            <a:custGeom>
              <a:avLst/>
              <a:gdLst/>
              <a:ahLst/>
              <a:cxnLst/>
              <a:rect l="l" t="t" r="r" b="b"/>
              <a:pathLst>
                <a:path w="544829" h="466089">
                  <a:moveTo>
                    <a:pt x="467131" y="0"/>
                  </a:moveTo>
                  <a:lnTo>
                    <a:pt x="77673" y="0"/>
                  </a:lnTo>
                  <a:lnTo>
                    <a:pt x="47438" y="6103"/>
                  </a:lnTo>
                  <a:lnTo>
                    <a:pt x="22748" y="22748"/>
                  </a:lnTo>
                  <a:lnTo>
                    <a:pt x="6103" y="47438"/>
                  </a:lnTo>
                  <a:lnTo>
                    <a:pt x="0" y="77673"/>
                  </a:lnTo>
                  <a:lnTo>
                    <a:pt x="0" y="388365"/>
                  </a:lnTo>
                  <a:lnTo>
                    <a:pt x="6103" y="418595"/>
                  </a:lnTo>
                  <a:lnTo>
                    <a:pt x="22748" y="443285"/>
                  </a:lnTo>
                  <a:lnTo>
                    <a:pt x="47438" y="459933"/>
                  </a:lnTo>
                  <a:lnTo>
                    <a:pt x="77673" y="466039"/>
                  </a:lnTo>
                  <a:lnTo>
                    <a:pt x="467131" y="466039"/>
                  </a:lnTo>
                  <a:lnTo>
                    <a:pt x="497366" y="459933"/>
                  </a:lnTo>
                  <a:lnTo>
                    <a:pt x="522055" y="443285"/>
                  </a:lnTo>
                  <a:lnTo>
                    <a:pt x="538701" y="418595"/>
                  </a:lnTo>
                  <a:lnTo>
                    <a:pt x="544804" y="388365"/>
                  </a:lnTo>
                  <a:lnTo>
                    <a:pt x="544804" y="77673"/>
                  </a:lnTo>
                  <a:lnTo>
                    <a:pt x="538701" y="47438"/>
                  </a:lnTo>
                  <a:lnTo>
                    <a:pt x="522055" y="22748"/>
                  </a:lnTo>
                  <a:lnTo>
                    <a:pt x="497366" y="6103"/>
                  </a:lnTo>
                  <a:lnTo>
                    <a:pt x="467131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965091" y="1491485"/>
            <a:ext cx="412242" cy="40083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16490" algn="just">
              <a:lnSpc>
                <a:spcPct val="103400"/>
              </a:lnSpc>
              <a:spcBef>
                <a:spcPts val="95"/>
              </a:spcBef>
            </a:pP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Response </a:t>
            </a:r>
            <a:r>
              <a:rPr sz="499" b="1" spc="-16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Ev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aluati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on  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(MRD)</a:t>
            </a:r>
            <a:r>
              <a:rPr sz="499" b="1" spc="-2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&amp;</a:t>
            </a:r>
            <a:endParaRPr sz="499">
              <a:latin typeface="Verdana"/>
              <a:cs typeface="Verdana"/>
            </a:endParaRPr>
          </a:p>
          <a:p>
            <a:pPr marL="24735" marR="17124" indent="7611" algn="just">
              <a:lnSpc>
                <a:spcPct val="103400"/>
              </a:lnSpc>
            </a:pP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S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te</a:t>
            </a:r>
            <a:r>
              <a:rPr sz="499" b="1" spc="1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C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el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l  Co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llecti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on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77342" y="1314049"/>
            <a:ext cx="565722" cy="424292"/>
            <a:chOff x="4176855" y="1315669"/>
            <a:chExt cx="566420" cy="424815"/>
          </a:xfrm>
        </p:grpSpPr>
        <p:sp>
          <p:nvSpPr>
            <p:cNvPr id="20" name="object 20"/>
            <p:cNvSpPr/>
            <p:nvPr/>
          </p:nvSpPr>
          <p:spPr>
            <a:xfrm>
              <a:off x="4176855" y="1423979"/>
              <a:ext cx="233679" cy="316865"/>
            </a:xfrm>
            <a:custGeom>
              <a:avLst/>
              <a:gdLst/>
              <a:ahLst/>
              <a:cxnLst/>
              <a:rect l="l" t="t" r="r" b="b"/>
              <a:pathLst>
                <a:path w="233679" h="316864">
                  <a:moveTo>
                    <a:pt x="207283" y="29813"/>
                  </a:moveTo>
                  <a:lnTo>
                    <a:pt x="0" y="312445"/>
                  </a:lnTo>
                  <a:lnTo>
                    <a:pt x="5295" y="316331"/>
                  </a:lnTo>
                  <a:lnTo>
                    <a:pt x="212574" y="33693"/>
                  </a:lnTo>
                  <a:lnTo>
                    <a:pt x="207283" y="29813"/>
                  </a:lnTo>
                  <a:close/>
                </a:path>
                <a:path w="233679" h="316864">
                  <a:moveTo>
                    <a:pt x="229025" y="24523"/>
                  </a:moveTo>
                  <a:lnTo>
                    <a:pt x="211162" y="24523"/>
                  </a:lnTo>
                  <a:lnTo>
                    <a:pt x="216458" y="28397"/>
                  </a:lnTo>
                  <a:lnTo>
                    <a:pt x="212574" y="33693"/>
                  </a:lnTo>
                  <a:lnTo>
                    <a:pt x="225805" y="43395"/>
                  </a:lnTo>
                  <a:lnTo>
                    <a:pt x="229025" y="24523"/>
                  </a:lnTo>
                  <a:close/>
                </a:path>
                <a:path w="233679" h="316864">
                  <a:moveTo>
                    <a:pt x="211162" y="24523"/>
                  </a:moveTo>
                  <a:lnTo>
                    <a:pt x="207283" y="29813"/>
                  </a:lnTo>
                  <a:lnTo>
                    <a:pt x="212574" y="33693"/>
                  </a:lnTo>
                  <a:lnTo>
                    <a:pt x="216458" y="28397"/>
                  </a:lnTo>
                  <a:lnTo>
                    <a:pt x="211162" y="24523"/>
                  </a:lnTo>
                  <a:close/>
                </a:path>
                <a:path w="233679" h="316864">
                  <a:moveTo>
                    <a:pt x="233210" y="0"/>
                  </a:moveTo>
                  <a:lnTo>
                    <a:pt x="194043" y="20104"/>
                  </a:lnTo>
                  <a:lnTo>
                    <a:pt x="207283" y="29813"/>
                  </a:lnTo>
                  <a:lnTo>
                    <a:pt x="211162" y="24523"/>
                  </a:lnTo>
                  <a:lnTo>
                    <a:pt x="229025" y="24523"/>
                  </a:lnTo>
                  <a:lnTo>
                    <a:pt x="233210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81645" y="1315669"/>
              <a:ext cx="361015" cy="236301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21034" y="1361630"/>
              <a:ext cx="282243" cy="16408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407901" y="1328798"/>
              <a:ext cx="308610" cy="190500"/>
            </a:xfrm>
            <a:custGeom>
              <a:avLst/>
              <a:gdLst/>
              <a:ahLst/>
              <a:cxnLst/>
              <a:rect l="l" t="t" r="r" b="b"/>
              <a:pathLst>
                <a:path w="308610" h="190500">
                  <a:moveTo>
                    <a:pt x="276783" y="0"/>
                  </a:moveTo>
                  <a:lnTo>
                    <a:pt x="31724" y="0"/>
                  </a:lnTo>
                  <a:lnTo>
                    <a:pt x="19373" y="2492"/>
                  </a:lnTo>
                  <a:lnTo>
                    <a:pt x="9290" y="9290"/>
                  </a:lnTo>
                  <a:lnTo>
                    <a:pt x="2492" y="19373"/>
                  </a:lnTo>
                  <a:lnTo>
                    <a:pt x="0" y="31724"/>
                  </a:lnTo>
                  <a:lnTo>
                    <a:pt x="0" y="158622"/>
                  </a:lnTo>
                  <a:lnTo>
                    <a:pt x="2492" y="170973"/>
                  </a:lnTo>
                  <a:lnTo>
                    <a:pt x="9290" y="181057"/>
                  </a:lnTo>
                  <a:lnTo>
                    <a:pt x="19373" y="187855"/>
                  </a:lnTo>
                  <a:lnTo>
                    <a:pt x="31724" y="190347"/>
                  </a:lnTo>
                  <a:lnTo>
                    <a:pt x="276783" y="190347"/>
                  </a:lnTo>
                  <a:lnTo>
                    <a:pt x="289129" y="187855"/>
                  </a:lnTo>
                  <a:lnTo>
                    <a:pt x="299213" y="181057"/>
                  </a:lnTo>
                  <a:lnTo>
                    <a:pt x="306014" y="170973"/>
                  </a:lnTo>
                  <a:lnTo>
                    <a:pt x="308508" y="158622"/>
                  </a:lnTo>
                  <a:lnTo>
                    <a:pt x="308508" y="31724"/>
                  </a:lnTo>
                  <a:lnTo>
                    <a:pt x="306014" y="19373"/>
                  </a:lnTo>
                  <a:lnTo>
                    <a:pt x="299213" y="9290"/>
                  </a:lnTo>
                  <a:lnTo>
                    <a:pt x="289129" y="2492"/>
                  </a:lnTo>
                  <a:lnTo>
                    <a:pt x="276783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4467036" y="1373477"/>
            <a:ext cx="190265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b="1" spc="2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00" b="1" spc="20" dirty="0">
                <a:solidFill>
                  <a:srgbClr val="FFFFFF"/>
                </a:solidFill>
                <a:latin typeface="Verdana"/>
                <a:cs typeface="Verdana"/>
              </a:rPr>
              <a:t>RD</a:t>
            </a:r>
            <a:r>
              <a:rPr sz="400" b="1" spc="5" dirty="0">
                <a:solidFill>
                  <a:srgbClr val="FFFFFF"/>
                </a:solidFill>
                <a:latin typeface="Verdana"/>
                <a:cs typeface="Verdana"/>
              </a:rPr>
              <a:t>-</a:t>
            </a:r>
            <a:endParaRPr sz="400">
              <a:latin typeface="Verdana"/>
              <a:cs typeface="Verdana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6047065" y="2133535"/>
            <a:ext cx="629778" cy="282227"/>
            <a:chOff x="6048883" y="2136165"/>
            <a:chExt cx="630555" cy="282575"/>
          </a:xfrm>
        </p:grpSpPr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48883" y="2136165"/>
              <a:ext cx="630135" cy="282244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078420" y="2152569"/>
              <a:ext cx="571500" cy="229870"/>
            </a:xfrm>
            <a:custGeom>
              <a:avLst/>
              <a:gdLst/>
              <a:ahLst/>
              <a:cxnLst/>
              <a:rect l="l" t="t" r="r" b="b"/>
              <a:pathLst>
                <a:path w="571500" h="229869">
                  <a:moveTo>
                    <a:pt x="532777" y="0"/>
                  </a:moveTo>
                  <a:lnTo>
                    <a:pt x="38290" y="0"/>
                  </a:lnTo>
                  <a:lnTo>
                    <a:pt x="23386" y="3009"/>
                  </a:lnTo>
                  <a:lnTo>
                    <a:pt x="11215" y="11215"/>
                  </a:lnTo>
                  <a:lnTo>
                    <a:pt x="3009" y="23386"/>
                  </a:lnTo>
                  <a:lnTo>
                    <a:pt x="0" y="38290"/>
                  </a:lnTo>
                  <a:lnTo>
                    <a:pt x="0" y="191452"/>
                  </a:lnTo>
                  <a:lnTo>
                    <a:pt x="3009" y="206356"/>
                  </a:lnTo>
                  <a:lnTo>
                    <a:pt x="11215" y="218527"/>
                  </a:lnTo>
                  <a:lnTo>
                    <a:pt x="23386" y="226733"/>
                  </a:lnTo>
                  <a:lnTo>
                    <a:pt x="38290" y="229742"/>
                  </a:lnTo>
                  <a:lnTo>
                    <a:pt x="532777" y="229742"/>
                  </a:lnTo>
                  <a:lnTo>
                    <a:pt x="547679" y="226733"/>
                  </a:lnTo>
                  <a:lnTo>
                    <a:pt x="559846" y="218527"/>
                  </a:lnTo>
                  <a:lnTo>
                    <a:pt x="568048" y="206356"/>
                  </a:lnTo>
                  <a:lnTo>
                    <a:pt x="571055" y="191452"/>
                  </a:lnTo>
                  <a:lnTo>
                    <a:pt x="571055" y="38290"/>
                  </a:lnTo>
                  <a:lnTo>
                    <a:pt x="568048" y="23386"/>
                  </a:lnTo>
                  <a:lnTo>
                    <a:pt x="559846" y="11215"/>
                  </a:lnTo>
                  <a:lnTo>
                    <a:pt x="547679" y="3009"/>
                  </a:lnTo>
                  <a:lnTo>
                    <a:pt x="532777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6078420" y="2152569"/>
              <a:ext cx="571500" cy="229870"/>
            </a:xfrm>
            <a:custGeom>
              <a:avLst/>
              <a:gdLst/>
              <a:ahLst/>
              <a:cxnLst/>
              <a:rect l="l" t="t" r="r" b="b"/>
              <a:pathLst>
                <a:path w="571500" h="229869">
                  <a:moveTo>
                    <a:pt x="0" y="38291"/>
                  </a:moveTo>
                  <a:lnTo>
                    <a:pt x="3009" y="23386"/>
                  </a:lnTo>
                  <a:lnTo>
                    <a:pt x="11215" y="11215"/>
                  </a:lnTo>
                  <a:lnTo>
                    <a:pt x="23386" y="3009"/>
                  </a:lnTo>
                  <a:lnTo>
                    <a:pt x="38291" y="0"/>
                  </a:lnTo>
                  <a:lnTo>
                    <a:pt x="532782" y="0"/>
                  </a:lnTo>
                  <a:lnTo>
                    <a:pt x="547687" y="3009"/>
                  </a:lnTo>
                  <a:lnTo>
                    <a:pt x="559858" y="11215"/>
                  </a:lnTo>
                  <a:lnTo>
                    <a:pt x="568064" y="23386"/>
                  </a:lnTo>
                  <a:lnTo>
                    <a:pt x="571073" y="38291"/>
                  </a:lnTo>
                  <a:lnTo>
                    <a:pt x="571073" y="191450"/>
                  </a:lnTo>
                  <a:lnTo>
                    <a:pt x="568064" y="206355"/>
                  </a:lnTo>
                  <a:lnTo>
                    <a:pt x="559858" y="218527"/>
                  </a:lnTo>
                  <a:lnTo>
                    <a:pt x="547687" y="226733"/>
                  </a:lnTo>
                  <a:lnTo>
                    <a:pt x="532782" y="229742"/>
                  </a:lnTo>
                  <a:lnTo>
                    <a:pt x="38291" y="229742"/>
                  </a:lnTo>
                  <a:lnTo>
                    <a:pt x="23386" y="226733"/>
                  </a:lnTo>
                  <a:lnTo>
                    <a:pt x="11215" y="218527"/>
                  </a:lnTo>
                  <a:lnTo>
                    <a:pt x="3009" y="206355"/>
                  </a:lnTo>
                  <a:lnTo>
                    <a:pt x="0" y="191450"/>
                  </a:lnTo>
                  <a:lnTo>
                    <a:pt x="0" y="38291"/>
                  </a:lnTo>
                  <a:close/>
                </a:path>
              </a:pathLst>
            </a:custGeom>
            <a:ln w="4923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6093191" y="2212625"/>
            <a:ext cx="535280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b="1" spc="10" dirty="0">
                <a:solidFill>
                  <a:srgbClr val="333333"/>
                </a:solidFill>
                <a:latin typeface="Verdana"/>
                <a:cs typeface="Verdana"/>
              </a:rPr>
              <a:t>Salvage</a:t>
            </a:r>
            <a:r>
              <a:rPr sz="400" b="1" spc="-1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00" b="1" spc="15" dirty="0">
                <a:solidFill>
                  <a:srgbClr val="333333"/>
                </a:solidFill>
                <a:latin typeface="Verdana"/>
                <a:cs typeface="Verdana"/>
              </a:rPr>
              <a:t>Therapy</a:t>
            </a:r>
            <a:endParaRPr sz="400">
              <a:latin typeface="Verdana"/>
              <a:cs typeface="Verdana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177347" y="1287830"/>
            <a:ext cx="1898848" cy="753451"/>
            <a:chOff x="4176860" y="1289418"/>
            <a:chExt cx="1901189" cy="754380"/>
          </a:xfrm>
        </p:grpSpPr>
        <p:sp>
          <p:nvSpPr>
            <p:cNvPr id="31" name="object 31"/>
            <p:cNvSpPr/>
            <p:nvPr/>
          </p:nvSpPr>
          <p:spPr>
            <a:xfrm>
              <a:off x="4176852" y="1405483"/>
              <a:ext cx="651510" cy="616585"/>
            </a:xfrm>
            <a:custGeom>
              <a:avLst/>
              <a:gdLst/>
              <a:ahLst/>
              <a:cxnLst/>
              <a:rect l="l" t="t" r="r" b="b"/>
              <a:pathLst>
                <a:path w="651510" h="616585">
                  <a:moveTo>
                    <a:pt x="229057" y="616000"/>
                  </a:moveTo>
                  <a:lnTo>
                    <a:pt x="224955" y="591388"/>
                  </a:lnTo>
                  <a:lnTo>
                    <a:pt x="221818" y="572566"/>
                  </a:lnTo>
                  <a:lnTo>
                    <a:pt x="208546" y="582218"/>
                  </a:lnTo>
                  <a:lnTo>
                    <a:pt x="5308" y="302729"/>
                  </a:lnTo>
                  <a:lnTo>
                    <a:pt x="0" y="306590"/>
                  </a:lnTo>
                  <a:lnTo>
                    <a:pt x="203238" y="586079"/>
                  </a:lnTo>
                  <a:lnTo>
                    <a:pt x="189966" y="595731"/>
                  </a:lnTo>
                  <a:lnTo>
                    <a:pt x="229057" y="616000"/>
                  </a:lnTo>
                  <a:close/>
                </a:path>
                <a:path w="651510" h="616585">
                  <a:moveTo>
                    <a:pt x="651433" y="18503"/>
                  </a:moveTo>
                  <a:lnTo>
                    <a:pt x="646468" y="16205"/>
                  </a:lnTo>
                  <a:lnTo>
                    <a:pt x="611479" y="0"/>
                  </a:lnTo>
                  <a:lnTo>
                    <a:pt x="611974" y="16395"/>
                  </a:lnTo>
                  <a:lnTo>
                    <a:pt x="539445" y="18580"/>
                  </a:lnTo>
                  <a:lnTo>
                    <a:pt x="539648" y="25146"/>
                  </a:lnTo>
                  <a:lnTo>
                    <a:pt x="612165" y="22961"/>
                  </a:lnTo>
                  <a:lnTo>
                    <a:pt x="612660" y="39370"/>
                  </a:lnTo>
                  <a:lnTo>
                    <a:pt x="651433" y="18503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801737" y="1289418"/>
              <a:ext cx="1227448" cy="30192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831274" y="1318945"/>
              <a:ext cx="1168400" cy="210185"/>
            </a:xfrm>
            <a:custGeom>
              <a:avLst/>
              <a:gdLst/>
              <a:ahLst/>
              <a:cxnLst/>
              <a:rect l="l" t="t" r="r" b="b"/>
              <a:pathLst>
                <a:path w="1168400" h="210184">
                  <a:moveTo>
                    <a:pt x="1133373" y="0"/>
                  </a:moveTo>
                  <a:lnTo>
                    <a:pt x="35013" y="0"/>
                  </a:lnTo>
                  <a:lnTo>
                    <a:pt x="21383" y="2752"/>
                  </a:lnTo>
                  <a:lnTo>
                    <a:pt x="10253" y="10258"/>
                  </a:lnTo>
                  <a:lnTo>
                    <a:pt x="2750" y="21388"/>
                  </a:lnTo>
                  <a:lnTo>
                    <a:pt x="0" y="35013"/>
                  </a:lnTo>
                  <a:lnTo>
                    <a:pt x="0" y="175044"/>
                  </a:lnTo>
                  <a:lnTo>
                    <a:pt x="2750" y="188669"/>
                  </a:lnTo>
                  <a:lnTo>
                    <a:pt x="10253" y="199799"/>
                  </a:lnTo>
                  <a:lnTo>
                    <a:pt x="21383" y="207305"/>
                  </a:lnTo>
                  <a:lnTo>
                    <a:pt x="35013" y="210058"/>
                  </a:lnTo>
                  <a:lnTo>
                    <a:pt x="1133373" y="210058"/>
                  </a:lnTo>
                  <a:lnTo>
                    <a:pt x="1146996" y="207305"/>
                  </a:lnTo>
                  <a:lnTo>
                    <a:pt x="1158122" y="199799"/>
                  </a:lnTo>
                  <a:lnTo>
                    <a:pt x="1165623" y="188669"/>
                  </a:lnTo>
                  <a:lnTo>
                    <a:pt x="1168374" y="175044"/>
                  </a:lnTo>
                  <a:lnTo>
                    <a:pt x="1168374" y="35013"/>
                  </a:lnTo>
                  <a:lnTo>
                    <a:pt x="1165623" y="21388"/>
                  </a:lnTo>
                  <a:lnTo>
                    <a:pt x="1158122" y="10258"/>
                  </a:lnTo>
                  <a:lnTo>
                    <a:pt x="1146996" y="2752"/>
                  </a:lnTo>
                  <a:lnTo>
                    <a:pt x="1133373" y="0"/>
                  </a:lnTo>
                  <a:close/>
                </a:path>
              </a:pathLst>
            </a:custGeom>
            <a:solidFill>
              <a:srgbClr val="00A0D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31274" y="1318951"/>
              <a:ext cx="1168400" cy="210185"/>
            </a:xfrm>
            <a:custGeom>
              <a:avLst/>
              <a:gdLst/>
              <a:ahLst/>
              <a:cxnLst/>
              <a:rect l="l" t="t" r="r" b="b"/>
              <a:pathLst>
                <a:path w="1168400" h="210184">
                  <a:moveTo>
                    <a:pt x="0" y="35007"/>
                  </a:moveTo>
                  <a:lnTo>
                    <a:pt x="2751" y="21380"/>
                  </a:lnTo>
                  <a:lnTo>
                    <a:pt x="10253" y="10253"/>
                  </a:lnTo>
                  <a:lnTo>
                    <a:pt x="21380" y="2751"/>
                  </a:lnTo>
                  <a:lnTo>
                    <a:pt x="35007" y="0"/>
                  </a:lnTo>
                  <a:lnTo>
                    <a:pt x="1133352" y="0"/>
                  </a:lnTo>
                  <a:lnTo>
                    <a:pt x="1146979" y="2751"/>
                  </a:lnTo>
                  <a:lnTo>
                    <a:pt x="1158106" y="10253"/>
                  </a:lnTo>
                  <a:lnTo>
                    <a:pt x="1165609" y="21380"/>
                  </a:lnTo>
                  <a:lnTo>
                    <a:pt x="1168360" y="35007"/>
                  </a:lnTo>
                  <a:lnTo>
                    <a:pt x="1168360" y="175034"/>
                  </a:lnTo>
                  <a:lnTo>
                    <a:pt x="1165609" y="188661"/>
                  </a:lnTo>
                  <a:lnTo>
                    <a:pt x="1158106" y="199788"/>
                  </a:lnTo>
                  <a:lnTo>
                    <a:pt x="1146979" y="207291"/>
                  </a:lnTo>
                  <a:lnTo>
                    <a:pt x="1133352" y="210042"/>
                  </a:lnTo>
                  <a:lnTo>
                    <a:pt x="35007" y="210042"/>
                  </a:lnTo>
                  <a:lnTo>
                    <a:pt x="21380" y="207291"/>
                  </a:lnTo>
                  <a:lnTo>
                    <a:pt x="10253" y="199788"/>
                  </a:lnTo>
                  <a:lnTo>
                    <a:pt x="2751" y="188661"/>
                  </a:lnTo>
                  <a:lnTo>
                    <a:pt x="0" y="175034"/>
                  </a:lnTo>
                  <a:lnTo>
                    <a:pt x="0" y="35007"/>
                  </a:lnTo>
                  <a:close/>
                </a:path>
              </a:pathLst>
            </a:custGeom>
            <a:ln w="4922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683506" y="1811248"/>
              <a:ext cx="1394460" cy="233045"/>
            </a:xfrm>
            <a:custGeom>
              <a:avLst/>
              <a:gdLst/>
              <a:ahLst/>
              <a:cxnLst/>
              <a:rect l="l" t="t" r="r" b="b"/>
              <a:pathLst>
                <a:path w="1394460" h="233044">
                  <a:moveTo>
                    <a:pt x="168211" y="216230"/>
                  </a:moveTo>
                  <a:lnTo>
                    <a:pt x="140792" y="216230"/>
                  </a:lnTo>
                  <a:lnTo>
                    <a:pt x="134239" y="216230"/>
                  </a:lnTo>
                  <a:lnTo>
                    <a:pt x="133883" y="232498"/>
                  </a:lnTo>
                  <a:lnTo>
                    <a:pt x="168211" y="216230"/>
                  </a:lnTo>
                  <a:close/>
                </a:path>
                <a:path w="1394460" h="233044">
                  <a:moveTo>
                    <a:pt x="173672" y="213639"/>
                  </a:moveTo>
                  <a:lnTo>
                    <a:pt x="134721" y="193128"/>
                  </a:lnTo>
                  <a:lnTo>
                    <a:pt x="134378" y="209537"/>
                  </a:lnTo>
                  <a:lnTo>
                    <a:pt x="139" y="206692"/>
                  </a:lnTo>
                  <a:lnTo>
                    <a:pt x="0" y="213258"/>
                  </a:lnTo>
                  <a:lnTo>
                    <a:pt x="134239" y="216103"/>
                  </a:lnTo>
                  <a:lnTo>
                    <a:pt x="140792" y="216103"/>
                  </a:lnTo>
                  <a:lnTo>
                    <a:pt x="168503" y="216103"/>
                  </a:lnTo>
                  <a:lnTo>
                    <a:pt x="173672" y="213639"/>
                  </a:lnTo>
                  <a:close/>
                </a:path>
                <a:path w="1394460" h="233044">
                  <a:moveTo>
                    <a:pt x="1394180" y="19685"/>
                  </a:moveTo>
                  <a:lnTo>
                    <a:pt x="1387627" y="16408"/>
                  </a:lnTo>
                  <a:lnTo>
                    <a:pt x="1354797" y="0"/>
                  </a:lnTo>
                  <a:lnTo>
                    <a:pt x="1354797" y="16408"/>
                  </a:lnTo>
                  <a:lnTo>
                    <a:pt x="1148765" y="16408"/>
                  </a:lnTo>
                  <a:lnTo>
                    <a:pt x="1148765" y="22974"/>
                  </a:lnTo>
                  <a:lnTo>
                    <a:pt x="1354797" y="22974"/>
                  </a:lnTo>
                  <a:lnTo>
                    <a:pt x="1354797" y="39382"/>
                  </a:lnTo>
                  <a:lnTo>
                    <a:pt x="1387602" y="22974"/>
                  </a:lnTo>
                  <a:lnTo>
                    <a:pt x="1394180" y="19685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5174604" y="1268587"/>
            <a:ext cx="466783" cy="2335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3319" marR="5074" indent="-1268">
              <a:lnSpc>
                <a:spcPct val="155100"/>
              </a:lnSpc>
              <a:spcBef>
                <a:spcPts val="95"/>
              </a:spcBef>
            </a:pP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T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eclista</a:t>
            </a:r>
            <a:r>
              <a:rPr sz="499" b="1" spc="1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ab  (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Y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ear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s)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**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5318054" y="1694289"/>
            <a:ext cx="1772004" cy="560014"/>
            <a:chOff x="5318973" y="1696377"/>
            <a:chExt cx="1774189" cy="560705"/>
          </a:xfrm>
        </p:grpSpPr>
        <p:sp>
          <p:nvSpPr>
            <p:cNvPr id="38" name="object 38"/>
            <p:cNvSpPr/>
            <p:nvPr/>
          </p:nvSpPr>
          <p:spPr>
            <a:xfrm>
              <a:off x="5318973" y="2016690"/>
              <a:ext cx="311785" cy="240029"/>
            </a:xfrm>
            <a:custGeom>
              <a:avLst/>
              <a:gdLst/>
              <a:ahLst/>
              <a:cxnLst/>
              <a:rect l="l" t="t" r="r" b="b"/>
              <a:pathLst>
                <a:path w="311785" h="240030">
                  <a:moveTo>
                    <a:pt x="278194" y="218437"/>
                  </a:moveTo>
                  <a:lnTo>
                    <a:pt x="268211" y="231457"/>
                  </a:lnTo>
                  <a:lnTo>
                    <a:pt x="311454" y="239788"/>
                  </a:lnTo>
                  <a:lnTo>
                    <a:pt x="302999" y="222427"/>
                  </a:lnTo>
                  <a:lnTo>
                    <a:pt x="283400" y="222427"/>
                  </a:lnTo>
                  <a:lnTo>
                    <a:pt x="278194" y="218437"/>
                  </a:lnTo>
                  <a:close/>
                </a:path>
                <a:path w="311785" h="240030">
                  <a:moveTo>
                    <a:pt x="282189" y="213226"/>
                  </a:moveTo>
                  <a:lnTo>
                    <a:pt x="278194" y="218437"/>
                  </a:lnTo>
                  <a:lnTo>
                    <a:pt x="283400" y="222427"/>
                  </a:lnTo>
                  <a:lnTo>
                    <a:pt x="287401" y="217220"/>
                  </a:lnTo>
                  <a:lnTo>
                    <a:pt x="282189" y="213226"/>
                  </a:lnTo>
                  <a:close/>
                </a:path>
                <a:path w="311785" h="240030">
                  <a:moveTo>
                    <a:pt x="292176" y="200202"/>
                  </a:moveTo>
                  <a:lnTo>
                    <a:pt x="282189" y="213226"/>
                  </a:lnTo>
                  <a:lnTo>
                    <a:pt x="287401" y="217220"/>
                  </a:lnTo>
                  <a:lnTo>
                    <a:pt x="283400" y="222427"/>
                  </a:lnTo>
                  <a:lnTo>
                    <a:pt x="302999" y="222427"/>
                  </a:lnTo>
                  <a:lnTo>
                    <a:pt x="292176" y="200202"/>
                  </a:lnTo>
                  <a:close/>
                </a:path>
                <a:path w="311785" h="240030">
                  <a:moveTo>
                    <a:pt x="3987" y="0"/>
                  </a:moveTo>
                  <a:lnTo>
                    <a:pt x="0" y="5207"/>
                  </a:lnTo>
                  <a:lnTo>
                    <a:pt x="278194" y="218437"/>
                  </a:lnTo>
                  <a:lnTo>
                    <a:pt x="282189" y="213226"/>
                  </a:lnTo>
                  <a:lnTo>
                    <a:pt x="3987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78042" y="1837495"/>
              <a:ext cx="250748" cy="19066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48883" y="1696377"/>
              <a:ext cx="1043660" cy="30194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078420" y="1719347"/>
              <a:ext cx="984885" cy="217170"/>
            </a:xfrm>
            <a:custGeom>
              <a:avLst/>
              <a:gdLst/>
              <a:ahLst/>
              <a:cxnLst/>
              <a:rect l="l" t="t" r="r" b="b"/>
              <a:pathLst>
                <a:path w="984884" h="217169">
                  <a:moveTo>
                    <a:pt x="948486" y="0"/>
                  </a:moveTo>
                  <a:lnTo>
                    <a:pt x="36106" y="0"/>
                  </a:lnTo>
                  <a:lnTo>
                    <a:pt x="22052" y="2837"/>
                  </a:lnTo>
                  <a:lnTo>
                    <a:pt x="10575" y="10575"/>
                  </a:lnTo>
                  <a:lnTo>
                    <a:pt x="2837" y="22052"/>
                  </a:lnTo>
                  <a:lnTo>
                    <a:pt x="0" y="36106"/>
                  </a:lnTo>
                  <a:lnTo>
                    <a:pt x="0" y="180505"/>
                  </a:lnTo>
                  <a:lnTo>
                    <a:pt x="2837" y="194558"/>
                  </a:lnTo>
                  <a:lnTo>
                    <a:pt x="10575" y="206035"/>
                  </a:lnTo>
                  <a:lnTo>
                    <a:pt x="22052" y="213773"/>
                  </a:lnTo>
                  <a:lnTo>
                    <a:pt x="36106" y="216611"/>
                  </a:lnTo>
                  <a:lnTo>
                    <a:pt x="948486" y="216611"/>
                  </a:lnTo>
                  <a:lnTo>
                    <a:pt x="962540" y="213773"/>
                  </a:lnTo>
                  <a:lnTo>
                    <a:pt x="974016" y="206035"/>
                  </a:lnTo>
                  <a:lnTo>
                    <a:pt x="981755" y="194558"/>
                  </a:lnTo>
                  <a:lnTo>
                    <a:pt x="984592" y="180505"/>
                  </a:lnTo>
                  <a:lnTo>
                    <a:pt x="984592" y="36106"/>
                  </a:lnTo>
                  <a:lnTo>
                    <a:pt x="981755" y="22052"/>
                  </a:lnTo>
                  <a:lnTo>
                    <a:pt x="974016" y="10575"/>
                  </a:lnTo>
                  <a:lnTo>
                    <a:pt x="962540" y="2837"/>
                  </a:lnTo>
                  <a:lnTo>
                    <a:pt x="948486" y="0"/>
                  </a:lnTo>
                  <a:close/>
                </a:path>
              </a:pathLst>
            </a:custGeom>
            <a:solidFill>
              <a:srgbClr val="6EBD4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6078420" y="1719350"/>
              <a:ext cx="984885" cy="217170"/>
            </a:xfrm>
            <a:custGeom>
              <a:avLst/>
              <a:gdLst/>
              <a:ahLst/>
              <a:cxnLst/>
              <a:rect l="l" t="t" r="r" b="b"/>
              <a:pathLst>
                <a:path w="984884" h="217169">
                  <a:moveTo>
                    <a:pt x="0" y="36102"/>
                  </a:moveTo>
                  <a:lnTo>
                    <a:pt x="2837" y="22049"/>
                  </a:lnTo>
                  <a:lnTo>
                    <a:pt x="10574" y="10574"/>
                  </a:lnTo>
                  <a:lnTo>
                    <a:pt x="22050" y="2837"/>
                  </a:lnTo>
                  <a:lnTo>
                    <a:pt x="36102" y="0"/>
                  </a:lnTo>
                  <a:lnTo>
                    <a:pt x="948491" y="0"/>
                  </a:lnTo>
                  <a:lnTo>
                    <a:pt x="962544" y="2837"/>
                  </a:lnTo>
                  <a:lnTo>
                    <a:pt x="974020" y="10574"/>
                  </a:lnTo>
                  <a:lnTo>
                    <a:pt x="981757" y="22049"/>
                  </a:lnTo>
                  <a:lnTo>
                    <a:pt x="984594" y="36102"/>
                  </a:lnTo>
                  <a:lnTo>
                    <a:pt x="984594" y="180507"/>
                  </a:lnTo>
                  <a:lnTo>
                    <a:pt x="981757" y="194560"/>
                  </a:lnTo>
                  <a:lnTo>
                    <a:pt x="974020" y="206036"/>
                  </a:lnTo>
                  <a:lnTo>
                    <a:pt x="962544" y="213773"/>
                  </a:lnTo>
                  <a:lnTo>
                    <a:pt x="948491" y="216610"/>
                  </a:lnTo>
                  <a:lnTo>
                    <a:pt x="36102" y="216610"/>
                  </a:lnTo>
                  <a:lnTo>
                    <a:pt x="22050" y="213773"/>
                  </a:lnTo>
                  <a:lnTo>
                    <a:pt x="10574" y="206036"/>
                  </a:lnTo>
                  <a:lnTo>
                    <a:pt x="2837" y="194560"/>
                  </a:lnTo>
                  <a:lnTo>
                    <a:pt x="0" y="180507"/>
                  </a:lnTo>
                  <a:lnTo>
                    <a:pt x="0" y="36102"/>
                  </a:lnTo>
                  <a:close/>
                </a:path>
              </a:pathLst>
            </a:custGeom>
            <a:ln w="4922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6312725" y="1675049"/>
            <a:ext cx="503569" cy="2335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81817" marR="5074" indent="-69766">
              <a:lnSpc>
                <a:spcPct val="155100"/>
              </a:lnSpc>
              <a:spcBef>
                <a:spcPts val="95"/>
              </a:spcBef>
            </a:pP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T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al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qu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eta</a:t>
            </a:r>
            <a:r>
              <a:rPr sz="499" b="1" spc="1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ab  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(2</a:t>
            </a:r>
            <a:r>
              <a:rPr sz="499" b="1" spc="-2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years)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3621408" y="1517280"/>
            <a:ext cx="610118" cy="426194"/>
            <a:chOff x="3620236" y="1519151"/>
            <a:chExt cx="610870" cy="426720"/>
          </a:xfrm>
        </p:grpSpPr>
        <p:pic>
          <p:nvPicPr>
            <p:cNvPr id="45" name="object 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20236" y="1519151"/>
              <a:ext cx="610438" cy="426654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3649768" y="1535562"/>
              <a:ext cx="551815" cy="374650"/>
            </a:xfrm>
            <a:custGeom>
              <a:avLst/>
              <a:gdLst/>
              <a:ahLst/>
              <a:cxnLst/>
              <a:rect l="l" t="t" r="r" b="b"/>
              <a:pathLst>
                <a:path w="551814" h="374650">
                  <a:moveTo>
                    <a:pt x="489013" y="0"/>
                  </a:moveTo>
                  <a:lnTo>
                    <a:pt x="62357" y="0"/>
                  </a:lnTo>
                  <a:lnTo>
                    <a:pt x="38083" y="4899"/>
                  </a:lnTo>
                  <a:lnTo>
                    <a:pt x="18262" y="18262"/>
                  </a:lnTo>
                  <a:lnTo>
                    <a:pt x="4899" y="38083"/>
                  </a:lnTo>
                  <a:lnTo>
                    <a:pt x="0" y="62357"/>
                  </a:lnTo>
                  <a:lnTo>
                    <a:pt x="0" y="311785"/>
                  </a:lnTo>
                  <a:lnTo>
                    <a:pt x="4899" y="336058"/>
                  </a:lnTo>
                  <a:lnTo>
                    <a:pt x="18262" y="355879"/>
                  </a:lnTo>
                  <a:lnTo>
                    <a:pt x="38083" y="369242"/>
                  </a:lnTo>
                  <a:lnTo>
                    <a:pt x="62357" y="374142"/>
                  </a:lnTo>
                  <a:lnTo>
                    <a:pt x="489013" y="374142"/>
                  </a:lnTo>
                  <a:lnTo>
                    <a:pt x="513287" y="369242"/>
                  </a:lnTo>
                  <a:lnTo>
                    <a:pt x="533107" y="355879"/>
                  </a:lnTo>
                  <a:lnTo>
                    <a:pt x="546470" y="336058"/>
                  </a:lnTo>
                  <a:lnTo>
                    <a:pt x="551370" y="311785"/>
                  </a:lnTo>
                  <a:lnTo>
                    <a:pt x="551370" y="62357"/>
                  </a:lnTo>
                  <a:lnTo>
                    <a:pt x="546470" y="38083"/>
                  </a:lnTo>
                  <a:lnTo>
                    <a:pt x="533107" y="18262"/>
                  </a:lnTo>
                  <a:lnTo>
                    <a:pt x="513287" y="4899"/>
                  </a:lnTo>
                  <a:lnTo>
                    <a:pt x="489013" y="0"/>
                  </a:lnTo>
                  <a:close/>
                </a:path>
              </a:pathLst>
            </a:custGeom>
            <a:solidFill>
              <a:srgbClr val="00A0D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3649768" y="1535560"/>
              <a:ext cx="551815" cy="374650"/>
            </a:xfrm>
            <a:custGeom>
              <a:avLst/>
              <a:gdLst/>
              <a:ahLst/>
              <a:cxnLst/>
              <a:rect l="l" t="t" r="r" b="b"/>
              <a:pathLst>
                <a:path w="551814" h="374650">
                  <a:moveTo>
                    <a:pt x="0" y="62360"/>
                  </a:moveTo>
                  <a:lnTo>
                    <a:pt x="4900" y="38086"/>
                  </a:lnTo>
                  <a:lnTo>
                    <a:pt x="18264" y="18264"/>
                  </a:lnTo>
                  <a:lnTo>
                    <a:pt x="38086" y="4900"/>
                  </a:lnTo>
                  <a:lnTo>
                    <a:pt x="62359" y="0"/>
                  </a:lnTo>
                  <a:lnTo>
                    <a:pt x="489024" y="0"/>
                  </a:lnTo>
                  <a:lnTo>
                    <a:pt x="513297" y="4900"/>
                  </a:lnTo>
                  <a:lnTo>
                    <a:pt x="533119" y="18264"/>
                  </a:lnTo>
                  <a:lnTo>
                    <a:pt x="546483" y="38086"/>
                  </a:lnTo>
                  <a:lnTo>
                    <a:pt x="551384" y="62360"/>
                  </a:lnTo>
                  <a:lnTo>
                    <a:pt x="551384" y="311793"/>
                  </a:lnTo>
                  <a:lnTo>
                    <a:pt x="546483" y="336066"/>
                  </a:lnTo>
                  <a:lnTo>
                    <a:pt x="533119" y="355888"/>
                  </a:lnTo>
                  <a:lnTo>
                    <a:pt x="513297" y="369253"/>
                  </a:lnTo>
                  <a:lnTo>
                    <a:pt x="489024" y="374153"/>
                  </a:lnTo>
                  <a:lnTo>
                    <a:pt x="62359" y="374153"/>
                  </a:lnTo>
                  <a:lnTo>
                    <a:pt x="38086" y="369253"/>
                  </a:lnTo>
                  <a:lnTo>
                    <a:pt x="18264" y="355888"/>
                  </a:lnTo>
                  <a:lnTo>
                    <a:pt x="4900" y="336066"/>
                  </a:lnTo>
                  <a:lnTo>
                    <a:pt x="0" y="311793"/>
                  </a:lnTo>
                  <a:lnTo>
                    <a:pt x="0" y="62360"/>
                  </a:lnTo>
                  <a:close/>
                </a:path>
              </a:pathLst>
            </a:custGeom>
            <a:ln w="4923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3691162" y="1570156"/>
            <a:ext cx="466783" cy="2335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52007" marR="5074" indent="-39957">
              <a:lnSpc>
                <a:spcPct val="155100"/>
              </a:lnSpc>
              <a:spcBef>
                <a:spcPts val="95"/>
              </a:spcBef>
            </a:pP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T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eclista</a:t>
            </a:r>
            <a:r>
              <a:rPr sz="499" b="1" spc="1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ab  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(6</a:t>
            </a:r>
            <a:r>
              <a:rPr sz="499" b="1" spc="-2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cycles)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827679" y="1845079"/>
            <a:ext cx="622802" cy="360870"/>
            <a:chOff x="4827994" y="1847354"/>
            <a:chExt cx="623570" cy="361315"/>
          </a:xfrm>
        </p:grpSpPr>
        <p:pic>
          <p:nvPicPr>
            <p:cNvPr id="50" name="object 5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827994" y="1847354"/>
              <a:ext cx="623570" cy="36100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834559" y="1880166"/>
              <a:ext cx="603878" cy="308500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857530" y="1863754"/>
              <a:ext cx="564515" cy="308610"/>
            </a:xfrm>
            <a:custGeom>
              <a:avLst/>
              <a:gdLst/>
              <a:ahLst/>
              <a:cxnLst/>
              <a:rect l="l" t="t" r="r" b="b"/>
              <a:pathLst>
                <a:path w="564514" h="308610">
                  <a:moveTo>
                    <a:pt x="513080" y="0"/>
                  </a:moveTo>
                  <a:lnTo>
                    <a:pt x="51422" y="0"/>
                  </a:lnTo>
                  <a:lnTo>
                    <a:pt x="31407" y="4041"/>
                  </a:lnTo>
                  <a:lnTo>
                    <a:pt x="15062" y="15062"/>
                  </a:lnTo>
                  <a:lnTo>
                    <a:pt x="4041" y="31407"/>
                  </a:lnTo>
                  <a:lnTo>
                    <a:pt x="0" y="51422"/>
                  </a:lnTo>
                  <a:lnTo>
                    <a:pt x="0" y="257086"/>
                  </a:lnTo>
                  <a:lnTo>
                    <a:pt x="4041" y="277100"/>
                  </a:lnTo>
                  <a:lnTo>
                    <a:pt x="15062" y="293446"/>
                  </a:lnTo>
                  <a:lnTo>
                    <a:pt x="31407" y="304467"/>
                  </a:lnTo>
                  <a:lnTo>
                    <a:pt x="51422" y="308508"/>
                  </a:lnTo>
                  <a:lnTo>
                    <a:pt x="513080" y="308508"/>
                  </a:lnTo>
                  <a:lnTo>
                    <a:pt x="533094" y="304467"/>
                  </a:lnTo>
                  <a:lnTo>
                    <a:pt x="549440" y="293446"/>
                  </a:lnTo>
                  <a:lnTo>
                    <a:pt x="560460" y="277100"/>
                  </a:lnTo>
                  <a:lnTo>
                    <a:pt x="564502" y="257086"/>
                  </a:lnTo>
                  <a:lnTo>
                    <a:pt x="564502" y="51422"/>
                  </a:lnTo>
                  <a:lnTo>
                    <a:pt x="560460" y="31407"/>
                  </a:lnTo>
                  <a:lnTo>
                    <a:pt x="549440" y="15062"/>
                  </a:lnTo>
                  <a:lnTo>
                    <a:pt x="533094" y="4041"/>
                  </a:lnTo>
                  <a:lnTo>
                    <a:pt x="513080" y="0"/>
                  </a:lnTo>
                  <a:close/>
                </a:path>
              </a:pathLst>
            </a:custGeom>
            <a:solidFill>
              <a:srgbClr val="6EBD4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4857530" y="1863757"/>
              <a:ext cx="564515" cy="308610"/>
            </a:xfrm>
            <a:custGeom>
              <a:avLst/>
              <a:gdLst/>
              <a:ahLst/>
              <a:cxnLst/>
              <a:rect l="l" t="t" r="r" b="b"/>
              <a:pathLst>
                <a:path w="564514" h="308610">
                  <a:moveTo>
                    <a:pt x="0" y="51419"/>
                  </a:moveTo>
                  <a:lnTo>
                    <a:pt x="4040" y="31404"/>
                  </a:lnTo>
                  <a:lnTo>
                    <a:pt x="15060" y="15060"/>
                  </a:lnTo>
                  <a:lnTo>
                    <a:pt x="31404" y="4040"/>
                  </a:lnTo>
                  <a:lnTo>
                    <a:pt x="51419" y="0"/>
                  </a:lnTo>
                  <a:lnTo>
                    <a:pt x="513091" y="0"/>
                  </a:lnTo>
                  <a:lnTo>
                    <a:pt x="533105" y="4040"/>
                  </a:lnTo>
                  <a:lnTo>
                    <a:pt x="549450" y="15060"/>
                  </a:lnTo>
                  <a:lnTo>
                    <a:pt x="560469" y="31404"/>
                  </a:lnTo>
                  <a:lnTo>
                    <a:pt x="564510" y="51419"/>
                  </a:lnTo>
                  <a:lnTo>
                    <a:pt x="564510" y="257092"/>
                  </a:lnTo>
                  <a:lnTo>
                    <a:pt x="560469" y="277106"/>
                  </a:lnTo>
                  <a:lnTo>
                    <a:pt x="549450" y="293451"/>
                  </a:lnTo>
                  <a:lnTo>
                    <a:pt x="533105" y="304470"/>
                  </a:lnTo>
                  <a:lnTo>
                    <a:pt x="513091" y="308511"/>
                  </a:lnTo>
                  <a:lnTo>
                    <a:pt x="51419" y="308511"/>
                  </a:lnTo>
                  <a:lnTo>
                    <a:pt x="31404" y="304470"/>
                  </a:lnTo>
                  <a:lnTo>
                    <a:pt x="15060" y="293451"/>
                  </a:lnTo>
                  <a:lnTo>
                    <a:pt x="4040" y="277106"/>
                  </a:lnTo>
                  <a:lnTo>
                    <a:pt x="0" y="257092"/>
                  </a:lnTo>
                  <a:lnTo>
                    <a:pt x="0" y="51419"/>
                  </a:lnTo>
                  <a:close/>
                </a:path>
              </a:pathLst>
            </a:custGeom>
            <a:ln w="4923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4" name="object 54"/>
          <p:cNvSpPr txBox="1"/>
          <p:nvPr/>
        </p:nvSpPr>
        <p:spPr>
          <a:xfrm>
            <a:off x="4884451" y="1858612"/>
            <a:ext cx="503569" cy="2335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65327" marR="5074" indent="-53276">
              <a:lnSpc>
                <a:spcPct val="155100"/>
              </a:lnSpc>
              <a:spcBef>
                <a:spcPts val="95"/>
              </a:spcBef>
            </a:pP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T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al</a:t>
            </a:r>
            <a:r>
              <a:rPr sz="499" b="1" spc="10" dirty="0">
                <a:solidFill>
                  <a:srgbClr val="FFFFFF"/>
                </a:solidFill>
                <a:latin typeface="Verdana"/>
                <a:cs typeface="Verdana"/>
              </a:rPr>
              <a:t>qu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eta</a:t>
            </a:r>
            <a:r>
              <a:rPr sz="499" b="1" spc="1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99" b="1" dirty="0">
                <a:solidFill>
                  <a:srgbClr val="FFFFFF"/>
                </a:solidFill>
                <a:latin typeface="Verdana"/>
                <a:cs typeface="Verdana"/>
              </a:rPr>
              <a:t>ab  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(6</a:t>
            </a:r>
            <a:r>
              <a:rPr sz="499" b="1" spc="-2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9" b="1" spc="5" dirty="0">
                <a:solidFill>
                  <a:srgbClr val="FFFFFF"/>
                </a:solidFill>
                <a:latin typeface="Verdana"/>
                <a:cs typeface="Verdana"/>
              </a:rPr>
              <a:t>Cycles)</a:t>
            </a:r>
            <a:endParaRPr sz="499">
              <a:latin typeface="Verdana"/>
              <a:cs typeface="Verdan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277688" y="1992579"/>
            <a:ext cx="931032" cy="1081976"/>
          </a:xfrm>
          <a:prstGeom prst="rect">
            <a:avLst/>
          </a:prstGeom>
          <a:ln w="3281">
            <a:solidFill>
              <a:srgbClr val="646464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45665">
              <a:spcBef>
                <a:spcPts val="195"/>
              </a:spcBef>
            </a:pPr>
            <a:r>
              <a:rPr sz="499" b="1" spc="10" dirty="0">
                <a:solidFill>
                  <a:srgbClr val="212121"/>
                </a:solidFill>
                <a:latin typeface="Verdana"/>
                <a:cs typeface="Verdana"/>
              </a:rPr>
              <a:t>Key</a:t>
            </a:r>
            <a:r>
              <a:rPr sz="499" b="1" spc="-3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b="1" spc="5" dirty="0">
                <a:solidFill>
                  <a:srgbClr val="212121"/>
                </a:solidFill>
                <a:latin typeface="Verdana"/>
                <a:cs typeface="Verdana"/>
              </a:rPr>
              <a:t>inclusion</a:t>
            </a:r>
            <a:r>
              <a:rPr sz="499" b="1" spc="-3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b="1" spc="5" dirty="0">
                <a:solidFill>
                  <a:srgbClr val="212121"/>
                </a:solidFill>
                <a:latin typeface="Verdana"/>
                <a:cs typeface="Verdana"/>
              </a:rPr>
              <a:t>criteria:</a:t>
            </a:r>
            <a:endParaRPr sz="499">
              <a:latin typeface="Verdana"/>
              <a:cs typeface="Verdana"/>
            </a:endParaRPr>
          </a:p>
          <a:p>
            <a:pPr marL="140167" marR="190271" indent="-94501">
              <a:lnSpc>
                <a:spcPct val="103400"/>
              </a:lnSpc>
              <a:buFont typeface="Arial"/>
              <a:buChar char="•"/>
              <a:tabLst>
                <a:tab pos="140801" algn="l"/>
              </a:tabLst>
            </a:pP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Newly diagnosed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multiple </a:t>
            </a:r>
            <a:r>
              <a:rPr sz="499" spc="15" dirty="0">
                <a:solidFill>
                  <a:srgbClr val="212121"/>
                </a:solidFill>
                <a:latin typeface="Verdana"/>
                <a:cs typeface="Verdana"/>
              </a:rPr>
              <a:t>m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y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eloma</a:t>
            </a:r>
            <a:endParaRPr sz="499">
              <a:latin typeface="Verdana"/>
              <a:cs typeface="Verdana"/>
            </a:endParaRPr>
          </a:p>
          <a:p>
            <a:pPr marL="140167" marR="117334" indent="-94501">
              <a:lnSpc>
                <a:spcPct val="103400"/>
              </a:lnSpc>
              <a:buFont typeface="Arial"/>
              <a:buChar char="•"/>
              <a:tabLst>
                <a:tab pos="140801" algn="l"/>
              </a:tabLst>
            </a:pP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Young transplant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eligible</a:t>
            </a:r>
            <a:r>
              <a:rPr sz="499" spc="-25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or</a:t>
            </a:r>
            <a:r>
              <a:rPr sz="499" spc="-3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elderly-fit </a:t>
            </a:r>
            <a:r>
              <a:rPr sz="499" spc="-16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patients</a:t>
            </a:r>
            <a:endParaRPr sz="499">
              <a:latin typeface="Verdana"/>
              <a:cs typeface="Verdana"/>
            </a:endParaRPr>
          </a:p>
          <a:p>
            <a:pPr marL="140167" indent="-95136">
              <a:spcBef>
                <a:spcPts val="20"/>
              </a:spcBef>
              <a:buFont typeface="Arial"/>
              <a:buChar char="•"/>
              <a:tabLst>
                <a:tab pos="140801" algn="l"/>
              </a:tabLst>
            </a:pP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EC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O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G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0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-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2</a:t>
            </a:r>
            <a:endParaRPr sz="499">
              <a:latin typeface="Verdana"/>
              <a:cs typeface="Verdana"/>
            </a:endParaRPr>
          </a:p>
          <a:p>
            <a:pPr marL="140167" indent="-95136">
              <a:spcBef>
                <a:spcPts val="20"/>
              </a:spcBef>
              <a:buFont typeface="Arial"/>
              <a:buChar char="•"/>
              <a:tabLst>
                <a:tab pos="140801" algn="l"/>
              </a:tabLst>
            </a:pP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High-risk:</a:t>
            </a:r>
            <a:endParaRPr sz="499">
              <a:latin typeface="Verdana"/>
              <a:cs typeface="Verdana"/>
            </a:endParaRPr>
          </a:p>
          <a:p>
            <a:pPr marL="281602" marR="48202" lvl="1" indent="-118603">
              <a:lnSpc>
                <a:spcPct val="103400"/>
              </a:lnSpc>
              <a:buAutoNum type="arabicPeriod"/>
              <a:tabLst>
                <a:tab pos="282236" algn="l"/>
              </a:tabLst>
            </a:pP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FISH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del(17p),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t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(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4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;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14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)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,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t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(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14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;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16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)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, 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1q</a:t>
            </a:r>
            <a:r>
              <a:rPr sz="499" spc="-5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amp</a:t>
            </a:r>
            <a:endParaRPr sz="499">
              <a:latin typeface="Verdana"/>
              <a:cs typeface="Verdana"/>
            </a:endParaRPr>
          </a:p>
          <a:p>
            <a:pPr marL="281602" lvl="1" indent="-118603">
              <a:spcBef>
                <a:spcPts val="20"/>
              </a:spcBef>
              <a:buAutoNum type="arabicPeriod"/>
              <a:tabLst>
                <a:tab pos="282236" algn="l"/>
              </a:tabLst>
            </a:pP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R-ISS</a:t>
            </a:r>
            <a:r>
              <a:rPr sz="499" spc="-4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3</a:t>
            </a:r>
            <a:endParaRPr sz="499">
              <a:latin typeface="Verdana"/>
              <a:cs typeface="Verdana"/>
            </a:endParaRPr>
          </a:p>
          <a:p>
            <a:pPr marL="281602" lvl="1" indent="-118603">
              <a:spcBef>
                <a:spcPts val="20"/>
              </a:spcBef>
              <a:buAutoNum type="arabicPeriod"/>
              <a:tabLst>
                <a:tab pos="282236" algn="l"/>
              </a:tabLst>
            </a:pP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Presence</a:t>
            </a:r>
            <a:r>
              <a:rPr sz="499" spc="-2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of</a:t>
            </a:r>
            <a:r>
              <a:rPr sz="499" spc="-2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EMD</a:t>
            </a:r>
            <a:endParaRPr sz="499">
              <a:latin typeface="Verdana"/>
              <a:cs typeface="Verdan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367762" y="1963505"/>
            <a:ext cx="215000" cy="107461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599" spc="5" dirty="0">
                <a:solidFill>
                  <a:srgbClr val="212121"/>
                </a:solidFill>
                <a:latin typeface="Arial"/>
                <a:cs typeface="Arial"/>
              </a:rPr>
              <a:t>N=30</a:t>
            </a:r>
            <a:endParaRPr sz="599">
              <a:latin typeface="Arial"/>
              <a:cs typeface="Arial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431759" y="1477956"/>
            <a:ext cx="629778" cy="459174"/>
            <a:chOff x="1427886" y="1479778"/>
            <a:chExt cx="630555" cy="459740"/>
          </a:xfrm>
        </p:grpSpPr>
        <p:pic>
          <p:nvPicPr>
            <p:cNvPr id="58" name="object 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27886" y="1479778"/>
              <a:ext cx="630129" cy="45946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1457416" y="1496175"/>
              <a:ext cx="571500" cy="407034"/>
            </a:xfrm>
            <a:custGeom>
              <a:avLst/>
              <a:gdLst/>
              <a:ahLst/>
              <a:cxnLst/>
              <a:rect l="l" t="t" r="r" b="b"/>
              <a:pathLst>
                <a:path w="571500" h="407035">
                  <a:moveTo>
                    <a:pt x="503237" y="0"/>
                  </a:moveTo>
                  <a:lnTo>
                    <a:pt x="67830" y="0"/>
                  </a:lnTo>
                  <a:lnTo>
                    <a:pt x="41426" y="5330"/>
                  </a:lnTo>
                  <a:lnTo>
                    <a:pt x="19865" y="19865"/>
                  </a:lnTo>
                  <a:lnTo>
                    <a:pt x="5330" y="41426"/>
                  </a:lnTo>
                  <a:lnTo>
                    <a:pt x="0" y="67830"/>
                  </a:lnTo>
                  <a:lnTo>
                    <a:pt x="0" y="339140"/>
                  </a:lnTo>
                  <a:lnTo>
                    <a:pt x="5330" y="365539"/>
                  </a:lnTo>
                  <a:lnTo>
                    <a:pt x="19865" y="387100"/>
                  </a:lnTo>
                  <a:lnTo>
                    <a:pt x="41426" y="401639"/>
                  </a:lnTo>
                  <a:lnTo>
                    <a:pt x="67830" y="406971"/>
                  </a:lnTo>
                  <a:lnTo>
                    <a:pt x="503237" y="406971"/>
                  </a:lnTo>
                  <a:lnTo>
                    <a:pt x="529634" y="401639"/>
                  </a:lnTo>
                  <a:lnTo>
                    <a:pt x="551191" y="387100"/>
                  </a:lnTo>
                  <a:lnTo>
                    <a:pt x="565725" y="365539"/>
                  </a:lnTo>
                  <a:lnTo>
                    <a:pt x="571055" y="339140"/>
                  </a:lnTo>
                  <a:lnTo>
                    <a:pt x="571055" y="67830"/>
                  </a:lnTo>
                  <a:lnTo>
                    <a:pt x="565725" y="41426"/>
                  </a:lnTo>
                  <a:lnTo>
                    <a:pt x="551191" y="19865"/>
                  </a:lnTo>
                  <a:lnTo>
                    <a:pt x="529634" y="5330"/>
                  </a:lnTo>
                  <a:lnTo>
                    <a:pt x="503237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1457416" y="1496177"/>
              <a:ext cx="571500" cy="407034"/>
            </a:xfrm>
            <a:custGeom>
              <a:avLst/>
              <a:gdLst/>
              <a:ahLst/>
              <a:cxnLst/>
              <a:rect l="l" t="t" r="r" b="b"/>
              <a:pathLst>
                <a:path w="571500" h="407035">
                  <a:moveTo>
                    <a:pt x="0" y="67830"/>
                  </a:moveTo>
                  <a:lnTo>
                    <a:pt x="5330" y="41427"/>
                  </a:lnTo>
                  <a:lnTo>
                    <a:pt x="19865" y="19867"/>
                  </a:lnTo>
                  <a:lnTo>
                    <a:pt x="41425" y="5330"/>
                  </a:lnTo>
                  <a:lnTo>
                    <a:pt x="67826" y="0"/>
                  </a:lnTo>
                  <a:lnTo>
                    <a:pt x="503218" y="0"/>
                  </a:lnTo>
                  <a:lnTo>
                    <a:pt x="529619" y="5330"/>
                  </a:lnTo>
                  <a:lnTo>
                    <a:pt x="551179" y="19867"/>
                  </a:lnTo>
                  <a:lnTo>
                    <a:pt x="565714" y="41427"/>
                  </a:lnTo>
                  <a:lnTo>
                    <a:pt x="571044" y="67830"/>
                  </a:lnTo>
                  <a:lnTo>
                    <a:pt x="571044" y="339144"/>
                  </a:lnTo>
                  <a:lnTo>
                    <a:pt x="565714" y="365547"/>
                  </a:lnTo>
                  <a:lnTo>
                    <a:pt x="551179" y="387108"/>
                  </a:lnTo>
                  <a:lnTo>
                    <a:pt x="529619" y="401644"/>
                  </a:lnTo>
                  <a:lnTo>
                    <a:pt x="503218" y="406975"/>
                  </a:lnTo>
                  <a:lnTo>
                    <a:pt x="67826" y="406975"/>
                  </a:lnTo>
                  <a:lnTo>
                    <a:pt x="41425" y="401644"/>
                  </a:lnTo>
                  <a:lnTo>
                    <a:pt x="19865" y="387108"/>
                  </a:lnTo>
                  <a:lnTo>
                    <a:pt x="5330" y="365547"/>
                  </a:lnTo>
                  <a:lnTo>
                    <a:pt x="0" y="339144"/>
                  </a:lnTo>
                  <a:lnTo>
                    <a:pt x="0" y="67830"/>
                  </a:lnTo>
                  <a:close/>
                </a:path>
              </a:pathLst>
            </a:custGeom>
            <a:ln w="4922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546035" y="1543931"/>
            <a:ext cx="391947" cy="246302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99" b="1" spc="5" dirty="0">
                <a:solidFill>
                  <a:srgbClr val="333333"/>
                </a:solidFill>
                <a:latin typeface="Verdana"/>
                <a:cs typeface="Verdana"/>
              </a:rPr>
              <a:t>Screening</a:t>
            </a:r>
            <a:endParaRPr sz="499">
              <a:latin typeface="Verdana"/>
              <a:cs typeface="Verdana"/>
            </a:endParaRPr>
          </a:p>
          <a:p>
            <a:pPr marL="36152">
              <a:spcBef>
                <a:spcPts val="330"/>
              </a:spcBef>
            </a:pPr>
            <a:r>
              <a:rPr sz="499" dirty="0">
                <a:solidFill>
                  <a:srgbClr val="333333"/>
                </a:solidFill>
                <a:latin typeface="Verdana"/>
                <a:cs typeface="Verdana"/>
              </a:rPr>
              <a:t>(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28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d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ays)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7187780" y="1228822"/>
            <a:ext cx="682419" cy="1239262"/>
            <a:chOff x="7191006" y="1230337"/>
            <a:chExt cx="683260" cy="1240790"/>
          </a:xfrm>
        </p:grpSpPr>
        <p:pic>
          <p:nvPicPr>
            <p:cNvPr id="63" name="object 6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191006" y="1230337"/>
              <a:ext cx="682647" cy="1240582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7220544" y="1246747"/>
              <a:ext cx="623570" cy="1188085"/>
            </a:xfrm>
            <a:custGeom>
              <a:avLst/>
              <a:gdLst/>
              <a:ahLst/>
              <a:cxnLst/>
              <a:rect l="l" t="t" r="r" b="b"/>
              <a:pathLst>
                <a:path w="623570" h="1188085">
                  <a:moveTo>
                    <a:pt x="519607" y="0"/>
                  </a:moveTo>
                  <a:lnTo>
                    <a:pt x="103924" y="0"/>
                  </a:lnTo>
                  <a:lnTo>
                    <a:pt x="63474" y="8167"/>
                  </a:lnTo>
                  <a:lnTo>
                    <a:pt x="30440" y="30440"/>
                  </a:lnTo>
                  <a:lnTo>
                    <a:pt x="8167" y="63474"/>
                  </a:lnTo>
                  <a:lnTo>
                    <a:pt x="0" y="103924"/>
                  </a:lnTo>
                  <a:lnTo>
                    <a:pt x="0" y="1084148"/>
                  </a:lnTo>
                  <a:lnTo>
                    <a:pt x="8167" y="1124598"/>
                  </a:lnTo>
                  <a:lnTo>
                    <a:pt x="30440" y="1157631"/>
                  </a:lnTo>
                  <a:lnTo>
                    <a:pt x="63474" y="1179904"/>
                  </a:lnTo>
                  <a:lnTo>
                    <a:pt x="103924" y="1188072"/>
                  </a:lnTo>
                  <a:lnTo>
                    <a:pt x="519607" y="1188072"/>
                  </a:lnTo>
                  <a:lnTo>
                    <a:pt x="560057" y="1179904"/>
                  </a:lnTo>
                  <a:lnTo>
                    <a:pt x="593091" y="1157631"/>
                  </a:lnTo>
                  <a:lnTo>
                    <a:pt x="615364" y="1124598"/>
                  </a:lnTo>
                  <a:lnTo>
                    <a:pt x="623531" y="1084148"/>
                  </a:lnTo>
                  <a:lnTo>
                    <a:pt x="623531" y="103924"/>
                  </a:lnTo>
                  <a:lnTo>
                    <a:pt x="615364" y="63474"/>
                  </a:lnTo>
                  <a:lnTo>
                    <a:pt x="593091" y="30440"/>
                  </a:lnTo>
                  <a:lnTo>
                    <a:pt x="560057" y="8167"/>
                  </a:lnTo>
                  <a:lnTo>
                    <a:pt x="519607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7220543" y="1246748"/>
              <a:ext cx="623570" cy="1188085"/>
            </a:xfrm>
            <a:custGeom>
              <a:avLst/>
              <a:gdLst/>
              <a:ahLst/>
              <a:cxnLst/>
              <a:rect l="l" t="t" r="r" b="b"/>
              <a:pathLst>
                <a:path w="623570" h="1188085">
                  <a:moveTo>
                    <a:pt x="0" y="103923"/>
                  </a:moveTo>
                  <a:lnTo>
                    <a:pt x="8166" y="63471"/>
                  </a:lnTo>
                  <a:lnTo>
                    <a:pt x="30438" y="30438"/>
                  </a:lnTo>
                  <a:lnTo>
                    <a:pt x="63471" y="8166"/>
                  </a:lnTo>
                  <a:lnTo>
                    <a:pt x="103923" y="0"/>
                  </a:lnTo>
                  <a:lnTo>
                    <a:pt x="519601" y="0"/>
                  </a:lnTo>
                  <a:lnTo>
                    <a:pt x="560052" y="8166"/>
                  </a:lnTo>
                  <a:lnTo>
                    <a:pt x="593086" y="30438"/>
                  </a:lnTo>
                  <a:lnTo>
                    <a:pt x="615358" y="63471"/>
                  </a:lnTo>
                  <a:lnTo>
                    <a:pt x="623524" y="103923"/>
                  </a:lnTo>
                  <a:lnTo>
                    <a:pt x="623524" y="1084142"/>
                  </a:lnTo>
                  <a:lnTo>
                    <a:pt x="615358" y="1124593"/>
                  </a:lnTo>
                  <a:lnTo>
                    <a:pt x="593086" y="1157627"/>
                  </a:lnTo>
                  <a:lnTo>
                    <a:pt x="560052" y="1179898"/>
                  </a:lnTo>
                  <a:lnTo>
                    <a:pt x="519601" y="1188065"/>
                  </a:lnTo>
                  <a:lnTo>
                    <a:pt x="103923" y="1188065"/>
                  </a:lnTo>
                  <a:lnTo>
                    <a:pt x="63471" y="1179898"/>
                  </a:lnTo>
                  <a:lnTo>
                    <a:pt x="30438" y="1157627"/>
                  </a:lnTo>
                  <a:lnTo>
                    <a:pt x="8166" y="1124593"/>
                  </a:lnTo>
                  <a:lnTo>
                    <a:pt x="0" y="1084142"/>
                  </a:lnTo>
                  <a:lnTo>
                    <a:pt x="0" y="103923"/>
                  </a:lnTo>
                  <a:close/>
                </a:path>
              </a:pathLst>
            </a:custGeom>
            <a:ln w="4922">
              <a:solidFill>
                <a:srgbClr val="0032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7258921" y="1452150"/>
            <a:ext cx="532743" cy="65514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051" marR="5074" indent="-634" algn="ctr">
              <a:lnSpc>
                <a:spcPct val="103400"/>
              </a:lnSpc>
              <a:spcBef>
                <a:spcPts val="95"/>
              </a:spcBef>
            </a:pPr>
            <a:r>
              <a:rPr sz="499" b="1" spc="10" dirty="0">
                <a:solidFill>
                  <a:srgbClr val="333333"/>
                </a:solidFill>
                <a:latin typeface="Verdana"/>
                <a:cs typeface="Verdana"/>
              </a:rPr>
              <a:t>EOT </a:t>
            </a:r>
            <a:r>
              <a:rPr sz="499" b="1" dirty="0">
                <a:solidFill>
                  <a:srgbClr val="333333"/>
                </a:solidFill>
                <a:latin typeface="Verdana"/>
                <a:cs typeface="Verdana"/>
              </a:rPr>
              <a:t>Visit </a:t>
            </a:r>
            <a:r>
              <a:rPr sz="499" b="1" spc="10" dirty="0">
                <a:solidFill>
                  <a:srgbClr val="333333"/>
                </a:solidFill>
                <a:latin typeface="Verdana"/>
                <a:cs typeface="Verdana"/>
              </a:rPr>
              <a:t>and </a:t>
            </a:r>
            <a:r>
              <a:rPr sz="499" b="1" spc="-16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b="1" spc="5" dirty="0">
                <a:solidFill>
                  <a:srgbClr val="333333"/>
                </a:solidFill>
                <a:latin typeface="Verdana"/>
                <a:cs typeface="Verdana"/>
              </a:rPr>
              <a:t>Follow-up </a:t>
            </a:r>
            <a:r>
              <a:rPr sz="499" b="1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until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participant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withdrawal,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loss to follow-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up,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end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of </a:t>
            </a:r>
            <a:r>
              <a:rPr sz="499" spc="10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study,</a:t>
            </a:r>
            <a:r>
              <a:rPr sz="499" spc="-2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or</a:t>
            </a:r>
            <a:r>
              <a:rPr sz="499" spc="-25" dirty="0">
                <a:solidFill>
                  <a:srgbClr val="333333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333333"/>
                </a:solidFill>
                <a:latin typeface="Verdana"/>
                <a:cs typeface="Verdana"/>
              </a:rPr>
              <a:t>death</a:t>
            </a:r>
            <a:endParaRPr sz="499">
              <a:latin typeface="Verdana"/>
              <a:cs typeface="Verdana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4388436" y="1904075"/>
            <a:ext cx="360870" cy="229587"/>
            <a:chOff x="4388209" y="1906423"/>
            <a:chExt cx="361315" cy="229870"/>
          </a:xfrm>
        </p:grpSpPr>
        <p:pic>
          <p:nvPicPr>
            <p:cNvPr id="68" name="object 6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88209" y="1906423"/>
              <a:ext cx="361015" cy="229737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21029" y="1952370"/>
              <a:ext cx="295376" cy="164098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414465" y="1919550"/>
              <a:ext cx="308610" cy="184150"/>
            </a:xfrm>
            <a:custGeom>
              <a:avLst/>
              <a:gdLst/>
              <a:ahLst/>
              <a:cxnLst/>
              <a:rect l="l" t="t" r="r" b="b"/>
              <a:pathLst>
                <a:path w="308610" h="184150">
                  <a:moveTo>
                    <a:pt x="277876" y="0"/>
                  </a:moveTo>
                  <a:lnTo>
                    <a:pt x="30632" y="0"/>
                  </a:lnTo>
                  <a:lnTo>
                    <a:pt x="18709" y="2407"/>
                  </a:lnTo>
                  <a:lnTo>
                    <a:pt x="8972" y="8972"/>
                  </a:lnTo>
                  <a:lnTo>
                    <a:pt x="2407" y="18709"/>
                  </a:lnTo>
                  <a:lnTo>
                    <a:pt x="0" y="30632"/>
                  </a:lnTo>
                  <a:lnTo>
                    <a:pt x="0" y="153162"/>
                  </a:lnTo>
                  <a:lnTo>
                    <a:pt x="2407" y="165084"/>
                  </a:lnTo>
                  <a:lnTo>
                    <a:pt x="8972" y="174821"/>
                  </a:lnTo>
                  <a:lnTo>
                    <a:pt x="18709" y="181386"/>
                  </a:lnTo>
                  <a:lnTo>
                    <a:pt x="30632" y="183794"/>
                  </a:lnTo>
                  <a:lnTo>
                    <a:pt x="277876" y="183794"/>
                  </a:lnTo>
                  <a:lnTo>
                    <a:pt x="289798" y="181386"/>
                  </a:lnTo>
                  <a:lnTo>
                    <a:pt x="299535" y="174821"/>
                  </a:lnTo>
                  <a:lnTo>
                    <a:pt x="306100" y="165084"/>
                  </a:lnTo>
                  <a:lnTo>
                    <a:pt x="308508" y="153162"/>
                  </a:lnTo>
                  <a:lnTo>
                    <a:pt x="308508" y="30632"/>
                  </a:lnTo>
                  <a:lnTo>
                    <a:pt x="306100" y="18709"/>
                  </a:lnTo>
                  <a:lnTo>
                    <a:pt x="299535" y="8972"/>
                  </a:lnTo>
                  <a:lnTo>
                    <a:pt x="289798" y="2407"/>
                  </a:lnTo>
                  <a:lnTo>
                    <a:pt x="277876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4462058" y="1963504"/>
            <a:ext cx="210560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b="1" spc="2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00" b="1" spc="20" dirty="0">
                <a:solidFill>
                  <a:srgbClr val="FFFFFF"/>
                </a:solidFill>
                <a:latin typeface="Verdana"/>
                <a:cs typeface="Verdana"/>
              </a:rPr>
              <a:t>RD</a:t>
            </a:r>
            <a:r>
              <a:rPr sz="400" b="1" spc="10" dirty="0">
                <a:solidFill>
                  <a:srgbClr val="FFFFFF"/>
                </a:solidFill>
                <a:latin typeface="Verdana"/>
                <a:cs typeface="Verdana"/>
              </a:rPr>
              <a:t>+</a:t>
            </a:r>
            <a:endParaRPr sz="400">
              <a:latin typeface="Verdana"/>
              <a:cs typeface="Verdana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5601267" y="1727067"/>
            <a:ext cx="360870" cy="236562"/>
            <a:chOff x="5602536" y="1729196"/>
            <a:chExt cx="361315" cy="236854"/>
          </a:xfrm>
        </p:grpSpPr>
        <p:pic>
          <p:nvPicPr>
            <p:cNvPr id="73" name="object 7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2536" y="1729196"/>
              <a:ext cx="361015" cy="236301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641919" y="1775155"/>
              <a:ext cx="282248" cy="164087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628792" y="1742325"/>
              <a:ext cx="308610" cy="190500"/>
            </a:xfrm>
            <a:custGeom>
              <a:avLst/>
              <a:gdLst/>
              <a:ahLst/>
              <a:cxnLst/>
              <a:rect l="l" t="t" r="r" b="b"/>
              <a:pathLst>
                <a:path w="308610" h="190500">
                  <a:moveTo>
                    <a:pt x="276783" y="0"/>
                  </a:moveTo>
                  <a:lnTo>
                    <a:pt x="31724" y="0"/>
                  </a:lnTo>
                  <a:lnTo>
                    <a:pt x="19373" y="2492"/>
                  </a:lnTo>
                  <a:lnTo>
                    <a:pt x="9290" y="9290"/>
                  </a:lnTo>
                  <a:lnTo>
                    <a:pt x="2492" y="19373"/>
                  </a:lnTo>
                  <a:lnTo>
                    <a:pt x="0" y="31724"/>
                  </a:lnTo>
                  <a:lnTo>
                    <a:pt x="0" y="158622"/>
                  </a:lnTo>
                  <a:lnTo>
                    <a:pt x="2492" y="170973"/>
                  </a:lnTo>
                  <a:lnTo>
                    <a:pt x="9290" y="181057"/>
                  </a:lnTo>
                  <a:lnTo>
                    <a:pt x="19373" y="187855"/>
                  </a:lnTo>
                  <a:lnTo>
                    <a:pt x="31724" y="190347"/>
                  </a:lnTo>
                  <a:lnTo>
                    <a:pt x="276783" y="190347"/>
                  </a:lnTo>
                  <a:lnTo>
                    <a:pt x="289129" y="187855"/>
                  </a:lnTo>
                  <a:lnTo>
                    <a:pt x="299213" y="181057"/>
                  </a:lnTo>
                  <a:lnTo>
                    <a:pt x="306014" y="170973"/>
                  </a:lnTo>
                  <a:lnTo>
                    <a:pt x="308508" y="158622"/>
                  </a:lnTo>
                  <a:lnTo>
                    <a:pt x="308508" y="31724"/>
                  </a:lnTo>
                  <a:lnTo>
                    <a:pt x="306014" y="19373"/>
                  </a:lnTo>
                  <a:lnTo>
                    <a:pt x="299213" y="9290"/>
                  </a:lnTo>
                  <a:lnTo>
                    <a:pt x="289129" y="2492"/>
                  </a:lnTo>
                  <a:lnTo>
                    <a:pt x="276783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5684328" y="1793052"/>
            <a:ext cx="190265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b="1" spc="25" dirty="0">
                <a:solidFill>
                  <a:srgbClr val="FFFFFF"/>
                </a:solidFill>
                <a:latin typeface="Verdana"/>
                <a:cs typeface="Verdana"/>
              </a:rPr>
              <a:t>M</a:t>
            </a:r>
            <a:r>
              <a:rPr sz="400" b="1" spc="20" dirty="0">
                <a:solidFill>
                  <a:srgbClr val="FFFFFF"/>
                </a:solidFill>
                <a:latin typeface="Verdana"/>
                <a:cs typeface="Verdana"/>
              </a:rPr>
              <a:t>RD</a:t>
            </a:r>
            <a:r>
              <a:rPr sz="400" b="1" spc="5" dirty="0">
                <a:solidFill>
                  <a:srgbClr val="FFFFFF"/>
                </a:solidFill>
                <a:latin typeface="Verdana"/>
                <a:cs typeface="Verdana"/>
              </a:rPr>
              <a:t>-</a:t>
            </a:r>
            <a:endParaRPr sz="400">
              <a:latin typeface="Verdana"/>
              <a:cs typeface="Verdana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5601267" y="2146641"/>
            <a:ext cx="360870" cy="236562"/>
            <a:chOff x="5602536" y="2149288"/>
            <a:chExt cx="361315" cy="236854"/>
          </a:xfrm>
        </p:grpSpPr>
        <p:pic>
          <p:nvPicPr>
            <p:cNvPr id="78" name="object 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2536" y="2149288"/>
              <a:ext cx="361015" cy="23630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622228" y="2195235"/>
              <a:ext cx="321632" cy="164098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628792" y="2162417"/>
              <a:ext cx="308610" cy="190500"/>
            </a:xfrm>
            <a:custGeom>
              <a:avLst/>
              <a:gdLst/>
              <a:ahLst/>
              <a:cxnLst/>
              <a:rect l="l" t="t" r="r" b="b"/>
              <a:pathLst>
                <a:path w="308610" h="190500">
                  <a:moveTo>
                    <a:pt x="276783" y="0"/>
                  </a:moveTo>
                  <a:lnTo>
                    <a:pt x="31724" y="0"/>
                  </a:lnTo>
                  <a:lnTo>
                    <a:pt x="19373" y="2492"/>
                  </a:lnTo>
                  <a:lnTo>
                    <a:pt x="9290" y="9290"/>
                  </a:lnTo>
                  <a:lnTo>
                    <a:pt x="2492" y="19373"/>
                  </a:lnTo>
                  <a:lnTo>
                    <a:pt x="0" y="31724"/>
                  </a:lnTo>
                  <a:lnTo>
                    <a:pt x="0" y="158622"/>
                  </a:lnTo>
                  <a:lnTo>
                    <a:pt x="2492" y="170973"/>
                  </a:lnTo>
                  <a:lnTo>
                    <a:pt x="9290" y="181057"/>
                  </a:lnTo>
                  <a:lnTo>
                    <a:pt x="19373" y="187855"/>
                  </a:lnTo>
                  <a:lnTo>
                    <a:pt x="31724" y="190347"/>
                  </a:lnTo>
                  <a:lnTo>
                    <a:pt x="276783" y="190347"/>
                  </a:lnTo>
                  <a:lnTo>
                    <a:pt x="289129" y="187855"/>
                  </a:lnTo>
                  <a:lnTo>
                    <a:pt x="299213" y="181057"/>
                  </a:lnTo>
                  <a:lnTo>
                    <a:pt x="306014" y="170973"/>
                  </a:lnTo>
                  <a:lnTo>
                    <a:pt x="308508" y="158622"/>
                  </a:lnTo>
                  <a:lnTo>
                    <a:pt x="308508" y="31724"/>
                  </a:lnTo>
                  <a:lnTo>
                    <a:pt x="306014" y="19373"/>
                  </a:lnTo>
                  <a:lnTo>
                    <a:pt x="299213" y="9290"/>
                  </a:lnTo>
                  <a:lnTo>
                    <a:pt x="289129" y="2492"/>
                  </a:lnTo>
                  <a:lnTo>
                    <a:pt x="276783" y="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5664252" y="2212625"/>
            <a:ext cx="229587" cy="755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400" b="1" spc="15" dirty="0">
                <a:solidFill>
                  <a:srgbClr val="FFFFFF"/>
                </a:solidFill>
                <a:latin typeface="Verdana"/>
                <a:cs typeface="Verdana"/>
              </a:rPr>
              <a:t>MRD</a:t>
            </a:r>
            <a:r>
              <a:rPr sz="400" b="1" spc="-3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00" b="1" spc="10" dirty="0">
                <a:solidFill>
                  <a:srgbClr val="FFFFFF"/>
                </a:solidFill>
                <a:latin typeface="Verdana"/>
                <a:cs typeface="Verdana"/>
              </a:rPr>
              <a:t>+</a:t>
            </a:r>
            <a:endParaRPr sz="400">
              <a:latin typeface="Verdana"/>
              <a:cs typeface="Verdana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4565442" y="1524540"/>
            <a:ext cx="1515147" cy="760427"/>
            <a:chOff x="4565434" y="1526419"/>
            <a:chExt cx="1517015" cy="761365"/>
          </a:xfrm>
        </p:grpSpPr>
        <p:sp>
          <p:nvSpPr>
            <p:cNvPr id="83" name="object 83"/>
            <p:cNvSpPr/>
            <p:nvPr/>
          </p:nvSpPr>
          <p:spPr>
            <a:xfrm>
              <a:off x="5937168" y="2248333"/>
              <a:ext cx="144780" cy="39370"/>
            </a:xfrm>
            <a:custGeom>
              <a:avLst/>
              <a:gdLst/>
              <a:ahLst/>
              <a:cxnLst/>
              <a:rect l="l" t="t" r="r" b="b"/>
              <a:pathLst>
                <a:path w="144779" h="39369">
                  <a:moveTo>
                    <a:pt x="106159" y="0"/>
                  </a:moveTo>
                  <a:lnTo>
                    <a:pt x="105540" y="16402"/>
                  </a:lnTo>
                  <a:lnTo>
                    <a:pt x="112090" y="16649"/>
                  </a:lnTo>
                  <a:lnTo>
                    <a:pt x="111848" y="23202"/>
                  </a:lnTo>
                  <a:lnTo>
                    <a:pt x="105283" y="23202"/>
                  </a:lnTo>
                  <a:lnTo>
                    <a:pt x="104673" y="39357"/>
                  </a:lnTo>
                  <a:lnTo>
                    <a:pt x="140287" y="23202"/>
                  </a:lnTo>
                  <a:lnTo>
                    <a:pt x="111848" y="23202"/>
                  </a:lnTo>
                  <a:lnTo>
                    <a:pt x="105292" y="22955"/>
                  </a:lnTo>
                  <a:lnTo>
                    <a:pt x="140834" y="22955"/>
                  </a:lnTo>
                  <a:lnTo>
                    <a:pt x="144767" y="21170"/>
                  </a:lnTo>
                  <a:lnTo>
                    <a:pt x="106159" y="0"/>
                  </a:lnTo>
                  <a:close/>
                </a:path>
                <a:path w="144779" h="39369">
                  <a:moveTo>
                    <a:pt x="105540" y="16402"/>
                  </a:moveTo>
                  <a:lnTo>
                    <a:pt x="105292" y="22955"/>
                  </a:lnTo>
                  <a:lnTo>
                    <a:pt x="111848" y="23202"/>
                  </a:lnTo>
                  <a:lnTo>
                    <a:pt x="112090" y="16649"/>
                  </a:lnTo>
                  <a:lnTo>
                    <a:pt x="105540" y="16402"/>
                  </a:lnTo>
                  <a:close/>
                </a:path>
                <a:path w="144779" h="39369">
                  <a:moveTo>
                    <a:pt x="253" y="12420"/>
                  </a:moveTo>
                  <a:lnTo>
                    <a:pt x="0" y="18973"/>
                  </a:lnTo>
                  <a:lnTo>
                    <a:pt x="105292" y="22955"/>
                  </a:lnTo>
                  <a:lnTo>
                    <a:pt x="105540" y="16402"/>
                  </a:lnTo>
                  <a:lnTo>
                    <a:pt x="253" y="12420"/>
                  </a:lnTo>
                  <a:close/>
                </a:path>
              </a:pathLst>
            </a:custGeom>
            <a:solidFill>
              <a:srgbClr val="0034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4565434" y="1526419"/>
              <a:ext cx="765810" cy="391160"/>
            </a:xfrm>
            <a:custGeom>
              <a:avLst/>
              <a:gdLst/>
              <a:ahLst/>
              <a:cxnLst/>
              <a:rect l="l" t="t" r="r" b="b"/>
              <a:pathLst>
                <a:path w="765810" h="391160">
                  <a:moveTo>
                    <a:pt x="759548" y="0"/>
                  </a:moveTo>
                  <a:lnTo>
                    <a:pt x="665797" y="47332"/>
                  </a:lnTo>
                  <a:lnTo>
                    <a:pt x="671715" y="59042"/>
                  </a:lnTo>
                  <a:lnTo>
                    <a:pt x="765467" y="11722"/>
                  </a:lnTo>
                  <a:lnTo>
                    <a:pt x="759548" y="0"/>
                  </a:lnTo>
                  <a:close/>
                </a:path>
                <a:path w="765810" h="391160">
                  <a:moveTo>
                    <a:pt x="630631" y="65074"/>
                  </a:moveTo>
                  <a:lnTo>
                    <a:pt x="536879" y="112395"/>
                  </a:lnTo>
                  <a:lnTo>
                    <a:pt x="542798" y="124117"/>
                  </a:lnTo>
                  <a:lnTo>
                    <a:pt x="636549" y="76796"/>
                  </a:lnTo>
                  <a:lnTo>
                    <a:pt x="630631" y="65074"/>
                  </a:lnTo>
                  <a:close/>
                </a:path>
                <a:path w="765810" h="391160">
                  <a:moveTo>
                    <a:pt x="501726" y="130149"/>
                  </a:moveTo>
                  <a:lnTo>
                    <a:pt x="407962" y="177469"/>
                  </a:lnTo>
                  <a:lnTo>
                    <a:pt x="413880" y="189191"/>
                  </a:lnTo>
                  <a:lnTo>
                    <a:pt x="507631" y="141871"/>
                  </a:lnTo>
                  <a:lnTo>
                    <a:pt x="501726" y="130149"/>
                  </a:lnTo>
                  <a:close/>
                </a:path>
                <a:path w="765810" h="391160">
                  <a:moveTo>
                    <a:pt x="372808" y="195224"/>
                  </a:moveTo>
                  <a:lnTo>
                    <a:pt x="279057" y="242544"/>
                  </a:lnTo>
                  <a:lnTo>
                    <a:pt x="284975" y="254266"/>
                  </a:lnTo>
                  <a:lnTo>
                    <a:pt x="378726" y="206933"/>
                  </a:lnTo>
                  <a:lnTo>
                    <a:pt x="372808" y="195224"/>
                  </a:lnTo>
                  <a:close/>
                </a:path>
                <a:path w="765810" h="391160">
                  <a:moveTo>
                    <a:pt x="243890" y="260299"/>
                  </a:moveTo>
                  <a:lnTo>
                    <a:pt x="150139" y="307619"/>
                  </a:lnTo>
                  <a:lnTo>
                    <a:pt x="156057" y="319341"/>
                  </a:lnTo>
                  <a:lnTo>
                    <a:pt x="249809" y="272008"/>
                  </a:lnTo>
                  <a:lnTo>
                    <a:pt x="243890" y="260299"/>
                  </a:lnTo>
                  <a:close/>
                </a:path>
                <a:path w="765810" h="391160">
                  <a:moveTo>
                    <a:pt x="26289" y="355434"/>
                  </a:moveTo>
                  <a:lnTo>
                    <a:pt x="0" y="390766"/>
                  </a:lnTo>
                  <a:lnTo>
                    <a:pt x="44030" y="390588"/>
                  </a:lnTo>
                  <a:lnTo>
                    <a:pt x="39614" y="381838"/>
                  </a:lnTo>
                  <a:lnTo>
                    <a:pt x="32258" y="381838"/>
                  </a:lnTo>
                  <a:lnTo>
                    <a:pt x="26339" y="370116"/>
                  </a:lnTo>
                  <a:lnTo>
                    <a:pt x="32204" y="367155"/>
                  </a:lnTo>
                  <a:lnTo>
                    <a:pt x="26289" y="355434"/>
                  </a:lnTo>
                  <a:close/>
                </a:path>
                <a:path w="765810" h="391160">
                  <a:moveTo>
                    <a:pt x="32204" y="367155"/>
                  </a:moveTo>
                  <a:lnTo>
                    <a:pt x="26339" y="370116"/>
                  </a:lnTo>
                  <a:lnTo>
                    <a:pt x="32258" y="381838"/>
                  </a:lnTo>
                  <a:lnTo>
                    <a:pt x="38120" y="378878"/>
                  </a:lnTo>
                  <a:lnTo>
                    <a:pt x="32204" y="367155"/>
                  </a:lnTo>
                  <a:close/>
                </a:path>
                <a:path w="765810" h="391160">
                  <a:moveTo>
                    <a:pt x="38120" y="378878"/>
                  </a:moveTo>
                  <a:lnTo>
                    <a:pt x="32258" y="381838"/>
                  </a:lnTo>
                  <a:lnTo>
                    <a:pt x="39614" y="381838"/>
                  </a:lnTo>
                  <a:lnTo>
                    <a:pt x="38120" y="378878"/>
                  </a:lnTo>
                  <a:close/>
                </a:path>
                <a:path w="765810" h="391160">
                  <a:moveTo>
                    <a:pt x="114985" y="325374"/>
                  </a:moveTo>
                  <a:lnTo>
                    <a:pt x="32204" y="367155"/>
                  </a:lnTo>
                  <a:lnTo>
                    <a:pt x="38120" y="378878"/>
                  </a:lnTo>
                  <a:lnTo>
                    <a:pt x="120904" y="337083"/>
                  </a:lnTo>
                  <a:lnTo>
                    <a:pt x="114985" y="325374"/>
                  </a:lnTo>
                  <a:close/>
                </a:path>
              </a:pathLst>
            </a:custGeom>
            <a:solidFill>
              <a:srgbClr val="00275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4402368" y="2232686"/>
            <a:ext cx="988746" cy="489339"/>
          </a:xfrm>
          <a:prstGeom prst="rect">
            <a:avLst/>
          </a:prstGeom>
          <a:solidFill>
            <a:srgbClr val="E2F2DA"/>
          </a:solidFill>
        </p:spPr>
        <p:txBody>
          <a:bodyPr vert="horz" wrap="square" lIns="0" tIns="25369" rIns="0" bIns="0" rtlCol="0">
            <a:spAutoFit/>
          </a:bodyPr>
          <a:lstStyle/>
          <a:p>
            <a:pPr marL="45665" marR="82451">
              <a:lnSpc>
                <a:spcPct val="102299"/>
              </a:lnSpc>
              <a:spcBef>
                <a:spcPts val="200"/>
              </a:spcBef>
            </a:pP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**Patients</a:t>
            </a:r>
            <a:r>
              <a:rPr sz="599" b="1" spc="-2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599" b="1" spc="10" dirty="0">
                <a:solidFill>
                  <a:srgbClr val="212121"/>
                </a:solidFill>
                <a:latin typeface="Arial"/>
                <a:cs typeface="Arial"/>
              </a:rPr>
              <a:t>who</a:t>
            </a:r>
            <a:r>
              <a:rPr sz="599" b="1" spc="-1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convert </a:t>
            </a:r>
            <a:r>
              <a:rPr sz="599" b="1" spc="-15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to </a:t>
            </a:r>
            <a:r>
              <a:rPr sz="599" b="1" spc="10" dirty="0">
                <a:solidFill>
                  <a:srgbClr val="212121"/>
                </a:solidFill>
                <a:latin typeface="Arial"/>
                <a:cs typeface="Arial"/>
              </a:rPr>
              <a:t>MRD + or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relapse </a:t>
            </a:r>
            <a:r>
              <a:rPr sz="599" b="1" spc="10" dirty="0">
                <a:solidFill>
                  <a:srgbClr val="212121"/>
                </a:solidFill>
                <a:latin typeface="Arial"/>
                <a:cs typeface="Arial"/>
              </a:rPr>
              <a:t> from CR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any time </a:t>
            </a:r>
            <a:r>
              <a:rPr sz="599" b="1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during </a:t>
            </a:r>
            <a:r>
              <a:rPr sz="599" b="1" dirty="0">
                <a:solidFill>
                  <a:srgbClr val="212121"/>
                </a:solidFill>
                <a:latin typeface="Arial"/>
                <a:cs typeface="Arial"/>
              </a:rPr>
              <a:t>Teclistamab </a:t>
            </a:r>
            <a:r>
              <a:rPr sz="599" b="1" spc="5" dirty="0">
                <a:solidFill>
                  <a:srgbClr val="212121"/>
                </a:solidFill>
                <a:latin typeface="Arial"/>
                <a:cs typeface="Arial"/>
              </a:rPr>
              <a:t> maintenance</a:t>
            </a:r>
            <a:endParaRPr sz="599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067433" y="2871062"/>
            <a:ext cx="3618848" cy="1140381"/>
          </a:xfrm>
          <a:prstGeom prst="rect">
            <a:avLst/>
          </a:prstGeom>
          <a:ln w="6563">
            <a:solidFill>
              <a:srgbClr val="646464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499" b="1" spc="5" dirty="0">
                <a:latin typeface="Verdana"/>
                <a:cs typeface="Verdana"/>
              </a:rPr>
              <a:t>Disease</a:t>
            </a:r>
            <a:r>
              <a:rPr sz="499" b="1" spc="-35" dirty="0">
                <a:latin typeface="Verdana"/>
                <a:cs typeface="Verdana"/>
              </a:rPr>
              <a:t> </a:t>
            </a:r>
            <a:r>
              <a:rPr sz="499" b="1" spc="5" dirty="0">
                <a:latin typeface="Verdana"/>
                <a:cs typeface="Verdana"/>
              </a:rPr>
              <a:t>assessment</a:t>
            </a:r>
            <a:endParaRPr sz="499">
              <a:latin typeface="Verdana"/>
              <a:cs typeface="Verdana"/>
            </a:endParaRPr>
          </a:p>
          <a:p>
            <a:pPr marL="692588" indent="-88793">
              <a:spcBef>
                <a:spcPts val="330"/>
              </a:spcBef>
              <a:buFont typeface="Arial"/>
              <a:buChar char="•"/>
              <a:tabLst>
                <a:tab pos="693222" algn="l"/>
              </a:tabLst>
            </a:pPr>
            <a:r>
              <a:rPr sz="499" spc="10" dirty="0">
                <a:latin typeface="Verdana"/>
                <a:cs typeface="Verdana"/>
              </a:rPr>
              <a:t>CRR,</a:t>
            </a:r>
            <a:r>
              <a:rPr sz="499" dirty="0">
                <a:latin typeface="Verdana"/>
                <a:cs typeface="Verdana"/>
              </a:rPr>
              <a:t> </a:t>
            </a:r>
            <a:r>
              <a:rPr sz="499" spc="5" dirty="0">
                <a:latin typeface="Verdana"/>
                <a:cs typeface="Verdana"/>
              </a:rPr>
              <a:t>MRD-negativity rate,</a:t>
            </a:r>
            <a:r>
              <a:rPr sz="499" spc="10" dirty="0">
                <a:latin typeface="Verdana"/>
                <a:cs typeface="Verdana"/>
              </a:rPr>
              <a:t> MRD </a:t>
            </a:r>
            <a:r>
              <a:rPr sz="499" spc="5" dirty="0">
                <a:latin typeface="Verdana"/>
                <a:cs typeface="Verdana"/>
              </a:rPr>
              <a:t>conversion,</a:t>
            </a:r>
            <a:r>
              <a:rPr sz="499" dirty="0">
                <a:latin typeface="Verdana"/>
                <a:cs typeface="Verdana"/>
              </a:rPr>
              <a:t> </a:t>
            </a:r>
            <a:r>
              <a:rPr sz="499" spc="5" dirty="0">
                <a:latin typeface="Verdana"/>
                <a:cs typeface="Verdana"/>
              </a:rPr>
              <a:t>sustained </a:t>
            </a:r>
            <a:r>
              <a:rPr sz="499" spc="10" dirty="0">
                <a:latin typeface="Verdana"/>
                <a:cs typeface="Verdana"/>
              </a:rPr>
              <a:t>MRD </a:t>
            </a:r>
            <a:r>
              <a:rPr sz="499" spc="5" dirty="0">
                <a:latin typeface="Verdana"/>
                <a:cs typeface="Verdana"/>
              </a:rPr>
              <a:t>negativity</a:t>
            </a:r>
            <a:endParaRPr sz="499">
              <a:latin typeface="Verdana"/>
              <a:cs typeface="Verdana"/>
            </a:endParaRPr>
          </a:p>
          <a:p>
            <a:pPr marL="213104" marR="100210" indent="-213104">
              <a:lnSpc>
                <a:spcPct val="155000"/>
              </a:lnSpc>
              <a:buFont typeface="Arial"/>
              <a:buChar char="•"/>
              <a:tabLst>
                <a:tab pos="213104" algn="l"/>
              </a:tabLst>
            </a:pP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MRD-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participants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will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be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defined as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those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with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negative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MRD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by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NGF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with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a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sensitivity level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of 10</a:t>
            </a:r>
            <a:r>
              <a:rPr sz="524" spc="7" baseline="23809" dirty="0">
                <a:solidFill>
                  <a:srgbClr val="212121"/>
                </a:solidFill>
                <a:latin typeface="Verdana"/>
                <a:cs typeface="Verdana"/>
              </a:rPr>
              <a:t>-6 </a:t>
            </a:r>
            <a:r>
              <a:rPr sz="524" spc="15" baseline="2380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and complete metabolic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response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by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 PET-CT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(Deauville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score </a:t>
            </a:r>
            <a:r>
              <a:rPr sz="499" spc="10" dirty="0">
                <a:solidFill>
                  <a:srgbClr val="212121"/>
                </a:solidFill>
                <a:latin typeface="Verdana"/>
                <a:cs typeface="Verdana"/>
              </a:rPr>
              <a:t>≤</a:t>
            </a:r>
            <a:r>
              <a:rPr sz="499" dirty="0">
                <a:solidFill>
                  <a:srgbClr val="212121"/>
                </a:solidFill>
                <a:latin typeface="Verdana"/>
                <a:cs typeface="Verdana"/>
              </a:rPr>
              <a:t> </a:t>
            </a:r>
            <a:r>
              <a:rPr sz="499" spc="5" dirty="0">
                <a:solidFill>
                  <a:srgbClr val="212121"/>
                </a:solidFill>
                <a:latin typeface="Verdana"/>
                <a:cs typeface="Verdana"/>
              </a:rPr>
              <a:t>3)</a:t>
            </a:r>
            <a:endParaRPr sz="499">
              <a:latin typeface="Verdana"/>
              <a:cs typeface="Verdana"/>
            </a:endParaRPr>
          </a:p>
          <a:p>
            <a:pPr>
              <a:spcBef>
                <a:spcPts val="45"/>
              </a:spcBef>
              <a:buClr>
                <a:srgbClr val="212121"/>
              </a:buClr>
              <a:buFont typeface="Arial"/>
              <a:buChar char="•"/>
            </a:pPr>
            <a:endParaRPr sz="449">
              <a:latin typeface="Verdana"/>
              <a:cs typeface="Verdana"/>
            </a:endParaRPr>
          </a:p>
          <a:p>
            <a:pPr marR="3171" algn="ctr"/>
            <a:r>
              <a:rPr sz="499" b="1" spc="5" dirty="0">
                <a:latin typeface="Verdana"/>
                <a:cs typeface="Verdana"/>
              </a:rPr>
              <a:t>Time-to-event</a:t>
            </a:r>
            <a:r>
              <a:rPr sz="499" b="1" spc="-30" dirty="0">
                <a:latin typeface="Verdana"/>
                <a:cs typeface="Verdana"/>
              </a:rPr>
              <a:t> </a:t>
            </a:r>
            <a:r>
              <a:rPr sz="499" b="1" spc="5" dirty="0">
                <a:latin typeface="Verdana"/>
                <a:cs typeface="Verdana"/>
              </a:rPr>
              <a:t>data</a:t>
            </a:r>
            <a:endParaRPr sz="499">
              <a:latin typeface="Verdana"/>
              <a:cs typeface="Verdana"/>
            </a:endParaRPr>
          </a:p>
          <a:p>
            <a:pPr marR="3171" algn="ctr">
              <a:spcBef>
                <a:spcPts val="330"/>
              </a:spcBef>
            </a:pPr>
            <a:r>
              <a:rPr sz="499" spc="5" dirty="0">
                <a:latin typeface="Verdana"/>
                <a:cs typeface="Verdana"/>
              </a:rPr>
              <a:t>PFS,</a:t>
            </a:r>
            <a:r>
              <a:rPr sz="499" spc="-10" dirty="0">
                <a:latin typeface="Verdana"/>
                <a:cs typeface="Verdana"/>
              </a:rPr>
              <a:t> </a:t>
            </a:r>
            <a:r>
              <a:rPr sz="499" spc="5" dirty="0">
                <a:latin typeface="Verdana"/>
                <a:cs typeface="Verdana"/>
              </a:rPr>
              <a:t>EFS,</a:t>
            </a:r>
            <a:r>
              <a:rPr sz="499" spc="160" dirty="0">
                <a:latin typeface="Verdana"/>
                <a:cs typeface="Verdana"/>
              </a:rPr>
              <a:t> </a:t>
            </a:r>
            <a:r>
              <a:rPr sz="499" spc="5" dirty="0">
                <a:latin typeface="Verdana"/>
                <a:cs typeface="Verdana"/>
              </a:rPr>
              <a:t>TNT,</a:t>
            </a:r>
            <a:r>
              <a:rPr sz="499" spc="-10" dirty="0">
                <a:latin typeface="Verdana"/>
                <a:cs typeface="Verdana"/>
              </a:rPr>
              <a:t> </a:t>
            </a:r>
            <a:r>
              <a:rPr sz="499" spc="10" dirty="0">
                <a:latin typeface="Verdana"/>
                <a:cs typeface="Verdana"/>
              </a:rPr>
              <a:t>DoR,</a:t>
            </a:r>
            <a:r>
              <a:rPr sz="499" spc="-5" dirty="0">
                <a:latin typeface="Verdana"/>
                <a:cs typeface="Verdana"/>
              </a:rPr>
              <a:t> </a:t>
            </a:r>
            <a:r>
              <a:rPr sz="499" spc="10" dirty="0">
                <a:latin typeface="Verdana"/>
                <a:cs typeface="Verdana"/>
              </a:rPr>
              <a:t>OS</a:t>
            </a:r>
            <a:endParaRPr sz="499">
              <a:latin typeface="Verdana"/>
              <a:cs typeface="Verdana"/>
            </a:endParaRPr>
          </a:p>
          <a:p>
            <a:pPr>
              <a:spcBef>
                <a:spcPts val="15"/>
              </a:spcBef>
            </a:pPr>
            <a:endParaRPr sz="599">
              <a:latin typeface="Verdana"/>
              <a:cs typeface="Verdana"/>
            </a:endParaRPr>
          </a:p>
          <a:p>
            <a:pPr marL="48836" algn="ctr"/>
            <a:r>
              <a:rPr sz="499" b="1" spc="5" dirty="0">
                <a:latin typeface="Verdana"/>
                <a:cs typeface="Verdana"/>
              </a:rPr>
              <a:t>Safety</a:t>
            </a:r>
            <a:r>
              <a:rPr sz="499" b="1" dirty="0">
                <a:latin typeface="Verdana"/>
                <a:cs typeface="Verdana"/>
              </a:rPr>
              <a:t> </a:t>
            </a:r>
            <a:r>
              <a:rPr sz="499" b="1" spc="10" dirty="0">
                <a:latin typeface="Verdana"/>
                <a:cs typeface="Verdana"/>
              </a:rPr>
              <a:t>and</a:t>
            </a:r>
            <a:r>
              <a:rPr sz="499" b="1" spc="5" dirty="0">
                <a:latin typeface="Verdana"/>
                <a:cs typeface="Verdana"/>
              </a:rPr>
              <a:t> tolerability</a:t>
            </a:r>
            <a:r>
              <a:rPr sz="499" b="1" dirty="0">
                <a:latin typeface="Verdana"/>
                <a:cs typeface="Verdana"/>
              </a:rPr>
              <a:t> until</a:t>
            </a:r>
            <a:r>
              <a:rPr sz="499" b="1" spc="5" dirty="0">
                <a:latin typeface="Verdana"/>
                <a:cs typeface="Verdana"/>
              </a:rPr>
              <a:t> death,</a:t>
            </a:r>
            <a:r>
              <a:rPr sz="499" b="1" spc="10" dirty="0">
                <a:latin typeface="Verdana"/>
                <a:cs typeface="Verdana"/>
              </a:rPr>
              <a:t> </a:t>
            </a:r>
            <a:r>
              <a:rPr sz="499" b="1" spc="5" dirty="0">
                <a:latin typeface="Verdana"/>
                <a:cs typeface="Verdana"/>
              </a:rPr>
              <a:t>withdrawal</a:t>
            </a:r>
            <a:r>
              <a:rPr sz="499" b="1" dirty="0">
                <a:latin typeface="Verdana"/>
                <a:cs typeface="Verdana"/>
              </a:rPr>
              <a:t> </a:t>
            </a:r>
            <a:r>
              <a:rPr sz="499" b="1" spc="5" dirty="0">
                <a:latin typeface="Verdana"/>
                <a:cs typeface="Verdana"/>
              </a:rPr>
              <a:t>of consent, </a:t>
            </a:r>
            <a:r>
              <a:rPr sz="499" b="1" spc="10" dirty="0">
                <a:latin typeface="Verdana"/>
                <a:cs typeface="Verdana"/>
              </a:rPr>
              <a:t>or</a:t>
            </a:r>
            <a:r>
              <a:rPr sz="499" b="1" spc="5" dirty="0">
                <a:latin typeface="Verdana"/>
                <a:cs typeface="Verdana"/>
              </a:rPr>
              <a:t> </a:t>
            </a:r>
            <a:r>
              <a:rPr sz="499" b="1" spc="10" dirty="0">
                <a:latin typeface="Verdana"/>
                <a:cs typeface="Verdana"/>
              </a:rPr>
              <a:t>end</a:t>
            </a:r>
            <a:r>
              <a:rPr sz="499" b="1" spc="5" dirty="0">
                <a:latin typeface="Verdana"/>
                <a:cs typeface="Verdana"/>
              </a:rPr>
              <a:t> of study</a:t>
            </a:r>
            <a:endParaRPr sz="499">
              <a:latin typeface="Verdana"/>
              <a:cs typeface="Verdana"/>
            </a:endParaRPr>
          </a:p>
          <a:p>
            <a:pPr marL="482654" lvl="1" indent="-177587">
              <a:spcBef>
                <a:spcPts val="380"/>
              </a:spcBef>
              <a:buFont typeface="Arial"/>
              <a:buChar char="•"/>
              <a:tabLst>
                <a:tab pos="482654" algn="l"/>
                <a:tab pos="483289" algn="l"/>
                <a:tab pos="1861489" algn="l"/>
              </a:tabLst>
            </a:pPr>
            <a:r>
              <a:rPr sz="749" spc="7" baseline="5555" dirty="0">
                <a:latin typeface="Verdana"/>
                <a:cs typeface="Verdana"/>
              </a:rPr>
              <a:t>Incidence</a:t>
            </a:r>
            <a:r>
              <a:rPr sz="749" spc="22" baseline="5555" dirty="0">
                <a:latin typeface="Verdana"/>
                <a:cs typeface="Verdana"/>
              </a:rPr>
              <a:t> </a:t>
            </a:r>
            <a:r>
              <a:rPr sz="749" spc="7" baseline="5555" dirty="0">
                <a:latin typeface="Verdana"/>
                <a:cs typeface="Verdana"/>
              </a:rPr>
              <a:t>of</a:t>
            </a:r>
            <a:r>
              <a:rPr sz="749" spc="22" baseline="5555" dirty="0">
                <a:latin typeface="Verdana"/>
                <a:cs typeface="Verdana"/>
              </a:rPr>
              <a:t> </a:t>
            </a:r>
            <a:r>
              <a:rPr sz="749" spc="7" baseline="5555" dirty="0">
                <a:latin typeface="Verdana"/>
                <a:cs typeface="Verdana"/>
              </a:rPr>
              <a:t>adverse</a:t>
            </a:r>
            <a:r>
              <a:rPr sz="749" spc="22" baseline="5555" dirty="0">
                <a:latin typeface="Verdana"/>
                <a:cs typeface="Verdana"/>
              </a:rPr>
              <a:t> </a:t>
            </a:r>
            <a:r>
              <a:rPr sz="749" spc="7" baseline="5555" dirty="0">
                <a:latin typeface="Verdana"/>
                <a:cs typeface="Verdana"/>
              </a:rPr>
              <a:t>events</a:t>
            </a:r>
            <a:r>
              <a:rPr sz="749" spc="30" baseline="5555" dirty="0">
                <a:latin typeface="Verdana"/>
                <a:cs typeface="Verdana"/>
              </a:rPr>
              <a:t> </a:t>
            </a:r>
            <a:r>
              <a:rPr sz="749" spc="7" baseline="5555" dirty="0">
                <a:latin typeface="Verdana"/>
                <a:cs typeface="Verdana"/>
              </a:rPr>
              <a:t>(AEs)  </a:t>
            </a:r>
            <a:r>
              <a:rPr sz="749" spc="60" baseline="5555" dirty="0">
                <a:latin typeface="Verdana"/>
                <a:cs typeface="Verdana"/>
              </a:rPr>
              <a:t> </a:t>
            </a:r>
            <a:r>
              <a:rPr sz="499" spc="60" dirty="0">
                <a:latin typeface="Arial"/>
                <a:cs typeface="Arial"/>
              </a:rPr>
              <a:t>•	</a:t>
            </a:r>
            <a:r>
              <a:rPr sz="499" spc="5" dirty="0">
                <a:latin typeface="Verdana"/>
                <a:cs typeface="Verdana"/>
              </a:rPr>
              <a:t>Changes in laboratory parameters and vital</a:t>
            </a:r>
            <a:r>
              <a:rPr sz="499" spc="10" dirty="0">
                <a:latin typeface="Verdana"/>
                <a:cs typeface="Verdana"/>
              </a:rPr>
              <a:t> </a:t>
            </a:r>
            <a:r>
              <a:rPr sz="499" spc="5" dirty="0">
                <a:latin typeface="Verdana"/>
                <a:cs typeface="Verdana"/>
              </a:rPr>
              <a:t>signs</a:t>
            </a:r>
            <a:endParaRPr sz="499">
              <a:latin typeface="Verdana"/>
              <a:cs typeface="Verdana"/>
            </a:endParaRPr>
          </a:p>
          <a:p>
            <a:pPr marL="64691" algn="ctr">
              <a:spcBef>
                <a:spcPts val="433"/>
              </a:spcBef>
            </a:pPr>
            <a:r>
              <a:rPr sz="499" b="1" spc="5" dirty="0">
                <a:latin typeface="Verdana"/>
                <a:cs typeface="Verdana"/>
              </a:rPr>
              <a:t>Exploratory</a:t>
            </a:r>
            <a:r>
              <a:rPr sz="499" b="1" spc="-25" dirty="0">
                <a:latin typeface="Verdana"/>
                <a:cs typeface="Verdana"/>
              </a:rPr>
              <a:t> </a:t>
            </a:r>
            <a:r>
              <a:rPr sz="499" b="1" spc="5" dirty="0">
                <a:latin typeface="Verdana"/>
                <a:cs typeface="Verdana"/>
              </a:rPr>
              <a:t>analyses</a:t>
            </a:r>
            <a:endParaRPr sz="49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507590" y="775924"/>
            <a:ext cx="2134778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-4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Situación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705224" y="1349703"/>
            <a:ext cx="2091017" cy="11796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66805" indent="-154754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Contrato</a:t>
            </a:r>
            <a:r>
              <a:rPr sz="1049" b="1" spc="-2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en</a:t>
            </a:r>
            <a:r>
              <a:rPr sz="1049" b="1" spc="-2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negociación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Clr>
                <a:srgbClr val="1782BF"/>
              </a:buClr>
              <a:buFont typeface="Arial"/>
              <a:buChar char="•"/>
            </a:pPr>
            <a:endParaRPr sz="1099">
              <a:latin typeface="Calibri"/>
              <a:cs typeface="Calibri"/>
            </a:endParaRPr>
          </a:p>
          <a:p>
            <a:pPr marL="166805" indent="-154754"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Protocolo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finalizado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1782BF"/>
              </a:buClr>
              <a:buFont typeface="Arial"/>
              <a:buChar char="•"/>
            </a:pPr>
            <a:endParaRPr sz="1049">
              <a:latin typeface="Calibri"/>
              <a:cs typeface="Calibri"/>
            </a:endParaRPr>
          </a:p>
          <a:p>
            <a:pPr marL="166805" indent="-154754"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10" dirty="0">
                <a:latin typeface="Calibri"/>
                <a:cs typeface="Calibri"/>
              </a:rPr>
              <a:t>Tiempos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del</a:t>
            </a:r>
            <a:r>
              <a:rPr sz="1049" b="1" spc="-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estudio:</a:t>
            </a:r>
            <a:endParaRPr sz="10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414792" algn="l"/>
              </a:tabLst>
            </a:pPr>
            <a:r>
              <a:rPr sz="1049" spc="10" dirty="0">
                <a:latin typeface="Calibri"/>
                <a:cs typeface="Calibri"/>
              </a:rPr>
              <a:t>1º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paciente: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Dic-2022</a:t>
            </a:r>
            <a:endParaRPr sz="10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414792" algn="l"/>
              </a:tabLst>
            </a:pPr>
            <a:r>
              <a:rPr sz="1049" spc="5" dirty="0">
                <a:latin typeface="Calibri"/>
                <a:cs typeface="Calibri"/>
              </a:rPr>
              <a:t>Pendiente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envio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AEMPS,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dirty="0">
                <a:latin typeface="Calibri"/>
                <a:cs typeface="Calibri"/>
              </a:rPr>
              <a:t>etc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03493" y="561041"/>
            <a:ext cx="5137166" cy="205487"/>
          </a:xfrm>
          <a:custGeom>
            <a:avLst/>
            <a:gdLst/>
            <a:ahLst/>
            <a:cxnLst/>
            <a:rect l="l" t="t" r="r" b="b"/>
            <a:pathLst>
              <a:path w="5143500" h="205740">
                <a:moveTo>
                  <a:pt x="5143334" y="0"/>
                </a:moveTo>
                <a:lnTo>
                  <a:pt x="0" y="0"/>
                </a:lnTo>
                <a:lnTo>
                  <a:pt x="0" y="205371"/>
                </a:lnTo>
                <a:lnTo>
                  <a:pt x="5143334" y="205371"/>
                </a:lnTo>
                <a:lnTo>
                  <a:pt x="514333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514600" y="1692443"/>
            <a:ext cx="4303050" cy="86432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R="5080" algn="ctr">
              <a:lnSpc>
                <a:spcPct val="100699"/>
              </a:lnSpc>
            </a:pPr>
            <a:r>
              <a:rPr lang="es-ES" sz="2800" spc="10" dirty="0">
                <a:solidFill>
                  <a:srgbClr val="002060"/>
                </a:solidFill>
              </a:rPr>
              <a:t>50</a:t>
            </a:r>
            <a:r>
              <a:rPr lang="es-ES" sz="2800" spc="-20" dirty="0">
                <a:solidFill>
                  <a:srgbClr val="002060"/>
                </a:solidFill>
              </a:rPr>
              <a:t> </a:t>
            </a:r>
            <a:r>
              <a:rPr lang="es-ES" sz="2800" spc="15" dirty="0">
                <a:solidFill>
                  <a:srgbClr val="002060"/>
                </a:solidFill>
              </a:rPr>
              <a:t>REUNIÓN</a:t>
            </a:r>
            <a:r>
              <a:rPr lang="es-ES" sz="2800" spc="-20" dirty="0">
                <a:solidFill>
                  <a:srgbClr val="002060"/>
                </a:solidFill>
              </a:rPr>
              <a:t> </a:t>
            </a:r>
            <a:r>
              <a:rPr lang="es-ES" sz="2800" spc="15" dirty="0">
                <a:solidFill>
                  <a:srgbClr val="002060"/>
                </a:solidFill>
              </a:rPr>
              <a:t>ANUAL</a:t>
            </a:r>
            <a:r>
              <a:rPr lang="es-ES" sz="2800" spc="-15" dirty="0">
                <a:solidFill>
                  <a:srgbClr val="002060"/>
                </a:solidFill>
              </a:rPr>
              <a:t> </a:t>
            </a:r>
            <a:r>
              <a:rPr lang="es-ES" sz="2800" spc="15" dirty="0">
                <a:solidFill>
                  <a:srgbClr val="002060"/>
                </a:solidFill>
              </a:rPr>
              <a:t>DE </a:t>
            </a:r>
            <a:r>
              <a:rPr lang="es-ES" sz="2800" spc="-540" dirty="0">
                <a:solidFill>
                  <a:srgbClr val="002060"/>
                </a:solidFill>
              </a:rPr>
              <a:t> </a:t>
            </a:r>
            <a:r>
              <a:rPr lang="es-ES" sz="2800" spc="15" dirty="0">
                <a:solidFill>
                  <a:srgbClr val="002060"/>
                </a:solidFill>
              </a:rPr>
              <a:t>PETHEMA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3344541" y="2964459"/>
            <a:ext cx="2453789" cy="75852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50314" marR="142069" indent="547347">
              <a:lnSpc>
                <a:spcPct val="117500"/>
              </a:lnSpc>
              <a:spcBef>
                <a:spcPts val="100"/>
              </a:spcBef>
            </a:pPr>
            <a:r>
              <a:rPr sz="1348" dirty="0">
                <a:latin typeface="Arial"/>
                <a:cs typeface="Arial"/>
              </a:rPr>
              <a:t>Laura </a:t>
            </a:r>
            <a:r>
              <a:rPr sz="1348" spc="-5" dirty="0">
                <a:latin typeface="Arial"/>
                <a:cs typeface="Arial"/>
              </a:rPr>
              <a:t>Rosiñol </a:t>
            </a:r>
            <a:r>
              <a:rPr sz="1348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Hospital</a:t>
            </a:r>
            <a:r>
              <a:rPr sz="1348" spc="-10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Clínic </a:t>
            </a:r>
            <a:r>
              <a:rPr sz="1348" dirty="0">
                <a:latin typeface="Arial"/>
                <a:cs typeface="Arial"/>
              </a:rPr>
              <a:t>de</a:t>
            </a:r>
            <a:r>
              <a:rPr sz="1348" spc="-5" dirty="0">
                <a:latin typeface="Arial"/>
                <a:cs typeface="Arial"/>
              </a:rPr>
              <a:t> Barcelona</a:t>
            </a:r>
            <a:endParaRPr sz="1348">
              <a:latin typeface="Arial"/>
              <a:cs typeface="Arial"/>
            </a:endParaRPr>
          </a:p>
          <a:p>
            <a:pPr marL="12685">
              <a:spcBef>
                <a:spcPts val="350"/>
              </a:spcBef>
            </a:pPr>
            <a:r>
              <a:rPr sz="1348" spc="-5" dirty="0">
                <a:latin typeface="Arial"/>
                <a:cs typeface="Arial"/>
              </a:rPr>
              <a:t>Barcelona,</a:t>
            </a:r>
            <a:r>
              <a:rPr sz="1348" spc="-2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27</a:t>
            </a:r>
            <a:r>
              <a:rPr sz="1348" spc="-1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de</a:t>
            </a:r>
            <a:r>
              <a:rPr sz="1348" spc="-15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mayo</a:t>
            </a:r>
            <a:r>
              <a:rPr sz="1348" spc="-10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de</a:t>
            </a:r>
            <a:r>
              <a:rPr sz="1348" spc="-1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2022</a:t>
            </a:r>
            <a:endParaRPr sz="13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03493" y="561041"/>
            <a:ext cx="5137166" cy="205487"/>
          </a:xfrm>
          <a:custGeom>
            <a:avLst/>
            <a:gdLst/>
            <a:ahLst/>
            <a:cxnLst/>
            <a:rect l="l" t="t" r="r" b="b"/>
            <a:pathLst>
              <a:path w="5143500" h="205740">
                <a:moveTo>
                  <a:pt x="5143334" y="0"/>
                </a:moveTo>
                <a:lnTo>
                  <a:pt x="0" y="0"/>
                </a:lnTo>
                <a:lnTo>
                  <a:pt x="0" y="205371"/>
                </a:lnTo>
                <a:lnTo>
                  <a:pt x="5143334" y="205371"/>
                </a:lnTo>
                <a:lnTo>
                  <a:pt x="514333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299031" y="810339"/>
            <a:ext cx="4863769" cy="28070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lnSpc>
                <a:spcPct val="100699"/>
              </a:lnSpc>
              <a:spcBef>
                <a:spcPts val="105"/>
              </a:spcBef>
            </a:pPr>
            <a:r>
              <a:rPr sz="1800" spc="10" dirty="0">
                <a:solidFill>
                  <a:srgbClr val="002060"/>
                </a:solidFill>
              </a:rPr>
              <a:t>GEM-VELISA: IsaVd en insuficiencia </a:t>
            </a:r>
            <a:r>
              <a:rPr sz="1800" spc="-544" dirty="0">
                <a:solidFill>
                  <a:srgbClr val="002060"/>
                </a:solidFill>
              </a:rPr>
              <a:t> </a:t>
            </a:r>
            <a:r>
              <a:rPr sz="1800" spc="5" dirty="0">
                <a:solidFill>
                  <a:srgbClr val="002060"/>
                </a:solidFill>
              </a:rPr>
              <a:t>renal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2299031" y="1602011"/>
            <a:ext cx="4286679" cy="2203273"/>
          </a:xfrm>
          <a:prstGeom prst="rect">
            <a:avLst/>
          </a:prstGeom>
        </p:spPr>
        <p:txBody>
          <a:bodyPr vert="horz" wrap="square" lIns="0" tIns="68496" rIns="0" bIns="0" rtlCol="0">
            <a:spAutoFit/>
          </a:bodyPr>
          <a:lstStyle/>
          <a:p>
            <a:pPr marL="115431" indent="-102747">
              <a:spcBef>
                <a:spcPts val="539"/>
              </a:spcBef>
              <a:buClr>
                <a:srgbClr val="629DD1"/>
              </a:buClr>
              <a:buSzPct val="87096"/>
              <a:buChar char="•"/>
              <a:tabLst>
                <a:tab pos="115431" algn="l"/>
              </a:tabLst>
            </a:pPr>
            <a:r>
              <a:rPr sz="1548" spc="10" dirty="0">
                <a:latin typeface="Arial"/>
                <a:cs typeface="Arial"/>
              </a:rPr>
              <a:t>Fase</a:t>
            </a:r>
            <a:r>
              <a:rPr sz="1548" spc="-35" dirty="0">
                <a:latin typeface="Arial"/>
                <a:cs typeface="Arial"/>
              </a:rPr>
              <a:t> </a:t>
            </a:r>
            <a:r>
              <a:rPr sz="1548" spc="10" dirty="0">
                <a:latin typeface="Arial"/>
                <a:cs typeface="Arial"/>
              </a:rPr>
              <a:t>2</a:t>
            </a:r>
            <a:endParaRPr sz="1548">
              <a:latin typeface="Arial"/>
              <a:cs typeface="Arial"/>
            </a:endParaRPr>
          </a:p>
          <a:p>
            <a:pPr marL="114797" marR="5074" indent="-102747">
              <a:lnSpc>
                <a:spcPts val="1848"/>
              </a:lnSpc>
              <a:spcBef>
                <a:spcPts val="519"/>
              </a:spcBef>
              <a:buClr>
                <a:srgbClr val="629DD1"/>
              </a:buClr>
              <a:buSzPct val="87096"/>
              <a:buChar char="•"/>
              <a:tabLst>
                <a:tab pos="115431" algn="l"/>
              </a:tabLst>
            </a:pPr>
            <a:r>
              <a:rPr sz="1548" spc="10" dirty="0">
                <a:latin typeface="Arial"/>
                <a:cs typeface="Arial"/>
              </a:rPr>
              <a:t>Pacientes con </a:t>
            </a:r>
            <a:r>
              <a:rPr sz="1548" spc="15" dirty="0">
                <a:latin typeface="Arial"/>
                <a:cs typeface="Arial"/>
              </a:rPr>
              <a:t>NDMM </a:t>
            </a:r>
            <a:r>
              <a:rPr sz="1548" spc="10" dirty="0">
                <a:latin typeface="Arial"/>
                <a:cs typeface="Arial"/>
              </a:rPr>
              <a:t>+ </a:t>
            </a:r>
            <a:r>
              <a:rPr sz="1548" spc="5" dirty="0">
                <a:latin typeface="Arial"/>
                <a:cs typeface="Arial"/>
              </a:rPr>
              <a:t>insuf </a:t>
            </a:r>
            <a:r>
              <a:rPr sz="1548" spc="10" dirty="0">
                <a:latin typeface="Arial"/>
                <a:cs typeface="Arial"/>
              </a:rPr>
              <a:t>renal (creat &gt; 2 ó </a:t>
            </a:r>
            <a:r>
              <a:rPr sz="1548" spc="-419" dirty="0">
                <a:latin typeface="Arial"/>
                <a:cs typeface="Arial"/>
              </a:rPr>
              <a:t> </a:t>
            </a:r>
            <a:r>
              <a:rPr sz="1548" spc="15" dirty="0">
                <a:latin typeface="Arial"/>
                <a:cs typeface="Arial"/>
              </a:rPr>
              <a:t>eGFR</a:t>
            </a:r>
            <a:r>
              <a:rPr sz="1548" dirty="0">
                <a:latin typeface="Arial"/>
                <a:cs typeface="Arial"/>
              </a:rPr>
              <a:t> </a:t>
            </a:r>
            <a:r>
              <a:rPr sz="1548" spc="10" dirty="0">
                <a:latin typeface="Arial"/>
                <a:cs typeface="Arial"/>
              </a:rPr>
              <a:t>≤40</a:t>
            </a:r>
            <a:r>
              <a:rPr sz="1548" spc="5" dirty="0">
                <a:latin typeface="Arial"/>
                <a:cs typeface="Arial"/>
              </a:rPr>
              <a:t> </a:t>
            </a:r>
            <a:r>
              <a:rPr sz="1548" spc="10" dirty="0">
                <a:latin typeface="Arial"/>
                <a:cs typeface="Arial"/>
              </a:rPr>
              <a:t>ml/min)</a:t>
            </a:r>
            <a:endParaRPr sz="1548">
              <a:latin typeface="Arial"/>
              <a:cs typeface="Arial"/>
            </a:endParaRPr>
          </a:p>
          <a:p>
            <a:pPr marL="115431" indent="-102747">
              <a:spcBef>
                <a:spcPts val="335"/>
              </a:spcBef>
              <a:buClr>
                <a:srgbClr val="629DD1"/>
              </a:buClr>
              <a:buSzPct val="87096"/>
              <a:buChar char="•"/>
              <a:tabLst>
                <a:tab pos="115431" algn="l"/>
              </a:tabLst>
            </a:pPr>
            <a:r>
              <a:rPr sz="1548" spc="15" dirty="0">
                <a:latin typeface="Arial"/>
                <a:cs typeface="Arial"/>
              </a:rPr>
              <a:t>N=60</a:t>
            </a:r>
            <a:endParaRPr sz="1548">
              <a:latin typeface="Arial"/>
              <a:cs typeface="Arial"/>
            </a:endParaRPr>
          </a:p>
          <a:p>
            <a:pPr marL="115431" indent="-102747">
              <a:spcBef>
                <a:spcPts val="449"/>
              </a:spcBef>
              <a:buClr>
                <a:srgbClr val="629DD1"/>
              </a:buClr>
              <a:buSzPct val="87096"/>
              <a:buChar char="•"/>
              <a:tabLst>
                <a:tab pos="115431" algn="l"/>
              </a:tabLst>
            </a:pPr>
            <a:r>
              <a:rPr sz="1548" spc="10" dirty="0">
                <a:latin typeface="Arial"/>
                <a:cs typeface="Arial"/>
              </a:rPr>
              <a:t>12</a:t>
            </a:r>
            <a:r>
              <a:rPr sz="1548" spc="-35" dirty="0">
                <a:latin typeface="Arial"/>
                <a:cs typeface="Arial"/>
              </a:rPr>
              <a:t> </a:t>
            </a:r>
            <a:r>
              <a:rPr sz="1548" spc="10" dirty="0">
                <a:latin typeface="Arial"/>
                <a:cs typeface="Arial"/>
              </a:rPr>
              <a:t>centros</a:t>
            </a:r>
            <a:endParaRPr sz="1548">
              <a:latin typeface="Arial"/>
              <a:cs typeface="Arial"/>
            </a:endParaRPr>
          </a:p>
          <a:p>
            <a:pPr marL="115431" indent="-102747">
              <a:spcBef>
                <a:spcPts val="380"/>
              </a:spcBef>
              <a:buClr>
                <a:srgbClr val="629DD1"/>
              </a:buClr>
              <a:buSzPct val="87096"/>
              <a:buChar char="•"/>
              <a:tabLst>
                <a:tab pos="115431" algn="l"/>
              </a:tabLst>
            </a:pPr>
            <a:r>
              <a:rPr sz="1548" spc="10" dirty="0">
                <a:latin typeface="Arial"/>
                <a:cs typeface="Arial"/>
              </a:rPr>
              <a:t>Objetivos:</a:t>
            </a:r>
            <a:endParaRPr sz="1548">
              <a:latin typeface="Arial"/>
              <a:cs typeface="Arial"/>
            </a:endParaRPr>
          </a:p>
          <a:p>
            <a:pPr marL="268917" lvl="1" indent="-103381">
              <a:spcBef>
                <a:spcPts val="365"/>
              </a:spcBef>
              <a:buClr>
                <a:srgbClr val="629DD1"/>
              </a:buClr>
              <a:buSzPct val="81481"/>
              <a:buChar char="•"/>
              <a:tabLst>
                <a:tab pos="269551" algn="l"/>
              </a:tabLst>
            </a:pPr>
            <a:r>
              <a:rPr sz="1348" spc="-5" dirty="0">
                <a:latin typeface="Arial"/>
                <a:cs typeface="Arial"/>
              </a:rPr>
              <a:t>Reversibilidad</a:t>
            </a:r>
            <a:r>
              <a:rPr sz="1348" spc="-10" dirty="0">
                <a:latin typeface="Arial"/>
                <a:cs typeface="Arial"/>
              </a:rPr>
              <a:t> </a:t>
            </a:r>
            <a:r>
              <a:rPr sz="1348" spc="-5" dirty="0">
                <a:latin typeface="Arial"/>
                <a:cs typeface="Arial"/>
              </a:rPr>
              <a:t>insuf</a:t>
            </a:r>
            <a:r>
              <a:rPr sz="1348" spc="-1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renal</a:t>
            </a:r>
            <a:endParaRPr sz="1348">
              <a:latin typeface="Arial"/>
              <a:cs typeface="Arial"/>
            </a:endParaRPr>
          </a:p>
          <a:p>
            <a:pPr marL="268917" lvl="1" indent="-103381">
              <a:spcBef>
                <a:spcPts val="295"/>
              </a:spcBef>
              <a:buClr>
                <a:srgbClr val="629DD1"/>
              </a:buClr>
              <a:buSzPct val="81481"/>
              <a:buChar char="•"/>
              <a:tabLst>
                <a:tab pos="269551" algn="l"/>
              </a:tabLst>
            </a:pPr>
            <a:r>
              <a:rPr sz="1348" spc="-5" dirty="0">
                <a:latin typeface="Arial"/>
                <a:cs typeface="Arial"/>
              </a:rPr>
              <a:t>Discontinuación</a:t>
            </a:r>
            <a:r>
              <a:rPr sz="1348" spc="-25" dirty="0">
                <a:latin typeface="Arial"/>
                <a:cs typeface="Arial"/>
              </a:rPr>
              <a:t> </a:t>
            </a:r>
            <a:r>
              <a:rPr sz="1348" dirty="0">
                <a:latin typeface="Arial"/>
                <a:cs typeface="Arial"/>
              </a:rPr>
              <a:t>diálisis</a:t>
            </a:r>
            <a:endParaRPr sz="13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03493" y="561041"/>
            <a:ext cx="5137166" cy="205487"/>
          </a:xfrm>
          <a:custGeom>
            <a:avLst/>
            <a:gdLst/>
            <a:ahLst/>
            <a:cxnLst/>
            <a:rect l="l" t="t" r="r" b="b"/>
            <a:pathLst>
              <a:path w="5143500" h="205740">
                <a:moveTo>
                  <a:pt x="5143334" y="0"/>
                </a:moveTo>
                <a:lnTo>
                  <a:pt x="0" y="0"/>
                </a:lnTo>
                <a:lnTo>
                  <a:pt x="0" y="205371"/>
                </a:lnTo>
                <a:lnTo>
                  <a:pt x="5143334" y="205371"/>
                </a:lnTo>
                <a:lnTo>
                  <a:pt x="514333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913174" y="2123543"/>
            <a:ext cx="594262" cy="179826"/>
          </a:xfrm>
          <a:prstGeom prst="rect">
            <a:avLst/>
          </a:prstGeom>
          <a:ln w="7137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50739">
              <a:spcBef>
                <a:spcPts val="204"/>
              </a:spcBef>
            </a:pPr>
            <a:r>
              <a:rPr sz="999" spc="5" dirty="0">
                <a:latin typeface="Arial"/>
                <a:cs typeface="Arial"/>
              </a:rPr>
              <a:t>IsaVDx6</a:t>
            </a:r>
            <a:endParaRPr sz="99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641808" y="2216802"/>
            <a:ext cx="364041" cy="56445"/>
          </a:xfrm>
          <a:custGeom>
            <a:avLst/>
            <a:gdLst/>
            <a:ahLst/>
            <a:cxnLst/>
            <a:rect l="l" t="t" r="r" b="b"/>
            <a:pathLst>
              <a:path w="364489" h="56514">
                <a:moveTo>
                  <a:pt x="353706" y="28066"/>
                </a:moveTo>
                <a:lnTo>
                  <a:pt x="313524" y="51498"/>
                </a:lnTo>
                <a:lnTo>
                  <a:pt x="313093" y="53136"/>
                </a:lnTo>
                <a:lnTo>
                  <a:pt x="314591" y="55702"/>
                </a:lnTo>
                <a:lnTo>
                  <a:pt x="316230" y="56133"/>
                </a:lnTo>
                <a:lnTo>
                  <a:pt x="359744" y="30746"/>
                </a:lnTo>
                <a:lnTo>
                  <a:pt x="359016" y="30746"/>
                </a:lnTo>
                <a:lnTo>
                  <a:pt x="359016" y="30378"/>
                </a:lnTo>
                <a:lnTo>
                  <a:pt x="357670" y="30378"/>
                </a:lnTo>
                <a:lnTo>
                  <a:pt x="353706" y="28066"/>
                </a:lnTo>
                <a:close/>
              </a:path>
              <a:path w="364489" h="56514">
                <a:moveTo>
                  <a:pt x="349111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349111" y="30746"/>
                </a:lnTo>
                <a:lnTo>
                  <a:pt x="353706" y="28066"/>
                </a:lnTo>
                <a:lnTo>
                  <a:pt x="349111" y="25387"/>
                </a:lnTo>
                <a:close/>
              </a:path>
              <a:path w="364489" h="56514">
                <a:moveTo>
                  <a:pt x="359743" y="25387"/>
                </a:moveTo>
                <a:lnTo>
                  <a:pt x="359016" y="25387"/>
                </a:lnTo>
                <a:lnTo>
                  <a:pt x="359016" y="30746"/>
                </a:lnTo>
                <a:lnTo>
                  <a:pt x="359744" y="30746"/>
                </a:lnTo>
                <a:lnTo>
                  <a:pt x="364337" y="28066"/>
                </a:lnTo>
                <a:lnTo>
                  <a:pt x="359743" y="25387"/>
                </a:lnTo>
                <a:close/>
              </a:path>
              <a:path w="364489" h="56514">
                <a:moveTo>
                  <a:pt x="357670" y="25755"/>
                </a:moveTo>
                <a:lnTo>
                  <a:pt x="353706" y="28066"/>
                </a:lnTo>
                <a:lnTo>
                  <a:pt x="357670" y="30378"/>
                </a:lnTo>
                <a:lnTo>
                  <a:pt x="357670" y="25755"/>
                </a:lnTo>
                <a:close/>
              </a:path>
              <a:path w="364489" h="56514">
                <a:moveTo>
                  <a:pt x="359016" y="25755"/>
                </a:moveTo>
                <a:lnTo>
                  <a:pt x="357670" y="25755"/>
                </a:lnTo>
                <a:lnTo>
                  <a:pt x="357670" y="30378"/>
                </a:lnTo>
                <a:lnTo>
                  <a:pt x="359016" y="30378"/>
                </a:lnTo>
                <a:lnTo>
                  <a:pt x="359016" y="25755"/>
                </a:lnTo>
                <a:close/>
              </a:path>
              <a:path w="364489" h="56514">
                <a:moveTo>
                  <a:pt x="316230" y="0"/>
                </a:moveTo>
                <a:lnTo>
                  <a:pt x="314591" y="431"/>
                </a:lnTo>
                <a:lnTo>
                  <a:pt x="313093" y="2997"/>
                </a:lnTo>
                <a:lnTo>
                  <a:pt x="313524" y="4635"/>
                </a:lnTo>
                <a:lnTo>
                  <a:pt x="353706" y="28066"/>
                </a:lnTo>
                <a:lnTo>
                  <a:pt x="357670" y="25755"/>
                </a:lnTo>
                <a:lnTo>
                  <a:pt x="359016" y="25755"/>
                </a:lnTo>
                <a:lnTo>
                  <a:pt x="359016" y="25387"/>
                </a:lnTo>
                <a:lnTo>
                  <a:pt x="359743" y="25387"/>
                </a:lnTo>
                <a:lnTo>
                  <a:pt x="316230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4167104" y="2123543"/>
            <a:ext cx="433171" cy="179826"/>
          </a:xfrm>
          <a:prstGeom prst="rect">
            <a:avLst/>
          </a:prstGeom>
          <a:ln w="7137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50739">
              <a:spcBef>
                <a:spcPts val="204"/>
              </a:spcBef>
            </a:pPr>
            <a:r>
              <a:rPr sz="999" spc="-15" dirty="0">
                <a:latin typeface="Arial"/>
                <a:cs typeface="Arial"/>
              </a:rPr>
              <a:t>TASP</a:t>
            </a:r>
            <a:endParaRPr sz="999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693290" y="2216802"/>
            <a:ext cx="324085" cy="56445"/>
          </a:xfrm>
          <a:custGeom>
            <a:avLst/>
            <a:gdLst/>
            <a:ahLst/>
            <a:cxnLst/>
            <a:rect l="l" t="t" r="r" b="b"/>
            <a:pathLst>
              <a:path w="324485" h="56514">
                <a:moveTo>
                  <a:pt x="313523" y="28066"/>
                </a:moveTo>
                <a:lnTo>
                  <a:pt x="273342" y="51498"/>
                </a:lnTo>
                <a:lnTo>
                  <a:pt x="272910" y="53136"/>
                </a:lnTo>
                <a:lnTo>
                  <a:pt x="274408" y="55702"/>
                </a:lnTo>
                <a:lnTo>
                  <a:pt x="276047" y="56133"/>
                </a:lnTo>
                <a:lnTo>
                  <a:pt x="319561" y="30746"/>
                </a:lnTo>
                <a:lnTo>
                  <a:pt x="318833" y="30746"/>
                </a:lnTo>
                <a:lnTo>
                  <a:pt x="318833" y="30378"/>
                </a:lnTo>
                <a:lnTo>
                  <a:pt x="317487" y="30378"/>
                </a:lnTo>
                <a:lnTo>
                  <a:pt x="313523" y="28066"/>
                </a:lnTo>
                <a:close/>
              </a:path>
              <a:path w="324485" h="56514">
                <a:moveTo>
                  <a:pt x="30892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308928" y="30746"/>
                </a:lnTo>
                <a:lnTo>
                  <a:pt x="313523" y="28066"/>
                </a:lnTo>
                <a:lnTo>
                  <a:pt x="308928" y="25387"/>
                </a:lnTo>
                <a:close/>
              </a:path>
              <a:path w="324485" h="56514">
                <a:moveTo>
                  <a:pt x="319560" y="25387"/>
                </a:moveTo>
                <a:lnTo>
                  <a:pt x="318833" y="25387"/>
                </a:lnTo>
                <a:lnTo>
                  <a:pt x="318833" y="30746"/>
                </a:lnTo>
                <a:lnTo>
                  <a:pt x="319561" y="30746"/>
                </a:lnTo>
                <a:lnTo>
                  <a:pt x="324154" y="28066"/>
                </a:lnTo>
                <a:lnTo>
                  <a:pt x="319560" y="25387"/>
                </a:lnTo>
                <a:close/>
              </a:path>
              <a:path w="324485" h="56514">
                <a:moveTo>
                  <a:pt x="317487" y="25755"/>
                </a:moveTo>
                <a:lnTo>
                  <a:pt x="313523" y="28066"/>
                </a:lnTo>
                <a:lnTo>
                  <a:pt x="317487" y="30378"/>
                </a:lnTo>
                <a:lnTo>
                  <a:pt x="317487" y="25755"/>
                </a:lnTo>
                <a:close/>
              </a:path>
              <a:path w="324485" h="56514">
                <a:moveTo>
                  <a:pt x="318833" y="25755"/>
                </a:moveTo>
                <a:lnTo>
                  <a:pt x="317487" y="25755"/>
                </a:lnTo>
                <a:lnTo>
                  <a:pt x="317487" y="30378"/>
                </a:lnTo>
                <a:lnTo>
                  <a:pt x="318833" y="30378"/>
                </a:lnTo>
                <a:lnTo>
                  <a:pt x="318833" y="25755"/>
                </a:lnTo>
                <a:close/>
              </a:path>
              <a:path w="324485" h="56514">
                <a:moveTo>
                  <a:pt x="276047" y="0"/>
                </a:moveTo>
                <a:lnTo>
                  <a:pt x="274408" y="431"/>
                </a:lnTo>
                <a:lnTo>
                  <a:pt x="272910" y="2997"/>
                </a:lnTo>
                <a:lnTo>
                  <a:pt x="273342" y="4635"/>
                </a:lnTo>
                <a:lnTo>
                  <a:pt x="313523" y="28066"/>
                </a:lnTo>
                <a:lnTo>
                  <a:pt x="317487" y="25755"/>
                </a:lnTo>
                <a:lnTo>
                  <a:pt x="318833" y="25755"/>
                </a:lnTo>
                <a:lnTo>
                  <a:pt x="318833" y="25387"/>
                </a:lnTo>
                <a:lnTo>
                  <a:pt x="319560" y="25387"/>
                </a:lnTo>
                <a:lnTo>
                  <a:pt x="276047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5259610" y="2123543"/>
            <a:ext cx="1195501" cy="179826"/>
          </a:xfrm>
          <a:prstGeom prst="rect">
            <a:avLst/>
          </a:prstGeom>
          <a:ln w="7137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50739">
              <a:spcBef>
                <a:spcPts val="204"/>
              </a:spcBef>
            </a:pPr>
            <a:r>
              <a:rPr sz="999" spc="5" dirty="0">
                <a:latin typeface="Arial"/>
                <a:cs typeface="Arial"/>
              </a:rPr>
              <a:t>Isa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+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lena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x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3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años</a:t>
            </a:r>
            <a:endParaRPr sz="9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13174" y="2932443"/>
            <a:ext cx="594262" cy="181109"/>
          </a:xfrm>
          <a:prstGeom prst="rect">
            <a:avLst/>
          </a:prstGeom>
          <a:ln w="7137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0739">
              <a:spcBef>
                <a:spcPts val="215"/>
              </a:spcBef>
            </a:pPr>
            <a:r>
              <a:rPr sz="999" spc="5" dirty="0">
                <a:latin typeface="Arial"/>
                <a:cs typeface="Arial"/>
              </a:rPr>
              <a:t>IsaVDx6</a:t>
            </a:r>
            <a:endParaRPr sz="99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59610" y="2972577"/>
            <a:ext cx="1195501" cy="180467"/>
          </a:xfrm>
          <a:prstGeom prst="rect">
            <a:avLst/>
          </a:prstGeom>
          <a:ln w="7137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50739">
              <a:spcBef>
                <a:spcPts val="210"/>
              </a:spcBef>
            </a:pPr>
            <a:r>
              <a:rPr sz="999" spc="5" dirty="0">
                <a:latin typeface="Arial"/>
                <a:cs typeface="Arial"/>
              </a:rPr>
              <a:t>Isa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+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lena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x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3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años</a:t>
            </a:r>
            <a:endParaRPr sz="999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722074" y="3065836"/>
            <a:ext cx="1335663" cy="56445"/>
          </a:xfrm>
          <a:custGeom>
            <a:avLst/>
            <a:gdLst/>
            <a:ahLst/>
            <a:cxnLst/>
            <a:rect l="l" t="t" r="r" b="b"/>
            <a:pathLst>
              <a:path w="1337310" h="56514">
                <a:moveTo>
                  <a:pt x="1326119" y="28066"/>
                </a:moveTo>
                <a:lnTo>
                  <a:pt x="1285938" y="51498"/>
                </a:lnTo>
                <a:lnTo>
                  <a:pt x="1285506" y="53136"/>
                </a:lnTo>
                <a:lnTo>
                  <a:pt x="1287005" y="55702"/>
                </a:lnTo>
                <a:lnTo>
                  <a:pt x="1288643" y="56133"/>
                </a:lnTo>
                <a:lnTo>
                  <a:pt x="1332158" y="30746"/>
                </a:lnTo>
                <a:lnTo>
                  <a:pt x="1331417" y="30746"/>
                </a:lnTo>
                <a:lnTo>
                  <a:pt x="1331417" y="30378"/>
                </a:lnTo>
                <a:lnTo>
                  <a:pt x="1330083" y="30378"/>
                </a:lnTo>
                <a:lnTo>
                  <a:pt x="1326119" y="28066"/>
                </a:lnTo>
                <a:close/>
              </a:path>
              <a:path w="1337310" h="56514">
                <a:moveTo>
                  <a:pt x="1321524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321524" y="30746"/>
                </a:lnTo>
                <a:lnTo>
                  <a:pt x="1326119" y="28066"/>
                </a:lnTo>
                <a:lnTo>
                  <a:pt x="1321524" y="25387"/>
                </a:lnTo>
                <a:close/>
              </a:path>
              <a:path w="1337310" h="56514">
                <a:moveTo>
                  <a:pt x="1332156" y="25387"/>
                </a:moveTo>
                <a:lnTo>
                  <a:pt x="1331417" y="25387"/>
                </a:lnTo>
                <a:lnTo>
                  <a:pt x="1331417" y="30746"/>
                </a:lnTo>
                <a:lnTo>
                  <a:pt x="1332158" y="30746"/>
                </a:lnTo>
                <a:lnTo>
                  <a:pt x="1336751" y="28066"/>
                </a:lnTo>
                <a:lnTo>
                  <a:pt x="1332156" y="25387"/>
                </a:lnTo>
                <a:close/>
              </a:path>
              <a:path w="1337310" h="56514">
                <a:moveTo>
                  <a:pt x="1330083" y="25755"/>
                </a:moveTo>
                <a:lnTo>
                  <a:pt x="1326119" y="28066"/>
                </a:lnTo>
                <a:lnTo>
                  <a:pt x="1330083" y="30378"/>
                </a:lnTo>
                <a:lnTo>
                  <a:pt x="1330083" y="25755"/>
                </a:lnTo>
                <a:close/>
              </a:path>
              <a:path w="1337310" h="56514">
                <a:moveTo>
                  <a:pt x="1331417" y="25755"/>
                </a:moveTo>
                <a:lnTo>
                  <a:pt x="1330083" y="25755"/>
                </a:lnTo>
                <a:lnTo>
                  <a:pt x="1330083" y="30378"/>
                </a:lnTo>
                <a:lnTo>
                  <a:pt x="1331417" y="30378"/>
                </a:lnTo>
                <a:lnTo>
                  <a:pt x="1331417" y="25755"/>
                </a:lnTo>
                <a:close/>
              </a:path>
              <a:path w="1337310" h="56514">
                <a:moveTo>
                  <a:pt x="1288643" y="0"/>
                </a:moveTo>
                <a:lnTo>
                  <a:pt x="1287005" y="431"/>
                </a:lnTo>
                <a:lnTo>
                  <a:pt x="1285506" y="2997"/>
                </a:lnTo>
                <a:lnTo>
                  <a:pt x="1285938" y="4635"/>
                </a:lnTo>
                <a:lnTo>
                  <a:pt x="1326119" y="28066"/>
                </a:lnTo>
                <a:lnTo>
                  <a:pt x="1330083" y="25755"/>
                </a:lnTo>
                <a:lnTo>
                  <a:pt x="1331417" y="25755"/>
                </a:lnTo>
                <a:lnTo>
                  <a:pt x="1331417" y="25387"/>
                </a:lnTo>
                <a:lnTo>
                  <a:pt x="1332156" y="25387"/>
                </a:lnTo>
                <a:lnTo>
                  <a:pt x="1288643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03493" y="561041"/>
            <a:ext cx="5137166" cy="205487"/>
          </a:xfrm>
          <a:custGeom>
            <a:avLst/>
            <a:gdLst/>
            <a:ahLst/>
            <a:cxnLst/>
            <a:rect l="l" t="t" r="r" b="b"/>
            <a:pathLst>
              <a:path w="5143500" h="205740">
                <a:moveTo>
                  <a:pt x="5143334" y="0"/>
                </a:moveTo>
                <a:lnTo>
                  <a:pt x="0" y="0"/>
                </a:lnTo>
                <a:lnTo>
                  <a:pt x="0" y="205371"/>
                </a:lnTo>
                <a:lnTo>
                  <a:pt x="5143334" y="205371"/>
                </a:lnTo>
                <a:lnTo>
                  <a:pt x="514333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299031" y="845729"/>
            <a:ext cx="3511665" cy="550498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>
              <a:lnSpc>
                <a:spcPct val="101200"/>
              </a:lnSpc>
              <a:spcBef>
                <a:spcPts val="75"/>
              </a:spcBef>
            </a:pP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Plasmocitomas extramedulares. </a:t>
            </a:r>
            <a:r>
              <a:rPr sz="1798" b="1" spc="-489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Candidatos</a:t>
            </a:r>
            <a:r>
              <a:rPr sz="1798" b="1" spc="-15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dirty="0">
                <a:solidFill>
                  <a:srgbClr val="242852"/>
                </a:solidFill>
                <a:latin typeface="Arial"/>
                <a:cs typeface="Arial"/>
              </a:rPr>
              <a:t>a</a:t>
            </a:r>
            <a:r>
              <a:rPr sz="1798" b="1" spc="-10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trasplante</a:t>
            </a:r>
            <a:endParaRPr sz="1798" dirty="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04274" y="2406258"/>
            <a:ext cx="647537" cy="43861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algn="ctr">
              <a:lnSpc>
                <a:spcPts val="1074"/>
              </a:lnSpc>
              <a:spcBef>
                <a:spcPts val="195"/>
              </a:spcBef>
            </a:pPr>
            <a:r>
              <a:rPr sz="899" spc="-5" dirty="0">
                <a:latin typeface="Arial"/>
                <a:cs typeface="Arial"/>
              </a:rPr>
              <a:t>VRD+</a:t>
            </a:r>
            <a:endParaRPr sz="899">
              <a:latin typeface="Arial"/>
              <a:cs typeface="Arial"/>
            </a:endParaRPr>
          </a:p>
          <a:p>
            <a:pPr marL="86256" marR="78011" algn="ctr">
              <a:lnSpc>
                <a:spcPts val="1079"/>
              </a:lnSpc>
              <a:spcBef>
                <a:spcPts val="30"/>
              </a:spcBef>
            </a:pPr>
            <a:r>
              <a:rPr sz="899" spc="-5" dirty="0">
                <a:latin typeface="Arial"/>
                <a:cs typeface="Arial"/>
              </a:rPr>
              <a:t>an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5" dirty="0">
                <a:latin typeface="Arial"/>
                <a:cs typeface="Arial"/>
              </a:rPr>
              <a:t>iCD3</a:t>
            </a:r>
            <a:r>
              <a:rPr sz="899" dirty="0">
                <a:latin typeface="Arial"/>
                <a:cs typeface="Arial"/>
              </a:rPr>
              <a:t>8  x3</a:t>
            </a:r>
            <a:endParaRPr sz="8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94332" y="2042386"/>
            <a:ext cx="566357" cy="32500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50739">
              <a:lnSpc>
                <a:spcPts val="1194"/>
              </a:lnSpc>
              <a:spcBef>
                <a:spcPts val="210"/>
              </a:spcBef>
            </a:pPr>
            <a:r>
              <a:rPr sz="999" spc="5" dirty="0">
                <a:latin typeface="Arial"/>
                <a:cs typeface="Arial"/>
              </a:rPr>
              <a:t>PET</a:t>
            </a:r>
            <a:endParaRPr sz="999">
              <a:latin typeface="Arial"/>
              <a:cs typeface="Arial"/>
            </a:endParaRPr>
          </a:p>
          <a:p>
            <a:pPr marL="50739">
              <a:lnSpc>
                <a:spcPts val="1194"/>
              </a:lnSpc>
            </a:pPr>
            <a:r>
              <a:rPr sz="999" spc="5" dirty="0">
                <a:latin typeface="Arial"/>
                <a:cs typeface="Arial"/>
              </a:rPr>
              <a:t>≥RP</a:t>
            </a:r>
            <a:endParaRPr sz="99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03232" y="1921095"/>
            <a:ext cx="647537" cy="43925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50739">
              <a:lnSpc>
                <a:spcPts val="1074"/>
              </a:lnSpc>
              <a:spcBef>
                <a:spcPts val="200"/>
              </a:spcBef>
            </a:pPr>
            <a:r>
              <a:rPr sz="899" spc="-5" dirty="0">
                <a:latin typeface="Arial"/>
                <a:cs typeface="Arial"/>
              </a:rPr>
              <a:t>VRD+</a:t>
            </a:r>
            <a:endParaRPr sz="899">
              <a:latin typeface="Arial"/>
              <a:cs typeface="Arial"/>
            </a:endParaRPr>
          </a:p>
          <a:p>
            <a:pPr marL="50739" marR="113528">
              <a:lnSpc>
                <a:spcPts val="1069"/>
              </a:lnSpc>
              <a:spcBef>
                <a:spcPts val="40"/>
              </a:spcBef>
            </a:pPr>
            <a:r>
              <a:rPr sz="899" spc="-5" dirty="0">
                <a:latin typeface="Arial"/>
                <a:cs typeface="Arial"/>
              </a:rPr>
              <a:t>an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5" dirty="0">
                <a:latin typeface="Arial"/>
                <a:cs typeface="Arial"/>
              </a:rPr>
              <a:t>iCD3</a:t>
            </a:r>
            <a:r>
              <a:rPr sz="899" dirty="0">
                <a:latin typeface="Arial"/>
                <a:cs typeface="Arial"/>
              </a:rPr>
              <a:t>8  x3</a:t>
            </a:r>
            <a:endParaRPr sz="89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2000" y="2042386"/>
            <a:ext cx="445221" cy="180467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50739">
              <a:spcBef>
                <a:spcPts val="210"/>
              </a:spcBef>
            </a:pPr>
            <a:r>
              <a:rPr sz="999" spc="-15" dirty="0">
                <a:latin typeface="Arial"/>
                <a:cs typeface="Arial"/>
              </a:rPr>
              <a:t>TASP</a:t>
            </a:r>
            <a:endParaRPr sz="9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219477" y="1557224"/>
            <a:ext cx="728082" cy="333975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35516" rIns="0" bIns="0" rtlCol="0">
            <a:spAutoFit/>
          </a:bodyPr>
          <a:lstStyle/>
          <a:p>
            <a:pPr marL="50739" marR="133190">
              <a:lnSpc>
                <a:spcPts val="1169"/>
              </a:lnSpc>
              <a:spcBef>
                <a:spcPts val="280"/>
              </a:spcBef>
            </a:pPr>
            <a:r>
              <a:rPr sz="999" spc="5" dirty="0">
                <a:latin typeface="Arial"/>
                <a:cs typeface="Arial"/>
              </a:rPr>
              <a:t>PET </a:t>
            </a:r>
            <a:r>
              <a:rPr sz="999" dirty="0">
                <a:latin typeface="Arial"/>
                <a:cs typeface="Arial"/>
              </a:rPr>
              <a:t>neg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EMR</a:t>
            </a:r>
            <a:r>
              <a:rPr sz="999" dirty="0">
                <a:latin typeface="Arial"/>
                <a:cs typeface="Arial"/>
              </a:rPr>
              <a:t> neg</a:t>
            </a:r>
            <a:endParaRPr sz="99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59609" y="2284967"/>
            <a:ext cx="566357" cy="43592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78011">
              <a:spcBef>
                <a:spcPts val="195"/>
              </a:spcBef>
            </a:pPr>
            <a:r>
              <a:rPr sz="899" spc="-5" dirty="0">
                <a:latin typeface="Arial"/>
                <a:cs typeface="Arial"/>
              </a:rPr>
              <a:t>PE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1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RP</a:t>
            </a:r>
            <a:endParaRPr sz="899">
              <a:latin typeface="Arial"/>
              <a:cs typeface="Arial"/>
            </a:endParaRPr>
          </a:p>
          <a:p>
            <a:pPr marL="68498" marR="60887" indent="182661">
              <a:lnSpc>
                <a:spcPts val="1069"/>
              </a:lnSpc>
              <a:spcBef>
                <a:spcPts val="45"/>
              </a:spcBef>
            </a:pPr>
            <a:r>
              <a:rPr sz="899" dirty="0">
                <a:latin typeface="Arial"/>
                <a:cs typeface="Arial"/>
              </a:rPr>
              <a:t>ó 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E</a:t>
            </a:r>
            <a:r>
              <a:rPr sz="899" dirty="0">
                <a:latin typeface="Arial"/>
                <a:cs typeface="Arial"/>
              </a:rPr>
              <a:t>MR (+)</a:t>
            </a:r>
            <a:endParaRPr sz="89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230826" y="1393124"/>
            <a:ext cx="606947" cy="573746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31711" rIns="0" bIns="0" rtlCol="0">
            <a:spAutoFit/>
          </a:bodyPr>
          <a:lstStyle/>
          <a:p>
            <a:pPr marL="50739" marR="46299">
              <a:lnSpc>
                <a:spcPts val="1069"/>
              </a:lnSpc>
              <a:spcBef>
                <a:spcPts val="250"/>
              </a:spcBef>
            </a:pPr>
            <a:r>
              <a:rPr sz="899" dirty="0">
                <a:latin typeface="Arial"/>
                <a:cs typeface="Arial"/>
              </a:rPr>
              <a:t>M</a:t>
            </a:r>
            <a:r>
              <a:rPr sz="899" spc="-5" dirty="0">
                <a:latin typeface="Arial"/>
                <a:cs typeface="Arial"/>
              </a:rPr>
              <a:t>an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5" dirty="0">
                <a:latin typeface="Arial"/>
                <a:cs typeface="Arial"/>
              </a:rPr>
              <a:t>eni</a:t>
            </a:r>
            <a:r>
              <a:rPr sz="899" dirty="0">
                <a:latin typeface="Arial"/>
                <a:cs typeface="Arial"/>
              </a:rPr>
              <a:t>m  </a:t>
            </a:r>
            <a:r>
              <a:rPr sz="899" spc="-5" dirty="0">
                <a:latin typeface="Arial"/>
                <a:cs typeface="Arial"/>
              </a:rPr>
              <a:t>ien</a:t>
            </a:r>
            <a:r>
              <a:rPr sz="899" dirty="0">
                <a:latin typeface="Arial"/>
                <a:cs typeface="Arial"/>
              </a:rPr>
              <a:t>to </a:t>
            </a:r>
            <a:r>
              <a:rPr sz="899" spc="-5" dirty="0">
                <a:latin typeface="Arial"/>
                <a:cs typeface="Arial"/>
              </a:rPr>
              <a:t>lena</a:t>
            </a:r>
            <a:endParaRPr sz="899">
              <a:latin typeface="Arial"/>
              <a:cs typeface="Arial"/>
            </a:endParaRPr>
          </a:p>
          <a:p>
            <a:pPr marL="50739">
              <a:lnSpc>
                <a:spcPts val="1018"/>
              </a:lnSpc>
            </a:pPr>
            <a:r>
              <a:rPr sz="899" spc="405" dirty="0">
                <a:latin typeface="Arial"/>
                <a:cs typeface="Arial"/>
              </a:rPr>
              <a:t>±</a:t>
            </a:r>
            <a:endParaRPr sz="899">
              <a:latin typeface="Arial"/>
              <a:cs typeface="Arial"/>
            </a:endParaRPr>
          </a:p>
          <a:p>
            <a:pPr marL="50739">
              <a:lnSpc>
                <a:spcPts val="1074"/>
              </a:lnSpc>
            </a:pPr>
            <a:r>
              <a:rPr sz="899" spc="-5" dirty="0">
                <a:latin typeface="Arial"/>
                <a:cs typeface="Arial"/>
              </a:rPr>
              <a:t>antiCD38</a:t>
            </a:r>
            <a:endParaRPr sz="89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028378" y="2482063"/>
            <a:ext cx="1011578" cy="18110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0739">
              <a:spcBef>
                <a:spcPts val="215"/>
              </a:spcBef>
            </a:pPr>
            <a:r>
              <a:rPr sz="999" spc="-10" dirty="0">
                <a:latin typeface="Arial"/>
                <a:cs typeface="Arial"/>
              </a:rPr>
              <a:t>Talquetamab*</a:t>
            </a:r>
            <a:endParaRPr sz="99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54198" y="3094759"/>
            <a:ext cx="688127" cy="18174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50739">
              <a:spcBef>
                <a:spcPts val="219"/>
              </a:spcBef>
            </a:pPr>
            <a:r>
              <a:rPr sz="999" spc="5" dirty="0">
                <a:latin typeface="Arial"/>
                <a:cs typeface="Arial"/>
              </a:rPr>
              <a:t>PET</a:t>
            </a:r>
            <a:r>
              <a:rPr sz="999" spc="-5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&lt;RP</a:t>
            </a:r>
            <a:endParaRPr sz="99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44258" y="3169674"/>
            <a:ext cx="525767" cy="180466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6" rIns="0" bIns="0" rtlCol="0">
            <a:spAutoFit/>
          </a:bodyPr>
          <a:lstStyle/>
          <a:p>
            <a:pPr marL="50739">
              <a:spcBef>
                <a:spcPts val="209"/>
              </a:spcBef>
            </a:pPr>
            <a:r>
              <a:rPr sz="999" spc="-20" dirty="0">
                <a:latin typeface="Arial"/>
                <a:cs typeface="Arial"/>
              </a:rPr>
              <a:t>PACE</a:t>
            </a:r>
            <a:endParaRPr sz="99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793178" y="3210700"/>
            <a:ext cx="466783" cy="207389"/>
          </a:xfrm>
          <a:custGeom>
            <a:avLst/>
            <a:gdLst/>
            <a:ahLst/>
            <a:cxnLst/>
            <a:rect l="l" t="t" r="r" b="b"/>
            <a:pathLst>
              <a:path w="467360" h="207645">
                <a:moveTo>
                  <a:pt x="0" y="0"/>
                </a:moveTo>
                <a:lnTo>
                  <a:pt x="467004" y="0"/>
                </a:lnTo>
                <a:lnTo>
                  <a:pt x="467004" y="207162"/>
                </a:lnTo>
                <a:lnTo>
                  <a:pt x="0" y="207162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4831862" y="3223022"/>
            <a:ext cx="35135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70" dirty="0">
                <a:latin typeface="Arial"/>
                <a:cs typeface="Arial"/>
              </a:rPr>
              <a:t>T</a:t>
            </a:r>
            <a:r>
              <a:rPr sz="999" spc="5" dirty="0">
                <a:latin typeface="Arial"/>
                <a:cs typeface="Arial"/>
              </a:rPr>
              <a:t>ASP</a:t>
            </a:r>
            <a:endParaRPr sz="99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421925" y="3210700"/>
            <a:ext cx="1051533" cy="180466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6" rIns="0" bIns="0" rtlCol="0">
            <a:spAutoFit/>
          </a:bodyPr>
          <a:lstStyle/>
          <a:p>
            <a:pPr marL="50739">
              <a:spcBef>
                <a:spcPts val="209"/>
              </a:spcBef>
            </a:pPr>
            <a:r>
              <a:rPr sz="999" spc="-10" dirty="0">
                <a:latin typeface="Arial"/>
                <a:cs typeface="Arial"/>
              </a:rPr>
              <a:t>Talquetamab*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789493" y="2284957"/>
            <a:ext cx="168702" cy="325354"/>
          </a:xfrm>
          <a:custGeom>
            <a:avLst/>
            <a:gdLst/>
            <a:ahLst/>
            <a:cxnLst/>
            <a:rect l="l" t="t" r="r" b="b"/>
            <a:pathLst>
              <a:path w="168910" h="325755">
                <a:moveTo>
                  <a:pt x="160146" y="9507"/>
                </a:moveTo>
                <a:lnTo>
                  <a:pt x="155685" y="12417"/>
                </a:lnTo>
                <a:lnTo>
                  <a:pt x="0" y="322948"/>
                </a:lnTo>
                <a:lnTo>
                  <a:pt x="4787" y="325348"/>
                </a:lnTo>
                <a:lnTo>
                  <a:pt x="160483" y="14810"/>
                </a:lnTo>
                <a:lnTo>
                  <a:pt x="160146" y="9507"/>
                </a:lnTo>
                <a:close/>
              </a:path>
              <a:path w="168910" h="325755">
                <a:moveTo>
                  <a:pt x="165134" y="3543"/>
                </a:moveTo>
                <a:lnTo>
                  <a:pt x="160134" y="3543"/>
                </a:lnTo>
                <a:lnTo>
                  <a:pt x="164922" y="5956"/>
                </a:lnTo>
                <a:lnTo>
                  <a:pt x="160483" y="14810"/>
                </a:lnTo>
                <a:lnTo>
                  <a:pt x="163093" y="55918"/>
                </a:lnTo>
                <a:lnTo>
                  <a:pt x="164363" y="57035"/>
                </a:lnTo>
                <a:lnTo>
                  <a:pt x="167322" y="56857"/>
                </a:lnTo>
                <a:lnTo>
                  <a:pt x="168440" y="55575"/>
                </a:lnTo>
                <a:lnTo>
                  <a:pt x="165134" y="3543"/>
                </a:lnTo>
                <a:close/>
              </a:path>
              <a:path w="168910" h="325755">
                <a:moveTo>
                  <a:pt x="164909" y="0"/>
                </a:moveTo>
                <a:lnTo>
                  <a:pt x="118262" y="30429"/>
                </a:lnTo>
                <a:lnTo>
                  <a:pt x="117919" y="32080"/>
                </a:lnTo>
                <a:lnTo>
                  <a:pt x="119532" y="34569"/>
                </a:lnTo>
                <a:lnTo>
                  <a:pt x="121196" y="34912"/>
                </a:lnTo>
                <a:lnTo>
                  <a:pt x="155685" y="12417"/>
                </a:lnTo>
                <a:lnTo>
                  <a:pt x="160134" y="3543"/>
                </a:lnTo>
                <a:lnTo>
                  <a:pt x="165134" y="3543"/>
                </a:lnTo>
                <a:lnTo>
                  <a:pt x="164909" y="0"/>
                </a:lnTo>
                <a:close/>
              </a:path>
              <a:path w="168910" h="325755">
                <a:moveTo>
                  <a:pt x="162855" y="4914"/>
                </a:moveTo>
                <a:lnTo>
                  <a:pt x="159854" y="4914"/>
                </a:lnTo>
                <a:lnTo>
                  <a:pt x="163995" y="6997"/>
                </a:lnTo>
                <a:lnTo>
                  <a:pt x="160146" y="9507"/>
                </a:lnTo>
                <a:lnTo>
                  <a:pt x="160483" y="14810"/>
                </a:lnTo>
                <a:lnTo>
                  <a:pt x="164922" y="5956"/>
                </a:lnTo>
                <a:lnTo>
                  <a:pt x="162855" y="4914"/>
                </a:lnTo>
                <a:close/>
              </a:path>
              <a:path w="168910" h="325755">
                <a:moveTo>
                  <a:pt x="160134" y="3543"/>
                </a:moveTo>
                <a:lnTo>
                  <a:pt x="155685" y="12417"/>
                </a:lnTo>
                <a:lnTo>
                  <a:pt x="160146" y="9507"/>
                </a:lnTo>
                <a:lnTo>
                  <a:pt x="159854" y="4914"/>
                </a:lnTo>
                <a:lnTo>
                  <a:pt x="162855" y="4914"/>
                </a:lnTo>
                <a:lnTo>
                  <a:pt x="160134" y="3543"/>
                </a:lnTo>
                <a:close/>
              </a:path>
              <a:path w="168910" h="325755">
                <a:moveTo>
                  <a:pt x="159854" y="4914"/>
                </a:moveTo>
                <a:lnTo>
                  <a:pt x="160146" y="9507"/>
                </a:lnTo>
                <a:lnTo>
                  <a:pt x="163995" y="6997"/>
                </a:lnTo>
                <a:lnTo>
                  <a:pt x="159854" y="4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3600783" y="2135645"/>
            <a:ext cx="162360" cy="56445"/>
          </a:xfrm>
          <a:custGeom>
            <a:avLst/>
            <a:gdLst/>
            <a:ahLst/>
            <a:cxnLst/>
            <a:rect l="l" t="t" r="r" b="b"/>
            <a:pathLst>
              <a:path w="162560" h="56514">
                <a:moveTo>
                  <a:pt x="151903" y="28066"/>
                </a:moveTo>
                <a:lnTo>
                  <a:pt x="111721" y="51498"/>
                </a:lnTo>
                <a:lnTo>
                  <a:pt x="111290" y="53136"/>
                </a:lnTo>
                <a:lnTo>
                  <a:pt x="112776" y="55702"/>
                </a:lnTo>
                <a:lnTo>
                  <a:pt x="114427" y="56133"/>
                </a:lnTo>
                <a:lnTo>
                  <a:pt x="157941" y="30746"/>
                </a:lnTo>
                <a:lnTo>
                  <a:pt x="157213" y="30746"/>
                </a:lnTo>
                <a:lnTo>
                  <a:pt x="157213" y="30378"/>
                </a:lnTo>
                <a:lnTo>
                  <a:pt x="155867" y="30378"/>
                </a:lnTo>
                <a:lnTo>
                  <a:pt x="151903" y="28066"/>
                </a:lnTo>
                <a:close/>
              </a:path>
              <a:path w="162560" h="56514">
                <a:moveTo>
                  <a:pt x="14730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47308" y="30746"/>
                </a:lnTo>
                <a:lnTo>
                  <a:pt x="151903" y="28066"/>
                </a:lnTo>
                <a:lnTo>
                  <a:pt x="147308" y="25387"/>
                </a:lnTo>
                <a:close/>
              </a:path>
              <a:path w="162560" h="56514">
                <a:moveTo>
                  <a:pt x="157940" y="25387"/>
                </a:moveTo>
                <a:lnTo>
                  <a:pt x="157213" y="25387"/>
                </a:lnTo>
                <a:lnTo>
                  <a:pt x="157213" y="30746"/>
                </a:lnTo>
                <a:lnTo>
                  <a:pt x="157941" y="30746"/>
                </a:lnTo>
                <a:lnTo>
                  <a:pt x="162534" y="28066"/>
                </a:lnTo>
                <a:lnTo>
                  <a:pt x="157940" y="25387"/>
                </a:lnTo>
                <a:close/>
              </a:path>
              <a:path w="162560" h="56514">
                <a:moveTo>
                  <a:pt x="155867" y="25755"/>
                </a:moveTo>
                <a:lnTo>
                  <a:pt x="151903" y="28066"/>
                </a:lnTo>
                <a:lnTo>
                  <a:pt x="155867" y="30378"/>
                </a:lnTo>
                <a:lnTo>
                  <a:pt x="155867" y="25755"/>
                </a:lnTo>
                <a:close/>
              </a:path>
              <a:path w="162560" h="56514">
                <a:moveTo>
                  <a:pt x="157213" y="25755"/>
                </a:moveTo>
                <a:lnTo>
                  <a:pt x="155867" y="25755"/>
                </a:lnTo>
                <a:lnTo>
                  <a:pt x="155867" y="30378"/>
                </a:lnTo>
                <a:lnTo>
                  <a:pt x="157213" y="30378"/>
                </a:lnTo>
                <a:lnTo>
                  <a:pt x="157213" y="25755"/>
                </a:lnTo>
                <a:close/>
              </a:path>
              <a:path w="162560" h="56514">
                <a:moveTo>
                  <a:pt x="114427" y="0"/>
                </a:moveTo>
                <a:lnTo>
                  <a:pt x="112776" y="431"/>
                </a:lnTo>
                <a:lnTo>
                  <a:pt x="111290" y="2997"/>
                </a:lnTo>
                <a:lnTo>
                  <a:pt x="111721" y="4635"/>
                </a:lnTo>
                <a:lnTo>
                  <a:pt x="151903" y="28066"/>
                </a:lnTo>
                <a:lnTo>
                  <a:pt x="155867" y="25755"/>
                </a:lnTo>
                <a:lnTo>
                  <a:pt x="157213" y="25755"/>
                </a:lnTo>
                <a:lnTo>
                  <a:pt x="157213" y="25387"/>
                </a:lnTo>
                <a:lnTo>
                  <a:pt x="157940" y="25387"/>
                </a:lnTo>
                <a:lnTo>
                  <a:pt x="1144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4450709" y="2135645"/>
            <a:ext cx="121770" cy="56445"/>
          </a:xfrm>
          <a:custGeom>
            <a:avLst/>
            <a:gdLst/>
            <a:ahLst/>
            <a:cxnLst/>
            <a:rect l="l" t="t" r="r" b="b"/>
            <a:pathLst>
              <a:path w="121920" h="56514">
                <a:moveTo>
                  <a:pt x="110820" y="28066"/>
                </a:moveTo>
                <a:lnTo>
                  <a:pt x="70650" y="51498"/>
                </a:lnTo>
                <a:lnTo>
                  <a:pt x="70218" y="53136"/>
                </a:lnTo>
                <a:lnTo>
                  <a:pt x="71704" y="55702"/>
                </a:lnTo>
                <a:lnTo>
                  <a:pt x="73342" y="56133"/>
                </a:lnTo>
                <a:lnTo>
                  <a:pt x="116857" y="30746"/>
                </a:lnTo>
                <a:lnTo>
                  <a:pt x="116141" y="30746"/>
                </a:lnTo>
                <a:lnTo>
                  <a:pt x="116141" y="30378"/>
                </a:lnTo>
                <a:lnTo>
                  <a:pt x="114782" y="30378"/>
                </a:lnTo>
                <a:lnTo>
                  <a:pt x="110820" y="28066"/>
                </a:lnTo>
                <a:close/>
              </a:path>
              <a:path w="121920" h="56514">
                <a:moveTo>
                  <a:pt x="106226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06226" y="30746"/>
                </a:lnTo>
                <a:lnTo>
                  <a:pt x="110820" y="28066"/>
                </a:lnTo>
                <a:lnTo>
                  <a:pt x="106226" y="25387"/>
                </a:lnTo>
                <a:close/>
              </a:path>
              <a:path w="121920" h="56514">
                <a:moveTo>
                  <a:pt x="116856" y="25387"/>
                </a:moveTo>
                <a:lnTo>
                  <a:pt x="116141" y="25387"/>
                </a:lnTo>
                <a:lnTo>
                  <a:pt x="116141" y="30746"/>
                </a:lnTo>
                <a:lnTo>
                  <a:pt x="116857" y="30746"/>
                </a:lnTo>
                <a:lnTo>
                  <a:pt x="121450" y="28066"/>
                </a:lnTo>
                <a:lnTo>
                  <a:pt x="116856" y="25387"/>
                </a:lnTo>
                <a:close/>
              </a:path>
              <a:path w="121920" h="56514">
                <a:moveTo>
                  <a:pt x="114782" y="25755"/>
                </a:moveTo>
                <a:lnTo>
                  <a:pt x="110820" y="28066"/>
                </a:lnTo>
                <a:lnTo>
                  <a:pt x="114782" y="30378"/>
                </a:lnTo>
                <a:lnTo>
                  <a:pt x="114782" y="25755"/>
                </a:lnTo>
                <a:close/>
              </a:path>
              <a:path w="121920" h="56514">
                <a:moveTo>
                  <a:pt x="116141" y="25755"/>
                </a:moveTo>
                <a:lnTo>
                  <a:pt x="114782" y="25755"/>
                </a:lnTo>
                <a:lnTo>
                  <a:pt x="114782" y="30378"/>
                </a:lnTo>
                <a:lnTo>
                  <a:pt x="116141" y="30378"/>
                </a:lnTo>
                <a:lnTo>
                  <a:pt x="116141" y="25755"/>
                </a:lnTo>
                <a:close/>
              </a:path>
              <a:path w="121920" h="56514">
                <a:moveTo>
                  <a:pt x="73342" y="0"/>
                </a:moveTo>
                <a:lnTo>
                  <a:pt x="71704" y="431"/>
                </a:lnTo>
                <a:lnTo>
                  <a:pt x="70218" y="2997"/>
                </a:lnTo>
                <a:lnTo>
                  <a:pt x="70650" y="4635"/>
                </a:lnTo>
                <a:lnTo>
                  <a:pt x="110820" y="28066"/>
                </a:lnTo>
                <a:lnTo>
                  <a:pt x="114782" y="25755"/>
                </a:lnTo>
                <a:lnTo>
                  <a:pt x="116141" y="25755"/>
                </a:lnTo>
                <a:lnTo>
                  <a:pt x="116141" y="25387"/>
                </a:lnTo>
                <a:lnTo>
                  <a:pt x="116856" y="25387"/>
                </a:lnTo>
                <a:lnTo>
                  <a:pt x="733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5014711" y="1799791"/>
            <a:ext cx="164262" cy="284130"/>
          </a:xfrm>
          <a:custGeom>
            <a:avLst/>
            <a:gdLst/>
            <a:ahLst/>
            <a:cxnLst/>
            <a:rect l="l" t="t" r="r" b="b"/>
            <a:pathLst>
              <a:path w="164464" h="284480">
                <a:moveTo>
                  <a:pt x="158677" y="9229"/>
                </a:moveTo>
                <a:lnTo>
                  <a:pt x="154083" y="11884"/>
                </a:lnTo>
                <a:lnTo>
                  <a:pt x="0" y="281749"/>
                </a:lnTo>
                <a:lnTo>
                  <a:pt x="4648" y="284403"/>
                </a:lnTo>
                <a:lnTo>
                  <a:pt x="158726" y="14547"/>
                </a:lnTo>
                <a:lnTo>
                  <a:pt x="158677" y="9229"/>
                </a:lnTo>
                <a:close/>
              </a:path>
              <a:path w="164464" h="284480">
                <a:moveTo>
                  <a:pt x="163975" y="3289"/>
                </a:moveTo>
                <a:lnTo>
                  <a:pt x="158991" y="3289"/>
                </a:lnTo>
                <a:lnTo>
                  <a:pt x="163639" y="5943"/>
                </a:lnTo>
                <a:lnTo>
                  <a:pt x="158726" y="14547"/>
                </a:lnTo>
                <a:lnTo>
                  <a:pt x="159105" y="55740"/>
                </a:lnTo>
                <a:lnTo>
                  <a:pt x="160324" y="56934"/>
                </a:lnTo>
                <a:lnTo>
                  <a:pt x="163283" y="56908"/>
                </a:lnTo>
                <a:lnTo>
                  <a:pt x="164415" y="55740"/>
                </a:lnTo>
                <a:lnTo>
                  <a:pt x="164452" y="54216"/>
                </a:lnTo>
                <a:lnTo>
                  <a:pt x="163975" y="3289"/>
                </a:lnTo>
                <a:close/>
              </a:path>
              <a:path w="164464" h="284480">
                <a:moveTo>
                  <a:pt x="163944" y="0"/>
                </a:moveTo>
                <a:lnTo>
                  <a:pt x="115722" y="27863"/>
                </a:lnTo>
                <a:lnTo>
                  <a:pt x="115290" y="29502"/>
                </a:lnTo>
                <a:lnTo>
                  <a:pt x="116763" y="32067"/>
                </a:lnTo>
                <a:lnTo>
                  <a:pt x="118414" y="32499"/>
                </a:lnTo>
                <a:lnTo>
                  <a:pt x="154083" y="11884"/>
                </a:lnTo>
                <a:lnTo>
                  <a:pt x="158991" y="3289"/>
                </a:lnTo>
                <a:lnTo>
                  <a:pt x="163975" y="3289"/>
                </a:lnTo>
                <a:lnTo>
                  <a:pt x="163944" y="0"/>
                </a:lnTo>
                <a:close/>
              </a:path>
              <a:path w="164464" h="284480">
                <a:moveTo>
                  <a:pt x="161371" y="4648"/>
                </a:moveTo>
                <a:lnTo>
                  <a:pt x="158635" y="4648"/>
                </a:lnTo>
                <a:lnTo>
                  <a:pt x="162648" y="6934"/>
                </a:lnTo>
                <a:lnTo>
                  <a:pt x="158677" y="9229"/>
                </a:lnTo>
                <a:lnTo>
                  <a:pt x="158726" y="14547"/>
                </a:lnTo>
                <a:lnTo>
                  <a:pt x="163639" y="5943"/>
                </a:lnTo>
                <a:lnTo>
                  <a:pt x="161371" y="4648"/>
                </a:lnTo>
                <a:close/>
              </a:path>
              <a:path w="164464" h="284480">
                <a:moveTo>
                  <a:pt x="158991" y="3289"/>
                </a:moveTo>
                <a:lnTo>
                  <a:pt x="154083" y="11884"/>
                </a:lnTo>
                <a:lnTo>
                  <a:pt x="158677" y="9229"/>
                </a:lnTo>
                <a:lnTo>
                  <a:pt x="158635" y="4648"/>
                </a:lnTo>
                <a:lnTo>
                  <a:pt x="161371" y="4648"/>
                </a:lnTo>
                <a:lnTo>
                  <a:pt x="158991" y="3289"/>
                </a:lnTo>
                <a:close/>
              </a:path>
              <a:path w="164464" h="284480">
                <a:moveTo>
                  <a:pt x="158635" y="4648"/>
                </a:moveTo>
                <a:lnTo>
                  <a:pt x="158677" y="9229"/>
                </a:lnTo>
                <a:lnTo>
                  <a:pt x="162648" y="6934"/>
                </a:lnTo>
                <a:lnTo>
                  <a:pt x="158635" y="46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5014756" y="2162258"/>
            <a:ext cx="204851" cy="325354"/>
          </a:xfrm>
          <a:custGeom>
            <a:avLst/>
            <a:gdLst/>
            <a:ahLst/>
            <a:cxnLst/>
            <a:rect l="l" t="t" r="r" b="b"/>
            <a:pathLst>
              <a:path w="205104" h="325755">
                <a:moveTo>
                  <a:pt x="158178" y="294919"/>
                </a:moveTo>
                <a:lnTo>
                  <a:pt x="156552" y="295414"/>
                </a:lnTo>
                <a:lnTo>
                  <a:pt x="155181" y="298043"/>
                </a:lnTo>
                <a:lnTo>
                  <a:pt x="155676" y="299656"/>
                </a:lnTo>
                <a:lnTo>
                  <a:pt x="204978" y="325564"/>
                </a:lnTo>
                <a:lnTo>
                  <a:pt x="204883" y="322478"/>
                </a:lnTo>
                <a:lnTo>
                  <a:pt x="199885" y="322478"/>
                </a:lnTo>
                <a:lnTo>
                  <a:pt x="194636" y="314085"/>
                </a:lnTo>
                <a:lnTo>
                  <a:pt x="158178" y="294919"/>
                </a:lnTo>
                <a:close/>
              </a:path>
              <a:path w="205104" h="325755">
                <a:moveTo>
                  <a:pt x="194636" y="314085"/>
                </a:moveTo>
                <a:lnTo>
                  <a:pt x="199885" y="322478"/>
                </a:lnTo>
                <a:lnTo>
                  <a:pt x="202016" y="321144"/>
                </a:lnTo>
                <a:lnTo>
                  <a:pt x="199478" y="321144"/>
                </a:lnTo>
                <a:lnTo>
                  <a:pt x="199338" y="316557"/>
                </a:lnTo>
                <a:lnTo>
                  <a:pt x="194636" y="314085"/>
                </a:lnTo>
                <a:close/>
              </a:path>
              <a:path w="205104" h="325755">
                <a:moveTo>
                  <a:pt x="202031" y="268744"/>
                </a:moveTo>
                <a:lnTo>
                  <a:pt x="199072" y="268833"/>
                </a:lnTo>
                <a:lnTo>
                  <a:pt x="198071" y="269900"/>
                </a:lnTo>
                <a:lnTo>
                  <a:pt x="197957" y="271386"/>
                </a:lnTo>
                <a:lnTo>
                  <a:pt x="199175" y="311228"/>
                </a:lnTo>
                <a:lnTo>
                  <a:pt x="204431" y="319633"/>
                </a:lnTo>
                <a:lnTo>
                  <a:pt x="199885" y="322478"/>
                </a:lnTo>
                <a:lnTo>
                  <a:pt x="204883" y="322478"/>
                </a:lnTo>
                <a:lnTo>
                  <a:pt x="203263" y="269900"/>
                </a:lnTo>
                <a:lnTo>
                  <a:pt x="202031" y="268744"/>
                </a:lnTo>
                <a:close/>
              </a:path>
              <a:path w="205104" h="325755">
                <a:moveTo>
                  <a:pt x="199338" y="316557"/>
                </a:moveTo>
                <a:lnTo>
                  <a:pt x="199478" y="321144"/>
                </a:lnTo>
                <a:lnTo>
                  <a:pt x="203403" y="318693"/>
                </a:lnTo>
                <a:lnTo>
                  <a:pt x="199338" y="316557"/>
                </a:lnTo>
                <a:close/>
              </a:path>
              <a:path w="205104" h="325755">
                <a:moveTo>
                  <a:pt x="199175" y="311228"/>
                </a:moveTo>
                <a:lnTo>
                  <a:pt x="199338" y="316557"/>
                </a:lnTo>
                <a:lnTo>
                  <a:pt x="203403" y="318693"/>
                </a:lnTo>
                <a:lnTo>
                  <a:pt x="199478" y="321144"/>
                </a:lnTo>
                <a:lnTo>
                  <a:pt x="202016" y="321144"/>
                </a:lnTo>
                <a:lnTo>
                  <a:pt x="204431" y="319633"/>
                </a:lnTo>
                <a:lnTo>
                  <a:pt x="199175" y="311228"/>
                </a:lnTo>
                <a:close/>
              </a:path>
              <a:path w="205104" h="325755">
                <a:moveTo>
                  <a:pt x="4546" y="0"/>
                </a:moveTo>
                <a:lnTo>
                  <a:pt x="0" y="2844"/>
                </a:lnTo>
                <a:lnTo>
                  <a:pt x="194636" y="314085"/>
                </a:lnTo>
                <a:lnTo>
                  <a:pt x="199338" y="316557"/>
                </a:lnTo>
                <a:lnTo>
                  <a:pt x="199175" y="311228"/>
                </a:lnTo>
                <a:lnTo>
                  <a:pt x="4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5988245" y="1731642"/>
            <a:ext cx="201681" cy="56445"/>
          </a:xfrm>
          <a:custGeom>
            <a:avLst/>
            <a:gdLst/>
            <a:ahLst/>
            <a:cxnLst/>
            <a:rect l="l" t="t" r="r" b="b"/>
            <a:pathLst>
              <a:path w="201929" h="56514">
                <a:moveTo>
                  <a:pt x="191185" y="28067"/>
                </a:moveTo>
                <a:lnTo>
                  <a:pt x="151015" y="51498"/>
                </a:lnTo>
                <a:lnTo>
                  <a:pt x="150583" y="53136"/>
                </a:lnTo>
                <a:lnTo>
                  <a:pt x="152069" y="55702"/>
                </a:lnTo>
                <a:lnTo>
                  <a:pt x="153708" y="56134"/>
                </a:lnTo>
                <a:lnTo>
                  <a:pt x="197222" y="30746"/>
                </a:lnTo>
                <a:lnTo>
                  <a:pt x="196507" y="30746"/>
                </a:lnTo>
                <a:lnTo>
                  <a:pt x="196507" y="30378"/>
                </a:lnTo>
                <a:lnTo>
                  <a:pt x="195148" y="30378"/>
                </a:lnTo>
                <a:lnTo>
                  <a:pt x="191185" y="28067"/>
                </a:lnTo>
                <a:close/>
              </a:path>
              <a:path w="201929" h="56514">
                <a:moveTo>
                  <a:pt x="186591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86591" y="30746"/>
                </a:lnTo>
                <a:lnTo>
                  <a:pt x="191185" y="28067"/>
                </a:lnTo>
                <a:lnTo>
                  <a:pt x="186591" y="25387"/>
                </a:lnTo>
                <a:close/>
              </a:path>
              <a:path w="201929" h="56514">
                <a:moveTo>
                  <a:pt x="197222" y="25387"/>
                </a:moveTo>
                <a:lnTo>
                  <a:pt x="196507" y="25387"/>
                </a:lnTo>
                <a:lnTo>
                  <a:pt x="196507" y="30746"/>
                </a:lnTo>
                <a:lnTo>
                  <a:pt x="197222" y="30746"/>
                </a:lnTo>
                <a:lnTo>
                  <a:pt x="201815" y="28067"/>
                </a:lnTo>
                <a:lnTo>
                  <a:pt x="197222" y="25387"/>
                </a:lnTo>
                <a:close/>
              </a:path>
              <a:path w="201929" h="56514">
                <a:moveTo>
                  <a:pt x="195148" y="25755"/>
                </a:moveTo>
                <a:lnTo>
                  <a:pt x="191185" y="28067"/>
                </a:lnTo>
                <a:lnTo>
                  <a:pt x="195148" y="30378"/>
                </a:lnTo>
                <a:lnTo>
                  <a:pt x="195148" y="25755"/>
                </a:lnTo>
                <a:close/>
              </a:path>
              <a:path w="201929" h="56514">
                <a:moveTo>
                  <a:pt x="196507" y="25755"/>
                </a:moveTo>
                <a:lnTo>
                  <a:pt x="195148" y="25755"/>
                </a:lnTo>
                <a:lnTo>
                  <a:pt x="195148" y="30378"/>
                </a:lnTo>
                <a:lnTo>
                  <a:pt x="196507" y="30378"/>
                </a:lnTo>
                <a:lnTo>
                  <a:pt x="196507" y="25755"/>
                </a:lnTo>
                <a:close/>
              </a:path>
              <a:path w="201929" h="56514">
                <a:moveTo>
                  <a:pt x="153708" y="0"/>
                </a:moveTo>
                <a:lnTo>
                  <a:pt x="152069" y="431"/>
                </a:lnTo>
                <a:lnTo>
                  <a:pt x="150583" y="2997"/>
                </a:lnTo>
                <a:lnTo>
                  <a:pt x="151015" y="4635"/>
                </a:lnTo>
                <a:lnTo>
                  <a:pt x="191185" y="28067"/>
                </a:lnTo>
                <a:lnTo>
                  <a:pt x="195148" y="25755"/>
                </a:lnTo>
                <a:lnTo>
                  <a:pt x="196507" y="25755"/>
                </a:lnTo>
                <a:lnTo>
                  <a:pt x="196507" y="25387"/>
                </a:lnTo>
                <a:lnTo>
                  <a:pt x="197222" y="25387"/>
                </a:lnTo>
                <a:lnTo>
                  <a:pt x="1537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5825930" y="2540542"/>
            <a:ext cx="162360" cy="56445"/>
          </a:xfrm>
          <a:custGeom>
            <a:avLst/>
            <a:gdLst/>
            <a:ahLst/>
            <a:cxnLst/>
            <a:rect l="l" t="t" r="r" b="b"/>
            <a:pathLst>
              <a:path w="162560" h="56514">
                <a:moveTo>
                  <a:pt x="151903" y="28066"/>
                </a:moveTo>
                <a:lnTo>
                  <a:pt x="111721" y="51498"/>
                </a:lnTo>
                <a:lnTo>
                  <a:pt x="111290" y="53136"/>
                </a:lnTo>
                <a:lnTo>
                  <a:pt x="112776" y="55702"/>
                </a:lnTo>
                <a:lnTo>
                  <a:pt x="114427" y="56133"/>
                </a:lnTo>
                <a:lnTo>
                  <a:pt x="157930" y="30746"/>
                </a:lnTo>
                <a:lnTo>
                  <a:pt x="157213" y="30746"/>
                </a:lnTo>
                <a:lnTo>
                  <a:pt x="157213" y="30378"/>
                </a:lnTo>
                <a:lnTo>
                  <a:pt x="155867" y="30378"/>
                </a:lnTo>
                <a:lnTo>
                  <a:pt x="151903" y="28066"/>
                </a:lnTo>
                <a:close/>
              </a:path>
              <a:path w="162560" h="56514">
                <a:moveTo>
                  <a:pt x="14730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47308" y="30746"/>
                </a:lnTo>
                <a:lnTo>
                  <a:pt x="151903" y="28066"/>
                </a:lnTo>
                <a:lnTo>
                  <a:pt x="147308" y="25387"/>
                </a:lnTo>
                <a:close/>
              </a:path>
              <a:path w="162560" h="56514">
                <a:moveTo>
                  <a:pt x="157928" y="25387"/>
                </a:moveTo>
                <a:lnTo>
                  <a:pt x="157213" y="25387"/>
                </a:lnTo>
                <a:lnTo>
                  <a:pt x="157213" y="30746"/>
                </a:lnTo>
                <a:lnTo>
                  <a:pt x="157930" y="30746"/>
                </a:lnTo>
                <a:lnTo>
                  <a:pt x="162521" y="28066"/>
                </a:lnTo>
                <a:lnTo>
                  <a:pt x="157928" y="25387"/>
                </a:lnTo>
                <a:close/>
              </a:path>
              <a:path w="162560" h="56514">
                <a:moveTo>
                  <a:pt x="155867" y="25755"/>
                </a:moveTo>
                <a:lnTo>
                  <a:pt x="151903" y="28066"/>
                </a:lnTo>
                <a:lnTo>
                  <a:pt x="155867" y="30378"/>
                </a:lnTo>
                <a:lnTo>
                  <a:pt x="155867" y="25755"/>
                </a:lnTo>
                <a:close/>
              </a:path>
              <a:path w="162560" h="56514">
                <a:moveTo>
                  <a:pt x="157213" y="25755"/>
                </a:moveTo>
                <a:lnTo>
                  <a:pt x="155867" y="25755"/>
                </a:lnTo>
                <a:lnTo>
                  <a:pt x="155867" y="30378"/>
                </a:lnTo>
                <a:lnTo>
                  <a:pt x="157213" y="30378"/>
                </a:lnTo>
                <a:lnTo>
                  <a:pt x="157213" y="25755"/>
                </a:lnTo>
                <a:close/>
              </a:path>
              <a:path w="162560" h="56514">
                <a:moveTo>
                  <a:pt x="114427" y="0"/>
                </a:moveTo>
                <a:lnTo>
                  <a:pt x="112776" y="431"/>
                </a:lnTo>
                <a:lnTo>
                  <a:pt x="111290" y="2997"/>
                </a:lnTo>
                <a:lnTo>
                  <a:pt x="111721" y="4635"/>
                </a:lnTo>
                <a:lnTo>
                  <a:pt x="151903" y="28066"/>
                </a:lnTo>
                <a:lnTo>
                  <a:pt x="155867" y="25755"/>
                </a:lnTo>
                <a:lnTo>
                  <a:pt x="157213" y="25755"/>
                </a:lnTo>
                <a:lnTo>
                  <a:pt x="157213" y="25387"/>
                </a:lnTo>
                <a:lnTo>
                  <a:pt x="157928" y="25387"/>
                </a:lnTo>
                <a:lnTo>
                  <a:pt x="1144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2789421" y="2769965"/>
            <a:ext cx="130649" cy="284130"/>
          </a:xfrm>
          <a:custGeom>
            <a:avLst/>
            <a:gdLst/>
            <a:ahLst/>
            <a:cxnLst/>
            <a:rect l="l" t="t" r="r" b="b"/>
            <a:pathLst>
              <a:path w="130810" h="284480">
                <a:moveTo>
                  <a:pt x="82346" y="246684"/>
                </a:moveTo>
                <a:lnTo>
                  <a:pt x="80670" y="246926"/>
                </a:lnTo>
                <a:lnTo>
                  <a:pt x="78905" y="249313"/>
                </a:lnTo>
                <a:lnTo>
                  <a:pt x="79159" y="250990"/>
                </a:lnTo>
                <a:lnTo>
                  <a:pt x="123913" y="284124"/>
                </a:lnTo>
                <a:lnTo>
                  <a:pt x="124385" y="280301"/>
                </a:lnTo>
                <a:lnTo>
                  <a:pt x="119354" y="280301"/>
                </a:lnTo>
                <a:lnTo>
                  <a:pt x="115447" y="271195"/>
                </a:lnTo>
                <a:lnTo>
                  <a:pt x="82346" y="246684"/>
                </a:lnTo>
                <a:close/>
              </a:path>
              <a:path w="130810" h="284480">
                <a:moveTo>
                  <a:pt x="115447" y="271195"/>
                </a:moveTo>
                <a:lnTo>
                  <a:pt x="119354" y="280301"/>
                </a:lnTo>
                <a:lnTo>
                  <a:pt x="122590" y="278917"/>
                </a:lnTo>
                <a:lnTo>
                  <a:pt x="119151" y="278917"/>
                </a:lnTo>
                <a:lnTo>
                  <a:pt x="119714" y="274355"/>
                </a:lnTo>
                <a:lnTo>
                  <a:pt x="115447" y="271195"/>
                </a:lnTo>
                <a:close/>
              </a:path>
              <a:path w="130810" h="284480">
                <a:moveTo>
                  <a:pt x="126758" y="227152"/>
                </a:moveTo>
                <a:lnTo>
                  <a:pt x="125412" y="228206"/>
                </a:lnTo>
                <a:lnTo>
                  <a:pt x="120367" y="269068"/>
                </a:lnTo>
                <a:lnTo>
                  <a:pt x="124282" y="278193"/>
                </a:lnTo>
                <a:lnTo>
                  <a:pt x="119354" y="280301"/>
                </a:lnTo>
                <a:lnTo>
                  <a:pt x="124385" y="280301"/>
                </a:lnTo>
                <a:lnTo>
                  <a:pt x="130733" y="228854"/>
                </a:lnTo>
                <a:lnTo>
                  <a:pt x="129692" y="227520"/>
                </a:lnTo>
                <a:lnTo>
                  <a:pt x="126758" y="227152"/>
                </a:lnTo>
                <a:close/>
              </a:path>
              <a:path w="130810" h="284480">
                <a:moveTo>
                  <a:pt x="119714" y="274355"/>
                </a:moveTo>
                <a:lnTo>
                  <a:pt x="119151" y="278917"/>
                </a:lnTo>
                <a:lnTo>
                  <a:pt x="123405" y="277088"/>
                </a:lnTo>
                <a:lnTo>
                  <a:pt x="119714" y="274355"/>
                </a:lnTo>
                <a:close/>
              </a:path>
              <a:path w="130810" h="284480">
                <a:moveTo>
                  <a:pt x="120367" y="269068"/>
                </a:moveTo>
                <a:lnTo>
                  <a:pt x="119714" y="274355"/>
                </a:lnTo>
                <a:lnTo>
                  <a:pt x="123405" y="277088"/>
                </a:lnTo>
                <a:lnTo>
                  <a:pt x="119151" y="278917"/>
                </a:lnTo>
                <a:lnTo>
                  <a:pt x="122590" y="278917"/>
                </a:lnTo>
                <a:lnTo>
                  <a:pt x="124282" y="278193"/>
                </a:lnTo>
                <a:lnTo>
                  <a:pt x="120367" y="269068"/>
                </a:lnTo>
                <a:close/>
              </a:path>
              <a:path w="130810" h="284480">
                <a:moveTo>
                  <a:pt x="4927" y="0"/>
                </a:moveTo>
                <a:lnTo>
                  <a:pt x="0" y="2108"/>
                </a:lnTo>
                <a:lnTo>
                  <a:pt x="115447" y="271195"/>
                </a:lnTo>
                <a:lnTo>
                  <a:pt x="119714" y="274355"/>
                </a:lnTo>
                <a:lnTo>
                  <a:pt x="120367" y="269068"/>
                </a:lnTo>
                <a:lnTo>
                  <a:pt x="4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3681941" y="3228152"/>
            <a:ext cx="121770" cy="56445"/>
          </a:xfrm>
          <a:custGeom>
            <a:avLst/>
            <a:gdLst/>
            <a:ahLst/>
            <a:cxnLst/>
            <a:rect l="l" t="t" r="r" b="b"/>
            <a:pathLst>
              <a:path w="121920" h="56514">
                <a:moveTo>
                  <a:pt x="110820" y="28066"/>
                </a:moveTo>
                <a:lnTo>
                  <a:pt x="70650" y="51498"/>
                </a:lnTo>
                <a:lnTo>
                  <a:pt x="70218" y="53136"/>
                </a:lnTo>
                <a:lnTo>
                  <a:pt x="71704" y="55702"/>
                </a:lnTo>
                <a:lnTo>
                  <a:pt x="73342" y="56133"/>
                </a:lnTo>
                <a:lnTo>
                  <a:pt x="116857" y="30746"/>
                </a:lnTo>
                <a:lnTo>
                  <a:pt x="116141" y="30746"/>
                </a:lnTo>
                <a:lnTo>
                  <a:pt x="116141" y="30378"/>
                </a:lnTo>
                <a:lnTo>
                  <a:pt x="114782" y="30378"/>
                </a:lnTo>
                <a:lnTo>
                  <a:pt x="110820" y="28066"/>
                </a:lnTo>
                <a:close/>
              </a:path>
              <a:path w="121920" h="56514">
                <a:moveTo>
                  <a:pt x="106226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06226" y="30746"/>
                </a:lnTo>
                <a:lnTo>
                  <a:pt x="110820" y="28066"/>
                </a:lnTo>
                <a:lnTo>
                  <a:pt x="106226" y="25387"/>
                </a:lnTo>
                <a:close/>
              </a:path>
              <a:path w="121920" h="56514">
                <a:moveTo>
                  <a:pt x="116856" y="25387"/>
                </a:moveTo>
                <a:lnTo>
                  <a:pt x="116141" y="25387"/>
                </a:lnTo>
                <a:lnTo>
                  <a:pt x="116141" y="30746"/>
                </a:lnTo>
                <a:lnTo>
                  <a:pt x="116857" y="30746"/>
                </a:lnTo>
                <a:lnTo>
                  <a:pt x="121450" y="28066"/>
                </a:lnTo>
                <a:lnTo>
                  <a:pt x="116856" y="25387"/>
                </a:lnTo>
                <a:close/>
              </a:path>
              <a:path w="121920" h="56514">
                <a:moveTo>
                  <a:pt x="114782" y="25755"/>
                </a:moveTo>
                <a:lnTo>
                  <a:pt x="110820" y="28066"/>
                </a:lnTo>
                <a:lnTo>
                  <a:pt x="114782" y="30378"/>
                </a:lnTo>
                <a:lnTo>
                  <a:pt x="114782" y="25755"/>
                </a:lnTo>
                <a:close/>
              </a:path>
              <a:path w="121920" h="56514">
                <a:moveTo>
                  <a:pt x="116141" y="25755"/>
                </a:moveTo>
                <a:lnTo>
                  <a:pt x="114782" y="25755"/>
                </a:lnTo>
                <a:lnTo>
                  <a:pt x="114782" y="30378"/>
                </a:lnTo>
                <a:lnTo>
                  <a:pt x="116141" y="30378"/>
                </a:lnTo>
                <a:lnTo>
                  <a:pt x="116141" y="25755"/>
                </a:lnTo>
                <a:close/>
              </a:path>
              <a:path w="121920" h="56514">
                <a:moveTo>
                  <a:pt x="73342" y="0"/>
                </a:moveTo>
                <a:lnTo>
                  <a:pt x="71704" y="431"/>
                </a:lnTo>
                <a:lnTo>
                  <a:pt x="70218" y="2997"/>
                </a:lnTo>
                <a:lnTo>
                  <a:pt x="70650" y="4635"/>
                </a:lnTo>
                <a:lnTo>
                  <a:pt x="110820" y="28066"/>
                </a:lnTo>
                <a:lnTo>
                  <a:pt x="114782" y="25755"/>
                </a:lnTo>
                <a:lnTo>
                  <a:pt x="116141" y="25755"/>
                </a:lnTo>
                <a:lnTo>
                  <a:pt x="116141" y="25387"/>
                </a:lnTo>
                <a:lnTo>
                  <a:pt x="116856" y="25387"/>
                </a:lnTo>
                <a:lnTo>
                  <a:pt x="733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/>
          <p:nvPr/>
        </p:nvSpPr>
        <p:spPr>
          <a:xfrm>
            <a:off x="4450699" y="3268291"/>
            <a:ext cx="930397" cy="56445"/>
          </a:xfrm>
          <a:custGeom>
            <a:avLst/>
            <a:gdLst/>
            <a:ahLst/>
            <a:cxnLst/>
            <a:rect l="l" t="t" r="r" b="b"/>
            <a:pathLst>
              <a:path w="931545" h="56514">
                <a:moveTo>
                  <a:pt x="324154" y="28067"/>
                </a:moveTo>
                <a:lnTo>
                  <a:pt x="319570" y="25387"/>
                </a:lnTo>
                <a:lnTo>
                  <a:pt x="276047" y="0"/>
                </a:lnTo>
                <a:lnTo>
                  <a:pt x="274408" y="431"/>
                </a:lnTo>
                <a:lnTo>
                  <a:pt x="272910" y="2997"/>
                </a:lnTo>
                <a:lnTo>
                  <a:pt x="273342" y="4635"/>
                </a:lnTo>
                <a:lnTo>
                  <a:pt x="308927" y="25387"/>
                </a:lnTo>
                <a:lnTo>
                  <a:pt x="0" y="25387"/>
                </a:lnTo>
                <a:lnTo>
                  <a:pt x="0" y="30746"/>
                </a:lnTo>
                <a:lnTo>
                  <a:pt x="308927" y="30746"/>
                </a:lnTo>
                <a:lnTo>
                  <a:pt x="273342" y="51498"/>
                </a:lnTo>
                <a:lnTo>
                  <a:pt x="272910" y="53136"/>
                </a:lnTo>
                <a:lnTo>
                  <a:pt x="274408" y="55702"/>
                </a:lnTo>
                <a:lnTo>
                  <a:pt x="276047" y="56134"/>
                </a:lnTo>
                <a:lnTo>
                  <a:pt x="319570" y="30746"/>
                </a:lnTo>
                <a:lnTo>
                  <a:pt x="324154" y="28067"/>
                </a:lnTo>
                <a:close/>
              </a:path>
              <a:path w="931545" h="56514">
                <a:moveTo>
                  <a:pt x="931354" y="28067"/>
                </a:moveTo>
                <a:lnTo>
                  <a:pt x="926757" y="25387"/>
                </a:lnTo>
                <a:lnTo>
                  <a:pt x="883246" y="0"/>
                </a:lnTo>
                <a:lnTo>
                  <a:pt x="881608" y="431"/>
                </a:lnTo>
                <a:lnTo>
                  <a:pt x="880122" y="2997"/>
                </a:lnTo>
                <a:lnTo>
                  <a:pt x="880554" y="4635"/>
                </a:lnTo>
                <a:lnTo>
                  <a:pt x="916127" y="25387"/>
                </a:lnTo>
                <a:lnTo>
                  <a:pt x="769721" y="25387"/>
                </a:lnTo>
                <a:lnTo>
                  <a:pt x="769721" y="30746"/>
                </a:lnTo>
                <a:lnTo>
                  <a:pt x="916127" y="30746"/>
                </a:lnTo>
                <a:lnTo>
                  <a:pt x="880554" y="51498"/>
                </a:lnTo>
                <a:lnTo>
                  <a:pt x="880122" y="53136"/>
                </a:lnTo>
                <a:lnTo>
                  <a:pt x="881608" y="55702"/>
                </a:lnTo>
                <a:lnTo>
                  <a:pt x="883246" y="56134"/>
                </a:lnTo>
                <a:lnTo>
                  <a:pt x="926757" y="30746"/>
                </a:lnTo>
                <a:lnTo>
                  <a:pt x="931354" y="280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03493" y="561041"/>
            <a:ext cx="5137166" cy="205487"/>
          </a:xfrm>
          <a:custGeom>
            <a:avLst/>
            <a:gdLst/>
            <a:ahLst/>
            <a:cxnLst/>
            <a:rect l="l" t="t" r="r" b="b"/>
            <a:pathLst>
              <a:path w="5143500" h="205740">
                <a:moveTo>
                  <a:pt x="5143334" y="0"/>
                </a:moveTo>
                <a:lnTo>
                  <a:pt x="0" y="0"/>
                </a:lnTo>
                <a:lnTo>
                  <a:pt x="0" y="205371"/>
                </a:lnTo>
                <a:lnTo>
                  <a:pt x="5143334" y="205371"/>
                </a:lnTo>
                <a:lnTo>
                  <a:pt x="514333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183092" y="742989"/>
            <a:ext cx="3748228" cy="550498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>
              <a:lnSpc>
                <a:spcPct val="101200"/>
              </a:lnSpc>
              <a:spcBef>
                <a:spcPts val="75"/>
              </a:spcBef>
            </a:pP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Plasmocitomas extramedulares. </a:t>
            </a:r>
            <a:r>
              <a:rPr sz="1798" b="1" dirty="0">
                <a:solidFill>
                  <a:srgbClr val="242852"/>
                </a:solidFill>
                <a:latin typeface="Arial"/>
                <a:cs typeface="Arial"/>
              </a:rPr>
              <a:t> No</a:t>
            </a:r>
            <a:r>
              <a:rPr sz="1798" b="1" spc="-25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Candidatos</a:t>
            </a:r>
            <a:r>
              <a:rPr sz="1798" b="1" spc="-20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dirty="0">
                <a:solidFill>
                  <a:srgbClr val="242852"/>
                </a:solidFill>
                <a:latin typeface="Arial"/>
                <a:cs typeface="Arial"/>
              </a:rPr>
              <a:t>a</a:t>
            </a:r>
            <a:r>
              <a:rPr sz="1798" b="1" spc="-20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spc="-5" dirty="0">
                <a:solidFill>
                  <a:srgbClr val="242852"/>
                </a:solidFill>
                <a:latin typeface="Arial"/>
                <a:cs typeface="Arial"/>
              </a:rPr>
              <a:t>trasplante</a:t>
            </a:r>
            <a:r>
              <a:rPr sz="1798" b="1" spc="-20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798" b="1" spc="-10" dirty="0">
                <a:solidFill>
                  <a:srgbClr val="242852"/>
                </a:solidFill>
                <a:latin typeface="Arial"/>
                <a:cs typeface="Arial"/>
              </a:rPr>
              <a:t>65-75a</a:t>
            </a:r>
            <a:endParaRPr sz="17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04274" y="2406257"/>
            <a:ext cx="688127" cy="489146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lnSpc>
                <a:spcPts val="1184"/>
              </a:lnSpc>
              <a:spcBef>
                <a:spcPts val="220"/>
              </a:spcBef>
            </a:pPr>
            <a:r>
              <a:rPr sz="999" spc="5" dirty="0">
                <a:latin typeface="Arial"/>
                <a:cs typeface="Arial"/>
              </a:rPr>
              <a:t>VRD</a:t>
            </a:r>
            <a:r>
              <a:rPr sz="999" spc="-4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+</a:t>
            </a:r>
            <a:endParaRPr sz="999">
              <a:latin typeface="Arial"/>
              <a:cs typeface="Arial"/>
            </a:endParaRPr>
          </a:p>
          <a:p>
            <a:pPr algn="ctr">
              <a:lnSpc>
                <a:spcPts val="1184"/>
              </a:lnSpc>
            </a:pPr>
            <a:r>
              <a:rPr sz="999" dirty="0">
                <a:latin typeface="Arial"/>
                <a:cs typeface="Arial"/>
              </a:rPr>
              <a:t>antiCD38</a:t>
            </a:r>
            <a:endParaRPr sz="999">
              <a:latin typeface="Arial"/>
              <a:cs typeface="Arial"/>
            </a:endParaRPr>
          </a:p>
          <a:p>
            <a:pPr algn="ctr">
              <a:spcBef>
                <a:spcPts val="40"/>
              </a:spcBef>
            </a:pPr>
            <a:r>
              <a:rPr sz="999" spc="5" dirty="0">
                <a:latin typeface="Arial"/>
                <a:cs typeface="Arial"/>
              </a:rPr>
              <a:t>x3</a:t>
            </a:r>
            <a:endParaRPr sz="9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94332" y="2082520"/>
            <a:ext cx="606947" cy="163817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50739">
              <a:spcBef>
                <a:spcPts val="200"/>
              </a:spcBef>
            </a:pPr>
            <a:r>
              <a:rPr sz="899" spc="-5" dirty="0">
                <a:latin typeface="Arial"/>
                <a:cs typeface="Arial"/>
              </a:rPr>
              <a:t>PET</a:t>
            </a:r>
            <a:r>
              <a:rPr sz="899" spc="-60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≥RP</a:t>
            </a:r>
            <a:endParaRPr sz="89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03232" y="1921095"/>
            <a:ext cx="890442" cy="310921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50739">
              <a:lnSpc>
                <a:spcPts val="1074"/>
              </a:lnSpc>
              <a:spcBef>
                <a:spcPts val="200"/>
              </a:spcBef>
            </a:pPr>
            <a:r>
              <a:rPr sz="899" spc="-5" dirty="0">
                <a:latin typeface="Arial"/>
                <a:cs typeface="Arial"/>
              </a:rPr>
              <a:t>VRD+antiCD38</a:t>
            </a:r>
            <a:endParaRPr sz="899">
              <a:latin typeface="Arial"/>
              <a:cs typeface="Arial"/>
            </a:endParaRPr>
          </a:p>
          <a:p>
            <a:pPr marL="50739">
              <a:lnSpc>
                <a:spcPts val="1194"/>
              </a:lnSpc>
            </a:pPr>
            <a:r>
              <a:rPr sz="999" spc="5" dirty="0">
                <a:latin typeface="Arial"/>
                <a:cs typeface="Arial"/>
              </a:rPr>
              <a:t>x6</a:t>
            </a:r>
            <a:endParaRPr sz="99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35871" y="1557225"/>
            <a:ext cx="607581" cy="301377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50739" marR="72303">
              <a:spcBef>
                <a:spcPts val="195"/>
              </a:spcBef>
            </a:pPr>
            <a:r>
              <a:rPr sz="899" spc="-5" dirty="0">
                <a:latin typeface="Arial"/>
                <a:cs typeface="Arial"/>
              </a:rPr>
              <a:t>PET neg </a:t>
            </a:r>
            <a:r>
              <a:rPr sz="899" spc="-23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E</a:t>
            </a:r>
            <a:r>
              <a:rPr sz="899" dirty="0">
                <a:latin typeface="Arial"/>
                <a:cs typeface="Arial"/>
              </a:rPr>
              <a:t>MR</a:t>
            </a:r>
            <a:r>
              <a:rPr sz="899" spc="-5" dirty="0">
                <a:latin typeface="Arial"/>
                <a:cs typeface="Arial"/>
              </a:rPr>
              <a:t> ne</a:t>
            </a:r>
            <a:r>
              <a:rPr sz="899" dirty="0">
                <a:latin typeface="Arial"/>
                <a:cs typeface="Arial"/>
              </a:rPr>
              <a:t>g</a:t>
            </a:r>
            <a:endParaRPr sz="8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35871" y="2244833"/>
            <a:ext cx="607581" cy="43925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98941">
              <a:lnSpc>
                <a:spcPts val="1074"/>
              </a:lnSpc>
              <a:spcBef>
                <a:spcPts val="200"/>
              </a:spcBef>
            </a:pPr>
            <a:r>
              <a:rPr sz="899" spc="-5" dirty="0">
                <a:latin typeface="Arial"/>
                <a:cs typeface="Arial"/>
              </a:rPr>
              <a:t>PE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1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RP</a:t>
            </a:r>
            <a:endParaRPr sz="899">
              <a:latin typeface="Arial"/>
              <a:cs typeface="Arial"/>
            </a:endParaRPr>
          </a:p>
          <a:p>
            <a:pPr marL="104649" marR="65327" indent="166170">
              <a:lnSpc>
                <a:spcPts val="1069"/>
              </a:lnSpc>
              <a:spcBef>
                <a:spcPts val="40"/>
              </a:spcBef>
            </a:pPr>
            <a:r>
              <a:rPr sz="899" dirty="0">
                <a:latin typeface="Arial"/>
                <a:cs typeface="Arial"/>
              </a:rPr>
              <a:t>ó 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E</a:t>
            </a:r>
            <a:r>
              <a:rPr sz="899" dirty="0">
                <a:latin typeface="Arial"/>
                <a:cs typeface="Arial"/>
              </a:rPr>
              <a:t>MR (+)</a:t>
            </a:r>
            <a:endParaRPr sz="89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866063" y="1557224"/>
            <a:ext cx="971621" cy="435992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50739" marR="163633">
              <a:lnSpc>
                <a:spcPct val="99400"/>
              </a:lnSpc>
              <a:spcBef>
                <a:spcPts val="200"/>
              </a:spcBef>
            </a:pPr>
            <a:r>
              <a:rPr sz="899" dirty="0">
                <a:latin typeface="Arial"/>
                <a:cs typeface="Arial"/>
              </a:rPr>
              <a:t>M</a:t>
            </a:r>
            <a:r>
              <a:rPr sz="899" spc="-5" dirty="0">
                <a:latin typeface="Arial"/>
                <a:cs typeface="Arial"/>
              </a:rPr>
              <a:t>an</a:t>
            </a:r>
            <a:r>
              <a:rPr sz="899" dirty="0">
                <a:latin typeface="Arial"/>
                <a:cs typeface="Arial"/>
              </a:rPr>
              <a:t>t</a:t>
            </a:r>
            <a:r>
              <a:rPr sz="899" spc="-5" dirty="0">
                <a:latin typeface="Arial"/>
                <a:cs typeface="Arial"/>
              </a:rPr>
              <a:t>eni</a:t>
            </a:r>
            <a:r>
              <a:rPr sz="899" dirty="0">
                <a:latin typeface="Arial"/>
                <a:cs typeface="Arial"/>
              </a:rPr>
              <a:t>m</a:t>
            </a:r>
            <a:r>
              <a:rPr sz="899" spc="-5" dirty="0">
                <a:latin typeface="Arial"/>
                <a:cs typeface="Arial"/>
              </a:rPr>
              <a:t>ien</a:t>
            </a:r>
            <a:r>
              <a:rPr sz="899" dirty="0">
                <a:latin typeface="Arial"/>
                <a:cs typeface="Arial"/>
              </a:rPr>
              <a:t>to  </a:t>
            </a:r>
            <a:r>
              <a:rPr sz="899" spc="-5" dirty="0">
                <a:latin typeface="Arial"/>
                <a:cs typeface="Arial"/>
              </a:rPr>
              <a:t>antiCD38 </a:t>
            </a:r>
            <a:r>
              <a:rPr sz="899" spc="405" dirty="0">
                <a:latin typeface="Arial"/>
                <a:cs typeface="Arial"/>
              </a:rPr>
              <a:t>± </a:t>
            </a:r>
            <a:r>
              <a:rPr sz="899" spc="409" dirty="0">
                <a:latin typeface="Arial"/>
                <a:cs typeface="Arial"/>
              </a:rPr>
              <a:t> </a:t>
            </a:r>
            <a:r>
              <a:rPr sz="899" spc="-15" dirty="0">
                <a:latin typeface="Arial"/>
                <a:cs typeface="Arial"/>
              </a:rPr>
              <a:t>Velcade</a:t>
            </a:r>
            <a:endParaRPr sz="89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907087" y="2366125"/>
            <a:ext cx="1011578" cy="180467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50739">
              <a:spcBef>
                <a:spcPts val="210"/>
              </a:spcBef>
            </a:pPr>
            <a:r>
              <a:rPr sz="999" spc="-10" dirty="0">
                <a:latin typeface="Arial"/>
                <a:cs typeface="Arial"/>
              </a:rPr>
              <a:t>Talquetamab</a:t>
            </a:r>
            <a:endParaRPr sz="99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54198" y="3094759"/>
            <a:ext cx="688127" cy="181748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50739">
              <a:spcBef>
                <a:spcPts val="219"/>
              </a:spcBef>
            </a:pPr>
            <a:r>
              <a:rPr sz="999" spc="5" dirty="0">
                <a:latin typeface="Arial"/>
                <a:cs typeface="Arial"/>
              </a:rPr>
              <a:t>PET</a:t>
            </a:r>
            <a:r>
              <a:rPr sz="999" spc="-5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&lt;RP</a:t>
            </a:r>
            <a:endParaRPr sz="99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44258" y="3169674"/>
            <a:ext cx="525767" cy="180466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6" rIns="0" bIns="0" rtlCol="0">
            <a:spAutoFit/>
          </a:bodyPr>
          <a:lstStyle/>
          <a:p>
            <a:pPr marL="50739">
              <a:spcBef>
                <a:spcPts val="209"/>
              </a:spcBef>
            </a:pPr>
            <a:r>
              <a:rPr sz="999" spc="-20" dirty="0">
                <a:latin typeface="Arial"/>
                <a:cs typeface="Arial"/>
              </a:rPr>
              <a:t>PACE</a:t>
            </a:r>
            <a:endParaRPr sz="99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35871" y="3215157"/>
            <a:ext cx="1052802" cy="18110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0739">
              <a:spcBef>
                <a:spcPts val="215"/>
              </a:spcBef>
            </a:pPr>
            <a:r>
              <a:rPr sz="999" spc="-10" dirty="0">
                <a:latin typeface="Arial"/>
                <a:cs typeface="Arial"/>
              </a:rPr>
              <a:t>Talquetamab</a:t>
            </a:r>
            <a:endParaRPr sz="99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2789493" y="2284957"/>
            <a:ext cx="168702" cy="325354"/>
          </a:xfrm>
          <a:custGeom>
            <a:avLst/>
            <a:gdLst/>
            <a:ahLst/>
            <a:cxnLst/>
            <a:rect l="l" t="t" r="r" b="b"/>
            <a:pathLst>
              <a:path w="168910" h="325755">
                <a:moveTo>
                  <a:pt x="160146" y="9507"/>
                </a:moveTo>
                <a:lnTo>
                  <a:pt x="155685" y="12417"/>
                </a:lnTo>
                <a:lnTo>
                  <a:pt x="0" y="322948"/>
                </a:lnTo>
                <a:lnTo>
                  <a:pt x="4787" y="325348"/>
                </a:lnTo>
                <a:lnTo>
                  <a:pt x="160483" y="14810"/>
                </a:lnTo>
                <a:lnTo>
                  <a:pt x="160146" y="9507"/>
                </a:lnTo>
                <a:close/>
              </a:path>
              <a:path w="168910" h="325755">
                <a:moveTo>
                  <a:pt x="165134" y="3543"/>
                </a:moveTo>
                <a:lnTo>
                  <a:pt x="160134" y="3543"/>
                </a:lnTo>
                <a:lnTo>
                  <a:pt x="164922" y="5956"/>
                </a:lnTo>
                <a:lnTo>
                  <a:pt x="160483" y="14810"/>
                </a:lnTo>
                <a:lnTo>
                  <a:pt x="163093" y="55918"/>
                </a:lnTo>
                <a:lnTo>
                  <a:pt x="164363" y="57035"/>
                </a:lnTo>
                <a:lnTo>
                  <a:pt x="167322" y="56857"/>
                </a:lnTo>
                <a:lnTo>
                  <a:pt x="168440" y="55575"/>
                </a:lnTo>
                <a:lnTo>
                  <a:pt x="165134" y="3543"/>
                </a:lnTo>
                <a:close/>
              </a:path>
              <a:path w="168910" h="325755">
                <a:moveTo>
                  <a:pt x="164909" y="0"/>
                </a:moveTo>
                <a:lnTo>
                  <a:pt x="118262" y="30429"/>
                </a:lnTo>
                <a:lnTo>
                  <a:pt x="117919" y="32080"/>
                </a:lnTo>
                <a:lnTo>
                  <a:pt x="119532" y="34569"/>
                </a:lnTo>
                <a:lnTo>
                  <a:pt x="121196" y="34912"/>
                </a:lnTo>
                <a:lnTo>
                  <a:pt x="155685" y="12417"/>
                </a:lnTo>
                <a:lnTo>
                  <a:pt x="160134" y="3543"/>
                </a:lnTo>
                <a:lnTo>
                  <a:pt x="165134" y="3543"/>
                </a:lnTo>
                <a:lnTo>
                  <a:pt x="164909" y="0"/>
                </a:lnTo>
                <a:close/>
              </a:path>
              <a:path w="168910" h="325755">
                <a:moveTo>
                  <a:pt x="162855" y="4914"/>
                </a:moveTo>
                <a:lnTo>
                  <a:pt x="159854" y="4914"/>
                </a:lnTo>
                <a:lnTo>
                  <a:pt x="163995" y="6997"/>
                </a:lnTo>
                <a:lnTo>
                  <a:pt x="160146" y="9507"/>
                </a:lnTo>
                <a:lnTo>
                  <a:pt x="160483" y="14810"/>
                </a:lnTo>
                <a:lnTo>
                  <a:pt x="164922" y="5956"/>
                </a:lnTo>
                <a:lnTo>
                  <a:pt x="162855" y="4914"/>
                </a:lnTo>
                <a:close/>
              </a:path>
              <a:path w="168910" h="325755">
                <a:moveTo>
                  <a:pt x="160134" y="3543"/>
                </a:moveTo>
                <a:lnTo>
                  <a:pt x="155685" y="12417"/>
                </a:lnTo>
                <a:lnTo>
                  <a:pt x="160146" y="9507"/>
                </a:lnTo>
                <a:lnTo>
                  <a:pt x="159854" y="4914"/>
                </a:lnTo>
                <a:lnTo>
                  <a:pt x="162855" y="4914"/>
                </a:lnTo>
                <a:lnTo>
                  <a:pt x="160134" y="3543"/>
                </a:lnTo>
                <a:close/>
              </a:path>
              <a:path w="168910" h="325755">
                <a:moveTo>
                  <a:pt x="159854" y="4914"/>
                </a:moveTo>
                <a:lnTo>
                  <a:pt x="160146" y="9507"/>
                </a:lnTo>
                <a:lnTo>
                  <a:pt x="163995" y="6997"/>
                </a:lnTo>
                <a:lnTo>
                  <a:pt x="159854" y="49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3600783" y="2135645"/>
            <a:ext cx="162360" cy="56445"/>
          </a:xfrm>
          <a:custGeom>
            <a:avLst/>
            <a:gdLst/>
            <a:ahLst/>
            <a:cxnLst/>
            <a:rect l="l" t="t" r="r" b="b"/>
            <a:pathLst>
              <a:path w="162560" h="56514">
                <a:moveTo>
                  <a:pt x="151903" y="28066"/>
                </a:moveTo>
                <a:lnTo>
                  <a:pt x="111721" y="51498"/>
                </a:lnTo>
                <a:lnTo>
                  <a:pt x="111290" y="53136"/>
                </a:lnTo>
                <a:lnTo>
                  <a:pt x="112776" y="55702"/>
                </a:lnTo>
                <a:lnTo>
                  <a:pt x="114427" y="56133"/>
                </a:lnTo>
                <a:lnTo>
                  <a:pt x="157941" y="30746"/>
                </a:lnTo>
                <a:lnTo>
                  <a:pt x="157213" y="30746"/>
                </a:lnTo>
                <a:lnTo>
                  <a:pt x="157213" y="30378"/>
                </a:lnTo>
                <a:lnTo>
                  <a:pt x="155867" y="30378"/>
                </a:lnTo>
                <a:lnTo>
                  <a:pt x="151903" y="28066"/>
                </a:lnTo>
                <a:close/>
              </a:path>
              <a:path w="162560" h="56514">
                <a:moveTo>
                  <a:pt x="14730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47308" y="30746"/>
                </a:lnTo>
                <a:lnTo>
                  <a:pt x="151903" y="28066"/>
                </a:lnTo>
                <a:lnTo>
                  <a:pt x="147308" y="25387"/>
                </a:lnTo>
                <a:close/>
              </a:path>
              <a:path w="162560" h="56514">
                <a:moveTo>
                  <a:pt x="157940" y="25387"/>
                </a:moveTo>
                <a:lnTo>
                  <a:pt x="157213" y="25387"/>
                </a:lnTo>
                <a:lnTo>
                  <a:pt x="157213" y="30746"/>
                </a:lnTo>
                <a:lnTo>
                  <a:pt x="157941" y="30746"/>
                </a:lnTo>
                <a:lnTo>
                  <a:pt x="162534" y="28066"/>
                </a:lnTo>
                <a:lnTo>
                  <a:pt x="157940" y="25387"/>
                </a:lnTo>
                <a:close/>
              </a:path>
              <a:path w="162560" h="56514">
                <a:moveTo>
                  <a:pt x="155867" y="25755"/>
                </a:moveTo>
                <a:lnTo>
                  <a:pt x="151903" y="28066"/>
                </a:lnTo>
                <a:lnTo>
                  <a:pt x="155867" y="30378"/>
                </a:lnTo>
                <a:lnTo>
                  <a:pt x="155867" y="25755"/>
                </a:lnTo>
                <a:close/>
              </a:path>
              <a:path w="162560" h="56514">
                <a:moveTo>
                  <a:pt x="157213" y="25755"/>
                </a:moveTo>
                <a:lnTo>
                  <a:pt x="155867" y="25755"/>
                </a:lnTo>
                <a:lnTo>
                  <a:pt x="155867" y="30378"/>
                </a:lnTo>
                <a:lnTo>
                  <a:pt x="157213" y="30378"/>
                </a:lnTo>
                <a:lnTo>
                  <a:pt x="157213" y="25755"/>
                </a:lnTo>
                <a:close/>
              </a:path>
              <a:path w="162560" h="56514">
                <a:moveTo>
                  <a:pt x="114427" y="0"/>
                </a:moveTo>
                <a:lnTo>
                  <a:pt x="112776" y="431"/>
                </a:lnTo>
                <a:lnTo>
                  <a:pt x="111290" y="2997"/>
                </a:lnTo>
                <a:lnTo>
                  <a:pt x="111721" y="4635"/>
                </a:lnTo>
                <a:lnTo>
                  <a:pt x="151903" y="28066"/>
                </a:lnTo>
                <a:lnTo>
                  <a:pt x="155867" y="25755"/>
                </a:lnTo>
                <a:lnTo>
                  <a:pt x="157213" y="25755"/>
                </a:lnTo>
                <a:lnTo>
                  <a:pt x="157213" y="25387"/>
                </a:lnTo>
                <a:lnTo>
                  <a:pt x="157940" y="25387"/>
                </a:lnTo>
                <a:lnTo>
                  <a:pt x="1144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/>
          <p:nvPr/>
        </p:nvSpPr>
        <p:spPr>
          <a:xfrm>
            <a:off x="4731103" y="1718640"/>
            <a:ext cx="165531" cy="285398"/>
          </a:xfrm>
          <a:custGeom>
            <a:avLst/>
            <a:gdLst/>
            <a:ahLst/>
            <a:cxnLst/>
            <a:rect l="l" t="t" r="r" b="b"/>
            <a:pathLst>
              <a:path w="165735" h="285750">
                <a:moveTo>
                  <a:pt x="159562" y="9225"/>
                </a:moveTo>
                <a:lnTo>
                  <a:pt x="154956" y="11879"/>
                </a:lnTo>
                <a:lnTo>
                  <a:pt x="0" y="282625"/>
                </a:lnTo>
                <a:lnTo>
                  <a:pt x="4648" y="285292"/>
                </a:lnTo>
                <a:lnTo>
                  <a:pt x="159605" y="14544"/>
                </a:lnTo>
                <a:lnTo>
                  <a:pt x="159562" y="9225"/>
                </a:lnTo>
                <a:close/>
              </a:path>
              <a:path w="165735" h="285750">
                <a:moveTo>
                  <a:pt x="164872" y="3276"/>
                </a:moveTo>
                <a:lnTo>
                  <a:pt x="159880" y="3276"/>
                </a:lnTo>
                <a:lnTo>
                  <a:pt x="164528" y="5943"/>
                </a:lnTo>
                <a:lnTo>
                  <a:pt x="159605" y="14544"/>
                </a:lnTo>
                <a:lnTo>
                  <a:pt x="159943" y="55727"/>
                </a:lnTo>
                <a:lnTo>
                  <a:pt x="161150" y="56921"/>
                </a:lnTo>
                <a:lnTo>
                  <a:pt x="164109" y="56895"/>
                </a:lnTo>
                <a:lnTo>
                  <a:pt x="165265" y="55727"/>
                </a:lnTo>
                <a:lnTo>
                  <a:pt x="165290" y="54203"/>
                </a:lnTo>
                <a:lnTo>
                  <a:pt x="164872" y="3276"/>
                </a:lnTo>
                <a:close/>
              </a:path>
              <a:path w="165735" h="285750">
                <a:moveTo>
                  <a:pt x="164845" y="0"/>
                </a:moveTo>
                <a:lnTo>
                  <a:pt x="116598" y="27812"/>
                </a:lnTo>
                <a:lnTo>
                  <a:pt x="116154" y="29451"/>
                </a:lnTo>
                <a:lnTo>
                  <a:pt x="117627" y="32003"/>
                </a:lnTo>
                <a:lnTo>
                  <a:pt x="119265" y="32448"/>
                </a:lnTo>
                <a:lnTo>
                  <a:pt x="154956" y="11879"/>
                </a:lnTo>
                <a:lnTo>
                  <a:pt x="159880" y="3276"/>
                </a:lnTo>
                <a:lnTo>
                  <a:pt x="164872" y="3276"/>
                </a:lnTo>
                <a:lnTo>
                  <a:pt x="164845" y="0"/>
                </a:lnTo>
                <a:close/>
              </a:path>
              <a:path w="165735" h="285750">
                <a:moveTo>
                  <a:pt x="162248" y="4635"/>
                </a:moveTo>
                <a:lnTo>
                  <a:pt x="159524" y="4635"/>
                </a:lnTo>
                <a:lnTo>
                  <a:pt x="163537" y="6934"/>
                </a:lnTo>
                <a:lnTo>
                  <a:pt x="159562" y="9225"/>
                </a:lnTo>
                <a:lnTo>
                  <a:pt x="159605" y="14544"/>
                </a:lnTo>
                <a:lnTo>
                  <a:pt x="164528" y="5943"/>
                </a:lnTo>
                <a:lnTo>
                  <a:pt x="162248" y="4635"/>
                </a:lnTo>
                <a:close/>
              </a:path>
              <a:path w="165735" h="285750">
                <a:moveTo>
                  <a:pt x="159880" y="3276"/>
                </a:moveTo>
                <a:lnTo>
                  <a:pt x="154956" y="11879"/>
                </a:lnTo>
                <a:lnTo>
                  <a:pt x="159562" y="9225"/>
                </a:lnTo>
                <a:lnTo>
                  <a:pt x="159524" y="4635"/>
                </a:lnTo>
                <a:lnTo>
                  <a:pt x="162248" y="4635"/>
                </a:lnTo>
                <a:lnTo>
                  <a:pt x="159880" y="3276"/>
                </a:lnTo>
                <a:close/>
              </a:path>
              <a:path w="165735" h="285750">
                <a:moveTo>
                  <a:pt x="159524" y="4635"/>
                </a:moveTo>
                <a:lnTo>
                  <a:pt x="159562" y="9225"/>
                </a:lnTo>
                <a:lnTo>
                  <a:pt x="163537" y="6934"/>
                </a:lnTo>
                <a:lnTo>
                  <a:pt x="159524" y="46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/>
          <p:nvPr/>
        </p:nvSpPr>
        <p:spPr>
          <a:xfrm>
            <a:off x="4691018" y="2122125"/>
            <a:ext cx="204851" cy="325354"/>
          </a:xfrm>
          <a:custGeom>
            <a:avLst/>
            <a:gdLst/>
            <a:ahLst/>
            <a:cxnLst/>
            <a:rect l="l" t="t" r="r" b="b"/>
            <a:pathLst>
              <a:path w="205104" h="325755">
                <a:moveTo>
                  <a:pt x="158178" y="294919"/>
                </a:moveTo>
                <a:lnTo>
                  <a:pt x="156552" y="295414"/>
                </a:lnTo>
                <a:lnTo>
                  <a:pt x="155181" y="298043"/>
                </a:lnTo>
                <a:lnTo>
                  <a:pt x="155676" y="299656"/>
                </a:lnTo>
                <a:lnTo>
                  <a:pt x="204978" y="325564"/>
                </a:lnTo>
                <a:lnTo>
                  <a:pt x="204883" y="322478"/>
                </a:lnTo>
                <a:lnTo>
                  <a:pt x="199885" y="322478"/>
                </a:lnTo>
                <a:lnTo>
                  <a:pt x="194636" y="314085"/>
                </a:lnTo>
                <a:lnTo>
                  <a:pt x="158178" y="294919"/>
                </a:lnTo>
                <a:close/>
              </a:path>
              <a:path w="205104" h="325755">
                <a:moveTo>
                  <a:pt x="194636" y="314085"/>
                </a:moveTo>
                <a:lnTo>
                  <a:pt x="199885" y="322478"/>
                </a:lnTo>
                <a:lnTo>
                  <a:pt x="202016" y="321144"/>
                </a:lnTo>
                <a:lnTo>
                  <a:pt x="199478" y="321144"/>
                </a:lnTo>
                <a:lnTo>
                  <a:pt x="199338" y="316557"/>
                </a:lnTo>
                <a:lnTo>
                  <a:pt x="194636" y="314085"/>
                </a:lnTo>
                <a:close/>
              </a:path>
              <a:path w="205104" h="325755">
                <a:moveTo>
                  <a:pt x="202031" y="268744"/>
                </a:moveTo>
                <a:lnTo>
                  <a:pt x="199072" y="268833"/>
                </a:lnTo>
                <a:lnTo>
                  <a:pt x="198071" y="269900"/>
                </a:lnTo>
                <a:lnTo>
                  <a:pt x="197957" y="271386"/>
                </a:lnTo>
                <a:lnTo>
                  <a:pt x="199175" y="311228"/>
                </a:lnTo>
                <a:lnTo>
                  <a:pt x="204431" y="319633"/>
                </a:lnTo>
                <a:lnTo>
                  <a:pt x="199885" y="322478"/>
                </a:lnTo>
                <a:lnTo>
                  <a:pt x="204883" y="322478"/>
                </a:lnTo>
                <a:lnTo>
                  <a:pt x="203263" y="269900"/>
                </a:lnTo>
                <a:lnTo>
                  <a:pt x="202031" y="268744"/>
                </a:lnTo>
                <a:close/>
              </a:path>
              <a:path w="205104" h="325755">
                <a:moveTo>
                  <a:pt x="199338" y="316557"/>
                </a:moveTo>
                <a:lnTo>
                  <a:pt x="199478" y="321144"/>
                </a:lnTo>
                <a:lnTo>
                  <a:pt x="203403" y="318693"/>
                </a:lnTo>
                <a:lnTo>
                  <a:pt x="199338" y="316557"/>
                </a:lnTo>
                <a:close/>
              </a:path>
              <a:path w="205104" h="325755">
                <a:moveTo>
                  <a:pt x="199175" y="311228"/>
                </a:moveTo>
                <a:lnTo>
                  <a:pt x="199338" y="316557"/>
                </a:lnTo>
                <a:lnTo>
                  <a:pt x="203403" y="318693"/>
                </a:lnTo>
                <a:lnTo>
                  <a:pt x="199478" y="321144"/>
                </a:lnTo>
                <a:lnTo>
                  <a:pt x="202016" y="321144"/>
                </a:lnTo>
                <a:lnTo>
                  <a:pt x="204431" y="319633"/>
                </a:lnTo>
                <a:lnTo>
                  <a:pt x="199175" y="311228"/>
                </a:lnTo>
                <a:close/>
              </a:path>
              <a:path w="205104" h="325755">
                <a:moveTo>
                  <a:pt x="4546" y="0"/>
                </a:moveTo>
                <a:lnTo>
                  <a:pt x="0" y="2844"/>
                </a:lnTo>
                <a:lnTo>
                  <a:pt x="194636" y="314085"/>
                </a:lnTo>
                <a:lnTo>
                  <a:pt x="199338" y="316557"/>
                </a:lnTo>
                <a:lnTo>
                  <a:pt x="199175" y="311228"/>
                </a:lnTo>
                <a:lnTo>
                  <a:pt x="4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583349" y="1731642"/>
            <a:ext cx="202950" cy="56445"/>
          </a:xfrm>
          <a:custGeom>
            <a:avLst/>
            <a:gdLst/>
            <a:ahLst/>
            <a:cxnLst/>
            <a:rect l="l" t="t" r="r" b="b"/>
            <a:pathLst>
              <a:path w="203200" h="56514">
                <a:moveTo>
                  <a:pt x="192086" y="28067"/>
                </a:moveTo>
                <a:lnTo>
                  <a:pt x="151904" y="51498"/>
                </a:lnTo>
                <a:lnTo>
                  <a:pt x="151472" y="53136"/>
                </a:lnTo>
                <a:lnTo>
                  <a:pt x="152958" y="55702"/>
                </a:lnTo>
                <a:lnTo>
                  <a:pt x="154609" y="56134"/>
                </a:lnTo>
                <a:lnTo>
                  <a:pt x="198112" y="30746"/>
                </a:lnTo>
                <a:lnTo>
                  <a:pt x="197396" y="30746"/>
                </a:lnTo>
                <a:lnTo>
                  <a:pt x="197396" y="30378"/>
                </a:lnTo>
                <a:lnTo>
                  <a:pt x="196049" y="30378"/>
                </a:lnTo>
                <a:lnTo>
                  <a:pt x="192086" y="28067"/>
                </a:lnTo>
                <a:close/>
              </a:path>
              <a:path w="203200" h="56514">
                <a:moveTo>
                  <a:pt x="187490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87490" y="30746"/>
                </a:lnTo>
                <a:lnTo>
                  <a:pt x="192086" y="28067"/>
                </a:lnTo>
                <a:lnTo>
                  <a:pt x="187490" y="25387"/>
                </a:lnTo>
                <a:close/>
              </a:path>
              <a:path w="203200" h="56514">
                <a:moveTo>
                  <a:pt x="198111" y="25387"/>
                </a:moveTo>
                <a:lnTo>
                  <a:pt x="197396" y="25387"/>
                </a:lnTo>
                <a:lnTo>
                  <a:pt x="197396" y="30746"/>
                </a:lnTo>
                <a:lnTo>
                  <a:pt x="198112" y="30746"/>
                </a:lnTo>
                <a:lnTo>
                  <a:pt x="202704" y="28067"/>
                </a:lnTo>
                <a:lnTo>
                  <a:pt x="198111" y="25387"/>
                </a:lnTo>
                <a:close/>
              </a:path>
              <a:path w="203200" h="56514">
                <a:moveTo>
                  <a:pt x="196049" y="25755"/>
                </a:moveTo>
                <a:lnTo>
                  <a:pt x="192086" y="28067"/>
                </a:lnTo>
                <a:lnTo>
                  <a:pt x="196049" y="30378"/>
                </a:lnTo>
                <a:lnTo>
                  <a:pt x="196049" y="25755"/>
                </a:lnTo>
                <a:close/>
              </a:path>
              <a:path w="203200" h="56514">
                <a:moveTo>
                  <a:pt x="197396" y="25755"/>
                </a:moveTo>
                <a:lnTo>
                  <a:pt x="196049" y="25755"/>
                </a:lnTo>
                <a:lnTo>
                  <a:pt x="196049" y="30378"/>
                </a:lnTo>
                <a:lnTo>
                  <a:pt x="197396" y="30378"/>
                </a:lnTo>
                <a:lnTo>
                  <a:pt x="197396" y="25755"/>
                </a:lnTo>
                <a:close/>
              </a:path>
              <a:path w="203200" h="56514">
                <a:moveTo>
                  <a:pt x="154609" y="0"/>
                </a:moveTo>
                <a:lnTo>
                  <a:pt x="152958" y="431"/>
                </a:lnTo>
                <a:lnTo>
                  <a:pt x="151472" y="2997"/>
                </a:lnTo>
                <a:lnTo>
                  <a:pt x="151904" y="4635"/>
                </a:lnTo>
                <a:lnTo>
                  <a:pt x="192086" y="28067"/>
                </a:lnTo>
                <a:lnTo>
                  <a:pt x="196049" y="25755"/>
                </a:lnTo>
                <a:lnTo>
                  <a:pt x="197396" y="25755"/>
                </a:lnTo>
                <a:lnTo>
                  <a:pt x="197396" y="25387"/>
                </a:lnTo>
                <a:lnTo>
                  <a:pt x="198111" y="25387"/>
                </a:lnTo>
                <a:lnTo>
                  <a:pt x="1546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5623480" y="2419252"/>
            <a:ext cx="162360" cy="56445"/>
          </a:xfrm>
          <a:custGeom>
            <a:avLst/>
            <a:gdLst/>
            <a:ahLst/>
            <a:cxnLst/>
            <a:rect l="l" t="t" r="r" b="b"/>
            <a:pathLst>
              <a:path w="162560" h="56514">
                <a:moveTo>
                  <a:pt x="151903" y="28066"/>
                </a:moveTo>
                <a:lnTo>
                  <a:pt x="111721" y="51498"/>
                </a:lnTo>
                <a:lnTo>
                  <a:pt x="111290" y="53136"/>
                </a:lnTo>
                <a:lnTo>
                  <a:pt x="112776" y="55702"/>
                </a:lnTo>
                <a:lnTo>
                  <a:pt x="114427" y="56133"/>
                </a:lnTo>
                <a:lnTo>
                  <a:pt x="157930" y="30746"/>
                </a:lnTo>
                <a:lnTo>
                  <a:pt x="157213" y="30746"/>
                </a:lnTo>
                <a:lnTo>
                  <a:pt x="157213" y="30378"/>
                </a:lnTo>
                <a:lnTo>
                  <a:pt x="155867" y="30378"/>
                </a:lnTo>
                <a:lnTo>
                  <a:pt x="151903" y="28066"/>
                </a:lnTo>
                <a:close/>
              </a:path>
              <a:path w="162560" h="56514">
                <a:moveTo>
                  <a:pt x="14730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47308" y="30746"/>
                </a:lnTo>
                <a:lnTo>
                  <a:pt x="151903" y="28066"/>
                </a:lnTo>
                <a:lnTo>
                  <a:pt x="147308" y="25387"/>
                </a:lnTo>
                <a:close/>
              </a:path>
              <a:path w="162560" h="56514">
                <a:moveTo>
                  <a:pt x="157928" y="25387"/>
                </a:moveTo>
                <a:lnTo>
                  <a:pt x="157213" y="25387"/>
                </a:lnTo>
                <a:lnTo>
                  <a:pt x="157213" y="30746"/>
                </a:lnTo>
                <a:lnTo>
                  <a:pt x="157930" y="30746"/>
                </a:lnTo>
                <a:lnTo>
                  <a:pt x="162521" y="28066"/>
                </a:lnTo>
                <a:lnTo>
                  <a:pt x="157928" y="25387"/>
                </a:lnTo>
                <a:close/>
              </a:path>
              <a:path w="162560" h="56514">
                <a:moveTo>
                  <a:pt x="155867" y="25755"/>
                </a:moveTo>
                <a:lnTo>
                  <a:pt x="151903" y="28066"/>
                </a:lnTo>
                <a:lnTo>
                  <a:pt x="155867" y="30378"/>
                </a:lnTo>
                <a:lnTo>
                  <a:pt x="155867" y="25755"/>
                </a:lnTo>
                <a:close/>
              </a:path>
              <a:path w="162560" h="56514">
                <a:moveTo>
                  <a:pt x="157213" y="25755"/>
                </a:moveTo>
                <a:lnTo>
                  <a:pt x="155867" y="25755"/>
                </a:lnTo>
                <a:lnTo>
                  <a:pt x="155867" y="30378"/>
                </a:lnTo>
                <a:lnTo>
                  <a:pt x="157213" y="30378"/>
                </a:lnTo>
                <a:lnTo>
                  <a:pt x="157213" y="25755"/>
                </a:lnTo>
                <a:close/>
              </a:path>
              <a:path w="162560" h="56514">
                <a:moveTo>
                  <a:pt x="114427" y="0"/>
                </a:moveTo>
                <a:lnTo>
                  <a:pt x="112776" y="431"/>
                </a:lnTo>
                <a:lnTo>
                  <a:pt x="111290" y="2997"/>
                </a:lnTo>
                <a:lnTo>
                  <a:pt x="111721" y="4635"/>
                </a:lnTo>
                <a:lnTo>
                  <a:pt x="151903" y="28066"/>
                </a:lnTo>
                <a:lnTo>
                  <a:pt x="155867" y="25755"/>
                </a:lnTo>
                <a:lnTo>
                  <a:pt x="157213" y="25755"/>
                </a:lnTo>
                <a:lnTo>
                  <a:pt x="157213" y="25387"/>
                </a:lnTo>
                <a:lnTo>
                  <a:pt x="157928" y="25387"/>
                </a:lnTo>
                <a:lnTo>
                  <a:pt x="1144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2789421" y="2769965"/>
            <a:ext cx="130649" cy="284130"/>
          </a:xfrm>
          <a:custGeom>
            <a:avLst/>
            <a:gdLst/>
            <a:ahLst/>
            <a:cxnLst/>
            <a:rect l="l" t="t" r="r" b="b"/>
            <a:pathLst>
              <a:path w="130810" h="284480">
                <a:moveTo>
                  <a:pt x="82346" y="246684"/>
                </a:moveTo>
                <a:lnTo>
                  <a:pt x="80670" y="246926"/>
                </a:lnTo>
                <a:lnTo>
                  <a:pt x="78905" y="249313"/>
                </a:lnTo>
                <a:lnTo>
                  <a:pt x="79159" y="250990"/>
                </a:lnTo>
                <a:lnTo>
                  <a:pt x="123913" y="284124"/>
                </a:lnTo>
                <a:lnTo>
                  <a:pt x="124385" y="280301"/>
                </a:lnTo>
                <a:lnTo>
                  <a:pt x="119354" y="280301"/>
                </a:lnTo>
                <a:lnTo>
                  <a:pt x="115447" y="271195"/>
                </a:lnTo>
                <a:lnTo>
                  <a:pt x="82346" y="246684"/>
                </a:lnTo>
                <a:close/>
              </a:path>
              <a:path w="130810" h="284480">
                <a:moveTo>
                  <a:pt x="115447" y="271195"/>
                </a:moveTo>
                <a:lnTo>
                  <a:pt x="119354" y="280301"/>
                </a:lnTo>
                <a:lnTo>
                  <a:pt x="122590" y="278917"/>
                </a:lnTo>
                <a:lnTo>
                  <a:pt x="119151" y="278917"/>
                </a:lnTo>
                <a:lnTo>
                  <a:pt x="119714" y="274355"/>
                </a:lnTo>
                <a:lnTo>
                  <a:pt x="115447" y="271195"/>
                </a:lnTo>
                <a:close/>
              </a:path>
              <a:path w="130810" h="284480">
                <a:moveTo>
                  <a:pt x="126758" y="227152"/>
                </a:moveTo>
                <a:lnTo>
                  <a:pt x="125412" y="228206"/>
                </a:lnTo>
                <a:lnTo>
                  <a:pt x="120367" y="269068"/>
                </a:lnTo>
                <a:lnTo>
                  <a:pt x="124282" y="278193"/>
                </a:lnTo>
                <a:lnTo>
                  <a:pt x="119354" y="280301"/>
                </a:lnTo>
                <a:lnTo>
                  <a:pt x="124385" y="280301"/>
                </a:lnTo>
                <a:lnTo>
                  <a:pt x="130733" y="228854"/>
                </a:lnTo>
                <a:lnTo>
                  <a:pt x="129692" y="227520"/>
                </a:lnTo>
                <a:lnTo>
                  <a:pt x="126758" y="227152"/>
                </a:lnTo>
                <a:close/>
              </a:path>
              <a:path w="130810" h="284480">
                <a:moveTo>
                  <a:pt x="119714" y="274355"/>
                </a:moveTo>
                <a:lnTo>
                  <a:pt x="119151" y="278917"/>
                </a:lnTo>
                <a:lnTo>
                  <a:pt x="123405" y="277088"/>
                </a:lnTo>
                <a:lnTo>
                  <a:pt x="119714" y="274355"/>
                </a:lnTo>
                <a:close/>
              </a:path>
              <a:path w="130810" h="284480">
                <a:moveTo>
                  <a:pt x="120367" y="269068"/>
                </a:moveTo>
                <a:lnTo>
                  <a:pt x="119714" y="274355"/>
                </a:lnTo>
                <a:lnTo>
                  <a:pt x="123405" y="277088"/>
                </a:lnTo>
                <a:lnTo>
                  <a:pt x="119151" y="278917"/>
                </a:lnTo>
                <a:lnTo>
                  <a:pt x="122590" y="278917"/>
                </a:lnTo>
                <a:lnTo>
                  <a:pt x="124282" y="278193"/>
                </a:lnTo>
                <a:lnTo>
                  <a:pt x="120367" y="269068"/>
                </a:lnTo>
                <a:close/>
              </a:path>
              <a:path w="130810" h="284480">
                <a:moveTo>
                  <a:pt x="4927" y="0"/>
                </a:moveTo>
                <a:lnTo>
                  <a:pt x="0" y="2108"/>
                </a:lnTo>
                <a:lnTo>
                  <a:pt x="115447" y="271195"/>
                </a:lnTo>
                <a:lnTo>
                  <a:pt x="119714" y="274355"/>
                </a:lnTo>
                <a:lnTo>
                  <a:pt x="120367" y="269068"/>
                </a:lnTo>
                <a:lnTo>
                  <a:pt x="49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3681941" y="3228152"/>
            <a:ext cx="121770" cy="56445"/>
          </a:xfrm>
          <a:custGeom>
            <a:avLst/>
            <a:gdLst/>
            <a:ahLst/>
            <a:cxnLst/>
            <a:rect l="l" t="t" r="r" b="b"/>
            <a:pathLst>
              <a:path w="121920" h="56514">
                <a:moveTo>
                  <a:pt x="110820" y="28066"/>
                </a:moveTo>
                <a:lnTo>
                  <a:pt x="70650" y="51498"/>
                </a:lnTo>
                <a:lnTo>
                  <a:pt x="70218" y="53136"/>
                </a:lnTo>
                <a:lnTo>
                  <a:pt x="71704" y="55702"/>
                </a:lnTo>
                <a:lnTo>
                  <a:pt x="73342" y="56133"/>
                </a:lnTo>
                <a:lnTo>
                  <a:pt x="116857" y="30746"/>
                </a:lnTo>
                <a:lnTo>
                  <a:pt x="116141" y="30746"/>
                </a:lnTo>
                <a:lnTo>
                  <a:pt x="116141" y="30378"/>
                </a:lnTo>
                <a:lnTo>
                  <a:pt x="114782" y="30378"/>
                </a:lnTo>
                <a:lnTo>
                  <a:pt x="110820" y="28066"/>
                </a:lnTo>
                <a:close/>
              </a:path>
              <a:path w="121920" h="56514">
                <a:moveTo>
                  <a:pt x="106226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106226" y="30746"/>
                </a:lnTo>
                <a:lnTo>
                  <a:pt x="110820" y="28066"/>
                </a:lnTo>
                <a:lnTo>
                  <a:pt x="106226" y="25387"/>
                </a:lnTo>
                <a:close/>
              </a:path>
              <a:path w="121920" h="56514">
                <a:moveTo>
                  <a:pt x="116856" y="25387"/>
                </a:moveTo>
                <a:lnTo>
                  <a:pt x="116141" y="25387"/>
                </a:lnTo>
                <a:lnTo>
                  <a:pt x="116141" y="30746"/>
                </a:lnTo>
                <a:lnTo>
                  <a:pt x="116857" y="30746"/>
                </a:lnTo>
                <a:lnTo>
                  <a:pt x="121450" y="28066"/>
                </a:lnTo>
                <a:lnTo>
                  <a:pt x="116856" y="25387"/>
                </a:lnTo>
                <a:close/>
              </a:path>
              <a:path w="121920" h="56514">
                <a:moveTo>
                  <a:pt x="114782" y="25755"/>
                </a:moveTo>
                <a:lnTo>
                  <a:pt x="110820" y="28066"/>
                </a:lnTo>
                <a:lnTo>
                  <a:pt x="114782" y="30378"/>
                </a:lnTo>
                <a:lnTo>
                  <a:pt x="114782" y="25755"/>
                </a:lnTo>
                <a:close/>
              </a:path>
              <a:path w="121920" h="56514">
                <a:moveTo>
                  <a:pt x="116141" y="25755"/>
                </a:moveTo>
                <a:lnTo>
                  <a:pt x="114782" y="25755"/>
                </a:lnTo>
                <a:lnTo>
                  <a:pt x="114782" y="30378"/>
                </a:lnTo>
                <a:lnTo>
                  <a:pt x="116141" y="30378"/>
                </a:lnTo>
                <a:lnTo>
                  <a:pt x="116141" y="25755"/>
                </a:lnTo>
                <a:close/>
              </a:path>
              <a:path w="121920" h="56514">
                <a:moveTo>
                  <a:pt x="73342" y="0"/>
                </a:moveTo>
                <a:lnTo>
                  <a:pt x="71704" y="431"/>
                </a:lnTo>
                <a:lnTo>
                  <a:pt x="70218" y="2997"/>
                </a:lnTo>
                <a:lnTo>
                  <a:pt x="70650" y="4635"/>
                </a:lnTo>
                <a:lnTo>
                  <a:pt x="110820" y="28066"/>
                </a:lnTo>
                <a:lnTo>
                  <a:pt x="114782" y="25755"/>
                </a:lnTo>
                <a:lnTo>
                  <a:pt x="116141" y="25755"/>
                </a:lnTo>
                <a:lnTo>
                  <a:pt x="116141" y="25387"/>
                </a:lnTo>
                <a:lnTo>
                  <a:pt x="116856" y="25387"/>
                </a:lnTo>
                <a:lnTo>
                  <a:pt x="733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4450710" y="3268284"/>
            <a:ext cx="324085" cy="56445"/>
          </a:xfrm>
          <a:custGeom>
            <a:avLst/>
            <a:gdLst/>
            <a:ahLst/>
            <a:cxnLst/>
            <a:rect l="l" t="t" r="r" b="b"/>
            <a:pathLst>
              <a:path w="324485" h="56514">
                <a:moveTo>
                  <a:pt x="313523" y="28067"/>
                </a:moveTo>
                <a:lnTo>
                  <a:pt x="273342" y="51498"/>
                </a:lnTo>
                <a:lnTo>
                  <a:pt x="272910" y="53136"/>
                </a:lnTo>
                <a:lnTo>
                  <a:pt x="274408" y="55702"/>
                </a:lnTo>
                <a:lnTo>
                  <a:pt x="276047" y="56134"/>
                </a:lnTo>
                <a:lnTo>
                  <a:pt x="319561" y="30746"/>
                </a:lnTo>
                <a:lnTo>
                  <a:pt x="318833" y="30746"/>
                </a:lnTo>
                <a:lnTo>
                  <a:pt x="318833" y="30378"/>
                </a:lnTo>
                <a:lnTo>
                  <a:pt x="317487" y="30378"/>
                </a:lnTo>
                <a:lnTo>
                  <a:pt x="313523" y="28067"/>
                </a:lnTo>
                <a:close/>
              </a:path>
              <a:path w="324485" h="56514">
                <a:moveTo>
                  <a:pt x="308928" y="25387"/>
                </a:moveTo>
                <a:lnTo>
                  <a:pt x="0" y="25387"/>
                </a:lnTo>
                <a:lnTo>
                  <a:pt x="0" y="30746"/>
                </a:lnTo>
                <a:lnTo>
                  <a:pt x="308928" y="30746"/>
                </a:lnTo>
                <a:lnTo>
                  <a:pt x="313523" y="28067"/>
                </a:lnTo>
                <a:lnTo>
                  <a:pt x="308928" y="25387"/>
                </a:lnTo>
                <a:close/>
              </a:path>
              <a:path w="324485" h="56514">
                <a:moveTo>
                  <a:pt x="319560" y="25387"/>
                </a:moveTo>
                <a:lnTo>
                  <a:pt x="318833" y="25387"/>
                </a:lnTo>
                <a:lnTo>
                  <a:pt x="318833" y="30746"/>
                </a:lnTo>
                <a:lnTo>
                  <a:pt x="319561" y="30746"/>
                </a:lnTo>
                <a:lnTo>
                  <a:pt x="324154" y="28067"/>
                </a:lnTo>
                <a:lnTo>
                  <a:pt x="319560" y="25387"/>
                </a:lnTo>
                <a:close/>
              </a:path>
              <a:path w="324485" h="56514">
                <a:moveTo>
                  <a:pt x="317487" y="25755"/>
                </a:moveTo>
                <a:lnTo>
                  <a:pt x="313523" y="28067"/>
                </a:lnTo>
                <a:lnTo>
                  <a:pt x="317487" y="30378"/>
                </a:lnTo>
                <a:lnTo>
                  <a:pt x="317487" y="25755"/>
                </a:lnTo>
                <a:close/>
              </a:path>
              <a:path w="324485" h="56514">
                <a:moveTo>
                  <a:pt x="318833" y="25755"/>
                </a:moveTo>
                <a:lnTo>
                  <a:pt x="317487" y="25755"/>
                </a:lnTo>
                <a:lnTo>
                  <a:pt x="317487" y="30378"/>
                </a:lnTo>
                <a:lnTo>
                  <a:pt x="318833" y="30378"/>
                </a:lnTo>
                <a:lnTo>
                  <a:pt x="318833" y="25755"/>
                </a:lnTo>
                <a:close/>
              </a:path>
              <a:path w="324485" h="56514">
                <a:moveTo>
                  <a:pt x="276047" y="0"/>
                </a:moveTo>
                <a:lnTo>
                  <a:pt x="274408" y="431"/>
                </a:lnTo>
                <a:lnTo>
                  <a:pt x="272910" y="2997"/>
                </a:lnTo>
                <a:lnTo>
                  <a:pt x="273342" y="4635"/>
                </a:lnTo>
                <a:lnTo>
                  <a:pt x="313523" y="28067"/>
                </a:lnTo>
                <a:lnTo>
                  <a:pt x="317487" y="25755"/>
                </a:lnTo>
                <a:lnTo>
                  <a:pt x="318833" y="25755"/>
                </a:lnTo>
                <a:lnTo>
                  <a:pt x="318833" y="25387"/>
                </a:lnTo>
                <a:lnTo>
                  <a:pt x="319560" y="25387"/>
                </a:lnTo>
                <a:lnTo>
                  <a:pt x="276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5" y="561036"/>
            <a:ext cx="5136998" cy="7732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395708" y="511537"/>
            <a:ext cx="4173154" cy="880295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 algn="ctr">
              <a:lnSpc>
                <a:spcPct val="101600"/>
              </a:lnSpc>
              <a:spcBef>
                <a:spcPts val="70"/>
              </a:spcBef>
            </a:pPr>
            <a:r>
              <a:rPr sz="1848" dirty="0">
                <a:solidFill>
                  <a:srgbClr val="FFFFFF"/>
                </a:solidFill>
                <a:latin typeface="Montserrat"/>
                <a:cs typeface="Montserrat"/>
              </a:rPr>
              <a:t>Phase I/II Humanized CART-BCMA </a:t>
            </a:r>
            <a:r>
              <a:rPr sz="1848" spc="5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848" dirty="0">
                <a:solidFill>
                  <a:srgbClr val="FFFFFF"/>
                </a:solidFill>
                <a:latin typeface="Montserrat"/>
                <a:cs typeface="Montserrat"/>
              </a:rPr>
              <a:t>(ARI0002h) for Primary Plasma Cell </a:t>
            </a:r>
            <a:r>
              <a:rPr sz="1848" spc="-469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848" dirty="0">
                <a:solidFill>
                  <a:srgbClr val="FFFFFF"/>
                </a:solidFill>
                <a:latin typeface="Montserrat"/>
                <a:cs typeface="Montserrat"/>
              </a:rPr>
              <a:t>Leukemia</a:t>
            </a:r>
            <a:endParaRPr sz="1848">
              <a:latin typeface="Montserrat"/>
              <a:cs typeface="Montserrat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103382" y="2064683"/>
            <a:ext cx="2023155" cy="1220235"/>
          </a:xfrm>
          <a:custGeom>
            <a:avLst/>
            <a:gdLst/>
            <a:ahLst/>
            <a:cxnLst/>
            <a:rect l="l" t="t" r="r" b="b"/>
            <a:pathLst>
              <a:path w="2025650" h="1221739">
                <a:moveTo>
                  <a:pt x="2025192" y="0"/>
                </a:moveTo>
                <a:lnTo>
                  <a:pt x="0" y="0"/>
                </a:lnTo>
                <a:lnTo>
                  <a:pt x="0" y="1221549"/>
                </a:lnTo>
                <a:lnTo>
                  <a:pt x="2025192" y="1221549"/>
                </a:lnTo>
                <a:lnTo>
                  <a:pt x="2025192" y="0"/>
                </a:lnTo>
                <a:close/>
              </a:path>
            </a:pathLst>
          </a:custGeom>
          <a:solidFill>
            <a:srgbClr val="F1F9F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2159189" y="2051243"/>
            <a:ext cx="1911532" cy="1236725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indent="407181">
              <a:lnSpc>
                <a:spcPct val="153800"/>
              </a:lnSpc>
              <a:spcBef>
                <a:spcPts val="75"/>
              </a:spcBef>
              <a:tabLst>
                <a:tab pos="431915" algn="l"/>
                <a:tab pos="648191" algn="l"/>
                <a:tab pos="1053469" algn="l"/>
                <a:tab pos="1791722" algn="l"/>
              </a:tabLst>
            </a:pPr>
            <a:r>
              <a:rPr sz="999" b="1" spc="5" dirty="0">
                <a:latin typeface="Arial"/>
                <a:cs typeface="Arial"/>
              </a:rPr>
              <a:t>Primary </a:t>
            </a:r>
            <a:r>
              <a:rPr sz="999" b="1" spc="1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objective </a:t>
            </a:r>
            <a:r>
              <a:rPr sz="999" b="1" spc="5" dirty="0"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Safety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 and</a:t>
            </a:r>
            <a:r>
              <a:rPr sz="1049" spc="1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efficacy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of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 BCMA </a:t>
            </a:r>
            <a:r>
              <a:rPr sz="1049" spc="-28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C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A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R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	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T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	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cells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	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A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R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I</a:t>
            </a:r>
            <a:r>
              <a:rPr sz="1049" spc="10" dirty="0">
                <a:solidFill>
                  <a:srgbClr val="595959"/>
                </a:solidFill>
                <a:latin typeface="Arial"/>
                <a:cs typeface="Arial"/>
              </a:rPr>
              <a:t>0002h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	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in  patients</a:t>
            </a:r>
            <a:r>
              <a:rPr sz="1049" spc="1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with</a:t>
            </a:r>
            <a:r>
              <a:rPr sz="1049" spc="1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primary</a:t>
            </a:r>
            <a:r>
              <a:rPr sz="1049" spc="1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plasma </a:t>
            </a:r>
            <a:r>
              <a:rPr sz="1049" spc="-28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cell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leukemia</a:t>
            </a:r>
            <a:r>
              <a:rPr sz="1049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in first</a:t>
            </a:r>
            <a:r>
              <a:rPr sz="1049" spc="-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049" spc="5" dirty="0">
                <a:solidFill>
                  <a:srgbClr val="595959"/>
                </a:solidFill>
                <a:latin typeface="Arial"/>
                <a:cs typeface="Arial"/>
              </a:rPr>
              <a:t>line.</a:t>
            </a:r>
            <a:endParaRPr sz="10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28412" y="2282297"/>
            <a:ext cx="2521651" cy="1740428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77375" rIns="0" bIns="0" rtlCol="0">
            <a:noAutofit/>
          </a:bodyPr>
          <a:lstStyle/>
          <a:p>
            <a:pPr marL="1041418">
              <a:spcBef>
                <a:spcPts val="609"/>
              </a:spcBef>
            </a:pP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Efficacy</a:t>
            </a:r>
            <a:endParaRPr sz="899">
              <a:latin typeface="Arial"/>
              <a:cs typeface="Arial"/>
            </a:endParaRPr>
          </a:p>
          <a:p>
            <a:pPr marL="67863" marR="60887">
              <a:lnSpc>
                <a:spcPts val="1618"/>
              </a:lnSpc>
              <a:spcBef>
                <a:spcPts val="100"/>
              </a:spcBef>
            </a:pP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Overall</a:t>
            </a:r>
            <a:r>
              <a:rPr sz="899" b="1" spc="6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response</a:t>
            </a:r>
            <a:r>
              <a:rPr sz="899" b="1" spc="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rate</a:t>
            </a:r>
            <a:r>
              <a:rPr sz="899" b="1" spc="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at</a:t>
            </a:r>
            <a:r>
              <a:rPr sz="899" spc="6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dirty="0">
                <a:solidFill>
                  <a:srgbClr val="595959"/>
                </a:solidFill>
                <a:latin typeface="Arial"/>
                <a:cs typeface="Arial"/>
              </a:rPr>
              <a:t>3</a:t>
            </a:r>
            <a:r>
              <a:rPr sz="899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899" spc="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dirty="0">
                <a:solidFill>
                  <a:srgbClr val="595959"/>
                </a:solidFill>
                <a:latin typeface="Arial"/>
                <a:cs typeface="Arial"/>
              </a:rPr>
              <a:t>6</a:t>
            </a:r>
            <a:r>
              <a:rPr sz="899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months </a:t>
            </a:r>
            <a:r>
              <a:rPr sz="899" spc="-23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dirty="0">
                <a:solidFill>
                  <a:srgbClr val="595959"/>
                </a:solidFill>
                <a:latin typeface="Arial"/>
                <a:cs typeface="Arial"/>
              </a:rPr>
              <a:t>(IMWG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criteria)</a:t>
            </a:r>
            <a:endParaRPr sz="899">
              <a:latin typeface="Arial"/>
              <a:cs typeface="Arial"/>
            </a:endParaRPr>
          </a:p>
          <a:p>
            <a:pPr marL="67863">
              <a:spcBef>
                <a:spcPts val="409"/>
              </a:spcBef>
            </a:pP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Progression-free</a:t>
            </a:r>
            <a:r>
              <a:rPr sz="899" b="1" spc="-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survival</a:t>
            </a: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 algn="ctr">
              <a:spcBef>
                <a:spcPts val="5"/>
              </a:spcBef>
            </a:pP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Safety</a:t>
            </a:r>
            <a:endParaRPr sz="899">
              <a:latin typeface="Arial"/>
              <a:cs typeface="Arial"/>
            </a:endParaRPr>
          </a:p>
          <a:p>
            <a:pPr algn="ctr">
              <a:spcBef>
                <a:spcPts val="494"/>
              </a:spcBef>
            </a:pP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CRS</a:t>
            </a:r>
            <a:r>
              <a:rPr sz="899" b="1" spc="114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899" b="1" spc="114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neurological</a:t>
            </a:r>
            <a:r>
              <a:rPr sz="899" b="1" spc="1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b="1" spc="-5" dirty="0">
                <a:solidFill>
                  <a:srgbClr val="595959"/>
                </a:solidFill>
                <a:latin typeface="Arial"/>
                <a:cs typeface="Arial"/>
              </a:rPr>
              <a:t>toxicity</a:t>
            </a:r>
            <a:r>
              <a:rPr sz="899" b="1" spc="114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rate</a:t>
            </a:r>
            <a:r>
              <a:rPr sz="89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over</a:t>
            </a:r>
            <a:r>
              <a:rPr sz="89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endParaRPr sz="8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84335" y="3780102"/>
            <a:ext cx="641829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first</a:t>
            </a:r>
            <a:r>
              <a:rPr sz="899" spc="-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30</a:t>
            </a:r>
            <a:r>
              <a:rPr sz="899" spc="-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99" spc="-5" dirty="0">
                <a:solidFill>
                  <a:srgbClr val="595959"/>
                </a:solidFill>
                <a:latin typeface="Arial"/>
                <a:cs typeface="Arial"/>
              </a:rPr>
              <a:t>days</a:t>
            </a:r>
            <a:endParaRPr sz="899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589181" y="2957328"/>
            <a:ext cx="847315" cy="43127"/>
          </a:xfrm>
          <a:custGeom>
            <a:avLst/>
            <a:gdLst/>
            <a:ahLst/>
            <a:cxnLst/>
            <a:rect l="l" t="t" r="r" b="b"/>
            <a:pathLst>
              <a:path w="848360" h="43180">
                <a:moveTo>
                  <a:pt x="12" y="17945"/>
                </a:moveTo>
                <a:lnTo>
                  <a:pt x="0" y="21513"/>
                </a:lnTo>
                <a:lnTo>
                  <a:pt x="14287" y="21551"/>
                </a:lnTo>
                <a:lnTo>
                  <a:pt x="14300" y="17970"/>
                </a:lnTo>
                <a:lnTo>
                  <a:pt x="12" y="17945"/>
                </a:lnTo>
                <a:close/>
              </a:path>
              <a:path w="848360" h="43180">
                <a:moveTo>
                  <a:pt x="25018" y="17995"/>
                </a:moveTo>
                <a:lnTo>
                  <a:pt x="25006" y="21564"/>
                </a:lnTo>
                <a:lnTo>
                  <a:pt x="39293" y="21602"/>
                </a:lnTo>
                <a:lnTo>
                  <a:pt x="39306" y="18034"/>
                </a:lnTo>
                <a:lnTo>
                  <a:pt x="25018" y="17995"/>
                </a:lnTo>
                <a:close/>
              </a:path>
              <a:path w="848360" h="43180">
                <a:moveTo>
                  <a:pt x="50012" y="18046"/>
                </a:moveTo>
                <a:lnTo>
                  <a:pt x="50012" y="21628"/>
                </a:lnTo>
                <a:lnTo>
                  <a:pt x="64300" y="21653"/>
                </a:lnTo>
                <a:lnTo>
                  <a:pt x="64300" y="18084"/>
                </a:lnTo>
                <a:lnTo>
                  <a:pt x="50012" y="18046"/>
                </a:lnTo>
                <a:close/>
              </a:path>
              <a:path w="848360" h="43180">
                <a:moveTo>
                  <a:pt x="75018" y="18097"/>
                </a:moveTo>
                <a:lnTo>
                  <a:pt x="75006" y="21678"/>
                </a:lnTo>
                <a:lnTo>
                  <a:pt x="89293" y="21704"/>
                </a:lnTo>
                <a:lnTo>
                  <a:pt x="89306" y="18135"/>
                </a:lnTo>
                <a:lnTo>
                  <a:pt x="75018" y="18097"/>
                </a:lnTo>
                <a:close/>
              </a:path>
              <a:path w="848360" h="43180">
                <a:moveTo>
                  <a:pt x="100025" y="18161"/>
                </a:moveTo>
                <a:lnTo>
                  <a:pt x="100012" y="21729"/>
                </a:lnTo>
                <a:lnTo>
                  <a:pt x="114299" y="21755"/>
                </a:lnTo>
                <a:lnTo>
                  <a:pt x="114312" y="18186"/>
                </a:lnTo>
                <a:lnTo>
                  <a:pt x="100025" y="18161"/>
                </a:lnTo>
                <a:close/>
              </a:path>
              <a:path w="848360" h="43180">
                <a:moveTo>
                  <a:pt x="125018" y="18211"/>
                </a:moveTo>
                <a:lnTo>
                  <a:pt x="125018" y="21780"/>
                </a:lnTo>
                <a:lnTo>
                  <a:pt x="139306" y="21805"/>
                </a:lnTo>
                <a:lnTo>
                  <a:pt x="139306" y="18237"/>
                </a:lnTo>
                <a:lnTo>
                  <a:pt x="125018" y="18211"/>
                </a:lnTo>
                <a:close/>
              </a:path>
              <a:path w="848360" h="43180">
                <a:moveTo>
                  <a:pt x="150025" y="18262"/>
                </a:moveTo>
                <a:lnTo>
                  <a:pt x="150012" y="21831"/>
                </a:lnTo>
                <a:lnTo>
                  <a:pt x="164299" y="21856"/>
                </a:lnTo>
                <a:lnTo>
                  <a:pt x="164312" y="18288"/>
                </a:lnTo>
                <a:lnTo>
                  <a:pt x="150025" y="18262"/>
                </a:lnTo>
                <a:close/>
              </a:path>
              <a:path w="848360" h="43180">
                <a:moveTo>
                  <a:pt x="175031" y="18313"/>
                </a:moveTo>
                <a:lnTo>
                  <a:pt x="175018" y="21882"/>
                </a:lnTo>
                <a:lnTo>
                  <a:pt x="189306" y="21920"/>
                </a:lnTo>
                <a:lnTo>
                  <a:pt x="189318" y="18338"/>
                </a:lnTo>
                <a:lnTo>
                  <a:pt x="175031" y="18313"/>
                </a:lnTo>
                <a:close/>
              </a:path>
              <a:path w="848360" h="43180">
                <a:moveTo>
                  <a:pt x="200037" y="18364"/>
                </a:moveTo>
                <a:lnTo>
                  <a:pt x="200024" y="21932"/>
                </a:lnTo>
                <a:lnTo>
                  <a:pt x="214312" y="21971"/>
                </a:lnTo>
                <a:lnTo>
                  <a:pt x="214312" y="18402"/>
                </a:lnTo>
                <a:lnTo>
                  <a:pt x="200037" y="18364"/>
                </a:lnTo>
                <a:close/>
              </a:path>
              <a:path w="848360" h="43180">
                <a:moveTo>
                  <a:pt x="225031" y="18415"/>
                </a:moveTo>
                <a:lnTo>
                  <a:pt x="225031" y="21996"/>
                </a:lnTo>
                <a:lnTo>
                  <a:pt x="239318" y="22021"/>
                </a:lnTo>
                <a:lnTo>
                  <a:pt x="239318" y="18453"/>
                </a:lnTo>
                <a:lnTo>
                  <a:pt x="225031" y="18415"/>
                </a:lnTo>
                <a:close/>
              </a:path>
              <a:path w="848360" h="43180">
                <a:moveTo>
                  <a:pt x="250037" y="18465"/>
                </a:moveTo>
                <a:lnTo>
                  <a:pt x="250024" y="22047"/>
                </a:lnTo>
                <a:lnTo>
                  <a:pt x="264312" y="22072"/>
                </a:lnTo>
                <a:lnTo>
                  <a:pt x="264325" y="18503"/>
                </a:lnTo>
                <a:lnTo>
                  <a:pt x="250037" y="18465"/>
                </a:lnTo>
                <a:close/>
              </a:path>
              <a:path w="848360" h="43180">
                <a:moveTo>
                  <a:pt x="275043" y="18529"/>
                </a:moveTo>
                <a:lnTo>
                  <a:pt x="275031" y="22098"/>
                </a:lnTo>
                <a:lnTo>
                  <a:pt x="289318" y="22123"/>
                </a:lnTo>
                <a:lnTo>
                  <a:pt x="289318" y="18554"/>
                </a:lnTo>
                <a:lnTo>
                  <a:pt x="275043" y="18529"/>
                </a:lnTo>
                <a:close/>
              </a:path>
              <a:path w="848360" h="43180">
                <a:moveTo>
                  <a:pt x="300037" y="18580"/>
                </a:moveTo>
                <a:lnTo>
                  <a:pt x="300037" y="22148"/>
                </a:lnTo>
                <a:lnTo>
                  <a:pt x="314324" y="22174"/>
                </a:lnTo>
                <a:lnTo>
                  <a:pt x="314324" y="18605"/>
                </a:lnTo>
                <a:lnTo>
                  <a:pt x="300037" y="18580"/>
                </a:lnTo>
                <a:close/>
              </a:path>
              <a:path w="848360" h="43180">
                <a:moveTo>
                  <a:pt x="325043" y="18630"/>
                </a:moveTo>
                <a:lnTo>
                  <a:pt x="325031" y="22199"/>
                </a:lnTo>
                <a:lnTo>
                  <a:pt x="339318" y="22225"/>
                </a:lnTo>
                <a:lnTo>
                  <a:pt x="339331" y="18656"/>
                </a:lnTo>
                <a:lnTo>
                  <a:pt x="325043" y="18630"/>
                </a:lnTo>
                <a:close/>
              </a:path>
              <a:path w="848360" h="43180">
                <a:moveTo>
                  <a:pt x="350050" y="18681"/>
                </a:moveTo>
                <a:lnTo>
                  <a:pt x="350037" y="22250"/>
                </a:lnTo>
                <a:lnTo>
                  <a:pt x="364324" y="22288"/>
                </a:lnTo>
                <a:lnTo>
                  <a:pt x="364337" y="18707"/>
                </a:lnTo>
                <a:lnTo>
                  <a:pt x="350050" y="18681"/>
                </a:lnTo>
                <a:close/>
              </a:path>
              <a:path w="848360" h="43180">
                <a:moveTo>
                  <a:pt x="375043" y="18732"/>
                </a:moveTo>
                <a:lnTo>
                  <a:pt x="375043" y="22301"/>
                </a:lnTo>
                <a:lnTo>
                  <a:pt x="389331" y="22339"/>
                </a:lnTo>
                <a:lnTo>
                  <a:pt x="389331" y="18770"/>
                </a:lnTo>
                <a:lnTo>
                  <a:pt x="375043" y="18732"/>
                </a:lnTo>
                <a:close/>
              </a:path>
              <a:path w="848360" h="43180">
                <a:moveTo>
                  <a:pt x="400049" y="18783"/>
                </a:moveTo>
                <a:lnTo>
                  <a:pt x="400037" y="22364"/>
                </a:lnTo>
                <a:lnTo>
                  <a:pt x="414324" y="22390"/>
                </a:lnTo>
                <a:lnTo>
                  <a:pt x="414337" y="18821"/>
                </a:lnTo>
                <a:lnTo>
                  <a:pt x="400049" y="18783"/>
                </a:lnTo>
                <a:close/>
              </a:path>
              <a:path w="848360" h="43180">
                <a:moveTo>
                  <a:pt x="425056" y="18834"/>
                </a:moveTo>
                <a:lnTo>
                  <a:pt x="425043" y="22415"/>
                </a:lnTo>
                <a:lnTo>
                  <a:pt x="439331" y="22440"/>
                </a:lnTo>
                <a:lnTo>
                  <a:pt x="439343" y="18872"/>
                </a:lnTo>
                <a:lnTo>
                  <a:pt x="425056" y="18834"/>
                </a:lnTo>
                <a:close/>
              </a:path>
              <a:path w="848360" h="43180">
                <a:moveTo>
                  <a:pt x="450049" y="18897"/>
                </a:moveTo>
                <a:lnTo>
                  <a:pt x="450049" y="22466"/>
                </a:lnTo>
                <a:lnTo>
                  <a:pt x="464337" y="22491"/>
                </a:lnTo>
                <a:lnTo>
                  <a:pt x="464337" y="18923"/>
                </a:lnTo>
                <a:lnTo>
                  <a:pt x="450049" y="18897"/>
                </a:lnTo>
                <a:close/>
              </a:path>
              <a:path w="848360" h="43180">
                <a:moveTo>
                  <a:pt x="475056" y="18948"/>
                </a:moveTo>
                <a:lnTo>
                  <a:pt x="475043" y="22517"/>
                </a:lnTo>
                <a:lnTo>
                  <a:pt x="489330" y="22542"/>
                </a:lnTo>
                <a:lnTo>
                  <a:pt x="489343" y="18973"/>
                </a:lnTo>
                <a:lnTo>
                  <a:pt x="475056" y="18948"/>
                </a:lnTo>
                <a:close/>
              </a:path>
              <a:path w="848360" h="43180">
                <a:moveTo>
                  <a:pt x="500062" y="18999"/>
                </a:moveTo>
                <a:lnTo>
                  <a:pt x="500049" y="22567"/>
                </a:lnTo>
                <a:lnTo>
                  <a:pt x="514337" y="22606"/>
                </a:lnTo>
                <a:lnTo>
                  <a:pt x="514349" y="19024"/>
                </a:lnTo>
                <a:lnTo>
                  <a:pt x="500062" y="18999"/>
                </a:lnTo>
                <a:close/>
              </a:path>
              <a:path w="848360" h="43180">
                <a:moveTo>
                  <a:pt x="525056" y="19050"/>
                </a:moveTo>
                <a:lnTo>
                  <a:pt x="525056" y="22618"/>
                </a:lnTo>
                <a:lnTo>
                  <a:pt x="539343" y="22656"/>
                </a:lnTo>
                <a:lnTo>
                  <a:pt x="539343" y="19075"/>
                </a:lnTo>
                <a:lnTo>
                  <a:pt x="525056" y="19050"/>
                </a:lnTo>
                <a:close/>
              </a:path>
              <a:path w="848360" h="43180">
                <a:moveTo>
                  <a:pt x="550062" y="19100"/>
                </a:moveTo>
                <a:lnTo>
                  <a:pt x="550062" y="22669"/>
                </a:lnTo>
                <a:lnTo>
                  <a:pt x="564337" y="22707"/>
                </a:lnTo>
                <a:lnTo>
                  <a:pt x="564349" y="19138"/>
                </a:lnTo>
                <a:lnTo>
                  <a:pt x="550062" y="19100"/>
                </a:lnTo>
                <a:close/>
              </a:path>
              <a:path w="848360" h="43180">
                <a:moveTo>
                  <a:pt x="575068" y="19151"/>
                </a:moveTo>
                <a:lnTo>
                  <a:pt x="575055" y="22733"/>
                </a:lnTo>
                <a:lnTo>
                  <a:pt x="589343" y="22758"/>
                </a:lnTo>
                <a:lnTo>
                  <a:pt x="589356" y="19189"/>
                </a:lnTo>
                <a:lnTo>
                  <a:pt x="575068" y="19151"/>
                </a:lnTo>
                <a:close/>
              </a:path>
              <a:path w="848360" h="43180">
                <a:moveTo>
                  <a:pt x="600062" y="19215"/>
                </a:moveTo>
                <a:lnTo>
                  <a:pt x="600062" y="22783"/>
                </a:lnTo>
                <a:lnTo>
                  <a:pt x="614349" y="22809"/>
                </a:lnTo>
                <a:lnTo>
                  <a:pt x="614349" y="19240"/>
                </a:lnTo>
                <a:lnTo>
                  <a:pt x="600062" y="19215"/>
                </a:lnTo>
                <a:close/>
              </a:path>
              <a:path w="848360" h="43180">
                <a:moveTo>
                  <a:pt x="625068" y="19265"/>
                </a:moveTo>
                <a:lnTo>
                  <a:pt x="625068" y="22834"/>
                </a:lnTo>
                <a:lnTo>
                  <a:pt x="639356" y="22860"/>
                </a:lnTo>
                <a:lnTo>
                  <a:pt x="639356" y="19291"/>
                </a:lnTo>
                <a:lnTo>
                  <a:pt x="625068" y="19265"/>
                </a:lnTo>
                <a:close/>
              </a:path>
              <a:path w="848360" h="43180">
                <a:moveTo>
                  <a:pt x="650074" y="19316"/>
                </a:moveTo>
                <a:lnTo>
                  <a:pt x="650062" y="22885"/>
                </a:lnTo>
                <a:lnTo>
                  <a:pt x="664349" y="22910"/>
                </a:lnTo>
                <a:lnTo>
                  <a:pt x="664362" y="19342"/>
                </a:lnTo>
                <a:lnTo>
                  <a:pt x="650074" y="19316"/>
                </a:lnTo>
                <a:close/>
              </a:path>
              <a:path w="848360" h="43180">
                <a:moveTo>
                  <a:pt x="675081" y="19367"/>
                </a:moveTo>
                <a:lnTo>
                  <a:pt x="675068" y="22936"/>
                </a:lnTo>
                <a:lnTo>
                  <a:pt x="689355" y="22974"/>
                </a:lnTo>
                <a:lnTo>
                  <a:pt x="689355" y="19392"/>
                </a:lnTo>
                <a:lnTo>
                  <a:pt x="675081" y="19367"/>
                </a:lnTo>
                <a:close/>
              </a:path>
              <a:path w="848360" h="43180">
                <a:moveTo>
                  <a:pt x="700074" y="19418"/>
                </a:moveTo>
                <a:lnTo>
                  <a:pt x="700074" y="22987"/>
                </a:lnTo>
                <a:lnTo>
                  <a:pt x="714362" y="23025"/>
                </a:lnTo>
                <a:lnTo>
                  <a:pt x="714362" y="19443"/>
                </a:lnTo>
                <a:lnTo>
                  <a:pt x="700074" y="19418"/>
                </a:lnTo>
                <a:close/>
              </a:path>
              <a:path w="848360" h="43180">
                <a:moveTo>
                  <a:pt x="725081" y="19469"/>
                </a:moveTo>
                <a:lnTo>
                  <a:pt x="725068" y="23037"/>
                </a:lnTo>
                <a:lnTo>
                  <a:pt x="739355" y="23075"/>
                </a:lnTo>
                <a:lnTo>
                  <a:pt x="739368" y="19507"/>
                </a:lnTo>
                <a:lnTo>
                  <a:pt x="725081" y="19469"/>
                </a:lnTo>
                <a:close/>
              </a:path>
              <a:path w="848360" h="43180">
                <a:moveTo>
                  <a:pt x="750087" y="19519"/>
                </a:moveTo>
                <a:lnTo>
                  <a:pt x="750074" y="23101"/>
                </a:lnTo>
                <a:lnTo>
                  <a:pt x="764362" y="23126"/>
                </a:lnTo>
                <a:lnTo>
                  <a:pt x="764374" y="19558"/>
                </a:lnTo>
                <a:lnTo>
                  <a:pt x="750087" y="19519"/>
                </a:lnTo>
                <a:close/>
              </a:path>
              <a:path w="848360" h="43180">
                <a:moveTo>
                  <a:pt x="775080" y="19570"/>
                </a:moveTo>
                <a:lnTo>
                  <a:pt x="775080" y="23152"/>
                </a:lnTo>
                <a:lnTo>
                  <a:pt x="789368" y="23177"/>
                </a:lnTo>
                <a:lnTo>
                  <a:pt x="789368" y="19608"/>
                </a:lnTo>
                <a:lnTo>
                  <a:pt x="775080" y="19570"/>
                </a:lnTo>
                <a:close/>
              </a:path>
              <a:path w="848360" h="43180">
                <a:moveTo>
                  <a:pt x="805436" y="23213"/>
                </a:moveTo>
                <a:lnTo>
                  <a:pt x="805395" y="42862"/>
                </a:lnTo>
                <a:lnTo>
                  <a:pt x="844862" y="23228"/>
                </a:lnTo>
                <a:lnTo>
                  <a:pt x="805436" y="23213"/>
                </a:lnTo>
                <a:close/>
              </a:path>
              <a:path w="848360" h="43180">
                <a:moveTo>
                  <a:pt x="805444" y="19645"/>
                </a:moveTo>
                <a:lnTo>
                  <a:pt x="805436" y="23213"/>
                </a:lnTo>
                <a:lnTo>
                  <a:pt x="812584" y="23228"/>
                </a:lnTo>
                <a:lnTo>
                  <a:pt x="812584" y="19659"/>
                </a:lnTo>
                <a:lnTo>
                  <a:pt x="805444" y="19645"/>
                </a:lnTo>
                <a:close/>
              </a:path>
              <a:path w="848360" h="43180">
                <a:moveTo>
                  <a:pt x="805484" y="0"/>
                </a:moveTo>
                <a:lnTo>
                  <a:pt x="805444" y="19645"/>
                </a:lnTo>
                <a:lnTo>
                  <a:pt x="812584" y="19659"/>
                </a:lnTo>
                <a:lnTo>
                  <a:pt x="812584" y="23228"/>
                </a:lnTo>
                <a:lnTo>
                  <a:pt x="844862" y="23228"/>
                </a:lnTo>
                <a:lnTo>
                  <a:pt x="848309" y="21513"/>
                </a:lnTo>
                <a:lnTo>
                  <a:pt x="805484" y="0"/>
                </a:lnTo>
                <a:close/>
              </a:path>
              <a:path w="848360" h="43180">
                <a:moveTo>
                  <a:pt x="800087" y="19634"/>
                </a:moveTo>
                <a:lnTo>
                  <a:pt x="800074" y="23202"/>
                </a:lnTo>
                <a:lnTo>
                  <a:pt x="805436" y="23213"/>
                </a:lnTo>
                <a:lnTo>
                  <a:pt x="805444" y="19645"/>
                </a:lnTo>
                <a:lnTo>
                  <a:pt x="800087" y="196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568958" y="1359020"/>
          <a:ext cx="3471708" cy="22140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1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2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02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783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79056">
                <a:tc grid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BCP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ALL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(n=198)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5517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B-other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69/152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(45)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t(12;21)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ETV6-RUNX1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PAX5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P80R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11/152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(7)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MYCr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6947">
                <a:tc>
                  <a:txBody>
                    <a:bodyPr/>
                    <a:lstStyle/>
                    <a:p>
                      <a:pPr marL="17780">
                        <a:lnSpc>
                          <a:spcPts val="960"/>
                        </a:lnSpc>
                        <a:spcBef>
                          <a:spcPts val="3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(4;11)/KMT2A-AF4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0"/>
                        </a:lnSpc>
                        <a:spcBef>
                          <a:spcPts val="3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10/152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(7)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ts val="960"/>
                        </a:lnSpc>
                        <a:spcBef>
                          <a:spcPts val="335"/>
                        </a:spcBef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Ph-like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ABL2r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ts val="960"/>
                        </a:lnSpc>
                        <a:spcBef>
                          <a:spcPts val="3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24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Low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hyperdiploidy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10/152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(7)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ZNF384r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Ph-like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CRLF2::IGH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10/152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(7)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CRLF2r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High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hypodiploid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3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3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Ph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like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NUP214::ABL1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3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1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3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t(1;19)/TCF3-PBX1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Ph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like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P2RY8-CRFL2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KMT2Ar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(4)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MEF2Dr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Ph-like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IDH1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R132C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iAMP21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2/152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308803" y="1359019"/>
          <a:ext cx="2025056" cy="1070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62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788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9838">
                <a:tc gridSpan="2">
                  <a:txBody>
                    <a:bodyPr/>
                    <a:lstStyle/>
                    <a:p>
                      <a:pPr marL="66357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T-ALL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(n=62)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025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Normal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12/46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(26)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Complex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(≥3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abn)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10/46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(22)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5339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Complex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(&lt;3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abn)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10/46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(22)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4705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growth/NE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14/46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(30)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008515" y="811098"/>
            <a:ext cx="1116858" cy="26160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598" b="1" spc="5" dirty="0">
                <a:solidFill>
                  <a:srgbClr val="333399"/>
                </a:solidFill>
                <a:latin typeface="Calibri"/>
                <a:cs typeface="Calibri"/>
              </a:rPr>
              <a:t>C</a:t>
            </a:r>
            <a:r>
              <a:rPr sz="1598" b="1" spc="15" dirty="0">
                <a:solidFill>
                  <a:srgbClr val="333399"/>
                </a:solidFill>
                <a:latin typeface="Calibri"/>
                <a:cs typeface="Calibri"/>
              </a:rPr>
              <a:t>y</a:t>
            </a:r>
            <a:r>
              <a:rPr sz="1598" b="1" spc="-15" dirty="0">
                <a:solidFill>
                  <a:srgbClr val="333399"/>
                </a:solidFill>
                <a:latin typeface="Calibri"/>
                <a:cs typeface="Calibri"/>
              </a:rPr>
              <a:t>t</a:t>
            </a:r>
            <a:r>
              <a:rPr sz="1598" b="1" spc="5" dirty="0">
                <a:solidFill>
                  <a:srgbClr val="333399"/>
                </a:solidFill>
                <a:latin typeface="Calibri"/>
                <a:cs typeface="Calibri"/>
              </a:rPr>
              <a:t>o</a:t>
            </a:r>
            <a:r>
              <a:rPr sz="1598" b="1" spc="-10" dirty="0">
                <a:solidFill>
                  <a:srgbClr val="333399"/>
                </a:solidFill>
                <a:latin typeface="Calibri"/>
                <a:cs typeface="Calibri"/>
              </a:rPr>
              <a:t>g</a:t>
            </a:r>
            <a:r>
              <a:rPr sz="1598" b="1" spc="10" dirty="0">
                <a:solidFill>
                  <a:srgbClr val="333399"/>
                </a:solidFill>
                <a:latin typeface="Calibri"/>
                <a:cs typeface="Calibri"/>
              </a:rPr>
              <a:t>en</a:t>
            </a:r>
            <a:r>
              <a:rPr sz="1598" b="1" dirty="0">
                <a:solidFill>
                  <a:srgbClr val="333399"/>
                </a:solidFill>
                <a:latin typeface="Calibri"/>
                <a:cs typeface="Calibri"/>
              </a:rPr>
              <a:t>et</a:t>
            </a:r>
            <a:r>
              <a:rPr sz="1598" b="1" spc="5" dirty="0">
                <a:solidFill>
                  <a:srgbClr val="333399"/>
                </a:solidFill>
                <a:latin typeface="Calibri"/>
                <a:cs typeface="Calibri"/>
              </a:rPr>
              <a:t>ics</a:t>
            </a:r>
            <a:endParaRPr sz="15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03493" y="561028"/>
            <a:ext cx="5137166" cy="296191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72935" rIns="0" bIns="0" rtlCol="0">
            <a:spAutoFit/>
          </a:bodyPr>
          <a:lstStyle/>
          <a:p>
            <a:pPr marL="247987">
              <a:spcBef>
                <a:spcPts val="574"/>
              </a:spcBef>
            </a:pP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Clinical trial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spc="-5" dirty="0">
                <a:solidFill>
                  <a:srgbClr val="44546A"/>
                </a:solidFill>
                <a:latin typeface="Calibri"/>
                <a:cs typeface="Calibri"/>
              </a:rPr>
              <a:t>for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primary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plasma</a:t>
            </a:r>
            <a:r>
              <a:rPr sz="1448" b="1" spc="1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cell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spc="-5" dirty="0">
                <a:solidFill>
                  <a:srgbClr val="44546A"/>
                </a:solidFill>
                <a:latin typeface="Calibri"/>
                <a:cs typeface="Calibri"/>
              </a:rPr>
              <a:t>leukemia</a:t>
            </a:r>
            <a:r>
              <a:rPr sz="1448" b="1" spc="1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with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ARI0002h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84426" y="1913068"/>
            <a:ext cx="2127167" cy="794879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78643" rIns="0" bIns="0" rtlCol="0">
            <a:spAutoFit/>
          </a:bodyPr>
          <a:lstStyle/>
          <a:p>
            <a:pPr algn="ctr">
              <a:spcBef>
                <a:spcPts val="619"/>
              </a:spcBef>
            </a:pPr>
            <a:r>
              <a:rPr sz="749" b="1" spc="15" dirty="0">
                <a:latin typeface="Calibri"/>
                <a:cs typeface="Calibri"/>
              </a:rPr>
              <a:t>Main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spc="10" dirty="0">
                <a:latin typeface="Calibri"/>
                <a:cs typeface="Calibri"/>
              </a:rPr>
              <a:t>inclusion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spc="10" dirty="0">
                <a:latin typeface="Calibri"/>
                <a:cs typeface="Calibri"/>
              </a:rPr>
              <a:t>criteria:</a:t>
            </a:r>
            <a:endParaRPr sz="749">
              <a:latin typeface="Calibri"/>
              <a:cs typeface="Calibri"/>
            </a:endParaRPr>
          </a:p>
          <a:p>
            <a:pPr marL="138264" marR="131922" algn="ctr">
              <a:lnSpc>
                <a:spcPct val="106500"/>
              </a:lnSpc>
              <a:spcBef>
                <a:spcPts val="320"/>
              </a:spcBef>
            </a:pPr>
            <a:r>
              <a:rPr sz="749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Primary plasma </a:t>
            </a:r>
            <a:r>
              <a:rPr sz="749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cell leukemia </a:t>
            </a:r>
            <a:r>
              <a:rPr sz="749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(≥5% </a:t>
            </a:r>
            <a:r>
              <a:rPr sz="749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periphera</a:t>
            </a:r>
            <a:r>
              <a:rPr sz="749" spc="10" dirty="0">
                <a:latin typeface="Calibri"/>
                <a:cs typeface="Calibri"/>
              </a:rPr>
              <a:t>l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blood</a:t>
            </a:r>
            <a:r>
              <a:rPr sz="749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plasma</a:t>
            </a:r>
            <a:r>
              <a:rPr sz="749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cells)</a:t>
            </a:r>
            <a:endParaRPr sz="749">
              <a:latin typeface="Calibri"/>
              <a:cs typeface="Calibri"/>
            </a:endParaRPr>
          </a:p>
          <a:p>
            <a:pPr marL="487095" marR="479483" indent="300629">
              <a:lnSpc>
                <a:spcPct val="144000"/>
              </a:lnSpc>
            </a:pPr>
            <a:r>
              <a:rPr sz="749" spc="15" dirty="0">
                <a:latin typeface="Calibri"/>
                <a:cs typeface="Calibri"/>
              </a:rPr>
              <a:t>Age 18-75 </a:t>
            </a:r>
            <a:r>
              <a:rPr sz="749" spc="5" dirty="0">
                <a:latin typeface="Calibri"/>
                <a:cs typeface="Calibri"/>
              </a:rPr>
              <a:t>yrs 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Measurable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disease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(IMWG)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695965" y="1945171"/>
            <a:ext cx="2126533" cy="839773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26637" rIns="0" bIns="0" rtlCol="0">
            <a:spAutoFit/>
          </a:bodyPr>
          <a:lstStyle/>
          <a:p>
            <a:pPr marL="508024" marR="500414" algn="ctr">
              <a:lnSpc>
                <a:spcPct val="144000"/>
              </a:lnSpc>
              <a:spcBef>
                <a:spcPts val="210"/>
              </a:spcBef>
            </a:pPr>
            <a:r>
              <a:rPr sz="749" b="1" spc="10" dirty="0">
                <a:latin typeface="Calibri"/>
                <a:cs typeface="Calibri"/>
              </a:rPr>
              <a:t>Clinical trial </a:t>
            </a:r>
            <a:r>
              <a:rPr sz="749" b="1" spc="15" dirty="0">
                <a:latin typeface="Calibri"/>
                <a:cs typeface="Calibri"/>
              </a:rPr>
              <a:t>main </a:t>
            </a:r>
            <a:r>
              <a:rPr sz="749" b="1" spc="5" dirty="0">
                <a:latin typeface="Calibri"/>
                <a:cs typeface="Calibri"/>
              </a:rPr>
              <a:t>features: </a:t>
            </a:r>
            <a:r>
              <a:rPr sz="749" b="1" spc="-15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Lentivirally transduced </a:t>
            </a:r>
            <a:r>
              <a:rPr sz="749" spc="1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Autologous</a:t>
            </a:r>
            <a:r>
              <a:rPr sz="749" dirty="0">
                <a:latin typeface="Calibri"/>
                <a:cs typeface="Calibri"/>
              </a:rPr>
              <a:t> T-cells</a:t>
            </a:r>
            <a:endParaRPr sz="749">
              <a:latin typeface="Calibri"/>
              <a:cs typeface="Calibri"/>
            </a:endParaRPr>
          </a:p>
          <a:p>
            <a:pPr marL="99575" marR="91965" algn="ctr">
              <a:lnSpc>
                <a:spcPct val="144000"/>
              </a:lnSpc>
            </a:pPr>
            <a:r>
              <a:rPr sz="749" spc="10" dirty="0">
                <a:latin typeface="Calibri"/>
                <a:cs typeface="Calibri"/>
              </a:rPr>
              <a:t>Fractionated </a:t>
            </a:r>
            <a:r>
              <a:rPr sz="749" spc="5" dirty="0">
                <a:latin typeface="Calibri"/>
                <a:cs typeface="Calibri"/>
              </a:rPr>
              <a:t>first </a:t>
            </a:r>
            <a:r>
              <a:rPr sz="749" spc="15" dirty="0">
                <a:latin typeface="Calibri"/>
                <a:cs typeface="Calibri"/>
              </a:rPr>
              <a:t>dose </a:t>
            </a:r>
            <a:r>
              <a:rPr sz="749" spc="10" dirty="0">
                <a:latin typeface="Calibri"/>
                <a:cs typeface="Calibri"/>
              </a:rPr>
              <a:t>infusion </a:t>
            </a:r>
            <a:r>
              <a:rPr sz="749" spc="15" dirty="0">
                <a:latin typeface="Calibri"/>
                <a:cs typeface="Calibri"/>
              </a:rPr>
              <a:t>(10-30-60%) </a:t>
            </a:r>
            <a:r>
              <a:rPr sz="749" spc="2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Second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dose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after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4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months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of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the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first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infusion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78146" y="1346748"/>
            <a:ext cx="1408598" cy="243356"/>
          </a:xfrm>
          <a:prstGeom prst="rect">
            <a:avLst/>
          </a:prstGeom>
          <a:solidFill>
            <a:srgbClr val="D6DCE5">
              <a:alpha val="50199"/>
            </a:srgbClr>
          </a:solidFill>
          <a:ln w="5359">
            <a:solidFill>
              <a:srgbClr val="44546A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943"/>
              </a:lnSpc>
            </a:pPr>
            <a:r>
              <a:rPr sz="899" b="1" spc="-5" dirty="0">
                <a:solidFill>
                  <a:srgbClr val="44546A"/>
                </a:solidFill>
                <a:latin typeface="Calibri"/>
                <a:cs typeface="Calibri"/>
              </a:rPr>
              <a:t>PLASMACAR-GEM-01</a:t>
            </a:r>
            <a:endParaRPr sz="899">
              <a:latin typeface="Calibri"/>
              <a:cs typeface="Calibri"/>
            </a:endParaRPr>
          </a:p>
          <a:p>
            <a:pPr algn="ctr">
              <a:lnSpc>
                <a:spcPts val="1018"/>
              </a:lnSpc>
            </a:pPr>
            <a:r>
              <a:rPr sz="899" b="1" spc="-5" dirty="0">
                <a:solidFill>
                  <a:srgbClr val="44546A"/>
                </a:solidFill>
                <a:latin typeface="Calibri"/>
                <a:cs typeface="Calibri"/>
              </a:rPr>
              <a:t>Clinical</a:t>
            </a:r>
            <a:r>
              <a:rPr sz="899" b="1" spc="-3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899" b="1" spc="-15" dirty="0">
                <a:solidFill>
                  <a:srgbClr val="44546A"/>
                </a:solidFill>
                <a:latin typeface="Calibri"/>
                <a:cs typeface="Calibri"/>
              </a:rPr>
              <a:t>Trial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6452" y="3967888"/>
            <a:ext cx="2971945" cy="328525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lnSpc>
                <a:spcPts val="1184"/>
              </a:lnSpc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Granell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et</a:t>
            </a:r>
            <a:r>
              <a:rPr sz="999" i="1" spc="-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al</a:t>
            </a:r>
            <a:r>
              <a:rPr sz="999" dirty="0">
                <a:latin typeface="Calibri"/>
                <a:cs typeface="Calibri"/>
              </a:rPr>
              <a:t>.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Haematologica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2019</a:t>
            </a:r>
            <a:endParaRPr sz="999">
              <a:latin typeface="Calibri"/>
              <a:cs typeface="Calibri"/>
            </a:endParaRPr>
          </a:p>
          <a:p>
            <a:pPr marL="12685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Fernandez </a:t>
            </a:r>
            <a:r>
              <a:rPr sz="999" spc="5" dirty="0">
                <a:latin typeface="Calibri"/>
                <a:cs typeface="Calibri"/>
              </a:rPr>
              <a:t>de </a:t>
            </a:r>
            <a:r>
              <a:rPr sz="999" dirty="0">
                <a:latin typeface="Calibri"/>
                <a:cs typeface="Calibri"/>
              </a:rPr>
              <a:t>Larrea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et</a:t>
            </a:r>
            <a:r>
              <a:rPr sz="999" i="1" spc="-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al</a:t>
            </a:r>
            <a:r>
              <a:rPr sz="999" dirty="0">
                <a:latin typeface="Calibri"/>
                <a:cs typeface="Calibri"/>
              </a:rPr>
              <a:t>. Blood</a:t>
            </a:r>
            <a:r>
              <a:rPr sz="999" spc="5" dirty="0">
                <a:latin typeface="Calibri"/>
                <a:cs typeface="Calibri"/>
              </a:rPr>
              <a:t> Cancer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J</a:t>
            </a:r>
            <a:r>
              <a:rPr sz="999" spc="5" dirty="0">
                <a:latin typeface="Calibri"/>
                <a:cs typeface="Calibri"/>
              </a:rPr>
              <a:t> 2021 </a:t>
            </a:r>
            <a:r>
              <a:rPr sz="999" dirty="0">
                <a:latin typeface="Calibri"/>
                <a:cs typeface="Calibri"/>
              </a:rPr>
              <a:t>(in press)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3111509" y="2220960"/>
            <a:ext cx="2420176" cy="233391"/>
            <a:chOff x="3109708" y="2223698"/>
            <a:chExt cx="2423160" cy="233679"/>
          </a:xfrm>
        </p:grpSpPr>
        <p:sp>
          <p:nvSpPr>
            <p:cNvPr id="4" name="object 4"/>
            <p:cNvSpPr/>
            <p:nvPr/>
          </p:nvSpPr>
          <p:spPr>
            <a:xfrm>
              <a:off x="3598158" y="2340442"/>
              <a:ext cx="628015" cy="59690"/>
            </a:xfrm>
            <a:custGeom>
              <a:avLst/>
              <a:gdLst/>
              <a:ahLst/>
              <a:cxnLst/>
              <a:rect l="l" t="t" r="r" b="b"/>
              <a:pathLst>
                <a:path w="628014" h="59689">
                  <a:moveTo>
                    <a:pt x="0" y="0"/>
                  </a:moveTo>
                  <a:lnTo>
                    <a:pt x="288709" y="0"/>
                  </a:lnTo>
                  <a:lnTo>
                    <a:pt x="288709" y="59410"/>
                  </a:lnTo>
                </a:path>
                <a:path w="628014" h="59689">
                  <a:moveTo>
                    <a:pt x="0" y="0"/>
                  </a:moveTo>
                  <a:lnTo>
                    <a:pt x="628015" y="0"/>
                  </a:lnTo>
                </a:path>
              </a:pathLst>
            </a:custGeom>
            <a:ln w="7137">
              <a:solidFill>
                <a:srgbClr val="8497B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3113519" y="2227503"/>
              <a:ext cx="485140" cy="226060"/>
            </a:xfrm>
            <a:custGeom>
              <a:avLst/>
              <a:gdLst/>
              <a:ahLst/>
              <a:cxnLst/>
              <a:rect l="l" t="t" r="r" b="b"/>
              <a:pathLst>
                <a:path w="485139" h="226060">
                  <a:moveTo>
                    <a:pt x="484644" y="0"/>
                  </a:moveTo>
                  <a:lnTo>
                    <a:pt x="0" y="0"/>
                  </a:lnTo>
                  <a:lnTo>
                    <a:pt x="0" y="225869"/>
                  </a:lnTo>
                  <a:lnTo>
                    <a:pt x="484644" y="225869"/>
                  </a:lnTo>
                  <a:lnTo>
                    <a:pt x="484644" y="0"/>
                  </a:lnTo>
                  <a:close/>
                </a:path>
              </a:pathLst>
            </a:custGeom>
            <a:solidFill>
              <a:srgbClr val="D6DCE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113518" y="2227508"/>
              <a:ext cx="485140" cy="226060"/>
            </a:xfrm>
            <a:custGeom>
              <a:avLst/>
              <a:gdLst/>
              <a:ahLst/>
              <a:cxnLst/>
              <a:rect l="l" t="t" r="r" b="b"/>
              <a:pathLst>
                <a:path w="485139" h="226060">
                  <a:moveTo>
                    <a:pt x="0" y="0"/>
                  </a:moveTo>
                  <a:lnTo>
                    <a:pt x="484644" y="0"/>
                  </a:lnTo>
                  <a:lnTo>
                    <a:pt x="484644" y="225869"/>
                  </a:lnTo>
                  <a:lnTo>
                    <a:pt x="0" y="225869"/>
                  </a:lnTo>
                  <a:lnTo>
                    <a:pt x="0" y="0"/>
                  </a:lnTo>
                  <a:close/>
                </a:path>
              </a:pathLst>
            </a:custGeom>
            <a:ln w="7137">
              <a:solidFill>
                <a:srgbClr val="8497B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4776923" y="2340442"/>
              <a:ext cx="752475" cy="62230"/>
            </a:xfrm>
            <a:custGeom>
              <a:avLst/>
              <a:gdLst/>
              <a:ahLst/>
              <a:cxnLst/>
              <a:rect l="l" t="t" r="r" b="b"/>
              <a:pathLst>
                <a:path w="752475" h="62230">
                  <a:moveTo>
                    <a:pt x="0" y="0"/>
                  </a:moveTo>
                  <a:lnTo>
                    <a:pt x="374992" y="0"/>
                  </a:lnTo>
                  <a:lnTo>
                    <a:pt x="374992" y="61658"/>
                  </a:lnTo>
                </a:path>
                <a:path w="752475" h="62230">
                  <a:moveTo>
                    <a:pt x="0" y="0"/>
                  </a:moveTo>
                  <a:lnTo>
                    <a:pt x="751941" y="0"/>
                  </a:lnTo>
                </a:path>
              </a:pathLst>
            </a:custGeom>
            <a:ln w="7137">
              <a:solidFill>
                <a:srgbClr val="8497B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211876" y="2187628"/>
            <a:ext cx="291106" cy="237977"/>
          </a:xfrm>
          <a:prstGeom prst="rect">
            <a:avLst/>
          </a:prstGeom>
        </p:spPr>
        <p:txBody>
          <a:bodyPr vert="horz" wrap="square" lIns="0" tIns="43127" rIns="0" bIns="0" rtlCol="0">
            <a:spAutoFit/>
          </a:bodyPr>
          <a:lstStyle/>
          <a:p>
            <a:pPr marL="12685">
              <a:spcBef>
                <a:spcPts val="340"/>
              </a:spcBef>
            </a:pPr>
            <a:r>
              <a:rPr sz="549" b="1" dirty="0">
                <a:latin typeface="Calibri"/>
                <a:cs typeface="Calibri"/>
              </a:rPr>
              <a:t>Inclusion</a:t>
            </a:r>
            <a:endParaRPr sz="549">
              <a:latin typeface="Calibri"/>
              <a:cs typeface="Calibri"/>
            </a:endParaRPr>
          </a:p>
          <a:p>
            <a:pPr marL="56447">
              <a:spcBef>
                <a:spcPts val="245"/>
              </a:spcBef>
            </a:pPr>
            <a:r>
              <a:rPr sz="549" spc="5" dirty="0">
                <a:latin typeface="Calibri"/>
                <a:cs typeface="Calibri"/>
              </a:rPr>
              <a:t>n</a:t>
            </a:r>
            <a:r>
              <a:rPr sz="549" spc="-3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=</a:t>
            </a:r>
            <a:r>
              <a:rPr sz="549" spc="-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66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4222795" y="2218617"/>
            <a:ext cx="558112" cy="238466"/>
            <a:chOff x="4222365" y="2221353"/>
            <a:chExt cx="558800" cy="238760"/>
          </a:xfrm>
        </p:grpSpPr>
        <p:sp>
          <p:nvSpPr>
            <p:cNvPr id="10" name="object 10"/>
            <p:cNvSpPr/>
            <p:nvPr/>
          </p:nvSpPr>
          <p:spPr>
            <a:xfrm>
              <a:off x="4226178" y="2225166"/>
              <a:ext cx="551180" cy="231140"/>
            </a:xfrm>
            <a:custGeom>
              <a:avLst/>
              <a:gdLst/>
              <a:ahLst/>
              <a:cxnLst/>
              <a:rect l="l" t="t" r="r" b="b"/>
              <a:pathLst>
                <a:path w="551179" h="231139">
                  <a:moveTo>
                    <a:pt x="550748" y="0"/>
                  </a:moveTo>
                  <a:lnTo>
                    <a:pt x="0" y="0"/>
                  </a:lnTo>
                  <a:lnTo>
                    <a:pt x="0" y="230555"/>
                  </a:lnTo>
                  <a:lnTo>
                    <a:pt x="550748" y="230555"/>
                  </a:lnTo>
                  <a:lnTo>
                    <a:pt x="550748" y="0"/>
                  </a:lnTo>
                  <a:close/>
                </a:path>
              </a:pathLst>
            </a:custGeom>
            <a:solidFill>
              <a:srgbClr val="D6DCE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4226175" y="2225163"/>
              <a:ext cx="551180" cy="231140"/>
            </a:xfrm>
            <a:custGeom>
              <a:avLst/>
              <a:gdLst/>
              <a:ahLst/>
              <a:cxnLst/>
              <a:rect l="l" t="t" r="r" b="b"/>
              <a:pathLst>
                <a:path w="551179" h="231139">
                  <a:moveTo>
                    <a:pt x="0" y="0"/>
                  </a:moveTo>
                  <a:lnTo>
                    <a:pt x="550748" y="0"/>
                  </a:lnTo>
                  <a:lnTo>
                    <a:pt x="550748" y="230555"/>
                  </a:lnTo>
                  <a:lnTo>
                    <a:pt x="0" y="230555"/>
                  </a:lnTo>
                  <a:lnTo>
                    <a:pt x="0" y="0"/>
                  </a:lnTo>
                  <a:close/>
                </a:path>
              </a:pathLst>
            </a:custGeom>
            <a:ln w="7137">
              <a:solidFill>
                <a:srgbClr val="8497B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279279" y="2232150"/>
            <a:ext cx="445221" cy="174832"/>
          </a:xfrm>
          <a:prstGeom prst="rect">
            <a:avLst/>
          </a:prstGeom>
        </p:spPr>
        <p:txBody>
          <a:bodyPr vert="horz" wrap="square" lIns="0" tIns="20929" rIns="0" bIns="0" rtlCol="0">
            <a:spAutoFit/>
          </a:bodyPr>
          <a:lstStyle/>
          <a:p>
            <a:pPr marL="58349" marR="5074" indent="-46299">
              <a:lnSpc>
                <a:spcPts val="619"/>
              </a:lnSpc>
              <a:spcBef>
                <a:spcPts val="165"/>
              </a:spcBef>
            </a:pPr>
            <a:r>
              <a:rPr sz="549" b="1" spc="5" dirty="0">
                <a:latin typeface="Calibri"/>
                <a:cs typeface="Calibri"/>
              </a:rPr>
              <a:t>A</a:t>
            </a:r>
            <a:r>
              <a:rPr sz="549" b="1" dirty="0">
                <a:latin typeface="Calibri"/>
                <a:cs typeface="Calibri"/>
              </a:rPr>
              <a:t>pheresi</a:t>
            </a:r>
            <a:r>
              <a:rPr sz="549" b="1" spc="5" dirty="0">
                <a:latin typeface="Calibri"/>
                <a:cs typeface="Calibri"/>
              </a:rPr>
              <a:t>s</a:t>
            </a:r>
            <a:r>
              <a:rPr sz="549" b="1" dirty="0">
                <a:latin typeface="Calibri"/>
                <a:cs typeface="Calibri"/>
              </a:rPr>
              <a:t> and  production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523882" y="2243135"/>
            <a:ext cx="520059" cy="188997"/>
            <a:chOff x="5525056" y="2245901"/>
            <a:chExt cx="520700" cy="189230"/>
          </a:xfrm>
        </p:grpSpPr>
        <p:sp>
          <p:nvSpPr>
            <p:cNvPr id="14" name="object 14"/>
            <p:cNvSpPr/>
            <p:nvPr/>
          </p:nvSpPr>
          <p:spPr>
            <a:xfrm>
              <a:off x="5528868" y="2249716"/>
              <a:ext cx="513080" cy="181610"/>
            </a:xfrm>
            <a:custGeom>
              <a:avLst/>
              <a:gdLst/>
              <a:ahLst/>
              <a:cxnLst/>
              <a:rect l="l" t="t" r="r" b="b"/>
              <a:pathLst>
                <a:path w="513079" h="181610">
                  <a:moveTo>
                    <a:pt x="512457" y="0"/>
                  </a:moveTo>
                  <a:lnTo>
                    <a:pt x="0" y="0"/>
                  </a:lnTo>
                  <a:lnTo>
                    <a:pt x="0" y="181470"/>
                  </a:lnTo>
                  <a:lnTo>
                    <a:pt x="512457" y="181470"/>
                  </a:lnTo>
                  <a:lnTo>
                    <a:pt x="512457" y="0"/>
                  </a:lnTo>
                  <a:close/>
                </a:path>
              </a:pathLst>
            </a:custGeom>
            <a:solidFill>
              <a:srgbClr val="D6DCE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528866" y="2249711"/>
              <a:ext cx="513080" cy="181610"/>
            </a:xfrm>
            <a:custGeom>
              <a:avLst/>
              <a:gdLst/>
              <a:ahLst/>
              <a:cxnLst/>
              <a:rect l="l" t="t" r="r" b="b"/>
              <a:pathLst>
                <a:path w="513079" h="181610">
                  <a:moveTo>
                    <a:pt x="0" y="0"/>
                  </a:moveTo>
                  <a:lnTo>
                    <a:pt x="512457" y="0"/>
                  </a:lnTo>
                  <a:lnTo>
                    <a:pt x="512457" y="181470"/>
                  </a:lnTo>
                  <a:lnTo>
                    <a:pt x="0" y="181470"/>
                  </a:lnTo>
                  <a:lnTo>
                    <a:pt x="0" y="0"/>
                  </a:lnTo>
                  <a:close/>
                </a:path>
              </a:pathLst>
            </a:custGeom>
            <a:ln w="7137">
              <a:solidFill>
                <a:srgbClr val="8497B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5650531" y="2187628"/>
            <a:ext cx="266372" cy="237977"/>
          </a:xfrm>
          <a:prstGeom prst="rect">
            <a:avLst/>
          </a:prstGeom>
        </p:spPr>
        <p:txBody>
          <a:bodyPr vert="horz" wrap="square" lIns="0" tIns="43127" rIns="0" bIns="0" rtlCol="0">
            <a:spAutoFit/>
          </a:bodyPr>
          <a:lstStyle/>
          <a:p>
            <a:pPr marL="12685">
              <a:spcBef>
                <a:spcPts val="340"/>
              </a:spcBef>
            </a:pPr>
            <a:r>
              <a:rPr sz="549" b="1" dirty="0">
                <a:latin typeface="Calibri"/>
                <a:cs typeface="Calibri"/>
              </a:rPr>
              <a:t>Infu</a:t>
            </a:r>
            <a:r>
              <a:rPr sz="549" b="1" spc="5" dirty="0">
                <a:latin typeface="Calibri"/>
                <a:cs typeface="Calibri"/>
              </a:rPr>
              <a:t>s</a:t>
            </a:r>
            <a:r>
              <a:rPr sz="549" b="1" spc="-5" dirty="0">
                <a:latin typeface="Calibri"/>
                <a:cs typeface="Calibri"/>
              </a:rPr>
              <a:t>io</a:t>
            </a:r>
            <a:r>
              <a:rPr sz="549" b="1" spc="5" dirty="0">
                <a:latin typeface="Calibri"/>
                <a:cs typeface="Calibri"/>
              </a:rPr>
              <a:t>n</a:t>
            </a:r>
            <a:endParaRPr sz="549">
              <a:latin typeface="Calibri"/>
              <a:cs typeface="Calibri"/>
            </a:endParaRPr>
          </a:p>
          <a:p>
            <a:pPr marL="43762">
              <a:spcBef>
                <a:spcPts val="245"/>
              </a:spcBef>
            </a:pPr>
            <a:r>
              <a:rPr sz="549" spc="5" dirty="0">
                <a:latin typeface="Calibri"/>
                <a:cs typeface="Calibri"/>
              </a:rPr>
              <a:t>n</a:t>
            </a:r>
            <a:r>
              <a:rPr sz="549" spc="-3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=</a:t>
            </a:r>
            <a:r>
              <a:rPr sz="549" spc="-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60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865299" y="2399145"/>
            <a:ext cx="572065" cy="399557"/>
          </a:xfrm>
          <a:custGeom>
            <a:avLst/>
            <a:gdLst/>
            <a:ahLst/>
            <a:cxnLst/>
            <a:rect l="l" t="t" r="r" b="b"/>
            <a:pathLst>
              <a:path w="572770" h="400050">
                <a:moveTo>
                  <a:pt x="572503" y="0"/>
                </a:moveTo>
                <a:lnTo>
                  <a:pt x="0" y="0"/>
                </a:lnTo>
                <a:lnTo>
                  <a:pt x="0" y="399643"/>
                </a:lnTo>
                <a:lnTo>
                  <a:pt x="572503" y="399643"/>
                </a:lnTo>
                <a:lnTo>
                  <a:pt x="572503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5040375" y="2345164"/>
            <a:ext cx="221976" cy="9849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VRDx2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65147" y="2459890"/>
            <a:ext cx="577138" cy="374823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12685" marR="9514" indent="-634" algn="ctr">
              <a:lnSpc>
                <a:spcPct val="93100"/>
              </a:lnSpc>
              <a:spcBef>
                <a:spcPts val="155"/>
              </a:spcBef>
            </a:pP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Possibility of </a:t>
            </a:r>
            <a:r>
              <a:rPr sz="549" b="1" spc="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bridging</a:t>
            </a:r>
            <a:r>
              <a:rPr sz="549" b="1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therapy</a:t>
            </a:r>
            <a:r>
              <a:rPr sz="549" b="1" spc="-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if </a:t>
            </a:r>
            <a:r>
              <a:rPr sz="549" b="1" spc="-1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VRD</a:t>
            </a:r>
            <a:r>
              <a:rPr sz="549" b="1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refractory</a:t>
            </a:r>
            <a:endParaRPr sz="549">
              <a:latin typeface="Calibri"/>
              <a:cs typeface="Calibri"/>
            </a:endParaRPr>
          </a:p>
          <a:p>
            <a:pPr marL="10782" algn="ctr">
              <a:spcBef>
                <a:spcPts val="190"/>
              </a:spcBef>
            </a:pP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(Dara-KD</a:t>
            </a:r>
            <a:r>
              <a:rPr sz="549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or</a:t>
            </a:r>
            <a:r>
              <a:rPr sz="549" b="1" spc="-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PACE)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663699" y="2396900"/>
            <a:ext cx="448392" cy="198510"/>
          </a:xfrm>
          <a:custGeom>
            <a:avLst/>
            <a:gdLst/>
            <a:ahLst/>
            <a:cxnLst/>
            <a:rect l="l" t="t" r="r" b="b"/>
            <a:pathLst>
              <a:path w="448945" h="198755">
                <a:moveTo>
                  <a:pt x="448589" y="0"/>
                </a:moveTo>
                <a:lnTo>
                  <a:pt x="0" y="0"/>
                </a:lnTo>
                <a:lnTo>
                  <a:pt x="0" y="198412"/>
                </a:lnTo>
                <a:lnTo>
                  <a:pt x="448589" y="198412"/>
                </a:lnTo>
                <a:lnTo>
                  <a:pt x="448589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 txBox="1"/>
          <p:nvPr/>
        </p:nvSpPr>
        <p:spPr>
          <a:xfrm>
            <a:off x="3776869" y="2429068"/>
            <a:ext cx="221976" cy="9849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549" b="1" dirty="0">
                <a:solidFill>
                  <a:srgbClr val="404040"/>
                </a:solidFill>
                <a:latin typeface="Calibri"/>
                <a:cs typeface="Calibri"/>
              </a:rPr>
              <a:t>VRDx1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003493" y="561028"/>
            <a:ext cx="5137166" cy="296191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72935" rIns="0" bIns="0" rtlCol="0">
            <a:spAutoFit/>
          </a:bodyPr>
          <a:lstStyle/>
          <a:p>
            <a:pPr algn="ctr">
              <a:spcBef>
                <a:spcPts val="574"/>
              </a:spcBef>
            </a:pP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STRUCTURE</a:t>
            </a:r>
            <a:r>
              <a:rPr sz="1448" b="1" spc="-2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OF</a:t>
            </a:r>
            <a:r>
              <a:rPr sz="1448" b="1" spc="-1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THE</a:t>
            </a:r>
            <a:r>
              <a:rPr sz="1448" b="1" spc="-1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TRIAL</a:t>
            </a:r>
            <a:endParaRPr sz="1448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043382" y="2220752"/>
            <a:ext cx="3079128" cy="1185353"/>
            <a:chOff x="3041496" y="2223490"/>
            <a:chExt cx="3082925" cy="1186815"/>
          </a:xfrm>
        </p:grpSpPr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18395" y="2598528"/>
              <a:ext cx="213726" cy="764358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38065" y="2696756"/>
              <a:ext cx="391994" cy="66345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55128" y="2576204"/>
              <a:ext cx="420575" cy="422361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66519" y="2598528"/>
              <a:ext cx="208055" cy="400037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046855" y="2228850"/>
              <a:ext cx="3072130" cy="1176020"/>
            </a:xfrm>
            <a:custGeom>
              <a:avLst/>
              <a:gdLst/>
              <a:ahLst/>
              <a:cxnLst/>
              <a:rect l="l" t="t" r="r" b="b"/>
              <a:pathLst>
                <a:path w="3072129" h="1176020">
                  <a:moveTo>
                    <a:pt x="0" y="0"/>
                  </a:moveTo>
                  <a:lnTo>
                    <a:pt x="3071723" y="0"/>
                  </a:lnTo>
                  <a:lnTo>
                    <a:pt x="3071723" y="1176007"/>
                  </a:lnTo>
                  <a:lnTo>
                    <a:pt x="0" y="1176007"/>
                  </a:lnTo>
                  <a:lnTo>
                    <a:pt x="0" y="0"/>
                  </a:lnTo>
                  <a:close/>
                </a:path>
              </a:pathLst>
            </a:custGeom>
            <a:ln w="10718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3861201" y="1452879"/>
            <a:ext cx="1408598" cy="243356"/>
          </a:xfrm>
          <a:prstGeom prst="rect">
            <a:avLst/>
          </a:prstGeom>
          <a:solidFill>
            <a:srgbClr val="D6DCE5">
              <a:alpha val="50199"/>
            </a:srgbClr>
          </a:solidFill>
          <a:ln w="5359">
            <a:solidFill>
              <a:srgbClr val="44546A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939"/>
              </a:lnSpc>
            </a:pPr>
            <a:r>
              <a:rPr sz="899" b="1" spc="-5" dirty="0">
                <a:solidFill>
                  <a:srgbClr val="44546A"/>
                </a:solidFill>
                <a:latin typeface="Calibri"/>
                <a:cs typeface="Calibri"/>
              </a:rPr>
              <a:t>PLASMACAR-GEM-01</a:t>
            </a:r>
            <a:endParaRPr sz="899">
              <a:latin typeface="Calibri"/>
              <a:cs typeface="Calibri"/>
            </a:endParaRPr>
          </a:p>
          <a:p>
            <a:pPr algn="ctr">
              <a:lnSpc>
                <a:spcPts val="1009"/>
              </a:lnSpc>
            </a:pPr>
            <a:r>
              <a:rPr sz="899" b="1" spc="-5" dirty="0">
                <a:solidFill>
                  <a:srgbClr val="44546A"/>
                </a:solidFill>
                <a:latin typeface="Calibri"/>
                <a:cs typeface="Calibri"/>
              </a:rPr>
              <a:t>Clinical</a:t>
            </a:r>
            <a:r>
              <a:rPr sz="899" b="1" spc="-3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899" b="1" spc="-15" dirty="0">
                <a:solidFill>
                  <a:srgbClr val="44546A"/>
                </a:solidFill>
                <a:latin typeface="Calibri"/>
                <a:cs typeface="Calibri"/>
              </a:rPr>
              <a:t>Trial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620884" y="3661379"/>
            <a:ext cx="2150633" cy="64182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 algn="ctr">
              <a:lnSpc>
                <a:spcPct val="101200"/>
              </a:lnSpc>
              <a:spcBef>
                <a:spcPts val="95"/>
              </a:spcBef>
            </a:pPr>
            <a:r>
              <a:rPr sz="999" b="1" dirty="0">
                <a:latin typeface="Calibri"/>
                <a:cs typeface="Calibri"/>
              </a:rPr>
              <a:t>VRDx3 </a:t>
            </a:r>
            <a:r>
              <a:rPr sz="999" b="1" spc="5" dirty="0">
                <a:latin typeface="Calibri"/>
                <a:cs typeface="Calibri"/>
              </a:rPr>
              <a:t>+ </a:t>
            </a:r>
            <a:r>
              <a:rPr sz="999" b="1" dirty="0">
                <a:latin typeface="Calibri"/>
                <a:cs typeface="Calibri"/>
              </a:rPr>
              <a:t>ARI002h </a:t>
            </a:r>
            <a:r>
              <a:rPr sz="999" b="1" spc="5" dirty="0">
                <a:latin typeface="Calibri"/>
                <a:cs typeface="Calibri"/>
              </a:rPr>
              <a:t>(2</a:t>
            </a:r>
            <a:r>
              <a:rPr sz="999" b="1" dirty="0">
                <a:latin typeface="Calibri"/>
                <a:cs typeface="Calibri"/>
              </a:rPr>
              <a:t> doses)</a:t>
            </a:r>
            <a:r>
              <a:rPr sz="999" b="1" spc="5" dirty="0">
                <a:latin typeface="Calibri"/>
                <a:cs typeface="Calibri"/>
              </a:rPr>
              <a:t> + </a:t>
            </a:r>
            <a:r>
              <a:rPr sz="999" b="1" spc="10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Maintenance</a:t>
            </a:r>
            <a:r>
              <a:rPr sz="999" b="1" spc="-10" dirty="0">
                <a:latin typeface="Calibri"/>
                <a:cs typeface="Calibri"/>
              </a:rPr>
              <a:t> </a:t>
            </a:r>
            <a:r>
              <a:rPr sz="999" b="1" spc="-5" dirty="0">
                <a:latin typeface="Calibri"/>
                <a:cs typeface="Calibri"/>
              </a:rPr>
              <a:t>therapy</a:t>
            </a:r>
            <a:r>
              <a:rPr sz="999" spc="-5" dirty="0">
                <a:latin typeface="Calibri"/>
                <a:cs typeface="Calibri"/>
              </a:rPr>
              <a:t>: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Bortezomib</a:t>
            </a:r>
            <a:r>
              <a:rPr sz="999" dirty="0">
                <a:latin typeface="Calibri"/>
                <a:cs typeface="Calibri"/>
              </a:rPr>
              <a:t> every </a:t>
            </a:r>
            <a:r>
              <a:rPr sz="999" spc="-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other week plus Len/Dex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starting</a:t>
            </a:r>
            <a:r>
              <a:rPr sz="999" spc="5" dirty="0">
                <a:latin typeface="Calibri"/>
                <a:cs typeface="Calibri"/>
              </a:rPr>
              <a:t> one 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month </a:t>
            </a:r>
            <a:r>
              <a:rPr sz="999" spc="-5" dirty="0">
                <a:latin typeface="Calibri"/>
                <a:cs typeface="Calibri"/>
              </a:rPr>
              <a:t>after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2nd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dose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95152" y="1253107"/>
            <a:ext cx="464649" cy="76519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64691" y="1206729"/>
            <a:ext cx="3356893" cy="968540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2003493" y="561028"/>
            <a:ext cx="5137166" cy="413510"/>
          </a:xfrm>
          <a:custGeom>
            <a:avLst/>
            <a:gdLst/>
            <a:ahLst/>
            <a:cxnLst/>
            <a:rect l="l" t="t" r="r" b="b"/>
            <a:pathLst>
              <a:path w="5143500" h="414019">
                <a:moveTo>
                  <a:pt x="5143334" y="0"/>
                </a:moveTo>
                <a:lnTo>
                  <a:pt x="0" y="0"/>
                </a:lnTo>
                <a:lnTo>
                  <a:pt x="0" y="413435"/>
                </a:lnTo>
                <a:lnTo>
                  <a:pt x="5143334" y="413435"/>
                </a:lnTo>
                <a:lnTo>
                  <a:pt x="5143334" y="0"/>
                </a:lnTo>
                <a:close/>
              </a:path>
            </a:pathLst>
          </a:custGeom>
          <a:solidFill>
            <a:srgbClr val="D6DCE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2003493" y="619698"/>
            <a:ext cx="5137166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algn="ctr">
              <a:spcBef>
                <a:spcPts val="110"/>
              </a:spcBef>
            </a:pP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Samples</a:t>
            </a:r>
            <a:r>
              <a:rPr sz="1448" b="1" spc="-1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448" b="1" spc="5" dirty="0">
                <a:solidFill>
                  <a:srgbClr val="44546A"/>
                </a:solidFill>
                <a:latin typeface="Calibri"/>
                <a:cs typeface="Calibri"/>
              </a:rPr>
              <a:t>and</a:t>
            </a:r>
            <a:r>
              <a:rPr sz="1448" b="1" spc="-5" dirty="0">
                <a:solidFill>
                  <a:srgbClr val="44546A"/>
                </a:solidFill>
                <a:latin typeface="Calibri"/>
                <a:cs typeface="Calibri"/>
              </a:rPr>
              <a:t> exploratory </a:t>
            </a:r>
            <a:r>
              <a:rPr sz="1448" b="1" dirty="0">
                <a:solidFill>
                  <a:srgbClr val="44546A"/>
                </a:solidFill>
                <a:latin typeface="Calibri"/>
                <a:cs typeface="Calibri"/>
              </a:rPr>
              <a:t>studies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57856" y="1619419"/>
            <a:ext cx="90059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7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36819" y="1619419"/>
            <a:ext cx="122404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10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29806" y="1619419"/>
            <a:ext cx="114159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M4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31923" y="1619419"/>
            <a:ext cx="114159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M5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31101" y="1619419"/>
            <a:ext cx="679882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1225">
              <a:spcBef>
                <a:spcPts val="105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Inclusion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20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M6   </a:t>
            </a:r>
            <a:r>
              <a:rPr sz="499" b="1" spc="-1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…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monthl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y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…    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99" b="1" spc="5" dirty="0">
                <a:solidFill>
                  <a:srgbClr val="44546A"/>
                </a:solidFill>
                <a:latin typeface="Calibri"/>
                <a:cs typeface="Calibri"/>
              </a:rPr>
              <a:t>M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1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2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55713" y="1619418"/>
            <a:ext cx="1156179" cy="1661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indent="45665">
              <a:lnSpc>
                <a:spcPct val="103499"/>
              </a:lnSpc>
              <a:spcBef>
                <a:spcPts val="85"/>
              </a:spcBef>
              <a:tabLst>
                <a:tab pos="275259" algn="l"/>
                <a:tab pos="738887" algn="l"/>
                <a:tab pos="899984" algn="l"/>
              </a:tabLst>
            </a:pP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L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D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R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eg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im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e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n     0      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3	7	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1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4       </a:t>
            </a:r>
            <a:r>
              <a:rPr sz="499" b="1" spc="-5" dirty="0">
                <a:solidFill>
                  <a:srgbClr val="44546A"/>
                </a:solidFill>
                <a:latin typeface="Calibri"/>
                <a:cs typeface="Calibri"/>
              </a:rPr>
              <a:t> 2</a:t>
            </a: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8  M18	M24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470787" y="1628023"/>
            <a:ext cx="58347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3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253366" y="1628023"/>
            <a:ext cx="58347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20"/>
              </a:spcBef>
            </a:pPr>
            <a:r>
              <a:rPr sz="499" b="1" dirty="0">
                <a:solidFill>
                  <a:srgbClr val="44546A"/>
                </a:solidFill>
                <a:latin typeface="Calibri"/>
                <a:cs typeface="Calibri"/>
              </a:rPr>
              <a:t>7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188997" y="1766806"/>
            <a:ext cx="4779467" cy="2649763"/>
            <a:chOff x="2186059" y="1768985"/>
            <a:chExt cx="4785360" cy="2653030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02161" y="1768985"/>
              <a:ext cx="587555" cy="875975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188743" y="2483332"/>
              <a:ext cx="4780280" cy="1936114"/>
            </a:xfrm>
            <a:custGeom>
              <a:avLst/>
              <a:gdLst/>
              <a:ahLst/>
              <a:cxnLst/>
              <a:rect l="l" t="t" r="r" b="b"/>
              <a:pathLst>
                <a:path w="4780280" h="1936114">
                  <a:moveTo>
                    <a:pt x="4779911" y="0"/>
                  </a:moveTo>
                  <a:lnTo>
                    <a:pt x="0" y="0"/>
                  </a:lnTo>
                  <a:lnTo>
                    <a:pt x="0" y="1935899"/>
                  </a:lnTo>
                  <a:lnTo>
                    <a:pt x="4779911" y="1935899"/>
                  </a:lnTo>
                  <a:lnTo>
                    <a:pt x="4779911" y="0"/>
                  </a:lnTo>
                  <a:close/>
                </a:path>
              </a:pathLst>
            </a:custGeom>
            <a:solidFill>
              <a:srgbClr val="D6DCE5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188739" y="2483338"/>
              <a:ext cx="4780280" cy="1936114"/>
            </a:xfrm>
            <a:custGeom>
              <a:avLst/>
              <a:gdLst/>
              <a:ahLst/>
              <a:cxnLst/>
              <a:rect l="l" t="t" r="r" b="b"/>
              <a:pathLst>
                <a:path w="4780280" h="1936114">
                  <a:moveTo>
                    <a:pt x="0" y="0"/>
                  </a:moveTo>
                  <a:lnTo>
                    <a:pt x="4779911" y="0"/>
                  </a:lnTo>
                  <a:lnTo>
                    <a:pt x="4779911" y="1935892"/>
                  </a:lnTo>
                </a:path>
                <a:path w="4780280" h="1936114">
                  <a:moveTo>
                    <a:pt x="0" y="1935892"/>
                  </a:moveTo>
                  <a:lnTo>
                    <a:pt x="0" y="0"/>
                  </a:lnTo>
                </a:path>
              </a:pathLst>
            </a:custGeom>
            <a:ln w="535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168982" y="2667082"/>
            <a:ext cx="4822594" cy="1633746"/>
          </a:xfrm>
          <a:prstGeom prst="rect">
            <a:avLst/>
          </a:prstGeom>
        </p:spPr>
        <p:txBody>
          <a:bodyPr vert="horz" wrap="square" lIns="0" tIns="17758" rIns="0" bIns="0" rtlCol="0">
            <a:spAutoFit/>
          </a:bodyPr>
          <a:lstStyle/>
          <a:p>
            <a:pPr marL="274625" marR="69766" indent="-160462">
              <a:lnSpc>
                <a:spcPts val="1069"/>
              </a:lnSpc>
              <a:spcBef>
                <a:spcPts val="140"/>
              </a:spcBef>
              <a:buFont typeface="Arial"/>
              <a:buChar char="•"/>
              <a:tabLst>
                <a:tab pos="275259" algn="l"/>
              </a:tabLst>
            </a:pPr>
            <a:r>
              <a:rPr sz="899" spc="-5" dirty="0">
                <a:latin typeface="Calibri"/>
                <a:cs typeface="Calibri"/>
              </a:rPr>
              <a:t>BCMA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10" dirty="0">
                <a:latin typeface="Calibri"/>
                <a:cs typeface="Calibri"/>
              </a:rPr>
              <a:t>expression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on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plasma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cells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(PC)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by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flow</a:t>
            </a:r>
            <a:r>
              <a:rPr sz="899" b="1" spc="7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cytometry</a:t>
            </a:r>
            <a:r>
              <a:rPr sz="899" b="1" spc="80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+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molecular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and</a:t>
            </a:r>
            <a:r>
              <a:rPr sz="899" spc="7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cytogenetic</a:t>
            </a:r>
            <a:r>
              <a:rPr sz="899" b="1" spc="8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studies </a:t>
            </a:r>
            <a:r>
              <a:rPr sz="899" b="1" dirty="0">
                <a:latin typeface="Calibri"/>
                <a:cs typeface="Calibri"/>
              </a:rPr>
              <a:t> (bone</a:t>
            </a:r>
            <a:r>
              <a:rPr sz="899" b="1" spc="-1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marrow </a:t>
            </a:r>
            <a:r>
              <a:rPr sz="899" b="1" dirty="0">
                <a:latin typeface="Calibri"/>
                <a:cs typeface="Calibri"/>
              </a:rPr>
              <a:t>+ </a:t>
            </a:r>
            <a:r>
              <a:rPr sz="899" b="1" spc="-5" dirty="0">
                <a:latin typeface="Calibri"/>
                <a:cs typeface="Calibri"/>
              </a:rPr>
              <a:t>blood)</a:t>
            </a:r>
            <a:endParaRPr sz="899">
              <a:latin typeface="Calibri"/>
              <a:cs typeface="Calibri"/>
            </a:endParaRPr>
          </a:p>
          <a:p>
            <a:pPr marL="274625" marR="69766" indent="-160462">
              <a:lnSpc>
                <a:spcPct val="103699"/>
              </a:lnSpc>
              <a:spcBef>
                <a:spcPts val="934"/>
              </a:spcBef>
              <a:buFont typeface="Arial"/>
              <a:buChar char="•"/>
              <a:tabLst>
                <a:tab pos="275259" algn="l"/>
              </a:tabLst>
            </a:pPr>
            <a:r>
              <a:rPr sz="899" dirty="0">
                <a:latin typeface="Calibri"/>
                <a:cs typeface="Calibri"/>
              </a:rPr>
              <a:t>%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CAR</a:t>
            </a:r>
            <a:r>
              <a:rPr sz="899" spc="12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transduction,</a:t>
            </a:r>
            <a:r>
              <a:rPr sz="899" spc="114" dirty="0">
                <a:latin typeface="Calibri"/>
                <a:cs typeface="Calibri"/>
              </a:rPr>
              <a:t> </a:t>
            </a:r>
            <a:r>
              <a:rPr sz="899" spc="-15" dirty="0">
                <a:latin typeface="Calibri"/>
                <a:cs typeface="Calibri"/>
              </a:rPr>
              <a:t>T-cell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and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B-cell</a:t>
            </a:r>
            <a:r>
              <a:rPr sz="899" spc="114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subsets,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immune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checkpoint</a:t>
            </a:r>
            <a:r>
              <a:rPr sz="899" spc="125" dirty="0">
                <a:latin typeface="Calibri"/>
                <a:cs typeface="Calibri"/>
              </a:rPr>
              <a:t> </a:t>
            </a:r>
            <a:r>
              <a:rPr sz="899" spc="-10" dirty="0">
                <a:latin typeface="Calibri"/>
                <a:cs typeface="Calibri"/>
              </a:rPr>
              <a:t>receptors</a:t>
            </a:r>
            <a:r>
              <a:rPr sz="899" spc="1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and</a:t>
            </a:r>
            <a:r>
              <a:rPr sz="899" spc="114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human</a:t>
            </a:r>
            <a:r>
              <a:rPr sz="899" spc="12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anti- 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human antibodies by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flow cytometry</a:t>
            </a:r>
            <a:endParaRPr sz="899">
              <a:latin typeface="Calibri"/>
              <a:cs typeface="Calibri"/>
            </a:endParaRPr>
          </a:p>
          <a:p>
            <a:pPr>
              <a:spcBef>
                <a:spcPts val="25"/>
              </a:spcBef>
              <a:buFont typeface="Arial"/>
              <a:buChar char="•"/>
            </a:pPr>
            <a:endParaRPr sz="799">
              <a:latin typeface="Calibri"/>
              <a:cs typeface="Calibri"/>
            </a:endParaRPr>
          </a:p>
          <a:p>
            <a:pPr marL="273991" indent="-161096">
              <a:buFont typeface="Arial"/>
              <a:buChar char="•"/>
              <a:tabLst>
                <a:tab pos="274625" algn="l"/>
              </a:tabLst>
            </a:pPr>
            <a:r>
              <a:rPr sz="899" spc="-5" dirty="0">
                <a:latin typeface="Calibri"/>
                <a:cs typeface="Calibri"/>
              </a:rPr>
              <a:t>The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peak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and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the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spc="-10" dirty="0">
                <a:latin typeface="Calibri"/>
                <a:cs typeface="Calibri"/>
              </a:rPr>
              <a:t>persistence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of</a:t>
            </a:r>
            <a:r>
              <a:rPr sz="899" spc="-5" dirty="0">
                <a:latin typeface="Calibri"/>
                <a:cs typeface="Calibri"/>
              </a:rPr>
              <a:t> ARI0002h</a:t>
            </a:r>
            <a:r>
              <a:rPr sz="899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by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polymerase</a:t>
            </a:r>
            <a:r>
              <a:rPr sz="899" b="1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chain</a:t>
            </a:r>
            <a:r>
              <a:rPr sz="899" b="1" spc="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reaction</a:t>
            </a:r>
            <a:r>
              <a:rPr sz="899" b="1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(PCR)</a:t>
            </a:r>
            <a:endParaRPr sz="899">
              <a:latin typeface="Calibri"/>
              <a:cs typeface="Calibri"/>
            </a:endParaRPr>
          </a:p>
          <a:p>
            <a:pPr>
              <a:spcBef>
                <a:spcPts val="20"/>
              </a:spcBef>
              <a:buFont typeface="Arial"/>
              <a:buChar char="•"/>
            </a:pPr>
            <a:endParaRPr sz="799">
              <a:latin typeface="Calibri"/>
              <a:cs typeface="Calibri"/>
            </a:endParaRPr>
          </a:p>
          <a:p>
            <a:pPr marL="273991" indent="-161096">
              <a:buFont typeface="Arial"/>
              <a:buChar char="•"/>
              <a:tabLst>
                <a:tab pos="274625" algn="l"/>
              </a:tabLst>
            </a:pPr>
            <a:r>
              <a:rPr sz="899" spc="-5" dirty="0">
                <a:latin typeface="Calibri"/>
                <a:cs typeface="Calibri"/>
              </a:rPr>
              <a:t>Soluble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BCMA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by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ELISA</a:t>
            </a:r>
            <a:endParaRPr sz="899">
              <a:latin typeface="Calibri"/>
              <a:cs typeface="Calibri"/>
            </a:endParaRPr>
          </a:p>
          <a:p>
            <a:pPr>
              <a:spcBef>
                <a:spcPts val="25"/>
              </a:spcBef>
              <a:buFont typeface="Arial"/>
              <a:buChar char="•"/>
            </a:pPr>
            <a:endParaRPr sz="799">
              <a:latin typeface="Calibri"/>
              <a:cs typeface="Calibri"/>
            </a:endParaRPr>
          </a:p>
          <a:p>
            <a:pPr marL="274625" marR="70400" indent="-161096">
              <a:buFont typeface="Arial"/>
              <a:buChar char="•"/>
              <a:tabLst>
                <a:tab pos="274625" algn="l"/>
              </a:tabLst>
            </a:pPr>
            <a:r>
              <a:rPr sz="899" spc="-5" dirty="0">
                <a:latin typeface="Calibri"/>
                <a:cs typeface="Calibri"/>
              </a:rPr>
              <a:t>Minimal</a:t>
            </a:r>
            <a:r>
              <a:rPr sz="899" spc="7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residual</a:t>
            </a:r>
            <a:r>
              <a:rPr sz="899" spc="7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disease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in</a:t>
            </a:r>
            <a:r>
              <a:rPr sz="899" spc="7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the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bone</a:t>
            </a:r>
            <a:r>
              <a:rPr sz="899" spc="8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marrow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measured</a:t>
            </a:r>
            <a:r>
              <a:rPr sz="899" spc="7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with</a:t>
            </a:r>
            <a:r>
              <a:rPr sz="899" spc="70" dirty="0">
                <a:latin typeface="Calibri"/>
                <a:cs typeface="Calibri"/>
              </a:rPr>
              <a:t> </a:t>
            </a:r>
            <a:r>
              <a:rPr sz="899" b="1" spc="-10" dirty="0">
                <a:latin typeface="Calibri"/>
                <a:cs typeface="Calibri"/>
              </a:rPr>
              <a:t>Next</a:t>
            </a:r>
            <a:r>
              <a:rPr sz="899" b="1" spc="7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Generation</a:t>
            </a:r>
            <a:r>
              <a:rPr sz="899" b="1" spc="8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Flow</a:t>
            </a:r>
            <a:r>
              <a:rPr sz="899" b="1" spc="7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(</a:t>
            </a:r>
            <a:r>
              <a:rPr sz="899" i="1" spc="-5" dirty="0">
                <a:latin typeface="Calibri"/>
                <a:cs typeface="Calibri"/>
              </a:rPr>
              <a:t>EuroFlow </a:t>
            </a:r>
            <a:r>
              <a:rPr sz="899" i="1" spc="-18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consensus) </a:t>
            </a:r>
            <a:r>
              <a:rPr sz="899" spc="-10" dirty="0">
                <a:latin typeface="Calibri"/>
                <a:cs typeface="Calibri"/>
              </a:rPr>
              <a:t>at</a:t>
            </a:r>
            <a:r>
              <a:rPr sz="899" dirty="0">
                <a:latin typeface="Calibri"/>
                <a:cs typeface="Calibri"/>
              </a:rPr>
              <a:t> a</a:t>
            </a:r>
            <a:r>
              <a:rPr sz="899" spc="-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sensitivity</a:t>
            </a:r>
            <a:r>
              <a:rPr sz="899" b="1" dirty="0">
                <a:latin typeface="Calibri"/>
                <a:cs typeface="Calibri"/>
              </a:rPr>
              <a:t> of 1x10</a:t>
            </a:r>
            <a:r>
              <a:rPr sz="899" b="1" baseline="27777" dirty="0">
                <a:latin typeface="Calibri"/>
                <a:cs typeface="Calibri"/>
              </a:rPr>
              <a:t>-6</a:t>
            </a:r>
            <a:endParaRPr sz="899" baseline="27777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292456" y="1036388"/>
            <a:ext cx="3472343" cy="158053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19661" rIns="0" bIns="0" rtlCol="0">
            <a:spAutoFit/>
          </a:bodyPr>
          <a:lstStyle/>
          <a:p>
            <a:pPr algn="ctr">
              <a:spcBef>
                <a:spcPts val="155"/>
              </a:spcBef>
            </a:pPr>
            <a:r>
              <a:rPr sz="899" b="1" spc="-10" dirty="0">
                <a:latin typeface="Calibri"/>
                <a:cs typeface="Calibri"/>
              </a:rPr>
              <a:t>First</a:t>
            </a:r>
            <a:r>
              <a:rPr sz="899" b="1" spc="-30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infusion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021239" y="1036388"/>
            <a:ext cx="813066" cy="225681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0" rIns="0" bIns="0" rtlCol="0">
            <a:spAutoFit/>
          </a:bodyPr>
          <a:lstStyle/>
          <a:p>
            <a:pPr marL="234034">
              <a:lnSpc>
                <a:spcPts val="704"/>
              </a:lnSpc>
            </a:pPr>
            <a:r>
              <a:rPr sz="899" b="1" spc="-5" dirty="0">
                <a:latin typeface="Calibri"/>
                <a:cs typeface="Calibri"/>
              </a:rPr>
              <a:t>Second</a:t>
            </a:r>
            <a:endParaRPr sz="899">
              <a:latin typeface="Calibri"/>
              <a:cs typeface="Calibri"/>
            </a:endParaRPr>
          </a:p>
          <a:p>
            <a:pPr marL="214371">
              <a:lnSpc>
                <a:spcPts val="1074"/>
              </a:lnSpc>
            </a:pPr>
            <a:r>
              <a:rPr sz="899" b="1" spc="-5" dirty="0">
                <a:latin typeface="Calibri"/>
                <a:cs typeface="Calibri"/>
              </a:rPr>
              <a:t>infusion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021239" y="1939819"/>
            <a:ext cx="813066" cy="455460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25369" rIns="0" bIns="0" rtlCol="0">
            <a:spAutoFit/>
          </a:bodyPr>
          <a:lstStyle/>
          <a:p>
            <a:pPr marL="51373" marR="179489">
              <a:lnSpc>
                <a:spcPct val="100200"/>
              </a:lnSpc>
              <a:spcBef>
                <a:spcPts val="200"/>
              </a:spcBef>
            </a:pPr>
            <a:r>
              <a:rPr sz="699" dirty="0">
                <a:latin typeface="Calibri"/>
                <a:cs typeface="Calibri"/>
              </a:rPr>
              <a:t>So</a:t>
            </a:r>
            <a:r>
              <a:rPr sz="699" spc="-5" dirty="0">
                <a:latin typeface="Calibri"/>
                <a:cs typeface="Calibri"/>
              </a:rPr>
              <a:t>m</a:t>
            </a:r>
            <a:r>
              <a:rPr sz="699" spc="15" dirty="0">
                <a:latin typeface="Calibri"/>
                <a:cs typeface="Calibri"/>
              </a:rPr>
              <a:t>e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deg</a:t>
            </a:r>
            <a:r>
              <a:rPr sz="699" spc="-10" dirty="0">
                <a:latin typeface="Calibri"/>
                <a:cs typeface="Calibri"/>
              </a:rPr>
              <a:t>r</a:t>
            </a:r>
            <a:r>
              <a:rPr sz="699" dirty="0">
                <a:latin typeface="Calibri"/>
                <a:cs typeface="Calibri"/>
              </a:rPr>
              <a:t>e</a:t>
            </a:r>
            <a:r>
              <a:rPr sz="699" spc="15" dirty="0">
                <a:latin typeface="Calibri"/>
                <a:cs typeface="Calibri"/>
              </a:rPr>
              <a:t>e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o</a:t>
            </a:r>
            <a:r>
              <a:rPr sz="699" spc="5" dirty="0">
                <a:latin typeface="Calibri"/>
                <a:cs typeface="Calibri"/>
              </a:rPr>
              <a:t>f  </a:t>
            </a:r>
            <a:r>
              <a:rPr sz="699" spc="-5" dirty="0">
                <a:latin typeface="Calibri"/>
                <a:cs typeface="Calibri"/>
              </a:rPr>
              <a:t>response </a:t>
            </a:r>
            <a:r>
              <a:rPr sz="699" spc="220" dirty="0">
                <a:latin typeface="Calibri"/>
                <a:cs typeface="Calibri"/>
              </a:rPr>
              <a:t>  </a:t>
            </a:r>
            <a:r>
              <a:rPr sz="699" spc="22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N</a:t>
            </a:r>
            <a:r>
              <a:rPr sz="699" spc="15" dirty="0">
                <a:latin typeface="Calibri"/>
                <a:cs typeface="Calibri"/>
              </a:rPr>
              <a:t>o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-5" dirty="0">
                <a:latin typeface="Calibri"/>
                <a:cs typeface="Calibri"/>
              </a:rPr>
              <a:t>limiti</a:t>
            </a:r>
            <a:r>
              <a:rPr sz="699" dirty="0">
                <a:latin typeface="Calibri"/>
                <a:cs typeface="Calibri"/>
              </a:rPr>
              <a:t>n</a:t>
            </a:r>
            <a:r>
              <a:rPr sz="699" spc="10" dirty="0">
                <a:latin typeface="Calibri"/>
                <a:cs typeface="Calibri"/>
              </a:rPr>
              <a:t>g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-5" dirty="0">
                <a:latin typeface="Calibri"/>
                <a:cs typeface="Calibri"/>
              </a:rPr>
              <a:t>si</a:t>
            </a:r>
            <a:r>
              <a:rPr sz="699" dirty="0">
                <a:latin typeface="Calibri"/>
                <a:cs typeface="Calibri"/>
              </a:rPr>
              <a:t>d</a:t>
            </a:r>
            <a:r>
              <a:rPr sz="699" spc="5" dirty="0">
                <a:latin typeface="Calibri"/>
                <a:cs typeface="Calibri"/>
              </a:rPr>
              <a:t>e  </a:t>
            </a:r>
            <a:r>
              <a:rPr sz="699" spc="-5" dirty="0">
                <a:latin typeface="Calibri"/>
                <a:cs typeface="Calibri"/>
              </a:rPr>
              <a:t>effects</a:t>
            </a:r>
            <a:endParaRPr sz="6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304872" y="3285112"/>
            <a:ext cx="1156814" cy="32598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3333FF"/>
                </a:solidFill>
                <a:latin typeface="Calibri"/>
                <a:cs typeface="Calibri"/>
              </a:rPr>
              <a:t>*</a:t>
            </a:r>
            <a:r>
              <a:rPr sz="449" b="1" spc="15" dirty="0">
                <a:latin typeface="Calibri"/>
                <a:cs typeface="Calibri"/>
              </a:rPr>
              <a:t>VRD: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45"/>
              </a:spcBef>
            </a:pPr>
            <a:r>
              <a:rPr sz="449" b="1" spc="15" dirty="0">
                <a:latin typeface="Calibri"/>
                <a:cs typeface="Calibri"/>
              </a:rPr>
              <a:t>Lenalidomide</a:t>
            </a:r>
            <a:r>
              <a:rPr sz="449" b="1" spc="-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25</a:t>
            </a:r>
            <a:r>
              <a:rPr sz="449" spc="-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mg/d,</a:t>
            </a:r>
            <a:r>
              <a:rPr sz="449" spc="-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on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days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1-21.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60"/>
              </a:spcBef>
            </a:pPr>
            <a:r>
              <a:rPr sz="449" b="1" spc="15" dirty="0">
                <a:latin typeface="Calibri"/>
                <a:cs typeface="Calibri"/>
              </a:rPr>
              <a:t>Bortezomib</a:t>
            </a:r>
            <a:r>
              <a:rPr sz="449" b="1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1.3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mg/m2,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5" dirty="0">
                <a:latin typeface="Calibri"/>
                <a:cs typeface="Calibri"/>
              </a:rPr>
              <a:t>sc., </a:t>
            </a:r>
            <a:r>
              <a:rPr sz="449" spc="15" dirty="0">
                <a:latin typeface="Calibri"/>
                <a:cs typeface="Calibri"/>
              </a:rPr>
              <a:t>days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1,4,8,11.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449" b="1" spc="15" dirty="0">
                <a:latin typeface="Calibri"/>
                <a:cs typeface="Calibri"/>
              </a:rPr>
              <a:t>Dexamethasone</a:t>
            </a:r>
            <a:r>
              <a:rPr sz="449" b="1" spc="-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40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mg,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orally,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days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1-5/8-12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30712" y="3337916"/>
            <a:ext cx="4053921" cy="57840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just">
              <a:lnSpc>
                <a:spcPct val="109500"/>
              </a:lnSpc>
              <a:spcBef>
                <a:spcPts val="85"/>
              </a:spcBef>
            </a:pPr>
            <a:r>
              <a:rPr sz="449" b="1" spc="10" dirty="0">
                <a:solidFill>
                  <a:srgbClr val="3333FF"/>
                </a:solidFill>
                <a:latin typeface="Calibri"/>
                <a:cs typeface="Calibri"/>
              </a:rPr>
              <a:t>**ERI</a:t>
            </a:r>
            <a:r>
              <a:rPr sz="449" b="1" spc="10" dirty="0">
                <a:latin typeface="Calibri"/>
                <a:cs typeface="Calibri"/>
              </a:rPr>
              <a:t>: </a:t>
            </a:r>
            <a:r>
              <a:rPr sz="449" b="1" spc="15" dirty="0">
                <a:latin typeface="Calibri"/>
                <a:cs typeface="Calibri"/>
              </a:rPr>
              <a:t>Isatuximab: </a:t>
            </a:r>
            <a:r>
              <a:rPr sz="449" spc="10" dirty="0">
                <a:latin typeface="Calibri"/>
                <a:cs typeface="Calibri"/>
              </a:rPr>
              <a:t>Isatuximab iv,10 </a:t>
            </a:r>
            <a:r>
              <a:rPr sz="449" spc="15" dirty="0">
                <a:latin typeface="Calibri"/>
                <a:cs typeface="Calibri"/>
              </a:rPr>
              <a:t>mg/kg on days </a:t>
            </a:r>
            <a:r>
              <a:rPr sz="449" spc="10" dirty="0">
                <a:latin typeface="Calibri"/>
                <a:cs typeface="Calibri"/>
              </a:rPr>
              <a:t>1, 8, 15, </a:t>
            </a:r>
            <a:r>
              <a:rPr sz="449" spc="15" dirty="0">
                <a:latin typeface="Calibri"/>
                <a:cs typeface="Calibri"/>
              </a:rPr>
              <a:t>and 22 </a:t>
            </a:r>
            <a:r>
              <a:rPr sz="449" spc="10" dirty="0">
                <a:latin typeface="Calibri"/>
                <a:cs typeface="Calibri"/>
              </a:rPr>
              <a:t>in </a:t>
            </a:r>
            <a:r>
              <a:rPr sz="449" spc="15" dirty="0">
                <a:latin typeface="Calibri"/>
                <a:cs typeface="Calibri"/>
              </a:rPr>
              <a:t>the </a:t>
            </a:r>
            <a:r>
              <a:rPr sz="449" spc="10" dirty="0">
                <a:latin typeface="Calibri"/>
                <a:cs typeface="Calibri"/>
              </a:rPr>
              <a:t>first 28-day cycle; </a:t>
            </a:r>
            <a:r>
              <a:rPr sz="449" spc="15" dirty="0">
                <a:latin typeface="Calibri"/>
                <a:cs typeface="Calibri"/>
              </a:rPr>
              <a:t>and days 1 and 15 </a:t>
            </a:r>
            <a:r>
              <a:rPr sz="449" spc="10" dirty="0">
                <a:latin typeface="Calibri"/>
                <a:cs typeface="Calibri"/>
              </a:rPr>
              <a:t>in </a:t>
            </a:r>
            <a:r>
              <a:rPr sz="449" spc="15" dirty="0">
                <a:latin typeface="Calibri"/>
                <a:cs typeface="Calibri"/>
              </a:rPr>
              <a:t>subsequent </a:t>
            </a:r>
            <a:r>
              <a:rPr sz="449" spc="10" dirty="0">
                <a:latin typeface="Calibri"/>
                <a:cs typeface="Calibri"/>
              </a:rPr>
              <a:t>cycles), All patients </a:t>
            </a:r>
            <a:r>
              <a:rPr sz="449" spc="15" dirty="0">
                <a:latin typeface="Calibri"/>
                <a:cs typeface="Calibri"/>
              </a:rPr>
              <a:t>should </a:t>
            </a:r>
            <a:r>
              <a:rPr sz="449" spc="10" dirty="0">
                <a:latin typeface="Calibri"/>
                <a:cs typeface="Calibri"/>
              </a:rPr>
              <a:t>receive </a:t>
            </a:r>
            <a:r>
              <a:rPr sz="449" spc="15" dirty="0">
                <a:latin typeface="Calibri"/>
                <a:cs typeface="Calibri"/>
              </a:rPr>
              <a:t> premedication. </a:t>
            </a:r>
            <a:r>
              <a:rPr sz="449" b="1" spc="15" dirty="0">
                <a:latin typeface="Calibri"/>
                <a:cs typeface="Calibri"/>
              </a:rPr>
              <a:t>berdomide: </a:t>
            </a:r>
            <a:r>
              <a:rPr sz="449" spc="15" dirty="0">
                <a:latin typeface="Calibri"/>
                <a:cs typeface="Calibri"/>
              </a:rPr>
              <a:t>Following the recommended dose of Iberdomide </a:t>
            </a:r>
            <a:r>
              <a:rPr sz="449" spc="10" dirty="0">
                <a:latin typeface="Calibri"/>
                <a:cs typeface="Calibri"/>
              </a:rPr>
              <a:t>in association with </a:t>
            </a:r>
            <a:r>
              <a:rPr sz="449" spc="15" dirty="0">
                <a:latin typeface="Calibri"/>
                <a:cs typeface="Calibri"/>
              </a:rPr>
              <a:t>Daratumumab, the expected schedule </a:t>
            </a:r>
            <a:r>
              <a:rPr sz="449" spc="10" dirty="0">
                <a:latin typeface="Calibri"/>
                <a:cs typeface="Calibri"/>
              </a:rPr>
              <a:t>is 1.3 </a:t>
            </a:r>
            <a:r>
              <a:rPr sz="449" spc="20" dirty="0">
                <a:latin typeface="Calibri"/>
                <a:cs typeface="Calibri"/>
              </a:rPr>
              <a:t>mg/d </a:t>
            </a:r>
            <a:r>
              <a:rPr sz="449" spc="10" dirty="0">
                <a:latin typeface="Calibri"/>
                <a:cs typeface="Calibri"/>
              </a:rPr>
              <a:t>orally in </a:t>
            </a:r>
            <a:r>
              <a:rPr sz="449" spc="15" dirty="0">
                <a:latin typeface="Calibri"/>
                <a:cs typeface="Calibri"/>
              </a:rPr>
              <a:t>a </a:t>
            </a:r>
            <a:r>
              <a:rPr sz="449" spc="2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continuous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regimen.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</a:t>
            </a:r>
            <a:r>
              <a:rPr sz="449" b="1" spc="15" dirty="0">
                <a:latin typeface="Calibri"/>
                <a:cs typeface="Calibri"/>
              </a:rPr>
              <a:t>examethasone:</a:t>
            </a:r>
            <a:r>
              <a:rPr sz="449" b="1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40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mg,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on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days</a:t>
            </a:r>
            <a:r>
              <a:rPr sz="449" spc="10" dirty="0">
                <a:latin typeface="Calibri"/>
                <a:cs typeface="Calibri"/>
              </a:rPr>
              <a:t> 1, 8, 15, </a:t>
            </a:r>
            <a:r>
              <a:rPr sz="449" spc="15" dirty="0">
                <a:latin typeface="Calibri"/>
                <a:cs typeface="Calibri"/>
              </a:rPr>
              <a:t>and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22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in </a:t>
            </a:r>
            <a:r>
              <a:rPr sz="449" spc="15" dirty="0">
                <a:latin typeface="Calibri"/>
                <a:cs typeface="Calibri"/>
              </a:rPr>
              <a:t>each</a:t>
            </a:r>
            <a:r>
              <a:rPr sz="449" spc="10" dirty="0">
                <a:latin typeface="Calibri"/>
                <a:cs typeface="Calibri"/>
              </a:rPr>
              <a:t> cycle,</a:t>
            </a:r>
            <a:r>
              <a:rPr sz="449" spc="15" dirty="0">
                <a:latin typeface="Calibri"/>
                <a:cs typeface="Calibri"/>
              </a:rPr>
              <a:t> PO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or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5" dirty="0">
                <a:latin typeface="Calibri"/>
                <a:cs typeface="Calibri"/>
              </a:rPr>
              <a:t>I.V.</a:t>
            </a:r>
            <a:r>
              <a:rPr sz="449" spc="10" dirty="0">
                <a:latin typeface="Calibri"/>
                <a:cs typeface="Calibri"/>
              </a:rPr>
              <a:t> as </a:t>
            </a:r>
            <a:r>
              <a:rPr sz="449" spc="15" dirty="0">
                <a:latin typeface="Calibri"/>
                <a:cs typeface="Calibri"/>
              </a:rPr>
              <a:t>premedication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on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days</a:t>
            </a:r>
            <a:r>
              <a:rPr sz="449" spc="10" dirty="0">
                <a:latin typeface="Calibri"/>
                <a:cs typeface="Calibri"/>
              </a:rPr>
              <a:t> coinciding with </a:t>
            </a:r>
            <a:r>
              <a:rPr sz="449" spc="15" dirty="0">
                <a:latin typeface="Calibri"/>
                <a:cs typeface="Calibri"/>
              </a:rPr>
              <a:t>a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dose</a:t>
            </a:r>
            <a:r>
              <a:rPr sz="449" spc="1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of</a:t>
            </a:r>
            <a:r>
              <a:rPr sz="449" spc="10" dirty="0">
                <a:latin typeface="Calibri"/>
                <a:cs typeface="Calibri"/>
              </a:rPr>
              <a:t> Isatuximab</a:t>
            </a:r>
            <a:endParaRPr sz="449">
              <a:latin typeface="Calibri"/>
              <a:cs typeface="Calibri"/>
            </a:endParaRPr>
          </a:p>
          <a:p>
            <a:pPr marL="12685" marR="5074" indent="-634" algn="just">
              <a:lnSpc>
                <a:spcPct val="108300"/>
              </a:lnSpc>
              <a:spcBef>
                <a:spcPts val="508"/>
              </a:spcBef>
            </a:pPr>
            <a:r>
              <a:rPr sz="350" spc="15" dirty="0">
                <a:latin typeface="Calibri"/>
                <a:cs typeface="Calibri"/>
              </a:rPr>
              <a:t>-</a:t>
            </a:r>
            <a:r>
              <a:rPr sz="400" spc="15" dirty="0">
                <a:latin typeface="Calibri"/>
                <a:cs typeface="Calibri"/>
              </a:rPr>
              <a:t>When </a:t>
            </a:r>
            <a:r>
              <a:rPr sz="400" spc="10" dirty="0">
                <a:latin typeface="Calibri"/>
                <a:cs typeface="Calibri"/>
              </a:rPr>
              <a:t>the </a:t>
            </a:r>
            <a:r>
              <a:rPr sz="400" spc="5" dirty="0">
                <a:latin typeface="Calibri"/>
                <a:cs typeface="Calibri"/>
              </a:rPr>
              <a:t>criteria</a:t>
            </a:r>
            <a:r>
              <a:rPr sz="400" spc="10" dirty="0">
                <a:latin typeface="Calibri"/>
                <a:cs typeface="Calibri"/>
              </a:rPr>
              <a:t> for ERI is reached in the induction </a:t>
            </a:r>
            <a:r>
              <a:rPr sz="400" spc="15" dirty="0">
                <a:latin typeface="Calibri"/>
                <a:cs typeface="Calibri"/>
              </a:rPr>
              <a:t>phase between </a:t>
            </a:r>
            <a:r>
              <a:rPr sz="400" spc="10" dirty="0">
                <a:latin typeface="Calibri"/>
                <a:cs typeface="Calibri"/>
              </a:rPr>
              <a:t>the 1st </a:t>
            </a:r>
            <a:r>
              <a:rPr sz="400" spc="15" dirty="0">
                <a:latin typeface="Calibri"/>
                <a:cs typeface="Calibri"/>
              </a:rPr>
              <a:t>and </a:t>
            </a:r>
            <a:r>
              <a:rPr sz="400" spc="10" dirty="0">
                <a:latin typeface="Calibri"/>
                <a:cs typeface="Calibri"/>
              </a:rPr>
              <a:t>5th cycle of VRD, </a:t>
            </a:r>
            <a:r>
              <a:rPr sz="400" spc="15" dirty="0">
                <a:latin typeface="Calibri"/>
                <a:cs typeface="Calibri"/>
              </a:rPr>
              <a:t>a minimum </a:t>
            </a:r>
            <a:r>
              <a:rPr sz="400" spc="10" dirty="0">
                <a:latin typeface="Calibri"/>
                <a:cs typeface="Calibri"/>
              </a:rPr>
              <a:t>of three cycles of treatment with Iberdomide-Isatuximab- </a:t>
            </a:r>
            <a:r>
              <a:rPr sz="400" spc="15" dirty="0">
                <a:latin typeface="Calibri"/>
                <a:cs typeface="Calibri"/>
              </a:rPr>
              <a:t> dexamethasone </a:t>
            </a:r>
            <a:r>
              <a:rPr sz="400" spc="10" dirty="0">
                <a:latin typeface="Calibri"/>
                <a:cs typeface="Calibri"/>
              </a:rPr>
              <a:t>will </a:t>
            </a:r>
            <a:r>
              <a:rPr sz="400" spc="15" dirty="0">
                <a:latin typeface="Calibri"/>
                <a:cs typeface="Calibri"/>
              </a:rPr>
              <a:t>be </a:t>
            </a:r>
            <a:r>
              <a:rPr sz="400" spc="10" dirty="0">
                <a:latin typeface="Calibri"/>
                <a:cs typeface="Calibri"/>
              </a:rPr>
              <a:t>administered, followed </a:t>
            </a:r>
            <a:r>
              <a:rPr sz="400" spc="15" dirty="0">
                <a:latin typeface="Calibri"/>
                <a:cs typeface="Calibri"/>
              </a:rPr>
              <a:t>by </a:t>
            </a:r>
            <a:r>
              <a:rPr sz="400" spc="10" dirty="0">
                <a:latin typeface="Calibri"/>
                <a:cs typeface="Calibri"/>
              </a:rPr>
              <a:t>the ASCT. </a:t>
            </a:r>
            <a:r>
              <a:rPr sz="400" spc="20" dirty="0">
                <a:latin typeface="Calibri"/>
                <a:cs typeface="Calibri"/>
              </a:rPr>
              <a:t>When  </a:t>
            </a:r>
            <a:r>
              <a:rPr sz="400" spc="10" dirty="0">
                <a:latin typeface="Calibri"/>
                <a:cs typeface="Calibri"/>
              </a:rPr>
              <a:t>the </a:t>
            </a:r>
            <a:r>
              <a:rPr sz="400" spc="5" dirty="0">
                <a:latin typeface="Calibri"/>
                <a:cs typeface="Calibri"/>
              </a:rPr>
              <a:t>criteria </a:t>
            </a:r>
            <a:r>
              <a:rPr sz="400" spc="10" dirty="0">
                <a:latin typeface="Calibri"/>
                <a:cs typeface="Calibri"/>
              </a:rPr>
              <a:t>for ERI is reached after the 6th cycle of VRD, the ASCT will then </a:t>
            </a:r>
            <a:r>
              <a:rPr sz="400" spc="15" dirty="0">
                <a:latin typeface="Calibri"/>
                <a:cs typeface="Calibri"/>
              </a:rPr>
              <a:t>be </a:t>
            </a:r>
            <a:r>
              <a:rPr sz="400" spc="10" dirty="0">
                <a:latin typeface="Calibri"/>
                <a:cs typeface="Calibri"/>
              </a:rPr>
              <a:t>performed as planned. After ASCT,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the</a:t>
            </a:r>
            <a:r>
              <a:rPr sz="400" spc="5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patient</a:t>
            </a:r>
            <a:r>
              <a:rPr sz="400" spc="5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will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start/continue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ERI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with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Iberdomide-Isatuximab-dexamethasone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cycles.</a:t>
            </a:r>
            <a:r>
              <a:rPr sz="400" spc="10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In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patients</a:t>
            </a:r>
            <a:r>
              <a:rPr sz="400" spc="5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whose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EDFT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5" dirty="0">
                <a:latin typeface="Calibri"/>
                <a:cs typeface="Calibri"/>
              </a:rPr>
              <a:t>criteria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are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reached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at</a:t>
            </a:r>
            <a:r>
              <a:rPr sz="400" spc="5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any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point</a:t>
            </a:r>
            <a:r>
              <a:rPr sz="400" spc="4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in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the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treatment</a:t>
            </a:r>
            <a:r>
              <a:rPr sz="400" spc="5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program</a:t>
            </a:r>
            <a:r>
              <a:rPr sz="400" spc="5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after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ASCT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the ERI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will </a:t>
            </a:r>
            <a:r>
              <a:rPr sz="400" spc="15" dirty="0">
                <a:latin typeface="Calibri"/>
                <a:cs typeface="Calibri"/>
              </a:rPr>
              <a:t>be</a:t>
            </a:r>
            <a:r>
              <a:rPr sz="400" spc="10" dirty="0">
                <a:latin typeface="Calibri"/>
                <a:cs typeface="Calibri"/>
              </a:rPr>
              <a:t> started.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In all cases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the ERI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will </a:t>
            </a:r>
            <a:r>
              <a:rPr sz="400" spc="15" dirty="0">
                <a:latin typeface="Calibri"/>
                <a:cs typeface="Calibri"/>
              </a:rPr>
              <a:t>be</a:t>
            </a:r>
            <a:r>
              <a:rPr sz="400" spc="10" dirty="0">
                <a:latin typeface="Calibri"/>
                <a:cs typeface="Calibri"/>
              </a:rPr>
              <a:t> maintained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until progression, unacceptable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toxicity,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patient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withdrawal,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loss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to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follow </a:t>
            </a:r>
            <a:r>
              <a:rPr sz="400" spc="15" dirty="0">
                <a:latin typeface="Calibri"/>
                <a:cs typeface="Calibri"/>
              </a:rPr>
              <a:t>up</a:t>
            </a:r>
            <a:r>
              <a:rPr sz="400" spc="10" dirty="0">
                <a:latin typeface="Calibri"/>
                <a:cs typeface="Calibri"/>
              </a:rPr>
              <a:t> or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death.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693237" y="643470"/>
            <a:ext cx="3769156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0000FF"/>
                </a:solidFill>
                <a:latin typeface="Calibri"/>
                <a:cs typeface="Calibri"/>
              </a:rPr>
              <a:t>GEM20menos65</a:t>
            </a:r>
            <a:r>
              <a:rPr sz="1498" b="1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00FF"/>
                </a:solidFill>
                <a:latin typeface="Calibri"/>
                <a:cs typeface="Calibri"/>
              </a:rPr>
              <a:t>Phase</a:t>
            </a:r>
            <a:r>
              <a:rPr sz="1498" b="1" spc="10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00FF"/>
                </a:solidFill>
                <a:latin typeface="Calibri"/>
                <a:cs typeface="Calibri"/>
              </a:rPr>
              <a:t>III</a:t>
            </a:r>
            <a:r>
              <a:rPr sz="1498" b="1" spc="5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00FF"/>
                </a:solidFill>
                <a:latin typeface="Calibri"/>
                <a:cs typeface="Calibri"/>
              </a:rPr>
              <a:t>Clinical</a:t>
            </a:r>
            <a:r>
              <a:rPr sz="1498" b="1" spc="5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1498" b="1" spc="-15" dirty="0">
                <a:solidFill>
                  <a:srgbClr val="0000FF"/>
                </a:solidFill>
                <a:latin typeface="Calibri"/>
                <a:cs typeface="Calibri"/>
              </a:rPr>
              <a:t>Trial</a:t>
            </a:r>
            <a:r>
              <a:rPr sz="1498" b="1" dirty="0">
                <a:solidFill>
                  <a:srgbClr val="0000FF"/>
                </a:solidFill>
                <a:latin typeface="Calibri"/>
                <a:cs typeface="Calibri"/>
              </a:rPr>
              <a:t> Diagram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959" y="3285113"/>
            <a:ext cx="1133982" cy="23720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3333FF"/>
                </a:solidFill>
                <a:latin typeface="Calibri"/>
                <a:cs typeface="Calibri"/>
              </a:rPr>
              <a:t>***IIVD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45"/>
              </a:spcBef>
            </a:pPr>
            <a:r>
              <a:rPr sz="449" b="1" spc="15" dirty="0">
                <a:latin typeface="Calibri"/>
                <a:cs typeface="Calibri"/>
              </a:rPr>
              <a:t>Isatuximab</a:t>
            </a:r>
            <a:r>
              <a:rPr sz="449" b="1" dirty="0">
                <a:latin typeface="Calibri"/>
                <a:cs typeface="Calibri"/>
              </a:rPr>
              <a:t> </a:t>
            </a:r>
            <a:r>
              <a:rPr sz="449" b="1" spc="25" dirty="0">
                <a:latin typeface="Calibri"/>
                <a:cs typeface="Calibri"/>
              </a:rPr>
              <a:t>&amp;</a:t>
            </a:r>
            <a:r>
              <a:rPr sz="449" b="1" dirty="0">
                <a:latin typeface="Calibri"/>
                <a:cs typeface="Calibri"/>
              </a:rPr>
              <a:t> </a:t>
            </a:r>
            <a:r>
              <a:rPr sz="449" b="1" spc="15" dirty="0">
                <a:latin typeface="Calibri"/>
                <a:cs typeface="Calibri"/>
              </a:rPr>
              <a:t>Iberdomide</a:t>
            </a:r>
            <a:r>
              <a:rPr sz="449" b="1" spc="-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as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in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ERI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program</a:t>
            </a:r>
            <a:endParaRPr sz="449">
              <a:latin typeface="Calibri"/>
              <a:cs typeface="Calibri"/>
            </a:endParaRPr>
          </a:p>
          <a:p>
            <a:pPr marL="26003">
              <a:spcBef>
                <a:spcPts val="60"/>
              </a:spcBef>
            </a:pPr>
            <a:r>
              <a:rPr sz="449" b="1" spc="15" dirty="0">
                <a:latin typeface="Calibri"/>
                <a:cs typeface="Calibri"/>
              </a:rPr>
              <a:t>Bortezomib</a:t>
            </a:r>
            <a:r>
              <a:rPr sz="449" b="1" dirty="0">
                <a:latin typeface="Calibri"/>
                <a:cs typeface="Calibri"/>
              </a:rPr>
              <a:t> </a:t>
            </a:r>
            <a:r>
              <a:rPr sz="449" b="1" spc="15" dirty="0">
                <a:latin typeface="Calibri"/>
                <a:cs typeface="Calibri"/>
              </a:rPr>
              <a:t>an</a:t>
            </a:r>
            <a:r>
              <a:rPr sz="449" b="1" spc="5" dirty="0">
                <a:latin typeface="Calibri"/>
                <a:cs typeface="Calibri"/>
              </a:rPr>
              <a:t> </a:t>
            </a:r>
            <a:r>
              <a:rPr sz="449" b="1" spc="15" dirty="0">
                <a:latin typeface="Calibri"/>
                <a:cs typeface="Calibri"/>
              </a:rPr>
              <a:t>Dexamethasone</a:t>
            </a:r>
            <a:r>
              <a:rPr sz="449" b="1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as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in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VRD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261925" y="2285673"/>
            <a:ext cx="496593" cy="152212"/>
          </a:xfrm>
          <a:custGeom>
            <a:avLst/>
            <a:gdLst/>
            <a:ahLst/>
            <a:cxnLst/>
            <a:rect l="l" t="t" r="r" b="b"/>
            <a:pathLst>
              <a:path w="497204" h="152400">
                <a:moveTo>
                  <a:pt x="471474" y="0"/>
                </a:moveTo>
                <a:lnTo>
                  <a:pt x="25311" y="0"/>
                </a:lnTo>
                <a:lnTo>
                  <a:pt x="15457" y="1988"/>
                </a:lnTo>
                <a:lnTo>
                  <a:pt x="7412" y="7412"/>
                </a:lnTo>
                <a:lnTo>
                  <a:pt x="1988" y="15457"/>
                </a:lnTo>
                <a:lnTo>
                  <a:pt x="0" y="25311"/>
                </a:lnTo>
                <a:lnTo>
                  <a:pt x="0" y="126542"/>
                </a:lnTo>
                <a:lnTo>
                  <a:pt x="1988" y="136396"/>
                </a:lnTo>
                <a:lnTo>
                  <a:pt x="7412" y="144441"/>
                </a:lnTo>
                <a:lnTo>
                  <a:pt x="15457" y="149865"/>
                </a:lnTo>
                <a:lnTo>
                  <a:pt x="25311" y="151853"/>
                </a:lnTo>
                <a:lnTo>
                  <a:pt x="471474" y="151853"/>
                </a:lnTo>
                <a:lnTo>
                  <a:pt x="481328" y="149865"/>
                </a:lnTo>
                <a:lnTo>
                  <a:pt x="489373" y="144441"/>
                </a:lnTo>
                <a:lnTo>
                  <a:pt x="494797" y="136396"/>
                </a:lnTo>
                <a:lnTo>
                  <a:pt x="496785" y="126542"/>
                </a:lnTo>
                <a:lnTo>
                  <a:pt x="496785" y="25311"/>
                </a:lnTo>
                <a:lnTo>
                  <a:pt x="494797" y="15457"/>
                </a:lnTo>
                <a:lnTo>
                  <a:pt x="489373" y="7412"/>
                </a:lnTo>
                <a:lnTo>
                  <a:pt x="481328" y="1988"/>
                </a:lnTo>
                <a:lnTo>
                  <a:pt x="471474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7355977" y="2265884"/>
            <a:ext cx="346917" cy="19026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b="1" spc="-10" dirty="0">
                <a:solidFill>
                  <a:srgbClr val="3333FF"/>
                </a:solidFill>
                <a:latin typeface="Trebuchet MS"/>
                <a:cs typeface="Trebuchet MS"/>
              </a:rPr>
              <a:t>ISA</a:t>
            </a:r>
            <a:r>
              <a:rPr sz="549" b="1" spc="-30" dirty="0">
                <a:solidFill>
                  <a:srgbClr val="3333FF"/>
                </a:solidFill>
                <a:latin typeface="Trebuchet MS"/>
                <a:cs typeface="Trebuchet MS"/>
              </a:rPr>
              <a:t> </a:t>
            </a:r>
            <a:r>
              <a:rPr sz="549" b="1" spc="-5" dirty="0">
                <a:solidFill>
                  <a:srgbClr val="3333FF"/>
                </a:solidFill>
                <a:latin typeface="Trebuchet MS"/>
                <a:cs typeface="Trebuchet MS"/>
              </a:rPr>
              <a:t>+</a:t>
            </a:r>
            <a:r>
              <a:rPr sz="549" b="1" spc="-30" dirty="0">
                <a:solidFill>
                  <a:srgbClr val="3333FF"/>
                </a:solidFill>
                <a:latin typeface="Trebuchet MS"/>
                <a:cs typeface="Trebuchet MS"/>
              </a:rPr>
              <a:t> </a:t>
            </a:r>
            <a:r>
              <a:rPr sz="549" b="1" spc="-10" dirty="0">
                <a:solidFill>
                  <a:srgbClr val="3333FF"/>
                </a:solidFill>
                <a:latin typeface="Trebuchet MS"/>
                <a:cs typeface="Trebuchet MS"/>
              </a:rPr>
              <a:t>IBER</a:t>
            </a:r>
            <a:endParaRPr sz="549">
              <a:latin typeface="Trebuchet MS"/>
              <a:cs typeface="Trebuchet MS"/>
            </a:endParaRPr>
          </a:p>
          <a:p>
            <a:pPr marL="45665">
              <a:lnSpc>
                <a:spcPts val="654"/>
              </a:lnSpc>
            </a:pPr>
            <a:r>
              <a:rPr sz="549" b="1" spc="-10" dirty="0">
                <a:solidFill>
                  <a:srgbClr val="3333FF"/>
                </a:solidFill>
                <a:latin typeface="Trebuchet MS"/>
                <a:cs typeface="Trebuchet MS"/>
              </a:rPr>
              <a:t>un</a:t>
            </a:r>
            <a:r>
              <a:rPr sz="549" b="1" spc="-5" dirty="0">
                <a:solidFill>
                  <a:srgbClr val="3333FF"/>
                </a:solidFill>
                <a:latin typeface="Trebuchet MS"/>
                <a:cs typeface="Trebuchet MS"/>
              </a:rPr>
              <a:t>til </a:t>
            </a:r>
            <a:r>
              <a:rPr sz="549" b="1" spc="-15" dirty="0">
                <a:solidFill>
                  <a:srgbClr val="3333FF"/>
                </a:solidFill>
                <a:latin typeface="Trebuchet MS"/>
                <a:cs typeface="Trebuchet MS"/>
              </a:rPr>
              <a:t>D</a:t>
            </a:r>
            <a:r>
              <a:rPr sz="549" b="1" spc="-5" dirty="0">
                <a:solidFill>
                  <a:srgbClr val="3333FF"/>
                </a:solidFill>
                <a:latin typeface="Trebuchet MS"/>
                <a:cs typeface="Trebuchet MS"/>
              </a:rPr>
              <a:t>P</a:t>
            </a:r>
            <a:endParaRPr sz="549">
              <a:latin typeface="Trebuchet MS"/>
              <a:cs typeface="Trebuchet M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52088" y="2890757"/>
            <a:ext cx="496593" cy="152212"/>
          </a:xfrm>
          <a:custGeom>
            <a:avLst/>
            <a:gdLst/>
            <a:ahLst/>
            <a:cxnLst/>
            <a:rect l="l" t="t" r="r" b="b"/>
            <a:pathLst>
              <a:path w="497204" h="152400">
                <a:moveTo>
                  <a:pt x="471474" y="0"/>
                </a:moveTo>
                <a:lnTo>
                  <a:pt x="25311" y="0"/>
                </a:lnTo>
                <a:lnTo>
                  <a:pt x="15457" y="1988"/>
                </a:lnTo>
                <a:lnTo>
                  <a:pt x="7412" y="7412"/>
                </a:lnTo>
                <a:lnTo>
                  <a:pt x="1988" y="15457"/>
                </a:lnTo>
                <a:lnTo>
                  <a:pt x="0" y="25311"/>
                </a:lnTo>
                <a:lnTo>
                  <a:pt x="0" y="126542"/>
                </a:lnTo>
                <a:lnTo>
                  <a:pt x="1988" y="136396"/>
                </a:lnTo>
                <a:lnTo>
                  <a:pt x="7412" y="144441"/>
                </a:lnTo>
                <a:lnTo>
                  <a:pt x="15457" y="149865"/>
                </a:lnTo>
                <a:lnTo>
                  <a:pt x="25311" y="151853"/>
                </a:lnTo>
                <a:lnTo>
                  <a:pt x="471474" y="151853"/>
                </a:lnTo>
                <a:lnTo>
                  <a:pt x="481328" y="149865"/>
                </a:lnTo>
                <a:lnTo>
                  <a:pt x="489373" y="144441"/>
                </a:lnTo>
                <a:lnTo>
                  <a:pt x="494797" y="136396"/>
                </a:lnTo>
                <a:lnTo>
                  <a:pt x="496785" y="126542"/>
                </a:lnTo>
                <a:lnTo>
                  <a:pt x="496785" y="25311"/>
                </a:lnTo>
                <a:lnTo>
                  <a:pt x="494797" y="15457"/>
                </a:lnTo>
                <a:lnTo>
                  <a:pt x="489373" y="7412"/>
                </a:lnTo>
                <a:lnTo>
                  <a:pt x="481328" y="1988"/>
                </a:lnTo>
                <a:lnTo>
                  <a:pt x="471474" y="0"/>
                </a:lnTo>
                <a:close/>
              </a:path>
            </a:pathLst>
          </a:custGeom>
          <a:solidFill>
            <a:srgbClr val="D6DCE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 txBox="1"/>
          <p:nvPr/>
        </p:nvSpPr>
        <p:spPr>
          <a:xfrm>
            <a:off x="7346139" y="2870991"/>
            <a:ext cx="346917" cy="19026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ISA</a:t>
            </a:r>
            <a:r>
              <a:rPr sz="549" b="1" spc="-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+</a:t>
            </a:r>
            <a:r>
              <a:rPr sz="549" b="1" spc="-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IBER</a:t>
            </a:r>
            <a:endParaRPr sz="549">
              <a:latin typeface="Trebuchet MS"/>
              <a:cs typeface="Trebuchet MS"/>
            </a:endParaRPr>
          </a:p>
          <a:p>
            <a:pPr marL="45665">
              <a:lnSpc>
                <a:spcPts val="654"/>
              </a:lnSpc>
            </a:pP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un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til </a:t>
            </a:r>
            <a:r>
              <a:rPr sz="549" b="1" spc="-15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P</a:t>
            </a:r>
            <a:endParaRPr sz="549">
              <a:latin typeface="Trebuchet MS"/>
              <a:cs typeface="Trebuchet M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64267" y="1977189"/>
            <a:ext cx="496593" cy="152212"/>
          </a:xfrm>
          <a:custGeom>
            <a:avLst/>
            <a:gdLst/>
            <a:ahLst/>
            <a:cxnLst/>
            <a:rect l="l" t="t" r="r" b="b"/>
            <a:pathLst>
              <a:path w="497204" h="152400">
                <a:moveTo>
                  <a:pt x="471474" y="0"/>
                </a:moveTo>
                <a:lnTo>
                  <a:pt x="25311" y="0"/>
                </a:lnTo>
                <a:lnTo>
                  <a:pt x="15457" y="1988"/>
                </a:lnTo>
                <a:lnTo>
                  <a:pt x="7412" y="7412"/>
                </a:lnTo>
                <a:lnTo>
                  <a:pt x="1988" y="15457"/>
                </a:lnTo>
                <a:lnTo>
                  <a:pt x="0" y="25311"/>
                </a:lnTo>
                <a:lnTo>
                  <a:pt x="0" y="126542"/>
                </a:lnTo>
                <a:lnTo>
                  <a:pt x="1988" y="136396"/>
                </a:lnTo>
                <a:lnTo>
                  <a:pt x="7412" y="144441"/>
                </a:lnTo>
                <a:lnTo>
                  <a:pt x="15457" y="149865"/>
                </a:lnTo>
                <a:lnTo>
                  <a:pt x="25311" y="151853"/>
                </a:lnTo>
                <a:lnTo>
                  <a:pt x="471474" y="151853"/>
                </a:lnTo>
                <a:lnTo>
                  <a:pt x="481328" y="149865"/>
                </a:lnTo>
                <a:lnTo>
                  <a:pt x="489373" y="144441"/>
                </a:lnTo>
                <a:lnTo>
                  <a:pt x="494797" y="136396"/>
                </a:lnTo>
                <a:lnTo>
                  <a:pt x="496785" y="126542"/>
                </a:lnTo>
                <a:lnTo>
                  <a:pt x="496785" y="25311"/>
                </a:lnTo>
                <a:lnTo>
                  <a:pt x="494797" y="15457"/>
                </a:lnTo>
                <a:lnTo>
                  <a:pt x="489373" y="7412"/>
                </a:lnTo>
                <a:lnTo>
                  <a:pt x="481328" y="1988"/>
                </a:lnTo>
                <a:lnTo>
                  <a:pt x="471474" y="0"/>
                </a:lnTo>
                <a:close/>
              </a:path>
            </a:pathLst>
          </a:custGeom>
          <a:solidFill>
            <a:srgbClr val="F8CBA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7372487" y="1957560"/>
            <a:ext cx="318377" cy="1690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16699" marR="5074" indent="-104649">
              <a:lnSpc>
                <a:spcPts val="649"/>
              </a:lnSpc>
              <a:spcBef>
                <a:spcPts val="120"/>
              </a:spcBef>
            </a:pP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LEN un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til  </a:t>
            </a: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DP</a:t>
            </a:r>
            <a:endParaRPr sz="549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3212667" y="1956132"/>
            <a:ext cx="4111001" cy="436976"/>
            <a:chOff x="3210991" y="1958543"/>
            <a:chExt cx="4116070" cy="437515"/>
          </a:xfrm>
        </p:grpSpPr>
        <p:sp>
          <p:nvSpPr>
            <p:cNvPr id="14" name="object 14"/>
            <p:cNvSpPr/>
            <p:nvPr/>
          </p:nvSpPr>
          <p:spPr>
            <a:xfrm>
              <a:off x="3210991" y="2025077"/>
              <a:ext cx="4116070" cy="60325"/>
            </a:xfrm>
            <a:custGeom>
              <a:avLst/>
              <a:gdLst/>
              <a:ahLst/>
              <a:cxnLst/>
              <a:rect l="l" t="t" r="r" b="b"/>
              <a:pathLst>
                <a:path w="4116070" h="60325">
                  <a:moveTo>
                    <a:pt x="4086644" y="35210"/>
                  </a:moveTo>
                  <a:lnTo>
                    <a:pt x="4059326" y="50990"/>
                  </a:lnTo>
                  <a:lnTo>
                    <a:pt x="4058475" y="54140"/>
                  </a:lnTo>
                  <a:lnTo>
                    <a:pt x="4061333" y="59080"/>
                  </a:lnTo>
                  <a:lnTo>
                    <a:pt x="4064482" y="59931"/>
                  </a:lnTo>
                  <a:lnTo>
                    <a:pt x="4107141" y="35293"/>
                  </a:lnTo>
                  <a:lnTo>
                    <a:pt x="4086644" y="35210"/>
                  </a:lnTo>
                  <a:close/>
                </a:path>
                <a:path w="4116070" h="60325">
                  <a:moveTo>
                    <a:pt x="4095507" y="30091"/>
                  </a:moveTo>
                  <a:lnTo>
                    <a:pt x="4086644" y="35210"/>
                  </a:lnTo>
                  <a:lnTo>
                    <a:pt x="4105656" y="35293"/>
                  </a:lnTo>
                  <a:lnTo>
                    <a:pt x="4105658" y="34582"/>
                  </a:lnTo>
                  <a:lnTo>
                    <a:pt x="4103128" y="34582"/>
                  </a:lnTo>
                  <a:lnTo>
                    <a:pt x="4095507" y="30091"/>
                  </a:lnTo>
                  <a:close/>
                </a:path>
                <a:path w="4116070" h="60325">
                  <a:moveTo>
                    <a:pt x="4064749" y="0"/>
                  </a:moveTo>
                  <a:lnTo>
                    <a:pt x="4061587" y="812"/>
                  </a:lnTo>
                  <a:lnTo>
                    <a:pt x="4058691" y="5715"/>
                  </a:lnTo>
                  <a:lnTo>
                    <a:pt x="4059504" y="8877"/>
                  </a:lnTo>
                  <a:lnTo>
                    <a:pt x="4086694" y="24898"/>
                  </a:lnTo>
                  <a:lnTo>
                    <a:pt x="4105694" y="24980"/>
                  </a:lnTo>
                  <a:lnTo>
                    <a:pt x="4105656" y="35293"/>
                  </a:lnTo>
                  <a:lnTo>
                    <a:pt x="4107141" y="35293"/>
                  </a:lnTo>
                  <a:lnTo>
                    <a:pt x="4115981" y="30187"/>
                  </a:lnTo>
                  <a:lnTo>
                    <a:pt x="4064749" y="0"/>
                  </a:lnTo>
                  <a:close/>
                </a:path>
                <a:path w="4116070" h="60325">
                  <a:moveTo>
                    <a:pt x="50" y="7137"/>
                  </a:moveTo>
                  <a:lnTo>
                    <a:pt x="0" y="17449"/>
                  </a:lnTo>
                  <a:lnTo>
                    <a:pt x="4086644" y="35210"/>
                  </a:lnTo>
                  <a:lnTo>
                    <a:pt x="4095507" y="30091"/>
                  </a:lnTo>
                  <a:lnTo>
                    <a:pt x="4086694" y="24898"/>
                  </a:lnTo>
                  <a:lnTo>
                    <a:pt x="50" y="7137"/>
                  </a:lnTo>
                  <a:close/>
                </a:path>
                <a:path w="4116070" h="60325">
                  <a:moveTo>
                    <a:pt x="4103166" y="25666"/>
                  </a:moveTo>
                  <a:lnTo>
                    <a:pt x="4095507" y="30091"/>
                  </a:lnTo>
                  <a:lnTo>
                    <a:pt x="4103128" y="34582"/>
                  </a:lnTo>
                  <a:lnTo>
                    <a:pt x="4103166" y="25666"/>
                  </a:lnTo>
                  <a:close/>
                </a:path>
                <a:path w="4116070" h="60325">
                  <a:moveTo>
                    <a:pt x="4105691" y="25666"/>
                  </a:moveTo>
                  <a:lnTo>
                    <a:pt x="4103166" y="25666"/>
                  </a:lnTo>
                  <a:lnTo>
                    <a:pt x="4103128" y="34582"/>
                  </a:lnTo>
                  <a:lnTo>
                    <a:pt x="4105658" y="34582"/>
                  </a:lnTo>
                  <a:lnTo>
                    <a:pt x="4105691" y="25666"/>
                  </a:lnTo>
                  <a:close/>
                </a:path>
                <a:path w="4116070" h="60325">
                  <a:moveTo>
                    <a:pt x="4086694" y="24898"/>
                  </a:moveTo>
                  <a:lnTo>
                    <a:pt x="4095507" y="30091"/>
                  </a:lnTo>
                  <a:lnTo>
                    <a:pt x="4103166" y="25666"/>
                  </a:lnTo>
                  <a:lnTo>
                    <a:pt x="4105691" y="25666"/>
                  </a:lnTo>
                  <a:lnTo>
                    <a:pt x="4105694" y="24980"/>
                  </a:lnTo>
                  <a:lnTo>
                    <a:pt x="4086694" y="24898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484207" y="2077377"/>
              <a:ext cx="2807970" cy="318770"/>
            </a:xfrm>
            <a:custGeom>
              <a:avLst/>
              <a:gdLst/>
              <a:ahLst/>
              <a:cxnLst/>
              <a:rect l="l" t="t" r="r" b="b"/>
              <a:pathLst>
                <a:path w="2807970" h="318769">
                  <a:moveTo>
                    <a:pt x="7874" y="317373"/>
                  </a:moveTo>
                  <a:lnTo>
                    <a:pt x="6794" y="310578"/>
                  </a:lnTo>
                  <a:lnTo>
                    <a:pt x="0" y="311658"/>
                  </a:lnTo>
                  <a:lnTo>
                    <a:pt x="1079" y="318452"/>
                  </a:lnTo>
                  <a:lnTo>
                    <a:pt x="7874" y="317373"/>
                  </a:lnTo>
                  <a:close/>
                </a:path>
                <a:path w="2807970" h="318769">
                  <a:moveTo>
                    <a:pt x="21463" y="315226"/>
                  </a:moveTo>
                  <a:lnTo>
                    <a:pt x="20383" y="308432"/>
                  </a:lnTo>
                  <a:lnTo>
                    <a:pt x="13589" y="309511"/>
                  </a:lnTo>
                  <a:lnTo>
                    <a:pt x="13931" y="311734"/>
                  </a:lnTo>
                  <a:lnTo>
                    <a:pt x="13716" y="311746"/>
                  </a:lnTo>
                  <a:lnTo>
                    <a:pt x="14427" y="318592"/>
                  </a:lnTo>
                  <a:lnTo>
                    <a:pt x="21272" y="317881"/>
                  </a:lnTo>
                  <a:lnTo>
                    <a:pt x="20993" y="315302"/>
                  </a:lnTo>
                  <a:lnTo>
                    <a:pt x="21463" y="315226"/>
                  </a:lnTo>
                  <a:close/>
                </a:path>
                <a:path w="2807970" h="318769">
                  <a:moveTo>
                    <a:pt x="35052" y="313080"/>
                  </a:moveTo>
                  <a:lnTo>
                    <a:pt x="33972" y="306285"/>
                  </a:lnTo>
                  <a:lnTo>
                    <a:pt x="27178" y="307365"/>
                  </a:lnTo>
                  <a:lnTo>
                    <a:pt x="27635" y="310299"/>
                  </a:lnTo>
                  <a:lnTo>
                    <a:pt x="27393" y="310324"/>
                  </a:lnTo>
                  <a:lnTo>
                    <a:pt x="28105" y="317157"/>
                  </a:lnTo>
                  <a:lnTo>
                    <a:pt x="34950" y="316445"/>
                  </a:lnTo>
                  <a:lnTo>
                    <a:pt x="34607" y="313156"/>
                  </a:lnTo>
                  <a:lnTo>
                    <a:pt x="35052" y="313080"/>
                  </a:lnTo>
                  <a:close/>
                </a:path>
                <a:path w="2807970" h="318769">
                  <a:moveTo>
                    <a:pt x="48641" y="310934"/>
                  </a:moveTo>
                  <a:lnTo>
                    <a:pt x="47561" y="304139"/>
                  </a:lnTo>
                  <a:lnTo>
                    <a:pt x="40767" y="305206"/>
                  </a:lnTo>
                  <a:lnTo>
                    <a:pt x="41338" y="308864"/>
                  </a:lnTo>
                  <a:lnTo>
                    <a:pt x="41071" y="308889"/>
                  </a:lnTo>
                  <a:lnTo>
                    <a:pt x="41795" y="315734"/>
                  </a:lnTo>
                  <a:lnTo>
                    <a:pt x="48628" y="315010"/>
                  </a:lnTo>
                  <a:lnTo>
                    <a:pt x="48209" y="311010"/>
                  </a:lnTo>
                  <a:lnTo>
                    <a:pt x="48641" y="310934"/>
                  </a:lnTo>
                  <a:close/>
                </a:path>
                <a:path w="2807970" h="318769">
                  <a:moveTo>
                    <a:pt x="62318" y="313575"/>
                  </a:moveTo>
                  <a:lnTo>
                    <a:pt x="61810" y="308851"/>
                  </a:lnTo>
                  <a:lnTo>
                    <a:pt x="62230" y="308775"/>
                  </a:lnTo>
                  <a:lnTo>
                    <a:pt x="61150" y="301980"/>
                  </a:lnTo>
                  <a:lnTo>
                    <a:pt x="54356" y="303060"/>
                  </a:lnTo>
                  <a:lnTo>
                    <a:pt x="55041" y="307428"/>
                  </a:lnTo>
                  <a:lnTo>
                    <a:pt x="54762" y="307454"/>
                  </a:lnTo>
                  <a:lnTo>
                    <a:pt x="55473" y="314299"/>
                  </a:lnTo>
                  <a:lnTo>
                    <a:pt x="62318" y="313575"/>
                  </a:lnTo>
                  <a:close/>
                </a:path>
                <a:path w="2807970" h="318769">
                  <a:moveTo>
                    <a:pt x="75996" y="312153"/>
                  </a:moveTo>
                  <a:lnTo>
                    <a:pt x="75425" y="306692"/>
                  </a:lnTo>
                  <a:lnTo>
                    <a:pt x="75819" y="306628"/>
                  </a:lnTo>
                  <a:lnTo>
                    <a:pt x="74739" y="299834"/>
                  </a:lnTo>
                  <a:lnTo>
                    <a:pt x="67945" y="300913"/>
                  </a:lnTo>
                  <a:lnTo>
                    <a:pt x="68745" y="305993"/>
                  </a:lnTo>
                  <a:lnTo>
                    <a:pt x="68440" y="306019"/>
                  </a:lnTo>
                  <a:lnTo>
                    <a:pt x="69151" y="312864"/>
                  </a:lnTo>
                  <a:lnTo>
                    <a:pt x="75996" y="312153"/>
                  </a:lnTo>
                  <a:close/>
                </a:path>
                <a:path w="2807970" h="318769">
                  <a:moveTo>
                    <a:pt x="89674" y="310718"/>
                  </a:moveTo>
                  <a:lnTo>
                    <a:pt x="89027" y="304546"/>
                  </a:lnTo>
                  <a:lnTo>
                    <a:pt x="89395" y="304482"/>
                  </a:lnTo>
                  <a:lnTo>
                    <a:pt x="88328" y="297688"/>
                  </a:lnTo>
                  <a:lnTo>
                    <a:pt x="81534" y="298767"/>
                  </a:lnTo>
                  <a:lnTo>
                    <a:pt x="82435" y="304571"/>
                  </a:lnTo>
                  <a:lnTo>
                    <a:pt x="82118" y="304596"/>
                  </a:lnTo>
                  <a:lnTo>
                    <a:pt x="82842" y="311429"/>
                  </a:lnTo>
                  <a:lnTo>
                    <a:pt x="89674" y="310718"/>
                  </a:lnTo>
                  <a:close/>
                </a:path>
                <a:path w="2807970" h="318769">
                  <a:moveTo>
                    <a:pt x="103365" y="309283"/>
                  </a:moveTo>
                  <a:lnTo>
                    <a:pt x="102641" y="302450"/>
                  </a:lnTo>
                  <a:lnTo>
                    <a:pt x="101498" y="302577"/>
                  </a:lnTo>
                  <a:lnTo>
                    <a:pt x="102984" y="302336"/>
                  </a:lnTo>
                  <a:lnTo>
                    <a:pt x="101917" y="295541"/>
                  </a:lnTo>
                  <a:lnTo>
                    <a:pt x="95123" y="296608"/>
                  </a:lnTo>
                  <a:lnTo>
                    <a:pt x="96139" y="303136"/>
                  </a:lnTo>
                  <a:lnTo>
                    <a:pt x="95808" y="303161"/>
                  </a:lnTo>
                  <a:lnTo>
                    <a:pt x="96520" y="310007"/>
                  </a:lnTo>
                  <a:lnTo>
                    <a:pt x="103365" y="309283"/>
                  </a:lnTo>
                  <a:close/>
                </a:path>
                <a:path w="2807970" h="318769">
                  <a:moveTo>
                    <a:pt x="116573" y="300177"/>
                  </a:moveTo>
                  <a:lnTo>
                    <a:pt x="115506" y="293382"/>
                  </a:lnTo>
                  <a:lnTo>
                    <a:pt x="108712" y="294462"/>
                  </a:lnTo>
                  <a:lnTo>
                    <a:pt x="109778" y="301256"/>
                  </a:lnTo>
                  <a:lnTo>
                    <a:pt x="116573" y="300177"/>
                  </a:lnTo>
                  <a:close/>
                </a:path>
                <a:path w="2807970" h="318769">
                  <a:moveTo>
                    <a:pt x="117043" y="307848"/>
                  </a:moveTo>
                  <a:lnTo>
                    <a:pt x="116332" y="301015"/>
                  </a:lnTo>
                  <a:lnTo>
                    <a:pt x="109486" y="301726"/>
                  </a:lnTo>
                  <a:lnTo>
                    <a:pt x="110197" y="308571"/>
                  </a:lnTo>
                  <a:lnTo>
                    <a:pt x="117043" y="307848"/>
                  </a:lnTo>
                  <a:close/>
                </a:path>
                <a:path w="2807970" h="318769">
                  <a:moveTo>
                    <a:pt x="130162" y="298030"/>
                  </a:moveTo>
                  <a:lnTo>
                    <a:pt x="129095" y="291236"/>
                  </a:lnTo>
                  <a:lnTo>
                    <a:pt x="122301" y="292315"/>
                  </a:lnTo>
                  <a:lnTo>
                    <a:pt x="123367" y="299110"/>
                  </a:lnTo>
                  <a:lnTo>
                    <a:pt x="130162" y="298030"/>
                  </a:lnTo>
                  <a:close/>
                </a:path>
                <a:path w="2807970" h="318769">
                  <a:moveTo>
                    <a:pt x="130721" y="306425"/>
                  </a:moveTo>
                  <a:lnTo>
                    <a:pt x="130009" y="299580"/>
                  </a:lnTo>
                  <a:lnTo>
                    <a:pt x="123164" y="300291"/>
                  </a:lnTo>
                  <a:lnTo>
                    <a:pt x="123888" y="307136"/>
                  </a:lnTo>
                  <a:lnTo>
                    <a:pt x="130721" y="306425"/>
                  </a:lnTo>
                  <a:close/>
                </a:path>
                <a:path w="2807970" h="318769">
                  <a:moveTo>
                    <a:pt x="143751" y="295884"/>
                  </a:moveTo>
                  <a:lnTo>
                    <a:pt x="142671" y="289090"/>
                  </a:lnTo>
                  <a:lnTo>
                    <a:pt x="135890" y="290169"/>
                  </a:lnTo>
                  <a:lnTo>
                    <a:pt x="136956" y="296951"/>
                  </a:lnTo>
                  <a:lnTo>
                    <a:pt x="143751" y="295884"/>
                  </a:lnTo>
                  <a:close/>
                </a:path>
                <a:path w="2807970" h="318769">
                  <a:moveTo>
                    <a:pt x="144411" y="304990"/>
                  </a:moveTo>
                  <a:lnTo>
                    <a:pt x="143687" y="298145"/>
                  </a:lnTo>
                  <a:lnTo>
                    <a:pt x="136855" y="298869"/>
                  </a:lnTo>
                  <a:lnTo>
                    <a:pt x="137566" y="305701"/>
                  </a:lnTo>
                  <a:lnTo>
                    <a:pt x="144411" y="304990"/>
                  </a:lnTo>
                  <a:close/>
                </a:path>
                <a:path w="2807970" h="318769">
                  <a:moveTo>
                    <a:pt x="157340" y="293738"/>
                  </a:moveTo>
                  <a:lnTo>
                    <a:pt x="156260" y="286943"/>
                  </a:lnTo>
                  <a:lnTo>
                    <a:pt x="149466" y="288010"/>
                  </a:lnTo>
                  <a:lnTo>
                    <a:pt x="150545" y="294805"/>
                  </a:lnTo>
                  <a:lnTo>
                    <a:pt x="157340" y="293738"/>
                  </a:lnTo>
                  <a:close/>
                </a:path>
                <a:path w="2807970" h="318769">
                  <a:moveTo>
                    <a:pt x="158089" y="303555"/>
                  </a:moveTo>
                  <a:lnTo>
                    <a:pt x="157378" y="296722"/>
                  </a:lnTo>
                  <a:lnTo>
                    <a:pt x="150533" y="297434"/>
                  </a:lnTo>
                  <a:lnTo>
                    <a:pt x="151244" y="304279"/>
                  </a:lnTo>
                  <a:lnTo>
                    <a:pt x="158089" y="303555"/>
                  </a:lnTo>
                  <a:close/>
                </a:path>
                <a:path w="2807970" h="318769">
                  <a:moveTo>
                    <a:pt x="170929" y="291579"/>
                  </a:moveTo>
                  <a:lnTo>
                    <a:pt x="169849" y="284784"/>
                  </a:lnTo>
                  <a:lnTo>
                    <a:pt x="163055" y="285864"/>
                  </a:lnTo>
                  <a:lnTo>
                    <a:pt x="164134" y="292658"/>
                  </a:lnTo>
                  <a:lnTo>
                    <a:pt x="170929" y="291579"/>
                  </a:lnTo>
                  <a:close/>
                </a:path>
                <a:path w="2807970" h="318769">
                  <a:moveTo>
                    <a:pt x="171767" y="302133"/>
                  </a:moveTo>
                  <a:lnTo>
                    <a:pt x="171056" y="295287"/>
                  </a:lnTo>
                  <a:lnTo>
                    <a:pt x="164211" y="295998"/>
                  </a:lnTo>
                  <a:lnTo>
                    <a:pt x="164934" y="302844"/>
                  </a:lnTo>
                  <a:lnTo>
                    <a:pt x="171767" y="302133"/>
                  </a:lnTo>
                  <a:close/>
                </a:path>
                <a:path w="2807970" h="318769">
                  <a:moveTo>
                    <a:pt x="184518" y="289433"/>
                  </a:moveTo>
                  <a:lnTo>
                    <a:pt x="183438" y="282638"/>
                  </a:lnTo>
                  <a:lnTo>
                    <a:pt x="176644" y="283718"/>
                  </a:lnTo>
                  <a:lnTo>
                    <a:pt x="177723" y="290512"/>
                  </a:lnTo>
                  <a:lnTo>
                    <a:pt x="184518" y="289433"/>
                  </a:lnTo>
                  <a:close/>
                </a:path>
                <a:path w="2807970" h="318769">
                  <a:moveTo>
                    <a:pt x="185458" y="300697"/>
                  </a:moveTo>
                  <a:lnTo>
                    <a:pt x="184734" y="293852"/>
                  </a:lnTo>
                  <a:lnTo>
                    <a:pt x="177901" y="294563"/>
                  </a:lnTo>
                  <a:lnTo>
                    <a:pt x="178612" y="301409"/>
                  </a:lnTo>
                  <a:lnTo>
                    <a:pt x="185458" y="300697"/>
                  </a:lnTo>
                  <a:close/>
                </a:path>
                <a:path w="2807970" h="318769">
                  <a:moveTo>
                    <a:pt x="198107" y="287286"/>
                  </a:moveTo>
                  <a:lnTo>
                    <a:pt x="197027" y="280492"/>
                  </a:lnTo>
                  <a:lnTo>
                    <a:pt x="190233" y="281559"/>
                  </a:lnTo>
                  <a:lnTo>
                    <a:pt x="191312" y="288353"/>
                  </a:lnTo>
                  <a:lnTo>
                    <a:pt x="198107" y="287286"/>
                  </a:lnTo>
                  <a:close/>
                </a:path>
                <a:path w="2807970" h="318769">
                  <a:moveTo>
                    <a:pt x="199136" y="299262"/>
                  </a:moveTo>
                  <a:lnTo>
                    <a:pt x="198424" y="292417"/>
                  </a:lnTo>
                  <a:lnTo>
                    <a:pt x="191579" y="293141"/>
                  </a:lnTo>
                  <a:lnTo>
                    <a:pt x="192290" y="299974"/>
                  </a:lnTo>
                  <a:lnTo>
                    <a:pt x="199136" y="299262"/>
                  </a:lnTo>
                  <a:close/>
                </a:path>
                <a:path w="2807970" h="318769">
                  <a:moveTo>
                    <a:pt x="211696" y="285140"/>
                  </a:moveTo>
                  <a:lnTo>
                    <a:pt x="210616" y="278345"/>
                  </a:lnTo>
                  <a:lnTo>
                    <a:pt x="203822" y="279412"/>
                  </a:lnTo>
                  <a:lnTo>
                    <a:pt x="204901" y="286207"/>
                  </a:lnTo>
                  <a:lnTo>
                    <a:pt x="211696" y="285140"/>
                  </a:lnTo>
                  <a:close/>
                </a:path>
                <a:path w="2807970" h="318769">
                  <a:moveTo>
                    <a:pt x="212813" y="297827"/>
                  </a:moveTo>
                  <a:lnTo>
                    <a:pt x="212102" y="290995"/>
                  </a:lnTo>
                  <a:lnTo>
                    <a:pt x="205257" y="291706"/>
                  </a:lnTo>
                  <a:lnTo>
                    <a:pt x="205981" y="298551"/>
                  </a:lnTo>
                  <a:lnTo>
                    <a:pt x="212813" y="297827"/>
                  </a:lnTo>
                  <a:close/>
                </a:path>
                <a:path w="2807970" h="318769">
                  <a:moveTo>
                    <a:pt x="225285" y="282981"/>
                  </a:moveTo>
                  <a:lnTo>
                    <a:pt x="224205" y="276186"/>
                  </a:lnTo>
                  <a:lnTo>
                    <a:pt x="217411" y="277266"/>
                  </a:lnTo>
                  <a:lnTo>
                    <a:pt x="218490" y="284060"/>
                  </a:lnTo>
                  <a:lnTo>
                    <a:pt x="225285" y="282981"/>
                  </a:lnTo>
                  <a:close/>
                </a:path>
                <a:path w="2807970" h="318769">
                  <a:moveTo>
                    <a:pt x="226504" y="296405"/>
                  </a:moveTo>
                  <a:lnTo>
                    <a:pt x="225780" y="289560"/>
                  </a:lnTo>
                  <a:lnTo>
                    <a:pt x="218948" y="290271"/>
                  </a:lnTo>
                  <a:lnTo>
                    <a:pt x="219659" y="297116"/>
                  </a:lnTo>
                  <a:lnTo>
                    <a:pt x="226504" y="296405"/>
                  </a:lnTo>
                  <a:close/>
                </a:path>
                <a:path w="2807970" h="318769">
                  <a:moveTo>
                    <a:pt x="238874" y="280835"/>
                  </a:moveTo>
                  <a:lnTo>
                    <a:pt x="237794" y="274040"/>
                  </a:lnTo>
                  <a:lnTo>
                    <a:pt x="231000" y="275120"/>
                  </a:lnTo>
                  <a:lnTo>
                    <a:pt x="232079" y="281914"/>
                  </a:lnTo>
                  <a:lnTo>
                    <a:pt x="238874" y="280835"/>
                  </a:lnTo>
                  <a:close/>
                </a:path>
                <a:path w="2807970" h="318769">
                  <a:moveTo>
                    <a:pt x="240182" y="294970"/>
                  </a:moveTo>
                  <a:lnTo>
                    <a:pt x="239471" y="288124"/>
                  </a:lnTo>
                  <a:lnTo>
                    <a:pt x="232625" y="288848"/>
                  </a:lnTo>
                  <a:lnTo>
                    <a:pt x="233337" y="295681"/>
                  </a:lnTo>
                  <a:lnTo>
                    <a:pt x="240182" y="294970"/>
                  </a:lnTo>
                  <a:close/>
                </a:path>
                <a:path w="2807970" h="318769">
                  <a:moveTo>
                    <a:pt x="252450" y="278688"/>
                  </a:moveTo>
                  <a:lnTo>
                    <a:pt x="251383" y="271894"/>
                  </a:lnTo>
                  <a:lnTo>
                    <a:pt x="244589" y="272961"/>
                  </a:lnTo>
                  <a:lnTo>
                    <a:pt x="245656" y="279755"/>
                  </a:lnTo>
                  <a:lnTo>
                    <a:pt x="252450" y="278688"/>
                  </a:lnTo>
                  <a:close/>
                </a:path>
                <a:path w="2807970" h="318769">
                  <a:moveTo>
                    <a:pt x="253860" y="293535"/>
                  </a:moveTo>
                  <a:lnTo>
                    <a:pt x="253149" y="286689"/>
                  </a:lnTo>
                  <a:lnTo>
                    <a:pt x="246303" y="287413"/>
                  </a:lnTo>
                  <a:lnTo>
                    <a:pt x="247027" y="294259"/>
                  </a:lnTo>
                  <a:lnTo>
                    <a:pt x="253860" y="293535"/>
                  </a:lnTo>
                  <a:close/>
                </a:path>
                <a:path w="2807970" h="318769">
                  <a:moveTo>
                    <a:pt x="266039" y="276542"/>
                  </a:moveTo>
                  <a:lnTo>
                    <a:pt x="264972" y="269748"/>
                  </a:lnTo>
                  <a:lnTo>
                    <a:pt x="258178" y="270814"/>
                  </a:lnTo>
                  <a:lnTo>
                    <a:pt x="259245" y="277609"/>
                  </a:lnTo>
                  <a:lnTo>
                    <a:pt x="266039" y="276542"/>
                  </a:lnTo>
                  <a:close/>
                </a:path>
                <a:path w="2807970" h="318769">
                  <a:moveTo>
                    <a:pt x="267550" y="292100"/>
                  </a:moveTo>
                  <a:lnTo>
                    <a:pt x="266827" y="285267"/>
                  </a:lnTo>
                  <a:lnTo>
                    <a:pt x="259994" y="285978"/>
                  </a:lnTo>
                  <a:lnTo>
                    <a:pt x="260705" y="292823"/>
                  </a:lnTo>
                  <a:lnTo>
                    <a:pt x="267550" y="292100"/>
                  </a:lnTo>
                  <a:close/>
                </a:path>
                <a:path w="2807970" h="318769">
                  <a:moveTo>
                    <a:pt x="279628" y="274383"/>
                  </a:moveTo>
                  <a:lnTo>
                    <a:pt x="278561" y="267589"/>
                  </a:lnTo>
                  <a:lnTo>
                    <a:pt x="271767" y="268668"/>
                  </a:lnTo>
                  <a:lnTo>
                    <a:pt x="272834" y="275463"/>
                  </a:lnTo>
                  <a:lnTo>
                    <a:pt x="279628" y="274383"/>
                  </a:lnTo>
                  <a:close/>
                </a:path>
                <a:path w="2807970" h="318769">
                  <a:moveTo>
                    <a:pt x="281228" y="290677"/>
                  </a:moveTo>
                  <a:lnTo>
                    <a:pt x="280517" y="283832"/>
                  </a:lnTo>
                  <a:lnTo>
                    <a:pt x="273672" y="284543"/>
                  </a:lnTo>
                  <a:lnTo>
                    <a:pt x="274383" y="291388"/>
                  </a:lnTo>
                  <a:lnTo>
                    <a:pt x="281228" y="290677"/>
                  </a:lnTo>
                  <a:close/>
                </a:path>
                <a:path w="2807970" h="318769">
                  <a:moveTo>
                    <a:pt x="293217" y="272237"/>
                  </a:moveTo>
                  <a:lnTo>
                    <a:pt x="292150" y="265442"/>
                  </a:lnTo>
                  <a:lnTo>
                    <a:pt x="285356" y="266522"/>
                  </a:lnTo>
                  <a:lnTo>
                    <a:pt x="286423" y="273316"/>
                  </a:lnTo>
                  <a:lnTo>
                    <a:pt x="293217" y="272237"/>
                  </a:lnTo>
                  <a:close/>
                </a:path>
                <a:path w="2807970" h="318769">
                  <a:moveTo>
                    <a:pt x="294906" y="289242"/>
                  </a:moveTo>
                  <a:lnTo>
                    <a:pt x="294195" y="282397"/>
                  </a:lnTo>
                  <a:lnTo>
                    <a:pt x="287350" y="283121"/>
                  </a:lnTo>
                  <a:lnTo>
                    <a:pt x="288074" y="289953"/>
                  </a:lnTo>
                  <a:lnTo>
                    <a:pt x="294906" y="289242"/>
                  </a:lnTo>
                  <a:close/>
                </a:path>
                <a:path w="2807970" h="318769">
                  <a:moveTo>
                    <a:pt x="306806" y="270090"/>
                  </a:moveTo>
                  <a:lnTo>
                    <a:pt x="305727" y="263296"/>
                  </a:lnTo>
                  <a:lnTo>
                    <a:pt x="298945" y="264363"/>
                  </a:lnTo>
                  <a:lnTo>
                    <a:pt x="300012" y="271157"/>
                  </a:lnTo>
                  <a:lnTo>
                    <a:pt x="306806" y="270090"/>
                  </a:lnTo>
                  <a:close/>
                </a:path>
                <a:path w="2807970" h="318769">
                  <a:moveTo>
                    <a:pt x="308597" y="287807"/>
                  </a:moveTo>
                  <a:lnTo>
                    <a:pt x="307873" y="280974"/>
                  </a:lnTo>
                  <a:lnTo>
                    <a:pt x="301040" y="281686"/>
                  </a:lnTo>
                  <a:lnTo>
                    <a:pt x="301752" y="288531"/>
                  </a:lnTo>
                  <a:lnTo>
                    <a:pt x="308597" y="287807"/>
                  </a:lnTo>
                  <a:close/>
                </a:path>
                <a:path w="2807970" h="318769">
                  <a:moveTo>
                    <a:pt x="320395" y="267944"/>
                  </a:moveTo>
                  <a:lnTo>
                    <a:pt x="319316" y="261150"/>
                  </a:lnTo>
                  <a:lnTo>
                    <a:pt x="312521" y="262216"/>
                  </a:lnTo>
                  <a:lnTo>
                    <a:pt x="313601" y="269011"/>
                  </a:lnTo>
                  <a:lnTo>
                    <a:pt x="320395" y="267944"/>
                  </a:lnTo>
                  <a:close/>
                </a:path>
                <a:path w="2807970" h="318769">
                  <a:moveTo>
                    <a:pt x="322275" y="286372"/>
                  </a:moveTo>
                  <a:lnTo>
                    <a:pt x="321564" y="279539"/>
                  </a:lnTo>
                  <a:lnTo>
                    <a:pt x="314718" y="280250"/>
                  </a:lnTo>
                  <a:lnTo>
                    <a:pt x="315429" y="287096"/>
                  </a:lnTo>
                  <a:lnTo>
                    <a:pt x="322275" y="286372"/>
                  </a:lnTo>
                  <a:close/>
                </a:path>
                <a:path w="2807970" h="318769">
                  <a:moveTo>
                    <a:pt x="333984" y="265785"/>
                  </a:moveTo>
                  <a:lnTo>
                    <a:pt x="332905" y="258991"/>
                  </a:lnTo>
                  <a:lnTo>
                    <a:pt x="326110" y="260070"/>
                  </a:lnTo>
                  <a:lnTo>
                    <a:pt x="327190" y="266865"/>
                  </a:lnTo>
                  <a:lnTo>
                    <a:pt x="333984" y="265785"/>
                  </a:lnTo>
                  <a:close/>
                </a:path>
                <a:path w="2807970" h="318769">
                  <a:moveTo>
                    <a:pt x="335953" y="284949"/>
                  </a:moveTo>
                  <a:lnTo>
                    <a:pt x="335241" y="278104"/>
                  </a:lnTo>
                  <a:lnTo>
                    <a:pt x="328396" y="278815"/>
                  </a:lnTo>
                  <a:lnTo>
                    <a:pt x="329120" y="285661"/>
                  </a:lnTo>
                  <a:lnTo>
                    <a:pt x="335953" y="284949"/>
                  </a:lnTo>
                  <a:close/>
                </a:path>
                <a:path w="2807970" h="318769">
                  <a:moveTo>
                    <a:pt x="347573" y="263639"/>
                  </a:moveTo>
                  <a:lnTo>
                    <a:pt x="346494" y="256844"/>
                  </a:lnTo>
                  <a:lnTo>
                    <a:pt x="339699" y="257924"/>
                  </a:lnTo>
                  <a:lnTo>
                    <a:pt x="340779" y="264718"/>
                  </a:lnTo>
                  <a:lnTo>
                    <a:pt x="347573" y="263639"/>
                  </a:lnTo>
                  <a:close/>
                </a:path>
                <a:path w="2807970" h="318769">
                  <a:moveTo>
                    <a:pt x="349643" y="283514"/>
                  </a:moveTo>
                  <a:lnTo>
                    <a:pt x="348919" y="276669"/>
                  </a:lnTo>
                  <a:lnTo>
                    <a:pt x="342087" y="277393"/>
                  </a:lnTo>
                  <a:lnTo>
                    <a:pt x="342798" y="284226"/>
                  </a:lnTo>
                  <a:lnTo>
                    <a:pt x="349643" y="283514"/>
                  </a:lnTo>
                  <a:close/>
                </a:path>
                <a:path w="2807970" h="318769">
                  <a:moveTo>
                    <a:pt x="361162" y="261493"/>
                  </a:moveTo>
                  <a:lnTo>
                    <a:pt x="360083" y="254698"/>
                  </a:lnTo>
                  <a:lnTo>
                    <a:pt x="353288" y="255765"/>
                  </a:lnTo>
                  <a:lnTo>
                    <a:pt x="354368" y="262559"/>
                  </a:lnTo>
                  <a:lnTo>
                    <a:pt x="361162" y="261493"/>
                  </a:lnTo>
                  <a:close/>
                </a:path>
                <a:path w="2807970" h="318769">
                  <a:moveTo>
                    <a:pt x="363321" y="282079"/>
                  </a:moveTo>
                  <a:lnTo>
                    <a:pt x="362610" y="275247"/>
                  </a:lnTo>
                  <a:lnTo>
                    <a:pt x="355765" y="275958"/>
                  </a:lnTo>
                  <a:lnTo>
                    <a:pt x="356476" y="282803"/>
                  </a:lnTo>
                  <a:lnTo>
                    <a:pt x="363321" y="282079"/>
                  </a:lnTo>
                  <a:close/>
                </a:path>
                <a:path w="2807970" h="318769">
                  <a:moveTo>
                    <a:pt x="374751" y="259346"/>
                  </a:moveTo>
                  <a:lnTo>
                    <a:pt x="373672" y="252552"/>
                  </a:lnTo>
                  <a:lnTo>
                    <a:pt x="366877" y="253619"/>
                  </a:lnTo>
                  <a:lnTo>
                    <a:pt x="367957" y="260413"/>
                  </a:lnTo>
                  <a:lnTo>
                    <a:pt x="374751" y="259346"/>
                  </a:lnTo>
                  <a:close/>
                </a:path>
                <a:path w="2807970" h="318769">
                  <a:moveTo>
                    <a:pt x="376999" y="280657"/>
                  </a:moveTo>
                  <a:lnTo>
                    <a:pt x="376288" y="273812"/>
                  </a:lnTo>
                  <a:lnTo>
                    <a:pt x="369443" y="274523"/>
                  </a:lnTo>
                  <a:lnTo>
                    <a:pt x="370166" y="281368"/>
                  </a:lnTo>
                  <a:lnTo>
                    <a:pt x="376999" y="280657"/>
                  </a:lnTo>
                  <a:close/>
                </a:path>
                <a:path w="2807970" h="318769">
                  <a:moveTo>
                    <a:pt x="388340" y="257187"/>
                  </a:moveTo>
                  <a:lnTo>
                    <a:pt x="387261" y="250393"/>
                  </a:lnTo>
                  <a:lnTo>
                    <a:pt x="380466" y="251472"/>
                  </a:lnTo>
                  <a:lnTo>
                    <a:pt x="381546" y="258267"/>
                  </a:lnTo>
                  <a:lnTo>
                    <a:pt x="388340" y="257187"/>
                  </a:lnTo>
                  <a:close/>
                </a:path>
                <a:path w="2807970" h="318769">
                  <a:moveTo>
                    <a:pt x="390690" y="279222"/>
                  </a:moveTo>
                  <a:lnTo>
                    <a:pt x="389966" y="272376"/>
                  </a:lnTo>
                  <a:lnTo>
                    <a:pt x="383133" y="273088"/>
                  </a:lnTo>
                  <a:lnTo>
                    <a:pt x="383844" y="279933"/>
                  </a:lnTo>
                  <a:lnTo>
                    <a:pt x="390690" y="279222"/>
                  </a:lnTo>
                  <a:close/>
                </a:path>
                <a:path w="2807970" h="318769">
                  <a:moveTo>
                    <a:pt x="401916" y="255041"/>
                  </a:moveTo>
                  <a:lnTo>
                    <a:pt x="400850" y="248246"/>
                  </a:lnTo>
                  <a:lnTo>
                    <a:pt x="394055" y="249326"/>
                  </a:lnTo>
                  <a:lnTo>
                    <a:pt x="395135" y="256120"/>
                  </a:lnTo>
                  <a:lnTo>
                    <a:pt x="401916" y="255041"/>
                  </a:lnTo>
                  <a:close/>
                </a:path>
                <a:path w="2807970" h="318769">
                  <a:moveTo>
                    <a:pt x="404368" y="277787"/>
                  </a:moveTo>
                  <a:lnTo>
                    <a:pt x="403656" y="270941"/>
                  </a:lnTo>
                  <a:lnTo>
                    <a:pt x="396811" y="271665"/>
                  </a:lnTo>
                  <a:lnTo>
                    <a:pt x="397522" y="278498"/>
                  </a:lnTo>
                  <a:lnTo>
                    <a:pt x="404368" y="277787"/>
                  </a:lnTo>
                  <a:close/>
                </a:path>
                <a:path w="2807970" h="318769">
                  <a:moveTo>
                    <a:pt x="415505" y="252895"/>
                  </a:moveTo>
                  <a:lnTo>
                    <a:pt x="414439" y="246100"/>
                  </a:lnTo>
                  <a:lnTo>
                    <a:pt x="407644" y="247167"/>
                  </a:lnTo>
                  <a:lnTo>
                    <a:pt x="408711" y="253961"/>
                  </a:lnTo>
                  <a:lnTo>
                    <a:pt x="415505" y="252895"/>
                  </a:lnTo>
                  <a:close/>
                </a:path>
                <a:path w="2807970" h="318769">
                  <a:moveTo>
                    <a:pt x="418045" y="276352"/>
                  </a:moveTo>
                  <a:lnTo>
                    <a:pt x="417334" y="269519"/>
                  </a:lnTo>
                  <a:lnTo>
                    <a:pt x="410489" y="270230"/>
                  </a:lnTo>
                  <a:lnTo>
                    <a:pt x="411213" y="277075"/>
                  </a:lnTo>
                  <a:lnTo>
                    <a:pt x="418045" y="276352"/>
                  </a:lnTo>
                  <a:close/>
                </a:path>
                <a:path w="2807970" h="318769">
                  <a:moveTo>
                    <a:pt x="429094" y="250736"/>
                  </a:moveTo>
                  <a:lnTo>
                    <a:pt x="428028" y="243941"/>
                  </a:lnTo>
                  <a:lnTo>
                    <a:pt x="421233" y="245021"/>
                  </a:lnTo>
                  <a:lnTo>
                    <a:pt x="422300" y="251815"/>
                  </a:lnTo>
                  <a:lnTo>
                    <a:pt x="429094" y="250736"/>
                  </a:lnTo>
                  <a:close/>
                </a:path>
                <a:path w="2807970" h="318769">
                  <a:moveTo>
                    <a:pt x="431736" y="274929"/>
                  </a:moveTo>
                  <a:lnTo>
                    <a:pt x="431012" y="268084"/>
                  </a:lnTo>
                  <a:lnTo>
                    <a:pt x="424180" y="268795"/>
                  </a:lnTo>
                  <a:lnTo>
                    <a:pt x="424891" y="275640"/>
                  </a:lnTo>
                  <a:lnTo>
                    <a:pt x="431736" y="274929"/>
                  </a:lnTo>
                  <a:close/>
                </a:path>
                <a:path w="2807970" h="318769">
                  <a:moveTo>
                    <a:pt x="442683" y="248589"/>
                  </a:moveTo>
                  <a:lnTo>
                    <a:pt x="441617" y="241795"/>
                  </a:lnTo>
                  <a:lnTo>
                    <a:pt x="434822" y="242874"/>
                  </a:lnTo>
                  <a:lnTo>
                    <a:pt x="435889" y="249669"/>
                  </a:lnTo>
                  <a:lnTo>
                    <a:pt x="442683" y="248589"/>
                  </a:lnTo>
                  <a:close/>
                </a:path>
                <a:path w="2807970" h="318769">
                  <a:moveTo>
                    <a:pt x="445414" y="273494"/>
                  </a:moveTo>
                  <a:lnTo>
                    <a:pt x="444703" y="266649"/>
                  </a:lnTo>
                  <a:lnTo>
                    <a:pt x="437857" y="267373"/>
                  </a:lnTo>
                  <a:lnTo>
                    <a:pt x="438569" y="274205"/>
                  </a:lnTo>
                  <a:lnTo>
                    <a:pt x="445414" y="273494"/>
                  </a:lnTo>
                  <a:close/>
                </a:path>
                <a:path w="2807970" h="318769">
                  <a:moveTo>
                    <a:pt x="456272" y="246443"/>
                  </a:moveTo>
                  <a:lnTo>
                    <a:pt x="455206" y="239649"/>
                  </a:lnTo>
                  <a:lnTo>
                    <a:pt x="448411" y="240728"/>
                  </a:lnTo>
                  <a:lnTo>
                    <a:pt x="449478" y="247523"/>
                  </a:lnTo>
                  <a:lnTo>
                    <a:pt x="456272" y="246443"/>
                  </a:lnTo>
                  <a:close/>
                </a:path>
                <a:path w="2807970" h="318769">
                  <a:moveTo>
                    <a:pt x="459092" y="272059"/>
                  </a:moveTo>
                  <a:lnTo>
                    <a:pt x="458381" y="265214"/>
                  </a:lnTo>
                  <a:lnTo>
                    <a:pt x="451535" y="265938"/>
                  </a:lnTo>
                  <a:lnTo>
                    <a:pt x="452259" y="272770"/>
                  </a:lnTo>
                  <a:lnTo>
                    <a:pt x="459092" y="272059"/>
                  </a:lnTo>
                  <a:close/>
                </a:path>
                <a:path w="2807970" h="318769">
                  <a:moveTo>
                    <a:pt x="469861" y="244297"/>
                  </a:moveTo>
                  <a:lnTo>
                    <a:pt x="468782" y="237502"/>
                  </a:lnTo>
                  <a:lnTo>
                    <a:pt x="461987" y="238569"/>
                  </a:lnTo>
                  <a:lnTo>
                    <a:pt x="463067" y="245364"/>
                  </a:lnTo>
                  <a:lnTo>
                    <a:pt x="469861" y="244297"/>
                  </a:lnTo>
                  <a:close/>
                </a:path>
                <a:path w="2807970" h="318769">
                  <a:moveTo>
                    <a:pt x="472782" y="270624"/>
                  </a:moveTo>
                  <a:lnTo>
                    <a:pt x="472059" y="263791"/>
                  </a:lnTo>
                  <a:lnTo>
                    <a:pt x="465226" y="264502"/>
                  </a:lnTo>
                  <a:lnTo>
                    <a:pt x="465937" y="271348"/>
                  </a:lnTo>
                  <a:lnTo>
                    <a:pt x="472782" y="270624"/>
                  </a:lnTo>
                  <a:close/>
                </a:path>
                <a:path w="2807970" h="318769">
                  <a:moveTo>
                    <a:pt x="483450" y="242138"/>
                  </a:moveTo>
                  <a:lnTo>
                    <a:pt x="482371" y="235343"/>
                  </a:lnTo>
                  <a:lnTo>
                    <a:pt x="475576" y="236423"/>
                  </a:lnTo>
                  <a:lnTo>
                    <a:pt x="476656" y="243217"/>
                  </a:lnTo>
                  <a:lnTo>
                    <a:pt x="483450" y="242138"/>
                  </a:lnTo>
                  <a:close/>
                </a:path>
                <a:path w="2807970" h="318769">
                  <a:moveTo>
                    <a:pt x="486460" y="269201"/>
                  </a:moveTo>
                  <a:lnTo>
                    <a:pt x="485749" y="262356"/>
                  </a:lnTo>
                  <a:lnTo>
                    <a:pt x="478904" y="263067"/>
                  </a:lnTo>
                  <a:lnTo>
                    <a:pt x="479615" y="269913"/>
                  </a:lnTo>
                  <a:lnTo>
                    <a:pt x="486460" y="269201"/>
                  </a:lnTo>
                  <a:close/>
                </a:path>
                <a:path w="2807970" h="318769">
                  <a:moveTo>
                    <a:pt x="497039" y="239991"/>
                  </a:moveTo>
                  <a:lnTo>
                    <a:pt x="495960" y="233197"/>
                  </a:lnTo>
                  <a:lnTo>
                    <a:pt x="489165" y="234276"/>
                  </a:lnTo>
                  <a:lnTo>
                    <a:pt x="490245" y="241071"/>
                  </a:lnTo>
                  <a:lnTo>
                    <a:pt x="497039" y="239991"/>
                  </a:lnTo>
                  <a:close/>
                </a:path>
                <a:path w="2807970" h="318769">
                  <a:moveTo>
                    <a:pt x="500138" y="267766"/>
                  </a:moveTo>
                  <a:lnTo>
                    <a:pt x="499427" y="260921"/>
                  </a:lnTo>
                  <a:lnTo>
                    <a:pt x="492582" y="261645"/>
                  </a:lnTo>
                  <a:lnTo>
                    <a:pt x="493306" y="268478"/>
                  </a:lnTo>
                  <a:lnTo>
                    <a:pt x="500138" y="267766"/>
                  </a:lnTo>
                  <a:close/>
                </a:path>
                <a:path w="2807970" h="318769">
                  <a:moveTo>
                    <a:pt x="510628" y="237845"/>
                  </a:moveTo>
                  <a:lnTo>
                    <a:pt x="509549" y="231051"/>
                  </a:lnTo>
                  <a:lnTo>
                    <a:pt x="502754" y="232130"/>
                  </a:lnTo>
                  <a:lnTo>
                    <a:pt x="503834" y="238925"/>
                  </a:lnTo>
                  <a:lnTo>
                    <a:pt x="510628" y="237845"/>
                  </a:lnTo>
                  <a:close/>
                </a:path>
                <a:path w="2807970" h="318769">
                  <a:moveTo>
                    <a:pt x="513829" y="266331"/>
                  </a:moveTo>
                  <a:lnTo>
                    <a:pt x="513105" y="259486"/>
                  </a:lnTo>
                  <a:lnTo>
                    <a:pt x="506272" y="260210"/>
                  </a:lnTo>
                  <a:lnTo>
                    <a:pt x="506984" y="267042"/>
                  </a:lnTo>
                  <a:lnTo>
                    <a:pt x="513829" y="266331"/>
                  </a:lnTo>
                  <a:close/>
                </a:path>
                <a:path w="2807970" h="318769">
                  <a:moveTo>
                    <a:pt x="524217" y="235699"/>
                  </a:moveTo>
                  <a:lnTo>
                    <a:pt x="523138" y="228904"/>
                  </a:lnTo>
                  <a:lnTo>
                    <a:pt x="516343" y="229971"/>
                  </a:lnTo>
                  <a:lnTo>
                    <a:pt x="517423" y="236766"/>
                  </a:lnTo>
                  <a:lnTo>
                    <a:pt x="524217" y="235699"/>
                  </a:lnTo>
                  <a:close/>
                </a:path>
                <a:path w="2807970" h="318769">
                  <a:moveTo>
                    <a:pt x="527507" y="264896"/>
                  </a:moveTo>
                  <a:lnTo>
                    <a:pt x="526796" y="258064"/>
                  </a:lnTo>
                  <a:lnTo>
                    <a:pt x="519950" y="258775"/>
                  </a:lnTo>
                  <a:lnTo>
                    <a:pt x="520661" y="265620"/>
                  </a:lnTo>
                  <a:lnTo>
                    <a:pt x="527507" y="264896"/>
                  </a:lnTo>
                  <a:close/>
                </a:path>
                <a:path w="2807970" h="318769">
                  <a:moveTo>
                    <a:pt x="537806" y="233540"/>
                  </a:moveTo>
                  <a:lnTo>
                    <a:pt x="536727" y="226745"/>
                  </a:lnTo>
                  <a:lnTo>
                    <a:pt x="529932" y="227825"/>
                  </a:lnTo>
                  <a:lnTo>
                    <a:pt x="531012" y="234619"/>
                  </a:lnTo>
                  <a:lnTo>
                    <a:pt x="537806" y="233540"/>
                  </a:lnTo>
                  <a:close/>
                </a:path>
                <a:path w="2807970" h="318769">
                  <a:moveTo>
                    <a:pt x="541185" y="263474"/>
                  </a:moveTo>
                  <a:lnTo>
                    <a:pt x="540473" y="256628"/>
                  </a:lnTo>
                  <a:lnTo>
                    <a:pt x="533628" y="257340"/>
                  </a:lnTo>
                  <a:lnTo>
                    <a:pt x="534352" y="264185"/>
                  </a:lnTo>
                  <a:lnTo>
                    <a:pt x="541185" y="263474"/>
                  </a:lnTo>
                  <a:close/>
                </a:path>
                <a:path w="2807970" h="318769">
                  <a:moveTo>
                    <a:pt x="551395" y="231394"/>
                  </a:moveTo>
                  <a:lnTo>
                    <a:pt x="550316" y="224599"/>
                  </a:lnTo>
                  <a:lnTo>
                    <a:pt x="543521" y="225679"/>
                  </a:lnTo>
                  <a:lnTo>
                    <a:pt x="544601" y="232473"/>
                  </a:lnTo>
                  <a:lnTo>
                    <a:pt x="551395" y="231394"/>
                  </a:lnTo>
                  <a:close/>
                </a:path>
                <a:path w="2807970" h="318769">
                  <a:moveTo>
                    <a:pt x="554875" y="262039"/>
                  </a:moveTo>
                  <a:lnTo>
                    <a:pt x="554151" y="255193"/>
                  </a:lnTo>
                  <a:lnTo>
                    <a:pt x="547319" y="255917"/>
                  </a:lnTo>
                  <a:lnTo>
                    <a:pt x="548030" y="262750"/>
                  </a:lnTo>
                  <a:lnTo>
                    <a:pt x="554875" y="262039"/>
                  </a:lnTo>
                  <a:close/>
                </a:path>
                <a:path w="2807970" h="318769">
                  <a:moveTo>
                    <a:pt x="564972" y="229247"/>
                  </a:moveTo>
                  <a:lnTo>
                    <a:pt x="563905" y="222453"/>
                  </a:lnTo>
                  <a:lnTo>
                    <a:pt x="557110" y="223532"/>
                  </a:lnTo>
                  <a:lnTo>
                    <a:pt x="558190" y="230327"/>
                  </a:lnTo>
                  <a:lnTo>
                    <a:pt x="564972" y="229247"/>
                  </a:lnTo>
                  <a:close/>
                </a:path>
                <a:path w="2807970" h="318769">
                  <a:moveTo>
                    <a:pt x="568553" y="260604"/>
                  </a:moveTo>
                  <a:lnTo>
                    <a:pt x="567842" y="253771"/>
                  </a:lnTo>
                  <a:lnTo>
                    <a:pt x="560997" y="254482"/>
                  </a:lnTo>
                  <a:lnTo>
                    <a:pt x="561721" y="261327"/>
                  </a:lnTo>
                  <a:lnTo>
                    <a:pt x="568553" y="260604"/>
                  </a:lnTo>
                  <a:close/>
                </a:path>
                <a:path w="2807970" h="318769">
                  <a:moveTo>
                    <a:pt x="578561" y="227101"/>
                  </a:moveTo>
                  <a:lnTo>
                    <a:pt x="577494" y="220306"/>
                  </a:lnTo>
                  <a:lnTo>
                    <a:pt x="570699" y="221373"/>
                  </a:lnTo>
                  <a:lnTo>
                    <a:pt x="571766" y="228168"/>
                  </a:lnTo>
                  <a:lnTo>
                    <a:pt x="578561" y="227101"/>
                  </a:lnTo>
                  <a:close/>
                </a:path>
                <a:path w="2807970" h="318769">
                  <a:moveTo>
                    <a:pt x="582244" y="259168"/>
                  </a:moveTo>
                  <a:lnTo>
                    <a:pt x="581520" y="252336"/>
                  </a:lnTo>
                  <a:lnTo>
                    <a:pt x="574675" y="253047"/>
                  </a:lnTo>
                  <a:lnTo>
                    <a:pt x="575398" y="259892"/>
                  </a:lnTo>
                  <a:lnTo>
                    <a:pt x="582244" y="259168"/>
                  </a:lnTo>
                  <a:close/>
                </a:path>
                <a:path w="2807970" h="318769">
                  <a:moveTo>
                    <a:pt x="592150" y="224942"/>
                  </a:moveTo>
                  <a:lnTo>
                    <a:pt x="591083" y="218147"/>
                  </a:lnTo>
                  <a:lnTo>
                    <a:pt x="584288" y="219227"/>
                  </a:lnTo>
                  <a:lnTo>
                    <a:pt x="585355" y="226021"/>
                  </a:lnTo>
                  <a:lnTo>
                    <a:pt x="592150" y="224942"/>
                  </a:lnTo>
                  <a:close/>
                </a:path>
                <a:path w="2807970" h="318769">
                  <a:moveTo>
                    <a:pt x="595922" y="257746"/>
                  </a:moveTo>
                  <a:lnTo>
                    <a:pt x="595198" y="250901"/>
                  </a:lnTo>
                  <a:lnTo>
                    <a:pt x="588365" y="251612"/>
                  </a:lnTo>
                  <a:lnTo>
                    <a:pt x="589076" y="258457"/>
                  </a:lnTo>
                  <a:lnTo>
                    <a:pt x="595922" y="257746"/>
                  </a:lnTo>
                  <a:close/>
                </a:path>
                <a:path w="2807970" h="318769">
                  <a:moveTo>
                    <a:pt x="605739" y="222796"/>
                  </a:moveTo>
                  <a:lnTo>
                    <a:pt x="604672" y="216001"/>
                  </a:lnTo>
                  <a:lnTo>
                    <a:pt x="597877" y="217081"/>
                  </a:lnTo>
                  <a:lnTo>
                    <a:pt x="598944" y="223875"/>
                  </a:lnTo>
                  <a:lnTo>
                    <a:pt x="605739" y="222796"/>
                  </a:lnTo>
                  <a:close/>
                </a:path>
                <a:path w="2807970" h="318769">
                  <a:moveTo>
                    <a:pt x="609600" y="256311"/>
                  </a:moveTo>
                  <a:lnTo>
                    <a:pt x="608888" y="249466"/>
                  </a:lnTo>
                  <a:lnTo>
                    <a:pt x="602043" y="250190"/>
                  </a:lnTo>
                  <a:lnTo>
                    <a:pt x="602767" y="257022"/>
                  </a:lnTo>
                  <a:lnTo>
                    <a:pt x="609600" y="256311"/>
                  </a:lnTo>
                  <a:close/>
                </a:path>
                <a:path w="2807970" h="318769">
                  <a:moveTo>
                    <a:pt x="619328" y="220649"/>
                  </a:moveTo>
                  <a:lnTo>
                    <a:pt x="618261" y="213855"/>
                  </a:lnTo>
                  <a:lnTo>
                    <a:pt x="611466" y="214934"/>
                  </a:lnTo>
                  <a:lnTo>
                    <a:pt x="612533" y="221729"/>
                  </a:lnTo>
                  <a:lnTo>
                    <a:pt x="619328" y="220649"/>
                  </a:lnTo>
                  <a:close/>
                </a:path>
                <a:path w="2807970" h="318769">
                  <a:moveTo>
                    <a:pt x="623290" y="254876"/>
                  </a:moveTo>
                  <a:lnTo>
                    <a:pt x="622566" y="248043"/>
                  </a:lnTo>
                  <a:lnTo>
                    <a:pt x="615721" y="248754"/>
                  </a:lnTo>
                  <a:lnTo>
                    <a:pt x="616445" y="255600"/>
                  </a:lnTo>
                  <a:lnTo>
                    <a:pt x="623290" y="254876"/>
                  </a:lnTo>
                  <a:close/>
                </a:path>
                <a:path w="2807970" h="318769">
                  <a:moveTo>
                    <a:pt x="632917" y="218503"/>
                  </a:moveTo>
                  <a:lnTo>
                    <a:pt x="631837" y="211709"/>
                  </a:lnTo>
                  <a:lnTo>
                    <a:pt x="625043" y="212775"/>
                  </a:lnTo>
                  <a:lnTo>
                    <a:pt x="626122" y="219570"/>
                  </a:lnTo>
                  <a:lnTo>
                    <a:pt x="632917" y="218503"/>
                  </a:lnTo>
                  <a:close/>
                </a:path>
                <a:path w="2807970" h="318769">
                  <a:moveTo>
                    <a:pt x="636968" y="253453"/>
                  </a:moveTo>
                  <a:lnTo>
                    <a:pt x="636244" y="246608"/>
                  </a:lnTo>
                  <a:lnTo>
                    <a:pt x="629412" y="247319"/>
                  </a:lnTo>
                  <a:lnTo>
                    <a:pt x="630123" y="254165"/>
                  </a:lnTo>
                  <a:lnTo>
                    <a:pt x="636968" y="253453"/>
                  </a:lnTo>
                  <a:close/>
                </a:path>
                <a:path w="2807970" h="318769">
                  <a:moveTo>
                    <a:pt x="646506" y="216344"/>
                  </a:moveTo>
                  <a:lnTo>
                    <a:pt x="645426" y="209550"/>
                  </a:lnTo>
                  <a:lnTo>
                    <a:pt x="638632" y="210629"/>
                  </a:lnTo>
                  <a:lnTo>
                    <a:pt x="639711" y="217424"/>
                  </a:lnTo>
                  <a:lnTo>
                    <a:pt x="646506" y="216344"/>
                  </a:lnTo>
                  <a:close/>
                </a:path>
                <a:path w="2807970" h="318769">
                  <a:moveTo>
                    <a:pt x="650646" y="252018"/>
                  </a:moveTo>
                  <a:lnTo>
                    <a:pt x="649935" y="245173"/>
                  </a:lnTo>
                  <a:lnTo>
                    <a:pt x="643089" y="245897"/>
                  </a:lnTo>
                  <a:lnTo>
                    <a:pt x="643813" y="252730"/>
                  </a:lnTo>
                  <a:lnTo>
                    <a:pt x="650646" y="252018"/>
                  </a:lnTo>
                  <a:close/>
                </a:path>
                <a:path w="2807970" h="318769">
                  <a:moveTo>
                    <a:pt x="660095" y="214198"/>
                  </a:moveTo>
                  <a:lnTo>
                    <a:pt x="659015" y="207403"/>
                  </a:lnTo>
                  <a:lnTo>
                    <a:pt x="652221" y="208483"/>
                  </a:lnTo>
                  <a:lnTo>
                    <a:pt x="653300" y="215277"/>
                  </a:lnTo>
                  <a:lnTo>
                    <a:pt x="660095" y="214198"/>
                  </a:lnTo>
                  <a:close/>
                </a:path>
                <a:path w="2807970" h="318769">
                  <a:moveTo>
                    <a:pt x="664337" y="250583"/>
                  </a:moveTo>
                  <a:lnTo>
                    <a:pt x="663613" y="243738"/>
                  </a:lnTo>
                  <a:lnTo>
                    <a:pt x="656767" y="244462"/>
                  </a:lnTo>
                  <a:lnTo>
                    <a:pt x="657491" y="251294"/>
                  </a:lnTo>
                  <a:lnTo>
                    <a:pt x="664337" y="250583"/>
                  </a:lnTo>
                  <a:close/>
                </a:path>
                <a:path w="2807970" h="318769">
                  <a:moveTo>
                    <a:pt x="673684" y="212051"/>
                  </a:moveTo>
                  <a:lnTo>
                    <a:pt x="672604" y="205257"/>
                  </a:lnTo>
                  <a:lnTo>
                    <a:pt x="665810" y="206336"/>
                  </a:lnTo>
                  <a:lnTo>
                    <a:pt x="666889" y="213118"/>
                  </a:lnTo>
                  <a:lnTo>
                    <a:pt x="673684" y="212051"/>
                  </a:lnTo>
                  <a:close/>
                </a:path>
                <a:path w="2807970" h="318769">
                  <a:moveTo>
                    <a:pt x="678014" y="249148"/>
                  </a:moveTo>
                  <a:lnTo>
                    <a:pt x="677291" y="242316"/>
                  </a:lnTo>
                  <a:lnTo>
                    <a:pt x="670458" y="243027"/>
                  </a:lnTo>
                  <a:lnTo>
                    <a:pt x="671169" y="249872"/>
                  </a:lnTo>
                  <a:lnTo>
                    <a:pt x="678014" y="249148"/>
                  </a:lnTo>
                  <a:close/>
                </a:path>
                <a:path w="2807970" h="318769">
                  <a:moveTo>
                    <a:pt x="687273" y="209905"/>
                  </a:moveTo>
                  <a:lnTo>
                    <a:pt x="686193" y="203111"/>
                  </a:lnTo>
                  <a:lnTo>
                    <a:pt x="679399" y="204177"/>
                  </a:lnTo>
                  <a:lnTo>
                    <a:pt x="680478" y="210972"/>
                  </a:lnTo>
                  <a:lnTo>
                    <a:pt x="687273" y="209905"/>
                  </a:lnTo>
                  <a:close/>
                </a:path>
                <a:path w="2807970" h="318769">
                  <a:moveTo>
                    <a:pt x="691692" y="247726"/>
                  </a:moveTo>
                  <a:lnTo>
                    <a:pt x="690981" y="240880"/>
                  </a:lnTo>
                  <a:lnTo>
                    <a:pt x="684136" y="241592"/>
                  </a:lnTo>
                  <a:lnTo>
                    <a:pt x="684860" y="248437"/>
                  </a:lnTo>
                  <a:lnTo>
                    <a:pt x="691692" y="247726"/>
                  </a:lnTo>
                  <a:close/>
                </a:path>
                <a:path w="2807970" h="318769">
                  <a:moveTo>
                    <a:pt x="700862" y="207746"/>
                  </a:moveTo>
                  <a:lnTo>
                    <a:pt x="699782" y="200952"/>
                  </a:lnTo>
                  <a:lnTo>
                    <a:pt x="692988" y="202031"/>
                  </a:lnTo>
                  <a:lnTo>
                    <a:pt x="694067" y="208826"/>
                  </a:lnTo>
                  <a:lnTo>
                    <a:pt x="700862" y="207746"/>
                  </a:lnTo>
                  <a:close/>
                </a:path>
                <a:path w="2807970" h="318769">
                  <a:moveTo>
                    <a:pt x="705383" y="246291"/>
                  </a:moveTo>
                  <a:lnTo>
                    <a:pt x="704659" y="239445"/>
                  </a:lnTo>
                  <a:lnTo>
                    <a:pt x="697814" y="240169"/>
                  </a:lnTo>
                  <a:lnTo>
                    <a:pt x="698538" y="247002"/>
                  </a:lnTo>
                  <a:lnTo>
                    <a:pt x="705383" y="246291"/>
                  </a:lnTo>
                  <a:close/>
                </a:path>
                <a:path w="2807970" h="318769">
                  <a:moveTo>
                    <a:pt x="714451" y="205600"/>
                  </a:moveTo>
                  <a:lnTo>
                    <a:pt x="713371" y="198805"/>
                  </a:lnTo>
                  <a:lnTo>
                    <a:pt x="706577" y="199885"/>
                  </a:lnTo>
                  <a:lnTo>
                    <a:pt x="707656" y="206679"/>
                  </a:lnTo>
                  <a:lnTo>
                    <a:pt x="714451" y="205600"/>
                  </a:lnTo>
                  <a:close/>
                </a:path>
                <a:path w="2807970" h="318769">
                  <a:moveTo>
                    <a:pt x="719061" y="244856"/>
                  </a:moveTo>
                  <a:lnTo>
                    <a:pt x="718337" y="238010"/>
                  </a:lnTo>
                  <a:lnTo>
                    <a:pt x="711504" y="238734"/>
                  </a:lnTo>
                  <a:lnTo>
                    <a:pt x="712216" y="245567"/>
                  </a:lnTo>
                  <a:lnTo>
                    <a:pt x="719061" y="244856"/>
                  </a:lnTo>
                  <a:close/>
                </a:path>
                <a:path w="2807970" h="318769">
                  <a:moveTo>
                    <a:pt x="728027" y="203454"/>
                  </a:moveTo>
                  <a:lnTo>
                    <a:pt x="726960" y="196659"/>
                  </a:lnTo>
                  <a:lnTo>
                    <a:pt x="720166" y="197739"/>
                  </a:lnTo>
                  <a:lnTo>
                    <a:pt x="721245" y="204520"/>
                  </a:lnTo>
                  <a:lnTo>
                    <a:pt x="728027" y="203454"/>
                  </a:lnTo>
                  <a:close/>
                </a:path>
                <a:path w="2807970" h="318769">
                  <a:moveTo>
                    <a:pt x="732739" y="243420"/>
                  </a:moveTo>
                  <a:lnTo>
                    <a:pt x="732028" y="236588"/>
                  </a:lnTo>
                  <a:lnTo>
                    <a:pt x="725182" y="237299"/>
                  </a:lnTo>
                  <a:lnTo>
                    <a:pt x="725906" y="244144"/>
                  </a:lnTo>
                  <a:lnTo>
                    <a:pt x="732739" y="243420"/>
                  </a:lnTo>
                  <a:close/>
                </a:path>
                <a:path w="2807970" h="318769">
                  <a:moveTo>
                    <a:pt x="741616" y="201307"/>
                  </a:moveTo>
                  <a:lnTo>
                    <a:pt x="740549" y="194513"/>
                  </a:lnTo>
                  <a:lnTo>
                    <a:pt x="733755" y="195580"/>
                  </a:lnTo>
                  <a:lnTo>
                    <a:pt x="734822" y="202374"/>
                  </a:lnTo>
                  <a:lnTo>
                    <a:pt x="741616" y="201307"/>
                  </a:lnTo>
                  <a:close/>
                </a:path>
                <a:path w="2807970" h="318769">
                  <a:moveTo>
                    <a:pt x="746429" y="241998"/>
                  </a:moveTo>
                  <a:lnTo>
                    <a:pt x="745705" y="235153"/>
                  </a:lnTo>
                  <a:lnTo>
                    <a:pt x="738860" y="235864"/>
                  </a:lnTo>
                  <a:lnTo>
                    <a:pt x="739584" y="242709"/>
                  </a:lnTo>
                  <a:lnTo>
                    <a:pt x="746429" y="241998"/>
                  </a:lnTo>
                  <a:close/>
                </a:path>
                <a:path w="2807970" h="318769">
                  <a:moveTo>
                    <a:pt x="755205" y="199148"/>
                  </a:moveTo>
                  <a:lnTo>
                    <a:pt x="754138" y="192354"/>
                  </a:lnTo>
                  <a:lnTo>
                    <a:pt x="747344" y="193433"/>
                  </a:lnTo>
                  <a:lnTo>
                    <a:pt x="748411" y="200228"/>
                  </a:lnTo>
                  <a:lnTo>
                    <a:pt x="755205" y="199148"/>
                  </a:lnTo>
                  <a:close/>
                </a:path>
                <a:path w="2807970" h="318769">
                  <a:moveTo>
                    <a:pt x="760107" y="240563"/>
                  </a:moveTo>
                  <a:lnTo>
                    <a:pt x="759383" y="233718"/>
                  </a:lnTo>
                  <a:lnTo>
                    <a:pt x="752551" y="234442"/>
                  </a:lnTo>
                  <a:lnTo>
                    <a:pt x="753262" y="241274"/>
                  </a:lnTo>
                  <a:lnTo>
                    <a:pt x="760107" y="240563"/>
                  </a:lnTo>
                  <a:close/>
                </a:path>
                <a:path w="2807970" h="318769">
                  <a:moveTo>
                    <a:pt x="768794" y="197002"/>
                  </a:moveTo>
                  <a:lnTo>
                    <a:pt x="767727" y="190207"/>
                  </a:lnTo>
                  <a:lnTo>
                    <a:pt x="760933" y="191287"/>
                  </a:lnTo>
                  <a:lnTo>
                    <a:pt x="762000" y="198081"/>
                  </a:lnTo>
                  <a:lnTo>
                    <a:pt x="768794" y="197002"/>
                  </a:lnTo>
                  <a:close/>
                </a:path>
                <a:path w="2807970" h="318769">
                  <a:moveTo>
                    <a:pt x="773785" y="239128"/>
                  </a:moveTo>
                  <a:lnTo>
                    <a:pt x="773074" y="232295"/>
                  </a:lnTo>
                  <a:lnTo>
                    <a:pt x="766229" y="233006"/>
                  </a:lnTo>
                  <a:lnTo>
                    <a:pt x="766953" y="239852"/>
                  </a:lnTo>
                  <a:lnTo>
                    <a:pt x="773785" y="239128"/>
                  </a:lnTo>
                  <a:close/>
                </a:path>
                <a:path w="2807970" h="318769">
                  <a:moveTo>
                    <a:pt x="782383" y="194856"/>
                  </a:moveTo>
                  <a:lnTo>
                    <a:pt x="781304" y="188061"/>
                  </a:lnTo>
                  <a:lnTo>
                    <a:pt x="774522" y="189128"/>
                  </a:lnTo>
                  <a:lnTo>
                    <a:pt x="775589" y="195922"/>
                  </a:lnTo>
                  <a:lnTo>
                    <a:pt x="782383" y="194856"/>
                  </a:lnTo>
                  <a:close/>
                </a:path>
                <a:path w="2807970" h="318769">
                  <a:moveTo>
                    <a:pt x="787476" y="237693"/>
                  </a:moveTo>
                  <a:lnTo>
                    <a:pt x="786752" y="230860"/>
                  </a:lnTo>
                  <a:lnTo>
                    <a:pt x="779907" y="231571"/>
                  </a:lnTo>
                  <a:lnTo>
                    <a:pt x="780630" y="238417"/>
                  </a:lnTo>
                  <a:lnTo>
                    <a:pt x="787476" y="237693"/>
                  </a:lnTo>
                  <a:close/>
                </a:path>
                <a:path w="2807970" h="318769">
                  <a:moveTo>
                    <a:pt x="795972" y="192709"/>
                  </a:moveTo>
                  <a:lnTo>
                    <a:pt x="794893" y="185915"/>
                  </a:lnTo>
                  <a:lnTo>
                    <a:pt x="788098" y="186982"/>
                  </a:lnTo>
                  <a:lnTo>
                    <a:pt x="789178" y="193776"/>
                  </a:lnTo>
                  <a:lnTo>
                    <a:pt x="795972" y="192709"/>
                  </a:lnTo>
                  <a:close/>
                </a:path>
                <a:path w="2807970" h="318769">
                  <a:moveTo>
                    <a:pt x="801154" y="236270"/>
                  </a:moveTo>
                  <a:lnTo>
                    <a:pt x="800430" y="229425"/>
                  </a:lnTo>
                  <a:lnTo>
                    <a:pt x="793597" y="230136"/>
                  </a:lnTo>
                  <a:lnTo>
                    <a:pt x="794308" y="236982"/>
                  </a:lnTo>
                  <a:lnTo>
                    <a:pt x="801154" y="236270"/>
                  </a:lnTo>
                  <a:close/>
                </a:path>
                <a:path w="2807970" h="318769">
                  <a:moveTo>
                    <a:pt x="809561" y="190550"/>
                  </a:moveTo>
                  <a:lnTo>
                    <a:pt x="808482" y="183756"/>
                  </a:lnTo>
                  <a:lnTo>
                    <a:pt x="801687" y="184835"/>
                  </a:lnTo>
                  <a:lnTo>
                    <a:pt x="802767" y="191630"/>
                  </a:lnTo>
                  <a:lnTo>
                    <a:pt x="809561" y="190550"/>
                  </a:lnTo>
                  <a:close/>
                </a:path>
                <a:path w="2807970" h="318769">
                  <a:moveTo>
                    <a:pt x="814832" y="234835"/>
                  </a:moveTo>
                  <a:lnTo>
                    <a:pt x="814120" y="227990"/>
                  </a:lnTo>
                  <a:lnTo>
                    <a:pt x="807275" y="228714"/>
                  </a:lnTo>
                  <a:lnTo>
                    <a:pt x="807999" y="235546"/>
                  </a:lnTo>
                  <a:lnTo>
                    <a:pt x="814832" y="234835"/>
                  </a:lnTo>
                  <a:close/>
                </a:path>
                <a:path w="2807970" h="318769">
                  <a:moveTo>
                    <a:pt x="823150" y="188404"/>
                  </a:moveTo>
                  <a:lnTo>
                    <a:pt x="822071" y="181610"/>
                  </a:lnTo>
                  <a:lnTo>
                    <a:pt x="815276" y="182689"/>
                  </a:lnTo>
                  <a:lnTo>
                    <a:pt x="816356" y="189484"/>
                  </a:lnTo>
                  <a:lnTo>
                    <a:pt x="823150" y="188404"/>
                  </a:lnTo>
                  <a:close/>
                </a:path>
                <a:path w="2807970" h="318769">
                  <a:moveTo>
                    <a:pt x="828522" y="233400"/>
                  </a:moveTo>
                  <a:lnTo>
                    <a:pt x="827798" y="226568"/>
                  </a:lnTo>
                  <a:lnTo>
                    <a:pt x="820953" y="227279"/>
                  </a:lnTo>
                  <a:lnTo>
                    <a:pt x="821677" y="234124"/>
                  </a:lnTo>
                  <a:lnTo>
                    <a:pt x="828522" y="233400"/>
                  </a:lnTo>
                  <a:close/>
                </a:path>
                <a:path w="2807970" h="318769">
                  <a:moveTo>
                    <a:pt x="836739" y="186258"/>
                  </a:moveTo>
                  <a:lnTo>
                    <a:pt x="835660" y="179463"/>
                  </a:lnTo>
                  <a:lnTo>
                    <a:pt x="828865" y="180530"/>
                  </a:lnTo>
                  <a:lnTo>
                    <a:pt x="829945" y="187325"/>
                  </a:lnTo>
                  <a:lnTo>
                    <a:pt x="836739" y="186258"/>
                  </a:lnTo>
                  <a:close/>
                </a:path>
                <a:path w="2807970" h="318769">
                  <a:moveTo>
                    <a:pt x="842200" y="231978"/>
                  </a:moveTo>
                  <a:lnTo>
                    <a:pt x="841476" y="225132"/>
                  </a:lnTo>
                  <a:lnTo>
                    <a:pt x="834644" y="225844"/>
                  </a:lnTo>
                  <a:lnTo>
                    <a:pt x="835355" y="232689"/>
                  </a:lnTo>
                  <a:lnTo>
                    <a:pt x="842200" y="231978"/>
                  </a:lnTo>
                  <a:close/>
                </a:path>
                <a:path w="2807970" h="318769">
                  <a:moveTo>
                    <a:pt x="850328" y="184111"/>
                  </a:moveTo>
                  <a:lnTo>
                    <a:pt x="849249" y="177317"/>
                  </a:lnTo>
                  <a:lnTo>
                    <a:pt x="842454" y="178384"/>
                  </a:lnTo>
                  <a:lnTo>
                    <a:pt x="843534" y="185178"/>
                  </a:lnTo>
                  <a:lnTo>
                    <a:pt x="850328" y="184111"/>
                  </a:lnTo>
                  <a:close/>
                </a:path>
                <a:path w="2807970" h="318769">
                  <a:moveTo>
                    <a:pt x="855878" y="230543"/>
                  </a:moveTo>
                  <a:lnTo>
                    <a:pt x="855167" y="223697"/>
                  </a:lnTo>
                  <a:lnTo>
                    <a:pt x="848321" y="224421"/>
                  </a:lnTo>
                  <a:lnTo>
                    <a:pt x="849045" y="231254"/>
                  </a:lnTo>
                  <a:lnTo>
                    <a:pt x="855878" y="230543"/>
                  </a:lnTo>
                  <a:close/>
                </a:path>
                <a:path w="2807970" h="318769">
                  <a:moveTo>
                    <a:pt x="863917" y="181952"/>
                  </a:moveTo>
                  <a:lnTo>
                    <a:pt x="862838" y="175158"/>
                  </a:lnTo>
                  <a:lnTo>
                    <a:pt x="856043" y="176237"/>
                  </a:lnTo>
                  <a:lnTo>
                    <a:pt x="857123" y="183032"/>
                  </a:lnTo>
                  <a:lnTo>
                    <a:pt x="863917" y="181952"/>
                  </a:lnTo>
                  <a:close/>
                </a:path>
                <a:path w="2807970" h="318769">
                  <a:moveTo>
                    <a:pt x="869569" y="229108"/>
                  </a:moveTo>
                  <a:lnTo>
                    <a:pt x="868845" y="222262"/>
                  </a:lnTo>
                  <a:lnTo>
                    <a:pt x="861999" y="222986"/>
                  </a:lnTo>
                  <a:lnTo>
                    <a:pt x="862723" y="229819"/>
                  </a:lnTo>
                  <a:lnTo>
                    <a:pt x="869569" y="229108"/>
                  </a:lnTo>
                  <a:close/>
                </a:path>
                <a:path w="2807970" h="318769">
                  <a:moveTo>
                    <a:pt x="877506" y="179806"/>
                  </a:moveTo>
                  <a:lnTo>
                    <a:pt x="876427" y="173012"/>
                  </a:lnTo>
                  <a:lnTo>
                    <a:pt x="869632" y="174091"/>
                  </a:lnTo>
                  <a:lnTo>
                    <a:pt x="870712" y="180886"/>
                  </a:lnTo>
                  <a:lnTo>
                    <a:pt x="877506" y="179806"/>
                  </a:lnTo>
                  <a:close/>
                </a:path>
                <a:path w="2807970" h="318769">
                  <a:moveTo>
                    <a:pt x="883246" y="227672"/>
                  </a:moveTo>
                  <a:lnTo>
                    <a:pt x="882523" y="220840"/>
                  </a:lnTo>
                  <a:lnTo>
                    <a:pt x="875690" y="221551"/>
                  </a:lnTo>
                  <a:lnTo>
                    <a:pt x="876401" y="228396"/>
                  </a:lnTo>
                  <a:lnTo>
                    <a:pt x="883246" y="227672"/>
                  </a:lnTo>
                  <a:close/>
                </a:path>
                <a:path w="2807970" h="318769">
                  <a:moveTo>
                    <a:pt x="891082" y="177660"/>
                  </a:moveTo>
                  <a:lnTo>
                    <a:pt x="890016" y="170865"/>
                  </a:lnTo>
                  <a:lnTo>
                    <a:pt x="883221" y="171932"/>
                  </a:lnTo>
                  <a:lnTo>
                    <a:pt x="884288" y="178727"/>
                  </a:lnTo>
                  <a:lnTo>
                    <a:pt x="891082" y="177660"/>
                  </a:lnTo>
                  <a:close/>
                </a:path>
                <a:path w="2807970" h="318769">
                  <a:moveTo>
                    <a:pt x="896924" y="226250"/>
                  </a:moveTo>
                  <a:lnTo>
                    <a:pt x="896213" y="219405"/>
                  </a:lnTo>
                  <a:lnTo>
                    <a:pt x="889368" y="220116"/>
                  </a:lnTo>
                  <a:lnTo>
                    <a:pt x="890092" y="226961"/>
                  </a:lnTo>
                  <a:lnTo>
                    <a:pt x="896924" y="226250"/>
                  </a:lnTo>
                  <a:close/>
                </a:path>
                <a:path w="2807970" h="318769">
                  <a:moveTo>
                    <a:pt x="904671" y="175514"/>
                  </a:moveTo>
                  <a:lnTo>
                    <a:pt x="903605" y="168719"/>
                  </a:lnTo>
                  <a:lnTo>
                    <a:pt x="896810" y="169786"/>
                  </a:lnTo>
                  <a:lnTo>
                    <a:pt x="897877" y="176580"/>
                  </a:lnTo>
                  <a:lnTo>
                    <a:pt x="904671" y="175514"/>
                  </a:lnTo>
                  <a:close/>
                </a:path>
                <a:path w="2807970" h="318769">
                  <a:moveTo>
                    <a:pt x="910615" y="224815"/>
                  </a:moveTo>
                  <a:lnTo>
                    <a:pt x="909891" y="217970"/>
                  </a:lnTo>
                  <a:lnTo>
                    <a:pt x="903046" y="218694"/>
                  </a:lnTo>
                  <a:lnTo>
                    <a:pt x="903770" y="225526"/>
                  </a:lnTo>
                  <a:lnTo>
                    <a:pt x="910615" y="224815"/>
                  </a:lnTo>
                  <a:close/>
                </a:path>
                <a:path w="2807970" h="318769">
                  <a:moveTo>
                    <a:pt x="918260" y="173355"/>
                  </a:moveTo>
                  <a:lnTo>
                    <a:pt x="917194" y="166560"/>
                  </a:lnTo>
                  <a:lnTo>
                    <a:pt x="910399" y="167640"/>
                  </a:lnTo>
                  <a:lnTo>
                    <a:pt x="911466" y="174434"/>
                  </a:lnTo>
                  <a:lnTo>
                    <a:pt x="918260" y="173355"/>
                  </a:lnTo>
                  <a:close/>
                </a:path>
                <a:path w="2807970" h="318769">
                  <a:moveTo>
                    <a:pt x="924293" y="223380"/>
                  </a:moveTo>
                  <a:lnTo>
                    <a:pt x="923569" y="216535"/>
                  </a:lnTo>
                  <a:lnTo>
                    <a:pt x="916736" y="217258"/>
                  </a:lnTo>
                  <a:lnTo>
                    <a:pt x="917448" y="224091"/>
                  </a:lnTo>
                  <a:lnTo>
                    <a:pt x="924293" y="223380"/>
                  </a:lnTo>
                  <a:close/>
                </a:path>
                <a:path w="2807970" h="318769">
                  <a:moveTo>
                    <a:pt x="931849" y="171208"/>
                  </a:moveTo>
                  <a:lnTo>
                    <a:pt x="930783" y="164414"/>
                  </a:lnTo>
                  <a:lnTo>
                    <a:pt x="923988" y="165493"/>
                  </a:lnTo>
                  <a:lnTo>
                    <a:pt x="925055" y="172288"/>
                  </a:lnTo>
                  <a:lnTo>
                    <a:pt x="931849" y="171208"/>
                  </a:lnTo>
                  <a:close/>
                </a:path>
                <a:path w="2807970" h="318769">
                  <a:moveTo>
                    <a:pt x="937971" y="221945"/>
                  </a:moveTo>
                  <a:lnTo>
                    <a:pt x="937260" y="215112"/>
                  </a:lnTo>
                  <a:lnTo>
                    <a:pt x="930414" y="215823"/>
                  </a:lnTo>
                  <a:lnTo>
                    <a:pt x="931138" y="222669"/>
                  </a:lnTo>
                  <a:lnTo>
                    <a:pt x="937971" y="221945"/>
                  </a:lnTo>
                  <a:close/>
                </a:path>
                <a:path w="2807970" h="318769">
                  <a:moveTo>
                    <a:pt x="945438" y="169062"/>
                  </a:moveTo>
                  <a:lnTo>
                    <a:pt x="944359" y="162267"/>
                  </a:lnTo>
                  <a:lnTo>
                    <a:pt x="937564" y="163334"/>
                  </a:lnTo>
                  <a:lnTo>
                    <a:pt x="938644" y="170129"/>
                  </a:lnTo>
                  <a:lnTo>
                    <a:pt x="945438" y="169062"/>
                  </a:lnTo>
                  <a:close/>
                </a:path>
                <a:path w="2807970" h="318769">
                  <a:moveTo>
                    <a:pt x="951661" y="220522"/>
                  </a:moveTo>
                  <a:lnTo>
                    <a:pt x="950937" y="213677"/>
                  </a:lnTo>
                  <a:lnTo>
                    <a:pt x="944092" y="214388"/>
                  </a:lnTo>
                  <a:lnTo>
                    <a:pt x="944816" y="221234"/>
                  </a:lnTo>
                  <a:lnTo>
                    <a:pt x="951661" y="220522"/>
                  </a:lnTo>
                  <a:close/>
                </a:path>
                <a:path w="2807970" h="318769">
                  <a:moveTo>
                    <a:pt x="959027" y="166916"/>
                  </a:moveTo>
                  <a:lnTo>
                    <a:pt x="957948" y="160121"/>
                  </a:lnTo>
                  <a:lnTo>
                    <a:pt x="951153" y="161188"/>
                  </a:lnTo>
                  <a:lnTo>
                    <a:pt x="952233" y="167982"/>
                  </a:lnTo>
                  <a:lnTo>
                    <a:pt x="959027" y="166916"/>
                  </a:lnTo>
                  <a:close/>
                </a:path>
                <a:path w="2807970" h="318769">
                  <a:moveTo>
                    <a:pt x="965339" y="219087"/>
                  </a:moveTo>
                  <a:lnTo>
                    <a:pt x="964615" y="212242"/>
                  </a:lnTo>
                  <a:lnTo>
                    <a:pt x="957783" y="212966"/>
                  </a:lnTo>
                  <a:lnTo>
                    <a:pt x="958494" y="219798"/>
                  </a:lnTo>
                  <a:lnTo>
                    <a:pt x="965339" y="219087"/>
                  </a:lnTo>
                  <a:close/>
                </a:path>
                <a:path w="2807970" h="318769">
                  <a:moveTo>
                    <a:pt x="972616" y="164757"/>
                  </a:moveTo>
                  <a:lnTo>
                    <a:pt x="971537" y="157962"/>
                  </a:lnTo>
                  <a:lnTo>
                    <a:pt x="964742" y="159042"/>
                  </a:lnTo>
                  <a:lnTo>
                    <a:pt x="965822" y="165836"/>
                  </a:lnTo>
                  <a:lnTo>
                    <a:pt x="972616" y="164757"/>
                  </a:lnTo>
                  <a:close/>
                </a:path>
                <a:path w="2807970" h="318769">
                  <a:moveTo>
                    <a:pt x="979017" y="217652"/>
                  </a:moveTo>
                  <a:lnTo>
                    <a:pt x="978306" y="210807"/>
                  </a:lnTo>
                  <a:lnTo>
                    <a:pt x="971461" y="211531"/>
                  </a:lnTo>
                  <a:lnTo>
                    <a:pt x="972185" y="218376"/>
                  </a:lnTo>
                  <a:lnTo>
                    <a:pt x="979017" y="217652"/>
                  </a:lnTo>
                  <a:close/>
                </a:path>
                <a:path w="2807970" h="318769">
                  <a:moveTo>
                    <a:pt x="986205" y="162610"/>
                  </a:moveTo>
                  <a:lnTo>
                    <a:pt x="985126" y="155816"/>
                  </a:lnTo>
                  <a:lnTo>
                    <a:pt x="978331" y="156895"/>
                  </a:lnTo>
                  <a:lnTo>
                    <a:pt x="979411" y="163690"/>
                  </a:lnTo>
                  <a:lnTo>
                    <a:pt x="986205" y="162610"/>
                  </a:lnTo>
                  <a:close/>
                </a:path>
                <a:path w="2807970" h="318769">
                  <a:moveTo>
                    <a:pt x="992708" y="216217"/>
                  </a:moveTo>
                  <a:lnTo>
                    <a:pt x="991984" y="209384"/>
                  </a:lnTo>
                  <a:lnTo>
                    <a:pt x="985139" y="210096"/>
                  </a:lnTo>
                  <a:lnTo>
                    <a:pt x="985862" y="216941"/>
                  </a:lnTo>
                  <a:lnTo>
                    <a:pt x="992708" y="216217"/>
                  </a:lnTo>
                  <a:close/>
                </a:path>
                <a:path w="2807970" h="318769">
                  <a:moveTo>
                    <a:pt x="999794" y="160464"/>
                  </a:moveTo>
                  <a:lnTo>
                    <a:pt x="998715" y="153670"/>
                  </a:lnTo>
                  <a:lnTo>
                    <a:pt x="991920" y="154736"/>
                  </a:lnTo>
                  <a:lnTo>
                    <a:pt x="993000" y="161531"/>
                  </a:lnTo>
                  <a:lnTo>
                    <a:pt x="999794" y="160464"/>
                  </a:lnTo>
                  <a:close/>
                </a:path>
                <a:path w="2807970" h="318769">
                  <a:moveTo>
                    <a:pt x="1006386" y="214795"/>
                  </a:moveTo>
                  <a:lnTo>
                    <a:pt x="1005662" y="207949"/>
                  </a:lnTo>
                  <a:lnTo>
                    <a:pt x="998829" y="208661"/>
                  </a:lnTo>
                  <a:lnTo>
                    <a:pt x="999540" y="215506"/>
                  </a:lnTo>
                  <a:lnTo>
                    <a:pt x="1006386" y="214795"/>
                  </a:lnTo>
                  <a:close/>
                </a:path>
                <a:path w="2807970" h="318769">
                  <a:moveTo>
                    <a:pt x="1013383" y="158305"/>
                  </a:moveTo>
                  <a:lnTo>
                    <a:pt x="1012304" y="151523"/>
                  </a:lnTo>
                  <a:lnTo>
                    <a:pt x="1005509" y="152590"/>
                  </a:lnTo>
                  <a:lnTo>
                    <a:pt x="1006589" y="159385"/>
                  </a:lnTo>
                  <a:lnTo>
                    <a:pt x="1013383" y="158305"/>
                  </a:lnTo>
                  <a:close/>
                </a:path>
                <a:path w="2807970" h="318769">
                  <a:moveTo>
                    <a:pt x="1020064" y="213360"/>
                  </a:moveTo>
                  <a:lnTo>
                    <a:pt x="1019352" y="206514"/>
                  </a:lnTo>
                  <a:lnTo>
                    <a:pt x="1012507" y="207238"/>
                  </a:lnTo>
                  <a:lnTo>
                    <a:pt x="1013231" y="214071"/>
                  </a:lnTo>
                  <a:lnTo>
                    <a:pt x="1020064" y="213360"/>
                  </a:lnTo>
                  <a:close/>
                </a:path>
                <a:path w="2807970" h="318769">
                  <a:moveTo>
                    <a:pt x="1026972" y="156159"/>
                  </a:moveTo>
                  <a:lnTo>
                    <a:pt x="1025893" y="149364"/>
                  </a:lnTo>
                  <a:lnTo>
                    <a:pt x="1019098" y="150444"/>
                  </a:lnTo>
                  <a:lnTo>
                    <a:pt x="1020178" y="157238"/>
                  </a:lnTo>
                  <a:lnTo>
                    <a:pt x="1026972" y="156159"/>
                  </a:lnTo>
                  <a:close/>
                </a:path>
                <a:path w="2807970" h="318769">
                  <a:moveTo>
                    <a:pt x="1033754" y="211924"/>
                  </a:moveTo>
                  <a:lnTo>
                    <a:pt x="1033030" y="205092"/>
                  </a:lnTo>
                  <a:lnTo>
                    <a:pt x="1026198" y="205803"/>
                  </a:lnTo>
                  <a:lnTo>
                    <a:pt x="1026909" y="212648"/>
                  </a:lnTo>
                  <a:lnTo>
                    <a:pt x="1033754" y="211924"/>
                  </a:lnTo>
                  <a:close/>
                </a:path>
                <a:path w="2807970" h="318769">
                  <a:moveTo>
                    <a:pt x="1040561" y="154012"/>
                  </a:moveTo>
                  <a:lnTo>
                    <a:pt x="1039482" y="147218"/>
                  </a:lnTo>
                  <a:lnTo>
                    <a:pt x="1032687" y="148297"/>
                  </a:lnTo>
                  <a:lnTo>
                    <a:pt x="1033767" y="155092"/>
                  </a:lnTo>
                  <a:lnTo>
                    <a:pt x="1040561" y="154012"/>
                  </a:lnTo>
                  <a:close/>
                </a:path>
                <a:path w="2807970" h="318769">
                  <a:moveTo>
                    <a:pt x="1047432" y="210489"/>
                  </a:moveTo>
                  <a:lnTo>
                    <a:pt x="1046721" y="203657"/>
                  </a:lnTo>
                  <a:lnTo>
                    <a:pt x="1039876" y="204368"/>
                  </a:lnTo>
                  <a:lnTo>
                    <a:pt x="1040587" y="211213"/>
                  </a:lnTo>
                  <a:lnTo>
                    <a:pt x="1047432" y="210489"/>
                  </a:lnTo>
                  <a:close/>
                </a:path>
                <a:path w="2807970" h="318769">
                  <a:moveTo>
                    <a:pt x="1054138" y="151866"/>
                  </a:moveTo>
                  <a:lnTo>
                    <a:pt x="1053071" y="145072"/>
                  </a:lnTo>
                  <a:lnTo>
                    <a:pt x="1046276" y="146138"/>
                  </a:lnTo>
                  <a:lnTo>
                    <a:pt x="1047343" y="152933"/>
                  </a:lnTo>
                  <a:lnTo>
                    <a:pt x="1054138" y="151866"/>
                  </a:lnTo>
                  <a:close/>
                </a:path>
                <a:path w="2807970" h="318769">
                  <a:moveTo>
                    <a:pt x="1061110" y="209067"/>
                  </a:moveTo>
                  <a:lnTo>
                    <a:pt x="1060399" y="202222"/>
                  </a:lnTo>
                  <a:lnTo>
                    <a:pt x="1053553" y="202933"/>
                  </a:lnTo>
                  <a:lnTo>
                    <a:pt x="1054277" y="209778"/>
                  </a:lnTo>
                  <a:lnTo>
                    <a:pt x="1061110" y="209067"/>
                  </a:lnTo>
                  <a:close/>
                </a:path>
                <a:path w="2807970" h="318769">
                  <a:moveTo>
                    <a:pt x="1067727" y="149707"/>
                  </a:moveTo>
                  <a:lnTo>
                    <a:pt x="1066660" y="142913"/>
                  </a:lnTo>
                  <a:lnTo>
                    <a:pt x="1059865" y="143992"/>
                  </a:lnTo>
                  <a:lnTo>
                    <a:pt x="1060932" y="150787"/>
                  </a:lnTo>
                  <a:lnTo>
                    <a:pt x="1067727" y="149707"/>
                  </a:lnTo>
                  <a:close/>
                </a:path>
                <a:path w="2807970" h="318769">
                  <a:moveTo>
                    <a:pt x="1074801" y="207632"/>
                  </a:moveTo>
                  <a:lnTo>
                    <a:pt x="1074077" y="200787"/>
                  </a:lnTo>
                  <a:lnTo>
                    <a:pt x="1067231" y="201510"/>
                  </a:lnTo>
                  <a:lnTo>
                    <a:pt x="1067955" y="208343"/>
                  </a:lnTo>
                  <a:lnTo>
                    <a:pt x="1074801" y="207632"/>
                  </a:lnTo>
                  <a:close/>
                </a:path>
                <a:path w="2807970" h="318769">
                  <a:moveTo>
                    <a:pt x="1081316" y="147561"/>
                  </a:moveTo>
                  <a:lnTo>
                    <a:pt x="1080249" y="140766"/>
                  </a:lnTo>
                  <a:lnTo>
                    <a:pt x="1073454" y="141846"/>
                  </a:lnTo>
                  <a:lnTo>
                    <a:pt x="1074521" y="148640"/>
                  </a:lnTo>
                  <a:lnTo>
                    <a:pt x="1081316" y="147561"/>
                  </a:lnTo>
                  <a:close/>
                </a:path>
                <a:path w="2807970" h="318769">
                  <a:moveTo>
                    <a:pt x="1088478" y="206197"/>
                  </a:moveTo>
                  <a:lnTo>
                    <a:pt x="1087755" y="199364"/>
                  </a:lnTo>
                  <a:lnTo>
                    <a:pt x="1080922" y="200075"/>
                  </a:lnTo>
                  <a:lnTo>
                    <a:pt x="1081633" y="206921"/>
                  </a:lnTo>
                  <a:lnTo>
                    <a:pt x="1088478" y="206197"/>
                  </a:lnTo>
                  <a:close/>
                </a:path>
                <a:path w="2807970" h="318769">
                  <a:moveTo>
                    <a:pt x="1094905" y="145415"/>
                  </a:moveTo>
                  <a:lnTo>
                    <a:pt x="1093825" y="138620"/>
                  </a:lnTo>
                  <a:lnTo>
                    <a:pt x="1087043" y="139700"/>
                  </a:lnTo>
                  <a:lnTo>
                    <a:pt x="1088110" y="146494"/>
                  </a:lnTo>
                  <a:lnTo>
                    <a:pt x="1094905" y="145415"/>
                  </a:lnTo>
                  <a:close/>
                </a:path>
                <a:path w="2807970" h="318769">
                  <a:moveTo>
                    <a:pt x="1102156" y="204774"/>
                  </a:moveTo>
                  <a:lnTo>
                    <a:pt x="1101445" y="197929"/>
                  </a:lnTo>
                  <a:lnTo>
                    <a:pt x="1094600" y="198640"/>
                  </a:lnTo>
                  <a:lnTo>
                    <a:pt x="1095324" y="205486"/>
                  </a:lnTo>
                  <a:lnTo>
                    <a:pt x="1102156" y="204774"/>
                  </a:lnTo>
                  <a:close/>
                </a:path>
                <a:path w="2807970" h="318769">
                  <a:moveTo>
                    <a:pt x="1108494" y="143268"/>
                  </a:moveTo>
                  <a:lnTo>
                    <a:pt x="1107414" y="136474"/>
                  </a:lnTo>
                  <a:lnTo>
                    <a:pt x="1100620" y="137541"/>
                  </a:lnTo>
                  <a:lnTo>
                    <a:pt x="1101699" y="144335"/>
                  </a:lnTo>
                  <a:lnTo>
                    <a:pt x="1108494" y="143268"/>
                  </a:lnTo>
                  <a:close/>
                </a:path>
                <a:path w="2807970" h="318769">
                  <a:moveTo>
                    <a:pt x="1115847" y="203339"/>
                  </a:moveTo>
                  <a:lnTo>
                    <a:pt x="1115123" y="196494"/>
                  </a:lnTo>
                  <a:lnTo>
                    <a:pt x="1108278" y="197205"/>
                  </a:lnTo>
                  <a:lnTo>
                    <a:pt x="1109002" y="204050"/>
                  </a:lnTo>
                  <a:lnTo>
                    <a:pt x="1115847" y="203339"/>
                  </a:lnTo>
                  <a:close/>
                </a:path>
                <a:path w="2807970" h="318769">
                  <a:moveTo>
                    <a:pt x="1122083" y="141109"/>
                  </a:moveTo>
                  <a:lnTo>
                    <a:pt x="1121003" y="134315"/>
                  </a:lnTo>
                  <a:lnTo>
                    <a:pt x="1114209" y="135394"/>
                  </a:lnTo>
                  <a:lnTo>
                    <a:pt x="1115288" y="142189"/>
                  </a:lnTo>
                  <a:lnTo>
                    <a:pt x="1122083" y="141109"/>
                  </a:lnTo>
                  <a:close/>
                </a:path>
                <a:path w="2807970" h="318769">
                  <a:moveTo>
                    <a:pt x="1129525" y="201904"/>
                  </a:moveTo>
                  <a:lnTo>
                    <a:pt x="1128814" y="195059"/>
                  </a:lnTo>
                  <a:lnTo>
                    <a:pt x="1121968" y="195783"/>
                  </a:lnTo>
                  <a:lnTo>
                    <a:pt x="1122680" y="202615"/>
                  </a:lnTo>
                  <a:lnTo>
                    <a:pt x="1129525" y="201904"/>
                  </a:lnTo>
                  <a:close/>
                </a:path>
                <a:path w="2807970" h="318769">
                  <a:moveTo>
                    <a:pt x="1135672" y="138963"/>
                  </a:moveTo>
                  <a:lnTo>
                    <a:pt x="1134592" y="132168"/>
                  </a:lnTo>
                  <a:lnTo>
                    <a:pt x="1127798" y="133248"/>
                  </a:lnTo>
                  <a:lnTo>
                    <a:pt x="1128877" y="140042"/>
                  </a:lnTo>
                  <a:lnTo>
                    <a:pt x="1135672" y="138963"/>
                  </a:lnTo>
                  <a:close/>
                </a:path>
                <a:path w="2807970" h="318769">
                  <a:moveTo>
                    <a:pt x="1143203" y="200469"/>
                  </a:moveTo>
                  <a:lnTo>
                    <a:pt x="1142492" y="193636"/>
                  </a:lnTo>
                  <a:lnTo>
                    <a:pt x="1135646" y="194348"/>
                  </a:lnTo>
                  <a:lnTo>
                    <a:pt x="1136370" y="201193"/>
                  </a:lnTo>
                  <a:lnTo>
                    <a:pt x="1143203" y="200469"/>
                  </a:lnTo>
                  <a:close/>
                </a:path>
                <a:path w="2807970" h="318769">
                  <a:moveTo>
                    <a:pt x="1149261" y="136817"/>
                  </a:moveTo>
                  <a:lnTo>
                    <a:pt x="1148181" y="130022"/>
                  </a:lnTo>
                  <a:lnTo>
                    <a:pt x="1141387" y="131102"/>
                  </a:lnTo>
                  <a:lnTo>
                    <a:pt x="1142466" y="137896"/>
                  </a:lnTo>
                  <a:lnTo>
                    <a:pt x="1149261" y="136817"/>
                  </a:lnTo>
                  <a:close/>
                </a:path>
                <a:path w="2807970" h="318769">
                  <a:moveTo>
                    <a:pt x="1156893" y="199047"/>
                  </a:moveTo>
                  <a:lnTo>
                    <a:pt x="1156169" y="192201"/>
                  </a:lnTo>
                  <a:lnTo>
                    <a:pt x="1149337" y="192913"/>
                  </a:lnTo>
                  <a:lnTo>
                    <a:pt x="1150048" y="199758"/>
                  </a:lnTo>
                  <a:lnTo>
                    <a:pt x="1156893" y="199047"/>
                  </a:lnTo>
                  <a:close/>
                </a:path>
                <a:path w="2807970" h="318769">
                  <a:moveTo>
                    <a:pt x="1162850" y="134670"/>
                  </a:moveTo>
                  <a:lnTo>
                    <a:pt x="1161770" y="127876"/>
                  </a:lnTo>
                  <a:lnTo>
                    <a:pt x="1154976" y="128943"/>
                  </a:lnTo>
                  <a:lnTo>
                    <a:pt x="1156055" y="135737"/>
                  </a:lnTo>
                  <a:lnTo>
                    <a:pt x="1162850" y="134670"/>
                  </a:lnTo>
                  <a:close/>
                </a:path>
                <a:path w="2807970" h="318769">
                  <a:moveTo>
                    <a:pt x="1170571" y="197612"/>
                  </a:moveTo>
                  <a:lnTo>
                    <a:pt x="1169860" y="190766"/>
                  </a:lnTo>
                  <a:lnTo>
                    <a:pt x="1163015" y="191490"/>
                  </a:lnTo>
                  <a:lnTo>
                    <a:pt x="1163726" y="198323"/>
                  </a:lnTo>
                  <a:lnTo>
                    <a:pt x="1170571" y="197612"/>
                  </a:lnTo>
                  <a:close/>
                </a:path>
                <a:path w="2807970" h="318769">
                  <a:moveTo>
                    <a:pt x="1176439" y="132511"/>
                  </a:moveTo>
                  <a:lnTo>
                    <a:pt x="1175359" y="125717"/>
                  </a:lnTo>
                  <a:lnTo>
                    <a:pt x="1168565" y="126796"/>
                  </a:lnTo>
                  <a:lnTo>
                    <a:pt x="1169644" y="133591"/>
                  </a:lnTo>
                  <a:lnTo>
                    <a:pt x="1176439" y="132511"/>
                  </a:lnTo>
                  <a:close/>
                </a:path>
                <a:path w="2807970" h="318769">
                  <a:moveTo>
                    <a:pt x="1184249" y="196176"/>
                  </a:moveTo>
                  <a:lnTo>
                    <a:pt x="1183538" y="189331"/>
                  </a:lnTo>
                  <a:lnTo>
                    <a:pt x="1176693" y="190055"/>
                  </a:lnTo>
                  <a:lnTo>
                    <a:pt x="1177417" y="196888"/>
                  </a:lnTo>
                  <a:lnTo>
                    <a:pt x="1184249" y="196176"/>
                  </a:lnTo>
                  <a:close/>
                </a:path>
                <a:path w="2807970" h="318769">
                  <a:moveTo>
                    <a:pt x="1190028" y="130365"/>
                  </a:moveTo>
                  <a:lnTo>
                    <a:pt x="1188948" y="123571"/>
                  </a:lnTo>
                  <a:lnTo>
                    <a:pt x="1182154" y="124650"/>
                  </a:lnTo>
                  <a:lnTo>
                    <a:pt x="1183233" y="131445"/>
                  </a:lnTo>
                  <a:lnTo>
                    <a:pt x="1190028" y="130365"/>
                  </a:lnTo>
                  <a:close/>
                </a:path>
                <a:path w="2807970" h="318769">
                  <a:moveTo>
                    <a:pt x="1197940" y="194741"/>
                  </a:moveTo>
                  <a:lnTo>
                    <a:pt x="1197216" y="187909"/>
                  </a:lnTo>
                  <a:lnTo>
                    <a:pt x="1190383" y="188620"/>
                  </a:lnTo>
                  <a:lnTo>
                    <a:pt x="1191094" y="195465"/>
                  </a:lnTo>
                  <a:lnTo>
                    <a:pt x="1197940" y="194741"/>
                  </a:lnTo>
                  <a:close/>
                </a:path>
                <a:path w="2807970" h="318769">
                  <a:moveTo>
                    <a:pt x="1203617" y="128219"/>
                  </a:moveTo>
                  <a:lnTo>
                    <a:pt x="1202537" y="121424"/>
                  </a:lnTo>
                  <a:lnTo>
                    <a:pt x="1195743" y="122504"/>
                  </a:lnTo>
                  <a:lnTo>
                    <a:pt x="1196809" y="129298"/>
                  </a:lnTo>
                  <a:lnTo>
                    <a:pt x="1203617" y="128219"/>
                  </a:lnTo>
                  <a:close/>
                </a:path>
                <a:path w="2807970" h="318769">
                  <a:moveTo>
                    <a:pt x="1211618" y="193319"/>
                  </a:moveTo>
                  <a:lnTo>
                    <a:pt x="1210906" y="186474"/>
                  </a:lnTo>
                  <a:lnTo>
                    <a:pt x="1204061" y="187185"/>
                  </a:lnTo>
                  <a:lnTo>
                    <a:pt x="1204772" y="194030"/>
                  </a:lnTo>
                  <a:lnTo>
                    <a:pt x="1211618" y="193319"/>
                  </a:lnTo>
                  <a:close/>
                </a:path>
                <a:path w="2807970" h="318769">
                  <a:moveTo>
                    <a:pt x="1217193" y="126072"/>
                  </a:moveTo>
                  <a:lnTo>
                    <a:pt x="1216126" y="119278"/>
                  </a:lnTo>
                  <a:lnTo>
                    <a:pt x="1209332" y="120345"/>
                  </a:lnTo>
                  <a:lnTo>
                    <a:pt x="1210398" y="127139"/>
                  </a:lnTo>
                  <a:lnTo>
                    <a:pt x="1217193" y="126072"/>
                  </a:lnTo>
                  <a:close/>
                </a:path>
                <a:path w="2807970" h="318769">
                  <a:moveTo>
                    <a:pt x="1225296" y="191884"/>
                  </a:moveTo>
                  <a:lnTo>
                    <a:pt x="1224584" y="185039"/>
                  </a:lnTo>
                  <a:lnTo>
                    <a:pt x="1217739" y="185762"/>
                  </a:lnTo>
                  <a:lnTo>
                    <a:pt x="1218463" y="192595"/>
                  </a:lnTo>
                  <a:lnTo>
                    <a:pt x="1225296" y="191884"/>
                  </a:lnTo>
                  <a:close/>
                </a:path>
                <a:path w="2807970" h="318769">
                  <a:moveTo>
                    <a:pt x="1230782" y="123913"/>
                  </a:moveTo>
                  <a:lnTo>
                    <a:pt x="1229715" y="117119"/>
                  </a:lnTo>
                  <a:lnTo>
                    <a:pt x="1222921" y="118198"/>
                  </a:lnTo>
                  <a:lnTo>
                    <a:pt x="1223987" y="124993"/>
                  </a:lnTo>
                  <a:lnTo>
                    <a:pt x="1230782" y="123913"/>
                  </a:lnTo>
                  <a:close/>
                </a:path>
                <a:path w="2807970" h="318769">
                  <a:moveTo>
                    <a:pt x="1238986" y="190449"/>
                  </a:moveTo>
                  <a:lnTo>
                    <a:pt x="1238262" y="183616"/>
                  </a:lnTo>
                  <a:lnTo>
                    <a:pt x="1231430" y="184327"/>
                  </a:lnTo>
                  <a:lnTo>
                    <a:pt x="1232141" y="191173"/>
                  </a:lnTo>
                  <a:lnTo>
                    <a:pt x="1238986" y="190449"/>
                  </a:lnTo>
                  <a:close/>
                </a:path>
                <a:path w="2807970" h="318769">
                  <a:moveTo>
                    <a:pt x="1244371" y="121767"/>
                  </a:moveTo>
                  <a:lnTo>
                    <a:pt x="1243304" y="114973"/>
                  </a:lnTo>
                  <a:lnTo>
                    <a:pt x="1236510" y="116052"/>
                  </a:lnTo>
                  <a:lnTo>
                    <a:pt x="1237576" y="122847"/>
                  </a:lnTo>
                  <a:lnTo>
                    <a:pt x="1244371" y="121767"/>
                  </a:lnTo>
                  <a:close/>
                </a:path>
                <a:path w="2807970" h="318769">
                  <a:moveTo>
                    <a:pt x="1252664" y="189014"/>
                  </a:moveTo>
                  <a:lnTo>
                    <a:pt x="1251953" y="182181"/>
                  </a:lnTo>
                  <a:lnTo>
                    <a:pt x="1245108" y="182892"/>
                  </a:lnTo>
                  <a:lnTo>
                    <a:pt x="1245819" y="189738"/>
                  </a:lnTo>
                  <a:lnTo>
                    <a:pt x="1252664" y="189014"/>
                  </a:lnTo>
                  <a:close/>
                </a:path>
                <a:path w="2807970" h="318769">
                  <a:moveTo>
                    <a:pt x="1257960" y="119621"/>
                  </a:moveTo>
                  <a:lnTo>
                    <a:pt x="1256893" y="112826"/>
                  </a:lnTo>
                  <a:lnTo>
                    <a:pt x="1250099" y="113906"/>
                  </a:lnTo>
                  <a:lnTo>
                    <a:pt x="1251165" y="120688"/>
                  </a:lnTo>
                  <a:lnTo>
                    <a:pt x="1257960" y="119621"/>
                  </a:lnTo>
                  <a:close/>
                </a:path>
                <a:path w="2807970" h="318769">
                  <a:moveTo>
                    <a:pt x="1266342" y="187591"/>
                  </a:moveTo>
                  <a:lnTo>
                    <a:pt x="1265631" y="180746"/>
                  </a:lnTo>
                  <a:lnTo>
                    <a:pt x="1258785" y="181457"/>
                  </a:lnTo>
                  <a:lnTo>
                    <a:pt x="1259509" y="188302"/>
                  </a:lnTo>
                  <a:lnTo>
                    <a:pt x="1266342" y="187591"/>
                  </a:lnTo>
                  <a:close/>
                </a:path>
                <a:path w="2807970" h="318769">
                  <a:moveTo>
                    <a:pt x="1271549" y="117475"/>
                  </a:moveTo>
                  <a:lnTo>
                    <a:pt x="1270469" y="110680"/>
                  </a:lnTo>
                  <a:lnTo>
                    <a:pt x="1263675" y="111747"/>
                  </a:lnTo>
                  <a:lnTo>
                    <a:pt x="1264754" y="118541"/>
                  </a:lnTo>
                  <a:lnTo>
                    <a:pt x="1271549" y="117475"/>
                  </a:lnTo>
                  <a:close/>
                </a:path>
                <a:path w="2807970" h="318769">
                  <a:moveTo>
                    <a:pt x="1280033" y="186156"/>
                  </a:moveTo>
                  <a:lnTo>
                    <a:pt x="1279309" y="179311"/>
                  </a:lnTo>
                  <a:lnTo>
                    <a:pt x="1272476" y="180035"/>
                  </a:lnTo>
                  <a:lnTo>
                    <a:pt x="1273187" y="186867"/>
                  </a:lnTo>
                  <a:lnTo>
                    <a:pt x="1280033" y="186156"/>
                  </a:lnTo>
                  <a:close/>
                </a:path>
                <a:path w="2807970" h="318769">
                  <a:moveTo>
                    <a:pt x="1293710" y="184721"/>
                  </a:moveTo>
                  <a:lnTo>
                    <a:pt x="1292999" y="177888"/>
                  </a:lnTo>
                  <a:lnTo>
                    <a:pt x="1286154" y="178600"/>
                  </a:lnTo>
                  <a:lnTo>
                    <a:pt x="1286865" y="185445"/>
                  </a:lnTo>
                  <a:lnTo>
                    <a:pt x="1293710" y="184721"/>
                  </a:lnTo>
                  <a:close/>
                </a:path>
                <a:path w="2807970" h="318769">
                  <a:moveTo>
                    <a:pt x="1303210" y="108978"/>
                  </a:moveTo>
                  <a:lnTo>
                    <a:pt x="1297241" y="106654"/>
                  </a:lnTo>
                  <a:lnTo>
                    <a:pt x="1289723" y="103733"/>
                  </a:lnTo>
                  <a:lnTo>
                    <a:pt x="1289723" y="111112"/>
                  </a:lnTo>
                  <a:lnTo>
                    <a:pt x="1285074" y="114909"/>
                  </a:lnTo>
                  <a:lnTo>
                    <a:pt x="1284122" y="108927"/>
                  </a:lnTo>
                  <a:lnTo>
                    <a:pt x="1289723" y="111112"/>
                  </a:lnTo>
                  <a:lnTo>
                    <a:pt x="1289723" y="103733"/>
                  </a:lnTo>
                  <a:lnTo>
                    <a:pt x="1251419" y="88823"/>
                  </a:lnTo>
                  <a:lnTo>
                    <a:pt x="1249426" y="89700"/>
                  </a:lnTo>
                  <a:lnTo>
                    <a:pt x="1248041" y="93243"/>
                  </a:lnTo>
                  <a:lnTo>
                    <a:pt x="1248918" y="95237"/>
                  </a:lnTo>
                  <a:lnTo>
                    <a:pt x="1283360" y="108635"/>
                  </a:lnTo>
                  <a:lnTo>
                    <a:pt x="1277264" y="109601"/>
                  </a:lnTo>
                  <a:lnTo>
                    <a:pt x="1278343" y="116395"/>
                  </a:lnTo>
                  <a:lnTo>
                    <a:pt x="1284439" y="115430"/>
                  </a:lnTo>
                  <a:lnTo>
                    <a:pt x="1255814" y="138811"/>
                  </a:lnTo>
                  <a:lnTo>
                    <a:pt x="1255598" y="140982"/>
                  </a:lnTo>
                  <a:lnTo>
                    <a:pt x="1257998" y="143916"/>
                  </a:lnTo>
                  <a:lnTo>
                    <a:pt x="1260170" y="144145"/>
                  </a:lnTo>
                  <a:lnTo>
                    <a:pt x="1296758" y="114249"/>
                  </a:lnTo>
                  <a:lnTo>
                    <a:pt x="1303210" y="108978"/>
                  </a:lnTo>
                  <a:close/>
                </a:path>
                <a:path w="2807970" h="318769">
                  <a:moveTo>
                    <a:pt x="1307388" y="183286"/>
                  </a:moveTo>
                  <a:lnTo>
                    <a:pt x="1306677" y="176453"/>
                  </a:lnTo>
                  <a:lnTo>
                    <a:pt x="1299832" y="177165"/>
                  </a:lnTo>
                  <a:lnTo>
                    <a:pt x="1300556" y="184010"/>
                  </a:lnTo>
                  <a:lnTo>
                    <a:pt x="1307388" y="183286"/>
                  </a:lnTo>
                  <a:close/>
                </a:path>
                <a:path w="2807970" h="318769">
                  <a:moveTo>
                    <a:pt x="1321079" y="181864"/>
                  </a:moveTo>
                  <a:lnTo>
                    <a:pt x="1320355" y="175018"/>
                  </a:lnTo>
                  <a:lnTo>
                    <a:pt x="1313522" y="175729"/>
                  </a:lnTo>
                  <a:lnTo>
                    <a:pt x="1314234" y="182575"/>
                  </a:lnTo>
                  <a:lnTo>
                    <a:pt x="1321079" y="181864"/>
                  </a:lnTo>
                  <a:close/>
                </a:path>
                <a:path w="2807970" h="318769">
                  <a:moveTo>
                    <a:pt x="1334757" y="180428"/>
                  </a:moveTo>
                  <a:lnTo>
                    <a:pt x="1334046" y="173583"/>
                  </a:lnTo>
                  <a:lnTo>
                    <a:pt x="1327200" y="174307"/>
                  </a:lnTo>
                  <a:lnTo>
                    <a:pt x="1327912" y="181140"/>
                  </a:lnTo>
                  <a:lnTo>
                    <a:pt x="1334757" y="180428"/>
                  </a:lnTo>
                  <a:close/>
                </a:path>
                <a:path w="2807970" h="318769">
                  <a:moveTo>
                    <a:pt x="1348435" y="178993"/>
                  </a:moveTo>
                  <a:lnTo>
                    <a:pt x="1347724" y="172161"/>
                  </a:lnTo>
                  <a:lnTo>
                    <a:pt x="1340878" y="172872"/>
                  </a:lnTo>
                  <a:lnTo>
                    <a:pt x="1341602" y="179717"/>
                  </a:lnTo>
                  <a:lnTo>
                    <a:pt x="1348435" y="178993"/>
                  </a:lnTo>
                  <a:close/>
                </a:path>
                <a:path w="2807970" h="318769">
                  <a:moveTo>
                    <a:pt x="1362125" y="177571"/>
                  </a:moveTo>
                  <a:lnTo>
                    <a:pt x="1361401" y="170726"/>
                  </a:lnTo>
                  <a:lnTo>
                    <a:pt x="1354569" y="171437"/>
                  </a:lnTo>
                  <a:lnTo>
                    <a:pt x="1355280" y="178282"/>
                  </a:lnTo>
                  <a:lnTo>
                    <a:pt x="1362125" y="177571"/>
                  </a:lnTo>
                  <a:close/>
                </a:path>
                <a:path w="2807970" h="318769">
                  <a:moveTo>
                    <a:pt x="1375803" y="176136"/>
                  </a:moveTo>
                  <a:lnTo>
                    <a:pt x="1375092" y="169291"/>
                  </a:lnTo>
                  <a:lnTo>
                    <a:pt x="1368247" y="170014"/>
                  </a:lnTo>
                  <a:lnTo>
                    <a:pt x="1368958" y="176847"/>
                  </a:lnTo>
                  <a:lnTo>
                    <a:pt x="1375803" y="176136"/>
                  </a:lnTo>
                  <a:close/>
                </a:path>
                <a:path w="2807970" h="318769">
                  <a:moveTo>
                    <a:pt x="1389481" y="174701"/>
                  </a:moveTo>
                  <a:lnTo>
                    <a:pt x="1388770" y="167855"/>
                  </a:lnTo>
                  <a:lnTo>
                    <a:pt x="1381925" y="168579"/>
                  </a:lnTo>
                  <a:lnTo>
                    <a:pt x="1382649" y="175412"/>
                  </a:lnTo>
                  <a:lnTo>
                    <a:pt x="1389481" y="174701"/>
                  </a:lnTo>
                  <a:close/>
                </a:path>
                <a:path w="2807970" h="318769">
                  <a:moveTo>
                    <a:pt x="1403172" y="173266"/>
                  </a:moveTo>
                  <a:lnTo>
                    <a:pt x="1402448" y="166433"/>
                  </a:lnTo>
                  <a:lnTo>
                    <a:pt x="1395615" y="167144"/>
                  </a:lnTo>
                  <a:lnTo>
                    <a:pt x="1396326" y="173990"/>
                  </a:lnTo>
                  <a:lnTo>
                    <a:pt x="1403172" y="173266"/>
                  </a:lnTo>
                  <a:close/>
                </a:path>
                <a:path w="2807970" h="318769">
                  <a:moveTo>
                    <a:pt x="1416850" y="171843"/>
                  </a:moveTo>
                  <a:lnTo>
                    <a:pt x="1416138" y="164998"/>
                  </a:lnTo>
                  <a:lnTo>
                    <a:pt x="1409293" y="165709"/>
                  </a:lnTo>
                  <a:lnTo>
                    <a:pt x="1410004" y="172554"/>
                  </a:lnTo>
                  <a:lnTo>
                    <a:pt x="1416850" y="171843"/>
                  </a:lnTo>
                  <a:close/>
                </a:path>
                <a:path w="2807970" h="318769">
                  <a:moveTo>
                    <a:pt x="1430528" y="170408"/>
                  </a:moveTo>
                  <a:lnTo>
                    <a:pt x="1429816" y="163563"/>
                  </a:lnTo>
                  <a:lnTo>
                    <a:pt x="1422971" y="164287"/>
                  </a:lnTo>
                  <a:lnTo>
                    <a:pt x="1423695" y="171119"/>
                  </a:lnTo>
                  <a:lnTo>
                    <a:pt x="1430528" y="170408"/>
                  </a:lnTo>
                  <a:close/>
                </a:path>
                <a:path w="2807970" h="318769">
                  <a:moveTo>
                    <a:pt x="1444218" y="168973"/>
                  </a:moveTo>
                  <a:lnTo>
                    <a:pt x="1443494" y="162128"/>
                  </a:lnTo>
                  <a:lnTo>
                    <a:pt x="1436662" y="162852"/>
                  </a:lnTo>
                  <a:lnTo>
                    <a:pt x="1437373" y="169697"/>
                  </a:lnTo>
                  <a:lnTo>
                    <a:pt x="1444218" y="168973"/>
                  </a:lnTo>
                  <a:close/>
                </a:path>
                <a:path w="2807970" h="318769">
                  <a:moveTo>
                    <a:pt x="1457896" y="167538"/>
                  </a:moveTo>
                  <a:lnTo>
                    <a:pt x="1457185" y="160705"/>
                  </a:lnTo>
                  <a:lnTo>
                    <a:pt x="1450340" y="161417"/>
                  </a:lnTo>
                  <a:lnTo>
                    <a:pt x="1451051" y="168262"/>
                  </a:lnTo>
                  <a:lnTo>
                    <a:pt x="1457896" y="167538"/>
                  </a:lnTo>
                  <a:close/>
                </a:path>
                <a:path w="2807970" h="318769">
                  <a:moveTo>
                    <a:pt x="1471574" y="166116"/>
                  </a:moveTo>
                  <a:lnTo>
                    <a:pt x="1470863" y="159270"/>
                  </a:lnTo>
                  <a:lnTo>
                    <a:pt x="1464017" y="159981"/>
                  </a:lnTo>
                  <a:lnTo>
                    <a:pt x="1464741" y="166827"/>
                  </a:lnTo>
                  <a:lnTo>
                    <a:pt x="1471574" y="166116"/>
                  </a:lnTo>
                  <a:close/>
                </a:path>
                <a:path w="2807970" h="318769">
                  <a:moveTo>
                    <a:pt x="1485265" y="164680"/>
                  </a:moveTo>
                  <a:lnTo>
                    <a:pt x="1484541" y="157835"/>
                  </a:lnTo>
                  <a:lnTo>
                    <a:pt x="1477708" y="158559"/>
                  </a:lnTo>
                  <a:lnTo>
                    <a:pt x="1478419" y="165392"/>
                  </a:lnTo>
                  <a:lnTo>
                    <a:pt x="1485265" y="164680"/>
                  </a:lnTo>
                  <a:close/>
                </a:path>
                <a:path w="2807970" h="318769">
                  <a:moveTo>
                    <a:pt x="1498942" y="163245"/>
                  </a:moveTo>
                  <a:lnTo>
                    <a:pt x="1498231" y="156413"/>
                  </a:lnTo>
                  <a:lnTo>
                    <a:pt x="1491386" y="157124"/>
                  </a:lnTo>
                  <a:lnTo>
                    <a:pt x="1492097" y="163969"/>
                  </a:lnTo>
                  <a:lnTo>
                    <a:pt x="1498942" y="163245"/>
                  </a:lnTo>
                  <a:close/>
                </a:path>
                <a:path w="2807970" h="318769">
                  <a:moveTo>
                    <a:pt x="1512620" y="161810"/>
                  </a:moveTo>
                  <a:lnTo>
                    <a:pt x="1511909" y="154978"/>
                  </a:lnTo>
                  <a:lnTo>
                    <a:pt x="1505064" y="155689"/>
                  </a:lnTo>
                  <a:lnTo>
                    <a:pt x="1505788" y="162534"/>
                  </a:lnTo>
                  <a:lnTo>
                    <a:pt x="1512620" y="161810"/>
                  </a:lnTo>
                  <a:close/>
                </a:path>
                <a:path w="2807970" h="318769">
                  <a:moveTo>
                    <a:pt x="1526311" y="160388"/>
                  </a:moveTo>
                  <a:lnTo>
                    <a:pt x="1525587" y="153543"/>
                  </a:lnTo>
                  <a:lnTo>
                    <a:pt x="1518754" y="154254"/>
                  </a:lnTo>
                  <a:lnTo>
                    <a:pt x="1519466" y="161099"/>
                  </a:lnTo>
                  <a:lnTo>
                    <a:pt x="1526311" y="160388"/>
                  </a:lnTo>
                  <a:close/>
                </a:path>
                <a:path w="2807970" h="318769">
                  <a:moveTo>
                    <a:pt x="1539989" y="158953"/>
                  </a:moveTo>
                  <a:lnTo>
                    <a:pt x="1539278" y="152107"/>
                  </a:lnTo>
                  <a:lnTo>
                    <a:pt x="1532432" y="152831"/>
                  </a:lnTo>
                  <a:lnTo>
                    <a:pt x="1533144" y="159664"/>
                  </a:lnTo>
                  <a:lnTo>
                    <a:pt x="1539989" y="158953"/>
                  </a:lnTo>
                  <a:close/>
                </a:path>
                <a:path w="2807970" h="318769">
                  <a:moveTo>
                    <a:pt x="1553667" y="157518"/>
                  </a:moveTo>
                  <a:lnTo>
                    <a:pt x="1552956" y="150685"/>
                  </a:lnTo>
                  <a:lnTo>
                    <a:pt x="1546110" y="151396"/>
                  </a:lnTo>
                  <a:lnTo>
                    <a:pt x="1546834" y="158242"/>
                  </a:lnTo>
                  <a:lnTo>
                    <a:pt x="1553667" y="157518"/>
                  </a:lnTo>
                  <a:close/>
                </a:path>
                <a:path w="2807970" h="318769">
                  <a:moveTo>
                    <a:pt x="1567357" y="156095"/>
                  </a:moveTo>
                  <a:lnTo>
                    <a:pt x="1566633" y="149250"/>
                  </a:lnTo>
                  <a:lnTo>
                    <a:pt x="1559801" y="149961"/>
                  </a:lnTo>
                  <a:lnTo>
                    <a:pt x="1560512" y="156806"/>
                  </a:lnTo>
                  <a:lnTo>
                    <a:pt x="1567357" y="156095"/>
                  </a:lnTo>
                  <a:close/>
                </a:path>
                <a:path w="2807970" h="318769">
                  <a:moveTo>
                    <a:pt x="1581035" y="154660"/>
                  </a:moveTo>
                  <a:lnTo>
                    <a:pt x="1580324" y="147815"/>
                  </a:lnTo>
                  <a:lnTo>
                    <a:pt x="1573479" y="148526"/>
                  </a:lnTo>
                  <a:lnTo>
                    <a:pt x="1574190" y="155371"/>
                  </a:lnTo>
                  <a:lnTo>
                    <a:pt x="1581035" y="154660"/>
                  </a:lnTo>
                  <a:close/>
                </a:path>
                <a:path w="2807970" h="318769">
                  <a:moveTo>
                    <a:pt x="1594713" y="153225"/>
                  </a:moveTo>
                  <a:lnTo>
                    <a:pt x="1594002" y="146380"/>
                  </a:lnTo>
                  <a:lnTo>
                    <a:pt x="1587157" y="147104"/>
                  </a:lnTo>
                  <a:lnTo>
                    <a:pt x="1587881" y="153936"/>
                  </a:lnTo>
                  <a:lnTo>
                    <a:pt x="1594713" y="153225"/>
                  </a:lnTo>
                  <a:close/>
                </a:path>
                <a:path w="2807970" h="318769">
                  <a:moveTo>
                    <a:pt x="1608404" y="151790"/>
                  </a:moveTo>
                  <a:lnTo>
                    <a:pt x="1607680" y="144957"/>
                  </a:lnTo>
                  <a:lnTo>
                    <a:pt x="1600847" y="145669"/>
                  </a:lnTo>
                  <a:lnTo>
                    <a:pt x="1601558" y="152514"/>
                  </a:lnTo>
                  <a:lnTo>
                    <a:pt x="1608404" y="151790"/>
                  </a:lnTo>
                  <a:close/>
                </a:path>
                <a:path w="2807970" h="318769">
                  <a:moveTo>
                    <a:pt x="1622082" y="150368"/>
                  </a:moveTo>
                  <a:lnTo>
                    <a:pt x="1621370" y="143522"/>
                  </a:lnTo>
                  <a:lnTo>
                    <a:pt x="1614525" y="144233"/>
                  </a:lnTo>
                  <a:lnTo>
                    <a:pt x="1615236" y="151079"/>
                  </a:lnTo>
                  <a:lnTo>
                    <a:pt x="1622082" y="150368"/>
                  </a:lnTo>
                  <a:close/>
                </a:path>
                <a:path w="2807970" h="318769">
                  <a:moveTo>
                    <a:pt x="1635760" y="148932"/>
                  </a:moveTo>
                  <a:lnTo>
                    <a:pt x="1635048" y="142087"/>
                  </a:lnTo>
                  <a:lnTo>
                    <a:pt x="1628203" y="142811"/>
                  </a:lnTo>
                  <a:lnTo>
                    <a:pt x="1628927" y="149644"/>
                  </a:lnTo>
                  <a:lnTo>
                    <a:pt x="1635760" y="148932"/>
                  </a:lnTo>
                  <a:close/>
                </a:path>
                <a:path w="2807970" h="318769">
                  <a:moveTo>
                    <a:pt x="1649450" y="147497"/>
                  </a:moveTo>
                  <a:lnTo>
                    <a:pt x="1648726" y="140652"/>
                  </a:lnTo>
                  <a:lnTo>
                    <a:pt x="1641894" y="141376"/>
                  </a:lnTo>
                  <a:lnTo>
                    <a:pt x="1642605" y="148209"/>
                  </a:lnTo>
                  <a:lnTo>
                    <a:pt x="1649450" y="147497"/>
                  </a:lnTo>
                  <a:close/>
                </a:path>
                <a:path w="2807970" h="318769">
                  <a:moveTo>
                    <a:pt x="1663128" y="146062"/>
                  </a:moveTo>
                  <a:lnTo>
                    <a:pt x="1662417" y="139230"/>
                  </a:lnTo>
                  <a:lnTo>
                    <a:pt x="1655572" y="139941"/>
                  </a:lnTo>
                  <a:lnTo>
                    <a:pt x="1656283" y="146786"/>
                  </a:lnTo>
                  <a:lnTo>
                    <a:pt x="1663128" y="146062"/>
                  </a:lnTo>
                  <a:close/>
                </a:path>
                <a:path w="2807970" h="318769">
                  <a:moveTo>
                    <a:pt x="1676806" y="144640"/>
                  </a:moveTo>
                  <a:lnTo>
                    <a:pt x="1676095" y="137795"/>
                  </a:lnTo>
                  <a:lnTo>
                    <a:pt x="1669249" y="138506"/>
                  </a:lnTo>
                  <a:lnTo>
                    <a:pt x="1669973" y="145351"/>
                  </a:lnTo>
                  <a:lnTo>
                    <a:pt x="1676806" y="144640"/>
                  </a:lnTo>
                  <a:close/>
                </a:path>
                <a:path w="2807970" h="318769">
                  <a:moveTo>
                    <a:pt x="1690497" y="143205"/>
                  </a:moveTo>
                  <a:lnTo>
                    <a:pt x="1689773" y="136359"/>
                  </a:lnTo>
                  <a:lnTo>
                    <a:pt x="1682940" y="137083"/>
                  </a:lnTo>
                  <a:lnTo>
                    <a:pt x="1683651" y="143916"/>
                  </a:lnTo>
                  <a:lnTo>
                    <a:pt x="1690497" y="143205"/>
                  </a:lnTo>
                  <a:close/>
                </a:path>
                <a:path w="2807970" h="318769">
                  <a:moveTo>
                    <a:pt x="1704174" y="141770"/>
                  </a:moveTo>
                  <a:lnTo>
                    <a:pt x="1703463" y="134924"/>
                  </a:lnTo>
                  <a:lnTo>
                    <a:pt x="1696618" y="135648"/>
                  </a:lnTo>
                  <a:lnTo>
                    <a:pt x="1697329" y="142494"/>
                  </a:lnTo>
                  <a:lnTo>
                    <a:pt x="1704174" y="141770"/>
                  </a:lnTo>
                  <a:close/>
                </a:path>
                <a:path w="2807970" h="318769">
                  <a:moveTo>
                    <a:pt x="1717852" y="140335"/>
                  </a:moveTo>
                  <a:lnTo>
                    <a:pt x="1717141" y="133502"/>
                  </a:lnTo>
                  <a:lnTo>
                    <a:pt x="1710296" y="134213"/>
                  </a:lnTo>
                  <a:lnTo>
                    <a:pt x="1711020" y="141058"/>
                  </a:lnTo>
                  <a:lnTo>
                    <a:pt x="1717852" y="140335"/>
                  </a:lnTo>
                  <a:close/>
                </a:path>
                <a:path w="2807970" h="318769">
                  <a:moveTo>
                    <a:pt x="1731543" y="138912"/>
                  </a:moveTo>
                  <a:lnTo>
                    <a:pt x="1730819" y="132067"/>
                  </a:lnTo>
                  <a:lnTo>
                    <a:pt x="1723986" y="132778"/>
                  </a:lnTo>
                  <a:lnTo>
                    <a:pt x="1724698" y="139623"/>
                  </a:lnTo>
                  <a:lnTo>
                    <a:pt x="1731543" y="138912"/>
                  </a:lnTo>
                  <a:close/>
                </a:path>
                <a:path w="2807970" h="318769">
                  <a:moveTo>
                    <a:pt x="1745221" y="137477"/>
                  </a:moveTo>
                  <a:lnTo>
                    <a:pt x="1744510" y="130632"/>
                  </a:lnTo>
                  <a:lnTo>
                    <a:pt x="1737664" y="131356"/>
                  </a:lnTo>
                  <a:lnTo>
                    <a:pt x="1738376" y="138188"/>
                  </a:lnTo>
                  <a:lnTo>
                    <a:pt x="1745221" y="137477"/>
                  </a:lnTo>
                  <a:close/>
                </a:path>
                <a:path w="2807970" h="318769">
                  <a:moveTo>
                    <a:pt x="1758899" y="136042"/>
                  </a:moveTo>
                  <a:lnTo>
                    <a:pt x="1758188" y="129209"/>
                  </a:lnTo>
                  <a:lnTo>
                    <a:pt x="1751342" y="129921"/>
                  </a:lnTo>
                  <a:lnTo>
                    <a:pt x="1752066" y="136766"/>
                  </a:lnTo>
                  <a:lnTo>
                    <a:pt x="1758899" y="136042"/>
                  </a:lnTo>
                  <a:close/>
                </a:path>
                <a:path w="2807970" h="318769">
                  <a:moveTo>
                    <a:pt x="1772589" y="134607"/>
                  </a:moveTo>
                  <a:lnTo>
                    <a:pt x="1771865" y="127774"/>
                  </a:lnTo>
                  <a:lnTo>
                    <a:pt x="1765033" y="128485"/>
                  </a:lnTo>
                  <a:lnTo>
                    <a:pt x="1765744" y="135331"/>
                  </a:lnTo>
                  <a:lnTo>
                    <a:pt x="1772589" y="134607"/>
                  </a:lnTo>
                  <a:close/>
                </a:path>
                <a:path w="2807970" h="318769">
                  <a:moveTo>
                    <a:pt x="1786267" y="133184"/>
                  </a:moveTo>
                  <a:lnTo>
                    <a:pt x="1785556" y="126339"/>
                  </a:lnTo>
                  <a:lnTo>
                    <a:pt x="1778711" y="127050"/>
                  </a:lnTo>
                  <a:lnTo>
                    <a:pt x="1779422" y="133896"/>
                  </a:lnTo>
                  <a:lnTo>
                    <a:pt x="1786267" y="133184"/>
                  </a:lnTo>
                  <a:close/>
                </a:path>
                <a:path w="2807970" h="318769">
                  <a:moveTo>
                    <a:pt x="1799945" y="131749"/>
                  </a:moveTo>
                  <a:lnTo>
                    <a:pt x="1799234" y="124904"/>
                  </a:lnTo>
                  <a:lnTo>
                    <a:pt x="1792389" y="125628"/>
                  </a:lnTo>
                  <a:lnTo>
                    <a:pt x="1793113" y="132461"/>
                  </a:lnTo>
                  <a:lnTo>
                    <a:pt x="1799945" y="131749"/>
                  </a:lnTo>
                  <a:close/>
                </a:path>
                <a:path w="2807970" h="318769">
                  <a:moveTo>
                    <a:pt x="1813636" y="130314"/>
                  </a:moveTo>
                  <a:lnTo>
                    <a:pt x="1812912" y="123482"/>
                  </a:lnTo>
                  <a:lnTo>
                    <a:pt x="1806079" y="124193"/>
                  </a:lnTo>
                  <a:lnTo>
                    <a:pt x="1806790" y="131038"/>
                  </a:lnTo>
                  <a:lnTo>
                    <a:pt x="1813636" y="130314"/>
                  </a:lnTo>
                  <a:close/>
                </a:path>
                <a:path w="2807970" h="318769">
                  <a:moveTo>
                    <a:pt x="1827314" y="128879"/>
                  </a:moveTo>
                  <a:lnTo>
                    <a:pt x="1826602" y="122047"/>
                  </a:lnTo>
                  <a:lnTo>
                    <a:pt x="1819757" y="122758"/>
                  </a:lnTo>
                  <a:lnTo>
                    <a:pt x="1820468" y="129603"/>
                  </a:lnTo>
                  <a:lnTo>
                    <a:pt x="1827314" y="128879"/>
                  </a:lnTo>
                  <a:close/>
                </a:path>
                <a:path w="2807970" h="318769">
                  <a:moveTo>
                    <a:pt x="1840992" y="127457"/>
                  </a:moveTo>
                  <a:lnTo>
                    <a:pt x="1840280" y="120611"/>
                  </a:lnTo>
                  <a:lnTo>
                    <a:pt x="1833435" y="121323"/>
                  </a:lnTo>
                  <a:lnTo>
                    <a:pt x="1834159" y="128168"/>
                  </a:lnTo>
                  <a:lnTo>
                    <a:pt x="1840992" y="127457"/>
                  </a:lnTo>
                  <a:close/>
                </a:path>
                <a:path w="2807970" h="318769">
                  <a:moveTo>
                    <a:pt x="1854682" y="126022"/>
                  </a:moveTo>
                  <a:lnTo>
                    <a:pt x="1853958" y="119176"/>
                  </a:lnTo>
                  <a:lnTo>
                    <a:pt x="1847126" y="119900"/>
                  </a:lnTo>
                  <a:lnTo>
                    <a:pt x="1847837" y="126733"/>
                  </a:lnTo>
                  <a:lnTo>
                    <a:pt x="1854682" y="126022"/>
                  </a:lnTo>
                  <a:close/>
                </a:path>
                <a:path w="2807970" h="318769">
                  <a:moveTo>
                    <a:pt x="1868360" y="124587"/>
                  </a:moveTo>
                  <a:lnTo>
                    <a:pt x="1867649" y="117754"/>
                  </a:lnTo>
                  <a:lnTo>
                    <a:pt x="1860804" y="118465"/>
                  </a:lnTo>
                  <a:lnTo>
                    <a:pt x="1861515" y="125310"/>
                  </a:lnTo>
                  <a:lnTo>
                    <a:pt x="1868360" y="124587"/>
                  </a:lnTo>
                  <a:close/>
                </a:path>
                <a:path w="2807970" h="318769">
                  <a:moveTo>
                    <a:pt x="1882038" y="123164"/>
                  </a:moveTo>
                  <a:lnTo>
                    <a:pt x="1881327" y="116319"/>
                  </a:lnTo>
                  <a:lnTo>
                    <a:pt x="1874481" y="117030"/>
                  </a:lnTo>
                  <a:lnTo>
                    <a:pt x="1875205" y="123875"/>
                  </a:lnTo>
                  <a:lnTo>
                    <a:pt x="1882038" y="123164"/>
                  </a:lnTo>
                  <a:close/>
                </a:path>
                <a:path w="2807970" h="318769">
                  <a:moveTo>
                    <a:pt x="1895729" y="121729"/>
                  </a:moveTo>
                  <a:lnTo>
                    <a:pt x="1895005" y="114884"/>
                  </a:lnTo>
                  <a:lnTo>
                    <a:pt x="1888172" y="115608"/>
                  </a:lnTo>
                  <a:lnTo>
                    <a:pt x="1888883" y="122440"/>
                  </a:lnTo>
                  <a:lnTo>
                    <a:pt x="1895729" y="121729"/>
                  </a:lnTo>
                  <a:close/>
                </a:path>
                <a:path w="2807970" h="318769">
                  <a:moveTo>
                    <a:pt x="1909406" y="120294"/>
                  </a:moveTo>
                  <a:lnTo>
                    <a:pt x="1908695" y="113449"/>
                  </a:lnTo>
                  <a:lnTo>
                    <a:pt x="1901850" y="114173"/>
                  </a:lnTo>
                  <a:lnTo>
                    <a:pt x="1902561" y="121005"/>
                  </a:lnTo>
                  <a:lnTo>
                    <a:pt x="1909406" y="120294"/>
                  </a:lnTo>
                  <a:close/>
                </a:path>
                <a:path w="2807970" h="318769">
                  <a:moveTo>
                    <a:pt x="1923084" y="118859"/>
                  </a:moveTo>
                  <a:lnTo>
                    <a:pt x="1922373" y="112026"/>
                  </a:lnTo>
                  <a:lnTo>
                    <a:pt x="1915528" y="112737"/>
                  </a:lnTo>
                  <a:lnTo>
                    <a:pt x="1916252" y="119583"/>
                  </a:lnTo>
                  <a:lnTo>
                    <a:pt x="1923084" y="118859"/>
                  </a:lnTo>
                  <a:close/>
                </a:path>
                <a:path w="2807970" h="318769">
                  <a:moveTo>
                    <a:pt x="1936775" y="117436"/>
                  </a:moveTo>
                  <a:lnTo>
                    <a:pt x="1936051" y="110591"/>
                  </a:lnTo>
                  <a:lnTo>
                    <a:pt x="1929218" y="111302"/>
                  </a:lnTo>
                  <a:lnTo>
                    <a:pt x="1929930" y="118148"/>
                  </a:lnTo>
                  <a:lnTo>
                    <a:pt x="1936775" y="117436"/>
                  </a:lnTo>
                  <a:close/>
                </a:path>
                <a:path w="2807970" h="318769">
                  <a:moveTo>
                    <a:pt x="1950453" y="116001"/>
                  </a:moveTo>
                  <a:lnTo>
                    <a:pt x="1949742" y="109156"/>
                  </a:lnTo>
                  <a:lnTo>
                    <a:pt x="1942896" y="109880"/>
                  </a:lnTo>
                  <a:lnTo>
                    <a:pt x="1943608" y="116713"/>
                  </a:lnTo>
                  <a:lnTo>
                    <a:pt x="1950453" y="116001"/>
                  </a:lnTo>
                  <a:close/>
                </a:path>
                <a:path w="2807970" h="318769">
                  <a:moveTo>
                    <a:pt x="1964131" y="114566"/>
                  </a:moveTo>
                  <a:lnTo>
                    <a:pt x="1963420" y="107734"/>
                  </a:lnTo>
                  <a:lnTo>
                    <a:pt x="1956574" y="108445"/>
                  </a:lnTo>
                  <a:lnTo>
                    <a:pt x="1957298" y="115290"/>
                  </a:lnTo>
                  <a:lnTo>
                    <a:pt x="1964131" y="114566"/>
                  </a:lnTo>
                  <a:close/>
                </a:path>
                <a:path w="2807970" h="318769">
                  <a:moveTo>
                    <a:pt x="1977821" y="113131"/>
                  </a:moveTo>
                  <a:lnTo>
                    <a:pt x="1977097" y="106299"/>
                  </a:lnTo>
                  <a:lnTo>
                    <a:pt x="1970265" y="107010"/>
                  </a:lnTo>
                  <a:lnTo>
                    <a:pt x="1970976" y="113855"/>
                  </a:lnTo>
                  <a:lnTo>
                    <a:pt x="1977821" y="113131"/>
                  </a:lnTo>
                  <a:close/>
                </a:path>
                <a:path w="2807970" h="318769">
                  <a:moveTo>
                    <a:pt x="1991499" y="111709"/>
                  </a:moveTo>
                  <a:lnTo>
                    <a:pt x="1990788" y="104863"/>
                  </a:lnTo>
                  <a:lnTo>
                    <a:pt x="1983943" y="105575"/>
                  </a:lnTo>
                  <a:lnTo>
                    <a:pt x="1984654" y="112420"/>
                  </a:lnTo>
                  <a:lnTo>
                    <a:pt x="1991499" y="111709"/>
                  </a:lnTo>
                  <a:close/>
                </a:path>
                <a:path w="2807970" h="318769">
                  <a:moveTo>
                    <a:pt x="2005177" y="110274"/>
                  </a:moveTo>
                  <a:lnTo>
                    <a:pt x="2004466" y="103428"/>
                  </a:lnTo>
                  <a:lnTo>
                    <a:pt x="1997621" y="104152"/>
                  </a:lnTo>
                  <a:lnTo>
                    <a:pt x="1998345" y="110985"/>
                  </a:lnTo>
                  <a:lnTo>
                    <a:pt x="2005177" y="110274"/>
                  </a:lnTo>
                  <a:close/>
                </a:path>
                <a:path w="2807970" h="318769">
                  <a:moveTo>
                    <a:pt x="2018868" y="108839"/>
                  </a:moveTo>
                  <a:lnTo>
                    <a:pt x="2018144" y="102006"/>
                  </a:lnTo>
                  <a:lnTo>
                    <a:pt x="2011311" y="102717"/>
                  </a:lnTo>
                  <a:lnTo>
                    <a:pt x="2012022" y="109562"/>
                  </a:lnTo>
                  <a:lnTo>
                    <a:pt x="2018868" y="108839"/>
                  </a:lnTo>
                  <a:close/>
                </a:path>
                <a:path w="2807970" h="318769">
                  <a:moveTo>
                    <a:pt x="2032546" y="107403"/>
                  </a:moveTo>
                  <a:lnTo>
                    <a:pt x="2031834" y="100571"/>
                  </a:lnTo>
                  <a:lnTo>
                    <a:pt x="2024989" y="101282"/>
                  </a:lnTo>
                  <a:lnTo>
                    <a:pt x="2025700" y="108127"/>
                  </a:lnTo>
                  <a:lnTo>
                    <a:pt x="2032546" y="107403"/>
                  </a:lnTo>
                  <a:close/>
                </a:path>
                <a:path w="2807970" h="318769">
                  <a:moveTo>
                    <a:pt x="2046224" y="105981"/>
                  </a:moveTo>
                  <a:lnTo>
                    <a:pt x="2045512" y="99136"/>
                  </a:lnTo>
                  <a:lnTo>
                    <a:pt x="2038667" y="99847"/>
                  </a:lnTo>
                  <a:lnTo>
                    <a:pt x="2039391" y="106692"/>
                  </a:lnTo>
                  <a:lnTo>
                    <a:pt x="2046224" y="105981"/>
                  </a:lnTo>
                  <a:close/>
                </a:path>
                <a:path w="2807970" h="318769">
                  <a:moveTo>
                    <a:pt x="2059914" y="104546"/>
                  </a:moveTo>
                  <a:lnTo>
                    <a:pt x="2059190" y="97701"/>
                  </a:lnTo>
                  <a:lnTo>
                    <a:pt x="2052358" y="98425"/>
                  </a:lnTo>
                  <a:lnTo>
                    <a:pt x="2053069" y="105257"/>
                  </a:lnTo>
                  <a:lnTo>
                    <a:pt x="2059914" y="104546"/>
                  </a:lnTo>
                  <a:close/>
                </a:path>
                <a:path w="2807970" h="318769">
                  <a:moveTo>
                    <a:pt x="2073592" y="103111"/>
                  </a:moveTo>
                  <a:lnTo>
                    <a:pt x="2072881" y="96278"/>
                  </a:lnTo>
                  <a:lnTo>
                    <a:pt x="2066036" y="96989"/>
                  </a:lnTo>
                  <a:lnTo>
                    <a:pt x="2066747" y="103835"/>
                  </a:lnTo>
                  <a:lnTo>
                    <a:pt x="2073592" y="103111"/>
                  </a:lnTo>
                  <a:close/>
                </a:path>
                <a:path w="2807970" h="318769">
                  <a:moveTo>
                    <a:pt x="2087270" y="101688"/>
                  </a:moveTo>
                  <a:lnTo>
                    <a:pt x="2086559" y="94843"/>
                  </a:lnTo>
                  <a:lnTo>
                    <a:pt x="2079713" y="95554"/>
                  </a:lnTo>
                  <a:lnTo>
                    <a:pt x="2080437" y="102400"/>
                  </a:lnTo>
                  <a:lnTo>
                    <a:pt x="2087270" y="101688"/>
                  </a:lnTo>
                  <a:close/>
                </a:path>
                <a:path w="2807970" h="318769">
                  <a:moveTo>
                    <a:pt x="2100961" y="100253"/>
                  </a:moveTo>
                  <a:lnTo>
                    <a:pt x="2100237" y="93408"/>
                  </a:lnTo>
                  <a:lnTo>
                    <a:pt x="2093404" y="94119"/>
                  </a:lnTo>
                  <a:lnTo>
                    <a:pt x="2094115" y="100965"/>
                  </a:lnTo>
                  <a:lnTo>
                    <a:pt x="2100961" y="100253"/>
                  </a:lnTo>
                  <a:close/>
                </a:path>
                <a:path w="2807970" h="318769">
                  <a:moveTo>
                    <a:pt x="2114639" y="98818"/>
                  </a:moveTo>
                  <a:lnTo>
                    <a:pt x="2113927" y="91973"/>
                  </a:lnTo>
                  <a:lnTo>
                    <a:pt x="2107082" y="92697"/>
                  </a:lnTo>
                  <a:lnTo>
                    <a:pt x="2107793" y="99529"/>
                  </a:lnTo>
                  <a:lnTo>
                    <a:pt x="2114639" y="98818"/>
                  </a:lnTo>
                  <a:close/>
                </a:path>
                <a:path w="2807970" h="318769">
                  <a:moveTo>
                    <a:pt x="2128316" y="97383"/>
                  </a:moveTo>
                  <a:lnTo>
                    <a:pt x="2127605" y="90551"/>
                  </a:lnTo>
                  <a:lnTo>
                    <a:pt x="2120760" y="91262"/>
                  </a:lnTo>
                  <a:lnTo>
                    <a:pt x="2121484" y="98107"/>
                  </a:lnTo>
                  <a:lnTo>
                    <a:pt x="2128316" y="97383"/>
                  </a:lnTo>
                  <a:close/>
                </a:path>
                <a:path w="2807970" h="318769">
                  <a:moveTo>
                    <a:pt x="2142007" y="95961"/>
                  </a:moveTo>
                  <a:lnTo>
                    <a:pt x="2141283" y="89115"/>
                  </a:lnTo>
                  <a:lnTo>
                    <a:pt x="2134451" y="89827"/>
                  </a:lnTo>
                  <a:lnTo>
                    <a:pt x="2135162" y="96672"/>
                  </a:lnTo>
                  <a:lnTo>
                    <a:pt x="2142007" y="95961"/>
                  </a:lnTo>
                  <a:close/>
                </a:path>
                <a:path w="2807970" h="318769">
                  <a:moveTo>
                    <a:pt x="2155685" y="94526"/>
                  </a:moveTo>
                  <a:lnTo>
                    <a:pt x="2154974" y="87680"/>
                  </a:lnTo>
                  <a:lnTo>
                    <a:pt x="2148128" y="88404"/>
                  </a:lnTo>
                  <a:lnTo>
                    <a:pt x="2148840" y="95237"/>
                  </a:lnTo>
                  <a:lnTo>
                    <a:pt x="2155685" y="94526"/>
                  </a:lnTo>
                  <a:close/>
                </a:path>
                <a:path w="2807970" h="318769">
                  <a:moveTo>
                    <a:pt x="2169363" y="93091"/>
                  </a:moveTo>
                  <a:lnTo>
                    <a:pt x="2168652" y="86245"/>
                  </a:lnTo>
                  <a:lnTo>
                    <a:pt x="2161806" y="86969"/>
                  </a:lnTo>
                  <a:lnTo>
                    <a:pt x="2162530" y="93814"/>
                  </a:lnTo>
                  <a:lnTo>
                    <a:pt x="2169363" y="93091"/>
                  </a:lnTo>
                  <a:close/>
                </a:path>
                <a:path w="2807970" h="318769">
                  <a:moveTo>
                    <a:pt x="2183053" y="91655"/>
                  </a:moveTo>
                  <a:lnTo>
                    <a:pt x="2182330" y="84823"/>
                  </a:lnTo>
                  <a:lnTo>
                    <a:pt x="2175497" y="85534"/>
                  </a:lnTo>
                  <a:lnTo>
                    <a:pt x="2176208" y="92379"/>
                  </a:lnTo>
                  <a:lnTo>
                    <a:pt x="2183053" y="91655"/>
                  </a:lnTo>
                  <a:close/>
                </a:path>
                <a:path w="2807970" h="318769">
                  <a:moveTo>
                    <a:pt x="2196731" y="90233"/>
                  </a:moveTo>
                  <a:lnTo>
                    <a:pt x="2196020" y="83388"/>
                  </a:lnTo>
                  <a:lnTo>
                    <a:pt x="2189175" y="84099"/>
                  </a:lnTo>
                  <a:lnTo>
                    <a:pt x="2189886" y="90944"/>
                  </a:lnTo>
                  <a:lnTo>
                    <a:pt x="2196731" y="90233"/>
                  </a:lnTo>
                  <a:close/>
                </a:path>
                <a:path w="2807970" h="318769">
                  <a:moveTo>
                    <a:pt x="2210409" y="88798"/>
                  </a:moveTo>
                  <a:lnTo>
                    <a:pt x="2209698" y="81953"/>
                  </a:lnTo>
                  <a:lnTo>
                    <a:pt x="2202853" y="82677"/>
                  </a:lnTo>
                  <a:lnTo>
                    <a:pt x="2203577" y="89509"/>
                  </a:lnTo>
                  <a:lnTo>
                    <a:pt x="2210409" y="88798"/>
                  </a:lnTo>
                  <a:close/>
                </a:path>
                <a:path w="2807970" h="318769">
                  <a:moveTo>
                    <a:pt x="2224100" y="87363"/>
                  </a:moveTo>
                  <a:lnTo>
                    <a:pt x="2223376" y="80530"/>
                  </a:lnTo>
                  <a:lnTo>
                    <a:pt x="2216543" y="81241"/>
                  </a:lnTo>
                  <a:lnTo>
                    <a:pt x="2217255" y="88087"/>
                  </a:lnTo>
                  <a:lnTo>
                    <a:pt x="2224100" y="87363"/>
                  </a:lnTo>
                  <a:close/>
                </a:path>
                <a:path w="2807970" h="318769">
                  <a:moveTo>
                    <a:pt x="2237778" y="85928"/>
                  </a:moveTo>
                  <a:lnTo>
                    <a:pt x="2237067" y="79095"/>
                  </a:lnTo>
                  <a:lnTo>
                    <a:pt x="2230221" y="79806"/>
                  </a:lnTo>
                  <a:lnTo>
                    <a:pt x="2230932" y="86652"/>
                  </a:lnTo>
                  <a:lnTo>
                    <a:pt x="2237778" y="85928"/>
                  </a:lnTo>
                  <a:close/>
                </a:path>
                <a:path w="2807970" h="318769">
                  <a:moveTo>
                    <a:pt x="2251456" y="84505"/>
                  </a:moveTo>
                  <a:lnTo>
                    <a:pt x="2250744" y="77660"/>
                  </a:lnTo>
                  <a:lnTo>
                    <a:pt x="2243899" y="78371"/>
                  </a:lnTo>
                  <a:lnTo>
                    <a:pt x="2244623" y="85217"/>
                  </a:lnTo>
                  <a:lnTo>
                    <a:pt x="2251456" y="84505"/>
                  </a:lnTo>
                  <a:close/>
                </a:path>
                <a:path w="2807970" h="318769">
                  <a:moveTo>
                    <a:pt x="2265146" y="83070"/>
                  </a:moveTo>
                  <a:lnTo>
                    <a:pt x="2264422" y="76225"/>
                  </a:lnTo>
                  <a:lnTo>
                    <a:pt x="2257590" y="76949"/>
                  </a:lnTo>
                  <a:lnTo>
                    <a:pt x="2258301" y="83781"/>
                  </a:lnTo>
                  <a:lnTo>
                    <a:pt x="2265146" y="83070"/>
                  </a:lnTo>
                  <a:close/>
                </a:path>
                <a:path w="2807970" h="318769">
                  <a:moveTo>
                    <a:pt x="2278824" y="81635"/>
                  </a:moveTo>
                  <a:lnTo>
                    <a:pt x="2278113" y="74803"/>
                  </a:lnTo>
                  <a:lnTo>
                    <a:pt x="2271268" y="75514"/>
                  </a:lnTo>
                  <a:lnTo>
                    <a:pt x="2271979" y="82359"/>
                  </a:lnTo>
                  <a:lnTo>
                    <a:pt x="2278824" y="81635"/>
                  </a:lnTo>
                  <a:close/>
                </a:path>
                <a:path w="2807970" h="318769">
                  <a:moveTo>
                    <a:pt x="2292502" y="80213"/>
                  </a:moveTo>
                  <a:lnTo>
                    <a:pt x="2291791" y="73367"/>
                  </a:lnTo>
                  <a:lnTo>
                    <a:pt x="2284946" y="74079"/>
                  </a:lnTo>
                  <a:lnTo>
                    <a:pt x="2285669" y="80924"/>
                  </a:lnTo>
                  <a:lnTo>
                    <a:pt x="2292502" y="80213"/>
                  </a:lnTo>
                  <a:close/>
                </a:path>
                <a:path w="2807970" h="318769">
                  <a:moveTo>
                    <a:pt x="2306193" y="78778"/>
                  </a:moveTo>
                  <a:lnTo>
                    <a:pt x="2305469" y="71932"/>
                  </a:lnTo>
                  <a:lnTo>
                    <a:pt x="2298636" y="72644"/>
                  </a:lnTo>
                  <a:lnTo>
                    <a:pt x="2299347" y="79489"/>
                  </a:lnTo>
                  <a:lnTo>
                    <a:pt x="2306193" y="78778"/>
                  </a:lnTo>
                  <a:close/>
                </a:path>
                <a:path w="2807970" h="318769">
                  <a:moveTo>
                    <a:pt x="2319871" y="77343"/>
                  </a:moveTo>
                  <a:lnTo>
                    <a:pt x="2319159" y="70497"/>
                  </a:lnTo>
                  <a:lnTo>
                    <a:pt x="2312314" y="71221"/>
                  </a:lnTo>
                  <a:lnTo>
                    <a:pt x="2313025" y="78054"/>
                  </a:lnTo>
                  <a:lnTo>
                    <a:pt x="2319871" y="77343"/>
                  </a:lnTo>
                  <a:close/>
                </a:path>
                <a:path w="2807970" h="318769">
                  <a:moveTo>
                    <a:pt x="2333548" y="75907"/>
                  </a:moveTo>
                  <a:lnTo>
                    <a:pt x="2332837" y="69075"/>
                  </a:lnTo>
                  <a:lnTo>
                    <a:pt x="2325992" y="69786"/>
                  </a:lnTo>
                  <a:lnTo>
                    <a:pt x="2326716" y="76631"/>
                  </a:lnTo>
                  <a:lnTo>
                    <a:pt x="2333548" y="75907"/>
                  </a:lnTo>
                  <a:close/>
                </a:path>
                <a:path w="2807970" h="318769">
                  <a:moveTo>
                    <a:pt x="2347239" y="74485"/>
                  </a:moveTo>
                  <a:lnTo>
                    <a:pt x="2346515" y="67640"/>
                  </a:lnTo>
                  <a:lnTo>
                    <a:pt x="2339683" y="68351"/>
                  </a:lnTo>
                  <a:lnTo>
                    <a:pt x="2340394" y="75196"/>
                  </a:lnTo>
                  <a:lnTo>
                    <a:pt x="2347239" y="74485"/>
                  </a:lnTo>
                  <a:close/>
                </a:path>
                <a:path w="2807970" h="318769">
                  <a:moveTo>
                    <a:pt x="2360917" y="73050"/>
                  </a:moveTo>
                  <a:lnTo>
                    <a:pt x="2360206" y="66205"/>
                  </a:lnTo>
                  <a:lnTo>
                    <a:pt x="2353360" y="66929"/>
                  </a:lnTo>
                  <a:lnTo>
                    <a:pt x="2354072" y="73761"/>
                  </a:lnTo>
                  <a:lnTo>
                    <a:pt x="2360917" y="73050"/>
                  </a:lnTo>
                  <a:close/>
                </a:path>
                <a:path w="2807970" h="318769">
                  <a:moveTo>
                    <a:pt x="2374595" y="71615"/>
                  </a:moveTo>
                  <a:lnTo>
                    <a:pt x="2373884" y="64770"/>
                  </a:lnTo>
                  <a:lnTo>
                    <a:pt x="2367038" y="65493"/>
                  </a:lnTo>
                  <a:lnTo>
                    <a:pt x="2367762" y="72326"/>
                  </a:lnTo>
                  <a:lnTo>
                    <a:pt x="2374595" y="71615"/>
                  </a:lnTo>
                  <a:close/>
                </a:path>
                <a:path w="2807970" h="318769">
                  <a:moveTo>
                    <a:pt x="2388285" y="70180"/>
                  </a:moveTo>
                  <a:lnTo>
                    <a:pt x="2387562" y="63347"/>
                  </a:lnTo>
                  <a:lnTo>
                    <a:pt x="2380729" y="64058"/>
                  </a:lnTo>
                  <a:lnTo>
                    <a:pt x="2381440" y="70904"/>
                  </a:lnTo>
                  <a:lnTo>
                    <a:pt x="2388285" y="70180"/>
                  </a:lnTo>
                  <a:close/>
                </a:path>
                <a:path w="2807970" h="318769">
                  <a:moveTo>
                    <a:pt x="2401963" y="68757"/>
                  </a:moveTo>
                  <a:lnTo>
                    <a:pt x="2401252" y="61912"/>
                  </a:lnTo>
                  <a:lnTo>
                    <a:pt x="2394407" y="62623"/>
                  </a:lnTo>
                  <a:lnTo>
                    <a:pt x="2395118" y="69469"/>
                  </a:lnTo>
                  <a:lnTo>
                    <a:pt x="2401963" y="68757"/>
                  </a:lnTo>
                  <a:close/>
                </a:path>
                <a:path w="2807970" h="318769">
                  <a:moveTo>
                    <a:pt x="2415641" y="67322"/>
                  </a:moveTo>
                  <a:lnTo>
                    <a:pt x="2414930" y="60477"/>
                  </a:lnTo>
                  <a:lnTo>
                    <a:pt x="2408085" y="61201"/>
                  </a:lnTo>
                  <a:lnTo>
                    <a:pt x="2408809" y="68033"/>
                  </a:lnTo>
                  <a:lnTo>
                    <a:pt x="2415641" y="67322"/>
                  </a:lnTo>
                  <a:close/>
                </a:path>
                <a:path w="2807970" h="318769">
                  <a:moveTo>
                    <a:pt x="2429332" y="65887"/>
                  </a:moveTo>
                  <a:lnTo>
                    <a:pt x="2428608" y="59042"/>
                  </a:lnTo>
                  <a:lnTo>
                    <a:pt x="2421775" y="59766"/>
                  </a:lnTo>
                  <a:lnTo>
                    <a:pt x="2422487" y="66611"/>
                  </a:lnTo>
                  <a:lnTo>
                    <a:pt x="2429332" y="65887"/>
                  </a:lnTo>
                  <a:close/>
                </a:path>
                <a:path w="2807970" h="318769">
                  <a:moveTo>
                    <a:pt x="2443010" y="64452"/>
                  </a:moveTo>
                  <a:lnTo>
                    <a:pt x="2442299" y="57619"/>
                  </a:lnTo>
                  <a:lnTo>
                    <a:pt x="2435453" y="58331"/>
                  </a:lnTo>
                  <a:lnTo>
                    <a:pt x="2436164" y="65176"/>
                  </a:lnTo>
                  <a:lnTo>
                    <a:pt x="2443010" y="64452"/>
                  </a:lnTo>
                  <a:close/>
                </a:path>
                <a:path w="2807970" h="318769">
                  <a:moveTo>
                    <a:pt x="2456688" y="63030"/>
                  </a:moveTo>
                  <a:lnTo>
                    <a:pt x="2455976" y="56184"/>
                  </a:lnTo>
                  <a:lnTo>
                    <a:pt x="2449131" y="56896"/>
                  </a:lnTo>
                  <a:lnTo>
                    <a:pt x="2449855" y="63741"/>
                  </a:lnTo>
                  <a:lnTo>
                    <a:pt x="2456688" y="63030"/>
                  </a:lnTo>
                  <a:close/>
                </a:path>
                <a:path w="2807970" h="318769">
                  <a:moveTo>
                    <a:pt x="2470378" y="61595"/>
                  </a:moveTo>
                  <a:lnTo>
                    <a:pt x="2469654" y="54749"/>
                  </a:lnTo>
                  <a:lnTo>
                    <a:pt x="2462822" y="55473"/>
                  </a:lnTo>
                  <a:lnTo>
                    <a:pt x="2463533" y="62306"/>
                  </a:lnTo>
                  <a:lnTo>
                    <a:pt x="2470378" y="61595"/>
                  </a:lnTo>
                  <a:close/>
                </a:path>
                <a:path w="2807970" h="318769">
                  <a:moveTo>
                    <a:pt x="2484056" y="60159"/>
                  </a:moveTo>
                  <a:lnTo>
                    <a:pt x="2483345" y="53327"/>
                  </a:lnTo>
                  <a:lnTo>
                    <a:pt x="2476500" y="54038"/>
                  </a:lnTo>
                  <a:lnTo>
                    <a:pt x="2477211" y="60883"/>
                  </a:lnTo>
                  <a:lnTo>
                    <a:pt x="2484056" y="60159"/>
                  </a:lnTo>
                  <a:close/>
                </a:path>
                <a:path w="2807970" h="318769">
                  <a:moveTo>
                    <a:pt x="2497734" y="58737"/>
                  </a:moveTo>
                  <a:lnTo>
                    <a:pt x="2497023" y="51892"/>
                  </a:lnTo>
                  <a:lnTo>
                    <a:pt x="2490178" y="52603"/>
                  </a:lnTo>
                  <a:lnTo>
                    <a:pt x="2490901" y="59448"/>
                  </a:lnTo>
                  <a:lnTo>
                    <a:pt x="2497734" y="58737"/>
                  </a:lnTo>
                  <a:close/>
                </a:path>
                <a:path w="2807970" h="318769">
                  <a:moveTo>
                    <a:pt x="2511425" y="57302"/>
                  </a:moveTo>
                  <a:lnTo>
                    <a:pt x="2510701" y="50457"/>
                  </a:lnTo>
                  <a:lnTo>
                    <a:pt x="2503868" y="51168"/>
                  </a:lnTo>
                  <a:lnTo>
                    <a:pt x="2504579" y="58013"/>
                  </a:lnTo>
                  <a:lnTo>
                    <a:pt x="2511425" y="57302"/>
                  </a:lnTo>
                  <a:close/>
                </a:path>
                <a:path w="2807970" h="318769">
                  <a:moveTo>
                    <a:pt x="2525103" y="55867"/>
                  </a:moveTo>
                  <a:lnTo>
                    <a:pt x="2524391" y="49022"/>
                  </a:lnTo>
                  <a:lnTo>
                    <a:pt x="2517546" y="49745"/>
                  </a:lnTo>
                  <a:lnTo>
                    <a:pt x="2518257" y="56578"/>
                  </a:lnTo>
                  <a:lnTo>
                    <a:pt x="2525103" y="55867"/>
                  </a:lnTo>
                  <a:close/>
                </a:path>
                <a:path w="2807970" h="318769">
                  <a:moveTo>
                    <a:pt x="2538780" y="54432"/>
                  </a:moveTo>
                  <a:lnTo>
                    <a:pt x="2538069" y="47599"/>
                  </a:lnTo>
                  <a:lnTo>
                    <a:pt x="2531224" y="48310"/>
                  </a:lnTo>
                  <a:lnTo>
                    <a:pt x="2531948" y="55156"/>
                  </a:lnTo>
                  <a:lnTo>
                    <a:pt x="2538780" y="54432"/>
                  </a:lnTo>
                  <a:close/>
                </a:path>
                <a:path w="2807970" h="318769">
                  <a:moveTo>
                    <a:pt x="2552471" y="53009"/>
                  </a:moveTo>
                  <a:lnTo>
                    <a:pt x="2551747" y="46164"/>
                  </a:lnTo>
                  <a:lnTo>
                    <a:pt x="2544915" y="46875"/>
                  </a:lnTo>
                  <a:lnTo>
                    <a:pt x="2545626" y="53721"/>
                  </a:lnTo>
                  <a:lnTo>
                    <a:pt x="2552471" y="53009"/>
                  </a:lnTo>
                  <a:close/>
                </a:path>
                <a:path w="2807970" h="318769">
                  <a:moveTo>
                    <a:pt x="2566149" y="51574"/>
                  </a:moveTo>
                  <a:lnTo>
                    <a:pt x="2565438" y="44729"/>
                  </a:lnTo>
                  <a:lnTo>
                    <a:pt x="2558592" y="45453"/>
                  </a:lnTo>
                  <a:lnTo>
                    <a:pt x="2559304" y="52285"/>
                  </a:lnTo>
                  <a:lnTo>
                    <a:pt x="2566149" y="51574"/>
                  </a:lnTo>
                  <a:close/>
                </a:path>
                <a:path w="2807970" h="318769">
                  <a:moveTo>
                    <a:pt x="2579840" y="50139"/>
                  </a:moveTo>
                  <a:lnTo>
                    <a:pt x="2579116" y="43294"/>
                  </a:lnTo>
                  <a:lnTo>
                    <a:pt x="2572270" y="44018"/>
                  </a:lnTo>
                  <a:lnTo>
                    <a:pt x="2572994" y="50850"/>
                  </a:lnTo>
                  <a:lnTo>
                    <a:pt x="2579840" y="50139"/>
                  </a:lnTo>
                  <a:close/>
                </a:path>
                <a:path w="2807970" h="318769">
                  <a:moveTo>
                    <a:pt x="2593517" y="48704"/>
                  </a:moveTo>
                  <a:lnTo>
                    <a:pt x="2592794" y="41871"/>
                  </a:lnTo>
                  <a:lnTo>
                    <a:pt x="2585961" y="42583"/>
                  </a:lnTo>
                  <a:lnTo>
                    <a:pt x="2586672" y="49428"/>
                  </a:lnTo>
                  <a:lnTo>
                    <a:pt x="2593517" y="48704"/>
                  </a:lnTo>
                  <a:close/>
                </a:path>
                <a:path w="2807970" h="318769">
                  <a:moveTo>
                    <a:pt x="2607195" y="47282"/>
                  </a:moveTo>
                  <a:lnTo>
                    <a:pt x="2606484" y="40436"/>
                  </a:lnTo>
                  <a:lnTo>
                    <a:pt x="2599639" y="41148"/>
                  </a:lnTo>
                  <a:lnTo>
                    <a:pt x="2600363" y="47993"/>
                  </a:lnTo>
                  <a:lnTo>
                    <a:pt x="2607195" y="47282"/>
                  </a:lnTo>
                  <a:close/>
                </a:path>
                <a:path w="2807970" h="318769">
                  <a:moveTo>
                    <a:pt x="2620886" y="45847"/>
                  </a:moveTo>
                  <a:lnTo>
                    <a:pt x="2620162" y="39001"/>
                  </a:lnTo>
                  <a:lnTo>
                    <a:pt x="2613329" y="39725"/>
                  </a:lnTo>
                  <a:lnTo>
                    <a:pt x="2614041" y="46558"/>
                  </a:lnTo>
                  <a:lnTo>
                    <a:pt x="2620886" y="45847"/>
                  </a:lnTo>
                  <a:close/>
                </a:path>
                <a:path w="2807970" h="318769">
                  <a:moveTo>
                    <a:pt x="2634564" y="44411"/>
                  </a:moveTo>
                  <a:lnTo>
                    <a:pt x="2633853" y="37566"/>
                  </a:lnTo>
                  <a:lnTo>
                    <a:pt x="2627007" y="38290"/>
                  </a:lnTo>
                  <a:lnTo>
                    <a:pt x="2627719" y="45135"/>
                  </a:lnTo>
                  <a:lnTo>
                    <a:pt x="2634564" y="44411"/>
                  </a:lnTo>
                  <a:close/>
                </a:path>
                <a:path w="2807970" h="318769">
                  <a:moveTo>
                    <a:pt x="2648242" y="42976"/>
                  </a:moveTo>
                  <a:lnTo>
                    <a:pt x="2647531" y="36144"/>
                  </a:lnTo>
                  <a:lnTo>
                    <a:pt x="2640685" y="36855"/>
                  </a:lnTo>
                  <a:lnTo>
                    <a:pt x="2641409" y="43700"/>
                  </a:lnTo>
                  <a:lnTo>
                    <a:pt x="2648242" y="42976"/>
                  </a:lnTo>
                  <a:close/>
                </a:path>
                <a:path w="2807970" h="318769">
                  <a:moveTo>
                    <a:pt x="2661932" y="41554"/>
                  </a:moveTo>
                  <a:lnTo>
                    <a:pt x="2661208" y="34709"/>
                  </a:lnTo>
                  <a:lnTo>
                    <a:pt x="2654376" y="35420"/>
                  </a:lnTo>
                  <a:lnTo>
                    <a:pt x="2655087" y="42265"/>
                  </a:lnTo>
                  <a:lnTo>
                    <a:pt x="2661932" y="41554"/>
                  </a:lnTo>
                  <a:close/>
                </a:path>
                <a:path w="2807970" h="318769">
                  <a:moveTo>
                    <a:pt x="2675610" y="40119"/>
                  </a:moveTo>
                  <a:lnTo>
                    <a:pt x="2674899" y="33274"/>
                  </a:lnTo>
                  <a:lnTo>
                    <a:pt x="2668054" y="33997"/>
                  </a:lnTo>
                  <a:lnTo>
                    <a:pt x="2668765" y="40830"/>
                  </a:lnTo>
                  <a:lnTo>
                    <a:pt x="2675610" y="40119"/>
                  </a:lnTo>
                  <a:close/>
                </a:path>
                <a:path w="2807970" h="318769">
                  <a:moveTo>
                    <a:pt x="2689288" y="38684"/>
                  </a:moveTo>
                  <a:lnTo>
                    <a:pt x="2688577" y="31851"/>
                  </a:lnTo>
                  <a:lnTo>
                    <a:pt x="2681732" y="32562"/>
                  </a:lnTo>
                  <a:lnTo>
                    <a:pt x="2682456" y="39408"/>
                  </a:lnTo>
                  <a:lnTo>
                    <a:pt x="2689288" y="38684"/>
                  </a:lnTo>
                  <a:close/>
                </a:path>
                <a:path w="2807970" h="318769">
                  <a:moveTo>
                    <a:pt x="2702979" y="37249"/>
                  </a:moveTo>
                  <a:lnTo>
                    <a:pt x="2702255" y="30416"/>
                  </a:lnTo>
                  <a:lnTo>
                    <a:pt x="2695422" y="31127"/>
                  </a:lnTo>
                  <a:lnTo>
                    <a:pt x="2696133" y="37973"/>
                  </a:lnTo>
                  <a:lnTo>
                    <a:pt x="2702979" y="37249"/>
                  </a:lnTo>
                  <a:close/>
                </a:path>
                <a:path w="2807970" h="318769">
                  <a:moveTo>
                    <a:pt x="2716657" y="35826"/>
                  </a:moveTo>
                  <a:lnTo>
                    <a:pt x="2715945" y="28981"/>
                  </a:lnTo>
                  <a:lnTo>
                    <a:pt x="2709100" y="29692"/>
                  </a:lnTo>
                  <a:lnTo>
                    <a:pt x="2709811" y="36537"/>
                  </a:lnTo>
                  <a:lnTo>
                    <a:pt x="2716657" y="35826"/>
                  </a:lnTo>
                  <a:close/>
                </a:path>
                <a:path w="2807970" h="318769">
                  <a:moveTo>
                    <a:pt x="2730335" y="34391"/>
                  </a:moveTo>
                  <a:lnTo>
                    <a:pt x="2729623" y="27546"/>
                  </a:lnTo>
                  <a:lnTo>
                    <a:pt x="2722778" y="28270"/>
                  </a:lnTo>
                  <a:lnTo>
                    <a:pt x="2723502" y="35102"/>
                  </a:lnTo>
                  <a:lnTo>
                    <a:pt x="2730335" y="34391"/>
                  </a:lnTo>
                  <a:close/>
                </a:path>
                <a:path w="2807970" h="318769">
                  <a:moveTo>
                    <a:pt x="2744025" y="32956"/>
                  </a:moveTo>
                  <a:lnTo>
                    <a:pt x="2743301" y="26123"/>
                  </a:lnTo>
                  <a:lnTo>
                    <a:pt x="2736469" y="26835"/>
                  </a:lnTo>
                  <a:lnTo>
                    <a:pt x="2737180" y="33680"/>
                  </a:lnTo>
                  <a:lnTo>
                    <a:pt x="2744025" y="32956"/>
                  </a:lnTo>
                  <a:close/>
                </a:path>
                <a:path w="2807970" h="318769">
                  <a:moveTo>
                    <a:pt x="2757703" y="31534"/>
                  </a:moveTo>
                  <a:lnTo>
                    <a:pt x="2756992" y="24688"/>
                  </a:lnTo>
                  <a:lnTo>
                    <a:pt x="2750147" y="25400"/>
                  </a:lnTo>
                  <a:lnTo>
                    <a:pt x="2750858" y="32245"/>
                  </a:lnTo>
                  <a:lnTo>
                    <a:pt x="2757703" y="31534"/>
                  </a:lnTo>
                  <a:close/>
                </a:path>
                <a:path w="2807970" h="318769">
                  <a:moveTo>
                    <a:pt x="2771381" y="30099"/>
                  </a:moveTo>
                  <a:lnTo>
                    <a:pt x="2770670" y="23253"/>
                  </a:lnTo>
                  <a:lnTo>
                    <a:pt x="2763824" y="23964"/>
                  </a:lnTo>
                  <a:lnTo>
                    <a:pt x="2764548" y="30810"/>
                  </a:lnTo>
                  <a:lnTo>
                    <a:pt x="2771381" y="30099"/>
                  </a:lnTo>
                  <a:close/>
                </a:path>
                <a:path w="2807970" h="318769">
                  <a:moveTo>
                    <a:pt x="2785072" y="28663"/>
                  </a:moveTo>
                  <a:lnTo>
                    <a:pt x="2784348" y="21818"/>
                  </a:lnTo>
                  <a:lnTo>
                    <a:pt x="2777515" y="22542"/>
                  </a:lnTo>
                  <a:lnTo>
                    <a:pt x="2778226" y="29375"/>
                  </a:lnTo>
                  <a:lnTo>
                    <a:pt x="2785072" y="28663"/>
                  </a:lnTo>
                  <a:close/>
                </a:path>
                <a:path w="2807970" h="318769">
                  <a:moveTo>
                    <a:pt x="2807538" y="22860"/>
                  </a:moveTo>
                  <a:lnTo>
                    <a:pt x="2802953" y="20789"/>
                  </a:lnTo>
                  <a:lnTo>
                    <a:pt x="2802077" y="20396"/>
                  </a:lnTo>
                  <a:lnTo>
                    <a:pt x="2798661" y="18859"/>
                  </a:lnTo>
                  <a:lnTo>
                    <a:pt x="2798661" y="26390"/>
                  </a:lnTo>
                  <a:lnTo>
                    <a:pt x="2798127" y="21221"/>
                  </a:lnTo>
                  <a:lnTo>
                    <a:pt x="2798292" y="21107"/>
                  </a:lnTo>
                  <a:lnTo>
                    <a:pt x="2798191" y="21818"/>
                  </a:lnTo>
                  <a:lnTo>
                    <a:pt x="2798661" y="26390"/>
                  </a:lnTo>
                  <a:lnTo>
                    <a:pt x="2798661" y="18859"/>
                  </a:lnTo>
                  <a:lnTo>
                    <a:pt x="2756878" y="0"/>
                  </a:lnTo>
                  <a:lnTo>
                    <a:pt x="2754846" y="774"/>
                  </a:lnTo>
                  <a:lnTo>
                    <a:pt x="2753283" y="4229"/>
                  </a:lnTo>
                  <a:lnTo>
                    <a:pt x="2754058" y="6273"/>
                  </a:lnTo>
                  <a:lnTo>
                    <a:pt x="2791409" y="23114"/>
                  </a:lnTo>
                  <a:lnTo>
                    <a:pt x="2791701" y="25933"/>
                  </a:lnTo>
                  <a:lnTo>
                    <a:pt x="2758643" y="50152"/>
                  </a:lnTo>
                  <a:lnTo>
                    <a:pt x="2758313" y="52311"/>
                  </a:lnTo>
                  <a:lnTo>
                    <a:pt x="2760561" y="55372"/>
                  </a:lnTo>
                  <a:lnTo>
                    <a:pt x="2762707" y="55702"/>
                  </a:lnTo>
                  <a:lnTo>
                    <a:pt x="2800591" y="27952"/>
                  </a:lnTo>
                  <a:lnTo>
                    <a:pt x="2802305" y="26695"/>
                  </a:lnTo>
                  <a:lnTo>
                    <a:pt x="2807538" y="22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534651" y="1958543"/>
              <a:ext cx="667385" cy="172720"/>
            </a:xfrm>
            <a:custGeom>
              <a:avLst/>
              <a:gdLst/>
              <a:ahLst/>
              <a:cxnLst/>
              <a:rect l="l" t="t" r="r" b="b"/>
              <a:pathLst>
                <a:path w="667385" h="172719">
                  <a:moveTo>
                    <a:pt x="667258" y="0"/>
                  </a:moveTo>
                  <a:lnTo>
                    <a:pt x="0" y="0"/>
                  </a:lnTo>
                  <a:lnTo>
                    <a:pt x="0" y="172250"/>
                  </a:lnTo>
                  <a:lnTo>
                    <a:pt x="667258" y="172250"/>
                  </a:lnTo>
                  <a:lnTo>
                    <a:pt x="667258" y="0"/>
                  </a:lnTo>
                  <a:close/>
                </a:path>
              </a:pathLst>
            </a:custGeom>
            <a:solidFill>
              <a:srgbClr val="F8CBA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232233" y="1955433"/>
            <a:ext cx="1552566" cy="136280"/>
          </a:xfrm>
          <a:prstGeom prst="rect">
            <a:avLst/>
          </a:prstGeom>
          <a:solidFill>
            <a:srgbClr val="F8CBAD"/>
          </a:solidFill>
        </p:spPr>
        <p:txBody>
          <a:bodyPr vert="horz" wrap="square" lIns="0" tIns="20929" rIns="0" bIns="0" rtlCol="0">
            <a:spAutoFit/>
          </a:bodyPr>
          <a:lstStyle/>
          <a:p>
            <a:pPr marL="54544">
              <a:spcBef>
                <a:spcPts val="165"/>
              </a:spcBef>
            </a:pPr>
            <a:r>
              <a:rPr sz="749" b="1" spc="-5" dirty="0">
                <a:latin typeface="Calibri"/>
                <a:cs typeface="Calibri"/>
              </a:rPr>
              <a:t>Extended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VRD:</a:t>
            </a:r>
            <a:r>
              <a:rPr sz="749" b="1" spc="16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10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additional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cycles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46980" y="1906751"/>
            <a:ext cx="880929" cy="240475"/>
          </a:xfrm>
          <a:prstGeom prst="rect">
            <a:avLst/>
          </a:prstGeom>
          <a:solidFill>
            <a:srgbClr val="F8CBAD"/>
          </a:solidFill>
        </p:spPr>
        <p:txBody>
          <a:bodyPr vert="horz" wrap="square" lIns="0" tIns="9513" rIns="0" bIns="0" rtlCol="0">
            <a:spAutoFit/>
          </a:bodyPr>
          <a:lstStyle/>
          <a:p>
            <a:pPr marL="53276" marR="45665" indent="110992">
              <a:lnSpc>
                <a:spcPct val="102499"/>
              </a:lnSpc>
              <a:spcBef>
                <a:spcPts val="75"/>
              </a:spcBef>
            </a:pPr>
            <a:r>
              <a:rPr sz="749" b="1" dirty="0">
                <a:latin typeface="Calibri"/>
                <a:cs typeface="Calibri"/>
              </a:rPr>
              <a:t>Consolidation 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VRDx2</a:t>
            </a:r>
            <a:r>
              <a:rPr sz="749" b="1" spc="-3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as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induction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939678" y="1740256"/>
            <a:ext cx="4345662" cy="166799"/>
          </a:xfrm>
          <a:custGeom>
            <a:avLst/>
            <a:gdLst/>
            <a:ahLst/>
            <a:cxnLst/>
            <a:rect l="l" t="t" r="r" b="b"/>
            <a:pathLst>
              <a:path w="4351020" h="167005">
                <a:moveTo>
                  <a:pt x="4350562" y="0"/>
                </a:moveTo>
                <a:lnTo>
                  <a:pt x="0" y="0"/>
                </a:lnTo>
                <a:lnTo>
                  <a:pt x="0" y="166700"/>
                </a:lnTo>
                <a:lnTo>
                  <a:pt x="4350562" y="166700"/>
                </a:lnTo>
                <a:lnTo>
                  <a:pt x="4350562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1976455" y="1745415"/>
            <a:ext cx="425750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ARM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B:</a:t>
            </a:r>
            <a:r>
              <a:rPr sz="749" b="1" spc="1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Experimental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ARM.</a:t>
            </a:r>
            <a:r>
              <a:rPr sz="749" b="1" spc="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As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GEM12menos65</a:t>
            </a:r>
            <a:r>
              <a:rPr sz="749" b="1" spc="1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protocol</a:t>
            </a:r>
            <a:r>
              <a:rPr sz="749" b="1" spc="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plus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Early</a:t>
            </a:r>
            <a:r>
              <a:rPr sz="749" b="1" spc="1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Rescue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Intervention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and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Extended</a:t>
            </a:r>
            <a:r>
              <a:rPr sz="749" b="1" spc="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VRD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6875987" y="1857257"/>
            <a:ext cx="384336" cy="283495"/>
          </a:xfrm>
          <a:custGeom>
            <a:avLst/>
            <a:gdLst/>
            <a:ahLst/>
            <a:cxnLst/>
            <a:rect l="l" t="t" r="r" b="b"/>
            <a:pathLst>
              <a:path w="384809" h="283844">
                <a:moveTo>
                  <a:pt x="384200" y="0"/>
                </a:moveTo>
                <a:lnTo>
                  <a:pt x="0" y="0"/>
                </a:lnTo>
                <a:lnTo>
                  <a:pt x="0" y="283387"/>
                </a:lnTo>
                <a:lnTo>
                  <a:pt x="384200" y="283387"/>
                </a:lnTo>
                <a:lnTo>
                  <a:pt x="384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6887396" y="1804771"/>
            <a:ext cx="355796" cy="2935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 marR="30443">
              <a:lnSpc>
                <a:spcPct val="127099"/>
              </a:lnSpc>
              <a:spcBef>
                <a:spcPts val="95"/>
              </a:spcBef>
            </a:pP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M</a:t>
            </a:r>
            <a:r>
              <a:rPr sz="1124" b="1" spc="-7" baseline="-14814" dirty="0">
                <a:solidFill>
                  <a:srgbClr val="0000FF"/>
                </a:solidFill>
                <a:latin typeface="Calibri"/>
                <a:cs typeface="Calibri"/>
              </a:rPr>
              <a:t>R</a:t>
            </a: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D</a:t>
            </a:r>
            <a:r>
              <a:rPr sz="449" b="1" spc="10" dirty="0">
                <a:solidFill>
                  <a:srgbClr val="0000FF"/>
                </a:solidFill>
                <a:latin typeface="Calibri"/>
                <a:cs typeface="Calibri"/>
              </a:rPr>
              <a:t>-ve  </a:t>
            </a:r>
            <a:r>
              <a:rPr sz="749" b="1" spc="-5" dirty="0">
                <a:solidFill>
                  <a:srgbClr val="0000FF"/>
                </a:solidFill>
                <a:latin typeface="Calibri"/>
                <a:cs typeface="Calibri"/>
              </a:rPr>
              <a:t>Rate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944032" y="2330690"/>
            <a:ext cx="3379748" cy="60251"/>
          </a:xfrm>
          <a:custGeom>
            <a:avLst/>
            <a:gdLst/>
            <a:ahLst/>
            <a:cxnLst/>
            <a:rect l="l" t="t" r="r" b="b"/>
            <a:pathLst>
              <a:path w="3383915" h="60325">
                <a:moveTo>
                  <a:pt x="3374863" y="24587"/>
                </a:moveTo>
                <a:lnTo>
                  <a:pt x="3373386" y="24587"/>
                </a:lnTo>
                <a:lnTo>
                  <a:pt x="3373437" y="34912"/>
                </a:lnTo>
                <a:lnTo>
                  <a:pt x="3354428" y="35012"/>
                </a:lnTo>
                <a:lnTo>
                  <a:pt x="3327260" y="51053"/>
                </a:lnTo>
                <a:lnTo>
                  <a:pt x="3326447" y="54216"/>
                </a:lnTo>
                <a:lnTo>
                  <a:pt x="3329343" y="59118"/>
                </a:lnTo>
                <a:lnTo>
                  <a:pt x="3332505" y="59931"/>
                </a:lnTo>
                <a:lnTo>
                  <a:pt x="3383724" y="29692"/>
                </a:lnTo>
                <a:lnTo>
                  <a:pt x="3374863" y="24587"/>
                </a:lnTo>
                <a:close/>
              </a:path>
              <a:path w="3383915" h="60325">
                <a:moveTo>
                  <a:pt x="3354362" y="24687"/>
                </a:moveTo>
                <a:lnTo>
                  <a:pt x="0" y="42430"/>
                </a:lnTo>
                <a:lnTo>
                  <a:pt x="50" y="52743"/>
                </a:lnTo>
                <a:lnTo>
                  <a:pt x="3354428" y="35012"/>
                </a:lnTo>
                <a:lnTo>
                  <a:pt x="3363244" y="29807"/>
                </a:lnTo>
                <a:lnTo>
                  <a:pt x="3354362" y="24687"/>
                </a:lnTo>
                <a:close/>
              </a:path>
              <a:path w="3383915" h="60325">
                <a:moveTo>
                  <a:pt x="3363244" y="29807"/>
                </a:moveTo>
                <a:lnTo>
                  <a:pt x="3354428" y="35012"/>
                </a:lnTo>
                <a:lnTo>
                  <a:pt x="3373437" y="34912"/>
                </a:lnTo>
                <a:lnTo>
                  <a:pt x="3373434" y="34226"/>
                </a:lnTo>
                <a:lnTo>
                  <a:pt x="3370910" y="34226"/>
                </a:lnTo>
                <a:lnTo>
                  <a:pt x="3363244" y="29807"/>
                </a:lnTo>
                <a:close/>
              </a:path>
              <a:path w="3383915" h="60325">
                <a:moveTo>
                  <a:pt x="3370859" y="25311"/>
                </a:moveTo>
                <a:lnTo>
                  <a:pt x="3363244" y="29807"/>
                </a:lnTo>
                <a:lnTo>
                  <a:pt x="3370910" y="34226"/>
                </a:lnTo>
                <a:lnTo>
                  <a:pt x="3370859" y="25311"/>
                </a:lnTo>
                <a:close/>
              </a:path>
              <a:path w="3383915" h="60325">
                <a:moveTo>
                  <a:pt x="3373390" y="25311"/>
                </a:moveTo>
                <a:lnTo>
                  <a:pt x="3370859" y="25311"/>
                </a:lnTo>
                <a:lnTo>
                  <a:pt x="3370910" y="34226"/>
                </a:lnTo>
                <a:lnTo>
                  <a:pt x="3373434" y="34226"/>
                </a:lnTo>
                <a:lnTo>
                  <a:pt x="3373390" y="25311"/>
                </a:lnTo>
                <a:close/>
              </a:path>
              <a:path w="3383915" h="60325">
                <a:moveTo>
                  <a:pt x="3373386" y="24587"/>
                </a:moveTo>
                <a:lnTo>
                  <a:pt x="3354362" y="24687"/>
                </a:lnTo>
                <a:lnTo>
                  <a:pt x="3363244" y="29807"/>
                </a:lnTo>
                <a:lnTo>
                  <a:pt x="3370859" y="25311"/>
                </a:lnTo>
                <a:lnTo>
                  <a:pt x="3373390" y="25311"/>
                </a:lnTo>
                <a:lnTo>
                  <a:pt x="3373386" y="24587"/>
                </a:lnTo>
                <a:close/>
              </a:path>
              <a:path w="3383915" h="60325">
                <a:moveTo>
                  <a:pt x="3332187" y="0"/>
                </a:moveTo>
                <a:lnTo>
                  <a:pt x="3329038" y="850"/>
                </a:lnTo>
                <a:lnTo>
                  <a:pt x="3326193" y="5791"/>
                </a:lnTo>
                <a:lnTo>
                  <a:pt x="3327044" y="8940"/>
                </a:lnTo>
                <a:lnTo>
                  <a:pt x="3354362" y="24687"/>
                </a:lnTo>
                <a:lnTo>
                  <a:pt x="3374863" y="24587"/>
                </a:lnTo>
                <a:lnTo>
                  <a:pt x="3332187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 txBox="1"/>
          <p:nvPr/>
        </p:nvSpPr>
        <p:spPr>
          <a:xfrm>
            <a:off x="4232190" y="2385971"/>
            <a:ext cx="2383391" cy="19660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440161" marR="5074" indent="-428111">
              <a:lnSpc>
                <a:spcPts val="699"/>
              </a:lnSpc>
              <a:spcBef>
                <a:spcPts val="135"/>
              </a:spcBef>
            </a:pPr>
            <a:r>
              <a:rPr sz="599" b="1" spc="-5" dirty="0">
                <a:solidFill>
                  <a:srgbClr val="0000FF"/>
                </a:solidFill>
                <a:latin typeface="Arial"/>
                <a:cs typeface="Arial"/>
              </a:rPr>
              <a:t>Iberdomide plus Isatuximab</a:t>
            </a:r>
            <a:r>
              <a:rPr sz="599" spc="-5" dirty="0">
                <a:latin typeface="Arial"/>
                <a:cs typeface="Arial"/>
              </a:rPr>
              <a:t>, until progression, unacceptable toxicity, </a:t>
            </a:r>
            <a:r>
              <a:rPr sz="599" spc="-15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patient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withdrawal,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loss to follow up or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death.</a:t>
            </a:r>
            <a:endParaRPr sz="599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6883394" y="2228744"/>
            <a:ext cx="384336" cy="283495"/>
          </a:xfrm>
          <a:custGeom>
            <a:avLst/>
            <a:gdLst/>
            <a:ahLst/>
            <a:cxnLst/>
            <a:rect l="l" t="t" r="r" b="b"/>
            <a:pathLst>
              <a:path w="384809" h="283844">
                <a:moveTo>
                  <a:pt x="384200" y="0"/>
                </a:moveTo>
                <a:lnTo>
                  <a:pt x="0" y="0"/>
                </a:lnTo>
                <a:lnTo>
                  <a:pt x="0" y="283387"/>
                </a:lnTo>
                <a:lnTo>
                  <a:pt x="384200" y="283387"/>
                </a:lnTo>
                <a:lnTo>
                  <a:pt x="384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6894802" y="2179047"/>
            <a:ext cx="355796" cy="2914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 marR="30443">
              <a:lnSpc>
                <a:spcPct val="125699"/>
              </a:lnSpc>
              <a:spcBef>
                <a:spcPts val="95"/>
              </a:spcBef>
            </a:pP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M</a:t>
            </a:r>
            <a:r>
              <a:rPr sz="1124" b="1" spc="-7" baseline="-14814" dirty="0">
                <a:solidFill>
                  <a:srgbClr val="0000FF"/>
                </a:solidFill>
                <a:latin typeface="Calibri"/>
                <a:cs typeface="Calibri"/>
              </a:rPr>
              <a:t>R</a:t>
            </a: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D</a:t>
            </a:r>
            <a:r>
              <a:rPr sz="449" b="1" spc="10" dirty="0">
                <a:solidFill>
                  <a:srgbClr val="0000FF"/>
                </a:solidFill>
                <a:latin typeface="Calibri"/>
                <a:cs typeface="Calibri"/>
              </a:rPr>
              <a:t>-ve  </a:t>
            </a:r>
            <a:r>
              <a:rPr sz="749" b="1" spc="-5" dirty="0">
                <a:solidFill>
                  <a:srgbClr val="0000FF"/>
                </a:solidFill>
                <a:latin typeface="Calibri"/>
                <a:cs typeface="Calibri"/>
              </a:rPr>
              <a:t>Rate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2642366" y="2191097"/>
            <a:ext cx="1463775" cy="355796"/>
          </a:xfrm>
          <a:custGeom>
            <a:avLst/>
            <a:gdLst/>
            <a:ahLst/>
            <a:cxnLst/>
            <a:rect l="l" t="t" r="r" b="b"/>
            <a:pathLst>
              <a:path w="1465579" h="356235">
                <a:moveTo>
                  <a:pt x="1465173" y="0"/>
                </a:moveTo>
                <a:lnTo>
                  <a:pt x="0" y="0"/>
                </a:lnTo>
                <a:lnTo>
                  <a:pt x="0" y="355612"/>
                </a:lnTo>
                <a:lnTo>
                  <a:pt x="1465173" y="355612"/>
                </a:lnTo>
                <a:lnTo>
                  <a:pt x="146517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2642368" y="2191091"/>
            <a:ext cx="1463775" cy="322320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62365" marR="155388" algn="ctr">
              <a:lnSpc>
                <a:spcPct val="103299"/>
              </a:lnSpc>
              <a:spcBef>
                <a:spcPts val="140"/>
              </a:spcBef>
            </a:pPr>
            <a:r>
              <a:rPr sz="649" b="1" spc="-5" dirty="0">
                <a:solidFill>
                  <a:srgbClr val="C00000"/>
                </a:solidFill>
                <a:latin typeface="Calibri"/>
                <a:cs typeface="Calibri"/>
              </a:rPr>
              <a:t>Biological IMWG Relapse </a:t>
            </a:r>
            <a:r>
              <a:rPr sz="649" b="1" dirty="0">
                <a:solidFill>
                  <a:srgbClr val="C00000"/>
                </a:solidFill>
                <a:latin typeface="Calibri"/>
                <a:cs typeface="Calibri"/>
              </a:rPr>
              <a:t>or </a:t>
            </a:r>
            <a:r>
              <a:rPr sz="649" b="1" spc="-5" dirty="0">
                <a:solidFill>
                  <a:srgbClr val="C00000"/>
                </a:solidFill>
                <a:latin typeface="Calibri"/>
                <a:cs typeface="Calibri"/>
              </a:rPr>
              <a:t>MRD </a:t>
            </a:r>
            <a:r>
              <a:rPr sz="649" b="1" spc="-1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649" b="1" spc="-5" dirty="0">
                <a:solidFill>
                  <a:srgbClr val="C00000"/>
                </a:solidFill>
                <a:latin typeface="Calibri"/>
                <a:cs typeface="Calibri"/>
              </a:rPr>
              <a:t>progression</a:t>
            </a:r>
            <a:endParaRPr sz="649">
              <a:latin typeface="Calibri"/>
              <a:cs typeface="Calibri"/>
            </a:endParaRPr>
          </a:p>
          <a:p>
            <a:pPr algn="ctr">
              <a:lnSpc>
                <a:spcPts val="764"/>
              </a:lnSpc>
            </a:pPr>
            <a:r>
              <a:rPr sz="649" b="1" spc="-15" dirty="0">
                <a:solidFill>
                  <a:srgbClr val="0000FF"/>
                </a:solidFill>
                <a:latin typeface="Calibri"/>
                <a:cs typeface="Calibri"/>
              </a:rPr>
              <a:t>EARLY </a:t>
            </a:r>
            <a:r>
              <a:rPr sz="649" b="1" spc="-5" dirty="0">
                <a:solidFill>
                  <a:srgbClr val="0000FF"/>
                </a:solidFill>
                <a:latin typeface="Calibri"/>
                <a:cs typeface="Calibri"/>
              </a:rPr>
              <a:t>Rescue</a:t>
            </a:r>
            <a:r>
              <a:rPr sz="649" b="1" spc="-15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649" b="1" spc="-5" dirty="0">
                <a:solidFill>
                  <a:srgbClr val="0000FF"/>
                </a:solidFill>
                <a:latin typeface="Calibri"/>
                <a:cs typeface="Calibri"/>
              </a:rPr>
              <a:t>Intervention</a:t>
            </a:r>
            <a:r>
              <a:rPr sz="649" b="1" spc="-10" dirty="0">
                <a:solidFill>
                  <a:srgbClr val="0000FF"/>
                </a:solidFill>
                <a:latin typeface="Calibri"/>
                <a:cs typeface="Calibri"/>
              </a:rPr>
              <a:t> </a:t>
            </a:r>
            <a:r>
              <a:rPr sz="649" b="1" spc="-5" dirty="0">
                <a:solidFill>
                  <a:srgbClr val="0000FF"/>
                </a:solidFill>
                <a:latin typeface="Calibri"/>
                <a:cs typeface="Calibri"/>
              </a:rPr>
              <a:t>(ERI)**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943509" y="1956131"/>
            <a:ext cx="1551931" cy="172507"/>
          </a:xfrm>
          <a:custGeom>
            <a:avLst/>
            <a:gdLst/>
            <a:ahLst/>
            <a:cxnLst/>
            <a:rect l="l" t="t" r="r" b="b"/>
            <a:pathLst>
              <a:path w="1553845" h="172719">
                <a:moveTo>
                  <a:pt x="1553667" y="0"/>
                </a:moveTo>
                <a:lnTo>
                  <a:pt x="0" y="0"/>
                </a:lnTo>
                <a:lnTo>
                  <a:pt x="0" y="172250"/>
                </a:lnTo>
                <a:lnTo>
                  <a:pt x="1553667" y="172250"/>
                </a:lnTo>
                <a:lnTo>
                  <a:pt x="1553667" y="0"/>
                </a:lnTo>
                <a:close/>
              </a:path>
            </a:pathLst>
          </a:custGeom>
          <a:solidFill>
            <a:srgbClr val="F8CBA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30"/>
          <p:cNvSpPr txBox="1"/>
          <p:nvPr/>
        </p:nvSpPr>
        <p:spPr>
          <a:xfrm>
            <a:off x="1939678" y="1956131"/>
            <a:ext cx="720472" cy="137560"/>
          </a:xfrm>
          <a:prstGeom prst="rect">
            <a:avLst/>
          </a:prstGeom>
          <a:solidFill>
            <a:srgbClr val="F8CBAD"/>
          </a:solidFill>
        </p:spPr>
        <p:txBody>
          <a:bodyPr vert="horz" wrap="square" lIns="0" tIns="22198" rIns="0" bIns="0" rtlCol="0">
            <a:spAutoFit/>
          </a:bodyPr>
          <a:lstStyle/>
          <a:p>
            <a:pPr marL="58349">
              <a:spcBef>
                <a:spcPts val="175"/>
              </a:spcBef>
            </a:pPr>
            <a:r>
              <a:rPr sz="749" b="1" dirty="0">
                <a:latin typeface="Calibri"/>
                <a:cs typeface="Calibri"/>
              </a:rPr>
              <a:t>Induction,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six</a:t>
            </a:r>
            <a:r>
              <a:rPr sz="749" b="1" spc="-3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21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601810" y="1964705"/>
            <a:ext cx="155573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9471">
              <a:spcBef>
                <a:spcPts val="105"/>
              </a:spcBef>
              <a:tabLst>
                <a:tab pos="991948" algn="l"/>
              </a:tabLst>
            </a:pPr>
            <a:r>
              <a:rPr sz="749" b="1" spc="-5" dirty="0">
                <a:latin typeface="Calibri"/>
                <a:cs typeface="Calibri"/>
              </a:rPr>
              <a:t>-day </a:t>
            </a:r>
            <a:r>
              <a:rPr sz="749" b="1" dirty="0">
                <a:latin typeface="Calibri"/>
                <a:cs typeface="Calibri"/>
              </a:rPr>
              <a:t>cycles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of VRD*	MEL200-ASCT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7230860" y="1135448"/>
            <a:ext cx="514350" cy="152212"/>
          </a:xfrm>
          <a:custGeom>
            <a:avLst/>
            <a:gdLst/>
            <a:ahLst/>
            <a:cxnLst/>
            <a:rect l="l" t="t" r="r" b="b"/>
            <a:pathLst>
              <a:path w="514984" h="152400">
                <a:moveTo>
                  <a:pt x="489673" y="0"/>
                </a:moveTo>
                <a:lnTo>
                  <a:pt x="25311" y="0"/>
                </a:lnTo>
                <a:lnTo>
                  <a:pt x="15457" y="1988"/>
                </a:lnTo>
                <a:lnTo>
                  <a:pt x="7412" y="7412"/>
                </a:lnTo>
                <a:lnTo>
                  <a:pt x="1988" y="15457"/>
                </a:lnTo>
                <a:lnTo>
                  <a:pt x="0" y="25311"/>
                </a:lnTo>
                <a:lnTo>
                  <a:pt x="0" y="126542"/>
                </a:lnTo>
                <a:lnTo>
                  <a:pt x="1988" y="136396"/>
                </a:lnTo>
                <a:lnTo>
                  <a:pt x="7412" y="144441"/>
                </a:lnTo>
                <a:lnTo>
                  <a:pt x="15457" y="149865"/>
                </a:lnTo>
                <a:lnTo>
                  <a:pt x="25311" y="151853"/>
                </a:lnTo>
                <a:lnTo>
                  <a:pt x="489673" y="151853"/>
                </a:lnTo>
                <a:lnTo>
                  <a:pt x="499520" y="149865"/>
                </a:lnTo>
                <a:lnTo>
                  <a:pt x="507561" y="144441"/>
                </a:lnTo>
                <a:lnTo>
                  <a:pt x="512983" y="136396"/>
                </a:lnTo>
                <a:lnTo>
                  <a:pt x="514972" y="126542"/>
                </a:lnTo>
                <a:lnTo>
                  <a:pt x="514972" y="25311"/>
                </a:lnTo>
                <a:lnTo>
                  <a:pt x="512983" y="15457"/>
                </a:lnTo>
                <a:lnTo>
                  <a:pt x="507561" y="7412"/>
                </a:lnTo>
                <a:lnTo>
                  <a:pt x="499520" y="1988"/>
                </a:lnTo>
                <a:lnTo>
                  <a:pt x="489673" y="0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3" name="object 33"/>
          <p:cNvSpPr txBox="1"/>
          <p:nvPr/>
        </p:nvSpPr>
        <p:spPr>
          <a:xfrm>
            <a:off x="7343443" y="1116673"/>
            <a:ext cx="327891" cy="19026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lnSpc>
                <a:spcPts val="654"/>
              </a:lnSpc>
              <a:spcBef>
                <a:spcPts val="90"/>
              </a:spcBef>
            </a:pP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LEN 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+ </a:t>
            </a: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SA</a:t>
            </a:r>
            <a:endParaRPr sz="549">
              <a:latin typeface="Trebuchet MS"/>
              <a:cs typeface="Trebuchet MS"/>
            </a:endParaRPr>
          </a:p>
          <a:p>
            <a:pPr marL="36152">
              <a:lnSpc>
                <a:spcPts val="654"/>
              </a:lnSpc>
            </a:pPr>
            <a:r>
              <a:rPr sz="549" b="1" spc="-10" dirty="0">
                <a:solidFill>
                  <a:srgbClr val="595454"/>
                </a:solidFill>
                <a:latin typeface="Trebuchet MS"/>
                <a:cs typeface="Trebuchet MS"/>
              </a:rPr>
              <a:t>un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til </a:t>
            </a:r>
            <a:r>
              <a:rPr sz="549" b="1" spc="-15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549" b="1" spc="-5" dirty="0">
                <a:solidFill>
                  <a:srgbClr val="595454"/>
                </a:solidFill>
                <a:latin typeface="Trebuchet MS"/>
                <a:cs typeface="Trebuchet MS"/>
              </a:rPr>
              <a:t>P</a:t>
            </a:r>
            <a:endParaRPr sz="549">
              <a:latin typeface="Trebuchet MS"/>
              <a:cs typeface="Trebuchet M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941086" y="3113566"/>
            <a:ext cx="1517049" cy="150310"/>
          </a:xfrm>
          <a:custGeom>
            <a:avLst/>
            <a:gdLst/>
            <a:ahLst/>
            <a:cxnLst/>
            <a:rect l="l" t="t" r="r" b="b"/>
            <a:pathLst>
              <a:path w="1518920" h="150495">
                <a:moveTo>
                  <a:pt x="1518818" y="0"/>
                </a:moveTo>
                <a:lnTo>
                  <a:pt x="0" y="0"/>
                </a:lnTo>
                <a:lnTo>
                  <a:pt x="0" y="150025"/>
                </a:lnTo>
                <a:lnTo>
                  <a:pt x="1518818" y="150025"/>
                </a:lnTo>
                <a:lnTo>
                  <a:pt x="1518818" y="0"/>
                </a:lnTo>
                <a:close/>
              </a:path>
            </a:pathLst>
          </a:custGeom>
          <a:solidFill>
            <a:srgbClr val="DAE3F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5" name="object 35"/>
          <p:cNvSpPr txBox="1"/>
          <p:nvPr/>
        </p:nvSpPr>
        <p:spPr>
          <a:xfrm>
            <a:off x="1941086" y="3113566"/>
            <a:ext cx="1517049" cy="118348"/>
          </a:xfrm>
          <a:prstGeom prst="rect">
            <a:avLst/>
          </a:prstGeom>
        </p:spPr>
        <p:txBody>
          <a:bodyPr vert="horz" wrap="square" lIns="0" tIns="18392" rIns="0" bIns="0" rtlCol="0">
            <a:spAutoFit/>
          </a:bodyPr>
          <a:lstStyle/>
          <a:p>
            <a:pPr marL="99575">
              <a:spcBef>
                <a:spcPts val="145"/>
              </a:spcBef>
            </a:pPr>
            <a:r>
              <a:rPr sz="649" b="1" i="1" spc="-5" dirty="0">
                <a:latin typeface="Calibri-BoldItalic"/>
                <a:cs typeface="Calibri-BoldItalic"/>
              </a:rPr>
              <a:t>Preventive safety </a:t>
            </a:r>
            <a:r>
              <a:rPr sz="649" b="1" i="1" dirty="0">
                <a:latin typeface="Calibri-BoldItalic"/>
                <a:cs typeface="Calibri-BoldItalic"/>
              </a:rPr>
              <a:t>and </a:t>
            </a:r>
            <a:r>
              <a:rPr sz="649" b="1" i="1" spc="-5" dirty="0">
                <a:latin typeface="Calibri-BoldItalic"/>
                <a:cs typeface="Calibri-BoldItalic"/>
              </a:rPr>
              <a:t>efficacy analysis</a:t>
            </a:r>
            <a:endParaRPr sz="649">
              <a:latin typeface="Calibri-BoldItalic"/>
              <a:cs typeface="Calibri-BoldItalic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1941327" y="1125216"/>
            <a:ext cx="5382608" cy="2015545"/>
            <a:chOff x="1938083" y="1126604"/>
            <a:chExt cx="5389245" cy="2018030"/>
          </a:xfrm>
        </p:grpSpPr>
        <p:sp>
          <p:nvSpPr>
            <p:cNvPr id="37" name="object 37"/>
            <p:cNvSpPr/>
            <p:nvPr/>
          </p:nvSpPr>
          <p:spPr>
            <a:xfrm>
              <a:off x="2590185" y="1135811"/>
              <a:ext cx="0" cy="1475740"/>
            </a:xfrm>
            <a:custGeom>
              <a:avLst/>
              <a:gdLst/>
              <a:ahLst/>
              <a:cxnLst/>
              <a:rect l="l" t="t" r="r" b="b"/>
              <a:pathLst>
                <a:path h="1475739">
                  <a:moveTo>
                    <a:pt x="0" y="0"/>
                  </a:moveTo>
                  <a:lnTo>
                    <a:pt x="0" y="1475555"/>
                  </a:lnTo>
                </a:path>
              </a:pathLst>
            </a:custGeom>
            <a:ln w="18389">
              <a:solidFill>
                <a:srgbClr val="4472C4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2571053" y="2585340"/>
              <a:ext cx="60325" cy="558800"/>
            </a:xfrm>
            <a:custGeom>
              <a:avLst/>
              <a:gdLst/>
              <a:ahLst/>
              <a:cxnLst/>
              <a:rect l="l" t="t" r="r" b="b"/>
              <a:pathLst>
                <a:path w="60325" h="558800">
                  <a:moveTo>
                    <a:pt x="5740" y="501383"/>
                  </a:moveTo>
                  <a:lnTo>
                    <a:pt x="825" y="504278"/>
                  </a:lnTo>
                  <a:lnTo>
                    <a:pt x="0" y="507441"/>
                  </a:lnTo>
                  <a:lnTo>
                    <a:pt x="30162" y="558698"/>
                  </a:lnTo>
                  <a:lnTo>
                    <a:pt x="36074" y="548474"/>
                  </a:lnTo>
                  <a:lnTo>
                    <a:pt x="24968" y="548474"/>
                  </a:lnTo>
                  <a:lnTo>
                    <a:pt x="24866" y="529350"/>
                  </a:lnTo>
                  <a:lnTo>
                    <a:pt x="8902" y="502208"/>
                  </a:lnTo>
                  <a:lnTo>
                    <a:pt x="5740" y="501383"/>
                  </a:lnTo>
                  <a:close/>
                </a:path>
                <a:path w="60325" h="558800">
                  <a:moveTo>
                    <a:pt x="24897" y="529401"/>
                  </a:moveTo>
                  <a:lnTo>
                    <a:pt x="24968" y="548474"/>
                  </a:lnTo>
                  <a:lnTo>
                    <a:pt x="35280" y="548436"/>
                  </a:lnTo>
                  <a:lnTo>
                    <a:pt x="35271" y="545871"/>
                  </a:lnTo>
                  <a:lnTo>
                    <a:pt x="25653" y="545871"/>
                  </a:lnTo>
                  <a:lnTo>
                    <a:pt x="30081" y="538216"/>
                  </a:lnTo>
                  <a:lnTo>
                    <a:pt x="24897" y="529401"/>
                  </a:lnTo>
                  <a:close/>
                </a:path>
                <a:path w="60325" h="558800">
                  <a:moveTo>
                    <a:pt x="54165" y="501205"/>
                  </a:moveTo>
                  <a:lnTo>
                    <a:pt x="51003" y="502043"/>
                  </a:lnTo>
                  <a:lnTo>
                    <a:pt x="35209" y="529350"/>
                  </a:lnTo>
                  <a:lnTo>
                    <a:pt x="35280" y="548436"/>
                  </a:lnTo>
                  <a:lnTo>
                    <a:pt x="24968" y="548474"/>
                  </a:lnTo>
                  <a:lnTo>
                    <a:pt x="36074" y="548474"/>
                  </a:lnTo>
                  <a:lnTo>
                    <a:pt x="59931" y="507212"/>
                  </a:lnTo>
                  <a:lnTo>
                    <a:pt x="59093" y="504063"/>
                  </a:lnTo>
                  <a:lnTo>
                    <a:pt x="54165" y="501205"/>
                  </a:lnTo>
                  <a:close/>
                </a:path>
                <a:path w="60325" h="558800">
                  <a:moveTo>
                    <a:pt x="30081" y="538216"/>
                  </a:moveTo>
                  <a:lnTo>
                    <a:pt x="25653" y="545871"/>
                  </a:lnTo>
                  <a:lnTo>
                    <a:pt x="34569" y="545846"/>
                  </a:lnTo>
                  <a:lnTo>
                    <a:pt x="30081" y="538216"/>
                  </a:lnTo>
                  <a:close/>
                </a:path>
                <a:path w="60325" h="558800">
                  <a:moveTo>
                    <a:pt x="35209" y="529350"/>
                  </a:moveTo>
                  <a:lnTo>
                    <a:pt x="30081" y="538216"/>
                  </a:lnTo>
                  <a:lnTo>
                    <a:pt x="34569" y="545846"/>
                  </a:lnTo>
                  <a:lnTo>
                    <a:pt x="25653" y="545871"/>
                  </a:lnTo>
                  <a:lnTo>
                    <a:pt x="35271" y="545871"/>
                  </a:lnTo>
                  <a:lnTo>
                    <a:pt x="35209" y="529350"/>
                  </a:lnTo>
                  <a:close/>
                </a:path>
                <a:path w="60325" h="558800">
                  <a:moveTo>
                    <a:pt x="33235" y="0"/>
                  </a:moveTo>
                  <a:lnTo>
                    <a:pt x="22923" y="38"/>
                  </a:lnTo>
                  <a:lnTo>
                    <a:pt x="24897" y="529401"/>
                  </a:lnTo>
                  <a:lnTo>
                    <a:pt x="30081" y="538216"/>
                  </a:lnTo>
                  <a:lnTo>
                    <a:pt x="35179" y="529401"/>
                  </a:lnTo>
                  <a:lnTo>
                    <a:pt x="35104" y="501205"/>
                  </a:lnTo>
                  <a:lnTo>
                    <a:pt x="3323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3249730" y="1189541"/>
              <a:ext cx="4077335" cy="60325"/>
            </a:xfrm>
            <a:custGeom>
              <a:avLst/>
              <a:gdLst/>
              <a:ahLst/>
              <a:cxnLst/>
              <a:rect l="l" t="t" r="r" b="b"/>
              <a:pathLst>
                <a:path w="4077334" h="60325">
                  <a:moveTo>
                    <a:pt x="4025950" y="0"/>
                  </a:moveTo>
                  <a:lnTo>
                    <a:pt x="4022788" y="825"/>
                  </a:lnTo>
                  <a:lnTo>
                    <a:pt x="4019905" y="5740"/>
                  </a:lnTo>
                  <a:lnTo>
                    <a:pt x="4020731" y="8902"/>
                  </a:lnTo>
                  <a:lnTo>
                    <a:pt x="4047933" y="24869"/>
                  </a:lnTo>
                  <a:lnTo>
                    <a:pt x="4066946" y="24917"/>
                  </a:lnTo>
                  <a:lnTo>
                    <a:pt x="4066921" y="35229"/>
                  </a:lnTo>
                  <a:lnTo>
                    <a:pt x="4047839" y="35229"/>
                  </a:lnTo>
                  <a:lnTo>
                    <a:pt x="4020616" y="51015"/>
                  </a:lnTo>
                  <a:lnTo>
                    <a:pt x="4019778" y="54165"/>
                  </a:lnTo>
                  <a:lnTo>
                    <a:pt x="4022636" y="59105"/>
                  </a:lnTo>
                  <a:lnTo>
                    <a:pt x="4025798" y="59944"/>
                  </a:lnTo>
                  <a:lnTo>
                    <a:pt x="4068401" y="35229"/>
                  </a:lnTo>
                  <a:lnTo>
                    <a:pt x="4066921" y="35229"/>
                  </a:lnTo>
                  <a:lnTo>
                    <a:pt x="4068483" y="35182"/>
                  </a:lnTo>
                  <a:lnTo>
                    <a:pt x="4077246" y="30099"/>
                  </a:lnTo>
                  <a:lnTo>
                    <a:pt x="4025950" y="0"/>
                  </a:lnTo>
                  <a:close/>
                </a:path>
                <a:path w="4077334" h="60325">
                  <a:moveTo>
                    <a:pt x="4056765" y="30053"/>
                  </a:moveTo>
                  <a:lnTo>
                    <a:pt x="4047922" y="35182"/>
                  </a:lnTo>
                  <a:lnTo>
                    <a:pt x="4066921" y="35229"/>
                  </a:lnTo>
                  <a:lnTo>
                    <a:pt x="4066922" y="34531"/>
                  </a:lnTo>
                  <a:lnTo>
                    <a:pt x="4064393" y="34531"/>
                  </a:lnTo>
                  <a:lnTo>
                    <a:pt x="4056765" y="30053"/>
                  </a:lnTo>
                  <a:close/>
                </a:path>
                <a:path w="4077334" h="60325">
                  <a:moveTo>
                    <a:pt x="25" y="14706"/>
                  </a:moveTo>
                  <a:lnTo>
                    <a:pt x="0" y="25019"/>
                  </a:lnTo>
                  <a:lnTo>
                    <a:pt x="4047922" y="35182"/>
                  </a:lnTo>
                  <a:lnTo>
                    <a:pt x="4056765" y="30053"/>
                  </a:lnTo>
                  <a:lnTo>
                    <a:pt x="4047933" y="24869"/>
                  </a:lnTo>
                  <a:lnTo>
                    <a:pt x="25" y="14706"/>
                  </a:lnTo>
                  <a:close/>
                </a:path>
                <a:path w="4077334" h="60325">
                  <a:moveTo>
                    <a:pt x="4064419" y="25615"/>
                  </a:moveTo>
                  <a:lnTo>
                    <a:pt x="4056765" y="30053"/>
                  </a:lnTo>
                  <a:lnTo>
                    <a:pt x="4064393" y="34531"/>
                  </a:lnTo>
                  <a:lnTo>
                    <a:pt x="4064419" y="25615"/>
                  </a:lnTo>
                  <a:close/>
                </a:path>
                <a:path w="4077334" h="60325">
                  <a:moveTo>
                    <a:pt x="4066944" y="25615"/>
                  </a:moveTo>
                  <a:lnTo>
                    <a:pt x="4064419" y="25615"/>
                  </a:lnTo>
                  <a:lnTo>
                    <a:pt x="4064393" y="34531"/>
                  </a:lnTo>
                  <a:lnTo>
                    <a:pt x="4066922" y="34531"/>
                  </a:lnTo>
                  <a:lnTo>
                    <a:pt x="4066944" y="25615"/>
                  </a:lnTo>
                  <a:close/>
                </a:path>
                <a:path w="4077334" h="60325">
                  <a:moveTo>
                    <a:pt x="4047933" y="24869"/>
                  </a:moveTo>
                  <a:lnTo>
                    <a:pt x="4056765" y="30053"/>
                  </a:lnTo>
                  <a:lnTo>
                    <a:pt x="4064419" y="25615"/>
                  </a:lnTo>
                  <a:lnTo>
                    <a:pt x="4066944" y="25615"/>
                  </a:lnTo>
                  <a:lnTo>
                    <a:pt x="4066946" y="24917"/>
                  </a:lnTo>
                  <a:lnTo>
                    <a:pt x="4047933" y="24869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1938083" y="1139799"/>
              <a:ext cx="2314575" cy="172720"/>
            </a:xfrm>
            <a:custGeom>
              <a:avLst/>
              <a:gdLst/>
              <a:ahLst/>
              <a:cxnLst/>
              <a:rect l="l" t="t" r="r" b="b"/>
              <a:pathLst>
                <a:path w="2314575" h="172719">
                  <a:moveTo>
                    <a:pt x="2314562" y="0"/>
                  </a:moveTo>
                  <a:lnTo>
                    <a:pt x="1677606" y="0"/>
                  </a:lnTo>
                  <a:lnTo>
                    <a:pt x="1647304" y="0"/>
                  </a:lnTo>
                  <a:lnTo>
                    <a:pt x="0" y="0"/>
                  </a:lnTo>
                  <a:lnTo>
                    <a:pt x="0" y="172250"/>
                  </a:lnTo>
                  <a:lnTo>
                    <a:pt x="1647304" y="172250"/>
                  </a:lnTo>
                  <a:lnTo>
                    <a:pt x="1677606" y="172250"/>
                  </a:lnTo>
                  <a:lnTo>
                    <a:pt x="2314562" y="172250"/>
                  </a:lnTo>
                  <a:lnTo>
                    <a:pt x="2314562" y="0"/>
                  </a:lnTo>
                  <a:close/>
                </a:path>
              </a:pathLst>
            </a:custGeom>
            <a:solidFill>
              <a:srgbClr val="FFFF9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6777670" y="735253"/>
            <a:ext cx="551135" cy="21146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10356" marR="5074" indent="-98307">
              <a:lnSpc>
                <a:spcPct val="103299"/>
              </a:lnSpc>
              <a:spcBef>
                <a:spcPts val="75"/>
              </a:spcBef>
            </a:pPr>
            <a:r>
              <a:rPr sz="649" b="1" dirty="0">
                <a:latin typeface="Calibri"/>
                <a:cs typeface="Calibri"/>
              </a:rPr>
              <a:t>24</a:t>
            </a:r>
            <a:r>
              <a:rPr sz="649" b="1" spc="-3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mo.</a:t>
            </a:r>
            <a:r>
              <a:rPr sz="649" b="1" spc="-3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Primary </a:t>
            </a:r>
            <a:r>
              <a:rPr sz="649" b="1" spc="-135" dirty="0">
                <a:latin typeface="Calibri"/>
                <a:cs typeface="Calibri"/>
              </a:rPr>
              <a:t> 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End</a:t>
            </a:r>
            <a:r>
              <a:rPr sz="64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</a:t>
            </a:r>
            <a:r>
              <a:rPr sz="649" b="1" spc="-5" dirty="0">
                <a:latin typeface="Calibri"/>
                <a:cs typeface="Calibri"/>
              </a:rPr>
              <a:t>int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983595" y="1146904"/>
            <a:ext cx="222483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Induction: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Isatuximab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+VRD*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x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4 cycles   </a:t>
            </a:r>
            <a:r>
              <a:rPr sz="749" b="1" spc="7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MEL200-ASCT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5375935" y="1074377"/>
            <a:ext cx="1362934" cy="289203"/>
          </a:xfrm>
          <a:custGeom>
            <a:avLst/>
            <a:gdLst/>
            <a:ahLst/>
            <a:cxnLst/>
            <a:rect l="l" t="t" r="r" b="b"/>
            <a:pathLst>
              <a:path w="1364615" h="289559">
                <a:moveTo>
                  <a:pt x="1364106" y="0"/>
                </a:moveTo>
                <a:lnTo>
                  <a:pt x="0" y="0"/>
                </a:lnTo>
                <a:lnTo>
                  <a:pt x="0" y="288937"/>
                </a:lnTo>
                <a:lnTo>
                  <a:pt x="1364106" y="288937"/>
                </a:lnTo>
                <a:lnTo>
                  <a:pt x="1364106" y="0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5449797" y="1082599"/>
            <a:ext cx="1215162" cy="24175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245450" marR="5074" indent="-233399">
              <a:lnSpc>
                <a:spcPct val="102499"/>
              </a:lnSpc>
              <a:spcBef>
                <a:spcPts val="85"/>
              </a:spcBef>
            </a:pPr>
            <a:r>
              <a:rPr sz="749" b="1" dirty="0">
                <a:latin typeface="Calibri"/>
                <a:cs typeface="Calibri"/>
              </a:rPr>
              <a:t>Lenalidomide</a:t>
            </a:r>
            <a:r>
              <a:rPr sz="749" b="1" spc="-4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plus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Isatuximab </a:t>
            </a:r>
            <a:r>
              <a:rPr sz="749" b="1" spc="-15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continous therapy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4293693" y="1082902"/>
            <a:ext cx="1042020" cy="283495"/>
          </a:xfrm>
          <a:custGeom>
            <a:avLst/>
            <a:gdLst/>
            <a:ahLst/>
            <a:cxnLst/>
            <a:rect l="l" t="t" r="r" b="b"/>
            <a:pathLst>
              <a:path w="1043304" h="283844">
                <a:moveTo>
                  <a:pt x="1042885" y="0"/>
                </a:moveTo>
                <a:lnTo>
                  <a:pt x="0" y="0"/>
                </a:lnTo>
                <a:lnTo>
                  <a:pt x="0" y="283387"/>
                </a:lnTo>
                <a:lnTo>
                  <a:pt x="1042885" y="283387"/>
                </a:lnTo>
                <a:lnTo>
                  <a:pt x="1042885" y="0"/>
                </a:lnTo>
                <a:close/>
              </a:path>
            </a:pathLst>
          </a:custGeom>
          <a:solidFill>
            <a:srgbClr val="FFFF9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6" name="object 46"/>
          <p:cNvSpPr txBox="1"/>
          <p:nvPr/>
        </p:nvSpPr>
        <p:spPr>
          <a:xfrm>
            <a:off x="4335486" y="1087545"/>
            <a:ext cx="958303" cy="24175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indent="190906">
              <a:lnSpc>
                <a:spcPct val="102499"/>
              </a:lnSpc>
              <a:spcBef>
                <a:spcPts val="85"/>
              </a:spcBef>
            </a:pPr>
            <a:r>
              <a:rPr sz="749" b="1" dirty="0">
                <a:latin typeface="Calibri"/>
                <a:cs typeface="Calibri"/>
              </a:rPr>
              <a:t>Consolidation 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Isa+VRDx2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as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induction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941327" y="967918"/>
            <a:ext cx="1707949" cy="134999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19661" rIns="0" bIns="0" rtlCol="0">
            <a:spAutoFit/>
          </a:bodyPr>
          <a:lstStyle/>
          <a:p>
            <a:pPr marL="43762">
              <a:spcBef>
                <a:spcPts val="155"/>
              </a:spcBef>
            </a:pPr>
            <a:r>
              <a:rPr sz="749" b="1" dirty="0">
                <a:latin typeface="Calibri"/>
                <a:cs typeface="Calibri"/>
              </a:rPr>
              <a:t>ARM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A: </a:t>
            </a:r>
            <a:r>
              <a:rPr sz="749" b="1" spc="-5" dirty="0">
                <a:latin typeface="Calibri"/>
                <a:cs typeface="Calibri"/>
              </a:rPr>
              <a:t>Control </a:t>
            </a:r>
            <a:r>
              <a:rPr sz="749" b="1" dirty="0">
                <a:latin typeface="Calibri"/>
                <a:cs typeface="Calibri"/>
              </a:rPr>
              <a:t>as GEM12menos65 </a:t>
            </a:r>
            <a:r>
              <a:rPr sz="749" b="1" spc="-10" dirty="0">
                <a:latin typeface="Calibri"/>
                <a:cs typeface="Calibri"/>
              </a:rPr>
              <a:t>Trial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6872790" y="1083219"/>
            <a:ext cx="384336" cy="283495"/>
          </a:xfrm>
          <a:custGeom>
            <a:avLst/>
            <a:gdLst/>
            <a:ahLst/>
            <a:cxnLst/>
            <a:rect l="l" t="t" r="r" b="b"/>
            <a:pathLst>
              <a:path w="384809" h="283844">
                <a:moveTo>
                  <a:pt x="384200" y="0"/>
                </a:moveTo>
                <a:lnTo>
                  <a:pt x="0" y="0"/>
                </a:lnTo>
                <a:lnTo>
                  <a:pt x="0" y="283375"/>
                </a:lnTo>
                <a:lnTo>
                  <a:pt x="384200" y="283375"/>
                </a:lnTo>
                <a:lnTo>
                  <a:pt x="384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6884204" y="1033136"/>
            <a:ext cx="355796" cy="2914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 marR="30443">
              <a:lnSpc>
                <a:spcPct val="125699"/>
              </a:lnSpc>
              <a:spcBef>
                <a:spcPts val="95"/>
              </a:spcBef>
            </a:pP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M</a:t>
            </a:r>
            <a:r>
              <a:rPr sz="1124" b="1" spc="-7" baseline="-14814" dirty="0">
                <a:solidFill>
                  <a:srgbClr val="0000FF"/>
                </a:solidFill>
                <a:latin typeface="Calibri"/>
                <a:cs typeface="Calibri"/>
              </a:rPr>
              <a:t>R</a:t>
            </a: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D</a:t>
            </a:r>
            <a:r>
              <a:rPr sz="449" b="1" spc="10" dirty="0">
                <a:solidFill>
                  <a:srgbClr val="0000FF"/>
                </a:solidFill>
                <a:latin typeface="Calibri"/>
                <a:cs typeface="Calibri"/>
              </a:rPr>
              <a:t>-ve  </a:t>
            </a:r>
            <a:r>
              <a:rPr sz="749" b="1" spc="-5" dirty="0">
                <a:solidFill>
                  <a:srgbClr val="0000FF"/>
                </a:solidFill>
                <a:latin typeface="Calibri"/>
                <a:cs typeface="Calibri"/>
              </a:rPr>
              <a:t>Rate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935771" y="2663512"/>
            <a:ext cx="5407977" cy="333599"/>
            <a:chOff x="1932520" y="2666796"/>
            <a:chExt cx="5414645" cy="334010"/>
          </a:xfrm>
        </p:grpSpPr>
        <p:sp>
          <p:nvSpPr>
            <p:cNvPr id="51" name="object 51"/>
            <p:cNvSpPr/>
            <p:nvPr/>
          </p:nvSpPr>
          <p:spPr>
            <a:xfrm>
              <a:off x="3962857" y="2940278"/>
              <a:ext cx="3383915" cy="60325"/>
            </a:xfrm>
            <a:custGeom>
              <a:avLst/>
              <a:gdLst/>
              <a:ahLst/>
              <a:cxnLst/>
              <a:rect l="l" t="t" r="r" b="b"/>
              <a:pathLst>
                <a:path w="3383915" h="60325">
                  <a:moveTo>
                    <a:pt x="3363219" y="29972"/>
                  </a:moveTo>
                  <a:lnTo>
                    <a:pt x="3327133" y="51028"/>
                  </a:lnTo>
                  <a:lnTo>
                    <a:pt x="3326295" y="54178"/>
                  </a:lnTo>
                  <a:lnTo>
                    <a:pt x="3329165" y="59105"/>
                  </a:lnTo>
                  <a:lnTo>
                    <a:pt x="3332327" y="59931"/>
                  </a:lnTo>
                  <a:lnTo>
                    <a:pt x="3374857" y="35128"/>
                  </a:lnTo>
                  <a:lnTo>
                    <a:pt x="3373450" y="35128"/>
                  </a:lnTo>
                  <a:lnTo>
                    <a:pt x="3373450" y="34429"/>
                  </a:lnTo>
                  <a:lnTo>
                    <a:pt x="3370859" y="34429"/>
                  </a:lnTo>
                  <a:lnTo>
                    <a:pt x="3363219" y="29972"/>
                  </a:lnTo>
                  <a:close/>
                </a:path>
                <a:path w="3383915" h="60325">
                  <a:moveTo>
                    <a:pt x="3354383" y="24815"/>
                  </a:moveTo>
                  <a:lnTo>
                    <a:pt x="0" y="24815"/>
                  </a:lnTo>
                  <a:lnTo>
                    <a:pt x="0" y="35128"/>
                  </a:lnTo>
                  <a:lnTo>
                    <a:pt x="3354383" y="35128"/>
                  </a:lnTo>
                  <a:lnTo>
                    <a:pt x="3363219" y="29972"/>
                  </a:lnTo>
                  <a:lnTo>
                    <a:pt x="3354383" y="24815"/>
                  </a:lnTo>
                  <a:close/>
                </a:path>
                <a:path w="3383915" h="60325">
                  <a:moveTo>
                    <a:pt x="3374862" y="24815"/>
                  </a:moveTo>
                  <a:lnTo>
                    <a:pt x="3373450" y="24815"/>
                  </a:lnTo>
                  <a:lnTo>
                    <a:pt x="3373450" y="35128"/>
                  </a:lnTo>
                  <a:lnTo>
                    <a:pt x="3374857" y="35128"/>
                  </a:lnTo>
                  <a:lnTo>
                    <a:pt x="3383699" y="29972"/>
                  </a:lnTo>
                  <a:lnTo>
                    <a:pt x="3374862" y="24815"/>
                  </a:lnTo>
                  <a:close/>
                </a:path>
                <a:path w="3383915" h="60325">
                  <a:moveTo>
                    <a:pt x="3370859" y="25514"/>
                  </a:moveTo>
                  <a:lnTo>
                    <a:pt x="3363219" y="29972"/>
                  </a:lnTo>
                  <a:lnTo>
                    <a:pt x="3370859" y="34429"/>
                  </a:lnTo>
                  <a:lnTo>
                    <a:pt x="3370859" y="25514"/>
                  </a:lnTo>
                  <a:close/>
                </a:path>
                <a:path w="3383915" h="60325">
                  <a:moveTo>
                    <a:pt x="3373450" y="25514"/>
                  </a:moveTo>
                  <a:lnTo>
                    <a:pt x="3370859" y="25514"/>
                  </a:lnTo>
                  <a:lnTo>
                    <a:pt x="3370859" y="34429"/>
                  </a:lnTo>
                  <a:lnTo>
                    <a:pt x="3373450" y="34429"/>
                  </a:lnTo>
                  <a:lnTo>
                    <a:pt x="3373450" y="25514"/>
                  </a:lnTo>
                  <a:close/>
                </a:path>
                <a:path w="3383915" h="60325">
                  <a:moveTo>
                    <a:pt x="3332327" y="0"/>
                  </a:moveTo>
                  <a:lnTo>
                    <a:pt x="3329165" y="838"/>
                  </a:lnTo>
                  <a:lnTo>
                    <a:pt x="3326295" y="5753"/>
                  </a:lnTo>
                  <a:lnTo>
                    <a:pt x="3327133" y="8915"/>
                  </a:lnTo>
                  <a:lnTo>
                    <a:pt x="3363219" y="29972"/>
                  </a:lnTo>
                  <a:lnTo>
                    <a:pt x="3370859" y="25514"/>
                  </a:lnTo>
                  <a:lnTo>
                    <a:pt x="3373450" y="25514"/>
                  </a:lnTo>
                  <a:lnTo>
                    <a:pt x="3373450" y="24815"/>
                  </a:lnTo>
                  <a:lnTo>
                    <a:pt x="3374862" y="24815"/>
                  </a:lnTo>
                  <a:lnTo>
                    <a:pt x="3332327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1932521" y="2666796"/>
              <a:ext cx="3477895" cy="167005"/>
            </a:xfrm>
            <a:custGeom>
              <a:avLst/>
              <a:gdLst/>
              <a:ahLst/>
              <a:cxnLst/>
              <a:rect l="l" t="t" r="r" b="b"/>
              <a:pathLst>
                <a:path w="3477895" h="167005">
                  <a:moveTo>
                    <a:pt x="3477298" y="0"/>
                  </a:moveTo>
                  <a:lnTo>
                    <a:pt x="0" y="0"/>
                  </a:lnTo>
                  <a:lnTo>
                    <a:pt x="0" y="163982"/>
                  </a:lnTo>
                  <a:lnTo>
                    <a:pt x="0" y="166700"/>
                  </a:lnTo>
                  <a:lnTo>
                    <a:pt x="3477298" y="166700"/>
                  </a:lnTo>
                  <a:lnTo>
                    <a:pt x="3477298" y="163982"/>
                  </a:lnTo>
                  <a:lnTo>
                    <a:pt x="3477298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972555" y="2668740"/>
            <a:ext cx="337784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ARM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C*: </a:t>
            </a:r>
            <a:r>
              <a:rPr sz="749" b="1" spc="-5" dirty="0">
                <a:latin typeface="Calibri"/>
                <a:cs typeface="Calibri"/>
              </a:rPr>
              <a:t>Exploratory</a:t>
            </a:r>
            <a:r>
              <a:rPr sz="749" b="1" dirty="0">
                <a:latin typeface="Calibri"/>
                <a:cs typeface="Calibri"/>
              </a:rPr>
              <a:t> ARM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Control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Arm but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lenalidomide</a:t>
            </a:r>
            <a:r>
              <a:rPr sz="749" b="1" spc="17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replaced by </a:t>
            </a:r>
            <a:r>
              <a:rPr sz="749" b="1" spc="-5" dirty="0">
                <a:latin typeface="Calibri"/>
                <a:cs typeface="Calibri"/>
              </a:rPr>
              <a:t>iberdomide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935770" y="2882787"/>
            <a:ext cx="2341533" cy="137560"/>
          </a:xfrm>
          <a:prstGeom prst="rect">
            <a:avLst/>
          </a:prstGeom>
          <a:solidFill>
            <a:srgbClr val="DAE3F3"/>
          </a:solidFill>
        </p:spPr>
        <p:txBody>
          <a:bodyPr vert="horz" wrap="square" lIns="0" tIns="22198" rIns="0" bIns="0" rtlCol="0">
            <a:spAutoFit/>
          </a:bodyPr>
          <a:lstStyle/>
          <a:p>
            <a:pPr marL="54544">
              <a:spcBef>
                <a:spcPts val="175"/>
              </a:spcBef>
            </a:pPr>
            <a:r>
              <a:rPr sz="749" b="1" dirty="0">
                <a:latin typeface="Calibri"/>
                <a:cs typeface="Calibri"/>
              </a:rPr>
              <a:t>Induction: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Isatuximab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+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Iberdomide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+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VD***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x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4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cycles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4285815" y="2882787"/>
            <a:ext cx="666563" cy="172507"/>
          </a:xfrm>
          <a:custGeom>
            <a:avLst/>
            <a:gdLst/>
            <a:ahLst/>
            <a:cxnLst/>
            <a:rect l="l" t="t" r="r" b="b"/>
            <a:pathLst>
              <a:path w="667385" h="172719">
                <a:moveTo>
                  <a:pt x="667258" y="0"/>
                </a:moveTo>
                <a:lnTo>
                  <a:pt x="0" y="0"/>
                </a:lnTo>
                <a:lnTo>
                  <a:pt x="0" y="172250"/>
                </a:lnTo>
                <a:lnTo>
                  <a:pt x="667258" y="172250"/>
                </a:lnTo>
                <a:lnTo>
                  <a:pt x="667258" y="0"/>
                </a:lnTo>
                <a:close/>
              </a:path>
            </a:pathLst>
          </a:custGeom>
          <a:solidFill>
            <a:srgbClr val="DAE3F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6" name="object 56"/>
          <p:cNvSpPr txBox="1"/>
          <p:nvPr/>
        </p:nvSpPr>
        <p:spPr>
          <a:xfrm>
            <a:off x="4331314" y="2891328"/>
            <a:ext cx="57650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MEL200-ASCT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4996253" y="2827294"/>
            <a:ext cx="1055339" cy="283495"/>
          </a:xfrm>
          <a:custGeom>
            <a:avLst/>
            <a:gdLst/>
            <a:ahLst/>
            <a:cxnLst/>
            <a:rect l="l" t="t" r="r" b="b"/>
            <a:pathLst>
              <a:path w="1056639" h="283844">
                <a:moveTo>
                  <a:pt x="1056398" y="0"/>
                </a:moveTo>
                <a:lnTo>
                  <a:pt x="0" y="0"/>
                </a:lnTo>
                <a:lnTo>
                  <a:pt x="0" y="283387"/>
                </a:lnTo>
                <a:lnTo>
                  <a:pt x="1056398" y="283387"/>
                </a:lnTo>
                <a:lnTo>
                  <a:pt x="1056398" y="0"/>
                </a:lnTo>
                <a:close/>
              </a:path>
            </a:pathLst>
          </a:custGeom>
          <a:solidFill>
            <a:srgbClr val="DAE3F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8" name="object 58"/>
          <p:cNvSpPr txBox="1"/>
          <p:nvPr/>
        </p:nvSpPr>
        <p:spPr>
          <a:xfrm>
            <a:off x="5038148" y="2831970"/>
            <a:ext cx="971621" cy="24175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indent="197248">
              <a:lnSpc>
                <a:spcPct val="102499"/>
              </a:lnSpc>
              <a:spcBef>
                <a:spcPts val="85"/>
              </a:spcBef>
            </a:pPr>
            <a:r>
              <a:rPr sz="749" b="1" dirty="0">
                <a:latin typeface="Calibri"/>
                <a:cs typeface="Calibri"/>
              </a:rPr>
              <a:t>Consolidation 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2xCycles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as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in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Induction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063364" y="2824514"/>
            <a:ext cx="820044" cy="249440"/>
          </a:xfrm>
          <a:prstGeom prst="rect">
            <a:avLst/>
          </a:prstGeom>
          <a:solidFill>
            <a:srgbClr val="DAE3F3"/>
          </a:solidFill>
        </p:spPr>
        <p:txBody>
          <a:bodyPr vert="horz" wrap="square" lIns="0" tIns="18392" rIns="0" bIns="0" rtlCol="0">
            <a:spAutoFit/>
          </a:bodyPr>
          <a:lstStyle/>
          <a:p>
            <a:pPr marL="117968" marR="4440" indent="190906">
              <a:lnSpc>
                <a:spcPct val="102499"/>
              </a:lnSpc>
              <a:spcBef>
                <a:spcPts val="145"/>
              </a:spcBef>
            </a:pPr>
            <a:r>
              <a:rPr sz="749" b="1" dirty="0">
                <a:latin typeface="Calibri"/>
                <a:cs typeface="Calibri"/>
              </a:rPr>
              <a:t>Iber+Isat 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Co</a:t>
            </a:r>
            <a:r>
              <a:rPr sz="749" b="1" spc="-10" dirty="0">
                <a:latin typeface="Calibri"/>
                <a:cs typeface="Calibri"/>
              </a:rPr>
              <a:t>n</a:t>
            </a:r>
            <a:r>
              <a:rPr sz="749" b="1" dirty="0">
                <a:latin typeface="Calibri"/>
                <a:cs typeface="Calibri"/>
              </a:rPr>
              <a:t>ti</a:t>
            </a:r>
            <a:r>
              <a:rPr sz="749" b="1" spc="-5" dirty="0">
                <a:latin typeface="Calibri"/>
                <a:cs typeface="Calibri"/>
              </a:rPr>
              <a:t>nou</a:t>
            </a:r>
            <a:r>
              <a:rPr sz="749" b="1" dirty="0">
                <a:latin typeface="Calibri"/>
                <a:cs typeface="Calibri"/>
              </a:rPr>
              <a:t>s t</a:t>
            </a:r>
            <a:r>
              <a:rPr sz="749" b="1" spc="-5" dirty="0">
                <a:latin typeface="Calibri"/>
                <a:cs typeface="Calibri"/>
              </a:rPr>
              <a:t>he</a:t>
            </a:r>
            <a:r>
              <a:rPr sz="749" b="1" spc="-20" dirty="0">
                <a:latin typeface="Calibri"/>
                <a:cs typeface="Calibri"/>
              </a:rPr>
              <a:t>r</a:t>
            </a:r>
            <a:r>
              <a:rPr sz="749" b="1" spc="-5" dirty="0">
                <a:latin typeface="Calibri"/>
                <a:cs typeface="Calibri"/>
              </a:rPr>
              <a:t>a</a:t>
            </a:r>
            <a:r>
              <a:rPr sz="749" b="1" dirty="0">
                <a:latin typeface="Calibri"/>
                <a:cs typeface="Calibri"/>
              </a:rPr>
              <a:t>p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870164" y="2966308"/>
            <a:ext cx="45664" cy="11175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8"/>
              </a:lnSpc>
            </a:pPr>
            <a:r>
              <a:rPr sz="749" b="1" dirty="0">
                <a:latin typeface="Calibri"/>
                <a:cs typeface="Calibri"/>
              </a:rPr>
              <a:t>y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6883394" y="2827294"/>
            <a:ext cx="384336" cy="283495"/>
          </a:xfrm>
          <a:custGeom>
            <a:avLst/>
            <a:gdLst/>
            <a:ahLst/>
            <a:cxnLst/>
            <a:rect l="l" t="t" r="r" b="b"/>
            <a:pathLst>
              <a:path w="384809" h="283844">
                <a:moveTo>
                  <a:pt x="384200" y="0"/>
                </a:moveTo>
                <a:lnTo>
                  <a:pt x="0" y="0"/>
                </a:lnTo>
                <a:lnTo>
                  <a:pt x="0" y="283387"/>
                </a:lnTo>
                <a:lnTo>
                  <a:pt x="384200" y="283387"/>
                </a:lnTo>
                <a:lnTo>
                  <a:pt x="384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2" name="object 62"/>
          <p:cNvSpPr txBox="1"/>
          <p:nvPr/>
        </p:nvSpPr>
        <p:spPr>
          <a:xfrm>
            <a:off x="6894802" y="2777560"/>
            <a:ext cx="355796" cy="2914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 marR="30443">
              <a:lnSpc>
                <a:spcPct val="125699"/>
              </a:lnSpc>
              <a:spcBef>
                <a:spcPts val="95"/>
              </a:spcBef>
            </a:pP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M</a:t>
            </a:r>
            <a:r>
              <a:rPr sz="1124" b="1" spc="-7" baseline="-14814" dirty="0">
                <a:solidFill>
                  <a:srgbClr val="0000FF"/>
                </a:solidFill>
                <a:latin typeface="Calibri"/>
                <a:cs typeface="Calibri"/>
              </a:rPr>
              <a:t>R</a:t>
            </a:r>
            <a:r>
              <a:rPr sz="1124" b="1" spc="7" baseline="-14814" dirty="0">
                <a:solidFill>
                  <a:srgbClr val="0000FF"/>
                </a:solidFill>
                <a:latin typeface="Calibri"/>
                <a:cs typeface="Calibri"/>
              </a:rPr>
              <a:t>D</a:t>
            </a:r>
            <a:r>
              <a:rPr sz="449" b="1" spc="10" dirty="0">
                <a:solidFill>
                  <a:srgbClr val="0000FF"/>
                </a:solidFill>
                <a:latin typeface="Calibri"/>
                <a:cs typeface="Calibri"/>
              </a:rPr>
              <a:t>-ve  </a:t>
            </a:r>
            <a:r>
              <a:rPr sz="749" b="1" spc="-5" dirty="0">
                <a:solidFill>
                  <a:srgbClr val="0000FF"/>
                </a:solidFill>
                <a:latin typeface="Calibri"/>
                <a:cs typeface="Calibri"/>
              </a:rPr>
              <a:t>Rate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6893072" y="995019"/>
            <a:ext cx="41224" cy="2193760"/>
          </a:xfrm>
          <a:custGeom>
            <a:avLst/>
            <a:gdLst/>
            <a:ahLst/>
            <a:cxnLst/>
            <a:rect l="l" t="t" r="r" b="b"/>
            <a:pathLst>
              <a:path w="41275" h="2196465">
                <a:moveTo>
                  <a:pt x="18910" y="2154897"/>
                </a:moveTo>
                <a:lnTo>
                  <a:pt x="0" y="2154897"/>
                </a:lnTo>
                <a:lnTo>
                  <a:pt x="20637" y="2196172"/>
                </a:lnTo>
                <a:lnTo>
                  <a:pt x="37822" y="2161781"/>
                </a:lnTo>
                <a:lnTo>
                  <a:pt x="18910" y="2161781"/>
                </a:lnTo>
                <a:lnTo>
                  <a:pt x="18910" y="2154897"/>
                </a:lnTo>
                <a:close/>
              </a:path>
              <a:path w="41275" h="2196465">
                <a:moveTo>
                  <a:pt x="22351" y="34378"/>
                </a:moveTo>
                <a:lnTo>
                  <a:pt x="18910" y="34378"/>
                </a:lnTo>
                <a:lnTo>
                  <a:pt x="18910" y="2161781"/>
                </a:lnTo>
                <a:lnTo>
                  <a:pt x="22351" y="2161781"/>
                </a:lnTo>
                <a:lnTo>
                  <a:pt x="22351" y="34378"/>
                </a:lnTo>
                <a:close/>
              </a:path>
              <a:path w="41275" h="2196465">
                <a:moveTo>
                  <a:pt x="41262" y="2154897"/>
                </a:moveTo>
                <a:lnTo>
                  <a:pt x="22351" y="2154897"/>
                </a:lnTo>
                <a:lnTo>
                  <a:pt x="22351" y="2161781"/>
                </a:lnTo>
                <a:lnTo>
                  <a:pt x="37822" y="2161781"/>
                </a:lnTo>
                <a:lnTo>
                  <a:pt x="41262" y="2154897"/>
                </a:lnTo>
                <a:close/>
              </a:path>
              <a:path w="41275" h="2196465">
                <a:moveTo>
                  <a:pt x="20637" y="0"/>
                </a:moveTo>
                <a:lnTo>
                  <a:pt x="0" y="41262"/>
                </a:lnTo>
                <a:lnTo>
                  <a:pt x="18910" y="41262"/>
                </a:lnTo>
                <a:lnTo>
                  <a:pt x="18910" y="34378"/>
                </a:lnTo>
                <a:lnTo>
                  <a:pt x="37821" y="34378"/>
                </a:lnTo>
                <a:lnTo>
                  <a:pt x="20637" y="0"/>
                </a:lnTo>
                <a:close/>
              </a:path>
              <a:path w="41275" h="2196465">
                <a:moveTo>
                  <a:pt x="37821" y="34378"/>
                </a:moveTo>
                <a:lnTo>
                  <a:pt x="22351" y="34378"/>
                </a:lnTo>
                <a:lnTo>
                  <a:pt x="22351" y="41262"/>
                </a:lnTo>
                <a:lnTo>
                  <a:pt x="41262" y="41262"/>
                </a:lnTo>
                <a:lnTo>
                  <a:pt x="37821" y="34378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4" name="object 64"/>
          <p:cNvSpPr txBox="1"/>
          <p:nvPr/>
        </p:nvSpPr>
        <p:spPr>
          <a:xfrm>
            <a:off x="1394923" y="1434448"/>
            <a:ext cx="518790" cy="994454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48836" marR="77377">
              <a:lnSpc>
                <a:spcPts val="599"/>
              </a:lnSpc>
              <a:spcBef>
                <a:spcPts val="204"/>
              </a:spcBef>
              <a:buChar char="-"/>
              <a:tabLst>
                <a:tab pos="88159" algn="l"/>
              </a:tabLst>
            </a:pP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A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g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e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 ≤6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5  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year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s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 e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ligi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b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l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e  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f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o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r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S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C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T</a:t>
            </a:r>
            <a:endParaRPr sz="599">
              <a:latin typeface="Calibri"/>
              <a:cs typeface="Calibri"/>
            </a:endParaRPr>
          </a:p>
          <a:p>
            <a:pPr marL="48836" marR="72937">
              <a:lnSpc>
                <a:spcPts val="589"/>
              </a:lnSpc>
              <a:spcBef>
                <a:spcPts val="50"/>
              </a:spcBef>
              <a:buChar char="-"/>
              <a:tabLst>
                <a:tab pos="88159" algn="l"/>
              </a:tabLst>
            </a:pPr>
            <a:r>
              <a:rPr sz="599" spc="-30" dirty="0">
                <a:solidFill>
                  <a:srgbClr val="3333FF"/>
                </a:solidFill>
                <a:latin typeface="Calibri"/>
                <a:cs typeface="Calibri"/>
              </a:rPr>
              <a:t>M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ea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s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u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rab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l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e  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disease</a:t>
            </a:r>
            <a:endParaRPr sz="599">
              <a:latin typeface="Calibri"/>
              <a:cs typeface="Calibri"/>
            </a:endParaRPr>
          </a:p>
          <a:p>
            <a:pPr marL="87525" indent="-39323">
              <a:lnSpc>
                <a:spcPts val="559"/>
              </a:lnSpc>
              <a:buChar char="-"/>
              <a:tabLst>
                <a:tab pos="88159" algn="l"/>
              </a:tabLst>
            </a:pP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EC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O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G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 P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S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≤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  <a:p>
            <a:pPr marL="48836" marR="188369">
              <a:lnSpc>
                <a:spcPts val="599"/>
              </a:lnSpc>
              <a:spcBef>
                <a:spcPts val="85"/>
              </a:spcBef>
              <a:buChar char="-"/>
              <a:tabLst>
                <a:tab pos="88159" algn="l"/>
              </a:tabLst>
            </a:pP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Signed </a:t>
            </a:r>
            <a:r>
              <a:rPr sz="599" spc="-10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i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n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f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o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r</a:t>
            </a:r>
            <a:r>
              <a:rPr sz="599" spc="-30" dirty="0">
                <a:solidFill>
                  <a:srgbClr val="3333FF"/>
                </a:solidFill>
                <a:latin typeface="Calibri"/>
                <a:cs typeface="Calibri"/>
              </a:rPr>
              <a:t>m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e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d  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consent</a:t>
            </a:r>
            <a:endParaRPr sz="599">
              <a:latin typeface="Calibri"/>
              <a:cs typeface="Calibri"/>
            </a:endParaRPr>
          </a:p>
          <a:p>
            <a:pPr marL="48836" marR="135093">
              <a:lnSpc>
                <a:spcPts val="599"/>
              </a:lnSpc>
              <a:spcBef>
                <a:spcPts val="50"/>
              </a:spcBef>
              <a:buChar char="-"/>
              <a:tabLst>
                <a:tab pos="88159" algn="l"/>
              </a:tabLst>
            </a:pP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A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d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e</a:t>
            </a:r>
            <a:r>
              <a:rPr sz="599" spc="-25" dirty="0">
                <a:solidFill>
                  <a:srgbClr val="3333FF"/>
                </a:solidFill>
                <a:latin typeface="Calibri"/>
                <a:cs typeface="Calibri"/>
              </a:rPr>
              <a:t>qu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at</a:t>
            </a:r>
            <a:r>
              <a:rPr sz="599" spc="-5" dirty="0">
                <a:solidFill>
                  <a:srgbClr val="3333FF"/>
                </a:solidFill>
                <a:latin typeface="Calibri"/>
                <a:cs typeface="Calibri"/>
              </a:rPr>
              <a:t>e  </a:t>
            </a:r>
            <a:r>
              <a:rPr sz="599" spc="-15" dirty="0">
                <a:solidFill>
                  <a:srgbClr val="3333FF"/>
                </a:solidFill>
                <a:latin typeface="Calibri"/>
                <a:cs typeface="Calibri"/>
              </a:rPr>
              <a:t>organ </a:t>
            </a:r>
            <a:r>
              <a:rPr sz="599" spc="-10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599" spc="-20" dirty="0">
                <a:solidFill>
                  <a:srgbClr val="3333FF"/>
                </a:solidFill>
                <a:latin typeface="Calibri"/>
                <a:cs typeface="Calibri"/>
              </a:rPr>
              <a:t>functions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855181" y="1224421"/>
            <a:ext cx="1595692" cy="1522757"/>
            <a:chOff x="1851831" y="1225930"/>
            <a:chExt cx="1597660" cy="1524635"/>
          </a:xfrm>
        </p:grpSpPr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51831" y="1225930"/>
              <a:ext cx="89979" cy="210934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1910016" y="1913178"/>
              <a:ext cx="1463040" cy="282575"/>
            </a:xfrm>
            <a:custGeom>
              <a:avLst/>
              <a:gdLst/>
              <a:ahLst/>
              <a:cxnLst/>
              <a:rect l="l" t="t" r="r" b="b"/>
              <a:pathLst>
                <a:path w="1463039" h="282575">
                  <a:moveTo>
                    <a:pt x="61722" y="20624"/>
                  </a:moveTo>
                  <a:lnTo>
                    <a:pt x="58293" y="18910"/>
                  </a:lnTo>
                  <a:lnTo>
                    <a:pt x="20447" y="0"/>
                  </a:lnTo>
                  <a:lnTo>
                    <a:pt x="20447" y="18910"/>
                  </a:lnTo>
                  <a:lnTo>
                    <a:pt x="0" y="18910"/>
                  </a:lnTo>
                  <a:lnTo>
                    <a:pt x="0" y="22352"/>
                  </a:lnTo>
                  <a:lnTo>
                    <a:pt x="20447" y="22352"/>
                  </a:lnTo>
                  <a:lnTo>
                    <a:pt x="20447" y="41262"/>
                  </a:lnTo>
                  <a:lnTo>
                    <a:pt x="58267" y="22352"/>
                  </a:lnTo>
                  <a:lnTo>
                    <a:pt x="61722" y="20624"/>
                  </a:lnTo>
                  <a:close/>
                </a:path>
                <a:path w="1463039" h="282575">
                  <a:moveTo>
                    <a:pt x="1065961" y="202412"/>
                  </a:moveTo>
                  <a:lnTo>
                    <a:pt x="1022159" y="216928"/>
                  </a:lnTo>
                  <a:lnTo>
                    <a:pt x="1060056" y="243255"/>
                  </a:lnTo>
                  <a:lnTo>
                    <a:pt x="1062812" y="224231"/>
                  </a:lnTo>
                  <a:lnTo>
                    <a:pt x="1063371" y="220332"/>
                  </a:lnTo>
                  <a:lnTo>
                    <a:pt x="1065961" y="202412"/>
                  </a:lnTo>
                  <a:close/>
                </a:path>
                <a:path w="1463039" h="282575">
                  <a:moveTo>
                    <a:pt x="1067955" y="221805"/>
                  </a:moveTo>
                  <a:lnTo>
                    <a:pt x="1064552" y="221322"/>
                  </a:lnTo>
                  <a:lnTo>
                    <a:pt x="1064056" y="224726"/>
                  </a:lnTo>
                  <a:lnTo>
                    <a:pt x="1067460" y="225209"/>
                  </a:lnTo>
                  <a:lnTo>
                    <a:pt x="1067955" y="221805"/>
                  </a:lnTo>
                  <a:close/>
                </a:path>
                <a:path w="1463039" h="282575">
                  <a:moveTo>
                    <a:pt x="1074762" y="222796"/>
                  </a:moveTo>
                  <a:lnTo>
                    <a:pt x="1071359" y="222300"/>
                  </a:lnTo>
                  <a:lnTo>
                    <a:pt x="1070864" y="225704"/>
                  </a:lnTo>
                  <a:lnTo>
                    <a:pt x="1074267" y="226199"/>
                  </a:lnTo>
                  <a:lnTo>
                    <a:pt x="1074762" y="222796"/>
                  </a:lnTo>
                  <a:close/>
                </a:path>
                <a:path w="1463039" h="282575">
                  <a:moveTo>
                    <a:pt x="1081570" y="223774"/>
                  </a:moveTo>
                  <a:lnTo>
                    <a:pt x="1078166" y="223291"/>
                  </a:lnTo>
                  <a:lnTo>
                    <a:pt x="1077671" y="226695"/>
                  </a:lnTo>
                  <a:lnTo>
                    <a:pt x="1081074" y="227177"/>
                  </a:lnTo>
                  <a:lnTo>
                    <a:pt x="1081570" y="223774"/>
                  </a:lnTo>
                  <a:close/>
                </a:path>
                <a:path w="1463039" h="282575">
                  <a:moveTo>
                    <a:pt x="1088377" y="224764"/>
                  </a:moveTo>
                  <a:lnTo>
                    <a:pt x="1084973" y="224269"/>
                  </a:lnTo>
                  <a:lnTo>
                    <a:pt x="1084478" y="227672"/>
                  </a:lnTo>
                  <a:lnTo>
                    <a:pt x="1087882" y="228168"/>
                  </a:lnTo>
                  <a:lnTo>
                    <a:pt x="1088377" y="224764"/>
                  </a:lnTo>
                  <a:close/>
                </a:path>
                <a:path w="1463039" h="282575">
                  <a:moveTo>
                    <a:pt x="1095184" y="225742"/>
                  </a:moveTo>
                  <a:lnTo>
                    <a:pt x="1091780" y="225259"/>
                  </a:lnTo>
                  <a:lnTo>
                    <a:pt x="1091285" y="228663"/>
                  </a:lnTo>
                  <a:lnTo>
                    <a:pt x="1094689" y="229146"/>
                  </a:lnTo>
                  <a:lnTo>
                    <a:pt x="1095184" y="225742"/>
                  </a:lnTo>
                  <a:close/>
                </a:path>
                <a:path w="1463039" h="282575">
                  <a:moveTo>
                    <a:pt x="1101991" y="226733"/>
                  </a:moveTo>
                  <a:lnTo>
                    <a:pt x="1098588" y="226237"/>
                  </a:lnTo>
                  <a:lnTo>
                    <a:pt x="1098092" y="229641"/>
                  </a:lnTo>
                  <a:lnTo>
                    <a:pt x="1101496" y="230136"/>
                  </a:lnTo>
                  <a:lnTo>
                    <a:pt x="1101991" y="226733"/>
                  </a:lnTo>
                  <a:close/>
                </a:path>
                <a:path w="1463039" h="282575">
                  <a:moveTo>
                    <a:pt x="1108798" y="227711"/>
                  </a:moveTo>
                  <a:lnTo>
                    <a:pt x="1105395" y="227228"/>
                  </a:lnTo>
                  <a:lnTo>
                    <a:pt x="1104900" y="230632"/>
                  </a:lnTo>
                  <a:lnTo>
                    <a:pt x="1108303" y="231114"/>
                  </a:lnTo>
                  <a:lnTo>
                    <a:pt x="1108798" y="227711"/>
                  </a:lnTo>
                  <a:close/>
                </a:path>
                <a:path w="1463039" h="282575">
                  <a:moveTo>
                    <a:pt x="1115606" y="228701"/>
                  </a:moveTo>
                  <a:lnTo>
                    <a:pt x="1112202" y="228206"/>
                  </a:lnTo>
                  <a:lnTo>
                    <a:pt x="1111707" y="231609"/>
                  </a:lnTo>
                  <a:lnTo>
                    <a:pt x="1115110" y="232105"/>
                  </a:lnTo>
                  <a:lnTo>
                    <a:pt x="1115606" y="228701"/>
                  </a:lnTo>
                  <a:close/>
                </a:path>
                <a:path w="1463039" h="282575">
                  <a:moveTo>
                    <a:pt x="1122413" y="229679"/>
                  </a:moveTo>
                  <a:lnTo>
                    <a:pt x="1119009" y="229196"/>
                  </a:lnTo>
                  <a:lnTo>
                    <a:pt x="1118514" y="232600"/>
                  </a:lnTo>
                  <a:lnTo>
                    <a:pt x="1121918" y="233095"/>
                  </a:lnTo>
                  <a:lnTo>
                    <a:pt x="1122413" y="229679"/>
                  </a:lnTo>
                  <a:close/>
                </a:path>
                <a:path w="1463039" h="282575">
                  <a:moveTo>
                    <a:pt x="1129220" y="230670"/>
                  </a:moveTo>
                  <a:lnTo>
                    <a:pt x="1125816" y="230174"/>
                  </a:lnTo>
                  <a:lnTo>
                    <a:pt x="1125321" y="233578"/>
                  </a:lnTo>
                  <a:lnTo>
                    <a:pt x="1128725" y="234073"/>
                  </a:lnTo>
                  <a:lnTo>
                    <a:pt x="1129220" y="230670"/>
                  </a:lnTo>
                  <a:close/>
                </a:path>
                <a:path w="1463039" h="282575">
                  <a:moveTo>
                    <a:pt x="1136027" y="231660"/>
                  </a:moveTo>
                  <a:lnTo>
                    <a:pt x="1132624" y="231165"/>
                  </a:lnTo>
                  <a:lnTo>
                    <a:pt x="1132128" y="234569"/>
                  </a:lnTo>
                  <a:lnTo>
                    <a:pt x="1135532" y="235064"/>
                  </a:lnTo>
                  <a:lnTo>
                    <a:pt x="1136027" y="231660"/>
                  </a:lnTo>
                  <a:close/>
                </a:path>
                <a:path w="1463039" h="282575">
                  <a:moveTo>
                    <a:pt x="1142834" y="232638"/>
                  </a:moveTo>
                  <a:lnTo>
                    <a:pt x="1139431" y="232143"/>
                  </a:lnTo>
                  <a:lnTo>
                    <a:pt x="1138936" y="235546"/>
                  </a:lnTo>
                  <a:lnTo>
                    <a:pt x="1142339" y="236042"/>
                  </a:lnTo>
                  <a:lnTo>
                    <a:pt x="1142834" y="232638"/>
                  </a:lnTo>
                  <a:close/>
                </a:path>
                <a:path w="1463039" h="282575">
                  <a:moveTo>
                    <a:pt x="1149642" y="233629"/>
                  </a:moveTo>
                  <a:lnTo>
                    <a:pt x="1146238" y="233133"/>
                  </a:lnTo>
                  <a:lnTo>
                    <a:pt x="1145755" y="236537"/>
                  </a:lnTo>
                  <a:lnTo>
                    <a:pt x="1149146" y="237032"/>
                  </a:lnTo>
                  <a:lnTo>
                    <a:pt x="1149642" y="233629"/>
                  </a:lnTo>
                  <a:close/>
                </a:path>
                <a:path w="1463039" h="282575">
                  <a:moveTo>
                    <a:pt x="1156449" y="234607"/>
                  </a:moveTo>
                  <a:lnTo>
                    <a:pt x="1153045" y="234111"/>
                  </a:lnTo>
                  <a:lnTo>
                    <a:pt x="1152563" y="237515"/>
                  </a:lnTo>
                  <a:lnTo>
                    <a:pt x="1155966" y="238010"/>
                  </a:lnTo>
                  <a:lnTo>
                    <a:pt x="1156449" y="234607"/>
                  </a:lnTo>
                  <a:close/>
                </a:path>
                <a:path w="1463039" h="282575">
                  <a:moveTo>
                    <a:pt x="1163256" y="235597"/>
                  </a:moveTo>
                  <a:lnTo>
                    <a:pt x="1159852" y="235102"/>
                  </a:lnTo>
                  <a:lnTo>
                    <a:pt x="1159370" y="238506"/>
                  </a:lnTo>
                  <a:lnTo>
                    <a:pt x="1162773" y="239001"/>
                  </a:lnTo>
                  <a:lnTo>
                    <a:pt x="1163256" y="235597"/>
                  </a:lnTo>
                  <a:close/>
                </a:path>
                <a:path w="1463039" h="282575">
                  <a:moveTo>
                    <a:pt x="1170063" y="236575"/>
                  </a:moveTo>
                  <a:lnTo>
                    <a:pt x="1166660" y="236080"/>
                  </a:lnTo>
                  <a:lnTo>
                    <a:pt x="1166177" y="239483"/>
                  </a:lnTo>
                  <a:lnTo>
                    <a:pt x="1169581" y="239979"/>
                  </a:lnTo>
                  <a:lnTo>
                    <a:pt x="1170063" y="236575"/>
                  </a:lnTo>
                  <a:close/>
                </a:path>
                <a:path w="1463039" h="282575">
                  <a:moveTo>
                    <a:pt x="1176870" y="237566"/>
                  </a:moveTo>
                  <a:lnTo>
                    <a:pt x="1173467" y="237070"/>
                  </a:lnTo>
                  <a:lnTo>
                    <a:pt x="1172984" y="240474"/>
                  </a:lnTo>
                  <a:lnTo>
                    <a:pt x="1176388" y="240969"/>
                  </a:lnTo>
                  <a:lnTo>
                    <a:pt x="1176870" y="237566"/>
                  </a:lnTo>
                  <a:close/>
                </a:path>
                <a:path w="1463039" h="282575">
                  <a:moveTo>
                    <a:pt x="1183678" y="238544"/>
                  </a:moveTo>
                  <a:lnTo>
                    <a:pt x="1180274" y="238061"/>
                  </a:lnTo>
                  <a:lnTo>
                    <a:pt x="1179791" y="241465"/>
                  </a:lnTo>
                  <a:lnTo>
                    <a:pt x="1183195" y="241947"/>
                  </a:lnTo>
                  <a:lnTo>
                    <a:pt x="1183678" y="238544"/>
                  </a:lnTo>
                  <a:close/>
                </a:path>
                <a:path w="1463039" h="282575">
                  <a:moveTo>
                    <a:pt x="1190485" y="239534"/>
                  </a:moveTo>
                  <a:lnTo>
                    <a:pt x="1187081" y="239039"/>
                  </a:lnTo>
                  <a:lnTo>
                    <a:pt x="1186599" y="242443"/>
                  </a:lnTo>
                  <a:lnTo>
                    <a:pt x="1190002" y="242938"/>
                  </a:lnTo>
                  <a:lnTo>
                    <a:pt x="1190485" y="239534"/>
                  </a:lnTo>
                  <a:close/>
                </a:path>
                <a:path w="1463039" h="282575">
                  <a:moveTo>
                    <a:pt x="1197292" y="240512"/>
                  </a:moveTo>
                  <a:lnTo>
                    <a:pt x="1193901" y="240030"/>
                  </a:lnTo>
                  <a:lnTo>
                    <a:pt x="1193406" y="243433"/>
                  </a:lnTo>
                  <a:lnTo>
                    <a:pt x="1196809" y="243916"/>
                  </a:lnTo>
                  <a:lnTo>
                    <a:pt x="1197292" y="240512"/>
                  </a:lnTo>
                  <a:close/>
                </a:path>
                <a:path w="1463039" h="282575">
                  <a:moveTo>
                    <a:pt x="1204112" y="241503"/>
                  </a:moveTo>
                  <a:lnTo>
                    <a:pt x="1200708" y="241007"/>
                  </a:lnTo>
                  <a:lnTo>
                    <a:pt x="1200213" y="244411"/>
                  </a:lnTo>
                  <a:lnTo>
                    <a:pt x="1203617" y="244906"/>
                  </a:lnTo>
                  <a:lnTo>
                    <a:pt x="1204112" y="241503"/>
                  </a:lnTo>
                  <a:close/>
                </a:path>
                <a:path w="1463039" h="282575">
                  <a:moveTo>
                    <a:pt x="1210919" y="242481"/>
                  </a:moveTo>
                  <a:lnTo>
                    <a:pt x="1207516" y="241998"/>
                  </a:lnTo>
                  <a:lnTo>
                    <a:pt x="1207020" y="245402"/>
                  </a:lnTo>
                  <a:lnTo>
                    <a:pt x="1210424" y="245884"/>
                  </a:lnTo>
                  <a:lnTo>
                    <a:pt x="1210919" y="242481"/>
                  </a:lnTo>
                  <a:close/>
                </a:path>
                <a:path w="1463039" h="282575">
                  <a:moveTo>
                    <a:pt x="1217726" y="243471"/>
                  </a:moveTo>
                  <a:lnTo>
                    <a:pt x="1214323" y="242976"/>
                  </a:lnTo>
                  <a:lnTo>
                    <a:pt x="1213827" y="246380"/>
                  </a:lnTo>
                  <a:lnTo>
                    <a:pt x="1217231" y="246875"/>
                  </a:lnTo>
                  <a:lnTo>
                    <a:pt x="1217726" y="243471"/>
                  </a:lnTo>
                  <a:close/>
                </a:path>
                <a:path w="1463039" h="282575">
                  <a:moveTo>
                    <a:pt x="1224534" y="244449"/>
                  </a:moveTo>
                  <a:lnTo>
                    <a:pt x="1221130" y="243967"/>
                  </a:lnTo>
                  <a:lnTo>
                    <a:pt x="1220635" y="247370"/>
                  </a:lnTo>
                  <a:lnTo>
                    <a:pt x="1224038" y="247853"/>
                  </a:lnTo>
                  <a:lnTo>
                    <a:pt x="1224534" y="244449"/>
                  </a:lnTo>
                  <a:close/>
                </a:path>
                <a:path w="1463039" h="282575">
                  <a:moveTo>
                    <a:pt x="1231341" y="245440"/>
                  </a:moveTo>
                  <a:lnTo>
                    <a:pt x="1227937" y="244944"/>
                  </a:lnTo>
                  <a:lnTo>
                    <a:pt x="1227442" y="248348"/>
                  </a:lnTo>
                  <a:lnTo>
                    <a:pt x="1230845" y="248843"/>
                  </a:lnTo>
                  <a:lnTo>
                    <a:pt x="1231341" y="245440"/>
                  </a:lnTo>
                  <a:close/>
                </a:path>
                <a:path w="1463039" h="282575">
                  <a:moveTo>
                    <a:pt x="1238148" y="246418"/>
                  </a:moveTo>
                  <a:lnTo>
                    <a:pt x="1234744" y="245935"/>
                  </a:lnTo>
                  <a:lnTo>
                    <a:pt x="1234249" y="249339"/>
                  </a:lnTo>
                  <a:lnTo>
                    <a:pt x="1237653" y="249834"/>
                  </a:lnTo>
                  <a:lnTo>
                    <a:pt x="1238148" y="246418"/>
                  </a:lnTo>
                  <a:close/>
                </a:path>
                <a:path w="1463039" h="282575">
                  <a:moveTo>
                    <a:pt x="1244955" y="247408"/>
                  </a:moveTo>
                  <a:lnTo>
                    <a:pt x="1241552" y="246913"/>
                  </a:lnTo>
                  <a:lnTo>
                    <a:pt x="1241056" y="250317"/>
                  </a:lnTo>
                  <a:lnTo>
                    <a:pt x="1244460" y="250812"/>
                  </a:lnTo>
                  <a:lnTo>
                    <a:pt x="1244955" y="247408"/>
                  </a:lnTo>
                  <a:close/>
                </a:path>
                <a:path w="1463039" h="282575">
                  <a:moveTo>
                    <a:pt x="1251762" y="248399"/>
                  </a:moveTo>
                  <a:lnTo>
                    <a:pt x="1248359" y="247904"/>
                  </a:lnTo>
                  <a:lnTo>
                    <a:pt x="1247863" y="251307"/>
                  </a:lnTo>
                  <a:lnTo>
                    <a:pt x="1251267" y="251802"/>
                  </a:lnTo>
                  <a:lnTo>
                    <a:pt x="1251762" y="248399"/>
                  </a:lnTo>
                  <a:close/>
                </a:path>
                <a:path w="1463039" h="282575">
                  <a:moveTo>
                    <a:pt x="1258570" y="249377"/>
                  </a:moveTo>
                  <a:lnTo>
                    <a:pt x="1255166" y="248881"/>
                  </a:lnTo>
                  <a:lnTo>
                    <a:pt x="1254671" y="252285"/>
                  </a:lnTo>
                  <a:lnTo>
                    <a:pt x="1258074" y="252780"/>
                  </a:lnTo>
                  <a:lnTo>
                    <a:pt x="1258570" y="249377"/>
                  </a:lnTo>
                  <a:close/>
                </a:path>
                <a:path w="1463039" h="282575">
                  <a:moveTo>
                    <a:pt x="1265377" y="250367"/>
                  </a:moveTo>
                  <a:lnTo>
                    <a:pt x="1261973" y="249872"/>
                  </a:lnTo>
                  <a:lnTo>
                    <a:pt x="1261478" y="253276"/>
                  </a:lnTo>
                  <a:lnTo>
                    <a:pt x="1264881" y="253771"/>
                  </a:lnTo>
                  <a:lnTo>
                    <a:pt x="1265377" y="250367"/>
                  </a:lnTo>
                  <a:close/>
                </a:path>
                <a:path w="1463039" h="282575">
                  <a:moveTo>
                    <a:pt x="1272184" y="251345"/>
                  </a:moveTo>
                  <a:lnTo>
                    <a:pt x="1268780" y="250850"/>
                  </a:lnTo>
                  <a:lnTo>
                    <a:pt x="1268285" y="254254"/>
                  </a:lnTo>
                  <a:lnTo>
                    <a:pt x="1271689" y="254749"/>
                  </a:lnTo>
                  <a:lnTo>
                    <a:pt x="1272184" y="251345"/>
                  </a:lnTo>
                  <a:close/>
                </a:path>
                <a:path w="1463039" h="282575">
                  <a:moveTo>
                    <a:pt x="1278991" y="252336"/>
                  </a:moveTo>
                  <a:lnTo>
                    <a:pt x="1275588" y="251841"/>
                  </a:lnTo>
                  <a:lnTo>
                    <a:pt x="1275092" y="255244"/>
                  </a:lnTo>
                  <a:lnTo>
                    <a:pt x="1278496" y="255739"/>
                  </a:lnTo>
                  <a:lnTo>
                    <a:pt x="1278991" y="252336"/>
                  </a:lnTo>
                  <a:close/>
                </a:path>
                <a:path w="1463039" h="282575">
                  <a:moveTo>
                    <a:pt x="1285798" y="253314"/>
                  </a:moveTo>
                  <a:lnTo>
                    <a:pt x="1282395" y="252818"/>
                  </a:lnTo>
                  <a:lnTo>
                    <a:pt x="1281899" y="256222"/>
                  </a:lnTo>
                  <a:lnTo>
                    <a:pt x="1285303" y="256717"/>
                  </a:lnTo>
                  <a:lnTo>
                    <a:pt x="1285798" y="253314"/>
                  </a:lnTo>
                  <a:close/>
                </a:path>
                <a:path w="1463039" h="282575">
                  <a:moveTo>
                    <a:pt x="1292606" y="254304"/>
                  </a:moveTo>
                  <a:lnTo>
                    <a:pt x="1289202" y="253809"/>
                  </a:lnTo>
                  <a:lnTo>
                    <a:pt x="1288707" y="257213"/>
                  </a:lnTo>
                  <a:lnTo>
                    <a:pt x="1292110" y="257708"/>
                  </a:lnTo>
                  <a:lnTo>
                    <a:pt x="1292606" y="254304"/>
                  </a:lnTo>
                  <a:close/>
                </a:path>
                <a:path w="1463039" h="282575">
                  <a:moveTo>
                    <a:pt x="1299413" y="255282"/>
                  </a:moveTo>
                  <a:lnTo>
                    <a:pt x="1296009" y="254800"/>
                  </a:lnTo>
                  <a:lnTo>
                    <a:pt x="1295514" y="258203"/>
                  </a:lnTo>
                  <a:lnTo>
                    <a:pt x="1298917" y="258686"/>
                  </a:lnTo>
                  <a:lnTo>
                    <a:pt x="1299413" y="255282"/>
                  </a:lnTo>
                  <a:close/>
                </a:path>
                <a:path w="1463039" h="282575">
                  <a:moveTo>
                    <a:pt x="1306220" y="256273"/>
                  </a:moveTo>
                  <a:lnTo>
                    <a:pt x="1302816" y="255778"/>
                  </a:lnTo>
                  <a:lnTo>
                    <a:pt x="1302321" y="259181"/>
                  </a:lnTo>
                  <a:lnTo>
                    <a:pt x="1305725" y="259676"/>
                  </a:lnTo>
                  <a:lnTo>
                    <a:pt x="1306220" y="256273"/>
                  </a:lnTo>
                  <a:close/>
                </a:path>
                <a:path w="1463039" h="282575">
                  <a:moveTo>
                    <a:pt x="1313027" y="257251"/>
                  </a:moveTo>
                  <a:lnTo>
                    <a:pt x="1309624" y="256768"/>
                  </a:lnTo>
                  <a:lnTo>
                    <a:pt x="1309128" y="260172"/>
                  </a:lnTo>
                  <a:lnTo>
                    <a:pt x="1312532" y="260654"/>
                  </a:lnTo>
                  <a:lnTo>
                    <a:pt x="1313027" y="257251"/>
                  </a:lnTo>
                  <a:close/>
                </a:path>
                <a:path w="1463039" h="282575">
                  <a:moveTo>
                    <a:pt x="1319834" y="258241"/>
                  </a:moveTo>
                  <a:lnTo>
                    <a:pt x="1316431" y="257746"/>
                  </a:lnTo>
                  <a:lnTo>
                    <a:pt x="1315935" y="261150"/>
                  </a:lnTo>
                  <a:lnTo>
                    <a:pt x="1319339" y="261645"/>
                  </a:lnTo>
                  <a:lnTo>
                    <a:pt x="1319834" y="258241"/>
                  </a:lnTo>
                  <a:close/>
                </a:path>
                <a:path w="1463039" h="282575">
                  <a:moveTo>
                    <a:pt x="1326642" y="259219"/>
                  </a:moveTo>
                  <a:lnTo>
                    <a:pt x="1323238" y="258737"/>
                  </a:lnTo>
                  <a:lnTo>
                    <a:pt x="1322743" y="262140"/>
                  </a:lnTo>
                  <a:lnTo>
                    <a:pt x="1326146" y="262623"/>
                  </a:lnTo>
                  <a:lnTo>
                    <a:pt x="1326642" y="259219"/>
                  </a:lnTo>
                  <a:close/>
                </a:path>
                <a:path w="1463039" h="282575">
                  <a:moveTo>
                    <a:pt x="1333449" y="260210"/>
                  </a:moveTo>
                  <a:lnTo>
                    <a:pt x="1330045" y="259715"/>
                  </a:lnTo>
                  <a:lnTo>
                    <a:pt x="1329550" y="263118"/>
                  </a:lnTo>
                  <a:lnTo>
                    <a:pt x="1332953" y="263613"/>
                  </a:lnTo>
                  <a:lnTo>
                    <a:pt x="1333449" y="260210"/>
                  </a:lnTo>
                  <a:close/>
                </a:path>
                <a:path w="1463039" h="282575">
                  <a:moveTo>
                    <a:pt x="1340256" y="261188"/>
                  </a:moveTo>
                  <a:lnTo>
                    <a:pt x="1336852" y="260705"/>
                  </a:lnTo>
                  <a:lnTo>
                    <a:pt x="1336357" y="264109"/>
                  </a:lnTo>
                  <a:lnTo>
                    <a:pt x="1339761" y="264591"/>
                  </a:lnTo>
                  <a:lnTo>
                    <a:pt x="1340256" y="261188"/>
                  </a:lnTo>
                  <a:close/>
                </a:path>
                <a:path w="1463039" h="282575">
                  <a:moveTo>
                    <a:pt x="1347063" y="262178"/>
                  </a:moveTo>
                  <a:lnTo>
                    <a:pt x="1343660" y="261683"/>
                  </a:lnTo>
                  <a:lnTo>
                    <a:pt x="1343164" y="265087"/>
                  </a:lnTo>
                  <a:lnTo>
                    <a:pt x="1346568" y="265582"/>
                  </a:lnTo>
                  <a:lnTo>
                    <a:pt x="1347063" y="262178"/>
                  </a:lnTo>
                  <a:close/>
                </a:path>
                <a:path w="1463039" h="282575">
                  <a:moveTo>
                    <a:pt x="1353870" y="263169"/>
                  </a:moveTo>
                  <a:lnTo>
                    <a:pt x="1350467" y="262674"/>
                  </a:lnTo>
                  <a:lnTo>
                    <a:pt x="1349971" y="266077"/>
                  </a:lnTo>
                  <a:lnTo>
                    <a:pt x="1353375" y="266573"/>
                  </a:lnTo>
                  <a:lnTo>
                    <a:pt x="1353870" y="263169"/>
                  </a:lnTo>
                  <a:close/>
                </a:path>
                <a:path w="1463039" h="282575">
                  <a:moveTo>
                    <a:pt x="1360678" y="264147"/>
                  </a:moveTo>
                  <a:lnTo>
                    <a:pt x="1357274" y="263652"/>
                  </a:lnTo>
                  <a:lnTo>
                    <a:pt x="1356779" y="267055"/>
                  </a:lnTo>
                  <a:lnTo>
                    <a:pt x="1360195" y="267550"/>
                  </a:lnTo>
                  <a:lnTo>
                    <a:pt x="1360678" y="264147"/>
                  </a:lnTo>
                  <a:close/>
                </a:path>
                <a:path w="1463039" h="282575">
                  <a:moveTo>
                    <a:pt x="1367485" y="265137"/>
                  </a:moveTo>
                  <a:lnTo>
                    <a:pt x="1364081" y="264642"/>
                  </a:lnTo>
                  <a:lnTo>
                    <a:pt x="1363599" y="268046"/>
                  </a:lnTo>
                  <a:lnTo>
                    <a:pt x="1367002" y="268541"/>
                  </a:lnTo>
                  <a:lnTo>
                    <a:pt x="1367485" y="265137"/>
                  </a:lnTo>
                  <a:close/>
                </a:path>
                <a:path w="1463039" h="282575">
                  <a:moveTo>
                    <a:pt x="1374292" y="266115"/>
                  </a:moveTo>
                  <a:lnTo>
                    <a:pt x="1370888" y="265620"/>
                  </a:lnTo>
                  <a:lnTo>
                    <a:pt x="1370406" y="269024"/>
                  </a:lnTo>
                  <a:lnTo>
                    <a:pt x="1373809" y="269519"/>
                  </a:lnTo>
                  <a:lnTo>
                    <a:pt x="1374292" y="266115"/>
                  </a:lnTo>
                  <a:close/>
                </a:path>
                <a:path w="1463039" h="282575">
                  <a:moveTo>
                    <a:pt x="1381099" y="267106"/>
                  </a:moveTo>
                  <a:lnTo>
                    <a:pt x="1377696" y="266611"/>
                  </a:lnTo>
                  <a:lnTo>
                    <a:pt x="1377213" y="270014"/>
                  </a:lnTo>
                  <a:lnTo>
                    <a:pt x="1380617" y="270510"/>
                  </a:lnTo>
                  <a:lnTo>
                    <a:pt x="1381099" y="267106"/>
                  </a:lnTo>
                  <a:close/>
                </a:path>
                <a:path w="1463039" h="282575">
                  <a:moveTo>
                    <a:pt x="1387906" y="268084"/>
                  </a:moveTo>
                  <a:lnTo>
                    <a:pt x="1384503" y="267589"/>
                  </a:lnTo>
                  <a:lnTo>
                    <a:pt x="1384020" y="270992"/>
                  </a:lnTo>
                  <a:lnTo>
                    <a:pt x="1387424" y="271487"/>
                  </a:lnTo>
                  <a:lnTo>
                    <a:pt x="1387906" y="268084"/>
                  </a:lnTo>
                  <a:close/>
                </a:path>
                <a:path w="1463039" h="282575">
                  <a:moveTo>
                    <a:pt x="1394714" y="269074"/>
                  </a:moveTo>
                  <a:lnTo>
                    <a:pt x="1391310" y="268579"/>
                  </a:lnTo>
                  <a:lnTo>
                    <a:pt x="1390827" y="271983"/>
                  </a:lnTo>
                  <a:lnTo>
                    <a:pt x="1394231" y="272478"/>
                  </a:lnTo>
                  <a:lnTo>
                    <a:pt x="1394714" y="269074"/>
                  </a:lnTo>
                  <a:close/>
                </a:path>
                <a:path w="1463039" h="282575">
                  <a:moveTo>
                    <a:pt x="1401521" y="270052"/>
                  </a:moveTo>
                  <a:lnTo>
                    <a:pt x="1398117" y="269557"/>
                  </a:lnTo>
                  <a:lnTo>
                    <a:pt x="1397635" y="272961"/>
                  </a:lnTo>
                  <a:lnTo>
                    <a:pt x="1401038" y="273456"/>
                  </a:lnTo>
                  <a:lnTo>
                    <a:pt x="1401521" y="270052"/>
                  </a:lnTo>
                  <a:close/>
                </a:path>
                <a:path w="1463039" h="282575">
                  <a:moveTo>
                    <a:pt x="1408341" y="271043"/>
                  </a:moveTo>
                  <a:lnTo>
                    <a:pt x="1404924" y="270548"/>
                  </a:lnTo>
                  <a:lnTo>
                    <a:pt x="1404442" y="273951"/>
                  </a:lnTo>
                  <a:lnTo>
                    <a:pt x="1407845" y="274447"/>
                  </a:lnTo>
                  <a:lnTo>
                    <a:pt x="1408341" y="271043"/>
                  </a:lnTo>
                  <a:close/>
                </a:path>
                <a:path w="1463039" h="282575">
                  <a:moveTo>
                    <a:pt x="1415148" y="272021"/>
                  </a:moveTo>
                  <a:lnTo>
                    <a:pt x="1411732" y="271526"/>
                  </a:lnTo>
                  <a:lnTo>
                    <a:pt x="1411249" y="274942"/>
                  </a:lnTo>
                  <a:lnTo>
                    <a:pt x="1414653" y="275424"/>
                  </a:lnTo>
                  <a:lnTo>
                    <a:pt x="1415148" y="272021"/>
                  </a:lnTo>
                  <a:close/>
                </a:path>
                <a:path w="1463039" h="282575">
                  <a:moveTo>
                    <a:pt x="1421955" y="273011"/>
                  </a:moveTo>
                  <a:lnTo>
                    <a:pt x="1418551" y="272516"/>
                  </a:lnTo>
                  <a:lnTo>
                    <a:pt x="1418056" y="275920"/>
                  </a:lnTo>
                  <a:lnTo>
                    <a:pt x="1421460" y="276415"/>
                  </a:lnTo>
                  <a:lnTo>
                    <a:pt x="1421955" y="273011"/>
                  </a:lnTo>
                  <a:close/>
                </a:path>
                <a:path w="1463039" h="282575">
                  <a:moveTo>
                    <a:pt x="1428762" y="273989"/>
                  </a:moveTo>
                  <a:lnTo>
                    <a:pt x="1425359" y="273507"/>
                  </a:lnTo>
                  <a:lnTo>
                    <a:pt x="1424863" y="276910"/>
                  </a:lnTo>
                  <a:lnTo>
                    <a:pt x="1428267" y="277393"/>
                  </a:lnTo>
                  <a:lnTo>
                    <a:pt x="1428762" y="273989"/>
                  </a:lnTo>
                  <a:close/>
                </a:path>
                <a:path w="1463039" h="282575">
                  <a:moveTo>
                    <a:pt x="1435569" y="274980"/>
                  </a:moveTo>
                  <a:lnTo>
                    <a:pt x="1432166" y="274485"/>
                  </a:lnTo>
                  <a:lnTo>
                    <a:pt x="1431671" y="277888"/>
                  </a:lnTo>
                  <a:lnTo>
                    <a:pt x="1435074" y="278384"/>
                  </a:lnTo>
                  <a:lnTo>
                    <a:pt x="1435569" y="274980"/>
                  </a:lnTo>
                  <a:close/>
                </a:path>
                <a:path w="1463039" h="282575">
                  <a:moveTo>
                    <a:pt x="1442377" y="275958"/>
                  </a:moveTo>
                  <a:lnTo>
                    <a:pt x="1438973" y="275475"/>
                  </a:lnTo>
                  <a:lnTo>
                    <a:pt x="1438478" y="278879"/>
                  </a:lnTo>
                  <a:lnTo>
                    <a:pt x="1441881" y="279361"/>
                  </a:lnTo>
                  <a:lnTo>
                    <a:pt x="1442377" y="275958"/>
                  </a:lnTo>
                  <a:close/>
                </a:path>
                <a:path w="1463039" h="282575">
                  <a:moveTo>
                    <a:pt x="1449184" y="276948"/>
                  </a:moveTo>
                  <a:lnTo>
                    <a:pt x="1445780" y="276453"/>
                  </a:lnTo>
                  <a:lnTo>
                    <a:pt x="1445285" y="279857"/>
                  </a:lnTo>
                  <a:lnTo>
                    <a:pt x="1448689" y="280352"/>
                  </a:lnTo>
                  <a:lnTo>
                    <a:pt x="1449184" y="276948"/>
                  </a:lnTo>
                  <a:close/>
                </a:path>
                <a:path w="1463039" h="282575">
                  <a:moveTo>
                    <a:pt x="1455991" y="277926"/>
                  </a:moveTo>
                  <a:lnTo>
                    <a:pt x="1452587" y="277444"/>
                  </a:lnTo>
                  <a:lnTo>
                    <a:pt x="1452092" y="280847"/>
                  </a:lnTo>
                  <a:lnTo>
                    <a:pt x="1455496" y="281330"/>
                  </a:lnTo>
                  <a:lnTo>
                    <a:pt x="1455991" y="277926"/>
                  </a:lnTo>
                  <a:close/>
                </a:path>
                <a:path w="1463039" h="282575">
                  <a:moveTo>
                    <a:pt x="1462798" y="278917"/>
                  </a:moveTo>
                  <a:lnTo>
                    <a:pt x="1459395" y="278422"/>
                  </a:lnTo>
                  <a:lnTo>
                    <a:pt x="1458899" y="281825"/>
                  </a:lnTo>
                  <a:lnTo>
                    <a:pt x="1462303" y="282321"/>
                  </a:lnTo>
                  <a:lnTo>
                    <a:pt x="1462798" y="278917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71239" y="2100226"/>
              <a:ext cx="77774" cy="9465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856108" y="2420195"/>
              <a:ext cx="87630" cy="330200"/>
            </a:xfrm>
            <a:custGeom>
              <a:avLst/>
              <a:gdLst/>
              <a:ahLst/>
              <a:cxnLst/>
              <a:rect l="l" t="t" r="r" b="b"/>
              <a:pathLst>
                <a:path w="87630" h="330200">
                  <a:moveTo>
                    <a:pt x="65611" y="290080"/>
                  </a:moveTo>
                  <a:lnTo>
                    <a:pt x="47167" y="294259"/>
                  </a:lnTo>
                  <a:lnTo>
                    <a:pt x="76415" y="329946"/>
                  </a:lnTo>
                  <a:lnTo>
                    <a:pt x="84555" y="296786"/>
                  </a:lnTo>
                  <a:lnTo>
                    <a:pt x="67132" y="296786"/>
                  </a:lnTo>
                  <a:lnTo>
                    <a:pt x="65611" y="290080"/>
                  </a:lnTo>
                  <a:close/>
                </a:path>
                <a:path w="87630" h="330200">
                  <a:moveTo>
                    <a:pt x="68964" y="289320"/>
                  </a:moveTo>
                  <a:lnTo>
                    <a:pt x="65611" y="290080"/>
                  </a:lnTo>
                  <a:lnTo>
                    <a:pt x="67132" y="296786"/>
                  </a:lnTo>
                  <a:lnTo>
                    <a:pt x="70485" y="296024"/>
                  </a:lnTo>
                  <a:lnTo>
                    <a:pt x="68964" y="289320"/>
                  </a:lnTo>
                  <a:close/>
                </a:path>
                <a:path w="87630" h="330200">
                  <a:moveTo>
                    <a:pt x="87414" y="285140"/>
                  </a:moveTo>
                  <a:lnTo>
                    <a:pt x="68964" y="289320"/>
                  </a:lnTo>
                  <a:lnTo>
                    <a:pt x="70485" y="296024"/>
                  </a:lnTo>
                  <a:lnTo>
                    <a:pt x="67132" y="296786"/>
                  </a:lnTo>
                  <a:lnTo>
                    <a:pt x="84555" y="296786"/>
                  </a:lnTo>
                  <a:lnTo>
                    <a:pt x="87414" y="285140"/>
                  </a:lnTo>
                  <a:close/>
                </a:path>
                <a:path w="87630" h="330200">
                  <a:moveTo>
                    <a:pt x="3352" y="0"/>
                  </a:moveTo>
                  <a:lnTo>
                    <a:pt x="0" y="761"/>
                  </a:lnTo>
                  <a:lnTo>
                    <a:pt x="65611" y="290080"/>
                  </a:lnTo>
                  <a:lnTo>
                    <a:pt x="68964" y="289320"/>
                  </a:lnTo>
                  <a:lnTo>
                    <a:pt x="3352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0" name="object 70"/>
          <p:cNvSpPr/>
          <p:nvPr/>
        </p:nvSpPr>
        <p:spPr>
          <a:xfrm>
            <a:off x="1280092" y="3955884"/>
            <a:ext cx="6589525" cy="386873"/>
          </a:xfrm>
          <a:custGeom>
            <a:avLst/>
            <a:gdLst/>
            <a:ahLst/>
            <a:cxnLst/>
            <a:rect l="l" t="t" r="r" b="b"/>
            <a:pathLst>
              <a:path w="6597650" h="387350">
                <a:moveTo>
                  <a:pt x="0" y="0"/>
                </a:moveTo>
                <a:lnTo>
                  <a:pt x="6597623" y="0"/>
                </a:lnTo>
              </a:path>
              <a:path w="6597650" h="387350">
                <a:moveTo>
                  <a:pt x="0" y="386904"/>
                </a:moveTo>
                <a:lnTo>
                  <a:pt x="0" y="0"/>
                </a:lnTo>
              </a:path>
            </a:pathLst>
          </a:custGeom>
          <a:ln w="15481">
            <a:solidFill>
              <a:srgbClr val="00B0F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1" name="object 71"/>
          <p:cNvSpPr txBox="1"/>
          <p:nvPr/>
        </p:nvSpPr>
        <p:spPr>
          <a:xfrm>
            <a:off x="1316872" y="3961120"/>
            <a:ext cx="6223581" cy="334233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35727" indent="-123676">
              <a:lnSpc>
                <a:spcPts val="508"/>
              </a:lnSpc>
              <a:spcBef>
                <a:spcPts val="135"/>
              </a:spcBef>
              <a:buFont typeface="Arial"/>
              <a:buChar char="•"/>
              <a:tabLst>
                <a:tab pos="136361" algn="l"/>
              </a:tabLst>
            </a:pPr>
            <a:r>
              <a:rPr sz="449" b="1" spc="15" dirty="0">
                <a:latin typeface="Arial"/>
                <a:cs typeface="Arial"/>
              </a:rPr>
              <a:t>Primary</a:t>
            </a:r>
            <a:r>
              <a:rPr sz="449" b="1" dirty="0">
                <a:latin typeface="Arial"/>
                <a:cs typeface="Arial"/>
              </a:rPr>
              <a:t> </a:t>
            </a:r>
            <a:r>
              <a:rPr sz="449" b="1" spc="10" dirty="0">
                <a:latin typeface="Arial"/>
                <a:cs typeface="Arial"/>
              </a:rPr>
              <a:t>objective:</a:t>
            </a:r>
            <a:r>
              <a:rPr sz="449" b="1" spc="-5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To</a:t>
            </a:r>
            <a:r>
              <a:rPr sz="449" spc="20" dirty="0">
                <a:latin typeface="Arial"/>
                <a:cs typeface="Arial"/>
              </a:rPr>
              <a:t> compare</a:t>
            </a:r>
            <a:r>
              <a:rPr sz="449" spc="15" dirty="0">
                <a:latin typeface="Arial"/>
                <a:cs typeface="Arial"/>
              </a:rPr>
              <a:t> the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efficacy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of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B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(VRD</a:t>
            </a:r>
            <a:r>
              <a:rPr sz="449" spc="15" dirty="0">
                <a:latin typeface="Arial"/>
                <a:cs typeface="Arial"/>
              </a:rPr>
              <a:t> extended </a:t>
            </a:r>
            <a:r>
              <a:rPr sz="449" spc="10" dirty="0">
                <a:latin typeface="Arial"/>
                <a:cs typeface="Arial"/>
              </a:rPr>
              <a:t>plus </a:t>
            </a:r>
            <a:r>
              <a:rPr sz="449" spc="-5" dirty="0">
                <a:latin typeface="Arial"/>
                <a:cs typeface="Arial"/>
              </a:rPr>
              <a:t>ERI)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vs.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(ISA+VRD)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in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terms</a:t>
            </a:r>
            <a:r>
              <a:rPr sz="449" spc="10" dirty="0">
                <a:latin typeface="Arial"/>
                <a:cs typeface="Arial"/>
              </a:rPr>
              <a:t> of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proportion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of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patients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who</a:t>
            </a:r>
            <a:r>
              <a:rPr sz="449" spc="15" dirty="0">
                <a:latin typeface="Arial"/>
                <a:cs typeface="Arial"/>
              </a:rPr>
              <a:t> reach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MRD-negative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by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NGF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at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the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end </a:t>
            </a:r>
            <a:r>
              <a:rPr sz="449" spc="10" dirty="0">
                <a:latin typeface="Arial"/>
                <a:cs typeface="Arial"/>
              </a:rPr>
              <a:t>of</a:t>
            </a:r>
            <a:r>
              <a:rPr sz="449" spc="15" dirty="0">
                <a:latin typeface="Arial"/>
                <a:cs typeface="Arial"/>
              </a:rPr>
              <a:t> the therapeutic program.</a:t>
            </a:r>
            <a:endParaRPr sz="449">
              <a:latin typeface="Arial"/>
              <a:cs typeface="Arial"/>
            </a:endParaRPr>
          </a:p>
          <a:p>
            <a:pPr marL="12685">
              <a:lnSpc>
                <a:spcPts val="508"/>
              </a:lnSpc>
            </a:pPr>
            <a:r>
              <a:rPr sz="449" spc="10" dirty="0">
                <a:latin typeface="Arial"/>
                <a:cs typeface="Arial"/>
              </a:rPr>
              <a:t>-      </a:t>
            </a:r>
            <a:r>
              <a:rPr sz="449" b="1" spc="15" dirty="0">
                <a:latin typeface="Arial"/>
                <a:cs typeface="Arial"/>
              </a:rPr>
              <a:t>Primary</a:t>
            </a:r>
            <a:r>
              <a:rPr sz="449" b="1" spc="5" dirty="0">
                <a:latin typeface="Arial"/>
                <a:cs typeface="Arial"/>
              </a:rPr>
              <a:t> </a:t>
            </a:r>
            <a:r>
              <a:rPr sz="449" b="1" spc="10" dirty="0">
                <a:latin typeface="Arial"/>
                <a:cs typeface="Arial"/>
              </a:rPr>
              <a:t>endpoints:</a:t>
            </a:r>
            <a:r>
              <a:rPr sz="449" b="1" spc="-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1.1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Non-inferiority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%</a:t>
            </a:r>
            <a:r>
              <a:rPr sz="449" spc="10" dirty="0">
                <a:latin typeface="Arial"/>
                <a:cs typeface="Arial"/>
              </a:rPr>
              <a:t> of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patients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MRD-negative in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vs.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B </a:t>
            </a:r>
            <a:r>
              <a:rPr sz="449" spc="5" dirty="0">
                <a:latin typeface="Arial"/>
                <a:cs typeface="Arial"/>
              </a:rPr>
              <a:t>(VRD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extended </a:t>
            </a:r>
            <a:r>
              <a:rPr sz="449" spc="10" dirty="0">
                <a:latin typeface="Arial"/>
                <a:cs typeface="Arial"/>
              </a:rPr>
              <a:t>plus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-10" dirty="0">
                <a:latin typeface="Arial"/>
                <a:cs typeface="Arial"/>
              </a:rPr>
              <a:t>ERI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impact).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1.2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Improvement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in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%</a:t>
            </a:r>
            <a:r>
              <a:rPr sz="449" spc="10" dirty="0">
                <a:latin typeface="Arial"/>
                <a:cs typeface="Arial"/>
              </a:rPr>
              <a:t> of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patients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MRD-negative in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vs.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B </a:t>
            </a:r>
            <a:r>
              <a:rPr sz="449" spc="5" dirty="0">
                <a:latin typeface="Arial"/>
                <a:cs typeface="Arial"/>
              </a:rPr>
              <a:t>(VRD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extended impact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only)</a:t>
            </a:r>
            <a:endParaRPr sz="449">
              <a:latin typeface="Arial"/>
              <a:cs typeface="Arial"/>
            </a:endParaRPr>
          </a:p>
          <a:p>
            <a:pPr marL="136361" marR="5074" indent="-124311">
              <a:spcBef>
                <a:spcPts val="280"/>
              </a:spcBef>
              <a:buFont typeface="Arial"/>
              <a:buChar char="•"/>
              <a:tabLst>
                <a:tab pos="136361" algn="l"/>
              </a:tabLst>
            </a:pPr>
            <a:r>
              <a:rPr sz="449" b="1" spc="15" dirty="0">
                <a:latin typeface="Arial"/>
                <a:cs typeface="Arial"/>
              </a:rPr>
              <a:t>Safety</a:t>
            </a:r>
            <a:r>
              <a:rPr sz="449" b="1" dirty="0">
                <a:latin typeface="Arial"/>
                <a:cs typeface="Arial"/>
              </a:rPr>
              <a:t> </a:t>
            </a:r>
            <a:r>
              <a:rPr sz="449" b="1" spc="15" dirty="0">
                <a:latin typeface="Arial"/>
                <a:cs typeface="Arial"/>
              </a:rPr>
              <a:t>secondary</a:t>
            </a:r>
            <a:r>
              <a:rPr sz="449" b="1" spc="5" dirty="0">
                <a:latin typeface="Arial"/>
                <a:cs typeface="Arial"/>
              </a:rPr>
              <a:t> </a:t>
            </a:r>
            <a:r>
              <a:rPr sz="449" b="1" spc="10" dirty="0">
                <a:latin typeface="Arial"/>
                <a:cs typeface="Arial"/>
              </a:rPr>
              <a:t>objective:</a:t>
            </a:r>
            <a:r>
              <a:rPr sz="449" b="1" dirty="0">
                <a:latin typeface="Arial"/>
                <a:cs typeface="Arial"/>
              </a:rPr>
              <a:t> </a:t>
            </a:r>
            <a:r>
              <a:rPr sz="449" spc="15" dirty="0">
                <a:latin typeface="Arial"/>
                <a:cs typeface="Arial"/>
              </a:rPr>
              <a:t>To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assess</a:t>
            </a:r>
            <a:r>
              <a:rPr sz="449" spc="15" dirty="0">
                <a:latin typeface="Arial"/>
                <a:cs typeface="Arial"/>
              </a:rPr>
              <a:t> the </a:t>
            </a:r>
            <a:r>
              <a:rPr sz="449" spc="10" dirty="0">
                <a:latin typeface="Arial"/>
                <a:cs typeface="Arial"/>
              </a:rPr>
              <a:t>safety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of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Arm</a:t>
            </a:r>
            <a:r>
              <a:rPr sz="449" spc="1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C </a:t>
            </a:r>
            <a:r>
              <a:rPr sz="449" spc="10" dirty="0">
                <a:latin typeface="Arial"/>
                <a:cs typeface="Arial"/>
              </a:rPr>
              <a:t>experimental</a:t>
            </a:r>
            <a:r>
              <a:rPr sz="449" spc="15" dirty="0">
                <a:latin typeface="Arial"/>
                <a:cs typeface="Arial"/>
              </a:rPr>
              <a:t> combination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(ISA-IBER-BORT-DEX)</a:t>
            </a:r>
            <a:r>
              <a:rPr sz="449" spc="20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Due</a:t>
            </a:r>
            <a:r>
              <a:rPr sz="449" i="1" spc="15" dirty="0">
                <a:latin typeface="Arial"/>
                <a:cs typeface="Arial"/>
              </a:rPr>
              <a:t> to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the </a:t>
            </a:r>
            <a:r>
              <a:rPr sz="449" i="1" spc="10" dirty="0">
                <a:latin typeface="Arial"/>
                <a:cs typeface="Arial"/>
              </a:rPr>
              <a:t>experimental</a:t>
            </a:r>
            <a:r>
              <a:rPr sz="449" i="1" spc="15" dirty="0">
                <a:latin typeface="Arial"/>
                <a:cs typeface="Arial"/>
              </a:rPr>
              <a:t> nature </a:t>
            </a:r>
            <a:r>
              <a:rPr sz="449" i="1" spc="10" dirty="0">
                <a:latin typeface="Arial"/>
                <a:cs typeface="Arial"/>
              </a:rPr>
              <a:t>of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the </a:t>
            </a:r>
            <a:r>
              <a:rPr sz="449" i="1" spc="25" dirty="0">
                <a:latin typeface="Arial"/>
                <a:cs typeface="Arial"/>
              </a:rPr>
              <a:t>Arm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C </a:t>
            </a:r>
            <a:r>
              <a:rPr sz="449" i="1" spc="15" dirty="0">
                <a:latin typeface="Arial"/>
                <a:cs typeface="Arial"/>
              </a:rPr>
              <a:t>combination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ISA+IBER+BORT+DEX,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an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early</a:t>
            </a:r>
            <a:r>
              <a:rPr sz="449" i="1" spc="20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safety</a:t>
            </a:r>
            <a:r>
              <a:rPr sz="449" i="1" spc="25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analysis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will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be </a:t>
            </a:r>
            <a:r>
              <a:rPr sz="449" i="1" spc="25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performed</a:t>
            </a:r>
            <a:r>
              <a:rPr sz="449" i="1" spc="5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on the</a:t>
            </a:r>
            <a:r>
              <a:rPr sz="449" i="1" spc="10" dirty="0">
                <a:latin typeface="Arial"/>
                <a:cs typeface="Arial"/>
              </a:rPr>
              <a:t> first</a:t>
            </a:r>
            <a:r>
              <a:rPr sz="449" i="1" spc="15" dirty="0">
                <a:latin typeface="Arial"/>
                <a:cs typeface="Arial"/>
              </a:rPr>
              <a:t> 20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to 50 </a:t>
            </a:r>
            <a:r>
              <a:rPr sz="449" i="1" spc="10" dirty="0">
                <a:latin typeface="Arial"/>
                <a:cs typeface="Arial"/>
              </a:rPr>
              <a:t>patients </a:t>
            </a:r>
            <a:r>
              <a:rPr sz="449" i="1" spc="15" dirty="0">
                <a:latin typeface="Arial"/>
                <a:cs typeface="Arial"/>
              </a:rPr>
              <a:t>recruited</a:t>
            </a:r>
            <a:r>
              <a:rPr sz="449" i="1" spc="5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in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25" dirty="0">
                <a:latin typeface="Arial"/>
                <a:cs typeface="Arial"/>
              </a:rPr>
              <a:t>Arm</a:t>
            </a:r>
            <a:r>
              <a:rPr sz="449" i="1" spc="10" dirty="0">
                <a:latin typeface="Arial"/>
                <a:cs typeface="Arial"/>
              </a:rPr>
              <a:t> C.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If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the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combination </a:t>
            </a:r>
            <a:r>
              <a:rPr sz="449" i="1" spc="5" dirty="0">
                <a:latin typeface="Arial"/>
                <a:cs typeface="Arial"/>
              </a:rPr>
              <a:t>is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feasible,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and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if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a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decision</a:t>
            </a:r>
            <a:r>
              <a:rPr sz="449" i="1" spc="15" dirty="0">
                <a:latin typeface="Arial"/>
                <a:cs typeface="Arial"/>
              </a:rPr>
              <a:t> to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expand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the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cohort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is </a:t>
            </a:r>
            <a:r>
              <a:rPr sz="449" i="1" spc="10" dirty="0">
                <a:latin typeface="Arial"/>
                <a:cs typeface="Arial"/>
              </a:rPr>
              <a:t>taken,</a:t>
            </a:r>
            <a:r>
              <a:rPr sz="449" i="1" spc="15" dirty="0">
                <a:latin typeface="Arial"/>
                <a:cs typeface="Arial"/>
              </a:rPr>
              <a:t> then the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5" dirty="0">
                <a:latin typeface="Arial"/>
                <a:cs typeface="Arial"/>
              </a:rPr>
              <a:t>assessment</a:t>
            </a:r>
            <a:r>
              <a:rPr sz="449" i="1" spc="10" dirty="0">
                <a:latin typeface="Arial"/>
                <a:cs typeface="Arial"/>
              </a:rPr>
              <a:t> of</a:t>
            </a:r>
            <a:r>
              <a:rPr sz="449" i="1" spc="15" dirty="0">
                <a:latin typeface="Arial"/>
                <a:cs typeface="Arial"/>
              </a:rPr>
              <a:t> the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15" dirty="0">
                <a:latin typeface="Arial"/>
                <a:cs typeface="Arial"/>
              </a:rPr>
              <a:t>preliminary efficacy</a:t>
            </a:r>
            <a:r>
              <a:rPr sz="449" i="1" spc="10" dirty="0">
                <a:latin typeface="Arial"/>
                <a:cs typeface="Arial"/>
              </a:rPr>
              <a:t> of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25" dirty="0">
                <a:latin typeface="Arial"/>
                <a:cs typeface="Arial"/>
              </a:rPr>
              <a:t>Arm</a:t>
            </a:r>
            <a:r>
              <a:rPr sz="449" i="1" spc="10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C</a:t>
            </a:r>
            <a:r>
              <a:rPr sz="449" i="1" spc="15" dirty="0">
                <a:latin typeface="Arial"/>
                <a:cs typeface="Arial"/>
              </a:rPr>
              <a:t> </a:t>
            </a:r>
            <a:r>
              <a:rPr sz="449" i="1" spc="10" dirty="0">
                <a:latin typeface="Arial"/>
                <a:cs typeface="Arial"/>
              </a:rPr>
              <a:t>will </a:t>
            </a:r>
            <a:r>
              <a:rPr sz="449" i="1" spc="20" dirty="0">
                <a:latin typeface="Arial"/>
                <a:cs typeface="Arial"/>
              </a:rPr>
              <a:t>be</a:t>
            </a:r>
            <a:r>
              <a:rPr sz="449" i="1" spc="5" dirty="0">
                <a:latin typeface="Arial"/>
                <a:cs typeface="Arial"/>
              </a:rPr>
              <a:t> </a:t>
            </a:r>
            <a:r>
              <a:rPr sz="449" i="1" spc="20" dirty="0">
                <a:latin typeface="Arial"/>
                <a:cs typeface="Arial"/>
              </a:rPr>
              <a:t>considered”</a:t>
            </a:r>
            <a:endParaRPr sz="4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48201" y="1815956"/>
            <a:ext cx="5465691" cy="417741"/>
          </a:xfrm>
          <a:prstGeom prst="rect">
            <a:avLst/>
          </a:prstGeom>
          <a:solidFill>
            <a:srgbClr val="FFEFCE"/>
          </a:solidFill>
        </p:spPr>
        <p:txBody>
          <a:bodyPr vert="horz" wrap="square" lIns="0" tIns="3171" rIns="0" bIns="0" rtlCol="0">
            <a:spAutoFit/>
          </a:bodyPr>
          <a:lstStyle/>
          <a:p>
            <a:pPr algn="ctr">
              <a:spcBef>
                <a:spcPts val="25"/>
              </a:spcBef>
            </a:pPr>
            <a:r>
              <a:rPr sz="2697" spc="-10" dirty="0">
                <a:solidFill>
                  <a:schemeClr val="tx1"/>
                </a:solidFill>
                <a:latin typeface="Calibri"/>
                <a:cs typeface="Calibri"/>
              </a:rPr>
              <a:t>Score</a:t>
            </a:r>
            <a:r>
              <a:rPr sz="2697" spc="-30" dirty="0">
                <a:solidFill>
                  <a:schemeClr val="tx1"/>
                </a:solidFill>
                <a:latin typeface="Calibri"/>
                <a:cs typeface="Calibri"/>
              </a:rPr>
              <a:t> </a:t>
            </a:r>
            <a:r>
              <a:rPr sz="2697" spc="-5" dirty="0">
                <a:solidFill>
                  <a:schemeClr val="tx1"/>
                </a:solidFill>
                <a:latin typeface="Calibri"/>
                <a:cs typeface="Calibri"/>
              </a:rPr>
              <a:t>GEM-PETHEMA</a:t>
            </a:r>
            <a:endParaRPr sz="2697">
              <a:solidFill>
                <a:schemeClr val="tx1"/>
              </a:solidFill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871568" y="3416516"/>
            <a:ext cx="1775175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5" dirty="0">
                <a:latin typeface="Times New Roman"/>
                <a:cs typeface="Times New Roman"/>
              </a:rPr>
              <a:t>Madrid</a:t>
            </a:r>
            <a:r>
              <a:rPr sz="1348" spc="-15" dirty="0">
                <a:latin typeface="Times New Roman"/>
                <a:cs typeface="Times New Roman"/>
              </a:rPr>
              <a:t> </a:t>
            </a:r>
            <a:r>
              <a:rPr sz="1348" dirty="0">
                <a:latin typeface="Times New Roman"/>
                <a:cs typeface="Times New Roman"/>
              </a:rPr>
              <a:t>22</a:t>
            </a:r>
            <a:r>
              <a:rPr sz="1348" spc="-15" dirty="0">
                <a:latin typeface="Times New Roman"/>
                <a:cs typeface="Times New Roman"/>
              </a:rPr>
              <a:t> </a:t>
            </a:r>
            <a:r>
              <a:rPr sz="1348" dirty="0">
                <a:latin typeface="Times New Roman"/>
                <a:cs typeface="Times New Roman"/>
              </a:rPr>
              <a:t>de</a:t>
            </a:r>
            <a:r>
              <a:rPr sz="1348" spc="-20" dirty="0">
                <a:latin typeface="Times New Roman"/>
                <a:cs typeface="Times New Roman"/>
              </a:rPr>
              <a:t> </a:t>
            </a:r>
            <a:r>
              <a:rPr sz="1348" spc="-5" dirty="0">
                <a:latin typeface="Times New Roman"/>
                <a:cs typeface="Times New Roman"/>
              </a:rPr>
              <a:t>Mayo</a:t>
            </a:r>
            <a:r>
              <a:rPr sz="1348" spc="-15" dirty="0">
                <a:latin typeface="Times New Roman"/>
                <a:cs typeface="Times New Roman"/>
              </a:rPr>
              <a:t> </a:t>
            </a:r>
            <a:r>
              <a:rPr sz="1348" dirty="0">
                <a:latin typeface="Times New Roman"/>
                <a:cs typeface="Times New Roman"/>
              </a:rPr>
              <a:t>2022</a:t>
            </a:r>
            <a:endParaRPr sz="134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69869" y="2060916"/>
            <a:ext cx="1727609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Blood</a:t>
            </a:r>
            <a:r>
              <a:rPr sz="899" u="sng" spc="-10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899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Cancer</a:t>
            </a:r>
            <a:r>
              <a:rPr sz="899" spc="-5" dirty="0">
                <a:latin typeface="Times New Roman"/>
                <a:cs typeface="Times New Roman"/>
              </a:rPr>
              <a:t> </a:t>
            </a:r>
            <a:r>
              <a:rPr sz="89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J.</a:t>
            </a:r>
            <a:r>
              <a:rPr sz="899" spc="-10" dirty="0">
                <a:latin typeface="Times New Roman"/>
                <a:cs typeface="Times New Roman"/>
              </a:rPr>
              <a:t> </a:t>
            </a:r>
            <a:r>
              <a:rPr sz="899" dirty="0">
                <a:latin typeface="Times New Roman"/>
                <a:cs typeface="Times New Roman"/>
              </a:rPr>
              <a:t>2022</a:t>
            </a:r>
            <a:r>
              <a:rPr sz="899" spc="-55" dirty="0">
                <a:latin typeface="Times New Roman"/>
                <a:cs typeface="Times New Roman"/>
              </a:rPr>
              <a:t> </a:t>
            </a:r>
            <a:r>
              <a:rPr sz="899" spc="-5" dirty="0">
                <a:latin typeface="Times New Roman"/>
                <a:cs typeface="Times New Roman"/>
              </a:rPr>
              <a:t>Apr; </a:t>
            </a:r>
            <a:r>
              <a:rPr sz="899" dirty="0">
                <a:latin typeface="Times New Roman"/>
                <a:cs typeface="Times New Roman"/>
              </a:rPr>
              <a:t>12(4):</a:t>
            </a:r>
            <a:r>
              <a:rPr sz="899" spc="-10" dirty="0">
                <a:latin typeface="Times New Roman"/>
                <a:cs typeface="Times New Roman"/>
              </a:rPr>
              <a:t> </a:t>
            </a:r>
            <a:r>
              <a:rPr sz="899" dirty="0">
                <a:latin typeface="Times New Roman"/>
                <a:cs typeface="Times New Roman"/>
              </a:rPr>
              <a:t>68.</a:t>
            </a:r>
            <a:endParaRPr sz="899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682440" y="616333"/>
            <a:ext cx="5779628" cy="266924"/>
          </a:xfrm>
          <a:prstGeom prst="rect">
            <a:avLst/>
          </a:prstGeom>
          <a:solidFill>
            <a:srgbClr val="FFEFCE"/>
          </a:solidFill>
        </p:spPr>
        <p:txBody>
          <a:bodyPr vert="horz" wrap="square" lIns="0" tIns="81814" rIns="0" bIns="0" rtlCol="0">
            <a:spAutoFit/>
          </a:bodyPr>
          <a:lstStyle/>
          <a:p>
            <a:pPr marL="584133">
              <a:spcBef>
                <a:spcPts val="644"/>
              </a:spcBef>
            </a:pPr>
            <a:r>
              <a:rPr spc="10" dirty="0">
                <a:solidFill>
                  <a:schemeClr val="tx1"/>
                </a:solidFill>
                <a:latin typeface="Times New Roman"/>
                <a:cs typeface="Times New Roman"/>
              </a:rPr>
              <a:t>¿Podemos </a:t>
            </a:r>
            <a:r>
              <a:rPr spc="5" dirty="0">
                <a:solidFill>
                  <a:schemeClr val="tx1"/>
                </a:solidFill>
                <a:latin typeface="Times New Roman"/>
                <a:cs typeface="Times New Roman"/>
              </a:rPr>
              <a:t>identificar</a:t>
            </a:r>
            <a:r>
              <a:rPr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pc="5" dirty="0">
                <a:solidFill>
                  <a:schemeClr val="tx1"/>
                </a:solidFill>
                <a:latin typeface="Times New Roman"/>
                <a:cs typeface="Times New Roman"/>
              </a:rPr>
              <a:t>pacientes</a:t>
            </a:r>
            <a:r>
              <a:rPr spc="10" dirty="0">
                <a:solidFill>
                  <a:schemeClr val="tx1"/>
                </a:solidFill>
                <a:latin typeface="Times New Roman"/>
                <a:cs typeface="Times New Roman"/>
              </a:rPr>
              <a:t> de</a:t>
            </a:r>
            <a:r>
              <a:rPr spc="5" dirty="0">
                <a:solidFill>
                  <a:schemeClr val="tx1"/>
                </a:solidFill>
                <a:latin typeface="Times New Roman"/>
                <a:cs typeface="Times New Roman"/>
              </a:rPr>
              <a:t> riesgo</a:t>
            </a:r>
            <a:r>
              <a:rPr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pc="1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pc="5" dirty="0">
                <a:solidFill>
                  <a:schemeClr val="tx1"/>
                </a:solidFill>
                <a:latin typeface="Times New Roman"/>
                <a:cs typeface="Times New Roman"/>
              </a:rPr>
              <a:t> infección?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3490353" y="1366849"/>
            <a:ext cx="1803715" cy="417548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indent="329804">
              <a:lnSpc>
                <a:spcPct val="100800"/>
              </a:lnSpc>
              <a:spcBef>
                <a:spcPts val="85"/>
              </a:spcBef>
            </a:pPr>
            <a:r>
              <a:rPr sz="1348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Grupo </a:t>
            </a:r>
            <a:r>
              <a:rPr sz="1348" b="1" dirty="0">
                <a:solidFill>
                  <a:srgbClr val="0070C0"/>
                </a:solidFill>
                <a:latin typeface="Times New Roman"/>
                <a:cs typeface="Times New Roman"/>
              </a:rPr>
              <a:t>Español </a:t>
            </a:r>
            <a:r>
              <a:rPr sz="1348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1348" b="1" spc="-10" dirty="0">
                <a:solidFill>
                  <a:srgbClr val="0070C0"/>
                </a:solidFill>
                <a:latin typeface="Times New Roman"/>
                <a:cs typeface="Times New Roman"/>
              </a:rPr>
              <a:t>Score</a:t>
            </a:r>
            <a:r>
              <a:rPr sz="1348" b="1" spc="-70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1348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GEM-PETHEMA</a:t>
            </a:r>
            <a:endParaRPr sz="1348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10314" y="2273608"/>
            <a:ext cx="4327903" cy="1859527"/>
            <a:chOff x="2207402" y="2276411"/>
            <a:chExt cx="4333240" cy="186182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07402" y="2300741"/>
              <a:ext cx="4192818" cy="183690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659678" y="2276411"/>
              <a:ext cx="880744" cy="554355"/>
            </a:xfrm>
            <a:custGeom>
              <a:avLst/>
              <a:gdLst/>
              <a:ahLst/>
              <a:cxnLst/>
              <a:rect l="l" t="t" r="r" b="b"/>
              <a:pathLst>
                <a:path w="880745" h="554355">
                  <a:moveTo>
                    <a:pt x="880706" y="0"/>
                  </a:moveTo>
                  <a:lnTo>
                    <a:pt x="0" y="0"/>
                  </a:lnTo>
                  <a:lnTo>
                    <a:pt x="0" y="554024"/>
                  </a:lnTo>
                  <a:lnTo>
                    <a:pt x="880706" y="554024"/>
                  </a:lnTo>
                  <a:lnTo>
                    <a:pt x="8807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11410" y="1392522"/>
            <a:ext cx="4023989" cy="242581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701661" y="1294930"/>
            <a:ext cx="3572549" cy="167659"/>
          </a:xfrm>
          <a:prstGeom prst="rect">
            <a:avLst/>
          </a:prstGeom>
          <a:solidFill>
            <a:schemeClr val="bg1"/>
          </a:solidFill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1347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dirty="0">
                <a:solidFill>
                  <a:srgbClr val="0070C0"/>
                </a:solidFill>
                <a:latin typeface="Times New Roman"/>
                <a:cs typeface="Times New Roman"/>
              </a:rPr>
              <a:t>patientes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con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MMND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(500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dirty="0">
                <a:solidFill>
                  <a:srgbClr val="0070C0"/>
                </a:solidFill>
                <a:latin typeface="Times New Roman"/>
                <a:cs typeface="Times New Roman"/>
              </a:rPr>
              <a:t>no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candidatos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y</a:t>
            </a:r>
            <a:r>
              <a:rPr sz="999" b="1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847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candidatos</a:t>
            </a:r>
            <a:r>
              <a:rPr sz="999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99" b="1" dirty="0">
                <a:solidFill>
                  <a:srgbClr val="0070C0"/>
                </a:solidFill>
                <a:latin typeface="Times New Roman"/>
                <a:cs typeface="Times New Roman"/>
              </a:rPr>
              <a:t>)</a:t>
            </a:r>
            <a:endParaRPr sz="999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1969630" y="770956"/>
            <a:ext cx="5079452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5" dirty="0">
                <a:solidFill>
                  <a:srgbClr val="FF0000"/>
                </a:solidFill>
                <a:latin typeface="Arial"/>
                <a:cs typeface="Arial"/>
              </a:rPr>
              <a:t>Infección</a:t>
            </a:r>
            <a:r>
              <a:rPr sz="134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348" spc="-5" dirty="0">
                <a:solidFill>
                  <a:srgbClr val="FF0000"/>
                </a:solidFill>
                <a:latin typeface="Arial"/>
                <a:cs typeface="Arial"/>
              </a:rPr>
              <a:t>severa</a:t>
            </a:r>
            <a:r>
              <a:rPr sz="134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348" spc="-5" dirty="0">
                <a:solidFill>
                  <a:srgbClr val="FF0000"/>
                </a:solidFill>
                <a:latin typeface="Arial"/>
                <a:cs typeface="Arial"/>
              </a:rPr>
              <a:t>precoz</a:t>
            </a:r>
            <a:r>
              <a:rPr sz="134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348" dirty="0">
                <a:solidFill>
                  <a:srgbClr val="FF0000"/>
                </a:solidFill>
                <a:latin typeface="Arial"/>
                <a:cs typeface="Arial"/>
              </a:rPr>
              <a:t>en </a:t>
            </a:r>
            <a:r>
              <a:rPr sz="1348" spc="-5" dirty="0">
                <a:solidFill>
                  <a:srgbClr val="FF0000"/>
                </a:solidFill>
                <a:latin typeface="Arial"/>
                <a:cs typeface="Arial"/>
              </a:rPr>
              <a:t>pacientes</a:t>
            </a:r>
            <a:r>
              <a:rPr sz="134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348" dirty="0">
                <a:solidFill>
                  <a:srgbClr val="FF0000"/>
                </a:solidFill>
                <a:latin typeface="Arial"/>
                <a:cs typeface="Arial"/>
              </a:rPr>
              <a:t>con MMND</a:t>
            </a:r>
            <a:r>
              <a:rPr sz="1348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348" spc="-5" dirty="0">
                <a:solidFill>
                  <a:srgbClr val="FF0000"/>
                </a:solidFill>
                <a:latin typeface="Arial"/>
                <a:cs typeface="Arial"/>
              </a:rPr>
              <a:t>GEM-PETHEMA</a:t>
            </a:r>
            <a:endParaRPr sz="13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934939" y="794358"/>
            <a:ext cx="5314112" cy="95824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lnSpc>
                <a:spcPts val="899"/>
              </a:lnSpc>
              <a:spcBef>
                <a:spcPts val="135"/>
              </a:spcBef>
            </a:pPr>
            <a:r>
              <a:rPr sz="749" b="1" spc="10" dirty="0">
                <a:latin typeface="Arial"/>
                <a:cs typeface="Arial"/>
              </a:rPr>
              <a:t>1.   </a:t>
            </a:r>
            <a:r>
              <a:rPr sz="749" b="1" spc="2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Identificar</a:t>
            </a:r>
            <a:r>
              <a:rPr sz="749" b="1" spc="15" dirty="0">
                <a:latin typeface="Arial"/>
                <a:cs typeface="Arial"/>
              </a:rPr>
              <a:t> todos</a:t>
            </a:r>
            <a:r>
              <a:rPr sz="749" b="1" spc="10" dirty="0">
                <a:latin typeface="Arial"/>
                <a:cs typeface="Arial"/>
              </a:rPr>
              <a:t> los</a:t>
            </a:r>
            <a:r>
              <a:rPr sz="749" b="1" spc="15" dirty="0">
                <a:latin typeface="Arial"/>
                <a:cs typeface="Arial"/>
              </a:rPr>
              <a:t> eventos</a:t>
            </a:r>
            <a:r>
              <a:rPr sz="749" b="1" spc="10" dirty="0">
                <a:latin typeface="Arial"/>
                <a:cs typeface="Arial"/>
              </a:rPr>
              <a:t> infecciosos </a:t>
            </a:r>
            <a:r>
              <a:rPr sz="749" b="1" spc="15" dirty="0">
                <a:latin typeface="Arial"/>
                <a:cs typeface="Arial"/>
              </a:rPr>
              <a:t>en</a:t>
            </a:r>
            <a:r>
              <a:rPr sz="749" b="1" spc="10" dirty="0">
                <a:latin typeface="Arial"/>
                <a:cs typeface="Arial"/>
              </a:rPr>
              <a:t> los</a:t>
            </a:r>
            <a:r>
              <a:rPr sz="749" b="1" spc="15" dirty="0">
                <a:latin typeface="Arial"/>
                <a:cs typeface="Arial"/>
              </a:rPr>
              <a:t> primeros</a:t>
            </a:r>
            <a:r>
              <a:rPr sz="749" b="1" spc="10" dirty="0">
                <a:latin typeface="Arial"/>
                <a:cs typeface="Arial"/>
              </a:rPr>
              <a:t> </a:t>
            </a:r>
            <a:r>
              <a:rPr sz="749" b="1" spc="20" dirty="0">
                <a:latin typeface="Arial"/>
                <a:cs typeface="Arial"/>
              </a:rPr>
              <a:t>6</a:t>
            </a:r>
            <a:r>
              <a:rPr sz="749" b="1" spc="10" dirty="0">
                <a:latin typeface="Arial"/>
                <a:cs typeface="Arial"/>
              </a:rPr>
              <a:t> </a:t>
            </a:r>
            <a:r>
              <a:rPr sz="749" b="1" spc="20" dirty="0">
                <a:latin typeface="Arial"/>
                <a:cs typeface="Arial"/>
              </a:rPr>
              <a:t>meses</a:t>
            </a:r>
            <a:r>
              <a:rPr sz="749" b="1" spc="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de </a:t>
            </a:r>
            <a:r>
              <a:rPr sz="749" b="1" spc="10" dirty="0">
                <a:latin typeface="Arial"/>
                <a:cs typeface="Arial"/>
              </a:rPr>
              <a:t>tratamiento.</a:t>
            </a:r>
            <a:endParaRPr sz="749">
              <a:latin typeface="Arial"/>
              <a:cs typeface="Arial"/>
            </a:endParaRPr>
          </a:p>
          <a:p>
            <a:pPr marL="12685">
              <a:lnSpc>
                <a:spcPts val="779"/>
              </a:lnSpc>
            </a:pPr>
            <a:r>
              <a:rPr sz="649" spc="5" dirty="0">
                <a:latin typeface="Arial"/>
                <a:cs typeface="Arial"/>
              </a:rPr>
              <a:t>Infección</a:t>
            </a:r>
            <a:r>
              <a:rPr sz="649" spc="10" dirty="0">
                <a:latin typeface="Arial"/>
                <a:cs typeface="Arial"/>
              </a:rPr>
              <a:t> severa </a:t>
            </a:r>
            <a:r>
              <a:rPr sz="649" spc="5" dirty="0">
                <a:latin typeface="Arial"/>
                <a:cs typeface="Arial"/>
              </a:rPr>
              <a:t>aquella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con </a:t>
            </a:r>
            <a:r>
              <a:rPr sz="649" spc="5" dirty="0">
                <a:latin typeface="Arial"/>
                <a:cs typeface="Arial"/>
              </a:rPr>
              <a:t>grado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de </a:t>
            </a:r>
            <a:r>
              <a:rPr sz="649" spc="5" dirty="0">
                <a:latin typeface="Arial"/>
                <a:cs typeface="Arial"/>
              </a:rPr>
              <a:t>severidad</a:t>
            </a:r>
            <a:r>
              <a:rPr sz="649" spc="10" dirty="0">
                <a:latin typeface="Arial"/>
                <a:cs typeface="Arial"/>
              </a:rPr>
              <a:t> mayor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o </a:t>
            </a:r>
            <a:r>
              <a:rPr sz="649" spc="5" dirty="0">
                <a:latin typeface="Arial"/>
                <a:cs typeface="Arial"/>
              </a:rPr>
              <a:t>igual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a </a:t>
            </a:r>
            <a:r>
              <a:rPr sz="649" spc="5" dirty="0">
                <a:latin typeface="Arial"/>
                <a:cs typeface="Arial"/>
              </a:rPr>
              <a:t>tres,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5" dirty="0">
                <a:latin typeface="Arial"/>
                <a:cs typeface="Arial"/>
              </a:rPr>
              <a:t>aunque</a:t>
            </a:r>
            <a:r>
              <a:rPr sz="649" spc="10" dirty="0">
                <a:latin typeface="Arial"/>
                <a:cs typeface="Arial"/>
              </a:rPr>
              <a:t> en </a:t>
            </a:r>
            <a:r>
              <a:rPr sz="649" spc="5" dirty="0">
                <a:latin typeface="Arial"/>
                <a:cs typeface="Arial"/>
              </a:rPr>
              <a:t>el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caso de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5" dirty="0">
                <a:latin typeface="Arial"/>
                <a:cs typeface="Arial"/>
              </a:rPr>
              <a:t>la</a:t>
            </a:r>
            <a:r>
              <a:rPr sz="649" spc="10" dirty="0">
                <a:latin typeface="Arial"/>
                <a:cs typeface="Arial"/>
              </a:rPr>
              <a:t> neumonía se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5" dirty="0">
                <a:latin typeface="Arial"/>
                <a:cs typeface="Arial"/>
              </a:rPr>
              <a:t>considera</a:t>
            </a:r>
            <a:r>
              <a:rPr sz="649" spc="10" dirty="0">
                <a:latin typeface="Arial"/>
                <a:cs typeface="Arial"/>
              </a:rPr>
              <a:t> </a:t>
            </a:r>
            <a:r>
              <a:rPr sz="649" spc="5" dirty="0">
                <a:latin typeface="Arial"/>
                <a:cs typeface="Arial"/>
              </a:rPr>
              <a:t>infección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10" dirty="0">
                <a:latin typeface="Arial"/>
                <a:cs typeface="Arial"/>
              </a:rPr>
              <a:t>severa</a:t>
            </a:r>
            <a:endParaRPr sz="649">
              <a:latin typeface="Arial"/>
              <a:cs typeface="Arial"/>
            </a:endParaRPr>
          </a:p>
          <a:p>
            <a:pPr marL="12685">
              <a:spcBef>
                <a:spcPts val="60"/>
              </a:spcBef>
            </a:pPr>
            <a:r>
              <a:rPr sz="649" spc="5" dirty="0">
                <a:latin typeface="Arial"/>
                <a:cs typeface="Arial"/>
              </a:rPr>
              <a:t>también aquella </a:t>
            </a:r>
            <a:r>
              <a:rPr sz="649" spc="10" dirty="0">
                <a:latin typeface="Arial"/>
                <a:cs typeface="Arial"/>
              </a:rPr>
              <a:t>con</a:t>
            </a:r>
            <a:r>
              <a:rPr sz="649" spc="5" dirty="0">
                <a:latin typeface="Arial"/>
                <a:cs typeface="Arial"/>
              </a:rPr>
              <a:t> grado </a:t>
            </a:r>
            <a:r>
              <a:rPr sz="649" spc="10" dirty="0">
                <a:latin typeface="Arial"/>
                <a:cs typeface="Arial"/>
              </a:rPr>
              <a:t>mayor o</a:t>
            </a:r>
            <a:r>
              <a:rPr sz="649" spc="5" dirty="0">
                <a:latin typeface="Arial"/>
                <a:cs typeface="Arial"/>
              </a:rPr>
              <a:t> igual </a:t>
            </a:r>
            <a:r>
              <a:rPr sz="649" spc="10" dirty="0">
                <a:latin typeface="Arial"/>
                <a:cs typeface="Arial"/>
              </a:rPr>
              <a:t>de</a:t>
            </a:r>
            <a:r>
              <a:rPr sz="649" spc="5" dirty="0">
                <a:latin typeface="Arial"/>
                <a:cs typeface="Arial"/>
              </a:rPr>
              <a:t> dos.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849">
              <a:latin typeface="Arial"/>
              <a:cs typeface="Arial"/>
            </a:endParaRPr>
          </a:p>
          <a:p>
            <a:pPr marL="12685"/>
            <a:r>
              <a:rPr sz="749" b="1" u="sng" spc="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En</a:t>
            </a:r>
            <a:r>
              <a:rPr sz="749" b="1" u="sng" spc="-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spc="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los</a:t>
            </a:r>
            <a:r>
              <a:rPr sz="749" b="1" u="sng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primeros</a:t>
            </a:r>
            <a:r>
              <a:rPr sz="749" b="1" u="sng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spc="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6</a:t>
            </a:r>
            <a:r>
              <a:rPr sz="749" b="1" u="sng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749" b="1" u="sng" spc="2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meses</a:t>
            </a:r>
            <a:endParaRPr sz="749">
              <a:latin typeface="Arial"/>
              <a:cs typeface="Arial"/>
            </a:endParaRPr>
          </a:p>
          <a:p>
            <a:pPr marL="204858" marR="5074" indent="-192808">
              <a:lnSpc>
                <a:spcPts val="959"/>
              </a:lnSpc>
              <a:spcBef>
                <a:spcPts val="25"/>
              </a:spcBef>
              <a:buFont typeface="Arial"/>
              <a:buChar char="-"/>
              <a:tabLst>
                <a:tab pos="204858" algn="l"/>
                <a:tab pos="205493" algn="l"/>
              </a:tabLst>
            </a:pPr>
            <a:r>
              <a:rPr sz="749" b="1" spc="15" dirty="0">
                <a:solidFill>
                  <a:srgbClr val="0070C0"/>
                </a:solidFill>
                <a:latin typeface="Arial"/>
                <a:cs typeface="Arial"/>
              </a:rPr>
              <a:t>327/</a:t>
            </a:r>
            <a:r>
              <a:rPr sz="749" b="1" spc="15" dirty="0">
                <a:latin typeface="Arial"/>
                <a:cs typeface="Arial"/>
              </a:rPr>
              <a:t>1347 </a:t>
            </a:r>
            <a:r>
              <a:rPr sz="749" b="1" spc="10" dirty="0">
                <a:latin typeface="Arial"/>
                <a:cs typeface="Arial"/>
              </a:rPr>
              <a:t>pacientes </a:t>
            </a:r>
            <a:r>
              <a:rPr sz="749" b="1" spc="15" dirty="0">
                <a:solidFill>
                  <a:srgbClr val="FF0000"/>
                </a:solidFill>
                <a:latin typeface="Arial"/>
                <a:cs typeface="Arial"/>
              </a:rPr>
              <a:t>(24.3%) </a:t>
            </a:r>
            <a:r>
              <a:rPr sz="749" b="1" spc="10" dirty="0">
                <a:latin typeface="Arial"/>
                <a:cs typeface="Arial"/>
              </a:rPr>
              <a:t>tienen al </a:t>
            </a:r>
            <a:r>
              <a:rPr sz="749" b="1" spc="20" dirty="0">
                <a:latin typeface="Arial"/>
                <a:cs typeface="Arial"/>
              </a:rPr>
              <a:t>menos </a:t>
            </a:r>
            <a:r>
              <a:rPr sz="749" b="1" spc="15" dirty="0">
                <a:latin typeface="Arial"/>
                <a:cs typeface="Arial"/>
              </a:rPr>
              <a:t>una </a:t>
            </a:r>
            <a:r>
              <a:rPr sz="749" b="1" spc="10" dirty="0">
                <a:latin typeface="Arial"/>
                <a:cs typeface="Arial"/>
              </a:rPr>
              <a:t>infección </a:t>
            </a:r>
            <a:r>
              <a:rPr sz="749" b="1" spc="20" dirty="0">
                <a:latin typeface="Arial"/>
                <a:cs typeface="Arial"/>
              </a:rPr>
              <a:t>y </a:t>
            </a:r>
            <a:r>
              <a:rPr sz="749" b="1" spc="15" dirty="0">
                <a:solidFill>
                  <a:srgbClr val="0070C0"/>
                </a:solidFill>
                <a:latin typeface="Arial"/>
                <a:cs typeface="Arial"/>
              </a:rPr>
              <a:t>161/</a:t>
            </a:r>
            <a:r>
              <a:rPr sz="749" b="1" spc="15" dirty="0">
                <a:latin typeface="Arial"/>
                <a:cs typeface="Arial"/>
              </a:rPr>
              <a:t>1347 </a:t>
            </a:r>
            <a:r>
              <a:rPr sz="749" b="1" spc="10" dirty="0">
                <a:latin typeface="Arial"/>
                <a:cs typeface="Arial"/>
              </a:rPr>
              <a:t>pacientes </a:t>
            </a:r>
            <a:r>
              <a:rPr sz="749" b="1" spc="15" dirty="0">
                <a:solidFill>
                  <a:srgbClr val="FF0000"/>
                </a:solidFill>
                <a:latin typeface="Arial"/>
                <a:cs typeface="Arial"/>
              </a:rPr>
              <a:t>(12.5%) </a:t>
            </a:r>
            <a:r>
              <a:rPr sz="749" b="1" spc="10" dirty="0">
                <a:latin typeface="Arial"/>
                <a:cs typeface="Arial"/>
              </a:rPr>
              <a:t>tienen al </a:t>
            </a:r>
            <a:r>
              <a:rPr sz="749" b="1" spc="20" dirty="0">
                <a:latin typeface="Arial"/>
                <a:cs typeface="Arial"/>
              </a:rPr>
              <a:t>menos </a:t>
            </a:r>
            <a:r>
              <a:rPr sz="749" b="1" spc="15" dirty="0">
                <a:latin typeface="Arial"/>
                <a:cs typeface="Arial"/>
              </a:rPr>
              <a:t>una </a:t>
            </a:r>
            <a:r>
              <a:rPr sz="749" b="1" spc="20" dirty="0">
                <a:latin typeface="Arial"/>
                <a:cs typeface="Arial"/>
              </a:rPr>
              <a:t> </a:t>
            </a:r>
            <a:r>
              <a:rPr sz="749" b="1" spc="10" dirty="0">
                <a:solidFill>
                  <a:srgbClr val="0070C0"/>
                </a:solidFill>
                <a:latin typeface="Arial"/>
                <a:cs typeface="Arial"/>
              </a:rPr>
              <a:t>infección</a:t>
            </a:r>
            <a:r>
              <a:rPr sz="749" b="1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749" b="1" spc="10" dirty="0">
                <a:solidFill>
                  <a:srgbClr val="0070C0"/>
                </a:solidFill>
                <a:latin typeface="Arial"/>
                <a:cs typeface="Arial"/>
              </a:rPr>
              <a:t>severa</a:t>
            </a:r>
            <a:r>
              <a:rPr sz="749" b="1" spc="10" dirty="0">
                <a:latin typeface="Arial"/>
                <a:cs typeface="Arial"/>
              </a:rPr>
              <a:t>.</a:t>
            </a:r>
            <a:endParaRPr sz="749">
              <a:latin typeface="Arial"/>
              <a:cs typeface="Arial"/>
            </a:endParaRPr>
          </a:p>
          <a:p>
            <a:pPr marL="204858" indent="-192808">
              <a:lnSpc>
                <a:spcPts val="859"/>
              </a:lnSpc>
              <a:buFont typeface="Arial"/>
              <a:buChar char="-"/>
              <a:tabLst>
                <a:tab pos="204858" algn="l"/>
                <a:tab pos="205493" algn="l"/>
              </a:tabLst>
            </a:pPr>
            <a:r>
              <a:rPr sz="749" b="1" spc="15" dirty="0">
                <a:latin typeface="Arial"/>
                <a:cs typeface="Arial"/>
              </a:rPr>
              <a:t>462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infecciones </a:t>
            </a:r>
            <a:r>
              <a:rPr sz="749" spc="-30" dirty="0">
                <a:latin typeface="Wingdings"/>
                <a:cs typeface="Wingdings"/>
              </a:rPr>
              <a:t></a:t>
            </a:r>
            <a:r>
              <a:rPr sz="749" spc="30" dirty="0">
                <a:latin typeface="Times New Roman"/>
                <a:cs typeface="Times New Roman"/>
              </a:rPr>
              <a:t> </a:t>
            </a:r>
            <a:r>
              <a:rPr sz="749" b="1" spc="15" dirty="0">
                <a:latin typeface="Arial"/>
                <a:cs typeface="Arial"/>
              </a:rPr>
              <a:t>207</a:t>
            </a:r>
            <a:r>
              <a:rPr sz="749" b="1" spc="10" dirty="0">
                <a:latin typeface="Arial"/>
                <a:cs typeface="Arial"/>
              </a:rPr>
              <a:t> infecciones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severas</a:t>
            </a:r>
            <a:r>
              <a:rPr sz="749" b="1" spc="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(44.8%)</a:t>
            </a:r>
            <a:endParaRPr sz="7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34901" y="3754969"/>
            <a:ext cx="4612667" cy="26700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04858" indent="-192808">
              <a:spcBef>
                <a:spcPts val="135"/>
              </a:spcBef>
              <a:buFont typeface="Arial"/>
              <a:buChar char="-"/>
              <a:tabLst>
                <a:tab pos="204858" algn="l"/>
                <a:tab pos="205493" algn="l"/>
              </a:tabLst>
            </a:pPr>
            <a:r>
              <a:rPr sz="749" b="1" spc="15" dirty="0">
                <a:latin typeface="Arial"/>
                <a:cs typeface="Arial"/>
              </a:rPr>
              <a:t>273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(</a:t>
            </a:r>
            <a:r>
              <a:rPr sz="749" b="1" spc="15" dirty="0">
                <a:solidFill>
                  <a:srgbClr val="0070C0"/>
                </a:solidFill>
                <a:latin typeface="Arial"/>
                <a:cs typeface="Arial"/>
              </a:rPr>
              <a:t>59.1%)</a:t>
            </a:r>
            <a:r>
              <a:rPr sz="749" b="1" spc="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749" b="1" spc="10" dirty="0">
                <a:solidFill>
                  <a:srgbClr val="0070C0"/>
                </a:solidFill>
                <a:latin typeface="Arial"/>
                <a:cs typeface="Arial"/>
              </a:rPr>
              <a:t>infecciones respiratorias</a:t>
            </a:r>
            <a:r>
              <a:rPr sz="749" spc="10" dirty="0">
                <a:latin typeface="Wingdings"/>
                <a:cs typeface="Wingdings"/>
              </a:rPr>
              <a:t></a:t>
            </a:r>
            <a:r>
              <a:rPr sz="749" b="1" spc="10" dirty="0">
                <a:latin typeface="Arial"/>
                <a:cs typeface="Arial"/>
              </a:rPr>
              <a:t>96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(</a:t>
            </a:r>
            <a:r>
              <a:rPr sz="749" b="1" spc="15" dirty="0">
                <a:solidFill>
                  <a:srgbClr val="0070C0"/>
                </a:solidFill>
                <a:latin typeface="Arial"/>
                <a:cs typeface="Arial"/>
              </a:rPr>
              <a:t>21.7%)</a:t>
            </a:r>
            <a:r>
              <a:rPr sz="749" b="1" spc="10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749" b="1" spc="15" dirty="0">
                <a:solidFill>
                  <a:srgbClr val="0070C0"/>
                </a:solidFill>
                <a:latin typeface="Arial"/>
                <a:cs typeface="Arial"/>
              </a:rPr>
              <a:t>neumonías</a:t>
            </a:r>
            <a:endParaRPr sz="749">
              <a:latin typeface="Arial"/>
              <a:cs typeface="Arial"/>
            </a:endParaRPr>
          </a:p>
          <a:p>
            <a:pPr marL="204858" indent="-192808">
              <a:spcBef>
                <a:spcPts val="60"/>
              </a:spcBef>
              <a:buFont typeface="Arial"/>
              <a:buChar char="-"/>
              <a:tabLst>
                <a:tab pos="204858" algn="l"/>
                <a:tab pos="205493" algn="l"/>
              </a:tabLst>
            </a:pPr>
            <a:r>
              <a:rPr sz="749" b="1" spc="15" dirty="0">
                <a:latin typeface="Arial"/>
                <a:cs typeface="Arial"/>
              </a:rPr>
              <a:t>50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episodios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documentados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(10.8%</a:t>
            </a:r>
            <a:r>
              <a:rPr sz="749" b="1" spc="10" dirty="0">
                <a:latin typeface="Arial"/>
                <a:cs typeface="Arial"/>
              </a:rPr>
              <a:t> del </a:t>
            </a:r>
            <a:r>
              <a:rPr sz="749" b="1" spc="5" dirty="0">
                <a:latin typeface="Arial"/>
                <a:cs typeface="Arial"/>
              </a:rPr>
              <a:t>total)</a:t>
            </a:r>
            <a:r>
              <a:rPr sz="749" spc="5" dirty="0">
                <a:latin typeface="Wingdings"/>
                <a:cs typeface="Wingdings"/>
              </a:rPr>
              <a:t></a:t>
            </a:r>
            <a:r>
              <a:rPr sz="749" spc="30" dirty="0">
                <a:latin typeface="Times New Roman"/>
                <a:cs typeface="Times New Roman"/>
              </a:rPr>
              <a:t> </a:t>
            </a:r>
            <a:r>
              <a:rPr sz="749" b="1" spc="20" dirty="0">
                <a:latin typeface="Arial"/>
                <a:cs typeface="Arial"/>
              </a:rPr>
              <a:t>56%</a:t>
            </a:r>
            <a:r>
              <a:rPr sz="749" b="1" spc="229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eran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bacterianos</a:t>
            </a:r>
            <a:r>
              <a:rPr sz="749" b="1" spc="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(S.pneumoniae,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E.coli)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092868" y="1900825"/>
            <a:ext cx="2568583" cy="1464409"/>
            <a:chOff x="3091044" y="1903168"/>
            <a:chExt cx="2571750" cy="146621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1044" y="1903168"/>
              <a:ext cx="2571416" cy="146617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467980" y="2916848"/>
              <a:ext cx="1428115" cy="43180"/>
            </a:xfrm>
            <a:custGeom>
              <a:avLst/>
              <a:gdLst/>
              <a:ahLst/>
              <a:cxnLst/>
              <a:rect l="l" t="t" r="r" b="b"/>
              <a:pathLst>
                <a:path w="1428114" h="43180">
                  <a:moveTo>
                    <a:pt x="42849" y="0"/>
                  </a:moveTo>
                  <a:lnTo>
                    <a:pt x="0" y="21437"/>
                  </a:lnTo>
                  <a:lnTo>
                    <a:pt x="42849" y="42862"/>
                  </a:lnTo>
                  <a:lnTo>
                    <a:pt x="42849" y="24117"/>
                  </a:lnTo>
                  <a:lnTo>
                    <a:pt x="35712" y="24117"/>
                  </a:lnTo>
                  <a:lnTo>
                    <a:pt x="35712" y="18757"/>
                  </a:lnTo>
                  <a:lnTo>
                    <a:pt x="42849" y="18757"/>
                  </a:lnTo>
                  <a:lnTo>
                    <a:pt x="42849" y="0"/>
                  </a:lnTo>
                  <a:close/>
                </a:path>
                <a:path w="1428114" h="43180">
                  <a:moveTo>
                    <a:pt x="1384808" y="12"/>
                  </a:moveTo>
                  <a:lnTo>
                    <a:pt x="1384808" y="42862"/>
                  </a:lnTo>
                  <a:lnTo>
                    <a:pt x="1422298" y="24117"/>
                  </a:lnTo>
                  <a:lnTo>
                    <a:pt x="1391945" y="24117"/>
                  </a:lnTo>
                  <a:lnTo>
                    <a:pt x="1391945" y="18757"/>
                  </a:lnTo>
                  <a:lnTo>
                    <a:pt x="1422298" y="18757"/>
                  </a:lnTo>
                  <a:lnTo>
                    <a:pt x="1384808" y="12"/>
                  </a:lnTo>
                  <a:close/>
                </a:path>
                <a:path w="1428114" h="43180">
                  <a:moveTo>
                    <a:pt x="42849" y="18757"/>
                  </a:moveTo>
                  <a:lnTo>
                    <a:pt x="35712" y="18757"/>
                  </a:lnTo>
                  <a:lnTo>
                    <a:pt x="35712" y="24117"/>
                  </a:lnTo>
                  <a:lnTo>
                    <a:pt x="42849" y="24117"/>
                  </a:lnTo>
                  <a:lnTo>
                    <a:pt x="42849" y="18757"/>
                  </a:lnTo>
                  <a:close/>
                </a:path>
                <a:path w="1428114" h="43180">
                  <a:moveTo>
                    <a:pt x="1384808" y="18757"/>
                  </a:moveTo>
                  <a:lnTo>
                    <a:pt x="42849" y="18757"/>
                  </a:lnTo>
                  <a:lnTo>
                    <a:pt x="42849" y="24117"/>
                  </a:lnTo>
                  <a:lnTo>
                    <a:pt x="1384808" y="24117"/>
                  </a:lnTo>
                  <a:lnTo>
                    <a:pt x="1384808" y="18757"/>
                  </a:lnTo>
                  <a:close/>
                </a:path>
                <a:path w="1428114" h="43180">
                  <a:moveTo>
                    <a:pt x="1422298" y="18757"/>
                  </a:moveTo>
                  <a:lnTo>
                    <a:pt x="1391945" y="18757"/>
                  </a:lnTo>
                  <a:lnTo>
                    <a:pt x="1391945" y="24117"/>
                  </a:lnTo>
                  <a:lnTo>
                    <a:pt x="1422298" y="24117"/>
                  </a:lnTo>
                  <a:lnTo>
                    <a:pt x="1427657" y="21437"/>
                  </a:lnTo>
                  <a:lnTo>
                    <a:pt x="1422298" y="18757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469335" y="3400517"/>
            <a:ext cx="1600132" cy="255589"/>
          </a:xfrm>
          <a:prstGeom prst="rect">
            <a:avLst/>
          </a:prstGeom>
          <a:ln w="5359">
            <a:solidFill>
              <a:srgbClr val="FF0000"/>
            </a:solidFill>
          </a:ln>
        </p:spPr>
        <p:txBody>
          <a:bodyPr vert="horz" wrap="square" lIns="0" tIns="31077" rIns="0" bIns="0" rtlCol="0">
            <a:spAutoFit/>
          </a:bodyPr>
          <a:lstStyle/>
          <a:p>
            <a:pPr marL="50739">
              <a:lnSpc>
                <a:spcPts val="893"/>
              </a:lnSpc>
              <a:spcBef>
                <a:spcPts val="245"/>
              </a:spcBef>
            </a:pP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357</a:t>
            </a:r>
            <a:r>
              <a:rPr sz="749" spc="-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(77.3%)</a:t>
            </a:r>
            <a:r>
              <a:rPr sz="749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de</a:t>
            </a:r>
            <a:r>
              <a:rPr sz="749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462</a:t>
            </a:r>
            <a:r>
              <a:rPr sz="749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0" dirty="0">
                <a:solidFill>
                  <a:srgbClr val="FF0000"/>
                </a:solidFill>
                <a:latin typeface="Times New Roman"/>
                <a:cs typeface="Times New Roman"/>
              </a:rPr>
              <a:t>inf</a:t>
            </a:r>
            <a:endParaRPr sz="749">
              <a:latin typeface="Times New Roman"/>
              <a:cs typeface="Times New Roman"/>
            </a:endParaRPr>
          </a:p>
          <a:p>
            <a:pPr marL="50739">
              <a:lnSpc>
                <a:spcPts val="893"/>
              </a:lnSpc>
            </a:pP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162</a:t>
            </a:r>
            <a:r>
              <a:rPr sz="749" spc="-10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(78.3%)</a:t>
            </a:r>
            <a:r>
              <a:rPr sz="749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de</a:t>
            </a:r>
            <a:r>
              <a:rPr sz="749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207</a:t>
            </a:r>
            <a:r>
              <a:rPr sz="749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0" dirty="0">
                <a:solidFill>
                  <a:srgbClr val="FF0000"/>
                </a:solidFill>
                <a:latin typeface="Times New Roman"/>
                <a:cs typeface="Times New Roman"/>
              </a:rPr>
              <a:t>inf.</a:t>
            </a:r>
            <a:r>
              <a:rPr sz="749" spc="-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49" spc="15" dirty="0">
                <a:solidFill>
                  <a:srgbClr val="FF0000"/>
                </a:solidFill>
                <a:latin typeface="Times New Roman"/>
                <a:cs typeface="Times New Roman"/>
              </a:rPr>
              <a:t>severas</a:t>
            </a:r>
            <a:endParaRPr sz="749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289115" y="1556918"/>
            <a:ext cx="182591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solidFill>
                  <a:srgbClr val="0070C0"/>
                </a:solidFill>
                <a:latin typeface="Arial"/>
                <a:cs typeface="Arial"/>
              </a:rPr>
              <a:t>IA</a:t>
            </a:r>
            <a:r>
              <a:rPr sz="999" b="1" spc="-4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Arial"/>
                <a:cs typeface="Arial"/>
              </a:rPr>
              <a:t>de</a:t>
            </a:r>
            <a:r>
              <a:rPr sz="999" b="1" spc="-1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70C0"/>
                </a:solidFill>
                <a:latin typeface="Arial"/>
                <a:cs typeface="Arial"/>
              </a:rPr>
              <a:t>infección</a:t>
            </a:r>
            <a:r>
              <a:rPr sz="999" b="1" spc="-10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70C0"/>
                </a:solidFill>
                <a:latin typeface="Arial"/>
                <a:cs typeface="Arial"/>
              </a:rPr>
              <a:t>severa</a:t>
            </a:r>
            <a:r>
              <a:rPr sz="999" b="1" spc="-10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Arial"/>
                <a:cs typeface="Arial"/>
              </a:rPr>
              <a:t>precoz</a:t>
            </a:r>
            <a:endParaRPr sz="99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119594" y="1550069"/>
            <a:ext cx="196607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solidFill>
                  <a:srgbClr val="0070C0"/>
                </a:solidFill>
                <a:latin typeface="Arial"/>
                <a:cs typeface="Arial"/>
              </a:rPr>
              <a:t>Mortalidad</a:t>
            </a:r>
            <a:r>
              <a:rPr sz="999" b="1" spc="-10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70C0"/>
                </a:solidFill>
                <a:latin typeface="Arial"/>
                <a:cs typeface="Arial"/>
              </a:rPr>
              <a:t>asociada</a:t>
            </a:r>
            <a:r>
              <a:rPr sz="999" b="1" spc="-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70C0"/>
                </a:solidFill>
                <a:latin typeface="Arial"/>
                <a:cs typeface="Arial"/>
              </a:rPr>
              <a:t>a</a:t>
            </a:r>
            <a:r>
              <a:rPr sz="999" b="1" spc="-5" dirty="0">
                <a:solidFill>
                  <a:srgbClr val="0070C0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70C0"/>
                </a:solidFill>
                <a:latin typeface="Arial"/>
                <a:cs typeface="Arial"/>
              </a:rPr>
              <a:t>infección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633608" y="2818077"/>
            <a:ext cx="649439" cy="419852"/>
            <a:chOff x="3632451" y="2821552"/>
            <a:chExt cx="650240" cy="420370"/>
          </a:xfrm>
        </p:grpSpPr>
        <p:sp>
          <p:nvSpPr>
            <p:cNvPr id="6" name="object 6"/>
            <p:cNvSpPr/>
            <p:nvPr/>
          </p:nvSpPr>
          <p:spPr>
            <a:xfrm>
              <a:off x="4279380" y="2824415"/>
              <a:ext cx="0" cy="382270"/>
            </a:xfrm>
            <a:custGeom>
              <a:avLst/>
              <a:gdLst/>
              <a:ahLst/>
              <a:cxnLst/>
              <a:rect l="l" t="t" r="r" b="b"/>
              <a:pathLst>
                <a:path h="382269">
                  <a:moveTo>
                    <a:pt x="0" y="0"/>
                  </a:moveTo>
                  <a:lnTo>
                    <a:pt x="0" y="382269"/>
                  </a:lnTo>
                </a:path>
              </a:pathLst>
            </a:custGeom>
            <a:solidFill>
              <a:srgbClr val="00B8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4279385" y="2824410"/>
              <a:ext cx="0" cy="382270"/>
            </a:xfrm>
            <a:custGeom>
              <a:avLst/>
              <a:gdLst/>
              <a:ahLst/>
              <a:cxnLst/>
              <a:rect l="l" t="t" r="r" b="b"/>
              <a:pathLst>
                <a:path h="382269">
                  <a:moveTo>
                    <a:pt x="0" y="0"/>
                  </a:moveTo>
                  <a:lnTo>
                    <a:pt x="0" y="382270"/>
                  </a:lnTo>
                </a:path>
              </a:pathLst>
            </a:custGeom>
            <a:ln w="53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635311" y="2856337"/>
              <a:ext cx="0" cy="382905"/>
            </a:xfrm>
            <a:custGeom>
              <a:avLst/>
              <a:gdLst/>
              <a:ahLst/>
              <a:cxnLst/>
              <a:rect l="l" t="t" r="r" b="b"/>
              <a:pathLst>
                <a:path h="382905">
                  <a:moveTo>
                    <a:pt x="0" y="0"/>
                  </a:moveTo>
                  <a:lnTo>
                    <a:pt x="0" y="382282"/>
                  </a:lnTo>
                </a:path>
              </a:pathLst>
            </a:custGeom>
            <a:solidFill>
              <a:srgbClr val="00B8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635309" y="2856349"/>
              <a:ext cx="0" cy="382270"/>
            </a:xfrm>
            <a:custGeom>
              <a:avLst/>
              <a:gdLst/>
              <a:ahLst/>
              <a:cxnLst/>
              <a:rect l="l" t="t" r="r" b="b"/>
              <a:pathLst>
                <a:path h="382269">
                  <a:moveTo>
                    <a:pt x="0" y="0"/>
                  </a:moveTo>
                  <a:lnTo>
                    <a:pt x="0" y="382270"/>
                  </a:lnTo>
                </a:path>
              </a:pathLst>
            </a:custGeom>
            <a:ln w="53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3338554" y="3028063"/>
            <a:ext cx="3727299" cy="124176"/>
          </a:xfrm>
          <a:prstGeom prst="rect">
            <a:avLst/>
          </a:prstGeom>
        </p:spPr>
        <p:txBody>
          <a:bodyPr vert="horz" wrap="square" lIns="0" tIns="24100" rIns="0" bIns="0" rtlCol="0">
            <a:spAutoFit/>
          </a:bodyPr>
          <a:lstStyle/>
          <a:p>
            <a:pPr>
              <a:spcBef>
                <a:spcPts val="190"/>
              </a:spcBef>
              <a:tabLst>
                <a:tab pos="647557" algn="l"/>
                <a:tab pos="2652383" algn="l"/>
                <a:tab pos="3271399" algn="l"/>
              </a:tabLst>
            </a:pPr>
            <a:r>
              <a:rPr sz="974" baseline="21367" dirty="0">
                <a:latin typeface="Arial"/>
                <a:cs typeface="Arial"/>
              </a:rPr>
              <a:t>11.3%	</a:t>
            </a:r>
            <a:r>
              <a:rPr sz="974" spc="15" baseline="8547" dirty="0">
                <a:latin typeface="Arial"/>
                <a:cs typeface="Arial"/>
              </a:rPr>
              <a:t>13.8%	</a:t>
            </a:r>
            <a:r>
              <a:rPr sz="974" spc="15" baseline="4273" dirty="0">
                <a:latin typeface="Arial"/>
                <a:cs typeface="Arial"/>
              </a:rPr>
              <a:t>13</a:t>
            </a:r>
            <a:r>
              <a:rPr sz="974" spc="22" baseline="4273" dirty="0">
                <a:latin typeface="Arial"/>
                <a:cs typeface="Arial"/>
              </a:rPr>
              <a:t> </a:t>
            </a:r>
            <a:r>
              <a:rPr sz="974" spc="7" baseline="4273" dirty="0">
                <a:latin typeface="Arial"/>
                <a:cs typeface="Arial"/>
              </a:rPr>
              <a:t>pts(1%).	</a:t>
            </a:r>
            <a:r>
              <a:rPr sz="649" spc="10" dirty="0">
                <a:latin typeface="Calibri"/>
                <a:cs typeface="Calibri"/>
              </a:rPr>
              <a:t>16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pts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(1.2%)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845090" y="2008024"/>
            <a:ext cx="5558286" cy="1819570"/>
            <a:chOff x="1841727" y="2010500"/>
            <a:chExt cx="5565140" cy="1821814"/>
          </a:xfrm>
        </p:grpSpPr>
        <p:sp>
          <p:nvSpPr>
            <p:cNvPr id="12" name="object 12"/>
            <p:cNvSpPr/>
            <p:nvPr/>
          </p:nvSpPr>
          <p:spPr>
            <a:xfrm>
              <a:off x="6438667" y="2954948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719"/>
                  </a:lnTo>
                </a:path>
              </a:pathLst>
            </a:custGeom>
            <a:solidFill>
              <a:srgbClr val="00B8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6438663" y="2954956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719"/>
                  </a:lnTo>
                </a:path>
              </a:pathLst>
            </a:custGeom>
            <a:ln w="53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7087377" y="2921298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719"/>
                  </a:lnTo>
                </a:path>
              </a:pathLst>
            </a:custGeom>
            <a:solidFill>
              <a:srgbClr val="00B8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7087373" y="2921301"/>
              <a:ext cx="0" cy="295910"/>
            </a:xfrm>
            <a:custGeom>
              <a:avLst/>
              <a:gdLst/>
              <a:ahLst/>
              <a:cxnLst/>
              <a:rect l="l" t="t" r="r" b="b"/>
              <a:pathLst>
                <a:path h="295910">
                  <a:moveTo>
                    <a:pt x="0" y="0"/>
                  </a:moveTo>
                  <a:lnTo>
                    <a:pt x="0" y="295719"/>
                  </a:lnTo>
                </a:path>
              </a:pathLst>
            </a:custGeom>
            <a:ln w="5359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41727" y="2010500"/>
              <a:ext cx="5564812" cy="1821600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008433" y="836596"/>
            <a:ext cx="4834009" cy="43507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 algn="just">
              <a:lnSpc>
                <a:spcPct val="99400"/>
              </a:lnSpc>
              <a:spcBef>
                <a:spcPts val="105"/>
              </a:spcBef>
            </a:pPr>
            <a:r>
              <a:rPr sz="899" spc="-5" dirty="0">
                <a:latin typeface="Arial"/>
                <a:cs typeface="Arial"/>
              </a:rPr>
              <a:t>2. Conocer la incidencia acumulada de infección severa precoz </a:t>
            </a:r>
            <a:r>
              <a:rPr sz="899" dirty="0">
                <a:latin typeface="Arial"/>
                <a:cs typeface="Arial"/>
              </a:rPr>
              <a:t>a </a:t>
            </a:r>
            <a:r>
              <a:rPr sz="899" spc="-5" dirty="0">
                <a:latin typeface="Arial"/>
                <a:cs typeface="Arial"/>
              </a:rPr>
              <a:t>los </a:t>
            </a:r>
            <a:r>
              <a:rPr sz="899" dirty="0">
                <a:latin typeface="Arial"/>
                <a:cs typeface="Arial"/>
              </a:rPr>
              <a:t>6 y 4 </a:t>
            </a:r>
            <a:r>
              <a:rPr sz="899" spc="-5" dirty="0">
                <a:latin typeface="Arial"/>
                <a:cs typeface="Arial"/>
              </a:rPr>
              <a:t>meses del inicio del 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tratamiento. Conocer la mortalidad precoz debido </a:t>
            </a:r>
            <a:r>
              <a:rPr sz="899" dirty="0">
                <a:latin typeface="Arial"/>
                <a:cs typeface="Arial"/>
              </a:rPr>
              <a:t>a </a:t>
            </a:r>
            <a:r>
              <a:rPr sz="899" spc="-5" dirty="0">
                <a:latin typeface="Arial"/>
                <a:cs typeface="Arial"/>
              </a:rPr>
              <a:t>infección </a:t>
            </a:r>
            <a:r>
              <a:rPr sz="899" dirty="0">
                <a:latin typeface="Arial"/>
                <a:cs typeface="Arial"/>
              </a:rPr>
              <a:t>y </a:t>
            </a:r>
            <a:r>
              <a:rPr sz="899" spc="-5" dirty="0">
                <a:latin typeface="Arial"/>
                <a:cs typeface="Arial"/>
              </a:rPr>
              <a:t>la influencia en la supervivencia 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global.</a:t>
            </a:r>
            <a:endParaRPr sz="8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09679" y="826322"/>
            <a:ext cx="5207564" cy="298082"/>
          </a:xfrm>
          <a:prstGeom prst="rect">
            <a:avLst/>
          </a:prstGeom>
        </p:spPr>
        <p:txBody>
          <a:bodyPr vert="horz" wrap="square" lIns="0" tIns="17758" rIns="0" bIns="0" rtlCol="0">
            <a:spAutoFit/>
          </a:bodyPr>
          <a:lstStyle/>
          <a:p>
            <a:pPr marL="12685" marR="5074">
              <a:lnSpc>
                <a:spcPts val="1069"/>
              </a:lnSpc>
              <a:spcBef>
                <a:spcPts val="140"/>
              </a:spcBef>
            </a:pPr>
            <a:r>
              <a:rPr sz="899" spc="-5" dirty="0">
                <a:latin typeface="Arial"/>
                <a:cs typeface="Arial"/>
              </a:rPr>
              <a:t>3.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Comparar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incidencia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de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infección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entre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los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pacientes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no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candidatos</a:t>
            </a:r>
            <a:r>
              <a:rPr sz="899" dirty="0">
                <a:latin typeface="Arial"/>
                <a:cs typeface="Arial"/>
              </a:rPr>
              <a:t> a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trasplante autologo,</a:t>
            </a:r>
            <a:r>
              <a:rPr sz="899" spc="10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dado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que 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son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poblaciones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similares,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pero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la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diferencia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de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llevar</a:t>
            </a:r>
            <a:r>
              <a:rPr sz="899" spc="10" dirty="0">
                <a:latin typeface="Arial"/>
                <a:cs typeface="Arial"/>
              </a:rPr>
              <a:t> </a:t>
            </a:r>
            <a:r>
              <a:rPr sz="899" dirty="0">
                <a:latin typeface="Arial"/>
                <a:cs typeface="Arial"/>
              </a:rPr>
              <a:t>o </a:t>
            </a:r>
            <a:r>
              <a:rPr sz="899" spc="-5" dirty="0">
                <a:latin typeface="Arial"/>
                <a:cs typeface="Arial"/>
              </a:rPr>
              <a:t>no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profilaxis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antibiótica.</a:t>
            </a:r>
            <a:endParaRPr sz="89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52274" y="3273820"/>
            <a:ext cx="5040130" cy="53908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algn="just">
              <a:lnSpc>
                <a:spcPct val="102299"/>
              </a:lnSpc>
              <a:spcBef>
                <a:spcPts val="95"/>
              </a:spcBef>
            </a:pPr>
            <a:r>
              <a:rPr sz="1099" spc="5" dirty="0">
                <a:latin typeface="Calibri"/>
                <a:cs typeface="Calibri"/>
              </a:rPr>
              <a:t>La IA </a:t>
            </a:r>
            <a:r>
              <a:rPr sz="1099" spc="10" dirty="0">
                <a:latin typeface="Calibri"/>
                <a:cs typeface="Calibri"/>
              </a:rPr>
              <a:t>de </a:t>
            </a:r>
            <a:r>
              <a:rPr sz="1099" spc="5" dirty="0">
                <a:latin typeface="Calibri"/>
                <a:cs typeface="Calibri"/>
              </a:rPr>
              <a:t>infección </a:t>
            </a:r>
            <a:r>
              <a:rPr sz="1099" dirty="0">
                <a:latin typeface="Calibri"/>
                <a:cs typeface="Calibri"/>
              </a:rPr>
              <a:t>severa precoz </a:t>
            </a:r>
            <a:r>
              <a:rPr sz="1099" spc="5" dirty="0">
                <a:latin typeface="Calibri"/>
                <a:cs typeface="Calibri"/>
              </a:rPr>
              <a:t>fue </a:t>
            </a:r>
            <a:r>
              <a:rPr sz="1099" dirty="0">
                <a:solidFill>
                  <a:srgbClr val="FF0000"/>
                </a:solidFill>
                <a:latin typeface="Calibri"/>
                <a:cs typeface="Calibri"/>
              </a:rPr>
              <a:t>mayor </a:t>
            </a:r>
            <a:r>
              <a:rPr sz="1099" spc="10" dirty="0">
                <a:solidFill>
                  <a:srgbClr val="FF0000"/>
                </a:solidFill>
                <a:latin typeface="Calibri"/>
                <a:cs typeface="Calibri"/>
              </a:rPr>
              <a:t>en </a:t>
            </a:r>
            <a:r>
              <a:rPr sz="1099" spc="5" dirty="0">
                <a:solidFill>
                  <a:srgbClr val="FF0000"/>
                </a:solidFill>
                <a:latin typeface="Calibri"/>
                <a:cs typeface="Calibri"/>
              </a:rPr>
              <a:t>el </a:t>
            </a:r>
            <a:r>
              <a:rPr sz="1099" spc="10" dirty="0">
                <a:solidFill>
                  <a:srgbClr val="FF0000"/>
                </a:solidFill>
                <a:latin typeface="Calibri"/>
                <a:cs typeface="Calibri"/>
              </a:rPr>
              <a:t>GEM2005&gt;65 </a:t>
            </a:r>
            <a:r>
              <a:rPr sz="1099" spc="5" dirty="0">
                <a:solidFill>
                  <a:srgbClr val="FF0000"/>
                </a:solidFill>
                <a:latin typeface="Calibri"/>
                <a:cs typeface="Calibri"/>
              </a:rPr>
              <a:t>que </a:t>
            </a:r>
            <a:r>
              <a:rPr sz="1099" spc="10" dirty="0">
                <a:solidFill>
                  <a:srgbClr val="FF0000"/>
                </a:solidFill>
                <a:latin typeface="Calibri"/>
                <a:cs typeface="Calibri"/>
              </a:rPr>
              <a:t>en </a:t>
            </a:r>
            <a:r>
              <a:rPr sz="1099" spc="5" dirty="0">
                <a:solidFill>
                  <a:srgbClr val="FF0000"/>
                </a:solidFill>
                <a:latin typeface="Calibri"/>
                <a:cs typeface="Calibri"/>
              </a:rPr>
              <a:t>el GEM2010&gt;65. </a:t>
            </a:r>
            <a:r>
              <a:rPr sz="1099" spc="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099" dirty="0">
                <a:latin typeface="Calibri"/>
                <a:cs typeface="Calibri"/>
              </a:rPr>
              <a:t>Por </a:t>
            </a:r>
            <a:r>
              <a:rPr sz="1099" spc="5" dirty="0">
                <a:latin typeface="Calibri"/>
                <a:cs typeface="Calibri"/>
              </a:rPr>
              <a:t>este motivo los pacientes del </a:t>
            </a:r>
            <a:r>
              <a:rPr sz="1099" spc="10" dirty="0">
                <a:latin typeface="Calibri"/>
                <a:cs typeface="Calibri"/>
              </a:rPr>
              <a:t>GEM2010&gt;65 </a:t>
            </a:r>
            <a:r>
              <a:rPr sz="1099" spc="5" dirty="0">
                <a:latin typeface="Calibri"/>
                <a:cs typeface="Calibri"/>
              </a:rPr>
              <a:t>(n=241) </a:t>
            </a:r>
            <a:r>
              <a:rPr sz="1099" spc="10" dirty="0">
                <a:latin typeface="Calibri"/>
                <a:cs typeface="Calibri"/>
              </a:rPr>
              <a:t>se </a:t>
            </a:r>
            <a:r>
              <a:rPr sz="1099" dirty="0">
                <a:latin typeface="Calibri"/>
                <a:cs typeface="Calibri"/>
              </a:rPr>
              <a:t>excluyeron </a:t>
            </a:r>
            <a:r>
              <a:rPr sz="1099" spc="5" dirty="0">
                <a:latin typeface="Calibri"/>
                <a:cs typeface="Calibri"/>
              </a:rPr>
              <a:t>del análisis final 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5" dirty="0">
                <a:latin typeface="Calibri"/>
                <a:cs typeface="Calibri"/>
              </a:rPr>
              <a:t>(n=1106).</a:t>
            </a:r>
            <a:endParaRPr sz="10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13356" y="2374431"/>
            <a:ext cx="769941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49"/>
              </a:lnSpc>
            </a:pPr>
            <a:r>
              <a:rPr sz="749" spc="25" dirty="0">
                <a:latin typeface="Times New Roman"/>
                <a:cs typeface="Times New Roman"/>
              </a:rPr>
              <a:t>HR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spc="15" dirty="0">
                <a:latin typeface="Times New Roman"/>
                <a:cs typeface="Times New Roman"/>
              </a:rPr>
              <a:t>2.57,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spc="15" dirty="0">
                <a:latin typeface="Times New Roman"/>
                <a:cs typeface="Times New Roman"/>
              </a:rPr>
              <a:t>p</a:t>
            </a:r>
            <a:r>
              <a:rPr sz="749" spc="-15" dirty="0">
                <a:latin typeface="Times New Roman"/>
                <a:cs typeface="Times New Roman"/>
              </a:rPr>
              <a:t> </a:t>
            </a:r>
            <a:r>
              <a:rPr sz="749" spc="20" dirty="0">
                <a:latin typeface="Times New Roman"/>
                <a:cs typeface="Times New Roman"/>
              </a:rPr>
              <a:t>&lt;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spc="15" dirty="0">
                <a:latin typeface="Times New Roman"/>
                <a:cs typeface="Times New Roman"/>
              </a:rPr>
              <a:t>0.001</a:t>
            </a:r>
            <a:endParaRPr sz="749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75971" y="1226958"/>
            <a:ext cx="4052521" cy="194064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851162" y="2450143"/>
            <a:ext cx="603776" cy="36734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63500"/>
              </a:lnSpc>
              <a:spcBef>
                <a:spcPts val="90"/>
              </a:spcBef>
            </a:pPr>
            <a:r>
              <a:rPr sz="749" spc="20" dirty="0">
                <a:solidFill>
                  <a:srgbClr val="FF0000"/>
                </a:solidFill>
                <a:latin typeface="Calibri"/>
                <a:cs typeface="Calibri"/>
              </a:rPr>
              <a:t>GEM2005&gt;65 </a:t>
            </a:r>
            <a:r>
              <a:rPr sz="749" spc="-15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00B0F0"/>
                </a:solidFill>
                <a:latin typeface="Calibri"/>
                <a:cs typeface="Calibri"/>
              </a:rPr>
              <a:t>GEM2010&gt;65.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861915" cy="84224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189"/>
              </a:spcBef>
            </a:pPr>
            <a:r>
              <a:rPr sz="1698" b="1" spc="5" dirty="0">
                <a:solidFill>
                  <a:srgbClr val="333399"/>
                </a:solidFill>
                <a:latin typeface="Calibri"/>
                <a:cs typeface="Calibri"/>
              </a:rPr>
              <a:t>Centralized</a:t>
            </a:r>
            <a:r>
              <a:rPr sz="1698" b="1" spc="-4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20" dirty="0">
                <a:solidFill>
                  <a:srgbClr val="333399"/>
                </a:solidFill>
                <a:latin typeface="Calibri"/>
                <a:cs typeface="Calibri"/>
              </a:rPr>
              <a:t>MRD</a:t>
            </a:r>
            <a:endParaRPr sz="169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61706" y="1602906"/>
            <a:ext cx="2808961" cy="167283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44525" y="1067908"/>
            <a:ext cx="2703330" cy="3121543"/>
          </a:xfrm>
          <a:prstGeom prst="rect">
            <a:avLst/>
          </a:prstGeom>
        </p:spPr>
      </p:pic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17505" y="1479978"/>
            <a:ext cx="2651246" cy="739883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60938" y="2418466"/>
            <a:ext cx="3935957" cy="1995884"/>
            <a:chOff x="2558458" y="2421448"/>
            <a:chExt cx="3940810" cy="19983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34919" y="2421448"/>
              <a:ext cx="3636011" cy="189853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47778" y="2860155"/>
              <a:ext cx="323850" cy="513715"/>
            </a:xfrm>
            <a:custGeom>
              <a:avLst/>
              <a:gdLst/>
              <a:ahLst/>
              <a:cxnLst/>
              <a:rect l="l" t="t" r="r" b="b"/>
              <a:pathLst>
                <a:path w="323850" h="513714">
                  <a:moveTo>
                    <a:pt x="0" y="0"/>
                  </a:moveTo>
                  <a:lnTo>
                    <a:pt x="323697" y="0"/>
                  </a:lnTo>
                  <a:lnTo>
                    <a:pt x="323697" y="513600"/>
                  </a:lnTo>
                  <a:lnTo>
                    <a:pt x="0" y="513600"/>
                  </a:lnTo>
                  <a:lnTo>
                    <a:pt x="0" y="0"/>
                  </a:lnTo>
                  <a:close/>
                </a:path>
              </a:pathLst>
            </a:custGeom>
            <a:ln w="160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58458" y="2441591"/>
              <a:ext cx="3940382" cy="197764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696432" y="2916810"/>
              <a:ext cx="323850" cy="513715"/>
            </a:xfrm>
            <a:custGeom>
              <a:avLst/>
              <a:gdLst/>
              <a:ahLst/>
              <a:cxnLst/>
              <a:rect l="l" t="t" r="r" b="b"/>
              <a:pathLst>
                <a:path w="323850" h="513714">
                  <a:moveTo>
                    <a:pt x="0" y="0"/>
                  </a:moveTo>
                  <a:lnTo>
                    <a:pt x="323697" y="0"/>
                  </a:lnTo>
                  <a:lnTo>
                    <a:pt x="323697" y="513600"/>
                  </a:lnTo>
                  <a:lnTo>
                    <a:pt x="0" y="513600"/>
                  </a:lnTo>
                  <a:lnTo>
                    <a:pt x="0" y="0"/>
                  </a:lnTo>
                  <a:close/>
                </a:path>
              </a:pathLst>
            </a:custGeom>
            <a:ln w="1607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044496" y="754974"/>
            <a:ext cx="5166340" cy="62343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 marR="58349">
              <a:spcBef>
                <a:spcPts val="135"/>
              </a:spcBef>
              <a:buSzPct val="86666"/>
              <a:buAutoNum type="arabicPeriod" startAt="4"/>
              <a:tabLst>
                <a:tab pos="96404" algn="l"/>
              </a:tabLst>
            </a:pPr>
            <a:r>
              <a:rPr sz="749" spc="10" dirty="0">
                <a:latin typeface="Arial"/>
                <a:cs typeface="Arial"/>
              </a:rPr>
              <a:t>Identificar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las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características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demográficas,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clínicas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y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biológicas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asociadas </a:t>
            </a:r>
            <a:r>
              <a:rPr sz="749" spc="20" dirty="0">
                <a:latin typeface="Arial"/>
                <a:cs typeface="Arial"/>
              </a:rPr>
              <a:t>a </a:t>
            </a:r>
            <a:r>
              <a:rPr sz="749" spc="15" dirty="0">
                <a:latin typeface="Arial"/>
                <a:cs typeface="Arial"/>
              </a:rPr>
              <a:t>un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mayor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riesgo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de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infección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severa 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precoz.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30"/>
              </a:spcBef>
              <a:buFont typeface="Arial"/>
              <a:buAutoNum type="arabicPeriod" startAt="4"/>
            </a:pPr>
            <a:endParaRPr sz="799">
              <a:latin typeface="Arial"/>
              <a:cs typeface="Arial"/>
            </a:endParaRPr>
          </a:p>
          <a:p>
            <a:pPr marL="12685" marR="5074">
              <a:lnSpc>
                <a:spcPct val="106500"/>
              </a:lnSpc>
              <a:buSzPct val="86666"/>
              <a:buAutoNum type="arabicPeriod" startAt="4"/>
              <a:tabLst>
                <a:tab pos="123676" algn="l"/>
              </a:tabLst>
            </a:pPr>
            <a:r>
              <a:rPr sz="749" spc="15" dirty="0">
                <a:latin typeface="Arial"/>
                <a:cs typeface="Arial"/>
              </a:rPr>
              <a:t>Proponer un score que sea capaz de </a:t>
            </a:r>
            <a:r>
              <a:rPr sz="749" spc="10" dirty="0">
                <a:latin typeface="Arial"/>
                <a:cs typeface="Arial"/>
              </a:rPr>
              <a:t>predecir el riesgo </a:t>
            </a:r>
            <a:r>
              <a:rPr sz="749" spc="15" dirty="0">
                <a:latin typeface="Arial"/>
                <a:cs typeface="Arial"/>
              </a:rPr>
              <a:t>de </a:t>
            </a:r>
            <a:r>
              <a:rPr sz="749" spc="10" dirty="0">
                <a:latin typeface="Arial"/>
                <a:cs typeface="Arial"/>
              </a:rPr>
              <a:t>infección </a:t>
            </a:r>
            <a:r>
              <a:rPr sz="749" spc="15" dirty="0">
                <a:latin typeface="Arial"/>
                <a:cs typeface="Arial"/>
              </a:rPr>
              <a:t>severa precoz desde </a:t>
            </a:r>
            <a:r>
              <a:rPr sz="749" spc="10" dirty="0">
                <a:latin typeface="Arial"/>
                <a:cs typeface="Arial"/>
              </a:rPr>
              <a:t>el diagnóstico </a:t>
            </a:r>
            <a:r>
              <a:rPr sz="749" spc="15" dirty="0">
                <a:latin typeface="Arial"/>
                <a:cs typeface="Arial"/>
              </a:rPr>
              <a:t>y que sea 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sencillo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(llamado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20" dirty="0">
                <a:latin typeface="Arial"/>
                <a:cs typeface="Arial"/>
              </a:rPr>
              <a:t>GEM-SCORE)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 flipH="1">
            <a:off x="1676399" y="822325"/>
            <a:ext cx="5715000" cy="29300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6490" algn="ctr">
              <a:spcBef>
                <a:spcPts val="125"/>
              </a:spcBef>
            </a:pPr>
            <a:r>
              <a:rPr sz="1800" spc="5" dirty="0">
                <a:solidFill>
                  <a:schemeClr val="tx1"/>
                </a:solidFill>
              </a:rPr>
              <a:t>Principales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5" dirty="0">
                <a:solidFill>
                  <a:schemeClr val="tx1"/>
                </a:solidFill>
              </a:rPr>
              <a:t>limitaciones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154910" y="1496415"/>
            <a:ext cx="4834009" cy="2429689"/>
          </a:xfrm>
          <a:prstGeom prst="rect">
            <a:avLst/>
          </a:prstGeom>
        </p:spPr>
        <p:txBody>
          <a:bodyPr vert="horz" wrap="square" lIns="0" tIns="29173" rIns="0" bIns="0" rtlCol="0">
            <a:spAutoFit/>
          </a:bodyPr>
          <a:lstStyle/>
          <a:p>
            <a:pPr marL="193443" marR="59618" indent="-181392">
              <a:lnSpc>
                <a:spcPts val="1239"/>
              </a:lnSpc>
              <a:spcBef>
                <a:spcPts val="229"/>
              </a:spcBef>
              <a:buClr>
                <a:srgbClr val="000000"/>
              </a:buClr>
              <a:buChar char="•"/>
              <a:tabLst>
                <a:tab pos="193443" algn="l"/>
                <a:tab pos="194077" algn="l"/>
              </a:tabLst>
            </a:pPr>
            <a:r>
              <a:rPr sz="1099" spc="15" dirty="0">
                <a:solidFill>
                  <a:srgbClr val="FF0000"/>
                </a:solidFill>
                <a:latin typeface="Arial"/>
                <a:cs typeface="Arial"/>
              </a:rPr>
              <a:t>No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se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incluían pacientes tratados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con antiCD38 </a:t>
            </a:r>
            <a:r>
              <a:rPr sz="1099" spc="10" dirty="0">
                <a:latin typeface="Arial"/>
                <a:cs typeface="Arial"/>
              </a:rPr>
              <a:t>que </a:t>
            </a:r>
            <a:r>
              <a:rPr sz="1099" spc="5" dirty="0">
                <a:latin typeface="Arial"/>
                <a:cs typeface="Arial"/>
              </a:rPr>
              <a:t>actualmente pasa </a:t>
            </a:r>
            <a:r>
              <a:rPr sz="1099" spc="10" dirty="0">
                <a:latin typeface="Arial"/>
                <a:cs typeface="Arial"/>
              </a:rPr>
              <a:t>a </a:t>
            </a:r>
            <a:r>
              <a:rPr sz="1099" spc="-295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formar</a:t>
            </a:r>
            <a:r>
              <a:rPr sz="1099" spc="-5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parte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de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la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primera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línea.</a:t>
            </a:r>
            <a:endParaRPr sz="1099">
              <a:latin typeface="Arial"/>
              <a:cs typeface="Arial"/>
            </a:endParaRPr>
          </a:p>
          <a:p>
            <a:pPr marL="193443" marR="94501" indent="-181392">
              <a:lnSpc>
                <a:spcPts val="1298"/>
              </a:lnSpc>
              <a:spcBef>
                <a:spcPts val="454"/>
              </a:spcBef>
              <a:buChar char="•"/>
              <a:tabLst>
                <a:tab pos="193443" algn="l"/>
                <a:tab pos="194077" algn="l"/>
              </a:tabLst>
            </a:pPr>
            <a:r>
              <a:rPr sz="1099" spc="10" dirty="0">
                <a:latin typeface="Arial"/>
                <a:cs typeface="Arial"/>
              </a:rPr>
              <a:t>Las</a:t>
            </a:r>
            <a:r>
              <a:rPr sz="1099" spc="5" dirty="0">
                <a:latin typeface="Arial"/>
                <a:cs typeface="Arial"/>
              </a:rPr>
              <a:t> características </a:t>
            </a:r>
            <a:r>
              <a:rPr sz="1099" spc="10" dirty="0">
                <a:latin typeface="Arial"/>
                <a:cs typeface="Arial"/>
              </a:rPr>
              <a:t>de</a:t>
            </a:r>
            <a:r>
              <a:rPr sz="1099" spc="5" dirty="0">
                <a:latin typeface="Arial"/>
                <a:cs typeface="Arial"/>
              </a:rPr>
              <a:t> los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pacientes </a:t>
            </a:r>
            <a:r>
              <a:rPr sz="1099" spc="10" dirty="0">
                <a:latin typeface="Arial"/>
                <a:cs typeface="Arial"/>
              </a:rPr>
              <a:t>son</a:t>
            </a:r>
            <a:r>
              <a:rPr sz="1099" spc="15" dirty="0"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heterogéneas,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en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 tratamiento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y </a:t>
            </a:r>
            <a:r>
              <a:rPr sz="1099" spc="-29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edad.</a:t>
            </a:r>
            <a:endParaRPr sz="1099">
              <a:latin typeface="Arial"/>
              <a:cs typeface="Arial"/>
            </a:endParaRPr>
          </a:p>
          <a:p>
            <a:pPr marL="193443" marR="168073" indent="-181392">
              <a:lnSpc>
                <a:spcPct val="95600"/>
              </a:lnSpc>
              <a:spcBef>
                <a:spcPts val="433"/>
              </a:spcBef>
              <a:buChar char="•"/>
              <a:tabLst>
                <a:tab pos="193443" algn="l"/>
                <a:tab pos="194077" algn="l"/>
              </a:tabLst>
            </a:pPr>
            <a:r>
              <a:rPr sz="1099" spc="10" dirty="0">
                <a:latin typeface="Arial"/>
                <a:cs typeface="Arial"/>
              </a:rPr>
              <a:t>Desconocemos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el impacto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de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las comorbilidades, inmunoparesia,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neutropenia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en</a:t>
            </a:r>
            <a:r>
              <a:rPr sz="1099" spc="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la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incidencia </a:t>
            </a:r>
            <a:r>
              <a:rPr sz="1099" spc="10" dirty="0">
                <a:latin typeface="Arial"/>
                <a:cs typeface="Arial"/>
              </a:rPr>
              <a:t>de </a:t>
            </a:r>
            <a:r>
              <a:rPr sz="1099" spc="5" dirty="0">
                <a:latin typeface="Arial"/>
                <a:cs typeface="Arial"/>
              </a:rPr>
              <a:t>las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infecciones precoces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(relacionadas </a:t>
            </a:r>
            <a:r>
              <a:rPr sz="1099" spc="-290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con</a:t>
            </a:r>
            <a:r>
              <a:rPr sz="1099" spc="-5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momento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del diagnóstico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).</a:t>
            </a:r>
            <a:endParaRPr sz="1099">
              <a:latin typeface="Arial"/>
              <a:cs typeface="Arial"/>
            </a:endParaRPr>
          </a:p>
          <a:p>
            <a:pPr marL="193443" marR="240376" indent="-181392">
              <a:lnSpc>
                <a:spcPct val="96100"/>
              </a:lnSpc>
              <a:spcBef>
                <a:spcPts val="474"/>
              </a:spcBef>
              <a:buChar char="•"/>
              <a:tabLst>
                <a:tab pos="193443" algn="l"/>
                <a:tab pos="194077" algn="l"/>
              </a:tabLst>
            </a:pPr>
            <a:r>
              <a:rPr sz="1099" spc="10" dirty="0">
                <a:latin typeface="Arial"/>
                <a:cs typeface="Arial"/>
              </a:rPr>
              <a:t>Desconocemos </a:t>
            </a:r>
            <a:r>
              <a:rPr sz="1099" spc="5" dirty="0">
                <a:latin typeface="Arial"/>
                <a:cs typeface="Arial"/>
              </a:rPr>
              <a:t>el impacto del tratamiento ni </a:t>
            </a:r>
            <a:r>
              <a:rPr sz="1099" spc="10" dirty="0">
                <a:latin typeface="Arial"/>
                <a:cs typeface="Arial"/>
              </a:rPr>
              <a:t>de </a:t>
            </a:r>
            <a:r>
              <a:rPr sz="1099" spc="5" dirty="0">
                <a:latin typeface="Arial"/>
                <a:cs typeface="Arial"/>
              </a:rPr>
              <a:t>otras variables </a:t>
            </a:r>
            <a:r>
              <a:rPr sz="1099" spc="10" dirty="0">
                <a:latin typeface="Arial"/>
                <a:cs typeface="Arial"/>
              </a:rPr>
              <a:t>en </a:t>
            </a:r>
            <a:r>
              <a:rPr sz="1099" spc="5" dirty="0">
                <a:latin typeface="Arial"/>
                <a:cs typeface="Arial"/>
              </a:rPr>
              <a:t>la 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incidencia </a:t>
            </a:r>
            <a:r>
              <a:rPr sz="1099" spc="10" dirty="0">
                <a:latin typeface="Arial"/>
                <a:cs typeface="Arial"/>
              </a:rPr>
              <a:t>de </a:t>
            </a:r>
            <a:r>
              <a:rPr sz="1099" spc="5" dirty="0">
                <a:latin typeface="Arial"/>
                <a:cs typeface="Arial"/>
              </a:rPr>
              <a:t>infección </a:t>
            </a:r>
            <a:r>
              <a:rPr sz="1099" spc="10" dirty="0">
                <a:latin typeface="Arial"/>
                <a:cs typeface="Arial"/>
              </a:rPr>
              <a:t>severa en </a:t>
            </a:r>
            <a:r>
              <a:rPr sz="1099" spc="5" dirty="0">
                <a:latin typeface="Arial"/>
                <a:cs typeface="Arial"/>
              </a:rPr>
              <a:t>cualquier </a:t>
            </a:r>
            <a:r>
              <a:rPr sz="1099" spc="10" dirty="0">
                <a:latin typeface="Arial"/>
                <a:cs typeface="Arial"/>
              </a:rPr>
              <a:t>momento de </a:t>
            </a:r>
            <a:r>
              <a:rPr sz="1099" spc="5" dirty="0">
                <a:latin typeface="Arial"/>
                <a:cs typeface="Arial"/>
              </a:rPr>
              <a:t>evolución no </a:t>
            </a:r>
            <a:r>
              <a:rPr sz="1099" spc="-295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solo</a:t>
            </a:r>
            <a:r>
              <a:rPr sz="1099" spc="-5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en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periodo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inicial.</a:t>
            </a:r>
            <a:endParaRPr sz="1099">
              <a:latin typeface="Arial"/>
              <a:cs typeface="Arial"/>
            </a:endParaRPr>
          </a:p>
          <a:p>
            <a:pPr marL="193443" indent="-181392">
              <a:spcBef>
                <a:spcPts val="419"/>
              </a:spcBef>
              <a:buClr>
                <a:srgbClr val="000000"/>
              </a:buClr>
              <a:buChar char="•"/>
              <a:tabLst>
                <a:tab pos="193443" algn="l"/>
                <a:tab pos="194077" algn="l"/>
              </a:tabLst>
            </a:pPr>
            <a:r>
              <a:rPr sz="1099" spc="15" dirty="0">
                <a:solidFill>
                  <a:srgbClr val="FF0000"/>
                </a:solidFill>
                <a:latin typeface="Arial"/>
                <a:cs typeface="Arial"/>
              </a:rPr>
              <a:t>No</a:t>
            </a:r>
            <a:r>
              <a:rPr sz="109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se</a:t>
            </a:r>
            <a:r>
              <a:rPr sz="109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ha</a:t>
            </a:r>
            <a:r>
              <a:rPr sz="109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realizado</a:t>
            </a:r>
            <a:r>
              <a:rPr sz="109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validación externa</a:t>
            </a:r>
            <a:endParaRPr sz="1099">
              <a:latin typeface="Arial"/>
              <a:cs typeface="Arial"/>
            </a:endParaRPr>
          </a:p>
          <a:p>
            <a:pPr marL="193443" marR="5074" indent="-181392">
              <a:lnSpc>
                <a:spcPts val="1298"/>
              </a:lnSpc>
              <a:spcBef>
                <a:spcPts val="483"/>
              </a:spcBef>
              <a:buClr>
                <a:srgbClr val="000000"/>
              </a:buClr>
              <a:buChar char="•"/>
              <a:tabLst>
                <a:tab pos="193443" algn="l"/>
                <a:tab pos="194077" algn="l"/>
              </a:tabLst>
            </a:pP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Para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 recomendar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profilaxis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en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población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de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 riesgo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,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idealmente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confirmar </a:t>
            </a:r>
            <a:r>
              <a:rPr sz="1099" spc="-29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10" dirty="0">
                <a:solidFill>
                  <a:srgbClr val="FF0000"/>
                </a:solidFill>
                <a:latin typeface="Arial"/>
                <a:cs typeface="Arial"/>
              </a:rPr>
              <a:t>en</a:t>
            </a:r>
            <a:r>
              <a:rPr sz="1099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ensayo</a:t>
            </a:r>
            <a:r>
              <a:rPr sz="109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99" spc="5" dirty="0">
                <a:solidFill>
                  <a:srgbClr val="FF0000"/>
                </a:solidFill>
                <a:latin typeface="Arial"/>
                <a:cs typeface="Arial"/>
              </a:rPr>
              <a:t>prospectivo.</a:t>
            </a:r>
            <a:endParaRPr sz="10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MIELOMA</a:t>
            </a:r>
            <a:r>
              <a:rPr sz="1199" b="1" spc="-6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32314" y="746125"/>
            <a:ext cx="1501992" cy="29300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algn="ctr">
              <a:spcBef>
                <a:spcPts val="125"/>
              </a:spcBef>
            </a:pPr>
            <a:r>
              <a:rPr sz="1800" spc="10" dirty="0">
                <a:solidFill>
                  <a:schemeClr val="tx1"/>
                </a:solidFill>
              </a:rPr>
              <a:t>Propuestas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038400" y="1498129"/>
            <a:ext cx="4889821" cy="1873479"/>
          </a:xfrm>
          <a:prstGeom prst="rect">
            <a:avLst/>
          </a:prstGeom>
        </p:spPr>
        <p:txBody>
          <a:bodyPr vert="horz" wrap="square" lIns="0" tIns="65324" rIns="0" bIns="0" rtlCol="0">
            <a:spAutoFit/>
          </a:bodyPr>
          <a:lstStyle/>
          <a:p>
            <a:pPr marL="12685">
              <a:spcBef>
                <a:spcPts val="514"/>
              </a:spcBef>
              <a:tabLst>
                <a:tab pos="268917" algn="l"/>
              </a:tabLst>
            </a:pPr>
            <a:r>
              <a:rPr sz="1099" b="1" spc="5" dirty="0">
                <a:latin typeface="Arial"/>
                <a:cs typeface="Arial"/>
              </a:rPr>
              <a:t>1.	</a:t>
            </a:r>
            <a:r>
              <a:rPr sz="1099" b="1" u="sng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Validación</a:t>
            </a:r>
            <a:r>
              <a:rPr sz="1099" b="1" u="sng" spc="-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1099" b="1" u="sng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externa</a:t>
            </a:r>
            <a:endParaRPr sz="1099">
              <a:latin typeface="Arial"/>
              <a:cs typeface="Arial"/>
            </a:endParaRPr>
          </a:p>
          <a:p>
            <a:pPr marL="193443" marR="5074" indent="-181392">
              <a:lnSpc>
                <a:spcPct val="95100"/>
              </a:lnSpc>
              <a:spcBef>
                <a:spcPts val="483"/>
              </a:spcBef>
              <a:buChar char="•"/>
              <a:tabLst>
                <a:tab pos="193443" algn="l"/>
                <a:tab pos="194077" algn="l"/>
              </a:tabLst>
            </a:pPr>
            <a:r>
              <a:rPr sz="1099" spc="5" dirty="0">
                <a:latin typeface="Arial"/>
                <a:cs typeface="Arial"/>
              </a:rPr>
              <a:t>Teniendo </a:t>
            </a:r>
            <a:r>
              <a:rPr sz="1099" spc="10" dirty="0">
                <a:latin typeface="Arial"/>
                <a:cs typeface="Arial"/>
              </a:rPr>
              <a:t>en cuenta que con </a:t>
            </a:r>
            <a:r>
              <a:rPr sz="1099" spc="5" dirty="0">
                <a:latin typeface="Arial"/>
                <a:cs typeface="Arial"/>
              </a:rPr>
              <a:t>riesgo bajo </a:t>
            </a:r>
            <a:r>
              <a:rPr sz="1099" spc="10" dirty="0">
                <a:latin typeface="Arial"/>
                <a:cs typeface="Arial"/>
              </a:rPr>
              <a:t>hay menos </a:t>
            </a:r>
            <a:r>
              <a:rPr sz="1099" spc="5" dirty="0">
                <a:latin typeface="Arial"/>
                <a:cs typeface="Arial"/>
              </a:rPr>
              <a:t>del </a:t>
            </a:r>
            <a:r>
              <a:rPr sz="1099" spc="10" dirty="0">
                <a:latin typeface="Arial"/>
                <a:cs typeface="Arial"/>
              </a:rPr>
              <a:t>10% de </a:t>
            </a:r>
            <a:r>
              <a:rPr sz="1099" spc="5" dirty="0">
                <a:latin typeface="Arial"/>
                <a:cs typeface="Arial"/>
              </a:rPr>
              <a:t>pacientes </a:t>
            </a:r>
            <a:r>
              <a:rPr sz="1099" spc="-295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que </a:t>
            </a:r>
            <a:r>
              <a:rPr sz="1099" spc="5" dirty="0">
                <a:latin typeface="Arial"/>
                <a:cs typeface="Arial"/>
              </a:rPr>
              <a:t>tendrán </a:t>
            </a:r>
            <a:r>
              <a:rPr sz="1099" spc="10" dirty="0">
                <a:latin typeface="Arial"/>
                <a:cs typeface="Arial"/>
              </a:rPr>
              <a:t>una </a:t>
            </a:r>
            <a:r>
              <a:rPr sz="1099" spc="5" dirty="0">
                <a:latin typeface="Arial"/>
                <a:cs typeface="Arial"/>
              </a:rPr>
              <a:t>infección </a:t>
            </a:r>
            <a:r>
              <a:rPr sz="1099" spc="10" dirty="0">
                <a:latin typeface="Arial"/>
                <a:cs typeface="Arial"/>
              </a:rPr>
              <a:t>severa </a:t>
            </a:r>
            <a:r>
              <a:rPr sz="1099" spc="5" dirty="0">
                <a:latin typeface="Arial"/>
                <a:cs typeface="Arial"/>
              </a:rPr>
              <a:t>durante los </a:t>
            </a:r>
            <a:r>
              <a:rPr sz="1099" spc="10" dirty="0">
                <a:latin typeface="Arial"/>
                <a:cs typeface="Arial"/>
              </a:rPr>
              <a:t>4 </a:t>
            </a:r>
            <a:r>
              <a:rPr sz="1099" spc="5" dirty="0">
                <a:latin typeface="Arial"/>
                <a:cs typeface="Arial"/>
              </a:rPr>
              <a:t>primeros </a:t>
            </a:r>
            <a:r>
              <a:rPr sz="1099" spc="10" dirty="0">
                <a:latin typeface="Arial"/>
                <a:cs typeface="Arial"/>
              </a:rPr>
              <a:t>meses y que con </a:t>
            </a:r>
            <a:r>
              <a:rPr sz="1099" spc="-295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riesgo alto </a:t>
            </a:r>
            <a:r>
              <a:rPr sz="1099" spc="10" dirty="0">
                <a:latin typeface="Arial"/>
                <a:cs typeface="Arial"/>
              </a:rPr>
              <a:t>será un </a:t>
            </a:r>
            <a:r>
              <a:rPr sz="1099" spc="5" dirty="0">
                <a:latin typeface="Arial"/>
                <a:cs typeface="Arial"/>
              </a:rPr>
              <a:t>20-30%, </a:t>
            </a:r>
            <a:r>
              <a:rPr sz="1099" spc="10" dirty="0">
                <a:latin typeface="Arial"/>
                <a:cs typeface="Arial"/>
              </a:rPr>
              <a:t>se </a:t>
            </a:r>
            <a:r>
              <a:rPr sz="1099" spc="5" dirty="0">
                <a:latin typeface="Arial"/>
                <a:cs typeface="Arial"/>
              </a:rPr>
              <a:t>necesitan aproximadamente unos 550 </a:t>
            </a:r>
            <a:r>
              <a:rPr sz="1099" spc="10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pacientes.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5" dirty="0">
                <a:latin typeface="Arial"/>
                <a:cs typeface="Arial"/>
              </a:rPr>
              <a:t>Se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asume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un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riesgo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alfa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del </a:t>
            </a:r>
            <a:r>
              <a:rPr sz="1099" spc="15" dirty="0">
                <a:latin typeface="Arial"/>
                <a:cs typeface="Arial"/>
              </a:rPr>
              <a:t>5%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y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una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potencia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del </a:t>
            </a:r>
            <a:r>
              <a:rPr sz="1099" spc="10" dirty="0">
                <a:latin typeface="Arial"/>
                <a:cs typeface="Arial"/>
              </a:rPr>
              <a:t>80%.</a:t>
            </a:r>
            <a:endParaRPr sz="1099">
              <a:latin typeface="Arial"/>
              <a:cs typeface="Arial"/>
            </a:endParaRPr>
          </a:p>
          <a:p>
            <a:pPr marL="193443" marR="187734" indent="-181392">
              <a:lnSpc>
                <a:spcPts val="1298"/>
              </a:lnSpc>
              <a:spcBef>
                <a:spcPts val="483"/>
              </a:spcBef>
              <a:buChar char="•"/>
              <a:tabLst>
                <a:tab pos="193443" algn="l"/>
                <a:tab pos="194077" algn="l"/>
              </a:tabLst>
            </a:pPr>
            <a:r>
              <a:rPr sz="1099" spc="15" dirty="0">
                <a:latin typeface="Arial"/>
                <a:cs typeface="Arial"/>
              </a:rPr>
              <a:t>Se </a:t>
            </a:r>
            <a:r>
              <a:rPr sz="1099" spc="10" dirty="0">
                <a:latin typeface="Arial"/>
                <a:cs typeface="Arial"/>
              </a:rPr>
              <a:t>asume </a:t>
            </a:r>
            <a:r>
              <a:rPr sz="1099" spc="5" dirty="0">
                <a:latin typeface="Arial"/>
                <a:cs typeface="Arial"/>
              </a:rPr>
              <a:t>también </a:t>
            </a:r>
            <a:r>
              <a:rPr sz="1099" spc="10" dirty="0">
                <a:latin typeface="Arial"/>
                <a:cs typeface="Arial"/>
              </a:rPr>
              <a:t>que con </a:t>
            </a:r>
            <a:r>
              <a:rPr sz="1099" spc="5" dirty="0">
                <a:latin typeface="Arial"/>
                <a:cs typeface="Arial"/>
              </a:rPr>
              <a:t>riesgo bajo habrá el triple </a:t>
            </a:r>
            <a:r>
              <a:rPr sz="1099" spc="10" dirty="0">
                <a:latin typeface="Arial"/>
                <a:cs typeface="Arial"/>
              </a:rPr>
              <a:t>de </a:t>
            </a:r>
            <a:r>
              <a:rPr sz="1099" spc="5" dirty="0">
                <a:latin typeface="Arial"/>
                <a:cs typeface="Arial"/>
              </a:rPr>
              <a:t>pacientes que </a:t>
            </a:r>
            <a:r>
              <a:rPr sz="1099" spc="-295" dirty="0">
                <a:latin typeface="Arial"/>
                <a:cs typeface="Arial"/>
              </a:rPr>
              <a:t> </a:t>
            </a:r>
            <a:r>
              <a:rPr sz="1099" spc="10" dirty="0">
                <a:latin typeface="Arial"/>
                <a:cs typeface="Arial"/>
              </a:rPr>
              <a:t>con</a:t>
            </a:r>
            <a:r>
              <a:rPr sz="1099" spc="-5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riesgo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alto.</a:t>
            </a:r>
            <a:endParaRPr sz="1099">
              <a:latin typeface="Arial"/>
              <a:cs typeface="Arial"/>
            </a:endParaRPr>
          </a:p>
          <a:p>
            <a:pPr marL="193443" marR="91965" indent="-181392">
              <a:lnSpc>
                <a:spcPct val="96100"/>
              </a:lnSpc>
              <a:spcBef>
                <a:spcPts val="424"/>
              </a:spcBef>
              <a:buFont typeface="Arial"/>
              <a:buChar char="•"/>
              <a:tabLst>
                <a:tab pos="193443" algn="l"/>
                <a:tab pos="194077" algn="l"/>
              </a:tabLst>
            </a:pPr>
            <a:r>
              <a:rPr sz="1099" b="1" spc="15" dirty="0">
                <a:latin typeface="Arial"/>
                <a:cs typeface="Arial"/>
              </a:rPr>
              <a:t>Se </a:t>
            </a:r>
            <a:r>
              <a:rPr sz="1099" b="1" spc="10" dirty="0">
                <a:latin typeface="Arial"/>
                <a:cs typeface="Arial"/>
              </a:rPr>
              <a:t>va a </a:t>
            </a:r>
            <a:r>
              <a:rPr sz="1099" b="1" spc="5" dirty="0">
                <a:latin typeface="Arial"/>
                <a:cs typeface="Arial"/>
              </a:rPr>
              <a:t>realizar </a:t>
            </a:r>
            <a:r>
              <a:rPr sz="1099" b="1" spc="10" dirty="0">
                <a:latin typeface="Arial"/>
                <a:cs typeface="Arial"/>
              </a:rPr>
              <a:t>en </a:t>
            </a:r>
            <a:r>
              <a:rPr sz="1099" b="1" spc="15" dirty="0">
                <a:latin typeface="Arial"/>
                <a:cs typeface="Arial"/>
              </a:rPr>
              <a:t>GEM </a:t>
            </a:r>
            <a:r>
              <a:rPr sz="1099" b="1" spc="10" dirty="0">
                <a:latin typeface="Arial"/>
                <a:cs typeface="Arial"/>
              </a:rPr>
              <a:t>17 FIT y </a:t>
            </a:r>
            <a:r>
              <a:rPr sz="1099" b="1" spc="5" dirty="0">
                <a:latin typeface="Arial"/>
                <a:cs typeface="Arial"/>
              </a:rPr>
              <a:t>la </a:t>
            </a:r>
            <a:r>
              <a:rPr sz="1099" b="1" spc="10" dirty="0">
                <a:latin typeface="Arial"/>
                <a:cs typeface="Arial"/>
              </a:rPr>
              <a:t>rama control de </a:t>
            </a:r>
            <a:r>
              <a:rPr sz="1099" b="1" spc="15" dirty="0">
                <a:latin typeface="Arial"/>
                <a:cs typeface="Arial"/>
              </a:rPr>
              <a:t>CLARIDEX</a:t>
            </a:r>
            <a:r>
              <a:rPr sz="1099" b="1" spc="20" dirty="0">
                <a:latin typeface="Arial"/>
                <a:cs typeface="Arial"/>
              </a:rPr>
              <a:t> </a:t>
            </a:r>
            <a:r>
              <a:rPr sz="1099" b="1" spc="5" dirty="0">
                <a:latin typeface="Arial"/>
                <a:cs typeface="Arial"/>
              </a:rPr>
              <a:t>(N </a:t>
            </a:r>
            <a:r>
              <a:rPr sz="1099" b="1" spc="10" dirty="0">
                <a:latin typeface="Arial"/>
                <a:cs typeface="Arial"/>
              </a:rPr>
              <a:t> 600 aprox). Propuesta de grupo ingles </a:t>
            </a:r>
            <a:r>
              <a:rPr sz="1099" b="1" spc="5" dirty="0">
                <a:latin typeface="Arial"/>
                <a:cs typeface="Arial"/>
              </a:rPr>
              <a:t>( </a:t>
            </a:r>
            <a:r>
              <a:rPr sz="1099" b="1" spc="15" dirty="0">
                <a:latin typeface="Arial"/>
                <a:cs typeface="Arial"/>
              </a:rPr>
              <a:t>EECC TEAMM) </a:t>
            </a:r>
            <a:r>
              <a:rPr sz="1099" b="1" spc="10" dirty="0">
                <a:latin typeface="Arial"/>
                <a:cs typeface="Arial"/>
              </a:rPr>
              <a:t>de </a:t>
            </a:r>
            <a:r>
              <a:rPr sz="1099" b="1" spc="5" dirty="0">
                <a:latin typeface="Arial"/>
                <a:cs typeface="Arial"/>
              </a:rPr>
              <a:t>realizarlo </a:t>
            </a:r>
            <a:r>
              <a:rPr sz="1099" b="1" spc="-295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también</a:t>
            </a:r>
            <a:r>
              <a:rPr sz="1099" b="1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en</a:t>
            </a:r>
            <a:r>
              <a:rPr sz="1099" b="1" spc="5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su</a:t>
            </a:r>
            <a:r>
              <a:rPr sz="1099" b="1" spc="5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grupo</a:t>
            </a:r>
            <a:r>
              <a:rPr sz="1099" b="1" spc="5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de</a:t>
            </a:r>
            <a:r>
              <a:rPr sz="1099" b="1" dirty="0">
                <a:latin typeface="Arial"/>
                <a:cs typeface="Arial"/>
              </a:rPr>
              <a:t> </a:t>
            </a:r>
            <a:r>
              <a:rPr sz="1099" b="1" spc="10" dirty="0">
                <a:latin typeface="Arial"/>
                <a:cs typeface="Arial"/>
              </a:rPr>
              <a:t>pacientes.</a:t>
            </a:r>
            <a:endParaRPr sz="10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1547492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MIELOMA</a:t>
            </a:r>
            <a:r>
              <a:rPr spc="-65" dirty="0"/>
              <a:t> </a:t>
            </a:r>
            <a:r>
              <a:rPr spc="-25" dirty="0"/>
              <a:t>MÚLTIPLE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222233" y="1433564"/>
            <a:ext cx="4480116" cy="22827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44"/>
              </a:spcBef>
            </a:pP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2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.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Analizar infecciones del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ensayo GEMFIT17</a:t>
            </a:r>
            <a:endParaRPr sz="899" dirty="0">
              <a:latin typeface="Arial"/>
              <a:cs typeface="Arial"/>
            </a:endParaRPr>
          </a:p>
          <a:p>
            <a:pPr marL="12685" marR="5074">
              <a:lnSpc>
                <a:spcPts val="1009"/>
              </a:lnSpc>
              <a:spcBef>
                <a:spcPts val="644"/>
              </a:spcBef>
            </a:pPr>
            <a:r>
              <a:rPr sz="899" spc="-5" dirty="0">
                <a:latin typeface="Arial"/>
                <a:cs typeface="Arial"/>
              </a:rPr>
              <a:t>Población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mas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homogénea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dirty="0">
                <a:latin typeface="Arial"/>
                <a:cs typeface="Arial"/>
              </a:rPr>
              <a:t>,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tratamiento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intensivo</a:t>
            </a:r>
            <a:r>
              <a:rPr sz="899" dirty="0">
                <a:latin typeface="Arial"/>
                <a:cs typeface="Arial"/>
              </a:rPr>
              <a:t> y </a:t>
            </a:r>
            <a:r>
              <a:rPr sz="899" spc="-5" dirty="0">
                <a:latin typeface="Arial"/>
                <a:cs typeface="Arial"/>
              </a:rPr>
              <a:t>que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incluye además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parte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de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la </a:t>
            </a:r>
            <a:r>
              <a:rPr sz="899" spc="-23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población tratada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antiCD38.</a:t>
            </a:r>
            <a:endParaRPr sz="899" dirty="0">
              <a:latin typeface="Arial"/>
              <a:cs typeface="Arial"/>
            </a:endParaRPr>
          </a:p>
          <a:p>
            <a:pPr marL="12685">
              <a:spcBef>
                <a:spcPts val="534"/>
              </a:spcBef>
            </a:pP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Proponemos</a:t>
            </a:r>
            <a:r>
              <a:rPr sz="899" b="1" u="heavy" spc="-3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analizar:</a:t>
            </a:r>
            <a:endParaRPr sz="899" dirty="0">
              <a:latin typeface="Arial"/>
              <a:cs typeface="Arial"/>
            </a:endParaRPr>
          </a:p>
          <a:p>
            <a:pPr marL="12685" marR="273991" indent="187734">
              <a:lnSpc>
                <a:spcPts val="959"/>
              </a:lnSpc>
              <a:spcBef>
                <a:spcPts val="684"/>
              </a:spcBef>
              <a:buAutoNum type="arabicPeriod"/>
              <a:tabLst>
                <a:tab pos="329170" algn="l"/>
              </a:tabLst>
            </a:pPr>
            <a:r>
              <a:rPr sz="899" b="1" spc="-5" dirty="0">
                <a:latin typeface="Arial"/>
                <a:cs typeface="Arial"/>
              </a:rPr>
              <a:t>Infecciones precoces </a:t>
            </a:r>
            <a:r>
              <a:rPr sz="899" b="1" dirty="0">
                <a:latin typeface="Arial"/>
                <a:cs typeface="Arial"/>
              </a:rPr>
              <a:t>(4</a:t>
            </a:r>
            <a:r>
              <a:rPr sz="899" b="1" spc="-5" dirty="0">
                <a:latin typeface="Arial"/>
                <a:cs typeface="Arial"/>
              </a:rPr>
              <a:t> MESES)</a:t>
            </a:r>
            <a:r>
              <a:rPr sz="849" spc="-5" dirty="0">
                <a:latin typeface="Wingdings"/>
                <a:cs typeface="Wingdings"/>
              </a:rPr>
              <a:t></a:t>
            </a:r>
            <a:r>
              <a:rPr sz="899" b="1" spc="-5" dirty="0">
                <a:latin typeface="Arial"/>
                <a:cs typeface="Arial"/>
              </a:rPr>
              <a:t>variables*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asociadas </a:t>
            </a:r>
            <a:r>
              <a:rPr sz="899" b="1" dirty="0">
                <a:latin typeface="Arial"/>
                <a:cs typeface="Arial"/>
              </a:rPr>
              <a:t>a</a:t>
            </a:r>
            <a:r>
              <a:rPr sz="899" b="1" spc="-5" dirty="0">
                <a:latin typeface="Arial"/>
                <a:cs typeface="Arial"/>
              </a:rPr>
              <a:t> alto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riesgo de </a:t>
            </a:r>
            <a:r>
              <a:rPr sz="899" b="1" spc="-23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infección </a:t>
            </a:r>
            <a:r>
              <a:rPr sz="849" spc="-10" dirty="0">
                <a:latin typeface="Wingdings"/>
                <a:cs typeface="Wingdings"/>
              </a:rPr>
              <a:t></a:t>
            </a:r>
            <a:r>
              <a:rPr sz="899" b="1" spc="-10" dirty="0">
                <a:latin typeface="Arial"/>
                <a:cs typeface="Arial"/>
              </a:rPr>
              <a:t>score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mejorado?</a:t>
            </a:r>
            <a:endParaRPr sz="899" dirty="0">
              <a:latin typeface="Arial"/>
              <a:cs typeface="Arial"/>
            </a:endParaRPr>
          </a:p>
          <a:p>
            <a:pPr marL="136995" algn="ctr">
              <a:lnSpc>
                <a:spcPts val="1044"/>
              </a:lnSpc>
              <a:spcBef>
                <a:spcPts val="524"/>
              </a:spcBef>
            </a:pPr>
            <a:r>
              <a:rPr sz="899" b="1" spc="-5" dirty="0">
                <a:latin typeface="Arial"/>
                <a:cs typeface="Arial"/>
              </a:rPr>
              <a:t>*incluir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comorbilidades,</a:t>
            </a:r>
            <a:r>
              <a:rPr sz="899" spc="10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vacunación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previa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dirty="0">
                <a:latin typeface="Arial"/>
                <a:cs typeface="Arial"/>
              </a:rPr>
              <a:t>,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cuantificación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de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inmunoglobulinas</a:t>
            </a:r>
            <a:endParaRPr sz="899" dirty="0">
              <a:latin typeface="Arial"/>
              <a:cs typeface="Arial"/>
            </a:endParaRPr>
          </a:p>
          <a:p>
            <a:pPr marL="140167" indent="-128116">
              <a:lnSpc>
                <a:spcPts val="1044"/>
              </a:lnSpc>
              <a:buChar char="o"/>
              <a:tabLst>
                <a:tab pos="140801" algn="l"/>
              </a:tabLst>
            </a:pPr>
            <a:r>
              <a:rPr sz="899" spc="-5" dirty="0">
                <a:latin typeface="Arial"/>
                <a:cs typeface="Arial"/>
              </a:rPr>
              <a:t>la</a:t>
            </a:r>
            <a:r>
              <a:rPr sz="899" spc="250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cifra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de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neutrófilos.</a:t>
            </a:r>
            <a:r>
              <a:rPr sz="899" spc="260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Identificar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pctes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con</a:t>
            </a:r>
            <a:r>
              <a:rPr sz="899" spc="5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profilaxis</a:t>
            </a:r>
            <a:r>
              <a:rPr sz="899" dirty="0">
                <a:latin typeface="Arial"/>
                <a:cs typeface="Arial"/>
              </a:rPr>
              <a:t> </a:t>
            </a:r>
            <a:r>
              <a:rPr sz="899" spc="-5" dirty="0">
                <a:latin typeface="Arial"/>
                <a:cs typeface="Arial"/>
              </a:rPr>
              <a:t>antibiótica.</a:t>
            </a:r>
            <a:endParaRPr sz="899" dirty="0">
              <a:latin typeface="Arial"/>
              <a:cs typeface="Arial"/>
            </a:endParaRPr>
          </a:p>
          <a:p>
            <a:pPr marL="12685" marR="29174" lvl="1" indent="224520">
              <a:lnSpc>
                <a:spcPts val="1009"/>
              </a:lnSpc>
              <a:spcBef>
                <a:spcPts val="644"/>
              </a:spcBef>
              <a:buAutoNum type="arabicPeriod" startAt="2"/>
              <a:tabLst>
                <a:tab pos="365321" algn="l"/>
              </a:tabLst>
            </a:pPr>
            <a:r>
              <a:rPr sz="899" b="1" spc="-5" dirty="0">
                <a:latin typeface="Arial"/>
                <a:cs typeface="Arial"/>
              </a:rPr>
              <a:t>Analizar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las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infecciones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con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un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periodo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mas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prolongado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18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meses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(ultimo 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paciente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incluido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en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Enero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2022).</a:t>
            </a:r>
            <a:r>
              <a:rPr sz="899" b="1" spc="1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Conocer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el</a:t>
            </a:r>
            <a:r>
              <a:rPr sz="899" b="1" spc="1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papel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de</a:t>
            </a:r>
            <a:r>
              <a:rPr sz="899" b="1" spc="5" dirty="0">
                <a:latin typeface="Arial"/>
                <a:cs typeface="Arial"/>
              </a:rPr>
              <a:t> </a:t>
            </a:r>
            <a:r>
              <a:rPr sz="899" b="1" dirty="0">
                <a:latin typeface="Arial"/>
                <a:cs typeface="Arial"/>
              </a:rPr>
              <a:t>la</a:t>
            </a:r>
            <a:r>
              <a:rPr sz="899" b="1" spc="1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hipogammaglobulinemia </a:t>
            </a:r>
            <a:r>
              <a:rPr sz="899" b="1" spc="-23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policlonal</a:t>
            </a:r>
            <a:r>
              <a:rPr sz="899" b="1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asociada</a:t>
            </a:r>
            <a:r>
              <a:rPr sz="899" b="1" dirty="0">
                <a:latin typeface="Arial"/>
                <a:cs typeface="Arial"/>
              </a:rPr>
              <a:t> a </a:t>
            </a:r>
            <a:r>
              <a:rPr sz="899" b="1" spc="-5" dirty="0">
                <a:latin typeface="Arial"/>
                <a:cs typeface="Arial"/>
              </a:rPr>
              <a:t>daratumumab</a:t>
            </a:r>
            <a:r>
              <a:rPr sz="899" spc="-5" dirty="0">
                <a:latin typeface="Arial"/>
                <a:cs typeface="Arial"/>
              </a:rPr>
              <a:t>.</a:t>
            </a:r>
            <a:endParaRPr sz="899" dirty="0">
              <a:latin typeface="Arial"/>
              <a:cs typeface="Arial"/>
            </a:endParaRPr>
          </a:p>
          <a:p>
            <a:pPr lvl="1">
              <a:spcBef>
                <a:spcPts val="35"/>
              </a:spcBef>
              <a:buAutoNum type="arabicPeriod" startAt="2"/>
            </a:pPr>
            <a:endParaRPr sz="1348" dirty="0">
              <a:latin typeface="Arial"/>
              <a:cs typeface="Arial"/>
            </a:endParaRPr>
          </a:p>
          <a:p>
            <a:pPr marL="12685" marR="36786" lvl="1" indent="-634">
              <a:lnSpc>
                <a:spcPts val="1009"/>
              </a:lnSpc>
              <a:buAutoNum type="arabicPeriod" startAt="2"/>
              <a:tabLst>
                <a:tab pos="140801" algn="l"/>
              </a:tabLst>
            </a:pP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Proponemos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aplicar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el</a:t>
            </a:r>
            <a:r>
              <a:rPr sz="89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score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GEM-PETHEMA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en</a:t>
            </a:r>
            <a:r>
              <a:rPr sz="89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alguno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los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ensayos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futuros </a:t>
            </a:r>
            <a:r>
              <a:rPr sz="899" b="1" spc="-235" dirty="0"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del</a:t>
            </a:r>
            <a:r>
              <a:rPr sz="89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9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GEM</a:t>
            </a:r>
            <a:endParaRPr sz="899" dirty="0">
              <a:latin typeface="Arial"/>
              <a:cs typeface="Arial"/>
            </a:endParaRPr>
          </a:p>
        </p:txBody>
      </p:sp>
      <p:sp>
        <p:nvSpPr>
          <p:cNvPr id="4" name="object 3">
            <a:extLst>
              <a:ext uri="{FF2B5EF4-FFF2-40B4-BE49-F238E27FC236}">
                <a16:creationId xmlns:a16="http://schemas.microsoft.com/office/drawing/2014/main" id="{5FFD1ED7-B1EA-8F4E-8AE3-CC206A53D188}"/>
              </a:ext>
            </a:extLst>
          </p:cNvPr>
          <p:cNvSpPr txBox="1">
            <a:spLocks/>
          </p:cNvSpPr>
          <p:nvPr/>
        </p:nvSpPr>
        <p:spPr>
          <a:xfrm>
            <a:off x="3732314" y="746125"/>
            <a:ext cx="1501992" cy="29300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>
            <a:lvl1pPr>
              <a:defRPr sz="1199" b="1" i="0">
                <a:solidFill>
                  <a:srgbClr val="D58200"/>
                </a:solidFill>
                <a:latin typeface="Work Sans"/>
                <a:ea typeface="+mj-ea"/>
                <a:cs typeface="Work Sans"/>
              </a:defRPr>
            </a:lvl1pPr>
          </a:lstStyle>
          <a:p>
            <a:pPr marL="12685" algn="ctr">
              <a:spcBef>
                <a:spcPts val="125"/>
              </a:spcBef>
            </a:pPr>
            <a:r>
              <a:rPr lang="es-ES" sz="1800" kern="0" spc="10">
                <a:solidFill>
                  <a:schemeClr val="tx1"/>
                </a:solidFill>
              </a:rPr>
              <a:t>Propuestas</a:t>
            </a:r>
            <a:endParaRPr lang="es-ES" sz="1800" kern="0" spc="10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5" y="561041"/>
            <a:ext cx="5136998" cy="204077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274100" y="2923362"/>
            <a:ext cx="2720161" cy="104455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697" b="1" spc="-20" dirty="0">
                <a:solidFill>
                  <a:srgbClr val="953735"/>
                </a:solidFill>
                <a:latin typeface="Calibri"/>
                <a:cs typeface="Calibri"/>
              </a:rPr>
              <a:t>Proyecto</a:t>
            </a:r>
            <a:r>
              <a:rPr sz="2697" b="1" spc="-3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2697" b="1" spc="-5" dirty="0">
                <a:solidFill>
                  <a:srgbClr val="953735"/>
                </a:solidFill>
                <a:latin typeface="Calibri"/>
                <a:cs typeface="Calibri"/>
              </a:rPr>
              <a:t>NGS-LMA</a:t>
            </a:r>
            <a:endParaRPr sz="2697">
              <a:latin typeface="Calibri"/>
              <a:cs typeface="Calibri"/>
            </a:endParaRPr>
          </a:p>
          <a:p>
            <a:pPr algn="ctr">
              <a:spcBef>
                <a:spcPts val="1303"/>
              </a:spcBef>
            </a:pPr>
            <a:r>
              <a:rPr sz="999" spc="-10" dirty="0">
                <a:latin typeface="Calibri"/>
                <a:cs typeface="Calibri"/>
              </a:rPr>
              <a:t>Eva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Barragán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849">
              <a:latin typeface="Calibri"/>
              <a:cs typeface="Calibri"/>
            </a:endParaRPr>
          </a:p>
          <a:p>
            <a:pPr marL="479483"/>
            <a:r>
              <a:rPr sz="999" dirty="0">
                <a:latin typeface="Calibri"/>
                <a:cs typeface="Calibri"/>
              </a:rPr>
              <a:t>Hospital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Universitario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y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Politécnico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La </a:t>
            </a:r>
            <a:r>
              <a:rPr sz="999" spc="-5" dirty="0">
                <a:latin typeface="Calibri"/>
                <a:cs typeface="Calibri"/>
              </a:rPr>
              <a:t>Fe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837905" y="1307131"/>
            <a:ext cx="3493907" cy="2020618"/>
            <a:chOff x="2835766" y="1308743"/>
            <a:chExt cx="3498215" cy="202311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59665" y="1849109"/>
              <a:ext cx="3119139" cy="138824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33557" y="1388669"/>
              <a:ext cx="349198" cy="45703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842910" y="1315887"/>
              <a:ext cx="3484245" cy="2009139"/>
            </a:xfrm>
            <a:custGeom>
              <a:avLst/>
              <a:gdLst/>
              <a:ahLst/>
              <a:cxnLst/>
              <a:rect l="l" t="t" r="r" b="b"/>
              <a:pathLst>
                <a:path w="3484245" h="2009139">
                  <a:moveTo>
                    <a:pt x="0" y="0"/>
                  </a:moveTo>
                  <a:lnTo>
                    <a:pt x="3483889" y="0"/>
                  </a:lnTo>
                  <a:lnTo>
                    <a:pt x="3483889" y="2008809"/>
                  </a:lnTo>
                  <a:lnTo>
                    <a:pt x="0" y="2008809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77732" y="1516204"/>
              <a:ext cx="753062" cy="205508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074356" y="3481627"/>
            <a:ext cx="1609645" cy="440147"/>
          </a:xfrm>
          <a:prstGeom prst="rect">
            <a:avLst/>
          </a:prstGeom>
        </p:spPr>
        <p:txBody>
          <a:bodyPr vert="horz" wrap="square" lIns="0" tIns="67227" rIns="0" bIns="0" rtlCol="0">
            <a:spAutoFit/>
          </a:bodyPr>
          <a:lstStyle/>
          <a:p>
            <a:pPr marL="402107">
              <a:spcBef>
                <a:spcPts val="529"/>
              </a:spcBef>
            </a:pPr>
            <a:r>
              <a:rPr sz="999" spc="5" dirty="0">
                <a:latin typeface="Calibri"/>
                <a:cs typeface="Calibri"/>
              </a:rPr>
              <a:t>NCT03311815</a:t>
            </a:r>
            <a:endParaRPr sz="999">
              <a:latin typeface="Calibri"/>
              <a:cs typeface="Calibri"/>
            </a:endParaRPr>
          </a:p>
          <a:p>
            <a:pPr marL="12685">
              <a:spcBef>
                <a:spcPts val="429"/>
              </a:spcBef>
            </a:pPr>
            <a:r>
              <a:rPr sz="999" dirty="0">
                <a:latin typeface="Calibri"/>
                <a:cs typeface="Calibri"/>
              </a:rPr>
              <a:t>https://</a:t>
            </a:r>
            <a:r>
              <a:rPr sz="999" dirty="0">
                <a:latin typeface="Calibri"/>
                <a:cs typeface="Calibri"/>
                <a:hlinkClick r:id="rId5"/>
              </a:rPr>
              <a:t>www.clinicaltrials.gov/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972098" y="3611173"/>
            <a:ext cx="1183950" cy="325073"/>
          </a:xfrm>
          <a:prstGeom prst="rect">
            <a:avLst/>
          </a:prstGeom>
        </p:spPr>
      </p:pic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/>
          <p:nvPr/>
        </p:nvSpPr>
        <p:spPr>
          <a:xfrm>
            <a:off x="2228396" y="2574743"/>
            <a:ext cx="4695116" cy="0"/>
          </a:xfrm>
          <a:custGeom>
            <a:avLst/>
            <a:gdLst/>
            <a:ahLst/>
            <a:cxnLst/>
            <a:rect l="l" t="t" r="r" b="b"/>
            <a:pathLst>
              <a:path w="4700905">
                <a:moveTo>
                  <a:pt x="0" y="0"/>
                </a:moveTo>
                <a:lnTo>
                  <a:pt x="4700282" y="0"/>
                </a:lnTo>
              </a:path>
            </a:pathLst>
          </a:custGeom>
          <a:ln w="5359">
            <a:solidFill>
              <a:srgbClr val="4A7EBB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4842153" y="1472858"/>
            <a:ext cx="1660383" cy="686858"/>
          </a:xfrm>
          <a:prstGeom prst="rect">
            <a:avLst/>
          </a:prstGeom>
        </p:spPr>
        <p:txBody>
          <a:bodyPr vert="horz" wrap="square" lIns="0" tIns="93230" rIns="0" bIns="0" rtlCol="0">
            <a:spAutoFit/>
          </a:bodyPr>
          <a:lstStyle/>
          <a:p>
            <a:pPr marL="174415">
              <a:spcBef>
                <a:spcPts val="734"/>
              </a:spcBef>
            </a:pPr>
            <a:r>
              <a:rPr sz="999" b="1" dirty="0">
                <a:latin typeface="Calibri"/>
                <a:cs typeface="Calibri"/>
              </a:rPr>
              <a:t>OBJETIVO</a:t>
            </a:r>
            <a:endParaRPr sz="999">
              <a:latin typeface="Calibri"/>
              <a:cs typeface="Calibri"/>
            </a:endParaRPr>
          </a:p>
          <a:p>
            <a:pPr marL="12685" marR="5074" algn="just">
              <a:lnSpc>
                <a:spcPct val="104400"/>
              </a:lnSpc>
              <a:spcBef>
                <a:spcPts val="370"/>
              </a:spcBef>
            </a:pPr>
            <a:r>
              <a:rPr sz="599" dirty="0">
                <a:latin typeface="Calibri"/>
                <a:cs typeface="Calibri"/>
              </a:rPr>
              <a:t>Desarrollar</a:t>
            </a:r>
            <a:r>
              <a:rPr sz="599" spc="5" dirty="0">
                <a:latin typeface="Calibri"/>
                <a:cs typeface="Calibri"/>
              </a:rPr>
              <a:t> una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plataforma</a:t>
            </a:r>
            <a:r>
              <a:rPr sz="599" spc="5" dirty="0">
                <a:latin typeface="Calibri"/>
                <a:cs typeface="Calibri"/>
              </a:rPr>
              <a:t> de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diagnóstico</a:t>
            </a:r>
            <a:r>
              <a:rPr sz="599" spc="5" dirty="0">
                <a:latin typeface="Calibri"/>
                <a:cs typeface="Calibri"/>
              </a:rPr>
              <a:t> y 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seguimiento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centralizado</a:t>
            </a:r>
            <a:r>
              <a:rPr sz="599" spc="5" dirty="0">
                <a:latin typeface="Calibri"/>
                <a:cs typeface="Calibri"/>
              </a:rPr>
              <a:t> a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5" dirty="0">
                <a:latin typeface="Calibri"/>
                <a:cs typeface="Calibri"/>
              </a:rPr>
              <a:t>nivel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nacional</a:t>
            </a:r>
            <a:r>
              <a:rPr sz="599" spc="5" dirty="0">
                <a:latin typeface="Calibri"/>
                <a:cs typeface="Calibri"/>
              </a:rPr>
              <a:t> para 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realizar</a:t>
            </a:r>
            <a:r>
              <a:rPr sz="599" spc="5" dirty="0">
                <a:latin typeface="Calibri"/>
                <a:cs typeface="Calibri"/>
              </a:rPr>
              <a:t> el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diagnóstico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molecular</a:t>
            </a:r>
            <a:r>
              <a:rPr sz="599" spc="5" dirty="0">
                <a:latin typeface="Calibri"/>
                <a:cs typeface="Calibri"/>
              </a:rPr>
              <a:t> y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fenotípico</a:t>
            </a:r>
            <a:r>
              <a:rPr sz="599" spc="5" dirty="0">
                <a:latin typeface="Calibri"/>
                <a:cs typeface="Calibri"/>
              </a:rPr>
              <a:t> de 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5" dirty="0">
                <a:latin typeface="Calibri"/>
                <a:cs typeface="Calibri"/>
              </a:rPr>
              <a:t>forma</a:t>
            </a:r>
            <a:r>
              <a:rPr sz="599" spc="-5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estandarizada </a:t>
            </a:r>
            <a:r>
              <a:rPr sz="599" spc="5" dirty="0">
                <a:latin typeface="Calibri"/>
                <a:cs typeface="Calibri"/>
              </a:rPr>
              <a:t>de </a:t>
            </a:r>
            <a:r>
              <a:rPr sz="599" dirty="0">
                <a:latin typeface="Calibri"/>
                <a:cs typeface="Calibri"/>
              </a:rPr>
              <a:t>la </a:t>
            </a:r>
            <a:r>
              <a:rPr sz="599" spc="5" dirty="0">
                <a:latin typeface="Calibri"/>
                <a:cs typeface="Calibri"/>
              </a:rPr>
              <a:t>LMA</a:t>
            </a:r>
            <a:r>
              <a:rPr sz="499" spc="5" dirty="0">
                <a:latin typeface="Calibri"/>
                <a:cs typeface="Calibri"/>
              </a:rPr>
              <a:t>.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211092" y="1040788"/>
            <a:ext cx="4348198" cy="1536710"/>
            <a:chOff x="2208181" y="1042071"/>
            <a:chExt cx="4353560" cy="1538605"/>
          </a:xfrm>
        </p:grpSpPr>
        <p:sp>
          <p:nvSpPr>
            <p:cNvPr id="6" name="object 6"/>
            <p:cNvSpPr/>
            <p:nvPr/>
          </p:nvSpPr>
          <p:spPr>
            <a:xfrm>
              <a:off x="4628254" y="1257593"/>
              <a:ext cx="5715" cy="1320800"/>
            </a:xfrm>
            <a:custGeom>
              <a:avLst/>
              <a:gdLst/>
              <a:ahLst/>
              <a:cxnLst/>
              <a:rect l="l" t="t" r="r" b="b"/>
              <a:pathLst>
                <a:path w="5714" h="1320800">
                  <a:moveTo>
                    <a:pt x="5448" y="0"/>
                  </a:moveTo>
                  <a:lnTo>
                    <a:pt x="0" y="1320330"/>
                  </a:lnTo>
                </a:path>
              </a:pathLst>
            </a:custGeom>
            <a:ln w="5359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244691" y="1042071"/>
              <a:ext cx="316596" cy="55249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208181" y="1195847"/>
              <a:ext cx="2102305" cy="1267935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3381895" y="2862956"/>
            <a:ext cx="939910" cy="970988"/>
            <a:chOff x="3380427" y="2866486"/>
            <a:chExt cx="941069" cy="972185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80427" y="2866486"/>
              <a:ext cx="853332" cy="97201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97594" y="3235194"/>
              <a:ext cx="123456" cy="107187"/>
            </a:xfrm>
            <a:prstGeom prst="rect">
              <a:avLst/>
            </a:prstGeom>
          </p:spPr>
        </p:pic>
      </p:grpSp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93466" y="3248660"/>
            <a:ext cx="123304" cy="107055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249873" y="2929694"/>
            <a:ext cx="630894" cy="744987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692373" y="2850737"/>
            <a:ext cx="2280734" cy="1401974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6406282" y="3747854"/>
            <a:ext cx="461076" cy="190900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62155" marR="5074" indent="-62790">
              <a:lnSpc>
                <a:spcPts val="669"/>
              </a:lnSpc>
              <a:spcBef>
                <a:spcPts val="70"/>
              </a:spcBef>
            </a:pPr>
            <a:r>
              <a:rPr sz="599" spc="-10" dirty="0">
                <a:latin typeface="Calibri"/>
                <a:cs typeface="Calibri"/>
              </a:rPr>
              <a:t>H</a:t>
            </a:r>
            <a:r>
              <a:rPr sz="599" dirty="0">
                <a:latin typeface="Calibri"/>
                <a:cs typeface="Calibri"/>
              </a:rPr>
              <a:t>.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499" spc="-5" dirty="0">
                <a:latin typeface="Calibri"/>
                <a:cs typeface="Calibri"/>
              </a:rPr>
              <a:t>D</a:t>
            </a:r>
            <a:r>
              <a:rPr sz="499" dirty="0">
                <a:latin typeface="Calibri"/>
                <a:cs typeface="Calibri"/>
              </a:rPr>
              <a:t>o</a:t>
            </a:r>
            <a:r>
              <a:rPr sz="499" spc="-5" dirty="0">
                <a:latin typeface="Calibri"/>
                <a:cs typeface="Calibri"/>
              </a:rPr>
              <a:t>ct</a:t>
            </a:r>
            <a:r>
              <a:rPr sz="499" dirty="0">
                <a:latin typeface="Calibri"/>
                <a:cs typeface="Calibri"/>
              </a:rPr>
              <a:t>or</a:t>
            </a:r>
            <a:r>
              <a:rPr sz="499" spc="-5" dirty="0">
                <a:latin typeface="Calibri"/>
                <a:cs typeface="Calibri"/>
              </a:rPr>
              <a:t> N</a:t>
            </a:r>
            <a:r>
              <a:rPr sz="499" dirty="0">
                <a:latin typeface="Calibri"/>
                <a:cs typeface="Calibri"/>
              </a:rPr>
              <a:t>eg</a:t>
            </a:r>
            <a:r>
              <a:rPr sz="499" spc="-5" dirty="0">
                <a:latin typeface="Calibri"/>
                <a:cs typeface="Calibri"/>
              </a:rPr>
              <a:t>r</a:t>
            </a:r>
            <a:r>
              <a:rPr sz="499" dirty="0">
                <a:latin typeface="Calibri"/>
                <a:cs typeface="Calibri"/>
              </a:rPr>
              <a:t>ín  (Las</a:t>
            </a:r>
            <a:r>
              <a:rPr sz="499" spc="-25" dirty="0">
                <a:latin typeface="Calibri"/>
                <a:cs typeface="Calibri"/>
              </a:rPr>
              <a:t> </a:t>
            </a:r>
            <a:r>
              <a:rPr sz="499" dirty="0">
                <a:latin typeface="Calibri"/>
                <a:cs typeface="Calibri"/>
              </a:rPr>
              <a:t>Palmas</a:t>
            </a:r>
            <a:r>
              <a:rPr sz="599" dirty="0">
                <a:latin typeface="Calibri"/>
                <a:cs typeface="Calibri"/>
              </a:rPr>
              <a:t>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949226" y="3612543"/>
            <a:ext cx="282227" cy="191534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R="5074" indent="28541">
              <a:lnSpc>
                <a:spcPts val="679"/>
              </a:lnSpc>
              <a:spcBef>
                <a:spcPts val="60"/>
              </a:spcBef>
            </a:pPr>
            <a:r>
              <a:rPr sz="599" spc="-10" dirty="0">
                <a:latin typeface="Calibri"/>
                <a:cs typeface="Calibri"/>
              </a:rPr>
              <a:t>H</a:t>
            </a:r>
            <a:r>
              <a:rPr sz="499" dirty="0">
                <a:latin typeface="Calibri"/>
                <a:cs typeface="Calibri"/>
              </a:rPr>
              <a:t>.</a:t>
            </a:r>
            <a:r>
              <a:rPr sz="499" spc="-5" dirty="0">
                <a:latin typeface="Calibri"/>
                <a:cs typeface="Calibri"/>
              </a:rPr>
              <a:t> L</a:t>
            </a:r>
            <a:r>
              <a:rPr sz="499" dirty="0">
                <a:latin typeface="Calibri"/>
                <a:cs typeface="Calibri"/>
              </a:rPr>
              <a:t>a</a:t>
            </a:r>
            <a:r>
              <a:rPr sz="499" spc="-5" dirty="0">
                <a:latin typeface="Calibri"/>
                <a:cs typeface="Calibri"/>
              </a:rPr>
              <a:t> F</a:t>
            </a:r>
            <a:r>
              <a:rPr sz="499" dirty="0">
                <a:latin typeface="Calibri"/>
                <a:cs typeface="Calibri"/>
              </a:rPr>
              <a:t>e  (V</a:t>
            </a:r>
            <a:r>
              <a:rPr sz="499" spc="-5" dirty="0">
                <a:latin typeface="Calibri"/>
                <a:cs typeface="Calibri"/>
              </a:rPr>
              <a:t>a</a:t>
            </a:r>
            <a:r>
              <a:rPr sz="499" dirty="0">
                <a:latin typeface="Calibri"/>
                <a:cs typeface="Calibri"/>
              </a:rPr>
              <a:t>len</a:t>
            </a:r>
            <a:r>
              <a:rPr sz="499" spc="-5" dirty="0">
                <a:latin typeface="Calibri"/>
                <a:cs typeface="Calibri"/>
              </a:rPr>
              <a:t>c</a:t>
            </a:r>
            <a:r>
              <a:rPr sz="499" dirty="0">
                <a:latin typeface="Calibri"/>
                <a:cs typeface="Calibri"/>
              </a:rPr>
              <a:t>i</a:t>
            </a:r>
            <a:r>
              <a:rPr sz="599" spc="-15" dirty="0">
                <a:latin typeface="Calibri"/>
                <a:cs typeface="Calibri"/>
              </a:rPr>
              <a:t>a</a:t>
            </a:r>
            <a:r>
              <a:rPr sz="599" spc="5" dirty="0">
                <a:latin typeface="Calibri"/>
                <a:cs typeface="Calibri"/>
              </a:rPr>
              <a:t>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93902" y="3415661"/>
            <a:ext cx="466783" cy="179956"/>
          </a:xfrm>
          <a:prstGeom prst="rect">
            <a:avLst/>
          </a:prstGeom>
        </p:spPr>
        <p:txBody>
          <a:bodyPr vert="horz" wrap="square" lIns="0" tIns="634" rIns="0" bIns="0" rtlCol="0">
            <a:spAutoFit/>
          </a:bodyPr>
          <a:lstStyle/>
          <a:p>
            <a:pPr marR="5074" algn="ctr">
              <a:lnSpc>
                <a:spcPts val="694"/>
              </a:lnSpc>
              <a:spcBef>
                <a:spcPts val="5"/>
              </a:spcBef>
            </a:pPr>
            <a:r>
              <a:rPr sz="599" spc="-10" dirty="0">
                <a:latin typeface="Calibri"/>
                <a:cs typeface="Calibri"/>
              </a:rPr>
              <a:t>H</a:t>
            </a:r>
            <a:r>
              <a:rPr sz="599" dirty="0">
                <a:latin typeface="Calibri"/>
                <a:cs typeface="Calibri"/>
              </a:rPr>
              <a:t>.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499" spc="-5" dirty="0">
                <a:latin typeface="Calibri"/>
                <a:cs typeface="Calibri"/>
              </a:rPr>
              <a:t>1</a:t>
            </a:r>
            <a:r>
              <a:rPr sz="499" dirty="0">
                <a:latin typeface="Calibri"/>
                <a:cs typeface="Calibri"/>
              </a:rPr>
              <a:t>2</a:t>
            </a:r>
            <a:r>
              <a:rPr sz="499" spc="-5" dirty="0">
                <a:latin typeface="Calibri"/>
                <a:cs typeface="Calibri"/>
              </a:rPr>
              <a:t> </a:t>
            </a:r>
            <a:r>
              <a:rPr sz="499" dirty="0">
                <a:latin typeface="Calibri"/>
                <a:cs typeface="Calibri"/>
              </a:rPr>
              <a:t>de O</a:t>
            </a:r>
            <a:r>
              <a:rPr sz="499" spc="-5" dirty="0">
                <a:latin typeface="Calibri"/>
                <a:cs typeface="Calibri"/>
              </a:rPr>
              <a:t>ct</a:t>
            </a:r>
            <a:r>
              <a:rPr sz="499" dirty="0">
                <a:latin typeface="Calibri"/>
                <a:cs typeface="Calibri"/>
              </a:rPr>
              <a:t>ub</a:t>
            </a:r>
            <a:r>
              <a:rPr sz="499" spc="-5" dirty="0">
                <a:latin typeface="Calibri"/>
                <a:cs typeface="Calibri"/>
              </a:rPr>
              <a:t>r</a:t>
            </a:r>
            <a:r>
              <a:rPr sz="499" dirty="0">
                <a:latin typeface="Calibri"/>
                <a:cs typeface="Calibri"/>
              </a:rPr>
              <a:t>e</a:t>
            </a:r>
            <a:endParaRPr sz="499">
              <a:latin typeface="Calibri"/>
              <a:cs typeface="Calibri"/>
            </a:endParaRPr>
          </a:p>
          <a:p>
            <a:pPr marR="5074" algn="ctr">
              <a:lnSpc>
                <a:spcPts val="694"/>
              </a:lnSpc>
            </a:pPr>
            <a:r>
              <a:rPr sz="599" spc="-10" dirty="0">
                <a:latin typeface="Calibri"/>
                <a:cs typeface="Calibri"/>
              </a:rPr>
              <a:t>(Madrid)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02380" y="2985863"/>
            <a:ext cx="262566" cy="18226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spc="-5" dirty="0">
                <a:latin typeface="Calibri"/>
                <a:cs typeface="Calibri"/>
              </a:rPr>
              <a:t>CI</a:t>
            </a:r>
            <a:r>
              <a:rPr sz="499" dirty="0">
                <a:latin typeface="Calibri"/>
                <a:cs typeface="Calibri"/>
              </a:rPr>
              <a:t>MA </a:t>
            </a:r>
            <a:r>
              <a:rPr sz="499" spc="-5" dirty="0">
                <a:latin typeface="Calibri"/>
                <a:cs typeface="Calibri"/>
              </a:rPr>
              <a:t>Lab</a:t>
            </a:r>
            <a:endParaRPr sz="4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r>
              <a:rPr sz="499" spc="-5" dirty="0">
                <a:latin typeface="Calibri"/>
                <a:cs typeface="Calibri"/>
              </a:rPr>
              <a:t>(Navarra</a:t>
            </a:r>
            <a:r>
              <a:rPr sz="599" spc="-5" dirty="0">
                <a:latin typeface="Calibri"/>
                <a:cs typeface="Calibri"/>
              </a:rPr>
              <a:t>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081188" y="3122829"/>
            <a:ext cx="454099" cy="92732"/>
          </a:xfrm>
          <a:prstGeom prst="rect">
            <a:avLst/>
          </a:prstGeom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r>
              <a:rPr sz="599" spc="-10" dirty="0">
                <a:latin typeface="Calibri"/>
                <a:cs typeface="Calibri"/>
              </a:rPr>
              <a:t>H</a:t>
            </a:r>
            <a:r>
              <a:rPr sz="599" dirty="0">
                <a:latin typeface="Calibri"/>
                <a:cs typeface="Calibri"/>
              </a:rPr>
              <a:t>.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499" dirty="0">
                <a:latin typeface="Calibri"/>
                <a:cs typeface="Calibri"/>
              </a:rPr>
              <a:t>de </a:t>
            </a:r>
            <a:r>
              <a:rPr sz="499" spc="-5" dirty="0">
                <a:latin typeface="Calibri"/>
                <a:cs typeface="Calibri"/>
              </a:rPr>
              <a:t>Sa</a:t>
            </a:r>
            <a:r>
              <a:rPr sz="499" dirty="0">
                <a:latin typeface="Calibri"/>
                <a:cs typeface="Calibri"/>
              </a:rPr>
              <a:t>l</a:t>
            </a:r>
            <a:r>
              <a:rPr sz="499" spc="-5" dirty="0">
                <a:latin typeface="Calibri"/>
                <a:cs typeface="Calibri"/>
              </a:rPr>
              <a:t>a</a:t>
            </a:r>
            <a:r>
              <a:rPr sz="499" spc="5" dirty="0">
                <a:latin typeface="Calibri"/>
                <a:cs typeface="Calibri"/>
              </a:rPr>
              <a:t>m</a:t>
            </a:r>
            <a:r>
              <a:rPr sz="499" spc="-5" dirty="0">
                <a:latin typeface="Calibri"/>
                <a:cs typeface="Calibri"/>
              </a:rPr>
              <a:t>a</a:t>
            </a:r>
            <a:r>
              <a:rPr sz="499" dirty="0">
                <a:latin typeface="Calibri"/>
                <a:cs typeface="Calibri"/>
              </a:rPr>
              <a:t>n</a:t>
            </a:r>
            <a:r>
              <a:rPr sz="499" spc="-5" dirty="0">
                <a:latin typeface="Calibri"/>
                <a:cs typeface="Calibri"/>
              </a:rPr>
              <a:t>c</a:t>
            </a:r>
            <a:r>
              <a:rPr sz="499" dirty="0">
                <a:latin typeface="Calibri"/>
                <a:cs typeface="Calibri"/>
              </a:rPr>
              <a:t>a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76596" y="3893401"/>
            <a:ext cx="519425" cy="169453"/>
          </a:xfrm>
          <a:prstGeom prst="rect">
            <a:avLst/>
          </a:prstGeom>
        </p:spPr>
        <p:txBody>
          <a:bodyPr vert="horz" wrap="square" lIns="0" tIns="634" rIns="0" bIns="0" rtlCol="0">
            <a:spAutoFit/>
          </a:bodyPr>
          <a:lstStyle/>
          <a:p>
            <a:pPr marL="149680" marR="5074" indent="-150314">
              <a:spcBef>
                <a:spcPts val="5"/>
              </a:spcBef>
            </a:pPr>
            <a:r>
              <a:rPr sz="599" spc="-10" dirty="0">
                <a:latin typeface="Calibri"/>
                <a:cs typeface="Calibri"/>
              </a:rPr>
              <a:t>H</a:t>
            </a:r>
            <a:r>
              <a:rPr sz="599" dirty="0">
                <a:latin typeface="Calibri"/>
                <a:cs typeface="Calibri"/>
              </a:rPr>
              <a:t>.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499" dirty="0">
                <a:latin typeface="Calibri"/>
                <a:cs typeface="Calibri"/>
              </a:rPr>
              <a:t>Vi</a:t>
            </a:r>
            <a:r>
              <a:rPr sz="499" spc="-5" dirty="0">
                <a:latin typeface="Calibri"/>
                <a:cs typeface="Calibri"/>
              </a:rPr>
              <a:t>r</a:t>
            </a:r>
            <a:r>
              <a:rPr sz="499" dirty="0">
                <a:latin typeface="Calibri"/>
                <a:cs typeface="Calibri"/>
              </a:rPr>
              <a:t>gen del </a:t>
            </a:r>
            <a:r>
              <a:rPr sz="499" spc="-5" dirty="0">
                <a:latin typeface="Calibri"/>
                <a:cs typeface="Calibri"/>
              </a:rPr>
              <a:t>R</a:t>
            </a:r>
            <a:r>
              <a:rPr sz="499" dirty="0">
                <a:latin typeface="Calibri"/>
                <a:cs typeface="Calibri"/>
              </a:rPr>
              <a:t>o</a:t>
            </a:r>
            <a:r>
              <a:rPr sz="499" spc="-5" dirty="0">
                <a:latin typeface="Calibri"/>
                <a:cs typeface="Calibri"/>
              </a:rPr>
              <a:t>c</a:t>
            </a:r>
            <a:r>
              <a:rPr sz="499" dirty="0">
                <a:latin typeface="Calibri"/>
                <a:cs typeface="Calibri"/>
              </a:rPr>
              <a:t>ío  (Sevilla)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66177" y="3720479"/>
            <a:ext cx="339307" cy="1661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31078" marR="5074" indent="-31712">
              <a:lnSpc>
                <a:spcPct val="103499"/>
              </a:lnSpc>
              <a:spcBef>
                <a:spcPts val="85"/>
              </a:spcBef>
            </a:pPr>
            <a:r>
              <a:rPr sz="499" spc="5" dirty="0">
                <a:latin typeface="Calibri"/>
                <a:cs typeface="Calibri"/>
              </a:rPr>
              <a:t>M</a:t>
            </a:r>
            <a:r>
              <a:rPr sz="499" spc="-5" dirty="0">
                <a:latin typeface="Calibri"/>
                <a:cs typeface="Calibri"/>
              </a:rPr>
              <a:t>a</a:t>
            </a:r>
            <a:r>
              <a:rPr sz="499" dirty="0">
                <a:latin typeface="Calibri"/>
                <a:cs typeface="Calibri"/>
              </a:rPr>
              <a:t>imonides  (Córdoba)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72429" y="3453357"/>
            <a:ext cx="385605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H.</a:t>
            </a:r>
            <a:r>
              <a:rPr sz="499" spc="-5" dirty="0">
                <a:latin typeface="Calibri"/>
                <a:cs typeface="Calibri"/>
              </a:rPr>
              <a:t> </a:t>
            </a:r>
            <a:r>
              <a:rPr sz="499" dirty="0">
                <a:latin typeface="Calibri"/>
                <a:cs typeface="Calibri"/>
              </a:rPr>
              <a:t>de </a:t>
            </a:r>
            <a:r>
              <a:rPr sz="499" spc="-5" dirty="0">
                <a:latin typeface="Calibri"/>
                <a:cs typeface="Calibri"/>
              </a:rPr>
              <a:t>C</a:t>
            </a:r>
            <a:r>
              <a:rPr sz="499" dirty="0">
                <a:latin typeface="Calibri"/>
                <a:cs typeface="Calibri"/>
              </a:rPr>
              <a:t>oimb</a:t>
            </a:r>
            <a:r>
              <a:rPr sz="499" spc="-5" dirty="0">
                <a:latin typeface="Calibri"/>
                <a:cs typeface="Calibri"/>
              </a:rPr>
              <a:t>r</a:t>
            </a:r>
            <a:r>
              <a:rPr sz="499" dirty="0">
                <a:latin typeface="Calibri"/>
                <a:cs typeface="Calibri"/>
              </a:rPr>
              <a:t>a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4693088" y="2687005"/>
            <a:ext cx="2455058" cy="1568421"/>
            <a:chOff x="4693237" y="2690318"/>
            <a:chExt cx="2458085" cy="1570355"/>
          </a:xfrm>
        </p:grpSpPr>
        <p:sp>
          <p:nvSpPr>
            <p:cNvPr id="24" name="object 24"/>
            <p:cNvSpPr/>
            <p:nvPr/>
          </p:nvSpPr>
          <p:spPr>
            <a:xfrm>
              <a:off x="5887161" y="2787510"/>
              <a:ext cx="1256665" cy="143510"/>
            </a:xfrm>
            <a:custGeom>
              <a:avLst/>
              <a:gdLst/>
              <a:ahLst/>
              <a:cxnLst/>
              <a:rect l="l" t="t" r="r" b="b"/>
              <a:pathLst>
                <a:path w="1256665" h="143510">
                  <a:moveTo>
                    <a:pt x="1256512" y="0"/>
                  </a:moveTo>
                  <a:lnTo>
                    <a:pt x="0" y="0"/>
                  </a:lnTo>
                  <a:lnTo>
                    <a:pt x="0" y="143179"/>
                  </a:lnTo>
                  <a:lnTo>
                    <a:pt x="1256512" y="143179"/>
                  </a:lnTo>
                  <a:lnTo>
                    <a:pt x="12565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887158" y="2787501"/>
              <a:ext cx="1256665" cy="143510"/>
            </a:xfrm>
            <a:custGeom>
              <a:avLst/>
              <a:gdLst/>
              <a:ahLst/>
              <a:cxnLst/>
              <a:rect l="l" t="t" r="r" b="b"/>
              <a:pathLst>
                <a:path w="1256665" h="143510">
                  <a:moveTo>
                    <a:pt x="0" y="0"/>
                  </a:moveTo>
                  <a:lnTo>
                    <a:pt x="1256512" y="0"/>
                  </a:lnTo>
                  <a:lnTo>
                    <a:pt x="1256512" y="143179"/>
                  </a:lnTo>
                  <a:lnTo>
                    <a:pt x="0" y="143179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6643242" y="2844444"/>
              <a:ext cx="398780" cy="151130"/>
            </a:xfrm>
            <a:custGeom>
              <a:avLst/>
              <a:gdLst/>
              <a:ahLst/>
              <a:cxnLst/>
              <a:rect l="l" t="t" r="r" b="b"/>
              <a:pathLst>
                <a:path w="398779" h="151130">
                  <a:moveTo>
                    <a:pt x="398754" y="0"/>
                  </a:moveTo>
                  <a:lnTo>
                    <a:pt x="0" y="0"/>
                  </a:lnTo>
                  <a:lnTo>
                    <a:pt x="0" y="150977"/>
                  </a:lnTo>
                  <a:lnTo>
                    <a:pt x="398754" y="150977"/>
                  </a:lnTo>
                  <a:lnTo>
                    <a:pt x="3987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6643249" y="2844447"/>
              <a:ext cx="398780" cy="151130"/>
            </a:xfrm>
            <a:custGeom>
              <a:avLst/>
              <a:gdLst/>
              <a:ahLst/>
              <a:cxnLst/>
              <a:rect l="l" t="t" r="r" b="b"/>
              <a:pathLst>
                <a:path w="398779" h="151130">
                  <a:moveTo>
                    <a:pt x="0" y="0"/>
                  </a:moveTo>
                  <a:lnTo>
                    <a:pt x="398754" y="0"/>
                  </a:lnTo>
                  <a:lnTo>
                    <a:pt x="398754" y="150977"/>
                  </a:lnTo>
                  <a:lnTo>
                    <a:pt x="0" y="150977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695917" y="2692998"/>
              <a:ext cx="2346325" cy="1565275"/>
            </a:xfrm>
            <a:custGeom>
              <a:avLst/>
              <a:gdLst/>
              <a:ahLst/>
              <a:cxnLst/>
              <a:rect l="l" t="t" r="r" b="b"/>
              <a:pathLst>
                <a:path w="2346325" h="1565275">
                  <a:moveTo>
                    <a:pt x="0" y="0"/>
                  </a:moveTo>
                  <a:lnTo>
                    <a:pt x="2346083" y="0"/>
                  </a:lnTo>
                  <a:lnTo>
                    <a:pt x="2346083" y="1564970"/>
                  </a:lnTo>
                  <a:lnTo>
                    <a:pt x="0" y="1564970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020888" y="1359428"/>
            <a:ext cx="10160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0" dirty="0">
                <a:solidFill>
                  <a:srgbClr val="0070C0"/>
                </a:solidFill>
                <a:latin typeface="Calibri"/>
                <a:cs typeface="Calibri"/>
              </a:rPr>
              <a:t>Clínicamente</a:t>
            </a:r>
            <a:r>
              <a:rPr sz="749" b="1" spc="-1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0070C0"/>
                </a:solidFill>
                <a:latin typeface="Calibri"/>
                <a:cs typeface="Calibri"/>
              </a:rPr>
              <a:t>relevantes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241349" y="1514046"/>
            <a:ext cx="2633907" cy="919616"/>
          </a:xfrm>
          <a:custGeom>
            <a:avLst/>
            <a:gdLst/>
            <a:ahLst/>
            <a:cxnLst/>
            <a:rect l="l" t="t" r="r" b="b"/>
            <a:pathLst>
              <a:path w="2637154" h="920750">
                <a:moveTo>
                  <a:pt x="0" y="153454"/>
                </a:moveTo>
                <a:lnTo>
                  <a:pt x="7823" y="104951"/>
                </a:lnTo>
                <a:lnTo>
                  <a:pt x="29608" y="62827"/>
                </a:lnTo>
                <a:lnTo>
                  <a:pt x="62827" y="29608"/>
                </a:lnTo>
                <a:lnTo>
                  <a:pt x="104951" y="7823"/>
                </a:lnTo>
                <a:lnTo>
                  <a:pt x="153454" y="0"/>
                </a:lnTo>
                <a:lnTo>
                  <a:pt x="2483319" y="0"/>
                </a:lnTo>
                <a:lnTo>
                  <a:pt x="2531822" y="7823"/>
                </a:lnTo>
                <a:lnTo>
                  <a:pt x="2573946" y="29608"/>
                </a:lnTo>
                <a:lnTo>
                  <a:pt x="2607165" y="62827"/>
                </a:lnTo>
                <a:lnTo>
                  <a:pt x="2628950" y="104951"/>
                </a:lnTo>
                <a:lnTo>
                  <a:pt x="2636774" y="153454"/>
                </a:lnTo>
                <a:lnTo>
                  <a:pt x="2636774" y="767232"/>
                </a:lnTo>
                <a:lnTo>
                  <a:pt x="2628950" y="815734"/>
                </a:lnTo>
                <a:lnTo>
                  <a:pt x="2607165" y="857858"/>
                </a:lnTo>
                <a:lnTo>
                  <a:pt x="2573946" y="891077"/>
                </a:lnTo>
                <a:lnTo>
                  <a:pt x="2531822" y="912862"/>
                </a:lnTo>
                <a:lnTo>
                  <a:pt x="2483319" y="920686"/>
                </a:lnTo>
                <a:lnTo>
                  <a:pt x="153454" y="920686"/>
                </a:lnTo>
                <a:lnTo>
                  <a:pt x="104951" y="912862"/>
                </a:lnTo>
                <a:lnTo>
                  <a:pt x="62827" y="891077"/>
                </a:lnTo>
                <a:lnTo>
                  <a:pt x="29608" y="857858"/>
                </a:lnTo>
                <a:lnTo>
                  <a:pt x="7823" y="815734"/>
                </a:lnTo>
                <a:lnTo>
                  <a:pt x="0" y="767232"/>
                </a:lnTo>
                <a:lnTo>
                  <a:pt x="0" y="153454"/>
                </a:lnTo>
                <a:close/>
              </a:path>
            </a:pathLst>
          </a:custGeom>
          <a:ln w="14287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2370052" y="967303"/>
            <a:ext cx="1598229" cy="18495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Genes</a:t>
            </a:r>
            <a:r>
              <a:rPr sz="1099" b="1" spc="-2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consenso</a:t>
            </a:r>
            <a:r>
              <a:rPr sz="1099" b="1" spc="-30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PETHEMA</a:t>
            </a:r>
            <a:endParaRPr sz="109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110007" y="3211972"/>
            <a:ext cx="1410501" cy="1059144"/>
            <a:chOff x="5110670" y="3215932"/>
            <a:chExt cx="1412240" cy="106045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53746" y="3310877"/>
              <a:ext cx="500242" cy="40409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84091" y="3730218"/>
              <a:ext cx="538710" cy="54594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10670" y="3776530"/>
              <a:ext cx="649884" cy="45564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37072" y="3215932"/>
              <a:ext cx="790305" cy="560590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4890207" y="2980838"/>
            <a:ext cx="1866504" cy="173423"/>
          </a:xfrm>
          <a:prstGeom prst="rect">
            <a:avLst/>
          </a:prstGeom>
          <a:ln w="7137">
            <a:solidFill>
              <a:srgbClr val="376092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371029">
              <a:spcBef>
                <a:spcPts val="155"/>
              </a:spcBef>
            </a:pPr>
            <a:r>
              <a:rPr sz="999" spc="-5" dirty="0">
                <a:solidFill>
                  <a:srgbClr val="376092"/>
                </a:solidFill>
                <a:latin typeface="Calibri"/>
                <a:cs typeface="Calibri"/>
              </a:rPr>
              <a:t>Distintas</a:t>
            </a:r>
            <a:r>
              <a:rPr sz="999" spc="-15" dirty="0">
                <a:solidFill>
                  <a:srgbClr val="376092"/>
                </a:solidFill>
                <a:latin typeface="Calibri"/>
                <a:cs typeface="Calibri"/>
              </a:rPr>
              <a:t> </a:t>
            </a:r>
            <a:r>
              <a:rPr sz="999" spc="-5" dirty="0">
                <a:solidFill>
                  <a:srgbClr val="376092"/>
                </a:solidFill>
                <a:latin typeface="Calibri"/>
                <a:cs typeface="Calibri"/>
              </a:rPr>
              <a:t>plataformas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94336" y="3558240"/>
            <a:ext cx="916235" cy="704384"/>
          </a:xfrm>
          <a:prstGeom prst="rect">
            <a:avLst/>
          </a:prstGeom>
        </p:spPr>
      </p:pic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405753" y="3264599"/>
            <a:ext cx="759630" cy="425387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2258777" y="2980839"/>
            <a:ext cx="2161415" cy="523473"/>
          </a:xfrm>
          <a:prstGeom prst="rect">
            <a:avLst/>
          </a:prstGeom>
          <a:ln w="7137">
            <a:solidFill>
              <a:srgbClr val="E46C0A"/>
            </a:solidFill>
          </a:ln>
        </p:spPr>
        <p:txBody>
          <a:bodyPr vert="horz" wrap="square" lIns="0" tIns="69764" rIns="0" bIns="0" rtlCol="0">
            <a:spAutoFit/>
          </a:bodyPr>
          <a:lstStyle/>
          <a:p>
            <a:pPr marL="99575">
              <a:spcBef>
                <a:spcPts val="549"/>
              </a:spcBef>
            </a:pPr>
            <a:r>
              <a:rPr sz="999" dirty="0">
                <a:solidFill>
                  <a:srgbClr val="984807"/>
                </a:solidFill>
                <a:latin typeface="Calibri"/>
                <a:cs typeface="Calibri"/>
              </a:rPr>
              <a:t>Paneles</a:t>
            </a:r>
            <a:r>
              <a:rPr sz="999" spc="-25" dirty="0">
                <a:solidFill>
                  <a:srgbClr val="984807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984807"/>
                </a:solidFill>
                <a:latin typeface="Calibri"/>
                <a:cs typeface="Calibri"/>
              </a:rPr>
              <a:t>Comerciales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40"/>
              </a:spcBef>
            </a:pPr>
            <a:endParaRPr sz="949">
              <a:latin typeface="Calibri"/>
              <a:cs typeface="Calibri"/>
            </a:endParaRPr>
          </a:p>
          <a:p>
            <a:pPr marL="1175243"/>
            <a:r>
              <a:rPr sz="999" b="1" spc="-5" dirty="0">
                <a:solidFill>
                  <a:srgbClr val="7F7F7F"/>
                </a:solidFill>
                <a:latin typeface="Calibri"/>
                <a:cs typeface="Calibri"/>
              </a:rPr>
              <a:t>Paneles</a:t>
            </a:r>
            <a:r>
              <a:rPr sz="999" b="1" spc="-2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999" b="1" i="1" dirty="0">
                <a:solidFill>
                  <a:srgbClr val="7F7F7F"/>
                </a:solidFill>
                <a:latin typeface="Calibri-BoldItalic"/>
                <a:cs typeface="Calibri-BoldItalic"/>
              </a:rPr>
              <a:t>Custom</a:t>
            </a:r>
            <a:endParaRPr sz="999">
              <a:latin typeface="Calibri-BoldItalic"/>
              <a:cs typeface="Calibri-BoldItalic"/>
            </a:endParaRPr>
          </a:p>
        </p:txBody>
      </p:sp>
      <p:pic>
        <p:nvPicPr>
          <p:cNvPr id="15" name="object 1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446600" y="1183774"/>
            <a:ext cx="472450" cy="694766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5049830" y="1659088"/>
            <a:ext cx="1989542" cy="563186"/>
          </a:xfrm>
          <a:prstGeom prst="rect">
            <a:avLst/>
          </a:prstGeom>
        </p:spPr>
        <p:txBody>
          <a:bodyPr vert="horz" wrap="square" lIns="0" tIns="77375" rIns="0" bIns="0" rtlCol="0">
            <a:spAutoFit/>
          </a:bodyPr>
          <a:lstStyle/>
          <a:p>
            <a:pPr marL="156657" indent="-144606">
              <a:spcBef>
                <a:spcPts val="609"/>
              </a:spcBef>
              <a:buClr>
                <a:srgbClr val="92D050"/>
              </a:buClr>
              <a:buFont typeface="Arial"/>
              <a:buChar char="•"/>
              <a:tabLst>
                <a:tab pos="157291" algn="l"/>
              </a:tabLst>
            </a:pP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Diagnóstico</a:t>
            </a:r>
            <a:r>
              <a:rPr sz="749" spc="-20" dirty="0">
                <a:solidFill>
                  <a:srgbClr val="10253F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10253F"/>
                </a:solidFill>
                <a:latin typeface="Calibri"/>
                <a:cs typeface="Calibri"/>
              </a:rPr>
              <a:t>(OMS)</a:t>
            </a:r>
            <a:endParaRPr sz="749">
              <a:latin typeface="Calibri"/>
              <a:cs typeface="Calibri"/>
            </a:endParaRPr>
          </a:p>
          <a:p>
            <a:pPr marL="156657" indent="-144606">
              <a:spcBef>
                <a:spcPts val="514"/>
              </a:spcBef>
              <a:buClr>
                <a:srgbClr val="92D050"/>
              </a:buClr>
              <a:buFont typeface="Arial"/>
              <a:buChar char="•"/>
              <a:tabLst>
                <a:tab pos="157291" algn="l"/>
              </a:tabLst>
            </a:pP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Pronóstico</a:t>
            </a:r>
            <a:r>
              <a:rPr sz="749" spc="-25" dirty="0">
                <a:solidFill>
                  <a:srgbClr val="10253F"/>
                </a:solidFill>
                <a:latin typeface="Calibri"/>
                <a:cs typeface="Calibri"/>
              </a:rPr>
              <a:t> </a:t>
            </a: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(ELN)</a:t>
            </a:r>
            <a:endParaRPr sz="749">
              <a:latin typeface="Calibri"/>
              <a:cs typeface="Calibri"/>
            </a:endParaRPr>
          </a:p>
          <a:p>
            <a:pPr marL="156657" indent="-144606">
              <a:spcBef>
                <a:spcPts val="504"/>
              </a:spcBef>
              <a:buClr>
                <a:srgbClr val="92D050"/>
              </a:buClr>
              <a:buFont typeface="Arial"/>
              <a:buChar char="•"/>
              <a:tabLst>
                <a:tab pos="157291" algn="l"/>
              </a:tabLst>
            </a:pPr>
            <a:r>
              <a:rPr sz="749" dirty="0">
                <a:solidFill>
                  <a:srgbClr val="10253F"/>
                </a:solidFill>
                <a:latin typeface="Calibri"/>
                <a:cs typeface="Calibri"/>
              </a:rPr>
              <a:t>Terapia</a:t>
            </a:r>
            <a:r>
              <a:rPr sz="749" spc="5" dirty="0">
                <a:solidFill>
                  <a:srgbClr val="10253F"/>
                </a:solidFill>
                <a:latin typeface="Calibri"/>
                <a:cs typeface="Calibri"/>
              </a:rPr>
              <a:t> </a:t>
            </a: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dirigida </a:t>
            </a:r>
            <a:r>
              <a:rPr sz="749" spc="5" dirty="0">
                <a:solidFill>
                  <a:srgbClr val="10253F"/>
                </a:solidFill>
                <a:latin typeface="Calibri"/>
                <a:cs typeface="Calibri"/>
              </a:rPr>
              <a:t>(Tratamiento,</a:t>
            </a: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 Ensayo</a:t>
            </a:r>
            <a:r>
              <a:rPr sz="749" spc="5" dirty="0">
                <a:solidFill>
                  <a:srgbClr val="10253F"/>
                </a:solidFill>
                <a:latin typeface="Calibri"/>
                <a:cs typeface="Calibri"/>
              </a:rPr>
              <a:t> </a:t>
            </a:r>
            <a:r>
              <a:rPr sz="749" spc="10" dirty="0">
                <a:solidFill>
                  <a:srgbClr val="10253F"/>
                </a:solidFill>
                <a:latin typeface="Calibri"/>
                <a:cs typeface="Calibri"/>
              </a:rPr>
              <a:t>Clínico)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341478" y="1579178"/>
            <a:ext cx="2490574" cy="79277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 algn="just">
              <a:lnSpc>
                <a:spcPct val="100699"/>
              </a:lnSpc>
              <a:spcBef>
                <a:spcPts val="105"/>
              </a:spcBef>
            </a:pPr>
            <a:r>
              <a:rPr sz="999" i="1" dirty="0">
                <a:latin typeface="Calibri"/>
                <a:cs typeface="Calibri"/>
              </a:rPr>
              <a:t>ABL1, </a:t>
            </a:r>
            <a:r>
              <a:rPr sz="999" b="1" i="1" dirty="0">
                <a:latin typeface="Calibri-BoldItalic"/>
                <a:cs typeface="Calibri-BoldItalic"/>
              </a:rPr>
              <a:t>ASXL1</a:t>
            </a:r>
            <a:r>
              <a:rPr sz="999" i="1" dirty="0">
                <a:latin typeface="Calibri"/>
                <a:cs typeface="Calibri"/>
              </a:rPr>
              <a:t>, </a:t>
            </a:r>
            <a:r>
              <a:rPr sz="999" i="1" spc="-20" dirty="0">
                <a:latin typeface="Calibri"/>
                <a:cs typeface="Calibri"/>
              </a:rPr>
              <a:t>BRAF, </a:t>
            </a:r>
            <a:r>
              <a:rPr sz="999" i="1" dirty="0">
                <a:latin typeface="Calibri"/>
                <a:cs typeface="Calibri"/>
              </a:rPr>
              <a:t>CALR, </a:t>
            </a:r>
            <a:r>
              <a:rPr sz="999" i="1" spc="5" dirty="0">
                <a:latin typeface="Calibri"/>
                <a:cs typeface="Calibri"/>
              </a:rPr>
              <a:t>CBL, </a:t>
            </a:r>
            <a:r>
              <a:rPr sz="999" b="1" i="1" spc="-5" dirty="0">
                <a:latin typeface="Calibri-BoldItalic"/>
                <a:cs typeface="Calibri-BoldItalic"/>
              </a:rPr>
              <a:t>CEBPA</a:t>
            </a:r>
            <a:r>
              <a:rPr sz="999" i="1" spc="-5" dirty="0">
                <a:latin typeface="Calibri"/>
                <a:cs typeface="Calibri"/>
              </a:rPr>
              <a:t>, </a:t>
            </a:r>
            <a:r>
              <a:rPr sz="999" i="1" dirty="0">
                <a:latin typeface="Calibri"/>
                <a:cs typeface="Calibri"/>
              </a:rPr>
              <a:t>CSF3R, </a:t>
            </a:r>
            <a:r>
              <a:rPr sz="999" i="1" spc="5" dirty="0">
                <a:latin typeface="Calibri"/>
                <a:cs typeface="Calibri"/>
              </a:rPr>
              <a:t> DNMT3A,</a:t>
            </a:r>
            <a:r>
              <a:rPr sz="999" i="1" spc="1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ETV6,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EZH2,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b="1" i="1" spc="-15" dirty="0">
                <a:latin typeface="Calibri-BoldItalic"/>
                <a:cs typeface="Calibri-BoldItalic"/>
              </a:rPr>
              <a:t>FLT3</a:t>
            </a:r>
            <a:r>
              <a:rPr sz="999" i="1" spc="-15" dirty="0">
                <a:latin typeface="Calibri"/>
                <a:cs typeface="Calibri"/>
              </a:rPr>
              <a:t>,</a:t>
            </a:r>
            <a:r>
              <a:rPr sz="999" i="1" spc="-10" dirty="0">
                <a:latin typeface="Calibri"/>
                <a:cs typeface="Calibri"/>
              </a:rPr>
              <a:t> </a:t>
            </a:r>
            <a:r>
              <a:rPr sz="999" i="1" spc="-25" dirty="0">
                <a:latin typeface="Calibri"/>
                <a:cs typeface="Calibri"/>
              </a:rPr>
              <a:t>GATA2,</a:t>
            </a:r>
            <a:r>
              <a:rPr sz="999" i="1" spc="18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HRAS, 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b="1" i="1" dirty="0">
                <a:latin typeface="Calibri-BoldItalic"/>
                <a:cs typeface="Calibri-BoldItalic"/>
              </a:rPr>
              <a:t>IDH1</a:t>
            </a:r>
            <a:r>
              <a:rPr sz="999" i="1" dirty="0">
                <a:latin typeface="Calibri"/>
                <a:cs typeface="Calibri"/>
              </a:rPr>
              <a:t>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b="1" i="1" dirty="0">
                <a:latin typeface="Calibri-BoldItalic"/>
                <a:cs typeface="Calibri-BoldItalic"/>
              </a:rPr>
              <a:t>IDH2</a:t>
            </a:r>
            <a:r>
              <a:rPr sz="999" i="1" dirty="0">
                <a:latin typeface="Calibri"/>
                <a:cs typeface="Calibri"/>
              </a:rPr>
              <a:t>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JAK2,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i="1" spc="-25" dirty="0">
                <a:latin typeface="Calibri"/>
                <a:cs typeface="Calibri"/>
              </a:rPr>
              <a:t>KIT,</a:t>
            </a:r>
            <a:r>
              <a:rPr sz="999" i="1" spc="-2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KRAS,</a:t>
            </a:r>
            <a:r>
              <a:rPr sz="999" i="1" spc="5" dirty="0">
                <a:latin typeface="Calibri"/>
                <a:cs typeface="Calibri"/>
              </a:rPr>
              <a:t> MPL,  </a:t>
            </a:r>
            <a:r>
              <a:rPr sz="999" b="1" i="1" spc="5" dirty="0">
                <a:latin typeface="Calibri-BoldItalic"/>
                <a:cs typeface="Calibri-BoldItalic"/>
              </a:rPr>
              <a:t>NPM1</a:t>
            </a:r>
            <a:r>
              <a:rPr sz="999" i="1" spc="5" dirty="0">
                <a:latin typeface="Calibri"/>
                <a:cs typeface="Calibri"/>
              </a:rPr>
              <a:t>, </a:t>
            </a:r>
            <a:r>
              <a:rPr sz="999" i="1" spc="1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NRAS, PTPN11, </a:t>
            </a:r>
            <a:r>
              <a:rPr sz="999" b="1" i="1" dirty="0">
                <a:latin typeface="Calibri-BoldItalic"/>
                <a:cs typeface="Calibri-BoldItalic"/>
              </a:rPr>
              <a:t>RUNX1</a:t>
            </a:r>
            <a:r>
              <a:rPr sz="999" i="1" dirty="0">
                <a:latin typeface="Calibri"/>
                <a:cs typeface="Calibri"/>
              </a:rPr>
              <a:t>, SETBP1, SF3B1, SRSF2, 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TET2, </a:t>
            </a:r>
            <a:r>
              <a:rPr sz="999" b="1" i="1" dirty="0">
                <a:latin typeface="Calibri-BoldItalic"/>
                <a:cs typeface="Calibri-BoldItalic"/>
              </a:rPr>
              <a:t>TP53</a:t>
            </a:r>
            <a:r>
              <a:rPr sz="999" i="1" dirty="0">
                <a:latin typeface="Calibri"/>
                <a:cs typeface="Calibri"/>
              </a:rPr>
              <a:t>,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U2AF1</a:t>
            </a:r>
            <a:r>
              <a:rPr sz="999" i="1" spc="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i="1" dirty="0">
                <a:latin typeface="Calibri"/>
                <a:cs typeface="Calibri"/>
              </a:rPr>
              <a:t>WT1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08249" y="1365577"/>
            <a:ext cx="4320927" cy="0"/>
          </a:xfrm>
          <a:custGeom>
            <a:avLst/>
            <a:gdLst/>
            <a:ahLst/>
            <a:cxnLst/>
            <a:rect l="l" t="t" r="r" b="b"/>
            <a:pathLst>
              <a:path w="4326255">
                <a:moveTo>
                  <a:pt x="0" y="0"/>
                </a:moveTo>
                <a:lnTo>
                  <a:pt x="4325975" y="0"/>
                </a:lnTo>
              </a:path>
            </a:pathLst>
          </a:custGeom>
          <a:ln w="10718">
            <a:solidFill>
              <a:srgbClr val="17375E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161834" y="1524385"/>
            <a:ext cx="1357226" cy="551905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algn="ctr">
              <a:spcBef>
                <a:spcPts val="409"/>
              </a:spcBef>
            </a:pP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</a:t>
            </a:r>
            <a:r>
              <a:rPr sz="999" b="1" u="sng" spc="-3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RV</a:t>
            </a:r>
            <a:endParaRPr sz="999">
              <a:latin typeface="Calibri"/>
              <a:cs typeface="Calibri"/>
            </a:endParaRPr>
          </a:p>
          <a:p>
            <a:pPr marL="12685" marR="5074" algn="ctr">
              <a:lnSpc>
                <a:spcPts val="1069"/>
              </a:lnSpc>
              <a:spcBef>
                <a:spcPts val="454"/>
              </a:spcBef>
            </a:pPr>
            <a:r>
              <a:rPr sz="999" spc="-5" dirty="0">
                <a:latin typeface="Calibri"/>
                <a:cs typeface="Calibri"/>
              </a:rPr>
              <a:t>Evaluar </a:t>
            </a:r>
            <a:r>
              <a:rPr sz="999" dirty="0">
                <a:latin typeface="Calibri"/>
                <a:cs typeface="Calibri"/>
              </a:rPr>
              <a:t>la situación inicial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los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estudio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NGS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80409" y="1524212"/>
            <a:ext cx="1751076" cy="688761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algn="ctr">
              <a:spcBef>
                <a:spcPts val="409"/>
              </a:spcBef>
            </a:pP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</a:t>
            </a:r>
            <a:r>
              <a:rPr sz="999" b="1" u="sng" spc="-3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RV</a:t>
            </a:r>
            <a:endParaRPr sz="999">
              <a:latin typeface="Calibri"/>
              <a:cs typeface="Calibri"/>
            </a:endParaRPr>
          </a:p>
          <a:p>
            <a:pPr marL="12051" marR="5074" algn="ctr">
              <a:lnSpc>
                <a:spcPct val="91700"/>
              </a:lnSpc>
              <a:spcBef>
                <a:spcPts val="409"/>
              </a:spcBef>
            </a:pPr>
            <a:r>
              <a:rPr sz="999" spc="-5" dirty="0">
                <a:latin typeface="Calibri"/>
                <a:cs typeface="Calibri"/>
              </a:rPr>
              <a:t>Parámetros </a:t>
            </a:r>
            <a:r>
              <a:rPr sz="999" dirty="0">
                <a:latin typeface="Calibri"/>
                <a:cs typeface="Calibri"/>
              </a:rPr>
              <a:t>mínimos </a:t>
            </a:r>
            <a:r>
              <a:rPr sz="999" spc="5" dirty="0">
                <a:latin typeface="Calibri"/>
                <a:cs typeface="Calibri"/>
              </a:rPr>
              <a:t>de </a:t>
            </a:r>
            <a:r>
              <a:rPr sz="999" dirty="0">
                <a:latin typeface="Calibri"/>
                <a:cs typeface="Calibri"/>
              </a:rPr>
              <a:t>calidad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recomendaciones consenso </a:t>
            </a:r>
            <a:r>
              <a:rPr sz="999" spc="-5" dirty="0">
                <a:latin typeface="Calibri"/>
                <a:cs typeface="Calibri"/>
              </a:rPr>
              <a:t>para 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un</a:t>
            </a:r>
            <a:r>
              <a:rPr sz="999" dirty="0">
                <a:latin typeface="Calibri"/>
                <a:cs typeface="Calibri"/>
              </a:rPr>
              <a:t> análisis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NGS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valorable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104343" y="2310359"/>
            <a:ext cx="4854939" cy="192802"/>
            <a:chOff x="2101300" y="2313208"/>
            <a:chExt cx="4860925" cy="193040"/>
          </a:xfrm>
        </p:grpSpPr>
        <p:sp>
          <p:nvSpPr>
            <p:cNvPr id="7" name="object 7"/>
            <p:cNvSpPr/>
            <p:nvPr/>
          </p:nvSpPr>
          <p:spPr>
            <a:xfrm>
              <a:off x="2101300" y="2313208"/>
              <a:ext cx="4860925" cy="193040"/>
            </a:xfrm>
            <a:custGeom>
              <a:avLst/>
              <a:gdLst/>
              <a:ahLst/>
              <a:cxnLst/>
              <a:rect l="l" t="t" r="r" b="b"/>
              <a:pathLst>
                <a:path w="4860925" h="193039">
                  <a:moveTo>
                    <a:pt x="4775432" y="96267"/>
                  </a:moveTo>
                  <a:lnTo>
                    <a:pt x="4678578" y="152763"/>
                  </a:lnTo>
                  <a:lnTo>
                    <a:pt x="4672221" y="158424"/>
                  </a:lnTo>
                  <a:lnTo>
                    <a:pt x="4668651" y="165824"/>
                  </a:lnTo>
                  <a:lnTo>
                    <a:pt x="4668118" y="174021"/>
                  </a:lnTo>
                  <a:lnTo>
                    <a:pt x="4670869" y="182075"/>
                  </a:lnTo>
                  <a:lnTo>
                    <a:pt x="4676522" y="188432"/>
                  </a:lnTo>
                  <a:lnTo>
                    <a:pt x="4683918" y="192001"/>
                  </a:lnTo>
                  <a:lnTo>
                    <a:pt x="4692115" y="192535"/>
                  </a:lnTo>
                  <a:lnTo>
                    <a:pt x="4700168" y="189784"/>
                  </a:lnTo>
                  <a:lnTo>
                    <a:pt x="4823743" y="117699"/>
                  </a:lnTo>
                  <a:lnTo>
                    <a:pt x="4817973" y="117699"/>
                  </a:lnTo>
                  <a:lnTo>
                    <a:pt x="4817973" y="114778"/>
                  </a:lnTo>
                  <a:lnTo>
                    <a:pt x="4807165" y="114778"/>
                  </a:lnTo>
                  <a:lnTo>
                    <a:pt x="4775432" y="96267"/>
                  </a:lnTo>
                  <a:close/>
                </a:path>
                <a:path w="4860925" h="193039">
                  <a:moveTo>
                    <a:pt x="4738691" y="74836"/>
                  </a:moveTo>
                  <a:lnTo>
                    <a:pt x="0" y="74836"/>
                  </a:lnTo>
                  <a:lnTo>
                    <a:pt x="0" y="117699"/>
                  </a:lnTo>
                  <a:lnTo>
                    <a:pt x="4738691" y="117699"/>
                  </a:lnTo>
                  <a:lnTo>
                    <a:pt x="4775432" y="96267"/>
                  </a:lnTo>
                  <a:lnTo>
                    <a:pt x="4738691" y="74836"/>
                  </a:lnTo>
                  <a:close/>
                </a:path>
                <a:path w="4860925" h="193039">
                  <a:moveTo>
                    <a:pt x="4823759" y="74836"/>
                  </a:moveTo>
                  <a:lnTo>
                    <a:pt x="4817973" y="74836"/>
                  </a:lnTo>
                  <a:lnTo>
                    <a:pt x="4817973" y="117699"/>
                  </a:lnTo>
                  <a:lnTo>
                    <a:pt x="4823743" y="117699"/>
                  </a:lnTo>
                  <a:lnTo>
                    <a:pt x="4860493" y="96261"/>
                  </a:lnTo>
                  <a:lnTo>
                    <a:pt x="4823759" y="74836"/>
                  </a:lnTo>
                  <a:close/>
                </a:path>
                <a:path w="4860925" h="193039">
                  <a:moveTo>
                    <a:pt x="4807165" y="77757"/>
                  </a:moveTo>
                  <a:lnTo>
                    <a:pt x="4775432" y="96267"/>
                  </a:lnTo>
                  <a:lnTo>
                    <a:pt x="4807165" y="114778"/>
                  </a:lnTo>
                  <a:lnTo>
                    <a:pt x="4807165" y="77757"/>
                  </a:lnTo>
                  <a:close/>
                </a:path>
                <a:path w="4860925" h="193039">
                  <a:moveTo>
                    <a:pt x="4817973" y="77757"/>
                  </a:moveTo>
                  <a:lnTo>
                    <a:pt x="4807165" y="77757"/>
                  </a:lnTo>
                  <a:lnTo>
                    <a:pt x="4807165" y="114778"/>
                  </a:lnTo>
                  <a:lnTo>
                    <a:pt x="4817973" y="114778"/>
                  </a:lnTo>
                  <a:lnTo>
                    <a:pt x="4817973" y="77757"/>
                  </a:lnTo>
                  <a:close/>
                </a:path>
                <a:path w="4860925" h="193039">
                  <a:moveTo>
                    <a:pt x="4692115" y="0"/>
                  </a:moveTo>
                  <a:lnTo>
                    <a:pt x="4683918" y="533"/>
                  </a:lnTo>
                  <a:lnTo>
                    <a:pt x="4676522" y="4103"/>
                  </a:lnTo>
                  <a:lnTo>
                    <a:pt x="4670869" y="10460"/>
                  </a:lnTo>
                  <a:lnTo>
                    <a:pt x="4668118" y="18513"/>
                  </a:lnTo>
                  <a:lnTo>
                    <a:pt x="4668651" y="26711"/>
                  </a:lnTo>
                  <a:lnTo>
                    <a:pt x="4672221" y="34111"/>
                  </a:lnTo>
                  <a:lnTo>
                    <a:pt x="4678578" y="39771"/>
                  </a:lnTo>
                  <a:lnTo>
                    <a:pt x="4775443" y="96261"/>
                  </a:lnTo>
                  <a:lnTo>
                    <a:pt x="4807165" y="77757"/>
                  </a:lnTo>
                  <a:lnTo>
                    <a:pt x="4817973" y="77757"/>
                  </a:lnTo>
                  <a:lnTo>
                    <a:pt x="4817973" y="74836"/>
                  </a:lnTo>
                  <a:lnTo>
                    <a:pt x="4823759" y="74836"/>
                  </a:lnTo>
                  <a:lnTo>
                    <a:pt x="4700168" y="2751"/>
                  </a:lnTo>
                  <a:lnTo>
                    <a:pt x="4692115" y="0"/>
                  </a:lnTo>
                  <a:close/>
                </a:path>
              </a:pathLst>
            </a:custGeom>
            <a:solidFill>
              <a:srgbClr val="59595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9815" y="2321331"/>
              <a:ext cx="176301" cy="176288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83849" y="2321331"/>
              <a:ext cx="176301" cy="17628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79555" y="2326046"/>
              <a:ext cx="176301" cy="176288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690078" y="2337744"/>
            <a:ext cx="200413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10" dirty="0">
                <a:solidFill>
                  <a:srgbClr val="FFFFFF"/>
                </a:solidFill>
                <a:latin typeface="Calibri"/>
                <a:cs typeface="Calibri"/>
              </a:rPr>
              <a:t>2018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71936" y="2337744"/>
            <a:ext cx="200413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10" dirty="0">
                <a:solidFill>
                  <a:srgbClr val="FFFFFF"/>
                </a:solidFill>
                <a:latin typeface="Calibri"/>
                <a:cs typeface="Calibri"/>
              </a:rPr>
              <a:t>2020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605991" y="1510514"/>
            <a:ext cx="1320442" cy="955765"/>
          </a:xfrm>
          <a:prstGeom prst="rect">
            <a:avLst/>
          </a:prstGeom>
        </p:spPr>
        <p:txBody>
          <a:bodyPr vert="horz" wrap="square" lIns="0" tIns="65324" rIns="0" bIns="0" rtlCol="0">
            <a:spAutoFit/>
          </a:bodyPr>
          <a:lstStyle/>
          <a:p>
            <a:pPr algn="ctr">
              <a:spcBef>
                <a:spcPts val="514"/>
              </a:spcBef>
            </a:pP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r>
              <a:rPr sz="999" b="1" u="sng" spc="-3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RV</a:t>
            </a:r>
            <a:endParaRPr sz="999">
              <a:latin typeface="Calibri"/>
              <a:cs typeface="Calibri"/>
            </a:endParaRPr>
          </a:p>
          <a:p>
            <a:pPr marL="12685" marR="5074" indent="29174" algn="just">
              <a:lnSpc>
                <a:spcPct val="101200"/>
              </a:lnSpc>
              <a:spcBef>
                <a:spcPts val="409"/>
              </a:spcBef>
            </a:pPr>
            <a:r>
              <a:rPr sz="999" dirty="0">
                <a:latin typeface="Calibri"/>
                <a:cs typeface="Calibri"/>
              </a:rPr>
              <a:t>Afianzar los </a:t>
            </a:r>
            <a:r>
              <a:rPr sz="999" spc="-5" dirty="0">
                <a:latin typeface="Calibri"/>
                <a:cs typeface="Calibri"/>
              </a:rPr>
              <a:t>parámetros </a:t>
            </a:r>
            <a:r>
              <a:rPr sz="999" dirty="0">
                <a:latin typeface="Calibri"/>
                <a:cs typeface="Calibri"/>
              </a:rPr>
              <a:t> establecidos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dirty="0">
                <a:latin typeface="Calibri"/>
                <a:cs typeface="Calibri"/>
              </a:rPr>
              <a:t>refinar </a:t>
            </a:r>
            <a:r>
              <a:rPr sz="999" spc="-5" dirty="0">
                <a:latin typeface="Calibri"/>
                <a:cs typeface="Calibri"/>
              </a:rPr>
              <a:t>la </a:t>
            </a:r>
            <a:r>
              <a:rPr sz="999" dirty="0">
                <a:latin typeface="Calibri"/>
                <a:cs typeface="Calibri"/>
              </a:rPr>
              <a:t> clasificación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variantes</a:t>
            </a:r>
            <a:endParaRPr sz="999">
              <a:latin typeface="Calibri"/>
              <a:cs typeface="Calibri"/>
            </a:endParaRPr>
          </a:p>
          <a:p>
            <a:pPr algn="ctr">
              <a:spcBef>
                <a:spcPts val="874"/>
              </a:spcBef>
            </a:pPr>
            <a:r>
              <a:rPr sz="649" b="1" spc="10" dirty="0">
                <a:solidFill>
                  <a:srgbClr val="FFFFFF"/>
                </a:solidFill>
                <a:latin typeface="Calibri"/>
                <a:cs typeface="Calibri"/>
              </a:rPr>
              <a:t>2021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5381067" y="3226214"/>
            <a:ext cx="40590" cy="40590"/>
          </a:xfrm>
          <a:custGeom>
            <a:avLst/>
            <a:gdLst/>
            <a:ahLst/>
            <a:cxnLst/>
            <a:rect l="l" t="t" r="r" b="b"/>
            <a:pathLst>
              <a:path w="40639" h="40639">
                <a:moveTo>
                  <a:pt x="20256" y="0"/>
                </a:moveTo>
                <a:lnTo>
                  <a:pt x="12371" y="1591"/>
                </a:lnTo>
                <a:lnTo>
                  <a:pt x="5932" y="5932"/>
                </a:lnTo>
                <a:lnTo>
                  <a:pt x="1591" y="12371"/>
                </a:lnTo>
                <a:lnTo>
                  <a:pt x="0" y="20256"/>
                </a:lnTo>
                <a:lnTo>
                  <a:pt x="1591" y="28141"/>
                </a:lnTo>
                <a:lnTo>
                  <a:pt x="5932" y="34580"/>
                </a:lnTo>
                <a:lnTo>
                  <a:pt x="12371" y="38921"/>
                </a:lnTo>
                <a:lnTo>
                  <a:pt x="20256" y="40512"/>
                </a:lnTo>
                <a:lnTo>
                  <a:pt x="28134" y="38921"/>
                </a:lnTo>
                <a:lnTo>
                  <a:pt x="34569" y="34580"/>
                </a:lnTo>
                <a:lnTo>
                  <a:pt x="38908" y="28141"/>
                </a:lnTo>
                <a:lnTo>
                  <a:pt x="40500" y="20256"/>
                </a:lnTo>
                <a:lnTo>
                  <a:pt x="38908" y="12371"/>
                </a:lnTo>
                <a:lnTo>
                  <a:pt x="34569" y="5932"/>
                </a:lnTo>
                <a:lnTo>
                  <a:pt x="28134" y="1591"/>
                </a:lnTo>
                <a:lnTo>
                  <a:pt x="2025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/>
          <p:nvPr/>
        </p:nvSpPr>
        <p:spPr>
          <a:xfrm>
            <a:off x="5381071" y="3407386"/>
            <a:ext cx="81180" cy="81180"/>
          </a:xfrm>
          <a:custGeom>
            <a:avLst/>
            <a:gdLst/>
            <a:ahLst/>
            <a:cxnLst/>
            <a:rect l="l" t="t" r="r" b="b"/>
            <a:pathLst>
              <a:path w="81279" h="81279">
                <a:moveTo>
                  <a:pt x="81000" y="0"/>
                </a:moveTo>
                <a:lnTo>
                  <a:pt x="0" y="0"/>
                </a:lnTo>
                <a:lnTo>
                  <a:pt x="0" y="81000"/>
                </a:lnTo>
                <a:lnTo>
                  <a:pt x="81000" y="81000"/>
                </a:lnTo>
                <a:lnTo>
                  <a:pt x="81000" y="0"/>
                </a:lnTo>
                <a:close/>
              </a:path>
            </a:pathLst>
          </a:custGeom>
          <a:solidFill>
            <a:srgbClr val="919AD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5437497" y="3180214"/>
            <a:ext cx="1491681" cy="42017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spc="-5" dirty="0">
                <a:latin typeface="Calibri"/>
                <a:cs typeface="Calibri"/>
              </a:rPr>
              <a:t>Tasa</a:t>
            </a:r>
            <a:r>
              <a:rPr sz="649" spc="-1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de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error</a:t>
            </a:r>
            <a:r>
              <a:rPr sz="649" spc="-1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(%)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endParaRPr sz="599">
              <a:latin typeface="Calibri"/>
              <a:cs typeface="Calibri"/>
            </a:endParaRPr>
          </a:p>
          <a:p>
            <a:pPr marL="43128" marR="5074">
              <a:lnSpc>
                <a:spcPct val="109000"/>
              </a:lnSpc>
            </a:pPr>
            <a:r>
              <a:rPr sz="649" dirty="0">
                <a:latin typeface="Calibri"/>
                <a:cs typeface="Calibri"/>
              </a:rPr>
              <a:t>VAF </a:t>
            </a:r>
            <a:r>
              <a:rPr sz="649" spc="10" dirty="0">
                <a:latin typeface="Calibri"/>
                <a:cs typeface="Calibri"/>
              </a:rPr>
              <a:t>media de </a:t>
            </a:r>
            <a:r>
              <a:rPr sz="649" spc="5" dirty="0">
                <a:latin typeface="Calibri"/>
                <a:cs typeface="Calibri"/>
              </a:rPr>
              <a:t>las variantes detectadas </a:t>
            </a:r>
            <a:r>
              <a:rPr sz="649" spc="10" dirty="0">
                <a:latin typeface="Calibri"/>
                <a:cs typeface="Calibri"/>
              </a:rPr>
              <a:t>en </a:t>
            </a:r>
            <a:r>
              <a:rPr sz="649" spc="-13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cada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ronda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950201" y="2922204"/>
            <a:ext cx="2239780" cy="1186233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3685147" y="1030661"/>
            <a:ext cx="1770737" cy="29935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798" b="1" spc="-10" dirty="0">
                <a:solidFill>
                  <a:srgbClr val="17375E"/>
                </a:solidFill>
                <a:latin typeface="Calibri"/>
                <a:cs typeface="Calibri"/>
              </a:rPr>
              <a:t>Control</a:t>
            </a:r>
            <a:r>
              <a:rPr sz="1798" b="1" spc="-25" dirty="0">
                <a:solidFill>
                  <a:srgbClr val="17375E"/>
                </a:solidFill>
                <a:latin typeface="Calibri"/>
                <a:cs typeface="Calibri"/>
              </a:rPr>
              <a:t> </a:t>
            </a:r>
            <a:r>
              <a:rPr sz="1798" b="1" spc="-5" dirty="0">
                <a:solidFill>
                  <a:srgbClr val="17375E"/>
                </a:solidFill>
                <a:latin typeface="Calibri"/>
                <a:cs typeface="Calibri"/>
              </a:rPr>
              <a:t>de</a:t>
            </a:r>
            <a:r>
              <a:rPr sz="1798" b="1" spc="-20" dirty="0">
                <a:solidFill>
                  <a:srgbClr val="17375E"/>
                </a:solidFill>
                <a:latin typeface="Calibri"/>
                <a:cs typeface="Calibri"/>
              </a:rPr>
              <a:t> </a:t>
            </a:r>
            <a:r>
              <a:rPr sz="1798" b="1" spc="-5" dirty="0">
                <a:solidFill>
                  <a:srgbClr val="17375E"/>
                </a:solidFill>
                <a:latin typeface="Calibri"/>
                <a:cs typeface="Calibri"/>
              </a:rPr>
              <a:t>Calidad</a:t>
            </a:r>
            <a:endParaRPr sz="17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69"/>
            <a:ext cx="5064231" cy="79911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2379027">
              <a:spcBef>
                <a:spcPts val="1273"/>
              </a:spcBef>
            </a:pPr>
            <a:r>
              <a:rPr sz="1348" b="1" spc="-10" dirty="0">
                <a:solidFill>
                  <a:srgbClr val="0070C0"/>
                </a:solidFill>
                <a:latin typeface="Calibri"/>
                <a:cs typeface="Calibri"/>
              </a:rPr>
              <a:t>Panel</a:t>
            </a:r>
            <a:r>
              <a:rPr sz="1348" b="1" spc="-1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0070C0"/>
                </a:solidFill>
                <a:latin typeface="Calibri"/>
                <a:cs typeface="Calibri"/>
              </a:rPr>
              <a:t>Oncomine</a:t>
            </a:r>
            <a:r>
              <a:rPr sz="1348" b="1" spc="-10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0070C0"/>
                </a:solidFill>
                <a:latin typeface="Calibri"/>
                <a:cs typeface="Calibri"/>
              </a:rPr>
              <a:t>Myeloid</a:t>
            </a:r>
            <a:r>
              <a:rPr sz="1348" b="1" spc="-10" dirty="0">
                <a:solidFill>
                  <a:srgbClr val="0070C0"/>
                </a:solidFill>
                <a:latin typeface="Calibri"/>
                <a:cs typeface="Calibri"/>
              </a:rPr>
              <a:t> Assay</a:t>
            </a:r>
            <a:r>
              <a:rPr sz="1348" b="1" spc="-1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0070C0"/>
                </a:solidFill>
                <a:latin typeface="Calibri"/>
                <a:cs typeface="Calibri"/>
              </a:rPr>
              <a:t>GX</a:t>
            </a:r>
            <a:r>
              <a:rPr sz="1348" b="1" spc="-1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348" b="1" dirty="0">
                <a:solidFill>
                  <a:srgbClr val="0070C0"/>
                </a:solidFill>
                <a:latin typeface="Calibri"/>
                <a:cs typeface="Calibri"/>
              </a:rPr>
              <a:t>v2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47594" y="1807863"/>
            <a:ext cx="2215079" cy="1995301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89213" y="1807863"/>
            <a:ext cx="2155142" cy="195880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204997" y="1425138"/>
            <a:ext cx="2269866" cy="173142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999" dirty="0">
                <a:latin typeface="Calibri"/>
                <a:cs typeface="Calibri"/>
              </a:rPr>
              <a:t>Panel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DNA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89216" y="1425278"/>
            <a:ext cx="2186149" cy="173142"/>
          </a:xfrm>
          <a:prstGeom prst="rect">
            <a:avLst/>
          </a:prstGeom>
          <a:solidFill>
            <a:srgbClr val="FDEADA"/>
          </a:solidFill>
        </p:spPr>
        <p:txBody>
          <a:bodyPr vert="horz" wrap="square" lIns="0" tIns="20929" rIns="0" bIns="0" rtlCol="0">
            <a:spAutoFit/>
          </a:bodyPr>
          <a:lstStyle/>
          <a:p>
            <a:pPr algn="ctr">
              <a:lnSpc>
                <a:spcPts val="1199"/>
              </a:lnSpc>
              <a:spcBef>
                <a:spcPts val="165"/>
              </a:spcBef>
            </a:pPr>
            <a:r>
              <a:rPr sz="999" dirty="0">
                <a:latin typeface="Calibri"/>
                <a:cs typeface="Calibri"/>
              </a:rPr>
              <a:t>Panel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RNA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96645" y="836929"/>
            <a:ext cx="1550663" cy="49088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5" dirty="0">
                <a:solidFill>
                  <a:srgbClr val="333399"/>
                </a:solidFill>
                <a:latin typeface="Calibri"/>
                <a:cs typeface="Calibri"/>
              </a:rPr>
              <a:t>Centralized</a:t>
            </a:r>
            <a:r>
              <a:rPr sz="1698" b="1" spc="-7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20" dirty="0">
                <a:solidFill>
                  <a:srgbClr val="333399"/>
                </a:solidFill>
                <a:latin typeface="Calibri"/>
                <a:cs typeface="Calibri"/>
              </a:rPr>
              <a:t>MRD</a:t>
            </a:r>
            <a:endParaRPr sz="1698">
              <a:latin typeface="Calibri"/>
              <a:cs typeface="Calibri"/>
            </a:endParaRPr>
          </a:p>
          <a:p>
            <a:pPr marL="86256">
              <a:spcBef>
                <a:spcPts val="40"/>
              </a:spcBef>
            </a:pPr>
            <a:r>
              <a:rPr sz="1298" b="1" spc="-5" dirty="0">
                <a:solidFill>
                  <a:srgbClr val="333399"/>
                </a:solidFill>
                <a:latin typeface="Calibri"/>
                <a:cs typeface="Calibri"/>
              </a:rPr>
              <a:t>ALL-HR-11</a:t>
            </a:r>
            <a:r>
              <a:rPr sz="1298" b="1" spc="-3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333399"/>
                </a:solidFill>
                <a:latin typeface="Calibri"/>
                <a:cs typeface="Calibri"/>
              </a:rPr>
              <a:t>vs</a:t>
            </a:r>
            <a:r>
              <a:rPr sz="1298" b="1" spc="-2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333399"/>
                </a:solidFill>
                <a:latin typeface="Calibri"/>
                <a:cs typeface="Calibri"/>
              </a:rPr>
              <a:t>LAL-19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74588" y="1626096"/>
            <a:ext cx="2838158" cy="184630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31254" y="1626096"/>
            <a:ext cx="2838157" cy="1846301"/>
          </a:xfrm>
          <a:prstGeom prst="rect">
            <a:avLst/>
          </a:prstGeom>
        </p:spPr>
      </p:pic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06003" y="754687"/>
            <a:ext cx="1752001" cy="111915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304843" y="1312626"/>
            <a:ext cx="880929" cy="199469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269551" indent="-257501">
              <a:spcBef>
                <a:spcPts val="125"/>
              </a:spcBef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-20" dirty="0">
                <a:latin typeface="Calibri"/>
                <a:cs typeface="Calibri"/>
              </a:rPr>
              <a:t>STAG1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spcBef>
                <a:spcPts val="55"/>
              </a:spcBef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-20" dirty="0">
                <a:latin typeface="Calibri"/>
                <a:cs typeface="Calibri"/>
              </a:rPr>
              <a:t>STAG2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RAD21</a:t>
            </a:r>
            <a:endParaRPr sz="1548">
              <a:latin typeface="Calibri"/>
              <a:cs typeface="Calibri"/>
            </a:endParaRPr>
          </a:p>
          <a:p>
            <a:pPr marL="269551" indent="-257501">
              <a:spcBef>
                <a:spcPts val="55"/>
              </a:spcBef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SMC1A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spcBef>
                <a:spcPts val="60"/>
              </a:spcBef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SMC3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SF1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spcBef>
                <a:spcPts val="55"/>
              </a:spcBef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NF1</a:t>
            </a:r>
            <a:endParaRPr sz="1548">
              <a:latin typeface="Calibri"/>
              <a:cs typeface="Calibri"/>
            </a:endParaRPr>
          </a:p>
          <a:p>
            <a:pPr marL="269551" indent="-257501">
              <a:lnSpc>
                <a:spcPts val="1853"/>
              </a:lnSpc>
              <a:buFont typeface="Arial"/>
              <a:buChar char="•"/>
              <a:tabLst>
                <a:tab pos="268917" algn="l"/>
                <a:tab pos="270185" algn="l"/>
              </a:tabLst>
            </a:pPr>
            <a:r>
              <a:rPr sz="1548" b="1" spc="10" dirty="0">
                <a:latin typeface="Calibri"/>
                <a:cs typeface="Calibri"/>
              </a:rPr>
              <a:t>PHF6</a:t>
            </a:r>
            <a:endParaRPr sz="154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80946" y="2181922"/>
            <a:ext cx="214175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" dirty="0">
                <a:latin typeface="Calibri"/>
                <a:cs typeface="Calibri"/>
              </a:rPr>
              <a:t>structural</a:t>
            </a:r>
            <a:r>
              <a:rPr sz="999" dirty="0">
                <a:latin typeface="Calibri"/>
                <a:cs typeface="Calibri"/>
              </a:rPr>
              <a:t> maintenance</a:t>
            </a:r>
            <a:r>
              <a:rPr sz="999" spc="5" dirty="0">
                <a:latin typeface="Calibri"/>
                <a:cs typeface="Calibri"/>
              </a:rPr>
              <a:t> of </a:t>
            </a:r>
            <a:r>
              <a:rPr sz="999" dirty="0">
                <a:latin typeface="Calibri"/>
                <a:cs typeface="Calibri"/>
              </a:rPr>
              <a:t>chromosomes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237038" y="2124313"/>
            <a:ext cx="40590" cy="312669"/>
          </a:xfrm>
          <a:custGeom>
            <a:avLst/>
            <a:gdLst/>
            <a:ahLst/>
            <a:cxnLst/>
            <a:rect l="l" t="t" r="r" b="b"/>
            <a:pathLst>
              <a:path w="40639" h="313055">
                <a:moveTo>
                  <a:pt x="0" y="0"/>
                </a:moveTo>
                <a:lnTo>
                  <a:pt x="11188" y="0"/>
                </a:lnTo>
                <a:lnTo>
                  <a:pt x="20256" y="1511"/>
                </a:lnTo>
                <a:lnTo>
                  <a:pt x="20256" y="3378"/>
                </a:lnTo>
                <a:lnTo>
                  <a:pt x="20256" y="152920"/>
                </a:lnTo>
                <a:lnTo>
                  <a:pt x="20256" y="154787"/>
                </a:lnTo>
                <a:lnTo>
                  <a:pt x="29324" y="156298"/>
                </a:lnTo>
                <a:lnTo>
                  <a:pt x="40500" y="156298"/>
                </a:lnTo>
                <a:lnTo>
                  <a:pt x="29324" y="156298"/>
                </a:lnTo>
                <a:lnTo>
                  <a:pt x="20256" y="157810"/>
                </a:lnTo>
                <a:lnTo>
                  <a:pt x="20256" y="159664"/>
                </a:lnTo>
                <a:lnTo>
                  <a:pt x="20256" y="309206"/>
                </a:lnTo>
                <a:lnTo>
                  <a:pt x="20256" y="311073"/>
                </a:lnTo>
                <a:lnTo>
                  <a:pt x="11188" y="312585"/>
                </a:lnTo>
                <a:lnTo>
                  <a:pt x="0" y="312585"/>
                </a:lnTo>
              </a:path>
            </a:pathLst>
          </a:custGeom>
          <a:ln w="5359">
            <a:solidFill>
              <a:srgbClr val="4A7EBB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3380946" y="1848015"/>
            <a:ext cx="152402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cohesin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complex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component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216811" y="1435627"/>
            <a:ext cx="40590" cy="312669"/>
          </a:xfrm>
          <a:custGeom>
            <a:avLst/>
            <a:gdLst/>
            <a:ahLst/>
            <a:cxnLst/>
            <a:rect l="l" t="t" r="r" b="b"/>
            <a:pathLst>
              <a:path w="40639" h="313055">
                <a:moveTo>
                  <a:pt x="0" y="0"/>
                </a:moveTo>
                <a:lnTo>
                  <a:pt x="11188" y="0"/>
                </a:lnTo>
                <a:lnTo>
                  <a:pt x="20256" y="1511"/>
                </a:lnTo>
                <a:lnTo>
                  <a:pt x="20256" y="3378"/>
                </a:lnTo>
                <a:lnTo>
                  <a:pt x="20256" y="152920"/>
                </a:lnTo>
                <a:lnTo>
                  <a:pt x="20256" y="154787"/>
                </a:lnTo>
                <a:lnTo>
                  <a:pt x="29324" y="156298"/>
                </a:lnTo>
                <a:lnTo>
                  <a:pt x="40500" y="156298"/>
                </a:lnTo>
                <a:lnTo>
                  <a:pt x="29324" y="156298"/>
                </a:lnTo>
                <a:lnTo>
                  <a:pt x="20256" y="157810"/>
                </a:lnTo>
                <a:lnTo>
                  <a:pt x="20256" y="159664"/>
                </a:lnTo>
                <a:lnTo>
                  <a:pt x="20256" y="309206"/>
                </a:lnTo>
                <a:lnTo>
                  <a:pt x="20256" y="311073"/>
                </a:lnTo>
                <a:lnTo>
                  <a:pt x="11188" y="312585"/>
                </a:lnTo>
                <a:lnTo>
                  <a:pt x="0" y="312585"/>
                </a:lnTo>
              </a:path>
            </a:pathLst>
          </a:custGeom>
          <a:ln w="5359">
            <a:solidFill>
              <a:srgbClr val="4A7EBB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3380946" y="1493562"/>
            <a:ext cx="100904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cohesin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subunit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SA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225704" y="1111999"/>
            <a:ext cx="4813080" cy="2478524"/>
            <a:chOff x="2222810" y="1113370"/>
            <a:chExt cx="4819015" cy="24815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22810" y="1113370"/>
              <a:ext cx="4811469" cy="2465579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637666" y="1720921"/>
              <a:ext cx="396875" cy="283845"/>
            </a:xfrm>
            <a:custGeom>
              <a:avLst/>
              <a:gdLst/>
              <a:ahLst/>
              <a:cxnLst/>
              <a:rect l="l" t="t" r="r" b="b"/>
              <a:pathLst>
                <a:path w="396875" h="283844">
                  <a:moveTo>
                    <a:pt x="0" y="0"/>
                  </a:moveTo>
                  <a:lnTo>
                    <a:pt x="396608" y="0"/>
                  </a:lnTo>
                  <a:lnTo>
                    <a:pt x="396608" y="283527"/>
                  </a:lnTo>
                  <a:lnTo>
                    <a:pt x="0" y="283527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6637666" y="3503063"/>
              <a:ext cx="359410" cy="84455"/>
            </a:xfrm>
            <a:custGeom>
              <a:avLst/>
              <a:gdLst/>
              <a:ahLst/>
              <a:cxnLst/>
              <a:rect l="l" t="t" r="r" b="b"/>
              <a:pathLst>
                <a:path w="359409" h="84454">
                  <a:moveTo>
                    <a:pt x="0" y="0"/>
                  </a:moveTo>
                  <a:lnTo>
                    <a:pt x="358876" y="0"/>
                  </a:lnTo>
                  <a:lnTo>
                    <a:pt x="358876" y="84353"/>
                  </a:lnTo>
                  <a:lnTo>
                    <a:pt x="0" y="84353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385D8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2304843" y="3777818"/>
            <a:ext cx="413827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The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prognostic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significance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of </a:t>
            </a:r>
            <a:r>
              <a:rPr sz="999" dirty="0">
                <a:latin typeface="Calibri"/>
                <a:cs typeface="Calibri"/>
              </a:rPr>
              <a:t>cohesin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mutations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AML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remains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controversial,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92011" y="867988"/>
            <a:ext cx="1061047" cy="18495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KMT2A(MLL)</a:t>
            </a:r>
            <a:r>
              <a:rPr sz="1099" b="1" spc="-4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5" dirty="0">
                <a:solidFill>
                  <a:srgbClr val="0070C0"/>
                </a:solidFill>
                <a:latin typeface="Calibri"/>
                <a:cs typeface="Calibri"/>
              </a:rPr>
              <a:t>PTD</a:t>
            </a:r>
            <a:endParaRPr sz="10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90753" y="3949052"/>
            <a:ext cx="237831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5-10%</a:t>
            </a:r>
            <a:r>
              <a:rPr sz="999" dirty="0">
                <a:latin typeface="Calibri"/>
                <a:cs typeface="Calibri"/>
              </a:rPr>
              <a:t> and is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associated with </a:t>
            </a:r>
            <a:r>
              <a:rPr sz="999" spc="5" dirty="0">
                <a:latin typeface="Calibri"/>
                <a:cs typeface="Calibri"/>
              </a:rPr>
              <a:t>poor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outcomes.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247500" y="1241539"/>
            <a:ext cx="4686871" cy="2565412"/>
            <a:chOff x="2244634" y="1243070"/>
            <a:chExt cx="4692650" cy="256857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44634" y="1243070"/>
              <a:ext cx="2374072" cy="256854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63237" y="1566285"/>
              <a:ext cx="2373426" cy="185909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300978" y="772668"/>
            <a:ext cx="901224" cy="59426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25370">
              <a:spcBef>
                <a:spcPts val="125"/>
              </a:spcBef>
            </a:pPr>
            <a:r>
              <a:rPr sz="649" b="1" spc="5" dirty="0">
                <a:latin typeface="Calibri"/>
                <a:cs typeface="Calibri"/>
              </a:rPr>
              <a:t>KAT6A-CREBBP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t(8;16)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749">
              <a:latin typeface="Calibri"/>
              <a:cs typeface="Calibri"/>
            </a:endParaRPr>
          </a:p>
          <a:p>
            <a:pPr marL="25370"/>
            <a:r>
              <a:rPr sz="649" b="1" spc="10" dirty="0">
                <a:latin typeface="Calibri"/>
                <a:cs typeface="Calibri"/>
              </a:rPr>
              <a:t>BCR-ABL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t(9;22</a:t>
            </a:r>
            <a:r>
              <a:rPr sz="649" spc="5" dirty="0">
                <a:latin typeface="Calibri"/>
                <a:cs typeface="Calibri"/>
              </a:rPr>
              <a:t>)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949">
              <a:latin typeface="Calibri"/>
              <a:cs typeface="Calibri"/>
            </a:endParaRPr>
          </a:p>
          <a:p>
            <a:pPr marL="12685"/>
            <a:r>
              <a:rPr sz="649" b="1" spc="5" dirty="0">
                <a:latin typeface="Calibri"/>
                <a:cs typeface="Calibri"/>
              </a:rPr>
              <a:t>PICALM-MLLT10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t(10;11)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04831" y="1469590"/>
            <a:ext cx="788967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10" dirty="0">
                <a:latin typeface="Calibri"/>
                <a:cs typeface="Calibri"/>
              </a:rPr>
              <a:t>RUNX1-USP42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t(7;21)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31728" y="1092687"/>
            <a:ext cx="2265374" cy="215668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771382" y="1504407"/>
            <a:ext cx="242904" cy="1813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2299"/>
              </a:lnSpc>
              <a:spcBef>
                <a:spcPts val="95"/>
              </a:spcBef>
            </a:pPr>
            <a:r>
              <a:rPr sz="549" b="1" spc="5" dirty="0">
                <a:latin typeface="Calibri"/>
                <a:cs typeface="Calibri"/>
              </a:rPr>
              <a:t>KMT2A  11q23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82470" y="2798927"/>
            <a:ext cx="415413" cy="18290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549" b="1" dirty="0">
                <a:latin typeface="Calibri"/>
                <a:cs typeface="Calibri"/>
              </a:rPr>
              <a:t>C</a:t>
            </a:r>
            <a:r>
              <a:rPr sz="549" b="1" spc="5" dirty="0">
                <a:latin typeface="Calibri"/>
                <a:cs typeface="Calibri"/>
              </a:rPr>
              <a:t>BFB</a:t>
            </a:r>
            <a:r>
              <a:rPr sz="549" b="1" spc="-5" dirty="0">
                <a:latin typeface="Calibri"/>
                <a:cs typeface="Calibri"/>
              </a:rPr>
              <a:t>-</a:t>
            </a:r>
            <a:r>
              <a:rPr sz="549" b="1" spc="5" dirty="0">
                <a:latin typeface="Calibri"/>
                <a:cs typeface="Calibri"/>
              </a:rPr>
              <a:t>MY</a:t>
            </a:r>
            <a:r>
              <a:rPr sz="549" b="1" dirty="0">
                <a:latin typeface="Calibri"/>
                <a:cs typeface="Calibri"/>
              </a:rPr>
              <a:t>H</a:t>
            </a:r>
            <a:r>
              <a:rPr sz="549" b="1" spc="5" dirty="0">
                <a:latin typeface="Calibri"/>
                <a:cs typeface="Calibri"/>
              </a:rPr>
              <a:t>11</a:t>
            </a:r>
            <a:endParaRPr sz="549">
              <a:latin typeface="Calibri"/>
              <a:cs typeface="Calibri"/>
            </a:endParaRPr>
          </a:p>
          <a:p>
            <a:pPr marL="12685">
              <a:spcBef>
                <a:spcPts val="15"/>
              </a:spcBef>
            </a:pPr>
            <a:r>
              <a:rPr sz="549" b="1" spc="5" dirty="0">
                <a:latin typeface="Calibri"/>
                <a:cs typeface="Calibri"/>
              </a:rPr>
              <a:t>inv(16)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79631" y="2391393"/>
            <a:ext cx="537817" cy="1813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>
              <a:lnSpc>
                <a:spcPct val="102299"/>
              </a:lnSpc>
              <a:spcBef>
                <a:spcPts val="95"/>
              </a:spcBef>
            </a:pPr>
            <a:r>
              <a:rPr sz="549" b="1" dirty="0">
                <a:latin typeface="Calibri"/>
                <a:cs typeface="Calibri"/>
              </a:rPr>
              <a:t>RU</a:t>
            </a:r>
            <a:r>
              <a:rPr sz="549" b="1" spc="5" dirty="0">
                <a:latin typeface="Calibri"/>
                <a:cs typeface="Calibri"/>
              </a:rPr>
              <a:t>N</a:t>
            </a:r>
            <a:r>
              <a:rPr sz="549" b="1" dirty="0">
                <a:latin typeface="Calibri"/>
                <a:cs typeface="Calibri"/>
              </a:rPr>
              <a:t>X</a:t>
            </a:r>
            <a:r>
              <a:rPr sz="549" b="1" spc="5" dirty="0">
                <a:latin typeface="Calibri"/>
                <a:cs typeface="Calibri"/>
              </a:rPr>
              <a:t>1</a:t>
            </a:r>
            <a:r>
              <a:rPr sz="549" b="1" dirty="0">
                <a:latin typeface="Calibri"/>
                <a:cs typeface="Calibri"/>
              </a:rPr>
              <a:t>-RU</a:t>
            </a:r>
            <a:r>
              <a:rPr sz="549" b="1" spc="5" dirty="0">
                <a:latin typeface="Calibri"/>
                <a:cs typeface="Calibri"/>
              </a:rPr>
              <a:t>N</a:t>
            </a:r>
            <a:r>
              <a:rPr sz="549" b="1" dirty="0">
                <a:latin typeface="Calibri"/>
                <a:cs typeface="Calibri"/>
              </a:rPr>
              <a:t>X1T1  t(8;21)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02961" y="1870845"/>
            <a:ext cx="407168" cy="1813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>
              <a:lnSpc>
                <a:spcPct val="102299"/>
              </a:lnSpc>
              <a:spcBef>
                <a:spcPts val="95"/>
              </a:spcBef>
            </a:pPr>
            <a:r>
              <a:rPr sz="549" b="1" dirty="0">
                <a:latin typeface="Calibri"/>
                <a:cs typeface="Calibri"/>
              </a:rPr>
              <a:t>DE</a:t>
            </a:r>
            <a:r>
              <a:rPr sz="549" b="1" spc="5" dirty="0">
                <a:latin typeface="Calibri"/>
                <a:cs typeface="Calibri"/>
              </a:rPr>
              <a:t>K</a:t>
            </a:r>
            <a:r>
              <a:rPr sz="549" b="1" spc="-5" dirty="0">
                <a:latin typeface="Calibri"/>
                <a:cs typeface="Calibri"/>
              </a:rPr>
              <a:t>-</a:t>
            </a:r>
            <a:r>
              <a:rPr sz="549" b="1" spc="5" dirty="0">
                <a:latin typeface="Calibri"/>
                <a:cs typeface="Calibri"/>
              </a:rPr>
              <a:t>N</a:t>
            </a:r>
            <a:r>
              <a:rPr sz="549" b="1" dirty="0">
                <a:latin typeface="Calibri"/>
                <a:cs typeface="Calibri"/>
              </a:rPr>
              <a:t>U</a:t>
            </a:r>
            <a:r>
              <a:rPr sz="549" b="1" spc="5" dirty="0">
                <a:latin typeface="Calibri"/>
                <a:cs typeface="Calibri"/>
              </a:rPr>
              <a:t>P214  </a:t>
            </a:r>
            <a:r>
              <a:rPr sz="549" b="1" dirty="0">
                <a:latin typeface="Calibri"/>
                <a:cs typeface="Calibri"/>
              </a:rPr>
              <a:t>t(6;9)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355722" y="745243"/>
            <a:ext cx="1022994" cy="1231017"/>
            <a:chOff x="3354222" y="746161"/>
            <a:chExt cx="1024255" cy="1232535"/>
          </a:xfrm>
        </p:grpSpPr>
        <p:sp>
          <p:nvSpPr>
            <p:cNvPr id="11" name="object 11"/>
            <p:cNvSpPr/>
            <p:nvPr/>
          </p:nvSpPr>
          <p:spPr>
            <a:xfrm>
              <a:off x="3559415" y="1328324"/>
              <a:ext cx="819150" cy="56515"/>
            </a:xfrm>
            <a:custGeom>
              <a:avLst/>
              <a:gdLst/>
              <a:ahLst/>
              <a:cxnLst/>
              <a:rect l="l" t="t" r="r" b="b"/>
              <a:pathLst>
                <a:path w="819150" h="56515">
                  <a:moveTo>
                    <a:pt x="808201" y="28067"/>
                  </a:moveTo>
                  <a:lnTo>
                    <a:pt x="768019" y="51498"/>
                  </a:lnTo>
                  <a:lnTo>
                    <a:pt x="767587" y="53136"/>
                  </a:lnTo>
                  <a:lnTo>
                    <a:pt x="769073" y="55702"/>
                  </a:lnTo>
                  <a:lnTo>
                    <a:pt x="770724" y="56134"/>
                  </a:lnTo>
                  <a:lnTo>
                    <a:pt x="814238" y="30746"/>
                  </a:lnTo>
                  <a:lnTo>
                    <a:pt x="813511" y="30746"/>
                  </a:lnTo>
                  <a:lnTo>
                    <a:pt x="813511" y="30378"/>
                  </a:lnTo>
                  <a:lnTo>
                    <a:pt x="812164" y="30378"/>
                  </a:lnTo>
                  <a:lnTo>
                    <a:pt x="808201" y="28067"/>
                  </a:lnTo>
                  <a:close/>
                </a:path>
                <a:path w="819150" h="56515">
                  <a:moveTo>
                    <a:pt x="803606" y="25387"/>
                  </a:moveTo>
                  <a:lnTo>
                    <a:pt x="0" y="25387"/>
                  </a:lnTo>
                  <a:lnTo>
                    <a:pt x="0" y="30746"/>
                  </a:lnTo>
                  <a:lnTo>
                    <a:pt x="803606" y="30746"/>
                  </a:lnTo>
                  <a:lnTo>
                    <a:pt x="808201" y="28067"/>
                  </a:lnTo>
                  <a:lnTo>
                    <a:pt x="803606" y="25387"/>
                  </a:lnTo>
                  <a:close/>
                </a:path>
                <a:path w="819150" h="56515">
                  <a:moveTo>
                    <a:pt x="814239" y="25387"/>
                  </a:moveTo>
                  <a:lnTo>
                    <a:pt x="813511" y="25387"/>
                  </a:lnTo>
                  <a:lnTo>
                    <a:pt x="813511" y="30746"/>
                  </a:lnTo>
                  <a:lnTo>
                    <a:pt x="814238" y="30746"/>
                  </a:lnTo>
                  <a:lnTo>
                    <a:pt x="818832" y="28067"/>
                  </a:lnTo>
                  <a:lnTo>
                    <a:pt x="814239" y="25387"/>
                  </a:lnTo>
                  <a:close/>
                </a:path>
                <a:path w="819150" h="56515">
                  <a:moveTo>
                    <a:pt x="812164" y="25755"/>
                  </a:moveTo>
                  <a:lnTo>
                    <a:pt x="808201" y="28067"/>
                  </a:lnTo>
                  <a:lnTo>
                    <a:pt x="812164" y="30378"/>
                  </a:lnTo>
                  <a:lnTo>
                    <a:pt x="812164" y="25755"/>
                  </a:lnTo>
                  <a:close/>
                </a:path>
                <a:path w="819150" h="56515">
                  <a:moveTo>
                    <a:pt x="813511" y="25755"/>
                  </a:moveTo>
                  <a:lnTo>
                    <a:pt x="812164" y="25755"/>
                  </a:lnTo>
                  <a:lnTo>
                    <a:pt x="812164" y="30378"/>
                  </a:lnTo>
                  <a:lnTo>
                    <a:pt x="813511" y="30378"/>
                  </a:lnTo>
                  <a:lnTo>
                    <a:pt x="813511" y="25755"/>
                  </a:lnTo>
                  <a:close/>
                </a:path>
                <a:path w="819150" h="56515">
                  <a:moveTo>
                    <a:pt x="770724" y="0"/>
                  </a:moveTo>
                  <a:lnTo>
                    <a:pt x="769073" y="431"/>
                  </a:lnTo>
                  <a:lnTo>
                    <a:pt x="767587" y="2997"/>
                  </a:lnTo>
                  <a:lnTo>
                    <a:pt x="768019" y="4635"/>
                  </a:lnTo>
                  <a:lnTo>
                    <a:pt x="808201" y="28067"/>
                  </a:lnTo>
                  <a:lnTo>
                    <a:pt x="812164" y="25755"/>
                  </a:lnTo>
                  <a:lnTo>
                    <a:pt x="813511" y="25755"/>
                  </a:lnTo>
                  <a:lnTo>
                    <a:pt x="813511" y="25387"/>
                  </a:lnTo>
                  <a:lnTo>
                    <a:pt x="814239" y="25387"/>
                  </a:lnTo>
                  <a:lnTo>
                    <a:pt x="770724" y="0"/>
                  </a:lnTo>
                  <a:close/>
                </a:path>
              </a:pathLst>
            </a:custGeom>
            <a:solidFill>
              <a:srgbClr val="4A7EB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356902" y="748841"/>
              <a:ext cx="192405" cy="1227455"/>
            </a:xfrm>
            <a:custGeom>
              <a:avLst/>
              <a:gdLst/>
              <a:ahLst/>
              <a:cxnLst/>
              <a:rect l="l" t="t" r="r" b="b"/>
              <a:pathLst>
                <a:path w="192404" h="1227455">
                  <a:moveTo>
                    <a:pt x="0" y="0"/>
                  </a:moveTo>
                  <a:lnTo>
                    <a:pt x="37370" y="1257"/>
                  </a:lnTo>
                  <a:lnTo>
                    <a:pt x="67889" y="4686"/>
                  </a:lnTo>
                  <a:lnTo>
                    <a:pt x="88466" y="9772"/>
                  </a:lnTo>
                  <a:lnTo>
                    <a:pt x="96012" y="16002"/>
                  </a:lnTo>
                  <a:lnTo>
                    <a:pt x="96012" y="597535"/>
                  </a:lnTo>
                  <a:lnTo>
                    <a:pt x="103555" y="603757"/>
                  </a:lnTo>
                  <a:lnTo>
                    <a:pt x="124128" y="608839"/>
                  </a:lnTo>
                  <a:lnTo>
                    <a:pt x="154642" y="612267"/>
                  </a:lnTo>
                  <a:lnTo>
                    <a:pt x="192011" y="613524"/>
                  </a:lnTo>
                  <a:lnTo>
                    <a:pt x="154642" y="614781"/>
                  </a:lnTo>
                  <a:lnTo>
                    <a:pt x="124128" y="618210"/>
                  </a:lnTo>
                  <a:lnTo>
                    <a:pt x="103555" y="623296"/>
                  </a:lnTo>
                  <a:lnTo>
                    <a:pt x="96012" y="629526"/>
                  </a:lnTo>
                  <a:lnTo>
                    <a:pt x="96012" y="1211059"/>
                  </a:lnTo>
                  <a:lnTo>
                    <a:pt x="88466" y="1217288"/>
                  </a:lnTo>
                  <a:lnTo>
                    <a:pt x="67889" y="1222375"/>
                  </a:lnTo>
                  <a:lnTo>
                    <a:pt x="37370" y="1225804"/>
                  </a:lnTo>
                  <a:lnTo>
                    <a:pt x="0" y="1227061"/>
                  </a:lnTo>
                </a:path>
              </a:pathLst>
            </a:custGeom>
            <a:ln w="5359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4183367" y="1548927"/>
            <a:ext cx="457905" cy="9849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549" b="1" spc="10" dirty="0">
                <a:latin typeface="Calibri"/>
                <a:cs typeface="Calibri"/>
              </a:rPr>
              <a:t>M</a:t>
            </a:r>
            <a:r>
              <a:rPr sz="549" b="1" dirty="0">
                <a:latin typeface="Calibri"/>
                <a:cs typeface="Calibri"/>
              </a:rPr>
              <a:t>ECO</a:t>
            </a:r>
            <a:r>
              <a:rPr sz="549" b="1" spc="10" dirty="0">
                <a:latin typeface="Calibri"/>
                <a:cs typeface="Calibri"/>
              </a:rPr>
              <a:t>M</a:t>
            </a:r>
            <a:r>
              <a:rPr sz="549" b="1" dirty="0">
                <a:latin typeface="Calibri"/>
                <a:cs typeface="Calibri"/>
              </a:rPr>
              <a:t> </a:t>
            </a:r>
            <a:r>
              <a:rPr sz="549" b="1" spc="5" dirty="0">
                <a:latin typeface="Calibri"/>
                <a:cs typeface="Calibri"/>
              </a:rPr>
              <a:t>inv(3)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06609" y="1973017"/>
            <a:ext cx="806725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dirty="0">
                <a:latin typeface="Calibri"/>
                <a:cs typeface="Calibri"/>
              </a:rPr>
              <a:t>STAT5B-RARA</a:t>
            </a:r>
            <a:r>
              <a:rPr sz="649" b="1" spc="-30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t(17;17)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96336" y="1726440"/>
            <a:ext cx="804188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10" dirty="0">
                <a:latin typeface="Calibri"/>
                <a:cs typeface="Calibri"/>
              </a:rPr>
              <a:t>RUNX1-ZFPM2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t(8;21)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752450" y="985300"/>
            <a:ext cx="3537667" cy="1262728"/>
            <a:chOff x="2750206" y="986514"/>
            <a:chExt cx="3542029" cy="12642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01594" y="1236395"/>
              <a:ext cx="1088942" cy="89088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50206" y="986514"/>
              <a:ext cx="771693" cy="126376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968468" y="1313014"/>
              <a:ext cx="1323340" cy="737870"/>
            </a:xfrm>
            <a:custGeom>
              <a:avLst/>
              <a:gdLst/>
              <a:ahLst/>
              <a:cxnLst/>
              <a:rect l="l" t="t" r="r" b="b"/>
              <a:pathLst>
                <a:path w="1323339" h="737869">
                  <a:moveTo>
                    <a:pt x="1323339" y="0"/>
                  </a:moveTo>
                  <a:lnTo>
                    <a:pt x="0" y="0"/>
                  </a:lnTo>
                  <a:lnTo>
                    <a:pt x="0" y="737654"/>
                  </a:lnTo>
                  <a:lnTo>
                    <a:pt x="1323339" y="737654"/>
                  </a:lnTo>
                  <a:lnTo>
                    <a:pt x="1323339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4967980" y="1311397"/>
            <a:ext cx="1321710" cy="27710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16694">
              <a:lnSpc>
                <a:spcPts val="1049"/>
              </a:lnSpc>
            </a:pPr>
            <a:r>
              <a:rPr sz="999" spc="-10" dirty="0">
                <a:latin typeface="Calibri"/>
                <a:cs typeface="Calibri"/>
              </a:rPr>
              <a:t>Totalmente</a:t>
            </a:r>
            <a:endParaRPr sz="999">
              <a:latin typeface="Calibri"/>
              <a:cs typeface="Calibri"/>
            </a:endParaRPr>
          </a:p>
          <a:p>
            <a:pPr marL="352002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automatizado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662342" y="885017"/>
            <a:ext cx="3903612" cy="1591253"/>
            <a:chOff x="2659987" y="886108"/>
            <a:chExt cx="3908425" cy="1593215"/>
          </a:xfrm>
        </p:grpSpPr>
        <p:sp>
          <p:nvSpPr>
            <p:cNvPr id="9" name="object 9"/>
            <p:cNvSpPr/>
            <p:nvPr/>
          </p:nvSpPr>
          <p:spPr>
            <a:xfrm>
              <a:off x="2665346" y="891467"/>
              <a:ext cx="3898265" cy="1583055"/>
            </a:xfrm>
            <a:custGeom>
              <a:avLst/>
              <a:gdLst/>
              <a:ahLst/>
              <a:cxnLst/>
              <a:rect l="l" t="t" r="r" b="b"/>
              <a:pathLst>
                <a:path w="3898265" h="1583055">
                  <a:moveTo>
                    <a:pt x="0" y="0"/>
                  </a:moveTo>
                  <a:lnTo>
                    <a:pt x="3897693" y="0"/>
                  </a:lnTo>
                  <a:lnTo>
                    <a:pt x="3897693" y="1582445"/>
                  </a:lnTo>
                  <a:lnTo>
                    <a:pt x="0" y="1582445"/>
                  </a:lnTo>
                  <a:lnTo>
                    <a:pt x="0" y="0"/>
                  </a:lnTo>
                  <a:close/>
                </a:path>
              </a:pathLst>
            </a:custGeom>
            <a:ln w="10718">
              <a:solidFill>
                <a:srgbClr val="9BBB5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76425" y="1738928"/>
              <a:ext cx="214661" cy="173012"/>
            </a:xfrm>
            <a:prstGeom prst="rect">
              <a:avLst/>
            </a:prstGeom>
          </p:spPr>
        </p:pic>
      </p:grpSp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67696" y="2566260"/>
            <a:ext cx="3391149" cy="1761794"/>
          </a:xfrm>
          <a:prstGeom prst="rect">
            <a:avLst/>
          </a:prstGeom>
        </p:spPr>
      </p:pic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70052" y="967303"/>
            <a:ext cx="2380854" cy="126780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5" dirty="0">
                <a:solidFill>
                  <a:srgbClr val="0070C0"/>
                </a:solidFill>
                <a:latin typeface="Calibri"/>
                <a:cs typeface="Calibri"/>
              </a:rPr>
              <a:t>Revisión</a:t>
            </a:r>
            <a:r>
              <a:rPr sz="1099" b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Genes</a:t>
            </a:r>
            <a:r>
              <a:rPr sz="1099" b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Consenso</a:t>
            </a:r>
            <a:r>
              <a:rPr sz="1099" b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1099" b="1" spc="10" dirty="0">
                <a:solidFill>
                  <a:srgbClr val="0070C0"/>
                </a:solidFill>
                <a:latin typeface="Calibri"/>
                <a:cs typeface="Calibri"/>
              </a:rPr>
              <a:t>PETHEMA</a:t>
            </a:r>
            <a:endParaRPr sz="10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98">
              <a:latin typeface="Calibri"/>
              <a:cs typeface="Calibri"/>
            </a:endParaRPr>
          </a:p>
          <a:p>
            <a:pPr marL="185832" indent="-161096">
              <a:spcBef>
                <a:spcPts val="824"/>
              </a:spcBef>
              <a:buClr>
                <a:srgbClr val="4F81BD"/>
              </a:buClr>
              <a:buFont typeface="Courier New"/>
              <a:buChar char="o"/>
              <a:tabLst>
                <a:tab pos="186466" algn="l"/>
              </a:tabLst>
            </a:pPr>
            <a:r>
              <a:rPr sz="999" dirty="0">
                <a:latin typeface="Calibri"/>
                <a:cs typeface="Calibri"/>
              </a:rPr>
              <a:t>Incluir nuevos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genes: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Cohesinas,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MLL-DPT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4F81BD"/>
              </a:buClr>
              <a:buFont typeface="Courier New"/>
              <a:buChar char="o"/>
            </a:pPr>
            <a:endParaRPr sz="949">
              <a:latin typeface="Calibri"/>
              <a:cs typeface="Calibri"/>
            </a:endParaRPr>
          </a:p>
          <a:p>
            <a:pPr marL="185832" indent="-161096">
              <a:buClr>
                <a:srgbClr val="4F81BD"/>
              </a:buClr>
              <a:buFont typeface="Courier New"/>
              <a:buChar char="o"/>
              <a:tabLst>
                <a:tab pos="186466" algn="l"/>
              </a:tabLst>
            </a:pPr>
            <a:r>
              <a:rPr sz="999" dirty="0">
                <a:latin typeface="Calibri"/>
                <a:cs typeface="Calibri"/>
              </a:rPr>
              <a:t>Incluir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reordenamientos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4F81BD"/>
              </a:buClr>
              <a:buFont typeface="Courier New"/>
              <a:buChar char="o"/>
            </a:pPr>
            <a:endParaRPr sz="949">
              <a:latin typeface="Calibri"/>
              <a:cs typeface="Calibri"/>
            </a:endParaRPr>
          </a:p>
          <a:p>
            <a:pPr marL="185832" indent="-161096">
              <a:buClr>
                <a:srgbClr val="4F81BD"/>
              </a:buClr>
              <a:buFont typeface="Courier New"/>
              <a:buChar char="o"/>
              <a:tabLst>
                <a:tab pos="186466" algn="l"/>
              </a:tabLst>
            </a:pPr>
            <a:r>
              <a:rPr sz="999" dirty="0">
                <a:latin typeface="Calibri"/>
                <a:cs typeface="Calibri"/>
              </a:rPr>
              <a:t>Incluir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CNVs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45151" y="982480"/>
            <a:ext cx="791952" cy="679580"/>
          </a:xfrm>
          <a:prstGeom prst="rect">
            <a:avLst/>
          </a:prstGeom>
        </p:spPr>
      </p:pic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3532734" y="1630845"/>
            <a:ext cx="368481" cy="488981"/>
            <a:chOff x="3531452" y="1632856"/>
            <a:chExt cx="368935" cy="489584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31452" y="1635340"/>
              <a:ext cx="192481" cy="48675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59784" y="1632856"/>
              <a:ext cx="140322" cy="482587"/>
            </a:xfrm>
            <a:prstGeom prst="rect">
              <a:avLst/>
            </a:prstGeom>
          </p:spPr>
        </p:pic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415187" y="1509399"/>
          <a:ext cx="1840499" cy="198129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261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87492">
                <a:tc rowSpan="4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Pacientes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7271" marB="0" vert="vert270">
                    <a:solidFill>
                      <a:srgbClr val="D7E4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R="698500" algn="ctr">
                        <a:lnSpc>
                          <a:spcPts val="1195"/>
                        </a:lnSpc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2715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R="697865" algn="ctr">
                        <a:lnSpc>
                          <a:spcPts val="1195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pacientes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9050">
                      <a:solidFill>
                        <a:srgbClr val="D7E4BD"/>
                      </a:solidFill>
                      <a:prstDash val="solid"/>
                    </a:lnR>
                    <a:lnT w="19050">
                      <a:solidFill>
                        <a:srgbClr val="D7E4BD"/>
                      </a:solidFill>
                      <a:prstDash val="solid"/>
                    </a:lnT>
                    <a:lnB w="19050">
                      <a:solidFill>
                        <a:srgbClr val="D7E4B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936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305" marB="0" vert="vert270">
                    <a:solidFill>
                      <a:srgbClr val="D7E4BD"/>
                    </a:solidFill>
                  </a:tcPr>
                </a:tc>
                <a:tc>
                  <a:txBody>
                    <a:bodyPr/>
                    <a:lstStyle/>
                    <a:p>
                      <a:pPr marR="74930" algn="ctr">
                        <a:lnSpc>
                          <a:spcPts val="1140"/>
                        </a:lnSpc>
                        <a:spcBef>
                          <a:spcPts val="675"/>
                        </a:spcBef>
                        <a:tabLst>
                          <a:tab pos="720725" algn="l"/>
                        </a:tabLst>
                      </a:pPr>
                      <a:r>
                        <a:rPr sz="1500" spc="7" baseline="5555" dirty="0">
                          <a:latin typeface="Calibri"/>
                          <a:cs typeface="Calibri"/>
                        </a:rPr>
                        <a:t>1536	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1179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R="94615" algn="ctr">
                        <a:lnSpc>
                          <a:spcPts val="1140"/>
                        </a:lnSpc>
                        <a:tabLst>
                          <a:tab pos="74168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hombres	</a:t>
                      </a:r>
                      <a:r>
                        <a:rPr sz="1500" baseline="-5555" dirty="0">
                          <a:latin typeface="Calibri"/>
                          <a:cs typeface="Calibri"/>
                        </a:rPr>
                        <a:t>mujeres</a:t>
                      </a:r>
                      <a:endParaRPr sz="1500" baseline="-5555">
                        <a:latin typeface="Calibri"/>
                        <a:cs typeface="Calibri"/>
                      </a:endParaRPr>
                    </a:p>
                  </a:txBody>
                  <a:tcPr marL="0" marR="0" marT="85619" marB="0">
                    <a:lnR w="19050">
                      <a:solidFill>
                        <a:srgbClr val="D7E4BD"/>
                      </a:solidFill>
                      <a:prstDash val="solid"/>
                    </a:lnR>
                    <a:lnT w="19050">
                      <a:solidFill>
                        <a:srgbClr val="D7E4BD"/>
                      </a:solidFill>
                      <a:prstDash val="solid"/>
                    </a:lnT>
                    <a:lnB w="19050">
                      <a:solidFill>
                        <a:srgbClr val="D7E4B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039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305" marB="0" vert="vert270">
                    <a:solidFill>
                      <a:srgbClr val="D7E4BD"/>
                    </a:solidFill>
                  </a:tcPr>
                </a:tc>
                <a:tc>
                  <a:txBody>
                    <a:bodyPr/>
                    <a:lstStyle/>
                    <a:p>
                      <a:pPr marR="40005" algn="ctr">
                        <a:lnSpc>
                          <a:spcPts val="1195"/>
                        </a:lnSpc>
                        <a:spcBef>
                          <a:spcPts val="880"/>
                        </a:spcBef>
                        <a:tabLst>
                          <a:tab pos="765810" algn="l"/>
                        </a:tabLst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1244	1471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R="39370" algn="ctr">
                        <a:lnSpc>
                          <a:spcPts val="1195"/>
                        </a:lnSpc>
                        <a:tabLst>
                          <a:tab pos="765810" algn="l"/>
                        </a:tabLst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&lt;65 años	≥65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años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11622" marB="0">
                    <a:lnR w="19050">
                      <a:solidFill>
                        <a:srgbClr val="D7E4BD"/>
                      </a:solidFill>
                      <a:prstDash val="solid"/>
                    </a:lnR>
                    <a:lnT w="19050">
                      <a:solidFill>
                        <a:srgbClr val="D7E4BD"/>
                      </a:solidFill>
                      <a:prstDash val="solid"/>
                    </a:lnT>
                    <a:lnB w="19050">
                      <a:solidFill>
                        <a:srgbClr val="D7E4B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04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305" marB="0" vert="vert270">
                    <a:solidFill>
                      <a:srgbClr val="D7E4BD"/>
                    </a:solidFill>
                  </a:tcPr>
                </a:tc>
                <a:tc>
                  <a:txBody>
                    <a:bodyPr/>
                    <a:lstStyle/>
                    <a:p>
                      <a:pPr marL="201295">
                        <a:lnSpc>
                          <a:spcPct val="100000"/>
                        </a:lnSpc>
                        <a:spcBef>
                          <a:spcPts val="75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Mediana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edad: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66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años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95767" marB="0">
                    <a:lnR w="19050">
                      <a:solidFill>
                        <a:srgbClr val="D7E4BD"/>
                      </a:solidFill>
                      <a:prstDash val="solid"/>
                    </a:lnR>
                    <a:lnT w="19050">
                      <a:solidFill>
                        <a:srgbClr val="D7E4BD"/>
                      </a:solidFill>
                      <a:prstDash val="solid"/>
                    </a:lnT>
                    <a:lnB w="19050">
                      <a:solidFill>
                        <a:srgbClr val="D7E4BD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4491734" y="1509400"/>
          <a:ext cx="2224202" cy="19800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68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51533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Muestras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661" marB="0" vert="vert270">
                    <a:solidFill>
                      <a:srgbClr val="FCD5B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1504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2974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muestras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297815" marR="103505" indent="-174625">
                        <a:lnSpc>
                          <a:spcPts val="1190"/>
                        </a:lnSpc>
                        <a:spcBef>
                          <a:spcPts val="815"/>
                        </a:spcBef>
                        <a:tabLst>
                          <a:tab pos="925830" algn="l"/>
                          <a:tab pos="152019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Diagnóstico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Recaída</a:t>
                      </a:r>
                      <a:r>
                        <a:rPr sz="1000" spc="1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Resistencia </a:t>
                      </a:r>
                      <a:r>
                        <a:rPr sz="1000" spc="-2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2435	251	171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4440" marB="0">
                    <a:lnR w="19050">
                      <a:solidFill>
                        <a:srgbClr val="FCD5B5"/>
                      </a:solidFill>
                      <a:prstDash val="solid"/>
                    </a:lnR>
                    <a:lnT w="19050">
                      <a:solidFill>
                        <a:srgbClr val="FCD5B5"/>
                      </a:solidFill>
                      <a:prstDash val="solid"/>
                    </a:lnT>
                    <a:lnB w="19050">
                      <a:solidFill>
                        <a:srgbClr val="FCD5B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849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9685" marB="0" vert="vert270">
                    <a:solidFill>
                      <a:srgbClr val="FCD5B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36957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Muestras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pareadas: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262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9050">
                      <a:solidFill>
                        <a:srgbClr val="FCD5B5"/>
                      </a:solidFill>
                      <a:prstDash val="solid"/>
                    </a:lnR>
                    <a:lnT w="19050">
                      <a:solidFill>
                        <a:srgbClr val="FCD5B5"/>
                      </a:solidFill>
                      <a:prstDash val="solid"/>
                    </a:lnT>
                    <a:lnB w="19050">
                      <a:solidFill>
                        <a:srgbClr val="FCD5B5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34274" y="1605000"/>
            <a:ext cx="500811" cy="391272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441845" y="868255"/>
            <a:ext cx="458753" cy="276310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996142" y="828826"/>
            <a:ext cx="3149526" cy="276978"/>
          </a:xfrm>
          <a:prstGeom prst="rect">
            <a:avLst/>
          </a:prstGeom>
          <a:ln w="14287">
            <a:solidFill>
              <a:srgbClr val="215968"/>
            </a:solidFill>
          </a:ln>
        </p:spPr>
        <p:txBody>
          <a:bodyPr vert="horz" wrap="square" lIns="0" tIns="69130" rIns="0" bIns="0" rtlCol="0">
            <a:spAutoFit/>
          </a:bodyPr>
          <a:lstStyle/>
          <a:p>
            <a:pPr marL="161731">
              <a:spcBef>
                <a:spcPts val="544"/>
              </a:spcBef>
            </a:pPr>
            <a:r>
              <a:rPr sz="1348" b="1" spc="-10" dirty="0">
                <a:solidFill>
                  <a:srgbClr val="215968"/>
                </a:solidFill>
                <a:latin typeface="Calibri"/>
                <a:cs typeface="Calibri"/>
              </a:rPr>
              <a:t>Validación</a:t>
            </a:r>
            <a:r>
              <a:rPr sz="1348" b="1" spc="-35" dirty="0">
                <a:solidFill>
                  <a:srgbClr val="215968"/>
                </a:solidFill>
                <a:latin typeface="Calibri"/>
                <a:cs typeface="Calibri"/>
              </a:rPr>
              <a:t> </a:t>
            </a:r>
            <a:r>
              <a:rPr sz="1348" b="1" spc="-10" dirty="0">
                <a:solidFill>
                  <a:srgbClr val="215968"/>
                </a:solidFill>
                <a:latin typeface="Calibri"/>
                <a:cs typeface="Calibri"/>
              </a:rPr>
              <a:t>clínica</a:t>
            </a:r>
            <a:endParaRPr sz="13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875357" y="1234956"/>
            <a:ext cx="139401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9063</a:t>
            </a:r>
            <a:r>
              <a:rPr sz="999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variantes</a:t>
            </a:r>
            <a:r>
              <a:rPr sz="999" u="sng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detectadas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900930" y="3371490"/>
            <a:ext cx="1317905" cy="156773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8392" rIns="0" bIns="0" rtlCol="0">
            <a:spAutoFit/>
          </a:bodyPr>
          <a:lstStyle/>
          <a:p>
            <a:pPr marL="201688">
              <a:spcBef>
                <a:spcPts val="145"/>
              </a:spcBef>
            </a:pPr>
            <a:r>
              <a:rPr sz="899" dirty="0">
                <a:latin typeface="Calibri"/>
                <a:cs typeface="Calibri"/>
              </a:rPr>
              <a:t>3,06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mut</a:t>
            </a:r>
            <a:r>
              <a:rPr sz="899" spc="-2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/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paciente</a:t>
            </a:r>
            <a:endParaRPr sz="8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425496" y="1995960"/>
            <a:ext cx="2518480" cy="1126371"/>
            <a:chOff x="4425315" y="1998421"/>
            <a:chExt cx="2521585" cy="1127760"/>
          </a:xfrm>
        </p:grpSpPr>
        <p:sp>
          <p:nvSpPr>
            <p:cNvPr id="6" name="object 6"/>
            <p:cNvSpPr/>
            <p:nvPr/>
          </p:nvSpPr>
          <p:spPr>
            <a:xfrm>
              <a:off x="4805159" y="2106448"/>
              <a:ext cx="2141855" cy="763270"/>
            </a:xfrm>
            <a:custGeom>
              <a:avLst/>
              <a:gdLst/>
              <a:ahLst/>
              <a:cxnLst/>
              <a:rect l="l" t="t" r="r" b="b"/>
              <a:pathLst>
                <a:path w="2141854" h="763269">
                  <a:moveTo>
                    <a:pt x="0" y="762927"/>
                  </a:moveTo>
                  <a:lnTo>
                    <a:pt x="157734" y="762927"/>
                  </a:lnTo>
                </a:path>
                <a:path w="2141854" h="763269">
                  <a:moveTo>
                    <a:pt x="229743" y="762927"/>
                  </a:moveTo>
                  <a:lnTo>
                    <a:pt x="385749" y="762927"/>
                  </a:lnTo>
                </a:path>
                <a:path w="2141854" h="763269">
                  <a:moveTo>
                    <a:pt x="457758" y="762927"/>
                  </a:moveTo>
                  <a:lnTo>
                    <a:pt x="615492" y="762927"/>
                  </a:lnTo>
                </a:path>
                <a:path w="2141854" h="763269">
                  <a:moveTo>
                    <a:pt x="229743" y="507479"/>
                  </a:moveTo>
                  <a:lnTo>
                    <a:pt x="385749" y="507479"/>
                  </a:lnTo>
                </a:path>
                <a:path w="2141854" h="763269">
                  <a:moveTo>
                    <a:pt x="457758" y="507479"/>
                  </a:moveTo>
                  <a:lnTo>
                    <a:pt x="615492" y="507479"/>
                  </a:lnTo>
                </a:path>
                <a:path w="2141854" h="763269">
                  <a:moveTo>
                    <a:pt x="229743" y="253733"/>
                  </a:moveTo>
                  <a:lnTo>
                    <a:pt x="385749" y="253733"/>
                  </a:lnTo>
                </a:path>
                <a:path w="2141854" h="763269">
                  <a:moveTo>
                    <a:pt x="457758" y="253733"/>
                  </a:moveTo>
                  <a:lnTo>
                    <a:pt x="615492" y="253733"/>
                  </a:lnTo>
                </a:path>
                <a:path w="2141854" h="763269">
                  <a:moveTo>
                    <a:pt x="229743" y="0"/>
                  </a:moveTo>
                  <a:lnTo>
                    <a:pt x="385749" y="0"/>
                  </a:lnTo>
                </a:path>
                <a:path w="2141854" h="763269">
                  <a:moveTo>
                    <a:pt x="457758" y="0"/>
                  </a:moveTo>
                  <a:lnTo>
                    <a:pt x="2141524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190909" y="1998421"/>
              <a:ext cx="72390" cy="1125220"/>
            </a:xfrm>
            <a:custGeom>
              <a:avLst/>
              <a:gdLst/>
              <a:ahLst/>
              <a:cxnLst/>
              <a:rect l="l" t="t" r="r" b="b"/>
              <a:pathLst>
                <a:path w="72389" h="1125220">
                  <a:moveTo>
                    <a:pt x="72009" y="0"/>
                  </a:moveTo>
                  <a:lnTo>
                    <a:pt x="0" y="0"/>
                  </a:lnTo>
                  <a:lnTo>
                    <a:pt x="0" y="1124864"/>
                  </a:lnTo>
                  <a:lnTo>
                    <a:pt x="72009" y="1124864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805159" y="2360182"/>
              <a:ext cx="158115" cy="254000"/>
            </a:xfrm>
            <a:custGeom>
              <a:avLst/>
              <a:gdLst/>
              <a:ahLst/>
              <a:cxnLst/>
              <a:rect l="l" t="t" r="r" b="b"/>
              <a:pathLst>
                <a:path w="158114" h="254000">
                  <a:moveTo>
                    <a:pt x="0" y="253745"/>
                  </a:moveTo>
                  <a:lnTo>
                    <a:pt x="157734" y="253745"/>
                  </a:lnTo>
                </a:path>
                <a:path w="158114" h="254000">
                  <a:moveTo>
                    <a:pt x="0" y="0"/>
                  </a:moveTo>
                  <a:lnTo>
                    <a:pt x="157734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962893" y="2061857"/>
              <a:ext cx="72390" cy="1061720"/>
            </a:xfrm>
            <a:custGeom>
              <a:avLst/>
              <a:gdLst/>
              <a:ahLst/>
              <a:cxnLst/>
              <a:rect l="l" t="t" r="r" b="b"/>
              <a:pathLst>
                <a:path w="72389" h="1061720">
                  <a:moveTo>
                    <a:pt x="72009" y="0"/>
                  </a:moveTo>
                  <a:lnTo>
                    <a:pt x="0" y="0"/>
                  </a:lnTo>
                  <a:lnTo>
                    <a:pt x="0" y="1061427"/>
                  </a:lnTo>
                  <a:lnTo>
                    <a:pt x="72009" y="1061427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492661" y="2360182"/>
              <a:ext cx="1454150" cy="509270"/>
            </a:xfrm>
            <a:custGeom>
              <a:avLst/>
              <a:gdLst/>
              <a:ahLst/>
              <a:cxnLst/>
              <a:rect l="l" t="t" r="r" b="b"/>
              <a:pathLst>
                <a:path w="1454150" h="509269">
                  <a:moveTo>
                    <a:pt x="0" y="509193"/>
                  </a:moveTo>
                  <a:lnTo>
                    <a:pt x="157721" y="509193"/>
                  </a:lnTo>
                </a:path>
                <a:path w="1454150" h="509269">
                  <a:moveTo>
                    <a:pt x="0" y="253745"/>
                  </a:moveTo>
                  <a:lnTo>
                    <a:pt x="157721" y="253745"/>
                  </a:lnTo>
                </a:path>
                <a:path w="1454150" h="509269">
                  <a:moveTo>
                    <a:pt x="0" y="0"/>
                  </a:moveTo>
                  <a:lnTo>
                    <a:pt x="1454022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420652" y="2205875"/>
              <a:ext cx="72390" cy="917575"/>
            </a:xfrm>
            <a:custGeom>
              <a:avLst/>
              <a:gdLst/>
              <a:ahLst/>
              <a:cxnLst/>
              <a:rect l="l" t="t" r="r" b="b"/>
              <a:pathLst>
                <a:path w="72389" h="917575">
                  <a:moveTo>
                    <a:pt x="72009" y="0"/>
                  </a:moveTo>
                  <a:lnTo>
                    <a:pt x="0" y="0"/>
                  </a:lnTo>
                  <a:lnTo>
                    <a:pt x="0" y="917409"/>
                  </a:lnTo>
                  <a:lnTo>
                    <a:pt x="72009" y="917409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425315" y="2613927"/>
              <a:ext cx="307975" cy="0"/>
            </a:xfrm>
            <a:custGeom>
              <a:avLst/>
              <a:gdLst/>
              <a:ahLst/>
              <a:cxnLst/>
              <a:rect l="l" t="t" r="r" b="b"/>
              <a:pathLst>
                <a:path w="307975">
                  <a:moveTo>
                    <a:pt x="0" y="0"/>
                  </a:moveTo>
                  <a:lnTo>
                    <a:pt x="307848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4733163" y="2252167"/>
              <a:ext cx="72390" cy="871219"/>
            </a:xfrm>
            <a:custGeom>
              <a:avLst/>
              <a:gdLst/>
              <a:ahLst/>
              <a:cxnLst/>
              <a:rect l="l" t="t" r="r" b="b"/>
              <a:pathLst>
                <a:path w="72389" h="871219">
                  <a:moveTo>
                    <a:pt x="71996" y="0"/>
                  </a:moveTo>
                  <a:lnTo>
                    <a:pt x="0" y="0"/>
                  </a:lnTo>
                  <a:lnTo>
                    <a:pt x="0" y="871118"/>
                  </a:lnTo>
                  <a:lnTo>
                    <a:pt x="71996" y="871118"/>
                  </a:lnTo>
                  <a:lnTo>
                    <a:pt x="71996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722391" y="2613927"/>
              <a:ext cx="1224915" cy="255904"/>
            </a:xfrm>
            <a:custGeom>
              <a:avLst/>
              <a:gdLst/>
              <a:ahLst/>
              <a:cxnLst/>
              <a:rect l="l" t="t" r="r" b="b"/>
              <a:pathLst>
                <a:path w="1224915" h="255905">
                  <a:moveTo>
                    <a:pt x="0" y="255447"/>
                  </a:moveTo>
                  <a:lnTo>
                    <a:pt x="1224292" y="255447"/>
                  </a:lnTo>
                </a:path>
                <a:path w="1224915" h="255905">
                  <a:moveTo>
                    <a:pt x="0" y="0"/>
                  </a:moveTo>
                  <a:lnTo>
                    <a:pt x="1224292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503420" y="2605341"/>
              <a:ext cx="2364740" cy="518159"/>
            </a:xfrm>
            <a:custGeom>
              <a:avLst/>
              <a:gdLst/>
              <a:ahLst/>
              <a:cxnLst/>
              <a:rect l="l" t="t" r="r" b="b"/>
              <a:pathLst>
                <a:path w="2364740" h="518160">
                  <a:moveTo>
                    <a:pt x="72009" y="353187"/>
                  </a:moveTo>
                  <a:lnTo>
                    <a:pt x="0" y="353187"/>
                  </a:lnTo>
                  <a:lnTo>
                    <a:pt x="0" y="517944"/>
                  </a:lnTo>
                  <a:lnTo>
                    <a:pt x="72009" y="517944"/>
                  </a:lnTo>
                  <a:lnTo>
                    <a:pt x="72009" y="353187"/>
                  </a:lnTo>
                  <a:close/>
                </a:path>
                <a:path w="2364740" h="518160">
                  <a:moveTo>
                    <a:pt x="1218971" y="0"/>
                  </a:moveTo>
                  <a:lnTo>
                    <a:pt x="1146962" y="0"/>
                  </a:lnTo>
                  <a:lnTo>
                    <a:pt x="1146962" y="517944"/>
                  </a:lnTo>
                  <a:lnTo>
                    <a:pt x="1218971" y="517944"/>
                  </a:lnTo>
                  <a:lnTo>
                    <a:pt x="1218971" y="0"/>
                  </a:lnTo>
                  <a:close/>
                </a:path>
                <a:path w="2364740" h="518160">
                  <a:moveTo>
                    <a:pt x="1446987" y="300037"/>
                  </a:moveTo>
                  <a:lnTo>
                    <a:pt x="1376705" y="300037"/>
                  </a:lnTo>
                  <a:lnTo>
                    <a:pt x="1376705" y="517944"/>
                  </a:lnTo>
                  <a:lnTo>
                    <a:pt x="1446987" y="517944"/>
                  </a:lnTo>
                  <a:lnTo>
                    <a:pt x="1446987" y="300037"/>
                  </a:lnTo>
                  <a:close/>
                </a:path>
                <a:path w="2364740" h="518160">
                  <a:moveTo>
                    <a:pt x="1676730" y="392620"/>
                  </a:moveTo>
                  <a:lnTo>
                    <a:pt x="1604721" y="392620"/>
                  </a:lnTo>
                  <a:lnTo>
                    <a:pt x="1604721" y="517944"/>
                  </a:lnTo>
                  <a:lnTo>
                    <a:pt x="1676730" y="517944"/>
                  </a:lnTo>
                  <a:lnTo>
                    <a:pt x="1676730" y="392620"/>
                  </a:lnTo>
                  <a:close/>
                </a:path>
                <a:path w="2364740" h="518160">
                  <a:moveTo>
                    <a:pt x="1906473" y="476618"/>
                  </a:moveTo>
                  <a:lnTo>
                    <a:pt x="1834464" y="476618"/>
                  </a:lnTo>
                  <a:lnTo>
                    <a:pt x="1834464" y="517944"/>
                  </a:lnTo>
                  <a:lnTo>
                    <a:pt x="1906473" y="517944"/>
                  </a:lnTo>
                  <a:lnTo>
                    <a:pt x="1906473" y="476618"/>
                  </a:lnTo>
                  <a:close/>
                </a:path>
                <a:path w="2364740" h="518160">
                  <a:moveTo>
                    <a:pt x="2136190" y="490334"/>
                  </a:moveTo>
                  <a:lnTo>
                    <a:pt x="2064194" y="490334"/>
                  </a:lnTo>
                  <a:lnTo>
                    <a:pt x="2064194" y="517944"/>
                  </a:lnTo>
                  <a:lnTo>
                    <a:pt x="2136190" y="517944"/>
                  </a:lnTo>
                  <a:lnTo>
                    <a:pt x="2136190" y="490334"/>
                  </a:lnTo>
                  <a:close/>
                </a:path>
                <a:path w="2364740" h="518160">
                  <a:moveTo>
                    <a:pt x="2364232" y="507479"/>
                  </a:moveTo>
                  <a:lnTo>
                    <a:pt x="2292223" y="507479"/>
                  </a:lnTo>
                  <a:lnTo>
                    <a:pt x="2292223" y="517944"/>
                  </a:lnTo>
                  <a:lnTo>
                    <a:pt x="2364232" y="517944"/>
                  </a:lnTo>
                  <a:lnTo>
                    <a:pt x="2364232" y="507479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425315" y="3123294"/>
              <a:ext cx="2521585" cy="0"/>
            </a:xfrm>
            <a:custGeom>
              <a:avLst/>
              <a:gdLst/>
              <a:ahLst/>
              <a:cxnLst/>
              <a:rect l="l" t="t" r="r" b="b"/>
              <a:pathLst>
                <a:path w="2521584">
                  <a:moveTo>
                    <a:pt x="0" y="0"/>
                  </a:moveTo>
                  <a:lnTo>
                    <a:pt x="2521369" y="0"/>
                  </a:lnTo>
                </a:path>
              </a:pathLst>
            </a:custGeom>
            <a:ln w="5359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/>
          <p:nvPr/>
        </p:nvSpPr>
        <p:spPr>
          <a:xfrm>
            <a:off x="4425496" y="1849672"/>
            <a:ext cx="2518480" cy="0"/>
          </a:xfrm>
          <a:custGeom>
            <a:avLst/>
            <a:gdLst/>
            <a:ahLst/>
            <a:cxnLst/>
            <a:rect l="l" t="t" r="r" b="b"/>
            <a:pathLst>
              <a:path w="2521584">
                <a:moveTo>
                  <a:pt x="0" y="0"/>
                </a:moveTo>
                <a:lnTo>
                  <a:pt x="2521369" y="0"/>
                </a:lnTo>
              </a:path>
            </a:pathLst>
          </a:custGeom>
          <a:ln w="5359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4476024" y="2744100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3,2%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704956" y="1998836"/>
            <a:ext cx="92205" cy="220707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17,1%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933888" y="1808752"/>
            <a:ext cx="92205" cy="220707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20,9%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162819" y="1774534"/>
            <a:ext cx="92205" cy="220707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22,1%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91751" y="1952610"/>
            <a:ext cx="92205" cy="220707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18,0%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620683" y="2351612"/>
            <a:ext cx="92205" cy="220707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10,2%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849614" y="2691046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4,3%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078546" y="2783498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2,5%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307478" y="2867395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0,8%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6410" y="2881130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0,5%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765341" y="2898239"/>
            <a:ext cx="92205" cy="180752"/>
          </a:xfrm>
          <a:prstGeom prst="rect">
            <a:avLst/>
          </a:prstGeom>
        </p:spPr>
        <p:txBody>
          <a:bodyPr vert="vert270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0,2%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44993" y="2029824"/>
            <a:ext cx="830191" cy="115607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816899" algn="l"/>
              </a:tabLst>
            </a:pPr>
            <a:r>
              <a:rPr sz="599" dirty="0">
                <a:solidFill>
                  <a:srgbClr val="595959"/>
                </a:solidFill>
                <a:latin typeface="Calibri"/>
                <a:cs typeface="Calibri"/>
              </a:rPr>
              <a:t>20,0%   </a:t>
            </a:r>
            <a:r>
              <a:rPr sz="599" spc="5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99" u="sng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 	</a:t>
            </a: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 marL="12685">
              <a:spcBef>
                <a:spcPts val="474"/>
              </a:spcBef>
              <a:tabLst>
                <a:tab pos="587304" algn="l"/>
              </a:tabLst>
            </a:pPr>
            <a:r>
              <a:rPr sz="599" dirty="0">
                <a:solidFill>
                  <a:srgbClr val="595959"/>
                </a:solidFill>
                <a:latin typeface="Calibri"/>
                <a:cs typeface="Calibri"/>
              </a:rPr>
              <a:t>15,0%   </a:t>
            </a:r>
            <a:r>
              <a:rPr sz="599" spc="5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99" u="sng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 	</a:t>
            </a: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 marL="12685">
              <a:spcBef>
                <a:spcPts val="483"/>
              </a:spcBef>
            </a:pPr>
            <a:r>
              <a:rPr sz="599" dirty="0">
                <a:solidFill>
                  <a:srgbClr val="595959"/>
                </a:solidFill>
                <a:latin typeface="Calibri"/>
                <a:cs typeface="Calibri"/>
              </a:rPr>
              <a:t>10,0%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60"/>
              </a:spcBef>
            </a:pPr>
            <a:endParaRPr sz="999">
              <a:latin typeface="Calibri"/>
              <a:cs typeface="Calibri"/>
            </a:endParaRPr>
          </a:p>
          <a:p>
            <a:pPr marL="52007">
              <a:tabLst>
                <a:tab pos="587304" algn="l"/>
              </a:tabLst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5,0%   </a:t>
            </a:r>
            <a:r>
              <a:rPr sz="59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99" u="sng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 	</a:t>
            </a: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 marL="52007">
              <a:spcBef>
                <a:spcPts val="469"/>
              </a:spcBef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0,0%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44992" y="1776407"/>
            <a:ext cx="217536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2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599" spc="-30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599" spc="10" dirty="0">
                <a:solidFill>
                  <a:srgbClr val="595959"/>
                </a:solidFill>
                <a:latin typeface="Calibri"/>
                <a:cs typeface="Calibri"/>
              </a:rPr>
              <a:t>,</a:t>
            </a:r>
            <a:r>
              <a:rPr sz="599" spc="-30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599" spc="10" dirty="0">
                <a:solidFill>
                  <a:srgbClr val="595959"/>
                </a:solidFill>
                <a:latin typeface="Calibri"/>
                <a:cs typeface="Calibri"/>
              </a:rPr>
              <a:t>%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507344" y="3149684"/>
            <a:ext cx="65324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736276" y="3149684"/>
            <a:ext cx="65324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965207" y="3149684"/>
            <a:ext cx="1210088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241010" algn="l"/>
                <a:tab pos="469969" algn="l"/>
                <a:tab pos="698930" algn="l"/>
                <a:tab pos="927890" algn="l"/>
                <a:tab pos="1156850" algn="l"/>
              </a:tabLst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2	3	4	5	6	7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338799" y="3149684"/>
            <a:ext cx="65324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567730" y="3149684"/>
            <a:ext cx="3171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221349" algn="l"/>
              </a:tabLst>
            </a:pP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9	</a:t>
            </a:r>
            <a:r>
              <a:rPr sz="599" spc="2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599" spc="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2301482" y="1997119"/>
            <a:ext cx="1296342" cy="1296342"/>
            <a:chOff x="2298683" y="1999582"/>
            <a:chExt cx="1297940" cy="1297940"/>
          </a:xfrm>
        </p:grpSpPr>
        <p:sp>
          <p:nvSpPr>
            <p:cNvPr id="37" name="object 37"/>
            <p:cNvSpPr/>
            <p:nvPr/>
          </p:nvSpPr>
          <p:spPr>
            <a:xfrm>
              <a:off x="2947469" y="1999587"/>
              <a:ext cx="131445" cy="648970"/>
            </a:xfrm>
            <a:custGeom>
              <a:avLst/>
              <a:gdLst/>
              <a:ahLst/>
              <a:cxnLst/>
              <a:rect l="l" t="t" r="r" b="b"/>
              <a:pathLst>
                <a:path w="131444" h="648969">
                  <a:moveTo>
                    <a:pt x="0" y="0"/>
                  </a:moveTo>
                  <a:lnTo>
                    <a:pt x="0" y="648741"/>
                  </a:lnTo>
                  <a:lnTo>
                    <a:pt x="131330" y="13436"/>
                  </a:lnTo>
                  <a:lnTo>
                    <a:pt x="98787" y="7565"/>
                  </a:lnTo>
                  <a:lnTo>
                    <a:pt x="66008" y="3365"/>
                  </a:lnTo>
                  <a:lnTo>
                    <a:pt x="33057" y="8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504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2298683" y="1999582"/>
              <a:ext cx="1297940" cy="1297940"/>
            </a:xfrm>
            <a:custGeom>
              <a:avLst/>
              <a:gdLst/>
              <a:ahLst/>
              <a:cxnLst/>
              <a:rect l="l" t="t" r="r" b="b"/>
              <a:pathLst>
                <a:path w="1297939" h="1297939">
                  <a:moveTo>
                    <a:pt x="648785" y="0"/>
                  </a:moveTo>
                  <a:lnTo>
                    <a:pt x="600581" y="1776"/>
                  </a:lnTo>
                  <a:lnTo>
                    <a:pt x="553220" y="7031"/>
                  </a:lnTo>
                  <a:lnTo>
                    <a:pt x="506844" y="15648"/>
                  </a:lnTo>
                  <a:lnTo>
                    <a:pt x="461594" y="27513"/>
                  </a:lnTo>
                  <a:lnTo>
                    <a:pt x="417609" y="42513"/>
                  </a:lnTo>
                  <a:lnTo>
                    <a:pt x="375030" y="60531"/>
                  </a:lnTo>
                  <a:lnTo>
                    <a:pt x="333999" y="81455"/>
                  </a:lnTo>
                  <a:lnTo>
                    <a:pt x="294655" y="105168"/>
                  </a:lnTo>
                  <a:lnTo>
                    <a:pt x="257140" y="131557"/>
                  </a:lnTo>
                  <a:lnTo>
                    <a:pt x="221593" y="160507"/>
                  </a:lnTo>
                  <a:lnTo>
                    <a:pt x="188156" y="191904"/>
                  </a:lnTo>
                  <a:lnTo>
                    <a:pt x="156970" y="225633"/>
                  </a:lnTo>
                  <a:lnTo>
                    <a:pt x="128174" y="261579"/>
                  </a:lnTo>
                  <a:lnTo>
                    <a:pt x="101909" y="299629"/>
                  </a:lnTo>
                  <a:lnTo>
                    <a:pt x="78317" y="339666"/>
                  </a:lnTo>
                  <a:lnTo>
                    <a:pt x="57537" y="381578"/>
                  </a:lnTo>
                  <a:lnTo>
                    <a:pt x="39711" y="425249"/>
                  </a:lnTo>
                  <a:lnTo>
                    <a:pt x="24978" y="470564"/>
                  </a:lnTo>
                  <a:lnTo>
                    <a:pt x="13480" y="517410"/>
                  </a:lnTo>
                  <a:lnTo>
                    <a:pt x="5420" y="565185"/>
                  </a:lnTo>
                  <a:lnTo>
                    <a:pt x="959" y="612717"/>
                  </a:lnTo>
                  <a:lnTo>
                    <a:pt x="0" y="659857"/>
                  </a:lnTo>
                  <a:lnTo>
                    <a:pt x="2444" y="706459"/>
                  </a:lnTo>
                  <a:lnTo>
                    <a:pt x="8195" y="752372"/>
                  </a:lnTo>
                  <a:lnTo>
                    <a:pt x="17156" y="797450"/>
                  </a:lnTo>
                  <a:lnTo>
                    <a:pt x="29228" y="841544"/>
                  </a:lnTo>
                  <a:lnTo>
                    <a:pt x="44315" y="884506"/>
                  </a:lnTo>
                  <a:lnTo>
                    <a:pt x="62318" y="926187"/>
                  </a:lnTo>
                  <a:lnTo>
                    <a:pt x="83141" y="966439"/>
                  </a:lnTo>
                  <a:lnTo>
                    <a:pt x="106686" y="1005114"/>
                  </a:lnTo>
                  <a:lnTo>
                    <a:pt x="132855" y="1042064"/>
                  </a:lnTo>
                  <a:lnTo>
                    <a:pt x="161551" y="1077140"/>
                  </a:lnTo>
                  <a:lnTo>
                    <a:pt x="192677" y="1110195"/>
                  </a:lnTo>
                  <a:lnTo>
                    <a:pt x="226135" y="1141079"/>
                  </a:lnTo>
                  <a:lnTo>
                    <a:pt x="261828" y="1169646"/>
                  </a:lnTo>
                  <a:lnTo>
                    <a:pt x="299658" y="1195745"/>
                  </a:lnTo>
                  <a:lnTo>
                    <a:pt x="339527" y="1219230"/>
                  </a:lnTo>
                  <a:lnTo>
                    <a:pt x="381339" y="1239952"/>
                  </a:lnTo>
                  <a:lnTo>
                    <a:pt x="424996" y="1257763"/>
                  </a:lnTo>
                  <a:lnTo>
                    <a:pt x="470400" y="1272515"/>
                  </a:lnTo>
                  <a:lnTo>
                    <a:pt x="517454" y="1284058"/>
                  </a:lnTo>
                  <a:lnTo>
                    <a:pt x="565229" y="1292117"/>
                  </a:lnTo>
                  <a:lnTo>
                    <a:pt x="612761" y="1296576"/>
                  </a:lnTo>
                  <a:lnTo>
                    <a:pt x="659901" y="1297535"/>
                  </a:lnTo>
                  <a:lnTo>
                    <a:pt x="706502" y="1295089"/>
                  </a:lnTo>
                  <a:lnTo>
                    <a:pt x="752415" y="1289336"/>
                  </a:lnTo>
                  <a:lnTo>
                    <a:pt x="797492" y="1280375"/>
                  </a:lnTo>
                  <a:lnTo>
                    <a:pt x="841585" y="1268302"/>
                  </a:lnTo>
                  <a:lnTo>
                    <a:pt x="884546" y="1253215"/>
                  </a:lnTo>
                  <a:lnTo>
                    <a:pt x="926226" y="1235211"/>
                  </a:lnTo>
                  <a:lnTo>
                    <a:pt x="966478" y="1214387"/>
                  </a:lnTo>
                  <a:lnTo>
                    <a:pt x="1005152" y="1190842"/>
                  </a:lnTo>
                  <a:lnTo>
                    <a:pt x="1042101" y="1164672"/>
                  </a:lnTo>
                  <a:lnTo>
                    <a:pt x="1077176" y="1135976"/>
                  </a:lnTo>
                  <a:lnTo>
                    <a:pt x="1110230" y="1104850"/>
                  </a:lnTo>
                  <a:lnTo>
                    <a:pt x="1141114" y="1071391"/>
                  </a:lnTo>
                  <a:lnTo>
                    <a:pt x="1169679" y="1035699"/>
                  </a:lnTo>
                  <a:lnTo>
                    <a:pt x="1195779" y="997869"/>
                  </a:lnTo>
                  <a:lnTo>
                    <a:pt x="1219263" y="957999"/>
                  </a:lnTo>
                  <a:lnTo>
                    <a:pt x="1239985" y="916187"/>
                  </a:lnTo>
                  <a:lnTo>
                    <a:pt x="1257795" y="872530"/>
                  </a:lnTo>
                  <a:lnTo>
                    <a:pt x="1272546" y="827126"/>
                  </a:lnTo>
                  <a:lnTo>
                    <a:pt x="1284090" y="780072"/>
                  </a:lnTo>
                  <a:lnTo>
                    <a:pt x="1292150" y="732299"/>
                  </a:lnTo>
                  <a:lnTo>
                    <a:pt x="1296611" y="684768"/>
                  </a:lnTo>
                  <a:lnTo>
                    <a:pt x="1297571" y="637629"/>
                  </a:lnTo>
                  <a:lnTo>
                    <a:pt x="1295126" y="591029"/>
                  </a:lnTo>
                  <a:lnTo>
                    <a:pt x="1289375" y="545116"/>
                  </a:lnTo>
                  <a:lnTo>
                    <a:pt x="1280414" y="500039"/>
                  </a:lnTo>
                  <a:lnTo>
                    <a:pt x="1268342" y="455946"/>
                  </a:lnTo>
                  <a:lnTo>
                    <a:pt x="1253256" y="412985"/>
                  </a:lnTo>
                  <a:lnTo>
                    <a:pt x="1235252" y="371305"/>
                  </a:lnTo>
                  <a:lnTo>
                    <a:pt x="1214429" y="331054"/>
                  </a:lnTo>
                  <a:lnTo>
                    <a:pt x="1190885" y="292379"/>
                  </a:lnTo>
                  <a:lnTo>
                    <a:pt x="1164715" y="255429"/>
                  </a:lnTo>
                  <a:lnTo>
                    <a:pt x="1136019" y="220353"/>
                  </a:lnTo>
                  <a:lnTo>
                    <a:pt x="1104893" y="187299"/>
                  </a:lnTo>
                  <a:lnTo>
                    <a:pt x="1071435" y="156415"/>
                  </a:lnTo>
                  <a:lnTo>
                    <a:pt x="1035743" y="127849"/>
                  </a:lnTo>
                  <a:lnTo>
                    <a:pt x="997913" y="101749"/>
                  </a:lnTo>
                  <a:lnTo>
                    <a:pt x="958043" y="78264"/>
                  </a:lnTo>
                  <a:lnTo>
                    <a:pt x="916231" y="57542"/>
                  </a:lnTo>
                  <a:lnTo>
                    <a:pt x="872574" y="39731"/>
                  </a:lnTo>
                  <a:lnTo>
                    <a:pt x="827170" y="24980"/>
                  </a:lnTo>
                  <a:lnTo>
                    <a:pt x="780116" y="13436"/>
                  </a:lnTo>
                  <a:lnTo>
                    <a:pt x="648785" y="648741"/>
                  </a:lnTo>
                  <a:lnTo>
                    <a:pt x="648785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2895506" y="3233867"/>
            <a:ext cx="1002699" cy="2980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lnSpc>
                <a:spcPts val="1074"/>
              </a:lnSpc>
              <a:spcBef>
                <a:spcPts val="100"/>
              </a:spcBef>
            </a:pPr>
            <a:r>
              <a:rPr sz="899" dirty="0">
                <a:latin typeface="Calibri"/>
                <a:cs typeface="Calibri"/>
              </a:rPr>
              <a:t>96,8%</a:t>
            </a:r>
            <a:endParaRPr sz="899">
              <a:latin typeface="Calibri"/>
              <a:cs typeface="Calibri"/>
            </a:endParaRPr>
          </a:p>
          <a:p>
            <a:pPr algn="ctr">
              <a:lnSpc>
                <a:spcPts val="1074"/>
              </a:lnSpc>
            </a:pPr>
            <a:r>
              <a:rPr sz="899" spc="-5" dirty="0">
                <a:latin typeface="Calibri"/>
                <a:cs typeface="Calibri"/>
              </a:rPr>
              <a:t>Al</a:t>
            </a:r>
            <a:r>
              <a:rPr sz="899" spc="-2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menos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1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mutación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848930" y="1643111"/>
            <a:ext cx="728082" cy="29935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899" dirty="0">
                <a:latin typeface="Calibri"/>
                <a:cs typeface="Calibri"/>
              </a:rPr>
              <a:t>3,2%</a:t>
            </a:r>
            <a:endParaRPr sz="899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899" spc="-5" dirty="0">
                <a:latin typeface="Calibri"/>
                <a:cs typeface="Calibri"/>
              </a:rPr>
              <a:t>Sin</a:t>
            </a:r>
            <a:r>
              <a:rPr sz="899" spc="-4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mutaciones</a:t>
            </a:r>
            <a:endParaRPr sz="8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139528" y="1046686"/>
            <a:ext cx="86634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Perfil</a:t>
            </a:r>
            <a:r>
              <a:rPr sz="999" b="1" u="sng" spc="-3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molecular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59677" y="2010112"/>
            <a:ext cx="4800308" cy="1239074"/>
          </a:xfrm>
          <a:prstGeom prst="rect">
            <a:avLst/>
          </a:prstGeom>
        </p:spPr>
      </p:pic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03493" y="1897277"/>
            <a:ext cx="5137166" cy="1180280"/>
            <a:chOff x="2000326" y="1899616"/>
            <a:chExt cx="5143500" cy="1181735"/>
          </a:xfrm>
        </p:grpSpPr>
        <p:sp>
          <p:nvSpPr>
            <p:cNvPr id="4" name="object 4"/>
            <p:cNvSpPr/>
            <p:nvPr/>
          </p:nvSpPr>
          <p:spPr>
            <a:xfrm>
              <a:off x="2000326" y="1903183"/>
              <a:ext cx="5143500" cy="1174750"/>
            </a:xfrm>
            <a:custGeom>
              <a:avLst/>
              <a:gdLst/>
              <a:ahLst/>
              <a:cxnLst/>
              <a:rect l="l" t="t" r="r" b="b"/>
              <a:pathLst>
                <a:path w="5143500" h="1174750">
                  <a:moveTo>
                    <a:pt x="5143334" y="0"/>
                  </a:moveTo>
                  <a:lnTo>
                    <a:pt x="0" y="0"/>
                  </a:lnTo>
                  <a:lnTo>
                    <a:pt x="0" y="1174597"/>
                  </a:lnTo>
                  <a:lnTo>
                    <a:pt x="5143334" y="1174597"/>
                  </a:lnTo>
                  <a:lnTo>
                    <a:pt x="5143334" y="0"/>
                  </a:lnTo>
                  <a:close/>
                </a:path>
              </a:pathLst>
            </a:custGeom>
            <a:solidFill>
              <a:srgbClr val="95B3D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000326" y="1903185"/>
              <a:ext cx="5143500" cy="1174750"/>
            </a:xfrm>
            <a:custGeom>
              <a:avLst/>
              <a:gdLst/>
              <a:ahLst/>
              <a:cxnLst/>
              <a:rect l="l" t="t" r="r" b="b"/>
              <a:pathLst>
                <a:path w="5143500" h="1174750">
                  <a:moveTo>
                    <a:pt x="0" y="0"/>
                  </a:moveTo>
                  <a:lnTo>
                    <a:pt x="5143334" y="0"/>
                  </a:lnTo>
                </a:path>
                <a:path w="5143500" h="1174750">
                  <a:moveTo>
                    <a:pt x="5143334" y="1174597"/>
                  </a:moveTo>
                  <a:lnTo>
                    <a:pt x="0" y="1174597"/>
                  </a:lnTo>
                </a:path>
              </a:pathLst>
            </a:custGeom>
            <a:ln w="7137">
              <a:solidFill>
                <a:srgbClr val="1F497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2003341" y="2175810"/>
            <a:ext cx="5137166" cy="562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50" marR="529589" indent="-6350" algn="ctr">
              <a:lnSpc>
                <a:spcPct val="102400"/>
              </a:lnSpc>
            </a:pPr>
            <a:r>
              <a:rPr sz="1800" spc="-5" dirty="0">
                <a:solidFill>
                  <a:schemeClr val="bg1"/>
                </a:solidFill>
              </a:rPr>
              <a:t>Validación</a:t>
            </a:r>
            <a:r>
              <a:rPr sz="1800" spc="5" dirty="0">
                <a:solidFill>
                  <a:schemeClr val="bg1"/>
                </a:solidFill>
              </a:rPr>
              <a:t> </a:t>
            </a:r>
            <a:r>
              <a:rPr sz="1800" spc="10" dirty="0">
                <a:solidFill>
                  <a:schemeClr val="bg1"/>
                </a:solidFill>
              </a:rPr>
              <a:t>en</a:t>
            </a:r>
            <a:r>
              <a:rPr sz="1800" spc="5" dirty="0">
                <a:solidFill>
                  <a:schemeClr val="bg1"/>
                </a:solidFill>
              </a:rPr>
              <a:t> vida</a:t>
            </a:r>
            <a:r>
              <a:rPr sz="1800" spc="10" dirty="0">
                <a:solidFill>
                  <a:schemeClr val="bg1"/>
                </a:solidFill>
              </a:rPr>
              <a:t> </a:t>
            </a:r>
            <a:r>
              <a:rPr sz="1800" spc="5" dirty="0">
                <a:solidFill>
                  <a:schemeClr val="bg1"/>
                </a:solidFill>
              </a:rPr>
              <a:t>real </a:t>
            </a:r>
            <a:r>
              <a:rPr sz="1800" spc="10" dirty="0">
                <a:solidFill>
                  <a:schemeClr val="bg1"/>
                </a:solidFill>
              </a:rPr>
              <a:t>ELN y</a:t>
            </a:r>
            <a:r>
              <a:rPr sz="1800" spc="5" dirty="0">
                <a:solidFill>
                  <a:schemeClr val="bg1"/>
                </a:solidFill>
              </a:rPr>
              <a:t> </a:t>
            </a:r>
            <a:r>
              <a:rPr sz="1800" dirty="0">
                <a:solidFill>
                  <a:schemeClr val="bg1"/>
                </a:solidFill>
              </a:rPr>
              <a:t>otras</a:t>
            </a:r>
            <a:r>
              <a:rPr sz="1800" spc="5" dirty="0">
                <a:solidFill>
                  <a:schemeClr val="bg1"/>
                </a:solidFill>
              </a:rPr>
              <a:t> clasificaciones </a:t>
            </a:r>
            <a:r>
              <a:rPr sz="1800" spc="-335" dirty="0">
                <a:solidFill>
                  <a:schemeClr val="bg1"/>
                </a:solidFill>
              </a:rPr>
              <a:t> </a:t>
            </a:r>
            <a:r>
              <a:rPr sz="1800" spc="5" dirty="0">
                <a:solidFill>
                  <a:schemeClr val="bg1"/>
                </a:solidFill>
              </a:rPr>
              <a:t>genómicas</a:t>
            </a:r>
            <a:r>
              <a:rPr sz="1800" dirty="0">
                <a:solidFill>
                  <a:schemeClr val="bg1"/>
                </a:solidFill>
              </a:rPr>
              <a:t> </a:t>
            </a:r>
            <a:r>
              <a:rPr sz="1800" spc="10" dirty="0">
                <a:solidFill>
                  <a:schemeClr val="bg1"/>
                </a:solidFill>
              </a:rPr>
              <a:t>de</a:t>
            </a:r>
            <a:r>
              <a:rPr sz="1800" dirty="0">
                <a:solidFill>
                  <a:schemeClr val="bg1"/>
                </a:solidFill>
              </a:rPr>
              <a:t> </a:t>
            </a:r>
            <a:r>
              <a:rPr sz="1800" spc="15" dirty="0">
                <a:solidFill>
                  <a:schemeClr val="bg1"/>
                </a:solidFill>
              </a:rPr>
              <a:t>LMA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91252" y="729758"/>
            <a:ext cx="188870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333399"/>
                </a:solidFill>
                <a:latin typeface="Calibri"/>
                <a:cs typeface="Calibri"/>
              </a:rPr>
              <a:t>Overall</a:t>
            </a:r>
            <a:r>
              <a:rPr sz="1698" b="1" spc="-1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333399"/>
                </a:solidFill>
                <a:latin typeface="Calibri"/>
                <a:cs typeface="Calibri"/>
              </a:rPr>
              <a:t>Survival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(OS)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51750" y="4088352"/>
            <a:ext cx="178659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Median</a:t>
            </a:r>
            <a:r>
              <a:rPr sz="749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follow-up: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9.8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 [0.1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 ;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26]</a:t>
            </a:r>
            <a:r>
              <a:rPr sz="749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months</a:t>
            </a:r>
            <a:endParaRPr sz="7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28335" y="1022692"/>
            <a:ext cx="1206917" cy="386873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369761" marR="5074" indent="-357710">
              <a:lnSpc>
                <a:spcPts val="1418"/>
              </a:lnSpc>
              <a:spcBef>
                <a:spcPts val="155"/>
              </a:spcBef>
            </a:pP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BCP 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+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Non-ETP ALL </a:t>
            </a:r>
            <a:r>
              <a:rPr sz="1199" b="1" spc="-26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(n=180)</a:t>
            </a:r>
            <a:endParaRPr sz="11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38790" y="1030854"/>
            <a:ext cx="508643" cy="375986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52007" marR="5074" indent="-39957">
              <a:lnSpc>
                <a:spcPct val="101099"/>
              </a:lnSpc>
              <a:spcBef>
                <a:spcPts val="75"/>
              </a:spcBef>
            </a:pP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E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T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P</a:t>
            </a:r>
            <a:r>
              <a:rPr sz="1199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AL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L 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(n=13)</a:t>
            </a:r>
            <a:endParaRPr sz="1199" dirty="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096866" y="3511300"/>
            <a:ext cx="1836061" cy="37419"/>
            <a:chOff x="2093814" y="3515629"/>
            <a:chExt cx="1838325" cy="37465"/>
          </a:xfrm>
        </p:grpSpPr>
        <p:sp>
          <p:nvSpPr>
            <p:cNvPr id="8" name="object 8"/>
            <p:cNvSpPr/>
            <p:nvPr/>
          </p:nvSpPr>
          <p:spPr>
            <a:xfrm>
              <a:off x="2095719" y="3517534"/>
              <a:ext cx="1834514" cy="33655"/>
            </a:xfrm>
            <a:custGeom>
              <a:avLst/>
              <a:gdLst/>
              <a:ahLst/>
              <a:cxnLst/>
              <a:rect l="l" t="t" r="r" b="b"/>
              <a:pathLst>
                <a:path w="1834514" h="33654">
                  <a:moveTo>
                    <a:pt x="0" y="0"/>
                  </a:moveTo>
                  <a:lnTo>
                    <a:pt x="1833888" y="0"/>
                  </a:lnTo>
                </a:path>
                <a:path w="1834514"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462520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829316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196016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562812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929608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083835" y="3571368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50200" y="3571368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30429" y="3571368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20</a:t>
            </a:r>
            <a:endParaRPr sz="4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896772" y="3571368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25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84660" y="1828646"/>
            <a:ext cx="38053" cy="1619159"/>
            <a:chOff x="1981470" y="1830901"/>
            <a:chExt cx="38100" cy="1621155"/>
          </a:xfrm>
        </p:grpSpPr>
        <p:sp>
          <p:nvSpPr>
            <p:cNvPr id="19" name="object 19"/>
            <p:cNvSpPr/>
            <p:nvPr/>
          </p:nvSpPr>
          <p:spPr>
            <a:xfrm>
              <a:off x="1983375" y="1832806"/>
              <a:ext cx="34290" cy="1617345"/>
            </a:xfrm>
            <a:custGeom>
              <a:avLst/>
              <a:gdLst/>
              <a:ahLst/>
              <a:cxnLst/>
              <a:rect l="l" t="t" r="r" b="b"/>
              <a:pathLst>
                <a:path w="34289" h="1617345">
                  <a:moveTo>
                    <a:pt x="33749" y="1617322"/>
                  </a:moveTo>
                  <a:lnTo>
                    <a:pt x="33749" y="0"/>
                  </a:lnTo>
                </a:path>
                <a:path w="34289" h="1617345">
                  <a:moveTo>
                    <a:pt x="33749" y="1617322"/>
                  </a:moveTo>
                  <a:lnTo>
                    <a:pt x="0" y="1617322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3375" y="312818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1983375" y="2802391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1983375" y="248044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1983375" y="2154750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983375" y="183280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867019" y="340314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867019" y="3077849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.2</a:t>
            </a:r>
            <a:endParaRPr sz="4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867019" y="2756302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.4</a:t>
            </a:r>
            <a:endParaRPr sz="4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867019" y="243100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.6</a:t>
            </a:r>
            <a:endParaRPr sz="4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67019" y="2109315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.8</a:t>
            </a:r>
            <a:endParaRPr sz="4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67019" y="178406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2020271" y="1763222"/>
            <a:ext cx="2071356" cy="1750442"/>
          </a:xfrm>
          <a:custGeom>
            <a:avLst/>
            <a:gdLst/>
            <a:ahLst/>
            <a:cxnLst/>
            <a:rect l="l" t="t" r="r" b="b"/>
            <a:pathLst>
              <a:path w="2073910" h="1752600">
                <a:moveTo>
                  <a:pt x="0" y="0"/>
                </a:moveTo>
                <a:lnTo>
                  <a:pt x="0" y="1752138"/>
                </a:lnTo>
                <a:lnTo>
                  <a:pt x="2073379" y="1752138"/>
                </a:lnTo>
              </a:path>
            </a:pathLst>
          </a:custGeom>
          <a:ln w="37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1762729" y="2243621"/>
            <a:ext cx="69121" cy="785162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449" spc="5" dirty="0">
                <a:latin typeface="Arial"/>
                <a:cs typeface="Arial"/>
              </a:rPr>
              <a:t>Overall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Survival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(Probability)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2081934" y="1806108"/>
            <a:ext cx="1955294" cy="610118"/>
            <a:chOff x="2078863" y="1808335"/>
            <a:chExt cx="1957705" cy="610870"/>
          </a:xfrm>
        </p:grpSpPr>
        <p:sp>
          <p:nvSpPr>
            <p:cNvPr id="34" name="object 34"/>
            <p:cNvSpPr/>
            <p:nvPr/>
          </p:nvSpPr>
          <p:spPr>
            <a:xfrm>
              <a:off x="2095719" y="1832807"/>
              <a:ext cx="1920239" cy="565785"/>
            </a:xfrm>
            <a:custGeom>
              <a:avLst/>
              <a:gdLst/>
              <a:ahLst/>
              <a:cxnLst/>
              <a:rect l="l" t="t" r="r" b="b"/>
              <a:pathLst>
                <a:path w="1920239" h="565785">
                  <a:moveTo>
                    <a:pt x="0" y="0"/>
                  </a:moveTo>
                  <a:lnTo>
                    <a:pt x="37366" y="0"/>
                  </a:lnTo>
                  <a:lnTo>
                    <a:pt x="37366" y="14964"/>
                  </a:lnTo>
                  <a:lnTo>
                    <a:pt x="59906" y="14964"/>
                  </a:lnTo>
                  <a:lnTo>
                    <a:pt x="59906" y="33633"/>
                  </a:lnTo>
                  <a:lnTo>
                    <a:pt x="82326" y="33633"/>
                  </a:lnTo>
                  <a:lnTo>
                    <a:pt x="82326" y="44844"/>
                  </a:lnTo>
                  <a:lnTo>
                    <a:pt x="89799" y="44844"/>
                  </a:lnTo>
                  <a:lnTo>
                    <a:pt x="89799" y="52350"/>
                  </a:lnTo>
                  <a:lnTo>
                    <a:pt x="104746" y="52350"/>
                  </a:lnTo>
                  <a:lnTo>
                    <a:pt x="104746" y="63657"/>
                  </a:lnTo>
                  <a:lnTo>
                    <a:pt x="138519" y="63657"/>
                  </a:lnTo>
                  <a:lnTo>
                    <a:pt x="138519" y="74868"/>
                  </a:lnTo>
                  <a:lnTo>
                    <a:pt x="149710" y="74868"/>
                  </a:lnTo>
                  <a:lnTo>
                    <a:pt x="149710" y="86079"/>
                  </a:lnTo>
                  <a:lnTo>
                    <a:pt x="153456" y="86079"/>
                  </a:lnTo>
                  <a:lnTo>
                    <a:pt x="153456" y="93585"/>
                  </a:lnTo>
                  <a:lnTo>
                    <a:pt x="157203" y="93585"/>
                  </a:lnTo>
                  <a:lnTo>
                    <a:pt x="157203" y="104796"/>
                  </a:lnTo>
                  <a:lnTo>
                    <a:pt x="172140" y="104796"/>
                  </a:lnTo>
                  <a:lnTo>
                    <a:pt x="172140" y="116007"/>
                  </a:lnTo>
                  <a:lnTo>
                    <a:pt x="190823" y="116007"/>
                  </a:lnTo>
                  <a:lnTo>
                    <a:pt x="190823" y="127218"/>
                  </a:lnTo>
                  <a:lnTo>
                    <a:pt x="254461" y="127218"/>
                  </a:lnTo>
                  <a:lnTo>
                    <a:pt x="254461" y="138525"/>
                  </a:lnTo>
                  <a:lnTo>
                    <a:pt x="284479" y="138525"/>
                  </a:lnTo>
                  <a:lnTo>
                    <a:pt x="284479" y="149736"/>
                  </a:lnTo>
                  <a:lnTo>
                    <a:pt x="411659" y="149736"/>
                  </a:lnTo>
                  <a:lnTo>
                    <a:pt x="411659" y="160947"/>
                  </a:lnTo>
                  <a:lnTo>
                    <a:pt x="434185" y="160947"/>
                  </a:lnTo>
                  <a:lnTo>
                    <a:pt x="434185" y="172158"/>
                  </a:lnTo>
                  <a:lnTo>
                    <a:pt x="486488" y="172158"/>
                  </a:lnTo>
                  <a:lnTo>
                    <a:pt x="486488" y="187123"/>
                  </a:lnTo>
                  <a:lnTo>
                    <a:pt x="490234" y="187123"/>
                  </a:lnTo>
                  <a:lnTo>
                    <a:pt x="490234" y="198334"/>
                  </a:lnTo>
                  <a:lnTo>
                    <a:pt x="505315" y="198334"/>
                  </a:lnTo>
                  <a:lnTo>
                    <a:pt x="505315" y="213298"/>
                  </a:lnTo>
                  <a:lnTo>
                    <a:pt x="583891" y="213298"/>
                  </a:lnTo>
                  <a:lnTo>
                    <a:pt x="583891" y="228358"/>
                  </a:lnTo>
                  <a:lnTo>
                    <a:pt x="684895" y="228358"/>
                  </a:lnTo>
                  <a:lnTo>
                    <a:pt x="684895" y="243322"/>
                  </a:lnTo>
                  <a:lnTo>
                    <a:pt x="729850" y="243322"/>
                  </a:lnTo>
                  <a:lnTo>
                    <a:pt x="729850" y="258286"/>
                  </a:lnTo>
                  <a:lnTo>
                    <a:pt x="800837" y="258286"/>
                  </a:lnTo>
                  <a:lnTo>
                    <a:pt x="800837" y="276955"/>
                  </a:lnTo>
                  <a:lnTo>
                    <a:pt x="815918" y="276955"/>
                  </a:lnTo>
                  <a:lnTo>
                    <a:pt x="815918" y="299521"/>
                  </a:lnTo>
                  <a:lnTo>
                    <a:pt x="838347" y="299521"/>
                  </a:lnTo>
                  <a:lnTo>
                    <a:pt x="838347" y="318190"/>
                  </a:lnTo>
                  <a:lnTo>
                    <a:pt x="845840" y="318190"/>
                  </a:lnTo>
                  <a:lnTo>
                    <a:pt x="845840" y="340613"/>
                  </a:lnTo>
                  <a:lnTo>
                    <a:pt x="905732" y="340613"/>
                  </a:lnTo>
                  <a:lnTo>
                    <a:pt x="905732" y="363083"/>
                  </a:lnTo>
                  <a:lnTo>
                    <a:pt x="1160188" y="363083"/>
                  </a:lnTo>
                  <a:lnTo>
                    <a:pt x="1160188" y="393059"/>
                  </a:lnTo>
                  <a:lnTo>
                    <a:pt x="1253700" y="393059"/>
                  </a:lnTo>
                  <a:lnTo>
                    <a:pt x="1253700" y="434198"/>
                  </a:lnTo>
                  <a:lnTo>
                    <a:pt x="1467092" y="434198"/>
                  </a:lnTo>
                  <a:lnTo>
                    <a:pt x="1467092" y="497856"/>
                  </a:lnTo>
                  <a:lnTo>
                    <a:pt x="1478283" y="497856"/>
                  </a:lnTo>
                  <a:lnTo>
                    <a:pt x="1478283" y="565266"/>
                  </a:lnTo>
                  <a:lnTo>
                    <a:pt x="1919956" y="565266"/>
                  </a:lnTo>
                </a:path>
              </a:pathLst>
            </a:custGeom>
            <a:ln w="112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080768" y="183280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71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2099456" y="181024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2091982" y="183280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2110666" y="181024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125612" y="184777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2144416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129349" y="1847771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8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148152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133086" y="184777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151889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148152" y="186644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166835" y="184777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2166835" y="188140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185519" y="18626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170572" y="188515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47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189255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174309" y="188515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192992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174309" y="1885157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0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196728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181782" y="189261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200465" y="187389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185519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81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20420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196728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221541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196728" y="189646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21541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200465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2219254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215412" y="190021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234239" y="18814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2230493" y="192263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2249176" y="190392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37386"/>
                  </a:moveTo>
                  <a:lnTo>
                    <a:pt x="0" y="0"/>
                  </a:lnTo>
                </a:path>
                <a:path w="37464" h="37464">
                  <a:moveTo>
                    <a:pt x="0" y="37386"/>
                  </a:moveTo>
                  <a:lnTo>
                    <a:pt x="37366" y="37386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2267859" y="19226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091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260367" y="194881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279050" y="19300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260367" y="194881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2279050" y="19300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2282796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301575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290289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309068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2301575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320259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2305322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2324005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2312814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2331497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346434" y="197133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2365117" y="195251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2350181" y="197133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2368864" y="195251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2361371" y="198254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2380199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2368864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2387643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376452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2395135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2395135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2413819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2402628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4213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2402628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24213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4213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4399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455027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4737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4737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4923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4737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4923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484949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503633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507379" y="199375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529904" y="197508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11077" y="200126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529904" y="198254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541095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559778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544841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563525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552334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571017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71017" y="203114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589700" y="201247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597145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615972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612226" y="20461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630909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623416" y="20461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642100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642100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660783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645846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664529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649592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668275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660783" y="205370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679610" y="203489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672022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690801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687103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705786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698293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716977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716977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735660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728167" y="206116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746850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735660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754439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743152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761931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758185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776868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761931" y="2068671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780615" y="204995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773122" y="207612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1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791805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776868" y="207612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795552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791805" y="207612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810537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791805" y="207612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810537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795552" y="207612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814235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806790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825570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814235" y="209109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833062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821727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840507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833062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851745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844253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862936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859190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877873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862936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881619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877873" y="210230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896556" y="208358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885366" y="2109762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04193" y="209109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892858" y="2109762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911637" y="209109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896556" y="213232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919130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904193" y="2132328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922876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904193" y="213232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6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926574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952750" y="217342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71433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67687" y="21734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90212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975179" y="21734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93959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982768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00145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020134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038818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023881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04631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042564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06134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46310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6508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53899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6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072582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68836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8751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080026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09870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083773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102456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098709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1739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117393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13622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124885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143664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158649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17733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62348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18103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73586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9227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181031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199714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199714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1854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29732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48415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237225" y="222586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259654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293370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12053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00863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319546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308355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27038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12053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30737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41975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6075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71993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90677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79438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9812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401867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2055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435632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5431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35632" y="226700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45431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443076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1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461759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446822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465506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72998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49168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480491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499174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02872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521699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506618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2544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66510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85337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600274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618958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652578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67140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671405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690088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68259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70127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697581" y="239807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716264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74253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76121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77615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79483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839794" y="239807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58477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869668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88849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80907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99686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25862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94454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970817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989500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89500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08183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996993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15676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96" name="object 296"/>
          <p:cNvSpPr txBox="1"/>
          <p:nvPr/>
        </p:nvSpPr>
        <p:spPr>
          <a:xfrm>
            <a:off x="2416477" y="3788264"/>
            <a:ext cx="113524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121</a:t>
            </a:r>
            <a:endParaRPr sz="449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764161" y="3534795"/>
            <a:ext cx="598702" cy="325521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L="32980">
              <a:spcBef>
                <a:spcPts val="409"/>
              </a:spcBef>
              <a:tabLst>
                <a:tab pos="399570" algn="l"/>
              </a:tabLst>
            </a:pPr>
            <a:r>
              <a:rPr sz="449" spc="10" dirty="0">
                <a:latin typeface="Arial"/>
                <a:cs typeface="Arial"/>
              </a:rPr>
              <a:t>10	15</a:t>
            </a:r>
            <a:endParaRPr sz="449">
              <a:latin typeface="Arial"/>
              <a:cs typeface="Arial"/>
            </a:endParaRPr>
          </a:p>
          <a:p>
            <a:pPr marL="32980" marR="5074" indent="-33615">
              <a:lnSpc>
                <a:spcPct val="158200"/>
              </a:lnSpc>
              <a:tabLst>
                <a:tab pos="399570" algn="l"/>
              </a:tabLst>
            </a:pP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o</a:t>
            </a:r>
            <a:r>
              <a:rPr sz="449" spc="-20" dirty="0">
                <a:latin typeface="Arial"/>
                <a:cs typeface="Arial"/>
              </a:rPr>
              <a:t>n</a:t>
            </a:r>
            <a:r>
              <a:rPr sz="449" spc="-10" dirty="0">
                <a:latin typeface="Arial"/>
                <a:cs typeface="Arial"/>
              </a:rPr>
              <a:t>t</a:t>
            </a:r>
            <a:r>
              <a:rPr sz="449" spc="-20" dirty="0">
                <a:latin typeface="Arial"/>
                <a:cs typeface="Arial"/>
              </a:rPr>
              <a:t>h</a:t>
            </a:r>
            <a:r>
              <a:rPr sz="449" spc="10" dirty="0">
                <a:latin typeface="Arial"/>
                <a:cs typeface="Arial"/>
              </a:rPr>
              <a:t>s</a:t>
            </a:r>
            <a:r>
              <a:rPr sz="449" spc="-10" dirty="0">
                <a:latin typeface="Arial"/>
                <a:cs typeface="Arial"/>
              </a:rPr>
              <a:t> f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5" dirty="0">
                <a:latin typeface="Arial"/>
                <a:cs typeface="Arial"/>
              </a:rPr>
              <a:t>om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diag</a:t>
            </a:r>
            <a:r>
              <a:rPr sz="449" spc="-20" dirty="0">
                <a:latin typeface="Arial"/>
                <a:cs typeface="Arial"/>
              </a:rPr>
              <a:t>n</a:t>
            </a:r>
            <a:r>
              <a:rPr sz="449" spc="10" dirty="0">
                <a:latin typeface="Arial"/>
                <a:cs typeface="Arial"/>
              </a:rPr>
              <a:t>o</a:t>
            </a:r>
            <a:r>
              <a:rPr sz="449" spc="5" dirty="0">
                <a:latin typeface="Arial"/>
                <a:cs typeface="Arial"/>
              </a:rPr>
              <a:t>s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  </a:t>
            </a:r>
            <a:r>
              <a:rPr sz="449" spc="10" dirty="0">
                <a:latin typeface="Arial"/>
                <a:cs typeface="Arial"/>
              </a:rPr>
              <a:t>79	41</a:t>
            </a:r>
            <a:endParaRPr sz="449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3530429" y="3788264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18</a:t>
            </a:r>
            <a:endParaRPr sz="449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3915482" y="3788264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4</a:t>
            </a:r>
            <a:endParaRPr sz="449">
              <a:latin typeface="Arial"/>
              <a:cs typeface="Arial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020272" y="3717206"/>
            <a:ext cx="390044" cy="1515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9809" marR="5074" indent="-30443">
              <a:lnSpc>
                <a:spcPct val="103699"/>
              </a:lnSpc>
              <a:spcBef>
                <a:spcPts val="100"/>
              </a:spcBef>
            </a:pPr>
            <a:r>
              <a:rPr sz="449" spc="-5" dirty="0">
                <a:latin typeface="Arial"/>
                <a:cs typeface="Arial"/>
              </a:rPr>
              <a:t>N</a:t>
            </a:r>
            <a:r>
              <a:rPr sz="449" spc="-20" dirty="0">
                <a:latin typeface="Arial"/>
                <a:cs typeface="Arial"/>
              </a:rPr>
              <a:t>u</a:t>
            </a: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ber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at</a:t>
            </a:r>
            <a:r>
              <a:rPr sz="449" spc="-25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sk  </a:t>
            </a:r>
            <a:r>
              <a:rPr sz="449" spc="10" dirty="0">
                <a:latin typeface="Arial"/>
                <a:cs typeface="Arial"/>
              </a:rPr>
              <a:t>180</a:t>
            </a:r>
            <a:endParaRPr sz="449">
              <a:latin typeface="Arial"/>
              <a:cs typeface="Arial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1720959" y="1463789"/>
            <a:ext cx="2527359" cy="2528627"/>
          </a:xfrm>
          <a:custGeom>
            <a:avLst/>
            <a:gdLst/>
            <a:ahLst/>
            <a:cxnLst/>
            <a:rect l="l" t="t" r="r" b="b"/>
            <a:pathLst>
              <a:path w="2530475" h="2531745">
                <a:moveTo>
                  <a:pt x="0" y="0"/>
                </a:moveTo>
                <a:lnTo>
                  <a:pt x="2530411" y="0"/>
                </a:lnTo>
                <a:lnTo>
                  <a:pt x="2530411" y="2531262"/>
                </a:lnTo>
                <a:lnTo>
                  <a:pt x="0" y="2531262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02" name="object 302"/>
          <p:cNvGrpSpPr/>
          <p:nvPr/>
        </p:nvGrpSpPr>
        <p:grpSpPr>
          <a:xfrm>
            <a:off x="5173884" y="3503732"/>
            <a:ext cx="1664187" cy="37419"/>
            <a:chOff x="5174626" y="3508052"/>
            <a:chExt cx="1666239" cy="37465"/>
          </a:xfrm>
        </p:grpSpPr>
        <p:sp>
          <p:nvSpPr>
            <p:cNvPr id="303" name="object 303"/>
            <p:cNvSpPr/>
            <p:nvPr/>
          </p:nvSpPr>
          <p:spPr>
            <a:xfrm>
              <a:off x="5176531" y="3509957"/>
              <a:ext cx="1662430" cy="33655"/>
            </a:xfrm>
            <a:custGeom>
              <a:avLst/>
              <a:gdLst/>
              <a:ahLst/>
              <a:cxnLst/>
              <a:rect l="l" t="t" r="r" b="b"/>
              <a:pathLst>
                <a:path w="1662429" h="33654">
                  <a:moveTo>
                    <a:pt x="0" y="0"/>
                  </a:moveTo>
                  <a:lnTo>
                    <a:pt x="1662322" y="0"/>
                  </a:lnTo>
                </a:path>
                <a:path w="1662429"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592031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007671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423214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838853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8" name="object 308"/>
          <p:cNvSpPr txBox="1"/>
          <p:nvPr/>
        </p:nvSpPr>
        <p:spPr>
          <a:xfrm>
            <a:off x="5160848" y="3563776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5575852" y="3563776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6802327" y="3563776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20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11" name="object 311"/>
          <p:cNvGrpSpPr/>
          <p:nvPr/>
        </p:nvGrpSpPr>
        <p:grpSpPr>
          <a:xfrm>
            <a:off x="5061640" y="1821654"/>
            <a:ext cx="38053" cy="1619159"/>
            <a:chOff x="5062244" y="1823900"/>
            <a:chExt cx="38100" cy="1621155"/>
          </a:xfrm>
        </p:grpSpPr>
        <p:sp>
          <p:nvSpPr>
            <p:cNvPr id="312" name="object 312"/>
            <p:cNvSpPr/>
            <p:nvPr/>
          </p:nvSpPr>
          <p:spPr>
            <a:xfrm>
              <a:off x="5064149" y="1825805"/>
              <a:ext cx="34290" cy="1617345"/>
            </a:xfrm>
            <a:custGeom>
              <a:avLst/>
              <a:gdLst/>
              <a:ahLst/>
              <a:cxnLst/>
              <a:rect l="l" t="t" r="r" b="b"/>
              <a:pathLst>
                <a:path w="34289" h="1617345">
                  <a:moveTo>
                    <a:pt x="33761" y="1616769"/>
                  </a:moveTo>
                  <a:lnTo>
                    <a:pt x="33761" y="0"/>
                  </a:lnTo>
                </a:path>
                <a:path w="34289" h="1617345">
                  <a:moveTo>
                    <a:pt x="33761" y="1616769"/>
                  </a:moveTo>
                  <a:lnTo>
                    <a:pt x="0" y="1616769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064149" y="3120741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064149" y="2795059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064149" y="247322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064149" y="2147639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064149" y="182580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8" name="object 318"/>
          <p:cNvSpPr txBox="1"/>
          <p:nvPr/>
        </p:nvSpPr>
        <p:spPr>
          <a:xfrm>
            <a:off x="4943956" y="3395611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4943956" y="307042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.2</a:t>
            </a:r>
            <a:endParaRPr sz="449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4943956" y="2748988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.4</a:t>
            </a:r>
            <a:endParaRPr sz="449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4943956" y="2423803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.6</a:t>
            </a:r>
            <a:endParaRPr sz="449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4943956" y="2102222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.8</a:t>
            </a:r>
            <a:endParaRPr sz="449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4943956" y="1777085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5097263" y="1756253"/>
            <a:ext cx="2071990" cy="1749806"/>
          </a:xfrm>
          <a:custGeom>
            <a:avLst/>
            <a:gdLst/>
            <a:ahLst/>
            <a:cxnLst/>
            <a:rect l="l" t="t" r="r" b="b"/>
            <a:pathLst>
              <a:path w="2074545" h="1751964">
                <a:moveTo>
                  <a:pt x="0" y="0"/>
                </a:moveTo>
                <a:lnTo>
                  <a:pt x="0" y="1751539"/>
                </a:lnTo>
                <a:lnTo>
                  <a:pt x="2074089" y="1751539"/>
                </a:lnTo>
              </a:path>
            </a:pathLst>
          </a:custGeom>
          <a:ln w="37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5" name="object 325"/>
          <p:cNvSpPr txBox="1"/>
          <p:nvPr/>
        </p:nvSpPr>
        <p:spPr>
          <a:xfrm>
            <a:off x="4839635" y="2236518"/>
            <a:ext cx="69121" cy="785162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449" spc="5" dirty="0">
                <a:latin typeface="Arial"/>
                <a:cs typeface="Arial"/>
              </a:rPr>
              <a:t>Overall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Survival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(Probability)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26" name="object 326"/>
          <p:cNvGrpSpPr/>
          <p:nvPr/>
        </p:nvGrpSpPr>
        <p:grpSpPr>
          <a:xfrm>
            <a:off x="5170079" y="1799123"/>
            <a:ext cx="1945147" cy="751548"/>
            <a:chOff x="5170816" y="1801341"/>
            <a:chExt cx="1947545" cy="752475"/>
          </a:xfrm>
        </p:grpSpPr>
        <p:sp>
          <p:nvSpPr>
            <p:cNvPr id="327" name="object 327"/>
            <p:cNvSpPr/>
            <p:nvPr/>
          </p:nvSpPr>
          <p:spPr>
            <a:xfrm>
              <a:off x="5176531" y="1825805"/>
              <a:ext cx="1920875" cy="707390"/>
            </a:xfrm>
            <a:custGeom>
              <a:avLst/>
              <a:gdLst/>
              <a:ahLst/>
              <a:cxnLst/>
              <a:rect l="l" t="t" r="r" b="b"/>
              <a:pathLst>
                <a:path w="1920875" h="707389">
                  <a:moveTo>
                    <a:pt x="0" y="0"/>
                  </a:moveTo>
                  <a:lnTo>
                    <a:pt x="703819" y="0"/>
                  </a:lnTo>
                  <a:lnTo>
                    <a:pt x="703819" y="202018"/>
                  </a:lnTo>
                  <a:lnTo>
                    <a:pt x="939673" y="202018"/>
                  </a:lnTo>
                  <a:lnTo>
                    <a:pt x="939673" y="404180"/>
                  </a:lnTo>
                  <a:lnTo>
                    <a:pt x="1714643" y="404180"/>
                  </a:lnTo>
                  <a:lnTo>
                    <a:pt x="1714643" y="707303"/>
                  </a:lnTo>
                  <a:lnTo>
                    <a:pt x="1920613" y="707303"/>
                  </a:lnTo>
                </a:path>
              </a:pathLst>
            </a:custGeom>
            <a:ln w="112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273837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3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292517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348730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5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67420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356177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23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375011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498487" y="182580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2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520925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629555" y="18258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648244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468185" y="222998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26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490622" y="221127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599252" y="222998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617942" y="221127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917456" y="253310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26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936145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984863" y="253310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7003553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7078456" y="253310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7097145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48" name="object 348"/>
          <p:cNvSpPr txBox="1"/>
          <p:nvPr/>
        </p:nvSpPr>
        <p:spPr>
          <a:xfrm>
            <a:off x="5575852" y="3780595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9</a:t>
            </a:r>
            <a:endParaRPr sz="449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5841406" y="3527216"/>
            <a:ext cx="625973" cy="325521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R="5074" algn="r">
              <a:spcBef>
                <a:spcPts val="409"/>
              </a:spcBef>
              <a:tabLst>
                <a:tab pos="414792" algn="l"/>
              </a:tabLst>
            </a:pPr>
            <a:r>
              <a:rPr sz="449" spc="10" dirty="0">
                <a:latin typeface="Arial"/>
                <a:cs typeface="Arial"/>
              </a:rPr>
              <a:t>10	15</a:t>
            </a:r>
            <a:endParaRPr sz="449">
              <a:latin typeface="Arial"/>
              <a:cs typeface="Arial"/>
            </a:endParaRPr>
          </a:p>
          <a:p>
            <a:pPr marL="149046" marR="19661" indent="-149680" algn="r">
              <a:lnSpc>
                <a:spcPct val="158200"/>
              </a:lnSpc>
              <a:tabLst>
                <a:tab pos="564472" algn="l"/>
              </a:tabLst>
            </a:pPr>
            <a:r>
              <a:rPr sz="449" spc="-5" dirty="0">
                <a:latin typeface="Arial"/>
                <a:cs typeface="Arial"/>
              </a:rPr>
              <a:t>Months </a:t>
            </a:r>
            <a:r>
              <a:rPr sz="449" dirty="0">
                <a:latin typeface="Arial"/>
                <a:cs typeface="Arial"/>
              </a:rPr>
              <a:t>from </a:t>
            </a:r>
            <a:r>
              <a:rPr sz="449" spc="5" dirty="0">
                <a:latin typeface="Arial"/>
                <a:cs typeface="Arial"/>
              </a:rPr>
              <a:t>diagnosis </a:t>
            </a:r>
            <a:r>
              <a:rPr sz="449" spc="-11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7</a:t>
            </a:r>
            <a:r>
              <a:rPr sz="449" dirty="0">
                <a:latin typeface="Arial"/>
                <a:cs typeface="Arial"/>
              </a:rPr>
              <a:t>	</a:t>
            </a:r>
            <a:r>
              <a:rPr sz="449" spc="10" dirty="0">
                <a:latin typeface="Arial"/>
                <a:cs typeface="Arial"/>
              </a:rPr>
              <a:t>6</a:t>
            </a:r>
            <a:endParaRPr sz="449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6821139" y="3780595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4</a:t>
            </a:r>
            <a:endParaRPr sz="449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5097262" y="3709564"/>
            <a:ext cx="390044" cy="1515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44397" marR="5074" indent="-45031">
              <a:lnSpc>
                <a:spcPct val="103699"/>
              </a:lnSpc>
              <a:spcBef>
                <a:spcPts val="100"/>
              </a:spcBef>
            </a:pPr>
            <a:r>
              <a:rPr sz="449" spc="-5" dirty="0">
                <a:latin typeface="Arial"/>
                <a:cs typeface="Arial"/>
              </a:rPr>
              <a:t>N</a:t>
            </a:r>
            <a:r>
              <a:rPr sz="449" spc="-20" dirty="0">
                <a:latin typeface="Arial"/>
                <a:cs typeface="Arial"/>
              </a:rPr>
              <a:t>u</a:t>
            </a: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ber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at</a:t>
            </a:r>
            <a:r>
              <a:rPr sz="449" spc="-25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sk  </a:t>
            </a:r>
            <a:r>
              <a:rPr sz="449" spc="10" dirty="0">
                <a:latin typeface="Arial"/>
                <a:cs typeface="Arial"/>
              </a:rPr>
              <a:t>13</a:t>
            </a:r>
            <a:endParaRPr sz="449">
              <a:latin typeface="Arial"/>
              <a:cs typeface="Arial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4798709" y="1457778"/>
            <a:ext cx="2526724" cy="2526090"/>
          </a:xfrm>
          <a:custGeom>
            <a:avLst/>
            <a:gdLst/>
            <a:ahLst/>
            <a:cxnLst/>
            <a:rect l="l" t="t" r="r" b="b"/>
            <a:pathLst>
              <a:path w="2529840" h="2529204">
                <a:moveTo>
                  <a:pt x="0" y="0"/>
                </a:moveTo>
                <a:lnTo>
                  <a:pt x="2529547" y="0"/>
                </a:lnTo>
                <a:lnTo>
                  <a:pt x="2529547" y="2528684"/>
                </a:lnTo>
                <a:lnTo>
                  <a:pt x="0" y="2528684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12417" y="1247684"/>
            <a:ext cx="859580" cy="111472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23987" y="1484858"/>
            <a:ext cx="2818433" cy="1980587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3316144" y="693901"/>
            <a:ext cx="2426276" cy="22023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10" dirty="0">
                <a:solidFill>
                  <a:srgbClr val="1F497D"/>
                </a:solidFill>
              </a:rPr>
              <a:t>Estratificación</a:t>
            </a:r>
            <a:r>
              <a:rPr sz="1348" spc="-20" dirty="0">
                <a:solidFill>
                  <a:srgbClr val="1F497D"/>
                </a:solidFill>
              </a:rPr>
              <a:t> </a:t>
            </a:r>
            <a:r>
              <a:rPr sz="1348" spc="-5" dirty="0">
                <a:solidFill>
                  <a:srgbClr val="1F497D"/>
                </a:solidFill>
              </a:rPr>
              <a:t>Riesgo</a:t>
            </a:r>
            <a:r>
              <a:rPr sz="1348" spc="-20" dirty="0">
                <a:solidFill>
                  <a:srgbClr val="1F497D"/>
                </a:solidFill>
              </a:rPr>
              <a:t> </a:t>
            </a:r>
            <a:r>
              <a:rPr sz="1348" spc="-5" dirty="0">
                <a:solidFill>
                  <a:srgbClr val="1F497D"/>
                </a:solidFill>
              </a:rPr>
              <a:t>ELN</a:t>
            </a:r>
            <a:endParaRPr sz="1348" dirty="0"/>
          </a:p>
        </p:txBody>
      </p:sp>
      <p:sp>
        <p:nvSpPr>
          <p:cNvPr id="6" name="object 6"/>
          <p:cNvSpPr txBox="1"/>
          <p:nvPr/>
        </p:nvSpPr>
        <p:spPr>
          <a:xfrm>
            <a:off x="4710528" y="3284380"/>
            <a:ext cx="953230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spc="-10" dirty="0">
                <a:latin typeface="Arial"/>
                <a:cs typeface="Arial"/>
              </a:rPr>
              <a:t>Adaptado</a:t>
            </a:r>
            <a:r>
              <a:rPr sz="400" spc="-5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de</a:t>
            </a:r>
            <a:r>
              <a:rPr sz="400" spc="-5" dirty="0">
                <a:latin typeface="Arial"/>
                <a:cs typeface="Arial"/>
              </a:rPr>
              <a:t> </a:t>
            </a:r>
            <a:r>
              <a:rPr sz="400" i="1" spc="-10" dirty="0">
                <a:latin typeface="Arial"/>
                <a:cs typeface="Arial"/>
              </a:rPr>
              <a:t>Döhner</a:t>
            </a:r>
            <a:r>
              <a:rPr sz="400" i="1" spc="-5" dirty="0">
                <a:latin typeface="Arial"/>
                <a:cs typeface="Arial"/>
              </a:rPr>
              <a:t> H </a:t>
            </a:r>
            <a:r>
              <a:rPr sz="400" i="1" spc="-10" dirty="0">
                <a:latin typeface="Arial"/>
                <a:cs typeface="Arial"/>
              </a:rPr>
              <a:t>et</a:t>
            </a:r>
            <a:r>
              <a:rPr sz="400" i="1" spc="-5" dirty="0">
                <a:latin typeface="Arial"/>
                <a:cs typeface="Arial"/>
              </a:rPr>
              <a:t> al</a:t>
            </a:r>
            <a:r>
              <a:rPr sz="400" spc="-5" dirty="0">
                <a:latin typeface="Arial"/>
                <a:cs typeface="Arial"/>
              </a:rPr>
              <a:t>.,</a:t>
            </a:r>
            <a:r>
              <a:rPr sz="40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Blood</a:t>
            </a:r>
            <a:r>
              <a:rPr sz="400" spc="105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2017</a:t>
            </a:r>
            <a:endParaRPr sz="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871189" y="1108286"/>
            <a:ext cx="312162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" dirty="0">
                <a:latin typeface="Calibri"/>
                <a:cs typeface="Calibri"/>
              </a:rPr>
              <a:t>Pacientes</a:t>
            </a:r>
            <a:r>
              <a:rPr sz="999" dirty="0">
                <a:latin typeface="Calibri"/>
                <a:cs typeface="Calibri"/>
              </a:rPr>
              <a:t> candidatos</a:t>
            </a:r>
            <a:r>
              <a:rPr sz="999" spc="5" dirty="0">
                <a:latin typeface="Calibri"/>
                <a:cs typeface="Calibri"/>
              </a:rPr>
              <a:t> a </a:t>
            </a:r>
            <a:r>
              <a:rPr sz="999" spc="-5" dirty="0">
                <a:latin typeface="Calibri"/>
                <a:cs typeface="Calibri"/>
              </a:rPr>
              <a:t>tratamiento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intensivo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quimioterapia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713607" y="4060355"/>
            <a:ext cx="112891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spc="10" dirty="0">
                <a:solidFill>
                  <a:srgbClr val="898989"/>
                </a:solidFill>
                <a:latin typeface="Calibri"/>
                <a:cs typeface="Calibri"/>
              </a:rPr>
              <a:t>18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49331" y="1082686"/>
            <a:ext cx="4085791" cy="246955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819508" y="3957043"/>
            <a:ext cx="632950" cy="818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449" i="1" dirty="0">
                <a:latin typeface="Arial"/>
                <a:cs typeface="Arial"/>
              </a:rPr>
              <a:t>Boddu</a:t>
            </a:r>
            <a:r>
              <a:rPr sz="449" i="1" spc="-20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PC</a:t>
            </a:r>
            <a:r>
              <a:rPr sz="449" i="1" spc="-20" dirty="0">
                <a:latin typeface="Arial"/>
                <a:cs typeface="Arial"/>
              </a:rPr>
              <a:t> </a:t>
            </a:r>
            <a:r>
              <a:rPr sz="449" i="1" spc="-5" dirty="0">
                <a:latin typeface="Arial"/>
                <a:cs typeface="Arial"/>
              </a:rPr>
              <a:t>Cancer</a:t>
            </a:r>
            <a:r>
              <a:rPr sz="449" i="1" spc="-25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2019</a:t>
            </a:r>
            <a:endParaRPr sz="4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47692" y="679631"/>
            <a:ext cx="3283346" cy="29935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798" b="1" spc="-15" dirty="0">
                <a:solidFill>
                  <a:srgbClr val="1F497D"/>
                </a:solidFill>
                <a:latin typeface="Calibri"/>
                <a:cs typeface="Calibri"/>
              </a:rPr>
              <a:t>Validación </a:t>
            </a:r>
            <a:r>
              <a:rPr sz="1798" b="1" spc="-5" dirty="0">
                <a:solidFill>
                  <a:srgbClr val="1F497D"/>
                </a:solidFill>
                <a:latin typeface="Calibri"/>
                <a:cs typeface="Calibri"/>
              </a:rPr>
              <a:t>ELN</a:t>
            </a:r>
            <a:r>
              <a:rPr sz="1798" b="1" spc="-1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798" b="1" dirty="0">
                <a:solidFill>
                  <a:srgbClr val="1F497D"/>
                </a:solidFill>
                <a:latin typeface="Calibri"/>
                <a:cs typeface="Calibri"/>
              </a:rPr>
              <a:t>2017</a:t>
            </a:r>
            <a:r>
              <a:rPr sz="1798" b="1" spc="-10" dirty="0">
                <a:solidFill>
                  <a:srgbClr val="1F497D"/>
                </a:solidFill>
                <a:latin typeface="Calibri"/>
                <a:cs typeface="Calibri"/>
              </a:rPr>
              <a:t> pacientes </a:t>
            </a:r>
            <a:r>
              <a:rPr sz="1798" b="1" dirty="0">
                <a:solidFill>
                  <a:srgbClr val="1F497D"/>
                </a:solidFill>
                <a:latin typeface="Calibri"/>
                <a:cs typeface="Calibri"/>
              </a:rPr>
              <a:t>&lt;65</a:t>
            </a:r>
            <a:endParaRPr sz="17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23935" y="815475"/>
            <a:ext cx="4450942" cy="438244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348" dirty="0">
                <a:solidFill>
                  <a:srgbClr val="000000"/>
                </a:solidFill>
                <a:latin typeface="Calibri"/>
                <a:cs typeface="Calibri"/>
              </a:rPr>
              <a:t>The </a:t>
            </a:r>
            <a:r>
              <a:rPr sz="1348" spc="-5" dirty="0">
                <a:solidFill>
                  <a:srgbClr val="000000"/>
                </a:solidFill>
                <a:latin typeface="Calibri"/>
                <a:cs typeface="Calibri"/>
              </a:rPr>
              <a:t>ELN-2017 guidelines </a:t>
            </a:r>
            <a:r>
              <a:rPr sz="1348" dirty="0">
                <a:solidFill>
                  <a:srgbClr val="000000"/>
                </a:solidFill>
                <a:latin typeface="Calibri"/>
                <a:cs typeface="Calibri"/>
              </a:rPr>
              <a:t>risk </a:t>
            </a:r>
            <a:r>
              <a:rPr sz="1348" spc="-10" dirty="0">
                <a:solidFill>
                  <a:srgbClr val="000000"/>
                </a:solidFill>
                <a:latin typeface="Calibri"/>
                <a:cs typeface="Calibri"/>
              </a:rPr>
              <a:t>stratified </a:t>
            </a:r>
            <a:r>
              <a:rPr sz="1348" spc="-5" dirty="0">
                <a:solidFill>
                  <a:srgbClr val="000000"/>
                </a:solidFill>
                <a:latin typeface="Calibri"/>
                <a:cs typeface="Calibri"/>
              </a:rPr>
              <a:t>younger adults with AML </a:t>
            </a:r>
            <a:r>
              <a:rPr sz="1348" spc="-295" dirty="0">
                <a:solidFill>
                  <a:srgbClr val="000000"/>
                </a:solidFill>
                <a:latin typeface="Calibri"/>
                <a:cs typeface="Calibri"/>
              </a:rPr>
              <a:t> </a:t>
            </a:r>
            <a:r>
              <a:rPr sz="1348" spc="-10" dirty="0">
                <a:solidFill>
                  <a:srgbClr val="000000"/>
                </a:solidFill>
                <a:latin typeface="Calibri"/>
                <a:cs typeface="Calibri"/>
              </a:rPr>
              <a:t>more</a:t>
            </a:r>
            <a:r>
              <a:rPr sz="1348" dirty="0">
                <a:solidFill>
                  <a:srgbClr val="000000"/>
                </a:solidFill>
                <a:latin typeface="Calibri"/>
                <a:cs typeface="Calibri"/>
              </a:rPr>
              <a:t> </a:t>
            </a:r>
            <a:r>
              <a:rPr sz="1348" spc="-10" dirty="0">
                <a:solidFill>
                  <a:srgbClr val="000000"/>
                </a:solidFill>
                <a:latin typeface="Calibri"/>
                <a:cs typeface="Calibri"/>
              </a:rPr>
              <a:t>accurately</a:t>
            </a:r>
            <a:r>
              <a:rPr sz="1348" spc="-5" dirty="0">
                <a:solidFill>
                  <a:srgbClr val="000000"/>
                </a:solidFill>
                <a:latin typeface="Calibri"/>
                <a:cs typeface="Calibri"/>
              </a:rPr>
              <a:t> than older adults with AML.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180342" y="3765260"/>
            <a:ext cx="775649" cy="818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449" i="1" spc="-5" dirty="0">
                <a:latin typeface="Arial"/>
                <a:cs typeface="Arial"/>
              </a:rPr>
              <a:t>Herild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T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et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spc="-5" dirty="0">
                <a:latin typeface="Arial"/>
                <a:cs typeface="Arial"/>
              </a:rPr>
              <a:t>al.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spc="-5" dirty="0">
                <a:latin typeface="Arial"/>
                <a:cs typeface="Arial"/>
              </a:rPr>
              <a:t>Leukemia</a:t>
            </a:r>
            <a:r>
              <a:rPr sz="449" i="1" dirty="0">
                <a:latin typeface="Arial"/>
                <a:cs typeface="Arial"/>
              </a:rPr>
              <a:t> 2020</a:t>
            </a:r>
            <a:endParaRPr sz="4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26613" y="1849017"/>
            <a:ext cx="1896610" cy="1646715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76563" y="1867338"/>
            <a:ext cx="1913362" cy="1700366"/>
          </a:xfrm>
          <a:prstGeom prst="rect">
            <a:avLst/>
          </a:prstGeom>
        </p:spPr>
      </p:pic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971519" y="1046642"/>
            <a:ext cx="120120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3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ELN</a:t>
            </a:r>
            <a:r>
              <a:rPr sz="999" b="1" u="sng" spc="-2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2017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347063" y="1457640"/>
            <a:ext cx="4450308" cy="214410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60251" rIns="0" bIns="0" rtlCol="0">
            <a:spAutoFit/>
          </a:bodyPr>
          <a:lstStyle/>
          <a:p>
            <a:pPr marL="350734">
              <a:spcBef>
                <a:spcPts val="474"/>
              </a:spcBef>
              <a:tabLst>
                <a:tab pos="1711174" algn="l"/>
                <a:tab pos="3101424" algn="l"/>
              </a:tabLst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28,2%	</a:t>
            </a: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28%	</a:t>
            </a: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43,8%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79616" y="2032770"/>
            <a:ext cx="2795442" cy="1984032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309481" y="2546691"/>
            <a:ext cx="1306489" cy="676076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62155" marR="133190" indent="-50105">
              <a:lnSpc>
                <a:spcPct val="129299"/>
              </a:lnSpc>
              <a:spcBef>
                <a:spcPts val="95"/>
              </a:spcBef>
            </a:pPr>
            <a:r>
              <a:rPr sz="999" spc="-5" dirty="0">
                <a:latin typeface="Calibri"/>
                <a:cs typeface="Calibri"/>
              </a:rPr>
              <a:t>Favorable. </a:t>
            </a:r>
            <a:r>
              <a:rPr sz="999" dirty="0">
                <a:latin typeface="Calibri"/>
                <a:cs typeface="Calibri"/>
              </a:rPr>
              <a:t>MS: </a:t>
            </a:r>
            <a:r>
              <a:rPr sz="999" spc="5" dirty="0">
                <a:latin typeface="Calibri"/>
                <a:cs typeface="Calibri"/>
              </a:rPr>
              <a:t>NA 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Intermedio.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MS: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23,8</a:t>
            </a:r>
            <a:endParaRPr sz="999">
              <a:latin typeface="Calibri"/>
              <a:cs typeface="Calibri"/>
            </a:endParaRPr>
          </a:p>
          <a:p>
            <a:pPr marL="93233">
              <a:spcBef>
                <a:spcPts val="824"/>
              </a:spcBef>
            </a:pPr>
            <a:r>
              <a:rPr sz="999" spc="-5" dirty="0">
                <a:latin typeface="Calibri"/>
                <a:cs typeface="Calibri"/>
              </a:rPr>
              <a:t>Desfavorable.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MS: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13,2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64751" y="4116820"/>
            <a:ext cx="38306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0,01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591149" y="1046642"/>
            <a:ext cx="196226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ELN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2017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según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edad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73361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&lt;65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30,8%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28,4%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40,8%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59706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≥65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22,1%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27,2%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50,8%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23914" y="2624079"/>
            <a:ext cx="1904901" cy="134638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730404" y="2805254"/>
            <a:ext cx="679247" cy="584115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2685">
              <a:spcBef>
                <a:spcPts val="204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NA</a:t>
            </a:r>
            <a:endParaRPr sz="999">
              <a:latin typeface="Calibri"/>
              <a:cs typeface="Calibri"/>
            </a:endParaRPr>
          </a:p>
          <a:p>
            <a:pPr marL="206127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NA</a:t>
            </a:r>
            <a:endParaRPr sz="999">
              <a:latin typeface="Calibri"/>
              <a:cs typeface="Calibri"/>
            </a:endParaRPr>
          </a:p>
          <a:p>
            <a:pPr marL="206127">
              <a:spcBef>
                <a:spcPts val="579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5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18,3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12931" y="2624079"/>
            <a:ext cx="1904901" cy="134638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6170588" y="3032996"/>
            <a:ext cx="701445" cy="614557"/>
          </a:xfrm>
          <a:prstGeom prst="rect">
            <a:avLst/>
          </a:prstGeom>
        </p:spPr>
        <p:txBody>
          <a:bodyPr vert="horz" wrap="square" lIns="0" tIns="67227" rIns="0" bIns="0" rtlCol="0">
            <a:spAutoFit/>
          </a:bodyPr>
          <a:lstStyle/>
          <a:p>
            <a:pPr marL="12685">
              <a:spcBef>
                <a:spcPts val="529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30,4</a:t>
            </a:r>
            <a:endParaRPr sz="999">
              <a:latin typeface="Calibri"/>
              <a:cs typeface="Calibri"/>
            </a:endParaRPr>
          </a:p>
          <a:p>
            <a:pPr marL="152851">
              <a:spcBef>
                <a:spcPts val="429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11,1</a:t>
            </a:r>
            <a:endParaRPr sz="999">
              <a:latin typeface="Calibri"/>
              <a:cs typeface="Calibri"/>
            </a:endParaRPr>
          </a:p>
          <a:p>
            <a:pPr marL="293652">
              <a:spcBef>
                <a:spcPts val="180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-6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6,1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95315" y="4055132"/>
            <a:ext cx="38306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20457" y="4058600"/>
            <a:ext cx="38306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0,03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591149" y="1046642"/>
            <a:ext cx="196226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ELN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2017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según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edad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59706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≥65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22,1%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27,2%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50,8%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275702" y="2565033"/>
            <a:ext cx="3023951" cy="1340737"/>
            <a:chOff x="3274103" y="2568196"/>
            <a:chExt cx="3027680" cy="134239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274103" y="2568196"/>
              <a:ext cx="1907238" cy="134196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98541" y="2646413"/>
              <a:ext cx="1199565" cy="116122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179548" y="2686926"/>
              <a:ext cx="1118870" cy="532765"/>
            </a:xfrm>
            <a:custGeom>
              <a:avLst/>
              <a:gdLst/>
              <a:ahLst/>
              <a:cxnLst/>
              <a:rect l="l" t="t" r="r" b="b"/>
              <a:pathLst>
                <a:path w="1118870" h="532764">
                  <a:moveTo>
                    <a:pt x="0" y="0"/>
                  </a:moveTo>
                  <a:lnTo>
                    <a:pt x="1118565" y="0"/>
                  </a:lnTo>
                  <a:lnTo>
                    <a:pt x="1118565" y="532612"/>
                  </a:lnTo>
                  <a:lnTo>
                    <a:pt x="0" y="532612"/>
                  </a:lnTo>
                  <a:lnTo>
                    <a:pt x="0" y="0"/>
                  </a:lnTo>
                  <a:close/>
                </a:path>
              </a:pathLst>
            </a:custGeom>
            <a:ln w="7137">
              <a:solidFill>
                <a:srgbClr val="9BBB5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179548" y="3260044"/>
              <a:ext cx="1118870" cy="507365"/>
            </a:xfrm>
            <a:custGeom>
              <a:avLst/>
              <a:gdLst/>
              <a:ahLst/>
              <a:cxnLst/>
              <a:rect l="l" t="t" r="r" b="b"/>
              <a:pathLst>
                <a:path w="1118870" h="507364">
                  <a:moveTo>
                    <a:pt x="0" y="0"/>
                  </a:moveTo>
                  <a:lnTo>
                    <a:pt x="1118565" y="0"/>
                  </a:lnTo>
                  <a:lnTo>
                    <a:pt x="1118565" y="507085"/>
                  </a:lnTo>
                  <a:lnTo>
                    <a:pt x="0" y="507085"/>
                  </a:lnTo>
                  <a:lnTo>
                    <a:pt x="0" y="0"/>
                  </a:lnTo>
                  <a:close/>
                </a:path>
              </a:pathLst>
            </a:custGeom>
            <a:ln w="7137">
              <a:solidFill>
                <a:srgbClr val="F7964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382917" y="4145971"/>
            <a:ext cx="38306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573361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&lt;65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30,8%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28,4%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40,8%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591149" y="1046642"/>
            <a:ext cx="196226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ELN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2017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según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edad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43839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&lt;65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b="1" spc="-10" dirty="0">
                <a:latin typeface="Calibri"/>
                <a:cs typeface="Calibri"/>
              </a:rPr>
              <a:t>Favorable:</a:t>
            </a:r>
            <a:r>
              <a:rPr sz="999" b="1" spc="-20" dirty="0">
                <a:latin typeface="Calibri"/>
                <a:cs typeface="Calibri"/>
              </a:rPr>
              <a:t> </a:t>
            </a:r>
            <a:r>
              <a:rPr sz="999" b="1" spc="5" dirty="0">
                <a:latin typeface="Calibri"/>
                <a:cs typeface="Calibri"/>
              </a:rPr>
              <a:t>30,8%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28,4%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40,8%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259706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11620">
              <a:spcBef>
                <a:spcPts val="155"/>
              </a:spcBef>
            </a:pPr>
            <a:r>
              <a:rPr sz="999" spc="5" dirty="0">
                <a:latin typeface="Calibri"/>
                <a:cs typeface="Calibri"/>
              </a:rPr>
              <a:t>≥65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5" dirty="0">
                <a:latin typeface="Calibri"/>
                <a:cs typeface="Calibri"/>
              </a:rPr>
              <a:t>Favorable: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22,1%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dirty="0">
                <a:latin typeface="Calibri"/>
                <a:cs typeface="Calibri"/>
              </a:rPr>
              <a:t>Intermedio: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27,2%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b="1" spc="-5" dirty="0">
                <a:latin typeface="Calibri"/>
                <a:cs typeface="Calibri"/>
              </a:rPr>
              <a:t>Desfavorable:</a:t>
            </a:r>
            <a:r>
              <a:rPr sz="999" b="1" spc="-30" dirty="0">
                <a:latin typeface="Calibri"/>
                <a:cs typeface="Calibri"/>
              </a:rPr>
              <a:t> </a:t>
            </a:r>
            <a:r>
              <a:rPr sz="999" b="1" spc="5" dirty="0">
                <a:latin typeface="Calibri"/>
                <a:cs typeface="Calibri"/>
              </a:rPr>
              <a:t>50,8%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27970" y="1479167"/>
            <a:ext cx="1295073" cy="698433"/>
          </a:xfrm>
          <a:prstGeom prst="rect">
            <a:avLst/>
          </a:prstGeom>
          <a:ln w="7137">
            <a:solidFill>
              <a:srgbClr val="385D8A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478215">
              <a:spcBef>
                <a:spcPts val="155"/>
              </a:spcBef>
            </a:pPr>
            <a:r>
              <a:rPr sz="999" dirty="0">
                <a:latin typeface="Calibri"/>
                <a:cs typeface="Calibri"/>
              </a:rPr>
              <a:t>Global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  <a:spcBef>
                <a:spcPts val="514"/>
              </a:spcBef>
            </a:pPr>
            <a:r>
              <a:rPr sz="999" spc="-25" dirty="0">
                <a:latin typeface="Calibri"/>
                <a:cs typeface="Calibri"/>
              </a:rPr>
              <a:t>F</a:t>
            </a:r>
            <a:r>
              <a:rPr sz="999" spc="-15" dirty="0">
                <a:latin typeface="Calibri"/>
                <a:cs typeface="Calibri"/>
              </a:rPr>
              <a:t>a</a:t>
            </a:r>
            <a:r>
              <a:rPr sz="999" spc="-5" dirty="0">
                <a:latin typeface="Calibri"/>
                <a:cs typeface="Calibri"/>
              </a:rPr>
              <a:t>v</a:t>
            </a:r>
            <a:r>
              <a:rPr sz="999" spc="5" dirty="0">
                <a:latin typeface="Calibri"/>
                <a:cs typeface="Calibri"/>
              </a:rPr>
              <a:t>o</a:t>
            </a:r>
            <a:r>
              <a:rPr sz="999" spc="-25" dirty="0">
                <a:latin typeface="Calibri"/>
                <a:cs typeface="Calibri"/>
              </a:rPr>
              <a:t>r</a:t>
            </a:r>
            <a:r>
              <a:rPr sz="999" spc="5" dirty="0">
                <a:latin typeface="Calibri"/>
                <a:cs typeface="Calibri"/>
              </a:rPr>
              <a:t>ab</a:t>
            </a:r>
            <a:r>
              <a:rPr sz="999" spc="-5" dirty="0">
                <a:latin typeface="Calibri"/>
                <a:cs typeface="Calibri"/>
              </a:rPr>
              <a:t>l</a:t>
            </a:r>
            <a:r>
              <a:rPr sz="999" dirty="0">
                <a:latin typeface="Calibri"/>
                <a:cs typeface="Calibri"/>
              </a:rPr>
              <a:t>e:</a:t>
            </a:r>
            <a:r>
              <a:rPr sz="999" spc="5" dirty="0">
                <a:latin typeface="Calibri"/>
                <a:cs typeface="Calibri"/>
              </a:rPr>
              <a:t> 28,2%</a:t>
            </a:r>
            <a:endParaRPr sz="999">
              <a:latin typeface="Calibri"/>
              <a:cs typeface="Calibri"/>
            </a:endParaRPr>
          </a:p>
          <a:p>
            <a:pPr marL="91330">
              <a:lnSpc>
                <a:spcPts val="1184"/>
              </a:lnSpc>
            </a:pPr>
            <a:r>
              <a:rPr sz="999" spc="-5" dirty="0">
                <a:latin typeface="Calibri"/>
                <a:cs typeface="Calibri"/>
              </a:rPr>
              <a:t>In</a:t>
            </a:r>
            <a:r>
              <a:rPr sz="999" spc="-15" dirty="0">
                <a:latin typeface="Calibri"/>
                <a:cs typeface="Calibri"/>
              </a:rPr>
              <a:t>t</a:t>
            </a:r>
            <a:r>
              <a:rPr sz="999" spc="5" dirty="0">
                <a:latin typeface="Calibri"/>
                <a:cs typeface="Calibri"/>
              </a:rPr>
              <a:t>e</a:t>
            </a:r>
            <a:r>
              <a:rPr sz="999" spc="-5" dirty="0">
                <a:latin typeface="Calibri"/>
                <a:cs typeface="Calibri"/>
              </a:rPr>
              <a:t>r</a:t>
            </a:r>
            <a:r>
              <a:rPr sz="999" spc="5" dirty="0">
                <a:latin typeface="Calibri"/>
                <a:cs typeface="Calibri"/>
              </a:rPr>
              <a:t>med</a:t>
            </a:r>
            <a:r>
              <a:rPr sz="999" spc="-5" dirty="0">
                <a:latin typeface="Calibri"/>
                <a:cs typeface="Calibri"/>
              </a:rPr>
              <a:t>i</a:t>
            </a:r>
            <a:r>
              <a:rPr sz="999" spc="5" dirty="0">
                <a:latin typeface="Calibri"/>
                <a:cs typeface="Calibri"/>
              </a:rPr>
              <a:t>o: 28%</a:t>
            </a:r>
            <a:endParaRPr sz="999">
              <a:latin typeface="Calibri"/>
              <a:cs typeface="Calibri"/>
            </a:endParaRPr>
          </a:p>
          <a:p>
            <a:pPr marL="91330">
              <a:spcBef>
                <a:spcPts val="45"/>
              </a:spcBef>
            </a:pPr>
            <a:r>
              <a:rPr sz="999" spc="-5" dirty="0">
                <a:latin typeface="Calibri"/>
                <a:cs typeface="Calibri"/>
              </a:rPr>
              <a:t>Desfavorable: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43,8%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01708" y="2622928"/>
            <a:ext cx="2446774" cy="1431890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3348139" y="2820051"/>
            <a:ext cx="202950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43,8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50337" y="3302903"/>
            <a:ext cx="199144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20" dirty="0">
                <a:solidFill>
                  <a:srgbClr val="FFFFFF"/>
                </a:solidFill>
                <a:latin typeface="Calibri"/>
                <a:cs typeface="Calibri"/>
              </a:rPr>
              <a:t>28%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12480" y="3665893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28,2%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060832" y="2819951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40,8%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60832" y="3302803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28,4%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060832" y="3665793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30,8%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829461" y="2819851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50,8%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829461" y="3302703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27,2%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829461" y="3665693"/>
            <a:ext cx="27461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5" dirty="0">
                <a:solidFill>
                  <a:srgbClr val="FFFFFF"/>
                </a:solidFill>
                <a:latin typeface="Calibri"/>
                <a:cs typeface="Calibri"/>
              </a:rPr>
              <a:t>22,1%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894938" y="2950717"/>
            <a:ext cx="703348" cy="69465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lnSpc>
                <a:spcPct val="152500"/>
              </a:lnSpc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De</a:t>
            </a:r>
            <a:r>
              <a:rPr sz="999" spc="-15" dirty="0">
                <a:latin typeface="Calibri"/>
                <a:cs typeface="Calibri"/>
              </a:rPr>
              <a:t>s</a:t>
            </a:r>
            <a:r>
              <a:rPr sz="999" spc="-20" dirty="0">
                <a:latin typeface="Calibri"/>
                <a:cs typeface="Calibri"/>
              </a:rPr>
              <a:t>fa</a:t>
            </a:r>
            <a:r>
              <a:rPr sz="999" spc="-5" dirty="0">
                <a:latin typeface="Calibri"/>
                <a:cs typeface="Calibri"/>
              </a:rPr>
              <a:t>v</a:t>
            </a:r>
            <a:r>
              <a:rPr sz="999" spc="5" dirty="0">
                <a:latin typeface="Calibri"/>
                <a:cs typeface="Calibri"/>
              </a:rPr>
              <a:t>o</a:t>
            </a:r>
            <a:r>
              <a:rPr sz="999" spc="-25" dirty="0">
                <a:latin typeface="Calibri"/>
                <a:cs typeface="Calibri"/>
              </a:rPr>
              <a:t>r</a:t>
            </a:r>
            <a:r>
              <a:rPr sz="999" spc="5" dirty="0">
                <a:latin typeface="Calibri"/>
                <a:cs typeface="Calibri"/>
              </a:rPr>
              <a:t>ab</a:t>
            </a:r>
            <a:r>
              <a:rPr sz="999" spc="-5" dirty="0">
                <a:latin typeface="Calibri"/>
                <a:cs typeface="Calibri"/>
              </a:rPr>
              <a:t>l</a:t>
            </a:r>
            <a:r>
              <a:rPr sz="999" dirty="0">
                <a:latin typeface="Calibri"/>
                <a:cs typeface="Calibri"/>
              </a:rPr>
              <a:t>e  Intermedio 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10" dirty="0">
                <a:latin typeface="Calibri"/>
                <a:cs typeface="Calibri"/>
              </a:rPr>
              <a:t>Favorable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5775441" y="3106006"/>
            <a:ext cx="81180" cy="81180"/>
          </a:xfrm>
          <a:custGeom>
            <a:avLst/>
            <a:gdLst/>
            <a:ahLst/>
            <a:cxnLst/>
            <a:rect l="l" t="t" r="r" b="b"/>
            <a:pathLst>
              <a:path w="81279" h="81280">
                <a:moveTo>
                  <a:pt x="81000" y="0"/>
                </a:moveTo>
                <a:lnTo>
                  <a:pt x="0" y="0"/>
                </a:lnTo>
                <a:lnTo>
                  <a:pt x="0" y="81000"/>
                </a:lnTo>
                <a:lnTo>
                  <a:pt x="81000" y="81000"/>
                </a:lnTo>
                <a:lnTo>
                  <a:pt x="81000" y="0"/>
                </a:lnTo>
                <a:close/>
              </a:path>
            </a:pathLst>
          </a:custGeom>
          <a:solidFill>
            <a:srgbClr val="17375E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775441" y="3342481"/>
            <a:ext cx="81180" cy="81180"/>
          </a:xfrm>
          <a:custGeom>
            <a:avLst/>
            <a:gdLst/>
            <a:ahLst/>
            <a:cxnLst/>
            <a:rect l="l" t="t" r="r" b="b"/>
            <a:pathLst>
              <a:path w="81279" h="81279">
                <a:moveTo>
                  <a:pt x="81000" y="0"/>
                </a:moveTo>
                <a:lnTo>
                  <a:pt x="0" y="0"/>
                </a:lnTo>
                <a:lnTo>
                  <a:pt x="0" y="81000"/>
                </a:lnTo>
                <a:lnTo>
                  <a:pt x="81000" y="81000"/>
                </a:lnTo>
                <a:lnTo>
                  <a:pt x="81000" y="0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5775441" y="3564203"/>
            <a:ext cx="81180" cy="81180"/>
          </a:xfrm>
          <a:custGeom>
            <a:avLst/>
            <a:gdLst/>
            <a:ahLst/>
            <a:cxnLst/>
            <a:rect l="l" t="t" r="r" b="b"/>
            <a:pathLst>
              <a:path w="81279" h="81279">
                <a:moveTo>
                  <a:pt x="81000" y="0"/>
                </a:moveTo>
                <a:lnTo>
                  <a:pt x="0" y="0"/>
                </a:lnTo>
                <a:lnTo>
                  <a:pt x="0" y="81000"/>
                </a:lnTo>
                <a:lnTo>
                  <a:pt x="81000" y="81000"/>
                </a:lnTo>
                <a:lnTo>
                  <a:pt x="81000" y="0"/>
                </a:lnTo>
                <a:close/>
              </a:path>
            </a:pathLst>
          </a:custGeom>
          <a:solidFill>
            <a:srgbClr val="F79646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731485" y="4163094"/>
            <a:ext cx="112891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spc="10" dirty="0">
                <a:solidFill>
                  <a:srgbClr val="898989"/>
                </a:solidFill>
                <a:latin typeface="Calibri"/>
                <a:cs typeface="Calibri"/>
              </a:rPr>
              <a:t>24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46562" y="1199039"/>
            <a:ext cx="3945470" cy="328525"/>
          </a:xfrm>
          <a:prstGeom prst="rect">
            <a:avLst/>
          </a:prstGeom>
        </p:spPr>
        <p:txBody>
          <a:bodyPr vert="horz" wrap="square" lIns="0" tIns="22198" rIns="0" bIns="0" rtlCol="0">
            <a:spAutoFit/>
          </a:bodyPr>
          <a:lstStyle/>
          <a:p>
            <a:pPr marL="12685" marR="5074">
              <a:lnSpc>
                <a:spcPts val="1169"/>
              </a:lnSpc>
              <a:spcBef>
                <a:spcPts val="175"/>
              </a:spcBef>
            </a:pPr>
            <a:r>
              <a:rPr sz="999" dirty="0">
                <a:latin typeface="Calibri"/>
                <a:cs typeface="Calibri"/>
              </a:rPr>
              <a:t>Prognostic Significance</a:t>
            </a:r>
            <a:r>
              <a:rPr sz="999" spc="5" dirty="0">
                <a:latin typeface="Calibri"/>
                <a:cs typeface="Calibri"/>
              </a:rPr>
              <a:t> of </a:t>
            </a:r>
            <a:r>
              <a:rPr sz="999" i="1" spc="5" dirty="0">
                <a:latin typeface="Calibri"/>
                <a:cs typeface="Calibri"/>
              </a:rPr>
              <a:t>NPM1</a:t>
            </a:r>
            <a:r>
              <a:rPr sz="999" i="1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Mutations in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the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Absence </a:t>
            </a:r>
            <a:r>
              <a:rPr sz="999" spc="5" dirty="0">
                <a:latin typeface="Calibri"/>
                <a:cs typeface="Calibri"/>
              </a:rPr>
              <a:t>of </a:t>
            </a:r>
            <a:r>
              <a:rPr sz="999" i="1" spc="-5" dirty="0">
                <a:latin typeface="Calibri"/>
                <a:cs typeface="Calibri"/>
              </a:rPr>
              <a:t>FLT3</a:t>
            </a:r>
            <a:r>
              <a:rPr sz="999" spc="-5" dirty="0">
                <a:latin typeface="Calibri"/>
                <a:cs typeface="Calibri"/>
              </a:rPr>
              <a:t>–Internal </a:t>
            </a:r>
            <a:r>
              <a:rPr sz="999" spc="-210" dirty="0">
                <a:latin typeface="Calibri"/>
                <a:cs typeface="Calibri"/>
              </a:rPr>
              <a:t> </a:t>
            </a:r>
            <a:r>
              <a:rPr sz="999" spc="-10" dirty="0">
                <a:latin typeface="Calibri"/>
                <a:cs typeface="Calibri"/>
              </a:rPr>
              <a:t>Tandem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Duplication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Older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Patients</a:t>
            </a:r>
            <a:r>
              <a:rPr sz="999" dirty="0">
                <a:latin typeface="Calibri"/>
                <a:cs typeface="Calibri"/>
              </a:rPr>
              <a:t> With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Acute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Myeloid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Leukemia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74011" y="1624296"/>
            <a:ext cx="2188816" cy="191490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901459" y="3582041"/>
            <a:ext cx="775649" cy="818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449" i="1" spc="-5" dirty="0">
                <a:latin typeface="Arial"/>
                <a:cs typeface="Arial"/>
              </a:rPr>
              <a:t>Herild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T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dirty="0">
                <a:latin typeface="Arial"/>
                <a:cs typeface="Arial"/>
              </a:rPr>
              <a:t>et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spc="-5" dirty="0">
                <a:latin typeface="Arial"/>
                <a:cs typeface="Arial"/>
              </a:rPr>
              <a:t>al.</a:t>
            </a:r>
            <a:r>
              <a:rPr sz="449" i="1" spc="-10" dirty="0">
                <a:latin typeface="Arial"/>
                <a:cs typeface="Arial"/>
              </a:rPr>
              <a:t> </a:t>
            </a:r>
            <a:r>
              <a:rPr sz="449" i="1" spc="-5" dirty="0">
                <a:latin typeface="Arial"/>
                <a:cs typeface="Arial"/>
              </a:rPr>
              <a:t>Leukemia</a:t>
            </a:r>
            <a:r>
              <a:rPr sz="449" i="1" dirty="0">
                <a:latin typeface="Arial"/>
                <a:cs typeface="Arial"/>
              </a:rPr>
              <a:t> 2020</a:t>
            </a:r>
            <a:endParaRPr sz="4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975602" cy="80735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3036097">
              <a:spcBef>
                <a:spcPts val="1338"/>
              </a:spcBef>
            </a:pP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NPM1</a:t>
            </a:r>
            <a:r>
              <a:rPr sz="1348" b="1" spc="-2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POS</a:t>
            </a:r>
            <a:r>
              <a:rPr sz="1348" b="1" spc="-1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spc="-30" dirty="0">
                <a:solidFill>
                  <a:srgbClr val="1F497D"/>
                </a:solidFill>
                <a:latin typeface="Calibri"/>
                <a:cs typeface="Calibri"/>
              </a:rPr>
              <a:t>FLT3</a:t>
            </a:r>
            <a:r>
              <a:rPr sz="1348" b="1" spc="-15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spc="-25" dirty="0">
                <a:solidFill>
                  <a:srgbClr val="1F497D"/>
                </a:solidFill>
                <a:latin typeface="Calibri"/>
                <a:cs typeface="Calibri"/>
              </a:rPr>
              <a:t>NEGATIVO</a:t>
            </a:r>
            <a:r>
              <a:rPr sz="1348" b="1" spc="-1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O</a:t>
            </a:r>
            <a:r>
              <a:rPr sz="1348" b="1" spc="-1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spc="-25" dirty="0">
                <a:solidFill>
                  <a:srgbClr val="1F497D"/>
                </a:solidFill>
                <a:latin typeface="Calibri"/>
                <a:cs typeface="Calibri"/>
              </a:rPr>
              <a:t>RATIO</a:t>
            </a:r>
            <a:r>
              <a:rPr sz="1348" b="1" spc="-1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BAJO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64520" y="1273813"/>
            <a:ext cx="2814959" cy="275515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279455" y="1332602"/>
            <a:ext cx="41287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P=</a:t>
            </a:r>
            <a:r>
              <a:rPr sz="999" i="1" spc="-60" dirty="0">
                <a:latin typeface="Calibri"/>
                <a:cs typeface="Calibri"/>
              </a:rPr>
              <a:t> </a:t>
            </a:r>
            <a:r>
              <a:rPr sz="999" i="1" spc="5" dirty="0">
                <a:latin typeface="Calibri"/>
                <a:cs typeface="Calibri"/>
              </a:rPr>
              <a:t>0,03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364392" y="1952383"/>
            <a:ext cx="223878" cy="443318"/>
          </a:xfrm>
          <a:prstGeom prst="rect">
            <a:avLst/>
          </a:prstGeom>
        </p:spPr>
        <p:txBody>
          <a:bodyPr vert="horz" wrap="square" lIns="0" tIns="69130" rIns="0" bIns="0" rtlCol="0">
            <a:spAutoFit/>
          </a:bodyPr>
          <a:lstStyle/>
          <a:p>
            <a:pPr marL="12685">
              <a:spcBef>
                <a:spcPts val="544"/>
              </a:spcBef>
            </a:pPr>
            <a:r>
              <a:rPr sz="999" i="1" spc="5" dirty="0">
                <a:latin typeface="Calibri"/>
                <a:cs typeface="Calibri"/>
              </a:rPr>
              <a:t>≤65</a:t>
            </a:r>
            <a:endParaRPr sz="999">
              <a:latin typeface="Calibri"/>
              <a:cs typeface="Calibri"/>
            </a:endParaRPr>
          </a:p>
          <a:p>
            <a:pPr marL="15856">
              <a:spcBef>
                <a:spcPts val="444"/>
              </a:spcBef>
            </a:pPr>
            <a:r>
              <a:rPr sz="999" i="1" spc="5" dirty="0">
                <a:latin typeface="Calibri"/>
                <a:cs typeface="Calibri"/>
              </a:rPr>
              <a:t>&gt;65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109228" y="2123335"/>
            <a:ext cx="1623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013" y="0"/>
                </a:lnTo>
              </a:path>
            </a:pathLst>
          </a:custGeom>
          <a:ln w="32143">
            <a:solidFill>
              <a:srgbClr val="4A7EBB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6109228" y="2325600"/>
            <a:ext cx="1623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013" y="0"/>
                </a:lnTo>
              </a:path>
            </a:pathLst>
          </a:custGeom>
          <a:ln w="32143">
            <a:solidFill>
              <a:srgbClr val="92D05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731485" y="4163094"/>
            <a:ext cx="112891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spc="10" dirty="0">
                <a:solidFill>
                  <a:srgbClr val="898989"/>
                </a:solidFill>
                <a:latin typeface="Calibri"/>
                <a:cs typeface="Calibri"/>
              </a:rPr>
              <a:t>26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44797" y="1273813"/>
            <a:ext cx="1861430" cy="638491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7124" rIns="0" bIns="0" rtlCol="0">
            <a:spAutoFit/>
          </a:bodyPr>
          <a:lstStyle/>
          <a:p>
            <a:pPr marL="51373" marR="118603" indent="-634" algn="just">
              <a:lnSpc>
                <a:spcPct val="101600"/>
              </a:lnSpc>
              <a:spcBef>
                <a:spcPts val="135"/>
              </a:spcBef>
            </a:pPr>
            <a:r>
              <a:rPr sz="999" spc="5" dirty="0">
                <a:latin typeface="Calibri"/>
                <a:cs typeface="Calibri"/>
              </a:rPr>
              <a:t>VEN </a:t>
            </a:r>
            <a:r>
              <a:rPr sz="999" dirty="0">
                <a:latin typeface="Calibri"/>
                <a:cs typeface="Calibri"/>
              </a:rPr>
              <a:t>with </a:t>
            </a:r>
            <a:r>
              <a:rPr sz="999" spc="5" dirty="0">
                <a:latin typeface="Calibri"/>
                <a:cs typeface="Calibri"/>
              </a:rPr>
              <a:t>HMA </a:t>
            </a:r>
            <a:r>
              <a:rPr sz="999" dirty="0">
                <a:latin typeface="Calibri"/>
                <a:cs typeface="Calibri"/>
              </a:rPr>
              <a:t>therapy could </a:t>
            </a:r>
            <a:r>
              <a:rPr sz="999" spc="5" dirty="0">
                <a:latin typeface="Calibri"/>
                <a:cs typeface="Calibri"/>
              </a:rPr>
              <a:t>be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considered </a:t>
            </a:r>
            <a:r>
              <a:rPr sz="999" spc="5" dirty="0">
                <a:latin typeface="Calibri"/>
                <a:cs typeface="Calibri"/>
              </a:rPr>
              <a:t>a </a:t>
            </a:r>
            <a:r>
              <a:rPr sz="999" spc="-5" dirty="0">
                <a:latin typeface="Calibri"/>
                <a:cs typeface="Calibri"/>
              </a:rPr>
              <a:t>mutation-targeted </a:t>
            </a:r>
            <a:r>
              <a:rPr sz="999" dirty="0">
                <a:latin typeface="Calibri"/>
                <a:cs typeface="Calibri"/>
              </a:rPr>
              <a:t> treatment in older patients with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NPM1</a:t>
            </a:r>
            <a:r>
              <a:rPr sz="999" dirty="0">
                <a:latin typeface="Calibri"/>
                <a:cs typeface="Calibri"/>
              </a:rPr>
              <a:t> AML.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513344" y="3439922"/>
            <a:ext cx="715398" cy="6404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19"/>
              </a:lnSpc>
            </a:pPr>
            <a:r>
              <a:rPr sz="449" spc="-5" dirty="0">
                <a:latin typeface="Calibri"/>
                <a:cs typeface="Calibri"/>
              </a:rPr>
              <a:t>Curtis</a:t>
            </a:r>
            <a:r>
              <a:rPr sz="449" spc="-15" dirty="0">
                <a:latin typeface="Calibri"/>
                <a:cs typeface="Calibri"/>
              </a:rPr>
              <a:t> </a:t>
            </a:r>
            <a:r>
              <a:rPr sz="449" spc="-5" dirty="0">
                <a:latin typeface="Calibri"/>
                <a:cs typeface="Calibri"/>
              </a:rPr>
              <a:t>AL</a:t>
            </a:r>
            <a:r>
              <a:rPr sz="449" spc="-15" dirty="0">
                <a:latin typeface="Calibri"/>
                <a:cs typeface="Calibri"/>
              </a:rPr>
              <a:t> </a:t>
            </a:r>
            <a:r>
              <a:rPr sz="449" dirty="0">
                <a:latin typeface="Calibri"/>
                <a:cs typeface="Calibri"/>
              </a:rPr>
              <a:t>Blood</a:t>
            </a:r>
            <a:r>
              <a:rPr sz="449" spc="-10" dirty="0">
                <a:latin typeface="Calibri"/>
                <a:cs typeface="Calibri"/>
              </a:rPr>
              <a:t> </a:t>
            </a:r>
            <a:r>
              <a:rPr sz="449" spc="-5" dirty="0">
                <a:latin typeface="Calibri"/>
                <a:cs typeface="Calibri"/>
              </a:rPr>
              <a:t>Advances.2020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23759" y="1338467"/>
            <a:ext cx="2184118" cy="247104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716030" y="1562055"/>
            <a:ext cx="22007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&gt;65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83483" y="2129410"/>
            <a:ext cx="1069292" cy="9849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549" i="1" dirty="0">
                <a:latin typeface="Calibri"/>
                <a:cs typeface="Calibri"/>
              </a:rPr>
              <a:t>Lachowiez</a:t>
            </a:r>
            <a:r>
              <a:rPr sz="549" i="1" spc="-5" dirty="0">
                <a:latin typeface="Calibri"/>
                <a:cs typeface="Calibri"/>
              </a:rPr>
              <a:t> </a:t>
            </a:r>
            <a:r>
              <a:rPr sz="549" i="1" dirty="0">
                <a:latin typeface="Calibri"/>
                <a:cs typeface="Calibri"/>
              </a:rPr>
              <a:t>CA,</a:t>
            </a:r>
            <a:r>
              <a:rPr sz="549" i="1" spc="-5" dirty="0">
                <a:latin typeface="Calibri"/>
                <a:cs typeface="Calibri"/>
              </a:rPr>
              <a:t> </a:t>
            </a:r>
            <a:r>
              <a:rPr sz="549" i="1" dirty="0">
                <a:latin typeface="Calibri"/>
                <a:cs typeface="Calibri"/>
              </a:rPr>
              <a:t>Blood</a:t>
            </a:r>
            <a:r>
              <a:rPr sz="549" i="1" spc="-5" dirty="0">
                <a:latin typeface="Calibri"/>
                <a:cs typeface="Calibri"/>
              </a:rPr>
              <a:t> </a:t>
            </a:r>
            <a:r>
              <a:rPr sz="549" i="1" dirty="0">
                <a:latin typeface="Calibri"/>
                <a:cs typeface="Calibri"/>
              </a:rPr>
              <a:t>Advances</a:t>
            </a:r>
            <a:r>
              <a:rPr sz="549" i="1" spc="-5" dirty="0">
                <a:latin typeface="Calibri"/>
                <a:cs typeface="Calibri"/>
              </a:rPr>
              <a:t> </a:t>
            </a:r>
            <a:r>
              <a:rPr sz="549" i="1" spc="5" dirty="0">
                <a:latin typeface="Calibri"/>
                <a:cs typeface="Calibri"/>
              </a:rPr>
              <a:t>2020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173146" y="4005619"/>
            <a:ext cx="2156341" cy="172783"/>
          </a:xfrm>
          <a:prstGeom prst="rect">
            <a:avLst/>
          </a:prstGeom>
          <a:solidFill>
            <a:srgbClr val="DCE6F2"/>
          </a:solidFill>
        </p:spPr>
        <p:txBody>
          <a:bodyPr vert="horz" wrap="square" lIns="0" tIns="19027" rIns="0" bIns="0" rtlCol="0">
            <a:spAutoFit/>
          </a:bodyPr>
          <a:lstStyle/>
          <a:p>
            <a:pPr marL="51373">
              <a:spcBef>
                <a:spcPts val="150"/>
              </a:spcBef>
            </a:pPr>
            <a:r>
              <a:rPr sz="999" spc="-5" dirty="0">
                <a:latin typeface="Calibri"/>
                <a:cs typeface="Calibri"/>
              </a:rPr>
              <a:t>Validación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Nuevas </a:t>
            </a:r>
            <a:r>
              <a:rPr sz="999" spc="-15" dirty="0">
                <a:latin typeface="Calibri"/>
                <a:cs typeface="Calibri"/>
              </a:rPr>
              <a:t>Terapias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2847488" y="668567"/>
            <a:ext cx="3413361" cy="599970"/>
          </a:xfrm>
          <a:prstGeom prst="rect">
            <a:avLst/>
          </a:prstGeom>
        </p:spPr>
        <p:txBody>
          <a:bodyPr vert="horz" wrap="square" lIns="0" tIns="81180" rIns="0" bIns="0" rtlCol="0">
            <a:spAutoFit/>
          </a:bodyPr>
          <a:lstStyle/>
          <a:p>
            <a:pPr algn="ctr">
              <a:spcBef>
                <a:spcPts val="639"/>
              </a:spcBef>
            </a:pPr>
            <a:r>
              <a:rPr sz="1698" spc="10" dirty="0"/>
              <a:t>Cumulative</a:t>
            </a:r>
            <a:r>
              <a:rPr sz="1698" spc="-10" dirty="0"/>
              <a:t> </a:t>
            </a:r>
            <a:r>
              <a:rPr sz="1698" spc="10" dirty="0"/>
              <a:t>incidence</a:t>
            </a:r>
            <a:r>
              <a:rPr sz="1698" spc="-5" dirty="0"/>
              <a:t> </a:t>
            </a:r>
            <a:r>
              <a:rPr sz="1698" spc="10" dirty="0"/>
              <a:t>of</a:t>
            </a:r>
            <a:r>
              <a:rPr sz="1698" dirty="0"/>
              <a:t> </a:t>
            </a:r>
            <a:r>
              <a:rPr sz="1698" spc="5" dirty="0"/>
              <a:t>relapse</a:t>
            </a:r>
            <a:r>
              <a:rPr sz="1698" spc="-5" dirty="0"/>
              <a:t> </a:t>
            </a:r>
            <a:r>
              <a:rPr sz="1698" spc="10" dirty="0"/>
              <a:t>(CIR)</a:t>
            </a:r>
            <a:endParaRPr sz="1698"/>
          </a:p>
          <a:p>
            <a:pPr marL="34883" algn="ctr">
              <a:spcBef>
                <a:spcPts val="390"/>
              </a:spcBef>
            </a:pPr>
            <a:r>
              <a:rPr sz="1298" spc="-5" dirty="0"/>
              <a:t>Non-ETP</a:t>
            </a:r>
            <a:r>
              <a:rPr sz="1298" spc="-25" dirty="0"/>
              <a:t> </a:t>
            </a:r>
            <a:r>
              <a:rPr sz="1298" spc="-5" dirty="0"/>
              <a:t>ALL</a:t>
            </a:r>
            <a:r>
              <a:rPr sz="1298" spc="-20" dirty="0"/>
              <a:t> </a:t>
            </a:r>
            <a:r>
              <a:rPr sz="1298" spc="-5" dirty="0"/>
              <a:t>(n=156)</a:t>
            </a:r>
            <a:endParaRPr sz="1298"/>
          </a:p>
        </p:txBody>
      </p:sp>
      <p:grpSp>
        <p:nvGrpSpPr>
          <p:cNvPr id="4" name="object 4"/>
          <p:cNvGrpSpPr/>
          <p:nvPr/>
        </p:nvGrpSpPr>
        <p:grpSpPr>
          <a:xfrm>
            <a:off x="3644521" y="3561175"/>
            <a:ext cx="2071990" cy="41224"/>
            <a:chOff x="3643377" y="3565566"/>
            <a:chExt cx="2074545" cy="41275"/>
          </a:xfrm>
        </p:grpSpPr>
        <p:sp>
          <p:nvSpPr>
            <p:cNvPr id="5" name="object 5"/>
            <p:cNvSpPr/>
            <p:nvPr/>
          </p:nvSpPr>
          <p:spPr>
            <a:xfrm>
              <a:off x="3645599" y="3567789"/>
              <a:ext cx="2070100" cy="36830"/>
            </a:xfrm>
            <a:custGeom>
              <a:avLst/>
              <a:gdLst/>
              <a:ahLst/>
              <a:cxnLst/>
              <a:rect l="l" t="t" r="r" b="b"/>
              <a:pathLst>
                <a:path w="2070100" h="36829">
                  <a:moveTo>
                    <a:pt x="0" y="0"/>
                  </a:moveTo>
                  <a:lnTo>
                    <a:pt x="2069615" y="0"/>
                  </a:lnTo>
                </a:path>
                <a:path w="2070100"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4057093" y="35677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4472619" y="35677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884160" y="35677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299687" y="35677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715214" y="3567789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252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3630643" y="3627058"/>
            <a:ext cx="48835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endParaRPr sz="49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41646" y="3627058"/>
            <a:ext cx="48835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5</a:t>
            </a:r>
            <a:endParaRPr sz="49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62544" y="3627058"/>
            <a:ext cx="85619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20</a:t>
            </a:r>
            <a:endParaRPr sz="49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677559" y="3627058"/>
            <a:ext cx="85619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25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523568" y="1747981"/>
            <a:ext cx="41224" cy="1745368"/>
            <a:chOff x="3522275" y="1750136"/>
            <a:chExt cx="41275" cy="1747520"/>
          </a:xfrm>
        </p:grpSpPr>
        <p:sp>
          <p:nvSpPr>
            <p:cNvPr id="16" name="object 16"/>
            <p:cNvSpPr/>
            <p:nvPr/>
          </p:nvSpPr>
          <p:spPr>
            <a:xfrm>
              <a:off x="3524498" y="1752359"/>
              <a:ext cx="36830" cy="1743075"/>
            </a:xfrm>
            <a:custGeom>
              <a:avLst/>
              <a:gdLst/>
              <a:ahLst/>
              <a:cxnLst/>
              <a:rect l="l" t="t" r="r" b="b"/>
              <a:pathLst>
                <a:path w="36829" h="1743075">
                  <a:moveTo>
                    <a:pt x="36380" y="1742795"/>
                  </a:moveTo>
                  <a:lnTo>
                    <a:pt x="36380" y="0"/>
                  </a:lnTo>
                </a:path>
                <a:path w="36829" h="1743075">
                  <a:moveTo>
                    <a:pt x="36380" y="1742795"/>
                  </a:moveTo>
                  <a:lnTo>
                    <a:pt x="0" y="1742795"/>
                  </a:lnTo>
                </a:path>
              </a:pathLst>
            </a:custGeom>
            <a:ln w="40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524498" y="314823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36380" y="0"/>
                  </a:moveTo>
                  <a:lnTo>
                    <a:pt x="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524498" y="279716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36380" y="0"/>
                  </a:moveTo>
                  <a:lnTo>
                    <a:pt x="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524498" y="245024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36380" y="0"/>
                  </a:moveTo>
                  <a:lnTo>
                    <a:pt x="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524498" y="209927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36380" y="0"/>
                  </a:moveTo>
                  <a:lnTo>
                    <a:pt x="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524498" y="175235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36380" y="0"/>
                  </a:moveTo>
                  <a:lnTo>
                    <a:pt x="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3396925" y="3445784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396925" y="3095251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.2</a:t>
            </a:r>
            <a:endParaRPr sz="49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96925" y="2748759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.4</a:t>
            </a:r>
            <a:endParaRPr sz="49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96925" y="2398225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.6</a:t>
            </a:r>
            <a:endParaRPr sz="49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396925" y="2051576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.8</a:t>
            </a:r>
            <a:endParaRPr sz="49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396925" y="1701096"/>
            <a:ext cx="99572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1</a:t>
            </a:r>
            <a:r>
              <a:rPr sz="499" spc="-15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562124" y="1677650"/>
            <a:ext cx="2232447" cy="1886163"/>
          </a:xfrm>
          <a:custGeom>
            <a:avLst/>
            <a:gdLst/>
            <a:ahLst/>
            <a:cxnLst/>
            <a:rect l="l" t="t" r="r" b="b"/>
            <a:pathLst>
              <a:path w="2235200" h="1888489">
                <a:moveTo>
                  <a:pt x="0" y="0"/>
                </a:moveTo>
                <a:lnTo>
                  <a:pt x="0" y="1888070"/>
                </a:lnTo>
                <a:lnTo>
                  <a:pt x="2234997" y="1888070"/>
                </a:lnTo>
              </a:path>
            </a:pathLst>
          </a:custGeom>
          <a:ln w="40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 txBox="1"/>
          <p:nvPr/>
        </p:nvSpPr>
        <p:spPr>
          <a:xfrm>
            <a:off x="3285495" y="2149884"/>
            <a:ext cx="76816" cy="943081"/>
          </a:xfrm>
          <a:prstGeom prst="rect">
            <a:avLst/>
          </a:prstGeom>
        </p:spPr>
        <p:txBody>
          <a:bodyPr vert="vert270" wrap="square" lIns="0" tIns="7611" rIns="0" bIns="0" rtlCol="0">
            <a:spAutoFit/>
          </a:bodyPr>
          <a:lstStyle/>
          <a:p>
            <a:pPr marL="12685">
              <a:spcBef>
                <a:spcPts val="60"/>
              </a:spcBef>
            </a:pPr>
            <a:r>
              <a:rPr sz="499" dirty="0">
                <a:latin typeface="Arial"/>
                <a:cs typeface="Arial"/>
              </a:rPr>
              <a:t>Cumulative</a:t>
            </a:r>
            <a:r>
              <a:rPr sz="499" spc="-20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incidence</a:t>
            </a:r>
            <a:r>
              <a:rPr sz="499" spc="-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of</a:t>
            </a:r>
            <a:r>
              <a:rPr sz="499" spc="-3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relapse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3624401" y="2783423"/>
            <a:ext cx="2096090" cy="733790"/>
            <a:chOff x="3623232" y="2786854"/>
            <a:chExt cx="2098675" cy="734695"/>
          </a:xfrm>
        </p:grpSpPr>
        <p:sp>
          <p:nvSpPr>
            <p:cNvPr id="31" name="object 31"/>
            <p:cNvSpPr/>
            <p:nvPr/>
          </p:nvSpPr>
          <p:spPr>
            <a:xfrm>
              <a:off x="3645599" y="2809349"/>
              <a:ext cx="2070100" cy="685800"/>
            </a:xfrm>
            <a:custGeom>
              <a:avLst/>
              <a:gdLst/>
              <a:ahLst/>
              <a:cxnLst/>
              <a:rect l="l" t="t" r="r" b="b"/>
              <a:pathLst>
                <a:path w="2070100" h="685800">
                  <a:moveTo>
                    <a:pt x="0" y="685804"/>
                  </a:moveTo>
                  <a:lnTo>
                    <a:pt x="104855" y="685804"/>
                  </a:lnTo>
                  <a:lnTo>
                    <a:pt x="104855" y="673723"/>
                  </a:lnTo>
                  <a:lnTo>
                    <a:pt x="137202" y="673723"/>
                  </a:lnTo>
                  <a:lnTo>
                    <a:pt x="137202" y="657598"/>
                  </a:lnTo>
                  <a:lnTo>
                    <a:pt x="173443" y="657598"/>
                  </a:lnTo>
                  <a:lnTo>
                    <a:pt x="173443" y="645414"/>
                  </a:lnTo>
                  <a:lnTo>
                    <a:pt x="201659" y="645414"/>
                  </a:lnTo>
                  <a:lnTo>
                    <a:pt x="201659" y="629289"/>
                  </a:lnTo>
                  <a:lnTo>
                    <a:pt x="217916" y="629289"/>
                  </a:lnTo>
                  <a:lnTo>
                    <a:pt x="217916" y="613164"/>
                  </a:lnTo>
                  <a:lnTo>
                    <a:pt x="234017" y="613164"/>
                  </a:lnTo>
                  <a:lnTo>
                    <a:pt x="234017" y="601083"/>
                  </a:lnTo>
                  <a:lnTo>
                    <a:pt x="254156" y="601083"/>
                  </a:lnTo>
                  <a:lnTo>
                    <a:pt x="254156" y="584958"/>
                  </a:lnTo>
                  <a:lnTo>
                    <a:pt x="286359" y="584958"/>
                  </a:lnTo>
                  <a:lnTo>
                    <a:pt x="286359" y="568729"/>
                  </a:lnTo>
                  <a:lnTo>
                    <a:pt x="290397" y="568729"/>
                  </a:lnTo>
                  <a:lnTo>
                    <a:pt x="290397" y="552604"/>
                  </a:lnTo>
                  <a:lnTo>
                    <a:pt x="318717" y="552604"/>
                  </a:lnTo>
                  <a:lnTo>
                    <a:pt x="318717" y="536531"/>
                  </a:lnTo>
                  <a:lnTo>
                    <a:pt x="330832" y="536531"/>
                  </a:lnTo>
                  <a:lnTo>
                    <a:pt x="330832" y="520406"/>
                  </a:lnTo>
                  <a:lnTo>
                    <a:pt x="346933" y="520406"/>
                  </a:lnTo>
                  <a:lnTo>
                    <a:pt x="346933" y="500237"/>
                  </a:lnTo>
                  <a:lnTo>
                    <a:pt x="367072" y="500237"/>
                  </a:lnTo>
                  <a:lnTo>
                    <a:pt x="367072" y="484008"/>
                  </a:lnTo>
                  <a:lnTo>
                    <a:pt x="403469" y="484008"/>
                  </a:lnTo>
                  <a:lnTo>
                    <a:pt x="403469" y="467883"/>
                  </a:lnTo>
                  <a:lnTo>
                    <a:pt x="411493" y="467883"/>
                  </a:lnTo>
                  <a:lnTo>
                    <a:pt x="411493" y="451810"/>
                  </a:lnTo>
                  <a:lnTo>
                    <a:pt x="443748" y="451810"/>
                  </a:lnTo>
                  <a:lnTo>
                    <a:pt x="443748" y="435685"/>
                  </a:lnTo>
                  <a:lnTo>
                    <a:pt x="500232" y="435685"/>
                  </a:lnTo>
                  <a:lnTo>
                    <a:pt x="500232" y="415516"/>
                  </a:lnTo>
                  <a:lnTo>
                    <a:pt x="552729" y="415516"/>
                  </a:lnTo>
                  <a:lnTo>
                    <a:pt x="552729" y="395295"/>
                  </a:lnTo>
                  <a:lnTo>
                    <a:pt x="588970" y="395295"/>
                  </a:lnTo>
                  <a:lnTo>
                    <a:pt x="588970" y="375126"/>
                  </a:lnTo>
                  <a:lnTo>
                    <a:pt x="665645" y="375126"/>
                  </a:lnTo>
                  <a:lnTo>
                    <a:pt x="665645" y="355009"/>
                  </a:lnTo>
                  <a:lnTo>
                    <a:pt x="673722" y="355009"/>
                  </a:lnTo>
                  <a:lnTo>
                    <a:pt x="673722" y="334839"/>
                  </a:lnTo>
                  <a:lnTo>
                    <a:pt x="681746" y="334839"/>
                  </a:lnTo>
                  <a:lnTo>
                    <a:pt x="681746" y="310574"/>
                  </a:lnTo>
                  <a:lnTo>
                    <a:pt x="726219" y="310574"/>
                  </a:lnTo>
                  <a:lnTo>
                    <a:pt x="726219" y="286412"/>
                  </a:lnTo>
                  <a:lnTo>
                    <a:pt x="786741" y="286412"/>
                  </a:lnTo>
                  <a:lnTo>
                    <a:pt x="786741" y="258207"/>
                  </a:lnTo>
                  <a:lnTo>
                    <a:pt x="843122" y="258207"/>
                  </a:lnTo>
                  <a:lnTo>
                    <a:pt x="843122" y="229845"/>
                  </a:lnTo>
                  <a:lnTo>
                    <a:pt x="1101312" y="229845"/>
                  </a:lnTo>
                  <a:lnTo>
                    <a:pt x="1101312" y="189611"/>
                  </a:lnTo>
                  <a:lnTo>
                    <a:pt x="1428100" y="189611"/>
                  </a:lnTo>
                  <a:lnTo>
                    <a:pt x="1428100" y="116970"/>
                  </a:lnTo>
                  <a:lnTo>
                    <a:pt x="1658074" y="116970"/>
                  </a:lnTo>
                  <a:lnTo>
                    <a:pt x="1658074" y="0"/>
                  </a:lnTo>
                  <a:lnTo>
                    <a:pt x="2069615" y="0"/>
                  </a:lnTo>
                </a:path>
              </a:pathLst>
            </a:custGeom>
            <a:ln w="1209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3625454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8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3645599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661711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08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3681850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3661711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08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681850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665739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08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3685878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3681850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08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3702119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3693934" y="3495154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36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718231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3702119" y="3495154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06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3726287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3706147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3726287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3710175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3730314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3714202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3734342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3718231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3738370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3722258" y="34951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3742398" y="347503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3734342" y="348307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3754481" y="346280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3738370" y="3483073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31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3758510" y="346280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3750454" y="348307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2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3770583" y="346280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3766545" y="346694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3786839" y="344667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3770583" y="346694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3790878" y="344667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3782801" y="346694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3802941" y="344667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3794916" y="346694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815056" y="344667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3819042" y="345476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3839182" y="343459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3827118" y="34466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3847259" y="342655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3843220" y="343060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3863515" y="3410433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3851297" y="3422513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2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3875578" y="340239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3859476" y="341846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3879616" y="339430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33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3859476" y="3410433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3883655" y="339031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3875578" y="341043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3895717" y="339031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3887641" y="33943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3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3907781" y="337403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3903794" y="33943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3923934" y="337403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3935997" y="336195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3956292" y="334183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3948215" y="3345881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3968355" y="332571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3956292" y="333779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3976431" y="331767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3964316" y="332975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3984456" y="330958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3976431" y="3309587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3996570" y="3289366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4049068" y="32611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4069208" y="32409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069208" y="325307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89347" y="32329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109590" y="324503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129730" y="322087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113629" y="324503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133768" y="322087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129730" y="322486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4149869" y="32046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4129730" y="3224866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4153907" y="32046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141793" y="322486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3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4161984" y="32046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145831" y="322486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165971" y="32046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4165971" y="322486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47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4186110" y="32046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82124" y="320464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2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4206405" y="318447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4194290" y="32046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4214429" y="318447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4210443" y="32046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4230582" y="318447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4230582" y="31844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4250722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4246684" y="31844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4266823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258747" y="31844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4279042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4275004" y="31844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295143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4279042" y="318447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4303220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4287067" y="31844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4307206" y="316435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78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4299181" y="314418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4319321" y="312391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4319321" y="311992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4339461" y="30997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4331384" y="311992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4351679" y="30997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4335422" y="311992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4355666" y="30997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4339461" y="3119924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20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4363742" y="30997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4343498" y="311992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4363742" y="309975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4383882" y="309576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17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4404021" y="3075593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387920" y="309576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408059" y="3075593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395944" y="309576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4416136" y="3075593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4420122" y="306755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4440417" y="304728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4424161" y="306755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4444455" y="304728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4432341" y="306755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4452480" y="304728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4456519" y="306755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4476658" y="304728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34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4496797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17092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508860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529155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525117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4545257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4529155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4549294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4541218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4561358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4589574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4609817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4593612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4613855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4617893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4638033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4621932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4642072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4650148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4670287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4662211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4682454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4682454" y="30391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4702593" y="301907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90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4759129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4779269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4803447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4823586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4823586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4843829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876083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4896223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4888146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4908286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4900262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4920401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4912324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4932619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4952759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4972898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005256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025396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041497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061637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049521" y="299896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069661" y="297879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093995" y="292632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114134" y="29061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102019" y="292632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122159" y="29061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206911" y="292632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227050" y="29061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231037" y="292632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47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251331" y="29061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255369" y="292632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275509" y="290615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86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424769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444909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465048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485188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505483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525623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549800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569940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553839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82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573978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650602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34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670897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674935" y="280934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79" y="0"/>
                  </a:lnTo>
                </a:path>
              </a:pathLst>
            </a:custGeom>
            <a:ln w="40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695075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695075" y="280733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0" y="4033"/>
                  </a:moveTo>
                  <a:lnTo>
                    <a:pt x="20382" y="4033"/>
                  </a:lnTo>
                  <a:lnTo>
                    <a:pt x="20382" y="0"/>
                  </a:lnTo>
                  <a:lnTo>
                    <a:pt x="0" y="0"/>
                  </a:lnTo>
                  <a:lnTo>
                    <a:pt x="0" y="40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715214" y="278907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42"/>
                  </a:moveTo>
                  <a:lnTo>
                    <a:pt x="0" y="0"/>
                  </a:lnTo>
                </a:path>
              </a:pathLst>
            </a:custGeom>
            <a:ln w="402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2" name="object 232"/>
          <p:cNvSpPr txBox="1"/>
          <p:nvPr/>
        </p:nvSpPr>
        <p:spPr>
          <a:xfrm>
            <a:off x="4021376" y="3860778"/>
            <a:ext cx="85619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85</a:t>
            </a:r>
            <a:endParaRPr sz="499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4396161" y="3587648"/>
            <a:ext cx="582846" cy="351842"/>
          </a:xfrm>
          <a:prstGeom prst="rect">
            <a:avLst/>
          </a:prstGeom>
        </p:spPr>
        <p:txBody>
          <a:bodyPr vert="horz" wrap="square" lIns="0" tIns="53274" rIns="0" bIns="0" rtlCol="0">
            <a:spAutoFit/>
          </a:bodyPr>
          <a:lstStyle/>
          <a:p>
            <a:pPr marL="39957">
              <a:spcBef>
                <a:spcPts val="419"/>
              </a:spcBef>
              <a:tabLst>
                <a:tab pos="450942" algn="l"/>
              </a:tabLst>
            </a:pPr>
            <a:r>
              <a:rPr sz="499" dirty="0">
                <a:latin typeface="Arial"/>
                <a:cs typeface="Arial"/>
              </a:rPr>
              <a:t>10	15</a:t>
            </a:r>
            <a:endParaRPr sz="499">
              <a:latin typeface="Arial"/>
              <a:cs typeface="Arial"/>
            </a:endParaRPr>
          </a:p>
          <a:p>
            <a:pPr marL="39957" marR="5074" indent="-40591">
              <a:lnSpc>
                <a:spcPct val="153500"/>
              </a:lnSpc>
              <a:tabLst>
                <a:tab pos="450942" algn="l"/>
              </a:tabLst>
            </a:pPr>
            <a:r>
              <a:rPr sz="499" spc="-10" dirty="0">
                <a:latin typeface="Arial"/>
                <a:cs typeface="Arial"/>
              </a:rPr>
              <a:t>M</a:t>
            </a:r>
            <a:r>
              <a:rPr sz="499" dirty="0">
                <a:latin typeface="Arial"/>
                <a:cs typeface="Arial"/>
              </a:rPr>
              <a:t>o</a:t>
            </a:r>
            <a:r>
              <a:rPr sz="499" spc="-30" dirty="0">
                <a:latin typeface="Arial"/>
                <a:cs typeface="Arial"/>
              </a:rPr>
              <a:t>n</a:t>
            </a:r>
            <a:r>
              <a:rPr sz="499" spc="-15" dirty="0">
                <a:latin typeface="Arial"/>
                <a:cs typeface="Arial"/>
              </a:rPr>
              <a:t>t</a:t>
            </a:r>
            <a:r>
              <a:rPr sz="499" spc="-30" dirty="0">
                <a:latin typeface="Arial"/>
                <a:cs typeface="Arial"/>
              </a:rPr>
              <a:t>h</a:t>
            </a:r>
            <a:r>
              <a:rPr sz="499" dirty="0">
                <a:latin typeface="Arial"/>
                <a:cs typeface="Arial"/>
              </a:rPr>
              <a:t>s</a:t>
            </a:r>
            <a:r>
              <a:rPr sz="499" spc="-15" dirty="0">
                <a:latin typeface="Arial"/>
                <a:cs typeface="Arial"/>
              </a:rPr>
              <a:t> fr</a:t>
            </a:r>
            <a:r>
              <a:rPr sz="499" spc="5" dirty="0">
                <a:latin typeface="Arial"/>
                <a:cs typeface="Arial"/>
              </a:rPr>
              <a:t>om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f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spc="-15" dirty="0">
                <a:latin typeface="Arial"/>
                <a:cs typeface="Arial"/>
              </a:rPr>
              <a:t>r</a:t>
            </a:r>
            <a:r>
              <a:rPr sz="499" dirty="0">
                <a:latin typeface="Arial"/>
                <a:cs typeface="Arial"/>
              </a:rPr>
              <a:t>st</a:t>
            </a:r>
            <a:r>
              <a:rPr sz="499" spc="-30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C</a:t>
            </a:r>
            <a:r>
              <a:rPr sz="499" dirty="0">
                <a:latin typeface="Arial"/>
                <a:cs typeface="Arial"/>
              </a:rPr>
              <a:t>R  43	24</a:t>
            </a:r>
            <a:endParaRPr sz="499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282658" y="3860778"/>
            <a:ext cx="48835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9</a:t>
            </a:r>
            <a:endParaRPr sz="499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697673" y="3860778"/>
            <a:ext cx="48835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1</a:t>
            </a:r>
            <a:endParaRPr sz="499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3562124" y="3784210"/>
            <a:ext cx="419217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31712" marR="5074" indent="-32345">
              <a:spcBef>
                <a:spcPts val="110"/>
              </a:spcBef>
            </a:pPr>
            <a:r>
              <a:rPr sz="499" spc="-15" dirty="0">
                <a:latin typeface="Arial"/>
                <a:cs typeface="Arial"/>
              </a:rPr>
              <a:t>N</a:t>
            </a:r>
            <a:r>
              <a:rPr sz="499" spc="-30" dirty="0">
                <a:latin typeface="Arial"/>
                <a:cs typeface="Arial"/>
              </a:rPr>
              <a:t>u</a:t>
            </a:r>
            <a:r>
              <a:rPr sz="499" spc="-10" dirty="0">
                <a:latin typeface="Arial"/>
                <a:cs typeface="Arial"/>
              </a:rPr>
              <a:t>m</a:t>
            </a:r>
            <a:r>
              <a:rPr sz="499" dirty="0">
                <a:latin typeface="Arial"/>
                <a:cs typeface="Arial"/>
              </a:rPr>
              <a:t>ber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at</a:t>
            </a:r>
            <a:r>
              <a:rPr sz="499" spc="-3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r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dirty="0">
                <a:latin typeface="Arial"/>
                <a:cs typeface="Arial"/>
              </a:rPr>
              <a:t>sk  156</a:t>
            </a:r>
            <a:endParaRPr sz="499">
              <a:latin typeface="Arial"/>
              <a:cs typeface="Arial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3240942" y="1356445"/>
            <a:ext cx="2721429" cy="2721429"/>
          </a:xfrm>
          <a:custGeom>
            <a:avLst/>
            <a:gdLst/>
            <a:ahLst/>
            <a:cxnLst/>
            <a:rect l="l" t="t" r="r" b="b"/>
            <a:pathLst>
              <a:path w="2724785" h="2724785">
                <a:moveTo>
                  <a:pt x="0" y="0"/>
                </a:moveTo>
                <a:lnTo>
                  <a:pt x="2724721" y="0"/>
                </a:lnTo>
                <a:lnTo>
                  <a:pt x="2724721" y="2724721"/>
                </a:lnTo>
                <a:lnTo>
                  <a:pt x="0" y="2724721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80948" y="2113272"/>
            <a:ext cx="2344765" cy="123694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469100" y="1145388"/>
            <a:ext cx="1962905" cy="29935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798" b="1" i="1" spc="-5" dirty="0">
                <a:solidFill>
                  <a:srgbClr val="1F497D"/>
                </a:solidFill>
                <a:latin typeface="Calibri-BoldItalic"/>
                <a:cs typeface="Calibri-BoldItalic"/>
              </a:rPr>
              <a:t>ASXL1</a:t>
            </a:r>
            <a:r>
              <a:rPr sz="1798" b="1" spc="-5" dirty="0">
                <a:solidFill>
                  <a:srgbClr val="1F497D"/>
                </a:solidFill>
                <a:latin typeface="Calibri"/>
                <a:cs typeface="Calibri"/>
              </a:rPr>
              <a:t>,</a:t>
            </a:r>
            <a:r>
              <a:rPr sz="1798" b="1" spc="-35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798" b="1" i="1" spc="-5" dirty="0">
                <a:solidFill>
                  <a:srgbClr val="1F497D"/>
                </a:solidFill>
                <a:latin typeface="Calibri-BoldItalic"/>
                <a:cs typeface="Calibri-BoldItalic"/>
              </a:rPr>
              <a:t>RUNX1</a:t>
            </a:r>
            <a:r>
              <a:rPr sz="1798" b="1" spc="-5" dirty="0">
                <a:solidFill>
                  <a:srgbClr val="1F497D"/>
                </a:solidFill>
                <a:latin typeface="Calibri"/>
                <a:cs typeface="Calibri"/>
              </a:rPr>
              <a:t>,</a:t>
            </a:r>
            <a:r>
              <a:rPr sz="1798" b="1" spc="-30" dirty="0">
                <a:solidFill>
                  <a:srgbClr val="1F497D"/>
                </a:solidFill>
                <a:latin typeface="Calibri"/>
                <a:cs typeface="Calibri"/>
              </a:rPr>
              <a:t> </a:t>
            </a:r>
            <a:r>
              <a:rPr sz="1798" b="1" i="1" spc="-5" dirty="0">
                <a:solidFill>
                  <a:srgbClr val="1F497D"/>
                </a:solidFill>
                <a:latin typeface="Calibri-BoldItalic"/>
                <a:cs typeface="Calibri-BoldItalic"/>
              </a:rPr>
              <a:t>TP53</a:t>
            </a:r>
            <a:endParaRPr sz="1798">
              <a:latin typeface="Calibri-BoldItalic"/>
              <a:cs typeface="Calibri-BoldItalic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838778" y="2478112"/>
            <a:ext cx="1209454" cy="750280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35727" marR="151583" algn="ctr">
              <a:lnSpc>
                <a:spcPct val="137300"/>
              </a:lnSpc>
              <a:spcBef>
                <a:spcPts val="95"/>
              </a:spcBef>
            </a:pPr>
            <a:r>
              <a:rPr sz="999" spc="5" dirty="0">
                <a:latin typeface="Calibri"/>
                <a:cs typeface="Calibri"/>
              </a:rPr>
              <a:t>26,12% pac</a:t>
            </a:r>
            <a:r>
              <a:rPr sz="999" spc="-5" dirty="0">
                <a:latin typeface="Calibri"/>
                <a:cs typeface="Calibri"/>
              </a:rPr>
              <a:t>i</a:t>
            </a:r>
            <a:r>
              <a:rPr sz="999" spc="5" dirty="0">
                <a:latin typeface="Calibri"/>
                <a:cs typeface="Calibri"/>
              </a:rPr>
              <a:t>e</a:t>
            </a:r>
            <a:r>
              <a:rPr sz="999" spc="-5" dirty="0">
                <a:latin typeface="Calibri"/>
                <a:cs typeface="Calibri"/>
              </a:rPr>
              <a:t>n</a:t>
            </a:r>
            <a:r>
              <a:rPr sz="999" spc="-15" dirty="0">
                <a:latin typeface="Calibri"/>
                <a:cs typeface="Calibri"/>
              </a:rPr>
              <a:t>t</a:t>
            </a:r>
            <a:r>
              <a:rPr sz="999" dirty="0">
                <a:latin typeface="Calibri"/>
                <a:cs typeface="Calibri"/>
              </a:rPr>
              <a:t>es  la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única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variante</a:t>
            </a:r>
            <a:endParaRPr sz="999">
              <a:latin typeface="Calibri"/>
              <a:cs typeface="Calibri"/>
            </a:endParaRPr>
          </a:p>
          <a:p>
            <a:pPr algn="ctr">
              <a:lnSpc>
                <a:spcPts val="1174"/>
              </a:lnSpc>
            </a:pPr>
            <a:r>
              <a:rPr sz="999" dirty="0">
                <a:latin typeface="Calibri"/>
                <a:cs typeface="Calibri"/>
              </a:rPr>
              <a:t>clínicamente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relevante</a:t>
            </a:r>
            <a:endParaRPr sz="999">
              <a:latin typeface="Calibri"/>
              <a:cs typeface="Calibri"/>
            </a:endParaRPr>
          </a:p>
          <a:p>
            <a:pPr algn="ctr">
              <a:spcBef>
                <a:spcPts val="45"/>
              </a:spcBef>
            </a:pPr>
            <a:r>
              <a:rPr sz="999" dirty="0">
                <a:latin typeface="Calibri"/>
                <a:cs typeface="Calibri"/>
              </a:rPr>
              <a:t>detectada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67020" y="2466038"/>
            <a:ext cx="3805942" cy="885368"/>
            <a:chOff x="2264177" y="2469079"/>
            <a:chExt cx="3810635" cy="886460"/>
          </a:xfrm>
        </p:grpSpPr>
        <p:sp>
          <p:nvSpPr>
            <p:cNvPr id="7" name="object 7"/>
            <p:cNvSpPr/>
            <p:nvPr/>
          </p:nvSpPr>
          <p:spPr>
            <a:xfrm>
              <a:off x="2272216" y="2477118"/>
              <a:ext cx="2339340" cy="773430"/>
            </a:xfrm>
            <a:custGeom>
              <a:avLst/>
              <a:gdLst/>
              <a:ahLst/>
              <a:cxnLst/>
              <a:rect l="l" t="t" r="r" b="b"/>
              <a:pathLst>
                <a:path w="2339340" h="773430">
                  <a:moveTo>
                    <a:pt x="0" y="128803"/>
                  </a:moveTo>
                  <a:lnTo>
                    <a:pt x="10122" y="78668"/>
                  </a:lnTo>
                  <a:lnTo>
                    <a:pt x="37726" y="37726"/>
                  </a:lnTo>
                  <a:lnTo>
                    <a:pt x="78668" y="10122"/>
                  </a:lnTo>
                  <a:lnTo>
                    <a:pt x="128803" y="0"/>
                  </a:lnTo>
                  <a:lnTo>
                    <a:pt x="2210473" y="0"/>
                  </a:lnTo>
                  <a:lnTo>
                    <a:pt x="2260607" y="10122"/>
                  </a:lnTo>
                  <a:lnTo>
                    <a:pt x="2301549" y="37726"/>
                  </a:lnTo>
                  <a:lnTo>
                    <a:pt x="2329154" y="78668"/>
                  </a:lnTo>
                  <a:lnTo>
                    <a:pt x="2339276" y="128803"/>
                  </a:lnTo>
                  <a:lnTo>
                    <a:pt x="2339276" y="644016"/>
                  </a:lnTo>
                  <a:lnTo>
                    <a:pt x="2329154" y="694151"/>
                  </a:lnTo>
                  <a:lnTo>
                    <a:pt x="2301549" y="735093"/>
                  </a:lnTo>
                  <a:lnTo>
                    <a:pt x="2260607" y="762697"/>
                  </a:lnTo>
                  <a:lnTo>
                    <a:pt x="2210473" y="772820"/>
                  </a:lnTo>
                  <a:lnTo>
                    <a:pt x="128803" y="772820"/>
                  </a:lnTo>
                  <a:lnTo>
                    <a:pt x="78668" y="762697"/>
                  </a:lnTo>
                  <a:lnTo>
                    <a:pt x="37726" y="735093"/>
                  </a:lnTo>
                  <a:lnTo>
                    <a:pt x="10122" y="694151"/>
                  </a:lnTo>
                  <a:lnTo>
                    <a:pt x="0" y="644016"/>
                  </a:lnTo>
                  <a:lnTo>
                    <a:pt x="0" y="128803"/>
                  </a:lnTo>
                  <a:close/>
                </a:path>
              </a:pathLst>
            </a:custGeom>
            <a:ln w="16078">
              <a:solidFill>
                <a:srgbClr val="93CDD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318852" y="2738055"/>
              <a:ext cx="715010" cy="572770"/>
            </a:xfrm>
            <a:custGeom>
              <a:avLst/>
              <a:gdLst/>
              <a:ahLst/>
              <a:cxnLst/>
              <a:rect l="l" t="t" r="r" b="b"/>
              <a:pathLst>
                <a:path w="715010" h="572770">
                  <a:moveTo>
                    <a:pt x="704028" y="544709"/>
                  </a:moveTo>
                  <a:lnTo>
                    <a:pt x="663867" y="568147"/>
                  </a:lnTo>
                  <a:lnTo>
                    <a:pt x="663435" y="569785"/>
                  </a:lnTo>
                  <a:lnTo>
                    <a:pt x="664921" y="572338"/>
                  </a:lnTo>
                  <a:lnTo>
                    <a:pt x="666559" y="572770"/>
                  </a:lnTo>
                  <a:lnTo>
                    <a:pt x="710093" y="547382"/>
                  </a:lnTo>
                  <a:lnTo>
                    <a:pt x="709358" y="547382"/>
                  </a:lnTo>
                  <a:lnTo>
                    <a:pt x="709358" y="547027"/>
                  </a:lnTo>
                  <a:lnTo>
                    <a:pt x="707999" y="547027"/>
                  </a:lnTo>
                  <a:lnTo>
                    <a:pt x="704028" y="544709"/>
                  </a:lnTo>
                  <a:close/>
                </a:path>
                <a:path w="715010" h="572770">
                  <a:moveTo>
                    <a:pt x="354647" y="2679"/>
                  </a:moveTo>
                  <a:lnTo>
                    <a:pt x="354647" y="546188"/>
                  </a:lnTo>
                  <a:lnTo>
                    <a:pt x="355854" y="547382"/>
                  </a:lnTo>
                  <a:lnTo>
                    <a:pt x="699447" y="547382"/>
                  </a:lnTo>
                  <a:lnTo>
                    <a:pt x="704017" y="544715"/>
                  </a:lnTo>
                  <a:lnTo>
                    <a:pt x="360000" y="544709"/>
                  </a:lnTo>
                  <a:lnTo>
                    <a:pt x="357327" y="542036"/>
                  </a:lnTo>
                  <a:lnTo>
                    <a:pt x="360006" y="542036"/>
                  </a:lnTo>
                  <a:lnTo>
                    <a:pt x="360006" y="5359"/>
                  </a:lnTo>
                  <a:lnTo>
                    <a:pt x="357327" y="5359"/>
                  </a:lnTo>
                  <a:lnTo>
                    <a:pt x="354647" y="2679"/>
                  </a:lnTo>
                  <a:close/>
                </a:path>
                <a:path w="715010" h="572770">
                  <a:moveTo>
                    <a:pt x="710073" y="542036"/>
                  </a:moveTo>
                  <a:lnTo>
                    <a:pt x="709358" y="542036"/>
                  </a:lnTo>
                  <a:lnTo>
                    <a:pt x="709358" y="547382"/>
                  </a:lnTo>
                  <a:lnTo>
                    <a:pt x="710093" y="547382"/>
                  </a:lnTo>
                  <a:lnTo>
                    <a:pt x="714667" y="544715"/>
                  </a:lnTo>
                  <a:lnTo>
                    <a:pt x="710073" y="542036"/>
                  </a:lnTo>
                  <a:close/>
                </a:path>
                <a:path w="715010" h="572770">
                  <a:moveTo>
                    <a:pt x="707999" y="542391"/>
                  </a:moveTo>
                  <a:lnTo>
                    <a:pt x="704028" y="544709"/>
                  </a:lnTo>
                  <a:lnTo>
                    <a:pt x="707999" y="547027"/>
                  </a:lnTo>
                  <a:lnTo>
                    <a:pt x="707999" y="542391"/>
                  </a:lnTo>
                  <a:close/>
                </a:path>
                <a:path w="715010" h="572770">
                  <a:moveTo>
                    <a:pt x="709358" y="542391"/>
                  </a:moveTo>
                  <a:lnTo>
                    <a:pt x="707999" y="542391"/>
                  </a:lnTo>
                  <a:lnTo>
                    <a:pt x="707999" y="547027"/>
                  </a:lnTo>
                  <a:lnTo>
                    <a:pt x="709358" y="547027"/>
                  </a:lnTo>
                  <a:lnTo>
                    <a:pt x="709358" y="542391"/>
                  </a:lnTo>
                  <a:close/>
                </a:path>
                <a:path w="715010" h="572770">
                  <a:moveTo>
                    <a:pt x="360006" y="542036"/>
                  </a:moveTo>
                  <a:lnTo>
                    <a:pt x="357327" y="542036"/>
                  </a:lnTo>
                  <a:lnTo>
                    <a:pt x="360006" y="544715"/>
                  </a:lnTo>
                  <a:lnTo>
                    <a:pt x="360006" y="542036"/>
                  </a:lnTo>
                  <a:close/>
                </a:path>
                <a:path w="715010" h="572770">
                  <a:moveTo>
                    <a:pt x="699447" y="542036"/>
                  </a:moveTo>
                  <a:lnTo>
                    <a:pt x="360006" y="542036"/>
                  </a:lnTo>
                  <a:lnTo>
                    <a:pt x="360006" y="544715"/>
                  </a:lnTo>
                  <a:lnTo>
                    <a:pt x="704028" y="544709"/>
                  </a:lnTo>
                  <a:lnTo>
                    <a:pt x="699447" y="542036"/>
                  </a:lnTo>
                  <a:close/>
                </a:path>
                <a:path w="715010" h="572770">
                  <a:moveTo>
                    <a:pt x="666559" y="516648"/>
                  </a:moveTo>
                  <a:lnTo>
                    <a:pt x="664921" y="517080"/>
                  </a:lnTo>
                  <a:lnTo>
                    <a:pt x="663435" y="519633"/>
                  </a:lnTo>
                  <a:lnTo>
                    <a:pt x="663867" y="521271"/>
                  </a:lnTo>
                  <a:lnTo>
                    <a:pt x="704028" y="544709"/>
                  </a:lnTo>
                  <a:lnTo>
                    <a:pt x="707999" y="542391"/>
                  </a:lnTo>
                  <a:lnTo>
                    <a:pt x="709358" y="542391"/>
                  </a:lnTo>
                  <a:lnTo>
                    <a:pt x="709358" y="542036"/>
                  </a:lnTo>
                  <a:lnTo>
                    <a:pt x="710073" y="542036"/>
                  </a:lnTo>
                  <a:lnTo>
                    <a:pt x="666559" y="516648"/>
                  </a:lnTo>
                  <a:close/>
                </a:path>
                <a:path w="715010" h="572770">
                  <a:moveTo>
                    <a:pt x="358813" y="0"/>
                  </a:moveTo>
                  <a:lnTo>
                    <a:pt x="0" y="0"/>
                  </a:lnTo>
                  <a:lnTo>
                    <a:pt x="0" y="5359"/>
                  </a:lnTo>
                  <a:lnTo>
                    <a:pt x="354647" y="5359"/>
                  </a:lnTo>
                  <a:lnTo>
                    <a:pt x="354647" y="2679"/>
                  </a:lnTo>
                  <a:lnTo>
                    <a:pt x="360006" y="2679"/>
                  </a:lnTo>
                  <a:lnTo>
                    <a:pt x="360006" y="1193"/>
                  </a:lnTo>
                  <a:lnTo>
                    <a:pt x="358813" y="0"/>
                  </a:lnTo>
                  <a:close/>
                </a:path>
                <a:path w="715010" h="572770">
                  <a:moveTo>
                    <a:pt x="360006" y="2679"/>
                  </a:moveTo>
                  <a:lnTo>
                    <a:pt x="354647" y="2679"/>
                  </a:lnTo>
                  <a:lnTo>
                    <a:pt x="357327" y="5359"/>
                  </a:lnTo>
                  <a:lnTo>
                    <a:pt x="360006" y="5359"/>
                  </a:lnTo>
                  <a:lnTo>
                    <a:pt x="360006" y="2679"/>
                  </a:lnTo>
                  <a:close/>
                </a:path>
              </a:pathLst>
            </a:custGeom>
            <a:solidFill>
              <a:srgbClr val="4A7EB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544078" y="3179043"/>
              <a:ext cx="522605" cy="168275"/>
            </a:xfrm>
            <a:custGeom>
              <a:avLst/>
              <a:gdLst/>
              <a:ahLst/>
              <a:cxnLst/>
              <a:rect l="l" t="t" r="r" b="b"/>
              <a:pathLst>
                <a:path w="522604" h="168275">
                  <a:moveTo>
                    <a:pt x="0" y="27978"/>
                  </a:moveTo>
                  <a:lnTo>
                    <a:pt x="2199" y="17086"/>
                  </a:lnTo>
                  <a:lnTo>
                    <a:pt x="8197" y="8193"/>
                  </a:lnTo>
                  <a:lnTo>
                    <a:pt x="17091" y="2198"/>
                  </a:lnTo>
                  <a:lnTo>
                    <a:pt x="27978" y="0"/>
                  </a:lnTo>
                  <a:lnTo>
                    <a:pt x="494385" y="0"/>
                  </a:lnTo>
                  <a:lnTo>
                    <a:pt x="505279" y="2198"/>
                  </a:lnTo>
                  <a:lnTo>
                    <a:pt x="514176" y="8193"/>
                  </a:lnTo>
                  <a:lnTo>
                    <a:pt x="520176" y="17086"/>
                  </a:lnTo>
                  <a:lnTo>
                    <a:pt x="522376" y="27978"/>
                  </a:lnTo>
                  <a:lnTo>
                    <a:pt x="522376" y="139915"/>
                  </a:lnTo>
                  <a:lnTo>
                    <a:pt x="520176" y="150807"/>
                  </a:lnTo>
                  <a:lnTo>
                    <a:pt x="514176" y="159700"/>
                  </a:lnTo>
                  <a:lnTo>
                    <a:pt x="505279" y="165695"/>
                  </a:lnTo>
                  <a:lnTo>
                    <a:pt x="494385" y="167894"/>
                  </a:lnTo>
                  <a:lnTo>
                    <a:pt x="27978" y="167894"/>
                  </a:lnTo>
                  <a:lnTo>
                    <a:pt x="17091" y="165695"/>
                  </a:lnTo>
                  <a:lnTo>
                    <a:pt x="8197" y="159700"/>
                  </a:lnTo>
                  <a:lnTo>
                    <a:pt x="2199" y="150807"/>
                  </a:lnTo>
                  <a:lnTo>
                    <a:pt x="0" y="139915"/>
                  </a:lnTo>
                  <a:lnTo>
                    <a:pt x="0" y="27978"/>
                  </a:lnTo>
                  <a:close/>
                </a:path>
              </a:pathLst>
            </a:custGeom>
            <a:ln w="16078">
              <a:solidFill>
                <a:srgbClr val="31859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20756" y="1031093"/>
            <a:ext cx="2799873" cy="251095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177033" y="1401097"/>
            <a:ext cx="51371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0,0001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610651" y="692188"/>
            <a:ext cx="374189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TP53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37537" y="3911380"/>
            <a:ext cx="255843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65% </a:t>
            </a:r>
            <a:r>
              <a:rPr sz="999" spc="-10" dirty="0">
                <a:latin typeface="Calibri"/>
                <a:cs typeface="Calibri"/>
              </a:rPr>
              <a:t>PACIENTES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TP53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CARIOTIPO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10" dirty="0">
                <a:latin typeface="Calibri"/>
                <a:cs typeface="Calibri"/>
              </a:rPr>
              <a:t>DESFAVORABLE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85675" y="1192914"/>
            <a:ext cx="2741921" cy="271921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327478" y="731571"/>
            <a:ext cx="462345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A</a:t>
            </a:r>
            <a:r>
              <a:rPr sz="1348" b="1" spc="-15" dirty="0">
                <a:solidFill>
                  <a:srgbClr val="1F497D"/>
                </a:solidFill>
                <a:latin typeface="Calibri"/>
                <a:cs typeface="Calibri"/>
              </a:rPr>
              <a:t>S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X</a:t>
            </a: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L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1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77034" y="1401097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0,013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4797" y="1435628"/>
            <a:ext cx="2025762" cy="198875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327478" y="734996"/>
            <a:ext cx="527035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RUN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X1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855173" y="1506064"/>
            <a:ext cx="1977191" cy="1941344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428346" y="1543219"/>
            <a:ext cx="30125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P=</a:t>
            </a:r>
            <a:r>
              <a:rPr sz="999" i="1" spc="-6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ns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107427" y="1565437"/>
            <a:ext cx="30125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P=</a:t>
            </a:r>
            <a:r>
              <a:rPr sz="999" i="1" spc="-6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ns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37038" y="1273813"/>
            <a:ext cx="2741757" cy="262431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327478" y="734996"/>
            <a:ext cx="447757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S</a:t>
            </a:r>
            <a:r>
              <a:rPr sz="1348" b="1" spc="-15" dirty="0">
                <a:solidFill>
                  <a:srgbClr val="1F497D"/>
                </a:solidFill>
                <a:latin typeface="Calibri"/>
                <a:cs typeface="Calibri"/>
              </a:rPr>
              <a:t>R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S</a:t>
            </a:r>
            <a:r>
              <a:rPr sz="1348" b="1" spc="-5" dirty="0">
                <a:solidFill>
                  <a:srgbClr val="1F497D"/>
                </a:solidFill>
                <a:latin typeface="Calibri"/>
                <a:cs typeface="Calibri"/>
              </a:rPr>
              <a:t>F</a:t>
            </a:r>
            <a:r>
              <a:rPr sz="1348" b="1" dirty="0">
                <a:solidFill>
                  <a:srgbClr val="1F497D"/>
                </a:solidFill>
                <a:latin typeface="Calibri"/>
                <a:cs typeface="Calibri"/>
              </a:rPr>
              <a:t>2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77033" y="1401097"/>
            <a:ext cx="51371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0,0001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18421" y="4070674"/>
            <a:ext cx="223815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50%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-10" dirty="0">
                <a:latin typeface="Calibri"/>
                <a:cs typeface="Calibri"/>
              </a:rPr>
              <a:t>PACIENTES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SRSF2 ELN </a:t>
            </a:r>
            <a:r>
              <a:rPr sz="999" spc="-10" dirty="0">
                <a:latin typeface="Calibri"/>
                <a:cs typeface="Calibri"/>
              </a:rPr>
              <a:t>DESFAVORABLE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71800" y="616846"/>
            <a:ext cx="2509741" cy="22023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5" dirty="0">
                <a:solidFill>
                  <a:srgbClr val="4F81BD"/>
                </a:solidFill>
              </a:rPr>
              <a:t>Clasificación</a:t>
            </a:r>
            <a:r>
              <a:rPr sz="1348" spc="-30" dirty="0">
                <a:solidFill>
                  <a:srgbClr val="4F81BD"/>
                </a:solidFill>
              </a:rPr>
              <a:t> </a:t>
            </a:r>
            <a:r>
              <a:rPr sz="1348" spc="-5" dirty="0">
                <a:solidFill>
                  <a:srgbClr val="4F81BD"/>
                </a:solidFill>
              </a:rPr>
              <a:t>Genómica</a:t>
            </a:r>
            <a:r>
              <a:rPr sz="1348" spc="-30" dirty="0">
                <a:solidFill>
                  <a:srgbClr val="4F81BD"/>
                </a:solidFill>
              </a:rPr>
              <a:t> </a:t>
            </a:r>
            <a:r>
              <a:rPr sz="1348" spc="-5" dirty="0">
                <a:solidFill>
                  <a:srgbClr val="4F81BD"/>
                </a:solidFill>
              </a:rPr>
              <a:t>LMA</a:t>
            </a:r>
            <a:endParaRPr sz="1348" dirty="0"/>
          </a:p>
        </p:txBody>
      </p:sp>
      <p:sp>
        <p:nvSpPr>
          <p:cNvPr id="4" name="object 4"/>
          <p:cNvSpPr txBox="1"/>
          <p:nvPr/>
        </p:nvSpPr>
        <p:spPr>
          <a:xfrm>
            <a:off x="5856931" y="1599155"/>
            <a:ext cx="123228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i="1" spc="15" dirty="0">
                <a:latin typeface="Calibri"/>
                <a:cs typeface="Calibri"/>
              </a:rPr>
              <a:t>Papaemmauelli</a:t>
            </a:r>
            <a:r>
              <a:rPr sz="749" i="1" spc="-1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E.</a:t>
            </a:r>
            <a:r>
              <a:rPr sz="749" i="1" spc="-15" dirty="0">
                <a:latin typeface="Calibri"/>
                <a:cs typeface="Calibri"/>
              </a:rPr>
              <a:t> </a:t>
            </a:r>
            <a:r>
              <a:rPr sz="749" i="1" spc="20" dirty="0">
                <a:latin typeface="Calibri"/>
                <a:cs typeface="Calibri"/>
              </a:rPr>
              <a:t>NEJM</a:t>
            </a:r>
            <a:r>
              <a:rPr sz="749" i="1" spc="-10" dirty="0">
                <a:latin typeface="Calibri"/>
                <a:cs typeface="Calibri"/>
              </a:rPr>
              <a:t> </a:t>
            </a:r>
            <a:r>
              <a:rPr sz="749" i="1" spc="15" dirty="0">
                <a:latin typeface="Calibri"/>
                <a:cs typeface="Calibri"/>
              </a:rPr>
              <a:t>2016</a:t>
            </a:r>
            <a:endParaRPr sz="749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383953" y="1141140"/>
          <a:ext cx="3316960" cy="30727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69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Subgrupo</a:t>
                      </a:r>
                      <a:r>
                        <a:rPr sz="10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Genómico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t(8;21);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-5" dirty="0">
                          <a:latin typeface="Calibri"/>
                          <a:cs typeface="Calibri"/>
                        </a:rPr>
                        <a:t>AML1-ETO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con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inv(16)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o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t(16;16);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CBFB-MYH11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t(15;17);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PML-RARA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t(X;11); Reordenamientos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MLL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t(6;9); 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DEK-NUP214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inv(3)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t(3;3);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RPN1-EVI1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NPM1</a:t>
                      </a:r>
                      <a:r>
                        <a:rPr sz="1000" i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</a:t>
                      </a:r>
                      <a:r>
                        <a:rPr sz="1000" i="1" spc="-15" dirty="0">
                          <a:latin typeface="Calibri"/>
                          <a:cs typeface="Calibri"/>
                        </a:rPr>
                        <a:t>CEBPA</a:t>
                      </a:r>
                      <a:r>
                        <a:rPr sz="1000" i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Bialélico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con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mutaciones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genes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cromatina-esplicesoma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IDH2</a:t>
                      </a:r>
                      <a:r>
                        <a:rPr sz="1000" spc="7" baseline="25641" dirty="0">
                          <a:latin typeface="Calibri"/>
                          <a:cs typeface="Calibri"/>
                        </a:rPr>
                        <a:t>R172</a:t>
                      </a:r>
                      <a:r>
                        <a:rPr sz="1000" spc="120" baseline="2564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TP53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mutado-aneuploidías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$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con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mutaciones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driver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que no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definen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clase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sin mutaciones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driver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criterios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dos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subgrupos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26055" y="1071545"/>
            <a:ext cx="1263740" cy="522025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728268" y="2994682"/>
            <a:ext cx="1354690" cy="73125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054">
              <a:lnSpc>
                <a:spcPts val="1154"/>
              </a:lnSpc>
            </a:pPr>
            <a:r>
              <a:rPr sz="999" spc="5" dirty="0">
                <a:latin typeface="Calibri"/>
                <a:cs typeface="Calibri"/>
              </a:rPr>
              <a:t>*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RUNX1,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ASXL1,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BCOR,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STAG2,</a:t>
            </a:r>
            <a:endParaRPr sz="749">
              <a:latin typeface="Calibri"/>
              <a:cs typeface="Calibri"/>
            </a:endParaRPr>
          </a:p>
          <a:p>
            <a:pPr marL="137630" marR="76109">
              <a:lnSpc>
                <a:spcPct val="105000"/>
              </a:lnSpc>
              <a:spcBef>
                <a:spcPts val="15"/>
              </a:spcBef>
            </a:pPr>
            <a:r>
              <a:rPr sz="749" spc="15" dirty="0">
                <a:latin typeface="Calibri"/>
                <a:cs typeface="Calibri"/>
              </a:rPr>
              <a:t>EZH2,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SRSF2,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SF3B1,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U2AF1,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ZRSR2,</a:t>
            </a:r>
            <a:r>
              <a:rPr sz="749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MLL</a:t>
            </a:r>
            <a:r>
              <a:rPr sz="749" spc="22" baseline="22222" dirty="0">
                <a:latin typeface="Calibri"/>
                <a:cs typeface="Calibri"/>
              </a:rPr>
              <a:t>DPT</a:t>
            </a:r>
            <a:endParaRPr sz="749" baseline="22222">
              <a:latin typeface="Calibri"/>
              <a:cs typeface="Calibri"/>
            </a:endParaRPr>
          </a:p>
          <a:p>
            <a:pPr marL="127482" marR="102747" indent="-71035">
              <a:lnSpc>
                <a:spcPct val="112500"/>
              </a:lnSpc>
              <a:spcBef>
                <a:spcPts val="569"/>
              </a:spcBef>
            </a:pPr>
            <a:r>
              <a:rPr sz="749" spc="15" dirty="0">
                <a:latin typeface="Calibri"/>
                <a:cs typeface="Calibri"/>
              </a:rPr>
              <a:t>$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Mutaciones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TP53,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cariotipo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complejo,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aneuploidías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509456" y="825750"/>
            <a:ext cx="212589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20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Papaemmanuil</a:t>
            </a:r>
            <a:r>
              <a:rPr sz="999" b="1" u="sng" spc="-15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-5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et</a:t>
            </a:r>
            <a:r>
              <a:rPr sz="999" b="1" u="sng" spc="-10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al.,</a:t>
            </a:r>
            <a:r>
              <a:rPr sz="999" b="1" u="sng" spc="-10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solidFill>
                  <a:srgbClr val="4F81BD"/>
                </a:solidFill>
                <a:uFill>
                  <a:solidFill>
                    <a:srgbClr val="4F81BD"/>
                  </a:solidFill>
                </a:uFill>
                <a:latin typeface="Calibri"/>
                <a:cs typeface="Calibri"/>
              </a:rPr>
              <a:t>2016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003493" y="1389964"/>
            <a:ext cx="5137166" cy="17406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0295" rIns="0" bIns="0" rtlCol="0">
            <a:spAutoFit/>
          </a:bodyPr>
          <a:lstStyle/>
          <a:p>
            <a:pPr algn="ctr">
              <a:spcBef>
                <a:spcPts val="160"/>
              </a:spcBef>
            </a:pPr>
            <a:r>
              <a:rPr sz="999" spc="5" dirty="0">
                <a:latin typeface="Calibri"/>
                <a:cs typeface="Calibri"/>
              </a:rPr>
              <a:t>Genes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fusión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153612" y="1732270"/>
            <a:ext cx="2272403" cy="2070086"/>
            <a:chOff x="2150630" y="1734405"/>
            <a:chExt cx="2275205" cy="2072639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50630" y="1761408"/>
              <a:ext cx="2274709" cy="204504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32874" y="1741550"/>
              <a:ext cx="891540" cy="208279"/>
            </a:xfrm>
            <a:custGeom>
              <a:avLst/>
              <a:gdLst/>
              <a:ahLst/>
              <a:cxnLst/>
              <a:rect l="l" t="t" r="r" b="b"/>
              <a:pathLst>
                <a:path w="891539" h="208280">
                  <a:moveTo>
                    <a:pt x="891070" y="0"/>
                  </a:moveTo>
                  <a:lnTo>
                    <a:pt x="0" y="0"/>
                  </a:lnTo>
                  <a:lnTo>
                    <a:pt x="0" y="207746"/>
                  </a:lnTo>
                  <a:lnTo>
                    <a:pt x="891070" y="207746"/>
                  </a:lnTo>
                  <a:lnTo>
                    <a:pt x="8910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032875" y="1741549"/>
              <a:ext cx="891540" cy="208279"/>
            </a:xfrm>
            <a:custGeom>
              <a:avLst/>
              <a:gdLst/>
              <a:ahLst/>
              <a:cxnLst/>
              <a:rect l="l" t="t" r="r" b="b"/>
              <a:pathLst>
                <a:path w="891539" h="208280">
                  <a:moveTo>
                    <a:pt x="0" y="0"/>
                  </a:moveTo>
                  <a:lnTo>
                    <a:pt x="891070" y="0"/>
                  </a:lnTo>
                  <a:lnTo>
                    <a:pt x="891070" y="207746"/>
                  </a:lnTo>
                  <a:lnTo>
                    <a:pt x="0" y="207746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20758" y="2056218"/>
            <a:ext cx="2293554" cy="1633751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5581664" y="2042673"/>
            <a:ext cx="248613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0" dirty="0">
                <a:latin typeface="Calibri"/>
                <a:cs typeface="Calibri"/>
              </a:rPr>
              <a:t>t(6;9)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04315" y="3586036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0,018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02927" y="2397172"/>
            <a:ext cx="1354055" cy="84921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731911">
              <a:spcBef>
                <a:spcPts val="135"/>
              </a:spcBef>
            </a:pPr>
            <a:r>
              <a:rPr sz="749" spc="10" dirty="0">
                <a:latin typeface="Calibri"/>
                <a:cs typeface="Calibri"/>
              </a:rPr>
              <a:t>inv(16)</a:t>
            </a:r>
            <a:endParaRPr sz="749">
              <a:latin typeface="Calibri"/>
              <a:cs typeface="Calibri"/>
            </a:endParaRPr>
          </a:p>
          <a:p>
            <a:pPr marR="137630" algn="r">
              <a:spcBef>
                <a:spcPts val="654"/>
              </a:spcBef>
            </a:pPr>
            <a:r>
              <a:rPr sz="749" spc="10" dirty="0">
                <a:latin typeface="Calibri"/>
                <a:cs typeface="Calibri"/>
              </a:rPr>
              <a:t>t(8;21)</a:t>
            </a:r>
            <a:endParaRPr sz="7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9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749">
              <a:latin typeface="Calibri"/>
              <a:cs typeface="Calibri"/>
            </a:endParaRPr>
          </a:p>
          <a:p>
            <a:pPr marL="659608"/>
            <a:r>
              <a:rPr sz="1124" spc="15" baseline="3703" dirty="0">
                <a:latin typeface="Calibri"/>
                <a:cs typeface="Calibri"/>
              </a:rPr>
              <a:t>t(v;11) </a:t>
            </a:r>
            <a:r>
              <a:rPr sz="1124" spc="75" baseline="3703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MS: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13,2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155"/>
              </a:spcBef>
            </a:pPr>
            <a:r>
              <a:rPr sz="749" spc="10" dirty="0">
                <a:latin typeface="Calibri"/>
                <a:cs typeface="Calibri"/>
              </a:rPr>
              <a:t>inv(3)  </a:t>
            </a:r>
            <a:r>
              <a:rPr sz="749" spc="80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MS: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8,3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03493" y="1389964"/>
            <a:ext cx="5137166" cy="17406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0295" rIns="0" bIns="0" rtlCol="0">
            <a:spAutoFit/>
          </a:bodyPr>
          <a:lstStyle/>
          <a:p>
            <a:pPr algn="ctr">
              <a:spcBef>
                <a:spcPts val="160"/>
              </a:spcBef>
            </a:pPr>
            <a:r>
              <a:rPr sz="999" dirty="0">
                <a:latin typeface="Calibri"/>
                <a:cs typeface="Calibri"/>
              </a:rPr>
              <a:t>Sin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genes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fusión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09435" y="1046643"/>
            <a:ext cx="212589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Clasificación</a:t>
            </a:r>
            <a:r>
              <a:rPr sz="999" b="1" u="sng" spc="-2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Papaemmanuil</a:t>
            </a:r>
            <a:r>
              <a:rPr sz="999" b="1" u="sng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et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al.,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2016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250595" y="1781150"/>
            <a:ext cx="2041547" cy="1999689"/>
            <a:chOff x="2247733" y="1783346"/>
            <a:chExt cx="2044064" cy="200215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47733" y="1801926"/>
              <a:ext cx="2044010" cy="198344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842450" y="1790484"/>
              <a:ext cx="891540" cy="208279"/>
            </a:xfrm>
            <a:custGeom>
              <a:avLst/>
              <a:gdLst/>
              <a:ahLst/>
              <a:cxnLst/>
              <a:rect l="l" t="t" r="r" b="b"/>
              <a:pathLst>
                <a:path w="891539" h="208280">
                  <a:moveTo>
                    <a:pt x="891070" y="0"/>
                  </a:moveTo>
                  <a:lnTo>
                    <a:pt x="0" y="0"/>
                  </a:lnTo>
                  <a:lnTo>
                    <a:pt x="0" y="207746"/>
                  </a:lnTo>
                  <a:lnTo>
                    <a:pt x="891070" y="207746"/>
                  </a:lnTo>
                  <a:lnTo>
                    <a:pt x="8910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842451" y="1790490"/>
              <a:ext cx="891540" cy="208279"/>
            </a:xfrm>
            <a:custGeom>
              <a:avLst/>
              <a:gdLst/>
              <a:ahLst/>
              <a:cxnLst/>
              <a:rect l="l" t="t" r="r" b="b"/>
              <a:pathLst>
                <a:path w="891539" h="208280">
                  <a:moveTo>
                    <a:pt x="0" y="0"/>
                  </a:moveTo>
                  <a:lnTo>
                    <a:pt x="891070" y="0"/>
                  </a:lnTo>
                  <a:lnTo>
                    <a:pt x="891070" y="207746"/>
                  </a:lnTo>
                  <a:lnTo>
                    <a:pt x="0" y="207746"/>
                  </a:lnTo>
                  <a:lnTo>
                    <a:pt x="0" y="0"/>
                  </a:lnTo>
                  <a:close/>
                </a:path>
              </a:pathLst>
            </a:custGeom>
            <a:ln w="1428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66503" y="2089076"/>
            <a:ext cx="2378323" cy="1688595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5945642" y="2042615"/>
            <a:ext cx="462979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latin typeface="Calibri"/>
                <a:cs typeface="Calibri"/>
              </a:rPr>
              <a:t>I</a:t>
            </a:r>
            <a:r>
              <a:rPr sz="749" spc="20" dirty="0">
                <a:latin typeface="Calibri"/>
                <a:cs typeface="Calibri"/>
              </a:rPr>
              <a:t>DH2</a:t>
            </a:r>
            <a:r>
              <a:rPr sz="749" spc="5" dirty="0">
                <a:latin typeface="Calibri"/>
                <a:cs typeface="Calibri"/>
              </a:rPr>
              <a:t>-</a:t>
            </a:r>
            <a:r>
              <a:rPr sz="749" spc="15" dirty="0">
                <a:latin typeface="Calibri"/>
                <a:cs typeface="Calibri"/>
              </a:rPr>
              <a:t>R172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69418" y="3673367"/>
            <a:ext cx="38306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&lt;</a:t>
            </a:r>
            <a:r>
              <a:rPr sz="999" spc="5" dirty="0">
                <a:latin typeface="Calibri"/>
                <a:cs typeface="Calibri"/>
              </a:rPr>
              <a:t>0,01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885012" y="2534058"/>
            <a:ext cx="1080073" cy="86697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7759" algn="ctr">
              <a:spcBef>
                <a:spcPts val="135"/>
              </a:spcBef>
            </a:pPr>
            <a:r>
              <a:rPr sz="749" spc="20" dirty="0">
                <a:latin typeface="Calibri"/>
                <a:cs typeface="Calibri"/>
              </a:rPr>
              <a:t>NPM1</a:t>
            </a:r>
            <a:endParaRPr sz="749">
              <a:latin typeface="Calibri"/>
              <a:cs typeface="Calibri"/>
            </a:endParaRPr>
          </a:p>
          <a:p>
            <a:pPr>
              <a:spcBef>
                <a:spcPts val="40"/>
              </a:spcBef>
            </a:pPr>
            <a:endParaRPr sz="1099">
              <a:latin typeface="Calibri"/>
              <a:cs typeface="Calibri"/>
            </a:endParaRPr>
          </a:p>
          <a:p>
            <a:pPr marL="12685">
              <a:lnSpc>
                <a:spcPts val="899"/>
              </a:lnSpc>
            </a:pPr>
            <a:r>
              <a:rPr sz="749" spc="15" dirty="0">
                <a:latin typeface="Calibri"/>
                <a:cs typeface="Calibri"/>
              </a:rPr>
              <a:t>Cromatina-espliceosoma</a:t>
            </a:r>
            <a:endParaRPr sz="749">
              <a:latin typeface="Calibri"/>
              <a:cs typeface="Calibri"/>
            </a:endParaRPr>
          </a:p>
          <a:p>
            <a:pPr marL="260038" algn="ctr">
              <a:lnSpc>
                <a:spcPts val="779"/>
              </a:lnSpc>
            </a:pPr>
            <a:r>
              <a:rPr sz="649" spc="5" dirty="0">
                <a:latin typeface="Calibri"/>
                <a:cs typeface="Calibri"/>
              </a:rPr>
              <a:t>(MS:</a:t>
            </a:r>
            <a:r>
              <a:rPr sz="649" spc="-3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15,7)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899">
              <a:latin typeface="Calibri"/>
              <a:cs typeface="Calibri"/>
            </a:endParaRPr>
          </a:p>
          <a:p>
            <a:pPr marL="303166" algn="ctr">
              <a:lnSpc>
                <a:spcPts val="814"/>
              </a:lnSpc>
            </a:pPr>
            <a:r>
              <a:rPr sz="749" spc="15" dirty="0">
                <a:latin typeface="Calibri"/>
                <a:cs typeface="Calibri"/>
              </a:rPr>
              <a:t>TP53-aneuploidias</a:t>
            </a:r>
            <a:endParaRPr sz="749">
              <a:latin typeface="Calibri"/>
              <a:cs typeface="Calibri"/>
            </a:endParaRPr>
          </a:p>
          <a:p>
            <a:pPr marL="318387" algn="ctr">
              <a:lnSpc>
                <a:spcPts val="694"/>
              </a:lnSpc>
            </a:pPr>
            <a:r>
              <a:rPr sz="649" spc="5" dirty="0">
                <a:latin typeface="Calibri"/>
                <a:cs typeface="Calibri"/>
              </a:rPr>
              <a:t>(MS:</a:t>
            </a:r>
            <a:r>
              <a:rPr sz="649" spc="-3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5,27)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6927" y="561041"/>
            <a:ext cx="4750723" cy="565726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343498" y="1201041"/>
          <a:ext cx="3316960" cy="31317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69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Subgrupo</a:t>
                      </a:r>
                      <a:r>
                        <a:rPr sz="10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Genómico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t(8;21);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-5" dirty="0">
                          <a:latin typeface="Calibri"/>
                          <a:cs typeface="Calibri"/>
                        </a:rPr>
                        <a:t>AML1-ETO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con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inv(16)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o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t(16;16);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CBFB-MYH11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t(15;17);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PML-RARA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t(X;11); Reordenamientos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MLL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t(6;9); 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DEK-NUP214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inv(3)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t(3;3);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RPN1-EVI1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spc="5" dirty="0">
                          <a:latin typeface="Calibri"/>
                          <a:cs typeface="Calibri"/>
                        </a:rPr>
                        <a:t>NPM1</a:t>
                      </a:r>
                      <a:r>
                        <a:rPr sz="1000" i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 </a:t>
                      </a:r>
                      <a:r>
                        <a:rPr sz="1000" i="1" spc="-15" dirty="0">
                          <a:latin typeface="Calibri"/>
                          <a:cs typeface="Calibri"/>
                        </a:rPr>
                        <a:t>CEBPA</a:t>
                      </a:r>
                      <a:r>
                        <a:rPr sz="1000" i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Bialélico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TP53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mutado-cariotipo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complejo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63835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con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+8,+13,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+22,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+21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trisomías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con mutaciones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sAML </a:t>
                      </a: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1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WT1</a:t>
                      </a:r>
                      <a:r>
                        <a:rPr sz="1000" i="1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1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con</a:t>
                      </a:r>
                      <a:r>
                        <a:rPr sz="1000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DNMT3A-IDH</a:t>
                      </a:r>
                      <a:r>
                        <a:rPr sz="1000" i="1" spc="-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5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LMA</a:t>
                      </a:r>
                      <a:r>
                        <a:rPr sz="1000" spc="-3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953735"/>
                          </a:solidFill>
                          <a:latin typeface="Calibri"/>
                          <a:cs typeface="Calibri"/>
                        </a:rPr>
                        <a:t>NOS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788138" y="833741"/>
            <a:ext cx="1288731" cy="37374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algn="ctr">
              <a:lnSpc>
                <a:spcPct val="106500"/>
              </a:lnSpc>
              <a:spcBef>
                <a:spcPts val="7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58464" y="3544942"/>
            <a:ext cx="1322979" cy="658952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37630" marR="30443" indent="-100210">
              <a:lnSpc>
                <a:spcPct val="104099"/>
              </a:lnSpc>
              <a:spcBef>
                <a:spcPts val="60"/>
              </a:spcBef>
            </a:pPr>
            <a:r>
              <a:rPr sz="999" spc="10" dirty="0">
                <a:solidFill>
                  <a:srgbClr val="953735"/>
                </a:solidFill>
                <a:latin typeface="Calibri"/>
                <a:cs typeface="Calibri"/>
              </a:rPr>
              <a:t>*</a:t>
            </a:r>
            <a:r>
              <a:rPr sz="749" spc="10" dirty="0">
                <a:solidFill>
                  <a:srgbClr val="953735"/>
                </a:solidFill>
                <a:latin typeface="Calibri"/>
                <a:cs typeface="Calibri"/>
              </a:rPr>
              <a:t>a: SRSF2,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SF3B1, U2AF1, </a:t>
            </a:r>
            <a:r>
              <a:rPr sz="749" spc="20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0" dirty="0">
                <a:solidFill>
                  <a:srgbClr val="953735"/>
                </a:solidFill>
                <a:latin typeface="Calibri"/>
                <a:cs typeface="Calibri"/>
              </a:rPr>
              <a:t>ZRSR2, SF1, ASXL1, </a:t>
            </a:r>
            <a:r>
              <a:rPr sz="749" spc="5" dirty="0">
                <a:solidFill>
                  <a:srgbClr val="953735"/>
                </a:solidFill>
                <a:latin typeface="Calibri"/>
                <a:cs typeface="Calibri"/>
              </a:rPr>
              <a:t>STAG2, </a:t>
            </a:r>
            <a:r>
              <a:rPr sz="749" spc="10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EZH2,PHF6,</a:t>
            </a:r>
            <a:r>
              <a:rPr sz="749" spc="14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RUNX1,</a:t>
            </a:r>
            <a:r>
              <a:rPr sz="749" spc="-1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SETBP1 </a:t>
            </a:r>
            <a:r>
              <a:rPr sz="749" spc="-150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BCOR,</a:t>
            </a:r>
            <a:r>
              <a:rPr sz="749" spc="-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CUX1,</a:t>
            </a:r>
            <a:r>
              <a:rPr sz="749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0" dirty="0">
                <a:solidFill>
                  <a:srgbClr val="953735"/>
                </a:solidFill>
                <a:latin typeface="Calibri"/>
                <a:cs typeface="Calibri"/>
              </a:rPr>
              <a:t>NF1,</a:t>
            </a:r>
            <a:r>
              <a:rPr sz="749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MLL</a:t>
            </a:r>
            <a:r>
              <a:rPr sz="749" spc="22" baseline="27777" dirty="0">
                <a:solidFill>
                  <a:srgbClr val="953735"/>
                </a:solidFill>
                <a:latin typeface="Calibri"/>
                <a:cs typeface="Calibri"/>
              </a:rPr>
              <a:t>DPT</a:t>
            </a:r>
            <a:endParaRPr sz="749" baseline="27777">
              <a:latin typeface="Calibri"/>
              <a:cs typeface="Calibri"/>
            </a:endParaRPr>
          </a:p>
          <a:p>
            <a:pPr marL="104649">
              <a:spcBef>
                <a:spcPts val="45"/>
              </a:spcBef>
            </a:pPr>
            <a:r>
              <a:rPr sz="749" spc="10" dirty="0">
                <a:solidFill>
                  <a:srgbClr val="953735"/>
                </a:solidFill>
                <a:latin typeface="Calibri"/>
                <a:cs typeface="Calibri"/>
              </a:rPr>
              <a:t>b:</a:t>
            </a:r>
            <a:r>
              <a:rPr sz="749" spc="-20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20" dirty="0">
                <a:solidFill>
                  <a:srgbClr val="953735"/>
                </a:solidFill>
                <a:latin typeface="Calibri"/>
                <a:cs typeface="Calibri"/>
              </a:rPr>
              <a:t>DNMT3A,</a:t>
            </a:r>
            <a:r>
              <a:rPr sz="749" spc="-1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749" spc="15" dirty="0">
                <a:solidFill>
                  <a:srgbClr val="953735"/>
                </a:solidFill>
                <a:latin typeface="Calibri"/>
                <a:cs typeface="Calibri"/>
              </a:rPr>
              <a:t>TET2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01597" y="1573440"/>
            <a:ext cx="5014565" cy="1947214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426203" y="716162"/>
            <a:ext cx="1031238" cy="42715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5" dirty="0">
                <a:solidFill>
                  <a:srgbClr val="558ED5"/>
                </a:solidFill>
              </a:rPr>
              <a:t>LMA</a:t>
            </a:r>
            <a:r>
              <a:rPr sz="1348" spc="-50" dirty="0">
                <a:solidFill>
                  <a:srgbClr val="558ED5"/>
                </a:solidFill>
              </a:rPr>
              <a:t> </a:t>
            </a:r>
            <a:r>
              <a:rPr sz="1348" spc="-5" dirty="0">
                <a:solidFill>
                  <a:srgbClr val="558ED5"/>
                </a:solidFill>
              </a:rPr>
              <a:t>con</a:t>
            </a:r>
            <a:r>
              <a:rPr sz="1348" spc="-40" dirty="0">
                <a:solidFill>
                  <a:srgbClr val="558ED5"/>
                </a:solidFill>
              </a:rPr>
              <a:t> </a:t>
            </a:r>
            <a:r>
              <a:rPr sz="1348" spc="-5" dirty="0">
                <a:solidFill>
                  <a:srgbClr val="558ED5"/>
                </a:solidFill>
              </a:rPr>
              <a:t>TP53</a:t>
            </a:r>
            <a:endParaRPr sz="1348"/>
          </a:p>
        </p:txBody>
      </p:sp>
      <p:sp>
        <p:nvSpPr>
          <p:cNvPr id="5" name="object 5"/>
          <p:cNvSpPr txBox="1"/>
          <p:nvPr/>
        </p:nvSpPr>
        <p:spPr>
          <a:xfrm>
            <a:off x="5747685" y="3842316"/>
            <a:ext cx="1288731" cy="37374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051" marR="5074" algn="ctr">
              <a:lnSpc>
                <a:spcPct val="106500"/>
              </a:lnSpc>
              <a:spcBef>
                <a:spcPts val="7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97560" y="772626"/>
            <a:ext cx="233075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OS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and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CIR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333399"/>
                </a:solidFill>
                <a:latin typeface="Calibri"/>
                <a:cs typeface="Calibri"/>
              </a:rPr>
              <a:t>by</a:t>
            </a:r>
            <a:r>
              <a:rPr sz="1698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phenotype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312641" y="3441989"/>
            <a:ext cx="1792300" cy="41224"/>
            <a:chOff x="2309855" y="3446233"/>
            <a:chExt cx="1794510" cy="41275"/>
          </a:xfrm>
        </p:grpSpPr>
        <p:sp>
          <p:nvSpPr>
            <p:cNvPr id="5" name="object 5"/>
            <p:cNvSpPr/>
            <p:nvPr/>
          </p:nvSpPr>
          <p:spPr>
            <a:xfrm>
              <a:off x="2312077" y="3448455"/>
              <a:ext cx="1790064" cy="36830"/>
            </a:xfrm>
            <a:custGeom>
              <a:avLst/>
              <a:gdLst/>
              <a:ahLst/>
              <a:cxnLst/>
              <a:rect l="l" t="t" r="r" b="b"/>
              <a:pathLst>
                <a:path w="1790064" h="36829">
                  <a:moveTo>
                    <a:pt x="0" y="0"/>
                  </a:moveTo>
                  <a:lnTo>
                    <a:pt x="1789712" y="0"/>
                  </a:lnTo>
                </a:path>
                <a:path w="1790064"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670009" y="344845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027941" y="344845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385977" y="344845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743857" y="344845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101790" y="3448455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593"/>
                  </a:lnTo>
                </a:path>
              </a:pathLst>
            </a:custGeom>
            <a:ln w="40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3708382" y="3508647"/>
            <a:ext cx="86254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20</a:t>
            </a:r>
            <a:endParaRPr sz="49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65873" y="3508647"/>
            <a:ext cx="86254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25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2198829" y="1686987"/>
            <a:ext cx="45664" cy="1690825"/>
            <a:chOff x="2195903" y="1689067"/>
            <a:chExt cx="45720" cy="1692910"/>
          </a:xfrm>
        </p:grpSpPr>
        <p:sp>
          <p:nvSpPr>
            <p:cNvPr id="14" name="object 14"/>
            <p:cNvSpPr/>
            <p:nvPr/>
          </p:nvSpPr>
          <p:spPr>
            <a:xfrm>
              <a:off x="2198125" y="1691289"/>
              <a:ext cx="41275" cy="1688464"/>
            </a:xfrm>
            <a:custGeom>
              <a:avLst/>
              <a:gdLst/>
              <a:ahLst/>
              <a:cxnLst/>
              <a:rect l="l" t="t" r="r" b="b"/>
              <a:pathLst>
                <a:path w="41275" h="1688464">
                  <a:moveTo>
                    <a:pt x="40767" y="1688004"/>
                  </a:moveTo>
                  <a:lnTo>
                    <a:pt x="40767" y="0"/>
                  </a:lnTo>
                </a:path>
                <a:path w="41275" h="1688464">
                  <a:moveTo>
                    <a:pt x="40767" y="1688004"/>
                  </a:moveTo>
                  <a:lnTo>
                    <a:pt x="0" y="1688004"/>
                  </a:lnTo>
                </a:path>
              </a:pathLst>
            </a:custGeom>
            <a:ln w="406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198125" y="304169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767" y="0"/>
                  </a:moveTo>
                  <a:lnTo>
                    <a:pt x="0" y="0"/>
                  </a:lnTo>
                </a:path>
              </a:pathLst>
            </a:custGeom>
            <a:ln w="4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98125" y="2704092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767" y="0"/>
                  </a:moveTo>
                  <a:lnTo>
                    <a:pt x="0" y="0"/>
                  </a:lnTo>
                </a:path>
              </a:pathLst>
            </a:custGeom>
            <a:ln w="4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198125" y="236649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767" y="0"/>
                  </a:moveTo>
                  <a:lnTo>
                    <a:pt x="0" y="0"/>
                  </a:lnTo>
                </a:path>
              </a:pathLst>
            </a:custGeom>
            <a:ln w="4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198125" y="2028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767" y="0"/>
                  </a:moveTo>
                  <a:lnTo>
                    <a:pt x="0" y="0"/>
                  </a:lnTo>
                </a:path>
              </a:pathLst>
            </a:custGeom>
            <a:ln w="4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198125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40767" y="0"/>
                  </a:moveTo>
                  <a:lnTo>
                    <a:pt x="0" y="0"/>
                  </a:lnTo>
                </a:path>
              </a:pathLst>
            </a:custGeom>
            <a:ln w="40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2075174" y="3325727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0</a:t>
            </a:r>
            <a:r>
              <a:rPr sz="499" spc="-10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075174" y="2988541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0</a:t>
            </a:r>
            <a:r>
              <a:rPr sz="499" spc="-10" dirty="0">
                <a:latin typeface="Arial"/>
                <a:cs typeface="Arial"/>
              </a:rPr>
              <a:t>.2</a:t>
            </a:r>
            <a:endParaRPr sz="49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075174" y="2651357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0</a:t>
            </a:r>
            <a:r>
              <a:rPr sz="499" spc="-10" dirty="0">
                <a:latin typeface="Arial"/>
                <a:cs typeface="Arial"/>
              </a:rPr>
              <a:t>.4</a:t>
            </a:r>
            <a:endParaRPr sz="49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075174" y="2314171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0</a:t>
            </a:r>
            <a:r>
              <a:rPr sz="499" spc="-10" dirty="0">
                <a:latin typeface="Arial"/>
                <a:cs typeface="Arial"/>
              </a:rPr>
              <a:t>.6</a:t>
            </a:r>
            <a:endParaRPr sz="49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075174" y="1976986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0</a:t>
            </a:r>
            <a:r>
              <a:rPr sz="499" spc="-10" dirty="0">
                <a:latin typeface="Arial"/>
                <a:cs typeface="Arial"/>
              </a:rPr>
              <a:t>.8</a:t>
            </a:r>
            <a:endParaRPr sz="49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075174" y="1639802"/>
            <a:ext cx="100206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1</a:t>
            </a:r>
            <a:r>
              <a:rPr sz="499" spc="-10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241766" y="1620131"/>
            <a:ext cx="2015545" cy="1824645"/>
          </a:xfrm>
          <a:custGeom>
            <a:avLst/>
            <a:gdLst/>
            <a:ahLst/>
            <a:cxnLst/>
            <a:rect l="l" t="t" r="r" b="b"/>
            <a:pathLst>
              <a:path w="2018029" h="1826895">
                <a:moveTo>
                  <a:pt x="0" y="0"/>
                </a:moveTo>
                <a:lnTo>
                  <a:pt x="0" y="1826327"/>
                </a:lnTo>
                <a:lnTo>
                  <a:pt x="2017459" y="1826327"/>
                </a:lnTo>
              </a:path>
            </a:pathLst>
          </a:custGeom>
          <a:ln w="40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2932350" y="3469037"/>
            <a:ext cx="649439" cy="246302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60887">
              <a:spcBef>
                <a:spcPts val="424"/>
              </a:spcBef>
              <a:tabLst>
                <a:tab pos="417963" algn="l"/>
              </a:tabLst>
            </a:pPr>
            <a:r>
              <a:rPr sz="499" spc="5" dirty="0">
                <a:latin typeface="Arial"/>
                <a:cs typeface="Arial"/>
              </a:rPr>
              <a:t>10	15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330"/>
              </a:spcBef>
            </a:pPr>
            <a:r>
              <a:rPr sz="499" spc="-5" dirty="0">
                <a:latin typeface="Arial"/>
                <a:cs typeface="Arial"/>
              </a:rPr>
              <a:t>M</a:t>
            </a:r>
            <a:r>
              <a:rPr sz="499" spc="5" dirty="0">
                <a:latin typeface="Arial"/>
                <a:cs typeface="Arial"/>
              </a:rPr>
              <a:t>o</a:t>
            </a:r>
            <a:r>
              <a:rPr sz="499" spc="-25" dirty="0">
                <a:latin typeface="Arial"/>
                <a:cs typeface="Arial"/>
              </a:rPr>
              <a:t>n</a:t>
            </a:r>
            <a:r>
              <a:rPr sz="499" spc="-15" dirty="0">
                <a:latin typeface="Arial"/>
                <a:cs typeface="Arial"/>
              </a:rPr>
              <a:t>t</a:t>
            </a:r>
            <a:r>
              <a:rPr sz="499" spc="-25" dirty="0">
                <a:latin typeface="Arial"/>
                <a:cs typeface="Arial"/>
              </a:rPr>
              <a:t>h</a:t>
            </a:r>
            <a:r>
              <a:rPr sz="499" spc="5" dirty="0">
                <a:latin typeface="Arial"/>
                <a:cs typeface="Arial"/>
              </a:rPr>
              <a:t>s</a:t>
            </a:r>
            <a:r>
              <a:rPr sz="499" spc="-15" dirty="0">
                <a:latin typeface="Arial"/>
                <a:cs typeface="Arial"/>
              </a:rPr>
              <a:t> fr</a:t>
            </a:r>
            <a:r>
              <a:rPr sz="499" spc="5" dirty="0">
                <a:latin typeface="Arial"/>
                <a:cs typeface="Arial"/>
              </a:rPr>
              <a:t>om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d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spc="5" dirty="0">
                <a:latin typeface="Arial"/>
                <a:cs typeface="Arial"/>
              </a:rPr>
              <a:t>ag</a:t>
            </a:r>
            <a:r>
              <a:rPr sz="499" spc="-25" dirty="0">
                <a:latin typeface="Arial"/>
                <a:cs typeface="Arial"/>
              </a:rPr>
              <a:t>n</a:t>
            </a:r>
            <a:r>
              <a:rPr sz="499" spc="5" dirty="0">
                <a:latin typeface="Arial"/>
                <a:cs typeface="Arial"/>
              </a:rPr>
              <a:t>o</a:t>
            </a:r>
            <a:r>
              <a:rPr sz="499" dirty="0">
                <a:latin typeface="Arial"/>
                <a:cs typeface="Arial"/>
              </a:rPr>
              <a:t>s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spc="5" dirty="0">
                <a:latin typeface="Arial"/>
                <a:cs typeface="Arial"/>
              </a:rPr>
              <a:t>s</a:t>
            </a:r>
            <a:endParaRPr sz="49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962935" y="2102604"/>
            <a:ext cx="76816" cy="851120"/>
          </a:xfrm>
          <a:prstGeom prst="rect">
            <a:avLst/>
          </a:prstGeom>
        </p:spPr>
        <p:txBody>
          <a:bodyPr vert="vert270" wrap="square" lIns="0" tIns="8245" rIns="0" bIns="0" rtlCol="0">
            <a:spAutoFit/>
          </a:bodyPr>
          <a:lstStyle/>
          <a:p>
            <a:pPr marL="12685">
              <a:spcBef>
                <a:spcPts val="65"/>
              </a:spcBef>
            </a:pPr>
            <a:r>
              <a:rPr sz="499" dirty="0">
                <a:latin typeface="Arial"/>
                <a:cs typeface="Arial"/>
              </a:rPr>
              <a:t>Overall</a:t>
            </a:r>
            <a:r>
              <a:rPr sz="499" spc="-5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Survival</a:t>
            </a:r>
            <a:r>
              <a:rPr sz="499" spc="-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(Probability)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2296322" y="1666573"/>
            <a:ext cx="1910265" cy="801017"/>
            <a:chOff x="2293516" y="1668627"/>
            <a:chExt cx="1912620" cy="802005"/>
          </a:xfrm>
        </p:grpSpPr>
        <p:sp>
          <p:nvSpPr>
            <p:cNvPr id="30" name="object 30"/>
            <p:cNvSpPr/>
            <p:nvPr/>
          </p:nvSpPr>
          <p:spPr>
            <a:xfrm>
              <a:off x="2312077" y="1691289"/>
              <a:ext cx="1847214" cy="756920"/>
            </a:xfrm>
            <a:custGeom>
              <a:avLst/>
              <a:gdLst/>
              <a:ahLst/>
              <a:cxnLst/>
              <a:rect l="l" t="t" r="r" b="b"/>
              <a:pathLst>
                <a:path w="1847214" h="756919">
                  <a:moveTo>
                    <a:pt x="0" y="0"/>
                  </a:moveTo>
                  <a:lnTo>
                    <a:pt x="252228" y="0"/>
                  </a:lnTo>
                  <a:lnTo>
                    <a:pt x="252228" y="56876"/>
                  </a:lnTo>
                  <a:lnTo>
                    <a:pt x="276553" y="56876"/>
                  </a:lnTo>
                  <a:lnTo>
                    <a:pt x="276553" y="117935"/>
                  </a:lnTo>
                  <a:lnTo>
                    <a:pt x="475850" y="117935"/>
                  </a:lnTo>
                  <a:lnTo>
                    <a:pt x="475850" y="191122"/>
                  </a:lnTo>
                  <a:lnTo>
                    <a:pt x="817653" y="191122"/>
                  </a:lnTo>
                  <a:lnTo>
                    <a:pt x="817653" y="284697"/>
                  </a:lnTo>
                  <a:lnTo>
                    <a:pt x="882589" y="284697"/>
                  </a:lnTo>
                  <a:lnTo>
                    <a:pt x="882589" y="378219"/>
                  </a:lnTo>
                  <a:lnTo>
                    <a:pt x="1130745" y="378219"/>
                  </a:lnTo>
                  <a:lnTo>
                    <a:pt x="1130745" y="520620"/>
                  </a:lnTo>
                  <a:lnTo>
                    <a:pt x="1431780" y="520620"/>
                  </a:lnTo>
                  <a:lnTo>
                    <a:pt x="1431780" y="756543"/>
                  </a:lnTo>
                  <a:lnTo>
                    <a:pt x="1846662" y="756543"/>
                  </a:lnTo>
                </a:path>
              </a:pathLst>
            </a:custGeom>
            <a:ln w="813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2295739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2316149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2308057" y="169128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2328363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360832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2381137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2385209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2405618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389385" y="169128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2409690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409690" y="169128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434067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470764" y="169128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491069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523537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543843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2556162" y="174816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576468" y="172783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572396" y="180922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592702" y="178888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576468" y="18092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600845" y="178888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661866" y="180922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682172" y="178888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714692" y="1809225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739174" y="178888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775713" y="1882412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796019" y="1858051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812409" y="188241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2836787" y="1858051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934399" y="1882412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954705" y="1858051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942491" y="1882412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2962796" y="1858051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991350" y="188241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3011655" y="1858051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3235434" y="206950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3255740" y="2045148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259812" y="206950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3280117" y="2045148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3267903" y="206950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839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3292280" y="2045148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3288208" y="206950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3308670" y="2045148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3304599" y="206950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3324904" y="2045148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3625939" y="22119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3646245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3654388" y="221191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3674693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3682836" y="22119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3707318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3829308" y="244783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3849614" y="242755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4036801" y="244783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4057107" y="242755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4048964" y="244783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4069270" y="242755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4138434" y="244783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4158739" y="242755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2312077" y="1691289"/>
              <a:ext cx="1871345" cy="520700"/>
            </a:xfrm>
            <a:custGeom>
              <a:avLst/>
              <a:gdLst/>
              <a:ahLst/>
              <a:cxnLst/>
              <a:rect l="l" t="t" r="r" b="b"/>
              <a:pathLst>
                <a:path w="1871345" h="520700">
                  <a:moveTo>
                    <a:pt x="0" y="0"/>
                  </a:moveTo>
                  <a:lnTo>
                    <a:pt x="36591" y="0"/>
                  </a:lnTo>
                  <a:lnTo>
                    <a:pt x="36591" y="24360"/>
                  </a:lnTo>
                  <a:lnTo>
                    <a:pt x="60969" y="24360"/>
                  </a:lnTo>
                  <a:lnTo>
                    <a:pt x="60969" y="48721"/>
                  </a:lnTo>
                  <a:lnTo>
                    <a:pt x="81379" y="48721"/>
                  </a:lnTo>
                  <a:lnTo>
                    <a:pt x="81379" y="60954"/>
                  </a:lnTo>
                  <a:lnTo>
                    <a:pt x="89522" y="60954"/>
                  </a:lnTo>
                  <a:lnTo>
                    <a:pt x="89522" y="73239"/>
                  </a:lnTo>
                  <a:lnTo>
                    <a:pt x="101684" y="73239"/>
                  </a:lnTo>
                  <a:lnTo>
                    <a:pt x="101684" y="85419"/>
                  </a:lnTo>
                  <a:lnTo>
                    <a:pt x="138224" y="85419"/>
                  </a:lnTo>
                  <a:lnTo>
                    <a:pt x="138224" y="97600"/>
                  </a:lnTo>
                  <a:lnTo>
                    <a:pt x="150439" y="97600"/>
                  </a:lnTo>
                  <a:lnTo>
                    <a:pt x="150439" y="109780"/>
                  </a:lnTo>
                  <a:lnTo>
                    <a:pt x="150439" y="126038"/>
                  </a:lnTo>
                  <a:lnTo>
                    <a:pt x="154458" y="126038"/>
                  </a:lnTo>
                  <a:lnTo>
                    <a:pt x="154458" y="138218"/>
                  </a:lnTo>
                  <a:lnTo>
                    <a:pt x="170849" y="138218"/>
                  </a:lnTo>
                  <a:lnTo>
                    <a:pt x="170849" y="150399"/>
                  </a:lnTo>
                  <a:lnTo>
                    <a:pt x="191154" y="150399"/>
                  </a:lnTo>
                  <a:lnTo>
                    <a:pt x="191154" y="166761"/>
                  </a:lnTo>
                  <a:lnTo>
                    <a:pt x="402614" y="166761"/>
                  </a:lnTo>
                  <a:lnTo>
                    <a:pt x="402614" y="183019"/>
                  </a:lnTo>
                  <a:lnTo>
                    <a:pt x="427096" y="183019"/>
                  </a:lnTo>
                  <a:lnTo>
                    <a:pt x="427096" y="199277"/>
                  </a:lnTo>
                  <a:lnTo>
                    <a:pt x="475850" y="199277"/>
                  </a:lnTo>
                  <a:lnTo>
                    <a:pt x="475850" y="215535"/>
                  </a:lnTo>
                  <a:lnTo>
                    <a:pt x="492189" y="215535"/>
                  </a:lnTo>
                  <a:lnTo>
                    <a:pt x="492189" y="231741"/>
                  </a:lnTo>
                  <a:lnTo>
                    <a:pt x="569496" y="231741"/>
                  </a:lnTo>
                  <a:lnTo>
                    <a:pt x="569496" y="248156"/>
                  </a:lnTo>
                  <a:lnTo>
                    <a:pt x="667109" y="248156"/>
                  </a:lnTo>
                  <a:lnTo>
                    <a:pt x="667109" y="268439"/>
                  </a:lnTo>
                  <a:lnTo>
                    <a:pt x="711792" y="268439"/>
                  </a:lnTo>
                  <a:lnTo>
                    <a:pt x="711792" y="292800"/>
                  </a:lnTo>
                  <a:lnTo>
                    <a:pt x="780956" y="292800"/>
                  </a:lnTo>
                  <a:lnTo>
                    <a:pt x="780956" y="317160"/>
                  </a:lnTo>
                  <a:lnTo>
                    <a:pt x="797190" y="317160"/>
                  </a:lnTo>
                  <a:lnTo>
                    <a:pt x="797190" y="341678"/>
                  </a:lnTo>
                  <a:lnTo>
                    <a:pt x="825744" y="341678"/>
                  </a:lnTo>
                  <a:lnTo>
                    <a:pt x="825744" y="370116"/>
                  </a:lnTo>
                  <a:lnTo>
                    <a:pt x="1220215" y="370116"/>
                  </a:lnTo>
                  <a:lnTo>
                    <a:pt x="1220215" y="423020"/>
                  </a:lnTo>
                  <a:lnTo>
                    <a:pt x="1439923" y="423020"/>
                  </a:lnTo>
                  <a:lnTo>
                    <a:pt x="1439923" y="520620"/>
                  </a:lnTo>
                  <a:lnTo>
                    <a:pt x="1871039" y="520620"/>
                  </a:lnTo>
                </a:path>
              </a:pathLst>
            </a:custGeom>
            <a:ln w="8133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295739" y="16912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2316149" y="167084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2340525" y="171565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2364903" y="169536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2344597" y="171565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364903" y="169536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2348669" y="171565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2368975" y="169536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381137" y="175626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401599" y="173598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385209" y="176452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405618" y="1744088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389385" y="17645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409690" y="1744088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389385" y="17645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409690" y="1744088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393456" y="176860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413762" y="174816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397528" y="177670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421905" y="175626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409690" y="177670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429996" y="175626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409690" y="177670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434067" y="175626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413762" y="177670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434067" y="175626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429996" y="178078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450302" y="17603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442211" y="180922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462516" y="178888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462516" y="183761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482926" y="1813250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800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470764" y="184168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491069" y="18214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474835" y="184168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495141" y="18214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491069" y="185805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511375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499160" y="185805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519466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511375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531681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515447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535752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560234" y="185805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580539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584611" y="185805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604917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600845" y="185805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621151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608988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629294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613007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633313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629294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649704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678152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698458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682172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702477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690315" y="185805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710620" y="183761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714692" y="187430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735102" y="185402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743245" y="1890567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767622" y="187023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747317" y="1890567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767622" y="187023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755408" y="1890567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775713" y="187023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800247" y="192303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820552" y="1902747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824572" y="1923031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848949" y="1902747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844878" y="192303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865235" y="1902747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848949" y="192303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869255" y="1902747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848949" y="192303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869255" y="1902747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861164" y="19312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881573" y="191085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75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873326" y="193944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893789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889717" y="19394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910023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897808" y="19394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918113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918113" y="19394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38419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930328" y="193944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950634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958725" y="193944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979187" y="1919005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0723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958725" y="195162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979187" y="193129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971044" y="19597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991350" y="19394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56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975115" y="19597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95421" y="19394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56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87330" y="19597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3007636" y="19394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56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991350" y="195972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3015727" y="193944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56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3003564" y="198408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023870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011655" y="19840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031961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015727" y="1984089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036032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027941" y="19840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048351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40104" y="19840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60514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56495" y="198408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076800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60514" y="198408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663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80819" y="195972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96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072729" y="199627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093034" y="197190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800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080819" y="200845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663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101177" y="198408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800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084891" y="200845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839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05197" y="1984089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800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093034" y="203296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113340" y="201263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097106" y="203296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117411" y="201263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101177" y="203296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121483" y="201263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45964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166270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62199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82504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170341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190647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178433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198738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11057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31363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219200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239505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235434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255740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247597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267903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276045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296456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12741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33048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45210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65516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49281" y="206140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69587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61444" y="206140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839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81906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369587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389997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385977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06283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14374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434680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426589" y="206140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446895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475448" y="2061406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682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499824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83538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503844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491681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511987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495753" y="206140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516059" y="2041071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524149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44612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52703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663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73009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560846" y="211431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581152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585223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605528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613672" y="21143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638153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617691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638153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621763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642225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662531" y="211431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682836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682836" y="21143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703142" y="2094027"/>
              <a:ext cx="0" cy="45085"/>
            </a:xfrm>
            <a:custGeom>
              <a:avLst/>
              <a:gdLst/>
              <a:ahLst/>
              <a:cxnLst/>
              <a:rect l="l" t="t" r="r" b="b"/>
              <a:pathLst>
                <a:path h="45085">
                  <a:moveTo>
                    <a:pt x="0" y="44644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743857" y="221191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764163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776378" y="2211910"/>
              <a:ext cx="45085" cy="0"/>
            </a:xfrm>
            <a:custGeom>
              <a:avLst/>
              <a:gdLst/>
              <a:ahLst/>
              <a:cxnLst/>
              <a:rect l="l" t="t" r="r" b="b"/>
              <a:pathLst>
                <a:path w="45085">
                  <a:moveTo>
                    <a:pt x="0" y="0"/>
                  </a:moveTo>
                  <a:lnTo>
                    <a:pt x="4478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796788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45542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65848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857704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878167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874095" y="221191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611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894401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14707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3935012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947175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3967637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6" name="object 296"/>
            <p:cNvSpPr/>
            <p:nvPr/>
          </p:nvSpPr>
          <p:spPr>
            <a:xfrm>
              <a:off x="4012320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15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7" name="object 297"/>
            <p:cNvSpPr/>
            <p:nvPr/>
          </p:nvSpPr>
          <p:spPr>
            <a:xfrm>
              <a:off x="4032625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8" name="object 298"/>
            <p:cNvSpPr/>
            <p:nvPr/>
          </p:nvSpPr>
          <p:spPr>
            <a:xfrm>
              <a:off x="4093647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9" name="object 299"/>
            <p:cNvSpPr/>
            <p:nvPr/>
          </p:nvSpPr>
          <p:spPr>
            <a:xfrm>
              <a:off x="4113952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0" name="object 300"/>
            <p:cNvSpPr/>
            <p:nvPr/>
          </p:nvSpPr>
          <p:spPr>
            <a:xfrm>
              <a:off x="4158739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1" name="object 301"/>
            <p:cNvSpPr/>
            <p:nvPr/>
          </p:nvSpPr>
          <p:spPr>
            <a:xfrm>
              <a:off x="4179045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2" name="object 302"/>
            <p:cNvSpPr/>
            <p:nvPr/>
          </p:nvSpPr>
          <p:spPr>
            <a:xfrm>
              <a:off x="4162811" y="221191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0767" y="0"/>
                  </a:lnTo>
                </a:path>
              </a:pathLst>
            </a:custGeom>
            <a:ln w="406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3" name="object 303"/>
            <p:cNvSpPr/>
            <p:nvPr/>
          </p:nvSpPr>
          <p:spPr>
            <a:xfrm>
              <a:off x="4183117" y="219162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618"/>
                  </a:moveTo>
                  <a:lnTo>
                    <a:pt x="0" y="0"/>
                  </a:lnTo>
                </a:path>
              </a:pathLst>
            </a:custGeom>
            <a:ln w="406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4" name="object 304"/>
          <p:cNvSpPr txBox="1"/>
          <p:nvPr/>
        </p:nvSpPr>
        <p:spPr>
          <a:xfrm>
            <a:off x="2993296" y="3821364"/>
            <a:ext cx="86254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16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r>
              <a:rPr sz="499" spc="5" dirty="0">
                <a:latin typeface="Arial"/>
                <a:cs typeface="Arial"/>
              </a:rPr>
              <a:t>63</a:t>
            </a:r>
            <a:endParaRPr sz="499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3350787" y="3821364"/>
            <a:ext cx="86254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9661"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9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r>
              <a:rPr sz="499" spc="5" dirty="0">
                <a:latin typeface="Arial"/>
                <a:cs typeface="Arial"/>
              </a:rPr>
              <a:t>32</a:t>
            </a:r>
            <a:endParaRPr sz="499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3708382" y="3821364"/>
            <a:ext cx="86254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9661"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5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r>
              <a:rPr sz="499" spc="5" dirty="0">
                <a:latin typeface="Arial"/>
                <a:cs typeface="Arial"/>
              </a:rPr>
              <a:t>13</a:t>
            </a:r>
            <a:endParaRPr sz="499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4086154" y="3821364"/>
            <a:ext cx="49469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spc="5" dirty="0">
                <a:latin typeface="Arial"/>
                <a:cs typeface="Arial"/>
              </a:rPr>
              <a:t>1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r>
              <a:rPr sz="499" spc="5" dirty="0">
                <a:latin typeface="Arial"/>
                <a:cs typeface="Arial"/>
              </a:rPr>
              <a:t>3</a:t>
            </a:r>
            <a:endParaRPr sz="499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1794781" y="3508647"/>
            <a:ext cx="926592" cy="49405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503585">
              <a:spcBef>
                <a:spcPts val="110"/>
              </a:spcBef>
              <a:tabLst>
                <a:tab pos="861295" algn="l"/>
              </a:tabLst>
            </a:pPr>
            <a:r>
              <a:rPr sz="499" spc="5" dirty="0">
                <a:latin typeface="Arial"/>
                <a:cs typeface="Arial"/>
              </a:rPr>
              <a:t>0	5</a:t>
            </a:r>
            <a:endParaRPr sz="4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L="446504">
              <a:spcBef>
                <a:spcPts val="365"/>
              </a:spcBef>
            </a:pPr>
            <a:r>
              <a:rPr sz="499" spc="-15" dirty="0">
                <a:latin typeface="Arial"/>
                <a:cs typeface="Arial"/>
              </a:rPr>
              <a:t>N</a:t>
            </a:r>
            <a:r>
              <a:rPr sz="499" spc="-25" dirty="0">
                <a:latin typeface="Arial"/>
                <a:cs typeface="Arial"/>
              </a:rPr>
              <a:t>u</a:t>
            </a:r>
            <a:r>
              <a:rPr sz="499" spc="-5" dirty="0">
                <a:latin typeface="Arial"/>
                <a:cs typeface="Arial"/>
              </a:rPr>
              <a:t>m</a:t>
            </a:r>
            <a:r>
              <a:rPr sz="499" spc="5" dirty="0">
                <a:latin typeface="Arial"/>
                <a:cs typeface="Arial"/>
              </a:rPr>
              <a:t>ber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at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r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spc="5" dirty="0">
                <a:latin typeface="Arial"/>
                <a:cs typeface="Arial"/>
              </a:rPr>
              <a:t>sk</a:t>
            </a:r>
            <a:endParaRPr sz="499">
              <a:latin typeface="Arial"/>
              <a:cs typeface="Arial"/>
            </a:endParaRPr>
          </a:p>
          <a:p>
            <a:pPr marR="5074" algn="r">
              <a:spcBef>
                <a:spcPts val="325"/>
              </a:spcBef>
              <a:tabLst>
                <a:tab pos="840365" algn="l"/>
              </a:tabLst>
            </a:pPr>
            <a:r>
              <a:rPr sz="499" spc="15" dirty="0">
                <a:latin typeface="Arial"/>
                <a:cs typeface="Arial"/>
              </a:rPr>
              <a:t>A</a:t>
            </a:r>
            <a:r>
              <a:rPr sz="499" spc="5" dirty="0">
                <a:latin typeface="Arial"/>
                <a:cs typeface="Arial"/>
              </a:rPr>
              <a:t>LL</a:t>
            </a:r>
            <a:r>
              <a:rPr sz="499" spc="-15" dirty="0">
                <a:latin typeface="Arial"/>
                <a:cs typeface="Arial"/>
              </a:rPr>
              <a:t>-</a:t>
            </a:r>
            <a:r>
              <a:rPr sz="499" spc="5" dirty="0">
                <a:latin typeface="Arial"/>
                <a:cs typeface="Arial"/>
              </a:rPr>
              <a:t>T</a:t>
            </a:r>
            <a:r>
              <a:rPr sz="499" spc="-4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(</a:t>
            </a:r>
            <a:r>
              <a:rPr sz="499" spc="-25" dirty="0">
                <a:latin typeface="Arial"/>
                <a:cs typeface="Arial"/>
              </a:rPr>
              <a:t>n</a:t>
            </a:r>
            <a:r>
              <a:rPr sz="499" spc="5" dirty="0">
                <a:latin typeface="Arial"/>
                <a:cs typeface="Arial"/>
              </a:rPr>
              <a:t>on</a:t>
            </a:r>
            <a:r>
              <a:rPr sz="499" spc="-45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E</a:t>
            </a:r>
            <a:r>
              <a:rPr sz="499" spc="-25" dirty="0">
                <a:latin typeface="Arial"/>
                <a:cs typeface="Arial"/>
              </a:rPr>
              <a:t>T</a:t>
            </a:r>
            <a:r>
              <a:rPr sz="499" spc="15" dirty="0">
                <a:latin typeface="Arial"/>
                <a:cs typeface="Arial"/>
              </a:rPr>
              <a:t>P</a:t>
            </a:r>
            <a:r>
              <a:rPr sz="499" dirty="0">
                <a:latin typeface="Arial"/>
                <a:cs typeface="Arial"/>
              </a:rPr>
              <a:t>)</a:t>
            </a:r>
            <a:r>
              <a:rPr sz="499" spc="-80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37</a:t>
            </a:r>
            <a:r>
              <a:rPr sz="499" dirty="0">
                <a:latin typeface="Arial"/>
                <a:cs typeface="Arial"/>
              </a:rPr>
              <a:t>	</a:t>
            </a:r>
            <a:r>
              <a:rPr sz="499" spc="5" dirty="0">
                <a:latin typeface="Arial"/>
                <a:cs typeface="Arial"/>
              </a:rPr>
              <a:t>24</a:t>
            </a:r>
            <a:endParaRPr sz="499">
              <a:latin typeface="Arial"/>
              <a:cs typeface="Arial"/>
            </a:endParaRPr>
          </a:p>
          <a:p>
            <a:pPr marR="5074" algn="r">
              <a:spcBef>
                <a:spcPts val="10"/>
              </a:spcBef>
              <a:tabLst>
                <a:tab pos="300629" algn="l"/>
                <a:tab pos="674195" algn="l"/>
              </a:tabLst>
            </a:pPr>
            <a:r>
              <a:rPr sz="499" spc="15" dirty="0">
                <a:latin typeface="Arial"/>
                <a:cs typeface="Arial"/>
              </a:rPr>
              <a:t>BCP	</a:t>
            </a:r>
            <a:r>
              <a:rPr sz="499" spc="5" dirty="0">
                <a:latin typeface="Arial"/>
                <a:cs typeface="Arial"/>
              </a:rPr>
              <a:t>143	97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309" name="object 309"/>
          <p:cNvGrpSpPr/>
          <p:nvPr/>
        </p:nvGrpSpPr>
        <p:grpSpPr>
          <a:xfrm>
            <a:off x="3570117" y="1774472"/>
            <a:ext cx="126208" cy="85619"/>
            <a:chOff x="3568881" y="1776659"/>
            <a:chExt cx="126364" cy="85725"/>
          </a:xfrm>
        </p:grpSpPr>
        <p:sp>
          <p:nvSpPr>
            <p:cNvPr id="310" name="object 310"/>
            <p:cNvSpPr/>
            <p:nvPr/>
          </p:nvSpPr>
          <p:spPr>
            <a:xfrm>
              <a:off x="3573009" y="1780786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>
                  <a:moveTo>
                    <a:pt x="0" y="0"/>
                  </a:moveTo>
                  <a:lnTo>
                    <a:pt x="117918" y="0"/>
                  </a:lnTo>
                </a:path>
              </a:pathLst>
            </a:custGeom>
            <a:ln w="8134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573009" y="1858051"/>
              <a:ext cx="118110" cy="0"/>
            </a:xfrm>
            <a:custGeom>
              <a:avLst/>
              <a:gdLst/>
              <a:ahLst/>
              <a:cxnLst/>
              <a:rect l="l" t="t" r="r" b="b"/>
              <a:pathLst>
                <a:path w="118110">
                  <a:moveTo>
                    <a:pt x="0" y="0"/>
                  </a:moveTo>
                  <a:lnTo>
                    <a:pt x="117918" y="0"/>
                  </a:lnTo>
                </a:path>
              </a:pathLst>
            </a:custGeom>
            <a:ln w="8134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2" name="object 312"/>
          <p:cNvSpPr txBox="1"/>
          <p:nvPr/>
        </p:nvSpPr>
        <p:spPr>
          <a:xfrm>
            <a:off x="3753011" y="1729189"/>
            <a:ext cx="488981" cy="167531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R="5074">
              <a:spcBef>
                <a:spcPts val="110"/>
              </a:spcBef>
            </a:pPr>
            <a:r>
              <a:rPr sz="499" spc="15" dirty="0">
                <a:latin typeface="Arial"/>
                <a:cs typeface="Arial"/>
              </a:rPr>
              <a:t>A</a:t>
            </a:r>
            <a:r>
              <a:rPr sz="499" spc="5" dirty="0">
                <a:latin typeface="Arial"/>
                <a:cs typeface="Arial"/>
              </a:rPr>
              <a:t>LL</a:t>
            </a:r>
            <a:r>
              <a:rPr sz="499" spc="-15" dirty="0">
                <a:latin typeface="Arial"/>
                <a:cs typeface="Arial"/>
              </a:rPr>
              <a:t>-</a:t>
            </a:r>
            <a:r>
              <a:rPr sz="499" spc="5" dirty="0">
                <a:latin typeface="Arial"/>
                <a:cs typeface="Arial"/>
              </a:rPr>
              <a:t>T</a:t>
            </a:r>
            <a:r>
              <a:rPr sz="499" spc="-4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(</a:t>
            </a:r>
            <a:r>
              <a:rPr sz="499" spc="-25" dirty="0">
                <a:latin typeface="Arial"/>
                <a:cs typeface="Arial"/>
              </a:rPr>
              <a:t>n</a:t>
            </a:r>
            <a:r>
              <a:rPr sz="499" spc="5" dirty="0">
                <a:latin typeface="Arial"/>
                <a:cs typeface="Arial"/>
              </a:rPr>
              <a:t>on</a:t>
            </a:r>
            <a:r>
              <a:rPr sz="499" spc="-45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E</a:t>
            </a:r>
            <a:r>
              <a:rPr sz="499" spc="-25" dirty="0">
                <a:latin typeface="Arial"/>
                <a:cs typeface="Arial"/>
              </a:rPr>
              <a:t>T</a:t>
            </a:r>
            <a:r>
              <a:rPr sz="499" spc="15" dirty="0">
                <a:latin typeface="Arial"/>
                <a:cs typeface="Arial"/>
              </a:rPr>
              <a:t>P</a:t>
            </a:r>
            <a:r>
              <a:rPr sz="499" dirty="0">
                <a:latin typeface="Arial"/>
                <a:cs typeface="Arial"/>
              </a:rPr>
              <a:t>)  </a:t>
            </a:r>
            <a:r>
              <a:rPr sz="499" spc="15" dirty="0">
                <a:latin typeface="Arial"/>
                <a:cs typeface="Arial"/>
              </a:rPr>
              <a:t>BCP</a:t>
            </a:r>
            <a:endParaRPr sz="499">
              <a:latin typeface="Arial"/>
              <a:cs typeface="Arial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3874955" y="3281086"/>
            <a:ext cx="256224" cy="9081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499" dirty="0">
                <a:latin typeface="Arial"/>
                <a:cs typeface="Arial"/>
              </a:rPr>
              <a:t>P=0.947</a:t>
            </a:r>
            <a:endParaRPr sz="499">
              <a:latin typeface="Arial"/>
              <a:cs typeface="Arial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1682317" y="1296333"/>
            <a:ext cx="2744261" cy="2744261"/>
          </a:xfrm>
          <a:custGeom>
            <a:avLst/>
            <a:gdLst/>
            <a:ahLst/>
            <a:cxnLst/>
            <a:rect l="l" t="t" r="r" b="b"/>
            <a:pathLst>
              <a:path w="2747645" h="2747645">
                <a:moveTo>
                  <a:pt x="0" y="0"/>
                </a:moveTo>
                <a:lnTo>
                  <a:pt x="2747073" y="0"/>
                </a:lnTo>
                <a:lnTo>
                  <a:pt x="2747073" y="2747086"/>
                </a:lnTo>
                <a:lnTo>
                  <a:pt x="0" y="2747086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15" name="object 315"/>
          <p:cNvGrpSpPr/>
          <p:nvPr/>
        </p:nvGrpSpPr>
        <p:grpSpPr>
          <a:xfrm>
            <a:off x="5278966" y="3451125"/>
            <a:ext cx="1978125" cy="41224"/>
            <a:chOff x="5279838" y="3455380"/>
            <a:chExt cx="1980564" cy="41275"/>
          </a:xfrm>
        </p:grpSpPr>
        <p:sp>
          <p:nvSpPr>
            <p:cNvPr id="316" name="object 316"/>
            <p:cNvSpPr/>
            <p:nvPr/>
          </p:nvSpPr>
          <p:spPr>
            <a:xfrm>
              <a:off x="5282060" y="3457603"/>
              <a:ext cx="1976120" cy="36830"/>
            </a:xfrm>
            <a:custGeom>
              <a:avLst/>
              <a:gdLst/>
              <a:ahLst/>
              <a:cxnLst/>
              <a:rect l="l" t="t" r="r" b="b"/>
              <a:pathLst>
                <a:path w="1976120" h="36829">
                  <a:moveTo>
                    <a:pt x="0" y="0"/>
                  </a:moveTo>
                  <a:lnTo>
                    <a:pt x="1975523" y="0"/>
                  </a:lnTo>
                </a:path>
                <a:path w="1976120"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677061" y="345760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072218" y="345760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467374" y="345760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862427" y="345760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7257584" y="3457603"/>
              <a:ext cx="0" cy="36830"/>
            </a:xfrm>
            <a:custGeom>
              <a:avLst/>
              <a:gdLst/>
              <a:ahLst/>
              <a:cxnLst/>
              <a:rect l="l" t="t" r="r" b="b"/>
              <a:pathLst>
                <a:path h="36829">
                  <a:moveTo>
                    <a:pt x="0" y="0"/>
                  </a:moveTo>
                  <a:lnTo>
                    <a:pt x="0" y="36322"/>
                  </a:lnTo>
                </a:path>
              </a:pathLst>
            </a:custGeom>
            <a:ln w="40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2" name="object 322"/>
          <p:cNvSpPr txBox="1"/>
          <p:nvPr/>
        </p:nvSpPr>
        <p:spPr>
          <a:xfrm>
            <a:off x="6823433" y="3517061"/>
            <a:ext cx="85619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20</a:t>
            </a:r>
            <a:endParaRPr sz="499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7218102" y="3517061"/>
            <a:ext cx="85619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25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324" name="object 324"/>
          <p:cNvGrpSpPr/>
          <p:nvPr/>
        </p:nvGrpSpPr>
        <p:grpSpPr>
          <a:xfrm>
            <a:off x="5162085" y="1683576"/>
            <a:ext cx="45029" cy="1704144"/>
            <a:chOff x="5162812" y="1685652"/>
            <a:chExt cx="45085" cy="1706245"/>
          </a:xfrm>
        </p:grpSpPr>
        <p:sp>
          <p:nvSpPr>
            <p:cNvPr id="325" name="object 325"/>
            <p:cNvSpPr/>
            <p:nvPr/>
          </p:nvSpPr>
          <p:spPr>
            <a:xfrm>
              <a:off x="5165034" y="1687875"/>
              <a:ext cx="40640" cy="1701800"/>
            </a:xfrm>
            <a:custGeom>
              <a:avLst/>
              <a:gdLst/>
              <a:ahLst/>
              <a:cxnLst/>
              <a:rect l="l" t="t" r="r" b="b"/>
              <a:pathLst>
                <a:path w="40639" h="1701800">
                  <a:moveTo>
                    <a:pt x="40384" y="1701280"/>
                  </a:moveTo>
                  <a:lnTo>
                    <a:pt x="40384" y="0"/>
                  </a:lnTo>
                </a:path>
                <a:path w="40639" h="1701800">
                  <a:moveTo>
                    <a:pt x="40384" y="1701280"/>
                  </a:moveTo>
                  <a:lnTo>
                    <a:pt x="0" y="1701280"/>
                  </a:lnTo>
                </a:path>
              </a:pathLst>
            </a:custGeom>
            <a:ln w="40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6" name="object 326"/>
            <p:cNvSpPr/>
            <p:nvPr/>
          </p:nvSpPr>
          <p:spPr>
            <a:xfrm>
              <a:off x="5165034" y="304645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384" y="0"/>
                  </a:moveTo>
                  <a:lnTo>
                    <a:pt x="0" y="0"/>
                  </a:lnTo>
                </a:path>
              </a:pathLst>
            </a:custGeom>
            <a:ln w="40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7" name="object 327"/>
            <p:cNvSpPr/>
            <p:nvPr/>
          </p:nvSpPr>
          <p:spPr>
            <a:xfrm>
              <a:off x="5165034" y="270784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384" y="0"/>
                  </a:moveTo>
                  <a:lnTo>
                    <a:pt x="0" y="0"/>
                  </a:lnTo>
                </a:path>
              </a:pathLst>
            </a:custGeom>
            <a:ln w="40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165034" y="236918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384" y="0"/>
                  </a:moveTo>
                  <a:lnTo>
                    <a:pt x="0" y="0"/>
                  </a:lnTo>
                </a:path>
              </a:pathLst>
            </a:custGeom>
            <a:ln w="40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165034" y="202653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384" y="0"/>
                  </a:moveTo>
                  <a:lnTo>
                    <a:pt x="0" y="0"/>
                  </a:lnTo>
                </a:path>
              </a:pathLst>
            </a:custGeom>
            <a:ln w="40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165034" y="16878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40384" y="0"/>
                  </a:moveTo>
                  <a:lnTo>
                    <a:pt x="0" y="0"/>
                  </a:lnTo>
                </a:path>
              </a:pathLst>
            </a:custGeom>
            <a:ln w="403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1" name="object 331"/>
          <p:cNvSpPr txBox="1"/>
          <p:nvPr/>
        </p:nvSpPr>
        <p:spPr>
          <a:xfrm>
            <a:off x="5035511" y="3335902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5035511" y="2997659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.2</a:t>
            </a:r>
            <a:endParaRPr sz="499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5035511" y="2659415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.4</a:t>
            </a:r>
            <a:endParaRPr sz="499">
              <a:latin typeface="Arial"/>
              <a:cs typeface="Arial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035511" y="2317187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.6</a:t>
            </a:r>
            <a:endParaRPr sz="499">
              <a:latin typeface="Arial"/>
              <a:cs typeface="Arial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035511" y="1978944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.8</a:t>
            </a:r>
            <a:endParaRPr sz="499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5035511" y="1640753"/>
            <a:ext cx="9957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1</a:t>
            </a:r>
            <a:r>
              <a:rPr sz="499" spc="-15" dirty="0">
                <a:latin typeface="Arial"/>
                <a:cs typeface="Arial"/>
              </a:rPr>
              <a:t>.0</a:t>
            </a:r>
            <a:endParaRPr sz="499">
              <a:latin typeface="Arial"/>
              <a:cs typeface="Arial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5204639" y="1617330"/>
            <a:ext cx="2126533" cy="1836061"/>
          </a:xfrm>
          <a:custGeom>
            <a:avLst/>
            <a:gdLst/>
            <a:ahLst/>
            <a:cxnLst/>
            <a:rect l="l" t="t" r="r" b="b"/>
            <a:pathLst>
              <a:path w="2129154" h="1838325">
                <a:moveTo>
                  <a:pt x="0" y="0"/>
                </a:moveTo>
                <a:lnTo>
                  <a:pt x="0" y="1838278"/>
                </a:lnTo>
                <a:lnTo>
                  <a:pt x="2128794" y="1838278"/>
                </a:lnTo>
              </a:path>
            </a:pathLst>
          </a:custGeom>
          <a:ln w="40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38" name="object 338"/>
          <p:cNvSpPr txBox="1"/>
          <p:nvPr/>
        </p:nvSpPr>
        <p:spPr>
          <a:xfrm>
            <a:off x="5985824" y="3477794"/>
            <a:ext cx="582846" cy="245022"/>
          </a:xfrm>
          <a:prstGeom prst="rect">
            <a:avLst/>
          </a:prstGeom>
        </p:spPr>
        <p:txBody>
          <a:bodyPr vert="horz" wrap="square" lIns="0" tIns="52640" rIns="0" bIns="0" rtlCol="0">
            <a:spAutoFit/>
          </a:bodyPr>
          <a:lstStyle/>
          <a:p>
            <a:pPr marL="48202">
              <a:spcBef>
                <a:spcPts val="415"/>
              </a:spcBef>
              <a:tabLst>
                <a:tab pos="442698" algn="l"/>
              </a:tabLst>
            </a:pPr>
            <a:r>
              <a:rPr sz="499" dirty="0">
                <a:latin typeface="Arial"/>
                <a:cs typeface="Arial"/>
              </a:rPr>
              <a:t>10	15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320"/>
              </a:spcBef>
            </a:pPr>
            <a:r>
              <a:rPr sz="499" spc="-10" dirty="0">
                <a:latin typeface="Arial"/>
                <a:cs typeface="Arial"/>
              </a:rPr>
              <a:t>M</a:t>
            </a:r>
            <a:r>
              <a:rPr sz="499" dirty="0">
                <a:latin typeface="Arial"/>
                <a:cs typeface="Arial"/>
              </a:rPr>
              <a:t>o</a:t>
            </a:r>
            <a:r>
              <a:rPr sz="499" spc="-30" dirty="0">
                <a:latin typeface="Arial"/>
                <a:cs typeface="Arial"/>
              </a:rPr>
              <a:t>n</a:t>
            </a:r>
            <a:r>
              <a:rPr sz="499" spc="-15" dirty="0">
                <a:latin typeface="Arial"/>
                <a:cs typeface="Arial"/>
              </a:rPr>
              <a:t>t</a:t>
            </a:r>
            <a:r>
              <a:rPr sz="499" spc="-30" dirty="0">
                <a:latin typeface="Arial"/>
                <a:cs typeface="Arial"/>
              </a:rPr>
              <a:t>h</a:t>
            </a:r>
            <a:r>
              <a:rPr sz="499" dirty="0">
                <a:latin typeface="Arial"/>
                <a:cs typeface="Arial"/>
              </a:rPr>
              <a:t>s</a:t>
            </a:r>
            <a:r>
              <a:rPr sz="499" spc="-15" dirty="0">
                <a:latin typeface="Arial"/>
                <a:cs typeface="Arial"/>
              </a:rPr>
              <a:t> fr</a:t>
            </a:r>
            <a:r>
              <a:rPr sz="499" spc="5" dirty="0">
                <a:latin typeface="Arial"/>
                <a:cs typeface="Arial"/>
              </a:rPr>
              <a:t>om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f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spc="-15" dirty="0">
                <a:latin typeface="Arial"/>
                <a:cs typeface="Arial"/>
              </a:rPr>
              <a:t>r</a:t>
            </a:r>
            <a:r>
              <a:rPr sz="499" dirty="0">
                <a:latin typeface="Arial"/>
                <a:cs typeface="Arial"/>
              </a:rPr>
              <a:t>st</a:t>
            </a:r>
            <a:r>
              <a:rPr sz="499" spc="-30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C</a:t>
            </a:r>
            <a:r>
              <a:rPr sz="499" spc="5" dirty="0">
                <a:latin typeface="Arial"/>
                <a:cs typeface="Arial"/>
              </a:rPr>
              <a:t>R</a:t>
            </a:r>
            <a:endParaRPr sz="499">
              <a:latin typeface="Arial"/>
              <a:cs typeface="Arial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4928159" y="2065030"/>
            <a:ext cx="76816" cy="942448"/>
          </a:xfrm>
          <a:prstGeom prst="rect">
            <a:avLst/>
          </a:prstGeom>
        </p:spPr>
        <p:txBody>
          <a:bodyPr vert="vert270" wrap="square" lIns="0" tIns="7611" rIns="0" bIns="0" rtlCol="0">
            <a:spAutoFit/>
          </a:bodyPr>
          <a:lstStyle/>
          <a:p>
            <a:pPr marL="12685">
              <a:spcBef>
                <a:spcPts val="60"/>
              </a:spcBef>
            </a:pPr>
            <a:r>
              <a:rPr sz="499" dirty="0">
                <a:latin typeface="Arial"/>
                <a:cs typeface="Arial"/>
              </a:rPr>
              <a:t>Cumulative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spc="5" dirty="0">
                <a:latin typeface="Arial"/>
                <a:cs typeface="Arial"/>
              </a:rPr>
              <a:t>incidence</a:t>
            </a:r>
            <a:r>
              <a:rPr sz="499" spc="-2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of</a:t>
            </a:r>
            <a:r>
              <a:rPr sz="499" spc="-30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relapse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340" name="object 340"/>
          <p:cNvGrpSpPr/>
          <p:nvPr/>
        </p:nvGrpSpPr>
        <p:grpSpPr>
          <a:xfrm>
            <a:off x="5258708" y="2581402"/>
            <a:ext cx="1999689" cy="826386"/>
            <a:chOff x="5259554" y="2584584"/>
            <a:chExt cx="2002155" cy="827405"/>
          </a:xfrm>
        </p:grpSpPr>
        <p:sp>
          <p:nvSpPr>
            <p:cNvPr id="341" name="object 341"/>
            <p:cNvSpPr/>
            <p:nvPr/>
          </p:nvSpPr>
          <p:spPr>
            <a:xfrm>
              <a:off x="5282060" y="2977902"/>
              <a:ext cx="1935480" cy="411480"/>
            </a:xfrm>
            <a:custGeom>
              <a:avLst/>
              <a:gdLst/>
              <a:ahLst/>
              <a:cxnLst/>
              <a:rect l="l" t="t" r="r" b="b"/>
              <a:pathLst>
                <a:path w="1935479" h="411479">
                  <a:moveTo>
                    <a:pt x="0" y="411252"/>
                  </a:moveTo>
                  <a:lnTo>
                    <a:pt x="193464" y="411252"/>
                  </a:lnTo>
                  <a:lnTo>
                    <a:pt x="193464" y="342701"/>
                  </a:lnTo>
                  <a:lnTo>
                    <a:pt x="636948" y="342701"/>
                  </a:lnTo>
                  <a:lnTo>
                    <a:pt x="636948" y="233891"/>
                  </a:lnTo>
                  <a:lnTo>
                    <a:pt x="649004" y="233891"/>
                  </a:lnTo>
                  <a:lnTo>
                    <a:pt x="649004" y="116893"/>
                  </a:lnTo>
                  <a:lnTo>
                    <a:pt x="749798" y="116893"/>
                  </a:lnTo>
                  <a:lnTo>
                    <a:pt x="749798" y="0"/>
                  </a:lnTo>
                  <a:lnTo>
                    <a:pt x="1935267" y="0"/>
                  </a:lnTo>
                </a:path>
              </a:pathLst>
            </a:custGeom>
            <a:ln w="806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5261777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528206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5298152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531828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5342443" y="338915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5362675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5350463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5370746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0" name="object 350"/>
            <p:cNvSpPr/>
            <p:nvPr/>
          </p:nvSpPr>
          <p:spPr>
            <a:xfrm>
              <a:off x="5411002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1" name="object 351"/>
            <p:cNvSpPr/>
            <p:nvPr/>
          </p:nvSpPr>
          <p:spPr>
            <a:xfrm>
              <a:off x="543113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2" name="object 352"/>
            <p:cNvSpPr/>
            <p:nvPr/>
          </p:nvSpPr>
          <p:spPr>
            <a:xfrm>
              <a:off x="5447325" y="338915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3" name="object 353"/>
            <p:cNvSpPr/>
            <p:nvPr/>
          </p:nvSpPr>
          <p:spPr>
            <a:xfrm>
              <a:off x="5471489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4" name="object 354"/>
            <p:cNvSpPr/>
            <p:nvPr/>
          </p:nvSpPr>
          <p:spPr>
            <a:xfrm>
              <a:off x="5455397" y="3352781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5" name="object 355"/>
            <p:cNvSpPr/>
            <p:nvPr/>
          </p:nvSpPr>
          <p:spPr>
            <a:xfrm>
              <a:off x="5475525" y="333267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6" name="object 356"/>
            <p:cNvSpPr/>
            <p:nvPr/>
          </p:nvSpPr>
          <p:spPr>
            <a:xfrm>
              <a:off x="5572283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7" name="object 357"/>
            <p:cNvSpPr/>
            <p:nvPr/>
          </p:nvSpPr>
          <p:spPr>
            <a:xfrm>
              <a:off x="5592411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8" name="object 358"/>
            <p:cNvSpPr/>
            <p:nvPr/>
          </p:nvSpPr>
          <p:spPr>
            <a:xfrm>
              <a:off x="5584339" y="332060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9" name="object 359"/>
            <p:cNvSpPr/>
            <p:nvPr/>
          </p:nvSpPr>
          <p:spPr>
            <a:xfrm>
              <a:off x="5604467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0" name="object 360"/>
            <p:cNvSpPr/>
            <p:nvPr/>
          </p:nvSpPr>
          <p:spPr>
            <a:xfrm>
              <a:off x="5685133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1" name="object 361"/>
            <p:cNvSpPr/>
            <p:nvPr/>
          </p:nvSpPr>
          <p:spPr>
            <a:xfrm>
              <a:off x="5705364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2" name="object 362"/>
            <p:cNvSpPr/>
            <p:nvPr/>
          </p:nvSpPr>
          <p:spPr>
            <a:xfrm>
              <a:off x="5745620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3" name="object 363"/>
            <p:cNvSpPr/>
            <p:nvPr/>
          </p:nvSpPr>
          <p:spPr>
            <a:xfrm>
              <a:off x="5765748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4" name="object 364"/>
            <p:cNvSpPr/>
            <p:nvPr/>
          </p:nvSpPr>
          <p:spPr>
            <a:xfrm>
              <a:off x="5745620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5" name="object 365"/>
            <p:cNvSpPr/>
            <p:nvPr/>
          </p:nvSpPr>
          <p:spPr>
            <a:xfrm>
              <a:off x="5765748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6" name="object 366"/>
            <p:cNvSpPr/>
            <p:nvPr/>
          </p:nvSpPr>
          <p:spPr>
            <a:xfrm>
              <a:off x="5753692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7" name="object 367"/>
            <p:cNvSpPr/>
            <p:nvPr/>
          </p:nvSpPr>
          <p:spPr>
            <a:xfrm>
              <a:off x="5773819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8" name="object 368"/>
            <p:cNvSpPr/>
            <p:nvPr/>
          </p:nvSpPr>
          <p:spPr>
            <a:xfrm>
              <a:off x="5858470" y="332060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9" name="object 369"/>
            <p:cNvSpPr/>
            <p:nvPr/>
          </p:nvSpPr>
          <p:spPr>
            <a:xfrm>
              <a:off x="5878753" y="3300448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0" name="object 370"/>
            <p:cNvSpPr/>
            <p:nvPr/>
          </p:nvSpPr>
          <p:spPr>
            <a:xfrm>
              <a:off x="5906901" y="321179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1" name="object 371"/>
            <p:cNvSpPr/>
            <p:nvPr/>
          </p:nvSpPr>
          <p:spPr>
            <a:xfrm>
              <a:off x="5927029" y="3191534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108437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128720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209335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229463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249590" y="2977903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46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273754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269770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290001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664926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685054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773741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793971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4" name="object 384"/>
            <p:cNvSpPr/>
            <p:nvPr/>
          </p:nvSpPr>
          <p:spPr>
            <a:xfrm>
              <a:off x="7100338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5" name="object 385"/>
            <p:cNvSpPr/>
            <p:nvPr/>
          </p:nvSpPr>
          <p:spPr>
            <a:xfrm>
              <a:off x="7120466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6" name="object 386"/>
            <p:cNvSpPr/>
            <p:nvPr/>
          </p:nvSpPr>
          <p:spPr>
            <a:xfrm>
              <a:off x="7100338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7" name="object 387"/>
            <p:cNvSpPr/>
            <p:nvPr/>
          </p:nvSpPr>
          <p:spPr>
            <a:xfrm>
              <a:off x="7120466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8" name="object 388"/>
            <p:cNvSpPr/>
            <p:nvPr/>
          </p:nvSpPr>
          <p:spPr>
            <a:xfrm>
              <a:off x="7197045" y="297790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9" name="object 389"/>
            <p:cNvSpPr/>
            <p:nvPr/>
          </p:nvSpPr>
          <p:spPr>
            <a:xfrm>
              <a:off x="7217328" y="295779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0" name="object 390"/>
            <p:cNvSpPr/>
            <p:nvPr/>
          </p:nvSpPr>
          <p:spPr>
            <a:xfrm>
              <a:off x="5282060" y="2606962"/>
              <a:ext cx="1976120" cy="782320"/>
            </a:xfrm>
            <a:custGeom>
              <a:avLst/>
              <a:gdLst/>
              <a:ahLst/>
              <a:cxnLst/>
              <a:rect l="l" t="t" r="r" b="b"/>
              <a:pathLst>
                <a:path w="1976120" h="782320">
                  <a:moveTo>
                    <a:pt x="0" y="782193"/>
                  </a:moveTo>
                  <a:lnTo>
                    <a:pt x="100742" y="782193"/>
                  </a:lnTo>
                  <a:lnTo>
                    <a:pt x="100742" y="761933"/>
                  </a:lnTo>
                  <a:lnTo>
                    <a:pt x="132977" y="761933"/>
                  </a:lnTo>
                  <a:lnTo>
                    <a:pt x="132977" y="745819"/>
                  </a:lnTo>
                  <a:lnTo>
                    <a:pt x="165265" y="745819"/>
                  </a:lnTo>
                  <a:lnTo>
                    <a:pt x="165265" y="725715"/>
                  </a:lnTo>
                  <a:lnTo>
                    <a:pt x="209556" y="725715"/>
                  </a:lnTo>
                  <a:lnTo>
                    <a:pt x="209556" y="709600"/>
                  </a:lnTo>
                  <a:lnTo>
                    <a:pt x="225648" y="709600"/>
                  </a:lnTo>
                  <a:lnTo>
                    <a:pt x="225648" y="689496"/>
                  </a:lnTo>
                  <a:lnTo>
                    <a:pt x="241792" y="689496"/>
                  </a:lnTo>
                  <a:lnTo>
                    <a:pt x="241792" y="669237"/>
                  </a:lnTo>
                  <a:lnTo>
                    <a:pt x="274131" y="669237"/>
                  </a:lnTo>
                  <a:lnTo>
                    <a:pt x="274131" y="649081"/>
                  </a:lnTo>
                  <a:lnTo>
                    <a:pt x="278115" y="649081"/>
                  </a:lnTo>
                  <a:lnTo>
                    <a:pt x="278115" y="632967"/>
                  </a:lnTo>
                  <a:lnTo>
                    <a:pt x="306314" y="632967"/>
                  </a:lnTo>
                  <a:lnTo>
                    <a:pt x="306314" y="608821"/>
                  </a:lnTo>
                  <a:lnTo>
                    <a:pt x="318370" y="608821"/>
                  </a:lnTo>
                  <a:lnTo>
                    <a:pt x="318370" y="588561"/>
                  </a:lnTo>
                  <a:lnTo>
                    <a:pt x="330478" y="588561"/>
                  </a:lnTo>
                  <a:lnTo>
                    <a:pt x="330478" y="568457"/>
                  </a:lnTo>
                  <a:lnTo>
                    <a:pt x="354745" y="568457"/>
                  </a:lnTo>
                  <a:lnTo>
                    <a:pt x="354745" y="548353"/>
                  </a:lnTo>
                  <a:lnTo>
                    <a:pt x="386981" y="548353"/>
                  </a:lnTo>
                  <a:lnTo>
                    <a:pt x="386981" y="528197"/>
                  </a:lnTo>
                  <a:lnTo>
                    <a:pt x="395001" y="528197"/>
                  </a:lnTo>
                  <a:lnTo>
                    <a:pt x="395001" y="507938"/>
                  </a:lnTo>
                  <a:lnTo>
                    <a:pt x="423304" y="507938"/>
                  </a:lnTo>
                  <a:lnTo>
                    <a:pt x="423304" y="487834"/>
                  </a:lnTo>
                  <a:lnTo>
                    <a:pt x="475667" y="487834"/>
                  </a:lnTo>
                  <a:lnTo>
                    <a:pt x="475667" y="463688"/>
                  </a:lnTo>
                  <a:lnTo>
                    <a:pt x="528134" y="463688"/>
                  </a:lnTo>
                  <a:lnTo>
                    <a:pt x="528134" y="439491"/>
                  </a:lnTo>
                  <a:lnTo>
                    <a:pt x="564353" y="439491"/>
                  </a:lnTo>
                  <a:lnTo>
                    <a:pt x="564353" y="419283"/>
                  </a:lnTo>
                  <a:lnTo>
                    <a:pt x="640984" y="419283"/>
                  </a:lnTo>
                  <a:lnTo>
                    <a:pt x="640984" y="391096"/>
                  </a:lnTo>
                  <a:lnTo>
                    <a:pt x="693399" y="391096"/>
                  </a:lnTo>
                  <a:lnTo>
                    <a:pt x="693399" y="358867"/>
                  </a:lnTo>
                  <a:lnTo>
                    <a:pt x="806249" y="358867"/>
                  </a:lnTo>
                  <a:lnTo>
                    <a:pt x="806249" y="322545"/>
                  </a:lnTo>
                  <a:lnTo>
                    <a:pt x="1052232" y="322545"/>
                  </a:lnTo>
                  <a:lnTo>
                    <a:pt x="1052232" y="270213"/>
                  </a:lnTo>
                  <a:lnTo>
                    <a:pt x="1362738" y="270213"/>
                  </a:lnTo>
                  <a:lnTo>
                    <a:pt x="1362738" y="169330"/>
                  </a:lnTo>
                  <a:lnTo>
                    <a:pt x="1580367" y="169330"/>
                  </a:lnTo>
                  <a:lnTo>
                    <a:pt x="1580367" y="0"/>
                  </a:lnTo>
                  <a:lnTo>
                    <a:pt x="1975523" y="0"/>
                  </a:lnTo>
                </a:path>
              </a:pathLst>
            </a:custGeom>
            <a:ln w="806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1" name="object 391"/>
            <p:cNvSpPr/>
            <p:nvPr/>
          </p:nvSpPr>
          <p:spPr>
            <a:xfrm>
              <a:off x="5261777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2" name="object 392"/>
            <p:cNvSpPr/>
            <p:nvPr/>
          </p:nvSpPr>
          <p:spPr>
            <a:xfrm>
              <a:off x="528206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3" name="object 393"/>
            <p:cNvSpPr/>
            <p:nvPr/>
          </p:nvSpPr>
          <p:spPr>
            <a:xfrm>
              <a:off x="5298152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4" name="object 394"/>
            <p:cNvSpPr/>
            <p:nvPr/>
          </p:nvSpPr>
          <p:spPr>
            <a:xfrm>
              <a:off x="531828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5" name="object 395"/>
            <p:cNvSpPr/>
            <p:nvPr/>
          </p:nvSpPr>
          <p:spPr>
            <a:xfrm>
              <a:off x="5298152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6" name="object 396"/>
            <p:cNvSpPr/>
            <p:nvPr/>
          </p:nvSpPr>
          <p:spPr>
            <a:xfrm>
              <a:off x="531828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7" name="object 397"/>
            <p:cNvSpPr/>
            <p:nvPr/>
          </p:nvSpPr>
          <p:spPr>
            <a:xfrm>
              <a:off x="5302188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8" name="object 398"/>
            <p:cNvSpPr/>
            <p:nvPr/>
          </p:nvSpPr>
          <p:spPr>
            <a:xfrm>
              <a:off x="5322315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9" name="object 399"/>
            <p:cNvSpPr/>
            <p:nvPr/>
          </p:nvSpPr>
          <p:spPr>
            <a:xfrm>
              <a:off x="5318280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0" name="object 400"/>
            <p:cNvSpPr/>
            <p:nvPr/>
          </p:nvSpPr>
          <p:spPr>
            <a:xfrm>
              <a:off x="5338407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1" name="object 401"/>
            <p:cNvSpPr/>
            <p:nvPr/>
          </p:nvSpPr>
          <p:spPr>
            <a:xfrm>
              <a:off x="5330336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2" name="object 402"/>
            <p:cNvSpPr/>
            <p:nvPr/>
          </p:nvSpPr>
          <p:spPr>
            <a:xfrm>
              <a:off x="5350463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3" name="object 403"/>
            <p:cNvSpPr/>
            <p:nvPr/>
          </p:nvSpPr>
          <p:spPr>
            <a:xfrm>
              <a:off x="5338407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4" name="object 404"/>
            <p:cNvSpPr/>
            <p:nvPr/>
          </p:nvSpPr>
          <p:spPr>
            <a:xfrm>
              <a:off x="5358535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5" name="object 405"/>
            <p:cNvSpPr/>
            <p:nvPr/>
          </p:nvSpPr>
          <p:spPr>
            <a:xfrm>
              <a:off x="5342443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6" name="object 406"/>
            <p:cNvSpPr/>
            <p:nvPr/>
          </p:nvSpPr>
          <p:spPr>
            <a:xfrm>
              <a:off x="5362675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7" name="object 407"/>
            <p:cNvSpPr/>
            <p:nvPr/>
          </p:nvSpPr>
          <p:spPr>
            <a:xfrm>
              <a:off x="5342443" y="338915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8" name="object 408"/>
            <p:cNvSpPr/>
            <p:nvPr/>
          </p:nvSpPr>
          <p:spPr>
            <a:xfrm>
              <a:off x="5362675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9" name="object 409"/>
            <p:cNvSpPr/>
            <p:nvPr/>
          </p:nvSpPr>
          <p:spPr>
            <a:xfrm>
              <a:off x="5346427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0" name="object 410"/>
            <p:cNvSpPr/>
            <p:nvPr/>
          </p:nvSpPr>
          <p:spPr>
            <a:xfrm>
              <a:off x="5366710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1" name="object 411"/>
            <p:cNvSpPr/>
            <p:nvPr/>
          </p:nvSpPr>
          <p:spPr>
            <a:xfrm>
              <a:off x="5350463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2" name="object 412"/>
            <p:cNvSpPr/>
            <p:nvPr/>
          </p:nvSpPr>
          <p:spPr>
            <a:xfrm>
              <a:off x="5370746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3" name="object 413"/>
            <p:cNvSpPr/>
            <p:nvPr/>
          </p:nvSpPr>
          <p:spPr>
            <a:xfrm>
              <a:off x="5358535" y="338915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4" name="object 414"/>
            <p:cNvSpPr/>
            <p:nvPr/>
          </p:nvSpPr>
          <p:spPr>
            <a:xfrm>
              <a:off x="5378766" y="33688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5" name="object 415"/>
            <p:cNvSpPr/>
            <p:nvPr/>
          </p:nvSpPr>
          <p:spPr>
            <a:xfrm>
              <a:off x="5366710" y="33688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6" name="object 416"/>
            <p:cNvSpPr/>
            <p:nvPr/>
          </p:nvSpPr>
          <p:spPr>
            <a:xfrm>
              <a:off x="5386838" y="334879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7" name="object 417"/>
            <p:cNvSpPr/>
            <p:nvPr/>
          </p:nvSpPr>
          <p:spPr>
            <a:xfrm>
              <a:off x="5374731" y="33688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07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8" name="object 418"/>
            <p:cNvSpPr/>
            <p:nvPr/>
          </p:nvSpPr>
          <p:spPr>
            <a:xfrm>
              <a:off x="5394858" y="334879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9" name="object 419"/>
            <p:cNvSpPr/>
            <p:nvPr/>
          </p:nvSpPr>
          <p:spPr>
            <a:xfrm>
              <a:off x="5382802" y="336889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0" name="object 420"/>
            <p:cNvSpPr/>
            <p:nvPr/>
          </p:nvSpPr>
          <p:spPr>
            <a:xfrm>
              <a:off x="5402930" y="334879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1" name="object 421"/>
            <p:cNvSpPr/>
            <p:nvPr/>
          </p:nvSpPr>
          <p:spPr>
            <a:xfrm>
              <a:off x="5394858" y="3352781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2" name="object 422"/>
            <p:cNvSpPr/>
            <p:nvPr/>
          </p:nvSpPr>
          <p:spPr>
            <a:xfrm>
              <a:off x="5415038" y="333267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3" name="object 423"/>
            <p:cNvSpPr/>
            <p:nvPr/>
          </p:nvSpPr>
          <p:spPr>
            <a:xfrm>
              <a:off x="5402930" y="335278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4" name="object 424"/>
            <p:cNvSpPr/>
            <p:nvPr/>
          </p:nvSpPr>
          <p:spPr>
            <a:xfrm>
              <a:off x="5423058" y="333267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5" name="object 425"/>
            <p:cNvSpPr/>
            <p:nvPr/>
          </p:nvSpPr>
          <p:spPr>
            <a:xfrm>
              <a:off x="5427094" y="335278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6" name="object 426"/>
            <p:cNvSpPr/>
            <p:nvPr/>
          </p:nvSpPr>
          <p:spPr>
            <a:xfrm>
              <a:off x="5447325" y="333267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7" name="object 427"/>
            <p:cNvSpPr/>
            <p:nvPr/>
          </p:nvSpPr>
          <p:spPr>
            <a:xfrm>
              <a:off x="5471489" y="3324594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8" name="object 428"/>
            <p:cNvSpPr/>
            <p:nvPr/>
          </p:nvSpPr>
          <p:spPr>
            <a:xfrm>
              <a:off x="5491617" y="330449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9" name="object 429"/>
            <p:cNvSpPr/>
            <p:nvPr/>
          </p:nvSpPr>
          <p:spPr>
            <a:xfrm>
              <a:off x="5479561" y="331656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0" name="object 430"/>
            <p:cNvSpPr/>
            <p:nvPr/>
          </p:nvSpPr>
          <p:spPr>
            <a:xfrm>
              <a:off x="5499688" y="3296459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08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1" name="object 431"/>
            <p:cNvSpPr/>
            <p:nvPr/>
          </p:nvSpPr>
          <p:spPr>
            <a:xfrm>
              <a:off x="5487581" y="330853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2" name="object 432"/>
            <p:cNvSpPr/>
            <p:nvPr/>
          </p:nvSpPr>
          <p:spPr>
            <a:xfrm>
              <a:off x="5507708" y="328827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3" name="object 433"/>
            <p:cNvSpPr/>
            <p:nvPr/>
          </p:nvSpPr>
          <p:spPr>
            <a:xfrm>
              <a:off x="5487581" y="329645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4" name="object 434"/>
            <p:cNvSpPr/>
            <p:nvPr/>
          </p:nvSpPr>
          <p:spPr>
            <a:xfrm>
              <a:off x="5507708" y="327620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5" name="object 435"/>
            <p:cNvSpPr/>
            <p:nvPr/>
          </p:nvSpPr>
          <p:spPr>
            <a:xfrm>
              <a:off x="5499688" y="3296459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6" name="object 436"/>
            <p:cNvSpPr/>
            <p:nvPr/>
          </p:nvSpPr>
          <p:spPr>
            <a:xfrm>
              <a:off x="5523852" y="3276200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7" name="object 437"/>
            <p:cNvSpPr/>
            <p:nvPr/>
          </p:nvSpPr>
          <p:spPr>
            <a:xfrm>
              <a:off x="5515780" y="327619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8" name="object 438"/>
            <p:cNvSpPr/>
            <p:nvPr/>
          </p:nvSpPr>
          <p:spPr>
            <a:xfrm>
              <a:off x="5536063" y="3256044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9" name="object 439"/>
            <p:cNvSpPr/>
            <p:nvPr/>
          </p:nvSpPr>
          <p:spPr>
            <a:xfrm>
              <a:off x="5527836" y="327619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0" name="object 440"/>
            <p:cNvSpPr/>
            <p:nvPr/>
          </p:nvSpPr>
          <p:spPr>
            <a:xfrm>
              <a:off x="5548119" y="3256044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1" name="object 441"/>
            <p:cNvSpPr/>
            <p:nvPr/>
          </p:nvSpPr>
          <p:spPr>
            <a:xfrm>
              <a:off x="5560175" y="323992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2" name="object 442"/>
            <p:cNvSpPr/>
            <p:nvPr/>
          </p:nvSpPr>
          <p:spPr>
            <a:xfrm>
              <a:off x="5580303" y="3215783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301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3" name="object 443"/>
            <p:cNvSpPr/>
            <p:nvPr/>
          </p:nvSpPr>
          <p:spPr>
            <a:xfrm>
              <a:off x="5576319" y="3207648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4" name="object 444"/>
            <p:cNvSpPr/>
            <p:nvPr/>
          </p:nvSpPr>
          <p:spPr>
            <a:xfrm>
              <a:off x="5600431" y="3187493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5" name="object 445"/>
            <p:cNvSpPr/>
            <p:nvPr/>
          </p:nvSpPr>
          <p:spPr>
            <a:xfrm>
              <a:off x="5596447" y="317542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6" name="object 446"/>
            <p:cNvSpPr/>
            <p:nvPr/>
          </p:nvSpPr>
          <p:spPr>
            <a:xfrm>
              <a:off x="5616678" y="315531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08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7" name="object 447"/>
            <p:cNvSpPr/>
            <p:nvPr/>
          </p:nvSpPr>
          <p:spPr>
            <a:xfrm>
              <a:off x="5669041" y="311490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8" name="object 448"/>
            <p:cNvSpPr/>
            <p:nvPr/>
          </p:nvSpPr>
          <p:spPr>
            <a:xfrm>
              <a:off x="5689169" y="309479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9" name="object 449"/>
            <p:cNvSpPr/>
            <p:nvPr/>
          </p:nvSpPr>
          <p:spPr>
            <a:xfrm>
              <a:off x="5725492" y="3094797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0" name="object 450"/>
            <p:cNvSpPr/>
            <p:nvPr/>
          </p:nvSpPr>
          <p:spPr>
            <a:xfrm>
              <a:off x="5745620" y="307065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4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1" name="object 451"/>
            <p:cNvSpPr/>
            <p:nvPr/>
          </p:nvSpPr>
          <p:spPr>
            <a:xfrm>
              <a:off x="5729528" y="3094797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2" name="object 452"/>
            <p:cNvSpPr/>
            <p:nvPr/>
          </p:nvSpPr>
          <p:spPr>
            <a:xfrm>
              <a:off x="5749656" y="307065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24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3" name="object 453"/>
            <p:cNvSpPr/>
            <p:nvPr/>
          </p:nvSpPr>
          <p:spPr>
            <a:xfrm>
              <a:off x="5757728" y="3070651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4" name="object 454"/>
            <p:cNvSpPr/>
            <p:nvPr/>
          </p:nvSpPr>
          <p:spPr>
            <a:xfrm>
              <a:off x="5781995" y="30504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5" name="object 455"/>
            <p:cNvSpPr/>
            <p:nvPr/>
          </p:nvSpPr>
          <p:spPr>
            <a:xfrm>
              <a:off x="5781995" y="3070651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6" name="object 456"/>
            <p:cNvSpPr/>
            <p:nvPr/>
          </p:nvSpPr>
          <p:spPr>
            <a:xfrm>
              <a:off x="5802122" y="3050495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7" name="object 457"/>
            <p:cNvSpPr/>
            <p:nvPr/>
          </p:nvSpPr>
          <p:spPr>
            <a:xfrm>
              <a:off x="5798087" y="304645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8" name="object 458"/>
            <p:cNvSpPr/>
            <p:nvPr/>
          </p:nvSpPr>
          <p:spPr>
            <a:xfrm>
              <a:off x="5818214" y="302624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9" name="object 459"/>
            <p:cNvSpPr/>
            <p:nvPr/>
          </p:nvSpPr>
          <p:spPr>
            <a:xfrm>
              <a:off x="5806158" y="3046453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0" name="object 460"/>
            <p:cNvSpPr/>
            <p:nvPr/>
          </p:nvSpPr>
          <p:spPr>
            <a:xfrm>
              <a:off x="5826286" y="302624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1" name="object 461"/>
            <p:cNvSpPr/>
            <p:nvPr/>
          </p:nvSpPr>
          <p:spPr>
            <a:xfrm>
              <a:off x="5818214" y="3046453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2" name="object 462"/>
            <p:cNvSpPr/>
            <p:nvPr/>
          </p:nvSpPr>
          <p:spPr>
            <a:xfrm>
              <a:off x="5842378" y="302624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3" name="object 463"/>
            <p:cNvSpPr/>
            <p:nvPr/>
          </p:nvSpPr>
          <p:spPr>
            <a:xfrm>
              <a:off x="5842378" y="302624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4" name="object 464"/>
            <p:cNvSpPr/>
            <p:nvPr/>
          </p:nvSpPr>
          <p:spPr>
            <a:xfrm>
              <a:off x="5862506" y="300204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5" name="object 465"/>
            <p:cNvSpPr/>
            <p:nvPr/>
          </p:nvSpPr>
          <p:spPr>
            <a:xfrm>
              <a:off x="5866645" y="302624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6" name="object 466"/>
            <p:cNvSpPr/>
            <p:nvPr/>
          </p:nvSpPr>
          <p:spPr>
            <a:xfrm>
              <a:off x="5886773" y="300204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7" name="object 467"/>
            <p:cNvSpPr/>
            <p:nvPr/>
          </p:nvSpPr>
          <p:spPr>
            <a:xfrm>
              <a:off x="5882737" y="302624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07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8" name="object 468"/>
            <p:cNvSpPr/>
            <p:nvPr/>
          </p:nvSpPr>
          <p:spPr>
            <a:xfrm>
              <a:off x="5902917" y="300204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9" name="object 469"/>
            <p:cNvSpPr/>
            <p:nvPr/>
          </p:nvSpPr>
          <p:spPr>
            <a:xfrm>
              <a:off x="5886773" y="3026246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0" name="object 470"/>
            <p:cNvSpPr/>
            <p:nvPr/>
          </p:nvSpPr>
          <p:spPr>
            <a:xfrm>
              <a:off x="5910937" y="300204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1" name="object 471"/>
            <p:cNvSpPr/>
            <p:nvPr/>
          </p:nvSpPr>
          <p:spPr>
            <a:xfrm>
              <a:off x="5894845" y="3026246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2" name="object 472"/>
            <p:cNvSpPr/>
            <p:nvPr/>
          </p:nvSpPr>
          <p:spPr>
            <a:xfrm>
              <a:off x="5914973" y="3002048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3" name="object 473"/>
            <p:cNvSpPr/>
            <p:nvPr/>
          </p:nvSpPr>
          <p:spPr>
            <a:xfrm>
              <a:off x="5927029" y="299805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4" name="object 474"/>
            <p:cNvSpPr/>
            <p:nvPr/>
          </p:nvSpPr>
          <p:spPr>
            <a:xfrm>
              <a:off x="5947156" y="297790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5" name="object 475"/>
            <p:cNvSpPr/>
            <p:nvPr/>
          </p:nvSpPr>
          <p:spPr>
            <a:xfrm>
              <a:off x="5935100" y="299805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6" name="object 476"/>
            <p:cNvSpPr/>
            <p:nvPr/>
          </p:nvSpPr>
          <p:spPr>
            <a:xfrm>
              <a:off x="5955332" y="297790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7" name="object 477"/>
            <p:cNvSpPr/>
            <p:nvPr/>
          </p:nvSpPr>
          <p:spPr>
            <a:xfrm>
              <a:off x="5939136" y="2998059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8" name="object 478"/>
            <p:cNvSpPr/>
            <p:nvPr/>
          </p:nvSpPr>
          <p:spPr>
            <a:xfrm>
              <a:off x="5963403" y="297790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9" name="object 479"/>
            <p:cNvSpPr/>
            <p:nvPr/>
          </p:nvSpPr>
          <p:spPr>
            <a:xfrm>
              <a:off x="5947156" y="2998059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0" name="object 480"/>
            <p:cNvSpPr/>
            <p:nvPr/>
          </p:nvSpPr>
          <p:spPr>
            <a:xfrm>
              <a:off x="5967439" y="297790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1" name="object 481"/>
            <p:cNvSpPr/>
            <p:nvPr/>
          </p:nvSpPr>
          <p:spPr>
            <a:xfrm>
              <a:off x="5947156" y="2998059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46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2" name="object 482"/>
            <p:cNvSpPr/>
            <p:nvPr/>
          </p:nvSpPr>
          <p:spPr>
            <a:xfrm>
              <a:off x="5971475" y="297790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3" name="object 483"/>
            <p:cNvSpPr/>
            <p:nvPr/>
          </p:nvSpPr>
          <p:spPr>
            <a:xfrm>
              <a:off x="5987567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4" name="object 484"/>
            <p:cNvSpPr/>
            <p:nvPr/>
          </p:nvSpPr>
          <p:spPr>
            <a:xfrm>
              <a:off x="6007695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5" name="object 485"/>
            <p:cNvSpPr/>
            <p:nvPr/>
          </p:nvSpPr>
          <p:spPr>
            <a:xfrm>
              <a:off x="5991603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6" name="object 486"/>
            <p:cNvSpPr/>
            <p:nvPr/>
          </p:nvSpPr>
          <p:spPr>
            <a:xfrm>
              <a:off x="6011731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7" name="object 487"/>
            <p:cNvSpPr/>
            <p:nvPr/>
          </p:nvSpPr>
          <p:spPr>
            <a:xfrm>
              <a:off x="5999623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8" name="object 488"/>
            <p:cNvSpPr/>
            <p:nvPr/>
          </p:nvSpPr>
          <p:spPr>
            <a:xfrm>
              <a:off x="6019751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9" name="object 489"/>
            <p:cNvSpPr/>
            <p:nvPr/>
          </p:nvSpPr>
          <p:spPr>
            <a:xfrm>
              <a:off x="6023787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0" name="object 490"/>
            <p:cNvSpPr/>
            <p:nvPr/>
          </p:nvSpPr>
          <p:spPr>
            <a:xfrm>
              <a:off x="6044070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1" name="object 491"/>
            <p:cNvSpPr/>
            <p:nvPr/>
          </p:nvSpPr>
          <p:spPr>
            <a:xfrm>
              <a:off x="6023787" y="2965830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394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2" name="object 492"/>
            <p:cNvSpPr/>
            <p:nvPr/>
          </p:nvSpPr>
          <p:spPr>
            <a:xfrm>
              <a:off x="6044070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3" name="object 493"/>
            <p:cNvSpPr/>
            <p:nvPr/>
          </p:nvSpPr>
          <p:spPr>
            <a:xfrm>
              <a:off x="6031859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4" name="object 494"/>
            <p:cNvSpPr/>
            <p:nvPr/>
          </p:nvSpPr>
          <p:spPr>
            <a:xfrm>
              <a:off x="6052090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5" name="object 495"/>
            <p:cNvSpPr/>
            <p:nvPr/>
          </p:nvSpPr>
          <p:spPr>
            <a:xfrm>
              <a:off x="6056126" y="2965830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6" name="object 496"/>
            <p:cNvSpPr/>
            <p:nvPr/>
          </p:nvSpPr>
          <p:spPr>
            <a:xfrm>
              <a:off x="6076254" y="2945571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7" name="object 497"/>
            <p:cNvSpPr/>
            <p:nvPr/>
          </p:nvSpPr>
          <p:spPr>
            <a:xfrm>
              <a:off x="6092345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8" name="object 498"/>
            <p:cNvSpPr/>
            <p:nvPr/>
          </p:nvSpPr>
          <p:spPr>
            <a:xfrm>
              <a:off x="6112473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9" name="object 499"/>
            <p:cNvSpPr/>
            <p:nvPr/>
          </p:nvSpPr>
          <p:spPr>
            <a:xfrm>
              <a:off x="6120648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0" name="object 500"/>
            <p:cNvSpPr/>
            <p:nvPr/>
          </p:nvSpPr>
          <p:spPr>
            <a:xfrm>
              <a:off x="6140776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1" name="object 501"/>
            <p:cNvSpPr/>
            <p:nvPr/>
          </p:nvSpPr>
          <p:spPr>
            <a:xfrm>
              <a:off x="6124684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2" name="object 502"/>
            <p:cNvSpPr/>
            <p:nvPr/>
          </p:nvSpPr>
          <p:spPr>
            <a:xfrm>
              <a:off x="6144812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3" name="object 503"/>
            <p:cNvSpPr/>
            <p:nvPr/>
          </p:nvSpPr>
          <p:spPr>
            <a:xfrm>
              <a:off x="6136792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4" name="object 504"/>
            <p:cNvSpPr/>
            <p:nvPr/>
          </p:nvSpPr>
          <p:spPr>
            <a:xfrm>
              <a:off x="6156920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5" name="object 505"/>
            <p:cNvSpPr/>
            <p:nvPr/>
          </p:nvSpPr>
          <p:spPr>
            <a:xfrm>
              <a:off x="6181032" y="2929508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46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6" name="object 506"/>
            <p:cNvSpPr/>
            <p:nvPr/>
          </p:nvSpPr>
          <p:spPr>
            <a:xfrm>
              <a:off x="6205351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7" name="object 507"/>
            <p:cNvSpPr/>
            <p:nvPr/>
          </p:nvSpPr>
          <p:spPr>
            <a:xfrm>
              <a:off x="6185068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8" name="object 508"/>
            <p:cNvSpPr/>
            <p:nvPr/>
          </p:nvSpPr>
          <p:spPr>
            <a:xfrm>
              <a:off x="6205351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9" name="object 509"/>
            <p:cNvSpPr/>
            <p:nvPr/>
          </p:nvSpPr>
          <p:spPr>
            <a:xfrm>
              <a:off x="6213371" y="2929508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0" name="object 510"/>
            <p:cNvSpPr/>
            <p:nvPr/>
          </p:nvSpPr>
          <p:spPr>
            <a:xfrm>
              <a:off x="6233499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1" name="object 511"/>
            <p:cNvSpPr/>
            <p:nvPr/>
          </p:nvSpPr>
          <p:spPr>
            <a:xfrm>
              <a:off x="6241570" y="2929508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2" name="object 512"/>
            <p:cNvSpPr/>
            <p:nvPr/>
          </p:nvSpPr>
          <p:spPr>
            <a:xfrm>
              <a:off x="6261698" y="2909352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259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3" name="object 513"/>
            <p:cNvSpPr/>
            <p:nvPr/>
          </p:nvSpPr>
          <p:spPr>
            <a:xfrm>
              <a:off x="6342313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4" name="object 514"/>
            <p:cNvSpPr/>
            <p:nvPr/>
          </p:nvSpPr>
          <p:spPr>
            <a:xfrm>
              <a:off x="6362441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5" name="object 515"/>
            <p:cNvSpPr/>
            <p:nvPr/>
          </p:nvSpPr>
          <p:spPr>
            <a:xfrm>
              <a:off x="6386759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6" name="object 516"/>
            <p:cNvSpPr/>
            <p:nvPr/>
          </p:nvSpPr>
          <p:spPr>
            <a:xfrm>
              <a:off x="6406887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7" name="object 517"/>
            <p:cNvSpPr/>
            <p:nvPr/>
          </p:nvSpPr>
          <p:spPr>
            <a:xfrm>
              <a:off x="6406887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39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8" name="object 518"/>
            <p:cNvSpPr/>
            <p:nvPr/>
          </p:nvSpPr>
          <p:spPr>
            <a:xfrm>
              <a:off x="6427015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9" name="object 519"/>
            <p:cNvSpPr/>
            <p:nvPr/>
          </p:nvSpPr>
          <p:spPr>
            <a:xfrm>
              <a:off x="6455318" y="287717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291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0" name="object 520"/>
            <p:cNvSpPr/>
            <p:nvPr/>
          </p:nvSpPr>
          <p:spPr>
            <a:xfrm>
              <a:off x="6475446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1" name="object 521"/>
            <p:cNvSpPr/>
            <p:nvPr/>
          </p:nvSpPr>
          <p:spPr>
            <a:xfrm>
              <a:off x="6467374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2" name="object 522"/>
            <p:cNvSpPr/>
            <p:nvPr/>
          </p:nvSpPr>
          <p:spPr>
            <a:xfrm>
              <a:off x="6487502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3" name="object 523"/>
            <p:cNvSpPr/>
            <p:nvPr/>
          </p:nvSpPr>
          <p:spPr>
            <a:xfrm>
              <a:off x="6479482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4" name="object 524"/>
            <p:cNvSpPr/>
            <p:nvPr/>
          </p:nvSpPr>
          <p:spPr>
            <a:xfrm>
              <a:off x="6499610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5" name="object 525"/>
            <p:cNvSpPr/>
            <p:nvPr/>
          </p:nvSpPr>
          <p:spPr>
            <a:xfrm>
              <a:off x="6491538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6" name="object 526"/>
            <p:cNvSpPr/>
            <p:nvPr/>
          </p:nvSpPr>
          <p:spPr>
            <a:xfrm>
              <a:off x="6511666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7" name="object 527"/>
            <p:cNvSpPr/>
            <p:nvPr/>
          </p:nvSpPr>
          <p:spPr>
            <a:xfrm>
              <a:off x="6531793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8" name="object 528"/>
            <p:cNvSpPr/>
            <p:nvPr/>
          </p:nvSpPr>
          <p:spPr>
            <a:xfrm>
              <a:off x="6552076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9" name="object 529"/>
            <p:cNvSpPr/>
            <p:nvPr/>
          </p:nvSpPr>
          <p:spPr>
            <a:xfrm>
              <a:off x="6576188" y="2877175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46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0" name="object 530"/>
            <p:cNvSpPr/>
            <p:nvPr/>
          </p:nvSpPr>
          <p:spPr>
            <a:xfrm>
              <a:off x="6596316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1" name="object 531"/>
            <p:cNvSpPr/>
            <p:nvPr/>
          </p:nvSpPr>
          <p:spPr>
            <a:xfrm>
              <a:off x="6616444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2" name="object 532"/>
            <p:cNvSpPr/>
            <p:nvPr/>
          </p:nvSpPr>
          <p:spPr>
            <a:xfrm>
              <a:off x="6636727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3" name="object 533"/>
            <p:cNvSpPr/>
            <p:nvPr/>
          </p:nvSpPr>
          <p:spPr>
            <a:xfrm>
              <a:off x="6620634" y="2877175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4" name="object 534"/>
            <p:cNvSpPr/>
            <p:nvPr/>
          </p:nvSpPr>
          <p:spPr>
            <a:xfrm>
              <a:off x="6640763" y="2856915"/>
              <a:ext cx="0" cy="44450"/>
            </a:xfrm>
            <a:custGeom>
              <a:avLst/>
              <a:gdLst/>
              <a:ahLst/>
              <a:cxnLst/>
              <a:rect l="l" t="t" r="r" b="b"/>
              <a:pathLst>
                <a:path h="44450">
                  <a:moveTo>
                    <a:pt x="0" y="4440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5" name="object 535"/>
            <p:cNvSpPr/>
            <p:nvPr/>
          </p:nvSpPr>
          <p:spPr>
            <a:xfrm>
              <a:off x="6664926" y="277629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359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6" name="object 536"/>
            <p:cNvSpPr/>
            <p:nvPr/>
          </p:nvSpPr>
          <p:spPr>
            <a:xfrm>
              <a:off x="6685054" y="275613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7" name="object 537"/>
            <p:cNvSpPr/>
            <p:nvPr/>
          </p:nvSpPr>
          <p:spPr>
            <a:xfrm>
              <a:off x="6672947" y="277629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410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8" name="object 538"/>
            <p:cNvSpPr/>
            <p:nvPr/>
          </p:nvSpPr>
          <p:spPr>
            <a:xfrm>
              <a:off x="6693074" y="275613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9" name="object 539"/>
            <p:cNvSpPr/>
            <p:nvPr/>
          </p:nvSpPr>
          <p:spPr>
            <a:xfrm>
              <a:off x="6798008" y="277629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0" name="object 540"/>
            <p:cNvSpPr/>
            <p:nvPr/>
          </p:nvSpPr>
          <p:spPr>
            <a:xfrm>
              <a:off x="6818136" y="275613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1" name="object 541"/>
            <p:cNvSpPr/>
            <p:nvPr/>
          </p:nvSpPr>
          <p:spPr>
            <a:xfrm>
              <a:off x="6818136" y="277629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2" name="object 542"/>
            <p:cNvSpPr/>
            <p:nvPr/>
          </p:nvSpPr>
          <p:spPr>
            <a:xfrm>
              <a:off x="6838263" y="2756137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363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3" name="object 543"/>
            <p:cNvSpPr/>
            <p:nvPr/>
          </p:nvSpPr>
          <p:spPr>
            <a:xfrm>
              <a:off x="6979417" y="260696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4" name="object 544"/>
            <p:cNvSpPr/>
            <p:nvPr/>
          </p:nvSpPr>
          <p:spPr>
            <a:xfrm>
              <a:off x="6999544" y="258680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1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5" name="object 545"/>
            <p:cNvSpPr/>
            <p:nvPr/>
          </p:nvSpPr>
          <p:spPr>
            <a:xfrm>
              <a:off x="7015636" y="2606962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>
                  <a:moveTo>
                    <a:pt x="0" y="0"/>
                  </a:moveTo>
                  <a:lnTo>
                    <a:pt x="44446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6" name="object 546"/>
            <p:cNvSpPr/>
            <p:nvPr/>
          </p:nvSpPr>
          <p:spPr>
            <a:xfrm>
              <a:off x="7035764" y="258680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1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7" name="object 547"/>
            <p:cNvSpPr/>
            <p:nvPr/>
          </p:nvSpPr>
          <p:spPr>
            <a:xfrm>
              <a:off x="7056047" y="260696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8" name="object 548"/>
            <p:cNvSpPr/>
            <p:nvPr/>
          </p:nvSpPr>
          <p:spPr>
            <a:xfrm>
              <a:off x="7076175" y="258680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1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9" name="object 549"/>
            <p:cNvSpPr/>
            <p:nvPr/>
          </p:nvSpPr>
          <p:spPr>
            <a:xfrm>
              <a:off x="7217328" y="2606962"/>
              <a:ext cx="40640" cy="0"/>
            </a:xfrm>
            <a:custGeom>
              <a:avLst/>
              <a:gdLst/>
              <a:ahLst/>
              <a:cxnLst/>
              <a:rect l="l" t="t" r="r" b="b"/>
              <a:pathLst>
                <a:path w="40640">
                  <a:moveTo>
                    <a:pt x="0" y="0"/>
                  </a:moveTo>
                  <a:lnTo>
                    <a:pt x="40255" y="0"/>
                  </a:lnTo>
                </a:path>
              </a:pathLst>
            </a:custGeom>
            <a:ln w="4031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0" name="object 550"/>
            <p:cNvSpPr/>
            <p:nvPr/>
          </p:nvSpPr>
          <p:spPr>
            <a:xfrm>
              <a:off x="7237456" y="258680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1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1" name="object 551"/>
            <p:cNvSpPr/>
            <p:nvPr/>
          </p:nvSpPr>
          <p:spPr>
            <a:xfrm>
              <a:off x="7237456" y="26049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0" y="4031"/>
                  </a:moveTo>
                  <a:lnTo>
                    <a:pt x="20403" y="4031"/>
                  </a:lnTo>
                  <a:lnTo>
                    <a:pt x="20403" y="0"/>
                  </a:lnTo>
                  <a:lnTo>
                    <a:pt x="0" y="0"/>
                  </a:lnTo>
                  <a:lnTo>
                    <a:pt x="0" y="4031"/>
                  </a:lnTo>
                  <a:close/>
                </a:path>
              </a:pathLst>
            </a:custGeom>
            <a:solidFill>
              <a:srgbClr val="61D04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2" name="object 552"/>
            <p:cNvSpPr/>
            <p:nvPr/>
          </p:nvSpPr>
          <p:spPr>
            <a:xfrm>
              <a:off x="7257583" y="2586806"/>
              <a:ext cx="0" cy="40640"/>
            </a:xfrm>
            <a:custGeom>
              <a:avLst/>
              <a:gdLst/>
              <a:ahLst/>
              <a:cxnLst/>
              <a:rect l="l" t="t" r="r" b="b"/>
              <a:pathLst>
                <a:path h="40639">
                  <a:moveTo>
                    <a:pt x="0" y="40415"/>
                  </a:moveTo>
                  <a:lnTo>
                    <a:pt x="0" y="0"/>
                  </a:lnTo>
                </a:path>
              </a:pathLst>
            </a:custGeom>
            <a:ln w="402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53" name="object 553"/>
          <p:cNvSpPr txBox="1"/>
          <p:nvPr/>
        </p:nvSpPr>
        <p:spPr>
          <a:xfrm>
            <a:off x="6034197" y="3827147"/>
            <a:ext cx="85619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10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499" dirty="0">
                <a:latin typeface="Arial"/>
                <a:cs typeface="Arial"/>
              </a:rPr>
              <a:t>33</a:t>
            </a:r>
            <a:endParaRPr sz="499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6428762" y="3827147"/>
            <a:ext cx="85619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9661"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5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499" dirty="0">
                <a:latin typeface="Arial"/>
                <a:cs typeface="Arial"/>
              </a:rPr>
              <a:t>19</a:t>
            </a:r>
            <a:endParaRPr sz="499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6843533" y="3827147"/>
            <a:ext cx="48835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3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499" dirty="0">
                <a:latin typeface="Arial"/>
                <a:cs typeface="Arial"/>
              </a:rPr>
              <a:t>6</a:t>
            </a:r>
            <a:endParaRPr sz="499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238205" y="3827147"/>
            <a:ext cx="48835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dirty="0">
                <a:latin typeface="Arial"/>
                <a:cs typeface="Arial"/>
              </a:rPr>
              <a:t>0</a:t>
            </a: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499" dirty="0">
                <a:latin typeface="Arial"/>
                <a:cs typeface="Arial"/>
              </a:rPr>
              <a:t>1</a:t>
            </a:r>
            <a:endParaRPr sz="499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4773651" y="3517060"/>
            <a:ext cx="951327" cy="48961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90900">
              <a:spcBef>
                <a:spcPts val="105"/>
              </a:spcBef>
              <a:tabLst>
                <a:tab pos="885396" algn="l"/>
              </a:tabLst>
            </a:pPr>
            <a:r>
              <a:rPr sz="499" dirty="0">
                <a:latin typeface="Arial"/>
                <a:cs typeface="Arial"/>
              </a:rPr>
              <a:t>0	5</a:t>
            </a:r>
            <a:endParaRPr sz="4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L="430648">
              <a:spcBef>
                <a:spcPts val="350"/>
              </a:spcBef>
            </a:pPr>
            <a:r>
              <a:rPr sz="499" spc="-15" dirty="0">
                <a:latin typeface="Arial"/>
                <a:cs typeface="Arial"/>
              </a:rPr>
              <a:t>N</a:t>
            </a:r>
            <a:r>
              <a:rPr sz="499" spc="-30" dirty="0">
                <a:latin typeface="Arial"/>
                <a:cs typeface="Arial"/>
              </a:rPr>
              <a:t>u</a:t>
            </a:r>
            <a:r>
              <a:rPr sz="499" spc="-10" dirty="0">
                <a:latin typeface="Arial"/>
                <a:cs typeface="Arial"/>
              </a:rPr>
              <a:t>m</a:t>
            </a:r>
            <a:r>
              <a:rPr sz="499" dirty="0">
                <a:latin typeface="Arial"/>
                <a:cs typeface="Arial"/>
              </a:rPr>
              <a:t>ber</a:t>
            </a:r>
            <a:r>
              <a:rPr sz="499" spc="-25" dirty="0">
                <a:latin typeface="Arial"/>
                <a:cs typeface="Arial"/>
              </a:rPr>
              <a:t> </a:t>
            </a:r>
            <a:r>
              <a:rPr sz="499" dirty="0">
                <a:latin typeface="Arial"/>
                <a:cs typeface="Arial"/>
              </a:rPr>
              <a:t>at</a:t>
            </a:r>
            <a:r>
              <a:rPr sz="499" spc="-3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r</a:t>
            </a:r>
            <a:r>
              <a:rPr sz="499" spc="10" dirty="0">
                <a:latin typeface="Arial"/>
                <a:cs typeface="Arial"/>
              </a:rPr>
              <a:t>i</a:t>
            </a:r>
            <a:r>
              <a:rPr sz="499" dirty="0">
                <a:latin typeface="Arial"/>
                <a:cs typeface="Arial"/>
              </a:rPr>
              <a:t>sk</a:t>
            </a:r>
            <a:endParaRPr sz="499">
              <a:latin typeface="Arial"/>
              <a:cs typeface="Arial"/>
            </a:endParaRPr>
          </a:p>
          <a:p>
            <a:pPr marR="5074" algn="r">
              <a:spcBef>
                <a:spcPts val="320"/>
              </a:spcBef>
              <a:tabLst>
                <a:tab pos="865735" algn="l"/>
              </a:tabLst>
            </a:pPr>
            <a:r>
              <a:rPr sz="499" spc="15" dirty="0">
                <a:latin typeface="Arial"/>
                <a:cs typeface="Arial"/>
              </a:rPr>
              <a:t>A</a:t>
            </a:r>
            <a:r>
              <a:rPr sz="499" dirty="0">
                <a:latin typeface="Arial"/>
                <a:cs typeface="Arial"/>
              </a:rPr>
              <a:t>LL</a:t>
            </a:r>
            <a:r>
              <a:rPr sz="499" spc="-15" dirty="0">
                <a:latin typeface="Arial"/>
                <a:cs typeface="Arial"/>
              </a:rPr>
              <a:t>-</a:t>
            </a:r>
            <a:r>
              <a:rPr sz="499" spc="5" dirty="0">
                <a:latin typeface="Arial"/>
                <a:cs typeface="Arial"/>
              </a:rPr>
              <a:t>T</a:t>
            </a:r>
            <a:r>
              <a:rPr sz="499" spc="-4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(</a:t>
            </a:r>
            <a:r>
              <a:rPr sz="499" spc="-30" dirty="0">
                <a:latin typeface="Arial"/>
                <a:cs typeface="Arial"/>
              </a:rPr>
              <a:t>n</a:t>
            </a:r>
            <a:r>
              <a:rPr sz="499" dirty="0">
                <a:latin typeface="Arial"/>
                <a:cs typeface="Arial"/>
              </a:rPr>
              <a:t>on</a:t>
            </a:r>
            <a:r>
              <a:rPr sz="499" spc="-45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E</a:t>
            </a:r>
            <a:r>
              <a:rPr sz="499" spc="-25" dirty="0">
                <a:latin typeface="Arial"/>
                <a:cs typeface="Arial"/>
              </a:rPr>
              <a:t>T</a:t>
            </a:r>
            <a:r>
              <a:rPr sz="499" spc="15" dirty="0">
                <a:latin typeface="Arial"/>
                <a:cs typeface="Arial"/>
              </a:rPr>
              <a:t>P</a:t>
            </a:r>
            <a:r>
              <a:rPr sz="499" spc="-5" dirty="0">
                <a:latin typeface="Arial"/>
                <a:cs typeface="Arial"/>
              </a:rPr>
              <a:t>)</a:t>
            </a:r>
            <a:r>
              <a:rPr sz="499" dirty="0">
                <a:latin typeface="Arial"/>
                <a:cs typeface="Arial"/>
              </a:rPr>
              <a:t>33	19</a:t>
            </a:r>
            <a:endParaRPr sz="499">
              <a:latin typeface="Arial"/>
              <a:cs typeface="Arial"/>
            </a:endParaRPr>
          </a:p>
          <a:p>
            <a:pPr marR="5074" algn="r">
              <a:spcBef>
                <a:spcPts val="5"/>
              </a:spcBef>
              <a:tabLst>
                <a:tab pos="289847" algn="l"/>
                <a:tab pos="700199" algn="l"/>
              </a:tabLst>
            </a:pPr>
            <a:r>
              <a:rPr sz="499" spc="10" dirty="0">
                <a:latin typeface="Arial"/>
                <a:cs typeface="Arial"/>
              </a:rPr>
              <a:t>BCP	</a:t>
            </a:r>
            <a:r>
              <a:rPr sz="499" dirty="0">
                <a:latin typeface="Arial"/>
                <a:cs typeface="Arial"/>
              </a:rPr>
              <a:t>123	66</a:t>
            </a:r>
            <a:endParaRPr sz="499">
              <a:latin typeface="Arial"/>
              <a:cs typeface="Arial"/>
            </a:endParaRPr>
          </a:p>
        </p:txBody>
      </p:sp>
      <p:grpSp>
        <p:nvGrpSpPr>
          <p:cNvPr id="558" name="object 558"/>
          <p:cNvGrpSpPr/>
          <p:nvPr/>
        </p:nvGrpSpPr>
        <p:grpSpPr>
          <a:xfrm>
            <a:off x="6634093" y="1770271"/>
            <a:ext cx="129379" cy="88791"/>
            <a:chOff x="6636635" y="1772454"/>
            <a:chExt cx="129539" cy="88900"/>
          </a:xfrm>
        </p:grpSpPr>
        <p:sp>
          <p:nvSpPr>
            <p:cNvPr id="559" name="object 559"/>
            <p:cNvSpPr/>
            <p:nvPr/>
          </p:nvSpPr>
          <p:spPr>
            <a:xfrm>
              <a:off x="6640763" y="1776581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0870" y="0"/>
                  </a:lnTo>
                </a:path>
              </a:pathLst>
            </a:custGeom>
            <a:ln w="806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0" name="object 560"/>
            <p:cNvSpPr/>
            <p:nvPr/>
          </p:nvSpPr>
          <p:spPr>
            <a:xfrm>
              <a:off x="6640763" y="1857205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4">
                  <a:moveTo>
                    <a:pt x="0" y="0"/>
                  </a:moveTo>
                  <a:lnTo>
                    <a:pt x="120870" y="0"/>
                  </a:lnTo>
                </a:path>
              </a:pathLst>
            </a:custGeom>
            <a:ln w="806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61" name="object 561"/>
          <p:cNvSpPr txBox="1"/>
          <p:nvPr/>
        </p:nvSpPr>
        <p:spPr>
          <a:xfrm>
            <a:off x="6819400" y="1729298"/>
            <a:ext cx="484543" cy="16689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R="5074">
              <a:spcBef>
                <a:spcPts val="105"/>
              </a:spcBef>
            </a:pPr>
            <a:r>
              <a:rPr sz="499" spc="15" dirty="0">
                <a:latin typeface="Arial"/>
                <a:cs typeface="Arial"/>
              </a:rPr>
              <a:t>A</a:t>
            </a:r>
            <a:r>
              <a:rPr sz="499" dirty="0">
                <a:latin typeface="Arial"/>
                <a:cs typeface="Arial"/>
              </a:rPr>
              <a:t>LL</a:t>
            </a:r>
            <a:r>
              <a:rPr sz="499" spc="-15" dirty="0">
                <a:latin typeface="Arial"/>
                <a:cs typeface="Arial"/>
              </a:rPr>
              <a:t>-</a:t>
            </a:r>
            <a:r>
              <a:rPr sz="499" spc="5" dirty="0">
                <a:latin typeface="Arial"/>
                <a:cs typeface="Arial"/>
              </a:rPr>
              <a:t>T</a:t>
            </a:r>
            <a:r>
              <a:rPr sz="499" spc="-40" dirty="0">
                <a:latin typeface="Arial"/>
                <a:cs typeface="Arial"/>
              </a:rPr>
              <a:t> </a:t>
            </a:r>
            <a:r>
              <a:rPr sz="499" spc="-15" dirty="0">
                <a:latin typeface="Arial"/>
                <a:cs typeface="Arial"/>
              </a:rPr>
              <a:t>(</a:t>
            </a:r>
            <a:r>
              <a:rPr sz="499" spc="-30" dirty="0">
                <a:latin typeface="Arial"/>
                <a:cs typeface="Arial"/>
              </a:rPr>
              <a:t>n</a:t>
            </a:r>
            <a:r>
              <a:rPr sz="499" dirty="0">
                <a:latin typeface="Arial"/>
                <a:cs typeface="Arial"/>
              </a:rPr>
              <a:t>on</a:t>
            </a:r>
            <a:r>
              <a:rPr sz="499" spc="-45" dirty="0">
                <a:latin typeface="Arial"/>
                <a:cs typeface="Arial"/>
              </a:rPr>
              <a:t> </a:t>
            </a:r>
            <a:r>
              <a:rPr sz="499" spc="15" dirty="0">
                <a:latin typeface="Arial"/>
                <a:cs typeface="Arial"/>
              </a:rPr>
              <a:t>E</a:t>
            </a:r>
            <a:r>
              <a:rPr sz="499" spc="-25" dirty="0">
                <a:latin typeface="Arial"/>
                <a:cs typeface="Arial"/>
              </a:rPr>
              <a:t>T</a:t>
            </a:r>
            <a:r>
              <a:rPr sz="499" spc="15" dirty="0">
                <a:latin typeface="Arial"/>
                <a:cs typeface="Arial"/>
              </a:rPr>
              <a:t>P</a:t>
            </a:r>
            <a:r>
              <a:rPr sz="499" dirty="0">
                <a:latin typeface="Arial"/>
                <a:cs typeface="Arial"/>
              </a:rPr>
              <a:t>)  </a:t>
            </a:r>
            <a:r>
              <a:rPr sz="499" spc="10" dirty="0">
                <a:latin typeface="Arial"/>
                <a:cs typeface="Arial"/>
              </a:rPr>
              <a:t>BCP</a:t>
            </a:r>
            <a:endParaRPr sz="499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6952318" y="3303713"/>
            <a:ext cx="253687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spc="15" dirty="0">
                <a:latin typeface="Arial"/>
                <a:cs typeface="Arial"/>
              </a:rPr>
              <a:t>P</a:t>
            </a:r>
            <a:r>
              <a:rPr sz="499" spc="-15" dirty="0">
                <a:latin typeface="Arial"/>
                <a:cs typeface="Arial"/>
              </a:rPr>
              <a:t>=</a:t>
            </a:r>
            <a:r>
              <a:rPr sz="499" dirty="0">
                <a:latin typeface="Arial"/>
                <a:cs typeface="Arial"/>
              </a:rPr>
              <a:t>0</a:t>
            </a:r>
            <a:r>
              <a:rPr sz="499" spc="-15" dirty="0">
                <a:latin typeface="Arial"/>
                <a:cs typeface="Arial"/>
              </a:rPr>
              <a:t>.</a:t>
            </a:r>
            <a:r>
              <a:rPr sz="499" dirty="0">
                <a:latin typeface="Arial"/>
                <a:cs typeface="Arial"/>
              </a:rPr>
              <a:t>263</a:t>
            </a:r>
            <a:endParaRPr sz="499">
              <a:latin typeface="Arial"/>
              <a:cs typeface="Arial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4726574" y="1296333"/>
            <a:ext cx="2772167" cy="2744261"/>
          </a:xfrm>
          <a:custGeom>
            <a:avLst/>
            <a:gdLst/>
            <a:ahLst/>
            <a:cxnLst/>
            <a:rect l="l" t="t" r="r" b="b"/>
            <a:pathLst>
              <a:path w="2775584" h="2747645">
                <a:moveTo>
                  <a:pt x="0" y="0"/>
                </a:moveTo>
                <a:lnTo>
                  <a:pt x="2775458" y="0"/>
                </a:lnTo>
                <a:lnTo>
                  <a:pt x="2775458" y="2747086"/>
                </a:lnTo>
                <a:lnTo>
                  <a:pt x="0" y="2747086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327881" y="1738267"/>
            <a:ext cx="2488239" cy="1498295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828800" y="716162"/>
            <a:ext cx="1935603" cy="22023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rgbClr val="558ED5"/>
                </a:solidFill>
              </a:rPr>
              <a:t>LMA</a:t>
            </a:r>
            <a:r>
              <a:rPr sz="1348" b="1" spc="-40" dirty="0">
                <a:solidFill>
                  <a:srgbClr val="558ED5"/>
                </a:solidFill>
              </a:rPr>
              <a:t> </a:t>
            </a:r>
            <a:r>
              <a:rPr sz="1348" b="1" spc="-5" dirty="0">
                <a:solidFill>
                  <a:srgbClr val="558ED5"/>
                </a:solidFill>
              </a:rPr>
              <a:t>con</a:t>
            </a:r>
            <a:r>
              <a:rPr sz="1348" b="1" spc="-35" dirty="0">
                <a:solidFill>
                  <a:srgbClr val="558ED5"/>
                </a:solidFill>
              </a:rPr>
              <a:t> </a:t>
            </a:r>
            <a:r>
              <a:rPr sz="1348" b="1" spc="-5" dirty="0">
                <a:solidFill>
                  <a:srgbClr val="558ED5"/>
                </a:solidFill>
              </a:rPr>
              <a:t>trisomias</a:t>
            </a:r>
            <a:endParaRPr sz="1348" b="1" dirty="0"/>
          </a:p>
        </p:txBody>
      </p:sp>
      <p:sp>
        <p:nvSpPr>
          <p:cNvPr id="5" name="object 5"/>
          <p:cNvSpPr txBox="1"/>
          <p:nvPr/>
        </p:nvSpPr>
        <p:spPr>
          <a:xfrm>
            <a:off x="5666779" y="3707042"/>
            <a:ext cx="1288731" cy="37374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algn="ctr">
              <a:lnSpc>
                <a:spcPct val="106500"/>
              </a:lnSpc>
              <a:spcBef>
                <a:spcPts val="7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426203" y="716161"/>
            <a:ext cx="1940707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LMA</a:t>
            </a:r>
            <a:r>
              <a:rPr sz="1348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con</a:t>
            </a:r>
            <a:r>
              <a:rPr sz="1348" b="1" spc="-2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mutaciones</a:t>
            </a:r>
            <a:r>
              <a:rPr sz="1348" b="1" spc="-25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sAML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142636" y="1907379"/>
            <a:ext cx="702079" cy="570162"/>
          </a:xfrm>
          <a:prstGeom prst="rect">
            <a:avLst/>
          </a:prstGeom>
        </p:spPr>
        <p:txBody>
          <a:bodyPr vert="horz" wrap="square" lIns="0" tIns="72301" rIns="0" bIns="0" rtlCol="0">
            <a:spAutoFit/>
          </a:bodyPr>
          <a:lstStyle/>
          <a:p>
            <a:pPr marL="29174">
              <a:spcBef>
                <a:spcPts val="569"/>
              </a:spcBef>
            </a:pPr>
            <a:r>
              <a:rPr sz="749" spc="15" dirty="0">
                <a:latin typeface="Calibri"/>
                <a:cs typeface="Calibri"/>
              </a:rPr>
              <a:t>≥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65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años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474"/>
              </a:spcBef>
            </a:pPr>
            <a:r>
              <a:rPr sz="749" spc="15" dirty="0">
                <a:latin typeface="Calibri"/>
                <a:cs typeface="Calibri"/>
              </a:rPr>
              <a:t>&gt;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2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mut/paciente</a:t>
            </a:r>
            <a:endParaRPr sz="749">
              <a:latin typeface="Calibri"/>
              <a:cs typeface="Calibri"/>
            </a:endParaRPr>
          </a:p>
          <a:p>
            <a:pPr marL="42494">
              <a:spcBef>
                <a:spcPts val="639"/>
              </a:spcBef>
            </a:pPr>
            <a:r>
              <a:rPr sz="749" spc="5" dirty="0">
                <a:latin typeface="Calibri"/>
                <a:cs typeface="Calibri"/>
              </a:rPr>
              <a:t>LMAs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93583" y="1665495"/>
            <a:ext cx="231158" cy="231164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97824" y="1162674"/>
            <a:ext cx="2937694" cy="293769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871056" y="3313006"/>
            <a:ext cx="760427" cy="237209"/>
          </a:xfrm>
          <a:prstGeom prst="rect">
            <a:avLst/>
          </a:prstGeom>
          <a:ln w="10718">
            <a:solidFill>
              <a:srgbClr val="C3D69B"/>
            </a:solidFill>
          </a:ln>
        </p:spPr>
        <p:txBody>
          <a:bodyPr vert="horz" wrap="square" lIns="0" tIns="36785" rIns="0" bIns="0" rtlCol="0">
            <a:spAutoFit/>
          </a:bodyPr>
          <a:lstStyle/>
          <a:p>
            <a:pPr marL="73572" marR="342489" indent="19027">
              <a:lnSpc>
                <a:spcPct val="102099"/>
              </a:lnSpc>
              <a:spcBef>
                <a:spcPts val="290"/>
              </a:spcBef>
            </a:pPr>
            <a:r>
              <a:rPr sz="649" i="1" spc="10" dirty="0">
                <a:latin typeface="Calibri"/>
                <a:cs typeface="Calibri"/>
              </a:rPr>
              <a:t>D</a:t>
            </a:r>
            <a:r>
              <a:rPr sz="649" i="1" spc="15" dirty="0">
                <a:latin typeface="Calibri"/>
                <a:cs typeface="Calibri"/>
              </a:rPr>
              <a:t>NM</a:t>
            </a:r>
            <a:r>
              <a:rPr sz="649" i="1" spc="10" dirty="0">
                <a:latin typeface="Calibri"/>
                <a:cs typeface="Calibri"/>
              </a:rPr>
              <a:t>T3A  TET2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67447" y="2572099"/>
            <a:ext cx="1056607" cy="512329"/>
          </a:xfrm>
          <a:prstGeom prst="rect">
            <a:avLst/>
          </a:prstGeom>
          <a:ln w="10718">
            <a:solidFill>
              <a:srgbClr val="C3D69B"/>
            </a:solidFill>
          </a:ln>
        </p:spPr>
        <p:txBody>
          <a:bodyPr vert="horz" wrap="square" lIns="0" tIns="5074" rIns="0" bIns="0" rtlCol="0">
            <a:spAutoFit/>
          </a:bodyPr>
          <a:lstStyle/>
          <a:p>
            <a:pPr marR="21564">
              <a:spcBef>
                <a:spcPts val="40"/>
              </a:spcBef>
            </a:pPr>
            <a:endParaRPr sz="649">
              <a:latin typeface="Times New Roman"/>
              <a:cs typeface="Times New Roman"/>
            </a:endParaRPr>
          </a:p>
          <a:p>
            <a:pPr marL="51373">
              <a:lnSpc>
                <a:spcPct val="103299"/>
              </a:lnSpc>
            </a:pPr>
            <a:r>
              <a:rPr sz="649" spc="5" dirty="0">
                <a:latin typeface="Calibri"/>
                <a:cs typeface="Calibri"/>
              </a:rPr>
              <a:t>SRSF2,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SF3B1,  </a:t>
            </a:r>
            <a:r>
              <a:rPr sz="649" spc="10" dirty="0">
                <a:latin typeface="Calibri"/>
                <a:cs typeface="Calibri"/>
              </a:rPr>
              <a:t>U2AF1, </a:t>
            </a:r>
            <a:r>
              <a:rPr sz="649" spc="1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ZRSR2, SF1, ASXL1, </a:t>
            </a:r>
            <a:r>
              <a:rPr sz="649" dirty="0">
                <a:latin typeface="Calibri"/>
                <a:cs typeface="Calibri"/>
              </a:rPr>
              <a:t>STAG2, 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EZH2,PHF6,</a:t>
            </a:r>
            <a:r>
              <a:rPr sz="649" spc="1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RUNX1, SETBP1 </a:t>
            </a:r>
            <a:r>
              <a:rPr sz="649" spc="-13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BCOR,</a:t>
            </a:r>
            <a:r>
              <a:rPr sz="649" spc="-5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CUX1,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10" dirty="0">
                <a:latin typeface="Calibri"/>
                <a:cs typeface="Calibri"/>
              </a:rPr>
              <a:t>NF1,</a:t>
            </a:r>
            <a:r>
              <a:rPr sz="649" dirty="0">
                <a:latin typeface="Calibri"/>
                <a:cs typeface="Calibri"/>
              </a:rPr>
              <a:t> MLL</a:t>
            </a:r>
            <a:r>
              <a:rPr sz="674" baseline="30864" dirty="0">
                <a:latin typeface="Calibri"/>
                <a:cs typeface="Calibri"/>
              </a:rPr>
              <a:t>DPT</a:t>
            </a:r>
            <a:endParaRPr sz="674" baseline="30864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14805" cy="79213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2186853">
              <a:spcBef>
                <a:spcPts val="1219"/>
              </a:spcBef>
            </a:pP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LMA</a:t>
            </a:r>
            <a:r>
              <a:rPr sz="1348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con</a:t>
            </a:r>
            <a:r>
              <a:rPr sz="1348" b="1" spc="-2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mutaciones</a:t>
            </a:r>
            <a:r>
              <a:rPr sz="1348" b="1" spc="-25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sAML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48307" y="1354720"/>
            <a:ext cx="2823049" cy="298713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350180" y="2510691"/>
            <a:ext cx="753451" cy="4114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13953">
              <a:lnSpc>
                <a:spcPct val="136100"/>
              </a:lnSpc>
              <a:spcBef>
                <a:spcPts val="95"/>
              </a:spcBef>
            </a:pPr>
            <a:r>
              <a:rPr sz="999" i="1" spc="5" dirty="0">
                <a:latin typeface="Calibri"/>
                <a:cs typeface="Calibri"/>
              </a:rPr>
              <a:t>No</a:t>
            </a:r>
            <a:r>
              <a:rPr sz="999" i="1" spc="-30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Mut</a:t>
            </a:r>
            <a:r>
              <a:rPr sz="999" i="1" spc="-3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sAML </a:t>
            </a:r>
            <a:r>
              <a:rPr sz="999" i="1" spc="-210" dirty="0">
                <a:latin typeface="Calibri"/>
                <a:cs typeface="Calibri"/>
              </a:rPr>
              <a:t> </a:t>
            </a:r>
            <a:r>
              <a:rPr sz="999" i="1" spc="5" dirty="0">
                <a:latin typeface="Calibri"/>
                <a:cs typeface="Calibri"/>
              </a:rPr>
              <a:t>Mut</a:t>
            </a:r>
            <a:r>
              <a:rPr sz="999" i="1" spc="-15" dirty="0">
                <a:latin typeface="Calibri"/>
                <a:cs typeface="Calibri"/>
              </a:rPr>
              <a:t> </a:t>
            </a:r>
            <a:r>
              <a:rPr sz="999" i="1" dirty="0">
                <a:latin typeface="Calibri"/>
                <a:cs typeface="Calibri"/>
              </a:rPr>
              <a:t>sAML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109228" y="2679240"/>
            <a:ext cx="1623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013" y="0"/>
                </a:lnTo>
              </a:path>
            </a:pathLst>
          </a:custGeom>
          <a:ln w="32143">
            <a:solidFill>
              <a:srgbClr val="4A7EBB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6109228" y="2881508"/>
            <a:ext cx="1623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013" y="0"/>
                </a:lnTo>
              </a:path>
            </a:pathLst>
          </a:custGeom>
          <a:ln w="32143">
            <a:solidFill>
              <a:srgbClr val="92D05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96683" y="1432051"/>
            <a:ext cx="2781678" cy="186273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426203" y="716162"/>
            <a:ext cx="2298197" cy="22023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spc="-5" dirty="0">
                <a:solidFill>
                  <a:srgbClr val="558ED5"/>
                </a:solidFill>
              </a:rPr>
              <a:t>LMA</a:t>
            </a:r>
            <a:r>
              <a:rPr sz="1348" spc="-30" dirty="0">
                <a:solidFill>
                  <a:srgbClr val="558ED5"/>
                </a:solidFill>
              </a:rPr>
              <a:t> </a:t>
            </a:r>
            <a:r>
              <a:rPr sz="1348" spc="-5" dirty="0">
                <a:solidFill>
                  <a:srgbClr val="558ED5"/>
                </a:solidFill>
              </a:rPr>
              <a:t>con</a:t>
            </a:r>
            <a:r>
              <a:rPr sz="1348" spc="-20" dirty="0">
                <a:solidFill>
                  <a:srgbClr val="558ED5"/>
                </a:solidFill>
              </a:rPr>
              <a:t> </a:t>
            </a:r>
            <a:r>
              <a:rPr sz="1348" spc="-5" dirty="0">
                <a:solidFill>
                  <a:srgbClr val="558ED5"/>
                </a:solidFill>
              </a:rPr>
              <a:t>mutaciones</a:t>
            </a:r>
            <a:r>
              <a:rPr sz="1348" spc="-25" dirty="0">
                <a:solidFill>
                  <a:srgbClr val="558ED5"/>
                </a:solidFill>
              </a:rPr>
              <a:t> </a:t>
            </a:r>
            <a:r>
              <a:rPr sz="1348" spc="-5" dirty="0">
                <a:solidFill>
                  <a:srgbClr val="558ED5"/>
                </a:solidFill>
              </a:rPr>
              <a:t>sAML</a:t>
            </a:r>
            <a:endParaRPr sz="1348" dirty="0"/>
          </a:p>
        </p:txBody>
      </p:sp>
      <p:sp>
        <p:nvSpPr>
          <p:cNvPr id="5" name="object 5"/>
          <p:cNvSpPr txBox="1"/>
          <p:nvPr/>
        </p:nvSpPr>
        <p:spPr>
          <a:xfrm>
            <a:off x="2547563" y="3300077"/>
            <a:ext cx="1255752" cy="487714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solidFill>
                  <a:srgbClr val="00B050"/>
                </a:solidFill>
                <a:latin typeface="Calibri"/>
                <a:cs typeface="Calibri"/>
              </a:rPr>
              <a:t>sAML</a:t>
            </a:r>
            <a:r>
              <a:rPr sz="9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999" b="1" spc="5" dirty="0">
                <a:solidFill>
                  <a:srgbClr val="00B050"/>
                </a:solidFill>
                <a:latin typeface="Calibri"/>
                <a:cs typeface="Calibri"/>
              </a:rPr>
              <a:t>1</a:t>
            </a:r>
            <a:r>
              <a:rPr sz="9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999" b="1" spc="5" dirty="0">
                <a:solidFill>
                  <a:srgbClr val="00B050"/>
                </a:solidFill>
                <a:latin typeface="Calibri"/>
                <a:cs typeface="Calibri"/>
              </a:rPr>
              <a:t>=</a:t>
            </a:r>
            <a:r>
              <a:rPr sz="999" b="1" spc="-5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999" b="1" spc="5" dirty="0">
                <a:solidFill>
                  <a:srgbClr val="00B050"/>
                </a:solidFill>
                <a:latin typeface="Calibri"/>
                <a:cs typeface="Calibri"/>
              </a:rPr>
              <a:t>1</a:t>
            </a:r>
            <a:r>
              <a:rPr sz="9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00B050"/>
                </a:solidFill>
                <a:latin typeface="Calibri"/>
                <a:cs typeface="Calibri"/>
              </a:rPr>
              <a:t>mutación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endParaRPr sz="999">
              <a:latin typeface="Calibri"/>
              <a:cs typeface="Calibri"/>
            </a:endParaRPr>
          </a:p>
          <a:p>
            <a:pPr marL="12685"/>
            <a:r>
              <a:rPr sz="999" b="1" spc="5" dirty="0">
                <a:solidFill>
                  <a:srgbClr val="558ED5"/>
                </a:solidFill>
                <a:latin typeface="Calibri"/>
                <a:cs typeface="Calibri"/>
              </a:rPr>
              <a:t>sAML2&gt;=</a:t>
            </a:r>
            <a:r>
              <a:rPr sz="999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999" b="1" spc="5" dirty="0">
                <a:solidFill>
                  <a:srgbClr val="558ED5"/>
                </a:solidFill>
                <a:latin typeface="Calibri"/>
                <a:cs typeface="Calibri"/>
              </a:rPr>
              <a:t>2</a:t>
            </a:r>
            <a:r>
              <a:rPr sz="999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558ED5"/>
                </a:solidFill>
                <a:latin typeface="Calibri"/>
                <a:cs typeface="Calibri"/>
              </a:rPr>
              <a:t>mutaciones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07232" y="3869714"/>
            <a:ext cx="1288731" cy="37374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algn="ctr">
              <a:lnSpc>
                <a:spcPct val="106500"/>
              </a:lnSpc>
              <a:spcBef>
                <a:spcPts val="7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183140" cy="79213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219"/>
              </a:spcBef>
            </a:pP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LMA</a:t>
            </a:r>
            <a:r>
              <a:rPr sz="1348" b="1" spc="-35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con</a:t>
            </a:r>
            <a:r>
              <a:rPr sz="1348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WT1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68426" y="1290187"/>
            <a:ext cx="2673187" cy="262640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33992" y="1519944"/>
            <a:ext cx="231165" cy="23116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809944" y="1758403"/>
            <a:ext cx="783893" cy="530840"/>
          </a:xfrm>
          <a:prstGeom prst="rect">
            <a:avLst/>
          </a:prstGeom>
        </p:spPr>
        <p:txBody>
          <a:bodyPr vert="horz" wrap="square" lIns="0" tIns="65324" rIns="0" bIns="0" rtlCol="0">
            <a:spAutoFit/>
          </a:bodyPr>
          <a:lstStyle/>
          <a:p>
            <a:pPr marL="12685">
              <a:spcBef>
                <a:spcPts val="514"/>
              </a:spcBef>
            </a:pPr>
            <a:r>
              <a:rPr sz="749" spc="15" dirty="0">
                <a:latin typeface="Calibri"/>
                <a:cs typeface="Calibri"/>
              </a:rPr>
              <a:t>&lt;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spc="10" dirty="0">
                <a:latin typeface="Calibri"/>
                <a:cs typeface="Calibri"/>
              </a:rPr>
              <a:t>65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años</a:t>
            </a:r>
            <a:endParaRPr sz="749">
              <a:latin typeface="Calibri"/>
              <a:cs typeface="Calibri"/>
            </a:endParaRPr>
          </a:p>
          <a:p>
            <a:pPr marL="55178" marR="5074" indent="6342">
              <a:lnSpc>
                <a:spcPts val="1338"/>
              </a:lnSpc>
              <a:spcBef>
                <a:spcPts val="85"/>
              </a:spcBef>
            </a:pPr>
            <a:r>
              <a:rPr sz="749" spc="-15" dirty="0">
                <a:latin typeface="Calibri"/>
                <a:cs typeface="Calibri"/>
              </a:rPr>
              <a:t>P</a:t>
            </a:r>
            <a:r>
              <a:rPr sz="749" dirty="0">
                <a:latin typeface="Calibri"/>
                <a:cs typeface="Calibri"/>
              </a:rPr>
              <a:t>o</a:t>
            </a:r>
            <a:r>
              <a:rPr sz="749" spc="-5" dirty="0">
                <a:latin typeface="Calibri"/>
                <a:cs typeface="Calibri"/>
              </a:rPr>
              <a:t>c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10" dirty="0">
                <a:latin typeface="Calibri"/>
                <a:cs typeface="Calibri"/>
              </a:rPr>
              <a:t>s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mu</a:t>
            </a:r>
            <a:r>
              <a:rPr sz="749" spc="-10" dirty="0">
                <a:latin typeface="Calibri"/>
                <a:cs typeface="Calibri"/>
              </a:rPr>
              <a:t>t</a:t>
            </a:r>
            <a:r>
              <a:rPr sz="749" dirty="0">
                <a:latin typeface="Calibri"/>
                <a:cs typeface="Calibri"/>
              </a:rPr>
              <a:t>acione</a:t>
            </a:r>
            <a:r>
              <a:rPr sz="749" spc="10" dirty="0">
                <a:latin typeface="Calibri"/>
                <a:cs typeface="Calibri"/>
              </a:rPr>
              <a:t>s  </a:t>
            </a:r>
            <a:r>
              <a:rPr sz="749" spc="5" dirty="0">
                <a:latin typeface="Calibri"/>
                <a:cs typeface="Calibri"/>
              </a:rPr>
              <a:t>R</a:t>
            </a:r>
            <a:r>
              <a:rPr sz="749" dirty="0">
                <a:latin typeface="Calibri"/>
                <a:cs typeface="Calibri"/>
              </a:rPr>
              <a:t>ies</a:t>
            </a:r>
            <a:r>
              <a:rPr sz="749" spc="-5" dirty="0">
                <a:latin typeface="Calibri"/>
                <a:cs typeface="Calibri"/>
              </a:rPr>
              <a:t>g</a:t>
            </a:r>
            <a:r>
              <a:rPr sz="749" spc="15" dirty="0">
                <a:latin typeface="Calibri"/>
                <a:cs typeface="Calibri"/>
              </a:rPr>
              <a:t>o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I</a:t>
            </a:r>
            <a:r>
              <a:rPr sz="749" spc="-10" dirty="0">
                <a:latin typeface="Calibri"/>
                <a:cs typeface="Calibri"/>
              </a:rPr>
              <a:t>nt</a:t>
            </a:r>
            <a:r>
              <a:rPr sz="749" dirty="0">
                <a:latin typeface="Calibri"/>
                <a:cs typeface="Calibri"/>
              </a:rPr>
              <a:t>ermedi</a:t>
            </a:r>
            <a:r>
              <a:rPr sz="749" spc="15" dirty="0">
                <a:latin typeface="Calibri"/>
                <a:cs typeface="Calibri"/>
              </a:rPr>
              <a:t>o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183140" cy="79213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219"/>
              </a:spcBef>
            </a:pP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LMA</a:t>
            </a:r>
            <a:r>
              <a:rPr sz="1348" b="1" spc="-35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con</a:t>
            </a:r>
            <a:r>
              <a:rPr sz="1348" b="1" spc="-30" dirty="0">
                <a:solidFill>
                  <a:srgbClr val="558ED5"/>
                </a:solidFill>
                <a:latin typeface="Calibri"/>
                <a:cs typeface="Calibri"/>
              </a:rPr>
              <a:t> </a:t>
            </a:r>
            <a:r>
              <a:rPr sz="1348" b="1" spc="-5" dirty="0">
                <a:solidFill>
                  <a:srgbClr val="558ED5"/>
                </a:solidFill>
                <a:latin typeface="Calibri"/>
                <a:cs typeface="Calibri"/>
              </a:rPr>
              <a:t>WT1</a:t>
            </a:r>
            <a:endParaRPr sz="1348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334436" y="1516542"/>
            <a:ext cx="2392332" cy="2221753"/>
          </a:xfrm>
          <a:prstGeom prst="rect">
            <a:avLst/>
          </a:prstGeom>
        </p:spPr>
      </p:pic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908622" y="1405649"/>
            <a:ext cx="1329321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Perfil</a:t>
            </a:r>
            <a:r>
              <a:rPr sz="749" b="1" u="sng" spc="-2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7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molecular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según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momento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977077" y="3395397"/>
            <a:ext cx="341209" cy="24431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lnSpc>
                <a:spcPts val="893"/>
              </a:lnSpc>
              <a:spcBef>
                <a:spcPts val="135"/>
              </a:spcBef>
            </a:pPr>
            <a:r>
              <a:rPr sz="749" dirty="0">
                <a:latin typeface="Calibri"/>
                <a:cs typeface="Calibri"/>
              </a:rPr>
              <a:t>*&lt;0,05</a:t>
            </a:r>
            <a:endParaRPr sz="749">
              <a:latin typeface="Calibri"/>
              <a:cs typeface="Calibri"/>
            </a:endParaRPr>
          </a:p>
          <a:p>
            <a:pPr marL="12685">
              <a:lnSpc>
                <a:spcPts val="893"/>
              </a:lnSpc>
            </a:pPr>
            <a:r>
              <a:rPr sz="749" dirty="0">
                <a:latin typeface="Calibri"/>
                <a:cs typeface="Calibri"/>
              </a:rPr>
              <a:t>**&lt;0,01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658807" y="2175228"/>
            <a:ext cx="3856680" cy="1162522"/>
            <a:chOff x="2656448" y="2177910"/>
            <a:chExt cx="3861435" cy="116395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56448" y="2177910"/>
              <a:ext cx="3861077" cy="116392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341943" y="280594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296539" y="2054084"/>
            <a:ext cx="106549" cy="360680"/>
          </a:xfrm>
          <a:prstGeom prst="rect">
            <a:avLst/>
          </a:prstGeom>
          <a:ln w="5359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spcBef>
                <a:spcPts val="45"/>
              </a:spcBef>
            </a:pPr>
            <a:endParaRPr sz="649">
              <a:latin typeface="Times New Roman"/>
              <a:cs typeface="Times New Roman"/>
            </a:endParaRPr>
          </a:p>
          <a:p>
            <a:pPr marL="50739"/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324053" y="2379134"/>
            <a:ext cx="263835" cy="188363"/>
            <a:chOff x="3322514" y="2382067"/>
            <a:chExt cx="264160" cy="188595"/>
          </a:xfrm>
        </p:grpSpPr>
        <p:sp>
          <p:nvSpPr>
            <p:cNvPr id="10" name="object 10"/>
            <p:cNvSpPr/>
            <p:nvPr/>
          </p:nvSpPr>
          <p:spPr>
            <a:xfrm>
              <a:off x="3325371" y="238492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538209" y="2567358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229072" y="2710177"/>
            <a:ext cx="57714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4220753" y="2776773"/>
            <a:ext cx="45664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5" y="0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6159461" y="2826617"/>
            <a:ext cx="57714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974824" y="2184492"/>
            <a:ext cx="3224998" cy="712227"/>
            <a:chOff x="2972854" y="2187185"/>
            <a:chExt cx="3228975" cy="713105"/>
          </a:xfrm>
        </p:grpSpPr>
        <p:sp>
          <p:nvSpPr>
            <p:cNvPr id="16" name="object 16"/>
            <p:cNvSpPr/>
            <p:nvPr/>
          </p:nvSpPr>
          <p:spPr>
            <a:xfrm>
              <a:off x="6153090" y="289716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975711" y="2190042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19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106302" y="2597764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3393365" y="2446477"/>
            <a:ext cx="237198" cy="9023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8054"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**   </a:t>
            </a:r>
            <a:r>
              <a:rPr sz="499" spc="60" dirty="0">
                <a:latin typeface="Calibri"/>
                <a:cs typeface="Calibri"/>
              </a:rPr>
              <a:t> </a:t>
            </a:r>
            <a:r>
              <a:rPr sz="749" baseline="-44444" dirty="0">
                <a:latin typeface="Calibri"/>
                <a:cs typeface="Calibri"/>
              </a:rPr>
              <a:t>*</a:t>
            </a:r>
            <a:endParaRPr sz="749" baseline="-44444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3085506" y="2335311"/>
            <a:ext cx="388776" cy="180752"/>
            <a:chOff x="3083673" y="2338190"/>
            <a:chExt cx="389255" cy="180975"/>
          </a:xfrm>
        </p:grpSpPr>
        <p:sp>
          <p:nvSpPr>
            <p:cNvPr id="21" name="object 21"/>
            <p:cNvSpPr/>
            <p:nvPr/>
          </p:nvSpPr>
          <p:spPr>
            <a:xfrm>
              <a:off x="3424191" y="251615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3086530" y="234104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211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5118627" y="2054602"/>
            <a:ext cx="106549" cy="659111"/>
          </a:xfrm>
          <a:prstGeom prst="rect">
            <a:avLst/>
          </a:prstGeom>
          <a:ln w="5359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 marL="34883">
              <a:lnSpc>
                <a:spcPts val="415"/>
              </a:lnSpc>
              <a:spcBef>
                <a:spcPts val="419"/>
              </a:spcBef>
            </a:pPr>
            <a:r>
              <a:rPr sz="499" dirty="0">
                <a:latin typeface="Calibri"/>
                <a:cs typeface="Calibri"/>
              </a:rPr>
              <a:t>**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5118627" y="2685669"/>
            <a:ext cx="91327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211" y="0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2962488" y="2054083"/>
            <a:ext cx="106549" cy="151393"/>
          </a:xfrm>
          <a:prstGeom prst="rect">
            <a:avLst/>
          </a:prstGeom>
          <a:ln w="5359">
            <a:solidFill>
              <a:srgbClr val="000000"/>
            </a:solidFill>
          </a:ln>
        </p:spPr>
        <p:txBody>
          <a:bodyPr vert="horz" wrap="square" lIns="0" tIns="22198" rIns="0" bIns="0" rtlCol="0">
            <a:spAutoFit/>
          </a:bodyPr>
          <a:lstStyle/>
          <a:p>
            <a:pPr marL="60253">
              <a:lnSpc>
                <a:spcPts val="529"/>
              </a:lnSpc>
              <a:spcBef>
                <a:spcPts val="175"/>
              </a:spcBef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  <a:p>
            <a:pPr marL="20930">
              <a:lnSpc>
                <a:spcPts val="529"/>
              </a:lnSpc>
            </a:pPr>
            <a:r>
              <a:rPr sz="499" dirty="0">
                <a:latin typeface="Calibri"/>
                <a:cs typeface="Calibri"/>
              </a:rPr>
              <a:t>**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002035" y="2128369"/>
            <a:ext cx="45664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45605" y="0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4095699" y="2054083"/>
            <a:ext cx="106549" cy="594558"/>
          </a:xfrm>
          <a:prstGeom prst="rect">
            <a:avLst/>
          </a:prstGeom>
          <a:ln w="5359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99">
              <a:latin typeface="Times New Roman"/>
              <a:cs typeface="Times New Roman"/>
            </a:endParaRPr>
          </a:p>
          <a:p>
            <a:pPr>
              <a:spcBef>
                <a:spcPts val="50"/>
              </a:spcBef>
            </a:pPr>
            <a:endParaRPr sz="549">
              <a:latin typeface="Times New Roman"/>
              <a:cs typeface="Times New Roman"/>
            </a:endParaRPr>
          </a:p>
          <a:p>
            <a:pPr marL="60253">
              <a:lnSpc>
                <a:spcPts val="499"/>
              </a:lnSpc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  <a:p>
            <a:pPr marL="16490">
              <a:lnSpc>
                <a:spcPts val="499"/>
              </a:lnSpc>
            </a:pPr>
            <a:r>
              <a:rPr sz="499" dirty="0">
                <a:latin typeface="Calibri"/>
                <a:cs typeface="Calibri"/>
              </a:rPr>
              <a:t>**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135236" y="2542895"/>
            <a:ext cx="45664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5" y="0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 txBox="1"/>
          <p:nvPr/>
        </p:nvSpPr>
        <p:spPr>
          <a:xfrm>
            <a:off x="4350543" y="2672506"/>
            <a:ext cx="86888" cy="14242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1225">
              <a:lnSpc>
                <a:spcPts val="549"/>
              </a:lnSpc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  <a:p>
            <a:pPr marL="12685">
              <a:lnSpc>
                <a:spcPts val="549"/>
              </a:lnSpc>
            </a:pPr>
            <a:r>
              <a:rPr sz="499" dirty="0">
                <a:latin typeface="Calibri"/>
                <a:cs typeface="Calibri"/>
              </a:rPr>
              <a:t>*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371396" y="2738282"/>
            <a:ext cx="45664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605" y="0"/>
                </a:lnTo>
              </a:path>
            </a:pathLst>
          </a:custGeom>
          <a:ln w="53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 txBox="1"/>
          <p:nvPr/>
        </p:nvSpPr>
        <p:spPr>
          <a:xfrm>
            <a:off x="3103854" y="2196477"/>
            <a:ext cx="103378" cy="16484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6003">
              <a:lnSpc>
                <a:spcPts val="594"/>
              </a:lnSpc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**</a:t>
            </a:r>
            <a:endParaRPr sz="499">
              <a:latin typeface="Calibri"/>
              <a:cs typeface="Calibri"/>
            </a:endParaRPr>
          </a:p>
          <a:p>
            <a:pPr marL="12685">
              <a:lnSpc>
                <a:spcPts val="594"/>
              </a:lnSpc>
            </a:pPr>
            <a:r>
              <a:rPr sz="499" dirty="0">
                <a:latin typeface="Calibri"/>
                <a:cs typeface="Calibri"/>
              </a:rPr>
              <a:t>**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3121571" y="2259900"/>
            <a:ext cx="502301" cy="238466"/>
            <a:chOff x="3119783" y="2262687"/>
            <a:chExt cx="502920" cy="238760"/>
          </a:xfrm>
        </p:grpSpPr>
        <p:sp>
          <p:nvSpPr>
            <p:cNvPr id="33" name="object 33"/>
            <p:cNvSpPr/>
            <p:nvPr/>
          </p:nvSpPr>
          <p:spPr>
            <a:xfrm>
              <a:off x="3122640" y="226554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19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574180" y="2497985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3427680" y="2379696"/>
            <a:ext cx="256224" cy="9023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8054">
              <a:spcBef>
                <a:spcPts val="105"/>
              </a:spcBef>
            </a:pPr>
            <a:r>
              <a:rPr sz="499" dirty="0">
                <a:latin typeface="Calibri"/>
                <a:cs typeface="Calibri"/>
              </a:rPr>
              <a:t>**   </a:t>
            </a:r>
            <a:r>
              <a:rPr sz="749" baseline="-44444" dirty="0">
                <a:latin typeface="Calibri"/>
                <a:cs typeface="Calibri"/>
              </a:rPr>
              <a:t>**</a:t>
            </a:r>
            <a:endParaRPr sz="749" baseline="-44444">
              <a:latin typeface="Calibri"/>
              <a:cs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4268319" y="1758580"/>
            <a:ext cx="607581" cy="187094"/>
          </a:xfrm>
          <a:custGeom>
            <a:avLst/>
            <a:gdLst/>
            <a:ahLst/>
            <a:cxnLst/>
            <a:rect l="l" t="t" r="r" b="b"/>
            <a:pathLst>
              <a:path w="608329" h="187325">
                <a:moveTo>
                  <a:pt x="576973" y="0"/>
                </a:moveTo>
                <a:lnTo>
                  <a:pt x="31140" y="0"/>
                </a:lnTo>
                <a:lnTo>
                  <a:pt x="19020" y="2447"/>
                </a:lnTo>
                <a:lnTo>
                  <a:pt x="9121" y="9121"/>
                </a:lnTo>
                <a:lnTo>
                  <a:pt x="2447" y="19020"/>
                </a:lnTo>
                <a:lnTo>
                  <a:pt x="0" y="31140"/>
                </a:lnTo>
                <a:lnTo>
                  <a:pt x="0" y="155689"/>
                </a:lnTo>
                <a:lnTo>
                  <a:pt x="2447" y="167809"/>
                </a:lnTo>
                <a:lnTo>
                  <a:pt x="9121" y="177707"/>
                </a:lnTo>
                <a:lnTo>
                  <a:pt x="19020" y="184382"/>
                </a:lnTo>
                <a:lnTo>
                  <a:pt x="31140" y="186829"/>
                </a:lnTo>
                <a:lnTo>
                  <a:pt x="576973" y="186829"/>
                </a:lnTo>
                <a:lnTo>
                  <a:pt x="589093" y="184382"/>
                </a:lnTo>
                <a:lnTo>
                  <a:pt x="598992" y="177707"/>
                </a:lnTo>
                <a:lnTo>
                  <a:pt x="605666" y="167809"/>
                </a:lnTo>
                <a:lnTo>
                  <a:pt x="608114" y="155689"/>
                </a:lnTo>
                <a:lnTo>
                  <a:pt x="608114" y="31140"/>
                </a:lnTo>
                <a:lnTo>
                  <a:pt x="605666" y="19020"/>
                </a:lnTo>
                <a:lnTo>
                  <a:pt x="598992" y="9121"/>
                </a:lnTo>
                <a:lnTo>
                  <a:pt x="589093" y="2447"/>
                </a:lnTo>
                <a:lnTo>
                  <a:pt x="576973" y="0"/>
                </a:lnTo>
                <a:close/>
              </a:path>
            </a:pathLst>
          </a:custGeom>
          <a:solidFill>
            <a:srgbClr val="E6B9B8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7" name="object 37"/>
          <p:cNvGrpSpPr/>
          <p:nvPr/>
        </p:nvGrpSpPr>
        <p:grpSpPr>
          <a:xfrm>
            <a:off x="2810493" y="2053407"/>
            <a:ext cx="2272403" cy="1321710"/>
            <a:chOff x="2808320" y="2055939"/>
            <a:chExt cx="2275205" cy="1323340"/>
          </a:xfrm>
        </p:grpSpPr>
        <p:sp>
          <p:nvSpPr>
            <p:cNvPr id="38" name="object 38"/>
            <p:cNvSpPr/>
            <p:nvPr/>
          </p:nvSpPr>
          <p:spPr>
            <a:xfrm>
              <a:off x="3458550" y="2448589"/>
              <a:ext cx="45720" cy="0"/>
            </a:xfrm>
            <a:custGeom>
              <a:avLst/>
              <a:gdLst/>
              <a:ahLst/>
              <a:cxnLst/>
              <a:rect l="l" t="t" r="r" b="b"/>
              <a:pathLst>
                <a:path w="45720">
                  <a:moveTo>
                    <a:pt x="0" y="0"/>
                  </a:moveTo>
                  <a:lnTo>
                    <a:pt x="45605" y="0"/>
                  </a:lnTo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08320" y="3304655"/>
              <a:ext cx="74168" cy="7416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85319" y="3276269"/>
              <a:ext cx="74168" cy="7416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86547" y="3276269"/>
              <a:ext cx="74168" cy="7416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09170" y="3274250"/>
              <a:ext cx="74168" cy="741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838881" y="2055939"/>
              <a:ext cx="117475" cy="1052195"/>
            </a:xfrm>
            <a:custGeom>
              <a:avLst/>
              <a:gdLst/>
              <a:ahLst/>
              <a:cxnLst/>
              <a:rect l="l" t="t" r="r" b="b"/>
              <a:pathLst>
                <a:path w="117475" h="1052195">
                  <a:moveTo>
                    <a:pt x="117093" y="0"/>
                  </a:moveTo>
                  <a:lnTo>
                    <a:pt x="0" y="0"/>
                  </a:lnTo>
                  <a:lnTo>
                    <a:pt x="0" y="1052080"/>
                  </a:lnTo>
                  <a:lnTo>
                    <a:pt x="117093" y="1052080"/>
                  </a:lnTo>
                  <a:lnTo>
                    <a:pt x="117093" y="0"/>
                  </a:lnTo>
                  <a:close/>
                </a:path>
              </a:pathLst>
            </a:custGeom>
            <a:solidFill>
              <a:srgbClr val="FFFFFF">
                <a:alpha val="697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4405473" y="1773814"/>
            <a:ext cx="332964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latin typeface="Calibri"/>
                <a:cs typeface="Calibri"/>
              </a:rPr>
              <a:t>Recaída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3478175" y="1761212"/>
            <a:ext cx="607581" cy="187094"/>
          </a:xfrm>
          <a:custGeom>
            <a:avLst/>
            <a:gdLst/>
            <a:ahLst/>
            <a:cxnLst/>
            <a:rect l="l" t="t" r="r" b="b"/>
            <a:pathLst>
              <a:path w="608329" h="187325">
                <a:moveTo>
                  <a:pt x="576973" y="0"/>
                </a:moveTo>
                <a:lnTo>
                  <a:pt x="31140" y="0"/>
                </a:lnTo>
                <a:lnTo>
                  <a:pt x="19020" y="2447"/>
                </a:lnTo>
                <a:lnTo>
                  <a:pt x="9121" y="9121"/>
                </a:lnTo>
                <a:lnTo>
                  <a:pt x="2447" y="19020"/>
                </a:lnTo>
                <a:lnTo>
                  <a:pt x="0" y="31140"/>
                </a:lnTo>
                <a:lnTo>
                  <a:pt x="0" y="155689"/>
                </a:lnTo>
                <a:lnTo>
                  <a:pt x="2447" y="167809"/>
                </a:lnTo>
                <a:lnTo>
                  <a:pt x="9121" y="177707"/>
                </a:lnTo>
                <a:lnTo>
                  <a:pt x="19020" y="184382"/>
                </a:lnTo>
                <a:lnTo>
                  <a:pt x="31140" y="186829"/>
                </a:lnTo>
                <a:lnTo>
                  <a:pt x="576973" y="186829"/>
                </a:lnTo>
                <a:lnTo>
                  <a:pt x="589093" y="184382"/>
                </a:lnTo>
                <a:lnTo>
                  <a:pt x="598992" y="177707"/>
                </a:lnTo>
                <a:lnTo>
                  <a:pt x="605666" y="167809"/>
                </a:lnTo>
                <a:lnTo>
                  <a:pt x="608114" y="155689"/>
                </a:lnTo>
                <a:lnTo>
                  <a:pt x="608114" y="31140"/>
                </a:lnTo>
                <a:lnTo>
                  <a:pt x="605666" y="19020"/>
                </a:lnTo>
                <a:lnTo>
                  <a:pt x="598992" y="9121"/>
                </a:lnTo>
                <a:lnTo>
                  <a:pt x="589093" y="2447"/>
                </a:lnTo>
                <a:lnTo>
                  <a:pt x="576973" y="0"/>
                </a:lnTo>
                <a:close/>
              </a:path>
            </a:pathLst>
          </a:custGeom>
          <a:solidFill>
            <a:srgbClr val="B9CDE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6" name="object 46"/>
          <p:cNvSpPr txBox="1"/>
          <p:nvPr/>
        </p:nvSpPr>
        <p:spPr>
          <a:xfrm>
            <a:off x="3539969" y="1775526"/>
            <a:ext cx="485810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latin typeface="Calibri"/>
                <a:cs typeface="Calibri"/>
              </a:rPr>
              <a:t>Diagnóstico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5058464" y="1758580"/>
            <a:ext cx="607581" cy="187094"/>
          </a:xfrm>
          <a:custGeom>
            <a:avLst/>
            <a:gdLst/>
            <a:ahLst/>
            <a:cxnLst/>
            <a:rect l="l" t="t" r="r" b="b"/>
            <a:pathLst>
              <a:path w="608329" h="187325">
                <a:moveTo>
                  <a:pt x="576973" y="0"/>
                </a:moveTo>
                <a:lnTo>
                  <a:pt x="31140" y="0"/>
                </a:lnTo>
                <a:lnTo>
                  <a:pt x="19020" y="2447"/>
                </a:lnTo>
                <a:lnTo>
                  <a:pt x="9121" y="9121"/>
                </a:lnTo>
                <a:lnTo>
                  <a:pt x="2447" y="19020"/>
                </a:lnTo>
                <a:lnTo>
                  <a:pt x="0" y="31140"/>
                </a:lnTo>
                <a:lnTo>
                  <a:pt x="0" y="155689"/>
                </a:lnTo>
                <a:lnTo>
                  <a:pt x="2447" y="167809"/>
                </a:lnTo>
                <a:lnTo>
                  <a:pt x="9121" y="177707"/>
                </a:lnTo>
                <a:lnTo>
                  <a:pt x="19020" y="184382"/>
                </a:lnTo>
                <a:lnTo>
                  <a:pt x="31140" y="186829"/>
                </a:lnTo>
                <a:lnTo>
                  <a:pt x="576973" y="186829"/>
                </a:lnTo>
                <a:lnTo>
                  <a:pt x="589093" y="184382"/>
                </a:lnTo>
                <a:lnTo>
                  <a:pt x="598992" y="177707"/>
                </a:lnTo>
                <a:lnTo>
                  <a:pt x="605666" y="167809"/>
                </a:lnTo>
                <a:lnTo>
                  <a:pt x="608114" y="155689"/>
                </a:lnTo>
                <a:lnTo>
                  <a:pt x="608114" y="31140"/>
                </a:lnTo>
                <a:lnTo>
                  <a:pt x="605666" y="19020"/>
                </a:lnTo>
                <a:lnTo>
                  <a:pt x="598992" y="9121"/>
                </a:lnTo>
                <a:lnTo>
                  <a:pt x="589093" y="2447"/>
                </a:lnTo>
                <a:lnTo>
                  <a:pt x="576973" y="0"/>
                </a:lnTo>
                <a:close/>
              </a:path>
            </a:pathLst>
          </a:custGeom>
          <a:solidFill>
            <a:srgbClr val="D7E4B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8" name="object 48"/>
          <p:cNvSpPr txBox="1"/>
          <p:nvPr/>
        </p:nvSpPr>
        <p:spPr>
          <a:xfrm>
            <a:off x="5130068" y="1773814"/>
            <a:ext cx="466150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latin typeface="Calibri"/>
                <a:cs typeface="Calibri"/>
              </a:rPr>
              <a:t>Resistencia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3375750" y="1676733"/>
            <a:ext cx="759793" cy="341209"/>
          </a:xfrm>
          <a:custGeom>
            <a:avLst/>
            <a:gdLst/>
            <a:ahLst/>
            <a:cxnLst/>
            <a:rect l="l" t="t" r="r" b="b"/>
            <a:pathLst>
              <a:path w="760729" h="341630">
                <a:moveTo>
                  <a:pt x="760425" y="0"/>
                </a:moveTo>
                <a:lnTo>
                  <a:pt x="0" y="0"/>
                </a:lnTo>
                <a:lnTo>
                  <a:pt x="0" y="341401"/>
                </a:lnTo>
                <a:lnTo>
                  <a:pt x="760425" y="341401"/>
                </a:lnTo>
                <a:lnTo>
                  <a:pt x="760425" y="0"/>
                </a:lnTo>
                <a:close/>
              </a:path>
            </a:pathLst>
          </a:custGeom>
          <a:solidFill>
            <a:srgbClr val="FFFFFF">
              <a:alpha val="69798"/>
            </a:srgbClr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0" name="object 50"/>
          <p:cNvSpPr/>
          <p:nvPr/>
        </p:nvSpPr>
        <p:spPr>
          <a:xfrm>
            <a:off x="3083959" y="2055564"/>
            <a:ext cx="213097" cy="1050899"/>
          </a:xfrm>
          <a:custGeom>
            <a:avLst/>
            <a:gdLst/>
            <a:ahLst/>
            <a:cxnLst/>
            <a:rect l="l" t="t" r="r" b="b"/>
            <a:pathLst>
              <a:path w="213360" h="1052195">
                <a:moveTo>
                  <a:pt x="212839" y="0"/>
                </a:moveTo>
                <a:lnTo>
                  <a:pt x="0" y="0"/>
                </a:lnTo>
                <a:lnTo>
                  <a:pt x="0" y="1052093"/>
                </a:lnTo>
                <a:lnTo>
                  <a:pt x="212839" y="1052093"/>
                </a:lnTo>
                <a:lnTo>
                  <a:pt x="212839" y="0"/>
                </a:lnTo>
                <a:close/>
              </a:path>
            </a:pathLst>
          </a:custGeom>
          <a:solidFill>
            <a:srgbClr val="FFFFFF">
              <a:alpha val="69798"/>
            </a:srgbClr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1" name="object 51"/>
          <p:cNvSpPr/>
          <p:nvPr/>
        </p:nvSpPr>
        <p:spPr>
          <a:xfrm>
            <a:off x="3418015" y="2074350"/>
            <a:ext cx="677979" cy="1050899"/>
          </a:xfrm>
          <a:custGeom>
            <a:avLst/>
            <a:gdLst/>
            <a:ahLst/>
            <a:cxnLst/>
            <a:rect l="l" t="t" r="r" b="b"/>
            <a:pathLst>
              <a:path w="678814" h="1052195">
                <a:moveTo>
                  <a:pt x="678522" y="0"/>
                </a:moveTo>
                <a:lnTo>
                  <a:pt x="0" y="0"/>
                </a:lnTo>
                <a:lnTo>
                  <a:pt x="0" y="1052080"/>
                </a:lnTo>
                <a:lnTo>
                  <a:pt x="678522" y="1052080"/>
                </a:lnTo>
                <a:lnTo>
                  <a:pt x="678522" y="0"/>
                </a:lnTo>
                <a:close/>
              </a:path>
            </a:pathLst>
          </a:custGeom>
          <a:solidFill>
            <a:srgbClr val="FFFFFF">
              <a:alpha val="69798"/>
            </a:srgbClr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52" name="object 52"/>
          <p:cNvGrpSpPr/>
          <p:nvPr/>
        </p:nvGrpSpPr>
        <p:grpSpPr>
          <a:xfrm>
            <a:off x="4203380" y="1667473"/>
            <a:ext cx="2281916" cy="1433967"/>
            <a:chOff x="4202925" y="1669529"/>
            <a:chExt cx="2284730" cy="1435735"/>
          </a:xfrm>
        </p:grpSpPr>
        <p:sp>
          <p:nvSpPr>
            <p:cNvPr id="53" name="object 53"/>
            <p:cNvSpPr/>
            <p:nvPr/>
          </p:nvSpPr>
          <p:spPr>
            <a:xfrm>
              <a:off x="4997678" y="1669529"/>
              <a:ext cx="760730" cy="341630"/>
            </a:xfrm>
            <a:custGeom>
              <a:avLst/>
              <a:gdLst/>
              <a:ahLst/>
              <a:cxnLst/>
              <a:rect l="l" t="t" r="r" b="b"/>
              <a:pathLst>
                <a:path w="760729" h="341630">
                  <a:moveTo>
                    <a:pt x="760425" y="0"/>
                  </a:moveTo>
                  <a:lnTo>
                    <a:pt x="0" y="0"/>
                  </a:lnTo>
                  <a:lnTo>
                    <a:pt x="0" y="341401"/>
                  </a:lnTo>
                  <a:lnTo>
                    <a:pt x="760425" y="341401"/>
                  </a:lnTo>
                  <a:lnTo>
                    <a:pt x="760425" y="0"/>
                  </a:lnTo>
                  <a:close/>
                </a:path>
              </a:pathLst>
            </a:custGeom>
            <a:solidFill>
              <a:srgbClr val="FFFFFF">
                <a:alpha val="697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119301" y="2057135"/>
              <a:ext cx="106680" cy="1042035"/>
            </a:xfrm>
            <a:custGeom>
              <a:avLst/>
              <a:gdLst/>
              <a:ahLst/>
              <a:cxnLst/>
              <a:rect l="l" t="t" r="r" b="b"/>
              <a:pathLst>
                <a:path w="106679" h="1042035">
                  <a:moveTo>
                    <a:pt x="0" y="0"/>
                  </a:moveTo>
                  <a:lnTo>
                    <a:pt x="106413" y="0"/>
                  </a:lnTo>
                  <a:lnTo>
                    <a:pt x="106413" y="1041463"/>
                  </a:lnTo>
                  <a:lnTo>
                    <a:pt x="0" y="1041463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202925" y="2050097"/>
              <a:ext cx="2284730" cy="1055370"/>
            </a:xfrm>
            <a:custGeom>
              <a:avLst/>
              <a:gdLst/>
              <a:ahLst/>
              <a:cxnLst/>
              <a:rect l="l" t="t" r="r" b="b"/>
              <a:pathLst>
                <a:path w="2284729" h="1055370">
                  <a:moveTo>
                    <a:pt x="916368" y="0"/>
                  </a:moveTo>
                  <a:lnTo>
                    <a:pt x="0" y="0"/>
                  </a:lnTo>
                  <a:lnTo>
                    <a:pt x="0" y="1052080"/>
                  </a:lnTo>
                  <a:lnTo>
                    <a:pt x="916368" y="1052080"/>
                  </a:lnTo>
                  <a:lnTo>
                    <a:pt x="916368" y="0"/>
                  </a:lnTo>
                  <a:close/>
                </a:path>
                <a:path w="2284729" h="1055370">
                  <a:moveTo>
                    <a:pt x="2284463" y="2997"/>
                  </a:moveTo>
                  <a:lnTo>
                    <a:pt x="1024343" y="2997"/>
                  </a:lnTo>
                  <a:lnTo>
                    <a:pt x="1024343" y="1055077"/>
                  </a:lnTo>
                  <a:lnTo>
                    <a:pt x="2284463" y="1055077"/>
                  </a:lnTo>
                  <a:lnTo>
                    <a:pt x="2284463" y="2997"/>
                  </a:lnTo>
                  <a:close/>
                </a:path>
              </a:pathLst>
            </a:custGeom>
            <a:solidFill>
              <a:srgbClr val="FFFFFF">
                <a:alpha val="697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588016" y="3752133"/>
            <a:ext cx="4410352" cy="636755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 marR="5074">
              <a:lnSpc>
                <a:spcPct val="100099"/>
              </a:lnSpc>
              <a:spcBef>
                <a:spcPts val="110"/>
              </a:spcBef>
            </a:pPr>
            <a:r>
              <a:rPr sz="999" dirty="0">
                <a:latin typeface="Cambria"/>
                <a:cs typeface="Cambria"/>
              </a:rPr>
              <a:t>F</a:t>
            </a:r>
            <a:r>
              <a:rPr sz="999" spc="-105" dirty="0">
                <a:latin typeface="Cambria"/>
                <a:cs typeface="Cambria"/>
              </a:rPr>
              <a:t>L</a:t>
            </a:r>
            <a:r>
              <a:rPr sz="999" dirty="0">
                <a:latin typeface="Cambria"/>
                <a:cs typeface="Cambria"/>
              </a:rPr>
              <a:t>T</a:t>
            </a:r>
            <a:r>
              <a:rPr sz="999" spc="5" dirty="0">
                <a:latin typeface="Cambria"/>
                <a:cs typeface="Cambria"/>
              </a:rPr>
              <a:t>3</a:t>
            </a:r>
            <a:r>
              <a:rPr sz="449" dirty="0">
                <a:latin typeface="Cambria"/>
                <a:cs typeface="Cambria"/>
              </a:rPr>
              <a:t>ITD</a:t>
            </a:r>
            <a:r>
              <a:rPr sz="449" spc="-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is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th</a:t>
            </a:r>
            <a:r>
              <a:rPr sz="999" spc="5" dirty="0">
                <a:latin typeface="Cambria"/>
                <a:cs typeface="Cambria"/>
              </a:rPr>
              <a:t>e</a:t>
            </a:r>
            <a:r>
              <a:rPr sz="999" dirty="0">
                <a:latin typeface="Cambria"/>
                <a:cs typeface="Cambria"/>
              </a:rPr>
              <a:t> on</a:t>
            </a:r>
            <a:r>
              <a:rPr sz="999" spc="-25" dirty="0">
                <a:latin typeface="Cambria"/>
                <a:cs typeface="Cambria"/>
              </a:rPr>
              <a:t>l</a:t>
            </a:r>
            <a:r>
              <a:rPr sz="999" spc="5" dirty="0">
                <a:latin typeface="Cambria"/>
                <a:cs typeface="Cambria"/>
              </a:rPr>
              <a:t>y </a:t>
            </a:r>
            <a:r>
              <a:rPr sz="999" dirty="0">
                <a:latin typeface="Cambria"/>
                <a:cs typeface="Cambria"/>
              </a:rPr>
              <a:t>gen</a:t>
            </a:r>
            <a:r>
              <a:rPr sz="999" spc="5" dirty="0">
                <a:latin typeface="Cambria"/>
                <a:cs typeface="Cambria"/>
              </a:rPr>
              <a:t>e</a:t>
            </a:r>
            <a:r>
              <a:rPr sz="999" dirty="0">
                <a:latin typeface="Cambria"/>
                <a:cs typeface="Cambria"/>
              </a:rPr>
              <a:t> that</a:t>
            </a:r>
            <a:r>
              <a:rPr sz="999" spc="5" dirty="0">
                <a:latin typeface="Cambria"/>
                <a:cs typeface="Cambria"/>
              </a:rPr>
              <a:t> d</a:t>
            </a:r>
            <a:r>
              <a:rPr sz="999" dirty="0">
                <a:latin typeface="Cambria"/>
                <a:cs typeface="Cambria"/>
              </a:rPr>
              <a:t>el</a:t>
            </a:r>
            <a:r>
              <a:rPr sz="999" spc="-25" dirty="0">
                <a:latin typeface="Cambria"/>
                <a:cs typeface="Cambria"/>
              </a:rPr>
              <a:t>i</a:t>
            </a:r>
            <a:r>
              <a:rPr sz="999" spc="-15" dirty="0">
                <a:latin typeface="Cambria"/>
                <a:cs typeface="Cambria"/>
              </a:rPr>
              <a:t>v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rs </a:t>
            </a:r>
            <a:r>
              <a:rPr sz="999" dirty="0">
                <a:latin typeface="Cambria"/>
                <a:cs typeface="Cambria"/>
              </a:rPr>
              <a:t>in</a:t>
            </a:r>
            <a:r>
              <a:rPr sz="999" spc="5" dirty="0">
                <a:latin typeface="Cambria"/>
                <a:cs typeface="Cambria"/>
              </a:rPr>
              <a:t>d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p</a:t>
            </a:r>
            <a:r>
              <a:rPr sz="999" dirty="0">
                <a:latin typeface="Cambria"/>
                <a:cs typeface="Cambria"/>
              </a:rPr>
              <a:t>en</a:t>
            </a:r>
            <a:r>
              <a:rPr sz="999" spc="5" dirty="0">
                <a:latin typeface="Cambria"/>
                <a:cs typeface="Cambria"/>
              </a:rPr>
              <a:t>d</a:t>
            </a:r>
            <a:r>
              <a:rPr sz="999" dirty="0">
                <a:latin typeface="Cambria"/>
                <a:cs typeface="Cambria"/>
              </a:rPr>
              <a:t>ent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p</a:t>
            </a:r>
            <a:r>
              <a:rPr sz="999" spc="-10" dirty="0">
                <a:latin typeface="Cambria"/>
                <a:cs typeface="Cambria"/>
              </a:rPr>
              <a:t>r</a:t>
            </a:r>
            <a:r>
              <a:rPr sz="999" dirty="0">
                <a:latin typeface="Cambria"/>
                <a:cs typeface="Cambria"/>
              </a:rPr>
              <a:t>ognostic in</a:t>
            </a:r>
            <a:r>
              <a:rPr sz="999" spc="-15" dirty="0">
                <a:latin typeface="Cambria"/>
                <a:cs typeface="Cambria"/>
              </a:rPr>
              <a:t>f</a:t>
            </a:r>
            <a:r>
              <a:rPr sz="999" dirty="0">
                <a:latin typeface="Cambria"/>
                <a:cs typeface="Cambria"/>
              </a:rPr>
              <a:t>o</a:t>
            </a:r>
            <a:r>
              <a:rPr sz="999" spc="5" dirty="0">
                <a:latin typeface="Cambria"/>
                <a:cs typeface="Cambria"/>
              </a:rPr>
              <a:t>rm</a:t>
            </a:r>
            <a:r>
              <a:rPr sz="999" dirty="0">
                <a:latin typeface="Cambria"/>
                <a:cs typeface="Cambria"/>
              </a:rPr>
              <a:t>atio</a:t>
            </a:r>
            <a:r>
              <a:rPr sz="999" spc="5" dirty="0">
                <a:latin typeface="Cambria"/>
                <a:cs typeface="Cambria"/>
              </a:rPr>
              <a:t>n</a:t>
            </a:r>
            <a:r>
              <a:rPr sz="999" spc="-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f</a:t>
            </a:r>
            <a:r>
              <a:rPr sz="999" spc="-10" dirty="0">
                <a:latin typeface="Cambria"/>
                <a:cs typeface="Cambria"/>
              </a:rPr>
              <a:t>r</a:t>
            </a:r>
            <a:r>
              <a:rPr sz="999" dirty="0">
                <a:latin typeface="Cambria"/>
                <a:cs typeface="Cambria"/>
              </a:rPr>
              <a:t>o</a:t>
            </a:r>
            <a:r>
              <a:rPr sz="999" spc="5" dirty="0">
                <a:latin typeface="Cambria"/>
                <a:cs typeface="Cambria"/>
              </a:rPr>
              <a:t>m  </a:t>
            </a:r>
            <a:r>
              <a:rPr sz="999" dirty="0">
                <a:latin typeface="Cambria"/>
                <a:cs typeface="Cambria"/>
              </a:rPr>
              <a:t>cla</a:t>
            </a:r>
            <a:r>
              <a:rPr sz="999" spc="5" dirty="0">
                <a:latin typeface="Cambria"/>
                <a:cs typeface="Cambria"/>
              </a:rPr>
              <a:t>ss </a:t>
            </a:r>
            <a:r>
              <a:rPr sz="999" spc="10" dirty="0">
                <a:latin typeface="Cambria"/>
                <a:cs typeface="Cambria"/>
              </a:rPr>
              <a:t>m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mb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rs</a:t>
            </a:r>
            <a:r>
              <a:rPr sz="999" dirty="0">
                <a:latin typeface="Cambria"/>
                <a:cs typeface="Cambria"/>
              </a:rPr>
              <a:t>hip.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,In</a:t>
            </a:r>
            <a:r>
              <a:rPr sz="999" spc="5" dirty="0">
                <a:latin typeface="Cambria"/>
                <a:cs typeface="Cambria"/>
              </a:rPr>
              <a:t>d</a:t>
            </a:r>
            <a:r>
              <a:rPr sz="999" dirty="0">
                <a:latin typeface="Cambria"/>
                <a:cs typeface="Cambria"/>
              </a:rPr>
              <a:t>eed,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th</a:t>
            </a:r>
            <a:r>
              <a:rPr sz="999" spc="5" dirty="0">
                <a:latin typeface="Cambria"/>
                <a:cs typeface="Cambria"/>
              </a:rPr>
              <a:t>e</a:t>
            </a:r>
            <a:r>
              <a:rPr sz="999" dirty="0">
                <a:latin typeface="Cambria"/>
                <a:cs typeface="Cambria"/>
              </a:rPr>
              <a:t> p</a:t>
            </a:r>
            <a:r>
              <a:rPr sz="999" spc="-10" dirty="0">
                <a:latin typeface="Cambria"/>
                <a:cs typeface="Cambria"/>
              </a:rPr>
              <a:t>r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s</a:t>
            </a:r>
            <a:r>
              <a:rPr sz="999" dirty="0">
                <a:latin typeface="Cambria"/>
                <a:cs typeface="Cambria"/>
              </a:rPr>
              <a:t>enc</a:t>
            </a:r>
            <a:r>
              <a:rPr sz="999" spc="5" dirty="0">
                <a:latin typeface="Cambria"/>
                <a:cs typeface="Cambria"/>
              </a:rPr>
              <a:t>e</a:t>
            </a:r>
            <a:r>
              <a:rPr sz="999" dirty="0">
                <a:latin typeface="Cambria"/>
                <a:cs typeface="Cambria"/>
              </a:rPr>
              <a:t> of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F</a:t>
            </a:r>
            <a:r>
              <a:rPr sz="999" spc="-105" dirty="0">
                <a:latin typeface="Cambria"/>
                <a:cs typeface="Cambria"/>
              </a:rPr>
              <a:t>L</a:t>
            </a:r>
            <a:r>
              <a:rPr sz="999" dirty="0">
                <a:latin typeface="Cambria"/>
                <a:cs typeface="Cambria"/>
              </a:rPr>
              <a:t>T3</a:t>
            </a:r>
            <a:r>
              <a:rPr sz="449" dirty="0">
                <a:latin typeface="Cambria"/>
                <a:cs typeface="Cambria"/>
              </a:rPr>
              <a:t>ITD</a:t>
            </a:r>
            <a:r>
              <a:rPr sz="449" spc="-5" dirty="0">
                <a:latin typeface="Cambria"/>
                <a:cs typeface="Cambria"/>
              </a:rPr>
              <a:t> </a:t>
            </a:r>
            <a:r>
              <a:rPr sz="999" spc="-15" dirty="0">
                <a:latin typeface="Cambria"/>
                <a:cs typeface="Cambria"/>
              </a:rPr>
              <a:t>w</a:t>
            </a:r>
            <a:r>
              <a:rPr sz="999" dirty="0">
                <a:latin typeface="Cambria"/>
                <a:cs typeface="Cambria"/>
              </a:rPr>
              <a:t>a</a:t>
            </a:r>
            <a:r>
              <a:rPr sz="999" spc="5" dirty="0">
                <a:latin typeface="Cambria"/>
                <a:cs typeface="Cambria"/>
              </a:rPr>
              <a:t>s</a:t>
            </a:r>
            <a:r>
              <a:rPr sz="999" dirty="0">
                <a:latin typeface="Cambria"/>
                <a:cs typeface="Cambria"/>
              </a:rPr>
              <a:t> as</a:t>
            </a:r>
            <a:r>
              <a:rPr sz="999" spc="5" dirty="0">
                <a:latin typeface="Cambria"/>
                <a:cs typeface="Cambria"/>
              </a:rPr>
              <a:t>s</a:t>
            </a:r>
            <a:r>
              <a:rPr sz="999" dirty="0">
                <a:latin typeface="Cambria"/>
                <a:cs typeface="Cambria"/>
              </a:rPr>
              <a:t>ocia</a:t>
            </a:r>
            <a:r>
              <a:rPr sz="999" spc="-10" dirty="0">
                <a:latin typeface="Cambria"/>
                <a:cs typeface="Cambria"/>
              </a:rPr>
              <a:t>t</a:t>
            </a:r>
            <a:r>
              <a:rPr sz="999" dirty="0">
                <a:latin typeface="Cambria"/>
                <a:cs typeface="Cambria"/>
              </a:rPr>
              <a:t>e</a:t>
            </a:r>
            <a:r>
              <a:rPr sz="999" spc="5" dirty="0">
                <a:latin typeface="Cambria"/>
                <a:cs typeface="Cambria"/>
              </a:rPr>
              <a:t>d with</a:t>
            </a:r>
            <a:r>
              <a:rPr sz="999" dirty="0">
                <a:latin typeface="Cambria"/>
                <a:cs typeface="Cambria"/>
              </a:rPr>
              <a:t> </a:t>
            </a:r>
            <a:r>
              <a:rPr sz="999" spc="-5" dirty="0">
                <a:latin typeface="Cambria"/>
                <a:cs typeface="Cambria"/>
              </a:rPr>
              <a:t>w</a:t>
            </a:r>
            <a:r>
              <a:rPr sz="999" dirty="0">
                <a:latin typeface="Cambria"/>
                <a:cs typeface="Cambria"/>
              </a:rPr>
              <a:t>orse  outcomes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for</a:t>
            </a:r>
            <a:r>
              <a:rPr sz="999" spc="10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all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intermediate-riskclasses.</a:t>
            </a:r>
            <a:r>
              <a:rPr sz="999" spc="10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This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association</a:t>
            </a:r>
            <a:r>
              <a:rPr sz="999" spc="5" dirty="0">
                <a:latin typeface="Cambria"/>
                <a:cs typeface="Cambria"/>
              </a:rPr>
              <a:t> </a:t>
            </a:r>
            <a:r>
              <a:rPr sz="999" spc="-5" dirty="0">
                <a:latin typeface="Cambria"/>
                <a:cs typeface="Cambria"/>
              </a:rPr>
              <a:t>was</a:t>
            </a:r>
            <a:r>
              <a:rPr sz="999" spc="10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independently</a:t>
            </a:r>
            <a:r>
              <a:rPr sz="999" spc="10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of </a:t>
            </a:r>
            <a:r>
              <a:rPr sz="999" spc="-204" dirty="0">
                <a:latin typeface="Cambria"/>
                <a:cs typeface="Cambria"/>
              </a:rPr>
              <a:t> </a:t>
            </a:r>
            <a:r>
              <a:rPr sz="999" dirty="0">
                <a:latin typeface="Cambria"/>
                <a:cs typeface="Cambria"/>
              </a:rPr>
              <a:t>F</a:t>
            </a:r>
            <a:r>
              <a:rPr sz="999" spc="-105" dirty="0">
                <a:latin typeface="Cambria"/>
                <a:cs typeface="Cambria"/>
              </a:rPr>
              <a:t>L</a:t>
            </a:r>
            <a:r>
              <a:rPr sz="999" dirty="0">
                <a:latin typeface="Cambria"/>
                <a:cs typeface="Cambria"/>
              </a:rPr>
              <a:t>T</a:t>
            </a:r>
            <a:r>
              <a:rPr sz="999" spc="5" dirty="0">
                <a:latin typeface="Cambria"/>
                <a:cs typeface="Cambria"/>
              </a:rPr>
              <a:t>3</a:t>
            </a:r>
            <a:r>
              <a:rPr sz="449" dirty="0">
                <a:latin typeface="Cambria"/>
                <a:cs typeface="Cambria"/>
              </a:rPr>
              <a:t>ITD</a:t>
            </a:r>
            <a:r>
              <a:rPr sz="449" spc="-5" dirty="0">
                <a:latin typeface="Cambria"/>
                <a:cs typeface="Cambria"/>
              </a:rPr>
              <a:t> </a:t>
            </a:r>
            <a:r>
              <a:rPr sz="999" spc="-10" dirty="0">
                <a:latin typeface="Cambria"/>
                <a:cs typeface="Cambria"/>
              </a:rPr>
              <a:t>r</a:t>
            </a:r>
            <a:r>
              <a:rPr sz="999" dirty="0">
                <a:latin typeface="Cambria"/>
                <a:cs typeface="Cambria"/>
              </a:rPr>
              <a:t>at</a:t>
            </a:r>
            <a:r>
              <a:rPr sz="999" spc="-5" dirty="0">
                <a:latin typeface="Cambria"/>
                <a:cs typeface="Cambria"/>
              </a:rPr>
              <a:t>i</a:t>
            </a:r>
            <a:r>
              <a:rPr sz="999" spc="5" dirty="0">
                <a:latin typeface="Cambria"/>
                <a:cs typeface="Cambria"/>
              </a:rPr>
              <a:t>o</a:t>
            </a:r>
            <a:endParaRPr sz="999">
              <a:latin typeface="Cambria"/>
              <a:cs typeface="Cambria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76897" y="879584"/>
            <a:ext cx="2571683" cy="271808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88138" y="592301"/>
            <a:ext cx="1288731" cy="37188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ctr">
              <a:lnSpc>
                <a:spcPct val="105700"/>
              </a:lnSpc>
              <a:spcBef>
                <a:spcPts val="8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 dirty="0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27841" y="1783467"/>
            <a:ext cx="5112652" cy="87162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88138" y="3830330"/>
            <a:ext cx="1288731" cy="371887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ctr">
              <a:lnSpc>
                <a:spcPct val="105700"/>
              </a:lnSpc>
              <a:spcBef>
                <a:spcPts val="8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22089" y="1492119"/>
            <a:ext cx="4184980" cy="180796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707232" y="3868001"/>
            <a:ext cx="1288731" cy="37374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algn="ctr">
              <a:lnSpc>
                <a:spcPct val="106500"/>
              </a:lnSpc>
              <a:spcBef>
                <a:spcPts val="7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207" y="2422518"/>
            <a:ext cx="77184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OS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by</a:t>
            </a:r>
            <a:r>
              <a:rPr sz="1498" b="1" spc="-3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333399"/>
                </a:solidFill>
                <a:latin typeface="Calibri"/>
                <a:cs typeface="Calibri"/>
              </a:rPr>
              <a:t>ITT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85022" y="2358271"/>
            <a:ext cx="81243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CIR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by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333399"/>
                </a:solidFill>
                <a:latin typeface="Calibri"/>
                <a:cs typeface="Calibri"/>
              </a:rPr>
              <a:t>ITT</a:t>
            </a:r>
            <a:endParaRPr sz="1498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128167" y="3890121"/>
            <a:ext cx="1258923" cy="26002"/>
            <a:chOff x="5128852" y="3894918"/>
            <a:chExt cx="1260475" cy="26034"/>
          </a:xfrm>
        </p:grpSpPr>
        <p:sp>
          <p:nvSpPr>
            <p:cNvPr id="6" name="object 6"/>
            <p:cNvSpPr/>
            <p:nvPr/>
          </p:nvSpPr>
          <p:spPr>
            <a:xfrm>
              <a:off x="5130757" y="3896823"/>
              <a:ext cx="1256665" cy="22225"/>
            </a:xfrm>
            <a:custGeom>
              <a:avLst/>
              <a:gdLst/>
              <a:ahLst/>
              <a:cxnLst/>
              <a:rect l="l" t="t" r="r" b="b"/>
              <a:pathLst>
                <a:path w="1256664" h="22225">
                  <a:moveTo>
                    <a:pt x="0" y="0"/>
                  </a:moveTo>
                  <a:lnTo>
                    <a:pt x="1256537" y="0"/>
                  </a:lnTo>
                </a:path>
                <a:path w="1256664"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549617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968478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6387295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5104027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522346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359034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032456" y="2832399"/>
            <a:ext cx="36785" cy="1020457"/>
            <a:chOff x="5033024" y="2835891"/>
            <a:chExt cx="36830" cy="1021715"/>
          </a:xfrm>
        </p:grpSpPr>
        <p:sp>
          <p:nvSpPr>
            <p:cNvPr id="14" name="object 14"/>
            <p:cNvSpPr/>
            <p:nvPr/>
          </p:nvSpPr>
          <p:spPr>
            <a:xfrm>
              <a:off x="5034294" y="2837796"/>
              <a:ext cx="33655" cy="1017905"/>
            </a:xfrm>
            <a:custGeom>
              <a:avLst/>
              <a:gdLst/>
              <a:ahLst/>
              <a:cxnLst/>
              <a:rect l="l" t="t" r="r" b="b"/>
              <a:pathLst>
                <a:path w="33654" h="1017904">
                  <a:moveTo>
                    <a:pt x="33299" y="1017334"/>
                  </a:moveTo>
                  <a:lnTo>
                    <a:pt x="33299" y="0"/>
                  </a:lnTo>
                </a:path>
                <a:path w="33654" h="1017904">
                  <a:moveTo>
                    <a:pt x="33299" y="1017334"/>
                  </a:moveTo>
                  <a:lnTo>
                    <a:pt x="0" y="1017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034294" y="365164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034294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034294" y="324467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034294" y="304118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5034294" y="28377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4914856" y="3815719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14856" y="3612483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14856" y="3409247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914856" y="3206012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14856" y="3002775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914856" y="2799540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5066983" y="2792661"/>
            <a:ext cx="1709852" cy="1099734"/>
          </a:xfrm>
          <a:custGeom>
            <a:avLst/>
            <a:gdLst/>
            <a:ahLst/>
            <a:cxnLst/>
            <a:rect l="l" t="t" r="r" b="b"/>
            <a:pathLst>
              <a:path w="1711959" h="1101089">
                <a:moveTo>
                  <a:pt x="0" y="0"/>
                </a:moveTo>
                <a:lnTo>
                  <a:pt x="0" y="1100717"/>
                </a:lnTo>
                <a:lnTo>
                  <a:pt x="1711893" y="1100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5691762" y="3901920"/>
            <a:ext cx="461711" cy="157541"/>
          </a:xfrm>
          <a:prstGeom prst="rect">
            <a:avLst/>
          </a:prstGeom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250">
              <a:latin typeface="Times New Roman"/>
              <a:cs typeface="Times New Roman"/>
            </a:endParaRPr>
          </a:p>
          <a:p>
            <a:pPr marL="91330" algn="ctr"/>
            <a:r>
              <a:rPr sz="300" spc="65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00"/>
              </a:spcBef>
            </a:pPr>
            <a:r>
              <a:rPr sz="300" spc="50" dirty="0">
                <a:latin typeface="Arial"/>
                <a:cs typeface="Arial"/>
              </a:rPr>
              <a:t>Years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from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first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90" dirty="0">
                <a:latin typeface="Arial"/>
                <a:cs typeface="Arial"/>
              </a:rPr>
              <a:t>CR</a:t>
            </a:r>
            <a:endParaRPr sz="3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836799" y="3051507"/>
            <a:ext cx="123111" cy="581578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dence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of</a:t>
            </a:r>
            <a:r>
              <a:rPr sz="400" spc="-45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apse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5112128" y="3380799"/>
            <a:ext cx="1619793" cy="483908"/>
            <a:chOff x="5112794" y="3384967"/>
            <a:chExt cx="1621790" cy="484505"/>
          </a:xfrm>
        </p:grpSpPr>
        <p:sp>
          <p:nvSpPr>
            <p:cNvPr id="30" name="object 30"/>
            <p:cNvSpPr/>
            <p:nvPr/>
          </p:nvSpPr>
          <p:spPr>
            <a:xfrm>
              <a:off x="5130757" y="3448158"/>
              <a:ext cx="1482725" cy="407034"/>
            </a:xfrm>
            <a:custGeom>
              <a:avLst/>
              <a:gdLst/>
              <a:ahLst/>
              <a:cxnLst/>
              <a:rect l="l" t="t" r="r" b="b"/>
              <a:pathLst>
                <a:path w="1482725" h="407035">
                  <a:moveTo>
                    <a:pt x="0" y="406972"/>
                  </a:moveTo>
                  <a:lnTo>
                    <a:pt x="19924" y="406972"/>
                  </a:lnTo>
                  <a:lnTo>
                    <a:pt x="19924" y="394722"/>
                  </a:lnTo>
                  <a:lnTo>
                    <a:pt x="23230" y="394722"/>
                  </a:lnTo>
                  <a:lnTo>
                    <a:pt x="23230" y="382503"/>
                  </a:lnTo>
                  <a:lnTo>
                    <a:pt x="26581" y="382503"/>
                  </a:lnTo>
                  <a:lnTo>
                    <a:pt x="26581" y="370253"/>
                  </a:lnTo>
                  <a:lnTo>
                    <a:pt x="33193" y="370253"/>
                  </a:lnTo>
                  <a:lnTo>
                    <a:pt x="33193" y="360374"/>
                  </a:lnTo>
                  <a:lnTo>
                    <a:pt x="36499" y="360374"/>
                  </a:lnTo>
                  <a:lnTo>
                    <a:pt x="36499" y="348156"/>
                  </a:lnTo>
                  <a:lnTo>
                    <a:pt x="49811" y="348156"/>
                  </a:lnTo>
                  <a:lnTo>
                    <a:pt x="49811" y="335905"/>
                  </a:lnTo>
                  <a:lnTo>
                    <a:pt x="49811" y="323654"/>
                  </a:lnTo>
                  <a:lnTo>
                    <a:pt x="69824" y="323654"/>
                  </a:lnTo>
                  <a:lnTo>
                    <a:pt x="69824" y="311338"/>
                  </a:lnTo>
                  <a:lnTo>
                    <a:pt x="73130" y="311338"/>
                  </a:lnTo>
                  <a:lnTo>
                    <a:pt x="73130" y="299120"/>
                  </a:lnTo>
                  <a:lnTo>
                    <a:pt x="116286" y="299120"/>
                  </a:lnTo>
                  <a:lnTo>
                    <a:pt x="116286" y="284432"/>
                  </a:lnTo>
                  <a:lnTo>
                    <a:pt x="126248" y="284432"/>
                  </a:lnTo>
                  <a:lnTo>
                    <a:pt x="126248" y="272181"/>
                  </a:lnTo>
                  <a:lnTo>
                    <a:pt x="139605" y="272181"/>
                  </a:lnTo>
                  <a:lnTo>
                    <a:pt x="139605" y="259866"/>
                  </a:lnTo>
                  <a:lnTo>
                    <a:pt x="142955" y="259866"/>
                  </a:lnTo>
                  <a:lnTo>
                    <a:pt x="142955" y="245178"/>
                  </a:lnTo>
                  <a:lnTo>
                    <a:pt x="156224" y="245178"/>
                  </a:lnTo>
                  <a:lnTo>
                    <a:pt x="156224" y="232927"/>
                  </a:lnTo>
                  <a:lnTo>
                    <a:pt x="192723" y="232927"/>
                  </a:lnTo>
                  <a:lnTo>
                    <a:pt x="192723" y="218239"/>
                  </a:lnTo>
                  <a:lnTo>
                    <a:pt x="209430" y="218239"/>
                  </a:lnTo>
                  <a:lnTo>
                    <a:pt x="209430" y="203486"/>
                  </a:lnTo>
                  <a:lnTo>
                    <a:pt x="255891" y="203486"/>
                  </a:lnTo>
                  <a:lnTo>
                    <a:pt x="255891" y="191235"/>
                  </a:lnTo>
                  <a:lnTo>
                    <a:pt x="292523" y="191235"/>
                  </a:lnTo>
                  <a:lnTo>
                    <a:pt x="292523" y="176547"/>
                  </a:lnTo>
                  <a:lnTo>
                    <a:pt x="295829" y="176547"/>
                  </a:lnTo>
                  <a:lnTo>
                    <a:pt x="295829" y="161794"/>
                  </a:lnTo>
                  <a:lnTo>
                    <a:pt x="349035" y="161794"/>
                  </a:lnTo>
                  <a:lnTo>
                    <a:pt x="349035" y="147106"/>
                  </a:lnTo>
                  <a:lnTo>
                    <a:pt x="355692" y="147106"/>
                  </a:lnTo>
                  <a:lnTo>
                    <a:pt x="355692" y="132418"/>
                  </a:lnTo>
                  <a:lnTo>
                    <a:pt x="375616" y="132418"/>
                  </a:lnTo>
                  <a:lnTo>
                    <a:pt x="375616" y="115293"/>
                  </a:lnTo>
                  <a:lnTo>
                    <a:pt x="385579" y="115293"/>
                  </a:lnTo>
                  <a:lnTo>
                    <a:pt x="385579" y="100508"/>
                  </a:lnTo>
                  <a:lnTo>
                    <a:pt x="432129" y="100508"/>
                  </a:lnTo>
                  <a:lnTo>
                    <a:pt x="432129" y="85820"/>
                  </a:lnTo>
                  <a:lnTo>
                    <a:pt x="445397" y="85820"/>
                  </a:lnTo>
                  <a:lnTo>
                    <a:pt x="445397" y="68695"/>
                  </a:lnTo>
                  <a:lnTo>
                    <a:pt x="462016" y="68695"/>
                  </a:lnTo>
                  <a:lnTo>
                    <a:pt x="462016" y="51472"/>
                  </a:lnTo>
                  <a:lnTo>
                    <a:pt x="498603" y="51472"/>
                  </a:lnTo>
                  <a:lnTo>
                    <a:pt x="498603" y="36784"/>
                  </a:lnTo>
                  <a:lnTo>
                    <a:pt x="545109" y="36784"/>
                  </a:lnTo>
                  <a:lnTo>
                    <a:pt x="545109" y="17222"/>
                  </a:lnTo>
                  <a:lnTo>
                    <a:pt x="654827" y="17222"/>
                  </a:lnTo>
                  <a:lnTo>
                    <a:pt x="654827" y="0"/>
                  </a:lnTo>
                  <a:lnTo>
                    <a:pt x="1482586" y="0"/>
                  </a:lnTo>
                </a:path>
              </a:pathLst>
            </a:custGeom>
            <a:ln w="501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114064" y="385513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12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130757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117379" y="385513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134063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120706" y="385513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137413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137413" y="384288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153988" y="383066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137413" y="383800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153988" y="38257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170606" y="37718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187181" y="37594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173912" y="37718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190487" y="37594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213850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230425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223812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240387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227119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5243738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5227119" y="374727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5247044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5250350" y="372034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266968" y="37080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5270362" y="368108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5290287" y="366886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5303556" y="368108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5320174" y="366886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5393305" y="363939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5410012" y="36271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544981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466436" y="359770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545316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5469742" y="359770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5526254" y="35486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5542873" y="35364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5532911" y="35486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5549617" y="35364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5602736" y="349963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619442" y="348741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622748" y="34849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639323" y="34727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5639323" y="34849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5655942" y="34727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5769010" y="344815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578558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808816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825523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988359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600497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603495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605157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604491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606148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604491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606148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609468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6111390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614793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616450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615454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6171164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224370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24094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237639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25434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277576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29415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280882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29750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14208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30782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36397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80682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80350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49696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503581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52028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59672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613344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130757" y="3399122"/>
              <a:ext cx="1585595" cy="451484"/>
            </a:xfrm>
            <a:custGeom>
              <a:avLst/>
              <a:gdLst/>
              <a:ahLst/>
              <a:cxnLst/>
              <a:rect l="l" t="t" r="r" b="b"/>
              <a:pathLst>
                <a:path w="1585595" h="451485">
                  <a:moveTo>
                    <a:pt x="0" y="451101"/>
                  </a:moveTo>
                  <a:lnTo>
                    <a:pt x="23230" y="451101"/>
                  </a:lnTo>
                  <a:lnTo>
                    <a:pt x="23230" y="446227"/>
                  </a:lnTo>
                  <a:lnTo>
                    <a:pt x="23230" y="441320"/>
                  </a:lnTo>
                  <a:lnTo>
                    <a:pt x="29887" y="441320"/>
                  </a:lnTo>
                  <a:lnTo>
                    <a:pt x="29887" y="436413"/>
                  </a:lnTo>
                  <a:lnTo>
                    <a:pt x="33193" y="436413"/>
                  </a:lnTo>
                  <a:lnTo>
                    <a:pt x="33193" y="431539"/>
                  </a:lnTo>
                  <a:lnTo>
                    <a:pt x="36499" y="431539"/>
                  </a:lnTo>
                  <a:lnTo>
                    <a:pt x="36499" y="426632"/>
                  </a:lnTo>
                  <a:lnTo>
                    <a:pt x="49811" y="426632"/>
                  </a:lnTo>
                  <a:lnTo>
                    <a:pt x="49811" y="421725"/>
                  </a:lnTo>
                  <a:lnTo>
                    <a:pt x="49811" y="416754"/>
                  </a:lnTo>
                  <a:lnTo>
                    <a:pt x="53117" y="416754"/>
                  </a:lnTo>
                  <a:lnTo>
                    <a:pt x="53117" y="411879"/>
                  </a:lnTo>
                  <a:lnTo>
                    <a:pt x="53117" y="406972"/>
                  </a:lnTo>
                  <a:lnTo>
                    <a:pt x="53117" y="397191"/>
                  </a:lnTo>
                  <a:lnTo>
                    <a:pt x="59730" y="397191"/>
                  </a:lnTo>
                  <a:lnTo>
                    <a:pt x="59730" y="392284"/>
                  </a:lnTo>
                  <a:lnTo>
                    <a:pt x="63080" y="392284"/>
                  </a:lnTo>
                  <a:lnTo>
                    <a:pt x="63080" y="387378"/>
                  </a:lnTo>
                  <a:lnTo>
                    <a:pt x="63080" y="382503"/>
                  </a:lnTo>
                  <a:lnTo>
                    <a:pt x="73130" y="382503"/>
                  </a:lnTo>
                  <a:lnTo>
                    <a:pt x="73130" y="375159"/>
                  </a:lnTo>
                  <a:lnTo>
                    <a:pt x="73130" y="370253"/>
                  </a:lnTo>
                  <a:lnTo>
                    <a:pt x="76436" y="370253"/>
                  </a:lnTo>
                  <a:lnTo>
                    <a:pt x="76436" y="365281"/>
                  </a:lnTo>
                  <a:lnTo>
                    <a:pt x="76436" y="355500"/>
                  </a:lnTo>
                  <a:lnTo>
                    <a:pt x="79787" y="355500"/>
                  </a:lnTo>
                  <a:lnTo>
                    <a:pt x="79787" y="350593"/>
                  </a:lnTo>
                  <a:lnTo>
                    <a:pt x="79787" y="345686"/>
                  </a:lnTo>
                  <a:lnTo>
                    <a:pt x="83093" y="345686"/>
                  </a:lnTo>
                  <a:lnTo>
                    <a:pt x="83093" y="338342"/>
                  </a:lnTo>
                  <a:lnTo>
                    <a:pt x="83093" y="333468"/>
                  </a:lnTo>
                  <a:lnTo>
                    <a:pt x="93055" y="333468"/>
                  </a:lnTo>
                  <a:lnTo>
                    <a:pt x="93055" y="328561"/>
                  </a:lnTo>
                  <a:lnTo>
                    <a:pt x="93055" y="323654"/>
                  </a:lnTo>
                  <a:lnTo>
                    <a:pt x="96361" y="323654"/>
                  </a:lnTo>
                  <a:lnTo>
                    <a:pt x="96361" y="318780"/>
                  </a:lnTo>
                  <a:lnTo>
                    <a:pt x="99667" y="318780"/>
                  </a:lnTo>
                  <a:lnTo>
                    <a:pt x="99667" y="313808"/>
                  </a:lnTo>
                  <a:lnTo>
                    <a:pt x="99667" y="306464"/>
                  </a:lnTo>
                  <a:lnTo>
                    <a:pt x="109630" y="306464"/>
                  </a:lnTo>
                  <a:lnTo>
                    <a:pt x="109630" y="301557"/>
                  </a:lnTo>
                  <a:lnTo>
                    <a:pt x="109630" y="291776"/>
                  </a:lnTo>
                  <a:lnTo>
                    <a:pt x="109630" y="286869"/>
                  </a:lnTo>
                  <a:lnTo>
                    <a:pt x="116286" y="286869"/>
                  </a:lnTo>
                  <a:lnTo>
                    <a:pt x="116286" y="279525"/>
                  </a:lnTo>
                  <a:lnTo>
                    <a:pt x="122942" y="279525"/>
                  </a:lnTo>
                  <a:lnTo>
                    <a:pt x="122942" y="274618"/>
                  </a:lnTo>
                  <a:lnTo>
                    <a:pt x="146261" y="274618"/>
                  </a:lnTo>
                  <a:lnTo>
                    <a:pt x="146261" y="269744"/>
                  </a:lnTo>
                  <a:lnTo>
                    <a:pt x="149567" y="269744"/>
                  </a:lnTo>
                  <a:lnTo>
                    <a:pt x="149567" y="264837"/>
                  </a:lnTo>
                  <a:lnTo>
                    <a:pt x="156224" y="264837"/>
                  </a:lnTo>
                  <a:lnTo>
                    <a:pt x="156224" y="257428"/>
                  </a:lnTo>
                  <a:lnTo>
                    <a:pt x="156224" y="252522"/>
                  </a:lnTo>
                  <a:lnTo>
                    <a:pt x="169492" y="252522"/>
                  </a:lnTo>
                  <a:lnTo>
                    <a:pt x="169492" y="247615"/>
                  </a:lnTo>
                  <a:lnTo>
                    <a:pt x="169492" y="240271"/>
                  </a:lnTo>
                  <a:lnTo>
                    <a:pt x="169492" y="235396"/>
                  </a:lnTo>
                  <a:lnTo>
                    <a:pt x="172798" y="235396"/>
                  </a:lnTo>
                  <a:lnTo>
                    <a:pt x="172798" y="230490"/>
                  </a:lnTo>
                  <a:lnTo>
                    <a:pt x="186111" y="230490"/>
                  </a:lnTo>
                  <a:lnTo>
                    <a:pt x="186111" y="223146"/>
                  </a:lnTo>
                  <a:lnTo>
                    <a:pt x="196029" y="223146"/>
                  </a:lnTo>
                  <a:lnTo>
                    <a:pt x="196029" y="218239"/>
                  </a:lnTo>
                  <a:lnTo>
                    <a:pt x="199379" y="218239"/>
                  </a:lnTo>
                  <a:lnTo>
                    <a:pt x="199379" y="210830"/>
                  </a:lnTo>
                  <a:lnTo>
                    <a:pt x="219392" y="210830"/>
                  </a:lnTo>
                  <a:lnTo>
                    <a:pt x="219392" y="205923"/>
                  </a:lnTo>
                  <a:lnTo>
                    <a:pt x="226048" y="205923"/>
                  </a:lnTo>
                  <a:lnTo>
                    <a:pt x="226048" y="198579"/>
                  </a:lnTo>
                  <a:lnTo>
                    <a:pt x="239317" y="198579"/>
                  </a:lnTo>
                  <a:lnTo>
                    <a:pt x="239317" y="193705"/>
                  </a:lnTo>
                  <a:lnTo>
                    <a:pt x="239317" y="186361"/>
                  </a:lnTo>
                  <a:lnTo>
                    <a:pt x="242623" y="186361"/>
                  </a:lnTo>
                  <a:lnTo>
                    <a:pt x="242623" y="179017"/>
                  </a:lnTo>
                  <a:lnTo>
                    <a:pt x="252585" y="179017"/>
                  </a:lnTo>
                  <a:lnTo>
                    <a:pt x="252585" y="174110"/>
                  </a:lnTo>
                  <a:lnTo>
                    <a:pt x="265854" y="174110"/>
                  </a:lnTo>
                  <a:lnTo>
                    <a:pt x="265854" y="166766"/>
                  </a:lnTo>
                  <a:lnTo>
                    <a:pt x="305792" y="166766"/>
                  </a:lnTo>
                  <a:lnTo>
                    <a:pt x="305792" y="159357"/>
                  </a:lnTo>
                  <a:lnTo>
                    <a:pt x="305792" y="154450"/>
                  </a:lnTo>
                  <a:lnTo>
                    <a:pt x="312448" y="154450"/>
                  </a:lnTo>
                  <a:lnTo>
                    <a:pt x="312448" y="147106"/>
                  </a:lnTo>
                  <a:lnTo>
                    <a:pt x="325716" y="147106"/>
                  </a:lnTo>
                  <a:lnTo>
                    <a:pt x="325716" y="139762"/>
                  </a:lnTo>
                  <a:lnTo>
                    <a:pt x="329022" y="139762"/>
                  </a:lnTo>
                  <a:lnTo>
                    <a:pt x="329022" y="127512"/>
                  </a:lnTo>
                  <a:lnTo>
                    <a:pt x="332328" y="127512"/>
                  </a:lnTo>
                  <a:lnTo>
                    <a:pt x="332328" y="120168"/>
                  </a:lnTo>
                  <a:lnTo>
                    <a:pt x="355692" y="120168"/>
                  </a:lnTo>
                  <a:lnTo>
                    <a:pt x="355692" y="112824"/>
                  </a:lnTo>
                  <a:lnTo>
                    <a:pt x="358998" y="112824"/>
                  </a:lnTo>
                  <a:lnTo>
                    <a:pt x="358998" y="105415"/>
                  </a:lnTo>
                  <a:lnTo>
                    <a:pt x="368960" y="105415"/>
                  </a:lnTo>
                  <a:lnTo>
                    <a:pt x="368960" y="98071"/>
                  </a:lnTo>
                  <a:lnTo>
                    <a:pt x="388885" y="98071"/>
                  </a:lnTo>
                  <a:lnTo>
                    <a:pt x="388885" y="90727"/>
                  </a:lnTo>
                  <a:lnTo>
                    <a:pt x="392191" y="90727"/>
                  </a:lnTo>
                  <a:lnTo>
                    <a:pt x="392191" y="83383"/>
                  </a:lnTo>
                  <a:lnTo>
                    <a:pt x="425516" y="83383"/>
                  </a:lnTo>
                  <a:lnTo>
                    <a:pt x="425516" y="76039"/>
                  </a:lnTo>
                  <a:lnTo>
                    <a:pt x="448747" y="76039"/>
                  </a:lnTo>
                  <a:lnTo>
                    <a:pt x="448747" y="68695"/>
                  </a:lnTo>
                  <a:lnTo>
                    <a:pt x="448747" y="58914"/>
                  </a:lnTo>
                  <a:lnTo>
                    <a:pt x="465322" y="58914"/>
                  </a:lnTo>
                  <a:lnTo>
                    <a:pt x="465322" y="51472"/>
                  </a:lnTo>
                  <a:lnTo>
                    <a:pt x="498603" y="51472"/>
                  </a:lnTo>
                  <a:lnTo>
                    <a:pt x="498603" y="44128"/>
                  </a:lnTo>
                  <a:lnTo>
                    <a:pt x="501953" y="44128"/>
                  </a:lnTo>
                  <a:lnTo>
                    <a:pt x="501953" y="34347"/>
                  </a:lnTo>
                  <a:lnTo>
                    <a:pt x="558466" y="34347"/>
                  </a:lnTo>
                  <a:lnTo>
                    <a:pt x="558466" y="27003"/>
                  </a:lnTo>
                  <a:lnTo>
                    <a:pt x="631596" y="27003"/>
                  </a:lnTo>
                  <a:lnTo>
                    <a:pt x="631596" y="14752"/>
                  </a:lnTo>
                  <a:lnTo>
                    <a:pt x="804395" y="14752"/>
                  </a:lnTo>
                  <a:lnTo>
                    <a:pt x="804395" y="0"/>
                  </a:lnTo>
                  <a:lnTo>
                    <a:pt x="1585560" y="0"/>
                  </a:lnTo>
                </a:path>
              </a:pathLst>
            </a:custGeom>
            <a:ln w="5024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117379" y="38502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134063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134063" y="38502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50682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134063" y="38502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150682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137413" y="38453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153988" y="38330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137413" y="38453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153988" y="38330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140720" y="38404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157338" y="382819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140720" y="384044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160644" y="382819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144026" y="38355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160644" y="382331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144026" y="38330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163950" y="38208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47375" y="38306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63950" y="38184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147375" y="38306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163950" y="38184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5398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5398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153988" y="382575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15733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173912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15733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73912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170606" y="379631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87181" y="378406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73912" y="379140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190487" y="377915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177218" y="378650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193837" y="37742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180569" y="37816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197143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180569" y="37816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197143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83875" y="37816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200582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200582" y="37325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217156" y="37203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207194" y="37325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223812" y="37203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210544" y="371790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227119" y="370558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213850" y="371293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230425" y="3700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213850" y="370558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230425" y="369333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233775" y="367864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250350" y="36663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233775" y="367864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250350" y="36663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237081" y="367374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257006" y="366142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260312" y="366886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77019" y="36565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270362" y="36540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286981" y="364186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283675" y="363451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300250" y="362226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286981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303556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290287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306906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293594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310212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300250" y="362226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316868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303556" y="36222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320174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306906" y="36222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323480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313518" y="36173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330137" y="360504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31351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330137" y="359770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330137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346843" y="359770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336749" y="36050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340187" y="36050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340187" y="36050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340187" y="359770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360112" y="358548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350149" y="359770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366724" y="358548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370074" y="357323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386649" y="35609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399917" y="35658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19974" y="35535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413318" y="356588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429893" y="35535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433243" y="354622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449818" y="353397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439855" y="354379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456474" y="353154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456474" y="35192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47304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456474" y="351929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47304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459780" y="351929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47639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469742" y="351441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486449" y="350210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499718" y="349719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516336" y="348494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503024" y="349475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519642" y="348250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506374" y="34898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522948" y="34775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519642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536217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536217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552923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536217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552923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549617" y="347516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566192" y="34629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549617" y="347516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569542" y="34629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592773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609348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596079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612698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602736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619442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612698" y="343837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632711" y="34261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616092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632711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616092" y="343347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632711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619442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636017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632711" y="343347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649286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636017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652636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645980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662554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652636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669210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685917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70249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689223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70584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689223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70584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699186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715804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702492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719110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702492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719110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705842" y="34261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72572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719110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735685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752304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769010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759048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775622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765660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782278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775622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792241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782278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798853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808816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828829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822084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842141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832179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8487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832179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8487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852103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868678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865372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881946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881946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8986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905310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92188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9351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9517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93850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9550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7178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98835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9850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001672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031515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0515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038259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0548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048221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06484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0714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0880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0714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0880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09468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11139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1213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1379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12465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1412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144583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16450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154545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171164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164508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18452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18452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20113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27092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28753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30411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32082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30746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324126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31085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327476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33078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34740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37393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390645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38729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403913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41387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4304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42714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443763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43045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44706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45381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47038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460425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477044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46377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4803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463776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4803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53355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550175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69974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71631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8" name="object 368"/>
          <p:cNvSpPr txBox="1"/>
          <p:nvPr/>
        </p:nvSpPr>
        <p:spPr>
          <a:xfrm>
            <a:off x="5054298" y="4043387"/>
            <a:ext cx="36023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Number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-20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risk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369" name="object 369"/>
          <p:cNvGrpSpPr/>
          <p:nvPr/>
        </p:nvGrpSpPr>
        <p:grpSpPr>
          <a:xfrm>
            <a:off x="6329381" y="2885608"/>
            <a:ext cx="98304" cy="52005"/>
            <a:chOff x="6331548" y="2889166"/>
            <a:chExt cx="98425" cy="52069"/>
          </a:xfrm>
        </p:grpSpPr>
        <p:sp>
          <p:nvSpPr>
            <p:cNvPr id="370" name="object 370"/>
            <p:cNvSpPr/>
            <p:nvPr/>
          </p:nvSpPr>
          <p:spPr>
            <a:xfrm>
              <a:off x="6334088" y="2891706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>
                  <a:moveTo>
                    <a:pt x="0" y="0"/>
                  </a:moveTo>
                  <a:lnTo>
                    <a:pt x="93055" y="0"/>
                  </a:lnTo>
                </a:path>
              </a:pathLst>
            </a:custGeom>
            <a:ln w="489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334088" y="2938207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>
                  <a:moveTo>
                    <a:pt x="0" y="0"/>
                  </a:moveTo>
                  <a:lnTo>
                    <a:pt x="93055" y="0"/>
                  </a:lnTo>
                </a:path>
              </a:pathLst>
            </a:custGeom>
            <a:ln w="4893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2" name="object 372"/>
          <p:cNvSpPr txBox="1"/>
          <p:nvPr/>
        </p:nvSpPr>
        <p:spPr>
          <a:xfrm>
            <a:off x="6462015" y="2853385"/>
            <a:ext cx="302522" cy="10566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spcBef>
                <a:spcPts val="105"/>
              </a:spcBef>
            </a:pPr>
            <a:r>
              <a:rPr sz="300" spc="55" dirty="0">
                <a:latin typeface="Arial"/>
                <a:cs typeface="Arial"/>
              </a:rPr>
              <a:t>Allo-HSCT </a:t>
            </a:r>
            <a:r>
              <a:rPr sz="300" spc="60" dirty="0">
                <a:latin typeface="Arial"/>
                <a:cs typeface="Arial"/>
              </a:rPr>
              <a:t> </a:t>
            </a:r>
            <a:r>
              <a:rPr sz="300" spc="95" dirty="0">
                <a:latin typeface="Arial"/>
                <a:cs typeface="Arial"/>
              </a:rPr>
              <a:t>C</a:t>
            </a:r>
            <a:r>
              <a:rPr sz="300" spc="65" dirty="0">
                <a:latin typeface="Arial"/>
                <a:cs typeface="Arial"/>
              </a:rPr>
              <a:t>o</a:t>
            </a:r>
            <a:r>
              <a:rPr sz="300" spc="40" dirty="0">
                <a:latin typeface="Arial"/>
                <a:cs typeface="Arial"/>
              </a:rPr>
              <a:t>n</a:t>
            </a:r>
            <a:r>
              <a:rPr sz="300" spc="50" dirty="0">
                <a:latin typeface="Arial"/>
                <a:cs typeface="Arial"/>
              </a:rPr>
              <a:t>s</a:t>
            </a:r>
            <a:r>
              <a:rPr sz="300" spc="70" dirty="0">
                <a:latin typeface="Arial"/>
                <a:cs typeface="Arial"/>
              </a:rPr>
              <a:t>+M</a:t>
            </a:r>
            <a:r>
              <a:rPr sz="300" spc="65" dirty="0">
                <a:latin typeface="Arial"/>
                <a:cs typeface="Arial"/>
              </a:rPr>
              <a:t>a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20" dirty="0">
                <a:latin typeface="Arial"/>
                <a:cs typeface="Arial"/>
              </a:rPr>
              <a:t>nt</a:t>
            </a:r>
            <a:endParaRPr sz="3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6428775" y="3781414"/>
            <a:ext cx="22451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80" dirty="0">
                <a:latin typeface="Arial"/>
                <a:cs typeface="Arial"/>
              </a:rPr>
              <a:t>P</a:t>
            </a:r>
            <a:r>
              <a:rPr sz="300" spc="55" dirty="0">
                <a:latin typeface="Arial"/>
                <a:cs typeface="Arial"/>
              </a:rPr>
              <a:t>=</a:t>
            </a:r>
            <a:r>
              <a:rPr sz="300" spc="65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5" dirty="0">
                <a:latin typeface="Arial"/>
                <a:cs typeface="Arial"/>
              </a:rPr>
              <a:t>430</a:t>
            </a:r>
            <a:endParaRPr sz="3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4671613" y="2594760"/>
            <a:ext cx="2245132" cy="1659114"/>
          </a:xfrm>
          <a:custGeom>
            <a:avLst/>
            <a:gdLst/>
            <a:ahLst/>
            <a:cxnLst/>
            <a:rect l="l" t="t" r="r" b="b"/>
            <a:pathLst>
              <a:path w="2247900" h="1661160">
                <a:moveTo>
                  <a:pt x="0" y="0"/>
                </a:moveTo>
                <a:lnTo>
                  <a:pt x="2247531" y="0"/>
                </a:lnTo>
                <a:lnTo>
                  <a:pt x="2247531" y="1661147"/>
                </a:lnTo>
                <a:lnTo>
                  <a:pt x="0" y="1661147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75" name="object 375"/>
          <p:cNvSpPr txBox="1"/>
          <p:nvPr/>
        </p:nvSpPr>
        <p:spPr>
          <a:xfrm>
            <a:off x="7067372" y="3337050"/>
            <a:ext cx="61646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HR</a:t>
            </a:r>
            <a:r>
              <a:rPr sz="949" b="1" spc="-45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7063909" y="1609152"/>
            <a:ext cx="5822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-201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377" name="object 377"/>
          <p:cNvGrpSpPr/>
          <p:nvPr/>
        </p:nvGrpSpPr>
        <p:grpSpPr>
          <a:xfrm>
            <a:off x="2719788" y="3890121"/>
            <a:ext cx="1234188" cy="26002"/>
            <a:chOff x="2717504" y="3894918"/>
            <a:chExt cx="1235710" cy="26034"/>
          </a:xfrm>
        </p:grpSpPr>
        <p:sp>
          <p:nvSpPr>
            <p:cNvPr id="378" name="object 378"/>
            <p:cNvSpPr/>
            <p:nvPr/>
          </p:nvSpPr>
          <p:spPr>
            <a:xfrm>
              <a:off x="2719409" y="3896823"/>
              <a:ext cx="1231900" cy="22225"/>
            </a:xfrm>
            <a:custGeom>
              <a:avLst/>
              <a:gdLst/>
              <a:ahLst/>
              <a:cxnLst/>
              <a:rect l="l" t="t" r="r" b="b"/>
              <a:pathLst>
                <a:path w="1231900" h="22225">
                  <a:moveTo>
                    <a:pt x="0" y="0"/>
                  </a:moveTo>
                  <a:lnTo>
                    <a:pt x="1231387" y="0"/>
                  </a:lnTo>
                </a:path>
                <a:path w="1231900"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129886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540363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950797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82" name="object 382"/>
          <p:cNvSpPr txBox="1"/>
          <p:nvPr/>
        </p:nvSpPr>
        <p:spPr>
          <a:xfrm>
            <a:off x="2695915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3105861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3925805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385" name="object 385"/>
          <p:cNvGrpSpPr/>
          <p:nvPr/>
        </p:nvGrpSpPr>
        <p:grpSpPr>
          <a:xfrm>
            <a:off x="2626007" y="2832399"/>
            <a:ext cx="36150" cy="1020457"/>
            <a:chOff x="2623607" y="2835891"/>
            <a:chExt cx="36195" cy="1021715"/>
          </a:xfrm>
        </p:grpSpPr>
        <p:sp>
          <p:nvSpPr>
            <p:cNvPr id="386" name="object 386"/>
            <p:cNvSpPr/>
            <p:nvPr/>
          </p:nvSpPr>
          <p:spPr>
            <a:xfrm>
              <a:off x="2624877" y="2837796"/>
              <a:ext cx="33020" cy="1017905"/>
            </a:xfrm>
            <a:custGeom>
              <a:avLst/>
              <a:gdLst/>
              <a:ahLst/>
              <a:cxnLst/>
              <a:rect l="l" t="t" r="r" b="b"/>
              <a:pathLst>
                <a:path w="33019" h="1017904">
                  <a:moveTo>
                    <a:pt x="32632" y="1017334"/>
                  </a:moveTo>
                  <a:lnTo>
                    <a:pt x="32632" y="0"/>
                  </a:lnTo>
                </a:path>
                <a:path w="33019" h="1017904">
                  <a:moveTo>
                    <a:pt x="32632" y="1017334"/>
                  </a:moveTo>
                  <a:lnTo>
                    <a:pt x="0" y="1017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7" name="object 387"/>
            <p:cNvSpPr/>
            <p:nvPr/>
          </p:nvSpPr>
          <p:spPr>
            <a:xfrm>
              <a:off x="2624877" y="36516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624877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624877" y="32446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624877" y="30411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624877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2" name="object 392"/>
          <p:cNvSpPr txBox="1"/>
          <p:nvPr/>
        </p:nvSpPr>
        <p:spPr>
          <a:xfrm>
            <a:off x="2510531" y="3815719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2510531" y="3612483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2510531" y="3409247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2510531" y="3206012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2510531" y="3002775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2510531" y="2799540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2659867" y="2792661"/>
            <a:ext cx="1675604" cy="1099734"/>
          </a:xfrm>
          <a:custGeom>
            <a:avLst/>
            <a:gdLst/>
            <a:ahLst/>
            <a:cxnLst/>
            <a:rect l="l" t="t" r="r" b="b"/>
            <a:pathLst>
              <a:path w="1677670" h="1101089">
                <a:moveTo>
                  <a:pt x="0" y="0"/>
                </a:moveTo>
                <a:lnTo>
                  <a:pt x="0" y="1100717"/>
                </a:lnTo>
                <a:lnTo>
                  <a:pt x="1677628" y="1100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9" name="object 399"/>
          <p:cNvSpPr txBox="1"/>
          <p:nvPr/>
        </p:nvSpPr>
        <p:spPr>
          <a:xfrm>
            <a:off x="3232797" y="3901920"/>
            <a:ext cx="525132" cy="157541"/>
          </a:xfrm>
          <a:prstGeom prst="rect">
            <a:avLst/>
          </a:prstGeom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250">
              <a:latin typeface="Times New Roman"/>
              <a:cs typeface="Times New Roman"/>
            </a:endParaRPr>
          </a:p>
          <a:p>
            <a:pPr marL="95136" algn="ctr"/>
            <a:r>
              <a:rPr sz="300" spc="60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00"/>
              </a:spcBef>
            </a:pPr>
            <a:r>
              <a:rPr sz="300" spc="45" dirty="0">
                <a:latin typeface="Arial"/>
                <a:cs typeface="Arial"/>
              </a:rPr>
              <a:t>Years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after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Induction-1</a:t>
            </a:r>
            <a:endParaRPr sz="300">
              <a:latin typeface="Arial"/>
              <a:cs typeface="Arial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2434037" y="3089361"/>
            <a:ext cx="123111" cy="502301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-10" dirty="0">
                <a:latin typeface="Arial"/>
                <a:cs typeface="Arial"/>
              </a:rPr>
              <a:t>O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l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S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v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al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(</a:t>
            </a:r>
            <a:r>
              <a:rPr sz="400" spc="5" dirty="0">
                <a:latin typeface="Arial"/>
                <a:cs typeface="Arial"/>
              </a:rPr>
              <a:t>P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obab</a:t>
            </a:r>
            <a:r>
              <a:rPr sz="400" spc="5" dirty="0">
                <a:latin typeface="Arial"/>
                <a:cs typeface="Arial"/>
              </a:rPr>
              <a:t>ili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dirty="0">
                <a:latin typeface="Arial"/>
                <a:cs typeface="Arial"/>
              </a:rPr>
              <a:t>y)</a:t>
            </a:r>
            <a:endParaRPr sz="400">
              <a:latin typeface="Arial"/>
              <a:cs typeface="Arial"/>
            </a:endParaRPr>
          </a:p>
        </p:txBody>
      </p:sp>
      <p:graphicFrame>
        <p:nvGraphicFramePr>
          <p:cNvPr id="401" name="object 401"/>
          <p:cNvGraphicFramePr>
            <a:graphicFrameLocks noGrp="1"/>
          </p:cNvGraphicFramePr>
          <p:nvPr/>
        </p:nvGraphicFramePr>
        <p:xfrm>
          <a:off x="2364186" y="4114987"/>
          <a:ext cx="4068507" cy="121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0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20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3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48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65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3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858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549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0885">
                <a:tc>
                  <a:txBody>
                    <a:bodyPr/>
                    <a:lstStyle/>
                    <a:p>
                      <a:pPr marL="3175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50" dirty="0">
                          <a:latin typeface="Arial"/>
                          <a:cs typeface="Arial"/>
                        </a:rPr>
                        <a:t>Allo-HSCT  </a:t>
                      </a:r>
                      <a:r>
                        <a:rPr sz="300" spc="60" dirty="0">
                          <a:latin typeface="Arial"/>
                          <a:cs typeface="Arial"/>
                        </a:rPr>
                        <a:t>106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34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19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Arial"/>
                          <a:cs typeface="Arial"/>
                        </a:rPr>
                        <a:t>3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179705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55" dirty="0">
                          <a:latin typeface="Arial"/>
                          <a:cs typeface="Arial"/>
                        </a:rPr>
                        <a:t>Allo-HSCT  </a:t>
                      </a:r>
                      <a:r>
                        <a:rPr sz="300" spc="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5" dirty="0">
                          <a:latin typeface="Arial"/>
                          <a:cs typeface="Arial"/>
                        </a:rPr>
                        <a:t>90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171450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30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16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21590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Arial"/>
                          <a:cs typeface="Arial"/>
                        </a:rPr>
                        <a:t>3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885">
                <a:tc>
                  <a:txBody>
                    <a:bodyPr/>
                    <a:lstStyle/>
                    <a:p>
                      <a:pPr marL="15240">
                        <a:lnSpc>
                          <a:spcPts val="350"/>
                        </a:lnSpc>
                      </a:pPr>
                      <a:r>
                        <a:rPr sz="300" spc="50" dirty="0">
                          <a:latin typeface="Arial"/>
                          <a:cs typeface="Arial"/>
                        </a:rPr>
                        <a:t>Cons+Maint</a:t>
                      </a:r>
                      <a:r>
                        <a:rPr sz="300" spc="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0" dirty="0">
                          <a:latin typeface="Arial"/>
                          <a:cs typeface="Arial"/>
                        </a:rPr>
                        <a:t>218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97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44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14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3195" algn="r">
                        <a:lnSpc>
                          <a:spcPts val="350"/>
                        </a:lnSpc>
                      </a:pPr>
                      <a:r>
                        <a:rPr sz="300" spc="55" dirty="0">
                          <a:latin typeface="Arial"/>
                          <a:cs typeface="Arial"/>
                        </a:rPr>
                        <a:t>Cons+Maint</a:t>
                      </a:r>
                      <a:r>
                        <a:rPr sz="300" spc="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5" dirty="0">
                          <a:latin typeface="Arial"/>
                          <a:cs typeface="Arial"/>
                        </a:rPr>
                        <a:t>218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71450" algn="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79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30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11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02" name="object 402"/>
          <p:cNvGrpSpPr/>
          <p:nvPr/>
        </p:nvGrpSpPr>
        <p:grpSpPr>
          <a:xfrm>
            <a:off x="2707327" y="2820065"/>
            <a:ext cx="1584277" cy="660221"/>
            <a:chOff x="2705028" y="2823542"/>
            <a:chExt cx="1586230" cy="661035"/>
          </a:xfrm>
        </p:grpSpPr>
        <p:sp>
          <p:nvSpPr>
            <p:cNvPr id="403" name="object 403"/>
            <p:cNvSpPr/>
            <p:nvPr/>
          </p:nvSpPr>
          <p:spPr>
            <a:xfrm>
              <a:off x="2719409" y="2837796"/>
              <a:ext cx="1453515" cy="632460"/>
            </a:xfrm>
            <a:custGeom>
              <a:avLst/>
              <a:gdLst/>
              <a:ahLst/>
              <a:cxnLst/>
              <a:rect l="l" t="t" r="r" b="b"/>
              <a:pathLst>
                <a:path w="1453514" h="632460">
                  <a:moveTo>
                    <a:pt x="0" y="0"/>
                  </a:moveTo>
                  <a:lnTo>
                    <a:pt x="3239" y="0"/>
                  </a:lnTo>
                  <a:lnTo>
                    <a:pt x="3239" y="9781"/>
                  </a:lnTo>
                  <a:lnTo>
                    <a:pt x="3239" y="19562"/>
                  </a:lnTo>
                  <a:lnTo>
                    <a:pt x="9762" y="19562"/>
                  </a:lnTo>
                  <a:lnTo>
                    <a:pt x="9762" y="29343"/>
                  </a:lnTo>
                  <a:lnTo>
                    <a:pt x="16286" y="29343"/>
                  </a:lnTo>
                  <a:lnTo>
                    <a:pt x="16286" y="39157"/>
                  </a:lnTo>
                  <a:lnTo>
                    <a:pt x="16286" y="48938"/>
                  </a:lnTo>
                  <a:lnTo>
                    <a:pt x="19525" y="48938"/>
                  </a:lnTo>
                  <a:lnTo>
                    <a:pt x="19525" y="58816"/>
                  </a:lnTo>
                  <a:lnTo>
                    <a:pt x="22765" y="58816"/>
                  </a:lnTo>
                  <a:lnTo>
                    <a:pt x="22765" y="78378"/>
                  </a:lnTo>
                  <a:lnTo>
                    <a:pt x="22765" y="88192"/>
                  </a:lnTo>
                  <a:lnTo>
                    <a:pt x="32528" y="88192"/>
                  </a:lnTo>
                  <a:lnTo>
                    <a:pt x="32528" y="100410"/>
                  </a:lnTo>
                  <a:lnTo>
                    <a:pt x="35768" y="100410"/>
                  </a:lnTo>
                  <a:lnTo>
                    <a:pt x="35768" y="110289"/>
                  </a:lnTo>
                  <a:lnTo>
                    <a:pt x="45531" y="110289"/>
                  </a:lnTo>
                  <a:lnTo>
                    <a:pt x="45531" y="120070"/>
                  </a:lnTo>
                  <a:lnTo>
                    <a:pt x="52054" y="120070"/>
                  </a:lnTo>
                  <a:lnTo>
                    <a:pt x="52054" y="129884"/>
                  </a:lnTo>
                  <a:lnTo>
                    <a:pt x="55294" y="129884"/>
                  </a:lnTo>
                  <a:lnTo>
                    <a:pt x="55294" y="139665"/>
                  </a:lnTo>
                  <a:lnTo>
                    <a:pt x="61817" y="139665"/>
                  </a:lnTo>
                  <a:lnTo>
                    <a:pt x="61817" y="151916"/>
                  </a:lnTo>
                  <a:lnTo>
                    <a:pt x="65057" y="151916"/>
                  </a:lnTo>
                  <a:lnTo>
                    <a:pt x="65057" y="161762"/>
                  </a:lnTo>
                  <a:lnTo>
                    <a:pt x="71667" y="161762"/>
                  </a:lnTo>
                  <a:lnTo>
                    <a:pt x="71667" y="171575"/>
                  </a:lnTo>
                  <a:lnTo>
                    <a:pt x="74907" y="171575"/>
                  </a:lnTo>
                  <a:lnTo>
                    <a:pt x="74907" y="181357"/>
                  </a:lnTo>
                  <a:lnTo>
                    <a:pt x="81430" y="181357"/>
                  </a:lnTo>
                  <a:lnTo>
                    <a:pt x="81430" y="193607"/>
                  </a:lnTo>
                  <a:lnTo>
                    <a:pt x="81430" y="203388"/>
                  </a:lnTo>
                  <a:lnTo>
                    <a:pt x="94433" y="203388"/>
                  </a:lnTo>
                  <a:lnTo>
                    <a:pt x="94433" y="213267"/>
                  </a:lnTo>
                  <a:lnTo>
                    <a:pt x="97672" y="213267"/>
                  </a:lnTo>
                  <a:lnTo>
                    <a:pt x="97672" y="225485"/>
                  </a:lnTo>
                  <a:lnTo>
                    <a:pt x="110719" y="225485"/>
                  </a:lnTo>
                  <a:lnTo>
                    <a:pt x="110719" y="235299"/>
                  </a:lnTo>
                  <a:lnTo>
                    <a:pt x="110719" y="245080"/>
                  </a:lnTo>
                  <a:lnTo>
                    <a:pt x="113958" y="245080"/>
                  </a:lnTo>
                  <a:lnTo>
                    <a:pt x="113958" y="254861"/>
                  </a:lnTo>
                  <a:lnTo>
                    <a:pt x="123721" y="254861"/>
                  </a:lnTo>
                  <a:lnTo>
                    <a:pt x="123721" y="267177"/>
                  </a:lnTo>
                  <a:lnTo>
                    <a:pt x="136811" y="267177"/>
                  </a:lnTo>
                  <a:lnTo>
                    <a:pt x="136811" y="276991"/>
                  </a:lnTo>
                  <a:lnTo>
                    <a:pt x="149857" y="276991"/>
                  </a:lnTo>
                  <a:lnTo>
                    <a:pt x="149857" y="289209"/>
                  </a:lnTo>
                  <a:lnTo>
                    <a:pt x="149857" y="299023"/>
                  </a:lnTo>
                  <a:lnTo>
                    <a:pt x="149857" y="311338"/>
                  </a:lnTo>
                  <a:lnTo>
                    <a:pt x="156337" y="311338"/>
                  </a:lnTo>
                  <a:lnTo>
                    <a:pt x="156337" y="321119"/>
                  </a:lnTo>
                  <a:lnTo>
                    <a:pt x="162860" y="321119"/>
                  </a:lnTo>
                  <a:lnTo>
                    <a:pt x="162860" y="333370"/>
                  </a:lnTo>
                  <a:lnTo>
                    <a:pt x="162860" y="345588"/>
                  </a:lnTo>
                  <a:lnTo>
                    <a:pt x="162860" y="355402"/>
                  </a:lnTo>
                  <a:lnTo>
                    <a:pt x="185626" y="355402"/>
                  </a:lnTo>
                  <a:lnTo>
                    <a:pt x="185626" y="367718"/>
                  </a:lnTo>
                  <a:lnTo>
                    <a:pt x="201868" y="367718"/>
                  </a:lnTo>
                  <a:lnTo>
                    <a:pt x="201868" y="379936"/>
                  </a:lnTo>
                  <a:lnTo>
                    <a:pt x="211761" y="379936"/>
                  </a:lnTo>
                  <a:lnTo>
                    <a:pt x="211761" y="389750"/>
                  </a:lnTo>
                  <a:lnTo>
                    <a:pt x="224764" y="389750"/>
                  </a:lnTo>
                  <a:lnTo>
                    <a:pt x="224764" y="401968"/>
                  </a:lnTo>
                  <a:lnTo>
                    <a:pt x="247530" y="401968"/>
                  </a:lnTo>
                  <a:lnTo>
                    <a:pt x="247530" y="414284"/>
                  </a:lnTo>
                  <a:lnTo>
                    <a:pt x="257293" y="414284"/>
                  </a:lnTo>
                  <a:lnTo>
                    <a:pt x="257293" y="426535"/>
                  </a:lnTo>
                  <a:lnTo>
                    <a:pt x="289908" y="426535"/>
                  </a:lnTo>
                  <a:lnTo>
                    <a:pt x="289908" y="438785"/>
                  </a:lnTo>
                  <a:lnTo>
                    <a:pt x="296431" y="438785"/>
                  </a:lnTo>
                  <a:lnTo>
                    <a:pt x="296431" y="451004"/>
                  </a:lnTo>
                  <a:lnTo>
                    <a:pt x="306194" y="451004"/>
                  </a:lnTo>
                  <a:lnTo>
                    <a:pt x="306194" y="463254"/>
                  </a:lnTo>
                  <a:lnTo>
                    <a:pt x="315957" y="463254"/>
                  </a:lnTo>
                  <a:lnTo>
                    <a:pt x="315957" y="475570"/>
                  </a:lnTo>
                  <a:lnTo>
                    <a:pt x="338723" y="475570"/>
                  </a:lnTo>
                  <a:lnTo>
                    <a:pt x="338723" y="487821"/>
                  </a:lnTo>
                  <a:lnTo>
                    <a:pt x="371338" y="487821"/>
                  </a:lnTo>
                  <a:lnTo>
                    <a:pt x="371338" y="502509"/>
                  </a:lnTo>
                  <a:lnTo>
                    <a:pt x="374578" y="502509"/>
                  </a:lnTo>
                  <a:lnTo>
                    <a:pt x="374578" y="517262"/>
                  </a:lnTo>
                  <a:lnTo>
                    <a:pt x="397344" y="517262"/>
                  </a:lnTo>
                  <a:lnTo>
                    <a:pt x="397344" y="529513"/>
                  </a:lnTo>
                  <a:lnTo>
                    <a:pt x="449485" y="529513"/>
                  </a:lnTo>
                  <a:lnTo>
                    <a:pt x="449485" y="544201"/>
                  </a:lnTo>
                  <a:lnTo>
                    <a:pt x="495146" y="544201"/>
                  </a:lnTo>
                  <a:lnTo>
                    <a:pt x="495146" y="558889"/>
                  </a:lnTo>
                  <a:lnTo>
                    <a:pt x="517912" y="558889"/>
                  </a:lnTo>
                  <a:lnTo>
                    <a:pt x="517912" y="576079"/>
                  </a:lnTo>
                  <a:lnTo>
                    <a:pt x="534198" y="576079"/>
                  </a:lnTo>
                  <a:lnTo>
                    <a:pt x="534198" y="593236"/>
                  </a:lnTo>
                  <a:lnTo>
                    <a:pt x="638481" y="593236"/>
                  </a:lnTo>
                  <a:lnTo>
                    <a:pt x="638481" y="610361"/>
                  </a:lnTo>
                  <a:lnTo>
                    <a:pt x="820953" y="610361"/>
                  </a:lnTo>
                  <a:lnTo>
                    <a:pt x="820953" y="632458"/>
                  </a:lnTo>
                  <a:lnTo>
                    <a:pt x="1452911" y="632458"/>
                  </a:lnTo>
                </a:path>
              </a:pathLst>
            </a:custGeom>
            <a:ln w="515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706298" y="28524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76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722649" y="284023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709560" y="28573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725932" y="28451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712800" y="28573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729172" y="28451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716040" y="28671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1" name="object 411"/>
            <p:cNvSpPr/>
            <p:nvPr/>
          </p:nvSpPr>
          <p:spPr>
            <a:xfrm>
              <a:off x="2732412" y="285492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722649" y="289170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3" name="object 413"/>
            <p:cNvSpPr/>
            <p:nvPr/>
          </p:nvSpPr>
          <p:spPr>
            <a:xfrm>
              <a:off x="2738935" y="287939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725932" y="28966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742175" y="28842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6" name="object 416"/>
            <p:cNvSpPr/>
            <p:nvPr/>
          </p:nvSpPr>
          <p:spPr>
            <a:xfrm>
              <a:off x="2725932" y="29210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7" name="object 417"/>
            <p:cNvSpPr/>
            <p:nvPr/>
          </p:nvSpPr>
          <p:spPr>
            <a:xfrm>
              <a:off x="2742175" y="29088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758461" y="29676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9" name="object 419"/>
            <p:cNvSpPr/>
            <p:nvPr/>
          </p:nvSpPr>
          <p:spPr>
            <a:xfrm>
              <a:off x="2774704" y="295542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0" name="object 420"/>
            <p:cNvSpPr/>
            <p:nvPr/>
          </p:nvSpPr>
          <p:spPr>
            <a:xfrm>
              <a:off x="2813842" y="308287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830128" y="30706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2" name="object 422"/>
            <p:cNvSpPr/>
            <p:nvPr/>
          </p:nvSpPr>
          <p:spPr>
            <a:xfrm>
              <a:off x="2813842" y="308287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3" name="object 423"/>
            <p:cNvSpPr/>
            <p:nvPr/>
          </p:nvSpPr>
          <p:spPr>
            <a:xfrm>
              <a:off x="2833368" y="30706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820365" y="30926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836608" y="30804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839891" y="31098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856220" y="309763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856220" y="314913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872506" y="313681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856220" y="315400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875746" y="314169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908275" y="321773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924648" y="32055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921278" y="322754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940934" y="321529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976702" y="326433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993075" y="32520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983182" y="326433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999555" y="32520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002838" y="328880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019081" y="3276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041846" y="331336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058132" y="33010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041846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058132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051609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067982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061459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077745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106990" y="33673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123277" y="33550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113514" y="33673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129886" y="33550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201553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217796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204793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221079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217796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234082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263457" y="34310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279700" y="34187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312229" y="34310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328515" y="34187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344887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361130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344887" y="344815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361130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364370" y="344815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383896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383896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400269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55984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576132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605507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62179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61527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63151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61527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63151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664042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680414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69670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71294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71622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732469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72270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738992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79113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807376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79761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81398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80413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820508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843274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85951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875889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89217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87917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89541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927944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94431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04199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058276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090891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10717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156035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172321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8" name="object 508"/>
            <p:cNvSpPr/>
            <p:nvPr/>
          </p:nvSpPr>
          <p:spPr>
            <a:xfrm>
              <a:off x="2719409" y="2837796"/>
              <a:ext cx="1553845" cy="414655"/>
            </a:xfrm>
            <a:custGeom>
              <a:avLst/>
              <a:gdLst/>
              <a:ahLst/>
              <a:cxnLst/>
              <a:rect l="l" t="t" r="r" b="b"/>
              <a:pathLst>
                <a:path w="1553845" h="414654">
                  <a:moveTo>
                    <a:pt x="0" y="0"/>
                  </a:moveTo>
                  <a:lnTo>
                    <a:pt x="26048" y="0"/>
                  </a:lnTo>
                  <a:lnTo>
                    <a:pt x="26048" y="4874"/>
                  </a:lnTo>
                  <a:lnTo>
                    <a:pt x="39051" y="4874"/>
                  </a:lnTo>
                  <a:lnTo>
                    <a:pt x="39051" y="9781"/>
                  </a:lnTo>
                  <a:lnTo>
                    <a:pt x="68427" y="9781"/>
                  </a:lnTo>
                  <a:lnTo>
                    <a:pt x="68427" y="14655"/>
                  </a:lnTo>
                  <a:lnTo>
                    <a:pt x="74907" y="14655"/>
                  </a:lnTo>
                  <a:lnTo>
                    <a:pt x="74907" y="19562"/>
                  </a:lnTo>
                  <a:lnTo>
                    <a:pt x="81430" y="19562"/>
                  </a:lnTo>
                  <a:lnTo>
                    <a:pt x="81430" y="24469"/>
                  </a:lnTo>
                  <a:lnTo>
                    <a:pt x="87953" y="24469"/>
                  </a:lnTo>
                  <a:lnTo>
                    <a:pt x="87953" y="29343"/>
                  </a:lnTo>
                  <a:lnTo>
                    <a:pt x="91193" y="29343"/>
                  </a:lnTo>
                  <a:lnTo>
                    <a:pt x="91193" y="36687"/>
                  </a:lnTo>
                  <a:lnTo>
                    <a:pt x="104195" y="36687"/>
                  </a:lnTo>
                  <a:lnTo>
                    <a:pt x="104195" y="41594"/>
                  </a:lnTo>
                  <a:lnTo>
                    <a:pt x="110719" y="41594"/>
                  </a:lnTo>
                  <a:lnTo>
                    <a:pt x="110719" y="46500"/>
                  </a:lnTo>
                  <a:lnTo>
                    <a:pt x="117198" y="46500"/>
                  </a:lnTo>
                  <a:lnTo>
                    <a:pt x="117198" y="51472"/>
                  </a:lnTo>
                  <a:lnTo>
                    <a:pt x="117198" y="56347"/>
                  </a:lnTo>
                  <a:lnTo>
                    <a:pt x="126961" y="56347"/>
                  </a:lnTo>
                  <a:lnTo>
                    <a:pt x="126961" y="63691"/>
                  </a:lnTo>
                  <a:lnTo>
                    <a:pt x="133484" y="63691"/>
                  </a:lnTo>
                  <a:lnTo>
                    <a:pt x="133484" y="68597"/>
                  </a:lnTo>
                  <a:lnTo>
                    <a:pt x="136811" y="68597"/>
                  </a:lnTo>
                  <a:lnTo>
                    <a:pt x="136811" y="73504"/>
                  </a:lnTo>
                  <a:lnTo>
                    <a:pt x="136811" y="78378"/>
                  </a:lnTo>
                  <a:lnTo>
                    <a:pt x="143334" y="78378"/>
                  </a:lnTo>
                  <a:lnTo>
                    <a:pt x="143334" y="85722"/>
                  </a:lnTo>
                  <a:lnTo>
                    <a:pt x="146574" y="85722"/>
                  </a:lnTo>
                  <a:lnTo>
                    <a:pt x="146574" y="90629"/>
                  </a:lnTo>
                  <a:lnTo>
                    <a:pt x="149857" y="90629"/>
                  </a:lnTo>
                  <a:lnTo>
                    <a:pt x="149857" y="95536"/>
                  </a:lnTo>
                  <a:lnTo>
                    <a:pt x="156337" y="95536"/>
                  </a:lnTo>
                  <a:lnTo>
                    <a:pt x="156337" y="102945"/>
                  </a:lnTo>
                  <a:lnTo>
                    <a:pt x="162860" y="102945"/>
                  </a:lnTo>
                  <a:lnTo>
                    <a:pt x="162860" y="107852"/>
                  </a:lnTo>
                  <a:lnTo>
                    <a:pt x="162860" y="112726"/>
                  </a:lnTo>
                  <a:lnTo>
                    <a:pt x="166100" y="112726"/>
                  </a:lnTo>
                  <a:lnTo>
                    <a:pt x="166100" y="117633"/>
                  </a:lnTo>
                  <a:lnTo>
                    <a:pt x="169340" y="117633"/>
                  </a:lnTo>
                  <a:lnTo>
                    <a:pt x="169340" y="124977"/>
                  </a:lnTo>
                  <a:lnTo>
                    <a:pt x="175863" y="124977"/>
                  </a:lnTo>
                  <a:lnTo>
                    <a:pt x="175863" y="129884"/>
                  </a:lnTo>
                  <a:lnTo>
                    <a:pt x="175863" y="134758"/>
                  </a:lnTo>
                  <a:lnTo>
                    <a:pt x="182386" y="134758"/>
                  </a:lnTo>
                  <a:lnTo>
                    <a:pt x="182386" y="142102"/>
                  </a:lnTo>
                  <a:lnTo>
                    <a:pt x="195389" y="142102"/>
                  </a:lnTo>
                  <a:lnTo>
                    <a:pt x="195389" y="147009"/>
                  </a:lnTo>
                  <a:lnTo>
                    <a:pt x="215001" y="147009"/>
                  </a:lnTo>
                  <a:lnTo>
                    <a:pt x="215001" y="154418"/>
                  </a:lnTo>
                  <a:lnTo>
                    <a:pt x="224764" y="154418"/>
                  </a:lnTo>
                  <a:lnTo>
                    <a:pt x="224764" y="159325"/>
                  </a:lnTo>
                  <a:lnTo>
                    <a:pt x="224764" y="166669"/>
                  </a:lnTo>
                  <a:lnTo>
                    <a:pt x="231244" y="166669"/>
                  </a:lnTo>
                  <a:lnTo>
                    <a:pt x="231244" y="171575"/>
                  </a:lnTo>
                  <a:lnTo>
                    <a:pt x="234527" y="171575"/>
                  </a:lnTo>
                  <a:lnTo>
                    <a:pt x="234527" y="178919"/>
                  </a:lnTo>
                  <a:lnTo>
                    <a:pt x="241007" y="178919"/>
                  </a:lnTo>
                  <a:lnTo>
                    <a:pt x="241007" y="186263"/>
                  </a:lnTo>
                  <a:lnTo>
                    <a:pt x="247530" y="186263"/>
                  </a:lnTo>
                  <a:lnTo>
                    <a:pt x="247530" y="191138"/>
                  </a:lnTo>
                  <a:lnTo>
                    <a:pt x="250770" y="191138"/>
                  </a:lnTo>
                  <a:lnTo>
                    <a:pt x="250770" y="198482"/>
                  </a:lnTo>
                  <a:lnTo>
                    <a:pt x="276905" y="198482"/>
                  </a:lnTo>
                  <a:lnTo>
                    <a:pt x="276905" y="210797"/>
                  </a:lnTo>
                  <a:lnTo>
                    <a:pt x="289908" y="210797"/>
                  </a:lnTo>
                  <a:lnTo>
                    <a:pt x="289908" y="223048"/>
                  </a:lnTo>
                  <a:lnTo>
                    <a:pt x="293148" y="223048"/>
                  </a:lnTo>
                  <a:lnTo>
                    <a:pt x="293148" y="230392"/>
                  </a:lnTo>
                  <a:lnTo>
                    <a:pt x="306194" y="230392"/>
                  </a:lnTo>
                  <a:lnTo>
                    <a:pt x="306194" y="237736"/>
                  </a:lnTo>
                  <a:lnTo>
                    <a:pt x="315957" y="237736"/>
                  </a:lnTo>
                  <a:lnTo>
                    <a:pt x="315957" y="242643"/>
                  </a:lnTo>
                  <a:lnTo>
                    <a:pt x="338723" y="242643"/>
                  </a:lnTo>
                  <a:lnTo>
                    <a:pt x="338723" y="249987"/>
                  </a:lnTo>
                  <a:lnTo>
                    <a:pt x="342049" y="249987"/>
                  </a:lnTo>
                  <a:lnTo>
                    <a:pt x="342049" y="257331"/>
                  </a:lnTo>
                  <a:lnTo>
                    <a:pt x="345332" y="257331"/>
                  </a:lnTo>
                  <a:lnTo>
                    <a:pt x="345332" y="264740"/>
                  </a:lnTo>
                  <a:lnTo>
                    <a:pt x="345332" y="272084"/>
                  </a:lnTo>
                  <a:lnTo>
                    <a:pt x="351812" y="272084"/>
                  </a:lnTo>
                  <a:lnTo>
                    <a:pt x="351812" y="279428"/>
                  </a:lnTo>
                  <a:lnTo>
                    <a:pt x="420239" y="279428"/>
                  </a:lnTo>
                  <a:lnTo>
                    <a:pt x="420239" y="286772"/>
                  </a:lnTo>
                  <a:lnTo>
                    <a:pt x="508149" y="286772"/>
                  </a:lnTo>
                  <a:lnTo>
                    <a:pt x="508149" y="296553"/>
                  </a:lnTo>
                  <a:lnTo>
                    <a:pt x="540678" y="296553"/>
                  </a:lnTo>
                  <a:lnTo>
                    <a:pt x="540678" y="303897"/>
                  </a:lnTo>
                  <a:lnTo>
                    <a:pt x="576577" y="303897"/>
                  </a:lnTo>
                  <a:lnTo>
                    <a:pt x="576577" y="313775"/>
                  </a:lnTo>
                  <a:lnTo>
                    <a:pt x="635241" y="313775"/>
                  </a:lnTo>
                  <a:lnTo>
                    <a:pt x="635241" y="326026"/>
                  </a:lnTo>
                  <a:lnTo>
                    <a:pt x="680859" y="326026"/>
                  </a:lnTo>
                  <a:lnTo>
                    <a:pt x="680859" y="335807"/>
                  </a:lnTo>
                  <a:lnTo>
                    <a:pt x="723151" y="335807"/>
                  </a:lnTo>
                  <a:lnTo>
                    <a:pt x="723151" y="348058"/>
                  </a:lnTo>
                  <a:lnTo>
                    <a:pt x="742677" y="348058"/>
                  </a:lnTo>
                  <a:lnTo>
                    <a:pt x="742677" y="360276"/>
                  </a:lnTo>
                  <a:lnTo>
                    <a:pt x="759049" y="360276"/>
                  </a:lnTo>
                  <a:lnTo>
                    <a:pt x="759049" y="375062"/>
                  </a:lnTo>
                  <a:lnTo>
                    <a:pt x="765529" y="375062"/>
                  </a:lnTo>
                  <a:lnTo>
                    <a:pt x="765529" y="387280"/>
                  </a:lnTo>
                  <a:lnTo>
                    <a:pt x="791578" y="387280"/>
                  </a:lnTo>
                  <a:lnTo>
                    <a:pt x="791578" y="399531"/>
                  </a:lnTo>
                  <a:lnTo>
                    <a:pt x="840436" y="399531"/>
                  </a:lnTo>
                  <a:lnTo>
                    <a:pt x="840436" y="414284"/>
                  </a:lnTo>
                  <a:lnTo>
                    <a:pt x="1553824" y="414284"/>
                  </a:lnTo>
                </a:path>
              </a:pathLst>
            </a:custGeom>
            <a:ln w="5000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9" name="object 509"/>
            <p:cNvSpPr/>
            <p:nvPr/>
          </p:nvSpPr>
          <p:spPr>
            <a:xfrm>
              <a:off x="2706298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36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722649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722649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73893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722649" y="283779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73893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725932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725932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725932" y="283779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729172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74545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729172" y="284267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4" name="object 524"/>
            <p:cNvSpPr/>
            <p:nvPr/>
          </p:nvSpPr>
          <p:spPr>
            <a:xfrm>
              <a:off x="274869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5" name="object 525"/>
            <p:cNvSpPr/>
            <p:nvPr/>
          </p:nvSpPr>
          <p:spPr>
            <a:xfrm>
              <a:off x="2732412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74869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7" name="object 527"/>
            <p:cNvSpPr/>
            <p:nvPr/>
          </p:nvSpPr>
          <p:spPr>
            <a:xfrm>
              <a:off x="2732412" y="284267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8" name="object 528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9" name="object 529"/>
            <p:cNvSpPr/>
            <p:nvPr/>
          </p:nvSpPr>
          <p:spPr>
            <a:xfrm>
              <a:off x="273569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0" name="object 530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1" name="object 531"/>
            <p:cNvSpPr/>
            <p:nvPr/>
          </p:nvSpPr>
          <p:spPr>
            <a:xfrm>
              <a:off x="273569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3" name="object 533"/>
            <p:cNvSpPr/>
            <p:nvPr/>
          </p:nvSpPr>
          <p:spPr>
            <a:xfrm>
              <a:off x="274217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4" name="object 534"/>
            <p:cNvSpPr/>
            <p:nvPr/>
          </p:nvSpPr>
          <p:spPr>
            <a:xfrm>
              <a:off x="2758461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742175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6" name="object 536"/>
            <p:cNvSpPr/>
            <p:nvPr/>
          </p:nvSpPr>
          <p:spPr>
            <a:xfrm>
              <a:off x="275846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7" name="object 537"/>
            <p:cNvSpPr/>
            <p:nvPr/>
          </p:nvSpPr>
          <p:spPr>
            <a:xfrm>
              <a:off x="2742175" y="284757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75846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9" name="object 539"/>
            <p:cNvSpPr/>
            <p:nvPr/>
          </p:nvSpPr>
          <p:spPr>
            <a:xfrm>
              <a:off x="2745458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0" name="object 540"/>
            <p:cNvSpPr/>
            <p:nvPr/>
          </p:nvSpPr>
          <p:spPr>
            <a:xfrm>
              <a:off x="276170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745458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2" name="object 542"/>
            <p:cNvSpPr/>
            <p:nvPr/>
          </p:nvSpPr>
          <p:spPr>
            <a:xfrm>
              <a:off x="276170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3" name="object 543"/>
            <p:cNvSpPr/>
            <p:nvPr/>
          </p:nvSpPr>
          <p:spPr>
            <a:xfrm>
              <a:off x="275846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774704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76170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6" name="object 546"/>
            <p:cNvSpPr/>
            <p:nvPr/>
          </p:nvSpPr>
          <p:spPr>
            <a:xfrm>
              <a:off x="2777944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76494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8" name="object 548"/>
            <p:cNvSpPr/>
            <p:nvPr/>
          </p:nvSpPr>
          <p:spPr>
            <a:xfrm>
              <a:off x="278122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9" name="object 549"/>
            <p:cNvSpPr/>
            <p:nvPr/>
          </p:nvSpPr>
          <p:spPr>
            <a:xfrm>
              <a:off x="2768224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0" name="object 550"/>
            <p:cNvSpPr/>
            <p:nvPr/>
          </p:nvSpPr>
          <p:spPr>
            <a:xfrm>
              <a:off x="278446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1" name="object 551"/>
            <p:cNvSpPr/>
            <p:nvPr/>
          </p:nvSpPr>
          <p:spPr>
            <a:xfrm>
              <a:off x="2768224" y="284757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2" name="object 552"/>
            <p:cNvSpPr/>
            <p:nvPr/>
          </p:nvSpPr>
          <p:spPr>
            <a:xfrm>
              <a:off x="278446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3" name="object 553"/>
            <p:cNvSpPr/>
            <p:nvPr/>
          </p:nvSpPr>
          <p:spPr>
            <a:xfrm>
              <a:off x="2771464" y="28524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4" name="object 554"/>
            <p:cNvSpPr/>
            <p:nvPr/>
          </p:nvSpPr>
          <p:spPr>
            <a:xfrm>
              <a:off x="2787836" y="284023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787836" y="286226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804079" y="28500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794316" y="28696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810602" y="28573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797599" y="28744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81384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800839" y="28744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2" name="object 562"/>
            <p:cNvSpPr/>
            <p:nvPr/>
          </p:nvSpPr>
          <p:spPr>
            <a:xfrm>
              <a:off x="281708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3" name="object 563"/>
            <p:cNvSpPr/>
            <p:nvPr/>
          </p:nvSpPr>
          <p:spPr>
            <a:xfrm>
              <a:off x="2800839" y="287448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4" name="object 564"/>
            <p:cNvSpPr/>
            <p:nvPr/>
          </p:nvSpPr>
          <p:spPr>
            <a:xfrm>
              <a:off x="281708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5" name="object 565"/>
            <p:cNvSpPr/>
            <p:nvPr/>
          </p:nvSpPr>
          <p:spPr>
            <a:xfrm>
              <a:off x="2820365" y="288429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6" name="object 566"/>
            <p:cNvSpPr/>
            <p:nvPr/>
          </p:nvSpPr>
          <p:spPr>
            <a:xfrm>
              <a:off x="2836608" y="287204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7" name="object 567"/>
            <p:cNvSpPr/>
            <p:nvPr/>
          </p:nvSpPr>
          <p:spPr>
            <a:xfrm>
              <a:off x="2820365" y="289170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8" name="object 568"/>
            <p:cNvSpPr/>
            <p:nvPr/>
          </p:nvSpPr>
          <p:spPr>
            <a:xfrm>
              <a:off x="2836608" y="287939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9" name="object 569"/>
            <p:cNvSpPr/>
            <p:nvPr/>
          </p:nvSpPr>
          <p:spPr>
            <a:xfrm>
              <a:off x="2823605" y="289414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0" name="object 570"/>
            <p:cNvSpPr/>
            <p:nvPr/>
          </p:nvSpPr>
          <p:spPr>
            <a:xfrm>
              <a:off x="2843131" y="28818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1" name="object 571"/>
            <p:cNvSpPr/>
            <p:nvPr/>
          </p:nvSpPr>
          <p:spPr>
            <a:xfrm>
              <a:off x="2846371" y="292351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2" name="object 572"/>
            <p:cNvSpPr/>
            <p:nvPr/>
          </p:nvSpPr>
          <p:spPr>
            <a:xfrm>
              <a:off x="2862743" y="291130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3" name="object 573"/>
            <p:cNvSpPr/>
            <p:nvPr/>
          </p:nvSpPr>
          <p:spPr>
            <a:xfrm>
              <a:off x="2846371" y="292351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4" name="object 574"/>
            <p:cNvSpPr/>
            <p:nvPr/>
          </p:nvSpPr>
          <p:spPr>
            <a:xfrm>
              <a:off x="2865983" y="291130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5" name="object 575"/>
            <p:cNvSpPr/>
            <p:nvPr/>
          </p:nvSpPr>
          <p:spPr>
            <a:xfrm>
              <a:off x="2856220" y="29333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6" name="object 576"/>
            <p:cNvSpPr/>
            <p:nvPr/>
          </p:nvSpPr>
          <p:spPr>
            <a:xfrm>
              <a:off x="2872506" y="29210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7" name="object 577"/>
            <p:cNvSpPr/>
            <p:nvPr/>
          </p:nvSpPr>
          <p:spPr>
            <a:xfrm>
              <a:off x="2869266" y="295542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8" name="object 578"/>
            <p:cNvSpPr/>
            <p:nvPr/>
          </p:nvSpPr>
          <p:spPr>
            <a:xfrm>
              <a:off x="2885509" y="294317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9" name="object 579"/>
            <p:cNvSpPr/>
            <p:nvPr/>
          </p:nvSpPr>
          <p:spPr>
            <a:xfrm>
              <a:off x="2872506" y="29627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0" name="object 580"/>
            <p:cNvSpPr/>
            <p:nvPr/>
          </p:nvSpPr>
          <p:spPr>
            <a:xfrm>
              <a:off x="2888749" y="295052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1" name="object 581"/>
            <p:cNvSpPr/>
            <p:nvPr/>
          </p:nvSpPr>
          <p:spPr>
            <a:xfrm>
              <a:off x="2875746" y="29627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2" name="object 582"/>
            <p:cNvSpPr/>
            <p:nvPr/>
          </p:nvSpPr>
          <p:spPr>
            <a:xfrm>
              <a:off x="2892032" y="295052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3" name="object 583"/>
            <p:cNvSpPr/>
            <p:nvPr/>
          </p:nvSpPr>
          <p:spPr>
            <a:xfrm>
              <a:off x="2878986" y="29725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4" name="object 584"/>
            <p:cNvSpPr/>
            <p:nvPr/>
          </p:nvSpPr>
          <p:spPr>
            <a:xfrm>
              <a:off x="2895272" y="29603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5" name="object 585"/>
            <p:cNvSpPr/>
            <p:nvPr/>
          </p:nvSpPr>
          <p:spPr>
            <a:xfrm>
              <a:off x="2885509" y="297746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6" name="object 586"/>
            <p:cNvSpPr/>
            <p:nvPr/>
          </p:nvSpPr>
          <p:spPr>
            <a:xfrm>
              <a:off x="2901795" y="296277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7" name="object 587"/>
            <p:cNvSpPr/>
            <p:nvPr/>
          </p:nvSpPr>
          <p:spPr>
            <a:xfrm>
              <a:off x="2888749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8" name="object 588"/>
            <p:cNvSpPr/>
            <p:nvPr/>
          </p:nvSpPr>
          <p:spPr>
            <a:xfrm>
              <a:off x="290503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9" name="object 589"/>
            <p:cNvSpPr/>
            <p:nvPr/>
          </p:nvSpPr>
          <p:spPr>
            <a:xfrm>
              <a:off x="2888749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0" name="object 590"/>
            <p:cNvSpPr/>
            <p:nvPr/>
          </p:nvSpPr>
          <p:spPr>
            <a:xfrm>
              <a:off x="290503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1" name="object 591"/>
            <p:cNvSpPr/>
            <p:nvPr/>
          </p:nvSpPr>
          <p:spPr>
            <a:xfrm>
              <a:off x="2892032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2" name="object 592"/>
            <p:cNvSpPr/>
            <p:nvPr/>
          </p:nvSpPr>
          <p:spPr>
            <a:xfrm>
              <a:off x="290827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3" name="object 593"/>
            <p:cNvSpPr/>
            <p:nvPr/>
          </p:nvSpPr>
          <p:spPr>
            <a:xfrm>
              <a:off x="2898512" y="29823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4" name="object 594"/>
            <p:cNvSpPr/>
            <p:nvPr/>
          </p:nvSpPr>
          <p:spPr>
            <a:xfrm>
              <a:off x="2914798" y="29701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5" name="object 595"/>
            <p:cNvSpPr/>
            <p:nvPr/>
          </p:nvSpPr>
          <p:spPr>
            <a:xfrm>
              <a:off x="2898512" y="298480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6" name="object 596"/>
            <p:cNvSpPr/>
            <p:nvPr/>
          </p:nvSpPr>
          <p:spPr>
            <a:xfrm>
              <a:off x="2914798" y="29725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7" name="object 597"/>
            <p:cNvSpPr/>
            <p:nvPr/>
          </p:nvSpPr>
          <p:spPr>
            <a:xfrm>
              <a:off x="2914798" y="298480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8" name="object 598"/>
            <p:cNvSpPr/>
            <p:nvPr/>
          </p:nvSpPr>
          <p:spPr>
            <a:xfrm>
              <a:off x="2931171" y="29725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9" name="object 599"/>
            <p:cNvSpPr/>
            <p:nvPr/>
          </p:nvSpPr>
          <p:spPr>
            <a:xfrm>
              <a:off x="2921278" y="29922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0" name="object 600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1" name="object 601"/>
            <p:cNvSpPr/>
            <p:nvPr/>
          </p:nvSpPr>
          <p:spPr>
            <a:xfrm>
              <a:off x="2924648" y="29922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2" name="object 602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3" name="object 603"/>
            <p:cNvSpPr/>
            <p:nvPr/>
          </p:nvSpPr>
          <p:spPr>
            <a:xfrm>
              <a:off x="2924648" y="29922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924648" y="29922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944173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934411" y="300446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950653" y="29922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953936" y="303627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0" name="object 610"/>
            <p:cNvSpPr/>
            <p:nvPr/>
          </p:nvSpPr>
          <p:spPr>
            <a:xfrm>
              <a:off x="2970179" y="302406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1" name="object 611"/>
            <p:cNvSpPr/>
            <p:nvPr/>
          </p:nvSpPr>
          <p:spPr>
            <a:xfrm>
              <a:off x="2983182" y="304859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002838" y="303627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3" name="object 613"/>
            <p:cNvSpPr/>
            <p:nvPr/>
          </p:nvSpPr>
          <p:spPr>
            <a:xfrm>
              <a:off x="2996315" y="30608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012558" y="304859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5" name="object 615"/>
            <p:cNvSpPr/>
            <p:nvPr/>
          </p:nvSpPr>
          <p:spPr>
            <a:xfrm>
              <a:off x="2999555" y="30681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015841" y="305593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7" name="object 617"/>
            <p:cNvSpPr/>
            <p:nvPr/>
          </p:nvSpPr>
          <p:spPr>
            <a:xfrm>
              <a:off x="2999555" y="306818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019081" y="305593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015841" y="30755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032083" y="306084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1" name="object 621"/>
            <p:cNvSpPr/>
            <p:nvPr/>
          </p:nvSpPr>
          <p:spPr>
            <a:xfrm>
              <a:off x="3019081" y="30755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2" name="object 622"/>
            <p:cNvSpPr/>
            <p:nvPr/>
          </p:nvSpPr>
          <p:spPr>
            <a:xfrm>
              <a:off x="3035367" y="306084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022320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03860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022320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03860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028844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04508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038606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054849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038606" y="308043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054849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041846" y="30853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058132" y="30730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051609" y="31098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067982" y="309763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7" name="object 637"/>
            <p:cNvSpPr/>
            <p:nvPr/>
          </p:nvSpPr>
          <p:spPr>
            <a:xfrm>
              <a:off x="3067982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084225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080985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09727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084225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10051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087508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10375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100511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116753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116753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133126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9" name="object 649"/>
            <p:cNvSpPr/>
            <p:nvPr/>
          </p:nvSpPr>
          <p:spPr>
            <a:xfrm>
              <a:off x="3116753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0" name="object 650"/>
            <p:cNvSpPr/>
            <p:nvPr/>
          </p:nvSpPr>
          <p:spPr>
            <a:xfrm>
              <a:off x="3133126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129886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146129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129886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149412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168895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185181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172178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188421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175418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191704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181941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198313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191704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195030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195030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198313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21455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211316" y="31343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227559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214556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230842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224319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240562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230842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247085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260088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276460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26345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279700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26669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282983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26669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282983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27646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29274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27970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29598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27970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29598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282983" y="3151572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302466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295986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312229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328515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344887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335124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351367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341604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2" name="object 702"/>
            <p:cNvSpPr/>
            <p:nvPr/>
          </p:nvSpPr>
          <p:spPr>
            <a:xfrm>
              <a:off x="3357890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351367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367653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357890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374133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383896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403508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396899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0" name="object 710"/>
            <p:cNvSpPr/>
            <p:nvPr/>
          </p:nvSpPr>
          <p:spPr>
            <a:xfrm>
              <a:off x="3416555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406792" y="317360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423034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406792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423034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426317" y="31809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442560" y="31686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439320" y="318585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455563" y="3173604"/>
              <a:ext cx="33020" cy="24765"/>
            </a:xfrm>
            <a:custGeom>
              <a:avLst/>
              <a:gdLst/>
              <a:ahLst/>
              <a:cxnLst/>
              <a:rect l="l" t="t" r="r" b="b"/>
              <a:pathLst>
                <a:path w="33020" h="24764">
                  <a:moveTo>
                    <a:pt x="0" y="24469"/>
                  </a:moveTo>
                  <a:lnTo>
                    <a:pt x="0" y="0"/>
                  </a:lnTo>
                </a:path>
                <a:path w="33020" h="24764">
                  <a:moveTo>
                    <a:pt x="0" y="24469"/>
                  </a:moveTo>
                  <a:lnTo>
                    <a:pt x="32658" y="24469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471936" y="318585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478459" y="32250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1" name="object 721"/>
            <p:cNvSpPr/>
            <p:nvPr/>
          </p:nvSpPr>
          <p:spPr>
            <a:xfrm>
              <a:off x="3494701" y="321285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494701" y="32250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510988" y="321285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507704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523990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510988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527230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527230" y="323732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546843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533753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550126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54360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55984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55660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572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55660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572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59237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60874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60213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62179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2" name="object 742"/>
            <p:cNvSpPr/>
            <p:nvPr/>
          </p:nvSpPr>
          <p:spPr>
            <a:xfrm>
              <a:off x="360874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3" name="object 743"/>
            <p:cNvSpPr/>
            <p:nvPr/>
          </p:nvSpPr>
          <p:spPr>
            <a:xfrm>
              <a:off x="362503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61851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63479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6" name="object 746"/>
            <p:cNvSpPr/>
            <p:nvPr/>
          </p:nvSpPr>
          <p:spPr>
            <a:xfrm>
              <a:off x="364127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7" name="object 747"/>
            <p:cNvSpPr/>
            <p:nvPr/>
          </p:nvSpPr>
          <p:spPr>
            <a:xfrm>
              <a:off x="365756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64127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65756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66404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68041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67393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69017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69017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70646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69341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70970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70318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71946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70646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72270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712943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732469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722706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7389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732469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752081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75208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76836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765084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78137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77160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78785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83675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85303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85303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86928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86928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88565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87256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888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875889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892175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895415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911701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93770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95408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95079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9" name="object 789"/>
            <p:cNvSpPr/>
            <p:nvPr/>
          </p:nvSpPr>
          <p:spPr>
            <a:xfrm>
              <a:off x="396708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0" name="object 790"/>
            <p:cNvSpPr/>
            <p:nvPr/>
          </p:nvSpPr>
          <p:spPr>
            <a:xfrm>
              <a:off x="397684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1" name="object 791"/>
            <p:cNvSpPr/>
            <p:nvPr/>
          </p:nvSpPr>
          <p:spPr>
            <a:xfrm>
              <a:off x="3993088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2" name="object 792"/>
            <p:cNvSpPr/>
            <p:nvPr/>
          </p:nvSpPr>
          <p:spPr>
            <a:xfrm>
              <a:off x="3989848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00613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4" name="object 794"/>
            <p:cNvSpPr/>
            <p:nvPr/>
          </p:nvSpPr>
          <p:spPr>
            <a:xfrm>
              <a:off x="3993088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00937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6" name="object 796"/>
            <p:cNvSpPr/>
            <p:nvPr/>
          </p:nvSpPr>
          <p:spPr>
            <a:xfrm>
              <a:off x="399637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01274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8" name="object 798"/>
            <p:cNvSpPr/>
            <p:nvPr/>
          </p:nvSpPr>
          <p:spPr>
            <a:xfrm>
              <a:off x="399961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01598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01598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03222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02246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03875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02574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04199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02574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04199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09413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11041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230985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247228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25699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27323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4" name="object 814"/>
          <p:cNvSpPr txBox="1"/>
          <p:nvPr/>
        </p:nvSpPr>
        <p:spPr>
          <a:xfrm>
            <a:off x="2647182" y="4043387"/>
            <a:ext cx="353894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55" dirty="0">
                <a:latin typeface="Arial"/>
                <a:cs typeface="Arial"/>
              </a:rPr>
              <a:t>Number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-20" dirty="0">
                <a:latin typeface="Arial"/>
                <a:cs typeface="Arial"/>
              </a:rPr>
              <a:t> </a:t>
            </a:r>
            <a:r>
              <a:rPr sz="300" spc="40" dirty="0">
                <a:latin typeface="Arial"/>
                <a:cs typeface="Arial"/>
              </a:rPr>
              <a:t>risk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15" name="object 815"/>
          <p:cNvGrpSpPr/>
          <p:nvPr/>
        </p:nvGrpSpPr>
        <p:grpSpPr>
          <a:xfrm>
            <a:off x="3896948" y="2885608"/>
            <a:ext cx="96401" cy="52005"/>
            <a:chOff x="3896116" y="2889166"/>
            <a:chExt cx="96520" cy="52069"/>
          </a:xfrm>
        </p:grpSpPr>
        <p:sp>
          <p:nvSpPr>
            <p:cNvPr id="816" name="object 816"/>
            <p:cNvSpPr/>
            <p:nvPr/>
          </p:nvSpPr>
          <p:spPr>
            <a:xfrm>
              <a:off x="3898656" y="2891706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193" y="0"/>
                  </a:lnTo>
                </a:path>
              </a:pathLst>
            </a:custGeom>
            <a:ln w="489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7" name="object 817"/>
            <p:cNvSpPr/>
            <p:nvPr/>
          </p:nvSpPr>
          <p:spPr>
            <a:xfrm>
              <a:off x="3898656" y="2938207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193" y="0"/>
                  </a:lnTo>
                </a:path>
              </a:pathLst>
            </a:custGeom>
            <a:ln w="4893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8" name="object 818"/>
          <p:cNvSpPr txBox="1"/>
          <p:nvPr/>
        </p:nvSpPr>
        <p:spPr>
          <a:xfrm>
            <a:off x="4026723" y="2853385"/>
            <a:ext cx="296814" cy="10566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spcBef>
                <a:spcPts val="105"/>
              </a:spcBef>
            </a:pPr>
            <a:r>
              <a:rPr sz="300" spc="50" dirty="0">
                <a:latin typeface="Arial"/>
                <a:cs typeface="Arial"/>
              </a:rPr>
              <a:t>Allo-HSCT </a:t>
            </a:r>
            <a:r>
              <a:rPr sz="300" spc="55" dirty="0">
                <a:latin typeface="Arial"/>
                <a:cs typeface="Arial"/>
              </a:rPr>
              <a:t> </a:t>
            </a:r>
            <a:r>
              <a:rPr sz="300" spc="85" dirty="0">
                <a:latin typeface="Arial"/>
                <a:cs typeface="Arial"/>
              </a:rPr>
              <a:t>C</a:t>
            </a:r>
            <a:r>
              <a:rPr sz="300" spc="60" dirty="0">
                <a:latin typeface="Arial"/>
                <a:cs typeface="Arial"/>
              </a:rPr>
              <a:t>o</a:t>
            </a:r>
            <a:r>
              <a:rPr sz="300" spc="35" dirty="0">
                <a:latin typeface="Arial"/>
                <a:cs typeface="Arial"/>
              </a:rPr>
              <a:t>n</a:t>
            </a:r>
            <a:r>
              <a:rPr sz="300" spc="50" dirty="0">
                <a:latin typeface="Arial"/>
                <a:cs typeface="Arial"/>
              </a:rPr>
              <a:t>s</a:t>
            </a:r>
            <a:r>
              <a:rPr sz="300" spc="65" dirty="0">
                <a:latin typeface="Arial"/>
                <a:cs typeface="Arial"/>
              </a:rPr>
              <a:t>+M</a:t>
            </a:r>
            <a:r>
              <a:rPr sz="300" spc="60" dirty="0">
                <a:latin typeface="Arial"/>
                <a:cs typeface="Arial"/>
              </a:rPr>
              <a:t>a</a:t>
            </a:r>
            <a:r>
              <a:rPr sz="300" spc="30" dirty="0">
                <a:latin typeface="Arial"/>
                <a:cs typeface="Arial"/>
              </a:rPr>
              <a:t>i</a:t>
            </a:r>
            <a:r>
              <a:rPr sz="300" spc="20" dirty="0">
                <a:latin typeface="Arial"/>
                <a:cs typeface="Arial"/>
              </a:rPr>
              <a:t>nt</a:t>
            </a:r>
            <a:endParaRPr sz="30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4085315" y="3793617"/>
            <a:ext cx="220074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75" dirty="0">
                <a:latin typeface="Arial"/>
                <a:cs typeface="Arial"/>
              </a:rPr>
              <a:t>P</a:t>
            </a:r>
            <a:r>
              <a:rPr sz="300" spc="50" dirty="0">
                <a:latin typeface="Arial"/>
                <a:cs typeface="Arial"/>
              </a:rPr>
              <a:t>&lt;</a:t>
            </a:r>
            <a:r>
              <a:rPr sz="300" spc="60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0" dirty="0">
                <a:latin typeface="Arial"/>
                <a:cs typeface="Arial"/>
              </a:rPr>
              <a:t>001</a:t>
            </a:r>
            <a:endParaRPr sz="300">
              <a:latin typeface="Arial"/>
              <a:cs typeface="Arial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2271416" y="2593901"/>
            <a:ext cx="2202005" cy="1661016"/>
          </a:xfrm>
          <a:custGeom>
            <a:avLst/>
            <a:gdLst/>
            <a:ahLst/>
            <a:cxnLst/>
            <a:rect l="l" t="t" r="r" b="b"/>
            <a:pathLst>
              <a:path w="2204720" h="1663064">
                <a:moveTo>
                  <a:pt x="0" y="0"/>
                </a:moveTo>
                <a:lnTo>
                  <a:pt x="2204542" y="0"/>
                </a:lnTo>
                <a:lnTo>
                  <a:pt x="2204542" y="1662861"/>
                </a:lnTo>
                <a:lnTo>
                  <a:pt x="0" y="1662861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21" name="object 821"/>
          <p:cNvSpPr txBox="1"/>
          <p:nvPr/>
        </p:nvSpPr>
        <p:spPr>
          <a:xfrm>
            <a:off x="1530171" y="1709690"/>
            <a:ext cx="5822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-201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1495793" y="3337053"/>
            <a:ext cx="61646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HR</a:t>
            </a:r>
            <a:r>
              <a:rPr sz="949" b="1" spc="-45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823" name="object 823"/>
          <p:cNvGrpSpPr/>
          <p:nvPr/>
        </p:nvGrpSpPr>
        <p:grpSpPr>
          <a:xfrm>
            <a:off x="5124063" y="2122744"/>
            <a:ext cx="1591253" cy="27906"/>
            <a:chOff x="5124743" y="2125362"/>
            <a:chExt cx="1593215" cy="27940"/>
          </a:xfrm>
        </p:grpSpPr>
        <p:sp>
          <p:nvSpPr>
            <p:cNvPr id="824" name="object 824"/>
            <p:cNvSpPr/>
            <p:nvPr/>
          </p:nvSpPr>
          <p:spPr>
            <a:xfrm>
              <a:off x="5126648" y="2127267"/>
              <a:ext cx="1589405" cy="24130"/>
            </a:xfrm>
            <a:custGeom>
              <a:avLst/>
              <a:gdLst/>
              <a:ahLst/>
              <a:cxnLst/>
              <a:rect l="l" t="t" r="r" b="b"/>
              <a:pathLst>
                <a:path w="1589404" h="24130">
                  <a:moveTo>
                    <a:pt x="0" y="0"/>
                  </a:moveTo>
                  <a:lnTo>
                    <a:pt x="1589227" y="0"/>
                  </a:lnTo>
                </a:path>
                <a:path w="1589404"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443100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762971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7" name="object 827"/>
            <p:cNvSpPr/>
            <p:nvPr/>
          </p:nvSpPr>
          <p:spPr>
            <a:xfrm>
              <a:off x="6079552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8" name="object 828"/>
            <p:cNvSpPr/>
            <p:nvPr/>
          </p:nvSpPr>
          <p:spPr>
            <a:xfrm>
              <a:off x="6399424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9" name="object 829"/>
            <p:cNvSpPr/>
            <p:nvPr/>
          </p:nvSpPr>
          <p:spPr>
            <a:xfrm>
              <a:off x="6715875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30" name="object 830"/>
          <p:cNvSpPr txBox="1"/>
          <p:nvPr/>
        </p:nvSpPr>
        <p:spPr>
          <a:xfrm>
            <a:off x="5099957" y="2162278"/>
            <a:ext cx="55176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5416061" y="2162278"/>
            <a:ext cx="55176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6354511" y="2162278"/>
            <a:ext cx="85619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6670658" y="2162278"/>
            <a:ext cx="85619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34" name="object 834"/>
          <p:cNvGrpSpPr/>
          <p:nvPr/>
        </p:nvGrpSpPr>
        <p:grpSpPr>
          <a:xfrm>
            <a:off x="5027792" y="977771"/>
            <a:ext cx="37419" cy="1104174"/>
            <a:chOff x="5028354" y="978976"/>
            <a:chExt cx="37465" cy="1105535"/>
          </a:xfrm>
        </p:grpSpPr>
        <p:sp>
          <p:nvSpPr>
            <p:cNvPr id="835" name="object 835"/>
            <p:cNvSpPr/>
            <p:nvPr/>
          </p:nvSpPr>
          <p:spPr>
            <a:xfrm>
              <a:off x="5029942" y="980881"/>
              <a:ext cx="33655" cy="1101725"/>
            </a:xfrm>
            <a:custGeom>
              <a:avLst/>
              <a:gdLst/>
              <a:ahLst/>
              <a:cxnLst/>
              <a:rect l="l" t="t" r="r" b="b"/>
              <a:pathLst>
                <a:path w="33654" h="1101725">
                  <a:moveTo>
                    <a:pt x="33372" y="1101265"/>
                  </a:moveTo>
                  <a:lnTo>
                    <a:pt x="33372" y="0"/>
                  </a:lnTo>
                </a:path>
                <a:path w="33654" h="1101725">
                  <a:moveTo>
                    <a:pt x="33372" y="1101265"/>
                  </a:moveTo>
                  <a:lnTo>
                    <a:pt x="0" y="11012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029942" y="186189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029942" y="164164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029942" y="142138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029942" y="120113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029942" y="9808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41" name="object 841"/>
          <p:cNvSpPr txBox="1"/>
          <p:nvPr/>
        </p:nvSpPr>
        <p:spPr>
          <a:xfrm>
            <a:off x="4910264" y="2042941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4910264" y="1822960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4910264" y="1602977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4910264" y="1382996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4910264" y="1163013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4910264" y="943033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r>
              <a:rPr sz="300" spc="35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5062710" y="934607"/>
            <a:ext cx="1714291" cy="1190427"/>
          </a:xfrm>
          <a:custGeom>
            <a:avLst/>
            <a:gdLst/>
            <a:ahLst/>
            <a:cxnLst/>
            <a:rect l="l" t="t" r="r" b="b"/>
            <a:pathLst>
              <a:path w="1716404" h="1191895">
                <a:moveTo>
                  <a:pt x="0" y="0"/>
                </a:moveTo>
                <a:lnTo>
                  <a:pt x="0" y="1191508"/>
                </a:lnTo>
                <a:lnTo>
                  <a:pt x="1715885" y="1191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48" name="object 848"/>
          <p:cNvSpPr txBox="1"/>
          <p:nvPr/>
        </p:nvSpPr>
        <p:spPr>
          <a:xfrm>
            <a:off x="5672294" y="2136437"/>
            <a:ext cx="496593" cy="162664"/>
          </a:xfrm>
          <a:prstGeom prst="rect">
            <a:avLst/>
          </a:prstGeom>
        </p:spPr>
        <p:txBody>
          <a:bodyPr vert="horz" wrap="square" lIns="0" tIns="6342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250">
              <a:latin typeface="Times New Roman"/>
              <a:cs typeface="Times New Roman"/>
            </a:endParaRPr>
          </a:p>
          <a:p>
            <a:pPr marL="58984">
              <a:tabLst>
                <a:tab pos="374835" algn="l"/>
              </a:tabLst>
            </a:pPr>
            <a:r>
              <a:rPr sz="300" spc="65" dirty="0">
                <a:latin typeface="Arial"/>
                <a:cs typeface="Arial"/>
              </a:rPr>
              <a:t>10	15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45"/>
              </a:spcBef>
            </a:pPr>
            <a:r>
              <a:rPr sz="300" spc="50" dirty="0">
                <a:latin typeface="Arial"/>
                <a:cs typeface="Arial"/>
              </a:rPr>
              <a:t>Months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from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first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90" dirty="0">
                <a:latin typeface="Arial"/>
                <a:cs typeface="Arial"/>
              </a:rPr>
              <a:t>CR</a:t>
            </a:r>
            <a:endParaRPr sz="300">
              <a:latin typeface="Arial"/>
              <a:cs typeface="Arial"/>
            </a:endParaRPr>
          </a:p>
        </p:txBody>
      </p:sp>
      <p:sp>
        <p:nvSpPr>
          <p:cNvPr id="849" name="object 849"/>
          <p:cNvSpPr txBox="1"/>
          <p:nvPr/>
        </p:nvSpPr>
        <p:spPr>
          <a:xfrm>
            <a:off x="4832035" y="1214357"/>
            <a:ext cx="123111" cy="629144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of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apse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850" name="object 850"/>
          <p:cNvGrpSpPr/>
          <p:nvPr/>
        </p:nvGrpSpPr>
        <p:grpSpPr>
          <a:xfrm>
            <a:off x="5107639" y="1518460"/>
            <a:ext cx="1610279" cy="576504"/>
            <a:chOff x="5108299" y="1520332"/>
            <a:chExt cx="1612265" cy="577215"/>
          </a:xfrm>
        </p:grpSpPr>
        <p:sp>
          <p:nvSpPr>
            <p:cNvPr id="851" name="object 851"/>
            <p:cNvSpPr/>
            <p:nvPr/>
          </p:nvSpPr>
          <p:spPr>
            <a:xfrm>
              <a:off x="5126648" y="1535504"/>
              <a:ext cx="1589405" cy="546735"/>
            </a:xfrm>
            <a:custGeom>
              <a:avLst/>
              <a:gdLst/>
              <a:ahLst/>
              <a:cxnLst/>
              <a:rect l="l" t="t" r="r" b="b"/>
              <a:pathLst>
                <a:path w="1589404" h="546735">
                  <a:moveTo>
                    <a:pt x="0" y="546642"/>
                  </a:moveTo>
                  <a:lnTo>
                    <a:pt x="79914" y="546642"/>
                  </a:lnTo>
                  <a:lnTo>
                    <a:pt x="79914" y="530749"/>
                  </a:lnTo>
                  <a:lnTo>
                    <a:pt x="106552" y="530749"/>
                  </a:lnTo>
                  <a:lnTo>
                    <a:pt x="106552" y="514753"/>
                  </a:lnTo>
                  <a:lnTo>
                    <a:pt x="156536" y="514753"/>
                  </a:lnTo>
                  <a:lnTo>
                    <a:pt x="156536" y="496234"/>
                  </a:lnTo>
                  <a:lnTo>
                    <a:pt x="166542" y="496234"/>
                  </a:lnTo>
                  <a:lnTo>
                    <a:pt x="166542" y="477681"/>
                  </a:lnTo>
                  <a:lnTo>
                    <a:pt x="179839" y="477681"/>
                  </a:lnTo>
                  <a:lnTo>
                    <a:pt x="179839" y="461685"/>
                  </a:lnTo>
                  <a:lnTo>
                    <a:pt x="193265" y="461685"/>
                  </a:lnTo>
                  <a:lnTo>
                    <a:pt x="193265" y="443132"/>
                  </a:lnTo>
                  <a:lnTo>
                    <a:pt x="219861" y="443132"/>
                  </a:lnTo>
                  <a:lnTo>
                    <a:pt x="219861" y="424612"/>
                  </a:lnTo>
                  <a:lnTo>
                    <a:pt x="223196" y="424612"/>
                  </a:lnTo>
                  <a:lnTo>
                    <a:pt x="223196" y="403331"/>
                  </a:lnTo>
                  <a:lnTo>
                    <a:pt x="246456" y="403331"/>
                  </a:lnTo>
                  <a:lnTo>
                    <a:pt x="246456" y="384777"/>
                  </a:lnTo>
                  <a:lnTo>
                    <a:pt x="253127" y="384777"/>
                  </a:lnTo>
                  <a:lnTo>
                    <a:pt x="253127" y="366224"/>
                  </a:lnTo>
                  <a:lnTo>
                    <a:pt x="266553" y="366224"/>
                  </a:lnTo>
                  <a:lnTo>
                    <a:pt x="266553" y="347602"/>
                  </a:lnTo>
                  <a:lnTo>
                    <a:pt x="283185" y="347602"/>
                  </a:lnTo>
                  <a:lnTo>
                    <a:pt x="283185" y="326389"/>
                  </a:lnTo>
                  <a:lnTo>
                    <a:pt x="309781" y="326389"/>
                  </a:lnTo>
                  <a:lnTo>
                    <a:pt x="309781" y="307835"/>
                  </a:lnTo>
                  <a:lnTo>
                    <a:pt x="316451" y="307835"/>
                  </a:lnTo>
                  <a:lnTo>
                    <a:pt x="316451" y="286554"/>
                  </a:lnTo>
                  <a:lnTo>
                    <a:pt x="339840" y="286554"/>
                  </a:lnTo>
                  <a:lnTo>
                    <a:pt x="339840" y="268034"/>
                  </a:lnTo>
                  <a:lnTo>
                    <a:pt x="383068" y="268034"/>
                  </a:lnTo>
                  <a:lnTo>
                    <a:pt x="383068" y="246752"/>
                  </a:lnTo>
                  <a:lnTo>
                    <a:pt x="453063" y="246752"/>
                  </a:lnTo>
                  <a:lnTo>
                    <a:pt x="453063" y="220253"/>
                  </a:lnTo>
                  <a:lnTo>
                    <a:pt x="523015" y="220253"/>
                  </a:lnTo>
                  <a:lnTo>
                    <a:pt x="523015" y="193650"/>
                  </a:lnTo>
                  <a:lnTo>
                    <a:pt x="559701" y="193650"/>
                  </a:lnTo>
                  <a:lnTo>
                    <a:pt x="559701" y="161864"/>
                  </a:lnTo>
                  <a:lnTo>
                    <a:pt x="846222" y="161864"/>
                  </a:lnTo>
                  <a:lnTo>
                    <a:pt x="846222" y="111456"/>
                  </a:lnTo>
                  <a:lnTo>
                    <a:pt x="1096142" y="111456"/>
                  </a:lnTo>
                  <a:lnTo>
                    <a:pt x="1096142" y="0"/>
                  </a:lnTo>
                  <a:lnTo>
                    <a:pt x="1589227" y="0"/>
                  </a:lnTo>
                </a:path>
              </a:pathLst>
            </a:custGeom>
            <a:ln w="8173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10988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12664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136611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153243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13994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15657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153243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169876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16320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17996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173211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173211" y="20821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17654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19326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17996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196600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18659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20322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193265" y="20662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209898" y="205291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196600" y="206625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213232" y="205291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216568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233200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219860" y="205025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236536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229866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246498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239828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256589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259924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276557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289855" y="19971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306487" y="198395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303153" y="199718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319914" y="198395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313115" y="19786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329876" y="196540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323206" y="19786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339839" y="196540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369812" y="19017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386531" y="18883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436429" y="18220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453190" y="180882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486456" y="180353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503089" y="179027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496419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513051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499754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516387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506381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523142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509716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526478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526478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543110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546445" y="178225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5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563078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576376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593094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609727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626360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613062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629695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656419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673051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659754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676387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663089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679722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723079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739711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729706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746339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749674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766307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789695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806328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849599" y="169736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866318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852892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869653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906254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922972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979541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996259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0" name="object 940"/>
            <p:cNvSpPr/>
            <p:nvPr/>
          </p:nvSpPr>
          <p:spPr>
            <a:xfrm>
              <a:off x="6079552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1" name="object 941"/>
            <p:cNvSpPr/>
            <p:nvPr/>
          </p:nvSpPr>
          <p:spPr>
            <a:xfrm>
              <a:off x="6096185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2" name="object 942"/>
            <p:cNvSpPr/>
            <p:nvPr/>
          </p:nvSpPr>
          <p:spPr>
            <a:xfrm>
              <a:off x="6089514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3" name="object 943"/>
            <p:cNvSpPr/>
            <p:nvPr/>
          </p:nvSpPr>
          <p:spPr>
            <a:xfrm>
              <a:off x="6106147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4" name="object 944"/>
            <p:cNvSpPr/>
            <p:nvPr/>
          </p:nvSpPr>
          <p:spPr>
            <a:xfrm>
              <a:off x="6099519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5" name="object 945"/>
            <p:cNvSpPr/>
            <p:nvPr/>
          </p:nvSpPr>
          <p:spPr>
            <a:xfrm>
              <a:off x="6116152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6" name="object 946"/>
            <p:cNvSpPr/>
            <p:nvPr/>
          </p:nvSpPr>
          <p:spPr>
            <a:xfrm>
              <a:off x="6129535" y="164696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7" name="object 947"/>
            <p:cNvSpPr/>
            <p:nvPr/>
          </p:nvSpPr>
          <p:spPr>
            <a:xfrm>
              <a:off x="6149504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8" name="object 948"/>
            <p:cNvSpPr/>
            <p:nvPr/>
          </p:nvSpPr>
          <p:spPr>
            <a:xfrm>
              <a:off x="6169471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9" name="object 949"/>
            <p:cNvSpPr/>
            <p:nvPr/>
          </p:nvSpPr>
          <p:spPr>
            <a:xfrm>
              <a:off x="6186104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0" name="object 950"/>
            <p:cNvSpPr/>
            <p:nvPr/>
          </p:nvSpPr>
          <p:spPr>
            <a:xfrm>
              <a:off x="6492679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1" name="object 951"/>
            <p:cNvSpPr/>
            <p:nvPr/>
          </p:nvSpPr>
          <p:spPr>
            <a:xfrm>
              <a:off x="6509311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2" name="object 952"/>
            <p:cNvSpPr/>
            <p:nvPr/>
          </p:nvSpPr>
          <p:spPr>
            <a:xfrm>
              <a:off x="6522610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539370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556003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572636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699242" y="1534177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2653"/>
                  </a:moveTo>
                  <a:lnTo>
                    <a:pt x="16847" y="2653"/>
                  </a:lnTo>
                  <a:lnTo>
                    <a:pt x="16847" y="0"/>
                  </a:lnTo>
                  <a:lnTo>
                    <a:pt x="0" y="0"/>
                  </a:lnTo>
                  <a:lnTo>
                    <a:pt x="0" y="2653"/>
                  </a:lnTo>
                  <a:close/>
                </a:path>
              </a:pathLst>
            </a:custGeom>
            <a:solidFill>
              <a:srgbClr val="2297E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715875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126648" y="1726528"/>
              <a:ext cx="1576070" cy="356235"/>
            </a:xfrm>
            <a:custGeom>
              <a:avLst/>
              <a:gdLst/>
              <a:ahLst/>
              <a:cxnLst/>
              <a:rect l="l" t="t" r="r" b="b"/>
              <a:pathLst>
                <a:path w="1576070" h="356235">
                  <a:moveTo>
                    <a:pt x="0" y="355617"/>
                  </a:moveTo>
                  <a:lnTo>
                    <a:pt x="133276" y="355617"/>
                  </a:lnTo>
                  <a:lnTo>
                    <a:pt x="133276" y="334438"/>
                  </a:lnTo>
                  <a:lnTo>
                    <a:pt x="426425" y="334438"/>
                  </a:lnTo>
                  <a:lnTo>
                    <a:pt x="426425" y="310496"/>
                  </a:lnTo>
                  <a:lnTo>
                    <a:pt x="513052" y="310496"/>
                  </a:lnTo>
                  <a:lnTo>
                    <a:pt x="513052" y="283996"/>
                  </a:lnTo>
                  <a:lnTo>
                    <a:pt x="516345" y="283996"/>
                  </a:lnTo>
                  <a:lnTo>
                    <a:pt x="516345" y="254767"/>
                  </a:lnTo>
                  <a:lnTo>
                    <a:pt x="603058" y="254767"/>
                  </a:lnTo>
                  <a:lnTo>
                    <a:pt x="603058" y="220253"/>
                  </a:lnTo>
                  <a:lnTo>
                    <a:pt x="646329" y="220253"/>
                  </a:lnTo>
                  <a:lnTo>
                    <a:pt x="646329" y="183146"/>
                  </a:lnTo>
                  <a:lnTo>
                    <a:pt x="1272776" y="183146"/>
                  </a:lnTo>
                  <a:lnTo>
                    <a:pt x="1272776" y="0"/>
                  </a:lnTo>
                  <a:lnTo>
                    <a:pt x="1575929" y="0"/>
                  </a:lnTo>
                </a:path>
              </a:pathLst>
            </a:custGeom>
            <a:ln w="8058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10988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12664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13994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15657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16987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18659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173211" y="20821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17654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19326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17996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196600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18659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20322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206562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22319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266552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83185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27655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293190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283185" y="206096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303153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289855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306487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349844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366477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35980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376439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363142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379775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376439" y="206096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396493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44972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466488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483121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499754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539775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556408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559743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576376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586467" y="20370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5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606392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596429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613062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616397" y="20370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633030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629695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646328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642993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659754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653084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669717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656419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673051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693020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709653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696355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712987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702982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719615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723079" y="19467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739711" y="193351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729706" y="19467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746339" y="193351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779605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796365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79965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81629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802993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81962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812999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82963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87298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88962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876280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89291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896248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91288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919551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93627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012892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6029524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6029524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604949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6072881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6089514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6199530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621616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6202822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621945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6239424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625605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6246094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6262812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6326051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6342769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6346105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6362738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636273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637937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6589269" y="17265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6605988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6592604" y="17265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6609323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6665977" y="172652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6685945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6685945" y="172520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653"/>
                  </a:moveTo>
                  <a:lnTo>
                    <a:pt x="30144" y="2653"/>
                  </a:lnTo>
                  <a:lnTo>
                    <a:pt x="30144" y="0"/>
                  </a:lnTo>
                  <a:lnTo>
                    <a:pt x="0" y="0"/>
                  </a:lnTo>
                  <a:lnTo>
                    <a:pt x="0" y="2653"/>
                  </a:lnTo>
                  <a:close/>
                </a:path>
              </a:pathLst>
            </a:custGeom>
            <a:solidFill>
              <a:srgbClr val="61D04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6702577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67" name="object 1067"/>
          <p:cNvSpPr txBox="1"/>
          <p:nvPr/>
        </p:nvSpPr>
        <p:spPr>
          <a:xfrm>
            <a:off x="5399406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40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45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8" name="object 1068"/>
          <p:cNvSpPr txBox="1"/>
          <p:nvPr/>
        </p:nvSpPr>
        <p:spPr>
          <a:xfrm>
            <a:off x="5718928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9" name="object 1069"/>
          <p:cNvSpPr txBox="1"/>
          <p:nvPr/>
        </p:nvSpPr>
        <p:spPr>
          <a:xfrm>
            <a:off x="6034989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14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0" name="object 1070"/>
          <p:cNvSpPr txBox="1"/>
          <p:nvPr/>
        </p:nvSpPr>
        <p:spPr>
          <a:xfrm>
            <a:off x="6371123" y="2366299"/>
            <a:ext cx="55176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1" name="object 1071"/>
          <p:cNvSpPr txBox="1"/>
          <p:nvPr/>
        </p:nvSpPr>
        <p:spPr>
          <a:xfrm>
            <a:off x="6687269" y="2366299"/>
            <a:ext cx="55176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2" name="object 1072"/>
          <p:cNvSpPr txBox="1"/>
          <p:nvPr/>
        </p:nvSpPr>
        <p:spPr>
          <a:xfrm>
            <a:off x="4720559" y="2263623"/>
            <a:ext cx="690663" cy="21261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58984" marR="5074" indent="282236">
              <a:lnSpc>
                <a:spcPct val="168300"/>
              </a:lnSpc>
              <a:spcBef>
                <a:spcPts val="90"/>
              </a:spcBef>
            </a:pPr>
            <a:r>
              <a:rPr sz="300" spc="70" dirty="0">
                <a:latin typeface="Arial"/>
                <a:cs typeface="Arial"/>
              </a:rPr>
              <a:t>N</a:t>
            </a:r>
            <a:r>
              <a:rPr sz="300" spc="40" dirty="0">
                <a:latin typeface="Arial"/>
                <a:cs typeface="Arial"/>
              </a:rPr>
              <a:t>u</a:t>
            </a:r>
            <a:r>
              <a:rPr sz="300" spc="85" dirty="0">
                <a:latin typeface="Arial"/>
                <a:cs typeface="Arial"/>
              </a:rPr>
              <a:t>m</a:t>
            </a:r>
            <a:r>
              <a:rPr sz="300" spc="55" dirty="0">
                <a:latin typeface="Arial"/>
                <a:cs typeface="Arial"/>
              </a:rPr>
              <a:t>ber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at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45" dirty="0">
                <a:latin typeface="Arial"/>
                <a:cs typeface="Arial"/>
              </a:rPr>
              <a:t>sk  </a:t>
            </a:r>
            <a:r>
              <a:rPr sz="300" spc="55" dirty="0">
                <a:latin typeface="Arial"/>
                <a:cs typeface="Arial"/>
              </a:rPr>
              <a:t>Allo-HSCT   </a:t>
            </a:r>
            <a:r>
              <a:rPr sz="300" spc="65" dirty="0">
                <a:latin typeface="Arial"/>
                <a:cs typeface="Arial"/>
              </a:rPr>
              <a:t> 88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40"/>
              </a:spcBef>
            </a:pPr>
            <a:r>
              <a:rPr sz="300" spc="55" dirty="0">
                <a:latin typeface="Arial"/>
                <a:cs typeface="Arial"/>
              </a:rPr>
              <a:t>Chemotherapy</a:t>
            </a:r>
            <a:r>
              <a:rPr sz="300" spc="30" dirty="0">
                <a:latin typeface="Arial"/>
                <a:cs typeface="Arial"/>
              </a:rPr>
              <a:t> </a:t>
            </a:r>
            <a:r>
              <a:rPr sz="300" spc="65" dirty="0">
                <a:latin typeface="Arial"/>
                <a:cs typeface="Arial"/>
              </a:rPr>
              <a:t>67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73" name="object 1073"/>
          <p:cNvGrpSpPr/>
          <p:nvPr/>
        </p:nvGrpSpPr>
        <p:grpSpPr>
          <a:xfrm>
            <a:off x="6263270" y="1033868"/>
            <a:ext cx="105280" cy="58982"/>
            <a:chOff x="6265355" y="1035142"/>
            <a:chExt cx="105410" cy="59055"/>
          </a:xfrm>
        </p:grpSpPr>
        <p:sp>
          <p:nvSpPr>
            <p:cNvPr id="1074" name="object 1074"/>
            <p:cNvSpPr/>
            <p:nvPr/>
          </p:nvSpPr>
          <p:spPr>
            <a:xfrm>
              <a:off x="6269482" y="1039269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0" y="0"/>
                  </a:moveTo>
                  <a:lnTo>
                    <a:pt x="96590" y="0"/>
                  </a:lnTo>
                </a:path>
              </a:pathLst>
            </a:custGeom>
            <a:ln w="7960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6269482" y="1089677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0" y="0"/>
                  </a:moveTo>
                  <a:lnTo>
                    <a:pt x="96590" y="0"/>
                  </a:lnTo>
                </a:path>
              </a:pathLst>
            </a:custGeom>
            <a:ln w="796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76" name="object 1076"/>
          <p:cNvSpPr txBox="1"/>
          <p:nvPr/>
        </p:nvSpPr>
        <p:spPr>
          <a:xfrm>
            <a:off x="6401101" y="1001348"/>
            <a:ext cx="367846" cy="10963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0300"/>
              </a:lnSpc>
              <a:spcBef>
                <a:spcPts val="95"/>
              </a:spcBef>
            </a:pPr>
            <a:r>
              <a:rPr sz="300" spc="55" dirty="0">
                <a:latin typeface="Arial"/>
                <a:cs typeface="Arial"/>
              </a:rPr>
              <a:t>Allo-HSCT </a:t>
            </a:r>
            <a:r>
              <a:rPr sz="300" spc="60" dirty="0">
                <a:latin typeface="Arial"/>
                <a:cs typeface="Arial"/>
              </a:rPr>
              <a:t> </a:t>
            </a:r>
            <a:r>
              <a:rPr sz="300" spc="95" dirty="0">
                <a:latin typeface="Arial"/>
                <a:cs typeface="Arial"/>
              </a:rPr>
              <a:t>C</a:t>
            </a:r>
            <a:r>
              <a:rPr sz="300" spc="40" dirty="0">
                <a:latin typeface="Arial"/>
                <a:cs typeface="Arial"/>
              </a:rPr>
              <a:t>h</a:t>
            </a:r>
            <a:r>
              <a:rPr sz="300" spc="65" dirty="0">
                <a:latin typeface="Arial"/>
                <a:cs typeface="Arial"/>
              </a:rPr>
              <a:t>e</a:t>
            </a:r>
            <a:r>
              <a:rPr sz="300" spc="85" dirty="0">
                <a:latin typeface="Arial"/>
                <a:cs typeface="Arial"/>
              </a:rPr>
              <a:t>m</a:t>
            </a:r>
            <a:r>
              <a:rPr sz="300" spc="65" dirty="0">
                <a:latin typeface="Arial"/>
                <a:cs typeface="Arial"/>
              </a:rPr>
              <a:t>o</a:t>
            </a:r>
            <a:r>
              <a:rPr sz="300" spc="15" dirty="0">
                <a:latin typeface="Arial"/>
                <a:cs typeface="Arial"/>
              </a:rPr>
              <a:t>t</a:t>
            </a:r>
            <a:r>
              <a:rPr sz="300" spc="40" dirty="0">
                <a:latin typeface="Arial"/>
                <a:cs typeface="Arial"/>
              </a:rPr>
              <a:t>h</a:t>
            </a:r>
            <a:r>
              <a:rPr sz="300" spc="65" dirty="0">
                <a:latin typeface="Arial"/>
                <a:cs typeface="Arial"/>
              </a:rPr>
              <a:t>e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60" dirty="0">
                <a:latin typeface="Arial"/>
                <a:cs typeface="Arial"/>
              </a:rPr>
              <a:t>apy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7" name="object 1077"/>
          <p:cNvSpPr txBox="1"/>
          <p:nvPr/>
        </p:nvSpPr>
        <p:spPr>
          <a:xfrm>
            <a:off x="6424375" y="2005880"/>
            <a:ext cx="22451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85" dirty="0">
                <a:latin typeface="Arial"/>
                <a:cs typeface="Arial"/>
              </a:rPr>
              <a:t>P</a:t>
            </a:r>
            <a:r>
              <a:rPr sz="300" spc="60" dirty="0">
                <a:latin typeface="Arial"/>
                <a:cs typeface="Arial"/>
              </a:rPr>
              <a:t>=</a:t>
            </a:r>
            <a:r>
              <a:rPr sz="300" spc="65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5" dirty="0">
                <a:latin typeface="Arial"/>
                <a:cs typeface="Arial"/>
              </a:rPr>
              <a:t>004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4666462" y="720972"/>
            <a:ext cx="2250205" cy="1794837"/>
          </a:xfrm>
          <a:custGeom>
            <a:avLst/>
            <a:gdLst/>
            <a:ahLst/>
            <a:cxnLst/>
            <a:rect l="l" t="t" r="r" b="b"/>
            <a:pathLst>
              <a:path w="2252979" h="1797050">
                <a:moveTo>
                  <a:pt x="0" y="0"/>
                </a:moveTo>
                <a:lnTo>
                  <a:pt x="2252687" y="0"/>
                </a:lnTo>
                <a:lnTo>
                  <a:pt x="2252687" y="1796999"/>
                </a:lnTo>
                <a:lnTo>
                  <a:pt x="0" y="1796999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079" name="object 1079"/>
          <p:cNvGrpSpPr/>
          <p:nvPr/>
        </p:nvGrpSpPr>
        <p:grpSpPr>
          <a:xfrm>
            <a:off x="2719794" y="2127898"/>
            <a:ext cx="1555737" cy="27906"/>
            <a:chOff x="2717510" y="2130522"/>
            <a:chExt cx="1557655" cy="27940"/>
          </a:xfrm>
        </p:grpSpPr>
        <p:sp>
          <p:nvSpPr>
            <p:cNvPr id="1080" name="object 1080"/>
            <p:cNvSpPr/>
            <p:nvPr/>
          </p:nvSpPr>
          <p:spPr>
            <a:xfrm>
              <a:off x="2719415" y="2132427"/>
              <a:ext cx="1553845" cy="24130"/>
            </a:xfrm>
            <a:custGeom>
              <a:avLst/>
              <a:gdLst/>
              <a:ahLst/>
              <a:cxnLst/>
              <a:rect l="l" t="t" r="r" b="b"/>
              <a:pathLst>
                <a:path w="1553845" h="24130">
                  <a:moveTo>
                    <a:pt x="0" y="0"/>
                  </a:moveTo>
                  <a:lnTo>
                    <a:pt x="1553830" y="0"/>
                  </a:lnTo>
                </a:path>
                <a:path w="1553845"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3028818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3341565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3651094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3963842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273245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86" name="object 1086"/>
          <p:cNvSpPr txBox="1"/>
          <p:nvPr/>
        </p:nvSpPr>
        <p:spPr>
          <a:xfrm>
            <a:off x="2695984" y="2167431"/>
            <a:ext cx="5454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7" name="object 1087"/>
          <p:cNvSpPr txBox="1"/>
          <p:nvPr/>
        </p:nvSpPr>
        <p:spPr>
          <a:xfrm>
            <a:off x="3005048" y="2167431"/>
            <a:ext cx="5454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8" name="object 1088"/>
          <p:cNvSpPr txBox="1"/>
          <p:nvPr/>
        </p:nvSpPr>
        <p:spPr>
          <a:xfrm>
            <a:off x="3922595" y="2167431"/>
            <a:ext cx="84351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9" name="object 1089"/>
          <p:cNvSpPr txBox="1"/>
          <p:nvPr/>
        </p:nvSpPr>
        <p:spPr>
          <a:xfrm>
            <a:off x="4231702" y="2167431"/>
            <a:ext cx="84351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90" name="object 1090"/>
          <p:cNvGrpSpPr/>
          <p:nvPr/>
        </p:nvGrpSpPr>
        <p:grpSpPr>
          <a:xfrm>
            <a:off x="2625676" y="982923"/>
            <a:ext cx="36150" cy="1104174"/>
            <a:chOff x="2623275" y="984135"/>
            <a:chExt cx="36195" cy="1105535"/>
          </a:xfrm>
        </p:grpSpPr>
        <p:sp>
          <p:nvSpPr>
            <p:cNvPr id="1091" name="object 1091"/>
            <p:cNvSpPr/>
            <p:nvPr/>
          </p:nvSpPr>
          <p:spPr>
            <a:xfrm>
              <a:off x="2624863" y="986040"/>
              <a:ext cx="33020" cy="1101725"/>
            </a:xfrm>
            <a:custGeom>
              <a:avLst/>
              <a:gdLst/>
              <a:ahLst/>
              <a:cxnLst/>
              <a:rect l="l" t="t" r="r" b="b"/>
              <a:pathLst>
                <a:path w="33019" h="1101725">
                  <a:moveTo>
                    <a:pt x="32629" y="1101265"/>
                  </a:moveTo>
                  <a:lnTo>
                    <a:pt x="32629" y="0"/>
                  </a:lnTo>
                </a:path>
                <a:path w="33019" h="1101725">
                  <a:moveTo>
                    <a:pt x="32629" y="1101265"/>
                  </a:moveTo>
                  <a:lnTo>
                    <a:pt x="0" y="11012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2624863" y="18670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2624863" y="16467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2624863" y="142654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2624863" y="12062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2624863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97" name="object 1097"/>
          <p:cNvSpPr txBox="1"/>
          <p:nvPr/>
        </p:nvSpPr>
        <p:spPr>
          <a:xfrm>
            <a:off x="2510517" y="2048094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98" name="object 1098"/>
          <p:cNvSpPr txBox="1"/>
          <p:nvPr/>
        </p:nvSpPr>
        <p:spPr>
          <a:xfrm>
            <a:off x="2510517" y="1828111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099" name="object 1099"/>
          <p:cNvSpPr txBox="1"/>
          <p:nvPr/>
        </p:nvSpPr>
        <p:spPr>
          <a:xfrm>
            <a:off x="2510517" y="1608130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0" name="object 1100"/>
          <p:cNvSpPr txBox="1"/>
          <p:nvPr/>
        </p:nvSpPr>
        <p:spPr>
          <a:xfrm>
            <a:off x="2510517" y="1388149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1" name="object 1101"/>
          <p:cNvSpPr txBox="1"/>
          <p:nvPr/>
        </p:nvSpPr>
        <p:spPr>
          <a:xfrm>
            <a:off x="2510517" y="1168166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2" name="object 1102"/>
          <p:cNvSpPr txBox="1"/>
          <p:nvPr/>
        </p:nvSpPr>
        <p:spPr>
          <a:xfrm>
            <a:off x="2510517" y="948185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2659850" y="939760"/>
            <a:ext cx="1675604" cy="1190427"/>
          </a:xfrm>
          <a:custGeom>
            <a:avLst/>
            <a:gdLst/>
            <a:ahLst/>
            <a:cxnLst/>
            <a:rect l="l" t="t" r="r" b="b"/>
            <a:pathLst>
              <a:path w="1677670" h="1191895">
                <a:moveTo>
                  <a:pt x="0" y="0"/>
                </a:moveTo>
                <a:lnTo>
                  <a:pt x="0" y="1191508"/>
                </a:lnTo>
                <a:lnTo>
                  <a:pt x="1677666" y="1191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04" name="object 1104"/>
          <p:cNvSpPr txBox="1"/>
          <p:nvPr/>
        </p:nvSpPr>
        <p:spPr>
          <a:xfrm>
            <a:off x="3232858" y="2141590"/>
            <a:ext cx="525132" cy="162664"/>
          </a:xfrm>
          <a:prstGeom prst="rect">
            <a:avLst/>
          </a:prstGeom>
        </p:spPr>
        <p:txBody>
          <a:bodyPr vert="horz" wrap="square" lIns="0" tIns="6342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250">
              <a:latin typeface="Times New Roman"/>
              <a:cs typeface="Times New Roman"/>
            </a:endParaRPr>
          </a:p>
          <a:p>
            <a:pPr marL="4440" algn="ctr">
              <a:tabLst>
                <a:tab pos="313314" algn="l"/>
              </a:tabLst>
            </a:pPr>
            <a:r>
              <a:rPr sz="300" spc="60" dirty="0">
                <a:latin typeface="Arial"/>
                <a:cs typeface="Arial"/>
              </a:rPr>
              <a:t>10	15</a:t>
            </a:r>
            <a:endParaRPr sz="300">
              <a:latin typeface="Arial"/>
              <a:cs typeface="Arial"/>
            </a:endParaRPr>
          </a:p>
          <a:p>
            <a:pPr algn="ctr">
              <a:spcBef>
                <a:spcPts val="245"/>
              </a:spcBef>
            </a:pPr>
            <a:r>
              <a:rPr sz="300" spc="45" dirty="0">
                <a:latin typeface="Arial"/>
                <a:cs typeface="Arial"/>
              </a:rPr>
              <a:t>Years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after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Induction-1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5" name="object 1105"/>
          <p:cNvSpPr txBox="1"/>
          <p:nvPr/>
        </p:nvSpPr>
        <p:spPr>
          <a:xfrm>
            <a:off x="2434032" y="1250117"/>
            <a:ext cx="123111" cy="563820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-10" dirty="0">
                <a:latin typeface="Arial"/>
                <a:cs typeface="Arial"/>
              </a:rPr>
              <a:t>O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l</a:t>
            </a:r>
            <a:r>
              <a:rPr sz="400" spc="-2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S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v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val</a:t>
            </a:r>
            <a:r>
              <a:rPr sz="400" spc="-2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(</a:t>
            </a:r>
            <a:r>
              <a:rPr sz="400" spc="5" dirty="0">
                <a:latin typeface="Arial"/>
                <a:cs typeface="Arial"/>
              </a:rPr>
              <a:t>P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obab</a:t>
            </a:r>
            <a:r>
              <a:rPr sz="400" spc="5" dirty="0">
                <a:latin typeface="Arial"/>
                <a:cs typeface="Arial"/>
              </a:rPr>
              <a:t>ili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dirty="0">
                <a:latin typeface="Arial"/>
                <a:cs typeface="Arial"/>
              </a:rPr>
              <a:t>y)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106" name="object 1106"/>
          <p:cNvGrpSpPr/>
          <p:nvPr/>
        </p:nvGrpSpPr>
        <p:grpSpPr>
          <a:xfrm>
            <a:off x="2703743" y="969604"/>
            <a:ext cx="1588082" cy="438879"/>
            <a:chOff x="2701439" y="970800"/>
            <a:chExt cx="1590040" cy="439420"/>
          </a:xfrm>
        </p:grpSpPr>
        <p:sp>
          <p:nvSpPr>
            <p:cNvPr id="1107" name="object 1107"/>
            <p:cNvSpPr/>
            <p:nvPr/>
          </p:nvSpPr>
          <p:spPr>
            <a:xfrm>
              <a:off x="2719415" y="986040"/>
              <a:ext cx="1553845" cy="408940"/>
            </a:xfrm>
            <a:custGeom>
              <a:avLst/>
              <a:gdLst/>
              <a:ahLst/>
              <a:cxnLst/>
              <a:rect l="l" t="t" r="r" b="b"/>
              <a:pathLst>
                <a:path w="1553845" h="408940">
                  <a:moveTo>
                    <a:pt x="0" y="0"/>
                  </a:moveTo>
                  <a:lnTo>
                    <a:pt x="16262" y="0"/>
                  </a:lnTo>
                  <a:lnTo>
                    <a:pt x="16262" y="10606"/>
                  </a:lnTo>
                  <a:lnTo>
                    <a:pt x="35743" y="10606"/>
                  </a:lnTo>
                  <a:lnTo>
                    <a:pt x="35743" y="23839"/>
                  </a:lnTo>
                  <a:lnTo>
                    <a:pt x="42265" y="23839"/>
                  </a:lnTo>
                  <a:lnTo>
                    <a:pt x="42265" y="37106"/>
                  </a:lnTo>
                  <a:lnTo>
                    <a:pt x="61872" y="37106"/>
                  </a:lnTo>
                  <a:lnTo>
                    <a:pt x="61872" y="50441"/>
                  </a:lnTo>
                  <a:lnTo>
                    <a:pt x="81395" y="50441"/>
                  </a:lnTo>
                  <a:lnTo>
                    <a:pt x="81395" y="63674"/>
                  </a:lnTo>
                  <a:lnTo>
                    <a:pt x="130308" y="63674"/>
                  </a:lnTo>
                  <a:lnTo>
                    <a:pt x="130308" y="76941"/>
                  </a:lnTo>
                  <a:lnTo>
                    <a:pt x="254094" y="76941"/>
                  </a:lnTo>
                  <a:lnTo>
                    <a:pt x="254094" y="92835"/>
                  </a:lnTo>
                  <a:lnTo>
                    <a:pt x="286619" y="92835"/>
                  </a:lnTo>
                  <a:lnTo>
                    <a:pt x="286619" y="106170"/>
                  </a:lnTo>
                  <a:lnTo>
                    <a:pt x="289879" y="106170"/>
                  </a:lnTo>
                  <a:lnTo>
                    <a:pt x="289879" y="122063"/>
                  </a:lnTo>
                  <a:lnTo>
                    <a:pt x="312664" y="122063"/>
                  </a:lnTo>
                  <a:lnTo>
                    <a:pt x="312664" y="137956"/>
                  </a:lnTo>
                  <a:lnTo>
                    <a:pt x="329010" y="137956"/>
                  </a:lnTo>
                  <a:lnTo>
                    <a:pt x="329010" y="153849"/>
                  </a:lnTo>
                  <a:lnTo>
                    <a:pt x="381057" y="153849"/>
                  </a:lnTo>
                  <a:lnTo>
                    <a:pt x="381057" y="172471"/>
                  </a:lnTo>
                  <a:lnTo>
                    <a:pt x="514710" y="172471"/>
                  </a:lnTo>
                  <a:lnTo>
                    <a:pt x="514710" y="191024"/>
                  </a:lnTo>
                  <a:lnTo>
                    <a:pt x="537494" y="191024"/>
                  </a:lnTo>
                  <a:lnTo>
                    <a:pt x="537494" y="212306"/>
                  </a:lnTo>
                  <a:lnTo>
                    <a:pt x="586365" y="212306"/>
                  </a:lnTo>
                  <a:lnTo>
                    <a:pt x="586365" y="257359"/>
                  </a:lnTo>
                  <a:lnTo>
                    <a:pt x="631933" y="257359"/>
                  </a:lnTo>
                  <a:lnTo>
                    <a:pt x="631933" y="281267"/>
                  </a:lnTo>
                  <a:lnTo>
                    <a:pt x="661280" y="281267"/>
                  </a:lnTo>
                  <a:lnTo>
                    <a:pt x="661280" y="305141"/>
                  </a:lnTo>
                  <a:lnTo>
                    <a:pt x="674282" y="305141"/>
                  </a:lnTo>
                  <a:lnTo>
                    <a:pt x="674282" y="331709"/>
                  </a:lnTo>
                  <a:lnTo>
                    <a:pt x="1159645" y="331709"/>
                  </a:lnTo>
                  <a:lnTo>
                    <a:pt x="1159645" y="408617"/>
                  </a:lnTo>
                  <a:lnTo>
                    <a:pt x="1553830" y="408617"/>
                  </a:lnTo>
                </a:path>
              </a:pathLst>
            </a:custGeom>
            <a:ln w="807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2703027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2719415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2719415" y="99136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2735677" y="9780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2745418" y="101782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2761680" y="1001933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2764941" y="102314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2781287" y="100987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2768202" y="10364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2784548" y="102314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2771546" y="10364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2787809" y="1023146"/>
              <a:ext cx="36195" cy="26670"/>
            </a:xfrm>
            <a:custGeom>
              <a:avLst/>
              <a:gdLst/>
              <a:ahLst/>
              <a:cxnLst/>
              <a:rect l="l" t="t" r="r" b="b"/>
              <a:pathLst>
                <a:path w="36194" h="26669">
                  <a:moveTo>
                    <a:pt x="0" y="26568"/>
                  </a:moveTo>
                  <a:lnTo>
                    <a:pt x="0" y="0"/>
                  </a:lnTo>
                </a:path>
                <a:path w="36194" h="26669">
                  <a:moveTo>
                    <a:pt x="0" y="26568"/>
                  </a:moveTo>
                  <a:lnTo>
                    <a:pt x="35785" y="26568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2804071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2807332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2823594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2820333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2836596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2830074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2846462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2849723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2865985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2865985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288224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2875726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2891988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2885466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2901729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2901729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291811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2911595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292785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2983250" y="10788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2999512" y="106560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2993032" y="110015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3009295" y="108688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009295" y="110810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028818" y="109483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022296" y="11239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038684" y="111072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3041903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058165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071209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3087471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084210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3100473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3093951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110339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107078" y="115851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3123340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110339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126601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129862" y="115851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4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146124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133081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149343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191734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207997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194995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211257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221040" y="117706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237386" y="116383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237386" y="117706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253648" y="116383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240647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256909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243908" y="119834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260170" y="118501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30256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31882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30256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31882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30904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32530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328564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344826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367694" y="12911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383956" y="127791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3423003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3439349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3429483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344587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3442610" y="13177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3462133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34556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3471873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3481656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3498002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353052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3546789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353378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355005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35533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569657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651094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667356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3651094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3667356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3660835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3677097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67061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68688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699965" y="13177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719488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71622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373249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3719488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73575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726010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742272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7390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755274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87906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895448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3963842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980104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970363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986626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986626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4002888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4006149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022411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405502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4071282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4116934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4133196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19511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211373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256982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273245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2719415" y="986040"/>
              <a:ext cx="1541145" cy="201930"/>
            </a:xfrm>
            <a:custGeom>
              <a:avLst/>
              <a:gdLst/>
              <a:ahLst/>
              <a:cxnLst/>
              <a:rect l="l" t="t" r="r" b="b"/>
              <a:pathLst>
                <a:path w="1541145" h="201930">
                  <a:moveTo>
                    <a:pt x="0" y="0"/>
                  </a:moveTo>
                  <a:lnTo>
                    <a:pt x="133527" y="0"/>
                  </a:lnTo>
                  <a:lnTo>
                    <a:pt x="133527" y="18553"/>
                  </a:lnTo>
                  <a:lnTo>
                    <a:pt x="879547" y="18553"/>
                  </a:lnTo>
                  <a:lnTo>
                    <a:pt x="879547" y="74281"/>
                  </a:lnTo>
                  <a:lnTo>
                    <a:pt x="954421" y="74281"/>
                  </a:lnTo>
                  <a:lnTo>
                    <a:pt x="954421" y="137956"/>
                  </a:lnTo>
                  <a:lnTo>
                    <a:pt x="967464" y="137956"/>
                  </a:lnTo>
                  <a:lnTo>
                    <a:pt x="967464" y="201631"/>
                  </a:lnTo>
                  <a:lnTo>
                    <a:pt x="1540828" y="201631"/>
                  </a:lnTo>
                </a:path>
              </a:pathLst>
            </a:custGeom>
            <a:ln w="799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2703027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2719415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2732416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2748678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2764941" y="98604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2781287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2768202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2784548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2771546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2787809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2797549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2813812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285620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287246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286598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288224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2872465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289198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2878986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2895249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293764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2953902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294738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296364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295064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296690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295390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297024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2963643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298325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03529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05168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06794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08421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12334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1396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142863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15912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168992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4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18847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178733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19499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198256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21451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224259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24064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23412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25038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237386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25364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27317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28943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27643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29269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28291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29917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30256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31882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30904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3253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312301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32856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35782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37421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37743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39369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380695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39695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39047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40674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41000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42626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44913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46539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45235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46861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471873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48813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494657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5110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55979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57617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585919" y="106032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602181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602181" y="106032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621705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644572" y="106032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660835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76840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78466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77162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787882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807405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823667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813927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83027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892103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908449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91171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927972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927972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944235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973624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989886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025756" y="118767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042018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149459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165804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152719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169065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224458" y="118767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243981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243981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26024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52" name="object 1352"/>
          <p:cNvSpPr txBox="1"/>
          <p:nvPr/>
        </p:nvSpPr>
        <p:spPr>
          <a:xfrm>
            <a:off x="2988765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62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47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3" name="object 1353"/>
          <p:cNvSpPr txBox="1"/>
          <p:nvPr/>
        </p:nvSpPr>
        <p:spPr>
          <a:xfrm>
            <a:off x="3301169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35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31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4" name="object 1354"/>
          <p:cNvSpPr txBox="1"/>
          <p:nvPr/>
        </p:nvSpPr>
        <p:spPr>
          <a:xfrm>
            <a:off x="3610190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17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5" name="object 1355"/>
          <p:cNvSpPr txBox="1"/>
          <p:nvPr/>
        </p:nvSpPr>
        <p:spPr>
          <a:xfrm>
            <a:off x="3938839" y="2371451"/>
            <a:ext cx="54543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6" name="object 1356"/>
          <p:cNvSpPr txBox="1"/>
          <p:nvPr/>
        </p:nvSpPr>
        <p:spPr>
          <a:xfrm>
            <a:off x="4247943" y="2371451"/>
            <a:ext cx="54543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7" name="object 1357"/>
          <p:cNvSpPr txBox="1"/>
          <p:nvPr/>
        </p:nvSpPr>
        <p:spPr>
          <a:xfrm>
            <a:off x="2325038" y="2268776"/>
            <a:ext cx="676076" cy="21261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57716" marR="5074" indent="276528">
              <a:lnSpc>
                <a:spcPct val="168300"/>
              </a:lnSpc>
              <a:spcBef>
                <a:spcPts val="90"/>
              </a:spcBef>
            </a:pPr>
            <a:r>
              <a:rPr sz="300" spc="60" dirty="0">
                <a:latin typeface="Arial"/>
                <a:cs typeface="Arial"/>
              </a:rPr>
              <a:t>N</a:t>
            </a:r>
            <a:r>
              <a:rPr sz="300" spc="35" dirty="0">
                <a:latin typeface="Arial"/>
                <a:cs typeface="Arial"/>
              </a:rPr>
              <a:t>u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50" dirty="0">
                <a:latin typeface="Arial"/>
                <a:cs typeface="Arial"/>
              </a:rPr>
              <a:t>ber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5" dirty="0">
                <a:latin typeface="Arial"/>
                <a:cs typeface="Arial"/>
              </a:rPr>
              <a:t> 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30" dirty="0">
                <a:latin typeface="Arial"/>
                <a:cs typeface="Arial"/>
              </a:rPr>
              <a:t>i</a:t>
            </a:r>
            <a:r>
              <a:rPr sz="300" spc="40" dirty="0">
                <a:latin typeface="Arial"/>
                <a:cs typeface="Arial"/>
              </a:rPr>
              <a:t>sk  </a:t>
            </a:r>
            <a:r>
              <a:rPr sz="300" spc="50" dirty="0">
                <a:latin typeface="Arial"/>
                <a:cs typeface="Arial"/>
              </a:rPr>
              <a:t>Allo-HSCT   </a:t>
            </a:r>
            <a:r>
              <a:rPr sz="300" spc="65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94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40"/>
              </a:spcBef>
            </a:pPr>
            <a:r>
              <a:rPr sz="300" spc="50" dirty="0">
                <a:latin typeface="Arial"/>
                <a:cs typeface="Arial"/>
              </a:rPr>
              <a:t>Chemotherapy</a:t>
            </a:r>
            <a:r>
              <a:rPr sz="300" spc="25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67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358" name="object 1358"/>
          <p:cNvGrpSpPr/>
          <p:nvPr/>
        </p:nvGrpSpPr>
        <p:grpSpPr>
          <a:xfrm>
            <a:off x="3833578" y="1039020"/>
            <a:ext cx="102743" cy="58982"/>
            <a:chOff x="3832667" y="1040301"/>
            <a:chExt cx="102870" cy="59055"/>
          </a:xfrm>
        </p:grpSpPr>
        <p:sp>
          <p:nvSpPr>
            <p:cNvPr id="1359" name="object 1359"/>
            <p:cNvSpPr/>
            <p:nvPr/>
          </p:nvSpPr>
          <p:spPr>
            <a:xfrm>
              <a:off x="3836795" y="104442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0" y="0"/>
                  </a:moveTo>
                  <a:lnTo>
                    <a:pt x="94438" y="0"/>
                  </a:lnTo>
                </a:path>
              </a:pathLst>
            </a:custGeom>
            <a:ln w="7960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836795" y="1094836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0" y="0"/>
                  </a:moveTo>
                  <a:lnTo>
                    <a:pt x="94438" y="0"/>
                  </a:lnTo>
                </a:path>
              </a:pathLst>
            </a:custGeom>
            <a:ln w="796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61" name="object 1361"/>
          <p:cNvSpPr txBox="1"/>
          <p:nvPr/>
        </p:nvSpPr>
        <p:spPr>
          <a:xfrm>
            <a:off x="3968149" y="1006501"/>
            <a:ext cx="360236" cy="10963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0300"/>
              </a:lnSpc>
              <a:spcBef>
                <a:spcPts val="95"/>
              </a:spcBef>
            </a:pPr>
            <a:r>
              <a:rPr sz="300" spc="50" dirty="0">
                <a:latin typeface="Arial"/>
                <a:cs typeface="Arial"/>
              </a:rPr>
              <a:t>Allo-HSCT </a:t>
            </a:r>
            <a:r>
              <a:rPr sz="300" spc="55" dirty="0">
                <a:latin typeface="Arial"/>
                <a:cs typeface="Arial"/>
              </a:rPr>
              <a:t> </a:t>
            </a:r>
            <a:r>
              <a:rPr sz="300" spc="85" dirty="0">
                <a:latin typeface="Arial"/>
                <a:cs typeface="Arial"/>
              </a:rPr>
              <a:t>C</a:t>
            </a:r>
            <a:r>
              <a:rPr sz="300" spc="35" dirty="0">
                <a:latin typeface="Arial"/>
                <a:cs typeface="Arial"/>
              </a:rPr>
              <a:t>h</a:t>
            </a:r>
            <a:r>
              <a:rPr sz="300" spc="60" dirty="0">
                <a:latin typeface="Arial"/>
                <a:cs typeface="Arial"/>
              </a:rPr>
              <a:t>e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60" dirty="0">
                <a:latin typeface="Arial"/>
                <a:cs typeface="Arial"/>
              </a:rPr>
              <a:t>o</a:t>
            </a:r>
            <a:r>
              <a:rPr sz="300" spc="15" dirty="0">
                <a:latin typeface="Arial"/>
                <a:cs typeface="Arial"/>
              </a:rPr>
              <a:t>t</a:t>
            </a:r>
            <a:r>
              <a:rPr sz="300" spc="35" dirty="0">
                <a:latin typeface="Arial"/>
                <a:cs typeface="Arial"/>
              </a:rPr>
              <a:t>h</a:t>
            </a:r>
            <a:r>
              <a:rPr sz="300" spc="60" dirty="0">
                <a:latin typeface="Arial"/>
                <a:cs typeface="Arial"/>
              </a:rPr>
              <a:t>e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55" dirty="0">
                <a:latin typeface="Arial"/>
                <a:cs typeface="Arial"/>
              </a:rPr>
              <a:t>apy</a:t>
            </a:r>
            <a:endParaRPr sz="300">
              <a:latin typeface="Arial"/>
              <a:cs typeface="Arial"/>
            </a:endParaRPr>
          </a:p>
        </p:txBody>
      </p:sp>
      <p:sp>
        <p:nvSpPr>
          <p:cNvPr id="1362" name="object 1362"/>
          <p:cNvSpPr txBox="1"/>
          <p:nvPr/>
        </p:nvSpPr>
        <p:spPr>
          <a:xfrm>
            <a:off x="4013745" y="2003028"/>
            <a:ext cx="220074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75" dirty="0">
                <a:latin typeface="Arial"/>
                <a:cs typeface="Arial"/>
              </a:rPr>
              <a:t>P</a:t>
            </a:r>
            <a:r>
              <a:rPr sz="300" spc="50" dirty="0">
                <a:latin typeface="Arial"/>
                <a:cs typeface="Arial"/>
              </a:rPr>
              <a:t>=</a:t>
            </a:r>
            <a:r>
              <a:rPr sz="300" spc="60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0" dirty="0">
                <a:latin typeface="Arial"/>
                <a:cs typeface="Arial"/>
              </a:rPr>
              <a:t>006</a:t>
            </a:r>
            <a:endParaRPr sz="300">
              <a:latin typeface="Arial"/>
              <a:cs typeface="Arial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2272275" y="726125"/>
            <a:ext cx="2200736" cy="1794837"/>
          </a:xfrm>
          <a:custGeom>
            <a:avLst/>
            <a:gdLst/>
            <a:ahLst/>
            <a:cxnLst/>
            <a:rect l="l" t="t" r="r" b="b"/>
            <a:pathLst>
              <a:path w="2203450" h="1797050">
                <a:moveTo>
                  <a:pt x="0" y="0"/>
                </a:moveTo>
                <a:lnTo>
                  <a:pt x="2202827" y="0"/>
                </a:lnTo>
                <a:lnTo>
                  <a:pt x="2202827" y="1796999"/>
                </a:lnTo>
                <a:lnTo>
                  <a:pt x="0" y="1796999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5" y="1812354"/>
            <a:ext cx="5136998" cy="135013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547563" y="3503845"/>
            <a:ext cx="4448405" cy="73061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" dirty="0">
                <a:solidFill>
                  <a:srgbClr val="1155CD"/>
                </a:solidFill>
                <a:latin typeface="Cambria"/>
                <a:cs typeface="Cambria"/>
              </a:rPr>
              <a:t>https://</a:t>
            </a:r>
            <a:r>
              <a:rPr sz="999" spc="-5" dirty="0">
                <a:solidFill>
                  <a:srgbClr val="1155CD"/>
                </a:solidFill>
                <a:latin typeface="Cambria"/>
                <a:cs typeface="Cambria"/>
                <a:hlinkClick r:id="rId3"/>
              </a:rPr>
              <a:t>www.aml-risk-model.com/supplementary</a:t>
            </a:r>
            <a:r>
              <a:rPr sz="999" spc="-5" dirty="0">
                <a:latin typeface="Cambria"/>
                <a:cs typeface="Cambria"/>
                <a:hlinkClick r:id="rId3"/>
              </a:rPr>
              <a:t>.</a:t>
            </a:r>
            <a:endParaRPr sz="999">
              <a:latin typeface="Cambria"/>
              <a:cs typeface="Cambria"/>
            </a:endParaRPr>
          </a:p>
          <a:p>
            <a:pPr>
              <a:spcBef>
                <a:spcPts val="15"/>
              </a:spcBef>
            </a:pPr>
            <a:endParaRPr sz="1249">
              <a:latin typeface="Cambria"/>
              <a:cs typeface="Cambria"/>
            </a:endParaRPr>
          </a:p>
          <a:p>
            <a:pPr marL="3171824" marR="5074" algn="ctr">
              <a:lnSpc>
                <a:spcPct val="105700"/>
              </a:lnSpc>
              <a:spcBef>
                <a:spcPts val="5"/>
              </a:spcBef>
            </a:pPr>
            <a:r>
              <a:rPr sz="749" i="1" spc="15" dirty="0">
                <a:latin typeface="Calibri"/>
                <a:cs typeface="Calibri"/>
              </a:rPr>
              <a:t>Papaemmauelli E </a:t>
            </a:r>
            <a:r>
              <a:rPr sz="749" i="1" spc="20" dirty="0">
                <a:latin typeface="Calibri"/>
                <a:cs typeface="Calibri"/>
              </a:rPr>
              <a:t> </a:t>
            </a:r>
            <a:r>
              <a:rPr sz="749" i="1" spc="10" dirty="0">
                <a:latin typeface="Calibri"/>
                <a:cs typeface="Calibri"/>
              </a:rPr>
              <a:t>2022</a:t>
            </a:r>
            <a:r>
              <a:rPr sz="749" spc="10" dirty="0">
                <a:latin typeface="Calibri"/>
                <a:cs typeface="Calibri"/>
              </a:rPr>
              <a:t>https://doi.org/10.1101/2 </a:t>
            </a:r>
            <a:r>
              <a:rPr sz="749" spc="-155" dirty="0">
                <a:latin typeface="Calibri"/>
                <a:cs typeface="Calibri"/>
              </a:rPr>
              <a:t> </a:t>
            </a:r>
            <a:r>
              <a:rPr sz="749" spc="15" dirty="0">
                <a:latin typeface="Calibri"/>
                <a:cs typeface="Calibri"/>
              </a:rPr>
              <a:t>022.03.09.22271087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5" y="561041"/>
            <a:ext cx="5136998" cy="204077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837065" y="2923362"/>
            <a:ext cx="1594424" cy="43634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697" b="1" spc="-15" dirty="0">
                <a:solidFill>
                  <a:srgbClr val="953735"/>
                </a:solidFill>
                <a:latin typeface="Calibri"/>
                <a:cs typeface="Calibri"/>
              </a:rPr>
              <a:t>Continuará</a:t>
            </a:r>
            <a:endParaRPr sz="2697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40014" y="980842"/>
            <a:ext cx="5100479" cy="2988795"/>
          </a:xfrm>
          <a:prstGeom prst="rect">
            <a:avLst/>
          </a:prstGeom>
        </p:spPr>
      </p:pic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03493" y="562284"/>
            <a:ext cx="5137166" cy="238746"/>
          </a:xfrm>
          <a:prstGeom prst="rect">
            <a:avLst/>
          </a:prstGeom>
          <a:solidFill>
            <a:srgbClr val="95B3D7"/>
          </a:solidFill>
        </p:spPr>
        <p:txBody>
          <a:bodyPr vert="horz" wrap="square" lIns="0" tIns="84351" rIns="0" bIns="0" rtlCol="0">
            <a:spAutoFit/>
          </a:bodyPr>
          <a:lstStyle/>
          <a:p>
            <a:pPr marL="3402687">
              <a:spcBef>
                <a:spcPts val="664"/>
              </a:spcBef>
            </a:pP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Mutaciones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de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NPM1</a:t>
            </a:r>
            <a:endParaRPr sz="999">
              <a:latin typeface="Calibri-BoldItalic"/>
              <a:cs typeface="Calibri-BoldItalic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01599" y="1484147"/>
            <a:ext cx="2674447" cy="267444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699889" y="1082601"/>
            <a:ext cx="152466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Co-mutaciones</a:t>
            </a:r>
            <a:r>
              <a:rPr sz="999" b="1" u="sng" spc="-3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LMA-NPM1+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177033" y="1401667"/>
            <a:ext cx="446489" cy="71222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0299"/>
              </a:lnSpc>
              <a:spcBef>
                <a:spcPts val="95"/>
              </a:spcBef>
            </a:pPr>
            <a:r>
              <a:rPr sz="899" i="1" dirty="0">
                <a:latin typeface="Calibri"/>
                <a:cs typeface="Calibri"/>
              </a:rPr>
              <a:t>DN</a:t>
            </a:r>
            <a:r>
              <a:rPr sz="899" i="1" spc="-5" dirty="0">
                <a:latin typeface="Calibri"/>
                <a:cs typeface="Calibri"/>
              </a:rPr>
              <a:t>MT</a:t>
            </a:r>
            <a:r>
              <a:rPr sz="899" i="1" dirty="0">
                <a:latin typeface="Calibri"/>
                <a:cs typeface="Calibri"/>
              </a:rPr>
              <a:t>3A  </a:t>
            </a:r>
            <a:r>
              <a:rPr sz="899" i="1" spc="-20" dirty="0">
                <a:latin typeface="Calibri"/>
                <a:cs typeface="Calibri"/>
              </a:rPr>
              <a:t>FLT3 </a:t>
            </a:r>
            <a:r>
              <a:rPr sz="899" i="1" spc="-15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IDH1 </a:t>
            </a:r>
            <a:r>
              <a:rPr sz="899" i="1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IDH2 </a:t>
            </a:r>
            <a:r>
              <a:rPr sz="899" i="1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PTPN11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04432" y="1401667"/>
            <a:ext cx="370383" cy="71222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algn="just">
              <a:lnSpc>
                <a:spcPct val="100299"/>
              </a:lnSpc>
              <a:spcBef>
                <a:spcPts val="95"/>
              </a:spcBef>
            </a:pPr>
            <a:r>
              <a:rPr sz="899" i="1" spc="-5" dirty="0">
                <a:latin typeface="Calibri"/>
                <a:cs typeface="Calibri"/>
              </a:rPr>
              <a:t>P&lt;</a:t>
            </a:r>
            <a:r>
              <a:rPr sz="899" spc="-5" dirty="0">
                <a:latin typeface="Calibri"/>
                <a:cs typeface="Calibri"/>
              </a:rPr>
              <a:t>0,01 </a:t>
            </a:r>
            <a:r>
              <a:rPr sz="899" spc="-195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P&lt;</a:t>
            </a:r>
            <a:r>
              <a:rPr sz="899" spc="-5" dirty="0">
                <a:latin typeface="Calibri"/>
                <a:cs typeface="Calibri"/>
              </a:rPr>
              <a:t>0,01 </a:t>
            </a:r>
            <a:r>
              <a:rPr sz="899" spc="-195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P&lt;</a:t>
            </a:r>
            <a:r>
              <a:rPr sz="899" spc="-5" dirty="0">
                <a:latin typeface="Calibri"/>
                <a:cs typeface="Calibri"/>
              </a:rPr>
              <a:t>0,01 </a:t>
            </a:r>
            <a:r>
              <a:rPr sz="899" spc="-195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P&lt;</a:t>
            </a:r>
            <a:r>
              <a:rPr sz="899" spc="-5" dirty="0">
                <a:latin typeface="Calibri"/>
                <a:cs typeface="Calibri"/>
              </a:rPr>
              <a:t>0,01 </a:t>
            </a:r>
            <a:r>
              <a:rPr sz="899" spc="-195" dirty="0">
                <a:latin typeface="Calibri"/>
                <a:cs typeface="Calibri"/>
              </a:rPr>
              <a:t> </a:t>
            </a:r>
            <a:r>
              <a:rPr sz="899" i="1" spc="-5" dirty="0">
                <a:latin typeface="Calibri"/>
                <a:cs typeface="Calibri"/>
              </a:rPr>
              <a:t>P&lt;</a:t>
            </a:r>
            <a:r>
              <a:rPr sz="899" spc="-5" dirty="0">
                <a:latin typeface="Calibri"/>
                <a:cs typeface="Calibri"/>
              </a:rPr>
              <a:t>0,01</a:t>
            </a:r>
            <a:endParaRPr sz="8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138344" y="1205609"/>
            <a:ext cx="1718731" cy="156773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18392" rIns="0" bIns="0" rtlCol="0">
            <a:spAutoFit/>
          </a:bodyPr>
          <a:lstStyle/>
          <a:p>
            <a:pPr marL="273991">
              <a:spcBef>
                <a:spcPts val="145"/>
              </a:spcBef>
            </a:pPr>
            <a:r>
              <a:rPr sz="899" b="1" spc="-5" dirty="0">
                <a:latin typeface="Calibri"/>
                <a:cs typeface="Calibri"/>
              </a:rPr>
              <a:t>Relaciones</a:t>
            </a:r>
            <a:r>
              <a:rPr sz="899" b="1" spc="-20" dirty="0">
                <a:latin typeface="Calibri"/>
                <a:cs typeface="Calibri"/>
              </a:rPr>
              <a:t> </a:t>
            </a:r>
            <a:r>
              <a:rPr sz="899" b="1" dirty="0">
                <a:latin typeface="Calibri"/>
                <a:cs typeface="Calibri"/>
              </a:rPr>
              <a:t>de</a:t>
            </a:r>
            <a:r>
              <a:rPr sz="899" b="1" spc="-25" dirty="0">
                <a:latin typeface="Calibri"/>
                <a:cs typeface="Calibri"/>
              </a:rPr>
              <a:t> </a:t>
            </a:r>
            <a:r>
              <a:rPr sz="899" b="1" spc="-5" dirty="0">
                <a:latin typeface="Calibri"/>
                <a:cs typeface="Calibri"/>
              </a:rPr>
              <a:t>asociación</a:t>
            </a:r>
            <a:endParaRPr sz="899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138344" y="2245322"/>
          <a:ext cx="1718730" cy="1725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69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17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89631">
                <a:tc gridSpan="2"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900" b="1" spc="-5" dirty="0">
                          <a:latin typeface="Calibri"/>
                          <a:cs typeface="Calibri"/>
                        </a:rPr>
                        <a:t>Relaciones</a:t>
                      </a:r>
                      <a:r>
                        <a:rPr sz="9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exclusividad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5531">
                <a:tc>
                  <a:txBody>
                    <a:bodyPr/>
                    <a:lstStyle/>
                    <a:p>
                      <a:pPr marL="51435">
                        <a:lnSpc>
                          <a:spcPts val="1025"/>
                        </a:lnSpc>
                        <a:spcBef>
                          <a:spcPts val="185"/>
                        </a:spcBef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ASXL1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3466" marB="0"/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ts val="1025"/>
                        </a:lnSpc>
                        <a:spcBef>
                          <a:spcPts val="185"/>
                        </a:spcBef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3466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marL="51435">
                        <a:lnSpc>
                          <a:spcPts val="965"/>
                        </a:lnSpc>
                      </a:pPr>
                      <a:r>
                        <a:rPr sz="900" i="1" dirty="0">
                          <a:latin typeface="Calibri"/>
                          <a:cs typeface="Calibri"/>
                        </a:rPr>
                        <a:t>CSF3R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2265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P=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0,023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528">
                <a:tc>
                  <a:txBody>
                    <a:bodyPr/>
                    <a:lstStyle/>
                    <a:p>
                      <a:pPr marL="51435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EZH2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528">
                <a:tc>
                  <a:txBody>
                    <a:bodyPr/>
                    <a:lstStyle/>
                    <a:p>
                      <a:pPr marL="51435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KIT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marL="51435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JAK2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marL="51435">
                        <a:lnSpc>
                          <a:spcPts val="965"/>
                        </a:lnSpc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RUNX1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marL="51435">
                        <a:lnSpc>
                          <a:spcPts val="965"/>
                        </a:lnSpc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SETBP1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528">
                <a:tc>
                  <a:txBody>
                    <a:bodyPr/>
                    <a:lstStyle/>
                    <a:p>
                      <a:pPr marL="51435">
                        <a:lnSpc>
                          <a:spcPts val="1000"/>
                        </a:lnSpc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SF3B1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300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528">
                <a:tc>
                  <a:txBody>
                    <a:bodyPr/>
                    <a:lstStyle/>
                    <a:p>
                      <a:pPr marL="52069">
                        <a:lnSpc>
                          <a:spcPts val="1000"/>
                        </a:lnSpc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SRSF2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1000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P=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0,006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marL="52069">
                        <a:lnSpc>
                          <a:spcPts val="965"/>
                        </a:lnSpc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TP53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96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6991">
                <a:tc>
                  <a:txBody>
                    <a:bodyPr/>
                    <a:lstStyle/>
                    <a:p>
                      <a:pPr marL="52069">
                        <a:lnSpc>
                          <a:spcPts val="985"/>
                        </a:lnSpc>
                      </a:pPr>
                      <a:r>
                        <a:rPr sz="900" spc="-5" dirty="0">
                          <a:latin typeface="Calibri"/>
                          <a:cs typeface="Calibri"/>
                        </a:rPr>
                        <a:t>U2AF1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68935">
                        <a:lnSpc>
                          <a:spcPts val="985"/>
                        </a:lnSpc>
                      </a:pPr>
                      <a:r>
                        <a:rPr sz="900" i="1" spc="-5" dirty="0">
                          <a:latin typeface="Calibri"/>
                          <a:cs typeface="Calibri"/>
                        </a:rPr>
                        <a:t>P&lt;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0,01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66448" y="2948532"/>
            <a:ext cx="1900408" cy="134638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54155" y="1289950"/>
            <a:ext cx="1900408" cy="13463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757299" y="1005547"/>
            <a:ext cx="2671326" cy="92659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NPM1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mutado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- 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ratio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FLT3-ITD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1748">
              <a:latin typeface="Calibri"/>
              <a:cs typeface="Calibri"/>
            </a:endParaRPr>
          </a:p>
          <a:p>
            <a:pPr marL="749035" marR="5074" indent="331706">
              <a:lnSpc>
                <a:spcPct val="154100"/>
              </a:lnSpc>
            </a:pPr>
            <a:r>
              <a:rPr sz="999" spc="-10" dirty="0">
                <a:latin typeface="Calibri"/>
                <a:cs typeface="Calibri"/>
              </a:rPr>
              <a:t>FLT3-ITD WT-Low</a:t>
            </a:r>
            <a:r>
              <a:rPr sz="999" spc="-5" dirty="0">
                <a:latin typeface="Calibri"/>
                <a:cs typeface="Calibri"/>
              </a:rPr>
              <a:t> (ratio </a:t>
            </a:r>
            <a:r>
              <a:rPr sz="999" spc="5" dirty="0">
                <a:latin typeface="Calibri"/>
                <a:cs typeface="Calibri"/>
              </a:rPr>
              <a:t>&lt;0,5) 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-10" dirty="0">
                <a:latin typeface="Calibri"/>
                <a:cs typeface="Calibri"/>
              </a:rPr>
              <a:t>FLT3-ITD</a:t>
            </a:r>
            <a:r>
              <a:rPr sz="999" dirty="0">
                <a:latin typeface="Calibri"/>
                <a:cs typeface="Calibri"/>
              </a:rPr>
              <a:t> High </a:t>
            </a:r>
            <a:r>
              <a:rPr sz="999" spc="-5" dirty="0">
                <a:latin typeface="Calibri"/>
                <a:cs typeface="Calibri"/>
              </a:rPr>
              <a:t>(ratio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≥0,5)</a:t>
            </a:r>
            <a:r>
              <a:rPr sz="999" spc="17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(MS: </a:t>
            </a:r>
            <a:r>
              <a:rPr sz="999" spc="5" dirty="0">
                <a:latin typeface="Calibri"/>
                <a:cs typeface="Calibri"/>
              </a:rPr>
              <a:t>15,7)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255781" y="2295020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0,016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86085" y="2948532"/>
            <a:ext cx="1900409" cy="134638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3248991" y="2745324"/>
            <a:ext cx="50166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latin typeface="Calibri"/>
                <a:cs typeface="Calibri"/>
              </a:rPr>
              <a:t>&lt;65</a:t>
            </a:r>
            <a:r>
              <a:rPr sz="999" b="1" spc="-55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558593" y="2745324"/>
            <a:ext cx="50166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latin typeface="Calibri"/>
                <a:cs typeface="Calibri"/>
              </a:rPr>
              <a:t>≥65</a:t>
            </a:r>
            <a:r>
              <a:rPr sz="999" b="1" spc="-55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años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83575" y="4151196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0,039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632357" y="4192293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0,235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079613" y="3365105"/>
            <a:ext cx="645634" cy="33352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229594">
              <a:lnSpc>
                <a:spcPct val="106900"/>
              </a:lnSpc>
              <a:spcBef>
                <a:spcPts val="95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5" dirty="0">
                <a:latin typeface="Calibri"/>
                <a:cs typeface="Calibri"/>
              </a:rPr>
              <a:t> NA  </a:t>
            </a:r>
            <a:r>
              <a:rPr sz="999" dirty="0">
                <a:latin typeface="Calibri"/>
                <a:cs typeface="Calibri"/>
              </a:rPr>
              <a:t>MS: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23,8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16759" y="3140875"/>
            <a:ext cx="701445" cy="319565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 indent="285407">
              <a:lnSpc>
                <a:spcPct val="103499"/>
              </a:lnSpc>
              <a:spcBef>
                <a:spcPts val="70"/>
              </a:spcBef>
            </a:pPr>
            <a:r>
              <a:rPr sz="999" dirty="0">
                <a:latin typeface="Calibri"/>
                <a:cs typeface="Calibri"/>
              </a:rPr>
              <a:t>MS:</a:t>
            </a:r>
            <a:r>
              <a:rPr sz="999" spc="5" dirty="0">
                <a:latin typeface="Calibri"/>
                <a:cs typeface="Calibri"/>
              </a:rPr>
              <a:t> NA  </a:t>
            </a:r>
            <a:r>
              <a:rPr sz="999" dirty="0">
                <a:latin typeface="Calibri"/>
                <a:cs typeface="Calibri"/>
              </a:rPr>
              <a:t>MS: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NA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003495" y="2689682"/>
            <a:ext cx="5137166" cy="27271"/>
          </a:xfrm>
          <a:custGeom>
            <a:avLst/>
            <a:gdLst/>
            <a:ahLst/>
            <a:cxnLst/>
            <a:rect l="l" t="t" r="r" b="b"/>
            <a:pathLst>
              <a:path w="5143500" h="27305">
                <a:moveTo>
                  <a:pt x="0" y="0"/>
                </a:moveTo>
                <a:lnTo>
                  <a:pt x="5143347" y="26873"/>
                </a:lnTo>
              </a:path>
            </a:pathLst>
          </a:custGeom>
          <a:ln w="5359">
            <a:solidFill>
              <a:srgbClr val="BFBF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2003493" y="562284"/>
            <a:ext cx="5137166" cy="238746"/>
          </a:xfrm>
          <a:prstGeom prst="rect">
            <a:avLst/>
          </a:prstGeom>
          <a:solidFill>
            <a:srgbClr val="95B3D7"/>
          </a:solidFill>
        </p:spPr>
        <p:txBody>
          <a:bodyPr vert="horz" wrap="square" lIns="0" tIns="84351" rIns="0" bIns="0" rtlCol="0">
            <a:spAutoFit/>
          </a:bodyPr>
          <a:lstStyle/>
          <a:p>
            <a:pPr marL="3402687">
              <a:spcBef>
                <a:spcPts val="664"/>
              </a:spcBef>
            </a:pP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Mutaciones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de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NPM1</a:t>
            </a:r>
            <a:endParaRPr sz="999">
              <a:latin typeface="Calibri-BoldItalic"/>
              <a:cs typeface="Calibri-BoldItalic"/>
            </a:endParaRP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625359" y="1046642"/>
            <a:ext cx="189377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NPM1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mutado</a:t>
            </a:r>
            <a:r>
              <a:rPr sz="999" b="1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–</a:t>
            </a:r>
            <a:r>
              <a:rPr sz="99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otras</a:t>
            </a:r>
            <a:r>
              <a:rPr sz="999" b="1" u="sng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99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asociaciones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32044" y="2426786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0,221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37412" y="1413115"/>
            <a:ext cx="1902393" cy="1346381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437346" y="2923040"/>
            <a:ext cx="1900797" cy="1346380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4904120" y="1618520"/>
            <a:ext cx="749646" cy="35235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95980" marR="5074" indent="-183929">
              <a:lnSpc>
                <a:spcPct val="113599"/>
              </a:lnSpc>
              <a:spcBef>
                <a:spcPts val="95"/>
              </a:spcBef>
            </a:pPr>
            <a:r>
              <a:rPr sz="999" dirty="0">
                <a:latin typeface="Calibri"/>
                <a:cs typeface="Calibri"/>
              </a:rPr>
              <a:t>NRAS</a:t>
            </a:r>
            <a:r>
              <a:rPr sz="999" spc="-5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mutado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NRAS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WT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853264" y="3082568"/>
            <a:ext cx="873317" cy="39795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246719" marR="5074" indent="-234668">
              <a:lnSpc>
                <a:spcPct val="130500"/>
              </a:lnSpc>
              <a:spcBef>
                <a:spcPts val="95"/>
              </a:spcBef>
            </a:pPr>
            <a:r>
              <a:rPr sz="999" dirty="0">
                <a:latin typeface="Calibri"/>
                <a:cs typeface="Calibri"/>
              </a:rPr>
              <a:t>PTPN11</a:t>
            </a:r>
            <a:r>
              <a:rPr sz="999" spc="-5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mutado </a:t>
            </a:r>
            <a:r>
              <a:rPr sz="999" spc="-2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P</a:t>
            </a:r>
            <a:r>
              <a:rPr sz="999" dirty="0">
                <a:latin typeface="Calibri"/>
                <a:cs typeface="Calibri"/>
              </a:rPr>
              <a:t>TPN</a:t>
            </a:r>
            <a:r>
              <a:rPr sz="999" spc="5" dirty="0">
                <a:latin typeface="Calibri"/>
                <a:cs typeface="Calibri"/>
              </a:rPr>
              <a:t>11 WT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32078" y="3894345"/>
            <a:ext cx="44839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i="1" dirty="0">
                <a:latin typeface="Calibri"/>
                <a:cs typeface="Calibri"/>
              </a:rPr>
              <a:t>P</a:t>
            </a:r>
            <a:r>
              <a:rPr sz="999" i="1" spc="5" dirty="0">
                <a:latin typeface="Calibri"/>
                <a:cs typeface="Calibri"/>
              </a:rPr>
              <a:t>=</a:t>
            </a:r>
            <a:r>
              <a:rPr sz="999" spc="5" dirty="0">
                <a:latin typeface="Calibri"/>
                <a:cs typeface="Calibri"/>
              </a:rPr>
              <a:t>0,296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03493" y="562284"/>
            <a:ext cx="5137166" cy="238746"/>
          </a:xfrm>
          <a:prstGeom prst="rect">
            <a:avLst/>
          </a:prstGeom>
          <a:solidFill>
            <a:srgbClr val="95B3D7"/>
          </a:solidFill>
        </p:spPr>
        <p:txBody>
          <a:bodyPr vert="horz" wrap="square" lIns="0" tIns="84351" rIns="0" bIns="0" rtlCol="0">
            <a:spAutoFit/>
          </a:bodyPr>
          <a:lstStyle/>
          <a:p>
            <a:pPr marL="3402687">
              <a:spcBef>
                <a:spcPts val="664"/>
              </a:spcBef>
            </a:pP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Mutaciones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de</a:t>
            </a:r>
            <a:r>
              <a:rPr sz="999" b="1" i="1" spc="-1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spc="5" dirty="0">
                <a:solidFill>
                  <a:srgbClr val="FFFFFF"/>
                </a:solidFill>
                <a:latin typeface="Calibri-BoldItalic"/>
                <a:cs typeface="Calibri-BoldItalic"/>
              </a:rPr>
              <a:t>NPM1</a:t>
            </a:r>
            <a:endParaRPr sz="999">
              <a:latin typeface="Calibri-BoldItalic"/>
              <a:cs typeface="Calibri-BoldItalic"/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dirty="0"/>
              <a:t>LEUCEMIA</a:t>
            </a:r>
            <a:r>
              <a:rPr spc="-75" dirty="0"/>
              <a:t> </a:t>
            </a:r>
            <a:r>
              <a:rPr spc="-10" dirty="0"/>
              <a:t>AGUS</a:t>
            </a:r>
            <a:r>
              <a:rPr spc="-25" dirty="0"/>
              <a:t> </a:t>
            </a:r>
            <a:r>
              <a:rPr spc="-5" dirty="0"/>
              <a:t>MIELOBLÁSTICA</a:t>
            </a:r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03493" y="562284"/>
            <a:ext cx="5137166" cy="238746"/>
          </a:xfrm>
          <a:prstGeom prst="rect">
            <a:avLst/>
          </a:prstGeom>
          <a:solidFill>
            <a:srgbClr val="95B3D7"/>
          </a:solidFill>
        </p:spPr>
        <p:txBody>
          <a:bodyPr vert="horz" wrap="square" lIns="0" tIns="84351" rIns="0" bIns="0" rtlCol="0">
            <a:spAutoFit/>
          </a:bodyPr>
          <a:lstStyle/>
          <a:p>
            <a:pPr marR="805482" algn="r">
              <a:spcBef>
                <a:spcPts val="664"/>
              </a:spcBef>
            </a:pP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Notas</a:t>
            </a:r>
            <a:r>
              <a:rPr sz="999" b="1" i="1" spc="-20" dirty="0">
                <a:solidFill>
                  <a:srgbClr val="FFFFFF"/>
                </a:solidFill>
                <a:latin typeface="Calibri-BoldItalic"/>
                <a:cs typeface="Calibri-BoldItalic"/>
              </a:rPr>
              <a:t> </a:t>
            </a: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finales</a:t>
            </a:r>
            <a:endParaRPr sz="999">
              <a:latin typeface="Calibri-BoldItalic"/>
              <a:cs typeface="Calibri-BoldItalic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64408" y="1257303"/>
            <a:ext cx="4615838" cy="129253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73147" indent="-161096">
              <a:spcBef>
                <a:spcPts val="110"/>
              </a:spcBef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Nuestros resultados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parecen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validar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la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clasificación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 </a:t>
            </a:r>
            <a:r>
              <a:rPr sz="999" dirty="0">
                <a:latin typeface="Calibri"/>
                <a:cs typeface="Calibri"/>
              </a:rPr>
              <a:t>la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ELN</a:t>
            </a:r>
            <a:r>
              <a:rPr sz="999" spc="5" dirty="0">
                <a:latin typeface="Calibri"/>
                <a:cs typeface="Calibri"/>
              </a:rPr>
              <a:t> 2017.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10"/>
              </a:spcBef>
              <a:buFont typeface="Arial"/>
              <a:buChar char="•"/>
            </a:pPr>
            <a:endParaRPr sz="1049">
              <a:latin typeface="Calibri"/>
              <a:cs typeface="Calibri"/>
            </a:endParaRPr>
          </a:p>
          <a:p>
            <a:pPr marL="173147" marR="5074" indent="-161096" algn="just">
              <a:lnSpc>
                <a:spcPct val="102899"/>
              </a:lnSpc>
              <a:buFont typeface="Arial"/>
              <a:buChar char="•"/>
              <a:tabLst>
                <a:tab pos="173781" algn="l"/>
              </a:tabLst>
            </a:pPr>
            <a:r>
              <a:rPr sz="999" spc="-5" dirty="0">
                <a:latin typeface="Calibri"/>
                <a:cs typeface="Calibri"/>
              </a:rPr>
              <a:t>Validar </a:t>
            </a:r>
            <a:r>
              <a:rPr sz="999" spc="5" dirty="0">
                <a:latin typeface="Calibri"/>
                <a:cs typeface="Calibri"/>
              </a:rPr>
              <a:t>en </a:t>
            </a:r>
            <a:r>
              <a:rPr sz="999" dirty="0">
                <a:latin typeface="Calibri"/>
                <a:cs typeface="Calibri"/>
              </a:rPr>
              <a:t>la serie PETHEMA el </a:t>
            </a:r>
            <a:r>
              <a:rPr sz="999" spc="-5" dirty="0">
                <a:latin typeface="Calibri"/>
                <a:cs typeface="Calibri"/>
              </a:rPr>
              <a:t>refinamiento </a:t>
            </a:r>
            <a:r>
              <a:rPr sz="999" spc="5" dirty="0">
                <a:latin typeface="Calibri"/>
                <a:cs typeface="Calibri"/>
              </a:rPr>
              <a:t>de </a:t>
            </a:r>
            <a:r>
              <a:rPr sz="999" dirty="0">
                <a:latin typeface="Calibri"/>
                <a:cs typeface="Calibri"/>
              </a:rPr>
              <a:t>la ELN propuesto </a:t>
            </a:r>
            <a:r>
              <a:rPr sz="999" spc="5" dirty="0">
                <a:latin typeface="Calibri"/>
                <a:cs typeface="Calibri"/>
              </a:rPr>
              <a:t>por </a:t>
            </a:r>
            <a:r>
              <a:rPr sz="999" dirty="0">
                <a:latin typeface="Calibri"/>
                <a:cs typeface="Calibri"/>
              </a:rPr>
              <a:t>otros </a:t>
            </a:r>
            <a:r>
              <a:rPr sz="999" spc="5" dirty="0">
                <a:latin typeface="Calibri"/>
                <a:cs typeface="Calibri"/>
              </a:rPr>
              <a:t>grupos 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incluyendo los </a:t>
            </a:r>
            <a:r>
              <a:rPr sz="999" spc="5" dirty="0">
                <a:latin typeface="Calibri"/>
                <a:cs typeface="Calibri"/>
              </a:rPr>
              <a:t>grupos de </a:t>
            </a:r>
            <a:r>
              <a:rPr sz="999" dirty="0">
                <a:latin typeface="Calibri"/>
                <a:cs typeface="Calibri"/>
              </a:rPr>
              <a:t>riesgo </a:t>
            </a:r>
            <a:r>
              <a:rPr sz="999" spc="5" dirty="0">
                <a:latin typeface="Calibri"/>
                <a:cs typeface="Calibri"/>
              </a:rPr>
              <a:t>«muy </a:t>
            </a:r>
            <a:r>
              <a:rPr sz="999" spc="-5" dirty="0">
                <a:latin typeface="Calibri"/>
                <a:cs typeface="Calibri"/>
              </a:rPr>
              <a:t>favorable» </a:t>
            </a:r>
            <a:r>
              <a:rPr sz="999" dirty="0">
                <a:latin typeface="Calibri"/>
                <a:cs typeface="Calibri"/>
              </a:rPr>
              <a:t>(inv16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i="1" spc="-10" dirty="0">
                <a:latin typeface="Calibri"/>
                <a:cs typeface="Calibri"/>
              </a:rPr>
              <a:t>CEBPA</a:t>
            </a:r>
            <a:r>
              <a:rPr sz="999" spc="-10" dirty="0">
                <a:latin typeface="Calibri"/>
                <a:cs typeface="Calibri"/>
              </a:rPr>
              <a:t>bi) </a:t>
            </a:r>
            <a:r>
              <a:rPr sz="999" spc="5" dirty="0">
                <a:latin typeface="Calibri"/>
                <a:cs typeface="Calibri"/>
              </a:rPr>
              <a:t>y «muy </a:t>
            </a:r>
            <a:r>
              <a:rPr sz="999" dirty="0">
                <a:latin typeface="Calibri"/>
                <a:cs typeface="Calibri"/>
              </a:rPr>
              <a:t>adverso» </a:t>
            </a:r>
            <a:r>
              <a:rPr sz="999" spc="5" dirty="0">
                <a:latin typeface="Calibri"/>
                <a:cs typeface="Calibri"/>
              </a:rPr>
              <a:t> (</a:t>
            </a:r>
            <a:r>
              <a:rPr sz="999" i="1" spc="5" dirty="0">
                <a:latin typeface="Calibri"/>
                <a:cs typeface="Calibri"/>
              </a:rPr>
              <a:t>TP53</a:t>
            </a:r>
            <a:r>
              <a:rPr sz="999" spc="5" dirty="0">
                <a:latin typeface="Calibri"/>
                <a:cs typeface="Calibri"/>
              </a:rPr>
              <a:t>mut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dirty="0">
                <a:latin typeface="Calibri"/>
                <a:cs typeface="Calibri"/>
              </a:rPr>
              <a:t>cariotipo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complejo).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10"/>
              </a:spcBef>
              <a:buFont typeface="Arial"/>
              <a:buChar char="•"/>
            </a:pPr>
            <a:endParaRPr sz="1049">
              <a:latin typeface="Calibri"/>
              <a:cs typeface="Calibri"/>
            </a:endParaRPr>
          </a:p>
          <a:p>
            <a:pPr marL="173147" marR="5074" indent="-161096" algn="just">
              <a:lnSpc>
                <a:spcPct val="103499"/>
              </a:lnSpc>
              <a:spcBef>
                <a:spcPts val="5"/>
              </a:spcBef>
              <a:buFont typeface="Arial"/>
              <a:buChar char="•"/>
              <a:tabLst>
                <a:tab pos="173781" algn="l"/>
              </a:tabLst>
            </a:pPr>
            <a:r>
              <a:rPr sz="999" spc="-10" dirty="0">
                <a:latin typeface="Calibri"/>
                <a:cs typeface="Calibri"/>
              </a:rPr>
              <a:t>Valorar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si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la</a:t>
            </a:r>
            <a:r>
              <a:rPr sz="999" spc="5" dirty="0">
                <a:latin typeface="Calibri"/>
                <a:cs typeface="Calibri"/>
              </a:rPr>
              <a:t> ELN2017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es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aplicable</a:t>
            </a:r>
            <a:r>
              <a:rPr sz="999" spc="5" dirty="0">
                <a:latin typeface="Calibri"/>
                <a:cs typeface="Calibri"/>
              </a:rPr>
              <a:t> a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pacientes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tratados</a:t>
            </a:r>
            <a:r>
              <a:rPr sz="999" dirty="0">
                <a:latin typeface="Calibri"/>
                <a:cs typeface="Calibri"/>
              </a:rPr>
              <a:t> con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otros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régimen</a:t>
            </a:r>
            <a:r>
              <a:rPr sz="999" spc="5" dirty="0">
                <a:latin typeface="Calibri"/>
                <a:cs typeface="Calibri"/>
              </a:rPr>
              <a:t> de 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tratamiento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(hipometilantes,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nuevas moléculas, inmunoterapia).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4" y="561036"/>
            <a:ext cx="1678533" cy="3852752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981584" y="561036"/>
            <a:ext cx="158922" cy="385275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893581" y="1224724"/>
            <a:ext cx="2856518" cy="43634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697" b="1" spc="-15" dirty="0">
                <a:solidFill>
                  <a:srgbClr val="953735"/>
                </a:solidFill>
                <a:latin typeface="Calibri"/>
                <a:cs typeface="Calibri"/>
              </a:rPr>
              <a:t>Proyectos</a:t>
            </a:r>
            <a:r>
              <a:rPr sz="2697" b="1" spc="-65" dirty="0">
                <a:solidFill>
                  <a:srgbClr val="953735"/>
                </a:solidFill>
                <a:latin typeface="Calibri"/>
                <a:cs typeface="Calibri"/>
              </a:rPr>
              <a:t> </a:t>
            </a:r>
            <a:r>
              <a:rPr sz="2697" b="1" spc="-5" dirty="0">
                <a:solidFill>
                  <a:srgbClr val="953735"/>
                </a:solidFill>
                <a:latin typeface="Calibri"/>
                <a:cs typeface="Calibri"/>
              </a:rPr>
              <a:t>NGS-LMA</a:t>
            </a:r>
            <a:endParaRPr sz="2697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963448" y="2053497"/>
            <a:ext cx="2736016" cy="614557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algn="ctr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Propuestas Hospital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Universitario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y </a:t>
            </a:r>
            <a:r>
              <a:rPr sz="999" spc="-5" dirty="0">
                <a:latin typeface="Calibri"/>
                <a:cs typeface="Calibri"/>
              </a:rPr>
              <a:t>Politécnico</a:t>
            </a:r>
            <a:r>
              <a:rPr sz="999" spc="5" dirty="0">
                <a:latin typeface="Calibri"/>
                <a:cs typeface="Calibri"/>
              </a:rPr>
              <a:t> La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Fe</a:t>
            </a: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99">
              <a:latin typeface="Calibri"/>
              <a:cs typeface="Calibri"/>
            </a:endParaRPr>
          </a:p>
          <a:p>
            <a:pPr algn="ctr">
              <a:spcBef>
                <a:spcPts val="764"/>
              </a:spcBef>
            </a:pPr>
            <a:r>
              <a:rPr sz="999" dirty="0">
                <a:latin typeface="Calibri"/>
                <a:cs typeface="Calibri"/>
              </a:rPr>
              <a:t>Claudia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Sargas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Simarro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44924" y="3159004"/>
            <a:ext cx="1353816" cy="877327"/>
          </a:xfrm>
          <a:prstGeom prst="rect">
            <a:avLst/>
          </a:prstGeom>
        </p:spPr>
      </p:pic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40005" y="2196587"/>
            <a:ext cx="4694812" cy="581658"/>
          </a:xfrm>
          <a:prstGeom prst="rect">
            <a:avLst/>
          </a:prstGeom>
        </p:spPr>
      </p:pic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40005" y="2196587"/>
            <a:ext cx="4694812" cy="581658"/>
          </a:xfrm>
          <a:prstGeom prst="rect">
            <a:avLst/>
          </a:prstGeom>
        </p:spPr>
      </p:pic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763894" y="893579"/>
          <a:ext cx="5230394" cy="3269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7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122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55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08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621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6212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9484"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TOXICITY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Induction-1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(n=170)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Induction-2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(n=56)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C1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(n=86)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C2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(n=71)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R="120650" algn="r">
                        <a:lnSpc>
                          <a:spcPts val="919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C3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(n=60)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8895">
                        <a:lnSpc>
                          <a:spcPts val="86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Interruption/delayed,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6/170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(4)</a:t>
                      </a:r>
                      <a:r>
                        <a:rPr sz="700" spc="7" baseline="24691" dirty="0">
                          <a:latin typeface="Calibri"/>
                          <a:cs typeface="Calibri"/>
                        </a:rPr>
                        <a:t>1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3/67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6/56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55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Modified</a:t>
                      </a:r>
                      <a:r>
                        <a:rPr sz="7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dose,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4/170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3/69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9/60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(15)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357">
                <a:tc>
                  <a:txBody>
                    <a:bodyPr/>
                    <a:lstStyle/>
                    <a:p>
                      <a:pPr marL="49530">
                        <a:lnSpc>
                          <a:spcPts val="860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Neutropenia,</a:t>
                      </a:r>
                      <a:r>
                        <a:rPr sz="7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4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150/161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(93)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4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53/53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(100)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4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16/78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4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49/66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ts val="844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8/54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(15)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5192">
                <a:tc>
                  <a:txBody>
                    <a:bodyPr/>
                    <a:lstStyle/>
                    <a:p>
                      <a:pPr marL="49530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Days,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[min;max]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52]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19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30]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30]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13]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8430" algn="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4.5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7]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1549">
                <a:tc>
                  <a:txBody>
                    <a:bodyPr/>
                    <a:lstStyle/>
                    <a:p>
                      <a:pPr marL="49530">
                        <a:lnSpc>
                          <a:spcPts val="86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Thrombocytopenia,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Days,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[min;max]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100/162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(62)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29781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8.5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43]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53/53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(100)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25146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30]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585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431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77 (7)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17843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[3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26]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585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29/66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(44)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1587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[1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13]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585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4/54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14668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6.5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[5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;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8]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585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60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III-V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Infection,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79/167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(47)</a:t>
                      </a:r>
                      <a:r>
                        <a:rPr sz="700" spc="7" baseline="24691" dirty="0">
                          <a:latin typeface="Calibri"/>
                          <a:cs typeface="Calibri"/>
                        </a:rPr>
                        <a:t>2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46/55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(84)</a:t>
                      </a:r>
                      <a:r>
                        <a:rPr sz="700" spc="7" baseline="24691" dirty="0">
                          <a:latin typeface="Calibri"/>
                          <a:cs typeface="Calibri"/>
                        </a:rPr>
                        <a:t>5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(8)</a:t>
                      </a:r>
                      <a:r>
                        <a:rPr sz="700" spc="7" baseline="24691" dirty="0">
                          <a:latin typeface="Calibri"/>
                          <a:cs typeface="Calibri"/>
                        </a:rPr>
                        <a:t>6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17/67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(25)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2240" algn="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6/57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8895">
                        <a:lnSpc>
                          <a:spcPts val="855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III-V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Digestive,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9/164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(5)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7/53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(13)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2/82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1/67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50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III-IV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Mucositis,</a:t>
                      </a:r>
                      <a:r>
                        <a:rPr sz="7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7/163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6/53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1/68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55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III-V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Neurological,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3/166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1/54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1/68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50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III-IV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Renal,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3/166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1/54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9530">
                        <a:lnSpc>
                          <a:spcPts val="855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III-V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Hepatic,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4/165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2/54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2/83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2/57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15428">
                <a:tc>
                  <a:txBody>
                    <a:bodyPr/>
                    <a:lstStyle/>
                    <a:p>
                      <a:pPr marL="49530">
                        <a:lnSpc>
                          <a:spcPts val="75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Grade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III-V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Others,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19646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Cardiac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Metabolic</a:t>
                      </a:r>
                      <a:r>
                        <a:rPr sz="7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(hyponatremia)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168 (1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)</a:t>
                      </a:r>
                      <a:r>
                        <a:rPr sz="700" baseline="24691" dirty="0">
                          <a:latin typeface="Calibri"/>
                          <a:cs typeface="Calibri"/>
                        </a:rPr>
                        <a:t>3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  <a:p>
                      <a:pPr marL="32575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168 (1)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1/53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0944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Unknown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reason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1/168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(1)</a:t>
                      </a:r>
                      <a:r>
                        <a:rPr sz="700" spc="7" baseline="24691" dirty="0">
                          <a:latin typeface="Calibri"/>
                          <a:cs typeface="Calibri"/>
                        </a:rPr>
                        <a:t>4</a:t>
                      </a:r>
                      <a:endParaRPr sz="700" baseline="24691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675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spc="-1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Toxic</a:t>
                      </a:r>
                      <a:r>
                        <a:rPr sz="800" b="1" spc="-2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deaths,</a:t>
                      </a:r>
                      <a:r>
                        <a:rPr sz="800" b="1" spc="-20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spc="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8/170</a:t>
                      </a:r>
                      <a:r>
                        <a:rPr sz="800" b="1" spc="-3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(5)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spc="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4/56</a:t>
                      </a:r>
                      <a:r>
                        <a:rPr sz="800" b="1" spc="-3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(7)</a:t>
                      </a:r>
                      <a:r>
                        <a:rPr sz="800" b="1" spc="-7" baseline="20202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 baseline="20202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spc="5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1/86</a:t>
                      </a:r>
                      <a:r>
                        <a:rPr sz="800" b="1" spc="-40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b="1" dirty="0">
                          <a:solidFill>
                            <a:srgbClr val="C00000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3158355" y="637975"/>
            <a:ext cx="2556533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333399"/>
                </a:solidFill>
              </a:rPr>
              <a:t>Toxicity</a:t>
            </a:r>
            <a:r>
              <a:rPr sz="1298" b="1" spc="-20" dirty="0">
                <a:solidFill>
                  <a:srgbClr val="333399"/>
                </a:solidFill>
              </a:rPr>
              <a:t> </a:t>
            </a:r>
            <a:r>
              <a:rPr sz="1298" b="1" spc="-5" dirty="0">
                <a:solidFill>
                  <a:srgbClr val="333399"/>
                </a:solidFill>
              </a:rPr>
              <a:t>(Non-ETP</a:t>
            </a:r>
            <a:r>
              <a:rPr sz="1298" b="1" spc="-10" dirty="0">
                <a:solidFill>
                  <a:srgbClr val="333399"/>
                </a:solidFill>
              </a:rPr>
              <a:t> </a:t>
            </a:r>
            <a:r>
              <a:rPr sz="1298" b="1" spc="-5" dirty="0">
                <a:solidFill>
                  <a:srgbClr val="333399"/>
                </a:solidFill>
              </a:rPr>
              <a:t>ALL), ASP</a:t>
            </a:r>
            <a:r>
              <a:rPr sz="1298" b="1" spc="-10" dirty="0">
                <a:solidFill>
                  <a:srgbClr val="333399"/>
                </a:solidFill>
              </a:rPr>
              <a:t> </a:t>
            </a:r>
            <a:r>
              <a:rPr sz="1298" b="1" spc="-5" dirty="0">
                <a:solidFill>
                  <a:srgbClr val="333399"/>
                </a:solidFill>
              </a:rPr>
              <a:t>excluded</a:t>
            </a:r>
            <a:endParaRPr sz="1298" b="1" dirty="0">
              <a:solidFill>
                <a:srgbClr val="333399"/>
              </a:solidFill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62338" y="4172442"/>
            <a:ext cx="57758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8054">
              <a:spcBef>
                <a:spcPts val="105"/>
              </a:spcBef>
            </a:pPr>
            <a:r>
              <a:rPr sz="524" spc="15" baseline="23809" dirty="0">
                <a:latin typeface="Calibri"/>
                <a:cs typeface="Calibri"/>
              </a:rPr>
              <a:t>1 </a:t>
            </a:r>
            <a:r>
              <a:rPr sz="524" spc="112" baseline="2380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Sepsis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(n=5),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multiple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complications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(n=1);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24" spc="15" baseline="23809" dirty="0">
                <a:latin typeface="Calibri"/>
                <a:cs typeface="Calibri"/>
              </a:rPr>
              <a:t>2</a:t>
            </a:r>
            <a:r>
              <a:rPr sz="524" spc="104" baseline="2380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grade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V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(n=6,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attributable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to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COVID-19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infection);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24" spc="15" baseline="23809" dirty="0">
                <a:latin typeface="Calibri"/>
                <a:cs typeface="Calibri"/>
              </a:rPr>
              <a:t>3</a:t>
            </a:r>
            <a:r>
              <a:rPr sz="524" spc="104" baseline="2380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grade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V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;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599" spc="22" baseline="27777" dirty="0">
                <a:latin typeface="Calibri"/>
                <a:cs typeface="Calibri"/>
              </a:rPr>
              <a:t>4</a:t>
            </a:r>
            <a:r>
              <a:rPr sz="599" spc="89" baseline="27777" dirty="0">
                <a:latin typeface="Calibri"/>
                <a:cs typeface="Calibri"/>
              </a:rPr>
              <a:t> </a:t>
            </a:r>
            <a:r>
              <a:rPr sz="649" spc="-10" dirty="0">
                <a:latin typeface="Calibri"/>
                <a:cs typeface="Calibri"/>
              </a:rPr>
              <a:t>grade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V </a:t>
            </a:r>
            <a:r>
              <a:rPr sz="649" spc="-5" dirty="0">
                <a:latin typeface="Calibri"/>
                <a:cs typeface="Calibri"/>
              </a:rPr>
              <a:t>(n=1)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;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599" spc="22" baseline="27777" dirty="0">
                <a:latin typeface="Calibri"/>
                <a:cs typeface="Calibri"/>
              </a:rPr>
              <a:t>5</a:t>
            </a:r>
            <a:r>
              <a:rPr sz="599" spc="89" baseline="27777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grade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V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(n=4);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22" baseline="27777" dirty="0">
                <a:latin typeface="Calibri"/>
                <a:cs typeface="Calibri"/>
              </a:rPr>
              <a:t>6</a:t>
            </a:r>
            <a:r>
              <a:rPr sz="599" spc="97" baseline="27777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grade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V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(n=1);</a:t>
            </a:r>
            <a:r>
              <a:rPr sz="599" spc="145" dirty="0">
                <a:latin typeface="Calibri"/>
                <a:cs typeface="Calibri"/>
              </a:rPr>
              <a:t> </a:t>
            </a:r>
            <a:r>
              <a:rPr sz="599" spc="150" dirty="0">
                <a:latin typeface="Calibri"/>
                <a:cs typeface="Calibri"/>
              </a:rPr>
              <a:t> </a:t>
            </a:r>
            <a:r>
              <a:rPr sz="524" b="1" spc="-7" baseline="23809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sz="599" b="1" spc="-5" dirty="0">
                <a:solidFill>
                  <a:srgbClr val="FF0000"/>
                </a:solidFill>
                <a:latin typeface="Calibri"/>
                <a:cs typeface="Calibri"/>
              </a:rPr>
              <a:t>Sepsis</a:t>
            </a:r>
            <a:r>
              <a:rPr sz="59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599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FF0000"/>
                </a:solidFill>
                <a:latin typeface="Calibri"/>
                <a:cs typeface="Calibri"/>
              </a:rPr>
              <a:t>all</a:t>
            </a:r>
            <a:r>
              <a:rPr sz="599" b="1" spc="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FF0000"/>
                </a:solidFill>
                <a:latin typeface="Calibri"/>
                <a:cs typeface="Calibri"/>
              </a:rPr>
              <a:t>cases</a:t>
            </a:r>
            <a:endParaRPr sz="5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505201" y="925414"/>
            <a:ext cx="3276600" cy="41246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25" dirty="0">
                <a:solidFill>
                  <a:schemeClr val="tx1"/>
                </a:solidFill>
              </a:rPr>
              <a:t>Citometría</a:t>
            </a:r>
            <a:r>
              <a:rPr sz="2597" spc="-20" dirty="0">
                <a:solidFill>
                  <a:schemeClr val="tx1"/>
                </a:solidFill>
              </a:rPr>
              <a:t> </a:t>
            </a:r>
            <a:r>
              <a:rPr sz="2597" spc="-15" dirty="0">
                <a:solidFill>
                  <a:schemeClr val="tx1"/>
                </a:solidFill>
              </a:rPr>
              <a:t>de</a:t>
            </a:r>
            <a:r>
              <a:rPr sz="2597" spc="-25" dirty="0">
                <a:solidFill>
                  <a:schemeClr val="tx1"/>
                </a:solidFill>
              </a:rPr>
              <a:t> </a:t>
            </a:r>
            <a:r>
              <a:rPr sz="2597" spc="-20" dirty="0">
                <a:solidFill>
                  <a:schemeClr val="tx1"/>
                </a:solidFill>
              </a:rPr>
              <a:t>Flujo</a:t>
            </a:r>
            <a:endParaRPr sz="2597" dirty="0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17693" y="1608381"/>
            <a:ext cx="2477255" cy="211384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259403" indent="-247353">
              <a:spcBef>
                <a:spcPts val="95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-15" dirty="0">
                <a:solidFill>
                  <a:srgbClr val="7F7F7F"/>
                </a:solidFill>
                <a:latin typeface="Calibri"/>
                <a:cs typeface="Calibri"/>
              </a:rPr>
              <a:t>Ensayos</a:t>
            </a:r>
            <a:r>
              <a:rPr sz="1448" spc="-45" dirty="0">
                <a:solidFill>
                  <a:srgbClr val="7F7F7F"/>
                </a:solidFill>
                <a:latin typeface="Calibri"/>
                <a:cs typeface="Calibri"/>
              </a:rPr>
              <a:t> </a:t>
            </a:r>
            <a:r>
              <a:rPr sz="1448" spc="-10" dirty="0">
                <a:solidFill>
                  <a:srgbClr val="7F7F7F"/>
                </a:solidFill>
                <a:latin typeface="Calibri"/>
                <a:cs typeface="Calibri"/>
              </a:rPr>
              <a:t>Clínicos</a:t>
            </a:r>
            <a:endParaRPr sz="1448">
              <a:latin typeface="Calibri"/>
              <a:cs typeface="Calibri"/>
            </a:endParaRPr>
          </a:p>
          <a:p>
            <a:pPr marL="604429" lvl="1" indent="-98307">
              <a:spcBef>
                <a:spcPts val="1149"/>
              </a:spcBef>
              <a:buChar char="-"/>
              <a:tabLst>
                <a:tab pos="605063" algn="l"/>
              </a:tabLst>
            </a:pPr>
            <a:r>
              <a:rPr sz="1448" spc="-10" dirty="0">
                <a:solidFill>
                  <a:srgbClr val="7F7F7F"/>
                </a:solidFill>
                <a:latin typeface="Calibri"/>
                <a:cs typeface="Calibri"/>
              </a:rPr>
              <a:t>QUIWI</a:t>
            </a:r>
            <a:endParaRPr sz="1448">
              <a:latin typeface="Calibri"/>
              <a:cs typeface="Calibri"/>
            </a:endParaRPr>
          </a:p>
          <a:p>
            <a:pPr marL="604429" lvl="1" indent="-98307">
              <a:spcBef>
                <a:spcPts val="1154"/>
              </a:spcBef>
              <a:buChar char="-"/>
              <a:tabLst>
                <a:tab pos="605063" algn="l"/>
              </a:tabLst>
            </a:pPr>
            <a:r>
              <a:rPr sz="1448" spc="-10" dirty="0">
                <a:solidFill>
                  <a:srgbClr val="7F7F7F"/>
                </a:solidFill>
                <a:latin typeface="Calibri"/>
                <a:cs typeface="Calibri"/>
              </a:rPr>
              <a:t>PEVOLAM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1433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-10" dirty="0">
                <a:latin typeface="Calibri"/>
                <a:cs typeface="Calibri"/>
              </a:rPr>
              <a:t>Protocolos</a:t>
            </a:r>
            <a:r>
              <a:rPr sz="1448" spc="-3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asistenciales:</a:t>
            </a:r>
            <a:r>
              <a:rPr sz="1448" spc="-3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EMR</a:t>
            </a:r>
            <a:endParaRPr sz="1448">
              <a:latin typeface="Calibri"/>
              <a:cs typeface="Calibri"/>
            </a:endParaRPr>
          </a:p>
          <a:p>
            <a:pPr marL="604429" lvl="1" indent="-98307">
              <a:spcBef>
                <a:spcPts val="1154"/>
              </a:spcBef>
              <a:buChar char="-"/>
              <a:tabLst>
                <a:tab pos="605063" algn="l"/>
              </a:tabLst>
            </a:pPr>
            <a:r>
              <a:rPr sz="1448" spc="-15" dirty="0">
                <a:latin typeface="Calibri"/>
                <a:cs typeface="Calibri"/>
              </a:rPr>
              <a:t>LMA-FLOW</a:t>
            </a:r>
            <a:endParaRPr sz="1448">
              <a:latin typeface="Calibri"/>
              <a:cs typeface="Calibri"/>
            </a:endParaRPr>
          </a:p>
          <a:p>
            <a:pPr marL="604429" lvl="1" indent="-98307">
              <a:spcBef>
                <a:spcPts val="1134"/>
              </a:spcBef>
              <a:buChar char="-"/>
              <a:tabLst>
                <a:tab pos="605063" algn="l"/>
              </a:tabLst>
            </a:pPr>
            <a:r>
              <a:rPr sz="1448" spc="-10" dirty="0">
                <a:latin typeface="Calibri"/>
                <a:cs typeface="Calibri"/>
              </a:rPr>
              <a:t>LMA-MIX</a:t>
            </a:r>
            <a:endParaRPr sz="14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81199" y="979275"/>
            <a:ext cx="5550321" cy="47575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4348" marR="5074" indent="-372298" algn="ctr">
              <a:spcBef>
                <a:spcPts val="114"/>
              </a:spcBef>
            </a:pPr>
            <a:r>
              <a:rPr sz="1498" dirty="0">
                <a:solidFill>
                  <a:schemeClr val="tx1"/>
                </a:solidFill>
              </a:rPr>
              <a:t>Proportions</a:t>
            </a:r>
            <a:r>
              <a:rPr sz="1498" spc="10" dirty="0">
                <a:solidFill>
                  <a:schemeClr val="tx1"/>
                </a:solidFill>
              </a:rPr>
              <a:t> </a:t>
            </a:r>
            <a:r>
              <a:rPr sz="1498" spc="5" dirty="0">
                <a:solidFill>
                  <a:schemeClr val="tx1"/>
                </a:solidFill>
              </a:rPr>
              <a:t>of </a:t>
            </a:r>
            <a:r>
              <a:rPr sz="1498" dirty="0">
                <a:solidFill>
                  <a:schemeClr val="tx1"/>
                </a:solidFill>
              </a:rPr>
              <a:t>leukemia-specific</a:t>
            </a:r>
            <a:r>
              <a:rPr sz="1498" spc="10" dirty="0">
                <a:solidFill>
                  <a:schemeClr val="tx1"/>
                </a:solidFill>
              </a:rPr>
              <a:t> </a:t>
            </a:r>
            <a:r>
              <a:rPr sz="1498" spc="5" dirty="0">
                <a:solidFill>
                  <a:schemeClr val="tx1"/>
                </a:solidFill>
              </a:rPr>
              <a:t>MRD </a:t>
            </a:r>
            <a:r>
              <a:rPr sz="1498" spc="-5" dirty="0">
                <a:solidFill>
                  <a:schemeClr val="tx1"/>
                </a:solidFill>
              </a:rPr>
              <a:t>targets</a:t>
            </a:r>
            <a:r>
              <a:rPr sz="1498" spc="10" dirty="0">
                <a:solidFill>
                  <a:schemeClr val="tx1"/>
                </a:solidFill>
              </a:rPr>
              <a:t> </a:t>
            </a:r>
            <a:r>
              <a:rPr sz="1498" spc="-5" dirty="0">
                <a:solidFill>
                  <a:schemeClr val="tx1"/>
                </a:solidFill>
              </a:rPr>
              <a:t>detectable </a:t>
            </a:r>
            <a:r>
              <a:rPr sz="1498" spc="-325" dirty="0">
                <a:solidFill>
                  <a:schemeClr val="tx1"/>
                </a:solidFill>
              </a:rPr>
              <a:t> </a:t>
            </a:r>
            <a:r>
              <a:rPr sz="1498" dirty="0">
                <a:solidFill>
                  <a:schemeClr val="tx1"/>
                </a:solidFill>
              </a:rPr>
              <a:t>by</a:t>
            </a:r>
            <a:r>
              <a:rPr sz="1498" spc="-5" dirty="0">
                <a:solidFill>
                  <a:schemeClr val="tx1"/>
                </a:solidFill>
              </a:rPr>
              <a:t> </a:t>
            </a:r>
            <a:r>
              <a:rPr sz="1498" spc="-15" dirty="0">
                <a:solidFill>
                  <a:schemeClr val="tx1"/>
                </a:solidFill>
              </a:rPr>
              <a:t>RT-qPCR</a:t>
            </a:r>
            <a:r>
              <a:rPr sz="1498" dirty="0">
                <a:solidFill>
                  <a:schemeClr val="tx1"/>
                </a:solidFill>
              </a:rPr>
              <a:t> </a:t>
            </a:r>
            <a:r>
              <a:rPr sz="1498" spc="-10" dirty="0">
                <a:solidFill>
                  <a:schemeClr val="tx1"/>
                </a:solidFill>
              </a:rPr>
              <a:t>for</a:t>
            </a:r>
            <a:r>
              <a:rPr sz="1498" dirty="0">
                <a:solidFill>
                  <a:schemeClr val="tx1"/>
                </a:solidFill>
              </a:rPr>
              <a:t> patients </a:t>
            </a:r>
            <a:r>
              <a:rPr sz="1498" spc="5" dirty="0">
                <a:solidFill>
                  <a:schemeClr val="tx1"/>
                </a:solidFill>
              </a:rPr>
              <a:t>with</a:t>
            </a:r>
            <a:r>
              <a:rPr sz="1498" dirty="0">
                <a:solidFill>
                  <a:schemeClr val="tx1"/>
                </a:solidFill>
              </a:rPr>
              <a:t> </a:t>
            </a:r>
            <a:r>
              <a:rPr sz="1498" spc="5" dirty="0">
                <a:solidFill>
                  <a:schemeClr val="tx1"/>
                </a:solidFill>
              </a:rPr>
              <a:t>AML</a:t>
            </a:r>
            <a:r>
              <a:rPr sz="1498" dirty="0">
                <a:solidFill>
                  <a:schemeClr val="tx1"/>
                </a:solidFill>
              </a:rPr>
              <a:t> by age group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6356315" y="4213110"/>
            <a:ext cx="117520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Ravandi,</a:t>
            </a:r>
            <a:r>
              <a:rPr sz="649" i="1" spc="-1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Blood</a:t>
            </a:r>
            <a:r>
              <a:rPr sz="649" i="1" spc="-1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Advances</a:t>
            </a:r>
            <a:r>
              <a:rPr sz="649" i="1" spc="-1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2018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781774" y="1988688"/>
            <a:ext cx="4840986" cy="1662285"/>
            <a:chOff x="2779566" y="1991139"/>
            <a:chExt cx="4846955" cy="166433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79566" y="2026122"/>
              <a:ext cx="4793397" cy="148632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6441956" y="2005109"/>
              <a:ext cx="1170305" cy="485775"/>
            </a:xfrm>
            <a:custGeom>
              <a:avLst/>
              <a:gdLst/>
              <a:ahLst/>
              <a:cxnLst/>
              <a:rect l="l" t="t" r="r" b="b"/>
              <a:pathLst>
                <a:path w="1170304" h="485775">
                  <a:moveTo>
                    <a:pt x="0" y="242684"/>
                  </a:moveTo>
                  <a:lnTo>
                    <a:pt x="13492" y="190621"/>
                  </a:lnTo>
                  <a:lnTo>
                    <a:pt x="52068" y="142450"/>
                  </a:lnTo>
                  <a:lnTo>
                    <a:pt x="112870" y="99355"/>
                  </a:lnTo>
                  <a:lnTo>
                    <a:pt x="150715" y="80082"/>
                  </a:lnTo>
                  <a:lnTo>
                    <a:pt x="193045" y="62521"/>
                  </a:lnTo>
                  <a:lnTo>
                    <a:pt x="239506" y="46822"/>
                  </a:lnTo>
                  <a:lnTo>
                    <a:pt x="289738" y="33132"/>
                  </a:lnTo>
                  <a:lnTo>
                    <a:pt x="343387" y="21599"/>
                  </a:lnTo>
                  <a:lnTo>
                    <a:pt x="400094" y="12371"/>
                  </a:lnTo>
                  <a:lnTo>
                    <a:pt x="459503" y="5597"/>
                  </a:lnTo>
                  <a:lnTo>
                    <a:pt x="521257" y="1423"/>
                  </a:lnTo>
                  <a:lnTo>
                    <a:pt x="585000" y="0"/>
                  </a:lnTo>
                  <a:lnTo>
                    <a:pt x="648742" y="1423"/>
                  </a:lnTo>
                  <a:lnTo>
                    <a:pt x="710497" y="5597"/>
                  </a:lnTo>
                  <a:lnTo>
                    <a:pt x="769907" y="12371"/>
                  </a:lnTo>
                  <a:lnTo>
                    <a:pt x="826615" y="21599"/>
                  </a:lnTo>
                  <a:lnTo>
                    <a:pt x="880264" y="33132"/>
                  </a:lnTo>
                  <a:lnTo>
                    <a:pt x="930498" y="46822"/>
                  </a:lnTo>
                  <a:lnTo>
                    <a:pt x="976960" y="62521"/>
                  </a:lnTo>
                  <a:lnTo>
                    <a:pt x="1019292" y="80082"/>
                  </a:lnTo>
                  <a:lnTo>
                    <a:pt x="1057137" y="99355"/>
                  </a:lnTo>
                  <a:lnTo>
                    <a:pt x="1090140" y="120194"/>
                  </a:lnTo>
                  <a:lnTo>
                    <a:pt x="1140188" y="165975"/>
                  </a:lnTo>
                  <a:lnTo>
                    <a:pt x="1166580" y="216240"/>
                  </a:lnTo>
                  <a:lnTo>
                    <a:pt x="1170012" y="242684"/>
                  </a:lnTo>
                  <a:lnTo>
                    <a:pt x="1166580" y="269128"/>
                  </a:lnTo>
                  <a:lnTo>
                    <a:pt x="1140188" y="319393"/>
                  </a:lnTo>
                  <a:lnTo>
                    <a:pt x="1090140" y="365173"/>
                  </a:lnTo>
                  <a:lnTo>
                    <a:pt x="1057137" y="386012"/>
                  </a:lnTo>
                  <a:lnTo>
                    <a:pt x="1019292" y="405286"/>
                  </a:lnTo>
                  <a:lnTo>
                    <a:pt x="976960" y="422846"/>
                  </a:lnTo>
                  <a:lnTo>
                    <a:pt x="930498" y="438546"/>
                  </a:lnTo>
                  <a:lnTo>
                    <a:pt x="880264" y="452236"/>
                  </a:lnTo>
                  <a:lnTo>
                    <a:pt x="826615" y="463769"/>
                  </a:lnTo>
                  <a:lnTo>
                    <a:pt x="769907" y="472996"/>
                  </a:lnTo>
                  <a:lnTo>
                    <a:pt x="710497" y="479771"/>
                  </a:lnTo>
                  <a:lnTo>
                    <a:pt x="648742" y="483944"/>
                  </a:lnTo>
                  <a:lnTo>
                    <a:pt x="585000" y="485368"/>
                  </a:lnTo>
                  <a:lnTo>
                    <a:pt x="521257" y="483944"/>
                  </a:lnTo>
                  <a:lnTo>
                    <a:pt x="459503" y="479771"/>
                  </a:lnTo>
                  <a:lnTo>
                    <a:pt x="400094" y="472996"/>
                  </a:lnTo>
                  <a:lnTo>
                    <a:pt x="343387" y="463769"/>
                  </a:lnTo>
                  <a:lnTo>
                    <a:pt x="289738" y="452236"/>
                  </a:lnTo>
                  <a:lnTo>
                    <a:pt x="239506" y="438546"/>
                  </a:lnTo>
                  <a:lnTo>
                    <a:pt x="193045" y="422846"/>
                  </a:lnTo>
                  <a:lnTo>
                    <a:pt x="150715" y="405286"/>
                  </a:lnTo>
                  <a:lnTo>
                    <a:pt x="112870" y="386012"/>
                  </a:lnTo>
                  <a:lnTo>
                    <a:pt x="79869" y="365173"/>
                  </a:lnTo>
                  <a:lnTo>
                    <a:pt x="29823" y="319393"/>
                  </a:lnTo>
                  <a:lnTo>
                    <a:pt x="3432" y="269128"/>
                  </a:lnTo>
                  <a:lnTo>
                    <a:pt x="0" y="242684"/>
                  </a:lnTo>
                  <a:close/>
                </a:path>
              </a:pathLst>
            </a:custGeom>
            <a:ln w="2750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6524497" y="3066802"/>
              <a:ext cx="697865" cy="203835"/>
            </a:xfrm>
            <a:custGeom>
              <a:avLst/>
              <a:gdLst/>
              <a:ahLst/>
              <a:cxnLst/>
              <a:rect l="l" t="t" r="r" b="b"/>
              <a:pathLst>
                <a:path w="697865" h="203835">
                  <a:moveTo>
                    <a:pt x="0" y="101841"/>
                  </a:moveTo>
                  <a:lnTo>
                    <a:pt x="27405" y="62198"/>
                  </a:lnTo>
                  <a:lnTo>
                    <a:pt x="102141" y="29827"/>
                  </a:lnTo>
                  <a:lnTo>
                    <a:pt x="153752" y="17392"/>
                  </a:lnTo>
                  <a:lnTo>
                    <a:pt x="212989" y="8002"/>
                  </a:lnTo>
                  <a:lnTo>
                    <a:pt x="278448" y="2068"/>
                  </a:lnTo>
                  <a:lnTo>
                    <a:pt x="348729" y="0"/>
                  </a:lnTo>
                  <a:lnTo>
                    <a:pt x="419009" y="2068"/>
                  </a:lnTo>
                  <a:lnTo>
                    <a:pt x="484469" y="8002"/>
                  </a:lnTo>
                  <a:lnTo>
                    <a:pt x="543706" y="17392"/>
                  </a:lnTo>
                  <a:lnTo>
                    <a:pt x="595317" y="29827"/>
                  </a:lnTo>
                  <a:lnTo>
                    <a:pt x="637900" y="44899"/>
                  </a:lnTo>
                  <a:lnTo>
                    <a:pt x="690373" y="81315"/>
                  </a:lnTo>
                  <a:lnTo>
                    <a:pt x="697458" y="101841"/>
                  </a:lnTo>
                  <a:lnTo>
                    <a:pt x="690373" y="122366"/>
                  </a:lnTo>
                  <a:lnTo>
                    <a:pt x="637900" y="158783"/>
                  </a:lnTo>
                  <a:lnTo>
                    <a:pt x="595317" y="173855"/>
                  </a:lnTo>
                  <a:lnTo>
                    <a:pt x="543706" y="186290"/>
                  </a:lnTo>
                  <a:lnTo>
                    <a:pt x="484469" y="195679"/>
                  </a:lnTo>
                  <a:lnTo>
                    <a:pt x="419009" y="201613"/>
                  </a:lnTo>
                  <a:lnTo>
                    <a:pt x="348729" y="203682"/>
                  </a:lnTo>
                  <a:lnTo>
                    <a:pt x="278448" y="201613"/>
                  </a:lnTo>
                  <a:lnTo>
                    <a:pt x="212989" y="195679"/>
                  </a:lnTo>
                  <a:lnTo>
                    <a:pt x="153752" y="186290"/>
                  </a:lnTo>
                  <a:lnTo>
                    <a:pt x="102141" y="173855"/>
                  </a:lnTo>
                  <a:lnTo>
                    <a:pt x="59558" y="158783"/>
                  </a:lnTo>
                  <a:lnTo>
                    <a:pt x="7085" y="122366"/>
                  </a:lnTo>
                  <a:lnTo>
                    <a:pt x="0" y="101841"/>
                  </a:lnTo>
                  <a:close/>
                </a:path>
              </a:pathLst>
            </a:custGeom>
            <a:ln w="2750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399929" y="3422091"/>
              <a:ext cx="458470" cy="233679"/>
            </a:xfrm>
            <a:custGeom>
              <a:avLst/>
              <a:gdLst/>
              <a:ahLst/>
              <a:cxnLst/>
              <a:rect l="l" t="t" r="r" b="b"/>
              <a:pathLst>
                <a:path w="458470" h="233679">
                  <a:moveTo>
                    <a:pt x="457987" y="0"/>
                  </a:moveTo>
                  <a:lnTo>
                    <a:pt x="0" y="0"/>
                  </a:lnTo>
                  <a:lnTo>
                    <a:pt x="0" y="233375"/>
                  </a:lnTo>
                  <a:lnTo>
                    <a:pt x="457987" y="233375"/>
                  </a:lnTo>
                  <a:lnTo>
                    <a:pt x="4579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3454646" y="3428284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36%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569527" y="3417877"/>
            <a:ext cx="414144" cy="233391"/>
          </a:xfrm>
          <a:custGeom>
            <a:avLst/>
            <a:gdLst/>
            <a:ahLst/>
            <a:cxnLst/>
            <a:rect l="l" t="t" r="r" b="b"/>
            <a:pathLst>
              <a:path w="414654" h="233679">
                <a:moveTo>
                  <a:pt x="414629" y="0"/>
                </a:moveTo>
                <a:lnTo>
                  <a:pt x="0" y="0"/>
                </a:lnTo>
                <a:lnTo>
                  <a:pt x="0" y="233375"/>
                </a:lnTo>
                <a:lnTo>
                  <a:pt x="414629" y="233375"/>
                </a:lnTo>
                <a:lnTo>
                  <a:pt x="41462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4622786" y="3428284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55%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993815" y="3417877"/>
            <a:ext cx="445855" cy="233391"/>
          </a:xfrm>
          <a:custGeom>
            <a:avLst/>
            <a:gdLst/>
            <a:ahLst/>
            <a:cxnLst/>
            <a:rect l="l" t="t" r="r" b="b"/>
            <a:pathLst>
              <a:path w="446404" h="233679">
                <a:moveTo>
                  <a:pt x="446392" y="0"/>
                </a:moveTo>
                <a:lnTo>
                  <a:pt x="0" y="0"/>
                </a:lnTo>
                <a:lnTo>
                  <a:pt x="0" y="233375"/>
                </a:lnTo>
                <a:lnTo>
                  <a:pt x="446392" y="233375"/>
                </a:lnTo>
                <a:lnTo>
                  <a:pt x="4463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6047084" y="3428284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30%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401771" y="3373013"/>
            <a:ext cx="2931356" cy="310767"/>
            <a:chOff x="3400328" y="3377172"/>
            <a:chExt cx="2934970" cy="311150"/>
          </a:xfrm>
        </p:grpSpPr>
        <p:sp>
          <p:nvSpPr>
            <p:cNvPr id="16" name="object 16"/>
            <p:cNvSpPr/>
            <p:nvPr/>
          </p:nvSpPr>
          <p:spPr>
            <a:xfrm>
              <a:off x="3410647" y="3387491"/>
              <a:ext cx="368935" cy="290830"/>
            </a:xfrm>
            <a:custGeom>
              <a:avLst/>
              <a:gdLst/>
              <a:ahLst/>
              <a:cxnLst/>
              <a:rect l="l" t="t" r="r" b="b"/>
              <a:pathLst>
                <a:path w="368935" h="290829">
                  <a:moveTo>
                    <a:pt x="0" y="145186"/>
                  </a:moveTo>
                  <a:lnTo>
                    <a:pt x="6579" y="106588"/>
                  </a:lnTo>
                  <a:lnTo>
                    <a:pt x="25146" y="71906"/>
                  </a:lnTo>
                  <a:lnTo>
                    <a:pt x="53946" y="42522"/>
                  </a:lnTo>
                  <a:lnTo>
                    <a:pt x="91223" y="19821"/>
                  </a:lnTo>
                  <a:lnTo>
                    <a:pt x="135222" y="5185"/>
                  </a:lnTo>
                  <a:lnTo>
                    <a:pt x="184188" y="0"/>
                  </a:lnTo>
                  <a:lnTo>
                    <a:pt x="233154" y="5185"/>
                  </a:lnTo>
                  <a:lnTo>
                    <a:pt x="277155" y="19821"/>
                  </a:lnTo>
                  <a:lnTo>
                    <a:pt x="314436" y="42522"/>
                  </a:lnTo>
                  <a:lnTo>
                    <a:pt x="343239" y="71906"/>
                  </a:lnTo>
                  <a:lnTo>
                    <a:pt x="361808" y="106588"/>
                  </a:lnTo>
                  <a:lnTo>
                    <a:pt x="368388" y="145186"/>
                  </a:lnTo>
                  <a:lnTo>
                    <a:pt x="361808" y="183783"/>
                  </a:lnTo>
                  <a:lnTo>
                    <a:pt x="343239" y="218466"/>
                  </a:lnTo>
                  <a:lnTo>
                    <a:pt x="314436" y="247850"/>
                  </a:lnTo>
                  <a:lnTo>
                    <a:pt x="277155" y="270551"/>
                  </a:lnTo>
                  <a:lnTo>
                    <a:pt x="233154" y="285186"/>
                  </a:lnTo>
                  <a:lnTo>
                    <a:pt x="184188" y="290372"/>
                  </a:lnTo>
                  <a:lnTo>
                    <a:pt x="135222" y="285186"/>
                  </a:lnTo>
                  <a:lnTo>
                    <a:pt x="91223" y="270551"/>
                  </a:lnTo>
                  <a:lnTo>
                    <a:pt x="53946" y="247850"/>
                  </a:lnTo>
                  <a:lnTo>
                    <a:pt x="25146" y="218466"/>
                  </a:lnTo>
                  <a:lnTo>
                    <a:pt x="6579" y="183783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4580655" y="3387491"/>
              <a:ext cx="309245" cy="290830"/>
            </a:xfrm>
            <a:custGeom>
              <a:avLst/>
              <a:gdLst/>
              <a:ahLst/>
              <a:cxnLst/>
              <a:rect l="l" t="t" r="r" b="b"/>
              <a:pathLst>
                <a:path w="309245" h="290829">
                  <a:moveTo>
                    <a:pt x="0" y="145186"/>
                  </a:moveTo>
                  <a:lnTo>
                    <a:pt x="7877" y="99294"/>
                  </a:lnTo>
                  <a:lnTo>
                    <a:pt x="29812" y="59439"/>
                  </a:lnTo>
                  <a:lnTo>
                    <a:pt x="63260" y="28011"/>
                  </a:lnTo>
                  <a:lnTo>
                    <a:pt x="105678" y="7401"/>
                  </a:lnTo>
                  <a:lnTo>
                    <a:pt x="154520" y="0"/>
                  </a:lnTo>
                  <a:lnTo>
                    <a:pt x="203363" y="7401"/>
                  </a:lnTo>
                  <a:lnTo>
                    <a:pt x="245780" y="28011"/>
                  </a:lnTo>
                  <a:lnTo>
                    <a:pt x="279229" y="59439"/>
                  </a:lnTo>
                  <a:lnTo>
                    <a:pt x="301164" y="99294"/>
                  </a:lnTo>
                  <a:lnTo>
                    <a:pt x="309041" y="145186"/>
                  </a:lnTo>
                  <a:lnTo>
                    <a:pt x="301164" y="191077"/>
                  </a:lnTo>
                  <a:lnTo>
                    <a:pt x="279229" y="230933"/>
                  </a:lnTo>
                  <a:lnTo>
                    <a:pt x="245780" y="262361"/>
                  </a:lnTo>
                  <a:lnTo>
                    <a:pt x="203363" y="282971"/>
                  </a:lnTo>
                  <a:lnTo>
                    <a:pt x="154520" y="290372"/>
                  </a:lnTo>
                  <a:lnTo>
                    <a:pt x="105678" y="282971"/>
                  </a:lnTo>
                  <a:lnTo>
                    <a:pt x="63260" y="262361"/>
                  </a:lnTo>
                  <a:lnTo>
                    <a:pt x="29812" y="230933"/>
                  </a:lnTo>
                  <a:lnTo>
                    <a:pt x="7877" y="191077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6015915" y="3387491"/>
              <a:ext cx="309245" cy="290830"/>
            </a:xfrm>
            <a:custGeom>
              <a:avLst/>
              <a:gdLst/>
              <a:ahLst/>
              <a:cxnLst/>
              <a:rect l="l" t="t" r="r" b="b"/>
              <a:pathLst>
                <a:path w="309245" h="290829">
                  <a:moveTo>
                    <a:pt x="0" y="145186"/>
                  </a:moveTo>
                  <a:lnTo>
                    <a:pt x="7877" y="99294"/>
                  </a:lnTo>
                  <a:lnTo>
                    <a:pt x="29812" y="59439"/>
                  </a:lnTo>
                  <a:lnTo>
                    <a:pt x="63260" y="28011"/>
                  </a:lnTo>
                  <a:lnTo>
                    <a:pt x="105678" y="7401"/>
                  </a:lnTo>
                  <a:lnTo>
                    <a:pt x="154520" y="0"/>
                  </a:lnTo>
                  <a:lnTo>
                    <a:pt x="203358" y="7401"/>
                  </a:lnTo>
                  <a:lnTo>
                    <a:pt x="245775" y="28011"/>
                  </a:lnTo>
                  <a:lnTo>
                    <a:pt x="279225" y="59439"/>
                  </a:lnTo>
                  <a:lnTo>
                    <a:pt x="301163" y="99294"/>
                  </a:lnTo>
                  <a:lnTo>
                    <a:pt x="309041" y="145186"/>
                  </a:lnTo>
                  <a:lnTo>
                    <a:pt x="301163" y="191077"/>
                  </a:lnTo>
                  <a:lnTo>
                    <a:pt x="279225" y="230933"/>
                  </a:lnTo>
                  <a:lnTo>
                    <a:pt x="245775" y="262361"/>
                  </a:lnTo>
                  <a:lnTo>
                    <a:pt x="203358" y="282971"/>
                  </a:lnTo>
                  <a:lnTo>
                    <a:pt x="154520" y="290372"/>
                  </a:lnTo>
                  <a:lnTo>
                    <a:pt x="105678" y="282971"/>
                  </a:lnTo>
                  <a:lnTo>
                    <a:pt x="63260" y="262361"/>
                  </a:lnTo>
                  <a:lnTo>
                    <a:pt x="29812" y="230933"/>
                  </a:lnTo>
                  <a:lnTo>
                    <a:pt x="7877" y="191077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4233692" y="1702545"/>
            <a:ext cx="1544321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i="1" spc="5" dirty="0">
                <a:solidFill>
                  <a:srgbClr val="FF0000"/>
                </a:solidFill>
                <a:latin typeface="Calibri"/>
                <a:cs typeface="Calibri"/>
              </a:rPr>
              <a:t>extensive</a:t>
            </a:r>
            <a:r>
              <a:rPr sz="1049" i="1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FF0000"/>
                </a:solidFill>
                <a:latin typeface="Calibri"/>
                <a:cs typeface="Calibri"/>
              </a:rPr>
              <a:t>clinical</a:t>
            </a:r>
            <a:r>
              <a:rPr sz="1049" i="1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FF0000"/>
                </a:solidFill>
                <a:latin typeface="Calibri"/>
                <a:cs typeface="Calibri"/>
              </a:rPr>
              <a:t>validation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63110" y="979275"/>
            <a:ext cx="4435086" cy="70541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4348" marR="5074" indent="-372298">
              <a:spcBef>
                <a:spcPts val="114"/>
              </a:spcBef>
            </a:pPr>
            <a:r>
              <a:rPr sz="1498" dirty="0">
                <a:solidFill>
                  <a:srgbClr val="A6A6A6"/>
                </a:solidFill>
              </a:rPr>
              <a:t>Proportions</a:t>
            </a:r>
            <a:r>
              <a:rPr sz="1498" spc="10" dirty="0">
                <a:solidFill>
                  <a:srgbClr val="A6A6A6"/>
                </a:solidFill>
              </a:rPr>
              <a:t> </a:t>
            </a:r>
            <a:r>
              <a:rPr sz="1498" spc="5" dirty="0">
                <a:solidFill>
                  <a:srgbClr val="A6A6A6"/>
                </a:solidFill>
              </a:rPr>
              <a:t>of </a:t>
            </a:r>
            <a:r>
              <a:rPr sz="1498" dirty="0">
                <a:solidFill>
                  <a:srgbClr val="A6A6A6"/>
                </a:solidFill>
              </a:rPr>
              <a:t>leukemia-specific</a:t>
            </a:r>
            <a:r>
              <a:rPr sz="1498" spc="10" dirty="0">
                <a:solidFill>
                  <a:srgbClr val="A6A6A6"/>
                </a:solidFill>
              </a:rPr>
              <a:t> </a:t>
            </a:r>
            <a:r>
              <a:rPr sz="1498" spc="5" dirty="0">
                <a:solidFill>
                  <a:srgbClr val="A6A6A6"/>
                </a:solidFill>
              </a:rPr>
              <a:t>MRD </a:t>
            </a:r>
            <a:r>
              <a:rPr sz="1498" spc="-5" dirty="0">
                <a:solidFill>
                  <a:srgbClr val="A6A6A6"/>
                </a:solidFill>
              </a:rPr>
              <a:t>targets</a:t>
            </a:r>
            <a:r>
              <a:rPr sz="1498" spc="10" dirty="0">
                <a:solidFill>
                  <a:srgbClr val="A6A6A6"/>
                </a:solidFill>
              </a:rPr>
              <a:t> </a:t>
            </a:r>
            <a:r>
              <a:rPr sz="1498" spc="-5" dirty="0">
                <a:solidFill>
                  <a:srgbClr val="A6A6A6"/>
                </a:solidFill>
              </a:rPr>
              <a:t>detectable </a:t>
            </a:r>
            <a:r>
              <a:rPr sz="1498" spc="-325" dirty="0">
                <a:solidFill>
                  <a:srgbClr val="A6A6A6"/>
                </a:solidFill>
              </a:rPr>
              <a:t> </a:t>
            </a:r>
            <a:r>
              <a:rPr sz="1498" dirty="0">
                <a:solidFill>
                  <a:srgbClr val="A6A6A6"/>
                </a:solidFill>
              </a:rPr>
              <a:t>by</a:t>
            </a:r>
            <a:r>
              <a:rPr sz="1498" spc="-5" dirty="0">
                <a:solidFill>
                  <a:srgbClr val="A6A6A6"/>
                </a:solidFill>
              </a:rPr>
              <a:t> </a:t>
            </a:r>
            <a:r>
              <a:rPr sz="1498" spc="-15" dirty="0">
                <a:solidFill>
                  <a:srgbClr val="A6A6A6"/>
                </a:solidFill>
              </a:rPr>
              <a:t>RT-qPCR</a:t>
            </a:r>
            <a:r>
              <a:rPr sz="1498" dirty="0">
                <a:solidFill>
                  <a:srgbClr val="A6A6A6"/>
                </a:solidFill>
              </a:rPr>
              <a:t> </a:t>
            </a:r>
            <a:r>
              <a:rPr sz="1498" spc="-10" dirty="0">
                <a:solidFill>
                  <a:srgbClr val="A6A6A6"/>
                </a:solidFill>
              </a:rPr>
              <a:t>for</a:t>
            </a:r>
            <a:r>
              <a:rPr sz="1498" dirty="0">
                <a:solidFill>
                  <a:srgbClr val="A6A6A6"/>
                </a:solidFill>
              </a:rPr>
              <a:t> patients </a:t>
            </a:r>
            <a:r>
              <a:rPr sz="1498" spc="5" dirty="0">
                <a:solidFill>
                  <a:srgbClr val="A6A6A6"/>
                </a:solidFill>
              </a:rPr>
              <a:t>with</a:t>
            </a:r>
            <a:r>
              <a:rPr sz="1498" dirty="0">
                <a:solidFill>
                  <a:srgbClr val="A6A6A6"/>
                </a:solidFill>
              </a:rPr>
              <a:t> </a:t>
            </a:r>
            <a:r>
              <a:rPr sz="1498" spc="5" dirty="0">
                <a:solidFill>
                  <a:srgbClr val="A6A6A6"/>
                </a:solidFill>
              </a:rPr>
              <a:t>AML</a:t>
            </a:r>
            <a:r>
              <a:rPr sz="1498" dirty="0">
                <a:solidFill>
                  <a:srgbClr val="A6A6A6"/>
                </a:solidFill>
              </a:rPr>
              <a:t> by age group</a:t>
            </a:r>
            <a:endParaRPr sz="1498"/>
          </a:p>
        </p:txBody>
      </p:sp>
      <p:sp>
        <p:nvSpPr>
          <p:cNvPr id="4" name="object 4"/>
          <p:cNvSpPr txBox="1"/>
          <p:nvPr/>
        </p:nvSpPr>
        <p:spPr>
          <a:xfrm>
            <a:off x="6402319" y="4213110"/>
            <a:ext cx="117520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Ravandi,</a:t>
            </a:r>
            <a:r>
              <a:rPr sz="649" i="1" spc="-1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Blood</a:t>
            </a:r>
            <a:r>
              <a:rPr sz="649" i="1" spc="-1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Advances</a:t>
            </a:r>
            <a:r>
              <a:rPr sz="649" i="1" spc="-1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649" i="1" spc="-5" dirty="0">
                <a:solidFill>
                  <a:srgbClr val="A6A6A6"/>
                </a:solidFill>
                <a:latin typeface="Arial"/>
                <a:cs typeface="Arial"/>
              </a:rPr>
              <a:t>2018</a:t>
            </a:r>
            <a:endParaRPr sz="6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27777" y="2023627"/>
            <a:ext cx="4787494" cy="1484499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739270" y="2181796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00B0F0"/>
                </a:solidFill>
                <a:latin typeface="Calibri"/>
                <a:cs typeface="Calibri"/>
              </a:rPr>
              <a:t>42%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854138" y="2171410"/>
            <a:ext cx="417950" cy="233391"/>
          </a:xfrm>
          <a:custGeom>
            <a:avLst/>
            <a:gdLst/>
            <a:ahLst/>
            <a:cxnLst/>
            <a:rect l="l" t="t" r="r" b="b"/>
            <a:pathLst>
              <a:path w="418464" h="233680">
                <a:moveTo>
                  <a:pt x="418287" y="0"/>
                </a:moveTo>
                <a:lnTo>
                  <a:pt x="0" y="0"/>
                </a:lnTo>
                <a:lnTo>
                  <a:pt x="0" y="233375"/>
                </a:lnTo>
                <a:lnTo>
                  <a:pt x="418287" y="233375"/>
                </a:lnTo>
                <a:lnTo>
                  <a:pt x="4182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907410" y="2181796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00B0F0"/>
                </a:solidFill>
                <a:latin typeface="Calibri"/>
                <a:cs typeface="Calibri"/>
              </a:rPr>
              <a:t>38%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227305" y="2181796"/>
            <a:ext cx="26383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00B0F0"/>
                </a:solidFill>
                <a:latin typeface="Calibri"/>
                <a:cs typeface="Calibri"/>
              </a:rPr>
              <a:t>68%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686394" y="2126541"/>
            <a:ext cx="2827344" cy="310767"/>
            <a:chOff x="3685302" y="2129163"/>
            <a:chExt cx="2830830" cy="311150"/>
          </a:xfrm>
        </p:grpSpPr>
        <p:sp>
          <p:nvSpPr>
            <p:cNvPr id="11" name="object 11"/>
            <p:cNvSpPr/>
            <p:nvPr/>
          </p:nvSpPr>
          <p:spPr>
            <a:xfrm>
              <a:off x="3695621" y="2139482"/>
              <a:ext cx="309245" cy="290830"/>
            </a:xfrm>
            <a:custGeom>
              <a:avLst/>
              <a:gdLst/>
              <a:ahLst/>
              <a:cxnLst/>
              <a:rect l="l" t="t" r="r" b="b"/>
              <a:pathLst>
                <a:path w="309245" h="290830">
                  <a:moveTo>
                    <a:pt x="0" y="145186"/>
                  </a:moveTo>
                  <a:lnTo>
                    <a:pt x="7877" y="99294"/>
                  </a:lnTo>
                  <a:lnTo>
                    <a:pt x="29812" y="59439"/>
                  </a:lnTo>
                  <a:lnTo>
                    <a:pt x="63260" y="28011"/>
                  </a:lnTo>
                  <a:lnTo>
                    <a:pt x="105678" y="7401"/>
                  </a:lnTo>
                  <a:lnTo>
                    <a:pt x="154520" y="0"/>
                  </a:lnTo>
                  <a:lnTo>
                    <a:pt x="203363" y="7401"/>
                  </a:lnTo>
                  <a:lnTo>
                    <a:pt x="245780" y="28011"/>
                  </a:lnTo>
                  <a:lnTo>
                    <a:pt x="279229" y="59439"/>
                  </a:lnTo>
                  <a:lnTo>
                    <a:pt x="301164" y="99294"/>
                  </a:lnTo>
                  <a:lnTo>
                    <a:pt x="309041" y="145186"/>
                  </a:lnTo>
                  <a:lnTo>
                    <a:pt x="301164" y="191077"/>
                  </a:lnTo>
                  <a:lnTo>
                    <a:pt x="279229" y="230933"/>
                  </a:lnTo>
                  <a:lnTo>
                    <a:pt x="245780" y="262361"/>
                  </a:lnTo>
                  <a:lnTo>
                    <a:pt x="203363" y="282971"/>
                  </a:lnTo>
                  <a:lnTo>
                    <a:pt x="154520" y="290372"/>
                  </a:lnTo>
                  <a:lnTo>
                    <a:pt x="105678" y="282971"/>
                  </a:lnTo>
                  <a:lnTo>
                    <a:pt x="63260" y="262361"/>
                  </a:lnTo>
                  <a:lnTo>
                    <a:pt x="29812" y="230933"/>
                  </a:lnTo>
                  <a:lnTo>
                    <a:pt x="7877" y="191077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865629" y="2139482"/>
              <a:ext cx="309245" cy="290830"/>
            </a:xfrm>
            <a:custGeom>
              <a:avLst/>
              <a:gdLst/>
              <a:ahLst/>
              <a:cxnLst/>
              <a:rect l="l" t="t" r="r" b="b"/>
              <a:pathLst>
                <a:path w="309245" h="290830">
                  <a:moveTo>
                    <a:pt x="0" y="145186"/>
                  </a:moveTo>
                  <a:lnTo>
                    <a:pt x="7877" y="99294"/>
                  </a:lnTo>
                  <a:lnTo>
                    <a:pt x="29812" y="59439"/>
                  </a:lnTo>
                  <a:lnTo>
                    <a:pt x="63260" y="28011"/>
                  </a:lnTo>
                  <a:lnTo>
                    <a:pt x="105678" y="7401"/>
                  </a:lnTo>
                  <a:lnTo>
                    <a:pt x="154520" y="0"/>
                  </a:lnTo>
                  <a:lnTo>
                    <a:pt x="203363" y="7401"/>
                  </a:lnTo>
                  <a:lnTo>
                    <a:pt x="245780" y="28011"/>
                  </a:lnTo>
                  <a:lnTo>
                    <a:pt x="279229" y="59439"/>
                  </a:lnTo>
                  <a:lnTo>
                    <a:pt x="301164" y="99294"/>
                  </a:lnTo>
                  <a:lnTo>
                    <a:pt x="309041" y="145186"/>
                  </a:lnTo>
                  <a:lnTo>
                    <a:pt x="301164" y="191077"/>
                  </a:lnTo>
                  <a:lnTo>
                    <a:pt x="279229" y="230933"/>
                  </a:lnTo>
                  <a:lnTo>
                    <a:pt x="245780" y="262361"/>
                  </a:lnTo>
                  <a:lnTo>
                    <a:pt x="203363" y="282971"/>
                  </a:lnTo>
                  <a:lnTo>
                    <a:pt x="154520" y="290372"/>
                  </a:lnTo>
                  <a:lnTo>
                    <a:pt x="105678" y="282971"/>
                  </a:lnTo>
                  <a:lnTo>
                    <a:pt x="63260" y="262361"/>
                  </a:lnTo>
                  <a:lnTo>
                    <a:pt x="29812" y="230933"/>
                  </a:lnTo>
                  <a:lnTo>
                    <a:pt x="7877" y="191077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6196359" y="2139482"/>
              <a:ext cx="309245" cy="290830"/>
            </a:xfrm>
            <a:custGeom>
              <a:avLst/>
              <a:gdLst/>
              <a:ahLst/>
              <a:cxnLst/>
              <a:rect l="l" t="t" r="r" b="b"/>
              <a:pathLst>
                <a:path w="309245" h="290830">
                  <a:moveTo>
                    <a:pt x="0" y="145186"/>
                  </a:moveTo>
                  <a:lnTo>
                    <a:pt x="7877" y="99294"/>
                  </a:lnTo>
                  <a:lnTo>
                    <a:pt x="29812" y="59439"/>
                  </a:lnTo>
                  <a:lnTo>
                    <a:pt x="63260" y="28011"/>
                  </a:lnTo>
                  <a:lnTo>
                    <a:pt x="105678" y="7401"/>
                  </a:lnTo>
                  <a:lnTo>
                    <a:pt x="154520" y="0"/>
                  </a:lnTo>
                  <a:lnTo>
                    <a:pt x="203363" y="7401"/>
                  </a:lnTo>
                  <a:lnTo>
                    <a:pt x="245780" y="28011"/>
                  </a:lnTo>
                  <a:lnTo>
                    <a:pt x="279229" y="59439"/>
                  </a:lnTo>
                  <a:lnTo>
                    <a:pt x="301164" y="99294"/>
                  </a:lnTo>
                  <a:lnTo>
                    <a:pt x="309041" y="145186"/>
                  </a:lnTo>
                  <a:lnTo>
                    <a:pt x="301164" y="191077"/>
                  </a:lnTo>
                  <a:lnTo>
                    <a:pt x="279229" y="230933"/>
                  </a:lnTo>
                  <a:lnTo>
                    <a:pt x="245780" y="262361"/>
                  </a:lnTo>
                  <a:lnTo>
                    <a:pt x="203363" y="282971"/>
                  </a:lnTo>
                  <a:lnTo>
                    <a:pt x="154520" y="290372"/>
                  </a:lnTo>
                  <a:lnTo>
                    <a:pt x="105678" y="282971"/>
                  </a:lnTo>
                  <a:lnTo>
                    <a:pt x="63260" y="262361"/>
                  </a:lnTo>
                  <a:lnTo>
                    <a:pt x="29812" y="230933"/>
                  </a:lnTo>
                  <a:lnTo>
                    <a:pt x="7877" y="191077"/>
                  </a:lnTo>
                  <a:lnTo>
                    <a:pt x="0" y="145186"/>
                  </a:lnTo>
                  <a:close/>
                </a:path>
              </a:pathLst>
            </a:custGeom>
            <a:ln w="20637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779698" y="1659677"/>
            <a:ext cx="43190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25" dirty="0">
                <a:solidFill>
                  <a:srgbClr val="00B0F0"/>
                </a:solidFill>
                <a:latin typeface="Calibri"/>
                <a:cs typeface="Calibri"/>
              </a:rPr>
              <a:t>M</a:t>
            </a:r>
            <a:r>
              <a:rPr sz="1698" b="1" dirty="0">
                <a:solidFill>
                  <a:srgbClr val="00B0F0"/>
                </a:solidFill>
                <a:latin typeface="Calibri"/>
                <a:cs typeface="Calibri"/>
              </a:rPr>
              <a:t>FC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806082" y="1281784"/>
            <a:ext cx="4734437" cy="2663081"/>
            <a:chOff x="2803904" y="1283364"/>
            <a:chExt cx="4740275" cy="266636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03904" y="1283364"/>
              <a:ext cx="4739650" cy="2666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247687" y="2276454"/>
              <a:ext cx="1474470" cy="1183005"/>
            </a:xfrm>
            <a:custGeom>
              <a:avLst/>
              <a:gdLst/>
              <a:ahLst/>
              <a:cxnLst/>
              <a:rect l="l" t="t" r="r" b="b"/>
              <a:pathLst>
                <a:path w="1474470" h="1183004">
                  <a:moveTo>
                    <a:pt x="0" y="591223"/>
                  </a:moveTo>
                  <a:lnTo>
                    <a:pt x="1850" y="548999"/>
                  </a:lnTo>
                  <a:lnTo>
                    <a:pt x="7320" y="507577"/>
                  </a:lnTo>
                  <a:lnTo>
                    <a:pt x="16282" y="467056"/>
                  </a:lnTo>
                  <a:lnTo>
                    <a:pt x="28614" y="427537"/>
                  </a:lnTo>
                  <a:lnTo>
                    <a:pt x="44190" y="389120"/>
                  </a:lnTo>
                  <a:lnTo>
                    <a:pt x="62886" y="351903"/>
                  </a:lnTo>
                  <a:lnTo>
                    <a:pt x="84576" y="315989"/>
                  </a:lnTo>
                  <a:lnTo>
                    <a:pt x="109136" y="281476"/>
                  </a:lnTo>
                  <a:lnTo>
                    <a:pt x="136441" y="248465"/>
                  </a:lnTo>
                  <a:lnTo>
                    <a:pt x="166367" y="217055"/>
                  </a:lnTo>
                  <a:lnTo>
                    <a:pt x="198789" y="187347"/>
                  </a:lnTo>
                  <a:lnTo>
                    <a:pt x="233581" y="159441"/>
                  </a:lnTo>
                  <a:lnTo>
                    <a:pt x="270620" y="133436"/>
                  </a:lnTo>
                  <a:lnTo>
                    <a:pt x="309780" y="109434"/>
                  </a:lnTo>
                  <a:lnTo>
                    <a:pt x="350937" y="87533"/>
                  </a:lnTo>
                  <a:lnTo>
                    <a:pt x="393966" y="67834"/>
                  </a:lnTo>
                  <a:lnTo>
                    <a:pt x="438743" y="50438"/>
                  </a:lnTo>
                  <a:lnTo>
                    <a:pt x="485141" y="35443"/>
                  </a:lnTo>
                  <a:lnTo>
                    <a:pt x="533038" y="22950"/>
                  </a:lnTo>
                  <a:lnTo>
                    <a:pt x="582308" y="13059"/>
                  </a:lnTo>
                  <a:lnTo>
                    <a:pt x="632826" y="5871"/>
                  </a:lnTo>
                  <a:lnTo>
                    <a:pt x="684467" y="1484"/>
                  </a:lnTo>
                  <a:lnTo>
                    <a:pt x="737108" y="0"/>
                  </a:lnTo>
                  <a:lnTo>
                    <a:pt x="789749" y="1484"/>
                  </a:lnTo>
                  <a:lnTo>
                    <a:pt x="841392" y="5871"/>
                  </a:lnTo>
                  <a:lnTo>
                    <a:pt x="891912" y="13059"/>
                  </a:lnTo>
                  <a:lnTo>
                    <a:pt x="941182" y="22950"/>
                  </a:lnTo>
                  <a:lnTo>
                    <a:pt x="989080" y="35443"/>
                  </a:lnTo>
                  <a:lnTo>
                    <a:pt x="1035480" y="50438"/>
                  </a:lnTo>
                  <a:lnTo>
                    <a:pt x="1080257" y="67834"/>
                  </a:lnTo>
                  <a:lnTo>
                    <a:pt x="1123287" y="87533"/>
                  </a:lnTo>
                  <a:lnTo>
                    <a:pt x="1164445" y="109434"/>
                  </a:lnTo>
                  <a:lnTo>
                    <a:pt x="1203605" y="133436"/>
                  </a:lnTo>
                  <a:lnTo>
                    <a:pt x="1240645" y="159441"/>
                  </a:lnTo>
                  <a:lnTo>
                    <a:pt x="1275438" y="187347"/>
                  </a:lnTo>
                  <a:lnTo>
                    <a:pt x="1307860" y="217055"/>
                  </a:lnTo>
                  <a:lnTo>
                    <a:pt x="1337786" y="248465"/>
                  </a:lnTo>
                  <a:lnTo>
                    <a:pt x="1365091" y="281476"/>
                  </a:lnTo>
                  <a:lnTo>
                    <a:pt x="1389652" y="315989"/>
                  </a:lnTo>
                  <a:lnTo>
                    <a:pt x="1411342" y="351903"/>
                  </a:lnTo>
                  <a:lnTo>
                    <a:pt x="1430037" y="389120"/>
                  </a:lnTo>
                  <a:lnTo>
                    <a:pt x="1445613" y="427537"/>
                  </a:lnTo>
                  <a:lnTo>
                    <a:pt x="1457945" y="467056"/>
                  </a:lnTo>
                  <a:lnTo>
                    <a:pt x="1466908" y="507577"/>
                  </a:lnTo>
                  <a:lnTo>
                    <a:pt x="1472377" y="548999"/>
                  </a:lnTo>
                  <a:lnTo>
                    <a:pt x="1474228" y="591223"/>
                  </a:lnTo>
                  <a:lnTo>
                    <a:pt x="1472377" y="633446"/>
                  </a:lnTo>
                  <a:lnTo>
                    <a:pt x="1466908" y="674868"/>
                  </a:lnTo>
                  <a:lnTo>
                    <a:pt x="1457945" y="715389"/>
                  </a:lnTo>
                  <a:lnTo>
                    <a:pt x="1445613" y="754908"/>
                  </a:lnTo>
                  <a:lnTo>
                    <a:pt x="1430037" y="793326"/>
                  </a:lnTo>
                  <a:lnTo>
                    <a:pt x="1411342" y="830542"/>
                  </a:lnTo>
                  <a:lnTo>
                    <a:pt x="1389652" y="866456"/>
                  </a:lnTo>
                  <a:lnTo>
                    <a:pt x="1365091" y="900969"/>
                  </a:lnTo>
                  <a:lnTo>
                    <a:pt x="1337786" y="933981"/>
                  </a:lnTo>
                  <a:lnTo>
                    <a:pt x="1307860" y="965390"/>
                  </a:lnTo>
                  <a:lnTo>
                    <a:pt x="1275438" y="995098"/>
                  </a:lnTo>
                  <a:lnTo>
                    <a:pt x="1240645" y="1023004"/>
                  </a:lnTo>
                  <a:lnTo>
                    <a:pt x="1203605" y="1049009"/>
                  </a:lnTo>
                  <a:lnTo>
                    <a:pt x="1164445" y="1073011"/>
                  </a:lnTo>
                  <a:lnTo>
                    <a:pt x="1123287" y="1094912"/>
                  </a:lnTo>
                  <a:lnTo>
                    <a:pt x="1080257" y="1114611"/>
                  </a:lnTo>
                  <a:lnTo>
                    <a:pt x="1035480" y="1132008"/>
                  </a:lnTo>
                  <a:lnTo>
                    <a:pt x="989080" y="1147002"/>
                  </a:lnTo>
                  <a:lnTo>
                    <a:pt x="941182" y="1159495"/>
                  </a:lnTo>
                  <a:lnTo>
                    <a:pt x="891912" y="1169386"/>
                  </a:lnTo>
                  <a:lnTo>
                    <a:pt x="841392" y="1176575"/>
                  </a:lnTo>
                  <a:lnTo>
                    <a:pt x="789749" y="1180961"/>
                  </a:lnTo>
                  <a:lnTo>
                    <a:pt x="737108" y="1182446"/>
                  </a:lnTo>
                  <a:lnTo>
                    <a:pt x="684467" y="1180961"/>
                  </a:lnTo>
                  <a:lnTo>
                    <a:pt x="632826" y="1176575"/>
                  </a:lnTo>
                  <a:lnTo>
                    <a:pt x="582308" y="1169386"/>
                  </a:lnTo>
                  <a:lnTo>
                    <a:pt x="533038" y="1159495"/>
                  </a:lnTo>
                  <a:lnTo>
                    <a:pt x="485141" y="1147002"/>
                  </a:lnTo>
                  <a:lnTo>
                    <a:pt x="438743" y="1132008"/>
                  </a:lnTo>
                  <a:lnTo>
                    <a:pt x="393966" y="1114611"/>
                  </a:lnTo>
                  <a:lnTo>
                    <a:pt x="350937" y="1094912"/>
                  </a:lnTo>
                  <a:lnTo>
                    <a:pt x="309780" y="1073011"/>
                  </a:lnTo>
                  <a:lnTo>
                    <a:pt x="270620" y="1049009"/>
                  </a:lnTo>
                  <a:lnTo>
                    <a:pt x="233581" y="1023004"/>
                  </a:lnTo>
                  <a:lnTo>
                    <a:pt x="198789" y="995098"/>
                  </a:lnTo>
                  <a:lnTo>
                    <a:pt x="166367" y="965390"/>
                  </a:lnTo>
                  <a:lnTo>
                    <a:pt x="136441" y="933981"/>
                  </a:lnTo>
                  <a:lnTo>
                    <a:pt x="109136" y="900969"/>
                  </a:lnTo>
                  <a:lnTo>
                    <a:pt x="84576" y="866456"/>
                  </a:lnTo>
                  <a:lnTo>
                    <a:pt x="62886" y="830542"/>
                  </a:lnTo>
                  <a:lnTo>
                    <a:pt x="44190" y="793326"/>
                  </a:lnTo>
                  <a:lnTo>
                    <a:pt x="28614" y="754908"/>
                  </a:lnTo>
                  <a:lnTo>
                    <a:pt x="16282" y="715389"/>
                  </a:lnTo>
                  <a:lnTo>
                    <a:pt x="7320" y="674868"/>
                  </a:lnTo>
                  <a:lnTo>
                    <a:pt x="1850" y="633446"/>
                  </a:lnTo>
                  <a:lnTo>
                    <a:pt x="0" y="591223"/>
                  </a:lnTo>
                  <a:close/>
                </a:path>
              </a:pathLst>
            </a:custGeom>
            <a:ln w="5502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303992" y="2294367"/>
              <a:ext cx="1364615" cy="1183005"/>
            </a:xfrm>
            <a:custGeom>
              <a:avLst/>
              <a:gdLst/>
              <a:ahLst/>
              <a:cxnLst/>
              <a:rect l="l" t="t" r="r" b="b"/>
              <a:pathLst>
                <a:path w="1364615" h="1183004">
                  <a:moveTo>
                    <a:pt x="0" y="591223"/>
                  </a:moveTo>
                  <a:lnTo>
                    <a:pt x="1870" y="547098"/>
                  </a:lnTo>
                  <a:lnTo>
                    <a:pt x="7395" y="503855"/>
                  </a:lnTo>
                  <a:lnTo>
                    <a:pt x="16442" y="461606"/>
                  </a:lnTo>
                  <a:lnTo>
                    <a:pt x="28879" y="420467"/>
                  </a:lnTo>
                  <a:lnTo>
                    <a:pt x="44574" y="380552"/>
                  </a:lnTo>
                  <a:lnTo>
                    <a:pt x="63395" y="341975"/>
                  </a:lnTo>
                  <a:lnTo>
                    <a:pt x="85211" y="304851"/>
                  </a:lnTo>
                  <a:lnTo>
                    <a:pt x="109889" y="269293"/>
                  </a:lnTo>
                  <a:lnTo>
                    <a:pt x="137298" y="235416"/>
                  </a:lnTo>
                  <a:lnTo>
                    <a:pt x="167306" y="203334"/>
                  </a:lnTo>
                  <a:lnTo>
                    <a:pt x="199780" y="173162"/>
                  </a:lnTo>
                  <a:lnTo>
                    <a:pt x="234589" y="145014"/>
                  </a:lnTo>
                  <a:lnTo>
                    <a:pt x="271602" y="119005"/>
                  </a:lnTo>
                  <a:lnTo>
                    <a:pt x="310686" y="95248"/>
                  </a:lnTo>
                  <a:lnTo>
                    <a:pt x="351709" y="73857"/>
                  </a:lnTo>
                  <a:lnTo>
                    <a:pt x="394539" y="54948"/>
                  </a:lnTo>
                  <a:lnTo>
                    <a:pt x="439045" y="38635"/>
                  </a:lnTo>
                  <a:lnTo>
                    <a:pt x="485095" y="25031"/>
                  </a:lnTo>
                  <a:lnTo>
                    <a:pt x="532556" y="14251"/>
                  </a:lnTo>
                  <a:lnTo>
                    <a:pt x="581297" y="6410"/>
                  </a:lnTo>
                  <a:lnTo>
                    <a:pt x="631186" y="1621"/>
                  </a:lnTo>
                  <a:lnTo>
                    <a:pt x="682091" y="0"/>
                  </a:lnTo>
                  <a:lnTo>
                    <a:pt x="732995" y="1621"/>
                  </a:lnTo>
                  <a:lnTo>
                    <a:pt x="782882" y="6410"/>
                  </a:lnTo>
                  <a:lnTo>
                    <a:pt x="831622" y="14251"/>
                  </a:lnTo>
                  <a:lnTo>
                    <a:pt x="879082" y="25031"/>
                  </a:lnTo>
                  <a:lnTo>
                    <a:pt x="925130" y="38635"/>
                  </a:lnTo>
                  <a:lnTo>
                    <a:pt x="969635" y="54948"/>
                  </a:lnTo>
                  <a:lnTo>
                    <a:pt x="1012465" y="73857"/>
                  </a:lnTo>
                  <a:lnTo>
                    <a:pt x="1053487" y="95248"/>
                  </a:lnTo>
                  <a:lnTo>
                    <a:pt x="1092570" y="119005"/>
                  </a:lnTo>
                  <a:lnTo>
                    <a:pt x="1129582" y="145014"/>
                  </a:lnTo>
                  <a:lnTo>
                    <a:pt x="1164391" y="173162"/>
                  </a:lnTo>
                  <a:lnTo>
                    <a:pt x="1196865" y="203334"/>
                  </a:lnTo>
                  <a:lnTo>
                    <a:pt x="1226872" y="235416"/>
                  </a:lnTo>
                  <a:lnTo>
                    <a:pt x="1254281" y="269293"/>
                  </a:lnTo>
                  <a:lnTo>
                    <a:pt x="1278959" y="304851"/>
                  </a:lnTo>
                  <a:lnTo>
                    <a:pt x="1300775" y="341975"/>
                  </a:lnTo>
                  <a:lnTo>
                    <a:pt x="1319596" y="380552"/>
                  </a:lnTo>
                  <a:lnTo>
                    <a:pt x="1335291" y="420467"/>
                  </a:lnTo>
                  <a:lnTo>
                    <a:pt x="1347728" y="461606"/>
                  </a:lnTo>
                  <a:lnTo>
                    <a:pt x="1356774" y="503855"/>
                  </a:lnTo>
                  <a:lnTo>
                    <a:pt x="1362299" y="547098"/>
                  </a:lnTo>
                  <a:lnTo>
                    <a:pt x="1364170" y="591223"/>
                  </a:lnTo>
                  <a:lnTo>
                    <a:pt x="1362299" y="635347"/>
                  </a:lnTo>
                  <a:lnTo>
                    <a:pt x="1356774" y="678591"/>
                  </a:lnTo>
                  <a:lnTo>
                    <a:pt x="1347728" y="720839"/>
                  </a:lnTo>
                  <a:lnTo>
                    <a:pt x="1335291" y="761978"/>
                  </a:lnTo>
                  <a:lnTo>
                    <a:pt x="1319596" y="801893"/>
                  </a:lnTo>
                  <a:lnTo>
                    <a:pt x="1300775" y="840470"/>
                  </a:lnTo>
                  <a:lnTo>
                    <a:pt x="1278959" y="877595"/>
                  </a:lnTo>
                  <a:lnTo>
                    <a:pt x="1254281" y="913153"/>
                  </a:lnTo>
                  <a:lnTo>
                    <a:pt x="1226872" y="947029"/>
                  </a:lnTo>
                  <a:lnTo>
                    <a:pt x="1196865" y="979111"/>
                  </a:lnTo>
                  <a:lnTo>
                    <a:pt x="1164391" y="1009283"/>
                  </a:lnTo>
                  <a:lnTo>
                    <a:pt x="1129582" y="1037431"/>
                  </a:lnTo>
                  <a:lnTo>
                    <a:pt x="1092570" y="1063440"/>
                  </a:lnTo>
                  <a:lnTo>
                    <a:pt x="1053487" y="1087198"/>
                  </a:lnTo>
                  <a:lnTo>
                    <a:pt x="1012465" y="1108588"/>
                  </a:lnTo>
                  <a:lnTo>
                    <a:pt x="969635" y="1127497"/>
                  </a:lnTo>
                  <a:lnTo>
                    <a:pt x="925130" y="1143811"/>
                  </a:lnTo>
                  <a:lnTo>
                    <a:pt x="879082" y="1157414"/>
                  </a:lnTo>
                  <a:lnTo>
                    <a:pt x="831622" y="1168194"/>
                  </a:lnTo>
                  <a:lnTo>
                    <a:pt x="782882" y="1176035"/>
                  </a:lnTo>
                  <a:lnTo>
                    <a:pt x="732995" y="1180824"/>
                  </a:lnTo>
                  <a:lnTo>
                    <a:pt x="682091" y="1182446"/>
                  </a:lnTo>
                  <a:lnTo>
                    <a:pt x="631186" y="1180824"/>
                  </a:lnTo>
                  <a:lnTo>
                    <a:pt x="581297" y="1176035"/>
                  </a:lnTo>
                  <a:lnTo>
                    <a:pt x="532556" y="1168194"/>
                  </a:lnTo>
                  <a:lnTo>
                    <a:pt x="485095" y="1157414"/>
                  </a:lnTo>
                  <a:lnTo>
                    <a:pt x="439045" y="1143811"/>
                  </a:lnTo>
                  <a:lnTo>
                    <a:pt x="394539" y="1127497"/>
                  </a:lnTo>
                  <a:lnTo>
                    <a:pt x="351709" y="1108588"/>
                  </a:lnTo>
                  <a:lnTo>
                    <a:pt x="310686" y="1087198"/>
                  </a:lnTo>
                  <a:lnTo>
                    <a:pt x="271602" y="1063440"/>
                  </a:lnTo>
                  <a:lnTo>
                    <a:pt x="234589" y="1037431"/>
                  </a:lnTo>
                  <a:lnTo>
                    <a:pt x="199780" y="1009283"/>
                  </a:lnTo>
                  <a:lnTo>
                    <a:pt x="167306" y="979111"/>
                  </a:lnTo>
                  <a:lnTo>
                    <a:pt x="137298" y="947029"/>
                  </a:lnTo>
                  <a:lnTo>
                    <a:pt x="109889" y="913153"/>
                  </a:lnTo>
                  <a:lnTo>
                    <a:pt x="85211" y="877595"/>
                  </a:lnTo>
                  <a:lnTo>
                    <a:pt x="63395" y="840470"/>
                  </a:lnTo>
                  <a:lnTo>
                    <a:pt x="44574" y="801893"/>
                  </a:lnTo>
                  <a:lnTo>
                    <a:pt x="28879" y="761978"/>
                  </a:lnTo>
                  <a:lnTo>
                    <a:pt x="16442" y="720839"/>
                  </a:lnTo>
                  <a:lnTo>
                    <a:pt x="7395" y="678591"/>
                  </a:lnTo>
                  <a:lnTo>
                    <a:pt x="1870" y="635347"/>
                  </a:lnTo>
                  <a:lnTo>
                    <a:pt x="0" y="591223"/>
                  </a:lnTo>
                  <a:close/>
                </a:path>
              </a:pathLst>
            </a:custGeom>
            <a:ln w="5502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23971" y="973047"/>
            <a:ext cx="4772229" cy="32186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2000" spc="-20" dirty="0">
                <a:solidFill>
                  <a:schemeClr val="tx1"/>
                </a:solidFill>
              </a:rPr>
              <a:t>LMA-FLOW:</a:t>
            </a:r>
            <a:r>
              <a:rPr sz="2000" spc="-10" dirty="0">
                <a:solidFill>
                  <a:schemeClr val="tx1"/>
                </a:solidFill>
              </a:rPr>
              <a:t> </a:t>
            </a:r>
            <a:r>
              <a:rPr sz="2000" spc="-15" dirty="0">
                <a:solidFill>
                  <a:schemeClr val="tx1"/>
                </a:solidFill>
              </a:rPr>
              <a:t>Distribución</a:t>
            </a:r>
            <a:r>
              <a:rPr sz="2000" spc="-5" dirty="0">
                <a:solidFill>
                  <a:schemeClr val="tx1"/>
                </a:solidFill>
              </a:rPr>
              <a:t> </a:t>
            </a:r>
            <a:r>
              <a:rPr sz="2000" spc="-15" dirty="0">
                <a:solidFill>
                  <a:schemeClr val="tx1"/>
                </a:solidFill>
              </a:rPr>
              <a:t>geográfica</a:t>
            </a:r>
            <a:endParaRPr sz="2000" dirty="0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71680" y="1571741"/>
            <a:ext cx="3356282" cy="1795471"/>
          </a:xfrm>
          <a:prstGeom prst="rect">
            <a:avLst/>
          </a:prstGeom>
        </p:spPr>
        <p:txBody>
          <a:bodyPr vert="horz" wrap="square" lIns="0" tIns="71667" rIns="0" bIns="0" rtlCol="0">
            <a:spAutoFit/>
          </a:bodyPr>
          <a:lstStyle/>
          <a:p>
            <a:pPr marL="12685">
              <a:spcBef>
                <a:spcPts val="564"/>
              </a:spcBef>
            </a:pPr>
            <a:r>
              <a:rPr sz="1298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Centros</a:t>
            </a:r>
            <a:r>
              <a:rPr sz="1298" u="sng" spc="-2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1298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sz="1298" u="sng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referencia: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469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Clínica </a:t>
            </a:r>
            <a:r>
              <a:rPr sz="1298" spc="-10" dirty="0">
                <a:latin typeface="Calibri"/>
                <a:cs typeface="Calibri"/>
              </a:rPr>
              <a:t>Universitaria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15" dirty="0">
                <a:latin typeface="Calibri"/>
                <a:cs typeface="Calibri"/>
              </a:rPr>
              <a:t>Navarra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(Pamplona)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380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Hospital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Universitario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45" dirty="0">
                <a:latin typeface="Calibri"/>
                <a:cs typeface="Calibri"/>
              </a:rPr>
              <a:t>Dr.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Negrín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(Las </a:t>
            </a:r>
            <a:r>
              <a:rPr sz="1298" spc="-10" dirty="0">
                <a:latin typeface="Calibri"/>
                <a:cs typeface="Calibri"/>
              </a:rPr>
              <a:t>Palmas)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400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Hospital</a:t>
            </a:r>
            <a:r>
              <a:rPr sz="1298" spc="-10" dirty="0">
                <a:latin typeface="Calibri"/>
                <a:cs typeface="Calibri"/>
              </a:rPr>
              <a:t> Universitario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12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Octubre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(Madrid)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449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Hospital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Universitario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Reina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Sofía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(Córdoba)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400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Hospital</a:t>
            </a:r>
            <a:r>
              <a:rPr sz="1298" spc="-10" dirty="0">
                <a:latin typeface="Calibri"/>
                <a:cs typeface="Calibri"/>
              </a:rPr>
              <a:t> Universitario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Salamanca</a:t>
            </a:r>
            <a:endParaRPr sz="1298">
              <a:latin typeface="Calibri"/>
              <a:cs typeface="Calibri"/>
            </a:endParaRPr>
          </a:p>
          <a:p>
            <a:pPr marL="218178" indent="-206127">
              <a:spcBef>
                <a:spcPts val="464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Calibri"/>
                <a:cs typeface="Calibri"/>
              </a:rPr>
              <a:t>Hospital </a:t>
            </a:r>
            <a:r>
              <a:rPr sz="1298" spc="-10" dirty="0">
                <a:latin typeface="Calibri"/>
                <a:cs typeface="Calibri"/>
              </a:rPr>
              <a:t>Universitario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Virgen</a:t>
            </a:r>
            <a:r>
              <a:rPr sz="1298" dirty="0">
                <a:latin typeface="Calibri"/>
                <a:cs typeface="Calibri"/>
              </a:rPr>
              <a:t> del </a:t>
            </a:r>
            <a:r>
              <a:rPr sz="1298" spc="-10" dirty="0">
                <a:latin typeface="Calibri"/>
                <a:cs typeface="Calibri"/>
              </a:rPr>
              <a:t>Rocío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(Sevilla)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23971" y="973047"/>
            <a:ext cx="4543629" cy="32186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2000" spc="-20" dirty="0">
                <a:solidFill>
                  <a:schemeClr val="tx1"/>
                </a:solidFill>
              </a:rPr>
              <a:t>LMA-FLOW:</a:t>
            </a:r>
            <a:r>
              <a:rPr sz="2000" spc="-10" dirty="0">
                <a:solidFill>
                  <a:schemeClr val="tx1"/>
                </a:solidFill>
              </a:rPr>
              <a:t> </a:t>
            </a:r>
            <a:r>
              <a:rPr sz="2000" spc="-15" dirty="0">
                <a:solidFill>
                  <a:schemeClr val="tx1"/>
                </a:solidFill>
              </a:rPr>
              <a:t>Distribución</a:t>
            </a:r>
            <a:r>
              <a:rPr sz="2000" spc="-5" dirty="0">
                <a:solidFill>
                  <a:schemeClr val="tx1"/>
                </a:solidFill>
              </a:rPr>
              <a:t> </a:t>
            </a:r>
            <a:r>
              <a:rPr sz="2000" spc="-15" dirty="0">
                <a:solidFill>
                  <a:schemeClr val="tx1"/>
                </a:solidFill>
              </a:rPr>
              <a:t>geográfica</a:t>
            </a:r>
            <a:endParaRPr sz="2000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42004" y="1920554"/>
            <a:ext cx="3292860" cy="129126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218178" indent="-206127">
              <a:spcBef>
                <a:spcPts val="95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448" spc="-15" dirty="0">
                <a:latin typeface="Calibri"/>
                <a:cs typeface="Calibri"/>
              </a:rPr>
              <a:t>Centro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de referencia:  práctica</a:t>
            </a:r>
            <a:r>
              <a:rPr sz="1448" spc="-5" dirty="0">
                <a:latin typeface="Calibri"/>
                <a:cs typeface="Calibri"/>
              </a:rPr>
              <a:t> asistencial</a:t>
            </a:r>
            <a:endParaRPr sz="1448">
              <a:latin typeface="Calibri"/>
              <a:cs typeface="Calibri"/>
            </a:endParaRPr>
          </a:p>
          <a:p>
            <a:pPr marL="218178" indent="-206127">
              <a:spcBef>
                <a:spcPts val="1149"/>
              </a:spcBef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448" spc="-10" dirty="0">
                <a:latin typeface="Calibri"/>
                <a:cs typeface="Calibri"/>
              </a:rPr>
              <a:t>Cuando</a:t>
            </a:r>
            <a:r>
              <a:rPr sz="1448" spc="-1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no corresponda</a:t>
            </a:r>
            <a:r>
              <a:rPr sz="1448" spc="-5" dirty="0">
                <a:latin typeface="Calibri"/>
                <a:cs typeface="Calibri"/>
              </a:rPr>
              <a:t> a</a:t>
            </a:r>
            <a:r>
              <a:rPr sz="1448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ninguno:</a:t>
            </a:r>
            <a:endParaRPr sz="1448">
              <a:latin typeface="Calibri"/>
              <a:cs typeface="Calibri"/>
            </a:endParaRPr>
          </a:p>
          <a:p>
            <a:pPr marL="754109">
              <a:spcBef>
                <a:spcPts val="1099"/>
              </a:spcBef>
            </a:pPr>
            <a:r>
              <a:rPr sz="1348" spc="-10" dirty="0">
                <a:latin typeface="Calibri"/>
                <a:cs typeface="Calibri"/>
              </a:rPr>
              <a:t>Clínica</a:t>
            </a:r>
            <a:r>
              <a:rPr sz="1348" spc="-35" dirty="0">
                <a:latin typeface="Calibri"/>
                <a:cs typeface="Calibri"/>
              </a:rPr>
              <a:t> </a:t>
            </a:r>
            <a:r>
              <a:rPr sz="1348" spc="-10" dirty="0">
                <a:latin typeface="Calibri"/>
                <a:cs typeface="Calibri"/>
              </a:rPr>
              <a:t>Universitaria</a:t>
            </a:r>
            <a:r>
              <a:rPr sz="1348" spc="-35" dirty="0">
                <a:latin typeface="Calibri"/>
                <a:cs typeface="Calibri"/>
              </a:rPr>
              <a:t> </a:t>
            </a:r>
            <a:r>
              <a:rPr sz="1348" dirty="0">
                <a:latin typeface="Calibri"/>
                <a:cs typeface="Calibri"/>
              </a:rPr>
              <a:t>de</a:t>
            </a:r>
            <a:r>
              <a:rPr sz="1348" spc="-30" dirty="0">
                <a:latin typeface="Calibri"/>
                <a:cs typeface="Calibri"/>
              </a:rPr>
              <a:t> </a:t>
            </a:r>
            <a:r>
              <a:rPr sz="1348" spc="-15" dirty="0">
                <a:latin typeface="Calibri"/>
                <a:cs typeface="Calibri"/>
              </a:rPr>
              <a:t>Navarra</a:t>
            </a:r>
            <a:endParaRPr sz="1348">
              <a:latin typeface="Calibri"/>
              <a:cs typeface="Calibri"/>
            </a:endParaRPr>
          </a:p>
          <a:p>
            <a:pPr marL="754109">
              <a:spcBef>
                <a:spcPts val="1249"/>
              </a:spcBef>
            </a:pPr>
            <a:r>
              <a:rPr sz="1149" i="1" spc="-5" dirty="0">
                <a:latin typeface="Calibri"/>
                <a:cs typeface="Calibri"/>
              </a:rPr>
              <a:t>(informe </a:t>
            </a:r>
            <a:r>
              <a:rPr sz="1149" i="1" dirty="0">
                <a:latin typeface="Calibri"/>
                <a:cs typeface="Calibri"/>
              </a:rPr>
              <a:t>de CMF al</a:t>
            </a:r>
            <a:r>
              <a:rPr sz="1149" i="1" spc="-5" dirty="0">
                <a:latin typeface="Calibri"/>
                <a:cs typeface="Calibri"/>
              </a:rPr>
              <a:t> diagnóstico)</a:t>
            </a:r>
            <a:endParaRPr sz="11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473127" y="1375708"/>
            <a:ext cx="5111797" cy="2791193"/>
            <a:chOff x="2470539" y="1377404"/>
            <a:chExt cx="5118100" cy="279463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8822" y="1377404"/>
              <a:ext cx="4889678" cy="279434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172729" y="274482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933617" y="297773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6028315" y="327974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491177" y="346658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501411" y="373788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2963771" y="838211"/>
            <a:ext cx="4621013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10" dirty="0">
                <a:solidFill>
                  <a:schemeClr val="tx1"/>
                </a:solidFill>
              </a:rPr>
              <a:t>Momentos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5" dirty="0">
                <a:solidFill>
                  <a:schemeClr val="tx1"/>
                </a:solidFill>
              </a:rPr>
              <a:t>de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10" dirty="0">
                <a:solidFill>
                  <a:schemeClr val="tx1"/>
                </a:solidFill>
              </a:rPr>
              <a:t>estudio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5" dirty="0">
                <a:solidFill>
                  <a:schemeClr val="tx1"/>
                </a:solidFill>
              </a:rPr>
              <a:t>EMR</a:t>
            </a: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473127" y="1375708"/>
            <a:ext cx="5111797" cy="2791193"/>
            <a:chOff x="2470539" y="1377404"/>
            <a:chExt cx="5118100" cy="279463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8822" y="1377404"/>
              <a:ext cx="4889678" cy="279434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933617" y="297773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6028315" y="327974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491177" y="346658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501411" y="373788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963772" y="838211"/>
            <a:ext cx="4503828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10" dirty="0">
                <a:solidFill>
                  <a:schemeClr val="tx1"/>
                </a:solidFill>
              </a:rPr>
              <a:t>Momentos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5" dirty="0">
                <a:solidFill>
                  <a:schemeClr val="tx1"/>
                </a:solidFill>
              </a:rPr>
              <a:t>de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10" dirty="0">
                <a:solidFill>
                  <a:schemeClr val="tx1"/>
                </a:solidFill>
              </a:rPr>
              <a:t>estudio</a:t>
            </a:r>
            <a:r>
              <a:rPr sz="1800" dirty="0">
                <a:solidFill>
                  <a:schemeClr val="tx1"/>
                </a:solidFill>
              </a:rPr>
              <a:t> </a:t>
            </a:r>
            <a:r>
              <a:rPr sz="1800" spc="-5" dirty="0">
                <a:solidFill>
                  <a:schemeClr val="tx1"/>
                </a:solidFill>
              </a:rPr>
              <a:t>EMR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3248653" y="2439168"/>
            <a:ext cx="3959422" cy="1058921"/>
          </a:xfrm>
          <a:prstGeom prst="rect">
            <a:avLst/>
          </a:prstGeom>
          <a:solidFill>
            <a:srgbClr val="FFFFFF"/>
          </a:solidFill>
          <a:ln w="41275">
            <a:solidFill>
              <a:srgbClr val="FF0000"/>
            </a:solidFill>
          </a:ln>
        </p:spPr>
        <p:txBody>
          <a:bodyPr vert="horz" wrap="square" lIns="0" tIns="95767" rIns="0" bIns="0" rtlCol="0">
            <a:spAutoFit/>
          </a:bodyPr>
          <a:lstStyle/>
          <a:p>
            <a:pPr marL="518807" indent="-206762">
              <a:spcBef>
                <a:spcPts val="754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35" dirty="0">
                <a:latin typeface="Calibri"/>
                <a:cs typeface="Calibri"/>
              </a:rPr>
              <a:t>Tras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1ª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Consolidación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(d+28)</a:t>
            </a:r>
            <a:endParaRPr sz="1448">
              <a:latin typeface="Calibri"/>
              <a:cs typeface="Calibri"/>
            </a:endParaRPr>
          </a:p>
          <a:p>
            <a:pPr marL="518807" indent="-206762">
              <a:spcBef>
                <a:spcPts val="1149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10" dirty="0">
                <a:latin typeface="Calibri"/>
                <a:cs typeface="Calibri"/>
              </a:rPr>
              <a:t>Pre-T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(d-14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a</a:t>
            </a:r>
            <a:r>
              <a:rPr sz="1448" spc="-1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-30)</a:t>
            </a:r>
            <a:endParaRPr sz="1448">
              <a:latin typeface="Calibri"/>
              <a:cs typeface="Calibri"/>
            </a:endParaRPr>
          </a:p>
          <a:p>
            <a:pPr marL="518807" indent="-206762">
              <a:spcBef>
                <a:spcPts val="1154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30" dirty="0">
                <a:latin typeface="Calibri"/>
                <a:cs typeface="Calibri"/>
              </a:rPr>
              <a:t>Tras- </a:t>
            </a:r>
            <a:r>
              <a:rPr sz="1448" spc="-5" dirty="0">
                <a:latin typeface="Calibri"/>
                <a:cs typeface="Calibri"/>
              </a:rPr>
              <a:t>T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(d+60)</a:t>
            </a:r>
            <a:endParaRPr sz="14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473127" y="1375708"/>
            <a:ext cx="5111797" cy="2791193"/>
            <a:chOff x="2470539" y="1377404"/>
            <a:chExt cx="5118100" cy="279463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8822" y="1377404"/>
              <a:ext cx="4889678" cy="279434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933617" y="297773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6028315" y="327974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491177" y="3466589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501411" y="3737888"/>
              <a:ext cx="1275080" cy="215265"/>
            </a:xfrm>
            <a:custGeom>
              <a:avLst/>
              <a:gdLst/>
              <a:ahLst/>
              <a:cxnLst/>
              <a:rect l="l" t="t" r="r" b="b"/>
              <a:pathLst>
                <a:path w="1275079" h="215264">
                  <a:moveTo>
                    <a:pt x="0" y="107492"/>
                  </a:moveTo>
                  <a:lnTo>
                    <a:pt x="37153" y="71237"/>
                  </a:lnTo>
                  <a:lnTo>
                    <a:pt x="99220" y="49864"/>
                  </a:lnTo>
                  <a:lnTo>
                    <a:pt x="140008" y="40259"/>
                  </a:lnTo>
                  <a:lnTo>
                    <a:pt x="186661" y="31481"/>
                  </a:lnTo>
                  <a:lnTo>
                    <a:pt x="238701" y="23613"/>
                  </a:lnTo>
                  <a:lnTo>
                    <a:pt x="295651" y="16733"/>
                  </a:lnTo>
                  <a:lnTo>
                    <a:pt x="357031" y="10924"/>
                  </a:lnTo>
                  <a:lnTo>
                    <a:pt x="422365" y="6266"/>
                  </a:lnTo>
                  <a:lnTo>
                    <a:pt x="491172" y="2838"/>
                  </a:lnTo>
                  <a:lnTo>
                    <a:pt x="562976" y="723"/>
                  </a:lnTo>
                  <a:lnTo>
                    <a:pt x="637298" y="0"/>
                  </a:lnTo>
                  <a:lnTo>
                    <a:pt x="711620" y="723"/>
                  </a:lnTo>
                  <a:lnTo>
                    <a:pt x="783424" y="2838"/>
                  </a:lnTo>
                  <a:lnTo>
                    <a:pt x="852232" y="6266"/>
                  </a:lnTo>
                  <a:lnTo>
                    <a:pt x="917565" y="10924"/>
                  </a:lnTo>
                  <a:lnTo>
                    <a:pt x="978945" y="16733"/>
                  </a:lnTo>
                  <a:lnTo>
                    <a:pt x="1035895" y="23613"/>
                  </a:lnTo>
                  <a:lnTo>
                    <a:pt x="1087935" y="31481"/>
                  </a:lnTo>
                  <a:lnTo>
                    <a:pt x="1134589" y="40259"/>
                  </a:lnTo>
                  <a:lnTo>
                    <a:pt x="1175377" y="49864"/>
                  </a:lnTo>
                  <a:lnTo>
                    <a:pt x="1237443" y="71237"/>
                  </a:lnTo>
                  <a:lnTo>
                    <a:pt x="1270309" y="94955"/>
                  </a:lnTo>
                  <a:lnTo>
                    <a:pt x="1274597" y="107492"/>
                  </a:lnTo>
                  <a:lnTo>
                    <a:pt x="1270309" y="120029"/>
                  </a:lnTo>
                  <a:lnTo>
                    <a:pt x="1237443" y="143748"/>
                  </a:lnTo>
                  <a:lnTo>
                    <a:pt x="1175377" y="165121"/>
                  </a:lnTo>
                  <a:lnTo>
                    <a:pt x="1134589" y="174726"/>
                  </a:lnTo>
                  <a:lnTo>
                    <a:pt x="1087935" y="183503"/>
                  </a:lnTo>
                  <a:lnTo>
                    <a:pt x="1035895" y="191372"/>
                  </a:lnTo>
                  <a:lnTo>
                    <a:pt x="978945" y="198251"/>
                  </a:lnTo>
                  <a:lnTo>
                    <a:pt x="917565" y="204060"/>
                  </a:lnTo>
                  <a:lnTo>
                    <a:pt x="852232" y="208719"/>
                  </a:lnTo>
                  <a:lnTo>
                    <a:pt x="783424" y="212146"/>
                  </a:lnTo>
                  <a:lnTo>
                    <a:pt x="711620" y="214262"/>
                  </a:lnTo>
                  <a:lnTo>
                    <a:pt x="637298" y="214985"/>
                  </a:lnTo>
                  <a:lnTo>
                    <a:pt x="562976" y="214262"/>
                  </a:lnTo>
                  <a:lnTo>
                    <a:pt x="491172" y="212146"/>
                  </a:lnTo>
                  <a:lnTo>
                    <a:pt x="422365" y="208719"/>
                  </a:lnTo>
                  <a:lnTo>
                    <a:pt x="357031" y="204060"/>
                  </a:lnTo>
                  <a:lnTo>
                    <a:pt x="295651" y="198251"/>
                  </a:lnTo>
                  <a:lnTo>
                    <a:pt x="238701" y="191372"/>
                  </a:lnTo>
                  <a:lnTo>
                    <a:pt x="186661" y="183503"/>
                  </a:lnTo>
                  <a:lnTo>
                    <a:pt x="140008" y="174726"/>
                  </a:lnTo>
                  <a:lnTo>
                    <a:pt x="99220" y="165121"/>
                  </a:lnTo>
                  <a:lnTo>
                    <a:pt x="37153" y="143748"/>
                  </a:lnTo>
                  <a:lnTo>
                    <a:pt x="4287" y="120029"/>
                  </a:lnTo>
                  <a:lnTo>
                    <a:pt x="0" y="107492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963772" y="838211"/>
            <a:ext cx="4112904" cy="261591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600" spc="-10" dirty="0">
                <a:solidFill>
                  <a:schemeClr val="tx1"/>
                </a:solidFill>
              </a:rPr>
              <a:t>LMA-FLOW:</a:t>
            </a:r>
            <a:r>
              <a:rPr sz="1600" dirty="0">
                <a:solidFill>
                  <a:schemeClr val="tx1"/>
                </a:solidFill>
              </a:rPr>
              <a:t> </a:t>
            </a:r>
            <a:r>
              <a:rPr sz="1600" spc="-10" dirty="0">
                <a:solidFill>
                  <a:schemeClr val="tx1"/>
                </a:solidFill>
              </a:rPr>
              <a:t>Momentos</a:t>
            </a:r>
            <a:r>
              <a:rPr sz="1600" dirty="0">
                <a:solidFill>
                  <a:schemeClr val="tx1"/>
                </a:solidFill>
              </a:rPr>
              <a:t> </a:t>
            </a:r>
            <a:r>
              <a:rPr sz="1600" spc="-5" dirty="0">
                <a:solidFill>
                  <a:schemeClr val="tx1"/>
                </a:solidFill>
              </a:rPr>
              <a:t>de</a:t>
            </a:r>
            <a:r>
              <a:rPr sz="1600" dirty="0">
                <a:solidFill>
                  <a:schemeClr val="tx1"/>
                </a:solidFill>
              </a:rPr>
              <a:t> </a:t>
            </a:r>
            <a:r>
              <a:rPr sz="1600" spc="-10" dirty="0">
                <a:solidFill>
                  <a:schemeClr val="tx1"/>
                </a:solidFill>
              </a:rPr>
              <a:t>estudio</a:t>
            </a:r>
            <a:r>
              <a:rPr sz="1600" dirty="0">
                <a:solidFill>
                  <a:schemeClr val="tx1"/>
                </a:solidFill>
              </a:rPr>
              <a:t> </a:t>
            </a:r>
            <a:r>
              <a:rPr sz="1600" spc="-5" dirty="0">
                <a:solidFill>
                  <a:schemeClr val="tx1"/>
                </a:solidFill>
              </a:rPr>
              <a:t>EMR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3248653" y="2439167"/>
            <a:ext cx="3959422" cy="1422354"/>
          </a:xfrm>
          <a:prstGeom prst="rect">
            <a:avLst/>
          </a:prstGeom>
          <a:solidFill>
            <a:srgbClr val="FFFFFF"/>
          </a:solidFill>
          <a:ln w="41275">
            <a:solidFill>
              <a:srgbClr val="FF0000"/>
            </a:solidFill>
          </a:ln>
        </p:spPr>
        <p:txBody>
          <a:bodyPr vert="horz" wrap="square" lIns="0" tIns="95767" rIns="0" bIns="0" rtlCol="0">
            <a:spAutoFit/>
          </a:bodyPr>
          <a:lstStyle/>
          <a:p>
            <a:pPr marL="518807" indent="-206762">
              <a:spcBef>
                <a:spcPts val="754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35" dirty="0">
                <a:latin typeface="Calibri"/>
                <a:cs typeface="Calibri"/>
              </a:rPr>
              <a:t>Tras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1ª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Consolidación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(d+28)</a:t>
            </a:r>
            <a:endParaRPr sz="1448">
              <a:latin typeface="Calibri"/>
              <a:cs typeface="Calibri"/>
            </a:endParaRPr>
          </a:p>
          <a:p>
            <a:pPr marL="518807" indent="-206762">
              <a:spcBef>
                <a:spcPts val="1149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10" dirty="0">
                <a:latin typeface="Calibri"/>
                <a:cs typeface="Calibri"/>
              </a:rPr>
              <a:t>Pre-T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(d-14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a</a:t>
            </a:r>
            <a:r>
              <a:rPr sz="1448" spc="-1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-30)</a:t>
            </a:r>
            <a:endParaRPr sz="1448">
              <a:latin typeface="Calibri"/>
              <a:cs typeface="Calibri"/>
            </a:endParaRPr>
          </a:p>
          <a:p>
            <a:pPr marL="518807" indent="-206762">
              <a:spcBef>
                <a:spcPts val="1154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spc="-30" dirty="0">
                <a:latin typeface="Calibri"/>
                <a:cs typeface="Calibri"/>
              </a:rPr>
              <a:t>Tras- </a:t>
            </a:r>
            <a:r>
              <a:rPr sz="1448" spc="-5" dirty="0">
                <a:latin typeface="Calibri"/>
                <a:cs typeface="Calibri"/>
              </a:rPr>
              <a:t>T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(d+60)</a:t>
            </a:r>
            <a:endParaRPr sz="1448">
              <a:latin typeface="Calibri"/>
              <a:cs typeface="Calibri"/>
            </a:endParaRPr>
          </a:p>
          <a:p>
            <a:pPr marL="518807" indent="-206762">
              <a:spcBef>
                <a:spcPts val="1139"/>
              </a:spcBef>
              <a:buFont typeface="Arial"/>
              <a:buChar char="•"/>
              <a:tabLst>
                <a:tab pos="518807" algn="l"/>
                <a:tab pos="519441" algn="l"/>
              </a:tabLst>
            </a:pPr>
            <a:r>
              <a:rPr sz="1448" i="1" spc="-5" dirty="0">
                <a:latin typeface="Calibri"/>
                <a:cs typeface="Calibri"/>
              </a:rPr>
              <a:t>Otros</a:t>
            </a:r>
            <a:r>
              <a:rPr sz="1448" i="1" spc="-20" dirty="0">
                <a:latin typeface="Calibri"/>
                <a:cs typeface="Calibri"/>
              </a:rPr>
              <a:t> </a:t>
            </a:r>
            <a:r>
              <a:rPr sz="1448" i="1" spc="-15" dirty="0">
                <a:latin typeface="Calibri"/>
                <a:cs typeface="Calibri"/>
              </a:rPr>
              <a:t>puntos:</a:t>
            </a:r>
            <a:r>
              <a:rPr sz="1448" i="1" spc="-10" dirty="0">
                <a:latin typeface="Calibri"/>
                <a:cs typeface="Calibri"/>
              </a:rPr>
              <a:t> </a:t>
            </a:r>
            <a:r>
              <a:rPr sz="1448" i="1" spc="-5" dirty="0">
                <a:latin typeface="Calibri"/>
                <a:cs typeface="Calibri"/>
              </a:rPr>
              <a:t>Práctica</a:t>
            </a:r>
            <a:r>
              <a:rPr sz="1448" i="1" spc="-20" dirty="0">
                <a:latin typeface="Calibri"/>
                <a:cs typeface="Calibri"/>
              </a:rPr>
              <a:t> </a:t>
            </a:r>
            <a:r>
              <a:rPr sz="1448" i="1" spc="-10" dirty="0">
                <a:latin typeface="Calibri"/>
                <a:cs typeface="Calibri"/>
              </a:rPr>
              <a:t>asistencial</a:t>
            </a:r>
            <a:endParaRPr sz="14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802965" y="1675066"/>
            <a:ext cx="4344393" cy="240812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5" dirty="0">
                <a:latin typeface="Calibri"/>
                <a:cs typeface="Calibri"/>
              </a:rPr>
              <a:t>Médula</a:t>
            </a:r>
            <a:r>
              <a:rPr sz="1698" spc="-3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ósea</a:t>
            </a:r>
            <a:endParaRPr sz="1698">
              <a:latin typeface="Calibri"/>
              <a:cs typeface="Calibri"/>
            </a:endParaRPr>
          </a:p>
          <a:p>
            <a:pPr marL="506756" indent="-247987">
              <a:spcBef>
                <a:spcPts val="1428"/>
              </a:spcBef>
              <a:buFont typeface="Arial"/>
              <a:buChar char="•"/>
              <a:tabLst>
                <a:tab pos="506756" algn="l"/>
                <a:tab pos="507390" algn="l"/>
              </a:tabLst>
            </a:pPr>
            <a:r>
              <a:rPr sz="1698" spc="10" dirty="0">
                <a:solidFill>
                  <a:srgbClr val="FF0000"/>
                </a:solidFill>
                <a:latin typeface="Calibri"/>
                <a:cs typeface="Calibri"/>
              </a:rPr>
              <a:t>1ª</a:t>
            </a:r>
            <a:r>
              <a:rPr sz="1698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FF0000"/>
                </a:solidFill>
                <a:latin typeface="Calibri"/>
                <a:cs typeface="Calibri"/>
              </a:rPr>
              <a:t>aspirado</a:t>
            </a:r>
            <a:endParaRPr sz="1698">
              <a:latin typeface="Calibri"/>
              <a:cs typeface="Calibri"/>
            </a:endParaRPr>
          </a:p>
          <a:p>
            <a:pPr marL="506756" indent="-247987">
              <a:spcBef>
                <a:spcPts val="1353"/>
              </a:spcBef>
              <a:buFont typeface="Arial"/>
              <a:buChar char="•"/>
              <a:tabLst>
                <a:tab pos="506756" algn="l"/>
                <a:tab pos="507390" algn="l"/>
              </a:tabLst>
            </a:pPr>
            <a:r>
              <a:rPr sz="1698" spc="10" dirty="0">
                <a:latin typeface="Calibri"/>
                <a:cs typeface="Calibri"/>
              </a:rPr>
              <a:t>2-3ml</a:t>
            </a:r>
            <a:endParaRPr sz="1698">
              <a:latin typeface="Calibri"/>
              <a:cs typeface="Calibri"/>
            </a:endParaRPr>
          </a:p>
          <a:p>
            <a:pPr marL="506756" indent="-247987">
              <a:spcBef>
                <a:spcPts val="1353"/>
              </a:spcBef>
              <a:buFont typeface="Arial"/>
              <a:buChar char="•"/>
              <a:tabLst>
                <a:tab pos="506756" algn="l"/>
                <a:tab pos="507390" algn="l"/>
              </a:tabLst>
            </a:pPr>
            <a:r>
              <a:rPr sz="1698" spc="10" dirty="0">
                <a:latin typeface="Calibri"/>
                <a:cs typeface="Calibri"/>
              </a:rPr>
              <a:t>Calidad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de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la</a:t>
            </a:r>
            <a:r>
              <a:rPr sz="1698" spc="-15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muestra</a:t>
            </a:r>
            <a:endParaRPr sz="1698">
              <a:latin typeface="Calibri"/>
              <a:cs typeface="Calibri"/>
            </a:endParaRPr>
          </a:p>
          <a:p>
            <a:pPr marL="12685">
              <a:spcBef>
                <a:spcPts val="1538"/>
              </a:spcBef>
            </a:pPr>
            <a:r>
              <a:rPr sz="1448" spc="-5" dirty="0">
                <a:latin typeface="Calibri"/>
                <a:cs typeface="Calibri"/>
              </a:rPr>
              <a:t>Almacenamiento</a:t>
            </a:r>
            <a:r>
              <a:rPr sz="1448" spc="-2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de muestras:</a:t>
            </a:r>
            <a:r>
              <a:rPr sz="1448" spc="-1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práctica</a:t>
            </a:r>
            <a:r>
              <a:rPr sz="1448" spc="-15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habitual/biobanco</a:t>
            </a:r>
            <a:endParaRPr sz="1448">
              <a:latin typeface="Calibri"/>
              <a:cs typeface="Calibri"/>
            </a:endParaRPr>
          </a:p>
          <a:p>
            <a:pPr marL="12685">
              <a:spcBef>
                <a:spcPts val="1428"/>
              </a:spcBef>
            </a:pPr>
            <a:r>
              <a:rPr sz="1448" i="1" spc="-10" dirty="0">
                <a:solidFill>
                  <a:srgbClr val="A6A6A6"/>
                </a:solidFill>
                <a:latin typeface="Calibri"/>
                <a:cs typeface="Calibri"/>
              </a:rPr>
              <a:t>Sangre</a:t>
            </a:r>
            <a:r>
              <a:rPr sz="1448" i="1" spc="-30" dirty="0">
                <a:solidFill>
                  <a:srgbClr val="A6A6A6"/>
                </a:solidFill>
                <a:latin typeface="Calibri"/>
                <a:cs typeface="Calibri"/>
              </a:rPr>
              <a:t> </a:t>
            </a:r>
            <a:r>
              <a:rPr sz="1448" i="1" spc="-10" dirty="0">
                <a:solidFill>
                  <a:srgbClr val="A6A6A6"/>
                </a:solidFill>
                <a:latin typeface="Calibri"/>
                <a:cs typeface="Calibri"/>
              </a:rPr>
              <a:t>periférica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884900" y="838211"/>
            <a:ext cx="2668300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spc="-45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Muestras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62983" y="899769"/>
            <a:ext cx="2900913" cy="310921"/>
          </a:xfrm>
          <a:prstGeom prst="rect">
            <a:avLst/>
          </a:prstGeom>
          <a:solidFill>
            <a:srgbClr val="FFC000"/>
          </a:solidFill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z="1948" spc="-5" dirty="0">
                <a:solidFill>
                  <a:srgbClr val="000000"/>
                </a:solidFill>
                <a:latin typeface="Calibri"/>
              </a:rPr>
              <a:t>PETHEMA</a:t>
            </a:r>
            <a:r>
              <a:rPr sz="1948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1948" spc="-5" dirty="0">
                <a:solidFill>
                  <a:srgbClr val="000000"/>
                </a:solidFill>
                <a:latin typeface="Calibri"/>
              </a:rPr>
              <a:t>trials</a:t>
            </a:r>
            <a:r>
              <a:rPr sz="1948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1948" spc="-5" dirty="0">
                <a:solidFill>
                  <a:srgbClr val="000000"/>
                </a:solidFill>
                <a:latin typeface="Calibri"/>
              </a:rPr>
              <a:t>in</a:t>
            </a:r>
            <a:r>
              <a:rPr sz="1948" spc="-20" dirty="0">
                <a:solidFill>
                  <a:srgbClr val="000000"/>
                </a:solidFill>
                <a:latin typeface="Calibri"/>
              </a:rPr>
              <a:t> </a:t>
            </a:r>
            <a:r>
              <a:rPr sz="1948" spc="-5" dirty="0">
                <a:solidFill>
                  <a:srgbClr val="000000"/>
                </a:solidFill>
                <a:latin typeface="Calibri"/>
              </a:rPr>
              <a:t>adult</a:t>
            </a:r>
            <a:r>
              <a:rPr sz="1948" spc="-20" dirty="0">
                <a:solidFill>
                  <a:srgbClr val="000000"/>
                </a:solidFill>
                <a:latin typeface="Calibri"/>
              </a:rPr>
              <a:t> </a:t>
            </a:r>
            <a:r>
              <a:rPr sz="1948" dirty="0">
                <a:solidFill>
                  <a:srgbClr val="000000"/>
                </a:solidFill>
                <a:latin typeface="Calibri"/>
              </a:rPr>
              <a:t>ALL</a:t>
            </a:r>
            <a:endParaRPr sz="1948"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20435" y="1839803"/>
            <a:ext cx="2584438" cy="234071"/>
          </a:xfrm>
          <a:prstGeom prst="rect">
            <a:avLst/>
          </a:prstGeom>
          <a:solidFill>
            <a:srgbClr val="92D050"/>
          </a:solidFill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z="1448" spc="-10" dirty="0">
                <a:latin typeface="Calibri"/>
                <a:cs typeface="Calibri"/>
              </a:rPr>
              <a:t>Age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and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5" dirty="0">
                <a:latin typeface="Calibri"/>
                <a:cs typeface="Calibri"/>
              </a:rPr>
              <a:t>risk-adapted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5" dirty="0">
                <a:latin typeface="Calibri"/>
                <a:cs typeface="Calibri"/>
              </a:rPr>
              <a:t>treatment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039435" y="1835626"/>
            <a:ext cx="2196931" cy="235352"/>
          </a:xfrm>
          <a:prstGeom prst="rect">
            <a:avLst/>
          </a:prstGeom>
          <a:solidFill>
            <a:srgbClr val="92D050"/>
          </a:solidFill>
          <a:ln w="20637">
            <a:solidFill>
              <a:srgbClr val="4472C4"/>
            </a:solidFill>
          </a:ln>
        </p:spPr>
        <p:txBody>
          <a:bodyPr vert="horz" wrap="square" lIns="0" tIns="12684" rIns="0" bIns="0" rtlCol="0">
            <a:spAutoFit/>
          </a:bodyPr>
          <a:lstStyle/>
          <a:p>
            <a:pPr marL="48836">
              <a:spcBef>
                <a:spcPts val="100"/>
              </a:spcBef>
            </a:pPr>
            <a:r>
              <a:rPr sz="1448" spc="-5" dirty="0">
                <a:latin typeface="Calibri"/>
                <a:cs typeface="Calibri"/>
              </a:rPr>
              <a:t>Subtype</a:t>
            </a:r>
            <a:r>
              <a:rPr sz="1448" spc="-3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oriented</a:t>
            </a:r>
            <a:r>
              <a:rPr sz="1448" spc="-3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treatment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781509" y="1268016"/>
            <a:ext cx="1485973" cy="549867"/>
          </a:xfrm>
          <a:custGeom>
            <a:avLst/>
            <a:gdLst/>
            <a:ahLst/>
            <a:cxnLst/>
            <a:rect l="l" t="t" r="r" b="b"/>
            <a:pathLst>
              <a:path w="1487804" h="550544">
                <a:moveTo>
                  <a:pt x="72136" y="462686"/>
                </a:moveTo>
                <a:lnTo>
                  <a:pt x="0" y="537362"/>
                </a:lnTo>
                <a:lnTo>
                  <a:pt x="103022" y="550265"/>
                </a:lnTo>
                <a:lnTo>
                  <a:pt x="94539" y="526211"/>
                </a:lnTo>
                <a:lnTo>
                  <a:pt x="78130" y="526211"/>
                </a:lnTo>
                <a:lnTo>
                  <a:pt x="67830" y="497027"/>
                </a:lnTo>
                <a:lnTo>
                  <a:pt x="82430" y="491878"/>
                </a:lnTo>
                <a:lnTo>
                  <a:pt x="72136" y="462686"/>
                </a:lnTo>
                <a:close/>
              </a:path>
              <a:path w="1487804" h="550544">
                <a:moveTo>
                  <a:pt x="82430" y="491878"/>
                </a:moveTo>
                <a:lnTo>
                  <a:pt x="67830" y="497027"/>
                </a:lnTo>
                <a:lnTo>
                  <a:pt x="78130" y="526211"/>
                </a:lnTo>
                <a:lnTo>
                  <a:pt x="92724" y="521064"/>
                </a:lnTo>
                <a:lnTo>
                  <a:pt x="82430" y="491878"/>
                </a:lnTo>
                <a:close/>
              </a:path>
              <a:path w="1487804" h="550544">
                <a:moveTo>
                  <a:pt x="92724" y="521064"/>
                </a:moveTo>
                <a:lnTo>
                  <a:pt x="78130" y="526211"/>
                </a:lnTo>
                <a:lnTo>
                  <a:pt x="94539" y="526211"/>
                </a:lnTo>
                <a:lnTo>
                  <a:pt x="92724" y="521064"/>
                </a:lnTo>
                <a:close/>
              </a:path>
              <a:path w="1487804" h="550544">
                <a:moveTo>
                  <a:pt x="1477162" y="0"/>
                </a:moveTo>
                <a:lnTo>
                  <a:pt x="82430" y="491878"/>
                </a:lnTo>
                <a:lnTo>
                  <a:pt x="92724" y="521064"/>
                </a:lnTo>
                <a:lnTo>
                  <a:pt x="1487462" y="29184"/>
                </a:lnTo>
                <a:lnTo>
                  <a:pt x="1477162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4567280" y="1267020"/>
            <a:ext cx="1613451" cy="547964"/>
          </a:xfrm>
          <a:custGeom>
            <a:avLst/>
            <a:gdLst/>
            <a:ahLst/>
            <a:cxnLst/>
            <a:rect l="l" t="t" r="r" b="b"/>
            <a:pathLst>
              <a:path w="1615439" h="548639">
                <a:moveTo>
                  <a:pt x="1522015" y="518656"/>
                </a:moveTo>
                <a:lnTo>
                  <a:pt x="1512544" y="548132"/>
                </a:lnTo>
                <a:lnTo>
                  <a:pt x="1615160" y="532333"/>
                </a:lnTo>
                <a:lnTo>
                  <a:pt x="1606024" y="523392"/>
                </a:lnTo>
                <a:lnTo>
                  <a:pt x="1536750" y="523392"/>
                </a:lnTo>
                <a:lnTo>
                  <a:pt x="1522015" y="518656"/>
                </a:lnTo>
                <a:close/>
              </a:path>
              <a:path w="1615439" h="548639">
                <a:moveTo>
                  <a:pt x="1531483" y="489190"/>
                </a:moveTo>
                <a:lnTo>
                  <a:pt x="1522015" y="518656"/>
                </a:lnTo>
                <a:lnTo>
                  <a:pt x="1536750" y="523392"/>
                </a:lnTo>
                <a:lnTo>
                  <a:pt x="1546224" y="493928"/>
                </a:lnTo>
                <a:lnTo>
                  <a:pt x="1531483" y="489190"/>
                </a:lnTo>
                <a:close/>
              </a:path>
              <a:path w="1615439" h="548639">
                <a:moveTo>
                  <a:pt x="1540954" y="459714"/>
                </a:moveTo>
                <a:lnTo>
                  <a:pt x="1531483" y="489190"/>
                </a:lnTo>
                <a:lnTo>
                  <a:pt x="1546224" y="493928"/>
                </a:lnTo>
                <a:lnTo>
                  <a:pt x="1536750" y="523392"/>
                </a:lnTo>
                <a:lnTo>
                  <a:pt x="1606024" y="523392"/>
                </a:lnTo>
                <a:lnTo>
                  <a:pt x="1540954" y="459714"/>
                </a:lnTo>
                <a:close/>
              </a:path>
              <a:path w="1615439" h="548639">
                <a:moveTo>
                  <a:pt x="9474" y="0"/>
                </a:moveTo>
                <a:lnTo>
                  <a:pt x="0" y="29464"/>
                </a:lnTo>
                <a:lnTo>
                  <a:pt x="1522015" y="518656"/>
                </a:lnTo>
                <a:lnTo>
                  <a:pt x="1531483" y="489190"/>
                </a:lnTo>
                <a:lnTo>
                  <a:pt x="9474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1808556" y="2437631"/>
            <a:ext cx="562551" cy="168941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-5" dirty="0">
                <a:latin typeface="Calibri"/>
                <a:cs typeface="Calibri"/>
              </a:rPr>
              <a:t>High-risk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779796" y="2437630"/>
            <a:ext cx="716032" cy="205487"/>
          </a:xfrm>
          <a:custGeom>
            <a:avLst/>
            <a:gdLst/>
            <a:ahLst/>
            <a:cxnLst/>
            <a:rect l="l" t="t" r="r" b="b"/>
            <a:pathLst>
              <a:path w="716914" h="205739">
                <a:moveTo>
                  <a:pt x="0" y="0"/>
                </a:moveTo>
                <a:lnTo>
                  <a:pt x="716407" y="0"/>
                </a:lnTo>
                <a:lnTo>
                  <a:pt x="716407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 txBox="1"/>
          <p:nvPr/>
        </p:nvSpPr>
        <p:spPr>
          <a:xfrm>
            <a:off x="2790102" y="2436533"/>
            <a:ext cx="714764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38689">
              <a:spcBef>
                <a:spcPts val="130"/>
              </a:spcBef>
            </a:pPr>
            <a:r>
              <a:rPr sz="999" spc="-75" dirty="0">
                <a:latin typeface="Calibri"/>
                <a:cs typeface="Calibri"/>
              </a:rPr>
              <a:t>AY</a:t>
            </a:r>
            <a:r>
              <a:rPr sz="999" spc="15" dirty="0">
                <a:latin typeface="Calibri"/>
                <a:cs typeface="Calibri"/>
              </a:rPr>
              <a:t>A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w</a:t>
            </a:r>
            <a:r>
              <a:rPr sz="999" spc="-5" dirty="0">
                <a:latin typeface="Calibri"/>
                <a:cs typeface="Calibri"/>
              </a:rPr>
              <a:t>it</a:t>
            </a:r>
            <a:r>
              <a:rPr sz="999" spc="15" dirty="0">
                <a:latin typeface="Calibri"/>
                <a:cs typeface="Calibri"/>
              </a:rPr>
              <a:t>h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</a:t>
            </a:r>
            <a:r>
              <a:rPr sz="999" spc="15" dirty="0">
                <a:latin typeface="Calibri"/>
                <a:cs typeface="Calibri"/>
              </a:rPr>
              <a:t>R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534543" y="2441249"/>
            <a:ext cx="1249409" cy="205487"/>
          </a:xfrm>
          <a:custGeom>
            <a:avLst/>
            <a:gdLst/>
            <a:ahLst/>
            <a:cxnLst/>
            <a:rect l="l" t="t" r="r" b="b"/>
            <a:pathLst>
              <a:path w="1250950" h="205739">
                <a:moveTo>
                  <a:pt x="0" y="0"/>
                </a:moveTo>
                <a:lnTo>
                  <a:pt x="1250353" y="0"/>
                </a:lnTo>
                <a:lnTo>
                  <a:pt x="1250353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3525238" y="2439831"/>
            <a:ext cx="1248141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58349">
              <a:spcBef>
                <a:spcPts val="130"/>
              </a:spcBef>
            </a:pPr>
            <a:r>
              <a:rPr sz="999" dirty="0">
                <a:latin typeface="Calibri"/>
                <a:cs typeface="Calibri"/>
              </a:rPr>
              <a:t>Older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adults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15" dirty="0">
                <a:latin typeface="Calibri"/>
                <a:cs typeface="Calibri"/>
              </a:rPr>
              <a:t>&amp;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elderly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13503" y="2437631"/>
            <a:ext cx="804188" cy="168941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dirty="0">
                <a:latin typeface="Calibri"/>
                <a:cs typeface="Calibri"/>
              </a:rPr>
              <a:t>Mature</a:t>
            </a:r>
            <a:r>
              <a:rPr sz="999" spc="-40" dirty="0">
                <a:latin typeface="Calibri"/>
                <a:cs typeface="Calibri"/>
              </a:rPr>
              <a:t> </a:t>
            </a:r>
            <a:r>
              <a:rPr sz="999" spc="15" dirty="0">
                <a:latin typeface="Calibri"/>
                <a:cs typeface="Calibri"/>
              </a:rPr>
              <a:t>B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ALL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25363" y="2443650"/>
            <a:ext cx="511814" cy="167659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Ph+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ALL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831740" y="2855849"/>
            <a:ext cx="445221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89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28319" y="3145248"/>
            <a:ext cx="416046" cy="16829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LAL93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63041" y="3443234"/>
            <a:ext cx="589823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AR03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048144" y="3750665"/>
            <a:ext cx="589823" cy="16829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AR11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12046" y="2854132"/>
            <a:ext cx="445221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96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47639" y="3243143"/>
            <a:ext cx="577773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RI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34812" y="2853273"/>
            <a:ext cx="445221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96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3848102" y="3243143"/>
            <a:ext cx="665295" cy="205487"/>
          </a:xfrm>
          <a:custGeom>
            <a:avLst/>
            <a:gdLst/>
            <a:ahLst/>
            <a:cxnLst/>
            <a:rect l="l" t="t" r="r" b="b"/>
            <a:pathLst>
              <a:path w="666114" h="205739">
                <a:moveTo>
                  <a:pt x="0" y="0"/>
                </a:moveTo>
                <a:lnTo>
                  <a:pt x="666051" y="0"/>
                </a:lnTo>
                <a:lnTo>
                  <a:pt x="666051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3840198" y="3253450"/>
            <a:ext cx="681150" cy="157413"/>
          </a:xfrm>
          <a:prstGeom prst="rect">
            <a:avLst/>
          </a:prstGeom>
          <a:solidFill>
            <a:srgbClr val="ED7D31"/>
          </a:solidFill>
        </p:spPr>
        <p:txBody>
          <a:bodyPr vert="horz" wrap="square" lIns="0" tIns="3805" rIns="0" bIns="0" rtlCol="0">
            <a:spAutoFit/>
          </a:bodyPr>
          <a:lstStyle/>
          <a:p>
            <a:pPr marL="57081">
              <a:spcBef>
                <a:spcPts val="3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OLD07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28559" y="2852414"/>
            <a:ext cx="576504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LAL-L307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213494" y="3242285"/>
            <a:ext cx="841606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13494" y="3604676"/>
            <a:ext cx="841606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213494" y="3950751"/>
            <a:ext cx="841606" cy="167659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784135" y="2855849"/>
            <a:ext cx="711593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Ph2000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819350" y="3243143"/>
            <a:ext cx="648805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CSTIBES02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487875" y="3604676"/>
            <a:ext cx="579675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Ph08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161125" y="3602101"/>
            <a:ext cx="665295" cy="168299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OPh07</a:t>
            </a:r>
            <a:endParaRPr sz="999">
              <a:latin typeface="Calibri"/>
              <a:cs typeface="Calibri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6477569" y="3947710"/>
          <a:ext cx="1368007" cy="2023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2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20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2316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PONALFIL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LAL</a:t>
                      </a:r>
                      <a:r>
                        <a:rPr sz="9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PH2022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33" name="object 33"/>
          <p:cNvGrpSpPr/>
          <p:nvPr/>
        </p:nvGrpSpPr>
        <p:grpSpPr>
          <a:xfrm>
            <a:off x="2000301" y="2171012"/>
            <a:ext cx="2192492" cy="646268"/>
            <a:chOff x="1997130" y="2173688"/>
            <a:chExt cx="2195195" cy="647065"/>
          </a:xfrm>
        </p:grpSpPr>
        <p:sp>
          <p:nvSpPr>
            <p:cNvPr id="34" name="object 34"/>
            <p:cNvSpPr/>
            <p:nvPr/>
          </p:nvSpPr>
          <p:spPr>
            <a:xfrm>
              <a:off x="2127526" y="2173688"/>
              <a:ext cx="608965" cy="215265"/>
            </a:xfrm>
            <a:custGeom>
              <a:avLst/>
              <a:gdLst/>
              <a:ahLst/>
              <a:cxnLst/>
              <a:rect l="l" t="t" r="r" b="b"/>
              <a:pathLst>
                <a:path w="608964" h="215264">
                  <a:moveTo>
                    <a:pt x="71247" y="123164"/>
                  </a:moveTo>
                  <a:lnTo>
                    <a:pt x="64719" y="123405"/>
                  </a:lnTo>
                  <a:lnTo>
                    <a:pt x="0" y="193027"/>
                  </a:lnTo>
                  <a:lnTo>
                    <a:pt x="92456" y="215099"/>
                  </a:lnTo>
                  <a:lnTo>
                    <a:pt x="98018" y="211670"/>
                  </a:lnTo>
                  <a:lnTo>
                    <a:pt x="100672" y="200583"/>
                  </a:lnTo>
                  <a:lnTo>
                    <a:pt x="98449" y="196977"/>
                  </a:lnTo>
                  <a:lnTo>
                    <a:pt x="22593" y="196977"/>
                  </a:lnTo>
                  <a:lnTo>
                    <a:pt x="16611" y="177215"/>
                  </a:lnTo>
                  <a:lnTo>
                    <a:pt x="53140" y="166164"/>
                  </a:lnTo>
                  <a:lnTo>
                    <a:pt x="79832" y="137452"/>
                  </a:lnTo>
                  <a:lnTo>
                    <a:pt x="79590" y="130924"/>
                  </a:lnTo>
                  <a:lnTo>
                    <a:pt x="71247" y="123164"/>
                  </a:lnTo>
                  <a:close/>
                </a:path>
                <a:path w="608964" h="215264">
                  <a:moveTo>
                    <a:pt x="53140" y="166164"/>
                  </a:moveTo>
                  <a:lnTo>
                    <a:pt x="16611" y="177215"/>
                  </a:lnTo>
                  <a:lnTo>
                    <a:pt x="22593" y="196977"/>
                  </a:lnTo>
                  <a:lnTo>
                    <a:pt x="32037" y="194119"/>
                  </a:lnTo>
                  <a:lnTo>
                    <a:pt x="27152" y="194119"/>
                  </a:lnTo>
                  <a:lnTo>
                    <a:pt x="21996" y="177063"/>
                  </a:lnTo>
                  <a:lnTo>
                    <a:pt x="43008" y="177063"/>
                  </a:lnTo>
                  <a:lnTo>
                    <a:pt x="53140" y="166164"/>
                  </a:lnTo>
                  <a:close/>
                </a:path>
                <a:path w="608964" h="215264">
                  <a:moveTo>
                    <a:pt x="59124" y="185923"/>
                  </a:moveTo>
                  <a:lnTo>
                    <a:pt x="22593" y="196977"/>
                  </a:lnTo>
                  <a:lnTo>
                    <a:pt x="98449" y="196977"/>
                  </a:lnTo>
                  <a:lnTo>
                    <a:pt x="97243" y="195021"/>
                  </a:lnTo>
                  <a:lnTo>
                    <a:pt x="59124" y="185923"/>
                  </a:lnTo>
                  <a:close/>
                </a:path>
                <a:path w="608964" h="215264">
                  <a:moveTo>
                    <a:pt x="21996" y="177063"/>
                  </a:moveTo>
                  <a:lnTo>
                    <a:pt x="27152" y="194119"/>
                  </a:lnTo>
                  <a:lnTo>
                    <a:pt x="39193" y="181167"/>
                  </a:lnTo>
                  <a:lnTo>
                    <a:pt x="21996" y="177063"/>
                  </a:lnTo>
                  <a:close/>
                </a:path>
                <a:path w="608964" h="215264">
                  <a:moveTo>
                    <a:pt x="39193" y="181167"/>
                  </a:moveTo>
                  <a:lnTo>
                    <a:pt x="27152" y="194119"/>
                  </a:lnTo>
                  <a:lnTo>
                    <a:pt x="32037" y="194119"/>
                  </a:lnTo>
                  <a:lnTo>
                    <a:pt x="59124" y="185923"/>
                  </a:lnTo>
                  <a:lnTo>
                    <a:pt x="39193" y="181167"/>
                  </a:lnTo>
                  <a:close/>
                </a:path>
                <a:path w="608964" h="215264">
                  <a:moveTo>
                    <a:pt x="602361" y="0"/>
                  </a:moveTo>
                  <a:lnTo>
                    <a:pt x="53140" y="166164"/>
                  </a:lnTo>
                  <a:lnTo>
                    <a:pt x="39193" y="181167"/>
                  </a:lnTo>
                  <a:lnTo>
                    <a:pt x="59124" y="185923"/>
                  </a:lnTo>
                  <a:lnTo>
                    <a:pt x="608342" y="19748"/>
                  </a:lnTo>
                  <a:lnTo>
                    <a:pt x="602361" y="0"/>
                  </a:lnTo>
                  <a:close/>
                </a:path>
                <a:path w="608964" h="215264">
                  <a:moveTo>
                    <a:pt x="43008" y="177063"/>
                  </a:moveTo>
                  <a:lnTo>
                    <a:pt x="21996" y="177063"/>
                  </a:lnTo>
                  <a:lnTo>
                    <a:pt x="39193" y="181167"/>
                  </a:lnTo>
                  <a:lnTo>
                    <a:pt x="43008" y="177063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78766" y="2183564"/>
              <a:ext cx="95796" cy="183184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591998" y="2173777"/>
              <a:ext cx="552450" cy="212725"/>
            </a:xfrm>
            <a:custGeom>
              <a:avLst/>
              <a:gdLst/>
              <a:ahLst/>
              <a:cxnLst/>
              <a:rect l="l" t="t" r="r" b="b"/>
              <a:pathLst>
                <a:path w="552450" h="212725">
                  <a:moveTo>
                    <a:pt x="492989" y="184156"/>
                  </a:moveTo>
                  <a:lnTo>
                    <a:pt x="454609" y="192176"/>
                  </a:lnTo>
                  <a:lnTo>
                    <a:pt x="451027" y="197637"/>
                  </a:lnTo>
                  <a:lnTo>
                    <a:pt x="453364" y="208788"/>
                  </a:lnTo>
                  <a:lnTo>
                    <a:pt x="458825" y="212369"/>
                  </a:lnTo>
                  <a:lnTo>
                    <a:pt x="536065" y="196240"/>
                  </a:lnTo>
                  <a:lnTo>
                    <a:pt x="529183" y="196240"/>
                  </a:lnTo>
                  <a:lnTo>
                    <a:pt x="492989" y="184156"/>
                  </a:lnTo>
                  <a:close/>
                </a:path>
                <a:path w="552450" h="212725">
                  <a:moveTo>
                    <a:pt x="513025" y="179969"/>
                  </a:moveTo>
                  <a:lnTo>
                    <a:pt x="492989" y="184156"/>
                  </a:lnTo>
                  <a:lnTo>
                    <a:pt x="529183" y="196240"/>
                  </a:lnTo>
                  <a:lnTo>
                    <a:pt x="530176" y="193268"/>
                  </a:lnTo>
                  <a:lnTo>
                    <a:pt x="524700" y="193268"/>
                  </a:lnTo>
                  <a:lnTo>
                    <a:pt x="513025" y="179969"/>
                  </a:lnTo>
                  <a:close/>
                </a:path>
                <a:path w="552450" h="212725">
                  <a:moveTo>
                    <a:pt x="482638" y="121081"/>
                  </a:moveTo>
                  <a:lnTo>
                    <a:pt x="474078" y="128600"/>
                  </a:lnTo>
                  <a:lnTo>
                    <a:pt x="473659" y="135128"/>
                  </a:lnTo>
                  <a:lnTo>
                    <a:pt x="499516" y="164581"/>
                  </a:lnTo>
                  <a:lnTo>
                    <a:pt x="535724" y="176669"/>
                  </a:lnTo>
                  <a:lnTo>
                    <a:pt x="529183" y="196240"/>
                  </a:lnTo>
                  <a:lnTo>
                    <a:pt x="536065" y="196240"/>
                  </a:lnTo>
                  <a:lnTo>
                    <a:pt x="551878" y="192938"/>
                  </a:lnTo>
                  <a:lnTo>
                    <a:pt x="489165" y="121513"/>
                  </a:lnTo>
                  <a:lnTo>
                    <a:pt x="482638" y="121081"/>
                  </a:lnTo>
                  <a:close/>
                </a:path>
                <a:path w="552450" h="212725">
                  <a:moveTo>
                    <a:pt x="530339" y="176352"/>
                  </a:moveTo>
                  <a:lnTo>
                    <a:pt x="513025" y="179969"/>
                  </a:lnTo>
                  <a:lnTo>
                    <a:pt x="524700" y="193268"/>
                  </a:lnTo>
                  <a:lnTo>
                    <a:pt x="530339" y="176352"/>
                  </a:lnTo>
                  <a:close/>
                </a:path>
                <a:path w="552450" h="212725">
                  <a:moveTo>
                    <a:pt x="534773" y="176352"/>
                  </a:moveTo>
                  <a:lnTo>
                    <a:pt x="530339" y="176352"/>
                  </a:lnTo>
                  <a:lnTo>
                    <a:pt x="524700" y="193268"/>
                  </a:lnTo>
                  <a:lnTo>
                    <a:pt x="530176" y="193268"/>
                  </a:lnTo>
                  <a:lnTo>
                    <a:pt x="535724" y="176669"/>
                  </a:lnTo>
                  <a:lnTo>
                    <a:pt x="534773" y="176352"/>
                  </a:lnTo>
                  <a:close/>
                </a:path>
                <a:path w="552450" h="212725">
                  <a:moveTo>
                    <a:pt x="6540" y="0"/>
                  </a:moveTo>
                  <a:lnTo>
                    <a:pt x="0" y="19570"/>
                  </a:lnTo>
                  <a:lnTo>
                    <a:pt x="492989" y="184156"/>
                  </a:lnTo>
                  <a:lnTo>
                    <a:pt x="513025" y="179969"/>
                  </a:lnTo>
                  <a:lnTo>
                    <a:pt x="499516" y="164581"/>
                  </a:lnTo>
                  <a:lnTo>
                    <a:pt x="6540" y="0"/>
                  </a:lnTo>
                  <a:close/>
                </a:path>
                <a:path w="552450" h="212725">
                  <a:moveTo>
                    <a:pt x="499516" y="164581"/>
                  </a:moveTo>
                  <a:lnTo>
                    <a:pt x="513025" y="179969"/>
                  </a:lnTo>
                  <a:lnTo>
                    <a:pt x="530339" y="176352"/>
                  </a:lnTo>
                  <a:lnTo>
                    <a:pt x="534773" y="176352"/>
                  </a:lnTo>
                  <a:lnTo>
                    <a:pt x="499516" y="164581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97130" y="2687386"/>
              <a:ext cx="95796" cy="133311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78766" y="2687386"/>
              <a:ext cx="95796" cy="13331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95917" y="2687386"/>
              <a:ext cx="95796" cy="133311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5570681" y="2171243"/>
            <a:ext cx="567625" cy="244808"/>
          </a:xfrm>
          <a:custGeom>
            <a:avLst/>
            <a:gdLst/>
            <a:ahLst/>
            <a:cxnLst/>
            <a:rect l="l" t="t" r="r" b="b"/>
            <a:pathLst>
              <a:path w="568325" h="245110">
                <a:moveTo>
                  <a:pt x="65570" y="154520"/>
                </a:moveTo>
                <a:lnTo>
                  <a:pt x="59067" y="155270"/>
                </a:lnTo>
                <a:lnTo>
                  <a:pt x="0" y="229743"/>
                </a:lnTo>
                <a:lnTo>
                  <a:pt x="93891" y="244513"/>
                </a:lnTo>
                <a:lnTo>
                  <a:pt x="99174" y="240665"/>
                </a:lnTo>
                <a:lnTo>
                  <a:pt x="100557" y="231902"/>
                </a:lnTo>
                <a:lnTo>
                  <a:pt x="22821" y="231902"/>
                </a:lnTo>
                <a:lnTo>
                  <a:pt x="15328" y="212686"/>
                </a:lnTo>
                <a:lnTo>
                  <a:pt x="50859" y="198821"/>
                </a:lnTo>
                <a:lnTo>
                  <a:pt x="75234" y="168097"/>
                </a:lnTo>
                <a:lnTo>
                  <a:pt x="74498" y="161607"/>
                </a:lnTo>
                <a:lnTo>
                  <a:pt x="65570" y="154520"/>
                </a:lnTo>
                <a:close/>
              </a:path>
              <a:path w="568325" h="245110">
                <a:moveTo>
                  <a:pt x="50859" y="198821"/>
                </a:moveTo>
                <a:lnTo>
                  <a:pt x="15328" y="212686"/>
                </a:lnTo>
                <a:lnTo>
                  <a:pt x="22821" y="231902"/>
                </a:lnTo>
                <a:lnTo>
                  <a:pt x="31023" y="228701"/>
                </a:lnTo>
                <a:lnTo>
                  <a:pt x="27152" y="228701"/>
                </a:lnTo>
                <a:lnTo>
                  <a:pt x="20675" y="212102"/>
                </a:lnTo>
                <a:lnTo>
                  <a:pt x="40321" y="212102"/>
                </a:lnTo>
                <a:lnTo>
                  <a:pt x="50859" y="198821"/>
                </a:lnTo>
                <a:close/>
              </a:path>
              <a:path w="568325" h="245110">
                <a:moveTo>
                  <a:pt x="58362" y="218033"/>
                </a:moveTo>
                <a:lnTo>
                  <a:pt x="22821" y="231902"/>
                </a:lnTo>
                <a:lnTo>
                  <a:pt x="100557" y="231902"/>
                </a:lnTo>
                <a:lnTo>
                  <a:pt x="100952" y="229400"/>
                </a:lnTo>
                <a:lnTo>
                  <a:pt x="97104" y="224129"/>
                </a:lnTo>
                <a:lnTo>
                  <a:pt x="58362" y="218033"/>
                </a:lnTo>
                <a:close/>
              </a:path>
              <a:path w="568325" h="245110">
                <a:moveTo>
                  <a:pt x="20675" y="212102"/>
                </a:moveTo>
                <a:lnTo>
                  <a:pt x="27152" y="228701"/>
                </a:lnTo>
                <a:lnTo>
                  <a:pt x="38141" y="214851"/>
                </a:lnTo>
                <a:lnTo>
                  <a:pt x="20675" y="212102"/>
                </a:lnTo>
                <a:close/>
              </a:path>
              <a:path w="568325" h="245110">
                <a:moveTo>
                  <a:pt x="38141" y="214851"/>
                </a:moveTo>
                <a:lnTo>
                  <a:pt x="27152" y="228701"/>
                </a:lnTo>
                <a:lnTo>
                  <a:pt x="31023" y="228701"/>
                </a:lnTo>
                <a:lnTo>
                  <a:pt x="58362" y="218033"/>
                </a:lnTo>
                <a:lnTo>
                  <a:pt x="38141" y="214851"/>
                </a:lnTo>
                <a:close/>
              </a:path>
              <a:path w="568325" h="245110">
                <a:moveTo>
                  <a:pt x="560324" y="0"/>
                </a:moveTo>
                <a:lnTo>
                  <a:pt x="50859" y="198821"/>
                </a:lnTo>
                <a:lnTo>
                  <a:pt x="38141" y="214851"/>
                </a:lnTo>
                <a:lnTo>
                  <a:pt x="58362" y="218033"/>
                </a:lnTo>
                <a:lnTo>
                  <a:pt x="567829" y="19227"/>
                </a:lnTo>
                <a:lnTo>
                  <a:pt x="560324" y="0"/>
                </a:lnTo>
                <a:close/>
              </a:path>
              <a:path w="568325" h="245110">
                <a:moveTo>
                  <a:pt x="40321" y="212102"/>
                </a:moveTo>
                <a:lnTo>
                  <a:pt x="20675" y="212102"/>
                </a:lnTo>
                <a:lnTo>
                  <a:pt x="38141" y="214851"/>
                </a:lnTo>
                <a:lnTo>
                  <a:pt x="40321" y="212102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6574140" y="2171307"/>
            <a:ext cx="540988" cy="242904"/>
          </a:xfrm>
          <a:custGeom>
            <a:avLst/>
            <a:gdLst/>
            <a:ahLst/>
            <a:cxnLst/>
            <a:rect l="l" t="t" r="r" b="b"/>
            <a:pathLst>
              <a:path w="541654" h="243205">
                <a:moveTo>
                  <a:pt x="483167" y="216995"/>
                </a:moveTo>
                <a:lnTo>
                  <a:pt x="444334" y="222440"/>
                </a:lnTo>
                <a:lnTo>
                  <a:pt x="440397" y="227660"/>
                </a:lnTo>
                <a:lnTo>
                  <a:pt x="441985" y="238937"/>
                </a:lnTo>
                <a:lnTo>
                  <a:pt x="447205" y="242874"/>
                </a:lnTo>
                <a:lnTo>
                  <a:pt x="528653" y="231457"/>
                </a:lnTo>
                <a:lnTo>
                  <a:pt x="518477" y="231457"/>
                </a:lnTo>
                <a:lnTo>
                  <a:pt x="483167" y="216995"/>
                </a:lnTo>
                <a:close/>
              </a:path>
              <a:path w="541654" h="243205">
                <a:moveTo>
                  <a:pt x="503435" y="214152"/>
                </a:moveTo>
                <a:lnTo>
                  <a:pt x="483167" y="216995"/>
                </a:lnTo>
                <a:lnTo>
                  <a:pt x="518477" y="231457"/>
                </a:lnTo>
                <a:lnTo>
                  <a:pt x="519815" y="228193"/>
                </a:lnTo>
                <a:lnTo>
                  <a:pt x="514197" y="228193"/>
                </a:lnTo>
                <a:lnTo>
                  <a:pt x="503435" y="214152"/>
                </a:lnTo>
                <a:close/>
              </a:path>
              <a:path w="541654" h="243205">
                <a:moveTo>
                  <a:pt x="477037" y="153377"/>
                </a:moveTo>
                <a:lnTo>
                  <a:pt x="467994" y="160312"/>
                </a:lnTo>
                <a:lnTo>
                  <a:pt x="467131" y="166789"/>
                </a:lnTo>
                <a:lnTo>
                  <a:pt x="490978" y="197901"/>
                </a:lnTo>
                <a:lnTo>
                  <a:pt x="526300" y="212369"/>
                </a:lnTo>
                <a:lnTo>
                  <a:pt x="518477" y="231457"/>
                </a:lnTo>
                <a:lnTo>
                  <a:pt x="528653" y="231457"/>
                </a:lnTo>
                <a:lnTo>
                  <a:pt x="541337" y="229679"/>
                </a:lnTo>
                <a:lnTo>
                  <a:pt x="483514" y="154228"/>
                </a:lnTo>
                <a:lnTo>
                  <a:pt x="477037" y="153377"/>
                </a:lnTo>
                <a:close/>
              </a:path>
              <a:path w="541654" h="243205">
                <a:moveTo>
                  <a:pt x="520953" y="211696"/>
                </a:moveTo>
                <a:lnTo>
                  <a:pt x="503435" y="214152"/>
                </a:lnTo>
                <a:lnTo>
                  <a:pt x="514197" y="228193"/>
                </a:lnTo>
                <a:lnTo>
                  <a:pt x="520953" y="211696"/>
                </a:lnTo>
                <a:close/>
              </a:path>
              <a:path w="541654" h="243205">
                <a:moveTo>
                  <a:pt x="524657" y="211696"/>
                </a:moveTo>
                <a:lnTo>
                  <a:pt x="520953" y="211696"/>
                </a:lnTo>
                <a:lnTo>
                  <a:pt x="514197" y="228193"/>
                </a:lnTo>
                <a:lnTo>
                  <a:pt x="519815" y="228193"/>
                </a:lnTo>
                <a:lnTo>
                  <a:pt x="526300" y="212369"/>
                </a:lnTo>
                <a:lnTo>
                  <a:pt x="524657" y="211696"/>
                </a:lnTo>
                <a:close/>
              </a:path>
              <a:path w="541654" h="243205">
                <a:moveTo>
                  <a:pt x="7823" y="0"/>
                </a:moveTo>
                <a:lnTo>
                  <a:pt x="0" y="19100"/>
                </a:lnTo>
                <a:lnTo>
                  <a:pt x="483167" y="216995"/>
                </a:lnTo>
                <a:lnTo>
                  <a:pt x="503435" y="214152"/>
                </a:lnTo>
                <a:lnTo>
                  <a:pt x="490978" y="197901"/>
                </a:lnTo>
                <a:lnTo>
                  <a:pt x="7823" y="0"/>
                </a:lnTo>
                <a:close/>
              </a:path>
              <a:path w="541654" h="243205">
                <a:moveTo>
                  <a:pt x="490978" y="197901"/>
                </a:moveTo>
                <a:lnTo>
                  <a:pt x="503435" y="214152"/>
                </a:lnTo>
                <a:lnTo>
                  <a:pt x="520953" y="211696"/>
                </a:lnTo>
                <a:lnTo>
                  <a:pt x="524657" y="211696"/>
                </a:lnTo>
                <a:lnTo>
                  <a:pt x="490978" y="197901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59808" y="2684076"/>
            <a:ext cx="95678" cy="133147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28923" y="2683613"/>
            <a:ext cx="95576" cy="133616"/>
          </a:xfrm>
          <a:prstGeom prst="rect">
            <a:avLst/>
          </a:prstGeom>
        </p:spPr>
      </p:pic>
      <p:sp>
        <p:nvSpPr>
          <p:cNvPr id="44" name="object 44"/>
          <p:cNvSpPr txBox="1"/>
          <p:nvPr/>
        </p:nvSpPr>
        <p:spPr>
          <a:xfrm>
            <a:off x="1468495" y="3749805"/>
            <a:ext cx="473126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BLIN01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616637" y="4060671"/>
            <a:ext cx="710324" cy="210376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8836">
              <a:spcBef>
                <a:spcPts val="85"/>
              </a:spcBef>
            </a:pPr>
            <a:r>
              <a:rPr sz="1298" spc="-5" dirty="0">
                <a:latin typeface="Calibri"/>
                <a:cs typeface="Calibri"/>
              </a:rPr>
              <a:t>LAL</a:t>
            </a:r>
            <a:r>
              <a:rPr sz="1298" spc="-4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2019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811682" y="3499414"/>
            <a:ext cx="738230" cy="205487"/>
          </a:xfrm>
          <a:custGeom>
            <a:avLst/>
            <a:gdLst/>
            <a:ahLst/>
            <a:cxnLst/>
            <a:rect l="l" t="t" r="r" b="b"/>
            <a:pathLst>
              <a:path w="739139" h="205739">
                <a:moveTo>
                  <a:pt x="0" y="0"/>
                </a:moveTo>
                <a:lnTo>
                  <a:pt x="738987" y="0"/>
                </a:lnTo>
                <a:lnTo>
                  <a:pt x="738987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7" name="object 47"/>
          <p:cNvSpPr txBox="1"/>
          <p:nvPr/>
        </p:nvSpPr>
        <p:spPr>
          <a:xfrm>
            <a:off x="3840198" y="3484271"/>
            <a:ext cx="681150" cy="184311"/>
          </a:xfrm>
          <a:prstGeom prst="rect">
            <a:avLst/>
          </a:prstGeom>
          <a:solidFill>
            <a:srgbClr val="ED7D31"/>
          </a:solidFill>
        </p:spPr>
        <p:txBody>
          <a:bodyPr vert="horz" wrap="square" lIns="0" tIns="30442" rIns="0" bIns="0" rtlCol="0">
            <a:spAutoFit/>
          </a:bodyPr>
          <a:lstStyle/>
          <a:p>
            <a:pPr marL="20930">
              <a:spcBef>
                <a:spcPts val="24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5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OLDFRA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48" name="object 4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351681" y="3958925"/>
            <a:ext cx="217105" cy="197191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2962605" y="3448067"/>
            <a:ext cx="175678" cy="612655"/>
          </a:xfrm>
          <a:custGeom>
            <a:avLst/>
            <a:gdLst/>
            <a:ahLst/>
            <a:cxnLst/>
            <a:rect l="l" t="t" r="r" b="b"/>
            <a:pathLst>
              <a:path w="175894" h="613410">
                <a:moveTo>
                  <a:pt x="0" y="568147"/>
                </a:moveTo>
                <a:lnTo>
                  <a:pt x="9207" y="613359"/>
                </a:lnTo>
                <a:lnTo>
                  <a:pt x="38318" y="580593"/>
                </a:lnTo>
                <a:lnTo>
                  <a:pt x="19799" y="580593"/>
                </a:lnTo>
                <a:lnTo>
                  <a:pt x="16484" y="579704"/>
                </a:lnTo>
                <a:lnTo>
                  <a:pt x="18271" y="573061"/>
                </a:lnTo>
                <a:lnTo>
                  <a:pt x="0" y="568147"/>
                </a:lnTo>
                <a:close/>
              </a:path>
              <a:path w="175894" h="613410">
                <a:moveTo>
                  <a:pt x="18271" y="573061"/>
                </a:moveTo>
                <a:lnTo>
                  <a:pt x="16484" y="579704"/>
                </a:lnTo>
                <a:lnTo>
                  <a:pt x="19799" y="580593"/>
                </a:lnTo>
                <a:lnTo>
                  <a:pt x="21585" y="573952"/>
                </a:lnTo>
                <a:lnTo>
                  <a:pt x="18271" y="573061"/>
                </a:lnTo>
                <a:close/>
              </a:path>
              <a:path w="175894" h="613410">
                <a:moveTo>
                  <a:pt x="21585" y="573952"/>
                </a:moveTo>
                <a:lnTo>
                  <a:pt x="19799" y="580593"/>
                </a:lnTo>
                <a:lnTo>
                  <a:pt x="38318" y="580593"/>
                </a:lnTo>
                <a:lnTo>
                  <a:pt x="39852" y="578865"/>
                </a:lnTo>
                <a:lnTo>
                  <a:pt x="21585" y="573952"/>
                </a:lnTo>
                <a:close/>
              </a:path>
              <a:path w="175894" h="613410">
                <a:moveTo>
                  <a:pt x="172415" y="0"/>
                </a:moveTo>
                <a:lnTo>
                  <a:pt x="18271" y="573061"/>
                </a:lnTo>
                <a:lnTo>
                  <a:pt x="21585" y="573952"/>
                </a:lnTo>
                <a:lnTo>
                  <a:pt x="175742" y="888"/>
                </a:lnTo>
                <a:lnTo>
                  <a:pt x="172415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309198" y="1075632"/>
          <a:ext cx="4520070" cy="29973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62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94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14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144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144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39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TOXICITY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213995" marR="119380" indent="-88265">
                        <a:lnSpc>
                          <a:spcPts val="125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nduc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n-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 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(n=170)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203200" marR="195580" indent="90170">
                        <a:lnSpc>
                          <a:spcPts val="1250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C1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(n=86)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203200" marR="195580" indent="90170">
                        <a:lnSpc>
                          <a:spcPts val="1250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C2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(n=71)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marL="203200" marR="195580" indent="90170">
                        <a:lnSpc>
                          <a:spcPts val="1250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C3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(n=60)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Interruption/delayed,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185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4/170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(2)</a:t>
                      </a:r>
                      <a:r>
                        <a:rPr sz="800" spc="-7" baseline="20202" dirty="0">
                          <a:latin typeface="Calibri"/>
                          <a:cs typeface="Calibri"/>
                        </a:rPr>
                        <a:t>1</a:t>
                      </a:r>
                      <a:endParaRPr sz="800" baseline="20202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8/83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4/67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260" algn="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1/56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Modified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dose,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05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21/170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27/83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(33)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27/69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(39)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3189" algn="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24/60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(40)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Hepatic,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33/151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13/71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(18)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6/52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3/45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(7)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Neurological,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2/150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Pancreatitis,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1/150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1/70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2/43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(5)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Hypersensitivity,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4/150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3/70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(4)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Thrombosis,</a:t>
                      </a:r>
                      <a:r>
                        <a:rPr sz="8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0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9/150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2/70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Hemorrhage,</a:t>
                      </a:r>
                      <a:r>
                        <a:rPr sz="8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3/150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Hyperglycemia,</a:t>
                      </a:r>
                      <a:r>
                        <a:rPr sz="8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26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6/148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(4)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0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Hypertriglyceridemia,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8/148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(5)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9/70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5/52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(10)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9860" algn="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5/43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4163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Hypofibrinogenemia,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32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21/130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(16)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1/70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1/43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166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3577424" y="736903"/>
            <a:ext cx="1763760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333399"/>
                </a:solidFill>
              </a:rPr>
              <a:t>PEG-ASP</a:t>
            </a:r>
            <a:r>
              <a:rPr sz="1298" b="1" spc="-20" dirty="0">
                <a:solidFill>
                  <a:srgbClr val="333399"/>
                </a:solidFill>
              </a:rPr>
              <a:t> </a:t>
            </a:r>
            <a:r>
              <a:rPr sz="1298" b="1" spc="-5" dirty="0">
                <a:solidFill>
                  <a:srgbClr val="333399"/>
                </a:solidFill>
              </a:rPr>
              <a:t>toxicity</a:t>
            </a:r>
            <a:r>
              <a:rPr sz="1298" b="1" spc="-15" dirty="0">
                <a:solidFill>
                  <a:srgbClr val="333399"/>
                </a:solidFill>
              </a:rPr>
              <a:t> </a:t>
            </a:r>
            <a:r>
              <a:rPr sz="1298" b="1" dirty="0">
                <a:solidFill>
                  <a:srgbClr val="333399"/>
                </a:solidFill>
              </a:rPr>
              <a:t>(G</a:t>
            </a:r>
            <a:r>
              <a:rPr sz="1298" b="1" spc="-25" dirty="0">
                <a:solidFill>
                  <a:srgbClr val="333399"/>
                </a:solidFill>
              </a:rPr>
              <a:t> </a:t>
            </a:r>
            <a:r>
              <a:rPr sz="1298" b="1" spc="-5" dirty="0">
                <a:solidFill>
                  <a:srgbClr val="333399"/>
                </a:solidFill>
              </a:rPr>
              <a:t>III-IV)</a:t>
            </a:r>
            <a:endParaRPr sz="1298" b="1" dirty="0">
              <a:solidFill>
                <a:srgbClr val="333399"/>
              </a:solidFill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40836" y="4165021"/>
            <a:ext cx="200349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8054">
              <a:spcBef>
                <a:spcPts val="95"/>
              </a:spcBef>
            </a:pPr>
            <a:r>
              <a:rPr sz="524" spc="15" baseline="23809" dirty="0">
                <a:latin typeface="Calibri"/>
                <a:cs typeface="Calibri"/>
              </a:rPr>
              <a:t>1</a:t>
            </a:r>
            <a:r>
              <a:rPr sz="524" spc="104" baseline="2380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hepatic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toxicity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(n=1),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hyperglycemia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(n=1),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pancreatitis</a:t>
            </a:r>
            <a:r>
              <a:rPr sz="599" spc="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(n=1)</a:t>
            </a:r>
            <a:endParaRPr sz="5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802965" y="1675065"/>
            <a:ext cx="2706842" cy="170097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9403" indent="-247353">
              <a:spcBef>
                <a:spcPts val="130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698" dirty="0">
                <a:latin typeface="Calibri"/>
                <a:cs typeface="Calibri"/>
              </a:rPr>
              <a:t>Protocolo</a:t>
            </a:r>
            <a:r>
              <a:rPr sz="1698" spc="-20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común</a:t>
            </a:r>
            <a:endParaRPr sz="1698">
              <a:latin typeface="Calibri"/>
              <a:cs typeface="Calibri"/>
            </a:endParaRPr>
          </a:p>
          <a:p>
            <a:pPr marL="259403" indent="-247353">
              <a:spcBef>
                <a:spcPts val="1723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698" spc="10" dirty="0">
                <a:latin typeface="Calibri"/>
                <a:cs typeface="Calibri"/>
              </a:rPr>
              <a:t>Guías</a:t>
            </a:r>
            <a:r>
              <a:rPr sz="1698" spc="-3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ELN</a:t>
            </a:r>
            <a:endParaRPr sz="1698">
              <a:latin typeface="Calibri"/>
              <a:cs typeface="Calibri"/>
            </a:endParaRPr>
          </a:p>
          <a:p>
            <a:pPr marL="259403" indent="-247353">
              <a:spcBef>
                <a:spcPts val="1628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698" spc="5" dirty="0">
                <a:latin typeface="Calibri"/>
                <a:cs typeface="Calibri"/>
              </a:rPr>
              <a:t>Punto</a:t>
            </a:r>
            <a:r>
              <a:rPr sz="1698" spc="-1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de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dirty="0">
                <a:latin typeface="Calibri"/>
                <a:cs typeface="Calibri"/>
              </a:rPr>
              <a:t>corte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EMR:</a:t>
            </a:r>
            <a:r>
              <a:rPr sz="1698" spc="-1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0,05%</a:t>
            </a:r>
            <a:endParaRPr sz="1698">
              <a:latin typeface="Calibri"/>
              <a:cs typeface="Calibri"/>
            </a:endParaRPr>
          </a:p>
          <a:p>
            <a:pPr marL="259403" indent="-247353">
              <a:spcBef>
                <a:spcPts val="1653"/>
              </a:spcBef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698" spc="5" dirty="0">
                <a:latin typeface="Calibri"/>
                <a:cs typeface="Calibri"/>
              </a:rPr>
              <a:t>Informe</a:t>
            </a:r>
            <a:r>
              <a:rPr sz="1698" spc="-15" dirty="0">
                <a:latin typeface="Calibri"/>
                <a:cs typeface="Calibri"/>
              </a:rPr>
              <a:t> PLATAFO-LMA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274884" y="898525"/>
            <a:ext cx="6594232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908863" algn="ctr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spc="5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Procesamiento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y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análisis</a:t>
            </a: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884" y="981462"/>
            <a:ext cx="6594232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908863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spc="5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Procesamiento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y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análisis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3559477" y="1595924"/>
            <a:ext cx="3260515" cy="528938"/>
          </a:xfrm>
          <a:prstGeom prst="rect">
            <a:avLst/>
          </a:prstGeom>
        </p:spPr>
        <p:txBody>
          <a:bodyPr vert="horz" wrap="square" lIns="0" tIns="40590" rIns="0" bIns="0" rtlCol="0">
            <a:spAutoFit/>
          </a:bodyPr>
          <a:lstStyle/>
          <a:p>
            <a:pPr marL="12685" marR="5074" indent="350734">
              <a:lnSpc>
                <a:spcPts val="1887"/>
              </a:lnSpc>
              <a:spcBef>
                <a:spcPts val="320"/>
              </a:spcBef>
            </a:pPr>
            <a:r>
              <a:rPr sz="1698" spc="-5" dirty="0">
                <a:latin typeface="Calibri"/>
                <a:cs typeface="Calibri"/>
              </a:rPr>
              <a:t>Limit </a:t>
            </a:r>
            <a:r>
              <a:rPr sz="1698" dirty="0">
                <a:latin typeface="Calibri"/>
                <a:cs typeface="Calibri"/>
              </a:rPr>
              <a:t>Of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dirty="0">
                <a:latin typeface="Calibri"/>
                <a:cs typeface="Calibri"/>
              </a:rPr>
              <a:t>Detection </a:t>
            </a:r>
            <a:r>
              <a:rPr sz="1698" spc="-5" dirty="0">
                <a:latin typeface="Calibri"/>
                <a:cs typeface="Calibri"/>
              </a:rPr>
              <a:t>(LOD)</a:t>
            </a:r>
            <a:r>
              <a:rPr sz="1698" dirty="0">
                <a:latin typeface="Calibri"/>
                <a:cs typeface="Calibri"/>
              </a:rPr>
              <a:t> and 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Lower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Limit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dirty="0">
                <a:latin typeface="Calibri"/>
                <a:cs typeface="Calibri"/>
              </a:rPr>
              <a:t>Of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Quantification </a:t>
            </a:r>
            <a:r>
              <a:rPr sz="1698" dirty="0">
                <a:latin typeface="Calibri"/>
                <a:cs typeface="Calibri"/>
              </a:rPr>
              <a:t>(LLOQ)</a:t>
            </a:r>
            <a:endParaRPr sz="169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08494" y="2329659"/>
            <a:ext cx="3311337" cy="1141840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2774991" y="3813368"/>
            <a:ext cx="4648184" cy="471858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2685" marR="5074">
              <a:lnSpc>
                <a:spcPct val="96000"/>
              </a:lnSpc>
              <a:spcBef>
                <a:spcPts val="160"/>
              </a:spcBef>
            </a:pPr>
            <a:r>
              <a:rPr sz="999" b="1" spc="-15" dirty="0">
                <a:latin typeface="Calibri"/>
                <a:cs typeface="Calibri"/>
              </a:rPr>
              <a:t>LOD: </a:t>
            </a:r>
            <a:r>
              <a:rPr sz="999" spc="-15" dirty="0">
                <a:latin typeface="Calibri"/>
                <a:cs typeface="Calibri"/>
              </a:rPr>
              <a:t>minimal number </a:t>
            </a:r>
            <a:r>
              <a:rPr sz="999" spc="-10" dirty="0">
                <a:latin typeface="Calibri"/>
                <a:cs typeface="Calibri"/>
              </a:rPr>
              <a:t>of </a:t>
            </a:r>
            <a:r>
              <a:rPr sz="999" spc="-15" dirty="0">
                <a:latin typeface="Calibri"/>
                <a:cs typeface="Calibri"/>
              </a:rPr>
              <a:t>LAIP </a:t>
            </a:r>
            <a:r>
              <a:rPr sz="999" spc="-10" dirty="0">
                <a:latin typeface="Calibri"/>
                <a:cs typeface="Calibri"/>
              </a:rPr>
              <a:t>cells </a:t>
            </a:r>
            <a:r>
              <a:rPr sz="999" spc="-15" dirty="0">
                <a:latin typeface="Calibri"/>
                <a:cs typeface="Calibri"/>
              </a:rPr>
              <a:t>that </a:t>
            </a:r>
            <a:r>
              <a:rPr sz="999" spc="-10" dirty="0">
                <a:latin typeface="Calibri"/>
                <a:cs typeface="Calibri"/>
              </a:rPr>
              <a:t>can </a:t>
            </a:r>
            <a:r>
              <a:rPr sz="999" spc="-15" dirty="0">
                <a:latin typeface="Calibri"/>
                <a:cs typeface="Calibri"/>
              </a:rPr>
              <a:t>accurately </a:t>
            </a:r>
            <a:r>
              <a:rPr sz="999" spc="-5" dirty="0">
                <a:latin typeface="Calibri"/>
                <a:cs typeface="Calibri"/>
              </a:rPr>
              <a:t>be </a:t>
            </a:r>
            <a:r>
              <a:rPr sz="999" spc="-15" dirty="0">
                <a:latin typeface="Calibri"/>
                <a:cs typeface="Calibri"/>
              </a:rPr>
              <a:t>distinguished above background 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b="1" spc="-15" dirty="0">
                <a:latin typeface="Calibri"/>
                <a:cs typeface="Calibri"/>
              </a:rPr>
              <a:t>LLOQ</a:t>
            </a:r>
            <a:r>
              <a:rPr sz="999" spc="-15" dirty="0">
                <a:latin typeface="Calibri"/>
                <a:cs typeface="Calibri"/>
              </a:rPr>
              <a:t>: </a:t>
            </a:r>
            <a:r>
              <a:rPr sz="999" spc="-20" dirty="0">
                <a:latin typeface="Calibri"/>
                <a:cs typeface="Calibri"/>
              </a:rPr>
              <a:t>lowest </a:t>
            </a:r>
            <a:r>
              <a:rPr sz="999" spc="-15" dirty="0">
                <a:latin typeface="Calibri"/>
                <a:cs typeface="Calibri"/>
              </a:rPr>
              <a:t>LAIP% that </a:t>
            </a:r>
            <a:r>
              <a:rPr sz="999" spc="-10" dirty="0">
                <a:latin typeface="Calibri"/>
                <a:cs typeface="Calibri"/>
              </a:rPr>
              <a:t>can </a:t>
            </a:r>
            <a:r>
              <a:rPr sz="999" spc="-5" dirty="0">
                <a:latin typeface="Calibri"/>
                <a:cs typeface="Calibri"/>
              </a:rPr>
              <a:t>be </a:t>
            </a:r>
            <a:r>
              <a:rPr sz="999" spc="-15" dirty="0">
                <a:latin typeface="Calibri"/>
                <a:cs typeface="Calibri"/>
              </a:rPr>
              <a:t>reliably quantified relative </a:t>
            </a:r>
            <a:r>
              <a:rPr sz="999" spc="-10" dirty="0">
                <a:latin typeface="Calibri"/>
                <a:cs typeface="Calibri"/>
              </a:rPr>
              <a:t>to </a:t>
            </a:r>
            <a:r>
              <a:rPr sz="999" spc="5" dirty="0">
                <a:latin typeface="Calibri"/>
                <a:cs typeface="Calibri"/>
              </a:rPr>
              <a:t>a </a:t>
            </a:r>
            <a:r>
              <a:rPr sz="999" spc="-15" dirty="0">
                <a:latin typeface="Calibri"/>
                <a:cs typeface="Calibri"/>
              </a:rPr>
              <a:t>defined acceptance </a:t>
            </a:r>
            <a:r>
              <a:rPr sz="999" spc="-10" dirty="0">
                <a:latin typeface="Calibri"/>
                <a:cs typeface="Calibri"/>
              </a:rPr>
              <a:t>criterion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spc="-20" dirty="0">
                <a:latin typeface="Calibri"/>
                <a:cs typeface="Calibri"/>
              </a:rPr>
              <a:t>(≥LOD)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802966" y="1675066"/>
            <a:ext cx="2392904" cy="1744734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dirty="0">
                <a:latin typeface="Calibri"/>
                <a:cs typeface="Calibri"/>
              </a:rPr>
              <a:t>Control</a:t>
            </a:r>
            <a:r>
              <a:rPr sz="1698" spc="-20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de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calidad</a:t>
            </a:r>
            <a:endParaRPr sz="1698">
              <a:latin typeface="Calibri"/>
              <a:cs typeface="Calibri"/>
            </a:endParaRPr>
          </a:p>
          <a:p>
            <a:pPr marL="507390" indent="-247987">
              <a:spcBef>
                <a:spcPts val="1348"/>
              </a:spcBef>
              <a:buFont typeface="Arial"/>
              <a:buChar char="•"/>
              <a:tabLst>
                <a:tab pos="506756" algn="l"/>
                <a:tab pos="507390" algn="l"/>
              </a:tabLst>
            </a:pPr>
            <a:r>
              <a:rPr sz="1498" dirty="0">
                <a:latin typeface="Calibri"/>
                <a:cs typeface="Calibri"/>
              </a:rPr>
              <a:t>EuroFlow</a:t>
            </a:r>
            <a:r>
              <a:rPr sz="1498" spc="-30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(citómetros)</a:t>
            </a:r>
            <a:endParaRPr sz="1498">
              <a:latin typeface="Calibri"/>
              <a:cs typeface="Calibri"/>
            </a:endParaRPr>
          </a:p>
          <a:p>
            <a:pPr marL="507390" indent="-247987">
              <a:spcBef>
                <a:spcPts val="1144"/>
              </a:spcBef>
              <a:buFont typeface="Arial"/>
              <a:buChar char="•"/>
              <a:tabLst>
                <a:tab pos="507390" algn="l"/>
                <a:tab pos="508024" algn="l"/>
              </a:tabLst>
            </a:pPr>
            <a:r>
              <a:rPr sz="1498" dirty="0">
                <a:latin typeface="Calibri"/>
                <a:cs typeface="Calibri"/>
              </a:rPr>
              <a:t>Resultados</a:t>
            </a:r>
            <a:endParaRPr sz="1498">
              <a:latin typeface="Calibri"/>
              <a:cs typeface="Calibri"/>
            </a:endParaRPr>
          </a:p>
          <a:p>
            <a:pPr marL="1001462" lvl="1" indent="-247987">
              <a:spcBef>
                <a:spcPts val="1159"/>
              </a:spcBef>
              <a:buFont typeface="Courier New"/>
              <a:buChar char="o"/>
              <a:tabLst>
                <a:tab pos="1002096" algn="l"/>
              </a:tabLst>
            </a:pPr>
            <a:r>
              <a:rPr sz="1298" spc="-5" dirty="0">
                <a:latin typeface="Calibri"/>
                <a:cs typeface="Calibri"/>
              </a:rPr>
              <a:t>Análisis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-10" dirty="0">
                <a:latin typeface="Calibri"/>
                <a:cs typeface="Calibri"/>
              </a:rPr>
              <a:t> ficheros</a:t>
            </a:r>
            <a:endParaRPr sz="1298">
              <a:latin typeface="Calibri"/>
              <a:cs typeface="Calibri"/>
            </a:endParaRPr>
          </a:p>
          <a:p>
            <a:pPr marL="1001462" lvl="1" indent="-247987">
              <a:spcBef>
                <a:spcPts val="1104"/>
              </a:spcBef>
              <a:buFont typeface="Courier New"/>
              <a:buChar char="o"/>
              <a:tabLst>
                <a:tab pos="1002096" algn="l"/>
              </a:tabLst>
            </a:pPr>
            <a:r>
              <a:rPr sz="1298" spc="-5" dirty="0">
                <a:latin typeface="Calibri"/>
                <a:cs typeface="Calibri"/>
              </a:rPr>
              <a:t>Revisiones</a:t>
            </a:r>
            <a:r>
              <a:rPr sz="1298" spc="-4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por</a:t>
            </a:r>
            <a:r>
              <a:rPr sz="1298" spc="-4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pares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274884" y="1050925"/>
            <a:ext cx="6594232" cy="2923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908863">
              <a:spcBef>
                <a:spcPts val="120"/>
              </a:spcBef>
            </a:pPr>
            <a:r>
              <a:rPr sz="1800" spc="-10" dirty="0">
                <a:solidFill>
                  <a:schemeClr val="tx1"/>
                </a:solidFill>
              </a:rPr>
              <a:t>LMA-FLOW:</a:t>
            </a:r>
            <a:r>
              <a:rPr sz="1800" spc="5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Procesamiento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y</a:t>
            </a:r>
            <a:r>
              <a:rPr sz="1800" spc="10" dirty="0">
                <a:solidFill>
                  <a:schemeClr val="tx1"/>
                </a:solidFill>
              </a:rPr>
              <a:t> </a:t>
            </a:r>
            <a:r>
              <a:rPr sz="1800" spc="-15" dirty="0">
                <a:solidFill>
                  <a:schemeClr val="tx1"/>
                </a:solidFill>
              </a:rPr>
              <a:t>análisis</a:t>
            </a:r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 rot="20460000">
            <a:off x="3898678" y="2439237"/>
            <a:ext cx="2412670" cy="36522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807"/>
              </a:lnSpc>
            </a:pPr>
            <a:r>
              <a:rPr sz="4270" spc="-97" baseline="-1949" dirty="0">
                <a:latin typeface="Calibri"/>
                <a:cs typeface="Calibri"/>
              </a:rPr>
              <a:t>M</a:t>
            </a:r>
            <a:r>
              <a:rPr sz="2847" spc="-65" dirty="0">
                <a:latin typeface="Calibri"/>
                <a:cs typeface="Calibri"/>
              </a:rPr>
              <a:t>u</a:t>
            </a:r>
            <a:r>
              <a:rPr sz="2847" spc="-40" dirty="0">
                <a:latin typeface="Calibri"/>
                <a:cs typeface="Calibri"/>
              </a:rPr>
              <a:t>c</a:t>
            </a:r>
            <a:r>
              <a:rPr sz="2847" spc="-65" dirty="0">
                <a:latin typeface="Calibri"/>
                <a:cs typeface="Calibri"/>
              </a:rPr>
              <a:t>h</a:t>
            </a:r>
            <a:r>
              <a:rPr sz="2847" spc="-5" dirty="0">
                <a:latin typeface="Calibri"/>
                <a:cs typeface="Calibri"/>
              </a:rPr>
              <a:t>as</a:t>
            </a:r>
            <a:r>
              <a:rPr sz="2847" spc="-100" dirty="0">
                <a:latin typeface="Calibri"/>
                <a:cs typeface="Calibri"/>
              </a:rPr>
              <a:t> </a:t>
            </a:r>
            <a:r>
              <a:rPr sz="2847" spc="-50" dirty="0">
                <a:latin typeface="Calibri"/>
                <a:cs typeface="Calibri"/>
              </a:rPr>
              <a:t>g</a:t>
            </a:r>
            <a:r>
              <a:rPr sz="2847" spc="-75" dirty="0">
                <a:latin typeface="Calibri"/>
                <a:cs typeface="Calibri"/>
              </a:rPr>
              <a:t>r</a:t>
            </a:r>
            <a:r>
              <a:rPr sz="4270" spc="7" baseline="1949" dirty="0">
                <a:latin typeface="Calibri"/>
                <a:cs typeface="Calibri"/>
              </a:rPr>
              <a:t>a</a:t>
            </a:r>
            <a:r>
              <a:rPr sz="4270" spc="-82" baseline="1949" dirty="0">
                <a:latin typeface="Calibri"/>
                <a:cs typeface="Calibri"/>
              </a:rPr>
              <a:t>c</a:t>
            </a:r>
            <a:r>
              <a:rPr sz="4270" spc="-15" baseline="2923" dirty="0">
                <a:latin typeface="Calibri"/>
                <a:cs typeface="Calibri"/>
              </a:rPr>
              <a:t>ia</a:t>
            </a:r>
            <a:r>
              <a:rPr sz="4270" spc="-104" baseline="2923" dirty="0">
                <a:latin typeface="Calibri"/>
                <a:cs typeface="Calibri"/>
              </a:rPr>
              <a:t>s</a:t>
            </a:r>
            <a:r>
              <a:rPr sz="4270" spc="15" baseline="3898" dirty="0">
                <a:latin typeface="Calibri"/>
                <a:cs typeface="Calibri"/>
              </a:rPr>
              <a:t>!</a:t>
            </a:r>
            <a:endParaRPr sz="4270" baseline="38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57815" y="922205"/>
            <a:ext cx="235916" cy="45315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181549" y="1139391"/>
            <a:ext cx="101475" cy="5571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50" spc="5" dirty="0">
                <a:solidFill>
                  <a:srgbClr val="767171"/>
                </a:solidFill>
                <a:latin typeface="Calibri"/>
                <a:cs typeface="Calibri"/>
              </a:rPr>
              <a:t>T</a:t>
            </a:r>
            <a:r>
              <a:rPr sz="250" dirty="0">
                <a:solidFill>
                  <a:srgbClr val="767171"/>
                </a:solidFill>
                <a:latin typeface="Calibri"/>
                <a:cs typeface="Calibri"/>
              </a:rPr>
              <a:t>a</a:t>
            </a:r>
            <a:r>
              <a:rPr sz="250" spc="15" dirty="0">
                <a:solidFill>
                  <a:srgbClr val="767171"/>
                </a:solidFill>
                <a:latin typeface="Calibri"/>
                <a:cs typeface="Calibri"/>
              </a:rPr>
              <a:t>g</a:t>
            </a:r>
            <a:r>
              <a:rPr sz="250" spc="-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250" spc="15" dirty="0">
                <a:solidFill>
                  <a:srgbClr val="767171"/>
                </a:solidFill>
                <a:latin typeface="Calibri"/>
                <a:cs typeface="Calibri"/>
              </a:rPr>
              <a:t>1</a:t>
            </a:r>
            <a:endParaRPr sz="25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74410" y="632521"/>
            <a:ext cx="6590793" cy="216903"/>
          </a:xfrm>
          <a:custGeom>
            <a:avLst/>
            <a:gdLst/>
            <a:ahLst/>
            <a:cxnLst/>
            <a:rect l="l" t="t" r="r" b="b"/>
            <a:pathLst>
              <a:path w="6598920" h="217169">
                <a:moveTo>
                  <a:pt x="0" y="0"/>
                </a:moveTo>
                <a:lnTo>
                  <a:pt x="6598348" y="0"/>
                </a:lnTo>
                <a:lnTo>
                  <a:pt x="6598348" y="216700"/>
                </a:lnTo>
                <a:lnTo>
                  <a:pt x="0" y="216700"/>
                </a:lnTo>
                <a:lnTo>
                  <a:pt x="0" y="0"/>
                </a:lnTo>
                <a:close/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277847" y="643286"/>
            <a:ext cx="658381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62155">
              <a:spcBef>
                <a:spcPts val="110"/>
              </a:spcBef>
            </a:pPr>
            <a:r>
              <a:rPr sz="999" b="1" spc="-20" dirty="0">
                <a:latin typeface="Arial"/>
                <a:cs typeface="Arial"/>
              </a:rPr>
              <a:t>Workflow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360147" y="974793"/>
            <a:ext cx="2579999" cy="992551"/>
            <a:chOff x="1356187" y="975994"/>
            <a:chExt cx="2583180" cy="993775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56187" y="1077924"/>
              <a:ext cx="349975" cy="63391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86027" y="1309216"/>
              <a:ext cx="157084" cy="16590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49057" y="1222540"/>
              <a:ext cx="193408" cy="19733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95346" y="1161681"/>
              <a:ext cx="464084" cy="45708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704860" y="1388135"/>
              <a:ext cx="248920" cy="55244"/>
            </a:xfrm>
            <a:custGeom>
              <a:avLst/>
              <a:gdLst/>
              <a:ahLst/>
              <a:cxnLst/>
              <a:rect l="l" t="t" r="r" b="b"/>
              <a:pathLst>
                <a:path w="248919" h="55244">
                  <a:moveTo>
                    <a:pt x="193636" y="0"/>
                  </a:moveTo>
                  <a:lnTo>
                    <a:pt x="193636" y="55029"/>
                  </a:lnTo>
                  <a:lnTo>
                    <a:pt x="244069" y="29806"/>
                  </a:lnTo>
                  <a:lnTo>
                    <a:pt x="202793" y="29806"/>
                  </a:lnTo>
                  <a:lnTo>
                    <a:pt x="202793" y="25222"/>
                  </a:lnTo>
                  <a:lnTo>
                    <a:pt x="244092" y="25222"/>
                  </a:lnTo>
                  <a:lnTo>
                    <a:pt x="193636" y="0"/>
                  </a:lnTo>
                  <a:close/>
                </a:path>
                <a:path w="248919" h="55244">
                  <a:moveTo>
                    <a:pt x="193636" y="25222"/>
                  </a:moveTo>
                  <a:lnTo>
                    <a:pt x="0" y="25222"/>
                  </a:lnTo>
                  <a:lnTo>
                    <a:pt x="0" y="29806"/>
                  </a:lnTo>
                  <a:lnTo>
                    <a:pt x="193636" y="29806"/>
                  </a:lnTo>
                  <a:lnTo>
                    <a:pt x="193636" y="25222"/>
                  </a:lnTo>
                  <a:close/>
                </a:path>
                <a:path w="248919" h="55244">
                  <a:moveTo>
                    <a:pt x="244092" y="25222"/>
                  </a:moveTo>
                  <a:lnTo>
                    <a:pt x="202793" y="25222"/>
                  </a:lnTo>
                  <a:lnTo>
                    <a:pt x="202793" y="29806"/>
                  </a:lnTo>
                  <a:lnTo>
                    <a:pt x="244069" y="29806"/>
                  </a:lnTo>
                  <a:lnTo>
                    <a:pt x="248665" y="27508"/>
                  </a:lnTo>
                  <a:lnTo>
                    <a:pt x="244092" y="25222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03792" y="1044663"/>
              <a:ext cx="326449" cy="63324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98559" y="1211325"/>
              <a:ext cx="610019" cy="32645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44857" y="975994"/>
              <a:ext cx="190630" cy="43949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613137" y="1568551"/>
              <a:ext cx="326047" cy="40064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21291" y="1440789"/>
              <a:ext cx="388686" cy="363460"/>
            </a:xfrm>
            <a:prstGeom prst="rect">
              <a:avLst/>
            </a:prstGeom>
          </p:spPr>
        </p:pic>
      </p:grpSp>
      <p:pic>
        <p:nvPicPr>
          <p:cNvPr id="18" name="object 18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767998" y="1367805"/>
            <a:ext cx="347206" cy="365269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4640739" y="1055486"/>
            <a:ext cx="745206" cy="256224"/>
          </a:xfrm>
          <a:prstGeom prst="rect">
            <a:avLst/>
          </a:prstGeom>
        </p:spPr>
        <p:txBody>
          <a:bodyPr vert="horz" wrap="square" lIns="0" tIns="24735" rIns="0" bIns="0" rtlCol="0">
            <a:spAutoFit/>
          </a:bodyPr>
          <a:lstStyle/>
          <a:p>
            <a:pPr marL="12685" marR="5074" indent="34883">
              <a:lnSpc>
                <a:spcPts val="868"/>
              </a:lnSpc>
              <a:spcBef>
                <a:spcPts val="195"/>
              </a:spcBef>
            </a:pP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30" dirty="0">
                <a:latin typeface="Calibri"/>
                <a:cs typeface="Calibri"/>
              </a:rPr>
              <a:t>b</a:t>
            </a:r>
            <a:r>
              <a:rPr sz="799" spc="-20" dirty="0">
                <a:latin typeface="Calibri"/>
                <a:cs typeface="Calibri"/>
              </a:rPr>
              <a:t>S</a:t>
            </a:r>
            <a:r>
              <a:rPr sz="799" spc="-25" dirty="0">
                <a:latin typeface="Calibri"/>
                <a:cs typeface="Calibri"/>
              </a:rPr>
              <a:t>e</a:t>
            </a:r>
            <a:r>
              <a:rPr sz="799" spc="-5" dirty="0">
                <a:latin typeface="Calibri"/>
                <a:cs typeface="Calibri"/>
              </a:rPr>
              <a:t>q</a:t>
            </a:r>
            <a:r>
              <a:rPr sz="799" spc="-30" dirty="0">
                <a:latin typeface="Calibri"/>
                <a:cs typeface="Calibri"/>
              </a:rPr>
              <a:t> </a:t>
            </a:r>
            <a:r>
              <a:rPr sz="799" spc="-20" dirty="0">
                <a:latin typeface="Calibri"/>
                <a:cs typeface="Calibri"/>
              </a:rPr>
              <a:t>st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20" dirty="0">
                <a:latin typeface="Calibri"/>
                <a:cs typeface="Calibri"/>
              </a:rPr>
              <a:t>i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20" dirty="0">
                <a:latin typeface="Calibri"/>
                <a:cs typeface="Calibri"/>
              </a:rPr>
              <a:t>i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5" dirty="0">
                <a:latin typeface="Calibri"/>
                <a:cs typeface="Calibri"/>
              </a:rPr>
              <a:t>g</a:t>
            </a:r>
            <a:r>
              <a:rPr sz="799" spc="-25" dirty="0">
                <a:latin typeface="Calibri"/>
                <a:cs typeface="Calibri"/>
              </a:rPr>
              <a:t> </a:t>
            </a:r>
            <a:r>
              <a:rPr sz="799" spc="-5" dirty="0">
                <a:latin typeface="Calibri"/>
                <a:cs typeface="Calibri"/>
              </a:rPr>
              <a:t>+  </a:t>
            </a:r>
            <a:r>
              <a:rPr sz="799" spc="-20" dirty="0">
                <a:latin typeface="Calibri"/>
                <a:cs typeface="Calibri"/>
              </a:rPr>
              <a:t>Si</a:t>
            </a:r>
            <a:r>
              <a:rPr sz="799" spc="-25" dirty="0">
                <a:latin typeface="Calibri"/>
                <a:cs typeface="Calibri"/>
              </a:rPr>
              <a:t>n</a:t>
            </a:r>
            <a:r>
              <a:rPr sz="799" spc="-20" dirty="0">
                <a:latin typeface="Calibri"/>
                <a:cs typeface="Calibri"/>
              </a:rPr>
              <a:t>gl</a:t>
            </a:r>
            <a:r>
              <a:rPr sz="799" spc="-25" dirty="0">
                <a:latin typeface="Calibri"/>
                <a:cs typeface="Calibri"/>
              </a:rPr>
              <a:t>e</a:t>
            </a:r>
            <a:r>
              <a:rPr sz="799" spc="-15" dirty="0">
                <a:latin typeface="Calibri"/>
                <a:cs typeface="Calibri"/>
              </a:rPr>
              <a:t>-</a:t>
            </a:r>
            <a:r>
              <a:rPr sz="799" spc="-20" dirty="0">
                <a:latin typeface="Calibri"/>
                <a:cs typeface="Calibri"/>
              </a:rPr>
              <a:t>c</a:t>
            </a:r>
            <a:r>
              <a:rPr sz="799" spc="-25" dirty="0">
                <a:latin typeface="Calibri"/>
                <a:cs typeface="Calibri"/>
              </a:rPr>
              <a:t>e</a:t>
            </a:r>
            <a:r>
              <a:rPr sz="799" spc="-20" dirty="0">
                <a:latin typeface="Calibri"/>
                <a:cs typeface="Calibri"/>
              </a:rPr>
              <a:t>l</a:t>
            </a:r>
            <a:r>
              <a:rPr sz="799" spc="-5" dirty="0">
                <a:latin typeface="Calibri"/>
                <a:cs typeface="Calibri"/>
              </a:rPr>
              <a:t>l</a:t>
            </a:r>
            <a:r>
              <a:rPr sz="799" spc="-25" dirty="0">
                <a:latin typeface="Calibri"/>
                <a:cs typeface="Calibri"/>
              </a:rPr>
              <a:t> </a:t>
            </a:r>
            <a:r>
              <a:rPr sz="799" spc="-20" dirty="0">
                <a:latin typeface="Calibri"/>
                <a:cs typeface="Calibri"/>
              </a:rPr>
              <a:t>c</a:t>
            </a:r>
            <a:r>
              <a:rPr sz="799" spc="-25" dirty="0">
                <a:latin typeface="Calibri"/>
                <a:cs typeface="Calibri"/>
              </a:rPr>
              <a:t>ap</a:t>
            </a:r>
            <a:r>
              <a:rPr sz="799" spc="-20" dirty="0">
                <a:latin typeface="Calibri"/>
                <a:cs typeface="Calibri"/>
              </a:rPr>
              <a:t>t</a:t>
            </a:r>
            <a:r>
              <a:rPr sz="799" spc="-30" dirty="0">
                <a:latin typeface="Calibri"/>
                <a:cs typeface="Calibri"/>
              </a:rPr>
              <a:t>u</a:t>
            </a:r>
            <a:r>
              <a:rPr sz="799" spc="-25" dirty="0">
                <a:latin typeface="Calibri"/>
                <a:cs typeface="Calibri"/>
              </a:rPr>
              <a:t>r</a:t>
            </a:r>
            <a:r>
              <a:rPr sz="799" spc="-5" dirty="0">
                <a:latin typeface="Calibri"/>
                <a:cs typeface="Calibri"/>
              </a:rPr>
              <a:t>e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72936" y="870821"/>
            <a:ext cx="167434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30" dirty="0">
                <a:latin typeface="Calibri"/>
                <a:cs typeface="Calibri"/>
              </a:rPr>
              <a:t>B</a:t>
            </a:r>
            <a:r>
              <a:rPr sz="799" b="1" spc="-5" dirty="0">
                <a:latin typeface="Calibri"/>
                <a:cs typeface="Calibri"/>
              </a:rPr>
              <a:t>M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648655" y="1424795"/>
            <a:ext cx="131283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25" dirty="0">
                <a:latin typeface="Calibri"/>
                <a:cs typeface="Calibri"/>
              </a:rPr>
              <a:t>PB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795399" y="991008"/>
            <a:ext cx="830826" cy="960840"/>
            <a:chOff x="3794442" y="992229"/>
            <a:chExt cx="831850" cy="962025"/>
          </a:xfrm>
        </p:grpSpPr>
        <p:pic>
          <p:nvPicPr>
            <p:cNvPr id="23" name="object 2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794442" y="1039071"/>
              <a:ext cx="343535" cy="19203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195664" y="992229"/>
              <a:ext cx="326449" cy="89568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72856" y="1038032"/>
              <a:ext cx="152838" cy="43394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057180" y="1519885"/>
              <a:ext cx="214464" cy="434224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5615094" y="1055486"/>
            <a:ext cx="359602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25" dirty="0">
                <a:latin typeface="Calibri"/>
                <a:cs typeface="Calibri"/>
              </a:rPr>
              <a:t>L</a:t>
            </a:r>
            <a:r>
              <a:rPr sz="799" spc="-20" dirty="0">
                <a:latin typeface="Calibri"/>
                <a:cs typeface="Calibri"/>
              </a:rPr>
              <a:t>i</a:t>
            </a:r>
            <a:r>
              <a:rPr sz="799" spc="-30" dirty="0">
                <a:latin typeface="Calibri"/>
                <a:cs typeface="Calibri"/>
              </a:rPr>
              <a:t>b</a:t>
            </a:r>
            <a:r>
              <a:rPr sz="799" spc="-20" dirty="0">
                <a:latin typeface="Calibri"/>
                <a:cs typeface="Calibri"/>
              </a:rPr>
              <a:t>r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20" dirty="0">
                <a:latin typeface="Calibri"/>
                <a:cs typeface="Calibri"/>
              </a:rPr>
              <a:t>ri</a:t>
            </a:r>
            <a:r>
              <a:rPr sz="799" spc="-25" dirty="0">
                <a:latin typeface="Calibri"/>
                <a:cs typeface="Calibri"/>
              </a:rPr>
              <a:t>e</a:t>
            </a:r>
            <a:r>
              <a:rPr sz="799" spc="-5" dirty="0">
                <a:latin typeface="Calibri"/>
                <a:cs typeface="Calibri"/>
              </a:rPr>
              <a:t>s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614566" y="1266682"/>
            <a:ext cx="2237521" cy="535914"/>
            <a:chOff x="5615852" y="1268243"/>
            <a:chExt cx="2240280" cy="536575"/>
          </a:xfrm>
        </p:grpSpPr>
        <p:pic>
          <p:nvPicPr>
            <p:cNvPr id="29" name="object 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15852" y="1446456"/>
              <a:ext cx="389473" cy="344044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029667" y="1512150"/>
              <a:ext cx="284480" cy="55244"/>
            </a:xfrm>
            <a:custGeom>
              <a:avLst/>
              <a:gdLst/>
              <a:ahLst/>
              <a:cxnLst/>
              <a:rect l="l" t="t" r="r" b="b"/>
              <a:pathLst>
                <a:path w="284479" h="55244">
                  <a:moveTo>
                    <a:pt x="229425" y="0"/>
                  </a:moveTo>
                  <a:lnTo>
                    <a:pt x="229425" y="55029"/>
                  </a:lnTo>
                  <a:lnTo>
                    <a:pt x="279881" y="29806"/>
                  </a:lnTo>
                  <a:lnTo>
                    <a:pt x="238594" y="29806"/>
                  </a:lnTo>
                  <a:lnTo>
                    <a:pt x="238594" y="25222"/>
                  </a:lnTo>
                  <a:lnTo>
                    <a:pt x="279858" y="25222"/>
                  </a:lnTo>
                  <a:lnTo>
                    <a:pt x="229425" y="0"/>
                  </a:lnTo>
                  <a:close/>
                </a:path>
                <a:path w="284479" h="55244">
                  <a:moveTo>
                    <a:pt x="229425" y="25222"/>
                  </a:moveTo>
                  <a:lnTo>
                    <a:pt x="0" y="25222"/>
                  </a:lnTo>
                  <a:lnTo>
                    <a:pt x="0" y="29806"/>
                  </a:lnTo>
                  <a:lnTo>
                    <a:pt x="229425" y="29806"/>
                  </a:lnTo>
                  <a:lnTo>
                    <a:pt x="229425" y="25222"/>
                  </a:lnTo>
                  <a:close/>
                </a:path>
                <a:path w="284479" h="55244">
                  <a:moveTo>
                    <a:pt x="279858" y="25222"/>
                  </a:moveTo>
                  <a:lnTo>
                    <a:pt x="238594" y="25222"/>
                  </a:lnTo>
                  <a:lnTo>
                    <a:pt x="238594" y="29806"/>
                  </a:lnTo>
                  <a:lnTo>
                    <a:pt x="279881" y="29806"/>
                  </a:lnTo>
                  <a:lnTo>
                    <a:pt x="284454" y="27520"/>
                  </a:lnTo>
                  <a:lnTo>
                    <a:pt x="279858" y="25222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333711" y="1268243"/>
              <a:ext cx="580076" cy="53427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600558" y="1321473"/>
              <a:ext cx="175183" cy="15448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237564" y="1293367"/>
              <a:ext cx="617994" cy="510881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6938865" y="1512150"/>
              <a:ext cx="284480" cy="55244"/>
            </a:xfrm>
            <a:custGeom>
              <a:avLst/>
              <a:gdLst/>
              <a:ahLst/>
              <a:cxnLst/>
              <a:rect l="l" t="t" r="r" b="b"/>
              <a:pathLst>
                <a:path w="284479" h="55244">
                  <a:moveTo>
                    <a:pt x="229425" y="0"/>
                  </a:moveTo>
                  <a:lnTo>
                    <a:pt x="229425" y="55029"/>
                  </a:lnTo>
                  <a:lnTo>
                    <a:pt x="279881" y="29806"/>
                  </a:lnTo>
                  <a:lnTo>
                    <a:pt x="238594" y="29806"/>
                  </a:lnTo>
                  <a:lnTo>
                    <a:pt x="238594" y="25222"/>
                  </a:lnTo>
                  <a:lnTo>
                    <a:pt x="279858" y="25222"/>
                  </a:lnTo>
                  <a:lnTo>
                    <a:pt x="229425" y="0"/>
                  </a:lnTo>
                  <a:close/>
                </a:path>
                <a:path w="284479" h="55244">
                  <a:moveTo>
                    <a:pt x="229425" y="25222"/>
                  </a:moveTo>
                  <a:lnTo>
                    <a:pt x="0" y="25222"/>
                  </a:lnTo>
                  <a:lnTo>
                    <a:pt x="0" y="29806"/>
                  </a:lnTo>
                  <a:lnTo>
                    <a:pt x="229425" y="29806"/>
                  </a:lnTo>
                  <a:lnTo>
                    <a:pt x="229425" y="25222"/>
                  </a:lnTo>
                  <a:close/>
                </a:path>
                <a:path w="284479" h="55244">
                  <a:moveTo>
                    <a:pt x="279858" y="25222"/>
                  </a:moveTo>
                  <a:lnTo>
                    <a:pt x="238594" y="25222"/>
                  </a:lnTo>
                  <a:lnTo>
                    <a:pt x="238594" y="29806"/>
                  </a:lnTo>
                  <a:lnTo>
                    <a:pt x="279881" y="29806"/>
                  </a:lnTo>
                  <a:lnTo>
                    <a:pt x="284454" y="27520"/>
                  </a:lnTo>
                  <a:lnTo>
                    <a:pt x="279858" y="25222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/>
          <p:nvPr/>
        </p:nvSpPr>
        <p:spPr>
          <a:xfrm>
            <a:off x="5245343" y="1510288"/>
            <a:ext cx="284130" cy="55176"/>
          </a:xfrm>
          <a:custGeom>
            <a:avLst/>
            <a:gdLst/>
            <a:ahLst/>
            <a:cxnLst/>
            <a:rect l="l" t="t" r="r" b="b"/>
            <a:pathLst>
              <a:path w="284479" h="55244">
                <a:moveTo>
                  <a:pt x="229425" y="0"/>
                </a:moveTo>
                <a:lnTo>
                  <a:pt x="229425" y="55029"/>
                </a:lnTo>
                <a:lnTo>
                  <a:pt x="279881" y="29806"/>
                </a:lnTo>
                <a:lnTo>
                  <a:pt x="238594" y="29806"/>
                </a:lnTo>
                <a:lnTo>
                  <a:pt x="238594" y="25222"/>
                </a:lnTo>
                <a:lnTo>
                  <a:pt x="279858" y="25222"/>
                </a:lnTo>
                <a:lnTo>
                  <a:pt x="229425" y="0"/>
                </a:lnTo>
                <a:close/>
              </a:path>
              <a:path w="284479" h="55244">
                <a:moveTo>
                  <a:pt x="229425" y="25222"/>
                </a:moveTo>
                <a:lnTo>
                  <a:pt x="0" y="25222"/>
                </a:lnTo>
                <a:lnTo>
                  <a:pt x="0" y="29806"/>
                </a:lnTo>
                <a:lnTo>
                  <a:pt x="229425" y="29806"/>
                </a:lnTo>
                <a:lnTo>
                  <a:pt x="229425" y="25222"/>
                </a:lnTo>
                <a:close/>
              </a:path>
              <a:path w="284479" h="55244">
                <a:moveTo>
                  <a:pt x="279858" y="25222"/>
                </a:moveTo>
                <a:lnTo>
                  <a:pt x="238594" y="25222"/>
                </a:lnTo>
                <a:lnTo>
                  <a:pt x="238594" y="29806"/>
                </a:lnTo>
                <a:lnTo>
                  <a:pt x="279881" y="29806"/>
                </a:lnTo>
                <a:lnTo>
                  <a:pt x="284454" y="27520"/>
                </a:lnTo>
                <a:lnTo>
                  <a:pt x="279858" y="25222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4167860" y="1724164"/>
            <a:ext cx="101475" cy="5571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50" spc="5" dirty="0">
                <a:solidFill>
                  <a:srgbClr val="767171"/>
                </a:solidFill>
                <a:latin typeface="Calibri"/>
                <a:cs typeface="Calibri"/>
              </a:rPr>
              <a:t>T</a:t>
            </a:r>
            <a:r>
              <a:rPr sz="250" dirty="0">
                <a:solidFill>
                  <a:srgbClr val="767171"/>
                </a:solidFill>
                <a:latin typeface="Calibri"/>
                <a:cs typeface="Calibri"/>
              </a:rPr>
              <a:t>a</a:t>
            </a:r>
            <a:r>
              <a:rPr sz="250" spc="15" dirty="0">
                <a:solidFill>
                  <a:srgbClr val="767171"/>
                </a:solidFill>
                <a:latin typeface="Calibri"/>
                <a:cs typeface="Calibri"/>
              </a:rPr>
              <a:t>g</a:t>
            </a:r>
            <a:r>
              <a:rPr sz="250" spc="-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250" spc="15" dirty="0">
                <a:solidFill>
                  <a:srgbClr val="767171"/>
                </a:solidFill>
                <a:latin typeface="Calibri"/>
                <a:cs typeface="Calibri"/>
              </a:rPr>
              <a:t>2</a:t>
            </a:r>
            <a:endParaRPr sz="25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348906" y="1055486"/>
            <a:ext cx="475663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25" dirty="0">
                <a:latin typeface="Calibri"/>
                <a:cs typeface="Calibri"/>
              </a:rPr>
              <a:t>Sequencing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368089" y="1055486"/>
            <a:ext cx="341843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20" dirty="0">
                <a:latin typeface="Calibri"/>
                <a:cs typeface="Calibri"/>
              </a:rPr>
              <a:t>l</a:t>
            </a:r>
            <a:r>
              <a:rPr sz="799" spc="-25" dirty="0">
                <a:latin typeface="Calibri"/>
                <a:cs typeface="Calibri"/>
              </a:rPr>
              <a:t>y</a:t>
            </a:r>
            <a:r>
              <a:rPr sz="799" spc="-20" dirty="0">
                <a:latin typeface="Calibri"/>
                <a:cs typeface="Calibri"/>
              </a:rPr>
              <a:t>si</a:t>
            </a:r>
            <a:r>
              <a:rPr sz="799" spc="-5" dirty="0">
                <a:latin typeface="Calibri"/>
                <a:cs typeface="Calibri"/>
              </a:rPr>
              <a:t>s</a:t>
            </a:r>
            <a:endParaRPr sz="799">
              <a:latin typeface="Calibri"/>
              <a:cs typeface="Calibri"/>
            </a:endParaRPr>
          </a:p>
        </p:txBody>
      </p:sp>
      <p:pic>
        <p:nvPicPr>
          <p:cNvPr id="39" name="object 3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3772719" y="1616486"/>
            <a:ext cx="343100" cy="191796"/>
          </a:xfrm>
          <a:prstGeom prst="rect">
            <a:avLst/>
          </a:prstGeom>
        </p:spPr>
      </p:pic>
      <p:sp>
        <p:nvSpPr>
          <p:cNvPr id="40" name="object 40"/>
          <p:cNvSpPr txBox="1"/>
          <p:nvPr/>
        </p:nvSpPr>
        <p:spPr>
          <a:xfrm>
            <a:off x="2744968" y="1014815"/>
            <a:ext cx="476297" cy="187641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indent="51373">
              <a:lnSpc>
                <a:spcPct val="107700"/>
              </a:lnSpc>
              <a:spcBef>
                <a:spcPts val="75"/>
              </a:spcBef>
            </a:pPr>
            <a:r>
              <a:rPr sz="549" spc="10" dirty="0">
                <a:latin typeface="Calibri"/>
                <a:cs typeface="Calibri"/>
              </a:rPr>
              <a:t>Cell </a:t>
            </a:r>
            <a:r>
              <a:rPr sz="549" spc="15" dirty="0">
                <a:latin typeface="Calibri"/>
                <a:cs typeface="Calibri"/>
              </a:rPr>
              <a:t>Sorting 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(HPC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or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blasts)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1419724" y="2424806"/>
            <a:ext cx="436976" cy="722374"/>
            <a:chOff x="1415837" y="2427795"/>
            <a:chExt cx="437515" cy="723265"/>
          </a:xfrm>
        </p:grpSpPr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15837" y="2427795"/>
              <a:ext cx="331606" cy="722769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53641" y="2554832"/>
              <a:ext cx="146912" cy="15194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582229" y="2765196"/>
              <a:ext cx="270776" cy="25618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1648632" y="2657387"/>
              <a:ext cx="41275" cy="91440"/>
            </a:xfrm>
            <a:custGeom>
              <a:avLst/>
              <a:gdLst/>
              <a:ahLst/>
              <a:cxnLst/>
              <a:rect l="l" t="t" r="r" b="b"/>
              <a:pathLst>
                <a:path w="41275" h="91439">
                  <a:moveTo>
                    <a:pt x="4356" y="0"/>
                  </a:moveTo>
                  <a:lnTo>
                    <a:pt x="2171" y="4864"/>
                  </a:lnTo>
                  <a:lnTo>
                    <a:pt x="0" y="9728"/>
                  </a:lnTo>
                  <a:lnTo>
                    <a:pt x="1282" y="14859"/>
                  </a:lnTo>
                  <a:lnTo>
                    <a:pt x="2565" y="19977"/>
                  </a:lnTo>
                  <a:lnTo>
                    <a:pt x="7683" y="27228"/>
                  </a:lnTo>
                  <a:lnTo>
                    <a:pt x="12039" y="30772"/>
                  </a:lnTo>
                  <a:lnTo>
                    <a:pt x="16395" y="34302"/>
                  </a:lnTo>
                  <a:lnTo>
                    <a:pt x="23571" y="32359"/>
                  </a:lnTo>
                  <a:lnTo>
                    <a:pt x="27419" y="36068"/>
                  </a:lnTo>
                  <a:lnTo>
                    <a:pt x="31267" y="39789"/>
                  </a:lnTo>
                  <a:lnTo>
                    <a:pt x="34340" y="47917"/>
                  </a:lnTo>
                  <a:lnTo>
                    <a:pt x="35102" y="53047"/>
                  </a:lnTo>
                  <a:lnTo>
                    <a:pt x="35877" y="58178"/>
                  </a:lnTo>
                  <a:lnTo>
                    <a:pt x="32804" y="62598"/>
                  </a:lnTo>
                  <a:lnTo>
                    <a:pt x="32029" y="66840"/>
                  </a:lnTo>
                  <a:lnTo>
                    <a:pt x="31267" y="71081"/>
                  </a:lnTo>
                  <a:lnTo>
                    <a:pt x="30238" y="75145"/>
                  </a:lnTo>
                  <a:lnTo>
                    <a:pt x="38315" y="90182"/>
                  </a:lnTo>
                  <a:lnTo>
                    <a:pt x="41262" y="91236"/>
                  </a:lnTo>
                </a:path>
              </a:pathLst>
            </a:custGeom>
            <a:ln w="4584">
              <a:solidFill>
                <a:srgbClr val="8C201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1959874" y="2567271"/>
            <a:ext cx="1284926" cy="369517"/>
          </a:xfrm>
          <a:prstGeom prst="rect">
            <a:avLst/>
          </a:prstGeom>
          <a:ln w="9169">
            <a:solidFill>
              <a:srgbClr val="5B9BD5"/>
            </a:solidFill>
          </a:ln>
        </p:spPr>
        <p:txBody>
          <a:bodyPr vert="horz" wrap="square" lIns="0" tIns="23466" rIns="0" bIns="0" rtlCol="0">
            <a:spAutoFit/>
          </a:bodyPr>
          <a:lstStyle/>
          <a:p>
            <a:pPr marL="1268" algn="ctr">
              <a:lnSpc>
                <a:spcPts val="914"/>
              </a:lnSpc>
              <a:spcBef>
                <a:spcPts val="185"/>
              </a:spcBef>
            </a:pPr>
            <a:r>
              <a:rPr sz="799" b="1" spc="-20" dirty="0">
                <a:latin typeface="Calibri"/>
                <a:cs typeface="Calibri"/>
              </a:rPr>
              <a:t>n=5</a:t>
            </a:r>
            <a:endParaRPr sz="799">
              <a:latin typeface="Calibri"/>
              <a:cs typeface="Calibri"/>
            </a:endParaRPr>
          </a:p>
          <a:p>
            <a:pPr marL="119870" marR="90696" algn="ctr">
              <a:lnSpc>
                <a:spcPts val="939"/>
              </a:lnSpc>
            </a:pPr>
            <a:r>
              <a:rPr sz="799" spc="-25" dirty="0">
                <a:latin typeface="Calibri"/>
                <a:cs typeface="Calibri"/>
              </a:rPr>
              <a:t>B</a:t>
            </a:r>
            <a:r>
              <a:rPr sz="799" spc="-5" dirty="0">
                <a:latin typeface="Calibri"/>
                <a:cs typeface="Calibri"/>
              </a:rPr>
              <a:t>M</a:t>
            </a:r>
            <a:r>
              <a:rPr sz="799" spc="-40" dirty="0">
                <a:latin typeface="Calibri"/>
                <a:cs typeface="Calibri"/>
              </a:rPr>
              <a:t> 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5" dirty="0">
                <a:latin typeface="Calibri"/>
                <a:cs typeface="Calibri"/>
              </a:rPr>
              <a:t>d</a:t>
            </a:r>
            <a:r>
              <a:rPr sz="799" spc="-30" dirty="0">
                <a:latin typeface="Calibri"/>
                <a:cs typeface="Calibri"/>
              </a:rPr>
              <a:t> P</a:t>
            </a:r>
            <a:r>
              <a:rPr sz="799" spc="-5" dirty="0">
                <a:latin typeface="Calibri"/>
                <a:cs typeface="Calibri"/>
              </a:rPr>
              <a:t>B</a:t>
            </a:r>
            <a:r>
              <a:rPr sz="799" spc="-30" dirty="0">
                <a:latin typeface="Calibri"/>
                <a:cs typeface="Calibri"/>
              </a:rPr>
              <a:t> </a:t>
            </a:r>
            <a:r>
              <a:rPr sz="799" b="1" spc="-25" dirty="0">
                <a:latin typeface="Calibri"/>
                <a:cs typeface="Calibri"/>
              </a:rPr>
              <a:t>Y</a:t>
            </a:r>
            <a:r>
              <a:rPr sz="799" b="1" spc="-30" dirty="0">
                <a:latin typeface="Calibri"/>
                <a:cs typeface="Calibri"/>
              </a:rPr>
              <a:t>OU</a:t>
            </a:r>
            <a:r>
              <a:rPr sz="799" b="1" spc="-35" dirty="0">
                <a:latin typeface="Calibri"/>
                <a:cs typeface="Calibri"/>
              </a:rPr>
              <a:t>N</a:t>
            </a:r>
            <a:r>
              <a:rPr sz="799" b="1" spc="-5" dirty="0">
                <a:latin typeface="Calibri"/>
                <a:cs typeface="Calibri"/>
              </a:rPr>
              <a:t>G</a:t>
            </a:r>
            <a:r>
              <a:rPr sz="799" b="1" spc="-30" dirty="0">
                <a:latin typeface="Calibri"/>
                <a:cs typeface="Calibri"/>
              </a:rPr>
              <a:t> </a:t>
            </a:r>
            <a:r>
              <a:rPr sz="799" spc="-30" dirty="0">
                <a:latin typeface="Calibri"/>
                <a:cs typeface="Calibri"/>
              </a:rPr>
              <a:t>h</a:t>
            </a:r>
            <a:r>
              <a:rPr sz="799" spc="-25" dirty="0">
                <a:latin typeface="Calibri"/>
                <a:cs typeface="Calibri"/>
              </a:rPr>
              <a:t>ea</a:t>
            </a:r>
            <a:r>
              <a:rPr sz="799" spc="-20" dirty="0">
                <a:latin typeface="Calibri"/>
                <a:cs typeface="Calibri"/>
              </a:rPr>
              <a:t>lt</a:t>
            </a:r>
            <a:r>
              <a:rPr sz="799" spc="-30" dirty="0">
                <a:latin typeface="Calibri"/>
                <a:cs typeface="Calibri"/>
              </a:rPr>
              <a:t>hy  </a:t>
            </a:r>
            <a:r>
              <a:rPr sz="799" spc="-25" dirty="0">
                <a:latin typeface="Calibri"/>
                <a:cs typeface="Calibri"/>
              </a:rPr>
              <a:t>donors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912579" y="3355891"/>
            <a:ext cx="1376253" cy="252962"/>
          </a:xfrm>
          <a:prstGeom prst="rect">
            <a:avLst/>
          </a:prstGeom>
          <a:ln w="9169">
            <a:solidFill>
              <a:srgbClr val="5B9BD5"/>
            </a:solidFill>
          </a:ln>
        </p:spPr>
        <p:txBody>
          <a:bodyPr vert="horz" wrap="square" lIns="0" tIns="22198" rIns="0" bIns="0" rtlCol="0">
            <a:spAutoFit/>
          </a:bodyPr>
          <a:lstStyle/>
          <a:p>
            <a:pPr marL="1268" algn="ctr">
              <a:lnSpc>
                <a:spcPts val="914"/>
              </a:lnSpc>
              <a:spcBef>
                <a:spcPts val="175"/>
              </a:spcBef>
            </a:pPr>
            <a:r>
              <a:rPr sz="799" b="1" spc="-20" dirty="0">
                <a:latin typeface="Calibri"/>
                <a:cs typeface="Calibri"/>
              </a:rPr>
              <a:t>n=5</a:t>
            </a:r>
            <a:endParaRPr sz="799">
              <a:latin typeface="Calibri"/>
              <a:cs typeface="Calibri"/>
            </a:endParaRPr>
          </a:p>
          <a:p>
            <a:pPr marL="1268" algn="ctr">
              <a:lnSpc>
                <a:spcPts val="914"/>
              </a:lnSpc>
            </a:pPr>
            <a:r>
              <a:rPr sz="799" spc="-30" dirty="0">
                <a:latin typeface="Calibri"/>
                <a:cs typeface="Calibri"/>
              </a:rPr>
              <a:t>P</a:t>
            </a:r>
            <a:r>
              <a:rPr sz="799" spc="-5" dirty="0">
                <a:latin typeface="Calibri"/>
                <a:cs typeface="Calibri"/>
              </a:rPr>
              <a:t>B</a:t>
            </a:r>
            <a:r>
              <a:rPr sz="799" spc="-30" dirty="0">
                <a:latin typeface="Calibri"/>
                <a:cs typeface="Calibri"/>
              </a:rPr>
              <a:t> o</a:t>
            </a:r>
            <a:r>
              <a:rPr sz="799" spc="-5" dirty="0">
                <a:latin typeface="Calibri"/>
                <a:cs typeface="Calibri"/>
              </a:rPr>
              <a:t>f</a:t>
            </a:r>
            <a:r>
              <a:rPr sz="799" spc="-20" dirty="0">
                <a:latin typeface="Calibri"/>
                <a:cs typeface="Calibri"/>
              </a:rPr>
              <a:t> </a:t>
            </a:r>
            <a:r>
              <a:rPr sz="799" b="1" spc="-25" dirty="0">
                <a:latin typeface="Calibri"/>
                <a:cs typeface="Calibri"/>
              </a:rPr>
              <a:t>E</a:t>
            </a:r>
            <a:r>
              <a:rPr sz="799" b="1" spc="-20" dirty="0">
                <a:latin typeface="Calibri"/>
                <a:cs typeface="Calibri"/>
              </a:rPr>
              <a:t>L</a:t>
            </a:r>
            <a:r>
              <a:rPr sz="799" b="1" spc="-30" dirty="0">
                <a:latin typeface="Calibri"/>
                <a:cs typeface="Calibri"/>
              </a:rPr>
              <a:t>D</a:t>
            </a:r>
            <a:r>
              <a:rPr sz="799" b="1" spc="-25" dirty="0">
                <a:latin typeface="Calibri"/>
                <a:cs typeface="Calibri"/>
              </a:rPr>
              <a:t>E</a:t>
            </a:r>
            <a:r>
              <a:rPr sz="799" b="1" spc="-30" dirty="0">
                <a:latin typeface="Calibri"/>
                <a:cs typeface="Calibri"/>
              </a:rPr>
              <a:t>R</a:t>
            </a:r>
            <a:r>
              <a:rPr sz="799" b="1" spc="-20" dirty="0">
                <a:latin typeface="Calibri"/>
                <a:cs typeface="Calibri"/>
              </a:rPr>
              <a:t>L</a:t>
            </a:r>
            <a:r>
              <a:rPr sz="799" b="1" spc="-5" dirty="0">
                <a:latin typeface="Calibri"/>
                <a:cs typeface="Calibri"/>
              </a:rPr>
              <a:t>Y</a:t>
            </a:r>
            <a:r>
              <a:rPr sz="799" b="1" spc="-25" dirty="0">
                <a:latin typeface="Calibri"/>
                <a:cs typeface="Calibri"/>
              </a:rPr>
              <a:t> </a:t>
            </a:r>
            <a:r>
              <a:rPr sz="799" spc="-30" dirty="0">
                <a:latin typeface="Calibri"/>
                <a:cs typeface="Calibri"/>
              </a:rPr>
              <a:t>h</a:t>
            </a:r>
            <a:r>
              <a:rPr sz="799" spc="-25" dirty="0">
                <a:latin typeface="Calibri"/>
                <a:cs typeface="Calibri"/>
              </a:rPr>
              <a:t>ea</a:t>
            </a:r>
            <a:r>
              <a:rPr sz="799" spc="-20" dirty="0">
                <a:latin typeface="Calibri"/>
                <a:cs typeface="Calibri"/>
              </a:rPr>
              <a:t>lt</a:t>
            </a:r>
            <a:r>
              <a:rPr sz="799" spc="-30" dirty="0">
                <a:latin typeface="Calibri"/>
                <a:cs typeface="Calibri"/>
              </a:rPr>
              <a:t>h</a:t>
            </a:r>
            <a:r>
              <a:rPr sz="799" spc="-5" dirty="0">
                <a:latin typeface="Calibri"/>
                <a:cs typeface="Calibri"/>
              </a:rPr>
              <a:t>y</a:t>
            </a:r>
            <a:r>
              <a:rPr sz="799" spc="-30" dirty="0">
                <a:latin typeface="Calibri"/>
                <a:cs typeface="Calibri"/>
              </a:rPr>
              <a:t> dono</a:t>
            </a:r>
            <a:r>
              <a:rPr sz="799" spc="-20" dirty="0">
                <a:latin typeface="Calibri"/>
                <a:cs typeface="Calibri"/>
              </a:rPr>
              <a:t>r</a:t>
            </a:r>
            <a:r>
              <a:rPr sz="799" spc="-5" dirty="0">
                <a:latin typeface="Calibri"/>
                <a:cs typeface="Calibri"/>
              </a:rPr>
              <a:t>s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019194" y="2212573"/>
            <a:ext cx="915811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5" dirty="0">
                <a:solidFill>
                  <a:srgbClr val="00B0F0"/>
                </a:solidFill>
                <a:latin typeface="Calibri"/>
                <a:cs typeface="Calibri"/>
              </a:rPr>
              <a:t>Healthy</a:t>
            </a:r>
            <a:r>
              <a:rPr sz="1049" b="1" spc="30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0B0F0"/>
                </a:solidFill>
                <a:latin typeface="Calibri"/>
                <a:cs typeface="Calibri"/>
              </a:rPr>
              <a:t>Donors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1391144" y="3194924"/>
            <a:ext cx="410339" cy="797846"/>
            <a:chOff x="1387221" y="3198863"/>
            <a:chExt cx="410845" cy="798830"/>
          </a:xfrm>
        </p:grpSpPr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387221" y="3198863"/>
              <a:ext cx="353275" cy="798704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640116" y="3339672"/>
              <a:ext cx="157416" cy="16703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635239" y="3452577"/>
              <a:ext cx="44450" cy="100965"/>
            </a:xfrm>
            <a:custGeom>
              <a:avLst/>
              <a:gdLst/>
              <a:ahLst/>
              <a:cxnLst/>
              <a:rect l="l" t="t" r="r" b="b"/>
              <a:pathLst>
                <a:path w="44450" h="100964">
                  <a:moveTo>
                    <a:pt x="4635" y="0"/>
                  </a:moveTo>
                  <a:lnTo>
                    <a:pt x="2311" y="5372"/>
                  </a:lnTo>
                  <a:lnTo>
                    <a:pt x="0" y="10744"/>
                  </a:lnTo>
                  <a:lnTo>
                    <a:pt x="1358" y="16408"/>
                  </a:lnTo>
                  <a:lnTo>
                    <a:pt x="2730" y="22085"/>
                  </a:lnTo>
                  <a:lnTo>
                    <a:pt x="8178" y="30086"/>
                  </a:lnTo>
                  <a:lnTo>
                    <a:pt x="12827" y="33997"/>
                  </a:lnTo>
                  <a:lnTo>
                    <a:pt x="17462" y="37909"/>
                  </a:lnTo>
                  <a:lnTo>
                    <a:pt x="38214" y="64287"/>
                  </a:lnTo>
                  <a:lnTo>
                    <a:pt x="34937" y="69164"/>
                  </a:lnTo>
                  <a:lnTo>
                    <a:pt x="34124" y="73863"/>
                  </a:lnTo>
                  <a:lnTo>
                    <a:pt x="33299" y="78549"/>
                  </a:lnTo>
                  <a:lnTo>
                    <a:pt x="32207" y="83045"/>
                  </a:lnTo>
                  <a:lnTo>
                    <a:pt x="32486" y="86753"/>
                  </a:lnTo>
                  <a:lnTo>
                    <a:pt x="32753" y="90462"/>
                  </a:lnTo>
                  <a:lnTo>
                    <a:pt x="33845" y="93789"/>
                  </a:lnTo>
                  <a:lnTo>
                    <a:pt x="35763" y="96139"/>
                  </a:lnTo>
                  <a:lnTo>
                    <a:pt x="37668" y="98475"/>
                  </a:lnTo>
                  <a:lnTo>
                    <a:pt x="40817" y="99644"/>
                  </a:lnTo>
                  <a:lnTo>
                    <a:pt x="43954" y="100825"/>
                  </a:lnTo>
                </a:path>
              </a:pathLst>
            </a:custGeom>
            <a:ln w="4584">
              <a:solidFill>
                <a:srgbClr val="8C201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53" name="object 53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4858617" y="3334839"/>
            <a:ext cx="298390" cy="719810"/>
          </a:xfrm>
          <a:prstGeom prst="rect">
            <a:avLst/>
          </a:prstGeom>
        </p:spPr>
      </p:pic>
      <p:sp>
        <p:nvSpPr>
          <p:cNvPr id="54" name="object 54"/>
          <p:cNvSpPr txBox="1"/>
          <p:nvPr/>
        </p:nvSpPr>
        <p:spPr>
          <a:xfrm>
            <a:off x="5511469" y="2915232"/>
            <a:ext cx="535280" cy="484151"/>
          </a:xfrm>
          <a:prstGeom prst="rect">
            <a:avLst/>
          </a:prstGeom>
          <a:ln w="9169">
            <a:solidFill>
              <a:srgbClr val="ED7D31"/>
            </a:solidFill>
          </a:ln>
        </p:spPr>
        <p:txBody>
          <a:bodyPr vert="horz" wrap="square" lIns="0" tIns="22832" rIns="0" bIns="0" rtlCol="0">
            <a:spAutoFit/>
          </a:bodyPr>
          <a:lstStyle/>
          <a:p>
            <a:pPr marL="168073">
              <a:lnSpc>
                <a:spcPts val="914"/>
              </a:lnSpc>
              <a:spcBef>
                <a:spcPts val="180"/>
              </a:spcBef>
            </a:pPr>
            <a:r>
              <a:rPr sz="799" b="1" spc="-20" dirty="0">
                <a:latin typeface="Calibri"/>
                <a:cs typeface="Calibri"/>
              </a:rPr>
              <a:t>n=20</a:t>
            </a:r>
            <a:endParaRPr sz="799">
              <a:latin typeface="Calibri"/>
              <a:cs typeface="Calibri"/>
            </a:endParaRPr>
          </a:p>
          <a:p>
            <a:pPr marL="164902" marR="94501" indent="-39323">
              <a:lnSpc>
                <a:spcPts val="939"/>
              </a:lnSpc>
            </a:pPr>
            <a:r>
              <a:rPr sz="799" spc="-25" dirty="0">
                <a:latin typeface="Calibri"/>
                <a:cs typeface="Calibri"/>
              </a:rPr>
              <a:t>B</a:t>
            </a:r>
            <a:r>
              <a:rPr sz="799" spc="-5" dirty="0">
                <a:latin typeface="Calibri"/>
                <a:cs typeface="Calibri"/>
              </a:rPr>
              <a:t>M</a:t>
            </a:r>
            <a:r>
              <a:rPr sz="799" spc="-40" dirty="0">
                <a:latin typeface="Calibri"/>
                <a:cs typeface="Calibri"/>
              </a:rPr>
              <a:t> 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5" dirty="0">
                <a:latin typeface="Calibri"/>
                <a:cs typeface="Calibri"/>
              </a:rPr>
              <a:t>d  </a:t>
            </a:r>
            <a:r>
              <a:rPr sz="799" spc="-30" dirty="0">
                <a:latin typeface="Calibri"/>
                <a:cs typeface="Calibri"/>
              </a:rPr>
              <a:t>P</a:t>
            </a:r>
            <a:r>
              <a:rPr sz="799" spc="-5" dirty="0">
                <a:latin typeface="Calibri"/>
                <a:cs typeface="Calibri"/>
              </a:rPr>
              <a:t>B</a:t>
            </a:r>
            <a:r>
              <a:rPr sz="799" spc="-30" dirty="0">
                <a:latin typeface="Calibri"/>
                <a:cs typeface="Calibri"/>
              </a:rPr>
              <a:t> of  </a:t>
            </a:r>
            <a:r>
              <a:rPr sz="799" b="1" spc="-30" dirty="0">
                <a:latin typeface="Calibri"/>
                <a:cs typeface="Calibri"/>
              </a:rPr>
              <a:t>AML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370644" y="2373056"/>
            <a:ext cx="374189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10782" algn="ctr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n=10</a:t>
            </a:r>
            <a:endParaRPr sz="649">
              <a:latin typeface="Calibri"/>
              <a:cs typeface="Calibri"/>
            </a:endParaRPr>
          </a:p>
          <a:p>
            <a:pPr algn="ctr">
              <a:spcBef>
                <a:spcPts val="15"/>
              </a:spcBef>
            </a:pPr>
            <a:r>
              <a:rPr sz="649" spc="-5" dirty="0">
                <a:latin typeface="Calibri"/>
                <a:cs typeface="Calibri"/>
              </a:rPr>
              <a:t>Diagnostic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818455" y="3094154"/>
            <a:ext cx="368481" cy="31264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9957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n=10</a:t>
            </a:r>
            <a:endParaRPr sz="649">
              <a:latin typeface="Calibri"/>
              <a:cs typeface="Calibri"/>
            </a:endParaRPr>
          </a:p>
          <a:p>
            <a:pPr marL="12685" marR="5074" indent="94501">
              <a:lnSpc>
                <a:spcPct val="102200"/>
              </a:lnSpc>
            </a:pPr>
            <a:r>
              <a:rPr sz="649" spc="-5" dirty="0">
                <a:latin typeface="Calibri"/>
                <a:cs typeface="Calibri"/>
              </a:rPr>
              <a:t>After 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tr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5" dirty="0">
                <a:latin typeface="Calibri"/>
                <a:cs typeface="Calibri"/>
              </a:rPr>
              <a:t>at</a:t>
            </a:r>
            <a:r>
              <a:rPr sz="649" dirty="0">
                <a:latin typeface="Calibri"/>
                <a:cs typeface="Calibri"/>
              </a:rPr>
              <a:t>ment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4960217" y="3212150"/>
            <a:ext cx="531475" cy="720472"/>
            <a:chOff x="4960696" y="3216111"/>
            <a:chExt cx="532130" cy="721360"/>
          </a:xfrm>
        </p:grpSpPr>
        <p:sp>
          <p:nvSpPr>
            <p:cNvPr id="58" name="object 58"/>
            <p:cNvSpPr/>
            <p:nvPr/>
          </p:nvSpPr>
          <p:spPr>
            <a:xfrm>
              <a:off x="5243813" y="3216111"/>
              <a:ext cx="248920" cy="279400"/>
            </a:xfrm>
            <a:custGeom>
              <a:avLst/>
              <a:gdLst/>
              <a:ahLst/>
              <a:cxnLst/>
              <a:rect l="l" t="t" r="r" b="b"/>
              <a:pathLst>
                <a:path w="248920" h="279400">
                  <a:moveTo>
                    <a:pt x="15976" y="219989"/>
                  </a:moveTo>
                  <a:lnTo>
                    <a:pt x="0" y="279400"/>
                  </a:lnTo>
                  <a:lnTo>
                    <a:pt x="57111" y="256527"/>
                  </a:lnTo>
                  <a:lnTo>
                    <a:pt x="45973" y="246634"/>
                  </a:lnTo>
                  <a:lnTo>
                    <a:pt x="32169" y="246634"/>
                  </a:lnTo>
                  <a:lnTo>
                    <a:pt x="28740" y="243586"/>
                  </a:lnTo>
                  <a:lnTo>
                    <a:pt x="34827" y="236733"/>
                  </a:lnTo>
                  <a:lnTo>
                    <a:pt x="15976" y="219989"/>
                  </a:lnTo>
                  <a:close/>
                </a:path>
                <a:path w="248920" h="279400">
                  <a:moveTo>
                    <a:pt x="34827" y="236733"/>
                  </a:moveTo>
                  <a:lnTo>
                    <a:pt x="28740" y="243586"/>
                  </a:lnTo>
                  <a:lnTo>
                    <a:pt x="32169" y="246634"/>
                  </a:lnTo>
                  <a:lnTo>
                    <a:pt x="38257" y="239779"/>
                  </a:lnTo>
                  <a:lnTo>
                    <a:pt x="34827" y="236733"/>
                  </a:lnTo>
                  <a:close/>
                </a:path>
                <a:path w="248920" h="279400">
                  <a:moveTo>
                    <a:pt x="38257" y="239779"/>
                  </a:moveTo>
                  <a:lnTo>
                    <a:pt x="32169" y="246634"/>
                  </a:lnTo>
                  <a:lnTo>
                    <a:pt x="45973" y="246634"/>
                  </a:lnTo>
                  <a:lnTo>
                    <a:pt x="38257" y="239779"/>
                  </a:lnTo>
                  <a:close/>
                </a:path>
                <a:path w="248920" h="279400">
                  <a:moveTo>
                    <a:pt x="245110" y="0"/>
                  </a:moveTo>
                  <a:lnTo>
                    <a:pt x="34827" y="236733"/>
                  </a:lnTo>
                  <a:lnTo>
                    <a:pt x="38257" y="239779"/>
                  </a:lnTo>
                  <a:lnTo>
                    <a:pt x="248539" y="3047"/>
                  </a:lnTo>
                  <a:lnTo>
                    <a:pt x="24511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9" name="object 5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81371" y="3497910"/>
              <a:ext cx="126123" cy="138760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5078157" y="3590800"/>
              <a:ext cx="34925" cy="84455"/>
            </a:xfrm>
            <a:custGeom>
              <a:avLst/>
              <a:gdLst/>
              <a:ahLst/>
              <a:cxnLst/>
              <a:rect l="l" t="t" r="r" b="b"/>
              <a:pathLst>
                <a:path w="34925" h="84454">
                  <a:moveTo>
                    <a:pt x="3683" y="0"/>
                  </a:moveTo>
                  <a:lnTo>
                    <a:pt x="1841" y="4495"/>
                  </a:lnTo>
                  <a:lnTo>
                    <a:pt x="0" y="8991"/>
                  </a:lnTo>
                  <a:lnTo>
                    <a:pt x="1079" y="13728"/>
                  </a:lnTo>
                  <a:lnTo>
                    <a:pt x="2159" y="18465"/>
                  </a:lnTo>
                  <a:lnTo>
                    <a:pt x="6502" y="25171"/>
                  </a:lnTo>
                  <a:lnTo>
                    <a:pt x="10185" y="28448"/>
                  </a:lnTo>
                  <a:lnTo>
                    <a:pt x="13881" y="31711"/>
                  </a:lnTo>
                  <a:lnTo>
                    <a:pt x="19951" y="29908"/>
                  </a:lnTo>
                  <a:lnTo>
                    <a:pt x="23202" y="33350"/>
                  </a:lnTo>
                  <a:lnTo>
                    <a:pt x="26466" y="36779"/>
                  </a:lnTo>
                  <a:lnTo>
                    <a:pt x="29070" y="44297"/>
                  </a:lnTo>
                  <a:lnTo>
                    <a:pt x="29718" y="49034"/>
                  </a:lnTo>
                  <a:lnTo>
                    <a:pt x="30365" y="53771"/>
                  </a:lnTo>
                  <a:lnTo>
                    <a:pt x="27762" y="57861"/>
                  </a:lnTo>
                  <a:lnTo>
                    <a:pt x="27114" y="61785"/>
                  </a:lnTo>
                  <a:lnTo>
                    <a:pt x="26466" y="65709"/>
                  </a:lnTo>
                  <a:lnTo>
                    <a:pt x="25590" y="69469"/>
                  </a:lnTo>
                  <a:lnTo>
                    <a:pt x="32423" y="83362"/>
                  </a:lnTo>
                  <a:lnTo>
                    <a:pt x="34925" y="84340"/>
                  </a:lnTo>
                </a:path>
              </a:pathLst>
            </a:custGeom>
            <a:ln w="4584">
              <a:solidFill>
                <a:srgbClr val="8C201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960696" y="3661371"/>
              <a:ext cx="30149" cy="37934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041023" y="3763073"/>
              <a:ext cx="184106" cy="174155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4387697" y="2626338"/>
            <a:ext cx="1102905" cy="722374"/>
            <a:chOff x="4387469" y="2629576"/>
            <a:chExt cx="1104265" cy="723265"/>
          </a:xfrm>
        </p:grpSpPr>
        <p:sp>
          <p:nvSpPr>
            <p:cNvPr id="64" name="object 64"/>
            <p:cNvSpPr/>
            <p:nvPr/>
          </p:nvSpPr>
          <p:spPr>
            <a:xfrm>
              <a:off x="4809953" y="2629576"/>
              <a:ext cx="681990" cy="316230"/>
            </a:xfrm>
            <a:custGeom>
              <a:avLst/>
              <a:gdLst/>
              <a:ahLst/>
              <a:cxnLst/>
              <a:rect l="l" t="t" r="r" b="b"/>
              <a:pathLst>
                <a:path w="681989" h="316230">
                  <a:moveTo>
                    <a:pt x="50984" y="22933"/>
                  </a:moveTo>
                  <a:lnTo>
                    <a:pt x="49073" y="27102"/>
                  </a:lnTo>
                  <a:lnTo>
                    <a:pt x="679729" y="316077"/>
                  </a:lnTo>
                  <a:lnTo>
                    <a:pt x="681634" y="311912"/>
                  </a:lnTo>
                  <a:lnTo>
                    <a:pt x="50984" y="22933"/>
                  </a:lnTo>
                  <a:close/>
                </a:path>
                <a:path w="681989" h="316230">
                  <a:moveTo>
                    <a:pt x="61493" y="0"/>
                  </a:moveTo>
                  <a:lnTo>
                    <a:pt x="0" y="2095"/>
                  </a:lnTo>
                  <a:lnTo>
                    <a:pt x="38569" y="50025"/>
                  </a:lnTo>
                  <a:lnTo>
                    <a:pt x="49073" y="27102"/>
                  </a:lnTo>
                  <a:lnTo>
                    <a:pt x="40728" y="23279"/>
                  </a:lnTo>
                  <a:lnTo>
                    <a:pt x="42646" y="19113"/>
                  </a:lnTo>
                  <a:lnTo>
                    <a:pt x="52734" y="19113"/>
                  </a:lnTo>
                  <a:lnTo>
                    <a:pt x="61493" y="0"/>
                  </a:lnTo>
                  <a:close/>
                </a:path>
                <a:path w="681989" h="316230">
                  <a:moveTo>
                    <a:pt x="42646" y="19113"/>
                  </a:moveTo>
                  <a:lnTo>
                    <a:pt x="40728" y="23279"/>
                  </a:lnTo>
                  <a:lnTo>
                    <a:pt x="49073" y="27102"/>
                  </a:lnTo>
                  <a:lnTo>
                    <a:pt x="50984" y="22933"/>
                  </a:lnTo>
                  <a:lnTo>
                    <a:pt x="42646" y="19113"/>
                  </a:lnTo>
                  <a:close/>
                </a:path>
                <a:path w="681989" h="316230">
                  <a:moveTo>
                    <a:pt x="52734" y="19113"/>
                  </a:moveTo>
                  <a:lnTo>
                    <a:pt x="42646" y="19113"/>
                  </a:lnTo>
                  <a:lnTo>
                    <a:pt x="50984" y="22933"/>
                  </a:lnTo>
                  <a:lnTo>
                    <a:pt x="52734" y="19113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5" name="object 6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843878" y="2805772"/>
              <a:ext cx="199774" cy="209778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387469" y="2631669"/>
              <a:ext cx="298758" cy="72069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606836" y="2787434"/>
              <a:ext cx="125881" cy="137287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603372" y="2880352"/>
              <a:ext cx="34925" cy="83820"/>
            </a:xfrm>
            <a:custGeom>
              <a:avLst/>
              <a:gdLst/>
              <a:ahLst/>
              <a:cxnLst/>
              <a:rect l="l" t="t" r="r" b="b"/>
              <a:pathLst>
                <a:path w="34925" h="83819">
                  <a:moveTo>
                    <a:pt x="3683" y="0"/>
                  </a:moveTo>
                  <a:lnTo>
                    <a:pt x="1841" y="4445"/>
                  </a:lnTo>
                  <a:lnTo>
                    <a:pt x="0" y="8877"/>
                  </a:lnTo>
                  <a:lnTo>
                    <a:pt x="1079" y="13563"/>
                  </a:lnTo>
                  <a:lnTo>
                    <a:pt x="2159" y="18249"/>
                  </a:lnTo>
                  <a:lnTo>
                    <a:pt x="6502" y="24866"/>
                  </a:lnTo>
                  <a:lnTo>
                    <a:pt x="10185" y="28092"/>
                  </a:lnTo>
                  <a:lnTo>
                    <a:pt x="13881" y="31318"/>
                  </a:lnTo>
                  <a:lnTo>
                    <a:pt x="19951" y="29540"/>
                  </a:lnTo>
                  <a:lnTo>
                    <a:pt x="23202" y="32931"/>
                  </a:lnTo>
                  <a:lnTo>
                    <a:pt x="26466" y="36322"/>
                  </a:lnTo>
                  <a:lnTo>
                    <a:pt x="29070" y="43751"/>
                  </a:lnTo>
                  <a:lnTo>
                    <a:pt x="29718" y="48437"/>
                  </a:lnTo>
                  <a:lnTo>
                    <a:pt x="30365" y="53111"/>
                  </a:lnTo>
                  <a:lnTo>
                    <a:pt x="27762" y="57150"/>
                  </a:lnTo>
                  <a:lnTo>
                    <a:pt x="27114" y="61023"/>
                  </a:lnTo>
                  <a:lnTo>
                    <a:pt x="26466" y="64897"/>
                  </a:lnTo>
                  <a:lnTo>
                    <a:pt x="25590" y="68618"/>
                  </a:lnTo>
                  <a:lnTo>
                    <a:pt x="25806" y="71678"/>
                  </a:lnTo>
                  <a:lnTo>
                    <a:pt x="26022" y="74752"/>
                  </a:lnTo>
                  <a:lnTo>
                    <a:pt x="26898" y="77495"/>
                  </a:lnTo>
                  <a:lnTo>
                    <a:pt x="28409" y="79438"/>
                  </a:lnTo>
                  <a:lnTo>
                    <a:pt x="29933" y="81368"/>
                  </a:lnTo>
                  <a:lnTo>
                    <a:pt x="32423" y="82334"/>
                  </a:lnTo>
                  <a:lnTo>
                    <a:pt x="34925" y="83312"/>
                  </a:lnTo>
                </a:path>
              </a:pathLst>
            </a:custGeom>
            <a:ln w="4584">
              <a:solidFill>
                <a:srgbClr val="8C201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9" name="object 6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744961" y="2907017"/>
              <a:ext cx="216979" cy="260334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564672" y="2969044"/>
              <a:ext cx="184093" cy="174167"/>
            </a:xfrm>
            <a:prstGeom prst="rect">
              <a:avLst/>
            </a:prstGeom>
          </p:spPr>
        </p:pic>
      </p:grpSp>
      <p:sp>
        <p:nvSpPr>
          <p:cNvPr id="71" name="object 71"/>
          <p:cNvSpPr txBox="1"/>
          <p:nvPr/>
        </p:nvSpPr>
        <p:spPr>
          <a:xfrm>
            <a:off x="6010924" y="2183994"/>
            <a:ext cx="48771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-10" dirty="0">
                <a:solidFill>
                  <a:srgbClr val="FF0000"/>
                </a:solidFill>
                <a:latin typeface="Calibri"/>
                <a:cs typeface="Calibri"/>
              </a:rPr>
              <a:t>P</a:t>
            </a:r>
            <a:r>
              <a:rPr sz="1049" b="1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1049" b="1" spc="10" dirty="0">
                <a:solidFill>
                  <a:srgbClr val="FF0000"/>
                </a:solidFill>
                <a:latin typeface="Calibri"/>
                <a:cs typeface="Calibri"/>
              </a:rPr>
              <a:t>t</a:t>
            </a:r>
            <a:r>
              <a:rPr sz="1049" b="1" spc="5" dirty="0">
                <a:solidFill>
                  <a:srgbClr val="FF0000"/>
                </a:solidFill>
                <a:latin typeface="Calibri"/>
                <a:cs typeface="Calibri"/>
              </a:rPr>
              <a:t>ie</a:t>
            </a:r>
            <a:r>
              <a:rPr sz="1049" b="1" dirty="0">
                <a:solidFill>
                  <a:srgbClr val="FF0000"/>
                </a:solidFill>
                <a:latin typeface="Calibri"/>
                <a:cs typeface="Calibri"/>
              </a:rPr>
              <a:t>n</a:t>
            </a:r>
            <a:r>
              <a:rPr sz="1049" b="1" spc="10" dirty="0">
                <a:solidFill>
                  <a:srgbClr val="FF0000"/>
                </a:solidFill>
                <a:latin typeface="Calibri"/>
                <a:cs typeface="Calibri"/>
              </a:rPr>
              <a:t>ts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999516" y="2943436"/>
            <a:ext cx="765501" cy="369517"/>
          </a:xfrm>
          <a:prstGeom prst="rect">
            <a:avLst/>
          </a:prstGeom>
          <a:ln w="9169">
            <a:solidFill>
              <a:srgbClr val="ED7D31"/>
            </a:solidFill>
          </a:ln>
        </p:spPr>
        <p:txBody>
          <a:bodyPr vert="horz" wrap="square" lIns="0" tIns="23466" rIns="0" bIns="0" rtlCol="0">
            <a:spAutoFit/>
          </a:bodyPr>
          <a:lstStyle/>
          <a:p>
            <a:pPr marL="1268" algn="ctr">
              <a:lnSpc>
                <a:spcPts val="914"/>
              </a:lnSpc>
              <a:spcBef>
                <a:spcPts val="185"/>
              </a:spcBef>
            </a:pPr>
            <a:r>
              <a:rPr sz="799" b="1" spc="-20" dirty="0">
                <a:latin typeface="Calibri"/>
                <a:cs typeface="Calibri"/>
              </a:rPr>
              <a:t>n=10</a:t>
            </a:r>
            <a:endParaRPr sz="799">
              <a:latin typeface="Calibri"/>
              <a:cs typeface="Calibri"/>
            </a:endParaRPr>
          </a:p>
          <a:p>
            <a:pPr marL="19661" algn="ctr">
              <a:lnSpc>
                <a:spcPts val="899"/>
              </a:lnSpc>
            </a:pPr>
            <a:r>
              <a:rPr sz="799" spc="-25" dirty="0">
                <a:latin typeface="Calibri"/>
                <a:cs typeface="Calibri"/>
              </a:rPr>
              <a:t>B</a:t>
            </a:r>
            <a:r>
              <a:rPr sz="799" spc="-5" dirty="0">
                <a:latin typeface="Calibri"/>
                <a:cs typeface="Calibri"/>
              </a:rPr>
              <a:t>M</a:t>
            </a:r>
            <a:r>
              <a:rPr sz="799" spc="-40" dirty="0">
                <a:latin typeface="Calibri"/>
                <a:cs typeface="Calibri"/>
              </a:rPr>
              <a:t> </a:t>
            </a:r>
            <a:r>
              <a:rPr sz="799" spc="-25" dirty="0">
                <a:latin typeface="Calibri"/>
                <a:cs typeface="Calibri"/>
              </a:rPr>
              <a:t>a</a:t>
            </a:r>
            <a:r>
              <a:rPr sz="799" spc="-30" dirty="0">
                <a:latin typeface="Calibri"/>
                <a:cs typeface="Calibri"/>
              </a:rPr>
              <a:t>n</a:t>
            </a:r>
            <a:r>
              <a:rPr sz="799" spc="-5" dirty="0">
                <a:latin typeface="Calibri"/>
                <a:cs typeface="Calibri"/>
              </a:rPr>
              <a:t>d</a:t>
            </a:r>
            <a:r>
              <a:rPr sz="799" spc="-30" dirty="0">
                <a:latin typeface="Calibri"/>
                <a:cs typeface="Calibri"/>
              </a:rPr>
              <a:t> P</a:t>
            </a:r>
            <a:r>
              <a:rPr sz="799" spc="-5" dirty="0">
                <a:latin typeface="Calibri"/>
                <a:cs typeface="Calibri"/>
              </a:rPr>
              <a:t>B</a:t>
            </a:r>
            <a:r>
              <a:rPr sz="799" spc="-30" dirty="0">
                <a:latin typeface="Calibri"/>
                <a:cs typeface="Calibri"/>
              </a:rPr>
              <a:t> of</a:t>
            </a:r>
            <a:endParaRPr sz="799">
              <a:latin typeface="Calibri"/>
              <a:cs typeface="Calibri"/>
            </a:endParaRPr>
          </a:p>
          <a:p>
            <a:pPr marL="1903" algn="ctr">
              <a:lnSpc>
                <a:spcPts val="949"/>
              </a:lnSpc>
            </a:pPr>
            <a:r>
              <a:rPr sz="799" b="1" spc="-30" dirty="0">
                <a:latin typeface="Calibri"/>
                <a:cs typeface="Calibri"/>
              </a:rPr>
              <a:t>MDS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6491638" y="2744305"/>
            <a:ext cx="442684" cy="915177"/>
            <a:chOff x="6494005" y="2747689"/>
            <a:chExt cx="443230" cy="916305"/>
          </a:xfrm>
        </p:grpSpPr>
        <p:pic>
          <p:nvPicPr>
            <p:cNvPr id="74" name="object 7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494005" y="2747689"/>
              <a:ext cx="392912" cy="915790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779653" y="2944723"/>
              <a:ext cx="157415" cy="167030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6774772" y="3057625"/>
              <a:ext cx="44450" cy="100965"/>
            </a:xfrm>
            <a:custGeom>
              <a:avLst/>
              <a:gdLst/>
              <a:ahLst/>
              <a:cxnLst/>
              <a:rect l="l" t="t" r="r" b="b"/>
              <a:pathLst>
                <a:path w="44450" h="100964">
                  <a:moveTo>
                    <a:pt x="4635" y="0"/>
                  </a:moveTo>
                  <a:lnTo>
                    <a:pt x="2311" y="5372"/>
                  </a:lnTo>
                  <a:lnTo>
                    <a:pt x="0" y="10744"/>
                  </a:lnTo>
                  <a:lnTo>
                    <a:pt x="1358" y="16408"/>
                  </a:lnTo>
                  <a:lnTo>
                    <a:pt x="2730" y="22085"/>
                  </a:lnTo>
                  <a:lnTo>
                    <a:pt x="8178" y="30086"/>
                  </a:lnTo>
                  <a:lnTo>
                    <a:pt x="12827" y="33997"/>
                  </a:lnTo>
                  <a:lnTo>
                    <a:pt x="17462" y="37909"/>
                  </a:lnTo>
                  <a:lnTo>
                    <a:pt x="38214" y="64287"/>
                  </a:lnTo>
                  <a:lnTo>
                    <a:pt x="34937" y="69164"/>
                  </a:lnTo>
                  <a:lnTo>
                    <a:pt x="34124" y="73863"/>
                  </a:lnTo>
                  <a:lnTo>
                    <a:pt x="33299" y="78549"/>
                  </a:lnTo>
                  <a:lnTo>
                    <a:pt x="32207" y="83045"/>
                  </a:lnTo>
                  <a:lnTo>
                    <a:pt x="32486" y="86753"/>
                  </a:lnTo>
                  <a:lnTo>
                    <a:pt x="32753" y="90462"/>
                  </a:lnTo>
                  <a:lnTo>
                    <a:pt x="33845" y="93789"/>
                  </a:lnTo>
                  <a:lnTo>
                    <a:pt x="35763" y="96139"/>
                  </a:lnTo>
                  <a:lnTo>
                    <a:pt x="37668" y="98475"/>
                  </a:lnTo>
                  <a:lnTo>
                    <a:pt x="40817" y="99644"/>
                  </a:lnTo>
                  <a:lnTo>
                    <a:pt x="43954" y="100825"/>
                  </a:lnTo>
                </a:path>
              </a:pathLst>
            </a:custGeom>
            <a:ln w="4584">
              <a:solidFill>
                <a:srgbClr val="8C201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7" name="object 7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643026" y="3151771"/>
              <a:ext cx="30568" cy="37172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727419" y="3198850"/>
              <a:ext cx="184105" cy="174177"/>
            </a:xfrm>
            <a:prstGeom prst="rect">
              <a:avLst/>
            </a:prstGeom>
          </p:spPr>
        </p:pic>
      </p:grpSp>
      <p:sp>
        <p:nvSpPr>
          <p:cNvPr id="79" name="object 79"/>
          <p:cNvSpPr/>
          <p:nvPr/>
        </p:nvSpPr>
        <p:spPr>
          <a:xfrm>
            <a:off x="1274410" y="2164857"/>
            <a:ext cx="6581280" cy="5074"/>
          </a:xfrm>
          <a:custGeom>
            <a:avLst/>
            <a:gdLst/>
            <a:ahLst/>
            <a:cxnLst/>
            <a:rect l="l" t="t" r="r" b="b"/>
            <a:pathLst>
              <a:path w="6589395" h="5080">
                <a:moveTo>
                  <a:pt x="6589284" y="0"/>
                </a:moveTo>
                <a:lnTo>
                  <a:pt x="0" y="0"/>
                </a:lnTo>
                <a:lnTo>
                  <a:pt x="0" y="4584"/>
                </a:lnTo>
                <a:lnTo>
                  <a:pt x="6589284" y="4584"/>
                </a:lnTo>
                <a:lnTo>
                  <a:pt x="6589284" y="0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0" name="object 80"/>
          <p:cNvSpPr txBox="1"/>
          <p:nvPr/>
        </p:nvSpPr>
        <p:spPr>
          <a:xfrm>
            <a:off x="4784839" y="1782054"/>
            <a:ext cx="337404" cy="202114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634" algn="ctr">
              <a:spcBef>
                <a:spcPts val="160"/>
              </a:spcBef>
            </a:pPr>
            <a:r>
              <a:rPr sz="549" spc="15" dirty="0">
                <a:latin typeface="Calibri"/>
                <a:cs typeface="Calibri"/>
              </a:rPr>
              <a:t>50</a:t>
            </a:r>
            <a:r>
              <a:rPr sz="549" spc="-25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Ab</a:t>
            </a:r>
            <a:endParaRPr sz="549">
              <a:latin typeface="Calibri"/>
              <a:cs typeface="Calibri"/>
            </a:endParaRPr>
          </a:p>
          <a:p>
            <a:pPr algn="ctr">
              <a:spcBef>
                <a:spcPts val="70"/>
              </a:spcBef>
            </a:pPr>
            <a:r>
              <a:rPr sz="549" spc="10" dirty="0">
                <a:latin typeface="Calibri"/>
                <a:cs typeface="Calibri"/>
              </a:rPr>
              <a:t>̃700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20" dirty="0">
                <a:latin typeface="Calibri"/>
                <a:cs typeface="Calibri"/>
              </a:rPr>
              <a:t>genes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322767" y="1977711"/>
            <a:ext cx="43253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-25" dirty="0">
                <a:latin typeface="Arial"/>
                <a:cs typeface="Arial"/>
              </a:rPr>
              <a:t>C</a:t>
            </a:r>
            <a:r>
              <a:rPr sz="999" b="1" spc="-20" dirty="0">
                <a:latin typeface="Arial"/>
                <a:cs typeface="Arial"/>
              </a:rPr>
              <a:t>oho</a:t>
            </a:r>
            <a:r>
              <a:rPr sz="999" b="1" spc="-15" dirty="0">
                <a:latin typeface="Arial"/>
                <a:cs typeface="Arial"/>
              </a:rPr>
              <a:t>r</a:t>
            </a:r>
            <a:r>
              <a:rPr sz="999" b="1" dirty="0">
                <a:latin typeface="Arial"/>
                <a:cs typeface="Arial"/>
              </a:rPr>
              <a:t>t</a:t>
            </a:r>
            <a:endParaRPr sz="9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27677" y="643286"/>
            <a:ext cx="347932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Healthy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HPC</a:t>
            </a:r>
            <a:r>
              <a:rPr sz="999" b="1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0" dirty="0">
                <a:solidFill>
                  <a:srgbClr val="7F7F7F"/>
                </a:solidFill>
                <a:latin typeface="Arial"/>
                <a:cs typeface="Arial"/>
              </a:rPr>
              <a:t>vs</a:t>
            </a:r>
            <a:r>
              <a:rPr sz="999" b="1" spc="-6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AML</a:t>
            </a:r>
            <a:r>
              <a:rPr sz="999" b="1" spc="-4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blasts: Clustered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using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genes</a:t>
            </a:r>
            <a:r>
              <a:rPr sz="999" b="1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999" b="1" spc="-6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0" dirty="0">
                <a:solidFill>
                  <a:srgbClr val="7F7F7F"/>
                </a:solidFill>
                <a:latin typeface="Arial"/>
                <a:cs typeface="Arial"/>
              </a:rPr>
              <a:t>Ab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684798" y="1188899"/>
            <a:ext cx="2533701" cy="2136680"/>
            <a:chOff x="1681238" y="1190364"/>
            <a:chExt cx="2536825" cy="213931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1238" y="1194955"/>
              <a:ext cx="2536555" cy="213425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734913" y="1194949"/>
              <a:ext cx="969010" cy="1196340"/>
            </a:xfrm>
            <a:custGeom>
              <a:avLst/>
              <a:gdLst/>
              <a:ahLst/>
              <a:cxnLst/>
              <a:rect l="l" t="t" r="r" b="b"/>
              <a:pathLst>
                <a:path w="969010" h="1196339">
                  <a:moveTo>
                    <a:pt x="0" y="597915"/>
                  </a:moveTo>
                  <a:lnTo>
                    <a:pt x="1777" y="546326"/>
                  </a:lnTo>
                  <a:lnTo>
                    <a:pt x="7013" y="495955"/>
                  </a:lnTo>
                  <a:lnTo>
                    <a:pt x="15562" y="446982"/>
                  </a:lnTo>
                  <a:lnTo>
                    <a:pt x="27279" y="399586"/>
                  </a:lnTo>
                  <a:lnTo>
                    <a:pt x="42018" y="353947"/>
                  </a:lnTo>
                  <a:lnTo>
                    <a:pt x="59634" y="310245"/>
                  </a:lnTo>
                  <a:lnTo>
                    <a:pt x="79981" y="268659"/>
                  </a:lnTo>
                  <a:lnTo>
                    <a:pt x="102915" y="229368"/>
                  </a:lnTo>
                  <a:lnTo>
                    <a:pt x="128289" y="192552"/>
                  </a:lnTo>
                  <a:lnTo>
                    <a:pt x="155958" y="158390"/>
                  </a:lnTo>
                  <a:lnTo>
                    <a:pt x="185778" y="127062"/>
                  </a:lnTo>
                  <a:lnTo>
                    <a:pt x="217602" y="98748"/>
                  </a:lnTo>
                  <a:lnTo>
                    <a:pt x="251286" y="73626"/>
                  </a:lnTo>
                  <a:lnTo>
                    <a:pt x="286683" y="51877"/>
                  </a:lnTo>
                  <a:lnTo>
                    <a:pt x="323649" y="33680"/>
                  </a:lnTo>
                  <a:lnTo>
                    <a:pt x="362037" y="19214"/>
                  </a:lnTo>
                  <a:lnTo>
                    <a:pt x="401704" y="8659"/>
                  </a:lnTo>
                  <a:lnTo>
                    <a:pt x="442503" y="2194"/>
                  </a:lnTo>
                  <a:lnTo>
                    <a:pt x="484289" y="0"/>
                  </a:lnTo>
                  <a:lnTo>
                    <a:pt x="526076" y="2194"/>
                  </a:lnTo>
                  <a:lnTo>
                    <a:pt x="566877" y="8659"/>
                  </a:lnTo>
                  <a:lnTo>
                    <a:pt x="606544" y="19214"/>
                  </a:lnTo>
                  <a:lnTo>
                    <a:pt x="644934" y="33680"/>
                  </a:lnTo>
                  <a:lnTo>
                    <a:pt x="681900" y="51877"/>
                  </a:lnTo>
                  <a:lnTo>
                    <a:pt x="717297" y="73626"/>
                  </a:lnTo>
                  <a:lnTo>
                    <a:pt x="750981" y="98748"/>
                  </a:lnTo>
                  <a:lnTo>
                    <a:pt x="782805" y="127062"/>
                  </a:lnTo>
                  <a:lnTo>
                    <a:pt x="812624" y="158390"/>
                  </a:lnTo>
                  <a:lnTo>
                    <a:pt x="840293" y="192552"/>
                  </a:lnTo>
                  <a:lnTo>
                    <a:pt x="865666" y="229368"/>
                  </a:lnTo>
                  <a:lnTo>
                    <a:pt x="888599" y="268659"/>
                  </a:lnTo>
                  <a:lnTo>
                    <a:pt x="908946" y="310245"/>
                  </a:lnTo>
                  <a:lnTo>
                    <a:pt x="926561" y="353947"/>
                  </a:lnTo>
                  <a:lnTo>
                    <a:pt x="941300" y="399586"/>
                  </a:lnTo>
                  <a:lnTo>
                    <a:pt x="953016" y="446982"/>
                  </a:lnTo>
                  <a:lnTo>
                    <a:pt x="961564" y="495955"/>
                  </a:lnTo>
                  <a:lnTo>
                    <a:pt x="966800" y="546326"/>
                  </a:lnTo>
                  <a:lnTo>
                    <a:pt x="968578" y="597915"/>
                  </a:lnTo>
                  <a:lnTo>
                    <a:pt x="966800" y="649505"/>
                  </a:lnTo>
                  <a:lnTo>
                    <a:pt x="961564" y="699876"/>
                  </a:lnTo>
                  <a:lnTo>
                    <a:pt x="953016" y="748849"/>
                  </a:lnTo>
                  <a:lnTo>
                    <a:pt x="941300" y="796245"/>
                  </a:lnTo>
                  <a:lnTo>
                    <a:pt x="926561" y="841884"/>
                  </a:lnTo>
                  <a:lnTo>
                    <a:pt x="908946" y="885586"/>
                  </a:lnTo>
                  <a:lnTo>
                    <a:pt x="888599" y="927172"/>
                  </a:lnTo>
                  <a:lnTo>
                    <a:pt x="865666" y="966463"/>
                  </a:lnTo>
                  <a:lnTo>
                    <a:pt x="840293" y="1003279"/>
                  </a:lnTo>
                  <a:lnTo>
                    <a:pt x="812624" y="1037441"/>
                  </a:lnTo>
                  <a:lnTo>
                    <a:pt x="782805" y="1068769"/>
                  </a:lnTo>
                  <a:lnTo>
                    <a:pt x="750981" y="1097083"/>
                  </a:lnTo>
                  <a:lnTo>
                    <a:pt x="717297" y="1122205"/>
                  </a:lnTo>
                  <a:lnTo>
                    <a:pt x="681900" y="1143954"/>
                  </a:lnTo>
                  <a:lnTo>
                    <a:pt x="644934" y="1162151"/>
                  </a:lnTo>
                  <a:lnTo>
                    <a:pt x="606544" y="1176617"/>
                  </a:lnTo>
                  <a:lnTo>
                    <a:pt x="566877" y="1187172"/>
                  </a:lnTo>
                  <a:lnTo>
                    <a:pt x="526076" y="1193637"/>
                  </a:lnTo>
                  <a:lnTo>
                    <a:pt x="484289" y="1195831"/>
                  </a:lnTo>
                  <a:lnTo>
                    <a:pt x="442503" y="1193637"/>
                  </a:lnTo>
                  <a:lnTo>
                    <a:pt x="401704" y="1187172"/>
                  </a:lnTo>
                  <a:lnTo>
                    <a:pt x="362037" y="1176617"/>
                  </a:lnTo>
                  <a:lnTo>
                    <a:pt x="323649" y="1162151"/>
                  </a:lnTo>
                  <a:lnTo>
                    <a:pt x="286683" y="1143954"/>
                  </a:lnTo>
                  <a:lnTo>
                    <a:pt x="251286" y="1122205"/>
                  </a:lnTo>
                  <a:lnTo>
                    <a:pt x="217602" y="1097083"/>
                  </a:lnTo>
                  <a:lnTo>
                    <a:pt x="185778" y="1068769"/>
                  </a:lnTo>
                  <a:lnTo>
                    <a:pt x="155958" y="1037441"/>
                  </a:lnTo>
                  <a:lnTo>
                    <a:pt x="128289" y="1003279"/>
                  </a:lnTo>
                  <a:lnTo>
                    <a:pt x="102915" y="966463"/>
                  </a:lnTo>
                  <a:lnTo>
                    <a:pt x="79981" y="927172"/>
                  </a:lnTo>
                  <a:lnTo>
                    <a:pt x="59634" y="885586"/>
                  </a:lnTo>
                  <a:lnTo>
                    <a:pt x="42018" y="841884"/>
                  </a:lnTo>
                  <a:lnTo>
                    <a:pt x="27279" y="796245"/>
                  </a:lnTo>
                  <a:lnTo>
                    <a:pt x="15562" y="748849"/>
                  </a:lnTo>
                  <a:lnTo>
                    <a:pt x="7013" y="699876"/>
                  </a:lnTo>
                  <a:lnTo>
                    <a:pt x="1777" y="649505"/>
                  </a:lnTo>
                  <a:lnTo>
                    <a:pt x="0" y="597915"/>
                  </a:lnTo>
                  <a:close/>
                </a:path>
              </a:pathLst>
            </a:custGeom>
            <a:ln w="9169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19852" y="1282342"/>
            <a:ext cx="2339090" cy="2030312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205862" y="1037898"/>
            <a:ext cx="899321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30" dirty="0">
                <a:latin typeface="Calibri"/>
                <a:cs typeface="Calibri"/>
              </a:rPr>
              <a:t>H</a:t>
            </a:r>
            <a:r>
              <a:rPr sz="799" b="1" spc="-5" dirty="0">
                <a:latin typeface="Calibri"/>
                <a:cs typeface="Calibri"/>
              </a:rPr>
              <a:t>D</a:t>
            </a:r>
            <a:r>
              <a:rPr sz="799" b="1" spc="-35" dirty="0">
                <a:latin typeface="Calibri"/>
                <a:cs typeface="Calibri"/>
              </a:rPr>
              <a:t> </a:t>
            </a:r>
            <a:r>
              <a:rPr sz="799" b="1" spc="-30" dirty="0">
                <a:latin typeface="Calibri"/>
                <a:cs typeface="Calibri"/>
              </a:rPr>
              <a:t>an</a:t>
            </a:r>
            <a:r>
              <a:rPr sz="799" b="1" spc="-5" dirty="0">
                <a:latin typeface="Calibri"/>
                <a:cs typeface="Calibri"/>
              </a:rPr>
              <a:t>d</a:t>
            </a:r>
            <a:r>
              <a:rPr sz="799" b="1" spc="-30" dirty="0">
                <a:latin typeface="Calibri"/>
                <a:cs typeface="Calibri"/>
              </a:rPr>
              <a:t> A</a:t>
            </a:r>
            <a:r>
              <a:rPr sz="799" b="1" spc="-45" dirty="0">
                <a:latin typeface="Calibri"/>
                <a:cs typeface="Calibri"/>
              </a:rPr>
              <a:t>M</a:t>
            </a:r>
            <a:r>
              <a:rPr sz="799" b="1" spc="-5" dirty="0">
                <a:latin typeface="Calibri"/>
                <a:cs typeface="Calibri"/>
              </a:rPr>
              <a:t>L</a:t>
            </a:r>
            <a:r>
              <a:rPr sz="799" b="1" spc="-25" dirty="0">
                <a:latin typeface="Calibri"/>
                <a:cs typeface="Calibri"/>
              </a:rPr>
              <a:t> p</a:t>
            </a:r>
            <a:r>
              <a:rPr sz="799" b="1" spc="-30" dirty="0">
                <a:latin typeface="Calibri"/>
                <a:cs typeface="Calibri"/>
              </a:rPr>
              <a:t>a</a:t>
            </a:r>
            <a:r>
              <a:rPr sz="799" b="1" spc="-20" dirty="0">
                <a:latin typeface="Calibri"/>
                <a:cs typeface="Calibri"/>
              </a:rPr>
              <a:t>t</a:t>
            </a:r>
            <a:r>
              <a:rPr sz="799" b="1" spc="-15" dirty="0">
                <a:latin typeface="Calibri"/>
                <a:cs typeface="Calibri"/>
              </a:rPr>
              <a:t>i</a:t>
            </a:r>
            <a:r>
              <a:rPr sz="799" b="1" spc="-30" dirty="0">
                <a:latin typeface="Calibri"/>
                <a:cs typeface="Calibri"/>
              </a:rPr>
              <a:t>e</a:t>
            </a:r>
            <a:r>
              <a:rPr sz="799" b="1" spc="-25" dirty="0">
                <a:latin typeface="Calibri"/>
                <a:cs typeface="Calibri"/>
              </a:rPr>
              <a:t>n</a:t>
            </a:r>
            <a:r>
              <a:rPr sz="799" b="1" spc="-20" dirty="0">
                <a:latin typeface="Calibri"/>
                <a:cs typeface="Calibri"/>
              </a:rPr>
              <a:t>t</a:t>
            </a:r>
            <a:r>
              <a:rPr sz="799" b="1" spc="-15" dirty="0">
                <a:latin typeface="Calibri"/>
                <a:cs typeface="Calibri"/>
              </a:rPr>
              <a:t>’</a:t>
            </a:r>
            <a:r>
              <a:rPr sz="799" b="1" spc="-5" dirty="0">
                <a:latin typeface="Calibri"/>
                <a:cs typeface="Calibri"/>
              </a:rPr>
              <a:t>s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071600" y="1106013"/>
            <a:ext cx="523230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20" dirty="0">
                <a:latin typeface="Calibri"/>
                <a:cs typeface="Calibri"/>
              </a:rPr>
              <a:t>S</a:t>
            </a:r>
            <a:r>
              <a:rPr sz="799" b="1" spc="-30" dirty="0">
                <a:latin typeface="Calibri"/>
                <a:cs typeface="Calibri"/>
              </a:rPr>
              <a:t>a</a:t>
            </a:r>
            <a:r>
              <a:rPr sz="799" b="1" spc="-40" dirty="0">
                <a:latin typeface="Calibri"/>
                <a:cs typeface="Calibri"/>
              </a:rPr>
              <a:t>m</a:t>
            </a:r>
            <a:r>
              <a:rPr sz="799" b="1" spc="-30" dirty="0">
                <a:latin typeface="Calibri"/>
                <a:cs typeface="Calibri"/>
              </a:rPr>
              <a:t>p</a:t>
            </a:r>
            <a:r>
              <a:rPr sz="799" b="1" spc="-15" dirty="0">
                <a:latin typeface="Calibri"/>
                <a:cs typeface="Calibri"/>
              </a:rPr>
              <a:t>l</a:t>
            </a:r>
            <a:r>
              <a:rPr sz="799" b="1" spc="-5" dirty="0">
                <a:latin typeface="Calibri"/>
                <a:cs typeface="Calibri"/>
              </a:rPr>
              <a:t>e</a:t>
            </a:r>
            <a:r>
              <a:rPr sz="799" b="1" spc="-30" dirty="0">
                <a:latin typeface="Calibri"/>
                <a:cs typeface="Calibri"/>
              </a:rPr>
              <a:t> </a:t>
            </a:r>
            <a:r>
              <a:rPr sz="799" b="1" spc="-20" dirty="0">
                <a:latin typeface="Calibri"/>
                <a:cs typeface="Calibri"/>
              </a:rPr>
              <a:t>t</a:t>
            </a:r>
            <a:r>
              <a:rPr sz="799" b="1" spc="-25" dirty="0">
                <a:latin typeface="Calibri"/>
                <a:cs typeface="Calibri"/>
              </a:rPr>
              <a:t>yp</a:t>
            </a:r>
            <a:r>
              <a:rPr sz="799" b="1" spc="-5" dirty="0">
                <a:latin typeface="Calibri"/>
                <a:cs typeface="Calibri"/>
              </a:rPr>
              <a:t>e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11769" y="3398606"/>
            <a:ext cx="2493745" cy="68051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˫ </a:t>
            </a:r>
            <a:r>
              <a:rPr sz="849" spc="15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Healthy</a:t>
            </a:r>
            <a:r>
              <a:rPr sz="849" spc="5" dirty="0">
                <a:latin typeface="Arial"/>
                <a:cs typeface="Arial"/>
              </a:rPr>
              <a:t> Donors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(BM and PB) 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clustered together</a:t>
            </a:r>
            <a:endParaRPr sz="8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49">
              <a:latin typeface="Arial"/>
              <a:cs typeface="Arial"/>
            </a:endParaRPr>
          </a:p>
          <a:p>
            <a:pPr marL="12685"/>
            <a:r>
              <a:rPr sz="849" spc="5" dirty="0">
                <a:latin typeface="Arial"/>
                <a:cs typeface="Arial"/>
              </a:rPr>
              <a:t>˫ </a:t>
            </a:r>
            <a:r>
              <a:rPr sz="849" spc="13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Each</a:t>
            </a:r>
            <a:r>
              <a:rPr sz="849" spc="-5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AML</a:t>
            </a:r>
            <a:r>
              <a:rPr sz="849" spc="-3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have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its </a:t>
            </a:r>
            <a:r>
              <a:rPr sz="849" spc="5" dirty="0">
                <a:latin typeface="Arial"/>
                <a:cs typeface="Arial"/>
              </a:rPr>
              <a:t>own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cluster</a:t>
            </a:r>
            <a:endParaRPr sz="8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899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849" spc="5" dirty="0">
                <a:latin typeface="Arial"/>
                <a:cs typeface="Arial"/>
              </a:rPr>
              <a:t>˫ </a:t>
            </a:r>
            <a:r>
              <a:rPr sz="849" spc="14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AML</a:t>
            </a:r>
            <a:r>
              <a:rPr sz="849" spc="-3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BM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and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PB </a:t>
            </a:r>
            <a:r>
              <a:rPr sz="849" dirty="0">
                <a:latin typeface="Arial"/>
                <a:cs typeface="Arial"/>
              </a:rPr>
              <a:t>clustered together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11770" y="1658944"/>
            <a:ext cx="18138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-20" dirty="0">
                <a:solidFill>
                  <a:srgbClr val="00B0F0"/>
                </a:solidFill>
                <a:latin typeface="Calibri"/>
                <a:cs typeface="Calibri"/>
              </a:rPr>
              <a:t>HD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743659" y="978497"/>
            <a:ext cx="3085710" cy="303541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8" y="611109"/>
            <a:ext cx="4152858" cy="500398"/>
          </a:xfrm>
          <a:prstGeom prst="rect">
            <a:avLst/>
          </a:prstGeom>
        </p:spPr>
        <p:txBody>
          <a:bodyPr vert="horz" wrap="square" lIns="0" tIns="46298" rIns="0" bIns="0" rtlCol="0">
            <a:spAutoFit/>
          </a:bodyPr>
          <a:lstStyle/>
          <a:p>
            <a:pPr marL="12685">
              <a:spcBef>
                <a:spcPts val="365"/>
              </a:spcBef>
            </a:pPr>
            <a:r>
              <a:rPr sz="999" b="1" spc="-15" dirty="0">
                <a:latin typeface="Arial"/>
                <a:cs typeface="Arial"/>
              </a:rPr>
              <a:t>Differentially</a:t>
            </a:r>
            <a:r>
              <a:rPr sz="999" b="1" spc="-25" dirty="0">
                <a:latin typeface="Arial"/>
                <a:cs typeface="Arial"/>
              </a:rPr>
              <a:t> </a:t>
            </a:r>
            <a:r>
              <a:rPr sz="999" b="1" spc="-20" dirty="0">
                <a:latin typeface="Arial"/>
                <a:cs typeface="Arial"/>
              </a:rPr>
              <a:t>expressed</a:t>
            </a:r>
            <a:r>
              <a:rPr sz="999" b="1" spc="-25" dirty="0">
                <a:latin typeface="Arial"/>
                <a:cs typeface="Arial"/>
              </a:rPr>
              <a:t> </a:t>
            </a:r>
            <a:r>
              <a:rPr sz="999" b="1" spc="-15" dirty="0">
                <a:latin typeface="Arial"/>
                <a:cs typeface="Arial"/>
              </a:rPr>
              <a:t>markers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5" dirty="0">
                <a:latin typeface="Arial"/>
                <a:cs typeface="Arial"/>
              </a:rPr>
              <a:t>in</a:t>
            </a:r>
            <a:r>
              <a:rPr sz="999" b="1" spc="-25" dirty="0">
                <a:latin typeface="Arial"/>
                <a:cs typeface="Arial"/>
              </a:rPr>
              <a:t> </a:t>
            </a:r>
            <a:r>
              <a:rPr sz="999" b="1" spc="-15" dirty="0">
                <a:latin typeface="Arial"/>
                <a:cs typeface="Arial"/>
              </a:rPr>
              <a:t>HPC</a:t>
            </a:r>
            <a:r>
              <a:rPr sz="999" b="1" spc="-25" dirty="0">
                <a:latin typeface="Arial"/>
                <a:cs typeface="Arial"/>
              </a:rPr>
              <a:t> </a:t>
            </a:r>
            <a:r>
              <a:rPr sz="999" b="1" spc="-10" dirty="0">
                <a:latin typeface="Arial"/>
                <a:cs typeface="Arial"/>
              </a:rPr>
              <a:t>from</a:t>
            </a:r>
            <a:r>
              <a:rPr sz="999" b="1" spc="-30" dirty="0">
                <a:latin typeface="Arial"/>
                <a:cs typeface="Arial"/>
              </a:rPr>
              <a:t> </a:t>
            </a:r>
            <a:r>
              <a:rPr sz="999" b="1" spc="-10" dirty="0">
                <a:latin typeface="Arial"/>
                <a:cs typeface="Arial"/>
              </a:rPr>
              <a:t>HD</a:t>
            </a:r>
            <a:r>
              <a:rPr sz="999" b="1" spc="-30" dirty="0">
                <a:latin typeface="Arial"/>
                <a:cs typeface="Arial"/>
              </a:rPr>
              <a:t> </a:t>
            </a:r>
            <a:r>
              <a:rPr sz="999" b="1" spc="-15" dirty="0">
                <a:latin typeface="Arial"/>
                <a:cs typeface="Arial"/>
              </a:rPr>
              <a:t>and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15" dirty="0">
                <a:latin typeface="Arial"/>
                <a:cs typeface="Arial"/>
              </a:rPr>
              <a:t>blasts</a:t>
            </a:r>
            <a:r>
              <a:rPr sz="999" b="1" spc="-20" dirty="0">
                <a:latin typeface="Arial"/>
                <a:cs typeface="Arial"/>
              </a:rPr>
              <a:t> </a:t>
            </a:r>
            <a:r>
              <a:rPr sz="999" b="1" spc="-10" dirty="0">
                <a:latin typeface="Arial"/>
                <a:cs typeface="Arial"/>
              </a:rPr>
              <a:t>from</a:t>
            </a:r>
            <a:r>
              <a:rPr sz="999" b="1" spc="-75" dirty="0">
                <a:latin typeface="Arial"/>
                <a:cs typeface="Arial"/>
              </a:rPr>
              <a:t> </a:t>
            </a:r>
            <a:r>
              <a:rPr sz="999" b="1" spc="-15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 marL="12685">
              <a:spcBef>
                <a:spcPts val="195"/>
              </a:spcBef>
            </a:pP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Top</a:t>
            </a:r>
            <a:r>
              <a:rPr sz="799" b="1" spc="-3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15" dirty="0">
                <a:solidFill>
                  <a:srgbClr val="A6A6A6"/>
                </a:solidFill>
                <a:latin typeface="Arial"/>
                <a:cs typeface="Arial"/>
              </a:rPr>
              <a:t>25</a:t>
            </a:r>
            <a:r>
              <a:rPr sz="799" b="1" spc="-3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markers </a:t>
            </a:r>
            <a:r>
              <a:rPr sz="799" b="1" spc="-20" dirty="0">
                <a:solidFill>
                  <a:srgbClr val="A6A6A6"/>
                </a:solidFill>
                <a:latin typeface="Arial"/>
                <a:cs typeface="Arial"/>
              </a:rPr>
              <a:t>that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0" dirty="0">
                <a:solidFill>
                  <a:srgbClr val="A6A6A6"/>
                </a:solidFill>
                <a:latin typeface="Arial"/>
                <a:cs typeface="Arial"/>
              </a:rPr>
              <a:t>helps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15" dirty="0">
                <a:solidFill>
                  <a:srgbClr val="A6A6A6"/>
                </a:solidFill>
                <a:latin typeface="Arial"/>
                <a:cs typeface="Arial"/>
              </a:rPr>
              <a:t>to</a:t>
            </a:r>
            <a:r>
              <a:rPr sz="799" b="1" spc="-3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discrimate</a:t>
            </a:r>
            <a:r>
              <a:rPr sz="799" b="1" spc="-3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0" dirty="0">
                <a:solidFill>
                  <a:srgbClr val="A6A6A6"/>
                </a:solidFill>
                <a:latin typeface="Arial"/>
                <a:cs typeface="Arial"/>
              </a:rPr>
              <a:t>each</a:t>
            </a:r>
            <a:r>
              <a:rPr sz="799" b="1" spc="-3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condition</a:t>
            </a:r>
            <a:r>
              <a:rPr sz="799" b="1" spc="-3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compared</a:t>
            </a:r>
            <a:r>
              <a:rPr sz="799" b="1" spc="-3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15" dirty="0">
                <a:solidFill>
                  <a:srgbClr val="A6A6A6"/>
                </a:solidFill>
                <a:latin typeface="Arial"/>
                <a:cs typeface="Arial"/>
              </a:rPr>
              <a:t>to</a:t>
            </a:r>
            <a:r>
              <a:rPr sz="799" b="1" spc="-3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15" dirty="0">
                <a:solidFill>
                  <a:srgbClr val="A6A6A6"/>
                </a:solidFill>
                <a:latin typeface="Arial"/>
                <a:cs typeface="Arial"/>
              </a:rPr>
              <a:t>all</a:t>
            </a:r>
            <a:r>
              <a:rPr sz="799" b="1" spc="-2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799" b="1" spc="-30" dirty="0">
                <a:solidFill>
                  <a:srgbClr val="A6A6A6"/>
                </a:solidFill>
                <a:latin typeface="Arial"/>
                <a:cs typeface="Arial"/>
              </a:rPr>
              <a:t>remaining</a:t>
            </a:r>
            <a:endParaRPr sz="799">
              <a:latin typeface="Arial"/>
              <a:cs typeface="Arial"/>
            </a:endParaRPr>
          </a:p>
          <a:p>
            <a:pPr marL="37420">
              <a:spcBef>
                <a:spcPts val="634"/>
              </a:spcBef>
              <a:tabLst>
                <a:tab pos="656436" algn="l"/>
                <a:tab pos="913303" algn="l"/>
                <a:tab pos="1531685" algn="l"/>
                <a:tab pos="1808847" algn="l"/>
                <a:tab pos="3141381" algn="l"/>
              </a:tabLst>
            </a:pPr>
            <a:r>
              <a:rPr sz="400" b="1" spc="10" dirty="0">
                <a:latin typeface="Calibri"/>
                <a:cs typeface="Calibri"/>
              </a:rPr>
              <a:t>Condition    </a:t>
            </a:r>
            <a:r>
              <a:rPr sz="400" b="1" spc="2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pvalue	</a:t>
            </a:r>
            <a:r>
              <a:rPr sz="400" spc="15" dirty="0">
                <a:latin typeface="Calibri"/>
                <a:cs typeface="Calibri"/>
              </a:rPr>
              <a:t>gene	</a:t>
            </a:r>
            <a:r>
              <a:rPr sz="400" b="1" spc="10" dirty="0">
                <a:latin typeface="Calibri"/>
                <a:cs typeface="Calibri"/>
              </a:rPr>
              <a:t>Condition    </a:t>
            </a:r>
            <a:r>
              <a:rPr sz="400" b="1" spc="3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pvalue	</a:t>
            </a:r>
            <a:r>
              <a:rPr sz="400" spc="15" dirty="0">
                <a:latin typeface="Calibri"/>
                <a:cs typeface="Calibri"/>
              </a:rPr>
              <a:t>gene	</a:t>
            </a:r>
            <a:r>
              <a:rPr sz="524" b="1" baseline="7936" dirty="0">
                <a:latin typeface="Calibri"/>
                <a:cs typeface="Calibri"/>
              </a:rPr>
              <a:t>Condition    </a:t>
            </a:r>
            <a:r>
              <a:rPr sz="524" b="1" spc="112" baseline="7936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pvalue        </a:t>
            </a:r>
            <a:r>
              <a:rPr sz="400" spc="35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gene      </a:t>
            </a:r>
            <a:r>
              <a:rPr sz="400" spc="110" dirty="0">
                <a:latin typeface="Calibri"/>
                <a:cs typeface="Calibri"/>
              </a:rPr>
              <a:t> </a:t>
            </a:r>
            <a:r>
              <a:rPr sz="400" b="1" spc="10" dirty="0">
                <a:latin typeface="Calibri"/>
                <a:cs typeface="Calibri"/>
              </a:rPr>
              <a:t>Condition    </a:t>
            </a:r>
            <a:r>
              <a:rPr sz="400" b="1" spc="3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pvalue	gene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59823" y="1160642"/>
            <a:ext cx="126843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352002" algn="l"/>
                <a:tab pos="611405" algn="l"/>
                <a:tab pos="897447" algn="l"/>
                <a:tab pos="1227251" algn="l"/>
              </a:tabLst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20" dirty="0">
                <a:latin typeface="Calibri"/>
                <a:cs typeface="Calibri"/>
              </a:rPr>
              <a:t>_BM</a:t>
            </a:r>
            <a:r>
              <a:rPr sz="400" b="1" dirty="0">
                <a:latin typeface="Calibri"/>
                <a:cs typeface="Calibri"/>
              </a:rPr>
              <a:t>	</a:t>
            </a:r>
            <a:r>
              <a:rPr sz="400" spc="15" dirty="0">
                <a:latin typeface="Calibri"/>
                <a:cs typeface="Calibri"/>
              </a:rPr>
              <a:t>0</a:t>
            </a:r>
            <a:r>
              <a:rPr sz="400" dirty="0">
                <a:latin typeface="Calibri"/>
                <a:cs typeface="Calibri"/>
              </a:rPr>
              <a:t>	</a:t>
            </a:r>
            <a:r>
              <a:rPr sz="400" spc="20" dirty="0">
                <a:latin typeface="Calibri"/>
                <a:cs typeface="Calibri"/>
              </a:rPr>
              <a:t>DD</a:t>
            </a:r>
            <a:r>
              <a:rPr sz="400" spc="5" dirty="0">
                <a:latin typeface="Calibri"/>
                <a:cs typeface="Calibri"/>
              </a:rPr>
              <a:t>IT</a:t>
            </a:r>
            <a:r>
              <a:rPr sz="400" spc="15" dirty="0">
                <a:latin typeface="Calibri"/>
                <a:cs typeface="Calibri"/>
              </a:rPr>
              <a:t>3</a:t>
            </a:r>
            <a:r>
              <a:rPr sz="400" dirty="0">
                <a:latin typeface="Calibri"/>
                <a:cs typeface="Calibri"/>
              </a:rPr>
              <a:t>	</a:t>
            </a: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r>
              <a:rPr sz="400" b="1" dirty="0">
                <a:latin typeface="Calibri"/>
                <a:cs typeface="Calibri"/>
              </a:rPr>
              <a:t>	</a:t>
            </a: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725221" y="1115539"/>
            <a:ext cx="378628" cy="126161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3171" rIns="0" bIns="0" rtlCol="0">
            <a:spAutoFit/>
          </a:bodyPr>
          <a:lstStyle/>
          <a:p>
            <a:pPr>
              <a:spcBef>
                <a:spcPts val="25"/>
              </a:spcBef>
            </a:pPr>
            <a:endParaRPr sz="400">
              <a:latin typeface="Times New Roman"/>
              <a:cs typeface="Times New Roman"/>
            </a:endParaRPr>
          </a:p>
          <a:p>
            <a:pPr marL="26638"/>
            <a:r>
              <a:rPr sz="400" spc="15" dirty="0">
                <a:latin typeface="Calibri"/>
                <a:cs typeface="Calibri"/>
              </a:rPr>
              <a:t>CD45RA-pAbO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29372" y="1160642"/>
            <a:ext cx="145679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523246" algn="l"/>
                <a:tab pos="764257" algn="l"/>
                <a:tab pos="1076936" algn="l"/>
                <a:tab pos="1345219" algn="l"/>
              </a:tabLst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r>
              <a:rPr sz="400" b="1" dirty="0">
                <a:latin typeface="Calibri"/>
                <a:cs typeface="Calibri"/>
              </a:rPr>
              <a:t>          </a:t>
            </a:r>
            <a:r>
              <a:rPr sz="400" b="1" spc="-3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0</a:t>
            </a:r>
            <a:r>
              <a:rPr sz="400" dirty="0">
                <a:latin typeface="Calibri"/>
                <a:cs typeface="Calibri"/>
              </a:rPr>
              <a:t>	</a:t>
            </a:r>
            <a:r>
              <a:rPr sz="400" spc="20" dirty="0">
                <a:latin typeface="Calibri"/>
                <a:cs typeface="Calibri"/>
              </a:rPr>
              <a:t>H</a:t>
            </a:r>
            <a:r>
              <a:rPr sz="400" spc="10" dirty="0">
                <a:latin typeface="Calibri"/>
                <a:cs typeface="Calibri"/>
              </a:rPr>
              <a:t>B</a:t>
            </a:r>
            <a:r>
              <a:rPr sz="400" spc="15" dirty="0">
                <a:latin typeface="Calibri"/>
                <a:cs typeface="Calibri"/>
              </a:rPr>
              <a:t>B</a:t>
            </a:r>
            <a:r>
              <a:rPr sz="400" dirty="0">
                <a:latin typeface="Calibri"/>
                <a:cs typeface="Calibri"/>
              </a:rPr>
              <a:t>	</a:t>
            </a:r>
            <a:r>
              <a:rPr sz="400" b="1" spc="15" dirty="0">
                <a:latin typeface="Calibri"/>
                <a:cs typeface="Calibri"/>
              </a:rPr>
              <a:t>HD_PB</a:t>
            </a:r>
            <a:r>
              <a:rPr sz="400" b="1" dirty="0">
                <a:latin typeface="Calibri"/>
                <a:cs typeface="Calibri"/>
              </a:rPr>
              <a:t>	</a:t>
            </a:r>
            <a:r>
              <a:rPr sz="400" spc="15" dirty="0">
                <a:latin typeface="Calibri"/>
                <a:cs typeface="Calibri"/>
              </a:rPr>
              <a:t>0</a:t>
            </a:r>
            <a:r>
              <a:rPr sz="400" dirty="0">
                <a:latin typeface="Calibri"/>
                <a:cs typeface="Calibri"/>
              </a:rPr>
              <a:t>	</a:t>
            </a:r>
            <a:r>
              <a:rPr sz="400" spc="15" dirty="0">
                <a:latin typeface="Calibri"/>
                <a:cs typeface="Calibri"/>
              </a:rPr>
              <a:t>HDC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59878" y="1301340"/>
            <a:ext cx="236562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99311" y="1301340"/>
            <a:ext cx="53274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849632" y="1292460"/>
            <a:ext cx="380531" cy="87096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5369" rIns="0" bIns="0" rtlCol="0">
            <a:spAutoFit/>
          </a:bodyPr>
          <a:lstStyle/>
          <a:p>
            <a:pPr marL="27906">
              <a:spcBef>
                <a:spcPts val="200"/>
              </a:spcBef>
            </a:pPr>
            <a:r>
              <a:rPr sz="400" spc="15" dirty="0">
                <a:latin typeface="Calibri"/>
                <a:cs typeface="Calibri"/>
              </a:rPr>
              <a:t>CD45RA-pAbO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244625" y="1301340"/>
            <a:ext cx="218171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74881" y="1301340"/>
            <a:ext cx="53274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87795" y="1301340"/>
            <a:ext cx="253053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PPP1R16B</a:t>
            </a:r>
            <a:endParaRPr sz="400">
              <a:latin typeface="Calibri"/>
              <a:cs typeface="Calibri"/>
            </a:endParaRPr>
          </a:p>
          <a:p>
            <a:pPr marL="3234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MALAT1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29317" y="1301340"/>
            <a:ext cx="201047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426981" y="1301340"/>
            <a:ext cx="53274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06536" y="1301340"/>
            <a:ext cx="187094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STMN1</a:t>
            </a:r>
            <a:endParaRPr sz="400">
              <a:latin typeface="Calibri"/>
              <a:cs typeface="Calibri"/>
            </a:endParaRPr>
          </a:p>
          <a:p>
            <a:pPr marL="24735">
              <a:spcBef>
                <a:spcPts val="355"/>
              </a:spcBef>
            </a:pPr>
            <a:r>
              <a:rPr sz="400" spc="10" dirty="0">
                <a:latin typeface="Calibri"/>
                <a:cs typeface="Calibri"/>
              </a:rPr>
              <a:t>GINS2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881336" y="1301340"/>
            <a:ext cx="182655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93838" y="1301340"/>
            <a:ext cx="53274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429123" y="1301340"/>
            <a:ext cx="190900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CN</a:t>
            </a:r>
            <a:r>
              <a:rPr sz="400" spc="5" dirty="0">
                <a:latin typeface="Calibri"/>
                <a:cs typeface="Calibri"/>
              </a:rPr>
              <a:t>RI</a:t>
            </a:r>
            <a:r>
              <a:rPr sz="400" spc="15" dirty="0">
                <a:latin typeface="Calibri"/>
                <a:cs typeface="Calibri"/>
              </a:rPr>
              <a:t>P1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950204" y="1406863"/>
            <a:ext cx="17884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5" dirty="0">
                <a:latin typeface="Calibri"/>
                <a:cs typeface="Calibri"/>
              </a:rPr>
              <a:t>IL10R</a:t>
            </a:r>
            <a:r>
              <a:rPr sz="400" spc="15" dirty="0">
                <a:latin typeface="Calibri"/>
                <a:cs typeface="Calibri"/>
              </a:rPr>
              <a:t>A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344227" y="1397194"/>
            <a:ext cx="360236" cy="226577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6636" rIns="0" bIns="0" rtlCol="0">
            <a:spAutoFit/>
          </a:bodyPr>
          <a:lstStyle/>
          <a:p>
            <a:pPr marL="48836">
              <a:spcBef>
                <a:spcPts val="209"/>
              </a:spcBef>
            </a:pPr>
            <a:r>
              <a:rPr sz="400" spc="15" dirty="0">
                <a:latin typeface="Calibri"/>
                <a:cs typeface="Calibri"/>
              </a:rPr>
              <a:t>CD10-pAbO</a:t>
            </a:r>
            <a:endParaRPr sz="400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499">
              <a:latin typeface="Calibri"/>
              <a:cs typeface="Calibri"/>
            </a:endParaRPr>
          </a:p>
          <a:p>
            <a:pPr marL="15222"/>
            <a:r>
              <a:rPr sz="400" spc="15" dirty="0">
                <a:latin typeface="Calibri"/>
                <a:cs typeface="Calibri"/>
              </a:rPr>
              <a:t>CD45RO-pAbO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59823" y="1547561"/>
            <a:ext cx="23656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99256" y="1547561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962791" y="1547561"/>
            <a:ext cx="15411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5" dirty="0">
                <a:latin typeface="Calibri"/>
                <a:cs typeface="Calibri"/>
              </a:rPr>
              <a:t>LI</a:t>
            </a:r>
            <a:r>
              <a:rPr sz="400" spc="15" dirty="0">
                <a:latin typeface="Calibri"/>
                <a:cs typeface="Calibri"/>
              </a:rPr>
              <a:t>N2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44625" y="1547561"/>
            <a:ext cx="21817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74881" y="1547561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832424" y="1547561"/>
            <a:ext cx="16426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MYCN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129317" y="1547561"/>
            <a:ext cx="20104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426981" y="1547561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611043" y="1547561"/>
            <a:ext cx="17821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CC</a:t>
            </a:r>
            <a:r>
              <a:rPr sz="400" spc="10" dirty="0">
                <a:latin typeface="Calibri"/>
                <a:cs typeface="Calibri"/>
              </a:rPr>
              <a:t>NB</a:t>
            </a:r>
            <a:r>
              <a:rPr sz="400" spc="15" dirty="0">
                <a:latin typeface="Calibri"/>
                <a:cs typeface="Calibri"/>
              </a:rPr>
              <a:t>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881336" y="1547561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193838" y="1547561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359493" y="1650885"/>
            <a:ext cx="236562" cy="861268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algn="just">
              <a:lnSpc>
                <a:spcPct val="171800"/>
              </a:lnSpc>
              <a:spcBef>
                <a:spcPts val="8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698927" y="1650885"/>
            <a:ext cx="53909" cy="861268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849635" y="1678848"/>
            <a:ext cx="380531" cy="87736"/>
          </a:xfrm>
          <a:prstGeom prst="rect">
            <a:avLst/>
          </a:prstGeom>
          <a:solidFill>
            <a:srgbClr val="FFF2CC"/>
          </a:solidFill>
          <a:ln w="9169">
            <a:solidFill>
              <a:srgbClr val="FF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2303">
              <a:spcBef>
                <a:spcPts val="204"/>
              </a:spcBef>
            </a:pPr>
            <a:r>
              <a:rPr sz="400" spc="15" dirty="0">
                <a:latin typeface="Calibri"/>
                <a:cs typeface="Calibri"/>
              </a:rPr>
              <a:t>CD7-pAbO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244515" y="1650886"/>
            <a:ext cx="218171" cy="315210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just">
              <a:lnSpc>
                <a:spcPct val="171500"/>
              </a:lnSpc>
              <a:spcBef>
                <a:spcPts val="85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574771" y="1650886"/>
            <a:ext cx="53274" cy="338038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725221" y="1678851"/>
            <a:ext cx="378628" cy="187640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6002" rIns="0" bIns="0" rtlCol="0">
            <a:spAutoFit/>
          </a:bodyPr>
          <a:lstStyle/>
          <a:p>
            <a:pPr marL="43762">
              <a:spcBef>
                <a:spcPts val="204"/>
              </a:spcBef>
            </a:pPr>
            <a:r>
              <a:rPr sz="400" spc="15" dirty="0">
                <a:latin typeface="Calibri"/>
                <a:cs typeface="Calibri"/>
              </a:rPr>
              <a:t>CD117-pAbO</a:t>
            </a:r>
            <a:endParaRPr sz="400">
              <a:latin typeface="Calibri"/>
              <a:cs typeface="Calibri"/>
            </a:endParaRPr>
          </a:p>
          <a:p>
            <a:pPr marL="43762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CD133-pAbO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128933" y="1650885"/>
            <a:ext cx="201047" cy="861268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algn="just">
              <a:lnSpc>
                <a:spcPct val="171800"/>
              </a:lnSpc>
              <a:spcBef>
                <a:spcPts val="80"/>
              </a:spcBef>
            </a:pPr>
            <a:r>
              <a:rPr sz="400" b="1" spc="15" dirty="0">
                <a:latin typeface="Calibri"/>
                <a:cs typeface="Calibri"/>
              </a:rPr>
              <a:t>HD_BM  HD_BM  HD_BM  HD_BM  HD_BM  HD_BM  HD_BM  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26597" y="1650885"/>
            <a:ext cx="53909" cy="861268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606261" y="1650885"/>
            <a:ext cx="187094" cy="861268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634" algn="ctr">
              <a:lnSpc>
                <a:spcPct val="171800"/>
              </a:lnSpc>
              <a:spcBef>
                <a:spcPts val="80"/>
              </a:spcBef>
            </a:pP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RDX3  Z</a:t>
            </a:r>
            <a:r>
              <a:rPr sz="400" spc="25" dirty="0">
                <a:latin typeface="Calibri"/>
                <a:cs typeface="Calibri"/>
              </a:rPr>
              <a:t>W</a:t>
            </a:r>
            <a:r>
              <a:rPr sz="400" dirty="0">
                <a:latin typeface="Calibri"/>
                <a:cs typeface="Calibri"/>
              </a:rPr>
              <a:t>I</a:t>
            </a:r>
            <a:r>
              <a:rPr sz="400" spc="10" dirty="0">
                <a:latin typeface="Calibri"/>
                <a:cs typeface="Calibri"/>
              </a:rPr>
              <a:t>NT  </a:t>
            </a:r>
            <a:r>
              <a:rPr sz="400" spc="15" dirty="0">
                <a:latin typeface="Calibri"/>
                <a:cs typeface="Calibri"/>
              </a:rPr>
              <a:t>MYC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CDK4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SMC</a:t>
            </a:r>
            <a:r>
              <a:rPr sz="400" spc="10" dirty="0">
                <a:latin typeface="Calibri"/>
                <a:cs typeface="Calibri"/>
              </a:rPr>
              <a:t>1A  </a:t>
            </a:r>
            <a:r>
              <a:rPr sz="400" spc="15" dirty="0">
                <a:latin typeface="Calibri"/>
                <a:cs typeface="Calibri"/>
              </a:rPr>
              <a:t>PNP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ODC1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BIRC5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880951" y="1650885"/>
            <a:ext cx="182655" cy="861268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algn="just">
              <a:lnSpc>
                <a:spcPct val="171800"/>
              </a:lnSpc>
              <a:spcBef>
                <a:spcPts val="8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3454" y="1650885"/>
            <a:ext cx="53909" cy="861268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415273" y="1650886"/>
            <a:ext cx="218171" cy="20794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indent="35517">
              <a:lnSpc>
                <a:spcPct val="169700"/>
              </a:lnSpc>
              <a:spcBef>
                <a:spcPts val="90"/>
              </a:spcBef>
            </a:pPr>
            <a:r>
              <a:rPr sz="400" spc="15" dirty="0">
                <a:latin typeface="Calibri"/>
                <a:cs typeface="Calibri"/>
              </a:rPr>
              <a:t>MME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AD</a:t>
            </a:r>
            <a:r>
              <a:rPr sz="400" spc="10" dirty="0">
                <a:latin typeface="Calibri"/>
                <a:cs typeface="Calibri"/>
              </a:rPr>
              <a:t>GRG6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948390" y="1791583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TS</a:t>
            </a: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YL</a:t>
            </a:r>
            <a:r>
              <a:rPr sz="400" spc="15" dirty="0">
                <a:latin typeface="Calibri"/>
                <a:cs typeface="Calibri"/>
              </a:rPr>
              <a:t>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849632" y="1888320"/>
            <a:ext cx="380531" cy="87096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5369" rIns="0" bIns="0" rtlCol="0">
            <a:spAutoFit/>
          </a:bodyPr>
          <a:lstStyle/>
          <a:p>
            <a:pPr marL="45031">
              <a:spcBef>
                <a:spcPts val="200"/>
              </a:spcBef>
            </a:pPr>
            <a:r>
              <a:rPr sz="400" spc="15" dirty="0">
                <a:latin typeface="Calibri"/>
                <a:cs typeface="Calibri"/>
              </a:rPr>
              <a:t>CD117-pAbO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792797" y="1897107"/>
            <a:ext cx="243540" cy="19724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9174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SNHG20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20" dirty="0">
                <a:latin typeface="Calibri"/>
                <a:cs typeface="Calibri"/>
              </a:rPr>
              <a:t>M</a:t>
            </a:r>
            <a:r>
              <a:rPr sz="400" spc="15" dirty="0">
                <a:latin typeface="Calibri"/>
                <a:cs typeface="Calibri"/>
              </a:rPr>
              <a:t>A</a:t>
            </a:r>
            <a:r>
              <a:rPr sz="400" spc="20" dirty="0">
                <a:latin typeface="Calibri"/>
                <a:cs typeface="Calibri"/>
              </a:rPr>
              <a:t>M</a:t>
            </a:r>
            <a:r>
              <a:rPr sz="400" spc="15" dirty="0">
                <a:latin typeface="Calibri"/>
                <a:cs typeface="Calibri"/>
              </a:rPr>
              <a:t>DC2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344227" y="1888320"/>
            <a:ext cx="360236" cy="19980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5369" rIns="0" bIns="0" rtlCol="0">
            <a:spAutoFit/>
          </a:bodyPr>
          <a:lstStyle/>
          <a:p>
            <a:pPr marL="34883">
              <a:spcBef>
                <a:spcPts val="200"/>
              </a:spcBef>
            </a:pPr>
            <a:r>
              <a:rPr sz="400" spc="15" dirty="0">
                <a:latin typeface="Calibri"/>
                <a:cs typeface="Calibri"/>
              </a:rPr>
              <a:t>CD274-pAbO</a:t>
            </a:r>
            <a:endParaRPr sz="400">
              <a:latin typeface="Calibri"/>
              <a:cs typeface="Calibri"/>
            </a:endParaRPr>
          </a:p>
          <a:p>
            <a:pPr marL="50739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CD1c-pAbO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953996" y="1965257"/>
            <a:ext cx="171239" cy="420303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3805" algn="just">
              <a:lnSpc>
                <a:spcPct val="172100"/>
              </a:lnSpc>
              <a:spcBef>
                <a:spcPts val="80"/>
              </a:spcBef>
            </a:pPr>
            <a:r>
              <a:rPr sz="400" spc="20" dirty="0">
                <a:latin typeface="Calibri"/>
                <a:cs typeface="Calibri"/>
              </a:rPr>
              <a:t>M</a:t>
            </a:r>
            <a:r>
              <a:rPr sz="400" spc="15" dirty="0">
                <a:latin typeface="Calibri"/>
                <a:cs typeface="Calibri"/>
              </a:rPr>
              <a:t>XD1  O</a:t>
            </a:r>
            <a:r>
              <a:rPr sz="400" spc="5" dirty="0">
                <a:latin typeface="Calibri"/>
                <a:cs typeface="Calibri"/>
              </a:rPr>
              <a:t>SER1  </a:t>
            </a:r>
            <a:r>
              <a:rPr sz="400" spc="15" dirty="0">
                <a:latin typeface="Calibri"/>
                <a:cs typeface="Calibri"/>
              </a:rPr>
              <a:t>C</a:t>
            </a:r>
            <a:r>
              <a:rPr sz="400" spc="10" dirty="0">
                <a:latin typeface="Calibri"/>
                <a:cs typeface="Calibri"/>
              </a:rPr>
              <a:t>SF3R  BCL6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244240" y="1965257"/>
            <a:ext cx="480737" cy="54669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just">
              <a:lnSpc>
                <a:spcPct val="171500"/>
              </a:lnSpc>
              <a:spcBef>
                <a:spcPts val="85"/>
              </a:spcBef>
            </a:pP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6,68E-254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2,00E-237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1,07E-218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3,01E-147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6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4,14E-138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725221" y="2097803"/>
            <a:ext cx="378628" cy="86455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43128">
              <a:spcBef>
                <a:spcPts val="195"/>
              </a:spcBef>
            </a:pPr>
            <a:r>
              <a:rPr sz="400" spc="10" dirty="0">
                <a:latin typeface="Calibri"/>
                <a:cs typeface="Calibri"/>
              </a:rPr>
              <a:t>GPR56-pAbO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420823" y="2105955"/>
            <a:ext cx="2067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MI</a:t>
            </a:r>
            <a:r>
              <a:rPr sz="400" spc="15" dirty="0">
                <a:latin typeface="Calibri"/>
                <a:cs typeface="Calibri"/>
              </a:rPr>
              <a:t>NPP1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844130" y="2211478"/>
            <a:ext cx="14016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IRGQ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344227" y="2202537"/>
            <a:ext cx="360236" cy="19980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5369" rIns="0" bIns="0" rtlCol="0">
            <a:spAutoFit/>
          </a:bodyPr>
          <a:lstStyle/>
          <a:p>
            <a:pPr marL="34249">
              <a:spcBef>
                <a:spcPts val="200"/>
              </a:spcBef>
            </a:pPr>
            <a:r>
              <a:rPr sz="400" spc="15" dirty="0">
                <a:latin typeface="Calibri"/>
                <a:cs typeface="Calibri"/>
              </a:rPr>
              <a:t>CD155-pAbO</a:t>
            </a:r>
            <a:endParaRPr sz="400">
              <a:latin typeface="Calibri"/>
              <a:cs typeface="Calibri"/>
            </a:endParaRPr>
          </a:p>
          <a:p>
            <a:pPr marL="48202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CD15-pAbO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725221" y="2307285"/>
            <a:ext cx="378628" cy="88376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6636" rIns="0" bIns="0" rtlCol="0">
            <a:spAutoFit/>
          </a:bodyPr>
          <a:lstStyle/>
          <a:p>
            <a:pPr algn="ctr">
              <a:spcBef>
                <a:spcPts val="209"/>
              </a:spcBef>
            </a:pPr>
            <a:r>
              <a:rPr sz="400" spc="15" dirty="0">
                <a:latin typeface="Calibri"/>
                <a:cs typeface="Calibri"/>
              </a:rPr>
              <a:t>CD99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849632" y="2412019"/>
            <a:ext cx="380531" cy="224656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58349">
              <a:spcBef>
                <a:spcPts val="195"/>
              </a:spcBef>
            </a:pPr>
            <a:r>
              <a:rPr sz="400" spc="15" dirty="0">
                <a:latin typeface="Calibri"/>
                <a:cs typeface="Calibri"/>
              </a:rPr>
              <a:t>CD38-pAbO</a:t>
            </a:r>
            <a:endParaRPr sz="400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499">
              <a:latin typeface="Calibri"/>
              <a:cs typeface="Calibri"/>
            </a:endParaRPr>
          </a:p>
          <a:p>
            <a:pPr marL="62790"/>
            <a:r>
              <a:rPr sz="400" spc="10" dirty="0">
                <a:latin typeface="Calibri"/>
                <a:cs typeface="Calibri"/>
              </a:rPr>
              <a:t>Tim3-pAbO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843471" y="2420326"/>
            <a:ext cx="14143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K</a:t>
            </a:r>
            <a:r>
              <a:rPr sz="400" spc="10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AS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431541" y="2420326"/>
            <a:ext cx="18519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SPINK2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359438" y="2561024"/>
            <a:ext cx="23656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98872" y="2561024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244240" y="2561024"/>
            <a:ext cx="48073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AML_PB </a:t>
            </a:r>
            <a:r>
              <a:rPr sz="400" b="1" spc="6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1,55E-137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843471" y="2561024"/>
            <a:ext cx="14143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PH</a:t>
            </a:r>
            <a:r>
              <a:rPr sz="400" spc="10" dirty="0">
                <a:latin typeface="Calibri"/>
                <a:cs typeface="Calibri"/>
              </a:rPr>
              <a:t>F</a:t>
            </a:r>
            <a:r>
              <a:rPr sz="400" spc="15" dirty="0">
                <a:latin typeface="Calibri"/>
                <a:cs typeface="Calibri"/>
              </a:rPr>
              <a:t>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128933" y="2561024"/>
            <a:ext cx="20104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426596" y="2561024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610658" y="2561024"/>
            <a:ext cx="17821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CC</a:t>
            </a:r>
            <a:r>
              <a:rPr sz="400" spc="10" dirty="0">
                <a:latin typeface="Calibri"/>
                <a:cs typeface="Calibri"/>
              </a:rPr>
              <a:t>NB</a:t>
            </a:r>
            <a:r>
              <a:rPr sz="400" spc="15" dirty="0">
                <a:latin typeface="Calibri"/>
                <a:cs typeface="Calibri"/>
              </a:rPr>
              <a:t>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880951" y="2561024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193454" y="2561024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344227" y="2516754"/>
            <a:ext cx="360236" cy="125520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537" rIns="0" bIns="0" rtlCol="0">
            <a:spAutoFit/>
          </a:bodyPr>
          <a:lstStyle/>
          <a:p>
            <a:pPr>
              <a:spcBef>
                <a:spcPts val="20"/>
              </a:spcBef>
            </a:pPr>
            <a:endParaRPr sz="400">
              <a:latin typeface="Times New Roman"/>
              <a:cs typeface="Times New Roman"/>
            </a:endParaRPr>
          </a:p>
          <a:p>
            <a:pPr marL="31078"/>
            <a:r>
              <a:rPr sz="400" spc="10" dirty="0">
                <a:latin typeface="Calibri"/>
                <a:cs typeface="Calibri"/>
              </a:rPr>
              <a:t>B7-H4--pAbO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359438" y="2701722"/>
            <a:ext cx="236562" cy="38245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endParaRPr sz="400">
              <a:latin typeface="Calibri"/>
              <a:cs typeface="Calibri"/>
            </a:endParaRPr>
          </a:p>
          <a:p>
            <a:pPr marL="12685" marR="5074" algn="just">
              <a:lnSpc>
                <a:spcPct val="171500"/>
              </a:lnSpc>
              <a:spcBef>
                <a:spcPts val="1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_BM  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698872" y="2701721"/>
            <a:ext cx="53274" cy="40590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898267" y="2701722"/>
            <a:ext cx="282227" cy="27781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46934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MALAT1</a:t>
            </a:r>
            <a:endParaRPr sz="400">
              <a:latin typeface="Calibri"/>
              <a:cs typeface="Calibri"/>
            </a:endParaRPr>
          </a:p>
          <a:p>
            <a:pPr marL="26638" marR="5074" indent="-14586">
              <a:lnSpc>
                <a:spcPct val="173300"/>
              </a:lnSpc>
            </a:pPr>
            <a:r>
              <a:rPr sz="400" spc="20" dirty="0">
                <a:latin typeface="Calibri"/>
                <a:cs typeface="Calibri"/>
              </a:rPr>
              <a:t>M</a:t>
            </a:r>
            <a:r>
              <a:rPr sz="400" spc="15" dirty="0">
                <a:latin typeface="Calibri"/>
                <a:cs typeface="Calibri"/>
              </a:rPr>
              <a:t>APK</a:t>
            </a:r>
            <a:r>
              <a:rPr sz="400" spc="5" dirty="0">
                <a:latin typeface="Calibri"/>
                <a:cs typeface="Calibri"/>
              </a:rPr>
              <a:t>1I</a:t>
            </a: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1</a:t>
            </a:r>
            <a:r>
              <a:rPr sz="400" spc="5" dirty="0">
                <a:latin typeface="Calibri"/>
                <a:cs typeface="Calibri"/>
              </a:rPr>
              <a:t>L  </a:t>
            </a:r>
            <a:r>
              <a:rPr sz="400" spc="10" dirty="0">
                <a:latin typeface="Calibri"/>
                <a:cs typeface="Calibri"/>
              </a:rPr>
              <a:t>PPP1R16B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244185" y="2701722"/>
            <a:ext cx="480737" cy="38245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 algn="just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AML_PB </a:t>
            </a:r>
            <a:r>
              <a:rPr sz="400" b="1" spc="4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3,05E-137</a:t>
            </a:r>
            <a:endParaRPr sz="400">
              <a:latin typeface="Calibri"/>
              <a:cs typeface="Calibri"/>
            </a:endParaRPr>
          </a:p>
          <a:p>
            <a:pPr marL="12685" marR="18393" algn="just">
              <a:lnSpc>
                <a:spcPct val="171500"/>
              </a:lnSpc>
              <a:spcBef>
                <a:spcPts val="10"/>
              </a:spcBef>
            </a:pP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4,02E-95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1,79E-87 </a:t>
            </a:r>
            <a:r>
              <a:rPr sz="400" spc="-80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  </a:t>
            </a:r>
            <a:r>
              <a:rPr sz="400" b="1" spc="5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1,32E-70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818243" y="2701722"/>
            <a:ext cx="191534" cy="27781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6638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MXD1</a:t>
            </a:r>
            <a:endParaRPr sz="400">
              <a:latin typeface="Calibri"/>
              <a:cs typeface="Calibri"/>
            </a:endParaRPr>
          </a:p>
          <a:p>
            <a:pPr marL="12685" marR="5074" indent="5708">
              <a:lnSpc>
                <a:spcPct val="173300"/>
              </a:lnSpc>
            </a:pPr>
            <a:r>
              <a:rPr sz="400" spc="5" dirty="0">
                <a:latin typeface="Calibri"/>
                <a:cs typeface="Calibri"/>
              </a:rPr>
              <a:t>IL10R</a:t>
            </a:r>
            <a:r>
              <a:rPr sz="400" spc="10" dirty="0">
                <a:latin typeface="Calibri"/>
                <a:cs typeface="Calibri"/>
              </a:rPr>
              <a:t>A  CLE</a:t>
            </a:r>
            <a:r>
              <a:rPr sz="400" spc="15" dirty="0">
                <a:latin typeface="Calibri"/>
                <a:cs typeface="Calibri"/>
              </a:rPr>
              <a:t>C</a:t>
            </a:r>
            <a:r>
              <a:rPr sz="400" spc="10" dirty="0">
                <a:latin typeface="Calibri"/>
                <a:cs typeface="Calibri"/>
              </a:rPr>
              <a:t>2</a:t>
            </a:r>
            <a:r>
              <a:rPr sz="400" spc="15" dirty="0">
                <a:latin typeface="Calibri"/>
                <a:cs typeface="Calibri"/>
              </a:rPr>
              <a:t>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128878" y="2701722"/>
            <a:ext cx="201047" cy="38245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  <a:p>
            <a:pPr marL="12685" marR="5074" algn="just">
              <a:lnSpc>
                <a:spcPct val="171500"/>
              </a:lnSpc>
              <a:spcBef>
                <a:spcPts val="10"/>
              </a:spcBef>
            </a:pPr>
            <a:r>
              <a:rPr sz="400" b="1" spc="15" dirty="0">
                <a:latin typeface="Calibri"/>
                <a:cs typeface="Calibri"/>
              </a:rPr>
              <a:t>HD_BM  HD_BM  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426542" y="2701721"/>
            <a:ext cx="53274" cy="40590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583672" y="2701722"/>
            <a:ext cx="232124" cy="57967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4122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PRDX1</a:t>
            </a:r>
            <a:endParaRPr sz="400">
              <a:latin typeface="Calibri"/>
              <a:cs typeface="Calibri"/>
            </a:endParaRPr>
          </a:p>
          <a:p>
            <a:pPr marL="41225" marR="32980" indent="-1268" algn="just">
              <a:lnSpc>
                <a:spcPct val="171500"/>
              </a:lnSpc>
              <a:spcBef>
                <a:spcPts val="10"/>
              </a:spcBef>
            </a:pP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KDC  PO</a:t>
            </a:r>
            <a:r>
              <a:rPr sz="400" spc="5" dirty="0">
                <a:latin typeface="Calibri"/>
                <a:cs typeface="Calibri"/>
              </a:rPr>
              <a:t>LE2  </a:t>
            </a: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DX2</a:t>
            </a:r>
            <a:endParaRPr sz="400">
              <a:latin typeface="Calibri"/>
              <a:cs typeface="Calibri"/>
            </a:endParaRPr>
          </a:p>
          <a:p>
            <a:pPr marL="12685" marR="5074" indent="52642">
              <a:lnSpc>
                <a:spcPct val="108300"/>
              </a:lnSpc>
              <a:spcBef>
                <a:spcPts val="330"/>
              </a:spcBef>
            </a:pPr>
            <a:r>
              <a:rPr sz="400" spc="15" dirty="0">
                <a:latin typeface="Calibri"/>
                <a:cs typeface="Calibri"/>
              </a:rPr>
              <a:t>NM-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000546.</a:t>
            </a:r>
            <a:r>
              <a:rPr sz="400" spc="15" dirty="0">
                <a:latin typeface="Calibri"/>
                <a:cs typeface="Calibri"/>
              </a:rPr>
              <a:t>5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880896" y="2701722"/>
            <a:ext cx="182655" cy="38245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  <a:p>
            <a:pPr marL="12685" marR="5074" algn="just">
              <a:lnSpc>
                <a:spcPct val="171500"/>
              </a:lnSpc>
              <a:spcBef>
                <a:spcPts val="1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193399" y="2701721"/>
            <a:ext cx="53274" cy="40590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415493" y="2701722"/>
            <a:ext cx="216903" cy="27781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53276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TAL1</a:t>
            </a:r>
            <a:endParaRPr sz="400">
              <a:latin typeface="Calibri"/>
              <a:cs typeface="Calibri"/>
            </a:endParaRPr>
          </a:p>
          <a:p>
            <a:pPr marL="31712" marR="5074" indent="-19661">
              <a:lnSpc>
                <a:spcPct val="173300"/>
              </a:lnSpc>
            </a:pPr>
            <a:r>
              <a:rPr sz="400" spc="10" dirty="0">
                <a:latin typeface="Calibri"/>
                <a:cs typeface="Calibri"/>
              </a:rPr>
              <a:t>F</a:t>
            </a:r>
            <a:r>
              <a:rPr sz="400" spc="15" dirty="0">
                <a:latin typeface="Calibri"/>
                <a:cs typeface="Calibri"/>
              </a:rPr>
              <a:t>AM30</a:t>
            </a:r>
            <a:r>
              <a:rPr sz="400" spc="10" dirty="0">
                <a:latin typeface="Calibri"/>
                <a:cs typeface="Calibri"/>
              </a:rPr>
              <a:t>A  </a:t>
            </a:r>
            <a:r>
              <a:rPr sz="400" spc="15" dirty="0">
                <a:latin typeface="Calibri"/>
                <a:cs typeface="Calibri"/>
              </a:rPr>
              <a:t>GATA2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849632" y="3007892"/>
            <a:ext cx="380531" cy="86455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44397">
              <a:spcBef>
                <a:spcPts val="195"/>
              </a:spcBef>
            </a:pPr>
            <a:r>
              <a:rPr sz="400" spc="15" dirty="0">
                <a:latin typeface="Calibri"/>
                <a:cs typeface="Calibri"/>
              </a:rPr>
              <a:t>CD133-pAbO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725221" y="3007892"/>
            <a:ext cx="378628" cy="86455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57081">
              <a:spcBef>
                <a:spcPts val="195"/>
              </a:spcBef>
            </a:pPr>
            <a:r>
              <a:rPr sz="400" spc="15" dirty="0">
                <a:latin typeface="Calibri"/>
                <a:cs typeface="Calibri"/>
              </a:rPr>
              <a:t>CD38-pAbO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344227" y="3007892"/>
            <a:ext cx="360236" cy="86455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48202">
              <a:spcBef>
                <a:spcPts val="195"/>
              </a:spcBef>
            </a:pPr>
            <a:r>
              <a:rPr sz="400" spc="15" dirty="0">
                <a:latin typeface="Calibri"/>
                <a:cs typeface="Calibri"/>
              </a:rPr>
              <a:t>CD22-pAbO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359438" y="3156792"/>
            <a:ext cx="489616" cy="2163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352002" algn="l"/>
              </a:tabLst>
            </a:pPr>
            <a:r>
              <a:rPr sz="400" b="1" spc="15" dirty="0">
                <a:latin typeface="Calibri"/>
                <a:cs typeface="Calibri"/>
              </a:rPr>
              <a:t>AML_BM	</a:t>
            </a: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499">
              <a:latin typeface="Calibri"/>
              <a:cs typeface="Calibri"/>
            </a:endParaRPr>
          </a:p>
          <a:p>
            <a:pPr marL="12685"/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114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1,03E-270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930308" y="3156792"/>
            <a:ext cx="21817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SLC17A9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244186" y="3156792"/>
            <a:ext cx="466783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r>
              <a:rPr sz="400" b="1" dirty="0">
                <a:latin typeface="Calibri"/>
                <a:cs typeface="Calibri"/>
              </a:rPr>
              <a:t>    </a:t>
            </a:r>
            <a:r>
              <a:rPr sz="400" b="1" spc="-2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8</a:t>
            </a:r>
            <a:r>
              <a:rPr sz="400" spc="5" dirty="0">
                <a:latin typeface="Calibri"/>
                <a:cs typeface="Calibri"/>
              </a:rPr>
              <a:t>,</a:t>
            </a:r>
            <a:r>
              <a:rPr sz="400" spc="10" dirty="0">
                <a:latin typeface="Calibri"/>
                <a:cs typeface="Calibri"/>
              </a:rPr>
              <a:t>83E-58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844569" y="3156792"/>
            <a:ext cx="13889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5" dirty="0">
                <a:latin typeface="Calibri"/>
                <a:cs typeface="Calibri"/>
              </a:rPr>
              <a:t>RLI</a:t>
            </a:r>
            <a:r>
              <a:rPr sz="400" spc="25" dirty="0">
                <a:latin typeface="Calibri"/>
                <a:cs typeface="Calibri"/>
              </a:rPr>
              <a:t>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128878" y="3156792"/>
            <a:ext cx="20104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426542" y="3156792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880896" y="3156792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193399" y="3156792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434949" y="3156792"/>
            <a:ext cx="17758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C</a:t>
            </a:r>
            <a:r>
              <a:rPr sz="400" spc="10" dirty="0">
                <a:latin typeface="Calibri"/>
                <a:cs typeface="Calibri"/>
              </a:rPr>
              <a:t>R</a:t>
            </a:r>
            <a:r>
              <a:rPr sz="400" spc="20" dirty="0">
                <a:latin typeface="Calibri"/>
                <a:cs typeface="Calibri"/>
              </a:rPr>
              <a:t>H</a:t>
            </a:r>
            <a:r>
              <a:rPr sz="400" spc="10" dirty="0">
                <a:latin typeface="Calibri"/>
                <a:cs typeface="Calibri"/>
              </a:rPr>
              <a:t>BP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962350" y="3297489"/>
            <a:ext cx="15411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ISG20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2244186" y="3297489"/>
            <a:ext cx="466783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r>
              <a:rPr sz="400" b="1" dirty="0">
                <a:latin typeface="Calibri"/>
                <a:cs typeface="Calibri"/>
              </a:rPr>
              <a:t>    </a:t>
            </a:r>
            <a:r>
              <a:rPr sz="400" b="1" spc="-2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3</a:t>
            </a:r>
            <a:r>
              <a:rPr sz="400" spc="5" dirty="0">
                <a:latin typeface="Calibri"/>
                <a:cs typeface="Calibri"/>
              </a:rPr>
              <a:t>,</a:t>
            </a:r>
            <a:r>
              <a:rPr sz="400" spc="10" dirty="0">
                <a:latin typeface="Calibri"/>
                <a:cs typeface="Calibri"/>
              </a:rPr>
              <a:t>23E-47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725221" y="3289549"/>
            <a:ext cx="378628" cy="86455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4735" rIns="0" bIns="0" rtlCol="0">
            <a:spAutoFit/>
          </a:bodyPr>
          <a:lstStyle/>
          <a:p>
            <a:pPr marL="57081">
              <a:spcBef>
                <a:spcPts val="195"/>
              </a:spcBef>
            </a:pPr>
            <a:r>
              <a:rPr sz="400" spc="15" dirty="0">
                <a:latin typeface="Calibri"/>
                <a:cs typeface="Calibri"/>
              </a:rPr>
              <a:t>CD13-pAbO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128933" y="3297489"/>
            <a:ext cx="20104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426596" y="3297489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579716" y="3297489"/>
            <a:ext cx="483908" cy="2163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RACGAP1     </a:t>
            </a:r>
            <a:r>
              <a:rPr sz="400" spc="7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  <a:p>
            <a:pPr>
              <a:spcBef>
                <a:spcPts val="35"/>
              </a:spcBef>
            </a:pPr>
            <a:endParaRPr sz="499">
              <a:latin typeface="Calibri"/>
              <a:cs typeface="Calibri"/>
            </a:endParaRPr>
          </a:p>
          <a:p>
            <a:pPr marL="17124">
              <a:spcBef>
                <a:spcPts val="5"/>
              </a:spcBef>
            </a:pPr>
            <a:r>
              <a:rPr sz="400" spc="10" dirty="0">
                <a:latin typeface="Calibri"/>
                <a:cs typeface="Calibri"/>
              </a:rPr>
              <a:t>S</a:t>
            </a:r>
            <a:r>
              <a:rPr sz="400" spc="15" dirty="0">
                <a:latin typeface="Calibri"/>
                <a:cs typeface="Calibri"/>
              </a:rPr>
              <a:t>UP</a:t>
            </a:r>
            <a:r>
              <a:rPr sz="400" spc="10" dirty="0">
                <a:latin typeface="Calibri"/>
                <a:cs typeface="Calibri"/>
              </a:rPr>
              <a:t>T16</a:t>
            </a:r>
            <a:r>
              <a:rPr sz="400" spc="20" dirty="0">
                <a:latin typeface="Calibri"/>
                <a:cs typeface="Calibri"/>
              </a:rPr>
              <a:t>H</a:t>
            </a:r>
            <a:r>
              <a:rPr sz="400" dirty="0">
                <a:latin typeface="Calibri"/>
                <a:cs typeface="Calibri"/>
              </a:rPr>
              <a:t>       </a:t>
            </a:r>
            <a:r>
              <a:rPr sz="400" spc="-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93454" y="3297489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452700" y="3297489"/>
            <a:ext cx="14206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EREG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359438" y="3440385"/>
            <a:ext cx="48961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114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5,19E-245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1943444" y="3440385"/>
            <a:ext cx="19153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0" dirty="0">
                <a:latin typeface="Calibri"/>
                <a:cs typeface="Calibri"/>
              </a:rPr>
              <a:t>CLEC2B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2244186" y="3440385"/>
            <a:ext cx="466783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</a:t>
            </a:r>
            <a:r>
              <a:rPr sz="400" b="1" spc="25" dirty="0">
                <a:latin typeface="Calibri"/>
                <a:cs typeface="Calibri"/>
              </a:rPr>
              <a:t>M</a:t>
            </a:r>
            <a:r>
              <a:rPr sz="400" b="1" spc="5" dirty="0">
                <a:latin typeface="Calibri"/>
                <a:cs typeface="Calibri"/>
              </a:rPr>
              <a:t>L</a:t>
            </a:r>
            <a:r>
              <a:rPr sz="400" b="1" spc="15" dirty="0">
                <a:latin typeface="Calibri"/>
                <a:cs typeface="Calibri"/>
              </a:rPr>
              <a:t>_PB</a:t>
            </a:r>
            <a:r>
              <a:rPr sz="400" b="1" dirty="0">
                <a:latin typeface="Calibri"/>
                <a:cs typeface="Calibri"/>
              </a:rPr>
              <a:t>    </a:t>
            </a:r>
            <a:r>
              <a:rPr sz="400" b="1" spc="-2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2</a:t>
            </a:r>
            <a:r>
              <a:rPr sz="400" spc="5" dirty="0">
                <a:latin typeface="Calibri"/>
                <a:cs typeface="Calibri"/>
              </a:rPr>
              <a:t>,</a:t>
            </a:r>
            <a:r>
              <a:rPr sz="400" spc="10" dirty="0">
                <a:latin typeface="Calibri"/>
                <a:cs typeface="Calibri"/>
              </a:rPr>
              <a:t>10E-33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837095" y="3440385"/>
            <a:ext cx="15411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HOPX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128878" y="3440385"/>
            <a:ext cx="20104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426542" y="3440385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193399" y="3440385"/>
            <a:ext cx="532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344227" y="3394284"/>
            <a:ext cx="360236" cy="362281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4440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400">
              <a:latin typeface="Times New Roman"/>
              <a:cs typeface="Times New Roman"/>
            </a:endParaRPr>
          </a:p>
          <a:p>
            <a:pPr marL="34249" indent="-634"/>
            <a:r>
              <a:rPr sz="400" spc="15" dirty="0">
                <a:latin typeface="Calibri"/>
                <a:cs typeface="Calibri"/>
              </a:rPr>
              <a:t>CD11b-pAbO</a:t>
            </a:r>
            <a:endParaRPr sz="400">
              <a:latin typeface="Calibri"/>
              <a:cs typeface="Calibri"/>
            </a:endParaRPr>
          </a:p>
          <a:p>
            <a:pPr marL="48202" marR="27906" indent="-13953">
              <a:lnSpc>
                <a:spcPct val="169700"/>
              </a:lnSpc>
              <a:spcBef>
                <a:spcPts val="295"/>
              </a:spcBef>
            </a:pPr>
            <a:r>
              <a:rPr sz="400" spc="15" dirty="0">
                <a:latin typeface="Calibri"/>
                <a:cs typeface="Calibri"/>
              </a:rPr>
              <a:t>CD</a:t>
            </a:r>
            <a:r>
              <a:rPr sz="400" spc="10" dirty="0">
                <a:latin typeface="Calibri"/>
                <a:cs typeface="Calibri"/>
              </a:rPr>
              <a:t>124-p</a:t>
            </a:r>
            <a:r>
              <a:rPr sz="400" spc="15" dirty="0">
                <a:latin typeface="Calibri"/>
                <a:cs typeface="Calibri"/>
              </a:rPr>
              <a:t>A</a:t>
            </a:r>
            <a:r>
              <a:rPr sz="400" spc="10" dirty="0">
                <a:latin typeface="Calibri"/>
                <a:cs typeface="Calibri"/>
              </a:rPr>
              <a:t>bO  </a:t>
            </a:r>
            <a:r>
              <a:rPr sz="400" spc="15" dirty="0">
                <a:latin typeface="Calibri"/>
                <a:cs typeface="Calibri"/>
              </a:rPr>
              <a:t>CD26-pAbO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359329" y="3543710"/>
            <a:ext cx="489616" cy="215819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9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1,09E-242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9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1,43E-242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953063" y="3543710"/>
            <a:ext cx="171873" cy="20794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indent="15856">
              <a:lnSpc>
                <a:spcPct val="169700"/>
              </a:lnSpc>
              <a:spcBef>
                <a:spcPts val="90"/>
              </a:spcBef>
            </a:pPr>
            <a:r>
              <a:rPr sz="400" spc="15" dirty="0">
                <a:latin typeface="Calibri"/>
                <a:cs typeface="Calibri"/>
              </a:rPr>
              <a:t>X</a:t>
            </a:r>
            <a:r>
              <a:rPr sz="400" spc="10" dirty="0">
                <a:latin typeface="Calibri"/>
                <a:cs typeface="Calibri"/>
              </a:rPr>
              <a:t>BP1  CEB</a:t>
            </a:r>
            <a:r>
              <a:rPr sz="400" spc="15" dirty="0">
                <a:latin typeface="Calibri"/>
                <a:cs typeface="Calibri"/>
              </a:rPr>
              <a:t>PA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243856" y="3543709"/>
            <a:ext cx="473126" cy="54669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just">
              <a:lnSpc>
                <a:spcPct val="171500"/>
              </a:lnSpc>
              <a:spcBef>
                <a:spcPts val="85"/>
              </a:spcBef>
            </a:pP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4,51E-31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2,69E-25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3,30E-20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1,45E-04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b="1" spc="15" dirty="0">
                <a:latin typeface="Calibri"/>
                <a:cs typeface="Calibri"/>
              </a:rPr>
              <a:t>AML_PB</a:t>
            </a:r>
            <a:r>
              <a:rPr sz="400" b="1" spc="2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4,49E+03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791203" y="3543709"/>
            <a:ext cx="245442" cy="54669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ctr">
              <a:lnSpc>
                <a:spcPct val="171500"/>
              </a:lnSpc>
              <a:spcBef>
                <a:spcPts val="85"/>
              </a:spcBef>
            </a:pPr>
            <a:r>
              <a:rPr sz="400" spc="15" dirty="0">
                <a:latin typeface="Calibri"/>
                <a:cs typeface="Calibri"/>
              </a:rPr>
              <a:t>BAALC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G</a:t>
            </a:r>
            <a:r>
              <a:rPr sz="400" spc="20" dirty="0">
                <a:latin typeface="Calibri"/>
                <a:cs typeface="Calibri"/>
              </a:rPr>
              <a:t>ADD</a:t>
            </a:r>
            <a:r>
              <a:rPr sz="400" spc="5" dirty="0">
                <a:latin typeface="Calibri"/>
                <a:cs typeface="Calibri"/>
              </a:rPr>
              <a:t>45B  </a:t>
            </a:r>
            <a:r>
              <a:rPr sz="400" spc="15" dirty="0">
                <a:latin typeface="Calibri"/>
                <a:cs typeface="Calibri"/>
              </a:rPr>
              <a:t>STAM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LRRC8B </a:t>
            </a:r>
            <a:r>
              <a:rPr sz="400" spc="15" dirty="0">
                <a:latin typeface="Calibri"/>
                <a:cs typeface="Calibri"/>
              </a:rPr>
              <a:t> SOD2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128548" y="3543709"/>
            <a:ext cx="201681" cy="54669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just">
              <a:lnSpc>
                <a:spcPct val="171500"/>
              </a:lnSpc>
              <a:spcBef>
                <a:spcPts val="85"/>
              </a:spcBef>
            </a:pPr>
            <a:r>
              <a:rPr sz="400" b="1" spc="15" dirty="0">
                <a:latin typeface="Calibri"/>
                <a:cs typeface="Calibri"/>
              </a:rPr>
              <a:t>HD_BM  HD_BM  HD_BM  HD_BM  HD</a:t>
            </a:r>
            <a:r>
              <a:rPr sz="400" b="1" spc="20" dirty="0">
                <a:latin typeface="Calibri"/>
                <a:cs typeface="Calibri"/>
              </a:rPr>
              <a:t>_BM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426212" y="3543709"/>
            <a:ext cx="54543" cy="546696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3319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3609229" y="3543709"/>
            <a:ext cx="180752" cy="54669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 algn="ctr">
              <a:lnSpc>
                <a:spcPct val="171500"/>
              </a:lnSpc>
              <a:spcBef>
                <a:spcPts val="85"/>
              </a:spcBef>
            </a:pPr>
            <a:r>
              <a:rPr sz="400" spc="10" dirty="0">
                <a:latin typeface="Calibri"/>
                <a:cs typeface="Calibri"/>
              </a:rPr>
              <a:t>RFC3 </a:t>
            </a:r>
            <a:r>
              <a:rPr sz="400" spc="15" dirty="0">
                <a:latin typeface="Calibri"/>
                <a:cs typeface="Calibri"/>
              </a:rPr>
              <a:t> NDC1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CCN</a:t>
            </a:r>
            <a:r>
              <a:rPr sz="400" spc="10" dirty="0">
                <a:latin typeface="Calibri"/>
                <a:cs typeface="Calibri"/>
              </a:rPr>
              <a:t>A2  </a:t>
            </a:r>
            <a:r>
              <a:rPr sz="400" spc="15" dirty="0">
                <a:latin typeface="Calibri"/>
                <a:cs typeface="Calibri"/>
              </a:rPr>
              <a:t>PHB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P</a:t>
            </a:r>
            <a:r>
              <a:rPr sz="400" spc="10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DX4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3880566" y="3543710"/>
            <a:ext cx="182655" cy="420303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algn="just">
              <a:lnSpc>
                <a:spcPct val="172100"/>
              </a:lnSpc>
              <a:spcBef>
                <a:spcPts val="80"/>
              </a:spcBef>
            </a:pP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</a:t>
            </a:r>
            <a:r>
              <a:rPr sz="400" b="1" spc="10" dirty="0">
                <a:latin typeface="Calibri"/>
                <a:cs typeface="Calibri"/>
              </a:rPr>
              <a:t>_PB  </a:t>
            </a:r>
            <a:r>
              <a:rPr sz="400" b="1" spc="15" dirty="0">
                <a:latin typeface="Calibri"/>
                <a:cs typeface="Calibri"/>
              </a:rPr>
              <a:t>HD_PB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193070" y="3543710"/>
            <a:ext cx="53909" cy="443318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5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50"/>
              </a:spcBef>
            </a:pPr>
            <a:r>
              <a:rPr sz="400" spc="15" dirty="0">
                <a:latin typeface="Calibri"/>
                <a:cs typeface="Calibri"/>
              </a:rPr>
              <a:t>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359274" y="3789931"/>
            <a:ext cx="81940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AML_BM </a:t>
            </a:r>
            <a:r>
              <a:rPr sz="400" b="1" spc="9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5,44E-212    </a:t>
            </a:r>
            <a:r>
              <a:rPr sz="400" spc="11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HIST1H2BG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422692" y="3789932"/>
            <a:ext cx="202316" cy="274544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20" dirty="0">
                <a:latin typeface="Calibri"/>
                <a:cs typeface="Calibri"/>
              </a:rPr>
              <a:t>N</a:t>
            </a:r>
            <a:r>
              <a:rPr sz="400" spc="10" dirty="0">
                <a:latin typeface="Calibri"/>
                <a:cs typeface="Calibri"/>
              </a:rPr>
              <a:t>Y</a:t>
            </a:r>
            <a:r>
              <a:rPr sz="400" spc="20" dirty="0">
                <a:latin typeface="Calibri"/>
                <a:cs typeface="Calibri"/>
              </a:rPr>
              <a:t>N</a:t>
            </a:r>
            <a:r>
              <a:rPr sz="400" spc="5" dirty="0">
                <a:latin typeface="Calibri"/>
                <a:cs typeface="Calibri"/>
              </a:rPr>
              <a:t>RI</a:t>
            </a:r>
            <a:r>
              <a:rPr sz="400" spc="20" dirty="0">
                <a:latin typeface="Calibri"/>
                <a:cs typeface="Calibri"/>
              </a:rPr>
              <a:t>N</a:t>
            </a:r>
            <a:endParaRPr sz="400">
              <a:latin typeface="Calibri"/>
              <a:cs typeface="Calibri"/>
            </a:endParaRPr>
          </a:p>
          <a:p>
            <a:pPr marL="36152" marR="18393" indent="-10782">
              <a:lnSpc>
                <a:spcPct val="169700"/>
              </a:lnSpc>
              <a:spcBef>
                <a:spcPts val="20"/>
              </a:spcBef>
            </a:pPr>
            <a:r>
              <a:rPr sz="400" spc="15" dirty="0">
                <a:latin typeface="Calibri"/>
                <a:cs typeface="Calibri"/>
              </a:rPr>
              <a:t>DCA</a:t>
            </a:r>
            <a:r>
              <a:rPr sz="400" spc="10" dirty="0">
                <a:latin typeface="Calibri"/>
                <a:cs typeface="Calibri"/>
              </a:rPr>
              <a:t>F7  EM</a:t>
            </a:r>
            <a:r>
              <a:rPr sz="400" spc="15" dirty="0">
                <a:latin typeface="Calibri"/>
                <a:cs typeface="Calibri"/>
              </a:rPr>
              <a:t>P1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359054" y="3858082"/>
            <a:ext cx="490885" cy="215819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9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3,72E-115</a:t>
            </a:r>
            <a:endParaRPr sz="400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400" b="1" spc="15" dirty="0">
                <a:latin typeface="Calibri"/>
                <a:cs typeface="Calibri"/>
              </a:rPr>
              <a:t>AML_BM</a:t>
            </a:r>
            <a:r>
              <a:rPr sz="400" b="1" spc="9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5,73E-110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849632" y="3885410"/>
            <a:ext cx="380531" cy="188281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6637" rIns="0" bIns="0" rtlCol="0">
            <a:spAutoFit/>
          </a:bodyPr>
          <a:lstStyle/>
          <a:p>
            <a:pPr marL="57716">
              <a:spcBef>
                <a:spcPts val="210"/>
              </a:spcBef>
            </a:pPr>
            <a:r>
              <a:rPr sz="400" spc="15" dirty="0">
                <a:latin typeface="Calibri"/>
                <a:cs typeface="Calibri"/>
              </a:rPr>
              <a:t>CD33-pAbO</a:t>
            </a:r>
            <a:endParaRPr sz="400">
              <a:latin typeface="Calibri"/>
              <a:cs typeface="Calibri"/>
            </a:endParaRPr>
          </a:p>
          <a:p>
            <a:pPr marL="45031">
              <a:spcBef>
                <a:spcPts val="335"/>
              </a:spcBef>
            </a:pPr>
            <a:r>
              <a:rPr sz="400" spc="15" dirty="0">
                <a:latin typeface="Calibri"/>
                <a:cs typeface="Calibri"/>
              </a:rPr>
              <a:t>CD371-pAbO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881294" y="3998767"/>
            <a:ext cx="46297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Calibri"/>
                <a:cs typeface="Calibri"/>
              </a:rPr>
              <a:t>HD_PB</a:t>
            </a:r>
            <a:r>
              <a:rPr sz="400" b="1" dirty="0">
                <a:latin typeface="Calibri"/>
                <a:cs typeface="Calibri"/>
              </a:rPr>
              <a:t>    </a:t>
            </a:r>
            <a:r>
              <a:rPr sz="400" b="1" spc="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7</a:t>
            </a:r>
            <a:r>
              <a:rPr sz="400" spc="5" dirty="0">
                <a:latin typeface="Calibri"/>
                <a:cs typeface="Calibri"/>
              </a:rPr>
              <a:t>,</a:t>
            </a:r>
            <a:r>
              <a:rPr sz="400" spc="10" dirty="0">
                <a:latin typeface="Calibri"/>
                <a:cs typeface="Calibri"/>
              </a:rPr>
              <a:t>82E-286</a:t>
            </a:r>
            <a:endParaRPr sz="4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27677" y="564162"/>
            <a:ext cx="3229438" cy="491519"/>
          </a:xfrm>
          <a:prstGeom prst="rect">
            <a:avLst/>
          </a:prstGeom>
        </p:spPr>
        <p:txBody>
          <a:bodyPr vert="horz" wrap="square" lIns="0" tIns="93230" rIns="0" bIns="0" rtlCol="0">
            <a:spAutoFit/>
          </a:bodyPr>
          <a:lstStyle/>
          <a:p>
            <a:pPr marL="12685">
              <a:spcBef>
                <a:spcPts val="734"/>
              </a:spcBef>
            </a:pP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Promising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markers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5" dirty="0">
                <a:solidFill>
                  <a:srgbClr val="7F7F7F"/>
                </a:solidFill>
                <a:latin typeface="Arial"/>
                <a:cs typeface="Arial"/>
              </a:rPr>
              <a:t>to</a:t>
            </a:r>
            <a:r>
              <a:rPr sz="999" b="1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distinguish</a:t>
            </a:r>
            <a:r>
              <a:rPr sz="999" b="1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HPC</a:t>
            </a:r>
            <a:r>
              <a:rPr sz="999" b="1" spc="-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999" b="1" spc="-6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AML</a:t>
            </a:r>
            <a:r>
              <a:rPr sz="999" b="1" spc="-5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99" b="1" spc="-15" dirty="0">
                <a:solidFill>
                  <a:srgbClr val="7F7F7F"/>
                </a:solidFill>
                <a:latin typeface="Arial"/>
                <a:cs typeface="Arial"/>
              </a:rPr>
              <a:t>blasts</a:t>
            </a:r>
            <a:endParaRPr sz="999">
              <a:latin typeface="Arial"/>
              <a:cs typeface="Arial"/>
            </a:endParaRPr>
          </a:p>
          <a:p>
            <a:pPr marR="528954" algn="ctr">
              <a:spcBef>
                <a:spcPts val="634"/>
              </a:spcBef>
            </a:pPr>
            <a:r>
              <a:rPr sz="999" b="1" spc="-15" dirty="0">
                <a:solidFill>
                  <a:srgbClr val="FF0000"/>
                </a:solidFill>
                <a:latin typeface="Calibri"/>
                <a:cs typeface="Calibri"/>
              </a:rPr>
              <a:t>U</a:t>
            </a:r>
            <a:r>
              <a:rPr sz="999" b="1" spc="5" dirty="0">
                <a:solidFill>
                  <a:srgbClr val="FF0000"/>
                </a:solidFill>
                <a:latin typeface="Calibri"/>
                <a:cs typeface="Calibri"/>
              </a:rPr>
              <a:t>p</a:t>
            </a:r>
            <a:r>
              <a:rPr sz="999" b="1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99" b="1" spc="-5" dirty="0">
                <a:solidFill>
                  <a:srgbClr val="FF0000"/>
                </a:solidFill>
                <a:latin typeface="Calibri"/>
                <a:cs typeface="Calibri"/>
              </a:rPr>
              <a:t>i</a:t>
            </a:r>
            <a:r>
              <a:rPr sz="999" b="1" spc="5" dirty="0">
                <a:solidFill>
                  <a:srgbClr val="FF0000"/>
                </a:solidFill>
                <a:latin typeface="Calibri"/>
                <a:cs typeface="Calibri"/>
              </a:rPr>
              <a:t>n</a:t>
            </a:r>
            <a:r>
              <a:rPr sz="999" b="1" spc="-3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99" b="1" spc="-25" dirty="0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sz="999" b="1" spc="-35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sz="999" b="1" dirty="0">
                <a:solidFill>
                  <a:srgbClr val="FF0000"/>
                </a:solidFill>
                <a:latin typeface="Calibri"/>
                <a:cs typeface="Calibri"/>
              </a:rPr>
              <a:t>L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28378" y="1211394"/>
            <a:ext cx="2084769" cy="1128121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564329" y="1211394"/>
            <a:ext cx="681200" cy="112812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589915" y="1060981"/>
            <a:ext cx="180371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  <a:tabLst>
                <a:tab pos="1520268" algn="l"/>
              </a:tabLst>
            </a:pPr>
            <a:r>
              <a:rPr sz="999" spc="-15" dirty="0">
                <a:latin typeface="Calibri"/>
                <a:cs typeface="Calibri"/>
              </a:rPr>
              <a:t>C</a:t>
            </a:r>
            <a:r>
              <a:rPr sz="999" spc="-25" dirty="0">
                <a:latin typeface="Calibri"/>
                <a:cs typeface="Calibri"/>
              </a:rPr>
              <a:t>D</a:t>
            </a:r>
            <a:r>
              <a:rPr sz="999" spc="-15" dirty="0">
                <a:latin typeface="Calibri"/>
                <a:cs typeface="Calibri"/>
              </a:rPr>
              <a:t>45R</a:t>
            </a:r>
            <a:r>
              <a:rPr sz="999" spc="5" dirty="0">
                <a:latin typeface="Calibri"/>
                <a:cs typeface="Calibri"/>
              </a:rPr>
              <a:t>A</a:t>
            </a:r>
            <a:r>
              <a:rPr sz="999" dirty="0">
                <a:latin typeface="Calibri"/>
                <a:cs typeface="Calibri"/>
              </a:rPr>
              <a:t>	</a:t>
            </a:r>
            <a:r>
              <a:rPr sz="1498" spc="-22" baseline="2777" dirty="0">
                <a:latin typeface="Calibri"/>
                <a:cs typeface="Calibri"/>
              </a:rPr>
              <a:t>C</a:t>
            </a:r>
            <a:r>
              <a:rPr sz="1498" spc="-37" baseline="2777" dirty="0">
                <a:latin typeface="Calibri"/>
                <a:cs typeface="Calibri"/>
              </a:rPr>
              <a:t>D</a:t>
            </a:r>
            <a:r>
              <a:rPr sz="1498" spc="-22" baseline="2777" dirty="0">
                <a:latin typeface="Calibri"/>
                <a:cs typeface="Calibri"/>
              </a:rPr>
              <a:t>4</a:t>
            </a:r>
            <a:r>
              <a:rPr sz="1498" spc="7" baseline="2777" dirty="0">
                <a:latin typeface="Calibri"/>
                <a:cs typeface="Calibri"/>
              </a:rPr>
              <a:t>7</a:t>
            </a:r>
            <a:endParaRPr sz="1498" baseline="2777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62946" y="1083038"/>
            <a:ext cx="172824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  <a:tabLst>
                <a:tab pos="1383907" algn="l"/>
              </a:tabLst>
            </a:pPr>
            <a:r>
              <a:rPr sz="1498" spc="-22" baseline="2777" dirty="0">
                <a:latin typeface="Calibri"/>
                <a:cs typeface="Calibri"/>
              </a:rPr>
              <a:t>CD133	</a:t>
            </a:r>
            <a:r>
              <a:rPr sz="999" spc="-20" dirty="0">
                <a:latin typeface="Calibri"/>
                <a:cs typeface="Calibri"/>
              </a:rPr>
              <a:t>CD371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691716" y="2222376"/>
            <a:ext cx="2902294" cy="845120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5008760" y="2131599"/>
            <a:ext cx="44458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15" dirty="0">
                <a:latin typeface="Calibri"/>
                <a:cs typeface="Calibri"/>
              </a:rPr>
              <a:t>C</a:t>
            </a:r>
            <a:r>
              <a:rPr sz="999" spc="-25" dirty="0">
                <a:latin typeface="Calibri"/>
                <a:cs typeface="Calibri"/>
              </a:rPr>
              <a:t>D</a:t>
            </a:r>
            <a:r>
              <a:rPr sz="999" spc="-15" dirty="0">
                <a:latin typeface="Calibri"/>
                <a:cs typeface="Calibri"/>
              </a:rPr>
              <a:t>45</a:t>
            </a:r>
            <a:r>
              <a:rPr sz="999" spc="-25" dirty="0">
                <a:latin typeface="Calibri"/>
                <a:cs typeface="Calibri"/>
              </a:rPr>
              <a:t>R</a:t>
            </a:r>
            <a:r>
              <a:rPr sz="999" spc="5" dirty="0">
                <a:latin typeface="Calibri"/>
                <a:cs typeface="Calibri"/>
              </a:rPr>
              <a:t>O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32116" y="2105181"/>
            <a:ext cx="35643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20" dirty="0">
                <a:latin typeface="Calibri"/>
                <a:cs typeface="Calibri"/>
              </a:rPr>
              <a:t>CD274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62270" y="2149167"/>
            <a:ext cx="28476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15" dirty="0">
                <a:latin typeface="Calibri"/>
                <a:cs typeface="Calibri"/>
              </a:rPr>
              <a:t>C</a:t>
            </a:r>
            <a:r>
              <a:rPr sz="999" spc="-25" dirty="0">
                <a:latin typeface="Calibri"/>
                <a:cs typeface="Calibri"/>
              </a:rPr>
              <a:t>D</a:t>
            </a:r>
            <a:r>
              <a:rPr sz="999" spc="-15" dirty="0">
                <a:latin typeface="Calibri"/>
                <a:cs typeface="Calibri"/>
              </a:rPr>
              <a:t>1</a:t>
            </a:r>
            <a:r>
              <a:rPr sz="999" dirty="0">
                <a:latin typeface="Calibri"/>
                <a:cs typeface="Calibri"/>
              </a:rPr>
              <a:t>c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91716" y="3167741"/>
            <a:ext cx="2928868" cy="882919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5072512" y="3035138"/>
            <a:ext cx="35643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20" dirty="0">
                <a:latin typeface="Calibri"/>
                <a:cs typeface="Calibri"/>
              </a:rPr>
              <a:t>CD155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047650" y="3063734"/>
            <a:ext cx="33233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15" dirty="0">
                <a:latin typeface="Calibri"/>
                <a:cs typeface="Calibri"/>
              </a:rPr>
              <a:t>B7-</a:t>
            </a:r>
            <a:r>
              <a:rPr sz="999" spc="-25" dirty="0">
                <a:latin typeface="Calibri"/>
                <a:cs typeface="Calibri"/>
              </a:rPr>
              <a:t>H4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62414" y="3063734"/>
            <a:ext cx="29554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15" dirty="0">
                <a:latin typeface="Calibri"/>
                <a:cs typeface="Calibri"/>
              </a:rPr>
              <a:t>C</a:t>
            </a:r>
            <a:r>
              <a:rPr sz="999" spc="-25" dirty="0">
                <a:latin typeface="Calibri"/>
                <a:cs typeface="Calibri"/>
              </a:rPr>
              <a:t>D</a:t>
            </a:r>
            <a:r>
              <a:rPr sz="999" spc="-15" dirty="0">
                <a:latin typeface="Calibri"/>
                <a:cs typeface="Calibri"/>
              </a:rPr>
              <a:t>2</a:t>
            </a:r>
            <a:r>
              <a:rPr sz="999" spc="5" dirty="0">
                <a:latin typeface="Calibri"/>
                <a:cs typeface="Calibri"/>
              </a:rPr>
              <a:t>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984684" y="1793003"/>
            <a:ext cx="48454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-15" dirty="0">
                <a:solidFill>
                  <a:srgbClr val="2F5597"/>
                </a:solidFill>
                <a:latin typeface="Calibri"/>
                <a:cs typeface="Calibri"/>
              </a:rPr>
              <a:t>U</a:t>
            </a:r>
            <a:r>
              <a:rPr sz="999" b="1" spc="5" dirty="0">
                <a:solidFill>
                  <a:srgbClr val="2F5597"/>
                </a:solidFill>
                <a:latin typeface="Calibri"/>
                <a:cs typeface="Calibri"/>
              </a:rPr>
              <a:t>p</a:t>
            </a:r>
            <a:r>
              <a:rPr sz="999" b="1" spc="-30" dirty="0">
                <a:solidFill>
                  <a:srgbClr val="2F5597"/>
                </a:solidFill>
                <a:latin typeface="Calibri"/>
                <a:cs typeface="Calibri"/>
              </a:rPr>
              <a:t> </a:t>
            </a:r>
            <a:r>
              <a:rPr sz="999" b="1" spc="-5" dirty="0">
                <a:solidFill>
                  <a:srgbClr val="2F5597"/>
                </a:solidFill>
                <a:latin typeface="Calibri"/>
                <a:cs typeface="Calibri"/>
              </a:rPr>
              <a:t>i</a:t>
            </a:r>
            <a:r>
              <a:rPr sz="999" b="1" spc="5" dirty="0">
                <a:solidFill>
                  <a:srgbClr val="2F5597"/>
                </a:solidFill>
                <a:latin typeface="Calibri"/>
                <a:cs typeface="Calibri"/>
              </a:rPr>
              <a:t>n</a:t>
            </a:r>
            <a:r>
              <a:rPr sz="999" b="1" spc="-30" dirty="0">
                <a:solidFill>
                  <a:srgbClr val="2F5597"/>
                </a:solidFill>
                <a:latin typeface="Calibri"/>
                <a:cs typeface="Calibri"/>
              </a:rPr>
              <a:t> </a:t>
            </a:r>
            <a:r>
              <a:rPr sz="999" b="1" spc="-20" dirty="0">
                <a:solidFill>
                  <a:srgbClr val="2F5597"/>
                </a:solidFill>
                <a:latin typeface="Calibri"/>
                <a:cs typeface="Calibri"/>
              </a:rPr>
              <a:t>H</a:t>
            </a:r>
            <a:r>
              <a:rPr sz="999" b="1" spc="5" dirty="0">
                <a:solidFill>
                  <a:srgbClr val="2F5597"/>
                </a:solidFill>
                <a:latin typeface="Calibri"/>
                <a:cs typeface="Calibri"/>
              </a:rPr>
              <a:t>D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269831" y="4171945"/>
            <a:ext cx="6604746" cy="175044"/>
            <a:chOff x="1265759" y="4177089"/>
            <a:chExt cx="6612890" cy="175260"/>
          </a:xfrm>
        </p:grpSpPr>
        <p:sp>
          <p:nvSpPr>
            <p:cNvPr id="18" name="object 18"/>
            <p:cNvSpPr/>
            <p:nvPr/>
          </p:nvSpPr>
          <p:spPr>
            <a:xfrm>
              <a:off x="1270342" y="4221645"/>
              <a:ext cx="6603365" cy="126364"/>
            </a:xfrm>
            <a:custGeom>
              <a:avLst/>
              <a:gdLst/>
              <a:ahLst/>
              <a:cxnLst/>
              <a:rect l="l" t="t" r="r" b="b"/>
              <a:pathLst>
                <a:path w="6603365" h="126364">
                  <a:moveTo>
                    <a:pt x="6603314" y="0"/>
                  </a:moveTo>
                  <a:lnTo>
                    <a:pt x="0" y="0"/>
                  </a:lnTo>
                  <a:lnTo>
                    <a:pt x="0" y="126022"/>
                  </a:lnTo>
                  <a:lnTo>
                    <a:pt x="6603314" y="126022"/>
                  </a:lnTo>
                  <a:lnTo>
                    <a:pt x="6603314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1270344" y="4221643"/>
              <a:ext cx="6603365" cy="126364"/>
            </a:xfrm>
            <a:custGeom>
              <a:avLst/>
              <a:gdLst/>
              <a:ahLst/>
              <a:cxnLst/>
              <a:rect l="l" t="t" r="r" b="b"/>
              <a:pathLst>
                <a:path w="6603365" h="126364">
                  <a:moveTo>
                    <a:pt x="0" y="0"/>
                  </a:moveTo>
                  <a:lnTo>
                    <a:pt x="6603314" y="0"/>
                  </a:lnTo>
                  <a:lnTo>
                    <a:pt x="6603314" y="126022"/>
                  </a:lnTo>
                  <a:lnTo>
                    <a:pt x="0" y="126022"/>
                  </a:lnTo>
                  <a:lnTo>
                    <a:pt x="0" y="0"/>
                  </a:lnTo>
                  <a:close/>
                </a:path>
              </a:pathLst>
            </a:custGeom>
            <a:ln w="916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1270342" y="4181678"/>
              <a:ext cx="6603365" cy="40005"/>
            </a:xfrm>
            <a:custGeom>
              <a:avLst/>
              <a:gdLst/>
              <a:ahLst/>
              <a:cxnLst/>
              <a:rect l="l" t="t" r="r" b="b"/>
              <a:pathLst>
                <a:path w="6603365" h="40004">
                  <a:moveTo>
                    <a:pt x="6603314" y="0"/>
                  </a:moveTo>
                  <a:lnTo>
                    <a:pt x="0" y="0"/>
                  </a:lnTo>
                  <a:lnTo>
                    <a:pt x="0" y="39966"/>
                  </a:lnTo>
                  <a:lnTo>
                    <a:pt x="6603314" y="39966"/>
                  </a:lnTo>
                  <a:lnTo>
                    <a:pt x="660331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1270344" y="4181674"/>
              <a:ext cx="6603365" cy="40005"/>
            </a:xfrm>
            <a:custGeom>
              <a:avLst/>
              <a:gdLst/>
              <a:ahLst/>
              <a:cxnLst/>
              <a:rect l="l" t="t" r="r" b="b"/>
              <a:pathLst>
                <a:path w="6603365" h="40004">
                  <a:moveTo>
                    <a:pt x="0" y="0"/>
                  </a:moveTo>
                  <a:lnTo>
                    <a:pt x="6603314" y="0"/>
                  </a:lnTo>
                  <a:lnTo>
                    <a:pt x="6603314" y="39966"/>
                  </a:lnTo>
                  <a:lnTo>
                    <a:pt x="0" y="39966"/>
                  </a:lnTo>
                  <a:lnTo>
                    <a:pt x="0" y="0"/>
                  </a:lnTo>
                  <a:close/>
                </a:path>
              </a:pathLst>
            </a:custGeom>
            <a:ln w="916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1272823" y="4232126"/>
              <a:ext cx="6598920" cy="0"/>
            </a:xfrm>
            <a:custGeom>
              <a:avLst/>
              <a:gdLst/>
              <a:ahLst/>
              <a:cxnLst/>
              <a:rect l="l" t="t" r="r" b="b"/>
              <a:pathLst>
                <a:path w="6598920">
                  <a:moveTo>
                    <a:pt x="6598348" y="0"/>
                  </a:moveTo>
                  <a:lnTo>
                    <a:pt x="0" y="0"/>
                  </a:lnTo>
                </a:path>
              </a:pathLst>
            </a:custGeom>
            <a:ln w="458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75909" y="913211"/>
            <a:ext cx="5312831" cy="3147919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511769" y="709971"/>
            <a:ext cx="210560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27818D"/>
                </a:solidFill>
                <a:latin typeface="Arial"/>
                <a:cs typeface="Arial"/>
              </a:rPr>
              <a:t>28</a:t>
            </a:r>
            <a:r>
              <a:rPr sz="1298" b="1" spc="-20" dirty="0">
                <a:solidFill>
                  <a:srgbClr val="27818D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27818D"/>
                </a:solidFill>
                <a:latin typeface="Arial"/>
                <a:cs typeface="Arial"/>
              </a:rPr>
              <a:t>antibodies</a:t>
            </a:r>
            <a:r>
              <a:rPr sz="1298" b="1" spc="-25" dirty="0">
                <a:solidFill>
                  <a:srgbClr val="27818D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27818D"/>
                </a:solidFill>
                <a:latin typeface="Arial"/>
                <a:cs typeface="Arial"/>
              </a:rPr>
              <a:t>combination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558256" y="979055"/>
            <a:ext cx="1282642" cy="121472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6611522" y="2198283"/>
            <a:ext cx="823849" cy="276273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2685" marR="5074">
              <a:lnSpc>
                <a:spcPct val="105300"/>
              </a:lnSpc>
              <a:spcBef>
                <a:spcPts val="60"/>
              </a:spcBef>
            </a:pPr>
            <a:r>
              <a:rPr sz="849" dirty="0">
                <a:latin typeface="Calibri"/>
                <a:cs typeface="Calibri"/>
              </a:rPr>
              <a:t>Complexity</a:t>
            </a:r>
            <a:r>
              <a:rPr sz="849" spc="-4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Index: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6,98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69831" y="4171945"/>
            <a:ext cx="6604746" cy="175044"/>
            <a:chOff x="1265759" y="4177089"/>
            <a:chExt cx="6612890" cy="175260"/>
          </a:xfrm>
        </p:grpSpPr>
        <p:sp>
          <p:nvSpPr>
            <p:cNvPr id="8" name="object 8"/>
            <p:cNvSpPr/>
            <p:nvPr/>
          </p:nvSpPr>
          <p:spPr>
            <a:xfrm>
              <a:off x="1270342" y="4221645"/>
              <a:ext cx="6603365" cy="126364"/>
            </a:xfrm>
            <a:custGeom>
              <a:avLst/>
              <a:gdLst/>
              <a:ahLst/>
              <a:cxnLst/>
              <a:rect l="l" t="t" r="r" b="b"/>
              <a:pathLst>
                <a:path w="6603365" h="126364">
                  <a:moveTo>
                    <a:pt x="6603314" y="0"/>
                  </a:moveTo>
                  <a:lnTo>
                    <a:pt x="0" y="0"/>
                  </a:lnTo>
                  <a:lnTo>
                    <a:pt x="0" y="126022"/>
                  </a:lnTo>
                  <a:lnTo>
                    <a:pt x="6603314" y="126022"/>
                  </a:lnTo>
                  <a:lnTo>
                    <a:pt x="6603314" y="0"/>
                  </a:lnTo>
                  <a:close/>
                </a:path>
              </a:pathLst>
            </a:custGeom>
            <a:solidFill>
              <a:srgbClr val="BFBFB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270344" y="4221643"/>
              <a:ext cx="6603365" cy="126364"/>
            </a:xfrm>
            <a:custGeom>
              <a:avLst/>
              <a:gdLst/>
              <a:ahLst/>
              <a:cxnLst/>
              <a:rect l="l" t="t" r="r" b="b"/>
              <a:pathLst>
                <a:path w="6603365" h="126364">
                  <a:moveTo>
                    <a:pt x="0" y="0"/>
                  </a:moveTo>
                  <a:lnTo>
                    <a:pt x="6603314" y="0"/>
                  </a:lnTo>
                  <a:lnTo>
                    <a:pt x="6603314" y="126022"/>
                  </a:lnTo>
                  <a:lnTo>
                    <a:pt x="0" y="126022"/>
                  </a:lnTo>
                  <a:lnTo>
                    <a:pt x="0" y="0"/>
                  </a:lnTo>
                  <a:close/>
                </a:path>
              </a:pathLst>
            </a:custGeom>
            <a:ln w="916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270342" y="4181678"/>
              <a:ext cx="6603365" cy="40005"/>
            </a:xfrm>
            <a:custGeom>
              <a:avLst/>
              <a:gdLst/>
              <a:ahLst/>
              <a:cxnLst/>
              <a:rect l="l" t="t" r="r" b="b"/>
              <a:pathLst>
                <a:path w="6603365" h="40004">
                  <a:moveTo>
                    <a:pt x="6603314" y="0"/>
                  </a:moveTo>
                  <a:lnTo>
                    <a:pt x="0" y="0"/>
                  </a:lnTo>
                  <a:lnTo>
                    <a:pt x="0" y="39966"/>
                  </a:lnTo>
                  <a:lnTo>
                    <a:pt x="6603314" y="39966"/>
                  </a:lnTo>
                  <a:lnTo>
                    <a:pt x="660331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1270344" y="4181674"/>
              <a:ext cx="6603365" cy="40005"/>
            </a:xfrm>
            <a:custGeom>
              <a:avLst/>
              <a:gdLst/>
              <a:ahLst/>
              <a:cxnLst/>
              <a:rect l="l" t="t" r="r" b="b"/>
              <a:pathLst>
                <a:path w="6603365" h="40004">
                  <a:moveTo>
                    <a:pt x="0" y="0"/>
                  </a:moveTo>
                  <a:lnTo>
                    <a:pt x="6603314" y="0"/>
                  </a:lnTo>
                  <a:lnTo>
                    <a:pt x="6603314" y="39966"/>
                  </a:lnTo>
                  <a:lnTo>
                    <a:pt x="0" y="39966"/>
                  </a:lnTo>
                  <a:lnTo>
                    <a:pt x="0" y="0"/>
                  </a:lnTo>
                  <a:close/>
                </a:path>
              </a:pathLst>
            </a:custGeom>
            <a:ln w="9169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1272823" y="4232126"/>
              <a:ext cx="6598920" cy="0"/>
            </a:xfrm>
            <a:custGeom>
              <a:avLst/>
              <a:gdLst/>
              <a:ahLst/>
              <a:cxnLst/>
              <a:rect l="l" t="t" r="r" b="b"/>
              <a:pathLst>
                <a:path w="6598920">
                  <a:moveTo>
                    <a:pt x="6598348" y="0"/>
                  </a:moveTo>
                  <a:lnTo>
                    <a:pt x="0" y="0"/>
                  </a:lnTo>
                </a:path>
              </a:pathLst>
            </a:custGeom>
            <a:ln w="4584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307466" y="1940642"/>
            <a:ext cx="4341856" cy="2090382"/>
            <a:chOff x="2304674" y="1943035"/>
            <a:chExt cx="4347210" cy="2092960"/>
          </a:xfrm>
        </p:grpSpPr>
        <p:sp>
          <p:nvSpPr>
            <p:cNvPr id="14" name="object 14"/>
            <p:cNvSpPr/>
            <p:nvPr/>
          </p:nvSpPr>
          <p:spPr>
            <a:xfrm>
              <a:off x="4026604" y="3429349"/>
              <a:ext cx="313055" cy="156845"/>
            </a:xfrm>
            <a:custGeom>
              <a:avLst/>
              <a:gdLst/>
              <a:ahLst/>
              <a:cxnLst/>
              <a:rect l="l" t="t" r="r" b="b"/>
              <a:pathLst>
                <a:path w="313054" h="156845">
                  <a:moveTo>
                    <a:pt x="0" y="0"/>
                  </a:moveTo>
                  <a:lnTo>
                    <a:pt x="312928" y="0"/>
                  </a:lnTo>
                  <a:lnTo>
                    <a:pt x="312928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021551" y="2252996"/>
              <a:ext cx="260985" cy="156845"/>
            </a:xfrm>
            <a:custGeom>
              <a:avLst/>
              <a:gdLst/>
              <a:ahLst/>
              <a:cxnLst/>
              <a:rect l="l" t="t" r="r" b="b"/>
              <a:pathLst>
                <a:path w="260985" h="156844">
                  <a:moveTo>
                    <a:pt x="0" y="0"/>
                  </a:moveTo>
                  <a:lnTo>
                    <a:pt x="260705" y="0"/>
                  </a:lnTo>
                  <a:lnTo>
                    <a:pt x="260705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861735" y="2697669"/>
              <a:ext cx="247650" cy="136525"/>
            </a:xfrm>
            <a:custGeom>
              <a:avLst/>
              <a:gdLst/>
              <a:ahLst/>
              <a:cxnLst/>
              <a:rect l="l" t="t" r="r" b="b"/>
              <a:pathLst>
                <a:path w="247650" h="136525">
                  <a:moveTo>
                    <a:pt x="0" y="0"/>
                  </a:moveTo>
                  <a:lnTo>
                    <a:pt x="247624" y="0"/>
                  </a:lnTo>
                  <a:lnTo>
                    <a:pt x="247624" y="136093"/>
                  </a:lnTo>
                  <a:lnTo>
                    <a:pt x="0" y="136093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692965" y="3889222"/>
              <a:ext cx="247650" cy="136525"/>
            </a:xfrm>
            <a:custGeom>
              <a:avLst/>
              <a:gdLst/>
              <a:ahLst/>
              <a:cxnLst/>
              <a:rect l="l" t="t" r="r" b="b"/>
              <a:pathLst>
                <a:path w="247650" h="136525">
                  <a:moveTo>
                    <a:pt x="0" y="0"/>
                  </a:moveTo>
                  <a:lnTo>
                    <a:pt x="247624" y="0"/>
                  </a:lnTo>
                  <a:lnTo>
                    <a:pt x="247624" y="136093"/>
                  </a:lnTo>
                  <a:lnTo>
                    <a:pt x="0" y="136093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341373" y="1963672"/>
              <a:ext cx="297180" cy="156845"/>
            </a:xfrm>
            <a:custGeom>
              <a:avLst/>
              <a:gdLst/>
              <a:ahLst/>
              <a:cxnLst/>
              <a:rect l="l" t="t" r="r" b="b"/>
              <a:pathLst>
                <a:path w="297180" h="156844">
                  <a:moveTo>
                    <a:pt x="0" y="0"/>
                  </a:moveTo>
                  <a:lnTo>
                    <a:pt x="296875" y="0"/>
                  </a:lnTo>
                  <a:lnTo>
                    <a:pt x="296875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325311" y="2703973"/>
              <a:ext cx="313055" cy="156845"/>
            </a:xfrm>
            <a:custGeom>
              <a:avLst/>
              <a:gdLst/>
              <a:ahLst/>
              <a:cxnLst/>
              <a:rect l="l" t="t" r="r" b="b"/>
              <a:pathLst>
                <a:path w="313055" h="156844">
                  <a:moveTo>
                    <a:pt x="0" y="0"/>
                  </a:moveTo>
                  <a:lnTo>
                    <a:pt x="312928" y="0"/>
                  </a:lnTo>
                  <a:lnTo>
                    <a:pt x="312928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6560705" y="3728173"/>
              <a:ext cx="91440" cy="99060"/>
            </a:xfrm>
            <a:custGeom>
              <a:avLst/>
              <a:gdLst/>
              <a:ahLst/>
              <a:cxnLst/>
              <a:rect l="l" t="t" r="r" b="b"/>
              <a:pathLst>
                <a:path w="91440" h="99060">
                  <a:moveTo>
                    <a:pt x="90957" y="0"/>
                  </a:moveTo>
                  <a:lnTo>
                    <a:pt x="0" y="0"/>
                  </a:lnTo>
                  <a:lnTo>
                    <a:pt x="0" y="99047"/>
                  </a:lnTo>
                  <a:lnTo>
                    <a:pt x="90957" y="99047"/>
                  </a:lnTo>
                  <a:lnTo>
                    <a:pt x="9095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6560705" y="3827221"/>
              <a:ext cx="91440" cy="99060"/>
            </a:xfrm>
            <a:custGeom>
              <a:avLst/>
              <a:gdLst/>
              <a:ahLst/>
              <a:cxnLst/>
              <a:rect l="l" t="t" r="r" b="b"/>
              <a:pathLst>
                <a:path w="91440" h="99060">
                  <a:moveTo>
                    <a:pt x="90957" y="0"/>
                  </a:moveTo>
                  <a:lnTo>
                    <a:pt x="0" y="0"/>
                  </a:lnTo>
                  <a:lnTo>
                    <a:pt x="0" y="99047"/>
                  </a:lnTo>
                  <a:lnTo>
                    <a:pt x="90957" y="99047"/>
                  </a:lnTo>
                  <a:lnTo>
                    <a:pt x="90957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6560705" y="3926268"/>
              <a:ext cx="91440" cy="99060"/>
            </a:xfrm>
            <a:custGeom>
              <a:avLst/>
              <a:gdLst/>
              <a:ahLst/>
              <a:cxnLst/>
              <a:rect l="l" t="t" r="r" b="b"/>
              <a:pathLst>
                <a:path w="91440" h="99060">
                  <a:moveTo>
                    <a:pt x="90957" y="0"/>
                  </a:moveTo>
                  <a:lnTo>
                    <a:pt x="0" y="0"/>
                  </a:lnTo>
                  <a:lnTo>
                    <a:pt x="0" y="99047"/>
                  </a:lnTo>
                  <a:lnTo>
                    <a:pt x="90957" y="99047"/>
                  </a:lnTo>
                  <a:lnTo>
                    <a:pt x="9095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6640541" y="3710045"/>
            <a:ext cx="336136" cy="30457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8200"/>
              </a:lnSpc>
              <a:spcBef>
                <a:spcPts val="95"/>
              </a:spcBef>
            </a:pPr>
            <a:r>
              <a:rPr sz="549" spc="10" dirty="0">
                <a:latin typeface="Calibri"/>
                <a:cs typeface="Calibri"/>
              </a:rPr>
              <a:t>Up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in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AML  Up in </a:t>
            </a:r>
            <a:r>
              <a:rPr sz="549" spc="15" dirty="0">
                <a:latin typeface="Calibri"/>
                <a:cs typeface="Calibri"/>
              </a:rPr>
              <a:t>HD 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Backbone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323590" y="1354203"/>
            <a:ext cx="2885058" cy="2551459"/>
            <a:chOff x="2320817" y="1355872"/>
            <a:chExt cx="2888615" cy="2554605"/>
          </a:xfrm>
        </p:grpSpPr>
        <p:sp>
          <p:nvSpPr>
            <p:cNvPr id="25" name="object 25"/>
            <p:cNvSpPr/>
            <p:nvPr/>
          </p:nvSpPr>
          <p:spPr>
            <a:xfrm>
              <a:off x="4849119" y="3706500"/>
              <a:ext cx="339725" cy="182880"/>
            </a:xfrm>
            <a:custGeom>
              <a:avLst/>
              <a:gdLst/>
              <a:ahLst/>
              <a:cxnLst/>
              <a:rect l="l" t="t" r="r" b="b"/>
              <a:pathLst>
                <a:path w="339725" h="182879">
                  <a:moveTo>
                    <a:pt x="0" y="0"/>
                  </a:moveTo>
                  <a:lnTo>
                    <a:pt x="339509" y="0"/>
                  </a:lnTo>
                  <a:lnTo>
                    <a:pt x="339509" y="182727"/>
                  </a:lnTo>
                  <a:lnTo>
                    <a:pt x="0" y="182727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183992" y="3294538"/>
              <a:ext cx="313055" cy="156845"/>
            </a:xfrm>
            <a:custGeom>
              <a:avLst/>
              <a:gdLst/>
              <a:ahLst/>
              <a:cxnLst/>
              <a:rect l="l" t="t" r="r" b="b"/>
              <a:pathLst>
                <a:path w="313054" h="156845">
                  <a:moveTo>
                    <a:pt x="0" y="0"/>
                  </a:moveTo>
                  <a:lnTo>
                    <a:pt x="312928" y="0"/>
                  </a:lnTo>
                  <a:lnTo>
                    <a:pt x="312928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875701" y="2411901"/>
              <a:ext cx="313055" cy="156845"/>
            </a:xfrm>
            <a:custGeom>
              <a:avLst/>
              <a:gdLst/>
              <a:ahLst/>
              <a:cxnLst/>
              <a:rect l="l" t="t" r="r" b="b"/>
              <a:pathLst>
                <a:path w="313054" h="156844">
                  <a:moveTo>
                    <a:pt x="0" y="0"/>
                  </a:moveTo>
                  <a:lnTo>
                    <a:pt x="312928" y="0"/>
                  </a:lnTo>
                  <a:lnTo>
                    <a:pt x="312928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183992" y="1376509"/>
              <a:ext cx="344170" cy="156845"/>
            </a:xfrm>
            <a:custGeom>
              <a:avLst/>
              <a:gdLst/>
              <a:ahLst/>
              <a:cxnLst/>
              <a:rect l="l" t="t" r="r" b="b"/>
              <a:pathLst>
                <a:path w="344170" h="156844">
                  <a:moveTo>
                    <a:pt x="0" y="0"/>
                  </a:moveTo>
                  <a:lnTo>
                    <a:pt x="343636" y="0"/>
                  </a:lnTo>
                  <a:lnTo>
                    <a:pt x="343636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2341454" y="2399376"/>
              <a:ext cx="313055" cy="169545"/>
            </a:xfrm>
            <a:custGeom>
              <a:avLst/>
              <a:gdLst/>
              <a:ahLst/>
              <a:cxnLst/>
              <a:rect l="l" t="t" r="r" b="b"/>
              <a:pathLst>
                <a:path w="313055" h="169544">
                  <a:moveTo>
                    <a:pt x="0" y="0"/>
                  </a:moveTo>
                  <a:lnTo>
                    <a:pt x="312928" y="0"/>
                  </a:lnTo>
                  <a:lnTo>
                    <a:pt x="312928" y="169189"/>
                  </a:lnTo>
                  <a:lnTo>
                    <a:pt x="0" y="169189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016427" y="1970317"/>
              <a:ext cx="344170" cy="156845"/>
            </a:xfrm>
            <a:custGeom>
              <a:avLst/>
              <a:gdLst/>
              <a:ahLst/>
              <a:cxnLst/>
              <a:rect l="l" t="t" r="r" b="b"/>
              <a:pathLst>
                <a:path w="344170" h="156844">
                  <a:moveTo>
                    <a:pt x="0" y="0"/>
                  </a:moveTo>
                  <a:lnTo>
                    <a:pt x="343636" y="0"/>
                  </a:lnTo>
                  <a:lnTo>
                    <a:pt x="343636" y="156654"/>
                  </a:lnTo>
                  <a:lnTo>
                    <a:pt x="0" y="156654"/>
                  </a:lnTo>
                  <a:lnTo>
                    <a:pt x="0" y="0"/>
                  </a:lnTo>
                  <a:close/>
                </a:path>
              </a:pathLst>
            </a:custGeom>
            <a:ln w="41275">
              <a:solidFill>
                <a:srgbClr val="00B0F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1"/>
            <a:ext cx="6595179" cy="37097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898327" y="2626970"/>
            <a:ext cx="5349629" cy="617094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 marR="5074" indent="-2537" algn="ctr">
              <a:lnSpc>
                <a:spcPct val="99400"/>
              </a:lnSpc>
              <a:spcBef>
                <a:spcPts val="11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Integrated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Multidimensional Flow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Cytometry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(MFC)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and 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Next-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Generation Sequencing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(NGS)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to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Reconstruct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Evolutionary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Patterns </a:t>
            </a:r>
            <a:r>
              <a:rPr sz="1298" b="1" spc="-3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from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ys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p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lasi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a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100" dirty="0">
                <a:solidFill>
                  <a:srgbClr val="9C2330"/>
                </a:solidFill>
                <a:latin typeface="Arial"/>
                <a:cs typeface="Arial"/>
              </a:rPr>
              <a:t>T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o</a:t>
            </a:r>
            <a:r>
              <a:rPr sz="1298" b="1" spc="-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Ac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ute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M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yel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o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i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L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e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u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kemi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a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(AML)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58509" y="3519884"/>
            <a:ext cx="6027608" cy="531475"/>
          </a:xfrm>
          <a:prstGeom prst="rect">
            <a:avLst/>
          </a:prstGeom>
        </p:spPr>
        <p:txBody>
          <a:bodyPr vert="horz" wrap="square" lIns="0" tIns="37419" rIns="0" bIns="0" rtlCol="0">
            <a:spAutoFit/>
          </a:bodyPr>
          <a:lstStyle/>
          <a:p>
            <a:pPr marL="12685" marR="5074" indent="-634" algn="just">
              <a:lnSpc>
                <a:spcPct val="79000"/>
              </a:lnSpc>
              <a:spcBef>
                <a:spcPts val="295"/>
              </a:spcBef>
            </a:pP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Catia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Simoes,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Carmen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Chillon,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David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Martínez-Cuadrón,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 Maria-Jose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Calasanz,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Maria-Belen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Vidriales,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 Iria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Vazquez,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Montserrat </a:t>
            </a:r>
            <a:r>
              <a:rPr sz="79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Hernández-Ruano, Beñat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Ariceta, Paula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Aguirre,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Leire Burgos, Diego Alignani,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Sarai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Sarvide, Sara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Villar,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Felipe </a:t>
            </a:r>
            <a:r>
              <a:rPr sz="799" spc="-15" dirty="0">
                <a:solidFill>
                  <a:srgbClr val="7F7F7F"/>
                </a:solidFill>
                <a:latin typeface="Arial"/>
                <a:cs typeface="Arial"/>
              </a:rPr>
              <a:t>Prosper,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Rosa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Ayala,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 Joaquin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Martinez-Lopez, Juan-Miguel Bergua,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Susana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Vives,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Jose A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Perez-Simon,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Maria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Garcia-Fortes,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Marcos Gonzalez, Jesús </a:t>
            </a:r>
            <a:r>
              <a:rPr sz="799" spc="-50" dirty="0">
                <a:solidFill>
                  <a:srgbClr val="7F7F7F"/>
                </a:solidFill>
                <a:latin typeface="Arial"/>
                <a:cs typeface="Arial"/>
              </a:rPr>
              <a:t>F. </a:t>
            </a:r>
            <a:r>
              <a:rPr sz="799" spc="-4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San-Miguel, Miguel Ángel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Sanz, Pau Montesinos, </a:t>
            </a:r>
            <a:r>
              <a:rPr sz="799" spc="-10" dirty="0">
                <a:solidFill>
                  <a:srgbClr val="7F7F7F"/>
                </a:solidFill>
                <a:latin typeface="Arial"/>
                <a:cs typeface="Arial"/>
              </a:rPr>
              <a:t>Bruno </a:t>
            </a:r>
            <a:r>
              <a:rPr sz="799" spc="-5" dirty="0">
                <a:solidFill>
                  <a:srgbClr val="7F7F7F"/>
                </a:solidFill>
                <a:latin typeface="Arial"/>
                <a:cs typeface="Arial"/>
              </a:rPr>
              <a:t>Paiva,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on behalf of the PETHEMA 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(Programa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para el Estudio de 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la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799" b="1" spc="-15" dirty="0">
                <a:solidFill>
                  <a:srgbClr val="9C2330"/>
                </a:solidFill>
                <a:latin typeface="Arial"/>
                <a:cs typeface="Arial"/>
              </a:rPr>
              <a:t>Terapéutica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en 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Hemopatías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Malignas)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cooperative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study</a:t>
            </a:r>
            <a:r>
              <a:rPr sz="799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799" b="1" spc="-5" dirty="0">
                <a:solidFill>
                  <a:srgbClr val="9C2330"/>
                </a:solidFill>
                <a:latin typeface="Arial"/>
                <a:cs typeface="Arial"/>
              </a:rPr>
              <a:t>group</a:t>
            </a:r>
            <a:endParaRPr sz="7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447754" y="928711"/>
            <a:ext cx="1955294" cy="245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dirty="0">
                <a:solidFill>
                  <a:srgbClr val="333399"/>
                </a:solidFill>
              </a:rPr>
              <a:t>COVID-19</a:t>
            </a:r>
            <a:r>
              <a:rPr sz="1498" b="1" spc="-5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in</a:t>
            </a:r>
            <a:r>
              <a:rPr sz="1498" b="1" spc="-10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ALL-19</a:t>
            </a:r>
            <a:r>
              <a:rPr sz="1498" b="1" dirty="0">
                <a:solidFill>
                  <a:srgbClr val="333399"/>
                </a:solidFill>
              </a:rPr>
              <a:t> </a:t>
            </a:r>
            <a:r>
              <a:rPr sz="1498" b="1" spc="-15" dirty="0">
                <a:solidFill>
                  <a:srgbClr val="333399"/>
                </a:solidFill>
              </a:rPr>
              <a:t>Trial</a:t>
            </a:r>
            <a:endParaRPr sz="1498" b="1" dirty="0">
              <a:solidFill>
                <a:srgbClr val="333399"/>
              </a:solidFill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71292" y="1626948"/>
          <a:ext cx="2921841" cy="14923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529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88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55"/>
                        </a:spcBef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703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Diagnosis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532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Induction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532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170"/>
                        </a:lnSpc>
                      </a:pPr>
                      <a:r>
                        <a:rPr sz="1500" spc="7" baseline="-16666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*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Consolidation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1000" spc="7" baseline="23809" dirty="0">
                          <a:latin typeface="Calibri"/>
                          <a:cs typeface="Calibri"/>
                        </a:rPr>
                        <a:t>*</a:t>
                      </a:r>
                      <a:endParaRPr sz="1000" baseline="23809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1000" spc="5" dirty="0">
                          <a:latin typeface="Calibri"/>
                          <a:cs typeface="Calibri"/>
                        </a:rPr>
                        <a:t>Relapse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9100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1000" b="1" spc="-15" dirty="0">
                          <a:latin typeface="Calibri"/>
                          <a:cs typeface="Calibri"/>
                        </a:rPr>
                        <a:t>TOTAL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595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777072" y="3272198"/>
            <a:ext cx="327573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*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Dead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attributtable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to </a:t>
            </a:r>
            <a:r>
              <a:rPr sz="749" spc="-5" dirty="0">
                <a:solidFill>
                  <a:srgbClr val="FF0000"/>
                </a:solidFill>
                <a:latin typeface="Calibri"/>
                <a:cs typeface="Calibri"/>
              </a:rPr>
              <a:t>COVID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(n=2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FF0000"/>
                </a:solidFill>
                <a:latin typeface="Calibri"/>
                <a:cs typeface="Calibri"/>
              </a:rPr>
              <a:t>total,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1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Induction-1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and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1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749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Consolidation)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59279" y="1414923"/>
            <a:ext cx="4185839" cy="307398"/>
          </a:xfrm>
          <a:prstGeom prst="rect">
            <a:avLst/>
          </a:prstGeom>
        </p:spPr>
        <p:txBody>
          <a:bodyPr vert="horz" wrap="square" lIns="0" tIns="25369" rIns="0" bIns="0" rtlCol="0">
            <a:spAutoFit/>
          </a:bodyPr>
          <a:lstStyle/>
          <a:p>
            <a:pPr marL="167439" marR="5074" indent="-155388">
              <a:lnSpc>
                <a:spcPts val="1139"/>
              </a:lnSpc>
              <a:spcBef>
                <a:spcPts val="200"/>
              </a:spcBef>
            </a:pPr>
            <a:r>
              <a:rPr sz="999" dirty="0">
                <a:latin typeface="Arial"/>
                <a:cs typeface="Arial"/>
              </a:rPr>
              <a:t>˫</a:t>
            </a:r>
            <a:r>
              <a:rPr sz="999" spc="6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Having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a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greater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understanding of leukemogenesis may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contribute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to 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develop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treatment strategies that target the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tumor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evolutionary process</a:t>
            </a:r>
            <a:endParaRPr sz="9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59280" y="2129348"/>
            <a:ext cx="3970839" cy="326622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67439" marR="5074" indent="-155388">
              <a:lnSpc>
                <a:spcPts val="1159"/>
              </a:lnSpc>
              <a:spcBef>
                <a:spcPts val="180"/>
              </a:spcBef>
            </a:pPr>
            <a:r>
              <a:rPr sz="999" dirty="0">
                <a:latin typeface="Arial"/>
                <a:cs typeface="Arial"/>
              </a:rPr>
              <a:t>˫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spc="-5" dirty="0">
                <a:latin typeface="Arial"/>
                <a:cs typeface="Arial"/>
              </a:rPr>
              <a:t>However, </a:t>
            </a:r>
            <a:r>
              <a:rPr sz="999" dirty="0">
                <a:latin typeface="Arial"/>
                <a:cs typeface="Arial"/>
              </a:rPr>
              <a:t>dissecting leukemic transformation at the onset of </a:t>
            </a:r>
            <a:r>
              <a:rPr sz="999" spc="5" dirty="0">
                <a:latin typeface="Arial"/>
                <a:cs typeface="Arial"/>
              </a:rPr>
              <a:t>AML </a:t>
            </a:r>
            <a:r>
              <a:rPr sz="999" dirty="0">
                <a:latin typeface="Arial"/>
                <a:cs typeface="Arial"/>
              </a:rPr>
              <a:t>is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challenging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without single-cell sequencing</a:t>
            </a:r>
            <a:endParaRPr sz="999">
              <a:latin typeface="Arial"/>
              <a:cs typeface="Arial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327678" y="652814"/>
            <a:ext cx="4138272" cy="3728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lnSpc>
                <a:spcPts val="1538"/>
              </a:lnSpc>
              <a:spcBef>
                <a:spcPts val="10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Clonal evolution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in</a:t>
            </a:r>
            <a:r>
              <a:rPr sz="1298" b="1" spc="-5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AML</a:t>
            </a:r>
            <a:r>
              <a:rPr sz="1298" b="1" spc="-2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is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a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highly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dynamic process</a:t>
            </a:r>
            <a:endParaRPr sz="1298">
              <a:latin typeface="Arial"/>
              <a:cs typeface="Arial"/>
            </a:endParaRPr>
          </a:p>
          <a:p>
            <a:pPr marL="12685">
              <a:lnSpc>
                <a:spcPts val="1358"/>
              </a:lnSpc>
            </a:pPr>
            <a:r>
              <a:rPr sz="1149" b="1" dirty="0">
                <a:solidFill>
                  <a:srgbClr val="A6A6A6"/>
                </a:solidFill>
                <a:latin typeface="Arial"/>
                <a:cs typeface="Arial"/>
              </a:rPr>
              <a:t>And</a:t>
            </a:r>
            <a:r>
              <a:rPr sz="1149" b="1" spc="-1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A6A6A6"/>
                </a:solidFill>
                <a:latin typeface="Arial"/>
                <a:cs typeface="Arial"/>
              </a:rPr>
              <a:t>originates</a:t>
            </a:r>
            <a:r>
              <a:rPr sz="1149" b="1" spc="-1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A6A6A6"/>
                </a:solidFill>
                <a:latin typeface="Arial"/>
                <a:cs typeface="Arial"/>
              </a:rPr>
              <a:t>long</a:t>
            </a:r>
            <a:r>
              <a:rPr sz="1149" b="1" spc="-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A6A6A6"/>
                </a:solidFill>
                <a:latin typeface="Arial"/>
                <a:cs typeface="Arial"/>
              </a:rPr>
              <a:t>before</a:t>
            </a:r>
            <a:r>
              <a:rPr sz="1149" b="1" spc="-10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A6A6A6"/>
                </a:solidFill>
                <a:latin typeface="Arial"/>
                <a:cs typeface="Arial"/>
              </a:rPr>
              <a:t>diagnosis</a:t>
            </a:r>
            <a:endParaRPr sz="11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59279" y="2843878"/>
            <a:ext cx="4029821" cy="326622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67439" marR="5074" indent="-155388">
              <a:lnSpc>
                <a:spcPts val="1159"/>
              </a:lnSpc>
              <a:spcBef>
                <a:spcPts val="180"/>
              </a:spcBef>
            </a:pPr>
            <a:r>
              <a:rPr sz="999" dirty="0">
                <a:latin typeface="Arial"/>
                <a:cs typeface="Arial"/>
              </a:rPr>
              <a:t>˫</a:t>
            </a:r>
            <a:r>
              <a:rPr sz="999" spc="6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Most clinical laboratories do not have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infrastructure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to perform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these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studies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routinely</a:t>
            </a:r>
            <a:endParaRPr sz="999">
              <a:latin typeface="Arial"/>
              <a:cs typeface="Arial"/>
            </a:endParaRPr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82558" y="1830158"/>
            <a:ext cx="1855429" cy="1552920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5914396" y="3401903"/>
            <a:ext cx="175234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7F7F7F"/>
                </a:solidFill>
                <a:latin typeface="Arial"/>
                <a:cs typeface="Arial"/>
              </a:rPr>
              <a:t>Sperling</a:t>
            </a:r>
            <a:r>
              <a:rPr sz="64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7F7F7F"/>
                </a:solidFill>
                <a:latin typeface="Arial"/>
                <a:cs typeface="Arial"/>
              </a:rPr>
              <a:t>A.</a:t>
            </a:r>
            <a:r>
              <a:rPr sz="64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et</a:t>
            </a:r>
            <a:r>
              <a:rPr sz="649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al,</a:t>
            </a:r>
            <a:r>
              <a:rPr sz="649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Nature</a:t>
            </a:r>
            <a:r>
              <a:rPr sz="649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Reviews</a:t>
            </a:r>
            <a:r>
              <a:rPr sz="649" spc="-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Cancer,</a:t>
            </a:r>
            <a:r>
              <a:rPr sz="649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7F7F7F"/>
                </a:solidFill>
                <a:latin typeface="Arial"/>
                <a:cs typeface="Arial"/>
              </a:rPr>
              <a:t>2016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327678" y="650615"/>
            <a:ext cx="462725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Patients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with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newly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diagnosed</a:t>
            </a:r>
            <a:r>
              <a:rPr sz="1298" b="1" spc="-6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AML</a:t>
            </a:r>
            <a:r>
              <a:rPr sz="1298" b="1" spc="-3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may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present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dysplasia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27678" y="843340"/>
            <a:ext cx="4736974" cy="1003967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75474">
              <a:lnSpc>
                <a:spcPct val="102499"/>
              </a:lnSpc>
              <a:spcBef>
                <a:spcPts val="80"/>
              </a:spcBef>
            </a:pP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Residual mature dysplastic cells were generated before the differentiation of </a:t>
            </a:r>
            <a:r>
              <a:rPr sz="999" b="1" spc="-26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blasts</a:t>
            </a:r>
            <a:r>
              <a:rPr sz="999" b="1" spc="-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preceding</a:t>
            </a:r>
            <a:r>
              <a:rPr sz="999" b="1" spc="-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leukemic transformation</a:t>
            </a:r>
            <a:endParaRPr sz="999">
              <a:latin typeface="Arial"/>
              <a:cs typeface="Arial"/>
            </a:endParaRPr>
          </a:p>
          <a:p>
            <a:pPr marL="235937" marR="5074" indent="-155388">
              <a:lnSpc>
                <a:spcPts val="1139"/>
              </a:lnSpc>
              <a:spcBef>
                <a:spcPts val="689"/>
              </a:spcBef>
            </a:pPr>
            <a:r>
              <a:rPr sz="999" dirty="0">
                <a:latin typeface="Arial"/>
                <a:cs typeface="Arial"/>
              </a:rPr>
              <a:t>˫</a:t>
            </a:r>
            <a:r>
              <a:rPr sz="999" spc="7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It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could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hypothesized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that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studying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the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genetic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landscape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of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dysplastic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cells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and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blasts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could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uncover the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evolutionary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process from dysplasia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to</a:t>
            </a:r>
            <a:r>
              <a:rPr sz="999" spc="-5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949">
              <a:latin typeface="Arial"/>
              <a:cs typeface="Arial"/>
            </a:endParaRPr>
          </a:p>
          <a:p>
            <a:pPr marL="1399763"/>
            <a:r>
              <a:rPr sz="999" dirty="0">
                <a:latin typeface="Arial"/>
                <a:cs typeface="Arial"/>
              </a:rPr>
              <a:t>This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hypothesis has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never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been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investigated</a:t>
            </a:r>
            <a:endParaRPr sz="9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40421" y="3548095"/>
            <a:ext cx="707153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solidFill>
                  <a:srgbClr val="BFBFBF"/>
                </a:solidFill>
                <a:latin typeface="Arial"/>
                <a:cs typeface="Arial"/>
              </a:rPr>
              <a:t>Created</a:t>
            </a:r>
            <a:r>
              <a:rPr sz="400" spc="-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BFBFBF"/>
                </a:solidFill>
                <a:latin typeface="Arial"/>
                <a:cs typeface="Arial"/>
              </a:rPr>
              <a:t>with</a:t>
            </a:r>
            <a:r>
              <a:rPr sz="400" spc="-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BFBFBF"/>
                </a:solidFill>
                <a:latin typeface="Arial"/>
                <a:cs typeface="Arial"/>
              </a:rPr>
              <a:t>Biorender.com</a:t>
            </a:r>
            <a:endParaRPr sz="400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98113" y="3534714"/>
            <a:ext cx="550553" cy="189948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04193" y="1998215"/>
            <a:ext cx="2138393" cy="1460950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3726117" y="1998216"/>
            <a:ext cx="4008258" cy="2042816"/>
            <a:chOff x="3725074" y="2000679"/>
            <a:chExt cx="4013200" cy="2045335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88128" y="2000679"/>
              <a:ext cx="1950076" cy="1462751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789040" y="2743860"/>
              <a:ext cx="1926589" cy="814069"/>
            </a:xfrm>
            <a:custGeom>
              <a:avLst/>
              <a:gdLst/>
              <a:ahLst/>
              <a:cxnLst/>
              <a:rect l="l" t="t" r="r" b="b"/>
              <a:pathLst>
                <a:path w="1926590" h="814070">
                  <a:moveTo>
                    <a:pt x="1926564" y="0"/>
                  </a:moveTo>
                  <a:lnTo>
                    <a:pt x="0" y="0"/>
                  </a:lnTo>
                  <a:lnTo>
                    <a:pt x="0" y="813854"/>
                  </a:lnTo>
                  <a:lnTo>
                    <a:pt x="1926564" y="813854"/>
                  </a:lnTo>
                  <a:lnTo>
                    <a:pt x="1926564" y="0"/>
                  </a:lnTo>
                  <a:close/>
                </a:path>
              </a:pathLst>
            </a:custGeom>
            <a:solidFill>
              <a:srgbClr val="FFFFFF">
                <a:alpha val="697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80977" y="3557714"/>
              <a:ext cx="887420" cy="48787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25074" y="2000679"/>
              <a:ext cx="1958361" cy="146275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82047" y="3448148"/>
              <a:ext cx="722451" cy="29299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327678" y="650615"/>
            <a:ext cx="462725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Patients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with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newly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diagnosed</a:t>
            </a:r>
            <a:r>
              <a:rPr sz="1298" b="1" spc="-6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AML</a:t>
            </a:r>
            <a:r>
              <a:rPr sz="1298" b="1" spc="-3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may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present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dysplasia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27678" y="843340"/>
            <a:ext cx="4736974" cy="1003967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75474">
              <a:lnSpc>
                <a:spcPct val="102499"/>
              </a:lnSpc>
              <a:spcBef>
                <a:spcPts val="80"/>
              </a:spcBef>
            </a:pP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Residual mature dysplastic cells were generated before the differentiation of </a:t>
            </a:r>
            <a:r>
              <a:rPr sz="999" b="1" spc="-26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blasts</a:t>
            </a:r>
            <a:r>
              <a:rPr sz="999" b="1" spc="-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preceding</a:t>
            </a:r>
            <a:r>
              <a:rPr sz="999" b="1" spc="-5" dirty="0">
                <a:solidFill>
                  <a:srgbClr val="A6A6A6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A6A6A6"/>
                </a:solidFill>
                <a:latin typeface="Arial"/>
                <a:cs typeface="Arial"/>
              </a:rPr>
              <a:t>leukemic transformation</a:t>
            </a:r>
            <a:endParaRPr sz="999">
              <a:latin typeface="Arial"/>
              <a:cs typeface="Arial"/>
            </a:endParaRPr>
          </a:p>
          <a:p>
            <a:pPr marL="235937" marR="5074" indent="-155388">
              <a:lnSpc>
                <a:spcPts val="1139"/>
              </a:lnSpc>
              <a:spcBef>
                <a:spcPts val="689"/>
              </a:spcBef>
            </a:pPr>
            <a:r>
              <a:rPr sz="999" dirty="0">
                <a:latin typeface="Arial"/>
                <a:cs typeface="Arial"/>
              </a:rPr>
              <a:t>˫</a:t>
            </a:r>
            <a:r>
              <a:rPr sz="999" spc="7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It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could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hypothesized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that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studying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the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genetic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landscape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of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dysplastic</a:t>
            </a:r>
            <a:r>
              <a:rPr sz="999" spc="3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cells </a:t>
            </a:r>
            <a:r>
              <a:rPr sz="999" spc="-26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and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blasts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could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uncover the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evolutionary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process from dysplasia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to</a:t>
            </a:r>
            <a:r>
              <a:rPr sz="999" spc="-5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949">
              <a:latin typeface="Arial"/>
              <a:cs typeface="Arial"/>
            </a:endParaRPr>
          </a:p>
          <a:p>
            <a:pPr marL="1399763"/>
            <a:r>
              <a:rPr sz="999" dirty="0">
                <a:latin typeface="Arial"/>
                <a:cs typeface="Arial"/>
              </a:rPr>
              <a:t>This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hypothesis has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never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been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investigated</a:t>
            </a:r>
            <a:endParaRPr sz="9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40421" y="3548095"/>
            <a:ext cx="71032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spc="15" dirty="0">
                <a:solidFill>
                  <a:srgbClr val="BFBFBF"/>
                </a:solidFill>
                <a:latin typeface="Arial"/>
                <a:cs typeface="Arial"/>
              </a:rPr>
              <a:t>Created</a:t>
            </a:r>
            <a:r>
              <a:rPr sz="400" spc="-20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BFBFBF"/>
                </a:solidFill>
                <a:latin typeface="Arial"/>
                <a:cs typeface="Arial"/>
              </a:rPr>
              <a:t>with</a:t>
            </a:r>
            <a:r>
              <a:rPr sz="400" spc="-1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BFBFBF"/>
                </a:solidFill>
                <a:latin typeface="Arial"/>
                <a:cs typeface="Arial"/>
              </a:rPr>
              <a:t>Biorender.com</a:t>
            </a:r>
            <a:endParaRPr sz="400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04193" y="1998215"/>
            <a:ext cx="2138393" cy="1460950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1491907" y="1998216"/>
            <a:ext cx="6242608" cy="2045353"/>
            <a:chOff x="1488109" y="2000679"/>
            <a:chExt cx="6250305" cy="204787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88128" y="2000679"/>
              <a:ext cx="1950076" cy="146275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789041" y="2743860"/>
              <a:ext cx="1926589" cy="814069"/>
            </a:xfrm>
            <a:custGeom>
              <a:avLst/>
              <a:gdLst/>
              <a:ahLst/>
              <a:cxnLst/>
              <a:rect l="l" t="t" r="r" b="b"/>
              <a:pathLst>
                <a:path w="1926590" h="814070">
                  <a:moveTo>
                    <a:pt x="1926564" y="0"/>
                  </a:moveTo>
                  <a:lnTo>
                    <a:pt x="0" y="0"/>
                  </a:lnTo>
                  <a:lnTo>
                    <a:pt x="0" y="813854"/>
                  </a:lnTo>
                  <a:lnTo>
                    <a:pt x="1926564" y="813854"/>
                  </a:lnTo>
                  <a:lnTo>
                    <a:pt x="1926564" y="0"/>
                  </a:lnTo>
                  <a:close/>
                </a:path>
              </a:pathLst>
            </a:custGeom>
            <a:solidFill>
              <a:srgbClr val="FFFFFF">
                <a:alpha val="697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80978" y="3557714"/>
              <a:ext cx="887420" cy="48787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25074" y="2000679"/>
              <a:ext cx="1958361" cy="1462752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82048" y="3448148"/>
              <a:ext cx="722451" cy="29299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95187" y="3539073"/>
              <a:ext cx="551232" cy="19018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88109" y="3714635"/>
              <a:ext cx="6118860" cy="334010"/>
            </a:xfrm>
            <a:custGeom>
              <a:avLst/>
              <a:gdLst/>
              <a:ahLst/>
              <a:cxnLst/>
              <a:rect l="l" t="t" r="r" b="b"/>
              <a:pathLst>
                <a:path w="6118859" h="334010">
                  <a:moveTo>
                    <a:pt x="6118593" y="0"/>
                  </a:moveTo>
                  <a:lnTo>
                    <a:pt x="0" y="0"/>
                  </a:lnTo>
                  <a:lnTo>
                    <a:pt x="0" y="333387"/>
                  </a:lnTo>
                  <a:lnTo>
                    <a:pt x="6118593" y="333387"/>
                  </a:lnTo>
                  <a:lnTo>
                    <a:pt x="61185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491911" y="3710056"/>
            <a:ext cx="6111324" cy="297151"/>
          </a:xfrm>
          <a:prstGeom prst="rect">
            <a:avLst/>
          </a:prstGeom>
          <a:ln w="18338">
            <a:solidFill>
              <a:srgbClr val="C0504D"/>
            </a:solidFill>
          </a:ln>
        </p:spPr>
        <p:txBody>
          <a:bodyPr vert="horz" wrap="square" lIns="0" tIns="40590" rIns="0" bIns="0" rtlCol="0">
            <a:spAutoFit/>
          </a:bodyPr>
          <a:lstStyle/>
          <a:p>
            <a:pPr marL="658973" marR="124311" indent="-523246">
              <a:lnSpc>
                <a:spcPts val="1009"/>
              </a:lnSpc>
              <a:spcBef>
                <a:spcPts val="320"/>
              </a:spcBef>
            </a:pP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AIM: Reconstruct clonal evolution from dysplasia to 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AML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based 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on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the genetic signature of dysplastic cells and 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leukemic</a:t>
            </a:r>
            <a:r>
              <a:rPr sz="849" b="1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blasts,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using</a:t>
            </a:r>
            <a:r>
              <a:rPr sz="849" b="1" spc="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multiparametric</a:t>
            </a:r>
            <a:r>
              <a:rPr sz="849" b="1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flow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cytometry (MFC) immunophenotyping</a:t>
            </a:r>
            <a:r>
              <a:rPr sz="849" b="1" spc="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9C2330"/>
                </a:solidFill>
                <a:latin typeface="Arial"/>
                <a:cs typeface="Arial"/>
              </a:rPr>
              <a:t>and</a:t>
            </a:r>
            <a:r>
              <a:rPr sz="849" b="1" spc="10" dirty="0">
                <a:solidFill>
                  <a:srgbClr val="9C2330"/>
                </a:solidFill>
                <a:latin typeface="Arial"/>
                <a:cs typeface="Arial"/>
              </a:rPr>
              <a:t> NGS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27300" y="1518591"/>
            <a:ext cx="2203526" cy="211966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800034" y="3658016"/>
            <a:ext cx="48898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Pr</a:t>
            </a:r>
            <a:r>
              <a:rPr sz="849" dirty="0">
                <a:latin typeface="Arial"/>
                <a:cs typeface="Arial"/>
              </a:rPr>
              <a:t>e</a:t>
            </a:r>
            <a:r>
              <a:rPr sz="849" spc="5" dirty="0">
                <a:latin typeface="Arial"/>
                <a:cs typeface="Arial"/>
              </a:rPr>
              <a:t>s</a:t>
            </a:r>
            <a:r>
              <a:rPr sz="849" dirty="0">
                <a:latin typeface="Arial"/>
                <a:cs typeface="Arial"/>
              </a:rPr>
              <a:t>en</a:t>
            </a:r>
            <a:r>
              <a:rPr sz="849" spc="5" dirty="0">
                <a:latin typeface="Arial"/>
                <a:cs typeface="Arial"/>
              </a:rPr>
              <a:t>ce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96379" y="3658016"/>
            <a:ext cx="3659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Absent</a:t>
            </a:r>
            <a:endParaRPr sz="8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71810" y="3658016"/>
            <a:ext cx="493422" cy="285398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12685" marR="5074" indent="147777">
              <a:lnSpc>
                <a:spcPts val="1009"/>
              </a:lnSpc>
              <a:spcBef>
                <a:spcPts val="155"/>
              </a:spcBef>
            </a:pPr>
            <a:r>
              <a:rPr sz="849" dirty="0">
                <a:latin typeface="Arial"/>
                <a:cs typeface="Arial"/>
              </a:rPr>
              <a:t>Not 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evaluabl</a:t>
            </a:r>
            <a:r>
              <a:rPr sz="849" spc="5" dirty="0">
                <a:latin typeface="Arial"/>
                <a:cs typeface="Arial"/>
              </a:rPr>
              <a:t>e</a:t>
            </a:r>
            <a:endParaRPr sz="8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028998" y="1831144"/>
            <a:ext cx="24417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89%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664996" y="3262304"/>
            <a:ext cx="18392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3%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07150" y="3222732"/>
            <a:ext cx="18328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8%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526993" y="3519517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0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12457" y="2930344"/>
            <a:ext cx="20802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100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412457" y="2341173"/>
            <a:ext cx="20802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200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412457" y="1745405"/>
            <a:ext cx="20802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300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052991" y="2144788"/>
            <a:ext cx="306010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Arial"/>
                <a:cs typeface="Arial"/>
              </a:rPr>
              <a:t>˫  </a:t>
            </a:r>
            <a:r>
              <a:rPr sz="999" spc="6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Dysplastic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cells were observed in 252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(89%) cases</a:t>
            </a:r>
            <a:endParaRPr sz="99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52991" y="2465773"/>
            <a:ext cx="3591575" cy="498494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Arial"/>
                <a:cs typeface="Arial"/>
              </a:rPr>
              <a:t>˫  </a:t>
            </a:r>
            <a:r>
              <a:rPr sz="999" spc="5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Only</a:t>
            </a:r>
            <a:r>
              <a:rPr sz="999" spc="5" dirty="0">
                <a:latin typeface="Arial"/>
                <a:cs typeface="Arial"/>
              </a:rPr>
              <a:t> 9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(3%)</a:t>
            </a:r>
            <a:r>
              <a:rPr sz="999" spc="28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patients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showed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no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signs of</a:t>
            </a:r>
            <a:r>
              <a:rPr sz="999" spc="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dysplasia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099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999" dirty="0">
                <a:latin typeface="Arial"/>
                <a:cs typeface="Arial"/>
              </a:rPr>
              <a:t>˫  </a:t>
            </a:r>
            <a:r>
              <a:rPr sz="999" spc="5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Remaining 22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(88%) cases had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undetectable hematopoiesis</a:t>
            </a:r>
            <a:endParaRPr sz="99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908336" y="1808542"/>
            <a:ext cx="200349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Arial"/>
                <a:cs typeface="Arial"/>
              </a:rPr>
              <a:t>28</a:t>
            </a:r>
            <a:r>
              <a:rPr sz="999" spc="5" dirty="0">
                <a:latin typeface="Arial"/>
                <a:cs typeface="Arial"/>
              </a:rPr>
              <a:t>3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ne</a:t>
            </a:r>
            <a:r>
              <a:rPr sz="999" spc="5" dirty="0">
                <a:latin typeface="Arial"/>
                <a:cs typeface="Arial"/>
              </a:rPr>
              <a:t>wl</a:t>
            </a:r>
            <a:r>
              <a:rPr sz="999" dirty="0">
                <a:latin typeface="Arial"/>
                <a:cs typeface="Arial"/>
              </a:rPr>
              <a:t>y-diagno</a:t>
            </a:r>
            <a:r>
              <a:rPr sz="999" spc="5" dirty="0">
                <a:latin typeface="Arial"/>
                <a:cs typeface="Arial"/>
              </a:rPr>
              <a:t>s</a:t>
            </a:r>
            <a:r>
              <a:rPr sz="999" dirty="0">
                <a:latin typeface="Arial"/>
                <a:cs typeface="Arial"/>
              </a:rPr>
              <a:t>e</a:t>
            </a:r>
            <a:r>
              <a:rPr sz="999" spc="5" dirty="0">
                <a:latin typeface="Arial"/>
                <a:cs typeface="Arial"/>
              </a:rPr>
              <a:t>d</a:t>
            </a:r>
            <a:r>
              <a:rPr sz="999" spc="-6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A</a:t>
            </a:r>
            <a:r>
              <a:rPr sz="999" dirty="0">
                <a:latin typeface="Arial"/>
                <a:cs typeface="Arial"/>
              </a:rPr>
              <a:t>M</a:t>
            </a:r>
            <a:r>
              <a:rPr sz="999" spc="5" dirty="0">
                <a:latin typeface="Arial"/>
                <a:cs typeface="Arial"/>
              </a:rPr>
              <a:t>L</a:t>
            </a:r>
            <a:r>
              <a:rPr sz="999" spc="-4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patient</a:t>
            </a:r>
            <a:r>
              <a:rPr sz="999" spc="5" dirty="0">
                <a:latin typeface="Arial"/>
                <a:cs typeface="Arial"/>
              </a:rPr>
              <a:t>s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1327678" y="650615"/>
            <a:ext cx="4147151" cy="416681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2685" marR="5074">
              <a:lnSpc>
                <a:spcPts val="1518"/>
              </a:lnSpc>
              <a:spcBef>
                <a:spcPts val="18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Dysplastic cells were observed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in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most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patients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with </a:t>
            </a:r>
            <a:r>
              <a:rPr sz="1298" b="1" spc="-3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newly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diagnosed</a:t>
            </a:r>
            <a:r>
              <a:rPr sz="1298" b="1" spc="-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AML, using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MFC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8" y="650615"/>
            <a:ext cx="4147151" cy="416681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2685" marR="5074">
              <a:lnSpc>
                <a:spcPts val="1518"/>
              </a:lnSpc>
              <a:spcBef>
                <a:spcPts val="18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Dysplastic cells were observed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in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most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patients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with </a:t>
            </a:r>
            <a:r>
              <a:rPr sz="1298" b="1" spc="-3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newly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diagnosed</a:t>
            </a:r>
            <a:r>
              <a:rPr sz="1298" b="1" spc="-5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AML, using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 MFC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44241" y="2061372"/>
            <a:ext cx="130677" cy="793407"/>
          </a:xfrm>
          <a:prstGeom prst="rect">
            <a:avLst/>
          </a:prstGeom>
        </p:spPr>
        <p:txBody>
          <a:bodyPr vert="vert270" wrap="square" lIns="0" tIns="4440" rIns="0" bIns="0" rtlCol="0">
            <a:spAutoFit/>
          </a:bodyPr>
          <a:lstStyle/>
          <a:p>
            <a:pPr marL="12685">
              <a:spcBef>
                <a:spcPts val="35"/>
              </a:spcBef>
            </a:pPr>
            <a:r>
              <a:rPr sz="849" spc="5" dirty="0">
                <a:latin typeface="Arial"/>
                <a:cs typeface="Arial"/>
              </a:rPr>
              <a:t>Overall</a:t>
            </a:r>
            <a:r>
              <a:rPr sz="849" spc="-6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Survival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09499" y="3473717"/>
            <a:ext cx="1870308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latin typeface="Arial"/>
                <a:cs typeface="Arial"/>
              </a:rPr>
              <a:t>Time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from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baseline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assessment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(months)</a:t>
            </a:r>
            <a:endParaRPr sz="79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06938" y="1823822"/>
            <a:ext cx="393849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10" dirty="0">
                <a:latin typeface="Arial"/>
                <a:cs typeface="Arial"/>
              </a:rPr>
              <a:t>Median</a:t>
            </a:r>
            <a:r>
              <a:rPr sz="549" spc="-40" dirty="0">
                <a:latin typeface="Arial"/>
                <a:cs typeface="Arial"/>
              </a:rPr>
              <a:t> </a:t>
            </a:r>
            <a:r>
              <a:rPr sz="549" spc="20" dirty="0">
                <a:latin typeface="Arial"/>
                <a:cs typeface="Arial"/>
              </a:rPr>
              <a:t>OS</a:t>
            </a:r>
            <a:endParaRPr sz="5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96304" y="1977711"/>
            <a:ext cx="968450" cy="38821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R="5708" algn="r">
              <a:spcBef>
                <a:spcPts val="125"/>
              </a:spcBef>
            </a:pPr>
            <a:r>
              <a:rPr sz="549" spc="10" dirty="0">
                <a:solidFill>
                  <a:srgbClr val="FF0000"/>
                </a:solidFill>
                <a:latin typeface="Arial"/>
                <a:cs typeface="Arial"/>
              </a:rPr>
              <a:t>Dysplasia</a:t>
            </a:r>
            <a:endParaRPr sz="549">
              <a:latin typeface="Arial"/>
              <a:cs typeface="Arial"/>
            </a:endParaRPr>
          </a:p>
          <a:p>
            <a:pPr marL="12685" marR="5074" indent="705907" algn="r">
              <a:lnSpc>
                <a:spcPct val="183800"/>
              </a:lnSpc>
            </a:pPr>
            <a:r>
              <a:rPr sz="549" spc="15" dirty="0">
                <a:solidFill>
                  <a:srgbClr val="0099FF"/>
                </a:solidFill>
                <a:latin typeface="Arial"/>
                <a:cs typeface="Arial"/>
              </a:rPr>
              <a:t>No</a:t>
            </a:r>
            <a:r>
              <a:rPr sz="549" spc="10" dirty="0">
                <a:solidFill>
                  <a:srgbClr val="0099FF"/>
                </a:solidFill>
                <a:latin typeface="Arial"/>
                <a:cs typeface="Arial"/>
              </a:rPr>
              <a:t>rm</a:t>
            </a:r>
            <a:r>
              <a:rPr sz="549" spc="5" dirty="0">
                <a:solidFill>
                  <a:srgbClr val="0099FF"/>
                </a:solidFill>
                <a:latin typeface="Arial"/>
                <a:cs typeface="Arial"/>
              </a:rPr>
              <a:t>al  </a:t>
            </a:r>
            <a:r>
              <a:rPr sz="549" spc="10" dirty="0">
                <a:solidFill>
                  <a:srgbClr val="7F7F7F"/>
                </a:solidFill>
                <a:latin typeface="Arial"/>
                <a:cs typeface="Arial"/>
              </a:rPr>
              <a:t>Undetectable</a:t>
            </a:r>
            <a:r>
              <a:rPr sz="549" spc="-3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549" spc="10" dirty="0">
                <a:solidFill>
                  <a:srgbClr val="7F7F7F"/>
                </a:solidFill>
                <a:latin typeface="Arial"/>
                <a:cs typeface="Arial"/>
              </a:rPr>
              <a:t>Hematopoiesis</a:t>
            </a:r>
            <a:endParaRPr sz="5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40381" y="1977711"/>
            <a:ext cx="294911" cy="57523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15" dirty="0">
                <a:latin typeface="Arial"/>
                <a:cs typeface="Arial"/>
              </a:rPr>
              <a:t>9m</a:t>
            </a:r>
            <a:endParaRPr sz="549">
              <a:latin typeface="Arial"/>
              <a:cs typeface="Arial"/>
            </a:endParaRPr>
          </a:p>
          <a:p>
            <a:pPr marL="12685" marR="171878" indent="-634">
              <a:lnSpc>
                <a:spcPct val="183800"/>
              </a:lnSpc>
            </a:pPr>
            <a:r>
              <a:rPr sz="549" spc="15" dirty="0">
                <a:latin typeface="Arial"/>
                <a:cs typeface="Arial"/>
              </a:rPr>
              <a:t>8m  8m</a:t>
            </a:r>
            <a:endParaRPr sz="54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449">
              <a:latin typeface="Arial"/>
              <a:cs typeface="Arial"/>
            </a:endParaRPr>
          </a:p>
          <a:p>
            <a:pPr marL="25370"/>
            <a:r>
              <a:rPr sz="549" i="1" spc="15" dirty="0">
                <a:latin typeface="Arial"/>
                <a:cs typeface="Arial"/>
              </a:rPr>
              <a:t>P</a:t>
            </a:r>
            <a:r>
              <a:rPr sz="549" i="1" spc="-40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=.901</a:t>
            </a:r>
            <a:endParaRPr sz="549">
              <a:latin typeface="Arial"/>
              <a:cs typeface="Arial"/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923263" y="1494179"/>
            <a:ext cx="1983886" cy="1920849"/>
          </a:xfrm>
          <a:prstGeom prst="rect">
            <a:avLst/>
          </a:prstGeom>
        </p:spPr>
      </p:pic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7" y="652814"/>
            <a:ext cx="399937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Targeted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sequencing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of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dysplastic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cells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and</a:t>
            </a:r>
            <a:r>
              <a:rPr sz="1298" b="1" spc="-1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blasts</a:t>
            </a:r>
            <a:endParaRPr sz="1298">
              <a:latin typeface="Arial"/>
              <a:cs typeface="Arial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1390943" y="1143188"/>
          <a:ext cx="334867" cy="26110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48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87522">
                <a:tc>
                  <a:txBody>
                    <a:bodyPr/>
                    <a:lstStyle/>
                    <a:p>
                      <a:pPr marR="71120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ASXL1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78740" algn="r">
                        <a:lnSpc>
                          <a:spcPts val="385"/>
                        </a:lnSpc>
                        <a:spcBef>
                          <a:spcPts val="20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BCOR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102235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CBL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3500" algn="r">
                        <a:lnSpc>
                          <a:spcPts val="380"/>
                        </a:lnSpc>
                        <a:spcBef>
                          <a:spcPts val="204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CEBPA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9850" algn="r">
                        <a:lnSpc>
                          <a:spcPts val="380"/>
                        </a:lnSpc>
                        <a:spcBef>
                          <a:spcPts val="21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CSF3R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45085" algn="r">
                        <a:lnSpc>
                          <a:spcPts val="395"/>
                        </a:lnSpc>
                        <a:spcBef>
                          <a:spcPts val="1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DNMT3A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4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1440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ETV6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89535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EZH2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5250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10" dirty="0">
                          <a:latin typeface="Arial"/>
                          <a:cs typeface="Arial"/>
                        </a:rPr>
                        <a:t>FLT3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41910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10" dirty="0">
                          <a:latin typeface="Arial"/>
                          <a:cs typeface="Arial"/>
                        </a:rPr>
                        <a:t>FLT3-ITD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6520" algn="r">
                        <a:lnSpc>
                          <a:spcPts val="380"/>
                        </a:lnSpc>
                        <a:spcBef>
                          <a:spcPts val="209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IDH1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6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6520" algn="r">
                        <a:lnSpc>
                          <a:spcPts val="380"/>
                        </a:lnSpc>
                        <a:spcBef>
                          <a:spcPts val="21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IDH2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88900" algn="r">
                        <a:lnSpc>
                          <a:spcPts val="395"/>
                        </a:lnSpc>
                        <a:spcBef>
                          <a:spcPts val="1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JAK2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4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80645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KRAS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108585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NF1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83185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NPM1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80645" algn="r">
                        <a:lnSpc>
                          <a:spcPts val="380"/>
                        </a:lnSpc>
                        <a:spcBef>
                          <a:spcPts val="204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NRAS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0170" algn="r">
                        <a:lnSpc>
                          <a:spcPts val="380"/>
                        </a:lnSpc>
                        <a:spcBef>
                          <a:spcPts val="21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PHF6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4769" algn="r">
                        <a:lnSpc>
                          <a:spcPts val="395"/>
                        </a:lnSpc>
                        <a:spcBef>
                          <a:spcPts val="1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PPM1D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4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6040" algn="r">
                        <a:lnSpc>
                          <a:spcPts val="390"/>
                        </a:lnSpc>
                        <a:spcBef>
                          <a:spcPts val="1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RUNX1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4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52705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SETBP1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74295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SF3B1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9850" algn="r">
                        <a:lnSpc>
                          <a:spcPts val="385"/>
                        </a:lnSpc>
                        <a:spcBef>
                          <a:spcPts val="204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SH2B3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71120" algn="r">
                        <a:lnSpc>
                          <a:spcPts val="380"/>
                        </a:lnSpc>
                        <a:spcBef>
                          <a:spcPts val="209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SRSF2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6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68580" algn="r">
                        <a:lnSpc>
                          <a:spcPts val="380"/>
                        </a:lnSpc>
                        <a:spcBef>
                          <a:spcPts val="21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STAG2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3345" algn="r">
                        <a:lnSpc>
                          <a:spcPts val="395"/>
                        </a:lnSpc>
                        <a:spcBef>
                          <a:spcPts val="1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473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93980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TP53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87522">
                <a:tc>
                  <a:txBody>
                    <a:bodyPr/>
                    <a:lstStyle/>
                    <a:p>
                      <a:pPr marR="102235" algn="r">
                        <a:lnSpc>
                          <a:spcPts val="390"/>
                        </a:lnSpc>
                        <a:spcBef>
                          <a:spcPts val="20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WT1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BEC1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</a:tbl>
          </a:graphicData>
        </a:graphic>
      </p:graphicFrame>
      <p:grpSp>
        <p:nvGrpSpPr>
          <p:cNvPr id="6" name="object 6"/>
          <p:cNvGrpSpPr/>
          <p:nvPr/>
        </p:nvGrpSpPr>
        <p:grpSpPr>
          <a:xfrm>
            <a:off x="1723311" y="1140650"/>
            <a:ext cx="4436989" cy="2621223"/>
            <a:chOff x="1719798" y="1142056"/>
            <a:chExt cx="4442460" cy="2624455"/>
          </a:xfrm>
        </p:grpSpPr>
        <p:sp>
          <p:nvSpPr>
            <p:cNvPr id="7" name="object 7"/>
            <p:cNvSpPr/>
            <p:nvPr/>
          </p:nvSpPr>
          <p:spPr>
            <a:xfrm>
              <a:off x="4215041" y="1146886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5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221213" y="1146886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86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86" y="87706"/>
                  </a:lnTo>
                  <a:lnTo>
                    <a:pt x="5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276699" y="1146886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332173" y="1146886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87659" y="1146873"/>
              <a:ext cx="55486" cy="8771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443133" y="1146886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4215041" y="1146885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172605" y="87718"/>
                  </a:moveTo>
                  <a:lnTo>
                    <a:pt x="117132" y="87718"/>
                  </a:lnTo>
                  <a:lnTo>
                    <a:pt x="61658" y="87718"/>
                  </a:lnTo>
                  <a:lnTo>
                    <a:pt x="6172" y="87718"/>
                  </a:lnTo>
                  <a:lnTo>
                    <a:pt x="0" y="87718"/>
                  </a:lnTo>
                  <a:lnTo>
                    <a:pt x="0" y="175425"/>
                  </a:lnTo>
                  <a:lnTo>
                    <a:pt x="6172" y="175425"/>
                  </a:lnTo>
                  <a:lnTo>
                    <a:pt x="61658" y="175425"/>
                  </a:lnTo>
                  <a:lnTo>
                    <a:pt x="117132" y="175425"/>
                  </a:lnTo>
                  <a:lnTo>
                    <a:pt x="172605" y="175425"/>
                  </a:lnTo>
                  <a:lnTo>
                    <a:pt x="172605" y="87718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87659" y="1234592"/>
              <a:ext cx="55486" cy="8771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215041" y="1234604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92100" h="175894">
                  <a:moveTo>
                    <a:pt x="283565" y="0"/>
                  </a:moveTo>
                  <a:lnTo>
                    <a:pt x="228092" y="0"/>
                  </a:lnTo>
                  <a:lnTo>
                    <a:pt x="228092" y="87706"/>
                  </a:lnTo>
                  <a:lnTo>
                    <a:pt x="283565" y="87706"/>
                  </a:lnTo>
                  <a:lnTo>
                    <a:pt x="283565" y="0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276699" y="1322311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4332173" y="1322311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87659" y="1322311"/>
              <a:ext cx="55486" cy="8770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443133" y="1322311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5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4498619" y="1322311"/>
              <a:ext cx="8890" cy="88265"/>
            </a:xfrm>
            <a:custGeom>
              <a:avLst/>
              <a:gdLst/>
              <a:ahLst/>
              <a:cxnLst/>
              <a:rect l="l" t="t" r="r" b="b"/>
              <a:pathLst>
                <a:path w="8889" h="88265">
                  <a:moveTo>
                    <a:pt x="0" y="87706"/>
                  </a:moveTo>
                  <a:lnTo>
                    <a:pt x="8280" y="87706"/>
                  </a:lnTo>
                  <a:lnTo>
                    <a:pt x="8280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215041" y="1410017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5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221213" y="1410017"/>
              <a:ext cx="111125" cy="88265"/>
            </a:xfrm>
            <a:custGeom>
              <a:avLst/>
              <a:gdLst/>
              <a:ahLst/>
              <a:cxnLst/>
              <a:rect l="l" t="t" r="r" b="b"/>
              <a:pathLst>
                <a:path w="111125" h="88265">
                  <a:moveTo>
                    <a:pt x="110959" y="0"/>
                  </a:moveTo>
                  <a:lnTo>
                    <a:pt x="55486" y="0"/>
                  </a:lnTo>
                  <a:lnTo>
                    <a:pt x="0" y="0"/>
                  </a:lnTo>
                  <a:lnTo>
                    <a:pt x="0" y="87706"/>
                  </a:lnTo>
                  <a:lnTo>
                    <a:pt x="55486" y="87706"/>
                  </a:lnTo>
                  <a:lnTo>
                    <a:pt x="110959" y="87706"/>
                  </a:lnTo>
                  <a:lnTo>
                    <a:pt x="110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87659" y="1410004"/>
              <a:ext cx="55486" cy="8771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215041" y="1410017"/>
              <a:ext cx="283845" cy="175895"/>
            </a:xfrm>
            <a:custGeom>
              <a:avLst/>
              <a:gdLst/>
              <a:ahLst/>
              <a:cxnLst/>
              <a:rect l="l" t="t" r="r" b="b"/>
              <a:pathLst>
                <a:path w="283845" h="175894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83845" h="175894">
                  <a:moveTo>
                    <a:pt x="283565" y="0"/>
                  </a:moveTo>
                  <a:lnTo>
                    <a:pt x="228092" y="0"/>
                  </a:lnTo>
                  <a:lnTo>
                    <a:pt x="228092" y="87706"/>
                  </a:lnTo>
                  <a:lnTo>
                    <a:pt x="283565" y="87706"/>
                  </a:lnTo>
                  <a:lnTo>
                    <a:pt x="2835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87659" y="1497723"/>
              <a:ext cx="55486" cy="8771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215041" y="1585442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276699" y="158544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332173" y="158544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87659" y="1585442"/>
              <a:ext cx="55486" cy="87706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443133" y="158544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4215041" y="1585442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4276699" y="1673148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4332173" y="1673148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87659" y="1673136"/>
              <a:ext cx="55486" cy="8771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443133" y="1673148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4215041" y="1673148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276699" y="1760854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4332173" y="1760854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87659" y="1760854"/>
              <a:ext cx="55486" cy="87718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443133" y="1760854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4215041" y="1760854"/>
              <a:ext cx="292100" cy="263525"/>
            </a:xfrm>
            <a:custGeom>
              <a:avLst/>
              <a:gdLst/>
              <a:ahLst/>
              <a:cxnLst/>
              <a:rect l="l" t="t" r="r" b="b"/>
              <a:pathLst>
                <a:path w="292100" h="263525">
                  <a:moveTo>
                    <a:pt x="6172" y="175425"/>
                  </a:moveTo>
                  <a:lnTo>
                    <a:pt x="0" y="175425"/>
                  </a:lnTo>
                  <a:lnTo>
                    <a:pt x="0" y="263131"/>
                  </a:lnTo>
                  <a:lnTo>
                    <a:pt x="6172" y="263131"/>
                  </a:lnTo>
                  <a:lnTo>
                    <a:pt x="6172" y="175425"/>
                  </a:lnTo>
                  <a:close/>
                </a:path>
                <a:path w="292100" h="263525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92100" h="263525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87659" y="1848573"/>
              <a:ext cx="55486" cy="263131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215041" y="2023986"/>
              <a:ext cx="6350" cy="175895"/>
            </a:xfrm>
            <a:custGeom>
              <a:avLst/>
              <a:gdLst/>
              <a:ahLst/>
              <a:cxnLst/>
              <a:rect l="l" t="t" r="r" b="b"/>
              <a:pathLst>
                <a:path w="6350" h="175894">
                  <a:moveTo>
                    <a:pt x="6172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276699" y="211169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332173" y="211169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87659" y="2111705"/>
              <a:ext cx="55486" cy="87706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4443133" y="2111692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73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4215041" y="2111692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6172" y="87718"/>
                  </a:moveTo>
                  <a:lnTo>
                    <a:pt x="0" y="87718"/>
                  </a:lnTo>
                  <a:lnTo>
                    <a:pt x="0" y="175437"/>
                  </a:lnTo>
                  <a:lnTo>
                    <a:pt x="6172" y="175437"/>
                  </a:lnTo>
                  <a:lnTo>
                    <a:pt x="6172" y="87718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06"/>
                  </a:lnTo>
                  <a:lnTo>
                    <a:pt x="291858" y="87706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4276699" y="2199411"/>
              <a:ext cx="111125" cy="88265"/>
            </a:xfrm>
            <a:custGeom>
              <a:avLst/>
              <a:gdLst/>
              <a:ahLst/>
              <a:cxnLst/>
              <a:rect l="l" t="t" r="r" b="b"/>
              <a:pathLst>
                <a:path w="111125" h="88264">
                  <a:moveTo>
                    <a:pt x="110947" y="0"/>
                  </a:moveTo>
                  <a:lnTo>
                    <a:pt x="55473" y="0"/>
                  </a:lnTo>
                  <a:lnTo>
                    <a:pt x="0" y="0"/>
                  </a:lnTo>
                  <a:lnTo>
                    <a:pt x="0" y="87718"/>
                  </a:lnTo>
                  <a:lnTo>
                    <a:pt x="55473" y="87718"/>
                  </a:lnTo>
                  <a:lnTo>
                    <a:pt x="110947" y="87718"/>
                  </a:lnTo>
                  <a:lnTo>
                    <a:pt x="11094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387659" y="2199398"/>
              <a:ext cx="55486" cy="8771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4215041" y="2199411"/>
              <a:ext cx="292100" cy="175895"/>
            </a:xfrm>
            <a:custGeom>
              <a:avLst/>
              <a:gdLst/>
              <a:ahLst/>
              <a:cxnLst/>
              <a:rect l="l" t="t" r="r" b="b"/>
              <a:pathLst>
                <a:path w="292100" h="175894">
                  <a:moveTo>
                    <a:pt x="6172" y="87706"/>
                  </a:moveTo>
                  <a:lnTo>
                    <a:pt x="0" y="87706"/>
                  </a:lnTo>
                  <a:lnTo>
                    <a:pt x="0" y="175412"/>
                  </a:lnTo>
                  <a:lnTo>
                    <a:pt x="6172" y="175412"/>
                  </a:lnTo>
                  <a:lnTo>
                    <a:pt x="6172" y="87706"/>
                  </a:lnTo>
                  <a:close/>
                </a:path>
                <a:path w="292100" h="175894">
                  <a:moveTo>
                    <a:pt x="172605" y="87706"/>
                  </a:moveTo>
                  <a:lnTo>
                    <a:pt x="117132" y="87706"/>
                  </a:lnTo>
                  <a:lnTo>
                    <a:pt x="61658" y="87706"/>
                  </a:lnTo>
                  <a:lnTo>
                    <a:pt x="61658" y="175412"/>
                  </a:lnTo>
                  <a:lnTo>
                    <a:pt x="117132" y="175412"/>
                  </a:lnTo>
                  <a:lnTo>
                    <a:pt x="172605" y="175412"/>
                  </a:lnTo>
                  <a:lnTo>
                    <a:pt x="172605" y="87706"/>
                  </a:lnTo>
                  <a:close/>
                </a:path>
                <a:path w="292100" h="175894">
                  <a:moveTo>
                    <a:pt x="283565" y="0"/>
                  </a:moveTo>
                  <a:lnTo>
                    <a:pt x="228092" y="0"/>
                  </a:lnTo>
                  <a:lnTo>
                    <a:pt x="228092" y="87718"/>
                  </a:lnTo>
                  <a:lnTo>
                    <a:pt x="283565" y="87718"/>
                  </a:lnTo>
                  <a:lnTo>
                    <a:pt x="283565" y="0"/>
                  </a:lnTo>
                  <a:close/>
                </a:path>
                <a:path w="292100" h="175894">
                  <a:moveTo>
                    <a:pt x="291858" y="0"/>
                  </a:moveTo>
                  <a:lnTo>
                    <a:pt x="283578" y="0"/>
                  </a:lnTo>
                  <a:lnTo>
                    <a:pt x="283578" y="87718"/>
                  </a:lnTo>
                  <a:lnTo>
                    <a:pt x="291858" y="87718"/>
                  </a:lnTo>
                  <a:lnTo>
                    <a:pt x="2918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387659" y="2287117"/>
              <a:ext cx="55486" cy="131564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215041" y="2462529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215041" y="2550248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215041" y="2550248"/>
              <a:ext cx="62230" cy="526415"/>
            </a:xfrm>
            <a:custGeom>
              <a:avLst/>
              <a:gdLst/>
              <a:ahLst/>
              <a:cxnLst/>
              <a:rect l="l" t="t" r="r" b="b"/>
              <a:pathLst>
                <a:path w="62229" h="526414">
                  <a:moveTo>
                    <a:pt x="6172" y="263131"/>
                  </a:moveTo>
                  <a:lnTo>
                    <a:pt x="0" y="263131"/>
                  </a:lnTo>
                  <a:lnTo>
                    <a:pt x="0" y="350837"/>
                  </a:lnTo>
                  <a:lnTo>
                    <a:pt x="0" y="438543"/>
                  </a:lnTo>
                  <a:lnTo>
                    <a:pt x="0" y="526249"/>
                  </a:lnTo>
                  <a:lnTo>
                    <a:pt x="6172" y="526249"/>
                  </a:lnTo>
                  <a:lnTo>
                    <a:pt x="6172" y="438556"/>
                  </a:lnTo>
                  <a:lnTo>
                    <a:pt x="6172" y="350837"/>
                  </a:lnTo>
                  <a:lnTo>
                    <a:pt x="6172" y="263131"/>
                  </a:lnTo>
                  <a:close/>
                </a:path>
                <a:path w="62229" h="526414">
                  <a:moveTo>
                    <a:pt x="61658" y="0"/>
                  </a:moveTo>
                  <a:lnTo>
                    <a:pt x="6172" y="0"/>
                  </a:lnTo>
                  <a:lnTo>
                    <a:pt x="6172" y="87706"/>
                  </a:lnTo>
                  <a:lnTo>
                    <a:pt x="0" y="87706"/>
                  </a:lnTo>
                  <a:lnTo>
                    <a:pt x="0" y="175412"/>
                  </a:lnTo>
                  <a:lnTo>
                    <a:pt x="0" y="263118"/>
                  </a:lnTo>
                  <a:lnTo>
                    <a:pt x="6172" y="263118"/>
                  </a:lnTo>
                  <a:lnTo>
                    <a:pt x="6172" y="175412"/>
                  </a:lnTo>
                  <a:lnTo>
                    <a:pt x="6172" y="87718"/>
                  </a:lnTo>
                  <a:lnTo>
                    <a:pt x="61658" y="87718"/>
                  </a:lnTo>
                  <a:lnTo>
                    <a:pt x="616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276699" y="2988792"/>
              <a:ext cx="111125" cy="88265"/>
            </a:xfrm>
            <a:custGeom>
              <a:avLst/>
              <a:gdLst/>
              <a:ahLst/>
              <a:cxnLst/>
              <a:rect l="l" t="t" r="r" b="b"/>
              <a:pathLst>
                <a:path w="111125" h="88264">
                  <a:moveTo>
                    <a:pt x="110947" y="0"/>
                  </a:moveTo>
                  <a:lnTo>
                    <a:pt x="55473" y="0"/>
                  </a:lnTo>
                  <a:lnTo>
                    <a:pt x="0" y="0"/>
                  </a:lnTo>
                  <a:lnTo>
                    <a:pt x="0" y="87706"/>
                  </a:lnTo>
                  <a:lnTo>
                    <a:pt x="55473" y="87706"/>
                  </a:lnTo>
                  <a:lnTo>
                    <a:pt x="110947" y="87706"/>
                  </a:lnTo>
                  <a:lnTo>
                    <a:pt x="11094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215041" y="3076498"/>
              <a:ext cx="172720" cy="88265"/>
            </a:xfrm>
            <a:custGeom>
              <a:avLst/>
              <a:gdLst/>
              <a:ahLst/>
              <a:cxnLst/>
              <a:rect l="l" t="t" r="r" b="b"/>
              <a:pathLst>
                <a:path w="172720" h="88264">
                  <a:moveTo>
                    <a:pt x="6172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6172" y="87706"/>
                  </a:lnTo>
                  <a:lnTo>
                    <a:pt x="6172" y="0"/>
                  </a:lnTo>
                  <a:close/>
                </a:path>
                <a:path w="172720" h="88264">
                  <a:moveTo>
                    <a:pt x="172605" y="0"/>
                  </a:moveTo>
                  <a:lnTo>
                    <a:pt x="117132" y="0"/>
                  </a:lnTo>
                  <a:lnTo>
                    <a:pt x="61658" y="0"/>
                  </a:lnTo>
                  <a:lnTo>
                    <a:pt x="61658" y="87706"/>
                  </a:lnTo>
                  <a:lnTo>
                    <a:pt x="117132" y="87706"/>
                  </a:lnTo>
                  <a:lnTo>
                    <a:pt x="172605" y="87706"/>
                  </a:lnTo>
                  <a:lnTo>
                    <a:pt x="1726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4215041" y="3164217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4221213" y="3164217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86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86" y="87706"/>
                  </a:lnTo>
                  <a:lnTo>
                    <a:pt x="5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215041" y="3251923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4221213" y="3251923"/>
              <a:ext cx="55880" cy="88265"/>
            </a:xfrm>
            <a:custGeom>
              <a:avLst/>
              <a:gdLst/>
              <a:ahLst/>
              <a:cxnLst/>
              <a:rect l="l" t="t" r="r" b="b"/>
              <a:pathLst>
                <a:path w="55879" h="88264">
                  <a:moveTo>
                    <a:pt x="55486" y="0"/>
                  </a:moveTo>
                  <a:lnTo>
                    <a:pt x="0" y="0"/>
                  </a:lnTo>
                  <a:lnTo>
                    <a:pt x="0" y="87706"/>
                  </a:lnTo>
                  <a:lnTo>
                    <a:pt x="55486" y="87706"/>
                  </a:lnTo>
                  <a:lnTo>
                    <a:pt x="55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4215041" y="3339629"/>
              <a:ext cx="6350" cy="88265"/>
            </a:xfrm>
            <a:custGeom>
              <a:avLst/>
              <a:gdLst/>
              <a:ahLst/>
              <a:cxnLst/>
              <a:rect l="l" t="t" r="r" b="b"/>
              <a:pathLst>
                <a:path w="6350" h="88264">
                  <a:moveTo>
                    <a:pt x="0" y="87706"/>
                  </a:moveTo>
                  <a:lnTo>
                    <a:pt x="6172" y="8770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87706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4215041" y="3339629"/>
              <a:ext cx="62230" cy="263525"/>
            </a:xfrm>
            <a:custGeom>
              <a:avLst/>
              <a:gdLst/>
              <a:ahLst/>
              <a:cxnLst/>
              <a:rect l="l" t="t" r="r" b="b"/>
              <a:pathLst>
                <a:path w="62229" h="263525">
                  <a:moveTo>
                    <a:pt x="61658" y="87718"/>
                  </a:moveTo>
                  <a:lnTo>
                    <a:pt x="6172" y="87718"/>
                  </a:lnTo>
                  <a:lnTo>
                    <a:pt x="0" y="87718"/>
                  </a:lnTo>
                  <a:lnTo>
                    <a:pt x="0" y="175425"/>
                  </a:lnTo>
                  <a:lnTo>
                    <a:pt x="0" y="263144"/>
                  </a:lnTo>
                  <a:lnTo>
                    <a:pt x="6172" y="263144"/>
                  </a:lnTo>
                  <a:lnTo>
                    <a:pt x="6172" y="175425"/>
                  </a:lnTo>
                  <a:lnTo>
                    <a:pt x="61658" y="175425"/>
                  </a:lnTo>
                  <a:lnTo>
                    <a:pt x="61658" y="87718"/>
                  </a:lnTo>
                  <a:close/>
                </a:path>
                <a:path w="62229" h="263525">
                  <a:moveTo>
                    <a:pt x="61658" y="0"/>
                  </a:moveTo>
                  <a:lnTo>
                    <a:pt x="6172" y="0"/>
                  </a:lnTo>
                  <a:lnTo>
                    <a:pt x="6172" y="87706"/>
                  </a:lnTo>
                  <a:lnTo>
                    <a:pt x="61658" y="87706"/>
                  </a:lnTo>
                  <a:lnTo>
                    <a:pt x="616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4215041" y="3602761"/>
              <a:ext cx="6350" cy="66040"/>
            </a:xfrm>
            <a:custGeom>
              <a:avLst/>
              <a:gdLst/>
              <a:ahLst/>
              <a:cxnLst/>
              <a:rect l="l" t="t" r="r" b="b"/>
              <a:pathLst>
                <a:path w="6350" h="66039">
                  <a:moveTo>
                    <a:pt x="0" y="65976"/>
                  </a:moveTo>
                  <a:lnTo>
                    <a:pt x="6172" y="65976"/>
                  </a:lnTo>
                  <a:lnTo>
                    <a:pt x="6172" y="0"/>
                  </a:lnTo>
                  <a:lnTo>
                    <a:pt x="0" y="0"/>
                  </a:lnTo>
                  <a:lnTo>
                    <a:pt x="0" y="65976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4221213" y="3602761"/>
              <a:ext cx="55880" cy="66040"/>
            </a:xfrm>
            <a:custGeom>
              <a:avLst/>
              <a:gdLst/>
              <a:ahLst/>
              <a:cxnLst/>
              <a:rect l="l" t="t" r="r" b="b"/>
              <a:pathLst>
                <a:path w="55879" h="66039">
                  <a:moveTo>
                    <a:pt x="55486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55486" y="65976"/>
                  </a:lnTo>
                  <a:lnTo>
                    <a:pt x="55486" y="0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4276699" y="3602761"/>
              <a:ext cx="55880" cy="66040"/>
            </a:xfrm>
            <a:custGeom>
              <a:avLst/>
              <a:gdLst/>
              <a:ahLst/>
              <a:cxnLst/>
              <a:rect l="l" t="t" r="r" b="b"/>
              <a:pathLst>
                <a:path w="55879" h="66039">
                  <a:moveTo>
                    <a:pt x="55473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55473" y="6597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00DB9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4332173" y="3602761"/>
              <a:ext cx="55880" cy="66040"/>
            </a:xfrm>
            <a:custGeom>
              <a:avLst/>
              <a:gdLst/>
              <a:ahLst/>
              <a:cxnLst/>
              <a:rect l="l" t="t" r="r" b="b"/>
              <a:pathLst>
                <a:path w="55879" h="66039">
                  <a:moveTo>
                    <a:pt x="55473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55473" y="6597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928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4387659" y="3602761"/>
              <a:ext cx="55880" cy="66040"/>
            </a:xfrm>
            <a:custGeom>
              <a:avLst/>
              <a:gdLst/>
              <a:ahLst/>
              <a:cxnLst/>
              <a:rect l="l" t="t" r="r" b="b"/>
              <a:pathLst>
                <a:path w="55879" h="66039">
                  <a:moveTo>
                    <a:pt x="55473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55473" y="6597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00CB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4443133" y="3602761"/>
              <a:ext cx="55880" cy="66040"/>
            </a:xfrm>
            <a:custGeom>
              <a:avLst/>
              <a:gdLst/>
              <a:ahLst/>
              <a:cxnLst/>
              <a:rect l="l" t="t" r="r" b="b"/>
              <a:pathLst>
                <a:path w="55879" h="66039">
                  <a:moveTo>
                    <a:pt x="55473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55473" y="65976"/>
                  </a:lnTo>
                  <a:lnTo>
                    <a:pt x="55473" y="0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4498619" y="3602761"/>
              <a:ext cx="8890" cy="66040"/>
            </a:xfrm>
            <a:custGeom>
              <a:avLst/>
              <a:gdLst/>
              <a:ahLst/>
              <a:cxnLst/>
              <a:rect l="l" t="t" r="r" b="b"/>
              <a:pathLst>
                <a:path w="8889" h="66039">
                  <a:moveTo>
                    <a:pt x="0" y="65976"/>
                  </a:moveTo>
                  <a:lnTo>
                    <a:pt x="8280" y="65976"/>
                  </a:lnTo>
                  <a:lnTo>
                    <a:pt x="8280" y="0"/>
                  </a:lnTo>
                  <a:lnTo>
                    <a:pt x="0" y="0"/>
                  </a:lnTo>
                  <a:lnTo>
                    <a:pt x="0" y="65976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4221215" y="1144596"/>
              <a:ext cx="0" cy="2619375"/>
            </a:xfrm>
            <a:custGeom>
              <a:avLst/>
              <a:gdLst/>
              <a:ahLst/>
              <a:cxnLst/>
              <a:rect l="l" t="t" r="r" b="b"/>
              <a:pathLst>
                <a:path h="2619375">
                  <a:moveTo>
                    <a:pt x="0" y="0"/>
                  </a:moveTo>
                  <a:lnTo>
                    <a:pt x="0" y="26191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4276695" y="3600470"/>
              <a:ext cx="0" cy="71120"/>
            </a:xfrm>
            <a:custGeom>
              <a:avLst/>
              <a:gdLst/>
              <a:ahLst/>
              <a:cxnLst/>
              <a:rect l="l" t="t" r="r" b="b"/>
              <a:pathLst>
                <a:path h="71120">
                  <a:moveTo>
                    <a:pt x="0" y="0"/>
                  </a:moveTo>
                  <a:lnTo>
                    <a:pt x="0" y="70561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4332174" y="3600470"/>
              <a:ext cx="0" cy="71120"/>
            </a:xfrm>
            <a:custGeom>
              <a:avLst/>
              <a:gdLst/>
              <a:ahLst/>
              <a:cxnLst/>
              <a:rect l="l" t="t" r="r" b="b"/>
              <a:pathLst>
                <a:path h="71120">
                  <a:moveTo>
                    <a:pt x="0" y="0"/>
                  </a:moveTo>
                  <a:lnTo>
                    <a:pt x="0" y="70561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4387654" y="3600470"/>
              <a:ext cx="0" cy="71120"/>
            </a:xfrm>
            <a:custGeom>
              <a:avLst/>
              <a:gdLst/>
              <a:ahLst/>
              <a:cxnLst/>
              <a:rect l="l" t="t" r="r" b="b"/>
              <a:pathLst>
                <a:path h="71120">
                  <a:moveTo>
                    <a:pt x="0" y="0"/>
                  </a:moveTo>
                  <a:lnTo>
                    <a:pt x="0" y="70561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4443134" y="3600470"/>
              <a:ext cx="0" cy="71120"/>
            </a:xfrm>
            <a:custGeom>
              <a:avLst/>
              <a:gdLst/>
              <a:ahLst/>
              <a:cxnLst/>
              <a:rect l="l" t="t" r="r" b="b"/>
              <a:pathLst>
                <a:path h="71120">
                  <a:moveTo>
                    <a:pt x="0" y="0"/>
                  </a:moveTo>
                  <a:lnTo>
                    <a:pt x="0" y="70561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4498614" y="1144596"/>
              <a:ext cx="0" cy="2619375"/>
            </a:xfrm>
            <a:custGeom>
              <a:avLst/>
              <a:gdLst/>
              <a:ahLst/>
              <a:cxnLst/>
              <a:rect l="l" t="t" r="r" b="b"/>
              <a:pathLst>
                <a:path h="2619375">
                  <a:moveTo>
                    <a:pt x="0" y="0"/>
                  </a:moveTo>
                  <a:lnTo>
                    <a:pt x="0" y="26191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1722338" y="1146889"/>
              <a:ext cx="4437380" cy="2614930"/>
            </a:xfrm>
            <a:custGeom>
              <a:avLst/>
              <a:gdLst/>
              <a:ahLst/>
              <a:cxnLst/>
              <a:rect l="l" t="t" r="r" b="b"/>
              <a:pathLst>
                <a:path w="4437380" h="2614929">
                  <a:moveTo>
                    <a:pt x="2492702" y="2455873"/>
                  </a:moveTo>
                  <a:lnTo>
                    <a:pt x="2784561" y="2455873"/>
                  </a:lnTo>
                </a:path>
                <a:path w="4437380" h="2614929">
                  <a:moveTo>
                    <a:pt x="2492702" y="0"/>
                  </a:moveTo>
                  <a:lnTo>
                    <a:pt x="2784561" y="0"/>
                  </a:lnTo>
                </a:path>
                <a:path w="4437380" h="2614929">
                  <a:moveTo>
                    <a:pt x="0" y="2521851"/>
                  </a:moveTo>
                  <a:lnTo>
                    <a:pt x="8379" y="2521851"/>
                  </a:lnTo>
                </a:path>
                <a:path w="4437380" h="2614929">
                  <a:moveTo>
                    <a:pt x="0" y="2614556"/>
                  </a:moveTo>
                  <a:lnTo>
                    <a:pt x="8379" y="2614556"/>
                  </a:lnTo>
                </a:path>
                <a:path w="4437380" h="2614929">
                  <a:moveTo>
                    <a:pt x="4437035" y="2453581"/>
                  </a:moveTo>
                  <a:lnTo>
                    <a:pt x="4437035" y="2458166"/>
                  </a:lnTo>
                </a:path>
                <a:path w="4437380" h="2614929">
                  <a:moveTo>
                    <a:pt x="4437035" y="2519559"/>
                  </a:moveTo>
                  <a:lnTo>
                    <a:pt x="4437035" y="2524144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6159373" y="1144596"/>
              <a:ext cx="0" cy="2619375"/>
            </a:xfrm>
            <a:custGeom>
              <a:avLst/>
              <a:gdLst/>
              <a:ahLst/>
              <a:cxnLst/>
              <a:rect l="l" t="t" r="r" b="b"/>
              <a:pathLst>
                <a:path h="2619375">
                  <a:moveTo>
                    <a:pt x="0" y="0"/>
                  </a:moveTo>
                  <a:lnTo>
                    <a:pt x="0" y="261914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6159374" y="1144597"/>
              <a:ext cx="0" cy="2619375"/>
            </a:xfrm>
            <a:custGeom>
              <a:avLst/>
              <a:gdLst/>
              <a:ahLst/>
              <a:cxnLst/>
              <a:rect l="l" t="t" r="r" b="b"/>
              <a:pathLst>
                <a:path h="2619375">
                  <a:moveTo>
                    <a:pt x="0" y="0"/>
                  </a:moveTo>
                  <a:lnTo>
                    <a:pt x="0" y="4584"/>
                  </a:lnTo>
                </a:path>
                <a:path h="2619375">
                  <a:moveTo>
                    <a:pt x="0" y="2614556"/>
                  </a:moveTo>
                  <a:lnTo>
                    <a:pt x="0" y="2619141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4223937" y="3600616"/>
            <a:ext cx="62788" cy="61518"/>
          </a:xfrm>
          <a:prstGeom prst="rect">
            <a:avLst/>
          </a:prstGeom>
          <a:solidFill>
            <a:srgbClr val="BEC100"/>
          </a:solidFill>
        </p:spPr>
        <p:txBody>
          <a:bodyPr vert="horz" wrap="square" lIns="0" tIns="5708" rIns="0" bIns="0" rtlCol="0">
            <a:spAutoFit/>
          </a:bodyPr>
          <a:lstStyle/>
          <a:p>
            <a:pPr marL="11416">
              <a:spcBef>
                <a:spcPts val="4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288133" y="3592431"/>
            <a:ext cx="91327" cy="6795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350" b="1" spc="5" dirty="0">
                <a:latin typeface="Arial"/>
                <a:cs typeface="Arial"/>
              </a:rPr>
              <a:t>N </a:t>
            </a:r>
            <a:r>
              <a:rPr sz="350" b="1" spc="-4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371697" y="3600616"/>
            <a:ext cx="69764" cy="61518"/>
          </a:xfrm>
          <a:prstGeom prst="rect">
            <a:avLst/>
          </a:prstGeom>
          <a:solidFill>
            <a:srgbClr val="00CBFF"/>
          </a:solidFill>
        </p:spPr>
        <p:txBody>
          <a:bodyPr vert="horz" wrap="square" lIns="0" tIns="5708" rIns="0" bIns="0" rtlCol="0">
            <a:spAutoFit/>
          </a:bodyPr>
          <a:lstStyle/>
          <a:p>
            <a:pPr marL="27906">
              <a:spcBef>
                <a:spcPts val="4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445582" y="3600616"/>
            <a:ext cx="48201" cy="61518"/>
          </a:xfrm>
          <a:prstGeom prst="rect">
            <a:avLst/>
          </a:prstGeom>
          <a:solidFill>
            <a:srgbClr val="FF8AFF"/>
          </a:solidFill>
        </p:spPr>
        <p:txBody>
          <a:bodyPr vert="horz" wrap="square" lIns="0" tIns="5708" rIns="0" bIns="0" rtlCol="0">
            <a:spAutoFit/>
          </a:bodyPr>
          <a:lstStyle/>
          <a:p>
            <a:pPr marL="8245">
              <a:spcBef>
                <a:spcPts val="4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742104" y="3609453"/>
            <a:ext cx="2468376" cy="148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95"/>
              </a:lnSpc>
            </a:pP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  <a:p>
            <a:pPr marL="62155">
              <a:spcBef>
                <a:spcPts val="90"/>
              </a:spcBef>
              <a:tabLst>
                <a:tab pos="339317" algn="l"/>
                <a:tab pos="616479" algn="l"/>
                <a:tab pos="893641" algn="l"/>
                <a:tab pos="1170803" algn="l"/>
                <a:tab pos="1447965" algn="l"/>
                <a:tab pos="1725127" algn="l"/>
                <a:tab pos="2001655" algn="l"/>
                <a:tab pos="2278817" algn="l"/>
              </a:tabLst>
            </a:pPr>
            <a:r>
              <a:rPr sz="549" spc="10" dirty="0">
                <a:latin typeface="Arial"/>
                <a:cs typeface="Arial"/>
              </a:rPr>
              <a:t>pt.1	pt.2	pt.3	pt.4	pt.5	pt.6	pt.7	pt.8	pt.9</a:t>
            </a:r>
            <a:endParaRPr sz="549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219708" y="3664223"/>
            <a:ext cx="279056" cy="92596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6976" rIns="0" bIns="0" rtlCol="0">
            <a:spAutoFit/>
          </a:bodyPr>
          <a:lstStyle/>
          <a:p>
            <a:pPr marL="57716">
              <a:spcBef>
                <a:spcPts val="55"/>
              </a:spcBef>
            </a:pPr>
            <a:r>
              <a:rPr sz="549" spc="10" dirty="0">
                <a:latin typeface="Arial"/>
                <a:cs typeface="Arial"/>
              </a:rPr>
              <a:t>pt.10</a:t>
            </a:r>
            <a:endParaRPr sz="549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512659" y="3609453"/>
            <a:ext cx="1628038" cy="148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395"/>
              </a:lnSpc>
            </a:pP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4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4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5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</a:t>
            </a:r>
            <a:r>
              <a:rPr sz="350" b="1" spc="8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5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6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 </a:t>
            </a:r>
            <a:r>
              <a:rPr sz="350" b="1" spc="1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  <a:p>
            <a:pPr marL="41860">
              <a:spcBef>
                <a:spcPts val="90"/>
              </a:spcBef>
            </a:pPr>
            <a:r>
              <a:rPr sz="549" spc="10" dirty="0">
                <a:latin typeface="Arial"/>
                <a:cs typeface="Arial"/>
              </a:rPr>
              <a:t>pt.11    </a:t>
            </a:r>
            <a:r>
              <a:rPr sz="549" spc="35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pt.12    </a:t>
            </a:r>
            <a:r>
              <a:rPr sz="549" spc="35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pt.13    </a:t>
            </a:r>
            <a:r>
              <a:rPr sz="549" spc="95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pt.14    </a:t>
            </a:r>
            <a:r>
              <a:rPr sz="549" spc="95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pt.15    </a:t>
            </a:r>
            <a:r>
              <a:rPr sz="549" spc="130" dirty="0">
                <a:latin typeface="Arial"/>
                <a:cs typeface="Arial"/>
              </a:rPr>
              <a:t> </a:t>
            </a:r>
            <a:r>
              <a:rPr sz="549" spc="10" dirty="0">
                <a:latin typeface="Arial"/>
                <a:cs typeface="Arial"/>
              </a:rPr>
              <a:t>pt.16</a:t>
            </a:r>
            <a:endParaRPr sz="549">
              <a:latin typeface="Arial"/>
              <a:cs typeface="Arial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1730778" y="1094186"/>
            <a:ext cx="4429378" cy="2671326"/>
            <a:chOff x="1727274" y="1095535"/>
            <a:chExt cx="4434840" cy="2674620"/>
          </a:xfrm>
        </p:grpSpPr>
        <p:sp>
          <p:nvSpPr>
            <p:cNvPr id="88" name="object 88"/>
            <p:cNvSpPr/>
            <p:nvPr/>
          </p:nvSpPr>
          <p:spPr>
            <a:xfrm>
              <a:off x="1730717" y="1098981"/>
              <a:ext cx="2484755" cy="2667635"/>
            </a:xfrm>
            <a:custGeom>
              <a:avLst/>
              <a:gdLst/>
              <a:ahLst/>
              <a:cxnLst/>
              <a:rect l="l" t="t" r="r" b="b"/>
              <a:pathLst>
                <a:path w="2484754" h="2667635">
                  <a:moveTo>
                    <a:pt x="2484323" y="0"/>
                  </a:moveTo>
                  <a:lnTo>
                    <a:pt x="0" y="0"/>
                  </a:lnTo>
                  <a:lnTo>
                    <a:pt x="0" y="2667114"/>
                  </a:lnTo>
                  <a:lnTo>
                    <a:pt x="2484323" y="2667114"/>
                  </a:lnTo>
                  <a:lnTo>
                    <a:pt x="2484323" y="0"/>
                  </a:lnTo>
                  <a:close/>
                </a:path>
              </a:pathLst>
            </a:custGeom>
            <a:solidFill>
              <a:srgbClr val="FFFFFF">
                <a:alpha val="897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1730716" y="1098976"/>
              <a:ext cx="2484755" cy="2667635"/>
            </a:xfrm>
            <a:custGeom>
              <a:avLst/>
              <a:gdLst/>
              <a:ahLst/>
              <a:cxnLst/>
              <a:rect l="l" t="t" r="r" b="b"/>
              <a:pathLst>
                <a:path w="2484754" h="2667635">
                  <a:moveTo>
                    <a:pt x="0" y="0"/>
                  </a:moveTo>
                  <a:lnTo>
                    <a:pt x="2484323" y="0"/>
                  </a:lnTo>
                  <a:lnTo>
                    <a:pt x="2484323" y="2667114"/>
                  </a:lnTo>
                  <a:lnTo>
                    <a:pt x="0" y="266711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4506899" y="1098981"/>
              <a:ext cx="1651635" cy="2667635"/>
            </a:xfrm>
            <a:custGeom>
              <a:avLst/>
              <a:gdLst/>
              <a:ahLst/>
              <a:cxnLst/>
              <a:rect l="l" t="t" r="r" b="b"/>
              <a:pathLst>
                <a:path w="1651635" h="2667635">
                  <a:moveTo>
                    <a:pt x="1651330" y="0"/>
                  </a:moveTo>
                  <a:lnTo>
                    <a:pt x="0" y="0"/>
                  </a:lnTo>
                  <a:lnTo>
                    <a:pt x="0" y="2667114"/>
                  </a:lnTo>
                  <a:lnTo>
                    <a:pt x="1651330" y="2667114"/>
                  </a:lnTo>
                  <a:lnTo>
                    <a:pt x="1651330" y="0"/>
                  </a:lnTo>
                  <a:close/>
                </a:path>
              </a:pathLst>
            </a:custGeom>
            <a:solidFill>
              <a:srgbClr val="FFFFFF">
                <a:alpha val="897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4506897" y="1098976"/>
              <a:ext cx="1651635" cy="2667635"/>
            </a:xfrm>
            <a:custGeom>
              <a:avLst/>
              <a:gdLst/>
              <a:ahLst/>
              <a:cxnLst/>
              <a:rect l="l" t="t" r="r" b="b"/>
              <a:pathLst>
                <a:path w="1651635" h="2667635">
                  <a:moveTo>
                    <a:pt x="0" y="0"/>
                  </a:moveTo>
                  <a:lnTo>
                    <a:pt x="1651330" y="0"/>
                  </a:lnTo>
                  <a:lnTo>
                    <a:pt x="1651330" y="2667114"/>
                  </a:lnTo>
                  <a:lnTo>
                    <a:pt x="0" y="266711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4190663" y="2972467"/>
              <a:ext cx="333375" cy="111125"/>
            </a:xfrm>
            <a:custGeom>
              <a:avLst/>
              <a:gdLst/>
              <a:ahLst/>
              <a:cxnLst/>
              <a:rect l="l" t="t" r="r" b="b"/>
              <a:pathLst>
                <a:path w="333375" h="111125">
                  <a:moveTo>
                    <a:pt x="0" y="0"/>
                  </a:moveTo>
                  <a:lnTo>
                    <a:pt x="333235" y="0"/>
                  </a:lnTo>
                  <a:lnTo>
                    <a:pt x="333235" y="111125"/>
                  </a:lnTo>
                  <a:lnTo>
                    <a:pt x="0" y="111125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709E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93" name="object 9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001676" y="2826786"/>
            <a:ext cx="173814" cy="479176"/>
          </a:xfrm>
          <a:prstGeom prst="rect">
            <a:avLst/>
          </a:prstGeom>
        </p:spPr>
      </p:pic>
      <p:grpSp>
        <p:nvGrpSpPr>
          <p:cNvPr id="94" name="object 94"/>
          <p:cNvGrpSpPr/>
          <p:nvPr/>
        </p:nvGrpSpPr>
        <p:grpSpPr>
          <a:xfrm>
            <a:off x="7001676" y="3398775"/>
            <a:ext cx="172507" cy="558746"/>
            <a:chOff x="7004672" y="3402965"/>
            <a:chExt cx="172720" cy="559435"/>
          </a:xfrm>
        </p:grpSpPr>
        <p:pic>
          <p:nvPicPr>
            <p:cNvPr id="95" name="object 9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004672" y="3402965"/>
              <a:ext cx="172466" cy="466013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004672" y="3868978"/>
              <a:ext cx="172466" cy="93205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6959334" y="2667009"/>
            <a:ext cx="743938" cy="930397"/>
          </a:xfrm>
          <a:prstGeom prst="rect">
            <a:avLst/>
          </a:prstGeom>
        </p:spPr>
        <p:txBody>
          <a:bodyPr vert="horz" wrap="square" lIns="0" tIns="41858" rIns="0" bIns="0" rtlCol="0">
            <a:spAutoFit/>
          </a:bodyPr>
          <a:lstStyle/>
          <a:p>
            <a:pPr marL="38054">
              <a:spcBef>
                <a:spcPts val="330"/>
              </a:spcBef>
            </a:pPr>
            <a:r>
              <a:rPr sz="649" dirty="0">
                <a:latin typeface="Arial"/>
                <a:cs typeface="Arial"/>
              </a:rPr>
              <a:t>VAF</a:t>
            </a:r>
            <a:endParaRPr sz="649">
              <a:latin typeface="Arial"/>
              <a:cs typeface="Arial"/>
            </a:endParaRPr>
          </a:p>
          <a:p>
            <a:pPr marL="220714">
              <a:spcBef>
                <a:spcPts val="185"/>
              </a:spcBef>
            </a:pPr>
            <a:r>
              <a:rPr sz="499" spc="-5" dirty="0">
                <a:latin typeface="Calibri"/>
                <a:cs typeface="Calibri"/>
              </a:rPr>
              <a:t>80-100</a:t>
            </a:r>
            <a:endParaRPr sz="499">
              <a:latin typeface="Calibri"/>
              <a:cs typeface="Calibri"/>
            </a:endParaRPr>
          </a:p>
          <a:p>
            <a:pPr marL="220714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60-80</a:t>
            </a:r>
            <a:endParaRPr sz="499">
              <a:latin typeface="Calibri"/>
              <a:cs typeface="Calibri"/>
            </a:endParaRPr>
          </a:p>
          <a:p>
            <a:pPr marL="220714">
              <a:spcBef>
                <a:spcPts val="160"/>
              </a:spcBef>
            </a:pPr>
            <a:r>
              <a:rPr sz="499" spc="-5" dirty="0">
                <a:latin typeface="Calibri"/>
                <a:cs typeface="Calibri"/>
              </a:rPr>
              <a:t>40-60</a:t>
            </a:r>
            <a:endParaRPr sz="499">
              <a:latin typeface="Calibri"/>
              <a:cs typeface="Calibri"/>
            </a:endParaRPr>
          </a:p>
          <a:p>
            <a:pPr marL="220714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20-40</a:t>
            </a:r>
            <a:endParaRPr sz="499">
              <a:latin typeface="Calibri"/>
              <a:cs typeface="Calibri"/>
            </a:endParaRPr>
          </a:p>
          <a:p>
            <a:pPr marL="235937">
              <a:spcBef>
                <a:spcPts val="165"/>
              </a:spcBef>
            </a:pPr>
            <a:r>
              <a:rPr sz="499" spc="-5" dirty="0">
                <a:latin typeface="Calibri"/>
                <a:cs typeface="Calibri"/>
              </a:rPr>
              <a:t>0-20</a:t>
            </a:r>
            <a:endParaRPr sz="49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endParaRPr sz="749">
              <a:latin typeface="Calibri"/>
              <a:cs typeface="Calibri"/>
            </a:endParaRPr>
          </a:p>
          <a:p>
            <a:pPr marL="114797"/>
            <a:r>
              <a:rPr sz="599" spc="22" baseline="6944" dirty="0">
                <a:latin typeface="Calibri"/>
                <a:cs typeface="Calibri"/>
              </a:rPr>
              <a:t>T        </a:t>
            </a:r>
            <a:r>
              <a:rPr sz="549" spc="10" dirty="0">
                <a:latin typeface="Calibri"/>
                <a:cs typeface="Calibri"/>
              </a:rPr>
              <a:t>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Ly</a:t>
            </a:r>
            <a:r>
              <a:rPr sz="549" spc="15" dirty="0">
                <a:latin typeface="Calibri"/>
                <a:cs typeface="Calibri"/>
              </a:rPr>
              <a:t>m</a:t>
            </a:r>
            <a:r>
              <a:rPr sz="549" spc="10" dirty="0">
                <a:latin typeface="Calibri"/>
                <a:cs typeface="Calibri"/>
              </a:rPr>
              <a:t>pho</a:t>
            </a:r>
            <a:r>
              <a:rPr sz="549" spc="5" dirty="0">
                <a:latin typeface="Calibri"/>
                <a:cs typeface="Calibri"/>
              </a:rPr>
              <a:t>c</a:t>
            </a:r>
            <a:r>
              <a:rPr sz="549" spc="10" dirty="0">
                <a:latin typeface="Calibri"/>
                <a:cs typeface="Calibri"/>
              </a:rPr>
              <a:t>y</a:t>
            </a:r>
            <a:r>
              <a:rPr sz="549" dirty="0">
                <a:latin typeface="Calibri"/>
                <a:cs typeface="Calibri"/>
              </a:rPr>
              <a:t>t</a:t>
            </a:r>
            <a:r>
              <a:rPr sz="549" spc="10" dirty="0">
                <a:latin typeface="Calibri"/>
                <a:cs typeface="Calibri"/>
              </a:rPr>
              <a:t>es</a:t>
            </a:r>
            <a:endParaRPr sz="549">
              <a:latin typeface="Calibri"/>
              <a:cs typeface="Calibri"/>
            </a:endParaRPr>
          </a:p>
          <a:p>
            <a:pPr marL="110356">
              <a:spcBef>
                <a:spcPts val="70"/>
              </a:spcBef>
            </a:pPr>
            <a:r>
              <a:rPr sz="599" spc="30" baseline="6944" dirty="0">
                <a:latin typeface="Calibri"/>
                <a:cs typeface="Calibri"/>
              </a:rPr>
              <a:t>N     </a:t>
            </a:r>
            <a:r>
              <a:rPr sz="599" spc="89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Neutrophils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7026274" y="3578141"/>
            <a:ext cx="54035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7" baseline="6944" dirty="0">
                <a:latin typeface="Calibri"/>
                <a:cs typeface="Calibri"/>
              </a:rPr>
              <a:t>M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Monocytes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034861" y="3666076"/>
            <a:ext cx="788967" cy="30505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39323">
              <a:spcBef>
                <a:spcPts val="160"/>
              </a:spcBef>
            </a:pPr>
            <a:r>
              <a:rPr sz="599" spc="22" baseline="6944" dirty="0">
                <a:latin typeface="Calibri"/>
                <a:cs typeface="Calibri"/>
              </a:rPr>
              <a:t>E     </a:t>
            </a:r>
            <a:r>
              <a:rPr sz="599" spc="172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Erythroblasts</a:t>
            </a:r>
            <a:endParaRPr sz="549">
              <a:latin typeface="Calibri"/>
              <a:cs typeface="Calibri"/>
            </a:endParaRPr>
          </a:p>
          <a:p>
            <a:pPr marL="38054">
              <a:spcBef>
                <a:spcPts val="70"/>
              </a:spcBef>
            </a:pPr>
            <a:r>
              <a:rPr sz="599" spc="22" baseline="6944" dirty="0">
                <a:latin typeface="Calibri"/>
                <a:cs typeface="Calibri"/>
              </a:rPr>
              <a:t>B 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Blasts</a:t>
            </a:r>
            <a:endParaRPr sz="549">
              <a:latin typeface="Calibri"/>
              <a:cs typeface="Calibri"/>
            </a:endParaRPr>
          </a:p>
          <a:p>
            <a:pPr marL="159828">
              <a:spcBef>
                <a:spcPts val="85"/>
              </a:spcBef>
            </a:pPr>
            <a:r>
              <a:rPr sz="549" spc="10" dirty="0">
                <a:latin typeface="Calibri"/>
                <a:cs typeface="Calibri"/>
              </a:rPr>
              <a:t>Without</a:t>
            </a:r>
            <a:r>
              <a:rPr sz="549" spc="-3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population</a:t>
            </a:r>
            <a:endParaRPr sz="5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8" y="652814"/>
            <a:ext cx="150119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1.</a:t>
            </a:r>
            <a:r>
              <a:rPr sz="1298" b="1" spc="-2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Stable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transition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1676" y="2826786"/>
            <a:ext cx="173814" cy="4791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167956" y="2800278"/>
            <a:ext cx="205487" cy="502935"/>
          </a:xfrm>
          <a:prstGeom prst="rect">
            <a:avLst/>
          </a:prstGeom>
        </p:spPr>
        <p:txBody>
          <a:bodyPr vert="horz" wrap="square" lIns="0" tIns="31076" rIns="0" bIns="0" rtlCol="0">
            <a:spAutoFit/>
          </a:bodyPr>
          <a:lstStyle/>
          <a:p>
            <a:pPr marL="12685">
              <a:spcBef>
                <a:spcPts val="244"/>
              </a:spcBef>
            </a:pPr>
            <a:r>
              <a:rPr sz="499" spc="-5" dirty="0">
                <a:latin typeface="Calibri"/>
                <a:cs typeface="Calibri"/>
              </a:rPr>
              <a:t>80-100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60-80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60"/>
              </a:spcBef>
            </a:pPr>
            <a:r>
              <a:rPr sz="499" spc="-5" dirty="0">
                <a:latin typeface="Calibri"/>
                <a:cs typeface="Calibri"/>
              </a:rPr>
              <a:t>40-60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20-40</a:t>
            </a:r>
            <a:endParaRPr sz="499">
              <a:latin typeface="Calibri"/>
              <a:cs typeface="Calibri"/>
            </a:endParaRPr>
          </a:p>
          <a:p>
            <a:pPr marL="27272">
              <a:spcBef>
                <a:spcPts val="165"/>
              </a:spcBef>
            </a:pPr>
            <a:r>
              <a:rPr sz="499" spc="-5" dirty="0">
                <a:latin typeface="Calibri"/>
                <a:cs typeface="Calibri"/>
              </a:rPr>
              <a:t>0-20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58396" y="2295745"/>
            <a:ext cx="2642786" cy="52513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5517">
              <a:lnSpc>
                <a:spcPts val="1373"/>
              </a:lnSpc>
              <a:spcBef>
                <a:spcPts val="105"/>
              </a:spcBef>
            </a:pPr>
            <a:r>
              <a:rPr sz="1149" b="1" spc="-5" dirty="0">
                <a:solidFill>
                  <a:srgbClr val="4C6FAE"/>
                </a:solidFill>
                <a:latin typeface="Arial"/>
                <a:cs typeface="Arial"/>
              </a:rPr>
              <a:t>1. </a:t>
            </a:r>
            <a:r>
              <a:rPr sz="1149" b="1" dirty="0">
                <a:solidFill>
                  <a:srgbClr val="4C6FAE"/>
                </a:solidFill>
                <a:latin typeface="Arial"/>
                <a:cs typeface="Arial"/>
              </a:rPr>
              <a:t>Stable</a:t>
            </a:r>
            <a:r>
              <a:rPr sz="1149" b="1" spc="-15" dirty="0">
                <a:solidFill>
                  <a:srgbClr val="4C6FAE"/>
                </a:solidFill>
                <a:latin typeface="Arial"/>
                <a:cs typeface="Arial"/>
              </a:rPr>
              <a:t> </a:t>
            </a:r>
            <a:r>
              <a:rPr sz="1149" b="1" dirty="0">
                <a:solidFill>
                  <a:srgbClr val="4C6FAE"/>
                </a:solidFill>
                <a:latin typeface="Arial"/>
                <a:cs typeface="Arial"/>
              </a:rPr>
              <a:t>transition</a:t>
            </a:r>
            <a:r>
              <a:rPr sz="1149" b="1" spc="-10" dirty="0">
                <a:solidFill>
                  <a:srgbClr val="4C6FAE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4C6FAE"/>
                </a:solidFill>
                <a:latin typeface="Arial"/>
                <a:cs typeface="Arial"/>
              </a:rPr>
              <a:t>(9/16)</a:t>
            </a:r>
            <a:endParaRPr sz="1149">
              <a:latin typeface="Arial"/>
              <a:cs typeface="Arial"/>
            </a:endParaRPr>
          </a:p>
          <a:p>
            <a:pPr marL="12685" marR="5074" indent="30443">
              <a:lnSpc>
                <a:spcPts val="1009"/>
              </a:lnSpc>
              <a:spcBef>
                <a:spcPts val="40"/>
              </a:spcBef>
            </a:pPr>
            <a:r>
              <a:rPr sz="849" dirty="0">
                <a:latin typeface="Arial"/>
                <a:cs typeface="Arial"/>
              </a:rPr>
              <a:t>Identical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mutational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landscapes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blasts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and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residual </a:t>
            </a:r>
            <a:r>
              <a:rPr sz="849" spc="-2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mature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dysplastic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cells</a:t>
            </a:r>
            <a:endParaRPr sz="849">
              <a:latin typeface="Arial"/>
              <a:cs typeface="Arial"/>
            </a:endParaRPr>
          </a:p>
          <a:p>
            <a:pPr marR="340586" algn="r">
              <a:lnSpc>
                <a:spcPts val="494"/>
              </a:lnSpc>
            </a:pPr>
            <a:r>
              <a:rPr sz="649" spc="-20" dirty="0">
                <a:latin typeface="Arial"/>
                <a:cs typeface="Arial"/>
              </a:rPr>
              <a:t>VAF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01676" y="3398775"/>
            <a:ext cx="172507" cy="558746"/>
            <a:chOff x="7004672" y="3402965"/>
            <a:chExt cx="172720" cy="55943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04672" y="3402965"/>
              <a:ext cx="172466" cy="4660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04672" y="3868978"/>
              <a:ext cx="172466" cy="93205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7036579" y="3391277"/>
            <a:ext cx="64119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22" baseline="6944" dirty="0">
                <a:latin typeface="Calibri"/>
                <a:cs typeface="Calibri"/>
              </a:rPr>
              <a:t>T        </a:t>
            </a:r>
            <a:r>
              <a:rPr sz="549" spc="10" dirty="0">
                <a:latin typeface="Calibri"/>
                <a:cs typeface="Calibri"/>
              </a:rPr>
              <a:t>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Ly</a:t>
            </a:r>
            <a:r>
              <a:rPr sz="549" spc="15" dirty="0">
                <a:latin typeface="Calibri"/>
                <a:cs typeface="Calibri"/>
              </a:rPr>
              <a:t>m</a:t>
            </a:r>
            <a:r>
              <a:rPr sz="549" spc="10" dirty="0">
                <a:latin typeface="Calibri"/>
                <a:cs typeface="Calibri"/>
              </a:rPr>
              <a:t>pho</a:t>
            </a:r>
            <a:r>
              <a:rPr sz="549" spc="5" dirty="0">
                <a:latin typeface="Calibri"/>
                <a:cs typeface="Calibri"/>
              </a:rPr>
              <a:t>c</a:t>
            </a:r>
            <a:r>
              <a:rPr sz="549" spc="10" dirty="0">
                <a:latin typeface="Calibri"/>
                <a:cs typeface="Calibri"/>
              </a:rPr>
              <a:t>y</a:t>
            </a:r>
            <a:r>
              <a:rPr sz="549" dirty="0">
                <a:latin typeface="Calibri"/>
                <a:cs typeface="Calibri"/>
              </a:rPr>
              <a:t>t</a:t>
            </a:r>
            <a:r>
              <a:rPr sz="549" spc="10" dirty="0">
                <a:latin typeface="Calibri"/>
                <a:cs typeface="Calibri"/>
              </a:rPr>
              <a:t>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31998" y="3483609"/>
            <a:ext cx="553038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0" baseline="6944" dirty="0">
                <a:latin typeface="Calibri"/>
                <a:cs typeface="Calibri"/>
              </a:rPr>
              <a:t>N     </a:t>
            </a:r>
            <a:r>
              <a:rPr sz="599" spc="89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Neutrophils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26274" y="3578141"/>
            <a:ext cx="54035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7" baseline="6944" dirty="0">
                <a:latin typeface="Calibri"/>
                <a:cs typeface="Calibri"/>
              </a:rPr>
              <a:t>M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Monocytes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34861" y="3666076"/>
            <a:ext cx="788967" cy="30505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39323">
              <a:spcBef>
                <a:spcPts val="160"/>
              </a:spcBef>
            </a:pPr>
            <a:r>
              <a:rPr sz="599" spc="22" baseline="6944" dirty="0">
                <a:latin typeface="Calibri"/>
                <a:cs typeface="Calibri"/>
              </a:rPr>
              <a:t>E     </a:t>
            </a:r>
            <a:r>
              <a:rPr sz="599" spc="172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Erythroblasts</a:t>
            </a:r>
            <a:endParaRPr sz="549">
              <a:latin typeface="Calibri"/>
              <a:cs typeface="Calibri"/>
            </a:endParaRPr>
          </a:p>
          <a:p>
            <a:pPr marL="38054">
              <a:spcBef>
                <a:spcPts val="70"/>
              </a:spcBef>
            </a:pPr>
            <a:r>
              <a:rPr sz="599" spc="22" baseline="6944" dirty="0">
                <a:latin typeface="Calibri"/>
                <a:cs typeface="Calibri"/>
              </a:rPr>
              <a:t>B 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Blasts</a:t>
            </a:r>
            <a:endParaRPr sz="549">
              <a:latin typeface="Calibri"/>
              <a:cs typeface="Calibri"/>
            </a:endParaRPr>
          </a:p>
          <a:p>
            <a:pPr marL="159828">
              <a:spcBef>
                <a:spcPts val="85"/>
              </a:spcBef>
            </a:pPr>
            <a:r>
              <a:rPr sz="549" spc="10" dirty="0">
                <a:latin typeface="Calibri"/>
                <a:cs typeface="Calibri"/>
              </a:rPr>
              <a:t>Without</a:t>
            </a:r>
            <a:r>
              <a:rPr sz="549" spc="-3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population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45903" y="1006876"/>
            <a:ext cx="3081031" cy="2855249"/>
            <a:chOff x="1442048" y="1008117"/>
            <a:chExt cx="3084830" cy="2858770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90089" y="1010412"/>
              <a:ext cx="60337" cy="9592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050427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90089" y="1106322"/>
              <a:ext cx="60337" cy="9592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050427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90089" y="1202245"/>
              <a:ext cx="60337" cy="9592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050427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90089" y="1298168"/>
              <a:ext cx="60337" cy="9592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050427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90089" y="1394091"/>
              <a:ext cx="60337" cy="9592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050427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90089" y="1490014"/>
              <a:ext cx="60337" cy="9592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050427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90089" y="1585937"/>
              <a:ext cx="60337" cy="9592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050427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90089" y="1681848"/>
              <a:ext cx="60337" cy="9592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2050427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90089" y="1777771"/>
              <a:ext cx="60337" cy="9592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2050427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990089" y="1873694"/>
              <a:ext cx="60337" cy="9592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2050427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990089" y="1969617"/>
              <a:ext cx="60337" cy="95923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050427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990089" y="2065527"/>
              <a:ext cx="60337" cy="9592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050427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990089" y="2161451"/>
              <a:ext cx="60337" cy="9592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050427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90089" y="2257374"/>
              <a:ext cx="60337" cy="95923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050427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990089" y="2353297"/>
              <a:ext cx="60337" cy="9592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050427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90089" y="2449220"/>
              <a:ext cx="60337" cy="95923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050427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990089" y="2545143"/>
              <a:ext cx="60337" cy="9592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050427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990089" y="2641053"/>
              <a:ext cx="60337" cy="9592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050427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90089" y="2736977"/>
              <a:ext cx="60337" cy="9592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050427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990089" y="2832900"/>
              <a:ext cx="60337" cy="9592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050427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90089" y="2928823"/>
              <a:ext cx="60337" cy="95923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050427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90089" y="3024746"/>
              <a:ext cx="60337" cy="9592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050427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990089" y="3120656"/>
              <a:ext cx="60337" cy="9592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050427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90089" y="3216579"/>
              <a:ext cx="60337" cy="9592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050427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90089" y="3312502"/>
              <a:ext cx="60337" cy="9592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050427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90089" y="3408426"/>
              <a:ext cx="60337" cy="9592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2050427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1869401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9" name="object 6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990089" y="3504349"/>
              <a:ext cx="60337" cy="9592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2050427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110778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31453" y="1010412"/>
              <a:ext cx="60350" cy="9592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2291803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4" name="object 7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231453" y="1106322"/>
              <a:ext cx="60350" cy="9592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291803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6" name="object 7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231453" y="1202245"/>
              <a:ext cx="60350" cy="95923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291803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8" name="object 7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231453" y="1298168"/>
              <a:ext cx="60350" cy="9592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2291803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231453" y="1394091"/>
              <a:ext cx="60350" cy="9592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291803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231453" y="1490014"/>
              <a:ext cx="60350" cy="95923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2291803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231453" y="1585937"/>
              <a:ext cx="60350" cy="95923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2291803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6" name="object 8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231453" y="1681848"/>
              <a:ext cx="60350" cy="95923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2291803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8" name="object 8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231453" y="1777771"/>
              <a:ext cx="60350" cy="95923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2291803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0" name="object 90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231453" y="1873694"/>
              <a:ext cx="60350" cy="95923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291803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2" name="object 9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231453" y="1969617"/>
              <a:ext cx="60350" cy="95923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291803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231453" y="2065527"/>
              <a:ext cx="60350" cy="95923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291803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231453" y="2161451"/>
              <a:ext cx="60350" cy="95923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2291803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8" name="object 9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231453" y="2257374"/>
              <a:ext cx="60350" cy="95923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291803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0" name="object 10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231453" y="2353297"/>
              <a:ext cx="60350" cy="95923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291803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2" name="object 10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231453" y="2449220"/>
              <a:ext cx="60350" cy="95923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291803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4" name="object 10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231453" y="2545143"/>
              <a:ext cx="60350" cy="95923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2291803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6" name="object 10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231453" y="2641053"/>
              <a:ext cx="60350" cy="95923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2291803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8" name="object 10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231453" y="2736977"/>
              <a:ext cx="60350" cy="95923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2291803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0" name="object 11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231453" y="2832900"/>
              <a:ext cx="60350" cy="95923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2291803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2" name="object 11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231453" y="2928823"/>
              <a:ext cx="60350" cy="95923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2291803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4" name="object 11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231453" y="3024746"/>
              <a:ext cx="60350" cy="95923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2291803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6" name="object 11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231453" y="3120656"/>
              <a:ext cx="60350" cy="95923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2291803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8" name="object 11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231453" y="3216579"/>
              <a:ext cx="60350" cy="95923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2291803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0" name="object 12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231453" y="3312502"/>
              <a:ext cx="60350" cy="95923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2291803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2" name="object 12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2231453" y="3408426"/>
              <a:ext cx="60350" cy="95923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2291803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171115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5" name="object 125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2231453" y="3504349"/>
              <a:ext cx="60350" cy="95923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2291804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7" name="object 127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990089" y="3600259"/>
              <a:ext cx="60337" cy="95923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2050427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9" name="object 129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231453" y="3600259"/>
              <a:ext cx="60350" cy="95923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291803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110774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412490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3" name="object 13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2472829" y="1010412"/>
              <a:ext cx="60337" cy="95923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2533180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5" name="object 13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593517" y="1010412"/>
              <a:ext cx="60337" cy="95923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2472829" y="1106322"/>
              <a:ext cx="60337" cy="95923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2533180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8" name="object 13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593517" y="1106322"/>
              <a:ext cx="60337" cy="95923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472829" y="1202245"/>
              <a:ext cx="60337" cy="9592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2533180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1" name="object 141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2593517" y="1202245"/>
              <a:ext cx="60337" cy="95923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472829" y="1298168"/>
              <a:ext cx="60337" cy="95923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2533180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4" name="object 144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593517" y="1298168"/>
              <a:ext cx="60337" cy="95923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472829" y="1394091"/>
              <a:ext cx="60337" cy="95923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2533180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7" name="object 147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593517" y="1394091"/>
              <a:ext cx="60337" cy="95923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2472829" y="1490014"/>
              <a:ext cx="60337" cy="9592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2533180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0" name="object 15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593517" y="1490014"/>
              <a:ext cx="60337" cy="95923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2472829" y="1585937"/>
              <a:ext cx="60337" cy="95923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2533180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3" name="object 153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2593517" y="1585937"/>
              <a:ext cx="60337" cy="95923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2472829" y="1681848"/>
              <a:ext cx="60337" cy="95923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2533180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6" name="object 156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2593517" y="1681848"/>
              <a:ext cx="60337" cy="95923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2472829" y="1777771"/>
              <a:ext cx="60337" cy="95923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2533180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9" name="object 159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2593517" y="1777771"/>
              <a:ext cx="60337" cy="95923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2472829" y="1873694"/>
              <a:ext cx="60337" cy="95923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2533180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2" name="object 162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2593517" y="1873694"/>
              <a:ext cx="60337" cy="95923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2472829" y="1969617"/>
              <a:ext cx="60337" cy="95923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2533180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5" name="object 165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2593517" y="1969617"/>
              <a:ext cx="60337" cy="95923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2472829" y="2065527"/>
              <a:ext cx="60337" cy="95923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2533180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8" name="object 168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2593517" y="2065527"/>
              <a:ext cx="60337" cy="95923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2472829" y="2161451"/>
              <a:ext cx="60337" cy="95923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2533180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1" name="object 171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2593517" y="2161451"/>
              <a:ext cx="60337" cy="95923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2472829" y="2257374"/>
              <a:ext cx="60337" cy="95923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2533180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4" name="object 174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2593517" y="2257374"/>
              <a:ext cx="60337" cy="95923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2472829" y="2353297"/>
              <a:ext cx="60337" cy="95923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2533180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7" name="object 177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593517" y="2353297"/>
              <a:ext cx="60337" cy="95923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472829" y="2449220"/>
              <a:ext cx="60337" cy="95923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2533180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0" name="object 180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2593517" y="2449220"/>
              <a:ext cx="60337" cy="95923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2472829" y="2545143"/>
              <a:ext cx="60337" cy="95923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2533180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3" name="object 183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2593517" y="2545143"/>
              <a:ext cx="60337" cy="95923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2472829" y="2641053"/>
              <a:ext cx="60337" cy="95923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2533180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6" name="object 186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2593517" y="2641053"/>
              <a:ext cx="60337" cy="95923"/>
            </a:xfrm>
            <a:prstGeom prst="rect">
              <a:avLst/>
            </a:prstGeom>
          </p:spPr>
        </p:pic>
        <p:pic>
          <p:nvPicPr>
            <p:cNvPr id="187" name="object 187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2472829" y="2736977"/>
              <a:ext cx="60337" cy="95923"/>
            </a:xfrm>
            <a:prstGeom prst="rect">
              <a:avLst/>
            </a:prstGeom>
          </p:spPr>
        </p:pic>
        <p:sp>
          <p:nvSpPr>
            <p:cNvPr id="188" name="object 188"/>
            <p:cNvSpPr/>
            <p:nvPr/>
          </p:nvSpPr>
          <p:spPr>
            <a:xfrm>
              <a:off x="2533180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9" name="object 189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2593517" y="2736977"/>
              <a:ext cx="60337" cy="95923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2472829" y="2832900"/>
              <a:ext cx="60337" cy="95923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2533180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2" name="object 192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593517" y="2832900"/>
              <a:ext cx="60337" cy="95923"/>
            </a:xfrm>
            <a:prstGeom prst="rect">
              <a:avLst/>
            </a:prstGeom>
          </p:spPr>
        </p:pic>
        <p:pic>
          <p:nvPicPr>
            <p:cNvPr id="193" name="object 193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2472829" y="2928823"/>
              <a:ext cx="60337" cy="95923"/>
            </a:xfrm>
            <a:prstGeom prst="rect">
              <a:avLst/>
            </a:prstGeom>
          </p:spPr>
        </p:pic>
        <p:sp>
          <p:nvSpPr>
            <p:cNvPr id="194" name="object 194"/>
            <p:cNvSpPr/>
            <p:nvPr/>
          </p:nvSpPr>
          <p:spPr>
            <a:xfrm>
              <a:off x="2533180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5" name="object 195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2593517" y="2928823"/>
              <a:ext cx="60337" cy="95923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2472829" y="3024746"/>
              <a:ext cx="60337" cy="95923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2533180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8" name="object 198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2593517" y="3024746"/>
              <a:ext cx="60337" cy="95923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2472829" y="3120656"/>
              <a:ext cx="60337" cy="95923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2533180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1" name="object 201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2593517" y="3120656"/>
              <a:ext cx="60337" cy="95923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2472829" y="3216579"/>
              <a:ext cx="60337" cy="95923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2533180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4" name="object 204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593517" y="3216579"/>
              <a:ext cx="60337" cy="95923"/>
            </a:xfrm>
            <a:prstGeom prst="rect">
              <a:avLst/>
            </a:prstGeom>
          </p:spPr>
        </p:pic>
        <p:pic>
          <p:nvPicPr>
            <p:cNvPr id="205" name="object 205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472829" y="3312502"/>
              <a:ext cx="60337" cy="95923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2533180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7" name="object 207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593517" y="3312502"/>
              <a:ext cx="60337" cy="95923"/>
            </a:xfrm>
            <a:prstGeom prst="rect">
              <a:avLst/>
            </a:prstGeom>
          </p:spPr>
        </p:pic>
        <p:pic>
          <p:nvPicPr>
            <p:cNvPr id="208" name="object 208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2472829" y="3408426"/>
              <a:ext cx="60337" cy="95923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2533180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0" name="object 210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593517" y="3408426"/>
              <a:ext cx="60337" cy="95923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2472829" y="3504349"/>
              <a:ext cx="60337" cy="95923"/>
            </a:xfrm>
            <a:prstGeom prst="rect">
              <a:avLst/>
            </a:prstGeom>
          </p:spPr>
        </p:pic>
        <p:sp>
          <p:nvSpPr>
            <p:cNvPr id="212" name="object 212"/>
            <p:cNvSpPr/>
            <p:nvPr/>
          </p:nvSpPr>
          <p:spPr>
            <a:xfrm>
              <a:off x="2533180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3" name="object 213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2593517" y="3504349"/>
              <a:ext cx="60337" cy="95923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2653868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277455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6" name="object 216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2834893" y="1010412"/>
              <a:ext cx="60350" cy="95923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2895231" y="1010411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015919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076270" y="1010411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0" name="object 220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3196945" y="1010412"/>
              <a:ext cx="60350" cy="95923"/>
            </a:xfrm>
            <a:prstGeom prst="rect">
              <a:avLst/>
            </a:prstGeom>
          </p:spPr>
        </p:pic>
        <p:sp>
          <p:nvSpPr>
            <p:cNvPr id="221" name="object 221"/>
            <p:cNvSpPr/>
            <p:nvPr/>
          </p:nvSpPr>
          <p:spPr>
            <a:xfrm>
              <a:off x="325729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31764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2774556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4" name="object 224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2834893" y="1106322"/>
              <a:ext cx="60350" cy="95923"/>
            </a:xfrm>
            <a:prstGeom prst="rect">
              <a:avLst/>
            </a:prstGeom>
          </p:spPr>
        </p:pic>
        <p:sp>
          <p:nvSpPr>
            <p:cNvPr id="225" name="object 225"/>
            <p:cNvSpPr/>
            <p:nvPr/>
          </p:nvSpPr>
          <p:spPr>
            <a:xfrm>
              <a:off x="2895231" y="110633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015919" y="1106334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81610" h="96519">
                  <a:moveTo>
                    <a:pt x="181025" y="0"/>
                  </a:move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7" name="object 227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3196945" y="1106322"/>
              <a:ext cx="60350" cy="95923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3257296" y="110633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9" name="object 229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3196945" y="1202245"/>
              <a:ext cx="60350" cy="95923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3257296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1" name="object 231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2834893" y="1202245"/>
              <a:ext cx="60350" cy="287769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3076270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136607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4" name="object 234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3196945" y="1298168"/>
              <a:ext cx="60350" cy="95923"/>
            </a:xfrm>
            <a:prstGeom prst="rect">
              <a:avLst/>
            </a:prstGeom>
          </p:spPr>
        </p:pic>
        <p:sp>
          <p:nvSpPr>
            <p:cNvPr id="235" name="object 235"/>
            <p:cNvSpPr/>
            <p:nvPr/>
          </p:nvSpPr>
          <p:spPr>
            <a:xfrm>
              <a:off x="3257296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17646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076270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136607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CA8A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9" name="object 239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3196945" y="1394091"/>
              <a:ext cx="60350" cy="95923"/>
            </a:xfrm>
            <a:prstGeom prst="rect">
              <a:avLst/>
            </a:prstGeom>
          </p:spPr>
        </p:pic>
        <p:sp>
          <p:nvSpPr>
            <p:cNvPr id="240" name="object 240"/>
            <p:cNvSpPr/>
            <p:nvPr/>
          </p:nvSpPr>
          <p:spPr>
            <a:xfrm>
              <a:off x="3257296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CA8A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17646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77984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50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50" y="95923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3" name="object 243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3498672" y="1010412"/>
              <a:ext cx="60350" cy="95923"/>
            </a:xfrm>
            <a:prstGeom prst="rect">
              <a:avLst/>
            </a:prstGeom>
          </p:spPr>
        </p:pic>
        <p:sp>
          <p:nvSpPr>
            <p:cNvPr id="244" name="object 244"/>
            <p:cNvSpPr/>
            <p:nvPr/>
          </p:nvSpPr>
          <p:spPr>
            <a:xfrm>
              <a:off x="3559009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5" name="object 245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3498672" y="1106322"/>
              <a:ext cx="60350" cy="95923"/>
            </a:xfrm>
            <a:prstGeom prst="rect">
              <a:avLst/>
            </a:prstGeom>
          </p:spPr>
        </p:pic>
        <p:sp>
          <p:nvSpPr>
            <p:cNvPr id="246" name="object 246"/>
            <p:cNvSpPr/>
            <p:nvPr/>
          </p:nvSpPr>
          <p:spPr>
            <a:xfrm>
              <a:off x="3559009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7" name="object 247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3498672" y="1202245"/>
              <a:ext cx="60350" cy="95923"/>
            </a:xfrm>
            <a:prstGeom prst="rect">
              <a:avLst/>
            </a:prstGeom>
          </p:spPr>
        </p:pic>
        <p:sp>
          <p:nvSpPr>
            <p:cNvPr id="248" name="object 248"/>
            <p:cNvSpPr/>
            <p:nvPr/>
          </p:nvSpPr>
          <p:spPr>
            <a:xfrm>
              <a:off x="3559009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9" name="object 249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3498672" y="1298168"/>
              <a:ext cx="60350" cy="95923"/>
            </a:xfrm>
            <a:prstGeom prst="rect">
              <a:avLst/>
            </a:prstGeom>
          </p:spPr>
        </p:pic>
        <p:sp>
          <p:nvSpPr>
            <p:cNvPr id="250" name="object 250"/>
            <p:cNvSpPr/>
            <p:nvPr/>
          </p:nvSpPr>
          <p:spPr>
            <a:xfrm>
              <a:off x="3559009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38321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2" name="object 252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3498672" y="1394091"/>
              <a:ext cx="60350" cy="95923"/>
            </a:xfrm>
            <a:prstGeom prst="rect">
              <a:avLst/>
            </a:prstGeom>
          </p:spPr>
        </p:pic>
        <p:sp>
          <p:nvSpPr>
            <p:cNvPr id="253" name="object 253"/>
            <p:cNvSpPr/>
            <p:nvPr/>
          </p:nvSpPr>
          <p:spPr>
            <a:xfrm>
              <a:off x="3559009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277455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5" name="object 255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2834893" y="1490014"/>
              <a:ext cx="60350" cy="95923"/>
            </a:xfrm>
            <a:prstGeom prst="rect">
              <a:avLst/>
            </a:prstGeom>
          </p:spPr>
        </p:pic>
        <p:sp>
          <p:nvSpPr>
            <p:cNvPr id="256" name="object 256"/>
            <p:cNvSpPr/>
            <p:nvPr/>
          </p:nvSpPr>
          <p:spPr>
            <a:xfrm>
              <a:off x="2895231" y="149001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015919" y="1490014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81610" h="96519">
                  <a:moveTo>
                    <a:pt x="181025" y="0"/>
                  </a:move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8" name="object 258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3196945" y="1490014"/>
              <a:ext cx="60350" cy="95923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3257296" y="1490014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19">
                  <a:moveTo>
                    <a:pt x="241350" y="0"/>
                  </a:moveTo>
                  <a:lnTo>
                    <a:pt x="181038" y="0"/>
                  </a:ln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241350" y="95923"/>
                  </a:lnTo>
                  <a:lnTo>
                    <a:pt x="241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0" name="object 260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3498672" y="1490014"/>
              <a:ext cx="60350" cy="95923"/>
            </a:xfrm>
            <a:prstGeom prst="rect">
              <a:avLst/>
            </a:prstGeom>
          </p:spPr>
        </p:pic>
        <p:sp>
          <p:nvSpPr>
            <p:cNvPr id="261" name="object 261"/>
            <p:cNvSpPr/>
            <p:nvPr/>
          </p:nvSpPr>
          <p:spPr>
            <a:xfrm>
              <a:off x="3559009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2" name="object 262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3196945" y="1585937"/>
              <a:ext cx="60350" cy="95923"/>
            </a:xfrm>
            <a:prstGeom prst="rect">
              <a:avLst/>
            </a:prstGeom>
          </p:spPr>
        </p:pic>
        <p:sp>
          <p:nvSpPr>
            <p:cNvPr id="263" name="object 263"/>
            <p:cNvSpPr/>
            <p:nvPr/>
          </p:nvSpPr>
          <p:spPr>
            <a:xfrm>
              <a:off x="3257296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4" name="object 264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3498672" y="1585937"/>
              <a:ext cx="60350" cy="95923"/>
            </a:xfrm>
            <a:prstGeom prst="rect">
              <a:avLst/>
            </a:prstGeom>
          </p:spPr>
        </p:pic>
        <p:sp>
          <p:nvSpPr>
            <p:cNvPr id="265" name="object 265"/>
            <p:cNvSpPr/>
            <p:nvPr/>
          </p:nvSpPr>
          <p:spPr>
            <a:xfrm>
              <a:off x="3559009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6" name="object 266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3196945" y="1681848"/>
              <a:ext cx="60350" cy="95923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3257296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8" name="object 268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3498672" y="1681848"/>
              <a:ext cx="60350" cy="95923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3559009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0" name="object 270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3196945" y="1777771"/>
              <a:ext cx="60350" cy="95923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3257296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2" name="object 272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3498672" y="1777771"/>
              <a:ext cx="60350" cy="95923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3559009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4" name="object 274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3196945" y="1873694"/>
              <a:ext cx="60350" cy="95923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3257296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6" name="object 276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3498672" y="1873694"/>
              <a:ext cx="60350" cy="95923"/>
            </a:xfrm>
            <a:prstGeom prst="rect">
              <a:avLst/>
            </a:prstGeom>
          </p:spPr>
        </p:pic>
        <p:sp>
          <p:nvSpPr>
            <p:cNvPr id="277" name="object 277"/>
            <p:cNvSpPr/>
            <p:nvPr/>
          </p:nvSpPr>
          <p:spPr>
            <a:xfrm>
              <a:off x="3559009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8" name="object 278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3196945" y="1969617"/>
              <a:ext cx="60350" cy="95923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3257296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0" name="object 280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3498672" y="1969617"/>
              <a:ext cx="60350" cy="95923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2834893" y="1585937"/>
              <a:ext cx="60350" cy="1055128"/>
            </a:xfrm>
            <a:prstGeom prst="rect">
              <a:avLst/>
            </a:prstGeom>
          </p:spPr>
        </p:pic>
        <p:pic>
          <p:nvPicPr>
            <p:cNvPr id="282" name="object 282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3196945" y="2065527"/>
              <a:ext cx="60350" cy="95923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3257296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377984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50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50" y="95923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438321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6" name="object 286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3498672" y="2065527"/>
              <a:ext cx="60350" cy="95923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3559009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8" name="object 288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3196945" y="2161451"/>
              <a:ext cx="60350" cy="95923"/>
            </a:xfrm>
            <a:prstGeom prst="rect">
              <a:avLst/>
            </a:prstGeom>
          </p:spPr>
        </p:pic>
        <p:sp>
          <p:nvSpPr>
            <p:cNvPr id="289" name="object 289"/>
            <p:cNvSpPr/>
            <p:nvPr/>
          </p:nvSpPr>
          <p:spPr>
            <a:xfrm>
              <a:off x="3257296" y="2161451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19">
                  <a:moveTo>
                    <a:pt x="241350" y="0"/>
                  </a:moveTo>
                  <a:lnTo>
                    <a:pt x="181038" y="0"/>
                  </a:lnTo>
                  <a:lnTo>
                    <a:pt x="120688" y="0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241350" y="95923"/>
                  </a:lnTo>
                  <a:lnTo>
                    <a:pt x="241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0" name="object 290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3498672" y="2161451"/>
              <a:ext cx="60350" cy="95923"/>
            </a:xfrm>
            <a:prstGeom prst="rect">
              <a:avLst/>
            </a:prstGeom>
          </p:spPr>
        </p:pic>
        <p:sp>
          <p:nvSpPr>
            <p:cNvPr id="291" name="object 291"/>
            <p:cNvSpPr/>
            <p:nvPr/>
          </p:nvSpPr>
          <p:spPr>
            <a:xfrm>
              <a:off x="3559009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2" name="object 292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3196945" y="2257374"/>
              <a:ext cx="60350" cy="95923"/>
            </a:xfrm>
            <a:prstGeom prst="rect">
              <a:avLst/>
            </a:prstGeom>
          </p:spPr>
        </p:pic>
        <p:sp>
          <p:nvSpPr>
            <p:cNvPr id="293" name="object 293"/>
            <p:cNvSpPr/>
            <p:nvPr/>
          </p:nvSpPr>
          <p:spPr>
            <a:xfrm>
              <a:off x="3257296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4" name="object 294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3498672" y="2257374"/>
              <a:ext cx="60350" cy="95923"/>
            </a:xfrm>
            <a:prstGeom prst="rect">
              <a:avLst/>
            </a:prstGeom>
          </p:spPr>
        </p:pic>
        <p:sp>
          <p:nvSpPr>
            <p:cNvPr id="295" name="object 295"/>
            <p:cNvSpPr/>
            <p:nvPr/>
          </p:nvSpPr>
          <p:spPr>
            <a:xfrm>
              <a:off x="3559009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6" name="object 296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3196945" y="2353297"/>
              <a:ext cx="60350" cy="95923"/>
            </a:xfrm>
            <a:prstGeom prst="rect">
              <a:avLst/>
            </a:prstGeom>
          </p:spPr>
        </p:pic>
        <p:sp>
          <p:nvSpPr>
            <p:cNvPr id="297" name="object 297"/>
            <p:cNvSpPr/>
            <p:nvPr/>
          </p:nvSpPr>
          <p:spPr>
            <a:xfrm>
              <a:off x="3257296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8" name="object 298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3498672" y="2353297"/>
              <a:ext cx="60350" cy="95923"/>
            </a:xfrm>
            <a:prstGeom prst="rect">
              <a:avLst/>
            </a:prstGeom>
          </p:spPr>
        </p:pic>
        <p:sp>
          <p:nvSpPr>
            <p:cNvPr id="299" name="object 299"/>
            <p:cNvSpPr/>
            <p:nvPr/>
          </p:nvSpPr>
          <p:spPr>
            <a:xfrm>
              <a:off x="3559009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0" name="object 300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3196945" y="2449220"/>
              <a:ext cx="60350" cy="95923"/>
            </a:xfrm>
            <a:prstGeom prst="rect">
              <a:avLst/>
            </a:prstGeom>
          </p:spPr>
        </p:pic>
        <p:sp>
          <p:nvSpPr>
            <p:cNvPr id="301" name="object 301"/>
            <p:cNvSpPr/>
            <p:nvPr/>
          </p:nvSpPr>
          <p:spPr>
            <a:xfrm>
              <a:off x="3257296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2" name="object 302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3498672" y="2449220"/>
              <a:ext cx="60350" cy="95923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3559009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4" name="object 304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3196945" y="2545143"/>
              <a:ext cx="60350" cy="95923"/>
            </a:xfrm>
            <a:prstGeom prst="rect">
              <a:avLst/>
            </a:prstGeom>
          </p:spPr>
        </p:pic>
        <p:sp>
          <p:nvSpPr>
            <p:cNvPr id="305" name="object 305"/>
            <p:cNvSpPr/>
            <p:nvPr/>
          </p:nvSpPr>
          <p:spPr>
            <a:xfrm>
              <a:off x="3257296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6" name="object 306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3498672" y="2545143"/>
              <a:ext cx="60350" cy="95923"/>
            </a:xfrm>
            <a:prstGeom prst="rect">
              <a:avLst/>
            </a:prstGeom>
          </p:spPr>
        </p:pic>
        <p:sp>
          <p:nvSpPr>
            <p:cNvPr id="307" name="object 307"/>
            <p:cNvSpPr/>
            <p:nvPr/>
          </p:nvSpPr>
          <p:spPr>
            <a:xfrm>
              <a:off x="3559009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8" name="object 308"/>
            <p:cNvSpPr/>
            <p:nvPr/>
          </p:nvSpPr>
          <p:spPr>
            <a:xfrm>
              <a:off x="2774556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9" name="object 309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2834893" y="2641053"/>
              <a:ext cx="60350" cy="95923"/>
            </a:xfrm>
            <a:prstGeom prst="rect">
              <a:avLst/>
            </a:prstGeom>
          </p:spPr>
        </p:pic>
        <p:sp>
          <p:nvSpPr>
            <p:cNvPr id="310" name="object 310"/>
            <p:cNvSpPr/>
            <p:nvPr/>
          </p:nvSpPr>
          <p:spPr>
            <a:xfrm>
              <a:off x="2895231" y="2641053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3015919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2" name="object 312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3196945" y="2641053"/>
              <a:ext cx="60350" cy="95923"/>
            </a:xfrm>
            <a:prstGeom prst="rect">
              <a:avLst/>
            </a:prstGeom>
          </p:spPr>
        </p:pic>
        <p:sp>
          <p:nvSpPr>
            <p:cNvPr id="313" name="object 313"/>
            <p:cNvSpPr/>
            <p:nvPr/>
          </p:nvSpPr>
          <p:spPr>
            <a:xfrm>
              <a:off x="3257296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4" name="object 314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3498672" y="2641053"/>
              <a:ext cx="60350" cy="95923"/>
            </a:xfrm>
            <a:prstGeom prst="rect">
              <a:avLst/>
            </a:prstGeom>
          </p:spPr>
        </p:pic>
        <p:sp>
          <p:nvSpPr>
            <p:cNvPr id="315" name="object 315"/>
            <p:cNvSpPr/>
            <p:nvPr/>
          </p:nvSpPr>
          <p:spPr>
            <a:xfrm>
              <a:off x="3559009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6" name="object 316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2834893" y="2736977"/>
              <a:ext cx="60350" cy="95923"/>
            </a:xfrm>
            <a:prstGeom prst="rect">
              <a:avLst/>
            </a:prstGeom>
          </p:spPr>
        </p:pic>
        <p:pic>
          <p:nvPicPr>
            <p:cNvPr id="317" name="object 317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3196945" y="2736977"/>
              <a:ext cx="60350" cy="95923"/>
            </a:xfrm>
            <a:prstGeom prst="rect">
              <a:avLst/>
            </a:prstGeom>
          </p:spPr>
        </p:pic>
        <p:sp>
          <p:nvSpPr>
            <p:cNvPr id="318" name="object 318"/>
            <p:cNvSpPr/>
            <p:nvPr/>
          </p:nvSpPr>
          <p:spPr>
            <a:xfrm>
              <a:off x="3257296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9" name="object 319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3498672" y="2736977"/>
              <a:ext cx="60350" cy="95923"/>
            </a:xfrm>
            <a:prstGeom prst="rect">
              <a:avLst/>
            </a:prstGeom>
          </p:spPr>
        </p:pic>
        <p:sp>
          <p:nvSpPr>
            <p:cNvPr id="320" name="object 320"/>
            <p:cNvSpPr/>
            <p:nvPr/>
          </p:nvSpPr>
          <p:spPr>
            <a:xfrm>
              <a:off x="3559009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2774556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2" name="object 322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2834893" y="2832900"/>
              <a:ext cx="60350" cy="95923"/>
            </a:xfrm>
            <a:prstGeom prst="rect">
              <a:avLst/>
            </a:prstGeom>
          </p:spPr>
        </p:pic>
        <p:sp>
          <p:nvSpPr>
            <p:cNvPr id="323" name="object 323"/>
            <p:cNvSpPr/>
            <p:nvPr/>
          </p:nvSpPr>
          <p:spPr>
            <a:xfrm>
              <a:off x="2895231" y="283289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4" name="object 324"/>
            <p:cNvSpPr/>
            <p:nvPr/>
          </p:nvSpPr>
          <p:spPr>
            <a:xfrm>
              <a:off x="3015919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5" name="object 325"/>
            <p:cNvSpPr/>
            <p:nvPr/>
          </p:nvSpPr>
          <p:spPr>
            <a:xfrm>
              <a:off x="3076270" y="283289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6" name="object 326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3196945" y="2832900"/>
              <a:ext cx="60350" cy="95923"/>
            </a:xfrm>
            <a:prstGeom prst="rect">
              <a:avLst/>
            </a:prstGeom>
          </p:spPr>
        </p:pic>
        <p:sp>
          <p:nvSpPr>
            <p:cNvPr id="327" name="object 327"/>
            <p:cNvSpPr/>
            <p:nvPr/>
          </p:nvSpPr>
          <p:spPr>
            <a:xfrm>
              <a:off x="3257296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3317646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3377984" y="283289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62" y="0"/>
                  </a:moveTo>
                  <a:lnTo>
                    <a:pt x="60350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62" y="95923"/>
                  </a:lnTo>
                  <a:lnTo>
                    <a:pt x="12066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0" name="object 330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3498672" y="2832900"/>
              <a:ext cx="60350" cy="95923"/>
            </a:xfrm>
            <a:prstGeom prst="rect">
              <a:avLst/>
            </a:prstGeom>
          </p:spPr>
        </p:pic>
        <p:sp>
          <p:nvSpPr>
            <p:cNvPr id="331" name="object 331"/>
            <p:cNvSpPr/>
            <p:nvPr/>
          </p:nvSpPr>
          <p:spPr>
            <a:xfrm>
              <a:off x="3559009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2" name="object 332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3196945" y="2928823"/>
              <a:ext cx="60350" cy="95923"/>
            </a:xfrm>
            <a:prstGeom prst="rect">
              <a:avLst/>
            </a:prstGeom>
          </p:spPr>
        </p:pic>
        <p:sp>
          <p:nvSpPr>
            <p:cNvPr id="333" name="object 333"/>
            <p:cNvSpPr/>
            <p:nvPr/>
          </p:nvSpPr>
          <p:spPr>
            <a:xfrm>
              <a:off x="3257296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4" name="object 334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3498672" y="2928823"/>
              <a:ext cx="60350" cy="95923"/>
            </a:xfrm>
            <a:prstGeom prst="rect">
              <a:avLst/>
            </a:prstGeom>
          </p:spPr>
        </p:pic>
        <p:sp>
          <p:nvSpPr>
            <p:cNvPr id="335" name="object 335"/>
            <p:cNvSpPr/>
            <p:nvPr/>
          </p:nvSpPr>
          <p:spPr>
            <a:xfrm>
              <a:off x="3559009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6" name="object 336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3196945" y="3024746"/>
              <a:ext cx="60350" cy="95923"/>
            </a:xfrm>
            <a:prstGeom prst="rect">
              <a:avLst/>
            </a:prstGeom>
          </p:spPr>
        </p:pic>
        <p:sp>
          <p:nvSpPr>
            <p:cNvPr id="337" name="object 337"/>
            <p:cNvSpPr/>
            <p:nvPr/>
          </p:nvSpPr>
          <p:spPr>
            <a:xfrm>
              <a:off x="3257296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8" name="object 338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3498672" y="3024746"/>
              <a:ext cx="60350" cy="95923"/>
            </a:xfrm>
            <a:prstGeom prst="rect">
              <a:avLst/>
            </a:prstGeom>
          </p:spPr>
        </p:pic>
        <p:sp>
          <p:nvSpPr>
            <p:cNvPr id="339" name="object 339"/>
            <p:cNvSpPr/>
            <p:nvPr/>
          </p:nvSpPr>
          <p:spPr>
            <a:xfrm>
              <a:off x="3559009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0" name="object 340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2834893" y="2928823"/>
              <a:ext cx="60350" cy="38367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3196945" y="3120656"/>
              <a:ext cx="60350" cy="95923"/>
            </a:xfrm>
            <a:prstGeom prst="rect">
              <a:avLst/>
            </a:prstGeom>
          </p:spPr>
        </p:pic>
        <p:sp>
          <p:nvSpPr>
            <p:cNvPr id="342" name="object 342"/>
            <p:cNvSpPr/>
            <p:nvPr/>
          </p:nvSpPr>
          <p:spPr>
            <a:xfrm>
              <a:off x="3257296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3" name="object 343"/>
            <p:cNvPicPr/>
            <p:nvPr/>
          </p:nvPicPr>
          <p:blipFill>
            <a:blip r:embed="rId170" cstate="print"/>
            <a:stretch>
              <a:fillRect/>
            </a:stretch>
          </p:blipFill>
          <p:spPr>
            <a:xfrm>
              <a:off x="3498672" y="3120656"/>
              <a:ext cx="60350" cy="95923"/>
            </a:xfrm>
            <a:prstGeom prst="rect">
              <a:avLst/>
            </a:prstGeom>
          </p:spPr>
        </p:pic>
        <p:sp>
          <p:nvSpPr>
            <p:cNvPr id="344" name="object 344"/>
            <p:cNvSpPr/>
            <p:nvPr/>
          </p:nvSpPr>
          <p:spPr>
            <a:xfrm>
              <a:off x="3559009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3076270" y="321657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6" name="object 346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3196945" y="3216579"/>
              <a:ext cx="60350" cy="95923"/>
            </a:xfrm>
            <a:prstGeom prst="rect">
              <a:avLst/>
            </a:prstGeom>
          </p:spPr>
        </p:pic>
        <p:sp>
          <p:nvSpPr>
            <p:cNvPr id="347" name="object 347"/>
            <p:cNvSpPr/>
            <p:nvPr/>
          </p:nvSpPr>
          <p:spPr>
            <a:xfrm>
              <a:off x="3257296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317646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3377984" y="321657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62" y="0"/>
                  </a:moveTo>
                  <a:lnTo>
                    <a:pt x="60350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62" y="95923"/>
                  </a:lnTo>
                  <a:lnTo>
                    <a:pt x="120662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0" name="object 350"/>
            <p:cNvPicPr/>
            <p:nvPr/>
          </p:nvPicPr>
          <p:blipFill>
            <a:blip r:embed="rId172" cstate="print"/>
            <a:stretch>
              <a:fillRect/>
            </a:stretch>
          </p:blipFill>
          <p:spPr>
            <a:xfrm>
              <a:off x="3498672" y="3216579"/>
              <a:ext cx="60350" cy="95923"/>
            </a:xfrm>
            <a:prstGeom prst="rect">
              <a:avLst/>
            </a:prstGeom>
          </p:spPr>
        </p:pic>
        <p:sp>
          <p:nvSpPr>
            <p:cNvPr id="351" name="object 351"/>
            <p:cNvSpPr/>
            <p:nvPr/>
          </p:nvSpPr>
          <p:spPr>
            <a:xfrm>
              <a:off x="3559009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2" name="object 352"/>
            <p:cNvSpPr/>
            <p:nvPr/>
          </p:nvSpPr>
          <p:spPr>
            <a:xfrm>
              <a:off x="2774556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3" name="object 353"/>
            <p:cNvPicPr/>
            <p:nvPr/>
          </p:nvPicPr>
          <p:blipFill>
            <a:blip r:embed="rId173" cstate="print"/>
            <a:stretch>
              <a:fillRect/>
            </a:stretch>
          </p:blipFill>
          <p:spPr>
            <a:xfrm>
              <a:off x="2834893" y="3312502"/>
              <a:ext cx="60350" cy="95923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2895231" y="3312502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20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5" name="object 355"/>
            <p:cNvSpPr/>
            <p:nvPr/>
          </p:nvSpPr>
          <p:spPr>
            <a:xfrm>
              <a:off x="3015919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6" name="object 356"/>
            <p:cNvSpPr/>
            <p:nvPr/>
          </p:nvSpPr>
          <p:spPr>
            <a:xfrm>
              <a:off x="3076270" y="3312502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7" name="object 357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3196945" y="3312502"/>
              <a:ext cx="60350" cy="95923"/>
            </a:xfrm>
            <a:prstGeom prst="rect">
              <a:avLst/>
            </a:prstGeom>
          </p:spPr>
        </p:pic>
        <p:sp>
          <p:nvSpPr>
            <p:cNvPr id="358" name="object 358"/>
            <p:cNvSpPr/>
            <p:nvPr/>
          </p:nvSpPr>
          <p:spPr>
            <a:xfrm>
              <a:off x="3257296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9" name="object 359"/>
            <p:cNvSpPr/>
            <p:nvPr/>
          </p:nvSpPr>
          <p:spPr>
            <a:xfrm>
              <a:off x="3317646" y="3312502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20">
                  <a:moveTo>
                    <a:pt x="181000" y="0"/>
                  </a:moveTo>
                  <a:lnTo>
                    <a:pt x="120688" y="0"/>
                  </a:ln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81000" y="95923"/>
                  </a:lnTo>
                  <a:lnTo>
                    <a:pt x="181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0" name="object 360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3498672" y="3312502"/>
              <a:ext cx="60350" cy="95923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2774556" y="3312502"/>
              <a:ext cx="845185" cy="192405"/>
            </a:xfrm>
            <a:custGeom>
              <a:avLst/>
              <a:gdLst/>
              <a:ahLst/>
              <a:cxnLst/>
              <a:rect l="l" t="t" r="r" b="b"/>
              <a:pathLst>
                <a:path w="845185" h="192404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845185" h="192404">
                  <a:moveTo>
                    <a:pt x="844791" y="0"/>
                  </a:moveTo>
                  <a:lnTo>
                    <a:pt x="784453" y="0"/>
                  </a:lnTo>
                  <a:lnTo>
                    <a:pt x="784453" y="95923"/>
                  </a:lnTo>
                  <a:lnTo>
                    <a:pt x="844791" y="95923"/>
                  </a:lnTo>
                  <a:lnTo>
                    <a:pt x="8447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2" name="object 362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2834893" y="3408426"/>
              <a:ext cx="60350" cy="95923"/>
            </a:xfrm>
            <a:prstGeom prst="rect">
              <a:avLst/>
            </a:prstGeom>
          </p:spPr>
        </p:pic>
        <p:sp>
          <p:nvSpPr>
            <p:cNvPr id="363" name="object 363"/>
            <p:cNvSpPr/>
            <p:nvPr/>
          </p:nvSpPr>
          <p:spPr>
            <a:xfrm>
              <a:off x="2895231" y="3408425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20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4" name="object 364"/>
            <p:cNvSpPr/>
            <p:nvPr/>
          </p:nvSpPr>
          <p:spPr>
            <a:xfrm>
              <a:off x="3015919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5" name="object 365"/>
            <p:cNvSpPr/>
            <p:nvPr/>
          </p:nvSpPr>
          <p:spPr>
            <a:xfrm>
              <a:off x="3076270" y="3408425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6" name="object 366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3196945" y="3408426"/>
              <a:ext cx="60350" cy="95923"/>
            </a:xfrm>
            <a:prstGeom prst="rect">
              <a:avLst/>
            </a:prstGeom>
          </p:spPr>
        </p:pic>
        <p:sp>
          <p:nvSpPr>
            <p:cNvPr id="367" name="object 367"/>
            <p:cNvSpPr/>
            <p:nvPr/>
          </p:nvSpPr>
          <p:spPr>
            <a:xfrm>
              <a:off x="3257296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8" name="object 368"/>
            <p:cNvSpPr/>
            <p:nvPr/>
          </p:nvSpPr>
          <p:spPr>
            <a:xfrm>
              <a:off x="3317646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9" name="object 369"/>
            <p:cNvSpPr/>
            <p:nvPr/>
          </p:nvSpPr>
          <p:spPr>
            <a:xfrm>
              <a:off x="3377984" y="3408425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62" y="0"/>
                  </a:moveTo>
                  <a:lnTo>
                    <a:pt x="60350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62" y="95923"/>
                  </a:lnTo>
                  <a:lnTo>
                    <a:pt x="120662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0" name="object 370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3498672" y="3408426"/>
              <a:ext cx="60350" cy="95923"/>
            </a:xfrm>
            <a:prstGeom prst="rect">
              <a:avLst/>
            </a:prstGeom>
          </p:spPr>
        </p:pic>
        <p:sp>
          <p:nvSpPr>
            <p:cNvPr id="371" name="object 371"/>
            <p:cNvSpPr/>
            <p:nvPr/>
          </p:nvSpPr>
          <p:spPr>
            <a:xfrm>
              <a:off x="3559009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2" name="object 372"/>
            <p:cNvSpPr/>
            <p:nvPr/>
          </p:nvSpPr>
          <p:spPr>
            <a:xfrm>
              <a:off x="2714205" y="3504349"/>
              <a:ext cx="483234" cy="96520"/>
            </a:xfrm>
            <a:custGeom>
              <a:avLst/>
              <a:gdLst/>
              <a:ahLst/>
              <a:cxnLst/>
              <a:rect l="l" t="t" r="r" b="b"/>
              <a:pathLst>
                <a:path w="48323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483235" h="96520">
                  <a:moveTo>
                    <a:pt x="362051" y="0"/>
                  </a:moveTo>
                  <a:lnTo>
                    <a:pt x="301713" y="0"/>
                  </a:lnTo>
                  <a:lnTo>
                    <a:pt x="301713" y="95923"/>
                  </a:lnTo>
                  <a:lnTo>
                    <a:pt x="362051" y="95923"/>
                  </a:lnTo>
                  <a:lnTo>
                    <a:pt x="362051" y="0"/>
                  </a:lnTo>
                  <a:close/>
                </a:path>
                <a:path w="483235" h="96520">
                  <a:moveTo>
                    <a:pt x="482739" y="0"/>
                  </a:moveTo>
                  <a:lnTo>
                    <a:pt x="422402" y="0"/>
                  </a:lnTo>
                  <a:lnTo>
                    <a:pt x="362064" y="0"/>
                  </a:lnTo>
                  <a:lnTo>
                    <a:pt x="362064" y="95923"/>
                  </a:lnTo>
                  <a:lnTo>
                    <a:pt x="422402" y="95923"/>
                  </a:lnTo>
                  <a:lnTo>
                    <a:pt x="482739" y="95923"/>
                  </a:lnTo>
                  <a:lnTo>
                    <a:pt x="482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3" name="object 373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3196945" y="3504349"/>
              <a:ext cx="60350" cy="95923"/>
            </a:xfrm>
            <a:prstGeom prst="rect">
              <a:avLst/>
            </a:prstGeom>
          </p:spPr>
        </p:pic>
        <p:sp>
          <p:nvSpPr>
            <p:cNvPr id="374" name="object 374"/>
            <p:cNvSpPr/>
            <p:nvPr/>
          </p:nvSpPr>
          <p:spPr>
            <a:xfrm>
              <a:off x="3257296" y="3504349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20">
                  <a:moveTo>
                    <a:pt x="241350" y="0"/>
                  </a:moveTo>
                  <a:lnTo>
                    <a:pt x="181038" y="0"/>
                  </a:ln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241350" y="95923"/>
                  </a:lnTo>
                  <a:lnTo>
                    <a:pt x="2413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5" name="object 375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3498672" y="3504349"/>
              <a:ext cx="60350" cy="95923"/>
            </a:xfrm>
            <a:prstGeom prst="rect">
              <a:avLst/>
            </a:prstGeom>
          </p:spPr>
        </p:pic>
        <p:sp>
          <p:nvSpPr>
            <p:cNvPr id="376" name="object 376"/>
            <p:cNvSpPr/>
            <p:nvPr/>
          </p:nvSpPr>
          <p:spPr>
            <a:xfrm>
              <a:off x="3559009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7" name="object 377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2834893" y="3504349"/>
              <a:ext cx="60350" cy="191833"/>
            </a:xfrm>
            <a:prstGeom prst="rect">
              <a:avLst/>
            </a:prstGeom>
          </p:spPr>
        </p:pic>
        <p:pic>
          <p:nvPicPr>
            <p:cNvPr id="378" name="object 378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2472829" y="3600259"/>
              <a:ext cx="60337" cy="95923"/>
            </a:xfrm>
            <a:prstGeom prst="rect">
              <a:avLst/>
            </a:prstGeom>
          </p:spPr>
        </p:pic>
        <p:sp>
          <p:nvSpPr>
            <p:cNvPr id="379" name="object 379"/>
            <p:cNvSpPr/>
            <p:nvPr/>
          </p:nvSpPr>
          <p:spPr>
            <a:xfrm>
              <a:off x="2533180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0" name="object 380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2593517" y="3600259"/>
              <a:ext cx="60337" cy="95923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3196945" y="3600259"/>
              <a:ext cx="60350" cy="95923"/>
            </a:xfrm>
            <a:prstGeom prst="rect">
              <a:avLst/>
            </a:prstGeom>
          </p:spPr>
        </p:pic>
        <p:sp>
          <p:nvSpPr>
            <p:cNvPr id="382" name="object 382"/>
            <p:cNvSpPr/>
            <p:nvPr/>
          </p:nvSpPr>
          <p:spPr>
            <a:xfrm>
              <a:off x="3257296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3" name="object 383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3498672" y="3600259"/>
              <a:ext cx="60350" cy="95923"/>
            </a:xfrm>
            <a:prstGeom prst="rect">
              <a:avLst/>
            </a:prstGeom>
          </p:spPr>
        </p:pic>
        <p:sp>
          <p:nvSpPr>
            <p:cNvPr id="384" name="object 384"/>
            <p:cNvSpPr/>
            <p:nvPr/>
          </p:nvSpPr>
          <p:spPr>
            <a:xfrm>
              <a:off x="3559009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5" name="object 385"/>
            <p:cNvSpPr/>
            <p:nvPr/>
          </p:nvSpPr>
          <p:spPr>
            <a:xfrm>
              <a:off x="271420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6" name="object 386"/>
            <p:cNvSpPr/>
            <p:nvPr/>
          </p:nvSpPr>
          <p:spPr>
            <a:xfrm>
              <a:off x="3015923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7" name="object 387"/>
            <p:cNvSpPr/>
            <p:nvPr/>
          </p:nvSpPr>
          <p:spPr>
            <a:xfrm>
              <a:off x="3317641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8" name="object 388"/>
            <p:cNvSpPr/>
            <p:nvPr/>
          </p:nvSpPr>
          <p:spPr>
            <a:xfrm>
              <a:off x="361935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9" name="object 389"/>
            <p:cNvSpPr/>
            <p:nvPr/>
          </p:nvSpPr>
          <p:spPr>
            <a:xfrm>
              <a:off x="4283138" y="1010411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88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0" name="object 390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4403813" y="1010412"/>
              <a:ext cx="60337" cy="95923"/>
            </a:xfrm>
            <a:prstGeom prst="rect">
              <a:avLst/>
            </a:prstGeom>
          </p:spPr>
        </p:pic>
        <p:sp>
          <p:nvSpPr>
            <p:cNvPr id="391" name="object 391"/>
            <p:cNvSpPr/>
            <p:nvPr/>
          </p:nvSpPr>
          <p:spPr>
            <a:xfrm>
              <a:off x="4464164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2" name="object 392"/>
            <p:cNvSpPr/>
            <p:nvPr/>
          </p:nvSpPr>
          <p:spPr>
            <a:xfrm>
              <a:off x="4283138" y="110633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88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3" name="object 393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4403813" y="1106322"/>
              <a:ext cx="60337" cy="95923"/>
            </a:xfrm>
            <a:prstGeom prst="rect">
              <a:avLst/>
            </a:prstGeom>
          </p:spPr>
        </p:pic>
        <p:sp>
          <p:nvSpPr>
            <p:cNvPr id="394" name="object 394"/>
            <p:cNvSpPr/>
            <p:nvPr/>
          </p:nvSpPr>
          <p:spPr>
            <a:xfrm>
              <a:off x="4464164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5" name="object 395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4403813" y="1202245"/>
              <a:ext cx="60337" cy="95923"/>
            </a:xfrm>
            <a:prstGeom prst="rect">
              <a:avLst/>
            </a:prstGeom>
          </p:spPr>
        </p:pic>
        <p:sp>
          <p:nvSpPr>
            <p:cNvPr id="396" name="object 396"/>
            <p:cNvSpPr/>
            <p:nvPr/>
          </p:nvSpPr>
          <p:spPr>
            <a:xfrm>
              <a:off x="4464164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7" name="object 397"/>
            <p:cNvSpPr/>
            <p:nvPr/>
          </p:nvSpPr>
          <p:spPr>
            <a:xfrm>
              <a:off x="4283138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8" name="object 398"/>
            <p:cNvSpPr/>
            <p:nvPr/>
          </p:nvSpPr>
          <p:spPr>
            <a:xfrm>
              <a:off x="4343476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50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50" y="95923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9" name="object 399"/>
            <p:cNvSpPr/>
            <p:nvPr/>
          </p:nvSpPr>
          <p:spPr>
            <a:xfrm>
              <a:off x="4464164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0" name="object 400"/>
            <p:cNvSpPr/>
            <p:nvPr/>
          </p:nvSpPr>
          <p:spPr>
            <a:xfrm>
              <a:off x="4464164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1" name="object 401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3800386" y="1010412"/>
              <a:ext cx="60350" cy="479602"/>
            </a:xfrm>
            <a:prstGeom prst="rect">
              <a:avLst/>
            </a:prstGeom>
          </p:spPr>
        </p:pic>
        <p:sp>
          <p:nvSpPr>
            <p:cNvPr id="402" name="object 402"/>
            <p:cNvSpPr/>
            <p:nvPr/>
          </p:nvSpPr>
          <p:spPr>
            <a:xfrm>
              <a:off x="3679698" y="149001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3" name="object 403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3800386" y="1490014"/>
              <a:ext cx="60350" cy="95923"/>
            </a:xfrm>
            <a:prstGeom prst="rect">
              <a:avLst/>
            </a:prstGeom>
          </p:spPr>
        </p:pic>
        <p:sp>
          <p:nvSpPr>
            <p:cNvPr id="404" name="object 404"/>
            <p:cNvSpPr/>
            <p:nvPr/>
          </p:nvSpPr>
          <p:spPr>
            <a:xfrm>
              <a:off x="386073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5" name="object 405"/>
            <p:cNvSpPr/>
            <p:nvPr/>
          </p:nvSpPr>
          <p:spPr>
            <a:xfrm>
              <a:off x="3921074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6" name="object 406"/>
            <p:cNvSpPr/>
            <p:nvPr/>
          </p:nvSpPr>
          <p:spPr>
            <a:xfrm>
              <a:off x="3981412" y="149001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7" name="object 407"/>
            <p:cNvSpPr/>
            <p:nvPr/>
          </p:nvSpPr>
          <p:spPr>
            <a:xfrm>
              <a:off x="4102099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8" name="object 408"/>
            <p:cNvSpPr/>
            <p:nvPr/>
          </p:nvSpPr>
          <p:spPr>
            <a:xfrm>
              <a:off x="4162450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9" name="object 409"/>
            <p:cNvSpPr/>
            <p:nvPr/>
          </p:nvSpPr>
          <p:spPr>
            <a:xfrm>
              <a:off x="4222788" y="1490014"/>
              <a:ext cx="302260" cy="192405"/>
            </a:xfrm>
            <a:custGeom>
              <a:avLst/>
              <a:gdLst/>
              <a:ahLst/>
              <a:cxnLst/>
              <a:rect l="l" t="t" r="r" b="b"/>
              <a:pathLst>
                <a:path w="302260" h="192405">
                  <a:moveTo>
                    <a:pt x="60325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25" y="95923"/>
                  </a:lnTo>
                  <a:lnTo>
                    <a:pt x="60325" y="0"/>
                  </a:lnTo>
                  <a:close/>
                </a:path>
                <a:path w="302260" h="192405">
                  <a:moveTo>
                    <a:pt x="301713" y="0"/>
                  </a:moveTo>
                  <a:lnTo>
                    <a:pt x="241376" y="0"/>
                  </a:lnTo>
                  <a:lnTo>
                    <a:pt x="241376" y="95923"/>
                  </a:lnTo>
                  <a:lnTo>
                    <a:pt x="241376" y="191846"/>
                  </a:lnTo>
                  <a:lnTo>
                    <a:pt x="301713" y="191846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0" name="object 410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3800386" y="1585937"/>
              <a:ext cx="60350" cy="287756"/>
            </a:xfrm>
            <a:prstGeom prst="rect">
              <a:avLst/>
            </a:prstGeom>
          </p:spPr>
        </p:pic>
        <p:sp>
          <p:nvSpPr>
            <p:cNvPr id="411" name="object 411"/>
            <p:cNvSpPr/>
            <p:nvPr/>
          </p:nvSpPr>
          <p:spPr>
            <a:xfrm>
              <a:off x="4464164" y="1681848"/>
              <a:ext cx="60960" cy="192405"/>
            </a:xfrm>
            <a:custGeom>
              <a:avLst/>
              <a:gdLst/>
              <a:ahLst/>
              <a:cxnLst/>
              <a:rect l="l" t="t" r="r" b="b"/>
              <a:pathLst>
                <a:path w="60960" h="192405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2" name="object 412"/>
            <p:cNvSpPr/>
            <p:nvPr/>
          </p:nvSpPr>
          <p:spPr>
            <a:xfrm>
              <a:off x="3679697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3" name="object 413"/>
            <p:cNvSpPr/>
            <p:nvPr/>
          </p:nvSpPr>
          <p:spPr>
            <a:xfrm>
              <a:off x="3740048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4" name="object 41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3800386" y="1873694"/>
              <a:ext cx="60350" cy="95923"/>
            </a:xfrm>
            <a:prstGeom prst="rect">
              <a:avLst/>
            </a:prstGeom>
          </p:spPr>
        </p:pic>
        <p:sp>
          <p:nvSpPr>
            <p:cNvPr id="415" name="object 415"/>
            <p:cNvSpPr/>
            <p:nvPr/>
          </p:nvSpPr>
          <p:spPr>
            <a:xfrm>
              <a:off x="3860736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6" name="object 416"/>
            <p:cNvSpPr/>
            <p:nvPr/>
          </p:nvSpPr>
          <p:spPr>
            <a:xfrm>
              <a:off x="3921074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7" name="object 417"/>
            <p:cNvSpPr/>
            <p:nvPr/>
          </p:nvSpPr>
          <p:spPr>
            <a:xfrm>
              <a:off x="4041762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8" name="object 418"/>
            <p:cNvSpPr/>
            <p:nvPr/>
          </p:nvSpPr>
          <p:spPr>
            <a:xfrm>
              <a:off x="4162450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9" name="object 419"/>
            <p:cNvSpPr/>
            <p:nvPr/>
          </p:nvSpPr>
          <p:spPr>
            <a:xfrm>
              <a:off x="4222788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0" name="object 420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4403813" y="1298168"/>
              <a:ext cx="60337" cy="1246974"/>
            </a:xfrm>
            <a:prstGeom prst="rect">
              <a:avLst/>
            </a:prstGeom>
          </p:spPr>
        </p:pic>
        <p:sp>
          <p:nvSpPr>
            <p:cNvPr id="421" name="object 421"/>
            <p:cNvSpPr/>
            <p:nvPr/>
          </p:nvSpPr>
          <p:spPr>
            <a:xfrm>
              <a:off x="3679698" y="1873694"/>
              <a:ext cx="845185" cy="192405"/>
            </a:xfrm>
            <a:custGeom>
              <a:avLst/>
              <a:gdLst/>
              <a:ahLst/>
              <a:cxnLst/>
              <a:rect l="l" t="t" r="r" b="b"/>
              <a:pathLst>
                <a:path w="845185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845185" h="192405">
                  <a:moveTo>
                    <a:pt x="120688" y="95923"/>
                  </a:moveTo>
                  <a:lnTo>
                    <a:pt x="60350" y="95923"/>
                  </a:lnTo>
                  <a:lnTo>
                    <a:pt x="60350" y="191846"/>
                  </a:lnTo>
                  <a:lnTo>
                    <a:pt x="120688" y="191846"/>
                  </a:lnTo>
                  <a:lnTo>
                    <a:pt x="120688" y="95923"/>
                  </a:lnTo>
                  <a:close/>
                </a:path>
                <a:path w="845185" h="192405">
                  <a:moveTo>
                    <a:pt x="844804" y="0"/>
                  </a:moveTo>
                  <a:lnTo>
                    <a:pt x="784466" y="0"/>
                  </a:lnTo>
                  <a:lnTo>
                    <a:pt x="784466" y="95923"/>
                  </a:lnTo>
                  <a:lnTo>
                    <a:pt x="844804" y="95923"/>
                  </a:lnTo>
                  <a:lnTo>
                    <a:pt x="844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2" name="object 422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3800386" y="1969617"/>
              <a:ext cx="60350" cy="95923"/>
            </a:xfrm>
            <a:prstGeom prst="rect">
              <a:avLst/>
            </a:prstGeom>
          </p:spPr>
        </p:pic>
        <p:sp>
          <p:nvSpPr>
            <p:cNvPr id="423" name="object 423"/>
            <p:cNvSpPr/>
            <p:nvPr/>
          </p:nvSpPr>
          <p:spPr>
            <a:xfrm>
              <a:off x="3860736" y="1969617"/>
              <a:ext cx="664210" cy="288290"/>
            </a:xfrm>
            <a:custGeom>
              <a:avLst/>
              <a:gdLst/>
              <a:ahLst/>
              <a:cxnLst/>
              <a:rect l="l" t="t" r="r" b="b"/>
              <a:pathLst>
                <a:path w="664210" h="288289">
                  <a:moveTo>
                    <a:pt x="120662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62" y="95923"/>
                  </a:lnTo>
                  <a:lnTo>
                    <a:pt x="120662" y="0"/>
                  </a:lnTo>
                  <a:close/>
                </a:path>
                <a:path w="664210" h="288289">
                  <a:moveTo>
                    <a:pt x="241363" y="0"/>
                  </a:move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241363" y="0"/>
                  </a:lnTo>
                  <a:close/>
                </a:path>
                <a:path w="664210" h="288289">
                  <a:moveTo>
                    <a:pt x="422376" y="0"/>
                  </a:moveTo>
                  <a:lnTo>
                    <a:pt x="362051" y="0"/>
                  </a:lnTo>
                  <a:lnTo>
                    <a:pt x="301713" y="0"/>
                  </a:lnTo>
                  <a:lnTo>
                    <a:pt x="301713" y="95923"/>
                  </a:lnTo>
                  <a:lnTo>
                    <a:pt x="362051" y="95923"/>
                  </a:lnTo>
                  <a:lnTo>
                    <a:pt x="422376" y="95923"/>
                  </a:lnTo>
                  <a:lnTo>
                    <a:pt x="422376" y="0"/>
                  </a:lnTo>
                  <a:close/>
                </a:path>
                <a:path w="664210" h="288289">
                  <a:moveTo>
                    <a:pt x="663765" y="0"/>
                  </a:moveTo>
                  <a:lnTo>
                    <a:pt x="603427" y="0"/>
                  </a:lnTo>
                  <a:lnTo>
                    <a:pt x="603427" y="95923"/>
                  </a:lnTo>
                  <a:lnTo>
                    <a:pt x="603427" y="191833"/>
                  </a:lnTo>
                  <a:lnTo>
                    <a:pt x="603427" y="287756"/>
                  </a:lnTo>
                  <a:lnTo>
                    <a:pt x="663765" y="287756"/>
                  </a:lnTo>
                  <a:lnTo>
                    <a:pt x="663765" y="191846"/>
                  </a:lnTo>
                  <a:lnTo>
                    <a:pt x="663765" y="95923"/>
                  </a:lnTo>
                  <a:lnTo>
                    <a:pt x="6637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4" name="object 424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3800386" y="2065527"/>
              <a:ext cx="60350" cy="383692"/>
            </a:xfrm>
            <a:prstGeom prst="rect">
              <a:avLst/>
            </a:prstGeom>
          </p:spPr>
        </p:pic>
        <p:sp>
          <p:nvSpPr>
            <p:cNvPr id="425" name="object 425"/>
            <p:cNvSpPr/>
            <p:nvPr/>
          </p:nvSpPr>
          <p:spPr>
            <a:xfrm>
              <a:off x="4464164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6" name="object 426"/>
            <p:cNvSpPr/>
            <p:nvPr/>
          </p:nvSpPr>
          <p:spPr>
            <a:xfrm>
              <a:off x="3981412" y="2353297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53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7" name="object 427"/>
            <p:cNvSpPr/>
            <p:nvPr/>
          </p:nvSpPr>
          <p:spPr>
            <a:xfrm>
              <a:off x="4102100" y="2353297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8" name="object 428"/>
            <p:cNvSpPr/>
            <p:nvPr/>
          </p:nvSpPr>
          <p:spPr>
            <a:xfrm>
              <a:off x="4222788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9" name="object 429"/>
            <p:cNvSpPr/>
            <p:nvPr/>
          </p:nvSpPr>
          <p:spPr>
            <a:xfrm>
              <a:off x="3679697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0" name="object 430"/>
            <p:cNvSpPr/>
            <p:nvPr/>
          </p:nvSpPr>
          <p:spPr>
            <a:xfrm>
              <a:off x="3740048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1" name="object 431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3800386" y="2449220"/>
              <a:ext cx="60350" cy="95923"/>
            </a:xfrm>
            <a:prstGeom prst="rect">
              <a:avLst/>
            </a:prstGeom>
          </p:spPr>
        </p:pic>
        <p:sp>
          <p:nvSpPr>
            <p:cNvPr id="432" name="object 432"/>
            <p:cNvSpPr/>
            <p:nvPr/>
          </p:nvSpPr>
          <p:spPr>
            <a:xfrm>
              <a:off x="3860736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3" name="object 433"/>
            <p:cNvSpPr/>
            <p:nvPr/>
          </p:nvSpPr>
          <p:spPr>
            <a:xfrm>
              <a:off x="3679698" y="2449220"/>
              <a:ext cx="845185" cy="192405"/>
            </a:xfrm>
            <a:custGeom>
              <a:avLst/>
              <a:gdLst/>
              <a:ahLst/>
              <a:cxnLst/>
              <a:rect l="l" t="t" r="r" b="b"/>
              <a:pathLst>
                <a:path w="845185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845185" h="192405">
                  <a:moveTo>
                    <a:pt x="120688" y="95923"/>
                  </a:moveTo>
                  <a:lnTo>
                    <a:pt x="60350" y="95923"/>
                  </a:lnTo>
                  <a:lnTo>
                    <a:pt x="60350" y="191846"/>
                  </a:lnTo>
                  <a:lnTo>
                    <a:pt x="120688" y="191846"/>
                  </a:lnTo>
                  <a:lnTo>
                    <a:pt x="120688" y="95923"/>
                  </a:lnTo>
                  <a:close/>
                </a:path>
                <a:path w="845185" h="192405">
                  <a:moveTo>
                    <a:pt x="301701" y="0"/>
                  </a:moveTo>
                  <a:lnTo>
                    <a:pt x="241376" y="0"/>
                  </a:lnTo>
                  <a:lnTo>
                    <a:pt x="241376" y="95923"/>
                  </a:lnTo>
                  <a:lnTo>
                    <a:pt x="301701" y="95923"/>
                  </a:lnTo>
                  <a:lnTo>
                    <a:pt x="301701" y="0"/>
                  </a:lnTo>
                  <a:close/>
                </a:path>
                <a:path w="845185" h="192405">
                  <a:moveTo>
                    <a:pt x="362051" y="0"/>
                  </a:moveTo>
                  <a:lnTo>
                    <a:pt x="301713" y="0"/>
                  </a:lnTo>
                  <a:lnTo>
                    <a:pt x="301713" y="95923"/>
                  </a:lnTo>
                  <a:lnTo>
                    <a:pt x="362051" y="95923"/>
                  </a:lnTo>
                  <a:lnTo>
                    <a:pt x="362051" y="0"/>
                  </a:lnTo>
                  <a:close/>
                </a:path>
                <a:path w="845185" h="192405">
                  <a:moveTo>
                    <a:pt x="482739" y="0"/>
                  </a:moveTo>
                  <a:lnTo>
                    <a:pt x="422402" y="0"/>
                  </a:lnTo>
                  <a:lnTo>
                    <a:pt x="362064" y="0"/>
                  </a:lnTo>
                  <a:lnTo>
                    <a:pt x="362064" y="95923"/>
                  </a:lnTo>
                  <a:lnTo>
                    <a:pt x="422402" y="95923"/>
                  </a:lnTo>
                  <a:lnTo>
                    <a:pt x="482739" y="95923"/>
                  </a:lnTo>
                  <a:lnTo>
                    <a:pt x="482739" y="0"/>
                  </a:lnTo>
                  <a:close/>
                </a:path>
                <a:path w="845185" h="192405">
                  <a:moveTo>
                    <a:pt x="543090" y="0"/>
                  </a:moveTo>
                  <a:lnTo>
                    <a:pt x="482752" y="0"/>
                  </a:lnTo>
                  <a:lnTo>
                    <a:pt x="482752" y="95923"/>
                  </a:lnTo>
                  <a:lnTo>
                    <a:pt x="543090" y="95923"/>
                  </a:lnTo>
                  <a:lnTo>
                    <a:pt x="543090" y="0"/>
                  </a:lnTo>
                  <a:close/>
                </a:path>
                <a:path w="845185" h="192405">
                  <a:moveTo>
                    <a:pt x="844804" y="0"/>
                  </a:moveTo>
                  <a:lnTo>
                    <a:pt x="784466" y="0"/>
                  </a:lnTo>
                  <a:lnTo>
                    <a:pt x="784466" y="95923"/>
                  </a:lnTo>
                  <a:lnTo>
                    <a:pt x="844804" y="95923"/>
                  </a:lnTo>
                  <a:lnTo>
                    <a:pt x="844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4" name="object 434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3800386" y="2545143"/>
              <a:ext cx="60350" cy="95923"/>
            </a:xfrm>
            <a:prstGeom prst="rect">
              <a:avLst/>
            </a:prstGeom>
          </p:spPr>
        </p:pic>
        <p:sp>
          <p:nvSpPr>
            <p:cNvPr id="435" name="object 435"/>
            <p:cNvSpPr/>
            <p:nvPr/>
          </p:nvSpPr>
          <p:spPr>
            <a:xfrm>
              <a:off x="3860736" y="2545143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62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62" y="95923"/>
                  </a:lnTo>
                  <a:lnTo>
                    <a:pt x="1206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6" name="object 436"/>
            <p:cNvSpPr/>
            <p:nvPr/>
          </p:nvSpPr>
          <p:spPr>
            <a:xfrm>
              <a:off x="4283138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7" name="object 437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4403813" y="2545143"/>
              <a:ext cx="60337" cy="95923"/>
            </a:xfrm>
            <a:prstGeom prst="rect">
              <a:avLst/>
            </a:prstGeom>
          </p:spPr>
        </p:pic>
        <p:sp>
          <p:nvSpPr>
            <p:cNvPr id="438" name="object 438"/>
            <p:cNvSpPr/>
            <p:nvPr/>
          </p:nvSpPr>
          <p:spPr>
            <a:xfrm>
              <a:off x="4464164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9" name="object 439"/>
            <p:cNvSpPr/>
            <p:nvPr/>
          </p:nvSpPr>
          <p:spPr>
            <a:xfrm>
              <a:off x="4283138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0" name="object 440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4403813" y="2641053"/>
              <a:ext cx="60337" cy="95923"/>
            </a:xfrm>
            <a:prstGeom prst="rect">
              <a:avLst/>
            </a:prstGeom>
          </p:spPr>
        </p:pic>
        <p:sp>
          <p:nvSpPr>
            <p:cNvPr id="441" name="object 441"/>
            <p:cNvSpPr/>
            <p:nvPr/>
          </p:nvSpPr>
          <p:spPr>
            <a:xfrm>
              <a:off x="4464164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981412" y="2736976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19">
                  <a:moveTo>
                    <a:pt x="181025" y="0"/>
                  </a:move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  <a:path w="241935" h="96519">
                  <a:moveTo>
                    <a:pt x="241376" y="0"/>
                  </a:moveTo>
                  <a:lnTo>
                    <a:pt x="181038" y="0"/>
                  </a:lnTo>
                  <a:lnTo>
                    <a:pt x="181038" y="95923"/>
                  </a:lnTo>
                  <a:lnTo>
                    <a:pt x="241376" y="95923"/>
                  </a:lnTo>
                  <a:lnTo>
                    <a:pt x="241376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3" name="object 443"/>
            <p:cNvSpPr/>
            <p:nvPr/>
          </p:nvSpPr>
          <p:spPr>
            <a:xfrm>
              <a:off x="4222788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4" name="object 444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4403813" y="2736977"/>
              <a:ext cx="60337" cy="95923"/>
            </a:xfrm>
            <a:prstGeom prst="rect">
              <a:avLst/>
            </a:prstGeom>
          </p:spPr>
        </p:pic>
        <p:sp>
          <p:nvSpPr>
            <p:cNvPr id="445" name="object 445"/>
            <p:cNvSpPr/>
            <p:nvPr/>
          </p:nvSpPr>
          <p:spPr>
            <a:xfrm>
              <a:off x="4464164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981412" y="2832899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19">
                  <a:moveTo>
                    <a:pt x="181025" y="0"/>
                  </a:moveTo>
                  <a:lnTo>
                    <a:pt x="120688" y="0"/>
                  </a:ln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  <a:path w="241935" h="96519">
                  <a:moveTo>
                    <a:pt x="241376" y="0"/>
                  </a:moveTo>
                  <a:lnTo>
                    <a:pt x="181038" y="0"/>
                  </a:lnTo>
                  <a:lnTo>
                    <a:pt x="181038" y="95923"/>
                  </a:lnTo>
                  <a:lnTo>
                    <a:pt x="241376" y="95923"/>
                  </a:lnTo>
                  <a:lnTo>
                    <a:pt x="241376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7" name="object 447"/>
            <p:cNvSpPr/>
            <p:nvPr/>
          </p:nvSpPr>
          <p:spPr>
            <a:xfrm>
              <a:off x="4222788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8" name="object 448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4403813" y="2832900"/>
              <a:ext cx="60337" cy="95923"/>
            </a:xfrm>
            <a:prstGeom prst="rect">
              <a:avLst/>
            </a:prstGeom>
          </p:spPr>
        </p:pic>
        <p:sp>
          <p:nvSpPr>
            <p:cNvPr id="449" name="object 449"/>
            <p:cNvSpPr/>
            <p:nvPr/>
          </p:nvSpPr>
          <p:spPr>
            <a:xfrm>
              <a:off x="4464164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0" name="object 450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4403813" y="2928823"/>
              <a:ext cx="60337" cy="95923"/>
            </a:xfrm>
            <a:prstGeom prst="rect">
              <a:avLst/>
            </a:prstGeom>
          </p:spPr>
        </p:pic>
        <p:sp>
          <p:nvSpPr>
            <p:cNvPr id="451" name="object 451"/>
            <p:cNvSpPr/>
            <p:nvPr/>
          </p:nvSpPr>
          <p:spPr>
            <a:xfrm>
              <a:off x="4464164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2" name="object 452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4403813" y="3024746"/>
              <a:ext cx="60337" cy="95923"/>
            </a:xfrm>
            <a:prstGeom prst="rect">
              <a:avLst/>
            </a:prstGeom>
          </p:spPr>
        </p:pic>
        <p:sp>
          <p:nvSpPr>
            <p:cNvPr id="453" name="object 453"/>
            <p:cNvSpPr/>
            <p:nvPr/>
          </p:nvSpPr>
          <p:spPr>
            <a:xfrm>
              <a:off x="4464164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4" name="object 454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3800386" y="2641053"/>
              <a:ext cx="60350" cy="959218"/>
            </a:xfrm>
            <a:prstGeom prst="rect">
              <a:avLst/>
            </a:prstGeom>
          </p:spPr>
        </p:pic>
        <p:pic>
          <p:nvPicPr>
            <p:cNvPr id="455" name="object 455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4403813" y="3120656"/>
              <a:ext cx="60337" cy="95923"/>
            </a:xfrm>
            <a:prstGeom prst="rect">
              <a:avLst/>
            </a:prstGeom>
          </p:spPr>
        </p:pic>
        <p:sp>
          <p:nvSpPr>
            <p:cNvPr id="456" name="object 456"/>
            <p:cNvSpPr/>
            <p:nvPr/>
          </p:nvSpPr>
          <p:spPr>
            <a:xfrm>
              <a:off x="4464164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7" name="object 457"/>
            <p:cNvSpPr/>
            <p:nvPr/>
          </p:nvSpPr>
          <p:spPr>
            <a:xfrm>
              <a:off x="4283138" y="321657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88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8" name="object 458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4403813" y="3216579"/>
              <a:ext cx="60337" cy="95923"/>
            </a:xfrm>
            <a:prstGeom prst="rect">
              <a:avLst/>
            </a:prstGeom>
          </p:spPr>
        </p:pic>
        <p:sp>
          <p:nvSpPr>
            <p:cNvPr id="459" name="object 459"/>
            <p:cNvSpPr/>
            <p:nvPr/>
          </p:nvSpPr>
          <p:spPr>
            <a:xfrm>
              <a:off x="4283138" y="3216579"/>
              <a:ext cx="241935" cy="192405"/>
            </a:xfrm>
            <a:custGeom>
              <a:avLst/>
              <a:gdLst/>
              <a:ahLst/>
              <a:cxnLst/>
              <a:rect l="l" t="t" r="r" b="b"/>
              <a:pathLst>
                <a:path w="241935" h="192404">
                  <a:moveTo>
                    <a:pt x="120688" y="95923"/>
                  </a:moveTo>
                  <a:lnTo>
                    <a:pt x="60337" y="95923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120688" y="191846"/>
                  </a:lnTo>
                  <a:lnTo>
                    <a:pt x="120688" y="95923"/>
                  </a:lnTo>
                  <a:close/>
                </a:path>
                <a:path w="241935" h="192404">
                  <a:moveTo>
                    <a:pt x="241363" y="0"/>
                  </a:move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241363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0" name="object 460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4403813" y="3312502"/>
              <a:ext cx="60337" cy="95923"/>
            </a:xfrm>
            <a:prstGeom prst="rect">
              <a:avLst/>
            </a:prstGeom>
          </p:spPr>
        </p:pic>
        <p:sp>
          <p:nvSpPr>
            <p:cNvPr id="461" name="object 461"/>
            <p:cNvSpPr/>
            <p:nvPr/>
          </p:nvSpPr>
          <p:spPr>
            <a:xfrm>
              <a:off x="4283138" y="3312502"/>
              <a:ext cx="241935" cy="192405"/>
            </a:xfrm>
            <a:custGeom>
              <a:avLst/>
              <a:gdLst/>
              <a:ahLst/>
              <a:cxnLst/>
              <a:rect l="l" t="t" r="r" b="b"/>
              <a:pathLst>
                <a:path w="241935" h="192404">
                  <a:moveTo>
                    <a:pt x="120688" y="95923"/>
                  </a:moveTo>
                  <a:lnTo>
                    <a:pt x="60337" y="95923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120688" y="191846"/>
                  </a:lnTo>
                  <a:lnTo>
                    <a:pt x="120688" y="95923"/>
                  </a:lnTo>
                  <a:close/>
                </a:path>
                <a:path w="241935" h="192404">
                  <a:moveTo>
                    <a:pt x="241363" y="0"/>
                  </a:move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241363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2" name="object 462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403813" y="3408426"/>
              <a:ext cx="60337" cy="95923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4464164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4" name="object 464"/>
            <p:cNvSpPr/>
            <p:nvPr/>
          </p:nvSpPr>
          <p:spPr>
            <a:xfrm>
              <a:off x="4283138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88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5" name="object 465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403813" y="3504349"/>
              <a:ext cx="60337" cy="95923"/>
            </a:xfrm>
            <a:prstGeom prst="rect">
              <a:avLst/>
            </a:prstGeom>
          </p:spPr>
        </p:pic>
        <p:sp>
          <p:nvSpPr>
            <p:cNvPr id="466" name="object 466"/>
            <p:cNvSpPr/>
            <p:nvPr/>
          </p:nvSpPr>
          <p:spPr>
            <a:xfrm>
              <a:off x="4464164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679697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740048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9" name="object 469"/>
            <p:cNvPicPr/>
            <p:nvPr/>
          </p:nvPicPr>
          <p:blipFill>
            <a:blip r:embed="rId210" cstate="print"/>
            <a:stretch>
              <a:fillRect/>
            </a:stretch>
          </p:blipFill>
          <p:spPr>
            <a:xfrm>
              <a:off x="3800386" y="3600259"/>
              <a:ext cx="60350" cy="95923"/>
            </a:xfrm>
            <a:prstGeom prst="rect">
              <a:avLst/>
            </a:prstGeom>
          </p:spPr>
        </p:pic>
        <p:sp>
          <p:nvSpPr>
            <p:cNvPr id="470" name="object 470"/>
            <p:cNvSpPr/>
            <p:nvPr/>
          </p:nvSpPr>
          <p:spPr>
            <a:xfrm>
              <a:off x="3860736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921074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981412" y="3600272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20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3" name="object 473"/>
            <p:cNvSpPr/>
            <p:nvPr/>
          </p:nvSpPr>
          <p:spPr>
            <a:xfrm>
              <a:off x="4102100" y="3600272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20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4" name="object 474"/>
            <p:cNvSpPr/>
            <p:nvPr/>
          </p:nvSpPr>
          <p:spPr>
            <a:xfrm>
              <a:off x="4222788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75" name="object 475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4403813" y="3600259"/>
              <a:ext cx="60337" cy="95923"/>
            </a:xfrm>
            <a:prstGeom prst="rect">
              <a:avLst/>
            </a:prstGeom>
          </p:spPr>
        </p:pic>
        <p:sp>
          <p:nvSpPr>
            <p:cNvPr id="476" name="object 476"/>
            <p:cNvSpPr/>
            <p:nvPr/>
          </p:nvSpPr>
          <p:spPr>
            <a:xfrm>
              <a:off x="4464164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921074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8" name="object 478"/>
            <p:cNvSpPr/>
            <p:nvPr/>
          </p:nvSpPr>
          <p:spPr>
            <a:xfrm>
              <a:off x="4222790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9" name="object 479"/>
            <p:cNvSpPr/>
            <p:nvPr/>
          </p:nvSpPr>
          <p:spPr>
            <a:xfrm>
              <a:off x="180905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0" name="object 480"/>
            <p:cNvSpPr/>
            <p:nvPr/>
          </p:nvSpPr>
          <p:spPr>
            <a:xfrm>
              <a:off x="1442048" y="3696186"/>
              <a:ext cx="3084830" cy="0"/>
            </a:xfrm>
            <a:custGeom>
              <a:avLst/>
              <a:gdLst/>
              <a:ahLst/>
              <a:cxnLst/>
              <a:rect l="l" t="t" r="r" b="b"/>
              <a:pathLst>
                <a:path w="3084829">
                  <a:moveTo>
                    <a:pt x="0" y="0"/>
                  </a:moveTo>
                  <a:lnTo>
                    <a:pt x="308475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1" name="object 481"/>
            <p:cNvSpPr/>
            <p:nvPr/>
          </p:nvSpPr>
          <p:spPr>
            <a:xfrm>
              <a:off x="1806765" y="3768341"/>
              <a:ext cx="2720340" cy="0"/>
            </a:xfrm>
            <a:custGeom>
              <a:avLst/>
              <a:gdLst/>
              <a:ahLst/>
              <a:cxnLst/>
              <a:rect l="l" t="t" r="r" b="b"/>
              <a:pathLst>
                <a:path w="2720340">
                  <a:moveTo>
                    <a:pt x="0" y="0"/>
                  </a:moveTo>
                  <a:lnTo>
                    <a:pt x="272003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2" name="object 482"/>
            <p:cNvSpPr/>
            <p:nvPr/>
          </p:nvSpPr>
          <p:spPr>
            <a:xfrm>
              <a:off x="1444340" y="1008117"/>
              <a:ext cx="0" cy="2690495"/>
            </a:xfrm>
            <a:custGeom>
              <a:avLst/>
              <a:gdLst/>
              <a:ahLst/>
              <a:cxnLst/>
              <a:rect l="l" t="t" r="r" b="b"/>
              <a:pathLst>
                <a:path h="2690495">
                  <a:moveTo>
                    <a:pt x="0" y="0"/>
                  </a:moveTo>
                  <a:lnTo>
                    <a:pt x="0" y="2690368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3" name="object 483"/>
            <p:cNvSpPr/>
            <p:nvPr/>
          </p:nvSpPr>
          <p:spPr>
            <a:xfrm>
              <a:off x="452450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4" name="object 484"/>
            <p:cNvSpPr/>
            <p:nvPr/>
          </p:nvSpPr>
          <p:spPr>
            <a:xfrm>
              <a:off x="1442048" y="1010409"/>
              <a:ext cx="3084830" cy="0"/>
            </a:xfrm>
            <a:custGeom>
              <a:avLst/>
              <a:gdLst/>
              <a:ahLst/>
              <a:cxnLst/>
              <a:rect l="l" t="t" r="r" b="b"/>
              <a:pathLst>
                <a:path w="3084829">
                  <a:moveTo>
                    <a:pt x="0" y="0"/>
                  </a:moveTo>
                  <a:lnTo>
                    <a:pt x="308475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5" name="object 485"/>
            <p:cNvSpPr/>
            <p:nvPr/>
          </p:nvSpPr>
          <p:spPr>
            <a:xfrm>
              <a:off x="1806765" y="3864261"/>
              <a:ext cx="2720340" cy="0"/>
            </a:xfrm>
            <a:custGeom>
              <a:avLst/>
              <a:gdLst/>
              <a:ahLst/>
              <a:cxnLst/>
              <a:rect l="l" t="t" r="r" b="b"/>
              <a:pathLst>
                <a:path w="2720340">
                  <a:moveTo>
                    <a:pt x="0" y="0"/>
                  </a:moveTo>
                  <a:lnTo>
                    <a:pt x="272003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86" name="object 486"/>
          <p:cNvSpPr txBox="1"/>
          <p:nvPr/>
        </p:nvSpPr>
        <p:spPr>
          <a:xfrm>
            <a:off x="1448192" y="100916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93233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ASXL1</a:t>
            </a:r>
            <a:endParaRPr sz="4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1448192" y="110496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00210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BCOR</a:t>
            </a:r>
            <a:endParaRPr sz="400">
              <a:latin typeface="Arial"/>
              <a:cs typeface="Arial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1448192" y="120077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34" algn="ctr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CBL</a:t>
            </a:r>
            <a:endParaRPr sz="400">
              <a:latin typeface="Arial"/>
              <a:cs typeface="Arial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1448192" y="129657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84988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CEBPA</a:t>
            </a:r>
            <a:endParaRPr sz="400">
              <a:latin typeface="Arial"/>
              <a:cs typeface="Arial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1448192" y="1392376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1330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CSF3R</a:t>
            </a:r>
            <a:endParaRPr sz="400">
              <a:latin typeface="Arial"/>
              <a:cs typeface="Arial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1448192" y="148817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66595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DNMT3A</a:t>
            </a:r>
            <a:endParaRPr sz="4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1448192" y="158398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12894">
              <a:spcBef>
                <a:spcPts val="260"/>
              </a:spcBef>
            </a:pPr>
            <a:r>
              <a:rPr sz="400" b="1" spc="15" dirty="0">
                <a:latin typeface="Arial"/>
                <a:cs typeface="Arial"/>
              </a:rPr>
              <a:t>ETV6</a:t>
            </a:r>
            <a:endParaRPr sz="4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1448192" y="167978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162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EZH2</a:t>
            </a:r>
            <a:endParaRPr sz="4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1448192" y="1775586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16699">
              <a:lnSpc>
                <a:spcPts val="479"/>
              </a:lnSpc>
              <a:spcBef>
                <a:spcPts val="275"/>
              </a:spcBef>
            </a:pPr>
            <a:r>
              <a:rPr sz="400" b="1" spc="10" dirty="0">
                <a:latin typeface="Arial"/>
                <a:cs typeface="Arial"/>
              </a:rPr>
              <a:t>FLT3</a:t>
            </a:r>
            <a:endParaRPr sz="4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1448192" y="1871388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3424">
              <a:spcBef>
                <a:spcPts val="265"/>
              </a:spcBef>
            </a:pPr>
            <a:r>
              <a:rPr sz="400" b="1" spc="10" dirty="0">
                <a:latin typeface="Arial"/>
                <a:cs typeface="Arial"/>
              </a:rPr>
              <a:t>FLT3-ITD</a:t>
            </a:r>
            <a:endParaRPr sz="4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1448192" y="196719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18603">
              <a:spcBef>
                <a:spcPts val="275"/>
              </a:spcBef>
            </a:pPr>
            <a:r>
              <a:rPr sz="400" b="1" spc="15" dirty="0">
                <a:latin typeface="Arial"/>
                <a:cs typeface="Arial"/>
              </a:rPr>
              <a:t>IDH1</a:t>
            </a:r>
            <a:endParaRPr sz="4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1448192" y="2062992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118603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IDH2</a:t>
            </a:r>
            <a:endParaRPr sz="4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1448192" y="215879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0992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JAK2</a:t>
            </a:r>
            <a:endParaRPr sz="4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1448192" y="2254598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03381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KRAS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1448192" y="235040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algn="ctr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NF1</a:t>
            </a:r>
            <a:endParaRPr sz="4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1448192" y="244620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05284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NPM1</a:t>
            </a:r>
            <a:endParaRPr sz="4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1448192" y="254200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103381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NRAS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1448192" y="263780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162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PHF6</a:t>
            </a:r>
            <a:endParaRPr sz="4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1448192" y="273360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86891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PPM1D</a:t>
            </a:r>
            <a:endParaRPr sz="4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1448192" y="2829411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88159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RUNX1</a:t>
            </a:r>
            <a:endParaRPr sz="4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1448192" y="292521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74840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SETBP1</a:t>
            </a:r>
            <a:endParaRPr sz="4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1448192" y="302101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5770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SF3B1</a:t>
            </a:r>
            <a:endParaRPr sz="4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1448192" y="311682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92599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SH2B3</a:t>
            </a:r>
            <a:endParaRPr sz="400">
              <a:latin typeface="Arial"/>
              <a:cs typeface="Arial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1448192" y="321262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3233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SRSF2</a:t>
            </a:r>
            <a:endParaRPr sz="4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1448192" y="3308424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90062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STAG2</a:t>
            </a:r>
            <a:endParaRPr sz="4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1448192" y="340422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14797">
              <a:spcBef>
                <a:spcPts val="260"/>
              </a:spcBef>
            </a:pPr>
            <a:r>
              <a:rPr sz="400" b="1" spc="15" dirty="0">
                <a:latin typeface="Arial"/>
                <a:cs typeface="Arial"/>
              </a:rPr>
              <a:t>TET2</a:t>
            </a:r>
            <a:endParaRPr sz="4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1448192" y="350003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606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TP53</a:t>
            </a:r>
            <a:endParaRPr sz="4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1448192" y="3595831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algn="ctr">
              <a:lnSpc>
                <a:spcPts val="479"/>
              </a:lnSpc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WT1</a:t>
            </a:r>
            <a:endParaRPr sz="400">
              <a:latin typeface="Arial"/>
              <a:cs typeface="Arial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1812460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1872729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193299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1993267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2053536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2113805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2174074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2234343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2294613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2354881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2415149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2475419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253568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2595958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2656226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2716495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2776769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2837033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2897297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2957571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3017839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3078111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313837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3198640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3258915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3319186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3379454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3439722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3499992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3560257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3620530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3680799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374106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3801337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3861610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3921876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3982140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4042412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4102679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4162953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4223220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4283493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4343757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4404031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95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4464296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1812460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79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pt.1</a:t>
            </a:r>
            <a:endParaRPr sz="549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2113805" y="3763700"/>
            <a:ext cx="301888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79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pt.2</a:t>
            </a:r>
            <a:endParaRPr sz="549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2415149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79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pt.3</a:t>
            </a:r>
            <a:endParaRPr sz="549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2716495" y="3763700"/>
            <a:ext cx="301888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79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pt.4</a:t>
            </a:r>
            <a:endParaRPr sz="549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3017839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159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pt.5</a:t>
            </a:r>
            <a:endParaRPr sz="549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3319186" y="3763700"/>
            <a:ext cx="301888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159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pt.6</a:t>
            </a:r>
            <a:endParaRPr sz="549">
              <a:latin typeface="Arial"/>
              <a:cs typeface="Arial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3620530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159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pt.7</a:t>
            </a:r>
            <a:endParaRPr sz="549">
              <a:latin typeface="Arial"/>
              <a:cs typeface="Arial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3921876" y="3763700"/>
            <a:ext cx="301888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159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pt.8</a:t>
            </a:r>
            <a:endParaRPr sz="549">
              <a:latin typeface="Arial"/>
              <a:cs typeface="Arial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4223220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88159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pt.9</a:t>
            </a:r>
            <a:endParaRPr sz="549">
              <a:latin typeface="Arial"/>
              <a:cs typeface="Arial"/>
            </a:endParaRPr>
          </a:p>
        </p:txBody>
      </p:sp>
      <p:pic>
        <p:nvPicPr>
          <p:cNvPr id="568" name="object 568"/>
          <p:cNvPicPr/>
          <p:nvPr/>
        </p:nvPicPr>
        <p:blipFill>
          <a:blip r:embed="rId212" cstate="print"/>
          <a:stretch>
            <a:fillRect/>
          </a:stretch>
        </p:blipFill>
        <p:spPr>
          <a:xfrm>
            <a:off x="4624761" y="960081"/>
            <a:ext cx="217641" cy="2981020"/>
          </a:xfrm>
          <a:prstGeom prst="rect">
            <a:avLst/>
          </a:prstGeom>
        </p:spPr>
      </p:pic>
      <p:sp>
        <p:nvSpPr>
          <p:cNvPr id="569" name="object 569"/>
          <p:cNvSpPr txBox="1"/>
          <p:nvPr/>
        </p:nvSpPr>
        <p:spPr>
          <a:xfrm>
            <a:off x="4858369" y="2821529"/>
            <a:ext cx="113588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4C6FAE"/>
                </a:solidFill>
                <a:latin typeface="Arial"/>
                <a:cs typeface="Arial"/>
              </a:rPr>
              <a:t>˫</a:t>
            </a:r>
            <a:r>
              <a:rPr sz="649" spc="290" dirty="0">
                <a:solidFill>
                  <a:srgbClr val="4C6FAE"/>
                </a:solidFill>
                <a:latin typeface="Arial"/>
                <a:cs typeface="Arial"/>
              </a:rPr>
              <a:t> </a:t>
            </a:r>
            <a:r>
              <a:rPr sz="649" i="1" dirty="0">
                <a:latin typeface="Arial"/>
                <a:cs typeface="Arial"/>
              </a:rPr>
              <a:t>ASXL1,</a:t>
            </a:r>
            <a:r>
              <a:rPr sz="649" i="1" spc="-15" dirty="0">
                <a:latin typeface="Arial"/>
                <a:cs typeface="Arial"/>
              </a:rPr>
              <a:t> </a:t>
            </a:r>
            <a:r>
              <a:rPr sz="649" i="1" dirty="0">
                <a:latin typeface="Arial"/>
                <a:cs typeface="Arial"/>
              </a:rPr>
              <a:t>RUNX1,</a:t>
            </a:r>
            <a:r>
              <a:rPr sz="649" i="1" spc="-15" dirty="0">
                <a:latin typeface="Arial"/>
                <a:cs typeface="Arial"/>
              </a:rPr>
              <a:t> </a:t>
            </a:r>
            <a:r>
              <a:rPr sz="649" i="1" dirty="0">
                <a:latin typeface="Arial"/>
                <a:cs typeface="Arial"/>
              </a:rPr>
              <a:t>TP53</a:t>
            </a:r>
            <a:r>
              <a:rPr sz="649" i="1" spc="-15" dirty="0">
                <a:latin typeface="Arial"/>
                <a:cs typeface="Arial"/>
              </a:rPr>
              <a:t> </a:t>
            </a:r>
            <a:r>
              <a:rPr sz="649" i="1" spc="-5" dirty="0">
                <a:latin typeface="Arial"/>
                <a:cs typeface="Arial"/>
              </a:rPr>
              <a:t>(8/9)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7" y="652814"/>
            <a:ext cx="147392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2.</a:t>
            </a:r>
            <a:r>
              <a:rPr sz="1298" b="1" spc="-3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Clonal</a:t>
            </a:r>
            <a:r>
              <a:rPr sz="1298" b="1" spc="-25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selection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1676" y="2826786"/>
            <a:ext cx="173814" cy="4791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167956" y="2800278"/>
            <a:ext cx="205487" cy="502935"/>
          </a:xfrm>
          <a:prstGeom prst="rect">
            <a:avLst/>
          </a:prstGeom>
        </p:spPr>
        <p:txBody>
          <a:bodyPr vert="horz" wrap="square" lIns="0" tIns="31076" rIns="0" bIns="0" rtlCol="0">
            <a:spAutoFit/>
          </a:bodyPr>
          <a:lstStyle/>
          <a:p>
            <a:pPr marL="12685">
              <a:spcBef>
                <a:spcPts val="244"/>
              </a:spcBef>
            </a:pPr>
            <a:r>
              <a:rPr sz="499" spc="-5" dirty="0">
                <a:latin typeface="Calibri"/>
                <a:cs typeface="Calibri"/>
              </a:rPr>
              <a:t>80-100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60-80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60"/>
              </a:spcBef>
            </a:pPr>
            <a:r>
              <a:rPr sz="499" spc="-5" dirty="0">
                <a:latin typeface="Calibri"/>
                <a:cs typeface="Calibri"/>
              </a:rPr>
              <a:t>40-60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20-40</a:t>
            </a:r>
            <a:endParaRPr sz="499">
              <a:latin typeface="Calibri"/>
              <a:cs typeface="Calibri"/>
            </a:endParaRPr>
          </a:p>
          <a:p>
            <a:pPr marL="27272">
              <a:spcBef>
                <a:spcPts val="165"/>
              </a:spcBef>
            </a:pPr>
            <a:r>
              <a:rPr sz="499" spc="-5" dirty="0">
                <a:latin typeface="Calibri"/>
                <a:cs typeface="Calibri"/>
              </a:rPr>
              <a:t>0-20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79593" y="2258373"/>
            <a:ext cx="3791354" cy="66592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53276">
              <a:lnSpc>
                <a:spcPts val="1373"/>
              </a:lnSpc>
              <a:spcBef>
                <a:spcPts val="105"/>
              </a:spcBef>
            </a:pPr>
            <a:r>
              <a:rPr sz="1149" b="1" spc="-5" dirty="0">
                <a:solidFill>
                  <a:srgbClr val="709E50"/>
                </a:solidFill>
                <a:latin typeface="Arial"/>
                <a:cs typeface="Arial"/>
              </a:rPr>
              <a:t>2.</a:t>
            </a:r>
            <a:r>
              <a:rPr sz="1149" b="1" spc="10" dirty="0">
                <a:solidFill>
                  <a:srgbClr val="709E50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709E50"/>
                </a:solidFill>
                <a:latin typeface="Arial"/>
                <a:cs typeface="Arial"/>
              </a:rPr>
              <a:t>Clonal</a:t>
            </a:r>
            <a:r>
              <a:rPr sz="1149" b="1" spc="10" dirty="0">
                <a:solidFill>
                  <a:srgbClr val="709E50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709E50"/>
                </a:solidFill>
                <a:latin typeface="Arial"/>
                <a:cs typeface="Arial"/>
              </a:rPr>
              <a:t>selection</a:t>
            </a:r>
            <a:r>
              <a:rPr sz="1149" b="1" spc="5" dirty="0">
                <a:solidFill>
                  <a:srgbClr val="709E50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709E50"/>
                </a:solidFill>
                <a:latin typeface="Arial"/>
                <a:cs typeface="Arial"/>
              </a:rPr>
              <a:t>(4/16)</a:t>
            </a:r>
            <a:endParaRPr sz="1149">
              <a:latin typeface="Arial"/>
              <a:cs typeface="Arial"/>
            </a:endParaRPr>
          </a:p>
          <a:p>
            <a:pPr marL="12685" marR="164268">
              <a:lnSpc>
                <a:spcPts val="1009"/>
              </a:lnSpc>
              <a:spcBef>
                <a:spcPts val="40"/>
              </a:spcBef>
            </a:pPr>
            <a:r>
              <a:rPr sz="849" dirty="0">
                <a:latin typeface="Arial"/>
                <a:cs typeface="Arial"/>
              </a:rPr>
              <a:t>Blasts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originated</a:t>
            </a:r>
            <a:r>
              <a:rPr sz="849" spc="5" dirty="0">
                <a:latin typeface="Arial"/>
                <a:cs typeface="Arial"/>
              </a:rPr>
              <a:t> from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leukemic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stem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cells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other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than the ones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driving 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dysplasia,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due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to mutations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absent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blasts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and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present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dysplastic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cells</a:t>
            </a:r>
            <a:endParaRPr sz="849">
              <a:latin typeface="Arial"/>
              <a:cs typeface="Arial"/>
            </a:endParaRPr>
          </a:p>
          <a:p>
            <a:pPr marR="5074" algn="r">
              <a:spcBef>
                <a:spcPts val="10"/>
              </a:spcBef>
            </a:pPr>
            <a:r>
              <a:rPr sz="649" dirty="0">
                <a:latin typeface="Arial"/>
                <a:cs typeface="Arial"/>
              </a:rPr>
              <a:t>VAF</a:t>
            </a:r>
            <a:endParaRPr sz="649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649" dirty="0">
                <a:solidFill>
                  <a:srgbClr val="709E50"/>
                </a:solidFill>
                <a:latin typeface="Arial"/>
                <a:cs typeface="Arial"/>
              </a:rPr>
              <a:t>˫</a:t>
            </a:r>
            <a:r>
              <a:rPr sz="649" spc="290" dirty="0">
                <a:solidFill>
                  <a:srgbClr val="709E50"/>
                </a:solidFill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Signaling</a:t>
            </a:r>
            <a:r>
              <a:rPr sz="649" spc="-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pathway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01676" y="3398775"/>
            <a:ext cx="172507" cy="558746"/>
            <a:chOff x="7004672" y="3402965"/>
            <a:chExt cx="172720" cy="55943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04672" y="3402965"/>
              <a:ext cx="172466" cy="4660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04672" y="3868978"/>
              <a:ext cx="172466" cy="93205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7036579" y="3391277"/>
            <a:ext cx="64119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22" baseline="6944" dirty="0">
                <a:latin typeface="Calibri"/>
                <a:cs typeface="Calibri"/>
              </a:rPr>
              <a:t>T        </a:t>
            </a:r>
            <a:r>
              <a:rPr sz="549" spc="10" dirty="0">
                <a:latin typeface="Calibri"/>
                <a:cs typeface="Calibri"/>
              </a:rPr>
              <a:t>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Ly</a:t>
            </a:r>
            <a:r>
              <a:rPr sz="549" spc="15" dirty="0">
                <a:latin typeface="Calibri"/>
                <a:cs typeface="Calibri"/>
              </a:rPr>
              <a:t>m</a:t>
            </a:r>
            <a:r>
              <a:rPr sz="549" spc="10" dirty="0">
                <a:latin typeface="Calibri"/>
                <a:cs typeface="Calibri"/>
              </a:rPr>
              <a:t>pho</a:t>
            </a:r>
            <a:r>
              <a:rPr sz="549" spc="5" dirty="0">
                <a:latin typeface="Calibri"/>
                <a:cs typeface="Calibri"/>
              </a:rPr>
              <a:t>c</a:t>
            </a:r>
            <a:r>
              <a:rPr sz="549" spc="10" dirty="0">
                <a:latin typeface="Calibri"/>
                <a:cs typeface="Calibri"/>
              </a:rPr>
              <a:t>y</a:t>
            </a:r>
            <a:r>
              <a:rPr sz="549" dirty="0">
                <a:latin typeface="Calibri"/>
                <a:cs typeface="Calibri"/>
              </a:rPr>
              <a:t>t</a:t>
            </a:r>
            <a:r>
              <a:rPr sz="549" spc="10" dirty="0">
                <a:latin typeface="Calibri"/>
                <a:cs typeface="Calibri"/>
              </a:rPr>
              <a:t>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31998" y="3483609"/>
            <a:ext cx="553038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0" baseline="6944" dirty="0">
                <a:latin typeface="Calibri"/>
                <a:cs typeface="Calibri"/>
              </a:rPr>
              <a:t>N     </a:t>
            </a:r>
            <a:r>
              <a:rPr sz="599" spc="89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Neutrophils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26274" y="3578141"/>
            <a:ext cx="54035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7" baseline="6944" dirty="0">
                <a:latin typeface="Calibri"/>
                <a:cs typeface="Calibri"/>
              </a:rPr>
              <a:t>M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Monocytes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34861" y="3666076"/>
            <a:ext cx="788967" cy="30505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39323">
              <a:spcBef>
                <a:spcPts val="160"/>
              </a:spcBef>
            </a:pPr>
            <a:r>
              <a:rPr sz="599" spc="22" baseline="6944" dirty="0">
                <a:latin typeface="Calibri"/>
                <a:cs typeface="Calibri"/>
              </a:rPr>
              <a:t>E     </a:t>
            </a:r>
            <a:r>
              <a:rPr sz="599" spc="172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Erythroblasts</a:t>
            </a:r>
            <a:endParaRPr sz="549">
              <a:latin typeface="Calibri"/>
              <a:cs typeface="Calibri"/>
            </a:endParaRPr>
          </a:p>
          <a:p>
            <a:pPr marL="38054">
              <a:spcBef>
                <a:spcPts val="70"/>
              </a:spcBef>
            </a:pPr>
            <a:r>
              <a:rPr sz="599" spc="22" baseline="6944" dirty="0">
                <a:latin typeface="Calibri"/>
                <a:cs typeface="Calibri"/>
              </a:rPr>
              <a:t>B 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Blasts</a:t>
            </a:r>
            <a:endParaRPr sz="549">
              <a:latin typeface="Calibri"/>
              <a:cs typeface="Calibri"/>
            </a:endParaRPr>
          </a:p>
          <a:p>
            <a:pPr marL="159828">
              <a:spcBef>
                <a:spcPts val="85"/>
              </a:spcBef>
            </a:pPr>
            <a:r>
              <a:rPr sz="549" spc="10" dirty="0">
                <a:latin typeface="Calibri"/>
                <a:cs typeface="Calibri"/>
              </a:rPr>
              <a:t>Without</a:t>
            </a:r>
            <a:r>
              <a:rPr sz="549" spc="-3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population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46022" y="1006876"/>
            <a:ext cx="1574763" cy="2855249"/>
            <a:chOff x="1442167" y="1008117"/>
            <a:chExt cx="1576705" cy="2858770"/>
          </a:xfrm>
        </p:grpSpPr>
        <p:sp>
          <p:nvSpPr>
            <p:cNvPr id="16" name="object 16"/>
            <p:cNvSpPr/>
            <p:nvPr/>
          </p:nvSpPr>
          <p:spPr>
            <a:xfrm>
              <a:off x="186951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192986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90204" y="1010412"/>
              <a:ext cx="60350" cy="9592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050554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1869516" y="1010411"/>
              <a:ext cx="302260" cy="192405"/>
            </a:xfrm>
            <a:custGeom>
              <a:avLst/>
              <a:gdLst/>
              <a:ahLst/>
              <a:cxnLst/>
              <a:rect l="l" t="t" r="r" b="b"/>
              <a:pathLst>
                <a:path w="302260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302260" h="192405">
                  <a:moveTo>
                    <a:pt x="120688" y="95923"/>
                  </a:moveTo>
                  <a:lnTo>
                    <a:pt x="60350" y="95923"/>
                  </a:lnTo>
                  <a:lnTo>
                    <a:pt x="60350" y="191846"/>
                  </a:lnTo>
                  <a:lnTo>
                    <a:pt x="120688" y="191846"/>
                  </a:lnTo>
                  <a:lnTo>
                    <a:pt x="120688" y="95923"/>
                  </a:lnTo>
                  <a:close/>
                </a:path>
                <a:path w="302260" h="192405">
                  <a:moveTo>
                    <a:pt x="301713" y="0"/>
                  </a:moveTo>
                  <a:lnTo>
                    <a:pt x="241376" y="0"/>
                  </a:lnTo>
                  <a:lnTo>
                    <a:pt x="241376" y="95923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90204" y="1106322"/>
              <a:ext cx="60350" cy="9592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050554" y="110633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1869516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90204" y="1202245"/>
              <a:ext cx="60350" cy="9592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050554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1869516" y="1202245"/>
              <a:ext cx="302260" cy="192405"/>
            </a:xfrm>
            <a:custGeom>
              <a:avLst/>
              <a:gdLst/>
              <a:ahLst/>
              <a:cxnLst/>
              <a:rect l="l" t="t" r="r" b="b"/>
              <a:pathLst>
                <a:path w="302260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302260" h="192405">
                  <a:moveTo>
                    <a:pt x="301713" y="0"/>
                  </a:moveTo>
                  <a:lnTo>
                    <a:pt x="241376" y="0"/>
                  </a:lnTo>
                  <a:lnTo>
                    <a:pt x="241376" y="95923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90204" y="1298168"/>
              <a:ext cx="60350" cy="9592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050554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90204" y="1394091"/>
              <a:ext cx="60350" cy="9592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050554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186951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192986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90204" y="1490014"/>
              <a:ext cx="60350" cy="9592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050554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110892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1869516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990204" y="1585937"/>
              <a:ext cx="60350" cy="95923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050554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110892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1869516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90204" y="1681848"/>
              <a:ext cx="60350" cy="95923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050554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1869516" y="1681848"/>
              <a:ext cx="302260" cy="192405"/>
            </a:xfrm>
            <a:custGeom>
              <a:avLst/>
              <a:gdLst/>
              <a:ahLst/>
              <a:cxnLst/>
              <a:rect l="l" t="t" r="r" b="b"/>
              <a:pathLst>
                <a:path w="302260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302260" h="192405">
                  <a:moveTo>
                    <a:pt x="301713" y="0"/>
                  </a:moveTo>
                  <a:lnTo>
                    <a:pt x="241376" y="0"/>
                  </a:lnTo>
                  <a:lnTo>
                    <a:pt x="241376" y="95923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90204" y="1777771"/>
              <a:ext cx="60350" cy="9592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050554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171242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7" name="object 4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91918" y="1010412"/>
              <a:ext cx="60350" cy="95923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2352268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9" name="object 4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91918" y="1106322"/>
              <a:ext cx="60350" cy="95923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2352268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1" name="object 5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91918" y="1202245"/>
              <a:ext cx="60350" cy="9592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352268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3" name="object 5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91918" y="1298168"/>
              <a:ext cx="60350" cy="95923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352268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5" name="object 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91918" y="1394091"/>
              <a:ext cx="60350" cy="95923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352268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7" name="object 5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91918" y="1490014"/>
              <a:ext cx="60350" cy="9592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2352268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9" name="object 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291918" y="1585937"/>
              <a:ext cx="60350" cy="9592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352268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1" name="object 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91918" y="1681848"/>
              <a:ext cx="60350" cy="95923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352268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231580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91918" y="1777771"/>
              <a:ext cx="60350" cy="9592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352268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990204" y="1873694"/>
              <a:ext cx="60350" cy="9592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2050554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291918" y="1873694"/>
              <a:ext cx="60350" cy="9592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2352268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90204" y="1969617"/>
              <a:ext cx="60350" cy="95923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2050554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171242" y="1969617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3" name="object 7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291918" y="1969617"/>
              <a:ext cx="60350" cy="95923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2352268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1869516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1929866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7" name="object 7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990204" y="2065527"/>
              <a:ext cx="60350" cy="95923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2050554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110892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291918" y="2065527"/>
              <a:ext cx="60350" cy="9592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352268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1869516" y="2161451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3" name="object 8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90204" y="2161451"/>
              <a:ext cx="60350" cy="95923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050554" y="2161451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5" name="object 8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291918" y="2161451"/>
              <a:ext cx="60350" cy="95923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2352268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7" name="object 8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990204" y="2257374"/>
              <a:ext cx="60350" cy="95923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050554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9" name="object 8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91918" y="2257374"/>
              <a:ext cx="60350" cy="95923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352268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1" name="object 9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990204" y="2353297"/>
              <a:ext cx="60350" cy="95923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050554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3" name="object 9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291918" y="2353297"/>
              <a:ext cx="60350" cy="95923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352268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5" name="object 9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990204" y="2449220"/>
              <a:ext cx="60350" cy="95923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050554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171242" y="2449220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8" name="object 9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291918" y="2449220"/>
              <a:ext cx="60350" cy="95923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352268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0" name="object 10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990204" y="2545143"/>
              <a:ext cx="60350" cy="95923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050554" y="2545143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81610" h="96519">
                  <a:moveTo>
                    <a:pt x="181025" y="0"/>
                  </a:moveTo>
                  <a:lnTo>
                    <a:pt x="120688" y="0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231580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3" name="object 10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291918" y="2545143"/>
              <a:ext cx="60350" cy="95923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352268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5" name="object 10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990204" y="2641053"/>
              <a:ext cx="60350" cy="95923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2050554" y="2641053"/>
              <a:ext cx="241935" cy="96520"/>
            </a:xfrm>
            <a:custGeom>
              <a:avLst/>
              <a:gdLst/>
              <a:ahLst/>
              <a:cxnLst/>
              <a:rect l="l" t="t" r="r" b="b"/>
              <a:pathLst>
                <a:path w="24193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241935" h="96519">
                  <a:moveTo>
                    <a:pt x="241363" y="0"/>
                  </a:move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2413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7" name="object 10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291918" y="2641053"/>
              <a:ext cx="60350" cy="95923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2352268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9" name="object 109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990204" y="2736977"/>
              <a:ext cx="60350" cy="95923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2050554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1" name="object 111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291918" y="2736977"/>
              <a:ext cx="60350" cy="95923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2352268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3" name="object 11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990204" y="2832900"/>
              <a:ext cx="60350" cy="95923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2050554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5" name="object 11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291918" y="2832900"/>
              <a:ext cx="60350" cy="95923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2352268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7" name="object 11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990204" y="2928823"/>
              <a:ext cx="60350" cy="95923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2050554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9" name="object 119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291918" y="2928823"/>
              <a:ext cx="60350" cy="95923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352268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869516" y="3024746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19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2" name="object 12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990204" y="3024746"/>
              <a:ext cx="60350" cy="95923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2050554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4" name="object 12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291918" y="3024746"/>
              <a:ext cx="60350" cy="95923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2352268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6" name="object 12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990204" y="3120656"/>
              <a:ext cx="60350" cy="95923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2050554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8" name="object 12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291918" y="3120656"/>
              <a:ext cx="60350" cy="95923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2352268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0" name="object 13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990204" y="3216579"/>
              <a:ext cx="60350" cy="95923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2050554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2" name="object 13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291918" y="3216579"/>
              <a:ext cx="60350" cy="95923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2352268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4" name="object 13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990204" y="3312502"/>
              <a:ext cx="60350" cy="95923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2050554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6" name="object 13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291918" y="3312502"/>
              <a:ext cx="60350" cy="95923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2352268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8" name="object 13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990204" y="3408426"/>
              <a:ext cx="60350" cy="95923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2050554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0" name="object 14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291918" y="3408426"/>
              <a:ext cx="60350" cy="95923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2352268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2" name="object 14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990204" y="3504349"/>
              <a:ext cx="60350" cy="95923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2050554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4" name="object 144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2291918" y="3504349"/>
              <a:ext cx="60350" cy="95923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2352268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6" name="object 146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990204" y="3600259"/>
              <a:ext cx="60350" cy="95923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2050554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8" name="object 148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291918" y="3600259"/>
              <a:ext cx="60350" cy="9592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2352268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809178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869516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DB9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929866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928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990204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CB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050554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110892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171242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DB9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231580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928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291918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CB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352268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47295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1" name="object 16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2533294" y="1010412"/>
              <a:ext cx="60337" cy="95923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2593644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472956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4" name="object 164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533294" y="1106322"/>
              <a:ext cx="60337" cy="95923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2593644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6" name="object 16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2533294" y="1202245"/>
              <a:ext cx="60337" cy="95923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2593644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8" name="object 16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2533294" y="1298168"/>
              <a:ext cx="60337" cy="95923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2593644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472956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1" name="object 171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2533294" y="1394091"/>
              <a:ext cx="60337" cy="95923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2593644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47295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4" name="object 174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2533294" y="1490014"/>
              <a:ext cx="60337" cy="95923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2593644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472956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7" name="object 177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533294" y="1585937"/>
              <a:ext cx="60337" cy="95923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2593644" y="1585937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88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714332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472956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1" name="object 18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533294" y="1681848"/>
              <a:ext cx="60337" cy="95923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2593644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472956" y="1681848"/>
              <a:ext cx="302260" cy="192405"/>
            </a:xfrm>
            <a:custGeom>
              <a:avLst/>
              <a:gdLst/>
              <a:ahLst/>
              <a:cxnLst/>
              <a:rect l="l" t="t" r="r" b="b"/>
              <a:pathLst>
                <a:path w="302260" h="192405">
                  <a:moveTo>
                    <a:pt x="60337" y="95923"/>
                  </a:move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60337" y="95923"/>
                  </a:lnTo>
                  <a:close/>
                </a:path>
                <a:path w="302260" h="192405">
                  <a:moveTo>
                    <a:pt x="301713" y="0"/>
                  </a:moveTo>
                  <a:lnTo>
                    <a:pt x="241376" y="0"/>
                  </a:lnTo>
                  <a:lnTo>
                    <a:pt x="181025" y="0"/>
                  </a:lnTo>
                  <a:lnTo>
                    <a:pt x="181025" y="95923"/>
                  </a:lnTo>
                  <a:lnTo>
                    <a:pt x="241376" y="95923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4" name="object 18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533294" y="1777771"/>
              <a:ext cx="60337" cy="95923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2593644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6" name="object 186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533294" y="1873694"/>
              <a:ext cx="60337" cy="95923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2593644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8" name="object 188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2533294" y="1969617"/>
              <a:ext cx="60337" cy="95923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2593644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0" name="object 19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533294" y="2065527"/>
              <a:ext cx="60337" cy="95923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2593644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2" name="object 192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2533294" y="2161451"/>
              <a:ext cx="60337" cy="95923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2593644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4" name="object 194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2533294" y="2257374"/>
              <a:ext cx="60337" cy="95923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2593644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6" name="object 196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2533294" y="2353297"/>
              <a:ext cx="60337" cy="95923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2593644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8" name="object 198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2533294" y="2449220"/>
              <a:ext cx="60337" cy="95923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2593644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0" name="object 200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2533294" y="2545143"/>
              <a:ext cx="60337" cy="95923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2593644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2774670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3" name="object 203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2895358" y="1010412"/>
              <a:ext cx="60350" cy="95923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2955696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5" name="object 205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2895358" y="1106322"/>
              <a:ext cx="60350" cy="95923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2955696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7" name="object 207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2895358" y="1202245"/>
              <a:ext cx="60350" cy="95923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2955696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9" name="object 209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2895358" y="1298168"/>
              <a:ext cx="60350" cy="95923"/>
            </a:xfrm>
            <a:prstGeom prst="rect">
              <a:avLst/>
            </a:prstGeom>
          </p:spPr>
        </p:pic>
        <p:sp>
          <p:nvSpPr>
            <p:cNvPr id="210" name="object 210"/>
            <p:cNvSpPr/>
            <p:nvPr/>
          </p:nvSpPr>
          <p:spPr>
            <a:xfrm>
              <a:off x="2955696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1" name="object 211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2895358" y="1394091"/>
              <a:ext cx="60350" cy="95923"/>
            </a:xfrm>
            <a:prstGeom prst="rect">
              <a:avLst/>
            </a:prstGeom>
          </p:spPr>
        </p:pic>
        <p:sp>
          <p:nvSpPr>
            <p:cNvPr id="212" name="object 212"/>
            <p:cNvSpPr/>
            <p:nvPr/>
          </p:nvSpPr>
          <p:spPr>
            <a:xfrm>
              <a:off x="2955696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3" name="object 213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2895358" y="1490014"/>
              <a:ext cx="60350" cy="95923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2955696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5" name="object 215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2895358" y="1585937"/>
              <a:ext cx="60350" cy="95923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2955696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7" name="object 217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2895358" y="1681848"/>
              <a:ext cx="60350" cy="95923"/>
            </a:xfrm>
            <a:prstGeom prst="rect">
              <a:avLst/>
            </a:prstGeom>
          </p:spPr>
        </p:pic>
        <p:sp>
          <p:nvSpPr>
            <p:cNvPr id="218" name="object 218"/>
            <p:cNvSpPr/>
            <p:nvPr/>
          </p:nvSpPr>
          <p:spPr>
            <a:xfrm>
              <a:off x="2955696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9" name="object 219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2895358" y="1777771"/>
              <a:ext cx="60350" cy="95923"/>
            </a:xfrm>
            <a:prstGeom prst="rect">
              <a:avLst/>
            </a:prstGeom>
          </p:spPr>
        </p:pic>
        <p:sp>
          <p:nvSpPr>
            <p:cNvPr id="220" name="object 220"/>
            <p:cNvSpPr/>
            <p:nvPr/>
          </p:nvSpPr>
          <p:spPr>
            <a:xfrm>
              <a:off x="2955696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1" name="object 221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2895358" y="1873694"/>
              <a:ext cx="60350" cy="95923"/>
            </a:xfrm>
            <a:prstGeom prst="rect">
              <a:avLst/>
            </a:prstGeom>
          </p:spPr>
        </p:pic>
        <p:sp>
          <p:nvSpPr>
            <p:cNvPr id="222" name="object 222"/>
            <p:cNvSpPr/>
            <p:nvPr/>
          </p:nvSpPr>
          <p:spPr>
            <a:xfrm>
              <a:off x="2955696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3" name="object 223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2895358" y="1969617"/>
              <a:ext cx="60350" cy="95923"/>
            </a:xfrm>
            <a:prstGeom prst="rect">
              <a:avLst/>
            </a:prstGeom>
          </p:spPr>
        </p:pic>
        <p:sp>
          <p:nvSpPr>
            <p:cNvPr id="224" name="object 224"/>
            <p:cNvSpPr/>
            <p:nvPr/>
          </p:nvSpPr>
          <p:spPr>
            <a:xfrm>
              <a:off x="2955696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5" name="object 225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2895358" y="2065527"/>
              <a:ext cx="60350" cy="95923"/>
            </a:xfrm>
            <a:prstGeom prst="rect">
              <a:avLst/>
            </a:prstGeom>
          </p:spPr>
        </p:pic>
        <p:sp>
          <p:nvSpPr>
            <p:cNvPr id="226" name="object 226"/>
            <p:cNvSpPr/>
            <p:nvPr/>
          </p:nvSpPr>
          <p:spPr>
            <a:xfrm>
              <a:off x="2955696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7" name="object 227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895358" y="2161451"/>
              <a:ext cx="60350" cy="95923"/>
            </a:xfrm>
            <a:prstGeom prst="rect">
              <a:avLst/>
            </a:prstGeom>
          </p:spPr>
        </p:pic>
        <p:sp>
          <p:nvSpPr>
            <p:cNvPr id="228" name="object 228"/>
            <p:cNvSpPr/>
            <p:nvPr/>
          </p:nvSpPr>
          <p:spPr>
            <a:xfrm>
              <a:off x="2955696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9" name="object 229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895358" y="2257374"/>
              <a:ext cx="60350" cy="95923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2955696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1" name="object 231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2895358" y="2353297"/>
              <a:ext cx="60350" cy="95923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2955696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3" name="object 233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2895358" y="2449220"/>
              <a:ext cx="60350" cy="95923"/>
            </a:xfrm>
            <a:prstGeom prst="rect">
              <a:avLst/>
            </a:prstGeom>
          </p:spPr>
        </p:pic>
        <p:sp>
          <p:nvSpPr>
            <p:cNvPr id="234" name="object 234"/>
            <p:cNvSpPr/>
            <p:nvPr/>
          </p:nvSpPr>
          <p:spPr>
            <a:xfrm>
              <a:off x="2955696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2835008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6" name="object 236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2895358" y="2545143"/>
              <a:ext cx="60350" cy="95923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2955696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8" name="object 238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2533294" y="2641053"/>
              <a:ext cx="60337" cy="95923"/>
            </a:xfrm>
            <a:prstGeom prst="rect">
              <a:avLst/>
            </a:prstGeom>
          </p:spPr>
        </p:pic>
        <p:sp>
          <p:nvSpPr>
            <p:cNvPr id="239" name="object 239"/>
            <p:cNvSpPr/>
            <p:nvPr/>
          </p:nvSpPr>
          <p:spPr>
            <a:xfrm>
              <a:off x="2593644" y="2641053"/>
              <a:ext cx="302260" cy="96520"/>
            </a:xfrm>
            <a:custGeom>
              <a:avLst/>
              <a:gdLst/>
              <a:ahLst/>
              <a:cxnLst/>
              <a:rect l="l" t="t" r="r" b="b"/>
              <a:pathLst>
                <a:path w="3022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302260" h="96519">
                  <a:moveTo>
                    <a:pt x="301701" y="0"/>
                  </a:moveTo>
                  <a:lnTo>
                    <a:pt x="241363" y="0"/>
                  </a:ln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301701" y="95923"/>
                  </a:lnTo>
                  <a:lnTo>
                    <a:pt x="301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0" name="object 240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2895358" y="2641053"/>
              <a:ext cx="60350" cy="95923"/>
            </a:xfrm>
            <a:prstGeom prst="rect">
              <a:avLst/>
            </a:prstGeom>
          </p:spPr>
        </p:pic>
        <p:sp>
          <p:nvSpPr>
            <p:cNvPr id="241" name="object 241"/>
            <p:cNvSpPr/>
            <p:nvPr/>
          </p:nvSpPr>
          <p:spPr>
            <a:xfrm>
              <a:off x="2955696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2" name="object 242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2533294" y="2736977"/>
              <a:ext cx="60337" cy="95923"/>
            </a:xfrm>
            <a:prstGeom prst="rect">
              <a:avLst/>
            </a:prstGeom>
          </p:spPr>
        </p:pic>
        <p:sp>
          <p:nvSpPr>
            <p:cNvPr id="243" name="object 243"/>
            <p:cNvSpPr/>
            <p:nvPr/>
          </p:nvSpPr>
          <p:spPr>
            <a:xfrm>
              <a:off x="2593644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4" name="object 244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2895358" y="2736977"/>
              <a:ext cx="60350" cy="95923"/>
            </a:xfrm>
            <a:prstGeom prst="rect">
              <a:avLst/>
            </a:prstGeom>
          </p:spPr>
        </p:pic>
        <p:sp>
          <p:nvSpPr>
            <p:cNvPr id="245" name="object 245"/>
            <p:cNvSpPr/>
            <p:nvPr/>
          </p:nvSpPr>
          <p:spPr>
            <a:xfrm>
              <a:off x="2955696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6" name="object 246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2533294" y="2832900"/>
              <a:ext cx="60337" cy="95923"/>
            </a:xfrm>
            <a:prstGeom prst="rect">
              <a:avLst/>
            </a:prstGeom>
          </p:spPr>
        </p:pic>
        <p:sp>
          <p:nvSpPr>
            <p:cNvPr id="247" name="object 247"/>
            <p:cNvSpPr/>
            <p:nvPr/>
          </p:nvSpPr>
          <p:spPr>
            <a:xfrm>
              <a:off x="2593644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8" name="object 248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895358" y="2832900"/>
              <a:ext cx="60350" cy="95923"/>
            </a:xfrm>
            <a:prstGeom prst="rect">
              <a:avLst/>
            </a:prstGeom>
          </p:spPr>
        </p:pic>
        <p:sp>
          <p:nvSpPr>
            <p:cNvPr id="249" name="object 249"/>
            <p:cNvSpPr/>
            <p:nvPr/>
          </p:nvSpPr>
          <p:spPr>
            <a:xfrm>
              <a:off x="2955696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0" name="object 250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2533294" y="2928823"/>
              <a:ext cx="60337" cy="95923"/>
            </a:xfrm>
            <a:prstGeom prst="rect">
              <a:avLst/>
            </a:prstGeom>
          </p:spPr>
        </p:pic>
        <p:sp>
          <p:nvSpPr>
            <p:cNvPr id="251" name="object 251"/>
            <p:cNvSpPr/>
            <p:nvPr/>
          </p:nvSpPr>
          <p:spPr>
            <a:xfrm>
              <a:off x="2593644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2" name="object 252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2895358" y="2928823"/>
              <a:ext cx="60350" cy="95923"/>
            </a:xfrm>
            <a:prstGeom prst="rect">
              <a:avLst/>
            </a:prstGeom>
          </p:spPr>
        </p:pic>
        <p:sp>
          <p:nvSpPr>
            <p:cNvPr id="253" name="object 253"/>
            <p:cNvSpPr/>
            <p:nvPr/>
          </p:nvSpPr>
          <p:spPr>
            <a:xfrm>
              <a:off x="2955696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4" name="object 254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2533294" y="3024746"/>
              <a:ext cx="60337" cy="95923"/>
            </a:xfrm>
            <a:prstGeom prst="rect">
              <a:avLst/>
            </a:prstGeom>
          </p:spPr>
        </p:pic>
        <p:sp>
          <p:nvSpPr>
            <p:cNvPr id="255" name="object 255"/>
            <p:cNvSpPr/>
            <p:nvPr/>
          </p:nvSpPr>
          <p:spPr>
            <a:xfrm>
              <a:off x="2593644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6" name="object 256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2895358" y="3024746"/>
              <a:ext cx="60350" cy="95923"/>
            </a:xfrm>
            <a:prstGeom prst="rect">
              <a:avLst/>
            </a:prstGeom>
          </p:spPr>
        </p:pic>
        <p:sp>
          <p:nvSpPr>
            <p:cNvPr id="257" name="object 257"/>
            <p:cNvSpPr/>
            <p:nvPr/>
          </p:nvSpPr>
          <p:spPr>
            <a:xfrm>
              <a:off x="2955696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8" name="object 258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2533294" y="3120656"/>
              <a:ext cx="60337" cy="95923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2593644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2774670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2835008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2" name="object 262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2895358" y="3120656"/>
              <a:ext cx="60350" cy="95923"/>
            </a:xfrm>
            <a:prstGeom prst="rect">
              <a:avLst/>
            </a:prstGeom>
          </p:spPr>
        </p:pic>
        <p:sp>
          <p:nvSpPr>
            <p:cNvPr id="263" name="object 263"/>
            <p:cNvSpPr/>
            <p:nvPr/>
          </p:nvSpPr>
          <p:spPr>
            <a:xfrm>
              <a:off x="2955696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4" name="object 264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2533294" y="3216579"/>
              <a:ext cx="60337" cy="95923"/>
            </a:xfrm>
            <a:prstGeom prst="rect">
              <a:avLst/>
            </a:prstGeom>
          </p:spPr>
        </p:pic>
        <p:sp>
          <p:nvSpPr>
            <p:cNvPr id="265" name="object 265"/>
            <p:cNvSpPr/>
            <p:nvPr/>
          </p:nvSpPr>
          <p:spPr>
            <a:xfrm>
              <a:off x="2593644" y="3216579"/>
              <a:ext cx="302260" cy="96520"/>
            </a:xfrm>
            <a:custGeom>
              <a:avLst/>
              <a:gdLst/>
              <a:ahLst/>
              <a:cxnLst/>
              <a:rect l="l" t="t" r="r" b="b"/>
              <a:pathLst>
                <a:path w="3022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302260" h="96520">
                  <a:moveTo>
                    <a:pt x="301701" y="0"/>
                  </a:moveTo>
                  <a:lnTo>
                    <a:pt x="241363" y="0"/>
                  </a:lnTo>
                  <a:lnTo>
                    <a:pt x="181025" y="0"/>
                  </a:lnTo>
                  <a:lnTo>
                    <a:pt x="181025" y="95923"/>
                  </a:lnTo>
                  <a:lnTo>
                    <a:pt x="241363" y="95923"/>
                  </a:lnTo>
                  <a:lnTo>
                    <a:pt x="301701" y="95923"/>
                  </a:lnTo>
                  <a:lnTo>
                    <a:pt x="301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6" name="object 266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895358" y="3216579"/>
              <a:ext cx="60350" cy="95923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2955696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8" name="object 268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533294" y="3312502"/>
              <a:ext cx="60337" cy="95923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2593644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0" name="object 270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895358" y="3312502"/>
              <a:ext cx="60350" cy="95923"/>
            </a:xfrm>
            <a:prstGeom prst="rect">
              <a:avLst/>
            </a:prstGeom>
          </p:spPr>
        </p:pic>
        <p:pic>
          <p:nvPicPr>
            <p:cNvPr id="271" name="object 271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2533294" y="3408426"/>
              <a:ext cx="60337" cy="95923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2593644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2714333" y="3408425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2835008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5" name="object 275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895358" y="3408426"/>
              <a:ext cx="60350" cy="95923"/>
            </a:xfrm>
            <a:prstGeom prst="rect">
              <a:avLst/>
            </a:prstGeom>
          </p:spPr>
        </p:pic>
        <p:sp>
          <p:nvSpPr>
            <p:cNvPr id="276" name="object 276"/>
            <p:cNvSpPr/>
            <p:nvPr/>
          </p:nvSpPr>
          <p:spPr>
            <a:xfrm>
              <a:off x="2955696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7" name="object 277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2533294" y="3504349"/>
              <a:ext cx="60337" cy="95923"/>
            </a:xfrm>
            <a:prstGeom prst="rect">
              <a:avLst/>
            </a:prstGeom>
          </p:spPr>
        </p:pic>
        <p:sp>
          <p:nvSpPr>
            <p:cNvPr id="278" name="object 278"/>
            <p:cNvSpPr/>
            <p:nvPr/>
          </p:nvSpPr>
          <p:spPr>
            <a:xfrm>
              <a:off x="2593644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2714333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2835008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1" name="object 281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2895358" y="3504349"/>
              <a:ext cx="60350" cy="95923"/>
            </a:xfrm>
            <a:prstGeom prst="rect">
              <a:avLst/>
            </a:prstGeom>
          </p:spPr>
        </p:pic>
        <p:sp>
          <p:nvSpPr>
            <p:cNvPr id="282" name="object 282"/>
            <p:cNvSpPr/>
            <p:nvPr/>
          </p:nvSpPr>
          <p:spPr>
            <a:xfrm>
              <a:off x="2955696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3" name="object 283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2533294" y="3600259"/>
              <a:ext cx="60337" cy="95923"/>
            </a:xfrm>
            <a:prstGeom prst="rect">
              <a:avLst/>
            </a:prstGeom>
          </p:spPr>
        </p:pic>
        <p:sp>
          <p:nvSpPr>
            <p:cNvPr id="284" name="object 284"/>
            <p:cNvSpPr/>
            <p:nvPr/>
          </p:nvSpPr>
          <p:spPr>
            <a:xfrm>
              <a:off x="2593644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5" name="object 285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2895358" y="3600259"/>
              <a:ext cx="60350" cy="95923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2955696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2412606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2472956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DB9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2533294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928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2593644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CB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2653982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50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50" y="72148"/>
                  </a:lnTo>
                  <a:lnTo>
                    <a:pt x="60350" y="0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2714332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BEC1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2774670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DB9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2835008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928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2895358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00CB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6" name="object 296"/>
            <p:cNvSpPr/>
            <p:nvPr/>
          </p:nvSpPr>
          <p:spPr>
            <a:xfrm>
              <a:off x="2955696" y="3696182"/>
              <a:ext cx="60960" cy="72390"/>
            </a:xfrm>
            <a:custGeom>
              <a:avLst/>
              <a:gdLst/>
              <a:ahLst/>
              <a:cxnLst/>
              <a:rect l="l" t="t" r="r" b="b"/>
              <a:pathLst>
                <a:path w="60960" h="72389">
                  <a:moveTo>
                    <a:pt x="60337" y="0"/>
                  </a:moveTo>
                  <a:lnTo>
                    <a:pt x="0" y="0"/>
                  </a:lnTo>
                  <a:lnTo>
                    <a:pt x="0" y="72148"/>
                  </a:lnTo>
                  <a:lnTo>
                    <a:pt x="60337" y="72148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A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7" name="object 297"/>
            <p:cNvSpPr/>
            <p:nvPr/>
          </p:nvSpPr>
          <p:spPr>
            <a:xfrm>
              <a:off x="1809178" y="3768344"/>
              <a:ext cx="905510" cy="96520"/>
            </a:xfrm>
            <a:custGeom>
              <a:avLst/>
              <a:gdLst/>
              <a:ahLst/>
              <a:cxnLst/>
              <a:rect l="l" t="t" r="r" b="b"/>
              <a:pathLst>
                <a:path w="905510" h="96520">
                  <a:moveTo>
                    <a:pt x="301713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301713" y="95923"/>
                  </a:lnTo>
                  <a:lnTo>
                    <a:pt x="301713" y="0"/>
                  </a:lnTo>
                  <a:close/>
                </a:path>
                <a:path w="905510" h="96520">
                  <a:moveTo>
                    <a:pt x="905141" y="0"/>
                  </a:moveTo>
                  <a:lnTo>
                    <a:pt x="603427" y="0"/>
                  </a:lnTo>
                  <a:lnTo>
                    <a:pt x="603427" y="95923"/>
                  </a:lnTo>
                  <a:lnTo>
                    <a:pt x="905141" y="95923"/>
                  </a:lnTo>
                  <a:lnTo>
                    <a:pt x="905141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8" name="object 298"/>
            <p:cNvSpPr/>
            <p:nvPr/>
          </p:nvSpPr>
          <p:spPr>
            <a:xfrm>
              <a:off x="1809178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9" name="object 299"/>
            <p:cNvSpPr/>
            <p:nvPr/>
          </p:nvSpPr>
          <p:spPr>
            <a:xfrm>
              <a:off x="1869521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0" name="object 300"/>
            <p:cNvSpPr/>
            <p:nvPr/>
          </p:nvSpPr>
          <p:spPr>
            <a:xfrm>
              <a:off x="1929864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1" name="object 301"/>
            <p:cNvSpPr/>
            <p:nvPr/>
          </p:nvSpPr>
          <p:spPr>
            <a:xfrm>
              <a:off x="1990208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2" name="object 302"/>
            <p:cNvSpPr/>
            <p:nvPr/>
          </p:nvSpPr>
          <p:spPr>
            <a:xfrm>
              <a:off x="2050550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3" name="object 303"/>
            <p:cNvSpPr/>
            <p:nvPr/>
          </p:nvSpPr>
          <p:spPr>
            <a:xfrm>
              <a:off x="2110894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2171237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2231581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2291924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2352267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8" name="object 308"/>
            <p:cNvSpPr/>
            <p:nvPr/>
          </p:nvSpPr>
          <p:spPr>
            <a:xfrm>
              <a:off x="2412611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9" name="object 309"/>
            <p:cNvSpPr/>
            <p:nvPr/>
          </p:nvSpPr>
          <p:spPr>
            <a:xfrm>
              <a:off x="2472954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0" name="object 310"/>
            <p:cNvSpPr/>
            <p:nvPr/>
          </p:nvSpPr>
          <p:spPr>
            <a:xfrm>
              <a:off x="2533298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2593641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2" name="object 312"/>
            <p:cNvSpPr/>
            <p:nvPr/>
          </p:nvSpPr>
          <p:spPr>
            <a:xfrm>
              <a:off x="2653983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271432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2774670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2835014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2895357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2955700" y="3693894"/>
              <a:ext cx="0" cy="76835"/>
            </a:xfrm>
            <a:custGeom>
              <a:avLst/>
              <a:gdLst/>
              <a:ahLst/>
              <a:cxnLst/>
              <a:rect l="l" t="t" r="r" b="b"/>
              <a:pathLst>
                <a:path h="76835">
                  <a:moveTo>
                    <a:pt x="0" y="0"/>
                  </a:moveTo>
                  <a:lnTo>
                    <a:pt x="0" y="76746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8" name="object 318"/>
            <p:cNvSpPr/>
            <p:nvPr/>
          </p:nvSpPr>
          <p:spPr>
            <a:xfrm>
              <a:off x="1442167" y="1106331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9" name="object 319"/>
            <p:cNvSpPr/>
            <p:nvPr/>
          </p:nvSpPr>
          <p:spPr>
            <a:xfrm>
              <a:off x="1442167" y="1202251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0" name="object 320"/>
            <p:cNvSpPr/>
            <p:nvPr/>
          </p:nvSpPr>
          <p:spPr>
            <a:xfrm>
              <a:off x="1442167" y="1298172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1442167" y="1394093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2" name="object 322"/>
            <p:cNvSpPr/>
            <p:nvPr/>
          </p:nvSpPr>
          <p:spPr>
            <a:xfrm>
              <a:off x="1442167" y="1490013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3" name="object 323"/>
            <p:cNvSpPr/>
            <p:nvPr/>
          </p:nvSpPr>
          <p:spPr>
            <a:xfrm>
              <a:off x="1442167" y="1585934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442167" y="1681854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442167" y="1777775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6" name="object 326"/>
            <p:cNvSpPr/>
            <p:nvPr/>
          </p:nvSpPr>
          <p:spPr>
            <a:xfrm>
              <a:off x="1442167" y="1873695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7" name="object 327"/>
            <p:cNvSpPr/>
            <p:nvPr/>
          </p:nvSpPr>
          <p:spPr>
            <a:xfrm>
              <a:off x="1442167" y="1969616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1442167" y="2065536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1442167" y="2161457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1442167" y="2257378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1442167" y="2353298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1442167" y="2449219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1442167" y="2545139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1442167" y="2641060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442167" y="2736980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1442167" y="2832901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1442167" y="2928822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1442167" y="3024742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1442167" y="3120663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1442167" y="3216583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1442167" y="3312504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1442167" y="3408424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1442167" y="3504346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1442167" y="3600265"/>
              <a:ext cx="369570" cy="0"/>
            </a:xfrm>
            <a:custGeom>
              <a:avLst/>
              <a:gdLst/>
              <a:ahLst/>
              <a:cxnLst/>
              <a:rect l="l" t="t" r="r" b="b"/>
              <a:pathLst>
                <a:path w="369569">
                  <a:moveTo>
                    <a:pt x="0" y="0"/>
                  </a:moveTo>
                  <a:lnTo>
                    <a:pt x="36930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1442167" y="3696186"/>
              <a:ext cx="1576705" cy="0"/>
            </a:xfrm>
            <a:custGeom>
              <a:avLst/>
              <a:gdLst/>
              <a:ahLst/>
              <a:cxnLst/>
              <a:rect l="l" t="t" r="r" b="b"/>
              <a:pathLst>
                <a:path w="1576705">
                  <a:moveTo>
                    <a:pt x="0" y="0"/>
                  </a:moveTo>
                  <a:lnTo>
                    <a:pt x="1576171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1806884" y="3768341"/>
              <a:ext cx="1211580" cy="0"/>
            </a:xfrm>
            <a:custGeom>
              <a:avLst/>
              <a:gdLst/>
              <a:ahLst/>
              <a:cxnLst/>
              <a:rect l="l" t="t" r="r" b="b"/>
              <a:pathLst>
                <a:path w="1211580">
                  <a:moveTo>
                    <a:pt x="0" y="0"/>
                  </a:moveTo>
                  <a:lnTo>
                    <a:pt x="121145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1444461" y="1008117"/>
              <a:ext cx="0" cy="2690495"/>
            </a:xfrm>
            <a:custGeom>
              <a:avLst/>
              <a:gdLst/>
              <a:ahLst/>
              <a:cxnLst/>
              <a:rect l="l" t="t" r="r" b="b"/>
              <a:pathLst>
                <a:path h="2690495">
                  <a:moveTo>
                    <a:pt x="0" y="0"/>
                  </a:moveTo>
                  <a:lnTo>
                    <a:pt x="0" y="2690368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3016044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1442167" y="1010409"/>
              <a:ext cx="1576705" cy="0"/>
            </a:xfrm>
            <a:custGeom>
              <a:avLst/>
              <a:gdLst/>
              <a:ahLst/>
              <a:cxnLst/>
              <a:rect l="l" t="t" r="r" b="b"/>
              <a:pathLst>
                <a:path w="1576705">
                  <a:moveTo>
                    <a:pt x="0" y="0"/>
                  </a:moveTo>
                  <a:lnTo>
                    <a:pt x="1576171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0" name="object 350"/>
            <p:cNvSpPr/>
            <p:nvPr/>
          </p:nvSpPr>
          <p:spPr>
            <a:xfrm>
              <a:off x="1806884" y="3864261"/>
              <a:ext cx="1211580" cy="0"/>
            </a:xfrm>
            <a:custGeom>
              <a:avLst/>
              <a:gdLst/>
              <a:ahLst/>
              <a:cxnLst/>
              <a:rect l="l" t="t" r="r" b="b"/>
              <a:pathLst>
                <a:path w="1211580">
                  <a:moveTo>
                    <a:pt x="0" y="0"/>
                  </a:moveTo>
                  <a:lnTo>
                    <a:pt x="1211453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1" name="object 351"/>
          <p:cNvSpPr txBox="1"/>
          <p:nvPr/>
        </p:nvSpPr>
        <p:spPr>
          <a:xfrm>
            <a:off x="1499291" y="997961"/>
            <a:ext cx="261932" cy="1269704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051" marR="5074" algn="ctr">
              <a:lnSpc>
                <a:spcPct val="157400"/>
              </a:lnSpc>
              <a:spcBef>
                <a:spcPts val="80"/>
              </a:spcBef>
            </a:pPr>
            <a:r>
              <a:rPr sz="400" b="1" spc="15" dirty="0">
                <a:latin typeface="Arial"/>
                <a:cs typeface="Arial"/>
              </a:rPr>
              <a:t>ASXL1 </a:t>
            </a:r>
            <a:r>
              <a:rPr sz="400" b="1" spc="20" dirty="0">
                <a:latin typeface="Arial"/>
                <a:cs typeface="Arial"/>
              </a:rPr>
              <a:t> BCOR </a:t>
            </a:r>
            <a:r>
              <a:rPr sz="400" b="1" spc="25" dirty="0">
                <a:latin typeface="Arial"/>
                <a:cs typeface="Arial"/>
              </a:rPr>
              <a:t> </a:t>
            </a:r>
            <a:r>
              <a:rPr sz="400" b="1" spc="20" dirty="0">
                <a:latin typeface="Arial"/>
                <a:cs typeface="Arial"/>
              </a:rPr>
              <a:t>CBL </a:t>
            </a:r>
            <a:r>
              <a:rPr sz="400" b="1" spc="25" dirty="0">
                <a:latin typeface="Arial"/>
                <a:cs typeface="Arial"/>
              </a:rPr>
              <a:t> </a:t>
            </a:r>
            <a:r>
              <a:rPr sz="400" b="1" spc="20" dirty="0">
                <a:latin typeface="Arial"/>
                <a:cs typeface="Arial"/>
              </a:rPr>
              <a:t>CEBPA </a:t>
            </a:r>
            <a:r>
              <a:rPr sz="400" b="1" spc="25" dirty="0">
                <a:latin typeface="Arial"/>
                <a:cs typeface="Arial"/>
              </a:rPr>
              <a:t> </a:t>
            </a:r>
            <a:r>
              <a:rPr sz="400" b="1" spc="15" dirty="0">
                <a:latin typeface="Arial"/>
                <a:cs typeface="Arial"/>
              </a:rPr>
              <a:t>CSF3R </a:t>
            </a:r>
            <a:r>
              <a:rPr sz="400" b="1" spc="20" dirty="0">
                <a:latin typeface="Arial"/>
                <a:cs typeface="Arial"/>
              </a:rPr>
              <a:t> </a:t>
            </a:r>
            <a:r>
              <a:rPr sz="400" b="1" spc="25" dirty="0">
                <a:latin typeface="Arial"/>
                <a:cs typeface="Arial"/>
              </a:rPr>
              <a:t>DNM</a:t>
            </a:r>
            <a:r>
              <a:rPr sz="400" b="1" spc="15" dirty="0">
                <a:latin typeface="Arial"/>
                <a:cs typeface="Arial"/>
              </a:rPr>
              <a:t>T3A  ETV6 </a:t>
            </a:r>
            <a:r>
              <a:rPr sz="400" b="1" spc="20" dirty="0">
                <a:latin typeface="Arial"/>
                <a:cs typeface="Arial"/>
              </a:rPr>
              <a:t> </a:t>
            </a:r>
            <a:r>
              <a:rPr sz="400" b="1" spc="15" dirty="0">
                <a:latin typeface="Arial"/>
                <a:cs typeface="Arial"/>
              </a:rPr>
              <a:t>EZH2 </a:t>
            </a:r>
            <a:r>
              <a:rPr sz="400" b="1" spc="20" dirty="0">
                <a:latin typeface="Arial"/>
                <a:cs typeface="Arial"/>
              </a:rPr>
              <a:t> </a:t>
            </a:r>
            <a:r>
              <a:rPr sz="400" b="1" spc="10" dirty="0">
                <a:latin typeface="Arial"/>
                <a:cs typeface="Arial"/>
              </a:rPr>
              <a:t>FLT3 </a:t>
            </a:r>
            <a:r>
              <a:rPr sz="400" b="1" spc="15" dirty="0">
                <a:latin typeface="Arial"/>
                <a:cs typeface="Arial"/>
              </a:rPr>
              <a:t> FLT</a:t>
            </a:r>
            <a:r>
              <a:rPr sz="400" b="1" spc="10" dirty="0">
                <a:latin typeface="Arial"/>
                <a:cs typeface="Arial"/>
              </a:rPr>
              <a:t>3-</a:t>
            </a:r>
            <a:r>
              <a:rPr sz="400" b="1" spc="5" dirty="0">
                <a:latin typeface="Arial"/>
                <a:cs typeface="Arial"/>
              </a:rPr>
              <a:t>ITD  </a:t>
            </a:r>
            <a:r>
              <a:rPr sz="400" b="1" spc="15" dirty="0">
                <a:latin typeface="Arial"/>
                <a:cs typeface="Arial"/>
              </a:rPr>
              <a:t>IDH1 </a:t>
            </a:r>
            <a:r>
              <a:rPr sz="400" b="1" spc="20" dirty="0">
                <a:latin typeface="Arial"/>
                <a:cs typeface="Arial"/>
              </a:rPr>
              <a:t> </a:t>
            </a:r>
            <a:r>
              <a:rPr sz="400" b="1" spc="15" dirty="0">
                <a:latin typeface="Arial"/>
                <a:cs typeface="Arial"/>
              </a:rPr>
              <a:t>IDH2 </a:t>
            </a:r>
            <a:r>
              <a:rPr sz="400" b="1" spc="20" dirty="0">
                <a:latin typeface="Arial"/>
                <a:cs typeface="Arial"/>
              </a:rPr>
              <a:t> JAK2</a:t>
            </a:r>
            <a:endParaRPr sz="4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1539356" y="2270836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KRAS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1565684" y="2367565"/>
            <a:ext cx="12937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N</a:t>
            </a:r>
            <a:r>
              <a:rPr sz="400" b="1" spc="10" dirty="0">
                <a:latin typeface="Arial"/>
                <a:cs typeface="Arial"/>
              </a:rPr>
              <a:t>F1</a:t>
            </a:r>
            <a:endParaRPr sz="400">
              <a:latin typeface="Arial"/>
              <a:cs typeface="Arial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1541061" y="2464295"/>
            <a:ext cx="17884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N</a:t>
            </a:r>
            <a:r>
              <a:rPr sz="400" b="1" spc="15" dirty="0">
                <a:latin typeface="Arial"/>
                <a:cs typeface="Arial"/>
              </a:rPr>
              <a:t>P</a:t>
            </a:r>
            <a:r>
              <a:rPr sz="400" b="1" spc="20" dirty="0">
                <a:latin typeface="Arial"/>
                <a:cs typeface="Arial"/>
              </a:rPr>
              <a:t>M1</a:t>
            </a:r>
            <a:endParaRPr sz="400">
              <a:latin typeface="Arial"/>
              <a:cs typeface="Arial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1539356" y="2558826"/>
            <a:ext cx="182655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NRAS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1547381" y="2655556"/>
            <a:ext cx="165531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P</a:t>
            </a:r>
            <a:r>
              <a:rPr sz="400" b="1" spc="20" dirty="0">
                <a:latin typeface="Arial"/>
                <a:cs typeface="Arial"/>
              </a:rPr>
              <a:t>H</a:t>
            </a:r>
            <a:r>
              <a:rPr sz="400" b="1" spc="10" dirty="0">
                <a:latin typeface="Arial"/>
                <a:cs typeface="Arial"/>
              </a:rPr>
              <a:t>F6</a:t>
            </a:r>
            <a:endParaRPr sz="400">
              <a:latin typeface="Arial"/>
              <a:cs typeface="Arial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1522759" y="2750087"/>
            <a:ext cx="21563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PPM1D</a:t>
            </a:r>
            <a:endParaRPr sz="400">
              <a:latin typeface="Arial"/>
              <a:cs typeface="Arial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1523913" y="2846817"/>
            <a:ext cx="213097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RUN</a:t>
            </a:r>
            <a:r>
              <a:rPr sz="400" b="1" spc="15" dirty="0">
                <a:latin typeface="Arial"/>
                <a:cs typeface="Arial"/>
              </a:rPr>
              <a:t>X1</a:t>
            </a:r>
            <a:endParaRPr sz="400">
              <a:latin typeface="Arial"/>
              <a:cs typeface="Arial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1510723" y="2941349"/>
            <a:ext cx="239733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SE</a:t>
            </a:r>
            <a:r>
              <a:rPr sz="400" b="1" spc="15" dirty="0">
                <a:latin typeface="Arial"/>
                <a:cs typeface="Arial"/>
              </a:rPr>
              <a:t>T</a:t>
            </a:r>
            <a:r>
              <a:rPr sz="400" b="1" spc="20" dirty="0">
                <a:latin typeface="Arial"/>
                <a:cs typeface="Arial"/>
              </a:rPr>
              <a:t>BP1</a:t>
            </a:r>
            <a:endParaRPr sz="40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1531882" y="3038078"/>
            <a:ext cx="19724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SF</a:t>
            </a:r>
            <a:r>
              <a:rPr sz="400" b="1" spc="20" dirty="0">
                <a:latin typeface="Arial"/>
                <a:cs typeface="Arial"/>
              </a:rPr>
              <a:t>3B1</a:t>
            </a:r>
            <a:endParaRPr sz="4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1528475" y="3134808"/>
            <a:ext cx="204218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S</a:t>
            </a:r>
            <a:r>
              <a:rPr sz="400" b="1" spc="20" dirty="0">
                <a:latin typeface="Arial"/>
                <a:cs typeface="Arial"/>
              </a:rPr>
              <a:t>H2B3</a:t>
            </a:r>
            <a:endParaRPr sz="400">
              <a:latin typeface="Arial"/>
              <a:cs typeface="Arial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1529024" y="3229339"/>
            <a:ext cx="202950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SRS</a:t>
            </a:r>
            <a:r>
              <a:rPr sz="400" b="1" spc="15" dirty="0">
                <a:latin typeface="Arial"/>
                <a:cs typeface="Arial"/>
              </a:rPr>
              <a:t>F2</a:t>
            </a:r>
            <a:endParaRPr sz="4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1526167" y="3326069"/>
            <a:ext cx="20802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ST</a:t>
            </a:r>
            <a:r>
              <a:rPr sz="400" b="1" spc="20" dirty="0">
                <a:latin typeface="Arial"/>
                <a:cs typeface="Arial"/>
              </a:rPr>
              <a:t>A</a:t>
            </a:r>
            <a:r>
              <a:rPr sz="400" b="1" spc="15" dirty="0">
                <a:latin typeface="Arial"/>
                <a:cs typeface="Arial"/>
              </a:rPr>
              <a:t>G2</a:t>
            </a:r>
            <a:endParaRPr sz="4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1550789" y="3420601"/>
            <a:ext cx="15918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T</a:t>
            </a:r>
            <a:r>
              <a:rPr sz="400" b="1" spc="20" dirty="0">
                <a:latin typeface="Arial"/>
                <a:cs typeface="Arial"/>
              </a:rPr>
              <a:t>E</a:t>
            </a:r>
            <a:r>
              <a:rPr sz="400" b="1" spc="10" dirty="0">
                <a:latin typeface="Arial"/>
                <a:cs typeface="Arial"/>
              </a:rPr>
              <a:t>T2</a:t>
            </a:r>
            <a:endParaRPr sz="4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1551943" y="3517330"/>
            <a:ext cx="15728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15" dirty="0">
                <a:latin typeface="Arial"/>
                <a:cs typeface="Arial"/>
              </a:rPr>
              <a:t>TP53</a:t>
            </a:r>
            <a:endParaRPr sz="40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1559967" y="3614060"/>
            <a:ext cx="14079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b="1" spc="20" dirty="0">
                <a:latin typeface="Arial"/>
                <a:cs typeface="Arial"/>
              </a:rPr>
              <a:t>WT</a:t>
            </a:r>
            <a:r>
              <a:rPr sz="400" b="1" spc="15" dirty="0">
                <a:latin typeface="Arial"/>
                <a:cs typeface="Arial"/>
              </a:rPr>
              <a:t>1</a:t>
            </a:r>
            <a:endParaRPr sz="400">
              <a:latin typeface="Arial"/>
              <a:cs typeface="Arial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1816290" y="3678030"/>
            <a:ext cx="1201209" cy="174063"/>
          </a:xfrm>
          <a:prstGeom prst="rect">
            <a:avLst/>
          </a:prstGeom>
        </p:spPr>
        <p:txBody>
          <a:bodyPr vert="horz" wrap="square" lIns="0" tIns="22832" rIns="0" bIns="0" rtlCol="0">
            <a:spAutoFit/>
          </a:bodyPr>
          <a:lstStyle/>
          <a:p>
            <a:pPr marL="12685">
              <a:spcBef>
                <a:spcPts val="180"/>
              </a:spcBef>
            </a:pPr>
            <a:r>
              <a:rPr sz="350" b="1" spc="5" dirty="0">
                <a:latin typeface="Arial"/>
                <a:cs typeface="Arial"/>
              </a:rPr>
              <a:t>T </a:t>
            </a:r>
            <a:r>
              <a:rPr sz="350" b="1" spc="2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 </a:t>
            </a:r>
            <a:r>
              <a:rPr sz="350" b="1" spc="2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 </a:t>
            </a:r>
            <a:r>
              <a:rPr sz="350" b="1" spc="3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 </a:t>
            </a:r>
            <a:r>
              <a:rPr sz="350" b="1" spc="3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 </a:t>
            </a:r>
            <a:r>
              <a:rPr sz="350" b="1" spc="2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 </a:t>
            </a:r>
            <a:r>
              <a:rPr sz="350" b="1" spc="3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 </a:t>
            </a:r>
            <a:r>
              <a:rPr sz="350" b="1" spc="2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 </a:t>
            </a:r>
            <a:r>
              <a:rPr sz="350" b="1" spc="2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 </a:t>
            </a:r>
            <a:r>
              <a:rPr sz="350" b="1" spc="3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T </a:t>
            </a:r>
            <a:r>
              <a:rPr sz="350" b="1" spc="2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N</a:t>
            </a:r>
            <a:r>
              <a:rPr sz="350" b="1" spc="9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M</a:t>
            </a:r>
            <a:r>
              <a:rPr sz="350" b="1" spc="100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E </a:t>
            </a:r>
            <a:r>
              <a:rPr sz="350" b="1" spc="25" dirty="0">
                <a:latin typeface="Arial"/>
                <a:cs typeface="Arial"/>
              </a:rPr>
              <a:t> </a:t>
            </a: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  <a:p>
            <a:pPr marL="64058">
              <a:spcBef>
                <a:spcPts val="145"/>
              </a:spcBef>
              <a:tabLst>
                <a:tab pos="365321" algn="l"/>
                <a:tab pos="666584" algn="l"/>
                <a:tab pos="967847" algn="l"/>
              </a:tabLst>
            </a:pPr>
            <a:r>
              <a:rPr sz="549" spc="10" dirty="0">
                <a:latin typeface="Arial"/>
                <a:cs typeface="Arial"/>
              </a:rPr>
              <a:t>pt.10	pt.11	pt.12	pt.13</a:t>
            </a:r>
            <a:endParaRPr sz="549">
              <a:latin typeface="Arial"/>
              <a:cs typeface="Arial"/>
            </a:endParaRPr>
          </a:p>
        </p:txBody>
      </p:sp>
      <p:pic>
        <p:nvPicPr>
          <p:cNvPr id="368" name="object 368"/>
          <p:cNvPicPr/>
          <p:nvPr/>
        </p:nvPicPr>
        <p:blipFill>
          <a:blip r:embed="rId118" cstate="print"/>
          <a:stretch>
            <a:fillRect/>
          </a:stretch>
        </p:blipFill>
        <p:spPr>
          <a:xfrm>
            <a:off x="3110069" y="960081"/>
            <a:ext cx="217641" cy="2981020"/>
          </a:xfrm>
          <a:prstGeom prst="rect">
            <a:avLst/>
          </a:prstGeom>
        </p:spPr>
      </p:pic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8228"/>
            <a:ext cx="6595179" cy="3040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327678" y="652814"/>
            <a:ext cx="149231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3.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Clonal</a:t>
            </a:r>
            <a:r>
              <a:rPr sz="1298" b="1" spc="-20" dirty="0">
                <a:solidFill>
                  <a:srgbClr val="9C233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evolution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1676" y="2826786"/>
            <a:ext cx="173814" cy="479176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7167956" y="2800278"/>
            <a:ext cx="205487" cy="502935"/>
          </a:xfrm>
          <a:prstGeom prst="rect">
            <a:avLst/>
          </a:prstGeom>
        </p:spPr>
        <p:txBody>
          <a:bodyPr vert="horz" wrap="square" lIns="0" tIns="31076" rIns="0" bIns="0" rtlCol="0">
            <a:spAutoFit/>
          </a:bodyPr>
          <a:lstStyle/>
          <a:p>
            <a:pPr marL="12685">
              <a:spcBef>
                <a:spcPts val="244"/>
              </a:spcBef>
            </a:pPr>
            <a:r>
              <a:rPr sz="499" spc="-5" dirty="0">
                <a:latin typeface="Calibri"/>
                <a:cs typeface="Calibri"/>
              </a:rPr>
              <a:t>80-100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60-80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60"/>
              </a:spcBef>
            </a:pPr>
            <a:r>
              <a:rPr sz="499" spc="-5" dirty="0">
                <a:latin typeface="Calibri"/>
                <a:cs typeface="Calibri"/>
              </a:rPr>
              <a:t>40-60</a:t>
            </a:r>
            <a:endParaRPr sz="499">
              <a:latin typeface="Calibri"/>
              <a:cs typeface="Calibri"/>
            </a:endParaRPr>
          </a:p>
          <a:p>
            <a:pPr marL="12685">
              <a:spcBef>
                <a:spcPts val="145"/>
              </a:spcBef>
            </a:pPr>
            <a:r>
              <a:rPr sz="499" spc="-5" dirty="0">
                <a:latin typeface="Calibri"/>
                <a:cs typeface="Calibri"/>
              </a:rPr>
              <a:t>20-40</a:t>
            </a:r>
            <a:endParaRPr sz="499">
              <a:latin typeface="Calibri"/>
              <a:cs typeface="Calibri"/>
            </a:endParaRPr>
          </a:p>
          <a:p>
            <a:pPr marL="27272">
              <a:spcBef>
                <a:spcPts val="165"/>
              </a:spcBef>
            </a:pPr>
            <a:r>
              <a:rPr sz="499" spc="-5" dirty="0">
                <a:latin typeface="Calibri"/>
                <a:cs typeface="Calibri"/>
              </a:rPr>
              <a:t>0-20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2843" y="2295745"/>
            <a:ext cx="4126222" cy="52513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86256">
              <a:spcBef>
                <a:spcPts val="105"/>
              </a:spcBef>
            </a:pPr>
            <a:r>
              <a:rPr sz="1149" b="1" spc="-5" dirty="0">
                <a:solidFill>
                  <a:srgbClr val="CF8548"/>
                </a:solidFill>
                <a:latin typeface="Arial"/>
                <a:cs typeface="Arial"/>
              </a:rPr>
              <a:t>3.</a:t>
            </a:r>
            <a:r>
              <a:rPr sz="1149" b="1" spc="10" dirty="0">
                <a:solidFill>
                  <a:srgbClr val="CF8548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CF8548"/>
                </a:solidFill>
                <a:latin typeface="Arial"/>
                <a:cs typeface="Arial"/>
              </a:rPr>
              <a:t>Clonal</a:t>
            </a:r>
            <a:r>
              <a:rPr sz="1149" b="1" spc="10" dirty="0">
                <a:solidFill>
                  <a:srgbClr val="CF8548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CF8548"/>
                </a:solidFill>
                <a:latin typeface="Arial"/>
                <a:cs typeface="Arial"/>
              </a:rPr>
              <a:t>evolution</a:t>
            </a:r>
            <a:r>
              <a:rPr sz="1149" b="1" spc="5" dirty="0">
                <a:solidFill>
                  <a:srgbClr val="CF8548"/>
                </a:solidFill>
                <a:latin typeface="Arial"/>
                <a:cs typeface="Arial"/>
              </a:rPr>
              <a:t> </a:t>
            </a:r>
            <a:r>
              <a:rPr sz="1149" b="1" spc="-5" dirty="0">
                <a:solidFill>
                  <a:srgbClr val="CF8548"/>
                </a:solidFill>
                <a:latin typeface="Arial"/>
                <a:cs typeface="Arial"/>
              </a:rPr>
              <a:t>(3/16)</a:t>
            </a:r>
            <a:endParaRPr sz="1149">
              <a:latin typeface="Arial"/>
              <a:cs typeface="Arial"/>
            </a:endParaRPr>
          </a:p>
          <a:p>
            <a:pPr marL="63424">
              <a:spcBef>
                <a:spcPts val="10"/>
              </a:spcBef>
            </a:pPr>
            <a:r>
              <a:rPr sz="849" spc="5" dirty="0">
                <a:latin typeface="Arial"/>
                <a:cs typeface="Arial"/>
              </a:rPr>
              <a:t>New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mutations </a:t>
            </a:r>
            <a:r>
              <a:rPr sz="849" dirty="0">
                <a:latin typeface="Arial"/>
                <a:cs typeface="Arial"/>
              </a:rPr>
              <a:t>in blasts</a:t>
            </a:r>
            <a:r>
              <a:rPr sz="849" spc="5" dirty="0">
                <a:latin typeface="Arial"/>
                <a:cs typeface="Arial"/>
              </a:rPr>
              <a:t> onto mutations shared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between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these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and </a:t>
            </a:r>
            <a:r>
              <a:rPr sz="849" dirty="0">
                <a:latin typeface="Arial"/>
                <a:cs typeface="Arial"/>
              </a:rPr>
              <a:t>dysplastic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cells</a:t>
            </a:r>
            <a:endParaRPr sz="849">
              <a:latin typeface="Arial"/>
              <a:cs typeface="Arial"/>
            </a:endParaRPr>
          </a:p>
          <a:p>
            <a:pPr marL="63424">
              <a:spcBef>
                <a:spcPts val="739"/>
              </a:spcBef>
              <a:tabLst>
                <a:tab pos="227691" algn="l"/>
                <a:tab pos="3914517" algn="l"/>
              </a:tabLst>
            </a:pPr>
            <a:r>
              <a:rPr sz="649" dirty="0">
                <a:solidFill>
                  <a:srgbClr val="E46C0A"/>
                </a:solidFill>
                <a:latin typeface="Arial"/>
                <a:cs typeface="Arial"/>
              </a:rPr>
              <a:t>˫	</a:t>
            </a:r>
            <a:r>
              <a:rPr sz="649" i="1" spc="-5" dirty="0">
                <a:latin typeface="Arial"/>
                <a:cs typeface="Arial"/>
              </a:rPr>
              <a:t>FLT3</a:t>
            </a:r>
            <a:r>
              <a:rPr sz="599" spc="-7" baseline="27777" dirty="0">
                <a:latin typeface="Arial"/>
                <a:cs typeface="Arial"/>
              </a:rPr>
              <a:t>ITD</a:t>
            </a:r>
            <a:r>
              <a:rPr sz="649" spc="-5" dirty="0">
                <a:latin typeface="Arial"/>
                <a:cs typeface="Arial"/>
              </a:rPr>
              <a:t>,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i="1" spc="-10" dirty="0">
                <a:latin typeface="Arial"/>
                <a:cs typeface="Arial"/>
              </a:rPr>
              <a:t>STAG2	</a:t>
            </a:r>
            <a:r>
              <a:rPr sz="649" dirty="0">
                <a:latin typeface="Arial"/>
                <a:cs typeface="Arial"/>
              </a:rPr>
              <a:t>VAF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01676" y="3398775"/>
            <a:ext cx="172507" cy="558746"/>
            <a:chOff x="7004672" y="3402965"/>
            <a:chExt cx="172720" cy="55943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04672" y="3402965"/>
              <a:ext cx="172466" cy="4660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004672" y="3868978"/>
              <a:ext cx="172466" cy="93205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7036579" y="3391277"/>
            <a:ext cx="64119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22" baseline="6944" dirty="0">
                <a:latin typeface="Calibri"/>
                <a:cs typeface="Calibri"/>
              </a:rPr>
              <a:t>T        </a:t>
            </a:r>
            <a:r>
              <a:rPr sz="549" spc="10" dirty="0">
                <a:latin typeface="Calibri"/>
                <a:cs typeface="Calibri"/>
              </a:rPr>
              <a:t>T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Ly</a:t>
            </a:r>
            <a:r>
              <a:rPr sz="549" spc="15" dirty="0">
                <a:latin typeface="Calibri"/>
                <a:cs typeface="Calibri"/>
              </a:rPr>
              <a:t>m</a:t>
            </a:r>
            <a:r>
              <a:rPr sz="549" spc="10" dirty="0">
                <a:latin typeface="Calibri"/>
                <a:cs typeface="Calibri"/>
              </a:rPr>
              <a:t>pho</a:t>
            </a:r>
            <a:r>
              <a:rPr sz="549" spc="5" dirty="0">
                <a:latin typeface="Calibri"/>
                <a:cs typeface="Calibri"/>
              </a:rPr>
              <a:t>c</a:t>
            </a:r>
            <a:r>
              <a:rPr sz="549" spc="10" dirty="0">
                <a:latin typeface="Calibri"/>
                <a:cs typeface="Calibri"/>
              </a:rPr>
              <a:t>y</a:t>
            </a:r>
            <a:r>
              <a:rPr sz="549" dirty="0">
                <a:latin typeface="Calibri"/>
                <a:cs typeface="Calibri"/>
              </a:rPr>
              <a:t>t</a:t>
            </a:r>
            <a:r>
              <a:rPr sz="549" spc="10" dirty="0">
                <a:latin typeface="Calibri"/>
                <a:cs typeface="Calibri"/>
              </a:rPr>
              <a:t>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31998" y="3483609"/>
            <a:ext cx="553038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0" baseline="6944" dirty="0">
                <a:latin typeface="Calibri"/>
                <a:cs typeface="Calibri"/>
              </a:rPr>
              <a:t>N     </a:t>
            </a:r>
            <a:r>
              <a:rPr sz="599" spc="89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Neutrophils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26274" y="3578141"/>
            <a:ext cx="540354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599" spc="37" baseline="6944" dirty="0">
                <a:latin typeface="Calibri"/>
                <a:cs typeface="Calibri"/>
              </a:rPr>
              <a:t>M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Monocytes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34861" y="3666076"/>
            <a:ext cx="788967" cy="30505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39323">
              <a:spcBef>
                <a:spcPts val="160"/>
              </a:spcBef>
            </a:pPr>
            <a:r>
              <a:rPr sz="599" spc="22" baseline="6944" dirty="0">
                <a:latin typeface="Calibri"/>
                <a:cs typeface="Calibri"/>
              </a:rPr>
              <a:t>E     </a:t>
            </a:r>
            <a:r>
              <a:rPr sz="599" spc="172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Erythroblasts</a:t>
            </a:r>
            <a:endParaRPr sz="549">
              <a:latin typeface="Calibri"/>
              <a:cs typeface="Calibri"/>
            </a:endParaRPr>
          </a:p>
          <a:p>
            <a:pPr marL="38054">
              <a:spcBef>
                <a:spcPts val="70"/>
              </a:spcBef>
            </a:pPr>
            <a:r>
              <a:rPr sz="599" spc="22" baseline="6944" dirty="0">
                <a:latin typeface="Calibri"/>
                <a:cs typeface="Calibri"/>
              </a:rPr>
              <a:t>B     </a:t>
            </a:r>
            <a:r>
              <a:rPr sz="599" spc="157" baseline="6944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Blasts</a:t>
            </a:r>
            <a:endParaRPr sz="549">
              <a:latin typeface="Calibri"/>
              <a:cs typeface="Calibri"/>
            </a:endParaRPr>
          </a:p>
          <a:p>
            <a:pPr marL="159828">
              <a:spcBef>
                <a:spcPts val="85"/>
              </a:spcBef>
            </a:pPr>
            <a:r>
              <a:rPr sz="549" spc="10" dirty="0">
                <a:latin typeface="Calibri"/>
                <a:cs typeface="Calibri"/>
              </a:rPr>
              <a:t>Without</a:t>
            </a:r>
            <a:r>
              <a:rPr sz="549" spc="-3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population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45903" y="1006876"/>
            <a:ext cx="1283657" cy="2855249"/>
            <a:chOff x="1442048" y="1008117"/>
            <a:chExt cx="1285240" cy="2858770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90089" y="1010412"/>
              <a:ext cx="60337" cy="9592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050427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90089" y="1106322"/>
              <a:ext cx="60337" cy="9592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050427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90089" y="1202245"/>
              <a:ext cx="60337" cy="9592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050427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990089" y="1298168"/>
              <a:ext cx="60337" cy="9592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050427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90089" y="1394091"/>
              <a:ext cx="60337" cy="9592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050427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1809064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1869401" y="149001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90089" y="1490014"/>
              <a:ext cx="60337" cy="9592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050427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2110778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31453" y="1010412"/>
              <a:ext cx="60350" cy="9592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291803" y="101041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31453" y="1106322"/>
              <a:ext cx="60350" cy="95923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291803" y="110633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31453" y="1202245"/>
              <a:ext cx="60350" cy="95923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2291803" y="1202245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31453" y="1298168"/>
              <a:ext cx="60350" cy="95923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291803" y="129816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453" y="1394091"/>
              <a:ext cx="60350" cy="95923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2291803" y="139409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171115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31453" y="1490014"/>
              <a:ext cx="60350" cy="95923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291804" y="1490014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19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412491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472829" y="149001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93517" y="1010412"/>
              <a:ext cx="60337" cy="479602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533180" y="1490014"/>
              <a:ext cx="191770" cy="96520"/>
            </a:xfrm>
            <a:custGeom>
              <a:avLst/>
              <a:gdLst/>
              <a:ahLst/>
              <a:cxnLst/>
              <a:rect l="l" t="t" r="r" b="b"/>
              <a:pathLst>
                <a:path w="191769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91769" h="96519">
                  <a:moveTo>
                    <a:pt x="191236" y="0"/>
                  </a:moveTo>
                  <a:lnTo>
                    <a:pt x="120688" y="0"/>
                  </a:lnTo>
                  <a:lnTo>
                    <a:pt x="120688" y="95923"/>
                  </a:lnTo>
                  <a:lnTo>
                    <a:pt x="191236" y="95923"/>
                  </a:lnTo>
                  <a:lnTo>
                    <a:pt x="191236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990089" y="1585937"/>
              <a:ext cx="60337" cy="9592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050427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31453" y="1585937"/>
              <a:ext cx="60350" cy="9592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291803" y="158593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990089" y="1681848"/>
              <a:ext cx="60337" cy="9592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050427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31453" y="1681848"/>
              <a:ext cx="60350" cy="9592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291803" y="1681848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990089" y="1777771"/>
              <a:ext cx="60337" cy="95923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050427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231453" y="1777771"/>
              <a:ext cx="60350" cy="9592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291803" y="177777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990089" y="1873694"/>
              <a:ext cx="60337" cy="9592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050427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110778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3" name="object 6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231453" y="1873694"/>
              <a:ext cx="60350" cy="95923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2291803" y="187369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653868" y="1873694"/>
              <a:ext cx="71120" cy="96520"/>
            </a:xfrm>
            <a:custGeom>
              <a:avLst/>
              <a:gdLst/>
              <a:ahLst/>
              <a:cxnLst/>
              <a:rect l="l" t="t" r="r" b="b"/>
              <a:pathLst>
                <a:path w="71119" h="96519">
                  <a:moveTo>
                    <a:pt x="70548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70548" y="95923"/>
                  </a:lnTo>
                  <a:lnTo>
                    <a:pt x="7054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90089" y="1969617"/>
              <a:ext cx="60337" cy="9592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2050427" y="196961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31453" y="1969617"/>
              <a:ext cx="60350" cy="9592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2291804" y="1969617"/>
              <a:ext cx="433070" cy="96520"/>
            </a:xfrm>
            <a:custGeom>
              <a:avLst/>
              <a:gdLst/>
              <a:ahLst/>
              <a:cxnLst/>
              <a:rect l="l" t="t" r="r" b="b"/>
              <a:pathLst>
                <a:path w="433069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433069" h="96519">
                  <a:moveTo>
                    <a:pt x="432612" y="0"/>
                  </a:moveTo>
                  <a:lnTo>
                    <a:pt x="362064" y="0"/>
                  </a:lnTo>
                  <a:lnTo>
                    <a:pt x="362064" y="95923"/>
                  </a:lnTo>
                  <a:lnTo>
                    <a:pt x="432612" y="95923"/>
                  </a:lnTo>
                  <a:lnTo>
                    <a:pt x="4326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90089" y="2065527"/>
              <a:ext cx="60337" cy="95923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2050427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231453" y="2065527"/>
              <a:ext cx="60350" cy="9592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2291803" y="206554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4" name="object 7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90089" y="2161451"/>
              <a:ext cx="60337" cy="9592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050427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6" name="object 7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231453" y="2161451"/>
              <a:ext cx="60350" cy="95923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291803" y="2161451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1869401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1929739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990089" y="2257374"/>
              <a:ext cx="60337" cy="9592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2050427" y="2257374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231453" y="2257374"/>
              <a:ext cx="60350" cy="95923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869401" y="2257374"/>
              <a:ext cx="483234" cy="192405"/>
            </a:xfrm>
            <a:custGeom>
              <a:avLst/>
              <a:gdLst/>
              <a:ahLst/>
              <a:cxnLst/>
              <a:rect l="l" t="t" r="r" b="b"/>
              <a:pathLst>
                <a:path w="483235" h="192405">
                  <a:moveTo>
                    <a:pt x="120675" y="95923"/>
                  </a:moveTo>
                  <a:lnTo>
                    <a:pt x="60337" y="95923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120675" y="191846"/>
                  </a:lnTo>
                  <a:lnTo>
                    <a:pt x="120675" y="95923"/>
                  </a:lnTo>
                  <a:close/>
                </a:path>
                <a:path w="483235" h="192405">
                  <a:moveTo>
                    <a:pt x="482739" y="0"/>
                  </a:moveTo>
                  <a:lnTo>
                    <a:pt x="422402" y="0"/>
                  </a:lnTo>
                  <a:lnTo>
                    <a:pt x="422402" y="95923"/>
                  </a:lnTo>
                  <a:lnTo>
                    <a:pt x="482739" y="95923"/>
                  </a:lnTo>
                  <a:lnTo>
                    <a:pt x="482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990089" y="2353297"/>
              <a:ext cx="60337" cy="95923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2050427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231453" y="2353297"/>
              <a:ext cx="60350" cy="95923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2291803" y="235329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1869401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1929739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0" name="object 9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990089" y="2449220"/>
              <a:ext cx="60337" cy="95923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050427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110778" y="244922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3" name="object 9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231453" y="2449220"/>
              <a:ext cx="60350" cy="95923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869401" y="2449220"/>
              <a:ext cx="483234" cy="192405"/>
            </a:xfrm>
            <a:custGeom>
              <a:avLst/>
              <a:gdLst/>
              <a:ahLst/>
              <a:cxnLst/>
              <a:rect l="l" t="t" r="r" b="b"/>
              <a:pathLst>
                <a:path w="483235" h="192405">
                  <a:moveTo>
                    <a:pt x="120675" y="95923"/>
                  </a:moveTo>
                  <a:lnTo>
                    <a:pt x="60337" y="95923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120675" y="191846"/>
                  </a:lnTo>
                  <a:lnTo>
                    <a:pt x="120675" y="95923"/>
                  </a:lnTo>
                  <a:close/>
                </a:path>
                <a:path w="483235" h="192405">
                  <a:moveTo>
                    <a:pt x="482739" y="0"/>
                  </a:moveTo>
                  <a:lnTo>
                    <a:pt x="422402" y="0"/>
                  </a:lnTo>
                  <a:lnTo>
                    <a:pt x="422402" y="95923"/>
                  </a:lnTo>
                  <a:lnTo>
                    <a:pt x="482739" y="95923"/>
                  </a:lnTo>
                  <a:lnTo>
                    <a:pt x="482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5" name="object 9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990089" y="2545143"/>
              <a:ext cx="60337" cy="95923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050427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7" name="object 9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593517" y="1490014"/>
              <a:ext cx="60337" cy="2110257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110778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9" name="object 99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231453" y="2545143"/>
              <a:ext cx="60350" cy="95923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2291803" y="254514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1" name="object 10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990089" y="2641053"/>
              <a:ext cx="60337" cy="95923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2050427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3" name="object 10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231453" y="2641053"/>
              <a:ext cx="60350" cy="95923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291803" y="264105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5" name="object 10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990089" y="2736977"/>
              <a:ext cx="60337" cy="95923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2050427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7" name="object 107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231453" y="2736977"/>
              <a:ext cx="60350" cy="95923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2291803" y="2736977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9" name="object 10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990089" y="2832900"/>
              <a:ext cx="60337" cy="95923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2050427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1" name="object 11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231453" y="2832900"/>
              <a:ext cx="60350" cy="95923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2291803" y="2832900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3" name="object 11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990089" y="2928823"/>
              <a:ext cx="60337" cy="95923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2050427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5" name="object 11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231453" y="2928823"/>
              <a:ext cx="60350" cy="95923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2291803" y="2928823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7" name="object 117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990089" y="3024746"/>
              <a:ext cx="60337" cy="95923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2050427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9" name="object 119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231453" y="3024746"/>
              <a:ext cx="60350" cy="95923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291803" y="302474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1" name="object 12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990089" y="3120656"/>
              <a:ext cx="60337" cy="95923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2050427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3" name="object 12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231453" y="3120656"/>
              <a:ext cx="60350" cy="95923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2291803" y="312065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19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5" name="object 12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990089" y="3216579"/>
              <a:ext cx="60337" cy="95923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2050427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7" name="object 12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231453" y="3216579"/>
              <a:ext cx="60350" cy="95923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2291803" y="321657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9" name="object 12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990089" y="3312502"/>
              <a:ext cx="60337" cy="95923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2050427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1" name="object 13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231453" y="3312502"/>
              <a:ext cx="60350" cy="95923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2291803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352141" y="331250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869401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929739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6" name="object 136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990089" y="3408426"/>
              <a:ext cx="60337" cy="95923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2050427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BA9A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110778" y="3408426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9" name="object 139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2231453" y="3408426"/>
              <a:ext cx="60350" cy="9592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1869401" y="3408425"/>
              <a:ext cx="543560" cy="192405"/>
            </a:xfrm>
            <a:custGeom>
              <a:avLst/>
              <a:gdLst/>
              <a:ahLst/>
              <a:cxnLst/>
              <a:rect l="l" t="t" r="r" b="b"/>
              <a:pathLst>
                <a:path w="543560" h="192404">
                  <a:moveTo>
                    <a:pt x="120675" y="95923"/>
                  </a:moveTo>
                  <a:lnTo>
                    <a:pt x="60337" y="95923"/>
                  </a:lnTo>
                  <a:lnTo>
                    <a:pt x="0" y="95923"/>
                  </a:lnTo>
                  <a:lnTo>
                    <a:pt x="0" y="191846"/>
                  </a:lnTo>
                  <a:lnTo>
                    <a:pt x="60337" y="191846"/>
                  </a:lnTo>
                  <a:lnTo>
                    <a:pt x="120675" y="191846"/>
                  </a:lnTo>
                  <a:lnTo>
                    <a:pt x="120675" y="95923"/>
                  </a:lnTo>
                  <a:close/>
                </a:path>
                <a:path w="543560" h="192404">
                  <a:moveTo>
                    <a:pt x="543077" y="0"/>
                  </a:moveTo>
                  <a:lnTo>
                    <a:pt x="482739" y="0"/>
                  </a:lnTo>
                  <a:lnTo>
                    <a:pt x="422402" y="0"/>
                  </a:lnTo>
                  <a:lnTo>
                    <a:pt x="422402" y="95923"/>
                  </a:lnTo>
                  <a:lnTo>
                    <a:pt x="482739" y="95923"/>
                  </a:lnTo>
                  <a:lnTo>
                    <a:pt x="543077" y="95923"/>
                  </a:lnTo>
                  <a:lnTo>
                    <a:pt x="5430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1" name="object 14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990089" y="3504349"/>
              <a:ext cx="60337" cy="95923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2050427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  <a:path w="121285" h="96520">
                  <a:moveTo>
                    <a:pt x="120688" y="0"/>
                  </a:moveTo>
                  <a:lnTo>
                    <a:pt x="60350" y="0"/>
                  </a:lnTo>
                  <a:lnTo>
                    <a:pt x="60350" y="95923"/>
                  </a:lnTo>
                  <a:lnTo>
                    <a:pt x="120688" y="95923"/>
                  </a:lnTo>
                  <a:lnTo>
                    <a:pt x="1206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171115" y="3504349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4" name="object 14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231453" y="3504349"/>
              <a:ext cx="60350" cy="95923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2291804" y="3504349"/>
              <a:ext cx="121285" cy="96520"/>
            </a:xfrm>
            <a:custGeom>
              <a:avLst/>
              <a:gdLst/>
              <a:ahLst/>
              <a:cxnLst/>
              <a:rect l="l" t="t" r="r" b="b"/>
              <a:pathLst>
                <a:path w="121285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6" name="object 14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990089" y="3600259"/>
              <a:ext cx="60337" cy="95923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2050427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8" name="object 14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231453" y="3600259"/>
              <a:ext cx="60350" cy="9592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2291803" y="3600272"/>
              <a:ext cx="60960" cy="96520"/>
            </a:xfrm>
            <a:custGeom>
              <a:avLst/>
              <a:gdLst/>
              <a:ahLst/>
              <a:cxnLst/>
              <a:rect l="l" t="t" r="r" b="b"/>
              <a:pathLst>
                <a:path w="60960" h="96520">
                  <a:moveTo>
                    <a:pt x="60337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603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412492" y="3600272"/>
              <a:ext cx="181610" cy="96520"/>
            </a:xfrm>
            <a:custGeom>
              <a:avLst/>
              <a:gdLst/>
              <a:ahLst/>
              <a:cxnLst/>
              <a:rect l="l" t="t" r="r" b="b"/>
              <a:pathLst>
                <a:path w="181610" h="96520">
                  <a:moveTo>
                    <a:pt x="120675" y="0"/>
                  </a:moveTo>
                  <a:lnTo>
                    <a:pt x="60337" y="0"/>
                  </a:lnTo>
                  <a:lnTo>
                    <a:pt x="0" y="0"/>
                  </a:lnTo>
                  <a:lnTo>
                    <a:pt x="0" y="95923"/>
                  </a:lnTo>
                  <a:lnTo>
                    <a:pt x="60337" y="95923"/>
                  </a:lnTo>
                  <a:lnTo>
                    <a:pt x="120675" y="95923"/>
                  </a:lnTo>
                  <a:lnTo>
                    <a:pt x="120675" y="0"/>
                  </a:lnTo>
                  <a:close/>
                </a:path>
                <a:path w="181610" h="96520">
                  <a:moveTo>
                    <a:pt x="181025" y="0"/>
                  </a:moveTo>
                  <a:lnTo>
                    <a:pt x="120688" y="0"/>
                  </a:lnTo>
                  <a:lnTo>
                    <a:pt x="120688" y="95923"/>
                  </a:lnTo>
                  <a:lnTo>
                    <a:pt x="181025" y="95923"/>
                  </a:lnTo>
                  <a:lnTo>
                    <a:pt x="181025" y="0"/>
                  </a:lnTo>
                  <a:close/>
                </a:path>
              </a:pathLst>
            </a:custGeom>
            <a:solidFill>
              <a:srgbClr val="FFD3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1" name="object 151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2593517" y="3600259"/>
              <a:ext cx="60337" cy="95923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2653868" y="3600272"/>
              <a:ext cx="71120" cy="96520"/>
            </a:xfrm>
            <a:custGeom>
              <a:avLst/>
              <a:gdLst/>
              <a:ahLst/>
              <a:cxnLst/>
              <a:rect l="l" t="t" r="r" b="b"/>
              <a:pathLst>
                <a:path w="71119" h="96520">
                  <a:moveTo>
                    <a:pt x="70548" y="0"/>
                  </a:moveTo>
                  <a:lnTo>
                    <a:pt x="0" y="0"/>
                  </a:lnTo>
                  <a:lnTo>
                    <a:pt x="0" y="95923"/>
                  </a:lnTo>
                  <a:lnTo>
                    <a:pt x="70548" y="95923"/>
                  </a:lnTo>
                  <a:lnTo>
                    <a:pt x="70548" y="0"/>
                  </a:lnTo>
                  <a:close/>
                </a:path>
              </a:pathLst>
            </a:custGeom>
            <a:solidFill>
              <a:srgbClr val="FF82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809057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110774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412490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442048" y="3696186"/>
              <a:ext cx="1285240" cy="0"/>
            </a:xfrm>
            <a:custGeom>
              <a:avLst/>
              <a:gdLst/>
              <a:ahLst/>
              <a:cxnLst/>
              <a:rect l="l" t="t" r="r" b="b"/>
              <a:pathLst>
                <a:path w="1285239">
                  <a:moveTo>
                    <a:pt x="0" y="0"/>
                  </a:moveTo>
                  <a:lnTo>
                    <a:pt x="128465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806765" y="3768341"/>
              <a:ext cx="920115" cy="0"/>
            </a:xfrm>
            <a:custGeom>
              <a:avLst/>
              <a:gdLst/>
              <a:ahLst/>
              <a:cxnLst/>
              <a:rect l="l" t="t" r="r" b="b"/>
              <a:pathLst>
                <a:path w="920114">
                  <a:moveTo>
                    <a:pt x="0" y="0"/>
                  </a:moveTo>
                  <a:lnTo>
                    <a:pt x="919937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444340" y="1008117"/>
              <a:ext cx="0" cy="2690495"/>
            </a:xfrm>
            <a:custGeom>
              <a:avLst/>
              <a:gdLst/>
              <a:ahLst/>
              <a:cxnLst/>
              <a:rect l="l" t="t" r="r" b="b"/>
              <a:pathLst>
                <a:path h="2690495">
                  <a:moveTo>
                    <a:pt x="0" y="0"/>
                  </a:moveTo>
                  <a:lnTo>
                    <a:pt x="0" y="2690368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724415" y="1008117"/>
              <a:ext cx="0" cy="2858770"/>
            </a:xfrm>
            <a:custGeom>
              <a:avLst/>
              <a:gdLst/>
              <a:ahLst/>
              <a:cxnLst/>
              <a:rect l="l" t="t" r="r" b="b"/>
              <a:pathLst>
                <a:path h="2858770">
                  <a:moveTo>
                    <a:pt x="0" y="0"/>
                  </a:moveTo>
                  <a:lnTo>
                    <a:pt x="0" y="2858439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442048" y="1010409"/>
              <a:ext cx="1285240" cy="0"/>
            </a:xfrm>
            <a:custGeom>
              <a:avLst/>
              <a:gdLst/>
              <a:ahLst/>
              <a:cxnLst/>
              <a:rect l="l" t="t" r="r" b="b"/>
              <a:pathLst>
                <a:path w="1285239">
                  <a:moveTo>
                    <a:pt x="0" y="0"/>
                  </a:moveTo>
                  <a:lnTo>
                    <a:pt x="1284655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806765" y="3864261"/>
              <a:ext cx="920115" cy="0"/>
            </a:xfrm>
            <a:custGeom>
              <a:avLst/>
              <a:gdLst/>
              <a:ahLst/>
              <a:cxnLst/>
              <a:rect l="l" t="t" r="r" b="b"/>
              <a:pathLst>
                <a:path w="920114">
                  <a:moveTo>
                    <a:pt x="0" y="0"/>
                  </a:moveTo>
                  <a:lnTo>
                    <a:pt x="919937" y="0"/>
                  </a:lnTo>
                </a:path>
              </a:pathLst>
            </a:custGeom>
            <a:ln w="458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2" name="object 162"/>
          <p:cNvSpPr txBox="1"/>
          <p:nvPr/>
        </p:nvSpPr>
        <p:spPr>
          <a:xfrm>
            <a:off x="1448192" y="100916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93233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ASXL1</a:t>
            </a:r>
            <a:endParaRPr sz="4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448192" y="110496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00210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BCOR</a:t>
            </a:r>
            <a:endParaRPr sz="4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448192" y="120077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34" algn="ctr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CBL</a:t>
            </a:r>
            <a:endParaRPr sz="4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448192" y="129657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84988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CEBPA</a:t>
            </a:r>
            <a:endParaRPr sz="4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1448192" y="1392376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1330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CSF3R</a:t>
            </a:r>
            <a:endParaRPr sz="4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448192" y="148817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66595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DNMT3A</a:t>
            </a:r>
            <a:endParaRPr sz="4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448192" y="158398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12894">
              <a:spcBef>
                <a:spcPts val="260"/>
              </a:spcBef>
            </a:pPr>
            <a:r>
              <a:rPr sz="400" b="1" spc="15" dirty="0">
                <a:latin typeface="Arial"/>
                <a:cs typeface="Arial"/>
              </a:rPr>
              <a:t>ETV6</a:t>
            </a:r>
            <a:endParaRPr sz="4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1448192" y="167978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162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EZH2</a:t>
            </a:r>
            <a:endParaRPr sz="4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448192" y="1775586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16699">
              <a:lnSpc>
                <a:spcPts val="479"/>
              </a:lnSpc>
              <a:spcBef>
                <a:spcPts val="275"/>
              </a:spcBef>
            </a:pPr>
            <a:r>
              <a:rPr sz="400" b="1" spc="10" dirty="0">
                <a:latin typeface="Arial"/>
                <a:cs typeface="Arial"/>
              </a:rPr>
              <a:t>FLT3</a:t>
            </a:r>
            <a:endParaRPr sz="4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1448192" y="1871388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3424">
              <a:spcBef>
                <a:spcPts val="265"/>
              </a:spcBef>
            </a:pPr>
            <a:r>
              <a:rPr sz="400" b="1" spc="10" dirty="0">
                <a:latin typeface="Arial"/>
                <a:cs typeface="Arial"/>
              </a:rPr>
              <a:t>FLT3-ITD</a:t>
            </a:r>
            <a:endParaRPr sz="4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448192" y="196719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18603">
              <a:spcBef>
                <a:spcPts val="275"/>
              </a:spcBef>
            </a:pPr>
            <a:r>
              <a:rPr sz="400" b="1" spc="15" dirty="0">
                <a:latin typeface="Arial"/>
                <a:cs typeface="Arial"/>
              </a:rPr>
              <a:t>IDH1</a:t>
            </a:r>
            <a:endParaRPr sz="40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448192" y="2062992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118603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IDH2</a:t>
            </a:r>
            <a:endParaRPr sz="400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448192" y="215879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0992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JAK2</a:t>
            </a:r>
            <a:endParaRPr sz="4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1448192" y="2254596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03381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KRAS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1448192" y="235040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algn="ctr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NF1</a:t>
            </a:r>
            <a:endParaRPr sz="40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448192" y="2446203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105284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NPM1</a:t>
            </a:r>
            <a:endParaRPr sz="4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448192" y="254200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103381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NRAS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1448192" y="263780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162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PHF6</a:t>
            </a:r>
            <a:endParaRPr sz="400">
              <a:latin typeface="Arial"/>
              <a:cs typeface="Arial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1448192" y="2733609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86891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PPM1D</a:t>
            </a:r>
            <a:endParaRPr sz="40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448192" y="2829412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88159">
              <a:spcBef>
                <a:spcPts val="270"/>
              </a:spcBef>
            </a:pPr>
            <a:r>
              <a:rPr sz="400" b="1" spc="20" dirty="0">
                <a:latin typeface="Arial"/>
                <a:cs typeface="Arial"/>
              </a:rPr>
              <a:t>RUNX1</a:t>
            </a:r>
            <a:endParaRPr sz="4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448192" y="292521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74840">
              <a:spcBef>
                <a:spcPts val="260"/>
              </a:spcBef>
            </a:pPr>
            <a:r>
              <a:rPr sz="400" b="1" spc="20" dirty="0">
                <a:latin typeface="Arial"/>
                <a:cs typeface="Arial"/>
              </a:rPr>
              <a:t>SETBP1</a:t>
            </a:r>
            <a:endParaRPr sz="40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1448192" y="302101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5770">
              <a:spcBef>
                <a:spcPts val="265"/>
              </a:spcBef>
            </a:pPr>
            <a:r>
              <a:rPr sz="400" b="1" spc="15" dirty="0">
                <a:latin typeface="Arial"/>
                <a:cs typeface="Arial"/>
              </a:rPr>
              <a:t>SF3B1</a:t>
            </a:r>
            <a:endParaRPr sz="4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448192" y="3116820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92599"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SH2B3</a:t>
            </a:r>
            <a:endParaRPr sz="400">
              <a:latin typeface="Arial"/>
              <a:cs typeface="Arial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448192" y="3212622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93233">
              <a:spcBef>
                <a:spcPts val="265"/>
              </a:spcBef>
            </a:pPr>
            <a:r>
              <a:rPr sz="400" b="1" spc="20" dirty="0">
                <a:latin typeface="Arial"/>
                <a:cs typeface="Arial"/>
              </a:rPr>
              <a:t>SRSF2</a:t>
            </a:r>
            <a:endParaRPr sz="400">
              <a:latin typeface="Arial"/>
              <a:cs typeface="Arial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1448192" y="3308425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90062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STAG2</a:t>
            </a:r>
            <a:endParaRPr sz="40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448192" y="3404227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2979" rIns="0" bIns="0" rtlCol="0">
            <a:spAutoFit/>
          </a:bodyPr>
          <a:lstStyle/>
          <a:p>
            <a:pPr marL="114797">
              <a:spcBef>
                <a:spcPts val="260"/>
              </a:spcBef>
            </a:pPr>
            <a:r>
              <a:rPr sz="400" b="1" spc="15" dirty="0">
                <a:latin typeface="Arial"/>
                <a:cs typeface="Arial"/>
              </a:rPr>
              <a:t>TET2</a:t>
            </a:r>
            <a:endParaRPr sz="400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1448192" y="3500031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248" rIns="0" bIns="0" rtlCol="0">
            <a:spAutoFit/>
          </a:bodyPr>
          <a:lstStyle/>
          <a:p>
            <a:pPr marL="116066">
              <a:spcBef>
                <a:spcPts val="270"/>
              </a:spcBef>
            </a:pPr>
            <a:r>
              <a:rPr sz="400" b="1" spc="15" dirty="0">
                <a:latin typeface="Arial"/>
                <a:cs typeface="Arial"/>
              </a:rPr>
              <a:t>TP53</a:t>
            </a:r>
            <a:endParaRPr sz="40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448192" y="3595834"/>
            <a:ext cx="364675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algn="ctr">
              <a:lnSpc>
                <a:spcPts val="479"/>
              </a:lnSpc>
              <a:spcBef>
                <a:spcPts val="275"/>
              </a:spcBef>
            </a:pPr>
            <a:r>
              <a:rPr sz="400" b="1" spc="20" dirty="0">
                <a:latin typeface="Arial"/>
                <a:cs typeface="Arial"/>
              </a:rPr>
              <a:t>WT1</a:t>
            </a:r>
            <a:endParaRPr sz="4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812460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872729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932994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993259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053533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113805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174075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223433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294612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2354878" y="3691634"/>
            <a:ext cx="60885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2415149" y="3691634"/>
            <a:ext cx="60885" cy="63401"/>
          </a:xfrm>
          <a:prstGeom prst="rect">
            <a:avLst/>
          </a:prstGeom>
          <a:solidFill>
            <a:srgbClr val="BEC100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585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T</a:t>
            </a:r>
            <a:endParaRPr sz="35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2475417" y="3691634"/>
            <a:ext cx="60885" cy="63401"/>
          </a:xfrm>
          <a:prstGeom prst="rect">
            <a:avLst/>
          </a:prstGeom>
          <a:solidFill>
            <a:srgbClr val="00DB98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3319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N</a:t>
            </a:r>
            <a:endParaRPr sz="35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2535688" y="3691634"/>
            <a:ext cx="60885" cy="63401"/>
          </a:xfrm>
          <a:prstGeom prst="rect">
            <a:avLst/>
          </a:prstGeom>
          <a:solidFill>
            <a:srgbClr val="FF9289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0782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M</a:t>
            </a:r>
            <a:endParaRPr sz="35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595958" y="3691634"/>
            <a:ext cx="60885" cy="63401"/>
          </a:xfrm>
          <a:prstGeom prst="rect">
            <a:avLst/>
          </a:prstGeom>
          <a:solidFill>
            <a:srgbClr val="00CB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4586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E</a:t>
            </a:r>
            <a:endParaRPr sz="35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656228" y="3691634"/>
            <a:ext cx="71032" cy="63401"/>
          </a:xfrm>
          <a:prstGeom prst="rect">
            <a:avLst/>
          </a:prstGeom>
          <a:solidFill>
            <a:srgbClr val="FF8AFF"/>
          </a:solidFill>
          <a:ln w="4584">
            <a:solidFill>
              <a:srgbClr val="00000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18393">
              <a:spcBef>
                <a:spcPts val="75"/>
              </a:spcBef>
            </a:pPr>
            <a:r>
              <a:rPr sz="350" b="1" spc="5" dirty="0">
                <a:latin typeface="Arial"/>
                <a:cs typeface="Arial"/>
              </a:rPr>
              <a:t>B</a:t>
            </a:r>
            <a:endParaRPr sz="35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812460" y="3763700"/>
            <a:ext cx="301888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6786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pt.14</a:t>
            </a:r>
            <a:endParaRPr sz="549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113805" y="3763700"/>
            <a:ext cx="301888" cy="96401"/>
          </a:xfrm>
          <a:prstGeom prst="rect">
            <a:avLst/>
          </a:prstGeom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67863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pt.15</a:t>
            </a:r>
            <a:endParaRPr sz="549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2415150" y="3763700"/>
            <a:ext cx="312035" cy="96401"/>
          </a:xfrm>
          <a:prstGeom prst="rect">
            <a:avLst/>
          </a:prstGeom>
          <a:solidFill>
            <a:srgbClr val="D9D9D9"/>
          </a:solidFill>
          <a:ln w="4584">
            <a:solidFill>
              <a:srgbClr val="000000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72937">
              <a:spcBef>
                <a:spcPts val="65"/>
              </a:spcBef>
            </a:pPr>
            <a:r>
              <a:rPr sz="549" spc="10" dirty="0">
                <a:latin typeface="Arial"/>
                <a:cs typeface="Arial"/>
              </a:rPr>
              <a:t>pt.16</a:t>
            </a:r>
            <a:endParaRPr sz="549">
              <a:latin typeface="Arial"/>
              <a:cs typeface="Arial"/>
            </a:endParaRPr>
          </a:p>
        </p:txBody>
      </p:sp>
      <p:pic>
        <p:nvPicPr>
          <p:cNvPr id="208" name="object 208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2789111" y="975470"/>
            <a:ext cx="219831" cy="2983216"/>
          </a:xfrm>
          <a:prstGeom prst="rect">
            <a:avLst/>
          </a:prstGeom>
        </p:spPr>
      </p:pic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892564" y="1995279"/>
          <a:ext cx="4254963" cy="17669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60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7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45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70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8603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6510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480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4290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3402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4544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34661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4861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3402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34661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31283">
                <a:tc row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7160">
                        <a:lnSpc>
                          <a:spcPct val="100000"/>
                        </a:lnSpc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Pat.23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DNMT3A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ETV6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SRSF2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R="166370" algn="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572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CUX1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 marL="13398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Pat.24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44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DNMT3A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A6A6A6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1917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37160">
                        <a:lnSpc>
                          <a:spcPct val="100000"/>
                        </a:lnSpc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Pat.25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444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IDH2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NPM1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318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445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SRSF2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1283">
                <a:tc rowSpan="2"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700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Pat.26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88791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KRAS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>
                  <a:txBody>
                    <a:bodyPr/>
                    <a:lstStyle/>
                    <a:p>
                      <a:pPr marR="162560" algn="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890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WT1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967">
                <a:tc rowSpan="2"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Pat.27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9767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b="1" spc="-5" dirty="0">
                          <a:latin typeface="Arial"/>
                          <a:cs typeface="Arial"/>
                        </a:rPr>
                        <a:t>IDH2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45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9525">
                      <a:solidFill>
                        <a:srgbClr val="D9D9D9"/>
                      </a:solidFill>
                      <a:prstDash val="solid"/>
                    </a:lnL>
                    <a:lnR w="6350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42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6350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37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39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47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4248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269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97790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19050">
                      <a:solidFill>
                        <a:srgbClr val="2E75B6"/>
                      </a:solidFill>
                      <a:prstDash val="solid"/>
                    </a:lnR>
                    <a:lnT w="19050">
                      <a:solidFill>
                        <a:srgbClr val="2E75B6"/>
                      </a:solidFill>
                      <a:prstDash val="solid"/>
                    </a:lnT>
                    <a:lnB w="19050">
                      <a:solidFill>
                        <a:srgbClr val="2E75B6"/>
                      </a:solidFill>
                      <a:prstDash val="solid"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b="1" spc="-5" dirty="0">
                          <a:latin typeface="Arial"/>
                          <a:cs typeface="Arial"/>
                        </a:rPr>
                        <a:t>JAK2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19050">
                      <a:solidFill>
                        <a:srgbClr val="2E75B6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53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6350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44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6350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40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43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49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4492436" y="1420419"/>
            <a:ext cx="877123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solidFill>
                  <a:srgbClr val="2E75B6"/>
                </a:solidFill>
                <a:latin typeface="Arial"/>
                <a:cs typeface="Arial"/>
              </a:rPr>
              <a:t>Unde</a:t>
            </a:r>
            <a:r>
              <a:rPr sz="799" spc="-10" dirty="0">
                <a:solidFill>
                  <a:srgbClr val="2E75B6"/>
                </a:solidFill>
                <a:latin typeface="Arial"/>
                <a:cs typeface="Arial"/>
              </a:rPr>
              <a:t>t</a:t>
            </a:r>
            <a:r>
              <a:rPr sz="799" spc="-5" dirty="0">
                <a:solidFill>
                  <a:srgbClr val="2E75B6"/>
                </a:solidFill>
                <a:latin typeface="Arial"/>
                <a:cs typeface="Arial"/>
              </a:rPr>
              <a:t>e</a:t>
            </a:r>
            <a:r>
              <a:rPr sz="799" spc="-10" dirty="0">
                <a:solidFill>
                  <a:srgbClr val="2E75B6"/>
                </a:solidFill>
                <a:latin typeface="Arial"/>
                <a:cs typeface="Arial"/>
              </a:rPr>
              <a:t>ct</a:t>
            </a:r>
            <a:r>
              <a:rPr sz="799" spc="-5" dirty="0">
                <a:solidFill>
                  <a:srgbClr val="2E75B6"/>
                </a:solidFill>
                <a:latin typeface="Arial"/>
                <a:cs typeface="Arial"/>
              </a:rPr>
              <a:t>able</a:t>
            </a:r>
            <a:r>
              <a:rPr sz="799" spc="-10" dirty="0">
                <a:solidFill>
                  <a:srgbClr val="2E75B6"/>
                </a:solidFill>
                <a:latin typeface="Arial"/>
                <a:cs typeface="Arial"/>
              </a:rPr>
              <a:t> M</a:t>
            </a:r>
            <a:r>
              <a:rPr sz="799" spc="-5" dirty="0">
                <a:solidFill>
                  <a:srgbClr val="2E75B6"/>
                </a:solidFill>
                <a:latin typeface="Arial"/>
                <a:cs typeface="Arial"/>
              </a:rPr>
              <a:t>RD</a:t>
            </a:r>
            <a:endParaRPr sz="799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918431" y="1581314"/>
            <a:ext cx="3225633" cy="166165"/>
            <a:chOff x="2916392" y="1583264"/>
            <a:chExt cx="3229610" cy="166370"/>
          </a:xfrm>
        </p:grpSpPr>
        <p:sp>
          <p:nvSpPr>
            <p:cNvPr id="6" name="object 6"/>
            <p:cNvSpPr/>
            <p:nvPr/>
          </p:nvSpPr>
          <p:spPr>
            <a:xfrm>
              <a:off x="3706124" y="1587849"/>
              <a:ext cx="2435225" cy="156845"/>
            </a:xfrm>
            <a:custGeom>
              <a:avLst/>
              <a:gdLst/>
              <a:ahLst/>
              <a:cxnLst/>
              <a:rect l="l" t="t" r="r" b="b"/>
              <a:pathLst>
                <a:path w="2435225" h="156844">
                  <a:moveTo>
                    <a:pt x="2408618" y="0"/>
                  </a:moveTo>
                  <a:lnTo>
                    <a:pt x="26123" y="0"/>
                  </a:lnTo>
                  <a:lnTo>
                    <a:pt x="15955" y="2053"/>
                  </a:lnTo>
                  <a:lnTo>
                    <a:pt x="7651" y="7651"/>
                  </a:lnTo>
                  <a:lnTo>
                    <a:pt x="2053" y="15955"/>
                  </a:lnTo>
                  <a:lnTo>
                    <a:pt x="0" y="26123"/>
                  </a:lnTo>
                  <a:lnTo>
                    <a:pt x="0" y="130632"/>
                  </a:lnTo>
                  <a:lnTo>
                    <a:pt x="2053" y="140800"/>
                  </a:lnTo>
                  <a:lnTo>
                    <a:pt x="7651" y="149104"/>
                  </a:lnTo>
                  <a:lnTo>
                    <a:pt x="15955" y="154703"/>
                  </a:lnTo>
                  <a:lnTo>
                    <a:pt x="26123" y="156756"/>
                  </a:lnTo>
                  <a:lnTo>
                    <a:pt x="2408618" y="156756"/>
                  </a:lnTo>
                  <a:lnTo>
                    <a:pt x="2418786" y="154703"/>
                  </a:lnTo>
                  <a:lnTo>
                    <a:pt x="2427090" y="149104"/>
                  </a:lnTo>
                  <a:lnTo>
                    <a:pt x="2432689" y="140800"/>
                  </a:lnTo>
                  <a:lnTo>
                    <a:pt x="2434742" y="130632"/>
                  </a:lnTo>
                  <a:lnTo>
                    <a:pt x="2434742" y="26123"/>
                  </a:lnTo>
                  <a:lnTo>
                    <a:pt x="2432689" y="15955"/>
                  </a:lnTo>
                  <a:lnTo>
                    <a:pt x="2427090" y="7651"/>
                  </a:lnTo>
                  <a:lnTo>
                    <a:pt x="2418786" y="2053"/>
                  </a:lnTo>
                  <a:lnTo>
                    <a:pt x="2408618" y="0"/>
                  </a:lnTo>
                  <a:close/>
                </a:path>
              </a:pathLst>
            </a:custGeom>
            <a:solidFill>
              <a:srgbClr val="E7E6E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706124" y="1587849"/>
              <a:ext cx="2435225" cy="156845"/>
            </a:xfrm>
            <a:custGeom>
              <a:avLst/>
              <a:gdLst/>
              <a:ahLst/>
              <a:cxnLst/>
              <a:rect l="l" t="t" r="r" b="b"/>
              <a:pathLst>
                <a:path w="2435225" h="156844">
                  <a:moveTo>
                    <a:pt x="0" y="26123"/>
                  </a:moveTo>
                  <a:lnTo>
                    <a:pt x="2053" y="15955"/>
                  </a:lnTo>
                  <a:lnTo>
                    <a:pt x="7651" y="7651"/>
                  </a:lnTo>
                  <a:lnTo>
                    <a:pt x="15955" y="2053"/>
                  </a:lnTo>
                  <a:lnTo>
                    <a:pt x="26123" y="0"/>
                  </a:lnTo>
                  <a:lnTo>
                    <a:pt x="2408618" y="0"/>
                  </a:lnTo>
                  <a:lnTo>
                    <a:pt x="2418786" y="2053"/>
                  </a:lnTo>
                  <a:lnTo>
                    <a:pt x="2427090" y="7651"/>
                  </a:lnTo>
                  <a:lnTo>
                    <a:pt x="2432689" y="15955"/>
                  </a:lnTo>
                  <a:lnTo>
                    <a:pt x="2434742" y="26123"/>
                  </a:lnTo>
                  <a:lnTo>
                    <a:pt x="2434742" y="130632"/>
                  </a:lnTo>
                  <a:lnTo>
                    <a:pt x="2432689" y="140800"/>
                  </a:lnTo>
                  <a:lnTo>
                    <a:pt x="2427090" y="149104"/>
                  </a:lnTo>
                  <a:lnTo>
                    <a:pt x="2418786" y="154703"/>
                  </a:lnTo>
                  <a:lnTo>
                    <a:pt x="2408618" y="156756"/>
                  </a:lnTo>
                  <a:lnTo>
                    <a:pt x="26123" y="156756"/>
                  </a:lnTo>
                  <a:lnTo>
                    <a:pt x="15955" y="154703"/>
                  </a:lnTo>
                  <a:lnTo>
                    <a:pt x="7651" y="149104"/>
                  </a:lnTo>
                  <a:lnTo>
                    <a:pt x="2053" y="140800"/>
                  </a:lnTo>
                  <a:lnTo>
                    <a:pt x="0" y="130632"/>
                  </a:lnTo>
                  <a:lnTo>
                    <a:pt x="0" y="26123"/>
                  </a:lnTo>
                  <a:close/>
                </a:path>
              </a:pathLst>
            </a:custGeom>
            <a:ln w="9169">
              <a:solidFill>
                <a:srgbClr val="2E75B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916392" y="1589092"/>
              <a:ext cx="782320" cy="156845"/>
            </a:xfrm>
            <a:custGeom>
              <a:avLst/>
              <a:gdLst/>
              <a:ahLst/>
              <a:cxnLst/>
              <a:rect l="l" t="t" r="r" b="b"/>
              <a:pathLst>
                <a:path w="782320" h="156844">
                  <a:moveTo>
                    <a:pt x="755599" y="0"/>
                  </a:moveTo>
                  <a:lnTo>
                    <a:pt x="26123" y="0"/>
                  </a:lnTo>
                  <a:lnTo>
                    <a:pt x="15955" y="2053"/>
                  </a:lnTo>
                  <a:lnTo>
                    <a:pt x="7651" y="7651"/>
                  </a:lnTo>
                  <a:lnTo>
                    <a:pt x="2053" y="15955"/>
                  </a:lnTo>
                  <a:lnTo>
                    <a:pt x="0" y="26123"/>
                  </a:lnTo>
                  <a:lnTo>
                    <a:pt x="0" y="130632"/>
                  </a:lnTo>
                  <a:lnTo>
                    <a:pt x="2053" y="140800"/>
                  </a:lnTo>
                  <a:lnTo>
                    <a:pt x="7651" y="149104"/>
                  </a:lnTo>
                  <a:lnTo>
                    <a:pt x="15955" y="154703"/>
                  </a:lnTo>
                  <a:lnTo>
                    <a:pt x="26123" y="156756"/>
                  </a:lnTo>
                  <a:lnTo>
                    <a:pt x="755599" y="156756"/>
                  </a:lnTo>
                  <a:lnTo>
                    <a:pt x="765767" y="154703"/>
                  </a:lnTo>
                  <a:lnTo>
                    <a:pt x="774071" y="149104"/>
                  </a:lnTo>
                  <a:lnTo>
                    <a:pt x="779670" y="140800"/>
                  </a:lnTo>
                  <a:lnTo>
                    <a:pt x="781723" y="130632"/>
                  </a:lnTo>
                  <a:lnTo>
                    <a:pt x="781723" y="26123"/>
                  </a:lnTo>
                  <a:lnTo>
                    <a:pt x="779670" y="15955"/>
                  </a:lnTo>
                  <a:lnTo>
                    <a:pt x="774071" y="7651"/>
                  </a:lnTo>
                  <a:lnTo>
                    <a:pt x="765767" y="2053"/>
                  </a:lnTo>
                  <a:lnTo>
                    <a:pt x="755599" y="0"/>
                  </a:lnTo>
                  <a:close/>
                </a:path>
              </a:pathLst>
            </a:custGeom>
            <a:solidFill>
              <a:srgbClr val="E7E6E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2912965" y="1576878"/>
          <a:ext cx="3236413" cy="3259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55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0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94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75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15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83289">
                <a:tc>
                  <a:txBody>
                    <a:bodyPr/>
                    <a:lstStyle/>
                    <a:p>
                      <a:pPr marR="185420" algn="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Baseline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9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 marR="7620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ft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800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tr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ea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tm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ent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6490" marB="0">
                    <a:lnL w="3810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DB98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699">
                <a:tc>
                  <a:txBody>
                    <a:bodyPr/>
                    <a:lstStyle/>
                    <a:p>
                      <a:pPr marR="224790" algn="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hol</a:t>
                      </a:r>
                      <a:r>
                        <a:rPr sz="500" dirty="0">
                          <a:latin typeface="Arial"/>
                          <a:cs typeface="Arial"/>
                        </a:rPr>
                        <a:t>e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BM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19050">
                      <a:solidFill>
                        <a:srgbClr val="7F7F7F"/>
                      </a:solidFill>
                      <a:prstDash val="solid"/>
                    </a:lnL>
                    <a:lnR w="9525">
                      <a:solidFill>
                        <a:srgbClr val="02CEC9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7F7F7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-5" dirty="0">
                          <a:solidFill>
                            <a:srgbClr val="30968B"/>
                          </a:solidFill>
                          <a:latin typeface="Arial"/>
                          <a:cs typeface="Arial"/>
                        </a:rPr>
                        <a:t>CD34</a:t>
                      </a:r>
                      <a:r>
                        <a:rPr sz="500" dirty="0">
                          <a:solidFill>
                            <a:srgbClr val="30968B"/>
                          </a:solidFill>
                          <a:latin typeface="Arial"/>
                          <a:cs typeface="Arial"/>
                        </a:rPr>
                        <a:t>+</a:t>
                      </a:r>
                      <a:r>
                        <a:rPr sz="500" spc="5" dirty="0">
                          <a:solidFill>
                            <a:srgbClr val="30968B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solidFill>
                            <a:srgbClr val="30968B"/>
                          </a:solidFill>
                          <a:latin typeface="Arial"/>
                          <a:cs typeface="Arial"/>
                        </a:rPr>
                        <a:t>HP</a:t>
                      </a:r>
                      <a:r>
                        <a:rPr sz="500" dirty="0">
                          <a:solidFill>
                            <a:srgbClr val="30968B"/>
                          </a:solidFill>
                          <a:latin typeface="Arial"/>
                          <a:cs typeface="Arial"/>
                        </a:rPr>
                        <a:t>C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2CEC9"/>
                      </a:solidFill>
                      <a:prstDash val="solid"/>
                    </a:lnL>
                    <a:lnR w="9525">
                      <a:solidFill>
                        <a:srgbClr val="E6AAC8"/>
                      </a:solidFill>
                      <a:prstDash val="solid"/>
                    </a:lnR>
                    <a:lnT w="9525" cap="flat" cmpd="sng" algn="ctr">
                      <a:solidFill>
                        <a:srgbClr val="00DB9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02CEC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-5" dirty="0">
                          <a:solidFill>
                            <a:srgbClr val="DCA0C2"/>
                          </a:solidFill>
                          <a:latin typeface="Arial"/>
                          <a:cs typeface="Arial"/>
                        </a:rPr>
                        <a:t>Neutrophils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E6AAC8"/>
                      </a:solidFill>
                      <a:prstDash val="solid"/>
                    </a:lnL>
                    <a:lnR w="9525">
                      <a:solidFill>
                        <a:srgbClr val="8C65A8"/>
                      </a:solidFill>
                      <a:prstDash val="solid"/>
                    </a:lnR>
                    <a:lnT w="9525">
                      <a:solidFill>
                        <a:srgbClr val="E6AAC8"/>
                      </a:solidFill>
                      <a:prstDash val="solid"/>
                    </a:lnT>
                    <a:lnB w="9525">
                      <a:solidFill>
                        <a:srgbClr val="E6AA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solidFill>
                            <a:srgbClr val="AFABD3"/>
                          </a:solidFill>
                          <a:latin typeface="Arial"/>
                          <a:cs typeface="Arial"/>
                        </a:rPr>
                        <a:t>Monocytes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8C65A8"/>
                      </a:solidFill>
                      <a:prstDash val="solid"/>
                    </a:lnL>
                    <a:lnR w="9525">
                      <a:solidFill>
                        <a:srgbClr val="B04545"/>
                      </a:solidFill>
                      <a:prstDash val="solid"/>
                    </a:lnR>
                    <a:lnT w="9525">
                      <a:solidFill>
                        <a:srgbClr val="8C65A8"/>
                      </a:solidFill>
                      <a:prstDash val="solid"/>
                    </a:lnT>
                    <a:lnB w="9525">
                      <a:solidFill>
                        <a:srgbClr val="8C65A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-5" dirty="0">
                          <a:solidFill>
                            <a:srgbClr val="A33838"/>
                          </a:solidFill>
                          <a:latin typeface="Arial"/>
                          <a:cs typeface="Arial"/>
                        </a:rPr>
                        <a:t>Erythroblast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B04545"/>
                      </a:solidFill>
                      <a:prstDash val="solid"/>
                    </a:lnL>
                    <a:lnR w="9525">
                      <a:solidFill>
                        <a:srgbClr val="00DB98"/>
                      </a:solidFill>
                      <a:prstDash val="solid"/>
                    </a:lnR>
                    <a:lnT w="9525">
                      <a:solidFill>
                        <a:srgbClr val="B04545"/>
                      </a:solidFill>
                      <a:prstDash val="solid"/>
                    </a:lnT>
                    <a:lnB w="9525">
                      <a:solidFill>
                        <a:srgbClr val="B04545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solidFill>
                            <a:srgbClr val="3C9E65"/>
                          </a:solidFill>
                          <a:latin typeface="Arial"/>
                          <a:cs typeface="Arial"/>
                        </a:rPr>
                        <a:t>T c</a:t>
                      </a:r>
                      <a:r>
                        <a:rPr sz="500" spc="-5" dirty="0">
                          <a:solidFill>
                            <a:srgbClr val="3C9E65"/>
                          </a:solidFill>
                          <a:latin typeface="Arial"/>
                          <a:cs typeface="Arial"/>
                        </a:rPr>
                        <a:t>ells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DB98"/>
                      </a:solidFill>
                      <a:prstDash val="solid"/>
                    </a:lnL>
                    <a:lnR w="9525">
                      <a:solidFill>
                        <a:srgbClr val="00DB98"/>
                      </a:solidFill>
                      <a:prstDash val="solid"/>
                    </a:lnR>
                    <a:lnT w="9525">
                      <a:solidFill>
                        <a:srgbClr val="00DB98"/>
                      </a:solidFill>
                      <a:prstDash val="solid"/>
                    </a:lnT>
                    <a:lnB w="9525">
                      <a:solidFill>
                        <a:srgbClr val="00DB9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object 10"/>
          <p:cNvGrpSpPr/>
          <p:nvPr/>
        </p:nvGrpSpPr>
        <p:grpSpPr>
          <a:xfrm>
            <a:off x="6220002" y="3122572"/>
            <a:ext cx="106549" cy="639292"/>
            <a:chOff x="6222034" y="3126422"/>
            <a:chExt cx="106680" cy="640080"/>
          </a:xfrm>
        </p:grpSpPr>
        <p:sp>
          <p:nvSpPr>
            <p:cNvPr id="11" name="object 11"/>
            <p:cNvSpPr/>
            <p:nvPr/>
          </p:nvSpPr>
          <p:spPr>
            <a:xfrm>
              <a:off x="6222034" y="3126422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222034" y="3254362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6222034" y="3382302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C7C7C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6222034" y="3510241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6222034" y="3638181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6229123" y="2968067"/>
            <a:ext cx="346917" cy="8073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latin typeface="Arial"/>
                <a:cs typeface="Arial"/>
              </a:rPr>
              <a:t>VAF</a:t>
            </a:r>
            <a:endParaRPr sz="799">
              <a:latin typeface="Arial"/>
              <a:cs typeface="Arial"/>
            </a:endParaRPr>
          </a:p>
          <a:p>
            <a:pPr marL="103381">
              <a:spcBef>
                <a:spcPts val="499"/>
              </a:spcBef>
            </a:pPr>
            <a:r>
              <a:rPr sz="549" spc="10" dirty="0">
                <a:latin typeface="Arial"/>
                <a:cs typeface="Arial"/>
              </a:rPr>
              <a:t>80-100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60-80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40-60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65"/>
              </a:spcBef>
            </a:pPr>
            <a:r>
              <a:rPr sz="549" spc="10" dirty="0">
                <a:latin typeface="Arial"/>
                <a:cs typeface="Arial"/>
              </a:rPr>
              <a:t>20-40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5-20</a:t>
            </a:r>
            <a:endParaRPr sz="5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327678" y="652814"/>
            <a:ext cx="434756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MRD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assessment using integrated 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MFC/FACS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and NGS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2278482" y="707773"/>
            <a:ext cx="4436989" cy="245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</a:rPr>
              <a:t>Comments</a:t>
            </a:r>
            <a:r>
              <a:rPr sz="1498" b="1" spc="-5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from</a:t>
            </a:r>
            <a:r>
              <a:rPr sz="1498" b="1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the fourth</a:t>
            </a:r>
            <a:r>
              <a:rPr sz="1498" b="1" spc="-5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interim</a:t>
            </a:r>
            <a:r>
              <a:rPr sz="1498" b="1" dirty="0">
                <a:solidFill>
                  <a:srgbClr val="333399"/>
                </a:solidFill>
              </a:rPr>
              <a:t> analysis </a:t>
            </a:r>
            <a:r>
              <a:rPr sz="1498" b="1" spc="5" dirty="0">
                <a:solidFill>
                  <a:srgbClr val="333399"/>
                </a:solidFill>
              </a:rPr>
              <a:t>(May</a:t>
            </a:r>
            <a:r>
              <a:rPr sz="1498" b="1" spc="-5" dirty="0">
                <a:solidFill>
                  <a:srgbClr val="333399"/>
                </a:solidFill>
              </a:rPr>
              <a:t> </a:t>
            </a:r>
            <a:r>
              <a:rPr sz="1498" b="1" spc="5" dirty="0">
                <a:solidFill>
                  <a:srgbClr val="333399"/>
                </a:solidFill>
              </a:rPr>
              <a:t>2022)</a:t>
            </a:r>
            <a:endParaRPr sz="1498" b="1" dirty="0">
              <a:solidFill>
                <a:srgbClr val="333399"/>
              </a:solidFill>
            </a:endParaRPr>
          </a:p>
        </p:txBody>
      </p:sp>
      <p:sp>
        <p:nvSpPr>
          <p:cNvPr id="4" name="object 4"/>
          <p:cNvSpPr/>
          <p:nvPr/>
        </p:nvSpPr>
        <p:spPr>
          <a:xfrm>
            <a:off x="2048142" y="1015522"/>
            <a:ext cx="4901237" cy="3169187"/>
          </a:xfrm>
          <a:custGeom>
            <a:avLst/>
            <a:gdLst/>
            <a:ahLst/>
            <a:cxnLst/>
            <a:rect l="l" t="t" r="r" b="b"/>
            <a:pathLst>
              <a:path w="4907280" h="3173095">
                <a:moveTo>
                  <a:pt x="0" y="0"/>
                </a:moveTo>
                <a:lnTo>
                  <a:pt x="4906911" y="0"/>
                </a:lnTo>
                <a:lnTo>
                  <a:pt x="4906911" y="3172688"/>
                </a:lnTo>
                <a:lnTo>
                  <a:pt x="0" y="3172688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2084922" y="989166"/>
            <a:ext cx="4729363" cy="3153332"/>
          </a:xfrm>
          <a:prstGeom prst="rect">
            <a:avLst/>
          </a:prstGeom>
        </p:spPr>
        <p:txBody>
          <a:bodyPr vert="horz" wrap="square" lIns="0" tIns="94498" rIns="0" bIns="0" rtlCol="0">
            <a:spAutoFit/>
          </a:bodyPr>
          <a:lstStyle/>
          <a:p>
            <a:pPr marL="197882" indent="-185832">
              <a:spcBef>
                <a:spcPts val="744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High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exclusion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rate (Ph+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main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reason,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some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excluded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will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be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analyzed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separately)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654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CR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rate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as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expected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156/170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(92%)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High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rate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deep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MRD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clearance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(&lt;0.001%)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after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Induction-1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(53%)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654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High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rate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of negative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MRD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(&lt;0.01%) after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Induction-2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(84%)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4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Allo-SCT</a:t>
            </a:r>
            <a:r>
              <a:rPr sz="949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performed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58%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patients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(33%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</a:t>
            </a:r>
            <a:r>
              <a:rPr sz="949" spc="-4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ALL-HR-11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protocol)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OS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acceptable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(but median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follow-up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10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mos.)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654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Low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CIR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and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promising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OS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 patients assigned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to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CHT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-10" dirty="0">
                <a:solidFill>
                  <a:srgbClr val="333399"/>
                </a:solidFill>
                <a:latin typeface="Arial"/>
                <a:cs typeface="Arial"/>
              </a:rPr>
              <a:t>Toxicity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acceptable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including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that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PEG-ASP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64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Mortality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Induction-2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(FLAG-Ida)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4/57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(7%)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(MRD≥0.01%: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3,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No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RC: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1)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Protocol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deviations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(6%), specially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for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patients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assigned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to</a:t>
            </a:r>
            <a:r>
              <a:rPr sz="949" spc="-4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Allo-HSCT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58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ETP</a:t>
            </a:r>
            <a:r>
              <a:rPr sz="949" spc="-6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ALL</a:t>
            </a:r>
            <a:r>
              <a:rPr sz="949" spc="-3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treatment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feasible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(preliminary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data)</a:t>
            </a:r>
            <a:endParaRPr sz="949">
              <a:latin typeface="Arial"/>
              <a:cs typeface="Arial"/>
            </a:endParaRPr>
          </a:p>
          <a:p>
            <a:pPr marL="197882" indent="-185832">
              <a:spcBef>
                <a:spcPts val="649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Low</a:t>
            </a:r>
            <a:r>
              <a:rPr sz="949" spc="-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rate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</a:t>
            </a:r>
            <a:r>
              <a:rPr sz="949" spc="-5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ASP</a:t>
            </a:r>
            <a:r>
              <a:rPr sz="949" spc="-2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activity</a:t>
            </a:r>
            <a:r>
              <a:rPr sz="949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measurements</a:t>
            </a:r>
            <a:endParaRPr sz="949">
              <a:latin typeface="Arial"/>
              <a:cs typeface="Arial"/>
            </a:endParaRPr>
          </a:p>
          <a:p>
            <a:pPr marL="197882" marR="26003" indent="-185832">
              <a:lnSpc>
                <a:spcPts val="1787"/>
              </a:lnSpc>
              <a:spcBef>
                <a:spcPts val="50"/>
              </a:spcBef>
              <a:buFont typeface="Arial Unicode MS"/>
              <a:buChar char="✓"/>
              <a:tabLst>
                <a:tab pos="198516" algn="l"/>
              </a:tabLst>
            </a:pP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Genetics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unavailable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in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26/137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(19%)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patients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with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end-induction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 MRD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&lt;0.01%.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Risk assignment only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done by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949" spc="15" dirty="0">
                <a:solidFill>
                  <a:srgbClr val="333399"/>
                </a:solidFill>
                <a:latin typeface="Arial"/>
                <a:cs typeface="Arial"/>
              </a:rPr>
              <a:t>MRD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 data. </a:t>
            </a:r>
            <a:r>
              <a:rPr sz="949" spc="10" dirty="0">
                <a:solidFill>
                  <a:srgbClr val="333399"/>
                </a:solidFill>
                <a:latin typeface="Arial"/>
                <a:cs typeface="Arial"/>
              </a:rPr>
              <a:t>Room </a:t>
            </a:r>
            <a:r>
              <a:rPr sz="949" spc="5" dirty="0">
                <a:solidFill>
                  <a:srgbClr val="333399"/>
                </a:solidFill>
                <a:latin typeface="Arial"/>
                <a:cs typeface="Arial"/>
              </a:rPr>
              <a:t>of improvement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879280" y="1906531"/>
          <a:ext cx="4247989" cy="21328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47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52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54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7609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765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771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4163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3909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3719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34661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4480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42271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3529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37832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</a:tblGrid>
              <a:tr h="131283">
                <a:tc rowSpan="2"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Pat.28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GATA2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811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413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TP53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89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74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77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8053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1283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4224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Pat.29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ASXL1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KRAS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SRSF2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255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0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785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1283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28270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Pat.30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SF3B1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19050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U2AF1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269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889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PHF6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6357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27000">
                        <a:lnSpc>
                          <a:spcPct val="100000"/>
                        </a:lnSpc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Pat.31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DNMT3A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TP53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28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6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FF0000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76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11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14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615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A6A6A6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5088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5890">
                        <a:lnSpc>
                          <a:spcPct val="100000"/>
                        </a:lnSpc>
                      </a:pPr>
                      <a:r>
                        <a:rPr sz="800" spc="-5" dirty="0">
                          <a:solidFill>
                            <a:srgbClr val="7F7F7F"/>
                          </a:solidFill>
                          <a:latin typeface="Arial"/>
                          <a:cs typeface="Arial"/>
                        </a:rPr>
                        <a:t>Pat.32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342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b="1" spc="20" dirty="0">
                          <a:latin typeface="Arial"/>
                          <a:cs typeface="Arial"/>
                        </a:rPr>
                        <a:t>DNMT3A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45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41224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28575">
                      <a:solidFill>
                        <a:srgbClr val="A6A6A6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TP53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33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50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49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37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D7D7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dirty="0">
                          <a:latin typeface="Arial"/>
                          <a:cs typeface="Arial"/>
                        </a:rPr>
                        <a:t>8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9525">
                      <a:solidFill>
                        <a:srgbClr val="D9D9D9"/>
                      </a:solidFill>
                      <a:prstDash val="solid"/>
                    </a:lnB>
                    <a:solidFill>
                      <a:srgbClr val="E8E8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128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350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19050">
                      <a:solidFill>
                        <a:srgbClr val="FF0000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FFBDBD"/>
                    </a:solidFill>
                  </a:tcPr>
                </a:tc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b="1" spc="15" dirty="0">
                          <a:latin typeface="Arial"/>
                          <a:cs typeface="Arial"/>
                        </a:rPr>
                        <a:t>TET2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19050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90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97979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95"/>
                        </a:spcBef>
                      </a:pPr>
                      <a:r>
                        <a:rPr sz="400" spc="15" dirty="0">
                          <a:latin typeface="Arial"/>
                          <a:cs typeface="Arial"/>
                        </a:rPr>
                        <a:t>44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37419" marB="0">
                    <a:lnL w="9525">
                      <a:solidFill>
                        <a:srgbClr val="D9D9D9"/>
                      </a:solidFill>
                      <a:prstDash val="solid"/>
                    </a:lnL>
                    <a:lnR w="9525">
                      <a:solidFill>
                        <a:srgbClr val="D9D9D9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  <a:solidFill>
                      <a:srgbClr val="C7C7C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D9D9D9"/>
                      </a:solidFill>
                      <a:prstDash val="solid"/>
                    </a:lnL>
                    <a:lnR w="19050">
                      <a:solidFill>
                        <a:srgbClr val="A6A6A6"/>
                      </a:solidFill>
                      <a:prstDash val="solid"/>
                    </a:lnR>
                    <a:lnT w="9525">
                      <a:solidFill>
                        <a:srgbClr val="D9D9D9"/>
                      </a:solidFill>
                      <a:prstDash val="solid"/>
                    </a:lnT>
                    <a:lnB w="19050">
                      <a:solidFill>
                        <a:srgbClr val="A6A6A6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4552867" y="1330285"/>
            <a:ext cx="730619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solidFill>
                  <a:srgbClr val="FF0000"/>
                </a:solidFill>
                <a:latin typeface="Arial"/>
                <a:cs typeface="Arial"/>
              </a:rPr>
              <a:t>Pe</a:t>
            </a:r>
            <a:r>
              <a:rPr sz="799" spc="-10" dirty="0">
                <a:solidFill>
                  <a:srgbClr val="FF0000"/>
                </a:solidFill>
                <a:latin typeface="Arial"/>
                <a:cs typeface="Arial"/>
              </a:rPr>
              <a:t>r</a:t>
            </a:r>
            <a:r>
              <a:rPr sz="799" spc="-5" dirty="0">
                <a:solidFill>
                  <a:srgbClr val="FF0000"/>
                </a:solidFill>
                <a:latin typeface="Arial"/>
                <a:cs typeface="Arial"/>
              </a:rPr>
              <a:t>sis</a:t>
            </a:r>
            <a:r>
              <a:rPr sz="799" spc="-10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799" spc="-5" dirty="0">
                <a:solidFill>
                  <a:srgbClr val="FF0000"/>
                </a:solidFill>
                <a:latin typeface="Arial"/>
                <a:cs typeface="Arial"/>
              </a:rPr>
              <a:t>ent</a:t>
            </a:r>
            <a:r>
              <a:rPr sz="799" spc="-10" dirty="0">
                <a:solidFill>
                  <a:srgbClr val="FF0000"/>
                </a:solidFill>
                <a:latin typeface="Arial"/>
                <a:cs typeface="Arial"/>
              </a:rPr>
              <a:t> M</a:t>
            </a:r>
            <a:r>
              <a:rPr sz="799" spc="-5" dirty="0">
                <a:solidFill>
                  <a:srgbClr val="FF0000"/>
                </a:solidFill>
                <a:latin typeface="Arial"/>
                <a:cs typeface="Arial"/>
              </a:rPr>
              <a:t>RD</a:t>
            </a:r>
            <a:endParaRPr sz="799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6207990" y="3406372"/>
            <a:ext cx="106549" cy="639292"/>
            <a:chOff x="6210007" y="3410572"/>
            <a:chExt cx="106680" cy="640080"/>
          </a:xfrm>
        </p:grpSpPr>
        <p:sp>
          <p:nvSpPr>
            <p:cNvPr id="6" name="object 6"/>
            <p:cNvSpPr/>
            <p:nvPr/>
          </p:nvSpPr>
          <p:spPr>
            <a:xfrm>
              <a:off x="6210007" y="3410572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97979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6210007" y="3538512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B0B0B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6210007" y="3666439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C7C7C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6210007" y="3794379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D7D7D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6210007" y="3922318"/>
              <a:ext cx="106680" cy="128270"/>
            </a:xfrm>
            <a:custGeom>
              <a:avLst/>
              <a:gdLst/>
              <a:ahLst/>
              <a:cxnLst/>
              <a:rect l="l" t="t" r="r" b="b"/>
              <a:pathLst>
                <a:path w="106679" h="128270">
                  <a:moveTo>
                    <a:pt x="106222" y="0"/>
                  </a:moveTo>
                  <a:lnTo>
                    <a:pt x="0" y="0"/>
                  </a:lnTo>
                  <a:lnTo>
                    <a:pt x="0" y="127939"/>
                  </a:lnTo>
                  <a:lnTo>
                    <a:pt x="106222" y="127939"/>
                  </a:lnTo>
                  <a:lnTo>
                    <a:pt x="106222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6217139" y="3251680"/>
            <a:ext cx="346917" cy="8073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latin typeface="Arial"/>
                <a:cs typeface="Arial"/>
              </a:rPr>
              <a:t>VAF</a:t>
            </a:r>
            <a:endParaRPr sz="799">
              <a:latin typeface="Arial"/>
              <a:cs typeface="Arial"/>
            </a:endParaRPr>
          </a:p>
          <a:p>
            <a:pPr marL="103381">
              <a:spcBef>
                <a:spcPts val="499"/>
              </a:spcBef>
            </a:pPr>
            <a:r>
              <a:rPr sz="549" spc="10" dirty="0">
                <a:latin typeface="Arial"/>
                <a:cs typeface="Arial"/>
              </a:rPr>
              <a:t>80-100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60-80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40-60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65"/>
              </a:spcBef>
            </a:pPr>
            <a:r>
              <a:rPr sz="549" spc="10" dirty="0">
                <a:latin typeface="Arial"/>
                <a:cs typeface="Arial"/>
              </a:rPr>
              <a:t>20-40</a:t>
            </a:r>
            <a:endParaRPr sz="549">
              <a:latin typeface="Arial"/>
              <a:cs typeface="Arial"/>
            </a:endParaRPr>
          </a:p>
          <a:p>
            <a:pPr marL="103381">
              <a:spcBef>
                <a:spcPts val="345"/>
              </a:spcBef>
            </a:pPr>
            <a:r>
              <a:rPr sz="549" spc="10" dirty="0">
                <a:latin typeface="Arial"/>
                <a:cs typeface="Arial"/>
              </a:rPr>
              <a:t>5-20</a:t>
            </a:r>
            <a:endParaRPr sz="549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2901050" y="1491498"/>
            <a:ext cx="3230072" cy="175044"/>
            <a:chOff x="2898989" y="1493337"/>
            <a:chExt cx="3234055" cy="175260"/>
          </a:xfrm>
        </p:grpSpPr>
        <p:sp>
          <p:nvSpPr>
            <p:cNvPr id="13" name="object 13"/>
            <p:cNvSpPr/>
            <p:nvPr/>
          </p:nvSpPr>
          <p:spPr>
            <a:xfrm>
              <a:off x="3688720" y="1502506"/>
              <a:ext cx="2435225" cy="156845"/>
            </a:xfrm>
            <a:custGeom>
              <a:avLst/>
              <a:gdLst/>
              <a:ahLst/>
              <a:cxnLst/>
              <a:rect l="l" t="t" r="r" b="b"/>
              <a:pathLst>
                <a:path w="2435225" h="156844">
                  <a:moveTo>
                    <a:pt x="2408618" y="0"/>
                  </a:moveTo>
                  <a:lnTo>
                    <a:pt x="26123" y="0"/>
                  </a:lnTo>
                  <a:lnTo>
                    <a:pt x="15955" y="2053"/>
                  </a:lnTo>
                  <a:lnTo>
                    <a:pt x="7651" y="7651"/>
                  </a:lnTo>
                  <a:lnTo>
                    <a:pt x="2053" y="15955"/>
                  </a:lnTo>
                  <a:lnTo>
                    <a:pt x="0" y="26123"/>
                  </a:lnTo>
                  <a:lnTo>
                    <a:pt x="0" y="130632"/>
                  </a:lnTo>
                  <a:lnTo>
                    <a:pt x="2053" y="140800"/>
                  </a:lnTo>
                  <a:lnTo>
                    <a:pt x="7651" y="149104"/>
                  </a:lnTo>
                  <a:lnTo>
                    <a:pt x="15955" y="154703"/>
                  </a:lnTo>
                  <a:lnTo>
                    <a:pt x="26123" y="156756"/>
                  </a:lnTo>
                  <a:lnTo>
                    <a:pt x="2408618" y="156756"/>
                  </a:lnTo>
                  <a:lnTo>
                    <a:pt x="2418786" y="154703"/>
                  </a:lnTo>
                  <a:lnTo>
                    <a:pt x="2427090" y="149104"/>
                  </a:lnTo>
                  <a:lnTo>
                    <a:pt x="2432689" y="140800"/>
                  </a:lnTo>
                  <a:lnTo>
                    <a:pt x="2434742" y="130632"/>
                  </a:lnTo>
                  <a:lnTo>
                    <a:pt x="2434742" y="26123"/>
                  </a:lnTo>
                  <a:lnTo>
                    <a:pt x="2432689" y="15955"/>
                  </a:lnTo>
                  <a:lnTo>
                    <a:pt x="2427090" y="7651"/>
                  </a:lnTo>
                  <a:lnTo>
                    <a:pt x="2418786" y="2053"/>
                  </a:lnTo>
                  <a:lnTo>
                    <a:pt x="2408618" y="0"/>
                  </a:lnTo>
                  <a:close/>
                </a:path>
              </a:pathLst>
            </a:custGeom>
            <a:solidFill>
              <a:srgbClr val="EEECE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688720" y="1502506"/>
              <a:ext cx="2435225" cy="156845"/>
            </a:xfrm>
            <a:custGeom>
              <a:avLst/>
              <a:gdLst/>
              <a:ahLst/>
              <a:cxnLst/>
              <a:rect l="l" t="t" r="r" b="b"/>
              <a:pathLst>
                <a:path w="2435225" h="156844">
                  <a:moveTo>
                    <a:pt x="0" y="26123"/>
                  </a:moveTo>
                  <a:lnTo>
                    <a:pt x="2053" y="15955"/>
                  </a:lnTo>
                  <a:lnTo>
                    <a:pt x="7651" y="7651"/>
                  </a:lnTo>
                  <a:lnTo>
                    <a:pt x="15955" y="2053"/>
                  </a:lnTo>
                  <a:lnTo>
                    <a:pt x="26123" y="0"/>
                  </a:lnTo>
                  <a:lnTo>
                    <a:pt x="2408618" y="0"/>
                  </a:lnTo>
                  <a:lnTo>
                    <a:pt x="2418786" y="2053"/>
                  </a:lnTo>
                  <a:lnTo>
                    <a:pt x="2427090" y="7651"/>
                  </a:lnTo>
                  <a:lnTo>
                    <a:pt x="2432689" y="15955"/>
                  </a:lnTo>
                  <a:lnTo>
                    <a:pt x="2434742" y="26123"/>
                  </a:lnTo>
                  <a:lnTo>
                    <a:pt x="2434742" y="130632"/>
                  </a:lnTo>
                  <a:lnTo>
                    <a:pt x="2432689" y="140800"/>
                  </a:lnTo>
                  <a:lnTo>
                    <a:pt x="2427090" y="149104"/>
                  </a:lnTo>
                  <a:lnTo>
                    <a:pt x="2418786" y="154703"/>
                  </a:lnTo>
                  <a:lnTo>
                    <a:pt x="2408618" y="156756"/>
                  </a:lnTo>
                  <a:lnTo>
                    <a:pt x="26123" y="156756"/>
                  </a:lnTo>
                  <a:lnTo>
                    <a:pt x="15955" y="154703"/>
                  </a:lnTo>
                  <a:lnTo>
                    <a:pt x="7651" y="149104"/>
                  </a:lnTo>
                  <a:lnTo>
                    <a:pt x="2053" y="140800"/>
                  </a:lnTo>
                  <a:lnTo>
                    <a:pt x="0" y="130632"/>
                  </a:lnTo>
                  <a:lnTo>
                    <a:pt x="0" y="26123"/>
                  </a:lnTo>
                  <a:close/>
                </a:path>
              </a:pathLst>
            </a:custGeom>
            <a:ln w="18338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898989" y="1503751"/>
              <a:ext cx="782320" cy="156845"/>
            </a:xfrm>
            <a:custGeom>
              <a:avLst/>
              <a:gdLst/>
              <a:ahLst/>
              <a:cxnLst/>
              <a:rect l="l" t="t" r="r" b="b"/>
              <a:pathLst>
                <a:path w="782320" h="156844">
                  <a:moveTo>
                    <a:pt x="755599" y="0"/>
                  </a:moveTo>
                  <a:lnTo>
                    <a:pt x="26123" y="0"/>
                  </a:lnTo>
                  <a:lnTo>
                    <a:pt x="15955" y="2053"/>
                  </a:lnTo>
                  <a:lnTo>
                    <a:pt x="7651" y="7651"/>
                  </a:lnTo>
                  <a:lnTo>
                    <a:pt x="2053" y="15955"/>
                  </a:lnTo>
                  <a:lnTo>
                    <a:pt x="0" y="26123"/>
                  </a:lnTo>
                  <a:lnTo>
                    <a:pt x="0" y="130632"/>
                  </a:lnTo>
                  <a:lnTo>
                    <a:pt x="2053" y="140800"/>
                  </a:lnTo>
                  <a:lnTo>
                    <a:pt x="7651" y="149104"/>
                  </a:lnTo>
                  <a:lnTo>
                    <a:pt x="15955" y="154703"/>
                  </a:lnTo>
                  <a:lnTo>
                    <a:pt x="26123" y="156756"/>
                  </a:lnTo>
                  <a:lnTo>
                    <a:pt x="755599" y="156756"/>
                  </a:lnTo>
                  <a:lnTo>
                    <a:pt x="765767" y="154703"/>
                  </a:lnTo>
                  <a:lnTo>
                    <a:pt x="774071" y="149104"/>
                  </a:lnTo>
                  <a:lnTo>
                    <a:pt x="779670" y="140800"/>
                  </a:lnTo>
                  <a:lnTo>
                    <a:pt x="781723" y="130632"/>
                  </a:lnTo>
                  <a:lnTo>
                    <a:pt x="781723" y="26123"/>
                  </a:lnTo>
                  <a:lnTo>
                    <a:pt x="779670" y="15955"/>
                  </a:lnTo>
                  <a:lnTo>
                    <a:pt x="774071" y="7651"/>
                  </a:lnTo>
                  <a:lnTo>
                    <a:pt x="765767" y="2053"/>
                  </a:lnTo>
                  <a:lnTo>
                    <a:pt x="755599" y="0"/>
                  </a:lnTo>
                  <a:close/>
                </a:path>
              </a:pathLst>
            </a:custGeom>
            <a:solidFill>
              <a:srgbClr val="EEECE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885901" y="1489351"/>
          <a:ext cx="3235778" cy="332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99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9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94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7756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9151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693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896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5" dirty="0">
                          <a:latin typeface="Arial"/>
                          <a:cs typeface="Arial"/>
                        </a:rPr>
                        <a:t>Baseline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57150">
                      <a:solidFill>
                        <a:srgbClr val="000000"/>
                      </a:solidFill>
                      <a:prstDash val="solid"/>
                    </a:lnL>
                    <a:lnR w="57150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5"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ft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er</a:t>
                      </a:r>
                      <a:r>
                        <a:rPr sz="800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tr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ea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tm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ent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57150">
                      <a:solidFill>
                        <a:srgbClr val="000000"/>
                      </a:solidFill>
                      <a:prstDash val="solid"/>
                    </a:lnL>
                    <a:lnB w="9525">
                      <a:solidFill>
                        <a:srgbClr val="00DB98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269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hol</a:t>
                      </a:r>
                      <a:r>
                        <a:rPr sz="500" dirty="0">
                          <a:latin typeface="Arial"/>
                          <a:cs typeface="Arial"/>
                        </a:rPr>
                        <a:t>e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BM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19050">
                      <a:solidFill>
                        <a:srgbClr val="7F7F7F"/>
                      </a:solidFill>
                      <a:prstDash val="solid"/>
                    </a:lnL>
                    <a:lnR w="9525">
                      <a:solidFill>
                        <a:srgbClr val="BD6181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7F7F7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solidFill>
                            <a:srgbClr val="A9446B"/>
                          </a:solidFill>
                          <a:latin typeface="Arial"/>
                          <a:cs typeface="Arial"/>
                        </a:rPr>
                        <a:t>M</a:t>
                      </a:r>
                      <a:r>
                        <a:rPr sz="500" spc="-5" dirty="0">
                          <a:solidFill>
                            <a:srgbClr val="A9446B"/>
                          </a:solidFill>
                          <a:latin typeface="Arial"/>
                          <a:cs typeface="Arial"/>
                        </a:rPr>
                        <a:t>R</a:t>
                      </a:r>
                      <a:r>
                        <a:rPr sz="500" dirty="0">
                          <a:solidFill>
                            <a:srgbClr val="A9446B"/>
                          </a:solidFill>
                          <a:latin typeface="Arial"/>
                          <a:cs typeface="Arial"/>
                        </a:rPr>
                        <a:t>D c</a:t>
                      </a:r>
                      <a:r>
                        <a:rPr sz="500" spc="-5" dirty="0">
                          <a:solidFill>
                            <a:srgbClr val="A9446B"/>
                          </a:solidFill>
                          <a:latin typeface="Arial"/>
                          <a:cs typeface="Arial"/>
                        </a:rPr>
                        <a:t>ells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BD6181"/>
                      </a:solidFill>
                      <a:prstDash val="solid"/>
                    </a:lnL>
                    <a:lnR w="9525">
                      <a:solidFill>
                        <a:srgbClr val="BD6181"/>
                      </a:solidFill>
                      <a:prstDash val="solid"/>
                    </a:lnR>
                    <a:lnT w="9525" cap="flat" cmpd="sng" algn="ctr">
                      <a:solidFill>
                        <a:srgbClr val="00DB9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BD6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-5" dirty="0">
                          <a:solidFill>
                            <a:srgbClr val="DCA0C2"/>
                          </a:solidFill>
                          <a:latin typeface="Arial"/>
                          <a:cs typeface="Arial"/>
                        </a:rPr>
                        <a:t>Neutrophils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BD6181"/>
                      </a:solidFill>
                      <a:prstDash val="solid"/>
                    </a:lnL>
                    <a:lnR w="9525">
                      <a:solidFill>
                        <a:srgbClr val="8C65A8"/>
                      </a:solidFill>
                      <a:prstDash val="solid"/>
                    </a:lnR>
                    <a:lnT w="9525">
                      <a:solidFill>
                        <a:srgbClr val="E6AAC8"/>
                      </a:solidFill>
                      <a:prstDash val="solid"/>
                    </a:lnT>
                    <a:lnB w="9525">
                      <a:solidFill>
                        <a:srgbClr val="E6AA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solidFill>
                            <a:srgbClr val="AFABD3"/>
                          </a:solidFill>
                          <a:latin typeface="Arial"/>
                          <a:cs typeface="Arial"/>
                        </a:rPr>
                        <a:t>Monocytes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8C65A8"/>
                      </a:solidFill>
                      <a:prstDash val="solid"/>
                    </a:lnL>
                    <a:lnR w="9525">
                      <a:solidFill>
                        <a:srgbClr val="C00000"/>
                      </a:solidFill>
                      <a:prstDash val="solid"/>
                    </a:lnR>
                    <a:lnT w="9525">
                      <a:solidFill>
                        <a:srgbClr val="8C65A8"/>
                      </a:solidFill>
                      <a:prstDash val="solid"/>
                    </a:lnT>
                    <a:lnB w="9525">
                      <a:solidFill>
                        <a:srgbClr val="8C65A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spc="-5" dirty="0">
                          <a:solidFill>
                            <a:srgbClr val="A33838"/>
                          </a:solidFill>
                          <a:latin typeface="Arial"/>
                          <a:cs typeface="Arial"/>
                        </a:rPr>
                        <a:t>Erythroblast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C00000"/>
                      </a:solidFill>
                      <a:prstDash val="solid"/>
                    </a:lnL>
                    <a:lnR w="9525">
                      <a:solidFill>
                        <a:srgbClr val="00DB98"/>
                      </a:solidFill>
                      <a:prstDash val="solid"/>
                    </a:lnR>
                    <a:lnT w="9525">
                      <a:solidFill>
                        <a:srgbClr val="C00000"/>
                      </a:solidFill>
                      <a:prstDash val="solid"/>
                    </a:lnT>
                    <a:lnB w="9525">
                      <a:solidFill>
                        <a:srgbClr val="C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500" dirty="0">
                          <a:solidFill>
                            <a:srgbClr val="3C9E65"/>
                          </a:solidFill>
                          <a:latin typeface="Arial"/>
                          <a:cs typeface="Arial"/>
                        </a:rPr>
                        <a:t>T c</a:t>
                      </a:r>
                      <a:r>
                        <a:rPr sz="500" spc="-5" dirty="0">
                          <a:solidFill>
                            <a:srgbClr val="3C9E65"/>
                          </a:solidFill>
                          <a:latin typeface="Arial"/>
                          <a:cs typeface="Arial"/>
                        </a:rPr>
                        <a:t>ells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DB98"/>
                      </a:solidFill>
                      <a:prstDash val="solid"/>
                    </a:lnL>
                    <a:lnR w="9525">
                      <a:solidFill>
                        <a:srgbClr val="00DB98"/>
                      </a:solidFill>
                      <a:prstDash val="solid"/>
                    </a:lnR>
                    <a:lnT w="9525">
                      <a:solidFill>
                        <a:srgbClr val="00DB98"/>
                      </a:solidFill>
                      <a:prstDash val="solid"/>
                    </a:lnT>
                    <a:lnB w="9525">
                      <a:solidFill>
                        <a:srgbClr val="00DB9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1327678" y="652814"/>
            <a:ext cx="434756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solidFill>
                  <a:srgbClr val="9C2330"/>
                </a:solidFill>
                <a:latin typeface="Arial"/>
                <a:cs typeface="Arial"/>
              </a:rPr>
              <a:t>MRD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assessment using integrated </a:t>
            </a:r>
            <a:r>
              <a:rPr sz="1298" b="1" spc="-15" dirty="0">
                <a:solidFill>
                  <a:srgbClr val="9C2330"/>
                </a:solidFill>
                <a:latin typeface="Arial"/>
                <a:cs typeface="Arial"/>
              </a:rPr>
              <a:t>MFC/FACS</a:t>
            </a:r>
            <a:r>
              <a:rPr sz="1298" b="1" spc="-5" dirty="0">
                <a:solidFill>
                  <a:srgbClr val="9C2330"/>
                </a:solidFill>
                <a:latin typeface="Arial"/>
                <a:cs typeface="Arial"/>
              </a:rPr>
              <a:t> and NGS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03495" y="561037"/>
            <a:ext cx="5136998" cy="385275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71032" y="2925076"/>
            <a:ext cx="2520382" cy="416332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681806" marR="30443" indent="-644386">
              <a:lnSpc>
                <a:spcPct val="100800"/>
              </a:lnSpc>
              <a:spcBef>
                <a:spcPts val="85"/>
              </a:spcBef>
            </a:pPr>
            <a:r>
              <a:rPr sz="1348" b="1" spc="-25" dirty="0">
                <a:solidFill>
                  <a:srgbClr val="0432FF"/>
                </a:solidFill>
                <a:latin typeface="Arial"/>
                <a:cs typeface="Arial"/>
              </a:rPr>
              <a:t>Dr. </a:t>
            </a:r>
            <a:r>
              <a:rPr sz="1348" b="1" spc="-5" dirty="0">
                <a:solidFill>
                  <a:srgbClr val="0432FF"/>
                </a:solidFill>
                <a:latin typeface="Arial"/>
                <a:cs typeface="Arial"/>
              </a:rPr>
              <a:t>Juana Serrano Lopez, PhD </a:t>
            </a:r>
            <a:r>
              <a:rPr sz="1348" b="1" spc="-36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348" b="1" dirty="0">
                <a:solidFill>
                  <a:srgbClr val="0432FF"/>
                </a:solidFill>
                <a:latin typeface="Arial"/>
                <a:cs typeface="Arial"/>
              </a:rPr>
              <a:t>May</a:t>
            </a:r>
            <a:r>
              <a:rPr sz="1348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348" b="1" spc="-5" dirty="0">
                <a:solidFill>
                  <a:srgbClr val="0432FF"/>
                </a:solidFill>
                <a:latin typeface="Arial"/>
                <a:cs typeface="Arial"/>
              </a:rPr>
              <a:t>27</a:t>
            </a:r>
            <a:r>
              <a:rPr sz="1348" b="1" spc="-7" baseline="24691" dirty="0">
                <a:solidFill>
                  <a:srgbClr val="0432FF"/>
                </a:solidFill>
                <a:latin typeface="Arial"/>
                <a:cs typeface="Arial"/>
              </a:rPr>
              <a:t>th</a:t>
            </a:r>
            <a:r>
              <a:rPr sz="1348" b="1" spc="-5" dirty="0">
                <a:solidFill>
                  <a:srgbClr val="0432FF"/>
                </a:solidFill>
                <a:latin typeface="Arial"/>
                <a:cs typeface="Arial"/>
              </a:rPr>
              <a:t>,</a:t>
            </a:r>
            <a:r>
              <a:rPr sz="1348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348" b="1" dirty="0">
                <a:solidFill>
                  <a:srgbClr val="0432FF"/>
                </a:solidFill>
                <a:latin typeface="Arial"/>
                <a:cs typeface="Arial"/>
              </a:rPr>
              <a:t>2022</a:t>
            </a:r>
            <a:endParaRPr sz="1348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306182" y="765852"/>
            <a:ext cx="4560661" cy="3466001"/>
            <a:chOff x="2303387" y="766796"/>
            <a:chExt cx="4566285" cy="347027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54287" y="782157"/>
              <a:ext cx="1508399" cy="61482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19240" y="782157"/>
              <a:ext cx="550341" cy="60690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52275" y="774712"/>
              <a:ext cx="677375" cy="62226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03387" y="766796"/>
              <a:ext cx="1261313" cy="62226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54287" y="3572522"/>
              <a:ext cx="1744495" cy="664140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ctrTitle"/>
          </p:nvPr>
        </p:nvSpPr>
        <p:spPr>
          <a:xfrm>
            <a:off x="2133600" y="2254170"/>
            <a:ext cx="5420501" cy="439081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860660" marR="5074" indent="-730008">
              <a:lnSpc>
                <a:spcPct val="100800"/>
              </a:lnSpc>
              <a:spcBef>
                <a:spcPts val="85"/>
              </a:spcBef>
            </a:pPr>
            <a:r>
              <a:rPr sz="1400" b="1" spc="-5" dirty="0"/>
              <a:t>TISSUE</a:t>
            </a:r>
            <a:r>
              <a:rPr sz="1400" b="1" spc="-10" dirty="0"/>
              <a:t> </a:t>
            </a:r>
            <a:r>
              <a:rPr sz="1400" b="1" spc="-5" dirty="0"/>
              <a:t>ENGINEERING</a:t>
            </a:r>
            <a:r>
              <a:rPr sz="1400" b="1" spc="-10" dirty="0"/>
              <a:t> </a:t>
            </a:r>
            <a:r>
              <a:rPr sz="1400" b="1" spc="-20" dirty="0"/>
              <a:t>TO</a:t>
            </a:r>
            <a:r>
              <a:rPr sz="1400" b="1" spc="-5" dirty="0"/>
              <a:t> SIMULETE</a:t>
            </a:r>
            <a:r>
              <a:rPr sz="1400" b="1" spc="-10" dirty="0"/>
              <a:t> PERIVASCULAR </a:t>
            </a:r>
            <a:r>
              <a:rPr sz="1400" b="1" spc="-5" dirty="0"/>
              <a:t>NICHE FOR </a:t>
            </a:r>
            <a:r>
              <a:rPr sz="1400" b="1" spc="-290" dirty="0"/>
              <a:t> </a:t>
            </a:r>
            <a:r>
              <a:rPr sz="1400" b="1" spc="-5" dirty="0"/>
              <a:t>SUPPORTING</a:t>
            </a:r>
            <a:r>
              <a:rPr sz="1400" b="1" spc="-15" dirty="0"/>
              <a:t> </a:t>
            </a:r>
            <a:r>
              <a:rPr sz="1400" b="1" spc="-5" dirty="0"/>
              <a:t>LEUKEMIC</a:t>
            </a:r>
            <a:r>
              <a:rPr sz="1400" b="1" dirty="0"/>
              <a:t> </a:t>
            </a:r>
            <a:r>
              <a:rPr sz="1400" b="1" spc="-15" dirty="0"/>
              <a:t>INITIATING </a:t>
            </a:r>
            <a:r>
              <a:rPr sz="1400" b="1" spc="-5" dirty="0"/>
              <a:t>CELLS</a:t>
            </a: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16353" y="2136259"/>
            <a:ext cx="2897742" cy="3678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247" dirty="0">
                <a:solidFill>
                  <a:schemeClr val="tx1"/>
                </a:solidFill>
                <a:latin typeface="Arial"/>
                <a:cs typeface="Arial"/>
              </a:rPr>
              <a:t>Where</a:t>
            </a:r>
            <a:r>
              <a:rPr sz="2247" spc="-3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we</a:t>
            </a:r>
            <a:r>
              <a:rPr sz="2247" spc="-3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dirty="0">
                <a:solidFill>
                  <a:schemeClr val="tx1"/>
                </a:solidFill>
                <a:latin typeface="Arial"/>
                <a:cs typeface="Arial"/>
              </a:rPr>
              <a:t>come</a:t>
            </a:r>
            <a:r>
              <a:rPr sz="2247" spc="-2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from?</a:t>
            </a:r>
            <a:endParaRPr sz="2247">
              <a:solidFill>
                <a:schemeClr val="tx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28462" y="1947330"/>
            <a:ext cx="2878715" cy="53908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3346" b="1" dirty="0">
                <a:solidFill>
                  <a:srgbClr val="00B0F0"/>
                </a:solidFill>
                <a:latin typeface="Calibri"/>
                <a:cs typeface="Calibri"/>
              </a:rPr>
              <a:t>Haematopoiesis</a:t>
            </a:r>
            <a:endParaRPr sz="3346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4256134" y="2568499"/>
            <a:ext cx="370383" cy="681150"/>
            <a:chOff x="4255744" y="2571666"/>
            <a:chExt cx="370840" cy="681990"/>
          </a:xfrm>
        </p:grpSpPr>
        <p:sp>
          <p:nvSpPr>
            <p:cNvPr id="5" name="object 5"/>
            <p:cNvSpPr/>
            <p:nvPr/>
          </p:nvSpPr>
          <p:spPr>
            <a:xfrm>
              <a:off x="4259313" y="2575234"/>
              <a:ext cx="363855" cy="675005"/>
            </a:xfrm>
            <a:custGeom>
              <a:avLst/>
              <a:gdLst/>
              <a:ahLst/>
              <a:cxnLst/>
              <a:rect l="l" t="t" r="r" b="b"/>
              <a:pathLst>
                <a:path w="363854" h="675005">
                  <a:moveTo>
                    <a:pt x="272491" y="0"/>
                  </a:moveTo>
                  <a:lnTo>
                    <a:pt x="90830" y="0"/>
                  </a:lnTo>
                  <a:lnTo>
                    <a:pt x="90830" y="493141"/>
                  </a:lnTo>
                  <a:lnTo>
                    <a:pt x="0" y="493141"/>
                  </a:lnTo>
                  <a:lnTo>
                    <a:pt x="181660" y="674801"/>
                  </a:lnTo>
                  <a:lnTo>
                    <a:pt x="363321" y="493141"/>
                  </a:lnTo>
                  <a:lnTo>
                    <a:pt x="272491" y="493141"/>
                  </a:lnTo>
                  <a:lnTo>
                    <a:pt x="272491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4259313" y="2575234"/>
              <a:ext cx="363855" cy="675005"/>
            </a:xfrm>
            <a:custGeom>
              <a:avLst/>
              <a:gdLst/>
              <a:ahLst/>
              <a:cxnLst/>
              <a:rect l="l" t="t" r="r" b="b"/>
              <a:pathLst>
                <a:path w="363854" h="675005">
                  <a:moveTo>
                    <a:pt x="272491" y="0"/>
                  </a:moveTo>
                  <a:lnTo>
                    <a:pt x="272491" y="493141"/>
                  </a:lnTo>
                  <a:lnTo>
                    <a:pt x="363321" y="493141"/>
                  </a:lnTo>
                  <a:lnTo>
                    <a:pt x="181660" y="674801"/>
                  </a:lnTo>
                  <a:lnTo>
                    <a:pt x="0" y="493141"/>
                  </a:lnTo>
                  <a:lnTo>
                    <a:pt x="90830" y="493141"/>
                  </a:lnTo>
                  <a:lnTo>
                    <a:pt x="90830" y="0"/>
                  </a:lnTo>
                  <a:lnTo>
                    <a:pt x="272491" y="0"/>
                  </a:lnTo>
                  <a:close/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2525682" y="3237292"/>
            <a:ext cx="4151591" cy="90819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2247" b="1" spc="-5" dirty="0">
                <a:solidFill>
                  <a:srgbClr val="00B050"/>
                </a:solidFill>
                <a:latin typeface="Calibri"/>
                <a:cs typeface="Calibri"/>
              </a:rPr>
              <a:t>Immune</a:t>
            </a:r>
            <a:r>
              <a:rPr sz="2247" b="1" spc="-15" dirty="0">
                <a:solidFill>
                  <a:srgbClr val="00B050"/>
                </a:solidFill>
                <a:latin typeface="Calibri"/>
                <a:cs typeface="Calibri"/>
              </a:rPr>
              <a:t> system</a:t>
            </a:r>
            <a:r>
              <a:rPr sz="2247" b="1" spc="-15" dirty="0">
                <a:solidFill>
                  <a:srgbClr val="00B0F0"/>
                </a:solidFill>
                <a:latin typeface="Calibri"/>
                <a:cs typeface="Calibri"/>
              </a:rPr>
              <a:t>/</a:t>
            </a:r>
            <a:r>
              <a:rPr sz="2247" b="1" spc="-15" dirty="0">
                <a:solidFill>
                  <a:srgbClr val="FF0000"/>
                </a:solidFill>
                <a:latin typeface="Calibri"/>
                <a:cs typeface="Calibri"/>
              </a:rPr>
              <a:t>RBC</a:t>
            </a:r>
            <a:r>
              <a:rPr sz="2247" b="1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2247" b="1" spc="-5" dirty="0">
                <a:solidFill>
                  <a:srgbClr val="FF0000"/>
                </a:solidFill>
                <a:latin typeface="Calibri"/>
                <a:cs typeface="Calibri"/>
              </a:rPr>
              <a:t>and</a:t>
            </a:r>
            <a:r>
              <a:rPr sz="2247" b="1" spc="-10" dirty="0">
                <a:solidFill>
                  <a:srgbClr val="FF0000"/>
                </a:solidFill>
                <a:latin typeface="Calibri"/>
                <a:cs typeface="Calibri"/>
              </a:rPr>
              <a:t> platelets</a:t>
            </a:r>
            <a:endParaRPr sz="2247">
              <a:latin typeface="Calibri"/>
              <a:cs typeface="Calibri"/>
            </a:endParaRPr>
          </a:p>
          <a:p>
            <a:pPr marL="23467" algn="ctr">
              <a:spcBef>
                <a:spcPts val="2092"/>
              </a:spcBef>
            </a:pPr>
            <a:r>
              <a:rPr sz="1798" b="1" spc="10" dirty="0">
                <a:solidFill>
                  <a:srgbClr val="00B0F0"/>
                </a:solidFill>
                <a:latin typeface="Calibri"/>
                <a:cs typeface="Calibri"/>
              </a:rPr>
              <a:t>10</a:t>
            </a:r>
            <a:r>
              <a:rPr sz="1723" b="1" spc="15" baseline="26570" dirty="0">
                <a:solidFill>
                  <a:srgbClr val="00B0F0"/>
                </a:solidFill>
                <a:latin typeface="Calibri"/>
                <a:cs typeface="Calibri"/>
              </a:rPr>
              <a:t>11</a:t>
            </a:r>
            <a:r>
              <a:rPr sz="1723" b="1" spc="209" baseline="26570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1798" b="1" spc="-5" dirty="0">
                <a:solidFill>
                  <a:srgbClr val="00B0F0"/>
                </a:solidFill>
                <a:latin typeface="Calibri"/>
                <a:cs typeface="Calibri"/>
              </a:rPr>
              <a:t>cells</a:t>
            </a:r>
            <a:r>
              <a:rPr sz="1798" b="1" spc="-20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1798" b="1" spc="-5" dirty="0">
                <a:solidFill>
                  <a:srgbClr val="00B0F0"/>
                </a:solidFill>
                <a:latin typeface="Calibri"/>
                <a:cs typeface="Calibri"/>
              </a:rPr>
              <a:t>every</a:t>
            </a:r>
            <a:r>
              <a:rPr sz="1798" b="1" spc="-25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1798" b="1" spc="-15" dirty="0">
                <a:solidFill>
                  <a:srgbClr val="00B0F0"/>
                </a:solidFill>
                <a:latin typeface="Calibri"/>
                <a:cs typeface="Calibri"/>
              </a:rPr>
              <a:t>day</a:t>
            </a:r>
            <a:endParaRPr sz="1798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779067" y="635111"/>
            <a:ext cx="3361990" cy="40209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447" b="1" dirty="0">
                <a:solidFill>
                  <a:srgbClr val="00B0F0"/>
                </a:solidFill>
                <a:latin typeface="Calibri"/>
              </a:rPr>
              <a:t>Hematopoietic</a:t>
            </a:r>
            <a:r>
              <a:rPr sz="2447" b="1" spc="-5" dirty="0">
                <a:solidFill>
                  <a:srgbClr val="00B0F0"/>
                </a:solidFill>
                <a:latin typeface="Calibri"/>
              </a:rPr>
              <a:t> </a:t>
            </a:r>
            <a:r>
              <a:rPr sz="2447" b="1" dirty="0">
                <a:solidFill>
                  <a:srgbClr val="00B0F0"/>
                </a:solidFill>
                <a:latin typeface="Calibri"/>
              </a:rPr>
              <a:t>Stem Cells</a:t>
            </a:r>
            <a:endParaRPr sz="2447">
              <a:latin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4256130" y="1215656"/>
            <a:ext cx="370383" cy="823849"/>
            <a:chOff x="4255740" y="1217154"/>
            <a:chExt cx="370840" cy="824865"/>
          </a:xfrm>
        </p:grpSpPr>
        <p:sp>
          <p:nvSpPr>
            <p:cNvPr id="10" name="object 10"/>
            <p:cNvSpPr/>
            <p:nvPr/>
          </p:nvSpPr>
          <p:spPr>
            <a:xfrm>
              <a:off x="4259309" y="1220722"/>
              <a:ext cx="363855" cy="817880"/>
            </a:xfrm>
            <a:custGeom>
              <a:avLst/>
              <a:gdLst/>
              <a:ahLst/>
              <a:cxnLst/>
              <a:rect l="l" t="t" r="r" b="b"/>
              <a:pathLst>
                <a:path w="363854" h="817880">
                  <a:moveTo>
                    <a:pt x="181660" y="0"/>
                  </a:moveTo>
                  <a:lnTo>
                    <a:pt x="0" y="181660"/>
                  </a:lnTo>
                  <a:lnTo>
                    <a:pt x="90830" y="181660"/>
                  </a:lnTo>
                  <a:lnTo>
                    <a:pt x="90830" y="635977"/>
                  </a:lnTo>
                  <a:lnTo>
                    <a:pt x="0" y="635977"/>
                  </a:lnTo>
                  <a:lnTo>
                    <a:pt x="181660" y="817638"/>
                  </a:lnTo>
                  <a:lnTo>
                    <a:pt x="363321" y="635977"/>
                  </a:lnTo>
                  <a:lnTo>
                    <a:pt x="272491" y="635977"/>
                  </a:lnTo>
                  <a:lnTo>
                    <a:pt x="272491" y="181660"/>
                  </a:lnTo>
                  <a:lnTo>
                    <a:pt x="363321" y="181660"/>
                  </a:lnTo>
                  <a:lnTo>
                    <a:pt x="18166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4259309" y="1220722"/>
              <a:ext cx="363855" cy="817880"/>
            </a:xfrm>
            <a:custGeom>
              <a:avLst/>
              <a:gdLst/>
              <a:ahLst/>
              <a:cxnLst/>
              <a:rect l="l" t="t" r="r" b="b"/>
              <a:pathLst>
                <a:path w="363854" h="817880">
                  <a:moveTo>
                    <a:pt x="0" y="181660"/>
                  </a:moveTo>
                  <a:lnTo>
                    <a:pt x="181660" y="0"/>
                  </a:lnTo>
                  <a:lnTo>
                    <a:pt x="363321" y="181660"/>
                  </a:lnTo>
                  <a:lnTo>
                    <a:pt x="272491" y="181660"/>
                  </a:lnTo>
                  <a:lnTo>
                    <a:pt x="272491" y="635977"/>
                  </a:lnTo>
                  <a:lnTo>
                    <a:pt x="363321" y="635977"/>
                  </a:lnTo>
                  <a:lnTo>
                    <a:pt x="181660" y="817638"/>
                  </a:lnTo>
                  <a:lnTo>
                    <a:pt x="0" y="635977"/>
                  </a:lnTo>
                  <a:lnTo>
                    <a:pt x="90830" y="635977"/>
                  </a:lnTo>
                  <a:lnTo>
                    <a:pt x="90830" y="181660"/>
                  </a:lnTo>
                  <a:lnTo>
                    <a:pt x="0" y="181660"/>
                  </a:lnTo>
                  <a:close/>
                </a:path>
              </a:pathLst>
            </a:custGeom>
            <a:ln w="71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810107" y="2982973"/>
            <a:ext cx="3243391" cy="1418746"/>
            <a:chOff x="2807935" y="2986651"/>
            <a:chExt cx="3247390" cy="14204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2772" y="3536937"/>
              <a:ext cx="1088259" cy="84890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962774" y="3536965"/>
              <a:ext cx="1088390" cy="848994"/>
            </a:xfrm>
            <a:custGeom>
              <a:avLst/>
              <a:gdLst/>
              <a:ahLst/>
              <a:cxnLst/>
              <a:rect l="l" t="t" r="r" b="b"/>
              <a:pathLst>
                <a:path w="1088389" h="848995">
                  <a:moveTo>
                    <a:pt x="23340" y="195156"/>
                  </a:moveTo>
                  <a:lnTo>
                    <a:pt x="62610" y="131425"/>
                  </a:lnTo>
                  <a:lnTo>
                    <a:pt x="117604" y="79748"/>
                  </a:lnTo>
                  <a:lnTo>
                    <a:pt x="150287" y="58564"/>
                  </a:lnTo>
                  <a:lnTo>
                    <a:pt x="186049" y="40555"/>
                  </a:lnTo>
                  <a:lnTo>
                    <a:pt x="224606" y="25773"/>
                  </a:lnTo>
                  <a:lnTo>
                    <a:pt x="265673" y="14273"/>
                  </a:lnTo>
                  <a:lnTo>
                    <a:pt x="308966" y="6109"/>
                  </a:lnTo>
                  <a:lnTo>
                    <a:pt x="354201" y="1333"/>
                  </a:lnTo>
                  <a:lnTo>
                    <a:pt x="401095" y="0"/>
                  </a:lnTo>
                  <a:lnTo>
                    <a:pt x="449363" y="2162"/>
                  </a:lnTo>
                  <a:lnTo>
                    <a:pt x="498720" y="7874"/>
                  </a:lnTo>
                  <a:lnTo>
                    <a:pt x="548884" y="17190"/>
                  </a:lnTo>
                  <a:lnTo>
                    <a:pt x="599569" y="30162"/>
                  </a:lnTo>
                  <a:lnTo>
                    <a:pt x="650491" y="46845"/>
                  </a:lnTo>
                  <a:lnTo>
                    <a:pt x="701368" y="67292"/>
                  </a:lnTo>
                  <a:lnTo>
                    <a:pt x="750802" y="91009"/>
                  </a:lnTo>
                  <a:lnTo>
                    <a:pt x="797493" y="117302"/>
                  </a:lnTo>
                  <a:lnTo>
                    <a:pt x="841286" y="145926"/>
                  </a:lnTo>
                  <a:lnTo>
                    <a:pt x="882031" y="176634"/>
                  </a:lnTo>
                  <a:lnTo>
                    <a:pt x="919574" y="209181"/>
                  </a:lnTo>
                  <a:lnTo>
                    <a:pt x="953764" y="243322"/>
                  </a:lnTo>
                  <a:lnTo>
                    <a:pt x="984447" y="278810"/>
                  </a:lnTo>
                  <a:lnTo>
                    <a:pt x="1011472" y="315399"/>
                  </a:lnTo>
                  <a:lnTo>
                    <a:pt x="1034686" y="352845"/>
                  </a:lnTo>
                  <a:lnTo>
                    <a:pt x="1053937" y="390900"/>
                  </a:lnTo>
                  <a:lnTo>
                    <a:pt x="1069072" y="429320"/>
                  </a:lnTo>
                  <a:lnTo>
                    <a:pt x="1079938" y="467858"/>
                  </a:lnTo>
                  <a:lnTo>
                    <a:pt x="1086385" y="506270"/>
                  </a:lnTo>
                  <a:lnTo>
                    <a:pt x="1088258" y="544308"/>
                  </a:lnTo>
                  <a:lnTo>
                    <a:pt x="1085406" y="581728"/>
                  </a:lnTo>
                  <a:lnTo>
                    <a:pt x="1064918" y="653727"/>
                  </a:lnTo>
                  <a:lnTo>
                    <a:pt x="1025648" y="717458"/>
                  </a:lnTo>
                  <a:lnTo>
                    <a:pt x="970654" y="769133"/>
                  </a:lnTo>
                  <a:lnTo>
                    <a:pt x="937971" y="790316"/>
                  </a:lnTo>
                  <a:lnTo>
                    <a:pt x="902209" y="808325"/>
                  </a:lnTo>
                  <a:lnTo>
                    <a:pt x="863652" y="823105"/>
                  </a:lnTo>
                  <a:lnTo>
                    <a:pt x="822585" y="834604"/>
                  </a:lnTo>
                  <a:lnTo>
                    <a:pt x="779292" y="842768"/>
                  </a:lnTo>
                  <a:lnTo>
                    <a:pt x="734056" y="847542"/>
                  </a:lnTo>
                  <a:lnTo>
                    <a:pt x="687163" y="848875"/>
                  </a:lnTo>
                  <a:lnTo>
                    <a:pt x="638895" y="846711"/>
                  </a:lnTo>
                  <a:lnTo>
                    <a:pt x="589537" y="840998"/>
                  </a:lnTo>
                  <a:lnTo>
                    <a:pt x="539374" y="831681"/>
                  </a:lnTo>
                  <a:lnTo>
                    <a:pt x="488689" y="818708"/>
                  </a:lnTo>
                  <a:lnTo>
                    <a:pt x="437766" y="802025"/>
                  </a:lnTo>
                  <a:lnTo>
                    <a:pt x="386890" y="781578"/>
                  </a:lnTo>
                  <a:lnTo>
                    <a:pt x="337456" y="757864"/>
                  </a:lnTo>
                  <a:lnTo>
                    <a:pt x="290765" y="731572"/>
                  </a:lnTo>
                  <a:lnTo>
                    <a:pt x="246971" y="702950"/>
                  </a:lnTo>
                  <a:lnTo>
                    <a:pt x="206227" y="672243"/>
                  </a:lnTo>
                  <a:lnTo>
                    <a:pt x="168683" y="639697"/>
                  </a:lnTo>
                  <a:lnTo>
                    <a:pt x="134494" y="605558"/>
                  </a:lnTo>
                  <a:lnTo>
                    <a:pt x="103810" y="570071"/>
                  </a:lnTo>
                  <a:lnTo>
                    <a:pt x="76786" y="533482"/>
                  </a:lnTo>
                  <a:lnTo>
                    <a:pt x="53572" y="496037"/>
                  </a:lnTo>
                  <a:lnTo>
                    <a:pt x="34321" y="457982"/>
                  </a:lnTo>
                  <a:lnTo>
                    <a:pt x="19186" y="419563"/>
                  </a:lnTo>
                  <a:lnTo>
                    <a:pt x="8319" y="381024"/>
                  </a:lnTo>
                  <a:lnTo>
                    <a:pt x="1873" y="342613"/>
                  </a:lnTo>
                  <a:lnTo>
                    <a:pt x="0" y="304575"/>
                  </a:lnTo>
                  <a:lnTo>
                    <a:pt x="2851" y="267156"/>
                  </a:lnTo>
                  <a:lnTo>
                    <a:pt x="10581" y="230601"/>
                  </a:lnTo>
                  <a:lnTo>
                    <a:pt x="23340" y="195156"/>
                  </a:lnTo>
                  <a:close/>
                </a:path>
              </a:pathLst>
            </a:custGeom>
            <a:ln w="7137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11740" y="2990316"/>
              <a:ext cx="2162394" cy="1412901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811745" y="2990461"/>
              <a:ext cx="2162810" cy="1412875"/>
            </a:xfrm>
            <a:custGeom>
              <a:avLst/>
              <a:gdLst/>
              <a:ahLst/>
              <a:cxnLst/>
              <a:rect l="l" t="t" r="r" b="b"/>
              <a:pathLst>
                <a:path w="2162810" h="1412875">
                  <a:moveTo>
                    <a:pt x="9352" y="936253"/>
                  </a:moveTo>
                  <a:lnTo>
                    <a:pt x="3230" y="900464"/>
                  </a:lnTo>
                  <a:lnTo>
                    <a:pt x="134" y="864530"/>
                  </a:lnTo>
                  <a:lnTo>
                    <a:pt x="0" y="828514"/>
                  </a:lnTo>
                  <a:lnTo>
                    <a:pt x="2762" y="792478"/>
                  </a:lnTo>
                  <a:lnTo>
                    <a:pt x="16721" y="720592"/>
                  </a:lnTo>
                  <a:lnTo>
                    <a:pt x="41499" y="649369"/>
                  </a:lnTo>
                  <a:lnTo>
                    <a:pt x="57784" y="614162"/>
                  </a:lnTo>
                  <a:lnTo>
                    <a:pt x="76581" y="579306"/>
                  </a:lnTo>
                  <a:lnTo>
                    <a:pt x="97826" y="544864"/>
                  </a:lnTo>
                  <a:lnTo>
                    <a:pt x="121455" y="510898"/>
                  </a:lnTo>
                  <a:lnTo>
                    <a:pt x="147403" y="477470"/>
                  </a:lnTo>
                  <a:lnTo>
                    <a:pt x="175607" y="444642"/>
                  </a:lnTo>
                  <a:lnTo>
                    <a:pt x="206002" y="412477"/>
                  </a:lnTo>
                  <a:lnTo>
                    <a:pt x="238523" y="381035"/>
                  </a:lnTo>
                  <a:lnTo>
                    <a:pt x="273108" y="350380"/>
                  </a:lnTo>
                  <a:lnTo>
                    <a:pt x="309691" y="320573"/>
                  </a:lnTo>
                  <a:lnTo>
                    <a:pt x="348209" y="291676"/>
                  </a:lnTo>
                  <a:lnTo>
                    <a:pt x="388597" y="263751"/>
                  </a:lnTo>
                  <a:lnTo>
                    <a:pt x="430791" y="236861"/>
                  </a:lnTo>
                  <a:lnTo>
                    <a:pt x="474727" y="211067"/>
                  </a:lnTo>
                  <a:lnTo>
                    <a:pt x="520341" y="186432"/>
                  </a:lnTo>
                  <a:lnTo>
                    <a:pt x="567569" y="163018"/>
                  </a:lnTo>
                  <a:lnTo>
                    <a:pt x="616346" y="140886"/>
                  </a:lnTo>
                  <a:lnTo>
                    <a:pt x="666608" y="120098"/>
                  </a:lnTo>
                  <a:lnTo>
                    <a:pt x="718291" y="100718"/>
                  </a:lnTo>
                  <a:lnTo>
                    <a:pt x="771331" y="82806"/>
                  </a:lnTo>
                  <a:lnTo>
                    <a:pt x="825664" y="66424"/>
                  </a:lnTo>
                  <a:lnTo>
                    <a:pt x="881225" y="51636"/>
                  </a:lnTo>
                  <a:lnTo>
                    <a:pt x="937950" y="38502"/>
                  </a:lnTo>
                  <a:lnTo>
                    <a:pt x="995074" y="27219"/>
                  </a:lnTo>
                  <a:lnTo>
                    <a:pt x="1051815" y="17923"/>
                  </a:lnTo>
                  <a:lnTo>
                    <a:pt x="1108088" y="10583"/>
                  </a:lnTo>
                  <a:lnTo>
                    <a:pt x="1163810" y="5169"/>
                  </a:lnTo>
                  <a:lnTo>
                    <a:pt x="1218896" y="1652"/>
                  </a:lnTo>
                  <a:lnTo>
                    <a:pt x="1273263" y="0"/>
                  </a:lnTo>
                  <a:lnTo>
                    <a:pt x="1326826" y="183"/>
                  </a:lnTo>
                  <a:lnTo>
                    <a:pt x="1379503" y="2171"/>
                  </a:lnTo>
                  <a:lnTo>
                    <a:pt x="1431208" y="5935"/>
                  </a:lnTo>
                  <a:lnTo>
                    <a:pt x="1481858" y="11443"/>
                  </a:lnTo>
                  <a:lnTo>
                    <a:pt x="1531368" y="18665"/>
                  </a:lnTo>
                  <a:lnTo>
                    <a:pt x="1579656" y="27571"/>
                  </a:lnTo>
                  <a:lnTo>
                    <a:pt x="1626636" y="38131"/>
                  </a:lnTo>
                  <a:lnTo>
                    <a:pt x="1672225" y="50315"/>
                  </a:lnTo>
                  <a:lnTo>
                    <a:pt x="1716339" y="64092"/>
                  </a:lnTo>
                  <a:lnTo>
                    <a:pt x="1758895" y="79432"/>
                  </a:lnTo>
                  <a:lnTo>
                    <a:pt x="1799807" y="96304"/>
                  </a:lnTo>
                  <a:lnTo>
                    <a:pt x="1838992" y="114679"/>
                  </a:lnTo>
                  <a:lnTo>
                    <a:pt x="1876366" y="134526"/>
                  </a:lnTo>
                  <a:lnTo>
                    <a:pt x="1911845" y="155815"/>
                  </a:lnTo>
                  <a:lnTo>
                    <a:pt x="1945345" y="178516"/>
                  </a:lnTo>
                  <a:lnTo>
                    <a:pt x="1976783" y="202598"/>
                  </a:lnTo>
                  <a:lnTo>
                    <a:pt x="2006074" y="228031"/>
                  </a:lnTo>
                  <a:lnTo>
                    <a:pt x="2057878" y="282829"/>
                  </a:lnTo>
                  <a:lnTo>
                    <a:pt x="2100088" y="342668"/>
                  </a:lnTo>
                  <a:lnTo>
                    <a:pt x="2132031" y="407306"/>
                  </a:lnTo>
                  <a:lnTo>
                    <a:pt x="2153036" y="476500"/>
                  </a:lnTo>
                  <a:lnTo>
                    <a:pt x="2162253" y="548222"/>
                  </a:lnTo>
                  <a:lnTo>
                    <a:pt x="2162388" y="584238"/>
                  </a:lnTo>
                  <a:lnTo>
                    <a:pt x="2159626" y="620275"/>
                  </a:lnTo>
                  <a:lnTo>
                    <a:pt x="2145667" y="692160"/>
                  </a:lnTo>
                  <a:lnTo>
                    <a:pt x="2120889" y="763383"/>
                  </a:lnTo>
                  <a:lnTo>
                    <a:pt x="2104604" y="798591"/>
                  </a:lnTo>
                  <a:lnTo>
                    <a:pt x="2085807" y="833447"/>
                  </a:lnTo>
                  <a:lnTo>
                    <a:pt x="2064562" y="867889"/>
                  </a:lnTo>
                  <a:lnTo>
                    <a:pt x="2040933" y="901855"/>
                  </a:lnTo>
                  <a:lnTo>
                    <a:pt x="2014984" y="935283"/>
                  </a:lnTo>
                  <a:lnTo>
                    <a:pt x="1986781" y="968111"/>
                  </a:lnTo>
                  <a:lnTo>
                    <a:pt x="1956386" y="1000277"/>
                  </a:lnTo>
                  <a:lnTo>
                    <a:pt x="1923864" y="1031719"/>
                  </a:lnTo>
                  <a:lnTo>
                    <a:pt x="1889279" y="1062375"/>
                  </a:lnTo>
                  <a:lnTo>
                    <a:pt x="1852696" y="1092183"/>
                  </a:lnTo>
                  <a:lnTo>
                    <a:pt x="1814178" y="1121080"/>
                  </a:lnTo>
                  <a:lnTo>
                    <a:pt x="1773790" y="1149005"/>
                  </a:lnTo>
                  <a:lnTo>
                    <a:pt x="1731596" y="1175896"/>
                  </a:lnTo>
                  <a:lnTo>
                    <a:pt x="1687660" y="1201690"/>
                  </a:lnTo>
                  <a:lnTo>
                    <a:pt x="1642046" y="1226326"/>
                  </a:lnTo>
                  <a:lnTo>
                    <a:pt x="1594819" y="1249741"/>
                  </a:lnTo>
                  <a:lnTo>
                    <a:pt x="1546042" y="1271874"/>
                  </a:lnTo>
                  <a:lnTo>
                    <a:pt x="1495780" y="1292662"/>
                  </a:lnTo>
                  <a:lnTo>
                    <a:pt x="1444097" y="1312044"/>
                  </a:lnTo>
                  <a:lnTo>
                    <a:pt x="1391057" y="1329956"/>
                  </a:lnTo>
                  <a:lnTo>
                    <a:pt x="1336724" y="1346339"/>
                  </a:lnTo>
                  <a:lnTo>
                    <a:pt x="1281163" y="1361128"/>
                  </a:lnTo>
                  <a:lnTo>
                    <a:pt x="1224437" y="1374263"/>
                  </a:lnTo>
                  <a:lnTo>
                    <a:pt x="1167313" y="1385545"/>
                  </a:lnTo>
                  <a:lnTo>
                    <a:pt x="1110573" y="1394840"/>
                  </a:lnTo>
                  <a:lnTo>
                    <a:pt x="1054300" y="1402179"/>
                  </a:lnTo>
                  <a:lnTo>
                    <a:pt x="998578" y="1407592"/>
                  </a:lnTo>
                  <a:lnTo>
                    <a:pt x="943492" y="1411109"/>
                  </a:lnTo>
                  <a:lnTo>
                    <a:pt x="889125" y="1412760"/>
                  </a:lnTo>
                  <a:lnTo>
                    <a:pt x="835561" y="1412576"/>
                  </a:lnTo>
                  <a:lnTo>
                    <a:pt x="782885" y="1410586"/>
                  </a:lnTo>
                  <a:lnTo>
                    <a:pt x="731180" y="1406822"/>
                  </a:lnTo>
                  <a:lnTo>
                    <a:pt x="680530" y="1401314"/>
                  </a:lnTo>
                  <a:lnTo>
                    <a:pt x="631019" y="1394091"/>
                  </a:lnTo>
                  <a:lnTo>
                    <a:pt x="582732" y="1385184"/>
                  </a:lnTo>
                  <a:lnTo>
                    <a:pt x="535752" y="1374624"/>
                  </a:lnTo>
                  <a:lnTo>
                    <a:pt x="490162" y="1362440"/>
                  </a:lnTo>
                  <a:lnTo>
                    <a:pt x="446048" y="1348662"/>
                  </a:lnTo>
                  <a:lnTo>
                    <a:pt x="403493" y="1333322"/>
                  </a:lnTo>
                  <a:lnTo>
                    <a:pt x="362581" y="1316449"/>
                  </a:lnTo>
                  <a:lnTo>
                    <a:pt x="323396" y="1298074"/>
                  </a:lnTo>
                  <a:lnTo>
                    <a:pt x="286022" y="1278227"/>
                  </a:lnTo>
                  <a:lnTo>
                    <a:pt x="250542" y="1256938"/>
                  </a:lnTo>
                  <a:lnTo>
                    <a:pt x="217042" y="1234237"/>
                  </a:lnTo>
                  <a:lnTo>
                    <a:pt x="185605" y="1210155"/>
                  </a:lnTo>
                  <a:lnTo>
                    <a:pt x="156314" y="1184722"/>
                  </a:lnTo>
                  <a:lnTo>
                    <a:pt x="104509" y="1129924"/>
                  </a:lnTo>
                  <a:lnTo>
                    <a:pt x="62299" y="1070085"/>
                  </a:lnTo>
                  <a:lnTo>
                    <a:pt x="30356" y="1005447"/>
                  </a:lnTo>
                  <a:lnTo>
                    <a:pt x="9352" y="936253"/>
                  </a:lnTo>
                  <a:close/>
                </a:path>
              </a:pathLst>
            </a:custGeom>
            <a:ln w="7137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5478923" y="3570055"/>
            <a:ext cx="173142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0" dirty="0">
                <a:latin typeface="Calibri"/>
                <a:cs typeface="Calibri"/>
              </a:rPr>
              <a:t>CLP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099332" y="3537093"/>
            <a:ext cx="890442" cy="710324"/>
            <a:chOff x="5099982" y="3541454"/>
            <a:chExt cx="891540" cy="711200"/>
          </a:xfrm>
        </p:grpSpPr>
        <p:sp>
          <p:nvSpPr>
            <p:cNvPr id="10" name="object 10"/>
            <p:cNvSpPr/>
            <p:nvPr/>
          </p:nvSpPr>
          <p:spPr>
            <a:xfrm>
              <a:off x="5136163" y="3544312"/>
              <a:ext cx="318770" cy="274955"/>
            </a:xfrm>
            <a:custGeom>
              <a:avLst/>
              <a:gdLst/>
              <a:ahLst/>
              <a:cxnLst/>
              <a:rect l="l" t="t" r="r" b="b"/>
              <a:pathLst>
                <a:path w="318770" h="274954">
                  <a:moveTo>
                    <a:pt x="159169" y="0"/>
                  </a:moveTo>
                  <a:lnTo>
                    <a:pt x="108858" y="6993"/>
                  </a:lnTo>
                  <a:lnTo>
                    <a:pt x="65164" y="26467"/>
                  </a:lnTo>
                  <a:lnTo>
                    <a:pt x="30709" y="56161"/>
                  </a:lnTo>
                  <a:lnTo>
                    <a:pt x="8114" y="93816"/>
                  </a:lnTo>
                  <a:lnTo>
                    <a:pt x="0" y="137172"/>
                  </a:lnTo>
                  <a:lnTo>
                    <a:pt x="8114" y="180528"/>
                  </a:lnTo>
                  <a:lnTo>
                    <a:pt x="30709" y="218183"/>
                  </a:lnTo>
                  <a:lnTo>
                    <a:pt x="65164" y="247878"/>
                  </a:lnTo>
                  <a:lnTo>
                    <a:pt x="108858" y="267351"/>
                  </a:lnTo>
                  <a:lnTo>
                    <a:pt x="159169" y="274345"/>
                  </a:lnTo>
                  <a:lnTo>
                    <a:pt x="209473" y="267351"/>
                  </a:lnTo>
                  <a:lnTo>
                    <a:pt x="253163" y="247878"/>
                  </a:lnTo>
                  <a:lnTo>
                    <a:pt x="287616" y="218183"/>
                  </a:lnTo>
                  <a:lnTo>
                    <a:pt x="310211" y="180528"/>
                  </a:lnTo>
                  <a:lnTo>
                    <a:pt x="318325" y="137172"/>
                  </a:lnTo>
                  <a:lnTo>
                    <a:pt x="310211" y="93816"/>
                  </a:lnTo>
                  <a:lnTo>
                    <a:pt x="287616" y="56161"/>
                  </a:lnTo>
                  <a:lnTo>
                    <a:pt x="253163" y="26467"/>
                  </a:lnTo>
                  <a:lnTo>
                    <a:pt x="209473" y="6993"/>
                  </a:lnTo>
                  <a:lnTo>
                    <a:pt x="159169" y="0"/>
                  </a:lnTo>
                  <a:close/>
                </a:path>
              </a:pathLst>
            </a:custGeom>
            <a:solidFill>
              <a:srgbClr val="20386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136163" y="3544312"/>
              <a:ext cx="318770" cy="274955"/>
            </a:xfrm>
            <a:custGeom>
              <a:avLst/>
              <a:gdLst/>
              <a:ahLst/>
              <a:cxnLst/>
              <a:rect l="l" t="t" r="r" b="b"/>
              <a:pathLst>
                <a:path w="318770" h="274954">
                  <a:moveTo>
                    <a:pt x="0" y="137172"/>
                  </a:moveTo>
                  <a:lnTo>
                    <a:pt x="8114" y="93816"/>
                  </a:lnTo>
                  <a:lnTo>
                    <a:pt x="30709" y="56161"/>
                  </a:lnTo>
                  <a:lnTo>
                    <a:pt x="65164" y="26467"/>
                  </a:lnTo>
                  <a:lnTo>
                    <a:pt x="108858" y="6993"/>
                  </a:lnTo>
                  <a:lnTo>
                    <a:pt x="159169" y="0"/>
                  </a:lnTo>
                  <a:lnTo>
                    <a:pt x="209473" y="6993"/>
                  </a:lnTo>
                  <a:lnTo>
                    <a:pt x="253163" y="26467"/>
                  </a:lnTo>
                  <a:lnTo>
                    <a:pt x="287616" y="56161"/>
                  </a:lnTo>
                  <a:lnTo>
                    <a:pt x="310211" y="93816"/>
                  </a:lnTo>
                  <a:lnTo>
                    <a:pt x="318325" y="137172"/>
                  </a:lnTo>
                  <a:lnTo>
                    <a:pt x="310211" y="180528"/>
                  </a:lnTo>
                  <a:lnTo>
                    <a:pt x="287616" y="218183"/>
                  </a:lnTo>
                  <a:lnTo>
                    <a:pt x="253163" y="247878"/>
                  </a:lnTo>
                  <a:lnTo>
                    <a:pt x="209473" y="267351"/>
                  </a:lnTo>
                  <a:lnTo>
                    <a:pt x="159169" y="274345"/>
                  </a:lnTo>
                  <a:lnTo>
                    <a:pt x="108858" y="267351"/>
                  </a:lnTo>
                  <a:lnTo>
                    <a:pt x="65164" y="247878"/>
                  </a:lnTo>
                  <a:lnTo>
                    <a:pt x="30709" y="218183"/>
                  </a:lnTo>
                  <a:lnTo>
                    <a:pt x="8114" y="180528"/>
                  </a:lnTo>
                  <a:lnTo>
                    <a:pt x="0" y="13717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29606" y="3616210"/>
              <a:ext cx="183057" cy="18235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6918" y="3613527"/>
              <a:ext cx="188429" cy="187731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102839" y="4039978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147624" y="0"/>
                  </a:moveTo>
                  <a:lnTo>
                    <a:pt x="90161" y="8227"/>
                  </a:lnTo>
                  <a:lnTo>
                    <a:pt x="43237" y="30665"/>
                  </a:lnTo>
                  <a:lnTo>
                    <a:pt x="11600" y="63945"/>
                  </a:lnTo>
                  <a:lnTo>
                    <a:pt x="0" y="104698"/>
                  </a:lnTo>
                  <a:lnTo>
                    <a:pt x="11600" y="145452"/>
                  </a:lnTo>
                  <a:lnTo>
                    <a:pt x="43237" y="178731"/>
                  </a:lnTo>
                  <a:lnTo>
                    <a:pt x="90161" y="201169"/>
                  </a:lnTo>
                  <a:lnTo>
                    <a:pt x="147624" y="209397"/>
                  </a:lnTo>
                  <a:lnTo>
                    <a:pt x="205090" y="201169"/>
                  </a:lnTo>
                  <a:lnTo>
                    <a:pt x="252018" y="178731"/>
                  </a:lnTo>
                  <a:lnTo>
                    <a:pt x="283659" y="145452"/>
                  </a:lnTo>
                  <a:lnTo>
                    <a:pt x="295262" y="104698"/>
                  </a:lnTo>
                  <a:lnTo>
                    <a:pt x="283659" y="63945"/>
                  </a:lnTo>
                  <a:lnTo>
                    <a:pt x="252018" y="30665"/>
                  </a:lnTo>
                  <a:lnTo>
                    <a:pt x="205090" y="8227"/>
                  </a:lnTo>
                  <a:lnTo>
                    <a:pt x="14762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102839" y="4039979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0" y="104698"/>
                  </a:moveTo>
                  <a:lnTo>
                    <a:pt x="11600" y="63945"/>
                  </a:lnTo>
                  <a:lnTo>
                    <a:pt x="43237" y="30665"/>
                  </a:lnTo>
                  <a:lnTo>
                    <a:pt x="90161" y="8227"/>
                  </a:lnTo>
                  <a:lnTo>
                    <a:pt x="147624" y="0"/>
                  </a:lnTo>
                  <a:lnTo>
                    <a:pt x="205090" y="8227"/>
                  </a:lnTo>
                  <a:lnTo>
                    <a:pt x="252018" y="30665"/>
                  </a:lnTo>
                  <a:lnTo>
                    <a:pt x="283659" y="63945"/>
                  </a:lnTo>
                  <a:lnTo>
                    <a:pt x="295262" y="104698"/>
                  </a:lnTo>
                  <a:lnTo>
                    <a:pt x="283659" y="145452"/>
                  </a:lnTo>
                  <a:lnTo>
                    <a:pt x="252018" y="178731"/>
                  </a:lnTo>
                  <a:lnTo>
                    <a:pt x="205090" y="201169"/>
                  </a:lnTo>
                  <a:lnTo>
                    <a:pt x="147624" y="209397"/>
                  </a:lnTo>
                  <a:lnTo>
                    <a:pt x="90161" y="201169"/>
                  </a:lnTo>
                  <a:lnTo>
                    <a:pt x="43237" y="178731"/>
                  </a:lnTo>
                  <a:lnTo>
                    <a:pt x="11600" y="145452"/>
                  </a:lnTo>
                  <a:lnTo>
                    <a:pt x="0" y="10469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92072" y="4079116"/>
              <a:ext cx="190004" cy="14495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398099" y="4039978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147624" y="0"/>
                  </a:moveTo>
                  <a:lnTo>
                    <a:pt x="90161" y="8227"/>
                  </a:lnTo>
                  <a:lnTo>
                    <a:pt x="43237" y="30665"/>
                  </a:lnTo>
                  <a:lnTo>
                    <a:pt x="11600" y="63945"/>
                  </a:lnTo>
                  <a:lnTo>
                    <a:pt x="0" y="104698"/>
                  </a:lnTo>
                  <a:lnTo>
                    <a:pt x="11600" y="145452"/>
                  </a:lnTo>
                  <a:lnTo>
                    <a:pt x="43237" y="178731"/>
                  </a:lnTo>
                  <a:lnTo>
                    <a:pt x="90161" y="201169"/>
                  </a:lnTo>
                  <a:lnTo>
                    <a:pt x="147624" y="209397"/>
                  </a:lnTo>
                  <a:lnTo>
                    <a:pt x="205090" y="201169"/>
                  </a:lnTo>
                  <a:lnTo>
                    <a:pt x="252018" y="178731"/>
                  </a:lnTo>
                  <a:lnTo>
                    <a:pt x="283659" y="145452"/>
                  </a:lnTo>
                  <a:lnTo>
                    <a:pt x="295262" y="104698"/>
                  </a:lnTo>
                  <a:lnTo>
                    <a:pt x="283659" y="63945"/>
                  </a:lnTo>
                  <a:lnTo>
                    <a:pt x="252018" y="30665"/>
                  </a:lnTo>
                  <a:lnTo>
                    <a:pt x="205090" y="8227"/>
                  </a:lnTo>
                  <a:lnTo>
                    <a:pt x="147624" y="0"/>
                  </a:lnTo>
                  <a:close/>
                </a:path>
              </a:pathLst>
            </a:custGeom>
            <a:solidFill>
              <a:srgbClr val="008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398099" y="4039979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0" y="104698"/>
                  </a:moveTo>
                  <a:lnTo>
                    <a:pt x="11600" y="63945"/>
                  </a:lnTo>
                  <a:lnTo>
                    <a:pt x="43237" y="30665"/>
                  </a:lnTo>
                  <a:lnTo>
                    <a:pt x="90161" y="8227"/>
                  </a:lnTo>
                  <a:lnTo>
                    <a:pt x="147624" y="0"/>
                  </a:lnTo>
                  <a:lnTo>
                    <a:pt x="205090" y="8227"/>
                  </a:lnTo>
                  <a:lnTo>
                    <a:pt x="252018" y="30665"/>
                  </a:lnTo>
                  <a:lnTo>
                    <a:pt x="283659" y="63945"/>
                  </a:lnTo>
                  <a:lnTo>
                    <a:pt x="295262" y="104698"/>
                  </a:lnTo>
                  <a:lnTo>
                    <a:pt x="283659" y="145452"/>
                  </a:lnTo>
                  <a:lnTo>
                    <a:pt x="252018" y="178731"/>
                  </a:lnTo>
                  <a:lnTo>
                    <a:pt x="205090" y="201169"/>
                  </a:lnTo>
                  <a:lnTo>
                    <a:pt x="147624" y="209397"/>
                  </a:lnTo>
                  <a:lnTo>
                    <a:pt x="90161" y="201169"/>
                  </a:lnTo>
                  <a:lnTo>
                    <a:pt x="43237" y="178731"/>
                  </a:lnTo>
                  <a:lnTo>
                    <a:pt x="11600" y="145452"/>
                  </a:lnTo>
                  <a:lnTo>
                    <a:pt x="0" y="10469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487333" y="4079116"/>
              <a:ext cx="190004" cy="144957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693360" y="4039978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147624" y="0"/>
                  </a:moveTo>
                  <a:lnTo>
                    <a:pt x="90161" y="8227"/>
                  </a:lnTo>
                  <a:lnTo>
                    <a:pt x="43237" y="30665"/>
                  </a:lnTo>
                  <a:lnTo>
                    <a:pt x="11600" y="63945"/>
                  </a:lnTo>
                  <a:lnTo>
                    <a:pt x="0" y="104698"/>
                  </a:lnTo>
                  <a:lnTo>
                    <a:pt x="11600" y="145452"/>
                  </a:lnTo>
                  <a:lnTo>
                    <a:pt x="43237" y="178731"/>
                  </a:lnTo>
                  <a:lnTo>
                    <a:pt x="90161" y="201169"/>
                  </a:lnTo>
                  <a:lnTo>
                    <a:pt x="147624" y="209397"/>
                  </a:lnTo>
                  <a:lnTo>
                    <a:pt x="205090" y="201169"/>
                  </a:lnTo>
                  <a:lnTo>
                    <a:pt x="252018" y="178731"/>
                  </a:lnTo>
                  <a:lnTo>
                    <a:pt x="283659" y="145452"/>
                  </a:lnTo>
                  <a:lnTo>
                    <a:pt x="295262" y="104698"/>
                  </a:lnTo>
                  <a:lnTo>
                    <a:pt x="283659" y="63945"/>
                  </a:lnTo>
                  <a:lnTo>
                    <a:pt x="252018" y="30665"/>
                  </a:lnTo>
                  <a:lnTo>
                    <a:pt x="205090" y="8227"/>
                  </a:lnTo>
                  <a:lnTo>
                    <a:pt x="147624" y="0"/>
                  </a:lnTo>
                  <a:close/>
                </a:path>
              </a:pathLst>
            </a:custGeom>
            <a:solidFill>
              <a:srgbClr val="66006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693360" y="4039979"/>
              <a:ext cx="295275" cy="209550"/>
            </a:xfrm>
            <a:custGeom>
              <a:avLst/>
              <a:gdLst/>
              <a:ahLst/>
              <a:cxnLst/>
              <a:rect l="l" t="t" r="r" b="b"/>
              <a:pathLst>
                <a:path w="295275" h="209550">
                  <a:moveTo>
                    <a:pt x="0" y="104698"/>
                  </a:moveTo>
                  <a:lnTo>
                    <a:pt x="11600" y="63945"/>
                  </a:lnTo>
                  <a:lnTo>
                    <a:pt x="43237" y="30665"/>
                  </a:lnTo>
                  <a:lnTo>
                    <a:pt x="90161" y="8227"/>
                  </a:lnTo>
                  <a:lnTo>
                    <a:pt x="147624" y="0"/>
                  </a:lnTo>
                  <a:lnTo>
                    <a:pt x="205090" y="8227"/>
                  </a:lnTo>
                  <a:lnTo>
                    <a:pt x="252018" y="30665"/>
                  </a:lnTo>
                  <a:lnTo>
                    <a:pt x="283659" y="63945"/>
                  </a:lnTo>
                  <a:lnTo>
                    <a:pt x="295262" y="104698"/>
                  </a:lnTo>
                  <a:lnTo>
                    <a:pt x="283659" y="145452"/>
                  </a:lnTo>
                  <a:lnTo>
                    <a:pt x="252018" y="178731"/>
                  </a:lnTo>
                  <a:lnTo>
                    <a:pt x="205090" y="201169"/>
                  </a:lnTo>
                  <a:lnTo>
                    <a:pt x="147624" y="209397"/>
                  </a:lnTo>
                  <a:lnTo>
                    <a:pt x="90161" y="201169"/>
                  </a:lnTo>
                  <a:lnTo>
                    <a:pt x="43237" y="178731"/>
                  </a:lnTo>
                  <a:lnTo>
                    <a:pt x="11600" y="145452"/>
                  </a:lnTo>
                  <a:lnTo>
                    <a:pt x="0" y="10469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82186" y="4078810"/>
              <a:ext cx="190004" cy="145262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5190021" y="4243861"/>
            <a:ext cx="750280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258135" algn="l"/>
              </a:tabLst>
            </a:pPr>
            <a:r>
              <a:rPr sz="599" spc="10" dirty="0">
                <a:latin typeface="Calibri"/>
                <a:cs typeface="Calibri"/>
              </a:rPr>
              <a:t>NK	</a:t>
            </a:r>
            <a:r>
              <a:rPr sz="599" spc="5" dirty="0">
                <a:latin typeface="Calibri"/>
                <a:cs typeface="Calibri"/>
              </a:rPr>
              <a:t>T-Ce</a:t>
            </a:r>
            <a:r>
              <a:rPr sz="599" spc="-5" dirty="0">
                <a:latin typeface="Calibri"/>
                <a:cs typeface="Calibri"/>
              </a:rPr>
              <a:t>l</a:t>
            </a:r>
            <a:r>
              <a:rPr sz="599" dirty="0">
                <a:latin typeface="Calibri"/>
                <a:cs typeface="Calibri"/>
              </a:rPr>
              <a:t>l      </a:t>
            </a:r>
            <a:r>
              <a:rPr sz="599" spc="-40" dirty="0">
                <a:latin typeface="Calibri"/>
                <a:cs typeface="Calibri"/>
              </a:rPr>
              <a:t> </a:t>
            </a:r>
            <a:r>
              <a:rPr sz="599" spc="5" dirty="0">
                <a:latin typeface="Calibri"/>
                <a:cs typeface="Calibri"/>
              </a:rPr>
              <a:t>B-Ce</a:t>
            </a:r>
            <a:r>
              <a:rPr sz="599" spc="-5" dirty="0">
                <a:latin typeface="Calibri"/>
                <a:cs typeface="Calibri"/>
              </a:rPr>
              <a:t>ll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376889" y="2444339"/>
            <a:ext cx="1343274" cy="1572861"/>
            <a:chOff x="4376649" y="2447353"/>
            <a:chExt cx="1344930" cy="1574800"/>
          </a:xfrm>
        </p:grpSpPr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25983" y="3832352"/>
              <a:ext cx="273344" cy="1894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438602" y="3804563"/>
              <a:ext cx="283210" cy="189230"/>
            </a:xfrm>
            <a:custGeom>
              <a:avLst/>
              <a:gdLst/>
              <a:ahLst/>
              <a:cxnLst/>
              <a:rect l="l" t="t" r="r" b="b"/>
              <a:pathLst>
                <a:path w="283210" h="189229">
                  <a:moveTo>
                    <a:pt x="227622" y="180238"/>
                  </a:moveTo>
                  <a:lnTo>
                    <a:pt x="226364" y="181368"/>
                  </a:lnTo>
                  <a:lnTo>
                    <a:pt x="226187" y="184327"/>
                  </a:lnTo>
                  <a:lnTo>
                    <a:pt x="227317" y="185585"/>
                  </a:lnTo>
                  <a:lnTo>
                    <a:pt x="282917" y="188772"/>
                  </a:lnTo>
                  <a:lnTo>
                    <a:pt x="282574" y="188074"/>
                  </a:lnTo>
                  <a:lnTo>
                    <a:pt x="277012" y="188074"/>
                  </a:lnTo>
                  <a:lnTo>
                    <a:pt x="268759" y="182604"/>
                  </a:lnTo>
                  <a:lnTo>
                    <a:pt x="227622" y="180238"/>
                  </a:lnTo>
                  <a:close/>
                </a:path>
                <a:path w="283210" h="189229">
                  <a:moveTo>
                    <a:pt x="268759" y="182604"/>
                  </a:moveTo>
                  <a:lnTo>
                    <a:pt x="277012" y="188074"/>
                  </a:lnTo>
                  <a:lnTo>
                    <a:pt x="277710" y="187020"/>
                  </a:lnTo>
                  <a:lnTo>
                    <a:pt x="276085" y="187020"/>
                  </a:lnTo>
                  <a:lnTo>
                    <a:pt x="274061" y="182908"/>
                  </a:lnTo>
                  <a:lnTo>
                    <a:pt x="268759" y="182604"/>
                  </a:lnTo>
                  <a:close/>
                </a:path>
                <a:path w="283210" h="189229">
                  <a:moveTo>
                    <a:pt x="256717" y="138264"/>
                  </a:moveTo>
                  <a:lnTo>
                    <a:pt x="254063" y="139573"/>
                  </a:lnTo>
                  <a:lnTo>
                    <a:pt x="253517" y="141173"/>
                  </a:lnTo>
                  <a:lnTo>
                    <a:pt x="271707" y="178126"/>
                  </a:lnTo>
                  <a:lnTo>
                    <a:pt x="279971" y="183603"/>
                  </a:lnTo>
                  <a:lnTo>
                    <a:pt x="277012" y="188074"/>
                  </a:lnTo>
                  <a:lnTo>
                    <a:pt x="282574" y="188074"/>
                  </a:lnTo>
                  <a:lnTo>
                    <a:pt x="258330" y="138811"/>
                  </a:lnTo>
                  <a:lnTo>
                    <a:pt x="256717" y="138264"/>
                  </a:lnTo>
                  <a:close/>
                </a:path>
                <a:path w="283210" h="189229">
                  <a:moveTo>
                    <a:pt x="274061" y="182908"/>
                  </a:moveTo>
                  <a:lnTo>
                    <a:pt x="276085" y="187020"/>
                  </a:lnTo>
                  <a:lnTo>
                    <a:pt x="278638" y="183172"/>
                  </a:lnTo>
                  <a:lnTo>
                    <a:pt x="274061" y="182908"/>
                  </a:lnTo>
                  <a:close/>
                </a:path>
                <a:path w="283210" h="189229">
                  <a:moveTo>
                    <a:pt x="271707" y="178126"/>
                  </a:moveTo>
                  <a:lnTo>
                    <a:pt x="274061" y="182908"/>
                  </a:lnTo>
                  <a:lnTo>
                    <a:pt x="278638" y="183172"/>
                  </a:lnTo>
                  <a:lnTo>
                    <a:pt x="276085" y="187020"/>
                  </a:lnTo>
                  <a:lnTo>
                    <a:pt x="277710" y="187020"/>
                  </a:lnTo>
                  <a:lnTo>
                    <a:pt x="279971" y="183603"/>
                  </a:lnTo>
                  <a:lnTo>
                    <a:pt x="271707" y="178126"/>
                  </a:lnTo>
                  <a:close/>
                </a:path>
                <a:path w="283210" h="189229">
                  <a:moveTo>
                    <a:pt x="2959" y="0"/>
                  </a:moveTo>
                  <a:lnTo>
                    <a:pt x="0" y="4470"/>
                  </a:lnTo>
                  <a:lnTo>
                    <a:pt x="268759" y="182604"/>
                  </a:lnTo>
                  <a:lnTo>
                    <a:pt x="274061" y="182908"/>
                  </a:lnTo>
                  <a:lnTo>
                    <a:pt x="271707" y="178126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379507" y="2450211"/>
              <a:ext cx="346710" cy="299085"/>
            </a:xfrm>
            <a:custGeom>
              <a:avLst/>
              <a:gdLst/>
              <a:ahLst/>
              <a:cxnLst/>
              <a:rect l="l" t="t" r="r" b="b"/>
              <a:pathLst>
                <a:path w="346710" h="299085">
                  <a:moveTo>
                    <a:pt x="173355" y="0"/>
                  </a:moveTo>
                  <a:lnTo>
                    <a:pt x="127268" y="5332"/>
                  </a:lnTo>
                  <a:lnTo>
                    <a:pt x="85857" y="20383"/>
                  </a:lnTo>
                  <a:lnTo>
                    <a:pt x="50773" y="43727"/>
                  </a:lnTo>
                  <a:lnTo>
                    <a:pt x="23667" y="73944"/>
                  </a:lnTo>
                  <a:lnTo>
                    <a:pt x="6192" y="109609"/>
                  </a:lnTo>
                  <a:lnTo>
                    <a:pt x="0" y="149301"/>
                  </a:lnTo>
                  <a:lnTo>
                    <a:pt x="6192" y="188992"/>
                  </a:lnTo>
                  <a:lnTo>
                    <a:pt x="23667" y="224658"/>
                  </a:lnTo>
                  <a:lnTo>
                    <a:pt x="50773" y="254874"/>
                  </a:lnTo>
                  <a:lnTo>
                    <a:pt x="85857" y="278219"/>
                  </a:lnTo>
                  <a:lnTo>
                    <a:pt x="127268" y="293269"/>
                  </a:lnTo>
                  <a:lnTo>
                    <a:pt x="173355" y="298602"/>
                  </a:lnTo>
                  <a:lnTo>
                    <a:pt x="219441" y="293269"/>
                  </a:lnTo>
                  <a:lnTo>
                    <a:pt x="260852" y="278219"/>
                  </a:lnTo>
                  <a:lnTo>
                    <a:pt x="295936" y="254874"/>
                  </a:lnTo>
                  <a:lnTo>
                    <a:pt x="323042" y="224658"/>
                  </a:lnTo>
                  <a:lnTo>
                    <a:pt x="340517" y="188992"/>
                  </a:lnTo>
                  <a:lnTo>
                    <a:pt x="346710" y="149301"/>
                  </a:lnTo>
                  <a:lnTo>
                    <a:pt x="340517" y="109609"/>
                  </a:lnTo>
                  <a:lnTo>
                    <a:pt x="323042" y="73944"/>
                  </a:lnTo>
                  <a:lnTo>
                    <a:pt x="295936" y="43727"/>
                  </a:lnTo>
                  <a:lnTo>
                    <a:pt x="260852" y="20383"/>
                  </a:lnTo>
                  <a:lnTo>
                    <a:pt x="219441" y="5332"/>
                  </a:lnTo>
                  <a:lnTo>
                    <a:pt x="173355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379507" y="2450211"/>
              <a:ext cx="346710" cy="299085"/>
            </a:xfrm>
            <a:custGeom>
              <a:avLst/>
              <a:gdLst/>
              <a:ahLst/>
              <a:cxnLst/>
              <a:rect l="l" t="t" r="r" b="b"/>
              <a:pathLst>
                <a:path w="346710" h="299085">
                  <a:moveTo>
                    <a:pt x="0" y="149301"/>
                  </a:moveTo>
                  <a:lnTo>
                    <a:pt x="6192" y="109609"/>
                  </a:lnTo>
                  <a:lnTo>
                    <a:pt x="23667" y="73944"/>
                  </a:lnTo>
                  <a:lnTo>
                    <a:pt x="50773" y="43727"/>
                  </a:lnTo>
                  <a:lnTo>
                    <a:pt x="85857" y="20383"/>
                  </a:lnTo>
                  <a:lnTo>
                    <a:pt x="127268" y="5332"/>
                  </a:lnTo>
                  <a:lnTo>
                    <a:pt x="173355" y="0"/>
                  </a:lnTo>
                  <a:lnTo>
                    <a:pt x="219441" y="5332"/>
                  </a:lnTo>
                  <a:lnTo>
                    <a:pt x="260852" y="20383"/>
                  </a:lnTo>
                  <a:lnTo>
                    <a:pt x="295936" y="43727"/>
                  </a:lnTo>
                  <a:lnTo>
                    <a:pt x="323042" y="73944"/>
                  </a:lnTo>
                  <a:lnTo>
                    <a:pt x="340517" y="109609"/>
                  </a:lnTo>
                  <a:lnTo>
                    <a:pt x="346710" y="149301"/>
                  </a:lnTo>
                  <a:lnTo>
                    <a:pt x="340517" y="188992"/>
                  </a:lnTo>
                  <a:lnTo>
                    <a:pt x="323042" y="224658"/>
                  </a:lnTo>
                  <a:lnTo>
                    <a:pt x="295936" y="254874"/>
                  </a:lnTo>
                  <a:lnTo>
                    <a:pt x="260852" y="278219"/>
                  </a:lnTo>
                  <a:lnTo>
                    <a:pt x="219441" y="293269"/>
                  </a:lnTo>
                  <a:lnTo>
                    <a:pt x="173355" y="298602"/>
                  </a:lnTo>
                  <a:lnTo>
                    <a:pt x="127268" y="293269"/>
                  </a:lnTo>
                  <a:lnTo>
                    <a:pt x="85857" y="278219"/>
                  </a:lnTo>
                  <a:lnTo>
                    <a:pt x="50773" y="254874"/>
                  </a:lnTo>
                  <a:lnTo>
                    <a:pt x="23667" y="224658"/>
                  </a:lnTo>
                  <a:lnTo>
                    <a:pt x="6192" y="188992"/>
                  </a:lnTo>
                  <a:lnTo>
                    <a:pt x="0" y="14930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3862" y="2509850"/>
              <a:ext cx="208025" cy="19907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1182" y="2507155"/>
              <a:ext cx="213385" cy="204444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4465423" y="2741855"/>
            <a:ext cx="191534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20" dirty="0">
                <a:latin typeface="Calibri"/>
                <a:cs typeface="Calibri"/>
              </a:rPr>
              <a:t>M</a:t>
            </a:r>
            <a:r>
              <a:rPr sz="649" b="1" spc="5" dirty="0">
                <a:latin typeface="Calibri"/>
                <a:cs typeface="Calibri"/>
              </a:rPr>
              <a:t>PP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357064" y="1298236"/>
            <a:ext cx="369749" cy="306327"/>
            <a:chOff x="4356798" y="1299836"/>
            <a:chExt cx="370205" cy="306705"/>
          </a:xfrm>
        </p:grpSpPr>
        <p:sp>
          <p:nvSpPr>
            <p:cNvPr id="33" name="object 33"/>
            <p:cNvSpPr/>
            <p:nvPr/>
          </p:nvSpPr>
          <p:spPr>
            <a:xfrm>
              <a:off x="4359478" y="1302515"/>
              <a:ext cx="364490" cy="301625"/>
            </a:xfrm>
            <a:custGeom>
              <a:avLst/>
              <a:gdLst/>
              <a:ahLst/>
              <a:cxnLst/>
              <a:rect l="l" t="t" r="r" b="b"/>
              <a:pathLst>
                <a:path w="364489" h="301625">
                  <a:moveTo>
                    <a:pt x="182219" y="0"/>
                  </a:moveTo>
                  <a:lnTo>
                    <a:pt x="133779" y="5382"/>
                  </a:lnTo>
                  <a:lnTo>
                    <a:pt x="90250" y="20572"/>
                  </a:lnTo>
                  <a:lnTo>
                    <a:pt x="53371" y="44132"/>
                  </a:lnTo>
                  <a:lnTo>
                    <a:pt x="24878" y="74627"/>
                  </a:lnTo>
                  <a:lnTo>
                    <a:pt x="6509" y="110619"/>
                  </a:lnTo>
                  <a:lnTo>
                    <a:pt x="0" y="150672"/>
                  </a:lnTo>
                  <a:lnTo>
                    <a:pt x="6509" y="190726"/>
                  </a:lnTo>
                  <a:lnTo>
                    <a:pt x="24878" y="226718"/>
                  </a:lnTo>
                  <a:lnTo>
                    <a:pt x="53371" y="257213"/>
                  </a:lnTo>
                  <a:lnTo>
                    <a:pt x="90250" y="280773"/>
                  </a:lnTo>
                  <a:lnTo>
                    <a:pt x="133779" y="295963"/>
                  </a:lnTo>
                  <a:lnTo>
                    <a:pt x="182219" y="301345"/>
                  </a:lnTo>
                  <a:lnTo>
                    <a:pt x="230654" y="295963"/>
                  </a:lnTo>
                  <a:lnTo>
                    <a:pt x="274179" y="280773"/>
                  </a:lnTo>
                  <a:lnTo>
                    <a:pt x="311056" y="257213"/>
                  </a:lnTo>
                  <a:lnTo>
                    <a:pt x="339548" y="226718"/>
                  </a:lnTo>
                  <a:lnTo>
                    <a:pt x="357917" y="190726"/>
                  </a:lnTo>
                  <a:lnTo>
                    <a:pt x="364426" y="150672"/>
                  </a:lnTo>
                  <a:lnTo>
                    <a:pt x="357917" y="110619"/>
                  </a:lnTo>
                  <a:lnTo>
                    <a:pt x="339548" y="74627"/>
                  </a:lnTo>
                  <a:lnTo>
                    <a:pt x="311056" y="44132"/>
                  </a:lnTo>
                  <a:lnTo>
                    <a:pt x="274179" y="20572"/>
                  </a:lnTo>
                  <a:lnTo>
                    <a:pt x="230654" y="5382"/>
                  </a:lnTo>
                  <a:lnTo>
                    <a:pt x="18221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359478" y="1302515"/>
              <a:ext cx="364490" cy="301625"/>
            </a:xfrm>
            <a:custGeom>
              <a:avLst/>
              <a:gdLst/>
              <a:ahLst/>
              <a:cxnLst/>
              <a:rect l="l" t="t" r="r" b="b"/>
              <a:pathLst>
                <a:path w="364489" h="301625">
                  <a:moveTo>
                    <a:pt x="0" y="150672"/>
                  </a:moveTo>
                  <a:lnTo>
                    <a:pt x="6509" y="110619"/>
                  </a:lnTo>
                  <a:lnTo>
                    <a:pt x="24878" y="74627"/>
                  </a:lnTo>
                  <a:lnTo>
                    <a:pt x="53371" y="44132"/>
                  </a:lnTo>
                  <a:lnTo>
                    <a:pt x="90250" y="20572"/>
                  </a:lnTo>
                  <a:lnTo>
                    <a:pt x="133779" y="5382"/>
                  </a:lnTo>
                  <a:lnTo>
                    <a:pt x="182219" y="0"/>
                  </a:lnTo>
                  <a:lnTo>
                    <a:pt x="230654" y="5382"/>
                  </a:lnTo>
                  <a:lnTo>
                    <a:pt x="274179" y="20572"/>
                  </a:lnTo>
                  <a:lnTo>
                    <a:pt x="311056" y="44132"/>
                  </a:lnTo>
                  <a:lnTo>
                    <a:pt x="339548" y="74627"/>
                  </a:lnTo>
                  <a:lnTo>
                    <a:pt x="357917" y="110619"/>
                  </a:lnTo>
                  <a:lnTo>
                    <a:pt x="364426" y="150672"/>
                  </a:lnTo>
                  <a:lnTo>
                    <a:pt x="357917" y="190726"/>
                  </a:lnTo>
                  <a:lnTo>
                    <a:pt x="339548" y="226718"/>
                  </a:lnTo>
                  <a:lnTo>
                    <a:pt x="311056" y="257213"/>
                  </a:lnTo>
                  <a:lnTo>
                    <a:pt x="274179" y="280773"/>
                  </a:lnTo>
                  <a:lnTo>
                    <a:pt x="230654" y="295963"/>
                  </a:lnTo>
                  <a:lnTo>
                    <a:pt x="182219" y="301345"/>
                  </a:lnTo>
                  <a:lnTo>
                    <a:pt x="133779" y="295963"/>
                  </a:lnTo>
                  <a:lnTo>
                    <a:pt x="90250" y="280773"/>
                  </a:lnTo>
                  <a:lnTo>
                    <a:pt x="53371" y="257213"/>
                  </a:lnTo>
                  <a:lnTo>
                    <a:pt x="24878" y="226718"/>
                  </a:lnTo>
                  <a:lnTo>
                    <a:pt x="6509" y="190726"/>
                  </a:lnTo>
                  <a:lnTo>
                    <a:pt x="0" y="15067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63796" y="1362697"/>
              <a:ext cx="229222" cy="20090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61117" y="1360008"/>
              <a:ext cx="234581" cy="206260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4425413" y="1591166"/>
            <a:ext cx="258760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-10" dirty="0">
                <a:latin typeface="Calibri"/>
                <a:cs typeface="Calibri"/>
              </a:rPr>
              <a:t>LT-HSC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4356733" y="1692893"/>
            <a:ext cx="370383" cy="435708"/>
            <a:chOff x="4356467" y="1694980"/>
            <a:chExt cx="370840" cy="436245"/>
          </a:xfrm>
        </p:grpSpPr>
        <p:pic>
          <p:nvPicPr>
            <p:cNvPr id="39" name="object 3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74276" y="1694980"/>
              <a:ext cx="154300" cy="13715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02534" y="1705432"/>
              <a:ext cx="98615" cy="89026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359146" y="1826840"/>
              <a:ext cx="365125" cy="301625"/>
            </a:xfrm>
            <a:custGeom>
              <a:avLst/>
              <a:gdLst/>
              <a:ahLst/>
              <a:cxnLst/>
              <a:rect l="l" t="t" r="r" b="b"/>
              <a:pathLst>
                <a:path w="365125" h="301625">
                  <a:moveTo>
                    <a:pt x="182435" y="0"/>
                  </a:moveTo>
                  <a:lnTo>
                    <a:pt x="133935" y="5383"/>
                  </a:lnTo>
                  <a:lnTo>
                    <a:pt x="90354" y="20575"/>
                  </a:lnTo>
                  <a:lnTo>
                    <a:pt x="53432" y="44140"/>
                  </a:lnTo>
                  <a:lnTo>
                    <a:pt x="24906" y="74640"/>
                  </a:lnTo>
                  <a:lnTo>
                    <a:pt x="6516" y="110638"/>
                  </a:lnTo>
                  <a:lnTo>
                    <a:pt x="0" y="150698"/>
                  </a:lnTo>
                  <a:lnTo>
                    <a:pt x="6516" y="190757"/>
                  </a:lnTo>
                  <a:lnTo>
                    <a:pt x="24906" y="226756"/>
                  </a:lnTo>
                  <a:lnTo>
                    <a:pt x="53432" y="257255"/>
                  </a:lnTo>
                  <a:lnTo>
                    <a:pt x="90354" y="280820"/>
                  </a:lnTo>
                  <a:lnTo>
                    <a:pt x="133935" y="296012"/>
                  </a:lnTo>
                  <a:lnTo>
                    <a:pt x="182435" y="301396"/>
                  </a:lnTo>
                  <a:lnTo>
                    <a:pt x="230935" y="296012"/>
                  </a:lnTo>
                  <a:lnTo>
                    <a:pt x="274516" y="280820"/>
                  </a:lnTo>
                  <a:lnTo>
                    <a:pt x="311438" y="257255"/>
                  </a:lnTo>
                  <a:lnTo>
                    <a:pt x="339964" y="226756"/>
                  </a:lnTo>
                  <a:lnTo>
                    <a:pt x="358354" y="190757"/>
                  </a:lnTo>
                  <a:lnTo>
                    <a:pt x="364871" y="150698"/>
                  </a:lnTo>
                  <a:lnTo>
                    <a:pt x="358354" y="110638"/>
                  </a:lnTo>
                  <a:lnTo>
                    <a:pt x="339964" y="74640"/>
                  </a:lnTo>
                  <a:lnTo>
                    <a:pt x="311438" y="44140"/>
                  </a:lnTo>
                  <a:lnTo>
                    <a:pt x="274516" y="20575"/>
                  </a:lnTo>
                  <a:lnTo>
                    <a:pt x="230935" y="5383"/>
                  </a:lnTo>
                  <a:lnTo>
                    <a:pt x="182435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4359146" y="1826839"/>
              <a:ext cx="365125" cy="301625"/>
            </a:xfrm>
            <a:custGeom>
              <a:avLst/>
              <a:gdLst/>
              <a:ahLst/>
              <a:cxnLst/>
              <a:rect l="l" t="t" r="r" b="b"/>
              <a:pathLst>
                <a:path w="365125" h="301625">
                  <a:moveTo>
                    <a:pt x="0" y="150698"/>
                  </a:moveTo>
                  <a:lnTo>
                    <a:pt x="6516" y="110638"/>
                  </a:lnTo>
                  <a:lnTo>
                    <a:pt x="24906" y="74640"/>
                  </a:lnTo>
                  <a:lnTo>
                    <a:pt x="53432" y="44140"/>
                  </a:lnTo>
                  <a:lnTo>
                    <a:pt x="90354" y="20575"/>
                  </a:lnTo>
                  <a:lnTo>
                    <a:pt x="133935" y="5383"/>
                  </a:lnTo>
                  <a:lnTo>
                    <a:pt x="182435" y="0"/>
                  </a:lnTo>
                  <a:lnTo>
                    <a:pt x="230935" y="5383"/>
                  </a:lnTo>
                  <a:lnTo>
                    <a:pt x="274516" y="20575"/>
                  </a:lnTo>
                  <a:lnTo>
                    <a:pt x="311438" y="44140"/>
                  </a:lnTo>
                  <a:lnTo>
                    <a:pt x="339964" y="74640"/>
                  </a:lnTo>
                  <a:lnTo>
                    <a:pt x="358354" y="110638"/>
                  </a:lnTo>
                  <a:lnTo>
                    <a:pt x="364871" y="150698"/>
                  </a:lnTo>
                  <a:lnTo>
                    <a:pt x="358354" y="190757"/>
                  </a:lnTo>
                  <a:lnTo>
                    <a:pt x="339964" y="226756"/>
                  </a:lnTo>
                  <a:lnTo>
                    <a:pt x="311438" y="257255"/>
                  </a:lnTo>
                  <a:lnTo>
                    <a:pt x="274516" y="280820"/>
                  </a:lnTo>
                  <a:lnTo>
                    <a:pt x="230935" y="296012"/>
                  </a:lnTo>
                  <a:lnTo>
                    <a:pt x="182435" y="301396"/>
                  </a:lnTo>
                  <a:lnTo>
                    <a:pt x="133935" y="296012"/>
                  </a:lnTo>
                  <a:lnTo>
                    <a:pt x="90354" y="280820"/>
                  </a:lnTo>
                  <a:lnTo>
                    <a:pt x="53432" y="257255"/>
                  </a:lnTo>
                  <a:lnTo>
                    <a:pt x="24906" y="226756"/>
                  </a:lnTo>
                  <a:lnTo>
                    <a:pt x="6516" y="190757"/>
                  </a:lnTo>
                  <a:lnTo>
                    <a:pt x="0" y="15069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" name="object 4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463592" y="1887029"/>
              <a:ext cx="229501" cy="20093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60913" y="1884347"/>
              <a:ext cx="234861" cy="206298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4425113" y="2130552"/>
            <a:ext cx="267640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dirty="0">
                <a:latin typeface="Calibri"/>
                <a:cs typeface="Calibri"/>
              </a:rPr>
              <a:t>S</a:t>
            </a:r>
            <a:r>
              <a:rPr sz="649" b="1" spc="-35" dirty="0">
                <a:latin typeface="Calibri"/>
                <a:cs typeface="Calibri"/>
              </a:rPr>
              <a:t>T</a:t>
            </a:r>
            <a:r>
              <a:rPr sz="649" b="1" dirty="0">
                <a:latin typeface="Calibri"/>
                <a:cs typeface="Calibri"/>
              </a:rPr>
              <a:t>-</a:t>
            </a:r>
            <a:r>
              <a:rPr sz="649" b="1" spc="15" dirty="0">
                <a:latin typeface="Calibri"/>
                <a:cs typeface="Calibri"/>
              </a:rPr>
              <a:t>H</a:t>
            </a:r>
            <a:r>
              <a:rPr sz="649" b="1" spc="5" dirty="0">
                <a:latin typeface="Calibri"/>
                <a:cs typeface="Calibri"/>
              </a:rPr>
              <a:t>S</a:t>
            </a:r>
            <a:r>
              <a:rPr sz="649" b="1" spc="10" dirty="0">
                <a:latin typeface="Calibri"/>
                <a:cs typeface="Calibri"/>
              </a:rPr>
              <a:t>C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4169221" y="2319606"/>
            <a:ext cx="459808" cy="1491681"/>
            <a:chOff x="4168724" y="2322466"/>
            <a:chExt cx="460375" cy="1493520"/>
          </a:xfrm>
        </p:grpSpPr>
        <p:pic>
          <p:nvPicPr>
            <p:cNvPr id="47" name="object 4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171581" y="3562540"/>
              <a:ext cx="276809" cy="250393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171581" y="3562536"/>
              <a:ext cx="276860" cy="250825"/>
            </a:xfrm>
            <a:custGeom>
              <a:avLst/>
              <a:gdLst/>
              <a:ahLst/>
              <a:cxnLst/>
              <a:rect l="l" t="t" r="r" b="b"/>
              <a:pathLst>
                <a:path w="276860" h="250825">
                  <a:moveTo>
                    <a:pt x="0" y="125196"/>
                  </a:moveTo>
                  <a:lnTo>
                    <a:pt x="7055" y="85626"/>
                  </a:lnTo>
                  <a:lnTo>
                    <a:pt x="26703" y="51259"/>
                  </a:lnTo>
                  <a:lnTo>
                    <a:pt x="56663" y="24157"/>
                  </a:lnTo>
                  <a:lnTo>
                    <a:pt x="94657" y="6383"/>
                  </a:lnTo>
                  <a:lnTo>
                    <a:pt x="138404" y="0"/>
                  </a:lnTo>
                  <a:lnTo>
                    <a:pt x="182152" y="6383"/>
                  </a:lnTo>
                  <a:lnTo>
                    <a:pt x="220145" y="24157"/>
                  </a:lnTo>
                  <a:lnTo>
                    <a:pt x="250105" y="51259"/>
                  </a:lnTo>
                  <a:lnTo>
                    <a:pt x="269753" y="85626"/>
                  </a:lnTo>
                  <a:lnTo>
                    <a:pt x="276809" y="125196"/>
                  </a:lnTo>
                  <a:lnTo>
                    <a:pt x="269753" y="164766"/>
                  </a:lnTo>
                  <a:lnTo>
                    <a:pt x="250105" y="199133"/>
                  </a:lnTo>
                  <a:lnTo>
                    <a:pt x="220145" y="226235"/>
                  </a:lnTo>
                  <a:lnTo>
                    <a:pt x="182152" y="244010"/>
                  </a:lnTo>
                  <a:lnTo>
                    <a:pt x="138404" y="250393"/>
                  </a:lnTo>
                  <a:lnTo>
                    <a:pt x="94657" y="244010"/>
                  </a:lnTo>
                  <a:lnTo>
                    <a:pt x="56663" y="226235"/>
                  </a:lnTo>
                  <a:lnTo>
                    <a:pt x="26703" y="199133"/>
                  </a:lnTo>
                  <a:lnTo>
                    <a:pt x="7055" y="164766"/>
                  </a:lnTo>
                  <a:lnTo>
                    <a:pt x="0" y="12519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9" name="object 4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204910" y="3621893"/>
              <a:ext cx="141744" cy="17193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474276" y="2322466"/>
              <a:ext cx="154300" cy="137155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02534" y="2333350"/>
              <a:ext cx="98615" cy="89027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3835524" y="3546082"/>
            <a:ext cx="229587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Calibri"/>
                <a:cs typeface="Calibri"/>
              </a:rPr>
              <a:t>G</a:t>
            </a:r>
            <a:r>
              <a:rPr sz="749" b="1" spc="25" dirty="0">
                <a:latin typeface="Calibri"/>
                <a:cs typeface="Calibri"/>
              </a:rPr>
              <a:t>MP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465411" y="3580343"/>
            <a:ext cx="215000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20" dirty="0">
                <a:latin typeface="Calibri"/>
                <a:cs typeface="Calibri"/>
              </a:rPr>
              <a:t>MEP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3570810" y="3571420"/>
            <a:ext cx="1199306" cy="624070"/>
            <a:chOff x="3569575" y="3575823"/>
            <a:chExt cx="1200785" cy="624840"/>
          </a:xfrm>
        </p:grpSpPr>
        <p:pic>
          <p:nvPicPr>
            <p:cNvPr id="55" name="object 5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572433" y="3578682"/>
              <a:ext cx="277710" cy="251510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3572432" y="3578681"/>
              <a:ext cx="278130" cy="252095"/>
            </a:xfrm>
            <a:custGeom>
              <a:avLst/>
              <a:gdLst/>
              <a:ahLst/>
              <a:cxnLst/>
              <a:rect l="l" t="t" r="r" b="b"/>
              <a:pathLst>
                <a:path w="278129" h="252095">
                  <a:moveTo>
                    <a:pt x="0" y="125755"/>
                  </a:moveTo>
                  <a:lnTo>
                    <a:pt x="7078" y="86005"/>
                  </a:lnTo>
                  <a:lnTo>
                    <a:pt x="26791" y="51484"/>
                  </a:lnTo>
                  <a:lnTo>
                    <a:pt x="56850" y="24262"/>
                  </a:lnTo>
                  <a:lnTo>
                    <a:pt x="94969" y="6410"/>
                  </a:lnTo>
                  <a:lnTo>
                    <a:pt x="138861" y="0"/>
                  </a:lnTo>
                  <a:lnTo>
                    <a:pt x="182748" y="6410"/>
                  </a:lnTo>
                  <a:lnTo>
                    <a:pt x="220863" y="24262"/>
                  </a:lnTo>
                  <a:lnTo>
                    <a:pt x="250920" y="51484"/>
                  </a:lnTo>
                  <a:lnTo>
                    <a:pt x="270632" y="86005"/>
                  </a:lnTo>
                  <a:lnTo>
                    <a:pt x="277710" y="125755"/>
                  </a:lnTo>
                  <a:lnTo>
                    <a:pt x="270632" y="165505"/>
                  </a:lnTo>
                  <a:lnTo>
                    <a:pt x="250920" y="200026"/>
                  </a:lnTo>
                  <a:lnTo>
                    <a:pt x="220863" y="227248"/>
                  </a:lnTo>
                  <a:lnTo>
                    <a:pt x="182748" y="245100"/>
                  </a:lnTo>
                  <a:lnTo>
                    <a:pt x="138861" y="251510"/>
                  </a:lnTo>
                  <a:lnTo>
                    <a:pt x="94969" y="245100"/>
                  </a:lnTo>
                  <a:lnTo>
                    <a:pt x="56850" y="227248"/>
                  </a:lnTo>
                  <a:lnTo>
                    <a:pt x="26791" y="200026"/>
                  </a:lnTo>
                  <a:lnTo>
                    <a:pt x="7078" y="165505"/>
                  </a:lnTo>
                  <a:lnTo>
                    <a:pt x="0" y="125755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7" name="object 5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49852" y="3628910"/>
              <a:ext cx="179590" cy="167665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647170" y="3626233"/>
              <a:ext cx="184950" cy="173024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17784" y="4057446"/>
              <a:ext cx="244233" cy="70078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417781" y="4057446"/>
              <a:ext cx="244475" cy="70485"/>
            </a:xfrm>
            <a:custGeom>
              <a:avLst/>
              <a:gdLst/>
              <a:ahLst/>
              <a:cxnLst/>
              <a:rect l="l" t="t" r="r" b="b"/>
              <a:pathLst>
                <a:path w="244475" h="70485">
                  <a:moveTo>
                    <a:pt x="0" y="17513"/>
                  </a:moveTo>
                  <a:lnTo>
                    <a:pt x="81407" y="17513"/>
                  </a:lnTo>
                  <a:lnTo>
                    <a:pt x="122123" y="0"/>
                  </a:lnTo>
                  <a:lnTo>
                    <a:pt x="162826" y="17513"/>
                  </a:lnTo>
                  <a:lnTo>
                    <a:pt x="244233" y="17513"/>
                  </a:lnTo>
                  <a:lnTo>
                    <a:pt x="203530" y="35026"/>
                  </a:lnTo>
                  <a:lnTo>
                    <a:pt x="244233" y="52552"/>
                  </a:lnTo>
                  <a:lnTo>
                    <a:pt x="162826" y="52552"/>
                  </a:lnTo>
                  <a:lnTo>
                    <a:pt x="122123" y="70065"/>
                  </a:lnTo>
                  <a:lnTo>
                    <a:pt x="81407" y="52552"/>
                  </a:lnTo>
                  <a:lnTo>
                    <a:pt x="0" y="52552"/>
                  </a:lnTo>
                  <a:lnTo>
                    <a:pt x="40703" y="35026"/>
                  </a:lnTo>
                  <a:lnTo>
                    <a:pt x="0" y="17513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1" name="object 6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523206" y="4092473"/>
              <a:ext cx="244233" cy="7095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523208" y="4092476"/>
              <a:ext cx="244475" cy="71120"/>
            </a:xfrm>
            <a:custGeom>
              <a:avLst/>
              <a:gdLst/>
              <a:ahLst/>
              <a:cxnLst/>
              <a:rect l="l" t="t" r="r" b="b"/>
              <a:pathLst>
                <a:path w="244475" h="71120">
                  <a:moveTo>
                    <a:pt x="0" y="17741"/>
                  </a:moveTo>
                  <a:lnTo>
                    <a:pt x="81407" y="17741"/>
                  </a:lnTo>
                  <a:lnTo>
                    <a:pt x="122123" y="0"/>
                  </a:lnTo>
                  <a:lnTo>
                    <a:pt x="162826" y="17741"/>
                  </a:lnTo>
                  <a:lnTo>
                    <a:pt x="244233" y="17741"/>
                  </a:lnTo>
                  <a:lnTo>
                    <a:pt x="203530" y="35483"/>
                  </a:lnTo>
                  <a:lnTo>
                    <a:pt x="244233" y="53213"/>
                  </a:lnTo>
                  <a:lnTo>
                    <a:pt x="162826" y="53213"/>
                  </a:lnTo>
                  <a:lnTo>
                    <a:pt x="122123" y="70954"/>
                  </a:lnTo>
                  <a:lnTo>
                    <a:pt x="81407" y="53213"/>
                  </a:lnTo>
                  <a:lnTo>
                    <a:pt x="0" y="53213"/>
                  </a:lnTo>
                  <a:lnTo>
                    <a:pt x="40703" y="35483"/>
                  </a:lnTo>
                  <a:lnTo>
                    <a:pt x="0" y="1774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3" name="object 6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347501" y="4092473"/>
              <a:ext cx="245986" cy="70954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4347498" y="4092476"/>
              <a:ext cx="246379" cy="71120"/>
            </a:xfrm>
            <a:custGeom>
              <a:avLst/>
              <a:gdLst/>
              <a:ahLst/>
              <a:cxnLst/>
              <a:rect l="l" t="t" r="r" b="b"/>
              <a:pathLst>
                <a:path w="246379" h="71120">
                  <a:moveTo>
                    <a:pt x="0" y="17741"/>
                  </a:moveTo>
                  <a:lnTo>
                    <a:pt x="82003" y="17741"/>
                  </a:lnTo>
                  <a:lnTo>
                    <a:pt x="122999" y="0"/>
                  </a:lnTo>
                  <a:lnTo>
                    <a:pt x="163995" y="17741"/>
                  </a:lnTo>
                  <a:lnTo>
                    <a:pt x="245999" y="17741"/>
                  </a:lnTo>
                  <a:lnTo>
                    <a:pt x="205003" y="35483"/>
                  </a:lnTo>
                  <a:lnTo>
                    <a:pt x="245999" y="53213"/>
                  </a:lnTo>
                  <a:lnTo>
                    <a:pt x="163995" y="53213"/>
                  </a:lnTo>
                  <a:lnTo>
                    <a:pt x="122999" y="70954"/>
                  </a:lnTo>
                  <a:lnTo>
                    <a:pt x="82003" y="53213"/>
                  </a:lnTo>
                  <a:lnTo>
                    <a:pt x="0" y="53213"/>
                  </a:lnTo>
                  <a:lnTo>
                    <a:pt x="40995" y="35483"/>
                  </a:lnTo>
                  <a:lnTo>
                    <a:pt x="0" y="1774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5" name="object 6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452925" y="4127525"/>
              <a:ext cx="245109" cy="7007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452924" y="4127523"/>
              <a:ext cx="245110" cy="70485"/>
            </a:xfrm>
            <a:custGeom>
              <a:avLst/>
              <a:gdLst/>
              <a:ahLst/>
              <a:cxnLst/>
              <a:rect l="l" t="t" r="r" b="b"/>
              <a:pathLst>
                <a:path w="245110" h="70485">
                  <a:moveTo>
                    <a:pt x="0" y="17513"/>
                  </a:moveTo>
                  <a:lnTo>
                    <a:pt x="81699" y="17513"/>
                  </a:lnTo>
                  <a:lnTo>
                    <a:pt x="122555" y="0"/>
                  </a:lnTo>
                  <a:lnTo>
                    <a:pt x="163410" y="17513"/>
                  </a:lnTo>
                  <a:lnTo>
                    <a:pt x="245110" y="17513"/>
                  </a:lnTo>
                  <a:lnTo>
                    <a:pt x="204266" y="35026"/>
                  </a:lnTo>
                  <a:lnTo>
                    <a:pt x="245110" y="52552"/>
                  </a:lnTo>
                  <a:lnTo>
                    <a:pt x="163410" y="52552"/>
                  </a:lnTo>
                  <a:lnTo>
                    <a:pt x="122555" y="70065"/>
                  </a:lnTo>
                  <a:lnTo>
                    <a:pt x="81699" y="52552"/>
                  </a:lnTo>
                  <a:lnTo>
                    <a:pt x="0" y="52552"/>
                  </a:lnTo>
                  <a:lnTo>
                    <a:pt x="40855" y="35026"/>
                  </a:lnTo>
                  <a:lnTo>
                    <a:pt x="0" y="17513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4428503" y="4197626"/>
            <a:ext cx="299985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dirty="0">
                <a:latin typeface="Calibri"/>
                <a:cs typeface="Calibri"/>
              </a:rPr>
              <a:t>Platelets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2925017" y="3876116"/>
            <a:ext cx="1383864" cy="355162"/>
            <a:chOff x="2922986" y="3880895"/>
            <a:chExt cx="1385570" cy="355600"/>
          </a:xfrm>
        </p:grpSpPr>
        <p:pic>
          <p:nvPicPr>
            <p:cNvPr id="69" name="object 6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125493" y="4057688"/>
              <a:ext cx="144056" cy="68529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125503" y="4057689"/>
              <a:ext cx="144145" cy="68580"/>
            </a:xfrm>
            <a:custGeom>
              <a:avLst/>
              <a:gdLst/>
              <a:ahLst/>
              <a:cxnLst/>
              <a:rect l="l" t="t" r="r" b="b"/>
              <a:pathLst>
                <a:path w="144145" h="68579">
                  <a:moveTo>
                    <a:pt x="0" y="34264"/>
                  </a:moveTo>
                  <a:lnTo>
                    <a:pt x="5659" y="20927"/>
                  </a:lnTo>
                  <a:lnTo>
                    <a:pt x="21094" y="10036"/>
                  </a:lnTo>
                  <a:lnTo>
                    <a:pt x="43987" y="2692"/>
                  </a:lnTo>
                  <a:lnTo>
                    <a:pt x="72021" y="0"/>
                  </a:lnTo>
                  <a:lnTo>
                    <a:pt x="100055" y="2692"/>
                  </a:lnTo>
                  <a:lnTo>
                    <a:pt x="122948" y="10036"/>
                  </a:lnTo>
                  <a:lnTo>
                    <a:pt x="138383" y="20927"/>
                  </a:lnTo>
                  <a:lnTo>
                    <a:pt x="144043" y="34264"/>
                  </a:lnTo>
                  <a:lnTo>
                    <a:pt x="138383" y="47601"/>
                  </a:lnTo>
                  <a:lnTo>
                    <a:pt x="122948" y="58493"/>
                  </a:lnTo>
                  <a:lnTo>
                    <a:pt x="100055" y="65836"/>
                  </a:lnTo>
                  <a:lnTo>
                    <a:pt x="72021" y="68529"/>
                  </a:lnTo>
                  <a:lnTo>
                    <a:pt x="43987" y="65836"/>
                  </a:lnTo>
                  <a:lnTo>
                    <a:pt x="21094" y="58493"/>
                  </a:lnTo>
                  <a:lnTo>
                    <a:pt x="5659" y="47601"/>
                  </a:lnTo>
                  <a:lnTo>
                    <a:pt x="0" y="34264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161510" y="4100690"/>
              <a:ext cx="144056" cy="68541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161515" y="4100691"/>
              <a:ext cx="144145" cy="68580"/>
            </a:xfrm>
            <a:custGeom>
              <a:avLst/>
              <a:gdLst/>
              <a:ahLst/>
              <a:cxnLst/>
              <a:rect l="l" t="t" r="r" b="b"/>
              <a:pathLst>
                <a:path w="144145" h="68579">
                  <a:moveTo>
                    <a:pt x="0" y="34264"/>
                  </a:moveTo>
                  <a:lnTo>
                    <a:pt x="5659" y="20927"/>
                  </a:lnTo>
                  <a:lnTo>
                    <a:pt x="21094" y="10036"/>
                  </a:lnTo>
                  <a:lnTo>
                    <a:pt x="43987" y="2692"/>
                  </a:lnTo>
                  <a:lnTo>
                    <a:pt x="72021" y="0"/>
                  </a:lnTo>
                  <a:lnTo>
                    <a:pt x="100055" y="2692"/>
                  </a:lnTo>
                  <a:lnTo>
                    <a:pt x="122948" y="10036"/>
                  </a:lnTo>
                  <a:lnTo>
                    <a:pt x="138383" y="20927"/>
                  </a:lnTo>
                  <a:lnTo>
                    <a:pt x="144043" y="34264"/>
                  </a:lnTo>
                  <a:lnTo>
                    <a:pt x="138383" y="47601"/>
                  </a:lnTo>
                  <a:lnTo>
                    <a:pt x="122948" y="58493"/>
                  </a:lnTo>
                  <a:lnTo>
                    <a:pt x="100055" y="65836"/>
                  </a:lnTo>
                  <a:lnTo>
                    <a:pt x="72021" y="68529"/>
                  </a:lnTo>
                  <a:lnTo>
                    <a:pt x="43987" y="65836"/>
                  </a:lnTo>
                  <a:lnTo>
                    <a:pt x="21094" y="58493"/>
                  </a:lnTo>
                  <a:lnTo>
                    <a:pt x="5659" y="47601"/>
                  </a:lnTo>
                  <a:lnTo>
                    <a:pt x="0" y="34264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3" name="object 7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053471" y="4100690"/>
              <a:ext cx="144056" cy="68541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053481" y="4100691"/>
              <a:ext cx="144145" cy="68580"/>
            </a:xfrm>
            <a:custGeom>
              <a:avLst/>
              <a:gdLst/>
              <a:ahLst/>
              <a:cxnLst/>
              <a:rect l="l" t="t" r="r" b="b"/>
              <a:pathLst>
                <a:path w="144145" h="68579">
                  <a:moveTo>
                    <a:pt x="0" y="34264"/>
                  </a:moveTo>
                  <a:lnTo>
                    <a:pt x="5659" y="20927"/>
                  </a:lnTo>
                  <a:lnTo>
                    <a:pt x="21094" y="10036"/>
                  </a:lnTo>
                  <a:lnTo>
                    <a:pt x="43987" y="2692"/>
                  </a:lnTo>
                  <a:lnTo>
                    <a:pt x="72021" y="0"/>
                  </a:lnTo>
                  <a:lnTo>
                    <a:pt x="100055" y="2692"/>
                  </a:lnTo>
                  <a:lnTo>
                    <a:pt x="122948" y="10036"/>
                  </a:lnTo>
                  <a:lnTo>
                    <a:pt x="138383" y="20927"/>
                  </a:lnTo>
                  <a:lnTo>
                    <a:pt x="144043" y="34264"/>
                  </a:lnTo>
                  <a:lnTo>
                    <a:pt x="138383" y="47601"/>
                  </a:lnTo>
                  <a:lnTo>
                    <a:pt x="122948" y="58493"/>
                  </a:lnTo>
                  <a:lnTo>
                    <a:pt x="100055" y="65836"/>
                  </a:lnTo>
                  <a:lnTo>
                    <a:pt x="72021" y="68529"/>
                  </a:lnTo>
                  <a:lnTo>
                    <a:pt x="43987" y="65836"/>
                  </a:lnTo>
                  <a:lnTo>
                    <a:pt x="21094" y="58493"/>
                  </a:lnTo>
                  <a:lnTo>
                    <a:pt x="5659" y="47601"/>
                  </a:lnTo>
                  <a:lnTo>
                    <a:pt x="0" y="34264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5" name="object 7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557549" y="4031284"/>
              <a:ext cx="387451" cy="183730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3557549" y="4031279"/>
              <a:ext cx="387985" cy="184150"/>
            </a:xfrm>
            <a:custGeom>
              <a:avLst/>
              <a:gdLst/>
              <a:ahLst/>
              <a:cxnLst/>
              <a:rect l="l" t="t" r="r" b="b"/>
              <a:pathLst>
                <a:path w="387985" h="184150">
                  <a:moveTo>
                    <a:pt x="219544" y="40119"/>
                  </a:moveTo>
                  <a:lnTo>
                    <a:pt x="288251" y="14401"/>
                  </a:lnTo>
                  <a:lnTo>
                    <a:pt x="268300" y="68503"/>
                  </a:lnTo>
                  <a:lnTo>
                    <a:pt x="335025" y="60159"/>
                  </a:lnTo>
                  <a:lnTo>
                    <a:pt x="298145" y="84594"/>
                  </a:lnTo>
                  <a:lnTo>
                    <a:pt x="387451" y="110617"/>
                  </a:lnTo>
                  <a:lnTo>
                    <a:pt x="300875" y="114998"/>
                  </a:lnTo>
                  <a:lnTo>
                    <a:pt x="317906" y="139230"/>
                  </a:lnTo>
                  <a:lnTo>
                    <a:pt x="282727" y="139979"/>
                  </a:lnTo>
                  <a:lnTo>
                    <a:pt x="316750" y="183743"/>
                  </a:lnTo>
                  <a:lnTo>
                    <a:pt x="247421" y="151218"/>
                  </a:lnTo>
                  <a:lnTo>
                    <a:pt x="244551" y="181610"/>
                  </a:lnTo>
                  <a:lnTo>
                    <a:pt x="200964" y="154660"/>
                  </a:lnTo>
                  <a:lnTo>
                    <a:pt x="183464" y="179806"/>
                  </a:lnTo>
                  <a:lnTo>
                    <a:pt x="157505" y="157391"/>
                  </a:lnTo>
                  <a:lnTo>
                    <a:pt x="131140" y="174244"/>
                  </a:lnTo>
                  <a:lnTo>
                    <a:pt x="115239" y="153428"/>
                  </a:lnTo>
                  <a:lnTo>
                    <a:pt x="61163" y="174269"/>
                  </a:lnTo>
                  <a:lnTo>
                    <a:pt x="68198" y="141528"/>
                  </a:lnTo>
                  <a:lnTo>
                    <a:pt x="8877" y="120738"/>
                  </a:lnTo>
                  <a:lnTo>
                    <a:pt x="50533" y="106972"/>
                  </a:lnTo>
                  <a:lnTo>
                    <a:pt x="0" y="67183"/>
                  </a:lnTo>
                  <a:lnTo>
                    <a:pt x="70992" y="73660"/>
                  </a:lnTo>
                  <a:lnTo>
                    <a:pt x="32410" y="28625"/>
                  </a:lnTo>
                  <a:lnTo>
                    <a:pt x="105727" y="44335"/>
                  </a:lnTo>
                  <a:lnTo>
                    <a:pt x="101968" y="0"/>
                  </a:lnTo>
                  <a:lnTo>
                    <a:pt x="164109" y="45758"/>
                  </a:lnTo>
                  <a:lnTo>
                    <a:pt x="196214" y="8280"/>
                  </a:lnTo>
                  <a:lnTo>
                    <a:pt x="219544" y="4011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7" name="object 7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697515" y="4095965"/>
              <a:ext cx="135978" cy="58534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694838" y="4093291"/>
              <a:ext cx="141325" cy="6388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082696" y="3883748"/>
              <a:ext cx="274485" cy="183400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3082695" y="3883752"/>
              <a:ext cx="274955" cy="183515"/>
            </a:xfrm>
            <a:custGeom>
              <a:avLst/>
              <a:gdLst/>
              <a:ahLst/>
              <a:cxnLst/>
              <a:rect l="l" t="t" r="r" b="b"/>
              <a:pathLst>
                <a:path w="274954" h="183514">
                  <a:moveTo>
                    <a:pt x="0" y="91693"/>
                  </a:moveTo>
                  <a:lnTo>
                    <a:pt x="10784" y="55999"/>
                  </a:lnTo>
                  <a:lnTo>
                    <a:pt x="40197" y="26854"/>
                  </a:lnTo>
                  <a:lnTo>
                    <a:pt x="83822" y="7204"/>
                  </a:lnTo>
                  <a:lnTo>
                    <a:pt x="137248" y="0"/>
                  </a:lnTo>
                  <a:lnTo>
                    <a:pt x="190667" y="7204"/>
                  </a:lnTo>
                  <a:lnTo>
                    <a:pt x="234289" y="26854"/>
                  </a:lnTo>
                  <a:lnTo>
                    <a:pt x="263700" y="55999"/>
                  </a:lnTo>
                  <a:lnTo>
                    <a:pt x="274485" y="91693"/>
                  </a:lnTo>
                  <a:lnTo>
                    <a:pt x="263700" y="127388"/>
                  </a:lnTo>
                  <a:lnTo>
                    <a:pt x="234289" y="156533"/>
                  </a:lnTo>
                  <a:lnTo>
                    <a:pt x="190667" y="176183"/>
                  </a:lnTo>
                  <a:lnTo>
                    <a:pt x="137248" y="183387"/>
                  </a:lnTo>
                  <a:lnTo>
                    <a:pt x="83822" y="176183"/>
                  </a:lnTo>
                  <a:lnTo>
                    <a:pt x="40197" y="156533"/>
                  </a:lnTo>
                  <a:lnTo>
                    <a:pt x="10784" y="127388"/>
                  </a:lnTo>
                  <a:lnTo>
                    <a:pt x="0" y="91693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1" name="object 8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116656" y="3906507"/>
              <a:ext cx="180098" cy="121145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13965" y="3903830"/>
              <a:ext cx="185470" cy="126504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2925843" y="4018329"/>
              <a:ext cx="274955" cy="193675"/>
            </a:xfrm>
            <a:custGeom>
              <a:avLst/>
              <a:gdLst/>
              <a:ahLst/>
              <a:cxnLst/>
              <a:rect l="l" t="t" r="r" b="b"/>
              <a:pathLst>
                <a:path w="274955" h="193675">
                  <a:moveTo>
                    <a:pt x="137248" y="0"/>
                  </a:moveTo>
                  <a:lnTo>
                    <a:pt x="83822" y="7601"/>
                  </a:lnTo>
                  <a:lnTo>
                    <a:pt x="40197" y="28332"/>
                  </a:lnTo>
                  <a:lnTo>
                    <a:pt x="10784" y="59080"/>
                  </a:lnTo>
                  <a:lnTo>
                    <a:pt x="0" y="96735"/>
                  </a:lnTo>
                  <a:lnTo>
                    <a:pt x="10784" y="134391"/>
                  </a:lnTo>
                  <a:lnTo>
                    <a:pt x="40197" y="165139"/>
                  </a:lnTo>
                  <a:lnTo>
                    <a:pt x="83822" y="185870"/>
                  </a:lnTo>
                  <a:lnTo>
                    <a:pt x="137248" y="193471"/>
                  </a:lnTo>
                  <a:lnTo>
                    <a:pt x="190667" y="185870"/>
                  </a:lnTo>
                  <a:lnTo>
                    <a:pt x="234289" y="165139"/>
                  </a:lnTo>
                  <a:lnTo>
                    <a:pt x="263700" y="134391"/>
                  </a:lnTo>
                  <a:lnTo>
                    <a:pt x="274485" y="96735"/>
                  </a:lnTo>
                  <a:lnTo>
                    <a:pt x="263700" y="59080"/>
                  </a:lnTo>
                  <a:lnTo>
                    <a:pt x="234289" y="28332"/>
                  </a:lnTo>
                  <a:lnTo>
                    <a:pt x="190667" y="7601"/>
                  </a:lnTo>
                  <a:lnTo>
                    <a:pt x="137248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925843" y="4018329"/>
              <a:ext cx="274955" cy="193675"/>
            </a:xfrm>
            <a:custGeom>
              <a:avLst/>
              <a:gdLst/>
              <a:ahLst/>
              <a:cxnLst/>
              <a:rect l="l" t="t" r="r" b="b"/>
              <a:pathLst>
                <a:path w="274955" h="193675">
                  <a:moveTo>
                    <a:pt x="0" y="96735"/>
                  </a:moveTo>
                  <a:lnTo>
                    <a:pt x="10784" y="59080"/>
                  </a:lnTo>
                  <a:lnTo>
                    <a:pt x="40197" y="28332"/>
                  </a:lnTo>
                  <a:lnTo>
                    <a:pt x="83822" y="7601"/>
                  </a:lnTo>
                  <a:lnTo>
                    <a:pt x="137248" y="0"/>
                  </a:lnTo>
                  <a:lnTo>
                    <a:pt x="190667" y="7601"/>
                  </a:lnTo>
                  <a:lnTo>
                    <a:pt x="234289" y="28332"/>
                  </a:lnTo>
                  <a:lnTo>
                    <a:pt x="263700" y="59080"/>
                  </a:lnTo>
                  <a:lnTo>
                    <a:pt x="274485" y="96735"/>
                  </a:lnTo>
                  <a:lnTo>
                    <a:pt x="263700" y="134391"/>
                  </a:lnTo>
                  <a:lnTo>
                    <a:pt x="234289" y="165139"/>
                  </a:lnTo>
                  <a:lnTo>
                    <a:pt x="190667" y="185870"/>
                  </a:lnTo>
                  <a:lnTo>
                    <a:pt x="137248" y="193471"/>
                  </a:lnTo>
                  <a:lnTo>
                    <a:pt x="83822" y="185870"/>
                  </a:lnTo>
                  <a:lnTo>
                    <a:pt x="40197" y="165139"/>
                  </a:lnTo>
                  <a:lnTo>
                    <a:pt x="10784" y="134391"/>
                  </a:lnTo>
                  <a:lnTo>
                    <a:pt x="0" y="96735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5" name="object 8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117989" y="4081500"/>
              <a:ext cx="27444" cy="23698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3117987" y="4081500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7" name="object 8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980740" y="4060444"/>
              <a:ext cx="164693" cy="99850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980743" y="4060447"/>
              <a:ext cx="165100" cy="100330"/>
            </a:xfrm>
            <a:custGeom>
              <a:avLst/>
              <a:gdLst/>
              <a:ahLst/>
              <a:cxnLst/>
              <a:rect l="l" t="t" r="r" b="b"/>
              <a:pathLst>
                <a:path w="165100" h="100329">
                  <a:moveTo>
                    <a:pt x="89750" y="0"/>
                  </a:moveTo>
                  <a:lnTo>
                    <a:pt x="52100" y="6204"/>
                  </a:lnTo>
                  <a:lnTo>
                    <a:pt x="47980" y="6642"/>
                  </a:lnTo>
                  <a:lnTo>
                    <a:pt x="45117" y="7155"/>
                  </a:lnTo>
                  <a:lnTo>
                    <a:pt x="36220" y="9055"/>
                  </a:lnTo>
                  <a:lnTo>
                    <a:pt x="32651" y="10566"/>
                  </a:lnTo>
                  <a:lnTo>
                    <a:pt x="28816" y="11849"/>
                  </a:lnTo>
                  <a:lnTo>
                    <a:pt x="25514" y="13588"/>
                  </a:lnTo>
                  <a:lnTo>
                    <a:pt x="15214" y="19037"/>
                  </a:lnTo>
                  <a:lnTo>
                    <a:pt x="14693" y="20497"/>
                  </a:lnTo>
                  <a:lnTo>
                    <a:pt x="7670" y="27165"/>
                  </a:lnTo>
                  <a:lnTo>
                    <a:pt x="5295" y="31699"/>
                  </a:lnTo>
                  <a:lnTo>
                    <a:pt x="0" y="35991"/>
                  </a:lnTo>
                  <a:lnTo>
                    <a:pt x="533" y="40754"/>
                  </a:lnTo>
                  <a:lnTo>
                    <a:pt x="1085" y="48711"/>
                  </a:lnTo>
                  <a:lnTo>
                    <a:pt x="1408" y="56689"/>
                  </a:lnTo>
                  <a:lnTo>
                    <a:pt x="2185" y="64625"/>
                  </a:lnTo>
                  <a:lnTo>
                    <a:pt x="32651" y="88303"/>
                  </a:lnTo>
                  <a:lnTo>
                    <a:pt x="36283" y="89750"/>
                  </a:lnTo>
                  <a:lnTo>
                    <a:pt x="75404" y="97712"/>
                  </a:lnTo>
                  <a:lnTo>
                    <a:pt x="96888" y="99631"/>
                  </a:lnTo>
                  <a:lnTo>
                    <a:pt x="117877" y="99439"/>
                  </a:lnTo>
                  <a:lnTo>
                    <a:pt x="131154" y="99839"/>
                  </a:lnTo>
                  <a:lnTo>
                    <a:pt x="140681" y="98436"/>
                  </a:lnTo>
                  <a:lnTo>
                    <a:pt x="150418" y="92836"/>
                  </a:lnTo>
                  <a:lnTo>
                    <a:pt x="154228" y="89928"/>
                  </a:lnTo>
                  <a:lnTo>
                    <a:pt x="157556" y="86791"/>
                  </a:lnTo>
                  <a:lnTo>
                    <a:pt x="161124" y="83781"/>
                  </a:lnTo>
                  <a:lnTo>
                    <a:pt x="162318" y="81508"/>
                  </a:lnTo>
                  <a:lnTo>
                    <a:pt x="164693" y="79374"/>
                  </a:lnTo>
                  <a:lnTo>
                    <a:pt x="164693" y="76987"/>
                  </a:lnTo>
                  <a:lnTo>
                    <a:pt x="164693" y="72389"/>
                  </a:lnTo>
                  <a:lnTo>
                    <a:pt x="164363" y="67500"/>
                  </a:lnTo>
                  <a:lnTo>
                    <a:pt x="161124" y="63398"/>
                  </a:lnTo>
                  <a:lnTo>
                    <a:pt x="159207" y="60959"/>
                  </a:lnTo>
                  <a:lnTo>
                    <a:pt x="154355" y="59943"/>
                  </a:lnTo>
                  <a:lnTo>
                    <a:pt x="150418" y="58864"/>
                  </a:lnTo>
                  <a:lnTo>
                    <a:pt x="137509" y="56747"/>
                  </a:lnTo>
                  <a:lnTo>
                    <a:pt x="121077" y="55432"/>
                  </a:lnTo>
                  <a:lnTo>
                    <a:pt x="105932" y="54703"/>
                  </a:lnTo>
                  <a:lnTo>
                    <a:pt x="96888" y="54343"/>
                  </a:lnTo>
                  <a:lnTo>
                    <a:pt x="98291" y="47250"/>
                  </a:lnTo>
                  <a:lnTo>
                    <a:pt x="118300" y="32448"/>
                  </a:lnTo>
                  <a:lnTo>
                    <a:pt x="121869" y="31699"/>
                  </a:lnTo>
                  <a:lnTo>
                    <a:pt x="125476" y="28270"/>
                  </a:lnTo>
                  <a:lnTo>
                    <a:pt x="132575" y="22796"/>
                  </a:lnTo>
                  <a:lnTo>
                    <a:pt x="132575" y="18110"/>
                  </a:lnTo>
                  <a:lnTo>
                    <a:pt x="132575" y="15722"/>
                  </a:lnTo>
                  <a:lnTo>
                    <a:pt x="132067" y="12712"/>
                  </a:lnTo>
                  <a:lnTo>
                    <a:pt x="129006" y="11315"/>
                  </a:lnTo>
                  <a:lnTo>
                    <a:pt x="122885" y="8547"/>
                  </a:lnTo>
                  <a:lnTo>
                    <a:pt x="114731" y="8305"/>
                  </a:lnTo>
                  <a:lnTo>
                    <a:pt x="107594" y="6794"/>
                  </a:lnTo>
                  <a:lnTo>
                    <a:pt x="104025" y="6032"/>
                  </a:lnTo>
                  <a:lnTo>
                    <a:pt x="100012" y="5854"/>
                  </a:lnTo>
                  <a:lnTo>
                    <a:pt x="96888" y="4533"/>
                  </a:lnTo>
                  <a:lnTo>
                    <a:pt x="89750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9" name="object 8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035643" y="4060444"/>
              <a:ext cx="27444" cy="23685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3035640" y="4060444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297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297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1" name="object 9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090532" y="4165727"/>
              <a:ext cx="27457" cy="23698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3090537" y="4165729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3" name="object 9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008198" y="4165727"/>
              <a:ext cx="27444" cy="23698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3008190" y="4165729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5" name="object 9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953296" y="4102557"/>
              <a:ext cx="27444" cy="23698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953292" y="4102557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7" name="object 9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980740" y="4123626"/>
              <a:ext cx="27457" cy="23672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980742" y="4123615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9" name="object 9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008198" y="4060444"/>
              <a:ext cx="27444" cy="23685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3008190" y="4060444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1" name="object 10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145434" y="4123626"/>
              <a:ext cx="27457" cy="23672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3145435" y="4123615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3" name="object 10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035643" y="4165727"/>
              <a:ext cx="27444" cy="23698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3035640" y="4165729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297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297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5" name="object 10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117989" y="4123626"/>
              <a:ext cx="27444" cy="23672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117987" y="4123615"/>
              <a:ext cx="27940" cy="24130"/>
            </a:xfrm>
            <a:custGeom>
              <a:avLst/>
              <a:gdLst/>
              <a:ahLst/>
              <a:cxnLst/>
              <a:rect l="l" t="t" r="r" b="b"/>
              <a:pathLst>
                <a:path w="27939" h="24129">
                  <a:moveTo>
                    <a:pt x="0" y="11849"/>
                  </a:moveTo>
                  <a:lnTo>
                    <a:pt x="0" y="5308"/>
                  </a:lnTo>
                  <a:lnTo>
                    <a:pt x="6146" y="0"/>
                  </a:lnTo>
                  <a:lnTo>
                    <a:pt x="13728" y="0"/>
                  </a:lnTo>
                  <a:lnTo>
                    <a:pt x="21310" y="0"/>
                  </a:lnTo>
                  <a:lnTo>
                    <a:pt x="27444" y="5308"/>
                  </a:lnTo>
                  <a:lnTo>
                    <a:pt x="27444" y="11849"/>
                  </a:lnTo>
                  <a:lnTo>
                    <a:pt x="27444" y="18389"/>
                  </a:lnTo>
                  <a:lnTo>
                    <a:pt x="21310" y="23698"/>
                  </a:lnTo>
                  <a:lnTo>
                    <a:pt x="13728" y="23698"/>
                  </a:lnTo>
                  <a:lnTo>
                    <a:pt x="6146" y="23698"/>
                  </a:lnTo>
                  <a:lnTo>
                    <a:pt x="0" y="18389"/>
                  </a:lnTo>
                  <a:lnTo>
                    <a:pt x="0" y="1184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7" name="object 10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197654" y="4015649"/>
              <a:ext cx="319062" cy="220700"/>
            </a:xfrm>
            <a:prstGeom prst="rect">
              <a:avLst/>
            </a:prstGeom>
          </p:spPr>
        </p:pic>
      </p:grpSp>
      <p:sp>
        <p:nvSpPr>
          <p:cNvPr id="108" name="object 108"/>
          <p:cNvSpPr txBox="1"/>
          <p:nvPr/>
        </p:nvSpPr>
        <p:spPr>
          <a:xfrm>
            <a:off x="2857809" y="4199353"/>
            <a:ext cx="1397816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dirty="0">
                <a:latin typeface="Calibri"/>
                <a:cs typeface="Calibri"/>
              </a:rPr>
              <a:t>Basophils  </a:t>
            </a:r>
            <a:r>
              <a:rPr sz="599" spc="60" dirty="0">
                <a:latin typeface="Calibri"/>
                <a:cs typeface="Calibri"/>
              </a:rPr>
              <a:t> </a:t>
            </a:r>
            <a:r>
              <a:rPr sz="599" dirty="0">
                <a:latin typeface="Calibri"/>
                <a:cs typeface="Calibri"/>
              </a:rPr>
              <a:t>Eosinophils</a:t>
            </a:r>
            <a:r>
              <a:rPr sz="599" spc="100" dirty="0">
                <a:latin typeface="Calibri"/>
                <a:cs typeface="Calibri"/>
              </a:rPr>
              <a:t> </a:t>
            </a:r>
            <a:r>
              <a:rPr sz="599" spc="5" dirty="0">
                <a:latin typeface="Calibri"/>
                <a:cs typeface="Calibri"/>
              </a:rPr>
              <a:t>Macrophages  </a:t>
            </a:r>
            <a:r>
              <a:rPr sz="599" spc="85" dirty="0">
                <a:latin typeface="Calibri"/>
                <a:cs typeface="Calibri"/>
              </a:rPr>
              <a:t> </a:t>
            </a:r>
            <a:r>
              <a:rPr sz="599" spc="10" dirty="0">
                <a:latin typeface="Calibri"/>
                <a:cs typeface="Calibri"/>
              </a:rPr>
              <a:t>RBC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109" name="object 109"/>
          <p:cNvGrpSpPr/>
          <p:nvPr/>
        </p:nvGrpSpPr>
        <p:grpSpPr>
          <a:xfrm>
            <a:off x="3373684" y="2974704"/>
            <a:ext cx="1101637" cy="1078171"/>
            <a:chOff x="3372206" y="2978372"/>
            <a:chExt cx="1102995" cy="1079500"/>
          </a:xfrm>
        </p:grpSpPr>
        <p:pic>
          <p:nvPicPr>
            <p:cNvPr id="110" name="object 11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372206" y="3831945"/>
              <a:ext cx="133222" cy="74599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3651389" y="3912742"/>
              <a:ext cx="560705" cy="123189"/>
            </a:xfrm>
            <a:custGeom>
              <a:avLst/>
              <a:gdLst/>
              <a:ahLst/>
              <a:cxnLst/>
              <a:rect l="l" t="t" r="r" b="b"/>
              <a:pathLst>
                <a:path w="560704" h="123189">
                  <a:moveTo>
                    <a:pt x="56134" y="62052"/>
                  </a:moveTo>
                  <a:lnTo>
                    <a:pt x="55702" y="60413"/>
                  </a:lnTo>
                  <a:lnTo>
                    <a:pt x="53136" y="58915"/>
                  </a:lnTo>
                  <a:lnTo>
                    <a:pt x="51498" y="59347"/>
                  </a:lnTo>
                  <a:lnTo>
                    <a:pt x="30746" y="94932"/>
                  </a:lnTo>
                  <a:lnTo>
                    <a:pt x="30746" y="22237"/>
                  </a:lnTo>
                  <a:lnTo>
                    <a:pt x="25387" y="22237"/>
                  </a:lnTo>
                  <a:lnTo>
                    <a:pt x="25387" y="94932"/>
                  </a:lnTo>
                  <a:lnTo>
                    <a:pt x="4635" y="59347"/>
                  </a:lnTo>
                  <a:lnTo>
                    <a:pt x="2997" y="58915"/>
                  </a:lnTo>
                  <a:lnTo>
                    <a:pt x="431" y="60413"/>
                  </a:lnTo>
                  <a:lnTo>
                    <a:pt x="0" y="62052"/>
                  </a:lnTo>
                  <a:lnTo>
                    <a:pt x="28067" y="110159"/>
                  </a:lnTo>
                  <a:lnTo>
                    <a:pt x="31178" y="104838"/>
                  </a:lnTo>
                  <a:lnTo>
                    <a:pt x="56134" y="62052"/>
                  </a:lnTo>
                  <a:close/>
                </a:path>
                <a:path w="560704" h="123189">
                  <a:moveTo>
                    <a:pt x="560222" y="1879"/>
                  </a:moveTo>
                  <a:lnTo>
                    <a:pt x="555205" y="0"/>
                  </a:lnTo>
                  <a:lnTo>
                    <a:pt x="514731" y="107696"/>
                  </a:lnTo>
                  <a:lnTo>
                    <a:pt x="507822" y="67106"/>
                  </a:lnTo>
                  <a:lnTo>
                    <a:pt x="506437" y="66128"/>
                  </a:lnTo>
                  <a:lnTo>
                    <a:pt x="503516" y="66624"/>
                  </a:lnTo>
                  <a:lnTo>
                    <a:pt x="502539" y="68008"/>
                  </a:lnTo>
                  <a:lnTo>
                    <a:pt x="511886" y="122910"/>
                  </a:lnTo>
                  <a:lnTo>
                    <a:pt x="516839" y="118872"/>
                  </a:lnTo>
                  <a:lnTo>
                    <a:pt x="555066" y="87757"/>
                  </a:lnTo>
                  <a:lnTo>
                    <a:pt x="555244" y="86067"/>
                  </a:lnTo>
                  <a:lnTo>
                    <a:pt x="553377" y="83769"/>
                  </a:lnTo>
                  <a:lnTo>
                    <a:pt x="551688" y="83591"/>
                  </a:lnTo>
                  <a:lnTo>
                    <a:pt x="519734" y="109613"/>
                  </a:lnTo>
                  <a:lnTo>
                    <a:pt x="560222" y="18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2" name="object 11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380801" y="3881527"/>
              <a:ext cx="93827" cy="176161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3901455" y="2981231"/>
              <a:ext cx="369570" cy="328295"/>
            </a:xfrm>
            <a:custGeom>
              <a:avLst/>
              <a:gdLst/>
              <a:ahLst/>
              <a:cxnLst/>
              <a:rect l="l" t="t" r="r" b="b"/>
              <a:pathLst>
                <a:path w="369570" h="328295">
                  <a:moveTo>
                    <a:pt x="184556" y="0"/>
                  </a:moveTo>
                  <a:lnTo>
                    <a:pt x="135493" y="5862"/>
                  </a:lnTo>
                  <a:lnTo>
                    <a:pt x="91406" y="22407"/>
                  </a:lnTo>
                  <a:lnTo>
                    <a:pt x="54054" y="48071"/>
                  </a:lnTo>
                  <a:lnTo>
                    <a:pt x="25196" y="81287"/>
                  </a:lnTo>
                  <a:lnTo>
                    <a:pt x="6592" y="120492"/>
                  </a:lnTo>
                  <a:lnTo>
                    <a:pt x="0" y="164122"/>
                  </a:lnTo>
                  <a:lnTo>
                    <a:pt x="6592" y="207751"/>
                  </a:lnTo>
                  <a:lnTo>
                    <a:pt x="25196" y="246956"/>
                  </a:lnTo>
                  <a:lnTo>
                    <a:pt x="54054" y="280173"/>
                  </a:lnTo>
                  <a:lnTo>
                    <a:pt x="91406" y="305836"/>
                  </a:lnTo>
                  <a:lnTo>
                    <a:pt x="135493" y="322381"/>
                  </a:lnTo>
                  <a:lnTo>
                    <a:pt x="184556" y="328244"/>
                  </a:lnTo>
                  <a:lnTo>
                    <a:pt x="233614" y="322381"/>
                  </a:lnTo>
                  <a:lnTo>
                    <a:pt x="277697" y="305836"/>
                  </a:lnTo>
                  <a:lnTo>
                    <a:pt x="315047" y="280173"/>
                  </a:lnTo>
                  <a:lnTo>
                    <a:pt x="343903" y="246956"/>
                  </a:lnTo>
                  <a:lnTo>
                    <a:pt x="362507" y="207751"/>
                  </a:lnTo>
                  <a:lnTo>
                    <a:pt x="369100" y="164122"/>
                  </a:lnTo>
                  <a:lnTo>
                    <a:pt x="362507" y="120492"/>
                  </a:lnTo>
                  <a:lnTo>
                    <a:pt x="343903" y="81287"/>
                  </a:lnTo>
                  <a:lnTo>
                    <a:pt x="315047" y="48071"/>
                  </a:lnTo>
                  <a:lnTo>
                    <a:pt x="277697" y="22407"/>
                  </a:lnTo>
                  <a:lnTo>
                    <a:pt x="233614" y="5862"/>
                  </a:lnTo>
                  <a:lnTo>
                    <a:pt x="184556" y="0"/>
                  </a:lnTo>
                  <a:close/>
                </a:path>
              </a:pathLst>
            </a:custGeom>
            <a:solidFill>
              <a:srgbClr val="D0CEC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901455" y="2981229"/>
              <a:ext cx="369570" cy="328295"/>
            </a:xfrm>
            <a:custGeom>
              <a:avLst/>
              <a:gdLst/>
              <a:ahLst/>
              <a:cxnLst/>
              <a:rect l="l" t="t" r="r" b="b"/>
              <a:pathLst>
                <a:path w="369570" h="328295">
                  <a:moveTo>
                    <a:pt x="0" y="164122"/>
                  </a:moveTo>
                  <a:lnTo>
                    <a:pt x="6592" y="120492"/>
                  </a:lnTo>
                  <a:lnTo>
                    <a:pt x="25196" y="81287"/>
                  </a:lnTo>
                  <a:lnTo>
                    <a:pt x="54054" y="48071"/>
                  </a:lnTo>
                  <a:lnTo>
                    <a:pt x="91406" y="22407"/>
                  </a:lnTo>
                  <a:lnTo>
                    <a:pt x="135493" y="5862"/>
                  </a:lnTo>
                  <a:lnTo>
                    <a:pt x="184556" y="0"/>
                  </a:lnTo>
                  <a:lnTo>
                    <a:pt x="233614" y="5862"/>
                  </a:lnTo>
                  <a:lnTo>
                    <a:pt x="277697" y="22407"/>
                  </a:lnTo>
                  <a:lnTo>
                    <a:pt x="315047" y="48071"/>
                  </a:lnTo>
                  <a:lnTo>
                    <a:pt x="343903" y="81287"/>
                  </a:lnTo>
                  <a:lnTo>
                    <a:pt x="362507" y="120492"/>
                  </a:lnTo>
                  <a:lnTo>
                    <a:pt x="369100" y="164122"/>
                  </a:lnTo>
                  <a:lnTo>
                    <a:pt x="362507" y="207751"/>
                  </a:lnTo>
                  <a:lnTo>
                    <a:pt x="343903" y="246956"/>
                  </a:lnTo>
                  <a:lnTo>
                    <a:pt x="315047" y="280173"/>
                  </a:lnTo>
                  <a:lnTo>
                    <a:pt x="277697" y="305836"/>
                  </a:lnTo>
                  <a:lnTo>
                    <a:pt x="233614" y="322381"/>
                  </a:lnTo>
                  <a:lnTo>
                    <a:pt x="184556" y="328244"/>
                  </a:lnTo>
                  <a:lnTo>
                    <a:pt x="135493" y="322381"/>
                  </a:lnTo>
                  <a:lnTo>
                    <a:pt x="91406" y="305836"/>
                  </a:lnTo>
                  <a:lnTo>
                    <a:pt x="54054" y="280173"/>
                  </a:lnTo>
                  <a:lnTo>
                    <a:pt x="25196" y="246956"/>
                  </a:lnTo>
                  <a:lnTo>
                    <a:pt x="6592" y="207751"/>
                  </a:lnTo>
                  <a:lnTo>
                    <a:pt x="0" y="16412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5" name="object 11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012552" y="3046780"/>
              <a:ext cx="221462" cy="218833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009872" y="3044107"/>
              <a:ext cx="226822" cy="224180"/>
            </a:xfrm>
            <a:prstGeom prst="rect">
              <a:avLst/>
            </a:prstGeom>
          </p:spPr>
        </p:pic>
      </p:grpSp>
      <p:sp>
        <p:nvSpPr>
          <p:cNvPr id="117" name="object 117"/>
          <p:cNvSpPr txBox="1"/>
          <p:nvPr/>
        </p:nvSpPr>
        <p:spPr>
          <a:xfrm>
            <a:off x="4284717" y="3087176"/>
            <a:ext cx="218805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0" dirty="0">
                <a:latin typeface="Calibri"/>
                <a:cs typeface="Calibri"/>
              </a:rPr>
              <a:t>C</a:t>
            </a:r>
            <a:r>
              <a:rPr sz="749" b="1" spc="25" dirty="0">
                <a:latin typeface="Calibri"/>
                <a:cs typeface="Calibri"/>
              </a:rPr>
              <a:t>MP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3712351" y="2704736"/>
            <a:ext cx="1485339" cy="774380"/>
            <a:chOff x="3711291" y="2708070"/>
            <a:chExt cx="1487170" cy="775335"/>
          </a:xfrm>
        </p:grpSpPr>
        <p:pic>
          <p:nvPicPr>
            <p:cNvPr id="119" name="object 11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711291" y="3308160"/>
              <a:ext cx="190296" cy="174904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267911" y="3284560"/>
              <a:ext cx="89954" cy="198513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4780921" y="2708070"/>
              <a:ext cx="417830" cy="775335"/>
            </a:xfrm>
            <a:custGeom>
              <a:avLst/>
              <a:gdLst/>
              <a:ahLst/>
              <a:cxnLst/>
              <a:rect l="l" t="t" r="r" b="b"/>
              <a:pathLst>
                <a:path w="417829" h="775335">
                  <a:moveTo>
                    <a:pt x="395498" y="738086"/>
                  </a:moveTo>
                  <a:lnTo>
                    <a:pt x="378193" y="747382"/>
                  </a:lnTo>
                  <a:lnTo>
                    <a:pt x="417360" y="775004"/>
                  </a:lnTo>
                  <a:lnTo>
                    <a:pt x="416459" y="744385"/>
                  </a:lnTo>
                  <a:lnTo>
                    <a:pt x="398881" y="744385"/>
                  </a:lnTo>
                  <a:lnTo>
                    <a:pt x="395498" y="738086"/>
                  </a:lnTo>
                  <a:close/>
                </a:path>
                <a:path w="417829" h="775335">
                  <a:moveTo>
                    <a:pt x="398652" y="736392"/>
                  </a:moveTo>
                  <a:lnTo>
                    <a:pt x="395498" y="738086"/>
                  </a:lnTo>
                  <a:lnTo>
                    <a:pt x="398881" y="744385"/>
                  </a:lnTo>
                  <a:lnTo>
                    <a:pt x="402031" y="742683"/>
                  </a:lnTo>
                  <a:lnTo>
                    <a:pt x="398652" y="736392"/>
                  </a:lnTo>
                  <a:close/>
                </a:path>
                <a:path w="417829" h="775335">
                  <a:moveTo>
                    <a:pt x="415950" y="727100"/>
                  </a:moveTo>
                  <a:lnTo>
                    <a:pt x="398652" y="736392"/>
                  </a:lnTo>
                  <a:lnTo>
                    <a:pt x="402031" y="742683"/>
                  </a:lnTo>
                  <a:lnTo>
                    <a:pt x="398881" y="744385"/>
                  </a:lnTo>
                  <a:lnTo>
                    <a:pt x="416459" y="744385"/>
                  </a:lnTo>
                  <a:lnTo>
                    <a:pt x="415950" y="727100"/>
                  </a:lnTo>
                  <a:close/>
                </a:path>
                <a:path w="417829" h="775335">
                  <a:moveTo>
                    <a:pt x="3149" y="0"/>
                  </a:moveTo>
                  <a:lnTo>
                    <a:pt x="0" y="1689"/>
                  </a:lnTo>
                  <a:lnTo>
                    <a:pt x="395498" y="738086"/>
                  </a:lnTo>
                  <a:lnTo>
                    <a:pt x="398652" y="736392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2" name="object 12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161511" y="2716881"/>
              <a:ext cx="229196" cy="184962"/>
            </a:xfrm>
            <a:prstGeom prst="rect">
              <a:avLst/>
            </a:prstGeom>
          </p:spPr>
        </p:pic>
      </p:grpSp>
      <p:sp>
        <p:nvSpPr>
          <p:cNvPr id="123" name="object 123"/>
          <p:cNvSpPr txBox="1"/>
          <p:nvPr/>
        </p:nvSpPr>
        <p:spPr>
          <a:xfrm>
            <a:off x="2334656" y="1885115"/>
            <a:ext cx="990647" cy="18495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5" dirty="0">
                <a:solidFill>
                  <a:srgbClr val="FF0000"/>
                </a:solidFill>
                <a:latin typeface="Arial"/>
                <a:cs typeface="Arial"/>
              </a:rPr>
              <a:t>Differentiation</a:t>
            </a:r>
            <a:endParaRPr sz="1099">
              <a:latin typeface="Arial"/>
              <a:cs typeface="Arial"/>
            </a:endParaRPr>
          </a:p>
        </p:txBody>
      </p:sp>
      <p:grpSp>
        <p:nvGrpSpPr>
          <p:cNvPr id="124" name="object 124"/>
          <p:cNvGrpSpPr/>
          <p:nvPr/>
        </p:nvGrpSpPr>
        <p:grpSpPr>
          <a:xfrm>
            <a:off x="2698704" y="2038782"/>
            <a:ext cx="166165" cy="400826"/>
            <a:chOff x="2696394" y="2041296"/>
            <a:chExt cx="166370" cy="401320"/>
          </a:xfrm>
        </p:grpSpPr>
        <p:pic>
          <p:nvPicPr>
            <p:cNvPr id="125" name="object 12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696394" y="2041296"/>
              <a:ext cx="166300" cy="401179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2726909" y="2053731"/>
              <a:ext cx="106045" cy="349250"/>
            </a:xfrm>
            <a:custGeom>
              <a:avLst/>
              <a:gdLst/>
              <a:ahLst/>
              <a:cxnLst/>
              <a:rect l="l" t="t" r="r" b="b"/>
              <a:pathLst>
                <a:path w="106044" h="349250">
                  <a:moveTo>
                    <a:pt x="79349" y="0"/>
                  </a:moveTo>
                  <a:lnTo>
                    <a:pt x="26454" y="0"/>
                  </a:lnTo>
                  <a:lnTo>
                    <a:pt x="26454" y="295846"/>
                  </a:lnTo>
                  <a:lnTo>
                    <a:pt x="0" y="295846"/>
                  </a:lnTo>
                  <a:lnTo>
                    <a:pt x="52908" y="348741"/>
                  </a:lnTo>
                  <a:lnTo>
                    <a:pt x="105803" y="295846"/>
                  </a:lnTo>
                  <a:lnTo>
                    <a:pt x="79349" y="295846"/>
                  </a:lnTo>
                  <a:lnTo>
                    <a:pt x="793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726909" y="2053731"/>
              <a:ext cx="106045" cy="349250"/>
            </a:xfrm>
            <a:custGeom>
              <a:avLst/>
              <a:gdLst/>
              <a:ahLst/>
              <a:cxnLst/>
              <a:rect l="l" t="t" r="r" b="b"/>
              <a:pathLst>
                <a:path w="106044" h="349250">
                  <a:moveTo>
                    <a:pt x="0" y="295846"/>
                  </a:moveTo>
                  <a:lnTo>
                    <a:pt x="26454" y="295846"/>
                  </a:lnTo>
                  <a:lnTo>
                    <a:pt x="26454" y="0"/>
                  </a:lnTo>
                  <a:lnTo>
                    <a:pt x="79349" y="0"/>
                  </a:lnTo>
                  <a:lnTo>
                    <a:pt x="79349" y="295846"/>
                  </a:lnTo>
                  <a:lnTo>
                    <a:pt x="105803" y="295846"/>
                  </a:lnTo>
                  <a:lnTo>
                    <a:pt x="52908" y="348741"/>
                  </a:lnTo>
                  <a:lnTo>
                    <a:pt x="0" y="29584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8" name="object 128"/>
          <p:cNvSpPr txBox="1"/>
          <p:nvPr/>
        </p:nvSpPr>
        <p:spPr>
          <a:xfrm>
            <a:off x="2208228" y="2403956"/>
            <a:ext cx="1365471" cy="53084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051" marR="5074" algn="ctr">
              <a:lnSpc>
                <a:spcPct val="99700"/>
              </a:lnSpc>
              <a:spcBef>
                <a:spcPts val="125"/>
              </a:spcBef>
            </a:pPr>
            <a:r>
              <a:rPr sz="1099" b="1" spc="10" dirty="0">
                <a:solidFill>
                  <a:srgbClr val="0000FF"/>
                </a:solidFill>
                <a:latin typeface="Arial"/>
                <a:cs typeface="Arial"/>
              </a:rPr>
              <a:t>Epigenetic</a:t>
            </a:r>
            <a:r>
              <a:rPr sz="1099" b="1" spc="-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99" b="1" spc="10" dirty="0">
                <a:solidFill>
                  <a:srgbClr val="0000FF"/>
                </a:solidFill>
                <a:latin typeface="Arial"/>
                <a:cs typeface="Arial"/>
              </a:rPr>
              <a:t>changes </a:t>
            </a:r>
            <a:r>
              <a:rPr sz="1099" b="1" spc="-29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99" b="1" spc="10" dirty="0">
                <a:solidFill>
                  <a:srgbClr val="0000FF"/>
                </a:solidFill>
                <a:latin typeface="Arial"/>
                <a:cs typeface="Arial"/>
              </a:rPr>
              <a:t>Lost </a:t>
            </a:r>
            <a:r>
              <a:rPr sz="1099" b="1" spc="5" dirty="0">
                <a:solidFill>
                  <a:srgbClr val="0000FF"/>
                </a:solidFill>
                <a:latin typeface="Arial"/>
                <a:cs typeface="Arial"/>
              </a:rPr>
              <a:t>self–renewal </a:t>
            </a:r>
            <a:r>
              <a:rPr sz="1099" b="1" spc="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99" b="1" spc="5" dirty="0">
                <a:solidFill>
                  <a:srgbClr val="0000FF"/>
                </a:solidFill>
                <a:latin typeface="Arial"/>
                <a:cs typeface="Arial"/>
              </a:rPr>
              <a:t>capacity</a:t>
            </a:r>
            <a:endParaRPr sz="1099">
              <a:latin typeface="Arial"/>
              <a:cs typeface="Arial"/>
            </a:endParaRPr>
          </a:p>
        </p:txBody>
      </p:sp>
      <p:grpSp>
        <p:nvGrpSpPr>
          <p:cNvPr id="129" name="object 129"/>
          <p:cNvGrpSpPr/>
          <p:nvPr/>
        </p:nvGrpSpPr>
        <p:grpSpPr>
          <a:xfrm>
            <a:off x="3560900" y="1298051"/>
            <a:ext cx="383068" cy="326622"/>
            <a:chOff x="3559653" y="1299651"/>
            <a:chExt cx="383540" cy="327025"/>
          </a:xfrm>
        </p:grpSpPr>
        <p:sp>
          <p:nvSpPr>
            <p:cNvPr id="130" name="object 130"/>
            <p:cNvSpPr/>
            <p:nvPr/>
          </p:nvSpPr>
          <p:spPr>
            <a:xfrm>
              <a:off x="3562511" y="1302509"/>
              <a:ext cx="377825" cy="321310"/>
            </a:xfrm>
            <a:custGeom>
              <a:avLst/>
              <a:gdLst/>
              <a:ahLst/>
              <a:cxnLst/>
              <a:rect l="l" t="t" r="r" b="b"/>
              <a:pathLst>
                <a:path w="377825" h="321309">
                  <a:moveTo>
                    <a:pt x="188671" y="0"/>
                  </a:moveTo>
                  <a:lnTo>
                    <a:pt x="138513" y="5729"/>
                  </a:lnTo>
                  <a:lnTo>
                    <a:pt x="93443" y="21900"/>
                  </a:lnTo>
                  <a:lnTo>
                    <a:pt x="55259" y="46982"/>
                  </a:lnTo>
                  <a:lnTo>
                    <a:pt x="25758" y="79445"/>
                  </a:lnTo>
                  <a:lnTo>
                    <a:pt x="6739" y="117761"/>
                  </a:lnTo>
                  <a:lnTo>
                    <a:pt x="0" y="160400"/>
                  </a:lnTo>
                  <a:lnTo>
                    <a:pt x="6739" y="203040"/>
                  </a:lnTo>
                  <a:lnTo>
                    <a:pt x="25758" y="241356"/>
                  </a:lnTo>
                  <a:lnTo>
                    <a:pt x="55259" y="273819"/>
                  </a:lnTo>
                  <a:lnTo>
                    <a:pt x="93443" y="298901"/>
                  </a:lnTo>
                  <a:lnTo>
                    <a:pt x="138513" y="315072"/>
                  </a:lnTo>
                  <a:lnTo>
                    <a:pt x="188671" y="320802"/>
                  </a:lnTo>
                  <a:lnTo>
                    <a:pt x="238823" y="315072"/>
                  </a:lnTo>
                  <a:lnTo>
                    <a:pt x="283889" y="298901"/>
                  </a:lnTo>
                  <a:lnTo>
                    <a:pt x="322071" y="273819"/>
                  </a:lnTo>
                  <a:lnTo>
                    <a:pt x="351571" y="241356"/>
                  </a:lnTo>
                  <a:lnTo>
                    <a:pt x="370590" y="203040"/>
                  </a:lnTo>
                  <a:lnTo>
                    <a:pt x="377329" y="160400"/>
                  </a:lnTo>
                  <a:lnTo>
                    <a:pt x="370590" y="117761"/>
                  </a:lnTo>
                  <a:lnTo>
                    <a:pt x="351571" y="79445"/>
                  </a:lnTo>
                  <a:lnTo>
                    <a:pt x="322072" y="46982"/>
                  </a:lnTo>
                  <a:lnTo>
                    <a:pt x="283889" y="21900"/>
                  </a:lnTo>
                  <a:lnTo>
                    <a:pt x="238823" y="5729"/>
                  </a:lnTo>
                  <a:lnTo>
                    <a:pt x="18867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562511" y="1302509"/>
              <a:ext cx="377825" cy="321310"/>
            </a:xfrm>
            <a:custGeom>
              <a:avLst/>
              <a:gdLst/>
              <a:ahLst/>
              <a:cxnLst/>
              <a:rect l="l" t="t" r="r" b="b"/>
              <a:pathLst>
                <a:path w="377825" h="321309">
                  <a:moveTo>
                    <a:pt x="0" y="160400"/>
                  </a:moveTo>
                  <a:lnTo>
                    <a:pt x="6739" y="117761"/>
                  </a:lnTo>
                  <a:lnTo>
                    <a:pt x="25758" y="79445"/>
                  </a:lnTo>
                  <a:lnTo>
                    <a:pt x="55259" y="46982"/>
                  </a:lnTo>
                  <a:lnTo>
                    <a:pt x="93443" y="21900"/>
                  </a:lnTo>
                  <a:lnTo>
                    <a:pt x="138513" y="5729"/>
                  </a:lnTo>
                  <a:lnTo>
                    <a:pt x="188671" y="0"/>
                  </a:lnTo>
                  <a:lnTo>
                    <a:pt x="238823" y="5729"/>
                  </a:lnTo>
                  <a:lnTo>
                    <a:pt x="283889" y="21900"/>
                  </a:lnTo>
                  <a:lnTo>
                    <a:pt x="322072" y="46982"/>
                  </a:lnTo>
                  <a:lnTo>
                    <a:pt x="351571" y="79445"/>
                  </a:lnTo>
                  <a:lnTo>
                    <a:pt x="370590" y="117761"/>
                  </a:lnTo>
                  <a:lnTo>
                    <a:pt x="377329" y="160400"/>
                  </a:lnTo>
                  <a:lnTo>
                    <a:pt x="370590" y="203040"/>
                  </a:lnTo>
                  <a:lnTo>
                    <a:pt x="351571" y="241356"/>
                  </a:lnTo>
                  <a:lnTo>
                    <a:pt x="322071" y="273819"/>
                  </a:lnTo>
                  <a:lnTo>
                    <a:pt x="283889" y="298901"/>
                  </a:lnTo>
                  <a:lnTo>
                    <a:pt x="238823" y="315072"/>
                  </a:lnTo>
                  <a:lnTo>
                    <a:pt x="188671" y="320802"/>
                  </a:lnTo>
                  <a:lnTo>
                    <a:pt x="138513" y="315072"/>
                  </a:lnTo>
                  <a:lnTo>
                    <a:pt x="93443" y="298901"/>
                  </a:lnTo>
                  <a:lnTo>
                    <a:pt x="55259" y="273819"/>
                  </a:lnTo>
                  <a:lnTo>
                    <a:pt x="25758" y="241356"/>
                  </a:lnTo>
                  <a:lnTo>
                    <a:pt x="6739" y="203040"/>
                  </a:lnTo>
                  <a:lnTo>
                    <a:pt x="0" y="16040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2" name="object 13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687647" y="1366583"/>
              <a:ext cx="222973" cy="213855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684974" y="1363896"/>
              <a:ext cx="228333" cy="219227"/>
            </a:xfrm>
            <a:prstGeom prst="rect">
              <a:avLst/>
            </a:prstGeom>
          </p:spPr>
        </p:pic>
      </p:grpSp>
      <p:pic>
        <p:nvPicPr>
          <p:cNvPr id="134" name="object 134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4054117" y="1403241"/>
            <a:ext cx="251772" cy="96312"/>
          </a:xfrm>
          <a:prstGeom prst="rect">
            <a:avLst/>
          </a:prstGeom>
        </p:spPr>
      </p:pic>
      <p:sp>
        <p:nvSpPr>
          <p:cNvPr id="135" name="object 135"/>
          <p:cNvSpPr txBox="1"/>
          <p:nvPr/>
        </p:nvSpPr>
        <p:spPr>
          <a:xfrm>
            <a:off x="3644349" y="1608288"/>
            <a:ext cx="258760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-10" dirty="0">
                <a:latin typeface="Calibri"/>
                <a:cs typeface="Calibri"/>
              </a:rPr>
              <a:t>LT-HSC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36" name="object 136"/>
          <p:cNvGrpSpPr/>
          <p:nvPr/>
        </p:nvGrpSpPr>
        <p:grpSpPr>
          <a:xfrm>
            <a:off x="2602813" y="1060794"/>
            <a:ext cx="1130811" cy="714764"/>
            <a:chOff x="2600385" y="1062102"/>
            <a:chExt cx="1132205" cy="715645"/>
          </a:xfrm>
        </p:grpSpPr>
        <p:sp>
          <p:nvSpPr>
            <p:cNvPr id="137" name="object 137"/>
            <p:cNvSpPr/>
            <p:nvPr/>
          </p:nvSpPr>
          <p:spPr>
            <a:xfrm>
              <a:off x="3339180" y="1070141"/>
              <a:ext cx="385445" cy="405130"/>
            </a:xfrm>
            <a:custGeom>
              <a:avLst/>
              <a:gdLst/>
              <a:ahLst/>
              <a:cxnLst/>
              <a:rect l="l" t="t" r="r" b="b"/>
              <a:pathLst>
                <a:path w="385445" h="405130">
                  <a:moveTo>
                    <a:pt x="157162" y="404672"/>
                  </a:moveTo>
                  <a:lnTo>
                    <a:pt x="110801" y="389479"/>
                  </a:lnTo>
                  <a:lnTo>
                    <a:pt x="70761" y="363422"/>
                  </a:lnTo>
                  <a:lnTo>
                    <a:pt x="38352" y="328317"/>
                  </a:lnTo>
                  <a:lnTo>
                    <a:pt x="14882" y="285979"/>
                  </a:lnTo>
                  <a:lnTo>
                    <a:pt x="1662" y="238224"/>
                  </a:lnTo>
                  <a:lnTo>
                    <a:pt x="0" y="186867"/>
                  </a:lnTo>
                  <a:lnTo>
                    <a:pt x="9129" y="140635"/>
                  </a:lnTo>
                  <a:lnTo>
                    <a:pt x="27326" y="99047"/>
                  </a:lnTo>
                  <a:lnTo>
                    <a:pt x="53330" y="63223"/>
                  </a:lnTo>
                  <a:lnTo>
                    <a:pt x="85880" y="34285"/>
                  </a:lnTo>
                  <a:lnTo>
                    <a:pt x="123715" y="13354"/>
                  </a:lnTo>
                  <a:lnTo>
                    <a:pt x="165575" y="1552"/>
                  </a:lnTo>
                  <a:lnTo>
                    <a:pt x="210197" y="0"/>
                  </a:lnTo>
                  <a:lnTo>
                    <a:pt x="253880" y="9202"/>
                  </a:lnTo>
                  <a:lnTo>
                    <a:pt x="293082" y="28027"/>
                  </a:lnTo>
                  <a:lnTo>
                    <a:pt x="326753" y="55152"/>
                  </a:lnTo>
                  <a:lnTo>
                    <a:pt x="353843" y="89257"/>
                  </a:lnTo>
                  <a:lnTo>
                    <a:pt x="373303" y="129019"/>
                  </a:lnTo>
                  <a:lnTo>
                    <a:pt x="384080" y="173117"/>
                  </a:lnTo>
                  <a:lnTo>
                    <a:pt x="385127" y="220230"/>
                  </a:lnTo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481598" y="1452346"/>
              <a:ext cx="45085" cy="43180"/>
            </a:xfrm>
            <a:custGeom>
              <a:avLst/>
              <a:gdLst/>
              <a:ahLst/>
              <a:cxnLst/>
              <a:rect l="l" t="t" r="r" b="b"/>
              <a:pathLst>
                <a:path w="45085" h="43180">
                  <a:moveTo>
                    <a:pt x="3695" y="0"/>
                  </a:moveTo>
                  <a:lnTo>
                    <a:pt x="0" y="42697"/>
                  </a:lnTo>
                  <a:lnTo>
                    <a:pt x="44551" y="25057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9" name="object 139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600385" y="1456669"/>
              <a:ext cx="456043" cy="320601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862695" y="1456669"/>
              <a:ext cx="241737" cy="320601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910700" y="1456669"/>
              <a:ext cx="723497" cy="320601"/>
            </a:xfrm>
            <a:prstGeom prst="rect">
              <a:avLst/>
            </a:prstGeom>
          </p:spPr>
        </p:pic>
      </p:grpSp>
      <p:sp>
        <p:nvSpPr>
          <p:cNvPr id="142" name="object 142"/>
          <p:cNvSpPr txBox="1"/>
          <p:nvPr/>
        </p:nvSpPr>
        <p:spPr>
          <a:xfrm>
            <a:off x="2680407" y="1481004"/>
            <a:ext cx="865073" cy="18495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5" dirty="0">
                <a:solidFill>
                  <a:srgbClr val="FF0000"/>
                </a:solidFill>
                <a:latin typeface="Arial"/>
                <a:cs typeface="Arial"/>
              </a:rPr>
              <a:t>Self-renewal</a:t>
            </a:r>
            <a:endParaRPr sz="1099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162832" y="1106573"/>
            <a:ext cx="74013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Calibri"/>
                <a:cs typeface="Calibri"/>
              </a:rPr>
              <a:t>Dormant</a:t>
            </a:r>
            <a:r>
              <a:rPr sz="999" b="1" spc="-45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HSC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4" name="object 144"/>
          <p:cNvSpPr txBox="1">
            <a:spLocks noGrp="1"/>
          </p:cNvSpPr>
          <p:nvPr>
            <p:ph type="title"/>
          </p:nvPr>
        </p:nvSpPr>
        <p:spPr>
          <a:xfrm>
            <a:off x="3350338" y="632827"/>
            <a:ext cx="2482329" cy="21581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b="1" spc="5" dirty="0">
                <a:solidFill>
                  <a:schemeClr val="tx1"/>
                </a:solidFill>
                <a:latin typeface="Calibri"/>
              </a:rPr>
              <a:t>Hematopoietic</a:t>
            </a:r>
            <a:r>
              <a:rPr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b="1" dirty="0">
                <a:solidFill>
                  <a:schemeClr val="tx1"/>
                </a:solidFill>
                <a:latin typeface="Calibri"/>
                <a:cs typeface="Calibri"/>
              </a:rPr>
              <a:t>stem</a:t>
            </a:r>
            <a:r>
              <a:rPr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b="1" spc="5" dirty="0">
                <a:solidFill>
                  <a:schemeClr val="tx1"/>
                </a:solidFill>
                <a:latin typeface="Calibri"/>
              </a:rPr>
              <a:t>cell</a:t>
            </a:r>
            <a:r>
              <a:rPr b="1" dirty="0">
                <a:solidFill>
                  <a:schemeClr val="tx1"/>
                </a:solidFill>
                <a:latin typeface="Calibri"/>
                <a:cs typeface="Calibri"/>
              </a:rPr>
              <a:t> </a:t>
            </a:r>
            <a:r>
              <a:rPr b="1" spc="-5" dirty="0">
                <a:solidFill>
                  <a:schemeClr val="tx1"/>
                </a:solidFill>
                <a:latin typeface="Calibri"/>
              </a:rPr>
              <a:t>fates</a:t>
            </a:r>
          </a:p>
        </p:txBody>
      </p:sp>
      <p:sp>
        <p:nvSpPr>
          <p:cNvPr id="145" name="object 145"/>
          <p:cNvSpPr/>
          <p:nvPr/>
        </p:nvSpPr>
        <p:spPr>
          <a:xfrm>
            <a:off x="6364156" y="1327640"/>
            <a:ext cx="166799" cy="2438568"/>
          </a:xfrm>
          <a:custGeom>
            <a:avLst/>
            <a:gdLst/>
            <a:ahLst/>
            <a:cxnLst/>
            <a:rect l="l" t="t" r="r" b="b"/>
            <a:pathLst>
              <a:path w="167004" h="2441575">
                <a:moveTo>
                  <a:pt x="0" y="0"/>
                </a:moveTo>
                <a:lnTo>
                  <a:pt x="32499" y="1094"/>
                </a:lnTo>
                <a:lnTo>
                  <a:pt x="59037" y="4078"/>
                </a:lnTo>
                <a:lnTo>
                  <a:pt x="76929" y="8502"/>
                </a:lnTo>
                <a:lnTo>
                  <a:pt x="83489" y="13919"/>
                </a:lnTo>
                <a:lnTo>
                  <a:pt x="83489" y="1181823"/>
                </a:lnTo>
                <a:lnTo>
                  <a:pt x="90052" y="1187240"/>
                </a:lnTo>
                <a:lnTo>
                  <a:pt x="107948" y="1191664"/>
                </a:lnTo>
                <a:lnTo>
                  <a:pt x="134490" y="1194648"/>
                </a:lnTo>
                <a:lnTo>
                  <a:pt x="166992" y="1195743"/>
                </a:lnTo>
                <a:lnTo>
                  <a:pt x="134490" y="1196835"/>
                </a:lnTo>
                <a:lnTo>
                  <a:pt x="107948" y="1199815"/>
                </a:lnTo>
                <a:lnTo>
                  <a:pt x="90052" y="1204235"/>
                </a:lnTo>
                <a:lnTo>
                  <a:pt x="83489" y="1209649"/>
                </a:lnTo>
                <a:lnTo>
                  <a:pt x="83489" y="2427363"/>
                </a:lnTo>
                <a:lnTo>
                  <a:pt x="76929" y="2432780"/>
                </a:lnTo>
                <a:lnTo>
                  <a:pt x="59037" y="2437204"/>
                </a:lnTo>
                <a:lnTo>
                  <a:pt x="32499" y="2440188"/>
                </a:lnTo>
                <a:lnTo>
                  <a:pt x="0" y="2441282"/>
                </a:lnTo>
              </a:path>
            </a:pathLst>
          </a:custGeom>
          <a:ln w="16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6" name="object 146"/>
          <p:cNvSpPr txBox="1"/>
          <p:nvPr/>
        </p:nvSpPr>
        <p:spPr>
          <a:xfrm>
            <a:off x="6569628" y="2373702"/>
            <a:ext cx="537183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latin typeface="Calibri"/>
                <a:cs typeface="Calibri"/>
              </a:rPr>
              <a:t>H</a:t>
            </a:r>
            <a:r>
              <a:rPr sz="1348" b="1" dirty="0">
                <a:latin typeface="Calibri"/>
                <a:cs typeface="Calibri"/>
              </a:rPr>
              <a:t>SC/</a:t>
            </a:r>
            <a:r>
              <a:rPr sz="1348" b="1" spc="-20" dirty="0">
                <a:latin typeface="Calibri"/>
                <a:cs typeface="Calibri"/>
              </a:rPr>
              <a:t>P</a:t>
            </a:r>
            <a:r>
              <a:rPr sz="1348" b="1" dirty="0">
                <a:latin typeface="Calibri"/>
                <a:cs typeface="Calibri"/>
              </a:rPr>
              <a:t>s</a:t>
            </a:r>
            <a:endParaRPr sz="1348">
              <a:latin typeface="Calibri"/>
              <a:cs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4922698" y="1365886"/>
            <a:ext cx="175678" cy="1278583"/>
          </a:xfrm>
          <a:custGeom>
            <a:avLst/>
            <a:gdLst/>
            <a:ahLst/>
            <a:cxnLst/>
            <a:rect l="l" t="t" r="r" b="b"/>
            <a:pathLst>
              <a:path w="175895" h="1280160">
                <a:moveTo>
                  <a:pt x="0" y="0"/>
                </a:moveTo>
                <a:lnTo>
                  <a:pt x="34120" y="1147"/>
                </a:lnTo>
                <a:lnTo>
                  <a:pt x="61982" y="4278"/>
                </a:lnTo>
                <a:lnTo>
                  <a:pt x="80767" y="8920"/>
                </a:lnTo>
                <a:lnTo>
                  <a:pt x="87655" y="14604"/>
                </a:lnTo>
                <a:lnTo>
                  <a:pt x="87655" y="625436"/>
                </a:lnTo>
                <a:lnTo>
                  <a:pt x="94543" y="631128"/>
                </a:lnTo>
                <a:lnTo>
                  <a:pt x="113328" y="635774"/>
                </a:lnTo>
                <a:lnTo>
                  <a:pt x="141190" y="638906"/>
                </a:lnTo>
                <a:lnTo>
                  <a:pt x="175310" y="640054"/>
                </a:lnTo>
                <a:lnTo>
                  <a:pt x="141190" y="641202"/>
                </a:lnTo>
                <a:lnTo>
                  <a:pt x="113328" y="644332"/>
                </a:lnTo>
                <a:lnTo>
                  <a:pt x="94543" y="648975"/>
                </a:lnTo>
                <a:lnTo>
                  <a:pt x="87655" y="654659"/>
                </a:lnTo>
                <a:lnTo>
                  <a:pt x="87655" y="1265491"/>
                </a:lnTo>
                <a:lnTo>
                  <a:pt x="80767" y="1271175"/>
                </a:lnTo>
                <a:lnTo>
                  <a:pt x="61982" y="1275818"/>
                </a:lnTo>
                <a:lnTo>
                  <a:pt x="34120" y="1278948"/>
                </a:lnTo>
                <a:lnTo>
                  <a:pt x="0" y="1280096"/>
                </a:lnTo>
              </a:path>
            </a:pathLst>
          </a:custGeom>
          <a:ln w="16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8" name="object 148"/>
          <p:cNvSpPr txBox="1"/>
          <p:nvPr/>
        </p:nvSpPr>
        <p:spPr>
          <a:xfrm>
            <a:off x="5086711" y="1829180"/>
            <a:ext cx="863804" cy="31681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algn="ctr">
              <a:lnSpc>
                <a:spcPts val="1194"/>
              </a:lnSpc>
              <a:spcBef>
                <a:spcPts val="110"/>
              </a:spcBef>
            </a:pPr>
            <a:r>
              <a:rPr sz="999" b="1" spc="5" dirty="0">
                <a:latin typeface="Calibri"/>
                <a:cs typeface="Calibri"/>
              </a:rPr>
              <a:t>LSK</a:t>
            </a:r>
            <a:endParaRPr sz="999">
              <a:latin typeface="Calibri"/>
              <a:cs typeface="Calibri"/>
            </a:endParaRPr>
          </a:p>
          <a:p>
            <a:pPr algn="ctr">
              <a:lnSpc>
                <a:spcPts val="1194"/>
              </a:lnSpc>
            </a:pPr>
            <a:r>
              <a:rPr sz="999" b="1" dirty="0">
                <a:latin typeface="Calibri"/>
                <a:cs typeface="Calibri"/>
              </a:rPr>
              <a:t>(Lin</a:t>
            </a:r>
            <a:r>
              <a:rPr sz="974" b="1" baseline="25641" dirty="0">
                <a:latin typeface="Calibri"/>
                <a:cs typeface="Calibri"/>
              </a:rPr>
              <a:t>-</a:t>
            </a:r>
            <a:r>
              <a:rPr sz="999" b="1" dirty="0">
                <a:latin typeface="Calibri"/>
                <a:cs typeface="Calibri"/>
              </a:rPr>
              <a:t>Sca1</a:t>
            </a:r>
            <a:r>
              <a:rPr sz="974" b="1" baseline="25641" dirty="0">
                <a:latin typeface="Calibri"/>
                <a:cs typeface="Calibri"/>
              </a:rPr>
              <a:t>+</a:t>
            </a:r>
            <a:r>
              <a:rPr sz="999" b="1" dirty="0">
                <a:latin typeface="Calibri"/>
                <a:cs typeface="Calibri"/>
              </a:rPr>
              <a:t>cKit</a:t>
            </a:r>
            <a:r>
              <a:rPr sz="974" b="1" baseline="25641" dirty="0">
                <a:latin typeface="Calibri"/>
                <a:cs typeface="Calibri"/>
              </a:rPr>
              <a:t>+</a:t>
            </a:r>
            <a:r>
              <a:rPr sz="999" b="1" dirty="0">
                <a:latin typeface="Calibri"/>
                <a:cs typeface="Calibri"/>
              </a:rPr>
              <a:t>)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5635366" y="3043030"/>
            <a:ext cx="162360" cy="743938"/>
          </a:xfrm>
          <a:custGeom>
            <a:avLst/>
            <a:gdLst/>
            <a:ahLst/>
            <a:cxnLst/>
            <a:rect l="l" t="t" r="r" b="b"/>
            <a:pathLst>
              <a:path w="162560" h="744854">
                <a:moveTo>
                  <a:pt x="0" y="0"/>
                </a:moveTo>
                <a:lnTo>
                  <a:pt x="31559" y="1061"/>
                </a:lnTo>
                <a:lnTo>
                  <a:pt x="57330" y="3956"/>
                </a:lnTo>
                <a:lnTo>
                  <a:pt x="74705" y="8251"/>
                </a:lnTo>
                <a:lnTo>
                  <a:pt x="81076" y="13512"/>
                </a:lnTo>
                <a:lnTo>
                  <a:pt x="81076" y="358673"/>
                </a:lnTo>
                <a:lnTo>
                  <a:pt x="87447" y="363927"/>
                </a:lnTo>
                <a:lnTo>
                  <a:pt x="104822" y="368219"/>
                </a:lnTo>
                <a:lnTo>
                  <a:pt x="130593" y="371112"/>
                </a:lnTo>
                <a:lnTo>
                  <a:pt x="162153" y="372173"/>
                </a:lnTo>
                <a:lnTo>
                  <a:pt x="130593" y="373236"/>
                </a:lnTo>
                <a:lnTo>
                  <a:pt x="104822" y="376134"/>
                </a:lnTo>
                <a:lnTo>
                  <a:pt x="87447" y="380429"/>
                </a:lnTo>
                <a:lnTo>
                  <a:pt x="81076" y="385686"/>
                </a:lnTo>
                <a:lnTo>
                  <a:pt x="81076" y="730846"/>
                </a:lnTo>
                <a:lnTo>
                  <a:pt x="74705" y="736108"/>
                </a:lnTo>
                <a:lnTo>
                  <a:pt x="57330" y="740403"/>
                </a:lnTo>
                <a:lnTo>
                  <a:pt x="31559" y="743298"/>
                </a:lnTo>
                <a:lnTo>
                  <a:pt x="0" y="744359"/>
                </a:lnTo>
              </a:path>
            </a:pathLst>
          </a:custGeom>
          <a:ln w="16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0" name="object 150"/>
          <p:cNvSpPr txBox="1"/>
          <p:nvPr/>
        </p:nvSpPr>
        <p:spPr>
          <a:xfrm>
            <a:off x="5747498" y="3223022"/>
            <a:ext cx="637389" cy="328525"/>
          </a:xfrm>
          <a:prstGeom prst="rect">
            <a:avLst/>
          </a:prstGeom>
        </p:spPr>
        <p:txBody>
          <a:bodyPr vert="horz" wrap="square" lIns="0" tIns="22198" rIns="0" bIns="0" rtlCol="0">
            <a:spAutoFit/>
          </a:bodyPr>
          <a:lstStyle/>
          <a:p>
            <a:pPr marL="12685" marR="5074">
              <a:lnSpc>
                <a:spcPts val="1169"/>
              </a:lnSpc>
              <a:spcBef>
                <a:spcPts val="175"/>
              </a:spcBef>
            </a:pPr>
            <a:r>
              <a:rPr sz="999" b="1" spc="-5" dirty="0">
                <a:latin typeface="Calibri"/>
                <a:cs typeface="Calibri"/>
              </a:rPr>
              <a:t>Committed </a:t>
            </a:r>
            <a:r>
              <a:rPr sz="999" b="1" spc="-215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p</a:t>
            </a:r>
            <a:r>
              <a:rPr sz="999" b="1" spc="-15" dirty="0">
                <a:latin typeface="Calibri"/>
                <a:cs typeface="Calibri"/>
              </a:rPr>
              <a:t>r</a:t>
            </a:r>
            <a:r>
              <a:rPr sz="999" b="1" dirty="0">
                <a:latin typeface="Calibri"/>
                <a:cs typeface="Calibri"/>
              </a:rPr>
              <a:t>o</a:t>
            </a:r>
            <a:r>
              <a:rPr sz="999" b="1" spc="-10" dirty="0">
                <a:latin typeface="Calibri"/>
                <a:cs typeface="Calibri"/>
              </a:rPr>
              <a:t>g</a:t>
            </a:r>
            <a:r>
              <a:rPr sz="999" b="1" dirty="0">
                <a:latin typeface="Calibri"/>
                <a:cs typeface="Calibri"/>
              </a:rPr>
              <a:t>eni</a:t>
            </a:r>
            <a:r>
              <a:rPr sz="999" b="1" spc="-10" dirty="0">
                <a:latin typeface="Calibri"/>
                <a:cs typeface="Calibri"/>
              </a:rPr>
              <a:t>t</a:t>
            </a:r>
            <a:r>
              <a:rPr sz="999" b="1" dirty="0">
                <a:latin typeface="Calibri"/>
                <a:cs typeface="Calibri"/>
              </a:rPr>
              <a:t>o</a:t>
            </a:r>
            <a:r>
              <a:rPr sz="999" b="1" spc="-15" dirty="0">
                <a:latin typeface="Calibri"/>
                <a:cs typeface="Calibri"/>
              </a:rPr>
              <a:t>r</a:t>
            </a:r>
            <a:r>
              <a:rPr sz="999" b="1" spc="5" dirty="0">
                <a:latin typeface="Calibri"/>
                <a:cs typeface="Calibri"/>
              </a:rPr>
              <a:t>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6139789" y="3970144"/>
            <a:ext cx="107182" cy="402094"/>
          </a:xfrm>
          <a:custGeom>
            <a:avLst/>
            <a:gdLst/>
            <a:ahLst/>
            <a:cxnLst/>
            <a:rect l="l" t="t" r="r" b="b"/>
            <a:pathLst>
              <a:path w="107314" h="402589">
                <a:moveTo>
                  <a:pt x="0" y="0"/>
                </a:moveTo>
                <a:lnTo>
                  <a:pt x="20801" y="699"/>
                </a:lnTo>
                <a:lnTo>
                  <a:pt x="37788" y="2608"/>
                </a:lnTo>
                <a:lnTo>
                  <a:pt x="49241" y="5438"/>
                </a:lnTo>
                <a:lnTo>
                  <a:pt x="53441" y="8902"/>
                </a:lnTo>
                <a:lnTo>
                  <a:pt x="53441" y="192087"/>
                </a:lnTo>
                <a:lnTo>
                  <a:pt x="57639" y="195557"/>
                </a:lnTo>
                <a:lnTo>
                  <a:pt x="69088" y="198386"/>
                </a:lnTo>
                <a:lnTo>
                  <a:pt x="86070" y="200292"/>
                </a:lnTo>
                <a:lnTo>
                  <a:pt x="106870" y="200990"/>
                </a:lnTo>
                <a:lnTo>
                  <a:pt x="86070" y="201690"/>
                </a:lnTo>
                <a:lnTo>
                  <a:pt x="69088" y="203600"/>
                </a:lnTo>
                <a:lnTo>
                  <a:pt x="57639" y="206433"/>
                </a:lnTo>
                <a:lnTo>
                  <a:pt x="53441" y="209905"/>
                </a:lnTo>
                <a:lnTo>
                  <a:pt x="53441" y="393090"/>
                </a:lnTo>
                <a:lnTo>
                  <a:pt x="49241" y="396554"/>
                </a:lnTo>
                <a:lnTo>
                  <a:pt x="37788" y="399384"/>
                </a:lnTo>
                <a:lnTo>
                  <a:pt x="20801" y="401293"/>
                </a:lnTo>
                <a:lnTo>
                  <a:pt x="0" y="401993"/>
                </a:lnTo>
              </a:path>
            </a:pathLst>
          </a:custGeom>
          <a:ln w="16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2" name="object 152"/>
          <p:cNvSpPr txBox="1"/>
          <p:nvPr/>
        </p:nvSpPr>
        <p:spPr>
          <a:xfrm>
            <a:off x="6283239" y="3940491"/>
            <a:ext cx="771209" cy="330428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69342" marR="5074" indent="-157291">
              <a:lnSpc>
                <a:spcPts val="1189"/>
              </a:lnSpc>
              <a:spcBef>
                <a:spcPts val="160"/>
              </a:spcBef>
            </a:pPr>
            <a:r>
              <a:rPr sz="999" b="1" spc="5" dirty="0">
                <a:latin typeface="Calibri"/>
                <a:cs typeface="Calibri"/>
              </a:rPr>
              <a:t>D</a:t>
            </a:r>
            <a:r>
              <a:rPr sz="999" b="1" spc="-5" dirty="0">
                <a:latin typeface="Calibri"/>
                <a:cs typeface="Calibri"/>
              </a:rPr>
              <a:t>i</a:t>
            </a:r>
            <a:r>
              <a:rPr sz="999" b="1" dirty="0">
                <a:latin typeface="Calibri"/>
                <a:cs typeface="Calibri"/>
              </a:rPr>
              <a:t>f</a:t>
            </a:r>
            <a:r>
              <a:rPr sz="999" b="1" spc="-15" dirty="0">
                <a:latin typeface="Calibri"/>
                <a:cs typeface="Calibri"/>
              </a:rPr>
              <a:t>f</a:t>
            </a:r>
            <a:r>
              <a:rPr sz="999" b="1" dirty="0">
                <a:latin typeface="Calibri"/>
                <a:cs typeface="Calibri"/>
              </a:rPr>
              <a:t>e</a:t>
            </a:r>
            <a:r>
              <a:rPr sz="999" b="1" spc="-15" dirty="0">
                <a:latin typeface="Calibri"/>
                <a:cs typeface="Calibri"/>
              </a:rPr>
              <a:t>r</a:t>
            </a:r>
            <a:r>
              <a:rPr sz="999" b="1" dirty="0">
                <a:latin typeface="Calibri"/>
                <a:cs typeface="Calibri"/>
              </a:rPr>
              <a:t>e</a:t>
            </a:r>
            <a:r>
              <a:rPr sz="999" b="1" spc="-10" dirty="0">
                <a:latin typeface="Calibri"/>
                <a:cs typeface="Calibri"/>
              </a:rPr>
              <a:t>n</a:t>
            </a:r>
            <a:r>
              <a:rPr sz="999" b="1" dirty="0">
                <a:latin typeface="Calibri"/>
                <a:cs typeface="Calibri"/>
              </a:rPr>
              <a:t>t</a:t>
            </a:r>
            <a:r>
              <a:rPr sz="999" b="1" spc="-5" dirty="0">
                <a:latin typeface="Calibri"/>
                <a:cs typeface="Calibri"/>
              </a:rPr>
              <a:t>ia</a:t>
            </a:r>
            <a:r>
              <a:rPr sz="999" b="1" spc="-15" dirty="0">
                <a:latin typeface="Calibri"/>
                <a:cs typeface="Calibri"/>
              </a:rPr>
              <a:t>t</a:t>
            </a:r>
            <a:r>
              <a:rPr sz="999" b="1" spc="-5" dirty="0">
                <a:latin typeface="Calibri"/>
                <a:cs typeface="Calibri"/>
              </a:rPr>
              <a:t>ed  </a:t>
            </a:r>
            <a:r>
              <a:rPr sz="999" b="1" spc="-10" dirty="0">
                <a:latin typeface="Calibri"/>
                <a:cs typeface="Calibri"/>
              </a:rPr>
              <a:t>progeny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730378" y="3803789"/>
            <a:ext cx="399557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10" dirty="0">
                <a:latin typeface="Calibri"/>
                <a:cs typeface="Calibri"/>
              </a:rPr>
              <a:t>Ne</a:t>
            </a:r>
            <a:r>
              <a:rPr sz="599" dirty="0">
                <a:latin typeface="Calibri"/>
                <a:cs typeface="Calibri"/>
              </a:rPr>
              <a:t>ut</a:t>
            </a:r>
            <a:r>
              <a:rPr sz="599" spc="5" dirty="0">
                <a:latin typeface="Calibri"/>
                <a:cs typeface="Calibri"/>
              </a:rPr>
              <a:t>r</a:t>
            </a:r>
            <a:r>
              <a:rPr sz="599" dirty="0">
                <a:latin typeface="Calibri"/>
                <a:cs typeface="Calibri"/>
              </a:rPr>
              <a:t>ophil</a:t>
            </a:r>
            <a:r>
              <a:rPr sz="599" spc="5" dirty="0">
                <a:latin typeface="Calibri"/>
                <a:cs typeface="Calibri"/>
              </a:rPr>
              <a:t>s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723489" y="3862024"/>
            <a:ext cx="379897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Calibri"/>
                <a:cs typeface="Calibri"/>
              </a:rPr>
              <a:t>Monocy</a:t>
            </a:r>
            <a:r>
              <a:rPr sz="599" dirty="0">
                <a:latin typeface="Calibri"/>
                <a:cs typeface="Calibri"/>
              </a:rPr>
              <a:t>t</a:t>
            </a:r>
            <a:r>
              <a:rPr sz="599" spc="5" dirty="0">
                <a:latin typeface="Calibri"/>
                <a:cs typeface="Calibri"/>
              </a:rPr>
              <a:t>es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 rot="19440000">
            <a:off x="2999564" y="3304379"/>
            <a:ext cx="859548" cy="129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9"/>
              </a:lnSpc>
            </a:pPr>
            <a:r>
              <a:rPr sz="999" b="1" spc="-1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999" b="1" spc="-30" dirty="0">
                <a:solidFill>
                  <a:srgbClr val="C00000"/>
                </a:solidFill>
                <a:latin typeface="Calibri"/>
                <a:cs typeface="Calibri"/>
              </a:rPr>
              <a:t>y</a:t>
            </a:r>
            <a:r>
              <a:rPr sz="999" b="1" spc="-5" dirty="0">
                <a:solidFill>
                  <a:srgbClr val="C00000"/>
                </a:solidFill>
                <a:latin typeface="Calibri"/>
                <a:cs typeface="Calibri"/>
              </a:rPr>
              <a:t>eloi</a:t>
            </a:r>
            <a:r>
              <a:rPr sz="999" b="1" spc="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999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498" b="1" spc="-7" baseline="2777" dirty="0">
                <a:solidFill>
                  <a:srgbClr val="C00000"/>
                </a:solidFill>
                <a:latin typeface="Calibri"/>
                <a:cs typeface="Calibri"/>
              </a:rPr>
              <a:t>li</a:t>
            </a:r>
            <a:r>
              <a:rPr sz="1498" b="1" spc="-30" baseline="2777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498" b="1" baseline="2777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498" b="1" spc="-30" baseline="2777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498" b="1" spc="-44" baseline="5555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1498" b="1" spc="7" baseline="555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endParaRPr sz="1498" baseline="5555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 rot="540000">
            <a:off x="5151729" y="3148207"/>
            <a:ext cx="536374" cy="129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93"/>
              </a:lnSpc>
            </a:pPr>
            <a:r>
              <a:rPr sz="999" b="1" spc="-40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999" b="1" dirty="0">
                <a:solidFill>
                  <a:srgbClr val="C00000"/>
                </a:solidFill>
                <a:latin typeface="Calibri"/>
                <a:cs typeface="Calibri"/>
              </a:rPr>
              <a:t>ymphoi</a:t>
            </a:r>
            <a:r>
              <a:rPr sz="999" b="1" spc="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 rot="540000">
            <a:off x="5194515" y="3296596"/>
            <a:ext cx="404124" cy="12981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93"/>
              </a:lnSpc>
            </a:pPr>
            <a:r>
              <a:rPr sz="999" b="1" dirty="0">
                <a:solidFill>
                  <a:srgbClr val="C00000"/>
                </a:solidFill>
                <a:latin typeface="Calibri"/>
                <a:cs typeface="Calibri"/>
              </a:rPr>
              <a:t>linea</a:t>
            </a:r>
            <a:r>
              <a:rPr sz="999" b="1" spc="-10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999" b="1" spc="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196782" cy="7166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spcBef>
                <a:spcPts val="40"/>
              </a:spcBef>
            </a:pPr>
            <a:endParaRPr sz="1998">
              <a:latin typeface="Work Sans"/>
              <a:cs typeface="Work Sans"/>
            </a:endParaRPr>
          </a:p>
          <a:p>
            <a:pPr marL="3025949"/>
            <a:r>
              <a:rPr sz="1348" b="1" spc="-5" dirty="0">
                <a:latin typeface="Calibri"/>
                <a:cs typeface="Calibri"/>
              </a:rPr>
              <a:t>Bone</a:t>
            </a:r>
            <a:r>
              <a:rPr sz="1348" b="1" spc="-15" dirty="0">
                <a:latin typeface="Calibri"/>
                <a:cs typeface="Calibri"/>
              </a:rPr>
              <a:t> </a:t>
            </a:r>
            <a:r>
              <a:rPr sz="1348" b="1" spc="-10" dirty="0">
                <a:latin typeface="Calibri"/>
                <a:cs typeface="Calibri"/>
              </a:rPr>
              <a:t>marrow</a:t>
            </a:r>
            <a:r>
              <a:rPr sz="1348" b="1" spc="-15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niche</a:t>
            </a:r>
            <a:r>
              <a:rPr sz="1348" b="1" spc="-10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after</a:t>
            </a:r>
            <a:r>
              <a:rPr sz="1348" b="1" spc="-20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Birth</a:t>
            </a:r>
            <a:endParaRPr sz="1348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801821" y="1210033"/>
            <a:ext cx="3344230" cy="3034733"/>
            <a:chOff x="2799638" y="1211525"/>
            <a:chExt cx="3348354" cy="30384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68266" y="1571939"/>
              <a:ext cx="1779689" cy="166756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99638" y="1211525"/>
              <a:ext cx="1553718" cy="3038415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2138459" y="4265836"/>
            <a:ext cx="925958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5" dirty="0">
                <a:latin typeface="Calibri"/>
                <a:cs typeface="Calibri"/>
              </a:rPr>
              <a:t>SJ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10" dirty="0">
                <a:latin typeface="Calibri"/>
                <a:cs typeface="Calibri"/>
              </a:rPr>
              <a:t>Morrison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5" dirty="0">
                <a:latin typeface="Calibri"/>
                <a:cs typeface="Calibri"/>
              </a:rPr>
              <a:t>Nature.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10" dirty="0">
                <a:latin typeface="Calibri"/>
                <a:cs typeface="Calibri"/>
              </a:rPr>
              <a:t>2014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00484" y="1026303"/>
            <a:ext cx="4276532" cy="3253538"/>
            <a:chOff x="2297683" y="1027568"/>
            <a:chExt cx="4281805" cy="32575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97683" y="1036955"/>
              <a:ext cx="3985488" cy="324811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285960" y="1035607"/>
              <a:ext cx="285115" cy="1037590"/>
            </a:xfrm>
            <a:custGeom>
              <a:avLst/>
              <a:gdLst/>
              <a:ahLst/>
              <a:cxnLst/>
              <a:rect l="l" t="t" r="r" b="b"/>
              <a:pathLst>
                <a:path w="285115" h="1037589">
                  <a:moveTo>
                    <a:pt x="0" y="0"/>
                  </a:moveTo>
                  <a:lnTo>
                    <a:pt x="55450" y="1174"/>
                  </a:lnTo>
                  <a:lnTo>
                    <a:pt x="100731" y="4378"/>
                  </a:lnTo>
                  <a:lnTo>
                    <a:pt x="131261" y="9129"/>
                  </a:lnTo>
                  <a:lnTo>
                    <a:pt x="142455" y="14947"/>
                  </a:lnTo>
                  <a:lnTo>
                    <a:pt x="142455" y="503542"/>
                  </a:lnTo>
                  <a:lnTo>
                    <a:pt x="153650" y="509360"/>
                  </a:lnTo>
                  <a:lnTo>
                    <a:pt x="184180" y="514111"/>
                  </a:lnTo>
                  <a:lnTo>
                    <a:pt x="229461" y="517315"/>
                  </a:lnTo>
                  <a:lnTo>
                    <a:pt x="284911" y="518490"/>
                  </a:lnTo>
                  <a:lnTo>
                    <a:pt x="229461" y="519664"/>
                  </a:lnTo>
                  <a:lnTo>
                    <a:pt x="184180" y="522868"/>
                  </a:lnTo>
                  <a:lnTo>
                    <a:pt x="153650" y="527619"/>
                  </a:lnTo>
                  <a:lnTo>
                    <a:pt x="142455" y="533438"/>
                  </a:lnTo>
                  <a:lnTo>
                    <a:pt x="142455" y="1022032"/>
                  </a:lnTo>
                  <a:lnTo>
                    <a:pt x="131261" y="1027850"/>
                  </a:lnTo>
                  <a:lnTo>
                    <a:pt x="100731" y="1032602"/>
                  </a:lnTo>
                  <a:lnTo>
                    <a:pt x="55450" y="1035805"/>
                  </a:lnTo>
                  <a:lnTo>
                    <a:pt x="0" y="1036980"/>
                  </a:lnTo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6283176" y="2075656"/>
              <a:ext cx="288290" cy="2191385"/>
            </a:xfrm>
            <a:custGeom>
              <a:avLst/>
              <a:gdLst/>
              <a:ahLst/>
              <a:cxnLst/>
              <a:rect l="l" t="t" r="r" b="b"/>
              <a:pathLst>
                <a:path w="288290" h="2191385">
                  <a:moveTo>
                    <a:pt x="0" y="0"/>
                  </a:moveTo>
                  <a:lnTo>
                    <a:pt x="55988" y="1883"/>
                  </a:lnTo>
                  <a:lnTo>
                    <a:pt x="101709" y="7021"/>
                  </a:lnTo>
                  <a:lnTo>
                    <a:pt x="132536" y="14642"/>
                  </a:lnTo>
                  <a:lnTo>
                    <a:pt x="143840" y="23977"/>
                  </a:lnTo>
                  <a:lnTo>
                    <a:pt x="143840" y="1071575"/>
                  </a:lnTo>
                  <a:lnTo>
                    <a:pt x="155144" y="1080909"/>
                  </a:lnTo>
                  <a:lnTo>
                    <a:pt x="185972" y="1088531"/>
                  </a:lnTo>
                  <a:lnTo>
                    <a:pt x="231697" y="1093669"/>
                  </a:lnTo>
                  <a:lnTo>
                    <a:pt x="287693" y="1095552"/>
                  </a:lnTo>
                  <a:lnTo>
                    <a:pt x="231697" y="1097436"/>
                  </a:lnTo>
                  <a:lnTo>
                    <a:pt x="185972" y="1102574"/>
                  </a:lnTo>
                  <a:lnTo>
                    <a:pt x="155144" y="1110195"/>
                  </a:lnTo>
                  <a:lnTo>
                    <a:pt x="143840" y="1119530"/>
                  </a:lnTo>
                  <a:lnTo>
                    <a:pt x="143840" y="2167128"/>
                  </a:lnTo>
                  <a:lnTo>
                    <a:pt x="132536" y="2176462"/>
                  </a:lnTo>
                  <a:lnTo>
                    <a:pt x="101709" y="2184084"/>
                  </a:lnTo>
                  <a:lnTo>
                    <a:pt x="55988" y="2189221"/>
                  </a:lnTo>
                  <a:lnTo>
                    <a:pt x="0" y="2191105"/>
                  </a:lnTo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6696823" y="2395962"/>
            <a:ext cx="153760" cy="1527197"/>
          </a:xfrm>
          <a:prstGeom prst="rect">
            <a:avLst/>
          </a:prstGeom>
        </p:spPr>
        <p:txBody>
          <a:bodyPr vert="vert" wrap="square" lIns="0" tIns="8245" rIns="0" bIns="0" rtlCol="0">
            <a:spAutoFit/>
          </a:bodyPr>
          <a:lstStyle/>
          <a:p>
            <a:pPr marL="12685">
              <a:spcBef>
                <a:spcPts val="65"/>
              </a:spcBef>
            </a:pPr>
            <a:r>
              <a:rPr sz="999" b="1" dirty="0">
                <a:latin typeface="Calibri"/>
                <a:cs typeface="Calibri"/>
              </a:rPr>
              <a:t>Endostium/medullary</a:t>
            </a:r>
            <a:r>
              <a:rPr sz="999" b="1" spc="-25" dirty="0">
                <a:latin typeface="Calibri"/>
                <a:cs typeface="Calibri"/>
              </a:rPr>
              <a:t> </a:t>
            </a:r>
            <a:r>
              <a:rPr sz="999" b="1" spc="-5" dirty="0">
                <a:latin typeface="Calibri"/>
                <a:cs typeface="Calibri"/>
              </a:rPr>
              <a:t>cavity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16767" y="1188764"/>
            <a:ext cx="303096" cy="431268"/>
          </a:xfrm>
          <a:prstGeom prst="rect">
            <a:avLst/>
          </a:prstGeom>
        </p:spPr>
        <p:txBody>
          <a:bodyPr vert="vert" wrap="square" lIns="0" tIns="15221" rIns="0" bIns="0" rtlCol="0">
            <a:spAutoFit/>
          </a:bodyPr>
          <a:lstStyle/>
          <a:p>
            <a:pPr marL="79280" marR="5074" indent="-67229">
              <a:lnSpc>
                <a:spcPts val="1179"/>
              </a:lnSpc>
              <a:spcBef>
                <a:spcPts val="120"/>
              </a:spcBef>
            </a:pPr>
            <a:r>
              <a:rPr sz="999" b="1" spc="-5" dirty="0">
                <a:latin typeface="Calibri"/>
                <a:cs typeface="Calibri"/>
              </a:rPr>
              <a:t>Cor</a:t>
            </a:r>
            <a:r>
              <a:rPr sz="999" b="1" dirty="0">
                <a:latin typeface="Calibri"/>
                <a:cs typeface="Calibri"/>
              </a:rPr>
              <a:t>t</a:t>
            </a:r>
            <a:r>
              <a:rPr sz="999" b="1" spc="-5" dirty="0">
                <a:latin typeface="Calibri"/>
                <a:cs typeface="Calibri"/>
              </a:rPr>
              <a:t>i</a:t>
            </a:r>
            <a:r>
              <a:rPr sz="999" b="1" spc="-10" dirty="0">
                <a:latin typeface="Calibri"/>
                <a:cs typeface="Calibri"/>
              </a:rPr>
              <a:t>c</a:t>
            </a:r>
            <a:r>
              <a:rPr sz="999" b="1" spc="-5" dirty="0">
                <a:latin typeface="Calibri"/>
                <a:cs typeface="Calibri"/>
              </a:rPr>
              <a:t>a</a:t>
            </a:r>
            <a:r>
              <a:rPr sz="999" b="1" dirty="0">
                <a:latin typeface="Calibri"/>
                <a:cs typeface="Calibri"/>
              </a:rPr>
              <a:t>l  bone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101770" y="4265836"/>
            <a:ext cx="989380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5" dirty="0">
                <a:latin typeface="Calibri"/>
                <a:cs typeface="Calibri"/>
              </a:rPr>
              <a:t>Paul</a:t>
            </a:r>
            <a:r>
              <a:rPr sz="649" b="1" dirty="0">
                <a:latin typeface="Calibri"/>
                <a:cs typeface="Calibri"/>
              </a:rPr>
              <a:t> frenette, </a:t>
            </a:r>
            <a:r>
              <a:rPr sz="649" b="1" spc="5" dirty="0">
                <a:latin typeface="Calibri"/>
                <a:cs typeface="Calibri"/>
              </a:rPr>
              <a:t>Neuron </a:t>
            </a:r>
            <a:r>
              <a:rPr sz="649" b="1" spc="10" dirty="0">
                <a:latin typeface="Calibri"/>
                <a:cs typeface="Calibri"/>
              </a:rPr>
              <a:t>2015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2339721" y="642530"/>
            <a:ext cx="4234039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chemeClr val="tx1"/>
                </a:solidFill>
                <a:latin typeface="Calibri"/>
              </a:rPr>
              <a:t>HSC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and 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progenitors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 occupy distinct niches</a:t>
            </a:r>
            <a:r>
              <a:rPr sz="1348" b="1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in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bone 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marrow</a:t>
            </a:r>
            <a:endParaRPr sz="1348">
              <a:solidFill>
                <a:schemeClr val="tx1"/>
              </a:solidFill>
              <a:latin typeface="Calibri"/>
            </a:endParaRPr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63086" y="1213436"/>
            <a:ext cx="2020618" cy="2775972"/>
            <a:chOff x="2360362" y="1214932"/>
            <a:chExt cx="2023110" cy="27793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60362" y="1214932"/>
              <a:ext cx="2023042" cy="277911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86076" y="1227861"/>
              <a:ext cx="1971039" cy="2727325"/>
            </a:xfrm>
            <a:custGeom>
              <a:avLst/>
              <a:gdLst/>
              <a:ahLst/>
              <a:cxnLst/>
              <a:rect l="l" t="t" r="r" b="b"/>
              <a:pathLst>
                <a:path w="1971039" h="2727325">
                  <a:moveTo>
                    <a:pt x="1970722" y="0"/>
                  </a:moveTo>
                  <a:lnTo>
                    <a:pt x="0" y="0"/>
                  </a:lnTo>
                  <a:lnTo>
                    <a:pt x="0" y="2727045"/>
                  </a:lnTo>
                  <a:lnTo>
                    <a:pt x="1970722" y="2727045"/>
                  </a:lnTo>
                  <a:lnTo>
                    <a:pt x="1970722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10420" y="2322766"/>
              <a:ext cx="308381" cy="21976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10427" y="2322779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96399" y="2359558"/>
              <a:ext cx="199415" cy="14650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93713" y="2356873"/>
              <a:ext cx="204774" cy="15186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50715" y="2914391"/>
              <a:ext cx="1033274" cy="76516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2405" y="2749363"/>
              <a:ext cx="334309" cy="36345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0" y="54673"/>
                  </a:lnTo>
                  <a:lnTo>
                    <a:pt x="95529" y="117817"/>
                  </a:lnTo>
                  <a:lnTo>
                    <a:pt x="63106" y="136410"/>
                  </a:lnTo>
                  <a:lnTo>
                    <a:pt x="153593" y="196596"/>
                  </a:lnTo>
                  <a:lnTo>
                    <a:pt x="125818" y="209638"/>
                  </a:lnTo>
                  <a:lnTo>
                    <a:pt x="271449" y="303606"/>
                  </a:lnTo>
                  <a:lnTo>
                    <a:pt x="185572" y="180987"/>
                  </a:lnTo>
                  <a:lnTo>
                    <a:pt x="208318" y="168770"/>
                  </a:lnTo>
                  <a:lnTo>
                    <a:pt x="138861" y="95542"/>
                  </a:lnTo>
                  <a:lnTo>
                    <a:pt x="161607" y="85458"/>
                  </a:lnTo>
                  <a:lnTo>
                    <a:pt x="106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161607" y="85458"/>
                  </a:lnTo>
                  <a:lnTo>
                    <a:pt x="138861" y="95529"/>
                  </a:lnTo>
                  <a:lnTo>
                    <a:pt x="208318" y="168770"/>
                  </a:lnTo>
                  <a:lnTo>
                    <a:pt x="185572" y="180987"/>
                  </a:lnTo>
                  <a:lnTo>
                    <a:pt x="271449" y="303606"/>
                  </a:lnTo>
                  <a:lnTo>
                    <a:pt x="125818" y="209638"/>
                  </a:lnTo>
                  <a:lnTo>
                    <a:pt x="153593" y="196596"/>
                  </a:lnTo>
                  <a:lnTo>
                    <a:pt x="63106" y="136410"/>
                  </a:lnTo>
                  <a:lnTo>
                    <a:pt x="95529" y="117817"/>
                  </a:lnTo>
                  <a:lnTo>
                    <a:pt x="0" y="54673"/>
                  </a:lnTo>
                  <a:lnTo>
                    <a:pt x="106464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29597" y="2781938"/>
              <a:ext cx="149146" cy="2040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6696" y="2792289"/>
              <a:ext cx="95542" cy="15627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11918" y="1781454"/>
              <a:ext cx="322491" cy="17857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511928" y="1781460"/>
              <a:ext cx="322580" cy="179070"/>
            </a:xfrm>
            <a:custGeom>
              <a:avLst/>
              <a:gdLst/>
              <a:ahLst/>
              <a:cxnLst/>
              <a:rect l="l" t="t" r="r" b="b"/>
              <a:pathLst>
                <a:path w="322579" h="179069">
                  <a:moveTo>
                    <a:pt x="0" y="89280"/>
                  </a:moveTo>
                  <a:lnTo>
                    <a:pt x="12670" y="54526"/>
                  </a:lnTo>
                  <a:lnTo>
                    <a:pt x="47224" y="26147"/>
                  </a:lnTo>
                  <a:lnTo>
                    <a:pt x="98476" y="7015"/>
                  </a:lnTo>
                  <a:lnTo>
                    <a:pt x="161239" y="0"/>
                  </a:lnTo>
                  <a:lnTo>
                    <a:pt x="224003" y="7015"/>
                  </a:lnTo>
                  <a:lnTo>
                    <a:pt x="275259" y="26147"/>
                  </a:lnTo>
                  <a:lnTo>
                    <a:pt x="309818" y="54526"/>
                  </a:lnTo>
                  <a:lnTo>
                    <a:pt x="322491" y="89280"/>
                  </a:lnTo>
                  <a:lnTo>
                    <a:pt x="309818" y="124035"/>
                  </a:lnTo>
                  <a:lnTo>
                    <a:pt x="275259" y="152414"/>
                  </a:lnTo>
                  <a:lnTo>
                    <a:pt x="224003" y="171546"/>
                  </a:lnTo>
                  <a:lnTo>
                    <a:pt x="161239" y="178561"/>
                  </a:lnTo>
                  <a:lnTo>
                    <a:pt x="98476" y="171546"/>
                  </a:lnTo>
                  <a:lnTo>
                    <a:pt x="47224" y="152414"/>
                  </a:lnTo>
                  <a:lnTo>
                    <a:pt x="12670" y="124035"/>
                  </a:lnTo>
                  <a:lnTo>
                    <a:pt x="0" y="8928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77800" y="0"/>
                  </a:moveTo>
                  <a:lnTo>
                    <a:pt x="47518" y="4670"/>
                  </a:lnTo>
                  <a:lnTo>
                    <a:pt x="22788" y="17406"/>
                  </a:lnTo>
                  <a:lnTo>
                    <a:pt x="6114" y="36299"/>
                  </a:lnTo>
                  <a:lnTo>
                    <a:pt x="0" y="59436"/>
                  </a:lnTo>
                  <a:lnTo>
                    <a:pt x="6114" y="82572"/>
                  </a:lnTo>
                  <a:lnTo>
                    <a:pt x="22788" y="101465"/>
                  </a:lnTo>
                  <a:lnTo>
                    <a:pt x="47518" y="114201"/>
                  </a:lnTo>
                  <a:lnTo>
                    <a:pt x="77800" y="118872"/>
                  </a:lnTo>
                  <a:lnTo>
                    <a:pt x="108089" y="114201"/>
                  </a:lnTo>
                  <a:lnTo>
                    <a:pt x="132822" y="101465"/>
                  </a:lnTo>
                  <a:lnTo>
                    <a:pt x="149498" y="82572"/>
                  </a:lnTo>
                  <a:lnTo>
                    <a:pt x="155613" y="59436"/>
                  </a:lnTo>
                  <a:lnTo>
                    <a:pt x="149498" y="36299"/>
                  </a:lnTo>
                  <a:lnTo>
                    <a:pt x="132822" y="17406"/>
                  </a:lnTo>
                  <a:lnTo>
                    <a:pt x="108089" y="4670"/>
                  </a:lnTo>
                  <a:lnTo>
                    <a:pt x="77800" y="0"/>
                  </a:lnTo>
                  <a:close/>
                </a:path>
              </a:pathLst>
            </a:custGeom>
            <a:solidFill>
              <a:srgbClr val="F4B1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0" y="59436"/>
                  </a:moveTo>
                  <a:lnTo>
                    <a:pt x="6114" y="36299"/>
                  </a:lnTo>
                  <a:lnTo>
                    <a:pt x="22788" y="17406"/>
                  </a:lnTo>
                  <a:lnTo>
                    <a:pt x="47518" y="4670"/>
                  </a:lnTo>
                  <a:lnTo>
                    <a:pt x="77800" y="0"/>
                  </a:lnTo>
                  <a:lnTo>
                    <a:pt x="108089" y="4670"/>
                  </a:lnTo>
                  <a:lnTo>
                    <a:pt x="132822" y="17406"/>
                  </a:lnTo>
                  <a:lnTo>
                    <a:pt x="149498" y="36299"/>
                  </a:lnTo>
                  <a:lnTo>
                    <a:pt x="155613" y="59436"/>
                  </a:lnTo>
                  <a:lnTo>
                    <a:pt x="149498" y="82572"/>
                  </a:lnTo>
                  <a:lnTo>
                    <a:pt x="132822" y="101465"/>
                  </a:lnTo>
                  <a:lnTo>
                    <a:pt x="108089" y="114201"/>
                  </a:lnTo>
                  <a:lnTo>
                    <a:pt x="77800" y="118872"/>
                  </a:lnTo>
                  <a:lnTo>
                    <a:pt x="47518" y="114201"/>
                  </a:lnTo>
                  <a:lnTo>
                    <a:pt x="22788" y="101465"/>
                  </a:lnTo>
                  <a:lnTo>
                    <a:pt x="6114" y="82572"/>
                  </a:lnTo>
                  <a:lnTo>
                    <a:pt x="0" y="59436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02241" y="1752028"/>
              <a:ext cx="235750" cy="7946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402246" y="1752024"/>
              <a:ext cx="236220" cy="80010"/>
            </a:xfrm>
            <a:custGeom>
              <a:avLst/>
              <a:gdLst/>
              <a:ahLst/>
              <a:cxnLst/>
              <a:rect l="l" t="t" r="r" b="b"/>
              <a:pathLst>
                <a:path w="236220" h="80010">
                  <a:moveTo>
                    <a:pt x="0" y="19862"/>
                  </a:moveTo>
                  <a:lnTo>
                    <a:pt x="78574" y="19862"/>
                  </a:lnTo>
                  <a:lnTo>
                    <a:pt x="117868" y="0"/>
                  </a:lnTo>
                  <a:lnTo>
                    <a:pt x="157162" y="19862"/>
                  </a:lnTo>
                  <a:lnTo>
                    <a:pt x="235737" y="19862"/>
                  </a:lnTo>
                  <a:lnTo>
                    <a:pt x="196443" y="39725"/>
                  </a:lnTo>
                  <a:lnTo>
                    <a:pt x="235737" y="59601"/>
                  </a:lnTo>
                  <a:lnTo>
                    <a:pt x="157162" y="59601"/>
                  </a:lnTo>
                  <a:lnTo>
                    <a:pt x="117868" y="79463"/>
                  </a:lnTo>
                  <a:lnTo>
                    <a:pt x="78574" y="59601"/>
                  </a:lnTo>
                  <a:lnTo>
                    <a:pt x="0" y="59601"/>
                  </a:lnTo>
                  <a:lnTo>
                    <a:pt x="39293" y="39725"/>
                  </a:lnTo>
                  <a:lnTo>
                    <a:pt x="0" y="1986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04031" y="1791309"/>
              <a:ext cx="234861" cy="8036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504041" y="1791308"/>
              <a:ext cx="234950" cy="80645"/>
            </a:xfrm>
            <a:custGeom>
              <a:avLst/>
              <a:gdLst/>
              <a:ahLst/>
              <a:cxnLst/>
              <a:rect l="l" t="t" r="r" b="b"/>
              <a:pathLst>
                <a:path w="234950" h="80644">
                  <a:moveTo>
                    <a:pt x="0" y="20091"/>
                  </a:moveTo>
                  <a:lnTo>
                    <a:pt x="78282" y="20091"/>
                  </a:lnTo>
                  <a:lnTo>
                    <a:pt x="117424" y="0"/>
                  </a:lnTo>
                  <a:lnTo>
                    <a:pt x="156565" y="20091"/>
                  </a:lnTo>
                  <a:lnTo>
                    <a:pt x="234848" y="20091"/>
                  </a:lnTo>
                  <a:lnTo>
                    <a:pt x="195707" y="40182"/>
                  </a:lnTo>
                  <a:lnTo>
                    <a:pt x="234848" y="60274"/>
                  </a:lnTo>
                  <a:lnTo>
                    <a:pt x="156565" y="60274"/>
                  </a:lnTo>
                  <a:lnTo>
                    <a:pt x="117424" y="80365"/>
                  </a:lnTo>
                  <a:lnTo>
                    <a:pt x="78282" y="60274"/>
                  </a:lnTo>
                  <a:lnTo>
                    <a:pt x="0" y="60274"/>
                  </a:lnTo>
                  <a:lnTo>
                    <a:pt x="39141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78136" y="1791309"/>
              <a:ext cx="192874" cy="8036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378137" y="1791308"/>
              <a:ext cx="193040" cy="80645"/>
            </a:xfrm>
            <a:custGeom>
              <a:avLst/>
              <a:gdLst/>
              <a:ahLst/>
              <a:cxnLst/>
              <a:rect l="l" t="t" r="r" b="b"/>
              <a:pathLst>
                <a:path w="193039" h="80644">
                  <a:moveTo>
                    <a:pt x="0" y="20091"/>
                  </a:moveTo>
                  <a:lnTo>
                    <a:pt x="64287" y="20091"/>
                  </a:lnTo>
                  <a:lnTo>
                    <a:pt x="96443" y="0"/>
                  </a:lnTo>
                  <a:lnTo>
                    <a:pt x="128587" y="20091"/>
                  </a:lnTo>
                  <a:lnTo>
                    <a:pt x="192874" y="20091"/>
                  </a:lnTo>
                  <a:lnTo>
                    <a:pt x="160731" y="40182"/>
                  </a:lnTo>
                  <a:lnTo>
                    <a:pt x="192874" y="60274"/>
                  </a:lnTo>
                  <a:lnTo>
                    <a:pt x="128587" y="60274"/>
                  </a:lnTo>
                  <a:lnTo>
                    <a:pt x="96443" y="80365"/>
                  </a:lnTo>
                  <a:lnTo>
                    <a:pt x="64287" y="60274"/>
                  </a:lnTo>
                  <a:lnTo>
                    <a:pt x="0" y="60274"/>
                  </a:lnTo>
                  <a:lnTo>
                    <a:pt x="32143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35286" y="1831492"/>
              <a:ext cx="236626" cy="78574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435285" y="1831489"/>
              <a:ext cx="236854" cy="78740"/>
            </a:xfrm>
            <a:custGeom>
              <a:avLst/>
              <a:gdLst/>
              <a:ahLst/>
              <a:cxnLst/>
              <a:rect l="l" t="t" r="r" b="b"/>
              <a:pathLst>
                <a:path w="236854" h="78739">
                  <a:moveTo>
                    <a:pt x="0" y="19646"/>
                  </a:moveTo>
                  <a:lnTo>
                    <a:pt x="78879" y="19646"/>
                  </a:lnTo>
                  <a:lnTo>
                    <a:pt x="118313" y="0"/>
                  </a:lnTo>
                  <a:lnTo>
                    <a:pt x="157759" y="19646"/>
                  </a:lnTo>
                  <a:lnTo>
                    <a:pt x="236626" y="19646"/>
                  </a:lnTo>
                  <a:lnTo>
                    <a:pt x="197192" y="39293"/>
                  </a:lnTo>
                  <a:lnTo>
                    <a:pt x="236626" y="58940"/>
                  </a:lnTo>
                  <a:lnTo>
                    <a:pt x="157759" y="58940"/>
                  </a:lnTo>
                  <a:lnTo>
                    <a:pt x="118313" y="78574"/>
                  </a:lnTo>
                  <a:lnTo>
                    <a:pt x="78879" y="58940"/>
                  </a:lnTo>
                  <a:lnTo>
                    <a:pt x="0" y="58940"/>
                  </a:lnTo>
                  <a:lnTo>
                    <a:pt x="39433" y="39293"/>
                  </a:lnTo>
                  <a:lnTo>
                    <a:pt x="0" y="1964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20605" y="1752041"/>
              <a:ext cx="138303" cy="77431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120611" y="1752047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80"/>
                  </a:lnTo>
                  <a:lnTo>
                    <a:pt x="118048" y="66084"/>
                  </a:lnTo>
                  <a:lnTo>
                    <a:pt x="96067" y="74378"/>
                  </a:lnTo>
                  <a:lnTo>
                    <a:pt x="69151" y="77419"/>
                  </a:lnTo>
                  <a:lnTo>
                    <a:pt x="42235" y="74378"/>
                  </a:lnTo>
                  <a:lnTo>
                    <a:pt x="20254" y="66084"/>
                  </a:lnTo>
                  <a:lnTo>
                    <a:pt x="5434" y="53780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155188" y="1800618"/>
              <a:ext cx="138302" cy="7743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55184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51467" y="1800618"/>
              <a:ext cx="138290" cy="7743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051462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30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52851" y="1904885"/>
              <a:ext cx="335470" cy="16249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252853" y="1904880"/>
              <a:ext cx="335915" cy="162560"/>
            </a:xfrm>
            <a:custGeom>
              <a:avLst/>
              <a:gdLst/>
              <a:ahLst/>
              <a:cxnLst/>
              <a:rect l="l" t="t" r="r" b="b"/>
              <a:pathLst>
                <a:path w="335914" h="162560">
                  <a:moveTo>
                    <a:pt x="190512" y="34899"/>
                  </a:moveTo>
                  <a:lnTo>
                    <a:pt x="250278" y="11341"/>
                  </a:lnTo>
                  <a:lnTo>
                    <a:pt x="232549" y="59880"/>
                  </a:lnTo>
                  <a:lnTo>
                    <a:pt x="290448" y="51866"/>
                  </a:lnTo>
                  <a:lnTo>
                    <a:pt x="258267" y="74015"/>
                  </a:lnTo>
                  <a:lnTo>
                    <a:pt x="335470" y="96545"/>
                  </a:lnTo>
                  <a:lnTo>
                    <a:pt x="260388" y="101180"/>
                  </a:lnTo>
                  <a:lnTo>
                    <a:pt x="274954" y="122694"/>
                  </a:lnTo>
                  <a:lnTo>
                    <a:pt x="244462" y="123659"/>
                  </a:lnTo>
                  <a:lnTo>
                    <a:pt x="273583" y="162509"/>
                  </a:lnTo>
                  <a:lnTo>
                    <a:pt x="213766" y="133997"/>
                  </a:lnTo>
                  <a:lnTo>
                    <a:pt x="211023" y="161188"/>
                  </a:lnTo>
                  <a:lnTo>
                    <a:pt x="173456" y="137464"/>
                  </a:lnTo>
                  <a:lnTo>
                    <a:pt x="158089" y="160096"/>
                  </a:lnTo>
                  <a:lnTo>
                    <a:pt x="135775" y="140258"/>
                  </a:lnTo>
                  <a:lnTo>
                    <a:pt x="112788" y="155536"/>
                  </a:lnTo>
                  <a:lnTo>
                    <a:pt x="99174" y="137058"/>
                  </a:lnTo>
                  <a:lnTo>
                    <a:pt x="52120" y="156146"/>
                  </a:lnTo>
                  <a:lnTo>
                    <a:pt x="58496" y="126809"/>
                  </a:lnTo>
                  <a:lnTo>
                    <a:pt x="7238" y="108711"/>
                  </a:lnTo>
                  <a:lnTo>
                    <a:pt x="43459" y="96062"/>
                  </a:lnTo>
                  <a:lnTo>
                    <a:pt x="0" y="60896"/>
                  </a:lnTo>
                  <a:lnTo>
                    <a:pt x="61467" y="66103"/>
                  </a:lnTo>
                  <a:lnTo>
                    <a:pt x="28397" y="26161"/>
                  </a:lnTo>
                  <a:lnTo>
                    <a:pt x="91820" y="39611"/>
                  </a:lnTo>
                  <a:lnTo>
                    <a:pt x="88925" y="0"/>
                  </a:lnTo>
                  <a:lnTo>
                    <a:pt x="142417" y="40398"/>
                  </a:lnTo>
                  <a:lnTo>
                    <a:pt x="170560" y="6629"/>
                  </a:lnTo>
                  <a:lnTo>
                    <a:pt x="190512" y="3489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" name="object 3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74021" y="1961896"/>
              <a:ext cx="117551" cy="52463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374025" y="1961897"/>
              <a:ext cx="118110" cy="52705"/>
            </a:xfrm>
            <a:custGeom>
              <a:avLst/>
              <a:gdLst/>
              <a:ahLst/>
              <a:cxnLst/>
              <a:rect l="l" t="t" r="r" b="b"/>
              <a:pathLst>
                <a:path w="118110" h="52705">
                  <a:moveTo>
                    <a:pt x="0" y="26238"/>
                  </a:moveTo>
                  <a:lnTo>
                    <a:pt x="4618" y="16025"/>
                  </a:lnTo>
                  <a:lnTo>
                    <a:pt x="17214" y="7685"/>
                  </a:lnTo>
                  <a:lnTo>
                    <a:pt x="35897" y="2061"/>
                  </a:lnTo>
                  <a:lnTo>
                    <a:pt x="58775" y="0"/>
                  </a:lnTo>
                  <a:lnTo>
                    <a:pt x="81653" y="2061"/>
                  </a:lnTo>
                  <a:lnTo>
                    <a:pt x="100336" y="7685"/>
                  </a:lnTo>
                  <a:lnTo>
                    <a:pt x="112932" y="16025"/>
                  </a:lnTo>
                  <a:lnTo>
                    <a:pt x="117551" y="26238"/>
                  </a:lnTo>
                  <a:lnTo>
                    <a:pt x="112932" y="36451"/>
                  </a:lnTo>
                  <a:lnTo>
                    <a:pt x="100336" y="44791"/>
                  </a:lnTo>
                  <a:lnTo>
                    <a:pt x="81653" y="50414"/>
                  </a:lnTo>
                  <a:lnTo>
                    <a:pt x="58775" y="52476"/>
                  </a:lnTo>
                  <a:lnTo>
                    <a:pt x="35897" y="50414"/>
                  </a:lnTo>
                  <a:lnTo>
                    <a:pt x="17214" y="44791"/>
                  </a:lnTo>
                  <a:lnTo>
                    <a:pt x="4618" y="36451"/>
                  </a:lnTo>
                  <a:lnTo>
                    <a:pt x="0" y="2623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42513" y="1771675"/>
              <a:ext cx="237299" cy="16438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842515" y="1771677"/>
              <a:ext cx="237490" cy="164465"/>
            </a:xfrm>
            <a:custGeom>
              <a:avLst/>
              <a:gdLst/>
              <a:ahLst/>
              <a:cxnLst/>
              <a:rect l="l" t="t" r="r" b="b"/>
              <a:pathLst>
                <a:path w="237489" h="164464">
                  <a:moveTo>
                    <a:pt x="0" y="82194"/>
                  </a:moveTo>
                  <a:lnTo>
                    <a:pt x="9324" y="50202"/>
                  </a:lnTo>
                  <a:lnTo>
                    <a:pt x="34751" y="24076"/>
                  </a:lnTo>
                  <a:lnTo>
                    <a:pt x="72464" y="6459"/>
                  </a:lnTo>
                  <a:lnTo>
                    <a:pt x="118643" y="0"/>
                  </a:lnTo>
                  <a:lnTo>
                    <a:pt x="164829" y="6459"/>
                  </a:lnTo>
                  <a:lnTo>
                    <a:pt x="202545" y="24076"/>
                  </a:lnTo>
                  <a:lnTo>
                    <a:pt x="227974" y="50202"/>
                  </a:lnTo>
                  <a:lnTo>
                    <a:pt x="237299" y="82194"/>
                  </a:lnTo>
                  <a:lnTo>
                    <a:pt x="227974" y="114186"/>
                  </a:lnTo>
                  <a:lnTo>
                    <a:pt x="202545" y="140312"/>
                  </a:lnTo>
                  <a:lnTo>
                    <a:pt x="164829" y="157928"/>
                  </a:lnTo>
                  <a:lnTo>
                    <a:pt x="118643" y="164388"/>
                  </a:lnTo>
                  <a:lnTo>
                    <a:pt x="72464" y="157928"/>
                  </a:lnTo>
                  <a:lnTo>
                    <a:pt x="34751" y="140312"/>
                  </a:lnTo>
                  <a:lnTo>
                    <a:pt x="9324" y="114186"/>
                  </a:lnTo>
                  <a:lnTo>
                    <a:pt x="0" y="8219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08452" y="1789963"/>
              <a:ext cx="118757" cy="10939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908447" y="1789962"/>
              <a:ext cx="119380" cy="109855"/>
            </a:xfrm>
            <a:custGeom>
              <a:avLst/>
              <a:gdLst/>
              <a:ahLst/>
              <a:cxnLst/>
              <a:rect l="l" t="t" r="r" b="b"/>
              <a:pathLst>
                <a:path w="119380" h="109855">
                  <a:moveTo>
                    <a:pt x="58547" y="50139"/>
                  </a:moveTo>
                  <a:lnTo>
                    <a:pt x="61569" y="9969"/>
                  </a:lnTo>
                  <a:lnTo>
                    <a:pt x="65239" y="7594"/>
                  </a:lnTo>
                  <a:lnTo>
                    <a:pt x="67678" y="6007"/>
                  </a:lnTo>
                  <a:lnTo>
                    <a:pt x="70916" y="5778"/>
                  </a:lnTo>
                  <a:lnTo>
                    <a:pt x="73596" y="4559"/>
                  </a:lnTo>
                  <a:lnTo>
                    <a:pt x="78866" y="1898"/>
                  </a:lnTo>
                  <a:lnTo>
                    <a:pt x="78752" y="1503"/>
                  </a:lnTo>
                  <a:lnTo>
                    <a:pt x="78572" y="1496"/>
                  </a:lnTo>
                  <a:lnTo>
                    <a:pt x="83642" y="0"/>
                  </a:lnTo>
                  <a:lnTo>
                    <a:pt x="92147" y="923"/>
                  </a:lnTo>
                  <a:lnTo>
                    <a:pt x="95846" y="1749"/>
                  </a:lnTo>
                  <a:lnTo>
                    <a:pt x="98879" y="4361"/>
                  </a:lnTo>
                  <a:lnTo>
                    <a:pt x="105384" y="10642"/>
                  </a:lnTo>
                  <a:lnTo>
                    <a:pt x="110401" y="15189"/>
                  </a:lnTo>
                  <a:lnTo>
                    <a:pt x="110959" y="16713"/>
                  </a:lnTo>
                  <a:lnTo>
                    <a:pt x="112077" y="18148"/>
                  </a:lnTo>
                  <a:lnTo>
                    <a:pt x="112077" y="19748"/>
                  </a:lnTo>
                  <a:lnTo>
                    <a:pt x="112077" y="26860"/>
                  </a:lnTo>
                  <a:lnTo>
                    <a:pt x="111760" y="34023"/>
                  </a:lnTo>
                  <a:lnTo>
                    <a:pt x="110401" y="41020"/>
                  </a:lnTo>
                  <a:lnTo>
                    <a:pt x="110045" y="42824"/>
                  </a:lnTo>
                  <a:lnTo>
                    <a:pt x="108343" y="44183"/>
                  </a:lnTo>
                  <a:lnTo>
                    <a:pt x="107061" y="45580"/>
                  </a:lnTo>
                  <a:lnTo>
                    <a:pt x="104406" y="48463"/>
                  </a:lnTo>
                  <a:lnTo>
                    <a:pt x="100774" y="51473"/>
                  </a:lnTo>
                  <a:lnTo>
                    <a:pt x="97015" y="53174"/>
                  </a:lnTo>
                  <a:lnTo>
                    <a:pt x="94348" y="54394"/>
                  </a:lnTo>
                  <a:lnTo>
                    <a:pt x="87807" y="55562"/>
                  </a:lnTo>
                  <a:lnTo>
                    <a:pt x="85305" y="56222"/>
                  </a:lnTo>
                  <a:lnTo>
                    <a:pt x="83616" y="56654"/>
                  </a:lnTo>
                  <a:lnTo>
                    <a:pt x="81965" y="57226"/>
                  </a:lnTo>
                  <a:lnTo>
                    <a:pt x="80289" y="57734"/>
                  </a:lnTo>
                  <a:lnTo>
                    <a:pt x="79730" y="59258"/>
                  </a:lnTo>
                  <a:lnTo>
                    <a:pt x="78270" y="60718"/>
                  </a:lnTo>
                  <a:lnTo>
                    <a:pt x="78613" y="62293"/>
                  </a:lnTo>
                  <a:lnTo>
                    <a:pt x="78930" y="63703"/>
                  </a:lnTo>
                  <a:lnTo>
                    <a:pt x="80606" y="64592"/>
                  </a:lnTo>
                  <a:lnTo>
                    <a:pt x="81965" y="65328"/>
                  </a:lnTo>
                  <a:lnTo>
                    <a:pt x="85128" y="67055"/>
                  </a:lnTo>
                  <a:lnTo>
                    <a:pt x="94996" y="68059"/>
                  </a:lnTo>
                  <a:lnTo>
                    <a:pt x="97015" y="68376"/>
                  </a:lnTo>
                  <a:lnTo>
                    <a:pt x="113182" y="75971"/>
                  </a:lnTo>
                  <a:lnTo>
                    <a:pt x="114782" y="77279"/>
                  </a:lnTo>
                  <a:lnTo>
                    <a:pt x="115417" y="79006"/>
                  </a:lnTo>
                  <a:lnTo>
                    <a:pt x="116497" y="81927"/>
                  </a:lnTo>
                  <a:lnTo>
                    <a:pt x="116357" y="85115"/>
                  </a:lnTo>
                  <a:lnTo>
                    <a:pt x="117094" y="88125"/>
                  </a:lnTo>
                  <a:lnTo>
                    <a:pt x="117475" y="89687"/>
                  </a:lnTo>
                  <a:lnTo>
                    <a:pt x="118211" y="91160"/>
                  </a:lnTo>
                  <a:lnTo>
                    <a:pt x="118757" y="92684"/>
                  </a:lnTo>
                  <a:lnTo>
                    <a:pt x="117652" y="96227"/>
                  </a:lnTo>
                  <a:lnTo>
                    <a:pt x="116586" y="99783"/>
                  </a:lnTo>
                  <a:lnTo>
                    <a:pt x="115417" y="103314"/>
                  </a:lnTo>
                  <a:lnTo>
                    <a:pt x="114909" y="104851"/>
                  </a:lnTo>
                  <a:lnTo>
                    <a:pt x="115214" y="106984"/>
                  </a:lnTo>
                  <a:lnTo>
                    <a:pt x="113741" y="107873"/>
                  </a:lnTo>
                  <a:lnTo>
                    <a:pt x="111379" y="109308"/>
                  </a:lnTo>
                  <a:lnTo>
                    <a:pt x="108165" y="108889"/>
                  </a:lnTo>
                  <a:lnTo>
                    <a:pt x="105384" y="109397"/>
                  </a:lnTo>
                  <a:lnTo>
                    <a:pt x="99250" y="108889"/>
                  </a:lnTo>
                  <a:lnTo>
                    <a:pt x="93078" y="108661"/>
                  </a:lnTo>
                  <a:lnTo>
                    <a:pt x="86982" y="107873"/>
                  </a:lnTo>
                  <a:lnTo>
                    <a:pt x="85242" y="107645"/>
                  </a:lnTo>
                  <a:lnTo>
                    <a:pt x="83210" y="107492"/>
                  </a:lnTo>
                  <a:lnTo>
                    <a:pt x="81965" y="106349"/>
                  </a:lnTo>
                  <a:lnTo>
                    <a:pt x="80721" y="105219"/>
                  </a:lnTo>
                  <a:lnTo>
                    <a:pt x="80848" y="103314"/>
                  </a:lnTo>
                  <a:lnTo>
                    <a:pt x="80289" y="101790"/>
                  </a:lnTo>
                  <a:lnTo>
                    <a:pt x="79730" y="95211"/>
                  </a:lnTo>
                  <a:lnTo>
                    <a:pt x="81381" y="88150"/>
                  </a:lnTo>
                  <a:lnTo>
                    <a:pt x="78613" y="82041"/>
                  </a:lnTo>
                  <a:lnTo>
                    <a:pt x="76022" y="76314"/>
                  </a:lnTo>
                  <a:lnTo>
                    <a:pt x="65595" y="75425"/>
                  </a:lnTo>
                  <a:lnTo>
                    <a:pt x="60223" y="74447"/>
                  </a:lnTo>
                  <a:lnTo>
                    <a:pt x="56870" y="74955"/>
                  </a:lnTo>
                  <a:lnTo>
                    <a:pt x="53213" y="74587"/>
                  </a:lnTo>
                  <a:lnTo>
                    <a:pt x="50177" y="75971"/>
                  </a:lnTo>
                  <a:lnTo>
                    <a:pt x="48387" y="76784"/>
                  </a:lnTo>
                  <a:lnTo>
                    <a:pt x="48260" y="79235"/>
                  </a:lnTo>
                  <a:lnTo>
                    <a:pt x="46837" y="80530"/>
                  </a:lnTo>
                  <a:lnTo>
                    <a:pt x="42532" y="84442"/>
                  </a:lnTo>
                  <a:lnTo>
                    <a:pt x="39446" y="83997"/>
                  </a:lnTo>
                  <a:lnTo>
                    <a:pt x="33451" y="85089"/>
                  </a:lnTo>
                  <a:lnTo>
                    <a:pt x="26736" y="84885"/>
                  </a:lnTo>
                  <a:lnTo>
                    <a:pt x="20000" y="84799"/>
                  </a:lnTo>
                  <a:lnTo>
                    <a:pt x="13301" y="84477"/>
                  </a:lnTo>
                  <a:lnTo>
                    <a:pt x="6692" y="83565"/>
                  </a:lnTo>
                  <a:lnTo>
                    <a:pt x="4737" y="83172"/>
                  </a:lnTo>
                  <a:lnTo>
                    <a:pt x="4165" y="80670"/>
                  </a:lnTo>
                  <a:lnTo>
                    <a:pt x="3352" y="79006"/>
                  </a:lnTo>
                  <a:lnTo>
                    <a:pt x="1917" y="76085"/>
                  </a:lnTo>
                  <a:lnTo>
                    <a:pt x="0" y="69888"/>
                  </a:lnTo>
                  <a:lnTo>
                    <a:pt x="1117" y="67868"/>
                  </a:lnTo>
                  <a:lnTo>
                    <a:pt x="1358" y="65176"/>
                  </a:lnTo>
                  <a:lnTo>
                    <a:pt x="3352" y="63817"/>
                  </a:lnTo>
                  <a:lnTo>
                    <a:pt x="6172" y="61887"/>
                  </a:lnTo>
                  <a:lnTo>
                    <a:pt x="9855" y="60909"/>
                  </a:lnTo>
                  <a:lnTo>
                    <a:pt x="13385" y="60769"/>
                  </a:lnTo>
                  <a:lnTo>
                    <a:pt x="53530" y="59258"/>
                  </a:lnTo>
                  <a:lnTo>
                    <a:pt x="57289" y="58115"/>
                  </a:lnTo>
                  <a:lnTo>
                    <a:pt x="62001" y="57442"/>
                  </a:lnTo>
                  <a:lnTo>
                    <a:pt x="63563" y="53174"/>
                  </a:lnTo>
                  <a:lnTo>
                    <a:pt x="64122" y="51663"/>
                  </a:lnTo>
                  <a:lnTo>
                    <a:pt x="62687" y="50050"/>
                  </a:lnTo>
                  <a:lnTo>
                    <a:pt x="61887" y="48615"/>
                  </a:lnTo>
                  <a:lnTo>
                    <a:pt x="61544" y="47980"/>
                  </a:lnTo>
                  <a:lnTo>
                    <a:pt x="58826" y="54952"/>
                  </a:lnTo>
                  <a:lnTo>
                    <a:pt x="58547" y="5013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118643" y="0"/>
                  </a:moveTo>
                  <a:lnTo>
                    <a:pt x="72464" y="6812"/>
                  </a:lnTo>
                  <a:lnTo>
                    <a:pt x="34751" y="25392"/>
                  </a:lnTo>
                  <a:lnTo>
                    <a:pt x="9324" y="52951"/>
                  </a:lnTo>
                  <a:lnTo>
                    <a:pt x="0" y="86702"/>
                  </a:lnTo>
                  <a:lnTo>
                    <a:pt x="9324" y="120454"/>
                  </a:lnTo>
                  <a:lnTo>
                    <a:pt x="34751" y="148013"/>
                  </a:lnTo>
                  <a:lnTo>
                    <a:pt x="72464" y="166593"/>
                  </a:lnTo>
                  <a:lnTo>
                    <a:pt x="118643" y="173405"/>
                  </a:lnTo>
                  <a:lnTo>
                    <a:pt x="164829" y="166593"/>
                  </a:lnTo>
                  <a:lnTo>
                    <a:pt x="202545" y="148013"/>
                  </a:lnTo>
                  <a:lnTo>
                    <a:pt x="227974" y="120454"/>
                  </a:lnTo>
                  <a:lnTo>
                    <a:pt x="237299" y="86702"/>
                  </a:lnTo>
                  <a:lnTo>
                    <a:pt x="227974" y="52951"/>
                  </a:lnTo>
                  <a:lnTo>
                    <a:pt x="202545" y="25392"/>
                  </a:lnTo>
                  <a:lnTo>
                    <a:pt x="164829" y="6812"/>
                  </a:lnTo>
                  <a:lnTo>
                    <a:pt x="11864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0" y="86702"/>
                  </a:moveTo>
                  <a:lnTo>
                    <a:pt x="9324" y="52951"/>
                  </a:lnTo>
                  <a:lnTo>
                    <a:pt x="34751" y="25392"/>
                  </a:lnTo>
                  <a:lnTo>
                    <a:pt x="72464" y="6812"/>
                  </a:lnTo>
                  <a:lnTo>
                    <a:pt x="118643" y="0"/>
                  </a:lnTo>
                  <a:lnTo>
                    <a:pt x="164829" y="6812"/>
                  </a:lnTo>
                  <a:lnTo>
                    <a:pt x="202545" y="25392"/>
                  </a:lnTo>
                  <a:lnTo>
                    <a:pt x="227974" y="52951"/>
                  </a:lnTo>
                  <a:lnTo>
                    <a:pt x="237299" y="86702"/>
                  </a:lnTo>
                  <a:lnTo>
                    <a:pt x="227974" y="120454"/>
                  </a:lnTo>
                  <a:lnTo>
                    <a:pt x="202545" y="148013"/>
                  </a:lnTo>
                  <a:lnTo>
                    <a:pt x="164829" y="166593"/>
                  </a:lnTo>
                  <a:lnTo>
                    <a:pt x="118643" y="173405"/>
                  </a:lnTo>
                  <a:lnTo>
                    <a:pt x="72464" y="166593"/>
                  </a:lnTo>
                  <a:lnTo>
                    <a:pt x="34751" y="148013"/>
                  </a:lnTo>
                  <a:lnTo>
                    <a:pt x="9324" y="120454"/>
                  </a:lnTo>
                  <a:lnTo>
                    <a:pt x="0" y="8670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73019" y="1948942"/>
              <a:ext cx="23736" cy="2123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873024" y="1948939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754376" y="1930069"/>
              <a:ext cx="142379" cy="89493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754383" y="1930063"/>
              <a:ext cx="142875" cy="89535"/>
            </a:xfrm>
            <a:custGeom>
              <a:avLst/>
              <a:gdLst/>
              <a:ahLst/>
              <a:cxnLst/>
              <a:rect l="l" t="t" r="r" b="b"/>
              <a:pathLst>
                <a:path w="142875" h="89535">
                  <a:moveTo>
                    <a:pt x="77584" y="0"/>
                  </a:moveTo>
                  <a:lnTo>
                    <a:pt x="67271" y="2260"/>
                  </a:lnTo>
                  <a:lnTo>
                    <a:pt x="67614" y="2362"/>
                  </a:lnTo>
                  <a:lnTo>
                    <a:pt x="55994" y="4064"/>
                  </a:lnTo>
                  <a:lnTo>
                    <a:pt x="45037" y="5564"/>
                  </a:lnTo>
                  <a:lnTo>
                    <a:pt x="41473" y="5956"/>
                  </a:lnTo>
                  <a:lnTo>
                    <a:pt x="38997" y="6414"/>
                  </a:lnTo>
                  <a:lnTo>
                    <a:pt x="31305" y="8115"/>
                  </a:lnTo>
                  <a:lnTo>
                    <a:pt x="28219" y="9474"/>
                  </a:lnTo>
                  <a:lnTo>
                    <a:pt x="24904" y="10617"/>
                  </a:lnTo>
                  <a:lnTo>
                    <a:pt x="22047" y="12179"/>
                  </a:lnTo>
                  <a:lnTo>
                    <a:pt x="13144" y="17056"/>
                  </a:lnTo>
                  <a:lnTo>
                    <a:pt x="12700" y="18364"/>
                  </a:lnTo>
                  <a:lnTo>
                    <a:pt x="6629" y="24358"/>
                  </a:lnTo>
                  <a:lnTo>
                    <a:pt x="4572" y="28409"/>
                  </a:lnTo>
                  <a:lnTo>
                    <a:pt x="0" y="32258"/>
                  </a:lnTo>
                  <a:lnTo>
                    <a:pt x="457" y="36537"/>
                  </a:lnTo>
                  <a:lnTo>
                    <a:pt x="932" y="43664"/>
                  </a:lnTo>
                  <a:lnTo>
                    <a:pt x="1209" y="50814"/>
                  </a:lnTo>
                  <a:lnTo>
                    <a:pt x="1882" y="57928"/>
                  </a:lnTo>
                  <a:lnTo>
                    <a:pt x="28219" y="79159"/>
                  </a:lnTo>
                  <a:lnTo>
                    <a:pt x="31369" y="80441"/>
                  </a:lnTo>
                  <a:lnTo>
                    <a:pt x="34163" y="82118"/>
                  </a:lnTo>
                  <a:lnTo>
                    <a:pt x="37477" y="83210"/>
                  </a:lnTo>
                  <a:lnTo>
                    <a:pt x="40386" y="84175"/>
                  </a:lnTo>
                  <a:lnTo>
                    <a:pt x="83756" y="89306"/>
                  </a:lnTo>
                  <a:lnTo>
                    <a:pt x="101903" y="89134"/>
                  </a:lnTo>
                  <a:lnTo>
                    <a:pt x="113382" y="89492"/>
                  </a:lnTo>
                  <a:lnTo>
                    <a:pt x="121618" y="88233"/>
                  </a:lnTo>
                  <a:lnTo>
                    <a:pt x="130035" y="83210"/>
                  </a:lnTo>
                  <a:lnTo>
                    <a:pt x="133324" y="80619"/>
                  </a:lnTo>
                  <a:lnTo>
                    <a:pt x="136194" y="77800"/>
                  </a:lnTo>
                  <a:lnTo>
                    <a:pt x="139280" y="75095"/>
                  </a:lnTo>
                  <a:lnTo>
                    <a:pt x="140309" y="73063"/>
                  </a:lnTo>
                  <a:lnTo>
                    <a:pt x="142367" y="71145"/>
                  </a:lnTo>
                  <a:lnTo>
                    <a:pt x="142367" y="69011"/>
                  </a:lnTo>
                  <a:lnTo>
                    <a:pt x="142367" y="64884"/>
                  </a:lnTo>
                  <a:lnTo>
                    <a:pt x="142087" y="60502"/>
                  </a:lnTo>
                  <a:lnTo>
                    <a:pt x="139280" y="56832"/>
                  </a:lnTo>
                  <a:lnTo>
                    <a:pt x="137629" y="54648"/>
                  </a:lnTo>
                  <a:lnTo>
                    <a:pt x="133438" y="53733"/>
                  </a:lnTo>
                  <a:lnTo>
                    <a:pt x="130035" y="52768"/>
                  </a:lnTo>
                  <a:lnTo>
                    <a:pt x="118869" y="50869"/>
                  </a:lnTo>
                  <a:lnTo>
                    <a:pt x="104662" y="49688"/>
                  </a:lnTo>
                  <a:lnTo>
                    <a:pt x="91571" y="49032"/>
                  </a:lnTo>
                  <a:lnTo>
                    <a:pt x="83756" y="48704"/>
                  </a:lnTo>
                  <a:lnTo>
                    <a:pt x="84968" y="42355"/>
                  </a:lnTo>
                  <a:lnTo>
                    <a:pt x="102260" y="29095"/>
                  </a:lnTo>
                  <a:lnTo>
                    <a:pt x="105346" y="28409"/>
                  </a:lnTo>
                  <a:lnTo>
                    <a:pt x="108470" y="25336"/>
                  </a:lnTo>
                  <a:lnTo>
                    <a:pt x="114604" y="20434"/>
                  </a:lnTo>
                  <a:lnTo>
                    <a:pt x="114604" y="16230"/>
                  </a:lnTo>
                  <a:lnTo>
                    <a:pt x="114604" y="14097"/>
                  </a:lnTo>
                  <a:lnTo>
                    <a:pt x="114160" y="11391"/>
                  </a:lnTo>
                  <a:lnTo>
                    <a:pt x="111518" y="10147"/>
                  </a:lnTo>
                  <a:lnTo>
                    <a:pt x="106222" y="7658"/>
                  </a:lnTo>
                  <a:lnTo>
                    <a:pt x="99174" y="7442"/>
                  </a:lnTo>
                  <a:lnTo>
                    <a:pt x="93014" y="6083"/>
                  </a:lnTo>
                  <a:lnTo>
                    <a:pt x="89928" y="5410"/>
                  </a:lnTo>
                  <a:lnTo>
                    <a:pt x="86461" y="5245"/>
                  </a:lnTo>
                  <a:lnTo>
                    <a:pt x="83756" y="4064"/>
                  </a:lnTo>
                  <a:lnTo>
                    <a:pt x="77584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01836" y="1930069"/>
              <a:ext cx="23723" cy="21221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801835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49295" y="2024430"/>
              <a:ext cx="23723" cy="21247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849294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78112" y="2024430"/>
              <a:ext cx="23723" cy="2124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778107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30652" y="1967814"/>
              <a:ext cx="23723" cy="21234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730648" y="1967814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54376" y="1986686"/>
              <a:ext cx="23736" cy="2123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754377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778112" y="1930069"/>
              <a:ext cx="23723" cy="21221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778107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96755" y="1986686"/>
              <a:ext cx="23723" cy="21234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896754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01836" y="2024430"/>
              <a:ext cx="23723" cy="21247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801835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73019" y="1986686"/>
              <a:ext cx="23736" cy="21234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870344" y="1455757"/>
              <a:ext cx="1088316" cy="632251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266592" y="1503362"/>
              <a:ext cx="162255" cy="14994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63915" y="1500680"/>
              <a:ext cx="167614" cy="155321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150660" y="0"/>
                  </a:moveTo>
                  <a:lnTo>
                    <a:pt x="103038" y="5687"/>
                  </a:lnTo>
                  <a:lnTo>
                    <a:pt x="61680" y="21526"/>
                  </a:lnTo>
                  <a:lnTo>
                    <a:pt x="29067" y="45679"/>
                  </a:lnTo>
                  <a:lnTo>
                    <a:pt x="0" y="111582"/>
                  </a:lnTo>
                  <a:lnTo>
                    <a:pt x="7680" y="146853"/>
                  </a:lnTo>
                  <a:lnTo>
                    <a:pt x="29067" y="177484"/>
                  </a:lnTo>
                  <a:lnTo>
                    <a:pt x="61680" y="201637"/>
                  </a:lnTo>
                  <a:lnTo>
                    <a:pt x="103038" y="217476"/>
                  </a:lnTo>
                  <a:lnTo>
                    <a:pt x="150660" y="223164"/>
                  </a:lnTo>
                  <a:lnTo>
                    <a:pt x="198282" y="217476"/>
                  </a:lnTo>
                  <a:lnTo>
                    <a:pt x="239643" y="201637"/>
                  </a:lnTo>
                  <a:lnTo>
                    <a:pt x="272260" y="177484"/>
                  </a:lnTo>
                  <a:lnTo>
                    <a:pt x="293651" y="146853"/>
                  </a:lnTo>
                  <a:lnTo>
                    <a:pt x="301332" y="111582"/>
                  </a:lnTo>
                  <a:lnTo>
                    <a:pt x="293651" y="76310"/>
                  </a:lnTo>
                  <a:lnTo>
                    <a:pt x="272260" y="45679"/>
                  </a:lnTo>
                  <a:lnTo>
                    <a:pt x="239643" y="21526"/>
                  </a:lnTo>
                  <a:lnTo>
                    <a:pt x="198282" y="5687"/>
                  </a:lnTo>
                  <a:lnTo>
                    <a:pt x="15066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0" y="111582"/>
                  </a:moveTo>
                  <a:lnTo>
                    <a:pt x="29067" y="45685"/>
                  </a:lnTo>
                  <a:lnTo>
                    <a:pt x="61680" y="21530"/>
                  </a:lnTo>
                  <a:lnTo>
                    <a:pt x="103038" y="5688"/>
                  </a:lnTo>
                  <a:lnTo>
                    <a:pt x="150660" y="0"/>
                  </a:lnTo>
                  <a:lnTo>
                    <a:pt x="198282" y="5688"/>
                  </a:lnTo>
                  <a:lnTo>
                    <a:pt x="239643" y="21530"/>
                  </a:lnTo>
                  <a:lnTo>
                    <a:pt x="272260" y="45685"/>
                  </a:lnTo>
                  <a:lnTo>
                    <a:pt x="293651" y="76315"/>
                  </a:lnTo>
                  <a:lnTo>
                    <a:pt x="301332" y="111582"/>
                  </a:lnTo>
                  <a:lnTo>
                    <a:pt x="293651" y="146853"/>
                  </a:lnTo>
                  <a:lnTo>
                    <a:pt x="272260" y="177484"/>
                  </a:lnTo>
                  <a:lnTo>
                    <a:pt x="239643" y="201637"/>
                  </a:lnTo>
                  <a:lnTo>
                    <a:pt x="198282" y="217476"/>
                  </a:lnTo>
                  <a:lnTo>
                    <a:pt x="150660" y="223164"/>
                  </a:lnTo>
                  <a:lnTo>
                    <a:pt x="103038" y="217476"/>
                  </a:lnTo>
                  <a:lnTo>
                    <a:pt x="61680" y="201637"/>
                  </a:lnTo>
                  <a:lnTo>
                    <a:pt x="29067" y="177484"/>
                  </a:lnTo>
                  <a:lnTo>
                    <a:pt x="7680" y="146853"/>
                  </a:lnTo>
                  <a:lnTo>
                    <a:pt x="0" y="11158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093008" y="1504772"/>
              <a:ext cx="180809" cy="148780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090341" y="1502100"/>
              <a:ext cx="186156" cy="154139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118656" y="0"/>
                  </a:moveTo>
                  <a:lnTo>
                    <a:pt x="72469" y="7073"/>
                  </a:lnTo>
                  <a:lnTo>
                    <a:pt x="34753" y="26362"/>
                  </a:lnTo>
                  <a:lnTo>
                    <a:pt x="9324" y="54971"/>
                  </a:lnTo>
                  <a:lnTo>
                    <a:pt x="0" y="90004"/>
                  </a:lnTo>
                  <a:lnTo>
                    <a:pt x="9324" y="125038"/>
                  </a:lnTo>
                  <a:lnTo>
                    <a:pt x="34753" y="153647"/>
                  </a:lnTo>
                  <a:lnTo>
                    <a:pt x="72469" y="172936"/>
                  </a:lnTo>
                  <a:lnTo>
                    <a:pt x="118656" y="180009"/>
                  </a:lnTo>
                  <a:lnTo>
                    <a:pt x="164842" y="172936"/>
                  </a:lnTo>
                  <a:lnTo>
                    <a:pt x="202558" y="153647"/>
                  </a:lnTo>
                  <a:lnTo>
                    <a:pt x="227987" y="125038"/>
                  </a:lnTo>
                  <a:lnTo>
                    <a:pt x="237312" y="90004"/>
                  </a:lnTo>
                  <a:lnTo>
                    <a:pt x="227987" y="54971"/>
                  </a:lnTo>
                  <a:lnTo>
                    <a:pt x="202558" y="26362"/>
                  </a:lnTo>
                  <a:lnTo>
                    <a:pt x="164842" y="7073"/>
                  </a:lnTo>
                  <a:lnTo>
                    <a:pt x="118656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0" y="90004"/>
                  </a:moveTo>
                  <a:lnTo>
                    <a:pt x="9324" y="54971"/>
                  </a:lnTo>
                  <a:lnTo>
                    <a:pt x="34753" y="26362"/>
                  </a:lnTo>
                  <a:lnTo>
                    <a:pt x="72469" y="7073"/>
                  </a:lnTo>
                  <a:lnTo>
                    <a:pt x="118656" y="0"/>
                  </a:lnTo>
                  <a:lnTo>
                    <a:pt x="164842" y="7073"/>
                  </a:lnTo>
                  <a:lnTo>
                    <a:pt x="202558" y="26362"/>
                  </a:lnTo>
                  <a:lnTo>
                    <a:pt x="227987" y="54971"/>
                  </a:lnTo>
                  <a:lnTo>
                    <a:pt x="237312" y="90004"/>
                  </a:lnTo>
                  <a:lnTo>
                    <a:pt x="227987" y="125038"/>
                  </a:lnTo>
                  <a:lnTo>
                    <a:pt x="202558" y="153647"/>
                  </a:lnTo>
                  <a:lnTo>
                    <a:pt x="164842" y="172936"/>
                  </a:lnTo>
                  <a:lnTo>
                    <a:pt x="118656" y="180009"/>
                  </a:lnTo>
                  <a:lnTo>
                    <a:pt x="72469" y="172936"/>
                  </a:lnTo>
                  <a:lnTo>
                    <a:pt x="34753" y="153647"/>
                  </a:lnTo>
                  <a:lnTo>
                    <a:pt x="9324" y="125038"/>
                  </a:lnTo>
                  <a:lnTo>
                    <a:pt x="0" y="9000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417659" y="1607743"/>
              <a:ext cx="149275" cy="120014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3417665" y="1607738"/>
              <a:ext cx="149860" cy="120014"/>
            </a:xfrm>
            <a:custGeom>
              <a:avLst/>
              <a:gdLst/>
              <a:ahLst/>
              <a:cxnLst/>
              <a:rect l="l" t="t" r="r" b="b"/>
              <a:pathLst>
                <a:path w="149860" h="120014">
                  <a:moveTo>
                    <a:pt x="0" y="60007"/>
                  </a:moveTo>
                  <a:lnTo>
                    <a:pt x="5865" y="36652"/>
                  </a:lnTo>
                  <a:lnTo>
                    <a:pt x="21859" y="17578"/>
                  </a:lnTo>
                  <a:lnTo>
                    <a:pt x="45584" y="4716"/>
                  </a:lnTo>
                  <a:lnTo>
                    <a:pt x="74637" y="0"/>
                  </a:lnTo>
                  <a:lnTo>
                    <a:pt x="103686" y="4716"/>
                  </a:lnTo>
                  <a:lnTo>
                    <a:pt x="127411" y="17578"/>
                  </a:lnTo>
                  <a:lnTo>
                    <a:pt x="143408" y="36652"/>
                  </a:lnTo>
                  <a:lnTo>
                    <a:pt x="149275" y="60007"/>
                  </a:lnTo>
                  <a:lnTo>
                    <a:pt x="143408" y="83362"/>
                  </a:lnTo>
                  <a:lnTo>
                    <a:pt x="127411" y="102436"/>
                  </a:lnTo>
                  <a:lnTo>
                    <a:pt x="103686" y="115298"/>
                  </a:lnTo>
                  <a:lnTo>
                    <a:pt x="74637" y="120015"/>
                  </a:lnTo>
                  <a:lnTo>
                    <a:pt x="45584" y="115298"/>
                  </a:lnTo>
                  <a:lnTo>
                    <a:pt x="21859" y="102436"/>
                  </a:lnTo>
                  <a:lnTo>
                    <a:pt x="5865" y="83362"/>
                  </a:lnTo>
                  <a:lnTo>
                    <a:pt x="0" y="6000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47822" y="1589011"/>
              <a:ext cx="308381" cy="21974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847816" y="1589016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33788" y="1625790"/>
              <a:ext cx="199415" cy="146494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31102" y="1623112"/>
              <a:ext cx="204774" cy="151866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340125" y="2322537"/>
              <a:ext cx="308381" cy="219748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3340119" y="2322540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426079" y="2359317"/>
              <a:ext cx="199428" cy="146507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23406" y="2356636"/>
              <a:ext cx="204774" cy="151866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253600" y="2072157"/>
              <a:ext cx="150860" cy="20401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280804" y="2082406"/>
              <a:ext cx="96443" cy="157162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229597" y="3373424"/>
              <a:ext cx="149146" cy="205727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256696" y="3383417"/>
              <a:ext cx="95542" cy="158051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2888216" y="678489"/>
            <a:ext cx="2838125" cy="55177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345660">
              <a:spcBef>
                <a:spcPts val="110"/>
              </a:spcBef>
            </a:pPr>
            <a:r>
              <a:rPr sz="999" b="1" dirty="0">
                <a:latin typeface="Arial"/>
                <a:cs typeface="Arial"/>
              </a:rPr>
              <a:t>CARACTERIZACIÓN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DE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LA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LSC</a:t>
            </a:r>
            <a:r>
              <a:rPr sz="999" b="1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EN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1598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899" b="1" spc="-5" dirty="0">
                <a:latin typeface="Arial"/>
                <a:cs typeface="Arial"/>
              </a:rPr>
              <a:t>CD34+CD38-</a:t>
            </a:r>
            <a:r>
              <a:rPr sz="899" b="1" spc="-4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LSC</a:t>
            </a:r>
            <a:endParaRPr sz="899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388770" y="1226350"/>
            <a:ext cx="1968612" cy="2723966"/>
          </a:xfrm>
          <a:prstGeom prst="rect">
            <a:avLst/>
          </a:prstGeom>
          <a:ln w="5359">
            <a:solidFill>
              <a:srgbClr val="04357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799">
              <a:latin typeface="Times New Roman"/>
              <a:cs typeface="Times New Roman"/>
            </a:endParaRPr>
          </a:p>
          <a:p>
            <a:pPr marL="447138">
              <a:spcBef>
                <a:spcPts val="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Sorting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749">
              <a:latin typeface="Arial"/>
              <a:cs typeface="Arial"/>
            </a:endParaRPr>
          </a:p>
          <a:p>
            <a:pPr marL="1289406"/>
            <a:r>
              <a:rPr sz="749" b="1" spc="20" dirty="0">
                <a:latin typeface="Arial"/>
                <a:cs typeface="Arial"/>
              </a:rPr>
              <a:t>LSC</a:t>
            </a:r>
            <a:endParaRPr sz="749">
              <a:latin typeface="Arial"/>
              <a:cs typeface="Arial"/>
            </a:endParaRPr>
          </a:p>
          <a:p>
            <a:pPr marL="610771">
              <a:spcBef>
                <a:spcPts val="614"/>
              </a:spcBef>
            </a:pPr>
            <a:r>
              <a:rPr sz="749" b="1" spc="15" dirty="0">
                <a:latin typeface="Arial"/>
                <a:cs typeface="Arial"/>
              </a:rPr>
              <a:t>CD34</a:t>
            </a:r>
            <a:r>
              <a:rPr sz="749" b="1" spc="22" baseline="27777" dirty="0">
                <a:latin typeface="Arial"/>
                <a:cs typeface="Arial"/>
              </a:rPr>
              <a:t>+</a:t>
            </a:r>
            <a:r>
              <a:rPr sz="749" b="1" spc="15" dirty="0">
                <a:latin typeface="Arial"/>
                <a:cs typeface="Arial"/>
              </a:rPr>
              <a:t>CD38</a:t>
            </a:r>
            <a:r>
              <a:rPr sz="749" b="1" spc="22" baseline="27777" dirty="0">
                <a:latin typeface="Arial"/>
                <a:cs typeface="Arial"/>
              </a:rPr>
              <a:t>-</a:t>
            </a:r>
            <a:endParaRPr sz="749" baseline="2777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endParaRPr sz="1199">
              <a:latin typeface="Arial"/>
              <a:cs typeface="Arial"/>
            </a:endParaRPr>
          </a:p>
          <a:p>
            <a:pPr marL="466798"/>
            <a:r>
              <a:rPr sz="649" b="1" spc="10" dirty="0">
                <a:latin typeface="Arial"/>
                <a:cs typeface="Arial"/>
              </a:rPr>
              <a:t>NOD/SCID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749">
              <a:latin typeface="Arial"/>
              <a:cs typeface="Arial"/>
            </a:endParaRPr>
          </a:p>
          <a:p>
            <a:pPr marR="253695" algn="ctr"/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341805" y="4083792"/>
            <a:ext cx="2115751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Lapidot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-35" dirty="0">
                <a:latin typeface="Arial"/>
                <a:cs typeface="Arial"/>
              </a:rPr>
              <a:t>T.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Nat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1994,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Bonnet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D,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Nat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20" dirty="0">
                <a:latin typeface="Arial"/>
                <a:cs typeface="Arial"/>
              </a:rPr>
              <a:t>Med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1997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2195276" y="644519"/>
            <a:ext cx="4808641" cy="305693"/>
            <a:chOff x="2192346" y="645314"/>
            <a:chExt cx="4814570" cy="306070"/>
          </a:xfrm>
        </p:grpSpPr>
        <p:pic>
          <p:nvPicPr>
            <p:cNvPr id="92" name="object 9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192346" y="882332"/>
              <a:ext cx="4814167" cy="68575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216420" y="904618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221609" y="645314"/>
              <a:ext cx="446166" cy="22140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63086" y="1213436"/>
            <a:ext cx="2020618" cy="2775972"/>
            <a:chOff x="2360362" y="1214932"/>
            <a:chExt cx="2023110" cy="27793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60362" y="1214932"/>
              <a:ext cx="2023042" cy="277911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86076" y="1227861"/>
              <a:ext cx="1971039" cy="2727325"/>
            </a:xfrm>
            <a:custGeom>
              <a:avLst/>
              <a:gdLst/>
              <a:ahLst/>
              <a:cxnLst/>
              <a:rect l="l" t="t" r="r" b="b"/>
              <a:pathLst>
                <a:path w="1971039" h="2727325">
                  <a:moveTo>
                    <a:pt x="1970722" y="0"/>
                  </a:moveTo>
                  <a:lnTo>
                    <a:pt x="0" y="0"/>
                  </a:lnTo>
                  <a:lnTo>
                    <a:pt x="0" y="2727045"/>
                  </a:lnTo>
                  <a:lnTo>
                    <a:pt x="1970722" y="2727045"/>
                  </a:lnTo>
                  <a:lnTo>
                    <a:pt x="1970722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10420" y="2322766"/>
              <a:ext cx="308381" cy="21976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10427" y="2322779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96399" y="2359558"/>
              <a:ext cx="199415" cy="14650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93713" y="2356873"/>
              <a:ext cx="204774" cy="15186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50715" y="2914391"/>
              <a:ext cx="1033274" cy="76516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2405" y="2749363"/>
              <a:ext cx="334309" cy="36345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0" y="54673"/>
                  </a:lnTo>
                  <a:lnTo>
                    <a:pt x="95529" y="117817"/>
                  </a:lnTo>
                  <a:lnTo>
                    <a:pt x="63106" y="136410"/>
                  </a:lnTo>
                  <a:lnTo>
                    <a:pt x="153593" y="196596"/>
                  </a:lnTo>
                  <a:lnTo>
                    <a:pt x="125818" y="209638"/>
                  </a:lnTo>
                  <a:lnTo>
                    <a:pt x="271449" y="303606"/>
                  </a:lnTo>
                  <a:lnTo>
                    <a:pt x="185572" y="180987"/>
                  </a:lnTo>
                  <a:lnTo>
                    <a:pt x="208318" y="168770"/>
                  </a:lnTo>
                  <a:lnTo>
                    <a:pt x="138861" y="95542"/>
                  </a:lnTo>
                  <a:lnTo>
                    <a:pt x="161607" y="85458"/>
                  </a:lnTo>
                  <a:lnTo>
                    <a:pt x="106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161607" y="85458"/>
                  </a:lnTo>
                  <a:lnTo>
                    <a:pt x="138861" y="95529"/>
                  </a:lnTo>
                  <a:lnTo>
                    <a:pt x="208318" y="168770"/>
                  </a:lnTo>
                  <a:lnTo>
                    <a:pt x="185572" y="180987"/>
                  </a:lnTo>
                  <a:lnTo>
                    <a:pt x="271449" y="303606"/>
                  </a:lnTo>
                  <a:lnTo>
                    <a:pt x="125818" y="209638"/>
                  </a:lnTo>
                  <a:lnTo>
                    <a:pt x="153593" y="196596"/>
                  </a:lnTo>
                  <a:lnTo>
                    <a:pt x="63106" y="136410"/>
                  </a:lnTo>
                  <a:lnTo>
                    <a:pt x="95529" y="117817"/>
                  </a:lnTo>
                  <a:lnTo>
                    <a:pt x="0" y="54673"/>
                  </a:lnTo>
                  <a:lnTo>
                    <a:pt x="106464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29597" y="2781938"/>
              <a:ext cx="149146" cy="2040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6696" y="2792289"/>
              <a:ext cx="95542" cy="156273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888216" y="1067760"/>
            <a:ext cx="972256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"/>
                <a:cs typeface="Arial"/>
              </a:rPr>
              <a:t>CD34+CD38-</a:t>
            </a:r>
            <a:r>
              <a:rPr sz="899" b="1" spc="-5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LSC</a:t>
            </a:r>
            <a:endParaRPr sz="899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706539" y="1453964"/>
            <a:ext cx="1253215" cy="2120825"/>
            <a:chOff x="2704239" y="1455757"/>
            <a:chExt cx="1254760" cy="2123440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11918" y="1781454"/>
              <a:ext cx="322491" cy="17857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511928" y="1781460"/>
              <a:ext cx="322580" cy="179070"/>
            </a:xfrm>
            <a:custGeom>
              <a:avLst/>
              <a:gdLst/>
              <a:ahLst/>
              <a:cxnLst/>
              <a:rect l="l" t="t" r="r" b="b"/>
              <a:pathLst>
                <a:path w="322579" h="179069">
                  <a:moveTo>
                    <a:pt x="0" y="89280"/>
                  </a:moveTo>
                  <a:lnTo>
                    <a:pt x="12670" y="54526"/>
                  </a:lnTo>
                  <a:lnTo>
                    <a:pt x="47224" y="26147"/>
                  </a:lnTo>
                  <a:lnTo>
                    <a:pt x="98476" y="7015"/>
                  </a:lnTo>
                  <a:lnTo>
                    <a:pt x="161239" y="0"/>
                  </a:lnTo>
                  <a:lnTo>
                    <a:pt x="224003" y="7015"/>
                  </a:lnTo>
                  <a:lnTo>
                    <a:pt x="275259" y="26147"/>
                  </a:lnTo>
                  <a:lnTo>
                    <a:pt x="309818" y="54526"/>
                  </a:lnTo>
                  <a:lnTo>
                    <a:pt x="322491" y="89280"/>
                  </a:lnTo>
                  <a:lnTo>
                    <a:pt x="309818" y="124035"/>
                  </a:lnTo>
                  <a:lnTo>
                    <a:pt x="275259" y="152414"/>
                  </a:lnTo>
                  <a:lnTo>
                    <a:pt x="224003" y="171546"/>
                  </a:lnTo>
                  <a:lnTo>
                    <a:pt x="161239" y="178561"/>
                  </a:lnTo>
                  <a:lnTo>
                    <a:pt x="98476" y="171546"/>
                  </a:lnTo>
                  <a:lnTo>
                    <a:pt x="47224" y="152414"/>
                  </a:lnTo>
                  <a:lnTo>
                    <a:pt x="12670" y="124035"/>
                  </a:lnTo>
                  <a:lnTo>
                    <a:pt x="0" y="8928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77800" y="0"/>
                  </a:moveTo>
                  <a:lnTo>
                    <a:pt x="47518" y="4670"/>
                  </a:lnTo>
                  <a:lnTo>
                    <a:pt x="22788" y="17406"/>
                  </a:lnTo>
                  <a:lnTo>
                    <a:pt x="6114" y="36299"/>
                  </a:lnTo>
                  <a:lnTo>
                    <a:pt x="0" y="59436"/>
                  </a:lnTo>
                  <a:lnTo>
                    <a:pt x="6114" y="82572"/>
                  </a:lnTo>
                  <a:lnTo>
                    <a:pt x="22788" y="101465"/>
                  </a:lnTo>
                  <a:lnTo>
                    <a:pt x="47518" y="114201"/>
                  </a:lnTo>
                  <a:lnTo>
                    <a:pt x="77800" y="118872"/>
                  </a:lnTo>
                  <a:lnTo>
                    <a:pt x="108089" y="114201"/>
                  </a:lnTo>
                  <a:lnTo>
                    <a:pt x="132822" y="101465"/>
                  </a:lnTo>
                  <a:lnTo>
                    <a:pt x="149498" y="82572"/>
                  </a:lnTo>
                  <a:lnTo>
                    <a:pt x="155613" y="59436"/>
                  </a:lnTo>
                  <a:lnTo>
                    <a:pt x="149498" y="36299"/>
                  </a:lnTo>
                  <a:lnTo>
                    <a:pt x="132822" y="17406"/>
                  </a:lnTo>
                  <a:lnTo>
                    <a:pt x="108089" y="4670"/>
                  </a:lnTo>
                  <a:lnTo>
                    <a:pt x="77800" y="0"/>
                  </a:lnTo>
                  <a:close/>
                </a:path>
              </a:pathLst>
            </a:custGeom>
            <a:solidFill>
              <a:srgbClr val="F4B1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0" y="59436"/>
                  </a:moveTo>
                  <a:lnTo>
                    <a:pt x="6114" y="36299"/>
                  </a:lnTo>
                  <a:lnTo>
                    <a:pt x="22788" y="17406"/>
                  </a:lnTo>
                  <a:lnTo>
                    <a:pt x="47518" y="4670"/>
                  </a:lnTo>
                  <a:lnTo>
                    <a:pt x="77800" y="0"/>
                  </a:lnTo>
                  <a:lnTo>
                    <a:pt x="108089" y="4670"/>
                  </a:lnTo>
                  <a:lnTo>
                    <a:pt x="132822" y="17406"/>
                  </a:lnTo>
                  <a:lnTo>
                    <a:pt x="149498" y="36299"/>
                  </a:lnTo>
                  <a:lnTo>
                    <a:pt x="155613" y="59436"/>
                  </a:lnTo>
                  <a:lnTo>
                    <a:pt x="149498" y="82572"/>
                  </a:lnTo>
                  <a:lnTo>
                    <a:pt x="132822" y="101465"/>
                  </a:lnTo>
                  <a:lnTo>
                    <a:pt x="108089" y="114201"/>
                  </a:lnTo>
                  <a:lnTo>
                    <a:pt x="77800" y="118872"/>
                  </a:lnTo>
                  <a:lnTo>
                    <a:pt x="47518" y="114201"/>
                  </a:lnTo>
                  <a:lnTo>
                    <a:pt x="22788" y="101465"/>
                  </a:lnTo>
                  <a:lnTo>
                    <a:pt x="6114" y="82572"/>
                  </a:lnTo>
                  <a:lnTo>
                    <a:pt x="0" y="59436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02241" y="1752028"/>
              <a:ext cx="235750" cy="7946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402246" y="1752024"/>
              <a:ext cx="236220" cy="80010"/>
            </a:xfrm>
            <a:custGeom>
              <a:avLst/>
              <a:gdLst/>
              <a:ahLst/>
              <a:cxnLst/>
              <a:rect l="l" t="t" r="r" b="b"/>
              <a:pathLst>
                <a:path w="236220" h="80010">
                  <a:moveTo>
                    <a:pt x="0" y="19862"/>
                  </a:moveTo>
                  <a:lnTo>
                    <a:pt x="78574" y="19862"/>
                  </a:lnTo>
                  <a:lnTo>
                    <a:pt x="117868" y="0"/>
                  </a:lnTo>
                  <a:lnTo>
                    <a:pt x="157162" y="19862"/>
                  </a:lnTo>
                  <a:lnTo>
                    <a:pt x="235737" y="19862"/>
                  </a:lnTo>
                  <a:lnTo>
                    <a:pt x="196443" y="39725"/>
                  </a:lnTo>
                  <a:lnTo>
                    <a:pt x="235737" y="59601"/>
                  </a:lnTo>
                  <a:lnTo>
                    <a:pt x="157162" y="59601"/>
                  </a:lnTo>
                  <a:lnTo>
                    <a:pt x="117868" y="79463"/>
                  </a:lnTo>
                  <a:lnTo>
                    <a:pt x="78574" y="59601"/>
                  </a:lnTo>
                  <a:lnTo>
                    <a:pt x="0" y="59601"/>
                  </a:lnTo>
                  <a:lnTo>
                    <a:pt x="39293" y="39725"/>
                  </a:lnTo>
                  <a:lnTo>
                    <a:pt x="0" y="1986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04031" y="1791309"/>
              <a:ext cx="234861" cy="8036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504041" y="1791308"/>
              <a:ext cx="234950" cy="80645"/>
            </a:xfrm>
            <a:custGeom>
              <a:avLst/>
              <a:gdLst/>
              <a:ahLst/>
              <a:cxnLst/>
              <a:rect l="l" t="t" r="r" b="b"/>
              <a:pathLst>
                <a:path w="234950" h="80644">
                  <a:moveTo>
                    <a:pt x="0" y="20091"/>
                  </a:moveTo>
                  <a:lnTo>
                    <a:pt x="78282" y="20091"/>
                  </a:lnTo>
                  <a:lnTo>
                    <a:pt x="117424" y="0"/>
                  </a:lnTo>
                  <a:lnTo>
                    <a:pt x="156565" y="20091"/>
                  </a:lnTo>
                  <a:lnTo>
                    <a:pt x="234848" y="20091"/>
                  </a:lnTo>
                  <a:lnTo>
                    <a:pt x="195707" y="40182"/>
                  </a:lnTo>
                  <a:lnTo>
                    <a:pt x="234848" y="60274"/>
                  </a:lnTo>
                  <a:lnTo>
                    <a:pt x="156565" y="60274"/>
                  </a:lnTo>
                  <a:lnTo>
                    <a:pt x="117424" y="80365"/>
                  </a:lnTo>
                  <a:lnTo>
                    <a:pt x="78282" y="60274"/>
                  </a:lnTo>
                  <a:lnTo>
                    <a:pt x="0" y="60274"/>
                  </a:lnTo>
                  <a:lnTo>
                    <a:pt x="39141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78136" y="1791309"/>
              <a:ext cx="192874" cy="80365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78137" y="1791308"/>
              <a:ext cx="193040" cy="80645"/>
            </a:xfrm>
            <a:custGeom>
              <a:avLst/>
              <a:gdLst/>
              <a:ahLst/>
              <a:cxnLst/>
              <a:rect l="l" t="t" r="r" b="b"/>
              <a:pathLst>
                <a:path w="193039" h="80644">
                  <a:moveTo>
                    <a:pt x="0" y="20091"/>
                  </a:moveTo>
                  <a:lnTo>
                    <a:pt x="64287" y="20091"/>
                  </a:lnTo>
                  <a:lnTo>
                    <a:pt x="96443" y="0"/>
                  </a:lnTo>
                  <a:lnTo>
                    <a:pt x="128587" y="20091"/>
                  </a:lnTo>
                  <a:lnTo>
                    <a:pt x="192874" y="20091"/>
                  </a:lnTo>
                  <a:lnTo>
                    <a:pt x="160731" y="40182"/>
                  </a:lnTo>
                  <a:lnTo>
                    <a:pt x="192874" y="60274"/>
                  </a:lnTo>
                  <a:lnTo>
                    <a:pt x="128587" y="60274"/>
                  </a:lnTo>
                  <a:lnTo>
                    <a:pt x="96443" y="80365"/>
                  </a:lnTo>
                  <a:lnTo>
                    <a:pt x="64287" y="60274"/>
                  </a:lnTo>
                  <a:lnTo>
                    <a:pt x="0" y="60274"/>
                  </a:lnTo>
                  <a:lnTo>
                    <a:pt x="32143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35286" y="1831492"/>
              <a:ext cx="236626" cy="78574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435285" y="1831489"/>
              <a:ext cx="236854" cy="78740"/>
            </a:xfrm>
            <a:custGeom>
              <a:avLst/>
              <a:gdLst/>
              <a:ahLst/>
              <a:cxnLst/>
              <a:rect l="l" t="t" r="r" b="b"/>
              <a:pathLst>
                <a:path w="236854" h="78739">
                  <a:moveTo>
                    <a:pt x="0" y="19646"/>
                  </a:moveTo>
                  <a:lnTo>
                    <a:pt x="78879" y="19646"/>
                  </a:lnTo>
                  <a:lnTo>
                    <a:pt x="118313" y="0"/>
                  </a:lnTo>
                  <a:lnTo>
                    <a:pt x="157759" y="19646"/>
                  </a:lnTo>
                  <a:lnTo>
                    <a:pt x="236626" y="19646"/>
                  </a:lnTo>
                  <a:lnTo>
                    <a:pt x="197192" y="39293"/>
                  </a:lnTo>
                  <a:lnTo>
                    <a:pt x="236626" y="58940"/>
                  </a:lnTo>
                  <a:lnTo>
                    <a:pt x="157759" y="58940"/>
                  </a:lnTo>
                  <a:lnTo>
                    <a:pt x="118313" y="78574"/>
                  </a:lnTo>
                  <a:lnTo>
                    <a:pt x="78879" y="58940"/>
                  </a:lnTo>
                  <a:lnTo>
                    <a:pt x="0" y="58940"/>
                  </a:lnTo>
                  <a:lnTo>
                    <a:pt x="39433" y="39293"/>
                  </a:lnTo>
                  <a:lnTo>
                    <a:pt x="0" y="1964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20606" y="1752041"/>
              <a:ext cx="138303" cy="7743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20611" y="1752047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80"/>
                  </a:lnTo>
                  <a:lnTo>
                    <a:pt x="118048" y="66084"/>
                  </a:lnTo>
                  <a:lnTo>
                    <a:pt x="96067" y="74378"/>
                  </a:lnTo>
                  <a:lnTo>
                    <a:pt x="69151" y="77419"/>
                  </a:lnTo>
                  <a:lnTo>
                    <a:pt x="42235" y="74378"/>
                  </a:lnTo>
                  <a:lnTo>
                    <a:pt x="20254" y="66084"/>
                  </a:lnTo>
                  <a:lnTo>
                    <a:pt x="5434" y="53780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155188" y="1800618"/>
              <a:ext cx="138302" cy="7743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155184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51467" y="1800618"/>
              <a:ext cx="138290" cy="77431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051462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30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52851" y="1904885"/>
              <a:ext cx="335470" cy="162496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252853" y="1904880"/>
              <a:ext cx="335915" cy="162560"/>
            </a:xfrm>
            <a:custGeom>
              <a:avLst/>
              <a:gdLst/>
              <a:ahLst/>
              <a:cxnLst/>
              <a:rect l="l" t="t" r="r" b="b"/>
              <a:pathLst>
                <a:path w="335914" h="162560">
                  <a:moveTo>
                    <a:pt x="190512" y="34899"/>
                  </a:moveTo>
                  <a:lnTo>
                    <a:pt x="250278" y="11341"/>
                  </a:lnTo>
                  <a:lnTo>
                    <a:pt x="232549" y="59880"/>
                  </a:lnTo>
                  <a:lnTo>
                    <a:pt x="290448" y="51866"/>
                  </a:lnTo>
                  <a:lnTo>
                    <a:pt x="258267" y="74015"/>
                  </a:lnTo>
                  <a:lnTo>
                    <a:pt x="335470" y="96545"/>
                  </a:lnTo>
                  <a:lnTo>
                    <a:pt x="260388" y="101180"/>
                  </a:lnTo>
                  <a:lnTo>
                    <a:pt x="274954" y="122694"/>
                  </a:lnTo>
                  <a:lnTo>
                    <a:pt x="244462" y="123659"/>
                  </a:lnTo>
                  <a:lnTo>
                    <a:pt x="273583" y="162509"/>
                  </a:lnTo>
                  <a:lnTo>
                    <a:pt x="213766" y="133997"/>
                  </a:lnTo>
                  <a:lnTo>
                    <a:pt x="211023" y="161188"/>
                  </a:lnTo>
                  <a:lnTo>
                    <a:pt x="173456" y="137464"/>
                  </a:lnTo>
                  <a:lnTo>
                    <a:pt x="158089" y="160096"/>
                  </a:lnTo>
                  <a:lnTo>
                    <a:pt x="135775" y="140258"/>
                  </a:lnTo>
                  <a:lnTo>
                    <a:pt x="112788" y="155536"/>
                  </a:lnTo>
                  <a:lnTo>
                    <a:pt x="99174" y="137058"/>
                  </a:lnTo>
                  <a:lnTo>
                    <a:pt x="52120" y="156146"/>
                  </a:lnTo>
                  <a:lnTo>
                    <a:pt x="58496" y="126809"/>
                  </a:lnTo>
                  <a:lnTo>
                    <a:pt x="7238" y="108711"/>
                  </a:lnTo>
                  <a:lnTo>
                    <a:pt x="43459" y="96062"/>
                  </a:lnTo>
                  <a:lnTo>
                    <a:pt x="0" y="60896"/>
                  </a:lnTo>
                  <a:lnTo>
                    <a:pt x="61467" y="66103"/>
                  </a:lnTo>
                  <a:lnTo>
                    <a:pt x="28397" y="26161"/>
                  </a:lnTo>
                  <a:lnTo>
                    <a:pt x="91820" y="39611"/>
                  </a:lnTo>
                  <a:lnTo>
                    <a:pt x="88925" y="0"/>
                  </a:lnTo>
                  <a:lnTo>
                    <a:pt x="142417" y="40398"/>
                  </a:lnTo>
                  <a:lnTo>
                    <a:pt x="170560" y="6629"/>
                  </a:lnTo>
                  <a:lnTo>
                    <a:pt x="190512" y="3489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74021" y="1961896"/>
              <a:ext cx="117551" cy="5246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374025" y="1961897"/>
              <a:ext cx="118110" cy="52705"/>
            </a:xfrm>
            <a:custGeom>
              <a:avLst/>
              <a:gdLst/>
              <a:ahLst/>
              <a:cxnLst/>
              <a:rect l="l" t="t" r="r" b="b"/>
              <a:pathLst>
                <a:path w="118110" h="52705">
                  <a:moveTo>
                    <a:pt x="0" y="26238"/>
                  </a:moveTo>
                  <a:lnTo>
                    <a:pt x="4618" y="16025"/>
                  </a:lnTo>
                  <a:lnTo>
                    <a:pt x="17214" y="7685"/>
                  </a:lnTo>
                  <a:lnTo>
                    <a:pt x="35897" y="2061"/>
                  </a:lnTo>
                  <a:lnTo>
                    <a:pt x="58775" y="0"/>
                  </a:lnTo>
                  <a:lnTo>
                    <a:pt x="81653" y="2061"/>
                  </a:lnTo>
                  <a:lnTo>
                    <a:pt x="100336" y="7685"/>
                  </a:lnTo>
                  <a:lnTo>
                    <a:pt x="112932" y="16025"/>
                  </a:lnTo>
                  <a:lnTo>
                    <a:pt x="117551" y="26238"/>
                  </a:lnTo>
                  <a:lnTo>
                    <a:pt x="112932" y="36451"/>
                  </a:lnTo>
                  <a:lnTo>
                    <a:pt x="100336" y="44791"/>
                  </a:lnTo>
                  <a:lnTo>
                    <a:pt x="81653" y="50414"/>
                  </a:lnTo>
                  <a:lnTo>
                    <a:pt x="58775" y="52476"/>
                  </a:lnTo>
                  <a:lnTo>
                    <a:pt x="35897" y="50414"/>
                  </a:lnTo>
                  <a:lnTo>
                    <a:pt x="17214" y="44791"/>
                  </a:lnTo>
                  <a:lnTo>
                    <a:pt x="4618" y="36451"/>
                  </a:lnTo>
                  <a:lnTo>
                    <a:pt x="0" y="2623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42514" y="1771675"/>
              <a:ext cx="237299" cy="164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842515" y="1771677"/>
              <a:ext cx="237490" cy="164465"/>
            </a:xfrm>
            <a:custGeom>
              <a:avLst/>
              <a:gdLst/>
              <a:ahLst/>
              <a:cxnLst/>
              <a:rect l="l" t="t" r="r" b="b"/>
              <a:pathLst>
                <a:path w="237489" h="164464">
                  <a:moveTo>
                    <a:pt x="0" y="82194"/>
                  </a:moveTo>
                  <a:lnTo>
                    <a:pt x="9324" y="50202"/>
                  </a:lnTo>
                  <a:lnTo>
                    <a:pt x="34751" y="24076"/>
                  </a:lnTo>
                  <a:lnTo>
                    <a:pt x="72464" y="6459"/>
                  </a:lnTo>
                  <a:lnTo>
                    <a:pt x="118643" y="0"/>
                  </a:lnTo>
                  <a:lnTo>
                    <a:pt x="164829" y="6459"/>
                  </a:lnTo>
                  <a:lnTo>
                    <a:pt x="202545" y="24076"/>
                  </a:lnTo>
                  <a:lnTo>
                    <a:pt x="227974" y="50202"/>
                  </a:lnTo>
                  <a:lnTo>
                    <a:pt x="237299" y="82194"/>
                  </a:lnTo>
                  <a:lnTo>
                    <a:pt x="227974" y="114186"/>
                  </a:lnTo>
                  <a:lnTo>
                    <a:pt x="202545" y="140312"/>
                  </a:lnTo>
                  <a:lnTo>
                    <a:pt x="164829" y="157928"/>
                  </a:lnTo>
                  <a:lnTo>
                    <a:pt x="118643" y="164388"/>
                  </a:lnTo>
                  <a:lnTo>
                    <a:pt x="72464" y="157928"/>
                  </a:lnTo>
                  <a:lnTo>
                    <a:pt x="34751" y="140312"/>
                  </a:lnTo>
                  <a:lnTo>
                    <a:pt x="9324" y="114186"/>
                  </a:lnTo>
                  <a:lnTo>
                    <a:pt x="0" y="8219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08452" y="1789963"/>
              <a:ext cx="118757" cy="109397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908447" y="1789962"/>
              <a:ext cx="119380" cy="109855"/>
            </a:xfrm>
            <a:custGeom>
              <a:avLst/>
              <a:gdLst/>
              <a:ahLst/>
              <a:cxnLst/>
              <a:rect l="l" t="t" r="r" b="b"/>
              <a:pathLst>
                <a:path w="119380" h="109855">
                  <a:moveTo>
                    <a:pt x="58547" y="50139"/>
                  </a:moveTo>
                  <a:lnTo>
                    <a:pt x="61569" y="9969"/>
                  </a:lnTo>
                  <a:lnTo>
                    <a:pt x="65239" y="7594"/>
                  </a:lnTo>
                  <a:lnTo>
                    <a:pt x="67678" y="6007"/>
                  </a:lnTo>
                  <a:lnTo>
                    <a:pt x="70916" y="5778"/>
                  </a:lnTo>
                  <a:lnTo>
                    <a:pt x="73596" y="4559"/>
                  </a:lnTo>
                  <a:lnTo>
                    <a:pt x="78866" y="1898"/>
                  </a:lnTo>
                  <a:lnTo>
                    <a:pt x="78752" y="1503"/>
                  </a:lnTo>
                  <a:lnTo>
                    <a:pt x="78572" y="1496"/>
                  </a:lnTo>
                  <a:lnTo>
                    <a:pt x="83642" y="0"/>
                  </a:lnTo>
                  <a:lnTo>
                    <a:pt x="92147" y="923"/>
                  </a:lnTo>
                  <a:lnTo>
                    <a:pt x="95846" y="1749"/>
                  </a:lnTo>
                  <a:lnTo>
                    <a:pt x="98879" y="4361"/>
                  </a:lnTo>
                  <a:lnTo>
                    <a:pt x="105384" y="10642"/>
                  </a:lnTo>
                  <a:lnTo>
                    <a:pt x="110401" y="15189"/>
                  </a:lnTo>
                  <a:lnTo>
                    <a:pt x="110959" y="16713"/>
                  </a:lnTo>
                  <a:lnTo>
                    <a:pt x="112077" y="18148"/>
                  </a:lnTo>
                  <a:lnTo>
                    <a:pt x="112077" y="19748"/>
                  </a:lnTo>
                  <a:lnTo>
                    <a:pt x="112077" y="26860"/>
                  </a:lnTo>
                  <a:lnTo>
                    <a:pt x="111760" y="34023"/>
                  </a:lnTo>
                  <a:lnTo>
                    <a:pt x="110401" y="41020"/>
                  </a:lnTo>
                  <a:lnTo>
                    <a:pt x="110045" y="42824"/>
                  </a:lnTo>
                  <a:lnTo>
                    <a:pt x="108343" y="44183"/>
                  </a:lnTo>
                  <a:lnTo>
                    <a:pt x="107061" y="45580"/>
                  </a:lnTo>
                  <a:lnTo>
                    <a:pt x="104406" y="48463"/>
                  </a:lnTo>
                  <a:lnTo>
                    <a:pt x="100774" y="51473"/>
                  </a:lnTo>
                  <a:lnTo>
                    <a:pt x="97015" y="53174"/>
                  </a:lnTo>
                  <a:lnTo>
                    <a:pt x="94348" y="54394"/>
                  </a:lnTo>
                  <a:lnTo>
                    <a:pt x="87807" y="55562"/>
                  </a:lnTo>
                  <a:lnTo>
                    <a:pt x="85305" y="56222"/>
                  </a:lnTo>
                  <a:lnTo>
                    <a:pt x="83616" y="56654"/>
                  </a:lnTo>
                  <a:lnTo>
                    <a:pt x="81965" y="57226"/>
                  </a:lnTo>
                  <a:lnTo>
                    <a:pt x="80289" y="57734"/>
                  </a:lnTo>
                  <a:lnTo>
                    <a:pt x="79730" y="59258"/>
                  </a:lnTo>
                  <a:lnTo>
                    <a:pt x="78270" y="60718"/>
                  </a:lnTo>
                  <a:lnTo>
                    <a:pt x="78613" y="62293"/>
                  </a:lnTo>
                  <a:lnTo>
                    <a:pt x="78930" y="63703"/>
                  </a:lnTo>
                  <a:lnTo>
                    <a:pt x="80606" y="64592"/>
                  </a:lnTo>
                  <a:lnTo>
                    <a:pt x="81965" y="65328"/>
                  </a:lnTo>
                  <a:lnTo>
                    <a:pt x="85128" y="67055"/>
                  </a:lnTo>
                  <a:lnTo>
                    <a:pt x="94996" y="68059"/>
                  </a:lnTo>
                  <a:lnTo>
                    <a:pt x="97015" y="68376"/>
                  </a:lnTo>
                  <a:lnTo>
                    <a:pt x="113182" y="75971"/>
                  </a:lnTo>
                  <a:lnTo>
                    <a:pt x="114782" y="77279"/>
                  </a:lnTo>
                  <a:lnTo>
                    <a:pt x="115417" y="79006"/>
                  </a:lnTo>
                  <a:lnTo>
                    <a:pt x="116497" y="81927"/>
                  </a:lnTo>
                  <a:lnTo>
                    <a:pt x="116357" y="85115"/>
                  </a:lnTo>
                  <a:lnTo>
                    <a:pt x="117094" y="88125"/>
                  </a:lnTo>
                  <a:lnTo>
                    <a:pt x="117475" y="89687"/>
                  </a:lnTo>
                  <a:lnTo>
                    <a:pt x="118211" y="91160"/>
                  </a:lnTo>
                  <a:lnTo>
                    <a:pt x="118757" y="92684"/>
                  </a:lnTo>
                  <a:lnTo>
                    <a:pt x="117652" y="96227"/>
                  </a:lnTo>
                  <a:lnTo>
                    <a:pt x="116586" y="99783"/>
                  </a:lnTo>
                  <a:lnTo>
                    <a:pt x="115417" y="103314"/>
                  </a:lnTo>
                  <a:lnTo>
                    <a:pt x="114909" y="104851"/>
                  </a:lnTo>
                  <a:lnTo>
                    <a:pt x="115214" y="106984"/>
                  </a:lnTo>
                  <a:lnTo>
                    <a:pt x="113741" y="107873"/>
                  </a:lnTo>
                  <a:lnTo>
                    <a:pt x="111379" y="109308"/>
                  </a:lnTo>
                  <a:lnTo>
                    <a:pt x="108165" y="108889"/>
                  </a:lnTo>
                  <a:lnTo>
                    <a:pt x="105384" y="109397"/>
                  </a:lnTo>
                  <a:lnTo>
                    <a:pt x="99250" y="108889"/>
                  </a:lnTo>
                  <a:lnTo>
                    <a:pt x="93078" y="108661"/>
                  </a:lnTo>
                  <a:lnTo>
                    <a:pt x="86982" y="107873"/>
                  </a:lnTo>
                  <a:lnTo>
                    <a:pt x="85242" y="107645"/>
                  </a:lnTo>
                  <a:lnTo>
                    <a:pt x="83210" y="107492"/>
                  </a:lnTo>
                  <a:lnTo>
                    <a:pt x="81965" y="106349"/>
                  </a:lnTo>
                  <a:lnTo>
                    <a:pt x="80721" y="105219"/>
                  </a:lnTo>
                  <a:lnTo>
                    <a:pt x="80848" y="103314"/>
                  </a:lnTo>
                  <a:lnTo>
                    <a:pt x="80289" y="101790"/>
                  </a:lnTo>
                  <a:lnTo>
                    <a:pt x="79730" y="95211"/>
                  </a:lnTo>
                  <a:lnTo>
                    <a:pt x="81381" y="88150"/>
                  </a:lnTo>
                  <a:lnTo>
                    <a:pt x="78613" y="82041"/>
                  </a:lnTo>
                  <a:lnTo>
                    <a:pt x="76022" y="76314"/>
                  </a:lnTo>
                  <a:lnTo>
                    <a:pt x="65595" y="75425"/>
                  </a:lnTo>
                  <a:lnTo>
                    <a:pt x="60223" y="74447"/>
                  </a:lnTo>
                  <a:lnTo>
                    <a:pt x="56870" y="74955"/>
                  </a:lnTo>
                  <a:lnTo>
                    <a:pt x="53213" y="74587"/>
                  </a:lnTo>
                  <a:lnTo>
                    <a:pt x="50177" y="75971"/>
                  </a:lnTo>
                  <a:lnTo>
                    <a:pt x="48387" y="76784"/>
                  </a:lnTo>
                  <a:lnTo>
                    <a:pt x="48260" y="79235"/>
                  </a:lnTo>
                  <a:lnTo>
                    <a:pt x="46837" y="80530"/>
                  </a:lnTo>
                  <a:lnTo>
                    <a:pt x="42532" y="84442"/>
                  </a:lnTo>
                  <a:lnTo>
                    <a:pt x="39446" y="83997"/>
                  </a:lnTo>
                  <a:lnTo>
                    <a:pt x="33451" y="85089"/>
                  </a:lnTo>
                  <a:lnTo>
                    <a:pt x="26736" y="84885"/>
                  </a:lnTo>
                  <a:lnTo>
                    <a:pt x="20000" y="84799"/>
                  </a:lnTo>
                  <a:lnTo>
                    <a:pt x="13301" y="84477"/>
                  </a:lnTo>
                  <a:lnTo>
                    <a:pt x="6692" y="83565"/>
                  </a:lnTo>
                  <a:lnTo>
                    <a:pt x="4737" y="83172"/>
                  </a:lnTo>
                  <a:lnTo>
                    <a:pt x="4165" y="80670"/>
                  </a:lnTo>
                  <a:lnTo>
                    <a:pt x="3352" y="79006"/>
                  </a:lnTo>
                  <a:lnTo>
                    <a:pt x="1917" y="76085"/>
                  </a:lnTo>
                  <a:lnTo>
                    <a:pt x="0" y="69888"/>
                  </a:lnTo>
                  <a:lnTo>
                    <a:pt x="1117" y="67868"/>
                  </a:lnTo>
                  <a:lnTo>
                    <a:pt x="1358" y="65176"/>
                  </a:lnTo>
                  <a:lnTo>
                    <a:pt x="3352" y="63817"/>
                  </a:lnTo>
                  <a:lnTo>
                    <a:pt x="6172" y="61887"/>
                  </a:lnTo>
                  <a:lnTo>
                    <a:pt x="9855" y="60909"/>
                  </a:lnTo>
                  <a:lnTo>
                    <a:pt x="13385" y="60769"/>
                  </a:lnTo>
                  <a:lnTo>
                    <a:pt x="53530" y="59258"/>
                  </a:lnTo>
                  <a:lnTo>
                    <a:pt x="57289" y="58115"/>
                  </a:lnTo>
                  <a:lnTo>
                    <a:pt x="62001" y="57442"/>
                  </a:lnTo>
                  <a:lnTo>
                    <a:pt x="63563" y="53174"/>
                  </a:lnTo>
                  <a:lnTo>
                    <a:pt x="64122" y="51663"/>
                  </a:lnTo>
                  <a:lnTo>
                    <a:pt x="62687" y="50050"/>
                  </a:lnTo>
                  <a:lnTo>
                    <a:pt x="61887" y="48615"/>
                  </a:lnTo>
                  <a:lnTo>
                    <a:pt x="61544" y="47980"/>
                  </a:lnTo>
                  <a:lnTo>
                    <a:pt x="58826" y="54952"/>
                  </a:lnTo>
                  <a:lnTo>
                    <a:pt x="58547" y="5013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118643" y="0"/>
                  </a:moveTo>
                  <a:lnTo>
                    <a:pt x="72464" y="6812"/>
                  </a:lnTo>
                  <a:lnTo>
                    <a:pt x="34751" y="25392"/>
                  </a:lnTo>
                  <a:lnTo>
                    <a:pt x="9324" y="52951"/>
                  </a:lnTo>
                  <a:lnTo>
                    <a:pt x="0" y="86702"/>
                  </a:lnTo>
                  <a:lnTo>
                    <a:pt x="9324" y="120454"/>
                  </a:lnTo>
                  <a:lnTo>
                    <a:pt x="34751" y="148013"/>
                  </a:lnTo>
                  <a:lnTo>
                    <a:pt x="72464" y="166593"/>
                  </a:lnTo>
                  <a:lnTo>
                    <a:pt x="118643" y="173405"/>
                  </a:lnTo>
                  <a:lnTo>
                    <a:pt x="164829" y="166593"/>
                  </a:lnTo>
                  <a:lnTo>
                    <a:pt x="202545" y="148013"/>
                  </a:lnTo>
                  <a:lnTo>
                    <a:pt x="227974" y="120454"/>
                  </a:lnTo>
                  <a:lnTo>
                    <a:pt x="237299" y="86702"/>
                  </a:lnTo>
                  <a:lnTo>
                    <a:pt x="227974" y="52951"/>
                  </a:lnTo>
                  <a:lnTo>
                    <a:pt x="202545" y="25392"/>
                  </a:lnTo>
                  <a:lnTo>
                    <a:pt x="164829" y="6812"/>
                  </a:lnTo>
                  <a:lnTo>
                    <a:pt x="11864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0" y="86702"/>
                  </a:moveTo>
                  <a:lnTo>
                    <a:pt x="9324" y="52951"/>
                  </a:lnTo>
                  <a:lnTo>
                    <a:pt x="34751" y="25392"/>
                  </a:lnTo>
                  <a:lnTo>
                    <a:pt x="72464" y="6812"/>
                  </a:lnTo>
                  <a:lnTo>
                    <a:pt x="118643" y="0"/>
                  </a:lnTo>
                  <a:lnTo>
                    <a:pt x="164829" y="6812"/>
                  </a:lnTo>
                  <a:lnTo>
                    <a:pt x="202545" y="25392"/>
                  </a:lnTo>
                  <a:lnTo>
                    <a:pt x="227974" y="52951"/>
                  </a:lnTo>
                  <a:lnTo>
                    <a:pt x="237299" y="86702"/>
                  </a:lnTo>
                  <a:lnTo>
                    <a:pt x="227974" y="120454"/>
                  </a:lnTo>
                  <a:lnTo>
                    <a:pt x="202545" y="148013"/>
                  </a:lnTo>
                  <a:lnTo>
                    <a:pt x="164829" y="166593"/>
                  </a:lnTo>
                  <a:lnTo>
                    <a:pt x="118643" y="173405"/>
                  </a:lnTo>
                  <a:lnTo>
                    <a:pt x="72464" y="166593"/>
                  </a:lnTo>
                  <a:lnTo>
                    <a:pt x="34751" y="148013"/>
                  </a:lnTo>
                  <a:lnTo>
                    <a:pt x="9324" y="120454"/>
                  </a:lnTo>
                  <a:lnTo>
                    <a:pt x="0" y="8670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73019" y="1948942"/>
              <a:ext cx="23736" cy="21234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873024" y="1948939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754376" y="1930069"/>
              <a:ext cx="142379" cy="8949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754383" y="1930063"/>
              <a:ext cx="142875" cy="89535"/>
            </a:xfrm>
            <a:custGeom>
              <a:avLst/>
              <a:gdLst/>
              <a:ahLst/>
              <a:cxnLst/>
              <a:rect l="l" t="t" r="r" b="b"/>
              <a:pathLst>
                <a:path w="142875" h="89535">
                  <a:moveTo>
                    <a:pt x="77584" y="0"/>
                  </a:moveTo>
                  <a:lnTo>
                    <a:pt x="67271" y="2260"/>
                  </a:lnTo>
                  <a:lnTo>
                    <a:pt x="67614" y="2362"/>
                  </a:lnTo>
                  <a:lnTo>
                    <a:pt x="55994" y="4064"/>
                  </a:lnTo>
                  <a:lnTo>
                    <a:pt x="45037" y="5564"/>
                  </a:lnTo>
                  <a:lnTo>
                    <a:pt x="41473" y="5956"/>
                  </a:lnTo>
                  <a:lnTo>
                    <a:pt x="38997" y="6414"/>
                  </a:lnTo>
                  <a:lnTo>
                    <a:pt x="31305" y="8115"/>
                  </a:lnTo>
                  <a:lnTo>
                    <a:pt x="28219" y="9474"/>
                  </a:lnTo>
                  <a:lnTo>
                    <a:pt x="24904" y="10617"/>
                  </a:lnTo>
                  <a:lnTo>
                    <a:pt x="22047" y="12179"/>
                  </a:lnTo>
                  <a:lnTo>
                    <a:pt x="13144" y="17056"/>
                  </a:lnTo>
                  <a:lnTo>
                    <a:pt x="12700" y="18364"/>
                  </a:lnTo>
                  <a:lnTo>
                    <a:pt x="6629" y="24358"/>
                  </a:lnTo>
                  <a:lnTo>
                    <a:pt x="4572" y="28409"/>
                  </a:lnTo>
                  <a:lnTo>
                    <a:pt x="0" y="32258"/>
                  </a:lnTo>
                  <a:lnTo>
                    <a:pt x="457" y="36537"/>
                  </a:lnTo>
                  <a:lnTo>
                    <a:pt x="932" y="43664"/>
                  </a:lnTo>
                  <a:lnTo>
                    <a:pt x="1209" y="50814"/>
                  </a:lnTo>
                  <a:lnTo>
                    <a:pt x="1882" y="57928"/>
                  </a:lnTo>
                  <a:lnTo>
                    <a:pt x="28219" y="79159"/>
                  </a:lnTo>
                  <a:lnTo>
                    <a:pt x="31369" y="80441"/>
                  </a:lnTo>
                  <a:lnTo>
                    <a:pt x="34163" y="82118"/>
                  </a:lnTo>
                  <a:lnTo>
                    <a:pt x="37477" y="83210"/>
                  </a:lnTo>
                  <a:lnTo>
                    <a:pt x="40386" y="84175"/>
                  </a:lnTo>
                  <a:lnTo>
                    <a:pt x="83756" y="89306"/>
                  </a:lnTo>
                  <a:lnTo>
                    <a:pt x="101903" y="89134"/>
                  </a:lnTo>
                  <a:lnTo>
                    <a:pt x="113382" y="89492"/>
                  </a:lnTo>
                  <a:lnTo>
                    <a:pt x="121618" y="88233"/>
                  </a:lnTo>
                  <a:lnTo>
                    <a:pt x="130035" y="83210"/>
                  </a:lnTo>
                  <a:lnTo>
                    <a:pt x="133324" y="80619"/>
                  </a:lnTo>
                  <a:lnTo>
                    <a:pt x="136194" y="77800"/>
                  </a:lnTo>
                  <a:lnTo>
                    <a:pt x="139280" y="75095"/>
                  </a:lnTo>
                  <a:lnTo>
                    <a:pt x="140309" y="73063"/>
                  </a:lnTo>
                  <a:lnTo>
                    <a:pt x="142367" y="71145"/>
                  </a:lnTo>
                  <a:lnTo>
                    <a:pt x="142367" y="69011"/>
                  </a:lnTo>
                  <a:lnTo>
                    <a:pt x="142367" y="64884"/>
                  </a:lnTo>
                  <a:lnTo>
                    <a:pt x="142087" y="60502"/>
                  </a:lnTo>
                  <a:lnTo>
                    <a:pt x="139280" y="56832"/>
                  </a:lnTo>
                  <a:lnTo>
                    <a:pt x="137629" y="54648"/>
                  </a:lnTo>
                  <a:lnTo>
                    <a:pt x="133438" y="53733"/>
                  </a:lnTo>
                  <a:lnTo>
                    <a:pt x="130035" y="52768"/>
                  </a:lnTo>
                  <a:lnTo>
                    <a:pt x="118869" y="50869"/>
                  </a:lnTo>
                  <a:lnTo>
                    <a:pt x="104662" y="49688"/>
                  </a:lnTo>
                  <a:lnTo>
                    <a:pt x="91571" y="49032"/>
                  </a:lnTo>
                  <a:lnTo>
                    <a:pt x="83756" y="48704"/>
                  </a:lnTo>
                  <a:lnTo>
                    <a:pt x="84968" y="42355"/>
                  </a:lnTo>
                  <a:lnTo>
                    <a:pt x="102260" y="29095"/>
                  </a:lnTo>
                  <a:lnTo>
                    <a:pt x="105346" y="28409"/>
                  </a:lnTo>
                  <a:lnTo>
                    <a:pt x="108470" y="25336"/>
                  </a:lnTo>
                  <a:lnTo>
                    <a:pt x="114604" y="20434"/>
                  </a:lnTo>
                  <a:lnTo>
                    <a:pt x="114604" y="16230"/>
                  </a:lnTo>
                  <a:lnTo>
                    <a:pt x="114604" y="14097"/>
                  </a:lnTo>
                  <a:lnTo>
                    <a:pt x="114160" y="11391"/>
                  </a:lnTo>
                  <a:lnTo>
                    <a:pt x="111518" y="10147"/>
                  </a:lnTo>
                  <a:lnTo>
                    <a:pt x="106222" y="7658"/>
                  </a:lnTo>
                  <a:lnTo>
                    <a:pt x="99174" y="7442"/>
                  </a:lnTo>
                  <a:lnTo>
                    <a:pt x="93014" y="6083"/>
                  </a:lnTo>
                  <a:lnTo>
                    <a:pt x="89928" y="5410"/>
                  </a:lnTo>
                  <a:lnTo>
                    <a:pt x="86461" y="5245"/>
                  </a:lnTo>
                  <a:lnTo>
                    <a:pt x="83756" y="4064"/>
                  </a:lnTo>
                  <a:lnTo>
                    <a:pt x="77584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01836" y="1930069"/>
              <a:ext cx="23723" cy="21221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801835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49295" y="2024430"/>
              <a:ext cx="23723" cy="2124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849294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78112" y="2024430"/>
              <a:ext cx="23723" cy="2124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778107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30652" y="1967814"/>
              <a:ext cx="23723" cy="2123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730648" y="1967814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54376" y="1986686"/>
              <a:ext cx="23736" cy="21234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754377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778112" y="1930069"/>
              <a:ext cx="23723" cy="21221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778107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96755" y="1986686"/>
              <a:ext cx="23723" cy="21234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896754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01836" y="2024430"/>
              <a:ext cx="23723" cy="21247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801835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73019" y="1986686"/>
              <a:ext cx="23736" cy="21234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870344" y="1455757"/>
              <a:ext cx="1088316" cy="63225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266592" y="1503362"/>
              <a:ext cx="162255" cy="149948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63915" y="1500680"/>
              <a:ext cx="167614" cy="155321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150660" y="0"/>
                  </a:moveTo>
                  <a:lnTo>
                    <a:pt x="103038" y="5687"/>
                  </a:lnTo>
                  <a:lnTo>
                    <a:pt x="61680" y="21526"/>
                  </a:lnTo>
                  <a:lnTo>
                    <a:pt x="29067" y="45679"/>
                  </a:lnTo>
                  <a:lnTo>
                    <a:pt x="0" y="111582"/>
                  </a:lnTo>
                  <a:lnTo>
                    <a:pt x="7680" y="146853"/>
                  </a:lnTo>
                  <a:lnTo>
                    <a:pt x="29067" y="177484"/>
                  </a:lnTo>
                  <a:lnTo>
                    <a:pt x="61680" y="201637"/>
                  </a:lnTo>
                  <a:lnTo>
                    <a:pt x="103038" y="217476"/>
                  </a:lnTo>
                  <a:lnTo>
                    <a:pt x="150660" y="223164"/>
                  </a:lnTo>
                  <a:lnTo>
                    <a:pt x="198282" y="217476"/>
                  </a:lnTo>
                  <a:lnTo>
                    <a:pt x="239643" y="201637"/>
                  </a:lnTo>
                  <a:lnTo>
                    <a:pt x="272260" y="177484"/>
                  </a:lnTo>
                  <a:lnTo>
                    <a:pt x="293651" y="146853"/>
                  </a:lnTo>
                  <a:lnTo>
                    <a:pt x="301332" y="111582"/>
                  </a:lnTo>
                  <a:lnTo>
                    <a:pt x="293651" y="76310"/>
                  </a:lnTo>
                  <a:lnTo>
                    <a:pt x="272260" y="45679"/>
                  </a:lnTo>
                  <a:lnTo>
                    <a:pt x="239643" y="21526"/>
                  </a:lnTo>
                  <a:lnTo>
                    <a:pt x="198282" y="5687"/>
                  </a:lnTo>
                  <a:lnTo>
                    <a:pt x="15066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0" y="111582"/>
                  </a:moveTo>
                  <a:lnTo>
                    <a:pt x="29067" y="45685"/>
                  </a:lnTo>
                  <a:lnTo>
                    <a:pt x="61680" y="21530"/>
                  </a:lnTo>
                  <a:lnTo>
                    <a:pt x="103038" y="5688"/>
                  </a:lnTo>
                  <a:lnTo>
                    <a:pt x="150660" y="0"/>
                  </a:lnTo>
                  <a:lnTo>
                    <a:pt x="198282" y="5688"/>
                  </a:lnTo>
                  <a:lnTo>
                    <a:pt x="239643" y="21530"/>
                  </a:lnTo>
                  <a:lnTo>
                    <a:pt x="272260" y="45685"/>
                  </a:lnTo>
                  <a:lnTo>
                    <a:pt x="293651" y="76315"/>
                  </a:lnTo>
                  <a:lnTo>
                    <a:pt x="301332" y="111582"/>
                  </a:lnTo>
                  <a:lnTo>
                    <a:pt x="293651" y="146853"/>
                  </a:lnTo>
                  <a:lnTo>
                    <a:pt x="272260" y="177484"/>
                  </a:lnTo>
                  <a:lnTo>
                    <a:pt x="239643" y="201637"/>
                  </a:lnTo>
                  <a:lnTo>
                    <a:pt x="198282" y="217476"/>
                  </a:lnTo>
                  <a:lnTo>
                    <a:pt x="150660" y="223164"/>
                  </a:lnTo>
                  <a:lnTo>
                    <a:pt x="103038" y="217476"/>
                  </a:lnTo>
                  <a:lnTo>
                    <a:pt x="61680" y="201637"/>
                  </a:lnTo>
                  <a:lnTo>
                    <a:pt x="29067" y="177484"/>
                  </a:lnTo>
                  <a:lnTo>
                    <a:pt x="7680" y="146853"/>
                  </a:lnTo>
                  <a:lnTo>
                    <a:pt x="0" y="11158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093008" y="1504772"/>
              <a:ext cx="180809" cy="14878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090341" y="1502100"/>
              <a:ext cx="186156" cy="15413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118656" y="0"/>
                  </a:moveTo>
                  <a:lnTo>
                    <a:pt x="72469" y="7073"/>
                  </a:lnTo>
                  <a:lnTo>
                    <a:pt x="34753" y="26362"/>
                  </a:lnTo>
                  <a:lnTo>
                    <a:pt x="9324" y="54971"/>
                  </a:lnTo>
                  <a:lnTo>
                    <a:pt x="0" y="90004"/>
                  </a:lnTo>
                  <a:lnTo>
                    <a:pt x="9324" y="125038"/>
                  </a:lnTo>
                  <a:lnTo>
                    <a:pt x="34753" y="153647"/>
                  </a:lnTo>
                  <a:lnTo>
                    <a:pt x="72469" y="172936"/>
                  </a:lnTo>
                  <a:lnTo>
                    <a:pt x="118656" y="180009"/>
                  </a:lnTo>
                  <a:lnTo>
                    <a:pt x="164842" y="172936"/>
                  </a:lnTo>
                  <a:lnTo>
                    <a:pt x="202558" y="153647"/>
                  </a:lnTo>
                  <a:lnTo>
                    <a:pt x="227987" y="125038"/>
                  </a:lnTo>
                  <a:lnTo>
                    <a:pt x="237312" y="90004"/>
                  </a:lnTo>
                  <a:lnTo>
                    <a:pt x="227987" y="54971"/>
                  </a:lnTo>
                  <a:lnTo>
                    <a:pt x="202558" y="26362"/>
                  </a:lnTo>
                  <a:lnTo>
                    <a:pt x="164842" y="7073"/>
                  </a:lnTo>
                  <a:lnTo>
                    <a:pt x="118656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0" y="90004"/>
                  </a:moveTo>
                  <a:lnTo>
                    <a:pt x="9324" y="54971"/>
                  </a:lnTo>
                  <a:lnTo>
                    <a:pt x="34753" y="26362"/>
                  </a:lnTo>
                  <a:lnTo>
                    <a:pt x="72469" y="7073"/>
                  </a:lnTo>
                  <a:lnTo>
                    <a:pt x="118656" y="0"/>
                  </a:lnTo>
                  <a:lnTo>
                    <a:pt x="164842" y="7073"/>
                  </a:lnTo>
                  <a:lnTo>
                    <a:pt x="202558" y="26362"/>
                  </a:lnTo>
                  <a:lnTo>
                    <a:pt x="227987" y="54971"/>
                  </a:lnTo>
                  <a:lnTo>
                    <a:pt x="237312" y="90004"/>
                  </a:lnTo>
                  <a:lnTo>
                    <a:pt x="227987" y="125038"/>
                  </a:lnTo>
                  <a:lnTo>
                    <a:pt x="202558" y="153647"/>
                  </a:lnTo>
                  <a:lnTo>
                    <a:pt x="164842" y="172936"/>
                  </a:lnTo>
                  <a:lnTo>
                    <a:pt x="118656" y="180009"/>
                  </a:lnTo>
                  <a:lnTo>
                    <a:pt x="72469" y="172936"/>
                  </a:lnTo>
                  <a:lnTo>
                    <a:pt x="34753" y="153647"/>
                  </a:lnTo>
                  <a:lnTo>
                    <a:pt x="9324" y="125038"/>
                  </a:lnTo>
                  <a:lnTo>
                    <a:pt x="0" y="9000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6" name="object 7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417659" y="1607743"/>
              <a:ext cx="149275" cy="120014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3417665" y="1607738"/>
              <a:ext cx="149860" cy="120014"/>
            </a:xfrm>
            <a:custGeom>
              <a:avLst/>
              <a:gdLst/>
              <a:ahLst/>
              <a:cxnLst/>
              <a:rect l="l" t="t" r="r" b="b"/>
              <a:pathLst>
                <a:path w="149860" h="120014">
                  <a:moveTo>
                    <a:pt x="0" y="60007"/>
                  </a:moveTo>
                  <a:lnTo>
                    <a:pt x="5865" y="36652"/>
                  </a:lnTo>
                  <a:lnTo>
                    <a:pt x="21859" y="17578"/>
                  </a:lnTo>
                  <a:lnTo>
                    <a:pt x="45584" y="4716"/>
                  </a:lnTo>
                  <a:lnTo>
                    <a:pt x="74637" y="0"/>
                  </a:lnTo>
                  <a:lnTo>
                    <a:pt x="103686" y="4716"/>
                  </a:lnTo>
                  <a:lnTo>
                    <a:pt x="127411" y="17578"/>
                  </a:lnTo>
                  <a:lnTo>
                    <a:pt x="143408" y="36652"/>
                  </a:lnTo>
                  <a:lnTo>
                    <a:pt x="149275" y="60007"/>
                  </a:lnTo>
                  <a:lnTo>
                    <a:pt x="143408" y="83362"/>
                  </a:lnTo>
                  <a:lnTo>
                    <a:pt x="127411" y="102436"/>
                  </a:lnTo>
                  <a:lnTo>
                    <a:pt x="103686" y="115298"/>
                  </a:lnTo>
                  <a:lnTo>
                    <a:pt x="74637" y="120015"/>
                  </a:lnTo>
                  <a:lnTo>
                    <a:pt x="45584" y="115298"/>
                  </a:lnTo>
                  <a:lnTo>
                    <a:pt x="21859" y="102436"/>
                  </a:lnTo>
                  <a:lnTo>
                    <a:pt x="5865" y="83362"/>
                  </a:lnTo>
                  <a:lnTo>
                    <a:pt x="0" y="6000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8" name="object 7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47822" y="1589011"/>
              <a:ext cx="308381" cy="21974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2847816" y="1589016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33788" y="1625790"/>
              <a:ext cx="199415" cy="14649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31102" y="1623112"/>
              <a:ext cx="204774" cy="151866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340125" y="2322537"/>
              <a:ext cx="308381" cy="21974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3340119" y="2322540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426079" y="2359317"/>
              <a:ext cx="199428" cy="14650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23406" y="2356636"/>
              <a:ext cx="204774" cy="151866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253600" y="2072157"/>
              <a:ext cx="150860" cy="204018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280805" y="2082406"/>
              <a:ext cx="96443" cy="157162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229597" y="3373424"/>
              <a:ext cx="149146" cy="20572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256696" y="3383417"/>
              <a:ext cx="95542" cy="158051"/>
            </a:xfrm>
            <a:prstGeom prst="rect">
              <a:avLst/>
            </a:prstGeom>
          </p:spPr>
        </p:pic>
      </p:grpSp>
      <p:sp>
        <p:nvSpPr>
          <p:cNvPr id="90" name="object 90"/>
          <p:cNvSpPr txBox="1"/>
          <p:nvPr/>
        </p:nvSpPr>
        <p:spPr>
          <a:xfrm>
            <a:off x="2388770" y="1226350"/>
            <a:ext cx="1968612" cy="2723966"/>
          </a:xfrm>
          <a:prstGeom prst="rect">
            <a:avLst/>
          </a:prstGeom>
          <a:ln w="5359">
            <a:solidFill>
              <a:srgbClr val="04357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799">
              <a:latin typeface="Times New Roman"/>
              <a:cs typeface="Times New Roman"/>
            </a:endParaRPr>
          </a:p>
          <a:p>
            <a:pPr marL="447138">
              <a:spcBef>
                <a:spcPts val="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Sorting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749">
              <a:latin typeface="Arial"/>
              <a:cs typeface="Arial"/>
            </a:endParaRPr>
          </a:p>
          <a:p>
            <a:pPr marL="1289406"/>
            <a:r>
              <a:rPr sz="749" b="1" spc="20" dirty="0">
                <a:latin typeface="Arial"/>
                <a:cs typeface="Arial"/>
              </a:rPr>
              <a:t>LSC</a:t>
            </a:r>
            <a:endParaRPr sz="749">
              <a:latin typeface="Arial"/>
              <a:cs typeface="Arial"/>
            </a:endParaRPr>
          </a:p>
          <a:p>
            <a:pPr marL="610771">
              <a:spcBef>
                <a:spcPts val="614"/>
              </a:spcBef>
            </a:pPr>
            <a:r>
              <a:rPr sz="749" b="1" spc="15" dirty="0">
                <a:latin typeface="Arial"/>
                <a:cs typeface="Arial"/>
              </a:rPr>
              <a:t>CD34</a:t>
            </a:r>
            <a:r>
              <a:rPr sz="749" b="1" spc="22" baseline="27777" dirty="0">
                <a:latin typeface="Arial"/>
                <a:cs typeface="Arial"/>
              </a:rPr>
              <a:t>+</a:t>
            </a:r>
            <a:r>
              <a:rPr sz="749" b="1" spc="15" dirty="0">
                <a:latin typeface="Arial"/>
                <a:cs typeface="Arial"/>
              </a:rPr>
              <a:t>CD38</a:t>
            </a:r>
            <a:r>
              <a:rPr sz="749" b="1" spc="22" baseline="27777" dirty="0">
                <a:latin typeface="Arial"/>
                <a:cs typeface="Arial"/>
              </a:rPr>
              <a:t>-</a:t>
            </a:r>
            <a:endParaRPr sz="749" baseline="27777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endParaRPr sz="1199">
              <a:latin typeface="Arial"/>
              <a:cs typeface="Arial"/>
            </a:endParaRPr>
          </a:p>
          <a:p>
            <a:pPr marL="466798"/>
            <a:r>
              <a:rPr sz="649" b="1" spc="10" dirty="0">
                <a:latin typeface="Arial"/>
                <a:cs typeface="Arial"/>
              </a:rPr>
              <a:t>NOD/SCID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749">
              <a:latin typeface="Arial"/>
              <a:cs typeface="Arial"/>
            </a:endParaRPr>
          </a:p>
          <a:p>
            <a:pPr marR="253695" algn="ctr"/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2341805" y="4083792"/>
            <a:ext cx="2115751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Lapidot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-35" dirty="0">
                <a:latin typeface="Arial"/>
                <a:cs typeface="Arial"/>
              </a:rPr>
              <a:t>T.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Nat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1994,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Bonnet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D,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Nat</a:t>
            </a:r>
            <a:r>
              <a:rPr sz="749" b="1" spc="5" dirty="0">
                <a:latin typeface="Arial"/>
                <a:cs typeface="Arial"/>
              </a:rPr>
              <a:t> </a:t>
            </a:r>
            <a:r>
              <a:rPr sz="749" b="1" spc="20" dirty="0">
                <a:latin typeface="Arial"/>
                <a:cs typeface="Arial"/>
              </a:rPr>
              <a:t>Med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1997</a:t>
            </a:r>
            <a:endParaRPr sz="749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221196" y="678490"/>
            <a:ext cx="250516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"/>
                <a:cs typeface="Arial"/>
              </a:rPr>
              <a:t>CARACTERIZACIÓN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DE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LA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LSC</a:t>
            </a:r>
            <a:r>
              <a:rPr sz="999" b="1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EN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2195276" y="644519"/>
            <a:ext cx="4808641" cy="305693"/>
            <a:chOff x="2192346" y="645314"/>
            <a:chExt cx="4814570" cy="306070"/>
          </a:xfrm>
        </p:grpSpPr>
        <p:pic>
          <p:nvPicPr>
            <p:cNvPr id="94" name="object 9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192346" y="882332"/>
              <a:ext cx="4814167" cy="68575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216420" y="904618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221609" y="645314"/>
              <a:ext cx="446166" cy="221409"/>
            </a:xfrm>
            <a:prstGeom prst="rect">
              <a:avLst/>
            </a:prstGeom>
          </p:spPr>
        </p:pic>
      </p:grpSp>
      <p:grpSp>
        <p:nvGrpSpPr>
          <p:cNvPr id="97" name="object 97"/>
          <p:cNvGrpSpPr/>
          <p:nvPr/>
        </p:nvGrpSpPr>
        <p:grpSpPr>
          <a:xfrm>
            <a:off x="4717553" y="1189463"/>
            <a:ext cx="2054866" cy="2827344"/>
            <a:chOff x="4717732" y="1190930"/>
            <a:chExt cx="2057400" cy="2830830"/>
          </a:xfrm>
        </p:grpSpPr>
        <p:pic>
          <p:nvPicPr>
            <p:cNvPr id="98" name="object 9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717732" y="1190930"/>
              <a:ext cx="2057332" cy="2830550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4743450" y="1203756"/>
              <a:ext cx="2005964" cy="2779395"/>
            </a:xfrm>
            <a:custGeom>
              <a:avLst/>
              <a:gdLst/>
              <a:ahLst/>
              <a:cxnLst/>
              <a:rect l="l" t="t" r="r" b="b"/>
              <a:pathLst>
                <a:path w="2005965" h="2779395">
                  <a:moveTo>
                    <a:pt x="2005545" y="0"/>
                  </a:moveTo>
                  <a:lnTo>
                    <a:pt x="0" y="0"/>
                  </a:lnTo>
                  <a:lnTo>
                    <a:pt x="0" y="2778836"/>
                  </a:lnTo>
                  <a:lnTo>
                    <a:pt x="2005545" y="2778836"/>
                  </a:lnTo>
                  <a:lnTo>
                    <a:pt x="200554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743444" y="1203754"/>
              <a:ext cx="2005964" cy="2779395"/>
            </a:xfrm>
            <a:custGeom>
              <a:avLst/>
              <a:gdLst/>
              <a:ahLst/>
              <a:cxnLst/>
              <a:rect l="l" t="t" r="r" b="b"/>
              <a:pathLst>
                <a:path w="2005965" h="2779395">
                  <a:moveTo>
                    <a:pt x="0" y="0"/>
                  </a:moveTo>
                  <a:lnTo>
                    <a:pt x="2005545" y="0"/>
                  </a:lnTo>
                  <a:lnTo>
                    <a:pt x="2005545" y="2778836"/>
                  </a:lnTo>
                  <a:lnTo>
                    <a:pt x="0" y="2778836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0435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1" name="object 101"/>
          <p:cNvSpPr txBox="1"/>
          <p:nvPr/>
        </p:nvSpPr>
        <p:spPr>
          <a:xfrm>
            <a:off x="6327993" y="3667373"/>
            <a:ext cx="10718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CLP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5469011" y="3348805"/>
            <a:ext cx="1012845" cy="323451"/>
            <a:chOff x="5470117" y="3352934"/>
            <a:chExt cx="1014094" cy="323850"/>
          </a:xfrm>
        </p:grpSpPr>
        <p:sp>
          <p:nvSpPr>
            <p:cNvPr id="103" name="object 103"/>
            <p:cNvSpPr/>
            <p:nvPr/>
          </p:nvSpPr>
          <p:spPr>
            <a:xfrm>
              <a:off x="6207204" y="3365355"/>
              <a:ext cx="274320" cy="297180"/>
            </a:xfrm>
            <a:custGeom>
              <a:avLst/>
              <a:gdLst/>
              <a:ahLst/>
              <a:cxnLst/>
              <a:rect l="l" t="t" r="r" b="b"/>
              <a:pathLst>
                <a:path w="274320" h="297179">
                  <a:moveTo>
                    <a:pt x="137033" y="0"/>
                  </a:moveTo>
                  <a:lnTo>
                    <a:pt x="93720" y="7561"/>
                  </a:lnTo>
                  <a:lnTo>
                    <a:pt x="56103" y="28619"/>
                  </a:lnTo>
                  <a:lnTo>
                    <a:pt x="26439" y="60728"/>
                  </a:lnTo>
                  <a:lnTo>
                    <a:pt x="6986" y="101448"/>
                  </a:lnTo>
                  <a:lnTo>
                    <a:pt x="0" y="148336"/>
                  </a:lnTo>
                  <a:lnTo>
                    <a:pt x="6986" y="195223"/>
                  </a:lnTo>
                  <a:lnTo>
                    <a:pt x="26439" y="235943"/>
                  </a:lnTo>
                  <a:lnTo>
                    <a:pt x="56103" y="268052"/>
                  </a:lnTo>
                  <a:lnTo>
                    <a:pt x="93720" y="289110"/>
                  </a:lnTo>
                  <a:lnTo>
                    <a:pt x="137033" y="296672"/>
                  </a:lnTo>
                  <a:lnTo>
                    <a:pt x="180343" y="289110"/>
                  </a:lnTo>
                  <a:lnTo>
                    <a:pt x="217957" y="268052"/>
                  </a:lnTo>
                  <a:lnTo>
                    <a:pt x="247617" y="235943"/>
                  </a:lnTo>
                  <a:lnTo>
                    <a:pt x="267068" y="195223"/>
                  </a:lnTo>
                  <a:lnTo>
                    <a:pt x="274053" y="148336"/>
                  </a:lnTo>
                  <a:lnTo>
                    <a:pt x="267068" y="101448"/>
                  </a:lnTo>
                  <a:lnTo>
                    <a:pt x="247617" y="60728"/>
                  </a:lnTo>
                  <a:lnTo>
                    <a:pt x="217957" y="28619"/>
                  </a:lnTo>
                  <a:lnTo>
                    <a:pt x="180343" y="7561"/>
                  </a:lnTo>
                  <a:lnTo>
                    <a:pt x="137033" y="0"/>
                  </a:lnTo>
                  <a:close/>
                </a:path>
              </a:pathLst>
            </a:custGeom>
            <a:solidFill>
              <a:srgbClr val="20386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207204" y="3365355"/>
              <a:ext cx="274320" cy="297180"/>
            </a:xfrm>
            <a:custGeom>
              <a:avLst/>
              <a:gdLst/>
              <a:ahLst/>
              <a:cxnLst/>
              <a:rect l="l" t="t" r="r" b="b"/>
              <a:pathLst>
                <a:path w="274320" h="297179">
                  <a:moveTo>
                    <a:pt x="0" y="148336"/>
                  </a:moveTo>
                  <a:lnTo>
                    <a:pt x="6986" y="101448"/>
                  </a:lnTo>
                  <a:lnTo>
                    <a:pt x="26439" y="60728"/>
                  </a:lnTo>
                  <a:lnTo>
                    <a:pt x="56103" y="28619"/>
                  </a:lnTo>
                  <a:lnTo>
                    <a:pt x="93720" y="7561"/>
                  </a:lnTo>
                  <a:lnTo>
                    <a:pt x="137033" y="0"/>
                  </a:lnTo>
                  <a:lnTo>
                    <a:pt x="180343" y="7561"/>
                  </a:lnTo>
                  <a:lnTo>
                    <a:pt x="217957" y="28619"/>
                  </a:lnTo>
                  <a:lnTo>
                    <a:pt x="247617" y="60728"/>
                  </a:lnTo>
                  <a:lnTo>
                    <a:pt x="267068" y="101448"/>
                  </a:lnTo>
                  <a:lnTo>
                    <a:pt x="274053" y="148336"/>
                  </a:lnTo>
                  <a:lnTo>
                    <a:pt x="267068" y="195223"/>
                  </a:lnTo>
                  <a:lnTo>
                    <a:pt x="247617" y="235943"/>
                  </a:lnTo>
                  <a:lnTo>
                    <a:pt x="217957" y="268052"/>
                  </a:lnTo>
                  <a:lnTo>
                    <a:pt x="180343" y="289110"/>
                  </a:lnTo>
                  <a:lnTo>
                    <a:pt x="137033" y="296672"/>
                  </a:lnTo>
                  <a:lnTo>
                    <a:pt x="93720" y="289110"/>
                  </a:lnTo>
                  <a:lnTo>
                    <a:pt x="56103" y="268052"/>
                  </a:lnTo>
                  <a:lnTo>
                    <a:pt x="26439" y="235943"/>
                  </a:lnTo>
                  <a:lnTo>
                    <a:pt x="6986" y="195223"/>
                  </a:lnTo>
                  <a:lnTo>
                    <a:pt x="0" y="14833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5" name="object 10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289052" y="3444189"/>
              <a:ext cx="154965" cy="206908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286374" y="3441508"/>
              <a:ext cx="160324" cy="212267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472976" y="3355784"/>
              <a:ext cx="282384" cy="317665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5472974" y="3355791"/>
              <a:ext cx="282575" cy="318135"/>
            </a:xfrm>
            <a:custGeom>
              <a:avLst/>
              <a:gdLst/>
              <a:ahLst/>
              <a:cxnLst/>
              <a:rect l="l" t="t" r="r" b="b"/>
              <a:pathLst>
                <a:path w="282575" h="318135">
                  <a:moveTo>
                    <a:pt x="0" y="158826"/>
                  </a:moveTo>
                  <a:lnTo>
                    <a:pt x="7197" y="108624"/>
                  </a:lnTo>
                  <a:lnTo>
                    <a:pt x="27239" y="65024"/>
                  </a:lnTo>
                  <a:lnTo>
                    <a:pt x="57801" y="30643"/>
                  </a:lnTo>
                  <a:lnTo>
                    <a:pt x="96559" y="8096"/>
                  </a:lnTo>
                  <a:lnTo>
                    <a:pt x="141185" y="0"/>
                  </a:lnTo>
                  <a:lnTo>
                    <a:pt x="185814" y="8096"/>
                  </a:lnTo>
                  <a:lnTo>
                    <a:pt x="224574" y="30643"/>
                  </a:lnTo>
                  <a:lnTo>
                    <a:pt x="255140" y="65024"/>
                  </a:lnTo>
                  <a:lnTo>
                    <a:pt x="275185" y="108624"/>
                  </a:lnTo>
                  <a:lnTo>
                    <a:pt x="282384" y="158826"/>
                  </a:lnTo>
                  <a:lnTo>
                    <a:pt x="275185" y="209028"/>
                  </a:lnTo>
                  <a:lnTo>
                    <a:pt x="255140" y="252627"/>
                  </a:lnTo>
                  <a:lnTo>
                    <a:pt x="224574" y="287008"/>
                  </a:lnTo>
                  <a:lnTo>
                    <a:pt x="185814" y="309555"/>
                  </a:lnTo>
                  <a:lnTo>
                    <a:pt x="141185" y="317652"/>
                  </a:lnTo>
                  <a:lnTo>
                    <a:pt x="96559" y="309555"/>
                  </a:lnTo>
                  <a:lnTo>
                    <a:pt x="57801" y="287008"/>
                  </a:lnTo>
                  <a:lnTo>
                    <a:pt x="27239" y="252627"/>
                  </a:lnTo>
                  <a:lnTo>
                    <a:pt x="7197" y="209028"/>
                  </a:lnTo>
                  <a:lnTo>
                    <a:pt x="0" y="15882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9" name="object 10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514906" y="3430695"/>
              <a:ext cx="145630" cy="212572"/>
            </a:xfrm>
            <a:prstGeom prst="rect">
              <a:avLst/>
            </a:prstGeom>
          </p:spPr>
        </p:pic>
      </p:grpSp>
      <p:sp>
        <p:nvSpPr>
          <p:cNvPr id="110" name="object 110"/>
          <p:cNvSpPr txBox="1"/>
          <p:nvPr/>
        </p:nvSpPr>
        <p:spPr>
          <a:xfrm>
            <a:off x="5279277" y="3191344"/>
            <a:ext cx="136991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C</a:t>
            </a:r>
            <a:r>
              <a:rPr sz="499" b="1" dirty="0">
                <a:latin typeface="Calibri"/>
                <a:cs typeface="Calibri"/>
              </a:rPr>
              <a:t>MP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909672" y="3681089"/>
            <a:ext cx="14460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dirty="0">
                <a:latin typeface="Calibri"/>
                <a:cs typeface="Calibri"/>
              </a:rPr>
              <a:t>GMP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569002" y="3652001"/>
            <a:ext cx="134454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5" dirty="0">
                <a:latin typeface="Calibri"/>
                <a:cs typeface="Calibri"/>
              </a:rPr>
              <a:t>M</a:t>
            </a:r>
            <a:r>
              <a:rPr sz="499" b="1" spc="-5" dirty="0">
                <a:latin typeface="Calibri"/>
                <a:cs typeface="Calibri"/>
              </a:rPr>
              <a:t>EP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4865553" y="1493694"/>
            <a:ext cx="1175206" cy="2191857"/>
            <a:chOff x="4865915" y="1495536"/>
            <a:chExt cx="1176655" cy="2194560"/>
          </a:xfrm>
        </p:grpSpPr>
        <p:pic>
          <p:nvPicPr>
            <p:cNvPr id="114" name="object 11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868774" y="3376815"/>
              <a:ext cx="283337" cy="310413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868772" y="3376810"/>
              <a:ext cx="283845" cy="310515"/>
            </a:xfrm>
            <a:custGeom>
              <a:avLst/>
              <a:gdLst/>
              <a:ahLst/>
              <a:cxnLst/>
              <a:rect l="l" t="t" r="r" b="b"/>
              <a:pathLst>
                <a:path w="283845" h="310514">
                  <a:moveTo>
                    <a:pt x="0" y="155206"/>
                  </a:moveTo>
                  <a:lnTo>
                    <a:pt x="7222" y="106146"/>
                  </a:lnTo>
                  <a:lnTo>
                    <a:pt x="27332" y="63540"/>
                  </a:lnTo>
                  <a:lnTo>
                    <a:pt x="57999" y="29943"/>
                  </a:lnTo>
                  <a:lnTo>
                    <a:pt x="96889" y="7911"/>
                  </a:lnTo>
                  <a:lnTo>
                    <a:pt x="141668" y="0"/>
                  </a:lnTo>
                  <a:lnTo>
                    <a:pt x="186447" y="7911"/>
                  </a:lnTo>
                  <a:lnTo>
                    <a:pt x="225337" y="29943"/>
                  </a:lnTo>
                  <a:lnTo>
                    <a:pt x="256004" y="63540"/>
                  </a:lnTo>
                  <a:lnTo>
                    <a:pt x="276114" y="106146"/>
                  </a:lnTo>
                  <a:lnTo>
                    <a:pt x="283337" y="155206"/>
                  </a:lnTo>
                  <a:lnTo>
                    <a:pt x="276114" y="204266"/>
                  </a:lnTo>
                  <a:lnTo>
                    <a:pt x="256004" y="246872"/>
                  </a:lnTo>
                  <a:lnTo>
                    <a:pt x="225337" y="280469"/>
                  </a:lnTo>
                  <a:lnTo>
                    <a:pt x="186447" y="302501"/>
                  </a:lnTo>
                  <a:lnTo>
                    <a:pt x="141668" y="310413"/>
                  </a:lnTo>
                  <a:lnTo>
                    <a:pt x="96889" y="302501"/>
                  </a:lnTo>
                  <a:lnTo>
                    <a:pt x="57999" y="280469"/>
                  </a:lnTo>
                  <a:lnTo>
                    <a:pt x="27332" y="246872"/>
                  </a:lnTo>
                  <a:lnTo>
                    <a:pt x="7222" y="204266"/>
                  </a:lnTo>
                  <a:lnTo>
                    <a:pt x="0" y="15520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6" name="object 11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947754" y="3438791"/>
              <a:ext cx="183222" cy="20695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945077" y="3436114"/>
              <a:ext cx="188582" cy="212318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5258538" y="2885250"/>
              <a:ext cx="249554" cy="321310"/>
            </a:xfrm>
            <a:custGeom>
              <a:avLst/>
              <a:gdLst/>
              <a:ahLst/>
              <a:cxnLst/>
              <a:rect l="l" t="t" r="r" b="b"/>
              <a:pathLst>
                <a:path w="249554" h="321310">
                  <a:moveTo>
                    <a:pt x="124485" y="0"/>
                  </a:moveTo>
                  <a:lnTo>
                    <a:pt x="85140" y="8188"/>
                  </a:lnTo>
                  <a:lnTo>
                    <a:pt x="50968" y="30988"/>
                  </a:lnTo>
                  <a:lnTo>
                    <a:pt x="24020" y="65757"/>
                  </a:lnTo>
                  <a:lnTo>
                    <a:pt x="6346" y="109848"/>
                  </a:lnTo>
                  <a:lnTo>
                    <a:pt x="0" y="160616"/>
                  </a:lnTo>
                  <a:lnTo>
                    <a:pt x="6346" y="211385"/>
                  </a:lnTo>
                  <a:lnTo>
                    <a:pt x="24020" y="255476"/>
                  </a:lnTo>
                  <a:lnTo>
                    <a:pt x="50968" y="290244"/>
                  </a:lnTo>
                  <a:lnTo>
                    <a:pt x="85140" y="313045"/>
                  </a:lnTo>
                  <a:lnTo>
                    <a:pt x="124485" y="321233"/>
                  </a:lnTo>
                  <a:lnTo>
                    <a:pt x="163834" y="313045"/>
                  </a:lnTo>
                  <a:lnTo>
                    <a:pt x="198007" y="290244"/>
                  </a:lnTo>
                  <a:lnTo>
                    <a:pt x="224954" y="255476"/>
                  </a:lnTo>
                  <a:lnTo>
                    <a:pt x="242625" y="211385"/>
                  </a:lnTo>
                  <a:lnTo>
                    <a:pt x="248970" y="160616"/>
                  </a:lnTo>
                  <a:lnTo>
                    <a:pt x="242625" y="109848"/>
                  </a:lnTo>
                  <a:lnTo>
                    <a:pt x="224954" y="65757"/>
                  </a:lnTo>
                  <a:lnTo>
                    <a:pt x="198007" y="30988"/>
                  </a:lnTo>
                  <a:lnTo>
                    <a:pt x="163834" y="8188"/>
                  </a:lnTo>
                  <a:lnTo>
                    <a:pt x="124485" y="0"/>
                  </a:lnTo>
                  <a:close/>
                </a:path>
              </a:pathLst>
            </a:custGeom>
            <a:solidFill>
              <a:srgbClr val="FBE5D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258538" y="2885250"/>
              <a:ext cx="249554" cy="321310"/>
            </a:xfrm>
            <a:custGeom>
              <a:avLst/>
              <a:gdLst/>
              <a:ahLst/>
              <a:cxnLst/>
              <a:rect l="l" t="t" r="r" b="b"/>
              <a:pathLst>
                <a:path w="249554" h="321310">
                  <a:moveTo>
                    <a:pt x="0" y="160616"/>
                  </a:moveTo>
                  <a:lnTo>
                    <a:pt x="6346" y="109848"/>
                  </a:lnTo>
                  <a:lnTo>
                    <a:pt x="24020" y="65757"/>
                  </a:lnTo>
                  <a:lnTo>
                    <a:pt x="50968" y="30988"/>
                  </a:lnTo>
                  <a:lnTo>
                    <a:pt x="85140" y="8188"/>
                  </a:lnTo>
                  <a:lnTo>
                    <a:pt x="124485" y="0"/>
                  </a:lnTo>
                  <a:lnTo>
                    <a:pt x="163834" y="8188"/>
                  </a:lnTo>
                  <a:lnTo>
                    <a:pt x="198007" y="30988"/>
                  </a:lnTo>
                  <a:lnTo>
                    <a:pt x="224954" y="65757"/>
                  </a:lnTo>
                  <a:lnTo>
                    <a:pt x="242625" y="109848"/>
                  </a:lnTo>
                  <a:lnTo>
                    <a:pt x="248970" y="160616"/>
                  </a:lnTo>
                  <a:lnTo>
                    <a:pt x="242625" y="211386"/>
                  </a:lnTo>
                  <a:lnTo>
                    <a:pt x="224954" y="255481"/>
                  </a:lnTo>
                  <a:lnTo>
                    <a:pt x="198007" y="290253"/>
                  </a:lnTo>
                  <a:lnTo>
                    <a:pt x="163834" y="313057"/>
                  </a:lnTo>
                  <a:lnTo>
                    <a:pt x="124485" y="321246"/>
                  </a:lnTo>
                  <a:lnTo>
                    <a:pt x="85140" y="313057"/>
                  </a:lnTo>
                  <a:lnTo>
                    <a:pt x="50968" y="290253"/>
                  </a:lnTo>
                  <a:lnTo>
                    <a:pt x="24020" y="255481"/>
                  </a:lnTo>
                  <a:lnTo>
                    <a:pt x="6346" y="211386"/>
                  </a:lnTo>
                  <a:lnTo>
                    <a:pt x="0" y="16061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0" name="object 12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340977" y="2943891"/>
              <a:ext cx="156984" cy="214477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5762714" y="1498395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138455" y="0"/>
                  </a:moveTo>
                  <a:lnTo>
                    <a:pt x="94692" y="7820"/>
                  </a:lnTo>
                  <a:lnTo>
                    <a:pt x="56685" y="29598"/>
                  </a:lnTo>
                  <a:lnTo>
                    <a:pt x="26713" y="62808"/>
                  </a:lnTo>
                  <a:lnTo>
                    <a:pt x="7058" y="104922"/>
                  </a:lnTo>
                  <a:lnTo>
                    <a:pt x="0" y="153415"/>
                  </a:lnTo>
                  <a:lnTo>
                    <a:pt x="7058" y="201904"/>
                  </a:lnTo>
                  <a:lnTo>
                    <a:pt x="26713" y="244018"/>
                  </a:lnTo>
                  <a:lnTo>
                    <a:pt x="56685" y="277229"/>
                  </a:lnTo>
                  <a:lnTo>
                    <a:pt x="94692" y="299010"/>
                  </a:lnTo>
                  <a:lnTo>
                    <a:pt x="138455" y="306831"/>
                  </a:lnTo>
                  <a:lnTo>
                    <a:pt x="182217" y="299010"/>
                  </a:lnTo>
                  <a:lnTo>
                    <a:pt x="220225" y="277229"/>
                  </a:lnTo>
                  <a:lnTo>
                    <a:pt x="250196" y="244018"/>
                  </a:lnTo>
                  <a:lnTo>
                    <a:pt x="269852" y="201904"/>
                  </a:lnTo>
                  <a:lnTo>
                    <a:pt x="276910" y="153415"/>
                  </a:lnTo>
                  <a:lnTo>
                    <a:pt x="269852" y="104922"/>
                  </a:lnTo>
                  <a:lnTo>
                    <a:pt x="250196" y="62808"/>
                  </a:lnTo>
                  <a:lnTo>
                    <a:pt x="220225" y="29598"/>
                  </a:lnTo>
                  <a:lnTo>
                    <a:pt x="182217" y="7820"/>
                  </a:lnTo>
                  <a:lnTo>
                    <a:pt x="13845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762714" y="1498394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0" y="153415"/>
                  </a:moveTo>
                  <a:lnTo>
                    <a:pt x="7058" y="104927"/>
                  </a:lnTo>
                  <a:lnTo>
                    <a:pt x="26713" y="62813"/>
                  </a:lnTo>
                  <a:lnTo>
                    <a:pt x="56685" y="29602"/>
                  </a:lnTo>
                  <a:lnTo>
                    <a:pt x="94692" y="7821"/>
                  </a:lnTo>
                  <a:lnTo>
                    <a:pt x="138455" y="0"/>
                  </a:lnTo>
                  <a:lnTo>
                    <a:pt x="182216" y="7821"/>
                  </a:lnTo>
                  <a:lnTo>
                    <a:pt x="220220" y="29602"/>
                  </a:lnTo>
                  <a:lnTo>
                    <a:pt x="250188" y="62813"/>
                  </a:lnTo>
                  <a:lnTo>
                    <a:pt x="269840" y="104927"/>
                  </a:lnTo>
                  <a:lnTo>
                    <a:pt x="276898" y="153415"/>
                  </a:lnTo>
                  <a:lnTo>
                    <a:pt x="269840" y="201909"/>
                  </a:lnTo>
                  <a:lnTo>
                    <a:pt x="250188" y="244023"/>
                  </a:lnTo>
                  <a:lnTo>
                    <a:pt x="220220" y="277233"/>
                  </a:lnTo>
                  <a:lnTo>
                    <a:pt x="182216" y="299011"/>
                  </a:lnTo>
                  <a:lnTo>
                    <a:pt x="138455" y="306831"/>
                  </a:lnTo>
                  <a:lnTo>
                    <a:pt x="94692" y="299011"/>
                  </a:lnTo>
                  <a:lnTo>
                    <a:pt x="56685" y="277233"/>
                  </a:lnTo>
                  <a:lnTo>
                    <a:pt x="26713" y="244023"/>
                  </a:lnTo>
                  <a:lnTo>
                    <a:pt x="7058" y="201909"/>
                  </a:lnTo>
                  <a:lnTo>
                    <a:pt x="0" y="153415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3" name="object 12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841975" y="1559674"/>
              <a:ext cx="174167" cy="204546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839298" y="1556995"/>
              <a:ext cx="179527" cy="209905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5762715" y="2567072"/>
              <a:ext cx="263525" cy="304800"/>
            </a:xfrm>
            <a:custGeom>
              <a:avLst/>
              <a:gdLst/>
              <a:ahLst/>
              <a:cxnLst/>
              <a:rect l="l" t="t" r="r" b="b"/>
              <a:pathLst>
                <a:path w="263525" h="304800">
                  <a:moveTo>
                    <a:pt x="131673" y="0"/>
                  </a:moveTo>
                  <a:lnTo>
                    <a:pt x="90054" y="7759"/>
                  </a:lnTo>
                  <a:lnTo>
                    <a:pt x="53909" y="29368"/>
                  </a:lnTo>
                  <a:lnTo>
                    <a:pt x="25405" y="62317"/>
                  </a:lnTo>
                  <a:lnTo>
                    <a:pt x="6712" y="104100"/>
                  </a:lnTo>
                  <a:lnTo>
                    <a:pt x="0" y="152209"/>
                  </a:lnTo>
                  <a:lnTo>
                    <a:pt x="6712" y="200318"/>
                  </a:lnTo>
                  <a:lnTo>
                    <a:pt x="25405" y="242101"/>
                  </a:lnTo>
                  <a:lnTo>
                    <a:pt x="53909" y="275050"/>
                  </a:lnTo>
                  <a:lnTo>
                    <a:pt x="90054" y="296659"/>
                  </a:lnTo>
                  <a:lnTo>
                    <a:pt x="131673" y="304419"/>
                  </a:lnTo>
                  <a:lnTo>
                    <a:pt x="173292" y="296659"/>
                  </a:lnTo>
                  <a:lnTo>
                    <a:pt x="209437" y="275050"/>
                  </a:lnTo>
                  <a:lnTo>
                    <a:pt x="237941" y="242101"/>
                  </a:lnTo>
                  <a:lnTo>
                    <a:pt x="256634" y="200318"/>
                  </a:lnTo>
                  <a:lnTo>
                    <a:pt x="263347" y="152209"/>
                  </a:lnTo>
                  <a:lnTo>
                    <a:pt x="256634" y="104100"/>
                  </a:lnTo>
                  <a:lnTo>
                    <a:pt x="237941" y="62317"/>
                  </a:lnTo>
                  <a:lnTo>
                    <a:pt x="209437" y="29368"/>
                  </a:lnTo>
                  <a:lnTo>
                    <a:pt x="173292" y="7759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762715" y="2567073"/>
              <a:ext cx="263525" cy="304800"/>
            </a:xfrm>
            <a:custGeom>
              <a:avLst/>
              <a:gdLst/>
              <a:ahLst/>
              <a:cxnLst/>
              <a:rect l="l" t="t" r="r" b="b"/>
              <a:pathLst>
                <a:path w="263525" h="304800">
                  <a:moveTo>
                    <a:pt x="0" y="152209"/>
                  </a:moveTo>
                  <a:lnTo>
                    <a:pt x="6712" y="104100"/>
                  </a:lnTo>
                  <a:lnTo>
                    <a:pt x="25405" y="62317"/>
                  </a:lnTo>
                  <a:lnTo>
                    <a:pt x="53909" y="29368"/>
                  </a:lnTo>
                  <a:lnTo>
                    <a:pt x="90054" y="7759"/>
                  </a:lnTo>
                  <a:lnTo>
                    <a:pt x="131673" y="0"/>
                  </a:lnTo>
                  <a:lnTo>
                    <a:pt x="173292" y="7759"/>
                  </a:lnTo>
                  <a:lnTo>
                    <a:pt x="209437" y="29368"/>
                  </a:lnTo>
                  <a:lnTo>
                    <a:pt x="237941" y="62317"/>
                  </a:lnTo>
                  <a:lnTo>
                    <a:pt x="256634" y="104100"/>
                  </a:lnTo>
                  <a:lnTo>
                    <a:pt x="263347" y="152209"/>
                  </a:lnTo>
                  <a:lnTo>
                    <a:pt x="256634" y="200318"/>
                  </a:lnTo>
                  <a:lnTo>
                    <a:pt x="237941" y="242101"/>
                  </a:lnTo>
                  <a:lnTo>
                    <a:pt x="209437" y="275050"/>
                  </a:lnTo>
                  <a:lnTo>
                    <a:pt x="173292" y="296659"/>
                  </a:lnTo>
                  <a:lnTo>
                    <a:pt x="131673" y="304418"/>
                  </a:lnTo>
                  <a:lnTo>
                    <a:pt x="90054" y="296659"/>
                  </a:lnTo>
                  <a:lnTo>
                    <a:pt x="53909" y="275050"/>
                  </a:lnTo>
                  <a:lnTo>
                    <a:pt x="25405" y="242101"/>
                  </a:lnTo>
                  <a:lnTo>
                    <a:pt x="6712" y="200318"/>
                  </a:lnTo>
                  <a:lnTo>
                    <a:pt x="0" y="15220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7" name="object 127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841974" y="2627871"/>
              <a:ext cx="158013" cy="202933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839300" y="2625187"/>
              <a:ext cx="163372" cy="208305"/>
            </a:xfrm>
            <a:prstGeom prst="rect">
              <a:avLst/>
            </a:prstGeom>
          </p:spPr>
        </p:pic>
      </p:grpSp>
      <p:sp>
        <p:nvSpPr>
          <p:cNvPr id="129" name="object 129"/>
          <p:cNvSpPr txBox="1"/>
          <p:nvPr/>
        </p:nvSpPr>
        <p:spPr>
          <a:xfrm>
            <a:off x="5813247" y="2866000"/>
            <a:ext cx="136991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5" dirty="0">
                <a:latin typeface="Calibri"/>
                <a:cs typeface="Calibri"/>
              </a:rPr>
              <a:t>M</a:t>
            </a:r>
            <a:r>
              <a:rPr sz="499" b="1" spc="-5" dirty="0">
                <a:latin typeface="Calibri"/>
                <a:cs typeface="Calibri"/>
              </a:rPr>
              <a:t>PP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30" name="object 130"/>
          <p:cNvGrpSpPr/>
          <p:nvPr/>
        </p:nvGrpSpPr>
        <p:grpSpPr>
          <a:xfrm>
            <a:off x="5758393" y="2027376"/>
            <a:ext cx="282861" cy="312669"/>
            <a:chOff x="5759856" y="2029875"/>
            <a:chExt cx="283210" cy="313055"/>
          </a:xfrm>
        </p:grpSpPr>
        <p:sp>
          <p:nvSpPr>
            <p:cNvPr id="131" name="object 131"/>
            <p:cNvSpPr/>
            <p:nvPr/>
          </p:nvSpPr>
          <p:spPr>
            <a:xfrm>
              <a:off x="5762714" y="2032732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138455" y="0"/>
                  </a:moveTo>
                  <a:lnTo>
                    <a:pt x="94692" y="7820"/>
                  </a:lnTo>
                  <a:lnTo>
                    <a:pt x="56685" y="29598"/>
                  </a:lnTo>
                  <a:lnTo>
                    <a:pt x="26713" y="62808"/>
                  </a:lnTo>
                  <a:lnTo>
                    <a:pt x="7058" y="104922"/>
                  </a:lnTo>
                  <a:lnTo>
                    <a:pt x="0" y="153416"/>
                  </a:lnTo>
                  <a:lnTo>
                    <a:pt x="7058" y="201904"/>
                  </a:lnTo>
                  <a:lnTo>
                    <a:pt x="26713" y="244018"/>
                  </a:lnTo>
                  <a:lnTo>
                    <a:pt x="56685" y="277229"/>
                  </a:lnTo>
                  <a:lnTo>
                    <a:pt x="94692" y="299010"/>
                  </a:lnTo>
                  <a:lnTo>
                    <a:pt x="138455" y="306832"/>
                  </a:lnTo>
                  <a:lnTo>
                    <a:pt x="182217" y="299010"/>
                  </a:lnTo>
                  <a:lnTo>
                    <a:pt x="220225" y="277229"/>
                  </a:lnTo>
                  <a:lnTo>
                    <a:pt x="250196" y="244018"/>
                  </a:lnTo>
                  <a:lnTo>
                    <a:pt x="269852" y="201904"/>
                  </a:lnTo>
                  <a:lnTo>
                    <a:pt x="276910" y="153416"/>
                  </a:lnTo>
                  <a:lnTo>
                    <a:pt x="269852" y="104922"/>
                  </a:lnTo>
                  <a:lnTo>
                    <a:pt x="250196" y="62808"/>
                  </a:lnTo>
                  <a:lnTo>
                    <a:pt x="220225" y="29598"/>
                  </a:lnTo>
                  <a:lnTo>
                    <a:pt x="182217" y="7820"/>
                  </a:lnTo>
                  <a:lnTo>
                    <a:pt x="138455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762714" y="2032732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0" y="153416"/>
                  </a:moveTo>
                  <a:lnTo>
                    <a:pt x="7058" y="104927"/>
                  </a:lnTo>
                  <a:lnTo>
                    <a:pt x="26713" y="62813"/>
                  </a:lnTo>
                  <a:lnTo>
                    <a:pt x="56685" y="29602"/>
                  </a:lnTo>
                  <a:lnTo>
                    <a:pt x="94692" y="7821"/>
                  </a:lnTo>
                  <a:lnTo>
                    <a:pt x="138455" y="0"/>
                  </a:lnTo>
                  <a:lnTo>
                    <a:pt x="182216" y="7821"/>
                  </a:lnTo>
                  <a:lnTo>
                    <a:pt x="220220" y="29602"/>
                  </a:lnTo>
                  <a:lnTo>
                    <a:pt x="250188" y="62813"/>
                  </a:lnTo>
                  <a:lnTo>
                    <a:pt x="269840" y="104927"/>
                  </a:lnTo>
                  <a:lnTo>
                    <a:pt x="276898" y="153416"/>
                  </a:lnTo>
                  <a:lnTo>
                    <a:pt x="269840" y="201904"/>
                  </a:lnTo>
                  <a:lnTo>
                    <a:pt x="250188" y="244018"/>
                  </a:lnTo>
                  <a:lnTo>
                    <a:pt x="220220" y="277229"/>
                  </a:lnTo>
                  <a:lnTo>
                    <a:pt x="182216" y="299010"/>
                  </a:lnTo>
                  <a:lnTo>
                    <a:pt x="138455" y="306832"/>
                  </a:lnTo>
                  <a:lnTo>
                    <a:pt x="94692" y="299010"/>
                  </a:lnTo>
                  <a:lnTo>
                    <a:pt x="56685" y="277229"/>
                  </a:lnTo>
                  <a:lnTo>
                    <a:pt x="26713" y="244018"/>
                  </a:lnTo>
                  <a:lnTo>
                    <a:pt x="7058" y="201904"/>
                  </a:lnTo>
                  <a:lnTo>
                    <a:pt x="0" y="15341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3" name="object 13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841975" y="2094014"/>
              <a:ext cx="174167" cy="204546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839298" y="2091333"/>
              <a:ext cx="179527" cy="209905"/>
            </a:xfrm>
            <a:prstGeom prst="rect">
              <a:avLst/>
            </a:prstGeom>
          </p:spPr>
        </p:pic>
      </p:grpSp>
      <p:sp>
        <p:nvSpPr>
          <p:cNvPr id="135" name="object 135"/>
          <p:cNvSpPr txBox="1"/>
          <p:nvPr/>
        </p:nvSpPr>
        <p:spPr>
          <a:xfrm>
            <a:off x="5818075" y="1792365"/>
            <a:ext cx="182655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LT-LSC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5847660" y="1896794"/>
            <a:ext cx="56445" cy="100206"/>
          </a:xfrm>
          <a:custGeom>
            <a:avLst/>
            <a:gdLst/>
            <a:ahLst/>
            <a:cxnLst/>
            <a:rect l="l" t="t" r="r" b="b"/>
            <a:pathLst>
              <a:path w="56514" h="100330">
                <a:moveTo>
                  <a:pt x="3009" y="48780"/>
                </a:moveTo>
                <a:lnTo>
                  <a:pt x="444" y="50253"/>
                </a:lnTo>
                <a:lnTo>
                  <a:pt x="0" y="51892"/>
                </a:lnTo>
                <a:lnTo>
                  <a:pt x="27685" y="100215"/>
                </a:lnTo>
                <a:lnTo>
                  <a:pt x="30831" y="94919"/>
                </a:lnTo>
                <a:lnTo>
                  <a:pt x="25044" y="94881"/>
                </a:lnTo>
                <a:lnTo>
                  <a:pt x="25122" y="84973"/>
                </a:lnTo>
                <a:lnTo>
                  <a:pt x="4648" y="49225"/>
                </a:lnTo>
                <a:lnTo>
                  <a:pt x="3009" y="48780"/>
                </a:lnTo>
                <a:close/>
              </a:path>
              <a:path w="56514" h="100330">
                <a:moveTo>
                  <a:pt x="25122" y="84973"/>
                </a:moveTo>
                <a:lnTo>
                  <a:pt x="25044" y="94881"/>
                </a:lnTo>
                <a:lnTo>
                  <a:pt x="30403" y="94919"/>
                </a:lnTo>
                <a:lnTo>
                  <a:pt x="30414" y="93573"/>
                </a:lnTo>
                <a:lnTo>
                  <a:pt x="25425" y="93535"/>
                </a:lnTo>
                <a:lnTo>
                  <a:pt x="27767" y="89591"/>
                </a:lnTo>
                <a:lnTo>
                  <a:pt x="25122" y="84973"/>
                </a:lnTo>
                <a:close/>
              </a:path>
              <a:path w="56514" h="100330">
                <a:moveTo>
                  <a:pt x="53162" y="49174"/>
                </a:moveTo>
                <a:lnTo>
                  <a:pt x="51523" y="49593"/>
                </a:lnTo>
                <a:lnTo>
                  <a:pt x="30510" y="84973"/>
                </a:lnTo>
                <a:lnTo>
                  <a:pt x="30403" y="94919"/>
                </a:lnTo>
                <a:lnTo>
                  <a:pt x="30831" y="94919"/>
                </a:lnTo>
                <a:lnTo>
                  <a:pt x="56121" y="52336"/>
                </a:lnTo>
                <a:lnTo>
                  <a:pt x="55702" y="50685"/>
                </a:lnTo>
                <a:lnTo>
                  <a:pt x="53162" y="49174"/>
                </a:lnTo>
                <a:close/>
              </a:path>
              <a:path w="56514" h="100330">
                <a:moveTo>
                  <a:pt x="27767" y="89591"/>
                </a:moveTo>
                <a:lnTo>
                  <a:pt x="25425" y="93535"/>
                </a:lnTo>
                <a:lnTo>
                  <a:pt x="30048" y="93573"/>
                </a:lnTo>
                <a:lnTo>
                  <a:pt x="27767" y="89591"/>
                </a:lnTo>
                <a:close/>
              </a:path>
              <a:path w="56514" h="100330">
                <a:moveTo>
                  <a:pt x="30481" y="85021"/>
                </a:moveTo>
                <a:lnTo>
                  <a:pt x="27767" y="89591"/>
                </a:lnTo>
                <a:lnTo>
                  <a:pt x="30048" y="93573"/>
                </a:lnTo>
                <a:lnTo>
                  <a:pt x="30414" y="93573"/>
                </a:lnTo>
                <a:lnTo>
                  <a:pt x="30481" y="85021"/>
                </a:lnTo>
                <a:close/>
              </a:path>
              <a:path w="56514" h="100330">
                <a:moveTo>
                  <a:pt x="25793" y="0"/>
                </a:moveTo>
                <a:lnTo>
                  <a:pt x="25122" y="84973"/>
                </a:lnTo>
                <a:lnTo>
                  <a:pt x="27767" y="89591"/>
                </a:lnTo>
                <a:lnTo>
                  <a:pt x="30481" y="85021"/>
                </a:lnTo>
                <a:lnTo>
                  <a:pt x="31153" y="38"/>
                </a:lnTo>
                <a:lnTo>
                  <a:pt x="25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7" name="object 137"/>
          <p:cNvSpPr txBox="1"/>
          <p:nvPr/>
        </p:nvSpPr>
        <p:spPr>
          <a:xfrm>
            <a:off x="5837295" y="2309491"/>
            <a:ext cx="206755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STLHSC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38" name="object 138"/>
          <p:cNvGrpSpPr/>
          <p:nvPr/>
        </p:nvGrpSpPr>
        <p:grpSpPr>
          <a:xfrm>
            <a:off x="5117062" y="1323104"/>
            <a:ext cx="1123200" cy="1993347"/>
            <a:chOff x="5117734" y="1324735"/>
            <a:chExt cx="1124585" cy="1995805"/>
          </a:xfrm>
        </p:grpSpPr>
        <p:sp>
          <p:nvSpPr>
            <p:cNvPr id="139" name="object 139"/>
            <p:cNvSpPr/>
            <p:nvPr/>
          </p:nvSpPr>
          <p:spPr>
            <a:xfrm>
              <a:off x="5845264" y="2438437"/>
              <a:ext cx="396875" cy="882015"/>
            </a:xfrm>
            <a:custGeom>
              <a:avLst/>
              <a:gdLst/>
              <a:ahLst/>
              <a:cxnLst/>
              <a:rect l="l" t="t" r="r" b="b"/>
              <a:pathLst>
                <a:path w="396875" h="882014">
                  <a:moveTo>
                    <a:pt x="55956" y="64820"/>
                  </a:moveTo>
                  <a:lnTo>
                    <a:pt x="55397" y="63220"/>
                  </a:lnTo>
                  <a:lnTo>
                    <a:pt x="52743" y="61925"/>
                  </a:lnTo>
                  <a:lnTo>
                    <a:pt x="51130" y="62484"/>
                  </a:lnTo>
                  <a:lnTo>
                    <a:pt x="33147" y="99542"/>
                  </a:lnTo>
                  <a:lnTo>
                    <a:pt x="25539" y="0"/>
                  </a:lnTo>
                  <a:lnTo>
                    <a:pt x="20193" y="406"/>
                  </a:lnTo>
                  <a:lnTo>
                    <a:pt x="27813" y="99949"/>
                  </a:lnTo>
                  <a:lnTo>
                    <a:pt x="4406" y="66065"/>
                  </a:lnTo>
                  <a:lnTo>
                    <a:pt x="2730" y="65760"/>
                  </a:lnTo>
                  <a:lnTo>
                    <a:pt x="304" y="67437"/>
                  </a:lnTo>
                  <a:lnTo>
                    <a:pt x="0" y="69100"/>
                  </a:lnTo>
                  <a:lnTo>
                    <a:pt x="31648" y="114922"/>
                  </a:lnTo>
                  <a:lnTo>
                    <a:pt x="34124" y="109829"/>
                  </a:lnTo>
                  <a:lnTo>
                    <a:pt x="55956" y="64820"/>
                  </a:lnTo>
                  <a:close/>
                </a:path>
                <a:path w="396875" h="882014">
                  <a:moveTo>
                    <a:pt x="396532" y="826262"/>
                  </a:moveTo>
                  <a:lnTo>
                    <a:pt x="395478" y="824953"/>
                  </a:lnTo>
                  <a:lnTo>
                    <a:pt x="392531" y="824636"/>
                  </a:lnTo>
                  <a:lnTo>
                    <a:pt x="391210" y="825703"/>
                  </a:lnTo>
                  <a:lnTo>
                    <a:pt x="386816" y="866660"/>
                  </a:lnTo>
                  <a:lnTo>
                    <a:pt x="179006" y="403212"/>
                  </a:lnTo>
                  <a:lnTo>
                    <a:pt x="174117" y="405409"/>
                  </a:lnTo>
                  <a:lnTo>
                    <a:pt x="381939" y="868845"/>
                  </a:lnTo>
                  <a:lnTo>
                    <a:pt x="348449" y="844880"/>
                  </a:lnTo>
                  <a:lnTo>
                    <a:pt x="346773" y="845159"/>
                  </a:lnTo>
                  <a:lnTo>
                    <a:pt x="345046" y="847559"/>
                  </a:lnTo>
                  <a:lnTo>
                    <a:pt x="345325" y="849236"/>
                  </a:lnTo>
                  <a:lnTo>
                    <a:pt x="390613" y="881646"/>
                  </a:lnTo>
                  <a:lnTo>
                    <a:pt x="391007" y="877887"/>
                  </a:lnTo>
                  <a:lnTo>
                    <a:pt x="396532" y="8262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0" name="object 140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117734" y="3188301"/>
              <a:ext cx="97370" cy="131762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553725" y="2840443"/>
              <a:ext cx="146151" cy="8909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5502870" y="3188735"/>
              <a:ext cx="69049" cy="131330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574951" y="2320759"/>
              <a:ext cx="216019" cy="337738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5602455" y="2336003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0" y="49364"/>
                  </a:lnTo>
                  <a:lnTo>
                    <a:pt x="54991" y="106375"/>
                  </a:lnTo>
                  <a:lnTo>
                    <a:pt x="36334" y="123164"/>
                  </a:lnTo>
                  <a:lnTo>
                    <a:pt x="88417" y="177507"/>
                  </a:lnTo>
                  <a:lnTo>
                    <a:pt x="72428" y="189293"/>
                  </a:lnTo>
                  <a:lnTo>
                    <a:pt x="156260" y="274129"/>
                  </a:lnTo>
                  <a:lnTo>
                    <a:pt x="106832" y="163423"/>
                  </a:lnTo>
                  <a:lnTo>
                    <a:pt x="119926" y="152387"/>
                  </a:lnTo>
                  <a:lnTo>
                    <a:pt x="79946" y="86258"/>
                  </a:lnTo>
                  <a:lnTo>
                    <a:pt x="93040" y="77165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602455" y="2336003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93040" y="77165"/>
                  </a:lnTo>
                  <a:lnTo>
                    <a:pt x="79946" y="86258"/>
                  </a:lnTo>
                  <a:lnTo>
                    <a:pt x="119926" y="152387"/>
                  </a:lnTo>
                  <a:lnTo>
                    <a:pt x="106832" y="163423"/>
                  </a:lnTo>
                  <a:lnTo>
                    <a:pt x="156260" y="274129"/>
                  </a:lnTo>
                  <a:lnTo>
                    <a:pt x="72428" y="189293"/>
                  </a:lnTo>
                  <a:lnTo>
                    <a:pt x="88417" y="177507"/>
                  </a:lnTo>
                  <a:lnTo>
                    <a:pt x="36334" y="123164"/>
                  </a:lnTo>
                  <a:lnTo>
                    <a:pt x="54991" y="106375"/>
                  </a:lnTo>
                  <a:lnTo>
                    <a:pt x="0" y="49364"/>
                  </a:lnTo>
                  <a:lnTo>
                    <a:pt x="6129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6" name="object 146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490946" y="1336662"/>
              <a:ext cx="214299" cy="337742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517626" y="1351088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0" y="49364"/>
                  </a:lnTo>
                  <a:lnTo>
                    <a:pt x="54991" y="106375"/>
                  </a:lnTo>
                  <a:lnTo>
                    <a:pt x="36334" y="123164"/>
                  </a:lnTo>
                  <a:lnTo>
                    <a:pt x="88417" y="177507"/>
                  </a:lnTo>
                  <a:lnTo>
                    <a:pt x="72428" y="189293"/>
                  </a:lnTo>
                  <a:lnTo>
                    <a:pt x="156260" y="274129"/>
                  </a:lnTo>
                  <a:lnTo>
                    <a:pt x="106832" y="163423"/>
                  </a:lnTo>
                  <a:lnTo>
                    <a:pt x="119926" y="152387"/>
                  </a:lnTo>
                  <a:lnTo>
                    <a:pt x="79946" y="86258"/>
                  </a:lnTo>
                  <a:lnTo>
                    <a:pt x="93040" y="77165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517625" y="1351088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93040" y="77165"/>
                  </a:lnTo>
                  <a:lnTo>
                    <a:pt x="79946" y="86258"/>
                  </a:lnTo>
                  <a:lnTo>
                    <a:pt x="119926" y="152387"/>
                  </a:lnTo>
                  <a:lnTo>
                    <a:pt x="106832" y="163423"/>
                  </a:lnTo>
                  <a:lnTo>
                    <a:pt x="156260" y="274129"/>
                  </a:lnTo>
                  <a:lnTo>
                    <a:pt x="72428" y="189293"/>
                  </a:lnTo>
                  <a:lnTo>
                    <a:pt x="88417" y="177507"/>
                  </a:lnTo>
                  <a:lnTo>
                    <a:pt x="36334" y="123164"/>
                  </a:lnTo>
                  <a:lnTo>
                    <a:pt x="54991" y="106375"/>
                  </a:lnTo>
                  <a:lnTo>
                    <a:pt x="0" y="49364"/>
                  </a:lnTo>
                  <a:lnTo>
                    <a:pt x="6129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9" name="object 149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538948" y="1777276"/>
              <a:ext cx="214303" cy="337742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5565849" y="1792202"/>
              <a:ext cx="155575" cy="274320"/>
            </a:xfrm>
            <a:custGeom>
              <a:avLst/>
              <a:gdLst/>
              <a:ahLst/>
              <a:cxnLst/>
              <a:rect l="l" t="t" r="r" b="b"/>
              <a:pathLst>
                <a:path w="155575" h="274319">
                  <a:moveTo>
                    <a:pt x="60934" y="0"/>
                  </a:moveTo>
                  <a:lnTo>
                    <a:pt x="0" y="49364"/>
                  </a:lnTo>
                  <a:lnTo>
                    <a:pt x="54673" y="106375"/>
                  </a:lnTo>
                  <a:lnTo>
                    <a:pt x="36118" y="123164"/>
                  </a:lnTo>
                  <a:lnTo>
                    <a:pt x="87909" y="177507"/>
                  </a:lnTo>
                  <a:lnTo>
                    <a:pt x="72009" y="189293"/>
                  </a:lnTo>
                  <a:lnTo>
                    <a:pt x="155371" y="274129"/>
                  </a:lnTo>
                  <a:lnTo>
                    <a:pt x="106210" y="163423"/>
                  </a:lnTo>
                  <a:lnTo>
                    <a:pt x="119240" y="152387"/>
                  </a:lnTo>
                  <a:lnTo>
                    <a:pt x="79476" y="86258"/>
                  </a:lnTo>
                  <a:lnTo>
                    <a:pt x="92494" y="77165"/>
                  </a:lnTo>
                  <a:lnTo>
                    <a:pt x="609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565849" y="1792202"/>
              <a:ext cx="155575" cy="274320"/>
            </a:xfrm>
            <a:custGeom>
              <a:avLst/>
              <a:gdLst/>
              <a:ahLst/>
              <a:cxnLst/>
              <a:rect l="l" t="t" r="r" b="b"/>
              <a:pathLst>
                <a:path w="155575" h="274319">
                  <a:moveTo>
                    <a:pt x="60934" y="0"/>
                  </a:moveTo>
                  <a:lnTo>
                    <a:pt x="92494" y="77165"/>
                  </a:lnTo>
                  <a:lnTo>
                    <a:pt x="79476" y="86258"/>
                  </a:lnTo>
                  <a:lnTo>
                    <a:pt x="119240" y="152387"/>
                  </a:lnTo>
                  <a:lnTo>
                    <a:pt x="106210" y="163423"/>
                  </a:lnTo>
                  <a:lnTo>
                    <a:pt x="155371" y="274129"/>
                  </a:lnTo>
                  <a:lnTo>
                    <a:pt x="72009" y="189293"/>
                  </a:lnTo>
                  <a:lnTo>
                    <a:pt x="87909" y="177520"/>
                  </a:lnTo>
                  <a:lnTo>
                    <a:pt x="36118" y="123164"/>
                  </a:lnTo>
                  <a:lnTo>
                    <a:pt x="54673" y="106375"/>
                  </a:lnTo>
                  <a:lnTo>
                    <a:pt x="0" y="49364"/>
                  </a:lnTo>
                  <a:lnTo>
                    <a:pt x="60934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653341" y="1332774"/>
              <a:ext cx="266065" cy="234315"/>
            </a:xfrm>
            <a:custGeom>
              <a:avLst/>
              <a:gdLst/>
              <a:ahLst/>
              <a:cxnLst/>
              <a:rect l="l" t="t" r="r" b="b"/>
              <a:pathLst>
                <a:path w="266064" h="234315">
                  <a:moveTo>
                    <a:pt x="110261" y="234213"/>
                  </a:moveTo>
                  <a:lnTo>
                    <a:pt x="63707" y="217932"/>
                  </a:lnTo>
                  <a:lnTo>
                    <a:pt x="27746" y="188804"/>
                  </a:lnTo>
                  <a:lnTo>
                    <a:pt x="5476" y="150427"/>
                  </a:lnTo>
                  <a:lnTo>
                    <a:pt x="0" y="106400"/>
                  </a:lnTo>
                  <a:lnTo>
                    <a:pt x="14409" y="61413"/>
                  </a:lnTo>
                  <a:lnTo>
                    <a:pt x="46099" y="26401"/>
                  </a:lnTo>
                  <a:lnTo>
                    <a:pt x="90473" y="4789"/>
                  </a:lnTo>
                  <a:lnTo>
                    <a:pt x="142938" y="0"/>
                  </a:lnTo>
                  <a:lnTo>
                    <a:pt x="193792" y="13739"/>
                  </a:lnTo>
                  <a:lnTo>
                    <a:pt x="233789" y="42657"/>
                  </a:lnTo>
                  <a:lnTo>
                    <a:pt x="258986" y="82594"/>
                  </a:lnTo>
                  <a:lnTo>
                    <a:pt x="265442" y="129387"/>
                  </a:lnTo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3" name="object 153"/>
          <p:cNvSpPr txBox="1"/>
          <p:nvPr/>
        </p:nvSpPr>
        <p:spPr>
          <a:xfrm>
            <a:off x="5167196" y="1016960"/>
            <a:ext cx="115744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20" dirty="0">
                <a:latin typeface="Arial"/>
                <a:cs typeface="Arial"/>
              </a:rPr>
              <a:t>MODELO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spc="20" dirty="0">
                <a:latin typeface="Arial"/>
                <a:cs typeface="Arial"/>
              </a:rPr>
              <a:t>JERÁRQUICO</a:t>
            </a:r>
            <a:endParaRPr sz="749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011173" y="4100865"/>
            <a:ext cx="1254483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20" dirty="0">
                <a:latin typeface="Arial"/>
                <a:cs typeface="Arial"/>
              </a:rPr>
              <a:t>Hope</a:t>
            </a:r>
            <a:r>
              <a:rPr sz="749" b="1" spc="-10" dirty="0">
                <a:latin typeface="Arial"/>
                <a:cs typeface="Arial"/>
              </a:rPr>
              <a:t> </a:t>
            </a:r>
            <a:r>
              <a:rPr sz="749" b="1" spc="25" dirty="0">
                <a:latin typeface="Arial"/>
                <a:cs typeface="Arial"/>
              </a:rPr>
              <a:t>K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Nat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Immunol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2004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63086" y="1213436"/>
            <a:ext cx="2020618" cy="2775972"/>
            <a:chOff x="2360362" y="1214932"/>
            <a:chExt cx="2023110" cy="27793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60362" y="1214932"/>
              <a:ext cx="2023042" cy="277911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386076" y="1227861"/>
              <a:ext cx="1971039" cy="2727325"/>
            </a:xfrm>
            <a:custGeom>
              <a:avLst/>
              <a:gdLst/>
              <a:ahLst/>
              <a:cxnLst/>
              <a:rect l="l" t="t" r="r" b="b"/>
              <a:pathLst>
                <a:path w="1971039" h="2727325">
                  <a:moveTo>
                    <a:pt x="1970722" y="0"/>
                  </a:moveTo>
                  <a:lnTo>
                    <a:pt x="0" y="0"/>
                  </a:lnTo>
                  <a:lnTo>
                    <a:pt x="0" y="2727045"/>
                  </a:lnTo>
                  <a:lnTo>
                    <a:pt x="1970722" y="2727045"/>
                  </a:lnTo>
                  <a:lnTo>
                    <a:pt x="1970722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10420" y="2322766"/>
              <a:ext cx="308381" cy="21976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10427" y="2322779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96399" y="2359558"/>
              <a:ext cx="199415" cy="14650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93713" y="2356873"/>
              <a:ext cx="204774" cy="15186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50715" y="2914391"/>
              <a:ext cx="1033274" cy="76516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2405" y="2749363"/>
              <a:ext cx="334309" cy="36345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0" y="54673"/>
                  </a:lnTo>
                  <a:lnTo>
                    <a:pt x="95529" y="117817"/>
                  </a:lnTo>
                  <a:lnTo>
                    <a:pt x="63106" y="136410"/>
                  </a:lnTo>
                  <a:lnTo>
                    <a:pt x="153593" y="196596"/>
                  </a:lnTo>
                  <a:lnTo>
                    <a:pt x="125818" y="209638"/>
                  </a:lnTo>
                  <a:lnTo>
                    <a:pt x="271449" y="303606"/>
                  </a:lnTo>
                  <a:lnTo>
                    <a:pt x="185572" y="180987"/>
                  </a:lnTo>
                  <a:lnTo>
                    <a:pt x="208318" y="168770"/>
                  </a:lnTo>
                  <a:lnTo>
                    <a:pt x="138861" y="95542"/>
                  </a:lnTo>
                  <a:lnTo>
                    <a:pt x="161607" y="85458"/>
                  </a:lnTo>
                  <a:lnTo>
                    <a:pt x="106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761120" y="2762829"/>
              <a:ext cx="271780" cy="304165"/>
            </a:xfrm>
            <a:custGeom>
              <a:avLst/>
              <a:gdLst/>
              <a:ahLst/>
              <a:cxnLst/>
              <a:rect l="l" t="t" r="r" b="b"/>
              <a:pathLst>
                <a:path w="271780" h="304164">
                  <a:moveTo>
                    <a:pt x="106464" y="0"/>
                  </a:moveTo>
                  <a:lnTo>
                    <a:pt x="161607" y="85458"/>
                  </a:lnTo>
                  <a:lnTo>
                    <a:pt x="138861" y="95529"/>
                  </a:lnTo>
                  <a:lnTo>
                    <a:pt x="208318" y="168770"/>
                  </a:lnTo>
                  <a:lnTo>
                    <a:pt x="185572" y="180987"/>
                  </a:lnTo>
                  <a:lnTo>
                    <a:pt x="271449" y="303606"/>
                  </a:lnTo>
                  <a:lnTo>
                    <a:pt x="125818" y="209638"/>
                  </a:lnTo>
                  <a:lnTo>
                    <a:pt x="153593" y="196596"/>
                  </a:lnTo>
                  <a:lnTo>
                    <a:pt x="63106" y="136410"/>
                  </a:lnTo>
                  <a:lnTo>
                    <a:pt x="95529" y="117817"/>
                  </a:lnTo>
                  <a:lnTo>
                    <a:pt x="0" y="54673"/>
                  </a:lnTo>
                  <a:lnTo>
                    <a:pt x="106464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229597" y="2781938"/>
              <a:ext cx="149146" cy="204019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56696" y="2792289"/>
              <a:ext cx="95542" cy="156273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888216" y="1067760"/>
            <a:ext cx="972256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"/>
                <a:cs typeface="Arial"/>
              </a:rPr>
              <a:t>CD34+CD38-</a:t>
            </a:r>
            <a:r>
              <a:rPr sz="899" b="1" spc="-5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LSC</a:t>
            </a:r>
            <a:endParaRPr sz="899">
              <a:latin typeface="Arial"/>
              <a:cs typeface="Arial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706361" y="1453964"/>
            <a:ext cx="1253215" cy="2120825"/>
            <a:chOff x="2704061" y="1455757"/>
            <a:chExt cx="1254760" cy="2123440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11918" y="1781454"/>
              <a:ext cx="322491" cy="17857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511928" y="1781460"/>
              <a:ext cx="322580" cy="179070"/>
            </a:xfrm>
            <a:custGeom>
              <a:avLst/>
              <a:gdLst/>
              <a:ahLst/>
              <a:cxnLst/>
              <a:rect l="l" t="t" r="r" b="b"/>
              <a:pathLst>
                <a:path w="322579" h="179069">
                  <a:moveTo>
                    <a:pt x="0" y="89280"/>
                  </a:moveTo>
                  <a:lnTo>
                    <a:pt x="12670" y="54526"/>
                  </a:lnTo>
                  <a:lnTo>
                    <a:pt x="47224" y="26147"/>
                  </a:lnTo>
                  <a:lnTo>
                    <a:pt x="98476" y="7015"/>
                  </a:lnTo>
                  <a:lnTo>
                    <a:pt x="161239" y="0"/>
                  </a:lnTo>
                  <a:lnTo>
                    <a:pt x="224003" y="7015"/>
                  </a:lnTo>
                  <a:lnTo>
                    <a:pt x="275259" y="26147"/>
                  </a:lnTo>
                  <a:lnTo>
                    <a:pt x="309818" y="54526"/>
                  </a:lnTo>
                  <a:lnTo>
                    <a:pt x="322491" y="89280"/>
                  </a:lnTo>
                  <a:lnTo>
                    <a:pt x="309818" y="124035"/>
                  </a:lnTo>
                  <a:lnTo>
                    <a:pt x="275259" y="152414"/>
                  </a:lnTo>
                  <a:lnTo>
                    <a:pt x="224003" y="171546"/>
                  </a:lnTo>
                  <a:lnTo>
                    <a:pt x="161239" y="178561"/>
                  </a:lnTo>
                  <a:lnTo>
                    <a:pt x="98476" y="171546"/>
                  </a:lnTo>
                  <a:lnTo>
                    <a:pt x="47224" y="152414"/>
                  </a:lnTo>
                  <a:lnTo>
                    <a:pt x="12670" y="124035"/>
                  </a:lnTo>
                  <a:lnTo>
                    <a:pt x="0" y="8928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77800" y="0"/>
                  </a:moveTo>
                  <a:lnTo>
                    <a:pt x="47518" y="4670"/>
                  </a:lnTo>
                  <a:lnTo>
                    <a:pt x="22788" y="17406"/>
                  </a:lnTo>
                  <a:lnTo>
                    <a:pt x="6114" y="36299"/>
                  </a:lnTo>
                  <a:lnTo>
                    <a:pt x="0" y="59436"/>
                  </a:lnTo>
                  <a:lnTo>
                    <a:pt x="6114" y="82572"/>
                  </a:lnTo>
                  <a:lnTo>
                    <a:pt x="22788" y="101465"/>
                  </a:lnTo>
                  <a:lnTo>
                    <a:pt x="47518" y="114201"/>
                  </a:lnTo>
                  <a:lnTo>
                    <a:pt x="77800" y="118872"/>
                  </a:lnTo>
                  <a:lnTo>
                    <a:pt x="108089" y="114201"/>
                  </a:lnTo>
                  <a:lnTo>
                    <a:pt x="132822" y="101465"/>
                  </a:lnTo>
                  <a:lnTo>
                    <a:pt x="149498" y="82572"/>
                  </a:lnTo>
                  <a:lnTo>
                    <a:pt x="155613" y="59436"/>
                  </a:lnTo>
                  <a:lnTo>
                    <a:pt x="149498" y="36299"/>
                  </a:lnTo>
                  <a:lnTo>
                    <a:pt x="132822" y="17406"/>
                  </a:lnTo>
                  <a:lnTo>
                    <a:pt x="108089" y="4670"/>
                  </a:lnTo>
                  <a:lnTo>
                    <a:pt x="77800" y="0"/>
                  </a:lnTo>
                  <a:close/>
                </a:path>
              </a:pathLst>
            </a:custGeom>
            <a:solidFill>
              <a:srgbClr val="F4B1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560046" y="1825113"/>
              <a:ext cx="156210" cy="119380"/>
            </a:xfrm>
            <a:custGeom>
              <a:avLst/>
              <a:gdLst/>
              <a:ahLst/>
              <a:cxnLst/>
              <a:rect l="l" t="t" r="r" b="b"/>
              <a:pathLst>
                <a:path w="156210" h="119380">
                  <a:moveTo>
                    <a:pt x="0" y="59436"/>
                  </a:moveTo>
                  <a:lnTo>
                    <a:pt x="6114" y="36299"/>
                  </a:lnTo>
                  <a:lnTo>
                    <a:pt x="22788" y="17406"/>
                  </a:lnTo>
                  <a:lnTo>
                    <a:pt x="47518" y="4670"/>
                  </a:lnTo>
                  <a:lnTo>
                    <a:pt x="77800" y="0"/>
                  </a:lnTo>
                  <a:lnTo>
                    <a:pt x="108089" y="4670"/>
                  </a:lnTo>
                  <a:lnTo>
                    <a:pt x="132822" y="17406"/>
                  </a:lnTo>
                  <a:lnTo>
                    <a:pt x="149498" y="36299"/>
                  </a:lnTo>
                  <a:lnTo>
                    <a:pt x="155613" y="59436"/>
                  </a:lnTo>
                  <a:lnTo>
                    <a:pt x="149498" y="82572"/>
                  </a:lnTo>
                  <a:lnTo>
                    <a:pt x="132822" y="101465"/>
                  </a:lnTo>
                  <a:lnTo>
                    <a:pt x="108089" y="114201"/>
                  </a:lnTo>
                  <a:lnTo>
                    <a:pt x="77800" y="118872"/>
                  </a:lnTo>
                  <a:lnTo>
                    <a:pt x="47518" y="114201"/>
                  </a:lnTo>
                  <a:lnTo>
                    <a:pt x="22788" y="101465"/>
                  </a:lnTo>
                  <a:lnTo>
                    <a:pt x="6114" y="82572"/>
                  </a:lnTo>
                  <a:lnTo>
                    <a:pt x="0" y="59436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02241" y="1752028"/>
              <a:ext cx="235750" cy="7946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3402246" y="1752024"/>
              <a:ext cx="236220" cy="80010"/>
            </a:xfrm>
            <a:custGeom>
              <a:avLst/>
              <a:gdLst/>
              <a:ahLst/>
              <a:cxnLst/>
              <a:rect l="l" t="t" r="r" b="b"/>
              <a:pathLst>
                <a:path w="236220" h="80010">
                  <a:moveTo>
                    <a:pt x="0" y="19862"/>
                  </a:moveTo>
                  <a:lnTo>
                    <a:pt x="78574" y="19862"/>
                  </a:lnTo>
                  <a:lnTo>
                    <a:pt x="117868" y="0"/>
                  </a:lnTo>
                  <a:lnTo>
                    <a:pt x="157162" y="19862"/>
                  </a:lnTo>
                  <a:lnTo>
                    <a:pt x="235737" y="19862"/>
                  </a:lnTo>
                  <a:lnTo>
                    <a:pt x="196443" y="39725"/>
                  </a:lnTo>
                  <a:lnTo>
                    <a:pt x="235737" y="59601"/>
                  </a:lnTo>
                  <a:lnTo>
                    <a:pt x="157162" y="59601"/>
                  </a:lnTo>
                  <a:lnTo>
                    <a:pt x="117868" y="79463"/>
                  </a:lnTo>
                  <a:lnTo>
                    <a:pt x="78574" y="59601"/>
                  </a:lnTo>
                  <a:lnTo>
                    <a:pt x="0" y="59601"/>
                  </a:lnTo>
                  <a:lnTo>
                    <a:pt x="39293" y="39725"/>
                  </a:lnTo>
                  <a:lnTo>
                    <a:pt x="0" y="1986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04031" y="1791309"/>
              <a:ext cx="234861" cy="80365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504041" y="1791308"/>
              <a:ext cx="234950" cy="80645"/>
            </a:xfrm>
            <a:custGeom>
              <a:avLst/>
              <a:gdLst/>
              <a:ahLst/>
              <a:cxnLst/>
              <a:rect l="l" t="t" r="r" b="b"/>
              <a:pathLst>
                <a:path w="234950" h="80644">
                  <a:moveTo>
                    <a:pt x="0" y="20091"/>
                  </a:moveTo>
                  <a:lnTo>
                    <a:pt x="78282" y="20091"/>
                  </a:lnTo>
                  <a:lnTo>
                    <a:pt x="117424" y="0"/>
                  </a:lnTo>
                  <a:lnTo>
                    <a:pt x="156565" y="20091"/>
                  </a:lnTo>
                  <a:lnTo>
                    <a:pt x="234848" y="20091"/>
                  </a:lnTo>
                  <a:lnTo>
                    <a:pt x="195707" y="40182"/>
                  </a:lnTo>
                  <a:lnTo>
                    <a:pt x="234848" y="60274"/>
                  </a:lnTo>
                  <a:lnTo>
                    <a:pt x="156565" y="60274"/>
                  </a:lnTo>
                  <a:lnTo>
                    <a:pt x="117424" y="80365"/>
                  </a:lnTo>
                  <a:lnTo>
                    <a:pt x="78282" y="60274"/>
                  </a:lnTo>
                  <a:lnTo>
                    <a:pt x="0" y="60274"/>
                  </a:lnTo>
                  <a:lnTo>
                    <a:pt x="39141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78136" y="1791309"/>
              <a:ext cx="192874" cy="80365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78137" y="1791308"/>
              <a:ext cx="193040" cy="80645"/>
            </a:xfrm>
            <a:custGeom>
              <a:avLst/>
              <a:gdLst/>
              <a:ahLst/>
              <a:cxnLst/>
              <a:rect l="l" t="t" r="r" b="b"/>
              <a:pathLst>
                <a:path w="193039" h="80644">
                  <a:moveTo>
                    <a:pt x="0" y="20091"/>
                  </a:moveTo>
                  <a:lnTo>
                    <a:pt x="64287" y="20091"/>
                  </a:lnTo>
                  <a:lnTo>
                    <a:pt x="96443" y="0"/>
                  </a:lnTo>
                  <a:lnTo>
                    <a:pt x="128587" y="20091"/>
                  </a:lnTo>
                  <a:lnTo>
                    <a:pt x="192874" y="20091"/>
                  </a:lnTo>
                  <a:lnTo>
                    <a:pt x="160731" y="40182"/>
                  </a:lnTo>
                  <a:lnTo>
                    <a:pt x="192874" y="60274"/>
                  </a:lnTo>
                  <a:lnTo>
                    <a:pt x="128587" y="60274"/>
                  </a:lnTo>
                  <a:lnTo>
                    <a:pt x="96443" y="80365"/>
                  </a:lnTo>
                  <a:lnTo>
                    <a:pt x="64287" y="60274"/>
                  </a:lnTo>
                  <a:lnTo>
                    <a:pt x="0" y="60274"/>
                  </a:lnTo>
                  <a:lnTo>
                    <a:pt x="32143" y="40182"/>
                  </a:lnTo>
                  <a:lnTo>
                    <a:pt x="0" y="20091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35286" y="1831492"/>
              <a:ext cx="236626" cy="78574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435285" y="1831489"/>
              <a:ext cx="236854" cy="78740"/>
            </a:xfrm>
            <a:custGeom>
              <a:avLst/>
              <a:gdLst/>
              <a:ahLst/>
              <a:cxnLst/>
              <a:rect l="l" t="t" r="r" b="b"/>
              <a:pathLst>
                <a:path w="236854" h="78739">
                  <a:moveTo>
                    <a:pt x="0" y="19646"/>
                  </a:moveTo>
                  <a:lnTo>
                    <a:pt x="78879" y="19646"/>
                  </a:lnTo>
                  <a:lnTo>
                    <a:pt x="118313" y="0"/>
                  </a:lnTo>
                  <a:lnTo>
                    <a:pt x="157759" y="19646"/>
                  </a:lnTo>
                  <a:lnTo>
                    <a:pt x="236626" y="19646"/>
                  </a:lnTo>
                  <a:lnTo>
                    <a:pt x="197192" y="39293"/>
                  </a:lnTo>
                  <a:lnTo>
                    <a:pt x="236626" y="58940"/>
                  </a:lnTo>
                  <a:lnTo>
                    <a:pt x="157759" y="58940"/>
                  </a:lnTo>
                  <a:lnTo>
                    <a:pt x="118313" y="78574"/>
                  </a:lnTo>
                  <a:lnTo>
                    <a:pt x="78879" y="58940"/>
                  </a:lnTo>
                  <a:lnTo>
                    <a:pt x="0" y="58940"/>
                  </a:lnTo>
                  <a:lnTo>
                    <a:pt x="39433" y="39293"/>
                  </a:lnTo>
                  <a:lnTo>
                    <a:pt x="0" y="1964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20605" y="1752041"/>
              <a:ext cx="138303" cy="7743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20610" y="1752047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80"/>
                  </a:lnTo>
                  <a:lnTo>
                    <a:pt x="118048" y="66084"/>
                  </a:lnTo>
                  <a:lnTo>
                    <a:pt x="96067" y="74378"/>
                  </a:lnTo>
                  <a:lnTo>
                    <a:pt x="69151" y="77419"/>
                  </a:lnTo>
                  <a:lnTo>
                    <a:pt x="42235" y="74378"/>
                  </a:lnTo>
                  <a:lnTo>
                    <a:pt x="20254" y="66084"/>
                  </a:lnTo>
                  <a:lnTo>
                    <a:pt x="5434" y="53780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155188" y="1800618"/>
              <a:ext cx="138302" cy="7743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155184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29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51467" y="1800618"/>
              <a:ext cx="138290" cy="77431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051461" y="1800628"/>
              <a:ext cx="138430" cy="77470"/>
            </a:xfrm>
            <a:custGeom>
              <a:avLst/>
              <a:gdLst/>
              <a:ahLst/>
              <a:cxnLst/>
              <a:rect l="l" t="t" r="r" b="b"/>
              <a:pathLst>
                <a:path w="138430" h="77469">
                  <a:moveTo>
                    <a:pt x="0" y="38709"/>
                  </a:moveTo>
                  <a:lnTo>
                    <a:pt x="5434" y="23638"/>
                  </a:lnTo>
                  <a:lnTo>
                    <a:pt x="20254" y="11334"/>
                  </a:lnTo>
                  <a:lnTo>
                    <a:pt x="42235" y="3040"/>
                  </a:lnTo>
                  <a:lnTo>
                    <a:pt x="69151" y="0"/>
                  </a:lnTo>
                  <a:lnTo>
                    <a:pt x="96067" y="3040"/>
                  </a:lnTo>
                  <a:lnTo>
                    <a:pt x="118048" y="11334"/>
                  </a:lnTo>
                  <a:lnTo>
                    <a:pt x="132868" y="23638"/>
                  </a:lnTo>
                  <a:lnTo>
                    <a:pt x="138303" y="38709"/>
                  </a:lnTo>
                  <a:lnTo>
                    <a:pt x="132868" y="53775"/>
                  </a:lnTo>
                  <a:lnTo>
                    <a:pt x="118048" y="66079"/>
                  </a:lnTo>
                  <a:lnTo>
                    <a:pt x="96067" y="74376"/>
                  </a:lnTo>
                  <a:lnTo>
                    <a:pt x="69151" y="77419"/>
                  </a:lnTo>
                  <a:lnTo>
                    <a:pt x="42235" y="74376"/>
                  </a:lnTo>
                  <a:lnTo>
                    <a:pt x="20254" y="66079"/>
                  </a:lnTo>
                  <a:lnTo>
                    <a:pt x="5434" y="53775"/>
                  </a:lnTo>
                  <a:lnTo>
                    <a:pt x="0" y="38709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52851" y="1904885"/>
              <a:ext cx="335470" cy="162496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252853" y="1904880"/>
              <a:ext cx="335915" cy="162560"/>
            </a:xfrm>
            <a:custGeom>
              <a:avLst/>
              <a:gdLst/>
              <a:ahLst/>
              <a:cxnLst/>
              <a:rect l="l" t="t" r="r" b="b"/>
              <a:pathLst>
                <a:path w="335914" h="162560">
                  <a:moveTo>
                    <a:pt x="190512" y="34899"/>
                  </a:moveTo>
                  <a:lnTo>
                    <a:pt x="250278" y="11341"/>
                  </a:lnTo>
                  <a:lnTo>
                    <a:pt x="232549" y="59880"/>
                  </a:lnTo>
                  <a:lnTo>
                    <a:pt x="290448" y="51866"/>
                  </a:lnTo>
                  <a:lnTo>
                    <a:pt x="258267" y="74015"/>
                  </a:lnTo>
                  <a:lnTo>
                    <a:pt x="335470" y="96545"/>
                  </a:lnTo>
                  <a:lnTo>
                    <a:pt x="260388" y="101180"/>
                  </a:lnTo>
                  <a:lnTo>
                    <a:pt x="274954" y="122694"/>
                  </a:lnTo>
                  <a:lnTo>
                    <a:pt x="244462" y="123659"/>
                  </a:lnTo>
                  <a:lnTo>
                    <a:pt x="273583" y="162509"/>
                  </a:lnTo>
                  <a:lnTo>
                    <a:pt x="213766" y="133997"/>
                  </a:lnTo>
                  <a:lnTo>
                    <a:pt x="211023" y="161188"/>
                  </a:lnTo>
                  <a:lnTo>
                    <a:pt x="173456" y="137464"/>
                  </a:lnTo>
                  <a:lnTo>
                    <a:pt x="158089" y="160096"/>
                  </a:lnTo>
                  <a:lnTo>
                    <a:pt x="135775" y="140258"/>
                  </a:lnTo>
                  <a:lnTo>
                    <a:pt x="112788" y="155536"/>
                  </a:lnTo>
                  <a:lnTo>
                    <a:pt x="99174" y="137058"/>
                  </a:lnTo>
                  <a:lnTo>
                    <a:pt x="52120" y="156146"/>
                  </a:lnTo>
                  <a:lnTo>
                    <a:pt x="58496" y="126809"/>
                  </a:lnTo>
                  <a:lnTo>
                    <a:pt x="7238" y="108711"/>
                  </a:lnTo>
                  <a:lnTo>
                    <a:pt x="43459" y="96062"/>
                  </a:lnTo>
                  <a:lnTo>
                    <a:pt x="0" y="60896"/>
                  </a:lnTo>
                  <a:lnTo>
                    <a:pt x="61467" y="66103"/>
                  </a:lnTo>
                  <a:lnTo>
                    <a:pt x="28397" y="26161"/>
                  </a:lnTo>
                  <a:lnTo>
                    <a:pt x="91820" y="39611"/>
                  </a:lnTo>
                  <a:lnTo>
                    <a:pt x="88925" y="0"/>
                  </a:lnTo>
                  <a:lnTo>
                    <a:pt x="142417" y="40398"/>
                  </a:lnTo>
                  <a:lnTo>
                    <a:pt x="170560" y="6629"/>
                  </a:lnTo>
                  <a:lnTo>
                    <a:pt x="190512" y="3489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74021" y="1961896"/>
              <a:ext cx="117551" cy="5246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374025" y="1961897"/>
              <a:ext cx="118110" cy="52705"/>
            </a:xfrm>
            <a:custGeom>
              <a:avLst/>
              <a:gdLst/>
              <a:ahLst/>
              <a:cxnLst/>
              <a:rect l="l" t="t" r="r" b="b"/>
              <a:pathLst>
                <a:path w="118110" h="52705">
                  <a:moveTo>
                    <a:pt x="0" y="26238"/>
                  </a:moveTo>
                  <a:lnTo>
                    <a:pt x="4618" y="16025"/>
                  </a:lnTo>
                  <a:lnTo>
                    <a:pt x="17214" y="7685"/>
                  </a:lnTo>
                  <a:lnTo>
                    <a:pt x="35897" y="2061"/>
                  </a:lnTo>
                  <a:lnTo>
                    <a:pt x="58775" y="0"/>
                  </a:lnTo>
                  <a:lnTo>
                    <a:pt x="81653" y="2061"/>
                  </a:lnTo>
                  <a:lnTo>
                    <a:pt x="100336" y="7685"/>
                  </a:lnTo>
                  <a:lnTo>
                    <a:pt x="112932" y="16025"/>
                  </a:lnTo>
                  <a:lnTo>
                    <a:pt x="117551" y="26238"/>
                  </a:lnTo>
                  <a:lnTo>
                    <a:pt x="112932" y="36451"/>
                  </a:lnTo>
                  <a:lnTo>
                    <a:pt x="100336" y="44791"/>
                  </a:lnTo>
                  <a:lnTo>
                    <a:pt x="81653" y="50414"/>
                  </a:lnTo>
                  <a:lnTo>
                    <a:pt x="58775" y="52476"/>
                  </a:lnTo>
                  <a:lnTo>
                    <a:pt x="35897" y="50414"/>
                  </a:lnTo>
                  <a:lnTo>
                    <a:pt x="17214" y="44791"/>
                  </a:lnTo>
                  <a:lnTo>
                    <a:pt x="4618" y="36451"/>
                  </a:lnTo>
                  <a:lnTo>
                    <a:pt x="0" y="2623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42513" y="1771675"/>
              <a:ext cx="237299" cy="164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842515" y="1771677"/>
              <a:ext cx="237490" cy="164465"/>
            </a:xfrm>
            <a:custGeom>
              <a:avLst/>
              <a:gdLst/>
              <a:ahLst/>
              <a:cxnLst/>
              <a:rect l="l" t="t" r="r" b="b"/>
              <a:pathLst>
                <a:path w="237489" h="164464">
                  <a:moveTo>
                    <a:pt x="0" y="82194"/>
                  </a:moveTo>
                  <a:lnTo>
                    <a:pt x="9324" y="50202"/>
                  </a:lnTo>
                  <a:lnTo>
                    <a:pt x="34751" y="24076"/>
                  </a:lnTo>
                  <a:lnTo>
                    <a:pt x="72464" y="6459"/>
                  </a:lnTo>
                  <a:lnTo>
                    <a:pt x="118643" y="0"/>
                  </a:lnTo>
                  <a:lnTo>
                    <a:pt x="164829" y="6459"/>
                  </a:lnTo>
                  <a:lnTo>
                    <a:pt x="202545" y="24076"/>
                  </a:lnTo>
                  <a:lnTo>
                    <a:pt x="227974" y="50202"/>
                  </a:lnTo>
                  <a:lnTo>
                    <a:pt x="237299" y="82194"/>
                  </a:lnTo>
                  <a:lnTo>
                    <a:pt x="227974" y="114186"/>
                  </a:lnTo>
                  <a:lnTo>
                    <a:pt x="202545" y="140312"/>
                  </a:lnTo>
                  <a:lnTo>
                    <a:pt x="164829" y="157928"/>
                  </a:lnTo>
                  <a:lnTo>
                    <a:pt x="118643" y="164388"/>
                  </a:lnTo>
                  <a:lnTo>
                    <a:pt x="72464" y="157928"/>
                  </a:lnTo>
                  <a:lnTo>
                    <a:pt x="34751" y="140312"/>
                  </a:lnTo>
                  <a:lnTo>
                    <a:pt x="9324" y="114186"/>
                  </a:lnTo>
                  <a:lnTo>
                    <a:pt x="0" y="8219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908452" y="1789963"/>
              <a:ext cx="118757" cy="109397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908447" y="1789962"/>
              <a:ext cx="119380" cy="109855"/>
            </a:xfrm>
            <a:custGeom>
              <a:avLst/>
              <a:gdLst/>
              <a:ahLst/>
              <a:cxnLst/>
              <a:rect l="l" t="t" r="r" b="b"/>
              <a:pathLst>
                <a:path w="119380" h="109855">
                  <a:moveTo>
                    <a:pt x="58547" y="50139"/>
                  </a:moveTo>
                  <a:lnTo>
                    <a:pt x="61569" y="9969"/>
                  </a:lnTo>
                  <a:lnTo>
                    <a:pt x="65239" y="7594"/>
                  </a:lnTo>
                  <a:lnTo>
                    <a:pt x="67678" y="6007"/>
                  </a:lnTo>
                  <a:lnTo>
                    <a:pt x="70916" y="5778"/>
                  </a:lnTo>
                  <a:lnTo>
                    <a:pt x="73596" y="4559"/>
                  </a:lnTo>
                  <a:lnTo>
                    <a:pt x="78866" y="1898"/>
                  </a:lnTo>
                  <a:lnTo>
                    <a:pt x="78752" y="1503"/>
                  </a:lnTo>
                  <a:lnTo>
                    <a:pt x="78572" y="1496"/>
                  </a:lnTo>
                  <a:lnTo>
                    <a:pt x="83642" y="0"/>
                  </a:lnTo>
                  <a:lnTo>
                    <a:pt x="92147" y="923"/>
                  </a:lnTo>
                  <a:lnTo>
                    <a:pt x="95846" y="1749"/>
                  </a:lnTo>
                  <a:lnTo>
                    <a:pt x="98879" y="4361"/>
                  </a:lnTo>
                  <a:lnTo>
                    <a:pt x="105384" y="10642"/>
                  </a:lnTo>
                  <a:lnTo>
                    <a:pt x="110401" y="15189"/>
                  </a:lnTo>
                  <a:lnTo>
                    <a:pt x="110959" y="16713"/>
                  </a:lnTo>
                  <a:lnTo>
                    <a:pt x="112077" y="18148"/>
                  </a:lnTo>
                  <a:lnTo>
                    <a:pt x="112077" y="19748"/>
                  </a:lnTo>
                  <a:lnTo>
                    <a:pt x="112077" y="26860"/>
                  </a:lnTo>
                  <a:lnTo>
                    <a:pt x="111760" y="34023"/>
                  </a:lnTo>
                  <a:lnTo>
                    <a:pt x="110401" y="41020"/>
                  </a:lnTo>
                  <a:lnTo>
                    <a:pt x="110045" y="42824"/>
                  </a:lnTo>
                  <a:lnTo>
                    <a:pt x="108343" y="44183"/>
                  </a:lnTo>
                  <a:lnTo>
                    <a:pt x="107061" y="45580"/>
                  </a:lnTo>
                  <a:lnTo>
                    <a:pt x="104406" y="48463"/>
                  </a:lnTo>
                  <a:lnTo>
                    <a:pt x="100774" y="51473"/>
                  </a:lnTo>
                  <a:lnTo>
                    <a:pt x="97015" y="53174"/>
                  </a:lnTo>
                  <a:lnTo>
                    <a:pt x="94348" y="54394"/>
                  </a:lnTo>
                  <a:lnTo>
                    <a:pt x="87807" y="55562"/>
                  </a:lnTo>
                  <a:lnTo>
                    <a:pt x="85305" y="56222"/>
                  </a:lnTo>
                  <a:lnTo>
                    <a:pt x="83616" y="56654"/>
                  </a:lnTo>
                  <a:lnTo>
                    <a:pt x="81965" y="57226"/>
                  </a:lnTo>
                  <a:lnTo>
                    <a:pt x="80289" y="57734"/>
                  </a:lnTo>
                  <a:lnTo>
                    <a:pt x="79730" y="59258"/>
                  </a:lnTo>
                  <a:lnTo>
                    <a:pt x="78270" y="60718"/>
                  </a:lnTo>
                  <a:lnTo>
                    <a:pt x="78613" y="62293"/>
                  </a:lnTo>
                  <a:lnTo>
                    <a:pt x="78930" y="63703"/>
                  </a:lnTo>
                  <a:lnTo>
                    <a:pt x="80606" y="64592"/>
                  </a:lnTo>
                  <a:lnTo>
                    <a:pt x="81965" y="65328"/>
                  </a:lnTo>
                  <a:lnTo>
                    <a:pt x="85128" y="67055"/>
                  </a:lnTo>
                  <a:lnTo>
                    <a:pt x="94996" y="68059"/>
                  </a:lnTo>
                  <a:lnTo>
                    <a:pt x="97015" y="68376"/>
                  </a:lnTo>
                  <a:lnTo>
                    <a:pt x="113182" y="75971"/>
                  </a:lnTo>
                  <a:lnTo>
                    <a:pt x="114782" y="77279"/>
                  </a:lnTo>
                  <a:lnTo>
                    <a:pt x="115417" y="79006"/>
                  </a:lnTo>
                  <a:lnTo>
                    <a:pt x="116497" y="81927"/>
                  </a:lnTo>
                  <a:lnTo>
                    <a:pt x="116357" y="85115"/>
                  </a:lnTo>
                  <a:lnTo>
                    <a:pt x="117094" y="88125"/>
                  </a:lnTo>
                  <a:lnTo>
                    <a:pt x="117475" y="89687"/>
                  </a:lnTo>
                  <a:lnTo>
                    <a:pt x="118211" y="91160"/>
                  </a:lnTo>
                  <a:lnTo>
                    <a:pt x="118757" y="92684"/>
                  </a:lnTo>
                  <a:lnTo>
                    <a:pt x="117652" y="96227"/>
                  </a:lnTo>
                  <a:lnTo>
                    <a:pt x="116586" y="99783"/>
                  </a:lnTo>
                  <a:lnTo>
                    <a:pt x="115417" y="103314"/>
                  </a:lnTo>
                  <a:lnTo>
                    <a:pt x="114909" y="104851"/>
                  </a:lnTo>
                  <a:lnTo>
                    <a:pt x="115214" y="106984"/>
                  </a:lnTo>
                  <a:lnTo>
                    <a:pt x="113741" y="107873"/>
                  </a:lnTo>
                  <a:lnTo>
                    <a:pt x="111379" y="109308"/>
                  </a:lnTo>
                  <a:lnTo>
                    <a:pt x="108165" y="108889"/>
                  </a:lnTo>
                  <a:lnTo>
                    <a:pt x="105384" y="109397"/>
                  </a:lnTo>
                  <a:lnTo>
                    <a:pt x="99250" y="108889"/>
                  </a:lnTo>
                  <a:lnTo>
                    <a:pt x="93078" y="108661"/>
                  </a:lnTo>
                  <a:lnTo>
                    <a:pt x="86982" y="107873"/>
                  </a:lnTo>
                  <a:lnTo>
                    <a:pt x="85242" y="107645"/>
                  </a:lnTo>
                  <a:lnTo>
                    <a:pt x="83210" y="107492"/>
                  </a:lnTo>
                  <a:lnTo>
                    <a:pt x="81965" y="106349"/>
                  </a:lnTo>
                  <a:lnTo>
                    <a:pt x="80721" y="105219"/>
                  </a:lnTo>
                  <a:lnTo>
                    <a:pt x="80848" y="103314"/>
                  </a:lnTo>
                  <a:lnTo>
                    <a:pt x="80289" y="101790"/>
                  </a:lnTo>
                  <a:lnTo>
                    <a:pt x="79730" y="95211"/>
                  </a:lnTo>
                  <a:lnTo>
                    <a:pt x="81381" y="88150"/>
                  </a:lnTo>
                  <a:lnTo>
                    <a:pt x="78613" y="82041"/>
                  </a:lnTo>
                  <a:lnTo>
                    <a:pt x="76022" y="76314"/>
                  </a:lnTo>
                  <a:lnTo>
                    <a:pt x="65595" y="75425"/>
                  </a:lnTo>
                  <a:lnTo>
                    <a:pt x="60223" y="74447"/>
                  </a:lnTo>
                  <a:lnTo>
                    <a:pt x="56870" y="74955"/>
                  </a:lnTo>
                  <a:lnTo>
                    <a:pt x="53213" y="74587"/>
                  </a:lnTo>
                  <a:lnTo>
                    <a:pt x="50177" y="75971"/>
                  </a:lnTo>
                  <a:lnTo>
                    <a:pt x="48387" y="76784"/>
                  </a:lnTo>
                  <a:lnTo>
                    <a:pt x="48260" y="79235"/>
                  </a:lnTo>
                  <a:lnTo>
                    <a:pt x="46837" y="80530"/>
                  </a:lnTo>
                  <a:lnTo>
                    <a:pt x="42532" y="84442"/>
                  </a:lnTo>
                  <a:lnTo>
                    <a:pt x="39446" y="83997"/>
                  </a:lnTo>
                  <a:lnTo>
                    <a:pt x="33451" y="85089"/>
                  </a:lnTo>
                  <a:lnTo>
                    <a:pt x="26736" y="84885"/>
                  </a:lnTo>
                  <a:lnTo>
                    <a:pt x="20000" y="84799"/>
                  </a:lnTo>
                  <a:lnTo>
                    <a:pt x="13301" y="84477"/>
                  </a:lnTo>
                  <a:lnTo>
                    <a:pt x="6692" y="83565"/>
                  </a:lnTo>
                  <a:lnTo>
                    <a:pt x="4737" y="83172"/>
                  </a:lnTo>
                  <a:lnTo>
                    <a:pt x="4165" y="80670"/>
                  </a:lnTo>
                  <a:lnTo>
                    <a:pt x="3352" y="79006"/>
                  </a:lnTo>
                  <a:lnTo>
                    <a:pt x="1917" y="76085"/>
                  </a:lnTo>
                  <a:lnTo>
                    <a:pt x="0" y="69888"/>
                  </a:lnTo>
                  <a:lnTo>
                    <a:pt x="1117" y="67868"/>
                  </a:lnTo>
                  <a:lnTo>
                    <a:pt x="1358" y="65176"/>
                  </a:lnTo>
                  <a:lnTo>
                    <a:pt x="3352" y="63817"/>
                  </a:lnTo>
                  <a:lnTo>
                    <a:pt x="6172" y="61887"/>
                  </a:lnTo>
                  <a:lnTo>
                    <a:pt x="9855" y="60909"/>
                  </a:lnTo>
                  <a:lnTo>
                    <a:pt x="13385" y="60769"/>
                  </a:lnTo>
                  <a:lnTo>
                    <a:pt x="53530" y="59258"/>
                  </a:lnTo>
                  <a:lnTo>
                    <a:pt x="57289" y="58115"/>
                  </a:lnTo>
                  <a:lnTo>
                    <a:pt x="62001" y="57442"/>
                  </a:lnTo>
                  <a:lnTo>
                    <a:pt x="63563" y="53174"/>
                  </a:lnTo>
                  <a:lnTo>
                    <a:pt x="64122" y="51663"/>
                  </a:lnTo>
                  <a:lnTo>
                    <a:pt x="62687" y="50050"/>
                  </a:lnTo>
                  <a:lnTo>
                    <a:pt x="61887" y="48615"/>
                  </a:lnTo>
                  <a:lnTo>
                    <a:pt x="61544" y="47980"/>
                  </a:lnTo>
                  <a:lnTo>
                    <a:pt x="58826" y="54952"/>
                  </a:lnTo>
                  <a:lnTo>
                    <a:pt x="58547" y="5013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118643" y="0"/>
                  </a:moveTo>
                  <a:lnTo>
                    <a:pt x="72464" y="6812"/>
                  </a:lnTo>
                  <a:lnTo>
                    <a:pt x="34751" y="25392"/>
                  </a:lnTo>
                  <a:lnTo>
                    <a:pt x="9324" y="52951"/>
                  </a:lnTo>
                  <a:lnTo>
                    <a:pt x="0" y="86702"/>
                  </a:lnTo>
                  <a:lnTo>
                    <a:pt x="9324" y="120454"/>
                  </a:lnTo>
                  <a:lnTo>
                    <a:pt x="34751" y="148013"/>
                  </a:lnTo>
                  <a:lnTo>
                    <a:pt x="72464" y="166593"/>
                  </a:lnTo>
                  <a:lnTo>
                    <a:pt x="118643" y="173405"/>
                  </a:lnTo>
                  <a:lnTo>
                    <a:pt x="164829" y="166593"/>
                  </a:lnTo>
                  <a:lnTo>
                    <a:pt x="202545" y="148013"/>
                  </a:lnTo>
                  <a:lnTo>
                    <a:pt x="227974" y="120454"/>
                  </a:lnTo>
                  <a:lnTo>
                    <a:pt x="237299" y="86702"/>
                  </a:lnTo>
                  <a:lnTo>
                    <a:pt x="227974" y="52951"/>
                  </a:lnTo>
                  <a:lnTo>
                    <a:pt x="202545" y="25392"/>
                  </a:lnTo>
                  <a:lnTo>
                    <a:pt x="164829" y="6812"/>
                  </a:lnTo>
                  <a:lnTo>
                    <a:pt x="11864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706918" y="1892317"/>
              <a:ext cx="237490" cy="173990"/>
            </a:xfrm>
            <a:custGeom>
              <a:avLst/>
              <a:gdLst/>
              <a:ahLst/>
              <a:cxnLst/>
              <a:rect l="l" t="t" r="r" b="b"/>
              <a:pathLst>
                <a:path w="237489" h="173989">
                  <a:moveTo>
                    <a:pt x="0" y="86702"/>
                  </a:moveTo>
                  <a:lnTo>
                    <a:pt x="9324" y="52951"/>
                  </a:lnTo>
                  <a:lnTo>
                    <a:pt x="34751" y="25392"/>
                  </a:lnTo>
                  <a:lnTo>
                    <a:pt x="72464" y="6812"/>
                  </a:lnTo>
                  <a:lnTo>
                    <a:pt x="118643" y="0"/>
                  </a:lnTo>
                  <a:lnTo>
                    <a:pt x="164829" y="6812"/>
                  </a:lnTo>
                  <a:lnTo>
                    <a:pt x="202545" y="25392"/>
                  </a:lnTo>
                  <a:lnTo>
                    <a:pt x="227974" y="52951"/>
                  </a:lnTo>
                  <a:lnTo>
                    <a:pt x="237299" y="86702"/>
                  </a:lnTo>
                  <a:lnTo>
                    <a:pt x="227974" y="120454"/>
                  </a:lnTo>
                  <a:lnTo>
                    <a:pt x="202545" y="148013"/>
                  </a:lnTo>
                  <a:lnTo>
                    <a:pt x="164829" y="166593"/>
                  </a:lnTo>
                  <a:lnTo>
                    <a:pt x="118643" y="173405"/>
                  </a:lnTo>
                  <a:lnTo>
                    <a:pt x="72464" y="166593"/>
                  </a:lnTo>
                  <a:lnTo>
                    <a:pt x="34751" y="148013"/>
                  </a:lnTo>
                  <a:lnTo>
                    <a:pt x="9324" y="120454"/>
                  </a:lnTo>
                  <a:lnTo>
                    <a:pt x="0" y="8670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73019" y="1948942"/>
              <a:ext cx="23736" cy="21234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873024" y="1948939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754376" y="1930069"/>
              <a:ext cx="142379" cy="8949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754383" y="1930063"/>
              <a:ext cx="142875" cy="89535"/>
            </a:xfrm>
            <a:custGeom>
              <a:avLst/>
              <a:gdLst/>
              <a:ahLst/>
              <a:cxnLst/>
              <a:rect l="l" t="t" r="r" b="b"/>
              <a:pathLst>
                <a:path w="142875" h="89535">
                  <a:moveTo>
                    <a:pt x="77584" y="0"/>
                  </a:moveTo>
                  <a:lnTo>
                    <a:pt x="67271" y="2260"/>
                  </a:lnTo>
                  <a:lnTo>
                    <a:pt x="67614" y="2362"/>
                  </a:lnTo>
                  <a:lnTo>
                    <a:pt x="55994" y="4064"/>
                  </a:lnTo>
                  <a:lnTo>
                    <a:pt x="45037" y="5564"/>
                  </a:lnTo>
                  <a:lnTo>
                    <a:pt x="41473" y="5956"/>
                  </a:lnTo>
                  <a:lnTo>
                    <a:pt x="38997" y="6414"/>
                  </a:lnTo>
                  <a:lnTo>
                    <a:pt x="31305" y="8115"/>
                  </a:lnTo>
                  <a:lnTo>
                    <a:pt x="28219" y="9474"/>
                  </a:lnTo>
                  <a:lnTo>
                    <a:pt x="24904" y="10617"/>
                  </a:lnTo>
                  <a:lnTo>
                    <a:pt x="22047" y="12179"/>
                  </a:lnTo>
                  <a:lnTo>
                    <a:pt x="13144" y="17056"/>
                  </a:lnTo>
                  <a:lnTo>
                    <a:pt x="12700" y="18364"/>
                  </a:lnTo>
                  <a:lnTo>
                    <a:pt x="6629" y="24358"/>
                  </a:lnTo>
                  <a:lnTo>
                    <a:pt x="4572" y="28409"/>
                  </a:lnTo>
                  <a:lnTo>
                    <a:pt x="0" y="32258"/>
                  </a:lnTo>
                  <a:lnTo>
                    <a:pt x="457" y="36537"/>
                  </a:lnTo>
                  <a:lnTo>
                    <a:pt x="932" y="43664"/>
                  </a:lnTo>
                  <a:lnTo>
                    <a:pt x="1209" y="50814"/>
                  </a:lnTo>
                  <a:lnTo>
                    <a:pt x="1882" y="57928"/>
                  </a:lnTo>
                  <a:lnTo>
                    <a:pt x="28219" y="79159"/>
                  </a:lnTo>
                  <a:lnTo>
                    <a:pt x="31369" y="80441"/>
                  </a:lnTo>
                  <a:lnTo>
                    <a:pt x="34163" y="82118"/>
                  </a:lnTo>
                  <a:lnTo>
                    <a:pt x="37477" y="83210"/>
                  </a:lnTo>
                  <a:lnTo>
                    <a:pt x="40386" y="84175"/>
                  </a:lnTo>
                  <a:lnTo>
                    <a:pt x="83756" y="89306"/>
                  </a:lnTo>
                  <a:lnTo>
                    <a:pt x="101903" y="89134"/>
                  </a:lnTo>
                  <a:lnTo>
                    <a:pt x="113382" y="89492"/>
                  </a:lnTo>
                  <a:lnTo>
                    <a:pt x="121618" y="88233"/>
                  </a:lnTo>
                  <a:lnTo>
                    <a:pt x="130035" y="83210"/>
                  </a:lnTo>
                  <a:lnTo>
                    <a:pt x="133324" y="80619"/>
                  </a:lnTo>
                  <a:lnTo>
                    <a:pt x="136194" y="77800"/>
                  </a:lnTo>
                  <a:lnTo>
                    <a:pt x="139280" y="75095"/>
                  </a:lnTo>
                  <a:lnTo>
                    <a:pt x="140309" y="73063"/>
                  </a:lnTo>
                  <a:lnTo>
                    <a:pt x="142367" y="71145"/>
                  </a:lnTo>
                  <a:lnTo>
                    <a:pt x="142367" y="69011"/>
                  </a:lnTo>
                  <a:lnTo>
                    <a:pt x="142367" y="64884"/>
                  </a:lnTo>
                  <a:lnTo>
                    <a:pt x="142087" y="60502"/>
                  </a:lnTo>
                  <a:lnTo>
                    <a:pt x="139280" y="56832"/>
                  </a:lnTo>
                  <a:lnTo>
                    <a:pt x="137629" y="54648"/>
                  </a:lnTo>
                  <a:lnTo>
                    <a:pt x="133438" y="53733"/>
                  </a:lnTo>
                  <a:lnTo>
                    <a:pt x="130035" y="52768"/>
                  </a:lnTo>
                  <a:lnTo>
                    <a:pt x="118869" y="50869"/>
                  </a:lnTo>
                  <a:lnTo>
                    <a:pt x="104662" y="49688"/>
                  </a:lnTo>
                  <a:lnTo>
                    <a:pt x="91571" y="49032"/>
                  </a:lnTo>
                  <a:lnTo>
                    <a:pt x="83756" y="48704"/>
                  </a:lnTo>
                  <a:lnTo>
                    <a:pt x="84968" y="42355"/>
                  </a:lnTo>
                  <a:lnTo>
                    <a:pt x="102260" y="29095"/>
                  </a:lnTo>
                  <a:lnTo>
                    <a:pt x="105346" y="28409"/>
                  </a:lnTo>
                  <a:lnTo>
                    <a:pt x="108470" y="25336"/>
                  </a:lnTo>
                  <a:lnTo>
                    <a:pt x="114604" y="20434"/>
                  </a:lnTo>
                  <a:lnTo>
                    <a:pt x="114604" y="16230"/>
                  </a:lnTo>
                  <a:lnTo>
                    <a:pt x="114604" y="14097"/>
                  </a:lnTo>
                  <a:lnTo>
                    <a:pt x="114160" y="11391"/>
                  </a:lnTo>
                  <a:lnTo>
                    <a:pt x="111518" y="10147"/>
                  </a:lnTo>
                  <a:lnTo>
                    <a:pt x="106222" y="7658"/>
                  </a:lnTo>
                  <a:lnTo>
                    <a:pt x="99174" y="7442"/>
                  </a:lnTo>
                  <a:lnTo>
                    <a:pt x="93014" y="6083"/>
                  </a:lnTo>
                  <a:lnTo>
                    <a:pt x="89928" y="5410"/>
                  </a:lnTo>
                  <a:lnTo>
                    <a:pt x="86461" y="5245"/>
                  </a:lnTo>
                  <a:lnTo>
                    <a:pt x="83756" y="4064"/>
                  </a:lnTo>
                  <a:lnTo>
                    <a:pt x="77584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801836" y="1930069"/>
              <a:ext cx="23723" cy="21221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2801835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49295" y="2024430"/>
              <a:ext cx="23723" cy="2124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849294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78112" y="2024430"/>
              <a:ext cx="23723" cy="2124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778107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30652" y="1967814"/>
              <a:ext cx="23723" cy="2123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730648" y="1967814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754376" y="1986686"/>
              <a:ext cx="23736" cy="21234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754377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778112" y="1930069"/>
              <a:ext cx="23723" cy="21221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778107" y="1930063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96755" y="1986686"/>
              <a:ext cx="23723" cy="21234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896754" y="198668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01836" y="2024430"/>
              <a:ext cx="23723" cy="21247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801835" y="2024438"/>
              <a:ext cx="24130" cy="21590"/>
            </a:xfrm>
            <a:custGeom>
              <a:avLst/>
              <a:gdLst/>
              <a:ahLst/>
              <a:cxnLst/>
              <a:rect l="l" t="t" r="r" b="b"/>
              <a:pathLst>
                <a:path w="24130" h="21589">
                  <a:moveTo>
                    <a:pt x="0" y="10617"/>
                  </a:moveTo>
                  <a:lnTo>
                    <a:pt x="0" y="4749"/>
                  </a:lnTo>
                  <a:lnTo>
                    <a:pt x="5308" y="0"/>
                  </a:lnTo>
                  <a:lnTo>
                    <a:pt x="11861" y="0"/>
                  </a:lnTo>
                  <a:lnTo>
                    <a:pt x="18415" y="0"/>
                  </a:lnTo>
                  <a:lnTo>
                    <a:pt x="23723" y="4749"/>
                  </a:lnTo>
                  <a:lnTo>
                    <a:pt x="23723" y="10617"/>
                  </a:lnTo>
                  <a:lnTo>
                    <a:pt x="23723" y="16484"/>
                  </a:lnTo>
                  <a:lnTo>
                    <a:pt x="18415" y="21234"/>
                  </a:lnTo>
                  <a:lnTo>
                    <a:pt x="11861" y="21234"/>
                  </a:lnTo>
                  <a:lnTo>
                    <a:pt x="5308" y="21234"/>
                  </a:lnTo>
                  <a:lnTo>
                    <a:pt x="0" y="16484"/>
                  </a:lnTo>
                  <a:lnTo>
                    <a:pt x="0" y="1061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73019" y="1986686"/>
              <a:ext cx="23736" cy="21234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870344" y="1455757"/>
              <a:ext cx="1088316" cy="632251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266592" y="1503362"/>
              <a:ext cx="162255" cy="149948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63915" y="1500680"/>
              <a:ext cx="167614" cy="155321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150660" y="0"/>
                  </a:moveTo>
                  <a:lnTo>
                    <a:pt x="103038" y="5687"/>
                  </a:lnTo>
                  <a:lnTo>
                    <a:pt x="61680" y="21526"/>
                  </a:lnTo>
                  <a:lnTo>
                    <a:pt x="29067" y="45679"/>
                  </a:lnTo>
                  <a:lnTo>
                    <a:pt x="0" y="111582"/>
                  </a:lnTo>
                  <a:lnTo>
                    <a:pt x="7680" y="146853"/>
                  </a:lnTo>
                  <a:lnTo>
                    <a:pt x="29067" y="177484"/>
                  </a:lnTo>
                  <a:lnTo>
                    <a:pt x="61680" y="201637"/>
                  </a:lnTo>
                  <a:lnTo>
                    <a:pt x="103038" y="217476"/>
                  </a:lnTo>
                  <a:lnTo>
                    <a:pt x="150660" y="223164"/>
                  </a:lnTo>
                  <a:lnTo>
                    <a:pt x="198282" y="217476"/>
                  </a:lnTo>
                  <a:lnTo>
                    <a:pt x="239643" y="201637"/>
                  </a:lnTo>
                  <a:lnTo>
                    <a:pt x="272260" y="177484"/>
                  </a:lnTo>
                  <a:lnTo>
                    <a:pt x="293651" y="146853"/>
                  </a:lnTo>
                  <a:lnTo>
                    <a:pt x="301332" y="111582"/>
                  </a:lnTo>
                  <a:lnTo>
                    <a:pt x="293651" y="76310"/>
                  </a:lnTo>
                  <a:lnTo>
                    <a:pt x="272260" y="45679"/>
                  </a:lnTo>
                  <a:lnTo>
                    <a:pt x="239643" y="21526"/>
                  </a:lnTo>
                  <a:lnTo>
                    <a:pt x="198282" y="5687"/>
                  </a:lnTo>
                  <a:lnTo>
                    <a:pt x="15066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3002324" y="1460209"/>
              <a:ext cx="301625" cy="223520"/>
            </a:xfrm>
            <a:custGeom>
              <a:avLst/>
              <a:gdLst/>
              <a:ahLst/>
              <a:cxnLst/>
              <a:rect l="l" t="t" r="r" b="b"/>
              <a:pathLst>
                <a:path w="301625" h="223519">
                  <a:moveTo>
                    <a:pt x="0" y="111582"/>
                  </a:moveTo>
                  <a:lnTo>
                    <a:pt x="29067" y="45685"/>
                  </a:lnTo>
                  <a:lnTo>
                    <a:pt x="61680" y="21530"/>
                  </a:lnTo>
                  <a:lnTo>
                    <a:pt x="103038" y="5688"/>
                  </a:lnTo>
                  <a:lnTo>
                    <a:pt x="150660" y="0"/>
                  </a:lnTo>
                  <a:lnTo>
                    <a:pt x="198282" y="5688"/>
                  </a:lnTo>
                  <a:lnTo>
                    <a:pt x="239643" y="21530"/>
                  </a:lnTo>
                  <a:lnTo>
                    <a:pt x="272260" y="45685"/>
                  </a:lnTo>
                  <a:lnTo>
                    <a:pt x="293651" y="76315"/>
                  </a:lnTo>
                  <a:lnTo>
                    <a:pt x="301332" y="111582"/>
                  </a:lnTo>
                  <a:lnTo>
                    <a:pt x="293651" y="146853"/>
                  </a:lnTo>
                  <a:lnTo>
                    <a:pt x="272260" y="177484"/>
                  </a:lnTo>
                  <a:lnTo>
                    <a:pt x="239643" y="201637"/>
                  </a:lnTo>
                  <a:lnTo>
                    <a:pt x="198282" y="217476"/>
                  </a:lnTo>
                  <a:lnTo>
                    <a:pt x="150660" y="223164"/>
                  </a:lnTo>
                  <a:lnTo>
                    <a:pt x="103038" y="217476"/>
                  </a:lnTo>
                  <a:lnTo>
                    <a:pt x="61680" y="201637"/>
                  </a:lnTo>
                  <a:lnTo>
                    <a:pt x="29067" y="177484"/>
                  </a:lnTo>
                  <a:lnTo>
                    <a:pt x="7680" y="146853"/>
                  </a:lnTo>
                  <a:lnTo>
                    <a:pt x="0" y="111582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093008" y="1504772"/>
              <a:ext cx="180809" cy="148780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090341" y="1502100"/>
              <a:ext cx="186156" cy="154139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118656" y="0"/>
                  </a:moveTo>
                  <a:lnTo>
                    <a:pt x="72469" y="7073"/>
                  </a:lnTo>
                  <a:lnTo>
                    <a:pt x="34753" y="26362"/>
                  </a:lnTo>
                  <a:lnTo>
                    <a:pt x="9324" y="54971"/>
                  </a:lnTo>
                  <a:lnTo>
                    <a:pt x="0" y="90004"/>
                  </a:lnTo>
                  <a:lnTo>
                    <a:pt x="9324" y="125038"/>
                  </a:lnTo>
                  <a:lnTo>
                    <a:pt x="34753" y="153647"/>
                  </a:lnTo>
                  <a:lnTo>
                    <a:pt x="72469" y="172936"/>
                  </a:lnTo>
                  <a:lnTo>
                    <a:pt x="118656" y="180009"/>
                  </a:lnTo>
                  <a:lnTo>
                    <a:pt x="164842" y="172936"/>
                  </a:lnTo>
                  <a:lnTo>
                    <a:pt x="202558" y="153647"/>
                  </a:lnTo>
                  <a:lnTo>
                    <a:pt x="227987" y="125038"/>
                  </a:lnTo>
                  <a:lnTo>
                    <a:pt x="237312" y="90004"/>
                  </a:lnTo>
                  <a:lnTo>
                    <a:pt x="227987" y="54971"/>
                  </a:lnTo>
                  <a:lnTo>
                    <a:pt x="202558" y="26362"/>
                  </a:lnTo>
                  <a:lnTo>
                    <a:pt x="164842" y="7073"/>
                  </a:lnTo>
                  <a:lnTo>
                    <a:pt x="118656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3349734" y="1571793"/>
              <a:ext cx="237490" cy="180340"/>
            </a:xfrm>
            <a:custGeom>
              <a:avLst/>
              <a:gdLst/>
              <a:ahLst/>
              <a:cxnLst/>
              <a:rect l="l" t="t" r="r" b="b"/>
              <a:pathLst>
                <a:path w="237489" h="180339">
                  <a:moveTo>
                    <a:pt x="0" y="90004"/>
                  </a:moveTo>
                  <a:lnTo>
                    <a:pt x="9324" y="54971"/>
                  </a:lnTo>
                  <a:lnTo>
                    <a:pt x="34753" y="26362"/>
                  </a:lnTo>
                  <a:lnTo>
                    <a:pt x="72469" y="7073"/>
                  </a:lnTo>
                  <a:lnTo>
                    <a:pt x="118656" y="0"/>
                  </a:lnTo>
                  <a:lnTo>
                    <a:pt x="164842" y="7073"/>
                  </a:lnTo>
                  <a:lnTo>
                    <a:pt x="202558" y="26362"/>
                  </a:lnTo>
                  <a:lnTo>
                    <a:pt x="227987" y="54971"/>
                  </a:lnTo>
                  <a:lnTo>
                    <a:pt x="237312" y="90004"/>
                  </a:lnTo>
                  <a:lnTo>
                    <a:pt x="227987" y="125038"/>
                  </a:lnTo>
                  <a:lnTo>
                    <a:pt x="202558" y="153647"/>
                  </a:lnTo>
                  <a:lnTo>
                    <a:pt x="164842" y="172936"/>
                  </a:lnTo>
                  <a:lnTo>
                    <a:pt x="118656" y="180009"/>
                  </a:lnTo>
                  <a:lnTo>
                    <a:pt x="72469" y="172936"/>
                  </a:lnTo>
                  <a:lnTo>
                    <a:pt x="34753" y="153647"/>
                  </a:lnTo>
                  <a:lnTo>
                    <a:pt x="9324" y="125038"/>
                  </a:lnTo>
                  <a:lnTo>
                    <a:pt x="0" y="90004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6" name="object 7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3417658" y="1607743"/>
              <a:ext cx="149275" cy="120014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3417665" y="1607738"/>
              <a:ext cx="149860" cy="120014"/>
            </a:xfrm>
            <a:custGeom>
              <a:avLst/>
              <a:gdLst/>
              <a:ahLst/>
              <a:cxnLst/>
              <a:rect l="l" t="t" r="r" b="b"/>
              <a:pathLst>
                <a:path w="149860" h="120014">
                  <a:moveTo>
                    <a:pt x="0" y="60007"/>
                  </a:moveTo>
                  <a:lnTo>
                    <a:pt x="5865" y="36652"/>
                  </a:lnTo>
                  <a:lnTo>
                    <a:pt x="21859" y="17578"/>
                  </a:lnTo>
                  <a:lnTo>
                    <a:pt x="45584" y="4716"/>
                  </a:lnTo>
                  <a:lnTo>
                    <a:pt x="74637" y="0"/>
                  </a:lnTo>
                  <a:lnTo>
                    <a:pt x="103686" y="4716"/>
                  </a:lnTo>
                  <a:lnTo>
                    <a:pt x="127411" y="17578"/>
                  </a:lnTo>
                  <a:lnTo>
                    <a:pt x="143408" y="36652"/>
                  </a:lnTo>
                  <a:lnTo>
                    <a:pt x="149275" y="60007"/>
                  </a:lnTo>
                  <a:lnTo>
                    <a:pt x="143408" y="83362"/>
                  </a:lnTo>
                  <a:lnTo>
                    <a:pt x="127411" y="102436"/>
                  </a:lnTo>
                  <a:lnTo>
                    <a:pt x="103686" y="115298"/>
                  </a:lnTo>
                  <a:lnTo>
                    <a:pt x="74637" y="120015"/>
                  </a:lnTo>
                  <a:lnTo>
                    <a:pt x="45584" y="115298"/>
                  </a:lnTo>
                  <a:lnTo>
                    <a:pt x="21859" y="102436"/>
                  </a:lnTo>
                  <a:lnTo>
                    <a:pt x="5865" y="83362"/>
                  </a:lnTo>
                  <a:lnTo>
                    <a:pt x="0" y="6000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8" name="object 7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47822" y="1589011"/>
              <a:ext cx="308381" cy="21974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2847816" y="1589016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933788" y="1625790"/>
              <a:ext cx="199415" cy="14649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31102" y="1623112"/>
              <a:ext cx="204774" cy="151866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340125" y="2322537"/>
              <a:ext cx="308381" cy="21974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3340119" y="2322540"/>
              <a:ext cx="308610" cy="220345"/>
            </a:xfrm>
            <a:custGeom>
              <a:avLst/>
              <a:gdLst/>
              <a:ahLst/>
              <a:cxnLst/>
              <a:rect l="l" t="t" r="r" b="b"/>
              <a:pathLst>
                <a:path w="308610" h="220344">
                  <a:moveTo>
                    <a:pt x="0" y="109867"/>
                  </a:moveTo>
                  <a:lnTo>
                    <a:pt x="29750" y="44980"/>
                  </a:lnTo>
                  <a:lnTo>
                    <a:pt x="63129" y="21197"/>
                  </a:lnTo>
                  <a:lnTo>
                    <a:pt x="105455" y="5600"/>
                  </a:lnTo>
                  <a:lnTo>
                    <a:pt x="154190" y="0"/>
                  </a:lnTo>
                  <a:lnTo>
                    <a:pt x="202925" y="5600"/>
                  </a:lnTo>
                  <a:lnTo>
                    <a:pt x="245252" y="21197"/>
                  </a:lnTo>
                  <a:lnTo>
                    <a:pt x="278630" y="44980"/>
                  </a:lnTo>
                  <a:lnTo>
                    <a:pt x="300520" y="75140"/>
                  </a:lnTo>
                  <a:lnTo>
                    <a:pt x="308381" y="109867"/>
                  </a:lnTo>
                  <a:lnTo>
                    <a:pt x="300520" y="144595"/>
                  </a:lnTo>
                  <a:lnTo>
                    <a:pt x="278630" y="174755"/>
                  </a:lnTo>
                  <a:lnTo>
                    <a:pt x="245252" y="198537"/>
                  </a:lnTo>
                  <a:lnTo>
                    <a:pt x="202925" y="214134"/>
                  </a:lnTo>
                  <a:lnTo>
                    <a:pt x="154190" y="219735"/>
                  </a:lnTo>
                  <a:lnTo>
                    <a:pt x="105455" y="214134"/>
                  </a:lnTo>
                  <a:lnTo>
                    <a:pt x="63129" y="198537"/>
                  </a:lnTo>
                  <a:lnTo>
                    <a:pt x="29750" y="174755"/>
                  </a:lnTo>
                  <a:lnTo>
                    <a:pt x="7861" y="144595"/>
                  </a:lnTo>
                  <a:lnTo>
                    <a:pt x="0" y="109867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426079" y="2359317"/>
              <a:ext cx="199428" cy="14650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23406" y="2356636"/>
              <a:ext cx="204774" cy="151866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253600" y="2072157"/>
              <a:ext cx="150860" cy="204018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280804" y="2082406"/>
              <a:ext cx="96443" cy="157162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229597" y="3373424"/>
              <a:ext cx="149146" cy="20572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256696" y="3383417"/>
              <a:ext cx="95542" cy="158051"/>
            </a:xfrm>
            <a:prstGeom prst="rect">
              <a:avLst/>
            </a:prstGeom>
          </p:spPr>
        </p:pic>
      </p:grpSp>
      <p:sp>
        <p:nvSpPr>
          <p:cNvPr id="90" name="object 90"/>
          <p:cNvSpPr txBox="1"/>
          <p:nvPr/>
        </p:nvSpPr>
        <p:spPr>
          <a:xfrm>
            <a:off x="2388770" y="1226350"/>
            <a:ext cx="1968612" cy="2723966"/>
          </a:xfrm>
          <a:prstGeom prst="rect">
            <a:avLst/>
          </a:prstGeom>
          <a:ln w="5359">
            <a:solidFill>
              <a:srgbClr val="04357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799">
              <a:latin typeface="Times New Roman"/>
              <a:cs typeface="Times New Roman"/>
            </a:endParaRPr>
          </a:p>
          <a:p>
            <a:pPr marL="447138">
              <a:spcBef>
                <a:spcPts val="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Sorting</a:t>
            </a:r>
            <a:endParaRPr sz="649">
              <a:latin typeface="Arial"/>
              <a:cs typeface="Arial"/>
            </a:endParaRPr>
          </a:p>
          <a:p>
            <a:pPr marL="610771" marR="99575" indent="678635">
              <a:lnSpc>
                <a:spcPct val="184500"/>
              </a:lnSpc>
              <a:spcBef>
                <a:spcPts val="155"/>
              </a:spcBef>
            </a:pPr>
            <a:r>
              <a:rPr sz="749" b="1" spc="20" dirty="0">
                <a:latin typeface="Arial"/>
                <a:cs typeface="Arial"/>
              </a:rPr>
              <a:t>LSC </a:t>
            </a:r>
            <a:r>
              <a:rPr sz="749" b="1" spc="25" dirty="0">
                <a:latin typeface="Arial"/>
                <a:cs typeface="Arial"/>
              </a:rPr>
              <a:t> </a:t>
            </a:r>
            <a:r>
              <a:rPr sz="1124" b="1" spc="22" baseline="11111" dirty="0">
                <a:latin typeface="Arial"/>
                <a:cs typeface="Arial"/>
              </a:rPr>
              <a:t>CD34</a:t>
            </a:r>
            <a:r>
              <a:rPr sz="749" b="1" spc="22" baseline="44444" dirty="0">
                <a:latin typeface="Arial"/>
                <a:cs typeface="Arial"/>
              </a:rPr>
              <a:t>+</a:t>
            </a:r>
            <a:r>
              <a:rPr sz="1124" b="1" spc="22" baseline="11111" dirty="0">
                <a:latin typeface="Arial"/>
                <a:cs typeface="Arial"/>
              </a:rPr>
              <a:t>CD38</a:t>
            </a:r>
            <a:r>
              <a:rPr sz="749" b="1" spc="22" baseline="44444" dirty="0">
                <a:latin typeface="Arial"/>
                <a:cs typeface="Arial"/>
              </a:rPr>
              <a:t>-</a:t>
            </a:r>
            <a:r>
              <a:rPr sz="749" b="1" spc="112" baseline="44444" dirty="0">
                <a:latin typeface="Arial"/>
                <a:cs typeface="Arial"/>
              </a:rPr>
              <a:t> </a:t>
            </a:r>
            <a:r>
              <a:rPr sz="749" b="1" spc="20" dirty="0">
                <a:solidFill>
                  <a:srgbClr val="0000FF"/>
                </a:solidFill>
                <a:latin typeface="Arial"/>
                <a:cs typeface="Arial"/>
              </a:rPr>
              <a:t>CD34+CD38+</a:t>
            </a:r>
            <a:endParaRPr sz="749">
              <a:latin typeface="Arial"/>
              <a:cs typeface="Arial"/>
            </a:endParaRPr>
          </a:p>
          <a:p>
            <a:pPr marL="1234861"/>
            <a:r>
              <a:rPr sz="749" b="1" spc="15" dirty="0">
                <a:solidFill>
                  <a:srgbClr val="0000FF"/>
                </a:solidFill>
                <a:latin typeface="Arial"/>
                <a:cs typeface="Arial"/>
              </a:rPr>
              <a:t>CD34-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1149">
              <a:latin typeface="Arial"/>
              <a:cs typeface="Arial"/>
            </a:endParaRPr>
          </a:p>
          <a:p>
            <a:pPr marL="466798">
              <a:spcBef>
                <a:spcPts val="5"/>
              </a:spcBef>
            </a:pPr>
            <a:r>
              <a:rPr sz="649" b="1" spc="10" dirty="0">
                <a:latin typeface="Arial"/>
                <a:cs typeface="Arial"/>
              </a:rPr>
              <a:t>NOD/SCID</a:t>
            </a:r>
            <a:endParaRPr sz="6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9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749">
              <a:latin typeface="Arial"/>
              <a:cs typeface="Arial"/>
            </a:endParaRPr>
          </a:p>
          <a:p>
            <a:pPr marR="253695" algn="ctr"/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221196" y="678490"/>
            <a:ext cx="250516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"/>
                <a:cs typeface="Arial"/>
              </a:rPr>
              <a:t>CARACTERIZACIÓN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DE</a:t>
            </a:r>
            <a:r>
              <a:rPr sz="999" b="1" spc="-5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LA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LSC</a:t>
            </a:r>
            <a:r>
              <a:rPr sz="999" b="1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EN</a:t>
            </a:r>
            <a:r>
              <a:rPr sz="999" b="1" spc="-40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2195276" y="644519"/>
            <a:ext cx="4808641" cy="305693"/>
            <a:chOff x="2192346" y="645314"/>
            <a:chExt cx="4814570" cy="306070"/>
          </a:xfrm>
        </p:grpSpPr>
        <p:pic>
          <p:nvPicPr>
            <p:cNvPr id="93" name="object 9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192346" y="882332"/>
              <a:ext cx="4814167" cy="68575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216420" y="904618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5" name="object 9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221609" y="645314"/>
              <a:ext cx="446166" cy="221409"/>
            </a:xfrm>
            <a:prstGeom prst="rect">
              <a:avLst/>
            </a:prstGeom>
          </p:spPr>
        </p:pic>
      </p:grpSp>
      <p:grpSp>
        <p:nvGrpSpPr>
          <p:cNvPr id="96" name="object 96"/>
          <p:cNvGrpSpPr/>
          <p:nvPr/>
        </p:nvGrpSpPr>
        <p:grpSpPr>
          <a:xfrm>
            <a:off x="4717553" y="1189463"/>
            <a:ext cx="2054866" cy="2827344"/>
            <a:chOff x="4717732" y="1190930"/>
            <a:chExt cx="2057400" cy="2830830"/>
          </a:xfrm>
        </p:grpSpPr>
        <p:pic>
          <p:nvPicPr>
            <p:cNvPr id="97" name="object 9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717732" y="1190930"/>
              <a:ext cx="2057332" cy="283055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4743450" y="1203756"/>
              <a:ext cx="2005964" cy="2779395"/>
            </a:xfrm>
            <a:custGeom>
              <a:avLst/>
              <a:gdLst/>
              <a:ahLst/>
              <a:cxnLst/>
              <a:rect l="l" t="t" r="r" b="b"/>
              <a:pathLst>
                <a:path w="2005965" h="2779395">
                  <a:moveTo>
                    <a:pt x="2005545" y="0"/>
                  </a:moveTo>
                  <a:lnTo>
                    <a:pt x="0" y="0"/>
                  </a:lnTo>
                  <a:lnTo>
                    <a:pt x="0" y="2778836"/>
                  </a:lnTo>
                  <a:lnTo>
                    <a:pt x="2005545" y="2778836"/>
                  </a:lnTo>
                  <a:lnTo>
                    <a:pt x="200554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4743444" y="1203754"/>
              <a:ext cx="2005964" cy="2779395"/>
            </a:xfrm>
            <a:custGeom>
              <a:avLst/>
              <a:gdLst/>
              <a:ahLst/>
              <a:cxnLst/>
              <a:rect l="l" t="t" r="r" b="b"/>
              <a:pathLst>
                <a:path w="2005965" h="2779395">
                  <a:moveTo>
                    <a:pt x="0" y="0"/>
                  </a:moveTo>
                  <a:lnTo>
                    <a:pt x="2005545" y="0"/>
                  </a:lnTo>
                  <a:lnTo>
                    <a:pt x="2005545" y="2778836"/>
                  </a:lnTo>
                  <a:lnTo>
                    <a:pt x="0" y="2778836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04357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6327993" y="3667373"/>
            <a:ext cx="10718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CLP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5469011" y="3348805"/>
            <a:ext cx="1012845" cy="323451"/>
            <a:chOff x="5470117" y="3352934"/>
            <a:chExt cx="1014094" cy="323850"/>
          </a:xfrm>
        </p:grpSpPr>
        <p:sp>
          <p:nvSpPr>
            <p:cNvPr id="102" name="object 102"/>
            <p:cNvSpPr/>
            <p:nvPr/>
          </p:nvSpPr>
          <p:spPr>
            <a:xfrm>
              <a:off x="6207204" y="3365355"/>
              <a:ext cx="274320" cy="297180"/>
            </a:xfrm>
            <a:custGeom>
              <a:avLst/>
              <a:gdLst/>
              <a:ahLst/>
              <a:cxnLst/>
              <a:rect l="l" t="t" r="r" b="b"/>
              <a:pathLst>
                <a:path w="274320" h="297179">
                  <a:moveTo>
                    <a:pt x="137033" y="0"/>
                  </a:moveTo>
                  <a:lnTo>
                    <a:pt x="93720" y="7561"/>
                  </a:lnTo>
                  <a:lnTo>
                    <a:pt x="56103" y="28619"/>
                  </a:lnTo>
                  <a:lnTo>
                    <a:pt x="26439" y="60728"/>
                  </a:lnTo>
                  <a:lnTo>
                    <a:pt x="6986" y="101448"/>
                  </a:lnTo>
                  <a:lnTo>
                    <a:pt x="0" y="148336"/>
                  </a:lnTo>
                  <a:lnTo>
                    <a:pt x="6986" y="195223"/>
                  </a:lnTo>
                  <a:lnTo>
                    <a:pt x="26439" y="235943"/>
                  </a:lnTo>
                  <a:lnTo>
                    <a:pt x="56103" y="268052"/>
                  </a:lnTo>
                  <a:lnTo>
                    <a:pt x="93720" y="289110"/>
                  </a:lnTo>
                  <a:lnTo>
                    <a:pt x="137033" y="296672"/>
                  </a:lnTo>
                  <a:lnTo>
                    <a:pt x="180343" y="289110"/>
                  </a:lnTo>
                  <a:lnTo>
                    <a:pt x="217957" y="268052"/>
                  </a:lnTo>
                  <a:lnTo>
                    <a:pt x="247617" y="235943"/>
                  </a:lnTo>
                  <a:lnTo>
                    <a:pt x="267068" y="195223"/>
                  </a:lnTo>
                  <a:lnTo>
                    <a:pt x="274053" y="148336"/>
                  </a:lnTo>
                  <a:lnTo>
                    <a:pt x="267068" y="101448"/>
                  </a:lnTo>
                  <a:lnTo>
                    <a:pt x="247617" y="60728"/>
                  </a:lnTo>
                  <a:lnTo>
                    <a:pt x="217957" y="28619"/>
                  </a:lnTo>
                  <a:lnTo>
                    <a:pt x="180343" y="7561"/>
                  </a:lnTo>
                  <a:lnTo>
                    <a:pt x="137033" y="0"/>
                  </a:lnTo>
                  <a:close/>
                </a:path>
              </a:pathLst>
            </a:custGeom>
            <a:solidFill>
              <a:srgbClr val="20386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207204" y="3365355"/>
              <a:ext cx="274320" cy="297180"/>
            </a:xfrm>
            <a:custGeom>
              <a:avLst/>
              <a:gdLst/>
              <a:ahLst/>
              <a:cxnLst/>
              <a:rect l="l" t="t" r="r" b="b"/>
              <a:pathLst>
                <a:path w="274320" h="297179">
                  <a:moveTo>
                    <a:pt x="0" y="148336"/>
                  </a:moveTo>
                  <a:lnTo>
                    <a:pt x="6986" y="101448"/>
                  </a:lnTo>
                  <a:lnTo>
                    <a:pt x="26439" y="60728"/>
                  </a:lnTo>
                  <a:lnTo>
                    <a:pt x="56103" y="28619"/>
                  </a:lnTo>
                  <a:lnTo>
                    <a:pt x="93720" y="7561"/>
                  </a:lnTo>
                  <a:lnTo>
                    <a:pt x="137033" y="0"/>
                  </a:lnTo>
                  <a:lnTo>
                    <a:pt x="180343" y="7561"/>
                  </a:lnTo>
                  <a:lnTo>
                    <a:pt x="217957" y="28619"/>
                  </a:lnTo>
                  <a:lnTo>
                    <a:pt x="247617" y="60728"/>
                  </a:lnTo>
                  <a:lnTo>
                    <a:pt x="267068" y="101448"/>
                  </a:lnTo>
                  <a:lnTo>
                    <a:pt x="274053" y="148336"/>
                  </a:lnTo>
                  <a:lnTo>
                    <a:pt x="267068" y="195223"/>
                  </a:lnTo>
                  <a:lnTo>
                    <a:pt x="247617" y="235943"/>
                  </a:lnTo>
                  <a:lnTo>
                    <a:pt x="217957" y="268052"/>
                  </a:lnTo>
                  <a:lnTo>
                    <a:pt x="180343" y="289110"/>
                  </a:lnTo>
                  <a:lnTo>
                    <a:pt x="137033" y="296672"/>
                  </a:lnTo>
                  <a:lnTo>
                    <a:pt x="93720" y="289110"/>
                  </a:lnTo>
                  <a:lnTo>
                    <a:pt x="56103" y="268052"/>
                  </a:lnTo>
                  <a:lnTo>
                    <a:pt x="26439" y="235943"/>
                  </a:lnTo>
                  <a:lnTo>
                    <a:pt x="6986" y="195223"/>
                  </a:lnTo>
                  <a:lnTo>
                    <a:pt x="0" y="14833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4" name="object 104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289052" y="3444189"/>
              <a:ext cx="154965" cy="206908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286374" y="3441508"/>
              <a:ext cx="160324" cy="212267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5472976" y="3355784"/>
              <a:ext cx="282384" cy="31766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5472974" y="3355791"/>
              <a:ext cx="282575" cy="318135"/>
            </a:xfrm>
            <a:custGeom>
              <a:avLst/>
              <a:gdLst/>
              <a:ahLst/>
              <a:cxnLst/>
              <a:rect l="l" t="t" r="r" b="b"/>
              <a:pathLst>
                <a:path w="282575" h="318135">
                  <a:moveTo>
                    <a:pt x="0" y="158826"/>
                  </a:moveTo>
                  <a:lnTo>
                    <a:pt x="7197" y="108624"/>
                  </a:lnTo>
                  <a:lnTo>
                    <a:pt x="27239" y="65024"/>
                  </a:lnTo>
                  <a:lnTo>
                    <a:pt x="57801" y="30643"/>
                  </a:lnTo>
                  <a:lnTo>
                    <a:pt x="96559" y="8096"/>
                  </a:lnTo>
                  <a:lnTo>
                    <a:pt x="141185" y="0"/>
                  </a:lnTo>
                  <a:lnTo>
                    <a:pt x="185814" y="8096"/>
                  </a:lnTo>
                  <a:lnTo>
                    <a:pt x="224574" y="30643"/>
                  </a:lnTo>
                  <a:lnTo>
                    <a:pt x="255140" y="65024"/>
                  </a:lnTo>
                  <a:lnTo>
                    <a:pt x="275185" y="108624"/>
                  </a:lnTo>
                  <a:lnTo>
                    <a:pt x="282384" y="158826"/>
                  </a:lnTo>
                  <a:lnTo>
                    <a:pt x="275185" y="209028"/>
                  </a:lnTo>
                  <a:lnTo>
                    <a:pt x="255140" y="252627"/>
                  </a:lnTo>
                  <a:lnTo>
                    <a:pt x="224574" y="287008"/>
                  </a:lnTo>
                  <a:lnTo>
                    <a:pt x="185814" y="309555"/>
                  </a:lnTo>
                  <a:lnTo>
                    <a:pt x="141185" y="317652"/>
                  </a:lnTo>
                  <a:lnTo>
                    <a:pt x="96559" y="309555"/>
                  </a:lnTo>
                  <a:lnTo>
                    <a:pt x="57801" y="287008"/>
                  </a:lnTo>
                  <a:lnTo>
                    <a:pt x="27239" y="252627"/>
                  </a:lnTo>
                  <a:lnTo>
                    <a:pt x="7197" y="209028"/>
                  </a:lnTo>
                  <a:lnTo>
                    <a:pt x="0" y="15882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8" name="object 10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514906" y="3430695"/>
              <a:ext cx="145630" cy="212572"/>
            </a:xfrm>
            <a:prstGeom prst="rect">
              <a:avLst/>
            </a:prstGeom>
          </p:spPr>
        </p:pic>
      </p:grpSp>
      <p:sp>
        <p:nvSpPr>
          <p:cNvPr id="109" name="object 109"/>
          <p:cNvSpPr txBox="1"/>
          <p:nvPr/>
        </p:nvSpPr>
        <p:spPr>
          <a:xfrm>
            <a:off x="5279277" y="3191344"/>
            <a:ext cx="136991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C</a:t>
            </a:r>
            <a:r>
              <a:rPr sz="499" b="1" dirty="0">
                <a:latin typeface="Calibri"/>
                <a:cs typeface="Calibri"/>
              </a:rPr>
              <a:t>MP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909672" y="3681089"/>
            <a:ext cx="14460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dirty="0">
                <a:latin typeface="Calibri"/>
                <a:cs typeface="Calibri"/>
              </a:rPr>
              <a:t>GMP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569002" y="3652001"/>
            <a:ext cx="134454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5" dirty="0">
                <a:latin typeface="Calibri"/>
                <a:cs typeface="Calibri"/>
              </a:rPr>
              <a:t>M</a:t>
            </a:r>
            <a:r>
              <a:rPr sz="499" b="1" spc="-5" dirty="0">
                <a:latin typeface="Calibri"/>
                <a:cs typeface="Calibri"/>
              </a:rPr>
              <a:t>EP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12" name="object 112"/>
          <p:cNvGrpSpPr/>
          <p:nvPr/>
        </p:nvGrpSpPr>
        <p:grpSpPr>
          <a:xfrm>
            <a:off x="4865553" y="1493694"/>
            <a:ext cx="1175206" cy="2191857"/>
            <a:chOff x="4865915" y="1495536"/>
            <a:chExt cx="1176655" cy="2194560"/>
          </a:xfrm>
        </p:grpSpPr>
        <p:pic>
          <p:nvPicPr>
            <p:cNvPr id="113" name="object 113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868774" y="3376815"/>
              <a:ext cx="283337" cy="310413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4868772" y="3376810"/>
              <a:ext cx="283845" cy="310515"/>
            </a:xfrm>
            <a:custGeom>
              <a:avLst/>
              <a:gdLst/>
              <a:ahLst/>
              <a:cxnLst/>
              <a:rect l="l" t="t" r="r" b="b"/>
              <a:pathLst>
                <a:path w="283845" h="310514">
                  <a:moveTo>
                    <a:pt x="0" y="155206"/>
                  </a:moveTo>
                  <a:lnTo>
                    <a:pt x="7222" y="106146"/>
                  </a:lnTo>
                  <a:lnTo>
                    <a:pt x="27332" y="63540"/>
                  </a:lnTo>
                  <a:lnTo>
                    <a:pt x="57999" y="29943"/>
                  </a:lnTo>
                  <a:lnTo>
                    <a:pt x="96889" y="7911"/>
                  </a:lnTo>
                  <a:lnTo>
                    <a:pt x="141668" y="0"/>
                  </a:lnTo>
                  <a:lnTo>
                    <a:pt x="186447" y="7911"/>
                  </a:lnTo>
                  <a:lnTo>
                    <a:pt x="225337" y="29943"/>
                  </a:lnTo>
                  <a:lnTo>
                    <a:pt x="256004" y="63540"/>
                  </a:lnTo>
                  <a:lnTo>
                    <a:pt x="276114" y="106146"/>
                  </a:lnTo>
                  <a:lnTo>
                    <a:pt x="283337" y="155206"/>
                  </a:lnTo>
                  <a:lnTo>
                    <a:pt x="276114" y="204266"/>
                  </a:lnTo>
                  <a:lnTo>
                    <a:pt x="256004" y="246872"/>
                  </a:lnTo>
                  <a:lnTo>
                    <a:pt x="225337" y="280469"/>
                  </a:lnTo>
                  <a:lnTo>
                    <a:pt x="186447" y="302501"/>
                  </a:lnTo>
                  <a:lnTo>
                    <a:pt x="141668" y="310413"/>
                  </a:lnTo>
                  <a:lnTo>
                    <a:pt x="96889" y="302501"/>
                  </a:lnTo>
                  <a:lnTo>
                    <a:pt x="57999" y="280469"/>
                  </a:lnTo>
                  <a:lnTo>
                    <a:pt x="27332" y="246872"/>
                  </a:lnTo>
                  <a:lnTo>
                    <a:pt x="7222" y="204266"/>
                  </a:lnTo>
                  <a:lnTo>
                    <a:pt x="0" y="15520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5" name="object 11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947754" y="3438791"/>
              <a:ext cx="183222" cy="20695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945077" y="3436114"/>
              <a:ext cx="188582" cy="212318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5258538" y="2885250"/>
              <a:ext cx="249554" cy="321310"/>
            </a:xfrm>
            <a:custGeom>
              <a:avLst/>
              <a:gdLst/>
              <a:ahLst/>
              <a:cxnLst/>
              <a:rect l="l" t="t" r="r" b="b"/>
              <a:pathLst>
                <a:path w="249554" h="321310">
                  <a:moveTo>
                    <a:pt x="124485" y="0"/>
                  </a:moveTo>
                  <a:lnTo>
                    <a:pt x="85140" y="8188"/>
                  </a:lnTo>
                  <a:lnTo>
                    <a:pt x="50968" y="30988"/>
                  </a:lnTo>
                  <a:lnTo>
                    <a:pt x="24020" y="65757"/>
                  </a:lnTo>
                  <a:lnTo>
                    <a:pt x="6346" y="109848"/>
                  </a:lnTo>
                  <a:lnTo>
                    <a:pt x="0" y="160616"/>
                  </a:lnTo>
                  <a:lnTo>
                    <a:pt x="6346" y="211385"/>
                  </a:lnTo>
                  <a:lnTo>
                    <a:pt x="24020" y="255476"/>
                  </a:lnTo>
                  <a:lnTo>
                    <a:pt x="50968" y="290244"/>
                  </a:lnTo>
                  <a:lnTo>
                    <a:pt x="85140" y="313045"/>
                  </a:lnTo>
                  <a:lnTo>
                    <a:pt x="124485" y="321233"/>
                  </a:lnTo>
                  <a:lnTo>
                    <a:pt x="163834" y="313045"/>
                  </a:lnTo>
                  <a:lnTo>
                    <a:pt x="198007" y="290244"/>
                  </a:lnTo>
                  <a:lnTo>
                    <a:pt x="224954" y="255476"/>
                  </a:lnTo>
                  <a:lnTo>
                    <a:pt x="242625" y="211385"/>
                  </a:lnTo>
                  <a:lnTo>
                    <a:pt x="248970" y="160616"/>
                  </a:lnTo>
                  <a:lnTo>
                    <a:pt x="242625" y="109848"/>
                  </a:lnTo>
                  <a:lnTo>
                    <a:pt x="224954" y="65757"/>
                  </a:lnTo>
                  <a:lnTo>
                    <a:pt x="198007" y="30988"/>
                  </a:lnTo>
                  <a:lnTo>
                    <a:pt x="163834" y="8188"/>
                  </a:lnTo>
                  <a:lnTo>
                    <a:pt x="124485" y="0"/>
                  </a:lnTo>
                  <a:close/>
                </a:path>
              </a:pathLst>
            </a:custGeom>
            <a:solidFill>
              <a:srgbClr val="FBE5D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258538" y="2885250"/>
              <a:ext cx="249554" cy="321310"/>
            </a:xfrm>
            <a:custGeom>
              <a:avLst/>
              <a:gdLst/>
              <a:ahLst/>
              <a:cxnLst/>
              <a:rect l="l" t="t" r="r" b="b"/>
              <a:pathLst>
                <a:path w="249554" h="321310">
                  <a:moveTo>
                    <a:pt x="0" y="160616"/>
                  </a:moveTo>
                  <a:lnTo>
                    <a:pt x="6346" y="109848"/>
                  </a:lnTo>
                  <a:lnTo>
                    <a:pt x="24020" y="65757"/>
                  </a:lnTo>
                  <a:lnTo>
                    <a:pt x="50968" y="30988"/>
                  </a:lnTo>
                  <a:lnTo>
                    <a:pt x="85140" y="8188"/>
                  </a:lnTo>
                  <a:lnTo>
                    <a:pt x="124485" y="0"/>
                  </a:lnTo>
                  <a:lnTo>
                    <a:pt x="163834" y="8188"/>
                  </a:lnTo>
                  <a:lnTo>
                    <a:pt x="198007" y="30988"/>
                  </a:lnTo>
                  <a:lnTo>
                    <a:pt x="224954" y="65757"/>
                  </a:lnTo>
                  <a:lnTo>
                    <a:pt x="242625" y="109848"/>
                  </a:lnTo>
                  <a:lnTo>
                    <a:pt x="248970" y="160616"/>
                  </a:lnTo>
                  <a:lnTo>
                    <a:pt x="242625" y="211386"/>
                  </a:lnTo>
                  <a:lnTo>
                    <a:pt x="224954" y="255481"/>
                  </a:lnTo>
                  <a:lnTo>
                    <a:pt x="198007" y="290253"/>
                  </a:lnTo>
                  <a:lnTo>
                    <a:pt x="163834" y="313057"/>
                  </a:lnTo>
                  <a:lnTo>
                    <a:pt x="124485" y="321246"/>
                  </a:lnTo>
                  <a:lnTo>
                    <a:pt x="85140" y="313057"/>
                  </a:lnTo>
                  <a:lnTo>
                    <a:pt x="50968" y="290253"/>
                  </a:lnTo>
                  <a:lnTo>
                    <a:pt x="24020" y="255481"/>
                  </a:lnTo>
                  <a:lnTo>
                    <a:pt x="6346" y="211386"/>
                  </a:lnTo>
                  <a:lnTo>
                    <a:pt x="0" y="16061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9" name="object 11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5340977" y="2943891"/>
              <a:ext cx="156984" cy="214477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5762714" y="1498395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138455" y="0"/>
                  </a:moveTo>
                  <a:lnTo>
                    <a:pt x="94692" y="7820"/>
                  </a:lnTo>
                  <a:lnTo>
                    <a:pt x="56685" y="29598"/>
                  </a:lnTo>
                  <a:lnTo>
                    <a:pt x="26713" y="62808"/>
                  </a:lnTo>
                  <a:lnTo>
                    <a:pt x="7058" y="104922"/>
                  </a:lnTo>
                  <a:lnTo>
                    <a:pt x="0" y="153415"/>
                  </a:lnTo>
                  <a:lnTo>
                    <a:pt x="7058" y="201904"/>
                  </a:lnTo>
                  <a:lnTo>
                    <a:pt x="26713" y="244018"/>
                  </a:lnTo>
                  <a:lnTo>
                    <a:pt x="56685" y="277229"/>
                  </a:lnTo>
                  <a:lnTo>
                    <a:pt x="94692" y="299010"/>
                  </a:lnTo>
                  <a:lnTo>
                    <a:pt x="138455" y="306831"/>
                  </a:lnTo>
                  <a:lnTo>
                    <a:pt x="182217" y="299010"/>
                  </a:lnTo>
                  <a:lnTo>
                    <a:pt x="220225" y="277229"/>
                  </a:lnTo>
                  <a:lnTo>
                    <a:pt x="250196" y="244018"/>
                  </a:lnTo>
                  <a:lnTo>
                    <a:pt x="269852" y="201904"/>
                  </a:lnTo>
                  <a:lnTo>
                    <a:pt x="276910" y="153415"/>
                  </a:lnTo>
                  <a:lnTo>
                    <a:pt x="269852" y="104922"/>
                  </a:lnTo>
                  <a:lnTo>
                    <a:pt x="250196" y="62808"/>
                  </a:lnTo>
                  <a:lnTo>
                    <a:pt x="220225" y="29598"/>
                  </a:lnTo>
                  <a:lnTo>
                    <a:pt x="182217" y="7820"/>
                  </a:lnTo>
                  <a:lnTo>
                    <a:pt x="13845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762714" y="1498394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0" y="153415"/>
                  </a:moveTo>
                  <a:lnTo>
                    <a:pt x="7058" y="104927"/>
                  </a:lnTo>
                  <a:lnTo>
                    <a:pt x="26713" y="62813"/>
                  </a:lnTo>
                  <a:lnTo>
                    <a:pt x="56685" y="29602"/>
                  </a:lnTo>
                  <a:lnTo>
                    <a:pt x="94692" y="7821"/>
                  </a:lnTo>
                  <a:lnTo>
                    <a:pt x="138455" y="0"/>
                  </a:lnTo>
                  <a:lnTo>
                    <a:pt x="182216" y="7821"/>
                  </a:lnTo>
                  <a:lnTo>
                    <a:pt x="220220" y="29602"/>
                  </a:lnTo>
                  <a:lnTo>
                    <a:pt x="250188" y="62813"/>
                  </a:lnTo>
                  <a:lnTo>
                    <a:pt x="269840" y="104927"/>
                  </a:lnTo>
                  <a:lnTo>
                    <a:pt x="276898" y="153415"/>
                  </a:lnTo>
                  <a:lnTo>
                    <a:pt x="269840" y="201909"/>
                  </a:lnTo>
                  <a:lnTo>
                    <a:pt x="250188" y="244023"/>
                  </a:lnTo>
                  <a:lnTo>
                    <a:pt x="220220" y="277233"/>
                  </a:lnTo>
                  <a:lnTo>
                    <a:pt x="182216" y="299011"/>
                  </a:lnTo>
                  <a:lnTo>
                    <a:pt x="138455" y="306831"/>
                  </a:lnTo>
                  <a:lnTo>
                    <a:pt x="94692" y="299011"/>
                  </a:lnTo>
                  <a:lnTo>
                    <a:pt x="56685" y="277233"/>
                  </a:lnTo>
                  <a:lnTo>
                    <a:pt x="26713" y="244023"/>
                  </a:lnTo>
                  <a:lnTo>
                    <a:pt x="7058" y="201909"/>
                  </a:lnTo>
                  <a:lnTo>
                    <a:pt x="0" y="153415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2" name="object 12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5841975" y="1559674"/>
              <a:ext cx="174167" cy="204546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839298" y="1556995"/>
              <a:ext cx="179527" cy="209905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5762715" y="2567072"/>
              <a:ext cx="263525" cy="304800"/>
            </a:xfrm>
            <a:custGeom>
              <a:avLst/>
              <a:gdLst/>
              <a:ahLst/>
              <a:cxnLst/>
              <a:rect l="l" t="t" r="r" b="b"/>
              <a:pathLst>
                <a:path w="263525" h="304800">
                  <a:moveTo>
                    <a:pt x="131673" y="0"/>
                  </a:moveTo>
                  <a:lnTo>
                    <a:pt x="90054" y="7759"/>
                  </a:lnTo>
                  <a:lnTo>
                    <a:pt x="53909" y="29368"/>
                  </a:lnTo>
                  <a:lnTo>
                    <a:pt x="25405" y="62317"/>
                  </a:lnTo>
                  <a:lnTo>
                    <a:pt x="6712" y="104100"/>
                  </a:lnTo>
                  <a:lnTo>
                    <a:pt x="0" y="152209"/>
                  </a:lnTo>
                  <a:lnTo>
                    <a:pt x="6712" y="200318"/>
                  </a:lnTo>
                  <a:lnTo>
                    <a:pt x="25405" y="242101"/>
                  </a:lnTo>
                  <a:lnTo>
                    <a:pt x="53909" y="275050"/>
                  </a:lnTo>
                  <a:lnTo>
                    <a:pt x="90054" y="296659"/>
                  </a:lnTo>
                  <a:lnTo>
                    <a:pt x="131673" y="304419"/>
                  </a:lnTo>
                  <a:lnTo>
                    <a:pt x="173292" y="296659"/>
                  </a:lnTo>
                  <a:lnTo>
                    <a:pt x="209437" y="275050"/>
                  </a:lnTo>
                  <a:lnTo>
                    <a:pt x="237941" y="242101"/>
                  </a:lnTo>
                  <a:lnTo>
                    <a:pt x="256634" y="200318"/>
                  </a:lnTo>
                  <a:lnTo>
                    <a:pt x="263347" y="152209"/>
                  </a:lnTo>
                  <a:lnTo>
                    <a:pt x="256634" y="104100"/>
                  </a:lnTo>
                  <a:lnTo>
                    <a:pt x="237941" y="62317"/>
                  </a:lnTo>
                  <a:lnTo>
                    <a:pt x="209437" y="29368"/>
                  </a:lnTo>
                  <a:lnTo>
                    <a:pt x="173292" y="7759"/>
                  </a:lnTo>
                  <a:lnTo>
                    <a:pt x="131673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762715" y="2567073"/>
              <a:ext cx="263525" cy="304800"/>
            </a:xfrm>
            <a:custGeom>
              <a:avLst/>
              <a:gdLst/>
              <a:ahLst/>
              <a:cxnLst/>
              <a:rect l="l" t="t" r="r" b="b"/>
              <a:pathLst>
                <a:path w="263525" h="304800">
                  <a:moveTo>
                    <a:pt x="0" y="152209"/>
                  </a:moveTo>
                  <a:lnTo>
                    <a:pt x="6712" y="104100"/>
                  </a:lnTo>
                  <a:lnTo>
                    <a:pt x="25405" y="62317"/>
                  </a:lnTo>
                  <a:lnTo>
                    <a:pt x="53909" y="29368"/>
                  </a:lnTo>
                  <a:lnTo>
                    <a:pt x="90054" y="7759"/>
                  </a:lnTo>
                  <a:lnTo>
                    <a:pt x="131673" y="0"/>
                  </a:lnTo>
                  <a:lnTo>
                    <a:pt x="173292" y="7759"/>
                  </a:lnTo>
                  <a:lnTo>
                    <a:pt x="209437" y="29368"/>
                  </a:lnTo>
                  <a:lnTo>
                    <a:pt x="237941" y="62317"/>
                  </a:lnTo>
                  <a:lnTo>
                    <a:pt x="256634" y="104100"/>
                  </a:lnTo>
                  <a:lnTo>
                    <a:pt x="263347" y="152209"/>
                  </a:lnTo>
                  <a:lnTo>
                    <a:pt x="256634" y="200318"/>
                  </a:lnTo>
                  <a:lnTo>
                    <a:pt x="237941" y="242101"/>
                  </a:lnTo>
                  <a:lnTo>
                    <a:pt x="209437" y="275050"/>
                  </a:lnTo>
                  <a:lnTo>
                    <a:pt x="173292" y="296659"/>
                  </a:lnTo>
                  <a:lnTo>
                    <a:pt x="131673" y="304418"/>
                  </a:lnTo>
                  <a:lnTo>
                    <a:pt x="90054" y="296659"/>
                  </a:lnTo>
                  <a:lnTo>
                    <a:pt x="53909" y="275050"/>
                  </a:lnTo>
                  <a:lnTo>
                    <a:pt x="25405" y="242101"/>
                  </a:lnTo>
                  <a:lnTo>
                    <a:pt x="6712" y="200318"/>
                  </a:lnTo>
                  <a:lnTo>
                    <a:pt x="0" y="152209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6" name="object 126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841974" y="2627871"/>
              <a:ext cx="158013" cy="202933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839300" y="2625187"/>
              <a:ext cx="163372" cy="208305"/>
            </a:xfrm>
            <a:prstGeom prst="rect">
              <a:avLst/>
            </a:prstGeom>
          </p:spPr>
        </p:pic>
      </p:grpSp>
      <p:sp>
        <p:nvSpPr>
          <p:cNvPr id="128" name="object 128"/>
          <p:cNvSpPr txBox="1"/>
          <p:nvPr/>
        </p:nvSpPr>
        <p:spPr>
          <a:xfrm>
            <a:off x="5813247" y="2866000"/>
            <a:ext cx="136991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5" dirty="0">
                <a:latin typeface="Calibri"/>
                <a:cs typeface="Calibri"/>
              </a:rPr>
              <a:t>M</a:t>
            </a:r>
            <a:r>
              <a:rPr sz="499" b="1" spc="-5" dirty="0">
                <a:latin typeface="Calibri"/>
                <a:cs typeface="Calibri"/>
              </a:rPr>
              <a:t>PP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29" name="object 129"/>
          <p:cNvGrpSpPr/>
          <p:nvPr/>
        </p:nvGrpSpPr>
        <p:grpSpPr>
          <a:xfrm>
            <a:off x="5758393" y="2027376"/>
            <a:ext cx="282861" cy="312669"/>
            <a:chOff x="5759856" y="2029875"/>
            <a:chExt cx="283210" cy="313055"/>
          </a:xfrm>
        </p:grpSpPr>
        <p:sp>
          <p:nvSpPr>
            <p:cNvPr id="130" name="object 130"/>
            <p:cNvSpPr/>
            <p:nvPr/>
          </p:nvSpPr>
          <p:spPr>
            <a:xfrm>
              <a:off x="5762714" y="2032732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138455" y="0"/>
                  </a:moveTo>
                  <a:lnTo>
                    <a:pt x="94692" y="7820"/>
                  </a:lnTo>
                  <a:lnTo>
                    <a:pt x="56685" y="29598"/>
                  </a:lnTo>
                  <a:lnTo>
                    <a:pt x="26713" y="62808"/>
                  </a:lnTo>
                  <a:lnTo>
                    <a:pt x="7058" y="104922"/>
                  </a:lnTo>
                  <a:lnTo>
                    <a:pt x="0" y="153416"/>
                  </a:lnTo>
                  <a:lnTo>
                    <a:pt x="7058" y="201904"/>
                  </a:lnTo>
                  <a:lnTo>
                    <a:pt x="26713" y="244018"/>
                  </a:lnTo>
                  <a:lnTo>
                    <a:pt x="56685" y="277229"/>
                  </a:lnTo>
                  <a:lnTo>
                    <a:pt x="94692" y="299010"/>
                  </a:lnTo>
                  <a:lnTo>
                    <a:pt x="138455" y="306832"/>
                  </a:lnTo>
                  <a:lnTo>
                    <a:pt x="182217" y="299010"/>
                  </a:lnTo>
                  <a:lnTo>
                    <a:pt x="220225" y="277229"/>
                  </a:lnTo>
                  <a:lnTo>
                    <a:pt x="250196" y="244018"/>
                  </a:lnTo>
                  <a:lnTo>
                    <a:pt x="269852" y="201904"/>
                  </a:lnTo>
                  <a:lnTo>
                    <a:pt x="276910" y="153416"/>
                  </a:lnTo>
                  <a:lnTo>
                    <a:pt x="269852" y="104922"/>
                  </a:lnTo>
                  <a:lnTo>
                    <a:pt x="250196" y="62808"/>
                  </a:lnTo>
                  <a:lnTo>
                    <a:pt x="220225" y="29598"/>
                  </a:lnTo>
                  <a:lnTo>
                    <a:pt x="182217" y="7820"/>
                  </a:lnTo>
                  <a:lnTo>
                    <a:pt x="138455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762714" y="2032732"/>
              <a:ext cx="277495" cy="307340"/>
            </a:xfrm>
            <a:custGeom>
              <a:avLst/>
              <a:gdLst/>
              <a:ahLst/>
              <a:cxnLst/>
              <a:rect l="l" t="t" r="r" b="b"/>
              <a:pathLst>
                <a:path w="277495" h="307339">
                  <a:moveTo>
                    <a:pt x="0" y="153416"/>
                  </a:moveTo>
                  <a:lnTo>
                    <a:pt x="7058" y="104927"/>
                  </a:lnTo>
                  <a:lnTo>
                    <a:pt x="26713" y="62813"/>
                  </a:lnTo>
                  <a:lnTo>
                    <a:pt x="56685" y="29602"/>
                  </a:lnTo>
                  <a:lnTo>
                    <a:pt x="94692" y="7821"/>
                  </a:lnTo>
                  <a:lnTo>
                    <a:pt x="138455" y="0"/>
                  </a:lnTo>
                  <a:lnTo>
                    <a:pt x="182216" y="7821"/>
                  </a:lnTo>
                  <a:lnTo>
                    <a:pt x="220220" y="29602"/>
                  </a:lnTo>
                  <a:lnTo>
                    <a:pt x="250188" y="62813"/>
                  </a:lnTo>
                  <a:lnTo>
                    <a:pt x="269840" y="104927"/>
                  </a:lnTo>
                  <a:lnTo>
                    <a:pt x="276898" y="153416"/>
                  </a:lnTo>
                  <a:lnTo>
                    <a:pt x="269840" y="201904"/>
                  </a:lnTo>
                  <a:lnTo>
                    <a:pt x="250188" y="244018"/>
                  </a:lnTo>
                  <a:lnTo>
                    <a:pt x="220220" y="277229"/>
                  </a:lnTo>
                  <a:lnTo>
                    <a:pt x="182216" y="299010"/>
                  </a:lnTo>
                  <a:lnTo>
                    <a:pt x="138455" y="306832"/>
                  </a:lnTo>
                  <a:lnTo>
                    <a:pt x="94692" y="299010"/>
                  </a:lnTo>
                  <a:lnTo>
                    <a:pt x="56685" y="277229"/>
                  </a:lnTo>
                  <a:lnTo>
                    <a:pt x="26713" y="244018"/>
                  </a:lnTo>
                  <a:lnTo>
                    <a:pt x="7058" y="201904"/>
                  </a:lnTo>
                  <a:lnTo>
                    <a:pt x="0" y="153416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2" name="object 13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841975" y="2094014"/>
              <a:ext cx="174167" cy="204546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839298" y="2091333"/>
              <a:ext cx="179527" cy="209905"/>
            </a:xfrm>
            <a:prstGeom prst="rect">
              <a:avLst/>
            </a:prstGeom>
          </p:spPr>
        </p:pic>
      </p:grpSp>
      <p:sp>
        <p:nvSpPr>
          <p:cNvPr id="134" name="object 134"/>
          <p:cNvSpPr txBox="1"/>
          <p:nvPr/>
        </p:nvSpPr>
        <p:spPr>
          <a:xfrm>
            <a:off x="5818075" y="1792365"/>
            <a:ext cx="182655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LT-LSC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5847660" y="1896794"/>
            <a:ext cx="56445" cy="100206"/>
          </a:xfrm>
          <a:custGeom>
            <a:avLst/>
            <a:gdLst/>
            <a:ahLst/>
            <a:cxnLst/>
            <a:rect l="l" t="t" r="r" b="b"/>
            <a:pathLst>
              <a:path w="56514" h="100330">
                <a:moveTo>
                  <a:pt x="3009" y="48780"/>
                </a:moveTo>
                <a:lnTo>
                  <a:pt x="444" y="50253"/>
                </a:lnTo>
                <a:lnTo>
                  <a:pt x="0" y="51892"/>
                </a:lnTo>
                <a:lnTo>
                  <a:pt x="27685" y="100215"/>
                </a:lnTo>
                <a:lnTo>
                  <a:pt x="30831" y="94919"/>
                </a:lnTo>
                <a:lnTo>
                  <a:pt x="25044" y="94881"/>
                </a:lnTo>
                <a:lnTo>
                  <a:pt x="25122" y="84973"/>
                </a:lnTo>
                <a:lnTo>
                  <a:pt x="4648" y="49225"/>
                </a:lnTo>
                <a:lnTo>
                  <a:pt x="3009" y="48780"/>
                </a:lnTo>
                <a:close/>
              </a:path>
              <a:path w="56514" h="100330">
                <a:moveTo>
                  <a:pt x="25122" y="84973"/>
                </a:moveTo>
                <a:lnTo>
                  <a:pt x="25044" y="94881"/>
                </a:lnTo>
                <a:lnTo>
                  <a:pt x="30403" y="94919"/>
                </a:lnTo>
                <a:lnTo>
                  <a:pt x="30414" y="93573"/>
                </a:lnTo>
                <a:lnTo>
                  <a:pt x="25425" y="93535"/>
                </a:lnTo>
                <a:lnTo>
                  <a:pt x="27767" y="89591"/>
                </a:lnTo>
                <a:lnTo>
                  <a:pt x="25122" y="84973"/>
                </a:lnTo>
                <a:close/>
              </a:path>
              <a:path w="56514" h="100330">
                <a:moveTo>
                  <a:pt x="53162" y="49174"/>
                </a:moveTo>
                <a:lnTo>
                  <a:pt x="51523" y="49593"/>
                </a:lnTo>
                <a:lnTo>
                  <a:pt x="30510" y="84973"/>
                </a:lnTo>
                <a:lnTo>
                  <a:pt x="30403" y="94919"/>
                </a:lnTo>
                <a:lnTo>
                  <a:pt x="30831" y="94919"/>
                </a:lnTo>
                <a:lnTo>
                  <a:pt x="56121" y="52336"/>
                </a:lnTo>
                <a:lnTo>
                  <a:pt x="55702" y="50685"/>
                </a:lnTo>
                <a:lnTo>
                  <a:pt x="53162" y="49174"/>
                </a:lnTo>
                <a:close/>
              </a:path>
              <a:path w="56514" h="100330">
                <a:moveTo>
                  <a:pt x="27767" y="89591"/>
                </a:moveTo>
                <a:lnTo>
                  <a:pt x="25425" y="93535"/>
                </a:lnTo>
                <a:lnTo>
                  <a:pt x="30048" y="93573"/>
                </a:lnTo>
                <a:lnTo>
                  <a:pt x="27767" y="89591"/>
                </a:lnTo>
                <a:close/>
              </a:path>
              <a:path w="56514" h="100330">
                <a:moveTo>
                  <a:pt x="30481" y="85021"/>
                </a:moveTo>
                <a:lnTo>
                  <a:pt x="27767" y="89591"/>
                </a:lnTo>
                <a:lnTo>
                  <a:pt x="30048" y="93573"/>
                </a:lnTo>
                <a:lnTo>
                  <a:pt x="30414" y="93573"/>
                </a:lnTo>
                <a:lnTo>
                  <a:pt x="30481" y="85021"/>
                </a:lnTo>
                <a:close/>
              </a:path>
              <a:path w="56514" h="100330">
                <a:moveTo>
                  <a:pt x="25793" y="0"/>
                </a:moveTo>
                <a:lnTo>
                  <a:pt x="25122" y="84973"/>
                </a:lnTo>
                <a:lnTo>
                  <a:pt x="27767" y="89591"/>
                </a:lnTo>
                <a:lnTo>
                  <a:pt x="30481" y="85021"/>
                </a:lnTo>
                <a:lnTo>
                  <a:pt x="31153" y="38"/>
                </a:lnTo>
                <a:lnTo>
                  <a:pt x="257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6" name="object 136"/>
          <p:cNvSpPr txBox="1"/>
          <p:nvPr/>
        </p:nvSpPr>
        <p:spPr>
          <a:xfrm>
            <a:off x="5837295" y="2309491"/>
            <a:ext cx="206755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499" b="1" spc="-5" dirty="0">
                <a:latin typeface="Calibri"/>
                <a:cs typeface="Calibri"/>
              </a:rPr>
              <a:t>STLHSC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137" name="object 137"/>
          <p:cNvGrpSpPr/>
          <p:nvPr/>
        </p:nvGrpSpPr>
        <p:grpSpPr>
          <a:xfrm>
            <a:off x="5117062" y="1322888"/>
            <a:ext cx="1123200" cy="1993347"/>
            <a:chOff x="5117734" y="1324519"/>
            <a:chExt cx="1124585" cy="1995805"/>
          </a:xfrm>
        </p:grpSpPr>
        <p:sp>
          <p:nvSpPr>
            <p:cNvPr id="138" name="object 138"/>
            <p:cNvSpPr/>
            <p:nvPr/>
          </p:nvSpPr>
          <p:spPr>
            <a:xfrm>
              <a:off x="5845264" y="2438437"/>
              <a:ext cx="396875" cy="882015"/>
            </a:xfrm>
            <a:custGeom>
              <a:avLst/>
              <a:gdLst/>
              <a:ahLst/>
              <a:cxnLst/>
              <a:rect l="l" t="t" r="r" b="b"/>
              <a:pathLst>
                <a:path w="396875" h="882014">
                  <a:moveTo>
                    <a:pt x="55956" y="64820"/>
                  </a:moveTo>
                  <a:lnTo>
                    <a:pt x="55397" y="63220"/>
                  </a:lnTo>
                  <a:lnTo>
                    <a:pt x="52743" y="61925"/>
                  </a:lnTo>
                  <a:lnTo>
                    <a:pt x="51130" y="62484"/>
                  </a:lnTo>
                  <a:lnTo>
                    <a:pt x="33147" y="99542"/>
                  </a:lnTo>
                  <a:lnTo>
                    <a:pt x="25539" y="0"/>
                  </a:lnTo>
                  <a:lnTo>
                    <a:pt x="20193" y="406"/>
                  </a:lnTo>
                  <a:lnTo>
                    <a:pt x="27813" y="99949"/>
                  </a:lnTo>
                  <a:lnTo>
                    <a:pt x="4406" y="66065"/>
                  </a:lnTo>
                  <a:lnTo>
                    <a:pt x="2730" y="65760"/>
                  </a:lnTo>
                  <a:lnTo>
                    <a:pt x="304" y="67437"/>
                  </a:lnTo>
                  <a:lnTo>
                    <a:pt x="0" y="69100"/>
                  </a:lnTo>
                  <a:lnTo>
                    <a:pt x="31648" y="114922"/>
                  </a:lnTo>
                  <a:lnTo>
                    <a:pt x="34124" y="109829"/>
                  </a:lnTo>
                  <a:lnTo>
                    <a:pt x="55956" y="64820"/>
                  </a:lnTo>
                  <a:close/>
                </a:path>
                <a:path w="396875" h="882014">
                  <a:moveTo>
                    <a:pt x="396532" y="826262"/>
                  </a:moveTo>
                  <a:lnTo>
                    <a:pt x="395478" y="824953"/>
                  </a:lnTo>
                  <a:lnTo>
                    <a:pt x="392531" y="824636"/>
                  </a:lnTo>
                  <a:lnTo>
                    <a:pt x="391210" y="825703"/>
                  </a:lnTo>
                  <a:lnTo>
                    <a:pt x="386816" y="866660"/>
                  </a:lnTo>
                  <a:lnTo>
                    <a:pt x="179006" y="403212"/>
                  </a:lnTo>
                  <a:lnTo>
                    <a:pt x="174117" y="405409"/>
                  </a:lnTo>
                  <a:lnTo>
                    <a:pt x="381939" y="868845"/>
                  </a:lnTo>
                  <a:lnTo>
                    <a:pt x="348449" y="844880"/>
                  </a:lnTo>
                  <a:lnTo>
                    <a:pt x="346773" y="845159"/>
                  </a:lnTo>
                  <a:lnTo>
                    <a:pt x="345046" y="847559"/>
                  </a:lnTo>
                  <a:lnTo>
                    <a:pt x="345325" y="849236"/>
                  </a:lnTo>
                  <a:lnTo>
                    <a:pt x="390613" y="881646"/>
                  </a:lnTo>
                  <a:lnTo>
                    <a:pt x="391007" y="877887"/>
                  </a:lnTo>
                  <a:lnTo>
                    <a:pt x="396532" y="8262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9" name="object 139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117734" y="3188301"/>
              <a:ext cx="97370" cy="131762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553725" y="2840443"/>
              <a:ext cx="146151" cy="89090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5502870" y="3188735"/>
              <a:ext cx="69049" cy="13133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5574951" y="2320759"/>
              <a:ext cx="216019" cy="337738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5602455" y="2336003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0" y="49364"/>
                  </a:lnTo>
                  <a:lnTo>
                    <a:pt x="54991" y="106375"/>
                  </a:lnTo>
                  <a:lnTo>
                    <a:pt x="36334" y="123164"/>
                  </a:lnTo>
                  <a:lnTo>
                    <a:pt x="88417" y="177507"/>
                  </a:lnTo>
                  <a:lnTo>
                    <a:pt x="72428" y="189293"/>
                  </a:lnTo>
                  <a:lnTo>
                    <a:pt x="156260" y="274129"/>
                  </a:lnTo>
                  <a:lnTo>
                    <a:pt x="106832" y="163423"/>
                  </a:lnTo>
                  <a:lnTo>
                    <a:pt x="119926" y="152387"/>
                  </a:lnTo>
                  <a:lnTo>
                    <a:pt x="79946" y="86258"/>
                  </a:lnTo>
                  <a:lnTo>
                    <a:pt x="93040" y="77165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602455" y="2336003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93040" y="77165"/>
                  </a:lnTo>
                  <a:lnTo>
                    <a:pt x="79946" y="86258"/>
                  </a:lnTo>
                  <a:lnTo>
                    <a:pt x="119926" y="152387"/>
                  </a:lnTo>
                  <a:lnTo>
                    <a:pt x="106832" y="163423"/>
                  </a:lnTo>
                  <a:lnTo>
                    <a:pt x="156260" y="274129"/>
                  </a:lnTo>
                  <a:lnTo>
                    <a:pt x="72428" y="189293"/>
                  </a:lnTo>
                  <a:lnTo>
                    <a:pt x="88417" y="177507"/>
                  </a:lnTo>
                  <a:lnTo>
                    <a:pt x="36334" y="123164"/>
                  </a:lnTo>
                  <a:lnTo>
                    <a:pt x="54991" y="106375"/>
                  </a:lnTo>
                  <a:lnTo>
                    <a:pt x="0" y="49364"/>
                  </a:lnTo>
                  <a:lnTo>
                    <a:pt x="6129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5" name="object 14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490946" y="1336662"/>
              <a:ext cx="214299" cy="337742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5517626" y="1351088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0" y="49364"/>
                  </a:lnTo>
                  <a:lnTo>
                    <a:pt x="54991" y="106375"/>
                  </a:lnTo>
                  <a:lnTo>
                    <a:pt x="36334" y="123164"/>
                  </a:lnTo>
                  <a:lnTo>
                    <a:pt x="88417" y="177507"/>
                  </a:lnTo>
                  <a:lnTo>
                    <a:pt x="72428" y="189293"/>
                  </a:lnTo>
                  <a:lnTo>
                    <a:pt x="156260" y="274129"/>
                  </a:lnTo>
                  <a:lnTo>
                    <a:pt x="106832" y="163423"/>
                  </a:lnTo>
                  <a:lnTo>
                    <a:pt x="119926" y="152387"/>
                  </a:lnTo>
                  <a:lnTo>
                    <a:pt x="79946" y="86258"/>
                  </a:lnTo>
                  <a:lnTo>
                    <a:pt x="93040" y="77165"/>
                  </a:lnTo>
                  <a:lnTo>
                    <a:pt x="612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517625" y="1351088"/>
              <a:ext cx="156845" cy="274320"/>
            </a:xfrm>
            <a:custGeom>
              <a:avLst/>
              <a:gdLst/>
              <a:ahLst/>
              <a:cxnLst/>
              <a:rect l="l" t="t" r="r" b="b"/>
              <a:pathLst>
                <a:path w="156845" h="274319">
                  <a:moveTo>
                    <a:pt x="61290" y="0"/>
                  </a:moveTo>
                  <a:lnTo>
                    <a:pt x="93040" y="77165"/>
                  </a:lnTo>
                  <a:lnTo>
                    <a:pt x="79946" y="86258"/>
                  </a:lnTo>
                  <a:lnTo>
                    <a:pt x="119926" y="152387"/>
                  </a:lnTo>
                  <a:lnTo>
                    <a:pt x="106832" y="163423"/>
                  </a:lnTo>
                  <a:lnTo>
                    <a:pt x="156260" y="274129"/>
                  </a:lnTo>
                  <a:lnTo>
                    <a:pt x="72428" y="189293"/>
                  </a:lnTo>
                  <a:lnTo>
                    <a:pt x="88417" y="177507"/>
                  </a:lnTo>
                  <a:lnTo>
                    <a:pt x="36334" y="123164"/>
                  </a:lnTo>
                  <a:lnTo>
                    <a:pt x="54991" y="106375"/>
                  </a:lnTo>
                  <a:lnTo>
                    <a:pt x="0" y="49364"/>
                  </a:lnTo>
                  <a:lnTo>
                    <a:pt x="6129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8" name="object 14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538948" y="1777276"/>
              <a:ext cx="214303" cy="337742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5565849" y="1792202"/>
              <a:ext cx="155575" cy="274320"/>
            </a:xfrm>
            <a:custGeom>
              <a:avLst/>
              <a:gdLst/>
              <a:ahLst/>
              <a:cxnLst/>
              <a:rect l="l" t="t" r="r" b="b"/>
              <a:pathLst>
                <a:path w="155575" h="274319">
                  <a:moveTo>
                    <a:pt x="60934" y="0"/>
                  </a:moveTo>
                  <a:lnTo>
                    <a:pt x="0" y="49364"/>
                  </a:lnTo>
                  <a:lnTo>
                    <a:pt x="54673" y="106375"/>
                  </a:lnTo>
                  <a:lnTo>
                    <a:pt x="36118" y="123164"/>
                  </a:lnTo>
                  <a:lnTo>
                    <a:pt x="87909" y="177507"/>
                  </a:lnTo>
                  <a:lnTo>
                    <a:pt x="72009" y="189293"/>
                  </a:lnTo>
                  <a:lnTo>
                    <a:pt x="155371" y="274129"/>
                  </a:lnTo>
                  <a:lnTo>
                    <a:pt x="106210" y="163423"/>
                  </a:lnTo>
                  <a:lnTo>
                    <a:pt x="119240" y="152387"/>
                  </a:lnTo>
                  <a:lnTo>
                    <a:pt x="79476" y="86258"/>
                  </a:lnTo>
                  <a:lnTo>
                    <a:pt x="92494" y="77165"/>
                  </a:lnTo>
                  <a:lnTo>
                    <a:pt x="609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565849" y="1792202"/>
              <a:ext cx="155575" cy="274320"/>
            </a:xfrm>
            <a:custGeom>
              <a:avLst/>
              <a:gdLst/>
              <a:ahLst/>
              <a:cxnLst/>
              <a:rect l="l" t="t" r="r" b="b"/>
              <a:pathLst>
                <a:path w="155575" h="274319">
                  <a:moveTo>
                    <a:pt x="60934" y="0"/>
                  </a:moveTo>
                  <a:lnTo>
                    <a:pt x="92494" y="77165"/>
                  </a:lnTo>
                  <a:lnTo>
                    <a:pt x="79476" y="86258"/>
                  </a:lnTo>
                  <a:lnTo>
                    <a:pt x="119240" y="152387"/>
                  </a:lnTo>
                  <a:lnTo>
                    <a:pt x="106210" y="163423"/>
                  </a:lnTo>
                  <a:lnTo>
                    <a:pt x="155371" y="274129"/>
                  </a:lnTo>
                  <a:lnTo>
                    <a:pt x="72009" y="189293"/>
                  </a:lnTo>
                  <a:lnTo>
                    <a:pt x="87909" y="177520"/>
                  </a:lnTo>
                  <a:lnTo>
                    <a:pt x="36118" y="123164"/>
                  </a:lnTo>
                  <a:lnTo>
                    <a:pt x="54673" y="106375"/>
                  </a:lnTo>
                  <a:lnTo>
                    <a:pt x="0" y="49364"/>
                  </a:lnTo>
                  <a:lnTo>
                    <a:pt x="60934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53341" y="1332774"/>
              <a:ext cx="266065" cy="234315"/>
            </a:xfrm>
            <a:custGeom>
              <a:avLst/>
              <a:gdLst/>
              <a:ahLst/>
              <a:cxnLst/>
              <a:rect l="l" t="t" r="r" b="b"/>
              <a:pathLst>
                <a:path w="266064" h="234315">
                  <a:moveTo>
                    <a:pt x="110261" y="234213"/>
                  </a:moveTo>
                  <a:lnTo>
                    <a:pt x="63707" y="217932"/>
                  </a:lnTo>
                  <a:lnTo>
                    <a:pt x="27746" y="188804"/>
                  </a:lnTo>
                  <a:lnTo>
                    <a:pt x="5476" y="150427"/>
                  </a:lnTo>
                  <a:lnTo>
                    <a:pt x="0" y="106400"/>
                  </a:lnTo>
                  <a:lnTo>
                    <a:pt x="14409" y="61413"/>
                  </a:lnTo>
                  <a:lnTo>
                    <a:pt x="46099" y="26401"/>
                  </a:lnTo>
                  <a:lnTo>
                    <a:pt x="90473" y="4789"/>
                  </a:lnTo>
                  <a:lnTo>
                    <a:pt x="142938" y="0"/>
                  </a:lnTo>
                  <a:lnTo>
                    <a:pt x="193792" y="13739"/>
                  </a:lnTo>
                  <a:lnTo>
                    <a:pt x="233789" y="42657"/>
                  </a:lnTo>
                  <a:lnTo>
                    <a:pt x="258986" y="82594"/>
                  </a:lnTo>
                  <a:lnTo>
                    <a:pt x="265442" y="129387"/>
                  </a:lnTo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2" name="object 15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185772" y="1622971"/>
              <a:ext cx="423461" cy="174873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5272034" y="1664896"/>
              <a:ext cx="314960" cy="66675"/>
            </a:xfrm>
            <a:custGeom>
              <a:avLst/>
              <a:gdLst/>
              <a:ahLst/>
              <a:cxnLst/>
              <a:rect l="l" t="t" r="r" b="b"/>
              <a:pathLst>
                <a:path w="314960" h="66675">
                  <a:moveTo>
                    <a:pt x="56083" y="0"/>
                  </a:moveTo>
                  <a:lnTo>
                    <a:pt x="0" y="34442"/>
                  </a:lnTo>
                  <a:lnTo>
                    <a:pt x="57581" y="66306"/>
                  </a:lnTo>
                  <a:lnTo>
                    <a:pt x="61937" y="65049"/>
                  </a:lnTo>
                  <a:lnTo>
                    <a:pt x="65747" y="58140"/>
                  </a:lnTo>
                  <a:lnTo>
                    <a:pt x="64503" y="53797"/>
                  </a:lnTo>
                  <a:lnTo>
                    <a:pt x="41845" y="41262"/>
                  </a:lnTo>
                  <a:lnTo>
                    <a:pt x="14338" y="41262"/>
                  </a:lnTo>
                  <a:lnTo>
                    <a:pt x="14008" y="26974"/>
                  </a:lnTo>
                  <a:lnTo>
                    <a:pt x="40424" y="26374"/>
                  </a:lnTo>
                  <a:lnTo>
                    <a:pt x="63550" y="12166"/>
                  </a:lnTo>
                  <a:lnTo>
                    <a:pt x="64604" y="7772"/>
                  </a:lnTo>
                  <a:lnTo>
                    <a:pt x="60477" y="1054"/>
                  </a:lnTo>
                  <a:lnTo>
                    <a:pt x="56083" y="0"/>
                  </a:lnTo>
                  <a:close/>
                </a:path>
                <a:path w="314960" h="66675">
                  <a:moveTo>
                    <a:pt x="40424" y="26374"/>
                  </a:moveTo>
                  <a:lnTo>
                    <a:pt x="14008" y="26974"/>
                  </a:lnTo>
                  <a:lnTo>
                    <a:pt x="14338" y="41262"/>
                  </a:lnTo>
                  <a:lnTo>
                    <a:pt x="40760" y="40661"/>
                  </a:lnTo>
                  <a:lnTo>
                    <a:pt x="39940" y="40208"/>
                  </a:lnTo>
                  <a:lnTo>
                    <a:pt x="17906" y="40208"/>
                  </a:lnTo>
                  <a:lnTo>
                    <a:pt x="17627" y="27863"/>
                  </a:lnTo>
                  <a:lnTo>
                    <a:pt x="38000" y="27863"/>
                  </a:lnTo>
                  <a:lnTo>
                    <a:pt x="40424" y="26374"/>
                  </a:lnTo>
                  <a:close/>
                </a:path>
                <a:path w="314960" h="66675">
                  <a:moveTo>
                    <a:pt x="40760" y="40661"/>
                  </a:moveTo>
                  <a:lnTo>
                    <a:pt x="14338" y="41262"/>
                  </a:lnTo>
                  <a:lnTo>
                    <a:pt x="41845" y="41262"/>
                  </a:lnTo>
                  <a:lnTo>
                    <a:pt x="40760" y="40661"/>
                  </a:lnTo>
                  <a:close/>
                </a:path>
                <a:path w="314960" h="66675">
                  <a:moveTo>
                    <a:pt x="314185" y="20154"/>
                  </a:moveTo>
                  <a:lnTo>
                    <a:pt x="40424" y="26374"/>
                  </a:lnTo>
                  <a:lnTo>
                    <a:pt x="28347" y="33794"/>
                  </a:lnTo>
                  <a:lnTo>
                    <a:pt x="40760" y="40661"/>
                  </a:lnTo>
                  <a:lnTo>
                    <a:pt x="314515" y="34442"/>
                  </a:lnTo>
                  <a:lnTo>
                    <a:pt x="314185" y="20154"/>
                  </a:lnTo>
                  <a:close/>
                </a:path>
                <a:path w="314960" h="66675">
                  <a:moveTo>
                    <a:pt x="17627" y="27863"/>
                  </a:moveTo>
                  <a:lnTo>
                    <a:pt x="17906" y="40208"/>
                  </a:lnTo>
                  <a:lnTo>
                    <a:pt x="28347" y="33794"/>
                  </a:lnTo>
                  <a:lnTo>
                    <a:pt x="17627" y="27863"/>
                  </a:lnTo>
                  <a:close/>
                </a:path>
                <a:path w="314960" h="66675">
                  <a:moveTo>
                    <a:pt x="28347" y="33794"/>
                  </a:moveTo>
                  <a:lnTo>
                    <a:pt x="17906" y="40208"/>
                  </a:lnTo>
                  <a:lnTo>
                    <a:pt x="39940" y="40208"/>
                  </a:lnTo>
                  <a:lnTo>
                    <a:pt x="28347" y="33794"/>
                  </a:lnTo>
                  <a:close/>
                </a:path>
                <a:path w="314960" h="66675">
                  <a:moveTo>
                    <a:pt x="38000" y="27863"/>
                  </a:moveTo>
                  <a:lnTo>
                    <a:pt x="17627" y="27863"/>
                  </a:lnTo>
                  <a:lnTo>
                    <a:pt x="28347" y="33794"/>
                  </a:lnTo>
                  <a:lnTo>
                    <a:pt x="38000" y="2786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4" name="object 154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228633" y="2137308"/>
              <a:ext cx="423463" cy="174871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5314895" y="2179231"/>
              <a:ext cx="314960" cy="66675"/>
            </a:xfrm>
            <a:custGeom>
              <a:avLst/>
              <a:gdLst/>
              <a:ahLst/>
              <a:cxnLst/>
              <a:rect l="l" t="t" r="r" b="b"/>
              <a:pathLst>
                <a:path w="314960" h="66675">
                  <a:moveTo>
                    <a:pt x="56083" y="0"/>
                  </a:moveTo>
                  <a:lnTo>
                    <a:pt x="0" y="34442"/>
                  </a:lnTo>
                  <a:lnTo>
                    <a:pt x="57581" y="66306"/>
                  </a:lnTo>
                  <a:lnTo>
                    <a:pt x="61925" y="65049"/>
                  </a:lnTo>
                  <a:lnTo>
                    <a:pt x="65747" y="58140"/>
                  </a:lnTo>
                  <a:lnTo>
                    <a:pt x="64503" y="53797"/>
                  </a:lnTo>
                  <a:lnTo>
                    <a:pt x="41845" y="41262"/>
                  </a:lnTo>
                  <a:lnTo>
                    <a:pt x="14338" y="41262"/>
                  </a:lnTo>
                  <a:lnTo>
                    <a:pt x="14008" y="26974"/>
                  </a:lnTo>
                  <a:lnTo>
                    <a:pt x="40424" y="26374"/>
                  </a:lnTo>
                  <a:lnTo>
                    <a:pt x="63550" y="12166"/>
                  </a:lnTo>
                  <a:lnTo>
                    <a:pt x="64604" y="7772"/>
                  </a:lnTo>
                  <a:lnTo>
                    <a:pt x="60477" y="1054"/>
                  </a:lnTo>
                  <a:lnTo>
                    <a:pt x="56083" y="0"/>
                  </a:lnTo>
                  <a:close/>
                </a:path>
                <a:path w="314960" h="66675">
                  <a:moveTo>
                    <a:pt x="40424" y="26374"/>
                  </a:moveTo>
                  <a:lnTo>
                    <a:pt x="14008" y="26974"/>
                  </a:lnTo>
                  <a:lnTo>
                    <a:pt x="14338" y="41262"/>
                  </a:lnTo>
                  <a:lnTo>
                    <a:pt x="40760" y="40661"/>
                  </a:lnTo>
                  <a:lnTo>
                    <a:pt x="39940" y="40208"/>
                  </a:lnTo>
                  <a:lnTo>
                    <a:pt x="17906" y="40208"/>
                  </a:lnTo>
                  <a:lnTo>
                    <a:pt x="17627" y="27863"/>
                  </a:lnTo>
                  <a:lnTo>
                    <a:pt x="38000" y="27863"/>
                  </a:lnTo>
                  <a:lnTo>
                    <a:pt x="40424" y="26374"/>
                  </a:lnTo>
                  <a:close/>
                </a:path>
                <a:path w="314960" h="66675">
                  <a:moveTo>
                    <a:pt x="40760" y="40661"/>
                  </a:moveTo>
                  <a:lnTo>
                    <a:pt x="14338" y="41262"/>
                  </a:lnTo>
                  <a:lnTo>
                    <a:pt x="41845" y="41262"/>
                  </a:lnTo>
                  <a:lnTo>
                    <a:pt x="40760" y="40661"/>
                  </a:lnTo>
                  <a:close/>
                </a:path>
                <a:path w="314960" h="66675">
                  <a:moveTo>
                    <a:pt x="314185" y="20154"/>
                  </a:moveTo>
                  <a:lnTo>
                    <a:pt x="40424" y="26374"/>
                  </a:lnTo>
                  <a:lnTo>
                    <a:pt x="28347" y="33794"/>
                  </a:lnTo>
                  <a:lnTo>
                    <a:pt x="40760" y="40661"/>
                  </a:lnTo>
                  <a:lnTo>
                    <a:pt x="314515" y="34442"/>
                  </a:lnTo>
                  <a:lnTo>
                    <a:pt x="314185" y="20154"/>
                  </a:lnTo>
                  <a:close/>
                </a:path>
                <a:path w="314960" h="66675">
                  <a:moveTo>
                    <a:pt x="17627" y="27863"/>
                  </a:moveTo>
                  <a:lnTo>
                    <a:pt x="17906" y="40208"/>
                  </a:lnTo>
                  <a:lnTo>
                    <a:pt x="28347" y="33794"/>
                  </a:lnTo>
                  <a:lnTo>
                    <a:pt x="17627" y="27863"/>
                  </a:lnTo>
                  <a:close/>
                </a:path>
                <a:path w="314960" h="66675">
                  <a:moveTo>
                    <a:pt x="28347" y="33794"/>
                  </a:moveTo>
                  <a:lnTo>
                    <a:pt x="17906" y="40208"/>
                  </a:lnTo>
                  <a:lnTo>
                    <a:pt x="39940" y="40208"/>
                  </a:lnTo>
                  <a:lnTo>
                    <a:pt x="28347" y="33794"/>
                  </a:lnTo>
                  <a:close/>
                </a:path>
                <a:path w="314960" h="66675">
                  <a:moveTo>
                    <a:pt x="38000" y="27863"/>
                  </a:moveTo>
                  <a:lnTo>
                    <a:pt x="17627" y="27863"/>
                  </a:lnTo>
                  <a:lnTo>
                    <a:pt x="28347" y="33794"/>
                  </a:lnTo>
                  <a:lnTo>
                    <a:pt x="38000" y="2786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6" name="object 156"/>
          <p:cNvSpPr txBox="1"/>
          <p:nvPr/>
        </p:nvSpPr>
        <p:spPr>
          <a:xfrm>
            <a:off x="5509623" y="4040960"/>
            <a:ext cx="1239262" cy="254956"/>
          </a:xfrm>
          <a:prstGeom prst="rect">
            <a:avLst/>
          </a:prstGeom>
        </p:spPr>
        <p:txBody>
          <a:bodyPr vert="horz" wrap="square" lIns="0" tIns="25369" rIns="0" bIns="0" rtlCol="0">
            <a:spAutoFit/>
          </a:bodyPr>
          <a:lstStyle/>
          <a:p>
            <a:pPr marL="37420" marR="5074" indent="-25370">
              <a:lnSpc>
                <a:spcPts val="859"/>
              </a:lnSpc>
              <a:spcBef>
                <a:spcPts val="200"/>
              </a:spcBef>
            </a:pPr>
            <a:r>
              <a:rPr sz="749" b="1" spc="5" dirty="0">
                <a:latin typeface="Arial"/>
                <a:cs typeface="Arial"/>
              </a:rPr>
              <a:t>Taussing </a:t>
            </a:r>
            <a:r>
              <a:rPr sz="749" b="1" spc="10" dirty="0">
                <a:latin typeface="Arial"/>
                <a:cs typeface="Arial"/>
              </a:rPr>
              <a:t>et al </a:t>
            </a:r>
            <a:r>
              <a:rPr sz="749" b="1" spc="15" dirty="0">
                <a:latin typeface="Arial"/>
                <a:cs typeface="Arial"/>
              </a:rPr>
              <a:t>Blood 2010 </a:t>
            </a:r>
            <a:r>
              <a:rPr sz="749" b="1" spc="-195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Sarry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et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al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JCI</a:t>
            </a:r>
            <a:r>
              <a:rPr sz="749" b="1" dirty="0">
                <a:latin typeface="Arial"/>
                <a:cs typeface="Arial"/>
              </a:rPr>
              <a:t> </a:t>
            </a:r>
            <a:r>
              <a:rPr sz="749" b="1" spc="5" dirty="0">
                <a:latin typeface="Arial"/>
                <a:cs typeface="Arial"/>
              </a:rPr>
              <a:t>2011</a:t>
            </a:r>
            <a:endParaRPr sz="749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4973665" y="1024954"/>
            <a:ext cx="1467580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"/>
                <a:cs typeface="Arial"/>
              </a:rPr>
              <a:t>GRAN</a:t>
            </a:r>
            <a:r>
              <a:rPr sz="899" b="1" spc="-55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"/>
                <a:cs typeface="Arial"/>
              </a:rPr>
              <a:t>HETEROGENEIDAD</a:t>
            </a:r>
            <a:endParaRPr sz="899">
              <a:latin typeface="Arial"/>
              <a:cs typeface="Arial"/>
            </a:endParaRPr>
          </a:p>
        </p:txBody>
      </p:sp>
      <p:grpSp>
        <p:nvGrpSpPr>
          <p:cNvPr id="158" name="object 158"/>
          <p:cNvGrpSpPr/>
          <p:nvPr/>
        </p:nvGrpSpPr>
        <p:grpSpPr>
          <a:xfrm>
            <a:off x="3510352" y="2472004"/>
            <a:ext cx="789601" cy="464248"/>
            <a:chOff x="3509042" y="2475052"/>
            <a:chExt cx="790575" cy="464820"/>
          </a:xfrm>
        </p:grpSpPr>
        <p:pic>
          <p:nvPicPr>
            <p:cNvPr id="159" name="object 159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509042" y="2475052"/>
              <a:ext cx="790360" cy="464615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3543331" y="2495840"/>
              <a:ext cx="722630" cy="397510"/>
            </a:xfrm>
            <a:custGeom>
              <a:avLst/>
              <a:gdLst/>
              <a:ahLst/>
              <a:cxnLst/>
              <a:rect l="l" t="t" r="r" b="b"/>
              <a:pathLst>
                <a:path w="722629" h="397510">
                  <a:moveTo>
                    <a:pt x="0" y="198678"/>
                  </a:moveTo>
                  <a:lnTo>
                    <a:pt x="18413" y="135880"/>
                  </a:lnTo>
                  <a:lnTo>
                    <a:pt x="69689" y="81341"/>
                  </a:lnTo>
                  <a:lnTo>
                    <a:pt x="105791" y="58191"/>
                  </a:lnTo>
                  <a:lnTo>
                    <a:pt x="147877" y="38333"/>
                  </a:lnTo>
                  <a:lnTo>
                    <a:pt x="195205" y="22176"/>
                  </a:lnTo>
                  <a:lnTo>
                    <a:pt x="247031" y="10128"/>
                  </a:lnTo>
                  <a:lnTo>
                    <a:pt x="302610" y="2600"/>
                  </a:lnTo>
                  <a:lnTo>
                    <a:pt x="361200" y="0"/>
                  </a:lnTo>
                  <a:lnTo>
                    <a:pt x="419787" y="2600"/>
                  </a:lnTo>
                  <a:lnTo>
                    <a:pt x="475364" y="10128"/>
                  </a:lnTo>
                  <a:lnTo>
                    <a:pt x="527187" y="22176"/>
                  </a:lnTo>
                  <a:lnTo>
                    <a:pt x="574513" y="38333"/>
                  </a:lnTo>
                  <a:lnTo>
                    <a:pt x="616599" y="58191"/>
                  </a:lnTo>
                  <a:lnTo>
                    <a:pt x="652700" y="81341"/>
                  </a:lnTo>
                  <a:lnTo>
                    <a:pt x="682073" y="107374"/>
                  </a:lnTo>
                  <a:lnTo>
                    <a:pt x="717661" y="166451"/>
                  </a:lnTo>
                  <a:lnTo>
                    <a:pt x="722388" y="198678"/>
                  </a:lnTo>
                  <a:lnTo>
                    <a:pt x="717661" y="230905"/>
                  </a:lnTo>
                  <a:lnTo>
                    <a:pt x="682073" y="289983"/>
                  </a:lnTo>
                  <a:lnTo>
                    <a:pt x="652700" y="316016"/>
                  </a:lnTo>
                  <a:lnTo>
                    <a:pt x="616599" y="339166"/>
                  </a:lnTo>
                  <a:lnTo>
                    <a:pt x="574513" y="359024"/>
                  </a:lnTo>
                  <a:lnTo>
                    <a:pt x="527187" y="375181"/>
                  </a:lnTo>
                  <a:lnTo>
                    <a:pt x="475364" y="387228"/>
                  </a:lnTo>
                  <a:lnTo>
                    <a:pt x="419787" y="394757"/>
                  </a:lnTo>
                  <a:lnTo>
                    <a:pt x="361200" y="397357"/>
                  </a:lnTo>
                  <a:lnTo>
                    <a:pt x="302610" y="394757"/>
                  </a:lnTo>
                  <a:lnTo>
                    <a:pt x="247031" y="387228"/>
                  </a:lnTo>
                  <a:lnTo>
                    <a:pt x="195205" y="375181"/>
                  </a:lnTo>
                  <a:lnTo>
                    <a:pt x="147877" y="359024"/>
                  </a:lnTo>
                  <a:lnTo>
                    <a:pt x="105790" y="339166"/>
                  </a:lnTo>
                  <a:lnTo>
                    <a:pt x="69689" y="316016"/>
                  </a:lnTo>
                  <a:lnTo>
                    <a:pt x="40315" y="289983"/>
                  </a:lnTo>
                  <a:lnTo>
                    <a:pt x="4727" y="230905"/>
                  </a:lnTo>
                  <a:lnTo>
                    <a:pt x="0" y="198678"/>
                  </a:lnTo>
                  <a:close/>
                </a:path>
              </a:pathLst>
            </a:custGeom>
            <a:ln w="2142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1" name="object 161"/>
          <p:cNvSpPr txBox="1"/>
          <p:nvPr/>
        </p:nvSpPr>
        <p:spPr>
          <a:xfrm>
            <a:off x="4790145" y="1625411"/>
            <a:ext cx="459808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LEUCEMIA</a:t>
            </a:r>
            <a:endParaRPr sz="649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4827302" y="2139113"/>
            <a:ext cx="459808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LEUCEMIA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163" name="object 163"/>
          <p:cNvGrpSpPr/>
          <p:nvPr/>
        </p:nvGrpSpPr>
        <p:grpSpPr>
          <a:xfrm>
            <a:off x="5241523" y="2648380"/>
            <a:ext cx="424926" cy="175044"/>
            <a:chOff x="5242349" y="2651645"/>
            <a:chExt cx="425450" cy="175260"/>
          </a:xfrm>
        </p:grpSpPr>
        <p:pic>
          <p:nvPicPr>
            <p:cNvPr id="164" name="object 16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242349" y="2651645"/>
              <a:ext cx="425178" cy="174866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5329182" y="2693564"/>
              <a:ext cx="314960" cy="66675"/>
            </a:xfrm>
            <a:custGeom>
              <a:avLst/>
              <a:gdLst/>
              <a:ahLst/>
              <a:cxnLst/>
              <a:rect l="l" t="t" r="r" b="b"/>
              <a:pathLst>
                <a:path w="314960" h="66675">
                  <a:moveTo>
                    <a:pt x="56083" y="0"/>
                  </a:moveTo>
                  <a:lnTo>
                    <a:pt x="0" y="34442"/>
                  </a:lnTo>
                  <a:lnTo>
                    <a:pt x="57581" y="66306"/>
                  </a:lnTo>
                  <a:lnTo>
                    <a:pt x="61925" y="65049"/>
                  </a:lnTo>
                  <a:lnTo>
                    <a:pt x="65747" y="58140"/>
                  </a:lnTo>
                  <a:lnTo>
                    <a:pt x="64503" y="53797"/>
                  </a:lnTo>
                  <a:lnTo>
                    <a:pt x="41845" y="41262"/>
                  </a:lnTo>
                  <a:lnTo>
                    <a:pt x="14338" y="41262"/>
                  </a:lnTo>
                  <a:lnTo>
                    <a:pt x="14008" y="26974"/>
                  </a:lnTo>
                  <a:lnTo>
                    <a:pt x="40424" y="26374"/>
                  </a:lnTo>
                  <a:lnTo>
                    <a:pt x="63550" y="12166"/>
                  </a:lnTo>
                  <a:lnTo>
                    <a:pt x="64604" y="7772"/>
                  </a:lnTo>
                  <a:lnTo>
                    <a:pt x="60477" y="1054"/>
                  </a:lnTo>
                  <a:lnTo>
                    <a:pt x="56083" y="0"/>
                  </a:lnTo>
                  <a:close/>
                </a:path>
                <a:path w="314960" h="66675">
                  <a:moveTo>
                    <a:pt x="40424" y="26374"/>
                  </a:moveTo>
                  <a:lnTo>
                    <a:pt x="14008" y="26974"/>
                  </a:lnTo>
                  <a:lnTo>
                    <a:pt x="14338" y="41262"/>
                  </a:lnTo>
                  <a:lnTo>
                    <a:pt x="40760" y="40661"/>
                  </a:lnTo>
                  <a:lnTo>
                    <a:pt x="39940" y="40208"/>
                  </a:lnTo>
                  <a:lnTo>
                    <a:pt x="17906" y="40208"/>
                  </a:lnTo>
                  <a:lnTo>
                    <a:pt x="17627" y="27863"/>
                  </a:lnTo>
                  <a:lnTo>
                    <a:pt x="38000" y="27863"/>
                  </a:lnTo>
                  <a:lnTo>
                    <a:pt x="40424" y="26374"/>
                  </a:lnTo>
                  <a:close/>
                </a:path>
                <a:path w="314960" h="66675">
                  <a:moveTo>
                    <a:pt x="40760" y="40661"/>
                  </a:moveTo>
                  <a:lnTo>
                    <a:pt x="14338" y="41262"/>
                  </a:lnTo>
                  <a:lnTo>
                    <a:pt x="41845" y="41262"/>
                  </a:lnTo>
                  <a:lnTo>
                    <a:pt x="40760" y="40661"/>
                  </a:lnTo>
                  <a:close/>
                </a:path>
                <a:path w="314960" h="66675">
                  <a:moveTo>
                    <a:pt x="314185" y="20154"/>
                  </a:moveTo>
                  <a:lnTo>
                    <a:pt x="40424" y="26374"/>
                  </a:lnTo>
                  <a:lnTo>
                    <a:pt x="28347" y="33794"/>
                  </a:lnTo>
                  <a:lnTo>
                    <a:pt x="40760" y="40661"/>
                  </a:lnTo>
                  <a:lnTo>
                    <a:pt x="314515" y="34442"/>
                  </a:lnTo>
                  <a:lnTo>
                    <a:pt x="314185" y="20154"/>
                  </a:lnTo>
                  <a:close/>
                </a:path>
                <a:path w="314960" h="66675">
                  <a:moveTo>
                    <a:pt x="17627" y="27863"/>
                  </a:moveTo>
                  <a:lnTo>
                    <a:pt x="17906" y="40208"/>
                  </a:lnTo>
                  <a:lnTo>
                    <a:pt x="28347" y="33794"/>
                  </a:lnTo>
                  <a:lnTo>
                    <a:pt x="17627" y="27863"/>
                  </a:lnTo>
                  <a:close/>
                </a:path>
                <a:path w="314960" h="66675">
                  <a:moveTo>
                    <a:pt x="28347" y="33794"/>
                  </a:moveTo>
                  <a:lnTo>
                    <a:pt x="17906" y="40208"/>
                  </a:lnTo>
                  <a:lnTo>
                    <a:pt x="39940" y="40208"/>
                  </a:lnTo>
                  <a:lnTo>
                    <a:pt x="28347" y="33794"/>
                  </a:lnTo>
                  <a:close/>
                </a:path>
                <a:path w="314960" h="66675">
                  <a:moveTo>
                    <a:pt x="38000" y="27863"/>
                  </a:moveTo>
                  <a:lnTo>
                    <a:pt x="17627" y="27863"/>
                  </a:lnTo>
                  <a:lnTo>
                    <a:pt x="28347" y="33794"/>
                  </a:lnTo>
                  <a:lnTo>
                    <a:pt x="38000" y="2786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6" name="object 166"/>
          <p:cNvSpPr txBox="1"/>
          <p:nvPr/>
        </p:nvSpPr>
        <p:spPr>
          <a:xfrm>
            <a:off x="4870112" y="2668225"/>
            <a:ext cx="459808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649" b="1" spc="10" dirty="0">
                <a:solidFill>
                  <a:srgbClr val="0000FF"/>
                </a:solidFill>
                <a:latin typeface="Arial"/>
                <a:cs typeface="Arial"/>
              </a:rPr>
              <a:t>LEUCEMIA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2901074" y="908376"/>
            <a:ext cx="3588404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b="1" spc="-5" dirty="0">
                <a:solidFill>
                  <a:srgbClr val="333399"/>
                </a:solidFill>
              </a:rPr>
              <a:t>Frequently</a:t>
            </a:r>
            <a:r>
              <a:rPr b="1" spc="-10" dirty="0">
                <a:solidFill>
                  <a:srgbClr val="333399"/>
                </a:solidFill>
              </a:rPr>
              <a:t> </a:t>
            </a:r>
            <a:r>
              <a:rPr b="1" spc="-5" dirty="0">
                <a:solidFill>
                  <a:srgbClr val="333399"/>
                </a:solidFill>
              </a:rPr>
              <a:t>asked questions</a:t>
            </a:r>
            <a:r>
              <a:rPr b="1" spc="-10" dirty="0">
                <a:solidFill>
                  <a:srgbClr val="333399"/>
                </a:solidFill>
              </a:rPr>
              <a:t> </a:t>
            </a:r>
            <a:r>
              <a:rPr b="1" spc="-5" dirty="0">
                <a:solidFill>
                  <a:srgbClr val="333399"/>
                </a:solidFill>
              </a:rPr>
              <a:t>(FAQs)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519153" y="1552240"/>
            <a:ext cx="6162062" cy="2220397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18392" rIns="0" bIns="0" rtlCol="0">
            <a:spAutoFit/>
          </a:bodyPr>
          <a:lstStyle/>
          <a:p>
            <a:pPr marL="234668" indent="-186466">
              <a:spcBef>
                <a:spcPts val="145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dirty="0">
                <a:latin typeface="Arial"/>
                <a:cs typeface="Arial"/>
              </a:rPr>
              <a:t>Can I </a:t>
            </a:r>
            <a:r>
              <a:rPr sz="1298" spc="-5" dirty="0">
                <a:latin typeface="Arial"/>
                <a:cs typeface="Arial"/>
              </a:rPr>
              <a:t>treat patients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&gt;60</a:t>
            </a:r>
            <a:r>
              <a:rPr sz="1298" spc="1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yr &amp; </a:t>
            </a:r>
            <a:r>
              <a:rPr sz="1298" spc="-5" dirty="0">
                <a:latin typeface="Arial"/>
                <a:cs typeface="Arial"/>
              </a:rPr>
              <a:t>fit?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Yes,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separated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evaluation</a:t>
            </a:r>
            <a:endParaRPr sz="1298">
              <a:latin typeface="Arial"/>
              <a:cs typeface="Arial"/>
            </a:endParaRPr>
          </a:p>
          <a:p>
            <a:pPr marL="234668" marR="244816" indent="-185832">
              <a:lnSpc>
                <a:spcPct val="100800"/>
              </a:lnSpc>
              <a:spcBef>
                <a:spcPts val="310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spc="-5" dirty="0">
                <a:latin typeface="Arial"/>
                <a:cs typeface="Arial"/>
              </a:rPr>
              <a:t>Is there</a:t>
            </a:r>
            <a:r>
              <a:rPr sz="1298" dirty="0">
                <a:latin typeface="Arial"/>
                <a:cs typeface="Arial"/>
              </a:rPr>
              <a:t> any </a:t>
            </a:r>
            <a:r>
              <a:rPr sz="1298" spc="-5" dirty="0">
                <a:latin typeface="Arial"/>
                <a:cs typeface="Arial"/>
              </a:rPr>
              <a:t>specific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protocol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for</a:t>
            </a:r>
            <a:r>
              <a:rPr sz="1298" dirty="0">
                <a:latin typeface="Arial"/>
                <a:cs typeface="Arial"/>
              </a:rPr>
              <a:t> mixed-phenotype </a:t>
            </a:r>
            <a:r>
              <a:rPr sz="1298" spc="-5" dirty="0">
                <a:latin typeface="Arial"/>
                <a:cs typeface="Arial"/>
              </a:rPr>
              <a:t>AL?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No.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 We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recommend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to </a:t>
            </a:r>
            <a:r>
              <a:rPr sz="1298" spc="-3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include patients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in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 this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trial. They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will be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evaluated separately</a:t>
            </a:r>
            <a:endParaRPr sz="1298">
              <a:latin typeface="Arial"/>
              <a:cs typeface="Arial"/>
            </a:endParaRPr>
          </a:p>
          <a:p>
            <a:pPr marL="234668" marR="353271" indent="-185832">
              <a:lnSpc>
                <a:spcPct val="100800"/>
              </a:lnSpc>
              <a:spcBef>
                <a:spcPts val="275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dirty="0">
                <a:latin typeface="Arial"/>
                <a:cs typeface="Arial"/>
              </a:rPr>
              <a:t>Can I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treat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lymphoblastic</a:t>
            </a:r>
            <a:r>
              <a:rPr sz="1298" dirty="0">
                <a:latin typeface="Arial"/>
                <a:cs typeface="Arial"/>
              </a:rPr>
              <a:t> lymphomas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(LL)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with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this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protocol?</a:t>
            </a:r>
            <a:r>
              <a:rPr sz="1298" spc="20" dirty="0"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Yes,</a:t>
            </a:r>
            <a:r>
              <a:rPr sz="129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separated </a:t>
            </a:r>
            <a:r>
              <a:rPr sz="1298" spc="-3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evaluation</a:t>
            </a:r>
            <a:endParaRPr sz="1298">
              <a:latin typeface="Arial"/>
              <a:cs typeface="Arial"/>
            </a:endParaRPr>
          </a:p>
          <a:p>
            <a:pPr marL="234668" indent="-185832">
              <a:spcBef>
                <a:spcPts val="335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dirty="0">
                <a:latin typeface="Arial"/>
                <a:cs typeface="Arial"/>
              </a:rPr>
              <a:t>How can I</a:t>
            </a:r>
            <a:r>
              <a:rPr sz="1298" spc="-5" dirty="0">
                <a:latin typeface="Arial"/>
                <a:cs typeface="Arial"/>
              </a:rPr>
              <a:t> evaluate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response </a:t>
            </a:r>
            <a:r>
              <a:rPr sz="1298" dirty="0">
                <a:latin typeface="Arial"/>
                <a:cs typeface="Arial"/>
              </a:rPr>
              <a:t>in LL?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MRD</a:t>
            </a:r>
            <a:r>
              <a:rPr sz="129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if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BM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involvement, PET-CT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scan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if not</a:t>
            </a:r>
            <a:endParaRPr sz="1298">
              <a:latin typeface="Arial"/>
              <a:cs typeface="Arial"/>
            </a:endParaRPr>
          </a:p>
          <a:p>
            <a:pPr marL="234668" marR="225789" indent="-185832">
              <a:lnSpc>
                <a:spcPct val="100800"/>
              </a:lnSpc>
              <a:spcBef>
                <a:spcPts val="265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spc="-5" dirty="0">
                <a:latin typeface="Arial"/>
                <a:cs typeface="Arial"/>
              </a:rPr>
              <a:t>What </a:t>
            </a:r>
            <a:r>
              <a:rPr sz="1298" dirty="0">
                <a:latin typeface="Arial"/>
                <a:cs typeface="Arial"/>
              </a:rPr>
              <a:t>can I do if I do not</a:t>
            </a:r>
            <a:r>
              <a:rPr sz="1298" spc="-5" dirty="0">
                <a:latin typeface="Arial"/>
                <a:cs typeface="Arial"/>
              </a:rPr>
              <a:t> have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the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genetic</a:t>
            </a:r>
            <a:r>
              <a:rPr sz="1298" dirty="0">
                <a:latin typeface="Arial"/>
                <a:cs typeface="Arial"/>
              </a:rPr>
              <a:t> risk </a:t>
            </a:r>
            <a:r>
              <a:rPr sz="1298" spc="-5" dirty="0">
                <a:latin typeface="Arial"/>
                <a:cs typeface="Arial"/>
              </a:rPr>
              <a:t>available?</a:t>
            </a:r>
            <a:r>
              <a:rPr sz="1298" spc="15" dirty="0"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Proceed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according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to </a:t>
            </a:r>
            <a:r>
              <a:rPr sz="1298" spc="-3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the</a:t>
            </a:r>
            <a:r>
              <a:rPr sz="1298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MRD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level</a:t>
            </a:r>
            <a:endParaRPr sz="1298">
              <a:latin typeface="Arial"/>
              <a:cs typeface="Arial"/>
            </a:endParaRPr>
          </a:p>
          <a:p>
            <a:pPr marL="234668" marR="231497" indent="-185832">
              <a:lnSpc>
                <a:spcPts val="1518"/>
              </a:lnSpc>
              <a:spcBef>
                <a:spcPts val="419"/>
              </a:spcBef>
              <a:buChar char="•"/>
              <a:tabLst>
                <a:tab pos="234668" algn="l"/>
                <a:tab pos="235302" algn="l"/>
              </a:tabLst>
            </a:pPr>
            <a:r>
              <a:rPr sz="1298" spc="-5" dirty="0">
                <a:latin typeface="Arial"/>
                <a:cs typeface="Arial"/>
              </a:rPr>
              <a:t>What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can I</a:t>
            </a:r>
            <a:r>
              <a:rPr sz="1298" spc="-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do if</a:t>
            </a:r>
            <a:r>
              <a:rPr sz="1298" spc="-5" dirty="0">
                <a:latin typeface="Arial"/>
                <a:cs typeface="Arial"/>
              </a:rPr>
              <a:t> BM</a:t>
            </a:r>
            <a:r>
              <a:rPr sz="1298" dirty="0">
                <a:latin typeface="Arial"/>
                <a:cs typeface="Arial"/>
              </a:rPr>
              <a:t> is</a:t>
            </a:r>
            <a:r>
              <a:rPr sz="1298" spc="-5" dirty="0">
                <a:latin typeface="Arial"/>
                <a:cs typeface="Arial"/>
              </a:rPr>
              <a:t> unavailable</a:t>
            </a:r>
            <a:r>
              <a:rPr sz="1298" dirty="0">
                <a:latin typeface="Arial"/>
                <a:cs typeface="Arial"/>
              </a:rPr>
              <a:t> (dry</a:t>
            </a:r>
            <a:r>
              <a:rPr sz="1298" spc="-5" dirty="0">
                <a:latin typeface="Arial"/>
                <a:cs typeface="Arial"/>
              </a:rPr>
              <a:t> tap, packed…)?</a:t>
            </a:r>
            <a:r>
              <a:rPr sz="1298" spc="10" dirty="0"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Send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peripheral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blood </a:t>
            </a:r>
            <a:r>
              <a:rPr sz="1298" spc="-3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for</a:t>
            </a:r>
            <a:r>
              <a:rPr sz="1298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studies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684963" y="777672"/>
          <a:ext cx="3639142" cy="34824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62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502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663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58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6635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8877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8519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8877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246076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5" dirty="0">
                          <a:latin typeface="Arial"/>
                          <a:cs typeface="Arial"/>
                        </a:rPr>
                        <a:t>Markers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E4F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HSC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E4F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5" dirty="0">
                          <a:latin typeface="Arial"/>
                          <a:cs typeface="Arial"/>
                        </a:rPr>
                        <a:t>LSC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E4F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CD34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spc="5" dirty="0">
                          <a:latin typeface="Calibri"/>
                          <a:cs typeface="Calibri"/>
                        </a:rPr>
                        <a:t>+/-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spc="10" dirty="0">
                          <a:latin typeface="Calibri"/>
                          <a:cs typeface="Calibri"/>
                        </a:rPr>
                        <a:t>++/-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CD38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600" b="1" spc="5" dirty="0">
                          <a:latin typeface="Calibri"/>
                          <a:cs typeface="Calibri"/>
                        </a:rPr>
                        <a:t>+/-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HLA-DR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CD33</a:t>
                      </a:r>
                      <a:r>
                        <a:rPr sz="600" b="1" spc="-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latin typeface="Arial"/>
                          <a:cs typeface="Arial"/>
                        </a:rPr>
                        <a:t>(Mieloide)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CD90</a:t>
                      </a:r>
                      <a:r>
                        <a:rPr sz="6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latin typeface="Arial"/>
                          <a:cs typeface="Arial"/>
                        </a:rPr>
                        <a:t>(Thy-1)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CD117</a:t>
                      </a:r>
                      <a:r>
                        <a:rPr sz="6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latin typeface="Arial"/>
                          <a:cs typeface="Arial"/>
                        </a:rPr>
                        <a:t>(c-kit)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00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33020">
                        <a:lnSpc>
                          <a:spcPts val="775"/>
                        </a:lnSpc>
                        <a:spcBef>
                          <a:spcPts val="340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CD123</a:t>
                      </a:r>
                      <a:r>
                        <a:rPr sz="600" b="1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latin typeface="Arial"/>
                          <a:cs typeface="Arial"/>
                        </a:rPr>
                        <a:t>(IL3R)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431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CLL-1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5" dirty="0">
                          <a:latin typeface="Arial"/>
                          <a:cs typeface="Arial"/>
                        </a:rPr>
                        <a:t>+/-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330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CD96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90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-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CD47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5" dirty="0">
                          <a:latin typeface="Arial"/>
                          <a:cs typeface="Arial"/>
                        </a:rPr>
                        <a:t>++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7E8E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ALDH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5" dirty="0">
                          <a:latin typeface="Arial"/>
                          <a:cs typeface="Arial"/>
                        </a:rPr>
                        <a:t>Alta/Baja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26543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Intermedia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4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342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Ba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jo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Ba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jo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C0C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CD25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CD32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CD44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GPR56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C-type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5" dirty="0">
                          <a:latin typeface="Arial"/>
                          <a:cs typeface="Arial"/>
                        </a:rPr>
                        <a:t>lectin_like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latin typeface="Arial"/>
                          <a:cs typeface="Arial"/>
                        </a:rPr>
                        <a:t>molecule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10" dirty="0">
                          <a:latin typeface="Arial"/>
                          <a:cs typeface="Arial"/>
                        </a:rPr>
                        <a:t>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IL1RAP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N-Cadherin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5" dirty="0">
                          <a:latin typeface="Arial"/>
                          <a:cs typeface="Arial"/>
                        </a:rPr>
                        <a:t>Tie2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54115">
                <a:tc gridSpan="3"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CD36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Low/neg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600" b="1" spc="10" dirty="0">
                          <a:latin typeface="Arial"/>
                          <a:cs typeface="Arial"/>
                        </a:rPr>
                        <a:t>High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CCED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4429875" y="1597000"/>
            <a:ext cx="412875" cy="877123"/>
            <a:chOff x="4429700" y="1598968"/>
            <a:chExt cx="413384" cy="87820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9700" y="1598968"/>
              <a:ext cx="413181" cy="40632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9700" y="1941868"/>
              <a:ext cx="413177" cy="534898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4453480" y="1607801"/>
            <a:ext cx="365944" cy="829557"/>
            <a:chOff x="4453333" y="1609783"/>
            <a:chExt cx="366395" cy="830580"/>
          </a:xfrm>
        </p:grpSpPr>
        <p:sp>
          <p:nvSpPr>
            <p:cNvPr id="8" name="object 8"/>
            <p:cNvSpPr/>
            <p:nvPr/>
          </p:nvSpPr>
          <p:spPr>
            <a:xfrm>
              <a:off x="4461372" y="1617822"/>
              <a:ext cx="350520" cy="342900"/>
            </a:xfrm>
            <a:custGeom>
              <a:avLst/>
              <a:gdLst/>
              <a:ahLst/>
              <a:cxnLst/>
              <a:rect l="l" t="t" r="r" b="b"/>
              <a:pathLst>
                <a:path w="350520" h="342900">
                  <a:moveTo>
                    <a:pt x="0" y="171450"/>
                  </a:moveTo>
                  <a:lnTo>
                    <a:pt x="6251" y="125871"/>
                  </a:lnTo>
                  <a:lnTo>
                    <a:pt x="23895" y="84915"/>
                  </a:lnTo>
                  <a:lnTo>
                    <a:pt x="51261" y="50215"/>
                  </a:lnTo>
                  <a:lnTo>
                    <a:pt x="86683" y="23407"/>
                  </a:lnTo>
                  <a:lnTo>
                    <a:pt x="128491" y="6124"/>
                  </a:lnTo>
                  <a:lnTo>
                    <a:pt x="175018" y="0"/>
                  </a:lnTo>
                  <a:lnTo>
                    <a:pt x="221545" y="6124"/>
                  </a:lnTo>
                  <a:lnTo>
                    <a:pt x="263353" y="23407"/>
                  </a:lnTo>
                  <a:lnTo>
                    <a:pt x="298775" y="50215"/>
                  </a:lnTo>
                  <a:lnTo>
                    <a:pt x="326142" y="84915"/>
                  </a:lnTo>
                  <a:lnTo>
                    <a:pt x="343785" y="125871"/>
                  </a:lnTo>
                  <a:lnTo>
                    <a:pt x="350037" y="171450"/>
                  </a:lnTo>
                  <a:lnTo>
                    <a:pt x="343785" y="217028"/>
                  </a:lnTo>
                  <a:lnTo>
                    <a:pt x="326142" y="257984"/>
                  </a:lnTo>
                  <a:lnTo>
                    <a:pt x="298775" y="292684"/>
                  </a:lnTo>
                  <a:lnTo>
                    <a:pt x="263353" y="319492"/>
                  </a:lnTo>
                  <a:lnTo>
                    <a:pt x="221545" y="336775"/>
                  </a:lnTo>
                  <a:lnTo>
                    <a:pt x="175018" y="342900"/>
                  </a:lnTo>
                  <a:lnTo>
                    <a:pt x="128491" y="336775"/>
                  </a:lnTo>
                  <a:lnTo>
                    <a:pt x="86683" y="319492"/>
                  </a:lnTo>
                  <a:lnTo>
                    <a:pt x="51261" y="292684"/>
                  </a:lnTo>
                  <a:lnTo>
                    <a:pt x="23895" y="257984"/>
                  </a:lnTo>
                  <a:lnTo>
                    <a:pt x="6251" y="217028"/>
                  </a:lnTo>
                  <a:lnTo>
                    <a:pt x="0" y="171450"/>
                  </a:lnTo>
                  <a:close/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461372" y="1960716"/>
              <a:ext cx="350520" cy="471805"/>
            </a:xfrm>
            <a:custGeom>
              <a:avLst/>
              <a:gdLst/>
              <a:ahLst/>
              <a:cxnLst/>
              <a:rect l="l" t="t" r="r" b="b"/>
              <a:pathLst>
                <a:path w="350520" h="471805">
                  <a:moveTo>
                    <a:pt x="0" y="235737"/>
                  </a:moveTo>
                  <a:lnTo>
                    <a:pt x="4622" y="181687"/>
                  </a:lnTo>
                  <a:lnTo>
                    <a:pt x="17789" y="132068"/>
                  </a:lnTo>
                  <a:lnTo>
                    <a:pt x="38449" y="88298"/>
                  </a:lnTo>
                  <a:lnTo>
                    <a:pt x="65553" y="51790"/>
                  </a:lnTo>
                  <a:lnTo>
                    <a:pt x="98050" y="23961"/>
                  </a:lnTo>
                  <a:lnTo>
                    <a:pt x="134888" y="6226"/>
                  </a:lnTo>
                  <a:lnTo>
                    <a:pt x="175018" y="0"/>
                  </a:lnTo>
                  <a:lnTo>
                    <a:pt x="215148" y="6226"/>
                  </a:lnTo>
                  <a:lnTo>
                    <a:pt x="251987" y="23961"/>
                  </a:lnTo>
                  <a:lnTo>
                    <a:pt x="284483" y="51790"/>
                  </a:lnTo>
                  <a:lnTo>
                    <a:pt x="311587" y="88298"/>
                  </a:lnTo>
                  <a:lnTo>
                    <a:pt x="332248" y="132068"/>
                  </a:lnTo>
                  <a:lnTo>
                    <a:pt x="345415" y="181687"/>
                  </a:lnTo>
                  <a:lnTo>
                    <a:pt x="350037" y="235737"/>
                  </a:lnTo>
                  <a:lnTo>
                    <a:pt x="345415" y="289787"/>
                  </a:lnTo>
                  <a:lnTo>
                    <a:pt x="332248" y="339405"/>
                  </a:lnTo>
                  <a:lnTo>
                    <a:pt x="311587" y="383176"/>
                  </a:lnTo>
                  <a:lnTo>
                    <a:pt x="284483" y="419683"/>
                  </a:lnTo>
                  <a:lnTo>
                    <a:pt x="251987" y="447513"/>
                  </a:lnTo>
                  <a:lnTo>
                    <a:pt x="215148" y="465248"/>
                  </a:lnTo>
                  <a:lnTo>
                    <a:pt x="175018" y="471474"/>
                  </a:lnTo>
                  <a:lnTo>
                    <a:pt x="134888" y="465248"/>
                  </a:lnTo>
                  <a:lnTo>
                    <a:pt x="98050" y="447513"/>
                  </a:lnTo>
                  <a:lnTo>
                    <a:pt x="65553" y="419683"/>
                  </a:lnTo>
                  <a:lnTo>
                    <a:pt x="38449" y="383176"/>
                  </a:lnTo>
                  <a:lnTo>
                    <a:pt x="17789" y="339405"/>
                  </a:lnTo>
                  <a:lnTo>
                    <a:pt x="4622" y="289787"/>
                  </a:lnTo>
                  <a:lnTo>
                    <a:pt x="0" y="235737"/>
                  </a:lnTo>
                  <a:close/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628511" y="1597000"/>
            <a:ext cx="419852" cy="877123"/>
            <a:chOff x="5629814" y="1598968"/>
            <a:chExt cx="420370" cy="878205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29814" y="1598968"/>
              <a:ext cx="413181" cy="40632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36672" y="1941868"/>
              <a:ext cx="413175" cy="534898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5652114" y="1607801"/>
            <a:ext cx="372920" cy="829557"/>
            <a:chOff x="5653446" y="1609783"/>
            <a:chExt cx="373380" cy="830580"/>
          </a:xfrm>
        </p:grpSpPr>
        <p:sp>
          <p:nvSpPr>
            <p:cNvPr id="14" name="object 14"/>
            <p:cNvSpPr/>
            <p:nvPr/>
          </p:nvSpPr>
          <p:spPr>
            <a:xfrm>
              <a:off x="5661485" y="1617822"/>
              <a:ext cx="350520" cy="342900"/>
            </a:xfrm>
            <a:custGeom>
              <a:avLst/>
              <a:gdLst/>
              <a:ahLst/>
              <a:cxnLst/>
              <a:rect l="l" t="t" r="r" b="b"/>
              <a:pathLst>
                <a:path w="350520" h="342900">
                  <a:moveTo>
                    <a:pt x="0" y="171450"/>
                  </a:moveTo>
                  <a:lnTo>
                    <a:pt x="6251" y="125871"/>
                  </a:lnTo>
                  <a:lnTo>
                    <a:pt x="23895" y="84915"/>
                  </a:lnTo>
                  <a:lnTo>
                    <a:pt x="51261" y="50215"/>
                  </a:lnTo>
                  <a:lnTo>
                    <a:pt x="86683" y="23407"/>
                  </a:lnTo>
                  <a:lnTo>
                    <a:pt x="128491" y="6124"/>
                  </a:lnTo>
                  <a:lnTo>
                    <a:pt x="175018" y="0"/>
                  </a:lnTo>
                  <a:lnTo>
                    <a:pt x="221545" y="6124"/>
                  </a:lnTo>
                  <a:lnTo>
                    <a:pt x="263353" y="23407"/>
                  </a:lnTo>
                  <a:lnTo>
                    <a:pt x="298775" y="50215"/>
                  </a:lnTo>
                  <a:lnTo>
                    <a:pt x="326142" y="84915"/>
                  </a:lnTo>
                  <a:lnTo>
                    <a:pt x="343785" y="125871"/>
                  </a:lnTo>
                  <a:lnTo>
                    <a:pt x="350037" y="171450"/>
                  </a:lnTo>
                  <a:lnTo>
                    <a:pt x="343785" y="217028"/>
                  </a:lnTo>
                  <a:lnTo>
                    <a:pt x="326142" y="257984"/>
                  </a:lnTo>
                  <a:lnTo>
                    <a:pt x="298775" y="292684"/>
                  </a:lnTo>
                  <a:lnTo>
                    <a:pt x="263353" y="319492"/>
                  </a:lnTo>
                  <a:lnTo>
                    <a:pt x="221545" y="336775"/>
                  </a:lnTo>
                  <a:lnTo>
                    <a:pt x="175018" y="342900"/>
                  </a:lnTo>
                  <a:lnTo>
                    <a:pt x="128491" y="336775"/>
                  </a:lnTo>
                  <a:lnTo>
                    <a:pt x="86683" y="319492"/>
                  </a:lnTo>
                  <a:lnTo>
                    <a:pt x="51261" y="292684"/>
                  </a:lnTo>
                  <a:lnTo>
                    <a:pt x="23895" y="257984"/>
                  </a:lnTo>
                  <a:lnTo>
                    <a:pt x="6251" y="217028"/>
                  </a:lnTo>
                  <a:lnTo>
                    <a:pt x="0" y="171450"/>
                  </a:lnTo>
                  <a:close/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668629" y="1960716"/>
              <a:ext cx="350520" cy="471805"/>
            </a:xfrm>
            <a:custGeom>
              <a:avLst/>
              <a:gdLst/>
              <a:ahLst/>
              <a:cxnLst/>
              <a:rect l="l" t="t" r="r" b="b"/>
              <a:pathLst>
                <a:path w="350520" h="471805">
                  <a:moveTo>
                    <a:pt x="0" y="235737"/>
                  </a:moveTo>
                  <a:lnTo>
                    <a:pt x="4622" y="181687"/>
                  </a:lnTo>
                  <a:lnTo>
                    <a:pt x="17789" y="132068"/>
                  </a:lnTo>
                  <a:lnTo>
                    <a:pt x="38449" y="88298"/>
                  </a:lnTo>
                  <a:lnTo>
                    <a:pt x="65553" y="51790"/>
                  </a:lnTo>
                  <a:lnTo>
                    <a:pt x="98050" y="23961"/>
                  </a:lnTo>
                  <a:lnTo>
                    <a:pt x="134888" y="6226"/>
                  </a:lnTo>
                  <a:lnTo>
                    <a:pt x="175018" y="0"/>
                  </a:lnTo>
                  <a:lnTo>
                    <a:pt x="215148" y="6226"/>
                  </a:lnTo>
                  <a:lnTo>
                    <a:pt x="251987" y="23961"/>
                  </a:lnTo>
                  <a:lnTo>
                    <a:pt x="284483" y="51790"/>
                  </a:lnTo>
                  <a:lnTo>
                    <a:pt x="311587" y="88298"/>
                  </a:lnTo>
                  <a:lnTo>
                    <a:pt x="332248" y="132068"/>
                  </a:lnTo>
                  <a:lnTo>
                    <a:pt x="345415" y="181687"/>
                  </a:lnTo>
                  <a:lnTo>
                    <a:pt x="350037" y="235737"/>
                  </a:lnTo>
                  <a:lnTo>
                    <a:pt x="345415" y="289787"/>
                  </a:lnTo>
                  <a:lnTo>
                    <a:pt x="332248" y="339405"/>
                  </a:lnTo>
                  <a:lnTo>
                    <a:pt x="311587" y="383176"/>
                  </a:lnTo>
                  <a:lnTo>
                    <a:pt x="284483" y="419683"/>
                  </a:lnTo>
                  <a:lnTo>
                    <a:pt x="251987" y="447513"/>
                  </a:lnTo>
                  <a:lnTo>
                    <a:pt x="215148" y="465248"/>
                  </a:lnTo>
                  <a:lnTo>
                    <a:pt x="175018" y="471474"/>
                  </a:lnTo>
                  <a:lnTo>
                    <a:pt x="134888" y="465248"/>
                  </a:lnTo>
                  <a:lnTo>
                    <a:pt x="98050" y="447513"/>
                  </a:lnTo>
                  <a:lnTo>
                    <a:pt x="65553" y="419683"/>
                  </a:lnTo>
                  <a:lnTo>
                    <a:pt x="38449" y="383176"/>
                  </a:lnTo>
                  <a:lnTo>
                    <a:pt x="17789" y="339405"/>
                  </a:lnTo>
                  <a:lnTo>
                    <a:pt x="4622" y="289787"/>
                  </a:lnTo>
                  <a:lnTo>
                    <a:pt x="0" y="235737"/>
                  </a:lnTo>
                  <a:close/>
                </a:path>
              </a:pathLst>
            </a:custGeom>
            <a:ln w="1607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096984" y="567187"/>
            <a:ext cx="93547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Calibri"/>
                <a:cs typeface="Calibri"/>
              </a:rPr>
              <a:t>Actualizado</a:t>
            </a:r>
            <a:r>
              <a:rPr sz="999" b="1" spc="-60" dirty="0">
                <a:latin typeface="Calibri"/>
                <a:cs typeface="Calibri"/>
              </a:rPr>
              <a:t> </a:t>
            </a:r>
            <a:r>
              <a:rPr sz="999" b="1" spc="5" dirty="0">
                <a:latin typeface="Calibri"/>
                <a:cs typeface="Calibri"/>
              </a:rPr>
              <a:t>2022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83760" y="1288779"/>
            <a:ext cx="1457269" cy="127890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482879" y="1441052"/>
            <a:ext cx="68749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 Narrow"/>
                <a:cs typeface="Arial Narrow"/>
              </a:rPr>
              <a:t>DIAGNÓSTICO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46806" y="2381121"/>
            <a:ext cx="52957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R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E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D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133571" y="1795653"/>
            <a:ext cx="138371" cy="586652"/>
          </a:xfrm>
          <a:prstGeom prst="rect">
            <a:avLst/>
          </a:prstGeom>
        </p:spPr>
        <p:txBody>
          <a:bodyPr vert="vert270" wrap="square" lIns="0" tIns="5074" rIns="0" bIns="0" rtlCol="0">
            <a:spAutoFit/>
          </a:bodyPr>
          <a:lstStyle/>
          <a:p>
            <a:pPr marL="12685">
              <a:spcBef>
                <a:spcPts val="4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B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L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UE</a:t>
            </a:r>
            <a:endParaRPr sz="899">
              <a:latin typeface="Arial Narrow"/>
              <a:cs typeface="Arial Narrow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544604" y="1278088"/>
            <a:ext cx="3510397" cy="1289999"/>
            <a:chOff x="3543337" y="1279664"/>
            <a:chExt cx="3514725" cy="1291590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61191" y="1290368"/>
              <a:ext cx="2096757" cy="124706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17784" y="1737842"/>
              <a:ext cx="260588" cy="59148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343499" y="1751126"/>
              <a:ext cx="209550" cy="539750"/>
            </a:xfrm>
            <a:custGeom>
              <a:avLst/>
              <a:gdLst/>
              <a:ahLst/>
              <a:cxnLst/>
              <a:rect l="l" t="t" r="r" b="b"/>
              <a:pathLst>
                <a:path w="209550" h="539750">
                  <a:moveTo>
                    <a:pt x="208953" y="0"/>
                  </a:moveTo>
                  <a:lnTo>
                    <a:pt x="0" y="0"/>
                  </a:lnTo>
                  <a:lnTo>
                    <a:pt x="0" y="539330"/>
                  </a:lnTo>
                  <a:lnTo>
                    <a:pt x="208953" y="539330"/>
                  </a:lnTo>
                  <a:lnTo>
                    <a:pt x="2089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343501" y="1751126"/>
              <a:ext cx="209550" cy="539750"/>
            </a:xfrm>
            <a:custGeom>
              <a:avLst/>
              <a:gdLst/>
              <a:ahLst/>
              <a:cxnLst/>
              <a:rect l="l" t="t" r="r" b="b"/>
              <a:pathLst>
                <a:path w="209550" h="539750">
                  <a:moveTo>
                    <a:pt x="0" y="0"/>
                  </a:moveTo>
                  <a:lnTo>
                    <a:pt x="208953" y="0"/>
                  </a:lnTo>
                  <a:lnTo>
                    <a:pt x="208953" y="539330"/>
                  </a:lnTo>
                  <a:lnTo>
                    <a:pt x="0" y="539330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43337" y="1279664"/>
              <a:ext cx="1376945" cy="1291182"/>
            </a:xfrm>
            <a:prstGeom prst="rect">
              <a:avLst/>
            </a:prstGeom>
          </p:spPr>
        </p:pic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4954599" y="2703240"/>
          <a:ext cx="2097357" cy="126336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295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426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51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78628">
                <a:tc gridSpan="2">
                  <a:txBody>
                    <a:bodyPr/>
                    <a:lstStyle/>
                    <a:p>
                      <a:pPr marL="890905" marR="141605" indent="-41275">
                        <a:lnSpc>
                          <a:spcPct val="74200"/>
                        </a:lnSpc>
                        <a:spcBef>
                          <a:spcPts val="550"/>
                        </a:spcBef>
                      </a:pPr>
                      <a:r>
                        <a:rPr sz="1000" b="1" spc="5" dirty="0">
                          <a:latin typeface="Arial Narrow"/>
                          <a:cs typeface="Arial Narrow"/>
                        </a:rPr>
                        <a:t>%</a:t>
                      </a:r>
                      <a:r>
                        <a:rPr sz="1000" b="1" spc="-35" dirty="0">
                          <a:latin typeface="Arial Narrow"/>
                          <a:cs typeface="Arial Narrow"/>
                        </a:rPr>
                        <a:t> </a:t>
                      </a:r>
                      <a:r>
                        <a:rPr sz="1000" b="1" dirty="0">
                          <a:latin typeface="Arial Narrow"/>
                          <a:cs typeface="Arial Narrow"/>
                        </a:rPr>
                        <a:t>Media</a:t>
                      </a:r>
                      <a:r>
                        <a:rPr sz="1000" b="1" spc="-30" dirty="0">
                          <a:latin typeface="Arial Narrow"/>
                          <a:cs typeface="Arial Narrow"/>
                        </a:rPr>
                        <a:t> </a:t>
                      </a:r>
                      <a:r>
                        <a:rPr sz="1000" b="1" dirty="0">
                          <a:latin typeface="Arial Narrow"/>
                          <a:cs typeface="Arial Narrow"/>
                        </a:rPr>
                        <a:t>de </a:t>
                      </a:r>
                      <a:r>
                        <a:rPr sz="1000" b="1" spc="-210" dirty="0">
                          <a:latin typeface="Arial Narrow"/>
                          <a:cs typeface="Arial Narrow"/>
                        </a:rPr>
                        <a:t> </a:t>
                      </a:r>
                      <a:r>
                        <a:rPr sz="1500" b="1" spc="7" baseline="-16666" dirty="0">
                          <a:latin typeface="Arial Narrow"/>
                          <a:cs typeface="Arial Narrow"/>
                        </a:rPr>
                        <a:t>SP</a:t>
                      </a:r>
                      <a:r>
                        <a:rPr sz="600" b="1" spc="5" dirty="0">
                          <a:latin typeface="Arial Narrow"/>
                          <a:cs typeface="Arial Narrow"/>
                        </a:rPr>
                        <a:t>Ho342Low</a:t>
                      </a:r>
                      <a:endParaRPr sz="600">
                        <a:latin typeface="Arial Narrow"/>
                        <a:cs typeface="Arial Narrow"/>
                      </a:endParaRPr>
                    </a:p>
                  </a:txBody>
                  <a:tcPr marL="0" marR="0" marT="69764" marB="0">
                    <a:lnL w="6350">
                      <a:solidFill>
                        <a:srgbClr val="7D60A0"/>
                      </a:solidFill>
                      <a:prstDash val="solid"/>
                    </a:lnL>
                    <a:solidFill>
                      <a:srgbClr val="8064A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1000" b="1" spc="5" dirty="0">
                          <a:latin typeface="Arial Narrow"/>
                          <a:cs typeface="Arial Narrow"/>
                        </a:rPr>
                        <a:t>ES</a:t>
                      </a:r>
                      <a:endParaRPr sz="1000">
                        <a:latin typeface="Arial Narrow"/>
                        <a:cs typeface="Arial Narrow"/>
                      </a:endParaRPr>
                    </a:p>
                  </a:txBody>
                  <a:tcPr marL="0" marR="0" marT="30442" marB="0">
                    <a:lnR w="6350">
                      <a:solidFill>
                        <a:srgbClr val="7D60A0"/>
                      </a:solidFill>
                      <a:prstDash val="solid"/>
                    </a:lnR>
                    <a:solidFill>
                      <a:srgbClr val="8064A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8805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000" b="1" dirty="0">
                          <a:latin typeface="Arial Narrow"/>
                          <a:cs typeface="Arial Narrow"/>
                        </a:rPr>
                        <a:t>Dco</a:t>
                      </a:r>
                      <a:endParaRPr sz="1000">
                        <a:latin typeface="Arial Narrow"/>
                        <a:cs typeface="Arial Narrow"/>
                      </a:endParaRPr>
                    </a:p>
                  </a:txBody>
                  <a:tcPr marL="0" marR="0" marT="24735" marB="0">
                    <a:lnL w="6350">
                      <a:solidFill>
                        <a:srgbClr val="7D60A0"/>
                      </a:solidFill>
                      <a:prstDash val="solid"/>
                    </a:lnL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0.34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R w="6350">
                      <a:solidFill>
                        <a:srgbClr val="7D60A0"/>
                      </a:solidFill>
                      <a:prstDash val="solid"/>
                    </a:lnR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976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1000" b="1" dirty="0">
                          <a:solidFill>
                            <a:srgbClr val="FF0000"/>
                          </a:solidFill>
                          <a:latin typeface="Arial Narrow"/>
                          <a:cs typeface="Arial Narrow"/>
                        </a:rPr>
                        <a:t>RC</a:t>
                      </a:r>
                      <a:endParaRPr sz="1000">
                        <a:latin typeface="Arial Narrow"/>
                        <a:cs typeface="Arial Narrow"/>
                      </a:endParaRPr>
                    </a:p>
                  </a:txBody>
                  <a:tcPr marL="0" marR="0" marT="27906" marB="0">
                    <a:lnL w="6350">
                      <a:solidFill>
                        <a:srgbClr val="7D60A0"/>
                      </a:solidFill>
                      <a:prstDash val="solid"/>
                    </a:lnL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000" b="1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0.43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R w="6350">
                      <a:solidFill>
                        <a:srgbClr val="7D60A0"/>
                      </a:solidFill>
                      <a:prstDash val="solid"/>
                    </a:lnR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1976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000" b="1" dirty="0">
                          <a:latin typeface="Arial Narrow"/>
                          <a:cs typeface="Arial Narrow"/>
                        </a:rPr>
                        <a:t>Rec/Refract</a:t>
                      </a:r>
                      <a:endParaRPr sz="1000">
                        <a:latin typeface="Arial Narrow"/>
                        <a:cs typeface="Arial Narrow"/>
                      </a:endParaRPr>
                    </a:p>
                  </a:txBody>
                  <a:tcPr marL="0" marR="0" marT="26637" marB="0">
                    <a:lnL w="6350">
                      <a:solidFill>
                        <a:srgbClr val="7D60A0"/>
                      </a:solidFill>
                      <a:prstDash val="solid"/>
                    </a:lnL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R w="6350">
                      <a:solidFill>
                        <a:srgbClr val="7D60A0"/>
                      </a:solidFill>
                      <a:prstDash val="solid"/>
                    </a:lnR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1976"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1000" b="1" dirty="0">
                          <a:solidFill>
                            <a:srgbClr val="FF0000"/>
                          </a:solidFill>
                          <a:latin typeface="Arial Narrow"/>
                          <a:cs typeface="Arial Narrow"/>
                        </a:rPr>
                        <a:t>SANO</a:t>
                      </a:r>
                      <a:endParaRPr sz="1000">
                        <a:latin typeface="Arial Narrow"/>
                        <a:cs typeface="Arial Narrow"/>
                      </a:endParaRPr>
                    </a:p>
                  </a:txBody>
                  <a:tcPr marL="0" marR="0" marT="27271" marB="0">
                    <a:lnL w="6350">
                      <a:solidFill>
                        <a:srgbClr val="7D60A0"/>
                      </a:solidFill>
                      <a:prstDash val="solid"/>
                    </a:lnL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b="1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0.5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0.15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R w="6350">
                      <a:solidFill>
                        <a:srgbClr val="7D60A0"/>
                      </a:solidFill>
                      <a:prstDash val="solid"/>
                    </a:lnR>
                    <a:lnT w="6350">
                      <a:solidFill>
                        <a:srgbClr val="7D60A0"/>
                      </a:solidFill>
                      <a:prstDash val="solid"/>
                    </a:lnT>
                    <a:lnB w="6350">
                      <a:solidFill>
                        <a:srgbClr val="7D60A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5308613" y="1089748"/>
            <a:ext cx="155954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38054">
              <a:spcBef>
                <a:spcPts val="110"/>
              </a:spcBef>
            </a:pPr>
            <a:r>
              <a:rPr sz="999" b="1" dirty="0">
                <a:latin typeface="Arial Narrow"/>
                <a:cs typeface="Arial Narrow"/>
              </a:rPr>
              <a:t>Frecuencia</a:t>
            </a:r>
            <a:r>
              <a:rPr sz="999" b="1" spc="215" dirty="0">
                <a:latin typeface="Arial Narrow"/>
                <a:cs typeface="Arial Narrow"/>
              </a:rPr>
              <a:t> </a:t>
            </a:r>
            <a:r>
              <a:rPr sz="999" b="1" dirty="0">
                <a:latin typeface="Arial Narrow"/>
                <a:cs typeface="Arial Narrow"/>
              </a:rPr>
              <a:t>de </a:t>
            </a:r>
            <a:r>
              <a:rPr sz="999" b="1" spc="10" dirty="0">
                <a:latin typeface="Arial Narrow"/>
                <a:cs typeface="Arial Narrow"/>
              </a:rPr>
              <a:t>SP</a:t>
            </a:r>
            <a:r>
              <a:rPr sz="974" b="1" spc="15" baseline="25641" dirty="0">
                <a:latin typeface="Arial Narrow"/>
                <a:cs typeface="Arial Narrow"/>
              </a:rPr>
              <a:t>Ho342Low</a:t>
            </a:r>
            <a:r>
              <a:rPr sz="974" b="1" spc="209" baseline="25641" dirty="0">
                <a:latin typeface="Arial Narrow"/>
                <a:cs typeface="Arial Narrow"/>
              </a:rPr>
              <a:t> </a:t>
            </a:r>
            <a:r>
              <a:rPr sz="999" b="1" dirty="0">
                <a:latin typeface="Arial Narrow"/>
                <a:cs typeface="Arial Narrow"/>
              </a:rPr>
              <a:t>(%)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34454" y="1008927"/>
            <a:ext cx="231045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38054">
              <a:spcBef>
                <a:spcPts val="110"/>
              </a:spcBef>
            </a:pP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DETECCIÓN DE</a:t>
            </a:r>
            <a:r>
              <a:rPr sz="999" b="1" spc="1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LA</a:t>
            </a:r>
            <a:r>
              <a:rPr sz="999" b="1" spc="-3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POBLACIÓN</a:t>
            </a:r>
            <a:r>
              <a:rPr sz="999" b="1" spc="1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spc="10" dirty="0">
                <a:solidFill>
                  <a:srgbClr val="800000"/>
                </a:solidFill>
                <a:latin typeface="Arial Narrow"/>
                <a:cs typeface="Arial Narrow"/>
              </a:rPr>
              <a:t>SP</a:t>
            </a:r>
            <a:r>
              <a:rPr sz="974" b="1" spc="15" baseline="25641" dirty="0">
                <a:solidFill>
                  <a:srgbClr val="800000"/>
                </a:solidFill>
                <a:latin typeface="Arial Narrow"/>
                <a:cs typeface="Arial Narrow"/>
              </a:rPr>
              <a:t>Ho342</a:t>
            </a:r>
            <a:r>
              <a:rPr sz="974" b="1" spc="7" baseline="25641" dirty="0">
                <a:solidFill>
                  <a:srgbClr val="800000"/>
                </a:solidFill>
                <a:latin typeface="Arial Narrow"/>
                <a:cs typeface="Arial Narrow"/>
              </a:rPr>
              <a:t> Low+</a:t>
            </a:r>
            <a:endParaRPr sz="974" baseline="25641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45166" y="2370849"/>
            <a:ext cx="52957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R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E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D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595116" y="1734008"/>
            <a:ext cx="138371" cy="586652"/>
          </a:xfrm>
          <a:prstGeom prst="rect">
            <a:avLst/>
          </a:prstGeom>
        </p:spPr>
        <p:txBody>
          <a:bodyPr vert="vert270" wrap="square" lIns="0" tIns="5074" rIns="0" bIns="0" rtlCol="0">
            <a:spAutoFit/>
          </a:bodyPr>
          <a:lstStyle/>
          <a:p>
            <a:pPr marL="12685">
              <a:spcBef>
                <a:spcPts val="4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B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L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UE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90907" y="1391963"/>
            <a:ext cx="478200" cy="246558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>
              <a:lnSpc>
                <a:spcPct val="106500"/>
              </a:lnSpc>
              <a:spcBef>
                <a:spcPts val="75"/>
              </a:spcBef>
            </a:pPr>
            <a:r>
              <a:rPr sz="749" b="1" spc="15" dirty="0">
                <a:latin typeface="Arial Narrow"/>
                <a:cs typeface="Arial Narrow"/>
              </a:rPr>
              <a:t>REMISION </a:t>
            </a:r>
            <a:r>
              <a:rPr sz="749" b="1" spc="20" dirty="0">
                <a:latin typeface="Arial Narrow"/>
                <a:cs typeface="Arial Narrow"/>
              </a:rPr>
              <a:t> </a:t>
            </a:r>
            <a:r>
              <a:rPr sz="749" b="1" spc="15" dirty="0">
                <a:latin typeface="Arial Narrow"/>
                <a:cs typeface="Arial Narrow"/>
              </a:rPr>
              <a:t>CO</a:t>
            </a:r>
            <a:r>
              <a:rPr sz="749" b="1" spc="25" dirty="0">
                <a:latin typeface="Arial Narrow"/>
                <a:cs typeface="Arial Narrow"/>
              </a:rPr>
              <a:t>M</a:t>
            </a:r>
            <a:r>
              <a:rPr sz="749" b="1" spc="10" dirty="0">
                <a:latin typeface="Arial Narrow"/>
                <a:cs typeface="Arial Narrow"/>
              </a:rPr>
              <a:t>PLE</a:t>
            </a:r>
            <a:r>
              <a:rPr sz="749" b="1" spc="-35" dirty="0">
                <a:latin typeface="Arial Narrow"/>
                <a:cs typeface="Arial Narrow"/>
              </a:rPr>
              <a:t>T</a:t>
            </a:r>
            <a:r>
              <a:rPr sz="749" b="1" spc="20" dirty="0">
                <a:latin typeface="Arial Narrow"/>
                <a:cs typeface="Arial Narrow"/>
              </a:rPr>
              <a:t>A</a:t>
            </a:r>
            <a:endParaRPr sz="749">
              <a:latin typeface="Arial Narrow"/>
              <a:cs typeface="Arial Narrow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5772347" y="1461733"/>
            <a:ext cx="1163156" cy="868244"/>
            <a:chOff x="5773827" y="1463535"/>
            <a:chExt cx="1164590" cy="869315"/>
          </a:xfrm>
        </p:grpSpPr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73827" y="1494396"/>
              <a:ext cx="262304" cy="836637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800686" y="1507350"/>
              <a:ext cx="209550" cy="785495"/>
            </a:xfrm>
            <a:custGeom>
              <a:avLst/>
              <a:gdLst/>
              <a:ahLst/>
              <a:cxnLst/>
              <a:rect l="l" t="t" r="r" b="b"/>
              <a:pathLst>
                <a:path w="209550" h="785494">
                  <a:moveTo>
                    <a:pt x="208953" y="0"/>
                  </a:moveTo>
                  <a:lnTo>
                    <a:pt x="0" y="0"/>
                  </a:lnTo>
                  <a:lnTo>
                    <a:pt x="0" y="784898"/>
                  </a:lnTo>
                  <a:lnTo>
                    <a:pt x="208953" y="784898"/>
                  </a:lnTo>
                  <a:lnTo>
                    <a:pt x="208953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5800688" y="1507354"/>
              <a:ext cx="209550" cy="785495"/>
            </a:xfrm>
            <a:custGeom>
              <a:avLst/>
              <a:gdLst/>
              <a:ahLst/>
              <a:cxnLst/>
              <a:rect l="l" t="t" r="r" b="b"/>
              <a:pathLst>
                <a:path w="209550" h="785494">
                  <a:moveTo>
                    <a:pt x="0" y="0"/>
                  </a:moveTo>
                  <a:lnTo>
                    <a:pt x="208953" y="0"/>
                  </a:lnTo>
                  <a:lnTo>
                    <a:pt x="208953" y="784898"/>
                  </a:lnTo>
                  <a:lnTo>
                    <a:pt x="0" y="784898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50444" y="1463535"/>
              <a:ext cx="264019" cy="86921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276619" y="1476997"/>
              <a:ext cx="212725" cy="816610"/>
            </a:xfrm>
            <a:custGeom>
              <a:avLst/>
              <a:gdLst/>
              <a:ahLst/>
              <a:cxnLst/>
              <a:rect l="l" t="t" r="r" b="b"/>
              <a:pathLst>
                <a:path w="212725" h="816610">
                  <a:moveTo>
                    <a:pt x="212521" y="0"/>
                  </a:moveTo>
                  <a:lnTo>
                    <a:pt x="0" y="0"/>
                  </a:lnTo>
                  <a:lnTo>
                    <a:pt x="0" y="816152"/>
                  </a:lnTo>
                  <a:lnTo>
                    <a:pt x="212521" y="816152"/>
                  </a:lnTo>
                  <a:lnTo>
                    <a:pt x="21252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6276625" y="1476993"/>
              <a:ext cx="212725" cy="816610"/>
            </a:xfrm>
            <a:custGeom>
              <a:avLst/>
              <a:gdLst/>
              <a:ahLst/>
              <a:cxnLst/>
              <a:rect l="l" t="t" r="r" b="b"/>
              <a:pathLst>
                <a:path w="212725" h="816610">
                  <a:moveTo>
                    <a:pt x="0" y="0"/>
                  </a:moveTo>
                  <a:lnTo>
                    <a:pt x="212521" y="0"/>
                  </a:lnTo>
                  <a:lnTo>
                    <a:pt x="212521" y="816152"/>
                  </a:lnTo>
                  <a:lnTo>
                    <a:pt x="0" y="816152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96201" y="1576681"/>
              <a:ext cx="241736" cy="75435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722198" y="1590395"/>
              <a:ext cx="189865" cy="702310"/>
            </a:xfrm>
            <a:custGeom>
              <a:avLst/>
              <a:gdLst/>
              <a:ahLst/>
              <a:cxnLst/>
              <a:rect l="l" t="t" r="r" b="b"/>
              <a:pathLst>
                <a:path w="189865" h="702310">
                  <a:moveTo>
                    <a:pt x="189306" y="0"/>
                  </a:moveTo>
                  <a:lnTo>
                    <a:pt x="0" y="0"/>
                  </a:lnTo>
                  <a:lnTo>
                    <a:pt x="0" y="701852"/>
                  </a:lnTo>
                  <a:lnTo>
                    <a:pt x="189306" y="701852"/>
                  </a:lnTo>
                  <a:lnTo>
                    <a:pt x="18930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6722203" y="1590396"/>
              <a:ext cx="189865" cy="702310"/>
            </a:xfrm>
            <a:custGeom>
              <a:avLst/>
              <a:gdLst/>
              <a:ahLst/>
              <a:cxnLst/>
              <a:rect l="l" t="t" r="r" b="b"/>
              <a:pathLst>
                <a:path w="189865" h="702310">
                  <a:moveTo>
                    <a:pt x="0" y="0"/>
                  </a:moveTo>
                  <a:lnTo>
                    <a:pt x="189306" y="0"/>
                  </a:lnTo>
                  <a:lnTo>
                    <a:pt x="189306" y="701852"/>
                  </a:lnTo>
                  <a:lnTo>
                    <a:pt x="0" y="701852"/>
                  </a:lnTo>
                  <a:lnTo>
                    <a:pt x="0" y="0"/>
                  </a:lnTo>
                  <a:close/>
                </a:path>
              </a:pathLst>
            </a:custGeom>
            <a:ln w="535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29" name="object 29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081984" y="2706063"/>
            <a:ext cx="1442884" cy="1279640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2346879" y="2826900"/>
            <a:ext cx="1004601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0" dirty="0">
                <a:latin typeface="Arial Narrow"/>
                <a:cs typeface="Arial Narrow"/>
              </a:rPr>
              <a:t>RECAÍDA/REFRACTARIA</a:t>
            </a:r>
            <a:endParaRPr sz="749">
              <a:latin typeface="Arial Narrow"/>
              <a:cs typeface="Arial Narrow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377528" y="3802362"/>
            <a:ext cx="52957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R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E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D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109146" y="3218604"/>
            <a:ext cx="138371" cy="586652"/>
          </a:xfrm>
          <a:prstGeom prst="rect">
            <a:avLst/>
          </a:prstGeom>
        </p:spPr>
        <p:txBody>
          <a:bodyPr vert="vert270" wrap="square" lIns="0" tIns="5074" rIns="0" bIns="0" rtlCol="0">
            <a:spAutoFit/>
          </a:bodyPr>
          <a:lstStyle/>
          <a:p>
            <a:pPr marL="12685">
              <a:spcBef>
                <a:spcPts val="4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B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L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UE</a:t>
            </a:r>
            <a:endParaRPr sz="899">
              <a:latin typeface="Arial Narrow"/>
              <a:cs typeface="Arial Narrow"/>
            </a:endParaRPr>
          </a:p>
        </p:txBody>
      </p:sp>
      <p:pic>
        <p:nvPicPr>
          <p:cNvPr id="33" name="object 3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3544598" y="2713743"/>
            <a:ext cx="1374351" cy="1271966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3826086" y="3809212"/>
            <a:ext cx="52957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R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E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D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564669" y="3189495"/>
            <a:ext cx="138371" cy="586652"/>
          </a:xfrm>
          <a:prstGeom prst="rect">
            <a:avLst/>
          </a:prstGeom>
        </p:spPr>
        <p:txBody>
          <a:bodyPr vert="vert270" wrap="square" lIns="0" tIns="5074" rIns="0" bIns="0" rtlCol="0">
            <a:spAutoFit/>
          </a:bodyPr>
          <a:lstStyle/>
          <a:p>
            <a:pPr marL="12685">
              <a:spcBef>
                <a:spcPts val="40"/>
              </a:spcBef>
            </a:pP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B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L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UE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54359" y="2892541"/>
            <a:ext cx="32979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latin typeface="Arial Narrow"/>
                <a:cs typeface="Arial Narrow"/>
              </a:rPr>
              <a:t>S</a:t>
            </a:r>
            <a:r>
              <a:rPr sz="999" b="1" dirty="0">
                <a:latin typeface="Arial Narrow"/>
                <a:cs typeface="Arial Narrow"/>
              </a:rPr>
              <a:t>ANO</a:t>
            </a:r>
            <a:endParaRPr sz="999">
              <a:latin typeface="Arial Narrow"/>
              <a:cs typeface="Arial Narrow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2195276" y="686437"/>
            <a:ext cx="4808641" cy="304425"/>
            <a:chOff x="2192346" y="687284"/>
            <a:chExt cx="4814570" cy="304800"/>
          </a:xfrm>
        </p:grpSpPr>
        <p:pic>
          <p:nvPicPr>
            <p:cNvPr id="38" name="object 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92346" y="923480"/>
              <a:ext cx="4814167" cy="6857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216420" y="946585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21609" y="687284"/>
              <a:ext cx="446166" cy="221407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3429489" y="702462"/>
            <a:ext cx="248740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38054">
              <a:spcBef>
                <a:spcPts val="110"/>
              </a:spcBef>
            </a:pP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SIDE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POPULATION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(SP</a:t>
            </a:r>
            <a:r>
              <a:rPr sz="974" b="1" spc="15" baseline="25641" dirty="0">
                <a:solidFill>
                  <a:srgbClr val="0000FF"/>
                </a:solidFill>
                <a:latin typeface="Arial"/>
                <a:cs typeface="Arial"/>
              </a:rPr>
              <a:t>Ho342Low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EN</a:t>
            </a:r>
            <a:r>
              <a:rPr sz="999" b="1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291324" y="4193344"/>
            <a:ext cx="162359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Serrano-López</a:t>
            </a:r>
            <a:r>
              <a:rPr sz="749" b="1" spc="19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et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al.</a:t>
            </a:r>
            <a:r>
              <a:rPr sz="749" b="1" spc="-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unpublished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35925" y="1423264"/>
            <a:ext cx="2011360" cy="17981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79155" y="3036948"/>
            <a:ext cx="529572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R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E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D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64245" y="2025105"/>
            <a:ext cx="138371" cy="586652"/>
          </a:xfrm>
          <a:prstGeom prst="rect">
            <a:avLst/>
          </a:prstGeom>
        </p:spPr>
        <p:txBody>
          <a:bodyPr vert="vert270" wrap="square" lIns="0" tIns="5074" rIns="0" bIns="0" rtlCol="0">
            <a:spAutoFit/>
          </a:bodyPr>
          <a:lstStyle/>
          <a:p>
            <a:pPr marL="12685">
              <a:spcBef>
                <a:spcPts val="40"/>
              </a:spcBef>
            </a:pP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H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o34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2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B</a:t>
            </a:r>
            <a:r>
              <a:rPr sz="899" b="1" spc="-5" dirty="0">
                <a:solidFill>
                  <a:srgbClr val="0000FF"/>
                </a:solidFill>
                <a:latin typeface="Arial Narrow"/>
                <a:cs typeface="Arial Narrow"/>
              </a:rPr>
              <a:t>L</a:t>
            </a:r>
            <a:r>
              <a:rPr sz="899" b="1" dirty="0">
                <a:solidFill>
                  <a:srgbClr val="0000FF"/>
                </a:solidFill>
                <a:latin typeface="Arial Narrow"/>
                <a:cs typeface="Arial Narrow"/>
              </a:rPr>
              <a:t>UE</a:t>
            </a:r>
            <a:endParaRPr sz="899">
              <a:latin typeface="Arial Narrow"/>
              <a:cs typeface="Arial Narrow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67967" y="1425380"/>
            <a:ext cx="2051583" cy="179601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4685054" y="2220748"/>
            <a:ext cx="153760" cy="471224"/>
          </a:xfrm>
          <a:prstGeom prst="rect">
            <a:avLst/>
          </a:prstGeom>
        </p:spPr>
        <p:txBody>
          <a:bodyPr vert="vert270" wrap="square" lIns="0" tIns="5708" rIns="0" bIns="0" rtlCol="0">
            <a:spAutoFit/>
          </a:bodyPr>
          <a:lstStyle/>
          <a:p>
            <a:pPr marL="12685">
              <a:spcBef>
                <a:spcPts val="45"/>
              </a:spcBef>
            </a:pPr>
            <a:r>
              <a:rPr sz="999" b="1" dirty="0">
                <a:solidFill>
                  <a:srgbClr val="FF0000"/>
                </a:solidFill>
                <a:latin typeface="Arial Narrow"/>
                <a:cs typeface="Arial Narrow"/>
              </a:rPr>
              <a:t>CD34-PE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551426" y="3014117"/>
            <a:ext cx="56382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solidFill>
                  <a:srgbClr val="FF0000"/>
                </a:solidFill>
                <a:latin typeface="Arial Narrow"/>
                <a:cs typeface="Arial Narrow"/>
              </a:rPr>
              <a:t>CD45-FITC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66026" y="3597754"/>
            <a:ext cx="2106238" cy="180466"/>
          </a:xfrm>
          <a:prstGeom prst="rect">
            <a:avLst/>
          </a:prstGeom>
          <a:solidFill>
            <a:srgbClr val="D9D9D9"/>
          </a:solidFill>
        </p:spPr>
        <p:txBody>
          <a:bodyPr vert="horz" wrap="square" lIns="0" tIns="26636" rIns="0" bIns="0" rtlCol="0">
            <a:spAutoFit/>
          </a:bodyPr>
          <a:lstStyle/>
          <a:p>
            <a:pPr marL="307605">
              <a:spcBef>
                <a:spcPts val="209"/>
              </a:spcBef>
            </a:pPr>
            <a:r>
              <a:rPr sz="999" dirty="0">
                <a:solidFill>
                  <a:srgbClr val="0000FF"/>
                </a:solidFill>
                <a:latin typeface="Arial Narrow"/>
                <a:cs typeface="Arial Narrow"/>
              </a:rPr>
              <a:t>FENOTIPO: CD34negCD45neg</a:t>
            </a:r>
            <a:endParaRPr sz="999">
              <a:latin typeface="Arial Narrow"/>
              <a:cs typeface="Arial Narrow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4876797" y="2896664"/>
            <a:ext cx="491519" cy="960840"/>
            <a:chOff x="4877172" y="2900235"/>
            <a:chExt cx="492125" cy="962025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77172" y="2900235"/>
              <a:ext cx="492044" cy="96179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905072" y="2912844"/>
              <a:ext cx="438784" cy="906780"/>
            </a:xfrm>
            <a:custGeom>
              <a:avLst/>
              <a:gdLst/>
              <a:ahLst/>
              <a:cxnLst/>
              <a:rect l="l" t="t" r="r" b="b"/>
              <a:pathLst>
                <a:path w="438785" h="906779">
                  <a:moveTo>
                    <a:pt x="109600" y="687120"/>
                  </a:moveTo>
                  <a:lnTo>
                    <a:pt x="0" y="796721"/>
                  </a:lnTo>
                  <a:lnTo>
                    <a:pt x="109600" y="906335"/>
                  </a:lnTo>
                  <a:lnTo>
                    <a:pt x="109600" y="851535"/>
                  </a:lnTo>
                  <a:lnTo>
                    <a:pt x="246608" y="851535"/>
                  </a:lnTo>
                  <a:lnTo>
                    <a:pt x="290592" y="846469"/>
                  </a:lnTo>
                  <a:lnTo>
                    <a:pt x="330968" y="832038"/>
                  </a:lnTo>
                  <a:lnTo>
                    <a:pt x="366584" y="809395"/>
                  </a:lnTo>
                  <a:lnTo>
                    <a:pt x="396289" y="779689"/>
                  </a:lnTo>
                  <a:lnTo>
                    <a:pt x="418933" y="744073"/>
                  </a:lnTo>
                  <a:lnTo>
                    <a:pt x="419702" y="741921"/>
                  </a:lnTo>
                  <a:lnTo>
                    <a:pt x="109600" y="741921"/>
                  </a:lnTo>
                  <a:lnTo>
                    <a:pt x="109600" y="687120"/>
                  </a:lnTo>
                  <a:close/>
                </a:path>
                <a:path w="438785" h="906779">
                  <a:moveTo>
                    <a:pt x="438429" y="0"/>
                  </a:moveTo>
                  <a:lnTo>
                    <a:pt x="328815" y="0"/>
                  </a:lnTo>
                  <a:lnTo>
                    <a:pt x="328815" y="659714"/>
                  </a:lnTo>
                  <a:lnTo>
                    <a:pt x="322355" y="691713"/>
                  </a:lnTo>
                  <a:lnTo>
                    <a:pt x="304738" y="717843"/>
                  </a:lnTo>
                  <a:lnTo>
                    <a:pt x="278607" y="735461"/>
                  </a:lnTo>
                  <a:lnTo>
                    <a:pt x="246608" y="741921"/>
                  </a:lnTo>
                  <a:lnTo>
                    <a:pt x="419702" y="741921"/>
                  </a:lnTo>
                  <a:lnTo>
                    <a:pt x="433363" y="703698"/>
                  </a:lnTo>
                  <a:lnTo>
                    <a:pt x="438429" y="659714"/>
                  </a:lnTo>
                  <a:lnTo>
                    <a:pt x="43842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4905072" y="2912844"/>
              <a:ext cx="438784" cy="906780"/>
            </a:xfrm>
            <a:custGeom>
              <a:avLst/>
              <a:gdLst/>
              <a:ahLst/>
              <a:cxnLst/>
              <a:rect l="l" t="t" r="r" b="b"/>
              <a:pathLst>
                <a:path w="438785" h="906779">
                  <a:moveTo>
                    <a:pt x="438429" y="0"/>
                  </a:moveTo>
                  <a:lnTo>
                    <a:pt x="438429" y="659714"/>
                  </a:lnTo>
                  <a:lnTo>
                    <a:pt x="433363" y="703698"/>
                  </a:lnTo>
                  <a:lnTo>
                    <a:pt x="418933" y="744073"/>
                  </a:lnTo>
                  <a:lnTo>
                    <a:pt x="396289" y="779689"/>
                  </a:lnTo>
                  <a:lnTo>
                    <a:pt x="366584" y="809395"/>
                  </a:lnTo>
                  <a:lnTo>
                    <a:pt x="330968" y="832038"/>
                  </a:lnTo>
                  <a:lnTo>
                    <a:pt x="290592" y="846469"/>
                  </a:lnTo>
                  <a:lnTo>
                    <a:pt x="246608" y="851535"/>
                  </a:lnTo>
                  <a:lnTo>
                    <a:pt x="109600" y="851535"/>
                  </a:lnTo>
                  <a:lnTo>
                    <a:pt x="109600" y="906335"/>
                  </a:lnTo>
                  <a:lnTo>
                    <a:pt x="0" y="796721"/>
                  </a:lnTo>
                  <a:lnTo>
                    <a:pt x="109600" y="687120"/>
                  </a:lnTo>
                  <a:lnTo>
                    <a:pt x="109600" y="741921"/>
                  </a:lnTo>
                  <a:lnTo>
                    <a:pt x="246608" y="741921"/>
                  </a:lnTo>
                  <a:lnTo>
                    <a:pt x="278607" y="735461"/>
                  </a:lnTo>
                  <a:lnTo>
                    <a:pt x="304738" y="717843"/>
                  </a:lnTo>
                  <a:lnTo>
                    <a:pt x="322355" y="691713"/>
                  </a:lnTo>
                  <a:lnTo>
                    <a:pt x="328815" y="659714"/>
                  </a:lnTo>
                  <a:lnTo>
                    <a:pt x="328815" y="0"/>
                  </a:lnTo>
                  <a:lnTo>
                    <a:pt x="438429" y="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5638086" y="2029523"/>
            <a:ext cx="52893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Arial"/>
                <a:cs typeface="Arial"/>
              </a:rPr>
              <a:t>Q3=95%</a:t>
            </a:r>
            <a:endParaRPr sz="999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195276" y="686437"/>
            <a:ext cx="4808641" cy="304425"/>
            <a:chOff x="2192346" y="687284"/>
            <a:chExt cx="4814570" cy="304800"/>
          </a:xfrm>
        </p:grpSpPr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92346" y="923480"/>
              <a:ext cx="4814167" cy="6857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216420" y="946585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21609" y="687284"/>
              <a:ext cx="446166" cy="221407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419527" y="702462"/>
            <a:ext cx="4330440" cy="67275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047761">
              <a:spcBef>
                <a:spcPts val="110"/>
              </a:spcBef>
            </a:pP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SIDE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POPULATION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(SP</a:t>
            </a:r>
            <a:r>
              <a:rPr sz="974" b="1" spc="15" baseline="25641" dirty="0">
                <a:solidFill>
                  <a:srgbClr val="0000FF"/>
                </a:solidFill>
                <a:latin typeface="Arial"/>
                <a:cs typeface="Arial"/>
              </a:rPr>
              <a:t>Ho342Low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EN</a:t>
            </a:r>
            <a:r>
              <a:rPr sz="999" b="1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 marL="891739" marR="55813" indent="-828948">
              <a:lnSpc>
                <a:spcPct val="144000"/>
              </a:lnSpc>
              <a:spcBef>
                <a:spcPts val="689"/>
              </a:spcBef>
              <a:tabLst>
                <a:tab pos="3023413" algn="l"/>
              </a:tabLst>
            </a:pP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FENOTIPO</a:t>
            </a:r>
            <a:r>
              <a:rPr sz="999" b="1" spc="1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DE</a:t>
            </a:r>
            <a:r>
              <a:rPr sz="999" b="1" spc="2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LAS</a:t>
            </a:r>
            <a:r>
              <a:rPr sz="999" b="1" spc="2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CÉLULAS</a:t>
            </a:r>
            <a:r>
              <a:rPr sz="999" b="1" spc="1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spc="-5" dirty="0">
                <a:solidFill>
                  <a:srgbClr val="800000"/>
                </a:solidFill>
                <a:latin typeface="Arial Narrow"/>
                <a:cs typeface="Arial Narrow"/>
              </a:rPr>
              <a:t>MULTIPOTENTES</a:t>
            </a:r>
            <a:r>
              <a:rPr sz="999" b="1" spc="2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spc="5" dirty="0">
                <a:solidFill>
                  <a:srgbClr val="800000"/>
                </a:solidFill>
                <a:latin typeface="Arial Narrow"/>
                <a:cs typeface="Arial Narrow"/>
              </a:rPr>
              <a:t>SP</a:t>
            </a:r>
            <a:r>
              <a:rPr sz="974" b="1" spc="7" baseline="25641" dirty="0">
                <a:solidFill>
                  <a:srgbClr val="800000"/>
                </a:solidFill>
                <a:latin typeface="Arial Narrow"/>
                <a:cs typeface="Arial Narrow"/>
              </a:rPr>
              <a:t>Ho342Low</a:t>
            </a:r>
            <a:r>
              <a:rPr sz="974" b="1" spc="157" baseline="25641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spc="5" dirty="0">
                <a:solidFill>
                  <a:srgbClr val="800000"/>
                </a:solidFill>
                <a:latin typeface="Arial Narrow"/>
                <a:cs typeface="Arial Narrow"/>
              </a:rPr>
              <a:t>EN</a:t>
            </a:r>
            <a:r>
              <a:rPr sz="999" b="1" spc="1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800000"/>
                </a:solidFill>
                <a:latin typeface="Arial Narrow"/>
                <a:cs typeface="Arial Narrow"/>
              </a:rPr>
              <a:t>CONTROLES</a:t>
            </a:r>
            <a:r>
              <a:rPr sz="999" b="1" spc="20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spc="5" dirty="0">
                <a:solidFill>
                  <a:srgbClr val="800000"/>
                </a:solidFill>
                <a:latin typeface="Arial Narrow"/>
                <a:cs typeface="Arial Narrow"/>
              </a:rPr>
              <a:t>SANOS </a:t>
            </a:r>
            <a:r>
              <a:rPr sz="999" b="1" spc="-21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latin typeface="Arial Narrow"/>
                <a:cs typeface="Arial Narrow"/>
              </a:rPr>
              <a:t>SANO	</a:t>
            </a:r>
            <a:r>
              <a:rPr sz="1498" b="1" baseline="2777" dirty="0">
                <a:latin typeface="Arial Narrow"/>
                <a:cs typeface="Arial Narrow"/>
              </a:rPr>
              <a:t>SANO</a:t>
            </a:r>
            <a:endParaRPr sz="1498" baseline="2777">
              <a:latin typeface="Arial Narrow"/>
              <a:cs typeface="Arial Narrow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65639" y="3406201"/>
            <a:ext cx="30315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N=10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291324" y="4193344"/>
            <a:ext cx="162359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Serrano-López</a:t>
            </a:r>
            <a:r>
              <a:rPr sz="749" b="1" spc="19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et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al.</a:t>
            </a:r>
            <a:r>
              <a:rPr sz="749" b="1" spc="-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unpublished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428168" y="1642765"/>
            <a:ext cx="1583911" cy="1355674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852247" y="1469589"/>
            <a:ext cx="76867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 Narrow"/>
                <a:cs typeface="Arial Narrow"/>
              </a:rPr>
              <a:t>DIAGNÓSTICO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66331" y="2801745"/>
            <a:ext cx="56382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 Narrow"/>
                <a:cs typeface="Arial Narrow"/>
              </a:rPr>
              <a:t>CD45-FITC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455674" y="2196732"/>
            <a:ext cx="153760" cy="469955"/>
          </a:xfrm>
          <a:prstGeom prst="rect">
            <a:avLst/>
          </a:prstGeom>
        </p:spPr>
        <p:txBody>
          <a:bodyPr vert="vert270" wrap="square" lIns="0" tIns="5708" rIns="0" bIns="0" rtlCol="0">
            <a:spAutoFit/>
          </a:bodyPr>
          <a:lstStyle/>
          <a:p>
            <a:pPr marL="12685">
              <a:spcBef>
                <a:spcPts val="45"/>
              </a:spcBef>
            </a:pPr>
            <a:r>
              <a:rPr sz="999" b="1" dirty="0">
                <a:latin typeface="Arial Narrow"/>
                <a:cs typeface="Arial Narrow"/>
              </a:rPr>
              <a:t>CD34-PE</a:t>
            </a:r>
            <a:endParaRPr sz="999">
              <a:latin typeface="Arial Narrow"/>
              <a:cs typeface="Arial Narrow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131922" y="1622283"/>
            <a:ext cx="1607082" cy="1378832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471340" y="1471873"/>
            <a:ext cx="1033141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 Narrow"/>
                <a:cs typeface="Arial Narrow"/>
              </a:rPr>
              <a:t>REMISIÓN</a:t>
            </a:r>
            <a:r>
              <a:rPr sz="899" b="1" spc="-40" dirty="0">
                <a:latin typeface="Arial Narrow"/>
                <a:cs typeface="Arial Narrow"/>
              </a:rPr>
              <a:t> </a:t>
            </a:r>
            <a:r>
              <a:rPr sz="899" b="1" spc="-10" dirty="0">
                <a:latin typeface="Arial Narrow"/>
                <a:cs typeface="Arial Narrow"/>
              </a:rPr>
              <a:t>COMPLETA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556837" y="2806924"/>
            <a:ext cx="56382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 Narrow"/>
                <a:cs typeface="Arial Narrow"/>
              </a:rPr>
              <a:t>CD45-FITC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160672" y="2188171"/>
            <a:ext cx="153760" cy="469955"/>
          </a:xfrm>
          <a:prstGeom prst="rect">
            <a:avLst/>
          </a:prstGeom>
        </p:spPr>
        <p:txBody>
          <a:bodyPr vert="vert270" wrap="square" lIns="0" tIns="5708" rIns="0" bIns="0" rtlCol="0">
            <a:spAutoFit/>
          </a:bodyPr>
          <a:lstStyle/>
          <a:p>
            <a:pPr marL="12685">
              <a:spcBef>
                <a:spcPts val="45"/>
              </a:spcBef>
            </a:pPr>
            <a:r>
              <a:rPr sz="999" b="1" dirty="0">
                <a:latin typeface="Arial Narrow"/>
                <a:cs typeface="Arial Narrow"/>
              </a:rPr>
              <a:t>CD34-PE</a:t>
            </a:r>
            <a:endParaRPr sz="999">
              <a:latin typeface="Arial Narrow"/>
              <a:cs typeface="Arial Narrow"/>
            </a:endParaRPr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38014" y="1643194"/>
            <a:ext cx="1504535" cy="1355236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4306567" y="2803499"/>
            <a:ext cx="56382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 Narrow"/>
                <a:cs typeface="Arial Narrow"/>
              </a:rPr>
              <a:t>CD45-FITC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859570" y="2155551"/>
            <a:ext cx="153760" cy="471858"/>
          </a:xfrm>
          <a:prstGeom prst="rect">
            <a:avLst/>
          </a:prstGeom>
        </p:spPr>
        <p:txBody>
          <a:bodyPr vert="vert270" wrap="square" lIns="0" tIns="5708" rIns="0" bIns="0" rtlCol="0">
            <a:spAutoFit/>
          </a:bodyPr>
          <a:lstStyle/>
          <a:p>
            <a:pPr marL="12685">
              <a:spcBef>
                <a:spcPts val="45"/>
              </a:spcBef>
            </a:pPr>
            <a:r>
              <a:rPr sz="999" b="1" dirty="0">
                <a:latin typeface="Arial Narrow"/>
                <a:cs typeface="Arial Narrow"/>
              </a:rPr>
              <a:t>CD34-PE</a:t>
            </a:r>
            <a:endParaRPr sz="999">
              <a:latin typeface="Arial Narrow"/>
              <a:cs typeface="Arial Narrow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3504" y="1512969"/>
            <a:ext cx="1149203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 Narrow"/>
                <a:cs typeface="Arial Narrow"/>
              </a:rPr>
              <a:t>RECAÍDA/REFRACTARIA</a:t>
            </a:r>
            <a:endParaRPr sz="899">
              <a:latin typeface="Arial Narrow"/>
              <a:cs typeface="Arial Narrow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195276" y="686437"/>
            <a:ext cx="4808641" cy="304425"/>
            <a:chOff x="2192346" y="687284"/>
            <a:chExt cx="4814570" cy="304800"/>
          </a:xfrm>
        </p:grpSpPr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92346" y="923480"/>
              <a:ext cx="4814167" cy="6857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216420" y="946585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21609" y="687284"/>
              <a:ext cx="446166" cy="221407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689062" y="702462"/>
            <a:ext cx="3806576" cy="581578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778210">
              <a:spcBef>
                <a:spcPts val="110"/>
              </a:spcBef>
            </a:pP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SIDE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POPULATION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(SP</a:t>
            </a:r>
            <a:r>
              <a:rPr sz="974" b="1" spc="15" baseline="25641" dirty="0">
                <a:solidFill>
                  <a:srgbClr val="0000FF"/>
                </a:solidFill>
                <a:latin typeface="Arial"/>
                <a:cs typeface="Arial"/>
              </a:rPr>
              <a:t>Ho342Low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EN</a:t>
            </a:r>
            <a:r>
              <a:rPr sz="999" b="1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AML</a:t>
            </a:r>
            <a:endParaRPr sz="99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1598">
              <a:latin typeface="Arial"/>
              <a:cs typeface="Arial"/>
            </a:endParaRPr>
          </a:p>
          <a:p>
            <a:pPr marL="50739"/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FENOTIPO</a:t>
            </a:r>
            <a:r>
              <a:rPr sz="1099" b="1" spc="-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0000FF"/>
                </a:solidFill>
                <a:latin typeface="Arial Narrow"/>
                <a:cs typeface="Arial Narrow"/>
              </a:rPr>
              <a:t>HETEROGENEO</a:t>
            </a:r>
            <a:r>
              <a:rPr sz="1099" b="1" dirty="0">
                <a:solidFill>
                  <a:srgbClr val="0000FF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DE</a:t>
            </a:r>
            <a:r>
              <a:rPr sz="1099" b="1" spc="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LAS</a:t>
            </a:r>
            <a:r>
              <a:rPr sz="1099" b="1" spc="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CÉLULAS</a:t>
            </a:r>
            <a:r>
              <a:rPr sz="1099" b="1" spc="254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20" dirty="0">
                <a:solidFill>
                  <a:srgbClr val="800000"/>
                </a:solidFill>
                <a:latin typeface="Arial Narrow"/>
                <a:cs typeface="Arial Narrow"/>
              </a:rPr>
              <a:t>SP</a:t>
            </a:r>
            <a:r>
              <a:rPr sz="1049" b="1" spc="30" baseline="27777" dirty="0">
                <a:solidFill>
                  <a:srgbClr val="800000"/>
                </a:solidFill>
                <a:latin typeface="Arial Narrow"/>
                <a:cs typeface="Arial Narrow"/>
              </a:rPr>
              <a:t>Ho342Low</a:t>
            </a:r>
            <a:r>
              <a:rPr sz="1049" b="1" spc="142" baseline="27777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EN</a:t>
            </a:r>
            <a:r>
              <a:rPr sz="1099" b="1" spc="5" dirty="0">
                <a:solidFill>
                  <a:srgbClr val="800000"/>
                </a:solidFill>
                <a:latin typeface="Arial Narrow"/>
                <a:cs typeface="Arial Narrow"/>
              </a:rPr>
              <a:t> </a:t>
            </a:r>
            <a:r>
              <a:rPr sz="1099" b="1" spc="10" dirty="0">
                <a:solidFill>
                  <a:srgbClr val="800000"/>
                </a:solidFill>
                <a:latin typeface="Arial Narrow"/>
                <a:cs typeface="Arial Narrow"/>
              </a:rPr>
              <a:t>LAM</a:t>
            </a:r>
            <a:endParaRPr sz="1099">
              <a:latin typeface="Arial Narrow"/>
              <a:cs typeface="Arial Narrow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291324" y="4193344"/>
            <a:ext cx="162359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Serrano-López</a:t>
            </a:r>
            <a:r>
              <a:rPr sz="749" b="1" spc="19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et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al.</a:t>
            </a:r>
            <a:r>
              <a:rPr sz="749" b="1" spc="-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unpublished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34804" y="1245972"/>
            <a:ext cx="3679737" cy="302155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828319" y="1711600"/>
            <a:ext cx="1519586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38054">
              <a:spcBef>
                <a:spcPts val="100"/>
              </a:spcBef>
            </a:pPr>
            <a:r>
              <a:rPr sz="899" b="1" dirty="0">
                <a:latin typeface="Arial Narrow"/>
                <a:cs typeface="Arial Narrow"/>
              </a:rPr>
              <a:t>S</a:t>
            </a:r>
            <a:r>
              <a:rPr sz="899" b="1" spc="-5" dirty="0">
                <a:latin typeface="Arial Narrow"/>
                <a:cs typeface="Arial Narrow"/>
              </a:rPr>
              <a:t>P</a:t>
            </a:r>
            <a:r>
              <a:rPr sz="899" b="1" spc="-7" baseline="27777" dirty="0">
                <a:latin typeface="Arial Narrow"/>
                <a:cs typeface="Arial Narrow"/>
              </a:rPr>
              <a:t>Ho342Lo</a:t>
            </a:r>
            <a:r>
              <a:rPr sz="899" b="1" spc="15" baseline="27777" dirty="0">
                <a:latin typeface="Arial Narrow"/>
                <a:cs typeface="Arial Narrow"/>
              </a:rPr>
              <a:t>w</a:t>
            </a:r>
            <a:r>
              <a:rPr sz="899" b="1" spc="-30" baseline="27777" dirty="0">
                <a:latin typeface="Arial Narrow"/>
                <a:cs typeface="Arial Narrow"/>
              </a:rPr>
              <a:t> </a:t>
            </a:r>
            <a:r>
              <a:rPr sz="899" b="1" dirty="0">
                <a:latin typeface="Arial Narrow"/>
                <a:cs typeface="Arial Narrow"/>
              </a:rPr>
              <a:t>POS</a:t>
            </a:r>
            <a:r>
              <a:rPr sz="899" b="1" spc="-5" dirty="0"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CD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3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4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NEG</a:t>
            </a:r>
            <a:r>
              <a:rPr sz="899" b="1" spc="-7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spc="-5" dirty="0">
                <a:latin typeface="Arial Narrow"/>
                <a:cs typeface="Arial Narrow"/>
              </a:rPr>
              <a:t>a</a:t>
            </a:r>
            <a:r>
              <a:rPr sz="899" b="1" dirty="0">
                <a:latin typeface="Arial Narrow"/>
                <a:cs typeface="Arial Narrow"/>
              </a:rPr>
              <a:t>l</a:t>
            </a:r>
            <a:r>
              <a:rPr sz="899" b="1" spc="-5" dirty="0">
                <a:latin typeface="Arial Narrow"/>
                <a:cs typeface="Arial Narrow"/>
              </a:rPr>
              <a:t> </a:t>
            </a:r>
            <a:r>
              <a:rPr sz="899" b="1" dirty="0">
                <a:latin typeface="Arial Narrow"/>
                <a:cs typeface="Arial Narrow"/>
              </a:rPr>
              <a:t>D</a:t>
            </a:r>
            <a:r>
              <a:rPr sz="899" b="1" spc="-5" dirty="0">
                <a:latin typeface="Arial Narrow"/>
                <a:cs typeface="Arial Narrow"/>
              </a:rPr>
              <a:t>co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504121" y="1711600"/>
            <a:ext cx="559380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 Narrow"/>
                <a:cs typeface="Arial Narrow"/>
              </a:rPr>
              <a:t>7</a:t>
            </a:r>
            <a:r>
              <a:rPr sz="899" b="1" dirty="0">
                <a:latin typeface="Arial Narrow"/>
                <a:cs typeface="Arial Narrow"/>
              </a:rPr>
              <a:t>7</a:t>
            </a:r>
            <a:r>
              <a:rPr sz="899" b="1" spc="-10" dirty="0">
                <a:latin typeface="Arial Narrow"/>
                <a:cs typeface="Arial Narrow"/>
              </a:rPr>
              <a:t> </a:t>
            </a:r>
            <a:r>
              <a:rPr sz="849" spc="429" dirty="0">
                <a:latin typeface="Arial"/>
                <a:cs typeface="Arial"/>
              </a:rPr>
              <a:t>±</a:t>
            </a:r>
            <a:r>
              <a:rPr sz="849" spc="-3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 Narrow"/>
                <a:cs typeface="Arial Narrow"/>
              </a:rPr>
              <a:t>10.3%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99936" y="2995848"/>
            <a:ext cx="1513878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38054">
              <a:spcBef>
                <a:spcPts val="100"/>
              </a:spcBef>
            </a:pPr>
            <a:r>
              <a:rPr sz="899" b="1" dirty="0">
                <a:latin typeface="Arial Narrow"/>
                <a:cs typeface="Arial Narrow"/>
              </a:rPr>
              <a:t>S</a:t>
            </a:r>
            <a:r>
              <a:rPr sz="899" b="1" spc="-5" dirty="0">
                <a:latin typeface="Arial Narrow"/>
                <a:cs typeface="Arial Narrow"/>
              </a:rPr>
              <a:t>P</a:t>
            </a:r>
            <a:r>
              <a:rPr sz="899" b="1" spc="-7" baseline="27777" dirty="0">
                <a:latin typeface="Arial Narrow"/>
                <a:cs typeface="Arial Narrow"/>
              </a:rPr>
              <a:t>Ho342Lo</a:t>
            </a:r>
            <a:r>
              <a:rPr sz="899" b="1" spc="15" baseline="27777" dirty="0">
                <a:latin typeface="Arial Narrow"/>
                <a:cs typeface="Arial Narrow"/>
              </a:rPr>
              <a:t>w</a:t>
            </a:r>
            <a:r>
              <a:rPr sz="899" b="1" spc="-30" baseline="27777" dirty="0">
                <a:latin typeface="Arial Narrow"/>
                <a:cs typeface="Arial Narrow"/>
              </a:rPr>
              <a:t> </a:t>
            </a:r>
            <a:r>
              <a:rPr sz="899" b="1" dirty="0">
                <a:latin typeface="Arial Narrow"/>
                <a:cs typeface="Arial Narrow"/>
              </a:rPr>
              <a:t>POS</a:t>
            </a:r>
            <a:r>
              <a:rPr sz="899" b="1" spc="-5" dirty="0">
                <a:latin typeface="Arial Narrow"/>
                <a:cs typeface="Arial Narrow"/>
              </a:rPr>
              <a:t> 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CD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3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4</a:t>
            </a:r>
            <a:r>
              <a:rPr sz="899" b="1" spc="-5" dirty="0">
                <a:solidFill>
                  <a:srgbClr val="FF0000"/>
                </a:solidFill>
                <a:latin typeface="Arial Narrow"/>
                <a:cs typeface="Arial Narrow"/>
              </a:rPr>
              <a:t> P</a:t>
            </a:r>
            <a:r>
              <a:rPr sz="899" b="1" dirty="0">
                <a:solidFill>
                  <a:srgbClr val="FF0000"/>
                </a:solidFill>
                <a:latin typeface="Arial Narrow"/>
                <a:cs typeface="Arial Narrow"/>
              </a:rPr>
              <a:t>OS</a:t>
            </a:r>
            <a:r>
              <a:rPr sz="899" b="1" spc="-75" dirty="0">
                <a:solidFill>
                  <a:srgbClr val="FF0000"/>
                </a:solidFill>
                <a:latin typeface="Arial Narrow"/>
                <a:cs typeface="Arial Narrow"/>
              </a:rPr>
              <a:t> </a:t>
            </a:r>
            <a:r>
              <a:rPr sz="899" b="1" spc="-5" dirty="0">
                <a:latin typeface="Arial Narrow"/>
                <a:cs typeface="Arial Narrow"/>
              </a:rPr>
              <a:t>a</a:t>
            </a:r>
            <a:r>
              <a:rPr sz="899" b="1" dirty="0">
                <a:latin typeface="Arial Narrow"/>
                <a:cs typeface="Arial Narrow"/>
              </a:rPr>
              <a:t>l</a:t>
            </a:r>
            <a:r>
              <a:rPr sz="899" b="1" spc="-5" dirty="0">
                <a:latin typeface="Arial Narrow"/>
                <a:cs typeface="Arial Narrow"/>
              </a:rPr>
              <a:t> </a:t>
            </a:r>
            <a:r>
              <a:rPr sz="899" b="1" dirty="0">
                <a:latin typeface="Arial Narrow"/>
                <a:cs typeface="Arial Narrow"/>
              </a:rPr>
              <a:t>D</a:t>
            </a:r>
            <a:r>
              <a:rPr sz="899" b="1" spc="-5" dirty="0">
                <a:latin typeface="Arial Narrow"/>
                <a:cs typeface="Arial Narrow"/>
              </a:rPr>
              <a:t>co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370345" y="2995851"/>
            <a:ext cx="559380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b="1" spc="-5" dirty="0">
                <a:latin typeface="Arial Narrow"/>
                <a:cs typeface="Arial Narrow"/>
              </a:rPr>
              <a:t>3</a:t>
            </a:r>
            <a:r>
              <a:rPr sz="899" b="1" dirty="0">
                <a:latin typeface="Arial Narrow"/>
                <a:cs typeface="Arial Narrow"/>
              </a:rPr>
              <a:t>3</a:t>
            </a:r>
            <a:r>
              <a:rPr sz="899" b="1" spc="-10" dirty="0">
                <a:latin typeface="Arial Narrow"/>
                <a:cs typeface="Arial Narrow"/>
              </a:rPr>
              <a:t> </a:t>
            </a:r>
            <a:r>
              <a:rPr sz="849" spc="429" dirty="0">
                <a:latin typeface="Arial"/>
                <a:cs typeface="Arial"/>
              </a:rPr>
              <a:t>±</a:t>
            </a:r>
            <a:r>
              <a:rPr sz="849" spc="-30" dirty="0">
                <a:latin typeface="Arial"/>
                <a:cs typeface="Arial"/>
              </a:rPr>
              <a:t> </a:t>
            </a:r>
            <a:r>
              <a:rPr sz="899" b="1" spc="-5" dirty="0">
                <a:latin typeface="Arial Narrow"/>
                <a:cs typeface="Arial Narrow"/>
              </a:rPr>
              <a:t>19.2%</a:t>
            </a:r>
            <a:endParaRPr sz="8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10508" y="2354867"/>
            <a:ext cx="422388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5" dirty="0">
                <a:latin typeface="Arial Narrow"/>
                <a:cs typeface="Arial Narrow"/>
              </a:rPr>
              <a:t>P=0.028</a:t>
            </a:r>
            <a:endParaRPr sz="999">
              <a:latin typeface="Arial Narrow"/>
              <a:cs typeface="Arial Narrow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195276" y="686437"/>
            <a:ext cx="4808641" cy="304425"/>
            <a:chOff x="2192346" y="687284"/>
            <a:chExt cx="4814570" cy="30480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2346" y="923480"/>
              <a:ext cx="4814167" cy="6857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16420" y="946585"/>
              <a:ext cx="4756150" cy="1270"/>
            </a:xfrm>
            <a:custGeom>
              <a:avLst/>
              <a:gdLst/>
              <a:ahLst/>
              <a:cxnLst/>
              <a:rect l="l" t="t" r="r" b="b"/>
              <a:pathLst>
                <a:path w="4756150" h="1269">
                  <a:moveTo>
                    <a:pt x="0" y="0"/>
                  </a:moveTo>
                  <a:lnTo>
                    <a:pt x="4755807" y="889"/>
                  </a:lnTo>
                </a:path>
              </a:pathLst>
            </a:custGeom>
            <a:ln w="21424">
              <a:solidFill>
                <a:srgbClr val="881A8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21609" y="687284"/>
              <a:ext cx="446166" cy="221407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371964" y="702462"/>
            <a:ext cx="3557963" cy="476297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095329">
              <a:spcBef>
                <a:spcPts val="110"/>
              </a:spcBef>
            </a:pP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SIDE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POPULATION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(SP</a:t>
            </a:r>
            <a:r>
              <a:rPr sz="974" b="1" spc="15" baseline="25641" dirty="0">
                <a:solidFill>
                  <a:srgbClr val="0000FF"/>
                </a:solidFill>
                <a:latin typeface="Arial"/>
                <a:cs typeface="Arial"/>
              </a:rPr>
              <a:t>Ho342Low</a:t>
            </a:r>
            <a:r>
              <a:rPr sz="999" b="1" spc="10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r>
              <a:rPr sz="999" b="1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spc="5" dirty="0">
                <a:solidFill>
                  <a:srgbClr val="0000FF"/>
                </a:solidFill>
                <a:latin typeface="Arial"/>
                <a:cs typeface="Arial"/>
              </a:rPr>
              <a:t>EN</a:t>
            </a:r>
            <a:r>
              <a:rPr sz="999" b="1" spc="-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000FF"/>
                </a:solidFill>
                <a:latin typeface="Arial"/>
                <a:cs typeface="Arial"/>
              </a:rPr>
              <a:t>AML</a:t>
            </a:r>
            <a:endParaRPr sz="999" dirty="0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949" dirty="0">
              <a:latin typeface="Arial"/>
              <a:cs typeface="Arial"/>
            </a:endParaRPr>
          </a:p>
          <a:p>
            <a:pPr marL="25370"/>
            <a:r>
              <a:rPr sz="999" b="1" dirty="0">
                <a:solidFill>
                  <a:srgbClr val="000090"/>
                </a:solidFill>
                <a:latin typeface="Arial Narrow"/>
                <a:cs typeface="Arial Narrow"/>
              </a:rPr>
              <a:t>SUPERVIVENCIA</a:t>
            </a:r>
            <a:r>
              <a:rPr sz="999" b="1" spc="-25" dirty="0">
                <a:solidFill>
                  <a:srgbClr val="00009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000090"/>
                </a:solidFill>
                <a:latin typeface="Arial Narrow"/>
                <a:cs typeface="Arial Narrow"/>
              </a:rPr>
              <a:t>LIBRE</a:t>
            </a:r>
            <a:r>
              <a:rPr sz="999" b="1" spc="10" dirty="0">
                <a:solidFill>
                  <a:srgbClr val="00009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000090"/>
                </a:solidFill>
                <a:latin typeface="Arial Narrow"/>
                <a:cs typeface="Arial Narrow"/>
              </a:rPr>
              <a:t>DE</a:t>
            </a:r>
            <a:r>
              <a:rPr sz="999" b="1" spc="10" dirty="0">
                <a:solidFill>
                  <a:srgbClr val="000090"/>
                </a:solidFill>
                <a:latin typeface="Arial Narrow"/>
                <a:cs typeface="Arial Narrow"/>
              </a:rPr>
              <a:t> </a:t>
            </a:r>
            <a:r>
              <a:rPr sz="999" b="1" dirty="0">
                <a:solidFill>
                  <a:srgbClr val="000090"/>
                </a:solidFill>
                <a:latin typeface="Arial Narrow"/>
                <a:cs typeface="Arial Narrow"/>
              </a:rPr>
              <a:t>EVENTO</a:t>
            </a:r>
            <a:r>
              <a:rPr sz="999" b="1" spc="10" dirty="0">
                <a:solidFill>
                  <a:srgbClr val="000090"/>
                </a:solidFill>
                <a:latin typeface="Arial Narrow"/>
                <a:cs typeface="Arial Narrow"/>
              </a:rPr>
              <a:t> </a:t>
            </a:r>
            <a:r>
              <a:rPr sz="999" b="1" spc="5" dirty="0">
                <a:solidFill>
                  <a:srgbClr val="000090"/>
                </a:solidFill>
                <a:latin typeface="Arial Narrow"/>
                <a:cs typeface="Arial Narrow"/>
              </a:rPr>
              <a:t>EN </a:t>
            </a:r>
            <a:r>
              <a:rPr sz="999" b="1" spc="-5" dirty="0">
                <a:solidFill>
                  <a:srgbClr val="000090"/>
                </a:solidFill>
                <a:latin typeface="Arial Narrow"/>
                <a:cs typeface="Arial Narrow"/>
              </a:rPr>
              <a:t>PACIENTES</a:t>
            </a:r>
            <a:r>
              <a:rPr sz="999" b="1" spc="15" dirty="0">
                <a:solidFill>
                  <a:srgbClr val="000090"/>
                </a:solidFill>
                <a:latin typeface="Arial Narrow"/>
                <a:cs typeface="Arial Narrow"/>
              </a:rPr>
              <a:t> </a:t>
            </a:r>
            <a:r>
              <a:rPr sz="999" b="1" spc="-15" dirty="0">
                <a:solidFill>
                  <a:srgbClr val="000090"/>
                </a:solidFill>
                <a:latin typeface="Arial Narrow"/>
                <a:cs typeface="Arial Narrow"/>
              </a:rPr>
              <a:t>TRATADOS</a:t>
            </a:r>
            <a:endParaRPr sz="999" dirty="0">
              <a:latin typeface="Arial Narrow"/>
              <a:cs typeface="Arial Narrow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291324" y="4193344"/>
            <a:ext cx="162359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spc="15" dirty="0">
                <a:latin typeface="Arial"/>
                <a:cs typeface="Arial"/>
              </a:rPr>
              <a:t>Serrano-López</a:t>
            </a:r>
            <a:r>
              <a:rPr sz="749" b="1" spc="19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et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al.</a:t>
            </a:r>
            <a:r>
              <a:rPr sz="749" b="1" spc="-10" dirty="0">
                <a:latin typeface="Arial"/>
                <a:cs typeface="Arial"/>
              </a:rPr>
              <a:t> </a:t>
            </a:r>
            <a:r>
              <a:rPr sz="749" b="1" spc="15" dirty="0">
                <a:latin typeface="Arial"/>
                <a:cs typeface="Arial"/>
              </a:rPr>
              <a:t>unpublished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13467" y="957601"/>
            <a:ext cx="3928346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chemeClr val="tx1"/>
                </a:solidFill>
                <a:latin typeface="Calibri"/>
              </a:rPr>
              <a:t>Good</a:t>
            </a:r>
            <a:r>
              <a:rPr sz="1348" b="1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prognosis of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 PI3K/AKT/Survivin</a:t>
            </a:r>
            <a:r>
              <a:rPr sz="1348" b="1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activated 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in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AML</a:t>
            </a:r>
            <a:endParaRPr sz="1348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35930" y="4107728"/>
            <a:ext cx="1918509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spc="10" dirty="0">
                <a:latin typeface="Arial"/>
                <a:cs typeface="Arial"/>
              </a:rPr>
              <a:t>Serrano-Lopez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J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et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al </a:t>
            </a:r>
            <a:r>
              <a:rPr sz="749" spc="15" dirty="0">
                <a:latin typeface="Arial"/>
                <a:cs typeface="Arial"/>
              </a:rPr>
              <a:t>Haematologica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15" dirty="0">
                <a:latin typeface="Arial"/>
                <a:cs typeface="Arial"/>
              </a:rPr>
              <a:t>2013</a:t>
            </a:r>
            <a:endParaRPr sz="7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37596" y="1611434"/>
            <a:ext cx="2084456" cy="1755794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91724" y="1521971"/>
            <a:ext cx="1859254" cy="180280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786116" y="2941058"/>
            <a:ext cx="178215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dirty="0">
                <a:latin typeface="Arial"/>
                <a:cs typeface="Arial"/>
              </a:rPr>
              <a:t>G0</a:t>
            </a:r>
            <a:endParaRPr sz="89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943307" y="2259550"/>
            <a:ext cx="381165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spc="-5" dirty="0">
                <a:latin typeface="Arial"/>
                <a:cs typeface="Arial"/>
              </a:rPr>
              <a:t>S</a:t>
            </a:r>
            <a:r>
              <a:rPr sz="899" dirty="0">
                <a:latin typeface="Arial"/>
                <a:cs typeface="Arial"/>
              </a:rPr>
              <a:t>/G</a:t>
            </a:r>
            <a:r>
              <a:rPr sz="899" spc="-5" dirty="0">
                <a:latin typeface="Arial"/>
                <a:cs typeface="Arial"/>
              </a:rPr>
              <a:t>2</a:t>
            </a:r>
            <a:r>
              <a:rPr sz="899" dirty="0">
                <a:latin typeface="Arial"/>
                <a:cs typeface="Arial"/>
              </a:rPr>
              <a:t>M</a:t>
            </a:r>
            <a:endParaRPr sz="8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228794" y="1445616"/>
            <a:ext cx="111115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Calibri"/>
                <a:cs typeface="Calibri"/>
              </a:rPr>
              <a:t>C</a:t>
            </a:r>
            <a:r>
              <a:rPr sz="999" b="1" spc="5" dirty="0">
                <a:latin typeface="Calibri"/>
                <a:cs typeface="Calibri"/>
              </a:rPr>
              <a:t>D34+/</a:t>
            </a:r>
            <a:r>
              <a:rPr sz="999" b="1" dirty="0">
                <a:latin typeface="Calibri"/>
                <a:cs typeface="Calibri"/>
              </a:rPr>
              <a:t>C</a:t>
            </a:r>
            <a:r>
              <a:rPr sz="999" b="1" spc="5" dirty="0">
                <a:latin typeface="Calibri"/>
                <a:cs typeface="Calibri"/>
              </a:rPr>
              <a:t>D38+</a:t>
            </a:r>
            <a:r>
              <a:rPr sz="999" b="1" dirty="0">
                <a:latin typeface="Calibri"/>
                <a:cs typeface="Calibri"/>
              </a:rPr>
              <a:t>C</a:t>
            </a:r>
            <a:r>
              <a:rPr sz="999" b="1" spc="5" dirty="0">
                <a:latin typeface="Calibri"/>
                <a:cs typeface="Calibri"/>
              </a:rPr>
              <a:t>D33+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629149" y="2043792"/>
            <a:ext cx="1962905" cy="3678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Where</a:t>
            </a:r>
            <a:r>
              <a:rPr sz="2247" spc="-3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we</a:t>
            </a:r>
            <a:r>
              <a:rPr sz="2247" spc="-3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dirty="0">
                <a:solidFill>
                  <a:schemeClr val="tx1"/>
                </a:solidFill>
                <a:latin typeface="Arial"/>
                <a:cs typeface="Arial"/>
              </a:rPr>
              <a:t>are?</a:t>
            </a:r>
            <a:endParaRPr sz="2247">
              <a:solidFill>
                <a:schemeClr val="tx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68169" y="1068047"/>
            <a:ext cx="2694158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latin typeface="Arial"/>
                <a:cs typeface="Arial"/>
              </a:rPr>
              <a:t>Supervivencia</a:t>
            </a:r>
            <a:r>
              <a:rPr sz="1498" b="1" spc="-5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global en</a:t>
            </a:r>
            <a:r>
              <a:rPr sz="1498" b="1" spc="-55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AML</a:t>
            </a:r>
            <a:endParaRPr sz="14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804037" y="3728447"/>
            <a:ext cx="1057876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b="1" spc="-5" dirty="0">
                <a:latin typeface="Arial"/>
                <a:cs typeface="Arial"/>
              </a:rPr>
              <a:t>Kantarjian</a:t>
            </a:r>
            <a:r>
              <a:rPr sz="599" b="1" spc="-35" dirty="0">
                <a:latin typeface="Arial"/>
                <a:cs typeface="Arial"/>
              </a:rPr>
              <a:t> </a:t>
            </a:r>
            <a:r>
              <a:rPr sz="599" b="1" spc="-5" dirty="0">
                <a:latin typeface="Arial"/>
                <a:cs typeface="Arial"/>
              </a:rPr>
              <a:t>H,</a:t>
            </a:r>
            <a:r>
              <a:rPr sz="599" b="1" spc="-30" dirty="0">
                <a:latin typeface="Arial"/>
                <a:cs typeface="Arial"/>
              </a:rPr>
              <a:t> </a:t>
            </a:r>
            <a:r>
              <a:rPr sz="599" b="1" dirty="0">
                <a:latin typeface="Arial"/>
                <a:cs typeface="Arial"/>
              </a:rPr>
              <a:t>et</a:t>
            </a:r>
            <a:r>
              <a:rPr sz="599" b="1" spc="-25" dirty="0">
                <a:latin typeface="Arial"/>
                <a:cs typeface="Arial"/>
              </a:rPr>
              <a:t> </a:t>
            </a:r>
            <a:r>
              <a:rPr sz="599" b="1" spc="-5" dirty="0">
                <a:latin typeface="Arial"/>
                <a:cs typeface="Arial"/>
              </a:rPr>
              <a:t>al.</a:t>
            </a:r>
            <a:r>
              <a:rPr sz="599" b="1" spc="-30" dirty="0">
                <a:latin typeface="Arial"/>
                <a:cs typeface="Arial"/>
              </a:rPr>
              <a:t> </a:t>
            </a:r>
            <a:r>
              <a:rPr sz="599" b="1" dirty="0">
                <a:latin typeface="Arial"/>
                <a:cs typeface="Arial"/>
              </a:rPr>
              <a:t>AJH</a:t>
            </a:r>
            <a:r>
              <a:rPr sz="599" b="1" spc="-30" dirty="0">
                <a:latin typeface="Arial"/>
                <a:cs typeface="Arial"/>
              </a:rPr>
              <a:t> </a:t>
            </a:r>
            <a:r>
              <a:rPr sz="599" b="1" spc="-10" dirty="0">
                <a:latin typeface="Arial"/>
                <a:cs typeface="Arial"/>
              </a:rPr>
              <a:t>2015.</a:t>
            </a:r>
            <a:endParaRPr sz="5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26469" y="1783273"/>
            <a:ext cx="479468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b="1" spc="-10" dirty="0">
                <a:latin typeface="Arial"/>
                <a:cs typeface="Arial"/>
              </a:rPr>
              <a:t>Ag</a:t>
            </a:r>
            <a:r>
              <a:rPr sz="599" b="1" spc="10" dirty="0">
                <a:latin typeface="Arial"/>
                <a:cs typeface="Arial"/>
              </a:rPr>
              <a:t>e</a:t>
            </a:r>
            <a:r>
              <a:rPr sz="599" b="1" spc="-20" dirty="0">
                <a:latin typeface="Arial"/>
                <a:cs typeface="Arial"/>
              </a:rPr>
              <a:t> </a:t>
            </a:r>
            <a:r>
              <a:rPr sz="599" b="1" spc="10" dirty="0">
                <a:latin typeface="Arial"/>
                <a:cs typeface="Arial"/>
              </a:rPr>
              <a:t>&lt;</a:t>
            </a:r>
            <a:r>
              <a:rPr sz="599" b="1" spc="-25" dirty="0">
                <a:latin typeface="Arial"/>
                <a:cs typeface="Arial"/>
              </a:rPr>
              <a:t> </a:t>
            </a:r>
            <a:r>
              <a:rPr sz="599" b="1" spc="-5" dirty="0">
                <a:latin typeface="Arial"/>
                <a:cs typeface="Arial"/>
              </a:rPr>
              <a:t>6</a:t>
            </a:r>
            <a:r>
              <a:rPr sz="599" b="1" spc="10" dirty="0">
                <a:latin typeface="Arial"/>
                <a:cs typeface="Arial"/>
              </a:rPr>
              <a:t>0</a:t>
            </a:r>
            <a:r>
              <a:rPr sz="599" b="1" spc="-20" dirty="0">
                <a:latin typeface="Arial"/>
                <a:cs typeface="Arial"/>
              </a:rPr>
              <a:t> </a:t>
            </a:r>
            <a:r>
              <a:rPr sz="599" b="1" spc="-10" dirty="0">
                <a:latin typeface="Arial"/>
                <a:cs typeface="Arial"/>
              </a:rPr>
              <a:t>Y</a:t>
            </a:r>
            <a:r>
              <a:rPr sz="599" b="1" spc="-5" dirty="0">
                <a:latin typeface="Arial"/>
                <a:cs typeface="Arial"/>
              </a:rPr>
              <a:t>r</a:t>
            </a:r>
            <a:r>
              <a:rPr sz="599" b="1" spc="10" dirty="0">
                <a:latin typeface="Arial"/>
                <a:cs typeface="Arial"/>
              </a:rPr>
              <a:t>s</a:t>
            </a:r>
            <a:endParaRPr sz="599">
              <a:latin typeface="Arial"/>
              <a:cs typeface="Arial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794892" y="1887997"/>
            <a:ext cx="3523081" cy="1504365"/>
            <a:chOff x="2792700" y="1890325"/>
            <a:chExt cx="3527425" cy="1506220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92700" y="1906185"/>
              <a:ext cx="1703220" cy="149009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72041" y="1890325"/>
              <a:ext cx="1747969" cy="1505955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4907337" y="1767822"/>
            <a:ext cx="479468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b="1" spc="-10" dirty="0">
                <a:latin typeface="Arial"/>
                <a:cs typeface="Arial"/>
              </a:rPr>
              <a:t>Ag</a:t>
            </a:r>
            <a:r>
              <a:rPr sz="599" b="1" spc="10" dirty="0">
                <a:latin typeface="Arial"/>
                <a:cs typeface="Arial"/>
              </a:rPr>
              <a:t>e</a:t>
            </a:r>
            <a:r>
              <a:rPr sz="599" b="1" spc="-20" dirty="0">
                <a:latin typeface="Arial"/>
                <a:cs typeface="Arial"/>
              </a:rPr>
              <a:t> </a:t>
            </a:r>
            <a:r>
              <a:rPr sz="599" b="1" spc="10" dirty="0">
                <a:latin typeface="Arial"/>
                <a:cs typeface="Arial"/>
              </a:rPr>
              <a:t>&gt;</a:t>
            </a:r>
            <a:r>
              <a:rPr sz="599" b="1" spc="-25" dirty="0">
                <a:latin typeface="Arial"/>
                <a:cs typeface="Arial"/>
              </a:rPr>
              <a:t> </a:t>
            </a:r>
            <a:r>
              <a:rPr sz="599" b="1" spc="-5" dirty="0">
                <a:latin typeface="Arial"/>
                <a:cs typeface="Arial"/>
              </a:rPr>
              <a:t>6</a:t>
            </a:r>
            <a:r>
              <a:rPr sz="599" b="1" spc="10" dirty="0">
                <a:latin typeface="Arial"/>
                <a:cs typeface="Arial"/>
              </a:rPr>
              <a:t>0</a:t>
            </a:r>
            <a:r>
              <a:rPr sz="599" b="1" spc="-20" dirty="0">
                <a:latin typeface="Arial"/>
                <a:cs typeface="Arial"/>
              </a:rPr>
              <a:t> </a:t>
            </a:r>
            <a:r>
              <a:rPr sz="599" b="1" spc="-10" dirty="0">
                <a:latin typeface="Arial"/>
                <a:cs typeface="Arial"/>
              </a:rPr>
              <a:t>Y</a:t>
            </a:r>
            <a:r>
              <a:rPr sz="599" b="1" spc="-5" dirty="0">
                <a:latin typeface="Arial"/>
                <a:cs typeface="Arial"/>
              </a:rPr>
              <a:t>r</a:t>
            </a:r>
            <a:r>
              <a:rPr sz="599" b="1" spc="10" dirty="0">
                <a:latin typeface="Arial"/>
                <a:cs typeface="Arial"/>
              </a:rPr>
              <a:t>s</a:t>
            </a:r>
            <a:endParaRPr sz="599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727775" y="1879543"/>
            <a:ext cx="1721267" cy="1164424"/>
            <a:chOff x="3726734" y="1881860"/>
            <a:chExt cx="1723389" cy="1165860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37064" y="2154453"/>
              <a:ext cx="1402409" cy="89322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26734" y="2156872"/>
              <a:ext cx="1388110" cy="87953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19471" y="1881860"/>
              <a:ext cx="430325" cy="4166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013115" y="1887593"/>
              <a:ext cx="408940" cy="396240"/>
            </a:xfrm>
            <a:custGeom>
              <a:avLst/>
              <a:gdLst/>
              <a:ahLst/>
              <a:cxnLst/>
              <a:rect l="l" t="t" r="r" b="b"/>
              <a:pathLst>
                <a:path w="408939" h="396239">
                  <a:moveTo>
                    <a:pt x="160134" y="323418"/>
                  </a:moveTo>
                  <a:lnTo>
                    <a:pt x="114414" y="350088"/>
                  </a:lnTo>
                  <a:lnTo>
                    <a:pt x="141084" y="395808"/>
                  </a:lnTo>
                  <a:lnTo>
                    <a:pt x="186804" y="369138"/>
                  </a:lnTo>
                  <a:lnTo>
                    <a:pt x="160134" y="323418"/>
                  </a:lnTo>
                  <a:close/>
                </a:path>
                <a:path w="408939" h="396239">
                  <a:moveTo>
                    <a:pt x="271195" y="258635"/>
                  </a:moveTo>
                  <a:lnTo>
                    <a:pt x="225488" y="285305"/>
                  </a:lnTo>
                  <a:lnTo>
                    <a:pt x="252145" y="331012"/>
                  </a:lnTo>
                  <a:lnTo>
                    <a:pt x="297865" y="304342"/>
                  </a:lnTo>
                  <a:lnTo>
                    <a:pt x="271195" y="258635"/>
                  </a:lnTo>
                  <a:close/>
                </a:path>
                <a:path w="408939" h="396239">
                  <a:moveTo>
                    <a:pt x="49453" y="129578"/>
                  </a:moveTo>
                  <a:lnTo>
                    <a:pt x="0" y="158432"/>
                  </a:lnTo>
                  <a:lnTo>
                    <a:pt x="32651" y="214401"/>
                  </a:lnTo>
                  <a:lnTo>
                    <a:pt x="115138" y="328523"/>
                  </a:lnTo>
                  <a:lnTo>
                    <a:pt x="140995" y="313423"/>
                  </a:lnTo>
                  <a:lnTo>
                    <a:pt x="82105" y="185547"/>
                  </a:lnTo>
                  <a:lnTo>
                    <a:pt x="49453" y="129578"/>
                  </a:lnTo>
                  <a:close/>
                </a:path>
                <a:path w="408939" h="396239">
                  <a:moveTo>
                    <a:pt x="382270" y="193840"/>
                  </a:moveTo>
                  <a:lnTo>
                    <a:pt x="336550" y="220510"/>
                  </a:lnTo>
                  <a:lnTo>
                    <a:pt x="363220" y="266230"/>
                  </a:lnTo>
                  <a:lnTo>
                    <a:pt x="408940" y="239560"/>
                  </a:lnTo>
                  <a:lnTo>
                    <a:pt x="382270" y="193840"/>
                  </a:lnTo>
                  <a:close/>
                </a:path>
                <a:path w="408939" h="396239">
                  <a:moveTo>
                    <a:pt x="160528" y="64795"/>
                  </a:moveTo>
                  <a:lnTo>
                    <a:pt x="111061" y="93637"/>
                  </a:lnTo>
                  <a:lnTo>
                    <a:pt x="143713" y="149606"/>
                  </a:lnTo>
                  <a:lnTo>
                    <a:pt x="226199" y="263728"/>
                  </a:lnTo>
                  <a:lnTo>
                    <a:pt x="252069" y="248640"/>
                  </a:lnTo>
                  <a:lnTo>
                    <a:pt x="193179" y="120764"/>
                  </a:lnTo>
                  <a:lnTo>
                    <a:pt x="160528" y="64795"/>
                  </a:lnTo>
                  <a:close/>
                </a:path>
                <a:path w="408939" h="396239">
                  <a:moveTo>
                    <a:pt x="271589" y="0"/>
                  </a:moveTo>
                  <a:lnTo>
                    <a:pt x="222135" y="28854"/>
                  </a:lnTo>
                  <a:lnTo>
                    <a:pt x="254787" y="84823"/>
                  </a:lnTo>
                  <a:lnTo>
                    <a:pt x="337273" y="198945"/>
                  </a:lnTo>
                  <a:lnTo>
                    <a:pt x="363143" y="183845"/>
                  </a:lnTo>
                  <a:lnTo>
                    <a:pt x="304241" y="55968"/>
                  </a:lnTo>
                  <a:lnTo>
                    <a:pt x="271589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09546" y="1884024"/>
              <a:ext cx="416077" cy="40294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83156" y="849723"/>
            <a:ext cx="1926754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chemeClr val="tx1"/>
                </a:solidFill>
                <a:latin typeface="Arial"/>
                <a:cs typeface="Arial"/>
              </a:rPr>
              <a:t>Anticancer</a:t>
            </a:r>
            <a:r>
              <a:rPr sz="1348" b="1" spc="-4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Arial"/>
                <a:cs typeface="Arial"/>
              </a:rPr>
              <a:t>compounds</a:t>
            </a:r>
            <a:endParaRPr sz="134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22642" y="1604863"/>
            <a:ext cx="93166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"/>
                <a:cs typeface="Arial"/>
              </a:rPr>
              <a:t>PRE-CLINICAL</a:t>
            </a:r>
            <a:endParaRPr sz="9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78035" y="1996946"/>
            <a:ext cx="125511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Arial"/>
                <a:cs typeface="Arial"/>
              </a:rPr>
              <a:t>CELL</a:t>
            </a:r>
            <a:r>
              <a:rPr sz="999" spc="-4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LINES</a:t>
            </a:r>
            <a:r>
              <a:rPr sz="999" spc="-5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(In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vitro)</a:t>
            </a:r>
            <a:endParaRPr sz="9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78035" y="2303497"/>
            <a:ext cx="1476459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Arial"/>
                <a:cs typeface="Arial"/>
              </a:rPr>
              <a:t>MOUSE</a:t>
            </a:r>
            <a:r>
              <a:rPr sz="999" spc="-1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MODEL</a:t>
            </a:r>
            <a:r>
              <a:rPr sz="999" spc="-50" dirty="0">
                <a:latin typeface="Arial"/>
                <a:cs typeface="Arial"/>
              </a:rPr>
              <a:t> </a:t>
            </a:r>
            <a:r>
              <a:rPr sz="999" dirty="0">
                <a:latin typeface="Arial"/>
                <a:cs typeface="Arial"/>
              </a:rPr>
              <a:t>(In</a:t>
            </a:r>
            <a:r>
              <a:rPr sz="999" spc="-10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vivo)</a:t>
            </a:r>
            <a:endParaRPr sz="99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87466" y="1599726"/>
            <a:ext cx="112193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dirty="0">
                <a:latin typeface="Arial"/>
                <a:cs typeface="Arial"/>
              </a:rPr>
              <a:t>CLINICAL</a:t>
            </a:r>
            <a:r>
              <a:rPr sz="999" b="1" spc="-60" dirty="0">
                <a:latin typeface="Arial"/>
                <a:cs typeface="Arial"/>
              </a:rPr>
              <a:t> </a:t>
            </a:r>
            <a:r>
              <a:rPr sz="999" b="1" spc="5" dirty="0">
                <a:latin typeface="Arial"/>
                <a:cs typeface="Arial"/>
              </a:rPr>
              <a:t>TRIALS</a:t>
            </a:r>
            <a:endParaRPr sz="99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85367" y="1988469"/>
            <a:ext cx="132424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OVER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80%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OF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THEM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15" dirty="0">
                <a:latin typeface="Calibri"/>
                <a:cs typeface="Calibri"/>
              </a:rPr>
              <a:t>FAIL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244482" y="1498783"/>
            <a:ext cx="32789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D</a:t>
            </a:r>
            <a:r>
              <a:rPr sz="999" spc="-5" dirty="0">
                <a:latin typeface="Calibri"/>
                <a:cs typeface="Calibri"/>
              </a:rPr>
              <a:t>r</a:t>
            </a:r>
            <a:r>
              <a:rPr sz="999" spc="5" dirty="0">
                <a:latin typeface="Calibri"/>
                <a:cs typeface="Calibri"/>
              </a:rPr>
              <a:t>ugs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937362" y="1692683"/>
            <a:ext cx="946252" cy="294277"/>
            <a:chOff x="3936579" y="1694770"/>
            <a:chExt cx="947419" cy="294640"/>
          </a:xfrm>
        </p:grpSpPr>
        <p:sp>
          <p:nvSpPr>
            <p:cNvPr id="11" name="object 11"/>
            <p:cNvSpPr/>
            <p:nvPr/>
          </p:nvSpPr>
          <p:spPr>
            <a:xfrm>
              <a:off x="3940148" y="1698339"/>
              <a:ext cx="939800" cy="287655"/>
            </a:xfrm>
            <a:custGeom>
              <a:avLst/>
              <a:gdLst/>
              <a:ahLst/>
              <a:cxnLst/>
              <a:rect l="l" t="t" r="r" b="b"/>
              <a:pathLst>
                <a:path w="939800" h="287655">
                  <a:moveTo>
                    <a:pt x="796061" y="0"/>
                  </a:moveTo>
                  <a:lnTo>
                    <a:pt x="796061" y="71831"/>
                  </a:lnTo>
                  <a:lnTo>
                    <a:pt x="0" y="71831"/>
                  </a:lnTo>
                  <a:lnTo>
                    <a:pt x="0" y="215493"/>
                  </a:lnTo>
                  <a:lnTo>
                    <a:pt x="796061" y="215493"/>
                  </a:lnTo>
                  <a:lnTo>
                    <a:pt x="796061" y="287312"/>
                  </a:lnTo>
                  <a:lnTo>
                    <a:pt x="939711" y="143662"/>
                  </a:lnTo>
                  <a:lnTo>
                    <a:pt x="79606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940148" y="1698339"/>
              <a:ext cx="939800" cy="287655"/>
            </a:xfrm>
            <a:custGeom>
              <a:avLst/>
              <a:gdLst/>
              <a:ahLst/>
              <a:cxnLst/>
              <a:rect l="l" t="t" r="r" b="b"/>
              <a:pathLst>
                <a:path w="939800" h="287655">
                  <a:moveTo>
                    <a:pt x="0" y="71831"/>
                  </a:moveTo>
                  <a:lnTo>
                    <a:pt x="796061" y="71831"/>
                  </a:lnTo>
                  <a:lnTo>
                    <a:pt x="796061" y="0"/>
                  </a:lnTo>
                  <a:lnTo>
                    <a:pt x="939711" y="143662"/>
                  </a:lnTo>
                  <a:lnTo>
                    <a:pt x="796061" y="287312"/>
                  </a:lnTo>
                  <a:lnTo>
                    <a:pt x="796061" y="215493"/>
                  </a:lnTo>
                  <a:lnTo>
                    <a:pt x="0" y="215493"/>
                  </a:lnTo>
                  <a:lnTo>
                    <a:pt x="0" y="71831"/>
                  </a:lnTo>
                  <a:close/>
                </a:path>
              </a:pathLst>
            </a:custGeom>
            <a:ln w="7137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4255258" y="2525174"/>
            <a:ext cx="2572388" cy="1362300"/>
            <a:chOff x="4254867" y="2528288"/>
            <a:chExt cx="2575560" cy="1363980"/>
          </a:xfrm>
        </p:grpSpPr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54867" y="2528288"/>
              <a:ext cx="2575517" cy="1314931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640377" y="3684181"/>
              <a:ext cx="2055495" cy="208279"/>
            </a:xfrm>
            <a:custGeom>
              <a:avLst/>
              <a:gdLst/>
              <a:ahLst/>
              <a:cxnLst/>
              <a:rect l="l" t="t" r="r" b="b"/>
              <a:pathLst>
                <a:path w="2055495" h="208279">
                  <a:moveTo>
                    <a:pt x="487083" y="0"/>
                  </a:moveTo>
                  <a:lnTo>
                    <a:pt x="0" y="0"/>
                  </a:lnTo>
                  <a:lnTo>
                    <a:pt x="0" y="207746"/>
                  </a:lnTo>
                  <a:lnTo>
                    <a:pt x="487083" y="207746"/>
                  </a:lnTo>
                  <a:lnTo>
                    <a:pt x="487083" y="0"/>
                  </a:lnTo>
                  <a:close/>
                </a:path>
                <a:path w="2055495" h="208279">
                  <a:moveTo>
                    <a:pt x="1265440" y="0"/>
                  </a:moveTo>
                  <a:lnTo>
                    <a:pt x="744093" y="0"/>
                  </a:lnTo>
                  <a:lnTo>
                    <a:pt x="744093" y="207746"/>
                  </a:lnTo>
                  <a:lnTo>
                    <a:pt x="1265440" y="207746"/>
                  </a:lnTo>
                  <a:lnTo>
                    <a:pt x="1265440" y="0"/>
                  </a:lnTo>
                  <a:close/>
                </a:path>
                <a:path w="2055495" h="208279">
                  <a:moveTo>
                    <a:pt x="2055355" y="0"/>
                  </a:moveTo>
                  <a:lnTo>
                    <a:pt x="1499755" y="0"/>
                  </a:lnTo>
                  <a:lnTo>
                    <a:pt x="1499755" y="207746"/>
                  </a:lnTo>
                  <a:lnTo>
                    <a:pt x="2055355" y="207746"/>
                  </a:lnTo>
                  <a:lnTo>
                    <a:pt x="2055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678981" y="3685352"/>
            <a:ext cx="2151267" cy="575236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  <a:tabLst>
                <a:tab pos="755377" algn="l"/>
                <a:tab pos="1510121" algn="l"/>
              </a:tabLst>
            </a:pPr>
            <a:r>
              <a:rPr sz="999" b="1" dirty="0">
                <a:latin typeface="Calibri"/>
                <a:cs typeface="Calibri"/>
              </a:rPr>
              <a:t>Phase</a:t>
            </a:r>
            <a:r>
              <a:rPr sz="999" b="1" spc="5" dirty="0">
                <a:latin typeface="Calibri"/>
                <a:cs typeface="Calibri"/>
              </a:rPr>
              <a:t> </a:t>
            </a:r>
            <a:r>
              <a:rPr sz="999" b="1" dirty="0">
                <a:latin typeface="Calibri"/>
                <a:cs typeface="Calibri"/>
              </a:rPr>
              <a:t>I	Phase II	Phase</a:t>
            </a:r>
            <a:r>
              <a:rPr sz="999" b="1" spc="-30" dirty="0">
                <a:latin typeface="Calibri"/>
                <a:cs typeface="Calibri"/>
              </a:rPr>
              <a:t> </a:t>
            </a:r>
            <a:r>
              <a:rPr sz="999" b="1" spc="-5" dirty="0">
                <a:latin typeface="Calibri"/>
                <a:cs typeface="Calibri"/>
              </a:rPr>
              <a:t>III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1548">
              <a:latin typeface="Calibri"/>
              <a:cs typeface="Calibri"/>
            </a:endParaRPr>
          </a:p>
          <a:p>
            <a:pPr marL="251792"/>
            <a:r>
              <a:rPr sz="999" dirty="0">
                <a:latin typeface="Calibri"/>
                <a:cs typeface="Calibri"/>
              </a:rPr>
              <a:t>Dowden </a:t>
            </a:r>
            <a:r>
              <a:rPr sz="999" spc="5" dirty="0">
                <a:latin typeface="Calibri"/>
                <a:cs typeface="Calibri"/>
              </a:rPr>
              <a:t>H</a:t>
            </a:r>
            <a:r>
              <a:rPr sz="999" dirty="0">
                <a:latin typeface="Calibri"/>
                <a:cs typeface="Calibri"/>
              </a:rPr>
              <a:t> et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al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Nature </a:t>
            </a:r>
            <a:r>
              <a:rPr sz="999" spc="-5" dirty="0">
                <a:latin typeface="Calibri"/>
                <a:cs typeface="Calibri"/>
              </a:rPr>
              <a:t>Review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2019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60589" y="3395397"/>
            <a:ext cx="402728" cy="1527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8541" marR="5074" indent="-16490">
              <a:lnSpc>
                <a:spcPct val="105000"/>
              </a:lnSpc>
              <a:spcBef>
                <a:spcPts val="100"/>
              </a:spcBef>
            </a:pPr>
            <a:r>
              <a:rPr sz="449" spc="10" dirty="0">
                <a:latin typeface="Arial"/>
                <a:cs typeface="Arial"/>
              </a:rPr>
              <a:t>H</a:t>
            </a:r>
            <a:r>
              <a:rPr sz="449" spc="5" dirty="0">
                <a:latin typeface="Arial"/>
                <a:cs typeface="Arial"/>
              </a:rPr>
              <a:t>e</a:t>
            </a:r>
            <a:r>
              <a:rPr sz="449" spc="10" dirty="0">
                <a:latin typeface="Arial"/>
                <a:cs typeface="Arial"/>
              </a:rPr>
              <a:t>m</a:t>
            </a:r>
            <a:r>
              <a:rPr sz="449" spc="5" dirty="0">
                <a:latin typeface="Arial"/>
                <a:cs typeface="Arial"/>
              </a:rPr>
              <a:t>a</a:t>
            </a:r>
            <a:r>
              <a:rPr sz="449" dirty="0">
                <a:latin typeface="Arial"/>
                <a:cs typeface="Arial"/>
              </a:rPr>
              <a:t>t</a:t>
            </a:r>
            <a:r>
              <a:rPr sz="449" spc="5" dirty="0">
                <a:latin typeface="Arial"/>
                <a:cs typeface="Arial"/>
              </a:rPr>
              <a:t>opoie</a:t>
            </a:r>
            <a:r>
              <a:rPr sz="449" dirty="0">
                <a:latin typeface="Arial"/>
                <a:cs typeface="Arial"/>
              </a:rPr>
              <a:t>t</a:t>
            </a:r>
            <a:r>
              <a:rPr sz="449" spc="5" dirty="0">
                <a:latin typeface="Arial"/>
                <a:cs typeface="Arial"/>
              </a:rPr>
              <a:t>i</a:t>
            </a:r>
            <a:r>
              <a:rPr sz="449" dirty="0">
                <a:latin typeface="Arial"/>
                <a:cs typeface="Arial"/>
              </a:rPr>
              <a:t>c  </a:t>
            </a:r>
            <a:r>
              <a:rPr sz="449" spc="5" dirty="0">
                <a:latin typeface="Arial"/>
                <a:cs typeface="Arial"/>
              </a:rPr>
              <a:t>niche</a:t>
            </a:r>
            <a:endParaRPr sz="4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95698" y="3395397"/>
            <a:ext cx="929129" cy="1527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5000"/>
              </a:lnSpc>
              <a:spcBef>
                <a:spcPts val="100"/>
              </a:spcBef>
            </a:pPr>
            <a:r>
              <a:rPr sz="449" dirty="0">
                <a:latin typeface="Arial"/>
                <a:cs typeface="Arial"/>
              </a:rPr>
              <a:t>Easy to</a:t>
            </a:r>
            <a:r>
              <a:rPr sz="449" spc="5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configure</a:t>
            </a:r>
            <a:r>
              <a:rPr sz="449" spc="5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but do</a:t>
            </a:r>
            <a:r>
              <a:rPr sz="449" spc="5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not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mimic </a:t>
            </a:r>
            <a:r>
              <a:rPr sz="449" spc="-11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the</a:t>
            </a:r>
            <a:r>
              <a:rPr sz="449" spc="5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natural</a:t>
            </a:r>
            <a:r>
              <a:rPr sz="449" spc="5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conformation</a:t>
            </a:r>
            <a:endParaRPr sz="4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868032" y="3436493"/>
            <a:ext cx="430634" cy="818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449" dirty="0">
                <a:latin typeface="Arial"/>
                <a:cs typeface="Arial"/>
              </a:rPr>
              <a:t>In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develop</a:t>
            </a:r>
            <a:r>
              <a:rPr sz="449" spc="10" dirty="0">
                <a:latin typeface="Arial"/>
                <a:cs typeface="Arial"/>
              </a:rPr>
              <a:t>m</a:t>
            </a:r>
            <a:r>
              <a:rPr sz="449" spc="5" dirty="0">
                <a:latin typeface="Arial"/>
                <a:cs typeface="Arial"/>
              </a:rPr>
              <a:t>ent</a:t>
            </a:r>
            <a:endParaRPr sz="4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047613" y="3297792"/>
            <a:ext cx="194705" cy="818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449" dirty="0">
                <a:latin typeface="Arial"/>
                <a:cs typeface="Arial"/>
              </a:rPr>
              <a:t>In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viv</a:t>
            </a:r>
            <a:r>
              <a:rPr sz="449" dirty="0">
                <a:latin typeface="Arial"/>
                <a:cs typeface="Arial"/>
              </a:rPr>
              <a:t>o</a:t>
            </a:r>
            <a:endParaRPr sz="4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16153" y="3386292"/>
            <a:ext cx="778185" cy="236760"/>
          </a:xfrm>
          <a:prstGeom prst="rect">
            <a:avLst/>
          </a:prstGeom>
          <a:ln w="7137">
            <a:solidFill>
              <a:srgbClr val="FF93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26212" marR="45665">
              <a:lnSpc>
                <a:spcPct val="103699"/>
              </a:lnSpc>
              <a:spcBef>
                <a:spcPts val="204"/>
              </a:spcBef>
            </a:pPr>
            <a:r>
              <a:rPr sz="449" spc="5" dirty="0">
                <a:latin typeface="Arial"/>
                <a:cs typeface="Arial"/>
              </a:rPr>
              <a:t>Human </a:t>
            </a:r>
            <a:r>
              <a:rPr sz="449" dirty="0">
                <a:latin typeface="Arial"/>
                <a:cs typeface="Arial"/>
              </a:rPr>
              <a:t>cell-mouse cell </a:t>
            </a:r>
            <a:r>
              <a:rPr sz="449" spc="-11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interaction </a:t>
            </a:r>
            <a:r>
              <a:rPr sz="449" spc="5" dirty="0">
                <a:latin typeface="Arial"/>
                <a:cs typeface="Arial"/>
              </a:rPr>
              <a:t>Murine </a:t>
            </a:r>
            <a:r>
              <a:rPr sz="449" spc="10" dirty="0">
                <a:latin typeface="Arial"/>
                <a:cs typeface="Arial"/>
              </a:rPr>
              <a:t> </a:t>
            </a:r>
            <a:r>
              <a:rPr sz="449" dirty="0">
                <a:latin typeface="Arial"/>
                <a:cs typeface="Arial"/>
              </a:rPr>
              <a:t>microenvironment.</a:t>
            </a:r>
            <a:endParaRPr sz="4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073983" y="2254971"/>
            <a:ext cx="499130" cy="2268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9384" marR="12051" indent="-110356">
              <a:lnSpc>
                <a:spcPct val="105000"/>
              </a:lnSpc>
              <a:spcBef>
                <a:spcPts val="100"/>
              </a:spcBef>
            </a:pPr>
            <a:r>
              <a:rPr sz="449" b="1" spc="10" dirty="0">
                <a:solidFill>
                  <a:srgbClr val="0432FF"/>
                </a:solidFill>
                <a:latin typeface="Arial"/>
                <a:cs typeface="Arial"/>
              </a:rPr>
              <a:t>C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he</a:t>
            </a:r>
            <a:r>
              <a:rPr sz="449" b="1" spc="10" dirty="0">
                <a:solidFill>
                  <a:srgbClr val="0432FF"/>
                </a:solidFill>
                <a:latin typeface="Arial"/>
                <a:cs typeface="Arial"/>
              </a:rPr>
              <a:t>m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ores</a:t>
            </a:r>
            <a:r>
              <a:rPr sz="449" b="1" dirty="0">
                <a:solidFill>
                  <a:srgbClr val="0432FF"/>
                </a:solidFill>
                <a:latin typeface="Arial"/>
                <a:cs typeface="Arial"/>
              </a:rPr>
              <a:t>it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ance  </a:t>
            </a:r>
            <a:r>
              <a:rPr sz="449" b="1" dirty="0">
                <a:solidFill>
                  <a:srgbClr val="0432FF"/>
                </a:solidFill>
                <a:latin typeface="Arial"/>
                <a:cs typeface="Arial"/>
              </a:rPr>
              <a:t>reported</a:t>
            </a:r>
            <a:endParaRPr sz="449">
              <a:latin typeface="Arial"/>
              <a:cs typeface="Arial"/>
            </a:endParaRPr>
          </a:p>
          <a:p>
            <a:pPr marL="12685">
              <a:spcBef>
                <a:spcPts val="25"/>
              </a:spcBef>
            </a:pPr>
            <a:r>
              <a:rPr sz="449" b="1" dirty="0">
                <a:solidFill>
                  <a:srgbClr val="0432FF"/>
                </a:solidFill>
                <a:latin typeface="Arial"/>
                <a:cs typeface="Arial"/>
              </a:rPr>
              <a:t>in</a:t>
            </a:r>
            <a:r>
              <a:rPr sz="449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3D</a:t>
            </a:r>
            <a:r>
              <a:rPr sz="4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instead</a:t>
            </a:r>
            <a:r>
              <a:rPr sz="449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449" b="1" spc="5" dirty="0">
                <a:solidFill>
                  <a:srgbClr val="0432FF"/>
                </a:solidFill>
                <a:latin typeface="Arial"/>
                <a:cs typeface="Arial"/>
              </a:rPr>
              <a:t>2D.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972977" y="1219017"/>
            <a:ext cx="3018243" cy="2121459"/>
            <a:chOff x="2971005" y="1220520"/>
            <a:chExt cx="3021965" cy="2124075"/>
          </a:xfrm>
        </p:grpSpPr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71005" y="1544569"/>
              <a:ext cx="3021389" cy="1799966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117824" y="1220520"/>
              <a:ext cx="2748915" cy="415925"/>
            </a:xfrm>
            <a:custGeom>
              <a:avLst/>
              <a:gdLst/>
              <a:ahLst/>
              <a:cxnLst/>
              <a:rect l="l" t="t" r="r" b="b"/>
              <a:pathLst>
                <a:path w="2748915" h="415925">
                  <a:moveTo>
                    <a:pt x="2748445" y="0"/>
                  </a:moveTo>
                  <a:lnTo>
                    <a:pt x="0" y="0"/>
                  </a:lnTo>
                  <a:lnTo>
                    <a:pt x="0" y="415480"/>
                  </a:lnTo>
                  <a:lnTo>
                    <a:pt x="2748445" y="415480"/>
                  </a:lnTo>
                  <a:lnTo>
                    <a:pt x="27484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016849" y="2093343"/>
          <a:ext cx="2909792" cy="6069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097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4396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C00000"/>
                      </a:solidFill>
                      <a:prstDash val="solid"/>
                    </a:lnL>
                    <a:lnR w="19050">
                      <a:solidFill>
                        <a:srgbClr val="C00000"/>
                      </a:solidFill>
                      <a:prstDash val="solid"/>
                    </a:lnR>
                    <a:lnT w="19050">
                      <a:solidFill>
                        <a:srgbClr val="C00000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222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432FF"/>
                      </a:solidFill>
                      <a:prstDash val="solid"/>
                    </a:lnL>
                    <a:lnR w="19050">
                      <a:solidFill>
                        <a:srgbClr val="0432FF"/>
                      </a:solidFill>
                      <a:prstDash val="solid"/>
                    </a:lnR>
                    <a:lnT w="19050">
                      <a:solidFill>
                        <a:srgbClr val="0432FF"/>
                      </a:solidFill>
                      <a:prstDash val="solid"/>
                    </a:lnT>
                    <a:lnB w="19050">
                      <a:solidFill>
                        <a:srgbClr val="00B05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75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B050"/>
                      </a:solidFill>
                      <a:prstDash val="solid"/>
                    </a:lnL>
                    <a:lnR w="19050">
                      <a:solidFill>
                        <a:srgbClr val="00B050"/>
                      </a:solidFill>
                      <a:prstDash val="solid"/>
                    </a:lnR>
                    <a:lnT w="19050">
                      <a:solidFill>
                        <a:srgbClr val="00B050"/>
                      </a:solidFill>
                      <a:prstDash val="solid"/>
                    </a:lnT>
                    <a:lnB w="19050">
                      <a:solidFill>
                        <a:srgbClr val="00B05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3158305" y="1225581"/>
            <a:ext cx="2599025" cy="367533"/>
          </a:xfrm>
          <a:prstGeom prst="rect">
            <a:avLst/>
          </a:prstGeom>
        </p:spPr>
        <p:txBody>
          <a:bodyPr vert="horz" wrap="square" lIns="0" tIns="6342" rIns="0" bIns="0" rtlCol="0">
            <a:spAutoFit/>
          </a:bodyPr>
          <a:lstStyle/>
          <a:p>
            <a:pPr marL="779479" marR="5074" indent="-767428">
              <a:lnSpc>
                <a:spcPct val="105600"/>
              </a:lnSpc>
              <a:spcBef>
                <a:spcPts val="50"/>
              </a:spcBef>
            </a:pPr>
            <a:r>
              <a:rPr sz="1149" b="1" spc="15" dirty="0">
                <a:latin typeface="Arial"/>
                <a:cs typeface="Arial"/>
              </a:rPr>
              <a:t>Comparación</a:t>
            </a:r>
            <a:r>
              <a:rPr sz="1149" b="1" spc="-5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de</a:t>
            </a:r>
            <a:r>
              <a:rPr sz="1149" b="1" spc="-5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modelos</a:t>
            </a:r>
            <a:r>
              <a:rPr sz="1149" b="1" spc="-5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de</a:t>
            </a:r>
            <a:r>
              <a:rPr sz="1149" b="1" spc="-10" dirty="0">
                <a:latin typeface="Arial"/>
                <a:cs typeface="Arial"/>
              </a:rPr>
              <a:t> </a:t>
            </a:r>
            <a:r>
              <a:rPr sz="1149" b="1" spc="10" dirty="0">
                <a:latin typeface="Arial"/>
                <a:cs typeface="Arial"/>
              </a:rPr>
              <a:t>cultivo </a:t>
            </a:r>
            <a:r>
              <a:rPr sz="1149" b="1" spc="-305" dirty="0">
                <a:latin typeface="Arial"/>
                <a:cs typeface="Arial"/>
              </a:rPr>
              <a:t> </a:t>
            </a:r>
            <a:r>
              <a:rPr sz="1149" b="1" spc="10" dirty="0">
                <a:latin typeface="Arial"/>
                <a:cs typeface="Arial"/>
              </a:rPr>
              <a:t>2D,</a:t>
            </a:r>
            <a:r>
              <a:rPr sz="1149" b="1" spc="5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3D</a:t>
            </a:r>
            <a:r>
              <a:rPr sz="1149" b="1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e</a:t>
            </a:r>
            <a:r>
              <a:rPr sz="1149" b="1" spc="5" dirty="0">
                <a:latin typeface="Arial"/>
                <a:cs typeface="Arial"/>
              </a:rPr>
              <a:t> </a:t>
            </a:r>
            <a:r>
              <a:rPr sz="1149" b="1" i="1" spc="10" dirty="0">
                <a:latin typeface="Arial-BoldItalicMT"/>
                <a:cs typeface="Arial-BoldItalicMT"/>
              </a:rPr>
              <a:t>in</a:t>
            </a:r>
            <a:r>
              <a:rPr sz="1149" b="1" i="1" spc="5" dirty="0">
                <a:latin typeface="Arial-BoldItalicMT"/>
                <a:cs typeface="Arial-BoldItalicMT"/>
              </a:rPr>
              <a:t> </a:t>
            </a:r>
            <a:r>
              <a:rPr sz="1149" b="1" i="1" spc="10" dirty="0">
                <a:latin typeface="Arial-BoldItalicMT"/>
                <a:cs typeface="Arial-BoldItalicMT"/>
              </a:rPr>
              <a:t>vivo</a:t>
            </a:r>
            <a:endParaRPr sz="1149">
              <a:latin typeface="Arial-BoldItalicMT"/>
              <a:cs typeface="Arial-BoldItalicMT"/>
            </a:endParaRPr>
          </a:p>
        </p:txBody>
      </p: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19706" y="4013420"/>
            <a:ext cx="1474611" cy="98928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2329332" y="4007557"/>
            <a:ext cx="494056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-10" dirty="0">
                <a:latin typeface="Arial"/>
                <a:cs typeface="Arial"/>
              </a:rPr>
              <a:t>M</a:t>
            </a:r>
            <a:r>
              <a:rPr sz="599" spc="-5" dirty="0">
                <a:latin typeface="Arial"/>
                <a:cs typeface="Arial"/>
              </a:rPr>
              <a:t>odi</a:t>
            </a:r>
            <a:r>
              <a:rPr sz="599" spc="-10" dirty="0">
                <a:latin typeface="Arial"/>
                <a:cs typeface="Arial"/>
              </a:rPr>
              <a:t>f</a:t>
            </a:r>
            <a:r>
              <a:rPr sz="599" spc="-5" dirty="0">
                <a:latin typeface="Arial"/>
                <a:cs typeface="Arial"/>
              </a:rPr>
              <a:t>icad</a:t>
            </a:r>
            <a:r>
              <a:rPr sz="599" spc="10" dirty="0">
                <a:latin typeface="Arial"/>
                <a:cs typeface="Arial"/>
              </a:rPr>
              <a:t>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de</a:t>
            </a:r>
            <a:endParaRPr sz="5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472999" y="955092"/>
            <a:ext cx="2197565" cy="245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Propuesta</a:t>
            </a:r>
            <a:r>
              <a:rPr sz="1498" b="1" spc="-1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de</a:t>
            </a:r>
            <a:r>
              <a:rPr sz="1498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Arial"/>
                <a:cs typeface="Arial"/>
              </a:rPr>
              <a:t>enmienda</a:t>
            </a:r>
            <a:endParaRPr sz="1498" b="1" dirty="0">
              <a:solidFill>
                <a:srgbClr val="333399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04168" y="1399383"/>
            <a:ext cx="6130351" cy="837786"/>
          </a:xfrm>
          <a:prstGeom prst="rect">
            <a:avLst/>
          </a:prstGeom>
          <a:ln w="15481">
            <a:solidFill>
              <a:srgbClr val="000000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234668" indent="-186466">
              <a:spcBef>
                <a:spcPts val="170"/>
              </a:spcBef>
              <a:buChar char="•"/>
              <a:tabLst>
                <a:tab pos="234668" algn="l"/>
                <a:tab pos="235302" algn="l"/>
              </a:tabLst>
            </a:pPr>
            <a:r>
              <a:rPr sz="1049" spc="10" dirty="0">
                <a:latin typeface="Arial"/>
                <a:cs typeface="Arial"/>
              </a:rPr>
              <a:t>14/136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pacientes (10%)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con</a:t>
            </a:r>
            <a:r>
              <a:rPr sz="1049" spc="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LAL</a:t>
            </a:r>
            <a:r>
              <a:rPr sz="1049" spc="-3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de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precursores </a:t>
            </a:r>
            <a:r>
              <a:rPr sz="1049" spc="20" dirty="0">
                <a:latin typeface="Arial"/>
                <a:cs typeface="Arial"/>
              </a:rPr>
              <a:t>B</a:t>
            </a:r>
            <a:r>
              <a:rPr sz="1049" spc="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no</a:t>
            </a:r>
            <a:r>
              <a:rPr sz="1049" spc="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alcanzan</a:t>
            </a:r>
            <a:r>
              <a:rPr sz="1049" spc="10" dirty="0">
                <a:latin typeface="Arial"/>
                <a:cs typeface="Arial"/>
              </a:rPr>
              <a:t> la </a:t>
            </a:r>
            <a:r>
              <a:rPr sz="1049" spc="20" dirty="0">
                <a:latin typeface="Arial"/>
                <a:cs typeface="Arial"/>
              </a:rPr>
              <a:t>RC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con</a:t>
            </a:r>
            <a:r>
              <a:rPr sz="1049" spc="10" dirty="0">
                <a:latin typeface="Arial"/>
                <a:cs typeface="Arial"/>
              </a:rPr>
              <a:t> la induccion-1</a:t>
            </a:r>
            <a:endParaRPr sz="1049">
              <a:latin typeface="Arial"/>
              <a:cs typeface="Arial"/>
            </a:endParaRPr>
          </a:p>
          <a:p>
            <a:pPr marL="48836" marR="139532">
              <a:lnSpc>
                <a:spcPct val="103200"/>
              </a:lnSpc>
              <a:buChar char="•"/>
              <a:tabLst>
                <a:tab pos="234668" algn="l"/>
                <a:tab pos="235302" algn="l"/>
              </a:tabLst>
            </a:pPr>
            <a:r>
              <a:rPr sz="1049" spc="15" dirty="0">
                <a:latin typeface="Arial"/>
                <a:cs typeface="Arial"/>
              </a:rPr>
              <a:t>Segun </a:t>
            </a:r>
            <a:r>
              <a:rPr sz="1049" spc="10" dirty="0">
                <a:latin typeface="Arial"/>
                <a:cs typeface="Arial"/>
              </a:rPr>
              <a:t>el protocolo farmacoclínico </a:t>
            </a:r>
            <a:r>
              <a:rPr sz="1049" spc="15" dirty="0">
                <a:latin typeface="Arial"/>
                <a:cs typeface="Arial"/>
              </a:rPr>
              <a:t>y </a:t>
            </a:r>
            <a:r>
              <a:rPr sz="1049" spc="10" dirty="0">
                <a:latin typeface="Arial"/>
                <a:cs typeface="Arial"/>
              </a:rPr>
              <a:t>el acuerdo </a:t>
            </a:r>
            <a:r>
              <a:rPr sz="1049" spc="15" dirty="0">
                <a:latin typeface="Arial"/>
                <a:cs typeface="Arial"/>
              </a:rPr>
              <a:t>de </a:t>
            </a:r>
            <a:r>
              <a:rPr sz="1049" spc="10" dirty="0">
                <a:latin typeface="Arial"/>
                <a:cs typeface="Arial"/>
              </a:rPr>
              <a:t>financiación, estos pacientes podrian recibir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inotuzumab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ya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que</a:t>
            </a:r>
            <a:endParaRPr sz="1049">
              <a:latin typeface="Arial"/>
              <a:cs typeface="Arial"/>
            </a:endParaRPr>
          </a:p>
          <a:p>
            <a:pPr marL="624724" lvl="1" indent="-81817">
              <a:spcBef>
                <a:spcPts val="40"/>
              </a:spcBef>
              <a:buChar char="-"/>
              <a:tabLst>
                <a:tab pos="625359" algn="l"/>
              </a:tabLst>
            </a:pPr>
            <a:r>
              <a:rPr sz="1049" spc="5" dirty="0">
                <a:latin typeface="Arial"/>
                <a:cs typeface="Arial"/>
              </a:rPr>
              <a:t>Tienen</a:t>
            </a:r>
            <a:r>
              <a:rPr sz="1049" spc="-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edad&gt;</a:t>
            </a:r>
            <a:r>
              <a:rPr sz="1049" spc="-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18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años</a:t>
            </a:r>
            <a:endParaRPr sz="1049">
              <a:latin typeface="Arial"/>
              <a:cs typeface="Arial"/>
            </a:endParaRPr>
          </a:p>
          <a:p>
            <a:pPr marL="626627" lvl="1" indent="-83719">
              <a:spcBef>
                <a:spcPts val="40"/>
              </a:spcBef>
              <a:buChar char="-"/>
              <a:tabLst>
                <a:tab pos="627261" algn="l"/>
              </a:tabLst>
            </a:pPr>
            <a:r>
              <a:rPr sz="1049" spc="15" dirty="0">
                <a:latin typeface="Arial"/>
                <a:cs typeface="Arial"/>
              </a:rPr>
              <a:t>Son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candidatos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aloTPH,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por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protocolo</a:t>
            </a:r>
            <a:endParaRPr sz="10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55606" y="2370625"/>
            <a:ext cx="6351059" cy="1598229"/>
          </a:xfrm>
          <a:prstGeom prst="rect">
            <a:avLst/>
          </a:prstGeom>
          <a:ln w="15481">
            <a:solidFill>
              <a:srgbClr val="000000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48836">
              <a:spcBef>
                <a:spcPts val="140"/>
              </a:spcBef>
            </a:pPr>
            <a:r>
              <a:rPr sz="1298" b="1" spc="-5" dirty="0">
                <a:solidFill>
                  <a:srgbClr val="333399"/>
                </a:solidFill>
                <a:latin typeface="Arial"/>
                <a:cs typeface="Arial"/>
              </a:rPr>
              <a:t>Propuesta</a:t>
            </a:r>
            <a:endParaRPr sz="1298">
              <a:latin typeface="Arial"/>
              <a:cs typeface="Arial"/>
            </a:endParaRPr>
          </a:p>
          <a:p>
            <a:pPr marL="482021" indent="-186466">
              <a:spcBef>
                <a:spcPts val="35"/>
              </a:spcBef>
              <a:buFont typeface="Arial"/>
              <a:buChar char="•"/>
              <a:tabLst>
                <a:tab pos="482021" algn="l"/>
                <a:tab pos="482654" algn="l"/>
              </a:tabLst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Sustituir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 el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ciclo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 de FLAG-IDA</a:t>
            </a:r>
            <a:r>
              <a:rPr sz="949" b="1" spc="-2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por</a:t>
            </a:r>
            <a:r>
              <a:rPr sz="949" b="1" spc="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Inotuzumab </a:t>
            </a:r>
            <a:r>
              <a:rPr sz="949" spc="10" dirty="0">
                <a:latin typeface="Arial"/>
                <a:cs typeface="Arial"/>
              </a:rPr>
              <a:t>(1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o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2 ciclos) para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obtener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la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RC</a:t>
            </a:r>
            <a:r>
              <a:rPr sz="949" spc="10" dirty="0">
                <a:latin typeface="Arial"/>
                <a:cs typeface="Arial"/>
              </a:rPr>
              <a:t> y </a:t>
            </a:r>
            <a:r>
              <a:rPr sz="949" spc="5" dirty="0">
                <a:latin typeface="Arial"/>
                <a:cs typeface="Arial"/>
              </a:rPr>
              <a:t>proceder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al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alo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TPH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30"/>
              </a:spcBef>
              <a:buFont typeface="Arial"/>
              <a:buChar char="•"/>
            </a:pPr>
            <a:endParaRPr sz="1049">
              <a:latin typeface="Arial"/>
              <a:cs typeface="Arial"/>
            </a:endParaRPr>
          </a:p>
          <a:p>
            <a:pPr marL="482021" indent="-185832">
              <a:spcBef>
                <a:spcPts val="5"/>
              </a:spcBef>
              <a:buFont typeface="Arial"/>
              <a:buChar char="•"/>
              <a:tabLst>
                <a:tab pos="482021" algn="l"/>
                <a:tab pos="482654" algn="l"/>
              </a:tabLst>
            </a:pPr>
            <a:r>
              <a:rPr sz="949" b="1" spc="10" dirty="0">
                <a:latin typeface="Arial"/>
                <a:cs typeface="Arial"/>
              </a:rPr>
              <a:t>Primer</a:t>
            </a:r>
            <a:r>
              <a:rPr sz="949" b="1" spc="5" dirty="0">
                <a:latin typeface="Arial"/>
                <a:cs typeface="Arial"/>
              </a:rPr>
              <a:t> ciclo</a:t>
            </a:r>
            <a:r>
              <a:rPr sz="949" spc="5" dirty="0">
                <a:latin typeface="Arial"/>
                <a:cs typeface="Arial"/>
              </a:rPr>
              <a:t>: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1,8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mg/m</a:t>
            </a:r>
            <a:r>
              <a:rPr sz="974" spc="7" baseline="21367" dirty="0">
                <a:latin typeface="Arial"/>
                <a:cs typeface="Arial"/>
              </a:rPr>
              <a:t>2</a:t>
            </a:r>
            <a:r>
              <a:rPr sz="974" spc="135" baseline="21367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(3 </a:t>
            </a:r>
            <a:r>
              <a:rPr sz="949" spc="5" dirty="0">
                <a:latin typeface="Arial"/>
                <a:cs typeface="Arial"/>
              </a:rPr>
              <a:t>dosis,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días</a:t>
            </a:r>
            <a:r>
              <a:rPr sz="949" spc="10" dirty="0">
                <a:latin typeface="Arial"/>
                <a:cs typeface="Arial"/>
              </a:rPr>
              <a:t> 1 (0,8 </a:t>
            </a:r>
            <a:r>
              <a:rPr sz="949" spc="5" dirty="0">
                <a:latin typeface="Arial"/>
                <a:cs typeface="Arial"/>
              </a:rPr>
              <a:t>mg/m</a:t>
            </a:r>
            <a:r>
              <a:rPr sz="974" spc="7" baseline="21367" dirty="0">
                <a:latin typeface="Arial"/>
                <a:cs typeface="Arial"/>
              </a:rPr>
              <a:t>2</a:t>
            </a:r>
            <a:r>
              <a:rPr sz="949" spc="5" dirty="0">
                <a:latin typeface="Arial"/>
                <a:cs typeface="Arial"/>
              </a:rPr>
              <a:t>),</a:t>
            </a:r>
            <a:r>
              <a:rPr sz="949" spc="10" dirty="0">
                <a:latin typeface="Arial"/>
                <a:cs typeface="Arial"/>
              </a:rPr>
              <a:t> 8 </a:t>
            </a:r>
            <a:r>
              <a:rPr sz="949" spc="5" dirty="0">
                <a:latin typeface="Arial"/>
                <a:cs typeface="Arial"/>
              </a:rPr>
              <a:t>(0,5</a:t>
            </a:r>
            <a:r>
              <a:rPr sz="949" spc="10" dirty="0">
                <a:latin typeface="Arial"/>
                <a:cs typeface="Arial"/>
              </a:rPr>
              <a:t> 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49" spc="10" dirty="0">
                <a:latin typeface="Arial"/>
                <a:cs typeface="Arial"/>
              </a:rPr>
              <a:t>) y 15 (0,5 </a:t>
            </a:r>
            <a:r>
              <a:rPr sz="949" spc="5" dirty="0">
                <a:latin typeface="Arial"/>
                <a:cs typeface="Arial"/>
              </a:rPr>
              <a:t>mg/m</a:t>
            </a:r>
            <a:r>
              <a:rPr sz="974" spc="7" baseline="21367" dirty="0">
                <a:latin typeface="Arial"/>
                <a:cs typeface="Arial"/>
              </a:rPr>
              <a:t>2</a:t>
            </a:r>
            <a:r>
              <a:rPr sz="949" spc="5" dirty="0">
                <a:latin typeface="Arial"/>
                <a:cs typeface="Arial"/>
              </a:rPr>
              <a:t>))</a:t>
            </a:r>
            <a:endParaRPr sz="949">
              <a:latin typeface="Arial"/>
              <a:cs typeface="Arial"/>
            </a:endParaRPr>
          </a:p>
          <a:p>
            <a:pPr marL="468068"/>
            <a:r>
              <a:rPr sz="949" spc="5" dirty="0">
                <a:latin typeface="Arial"/>
                <a:cs typeface="Arial"/>
              </a:rPr>
              <a:t>Duración </a:t>
            </a:r>
            <a:r>
              <a:rPr sz="949" spc="10" dirty="0">
                <a:latin typeface="Arial"/>
                <a:cs typeface="Arial"/>
              </a:rPr>
              <a:t>de 3 semanas, </a:t>
            </a:r>
            <a:r>
              <a:rPr sz="949" spc="5" dirty="0">
                <a:latin typeface="Arial"/>
                <a:cs typeface="Arial"/>
              </a:rPr>
              <a:t>ampliable</a:t>
            </a:r>
            <a:r>
              <a:rPr sz="949" spc="10" dirty="0">
                <a:latin typeface="Arial"/>
                <a:cs typeface="Arial"/>
              </a:rPr>
              <a:t> a 4 semanas </a:t>
            </a:r>
            <a:r>
              <a:rPr sz="949" spc="5" dirty="0">
                <a:latin typeface="Arial"/>
                <a:cs typeface="Arial"/>
              </a:rPr>
              <a:t>si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RC</a:t>
            </a:r>
            <a:r>
              <a:rPr sz="949" spc="10" dirty="0">
                <a:latin typeface="Arial"/>
                <a:cs typeface="Arial"/>
              </a:rPr>
              <a:t> o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RCi y/o </a:t>
            </a:r>
            <a:r>
              <a:rPr sz="949" spc="5" dirty="0">
                <a:latin typeface="Arial"/>
                <a:cs typeface="Arial"/>
              </a:rPr>
              <a:t>para</a:t>
            </a:r>
            <a:r>
              <a:rPr sz="949" spc="10" dirty="0">
                <a:latin typeface="Arial"/>
                <a:cs typeface="Arial"/>
              </a:rPr>
              <a:t> recuperación de </a:t>
            </a:r>
            <a:r>
              <a:rPr sz="949" spc="5" dirty="0">
                <a:latin typeface="Arial"/>
                <a:cs typeface="Arial"/>
              </a:rPr>
              <a:t>la</a:t>
            </a:r>
            <a:r>
              <a:rPr sz="949" spc="10" dirty="0">
                <a:latin typeface="Arial"/>
                <a:cs typeface="Arial"/>
              </a:rPr>
              <a:t> toxicidad.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999">
              <a:latin typeface="Arial"/>
              <a:cs typeface="Arial"/>
            </a:endParaRPr>
          </a:p>
          <a:p>
            <a:pPr marL="482021" indent="-186466">
              <a:buFont typeface="Arial"/>
              <a:buChar char="•"/>
              <a:tabLst>
                <a:tab pos="482021" algn="l"/>
                <a:tab pos="482654" algn="l"/>
              </a:tabLst>
            </a:pPr>
            <a:r>
              <a:rPr sz="949" b="1" spc="10" dirty="0">
                <a:latin typeface="Arial"/>
                <a:cs typeface="Arial"/>
              </a:rPr>
              <a:t>Ciclos</a:t>
            </a:r>
            <a:r>
              <a:rPr sz="949" b="1" spc="-2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posteriores</a:t>
            </a:r>
            <a:r>
              <a:rPr sz="949" spc="5" dirty="0">
                <a:latin typeface="Arial"/>
                <a:cs typeface="Arial"/>
              </a:rPr>
              <a:t>:</a:t>
            </a:r>
            <a:endParaRPr sz="949">
              <a:latin typeface="Arial"/>
              <a:cs typeface="Arial"/>
            </a:endParaRPr>
          </a:p>
          <a:p>
            <a:pPr marL="482021" indent="-186466">
              <a:spcBef>
                <a:spcPts val="40"/>
              </a:spcBef>
              <a:buChar char="•"/>
              <a:tabLst>
                <a:tab pos="482021" algn="l"/>
                <a:tab pos="482654" algn="l"/>
              </a:tabLst>
            </a:pPr>
            <a:r>
              <a:rPr sz="949" spc="5" dirty="0">
                <a:latin typeface="Arial"/>
                <a:cs typeface="Arial"/>
              </a:rPr>
              <a:t>1,5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74" spc="127" baseline="21367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(3</a:t>
            </a:r>
            <a:r>
              <a:rPr sz="949" spc="5" dirty="0">
                <a:latin typeface="Arial"/>
                <a:cs typeface="Arial"/>
              </a:rPr>
              <a:t> dosis,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días </a:t>
            </a:r>
            <a:r>
              <a:rPr sz="949" spc="10" dirty="0">
                <a:latin typeface="Arial"/>
                <a:cs typeface="Arial"/>
              </a:rPr>
              <a:t>1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(0,5 </a:t>
            </a:r>
            <a:r>
              <a:rPr sz="949" spc="5" dirty="0">
                <a:latin typeface="Arial"/>
                <a:cs typeface="Arial"/>
              </a:rPr>
              <a:t>mg/m</a:t>
            </a:r>
            <a:r>
              <a:rPr sz="974" spc="7" baseline="21367" dirty="0">
                <a:latin typeface="Arial"/>
                <a:cs typeface="Arial"/>
              </a:rPr>
              <a:t>2</a:t>
            </a:r>
            <a:r>
              <a:rPr sz="949" spc="5" dirty="0">
                <a:latin typeface="Arial"/>
                <a:cs typeface="Arial"/>
              </a:rPr>
              <a:t>), </a:t>
            </a:r>
            <a:r>
              <a:rPr sz="949" spc="10" dirty="0">
                <a:latin typeface="Arial"/>
                <a:cs typeface="Arial"/>
              </a:rPr>
              <a:t>8 </a:t>
            </a:r>
            <a:r>
              <a:rPr sz="949" spc="5" dirty="0">
                <a:latin typeface="Arial"/>
                <a:cs typeface="Arial"/>
              </a:rPr>
              <a:t>(0,5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49" spc="10" dirty="0">
                <a:latin typeface="Arial"/>
                <a:cs typeface="Arial"/>
              </a:rPr>
              <a:t>)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y 15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(0,5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49" spc="10" dirty="0">
                <a:latin typeface="Arial"/>
                <a:cs typeface="Arial"/>
              </a:rPr>
              <a:t>) </a:t>
            </a:r>
            <a:r>
              <a:rPr sz="949" spc="5" dirty="0">
                <a:latin typeface="Arial"/>
                <a:cs typeface="Arial"/>
              </a:rPr>
              <a:t>si RC/RCi</a:t>
            </a:r>
            <a:endParaRPr sz="949">
              <a:latin typeface="Arial"/>
              <a:cs typeface="Arial"/>
            </a:endParaRPr>
          </a:p>
          <a:p>
            <a:pPr marL="482021" indent="-186466">
              <a:spcBef>
                <a:spcPts val="60"/>
              </a:spcBef>
              <a:buChar char="•"/>
              <a:tabLst>
                <a:tab pos="482021" algn="l"/>
                <a:tab pos="482654" algn="l"/>
              </a:tabLst>
            </a:pPr>
            <a:r>
              <a:rPr sz="949" spc="5" dirty="0">
                <a:latin typeface="Arial"/>
                <a:cs typeface="Arial"/>
              </a:rPr>
              <a:t>1,8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74" spc="127" baseline="21367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(3 </a:t>
            </a:r>
            <a:r>
              <a:rPr sz="949" spc="5" dirty="0">
                <a:latin typeface="Arial"/>
                <a:cs typeface="Arial"/>
              </a:rPr>
              <a:t>dosis, días </a:t>
            </a:r>
            <a:r>
              <a:rPr sz="949" spc="10" dirty="0">
                <a:latin typeface="Arial"/>
                <a:cs typeface="Arial"/>
              </a:rPr>
              <a:t>1 (0,8</a:t>
            </a:r>
            <a:r>
              <a:rPr sz="949" spc="5" dirty="0">
                <a:latin typeface="Arial"/>
                <a:cs typeface="Arial"/>
              </a:rPr>
              <a:t> mg/m</a:t>
            </a:r>
            <a:r>
              <a:rPr sz="974" spc="7" baseline="21367" dirty="0">
                <a:latin typeface="Arial"/>
                <a:cs typeface="Arial"/>
              </a:rPr>
              <a:t>2</a:t>
            </a:r>
            <a:r>
              <a:rPr sz="949" spc="5" dirty="0">
                <a:latin typeface="Arial"/>
                <a:cs typeface="Arial"/>
              </a:rPr>
              <a:t>), </a:t>
            </a:r>
            <a:r>
              <a:rPr sz="949" spc="10" dirty="0">
                <a:latin typeface="Arial"/>
                <a:cs typeface="Arial"/>
              </a:rPr>
              <a:t>8 </a:t>
            </a:r>
            <a:r>
              <a:rPr sz="949" spc="5" dirty="0">
                <a:latin typeface="Arial"/>
                <a:cs typeface="Arial"/>
              </a:rPr>
              <a:t>(0,5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49" spc="10" dirty="0">
                <a:latin typeface="Arial"/>
                <a:cs typeface="Arial"/>
              </a:rPr>
              <a:t>)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y 15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(0,5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mg/m</a:t>
            </a:r>
            <a:r>
              <a:rPr sz="974" spc="15" baseline="21367" dirty="0">
                <a:latin typeface="Arial"/>
                <a:cs typeface="Arial"/>
              </a:rPr>
              <a:t>2</a:t>
            </a:r>
            <a:r>
              <a:rPr sz="949" spc="10" dirty="0">
                <a:latin typeface="Arial"/>
                <a:cs typeface="Arial"/>
              </a:rPr>
              <a:t>) </a:t>
            </a:r>
            <a:r>
              <a:rPr sz="949" spc="5" dirty="0">
                <a:latin typeface="Arial"/>
                <a:cs typeface="Arial"/>
              </a:rPr>
              <a:t>si </a:t>
            </a:r>
            <a:r>
              <a:rPr sz="949" spc="10" dirty="0">
                <a:latin typeface="Arial"/>
                <a:cs typeface="Arial"/>
              </a:rPr>
              <a:t>no</a:t>
            </a:r>
            <a:r>
              <a:rPr sz="949" spc="5" dirty="0">
                <a:latin typeface="Arial"/>
                <a:cs typeface="Arial"/>
              </a:rPr>
              <a:t> RC/Rci</a:t>
            </a:r>
            <a:endParaRPr sz="949">
              <a:latin typeface="Arial"/>
              <a:cs typeface="Arial"/>
            </a:endParaRPr>
          </a:p>
          <a:p>
            <a:pPr marL="482021" indent="-186466">
              <a:buChar char="•"/>
              <a:tabLst>
                <a:tab pos="482021" algn="l"/>
                <a:tab pos="482654" algn="l"/>
              </a:tabLst>
            </a:pPr>
            <a:r>
              <a:rPr sz="949" spc="10" dirty="0">
                <a:latin typeface="Arial"/>
                <a:cs typeface="Arial"/>
              </a:rPr>
              <a:t>Duración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de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4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semanas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14600" y="1965325"/>
            <a:ext cx="3910835" cy="8187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1600"/>
              </a:lnSpc>
              <a:spcBef>
                <a:spcPts val="95"/>
              </a:spcBef>
            </a:pPr>
            <a:r>
              <a:rPr b="1" spc="5" dirty="0">
                <a:solidFill>
                  <a:schemeClr val="tx1"/>
                </a:solidFill>
                <a:latin typeface="Calibri"/>
              </a:rPr>
              <a:t>Hipótesis I : </a:t>
            </a:r>
            <a:r>
              <a:rPr spc="5" dirty="0">
                <a:solidFill>
                  <a:schemeClr val="tx1"/>
                </a:solidFill>
              </a:rPr>
              <a:t>nuevos </a:t>
            </a:r>
            <a:r>
              <a:rPr spc="10" dirty="0">
                <a:solidFill>
                  <a:schemeClr val="tx1"/>
                </a:solidFill>
              </a:rPr>
              <a:t>modelos </a:t>
            </a:r>
            <a:r>
              <a:rPr dirty="0">
                <a:solidFill>
                  <a:schemeClr val="tx1"/>
                </a:solidFill>
              </a:rPr>
              <a:t>completamente </a:t>
            </a:r>
            <a:r>
              <a:rPr spc="5" dirty="0">
                <a:solidFill>
                  <a:schemeClr val="tx1"/>
                </a:solidFill>
              </a:rPr>
              <a:t> humanizados </a:t>
            </a:r>
            <a:r>
              <a:rPr spc="10" dirty="0">
                <a:solidFill>
                  <a:schemeClr val="tx1"/>
                </a:solidFill>
              </a:rPr>
              <a:t>y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10" dirty="0">
                <a:solidFill>
                  <a:schemeClr val="tx1"/>
                </a:solidFill>
              </a:rPr>
              <a:t>en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dirty="0">
                <a:solidFill>
                  <a:schemeClr val="tx1"/>
                </a:solidFill>
              </a:rPr>
              <a:t>tres</a:t>
            </a:r>
            <a:r>
              <a:rPr spc="10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dimensiones </a:t>
            </a:r>
            <a:r>
              <a:rPr spc="10" dirty="0">
                <a:solidFill>
                  <a:schemeClr val="tx1"/>
                </a:solidFill>
              </a:rPr>
              <a:t>nos </a:t>
            </a:r>
            <a:r>
              <a:rPr dirty="0">
                <a:solidFill>
                  <a:schemeClr val="tx1"/>
                </a:solidFill>
              </a:rPr>
              <a:t>van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10" dirty="0">
                <a:solidFill>
                  <a:schemeClr val="tx1"/>
                </a:solidFill>
              </a:rPr>
              <a:t>a </a:t>
            </a:r>
            <a:r>
              <a:rPr spc="-335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permitir </a:t>
            </a:r>
            <a:r>
              <a:rPr dirty="0">
                <a:solidFill>
                  <a:schemeClr val="tx1"/>
                </a:solidFill>
              </a:rPr>
              <a:t>fenocopiar </a:t>
            </a:r>
            <a:r>
              <a:rPr spc="10" dirty="0">
                <a:solidFill>
                  <a:schemeClr val="tx1"/>
                </a:solidFill>
              </a:rPr>
              <a:t>de </a:t>
            </a:r>
            <a:r>
              <a:rPr dirty="0">
                <a:solidFill>
                  <a:schemeClr val="tx1"/>
                </a:solidFill>
              </a:rPr>
              <a:t>forma </a:t>
            </a:r>
            <a:r>
              <a:rPr spc="10" dirty="0">
                <a:solidFill>
                  <a:schemeClr val="tx1"/>
                </a:solidFill>
              </a:rPr>
              <a:t>más </a:t>
            </a:r>
            <a:r>
              <a:rPr spc="5" dirty="0">
                <a:solidFill>
                  <a:schemeClr val="tx1"/>
                </a:solidFill>
              </a:rPr>
              <a:t>precisa </a:t>
            </a:r>
            <a:r>
              <a:rPr spc="10" dirty="0">
                <a:solidFill>
                  <a:schemeClr val="tx1"/>
                </a:solidFill>
              </a:rPr>
              <a:t> </a:t>
            </a:r>
            <a:r>
              <a:rPr spc="-5" dirty="0">
                <a:solidFill>
                  <a:schemeClr val="tx1"/>
                </a:solidFill>
              </a:rPr>
              <a:t>diferentes</a:t>
            </a:r>
            <a:r>
              <a:rPr spc="15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tipos</a:t>
            </a:r>
            <a:r>
              <a:rPr spc="15" dirty="0">
                <a:solidFill>
                  <a:schemeClr val="tx1"/>
                </a:solidFill>
              </a:rPr>
              <a:t> </a:t>
            </a:r>
            <a:r>
              <a:rPr spc="10" dirty="0">
                <a:solidFill>
                  <a:schemeClr val="tx1"/>
                </a:solidFill>
              </a:rPr>
              <a:t>de </a:t>
            </a:r>
            <a:r>
              <a:rPr dirty="0">
                <a:solidFill>
                  <a:schemeClr val="tx1"/>
                </a:solidFill>
              </a:rPr>
              <a:t>cánceres</a:t>
            </a:r>
            <a:r>
              <a:rPr spc="15" dirty="0">
                <a:solidFill>
                  <a:schemeClr val="tx1"/>
                </a:solidFill>
              </a:rPr>
              <a:t> </a:t>
            </a:r>
            <a:r>
              <a:rPr dirty="0">
                <a:solidFill>
                  <a:schemeClr val="tx1"/>
                </a:solidFill>
              </a:rPr>
              <a:t>hematológicos.</a:t>
            </a:r>
          </a:p>
        </p:txBody>
      </p: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4461957" y="1713990"/>
            <a:ext cx="2533067" cy="2123996"/>
            <a:chOff x="4461822" y="1716103"/>
            <a:chExt cx="2536190" cy="212661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65867" y="1716103"/>
              <a:ext cx="2231951" cy="2126281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472534" y="1868918"/>
              <a:ext cx="1498600" cy="1937385"/>
            </a:xfrm>
            <a:custGeom>
              <a:avLst/>
              <a:gdLst/>
              <a:ahLst/>
              <a:cxnLst/>
              <a:rect l="l" t="t" r="r" b="b"/>
              <a:pathLst>
                <a:path w="1498600" h="1937385">
                  <a:moveTo>
                    <a:pt x="0" y="0"/>
                  </a:moveTo>
                  <a:lnTo>
                    <a:pt x="1498142" y="0"/>
                  </a:lnTo>
                  <a:lnTo>
                    <a:pt x="1498142" y="1936902"/>
                  </a:lnTo>
                  <a:lnTo>
                    <a:pt x="0" y="1936902"/>
                  </a:lnTo>
                  <a:lnTo>
                    <a:pt x="0" y="0"/>
                  </a:lnTo>
                  <a:close/>
                </a:path>
              </a:pathLst>
            </a:custGeom>
            <a:ln w="21424">
              <a:solidFill>
                <a:srgbClr val="FFD90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3915347" y="673353"/>
            <a:ext cx="1124468" cy="33359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998" b="1" spc="10" dirty="0">
                <a:solidFill>
                  <a:schemeClr val="tx1"/>
                </a:solidFill>
                <a:latin typeface="Arial"/>
                <a:cs typeface="Arial"/>
              </a:rPr>
              <a:t>Proposal</a:t>
            </a:r>
            <a:endParaRPr sz="199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060105" y="1383973"/>
            <a:ext cx="1423185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latin typeface="Arial"/>
                <a:cs typeface="Arial"/>
              </a:rPr>
              <a:t>Rigid</a:t>
            </a:r>
            <a:r>
              <a:rPr sz="1348" b="1" spc="-35" dirty="0">
                <a:latin typeface="Arial"/>
                <a:cs typeface="Arial"/>
              </a:rPr>
              <a:t> </a:t>
            </a:r>
            <a:r>
              <a:rPr sz="1348" b="1" dirty="0">
                <a:latin typeface="Arial"/>
                <a:cs typeface="Arial"/>
              </a:rPr>
              <a:t>3D</a:t>
            </a:r>
            <a:r>
              <a:rPr sz="1348" b="1" spc="-25" dirty="0">
                <a:latin typeface="Arial"/>
                <a:cs typeface="Arial"/>
              </a:rPr>
              <a:t> </a:t>
            </a:r>
            <a:r>
              <a:rPr sz="1348" b="1" spc="-5" dirty="0">
                <a:latin typeface="Arial"/>
                <a:cs typeface="Arial"/>
              </a:rPr>
              <a:t>scaffold</a:t>
            </a:r>
            <a:endParaRPr sz="1348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96734" y="1664797"/>
            <a:ext cx="1329321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latin typeface="Arial"/>
                <a:cs typeface="Arial"/>
              </a:rPr>
              <a:t>Soft</a:t>
            </a:r>
            <a:r>
              <a:rPr sz="1348" b="1" spc="-35" dirty="0">
                <a:latin typeface="Arial"/>
                <a:cs typeface="Arial"/>
              </a:rPr>
              <a:t> </a:t>
            </a:r>
            <a:r>
              <a:rPr sz="1348" b="1" dirty="0">
                <a:latin typeface="Arial"/>
                <a:cs typeface="Arial"/>
              </a:rPr>
              <a:t>3D</a:t>
            </a:r>
            <a:r>
              <a:rPr sz="1348" b="1" spc="-30" dirty="0">
                <a:latin typeface="Arial"/>
                <a:cs typeface="Arial"/>
              </a:rPr>
              <a:t> </a:t>
            </a:r>
            <a:r>
              <a:rPr sz="1348" b="1" spc="-5" dirty="0">
                <a:latin typeface="Arial"/>
                <a:cs typeface="Arial"/>
              </a:rPr>
              <a:t>scaffold</a:t>
            </a:r>
            <a:endParaRPr sz="1348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364489" y="1941601"/>
            <a:ext cx="1773908" cy="1456164"/>
            <a:chOff x="2361767" y="1943995"/>
            <a:chExt cx="1776095" cy="145796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1767" y="1943995"/>
              <a:ext cx="1775702" cy="145752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83166" y="2232456"/>
              <a:ext cx="197142" cy="5975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883176" y="2232458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82086" y="2245766"/>
              <a:ext cx="83527" cy="33540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82089" y="2245767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19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61640" y="2697683"/>
              <a:ext cx="197129" cy="5974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761631" y="2697689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60535" y="2711005"/>
              <a:ext cx="83540" cy="3351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860545" y="2710997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19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20949" y="2409939"/>
              <a:ext cx="197142" cy="5974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620957" y="2409940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19870" y="2423248"/>
              <a:ext cx="83515" cy="3352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719870" y="2423248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19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50806" y="2548407"/>
              <a:ext cx="197129" cy="5974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150805" y="2548406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49713" y="2561716"/>
              <a:ext cx="83527" cy="3351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249719" y="2561714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20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41268" y="2310155"/>
              <a:ext cx="197129" cy="5974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3341263" y="2310149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440175" y="2323452"/>
              <a:ext cx="83515" cy="3354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440175" y="2323458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20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95967" y="2586278"/>
              <a:ext cx="197129" cy="59728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495972" y="2586273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94887" y="2599575"/>
              <a:ext cx="83527" cy="33528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3594884" y="2599582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20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094342" y="3013646"/>
              <a:ext cx="197142" cy="59740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094347" y="3013645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93249" y="3026943"/>
              <a:ext cx="83540" cy="3354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193260" y="3026952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20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591864" y="2444229"/>
              <a:ext cx="172008" cy="67703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3591871" y="2444224"/>
              <a:ext cx="172085" cy="67945"/>
            </a:xfrm>
            <a:custGeom>
              <a:avLst/>
              <a:gdLst/>
              <a:ahLst/>
              <a:cxnLst/>
              <a:rect l="l" t="t" r="r" b="b"/>
              <a:pathLst>
                <a:path w="172085" h="67944">
                  <a:moveTo>
                    <a:pt x="0" y="33858"/>
                  </a:moveTo>
                  <a:lnTo>
                    <a:pt x="6758" y="20681"/>
                  </a:lnTo>
                  <a:lnTo>
                    <a:pt x="25190" y="9918"/>
                  </a:lnTo>
                  <a:lnTo>
                    <a:pt x="52527" y="2661"/>
                  </a:lnTo>
                  <a:lnTo>
                    <a:pt x="86004" y="0"/>
                  </a:lnTo>
                  <a:lnTo>
                    <a:pt x="119478" y="2661"/>
                  </a:lnTo>
                  <a:lnTo>
                    <a:pt x="146811" y="9918"/>
                  </a:lnTo>
                  <a:lnTo>
                    <a:pt x="165239" y="20681"/>
                  </a:lnTo>
                  <a:lnTo>
                    <a:pt x="171996" y="33858"/>
                  </a:lnTo>
                  <a:lnTo>
                    <a:pt x="165239" y="47035"/>
                  </a:lnTo>
                  <a:lnTo>
                    <a:pt x="146812" y="57797"/>
                  </a:lnTo>
                  <a:lnTo>
                    <a:pt x="119478" y="65054"/>
                  </a:lnTo>
                  <a:lnTo>
                    <a:pt x="86004" y="67716"/>
                  </a:lnTo>
                  <a:lnTo>
                    <a:pt x="52527" y="65054"/>
                  </a:lnTo>
                  <a:lnTo>
                    <a:pt x="25190" y="57797"/>
                  </a:lnTo>
                  <a:lnTo>
                    <a:pt x="6758" y="47035"/>
                  </a:lnTo>
                  <a:lnTo>
                    <a:pt x="0" y="33858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78174" y="2459316"/>
              <a:ext cx="72872" cy="3799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678175" y="2459311"/>
              <a:ext cx="73025" cy="38100"/>
            </a:xfrm>
            <a:custGeom>
              <a:avLst/>
              <a:gdLst/>
              <a:ahLst/>
              <a:cxnLst/>
              <a:rect l="l" t="t" r="r" b="b"/>
              <a:pathLst>
                <a:path w="73025" h="38100">
                  <a:moveTo>
                    <a:pt x="0" y="18999"/>
                  </a:moveTo>
                  <a:lnTo>
                    <a:pt x="2864" y="11605"/>
                  </a:lnTo>
                  <a:lnTo>
                    <a:pt x="10674" y="5565"/>
                  </a:lnTo>
                  <a:lnTo>
                    <a:pt x="22256" y="1493"/>
                  </a:lnTo>
                  <a:lnTo>
                    <a:pt x="36436" y="0"/>
                  </a:lnTo>
                  <a:lnTo>
                    <a:pt x="50621" y="1493"/>
                  </a:lnTo>
                  <a:lnTo>
                    <a:pt x="62203" y="5565"/>
                  </a:lnTo>
                  <a:lnTo>
                    <a:pt x="70010" y="11605"/>
                  </a:lnTo>
                  <a:lnTo>
                    <a:pt x="72872" y="18999"/>
                  </a:lnTo>
                  <a:lnTo>
                    <a:pt x="70010" y="26393"/>
                  </a:lnTo>
                  <a:lnTo>
                    <a:pt x="62203" y="32432"/>
                  </a:lnTo>
                  <a:lnTo>
                    <a:pt x="50621" y="36504"/>
                  </a:lnTo>
                  <a:lnTo>
                    <a:pt x="36436" y="37998"/>
                  </a:lnTo>
                  <a:lnTo>
                    <a:pt x="22256" y="36504"/>
                  </a:lnTo>
                  <a:lnTo>
                    <a:pt x="10674" y="32432"/>
                  </a:lnTo>
                  <a:lnTo>
                    <a:pt x="2864" y="26393"/>
                  </a:lnTo>
                  <a:lnTo>
                    <a:pt x="0" y="18999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" name="object 4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83368" y="2887344"/>
              <a:ext cx="197142" cy="5974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3383370" y="2887347"/>
              <a:ext cx="197485" cy="60325"/>
            </a:xfrm>
            <a:custGeom>
              <a:avLst/>
              <a:gdLst/>
              <a:ahLst/>
              <a:cxnLst/>
              <a:rect l="l" t="t" r="r" b="b"/>
              <a:pathLst>
                <a:path w="197485" h="60325">
                  <a:moveTo>
                    <a:pt x="0" y="29870"/>
                  </a:moveTo>
                  <a:lnTo>
                    <a:pt x="7746" y="18243"/>
                  </a:lnTo>
                  <a:lnTo>
                    <a:pt x="28870" y="8748"/>
                  </a:lnTo>
                  <a:lnTo>
                    <a:pt x="60200" y="2347"/>
                  </a:lnTo>
                  <a:lnTo>
                    <a:pt x="98564" y="0"/>
                  </a:lnTo>
                  <a:lnTo>
                    <a:pt x="136934" y="2347"/>
                  </a:lnTo>
                  <a:lnTo>
                    <a:pt x="168263" y="8748"/>
                  </a:lnTo>
                  <a:lnTo>
                    <a:pt x="189384" y="18243"/>
                  </a:lnTo>
                  <a:lnTo>
                    <a:pt x="197129" y="29870"/>
                  </a:lnTo>
                  <a:lnTo>
                    <a:pt x="189384" y="41497"/>
                  </a:lnTo>
                  <a:lnTo>
                    <a:pt x="168263" y="50992"/>
                  </a:lnTo>
                  <a:lnTo>
                    <a:pt x="136934" y="57393"/>
                  </a:lnTo>
                  <a:lnTo>
                    <a:pt x="98564" y="59740"/>
                  </a:lnTo>
                  <a:lnTo>
                    <a:pt x="60200" y="57393"/>
                  </a:lnTo>
                  <a:lnTo>
                    <a:pt x="28870" y="50992"/>
                  </a:lnTo>
                  <a:lnTo>
                    <a:pt x="7746" y="41497"/>
                  </a:lnTo>
                  <a:lnTo>
                    <a:pt x="0" y="29870"/>
                  </a:lnTo>
                  <a:close/>
                </a:path>
              </a:pathLst>
            </a:custGeom>
            <a:ln w="535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482289" y="2900654"/>
              <a:ext cx="83515" cy="33528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3482284" y="2900655"/>
              <a:ext cx="83820" cy="33655"/>
            </a:xfrm>
            <a:custGeom>
              <a:avLst/>
              <a:gdLst/>
              <a:ahLst/>
              <a:cxnLst/>
              <a:rect l="l" t="t" r="r" b="b"/>
              <a:pathLst>
                <a:path w="83820" h="33655">
                  <a:moveTo>
                    <a:pt x="0" y="16763"/>
                  </a:moveTo>
                  <a:lnTo>
                    <a:pt x="3281" y="10238"/>
                  </a:lnTo>
                  <a:lnTo>
                    <a:pt x="12230" y="4910"/>
                  </a:lnTo>
                  <a:lnTo>
                    <a:pt x="25503" y="1317"/>
                  </a:lnTo>
                  <a:lnTo>
                    <a:pt x="41757" y="0"/>
                  </a:lnTo>
                  <a:lnTo>
                    <a:pt x="58013" y="1317"/>
                  </a:lnTo>
                  <a:lnTo>
                    <a:pt x="71291" y="4910"/>
                  </a:lnTo>
                  <a:lnTo>
                    <a:pt x="80244" y="10238"/>
                  </a:lnTo>
                  <a:lnTo>
                    <a:pt x="83527" y="16763"/>
                  </a:lnTo>
                  <a:lnTo>
                    <a:pt x="80244" y="23289"/>
                  </a:lnTo>
                  <a:lnTo>
                    <a:pt x="71291" y="28617"/>
                  </a:lnTo>
                  <a:lnTo>
                    <a:pt x="58013" y="32210"/>
                  </a:lnTo>
                  <a:lnTo>
                    <a:pt x="41757" y="33527"/>
                  </a:lnTo>
                  <a:lnTo>
                    <a:pt x="25503" y="32210"/>
                  </a:lnTo>
                  <a:lnTo>
                    <a:pt x="12230" y="28617"/>
                  </a:lnTo>
                  <a:lnTo>
                    <a:pt x="3281" y="23289"/>
                  </a:lnTo>
                  <a:lnTo>
                    <a:pt x="0" y="16763"/>
                  </a:lnTo>
                  <a:close/>
                </a:path>
              </a:pathLst>
            </a:custGeom>
            <a:ln w="5359">
              <a:solidFill>
                <a:srgbClr val="44546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7" name="object 47"/>
          <p:cNvSpPr/>
          <p:nvPr/>
        </p:nvSpPr>
        <p:spPr>
          <a:xfrm>
            <a:off x="5166326" y="979127"/>
            <a:ext cx="589189" cy="343112"/>
          </a:xfrm>
          <a:custGeom>
            <a:avLst/>
            <a:gdLst/>
            <a:ahLst/>
            <a:cxnLst/>
            <a:rect l="l" t="t" r="r" b="b"/>
            <a:pathLst>
              <a:path w="589914" h="343534">
                <a:moveTo>
                  <a:pt x="497934" y="309946"/>
                </a:moveTo>
                <a:lnTo>
                  <a:pt x="482092" y="337921"/>
                </a:lnTo>
                <a:lnTo>
                  <a:pt x="589775" y="343484"/>
                </a:lnTo>
                <a:lnTo>
                  <a:pt x="572553" y="317868"/>
                </a:lnTo>
                <a:lnTo>
                  <a:pt x="511924" y="317868"/>
                </a:lnTo>
                <a:lnTo>
                  <a:pt x="497934" y="309946"/>
                </a:lnTo>
                <a:close/>
              </a:path>
              <a:path w="589914" h="343534">
                <a:moveTo>
                  <a:pt x="513776" y="281970"/>
                </a:moveTo>
                <a:lnTo>
                  <a:pt x="497934" y="309946"/>
                </a:lnTo>
                <a:lnTo>
                  <a:pt x="511924" y="317868"/>
                </a:lnTo>
                <a:lnTo>
                  <a:pt x="527761" y="289890"/>
                </a:lnTo>
                <a:lnTo>
                  <a:pt x="513776" y="281970"/>
                </a:lnTo>
                <a:close/>
              </a:path>
              <a:path w="589914" h="343534">
                <a:moveTo>
                  <a:pt x="529615" y="254000"/>
                </a:moveTo>
                <a:lnTo>
                  <a:pt x="513776" y="281970"/>
                </a:lnTo>
                <a:lnTo>
                  <a:pt x="527761" y="289890"/>
                </a:lnTo>
                <a:lnTo>
                  <a:pt x="511924" y="317868"/>
                </a:lnTo>
                <a:lnTo>
                  <a:pt x="572553" y="317868"/>
                </a:lnTo>
                <a:lnTo>
                  <a:pt x="529615" y="254000"/>
                </a:lnTo>
                <a:close/>
              </a:path>
              <a:path w="589914" h="343534">
                <a:moveTo>
                  <a:pt x="15836" y="0"/>
                </a:moveTo>
                <a:lnTo>
                  <a:pt x="0" y="27978"/>
                </a:lnTo>
                <a:lnTo>
                  <a:pt x="497934" y="309946"/>
                </a:lnTo>
                <a:lnTo>
                  <a:pt x="513776" y="281970"/>
                </a:lnTo>
                <a:lnTo>
                  <a:pt x="15836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8" name="object 48"/>
          <p:cNvSpPr/>
          <p:nvPr/>
        </p:nvSpPr>
        <p:spPr>
          <a:xfrm>
            <a:off x="3334770" y="988236"/>
            <a:ext cx="471224" cy="668466"/>
          </a:xfrm>
          <a:custGeom>
            <a:avLst/>
            <a:gdLst/>
            <a:ahLst/>
            <a:cxnLst/>
            <a:rect l="l" t="t" r="r" b="b"/>
            <a:pathLst>
              <a:path w="471804" h="669289">
                <a:moveTo>
                  <a:pt x="15417" y="561975"/>
                </a:moveTo>
                <a:lnTo>
                  <a:pt x="0" y="668693"/>
                </a:lnTo>
                <a:lnTo>
                  <a:pt x="94614" y="616991"/>
                </a:lnTo>
                <a:lnTo>
                  <a:pt x="87210" y="611847"/>
                </a:lnTo>
                <a:lnTo>
                  <a:pt x="59042" y="611847"/>
                </a:lnTo>
                <a:lnTo>
                  <a:pt x="32638" y="593509"/>
                </a:lnTo>
                <a:lnTo>
                  <a:pt x="41808" y="580308"/>
                </a:lnTo>
                <a:lnTo>
                  <a:pt x="15417" y="561975"/>
                </a:lnTo>
                <a:close/>
              </a:path>
              <a:path w="471804" h="669289">
                <a:moveTo>
                  <a:pt x="41808" y="580308"/>
                </a:moveTo>
                <a:lnTo>
                  <a:pt x="32638" y="593509"/>
                </a:lnTo>
                <a:lnTo>
                  <a:pt x="59042" y="611847"/>
                </a:lnTo>
                <a:lnTo>
                  <a:pt x="68210" y="598648"/>
                </a:lnTo>
                <a:lnTo>
                  <a:pt x="41808" y="580308"/>
                </a:lnTo>
                <a:close/>
              </a:path>
              <a:path w="471804" h="669289">
                <a:moveTo>
                  <a:pt x="68210" y="598648"/>
                </a:moveTo>
                <a:lnTo>
                  <a:pt x="59042" y="611847"/>
                </a:lnTo>
                <a:lnTo>
                  <a:pt x="87210" y="611847"/>
                </a:lnTo>
                <a:lnTo>
                  <a:pt x="68210" y="598648"/>
                </a:lnTo>
                <a:close/>
              </a:path>
              <a:path w="471804" h="669289">
                <a:moveTo>
                  <a:pt x="444906" y="0"/>
                </a:moveTo>
                <a:lnTo>
                  <a:pt x="41808" y="580308"/>
                </a:lnTo>
                <a:lnTo>
                  <a:pt x="68210" y="598648"/>
                </a:lnTo>
                <a:lnTo>
                  <a:pt x="471309" y="18338"/>
                </a:lnTo>
                <a:lnTo>
                  <a:pt x="444906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4754234" y="3796655"/>
            <a:ext cx="1146666" cy="43634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spcBef>
                <a:spcPts val="100"/>
              </a:spcBef>
            </a:pPr>
            <a:r>
              <a:rPr sz="1348" b="1" spc="-5" dirty="0">
                <a:latin typeface="Calibri"/>
                <a:cs typeface="Calibri"/>
              </a:rPr>
              <a:t>Bionic</a:t>
            </a:r>
            <a:r>
              <a:rPr sz="1348" b="1" spc="-45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matrix</a:t>
            </a:r>
            <a:r>
              <a:rPr sz="1348" b="1" spc="-45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of </a:t>
            </a:r>
            <a:r>
              <a:rPr sz="1348" b="1" spc="-290" dirty="0">
                <a:latin typeface="Calibri"/>
                <a:cs typeface="Calibri"/>
              </a:rPr>
              <a:t> </a:t>
            </a:r>
            <a:r>
              <a:rPr sz="1348" b="1" spc="-10" dirty="0">
                <a:latin typeface="Calibri"/>
                <a:cs typeface="Calibri"/>
              </a:rPr>
              <a:t>leukemic</a:t>
            </a:r>
            <a:r>
              <a:rPr sz="1348" b="1" spc="-35" dirty="0">
                <a:latin typeface="Calibri"/>
                <a:cs typeface="Calibri"/>
              </a:rPr>
              <a:t> </a:t>
            </a:r>
            <a:r>
              <a:rPr sz="1348" b="1" spc="-5" dirty="0">
                <a:latin typeface="Calibri"/>
                <a:cs typeface="Calibri"/>
              </a:rPr>
              <a:t>niche</a:t>
            </a:r>
            <a:endParaRPr sz="13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62179" y="2018750"/>
            <a:ext cx="1459787" cy="1022690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0624" y="1970049"/>
            <a:ext cx="1174627" cy="117462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361413" y="1688196"/>
            <a:ext cx="1111150" cy="247583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303800" marR="5074" indent="-291749">
              <a:spcBef>
                <a:spcPts val="135"/>
              </a:spcBef>
            </a:pPr>
            <a:r>
              <a:rPr sz="749" b="1" dirty="0">
                <a:latin typeface="Arial"/>
                <a:cs typeface="Arial"/>
              </a:rPr>
              <a:t>Impresora</a:t>
            </a:r>
            <a:r>
              <a:rPr sz="749" b="1" spc="-40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3D</a:t>
            </a:r>
            <a:r>
              <a:rPr sz="749" b="1" spc="-3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bioplotter </a:t>
            </a:r>
            <a:r>
              <a:rPr sz="749" b="1" spc="-19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envisiontec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37855" y="1261541"/>
            <a:ext cx="910103" cy="19327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149" b="1" spc="25" dirty="0">
                <a:latin typeface="Arial"/>
                <a:cs typeface="Arial"/>
              </a:rPr>
              <a:t>M</a:t>
            </a:r>
            <a:r>
              <a:rPr sz="1149" b="1" spc="10" dirty="0">
                <a:latin typeface="Arial"/>
                <a:cs typeface="Arial"/>
              </a:rPr>
              <a:t>e</a:t>
            </a:r>
            <a:r>
              <a:rPr sz="1149" b="1" spc="15" dirty="0">
                <a:latin typeface="Arial"/>
                <a:cs typeface="Arial"/>
              </a:rPr>
              <a:t>todología</a:t>
            </a:r>
            <a:endParaRPr sz="11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43125" y="3188203"/>
            <a:ext cx="2599660" cy="573967"/>
          </a:xfrm>
          <a:prstGeom prst="rect">
            <a:avLst/>
          </a:prstGeom>
        </p:spPr>
        <p:txBody>
          <a:bodyPr vert="horz" wrap="square" lIns="0" tIns="53274" rIns="0" bIns="0" rtlCol="0">
            <a:spAutoFit/>
          </a:bodyPr>
          <a:lstStyle/>
          <a:p>
            <a:pPr marL="12685">
              <a:spcBef>
                <a:spcPts val="419"/>
              </a:spcBef>
            </a:pPr>
            <a:r>
              <a:rPr sz="749" b="1" dirty="0">
                <a:latin typeface="Arial"/>
                <a:cs typeface="Arial"/>
              </a:rPr>
              <a:t>Bionización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del</a:t>
            </a:r>
            <a:r>
              <a:rPr sz="749" b="1" spc="-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andamio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spc="10" dirty="0">
                <a:latin typeface="Arial"/>
                <a:cs typeface="Arial"/>
              </a:rPr>
              <a:t>3D</a:t>
            </a:r>
            <a:endParaRPr sz="749">
              <a:latin typeface="Arial"/>
              <a:cs typeface="Arial"/>
            </a:endParaRPr>
          </a:p>
          <a:p>
            <a:pPr marL="12685">
              <a:spcBef>
                <a:spcPts val="330"/>
              </a:spcBef>
            </a:pPr>
            <a:r>
              <a:rPr sz="749" dirty="0">
                <a:latin typeface="Arial"/>
                <a:cs typeface="Arial"/>
              </a:rPr>
              <a:t>Líneas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celulares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humanas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:</a:t>
            </a:r>
            <a:r>
              <a:rPr sz="749" spc="5" dirty="0">
                <a:latin typeface="Arial"/>
                <a:cs typeface="Arial"/>
              </a:rPr>
              <a:t> hMSC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(HS27A),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HUVEC, HL-60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5" dirty="0">
                <a:latin typeface="Arial"/>
                <a:cs typeface="Arial"/>
              </a:rPr>
              <a:t>B</a:t>
            </a:r>
            <a:r>
              <a:rPr sz="749" spc="-5" dirty="0">
                <a:latin typeface="Arial"/>
                <a:cs typeface="Arial"/>
              </a:rPr>
              <a:t>l</a:t>
            </a:r>
            <a:r>
              <a:rPr sz="749" dirty="0">
                <a:latin typeface="Arial"/>
                <a:cs typeface="Arial"/>
              </a:rPr>
              <a:t>asto</a:t>
            </a:r>
            <a:r>
              <a:rPr sz="749" spc="15" dirty="0">
                <a:latin typeface="Arial"/>
                <a:cs typeface="Arial"/>
              </a:rPr>
              <a:t>s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</a:t>
            </a:r>
            <a:r>
              <a:rPr sz="749" spc="20" dirty="0">
                <a:latin typeface="Arial"/>
                <a:cs typeface="Arial"/>
              </a:rPr>
              <a:t>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pac</a:t>
            </a:r>
            <a:r>
              <a:rPr sz="749" spc="-5" dirty="0">
                <a:latin typeface="Arial"/>
                <a:cs typeface="Arial"/>
              </a:rPr>
              <a:t>i</a:t>
            </a:r>
            <a:r>
              <a:rPr sz="749" dirty="0">
                <a:latin typeface="Arial"/>
                <a:cs typeface="Arial"/>
              </a:rPr>
              <a:t>ent</a:t>
            </a:r>
            <a:r>
              <a:rPr sz="749" spc="20" dirty="0">
                <a:latin typeface="Arial"/>
                <a:cs typeface="Arial"/>
              </a:rPr>
              <a:t>e</a:t>
            </a:r>
            <a:r>
              <a:rPr sz="749" spc="-6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AM</a:t>
            </a:r>
            <a:r>
              <a:rPr sz="749" spc="-5" dirty="0">
                <a:latin typeface="Arial"/>
                <a:cs typeface="Arial"/>
              </a:rPr>
              <a:t>L37.</a:t>
            </a:r>
            <a:endParaRPr sz="7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056350" y="2064877"/>
            <a:ext cx="1782787" cy="7223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dirty="0">
                <a:latin typeface="Arial"/>
                <a:cs typeface="Arial"/>
              </a:rPr>
              <a:t>Biomateriales: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799">
              <a:latin typeface="Arial"/>
              <a:cs typeface="Arial"/>
            </a:endParaRPr>
          </a:p>
          <a:p>
            <a:pPr marL="156657" marR="5074" indent="-144606">
              <a:buAutoNum type="arabicParenR"/>
              <a:tabLst>
                <a:tab pos="157291" algn="l"/>
              </a:tabLst>
            </a:pPr>
            <a:r>
              <a:rPr sz="749" spc="5" dirty="0">
                <a:latin typeface="Arial"/>
                <a:cs typeface="Arial"/>
              </a:rPr>
              <a:t>Pasta </a:t>
            </a:r>
            <a:r>
              <a:rPr sz="749" dirty="0">
                <a:latin typeface="Arial"/>
                <a:cs typeface="Arial"/>
              </a:rPr>
              <a:t>cerámica </a:t>
            </a:r>
            <a:r>
              <a:rPr sz="749" spc="10" dirty="0">
                <a:latin typeface="Arial"/>
                <a:cs typeface="Arial"/>
              </a:rPr>
              <a:t>de </a:t>
            </a:r>
            <a:r>
              <a:rPr sz="749" dirty="0">
                <a:latin typeface="Arial"/>
                <a:cs typeface="Arial"/>
              </a:rPr>
              <a:t>vidrio mesoporoso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bioactivo.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40"/>
              </a:spcBef>
              <a:buFont typeface="Arial"/>
              <a:buAutoNum type="arabicParenR"/>
            </a:pPr>
            <a:endParaRPr sz="749">
              <a:latin typeface="Arial"/>
              <a:cs typeface="Arial"/>
            </a:endParaRPr>
          </a:p>
          <a:p>
            <a:pPr marL="124945" indent="-112894">
              <a:buAutoNum type="arabicParenR"/>
              <a:tabLst>
                <a:tab pos="125579" algn="l"/>
              </a:tabLst>
            </a:pPr>
            <a:r>
              <a:rPr sz="749" spc="-5" dirty="0">
                <a:latin typeface="Arial"/>
                <a:cs typeface="Arial"/>
              </a:rPr>
              <a:t>Hidrogel</a:t>
            </a:r>
            <a:endParaRPr sz="7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65706" y="1703607"/>
            <a:ext cx="952594" cy="247583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83929" marR="5074" indent="-171878">
              <a:spcBef>
                <a:spcPts val="135"/>
              </a:spcBef>
            </a:pPr>
            <a:r>
              <a:rPr sz="749" b="1" dirty="0">
                <a:latin typeface="Arial"/>
                <a:cs typeface="Arial"/>
              </a:rPr>
              <a:t>Prototipado Rápido: </a:t>
            </a:r>
            <a:r>
              <a:rPr sz="749" b="1" spc="-19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Robocasting</a:t>
            </a:r>
            <a:endParaRPr sz="749">
              <a:latin typeface="Arial"/>
              <a:cs typeface="Arial"/>
            </a:endParaRPr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418360" y="802973"/>
            <a:ext cx="492317" cy="452271"/>
          </a:xfrm>
          <a:prstGeom prst="rect">
            <a:avLst/>
          </a:prstGeom>
        </p:spPr>
      </p:pic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00879" y="707113"/>
            <a:ext cx="4966576" cy="3603206"/>
          </a:xfrm>
          <a:prstGeom prst="rect">
            <a:avLst/>
          </a:prstGeom>
        </p:spPr>
      </p:pic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17600" y="1479491"/>
            <a:ext cx="1367792" cy="105668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581982" y="2415370"/>
            <a:ext cx="154115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200" u="sng" spc="-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endParaRPr sz="200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44044" y="1479491"/>
            <a:ext cx="1326441" cy="105668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974539" y="2399959"/>
            <a:ext cx="153481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200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endParaRPr sz="200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29138" y="1479491"/>
            <a:ext cx="1340864" cy="105668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377619" y="2406808"/>
            <a:ext cx="153481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</a:t>
            </a:r>
            <a:r>
              <a:rPr sz="200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endParaRPr sz="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89840" y="1522671"/>
            <a:ext cx="69637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5" dirty="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sz="999" spc="5" dirty="0">
                <a:solidFill>
                  <a:srgbClr val="FF0000"/>
                </a:solidFill>
                <a:latin typeface="Arial"/>
                <a:cs typeface="Arial"/>
              </a:rPr>
              <a:t>ALOIDINA</a:t>
            </a:r>
            <a:endParaRPr sz="99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326193" y="1521002"/>
            <a:ext cx="32535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0033CC"/>
                </a:solidFill>
                <a:latin typeface="Arial"/>
                <a:cs typeface="Arial"/>
              </a:rPr>
              <a:t>D</a:t>
            </a:r>
            <a:r>
              <a:rPr sz="999" dirty="0">
                <a:solidFill>
                  <a:srgbClr val="0033CC"/>
                </a:solidFill>
                <a:latin typeface="Arial"/>
                <a:cs typeface="Arial"/>
              </a:rPr>
              <a:t>API</a:t>
            </a:r>
            <a:endParaRPr sz="99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07663" y="1514195"/>
            <a:ext cx="40970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solidFill>
                  <a:srgbClr val="FF0000"/>
                </a:solidFill>
                <a:latin typeface="Calibri"/>
                <a:cs typeface="Calibri"/>
              </a:rPr>
              <a:t>ME</a:t>
            </a:r>
            <a:r>
              <a:rPr sz="999" spc="-10" dirty="0">
                <a:solidFill>
                  <a:srgbClr val="0033CC"/>
                </a:solidFill>
                <a:latin typeface="Calibri"/>
                <a:cs typeface="Calibri"/>
              </a:rPr>
              <a:t>R</a:t>
            </a:r>
            <a:r>
              <a:rPr sz="999" spc="5" dirty="0">
                <a:solidFill>
                  <a:srgbClr val="0033CC"/>
                </a:solidFill>
                <a:latin typeface="Calibri"/>
                <a:cs typeface="Calibri"/>
              </a:rPr>
              <a:t>GE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258917" y="2354868"/>
            <a:ext cx="176947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5" dirty="0">
                <a:solidFill>
                  <a:srgbClr val="FFFFFF"/>
                </a:solidFill>
                <a:latin typeface="Arial"/>
                <a:cs typeface="Arial"/>
              </a:rPr>
              <a:t>40X</a:t>
            </a:r>
            <a:endParaRPr sz="649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293638" y="2937609"/>
            <a:ext cx="1292155" cy="1136899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5416723" y="3896541"/>
            <a:ext cx="182655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30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r>
              <a:rPr sz="200" u="sng" spc="-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endParaRPr sz="200">
              <a:latin typeface="Arial"/>
              <a:cs typeface="Arial"/>
            </a:endParaRPr>
          </a:p>
        </p:txBody>
      </p:sp>
      <p:pic>
        <p:nvPicPr>
          <p:cNvPr id="15" name="object 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434419" y="2940716"/>
            <a:ext cx="1363314" cy="1125737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2546296" y="3910241"/>
            <a:ext cx="142699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200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30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endParaRPr sz="200">
              <a:latin typeface="Arial"/>
              <a:cs typeface="Arial"/>
            </a:endParaRPr>
          </a:p>
        </p:txBody>
      </p:sp>
      <p:pic>
        <p:nvPicPr>
          <p:cNvPr id="17" name="object 1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881869" y="2931926"/>
            <a:ext cx="1304409" cy="1142581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3984038" y="3905103"/>
            <a:ext cx="188363" cy="4675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</a:t>
            </a:r>
            <a:r>
              <a:rPr sz="200" u="sng" spc="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20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30</a:t>
            </a:r>
            <a:r>
              <a:rPr sz="20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r>
              <a:rPr sz="20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um</a:t>
            </a:r>
            <a:r>
              <a:rPr sz="200" u="sng" spc="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endParaRPr sz="2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43475" y="2995281"/>
            <a:ext cx="69637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5" dirty="0">
                <a:solidFill>
                  <a:srgbClr val="FF0000"/>
                </a:solidFill>
                <a:latin typeface="Arial"/>
                <a:cs typeface="Arial"/>
              </a:rPr>
              <a:t>F</a:t>
            </a:r>
            <a:r>
              <a:rPr sz="999" spc="5" dirty="0">
                <a:solidFill>
                  <a:srgbClr val="FF0000"/>
                </a:solidFill>
                <a:latin typeface="Arial"/>
                <a:cs typeface="Arial"/>
              </a:rPr>
              <a:t>ALOIDINA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354827" y="3012361"/>
            <a:ext cx="32535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0033CC"/>
                </a:solidFill>
                <a:latin typeface="Arial"/>
                <a:cs typeface="Arial"/>
              </a:rPr>
              <a:t>D</a:t>
            </a:r>
            <a:r>
              <a:rPr sz="999" dirty="0">
                <a:solidFill>
                  <a:srgbClr val="0033CC"/>
                </a:solidFill>
                <a:latin typeface="Arial"/>
                <a:cs typeface="Arial"/>
              </a:rPr>
              <a:t>API</a:t>
            </a:r>
            <a:endParaRPr sz="99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815794" y="3005554"/>
            <a:ext cx="40970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solidFill>
                  <a:srgbClr val="FF0000"/>
                </a:solidFill>
                <a:latin typeface="Calibri"/>
                <a:cs typeface="Calibri"/>
              </a:rPr>
              <a:t>ME</a:t>
            </a:r>
            <a:r>
              <a:rPr sz="999" spc="-10" dirty="0">
                <a:solidFill>
                  <a:srgbClr val="0033CC"/>
                </a:solidFill>
                <a:latin typeface="Calibri"/>
                <a:cs typeface="Calibri"/>
              </a:rPr>
              <a:t>R</a:t>
            </a:r>
            <a:r>
              <a:rPr sz="999" spc="5" dirty="0">
                <a:solidFill>
                  <a:srgbClr val="0033CC"/>
                </a:solidFill>
                <a:latin typeface="Calibri"/>
                <a:cs typeface="Calibri"/>
              </a:rPr>
              <a:t>GE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347348" y="3885696"/>
            <a:ext cx="176947" cy="115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649" b="1" spc="5" dirty="0">
                <a:solidFill>
                  <a:srgbClr val="FFFFFF"/>
                </a:solidFill>
                <a:latin typeface="Arial"/>
                <a:cs typeface="Arial"/>
              </a:rPr>
              <a:t>40X</a:t>
            </a:r>
            <a:endParaRPr sz="6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447513" y="1476438"/>
            <a:ext cx="10020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884593" y="1485042"/>
            <a:ext cx="95767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251680" y="1471301"/>
            <a:ext cx="93864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38138" y="2938816"/>
            <a:ext cx="10464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892170" y="2949091"/>
            <a:ext cx="8815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322699" y="2940486"/>
            <a:ext cx="8498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364628" y="782086"/>
            <a:ext cx="122467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latin typeface="Arial"/>
                <a:cs typeface="Arial"/>
              </a:rPr>
              <a:t>Resultados</a:t>
            </a:r>
            <a:r>
              <a:rPr sz="1498" b="1" spc="-50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II</a:t>
            </a:r>
            <a:endParaRPr sz="1498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447513" y="1211026"/>
            <a:ext cx="1317271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Low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modulus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(0.1-1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KPa)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473069" y="2652857"/>
            <a:ext cx="137498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High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modulus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(25-40</a:t>
            </a:r>
            <a:r>
              <a:rPr sz="999" spc="-5" dirty="0">
                <a:latin typeface="Calibri"/>
                <a:cs typeface="Calibri"/>
              </a:rPr>
              <a:t> KPa)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812601" y="4173654"/>
            <a:ext cx="12253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unpublished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data</a:t>
            </a:r>
            <a:endParaRPr sz="599">
              <a:latin typeface="Arial"/>
              <a:cs typeface="Arial"/>
            </a:endParaRPr>
          </a:p>
        </p:txBody>
      </p:sp>
      <p:pic>
        <p:nvPicPr>
          <p:cNvPr id="33" name="object 3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480878" y="779877"/>
            <a:ext cx="875465" cy="289106"/>
          </a:xfrm>
          <a:prstGeom prst="rect">
            <a:avLst/>
          </a:prstGeom>
        </p:spPr>
      </p:pic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9571" y="755805"/>
            <a:ext cx="4917884" cy="3554514"/>
          </a:xfrm>
          <a:prstGeom prst="rect">
            <a:avLst/>
          </a:prstGeom>
        </p:spPr>
      </p:pic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85362" y="1866275"/>
            <a:ext cx="912144" cy="79524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168750" y="2526957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118116" y="1866275"/>
            <a:ext cx="1171401" cy="795944"/>
            <a:chOff x="4117556" y="1868576"/>
            <a:chExt cx="1172845" cy="796925"/>
          </a:xfrm>
        </p:grpSpPr>
        <p:sp>
          <p:nvSpPr>
            <p:cNvPr id="6" name="object 6"/>
            <p:cNvSpPr/>
            <p:nvPr/>
          </p:nvSpPr>
          <p:spPr>
            <a:xfrm>
              <a:off x="5150544" y="2569973"/>
              <a:ext cx="136525" cy="0"/>
            </a:xfrm>
            <a:custGeom>
              <a:avLst/>
              <a:gdLst/>
              <a:ahLst/>
              <a:cxnLst/>
              <a:rect l="l" t="t" r="r" b="b"/>
              <a:pathLst>
                <a:path w="136525">
                  <a:moveTo>
                    <a:pt x="0" y="0"/>
                  </a:moveTo>
                  <a:lnTo>
                    <a:pt x="135928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17556" y="1868576"/>
              <a:ext cx="929424" cy="796493"/>
            </a:xfrm>
            <a:prstGeom prst="rect">
              <a:avLst/>
            </a:prstGeom>
          </p:spPr>
        </p:pic>
      </p:grp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058908" y="1866275"/>
            <a:ext cx="983837" cy="795245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3143632" y="2542369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058908" y="2579810"/>
            <a:ext cx="984305" cy="917712"/>
            <a:chOff x="3057042" y="2582991"/>
            <a:chExt cx="985519" cy="918844"/>
          </a:xfrm>
        </p:grpSpPr>
        <p:sp>
          <p:nvSpPr>
            <p:cNvPr id="11" name="object 11"/>
            <p:cNvSpPr/>
            <p:nvPr/>
          </p:nvSpPr>
          <p:spPr>
            <a:xfrm>
              <a:off x="3124562" y="2586560"/>
              <a:ext cx="147320" cy="0"/>
            </a:xfrm>
            <a:custGeom>
              <a:avLst/>
              <a:gdLst/>
              <a:ahLst/>
              <a:cxnLst/>
              <a:rect l="l" t="t" r="r" b="b"/>
              <a:pathLst>
                <a:path w="147320">
                  <a:moveTo>
                    <a:pt x="0" y="0"/>
                  </a:moveTo>
                  <a:lnTo>
                    <a:pt x="147142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57042" y="2688551"/>
              <a:ext cx="985050" cy="812838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4213204" y="2521821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118116" y="2561737"/>
            <a:ext cx="928495" cy="935472"/>
            <a:chOff x="4117556" y="2564895"/>
            <a:chExt cx="929640" cy="936625"/>
          </a:xfrm>
        </p:grpSpPr>
        <p:sp>
          <p:nvSpPr>
            <p:cNvPr id="15" name="object 15"/>
            <p:cNvSpPr/>
            <p:nvPr/>
          </p:nvSpPr>
          <p:spPr>
            <a:xfrm>
              <a:off x="4195560" y="256870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>
                  <a:moveTo>
                    <a:pt x="0" y="0"/>
                  </a:moveTo>
                  <a:lnTo>
                    <a:pt x="147878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17556" y="2688551"/>
              <a:ext cx="929424" cy="81283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3119075" y="3372852"/>
            <a:ext cx="130649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</a:t>
            </a:r>
            <a:r>
              <a:rPr sz="15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0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09005" y="3372852"/>
            <a:ext cx="130649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 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</a:t>
            </a:r>
            <a:r>
              <a:rPr sz="15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0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pic>
        <p:nvPicPr>
          <p:cNvPr id="19" name="object 1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079857" y="2682805"/>
            <a:ext cx="917649" cy="814272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5181167" y="3393400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56846" y="3422735"/>
            <a:ext cx="98938" cy="0"/>
          </a:xfrm>
          <a:custGeom>
            <a:avLst/>
            <a:gdLst/>
            <a:ahLst/>
            <a:cxnLst/>
            <a:rect l="l" t="t" r="r" b="b"/>
            <a:pathLst>
              <a:path w="99060">
                <a:moveTo>
                  <a:pt x="0" y="0"/>
                </a:moveTo>
                <a:lnTo>
                  <a:pt x="98780" y="0"/>
                </a:lnTo>
              </a:path>
            </a:pathLst>
          </a:custGeom>
          <a:ln w="713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3418518" y="1727580"/>
            <a:ext cx="295546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749" spc="5" dirty="0">
                <a:solidFill>
                  <a:srgbClr val="FF0000"/>
                </a:solidFill>
                <a:latin typeface="Arial"/>
                <a:cs typeface="Arial"/>
              </a:rPr>
              <a:t>MS</a:t>
            </a:r>
            <a:r>
              <a:rPr sz="749" spc="2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endParaRPr sz="7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440360" y="1754949"/>
            <a:ext cx="1263362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  <a:tabLst>
                <a:tab pos="959602" algn="l"/>
              </a:tabLst>
            </a:pPr>
            <a:r>
              <a:rPr sz="749" dirty="0">
                <a:solidFill>
                  <a:srgbClr val="0033CC"/>
                </a:solidFill>
                <a:latin typeface="Arial"/>
                <a:cs typeface="Arial"/>
              </a:rPr>
              <a:t>D</a:t>
            </a:r>
            <a:r>
              <a:rPr sz="749" spc="5" dirty="0">
                <a:solidFill>
                  <a:srgbClr val="0033CC"/>
                </a:solidFill>
                <a:latin typeface="Arial"/>
                <a:cs typeface="Arial"/>
              </a:rPr>
              <a:t>AP</a:t>
            </a:r>
            <a:r>
              <a:rPr sz="749" spc="10" dirty="0">
                <a:solidFill>
                  <a:srgbClr val="0033CC"/>
                </a:solidFill>
                <a:latin typeface="Arial"/>
                <a:cs typeface="Arial"/>
              </a:rPr>
              <a:t>I</a:t>
            </a:r>
            <a:r>
              <a:rPr sz="749" dirty="0">
                <a:solidFill>
                  <a:srgbClr val="0033CC"/>
                </a:solidFill>
                <a:latin typeface="Arial"/>
                <a:cs typeface="Arial"/>
              </a:rPr>
              <a:t>	</a:t>
            </a: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ME</a:t>
            </a:r>
            <a:r>
              <a:rPr sz="749" dirty="0">
                <a:solidFill>
                  <a:srgbClr val="0033CC"/>
                </a:solidFill>
                <a:latin typeface="Calibri"/>
                <a:cs typeface="Calibri"/>
              </a:rPr>
              <a:t>RG</a:t>
            </a:r>
            <a:r>
              <a:rPr sz="749" spc="15" dirty="0">
                <a:solidFill>
                  <a:srgbClr val="0033CC"/>
                </a:solidFill>
                <a:latin typeface="Calibri"/>
                <a:cs typeface="Calibri"/>
              </a:rPr>
              <a:t>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217316" y="987567"/>
            <a:ext cx="3866827" cy="660855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latin typeface="Arial"/>
                <a:cs typeface="Arial"/>
              </a:rPr>
              <a:t>Resultados</a:t>
            </a:r>
            <a:r>
              <a:rPr sz="1498" b="1" spc="-30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II</a:t>
            </a:r>
            <a:endParaRPr sz="1498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1548">
              <a:latin typeface="Arial"/>
              <a:cs typeface="Arial"/>
            </a:endParaRPr>
          </a:p>
          <a:p>
            <a:pPr marL="817533">
              <a:spcBef>
                <a:spcPts val="5"/>
              </a:spcBef>
            </a:pPr>
            <a:r>
              <a:rPr sz="1149" b="1" spc="5" dirty="0">
                <a:latin typeface="Calibri"/>
                <a:cs typeface="Calibri"/>
              </a:rPr>
              <a:t>Bionización </a:t>
            </a:r>
            <a:r>
              <a:rPr sz="1149" b="1" spc="10" dirty="0">
                <a:latin typeface="Calibri"/>
                <a:cs typeface="Calibri"/>
              </a:rPr>
              <a:t>del</a:t>
            </a:r>
            <a:r>
              <a:rPr sz="1149" b="1" spc="5" dirty="0">
                <a:latin typeface="Calibri"/>
                <a:cs typeface="Calibri"/>
              </a:rPr>
              <a:t> </a:t>
            </a:r>
            <a:r>
              <a:rPr sz="1149" b="1" spc="10" dirty="0">
                <a:latin typeface="Calibri"/>
                <a:cs typeface="Calibri"/>
              </a:rPr>
              <a:t>andamio</a:t>
            </a:r>
            <a:r>
              <a:rPr sz="1149" b="1" dirty="0">
                <a:latin typeface="Calibri"/>
                <a:cs typeface="Calibri"/>
              </a:rPr>
              <a:t> </a:t>
            </a:r>
            <a:r>
              <a:rPr sz="1149" b="1" spc="15" dirty="0">
                <a:latin typeface="Calibri"/>
                <a:cs typeface="Calibri"/>
              </a:rPr>
              <a:t>3D</a:t>
            </a:r>
            <a:r>
              <a:rPr sz="1149" b="1" spc="5" dirty="0">
                <a:latin typeface="Calibri"/>
                <a:cs typeface="Calibri"/>
              </a:rPr>
              <a:t> </a:t>
            </a:r>
            <a:r>
              <a:rPr sz="1149" b="1" spc="10" dirty="0">
                <a:latin typeface="Calibri"/>
                <a:cs typeface="Calibri"/>
              </a:rPr>
              <a:t>con las</a:t>
            </a:r>
            <a:r>
              <a:rPr sz="1149" b="1" spc="5" dirty="0">
                <a:latin typeface="Calibri"/>
                <a:cs typeface="Calibri"/>
              </a:rPr>
              <a:t> células </a:t>
            </a:r>
            <a:r>
              <a:rPr sz="1149" b="1" spc="15" dirty="0">
                <a:latin typeface="Calibri"/>
                <a:cs typeface="Calibri"/>
              </a:rPr>
              <a:t>hMSC</a:t>
            </a:r>
            <a:endParaRPr sz="11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812601" y="4173654"/>
            <a:ext cx="12253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unpublished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data</a:t>
            </a:r>
            <a:endParaRPr sz="599">
              <a:latin typeface="Arial"/>
              <a:cs typeface="Arial"/>
            </a:endParaRPr>
          </a:p>
        </p:txBody>
      </p:sp>
      <p:pic>
        <p:nvPicPr>
          <p:cNvPr id="26" name="object 26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27070" y="864582"/>
            <a:ext cx="875459" cy="289102"/>
          </a:xfrm>
          <a:prstGeom prst="rect">
            <a:avLst/>
          </a:prstGeom>
        </p:spPr>
      </p:pic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98263" y="853189"/>
            <a:ext cx="4869192" cy="3457130"/>
          </a:xfrm>
          <a:prstGeom prst="rect">
            <a:avLst/>
          </a:prstGeom>
        </p:spPr>
      </p:pic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31135" y="1864855"/>
            <a:ext cx="855661" cy="84982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829844" y="2530382"/>
            <a:ext cx="168702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150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</a:t>
            </a:r>
            <a:r>
              <a:rPr sz="15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0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u</a:t>
            </a:r>
            <a:r>
              <a:rPr sz="15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m</a:t>
            </a:r>
            <a:r>
              <a:rPr sz="150" u="sng" spc="-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4167864" y="3000016"/>
            <a:ext cx="842241" cy="854926"/>
            <a:chOff x="4167365" y="3003715"/>
            <a:chExt cx="843280" cy="855980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67365" y="3003715"/>
              <a:ext cx="842886" cy="85564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778395" y="3729506"/>
              <a:ext cx="142875" cy="0"/>
            </a:xfrm>
            <a:custGeom>
              <a:avLst/>
              <a:gdLst/>
              <a:ahLst/>
              <a:cxnLst/>
              <a:rect l="l" t="t" r="r" b="b"/>
              <a:pathLst>
                <a:path w="142875">
                  <a:moveTo>
                    <a:pt x="0" y="0"/>
                  </a:moveTo>
                  <a:lnTo>
                    <a:pt x="142595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792460" y="3681072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70210" y="1847438"/>
            <a:ext cx="826246" cy="870413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4256462" y="2521821"/>
            <a:ext cx="168068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u="sng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    </a:t>
            </a:r>
            <a:r>
              <a:rPr sz="150" u="sng" spc="-2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10</a:t>
            </a:r>
            <a:r>
              <a:rPr sz="150" u="sng" spc="10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0</a:t>
            </a:r>
            <a:r>
              <a:rPr sz="150" u="sng" spc="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u</a:t>
            </a:r>
            <a:r>
              <a:rPr sz="150" u="sng" spc="1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m</a:t>
            </a:r>
            <a:r>
              <a:rPr sz="150" u="sng" spc="-25" dirty="0">
                <a:solidFill>
                  <a:srgbClr val="FFFFFF"/>
                </a:solidFill>
                <a:uFill>
                  <a:solidFill>
                    <a:srgbClr val="FFFFFF"/>
                  </a:solidFill>
                </a:uFill>
                <a:latin typeface="Arial"/>
                <a:cs typeface="Arial"/>
              </a:rPr>
              <a:t> 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3230197" y="2983069"/>
            <a:ext cx="860633" cy="881563"/>
            <a:chOff x="3228543" y="2986747"/>
            <a:chExt cx="861694" cy="882650"/>
          </a:xfrm>
        </p:grpSpPr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28543" y="2986747"/>
              <a:ext cx="861504" cy="88237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326234" y="3719718"/>
              <a:ext cx="148590" cy="0"/>
            </a:xfrm>
            <a:custGeom>
              <a:avLst/>
              <a:gdLst/>
              <a:ahLst/>
              <a:cxnLst/>
              <a:rect l="l" t="t" r="r" b="b"/>
              <a:pathLst>
                <a:path w="148589">
                  <a:moveTo>
                    <a:pt x="0" y="0"/>
                  </a:moveTo>
                  <a:lnTo>
                    <a:pt x="148234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3341122" y="3669087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5089407" y="1840297"/>
            <a:ext cx="845413" cy="879026"/>
            <a:chOff x="5090045" y="1842566"/>
            <a:chExt cx="846455" cy="880110"/>
          </a:xfrm>
        </p:grpSpPr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90045" y="1842566"/>
              <a:ext cx="846099" cy="879627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177888" y="2587265"/>
              <a:ext cx="147320" cy="0"/>
            </a:xfrm>
            <a:custGeom>
              <a:avLst/>
              <a:gdLst/>
              <a:ahLst/>
              <a:cxnLst/>
              <a:rect l="l" t="t" r="r" b="b"/>
              <a:pathLst>
                <a:path w="147320">
                  <a:moveTo>
                    <a:pt x="0" y="0"/>
                  </a:moveTo>
                  <a:lnTo>
                    <a:pt x="147154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5190683" y="2538945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5093123" y="2997771"/>
            <a:ext cx="860633" cy="854926"/>
            <a:chOff x="5093766" y="3001467"/>
            <a:chExt cx="861694" cy="855980"/>
          </a:xfrm>
        </p:grpSpPr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093766" y="3001467"/>
              <a:ext cx="861593" cy="85594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5713585" y="3719087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>
                  <a:moveTo>
                    <a:pt x="0" y="0"/>
                  </a:moveTo>
                  <a:lnTo>
                    <a:pt x="147726" y="0"/>
                  </a:lnTo>
                </a:path>
              </a:pathLst>
            </a:custGeom>
            <a:ln w="713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5725620" y="3669087"/>
            <a:ext cx="95767" cy="37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50" spc="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50" spc="5" dirty="0">
                <a:solidFill>
                  <a:srgbClr val="FFFFFF"/>
                </a:solidFill>
                <a:latin typeface="Arial"/>
                <a:cs typeface="Arial"/>
              </a:rPr>
              <a:t> um</a:t>
            </a:r>
            <a:endParaRPr sz="15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07832" y="2871421"/>
            <a:ext cx="582212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solidFill>
                  <a:srgbClr val="FF0000"/>
                </a:solidFill>
                <a:latin typeface="Arial"/>
                <a:cs typeface="Arial"/>
              </a:rPr>
              <a:t>hMSC/</a:t>
            </a:r>
            <a:r>
              <a:rPr sz="749" dirty="0">
                <a:solidFill>
                  <a:srgbClr val="92D050"/>
                </a:solidFill>
                <a:latin typeface="Arial"/>
                <a:cs typeface="Arial"/>
              </a:rPr>
              <a:t>HL-60</a:t>
            </a:r>
            <a:endParaRPr sz="7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219691" y="1080277"/>
            <a:ext cx="3608066" cy="773746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 marL="12685">
              <a:spcBef>
                <a:spcPts val="290"/>
              </a:spcBef>
            </a:pPr>
            <a:r>
              <a:rPr sz="1498" b="1" spc="5" dirty="0">
                <a:latin typeface="Arial"/>
                <a:cs typeface="Arial"/>
              </a:rPr>
              <a:t>Resultados</a:t>
            </a:r>
            <a:r>
              <a:rPr sz="1498" b="1" spc="-30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III</a:t>
            </a:r>
            <a:endParaRPr sz="1498">
              <a:latin typeface="Arial"/>
              <a:cs typeface="Arial"/>
            </a:endParaRPr>
          </a:p>
          <a:p>
            <a:pPr marL="933597" marR="5074" algn="ctr">
              <a:lnSpc>
                <a:spcPct val="101800"/>
              </a:lnSpc>
              <a:spcBef>
                <a:spcPts val="145"/>
              </a:spcBef>
            </a:pPr>
            <a:r>
              <a:rPr sz="1149" b="1" spc="10" dirty="0">
                <a:latin typeface="Calibri"/>
                <a:cs typeface="Calibri"/>
              </a:rPr>
              <a:t>HL-60 forma </a:t>
            </a:r>
            <a:r>
              <a:rPr sz="1149" b="1" spc="5" dirty="0">
                <a:latin typeface="Calibri"/>
                <a:cs typeface="Calibri"/>
              </a:rPr>
              <a:t>“cluster” dentro </a:t>
            </a:r>
            <a:r>
              <a:rPr sz="1149" b="1" spc="10" dirty="0">
                <a:latin typeface="Calibri"/>
                <a:cs typeface="Calibri"/>
              </a:rPr>
              <a:t>del </a:t>
            </a:r>
            <a:r>
              <a:rPr sz="1149" b="1" spc="5" dirty="0">
                <a:latin typeface="Calibri"/>
                <a:cs typeface="Calibri"/>
              </a:rPr>
              <a:t>co-cultivo </a:t>
            </a:r>
            <a:r>
              <a:rPr sz="1149" b="1" spc="-245" dirty="0">
                <a:latin typeface="Calibri"/>
                <a:cs typeface="Calibri"/>
              </a:rPr>
              <a:t> </a:t>
            </a:r>
            <a:r>
              <a:rPr sz="1149" b="1" spc="5" dirty="0">
                <a:latin typeface="Calibri"/>
                <a:cs typeface="Calibri"/>
              </a:rPr>
              <a:t>biónico</a:t>
            </a:r>
            <a:r>
              <a:rPr sz="1149" b="1" spc="-5" dirty="0">
                <a:latin typeface="Calibri"/>
                <a:cs typeface="Calibri"/>
              </a:rPr>
              <a:t> </a:t>
            </a:r>
            <a:r>
              <a:rPr sz="1149" b="1" spc="15" dirty="0">
                <a:latin typeface="Calibri"/>
                <a:cs typeface="Calibri"/>
              </a:rPr>
              <a:t>en</a:t>
            </a:r>
            <a:r>
              <a:rPr sz="1149" b="1" spc="5" dirty="0">
                <a:latin typeface="Calibri"/>
                <a:cs typeface="Calibri"/>
              </a:rPr>
              <a:t> </a:t>
            </a:r>
            <a:r>
              <a:rPr sz="1149" b="1" spc="10" dirty="0">
                <a:latin typeface="Calibri"/>
                <a:cs typeface="Calibri"/>
              </a:rPr>
              <a:t>3D</a:t>
            </a:r>
            <a:endParaRPr sz="1149">
              <a:latin typeface="Calibri"/>
              <a:cs typeface="Calibri"/>
            </a:endParaRPr>
          </a:p>
          <a:p>
            <a:pPr marL="904423" algn="ctr">
              <a:spcBef>
                <a:spcPts val="45"/>
              </a:spcBef>
              <a:tabLst>
                <a:tab pos="2021951" algn="l"/>
                <a:tab pos="3021510" algn="l"/>
              </a:tabLst>
            </a:pPr>
            <a:r>
              <a:rPr sz="749" spc="5" dirty="0">
                <a:latin typeface="Arial"/>
                <a:cs typeface="Arial"/>
              </a:rPr>
              <a:t>CAMPO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CLARO	</a:t>
            </a:r>
            <a:r>
              <a:rPr sz="749" spc="5" dirty="0">
                <a:solidFill>
                  <a:srgbClr val="FF0000"/>
                </a:solidFill>
                <a:latin typeface="Arial"/>
                <a:cs typeface="Arial"/>
              </a:rPr>
              <a:t>hMSC	</a:t>
            </a:r>
            <a:r>
              <a:rPr sz="1124" baseline="3703" dirty="0">
                <a:solidFill>
                  <a:srgbClr val="0033CC"/>
                </a:solidFill>
                <a:latin typeface="Arial"/>
                <a:cs typeface="Arial"/>
              </a:rPr>
              <a:t>DAPI</a:t>
            </a:r>
            <a:endParaRPr sz="1124" baseline="3703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384512" y="2871421"/>
            <a:ext cx="313938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ME</a:t>
            </a:r>
            <a:r>
              <a:rPr sz="749" dirty="0">
                <a:solidFill>
                  <a:srgbClr val="92D050"/>
                </a:solidFill>
                <a:latin typeface="Calibri"/>
                <a:cs typeface="Calibri"/>
              </a:rPr>
              <a:t>R</a:t>
            </a:r>
            <a:r>
              <a:rPr sz="749" dirty="0">
                <a:solidFill>
                  <a:srgbClr val="0033CC"/>
                </a:solidFill>
                <a:latin typeface="Calibri"/>
                <a:cs typeface="Calibri"/>
              </a:rPr>
              <a:t>GE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541000" y="2849147"/>
            <a:ext cx="287935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dirty="0">
                <a:solidFill>
                  <a:srgbClr val="00B050"/>
                </a:solidFill>
                <a:latin typeface="Arial"/>
                <a:cs typeface="Arial"/>
              </a:rPr>
              <a:t>HL-60</a:t>
            </a:r>
            <a:endParaRPr sz="7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90683" y="3653675"/>
            <a:ext cx="14016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spc="-5" dirty="0">
                <a:latin typeface="Arial"/>
                <a:cs typeface="Arial"/>
              </a:rPr>
              <a:t>20</a:t>
            </a:r>
            <a:r>
              <a:rPr sz="499" b="1" dirty="0">
                <a:latin typeface="Arial"/>
                <a:cs typeface="Arial"/>
              </a:rPr>
              <a:t>X</a:t>
            </a:r>
            <a:endParaRPr sz="49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347540" y="2511536"/>
            <a:ext cx="140162" cy="9017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99" b="1" spc="-5" dirty="0">
                <a:latin typeface="Arial"/>
                <a:cs typeface="Arial"/>
              </a:rPr>
              <a:t>20</a:t>
            </a:r>
            <a:r>
              <a:rPr sz="499" b="1" dirty="0">
                <a:latin typeface="Arial"/>
                <a:cs typeface="Arial"/>
              </a:rPr>
              <a:t>X</a:t>
            </a:r>
            <a:endParaRPr sz="49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812601" y="4173654"/>
            <a:ext cx="12253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unpublished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data</a:t>
            </a:r>
            <a:endParaRPr sz="599">
              <a:latin typeface="Arial"/>
              <a:cs typeface="Arial"/>
            </a:endParaRPr>
          </a:p>
        </p:txBody>
      </p:sp>
      <p:pic>
        <p:nvPicPr>
          <p:cNvPr id="30" name="object 3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27070" y="864582"/>
            <a:ext cx="875459" cy="289102"/>
          </a:xfrm>
          <a:prstGeom prst="rect">
            <a:avLst/>
          </a:prstGeom>
        </p:spPr>
      </p:pic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49572" y="658421"/>
            <a:ext cx="4820501" cy="3651898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906885" y="734710"/>
          <a:ext cx="3323936" cy="34977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84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5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0029">
                <a:tc gridSpan="2">
                  <a:txBody>
                    <a:bodyPr/>
                    <a:lstStyle/>
                    <a:p>
                      <a:pPr marL="66167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Participating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hospitals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(n=78)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799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Barcelona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333399"/>
                      </a:solidFill>
                      <a:prstDash val="solid"/>
                    </a:lnL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R w="9525">
                      <a:solidFill>
                        <a:srgbClr val="333399"/>
                      </a:solidFill>
                      <a:prstDash val="solid"/>
                    </a:lnR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Fe.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Valencia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Virgen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Rocío.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Sevilla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ICO-H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Josep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Trueta.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Girona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Son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Espases.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Palma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Mallorca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General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Alicante.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Alicante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Doce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Octubre.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Central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Asturias.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Oviedo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Virgen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la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Victoria.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Málaga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Vall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d’Hebron.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Barcelona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Jerez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la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Frontera.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Jerez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la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Frontera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Navarra.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Pamplona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Madrid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Sanchinarro. 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General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Albacete.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Albacete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ICO-H Duran i Reynals.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L’Hospitalet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Ll.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ICO-H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Germans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Trias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i Pujol.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Badalona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Marqués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Valdecilla.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Santander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Jaén.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Jaén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Univ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Gran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Canaria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Dr.Negrín.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Palmas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02120" y="1838483"/>
            <a:ext cx="1028740" cy="989799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18471" y="1836340"/>
            <a:ext cx="1097958" cy="102400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02121" y="2910756"/>
            <a:ext cx="1052002" cy="92221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17673" y="2910756"/>
            <a:ext cx="1098757" cy="92221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157296" y="2220705"/>
            <a:ext cx="176843" cy="983672"/>
          </a:xfrm>
          <a:prstGeom prst="rect">
            <a:avLst/>
          </a:prstGeom>
        </p:spPr>
        <p:txBody>
          <a:bodyPr vert="vert270" wrap="square" lIns="0" tIns="2537" rIns="0" bIns="0" rtlCol="0">
            <a:spAutoFit/>
          </a:bodyPr>
          <a:lstStyle/>
          <a:p>
            <a:pPr marL="12685">
              <a:spcBef>
                <a:spcPts val="20"/>
              </a:spcBef>
            </a:pPr>
            <a:r>
              <a:rPr sz="1149" b="1" spc="15" dirty="0">
                <a:solidFill>
                  <a:srgbClr val="FF0000"/>
                </a:solidFill>
                <a:latin typeface="Arial"/>
                <a:cs typeface="Arial"/>
              </a:rPr>
              <a:t>hMSC</a:t>
            </a:r>
            <a:r>
              <a:rPr sz="1149" spc="15" dirty="0">
                <a:latin typeface="Arial"/>
                <a:cs typeface="Arial"/>
              </a:rPr>
              <a:t>/</a:t>
            </a:r>
            <a:r>
              <a:rPr sz="1149" b="1" spc="15" dirty="0">
                <a:solidFill>
                  <a:srgbClr val="00B050"/>
                </a:solidFill>
                <a:latin typeface="Arial"/>
                <a:cs typeface="Arial"/>
              </a:rPr>
              <a:t>AML37</a:t>
            </a:r>
            <a:endParaRPr sz="11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88126" y="2261829"/>
            <a:ext cx="705250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dirty="0">
                <a:latin typeface="Arial"/>
                <a:cs typeface="Arial"/>
              </a:rPr>
              <a:t>AML-Scattered</a:t>
            </a:r>
            <a:endParaRPr sz="7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18591" y="3236125"/>
            <a:ext cx="678613" cy="13243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749" b="1" dirty="0">
                <a:latin typeface="Arial"/>
                <a:cs typeface="Arial"/>
              </a:rPr>
              <a:t>AML-Wrapped</a:t>
            </a:r>
            <a:endParaRPr sz="7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19691" y="771813"/>
            <a:ext cx="3753936" cy="90249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latin typeface="Arial"/>
                <a:cs typeface="Arial"/>
              </a:rPr>
              <a:t>Resultados</a:t>
            </a:r>
            <a:r>
              <a:rPr sz="1498" b="1" spc="-25" dirty="0">
                <a:latin typeface="Arial"/>
                <a:cs typeface="Arial"/>
              </a:rPr>
              <a:t> </a:t>
            </a:r>
            <a:r>
              <a:rPr sz="1498" b="1" spc="5" dirty="0">
                <a:latin typeface="Arial"/>
                <a:cs typeface="Arial"/>
              </a:rPr>
              <a:t>IV</a:t>
            </a:r>
            <a:endParaRPr sz="1498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848">
              <a:latin typeface="Arial"/>
              <a:cs typeface="Arial"/>
            </a:endParaRPr>
          </a:p>
          <a:p>
            <a:pPr marL="1633797" marR="5074" indent="-831486">
              <a:lnSpc>
                <a:spcPct val="105600"/>
              </a:lnSpc>
            </a:pPr>
            <a:r>
              <a:rPr sz="1149" b="1" spc="20" dirty="0">
                <a:latin typeface="Arial"/>
                <a:cs typeface="Arial"/>
              </a:rPr>
              <a:t>AML </a:t>
            </a:r>
            <a:r>
              <a:rPr sz="1149" b="1" spc="15" dirty="0">
                <a:latin typeface="Arial"/>
                <a:cs typeface="Arial"/>
              </a:rPr>
              <a:t>adopta </a:t>
            </a:r>
            <a:r>
              <a:rPr sz="1149" b="1" spc="10" dirty="0">
                <a:latin typeface="Arial"/>
                <a:cs typeface="Arial"/>
              </a:rPr>
              <a:t>diferente distribución dentro </a:t>
            </a:r>
            <a:r>
              <a:rPr sz="1149" b="1" spc="-305" dirty="0">
                <a:latin typeface="Arial"/>
                <a:cs typeface="Arial"/>
              </a:rPr>
              <a:t> </a:t>
            </a:r>
            <a:r>
              <a:rPr sz="1149" b="1" spc="10" dirty="0">
                <a:latin typeface="Arial"/>
                <a:cs typeface="Arial"/>
              </a:rPr>
              <a:t>del</a:t>
            </a:r>
            <a:r>
              <a:rPr sz="1149" b="1" spc="5" dirty="0">
                <a:latin typeface="Arial"/>
                <a:cs typeface="Arial"/>
              </a:rPr>
              <a:t> </a:t>
            </a:r>
            <a:r>
              <a:rPr sz="1149" b="1" spc="10" dirty="0">
                <a:latin typeface="Arial"/>
                <a:cs typeface="Arial"/>
              </a:rPr>
              <a:t>cultivo</a:t>
            </a:r>
            <a:r>
              <a:rPr sz="1149" b="1" spc="5" dirty="0">
                <a:latin typeface="Arial"/>
                <a:cs typeface="Arial"/>
              </a:rPr>
              <a:t> </a:t>
            </a:r>
            <a:r>
              <a:rPr sz="1149" b="1" spc="15" dirty="0">
                <a:latin typeface="Arial"/>
                <a:cs typeface="Arial"/>
              </a:rPr>
              <a:t>biónico</a:t>
            </a:r>
            <a:endParaRPr sz="11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201200" y="2712460"/>
            <a:ext cx="186460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b="1" spc="-15" dirty="0">
                <a:solidFill>
                  <a:srgbClr val="FFFFFF"/>
                </a:solidFill>
                <a:latin typeface="Arial"/>
                <a:cs typeface="Arial"/>
              </a:rPr>
              <a:t>20</a:t>
            </a:r>
            <a:r>
              <a:rPr sz="400" b="1" spc="-5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4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350" spc="15" dirty="0">
                <a:solidFill>
                  <a:srgbClr val="FFFFFF"/>
                </a:solidFill>
                <a:latin typeface="Arial"/>
                <a:cs typeface="Arial"/>
              </a:rPr>
              <a:t>µ</a:t>
            </a:r>
            <a:r>
              <a:rPr sz="400" b="1" spc="-1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384594" y="2710762"/>
            <a:ext cx="186460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b="1" spc="-1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400" b="1" spc="-5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4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350" spc="15" dirty="0">
                <a:solidFill>
                  <a:srgbClr val="FFFFFF"/>
                </a:solidFill>
                <a:latin typeface="Arial"/>
                <a:cs typeface="Arial"/>
              </a:rPr>
              <a:t>µ</a:t>
            </a:r>
            <a:r>
              <a:rPr sz="400" b="1" spc="-1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42838" y="3654229"/>
            <a:ext cx="147139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b="1" spc="-1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r>
              <a:rPr sz="350" spc="15" dirty="0">
                <a:solidFill>
                  <a:srgbClr val="FFFFFF"/>
                </a:solidFill>
                <a:latin typeface="Arial"/>
                <a:cs typeface="Arial"/>
              </a:rPr>
              <a:t>µ</a:t>
            </a:r>
            <a:r>
              <a:rPr sz="400" b="1" spc="-1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04157" y="3637115"/>
            <a:ext cx="147773" cy="7300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400" b="1" spc="-1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r>
              <a:rPr sz="350" spc="15" dirty="0">
                <a:solidFill>
                  <a:srgbClr val="FFFFFF"/>
                </a:solidFill>
                <a:latin typeface="Arial"/>
                <a:cs typeface="Arial"/>
              </a:rPr>
              <a:t>µ</a:t>
            </a:r>
            <a:r>
              <a:rPr sz="400" b="1" spc="-1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812601" y="4173654"/>
            <a:ext cx="12253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unpublished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data</a:t>
            </a:r>
            <a:endParaRPr sz="599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027070" y="810915"/>
            <a:ext cx="875459" cy="289102"/>
          </a:xfrm>
          <a:prstGeom prst="rect">
            <a:avLst/>
          </a:prstGeom>
        </p:spPr>
      </p:pic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9691" y="771813"/>
            <a:ext cx="129951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Resultados</a:t>
            </a:r>
            <a:r>
              <a:rPr sz="1498" b="1" spc="-4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IV</a:t>
            </a:r>
            <a:endParaRPr sz="149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812601" y="4173654"/>
            <a:ext cx="1225309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unpublished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data</a:t>
            </a:r>
            <a:endParaRPr sz="59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27070" y="810915"/>
            <a:ext cx="875459" cy="289102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27780" y="1277315"/>
            <a:ext cx="3202635" cy="2685202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618094" y="1225702"/>
            <a:ext cx="2004763" cy="516888"/>
          </a:xfrm>
          <a:prstGeom prst="rect">
            <a:avLst/>
          </a:prstGeom>
        </p:spPr>
        <p:txBody>
          <a:bodyPr vert="horz" wrap="square" lIns="0" tIns="86888" rIns="0" bIns="0" rtlCol="0">
            <a:spAutoFit/>
          </a:bodyPr>
          <a:lstStyle/>
          <a:p>
            <a:pPr algn="ctr">
              <a:spcBef>
                <a:spcPts val="684"/>
              </a:spcBef>
            </a:pPr>
            <a:r>
              <a:rPr sz="999" b="1" i="1" dirty="0">
                <a:solidFill>
                  <a:srgbClr val="FFFFFF"/>
                </a:solidFill>
                <a:latin typeface="Calibri-BoldItalic"/>
                <a:cs typeface="Calibri-BoldItalic"/>
              </a:rPr>
              <a:t>In vitro </a:t>
            </a:r>
            <a:r>
              <a:rPr sz="999" b="1" spc="-5" dirty="0">
                <a:solidFill>
                  <a:srgbClr val="FFFFFF"/>
                </a:solidFill>
                <a:latin typeface="Calibri"/>
                <a:cs typeface="Calibri"/>
              </a:rPr>
              <a:t>Leukemic </a:t>
            </a: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niche</a:t>
            </a:r>
            <a:r>
              <a:rPr sz="999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remodeling??</a:t>
            </a:r>
            <a:endParaRPr sz="999">
              <a:latin typeface="Calibri"/>
              <a:cs typeface="Calibri"/>
            </a:endParaRPr>
          </a:p>
          <a:p>
            <a:pPr marR="38054" algn="ctr">
              <a:spcBef>
                <a:spcPts val="699"/>
              </a:spcBef>
            </a:pPr>
            <a:r>
              <a:rPr sz="1149" b="1" spc="15" dirty="0">
                <a:solidFill>
                  <a:srgbClr val="FF0000"/>
                </a:solidFill>
                <a:latin typeface="Arial"/>
                <a:cs typeface="Arial"/>
              </a:rPr>
              <a:t>hMSC</a:t>
            </a:r>
            <a:r>
              <a:rPr sz="1149" spc="15" dirty="0">
                <a:latin typeface="Arial"/>
                <a:cs typeface="Arial"/>
              </a:rPr>
              <a:t>/</a:t>
            </a:r>
            <a:r>
              <a:rPr sz="1149" b="1" spc="15" dirty="0">
                <a:solidFill>
                  <a:srgbClr val="00B050"/>
                </a:solidFill>
                <a:latin typeface="Arial"/>
                <a:cs typeface="Arial"/>
              </a:rPr>
              <a:t>AML37</a:t>
            </a:r>
            <a:endParaRPr sz="11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90800" y="1960898"/>
            <a:ext cx="3733800" cy="8187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1600"/>
              </a:lnSpc>
              <a:spcBef>
                <a:spcPts val="95"/>
              </a:spcBef>
            </a:pPr>
            <a:r>
              <a:rPr b="1" spc="5" dirty="0">
                <a:solidFill>
                  <a:schemeClr val="tx1"/>
                </a:solidFill>
                <a:latin typeface="Calibri"/>
              </a:rPr>
              <a:t>Hipótesis</a:t>
            </a:r>
            <a:r>
              <a:rPr b="1" dirty="0">
                <a:solidFill>
                  <a:schemeClr val="tx1"/>
                </a:solidFill>
                <a:latin typeface="Calibri"/>
                <a:cs typeface="Calibri"/>
              </a:rPr>
              <a:t> </a:t>
            </a:r>
            <a:r>
              <a:rPr b="1" spc="5" dirty="0">
                <a:solidFill>
                  <a:schemeClr val="tx1"/>
                </a:solidFill>
                <a:latin typeface="Calibri"/>
              </a:rPr>
              <a:t>II :</a:t>
            </a:r>
            <a:r>
              <a:rPr b="1" spc="10" dirty="0">
                <a:solidFill>
                  <a:schemeClr val="tx1"/>
                </a:solidFill>
                <a:latin typeface="Calibri"/>
              </a:rPr>
              <a:t> </a:t>
            </a:r>
            <a:r>
              <a:rPr dirty="0">
                <a:solidFill>
                  <a:schemeClr val="tx1"/>
                </a:solidFill>
              </a:rPr>
              <a:t>utilizando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-5" dirty="0">
                <a:solidFill>
                  <a:schemeClr val="tx1"/>
                </a:solidFill>
              </a:rPr>
              <a:t>drogas</a:t>
            </a:r>
            <a:r>
              <a:rPr spc="10" dirty="0">
                <a:solidFill>
                  <a:schemeClr val="tx1"/>
                </a:solidFill>
              </a:rPr>
              <a:t> </a:t>
            </a:r>
            <a:r>
              <a:rPr spc="-5" dirty="0">
                <a:solidFill>
                  <a:schemeClr val="tx1"/>
                </a:solidFill>
              </a:rPr>
              <a:t>frente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10" dirty="0">
                <a:solidFill>
                  <a:schemeClr val="tx1"/>
                </a:solidFill>
              </a:rPr>
              <a:t>a</a:t>
            </a:r>
            <a:r>
              <a:rPr spc="5" dirty="0">
                <a:solidFill>
                  <a:schemeClr val="tx1"/>
                </a:solidFill>
              </a:rPr>
              <a:t> las </a:t>
            </a:r>
            <a:r>
              <a:rPr spc="10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células del </a:t>
            </a:r>
            <a:r>
              <a:rPr spc="10" dirty="0">
                <a:solidFill>
                  <a:schemeClr val="tx1"/>
                </a:solidFill>
              </a:rPr>
              <a:t>nicho </a:t>
            </a:r>
            <a:r>
              <a:rPr dirty="0">
                <a:solidFill>
                  <a:schemeClr val="tx1"/>
                </a:solidFill>
              </a:rPr>
              <a:t>hematopoyético </a:t>
            </a:r>
            <a:r>
              <a:rPr spc="5" dirty="0">
                <a:solidFill>
                  <a:schemeClr val="tx1"/>
                </a:solidFill>
              </a:rPr>
              <a:t>podremos </a:t>
            </a:r>
            <a:r>
              <a:rPr spc="-340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aumentar la sensibilidad al </a:t>
            </a:r>
            <a:r>
              <a:rPr spc="-5" dirty="0">
                <a:solidFill>
                  <a:schemeClr val="tx1"/>
                </a:solidFill>
              </a:rPr>
              <a:t>tratamiento </a:t>
            </a:r>
            <a:r>
              <a:rPr dirty="0">
                <a:solidFill>
                  <a:schemeClr val="tx1"/>
                </a:solidFill>
              </a:rPr>
              <a:t> convencional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10" dirty="0">
                <a:solidFill>
                  <a:schemeClr val="tx1"/>
                </a:solidFill>
              </a:rPr>
              <a:t>y </a:t>
            </a:r>
            <a:r>
              <a:rPr dirty="0">
                <a:solidFill>
                  <a:schemeClr val="tx1"/>
                </a:solidFill>
              </a:rPr>
              <a:t>mejorar</a:t>
            </a:r>
            <a:r>
              <a:rPr spc="5" dirty="0">
                <a:solidFill>
                  <a:schemeClr val="tx1"/>
                </a:solidFill>
              </a:rPr>
              <a:t> la</a:t>
            </a:r>
            <a:r>
              <a:rPr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inmunovigilancia.</a:t>
            </a:r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32486" y="2055779"/>
            <a:ext cx="2741090" cy="3678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Where</a:t>
            </a:r>
            <a:r>
              <a:rPr sz="2247" spc="-2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dirty="0">
                <a:solidFill>
                  <a:schemeClr val="tx1"/>
                </a:solidFill>
                <a:latin typeface="Arial"/>
                <a:cs typeface="Arial"/>
              </a:rPr>
              <a:t>are</a:t>
            </a:r>
            <a:r>
              <a:rPr sz="2247" spc="-1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we</a:t>
            </a:r>
            <a:r>
              <a:rPr sz="2247" spc="-1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47" spc="-5" dirty="0">
                <a:solidFill>
                  <a:schemeClr val="tx1"/>
                </a:solidFill>
                <a:latin typeface="Arial"/>
                <a:cs typeface="Arial"/>
              </a:rPr>
              <a:t>going?</a:t>
            </a:r>
            <a:endParaRPr sz="2247">
              <a:solidFill>
                <a:schemeClr val="tx1"/>
              </a:solidFill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46955" y="804497"/>
            <a:ext cx="4771809" cy="3505822"/>
          </a:xfrm>
          <a:prstGeom prst="rect">
            <a:avLst/>
          </a:prstGeom>
        </p:spPr>
      </p:pic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41749" y="1356330"/>
            <a:ext cx="2284014" cy="232642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769714" y="873696"/>
            <a:ext cx="1792300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chemeClr val="tx1"/>
                </a:solidFill>
                <a:latin typeface="Calibri"/>
              </a:rPr>
              <a:t>Cellular</a:t>
            </a:r>
            <a:r>
              <a:rPr sz="1348" b="1" spc="-45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mechanosensing</a:t>
            </a:r>
            <a:endParaRPr sz="1348">
              <a:solidFill>
                <a:schemeClr val="tx1"/>
              </a:solidFill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777544" y="1361711"/>
            <a:ext cx="2191223" cy="160266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275894" indent="-161096">
              <a:lnSpc>
                <a:spcPts val="1184"/>
              </a:lnSpc>
              <a:spcBef>
                <a:spcPts val="110"/>
              </a:spcBef>
              <a:buFont typeface="Arial"/>
              <a:buChar char="•"/>
              <a:tabLst>
                <a:tab pos="276528" algn="l"/>
              </a:tabLst>
            </a:pPr>
            <a:r>
              <a:rPr sz="999" dirty="0">
                <a:latin typeface="Calibri"/>
                <a:cs typeface="Calibri"/>
              </a:rPr>
              <a:t>Biomaterial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chemistry</a:t>
            </a:r>
            <a:endParaRPr sz="999">
              <a:latin typeface="Calibri"/>
              <a:cs typeface="Calibri"/>
            </a:endParaRPr>
          </a:p>
          <a:p>
            <a:pPr marL="275894" indent="-161096">
              <a:lnSpc>
                <a:spcPts val="1184"/>
              </a:lnSpc>
              <a:buFont typeface="Arial"/>
              <a:buChar char="•"/>
              <a:tabLst>
                <a:tab pos="276528" algn="l"/>
              </a:tabLst>
            </a:pPr>
            <a:r>
              <a:rPr sz="999" dirty="0">
                <a:latin typeface="Calibri"/>
                <a:cs typeface="Calibri"/>
              </a:rPr>
              <a:t>Biomaterial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topography</a:t>
            </a:r>
            <a:endParaRPr sz="999">
              <a:latin typeface="Calibri"/>
              <a:cs typeface="Calibri"/>
            </a:endParaRPr>
          </a:p>
          <a:p>
            <a:pPr marL="275894" indent="-161096">
              <a:spcBef>
                <a:spcPts val="45"/>
              </a:spcBef>
              <a:buFont typeface="Arial"/>
              <a:buChar char="•"/>
              <a:tabLst>
                <a:tab pos="276528" algn="l"/>
              </a:tabLst>
            </a:pPr>
            <a:r>
              <a:rPr sz="999" dirty="0">
                <a:latin typeface="Calibri"/>
                <a:cs typeface="Calibri"/>
              </a:rPr>
              <a:t>Biomaterial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elasticity</a:t>
            </a:r>
            <a:endParaRPr sz="999">
              <a:latin typeface="Calibri"/>
              <a:cs typeface="Calibri"/>
            </a:endParaRPr>
          </a:p>
          <a:p>
            <a:pPr marL="275894" indent="-161096">
              <a:spcBef>
                <a:spcPts val="40"/>
              </a:spcBef>
              <a:buFont typeface="Arial"/>
              <a:buChar char="•"/>
              <a:tabLst>
                <a:tab pos="276528" algn="l"/>
              </a:tabLst>
            </a:pPr>
            <a:r>
              <a:rPr sz="999" dirty="0">
                <a:latin typeface="Calibri"/>
                <a:cs typeface="Calibri"/>
              </a:rPr>
              <a:t>Biomaterial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mechanical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deformation</a:t>
            </a: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49">
              <a:latin typeface="Calibri"/>
              <a:cs typeface="Calibri"/>
            </a:endParaRPr>
          </a:p>
          <a:p>
            <a:pPr marL="159828" marR="103381" indent="-147777">
              <a:lnSpc>
                <a:spcPts val="1189"/>
              </a:lnSpc>
              <a:spcBef>
                <a:spcPts val="5"/>
              </a:spcBef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Focal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adhesion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and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mechanosensing </a:t>
            </a:r>
            <a:r>
              <a:rPr sz="999" spc="-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at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the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ECM.</a:t>
            </a:r>
            <a:endParaRPr sz="999">
              <a:latin typeface="Calibri"/>
              <a:cs typeface="Calibri"/>
            </a:endParaRPr>
          </a:p>
          <a:p>
            <a:pPr marL="173147" indent="-161096">
              <a:lnSpc>
                <a:spcPts val="1189"/>
              </a:lnSpc>
              <a:buFont typeface="Arial"/>
              <a:buChar char="•"/>
              <a:tabLst>
                <a:tab pos="173781" algn="l"/>
              </a:tabLst>
            </a:pPr>
            <a:r>
              <a:rPr sz="999" spc="-5" dirty="0">
                <a:latin typeface="Calibri"/>
                <a:cs typeface="Calibri"/>
              </a:rPr>
              <a:t>Cytoskeletal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mechanotransduction</a:t>
            </a:r>
            <a:endParaRPr sz="999">
              <a:latin typeface="Calibri"/>
              <a:cs typeface="Calibri"/>
            </a:endParaRPr>
          </a:p>
          <a:p>
            <a:pPr marL="173147" indent="-161096">
              <a:spcBef>
                <a:spcPts val="40"/>
              </a:spcBef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Nuclear mechanotransduction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34646" y="4115434"/>
            <a:ext cx="1473923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b="1" spc="5" dirty="0">
                <a:latin typeface="Arial"/>
                <a:cs typeface="Arial"/>
              </a:rPr>
              <a:t>Pedrero</a:t>
            </a:r>
            <a:r>
              <a:rPr sz="599" b="1" dirty="0">
                <a:latin typeface="Arial"/>
                <a:cs typeface="Arial"/>
              </a:rPr>
              <a:t> </a:t>
            </a:r>
            <a:r>
              <a:rPr sz="599" b="1" spc="10" dirty="0">
                <a:latin typeface="Arial"/>
                <a:cs typeface="Arial"/>
              </a:rPr>
              <a:t>SG</a:t>
            </a:r>
            <a:r>
              <a:rPr sz="599" b="1" spc="-5" dirty="0">
                <a:latin typeface="Arial"/>
                <a:cs typeface="Arial"/>
              </a:rPr>
              <a:t> </a:t>
            </a:r>
            <a:r>
              <a:rPr sz="599" b="1" spc="10" dirty="0">
                <a:latin typeface="Arial"/>
                <a:cs typeface="Arial"/>
              </a:rPr>
              <a:t>and</a:t>
            </a:r>
            <a:r>
              <a:rPr sz="599" b="1" dirty="0">
                <a:latin typeface="Arial"/>
                <a:cs typeface="Arial"/>
              </a:rPr>
              <a:t> </a:t>
            </a:r>
            <a:r>
              <a:rPr sz="599" b="1" spc="5" dirty="0">
                <a:latin typeface="Arial"/>
                <a:cs typeface="Arial"/>
              </a:rPr>
              <a:t>Serrano-Lopez </a:t>
            </a:r>
            <a:r>
              <a:rPr sz="599" b="1" spc="10" dirty="0">
                <a:latin typeface="Arial"/>
                <a:cs typeface="Arial"/>
              </a:rPr>
              <a:t>J</a:t>
            </a:r>
            <a:r>
              <a:rPr sz="599" b="1" dirty="0">
                <a:latin typeface="Arial"/>
                <a:cs typeface="Arial"/>
              </a:rPr>
              <a:t> </a:t>
            </a:r>
            <a:r>
              <a:rPr sz="599" b="1" spc="5" dirty="0">
                <a:latin typeface="Arial"/>
                <a:cs typeface="Arial"/>
              </a:rPr>
              <a:t>2021.</a:t>
            </a:r>
            <a:endParaRPr sz="599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97952" y="2077002"/>
            <a:ext cx="175310" cy="227823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597951" y="3053561"/>
            <a:ext cx="175310" cy="22782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5238542" y="3363433"/>
            <a:ext cx="995722" cy="48644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lnSpc>
                <a:spcPct val="100699"/>
              </a:lnSpc>
              <a:spcBef>
                <a:spcPts val="105"/>
              </a:spcBef>
            </a:pPr>
            <a:r>
              <a:rPr sz="999" dirty="0">
                <a:latin typeface="Calibri"/>
                <a:cs typeface="Calibri"/>
              </a:rPr>
              <a:t>Cell </a:t>
            </a:r>
            <a:r>
              <a:rPr sz="999" spc="-5" dirty="0">
                <a:latin typeface="Calibri"/>
                <a:cs typeface="Calibri"/>
              </a:rPr>
              <a:t>proliferation </a:t>
            </a:r>
            <a:r>
              <a:rPr sz="999" dirty="0">
                <a:latin typeface="Calibri"/>
                <a:cs typeface="Calibri"/>
              </a:rPr>
              <a:t> Cell </a:t>
            </a:r>
            <a:r>
              <a:rPr sz="999" spc="-5" dirty="0">
                <a:latin typeface="Calibri"/>
                <a:cs typeface="Calibri"/>
              </a:rPr>
              <a:t>differentiation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Cell </a:t>
            </a:r>
            <a:r>
              <a:rPr sz="999" spc="-5" dirty="0">
                <a:latin typeface="Calibri"/>
                <a:cs typeface="Calibri"/>
              </a:rPr>
              <a:t>migration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21218" y="712737"/>
            <a:ext cx="4251163" cy="21998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348" b="1" spc="-5" dirty="0">
                <a:solidFill>
                  <a:schemeClr val="tx1"/>
                </a:solidFill>
                <a:latin typeface="Calibri"/>
              </a:rPr>
              <a:t>Computational</a:t>
            </a:r>
            <a:r>
              <a:rPr sz="1348" b="1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modeling</a:t>
            </a:r>
            <a:r>
              <a:rPr sz="1348" b="1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simulations </a:t>
            </a:r>
            <a:r>
              <a:rPr sz="1348" b="1" spc="-10" dirty="0">
                <a:solidFill>
                  <a:schemeClr val="tx1"/>
                </a:solidFill>
                <a:latin typeface="Calibri"/>
              </a:rPr>
              <a:t>for</a:t>
            </a:r>
            <a:r>
              <a:rPr sz="1348" b="1" spc="-20" dirty="0">
                <a:solidFill>
                  <a:schemeClr val="tx1"/>
                </a:solidFill>
                <a:latin typeface="Calibri"/>
              </a:rPr>
              <a:t> </a:t>
            </a:r>
            <a:r>
              <a:rPr sz="1348" b="1" spc="-5" dirty="0">
                <a:solidFill>
                  <a:schemeClr val="tx1"/>
                </a:solidFill>
                <a:latin typeface="Calibri"/>
              </a:rPr>
              <a:t>Tissue engineering</a:t>
            </a:r>
            <a:endParaRPr sz="1348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400098" y="1075751"/>
            <a:ext cx="4130027" cy="950693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>
              <a:lnSpc>
                <a:spcPct val="103499"/>
              </a:lnSpc>
              <a:spcBef>
                <a:spcPts val="70"/>
              </a:spcBef>
            </a:pPr>
            <a:r>
              <a:rPr sz="999" spc="-45" dirty="0">
                <a:latin typeface="Calibri"/>
                <a:cs typeface="Calibri"/>
              </a:rPr>
              <a:t>To</a:t>
            </a:r>
            <a:r>
              <a:rPr sz="999" spc="-4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optimize </a:t>
            </a:r>
            <a:r>
              <a:rPr sz="999" dirty="0">
                <a:latin typeface="Calibri"/>
                <a:cs typeface="Calibri"/>
              </a:rPr>
              <a:t>cell </a:t>
            </a:r>
            <a:r>
              <a:rPr sz="999" spc="-5" dirty="0">
                <a:latin typeface="Calibri"/>
                <a:cs typeface="Calibri"/>
              </a:rPr>
              <a:t>proliferation rates, </a:t>
            </a:r>
            <a:r>
              <a:rPr sz="999" dirty="0">
                <a:latin typeface="Calibri"/>
                <a:cs typeface="Calibri"/>
              </a:rPr>
              <a:t>cell </a:t>
            </a:r>
            <a:r>
              <a:rPr sz="999" spc="-5" dirty="0">
                <a:latin typeface="Calibri"/>
                <a:cs typeface="Calibri"/>
              </a:rPr>
              <a:t>trajectories, </a:t>
            </a:r>
            <a:r>
              <a:rPr sz="999" spc="5" dirty="0">
                <a:latin typeface="Calibri"/>
                <a:cs typeface="Calibri"/>
              </a:rPr>
              <a:t>dynamic </a:t>
            </a:r>
            <a:r>
              <a:rPr sz="999" dirty="0">
                <a:latin typeface="Calibri"/>
                <a:cs typeface="Calibri"/>
              </a:rPr>
              <a:t>nutrient gradients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and</a:t>
            </a:r>
            <a:r>
              <a:rPr sz="999" dirty="0">
                <a:latin typeface="Calibri"/>
                <a:cs typeface="Calibri"/>
              </a:rPr>
              <a:t> environments influencing neotissue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growth.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949">
              <a:latin typeface="Calibri"/>
              <a:cs typeface="Calibri"/>
            </a:endParaRPr>
          </a:p>
          <a:p>
            <a:pPr marL="173147" indent="-161096"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Enhancing</a:t>
            </a:r>
            <a:r>
              <a:rPr sz="999" spc="-5" dirty="0">
                <a:latin typeface="Calibri"/>
                <a:cs typeface="Calibri"/>
              </a:rPr>
              <a:t> scaffold</a:t>
            </a:r>
            <a:r>
              <a:rPr sz="999" dirty="0">
                <a:latin typeface="Calibri"/>
                <a:cs typeface="Calibri"/>
              </a:rPr>
              <a:t> design</a:t>
            </a:r>
            <a:endParaRPr sz="999">
              <a:latin typeface="Calibri"/>
              <a:cs typeface="Calibri"/>
            </a:endParaRPr>
          </a:p>
          <a:p>
            <a:pPr marL="173147" indent="-161096">
              <a:lnSpc>
                <a:spcPts val="1184"/>
              </a:lnSpc>
              <a:spcBef>
                <a:spcPts val="45"/>
              </a:spcBef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Bioreactor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modeling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and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optimization</a:t>
            </a:r>
            <a:endParaRPr sz="999">
              <a:latin typeface="Calibri"/>
              <a:cs typeface="Calibri"/>
            </a:endParaRPr>
          </a:p>
          <a:p>
            <a:pPr marL="173147" indent="-161096">
              <a:lnSpc>
                <a:spcPts val="1184"/>
              </a:lnSpc>
              <a:buFont typeface="Arial"/>
              <a:buChar char="•"/>
              <a:tabLst>
                <a:tab pos="173781" algn="l"/>
              </a:tabLst>
            </a:pPr>
            <a:r>
              <a:rPr sz="999" dirty="0">
                <a:latin typeface="Calibri"/>
                <a:cs typeface="Calibri"/>
              </a:rPr>
              <a:t>Modelling cell growth </a:t>
            </a:r>
            <a:r>
              <a:rPr sz="999" spc="5" dirty="0">
                <a:latin typeface="Calibri"/>
                <a:cs typeface="Calibri"/>
              </a:rPr>
              <a:t>and</a:t>
            </a:r>
            <a:r>
              <a:rPr sz="999" dirty="0">
                <a:latin typeface="Calibri"/>
                <a:cs typeface="Calibri"/>
              </a:rPr>
              <a:t> dynamics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95203" y="2110568"/>
            <a:ext cx="3194007" cy="209228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228868" y="4211610"/>
            <a:ext cx="1558274" cy="1510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899" spc="-5" dirty="0">
                <a:latin typeface="Calibri"/>
                <a:cs typeface="Calibri"/>
              </a:rPr>
              <a:t>Garcia-Aznar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JM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et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al.</a:t>
            </a:r>
            <a:r>
              <a:rPr sz="899" spc="-15" dirty="0">
                <a:latin typeface="Calibri"/>
                <a:cs typeface="Calibri"/>
              </a:rPr>
              <a:t> </a:t>
            </a:r>
            <a:r>
              <a:rPr sz="899" spc="-5" dirty="0">
                <a:latin typeface="Calibri"/>
                <a:cs typeface="Calibri"/>
              </a:rPr>
              <a:t>Bone</a:t>
            </a:r>
            <a:r>
              <a:rPr sz="899" spc="-10" dirty="0">
                <a:latin typeface="Calibri"/>
                <a:cs typeface="Calibri"/>
              </a:rPr>
              <a:t> </a:t>
            </a:r>
            <a:r>
              <a:rPr sz="899" dirty="0">
                <a:latin typeface="Calibri"/>
                <a:cs typeface="Calibri"/>
              </a:rPr>
              <a:t>2021</a:t>
            </a:r>
            <a:endParaRPr sz="8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48852" y="1183806"/>
            <a:ext cx="3162841" cy="267476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466321" y="4206188"/>
            <a:ext cx="1411135" cy="10681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599" spc="5" dirty="0">
                <a:latin typeface="Arial"/>
                <a:cs typeface="Arial"/>
              </a:rPr>
              <a:t>Pedrero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SG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and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Serrano-Lopez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J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2021.</a:t>
            </a:r>
            <a:endParaRPr sz="5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899176" y="842303"/>
            <a:ext cx="3453317" cy="18495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1099" b="1" spc="5" dirty="0">
                <a:latin typeface="Calibri"/>
                <a:cs typeface="Calibri"/>
              </a:rPr>
              <a:t>Multidisciplinary journey</a:t>
            </a:r>
            <a:r>
              <a:rPr sz="1099" b="1" spc="10" dirty="0">
                <a:latin typeface="Calibri"/>
                <a:cs typeface="Calibri"/>
              </a:rPr>
              <a:t> </a:t>
            </a:r>
            <a:r>
              <a:rPr sz="1099" b="1" dirty="0">
                <a:latin typeface="Calibri"/>
                <a:cs typeface="Calibri"/>
              </a:rPr>
              <a:t>toward</a:t>
            </a:r>
            <a:r>
              <a:rPr sz="1099" b="1" spc="10" dirty="0">
                <a:latin typeface="Calibri"/>
                <a:cs typeface="Calibri"/>
              </a:rPr>
              <a:t> </a:t>
            </a:r>
            <a:r>
              <a:rPr sz="1099" b="1" spc="5" dirty="0">
                <a:latin typeface="Calibri"/>
                <a:cs typeface="Calibri"/>
              </a:rPr>
              <a:t>synthetic</a:t>
            </a:r>
            <a:r>
              <a:rPr sz="1099" b="1" spc="10" dirty="0">
                <a:latin typeface="Calibri"/>
                <a:cs typeface="Calibri"/>
              </a:rPr>
              <a:t> </a:t>
            </a:r>
            <a:r>
              <a:rPr sz="1099" b="1" spc="5" dirty="0">
                <a:latin typeface="Calibri"/>
                <a:cs typeface="Calibri"/>
              </a:rPr>
              <a:t>leukemic</a:t>
            </a:r>
            <a:r>
              <a:rPr sz="1099" b="1" spc="10" dirty="0">
                <a:latin typeface="Calibri"/>
                <a:cs typeface="Calibri"/>
              </a:rPr>
              <a:t> niche</a:t>
            </a:r>
            <a:endParaRPr sz="10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51469" y="1049403"/>
            <a:ext cx="3578045" cy="2754053"/>
          </a:xfrm>
          <a:prstGeom prst="rect">
            <a:avLst/>
          </a:prstGeom>
        </p:spPr>
      </p:pic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60581" y="1695401"/>
            <a:ext cx="4022844" cy="65808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316044" marR="5074" indent="-1303993">
              <a:lnSpc>
                <a:spcPct val="100800"/>
              </a:lnSpc>
              <a:spcBef>
                <a:spcPts val="95"/>
              </a:spcBef>
            </a:pP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50</a:t>
            </a:r>
            <a:r>
              <a:rPr sz="2147" b="1" spc="-10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reunión</a:t>
            </a:r>
            <a:r>
              <a:rPr sz="2147" b="1" spc="-10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anual</a:t>
            </a:r>
            <a:r>
              <a:rPr sz="2147" b="1" spc="-5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de</a:t>
            </a:r>
            <a:r>
              <a:rPr sz="2147" b="1" spc="-5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PETHEMA </a:t>
            </a:r>
            <a:r>
              <a:rPr sz="2147" b="1" spc="-584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00CCCC"/>
                </a:solidFill>
                <a:latin typeface="Arial"/>
                <a:cs typeface="Arial"/>
              </a:rPr>
              <a:t>Mayo</a:t>
            </a:r>
            <a:r>
              <a:rPr sz="2147" b="1" spc="-5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2147" b="1" dirty="0">
                <a:solidFill>
                  <a:srgbClr val="00CCCC"/>
                </a:solidFill>
                <a:latin typeface="Arial"/>
                <a:cs typeface="Arial"/>
              </a:rPr>
              <a:t>2022</a:t>
            </a:r>
            <a:endParaRPr sz="2147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41019" y="2858900"/>
            <a:ext cx="1262728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spc="-5" dirty="0">
                <a:solidFill>
                  <a:srgbClr val="00CCCC"/>
                </a:solidFill>
                <a:latin typeface="Arial"/>
                <a:cs typeface="Arial"/>
              </a:rPr>
              <a:t>LMA</a:t>
            </a:r>
            <a:r>
              <a:rPr sz="1948" spc="-50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1948" dirty="0">
                <a:solidFill>
                  <a:srgbClr val="00CCCC"/>
                </a:solidFill>
                <a:latin typeface="Arial"/>
                <a:cs typeface="Arial"/>
              </a:rPr>
              <a:t>y</a:t>
            </a:r>
            <a:r>
              <a:rPr sz="1948" spc="-40" dirty="0">
                <a:solidFill>
                  <a:srgbClr val="00CCCC"/>
                </a:solidFill>
                <a:latin typeface="Arial"/>
                <a:cs typeface="Arial"/>
              </a:rPr>
              <a:t> </a:t>
            </a:r>
            <a:r>
              <a:rPr sz="1948" spc="-5" dirty="0">
                <a:solidFill>
                  <a:srgbClr val="00CCCC"/>
                </a:solidFill>
                <a:latin typeface="Arial"/>
                <a:cs typeface="Arial"/>
              </a:rPr>
              <a:t>LPA</a:t>
            </a:r>
            <a:endParaRPr sz="194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solidFill>
                  <a:srgbClr val="00CCCC"/>
                </a:solidFill>
                <a:latin typeface="Arial"/>
                <a:cs typeface="Arial"/>
              </a:rPr>
              <a:t>1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854503" y="747591"/>
          <a:ext cx="3311252" cy="34977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52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83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0029">
                <a:tc gridSpan="2">
                  <a:txBody>
                    <a:bodyPr/>
                    <a:lstStyle/>
                    <a:p>
                      <a:pPr marL="8947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Participating</a:t>
                      </a:r>
                      <a:r>
                        <a:rPr sz="13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hospitals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799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Regional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Málaga.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Málaga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333399"/>
                      </a:solidFill>
                      <a:prstDash val="solid"/>
                    </a:lnL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655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R w="9525">
                      <a:solidFill>
                        <a:srgbClr val="333399"/>
                      </a:solidFill>
                      <a:prstDash val="solid"/>
                    </a:lnR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Sant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Pau.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Barcelona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655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Fundación Jiménez</a:t>
                      </a: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Díaz.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655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Cruces.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Bizcaia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Reina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Sofía.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Puerta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Mar.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Cádiz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Mútua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Terrassa. Terrassa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Clínico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Valencia.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Valencia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Arnau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Vilanova.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Lleida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Ramón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Cajal.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Univ Canarias. Santa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Cruz 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Tenerife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Pontevedra.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Pontevedra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ICO-Joan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XXIII.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Tarragona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Puerta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Hierro.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Galdakao Usansolo.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Galdakao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General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Lanzarote.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Lanzarote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Italiano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Buenos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Aires.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Argentina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Basurto.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Bilbao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Univ Donostia. Donostia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171161" y="736628"/>
            <a:ext cx="875221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5" dirty="0">
                <a:solidFill>
                  <a:schemeClr val="tx1"/>
                </a:solidFill>
              </a:rPr>
              <a:t>Gu</a:t>
            </a:r>
            <a:r>
              <a:rPr sz="2297" dirty="0">
                <a:solidFill>
                  <a:schemeClr val="tx1"/>
                </a:solidFill>
              </a:rPr>
              <a:t>i</a:t>
            </a:r>
            <a:r>
              <a:rPr sz="2297" spc="5" dirty="0">
                <a:solidFill>
                  <a:schemeClr val="tx1"/>
                </a:solidFill>
              </a:rPr>
              <a:t>ó</a:t>
            </a:r>
            <a:r>
              <a:rPr sz="2297" spc="15" dirty="0">
                <a:solidFill>
                  <a:schemeClr val="tx1"/>
                </a:solidFill>
              </a:rPr>
              <a:t>n</a:t>
            </a:r>
            <a:endParaRPr sz="2297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2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2469" y="1319421"/>
            <a:ext cx="4121783" cy="2533701"/>
          </a:xfrm>
          <a:prstGeom prst="rect">
            <a:avLst/>
          </a:prstGeom>
        </p:spPr>
        <p:txBody>
          <a:bodyPr vert="horz" wrap="square" lIns="0" tIns="100206" rIns="0" bIns="0" rtlCol="0">
            <a:spAutoFit/>
          </a:bodyPr>
          <a:lstStyle/>
          <a:p>
            <a:pPr marL="166805" indent="-154754">
              <a:spcBef>
                <a:spcPts val="78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Actividad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del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registro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y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publicaciones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Guías</a:t>
            </a:r>
            <a:r>
              <a:rPr sz="1498" spc="-3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asistenciales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Ensayos</a:t>
            </a:r>
            <a:r>
              <a:rPr sz="1498" spc="-3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clínicos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4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Estudios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registro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y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biológicos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4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Estudio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NGS-LMA</a:t>
            </a:r>
            <a:r>
              <a:rPr sz="1498" spc="-9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(Eva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Barragán)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Consenso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citometría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flujo (Bruno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Paiva)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Proyecto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células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madre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(Juana Serrano)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Proyectos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Juan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Manuel</a:t>
            </a:r>
            <a:r>
              <a:rPr sz="1498" spc="-9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Alonso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3</a:t>
            </a:r>
            <a:endParaRPr sz="849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63717" y="1164957"/>
            <a:ext cx="5671151" cy="2603718"/>
          </a:xfrm>
          <a:prstGeom prst="rect">
            <a:avLst/>
          </a:prstGeom>
        </p:spPr>
      </p:pic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86620" y="1119144"/>
            <a:ext cx="2538775" cy="244318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353905">
              <a:spcBef>
                <a:spcPts val="170"/>
              </a:spcBef>
            </a:pP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CENTROS</a:t>
            </a:r>
            <a:r>
              <a:rPr sz="1448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PETHEMA</a:t>
            </a:r>
            <a:endParaRPr sz="144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925079" y="1016677"/>
            <a:ext cx="3778037" cy="505472"/>
            <a:chOff x="3924281" y="1017930"/>
            <a:chExt cx="3782695" cy="506095"/>
          </a:xfrm>
        </p:grpSpPr>
        <p:sp>
          <p:nvSpPr>
            <p:cNvPr id="5" name="object 5"/>
            <p:cNvSpPr/>
            <p:nvPr/>
          </p:nvSpPr>
          <p:spPr>
            <a:xfrm>
              <a:off x="3924281" y="1198298"/>
              <a:ext cx="1841500" cy="133985"/>
            </a:xfrm>
            <a:custGeom>
              <a:avLst/>
              <a:gdLst/>
              <a:ahLst/>
              <a:cxnLst/>
              <a:rect l="l" t="t" r="r" b="b"/>
              <a:pathLst>
                <a:path w="1841500" h="133984">
                  <a:moveTo>
                    <a:pt x="1717700" y="9880"/>
                  </a:moveTo>
                  <a:lnTo>
                    <a:pt x="1717446" y="51154"/>
                  </a:lnTo>
                  <a:lnTo>
                    <a:pt x="1738083" y="51282"/>
                  </a:lnTo>
                  <a:lnTo>
                    <a:pt x="1737829" y="92544"/>
                  </a:lnTo>
                  <a:lnTo>
                    <a:pt x="1717191" y="92544"/>
                  </a:lnTo>
                  <a:lnTo>
                    <a:pt x="1716938" y="133692"/>
                  </a:lnTo>
                  <a:lnTo>
                    <a:pt x="1800525" y="92544"/>
                  </a:lnTo>
                  <a:lnTo>
                    <a:pt x="1737829" y="92544"/>
                  </a:lnTo>
                  <a:lnTo>
                    <a:pt x="1800784" y="92417"/>
                  </a:lnTo>
                  <a:lnTo>
                    <a:pt x="1841131" y="72555"/>
                  </a:lnTo>
                  <a:lnTo>
                    <a:pt x="1717700" y="9880"/>
                  </a:lnTo>
                  <a:close/>
                </a:path>
                <a:path w="1841500" h="133984">
                  <a:moveTo>
                    <a:pt x="124193" y="0"/>
                  </a:moveTo>
                  <a:lnTo>
                    <a:pt x="0" y="61137"/>
                  </a:lnTo>
                  <a:lnTo>
                    <a:pt x="123431" y="123812"/>
                  </a:lnTo>
                  <a:lnTo>
                    <a:pt x="123685" y="82550"/>
                  </a:lnTo>
                  <a:lnTo>
                    <a:pt x="103047" y="82423"/>
                  </a:lnTo>
                  <a:lnTo>
                    <a:pt x="103301" y="41148"/>
                  </a:lnTo>
                  <a:lnTo>
                    <a:pt x="123940" y="41148"/>
                  </a:lnTo>
                  <a:lnTo>
                    <a:pt x="124193" y="0"/>
                  </a:lnTo>
                  <a:close/>
                </a:path>
                <a:path w="1841500" h="133984">
                  <a:moveTo>
                    <a:pt x="1717446" y="51154"/>
                  </a:moveTo>
                  <a:lnTo>
                    <a:pt x="1717192" y="92417"/>
                  </a:lnTo>
                  <a:lnTo>
                    <a:pt x="1737829" y="92544"/>
                  </a:lnTo>
                  <a:lnTo>
                    <a:pt x="1738083" y="51282"/>
                  </a:lnTo>
                  <a:lnTo>
                    <a:pt x="1717446" y="51154"/>
                  </a:lnTo>
                  <a:close/>
                </a:path>
                <a:path w="1841500" h="133984">
                  <a:moveTo>
                    <a:pt x="123939" y="41275"/>
                  </a:moveTo>
                  <a:lnTo>
                    <a:pt x="123685" y="82550"/>
                  </a:lnTo>
                  <a:lnTo>
                    <a:pt x="1717192" y="92417"/>
                  </a:lnTo>
                  <a:lnTo>
                    <a:pt x="1717446" y="51154"/>
                  </a:lnTo>
                  <a:lnTo>
                    <a:pt x="123939" y="41275"/>
                  </a:lnTo>
                  <a:close/>
                </a:path>
                <a:path w="1841500" h="133984">
                  <a:moveTo>
                    <a:pt x="103301" y="41148"/>
                  </a:moveTo>
                  <a:lnTo>
                    <a:pt x="103047" y="82423"/>
                  </a:lnTo>
                  <a:lnTo>
                    <a:pt x="123685" y="82550"/>
                  </a:lnTo>
                  <a:lnTo>
                    <a:pt x="123939" y="41275"/>
                  </a:lnTo>
                  <a:lnTo>
                    <a:pt x="103301" y="41148"/>
                  </a:lnTo>
                  <a:close/>
                </a:path>
                <a:path w="1841500" h="133984">
                  <a:moveTo>
                    <a:pt x="123940" y="41148"/>
                  </a:moveTo>
                  <a:lnTo>
                    <a:pt x="103301" y="41148"/>
                  </a:lnTo>
                  <a:lnTo>
                    <a:pt x="123939" y="41275"/>
                  </a:lnTo>
                  <a:lnTo>
                    <a:pt x="123940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765411" y="1020787"/>
              <a:ext cx="1938655" cy="500380"/>
            </a:xfrm>
            <a:custGeom>
              <a:avLst/>
              <a:gdLst/>
              <a:ahLst/>
              <a:cxnLst/>
              <a:rect l="l" t="t" r="r" b="b"/>
              <a:pathLst>
                <a:path w="1938654" h="500380">
                  <a:moveTo>
                    <a:pt x="0" y="0"/>
                  </a:moveTo>
                  <a:lnTo>
                    <a:pt x="1938578" y="0"/>
                  </a:lnTo>
                  <a:lnTo>
                    <a:pt x="1938578" y="500126"/>
                  </a:lnTo>
                  <a:lnTo>
                    <a:pt x="0" y="50012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875202" y="1027914"/>
            <a:ext cx="1715560" cy="467419"/>
          </a:xfrm>
          <a:prstGeom prst="rect">
            <a:avLst/>
          </a:prstGeom>
        </p:spPr>
        <p:txBody>
          <a:bodyPr vert="horz" wrap="square" lIns="0" tIns="22198" rIns="0" bIns="0" rtlCol="0">
            <a:spAutoFit/>
          </a:bodyPr>
          <a:lstStyle/>
          <a:p>
            <a:pPr marL="479483" marR="5074" indent="-467433">
              <a:lnSpc>
                <a:spcPts val="1728"/>
              </a:lnSpc>
              <a:spcBef>
                <a:spcPts val="175"/>
              </a:spcBef>
            </a:pP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REGISTR</a:t>
            </a:r>
            <a:r>
              <a:rPr sz="1448" spc="5" dirty="0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sz="1448" spc="-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ON</a:t>
            </a: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LI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448" spc="5" dirty="0">
                <a:solidFill>
                  <a:srgbClr val="FF0000"/>
                </a:solidFill>
                <a:latin typeface="Arial"/>
                <a:cs typeface="Arial"/>
              </a:rPr>
              <a:t>E  </a:t>
            </a: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PETHEMA</a:t>
            </a:r>
            <a:endParaRPr sz="1448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669668" y="1519036"/>
            <a:ext cx="123673" cy="2075795"/>
          </a:xfrm>
          <a:custGeom>
            <a:avLst/>
            <a:gdLst/>
            <a:ahLst/>
            <a:cxnLst/>
            <a:rect l="l" t="t" r="r" b="b"/>
            <a:pathLst>
              <a:path w="123825" h="2078354">
                <a:moveTo>
                  <a:pt x="0" y="1954326"/>
                </a:moveTo>
                <a:lnTo>
                  <a:pt x="61874" y="2078151"/>
                </a:lnTo>
                <a:lnTo>
                  <a:pt x="113493" y="1974977"/>
                </a:lnTo>
                <a:lnTo>
                  <a:pt x="41262" y="1974964"/>
                </a:lnTo>
                <a:lnTo>
                  <a:pt x="41268" y="1954335"/>
                </a:lnTo>
                <a:lnTo>
                  <a:pt x="0" y="1954326"/>
                </a:lnTo>
                <a:close/>
              </a:path>
              <a:path w="123825" h="2078354">
                <a:moveTo>
                  <a:pt x="41268" y="1954335"/>
                </a:moveTo>
                <a:lnTo>
                  <a:pt x="41262" y="1974964"/>
                </a:lnTo>
                <a:lnTo>
                  <a:pt x="82537" y="1974977"/>
                </a:lnTo>
                <a:lnTo>
                  <a:pt x="82543" y="1954343"/>
                </a:lnTo>
                <a:lnTo>
                  <a:pt x="41268" y="1954335"/>
                </a:lnTo>
                <a:close/>
              </a:path>
              <a:path w="123825" h="2078354">
                <a:moveTo>
                  <a:pt x="82543" y="1954343"/>
                </a:moveTo>
                <a:lnTo>
                  <a:pt x="82537" y="1974977"/>
                </a:lnTo>
                <a:lnTo>
                  <a:pt x="113499" y="1974964"/>
                </a:lnTo>
                <a:lnTo>
                  <a:pt x="123812" y="1954352"/>
                </a:lnTo>
                <a:lnTo>
                  <a:pt x="82543" y="1954343"/>
                </a:lnTo>
                <a:close/>
              </a:path>
              <a:path w="123825" h="2078354">
                <a:moveTo>
                  <a:pt x="41808" y="0"/>
                </a:moveTo>
                <a:lnTo>
                  <a:pt x="41268" y="1954335"/>
                </a:lnTo>
                <a:lnTo>
                  <a:pt x="82543" y="1954343"/>
                </a:lnTo>
                <a:lnTo>
                  <a:pt x="83083" y="12"/>
                </a:lnTo>
                <a:lnTo>
                  <a:pt x="418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5760505" y="3594628"/>
            <a:ext cx="1941975" cy="466860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31077" rIns="0" bIns="0" rtlCol="0">
            <a:spAutoFit/>
          </a:bodyPr>
          <a:lstStyle/>
          <a:p>
            <a:pPr marL="593013" marR="110992" indent="-473141">
              <a:lnSpc>
                <a:spcPts val="1728"/>
              </a:lnSpc>
              <a:spcBef>
                <a:spcPts val="245"/>
              </a:spcBef>
            </a:pP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OFICIN</a:t>
            </a:r>
            <a:r>
              <a:rPr sz="1448" spc="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448" spc="-10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sz="1448" spc="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448" spc="-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D</a:t>
            </a:r>
            <a:r>
              <a:rPr sz="1448" spc="-120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448" spc="-3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O</a:t>
            </a:r>
            <a:r>
              <a:rPr sz="1448" spc="5" dirty="0">
                <a:solidFill>
                  <a:srgbClr val="FF0000"/>
                </a:solidFill>
                <a:latin typeface="Arial"/>
                <a:cs typeface="Arial"/>
              </a:rPr>
              <a:t>S  </a:t>
            </a: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PETHEMA</a:t>
            </a:r>
            <a:endParaRPr sz="1448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545776" y="3590047"/>
            <a:ext cx="2219129" cy="499764"/>
          </a:xfrm>
          <a:custGeom>
            <a:avLst/>
            <a:gdLst/>
            <a:ahLst/>
            <a:cxnLst/>
            <a:rect l="l" t="t" r="r" b="b"/>
            <a:pathLst>
              <a:path w="2221865" h="500379">
                <a:moveTo>
                  <a:pt x="0" y="0"/>
                </a:moveTo>
                <a:lnTo>
                  <a:pt x="2221738" y="0"/>
                </a:lnTo>
                <a:lnTo>
                  <a:pt x="2221738" y="500151"/>
                </a:lnTo>
                <a:lnTo>
                  <a:pt x="0" y="500151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1548351" y="3598384"/>
            <a:ext cx="2214055" cy="467419"/>
          </a:xfrm>
          <a:prstGeom prst="rect">
            <a:avLst/>
          </a:prstGeom>
        </p:spPr>
        <p:txBody>
          <a:bodyPr vert="horz" wrap="square" lIns="0" tIns="22198" rIns="0" bIns="0" rtlCol="0">
            <a:spAutoFit/>
          </a:bodyPr>
          <a:lstStyle/>
          <a:p>
            <a:pPr marL="582230" marR="384982" indent="-189637">
              <a:lnSpc>
                <a:spcPts val="1728"/>
              </a:lnSpc>
              <a:spcBef>
                <a:spcPts val="175"/>
              </a:spcBef>
            </a:pP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ABOR</a:t>
            </a:r>
            <a:r>
              <a:rPr sz="1448" spc="-120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448" spc="-3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ORIOS  </a:t>
            </a: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REFERENCIA</a:t>
            </a:r>
            <a:endParaRPr sz="1448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593481" y="1378497"/>
            <a:ext cx="4138272" cy="2527993"/>
          </a:xfrm>
          <a:custGeom>
            <a:avLst/>
            <a:gdLst/>
            <a:ahLst/>
            <a:cxnLst/>
            <a:rect l="l" t="t" r="r" b="b"/>
            <a:pathLst>
              <a:path w="4143375" h="2531110">
                <a:moveTo>
                  <a:pt x="3170923" y="2468943"/>
                </a:moveTo>
                <a:lnTo>
                  <a:pt x="3047250" y="2406751"/>
                </a:lnTo>
                <a:lnTo>
                  <a:pt x="3047161" y="2448014"/>
                </a:lnTo>
                <a:lnTo>
                  <a:pt x="1296593" y="2444013"/>
                </a:lnTo>
                <a:lnTo>
                  <a:pt x="1296695" y="2402738"/>
                </a:lnTo>
                <a:lnTo>
                  <a:pt x="1172730" y="2464358"/>
                </a:lnTo>
                <a:lnTo>
                  <a:pt x="1296403" y="2526550"/>
                </a:lnTo>
                <a:lnTo>
                  <a:pt x="1296504" y="2485275"/>
                </a:lnTo>
                <a:lnTo>
                  <a:pt x="3047060" y="2489289"/>
                </a:lnTo>
                <a:lnTo>
                  <a:pt x="3046971" y="2530564"/>
                </a:lnTo>
                <a:lnTo>
                  <a:pt x="3129889" y="2489339"/>
                </a:lnTo>
                <a:lnTo>
                  <a:pt x="3170923" y="2468943"/>
                </a:lnTo>
                <a:close/>
              </a:path>
              <a:path w="4143375" h="2531110">
                <a:moveTo>
                  <a:pt x="4143083" y="2218867"/>
                </a:moveTo>
                <a:lnTo>
                  <a:pt x="4121416" y="2188045"/>
                </a:lnTo>
                <a:lnTo>
                  <a:pt x="4063492" y="2105609"/>
                </a:lnTo>
                <a:lnTo>
                  <a:pt x="4043908" y="2141931"/>
                </a:lnTo>
                <a:lnTo>
                  <a:pt x="72237" y="0"/>
                </a:lnTo>
                <a:lnTo>
                  <a:pt x="62433" y="18173"/>
                </a:lnTo>
                <a:lnTo>
                  <a:pt x="41808" y="18161"/>
                </a:lnTo>
                <a:lnTo>
                  <a:pt x="41262" y="2090470"/>
                </a:lnTo>
                <a:lnTo>
                  <a:pt x="0" y="2090458"/>
                </a:lnTo>
                <a:lnTo>
                  <a:pt x="61874" y="2214283"/>
                </a:lnTo>
                <a:lnTo>
                  <a:pt x="113487" y="2111108"/>
                </a:lnTo>
                <a:lnTo>
                  <a:pt x="123812" y="2090483"/>
                </a:lnTo>
                <a:lnTo>
                  <a:pt x="82537" y="2090470"/>
                </a:lnTo>
                <a:lnTo>
                  <a:pt x="83070" y="52743"/>
                </a:lnTo>
                <a:lnTo>
                  <a:pt x="4024312" y="2178266"/>
                </a:lnTo>
                <a:lnTo>
                  <a:pt x="4004729" y="2214588"/>
                </a:lnTo>
                <a:lnTo>
                  <a:pt x="4143083" y="22188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2819991" y="2206309"/>
            <a:ext cx="138371" cy="514985"/>
          </a:xfrm>
          <a:prstGeom prst="rect">
            <a:avLst/>
          </a:prstGeom>
        </p:spPr>
        <p:txBody>
          <a:bodyPr vert="vert270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899" spc="15" dirty="0">
                <a:solidFill>
                  <a:srgbClr val="FF0000"/>
                </a:solidFill>
                <a:latin typeface="Arial"/>
                <a:cs typeface="Arial"/>
              </a:rPr>
              <a:t>muestras</a:t>
            </a:r>
            <a:endParaRPr sz="89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 rot="2040000">
            <a:off x="4444666" y="2221562"/>
            <a:ext cx="325660" cy="116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8"/>
              </a:lnSpc>
            </a:pPr>
            <a:r>
              <a:rPr sz="899" spc="20" dirty="0">
                <a:solidFill>
                  <a:srgbClr val="FF0000"/>
                </a:solidFill>
                <a:latin typeface="Arial"/>
                <a:cs typeface="Arial"/>
              </a:rPr>
              <a:t>CRF</a:t>
            </a:r>
            <a:r>
              <a:rPr sz="899" spc="1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89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96350" y="1010052"/>
            <a:ext cx="1270339" cy="4623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algn="ctr">
              <a:spcBef>
                <a:spcPts val="130"/>
              </a:spcBef>
            </a:pPr>
            <a:r>
              <a:rPr sz="1049" spc="10" dirty="0">
                <a:latin typeface="Arial"/>
                <a:cs typeface="Arial"/>
              </a:rPr>
              <a:t>Datos</a:t>
            </a:r>
            <a:r>
              <a:rPr sz="1049" spc="-4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anonimizados</a:t>
            </a:r>
            <a:endParaRPr sz="1049">
              <a:latin typeface="Arial"/>
              <a:cs typeface="Arial"/>
            </a:endParaRPr>
          </a:p>
          <a:p>
            <a:pPr marL="14586" algn="ctr">
              <a:spcBef>
                <a:spcPts val="884"/>
              </a:spcBef>
            </a:pPr>
            <a:r>
              <a:rPr sz="1049" spc="10" dirty="0">
                <a:latin typeface="Arial"/>
                <a:cs typeface="Arial"/>
              </a:rPr>
              <a:t>ID</a:t>
            </a:r>
            <a:r>
              <a:rPr sz="1049" spc="-30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PETHEMA</a:t>
            </a:r>
            <a:endParaRPr sz="1049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646969" y="1391405"/>
            <a:ext cx="1848110" cy="2217226"/>
            <a:chOff x="2644595" y="1393121"/>
            <a:chExt cx="1850389" cy="2219960"/>
          </a:xfrm>
        </p:grpSpPr>
        <p:sp>
          <p:nvSpPr>
            <p:cNvPr id="17" name="object 17"/>
            <p:cNvSpPr/>
            <p:nvPr/>
          </p:nvSpPr>
          <p:spPr>
            <a:xfrm>
              <a:off x="2644595" y="1393121"/>
              <a:ext cx="1148080" cy="1939289"/>
            </a:xfrm>
            <a:custGeom>
              <a:avLst/>
              <a:gdLst/>
              <a:ahLst/>
              <a:cxnLst/>
              <a:rect l="l" t="t" r="r" b="b"/>
              <a:pathLst>
                <a:path w="1148079" h="1939289">
                  <a:moveTo>
                    <a:pt x="17780" y="0"/>
                  </a:moveTo>
                  <a:lnTo>
                    <a:pt x="0" y="10477"/>
                  </a:lnTo>
                  <a:lnTo>
                    <a:pt x="41897" y="81597"/>
                  </a:lnTo>
                  <a:lnTo>
                    <a:pt x="59677" y="71120"/>
                  </a:lnTo>
                  <a:lnTo>
                    <a:pt x="17780" y="0"/>
                  </a:lnTo>
                  <a:close/>
                </a:path>
                <a:path w="1148079" h="1939289">
                  <a:moveTo>
                    <a:pt x="91097" y="124460"/>
                  </a:moveTo>
                  <a:lnTo>
                    <a:pt x="73317" y="134937"/>
                  </a:lnTo>
                  <a:lnTo>
                    <a:pt x="115201" y="206057"/>
                  </a:lnTo>
                  <a:lnTo>
                    <a:pt x="132981" y="195580"/>
                  </a:lnTo>
                  <a:lnTo>
                    <a:pt x="91097" y="124460"/>
                  </a:lnTo>
                  <a:close/>
                </a:path>
                <a:path w="1148079" h="1939289">
                  <a:moveTo>
                    <a:pt x="164401" y="248920"/>
                  </a:moveTo>
                  <a:lnTo>
                    <a:pt x="146621" y="259397"/>
                  </a:lnTo>
                  <a:lnTo>
                    <a:pt x="188518" y="330517"/>
                  </a:lnTo>
                  <a:lnTo>
                    <a:pt x="206298" y="320040"/>
                  </a:lnTo>
                  <a:lnTo>
                    <a:pt x="164401" y="248920"/>
                  </a:lnTo>
                  <a:close/>
                </a:path>
                <a:path w="1148079" h="1939289">
                  <a:moveTo>
                    <a:pt x="237718" y="373380"/>
                  </a:moveTo>
                  <a:lnTo>
                    <a:pt x="219938" y="383857"/>
                  </a:lnTo>
                  <a:lnTo>
                    <a:pt x="261823" y="454977"/>
                  </a:lnTo>
                  <a:lnTo>
                    <a:pt x="279603" y="444500"/>
                  </a:lnTo>
                  <a:lnTo>
                    <a:pt x="237718" y="373380"/>
                  </a:lnTo>
                  <a:close/>
                </a:path>
                <a:path w="1148079" h="1939289">
                  <a:moveTo>
                    <a:pt x="311023" y="497840"/>
                  </a:moveTo>
                  <a:lnTo>
                    <a:pt x="293243" y="508317"/>
                  </a:lnTo>
                  <a:lnTo>
                    <a:pt x="335140" y="579437"/>
                  </a:lnTo>
                  <a:lnTo>
                    <a:pt x="352920" y="568960"/>
                  </a:lnTo>
                  <a:lnTo>
                    <a:pt x="311023" y="497840"/>
                  </a:lnTo>
                  <a:close/>
                </a:path>
                <a:path w="1148079" h="1939289">
                  <a:moveTo>
                    <a:pt x="384340" y="622300"/>
                  </a:moveTo>
                  <a:lnTo>
                    <a:pt x="366560" y="632777"/>
                  </a:lnTo>
                  <a:lnTo>
                    <a:pt x="408457" y="703897"/>
                  </a:lnTo>
                  <a:lnTo>
                    <a:pt x="426237" y="693420"/>
                  </a:lnTo>
                  <a:lnTo>
                    <a:pt x="384340" y="622300"/>
                  </a:lnTo>
                  <a:close/>
                </a:path>
                <a:path w="1148079" h="1939289">
                  <a:moveTo>
                    <a:pt x="457657" y="746760"/>
                  </a:moveTo>
                  <a:lnTo>
                    <a:pt x="439877" y="757237"/>
                  </a:lnTo>
                  <a:lnTo>
                    <a:pt x="481761" y="828357"/>
                  </a:lnTo>
                  <a:lnTo>
                    <a:pt x="499541" y="817880"/>
                  </a:lnTo>
                  <a:lnTo>
                    <a:pt x="457657" y="746760"/>
                  </a:lnTo>
                  <a:close/>
                </a:path>
                <a:path w="1148079" h="1939289">
                  <a:moveTo>
                    <a:pt x="530961" y="871219"/>
                  </a:moveTo>
                  <a:lnTo>
                    <a:pt x="513181" y="881697"/>
                  </a:lnTo>
                  <a:lnTo>
                    <a:pt x="555078" y="952817"/>
                  </a:lnTo>
                  <a:lnTo>
                    <a:pt x="572858" y="942340"/>
                  </a:lnTo>
                  <a:lnTo>
                    <a:pt x="530961" y="871219"/>
                  </a:lnTo>
                  <a:close/>
                </a:path>
                <a:path w="1148079" h="1939289">
                  <a:moveTo>
                    <a:pt x="604278" y="995680"/>
                  </a:moveTo>
                  <a:lnTo>
                    <a:pt x="586498" y="1006157"/>
                  </a:lnTo>
                  <a:lnTo>
                    <a:pt x="628383" y="1077277"/>
                  </a:lnTo>
                  <a:lnTo>
                    <a:pt x="646163" y="1066800"/>
                  </a:lnTo>
                  <a:lnTo>
                    <a:pt x="604278" y="995680"/>
                  </a:lnTo>
                  <a:close/>
                </a:path>
                <a:path w="1148079" h="1939289">
                  <a:moveTo>
                    <a:pt x="677583" y="1120140"/>
                  </a:moveTo>
                  <a:lnTo>
                    <a:pt x="659803" y="1130617"/>
                  </a:lnTo>
                  <a:lnTo>
                    <a:pt x="701700" y="1201737"/>
                  </a:lnTo>
                  <a:lnTo>
                    <a:pt x="719480" y="1191260"/>
                  </a:lnTo>
                  <a:lnTo>
                    <a:pt x="677583" y="1120140"/>
                  </a:lnTo>
                  <a:close/>
                </a:path>
                <a:path w="1148079" h="1939289">
                  <a:moveTo>
                    <a:pt x="750900" y="1244600"/>
                  </a:moveTo>
                  <a:lnTo>
                    <a:pt x="733120" y="1255077"/>
                  </a:lnTo>
                  <a:lnTo>
                    <a:pt x="775017" y="1326197"/>
                  </a:lnTo>
                  <a:lnTo>
                    <a:pt x="792797" y="1315720"/>
                  </a:lnTo>
                  <a:lnTo>
                    <a:pt x="750900" y="1244600"/>
                  </a:lnTo>
                  <a:close/>
                </a:path>
                <a:path w="1148079" h="1939289">
                  <a:moveTo>
                    <a:pt x="824217" y="1369060"/>
                  </a:moveTo>
                  <a:lnTo>
                    <a:pt x="806437" y="1379537"/>
                  </a:lnTo>
                  <a:lnTo>
                    <a:pt x="848321" y="1450657"/>
                  </a:lnTo>
                  <a:lnTo>
                    <a:pt x="866101" y="1440180"/>
                  </a:lnTo>
                  <a:lnTo>
                    <a:pt x="824217" y="1369060"/>
                  </a:lnTo>
                  <a:close/>
                </a:path>
                <a:path w="1148079" h="1939289">
                  <a:moveTo>
                    <a:pt x="897521" y="1493520"/>
                  </a:moveTo>
                  <a:lnTo>
                    <a:pt x="879741" y="1503997"/>
                  </a:lnTo>
                  <a:lnTo>
                    <a:pt x="921639" y="1575117"/>
                  </a:lnTo>
                  <a:lnTo>
                    <a:pt x="939419" y="1564652"/>
                  </a:lnTo>
                  <a:lnTo>
                    <a:pt x="897521" y="1493520"/>
                  </a:lnTo>
                  <a:close/>
                </a:path>
                <a:path w="1148079" h="1939289">
                  <a:moveTo>
                    <a:pt x="970838" y="1617992"/>
                  </a:moveTo>
                  <a:lnTo>
                    <a:pt x="953058" y="1628457"/>
                  </a:lnTo>
                  <a:lnTo>
                    <a:pt x="994943" y="1699577"/>
                  </a:lnTo>
                  <a:lnTo>
                    <a:pt x="1012723" y="1689112"/>
                  </a:lnTo>
                  <a:lnTo>
                    <a:pt x="970838" y="1617992"/>
                  </a:lnTo>
                  <a:close/>
                </a:path>
                <a:path w="1148079" h="1939289">
                  <a:moveTo>
                    <a:pt x="1044143" y="1742452"/>
                  </a:moveTo>
                  <a:lnTo>
                    <a:pt x="1026363" y="1752917"/>
                  </a:lnTo>
                  <a:lnTo>
                    <a:pt x="1068260" y="1824037"/>
                  </a:lnTo>
                  <a:lnTo>
                    <a:pt x="1086040" y="1813572"/>
                  </a:lnTo>
                  <a:lnTo>
                    <a:pt x="1044143" y="1742452"/>
                  </a:lnTo>
                  <a:close/>
                </a:path>
                <a:path w="1148079" h="1939289">
                  <a:moveTo>
                    <a:pt x="1107536" y="1890719"/>
                  </a:moveTo>
                  <a:lnTo>
                    <a:pt x="1089761" y="1901189"/>
                  </a:lnTo>
                  <a:lnTo>
                    <a:pt x="1147851" y="1938820"/>
                  </a:lnTo>
                  <a:lnTo>
                    <a:pt x="1145154" y="1899615"/>
                  </a:lnTo>
                  <a:lnTo>
                    <a:pt x="1112774" y="1899615"/>
                  </a:lnTo>
                  <a:lnTo>
                    <a:pt x="1107536" y="1890719"/>
                  </a:lnTo>
                  <a:close/>
                </a:path>
                <a:path w="1148079" h="1939289">
                  <a:moveTo>
                    <a:pt x="1125315" y="1880246"/>
                  </a:moveTo>
                  <a:lnTo>
                    <a:pt x="1107536" y="1890719"/>
                  </a:lnTo>
                  <a:lnTo>
                    <a:pt x="1112774" y="1899615"/>
                  </a:lnTo>
                  <a:lnTo>
                    <a:pt x="1130554" y="1889137"/>
                  </a:lnTo>
                  <a:lnTo>
                    <a:pt x="1125315" y="1880246"/>
                  </a:lnTo>
                  <a:close/>
                </a:path>
                <a:path w="1148079" h="1939289">
                  <a:moveTo>
                    <a:pt x="1143101" y="1869770"/>
                  </a:moveTo>
                  <a:lnTo>
                    <a:pt x="1125315" y="1880246"/>
                  </a:lnTo>
                  <a:lnTo>
                    <a:pt x="1130554" y="1889137"/>
                  </a:lnTo>
                  <a:lnTo>
                    <a:pt x="1112774" y="1899615"/>
                  </a:lnTo>
                  <a:lnTo>
                    <a:pt x="1145154" y="1899615"/>
                  </a:lnTo>
                  <a:lnTo>
                    <a:pt x="1143101" y="1869770"/>
                  </a:lnTo>
                  <a:close/>
                </a:path>
                <a:path w="1148079" h="1939289">
                  <a:moveTo>
                    <a:pt x="1117460" y="1866912"/>
                  </a:moveTo>
                  <a:lnTo>
                    <a:pt x="1099680" y="1877377"/>
                  </a:lnTo>
                  <a:lnTo>
                    <a:pt x="1107536" y="1890719"/>
                  </a:lnTo>
                  <a:lnTo>
                    <a:pt x="1125315" y="1880246"/>
                  </a:lnTo>
                  <a:lnTo>
                    <a:pt x="1117460" y="1866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093133" y="3331946"/>
              <a:ext cx="1398905" cy="278130"/>
            </a:xfrm>
            <a:custGeom>
              <a:avLst/>
              <a:gdLst/>
              <a:ahLst/>
              <a:cxnLst/>
              <a:rect l="l" t="t" r="r" b="b"/>
              <a:pathLst>
                <a:path w="1398904" h="278129">
                  <a:moveTo>
                    <a:pt x="0" y="0"/>
                  </a:moveTo>
                  <a:lnTo>
                    <a:pt x="1398612" y="0"/>
                  </a:lnTo>
                  <a:lnTo>
                    <a:pt x="1398612" y="277850"/>
                  </a:lnTo>
                  <a:lnTo>
                    <a:pt x="0" y="277850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3352203" y="3336225"/>
            <a:ext cx="882197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spc="-10" dirty="0">
                <a:solidFill>
                  <a:srgbClr val="FF0000"/>
                </a:solidFill>
                <a:latin typeface="Arial"/>
                <a:cs typeface="Arial"/>
              </a:rPr>
              <a:t>B</a:t>
            </a:r>
            <a:r>
              <a:rPr sz="1448" spc="-5" dirty="0">
                <a:solidFill>
                  <a:srgbClr val="FF0000"/>
                </a:solidFill>
                <a:latin typeface="Arial"/>
                <a:cs typeface="Arial"/>
              </a:rPr>
              <a:t>iobancos</a:t>
            </a:r>
            <a:endParaRPr sz="1448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788915" y="2041098"/>
            <a:ext cx="161454" cy="866342"/>
          </a:xfrm>
          <a:prstGeom prst="rect">
            <a:avLst/>
          </a:prstGeom>
        </p:spPr>
        <p:txBody>
          <a:bodyPr vert="vert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1049" spc="10" dirty="0">
                <a:latin typeface="Arial"/>
                <a:cs typeface="Arial"/>
              </a:rPr>
              <a:t>ID</a:t>
            </a:r>
            <a:r>
              <a:rPr sz="1049" spc="-50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PETHEMA</a:t>
            </a:r>
            <a:endParaRPr sz="10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20769" y="2102103"/>
            <a:ext cx="322332" cy="691298"/>
          </a:xfrm>
          <a:prstGeom prst="rect">
            <a:avLst/>
          </a:prstGeom>
        </p:spPr>
        <p:txBody>
          <a:bodyPr vert="vert" wrap="square" lIns="0" tIns="5074" rIns="0" bIns="0" rtlCol="0">
            <a:spAutoFit/>
          </a:bodyPr>
          <a:lstStyle/>
          <a:p>
            <a:pPr marL="12685" marR="5074">
              <a:lnSpc>
                <a:spcPts val="1298"/>
              </a:lnSpc>
              <a:spcBef>
                <a:spcPts val="40"/>
              </a:spcBef>
            </a:pPr>
            <a:r>
              <a:rPr sz="1049" spc="10" dirty="0">
                <a:latin typeface="Arial"/>
                <a:cs typeface="Arial"/>
              </a:rPr>
              <a:t>ID </a:t>
            </a:r>
            <a:r>
              <a:rPr sz="1049" spc="15" dirty="0">
                <a:latin typeface="Arial"/>
                <a:cs typeface="Arial"/>
              </a:rPr>
              <a:t> </a:t>
            </a:r>
            <a:r>
              <a:rPr sz="1049" dirty="0">
                <a:latin typeface="Arial"/>
                <a:cs typeface="Arial"/>
              </a:rPr>
              <a:t>PETHE</a:t>
            </a:r>
            <a:r>
              <a:rPr sz="1049" spc="-5" dirty="0">
                <a:latin typeface="Arial"/>
                <a:cs typeface="Arial"/>
              </a:rPr>
              <a:t>M</a:t>
            </a:r>
            <a:r>
              <a:rPr sz="1049" dirty="0">
                <a:latin typeface="Arial"/>
                <a:cs typeface="Arial"/>
              </a:rPr>
              <a:t>A</a:t>
            </a:r>
            <a:endParaRPr sz="10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 rot="3840000">
            <a:off x="3039714" y="2511269"/>
            <a:ext cx="1078740" cy="140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4"/>
              </a:lnSpc>
            </a:pPr>
            <a:r>
              <a:rPr sz="1573" spc="22" baseline="2645" dirty="0">
                <a:latin typeface="Arial"/>
                <a:cs typeface="Arial"/>
              </a:rPr>
              <a:t>Da</a:t>
            </a:r>
            <a:r>
              <a:rPr sz="1573" spc="-15" baseline="2645" dirty="0">
                <a:latin typeface="Arial"/>
                <a:cs typeface="Arial"/>
              </a:rPr>
              <a:t>t</a:t>
            </a:r>
            <a:r>
              <a:rPr sz="1573" spc="15" baseline="2645" dirty="0">
                <a:latin typeface="Arial"/>
                <a:cs typeface="Arial"/>
              </a:rPr>
              <a:t>o</a:t>
            </a:r>
            <a:r>
              <a:rPr sz="1573" spc="22" baseline="2645" dirty="0">
                <a:latin typeface="Arial"/>
                <a:cs typeface="Arial"/>
              </a:rPr>
              <a:t>s</a:t>
            </a:r>
            <a:r>
              <a:rPr sz="1573" spc="-7" baseline="264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pe</a:t>
            </a:r>
            <a:r>
              <a:rPr sz="1049" dirty="0">
                <a:latin typeface="Arial"/>
                <a:cs typeface="Arial"/>
              </a:rPr>
              <a:t>r</a:t>
            </a:r>
            <a:r>
              <a:rPr sz="1049" spc="15" dirty="0">
                <a:latin typeface="Arial"/>
                <a:cs typeface="Arial"/>
              </a:rPr>
              <a:t>sona</a:t>
            </a:r>
            <a:r>
              <a:rPr sz="1049" spc="5" dirty="0">
                <a:latin typeface="Arial"/>
                <a:cs typeface="Arial"/>
              </a:rPr>
              <a:t>les</a:t>
            </a:r>
            <a:endParaRPr sz="1049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2183097" y="1368755"/>
            <a:ext cx="123673" cy="2218494"/>
          </a:xfrm>
          <a:custGeom>
            <a:avLst/>
            <a:gdLst/>
            <a:ahLst/>
            <a:cxnLst/>
            <a:rect l="l" t="t" r="r" b="b"/>
            <a:pathLst>
              <a:path w="123825" h="2221229">
                <a:moveTo>
                  <a:pt x="82540" y="123689"/>
                </a:moveTo>
                <a:lnTo>
                  <a:pt x="41265" y="123922"/>
                </a:lnTo>
                <a:lnTo>
                  <a:pt x="53174" y="2220709"/>
                </a:lnTo>
                <a:lnTo>
                  <a:pt x="94449" y="2220480"/>
                </a:lnTo>
                <a:lnTo>
                  <a:pt x="82540" y="123689"/>
                </a:lnTo>
                <a:close/>
              </a:path>
              <a:path w="123825" h="2221229">
                <a:moveTo>
                  <a:pt x="61201" y="0"/>
                </a:moveTo>
                <a:lnTo>
                  <a:pt x="0" y="124155"/>
                </a:lnTo>
                <a:lnTo>
                  <a:pt x="41265" y="123922"/>
                </a:lnTo>
                <a:lnTo>
                  <a:pt x="41148" y="103289"/>
                </a:lnTo>
                <a:lnTo>
                  <a:pt x="113468" y="103060"/>
                </a:lnTo>
                <a:lnTo>
                  <a:pt x="61201" y="0"/>
                </a:lnTo>
                <a:close/>
              </a:path>
              <a:path w="123825" h="2221229">
                <a:moveTo>
                  <a:pt x="82423" y="103060"/>
                </a:moveTo>
                <a:lnTo>
                  <a:pt x="41148" y="103289"/>
                </a:lnTo>
                <a:lnTo>
                  <a:pt x="41265" y="123922"/>
                </a:lnTo>
                <a:lnTo>
                  <a:pt x="82540" y="123689"/>
                </a:lnTo>
                <a:lnTo>
                  <a:pt x="82423" y="103060"/>
                </a:lnTo>
                <a:close/>
              </a:path>
              <a:path w="123825" h="2221229">
                <a:moveTo>
                  <a:pt x="113468" y="103060"/>
                </a:moveTo>
                <a:lnTo>
                  <a:pt x="82423" y="103060"/>
                </a:lnTo>
                <a:lnTo>
                  <a:pt x="82540" y="123689"/>
                </a:lnTo>
                <a:lnTo>
                  <a:pt x="123812" y="123456"/>
                </a:lnTo>
                <a:lnTo>
                  <a:pt x="113468" y="103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 txBox="1"/>
          <p:nvPr/>
        </p:nvSpPr>
        <p:spPr>
          <a:xfrm>
            <a:off x="1968685" y="1946726"/>
            <a:ext cx="138371" cy="1083244"/>
          </a:xfrm>
          <a:prstGeom prst="rect">
            <a:avLst/>
          </a:prstGeom>
        </p:spPr>
        <p:txBody>
          <a:bodyPr vert="vert270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899" spc="10" dirty="0">
                <a:solidFill>
                  <a:srgbClr val="FF0000"/>
                </a:solidFill>
                <a:latin typeface="Arial"/>
                <a:cs typeface="Arial"/>
              </a:rPr>
              <a:t>Informes</a:t>
            </a:r>
            <a:r>
              <a:rPr sz="899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99" spc="10" dirty="0">
                <a:solidFill>
                  <a:srgbClr val="FF0000"/>
                </a:solidFill>
                <a:latin typeface="Arial"/>
                <a:cs typeface="Arial"/>
              </a:rPr>
              <a:t>laboratorio</a:t>
            </a:r>
            <a:endParaRPr sz="89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399014" y="3556984"/>
            <a:ext cx="899321" cy="487714"/>
          </a:xfrm>
          <a:prstGeom prst="rect">
            <a:avLst/>
          </a:prstGeom>
        </p:spPr>
        <p:txBody>
          <a:bodyPr vert="horz" wrap="square" lIns="0" tIns="87522" rIns="0" bIns="0" rtlCol="0">
            <a:spAutoFit/>
          </a:bodyPr>
          <a:lstStyle/>
          <a:p>
            <a:pPr marL="12685">
              <a:spcBef>
                <a:spcPts val="689"/>
              </a:spcBef>
            </a:pPr>
            <a:r>
              <a:rPr sz="899" spc="15" dirty="0">
                <a:solidFill>
                  <a:srgbClr val="FF0000"/>
                </a:solidFill>
                <a:latin typeface="Arial"/>
                <a:cs typeface="Arial"/>
              </a:rPr>
              <a:t>Datos</a:t>
            </a:r>
            <a:r>
              <a:rPr sz="899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99" spc="10" dirty="0">
                <a:solidFill>
                  <a:srgbClr val="FF0000"/>
                </a:solidFill>
                <a:latin typeface="Arial"/>
                <a:cs typeface="Arial"/>
              </a:rPr>
              <a:t>biológicos</a:t>
            </a:r>
            <a:endParaRPr sz="899">
              <a:latin typeface="Arial"/>
              <a:cs typeface="Arial"/>
            </a:endParaRPr>
          </a:p>
          <a:p>
            <a:pPr marL="28541">
              <a:spcBef>
                <a:spcPts val="704"/>
              </a:spcBef>
            </a:pPr>
            <a:r>
              <a:rPr sz="1049" spc="10" dirty="0">
                <a:latin typeface="Arial"/>
                <a:cs typeface="Arial"/>
              </a:rPr>
              <a:t>ID</a:t>
            </a:r>
            <a:r>
              <a:rPr sz="1049" spc="-7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PETHEMA</a:t>
            </a:r>
            <a:endParaRPr sz="10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23257" y="992474"/>
            <a:ext cx="5512623" cy="2837491"/>
            <a:chOff x="1719745" y="993698"/>
            <a:chExt cx="5519420" cy="2840990"/>
          </a:xfrm>
        </p:grpSpPr>
        <p:sp>
          <p:nvSpPr>
            <p:cNvPr id="4" name="object 4"/>
            <p:cNvSpPr/>
            <p:nvPr/>
          </p:nvSpPr>
          <p:spPr>
            <a:xfrm>
              <a:off x="1719745" y="993698"/>
              <a:ext cx="5519420" cy="2840990"/>
            </a:xfrm>
            <a:custGeom>
              <a:avLst/>
              <a:gdLst/>
              <a:ahLst/>
              <a:cxnLst/>
              <a:rect l="l" t="t" r="r" b="b"/>
              <a:pathLst>
                <a:path w="5519420" h="2840990">
                  <a:moveTo>
                    <a:pt x="5519102" y="0"/>
                  </a:moveTo>
                  <a:lnTo>
                    <a:pt x="0" y="0"/>
                  </a:lnTo>
                  <a:lnTo>
                    <a:pt x="0" y="2840837"/>
                  </a:lnTo>
                  <a:lnTo>
                    <a:pt x="5519102" y="2840837"/>
                  </a:lnTo>
                  <a:lnTo>
                    <a:pt x="5519102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92833" y="1390408"/>
              <a:ext cx="5372925" cy="229552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85853" y="1531351"/>
              <a:ext cx="4577745" cy="2155981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123822" y="1569326"/>
              <a:ext cx="4502150" cy="2114550"/>
            </a:xfrm>
            <a:custGeom>
              <a:avLst/>
              <a:gdLst/>
              <a:ahLst/>
              <a:cxnLst/>
              <a:rect l="l" t="t" r="r" b="b"/>
              <a:pathLst>
                <a:path w="4502150" h="2114550">
                  <a:moveTo>
                    <a:pt x="0" y="2020608"/>
                  </a:moveTo>
                  <a:lnTo>
                    <a:pt x="208000" y="2020608"/>
                  </a:lnTo>
                  <a:lnTo>
                    <a:pt x="208000" y="2114029"/>
                  </a:lnTo>
                  <a:lnTo>
                    <a:pt x="0" y="2114029"/>
                  </a:lnTo>
                  <a:lnTo>
                    <a:pt x="0" y="2020608"/>
                  </a:lnTo>
                  <a:close/>
                </a:path>
                <a:path w="4502150" h="2114550">
                  <a:moveTo>
                    <a:pt x="1073035" y="117208"/>
                  </a:moveTo>
                  <a:lnTo>
                    <a:pt x="1282687" y="117208"/>
                  </a:lnTo>
                  <a:lnTo>
                    <a:pt x="1282687" y="2114029"/>
                  </a:lnTo>
                  <a:lnTo>
                    <a:pt x="1073035" y="2114029"/>
                  </a:lnTo>
                  <a:lnTo>
                    <a:pt x="1073035" y="117208"/>
                  </a:lnTo>
                  <a:close/>
                </a:path>
                <a:path w="4502150" h="2114550">
                  <a:moveTo>
                    <a:pt x="2147722" y="173329"/>
                  </a:moveTo>
                  <a:lnTo>
                    <a:pt x="2355735" y="173329"/>
                  </a:lnTo>
                  <a:lnTo>
                    <a:pt x="2355735" y="2114029"/>
                  </a:lnTo>
                  <a:lnTo>
                    <a:pt x="2147722" y="2114029"/>
                  </a:lnTo>
                  <a:lnTo>
                    <a:pt x="2147722" y="173329"/>
                  </a:lnTo>
                  <a:close/>
                </a:path>
                <a:path w="4502150" h="2114550">
                  <a:moveTo>
                    <a:pt x="3220770" y="0"/>
                  </a:moveTo>
                  <a:lnTo>
                    <a:pt x="3428771" y="0"/>
                  </a:lnTo>
                  <a:lnTo>
                    <a:pt x="3428771" y="2114029"/>
                  </a:lnTo>
                  <a:lnTo>
                    <a:pt x="3220770" y="2114029"/>
                  </a:lnTo>
                  <a:lnTo>
                    <a:pt x="3220770" y="0"/>
                  </a:lnTo>
                  <a:close/>
                </a:path>
                <a:path w="4502150" h="2114550">
                  <a:moveTo>
                    <a:pt x="4293806" y="1002042"/>
                  </a:moveTo>
                  <a:lnTo>
                    <a:pt x="4501807" y="1002042"/>
                  </a:lnTo>
                  <a:lnTo>
                    <a:pt x="4501807" y="2114029"/>
                  </a:lnTo>
                  <a:lnTo>
                    <a:pt x="4293806" y="2114029"/>
                  </a:lnTo>
                  <a:lnTo>
                    <a:pt x="4293806" y="1002042"/>
                  </a:lnTo>
                  <a:close/>
                </a:path>
              </a:pathLst>
            </a:custGeom>
            <a:ln w="5156">
              <a:solidFill>
                <a:srgbClr val="D6009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3857" y="2842120"/>
              <a:ext cx="4579382" cy="8452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331826" y="2880073"/>
              <a:ext cx="4504055" cy="803910"/>
            </a:xfrm>
            <a:custGeom>
              <a:avLst/>
              <a:gdLst/>
              <a:ahLst/>
              <a:cxnLst/>
              <a:rect l="l" t="t" r="r" b="b"/>
              <a:pathLst>
                <a:path w="4504055" h="803910">
                  <a:moveTo>
                    <a:pt x="0" y="770940"/>
                  </a:moveTo>
                  <a:lnTo>
                    <a:pt x="208000" y="770940"/>
                  </a:lnTo>
                  <a:lnTo>
                    <a:pt x="208000" y="803287"/>
                  </a:lnTo>
                  <a:lnTo>
                    <a:pt x="0" y="803287"/>
                  </a:lnTo>
                  <a:lnTo>
                    <a:pt x="0" y="770940"/>
                  </a:lnTo>
                  <a:close/>
                </a:path>
                <a:path w="4504055" h="803910">
                  <a:moveTo>
                    <a:pt x="1074686" y="84201"/>
                  </a:moveTo>
                  <a:lnTo>
                    <a:pt x="1282687" y="84201"/>
                  </a:lnTo>
                  <a:lnTo>
                    <a:pt x="1282687" y="803287"/>
                  </a:lnTo>
                  <a:lnTo>
                    <a:pt x="1074686" y="803287"/>
                  </a:lnTo>
                  <a:lnTo>
                    <a:pt x="1074686" y="84201"/>
                  </a:lnTo>
                  <a:close/>
                </a:path>
                <a:path w="4504055" h="803910">
                  <a:moveTo>
                    <a:pt x="2147722" y="173342"/>
                  </a:moveTo>
                  <a:lnTo>
                    <a:pt x="2355735" y="173342"/>
                  </a:lnTo>
                  <a:lnTo>
                    <a:pt x="2355735" y="803287"/>
                  </a:lnTo>
                  <a:lnTo>
                    <a:pt x="2147722" y="803287"/>
                  </a:lnTo>
                  <a:lnTo>
                    <a:pt x="2147722" y="173342"/>
                  </a:lnTo>
                  <a:close/>
                </a:path>
                <a:path w="4504055" h="803910">
                  <a:moveTo>
                    <a:pt x="3220758" y="0"/>
                  </a:moveTo>
                  <a:lnTo>
                    <a:pt x="3428771" y="0"/>
                  </a:lnTo>
                  <a:lnTo>
                    <a:pt x="3428771" y="803287"/>
                  </a:lnTo>
                  <a:lnTo>
                    <a:pt x="3220758" y="803287"/>
                  </a:lnTo>
                  <a:lnTo>
                    <a:pt x="3220758" y="0"/>
                  </a:lnTo>
                  <a:close/>
                </a:path>
                <a:path w="4504055" h="803910">
                  <a:moveTo>
                    <a:pt x="4293806" y="541477"/>
                  </a:moveTo>
                  <a:lnTo>
                    <a:pt x="4503458" y="541477"/>
                  </a:lnTo>
                  <a:lnTo>
                    <a:pt x="4503458" y="803287"/>
                  </a:lnTo>
                  <a:lnTo>
                    <a:pt x="4293806" y="803287"/>
                  </a:lnTo>
                  <a:lnTo>
                    <a:pt x="4293806" y="541477"/>
                  </a:lnTo>
                  <a:close/>
                </a:path>
              </a:pathLst>
            </a:custGeom>
            <a:ln w="5156">
              <a:solidFill>
                <a:srgbClr val="FFFF6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213024" y="3547579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14935" y="42925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6433888" y="2447523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48525</a:t>
            </a:r>
            <a:endParaRPr sz="449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439047" y="3603053"/>
            <a:ext cx="31711" cy="43127"/>
          </a:xfrm>
          <a:custGeom>
            <a:avLst/>
            <a:gdLst/>
            <a:ahLst/>
            <a:cxnLst/>
            <a:rect l="l" t="t" r="r" b="b"/>
            <a:pathLst>
              <a:path w="31750" h="43179">
                <a:moveTo>
                  <a:pt x="0" y="42925"/>
                </a:moveTo>
                <a:lnTo>
                  <a:pt x="31165" y="0"/>
                </a:lnTo>
              </a:path>
            </a:pathLst>
          </a:custGeom>
          <a:ln w="5156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2147158" y="3441749"/>
            <a:ext cx="404631" cy="1453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lnSpc>
                <a:spcPts val="508"/>
              </a:lnSpc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4054</a:t>
            </a:r>
            <a:endParaRPr sz="449">
              <a:latin typeface="Arial"/>
              <a:cs typeface="Arial"/>
            </a:endParaRPr>
          </a:p>
          <a:p>
            <a:pPr marL="253695">
              <a:lnSpc>
                <a:spcPts val="508"/>
              </a:lnSpc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1438</a:t>
            </a:r>
            <a:endParaRPr sz="4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25312" y="2838269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31408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97567" y="2927304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27521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569820" y="2754180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35098</a:t>
            </a:r>
            <a:endParaRPr sz="4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642074" y="3296614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11398</a:t>
            </a:r>
            <a:endParaRPr sz="4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66249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201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8</a:t>
            </a:r>
            <a:endParaRPr sz="4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38503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201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9</a:t>
            </a:r>
            <a:endParaRPr sz="4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10757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83012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1</a:t>
            </a:r>
            <a:endParaRPr sz="4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555267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2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978260" y="1242532"/>
            <a:ext cx="501032" cy="36785"/>
            <a:chOff x="3977528" y="1244064"/>
            <a:chExt cx="501650" cy="36830"/>
          </a:xfrm>
        </p:grpSpPr>
        <p:sp>
          <p:nvSpPr>
            <p:cNvPr id="24" name="object 24"/>
            <p:cNvSpPr/>
            <p:nvPr/>
          </p:nvSpPr>
          <p:spPr>
            <a:xfrm>
              <a:off x="3980385" y="12469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0" y="0"/>
                  </a:moveTo>
                  <a:lnTo>
                    <a:pt x="31102" y="0"/>
                  </a:lnTo>
                  <a:lnTo>
                    <a:pt x="31102" y="31102"/>
                  </a:lnTo>
                  <a:lnTo>
                    <a:pt x="0" y="3110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D6009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444737" y="1246921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0" y="0"/>
                  </a:moveTo>
                  <a:lnTo>
                    <a:pt x="31102" y="0"/>
                  </a:lnTo>
                  <a:lnTo>
                    <a:pt x="31102" y="31102"/>
                  </a:lnTo>
                  <a:lnTo>
                    <a:pt x="0" y="3110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FF6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3217125" y="1024892"/>
            <a:ext cx="2329483" cy="69320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90900">
              <a:spcBef>
                <a:spcPts val="105"/>
              </a:spcBef>
            </a:pPr>
            <a:r>
              <a:rPr sz="749" b="1" dirty="0">
                <a:solidFill>
                  <a:srgbClr val="D9D9D9"/>
                </a:solidFill>
                <a:latin typeface="Arial"/>
                <a:cs typeface="Arial"/>
              </a:rPr>
              <a:t>Estadísticas </a:t>
            </a:r>
            <a:r>
              <a:rPr sz="749" b="1" spc="-10" dirty="0">
                <a:solidFill>
                  <a:srgbClr val="D9D9D9"/>
                </a:solidFill>
                <a:latin typeface="Arial"/>
                <a:cs typeface="Arial"/>
              </a:rPr>
              <a:t>PLATAFO-LMA</a:t>
            </a:r>
            <a:r>
              <a:rPr sz="749" b="1" spc="-30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D9D9D9"/>
                </a:solidFill>
                <a:latin typeface="Arial"/>
                <a:cs typeface="Arial"/>
              </a:rPr>
              <a:t>(web)</a:t>
            </a:r>
            <a:endParaRPr sz="749">
              <a:latin typeface="Arial"/>
              <a:cs typeface="Arial"/>
            </a:endParaRPr>
          </a:p>
          <a:p>
            <a:pPr marL="808019">
              <a:spcBef>
                <a:spcPts val="544"/>
              </a:spcBef>
            </a:pPr>
            <a:r>
              <a:rPr sz="449" spc="10" dirty="0">
                <a:solidFill>
                  <a:srgbClr val="BFBFBF"/>
                </a:solidFill>
                <a:latin typeface="Arial"/>
                <a:cs typeface="Arial"/>
              </a:rPr>
              <a:t>Total</a:t>
            </a:r>
            <a:r>
              <a:rPr sz="449" spc="7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10" dirty="0">
                <a:solidFill>
                  <a:srgbClr val="BFBFBF"/>
                </a:solidFill>
                <a:latin typeface="Arial"/>
                <a:cs typeface="Arial"/>
              </a:rPr>
              <a:t>Visitas      </a:t>
            </a:r>
            <a:r>
              <a:rPr sz="449" spc="3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Visitantes</a:t>
            </a:r>
            <a:r>
              <a:rPr sz="449" spc="-10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5" dirty="0">
                <a:solidFill>
                  <a:srgbClr val="BFBFBF"/>
                </a:solidFill>
                <a:latin typeface="Arial"/>
                <a:cs typeface="Arial"/>
              </a:rPr>
              <a:t>distintos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649">
              <a:latin typeface="Arial"/>
              <a:cs typeface="Arial"/>
            </a:endParaRPr>
          </a:p>
          <a:p>
            <a:pPr marR="5074" algn="r"/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92324</a:t>
            </a:r>
            <a:endParaRPr sz="449">
              <a:latin typeface="Arial"/>
              <a:cs typeface="Arial"/>
            </a:endParaRPr>
          </a:p>
          <a:p>
            <a:pPr marR="2149433" algn="ctr">
              <a:lnSpc>
                <a:spcPts val="489"/>
              </a:lnSpc>
              <a:spcBef>
                <a:spcPts val="38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87203</a:t>
            </a:r>
            <a:endParaRPr sz="449">
              <a:latin typeface="Arial"/>
              <a:cs typeface="Arial"/>
            </a:endParaRPr>
          </a:p>
          <a:p>
            <a:pPr marR="5074" algn="ctr">
              <a:lnSpc>
                <a:spcPts val="489"/>
              </a:lnSpc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84750</a:t>
            </a:r>
            <a:endParaRPr sz="449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723259" y="992477"/>
            <a:ext cx="5512623" cy="2837491"/>
          </a:xfrm>
          <a:custGeom>
            <a:avLst/>
            <a:gdLst/>
            <a:ahLst/>
            <a:cxnLst/>
            <a:rect l="l" t="t" r="r" b="b"/>
            <a:pathLst>
              <a:path w="5519420" h="2840990">
                <a:moveTo>
                  <a:pt x="0" y="0"/>
                </a:moveTo>
                <a:lnTo>
                  <a:pt x="5519102" y="0"/>
                </a:lnTo>
                <a:lnTo>
                  <a:pt x="5519102" y="2840837"/>
                </a:lnTo>
                <a:lnTo>
                  <a:pt x="0" y="2840837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82977" y="1176624"/>
            <a:ext cx="5371772" cy="25490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743026" y="1204352"/>
            <a:ext cx="296180" cy="204086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R="117334" algn="r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100</a:t>
            </a:r>
            <a:r>
              <a:rPr sz="449" spc="30" dirty="0">
                <a:solidFill>
                  <a:srgbClr val="595959"/>
                </a:solidFill>
                <a:latin typeface="Arial"/>
                <a:cs typeface="Arial"/>
              </a:rPr>
              <a:t>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 marR="105284" algn="r"/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90%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93867" algn="r">
              <a:spcBef>
                <a:spcPts val="444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80%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82451" algn="r">
              <a:spcBef>
                <a:spcPts val="419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70%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71035" algn="r">
              <a:spcBef>
                <a:spcPts val="40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60%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59618" algn="r">
              <a:spcBef>
                <a:spcPts val="390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50%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48202" algn="r">
              <a:spcBef>
                <a:spcPts val="380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40%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37420" algn="r">
              <a:spcBef>
                <a:spcPts val="35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30%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26003" algn="r">
              <a:spcBef>
                <a:spcPts val="35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20%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15222" algn="r">
              <a:spcBef>
                <a:spcPts val="32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10%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 marR="5074" algn="r">
              <a:spcBef>
                <a:spcPts val="31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0%</a:t>
            </a:r>
            <a:endParaRPr sz="4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21982" y="3214256"/>
            <a:ext cx="23910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25" dirty="0">
                <a:solidFill>
                  <a:srgbClr val="595959"/>
                </a:solidFill>
                <a:latin typeface="Arial"/>
                <a:cs typeface="Arial"/>
              </a:rPr>
              <a:t>E</a:t>
            </a:r>
            <a:r>
              <a:rPr sz="449" spc="40" dirty="0">
                <a:solidFill>
                  <a:srgbClr val="595959"/>
                </a:solidFill>
                <a:latin typeface="Arial"/>
                <a:cs typeface="Arial"/>
              </a:rPr>
              <a:t>s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paña</a:t>
            </a:r>
            <a:endParaRPr sz="4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437128" y="3257105"/>
            <a:ext cx="25939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Portugal</a:t>
            </a:r>
            <a:endParaRPr sz="4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15589" y="3295006"/>
            <a:ext cx="16997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50" dirty="0">
                <a:solidFill>
                  <a:srgbClr val="595959"/>
                </a:solidFill>
                <a:latin typeface="Arial"/>
                <a:cs typeface="Arial"/>
              </a:rPr>
              <a:t>C</a:t>
            </a:r>
            <a:r>
              <a:rPr sz="449" spc="5" dirty="0">
                <a:solidFill>
                  <a:srgbClr val="595959"/>
                </a:solidFill>
                <a:latin typeface="Arial"/>
                <a:cs typeface="Arial"/>
              </a:rPr>
              <a:t>hile</a:t>
            </a:r>
            <a:endParaRPr sz="4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097965" y="3347747"/>
            <a:ext cx="28666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50" dirty="0">
                <a:solidFill>
                  <a:srgbClr val="595959"/>
                </a:solidFill>
                <a:latin typeface="Arial"/>
                <a:cs typeface="Arial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olo</a:t>
            </a:r>
            <a:r>
              <a:rPr sz="449" dirty="0">
                <a:solidFill>
                  <a:srgbClr val="595959"/>
                </a:solidFill>
                <a:latin typeface="Arial"/>
                <a:cs typeface="Arial"/>
              </a:rPr>
              <a:t>m</a:t>
            </a: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bia</a:t>
            </a:r>
            <a:endParaRPr sz="4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76983" y="3388988"/>
            <a:ext cx="232124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Polon</a:t>
            </a: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ia</a:t>
            </a:r>
            <a:endParaRPr sz="4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24282" y="3438452"/>
            <a:ext cx="262566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50" dirty="0">
                <a:solidFill>
                  <a:srgbClr val="595959"/>
                </a:solidFill>
                <a:latin typeface="Arial"/>
                <a:cs typeface="Arial"/>
              </a:rPr>
              <a:t>U</a:t>
            </a:r>
            <a:r>
              <a:rPr sz="449" spc="-45" dirty="0">
                <a:solidFill>
                  <a:srgbClr val="595959"/>
                </a:solidFill>
                <a:latin typeface="Arial"/>
                <a:cs typeface="Arial"/>
              </a:rPr>
              <a:t>r</a:t>
            </a: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u</a:t>
            </a:r>
            <a:r>
              <a:rPr sz="449" spc="-7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guay</a:t>
            </a:r>
            <a:endParaRPr sz="4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9556" y="3487916"/>
            <a:ext cx="293643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Argentina</a:t>
            </a:r>
            <a:endParaRPr sz="4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529638" y="3542326"/>
            <a:ext cx="355796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20" dirty="0">
                <a:solidFill>
                  <a:srgbClr val="595959"/>
                </a:solidFill>
                <a:latin typeface="Arial"/>
                <a:cs typeface="Arial"/>
              </a:rPr>
              <a:t>Rep.</a:t>
            </a:r>
            <a:r>
              <a:rPr sz="449" spc="-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Checa</a:t>
            </a:r>
            <a:endParaRPr sz="4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969373" y="3586843"/>
            <a:ext cx="25939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Holanda</a:t>
            </a:r>
            <a:endParaRPr sz="4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36023" y="3642923"/>
            <a:ext cx="327891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25" dirty="0">
                <a:solidFill>
                  <a:srgbClr val="595959"/>
                </a:solidFill>
                <a:latin typeface="Arial"/>
                <a:cs typeface="Arial"/>
              </a:rPr>
              <a:t>E</a:t>
            </a:r>
            <a:r>
              <a:rPr sz="449" spc="40" dirty="0">
                <a:solidFill>
                  <a:srgbClr val="595959"/>
                </a:solidFill>
                <a:latin typeface="Arial"/>
                <a:cs typeface="Arial"/>
              </a:rPr>
              <a:t>s</a:t>
            </a:r>
            <a:r>
              <a:rPr sz="449" spc="5" dirty="0">
                <a:solidFill>
                  <a:srgbClr val="595959"/>
                </a:solidFill>
                <a:latin typeface="Arial"/>
                <a:cs typeface="Arial"/>
              </a:rPr>
              <a:t>l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o</a:t>
            </a:r>
            <a:r>
              <a:rPr sz="449" spc="-15" dirty="0">
                <a:solidFill>
                  <a:srgbClr val="595959"/>
                </a:solidFill>
                <a:latin typeface="Arial"/>
                <a:cs typeface="Arial"/>
              </a:rPr>
              <a:t>v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aqu</a:t>
            </a: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ia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798449" y="3690719"/>
            <a:ext cx="231490" cy="152225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indent="34249">
              <a:lnSpc>
                <a:spcPct val="103499"/>
              </a:lnSpc>
              <a:spcBef>
                <a:spcPts val="114"/>
              </a:spcBef>
            </a:pP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Total 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 gene</a:t>
            </a:r>
            <a:r>
              <a:rPr sz="449" spc="10" dirty="0">
                <a:solidFill>
                  <a:srgbClr val="595959"/>
                </a:solidFill>
                <a:latin typeface="Arial"/>
                <a:cs typeface="Arial"/>
              </a:rPr>
              <a:t>r</a:t>
            </a:r>
            <a:r>
              <a:rPr sz="449" spc="15" dirty="0">
                <a:solidFill>
                  <a:srgbClr val="595959"/>
                </a:solidFill>
                <a:latin typeface="Arial"/>
                <a:cs typeface="Arial"/>
              </a:rPr>
              <a:t>a</a:t>
            </a:r>
            <a:r>
              <a:rPr sz="449" spc="5" dirty="0">
                <a:solidFill>
                  <a:srgbClr val="595959"/>
                </a:solidFill>
                <a:latin typeface="Arial"/>
                <a:cs typeface="Arial"/>
              </a:rPr>
              <a:t>l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392212" y="3996220"/>
            <a:ext cx="48835" cy="48835"/>
          </a:xfrm>
          <a:custGeom>
            <a:avLst/>
            <a:gdLst/>
            <a:ahLst/>
            <a:cxnLst/>
            <a:rect l="l" t="t" r="r" b="b"/>
            <a:pathLst>
              <a:path w="48895" h="48895">
                <a:moveTo>
                  <a:pt x="48399" y="0"/>
                </a:moveTo>
                <a:lnTo>
                  <a:pt x="0" y="0"/>
                </a:lnTo>
                <a:lnTo>
                  <a:pt x="0" y="48399"/>
                </a:lnTo>
                <a:lnTo>
                  <a:pt x="48399" y="48399"/>
                </a:lnTo>
                <a:lnTo>
                  <a:pt x="48399" y="0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4449449" y="3943259"/>
            <a:ext cx="60504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Arial"/>
                <a:cs typeface="Arial"/>
              </a:rPr>
              <a:t>Registro</a:t>
            </a:r>
            <a:r>
              <a:rPr sz="749" spc="-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595959"/>
                </a:solidFill>
                <a:latin typeface="Arial"/>
                <a:cs typeface="Arial"/>
              </a:rPr>
              <a:t>LMA</a:t>
            </a:r>
            <a:endParaRPr sz="749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5160960" y="3996220"/>
            <a:ext cx="48835" cy="48835"/>
          </a:xfrm>
          <a:custGeom>
            <a:avLst/>
            <a:gdLst/>
            <a:ahLst/>
            <a:cxnLst/>
            <a:rect l="l" t="t" r="r" b="b"/>
            <a:pathLst>
              <a:path w="48895" h="48895">
                <a:moveTo>
                  <a:pt x="48399" y="0"/>
                </a:moveTo>
                <a:lnTo>
                  <a:pt x="0" y="0"/>
                </a:lnTo>
                <a:lnTo>
                  <a:pt x="0" y="48399"/>
                </a:lnTo>
                <a:lnTo>
                  <a:pt x="48399" y="48399"/>
                </a:lnTo>
                <a:lnTo>
                  <a:pt x="48399" y="0"/>
                </a:lnTo>
                <a:close/>
              </a:path>
            </a:pathLst>
          </a:custGeom>
          <a:solidFill>
            <a:srgbClr val="FFFF66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5218199" y="3943259"/>
            <a:ext cx="59109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Arial"/>
                <a:cs typeface="Arial"/>
              </a:rPr>
              <a:t>Registro</a:t>
            </a:r>
            <a:r>
              <a:rPr sz="749" spc="-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595959"/>
                </a:solidFill>
                <a:latin typeface="Arial"/>
                <a:cs typeface="Arial"/>
              </a:rPr>
              <a:t>LPA</a:t>
            </a:r>
            <a:endParaRPr sz="7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29885" y="852318"/>
            <a:ext cx="237514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B050"/>
                </a:solidFill>
                <a:latin typeface="Arial"/>
                <a:cs typeface="Arial"/>
              </a:rPr>
              <a:t>Registro</a:t>
            </a:r>
            <a:r>
              <a:rPr sz="1298" b="1" spc="-15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298" b="1" spc="-20" dirty="0">
                <a:solidFill>
                  <a:srgbClr val="00B050"/>
                </a:solidFill>
                <a:latin typeface="Arial"/>
                <a:cs typeface="Arial"/>
              </a:rPr>
              <a:t>LMA/LPA</a:t>
            </a:r>
            <a:r>
              <a:rPr sz="1298" b="1" spc="-6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B050"/>
                </a:solidFill>
                <a:latin typeface="Arial"/>
                <a:cs typeface="Arial"/>
              </a:rPr>
              <a:t>(N</a:t>
            </a:r>
            <a:r>
              <a:rPr sz="1298" b="1" spc="-1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00B050"/>
                </a:solidFill>
                <a:latin typeface="Arial"/>
                <a:cs typeface="Arial"/>
              </a:rPr>
              <a:t>=</a:t>
            </a:r>
            <a:r>
              <a:rPr sz="1298" b="1" spc="-15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00B050"/>
                </a:solidFill>
                <a:latin typeface="Arial"/>
                <a:cs typeface="Arial"/>
              </a:rPr>
              <a:t>21480)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1024116"/>
            <a:ext cx="6549376" cy="331819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529884" y="845172"/>
            <a:ext cx="135849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10" dirty="0">
                <a:solidFill>
                  <a:srgbClr val="00B050"/>
                </a:solidFill>
                <a:latin typeface="Arial"/>
                <a:cs typeface="Arial"/>
              </a:rPr>
              <a:t>L</a:t>
            </a:r>
            <a:r>
              <a:rPr sz="1698" spc="-110" dirty="0">
                <a:solidFill>
                  <a:srgbClr val="00B050"/>
                </a:solidFill>
                <a:latin typeface="Arial"/>
                <a:cs typeface="Arial"/>
              </a:rPr>
              <a:t>P</a:t>
            </a:r>
            <a:r>
              <a:rPr sz="1698" spc="20" dirty="0">
                <a:solidFill>
                  <a:srgbClr val="00B050"/>
                </a:solidFill>
                <a:latin typeface="Arial"/>
                <a:cs typeface="Arial"/>
              </a:rPr>
              <a:t>A</a:t>
            </a:r>
            <a:r>
              <a:rPr sz="1698" spc="-9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698" spc="5" dirty="0">
                <a:solidFill>
                  <a:srgbClr val="00B050"/>
                </a:solidFill>
                <a:latin typeface="Arial"/>
                <a:cs typeface="Arial"/>
              </a:rPr>
              <a:t>(n</a:t>
            </a:r>
            <a:r>
              <a:rPr sz="1698" spc="15" dirty="0">
                <a:solidFill>
                  <a:srgbClr val="00B050"/>
                </a:solidFill>
                <a:latin typeface="Arial"/>
                <a:cs typeface="Arial"/>
              </a:rPr>
              <a:t>=</a:t>
            </a:r>
            <a:r>
              <a:rPr sz="1698" spc="10" dirty="0">
                <a:solidFill>
                  <a:srgbClr val="00B050"/>
                </a:solidFill>
                <a:latin typeface="Arial"/>
                <a:cs typeface="Arial"/>
              </a:rPr>
              <a:t>4012)</a:t>
            </a:r>
            <a:endParaRPr sz="16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8687" y="1219492"/>
            <a:ext cx="5785619" cy="2413835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817536" y="2621584"/>
            <a:ext cx="5385320" cy="1021725"/>
          </a:xfrm>
          <a:prstGeom prst="rect">
            <a:avLst/>
          </a:prstGeom>
        </p:spPr>
        <p:txBody>
          <a:bodyPr vert="vert270" wrap="square" lIns="0" tIns="4440" rIns="0" bIns="0" rtlCol="0">
            <a:spAutoFit/>
          </a:bodyPr>
          <a:lstStyle/>
          <a:p>
            <a:pPr marL="884762">
              <a:lnSpc>
                <a:spcPts val="968"/>
              </a:lnSpc>
              <a:spcBef>
                <a:spcPts val="35"/>
              </a:spcBef>
            </a:pPr>
            <a:r>
              <a:rPr sz="849" spc="5" dirty="0">
                <a:latin typeface="Arial"/>
                <a:cs typeface="Arial"/>
              </a:rPr>
              <a:t>82</a:t>
            </a:r>
            <a:endParaRPr sz="849">
              <a:latin typeface="Arial"/>
              <a:cs typeface="Arial"/>
            </a:endParaRPr>
          </a:p>
          <a:p>
            <a:pPr marL="868272">
              <a:lnSpc>
                <a:spcPts val="918"/>
              </a:lnSpc>
            </a:pPr>
            <a:r>
              <a:rPr sz="849" spc="10" dirty="0">
                <a:latin typeface="Arial"/>
                <a:cs typeface="Arial"/>
              </a:rPr>
              <a:t>85</a:t>
            </a:r>
            <a:endParaRPr sz="849">
              <a:latin typeface="Arial"/>
              <a:cs typeface="Arial"/>
            </a:endParaRPr>
          </a:p>
          <a:p>
            <a:pPr marL="851782">
              <a:lnSpc>
                <a:spcPts val="929"/>
              </a:lnSpc>
            </a:pPr>
            <a:r>
              <a:rPr sz="849" spc="10" dirty="0">
                <a:latin typeface="Arial"/>
                <a:cs typeface="Arial"/>
              </a:rPr>
              <a:t>87</a:t>
            </a:r>
            <a:endParaRPr sz="849">
              <a:latin typeface="Arial"/>
              <a:cs typeface="Arial"/>
            </a:endParaRPr>
          </a:p>
          <a:p>
            <a:pPr marL="835290">
              <a:lnSpc>
                <a:spcPts val="939"/>
              </a:lnSpc>
            </a:pPr>
            <a:r>
              <a:rPr sz="849" spc="10" dirty="0">
                <a:latin typeface="Arial"/>
                <a:cs typeface="Arial"/>
              </a:rPr>
              <a:t>88</a:t>
            </a:r>
            <a:endParaRPr sz="849">
              <a:latin typeface="Arial"/>
              <a:cs typeface="Arial"/>
            </a:endParaRPr>
          </a:p>
          <a:p>
            <a:pPr marL="816899">
              <a:lnSpc>
                <a:spcPts val="949"/>
              </a:lnSpc>
            </a:pPr>
            <a:r>
              <a:rPr sz="849" spc="10" dirty="0">
                <a:latin typeface="Arial"/>
                <a:cs typeface="Arial"/>
              </a:rPr>
              <a:t>89</a:t>
            </a:r>
            <a:endParaRPr sz="849">
              <a:latin typeface="Arial"/>
              <a:cs typeface="Arial"/>
            </a:endParaRPr>
          </a:p>
          <a:p>
            <a:pPr marL="799140">
              <a:lnSpc>
                <a:spcPts val="959"/>
              </a:lnSpc>
            </a:pPr>
            <a:r>
              <a:rPr sz="849" spc="10" dirty="0">
                <a:latin typeface="Arial"/>
                <a:cs typeface="Arial"/>
              </a:rPr>
              <a:t>90</a:t>
            </a:r>
            <a:endParaRPr sz="849">
              <a:latin typeface="Arial"/>
              <a:cs typeface="Arial"/>
            </a:endParaRPr>
          </a:p>
          <a:p>
            <a:pPr marL="782650">
              <a:lnSpc>
                <a:spcPts val="968"/>
              </a:lnSpc>
            </a:pPr>
            <a:r>
              <a:rPr sz="849" spc="10" dirty="0">
                <a:latin typeface="Arial"/>
                <a:cs typeface="Arial"/>
              </a:rPr>
              <a:t>91</a:t>
            </a:r>
            <a:endParaRPr sz="849">
              <a:latin typeface="Arial"/>
              <a:cs typeface="Arial"/>
            </a:endParaRPr>
          </a:p>
          <a:p>
            <a:pPr marL="764257">
              <a:lnSpc>
                <a:spcPts val="979"/>
              </a:lnSpc>
            </a:pPr>
            <a:r>
              <a:rPr sz="849" spc="10" dirty="0">
                <a:latin typeface="Arial"/>
                <a:cs typeface="Arial"/>
              </a:rPr>
              <a:t>92</a:t>
            </a:r>
            <a:endParaRPr sz="849">
              <a:latin typeface="Arial"/>
              <a:cs typeface="Arial"/>
            </a:endParaRPr>
          </a:p>
          <a:p>
            <a:pPr marL="745864">
              <a:lnSpc>
                <a:spcPts val="989"/>
              </a:lnSpc>
            </a:pPr>
            <a:r>
              <a:rPr sz="849" spc="10" dirty="0">
                <a:latin typeface="Arial"/>
                <a:cs typeface="Arial"/>
              </a:rPr>
              <a:t>93</a:t>
            </a:r>
            <a:endParaRPr sz="849">
              <a:latin typeface="Arial"/>
              <a:cs typeface="Arial"/>
            </a:endParaRPr>
          </a:p>
          <a:p>
            <a:pPr marL="728105">
              <a:lnSpc>
                <a:spcPts val="999"/>
              </a:lnSpc>
            </a:pPr>
            <a:r>
              <a:rPr sz="849" spc="10" dirty="0">
                <a:latin typeface="Arial"/>
                <a:cs typeface="Arial"/>
              </a:rPr>
              <a:t>94</a:t>
            </a:r>
            <a:endParaRPr sz="849">
              <a:latin typeface="Arial"/>
              <a:cs typeface="Arial"/>
            </a:endParaRPr>
          </a:p>
          <a:p>
            <a:pPr marR="179489" algn="r">
              <a:lnSpc>
                <a:spcPts val="1009"/>
              </a:lnSpc>
            </a:pPr>
            <a:r>
              <a:rPr sz="849" spc="10" dirty="0">
                <a:latin typeface="Arial"/>
                <a:cs typeface="Arial"/>
              </a:rPr>
              <a:t>95</a:t>
            </a:r>
            <a:endParaRPr sz="849">
              <a:latin typeface="Arial"/>
              <a:cs typeface="Arial"/>
            </a:endParaRPr>
          </a:p>
          <a:p>
            <a:pPr marR="197882" algn="r">
              <a:lnSpc>
                <a:spcPts val="1014"/>
              </a:lnSpc>
            </a:pPr>
            <a:r>
              <a:rPr sz="849" spc="10" dirty="0">
                <a:latin typeface="Arial"/>
                <a:cs typeface="Arial"/>
              </a:rPr>
              <a:t>96</a:t>
            </a:r>
            <a:endParaRPr sz="849">
              <a:latin typeface="Arial"/>
              <a:cs typeface="Arial"/>
            </a:endParaRPr>
          </a:p>
          <a:p>
            <a:pPr marR="217543" algn="r"/>
            <a:r>
              <a:rPr sz="849" spc="10" dirty="0">
                <a:latin typeface="Arial"/>
                <a:cs typeface="Arial"/>
              </a:rPr>
              <a:t>97</a:t>
            </a:r>
            <a:endParaRPr sz="849">
              <a:latin typeface="Arial"/>
              <a:cs typeface="Arial"/>
            </a:endParaRPr>
          </a:p>
          <a:p>
            <a:pPr marR="235302" algn="r">
              <a:spcBef>
                <a:spcPts val="15"/>
              </a:spcBef>
            </a:pPr>
            <a:r>
              <a:rPr sz="849" spc="10" dirty="0">
                <a:latin typeface="Arial"/>
                <a:cs typeface="Arial"/>
              </a:rPr>
              <a:t>98</a:t>
            </a:r>
            <a:endParaRPr sz="849">
              <a:latin typeface="Arial"/>
              <a:cs typeface="Arial"/>
            </a:endParaRPr>
          </a:p>
          <a:p>
            <a:pPr marR="255597" algn="r">
              <a:spcBef>
                <a:spcPts val="25"/>
              </a:spcBef>
            </a:pPr>
            <a:r>
              <a:rPr sz="849" spc="10" dirty="0">
                <a:latin typeface="Arial"/>
                <a:cs typeface="Arial"/>
              </a:rPr>
              <a:t>99</a:t>
            </a:r>
            <a:endParaRPr sz="849">
              <a:latin typeface="Arial"/>
              <a:cs typeface="Arial"/>
            </a:endParaRPr>
          </a:p>
          <a:p>
            <a:pPr marR="272088" algn="r">
              <a:spcBef>
                <a:spcPts val="35"/>
              </a:spcBef>
            </a:pPr>
            <a:r>
              <a:rPr sz="849" spc="10" dirty="0">
                <a:latin typeface="Arial"/>
                <a:cs typeface="Arial"/>
              </a:rPr>
              <a:t>2000</a:t>
            </a:r>
            <a:endParaRPr sz="849">
              <a:latin typeface="Arial"/>
              <a:cs typeface="Arial"/>
            </a:endParaRPr>
          </a:p>
          <a:p>
            <a:pPr marL="473776">
              <a:spcBef>
                <a:spcPts val="45"/>
              </a:spcBef>
            </a:pPr>
            <a:r>
              <a:rPr sz="849" spc="10" dirty="0">
                <a:latin typeface="Arial"/>
                <a:cs typeface="Arial"/>
              </a:rPr>
              <a:t>2001</a:t>
            </a:r>
            <a:endParaRPr sz="849">
              <a:latin typeface="Arial"/>
              <a:cs typeface="Arial"/>
            </a:endParaRPr>
          </a:p>
          <a:p>
            <a:pPr marL="454113">
              <a:spcBef>
                <a:spcPts val="60"/>
              </a:spcBef>
            </a:pPr>
            <a:r>
              <a:rPr sz="849" spc="10" dirty="0">
                <a:latin typeface="Arial"/>
                <a:cs typeface="Arial"/>
              </a:rPr>
              <a:t>2002</a:t>
            </a:r>
            <a:endParaRPr sz="849">
              <a:latin typeface="Arial"/>
              <a:cs typeface="Arial"/>
            </a:endParaRPr>
          </a:p>
          <a:p>
            <a:pPr marL="434453">
              <a:spcBef>
                <a:spcPts val="65"/>
              </a:spcBef>
            </a:pPr>
            <a:r>
              <a:rPr sz="849" spc="10" dirty="0">
                <a:latin typeface="Arial"/>
                <a:cs typeface="Arial"/>
              </a:rPr>
              <a:t>2003</a:t>
            </a:r>
            <a:endParaRPr sz="849">
              <a:latin typeface="Arial"/>
              <a:cs typeface="Arial"/>
            </a:endParaRPr>
          </a:p>
          <a:p>
            <a:pPr marL="414792">
              <a:spcBef>
                <a:spcPts val="80"/>
              </a:spcBef>
            </a:pPr>
            <a:r>
              <a:rPr sz="849" spc="10" dirty="0">
                <a:latin typeface="Arial"/>
                <a:cs typeface="Arial"/>
              </a:rPr>
              <a:t>2004</a:t>
            </a:r>
            <a:endParaRPr sz="849">
              <a:latin typeface="Arial"/>
              <a:cs typeface="Arial"/>
            </a:endParaRPr>
          </a:p>
          <a:p>
            <a:pPr marL="393228">
              <a:spcBef>
                <a:spcPts val="95"/>
              </a:spcBef>
            </a:pPr>
            <a:r>
              <a:rPr sz="849" spc="10" dirty="0">
                <a:latin typeface="Arial"/>
                <a:cs typeface="Arial"/>
              </a:rPr>
              <a:t>2005</a:t>
            </a:r>
            <a:endParaRPr sz="849">
              <a:latin typeface="Arial"/>
              <a:cs typeface="Arial"/>
            </a:endParaRPr>
          </a:p>
          <a:p>
            <a:pPr marL="373566">
              <a:spcBef>
                <a:spcPts val="105"/>
              </a:spcBef>
            </a:pPr>
            <a:r>
              <a:rPr sz="849" spc="10" dirty="0">
                <a:latin typeface="Arial"/>
                <a:cs typeface="Arial"/>
              </a:rPr>
              <a:t>2006</a:t>
            </a:r>
            <a:endParaRPr sz="849">
              <a:latin typeface="Arial"/>
              <a:cs typeface="Arial"/>
            </a:endParaRPr>
          </a:p>
          <a:p>
            <a:pPr marL="352002">
              <a:spcBef>
                <a:spcPts val="114"/>
              </a:spcBef>
            </a:pPr>
            <a:r>
              <a:rPr sz="849" spc="10" dirty="0">
                <a:latin typeface="Arial"/>
                <a:cs typeface="Arial"/>
              </a:rPr>
              <a:t>2007</a:t>
            </a:r>
            <a:endParaRPr sz="849">
              <a:latin typeface="Arial"/>
              <a:cs typeface="Arial"/>
            </a:endParaRPr>
          </a:p>
          <a:p>
            <a:pPr marL="332341">
              <a:spcBef>
                <a:spcPts val="125"/>
              </a:spcBef>
            </a:pPr>
            <a:r>
              <a:rPr sz="849" spc="10" dirty="0">
                <a:latin typeface="Arial"/>
                <a:cs typeface="Arial"/>
              </a:rPr>
              <a:t>2008</a:t>
            </a:r>
            <a:endParaRPr sz="849">
              <a:latin typeface="Arial"/>
              <a:cs typeface="Arial"/>
            </a:endParaRPr>
          </a:p>
          <a:p>
            <a:pPr marL="310777">
              <a:spcBef>
                <a:spcPts val="140"/>
              </a:spcBef>
            </a:pPr>
            <a:r>
              <a:rPr sz="849" spc="10" dirty="0">
                <a:latin typeface="Arial"/>
                <a:cs typeface="Arial"/>
              </a:rPr>
              <a:t>2009</a:t>
            </a:r>
            <a:endParaRPr sz="849">
              <a:latin typeface="Arial"/>
              <a:cs typeface="Arial"/>
            </a:endParaRPr>
          </a:p>
          <a:p>
            <a:pPr marL="289213">
              <a:spcBef>
                <a:spcPts val="155"/>
              </a:spcBef>
            </a:pPr>
            <a:r>
              <a:rPr sz="849" spc="10" dirty="0">
                <a:latin typeface="Arial"/>
                <a:cs typeface="Arial"/>
              </a:rPr>
              <a:t>2010</a:t>
            </a:r>
            <a:endParaRPr sz="849">
              <a:latin typeface="Arial"/>
              <a:cs typeface="Arial"/>
            </a:endParaRPr>
          </a:p>
          <a:p>
            <a:pPr marL="267648">
              <a:spcBef>
                <a:spcPts val="165"/>
              </a:spcBef>
            </a:pPr>
            <a:r>
              <a:rPr sz="849" spc="10" dirty="0">
                <a:latin typeface="Arial"/>
                <a:cs typeface="Arial"/>
              </a:rPr>
              <a:t>2011</a:t>
            </a:r>
            <a:endParaRPr sz="849">
              <a:latin typeface="Arial"/>
              <a:cs typeface="Arial"/>
            </a:endParaRPr>
          </a:p>
          <a:p>
            <a:pPr marL="244816">
              <a:spcBef>
                <a:spcPts val="180"/>
              </a:spcBef>
            </a:pPr>
            <a:r>
              <a:rPr sz="849" spc="10" dirty="0">
                <a:latin typeface="Arial"/>
                <a:cs typeface="Arial"/>
              </a:rPr>
              <a:t>2012</a:t>
            </a:r>
            <a:endParaRPr sz="849">
              <a:latin typeface="Arial"/>
              <a:cs typeface="Arial"/>
            </a:endParaRPr>
          </a:p>
          <a:p>
            <a:pPr marL="223252">
              <a:spcBef>
                <a:spcPts val="195"/>
              </a:spcBef>
            </a:pPr>
            <a:r>
              <a:rPr sz="849" spc="10" dirty="0">
                <a:latin typeface="Arial"/>
                <a:cs typeface="Arial"/>
              </a:rPr>
              <a:t>2013</a:t>
            </a:r>
            <a:endParaRPr sz="849">
              <a:latin typeface="Arial"/>
              <a:cs typeface="Arial"/>
            </a:endParaRPr>
          </a:p>
          <a:p>
            <a:pPr marL="200419">
              <a:spcBef>
                <a:spcPts val="204"/>
              </a:spcBef>
            </a:pPr>
            <a:r>
              <a:rPr sz="849" spc="10" dirty="0">
                <a:latin typeface="Arial"/>
                <a:cs typeface="Arial"/>
              </a:rPr>
              <a:t>2014</a:t>
            </a:r>
            <a:endParaRPr sz="849">
              <a:latin typeface="Arial"/>
              <a:cs typeface="Arial"/>
            </a:endParaRPr>
          </a:p>
          <a:p>
            <a:pPr marL="176952">
              <a:spcBef>
                <a:spcPts val="220"/>
              </a:spcBef>
            </a:pPr>
            <a:r>
              <a:rPr sz="849" spc="10" dirty="0">
                <a:latin typeface="Arial"/>
                <a:cs typeface="Arial"/>
              </a:rPr>
              <a:t>2015</a:t>
            </a:r>
            <a:endParaRPr sz="849">
              <a:latin typeface="Arial"/>
              <a:cs typeface="Arial"/>
            </a:endParaRPr>
          </a:p>
          <a:p>
            <a:pPr marL="156023">
              <a:spcBef>
                <a:spcPts val="235"/>
              </a:spcBef>
            </a:pPr>
            <a:r>
              <a:rPr sz="849" spc="10" dirty="0">
                <a:latin typeface="Arial"/>
                <a:cs typeface="Arial"/>
              </a:rPr>
              <a:t>2016</a:t>
            </a:r>
            <a:endParaRPr sz="849">
              <a:latin typeface="Arial"/>
              <a:cs typeface="Arial"/>
            </a:endParaRPr>
          </a:p>
          <a:p>
            <a:pPr marL="132556">
              <a:spcBef>
                <a:spcPts val="245"/>
              </a:spcBef>
            </a:pPr>
            <a:r>
              <a:rPr sz="849" spc="10" dirty="0">
                <a:latin typeface="Arial"/>
                <a:cs typeface="Arial"/>
              </a:rPr>
              <a:t>2017</a:t>
            </a:r>
            <a:endParaRPr sz="849">
              <a:latin typeface="Arial"/>
              <a:cs typeface="Arial"/>
            </a:endParaRPr>
          </a:p>
          <a:p>
            <a:pPr marL="107820">
              <a:spcBef>
                <a:spcPts val="265"/>
              </a:spcBef>
            </a:pPr>
            <a:r>
              <a:rPr sz="849" spc="10" dirty="0">
                <a:latin typeface="Arial"/>
                <a:cs typeface="Arial"/>
              </a:rPr>
              <a:t>2018</a:t>
            </a:r>
            <a:endParaRPr sz="849">
              <a:latin typeface="Arial"/>
              <a:cs typeface="Arial"/>
            </a:endParaRPr>
          </a:p>
          <a:p>
            <a:pPr marL="84988">
              <a:spcBef>
                <a:spcPts val="275"/>
              </a:spcBef>
            </a:pPr>
            <a:r>
              <a:rPr sz="849" spc="10" dirty="0">
                <a:latin typeface="Arial"/>
                <a:cs typeface="Arial"/>
              </a:rPr>
              <a:t>2019</a:t>
            </a:r>
            <a:endParaRPr sz="849">
              <a:latin typeface="Arial"/>
              <a:cs typeface="Arial"/>
            </a:endParaRPr>
          </a:p>
          <a:p>
            <a:pPr marL="60253">
              <a:spcBef>
                <a:spcPts val="295"/>
              </a:spcBef>
            </a:pPr>
            <a:r>
              <a:rPr sz="849" spc="10" dirty="0">
                <a:latin typeface="Arial"/>
                <a:cs typeface="Arial"/>
              </a:rPr>
              <a:t>2020</a:t>
            </a:r>
            <a:endParaRPr sz="849">
              <a:latin typeface="Arial"/>
              <a:cs typeface="Arial"/>
            </a:endParaRPr>
          </a:p>
          <a:p>
            <a:pPr marL="36786">
              <a:spcBef>
                <a:spcPts val="305"/>
              </a:spcBef>
            </a:pPr>
            <a:r>
              <a:rPr sz="849" spc="10" dirty="0">
                <a:latin typeface="Arial"/>
                <a:cs typeface="Arial"/>
              </a:rPr>
              <a:t>2021</a:t>
            </a:r>
            <a:endParaRPr sz="849">
              <a:latin typeface="Arial"/>
              <a:cs typeface="Arial"/>
            </a:endParaRPr>
          </a:p>
          <a:p>
            <a:pPr marL="12685">
              <a:spcBef>
                <a:spcPts val="325"/>
              </a:spcBef>
            </a:pPr>
            <a:r>
              <a:rPr sz="849" spc="10" dirty="0">
                <a:latin typeface="Arial"/>
                <a:cs typeface="Arial"/>
              </a:rPr>
              <a:t>2022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70789" y="2489569"/>
            <a:ext cx="1217064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370">
              <a:spcBef>
                <a:spcPts val="100"/>
              </a:spcBef>
            </a:pPr>
            <a:r>
              <a:rPr sz="974" baseline="59829" dirty="0">
                <a:latin typeface="Arial"/>
                <a:cs typeface="Arial"/>
              </a:rPr>
              <a:t>1</a:t>
            </a:r>
            <a:r>
              <a:rPr sz="974" spc="539" baseline="59829" dirty="0">
                <a:latin typeface="Arial"/>
                <a:cs typeface="Arial"/>
              </a:rPr>
              <a:t> </a:t>
            </a:r>
            <a:r>
              <a:rPr sz="974" baseline="47008" dirty="0">
                <a:latin typeface="Arial"/>
                <a:cs typeface="Arial"/>
              </a:rPr>
              <a:t>1   </a:t>
            </a:r>
            <a:r>
              <a:rPr sz="974" baseline="38461" dirty="0">
                <a:latin typeface="Arial"/>
                <a:cs typeface="Arial"/>
              </a:rPr>
              <a:t>2  </a:t>
            </a:r>
            <a:r>
              <a:rPr sz="974" spc="30" baseline="38461" dirty="0">
                <a:latin typeface="Arial"/>
                <a:cs typeface="Arial"/>
              </a:rPr>
              <a:t> </a:t>
            </a:r>
            <a:r>
              <a:rPr sz="974" baseline="25641" dirty="0">
                <a:latin typeface="Arial"/>
                <a:cs typeface="Arial"/>
              </a:rPr>
              <a:t>1  </a:t>
            </a:r>
            <a:r>
              <a:rPr sz="974" spc="30" baseline="25641" dirty="0">
                <a:latin typeface="Arial"/>
                <a:cs typeface="Arial"/>
              </a:rPr>
              <a:t> </a:t>
            </a:r>
            <a:r>
              <a:rPr sz="974" baseline="25641" dirty="0">
                <a:latin typeface="Arial"/>
                <a:cs typeface="Arial"/>
              </a:rPr>
              <a:t>5  </a:t>
            </a:r>
            <a:r>
              <a:rPr sz="974" spc="52" baseline="25641" dirty="0">
                <a:latin typeface="Arial"/>
                <a:cs typeface="Arial"/>
              </a:rPr>
              <a:t> </a:t>
            </a:r>
            <a:r>
              <a:rPr sz="974" baseline="17094" dirty="0">
                <a:latin typeface="Arial"/>
                <a:cs typeface="Arial"/>
              </a:rPr>
              <a:t>7  </a:t>
            </a:r>
            <a:r>
              <a:rPr sz="974" spc="60" baseline="17094" dirty="0">
                <a:latin typeface="Arial"/>
                <a:cs typeface="Arial"/>
              </a:rPr>
              <a:t> </a:t>
            </a:r>
            <a:r>
              <a:rPr sz="974" baseline="12820" dirty="0">
                <a:latin typeface="Arial"/>
                <a:cs typeface="Arial"/>
              </a:rPr>
              <a:t>9</a:t>
            </a:r>
            <a:r>
              <a:rPr sz="974" spc="359" baseline="12820" dirty="0">
                <a:latin typeface="Arial"/>
                <a:cs typeface="Arial"/>
              </a:rPr>
              <a:t> </a:t>
            </a:r>
            <a:r>
              <a:rPr sz="974" spc="-7" baseline="4273" dirty="0">
                <a:latin typeface="Arial"/>
                <a:cs typeface="Arial"/>
              </a:rPr>
              <a:t>10</a:t>
            </a:r>
            <a:r>
              <a:rPr sz="974" spc="97" baseline="4273" dirty="0">
                <a:latin typeface="Arial"/>
                <a:cs typeface="Arial"/>
              </a:rPr>
              <a:t> </a:t>
            </a:r>
            <a:r>
              <a:rPr sz="974" spc="-7" baseline="8547" dirty="0">
                <a:latin typeface="Arial"/>
                <a:cs typeface="Arial"/>
              </a:rPr>
              <a:t>15</a:t>
            </a:r>
            <a:r>
              <a:rPr sz="974" spc="120" baseline="8547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17</a:t>
            </a:r>
            <a:endParaRPr sz="6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83474" y="2534087"/>
            <a:ext cx="259395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370">
              <a:spcBef>
                <a:spcPts val="100"/>
              </a:spcBef>
            </a:pPr>
            <a:r>
              <a:rPr sz="974" baseline="-12820" dirty="0">
                <a:latin typeface="Arial"/>
                <a:cs typeface="Arial"/>
              </a:rPr>
              <a:t>6</a:t>
            </a:r>
            <a:r>
              <a:rPr sz="974" spc="307" baseline="-128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15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34809" y="2224115"/>
            <a:ext cx="10464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91</a:t>
            </a:r>
            <a:endParaRPr sz="6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41425" y="2196085"/>
            <a:ext cx="310133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370">
              <a:spcBef>
                <a:spcPts val="100"/>
              </a:spcBef>
            </a:pPr>
            <a:r>
              <a:rPr sz="974" spc="-7" baseline="-38461" dirty="0">
                <a:latin typeface="Arial"/>
                <a:cs typeface="Arial"/>
              </a:rPr>
              <a:t>8</a:t>
            </a:r>
            <a:r>
              <a:rPr sz="974" baseline="-38461" dirty="0">
                <a:latin typeface="Arial"/>
                <a:cs typeface="Arial"/>
              </a:rPr>
              <a:t>8</a:t>
            </a:r>
            <a:r>
              <a:rPr sz="974" spc="-75" baseline="-38461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105</a:t>
            </a:r>
            <a:endParaRPr sz="6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12628" y="2181247"/>
            <a:ext cx="14460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0" dirty="0">
                <a:latin typeface="Arial"/>
                <a:cs typeface="Arial"/>
              </a:rPr>
              <a:t>1</a:t>
            </a:r>
            <a:r>
              <a:rPr sz="649" dirty="0">
                <a:latin typeface="Arial"/>
                <a:cs typeface="Arial"/>
              </a:rPr>
              <a:t>12</a:t>
            </a:r>
            <a:endParaRPr sz="6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844285" y="2095510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135</a:t>
            </a:r>
            <a:endParaRPr sz="6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55930" y="2018016"/>
            <a:ext cx="340575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370">
              <a:spcBef>
                <a:spcPts val="100"/>
              </a:spcBef>
            </a:pPr>
            <a:r>
              <a:rPr sz="974" spc="-7" baseline="-12820" dirty="0">
                <a:latin typeface="Arial"/>
                <a:cs typeface="Arial"/>
              </a:rPr>
              <a:t>151</a:t>
            </a:r>
            <a:r>
              <a:rPr sz="649" spc="-5" dirty="0">
                <a:latin typeface="Arial"/>
                <a:cs typeface="Arial"/>
              </a:rPr>
              <a:t>159</a:t>
            </a:r>
            <a:endParaRPr sz="6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262005" y="2141675"/>
            <a:ext cx="293009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13</a:t>
            </a:r>
            <a:r>
              <a:rPr sz="649" spc="35" dirty="0">
                <a:latin typeface="Arial"/>
                <a:cs typeface="Arial"/>
              </a:rPr>
              <a:t>6</a:t>
            </a:r>
            <a:r>
              <a:rPr sz="974" spc="-7" baseline="4273" dirty="0">
                <a:latin typeface="Arial"/>
                <a:cs typeface="Arial"/>
              </a:rPr>
              <a:t>141</a:t>
            </a:r>
            <a:endParaRPr sz="974" baseline="4273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22948" y="1869625"/>
            <a:ext cx="645634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370">
              <a:spcBef>
                <a:spcPts val="100"/>
              </a:spcBef>
            </a:pPr>
            <a:r>
              <a:rPr sz="974" spc="-7" baseline="-29914" dirty="0">
                <a:latin typeface="Arial"/>
                <a:cs typeface="Arial"/>
              </a:rPr>
              <a:t>19</a:t>
            </a:r>
            <a:r>
              <a:rPr sz="974" baseline="-29914" dirty="0">
                <a:latin typeface="Arial"/>
                <a:cs typeface="Arial"/>
              </a:rPr>
              <a:t>2</a:t>
            </a:r>
            <a:r>
              <a:rPr sz="974" spc="-172" baseline="-29914" dirty="0">
                <a:latin typeface="Arial"/>
                <a:cs typeface="Arial"/>
              </a:rPr>
              <a:t> </a:t>
            </a:r>
            <a:r>
              <a:rPr sz="974" spc="-7" baseline="-47008" dirty="0">
                <a:latin typeface="Arial"/>
                <a:cs typeface="Arial"/>
              </a:rPr>
              <a:t>19</a:t>
            </a:r>
            <a:r>
              <a:rPr sz="974" baseline="-47008" dirty="0">
                <a:latin typeface="Arial"/>
                <a:cs typeface="Arial"/>
              </a:rPr>
              <a:t>0</a:t>
            </a:r>
            <a:r>
              <a:rPr sz="974" spc="-150" baseline="-47008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20</a:t>
            </a:r>
            <a:r>
              <a:rPr sz="649" dirty="0">
                <a:latin typeface="Arial"/>
                <a:cs typeface="Arial"/>
              </a:rPr>
              <a:t>8</a:t>
            </a:r>
            <a:r>
              <a:rPr sz="649" spc="-85" dirty="0">
                <a:latin typeface="Arial"/>
                <a:cs typeface="Arial"/>
              </a:rPr>
              <a:t> </a:t>
            </a:r>
            <a:r>
              <a:rPr sz="974" spc="-7" baseline="4273" dirty="0">
                <a:latin typeface="Arial"/>
                <a:cs typeface="Arial"/>
              </a:rPr>
              <a:t>213</a:t>
            </a:r>
            <a:endParaRPr sz="974" baseline="4273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144767" y="1795430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230</a:t>
            </a:r>
            <a:endParaRPr sz="6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296621" y="1899304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212</a:t>
            </a:r>
            <a:endParaRPr sz="6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449711" y="1999880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195</a:t>
            </a:r>
            <a:endParaRPr sz="6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603296" y="2135081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171</a:t>
            </a:r>
            <a:endParaRPr sz="6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62157" y="2102104"/>
            <a:ext cx="310133" cy="11264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974" spc="-7" baseline="4273" dirty="0">
                <a:latin typeface="Arial"/>
                <a:cs typeface="Arial"/>
              </a:rPr>
              <a:t>18</a:t>
            </a:r>
            <a:r>
              <a:rPr sz="974" baseline="4273" dirty="0">
                <a:latin typeface="Arial"/>
                <a:cs typeface="Arial"/>
              </a:rPr>
              <a:t>2</a:t>
            </a:r>
            <a:r>
              <a:rPr sz="974" spc="-7" baseline="4273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185</a:t>
            </a:r>
            <a:endParaRPr sz="6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078147" y="2288418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151</a:t>
            </a:r>
            <a:endParaRPr sz="6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236183" y="2440107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124</a:t>
            </a:r>
            <a:endParaRPr sz="6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12026" y="2153218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186</a:t>
            </a:r>
            <a:endParaRPr sz="6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572207" y="2337882"/>
            <a:ext cx="15031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153</a:t>
            </a:r>
            <a:endParaRPr sz="6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748792" y="2684127"/>
            <a:ext cx="402094" cy="5680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87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55"/>
              </a:spcBef>
            </a:pPr>
            <a:endParaRPr sz="549">
              <a:latin typeface="Arial"/>
              <a:cs typeface="Arial"/>
            </a:endParaRPr>
          </a:p>
          <a:p>
            <a:pPr marL="12051" algn="ctr"/>
            <a:r>
              <a:rPr sz="649" spc="-5" dirty="0">
                <a:latin typeface="Arial"/>
                <a:cs typeface="Arial"/>
              </a:rPr>
              <a:t>53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949">
              <a:latin typeface="Arial"/>
              <a:cs typeface="Arial"/>
            </a:endParaRPr>
          </a:p>
          <a:p>
            <a:pPr marR="5074" algn="r"/>
            <a:r>
              <a:rPr sz="649" dirty="0">
                <a:latin typeface="Arial"/>
                <a:cs typeface="Arial"/>
              </a:rPr>
              <a:t>7</a:t>
            </a:r>
            <a:endParaRPr sz="6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902959" y="946848"/>
            <a:ext cx="1631843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Evolución</a:t>
            </a:r>
            <a:r>
              <a:rPr sz="1199" b="1" spc="-5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199" b="1" spc="-15" dirty="0">
                <a:solidFill>
                  <a:srgbClr val="00B050"/>
                </a:solidFill>
                <a:latin typeface="Arial"/>
                <a:cs typeface="Arial"/>
              </a:rPr>
              <a:t>registro</a:t>
            </a:r>
            <a:r>
              <a:rPr sz="1199" b="1" spc="-45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199" b="1" spc="-85" dirty="0">
                <a:solidFill>
                  <a:srgbClr val="00B050"/>
                </a:solidFill>
                <a:latin typeface="Arial"/>
                <a:cs typeface="Arial"/>
              </a:rPr>
              <a:t>LPA</a:t>
            </a:r>
            <a:endParaRPr sz="1199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573573" y="912986"/>
            <a:ext cx="5936280" cy="3075323"/>
          </a:xfrm>
          <a:custGeom>
            <a:avLst/>
            <a:gdLst/>
            <a:ahLst/>
            <a:cxnLst/>
            <a:rect l="l" t="t" r="r" b="b"/>
            <a:pathLst>
              <a:path w="5943600" h="3079115">
                <a:moveTo>
                  <a:pt x="0" y="0"/>
                </a:moveTo>
                <a:lnTo>
                  <a:pt x="5942977" y="0"/>
                </a:lnTo>
                <a:lnTo>
                  <a:pt x="5942977" y="3078708"/>
                </a:lnTo>
                <a:lnTo>
                  <a:pt x="0" y="3078708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86868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27442" y="813846"/>
            <a:ext cx="248867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298636"/>
                </a:solidFill>
                <a:latin typeface="Arial"/>
                <a:cs typeface="Arial"/>
              </a:rPr>
              <a:t>Evolución</a:t>
            </a:r>
            <a:r>
              <a:rPr sz="1698" b="1" spc="-20" dirty="0">
                <a:solidFill>
                  <a:srgbClr val="298636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298636"/>
                </a:solidFill>
                <a:latin typeface="Arial"/>
                <a:cs typeface="Arial"/>
              </a:rPr>
              <a:t>registro</a:t>
            </a:r>
            <a:r>
              <a:rPr sz="1698" b="1" spc="-15" dirty="0">
                <a:solidFill>
                  <a:srgbClr val="298636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298636"/>
                </a:solidFill>
                <a:latin typeface="Arial"/>
                <a:cs typeface="Arial"/>
              </a:rPr>
              <a:t>LMA</a:t>
            </a:r>
            <a:endParaRPr sz="16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693170" y="1605155"/>
            <a:ext cx="5780263" cy="1668628"/>
            <a:chOff x="1689620" y="1607134"/>
            <a:chExt cx="5787390" cy="1670685"/>
          </a:xfrm>
        </p:grpSpPr>
        <p:sp>
          <p:nvSpPr>
            <p:cNvPr id="5" name="object 5"/>
            <p:cNvSpPr/>
            <p:nvPr/>
          </p:nvSpPr>
          <p:spPr>
            <a:xfrm>
              <a:off x="1689620" y="1607134"/>
              <a:ext cx="5787390" cy="1670685"/>
            </a:xfrm>
            <a:custGeom>
              <a:avLst/>
              <a:gdLst/>
              <a:ahLst/>
              <a:cxnLst/>
              <a:rect l="l" t="t" r="r" b="b"/>
              <a:pathLst>
                <a:path w="5787390" h="1670685">
                  <a:moveTo>
                    <a:pt x="5787148" y="0"/>
                  </a:moveTo>
                  <a:lnTo>
                    <a:pt x="0" y="0"/>
                  </a:lnTo>
                  <a:lnTo>
                    <a:pt x="0" y="1670202"/>
                  </a:lnTo>
                  <a:lnTo>
                    <a:pt x="5787148" y="1670202"/>
                  </a:lnTo>
                  <a:lnTo>
                    <a:pt x="5787148" y="0"/>
                  </a:lnTo>
                  <a:close/>
                </a:path>
              </a:pathLst>
            </a:custGeom>
            <a:solidFill>
              <a:srgbClr val="EAEFF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844319" y="1817661"/>
              <a:ext cx="5478145" cy="1459865"/>
            </a:xfrm>
            <a:custGeom>
              <a:avLst/>
              <a:gdLst/>
              <a:ahLst/>
              <a:cxnLst/>
              <a:rect l="l" t="t" r="r" b="b"/>
              <a:pathLst>
                <a:path w="5478145" h="1459864">
                  <a:moveTo>
                    <a:pt x="210947" y="1347393"/>
                  </a:moveTo>
                  <a:lnTo>
                    <a:pt x="0" y="1347393"/>
                  </a:lnTo>
                  <a:lnTo>
                    <a:pt x="0" y="1459687"/>
                  </a:lnTo>
                  <a:lnTo>
                    <a:pt x="210947" y="1459687"/>
                  </a:lnTo>
                  <a:lnTo>
                    <a:pt x="210947" y="1347393"/>
                  </a:lnTo>
                  <a:close/>
                </a:path>
                <a:path w="5478145" h="1459864">
                  <a:moveTo>
                    <a:pt x="738327" y="1256157"/>
                  </a:moveTo>
                  <a:lnTo>
                    <a:pt x="527380" y="1256157"/>
                  </a:lnTo>
                  <a:lnTo>
                    <a:pt x="527380" y="1459687"/>
                  </a:lnTo>
                  <a:lnTo>
                    <a:pt x="738327" y="1459687"/>
                  </a:lnTo>
                  <a:lnTo>
                    <a:pt x="738327" y="1256157"/>
                  </a:lnTo>
                  <a:close/>
                </a:path>
                <a:path w="5478145" h="1459864">
                  <a:moveTo>
                    <a:pt x="1265707" y="1129842"/>
                  </a:moveTo>
                  <a:lnTo>
                    <a:pt x="1054760" y="1129842"/>
                  </a:lnTo>
                  <a:lnTo>
                    <a:pt x="1054760" y="1459687"/>
                  </a:lnTo>
                  <a:lnTo>
                    <a:pt x="1265707" y="1459687"/>
                  </a:lnTo>
                  <a:lnTo>
                    <a:pt x="1265707" y="1129842"/>
                  </a:lnTo>
                  <a:close/>
                </a:path>
                <a:path w="5478145" h="1459864">
                  <a:moveTo>
                    <a:pt x="1793087" y="1059662"/>
                  </a:moveTo>
                  <a:lnTo>
                    <a:pt x="1582140" y="1059662"/>
                  </a:lnTo>
                  <a:lnTo>
                    <a:pt x="1582140" y="1459687"/>
                  </a:lnTo>
                  <a:lnTo>
                    <a:pt x="1793087" y="1459687"/>
                  </a:lnTo>
                  <a:lnTo>
                    <a:pt x="1793087" y="1059662"/>
                  </a:lnTo>
                  <a:close/>
                </a:path>
                <a:path w="5478145" h="1459864">
                  <a:moveTo>
                    <a:pt x="2320480" y="1010539"/>
                  </a:moveTo>
                  <a:lnTo>
                    <a:pt x="2109533" y="1010539"/>
                  </a:lnTo>
                  <a:lnTo>
                    <a:pt x="2109533" y="1459687"/>
                  </a:lnTo>
                  <a:lnTo>
                    <a:pt x="2320480" y="1459687"/>
                  </a:lnTo>
                  <a:lnTo>
                    <a:pt x="2320480" y="1010539"/>
                  </a:lnTo>
                  <a:close/>
                </a:path>
                <a:path w="5478145" h="1459864">
                  <a:moveTo>
                    <a:pt x="2840825" y="870191"/>
                  </a:moveTo>
                  <a:lnTo>
                    <a:pt x="2629878" y="870191"/>
                  </a:lnTo>
                  <a:lnTo>
                    <a:pt x="2629878" y="1459674"/>
                  </a:lnTo>
                  <a:lnTo>
                    <a:pt x="2840825" y="1459674"/>
                  </a:lnTo>
                  <a:lnTo>
                    <a:pt x="2840825" y="870191"/>
                  </a:lnTo>
                  <a:close/>
                </a:path>
                <a:path w="5478145" h="1459864">
                  <a:moveTo>
                    <a:pt x="3368205" y="666673"/>
                  </a:moveTo>
                  <a:lnTo>
                    <a:pt x="3157258" y="666673"/>
                  </a:lnTo>
                  <a:lnTo>
                    <a:pt x="3157258" y="1459687"/>
                  </a:lnTo>
                  <a:lnTo>
                    <a:pt x="3368205" y="1459687"/>
                  </a:lnTo>
                  <a:lnTo>
                    <a:pt x="3368205" y="666673"/>
                  </a:lnTo>
                  <a:close/>
                </a:path>
                <a:path w="5478145" h="1459864">
                  <a:moveTo>
                    <a:pt x="3895598" y="568426"/>
                  </a:moveTo>
                  <a:lnTo>
                    <a:pt x="3684651" y="568426"/>
                  </a:lnTo>
                  <a:lnTo>
                    <a:pt x="3684651" y="1459687"/>
                  </a:lnTo>
                  <a:lnTo>
                    <a:pt x="3895598" y="1459687"/>
                  </a:lnTo>
                  <a:lnTo>
                    <a:pt x="3895598" y="568426"/>
                  </a:lnTo>
                  <a:close/>
                </a:path>
                <a:path w="5478145" h="1459864">
                  <a:moveTo>
                    <a:pt x="4422978" y="357898"/>
                  </a:moveTo>
                  <a:lnTo>
                    <a:pt x="4212031" y="357898"/>
                  </a:lnTo>
                  <a:lnTo>
                    <a:pt x="4212031" y="1459687"/>
                  </a:lnTo>
                  <a:lnTo>
                    <a:pt x="4422978" y="1459687"/>
                  </a:lnTo>
                  <a:lnTo>
                    <a:pt x="4422978" y="357898"/>
                  </a:lnTo>
                  <a:close/>
                </a:path>
                <a:path w="5478145" h="1459864">
                  <a:moveTo>
                    <a:pt x="4950358" y="175437"/>
                  </a:moveTo>
                  <a:lnTo>
                    <a:pt x="4739411" y="175437"/>
                  </a:lnTo>
                  <a:lnTo>
                    <a:pt x="4739411" y="1459687"/>
                  </a:lnTo>
                  <a:lnTo>
                    <a:pt x="4950358" y="1459687"/>
                  </a:lnTo>
                  <a:lnTo>
                    <a:pt x="4950358" y="175437"/>
                  </a:lnTo>
                  <a:close/>
                </a:path>
                <a:path w="5478145" h="1459864">
                  <a:moveTo>
                    <a:pt x="5477738" y="0"/>
                  </a:moveTo>
                  <a:lnTo>
                    <a:pt x="5266791" y="0"/>
                  </a:lnTo>
                  <a:lnTo>
                    <a:pt x="5266791" y="1459687"/>
                  </a:lnTo>
                  <a:lnTo>
                    <a:pt x="5477738" y="1459687"/>
                  </a:lnTo>
                  <a:lnTo>
                    <a:pt x="5477738" y="0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45683" y="1570104"/>
          <a:ext cx="5959107" cy="2127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5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0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6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56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81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09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40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05487"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17470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R w="9525">
                      <a:solidFill>
                        <a:srgbClr val="888888"/>
                      </a:solidFill>
                      <a:prstDash val="solid"/>
                    </a:lnR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758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42875" algn="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15350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3466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7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13200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16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5"/>
                        </a:lnSpc>
                        <a:spcBef>
                          <a:spcPts val="36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10800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566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6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ts val="880"/>
                        </a:lnSpc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9450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806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7050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80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844"/>
                        </a:lnSpc>
                        <a:spcBef>
                          <a:spcPts val="69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3950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88156" marB="0"/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4750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395" marB="0"/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5325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17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91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1345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5428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2450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344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0" algn="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R w="9525">
                      <a:solidFill>
                        <a:srgbClr val="888888"/>
                      </a:solidFill>
                      <a:prstDash val="solid"/>
                    </a:lnR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44004" y="1056960"/>
            <a:ext cx="5494865" cy="2781046"/>
            <a:chOff x="1740517" y="1058263"/>
            <a:chExt cx="5501640" cy="2784475"/>
          </a:xfrm>
        </p:grpSpPr>
        <p:sp>
          <p:nvSpPr>
            <p:cNvPr id="4" name="object 4"/>
            <p:cNvSpPr/>
            <p:nvPr/>
          </p:nvSpPr>
          <p:spPr>
            <a:xfrm>
              <a:off x="1743379" y="1061123"/>
              <a:ext cx="5495925" cy="2778760"/>
            </a:xfrm>
            <a:custGeom>
              <a:avLst/>
              <a:gdLst/>
              <a:ahLst/>
              <a:cxnLst/>
              <a:rect l="l" t="t" r="r" b="b"/>
              <a:pathLst>
                <a:path w="5495925" h="2778760">
                  <a:moveTo>
                    <a:pt x="5495544" y="0"/>
                  </a:moveTo>
                  <a:lnTo>
                    <a:pt x="0" y="0"/>
                  </a:lnTo>
                  <a:lnTo>
                    <a:pt x="0" y="2778379"/>
                  </a:lnTo>
                  <a:lnTo>
                    <a:pt x="5495544" y="2778379"/>
                  </a:lnTo>
                  <a:lnTo>
                    <a:pt x="5495544" y="0"/>
                  </a:lnTo>
                  <a:close/>
                </a:path>
              </a:pathLst>
            </a:custGeom>
            <a:solidFill>
              <a:srgbClr val="F6F1F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1743374" y="2102533"/>
              <a:ext cx="5495925" cy="1390015"/>
            </a:xfrm>
            <a:custGeom>
              <a:avLst/>
              <a:gdLst/>
              <a:ahLst/>
              <a:cxnLst/>
              <a:rect l="l" t="t" r="r" b="b"/>
              <a:pathLst>
                <a:path w="5495925" h="1390014">
                  <a:moveTo>
                    <a:pt x="0" y="1390002"/>
                  </a:moveTo>
                  <a:lnTo>
                    <a:pt x="2772491" y="1390002"/>
                  </a:lnTo>
                </a:path>
                <a:path w="5495925" h="1390014">
                  <a:moveTo>
                    <a:pt x="2838531" y="1390002"/>
                  </a:moveTo>
                  <a:lnTo>
                    <a:pt x="2886397" y="1390002"/>
                  </a:lnTo>
                </a:path>
                <a:path w="5495925" h="1390014">
                  <a:moveTo>
                    <a:pt x="2952424" y="1390002"/>
                  </a:moveTo>
                  <a:lnTo>
                    <a:pt x="3001954" y="1390002"/>
                  </a:lnTo>
                </a:path>
                <a:path w="5495925" h="1390014">
                  <a:moveTo>
                    <a:pt x="3066343" y="1390002"/>
                  </a:moveTo>
                  <a:lnTo>
                    <a:pt x="3115873" y="1390002"/>
                  </a:lnTo>
                </a:path>
                <a:path w="5495925" h="1390014">
                  <a:moveTo>
                    <a:pt x="3181901" y="1390002"/>
                  </a:moveTo>
                  <a:lnTo>
                    <a:pt x="3229767" y="1390002"/>
                  </a:lnTo>
                </a:path>
                <a:path w="5495925" h="1390014">
                  <a:moveTo>
                    <a:pt x="3295794" y="1390002"/>
                  </a:moveTo>
                  <a:lnTo>
                    <a:pt x="3345324" y="1390002"/>
                  </a:lnTo>
                </a:path>
                <a:path w="5495925" h="1390014">
                  <a:moveTo>
                    <a:pt x="3409713" y="1390002"/>
                  </a:moveTo>
                  <a:lnTo>
                    <a:pt x="3459243" y="1390002"/>
                  </a:lnTo>
                </a:path>
                <a:path w="5495925" h="1390014">
                  <a:moveTo>
                    <a:pt x="3525271" y="1390002"/>
                  </a:moveTo>
                  <a:lnTo>
                    <a:pt x="3573150" y="1390002"/>
                  </a:lnTo>
                </a:path>
                <a:path w="5495925" h="1390014">
                  <a:moveTo>
                    <a:pt x="3639177" y="1390002"/>
                  </a:moveTo>
                  <a:lnTo>
                    <a:pt x="3688707" y="1390002"/>
                  </a:lnTo>
                </a:path>
                <a:path w="5495925" h="1390014">
                  <a:moveTo>
                    <a:pt x="3753083" y="1390002"/>
                  </a:moveTo>
                  <a:lnTo>
                    <a:pt x="3802613" y="1390002"/>
                  </a:lnTo>
                </a:path>
                <a:path w="5495925" h="1390014">
                  <a:moveTo>
                    <a:pt x="3868640" y="1390002"/>
                  </a:moveTo>
                  <a:lnTo>
                    <a:pt x="3916519" y="1390002"/>
                  </a:lnTo>
                </a:path>
                <a:path w="5495925" h="1390014">
                  <a:moveTo>
                    <a:pt x="3982547" y="1390002"/>
                  </a:moveTo>
                  <a:lnTo>
                    <a:pt x="4032077" y="1390002"/>
                  </a:lnTo>
                </a:path>
                <a:path w="5495925" h="1390014">
                  <a:moveTo>
                    <a:pt x="4096466" y="1390002"/>
                  </a:moveTo>
                  <a:lnTo>
                    <a:pt x="4145983" y="1390002"/>
                  </a:lnTo>
                </a:path>
                <a:path w="5495925" h="1390014">
                  <a:moveTo>
                    <a:pt x="4212010" y="1390002"/>
                  </a:moveTo>
                  <a:lnTo>
                    <a:pt x="4259889" y="1390002"/>
                  </a:lnTo>
                </a:path>
                <a:path w="5495925" h="1390014">
                  <a:moveTo>
                    <a:pt x="4325917" y="1390002"/>
                  </a:moveTo>
                  <a:lnTo>
                    <a:pt x="4375447" y="1390002"/>
                  </a:lnTo>
                </a:path>
                <a:path w="5495925" h="1390014">
                  <a:moveTo>
                    <a:pt x="4439836" y="1390002"/>
                  </a:moveTo>
                  <a:lnTo>
                    <a:pt x="4489353" y="1390002"/>
                  </a:lnTo>
                </a:path>
                <a:path w="5495925" h="1390014">
                  <a:moveTo>
                    <a:pt x="4555380" y="1390002"/>
                  </a:moveTo>
                  <a:lnTo>
                    <a:pt x="4604910" y="1390002"/>
                  </a:lnTo>
                </a:path>
                <a:path w="5495925" h="1390014">
                  <a:moveTo>
                    <a:pt x="4669299" y="1390002"/>
                  </a:moveTo>
                  <a:lnTo>
                    <a:pt x="4718829" y="1390002"/>
                  </a:lnTo>
                </a:path>
                <a:path w="5495925" h="1390014">
                  <a:moveTo>
                    <a:pt x="4784857" y="1390002"/>
                  </a:moveTo>
                  <a:lnTo>
                    <a:pt x="4832723" y="1390002"/>
                  </a:lnTo>
                </a:path>
                <a:path w="5495925" h="1390014">
                  <a:moveTo>
                    <a:pt x="4898750" y="1390002"/>
                  </a:moveTo>
                  <a:lnTo>
                    <a:pt x="4948280" y="1390002"/>
                  </a:lnTo>
                </a:path>
                <a:path w="5495925" h="1390014">
                  <a:moveTo>
                    <a:pt x="5012669" y="1390002"/>
                  </a:moveTo>
                  <a:lnTo>
                    <a:pt x="5062199" y="1390002"/>
                  </a:lnTo>
                </a:path>
                <a:path w="5495925" h="1390014">
                  <a:moveTo>
                    <a:pt x="5128226" y="1390002"/>
                  </a:moveTo>
                  <a:lnTo>
                    <a:pt x="5176105" y="1390002"/>
                  </a:lnTo>
                </a:path>
                <a:path w="5495925" h="1390014">
                  <a:moveTo>
                    <a:pt x="5242133" y="1390002"/>
                  </a:moveTo>
                  <a:lnTo>
                    <a:pt x="5291663" y="1390002"/>
                  </a:lnTo>
                </a:path>
                <a:path w="5495925" h="1390014">
                  <a:moveTo>
                    <a:pt x="5356039" y="1390002"/>
                  </a:moveTo>
                  <a:lnTo>
                    <a:pt x="5405569" y="1390002"/>
                  </a:lnTo>
                </a:path>
                <a:path w="5495925" h="1390014">
                  <a:moveTo>
                    <a:pt x="5471596" y="1390002"/>
                  </a:moveTo>
                  <a:lnTo>
                    <a:pt x="5495544" y="1390002"/>
                  </a:lnTo>
                </a:path>
                <a:path w="5495925" h="1390014">
                  <a:moveTo>
                    <a:pt x="0" y="1041679"/>
                  </a:moveTo>
                  <a:lnTo>
                    <a:pt x="3802613" y="1041679"/>
                  </a:lnTo>
                </a:path>
                <a:path w="5495925" h="1390014">
                  <a:moveTo>
                    <a:pt x="3868640" y="1041679"/>
                  </a:moveTo>
                  <a:lnTo>
                    <a:pt x="3916519" y="1041679"/>
                  </a:lnTo>
                </a:path>
                <a:path w="5495925" h="1390014">
                  <a:moveTo>
                    <a:pt x="3982547" y="1041679"/>
                  </a:moveTo>
                  <a:lnTo>
                    <a:pt x="4032077" y="1041679"/>
                  </a:lnTo>
                </a:path>
                <a:path w="5495925" h="1390014">
                  <a:moveTo>
                    <a:pt x="4096466" y="1041679"/>
                  </a:moveTo>
                  <a:lnTo>
                    <a:pt x="4145983" y="1041679"/>
                  </a:lnTo>
                </a:path>
                <a:path w="5495925" h="1390014">
                  <a:moveTo>
                    <a:pt x="4212010" y="1041679"/>
                  </a:moveTo>
                  <a:lnTo>
                    <a:pt x="4259889" y="1041679"/>
                  </a:lnTo>
                </a:path>
                <a:path w="5495925" h="1390014">
                  <a:moveTo>
                    <a:pt x="4325917" y="1041679"/>
                  </a:moveTo>
                  <a:lnTo>
                    <a:pt x="4375447" y="1041679"/>
                  </a:lnTo>
                </a:path>
                <a:path w="5495925" h="1390014">
                  <a:moveTo>
                    <a:pt x="4439836" y="1041679"/>
                  </a:moveTo>
                  <a:lnTo>
                    <a:pt x="4489353" y="1041679"/>
                  </a:lnTo>
                </a:path>
                <a:path w="5495925" h="1390014">
                  <a:moveTo>
                    <a:pt x="4555380" y="1041679"/>
                  </a:moveTo>
                  <a:lnTo>
                    <a:pt x="4604910" y="1041679"/>
                  </a:lnTo>
                </a:path>
                <a:path w="5495925" h="1390014">
                  <a:moveTo>
                    <a:pt x="4669299" y="1041679"/>
                  </a:moveTo>
                  <a:lnTo>
                    <a:pt x="4718829" y="1041679"/>
                  </a:lnTo>
                </a:path>
                <a:path w="5495925" h="1390014">
                  <a:moveTo>
                    <a:pt x="4784857" y="1041679"/>
                  </a:moveTo>
                  <a:lnTo>
                    <a:pt x="4832723" y="1041679"/>
                  </a:lnTo>
                </a:path>
                <a:path w="5495925" h="1390014">
                  <a:moveTo>
                    <a:pt x="4898750" y="1041679"/>
                  </a:moveTo>
                  <a:lnTo>
                    <a:pt x="4948280" y="1041679"/>
                  </a:lnTo>
                </a:path>
                <a:path w="5495925" h="1390014">
                  <a:moveTo>
                    <a:pt x="5012669" y="1041679"/>
                  </a:moveTo>
                  <a:lnTo>
                    <a:pt x="5062199" y="1041679"/>
                  </a:lnTo>
                </a:path>
                <a:path w="5495925" h="1390014">
                  <a:moveTo>
                    <a:pt x="5128226" y="1041679"/>
                  </a:moveTo>
                  <a:lnTo>
                    <a:pt x="5176105" y="1041679"/>
                  </a:lnTo>
                </a:path>
                <a:path w="5495925" h="1390014">
                  <a:moveTo>
                    <a:pt x="5242133" y="1041679"/>
                  </a:moveTo>
                  <a:lnTo>
                    <a:pt x="5291663" y="1041679"/>
                  </a:lnTo>
                </a:path>
                <a:path w="5495925" h="1390014">
                  <a:moveTo>
                    <a:pt x="5356039" y="1041679"/>
                  </a:moveTo>
                  <a:lnTo>
                    <a:pt x="5495544" y="1041679"/>
                  </a:lnTo>
                </a:path>
                <a:path w="5495925" h="1390014">
                  <a:moveTo>
                    <a:pt x="0" y="695007"/>
                  </a:moveTo>
                  <a:lnTo>
                    <a:pt x="3916519" y="695007"/>
                  </a:lnTo>
                </a:path>
                <a:path w="5495925" h="1390014">
                  <a:moveTo>
                    <a:pt x="3982547" y="695007"/>
                  </a:moveTo>
                  <a:lnTo>
                    <a:pt x="4032077" y="695007"/>
                  </a:lnTo>
                </a:path>
                <a:path w="5495925" h="1390014">
                  <a:moveTo>
                    <a:pt x="4096466" y="695007"/>
                  </a:moveTo>
                  <a:lnTo>
                    <a:pt x="4145983" y="695007"/>
                  </a:lnTo>
                </a:path>
                <a:path w="5495925" h="1390014">
                  <a:moveTo>
                    <a:pt x="4212010" y="695007"/>
                  </a:moveTo>
                  <a:lnTo>
                    <a:pt x="4259889" y="695007"/>
                  </a:lnTo>
                </a:path>
                <a:path w="5495925" h="1390014">
                  <a:moveTo>
                    <a:pt x="4325917" y="695007"/>
                  </a:moveTo>
                  <a:lnTo>
                    <a:pt x="4375447" y="695007"/>
                  </a:lnTo>
                </a:path>
                <a:path w="5495925" h="1390014">
                  <a:moveTo>
                    <a:pt x="4439836" y="695007"/>
                  </a:moveTo>
                  <a:lnTo>
                    <a:pt x="4489353" y="695007"/>
                  </a:lnTo>
                </a:path>
                <a:path w="5495925" h="1390014">
                  <a:moveTo>
                    <a:pt x="4555380" y="695007"/>
                  </a:moveTo>
                  <a:lnTo>
                    <a:pt x="4604910" y="695007"/>
                  </a:lnTo>
                </a:path>
                <a:path w="5495925" h="1390014">
                  <a:moveTo>
                    <a:pt x="4669299" y="695007"/>
                  </a:moveTo>
                  <a:lnTo>
                    <a:pt x="4718829" y="695007"/>
                  </a:lnTo>
                </a:path>
                <a:path w="5495925" h="1390014">
                  <a:moveTo>
                    <a:pt x="4784857" y="695007"/>
                  </a:moveTo>
                  <a:lnTo>
                    <a:pt x="4832723" y="695007"/>
                  </a:lnTo>
                </a:path>
                <a:path w="5495925" h="1390014">
                  <a:moveTo>
                    <a:pt x="4898750" y="695007"/>
                  </a:moveTo>
                  <a:lnTo>
                    <a:pt x="4948280" y="695007"/>
                  </a:lnTo>
                </a:path>
                <a:path w="5495925" h="1390014">
                  <a:moveTo>
                    <a:pt x="5012669" y="695007"/>
                  </a:moveTo>
                  <a:lnTo>
                    <a:pt x="5062199" y="695007"/>
                  </a:lnTo>
                </a:path>
                <a:path w="5495925" h="1390014">
                  <a:moveTo>
                    <a:pt x="5128226" y="695007"/>
                  </a:moveTo>
                  <a:lnTo>
                    <a:pt x="5176105" y="695007"/>
                  </a:lnTo>
                </a:path>
                <a:path w="5495925" h="1390014">
                  <a:moveTo>
                    <a:pt x="5242133" y="695007"/>
                  </a:moveTo>
                  <a:lnTo>
                    <a:pt x="5291663" y="695007"/>
                  </a:lnTo>
                </a:path>
                <a:path w="5495925" h="1390014">
                  <a:moveTo>
                    <a:pt x="5356039" y="695007"/>
                  </a:moveTo>
                  <a:lnTo>
                    <a:pt x="5495544" y="695007"/>
                  </a:lnTo>
                </a:path>
                <a:path w="5495925" h="1390014">
                  <a:moveTo>
                    <a:pt x="0" y="348335"/>
                  </a:moveTo>
                  <a:lnTo>
                    <a:pt x="4259889" y="348335"/>
                  </a:lnTo>
                </a:path>
                <a:path w="5495925" h="1390014">
                  <a:moveTo>
                    <a:pt x="4325917" y="348335"/>
                  </a:moveTo>
                  <a:lnTo>
                    <a:pt x="4375447" y="348335"/>
                  </a:lnTo>
                </a:path>
                <a:path w="5495925" h="1390014">
                  <a:moveTo>
                    <a:pt x="4439836" y="348335"/>
                  </a:moveTo>
                  <a:lnTo>
                    <a:pt x="4489353" y="348335"/>
                  </a:lnTo>
                </a:path>
                <a:path w="5495925" h="1390014">
                  <a:moveTo>
                    <a:pt x="4555380" y="348335"/>
                  </a:moveTo>
                  <a:lnTo>
                    <a:pt x="4718829" y="348335"/>
                  </a:lnTo>
                </a:path>
                <a:path w="5495925" h="1390014">
                  <a:moveTo>
                    <a:pt x="4784857" y="348335"/>
                  </a:moveTo>
                  <a:lnTo>
                    <a:pt x="4832723" y="348335"/>
                  </a:lnTo>
                </a:path>
                <a:path w="5495925" h="1390014">
                  <a:moveTo>
                    <a:pt x="4898750" y="348335"/>
                  </a:moveTo>
                  <a:lnTo>
                    <a:pt x="4948280" y="348335"/>
                  </a:lnTo>
                </a:path>
                <a:path w="5495925" h="1390014">
                  <a:moveTo>
                    <a:pt x="5012669" y="348335"/>
                  </a:moveTo>
                  <a:lnTo>
                    <a:pt x="5062199" y="348335"/>
                  </a:lnTo>
                </a:path>
                <a:path w="5495925" h="1390014">
                  <a:moveTo>
                    <a:pt x="5128226" y="348335"/>
                  </a:moveTo>
                  <a:lnTo>
                    <a:pt x="5176105" y="348335"/>
                  </a:lnTo>
                </a:path>
                <a:path w="5495925" h="1390014">
                  <a:moveTo>
                    <a:pt x="5242133" y="348335"/>
                  </a:moveTo>
                  <a:lnTo>
                    <a:pt x="5291663" y="348335"/>
                  </a:lnTo>
                </a:path>
                <a:path w="5495925" h="1390014">
                  <a:moveTo>
                    <a:pt x="5356039" y="348335"/>
                  </a:moveTo>
                  <a:lnTo>
                    <a:pt x="5495544" y="348335"/>
                  </a:lnTo>
                </a:path>
                <a:path w="5495925" h="1390014">
                  <a:moveTo>
                    <a:pt x="0" y="0"/>
                  </a:moveTo>
                  <a:lnTo>
                    <a:pt x="4948280" y="0"/>
                  </a:lnTo>
                </a:path>
                <a:path w="5495925" h="1390014">
                  <a:moveTo>
                    <a:pt x="5012669" y="0"/>
                  </a:moveTo>
                  <a:lnTo>
                    <a:pt x="5062199" y="0"/>
                  </a:lnTo>
                </a:path>
                <a:path w="5495925" h="1390014">
                  <a:moveTo>
                    <a:pt x="5128226" y="0"/>
                  </a:moveTo>
                  <a:lnTo>
                    <a:pt x="5176105" y="0"/>
                  </a:lnTo>
                </a:path>
                <a:path w="5495925" h="1390014">
                  <a:moveTo>
                    <a:pt x="5242133" y="0"/>
                  </a:moveTo>
                  <a:lnTo>
                    <a:pt x="5291663" y="0"/>
                  </a:lnTo>
                </a:path>
                <a:path w="5495925" h="1390014">
                  <a:moveTo>
                    <a:pt x="5356039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743374" y="1755861"/>
              <a:ext cx="5495925" cy="0"/>
            </a:xfrm>
            <a:custGeom>
              <a:avLst/>
              <a:gdLst/>
              <a:ahLst/>
              <a:cxnLst/>
              <a:rect l="l" t="t" r="r" b="b"/>
              <a:pathLst>
                <a:path w="5495925">
                  <a:moveTo>
                    <a:pt x="0" y="0"/>
                  </a:moveTo>
                  <a:lnTo>
                    <a:pt x="5062199" y="0"/>
                  </a:lnTo>
                </a:path>
                <a:path w="5495925">
                  <a:moveTo>
                    <a:pt x="5128226" y="0"/>
                  </a:moveTo>
                  <a:lnTo>
                    <a:pt x="5176105" y="0"/>
                  </a:lnTo>
                </a:path>
                <a:path w="5495925">
                  <a:moveTo>
                    <a:pt x="5242133" y="0"/>
                  </a:moveTo>
                  <a:lnTo>
                    <a:pt x="5291663" y="0"/>
                  </a:lnTo>
                </a:path>
                <a:path w="5495925">
                  <a:moveTo>
                    <a:pt x="5356039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743374" y="1061120"/>
              <a:ext cx="5495925" cy="348615"/>
            </a:xfrm>
            <a:custGeom>
              <a:avLst/>
              <a:gdLst/>
              <a:ahLst/>
              <a:cxnLst/>
              <a:rect l="l" t="t" r="r" b="b"/>
              <a:pathLst>
                <a:path w="5495925" h="348615">
                  <a:moveTo>
                    <a:pt x="0" y="348068"/>
                  </a:moveTo>
                  <a:lnTo>
                    <a:pt x="5495544" y="348068"/>
                  </a:lnTo>
                </a:path>
                <a:path w="5495925" h="348615">
                  <a:moveTo>
                    <a:pt x="0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110613" y="1465313"/>
              <a:ext cx="5104765" cy="2372360"/>
            </a:xfrm>
            <a:custGeom>
              <a:avLst/>
              <a:gdLst/>
              <a:ahLst/>
              <a:cxnLst/>
              <a:rect l="l" t="t" r="r" b="b"/>
              <a:pathLst>
                <a:path w="5104765" h="2372360">
                  <a:moveTo>
                    <a:pt x="66027" y="2367280"/>
                  </a:moveTo>
                  <a:lnTo>
                    <a:pt x="0" y="2367280"/>
                  </a:lnTo>
                  <a:lnTo>
                    <a:pt x="0" y="2372233"/>
                  </a:lnTo>
                  <a:lnTo>
                    <a:pt x="66027" y="2372233"/>
                  </a:lnTo>
                  <a:lnTo>
                    <a:pt x="66027" y="2367280"/>
                  </a:lnTo>
                  <a:close/>
                </a:path>
                <a:path w="5104765" h="2372360">
                  <a:moveTo>
                    <a:pt x="179933" y="2368943"/>
                  </a:moveTo>
                  <a:lnTo>
                    <a:pt x="115557" y="2368943"/>
                  </a:lnTo>
                  <a:lnTo>
                    <a:pt x="115557" y="2372233"/>
                  </a:lnTo>
                  <a:lnTo>
                    <a:pt x="179933" y="2372233"/>
                  </a:lnTo>
                  <a:lnTo>
                    <a:pt x="179933" y="2368943"/>
                  </a:lnTo>
                  <a:close/>
                </a:path>
                <a:path w="5104765" h="2372360">
                  <a:moveTo>
                    <a:pt x="295503" y="2368943"/>
                  </a:moveTo>
                  <a:lnTo>
                    <a:pt x="229463" y="2368943"/>
                  </a:lnTo>
                  <a:lnTo>
                    <a:pt x="229463" y="2372233"/>
                  </a:lnTo>
                  <a:lnTo>
                    <a:pt x="295503" y="2372233"/>
                  </a:lnTo>
                  <a:lnTo>
                    <a:pt x="295503" y="2368943"/>
                  </a:lnTo>
                  <a:close/>
                </a:path>
                <a:path w="5104765" h="2372360">
                  <a:moveTo>
                    <a:pt x="409409" y="2370594"/>
                  </a:moveTo>
                  <a:lnTo>
                    <a:pt x="345033" y="2370594"/>
                  </a:lnTo>
                  <a:lnTo>
                    <a:pt x="345033" y="2372233"/>
                  </a:lnTo>
                  <a:lnTo>
                    <a:pt x="409409" y="2372233"/>
                  </a:lnTo>
                  <a:lnTo>
                    <a:pt x="409409" y="2370594"/>
                  </a:lnTo>
                  <a:close/>
                </a:path>
                <a:path w="5104765" h="2372360">
                  <a:moveTo>
                    <a:pt x="752792" y="2365641"/>
                  </a:moveTo>
                  <a:lnTo>
                    <a:pt x="688403" y="2365641"/>
                  </a:lnTo>
                  <a:lnTo>
                    <a:pt x="688403" y="2372233"/>
                  </a:lnTo>
                  <a:lnTo>
                    <a:pt x="752792" y="2372233"/>
                  </a:lnTo>
                  <a:lnTo>
                    <a:pt x="752792" y="2365641"/>
                  </a:lnTo>
                  <a:close/>
                </a:path>
                <a:path w="5104765" h="2372360">
                  <a:moveTo>
                    <a:pt x="868337" y="2357399"/>
                  </a:moveTo>
                  <a:lnTo>
                    <a:pt x="802297" y="2357399"/>
                  </a:lnTo>
                  <a:lnTo>
                    <a:pt x="802297" y="2372233"/>
                  </a:lnTo>
                  <a:lnTo>
                    <a:pt x="868337" y="2372233"/>
                  </a:lnTo>
                  <a:lnTo>
                    <a:pt x="868337" y="2357399"/>
                  </a:lnTo>
                  <a:close/>
                </a:path>
                <a:path w="5104765" h="2372360">
                  <a:moveTo>
                    <a:pt x="982243" y="2360688"/>
                  </a:moveTo>
                  <a:lnTo>
                    <a:pt x="916216" y="2360688"/>
                  </a:lnTo>
                  <a:lnTo>
                    <a:pt x="916216" y="2372233"/>
                  </a:lnTo>
                  <a:lnTo>
                    <a:pt x="982243" y="2372233"/>
                  </a:lnTo>
                  <a:lnTo>
                    <a:pt x="982243" y="2360688"/>
                  </a:lnTo>
                  <a:close/>
                </a:path>
                <a:path w="5104765" h="2372360">
                  <a:moveTo>
                    <a:pt x="1096149" y="2365641"/>
                  </a:moveTo>
                  <a:lnTo>
                    <a:pt x="1031773" y="2365641"/>
                  </a:lnTo>
                  <a:lnTo>
                    <a:pt x="1031773" y="2372233"/>
                  </a:lnTo>
                  <a:lnTo>
                    <a:pt x="1096149" y="2372233"/>
                  </a:lnTo>
                  <a:lnTo>
                    <a:pt x="1096149" y="2365641"/>
                  </a:lnTo>
                  <a:close/>
                </a:path>
                <a:path w="5104765" h="2372360">
                  <a:moveTo>
                    <a:pt x="1211707" y="2357399"/>
                  </a:moveTo>
                  <a:lnTo>
                    <a:pt x="1145679" y="2357399"/>
                  </a:lnTo>
                  <a:lnTo>
                    <a:pt x="1145679" y="2372233"/>
                  </a:lnTo>
                  <a:lnTo>
                    <a:pt x="1211707" y="2372233"/>
                  </a:lnTo>
                  <a:lnTo>
                    <a:pt x="1211707" y="2357399"/>
                  </a:lnTo>
                  <a:close/>
                </a:path>
                <a:path w="5104765" h="2372360">
                  <a:moveTo>
                    <a:pt x="1325613" y="2330983"/>
                  </a:moveTo>
                  <a:lnTo>
                    <a:pt x="1259573" y="2330983"/>
                  </a:lnTo>
                  <a:lnTo>
                    <a:pt x="1259573" y="2372233"/>
                  </a:lnTo>
                  <a:lnTo>
                    <a:pt x="1325613" y="2372233"/>
                  </a:lnTo>
                  <a:lnTo>
                    <a:pt x="1325613" y="2330983"/>
                  </a:lnTo>
                  <a:close/>
                </a:path>
                <a:path w="5104765" h="2372360">
                  <a:moveTo>
                    <a:pt x="1439532" y="2218728"/>
                  </a:moveTo>
                  <a:lnTo>
                    <a:pt x="1375143" y="2218728"/>
                  </a:lnTo>
                  <a:lnTo>
                    <a:pt x="1375143" y="2372233"/>
                  </a:lnTo>
                  <a:lnTo>
                    <a:pt x="1439532" y="2372233"/>
                  </a:lnTo>
                  <a:lnTo>
                    <a:pt x="1439532" y="2218728"/>
                  </a:lnTo>
                  <a:close/>
                </a:path>
                <a:path w="5104765" h="2372360">
                  <a:moveTo>
                    <a:pt x="1555076" y="2276513"/>
                  </a:moveTo>
                  <a:lnTo>
                    <a:pt x="1489049" y="2276513"/>
                  </a:lnTo>
                  <a:lnTo>
                    <a:pt x="1489049" y="2372233"/>
                  </a:lnTo>
                  <a:lnTo>
                    <a:pt x="1555076" y="2372233"/>
                  </a:lnTo>
                  <a:lnTo>
                    <a:pt x="1555076" y="2276513"/>
                  </a:lnTo>
                  <a:close/>
                </a:path>
                <a:path w="5104765" h="2372360">
                  <a:moveTo>
                    <a:pt x="1668983" y="2248433"/>
                  </a:moveTo>
                  <a:lnTo>
                    <a:pt x="1602955" y="2248433"/>
                  </a:lnTo>
                  <a:lnTo>
                    <a:pt x="1602955" y="2372233"/>
                  </a:lnTo>
                  <a:lnTo>
                    <a:pt x="1668983" y="2372233"/>
                  </a:lnTo>
                  <a:lnTo>
                    <a:pt x="1668983" y="2248433"/>
                  </a:lnTo>
                  <a:close/>
                </a:path>
                <a:path w="5104765" h="2372360">
                  <a:moveTo>
                    <a:pt x="1782889" y="2208822"/>
                  </a:moveTo>
                  <a:lnTo>
                    <a:pt x="1718513" y="2208822"/>
                  </a:lnTo>
                  <a:lnTo>
                    <a:pt x="1718513" y="2372233"/>
                  </a:lnTo>
                  <a:lnTo>
                    <a:pt x="1782889" y="2372233"/>
                  </a:lnTo>
                  <a:lnTo>
                    <a:pt x="1782889" y="2208822"/>
                  </a:lnTo>
                  <a:close/>
                </a:path>
                <a:path w="5104765" h="2372360">
                  <a:moveTo>
                    <a:pt x="1898459" y="2235238"/>
                  </a:moveTo>
                  <a:lnTo>
                    <a:pt x="1832419" y="2235238"/>
                  </a:lnTo>
                  <a:lnTo>
                    <a:pt x="1832419" y="2372233"/>
                  </a:lnTo>
                  <a:lnTo>
                    <a:pt x="1898459" y="2372233"/>
                  </a:lnTo>
                  <a:lnTo>
                    <a:pt x="1898459" y="2235238"/>
                  </a:lnTo>
                  <a:close/>
                </a:path>
                <a:path w="5104765" h="2372360">
                  <a:moveTo>
                    <a:pt x="2012353" y="2159279"/>
                  </a:moveTo>
                  <a:lnTo>
                    <a:pt x="1946325" y="2159279"/>
                  </a:lnTo>
                  <a:lnTo>
                    <a:pt x="1946325" y="2372233"/>
                  </a:lnTo>
                  <a:lnTo>
                    <a:pt x="2012353" y="2372233"/>
                  </a:lnTo>
                  <a:lnTo>
                    <a:pt x="2012353" y="2159279"/>
                  </a:lnTo>
                  <a:close/>
                </a:path>
                <a:path w="5104765" h="2372360">
                  <a:moveTo>
                    <a:pt x="2126272" y="2180742"/>
                  </a:moveTo>
                  <a:lnTo>
                    <a:pt x="2061883" y="2180742"/>
                  </a:lnTo>
                  <a:lnTo>
                    <a:pt x="2061883" y="2372233"/>
                  </a:lnTo>
                  <a:lnTo>
                    <a:pt x="2126272" y="2372233"/>
                  </a:lnTo>
                  <a:lnTo>
                    <a:pt x="2126272" y="2180742"/>
                  </a:lnTo>
                  <a:close/>
                </a:path>
                <a:path w="5104765" h="2372360">
                  <a:moveTo>
                    <a:pt x="2241829" y="2198916"/>
                  </a:moveTo>
                  <a:lnTo>
                    <a:pt x="2175802" y="2198916"/>
                  </a:lnTo>
                  <a:lnTo>
                    <a:pt x="2175802" y="2372233"/>
                  </a:lnTo>
                  <a:lnTo>
                    <a:pt x="2241829" y="2372233"/>
                  </a:lnTo>
                  <a:lnTo>
                    <a:pt x="2241829" y="2198916"/>
                  </a:lnTo>
                  <a:close/>
                </a:path>
                <a:path w="5104765" h="2372360">
                  <a:moveTo>
                    <a:pt x="2355735" y="2132863"/>
                  </a:moveTo>
                  <a:lnTo>
                    <a:pt x="2291359" y="2132863"/>
                  </a:lnTo>
                  <a:lnTo>
                    <a:pt x="2291359" y="2372233"/>
                  </a:lnTo>
                  <a:lnTo>
                    <a:pt x="2355735" y="2372233"/>
                  </a:lnTo>
                  <a:lnTo>
                    <a:pt x="2355735" y="2132863"/>
                  </a:lnTo>
                  <a:close/>
                </a:path>
                <a:path w="5104765" h="2372360">
                  <a:moveTo>
                    <a:pt x="2471293" y="1875332"/>
                  </a:moveTo>
                  <a:lnTo>
                    <a:pt x="2405253" y="1875332"/>
                  </a:lnTo>
                  <a:lnTo>
                    <a:pt x="2405253" y="2372233"/>
                  </a:lnTo>
                  <a:lnTo>
                    <a:pt x="2471293" y="2372233"/>
                  </a:lnTo>
                  <a:lnTo>
                    <a:pt x="2471293" y="1875332"/>
                  </a:lnTo>
                  <a:close/>
                </a:path>
                <a:path w="5104765" h="2372360">
                  <a:moveTo>
                    <a:pt x="2585186" y="1797748"/>
                  </a:moveTo>
                  <a:lnTo>
                    <a:pt x="2519159" y="1797748"/>
                  </a:lnTo>
                  <a:lnTo>
                    <a:pt x="2519159" y="2372233"/>
                  </a:lnTo>
                  <a:lnTo>
                    <a:pt x="2585186" y="2372233"/>
                  </a:lnTo>
                  <a:lnTo>
                    <a:pt x="2585186" y="1797748"/>
                  </a:lnTo>
                  <a:close/>
                </a:path>
                <a:path w="5104765" h="2372360">
                  <a:moveTo>
                    <a:pt x="2699105" y="1863775"/>
                  </a:moveTo>
                  <a:lnTo>
                    <a:pt x="2634716" y="1863775"/>
                  </a:lnTo>
                  <a:lnTo>
                    <a:pt x="2634716" y="2372233"/>
                  </a:lnTo>
                  <a:lnTo>
                    <a:pt x="2699105" y="2372233"/>
                  </a:lnTo>
                  <a:lnTo>
                    <a:pt x="2699105" y="1863775"/>
                  </a:lnTo>
                  <a:close/>
                </a:path>
                <a:path w="5104765" h="2372360">
                  <a:moveTo>
                    <a:pt x="2814663" y="1850593"/>
                  </a:moveTo>
                  <a:lnTo>
                    <a:pt x="2748635" y="1850593"/>
                  </a:lnTo>
                  <a:lnTo>
                    <a:pt x="2748635" y="2372233"/>
                  </a:lnTo>
                  <a:lnTo>
                    <a:pt x="2814663" y="2372233"/>
                  </a:lnTo>
                  <a:lnTo>
                    <a:pt x="2814663" y="1850593"/>
                  </a:lnTo>
                  <a:close/>
                </a:path>
                <a:path w="5104765" h="2372360">
                  <a:moveTo>
                    <a:pt x="2928556" y="1809318"/>
                  </a:moveTo>
                  <a:lnTo>
                    <a:pt x="2862529" y="1809318"/>
                  </a:lnTo>
                  <a:lnTo>
                    <a:pt x="2862529" y="2372233"/>
                  </a:lnTo>
                  <a:lnTo>
                    <a:pt x="2928556" y="2372233"/>
                  </a:lnTo>
                  <a:lnTo>
                    <a:pt x="2928556" y="1809318"/>
                  </a:lnTo>
                  <a:close/>
                </a:path>
                <a:path w="5104765" h="2372360">
                  <a:moveTo>
                    <a:pt x="3042475" y="1726768"/>
                  </a:moveTo>
                  <a:lnTo>
                    <a:pt x="2978086" y="1726768"/>
                  </a:lnTo>
                  <a:lnTo>
                    <a:pt x="2978086" y="2372233"/>
                  </a:lnTo>
                  <a:lnTo>
                    <a:pt x="3042475" y="2372233"/>
                  </a:lnTo>
                  <a:lnTo>
                    <a:pt x="3042475" y="1726768"/>
                  </a:lnTo>
                  <a:close/>
                </a:path>
                <a:path w="5104765" h="2372360">
                  <a:moveTo>
                    <a:pt x="3158032" y="1804352"/>
                  </a:moveTo>
                  <a:lnTo>
                    <a:pt x="3092005" y="1804352"/>
                  </a:lnTo>
                  <a:lnTo>
                    <a:pt x="3092005" y="2372233"/>
                  </a:lnTo>
                  <a:lnTo>
                    <a:pt x="3158032" y="2372233"/>
                  </a:lnTo>
                  <a:lnTo>
                    <a:pt x="3158032" y="1804352"/>
                  </a:lnTo>
                  <a:close/>
                </a:path>
                <a:path w="5104765" h="2372360">
                  <a:moveTo>
                    <a:pt x="3271939" y="1786191"/>
                  </a:moveTo>
                  <a:lnTo>
                    <a:pt x="3205911" y="1786191"/>
                  </a:lnTo>
                  <a:lnTo>
                    <a:pt x="3205911" y="2372233"/>
                  </a:lnTo>
                  <a:lnTo>
                    <a:pt x="3271939" y="2372233"/>
                  </a:lnTo>
                  <a:lnTo>
                    <a:pt x="3271939" y="1786191"/>
                  </a:lnTo>
                  <a:close/>
                </a:path>
                <a:path w="5104765" h="2372360">
                  <a:moveTo>
                    <a:pt x="3385845" y="1700352"/>
                  </a:moveTo>
                  <a:lnTo>
                    <a:pt x="3321469" y="1700352"/>
                  </a:lnTo>
                  <a:lnTo>
                    <a:pt x="3321469" y="2372233"/>
                  </a:lnTo>
                  <a:lnTo>
                    <a:pt x="3385845" y="2372233"/>
                  </a:lnTo>
                  <a:lnTo>
                    <a:pt x="3385845" y="1700352"/>
                  </a:lnTo>
                  <a:close/>
                </a:path>
                <a:path w="5104765" h="2372360">
                  <a:moveTo>
                    <a:pt x="3501402" y="1388351"/>
                  </a:moveTo>
                  <a:lnTo>
                    <a:pt x="3435375" y="1388351"/>
                  </a:lnTo>
                  <a:lnTo>
                    <a:pt x="3435375" y="2372233"/>
                  </a:lnTo>
                  <a:lnTo>
                    <a:pt x="3501402" y="2372233"/>
                  </a:lnTo>
                  <a:lnTo>
                    <a:pt x="3501402" y="1388351"/>
                  </a:lnTo>
                  <a:close/>
                </a:path>
                <a:path w="5104765" h="2372360">
                  <a:moveTo>
                    <a:pt x="3615309" y="1323962"/>
                  </a:moveTo>
                  <a:lnTo>
                    <a:pt x="3549281" y="1323962"/>
                  </a:lnTo>
                  <a:lnTo>
                    <a:pt x="3549281" y="2372233"/>
                  </a:lnTo>
                  <a:lnTo>
                    <a:pt x="3615309" y="2372233"/>
                  </a:lnTo>
                  <a:lnTo>
                    <a:pt x="3615309" y="1323962"/>
                  </a:lnTo>
                  <a:close/>
                </a:path>
                <a:path w="5104765" h="2372360">
                  <a:moveTo>
                    <a:pt x="3729228" y="1129157"/>
                  </a:moveTo>
                  <a:lnTo>
                    <a:pt x="3664839" y="1129157"/>
                  </a:lnTo>
                  <a:lnTo>
                    <a:pt x="3664839" y="2372233"/>
                  </a:lnTo>
                  <a:lnTo>
                    <a:pt x="3729228" y="2372233"/>
                  </a:lnTo>
                  <a:lnTo>
                    <a:pt x="3729228" y="1129157"/>
                  </a:lnTo>
                  <a:close/>
                </a:path>
                <a:path w="5104765" h="2372360">
                  <a:moveTo>
                    <a:pt x="3844772" y="1073035"/>
                  </a:moveTo>
                  <a:lnTo>
                    <a:pt x="3778745" y="1073035"/>
                  </a:lnTo>
                  <a:lnTo>
                    <a:pt x="3778745" y="2372233"/>
                  </a:lnTo>
                  <a:lnTo>
                    <a:pt x="3844772" y="2372233"/>
                  </a:lnTo>
                  <a:lnTo>
                    <a:pt x="3844772" y="1073035"/>
                  </a:lnTo>
                  <a:close/>
                </a:path>
                <a:path w="5104765" h="2372360">
                  <a:moveTo>
                    <a:pt x="3958679" y="909599"/>
                  </a:moveTo>
                  <a:lnTo>
                    <a:pt x="3892651" y="909599"/>
                  </a:lnTo>
                  <a:lnTo>
                    <a:pt x="3892651" y="2372233"/>
                  </a:lnTo>
                  <a:lnTo>
                    <a:pt x="3958679" y="2372233"/>
                  </a:lnTo>
                  <a:lnTo>
                    <a:pt x="3958679" y="909599"/>
                  </a:lnTo>
                  <a:close/>
                </a:path>
                <a:path w="5104765" h="2372360">
                  <a:moveTo>
                    <a:pt x="4072598" y="843572"/>
                  </a:moveTo>
                  <a:lnTo>
                    <a:pt x="4008209" y="843572"/>
                  </a:lnTo>
                  <a:lnTo>
                    <a:pt x="4008209" y="2372233"/>
                  </a:lnTo>
                  <a:lnTo>
                    <a:pt x="4072598" y="2372233"/>
                  </a:lnTo>
                  <a:lnTo>
                    <a:pt x="4072598" y="843572"/>
                  </a:lnTo>
                  <a:close/>
                </a:path>
                <a:path w="5104765" h="2372360">
                  <a:moveTo>
                    <a:pt x="4188142" y="841921"/>
                  </a:moveTo>
                  <a:lnTo>
                    <a:pt x="4122115" y="841921"/>
                  </a:lnTo>
                  <a:lnTo>
                    <a:pt x="4122115" y="2372233"/>
                  </a:lnTo>
                  <a:lnTo>
                    <a:pt x="4188142" y="2372233"/>
                  </a:lnTo>
                  <a:lnTo>
                    <a:pt x="4188142" y="841921"/>
                  </a:lnTo>
                  <a:close/>
                </a:path>
                <a:path w="5104765" h="2372360">
                  <a:moveTo>
                    <a:pt x="4302061" y="988847"/>
                  </a:moveTo>
                  <a:lnTo>
                    <a:pt x="4237672" y="988847"/>
                  </a:lnTo>
                  <a:lnTo>
                    <a:pt x="4237672" y="2372233"/>
                  </a:lnTo>
                  <a:lnTo>
                    <a:pt x="4302061" y="2372233"/>
                  </a:lnTo>
                  <a:lnTo>
                    <a:pt x="4302061" y="988847"/>
                  </a:lnTo>
                  <a:close/>
                </a:path>
                <a:path w="5104765" h="2372360">
                  <a:moveTo>
                    <a:pt x="4417619" y="853465"/>
                  </a:moveTo>
                  <a:lnTo>
                    <a:pt x="4351591" y="853465"/>
                  </a:lnTo>
                  <a:lnTo>
                    <a:pt x="4351591" y="2372233"/>
                  </a:lnTo>
                  <a:lnTo>
                    <a:pt x="4417619" y="2372233"/>
                  </a:lnTo>
                  <a:lnTo>
                    <a:pt x="4417619" y="853465"/>
                  </a:lnTo>
                  <a:close/>
                </a:path>
                <a:path w="5104765" h="2372360">
                  <a:moveTo>
                    <a:pt x="4531499" y="818807"/>
                  </a:moveTo>
                  <a:lnTo>
                    <a:pt x="4465485" y="818807"/>
                  </a:lnTo>
                  <a:lnTo>
                    <a:pt x="4465485" y="2372233"/>
                  </a:lnTo>
                  <a:lnTo>
                    <a:pt x="4531499" y="2372233"/>
                  </a:lnTo>
                  <a:lnTo>
                    <a:pt x="4531499" y="818807"/>
                  </a:lnTo>
                  <a:close/>
                </a:path>
                <a:path w="5104765" h="2372360">
                  <a:moveTo>
                    <a:pt x="4645431" y="379704"/>
                  </a:moveTo>
                  <a:lnTo>
                    <a:pt x="4581042" y="379704"/>
                  </a:lnTo>
                  <a:lnTo>
                    <a:pt x="4581042" y="2372233"/>
                  </a:lnTo>
                  <a:lnTo>
                    <a:pt x="4645431" y="2372233"/>
                  </a:lnTo>
                  <a:lnTo>
                    <a:pt x="4645431" y="379704"/>
                  </a:lnTo>
                  <a:close/>
                </a:path>
                <a:path w="5104765" h="2372360">
                  <a:moveTo>
                    <a:pt x="4760976" y="245986"/>
                  </a:moveTo>
                  <a:lnTo>
                    <a:pt x="4694961" y="245986"/>
                  </a:lnTo>
                  <a:lnTo>
                    <a:pt x="4694961" y="2372233"/>
                  </a:lnTo>
                  <a:lnTo>
                    <a:pt x="4760976" y="2372233"/>
                  </a:lnTo>
                  <a:lnTo>
                    <a:pt x="4760976" y="245986"/>
                  </a:lnTo>
                  <a:close/>
                </a:path>
                <a:path w="5104765" h="2372360">
                  <a:moveTo>
                    <a:pt x="4874895" y="13208"/>
                  </a:moveTo>
                  <a:lnTo>
                    <a:pt x="4808867" y="13208"/>
                  </a:lnTo>
                  <a:lnTo>
                    <a:pt x="4808867" y="2372233"/>
                  </a:lnTo>
                  <a:lnTo>
                    <a:pt x="4874895" y="2372233"/>
                  </a:lnTo>
                  <a:lnTo>
                    <a:pt x="4874895" y="13208"/>
                  </a:lnTo>
                  <a:close/>
                </a:path>
                <a:path w="5104765" h="2372360">
                  <a:moveTo>
                    <a:pt x="4988801" y="0"/>
                  </a:moveTo>
                  <a:lnTo>
                    <a:pt x="4924425" y="0"/>
                  </a:lnTo>
                  <a:lnTo>
                    <a:pt x="4924425" y="2372233"/>
                  </a:lnTo>
                  <a:lnTo>
                    <a:pt x="4988801" y="2372233"/>
                  </a:lnTo>
                  <a:lnTo>
                    <a:pt x="4988801" y="0"/>
                  </a:lnTo>
                  <a:close/>
                </a:path>
                <a:path w="5104765" h="2372360">
                  <a:moveTo>
                    <a:pt x="5104358" y="1814258"/>
                  </a:moveTo>
                  <a:lnTo>
                    <a:pt x="5038331" y="1814258"/>
                  </a:lnTo>
                  <a:lnTo>
                    <a:pt x="5038331" y="2372233"/>
                  </a:lnTo>
                  <a:lnTo>
                    <a:pt x="5104358" y="2372233"/>
                  </a:lnTo>
                  <a:lnTo>
                    <a:pt x="5104358" y="1814258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767243" y="1465325"/>
              <a:ext cx="5448300" cy="2374265"/>
            </a:xfrm>
            <a:custGeom>
              <a:avLst/>
              <a:gdLst/>
              <a:ahLst/>
              <a:cxnLst/>
              <a:rect l="l" t="t" r="r" b="b"/>
              <a:pathLst>
                <a:path w="5448300" h="2374265">
                  <a:moveTo>
                    <a:pt x="0" y="2372232"/>
                  </a:moveTo>
                  <a:lnTo>
                    <a:pt x="66027" y="2372232"/>
                  </a:lnTo>
                  <a:lnTo>
                    <a:pt x="66027" y="2374176"/>
                  </a:lnTo>
                  <a:lnTo>
                    <a:pt x="0" y="2374176"/>
                  </a:lnTo>
                  <a:lnTo>
                    <a:pt x="0" y="2372232"/>
                  </a:lnTo>
                  <a:close/>
                </a:path>
                <a:path w="5448300" h="2374265">
                  <a:moveTo>
                    <a:pt x="115557" y="2372232"/>
                  </a:moveTo>
                  <a:lnTo>
                    <a:pt x="179946" y="2372232"/>
                  </a:lnTo>
                  <a:lnTo>
                    <a:pt x="179946" y="2374176"/>
                  </a:lnTo>
                  <a:lnTo>
                    <a:pt x="115557" y="2374176"/>
                  </a:lnTo>
                  <a:lnTo>
                    <a:pt x="115557" y="2372232"/>
                  </a:lnTo>
                  <a:close/>
                </a:path>
                <a:path w="5448300" h="2374265">
                  <a:moveTo>
                    <a:pt x="229463" y="2372232"/>
                  </a:moveTo>
                  <a:lnTo>
                    <a:pt x="295503" y="2372232"/>
                  </a:lnTo>
                  <a:lnTo>
                    <a:pt x="295503" y="2374176"/>
                  </a:lnTo>
                  <a:lnTo>
                    <a:pt x="229463" y="2374176"/>
                  </a:lnTo>
                  <a:lnTo>
                    <a:pt x="229463" y="2372232"/>
                  </a:lnTo>
                  <a:close/>
                </a:path>
                <a:path w="5448300" h="2374265">
                  <a:moveTo>
                    <a:pt x="343369" y="2367279"/>
                  </a:moveTo>
                  <a:lnTo>
                    <a:pt x="409409" y="2367279"/>
                  </a:lnTo>
                  <a:lnTo>
                    <a:pt x="409409" y="2374176"/>
                  </a:lnTo>
                  <a:lnTo>
                    <a:pt x="343369" y="2374176"/>
                  </a:lnTo>
                  <a:lnTo>
                    <a:pt x="343369" y="2367279"/>
                  </a:lnTo>
                  <a:close/>
                </a:path>
                <a:path w="5448300" h="2374265">
                  <a:moveTo>
                    <a:pt x="458927" y="2368930"/>
                  </a:moveTo>
                  <a:lnTo>
                    <a:pt x="523316" y="2368930"/>
                  </a:lnTo>
                  <a:lnTo>
                    <a:pt x="523316" y="2374176"/>
                  </a:lnTo>
                  <a:lnTo>
                    <a:pt x="458927" y="2374176"/>
                  </a:lnTo>
                  <a:lnTo>
                    <a:pt x="458927" y="2368930"/>
                  </a:lnTo>
                  <a:close/>
                </a:path>
                <a:path w="5448300" h="2374265">
                  <a:moveTo>
                    <a:pt x="572833" y="2368930"/>
                  </a:moveTo>
                  <a:lnTo>
                    <a:pt x="638873" y="2368930"/>
                  </a:lnTo>
                  <a:lnTo>
                    <a:pt x="638873" y="2374176"/>
                  </a:lnTo>
                  <a:lnTo>
                    <a:pt x="572833" y="2374176"/>
                  </a:lnTo>
                  <a:lnTo>
                    <a:pt x="572833" y="2368930"/>
                  </a:lnTo>
                  <a:close/>
                </a:path>
                <a:path w="5448300" h="2374265">
                  <a:moveTo>
                    <a:pt x="688390" y="2370581"/>
                  </a:moveTo>
                  <a:lnTo>
                    <a:pt x="752779" y="2370581"/>
                  </a:lnTo>
                  <a:lnTo>
                    <a:pt x="752779" y="2374176"/>
                  </a:lnTo>
                  <a:lnTo>
                    <a:pt x="688390" y="2374176"/>
                  </a:lnTo>
                  <a:lnTo>
                    <a:pt x="688390" y="2370581"/>
                  </a:lnTo>
                  <a:close/>
                </a:path>
                <a:path w="5448300" h="2374265">
                  <a:moveTo>
                    <a:pt x="802297" y="2372232"/>
                  </a:moveTo>
                  <a:lnTo>
                    <a:pt x="868337" y="2372232"/>
                  </a:lnTo>
                  <a:lnTo>
                    <a:pt x="868337" y="2374176"/>
                  </a:lnTo>
                  <a:lnTo>
                    <a:pt x="802297" y="2374176"/>
                  </a:lnTo>
                  <a:lnTo>
                    <a:pt x="802297" y="2372232"/>
                  </a:lnTo>
                  <a:close/>
                </a:path>
                <a:path w="5448300" h="2374265">
                  <a:moveTo>
                    <a:pt x="916203" y="2372232"/>
                  </a:moveTo>
                  <a:lnTo>
                    <a:pt x="982243" y="2372232"/>
                  </a:lnTo>
                  <a:lnTo>
                    <a:pt x="982243" y="2374176"/>
                  </a:lnTo>
                  <a:lnTo>
                    <a:pt x="916203" y="2374176"/>
                  </a:lnTo>
                  <a:lnTo>
                    <a:pt x="916203" y="2372232"/>
                  </a:lnTo>
                  <a:close/>
                </a:path>
                <a:path w="5448300" h="2374265">
                  <a:moveTo>
                    <a:pt x="1031773" y="2365628"/>
                  </a:moveTo>
                  <a:lnTo>
                    <a:pt x="1096149" y="2365628"/>
                  </a:lnTo>
                  <a:lnTo>
                    <a:pt x="1096149" y="2374176"/>
                  </a:lnTo>
                  <a:lnTo>
                    <a:pt x="1031773" y="2374176"/>
                  </a:lnTo>
                  <a:lnTo>
                    <a:pt x="1031773" y="2365628"/>
                  </a:lnTo>
                  <a:close/>
                </a:path>
                <a:path w="5448300" h="2374265">
                  <a:moveTo>
                    <a:pt x="1145679" y="2357373"/>
                  </a:moveTo>
                  <a:lnTo>
                    <a:pt x="1211707" y="2357373"/>
                  </a:lnTo>
                  <a:lnTo>
                    <a:pt x="1211707" y="2374176"/>
                  </a:lnTo>
                  <a:lnTo>
                    <a:pt x="1145679" y="2374176"/>
                  </a:lnTo>
                  <a:lnTo>
                    <a:pt x="1145679" y="2357373"/>
                  </a:lnTo>
                  <a:close/>
                </a:path>
                <a:path w="5448300" h="2374265">
                  <a:moveTo>
                    <a:pt x="1259586" y="2360675"/>
                  </a:moveTo>
                  <a:lnTo>
                    <a:pt x="1325613" y="2360675"/>
                  </a:lnTo>
                  <a:lnTo>
                    <a:pt x="1325613" y="2374176"/>
                  </a:lnTo>
                  <a:lnTo>
                    <a:pt x="1259586" y="2374176"/>
                  </a:lnTo>
                  <a:lnTo>
                    <a:pt x="1259586" y="2360675"/>
                  </a:lnTo>
                  <a:close/>
                </a:path>
                <a:path w="5448300" h="2374265">
                  <a:moveTo>
                    <a:pt x="1375143" y="2365628"/>
                  </a:moveTo>
                  <a:lnTo>
                    <a:pt x="1439519" y="2365628"/>
                  </a:lnTo>
                  <a:lnTo>
                    <a:pt x="1439519" y="2374176"/>
                  </a:lnTo>
                  <a:lnTo>
                    <a:pt x="1375143" y="2374176"/>
                  </a:lnTo>
                  <a:lnTo>
                    <a:pt x="1375143" y="2365628"/>
                  </a:lnTo>
                  <a:close/>
                </a:path>
                <a:path w="5448300" h="2374265">
                  <a:moveTo>
                    <a:pt x="1489049" y="2357373"/>
                  </a:moveTo>
                  <a:lnTo>
                    <a:pt x="1555076" y="2357373"/>
                  </a:lnTo>
                  <a:lnTo>
                    <a:pt x="1555076" y="2374176"/>
                  </a:lnTo>
                  <a:lnTo>
                    <a:pt x="1489049" y="2374176"/>
                  </a:lnTo>
                  <a:lnTo>
                    <a:pt x="1489049" y="2357373"/>
                  </a:lnTo>
                  <a:close/>
                </a:path>
                <a:path w="5448300" h="2374265">
                  <a:moveTo>
                    <a:pt x="1602955" y="2330957"/>
                  </a:moveTo>
                  <a:lnTo>
                    <a:pt x="1668983" y="2330957"/>
                  </a:lnTo>
                  <a:lnTo>
                    <a:pt x="1668983" y="2374176"/>
                  </a:lnTo>
                  <a:lnTo>
                    <a:pt x="1602955" y="2374176"/>
                  </a:lnTo>
                  <a:lnTo>
                    <a:pt x="1602955" y="2330957"/>
                  </a:lnTo>
                  <a:close/>
                </a:path>
                <a:path w="5448300" h="2374265">
                  <a:moveTo>
                    <a:pt x="1718513" y="2218702"/>
                  </a:moveTo>
                  <a:lnTo>
                    <a:pt x="1782889" y="2218702"/>
                  </a:lnTo>
                  <a:lnTo>
                    <a:pt x="1782889" y="2374176"/>
                  </a:lnTo>
                  <a:lnTo>
                    <a:pt x="1718513" y="2374176"/>
                  </a:lnTo>
                  <a:lnTo>
                    <a:pt x="1718513" y="2218702"/>
                  </a:lnTo>
                  <a:close/>
                </a:path>
                <a:path w="5448300" h="2374265">
                  <a:moveTo>
                    <a:pt x="1832419" y="2276487"/>
                  </a:moveTo>
                  <a:lnTo>
                    <a:pt x="1898446" y="2276487"/>
                  </a:lnTo>
                  <a:lnTo>
                    <a:pt x="1898446" y="2374176"/>
                  </a:lnTo>
                  <a:lnTo>
                    <a:pt x="1832419" y="2374176"/>
                  </a:lnTo>
                  <a:lnTo>
                    <a:pt x="1832419" y="2276487"/>
                  </a:lnTo>
                  <a:close/>
                </a:path>
                <a:path w="5448300" h="2374265">
                  <a:moveTo>
                    <a:pt x="1946325" y="2248420"/>
                  </a:moveTo>
                  <a:lnTo>
                    <a:pt x="2012353" y="2248420"/>
                  </a:lnTo>
                  <a:lnTo>
                    <a:pt x="2012353" y="2374176"/>
                  </a:lnTo>
                  <a:lnTo>
                    <a:pt x="1946325" y="2374176"/>
                  </a:lnTo>
                  <a:lnTo>
                    <a:pt x="1946325" y="2248420"/>
                  </a:lnTo>
                  <a:close/>
                </a:path>
                <a:path w="5448300" h="2374265">
                  <a:moveTo>
                    <a:pt x="2061883" y="2208796"/>
                  </a:moveTo>
                  <a:lnTo>
                    <a:pt x="2126272" y="2208796"/>
                  </a:lnTo>
                  <a:lnTo>
                    <a:pt x="2126272" y="2374176"/>
                  </a:lnTo>
                  <a:lnTo>
                    <a:pt x="2061883" y="2374176"/>
                  </a:lnTo>
                  <a:lnTo>
                    <a:pt x="2061883" y="2208796"/>
                  </a:lnTo>
                  <a:close/>
                </a:path>
                <a:path w="5448300" h="2374265">
                  <a:moveTo>
                    <a:pt x="2175789" y="2235212"/>
                  </a:moveTo>
                  <a:lnTo>
                    <a:pt x="2241829" y="2235212"/>
                  </a:lnTo>
                  <a:lnTo>
                    <a:pt x="2241829" y="2374176"/>
                  </a:lnTo>
                  <a:lnTo>
                    <a:pt x="2175789" y="2374176"/>
                  </a:lnTo>
                  <a:lnTo>
                    <a:pt x="2175789" y="2235212"/>
                  </a:lnTo>
                  <a:close/>
                </a:path>
                <a:path w="5448300" h="2374265">
                  <a:moveTo>
                    <a:pt x="2289695" y="2159279"/>
                  </a:moveTo>
                  <a:lnTo>
                    <a:pt x="2355735" y="2159279"/>
                  </a:lnTo>
                  <a:lnTo>
                    <a:pt x="2355735" y="2374176"/>
                  </a:lnTo>
                  <a:lnTo>
                    <a:pt x="2289695" y="2374176"/>
                  </a:lnTo>
                  <a:lnTo>
                    <a:pt x="2289695" y="2159279"/>
                  </a:lnTo>
                  <a:close/>
                </a:path>
                <a:path w="5448300" h="2374265">
                  <a:moveTo>
                    <a:pt x="2405253" y="2180742"/>
                  </a:moveTo>
                  <a:lnTo>
                    <a:pt x="2469642" y="2180742"/>
                  </a:lnTo>
                  <a:lnTo>
                    <a:pt x="2469642" y="2374176"/>
                  </a:lnTo>
                  <a:lnTo>
                    <a:pt x="2405253" y="2374176"/>
                  </a:lnTo>
                  <a:lnTo>
                    <a:pt x="2405253" y="2180742"/>
                  </a:lnTo>
                  <a:close/>
                </a:path>
                <a:path w="5448300" h="2374265">
                  <a:moveTo>
                    <a:pt x="2519159" y="2198890"/>
                  </a:moveTo>
                  <a:lnTo>
                    <a:pt x="2585199" y="2198890"/>
                  </a:lnTo>
                  <a:lnTo>
                    <a:pt x="2585199" y="2374176"/>
                  </a:lnTo>
                  <a:lnTo>
                    <a:pt x="2519159" y="2374176"/>
                  </a:lnTo>
                  <a:lnTo>
                    <a:pt x="2519159" y="2198890"/>
                  </a:lnTo>
                  <a:close/>
                </a:path>
                <a:path w="5448300" h="2374265">
                  <a:moveTo>
                    <a:pt x="2634716" y="2132863"/>
                  </a:moveTo>
                  <a:lnTo>
                    <a:pt x="2699105" y="2132863"/>
                  </a:lnTo>
                  <a:lnTo>
                    <a:pt x="2699105" y="2374176"/>
                  </a:lnTo>
                  <a:lnTo>
                    <a:pt x="2634716" y="2374176"/>
                  </a:lnTo>
                  <a:lnTo>
                    <a:pt x="2634716" y="2132863"/>
                  </a:lnTo>
                  <a:close/>
                </a:path>
                <a:path w="5448300" h="2374265">
                  <a:moveTo>
                    <a:pt x="2748622" y="1875332"/>
                  </a:moveTo>
                  <a:lnTo>
                    <a:pt x="2814662" y="1875332"/>
                  </a:lnTo>
                  <a:lnTo>
                    <a:pt x="2814662" y="2374176"/>
                  </a:lnTo>
                  <a:lnTo>
                    <a:pt x="2748622" y="2374176"/>
                  </a:lnTo>
                  <a:lnTo>
                    <a:pt x="2748622" y="1875332"/>
                  </a:lnTo>
                  <a:close/>
                </a:path>
                <a:path w="5448300" h="2374265">
                  <a:moveTo>
                    <a:pt x="2862529" y="1797748"/>
                  </a:moveTo>
                  <a:lnTo>
                    <a:pt x="2928569" y="1797748"/>
                  </a:lnTo>
                  <a:lnTo>
                    <a:pt x="2928569" y="2374176"/>
                  </a:lnTo>
                  <a:lnTo>
                    <a:pt x="2862529" y="2374176"/>
                  </a:lnTo>
                  <a:lnTo>
                    <a:pt x="2862529" y="1797748"/>
                  </a:lnTo>
                  <a:close/>
                </a:path>
                <a:path w="5448300" h="2374265">
                  <a:moveTo>
                    <a:pt x="2978099" y="1863775"/>
                  </a:moveTo>
                  <a:lnTo>
                    <a:pt x="3042475" y="1863775"/>
                  </a:lnTo>
                  <a:lnTo>
                    <a:pt x="3042475" y="2374176"/>
                  </a:lnTo>
                  <a:lnTo>
                    <a:pt x="2978099" y="2374176"/>
                  </a:lnTo>
                  <a:lnTo>
                    <a:pt x="2978099" y="1863775"/>
                  </a:lnTo>
                  <a:close/>
                </a:path>
                <a:path w="5448300" h="2374265">
                  <a:moveTo>
                    <a:pt x="3092005" y="1850567"/>
                  </a:moveTo>
                  <a:lnTo>
                    <a:pt x="3158032" y="1850567"/>
                  </a:lnTo>
                  <a:lnTo>
                    <a:pt x="3158032" y="2374176"/>
                  </a:lnTo>
                  <a:lnTo>
                    <a:pt x="3092005" y="2374176"/>
                  </a:lnTo>
                  <a:lnTo>
                    <a:pt x="3092005" y="1850567"/>
                  </a:lnTo>
                  <a:close/>
                </a:path>
                <a:path w="5448300" h="2374265">
                  <a:moveTo>
                    <a:pt x="3205911" y="1809305"/>
                  </a:moveTo>
                  <a:lnTo>
                    <a:pt x="3271939" y="1809305"/>
                  </a:lnTo>
                  <a:lnTo>
                    <a:pt x="3271939" y="2374176"/>
                  </a:lnTo>
                  <a:lnTo>
                    <a:pt x="3205911" y="2374176"/>
                  </a:lnTo>
                  <a:lnTo>
                    <a:pt x="3205911" y="1809305"/>
                  </a:lnTo>
                  <a:close/>
                </a:path>
                <a:path w="5448300" h="2374265">
                  <a:moveTo>
                    <a:pt x="3321469" y="1726755"/>
                  </a:moveTo>
                  <a:lnTo>
                    <a:pt x="3385845" y="1726755"/>
                  </a:lnTo>
                  <a:lnTo>
                    <a:pt x="3385845" y="2374176"/>
                  </a:lnTo>
                  <a:lnTo>
                    <a:pt x="3321469" y="2374176"/>
                  </a:lnTo>
                  <a:lnTo>
                    <a:pt x="3321469" y="1726755"/>
                  </a:lnTo>
                  <a:close/>
                </a:path>
                <a:path w="5448300" h="2374265">
                  <a:moveTo>
                    <a:pt x="3435375" y="1804352"/>
                  </a:moveTo>
                  <a:lnTo>
                    <a:pt x="3501402" y="1804352"/>
                  </a:lnTo>
                  <a:lnTo>
                    <a:pt x="3501402" y="2374176"/>
                  </a:lnTo>
                  <a:lnTo>
                    <a:pt x="3435375" y="2374176"/>
                  </a:lnTo>
                  <a:lnTo>
                    <a:pt x="3435375" y="1804352"/>
                  </a:lnTo>
                  <a:close/>
                </a:path>
                <a:path w="5448300" h="2374265">
                  <a:moveTo>
                    <a:pt x="3549281" y="1786191"/>
                  </a:moveTo>
                  <a:lnTo>
                    <a:pt x="3615309" y="1786191"/>
                  </a:lnTo>
                  <a:lnTo>
                    <a:pt x="3615309" y="2374176"/>
                  </a:lnTo>
                  <a:lnTo>
                    <a:pt x="3549281" y="2374176"/>
                  </a:lnTo>
                  <a:lnTo>
                    <a:pt x="3549281" y="1786191"/>
                  </a:lnTo>
                  <a:close/>
                </a:path>
                <a:path w="5448300" h="2374265">
                  <a:moveTo>
                    <a:pt x="3664839" y="1700352"/>
                  </a:moveTo>
                  <a:lnTo>
                    <a:pt x="3729215" y="1700352"/>
                  </a:lnTo>
                  <a:lnTo>
                    <a:pt x="3729215" y="2374176"/>
                  </a:lnTo>
                  <a:lnTo>
                    <a:pt x="3664839" y="2374176"/>
                  </a:lnTo>
                  <a:lnTo>
                    <a:pt x="3664839" y="1700352"/>
                  </a:lnTo>
                  <a:close/>
                </a:path>
                <a:path w="5448300" h="2374265">
                  <a:moveTo>
                    <a:pt x="3778745" y="1388338"/>
                  </a:moveTo>
                  <a:lnTo>
                    <a:pt x="3844772" y="1388338"/>
                  </a:lnTo>
                  <a:lnTo>
                    <a:pt x="3844772" y="2374176"/>
                  </a:lnTo>
                  <a:lnTo>
                    <a:pt x="3778745" y="2374176"/>
                  </a:lnTo>
                  <a:lnTo>
                    <a:pt x="3778745" y="1388338"/>
                  </a:lnTo>
                  <a:close/>
                </a:path>
                <a:path w="5448300" h="2374265">
                  <a:moveTo>
                    <a:pt x="3892651" y="1323962"/>
                  </a:moveTo>
                  <a:lnTo>
                    <a:pt x="3958678" y="1323962"/>
                  </a:lnTo>
                  <a:lnTo>
                    <a:pt x="3958678" y="2374176"/>
                  </a:lnTo>
                  <a:lnTo>
                    <a:pt x="3892651" y="2374176"/>
                  </a:lnTo>
                  <a:lnTo>
                    <a:pt x="3892651" y="1323962"/>
                  </a:lnTo>
                  <a:close/>
                </a:path>
                <a:path w="5448300" h="2374265">
                  <a:moveTo>
                    <a:pt x="4008208" y="1129156"/>
                  </a:moveTo>
                  <a:lnTo>
                    <a:pt x="4072585" y="1129156"/>
                  </a:lnTo>
                  <a:lnTo>
                    <a:pt x="4072585" y="2374176"/>
                  </a:lnTo>
                  <a:lnTo>
                    <a:pt x="4008208" y="2374176"/>
                  </a:lnTo>
                  <a:lnTo>
                    <a:pt x="4008208" y="1129156"/>
                  </a:lnTo>
                  <a:close/>
                </a:path>
                <a:path w="5448300" h="2374265">
                  <a:moveTo>
                    <a:pt x="4122115" y="1073035"/>
                  </a:moveTo>
                  <a:lnTo>
                    <a:pt x="4188155" y="1073035"/>
                  </a:lnTo>
                  <a:lnTo>
                    <a:pt x="4188155" y="2374176"/>
                  </a:lnTo>
                  <a:lnTo>
                    <a:pt x="4122115" y="2374176"/>
                  </a:lnTo>
                  <a:lnTo>
                    <a:pt x="4122115" y="1073035"/>
                  </a:lnTo>
                  <a:close/>
                </a:path>
                <a:path w="5448300" h="2374265">
                  <a:moveTo>
                    <a:pt x="4236021" y="909599"/>
                  </a:moveTo>
                  <a:lnTo>
                    <a:pt x="4302061" y="909599"/>
                  </a:lnTo>
                  <a:lnTo>
                    <a:pt x="4302061" y="2374176"/>
                  </a:lnTo>
                  <a:lnTo>
                    <a:pt x="4236021" y="2374176"/>
                  </a:lnTo>
                  <a:lnTo>
                    <a:pt x="4236021" y="909599"/>
                  </a:lnTo>
                  <a:close/>
                </a:path>
                <a:path w="5448300" h="2374265">
                  <a:moveTo>
                    <a:pt x="4351578" y="843572"/>
                  </a:moveTo>
                  <a:lnTo>
                    <a:pt x="4415967" y="843572"/>
                  </a:lnTo>
                  <a:lnTo>
                    <a:pt x="4415967" y="2374176"/>
                  </a:lnTo>
                  <a:lnTo>
                    <a:pt x="4351578" y="2374176"/>
                  </a:lnTo>
                  <a:lnTo>
                    <a:pt x="4351578" y="843572"/>
                  </a:lnTo>
                  <a:close/>
                </a:path>
                <a:path w="5448300" h="2374265">
                  <a:moveTo>
                    <a:pt x="4465485" y="841921"/>
                  </a:moveTo>
                  <a:lnTo>
                    <a:pt x="4531525" y="841921"/>
                  </a:lnTo>
                  <a:lnTo>
                    <a:pt x="4531525" y="2374176"/>
                  </a:lnTo>
                  <a:lnTo>
                    <a:pt x="4465485" y="2374176"/>
                  </a:lnTo>
                  <a:lnTo>
                    <a:pt x="4465485" y="841921"/>
                  </a:lnTo>
                  <a:close/>
                </a:path>
                <a:path w="5448300" h="2374265">
                  <a:moveTo>
                    <a:pt x="4581042" y="988834"/>
                  </a:moveTo>
                  <a:lnTo>
                    <a:pt x="4645431" y="988834"/>
                  </a:lnTo>
                  <a:lnTo>
                    <a:pt x="4645431" y="2374176"/>
                  </a:lnTo>
                  <a:lnTo>
                    <a:pt x="4581042" y="2374176"/>
                  </a:lnTo>
                  <a:lnTo>
                    <a:pt x="4581042" y="988834"/>
                  </a:lnTo>
                  <a:close/>
                </a:path>
                <a:path w="5448300" h="2374265">
                  <a:moveTo>
                    <a:pt x="4694948" y="853465"/>
                  </a:moveTo>
                  <a:lnTo>
                    <a:pt x="4760988" y="853465"/>
                  </a:lnTo>
                  <a:lnTo>
                    <a:pt x="4760988" y="2374176"/>
                  </a:lnTo>
                  <a:lnTo>
                    <a:pt x="4694948" y="2374176"/>
                  </a:lnTo>
                  <a:lnTo>
                    <a:pt x="4694948" y="853465"/>
                  </a:lnTo>
                  <a:close/>
                </a:path>
                <a:path w="5448300" h="2374265">
                  <a:moveTo>
                    <a:pt x="4808855" y="818807"/>
                  </a:moveTo>
                  <a:lnTo>
                    <a:pt x="4874895" y="818807"/>
                  </a:lnTo>
                  <a:lnTo>
                    <a:pt x="4874895" y="2374176"/>
                  </a:lnTo>
                  <a:lnTo>
                    <a:pt x="4808855" y="2374176"/>
                  </a:lnTo>
                  <a:lnTo>
                    <a:pt x="4808855" y="818807"/>
                  </a:lnTo>
                  <a:close/>
                </a:path>
                <a:path w="5448300" h="2374265">
                  <a:moveTo>
                    <a:pt x="4924425" y="379679"/>
                  </a:moveTo>
                  <a:lnTo>
                    <a:pt x="4988801" y="379679"/>
                  </a:lnTo>
                  <a:lnTo>
                    <a:pt x="4988801" y="2374176"/>
                  </a:lnTo>
                  <a:lnTo>
                    <a:pt x="4924425" y="2374176"/>
                  </a:lnTo>
                  <a:lnTo>
                    <a:pt x="4924425" y="379679"/>
                  </a:lnTo>
                  <a:close/>
                </a:path>
                <a:path w="5448300" h="2374265">
                  <a:moveTo>
                    <a:pt x="5038331" y="245960"/>
                  </a:moveTo>
                  <a:lnTo>
                    <a:pt x="5104358" y="245960"/>
                  </a:lnTo>
                  <a:lnTo>
                    <a:pt x="5104358" y="2374176"/>
                  </a:lnTo>
                  <a:lnTo>
                    <a:pt x="5038331" y="2374176"/>
                  </a:lnTo>
                  <a:lnTo>
                    <a:pt x="5038331" y="245960"/>
                  </a:lnTo>
                  <a:close/>
                </a:path>
                <a:path w="5448300" h="2374265">
                  <a:moveTo>
                    <a:pt x="5152237" y="13195"/>
                  </a:moveTo>
                  <a:lnTo>
                    <a:pt x="5218264" y="13195"/>
                  </a:lnTo>
                  <a:lnTo>
                    <a:pt x="5218264" y="2374176"/>
                  </a:lnTo>
                  <a:lnTo>
                    <a:pt x="5152237" y="2374176"/>
                  </a:lnTo>
                  <a:lnTo>
                    <a:pt x="5152237" y="13195"/>
                  </a:lnTo>
                  <a:close/>
                </a:path>
                <a:path w="5448300" h="2374265">
                  <a:moveTo>
                    <a:pt x="5267794" y="0"/>
                  </a:moveTo>
                  <a:lnTo>
                    <a:pt x="5332171" y="0"/>
                  </a:lnTo>
                  <a:lnTo>
                    <a:pt x="5332171" y="2374176"/>
                  </a:lnTo>
                  <a:lnTo>
                    <a:pt x="5267794" y="2374176"/>
                  </a:lnTo>
                  <a:lnTo>
                    <a:pt x="5267794" y="0"/>
                  </a:lnTo>
                  <a:close/>
                </a:path>
                <a:path w="5448300" h="2374265">
                  <a:moveTo>
                    <a:pt x="5381701" y="1814258"/>
                  </a:moveTo>
                  <a:lnTo>
                    <a:pt x="5447728" y="1814258"/>
                  </a:lnTo>
                  <a:lnTo>
                    <a:pt x="5447728" y="2374176"/>
                  </a:lnTo>
                  <a:lnTo>
                    <a:pt x="5381701" y="2374176"/>
                  </a:lnTo>
                  <a:lnTo>
                    <a:pt x="5381701" y="1814258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743374" y="1061121"/>
              <a:ext cx="5495925" cy="2778760"/>
            </a:xfrm>
            <a:custGeom>
              <a:avLst/>
              <a:gdLst/>
              <a:ahLst/>
              <a:cxnLst/>
              <a:rect l="l" t="t" r="r" b="b"/>
              <a:pathLst>
                <a:path w="5495925" h="2778760">
                  <a:moveTo>
                    <a:pt x="0" y="2778379"/>
                  </a:moveTo>
                  <a:lnTo>
                    <a:pt x="0" y="0"/>
                  </a:lnTo>
                </a:path>
                <a:path w="5495925" h="2778760">
                  <a:moveTo>
                    <a:pt x="0" y="2778379"/>
                  </a:moveTo>
                  <a:lnTo>
                    <a:pt x="5495544" y="2778379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759565" y="3705282"/>
            <a:ext cx="2293332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4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3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3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2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5</a:t>
            </a:r>
            <a:r>
              <a:rPr sz="549" spc="2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10</a:t>
            </a:r>
            <a:r>
              <a:rPr sz="549" spc="29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8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5</a:t>
            </a:r>
            <a:r>
              <a:rPr sz="549" spc="2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10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25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824" spc="-15" baseline="10101" dirty="0">
                <a:latin typeface="Arial"/>
                <a:cs typeface="Arial"/>
              </a:rPr>
              <a:t>90</a:t>
            </a:r>
            <a:r>
              <a:rPr sz="824" spc="209" baseline="10101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56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72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824" spc="-15" baseline="20202" dirty="0">
                <a:latin typeface="Arial"/>
                <a:cs typeface="Arial"/>
              </a:rPr>
              <a:t>95</a:t>
            </a:r>
            <a:r>
              <a:rPr sz="824" spc="217" baseline="20202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80</a:t>
            </a:r>
            <a:endParaRPr sz="5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07697" y="3631085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124</a:t>
            </a:r>
            <a:r>
              <a:rPr sz="824" spc="-15" baseline="-20202" dirty="0">
                <a:latin typeface="Arial"/>
                <a:cs typeface="Arial"/>
              </a:rPr>
              <a:t>111</a:t>
            </a:r>
            <a:endParaRPr sz="824" baseline="-20202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261698" y="3670657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101</a:t>
            </a:r>
            <a:endParaRPr sz="5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376014" y="3604704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139</a:t>
            </a:r>
            <a:endParaRPr sz="5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90331" y="334914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287</a:t>
            </a:r>
            <a:endParaRPr sz="5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93595" y="3322761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15" baseline="-10101" dirty="0">
                <a:latin typeface="Arial"/>
                <a:cs typeface="Arial"/>
              </a:rPr>
              <a:t>294</a:t>
            </a:r>
            <a:r>
              <a:rPr sz="549" spc="-10" dirty="0">
                <a:latin typeface="Arial"/>
                <a:cs typeface="Arial"/>
              </a:rPr>
              <a:t>302</a:t>
            </a:r>
            <a:endParaRPr sz="5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61912" y="319910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373</a:t>
            </a:r>
            <a:endParaRPr sz="5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79279" y="3269999"/>
            <a:ext cx="864439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  <a:tabLst>
                <a:tab pos="367858" algn="l"/>
              </a:tabLst>
            </a:pPr>
            <a:r>
              <a:rPr sz="549" spc="-10" dirty="0">
                <a:latin typeface="Arial"/>
                <a:cs typeface="Arial"/>
              </a:rPr>
              <a:t>332	</a:t>
            </a:r>
            <a:r>
              <a:rPr sz="824" spc="-15" baseline="-10101" dirty="0">
                <a:latin typeface="Arial"/>
                <a:cs typeface="Arial"/>
              </a:rPr>
              <a:t>325</a:t>
            </a:r>
            <a:r>
              <a:rPr sz="824" spc="217" baseline="-10101" dirty="0">
                <a:latin typeface="Arial"/>
                <a:cs typeface="Arial"/>
              </a:rPr>
              <a:t> </a:t>
            </a:r>
            <a:r>
              <a:rPr sz="824" spc="666" baseline="-10101" dirty="0">
                <a:latin typeface="Arial"/>
                <a:cs typeface="Arial"/>
              </a:rPr>
              <a:t> </a:t>
            </a:r>
            <a:r>
              <a:rPr sz="824" spc="-15" baseline="-5050" dirty="0">
                <a:latin typeface="Arial"/>
                <a:cs typeface="Arial"/>
              </a:rPr>
              <a:t>328</a:t>
            </a:r>
            <a:r>
              <a:rPr sz="824" spc="-15" baseline="10101" dirty="0">
                <a:latin typeface="Arial"/>
                <a:cs typeface="Arial"/>
              </a:rPr>
              <a:t>339</a:t>
            </a:r>
            <a:endParaRPr sz="824" baseline="10101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4862" y="317272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388</a:t>
            </a:r>
            <a:endParaRPr sz="5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519179" y="2796796"/>
            <a:ext cx="241637" cy="16522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lnSpc>
                <a:spcPts val="584"/>
              </a:lnSpc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605</a:t>
            </a:r>
            <a:endParaRPr sz="549">
              <a:latin typeface="Arial"/>
              <a:cs typeface="Arial"/>
            </a:endParaRPr>
          </a:p>
          <a:p>
            <a:pPr>
              <a:lnSpc>
                <a:spcPts val="584"/>
              </a:lnSpc>
            </a:pPr>
            <a:r>
              <a:rPr sz="549" spc="-10" dirty="0">
                <a:latin typeface="Arial"/>
                <a:cs typeface="Arial"/>
              </a:rPr>
              <a:t>568</a:t>
            </a:r>
            <a:endParaRPr sz="5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747812" y="2547827"/>
            <a:ext cx="241637" cy="13961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lnSpc>
                <a:spcPts val="544"/>
              </a:lnSpc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749</a:t>
            </a:r>
            <a:endParaRPr sz="549">
              <a:latin typeface="Arial"/>
              <a:cs typeface="Arial"/>
            </a:endParaRPr>
          </a:p>
          <a:p>
            <a:pPr>
              <a:lnSpc>
                <a:spcPts val="544"/>
              </a:lnSpc>
            </a:pPr>
            <a:r>
              <a:rPr sz="549" spc="-10" dirty="0">
                <a:latin typeface="Arial"/>
                <a:cs typeface="Arial"/>
              </a:rPr>
              <a:t>717</a:t>
            </a:r>
            <a:endParaRPr sz="5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976444" y="2384597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843</a:t>
            </a:r>
            <a:endParaRPr sz="5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090761" y="2318645"/>
            <a:ext cx="241637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881882</a:t>
            </a:r>
            <a:endParaRPr sz="5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319393" y="2462090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798</a:t>
            </a:r>
            <a:endParaRPr sz="5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08341" y="2292265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15" baseline="-25252" dirty="0">
                <a:latin typeface="Arial"/>
                <a:cs typeface="Arial"/>
              </a:rPr>
              <a:t>876</a:t>
            </a:r>
            <a:r>
              <a:rPr sz="549" spc="-10" dirty="0">
                <a:latin typeface="Arial"/>
                <a:cs typeface="Arial"/>
              </a:rPr>
              <a:t>896</a:t>
            </a:r>
            <a:endParaRPr sz="5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43243" y="1720133"/>
            <a:ext cx="280324" cy="231572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1226</a:t>
            </a:r>
            <a:endParaRPr sz="549">
              <a:latin typeface="Arial"/>
              <a:cs typeface="Arial"/>
            </a:endParaRPr>
          </a:p>
          <a:p>
            <a:pPr>
              <a:spcBef>
                <a:spcPts val="395"/>
              </a:spcBef>
            </a:pPr>
            <a:r>
              <a:rPr sz="549" spc="-10" dirty="0">
                <a:latin typeface="Arial"/>
                <a:cs typeface="Arial"/>
              </a:rPr>
              <a:t>1149</a:t>
            </a:r>
            <a:endParaRPr sz="5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46507" y="1474462"/>
            <a:ext cx="331062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75" baseline="-10101" dirty="0">
                <a:latin typeface="Arial"/>
                <a:cs typeface="Arial"/>
              </a:rPr>
              <a:t>136</a:t>
            </a:r>
            <a:r>
              <a:rPr sz="549" spc="-50" dirty="0">
                <a:latin typeface="Arial"/>
                <a:cs typeface="Arial"/>
              </a:rPr>
              <a:t>1</a:t>
            </a:r>
            <a:r>
              <a:rPr sz="824" spc="-75" baseline="-10101" dirty="0">
                <a:latin typeface="Arial"/>
                <a:cs typeface="Arial"/>
              </a:rPr>
              <a:t>0</a:t>
            </a:r>
            <a:r>
              <a:rPr sz="549" spc="-50" dirty="0">
                <a:latin typeface="Arial"/>
                <a:cs typeface="Arial"/>
              </a:rPr>
              <a:t>367</a:t>
            </a:r>
            <a:endParaRPr sz="5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119607" y="3288135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409</a:t>
            </a:r>
            <a:endParaRPr sz="5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571743" y="3732761"/>
            <a:ext cx="818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434233" y="3386513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20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434233" y="3040265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40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34233" y="2692410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60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365478" y="1999916"/>
            <a:ext cx="287935" cy="52005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100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1348">
              <a:latin typeface="Arial"/>
              <a:cs typeface="Arial"/>
            </a:endParaRPr>
          </a:p>
          <a:p>
            <a:pPr marL="68498"/>
            <a:r>
              <a:rPr sz="949" spc="5" dirty="0">
                <a:latin typeface="Arial"/>
                <a:cs typeface="Arial"/>
              </a:rPr>
              <a:t>80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365478" y="1652060"/>
            <a:ext cx="28793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120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365478" y="957958"/>
            <a:ext cx="287935" cy="52196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160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348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949" spc="5" dirty="0">
                <a:latin typeface="Arial"/>
                <a:cs typeface="Arial"/>
              </a:rPr>
              <a:t>140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18720000">
            <a:off x="1562279" y="399506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195</a:t>
            </a:r>
            <a:r>
              <a:rPr sz="949" spc="10" dirty="0">
                <a:latin typeface="Arial"/>
                <a:cs typeface="Arial"/>
              </a:rPr>
              <a:t>8</a:t>
            </a:r>
            <a:endParaRPr sz="949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 rot="18720000">
            <a:off x="1790982" y="3994982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197</a:t>
            </a:r>
            <a:r>
              <a:rPr sz="949" spc="10" dirty="0">
                <a:latin typeface="Arial"/>
                <a:cs typeface="Arial"/>
              </a:rPr>
              <a:t>6</a:t>
            </a:r>
            <a:endParaRPr sz="949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 rot="18720000">
            <a:off x="2019603" y="399499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197</a:t>
            </a:r>
            <a:r>
              <a:rPr sz="949" spc="10" dirty="0">
                <a:latin typeface="Arial"/>
                <a:cs typeface="Arial"/>
              </a:rPr>
              <a:t>8</a:t>
            </a:r>
            <a:endParaRPr sz="949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 rot="18720000">
            <a:off x="2248223" y="3995009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 rot="18720000">
            <a:off x="2476927" y="3994931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 rot="18720000">
            <a:off x="2705547" y="3994944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 rot="18720000">
            <a:off x="2934250" y="3994866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 rot="18720000">
            <a:off x="3162871" y="399488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 rot="18720000">
            <a:off x="3391574" y="3994801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 rot="18720000">
            <a:off x="3620194" y="399481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 rot="18720000">
            <a:off x="3848898" y="3994736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 rot="18720000">
            <a:off x="4077601" y="399465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 rot="18720000">
            <a:off x="4306222" y="3994672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 rot="18720000">
            <a:off x="4534925" y="3994594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 rot="18720000">
            <a:off x="4763545" y="399460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 rot="18720000">
            <a:off x="4992166" y="3994621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 rot="18720000">
            <a:off x="5220869" y="3994543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 rot="18720000">
            <a:off x="5449572" y="399446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 rot="18720000">
            <a:off x="5678193" y="399447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 rot="18720000">
            <a:off x="5906896" y="399440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 rot="18720000">
            <a:off x="6135518" y="3994413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 rot="18720000">
            <a:off x="6364221" y="399433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 rot="18720000">
            <a:off x="6592924" y="3994257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 rot="18720000">
            <a:off x="6821544" y="399427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202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799778" y="748994"/>
            <a:ext cx="1558274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1199" b="1" spc="-30" dirty="0">
                <a:solidFill>
                  <a:srgbClr val="00B050"/>
                </a:solidFill>
                <a:latin typeface="Arial"/>
                <a:cs typeface="Arial"/>
              </a:rPr>
              <a:t>R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eg</a:t>
            </a:r>
            <a:r>
              <a:rPr sz="1199" b="1" spc="-15" dirty="0">
                <a:solidFill>
                  <a:srgbClr val="00B050"/>
                </a:solidFill>
                <a:latin typeface="Arial"/>
                <a:cs typeface="Arial"/>
              </a:rPr>
              <a:t>i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s</a:t>
            </a:r>
            <a:r>
              <a:rPr sz="1199" b="1" spc="-15" dirty="0">
                <a:solidFill>
                  <a:srgbClr val="00B050"/>
                </a:solidFill>
                <a:latin typeface="Arial"/>
                <a:cs typeface="Arial"/>
              </a:rPr>
              <a:t>tr</a:t>
            </a:r>
            <a:r>
              <a:rPr sz="1199" b="1" spc="-10" dirty="0">
                <a:solidFill>
                  <a:srgbClr val="00B050"/>
                </a:solidFill>
                <a:latin typeface="Arial"/>
                <a:cs typeface="Arial"/>
              </a:rPr>
              <a:t>o</a:t>
            </a:r>
            <a:r>
              <a:rPr sz="1199" b="1" spc="-25" dirty="0">
                <a:solidFill>
                  <a:srgbClr val="00B050"/>
                </a:solidFill>
                <a:latin typeface="Arial"/>
                <a:cs typeface="Arial"/>
              </a:rPr>
              <a:t> L</a:t>
            </a:r>
            <a:r>
              <a:rPr sz="1199" b="1" spc="-30" dirty="0">
                <a:solidFill>
                  <a:srgbClr val="00B050"/>
                </a:solidFill>
                <a:latin typeface="Arial"/>
                <a:cs typeface="Arial"/>
              </a:rPr>
              <a:t>M</a:t>
            </a:r>
            <a:r>
              <a:rPr sz="1199" b="1" spc="-10" dirty="0">
                <a:solidFill>
                  <a:srgbClr val="00B050"/>
                </a:solidFill>
                <a:latin typeface="Arial"/>
                <a:cs typeface="Arial"/>
              </a:rPr>
              <a:t>A</a:t>
            </a:r>
            <a:r>
              <a:rPr sz="1199" b="1" spc="-7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199" b="1" spc="-25" dirty="0">
                <a:solidFill>
                  <a:srgbClr val="00B050"/>
                </a:solidFill>
                <a:latin typeface="Arial"/>
                <a:cs typeface="Arial"/>
              </a:rPr>
              <a:t>po</a:t>
            </a:r>
            <a:r>
              <a:rPr sz="1199" b="1" spc="-5" dirty="0">
                <a:solidFill>
                  <a:srgbClr val="00B050"/>
                </a:solidFill>
                <a:latin typeface="Arial"/>
                <a:cs typeface="Arial"/>
              </a:rPr>
              <a:t>r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 año</a:t>
            </a:r>
            <a:endParaRPr sz="1199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7385270" y="2569714"/>
            <a:ext cx="67861" cy="67861"/>
            <a:chOff x="7388738" y="2572882"/>
            <a:chExt cx="67945" cy="67945"/>
          </a:xfrm>
        </p:grpSpPr>
        <p:sp>
          <p:nvSpPr>
            <p:cNvPr id="62" name="object 62"/>
            <p:cNvSpPr/>
            <p:nvPr/>
          </p:nvSpPr>
          <p:spPr>
            <a:xfrm>
              <a:off x="7391590" y="2575737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30">
                  <a:moveTo>
                    <a:pt x="62217" y="0"/>
                  </a:moveTo>
                  <a:lnTo>
                    <a:pt x="0" y="0"/>
                  </a:lnTo>
                  <a:lnTo>
                    <a:pt x="0" y="62217"/>
                  </a:lnTo>
                  <a:lnTo>
                    <a:pt x="62217" y="62217"/>
                  </a:lnTo>
                  <a:lnTo>
                    <a:pt x="62217" y="0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7391595" y="2575740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30">
                  <a:moveTo>
                    <a:pt x="0" y="0"/>
                  </a:moveTo>
                  <a:lnTo>
                    <a:pt x="62217" y="0"/>
                  </a:lnTo>
                  <a:lnTo>
                    <a:pt x="62217" y="62217"/>
                  </a:lnTo>
                  <a:lnTo>
                    <a:pt x="0" y="6221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7478755" y="2502761"/>
            <a:ext cx="28730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T</a:t>
            </a:r>
            <a:r>
              <a:rPr sz="949" spc="5" dirty="0">
                <a:latin typeface="Arial"/>
                <a:cs typeface="Arial"/>
              </a:rPr>
              <a:t>otal</a:t>
            </a:r>
            <a:endParaRPr sz="949">
              <a:latin typeface="Arial"/>
              <a:cs typeface="Arial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1320783" y="723978"/>
            <a:ext cx="6502637" cy="3526886"/>
          </a:xfrm>
          <a:custGeom>
            <a:avLst/>
            <a:gdLst/>
            <a:ahLst/>
            <a:cxnLst/>
            <a:rect l="l" t="t" r="r" b="b"/>
            <a:pathLst>
              <a:path w="6510655" h="3531235">
                <a:moveTo>
                  <a:pt x="0" y="0"/>
                </a:moveTo>
                <a:lnTo>
                  <a:pt x="6510451" y="0"/>
                </a:lnTo>
                <a:lnTo>
                  <a:pt x="6510451" y="3531222"/>
                </a:lnTo>
                <a:lnTo>
                  <a:pt x="0" y="3531222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86868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971651"/>
            <a:ext cx="6595233" cy="3303641"/>
            <a:chOff x="1270344" y="972848"/>
            <a:chExt cx="6603365" cy="330771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2319174"/>
              <a:ext cx="6603310" cy="196103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87291" y="972848"/>
              <a:ext cx="3159912" cy="165106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4498859" y="2733044"/>
            <a:ext cx="74964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Ritmo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de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inclusión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435012" y="713313"/>
            <a:ext cx="5435882" cy="955132"/>
            <a:chOff x="1431143" y="714192"/>
            <a:chExt cx="5442585" cy="95631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8075" y="783818"/>
              <a:ext cx="1788778" cy="87971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34636" y="780366"/>
              <a:ext cx="1795780" cy="887094"/>
            </a:xfrm>
            <a:custGeom>
              <a:avLst/>
              <a:gdLst/>
              <a:ahLst/>
              <a:cxnLst/>
              <a:rect l="l" t="t" r="r" b="b"/>
              <a:pathLst>
                <a:path w="1795780" h="887094">
                  <a:moveTo>
                    <a:pt x="0" y="0"/>
                  </a:moveTo>
                  <a:lnTo>
                    <a:pt x="1795665" y="0"/>
                  </a:lnTo>
                  <a:lnTo>
                    <a:pt x="1795665" y="886612"/>
                  </a:lnTo>
                  <a:lnTo>
                    <a:pt x="0" y="886612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26325" y="714192"/>
              <a:ext cx="3123365" cy="34172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48290" y="714192"/>
              <a:ext cx="247624" cy="34172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94513" y="714192"/>
              <a:ext cx="478739" cy="34172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3508270" y="743474"/>
            <a:ext cx="3266857" cy="19135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149" dirty="0">
                <a:latin typeface="Calibri"/>
                <a:cs typeface="Calibri"/>
              </a:rPr>
              <a:t>Países</a:t>
            </a:r>
            <a:r>
              <a:rPr sz="1149" spc="15" dirty="0">
                <a:latin typeface="Calibri"/>
                <a:cs typeface="Calibri"/>
              </a:rPr>
              <a:t> </a:t>
            </a:r>
            <a:r>
              <a:rPr sz="1149" spc="5" dirty="0">
                <a:latin typeface="Calibri"/>
                <a:cs typeface="Calibri"/>
              </a:rPr>
              <a:t>participantes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spc="10" dirty="0">
                <a:latin typeface="Calibri"/>
                <a:cs typeface="Calibri"/>
              </a:rPr>
              <a:t>del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dirty="0">
                <a:latin typeface="Calibri"/>
                <a:cs typeface="Calibri"/>
              </a:rPr>
              <a:t>Registro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spc="5" dirty="0">
                <a:latin typeface="Calibri"/>
                <a:cs typeface="Calibri"/>
              </a:rPr>
              <a:t>online</a:t>
            </a:r>
            <a:r>
              <a:rPr sz="1149" spc="15" dirty="0">
                <a:latin typeface="Calibri"/>
                <a:cs typeface="Calibri"/>
              </a:rPr>
              <a:t> </a:t>
            </a:r>
            <a:r>
              <a:rPr sz="1149" spc="-10" dirty="0">
                <a:latin typeface="Calibri"/>
                <a:cs typeface="Calibri"/>
              </a:rPr>
              <a:t>PLATAFO-LMA</a:t>
            </a:r>
            <a:endParaRPr sz="11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435062" y="1777846"/>
            <a:ext cx="1800544" cy="1463141"/>
            <a:chOff x="1431194" y="1780038"/>
            <a:chExt cx="1802764" cy="1464945"/>
          </a:xfrm>
        </p:grpSpPr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8075" y="1786919"/>
              <a:ext cx="1788785" cy="145083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434636" y="1783480"/>
              <a:ext cx="1795780" cy="1457960"/>
            </a:xfrm>
            <a:custGeom>
              <a:avLst/>
              <a:gdLst/>
              <a:ahLst/>
              <a:cxnLst/>
              <a:rect l="l" t="t" r="r" b="b"/>
              <a:pathLst>
                <a:path w="1795780" h="1457960">
                  <a:moveTo>
                    <a:pt x="0" y="0"/>
                  </a:moveTo>
                  <a:lnTo>
                    <a:pt x="1795665" y="0"/>
                  </a:lnTo>
                  <a:lnTo>
                    <a:pt x="1795665" y="1457718"/>
                  </a:lnTo>
                  <a:lnTo>
                    <a:pt x="0" y="1457718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776357" y="767343"/>
          <a:ext cx="3400676" cy="34913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053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53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3687">
                <a:tc gridSpan="2">
                  <a:txBody>
                    <a:bodyPr/>
                    <a:lstStyle/>
                    <a:p>
                      <a:pPr marL="93916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Participating</a:t>
                      </a:r>
                      <a:r>
                        <a:rPr sz="13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hospitals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799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Insular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Canarias.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Palmas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333399"/>
                      </a:solidFill>
                      <a:prstDash val="solid"/>
                    </a:lnL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R w="9525">
                      <a:solidFill>
                        <a:srgbClr val="333399"/>
                      </a:solidFill>
                      <a:prstDash val="solid"/>
                    </a:lnR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Pedro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Alcántara.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Cáceres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Mar.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Barcelona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HLA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Moncloa.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Paz.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Torrecárdenas.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Almería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Clínicas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José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Martín.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Argentina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Son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Llàtzer.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Palma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Mallorca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Burgos.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Burgos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Miguel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Servet.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Zaragoza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Ourense. Ourense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2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Getafe.</a:t>
                      </a:r>
                      <a:r>
                        <a:rPr sz="800" spc="-2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General.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Castellón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la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Plana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Clínico.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Salamanca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Clínico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de</a:t>
                      </a: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Santiago. Santiago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de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Compostela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León.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León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Arnau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Vilanova.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Valencia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Morales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Meseguer.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Murcia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Virgen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Valme.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Sevilla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47114" y="694583"/>
            <a:ext cx="1042020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latin typeface="Arial"/>
                <a:cs typeface="Arial"/>
              </a:rPr>
              <a:t>Top</a:t>
            </a:r>
            <a:r>
              <a:rPr sz="1199" b="1" spc="-35" dirty="0">
                <a:latin typeface="Arial"/>
                <a:cs typeface="Arial"/>
              </a:rPr>
              <a:t> </a:t>
            </a:r>
            <a:r>
              <a:rPr sz="1199" b="1" spc="-10" dirty="0">
                <a:latin typeface="Arial"/>
                <a:cs typeface="Arial"/>
              </a:rPr>
              <a:t>recruiters</a:t>
            </a:r>
            <a:endParaRPr sz="1199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58279" y="1052222"/>
            <a:ext cx="5866516" cy="1772639"/>
            <a:chOff x="1754809" y="1053519"/>
            <a:chExt cx="5873750" cy="1774825"/>
          </a:xfrm>
        </p:grpSpPr>
        <p:sp>
          <p:nvSpPr>
            <p:cNvPr id="5" name="object 5"/>
            <p:cNvSpPr/>
            <p:nvPr/>
          </p:nvSpPr>
          <p:spPr>
            <a:xfrm>
              <a:off x="1757667" y="1056373"/>
              <a:ext cx="5868035" cy="1769110"/>
            </a:xfrm>
            <a:custGeom>
              <a:avLst/>
              <a:gdLst/>
              <a:ahLst/>
              <a:cxnLst/>
              <a:rect l="l" t="t" r="r" b="b"/>
              <a:pathLst>
                <a:path w="5868034" h="1769110">
                  <a:moveTo>
                    <a:pt x="5867844" y="0"/>
                  </a:moveTo>
                  <a:lnTo>
                    <a:pt x="0" y="0"/>
                  </a:lnTo>
                  <a:lnTo>
                    <a:pt x="0" y="1768602"/>
                  </a:lnTo>
                  <a:lnTo>
                    <a:pt x="5867844" y="1768602"/>
                  </a:lnTo>
                  <a:lnTo>
                    <a:pt x="5867844" y="0"/>
                  </a:lnTo>
                  <a:close/>
                </a:path>
              </a:pathLst>
            </a:custGeom>
            <a:solidFill>
              <a:srgbClr val="F6F1F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757667" y="1940759"/>
              <a:ext cx="5868035" cy="706755"/>
            </a:xfrm>
            <a:custGeom>
              <a:avLst/>
              <a:gdLst/>
              <a:ahLst/>
              <a:cxnLst/>
              <a:rect l="l" t="t" r="r" b="b"/>
              <a:pathLst>
                <a:path w="5868034" h="706755">
                  <a:moveTo>
                    <a:pt x="0" y="706551"/>
                  </a:moveTo>
                  <a:lnTo>
                    <a:pt x="24434" y="706551"/>
                  </a:lnTo>
                </a:path>
                <a:path w="5868034" h="706755">
                  <a:moveTo>
                    <a:pt x="92125" y="706551"/>
                  </a:moveTo>
                  <a:lnTo>
                    <a:pt x="143294" y="706551"/>
                  </a:lnTo>
                </a:path>
                <a:path w="5868034" h="706755">
                  <a:moveTo>
                    <a:pt x="209321" y="706551"/>
                  </a:moveTo>
                  <a:lnTo>
                    <a:pt x="260502" y="706551"/>
                  </a:lnTo>
                </a:path>
                <a:path w="5868034" h="706755">
                  <a:moveTo>
                    <a:pt x="326529" y="706551"/>
                  </a:moveTo>
                  <a:lnTo>
                    <a:pt x="377710" y="706551"/>
                  </a:lnTo>
                </a:path>
                <a:path w="5868034" h="706755">
                  <a:moveTo>
                    <a:pt x="443738" y="706551"/>
                  </a:moveTo>
                  <a:lnTo>
                    <a:pt x="494919" y="706551"/>
                  </a:lnTo>
                </a:path>
                <a:path w="5868034" h="706755">
                  <a:moveTo>
                    <a:pt x="560946" y="706551"/>
                  </a:moveTo>
                  <a:lnTo>
                    <a:pt x="612127" y="706551"/>
                  </a:lnTo>
                </a:path>
                <a:path w="5868034" h="706755">
                  <a:moveTo>
                    <a:pt x="679818" y="706551"/>
                  </a:moveTo>
                  <a:lnTo>
                    <a:pt x="729335" y="706551"/>
                  </a:lnTo>
                </a:path>
                <a:path w="5868034" h="706755">
                  <a:moveTo>
                    <a:pt x="797013" y="706551"/>
                  </a:moveTo>
                  <a:lnTo>
                    <a:pt x="846543" y="706551"/>
                  </a:lnTo>
                </a:path>
                <a:path w="5868034" h="706755">
                  <a:moveTo>
                    <a:pt x="914234" y="706551"/>
                  </a:moveTo>
                  <a:lnTo>
                    <a:pt x="963752" y="706551"/>
                  </a:lnTo>
                </a:path>
                <a:path w="5868034" h="706755">
                  <a:moveTo>
                    <a:pt x="1031430" y="706551"/>
                  </a:moveTo>
                  <a:lnTo>
                    <a:pt x="1080960" y="706551"/>
                  </a:lnTo>
                </a:path>
                <a:path w="5868034" h="706755">
                  <a:moveTo>
                    <a:pt x="1148651" y="706551"/>
                  </a:moveTo>
                  <a:lnTo>
                    <a:pt x="1198181" y="706551"/>
                  </a:lnTo>
                </a:path>
                <a:path w="5868034" h="706755">
                  <a:moveTo>
                    <a:pt x="1265859" y="706551"/>
                  </a:moveTo>
                  <a:lnTo>
                    <a:pt x="1315377" y="706551"/>
                  </a:lnTo>
                </a:path>
                <a:path w="5868034" h="706755">
                  <a:moveTo>
                    <a:pt x="1383068" y="706551"/>
                  </a:moveTo>
                  <a:lnTo>
                    <a:pt x="1434236" y="706551"/>
                  </a:lnTo>
                </a:path>
                <a:path w="5868034" h="706755">
                  <a:moveTo>
                    <a:pt x="1500263" y="706551"/>
                  </a:moveTo>
                  <a:lnTo>
                    <a:pt x="1551457" y="706551"/>
                  </a:lnTo>
                </a:path>
                <a:path w="5868034" h="706755">
                  <a:moveTo>
                    <a:pt x="1617484" y="706551"/>
                  </a:moveTo>
                  <a:lnTo>
                    <a:pt x="1668652" y="706551"/>
                  </a:lnTo>
                </a:path>
                <a:path w="5868034" h="706755">
                  <a:moveTo>
                    <a:pt x="1734680" y="706551"/>
                  </a:moveTo>
                  <a:lnTo>
                    <a:pt x="1785861" y="706551"/>
                  </a:lnTo>
                </a:path>
                <a:path w="5868034" h="706755">
                  <a:moveTo>
                    <a:pt x="1851901" y="706551"/>
                  </a:moveTo>
                  <a:lnTo>
                    <a:pt x="1903069" y="706551"/>
                  </a:lnTo>
                </a:path>
                <a:path w="5868034" h="706755">
                  <a:moveTo>
                    <a:pt x="1969096" y="706551"/>
                  </a:moveTo>
                  <a:lnTo>
                    <a:pt x="2020277" y="706551"/>
                  </a:lnTo>
                </a:path>
                <a:path w="5868034" h="706755">
                  <a:moveTo>
                    <a:pt x="2087968" y="706551"/>
                  </a:moveTo>
                  <a:lnTo>
                    <a:pt x="2137498" y="706551"/>
                  </a:lnTo>
                </a:path>
                <a:path w="5868034" h="706755">
                  <a:moveTo>
                    <a:pt x="2205189" y="706551"/>
                  </a:moveTo>
                  <a:lnTo>
                    <a:pt x="2254694" y="706551"/>
                  </a:lnTo>
                </a:path>
                <a:path w="5868034" h="706755">
                  <a:moveTo>
                    <a:pt x="2322385" y="706551"/>
                  </a:moveTo>
                  <a:lnTo>
                    <a:pt x="2371915" y="706551"/>
                  </a:lnTo>
                </a:path>
                <a:path w="5868034" h="706755">
                  <a:moveTo>
                    <a:pt x="2439593" y="706551"/>
                  </a:moveTo>
                  <a:lnTo>
                    <a:pt x="5867844" y="706551"/>
                  </a:lnTo>
                </a:path>
                <a:path w="5868034" h="706755">
                  <a:moveTo>
                    <a:pt x="0" y="529907"/>
                  </a:moveTo>
                  <a:lnTo>
                    <a:pt x="24434" y="529907"/>
                  </a:lnTo>
                </a:path>
                <a:path w="5868034" h="706755">
                  <a:moveTo>
                    <a:pt x="92125" y="529907"/>
                  </a:moveTo>
                  <a:lnTo>
                    <a:pt x="143294" y="529907"/>
                  </a:lnTo>
                </a:path>
                <a:path w="5868034" h="706755">
                  <a:moveTo>
                    <a:pt x="209321" y="529907"/>
                  </a:moveTo>
                  <a:lnTo>
                    <a:pt x="260502" y="529907"/>
                  </a:lnTo>
                </a:path>
                <a:path w="5868034" h="706755">
                  <a:moveTo>
                    <a:pt x="326529" y="529907"/>
                  </a:moveTo>
                  <a:lnTo>
                    <a:pt x="377710" y="529907"/>
                  </a:lnTo>
                </a:path>
                <a:path w="5868034" h="706755">
                  <a:moveTo>
                    <a:pt x="443738" y="529907"/>
                  </a:moveTo>
                  <a:lnTo>
                    <a:pt x="494919" y="529907"/>
                  </a:lnTo>
                </a:path>
                <a:path w="5868034" h="706755">
                  <a:moveTo>
                    <a:pt x="560946" y="529907"/>
                  </a:moveTo>
                  <a:lnTo>
                    <a:pt x="612127" y="529907"/>
                  </a:lnTo>
                </a:path>
                <a:path w="5868034" h="706755">
                  <a:moveTo>
                    <a:pt x="679818" y="529907"/>
                  </a:moveTo>
                  <a:lnTo>
                    <a:pt x="729335" y="529907"/>
                  </a:lnTo>
                </a:path>
                <a:path w="5868034" h="706755">
                  <a:moveTo>
                    <a:pt x="797013" y="529907"/>
                  </a:moveTo>
                  <a:lnTo>
                    <a:pt x="846543" y="529907"/>
                  </a:lnTo>
                </a:path>
                <a:path w="5868034" h="706755">
                  <a:moveTo>
                    <a:pt x="914234" y="529907"/>
                  </a:moveTo>
                  <a:lnTo>
                    <a:pt x="963752" y="529907"/>
                  </a:lnTo>
                </a:path>
                <a:path w="5868034" h="706755">
                  <a:moveTo>
                    <a:pt x="1031430" y="529907"/>
                  </a:moveTo>
                  <a:lnTo>
                    <a:pt x="1080960" y="529907"/>
                  </a:lnTo>
                </a:path>
                <a:path w="5868034" h="706755">
                  <a:moveTo>
                    <a:pt x="1148651" y="529907"/>
                  </a:moveTo>
                  <a:lnTo>
                    <a:pt x="5867844" y="529907"/>
                  </a:lnTo>
                </a:path>
                <a:path w="5868034" h="706755">
                  <a:moveTo>
                    <a:pt x="0" y="353275"/>
                  </a:moveTo>
                  <a:lnTo>
                    <a:pt x="24434" y="353275"/>
                  </a:lnTo>
                </a:path>
                <a:path w="5868034" h="706755">
                  <a:moveTo>
                    <a:pt x="92125" y="353275"/>
                  </a:moveTo>
                  <a:lnTo>
                    <a:pt x="143294" y="353275"/>
                  </a:lnTo>
                </a:path>
                <a:path w="5868034" h="706755">
                  <a:moveTo>
                    <a:pt x="209321" y="353275"/>
                  </a:moveTo>
                  <a:lnTo>
                    <a:pt x="260502" y="353275"/>
                  </a:lnTo>
                </a:path>
                <a:path w="5868034" h="706755">
                  <a:moveTo>
                    <a:pt x="326529" y="353275"/>
                  </a:moveTo>
                  <a:lnTo>
                    <a:pt x="377710" y="353275"/>
                  </a:lnTo>
                </a:path>
                <a:path w="5868034" h="706755">
                  <a:moveTo>
                    <a:pt x="443738" y="353275"/>
                  </a:moveTo>
                  <a:lnTo>
                    <a:pt x="494919" y="353275"/>
                  </a:lnTo>
                </a:path>
                <a:path w="5868034" h="706755">
                  <a:moveTo>
                    <a:pt x="560946" y="353275"/>
                  </a:moveTo>
                  <a:lnTo>
                    <a:pt x="5867844" y="353275"/>
                  </a:lnTo>
                </a:path>
                <a:path w="5868034" h="706755">
                  <a:moveTo>
                    <a:pt x="0" y="176631"/>
                  </a:moveTo>
                  <a:lnTo>
                    <a:pt x="24434" y="176631"/>
                  </a:lnTo>
                </a:path>
                <a:path w="5868034" h="706755">
                  <a:moveTo>
                    <a:pt x="92125" y="176631"/>
                  </a:moveTo>
                  <a:lnTo>
                    <a:pt x="5867844" y="176631"/>
                  </a:lnTo>
                </a:path>
                <a:path w="5868034" h="706755">
                  <a:moveTo>
                    <a:pt x="0" y="0"/>
                  </a:moveTo>
                  <a:lnTo>
                    <a:pt x="24434" y="0"/>
                  </a:lnTo>
                </a:path>
                <a:path w="5868034" h="706755">
                  <a:moveTo>
                    <a:pt x="92125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757667" y="1410839"/>
              <a:ext cx="5868035" cy="353695"/>
            </a:xfrm>
            <a:custGeom>
              <a:avLst/>
              <a:gdLst/>
              <a:ahLst/>
              <a:cxnLst/>
              <a:rect l="l" t="t" r="r" b="b"/>
              <a:pathLst>
                <a:path w="5868034" h="353694">
                  <a:moveTo>
                    <a:pt x="0" y="353275"/>
                  </a:moveTo>
                  <a:lnTo>
                    <a:pt x="24434" y="353275"/>
                  </a:lnTo>
                </a:path>
                <a:path w="5868034" h="353694">
                  <a:moveTo>
                    <a:pt x="92125" y="353275"/>
                  </a:moveTo>
                  <a:lnTo>
                    <a:pt x="5867844" y="353275"/>
                  </a:lnTo>
                </a:path>
                <a:path w="5868034" h="353694">
                  <a:moveTo>
                    <a:pt x="0" y="176644"/>
                  </a:moveTo>
                  <a:lnTo>
                    <a:pt x="24434" y="176644"/>
                  </a:lnTo>
                </a:path>
                <a:path w="5868034" h="353694">
                  <a:moveTo>
                    <a:pt x="92125" y="176644"/>
                  </a:moveTo>
                  <a:lnTo>
                    <a:pt x="5867844" y="176644"/>
                  </a:lnTo>
                </a:path>
                <a:path w="5868034" h="353694">
                  <a:moveTo>
                    <a:pt x="0" y="0"/>
                  </a:moveTo>
                  <a:lnTo>
                    <a:pt x="24434" y="0"/>
                  </a:lnTo>
                </a:path>
                <a:path w="5868034" h="353694">
                  <a:moveTo>
                    <a:pt x="92125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1757667" y="1056382"/>
              <a:ext cx="5868035" cy="176530"/>
            </a:xfrm>
            <a:custGeom>
              <a:avLst/>
              <a:gdLst/>
              <a:ahLst/>
              <a:cxnLst/>
              <a:rect l="l" t="t" r="r" b="b"/>
              <a:pathLst>
                <a:path w="5868034" h="176530">
                  <a:moveTo>
                    <a:pt x="0" y="176174"/>
                  </a:moveTo>
                  <a:lnTo>
                    <a:pt x="5867844" y="176174"/>
                  </a:lnTo>
                </a:path>
                <a:path w="5868034" h="176530">
                  <a:moveTo>
                    <a:pt x="0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782102" y="1245755"/>
              <a:ext cx="5817870" cy="1579245"/>
            </a:xfrm>
            <a:custGeom>
              <a:avLst/>
              <a:gdLst/>
              <a:ahLst/>
              <a:cxnLst/>
              <a:rect l="l" t="t" r="r" b="b"/>
              <a:pathLst>
                <a:path w="5817870" h="1579245">
                  <a:moveTo>
                    <a:pt x="67691" y="0"/>
                  </a:moveTo>
                  <a:lnTo>
                    <a:pt x="0" y="0"/>
                  </a:lnTo>
                  <a:lnTo>
                    <a:pt x="0" y="1579219"/>
                  </a:lnTo>
                  <a:lnTo>
                    <a:pt x="67691" y="1579219"/>
                  </a:lnTo>
                  <a:lnTo>
                    <a:pt x="67691" y="0"/>
                  </a:lnTo>
                  <a:close/>
                </a:path>
                <a:path w="5817870" h="1579245">
                  <a:moveTo>
                    <a:pt x="184886" y="917854"/>
                  </a:moveTo>
                  <a:lnTo>
                    <a:pt x="118859" y="917854"/>
                  </a:lnTo>
                  <a:lnTo>
                    <a:pt x="118859" y="1579219"/>
                  </a:lnTo>
                  <a:lnTo>
                    <a:pt x="184886" y="1579219"/>
                  </a:lnTo>
                  <a:lnTo>
                    <a:pt x="184886" y="917854"/>
                  </a:lnTo>
                  <a:close/>
                </a:path>
                <a:path w="5817870" h="1579245">
                  <a:moveTo>
                    <a:pt x="302094" y="972337"/>
                  </a:moveTo>
                  <a:lnTo>
                    <a:pt x="236067" y="972337"/>
                  </a:lnTo>
                  <a:lnTo>
                    <a:pt x="236067" y="1579219"/>
                  </a:lnTo>
                  <a:lnTo>
                    <a:pt x="302094" y="1579219"/>
                  </a:lnTo>
                  <a:lnTo>
                    <a:pt x="302094" y="972337"/>
                  </a:lnTo>
                  <a:close/>
                </a:path>
                <a:path w="5817870" h="1579245">
                  <a:moveTo>
                    <a:pt x="419303" y="1016914"/>
                  </a:moveTo>
                  <a:lnTo>
                    <a:pt x="353275" y="1016914"/>
                  </a:lnTo>
                  <a:lnTo>
                    <a:pt x="353275" y="1579219"/>
                  </a:lnTo>
                  <a:lnTo>
                    <a:pt x="419303" y="1579219"/>
                  </a:lnTo>
                  <a:lnTo>
                    <a:pt x="419303" y="1016914"/>
                  </a:lnTo>
                  <a:close/>
                </a:path>
                <a:path w="5817870" h="1579245">
                  <a:moveTo>
                    <a:pt x="536511" y="1036713"/>
                  </a:moveTo>
                  <a:lnTo>
                    <a:pt x="470484" y="1036713"/>
                  </a:lnTo>
                  <a:lnTo>
                    <a:pt x="470484" y="1579219"/>
                  </a:lnTo>
                  <a:lnTo>
                    <a:pt x="536511" y="1579219"/>
                  </a:lnTo>
                  <a:lnTo>
                    <a:pt x="536511" y="1036713"/>
                  </a:lnTo>
                  <a:close/>
                </a:path>
                <a:path w="5817870" h="1579245">
                  <a:moveTo>
                    <a:pt x="655383" y="1063129"/>
                  </a:moveTo>
                  <a:lnTo>
                    <a:pt x="587692" y="1063129"/>
                  </a:lnTo>
                  <a:lnTo>
                    <a:pt x="587692" y="1579219"/>
                  </a:lnTo>
                  <a:lnTo>
                    <a:pt x="655383" y="1579219"/>
                  </a:lnTo>
                  <a:lnTo>
                    <a:pt x="655383" y="1063129"/>
                  </a:lnTo>
                  <a:close/>
                </a:path>
                <a:path w="5817870" h="1579245">
                  <a:moveTo>
                    <a:pt x="772579" y="1068082"/>
                  </a:moveTo>
                  <a:lnTo>
                    <a:pt x="704900" y="1068082"/>
                  </a:lnTo>
                  <a:lnTo>
                    <a:pt x="704900" y="1579219"/>
                  </a:lnTo>
                  <a:lnTo>
                    <a:pt x="772579" y="1579219"/>
                  </a:lnTo>
                  <a:lnTo>
                    <a:pt x="772579" y="1068082"/>
                  </a:lnTo>
                  <a:close/>
                </a:path>
                <a:path w="5817870" h="1579245">
                  <a:moveTo>
                    <a:pt x="889800" y="1096137"/>
                  </a:moveTo>
                  <a:lnTo>
                    <a:pt x="822109" y="1096137"/>
                  </a:lnTo>
                  <a:lnTo>
                    <a:pt x="822109" y="1579219"/>
                  </a:lnTo>
                  <a:lnTo>
                    <a:pt x="889800" y="1579219"/>
                  </a:lnTo>
                  <a:lnTo>
                    <a:pt x="889800" y="1096137"/>
                  </a:lnTo>
                  <a:close/>
                </a:path>
                <a:path w="5817870" h="1579245">
                  <a:moveTo>
                    <a:pt x="1006995" y="1147330"/>
                  </a:moveTo>
                  <a:lnTo>
                    <a:pt x="939317" y="1147330"/>
                  </a:lnTo>
                  <a:lnTo>
                    <a:pt x="939317" y="1579219"/>
                  </a:lnTo>
                  <a:lnTo>
                    <a:pt x="1006995" y="1579219"/>
                  </a:lnTo>
                  <a:lnTo>
                    <a:pt x="1006995" y="1147330"/>
                  </a:lnTo>
                  <a:close/>
                </a:path>
                <a:path w="5817870" h="1579245">
                  <a:moveTo>
                    <a:pt x="1124216" y="1147330"/>
                  </a:moveTo>
                  <a:lnTo>
                    <a:pt x="1056525" y="1147330"/>
                  </a:lnTo>
                  <a:lnTo>
                    <a:pt x="1056525" y="1579219"/>
                  </a:lnTo>
                  <a:lnTo>
                    <a:pt x="1124216" y="1579219"/>
                  </a:lnTo>
                  <a:lnTo>
                    <a:pt x="1124216" y="1147330"/>
                  </a:lnTo>
                  <a:close/>
                </a:path>
                <a:path w="5817870" h="1579245">
                  <a:moveTo>
                    <a:pt x="1241425" y="1262888"/>
                  </a:moveTo>
                  <a:lnTo>
                    <a:pt x="1173746" y="1262888"/>
                  </a:lnTo>
                  <a:lnTo>
                    <a:pt x="1173746" y="1579219"/>
                  </a:lnTo>
                  <a:lnTo>
                    <a:pt x="1241425" y="1579219"/>
                  </a:lnTo>
                  <a:lnTo>
                    <a:pt x="1241425" y="1262888"/>
                  </a:lnTo>
                  <a:close/>
                </a:path>
                <a:path w="5817870" h="1579245">
                  <a:moveTo>
                    <a:pt x="1358633" y="1284338"/>
                  </a:moveTo>
                  <a:lnTo>
                    <a:pt x="1290942" y="1284338"/>
                  </a:lnTo>
                  <a:lnTo>
                    <a:pt x="1290942" y="1579219"/>
                  </a:lnTo>
                  <a:lnTo>
                    <a:pt x="1358633" y="1579219"/>
                  </a:lnTo>
                  <a:lnTo>
                    <a:pt x="1358633" y="1284338"/>
                  </a:lnTo>
                  <a:close/>
                </a:path>
                <a:path w="5817870" h="1579245">
                  <a:moveTo>
                    <a:pt x="1475816" y="1300848"/>
                  </a:moveTo>
                  <a:lnTo>
                    <a:pt x="1409801" y="1300848"/>
                  </a:lnTo>
                  <a:lnTo>
                    <a:pt x="1409801" y="1579219"/>
                  </a:lnTo>
                  <a:lnTo>
                    <a:pt x="1475816" y="1579219"/>
                  </a:lnTo>
                  <a:lnTo>
                    <a:pt x="1475816" y="1300848"/>
                  </a:lnTo>
                  <a:close/>
                </a:path>
                <a:path w="5817870" h="1579245">
                  <a:moveTo>
                    <a:pt x="1593049" y="1300848"/>
                  </a:moveTo>
                  <a:lnTo>
                    <a:pt x="1527009" y="1300848"/>
                  </a:lnTo>
                  <a:lnTo>
                    <a:pt x="1527009" y="1579219"/>
                  </a:lnTo>
                  <a:lnTo>
                    <a:pt x="1593049" y="1579219"/>
                  </a:lnTo>
                  <a:lnTo>
                    <a:pt x="1593049" y="1300848"/>
                  </a:lnTo>
                  <a:close/>
                </a:path>
                <a:path w="5817870" h="1579245">
                  <a:moveTo>
                    <a:pt x="1710245" y="1304150"/>
                  </a:moveTo>
                  <a:lnTo>
                    <a:pt x="1644218" y="1304150"/>
                  </a:lnTo>
                  <a:lnTo>
                    <a:pt x="1644218" y="1579219"/>
                  </a:lnTo>
                  <a:lnTo>
                    <a:pt x="1710245" y="1579219"/>
                  </a:lnTo>
                  <a:lnTo>
                    <a:pt x="1710245" y="1304150"/>
                  </a:lnTo>
                  <a:close/>
                </a:path>
                <a:path w="5817870" h="1579245">
                  <a:moveTo>
                    <a:pt x="1827453" y="1328915"/>
                  </a:moveTo>
                  <a:lnTo>
                    <a:pt x="1761426" y="1328915"/>
                  </a:lnTo>
                  <a:lnTo>
                    <a:pt x="1761426" y="1579219"/>
                  </a:lnTo>
                  <a:lnTo>
                    <a:pt x="1827453" y="1579219"/>
                  </a:lnTo>
                  <a:lnTo>
                    <a:pt x="1827453" y="1328915"/>
                  </a:lnTo>
                  <a:close/>
                </a:path>
                <a:path w="5817870" h="1579245">
                  <a:moveTo>
                    <a:pt x="1944662" y="1335519"/>
                  </a:moveTo>
                  <a:lnTo>
                    <a:pt x="1878634" y="1335519"/>
                  </a:lnTo>
                  <a:lnTo>
                    <a:pt x="1878634" y="1579219"/>
                  </a:lnTo>
                  <a:lnTo>
                    <a:pt x="1944662" y="1579219"/>
                  </a:lnTo>
                  <a:lnTo>
                    <a:pt x="1944662" y="1335519"/>
                  </a:lnTo>
                  <a:close/>
                </a:path>
                <a:path w="5817870" h="1579245">
                  <a:moveTo>
                    <a:pt x="2063534" y="1363586"/>
                  </a:moveTo>
                  <a:lnTo>
                    <a:pt x="1995843" y="1363586"/>
                  </a:lnTo>
                  <a:lnTo>
                    <a:pt x="1995843" y="1579219"/>
                  </a:lnTo>
                  <a:lnTo>
                    <a:pt x="2063534" y="1579219"/>
                  </a:lnTo>
                  <a:lnTo>
                    <a:pt x="2063534" y="1363586"/>
                  </a:lnTo>
                  <a:close/>
                </a:path>
                <a:path w="5817870" h="1579245">
                  <a:moveTo>
                    <a:pt x="2180755" y="1368526"/>
                  </a:moveTo>
                  <a:lnTo>
                    <a:pt x="2113064" y="1368526"/>
                  </a:lnTo>
                  <a:lnTo>
                    <a:pt x="2113064" y="1579219"/>
                  </a:lnTo>
                  <a:lnTo>
                    <a:pt x="2180755" y="1579219"/>
                  </a:lnTo>
                  <a:lnTo>
                    <a:pt x="2180755" y="1368526"/>
                  </a:lnTo>
                  <a:close/>
                </a:path>
                <a:path w="5817870" h="1579245">
                  <a:moveTo>
                    <a:pt x="2297950" y="1391640"/>
                  </a:moveTo>
                  <a:lnTo>
                    <a:pt x="2230259" y="1391640"/>
                  </a:lnTo>
                  <a:lnTo>
                    <a:pt x="2230259" y="1579219"/>
                  </a:lnTo>
                  <a:lnTo>
                    <a:pt x="2297950" y="1579219"/>
                  </a:lnTo>
                  <a:lnTo>
                    <a:pt x="2297950" y="1391640"/>
                  </a:lnTo>
                  <a:close/>
                </a:path>
                <a:path w="5817870" h="1579245">
                  <a:moveTo>
                    <a:pt x="2415159" y="1393304"/>
                  </a:moveTo>
                  <a:lnTo>
                    <a:pt x="2347480" y="1393304"/>
                  </a:lnTo>
                  <a:lnTo>
                    <a:pt x="2347480" y="1579219"/>
                  </a:lnTo>
                  <a:lnTo>
                    <a:pt x="2415159" y="1579219"/>
                  </a:lnTo>
                  <a:lnTo>
                    <a:pt x="2415159" y="1393304"/>
                  </a:lnTo>
                  <a:close/>
                </a:path>
                <a:path w="5817870" h="1579245">
                  <a:moveTo>
                    <a:pt x="2532367" y="1406499"/>
                  </a:moveTo>
                  <a:lnTo>
                    <a:pt x="2464676" y="1406499"/>
                  </a:lnTo>
                  <a:lnTo>
                    <a:pt x="2464676" y="1579219"/>
                  </a:lnTo>
                  <a:lnTo>
                    <a:pt x="2532367" y="1579219"/>
                  </a:lnTo>
                  <a:lnTo>
                    <a:pt x="2532367" y="1406499"/>
                  </a:lnTo>
                  <a:close/>
                </a:path>
                <a:path w="5817870" h="1579245">
                  <a:moveTo>
                    <a:pt x="2649575" y="1413103"/>
                  </a:moveTo>
                  <a:lnTo>
                    <a:pt x="2581897" y="1413103"/>
                  </a:lnTo>
                  <a:lnTo>
                    <a:pt x="2581897" y="1579219"/>
                  </a:lnTo>
                  <a:lnTo>
                    <a:pt x="2649575" y="1579219"/>
                  </a:lnTo>
                  <a:lnTo>
                    <a:pt x="2649575" y="1413103"/>
                  </a:lnTo>
                  <a:close/>
                </a:path>
                <a:path w="5817870" h="1579245">
                  <a:moveTo>
                    <a:pt x="2766784" y="1418056"/>
                  </a:moveTo>
                  <a:lnTo>
                    <a:pt x="2699093" y="1418056"/>
                  </a:lnTo>
                  <a:lnTo>
                    <a:pt x="2699093" y="1579219"/>
                  </a:lnTo>
                  <a:lnTo>
                    <a:pt x="2766784" y="1579219"/>
                  </a:lnTo>
                  <a:lnTo>
                    <a:pt x="2766784" y="1418056"/>
                  </a:lnTo>
                  <a:close/>
                </a:path>
                <a:path w="5817870" h="1579245">
                  <a:moveTo>
                    <a:pt x="2883992" y="1419707"/>
                  </a:moveTo>
                  <a:lnTo>
                    <a:pt x="2817965" y="1419707"/>
                  </a:lnTo>
                  <a:lnTo>
                    <a:pt x="2817965" y="1579219"/>
                  </a:lnTo>
                  <a:lnTo>
                    <a:pt x="2883992" y="1579219"/>
                  </a:lnTo>
                  <a:lnTo>
                    <a:pt x="2883992" y="1419707"/>
                  </a:lnTo>
                  <a:close/>
                </a:path>
                <a:path w="5817870" h="1579245">
                  <a:moveTo>
                    <a:pt x="3001200" y="1421358"/>
                  </a:moveTo>
                  <a:lnTo>
                    <a:pt x="2935173" y="1421358"/>
                  </a:lnTo>
                  <a:lnTo>
                    <a:pt x="2935173" y="1579219"/>
                  </a:lnTo>
                  <a:lnTo>
                    <a:pt x="3001200" y="1579219"/>
                  </a:lnTo>
                  <a:lnTo>
                    <a:pt x="3001200" y="1421358"/>
                  </a:lnTo>
                  <a:close/>
                </a:path>
                <a:path w="5817870" h="1579245">
                  <a:moveTo>
                    <a:pt x="3118408" y="1424660"/>
                  </a:moveTo>
                  <a:lnTo>
                    <a:pt x="3052381" y="1424660"/>
                  </a:lnTo>
                  <a:lnTo>
                    <a:pt x="3052381" y="1579219"/>
                  </a:lnTo>
                  <a:lnTo>
                    <a:pt x="3118408" y="1579219"/>
                  </a:lnTo>
                  <a:lnTo>
                    <a:pt x="3118408" y="1424660"/>
                  </a:lnTo>
                  <a:close/>
                </a:path>
                <a:path w="5817870" h="1579245">
                  <a:moveTo>
                    <a:pt x="3235617" y="1429613"/>
                  </a:moveTo>
                  <a:lnTo>
                    <a:pt x="3169589" y="1429613"/>
                  </a:lnTo>
                  <a:lnTo>
                    <a:pt x="3169589" y="1579219"/>
                  </a:lnTo>
                  <a:lnTo>
                    <a:pt x="3235617" y="1579219"/>
                  </a:lnTo>
                  <a:lnTo>
                    <a:pt x="3235617" y="1429613"/>
                  </a:lnTo>
                  <a:close/>
                </a:path>
                <a:path w="5817870" h="1579245">
                  <a:moveTo>
                    <a:pt x="3354476" y="1434566"/>
                  </a:moveTo>
                  <a:lnTo>
                    <a:pt x="3286798" y="1434566"/>
                  </a:lnTo>
                  <a:lnTo>
                    <a:pt x="3286798" y="1579219"/>
                  </a:lnTo>
                  <a:lnTo>
                    <a:pt x="3354476" y="1579219"/>
                  </a:lnTo>
                  <a:lnTo>
                    <a:pt x="3354476" y="1434566"/>
                  </a:lnTo>
                  <a:close/>
                </a:path>
                <a:path w="5817870" h="1579245">
                  <a:moveTo>
                    <a:pt x="3471684" y="1442821"/>
                  </a:moveTo>
                  <a:lnTo>
                    <a:pt x="3404006" y="1442821"/>
                  </a:lnTo>
                  <a:lnTo>
                    <a:pt x="3404006" y="1579219"/>
                  </a:lnTo>
                  <a:lnTo>
                    <a:pt x="3471684" y="1579219"/>
                  </a:lnTo>
                  <a:lnTo>
                    <a:pt x="3471684" y="1442821"/>
                  </a:lnTo>
                  <a:close/>
                </a:path>
                <a:path w="5817870" h="1579245">
                  <a:moveTo>
                    <a:pt x="3588905" y="1451076"/>
                  </a:moveTo>
                  <a:lnTo>
                    <a:pt x="3521214" y="1451076"/>
                  </a:lnTo>
                  <a:lnTo>
                    <a:pt x="3521214" y="1579219"/>
                  </a:lnTo>
                  <a:lnTo>
                    <a:pt x="3588905" y="1579219"/>
                  </a:lnTo>
                  <a:lnTo>
                    <a:pt x="3588905" y="1451076"/>
                  </a:lnTo>
                  <a:close/>
                </a:path>
                <a:path w="5817870" h="1579245">
                  <a:moveTo>
                    <a:pt x="3706101" y="1462633"/>
                  </a:moveTo>
                  <a:lnTo>
                    <a:pt x="3638423" y="1462633"/>
                  </a:lnTo>
                  <a:lnTo>
                    <a:pt x="3638423" y="1579219"/>
                  </a:lnTo>
                  <a:lnTo>
                    <a:pt x="3706101" y="1579219"/>
                  </a:lnTo>
                  <a:lnTo>
                    <a:pt x="3706101" y="1462633"/>
                  </a:lnTo>
                  <a:close/>
                </a:path>
                <a:path w="5817870" h="1579245">
                  <a:moveTo>
                    <a:pt x="3823309" y="1469224"/>
                  </a:moveTo>
                  <a:lnTo>
                    <a:pt x="3755631" y="1469224"/>
                  </a:lnTo>
                  <a:lnTo>
                    <a:pt x="3755631" y="1579219"/>
                  </a:lnTo>
                  <a:lnTo>
                    <a:pt x="3823309" y="1579219"/>
                  </a:lnTo>
                  <a:lnTo>
                    <a:pt x="3823309" y="1469224"/>
                  </a:lnTo>
                  <a:close/>
                </a:path>
                <a:path w="5817870" h="1579245">
                  <a:moveTo>
                    <a:pt x="3940518" y="1469224"/>
                  </a:moveTo>
                  <a:lnTo>
                    <a:pt x="3872839" y="1469224"/>
                  </a:lnTo>
                  <a:lnTo>
                    <a:pt x="3872839" y="1579219"/>
                  </a:lnTo>
                  <a:lnTo>
                    <a:pt x="3940518" y="1579219"/>
                  </a:lnTo>
                  <a:lnTo>
                    <a:pt x="3940518" y="1469224"/>
                  </a:lnTo>
                  <a:close/>
                </a:path>
                <a:path w="5817870" h="1579245">
                  <a:moveTo>
                    <a:pt x="4057739" y="1474190"/>
                  </a:moveTo>
                  <a:lnTo>
                    <a:pt x="3990048" y="1474190"/>
                  </a:lnTo>
                  <a:lnTo>
                    <a:pt x="3990048" y="1579219"/>
                  </a:lnTo>
                  <a:lnTo>
                    <a:pt x="4057739" y="1579219"/>
                  </a:lnTo>
                  <a:lnTo>
                    <a:pt x="4057739" y="1474190"/>
                  </a:lnTo>
                  <a:close/>
                </a:path>
                <a:path w="5817870" h="1579245">
                  <a:moveTo>
                    <a:pt x="4174934" y="1475828"/>
                  </a:moveTo>
                  <a:lnTo>
                    <a:pt x="4108907" y="1475828"/>
                  </a:lnTo>
                  <a:lnTo>
                    <a:pt x="4108907" y="1579219"/>
                  </a:lnTo>
                  <a:lnTo>
                    <a:pt x="4174934" y="1579219"/>
                  </a:lnTo>
                  <a:lnTo>
                    <a:pt x="4174934" y="1475828"/>
                  </a:lnTo>
                  <a:close/>
                </a:path>
                <a:path w="5817870" h="1579245">
                  <a:moveTo>
                    <a:pt x="4292155" y="1479143"/>
                  </a:moveTo>
                  <a:lnTo>
                    <a:pt x="4226128" y="1479143"/>
                  </a:lnTo>
                  <a:lnTo>
                    <a:pt x="4226128" y="1579219"/>
                  </a:lnTo>
                  <a:lnTo>
                    <a:pt x="4292155" y="1579219"/>
                  </a:lnTo>
                  <a:lnTo>
                    <a:pt x="4292155" y="1479143"/>
                  </a:lnTo>
                  <a:close/>
                </a:path>
                <a:path w="5817870" h="1579245">
                  <a:moveTo>
                    <a:pt x="4409351" y="1480794"/>
                  </a:moveTo>
                  <a:lnTo>
                    <a:pt x="4343324" y="1480794"/>
                  </a:lnTo>
                  <a:lnTo>
                    <a:pt x="4343324" y="1579219"/>
                  </a:lnTo>
                  <a:lnTo>
                    <a:pt x="4409351" y="1579219"/>
                  </a:lnTo>
                  <a:lnTo>
                    <a:pt x="4409351" y="1480794"/>
                  </a:lnTo>
                  <a:close/>
                </a:path>
                <a:path w="5817870" h="1579245">
                  <a:moveTo>
                    <a:pt x="4526572" y="1480794"/>
                  </a:moveTo>
                  <a:lnTo>
                    <a:pt x="4460545" y="1480794"/>
                  </a:lnTo>
                  <a:lnTo>
                    <a:pt x="4460545" y="1579219"/>
                  </a:lnTo>
                  <a:lnTo>
                    <a:pt x="4526572" y="1579219"/>
                  </a:lnTo>
                  <a:lnTo>
                    <a:pt x="4526572" y="1480794"/>
                  </a:lnTo>
                  <a:close/>
                </a:path>
                <a:path w="5817870" h="1579245">
                  <a:moveTo>
                    <a:pt x="4645418" y="1482445"/>
                  </a:moveTo>
                  <a:lnTo>
                    <a:pt x="4577740" y="1482445"/>
                  </a:lnTo>
                  <a:lnTo>
                    <a:pt x="4577740" y="1579219"/>
                  </a:lnTo>
                  <a:lnTo>
                    <a:pt x="4645418" y="1579219"/>
                  </a:lnTo>
                  <a:lnTo>
                    <a:pt x="4645418" y="1482445"/>
                  </a:lnTo>
                  <a:close/>
                </a:path>
                <a:path w="5817870" h="1579245">
                  <a:moveTo>
                    <a:pt x="4762639" y="1482445"/>
                  </a:moveTo>
                  <a:lnTo>
                    <a:pt x="4694948" y="1482445"/>
                  </a:lnTo>
                  <a:lnTo>
                    <a:pt x="4694948" y="1579219"/>
                  </a:lnTo>
                  <a:lnTo>
                    <a:pt x="4762639" y="1579219"/>
                  </a:lnTo>
                  <a:lnTo>
                    <a:pt x="4762639" y="1482445"/>
                  </a:lnTo>
                  <a:close/>
                </a:path>
                <a:path w="5817870" h="1579245">
                  <a:moveTo>
                    <a:pt x="4879848" y="1485747"/>
                  </a:moveTo>
                  <a:lnTo>
                    <a:pt x="4812144" y="1485747"/>
                  </a:lnTo>
                  <a:lnTo>
                    <a:pt x="4812144" y="1579219"/>
                  </a:lnTo>
                  <a:lnTo>
                    <a:pt x="4879848" y="1579219"/>
                  </a:lnTo>
                  <a:lnTo>
                    <a:pt x="4879848" y="1485747"/>
                  </a:lnTo>
                  <a:close/>
                </a:path>
                <a:path w="5817870" h="1579245">
                  <a:moveTo>
                    <a:pt x="4997056" y="1487385"/>
                  </a:moveTo>
                  <a:lnTo>
                    <a:pt x="4929365" y="1487385"/>
                  </a:lnTo>
                  <a:lnTo>
                    <a:pt x="4929365" y="1579219"/>
                  </a:lnTo>
                  <a:lnTo>
                    <a:pt x="4997056" y="1579219"/>
                  </a:lnTo>
                  <a:lnTo>
                    <a:pt x="4997056" y="1487385"/>
                  </a:lnTo>
                  <a:close/>
                </a:path>
                <a:path w="5817870" h="1579245">
                  <a:moveTo>
                    <a:pt x="5114264" y="1490687"/>
                  </a:moveTo>
                  <a:lnTo>
                    <a:pt x="5046573" y="1490687"/>
                  </a:lnTo>
                  <a:lnTo>
                    <a:pt x="5046573" y="1579219"/>
                  </a:lnTo>
                  <a:lnTo>
                    <a:pt x="5114264" y="1579219"/>
                  </a:lnTo>
                  <a:lnTo>
                    <a:pt x="5114264" y="1490687"/>
                  </a:lnTo>
                  <a:close/>
                </a:path>
                <a:path w="5817870" h="1579245">
                  <a:moveTo>
                    <a:pt x="5231473" y="1492351"/>
                  </a:moveTo>
                  <a:lnTo>
                    <a:pt x="5163782" y="1492351"/>
                  </a:lnTo>
                  <a:lnTo>
                    <a:pt x="5163782" y="1579219"/>
                  </a:lnTo>
                  <a:lnTo>
                    <a:pt x="5231473" y="1579219"/>
                  </a:lnTo>
                  <a:lnTo>
                    <a:pt x="5231473" y="1492351"/>
                  </a:lnTo>
                  <a:close/>
                </a:path>
                <a:path w="5817870" h="1579245">
                  <a:moveTo>
                    <a:pt x="5348668" y="1492351"/>
                  </a:moveTo>
                  <a:lnTo>
                    <a:pt x="5281003" y="1492351"/>
                  </a:lnTo>
                  <a:lnTo>
                    <a:pt x="5281003" y="1579219"/>
                  </a:lnTo>
                  <a:lnTo>
                    <a:pt x="5348668" y="1579219"/>
                  </a:lnTo>
                  <a:lnTo>
                    <a:pt x="5348668" y="1492351"/>
                  </a:lnTo>
                  <a:close/>
                </a:path>
                <a:path w="5817870" h="1579245">
                  <a:moveTo>
                    <a:pt x="5465889" y="1495640"/>
                  </a:moveTo>
                  <a:lnTo>
                    <a:pt x="5399862" y="1495640"/>
                  </a:lnTo>
                  <a:lnTo>
                    <a:pt x="5399862" y="1579219"/>
                  </a:lnTo>
                  <a:lnTo>
                    <a:pt x="5465889" y="1579219"/>
                  </a:lnTo>
                  <a:lnTo>
                    <a:pt x="5465889" y="1495640"/>
                  </a:lnTo>
                  <a:close/>
                </a:path>
                <a:path w="5817870" h="1579245">
                  <a:moveTo>
                    <a:pt x="5583072" y="1503908"/>
                  </a:moveTo>
                  <a:lnTo>
                    <a:pt x="5517058" y="1503908"/>
                  </a:lnTo>
                  <a:lnTo>
                    <a:pt x="5517058" y="1579219"/>
                  </a:lnTo>
                  <a:lnTo>
                    <a:pt x="5583072" y="1579219"/>
                  </a:lnTo>
                  <a:lnTo>
                    <a:pt x="5583072" y="1503908"/>
                  </a:lnTo>
                  <a:close/>
                </a:path>
                <a:path w="5817870" h="1579245">
                  <a:moveTo>
                    <a:pt x="5700293" y="1505546"/>
                  </a:moveTo>
                  <a:lnTo>
                    <a:pt x="5634279" y="1505546"/>
                  </a:lnTo>
                  <a:lnTo>
                    <a:pt x="5634279" y="1579219"/>
                  </a:lnTo>
                  <a:lnTo>
                    <a:pt x="5700293" y="1579219"/>
                  </a:lnTo>
                  <a:lnTo>
                    <a:pt x="5700293" y="1505546"/>
                  </a:lnTo>
                  <a:close/>
                </a:path>
                <a:path w="5817870" h="1579245">
                  <a:moveTo>
                    <a:pt x="5817501" y="1505546"/>
                  </a:moveTo>
                  <a:lnTo>
                    <a:pt x="5751474" y="1505546"/>
                  </a:lnTo>
                  <a:lnTo>
                    <a:pt x="5751474" y="1579219"/>
                  </a:lnTo>
                  <a:lnTo>
                    <a:pt x="5817501" y="1579219"/>
                  </a:lnTo>
                  <a:lnTo>
                    <a:pt x="5817501" y="1505546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782100" y="1245758"/>
              <a:ext cx="5817870" cy="1579245"/>
            </a:xfrm>
            <a:custGeom>
              <a:avLst/>
              <a:gdLst/>
              <a:ahLst/>
              <a:cxnLst/>
              <a:rect l="l" t="t" r="r" b="b"/>
              <a:pathLst>
                <a:path w="5817870" h="1579245">
                  <a:moveTo>
                    <a:pt x="0" y="0"/>
                  </a:moveTo>
                  <a:lnTo>
                    <a:pt x="67678" y="0"/>
                  </a:lnTo>
                  <a:lnTo>
                    <a:pt x="67678" y="1579219"/>
                  </a:lnTo>
                  <a:lnTo>
                    <a:pt x="0" y="1579219"/>
                  </a:lnTo>
                  <a:lnTo>
                    <a:pt x="0" y="0"/>
                  </a:lnTo>
                  <a:close/>
                </a:path>
                <a:path w="5817870" h="1579245">
                  <a:moveTo>
                    <a:pt x="118859" y="917854"/>
                  </a:moveTo>
                  <a:lnTo>
                    <a:pt x="184886" y="917854"/>
                  </a:lnTo>
                  <a:lnTo>
                    <a:pt x="184886" y="1579219"/>
                  </a:lnTo>
                  <a:lnTo>
                    <a:pt x="118859" y="1579219"/>
                  </a:lnTo>
                  <a:lnTo>
                    <a:pt x="118859" y="917854"/>
                  </a:lnTo>
                  <a:close/>
                </a:path>
                <a:path w="5817870" h="1579245">
                  <a:moveTo>
                    <a:pt x="236067" y="972337"/>
                  </a:moveTo>
                  <a:lnTo>
                    <a:pt x="302107" y="972337"/>
                  </a:lnTo>
                  <a:lnTo>
                    <a:pt x="302107" y="1579219"/>
                  </a:lnTo>
                  <a:lnTo>
                    <a:pt x="236067" y="1579219"/>
                  </a:lnTo>
                  <a:lnTo>
                    <a:pt x="236067" y="972337"/>
                  </a:lnTo>
                  <a:close/>
                </a:path>
                <a:path w="5817870" h="1579245">
                  <a:moveTo>
                    <a:pt x="353275" y="1016914"/>
                  </a:moveTo>
                  <a:lnTo>
                    <a:pt x="419315" y="1016914"/>
                  </a:lnTo>
                  <a:lnTo>
                    <a:pt x="419315" y="1579219"/>
                  </a:lnTo>
                  <a:lnTo>
                    <a:pt x="353275" y="1579219"/>
                  </a:lnTo>
                  <a:lnTo>
                    <a:pt x="353275" y="1016914"/>
                  </a:lnTo>
                  <a:close/>
                </a:path>
                <a:path w="5817870" h="1579245">
                  <a:moveTo>
                    <a:pt x="470484" y="1036713"/>
                  </a:moveTo>
                  <a:lnTo>
                    <a:pt x="536524" y="1036713"/>
                  </a:lnTo>
                  <a:lnTo>
                    <a:pt x="536524" y="1579219"/>
                  </a:lnTo>
                  <a:lnTo>
                    <a:pt x="470484" y="1579219"/>
                  </a:lnTo>
                  <a:lnTo>
                    <a:pt x="470484" y="1036713"/>
                  </a:lnTo>
                  <a:close/>
                </a:path>
                <a:path w="5817870" h="1579245">
                  <a:moveTo>
                    <a:pt x="587692" y="1063129"/>
                  </a:moveTo>
                  <a:lnTo>
                    <a:pt x="655383" y="1063129"/>
                  </a:lnTo>
                  <a:lnTo>
                    <a:pt x="655383" y="1579219"/>
                  </a:lnTo>
                  <a:lnTo>
                    <a:pt x="587692" y="1579219"/>
                  </a:lnTo>
                  <a:lnTo>
                    <a:pt x="587692" y="1063129"/>
                  </a:lnTo>
                  <a:close/>
                </a:path>
                <a:path w="5817870" h="1579245">
                  <a:moveTo>
                    <a:pt x="704900" y="1068082"/>
                  </a:moveTo>
                  <a:lnTo>
                    <a:pt x="772591" y="1068082"/>
                  </a:lnTo>
                  <a:lnTo>
                    <a:pt x="772591" y="1579219"/>
                  </a:lnTo>
                  <a:lnTo>
                    <a:pt x="704900" y="1579219"/>
                  </a:lnTo>
                  <a:lnTo>
                    <a:pt x="704900" y="1068082"/>
                  </a:lnTo>
                  <a:close/>
                </a:path>
                <a:path w="5817870" h="1579245">
                  <a:moveTo>
                    <a:pt x="822109" y="1096149"/>
                  </a:moveTo>
                  <a:lnTo>
                    <a:pt x="889800" y="1096149"/>
                  </a:lnTo>
                  <a:lnTo>
                    <a:pt x="889800" y="1579219"/>
                  </a:lnTo>
                  <a:lnTo>
                    <a:pt x="822109" y="1579219"/>
                  </a:lnTo>
                  <a:lnTo>
                    <a:pt x="822109" y="1096149"/>
                  </a:lnTo>
                  <a:close/>
                </a:path>
                <a:path w="5817870" h="1579245">
                  <a:moveTo>
                    <a:pt x="939317" y="1147330"/>
                  </a:moveTo>
                  <a:lnTo>
                    <a:pt x="1007008" y="1147330"/>
                  </a:lnTo>
                  <a:lnTo>
                    <a:pt x="1007008" y="1579219"/>
                  </a:lnTo>
                  <a:lnTo>
                    <a:pt x="939317" y="1579219"/>
                  </a:lnTo>
                  <a:lnTo>
                    <a:pt x="939317" y="1147330"/>
                  </a:lnTo>
                  <a:close/>
                </a:path>
                <a:path w="5817870" h="1579245">
                  <a:moveTo>
                    <a:pt x="1056525" y="1147330"/>
                  </a:moveTo>
                  <a:lnTo>
                    <a:pt x="1124216" y="1147330"/>
                  </a:lnTo>
                  <a:lnTo>
                    <a:pt x="1124216" y="1579219"/>
                  </a:lnTo>
                  <a:lnTo>
                    <a:pt x="1056525" y="1579219"/>
                  </a:lnTo>
                  <a:lnTo>
                    <a:pt x="1056525" y="1147330"/>
                  </a:lnTo>
                  <a:close/>
                </a:path>
                <a:path w="5817870" h="1579245">
                  <a:moveTo>
                    <a:pt x="1173734" y="1262888"/>
                  </a:moveTo>
                  <a:lnTo>
                    <a:pt x="1241425" y="1262888"/>
                  </a:lnTo>
                  <a:lnTo>
                    <a:pt x="1241425" y="1579219"/>
                  </a:lnTo>
                  <a:lnTo>
                    <a:pt x="1173734" y="1579219"/>
                  </a:lnTo>
                  <a:lnTo>
                    <a:pt x="1173734" y="1262888"/>
                  </a:lnTo>
                  <a:close/>
                </a:path>
                <a:path w="5817870" h="1579245">
                  <a:moveTo>
                    <a:pt x="1290942" y="1284338"/>
                  </a:moveTo>
                  <a:lnTo>
                    <a:pt x="1358633" y="1284338"/>
                  </a:lnTo>
                  <a:lnTo>
                    <a:pt x="1358633" y="1579219"/>
                  </a:lnTo>
                  <a:lnTo>
                    <a:pt x="1290942" y="1579219"/>
                  </a:lnTo>
                  <a:lnTo>
                    <a:pt x="1290942" y="1284338"/>
                  </a:lnTo>
                  <a:close/>
                </a:path>
                <a:path w="5817870" h="1579245">
                  <a:moveTo>
                    <a:pt x="1409801" y="1300848"/>
                  </a:moveTo>
                  <a:lnTo>
                    <a:pt x="1475841" y="1300848"/>
                  </a:lnTo>
                  <a:lnTo>
                    <a:pt x="1475841" y="1579219"/>
                  </a:lnTo>
                  <a:lnTo>
                    <a:pt x="1409801" y="1579219"/>
                  </a:lnTo>
                  <a:lnTo>
                    <a:pt x="1409801" y="1300848"/>
                  </a:lnTo>
                  <a:close/>
                </a:path>
                <a:path w="5817870" h="1579245">
                  <a:moveTo>
                    <a:pt x="1527009" y="1300848"/>
                  </a:moveTo>
                  <a:lnTo>
                    <a:pt x="1593049" y="1300848"/>
                  </a:lnTo>
                  <a:lnTo>
                    <a:pt x="1593049" y="1579219"/>
                  </a:lnTo>
                  <a:lnTo>
                    <a:pt x="1527009" y="1579219"/>
                  </a:lnTo>
                  <a:lnTo>
                    <a:pt x="1527009" y="1300848"/>
                  </a:lnTo>
                  <a:close/>
                </a:path>
                <a:path w="5817870" h="1579245">
                  <a:moveTo>
                    <a:pt x="1644218" y="1304150"/>
                  </a:moveTo>
                  <a:lnTo>
                    <a:pt x="1710258" y="1304150"/>
                  </a:lnTo>
                  <a:lnTo>
                    <a:pt x="1710258" y="1579219"/>
                  </a:lnTo>
                  <a:lnTo>
                    <a:pt x="1644218" y="1579219"/>
                  </a:lnTo>
                  <a:lnTo>
                    <a:pt x="1644218" y="1304150"/>
                  </a:lnTo>
                  <a:close/>
                </a:path>
                <a:path w="5817870" h="1579245">
                  <a:moveTo>
                    <a:pt x="1761439" y="1328915"/>
                  </a:moveTo>
                  <a:lnTo>
                    <a:pt x="1827466" y="1328915"/>
                  </a:lnTo>
                  <a:lnTo>
                    <a:pt x="1827466" y="1579219"/>
                  </a:lnTo>
                  <a:lnTo>
                    <a:pt x="1761439" y="1579219"/>
                  </a:lnTo>
                  <a:lnTo>
                    <a:pt x="1761439" y="1328915"/>
                  </a:lnTo>
                  <a:close/>
                </a:path>
                <a:path w="5817870" h="1579245">
                  <a:moveTo>
                    <a:pt x="1878647" y="1335519"/>
                  </a:moveTo>
                  <a:lnTo>
                    <a:pt x="1944674" y="1335519"/>
                  </a:lnTo>
                  <a:lnTo>
                    <a:pt x="1944674" y="1579219"/>
                  </a:lnTo>
                  <a:lnTo>
                    <a:pt x="1878647" y="1579219"/>
                  </a:lnTo>
                  <a:lnTo>
                    <a:pt x="1878647" y="1335519"/>
                  </a:lnTo>
                  <a:close/>
                </a:path>
                <a:path w="5817870" h="1579245">
                  <a:moveTo>
                    <a:pt x="1995855" y="1363586"/>
                  </a:moveTo>
                  <a:lnTo>
                    <a:pt x="2063534" y="1363586"/>
                  </a:lnTo>
                  <a:lnTo>
                    <a:pt x="2063534" y="1579219"/>
                  </a:lnTo>
                  <a:lnTo>
                    <a:pt x="1995855" y="1579219"/>
                  </a:lnTo>
                  <a:lnTo>
                    <a:pt x="1995855" y="1363586"/>
                  </a:lnTo>
                  <a:close/>
                </a:path>
                <a:path w="5817870" h="1579245">
                  <a:moveTo>
                    <a:pt x="2113064" y="1368539"/>
                  </a:moveTo>
                  <a:lnTo>
                    <a:pt x="2180742" y="1368539"/>
                  </a:lnTo>
                  <a:lnTo>
                    <a:pt x="2180742" y="1579219"/>
                  </a:lnTo>
                  <a:lnTo>
                    <a:pt x="2113064" y="1579219"/>
                  </a:lnTo>
                  <a:lnTo>
                    <a:pt x="2113064" y="1368539"/>
                  </a:lnTo>
                  <a:close/>
                </a:path>
                <a:path w="5817870" h="1579245">
                  <a:moveTo>
                    <a:pt x="2230272" y="1391653"/>
                  </a:moveTo>
                  <a:lnTo>
                    <a:pt x="2297950" y="1391653"/>
                  </a:lnTo>
                  <a:lnTo>
                    <a:pt x="2297950" y="1579219"/>
                  </a:lnTo>
                  <a:lnTo>
                    <a:pt x="2230272" y="1579219"/>
                  </a:lnTo>
                  <a:lnTo>
                    <a:pt x="2230272" y="1391653"/>
                  </a:lnTo>
                  <a:close/>
                </a:path>
                <a:path w="5817870" h="1579245">
                  <a:moveTo>
                    <a:pt x="2347480" y="1393304"/>
                  </a:moveTo>
                  <a:lnTo>
                    <a:pt x="2415159" y="1393304"/>
                  </a:lnTo>
                  <a:lnTo>
                    <a:pt x="2415159" y="1579219"/>
                  </a:lnTo>
                  <a:lnTo>
                    <a:pt x="2347480" y="1579219"/>
                  </a:lnTo>
                  <a:lnTo>
                    <a:pt x="2347480" y="1393304"/>
                  </a:lnTo>
                  <a:close/>
                </a:path>
                <a:path w="5817870" h="1579245">
                  <a:moveTo>
                    <a:pt x="2464689" y="1406499"/>
                  </a:moveTo>
                  <a:lnTo>
                    <a:pt x="2532367" y="1406499"/>
                  </a:lnTo>
                  <a:lnTo>
                    <a:pt x="2532367" y="1579219"/>
                  </a:lnTo>
                  <a:lnTo>
                    <a:pt x="2464689" y="1579219"/>
                  </a:lnTo>
                  <a:lnTo>
                    <a:pt x="2464689" y="1406499"/>
                  </a:lnTo>
                  <a:close/>
                </a:path>
                <a:path w="5817870" h="1579245">
                  <a:moveTo>
                    <a:pt x="2581897" y="1413103"/>
                  </a:moveTo>
                  <a:lnTo>
                    <a:pt x="2649575" y="1413103"/>
                  </a:lnTo>
                  <a:lnTo>
                    <a:pt x="2649575" y="1579219"/>
                  </a:lnTo>
                  <a:lnTo>
                    <a:pt x="2581897" y="1579219"/>
                  </a:lnTo>
                  <a:lnTo>
                    <a:pt x="2581897" y="1413103"/>
                  </a:lnTo>
                  <a:close/>
                </a:path>
                <a:path w="5817870" h="1579245">
                  <a:moveTo>
                    <a:pt x="2699105" y="1418056"/>
                  </a:moveTo>
                  <a:lnTo>
                    <a:pt x="2766783" y="1418056"/>
                  </a:lnTo>
                  <a:lnTo>
                    <a:pt x="2766783" y="1579219"/>
                  </a:lnTo>
                  <a:lnTo>
                    <a:pt x="2699105" y="1579219"/>
                  </a:lnTo>
                  <a:lnTo>
                    <a:pt x="2699105" y="1418056"/>
                  </a:lnTo>
                  <a:close/>
                </a:path>
                <a:path w="5817870" h="1579245">
                  <a:moveTo>
                    <a:pt x="2817964" y="1419707"/>
                  </a:moveTo>
                  <a:lnTo>
                    <a:pt x="2883992" y="1419707"/>
                  </a:lnTo>
                  <a:lnTo>
                    <a:pt x="2883992" y="1579219"/>
                  </a:lnTo>
                  <a:lnTo>
                    <a:pt x="2817964" y="1579219"/>
                  </a:lnTo>
                  <a:lnTo>
                    <a:pt x="2817964" y="1419707"/>
                  </a:lnTo>
                  <a:close/>
                </a:path>
                <a:path w="5817870" h="1579245">
                  <a:moveTo>
                    <a:pt x="2935173" y="1421358"/>
                  </a:moveTo>
                  <a:lnTo>
                    <a:pt x="3001200" y="1421358"/>
                  </a:lnTo>
                  <a:lnTo>
                    <a:pt x="3001200" y="1579219"/>
                  </a:lnTo>
                  <a:lnTo>
                    <a:pt x="2935173" y="1579219"/>
                  </a:lnTo>
                  <a:lnTo>
                    <a:pt x="2935173" y="1421358"/>
                  </a:lnTo>
                  <a:close/>
                </a:path>
                <a:path w="5817870" h="1579245">
                  <a:moveTo>
                    <a:pt x="3052381" y="1424660"/>
                  </a:moveTo>
                  <a:lnTo>
                    <a:pt x="3118408" y="1424660"/>
                  </a:lnTo>
                  <a:lnTo>
                    <a:pt x="3118408" y="1579219"/>
                  </a:lnTo>
                  <a:lnTo>
                    <a:pt x="3052381" y="1579219"/>
                  </a:lnTo>
                  <a:lnTo>
                    <a:pt x="3052381" y="1424660"/>
                  </a:lnTo>
                  <a:close/>
                </a:path>
                <a:path w="5817870" h="1579245">
                  <a:moveTo>
                    <a:pt x="3169589" y="1429613"/>
                  </a:moveTo>
                  <a:lnTo>
                    <a:pt x="3235617" y="1429613"/>
                  </a:lnTo>
                  <a:lnTo>
                    <a:pt x="3235617" y="1579219"/>
                  </a:lnTo>
                  <a:lnTo>
                    <a:pt x="3169589" y="1579219"/>
                  </a:lnTo>
                  <a:lnTo>
                    <a:pt x="3169589" y="1429613"/>
                  </a:lnTo>
                  <a:close/>
                </a:path>
                <a:path w="5817870" h="1579245">
                  <a:moveTo>
                    <a:pt x="3286798" y="1434566"/>
                  </a:moveTo>
                  <a:lnTo>
                    <a:pt x="3354476" y="1434566"/>
                  </a:lnTo>
                  <a:lnTo>
                    <a:pt x="3354476" y="1579219"/>
                  </a:lnTo>
                  <a:lnTo>
                    <a:pt x="3286798" y="1579219"/>
                  </a:lnTo>
                  <a:lnTo>
                    <a:pt x="3286798" y="1434566"/>
                  </a:lnTo>
                  <a:close/>
                </a:path>
                <a:path w="5817870" h="1579245">
                  <a:moveTo>
                    <a:pt x="3404006" y="1442821"/>
                  </a:moveTo>
                  <a:lnTo>
                    <a:pt x="3471684" y="1442821"/>
                  </a:lnTo>
                  <a:lnTo>
                    <a:pt x="3471684" y="1579219"/>
                  </a:lnTo>
                  <a:lnTo>
                    <a:pt x="3404006" y="1579219"/>
                  </a:lnTo>
                  <a:lnTo>
                    <a:pt x="3404006" y="1442821"/>
                  </a:lnTo>
                  <a:close/>
                </a:path>
                <a:path w="5817870" h="1579245">
                  <a:moveTo>
                    <a:pt x="3521214" y="1451076"/>
                  </a:moveTo>
                  <a:lnTo>
                    <a:pt x="3588892" y="1451076"/>
                  </a:lnTo>
                  <a:lnTo>
                    <a:pt x="3588892" y="1579219"/>
                  </a:lnTo>
                  <a:lnTo>
                    <a:pt x="3521214" y="1579219"/>
                  </a:lnTo>
                  <a:lnTo>
                    <a:pt x="3521214" y="1451076"/>
                  </a:lnTo>
                  <a:close/>
                </a:path>
                <a:path w="5817870" h="1579245">
                  <a:moveTo>
                    <a:pt x="3638423" y="1462633"/>
                  </a:moveTo>
                  <a:lnTo>
                    <a:pt x="3706114" y="1462633"/>
                  </a:lnTo>
                  <a:lnTo>
                    <a:pt x="3706114" y="1579219"/>
                  </a:lnTo>
                  <a:lnTo>
                    <a:pt x="3638423" y="1579219"/>
                  </a:lnTo>
                  <a:lnTo>
                    <a:pt x="3638423" y="1462633"/>
                  </a:lnTo>
                  <a:close/>
                </a:path>
                <a:path w="5817870" h="1579245">
                  <a:moveTo>
                    <a:pt x="3755631" y="1469237"/>
                  </a:moveTo>
                  <a:lnTo>
                    <a:pt x="3823322" y="1469237"/>
                  </a:lnTo>
                  <a:lnTo>
                    <a:pt x="3823322" y="1579219"/>
                  </a:lnTo>
                  <a:lnTo>
                    <a:pt x="3755631" y="1579219"/>
                  </a:lnTo>
                  <a:lnTo>
                    <a:pt x="3755631" y="1469237"/>
                  </a:lnTo>
                  <a:close/>
                </a:path>
                <a:path w="5817870" h="1579245">
                  <a:moveTo>
                    <a:pt x="3872839" y="1469237"/>
                  </a:moveTo>
                  <a:lnTo>
                    <a:pt x="3940530" y="1469237"/>
                  </a:lnTo>
                  <a:lnTo>
                    <a:pt x="3940530" y="1579219"/>
                  </a:lnTo>
                  <a:lnTo>
                    <a:pt x="3872839" y="1579219"/>
                  </a:lnTo>
                  <a:lnTo>
                    <a:pt x="3872839" y="1469237"/>
                  </a:lnTo>
                  <a:close/>
                </a:path>
                <a:path w="5817870" h="1579245">
                  <a:moveTo>
                    <a:pt x="3990047" y="1474190"/>
                  </a:moveTo>
                  <a:lnTo>
                    <a:pt x="4057738" y="1474190"/>
                  </a:lnTo>
                  <a:lnTo>
                    <a:pt x="4057738" y="1579219"/>
                  </a:lnTo>
                  <a:lnTo>
                    <a:pt x="3990047" y="1579219"/>
                  </a:lnTo>
                  <a:lnTo>
                    <a:pt x="3990047" y="1474190"/>
                  </a:lnTo>
                  <a:close/>
                </a:path>
                <a:path w="5817870" h="1579245">
                  <a:moveTo>
                    <a:pt x="4108907" y="1475841"/>
                  </a:moveTo>
                  <a:lnTo>
                    <a:pt x="4174947" y="1475841"/>
                  </a:lnTo>
                  <a:lnTo>
                    <a:pt x="4174947" y="1579219"/>
                  </a:lnTo>
                  <a:lnTo>
                    <a:pt x="4108907" y="1579219"/>
                  </a:lnTo>
                  <a:lnTo>
                    <a:pt x="4108907" y="1475841"/>
                  </a:lnTo>
                  <a:close/>
                </a:path>
                <a:path w="5817870" h="1579245">
                  <a:moveTo>
                    <a:pt x="4226115" y="1479143"/>
                  </a:moveTo>
                  <a:lnTo>
                    <a:pt x="4292155" y="1479143"/>
                  </a:lnTo>
                  <a:lnTo>
                    <a:pt x="4292155" y="1579219"/>
                  </a:lnTo>
                  <a:lnTo>
                    <a:pt x="4226115" y="1579219"/>
                  </a:lnTo>
                  <a:lnTo>
                    <a:pt x="4226115" y="1479143"/>
                  </a:lnTo>
                  <a:close/>
                </a:path>
                <a:path w="5817870" h="1579245">
                  <a:moveTo>
                    <a:pt x="4343323" y="1480794"/>
                  </a:moveTo>
                  <a:lnTo>
                    <a:pt x="4409363" y="1480794"/>
                  </a:lnTo>
                  <a:lnTo>
                    <a:pt x="4409363" y="1579219"/>
                  </a:lnTo>
                  <a:lnTo>
                    <a:pt x="4343323" y="1579219"/>
                  </a:lnTo>
                  <a:lnTo>
                    <a:pt x="4343323" y="1480794"/>
                  </a:lnTo>
                  <a:close/>
                </a:path>
                <a:path w="5817870" h="1579245">
                  <a:moveTo>
                    <a:pt x="4460532" y="1480794"/>
                  </a:moveTo>
                  <a:lnTo>
                    <a:pt x="4526572" y="1480794"/>
                  </a:lnTo>
                  <a:lnTo>
                    <a:pt x="4526572" y="1579219"/>
                  </a:lnTo>
                  <a:lnTo>
                    <a:pt x="4460532" y="1579219"/>
                  </a:lnTo>
                  <a:lnTo>
                    <a:pt x="4460532" y="1480794"/>
                  </a:lnTo>
                  <a:close/>
                </a:path>
                <a:path w="5817870" h="1579245">
                  <a:moveTo>
                    <a:pt x="4577740" y="1482445"/>
                  </a:moveTo>
                  <a:lnTo>
                    <a:pt x="4645431" y="1482445"/>
                  </a:lnTo>
                  <a:lnTo>
                    <a:pt x="4645431" y="1579219"/>
                  </a:lnTo>
                  <a:lnTo>
                    <a:pt x="4577740" y="1579219"/>
                  </a:lnTo>
                  <a:lnTo>
                    <a:pt x="4577740" y="1482445"/>
                  </a:lnTo>
                  <a:close/>
                </a:path>
                <a:path w="5817870" h="1579245">
                  <a:moveTo>
                    <a:pt x="4694948" y="1482445"/>
                  </a:moveTo>
                  <a:lnTo>
                    <a:pt x="4762639" y="1482445"/>
                  </a:lnTo>
                  <a:lnTo>
                    <a:pt x="4762639" y="1579219"/>
                  </a:lnTo>
                  <a:lnTo>
                    <a:pt x="4694948" y="1579219"/>
                  </a:lnTo>
                  <a:lnTo>
                    <a:pt x="4694948" y="1482445"/>
                  </a:lnTo>
                  <a:close/>
                </a:path>
                <a:path w="5817870" h="1579245">
                  <a:moveTo>
                    <a:pt x="4812157" y="1485747"/>
                  </a:moveTo>
                  <a:lnTo>
                    <a:pt x="4879848" y="1485747"/>
                  </a:lnTo>
                  <a:lnTo>
                    <a:pt x="4879848" y="1579219"/>
                  </a:lnTo>
                  <a:lnTo>
                    <a:pt x="4812157" y="1579219"/>
                  </a:lnTo>
                  <a:lnTo>
                    <a:pt x="4812157" y="1485747"/>
                  </a:lnTo>
                  <a:close/>
                </a:path>
                <a:path w="5817870" h="1579245">
                  <a:moveTo>
                    <a:pt x="4929365" y="1487398"/>
                  </a:moveTo>
                  <a:lnTo>
                    <a:pt x="4997056" y="1487398"/>
                  </a:lnTo>
                  <a:lnTo>
                    <a:pt x="4997056" y="1579219"/>
                  </a:lnTo>
                  <a:lnTo>
                    <a:pt x="4929365" y="1579219"/>
                  </a:lnTo>
                  <a:lnTo>
                    <a:pt x="4929365" y="1487398"/>
                  </a:lnTo>
                  <a:close/>
                </a:path>
                <a:path w="5817870" h="1579245">
                  <a:moveTo>
                    <a:pt x="5046573" y="1490700"/>
                  </a:moveTo>
                  <a:lnTo>
                    <a:pt x="5114264" y="1490700"/>
                  </a:lnTo>
                  <a:lnTo>
                    <a:pt x="5114264" y="1579219"/>
                  </a:lnTo>
                  <a:lnTo>
                    <a:pt x="5046573" y="1579219"/>
                  </a:lnTo>
                  <a:lnTo>
                    <a:pt x="5046573" y="1490700"/>
                  </a:lnTo>
                  <a:close/>
                </a:path>
                <a:path w="5817870" h="1579245">
                  <a:moveTo>
                    <a:pt x="5163781" y="1492351"/>
                  </a:moveTo>
                  <a:lnTo>
                    <a:pt x="5231472" y="1492351"/>
                  </a:lnTo>
                  <a:lnTo>
                    <a:pt x="5231472" y="1579219"/>
                  </a:lnTo>
                  <a:lnTo>
                    <a:pt x="5163781" y="1579219"/>
                  </a:lnTo>
                  <a:lnTo>
                    <a:pt x="5163781" y="1492351"/>
                  </a:lnTo>
                  <a:close/>
                </a:path>
                <a:path w="5817870" h="1579245">
                  <a:moveTo>
                    <a:pt x="5281002" y="1492351"/>
                  </a:moveTo>
                  <a:lnTo>
                    <a:pt x="5348681" y="1492351"/>
                  </a:lnTo>
                  <a:lnTo>
                    <a:pt x="5348681" y="1579219"/>
                  </a:lnTo>
                  <a:lnTo>
                    <a:pt x="5281002" y="1579219"/>
                  </a:lnTo>
                  <a:lnTo>
                    <a:pt x="5281002" y="1492351"/>
                  </a:lnTo>
                  <a:close/>
                </a:path>
                <a:path w="5817870" h="1579245">
                  <a:moveTo>
                    <a:pt x="5399862" y="1495653"/>
                  </a:moveTo>
                  <a:lnTo>
                    <a:pt x="5465889" y="1495653"/>
                  </a:lnTo>
                  <a:lnTo>
                    <a:pt x="5465889" y="1579219"/>
                  </a:lnTo>
                  <a:lnTo>
                    <a:pt x="5399862" y="1579219"/>
                  </a:lnTo>
                  <a:lnTo>
                    <a:pt x="5399862" y="1495653"/>
                  </a:lnTo>
                  <a:close/>
                </a:path>
                <a:path w="5817870" h="1579245">
                  <a:moveTo>
                    <a:pt x="5517070" y="1503908"/>
                  </a:moveTo>
                  <a:lnTo>
                    <a:pt x="5583097" y="1503908"/>
                  </a:lnTo>
                  <a:lnTo>
                    <a:pt x="5583097" y="1579219"/>
                  </a:lnTo>
                  <a:lnTo>
                    <a:pt x="5517070" y="1579219"/>
                  </a:lnTo>
                  <a:lnTo>
                    <a:pt x="5517070" y="1503908"/>
                  </a:lnTo>
                  <a:close/>
                </a:path>
                <a:path w="5817870" h="1579245">
                  <a:moveTo>
                    <a:pt x="5634278" y="1505559"/>
                  </a:moveTo>
                  <a:lnTo>
                    <a:pt x="5700306" y="1505559"/>
                  </a:lnTo>
                  <a:lnTo>
                    <a:pt x="5700306" y="1579219"/>
                  </a:lnTo>
                  <a:lnTo>
                    <a:pt x="5634278" y="1579219"/>
                  </a:lnTo>
                  <a:lnTo>
                    <a:pt x="5634278" y="1505559"/>
                  </a:lnTo>
                  <a:close/>
                </a:path>
                <a:path w="5817870" h="1579245">
                  <a:moveTo>
                    <a:pt x="5751487" y="1505559"/>
                  </a:moveTo>
                  <a:lnTo>
                    <a:pt x="5817514" y="1505559"/>
                  </a:lnTo>
                  <a:lnTo>
                    <a:pt x="5817514" y="1579219"/>
                  </a:lnTo>
                  <a:lnTo>
                    <a:pt x="5751487" y="1579219"/>
                  </a:lnTo>
                  <a:lnTo>
                    <a:pt x="5751487" y="1505559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1757667" y="1056377"/>
              <a:ext cx="5868035" cy="1769110"/>
            </a:xfrm>
            <a:custGeom>
              <a:avLst/>
              <a:gdLst/>
              <a:ahLst/>
              <a:cxnLst/>
              <a:rect l="l" t="t" r="r" b="b"/>
              <a:pathLst>
                <a:path w="5868034" h="1769110">
                  <a:moveTo>
                    <a:pt x="0" y="1768602"/>
                  </a:moveTo>
                  <a:lnTo>
                    <a:pt x="0" y="0"/>
                  </a:lnTo>
                </a:path>
                <a:path w="5868034" h="1769110">
                  <a:moveTo>
                    <a:pt x="0" y="1768602"/>
                  </a:moveTo>
                  <a:lnTo>
                    <a:pt x="5867844" y="1768602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758598" y="1263966"/>
            <a:ext cx="135088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1785</a:t>
            </a:r>
            <a:endParaRPr sz="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1106" y="2180700"/>
            <a:ext cx="221976" cy="11911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lnSpc>
                <a:spcPts val="449"/>
              </a:lnSpc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747</a:t>
            </a:r>
            <a:endParaRPr sz="400">
              <a:latin typeface="Arial"/>
              <a:cs typeface="Arial"/>
            </a:endParaRPr>
          </a:p>
          <a:p>
            <a:pPr marL="116699">
              <a:lnSpc>
                <a:spcPts val="449"/>
              </a:lnSpc>
            </a:pPr>
            <a:r>
              <a:rPr sz="400" spc="10" dirty="0">
                <a:latin typeface="Arial"/>
                <a:cs typeface="Arial"/>
              </a:rPr>
              <a:t>687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00197" y="2329091"/>
            <a:ext cx="5073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55555" dirty="0">
                <a:latin typeface="Arial"/>
                <a:cs typeface="Arial"/>
              </a:rPr>
              <a:t>636</a:t>
            </a:r>
            <a:r>
              <a:rPr sz="599" spc="89" baseline="55555" dirty="0">
                <a:latin typeface="Arial"/>
                <a:cs typeface="Arial"/>
              </a:rPr>
              <a:t> </a:t>
            </a:r>
            <a:r>
              <a:rPr sz="599" spc="22" baseline="34722" dirty="0">
                <a:latin typeface="Arial"/>
                <a:cs typeface="Arial"/>
              </a:rPr>
              <a:t>613</a:t>
            </a:r>
            <a:r>
              <a:rPr sz="599" spc="89" baseline="34722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584</a:t>
            </a:r>
            <a:r>
              <a:rPr sz="599" spc="97" baseline="6944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578</a:t>
            </a:r>
            <a:endParaRPr sz="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94485" y="2357122"/>
            <a:ext cx="10464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546</a:t>
            </a:r>
            <a:endParaRPr sz="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11715" y="2408234"/>
            <a:ext cx="22197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5" dirty="0">
                <a:latin typeface="Arial"/>
                <a:cs typeface="Arial"/>
              </a:rPr>
              <a:t>489</a:t>
            </a:r>
            <a:r>
              <a:rPr sz="400" spc="30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488</a:t>
            </a:r>
            <a:endParaRPr sz="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20805" y="2564871"/>
            <a:ext cx="624070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41666" dirty="0">
                <a:latin typeface="Arial"/>
                <a:cs typeface="Arial"/>
              </a:rPr>
              <a:t>357</a:t>
            </a:r>
            <a:r>
              <a:rPr sz="599" spc="97" baseline="41666" dirty="0">
                <a:latin typeface="Arial"/>
                <a:cs typeface="Arial"/>
              </a:rPr>
              <a:t> </a:t>
            </a:r>
            <a:r>
              <a:rPr sz="599" spc="22" baseline="20833" dirty="0">
                <a:latin typeface="Arial"/>
                <a:cs typeface="Arial"/>
              </a:rPr>
              <a:t>333</a:t>
            </a:r>
            <a:r>
              <a:rPr sz="599" spc="97" baseline="20833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315</a:t>
            </a:r>
            <a:r>
              <a:rPr sz="599" spc="104" baseline="6944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315</a:t>
            </a:r>
            <a:r>
              <a:rPr sz="599" spc="97" baseline="6944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311</a:t>
            </a:r>
            <a:endParaRPr sz="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06954" y="2576412"/>
            <a:ext cx="1914070" cy="185719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 marL="25370">
              <a:spcBef>
                <a:spcPts val="290"/>
              </a:spcBef>
            </a:pPr>
            <a:r>
              <a:rPr sz="599" spc="22" baseline="6944" dirty="0">
                <a:latin typeface="Arial"/>
                <a:cs typeface="Arial"/>
              </a:rPr>
              <a:t>283</a:t>
            </a:r>
            <a:r>
              <a:rPr sz="599" spc="89" baseline="6944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276</a:t>
            </a:r>
            <a:r>
              <a:rPr sz="400" spc="60" dirty="0">
                <a:latin typeface="Arial"/>
                <a:cs typeface="Arial"/>
              </a:rPr>
              <a:t> </a:t>
            </a:r>
            <a:r>
              <a:rPr sz="599" spc="22" baseline="-27777" dirty="0">
                <a:latin typeface="Arial"/>
                <a:cs typeface="Arial"/>
              </a:rPr>
              <a:t>244</a:t>
            </a:r>
            <a:r>
              <a:rPr sz="599" spc="97" baseline="-27777" dirty="0">
                <a:latin typeface="Arial"/>
                <a:cs typeface="Arial"/>
              </a:rPr>
              <a:t> </a:t>
            </a:r>
            <a:r>
              <a:rPr sz="599" spc="15" baseline="-34722" dirty="0">
                <a:latin typeface="Arial"/>
                <a:cs typeface="Arial"/>
              </a:rPr>
              <a:t>239</a:t>
            </a:r>
            <a:endParaRPr sz="599" baseline="-34722">
              <a:latin typeface="Arial"/>
              <a:cs typeface="Arial"/>
            </a:endParaRPr>
          </a:p>
          <a:p>
            <a:pPr marL="494071">
              <a:spcBef>
                <a:spcPts val="195"/>
              </a:spcBef>
            </a:pPr>
            <a:r>
              <a:rPr sz="599" spc="22" baseline="34722" dirty="0">
                <a:latin typeface="Arial"/>
                <a:cs typeface="Arial"/>
              </a:rPr>
              <a:t>212</a:t>
            </a:r>
            <a:r>
              <a:rPr sz="599" spc="112" baseline="34722" dirty="0">
                <a:latin typeface="Arial"/>
                <a:cs typeface="Arial"/>
              </a:rPr>
              <a:t> </a:t>
            </a:r>
            <a:r>
              <a:rPr sz="599" spc="22" baseline="27777" dirty="0">
                <a:latin typeface="Arial"/>
                <a:cs typeface="Arial"/>
              </a:rPr>
              <a:t>211</a:t>
            </a:r>
            <a:r>
              <a:rPr sz="599" spc="120" baseline="27777" dirty="0">
                <a:latin typeface="Arial"/>
                <a:cs typeface="Arial"/>
              </a:rPr>
              <a:t> </a:t>
            </a:r>
            <a:r>
              <a:rPr sz="599" spc="22" baseline="13888" dirty="0">
                <a:latin typeface="Arial"/>
                <a:cs typeface="Arial"/>
              </a:rPr>
              <a:t>196</a:t>
            </a:r>
            <a:r>
              <a:rPr sz="599" spc="120" baseline="13888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187</a:t>
            </a:r>
            <a:r>
              <a:rPr sz="599" spc="120" baseline="6944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183</a:t>
            </a:r>
            <a:r>
              <a:rPr sz="599" spc="112" baseline="6944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180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179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599" spc="22" baseline="-6944" dirty="0">
                <a:latin typeface="Arial"/>
                <a:cs typeface="Arial"/>
              </a:rPr>
              <a:t>175</a:t>
            </a:r>
            <a:r>
              <a:rPr sz="599" spc="120" baseline="-6944" dirty="0">
                <a:latin typeface="Arial"/>
                <a:cs typeface="Arial"/>
              </a:rPr>
              <a:t> </a:t>
            </a:r>
            <a:r>
              <a:rPr sz="599" spc="22" baseline="-6944" dirty="0">
                <a:latin typeface="Arial"/>
                <a:cs typeface="Arial"/>
              </a:rPr>
              <a:t>169</a:t>
            </a:r>
            <a:r>
              <a:rPr sz="599" spc="120" baseline="-6944" dirty="0">
                <a:latin typeface="Arial"/>
                <a:cs typeface="Arial"/>
              </a:rPr>
              <a:t> </a:t>
            </a:r>
            <a:r>
              <a:rPr sz="599" spc="22" baseline="-13888" dirty="0">
                <a:latin typeface="Arial"/>
                <a:cs typeface="Arial"/>
              </a:rPr>
              <a:t>163</a:t>
            </a:r>
            <a:r>
              <a:rPr sz="599" spc="112" baseline="-13888" dirty="0">
                <a:latin typeface="Arial"/>
                <a:cs typeface="Arial"/>
              </a:rPr>
              <a:t> </a:t>
            </a:r>
            <a:r>
              <a:rPr sz="599" spc="22" baseline="-20833" dirty="0">
                <a:latin typeface="Arial"/>
                <a:cs typeface="Arial"/>
              </a:rPr>
              <a:t>154</a:t>
            </a:r>
            <a:r>
              <a:rPr sz="599" spc="120" baseline="-20833" dirty="0">
                <a:latin typeface="Arial"/>
                <a:cs typeface="Arial"/>
              </a:rPr>
              <a:t> </a:t>
            </a:r>
            <a:r>
              <a:rPr sz="599" spc="15" baseline="-34722" dirty="0">
                <a:latin typeface="Arial"/>
                <a:cs typeface="Arial"/>
              </a:rPr>
              <a:t>144</a:t>
            </a:r>
            <a:endParaRPr sz="599" baseline="-34722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8000" y="2714912"/>
            <a:ext cx="2199468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5" dirty="0">
                <a:latin typeface="Arial"/>
                <a:cs typeface="Arial"/>
              </a:rPr>
              <a:t>131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125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124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119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116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113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111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111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110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110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105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104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100 </a:t>
            </a:r>
            <a:r>
              <a:rPr sz="400" spc="7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98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98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94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86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83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83</a:t>
            </a:r>
            <a:endParaRPr sz="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 rot="18960000">
            <a:off x="1544729" y="3204975"/>
            <a:ext cx="1015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er</a:t>
            </a:r>
            <a:endParaRPr sz="59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 rot="18960000">
            <a:off x="2326467" y="3480381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 rot="18960000">
            <a:off x="2706345" y="3444530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 rot="18960000">
            <a:off x="3037310" y="3481251"/>
            <a:ext cx="7945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t</a:t>
            </a:r>
            <a:endParaRPr sz="59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 rot="18960000">
            <a:off x="3190494" y="3324919"/>
            <a:ext cx="8566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v</a:t>
            </a:r>
            <a:endParaRPr sz="59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 rot="18960000">
            <a:off x="3644083" y="3444584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 rot="18960000">
            <a:off x="4106829" y="3456149"/>
            <a:ext cx="1015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er</a:t>
            </a:r>
            <a:endParaRPr sz="59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 rot="18960000">
            <a:off x="4225422" y="345636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pi</a:t>
            </a:r>
            <a:endParaRPr sz="59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 rot="18960000">
            <a:off x="4467780" y="3449340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ui</a:t>
            </a:r>
            <a:endParaRPr sz="59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 rot="18960000">
            <a:off x="4540034" y="3487492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 rot="18960000">
            <a:off x="4933409" y="3455578"/>
            <a:ext cx="8779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n</a:t>
            </a:r>
            <a:endParaRPr sz="59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 rot="18960000">
            <a:off x="5019953" y="3483472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 rot="18960000">
            <a:off x="5368619" y="3486731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 rot="18960000">
            <a:off x="5605103" y="348374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 rot="18960000">
            <a:off x="5984593" y="3448499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 rot="18960000">
            <a:off x="6079876" y="347706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18960000">
            <a:off x="6332433" y="3459521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pi</a:t>
            </a:r>
            <a:endParaRPr sz="599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 rot="18960000">
            <a:off x="6910391" y="3468510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 rot="18900000">
            <a:off x="1320595" y="3066555"/>
            <a:ext cx="58968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L</a:t>
            </a:r>
            <a:r>
              <a:rPr sz="599" spc="-5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F</a:t>
            </a:r>
            <a:r>
              <a:rPr sz="599" spc="-5" dirty="0">
                <a:latin typeface="Arial"/>
                <a:cs typeface="Arial"/>
              </a:rPr>
              <a:t>e</a:t>
            </a:r>
            <a:endParaRPr sz="599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 rot="18900000">
            <a:off x="1201893" y="3166978"/>
            <a:ext cx="86272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Gen</a:t>
            </a:r>
            <a:r>
              <a:rPr sz="599" spc="350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al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Alicante</a:t>
            </a:r>
            <a:endParaRPr sz="59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 rot="18900000">
            <a:off x="1229415" y="3201066"/>
            <a:ext cx="97206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endParaRPr sz="599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 rot="18900000">
            <a:off x="1365387" y="3195908"/>
            <a:ext cx="94488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V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g</a:t>
            </a:r>
            <a:r>
              <a:rPr sz="599" spc="40" dirty="0">
                <a:latin typeface="Arial"/>
                <a:cs typeface="Arial"/>
              </a:rPr>
              <a:t>e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 de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o</a:t>
            </a:r>
            <a:r>
              <a:rPr sz="599" spc="-35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o</a:t>
            </a:r>
            <a:endParaRPr sz="59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 rot="18900000">
            <a:off x="1703396" y="3101041"/>
            <a:ext cx="69169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Reina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Sofia</a:t>
            </a:r>
            <a:endParaRPr sz="599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 rot="18900000">
            <a:off x="2120270" y="2978263"/>
            <a:ext cx="33907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5" dirty="0">
                <a:latin typeface="Arial"/>
                <a:cs typeface="Arial"/>
              </a:rPr>
              <a:t>P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0" dirty="0">
                <a:latin typeface="Arial"/>
                <a:cs typeface="Arial"/>
              </a:rPr>
              <a:t>to</a:t>
            </a:r>
            <a:endParaRPr sz="599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 rot="18900000">
            <a:off x="1863574" y="3134617"/>
            <a:ext cx="77369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12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Octubre</a:t>
            </a:r>
            <a:endParaRPr sz="599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 rot="18900000">
            <a:off x="1848158" y="3189596"/>
            <a:ext cx="93034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ã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oão</a:t>
            </a:r>
            <a:endParaRPr sz="599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 rot="18900000">
            <a:off x="1958145" y="3192868"/>
            <a:ext cx="93982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A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45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as</a:t>
            </a:r>
            <a:endParaRPr sz="599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 rot="18900000">
            <a:off x="1938730" y="3247417"/>
            <a:ext cx="110173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San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Pedro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Alcántara</a:t>
            </a:r>
            <a:endParaRPr sz="599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 rot="18900000">
            <a:off x="2039106" y="3256868"/>
            <a:ext cx="111754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t</a:t>
            </a:r>
            <a:r>
              <a:rPr sz="599" dirty="0">
                <a:latin typeface="Arial"/>
                <a:cs typeface="Arial"/>
              </a:rPr>
              <a:t>   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40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ma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Tr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i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3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ol</a:t>
            </a:r>
            <a:endParaRPr sz="599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 rot="18900000">
            <a:off x="2434481" y="3138146"/>
            <a:ext cx="79641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Ramon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y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Cajal</a:t>
            </a:r>
            <a:endParaRPr sz="599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 rot="18900000">
            <a:off x="2569810" y="3131417"/>
            <a:ext cx="77369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Salamanca</a:t>
            </a:r>
            <a:endParaRPr sz="599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 rot="18900000">
            <a:off x="2558838" y="3186628"/>
            <a:ext cx="92023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58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Morales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Meseguer</a:t>
            </a:r>
            <a:endParaRPr sz="599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 rot="18900000">
            <a:off x="2500810" y="3260949"/>
            <a:ext cx="112450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Fundación</a:t>
            </a:r>
            <a:r>
              <a:rPr sz="599" spc="-5" dirty="0">
                <a:latin typeface="Arial"/>
                <a:cs typeface="Arial"/>
              </a:rPr>
              <a:t> Jiménez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Díaz</a:t>
            </a:r>
            <a:endParaRPr sz="599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 rot="18900000">
            <a:off x="3029379" y="3088524"/>
            <a:ext cx="64380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Dr.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Negrín</a:t>
            </a:r>
            <a:endParaRPr sz="599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 rot="18900000">
            <a:off x="2773935" y="3242584"/>
            <a:ext cx="108338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Hospi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Uni</a:t>
            </a:r>
            <a:r>
              <a:rPr sz="599" spc="1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ersitario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Burgos</a:t>
            </a:r>
            <a:endParaRPr sz="599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 rot="18900000">
            <a:off x="2955830" y="3215791"/>
            <a:ext cx="100558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 rot="18900000">
            <a:off x="3090734" y="3207976"/>
            <a:ext cx="98597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Albacete</a:t>
            </a:r>
            <a:endParaRPr sz="59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 rot="18900000">
            <a:off x="3211903" y="3208742"/>
            <a:ext cx="97902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a</a:t>
            </a:r>
            <a:endParaRPr sz="599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 rot="18900000">
            <a:off x="3196367" y="3261730"/>
            <a:ext cx="113653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Marqués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Valdecilla</a:t>
            </a:r>
            <a:endParaRPr sz="599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 rot="18900000">
            <a:off x="3496751" y="3187109"/>
            <a:ext cx="91896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58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 </a:t>
            </a:r>
            <a:r>
              <a:rPr sz="599" spc="5" dirty="0">
                <a:latin typeface="Arial"/>
                <a:cs typeface="Arial"/>
              </a:rPr>
              <a:t>San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Carlos</a:t>
            </a:r>
            <a:endParaRPr sz="599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 rot="18900000">
            <a:off x="3924005" y="3055024"/>
            <a:ext cx="56264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0" dirty="0">
                <a:latin typeface="Arial"/>
                <a:cs typeface="Arial"/>
              </a:rPr>
              <a:t>í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5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45" dirty="0">
                <a:latin typeface="Arial"/>
                <a:cs typeface="Arial"/>
              </a:rPr>
              <a:t>F</a:t>
            </a:r>
            <a:r>
              <a:rPr sz="599" spc="15" dirty="0">
                <a:latin typeface="Arial"/>
                <a:cs typeface="Arial"/>
              </a:rPr>
              <a:t>O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3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endParaRPr sz="599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 rot="18900000">
            <a:off x="3994819" y="3075343"/>
            <a:ext cx="61610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Dr.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Peset</a:t>
            </a:r>
            <a:endParaRPr sz="599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 rot="18900000">
            <a:off x="3611955" y="3284904"/>
            <a:ext cx="11966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</a:t>
            </a:r>
            <a:r>
              <a:rPr sz="599" spc="-15" dirty="0">
                <a:latin typeface="Arial"/>
                <a:cs typeface="Arial"/>
              </a:rPr>
              <a:t>n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20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M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gue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et</a:t>
            </a:r>
            <a:endParaRPr sz="599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 rot="18900000">
            <a:off x="3302236" y="3461257"/>
            <a:ext cx="169950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Centro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Hospitalar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Univ</a:t>
            </a:r>
            <a:r>
              <a:rPr sz="599" spc="40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sitário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Coimbra,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EPE</a:t>
            </a:r>
            <a:endParaRPr sz="599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 rot="18900000">
            <a:off x="4006721" y="3216757"/>
            <a:ext cx="101190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</a:t>
            </a:r>
            <a:r>
              <a:rPr sz="599" spc="26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León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 rot="18900000">
            <a:off x="4328569" y="3133140"/>
            <a:ext cx="76927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Lu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ugu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5" dirty="0">
                <a:latin typeface="Arial"/>
                <a:cs typeface="Arial"/>
              </a:rPr>
              <a:t>i</a:t>
            </a:r>
            <a:endParaRPr sz="599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 rot="18900000">
            <a:off x="4069578" y="3289471"/>
            <a:ext cx="12118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</a:t>
            </a:r>
            <a:r>
              <a:rPr sz="599" spc="29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llermo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Grant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Benavente</a:t>
            </a:r>
            <a:endParaRPr sz="599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 rot="18900000">
            <a:off x="4384019" y="3208821"/>
            <a:ext cx="97902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64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de</a:t>
            </a:r>
            <a:r>
              <a:rPr sz="599" spc="-10" dirty="0">
                <a:latin typeface="Arial"/>
                <a:cs typeface="Arial"/>
              </a:rPr>
              <a:t> Valladolid</a:t>
            </a:r>
            <a:endParaRPr sz="599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 rot="18900000">
            <a:off x="4511151" y="3201302"/>
            <a:ext cx="97206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Virgen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Macarena</a:t>
            </a:r>
            <a:endParaRPr sz="599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 rot="18900000">
            <a:off x="4543187" y="3238236"/>
            <a:ext cx="106756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 Virgen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15" dirty="0">
                <a:latin typeface="Arial"/>
                <a:cs typeface="Arial"/>
              </a:rPr>
              <a:t>la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Victoria</a:t>
            </a:r>
            <a:endParaRPr sz="599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 rot="18900000">
            <a:off x="4477858" y="3314622"/>
            <a:ext cx="128021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Jua</a:t>
            </a:r>
            <a:r>
              <a:rPr sz="599" spc="37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Ramón </a:t>
            </a:r>
            <a:r>
              <a:rPr sz="599" spc="-5" dirty="0">
                <a:latin typeface="Arial"/>
                <a:cs typeface="Arial"/>
              </a:rPr>
              <a:t>Jiménez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Huelva</a:t>
            </a:r>
            <a:endParaRPr sz="599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 rot="18900000">
            <a:off x="4960212" y="3162773"/>
            <a:ext cx="85514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Gregorio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Marañón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 rot="18900000">
            <a:off x="5141370" y="3135689"/>
            <a:ext cx="78063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Juan </a:t>
            </a:r>
            <a:r>
              <a:rPr sz="599" spc="-10" dirty="0">
                <a:latin typeface="Arial"/>
                <a:cs typeface="Arial"/>
              </a:rPr>
              <a:t>Canalejo</a:t>
            </a:r>
            <a:endParaRPr sz="599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 rot="18900000">
            <a:off x="5033545" y="3230788"/>
            <a:ext cx="104226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Insular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Las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Palmas</a:t>
            </a:r>
            <a:endParaRPr sz="599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 rot="18900000">
            <a:off x="5307781" y="3163346"/>
            <a:ext cx="86272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Arnau de</a:t>
            </a:r>
            <a:r>
              <a:rPr sz="599" spc="5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Vilanova</a:t>
            </a:r>
            <a:endParaRPr sz="599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 rot="18900000">
            <a:off x="5575396" y="3102276"/>
            <a:ext cx="68412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Basurtuko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Ospitalea</a:t>
            </a:r>
            <a:endParaRPr sz="599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 rot="18900000">
            <a:off x="5316965" y="3258345"/>
            <a:ext cx="112261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</a:t>
            </a:r>
            <a:r>
              <a:rPr sz="599" spc="150" dirty="0">
                <a:latin typeface="Arial"/>
                <a:cs typeface="Arial"/>
              </a:rPr>
              <a:t>  </a:t>
            </a:r>
            <a:r>
              <a:rPr sz="599" spc="-10" dirty="0">
                <a:latin typeface="Arial"/>
                <a:cs typeface="Arial"/>
              </a:rPr>
              <a:t>Santiago de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Compostela</a:t>
            </a:r>
            <a:endParaRPr sz="599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 rot="18900000">
            <a:off x="5452147" y="3250748"/>
            <a:ext cx="110236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Lozano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Blesa</a:t>
            </a:r>
            <a:endParaRPr sz="599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 rot="18900000">
            <a:off x="5518786" y="3270119"/>
            <a:ext cx="116374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Madrid </a:t>
            </a:r>
            <a:r>
              <a:rPr sz="599" spc="-5" dirty="0">
                <a:latin typeface="Arial"/>
                <a:cs typeface="Arial"/>
              </a:rPr>
              <a:t>Norte Sanchinarro</a:t>
            </a:r>
            <a:endParaRPr sz="599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 rot="18900000">
            <a:off x="5479058" y="3335886"/>
            <a:ext cx="134542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U</a:t>
            </a:r>
            <a:r>
              <a:rPr sz="599" spc="-15" dirty="0">
                <a:latin typeface="Arial"/>
                <a:cs typeface="Arial"/>
              </a:rPr>
              <a:t>n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35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y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</a:t>
            </a:r>
            <a:r>
              <a:rPr sz="599" dirty="0">
                <a:latin typeface="Arial"/>
                <a:cs typeface="Arial"/>
              </a:rPr>
              <a:t>   </a:t>
            </a:r>
            <a:r>
              <a:rPr sz="599" spc="-15" dirty="0">
                <a:latin typeface="Arial"/>
                <a:cs typeface="Arial"/>
              </a:rPr>
              <a:t> 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30" dirty="0">
                <a:latin typeface="Arial"/>
                <a:cs typeface="Arial"/>
              </a:rPr>
              <a:t>W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w </a:t>
            </a:r>
            <a:r>
              <a:rPr sz="599" spc="10" dirty="0">
                <a:latin typeface="Arial"/>
                <a:cs typeface="Arial"/>
              </a:rPr>
              <a:t>(</a:t>
            </a:r>
            <a:r>
              <a:rPr sz="599" spc="-25" dirty="0">
                <a:latin typeface="Arial"/>
                <a:cs typeface="Arial"/>
              </a:rPr>
              <a:t>B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w)</a:t>
            </a:r>
            <a:endParaRPr sz="599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 rot="18900000">
            <a:off x="5792854" y="3254380"/>
            <a:ext cx="111501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</a:t>
            </a:r>
            <a:r>
              <a:rPr sz="599" spc="145" dirty="0">
                <a:latin typeface="Arial"/>
                <a:cs typeface="Arial"/>
              </a:rPr>
              <a:t> 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Ciudad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Jaén</a:t>
            </a:r>
            <a:endParaRPr sz="599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 rot="18900000">
            <a:off x="6025077" y="3208929"/>
            <a:ext cx="97775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Virgen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la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Concha</a:t>
            </a:r>
            <a:endParaRPr sz="599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 rot="18900000">
            <a:off x="6113613" y="3219618"/>
            <a:ext cx="101317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</a:t>
            </a:r>
            <a:r>
              <a:rPr sz="599" spc="27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Tenerife</a:t>
            </a:r>
            <a:endParaRPr sz="599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 rot="18900000">
            <a:off x="6488357" y="3112025"/>
            <a:ext cx="71249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Carlos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Haya</a:t>
            </a:r>
            <a:endParaRPr sz="599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 rot="18900000">
            <a:off x="6690580" y="3075099"/>
            <a:ext cx="61673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5" dirty="0">
                <a:latin typeface="Arial"/>
                <a:cs typeface="Arial"/>
              </a:rPr>
              <a:t>é</a:t>
            </a:r>
            <a:endParaRPr sz="599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 rot="18900000">
            <a:off x="6604904" y="3162417"/>
            <a:ext cx="84883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Puerta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Hierro</a:t>
            </a:r>
            <a:endParaRPr sz="599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 rot="18900000">
            <a:off x="6371218" y="3307019"/>
            <a:ext cx="125932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Jerez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la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Frontera</a:t>
            </a:r>
            <a:endParaRPr sz="599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 rot="18900000">
            <a:off x="6854080" y="3156207"/>
            <a:ext cx="8311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 </a:t>
            </a:r>
            <a:r>
              <a:rPr sz="599" spc="-10" dirty="0">
                <a:latin typeface="Arial"/>
                <a:cs typeface="Arial"/>
              </a:rPr>
              <a:t>Puerta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del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Mar</a:t>
            </a:r>
            <a:endParaRPr sz="599">
              <a:latin typeface="Arial"/>
              <a:cs typeface="Arial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1335603" y="979507"/>
            <a:ext cx="6361841" cy="3192019"/>
          </a:xfrm>
          <a:custGeom>
            <a:avLst/>
            <a:gdLst/>
            <a:ahLst/>
            <a:cxnLst/>
            <a:rect l="l" t="t" r="r" b="b"/>
            <a:pathLst>
              <a:path w="6369684" h="3195954">
                <a:moveTo>
                  <a:pt x="0" y="0"/>
                </a:moveTo>
                <a:lnTo>
                  <a:pt x="6369570" y="0"/>
                </a:lnTo>
                <a:lnTo>
                  <a:pt x="6369570" y="3195904"/>
                </a:lnTo>
                <a:lnTo>
                  <a:pt x="0" y="3195904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86868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889675"/>
            <a:ext cx="6595233" cy="3195824"/>
            <a:chOff x="1270344" y="890771"/>
            <a:chExt cx="6603365" cy="319976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890771"/>
              <a:ext cx="6603311" cy="319942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24962" y="949045"/>
              <a:ext cx="1573662" cy="148595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889675"/>
            <a:ext cx="6595233" cy="3195824"/>
            <a:chOff x="1270344" y="890771"/>
            <a:chExt cx="6603365" cy="319976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890771"/>
              <a:ext cx="6603311" cy="319942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62051" y="951482"/>
              <a:ext cx="2115418" cy="124861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257035" y="730305"/>
            <a:ext cx="630413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dirty="0">
                <a:solidFill>
                  <a:srgbClr val="00B050"/>
                </a:solidFill>
              </a:rPr>
              <a:t>Edad</a:t>
            </a:r>
            <a:endParaRPr sz="1948"/>
          </a:p>
        </p:txBody>
      </p:sp>
      <p:grpSp>
        <p:nvGrpSpPr>
          <p:cNvPr id="4" name="object 4"/>
          <p:cNvGrpSpPr/>
          <p:nvPr/>
        </p:nvGrpSpPr>
        <p:grpSpPr>
          <a:xfrm>
            <a:off x="1505848" y="1146153"/>
            <a:ext cx="5816413" cy="3105765"/>
            <a:chOff x="1502067" y="1147566"/>
            <a:chExt cx="5823585" cy="310959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02067" y="1356969"/>
              <a:ext cx="5776304" cy="290014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74790" y="1147566"/>
              <a:ext cx="1150580" cy="92356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94330" y="854071"/>
            <a:ext cx="5998434" cy="3261149"/>
            <a:chOff x="1790905" y="855124"/>
            <a:chExt cx="6005830" cy="32651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90905" y="1246661"/>
              <a:ext cx="5533929" cy="287338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17041" y="855124"/>
              <a:ext cx="2079223" cy="82312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58447" y="1113731"/>
            <a:ext cx="2821643" cy="287590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70725" y="760392"/>
            <a:ext cx="1618015" cy="1035054"/>
          </a:xfrm>
          <a:prstGeom prst="rect">
            <a:avLst/>
          </a:prstGeom>
        </p:spPr>
      </p:pic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1870747" cy="370978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34333" y="1216072"/>
            <a:ext cx="4635256" cy="2542683"/>
          </a:xfrm>
          <a:prstGeom prst="rect">
            <a:avLst/>
          </a:prstGeom>
        </p:spPr>
      </p:pic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80427" y="615441"/>
            <a:ext cx="900590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spc="-20" dirty="0">
                <a:solidFill>
                  <a:schemeClr val="tx1"/>
                </a:solidFill>
                <a:latin typeface="Calibri"/>
              </a:rPr>
              <a:t>Ensayos</a:t>
            </a:r>
            <a:endParaRPr sz="2147">
              <a:solidFill>
                <a:schemeClr val="tx1"/>
              </a:solidFill>
              <a:latin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274411" y="1137381"/>
            <a:ext cx="6567960" cy="1267802"/>
            <a:chOff x="1270344" y="1138783"/>
            <a:chExt cx="6576059" cy="126936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1138783"/>
              <a:ext cx="3493425" cy="12687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80357" y="1147450"/>
              <a:ext cx="3065570" cy="1145647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572000" y="2807975"/>
            <a:ext cx="3297589" cy="1361483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71869" y="2788565"/>
            <a:ext cx="3153708" cy="1385159"/>
          </a:xfrm>
          <a:prstGeom prst="rect">
            <a:avLst/>
          </a:prstGeom>
        </p:spPr>
      </p:pic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33600" y="736627"/>
            <a:ext cx="4578809" cy="36950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algn="ctr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</a:rPr>
              <a:t>Publicaciones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5" dirty="0">
                <a:solidFill>
                  <a:schemeClr val="tx1"/>
                </a:solidFill>
              </a:rPr>
              <a:t>3/2021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15" dirty="0">
                <a:solidFill>
                  <a:schemeClr val="tx1"/>
                </a:solidFill>
              </a:rPr>
              <a:t>y</a:t>
            </a:r>
            <a:r>
              <a:rPr sz="2297" b="1" spc="-15" dirty="0">
                <a:solidFill>
                  <a:schemeClr val="tx1"/>
                </a:solidFill>
              </a:rPr>
              <a:t> </a:t>
            </a:r>
            <a:r>
              <a:rPr sz="2297" b="1" dirty="0">
                <a:solidFill>
                  <a:schemeClr val="tx1"/>
                </a:solidFill>
              </a:rPr>
              <a:t>1/2022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20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1694704" y="916071"/>
            <a:ext cx="5862711" cy="314001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135727">
              <a:lnSpc>
                <a:spcPct val="102499"/>
              </a:lnSpc>
              <a:spcBef>
                <a:spcPts val="85"/>
              </a:spcBef>
            </a:pP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Acute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leukemia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arising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from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myeloproliferative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or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myelodysplastic/myeloproliferative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neoplasms: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series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of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372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patients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from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the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PETHEMA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AML </a:t>
            </a:r>
            <a:r>
              <a:rPr sz="749" spc="10" dirty="0">
                <a:solidFill>
                  <a:srgbClr val="0563C1"/>
                </a:solidFill>
                <a:latin typeface="Calibri"/>
                <a:cs typeface="Calibri"/>
              </a:rPr>
              <a:t> </a:t>
            </a:r>
            <a:r>
              <a:rPr sz="7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registry.</a:t>
            </a:r>
            <a:endParaRPr sz="749">
              <a:latin typeface="Calibri"/>
              <a:cs typeface="Calibri"/>
            </a:endParaRPr>
          </a:p>
          <a:p>
            <a:pPr marL="12685" marR="5074">
              <a:lnSpc>
                <a:spcPct val="98900"/>
              </a:lnSpc>
              <a:spcBef>
                <a:spcPts val="30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Hernández-Boluda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Martínez-Cuadrón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Pereira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A,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Rodríguez-Veiga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Boluda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Gil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Casal-Marini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S,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Serrano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Martínez-López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Bergua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Algarra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L,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Bernal </a:t>
            </a:r>
            <a:r>
              <a:rPr sz="749" spc="-35" dirty="0">
                <a:solidFill>
                  <a:srgbClr val="212121"/>
                </a:solidFill>
                <a:latin typeface="Calibri"/>
                <a:cs typeface="Calibri"/>
              </a:rPr>
              <a:t>T,</a:t>
            </a:r>
            <a:r>
              <a:rPr sz="749" spc="-3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López-Lorenzo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JL, Colorado 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Tormo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Sayas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MJ,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Trigo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spc="-3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López-Pavía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Pérez-Simón JA,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Lavilla-Rubira E, Rodríguez-Medina C,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Rodríguez-Gutiérrez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JI, Sanz-Caballer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MA,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Montesinos P;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PETHEMA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group.</a:t>
            </a:r>
            <a:endParaRPr sz="749">
              <a:latin typeface="Calibri"/>
              <a:cs typeface="Calibri"/>
            </a:endParaRPr>
          </a:p>
          <a:p>
            <a:pPr marL="12685" marR="2426595" indent="-634">
              <a:lnSpc>
                <a:spcPct val="102499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Leuk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Res.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2022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Apr;115:106821.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doi: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10.1016/j.leukres.2022.106821.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Epub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2022</a:t>
            </a:r>
            <a:r>
              <a:rPr sz="749" spc="1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Mar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6. 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35286939</a:t>
            </a:r>
            <a:endParaRPr sz="749">
              <a:latin typeface="Calibri"/>
              <a:cs typeface="Calibri"/>
            </a:endParaRPr>
          </a:p>
          <a:p>
            <a:pPr marL="12685" algn="just">
              <a:spcBef>
                <a:spcPts val="624"/>
              </a:spcBef>
            </a:pP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Use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of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Venetoclax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in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Patients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with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Relapsed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or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Refractory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Acute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Myeloid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Leukemia: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The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PETHEMA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Registry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Experience.</a:t>
            </a:r>
            <a:endParaRPr sz="749">
              <a:latin typeface="Calibri"/>
              <a:cs typeface="Calibri"/>
            </a:endParaRPr>
          </a:p>
          <a:p>
            <a:pPr marL="12685" marR="17124" algn="just">
              <a:lnSpc>
                <a:spcPct val="101800"/>
              </a:lnSpc>
              <a:spcBef>
                <a:spcPts val="5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Labrador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 Saiz-Rodríguez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de Miguel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de Laiglesia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Rodríguez-Medina C, Vidriales MB,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Pérez-Encinas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Sánchez-Sánchez MJ, Cuello R, Roldán-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Vives S, Benzo-Callejo G, Colorado 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García-Fortes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Sayas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MJ, Olivier C,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Recio I,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Conde-Royo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Bienert-García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Á,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Vahi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Muñoz-García C,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Seri-Merino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Tormo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Vall-Llovera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Foncillas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MÁ,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Martínez-Cuadrón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Sanz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MÁ,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Montesinos </a:t>
            </a:r>
            <a:r>
              <a:rPr sz="749" spc="-50" dirty="0">
                <a:solidFill>
                  <a:srgbClr val="212121"/>
                </a:solidFill>
                <a:latin typeface="Calibri"/>
                <a:cs typeface="Calibri"/>
              </a:rPr>
              <a:t>P.</a:t>
            </a:r>
            <a:endParaRPr sz="749">
              <a:latin typeface="Calibri"/>
              <a:cs typeface="Calibri"/>
            </a:endParaRPr>
          </a:p>
          <a:p>
            <a:pPr marL="12685" algn="just">
              <a:lnSpc>
                <a:spcPts val="868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Cancers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(Basel). 2022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Mar 29;14(7):1734. doi: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10.3390/cancers14071734.</a:t>
            </a:r>
            <a:endParaRPr sz="749">
              <a:latin typeface="Calibri"/>
              <a:cs typeface="Calibri"/>
            </a:endParaRPr>
          </a:p>
          <a:p>
            <a:pPr marL="12685" algn="just">
              <a:spcBef>
                <a:spcPts val="25"/>
              </a:spcBef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35406512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C05600"/>
                </a:solidFill>
                <a:latin typeface="Calibri"/>
                <a:cs typeface="Calibri"/>
              </a:rPr>
              <a:t>Free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C05600"/>
                </a:solidFill>
                <a:latin typeface="Calibri"/>
                <a:cs typeface="Calibri"/>
              </a:rPr>
              <a:t>PMC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C05600"/>
                </a:solidFill>
                <a:latin typeface="Calibri"/>
                <a:cs typeface="Calibri"/>
              </a:rPr>
              <a:t>article.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629"/>
              </a:spcBef>
            </a:pP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Prognostic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significance of </a:t>
            </a:r>
            <a:r>
              <a:rPr sz="7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FLT3-ITD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length in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AML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patients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treated with intensive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regimens</a:t>
            </a:r>
            <a:r>
              <a:rPr sz="749" dirty="0">
                <a:solidFill>
                  <a:srgbClr val="0563C1"/>
                </a:solidFill>
                <a:latin typeface="Calibri"/>
                <a:cs typeface="Calibri"/>
              </a:rPr>
              <a:t>.</a:t>
            </a:r>
            <a:endParaRPr sz="749">
              <a:latin typeface="Calibri"/>
              <a:cs typeface="Calibri"/>
            </a:endParaRPr>
          </a:p>
          <a:p>
            <a:pPr marL="12685" marR="19027" indent="-634">
              <a:lnSpc>
                <a:spcPct val="100600"/>
              </a:lnSpc>
              <a:spcBef>
                <a:spcPts val="5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Castaño-Bonilla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35" dirty="0">
                <a:solidFill>
                  <a:srgbClr val="212121"/>
                </a:solidFill>
                <a:latin typeface="Calibri"/>
                <a:cs typeface="Calibri"/>
              </a:rPr>
              <a:t>T,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Alonso-Dominguez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JM,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Barragán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Rodríguez-Veiga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Sargas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Gil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Chillón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Vidriales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MB,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García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Martínez-López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Ayala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Larrayoz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Anguita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Cuello R,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Cantalapiedra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Carrillo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 Soria-Saldise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Labrador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Recio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I,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Algarra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L,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Rodríguez-Medina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Bilbao-Syeiro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JA,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Serrano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De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Cabo E,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Sayas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MJ,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Olave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25" dirty="0">
                <a:solidFill>
                  <a:srgbClr val="212121"/>
                </a:solidFill>
                <a:latin typeface="Calibri"/>
                <a:cs typeface="Calibri"/>
              </a:rPr>
              <a:t>MT,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Sánchez-García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Mateos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Blas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López-Lorenzo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JL,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Lainez-Gonzalez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Serrano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Cuadrón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Sanz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MA,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Montesinos </a:t>
            </a:r>
            <a:r>
              <a:rPr sz="749" spc="-50" dirty="0">
                <a:solidFill>
                  <a:srgbClr val="212121"/>
                </a:solidFill>
                <a:latin typeface="Calibri"/>
                <a:cs typeface="Calibri"/>
              </a:rPr>
              <a:t>P.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25"/>
              </a:spcBef>
            </a:pP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Sci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 Rep. 2021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Oct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20;11(1):20745. doi: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10.1038/s41598-021-00050-x.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10"/>
              </a:spcBef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34671057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C05600"/>
                </a:solidFill>
                <a:latin typeface="Calibri"/>
                <a:cs typeface="Calibri"/>
              </a:rPr>
              <a:t>Free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C05600"/>
                </a:solidFill>
                <a:latin typeface="Calibri"/>
                <a:cs typeface="Calibri"/>
              </a:rPr>
              <a:t>PMC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C05600"/>
                </a:solidFill>
                <a:latin typeface="Calibri"/>
                <a:cs typeface="Calibri"/>
              </a:rPr>
              <a:t>article.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579"/>
              </a:spcBef>
            </a:pP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Characteristics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and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outcome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of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acute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myeloid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leukemia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with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uncommon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retinoic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acid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receptor-alpha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(RARA)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fusion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variants</a:t>
            </a:r>
            <a:r>
              <a:rPr sz="749" dirty="0">
                <a:solidFill>
                  <a:srgbClr val="0563C1"/>
                </a:solidFill>
                <a:latin typeface="Calibri"/>
                <a:cs typeface="Calibri"/>
              </a:rPr>
              <a:t>.</a:t>
            </a:r>
            <a:endParaRPr sz="749">
              <a:latin typeface="Calibri"/>
              <a:cs typeface="Calibri"/>
            </a:endParaRPr>
          </a:p>
          <a:p>
            <a:pPr marL="12685" marR="67863">
              <a:lnSpc>
                <a:spcPts val="918"/>
              </a:lnSpc>
              <a:spcBef>
                <a:spcPts val="25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Cicconi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L,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Testi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AM,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Montesinos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45" dirty="0">
                <a:solidFill>
                  <a:srgbClr val="212121"/>
                </a:solidFill>
                <a:latin typeface="Calibri"/>
                <a:cs typeface="Calibri"/>
              </a:rPr>
              <a:t>P,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Rego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Zhu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HH,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Takahashi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H,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Dworzak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Estey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E,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Schwarer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A,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Esteve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Annibali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O,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Castelli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Mirabile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Angelini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Lazarevic </a:t>
            </a:r>
            <a:r>
              <a:rPr sz="749" spc="-30" dirty="0">
                <a:solidFill>
                  <a:srgbClr val="212121"/>
                </a:solidFill>
                <a:latin typeface="Calibri"/>
                <a:cs typeface="Calibri"/>
              </a:rPr>
              <a:t>V,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Kumar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J,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Avvisati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G, Gurnari C,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Locatelli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Voso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25" dirty="0">
                <a:solidFill>
                  <a:srgbClr val="212121"/>
                </a:solidFill>
                <a:latin typeface="Calibri"/>
                <a:cs typeface="Calibri"/>
              </a:rPr>
              <a:t>MT,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Sanz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MA,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Lo-Coco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Abla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O.</a:t>
            </a:r>
            <a:endParaRPr sz="749">
              <a:latin typeface="Calibri"/>
              <a:cs typeface="Calibri"/>
            </a:endParaRPr>
          </a:p>
          <a:p>
            <a:pPr marL="12685">
              <a:lnSpc>
                <a:spcPts val="874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Blood Cancer 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J.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2021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Oct 16;11(10):167. doi: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10.1038/s41408-021-00561-w.</a:t>
            </a:r>
            <a:endParaRPr sz="749">
              <a:latin typeface="Calibri"/>
              <a:cs typeface="Calibri"/>
            </a:endParaRPr>
          </a:p>
          <a:p>
            <a:pPr marL="12685">
              <a:lnSpc>
                <a:spcPts val="884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34657125 </a:t>
            </a:r>
            <a:r>
              <a:rPr sz="749" b="1" spc="-5" dirty="0">
                <a:solidFill>
                  <a:srgbClr val="C05600"/>
                </a:solidFill>
                <a:latin typeface="Calibri"/>
                <a:cs typeface="Calibri"/>
              </a:rPr>
              <a:t>Free</a:t>
            </a:r>
            <a:r>
              <a:rPr sz="749" b="1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C05600"/>
                </a:solidFill>
                <a:latin typeface="Calibri"/>
                <a:cs typeface="Calibri"/>
              </a:rPr>
              <a:t>PMC</a:t>
            </a:r>
            <a:r>
              <a:rPr sz="749" b="1" spc="-5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C05600"/>
                </a:solidFill>
                <a:latin typeface="Calibri"/>
                <a:cs typeface="Calibri"/>
              </a:rPr>
              <a:t>article.</a:t>
            </a:r>
            <a:r>
              <a:rPr sz="749" b="1" spc="5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No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abstract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 available.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" name="object 2">
            <a:extLst>
              <a:ext uri="{FF2B5EF4-FFF2-40B4-BE49-F238E27FC236}">
                <a16:creationId xmlns:a16="http://schemas.microsoft.com/office/drawing/2014/main" id="{C508DA78-18AA-D242-A770-F1E017934371}"/>
              </a:ext>
            </a:extLst>
          </p:cNvPr>
          <p:cNvSpPr txBox="1">
            <a:spLocks/>
          </p:cNvSpPr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latin typeface="Work Sans"/>
                <a:cs typeface="Work Sans"/>
              </a:rPr>
              <a:t>LEUCEMIA</a:t>
            </a:r>
            <a:r>
              <a:rPr lang="es-ES" sz="1199" b="1" kern="0" spc="-75">
                <a:latin typeface="Work Sans"/>
                <a:cs typeface="Work Sans"/>
              </a:rPr>
              <a:t> </a:t>
            </a:r>
            <a:r>
              <a:rPr lang="es-ES" sz="1199" b="1" kern="0" spc="-10">
                <a:latin typeface="Work Sans"/>
                <a:cs typeface="Work Sans"/>
              </a:rPr>
              <a:t>AGUS</a:t>
            </a:r>
            <a:r>
              <a:rPr lang="es-ES" sz="1199" b="1" kern="0" spc="-25">
                <a:latin typeface="Work Sans"/>
                <a:cs typeface="Work Sans"/>
              </a:rPr>
              <a:t> </a:t>
            </a:r>
            <a:r>
              <a:rPr lang="es-ES" sz="1199" b="1" kern="0" spc="-5">
                <a:latin typeface="Work Sans"/>
                <a:cs typeface="Work Sans"/>
              </a:rPr>
              <a:t>MIELOBLÁSTICA</a:t>
            </a:r>
            <a:endParaRPr lang="es-ES" sz="1199" b="1" kern="0"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919769" y="737286"/>
          <a:ext cx="3297933" cy="34913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4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30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3687">
                <a:tc gridSpan="2">
                  <a:txBody>
                    <a:bodyPr/>
                    <a:lstStyle/>
                    <a:p>
                      <a:pPr marL="8877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Participating</a:t>
                      </a:r>
                      <a:r>
                        <a:rPr sz="13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hospitals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solidFill>
                      <a:srgbClr val="33339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799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 Fuenlabrada.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L w="9525">
                      <a:solidFill>
                        <a:srgbClr val="333399"/>
                      </a:solidFill>
                      <a:prstDash val="solid"/>
                    </a:lnL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16" marB="0">
                    <a:lnR w="9525">
                      <a:solidFill>
                        <a:srgbClr val="333399"/>
                      </a:solidFill>
                      <a:prstDash val="solid"/>
                    </a:lnR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Asistencial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Ávila.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Ávila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Lucus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Augusti.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Lugo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Comp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Hosp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Palencia.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Palencia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Severo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Ochoa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Leganés.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Zarzuela.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Clínico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Carlos.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Torrejón.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Gregorio Marañón.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 Badajoz.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Badajoz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Juan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Ramón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Jiménez.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Huelva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7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Infanta 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Leonor.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Virgen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Luz.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Cuenca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Clínico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Valladolid. Valladolid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General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Segovia. Segovia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48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Clínica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Navarra.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5455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Clínica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Navarra.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Pamplona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5455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QuirónSalud.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Málaga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65455" algn="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San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Pedro.</a:t>
                      </a:r>
                      <a:r>
                        <a:rPr sz="800" spc="-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Logroño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L w="9525">
                      <a:solidFill>
                        <a:srgbClr val="333399"/>
                      </a:solidFill>
                      <a:prstDash val="solid"/>
                    </a:lnL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marR="465455" algn="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4586" marB="0"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93269" y="917392"/>
            <a:ext cx="2878730" cy="128753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3896" y="2443463"/>
            <a:ext cx="2777327" cy="140059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90124" y="1570023"/>
            <a:ext cx="2188736" cy="1793429"/>
          </a:xfrm>
          <a:prstGeom prst="rect">
            <a:avLst/>
          </a:prstGeom>
        </p:spPr>
      </p:pic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84555" y="736351"/>
            <a:ext cx="6054879" cy="828289"/>
          </a:xfrm>
          <a:prstGeom prst="rect">
            <a:avLst/>
          </a:prstGeom>
        </p:spPr>
        <p:txBody>
          <a:bodyPr vert="horz" wrap="square" lIns="0" tIns="34882" rIns="0" bIns="0" rtlCol="0">
            <a:spAutoFit/>
          </a:bodyPr>
          <a:lstStyle/>
          <a:p>
            <a:pPr marL="12685">
              <a:spcBef>
                <a:spcPts val="275"/>
              </a:spcBef>
            </a:pP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Treatment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patterns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and outcomes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of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2310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patients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with secondary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acute myeloid leukemia: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 PETHEMA</a:t>
            </a:r>
            <a:r>
              <a:rPr sz="749" u="sng" spc="-3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registry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study.</a:t>
            </a:r>
            <a:endParaRPr sz="749">
              <a:latin typeface="Arial"/>
              <a:cs typeface="Arial"/>
            </a:endParaRPr>
          </a:p>
          <a:p>
            <a:pPr marL="12685" marR="5074">
              <a:lnSpc>
                <a:spcPct val="115900"/>
              </a:lnSpc>
              <a:spcBef>
                <a:spcPts val="35"/>
              </a:spcBef>
            </a:pP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Martínez-Cuadrón D, 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Megías-Vericat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JE, Serrano J, Martínez-Sánchez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Rodríguez-Arbolí E, Gil C, Aguiar E, Bergua Burgues JM, Lopez- 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Lorenzo JL, Bernal 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T,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Espadana A, Colorado M, Rodríguez-Medina C, López-Pavia M, </a:t>
            </a:r>
            <a:r>
              <a:rPr sz="749" spc="-20" dirty="0">
                <a:solidFill>
                  <a:srgbClr val="212121"/>
                </a:solidFill>
                <a:latin typeface="Arial"/>
                <a:cs typeface="Arial"/>
              </a:rPr>
              <a:t>Tormo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M, Algarra JL, Amigo ML, Sayas MJ, 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Labrador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J, 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Rodríguez-Gutiérrez JI, Benavente C, Costilla-Barriga L, García-Boyero R, Lavilla E, Vives S, Herrera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García D, Herráez-Albendea MM, 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Esteves </a:t>
            </a:r>
            <a:r>
              <a:rPr sz="749" spc="-25" dirty="0">
                <a:solidFill>
                  <a:srgbClr val="212121"/>
                </a:solidFill>
                <a:latin typeface="Arial"/>
                <a:cs typeface="Arial"/>
              </a:rPr>
              <a:t>GV,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Gómez-Roncero MI, Cabello A, Bautista G, Balerdi A, Mariz J, Boluda B, Sanz MA, Montesinos </a:t>
            </a:r>
            <a:r>
              <a:rPr sz="749" spc="-15" dirty="0">
                <a:solidFill>
                  <a:srgbClr val="212121"/>
                </a:solidFill>
                <a:latin typeface="Arial"/>
                <a:cs typeface="Arial"/>
              </a:rPr>
              <a:t>P.</a:t>
            </a:r>
            <a:r>
              <a:rPr sz="749" spc="-15" dirty="0">
                <a:solidFill>
                  <a:srgbClr val="4D8055"/>
                </a:solidFill>
                <a:latin typeface="Arial"/>
                <a:cs typeface="Arial"/>
              </a:rPr>
              <a:t>Blood Adv.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2021 Nov 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18:bloodadvances.2021005335.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doi: 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10.1182/bloodadvances.2021005335.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 Online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ahead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of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print.PMID: 34794172</a:t>
            </a:r>
            <a:endParaRPr sz="749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447" y="1744416"/>
            <a:ext cx="3366961" cy="2529861"/>
          </a:xfrm>
          <a:prstGeom prst="rect">
            <a:avLst/>
          </a:prstGeom>
        </p:spPr>
      </p:pic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62655" y="800656"/>
            <a:ext cx="5859540" cy="70017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29809" indent="-634">
              <a:lnSpc>
                <a:spcPct val="121300"/>
              </a:lnSpc>
              <a:spcBef>
                <a:spcPts val="95"/>
              </a:spcBef>
            </a:pP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Long-term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survival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after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intensive chemotherapy or hypomethylating agents in AML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patients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aged 70 years and older: a large patient data </a:t>
            </a:r>
            <a:r>
              <a:rPr sz="749" spc="5" dirty="0">
                <a:solidFill>
                  <a:srgbClr val="0563C1"/>
                </a:solid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set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study from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European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registries</a:t>
            </a:r>
            <a:r>
              <a:rPr sz="749" dirty="0">
                <a:solidFill>
                  <a:srgbClr val="0563C1"/>
                </a:solidFill>
                <a:latin typeface="Arial"/>
                <a:cs typeface="Arial"/>
              </a:rPr>
              <a:t>.</a:t>
            </a:r>
            <a:endParaRPr sz="749">
              <a:latin typeface="Arial"/>
              <a:cs typeface="Arial"/>
            </a:endParaRPr>
          </a:p>
          <a:p>
            <a:pPr marL="12685" marR="5074">
              <a:lnSpc>
                <a:spcPct val="114100"/>
              </a:lnSpc>
            </a:pP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Récher 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Röllig 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Bérard E,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Bertoli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Dumas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30" dirty="0">
                <a:solidFill>
                  <a:srgbClr val="212121"/>
                </a:solidFill>
                <a:latin typeface="Arial"/>
                <a:cs typeface="Arial"/>
              </a:rPr>
              <a:t>PY,</a:t>
            </a:r>
            <a:r>
              <a:rPr sz="749" spc="-1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Arial"/>
                <a:cs typeface="Arial"/>
              </a:rPr>
              <a:t>Tavitian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 S,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Kramer M,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Serve H,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Bornhäuser M,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Platzbecker U,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Müller-Tidow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Baldus 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CD, Martínez-Cuadrón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D,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Serrano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J,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Martínez-Sánchez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Arbolí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ER, Gil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C, Bergua J, Bernal</a:t>
            </a:r>
            <a:r>
              <a:rPr sz="749" spc="-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T,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 de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la Fuente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Burguera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 Delabesse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E,</a:t>
            </a:r>
            <a:endParaRPr sz="749">
              <a:latin typeface="Arial"/>
              <a:cs typeface="Arial"/>
            </a:endParaRPr>
          </a:p>
          <a:p>
            <a:pPr marL="12685">
              <a:spcBef>
                <a:spcPts val="180"/>
              </a:spcBef>
            </a:pP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Bidet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Pigneux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Montesinos</a:t>
            </a:r>
            <a:r>
              <a:rPr sz="7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P.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Leukemia.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2021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Nov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13.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doi:</a:t>
            </a:r>
            <a:r>
              <a:rPr sz="749" spc="10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10.1038/s41375-021-01425-9.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Online ahead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of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print.PMID: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34775483</a:t>
            </a:r>
            <a:endParaRPr sz="749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79574" y="2964452"/>
            <a:ext cx="1236595" cy="23186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64291" y="2782613"/>
            <a:ext cx="1409865" cy="630688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81318" y="2760776"/>
            <a:ext cx="1472355" cy="680427"/>
          </a:xfrm>
          <a:prstGeom prst="rect">
            <a:avLst/>
          </a:prstGeom>
        </p:spPr>
      </p:pic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76109" y="2323695"/>
            <a:ext cx="2505505" cy="187687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56486" y="869355"/>
            <a:ext cx="2430958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15" dirty="0">
                <a:solidFill>
                  <a:srgbClr val="00B050"/>
                </a:solidFill>
                <a:latin typeface="Arial"/>
                <a:cs typeface="Arial"/>
              </a:rPr>
              <a:t>Propensity</a:t>
            </a:r>
            <a:r>
              <a:rPr sz="1498" b="1" spc="-3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498" b="1" spc="-55" dirty="0">
                <a:solidFill>
                  <a:srgbClr val="00B050"/>
                </a:solidFill>
                <a:latin typeface="Arial"/>
                <a:cs typeface="Arial"/>
              </a:rPr>
              <a:t>score</a:t>
            </a:r>
            <a:r>
              <a:rPr sz="1498" b="1" spc="-3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00B050"/>
                </a:solidFill>
                <a:latin typeface="Arial"/>
                <a:cs typeface="Arial"/>
              </a:rPr>
              <a:t>matching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31916" y="1483805"/>
            <a:ext cx="1820206" cy="266475"/>
          </a:xfrm>
          <a:prstGeom prst="rect">
            <a:avLst/>
          </a:prstGeom>
        </p:spPr>
        <p:txBody>
          <a:bodyPr vert="horz" wrap="square" lIns="0" tIns="42493" rIns="0" bIns="0" rtlCol="0">
            <a:spAutoFit/>
          </a:bodyPr>
          <a:lstStyle/>
          <a:p>
            <a:pPr marL="38054" marR="30443">
              <a:lnSpc>
                <a:spcPts val="918"/>
              </a:lnSpc>
              <a:spcBef>
                <a:spcPts val="335"/>
              </a:spcBef>
            </a:pPr>
            <a:r>
              <a:rPr sz="949" dirty="0">
                <a:latin typeface="Arial"/>
                <a:cs typeface="Arial"/>
              </a:rPr>
              <a:t>x</a:t>
            </a:r>
            <a:r>
              <a:rPr sz="974" baseline="21367" dirty="0">
                <a:latin typeface="Calibri"/>
                <a:cs typeface="Calibri"/>
              </a:rPr>
              <a:t>2</a:t>
            </a:r>
            <a:r>
              <a:rPr sz="749" dirty="0">
                <a:latin typeface="Arial"/>
                <a:cs typeface="Arial"/>
              </a:rPr>
              <a:t>-Hosmer-Lemeshow statistic </a:t>
            </a:r>
            <a:r>
              <a:rPr sz="749" spc="-20" dirty="0">
                <a:latin typeface="Arial"/>
                <a:cs typeface="Arial"/>
              </a:rPr>
              <a:t>(</a:t>
            </a:r>
            <a:r>
              <a:rPr sz="799" i="1" spc="-20" dirty="0">
                <a:latin typeface="Arial"/>
                <a:cs typeface="Arial"/>
              </a:rPr>
              <a:t>P</a:t>
            </a:r>
            <a:r>
              <a:rPr sz="749" spc="-20" dirty="0">
                <a:latin typeface="Arial"/>
                <a:cs typeface="Arial"/>
              </a:rPr>
              <a:t>=0.169)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C-statistic </a:t>
            </a:r>
            <a:r>
              <a:rPr sz="749" spc="-30" dirty="0">
                <a:latin typeface="Arial"/>
                <a:cs typeface="Arial"/>
              </a:rPr>
              <a:t>(0.82,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35" dirty="0">
                <a:latin typeface="Arial"/>
                <a:cs typeface="Arial"/>
              </a:rPr>
              <a:t>95%CI: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20" dirty="0">
                <a:latin typeface="Arial"/>
                <a:cs typeface="Arial"/>
              </a:rPr>
              <a:t>0.81-0.84).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76106" y="1330461"/>
            <a:ext cx="2080235" cy="1048997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24100" rIns="0" bIns="0" rtlCol="0">
            <a:spAutoFit/>
          </a:bodyPr>
          <a:lstStyle/>
          <a:p>
            <a:pPr algn="ctr">
              <a:lnSpc>
                <a:spcPts val="774"/>
              </a:lnSpc>
              <a:spcBef>
                <a:spcPts val="190"/>
              </a:spcBef>
            </a:pPr>
            <a:r>
              <a:rPr sz="649" b="1" spc="-15" dirty="0">
                <a:latin typeface="Arial"/>
                <a:cs typeface="Arial"/>
              </a:rPr>
              <a:t>Propensity </a:t>
            </a:r>
            <a:r>
              <a:rPr sz="649" b="1" spc="-30" dirty="0">
                <a:latin typeface="Arial"/>
                <a:cs typeface="Arial"/>
              </a:rPr>
              <a:t>score</a:t>
            </a:r>
            <a:r>
              <a:rPr sz="649" b="1" spc="-15" dirty="0">
                <a:latin typeface="Arial"/>
                <a:cs typeface="Arial"/>
              </a:rPr>
              <a:t> covariates</a:t>
            </a:r>
            <a:endParaRPr sz="649">
              <a:latin typeface="Arial"/>
              <a:cs typeface="Arial"/>
            </a:endParaRPr>
          </a:p>
          <a:p>
            <a:pPr marL="878420" marR="870809" algn="ctr">
              <a:lnSpc>
                <a:spcPts val="749"/>
              </a:lnSpc>
              <a:spcBef>
                <a:spcPts val="45"/>
              </a:spcBef>
            </a:pPr>
            <a:r>
              <a:rPr sz="649" spc="-5" dirty="0">
                <a:latin typeface="Arial"/>
                <a:cs typeface="Arial"/>
              </a:rPr>
              <a:t>Age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105" dirty="0">
                <a:latin typeface="Arial"/>
                <a:cs typeface="Arial"/>
              </a:rPr>
              <a:t>E</a:t>
            </a:r>
            <a:r>
              <a:rPr sz="649" spc="-85" dirty="0">
                <a:latin typeface="Arial"/>
                <a:cs typeface="Arial"/>
              </a:rPr>
              <a:t>C</a:t>
            </a:r>
            <a:r>
              <a:rPr sz="649" spc="-25" dirty="0">
                <a:latin typeface="Arial"/>
                <a:cs typeface="Arial"/>
              </a:rPr>
              <a:t>O</a:t>
            </a:r>
            <a:r>
              <a:rPr sz="649" spc="-60" dirty="0">
                <a:latin typeface="Arial"/>
                <a:cs typeface="Arial"/>
              </a:rPr>
              <a:t>G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spc="-70" dirty="0">
                <a:latin typeface="Arial"/>
                <a:cs typeface="Arial"/>
              </a:rPr>
              <a:t>P</a:t>
            </a:r>
            <a:r>
              <a:rPr sz="649" spc="-90" dirty="0">
                <a:latin typeface="Arial"/>
                <a:cs typeface="Arial"/>
              </a:rPr>
              <a:t>S</a:t>
            </a:r>
            <a:endParaRPr sz="649">
              <a:latin typeface="Arial"/>
              <a:cs typeface="Arial"/>
            </a:endParaRPr>
          </a:p>
          <a:p>
            <a:pPr algn="ctr">
              <a:lnSpc>
                <a:spcPts val="774"/>
              </a:lnSpc>
              <a:spcBef>
                <a:spcPts val="10"/>
              </a:spcBef>
            </a:pPr>
            <a:r>
              <a:rPr sz="649" spc="-50" dirty="0">
                <a:latin typeface="Arial"/>
                <a:cs typeface="Arial"/>
              </a:rPr>
              <a:t>WBC</a:t>
            </a:r>
            <a:endParaRPr sz="649">
              <a:latin typeface="Arial"/>
              <a:cs typeface="Arial"/>
            </a:endParaRPr>
          </a:p>
          <a:p>
            <a:pPr algn="ctr">
              <a:lnSpc>
                <a:spcPts val="774"/>
              </a:lnSpc>
            </a:pPr>
            <a:r>
              <a:rPr sz="649" spc="-75" dirty="0">
                <a:latin typeface="Arial"/>
                <a:cs typeface="Arial"/>
              </a:rPr>
              <a:t>C</a:t>
            </a:r>
            <a:r>
              <a:rPr sz="649" spc="-20" dirty="0">
                <a:latin typeface="Arial"/>
                <a:cs typeface="Arial"/>
              </a:rPr>
              <a:t>y</a:t>
            </a:r>
            <a:r>
              <a:rPr sz="649" spc="20" dirty="0">
                <a:latin typeface="Arial"/>
                <a:cs typeface="Arial"/>
              </a:rPr>
              <a:t>tog</a:t>
            </a:r>
            <a:r>
              <a:rPr sz="649" spc="-30" dirty="0">
                <a:latin typeface="Arial"/>
                <a:cs typeface="Arial"/>
              </a:rPr>
              <a:t>e</a:t>
            </a:r>
            <a:r>
              <a:rPr sz="649" spc="-15" dirty="0">
                <a:latin typeface="Arial"/>
                <a:cs typeface="Arial"/>
              </a:rPr>
              <a:t>ne</a:t>
            </a:r>
            <a:r>
              <a:rPr sz="649" spc="35" dirty="0">
                <a:latin typeface="Arial"/>
                <a:cs typeface="Arial"/>
              </a:rPr>
              <a:t>t</a:t>
            </a:r>
            <a:r>
              <a:rPr sz="649" spc="5" dirty="0">
                <a:latin typeface="Arial"/>
                <a:cs typeface="Arial"/>
              </a:rPr>
              <a:t>i</a:t>
            </a:r>
            <a:r>
              <a:rPr sz="649" spc="-25" dirty="0">
                <a:latin typeface="Arial"/>
                <a:cs typeface="Arial"/>
              </a:rPr>
              <a:t>c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r</a:t>
            </a:r>
            <a:r>
              <a:rPr sz="649" spc="5" dirty="0">
                <a:latin typeface="Arial"/>
                <a:cs typeface="Arial"/>
              </a:rPr>
              <a:t>i</a:t>
            </a:r>
            <a:r>
              <a:rPr sz="649" spc="-50" dirty="0">
                <a:latin typeface="Arial"/>
                <a:cs typeface="Arial"/>
              </a:rPr>
              <a:t>s</a:t>
            </a:r>
            <a:r>
              <a:rPr sz="649" spc="-5" dirty="0">
                <a:latin typeface="Arial"/>
                <a:cs typeface="Arial"/>
              </a:rPr>
              <a:t>k</a:t>
            </a:r>
            <a:endParaRPr sz="649">
              <a:latin typeface="Arial"/>
              <a:cs typeface="Arial"/>
            </a:endParaRPr>
          </a:p>
          <a:p>
            <a:pPr marL="641849" marR="633604" algn="ctr">
              <a:lnSpc>
                <a:spcPct val="97500"/>
              </a:lnSpc>
              <a:spcBef>
                <a:spcPts val="45"/>
              </a:spcBef>
            </a:pPr>
            <a:r>
              <a:rPr sz="649" spc="-90" dirty="0">
                <a:latin typeface="Arial"/>
                <a:cs typeface="Arial"/>
              </a:rPr>
              <a:t>S</a:t>
            </a:r>
            <a:r>
              <a:rPr sz="649" spc="-30" dirty="0">
                <a:latin typeface="Arial"/>
                <a:cs typeface="Arial"/>
              </a:rPr>
              <a:t>ec</a:t>
            </a:r>
            <a:r>
              <a:rPr sz="649" spc="5" dirty="0">
                <a:latin typeface="Arial"/>
                <a:cs typeface="Arial"/>
              </a:rPr>
              <a:t>on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35" dirty="0">
                <a:latin typeface="Arial"/>
                <a:cs typeface="Arial"/>
              </a:rPr>
              <a:t>a</a:t>
            </a:r>
            <a:r>
              <a:rPr sz="649" spc="25" dirty="0">
                <a:latin typeface="Arial"/>
                <a:cs typeface="Arial"/>
              </a:rPr>
              <a:t>r</a:t>
            </a:r>
            <a:r>
              <a:rPr sz="649" spc="-15" dirty="0">
                <a:latin typeface="Arial"/>
                <a:cs typeface="Arial"/>
              </a:rPr>
              <a:t>y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15" dirty="0">
                <a:latin typeface="Arial"/>
                <a:cs typeface="Arial"/>
              </a:rPr>
              <a:t>v</a:t>
            </a:r>
            <a:r>
              <a:rPr sz="649" spc="-50" dirty="0">
                <a:latin typeface="Arial"/>
                <a:cs typeface="Arial"/>
              </a:rPr>
              <a:t>s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25" dirty="0">
                <a:latin typeface="Arial"/>
                <a:cs typeface="Arial"/>
              </a:rPr>
              <a:t>e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n</a:t>
            </a:r>
            <a:r>
              <a:rPr sz="649" spc="-5" dirty="0">
                <a:latin typeface="Arial"/>
                <a:cs typeface="Arial"/>
              </a:rPr>
              <a:t>ov</a:t>
            </a:r>
            <a:r>
              <a:rPr sz="649" spc="10" dirty="0">
                <a:latin typeface="Arial"/>
                <a:cs typeface="Arial"/>
              </a:rPr>
              <a:t>o  </a:t>
            </a:r>
            <a:r>
              <a:rPr sz="649" i="1" spc="-10" dirty="0">
                <a:latin typeface="Arial"/>
                <a:cs typeface="Arial"/>
              </a:rPr>
              <a:t>NPM1 </a:t>
            </a:r>
            <a:r>
              <a:rPr sz="649" dirty="0">
                <a:latin typeface="Arial"/>
                <a:cs typeface="Arial"/>
              </a:rPr>
              <a:t>mutations 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i="1" spc="-40" dirty="0">
                <a:latin typeface="Arial"/>
                <a:cs typeface="Arial"/>
              </a:rPr>
              <a:t>FLT3</a:t>
            </a:r>
            <a:r>
              <a:rPr sz="649" spc="-40" dirty="0">
                <a:latin typeface="Arial"/>
                <a:cs typeface="Arial"/>
              </a:rPr>
              <a:t>-ITD</a:t>
            </a:r>
            <a:endParaRPr sz="649">
              <a:latin typeface="Arial"/>
              <a:cs typeface="Arial"/>
            </a:endParaRPr>
          </a:p>
          <a:p>
            <a:pPr marL="808019" marR="801043" algn="ctr">
              <a:lnSpc>
                <a:spcPts val="769"/>
              </a:lnSpc>
              <a:spcBef>
                <a:spcPts val="60"/>
              </a:spcBef>
            </a:pPr>
            <a:r>
              <a:rPr sz="649" spc="-114" dirty="0">
                <a:latin typeface="Arial"/>
                <a:cs typeface="Arial"/>
              </a:rPr>
              <a:t>S</a:t>
            </a:r>
            <a:r>
              <a:rPr sz="649" spc="35" dirty="0">
                <a:latin typeface="Arial"/>
                <a:cs typeface="Arial"/>
              </a:rPr>
              <a:t>t</a:t>
            </a:r>
            <a:r>
              <a:rPr sz="649" dirty="0">
                <a:latin typeface="Arial"/>
                <a:cs typeface="Arial"/>
              </a:rPr>
              <a:t>u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15" dirty="0">
                <a:latin typeface="Arial"/>
                <a:cs typeface="Arial"/>
              </a:rPr>
              <a:t>y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15" dirty="0">
                <a:latin typeface="Arial"/>
                <a:cs typeface="Arial"/>
              </a:rPr>
              <a:t>p</a:t>
            </a:r>
            <a:r>
              <a:rPr sz="649" spc="-30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r</a:t>
            </a:r>
            <a:r>
              <a:rPr sz="649" spc="10" dirty="0">
                <a:latin typeface="Arial"/>
                <a:cs typeface="Arial"/>
              </a:rPr>
              <a:t>iod  </a:t>
            </a:r>
            <a:r>
              <a:rPr sz="649" spc="-15" dirty="0">
                <a:latin typeface="Arial"/>
                <a:cs typeface="Arial"/>
              </a:rPr>
              <a:t>Center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26687" y="1449353"/>
            <a:ext cx="1324247" cy="620687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4440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1099">
              <a:latin typeface="Times New Roman"/>
              <a:cs typeface="Times New Roman"/>
            </a:endParaRPr>
          </a:p>
          <a:p>
            <a:pPr marL="246719" marR="237839" indent="-36152">
              <a:lnSpc>
                <a:spcPct val="104900"/>
              </a:lnSpc>
            </a:pPr>
            <a:r>
              <a:rPr sz="949" b="1" spc="30" dirty="0">
                <a:latin typeface="Arial"/>
                <a:cs typeface="Arial"/>
              </a:rPr>
              <a:t>532</a:t>
            </a:r>
            <a:r>
              <a:rPr sz="949" b="1" spc="-20" dirty="0">
                <a:latin typeface="Arial"/>
                <a:cs typeface="Arial"/>
              </a:rPr>
              <a:t> IC </a:t>
            </a:r>
            <a:r>
              <a:rPr sz="949" b="1" dirty="0">
                <a:latin typeface="Arial"/>
                <a:cs typeface="Arial"/>
              </a:rPr>
              <a:t>patients </a:t>
            </a:r>
            <a:r>
              <a:rPr sz="949" b="1" spc="-25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matched</a:t>
            </a:r>
            <a:r>
              <a:rPr sz="949" b="1" spc="-25" dirty="0">
                <a:latin typeface="Arial"/>
                <a:cs typeface="Arial"/>
              </a:rPr>
              <a:t> </a:t>
            </a:r>
            <a:r>
              <a:rPr sz="949" b="1" spc="25" dirty="0">
                <a:latin typeface="Arial"/>
                <a:cs typeface="Arial"/>
              </a:rPr>
              <a:t>with</a:t>
            </a:r>
            <a:endParaRPr sz="949">
              <a:latin typeface="Arial"/>
              <a:cs typeface="Arial"/>
            </a:endParaRPr>
          </a:p>
          <a:p>
            <a:pPr marL="136361">
              <a:lnSpc>
                <a:spcPts val="1129"/>
              </a:lnSpc>
            </a:pPr>
            <a:r>
              <a:rPr sz="949" b="1" spc="30" dirty="0">
                <a:latin typeface="Arial"/>
                <a:cs typeface="Arial"/>
              </a:rPr>
              <a:t>532</a:t>
            </a:r>
            <a:r>
              <a:rPr sz="949" b="1" spc="-15" dirty="0">
                <a:latin typeface="Arial"/>
                <a:cs typeface="Arial"/>
              </a:rPr>
              <a:t> </a:t>
            </a:r>
            <a:r>
              <a:rPr sz="949" b="1" spc="65" dirty="0">
                <a:latin typeface="Arial"/>
                <a:cs typeface="Arial"/>
              </a:rPr>
              <a:t>HMA</a:t>
            </a:r>
            <a:r>
              <a:rPr sz="949" b="1" spc="-20" dirty="0">
                <a:latin typeface="Arial"/>
                <a:cs typeface="Arial"/>
              </a:rPr>
              <a:t> </a:t>
            </a:r>
            <a:r>
              <a:rPr sz="949" b="1" dirty="0">
                <a:latin typeface="Arial"/>
                <a:cs typeface="Arial"/>
              </a:rPr>
              <a:t>patients</a:t>
            </a:r>
            <a:endParaRPr sz="949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656127" y="1876878"/>
            <a:ext cx="2571120" cy="41224"/>
          </a:xfrm>
          <a:custGeom>
            <a:avLst/>
            <a:gdLst/>
            <a:ahLst/>
            <a:cxnLst/>
            <a:rect l="l" t="t" r="r" b="b"/>
            <a:pathLst>
              <a:path w="2574290" h="41275">
                <a:moveTo>
                  <a:pt x="2532456" y="0"/>
                </a:moveTo>
                <a:lnTo>
                  <a:pt x="2532456" y="41274"/>
                </a:lnTo>
                <a:lnTo>
                  <a:pt x="2563418" y="25793"/>
                </a:lnTo>
                <a:lnTo>
                  <a:pt x="2539339" y="25793"/>
                </a:lnTo>
                <a:lnTo>
                  <a:pt x="2539339" y="15481"/>
                </a:lnTo>
                <a:lnTo>
                  <a:pt x="2563418" y="15481"/>
                </a:lnTo>
                <a:lnTo>
                  <a:pt x="2532456" y="0"/>
                </a:lnTo>
                <a:close/>
              </a:path>
              <a:path w="2574290" h="41275">
                <a:moveTo>
                  <a:pt x="2532456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2532456" y="25793"/>
                </a:lnTo>
                <a:lnTo>
                  <a:pt x="2532456" y="15481"/>
                </a:lnTo>
                <a:close/>
              </a:path>
              <a:path w="2574290" h="41275">
                <a:moveTo>
                  <a:pt x="2563418" y="15481"/>
                </a:moveTo>
                <a:lnTo>
                  <a:pt x="2539339" y="15481"/>
                </a:lnTo>
                <a:lnTo>
                  <a:pt x="2539339" y="25793"/>
                </a:lnTo>
                <a:lnTo>
                  <a:pt x="2563418" y="25793"/>
                </a:lnTo>
                <a:lnTo>
                  <a:pt x="2573731" y="20637"/>
                </a:lnTo>
                <a:lnTo>
                  <a:pt x="2563418" y="15481"/>
                </a:lnTo>
                <a:close/>
              </a:path>
            </a:pathLst>
          </a:custGeom>
          <a:solidFill>
            <a:srgbClr val="ADB9C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9" name="object 9"/>
          <p:cNvGrpSpPr/>
          <p:nvPr/>
        </p:nvGrpSpPr>
        <p:grpSpPr>
          <a:xfrm>
            <a:off x="5007914" y="2485276"/>
            <a:ext cx="2307919" cy="1587448"/>
            <a:chOff x="5008451" y="2488340"/>
            <a:chExt cx="2310765" cy="1589405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8451" y="2488340"/>
              <a:ext cx="2310672" cy="158933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580840" y="2876642"/>
              <a:ext cx="62230" cy="292735"/>
            </a:xfrm>
            <a:custGeom>
              <a:avLst/>
              <a:gdLst/>
              <a:ahLst/>
              <a:cxnLst/>
              <a:rect l="l" t="t" r="r" b="b"/>
              <a:pathLst>
                <a:path w="62229" h="292735">
                  <a:moveTo>
                    <a:pt x="20637" y="230568"/>
                  </a:moveTo>
                  <a:lnTo>
                    <a:pt x="0" y="230568"/>
                  </a:lnTo>
                  <a:lnTo>
                    <a:pt x="30962" y="292468"/>
                  </a:lnTo>
                  <a:lnTo>
                    <a:pt x="56756" y="240880"/>
                  </a:lnTo>
                  <a:lnTo>
                    <a:pt x="20637" y="240880"/>
                  </a:lnTo>
                  <a:lnTo>
                    <a:pt x="20637" y="230568"/>
                  </a:lnTo>
                  <a:close/>
                </a:path>
                <a:path w="62229" h="292735">
                  <a:moveTo>
                    <a:pt x="41275" y="0"/>
                  </a:moveTo>
                  <a:lnTo>
                    <a:pt x="20637" y="0"/>
                  </a:lnTo>
                  <a:lnTo>
                    <a:pt x="20637" y="240880"/>
                  </a:lnTo>
                  <a:lnTo>
                    <a:pt x="41275" y="240880"/>
                  </a:lnTo>
                  <a:lnTo>
                    <a:pt x="41275" y="0"/>
                  </a:lnTo>
                  <a:close/>
                </a:path>
                <a:path w="62229" h="292735">
                  <a:moveTo>
                    <a:pt x="61912" y="230568"/>
                  </a:moveTo>
                  <a:lnTo>
                    <a:pt x="41275" y="230568"/>
                  </a:lnTo>
                  <a:lnTo>
                    <a:pt x="41275" y="240880"/>
                  </a:lnTo>
                  <a:lnTo>
                    <a:pt x="56756" y="240880"/>
                  </a:lnTo>
                  <a:lnTo>
                    <a:pt x="61912" y="230568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238479" y="3182552"/>
              <a:ext cx="62230" cy="292735"/>
            </a:xfrm>
            <a:custGeom>
              <a:avLst/>
              <a:gdLst/>
              <a:ahLst/>
              <a:cxnLst/>
              <a:rect l="l" t="t" r="r" b="b"/>
              <a:pathLst>
                <a:path w="62229" h="292735">
                  <a:moveTo>
                    <a:pt x="41275" y="51587"/>
                  </a:moveTo>
                  <a:lnTo>
                    <a:pt x="20637" y="51587"/>
                  </a:lnTo>
                  <a:lnTo>
                    <a:pt x="20637" y="292468"/>
                  </a:lnTo>
                  <a:lnTo>
                    <a:pt x="41275" y="292468"/>
                  </a:lnTo>
                  <a:lnTo>
                    <a:pt x="41275" y="51587"/>
                  </a:lnTo>
                  <a:close/>
                </a:path>
                <a:path w="62229" h="292735">
                  <a:moveTo>
                    <a:pt x="30949" y="0"/>
                  </a:moveTo>
                  <a:lnTo>
                    <a:pt x="0" y="61899"/>
                  </a:lnTo>
                  <a:lnTo>
                    <a:pt x="20637" y="61899"/>
                  </a:lnTo>
                  <a:lnTo>
                    <a:pt x="20637" y="51587"/>
                  </a:lnTo>
                  <a:lnTo>
                    <a:pt x="56754" y="51587"/>
                  </a:lnTo>
                  <a:lnTo>
                    <a:pt x="30949" y="0"/>
                  </a:lnTo>
                  <a:close/>
                </a:path>
                <a:path w="62229" h="292735">
                  <a:moveTo>
                    <a:pt x="56754" y="51587"/>
                  </a:moveTo>
                  <a:lnTo>
                    <a:pt x="41275" y="51587"/>
                  </a:lnTo>
                  <a:lnTo>
                    <a:pt x="41275" y="61899"/>
                  </a:lnTo>
                  <a:lnTo>
                    <a:pt x="61912" y="61899"/>
                  </a:lnTo>
                  <a:lnTo>
                    <a:pt x="56754" y="51587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3790276" y="1977895"/>
            <a:ext cx="229840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Mean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propensity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15" dirty="0">
                <a:latin typeface="Arial"/>
                <a:cs typeface="Arial"/>
              </a:rPr>
              <a:t>score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in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40" dirty="0">
                <a:latin typeface="Arial"/>
                <a:cs typeface="Arial"/>
              </a:rPr>
              <a:t>IC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and </a:t>
            </a:r>
            <a:r>
              <a:rPr sz="749" spc="10" dirty="0">
                <a:latin typeface="Arial"/>
                <a:cs typeface="Arial"/>
              </a:rPr>
              <a:t>HMA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20" dirty="0">
                <a:latin typeface="Arial"/>
                <a:cs typeface="Arial"/>
              </a:rPr>
              <a:t>(0.491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105" dirty="0">
                <a:latin typeface="Arial"/>
                <a:cs typeface="Arial"/>
              </a:rPr>
              <a:t>±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25" dirty="0">
                <a:latin typeface="Arial"/>
                <a:cs typeface="Arial"/>
              </a:rPr>
              <a:t>0.219)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075096" y="1266165"/>
            <a:ext cx="103060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European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Risk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(ESS70+)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298940" y="1067681"/>
            <a:ext cx="139528" cy="519425"/>
            <a:chOff x="5299836" y="1068997"/>
            <a:chExt cx="139700" cy="520065"/>
          </a:xfrm>
        </p:grpSpPr>
        <p:sp>
          <p:nvSpPr>
            <p:cNvPr id="5" name="object 5"/>
            <p:cNvSpPr/>
            <p:nvPr/>
          </p:nvSpPr>
          <p:spPr>
            <a:xfrm>
              <a:off x="5299836" y="1068997"/>
              <a:ext cx="139700" cy="149860"/>
            </a:xfrm>
            <a:custGeom>
              <a:avLst/>
              <a:gdLst/>
              <a:ahLst/>
              <a:cxnLst/>
              <a:rect l="l" t="t" r="r" b="b"/>
              <a:pathLst>
                <a:path w="139700" h="149859">
                  <a:moveTo>
                    <a:pt x="139141" y="0"/>
                  </a:moveTo>
                  <a:lnTo>
                    <a:pt x="0" y="0"/>
                  </a:lnTo>
                  <a:lnTo>
                    <a:pt x="0" y="149263"/>
                  </a:lnTo>
                  <a:lnTo>
                    <a:pt x="139141" y="149263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299836" y="1250988"/>
              <a:ext cx="139700" cy="158750"/>
            </a:xfrm>
            <a:custGeom>
              <a:avLst/>
              <a:gdLst/>
              <a:ahLst/>
              <a:cxnLst/>
              <a:rect l="l" t="t" r="r" b="b"/>
              <a:pathLst>
                <a:path w="139700" h="158750">
                  <a:moveTo>
                    <a:pt x="139141" y="0"/>
                  </a:moveTo>
                  <a:lnTo>
                    <a:pt x="0" y="0"/>
                  </a:lnTo>
                  <a:lnTo>
                    <a:pt x="0" y="158292"/>
                  </a:lnTo>
                  <a:lnTo>
                    <a:pt x="139141" y="158292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299836" y="1439633"/>
              <a:ext cx="139700" cy="149860"/>
            </a:xfrm>
            <a:custGeom>
              <a:avLst/>
              <a:gdLst/>
              <a:ahLst/>
              <a:cxnLst/>
              <a:rect l="l" t="t" r="r" b="b"/>
              <a:pathLst>
                <a:path w="139700" h="149859">
                  <a:moveTo>
                    <a:pt x="139141" y="0"/>
                  </a:moveTo>
                  <a:lnTo>
                    <a:pt x="0" y="0"/>
                  </a:lnTo>
                  <a:lnTo>
                    <a:pt x="0" y="149263"/>
                  </a:lnTo>
                  <a:lnTo>
                    <a:pt x="139141" y="149263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5522242" y="1063363"/>
            <a:ext cx="161852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Lower-risk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2: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predicted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OS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≥12%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521912" y="1251324"/>
            <a:ext cx="2225471" cy="2892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Intermediate-risk 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[2-5]: predicted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dirty="0">
                <a:latin typeface="Calibri"/>
                <a:cs typeface="Calibri"/>
              </a:rPr>
              <a:t> OS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&lt;12% </a:t>
            </a:r>
            <a:r>
              <a:rPr sz="649" b="1" spc="-5" dirty="0">
                <a:latin typeface="Calibri"/>
                <a:cs typeface="Calibri"/>
              </a:rPr>
              <a:t>and</a:t>
            </a:r>
            <a:r>
              <a:rPr sz="649" b="1" dirty="0">
                <a:latin typeface="Calibri"/>
                <a:cs typeface="Calibri"/>
              </a:rPr>
              <a:t> ≥3%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634"/>
              </a:spcBef>
            </a:pPr>
            <a:r>
              <a:rPr sz="649" b="1" spc="-5" dirty="0">
                <a:latin typeface="Calibri"/>
                <a:cs typeface="Calibri"/>
              </a:rPr>
              <a:t>Higher-risk-score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&gt;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5: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predicted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OS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&lt;3%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6240" y="2006208"/>
            <a:ext cx="6435046" cy="218937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7897" y="905123"/>
            <a:ext cx="2330915" cy="933550"/>
          </a:xfrm>
          <a:prstGeom prst="rect">
            <a:avLst/>
          </a:prstGeom>
        </p:spPr>
      </p:pic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124200" y="746125"/>
            <a:ext cx="3015420" cy="36950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</a:rPr>
              <a:t>Guías</a:t>
            </a:r>
            <a:r>
              <a:rPr sz="2297" b="1" spc="-80" dirty="0">
                <a:solidFill>
                  <a:schemeClr val="tx1"/>
                </a:solidFill>
              </a:rPr>
              <a:t> </a:t>
            </a:r>
            <a:r>
              <a:rPr sz="2297" b="1" spc="5" dirty="0">
                <a:solidFill>
                  <a:schemeClr val="tx1"/>
                </a:solidFill>
              </a:rPr>
              <a:t>asistenciales</a:t>
            </a:r>
            <a:endParaRPr sz="2297" b="1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27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38960" y="1283855"/>
            <a:ext cx="145426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LMA</a:t>
            </a:r>
            <a:r>
              <a:rPr sz="699" b="1" spc="-4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unfit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44484" y="1876771"/>
            <a:ext cx="841606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1478">
              <a:spcBef>
                <a:spcPts val="215"/>
              </a:spcBef>
            </a:pPr>
            <a:r>
              <a:rPr sz="699" b="1" dirty="0">
                <a:latin typeface="Arial Narrow"/>
                <a:cs typeface="Arial Narrow"/>
              </a:rPr>
              <a:t>No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ensayo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clínico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244657" y="1450277"/>
            <a:ext cx="41224" cy="426829"/>
          </a:xfrm>
          <a:custGeom>
            <a:avLst/>
            <a:gdLst/>
            <a:ahLst/>
            <a:cxnLst/>
            <a:rect l="l" t="t" r="r" b="b"/>
            <a:pathLst>
              <a:path w="41275" h="427355">
                <a:moveTo>
                  <a:pt x="0" y="385711"/>
                </a:moveTo>
                <a:lnTo>
                  <a:pt x="20548" y="427024"/>
                </a:lnTo>
                <a:lnTo>
                  <a:pt x="37823" y="392633"/>
                </a:lnTo>
                <a:lnTo>
                  <a:pt x="18034" y="392620"/>
                </a:lnTo>
                <a:lnTo>
                  <a:pt x="18047" y="385745"/>
                </a:lnTo>
                <a:lnTo>
                  <a:pt x="0" y="385711"/>
                </a:lnTo>
                <a:close/>
              </a:path>
              <a:path w="41275" h="427355">
                <a:moveTo>
                  <a:pt x="18047" y="385745"/>
                </a:moveTo>
                <a:lnTo>
                  <a:pt x="18034" y="392620"/>
                </a:lnTo>
                <a:lnTo>
                  <a:pt x="23202" y="392633"/>
                </a:lnTo>
                <a:lnTo>
                  <a:pt x="23216" y="385754"/>
                </a:lnTo>
                <a:lnTo>
                  <a:pt x="18047" y="385745"/>
                </a:lnTo>
                <a:close/>
              </a:path>
              <a:path w="41275" h="427355">
                <a:moveTo>
                  <a:pt x="23216" y="385754"/>
                </a:moveTo>
                <a:lnTo>
                  <a:pt x="23202" y="392633"/>
                </a:lnTo>
                <a:lnTo>
                  <a:pt x="37830" y="392620"/>
                </a:lnTo>
                <a:lnTo>
                  <a:pt x="41262" y="385787"/>
                </a:lnTo>
                <a:lnTo>
                  <a:pt x="23216" y="385754"/>
                </a:lnTo>
                <a:close/>
              </a:path>
              <a:path w="41275" h="427355">
                <a:moveTo>
                  <a:pt x="18821" y="0"/>
                </a:moveTo>
                <a:lnTo>
                  <a:pt x="18047" y="385745"/>
                </a:lnTo>
                <a:lnTo>
                  <a:pt x="23216" y="385754"/>
                </a:lnTo>
                <a:lnTo>
                  <a:pt x="23977" y="12"/>
                </a:lnTo>
                <a:lnTo>
                  <a:pt x="188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735634" y="3041085"/>
            <a:ext cx="937374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271454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AZ</a:t>
            </a:r>
            <a:r>
              <a:rPr sz="699" b="1" dirty="0">
                <a:latin typeface="Arial Narrow"/>
                <a:cs typeface="Arial Narrow"/>
              </a:rPr>
              <a:t>A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pr</a:t>
            </a:r>
            <a:r>
              <a:rPr sz="699" b="1" spc="10" dirty="0">
                <a:latin typeface="Arial Narrow"/>
                <a:cs typeface="Arial Narrow"/>
              </a:rPr>
              <a:t>ev</a:t>
            </a:r>
            <a:r>
              <a:rPr sz="699" b="1" dirty="0">
                <a:latin typeface="Arial Narrow"/>
                <a:cs typeface="Arial Narrow"/>
              </a:rPr>
              <a:t>ia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29645" y="3041085"/>
            <a:ext cx="846681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91540">
              <a:spcBef>
                <a:spcPts val="225"/>
              </a:spcBef>
            </a:pPr>
            <a:r>
              <a:rPr sz="699" b="1" dirty="0">
                <a:latin typeface="Arial Narrow"/>
                <a:cs typeface="Arial Narrow"/>
              </a:rPr>
              <a:t>IDH1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mutado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07300" y="3041085"/>
            <a:ext cx="996356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algn="ctr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Resto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80377" y="3346798"/>
            <a:ext cx="1244336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51583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LDAC+GLAS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84946" y="3346798"/>
            <a:ext cx="935472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65327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IVO+AZA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183570" y="3207511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5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5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/>
          <p:nvPr/>
        </p:nvSpPr>
        <p:spPr>
          <a:xfrm>
            <a:off x="2183561" y="2043209"/>
            <a:ext cx="3942933" cy="998259"/>
          </a:xfrm>
          <a:custGeom>
            <a:avLst/>
            <a:gdLst/>
            <a:ahLst/>
            <a:cxnLst/>
            <a:rect l="l" t="t" r="r" b="b"/>
            <a:pathLst>
              <a:path w="3947795" h="999489">
                <a:moveTo>
                  <a:pt x="3947185" y="957846"/>
                </a:moveTo>
                <a:lnTo>
                  <a:pt x="3929126" y="957846"/>
                </a:lnTo>
                <a:lnTo>
                  <a:pt x="3929126" y="502132"/>
                </a:lnTo>
                <a:lnTo>
                  <a:pt x="3929126" y="496976"/>
                </a:lnTo>
                <a:lnTo>
                  <a:pt x="2086762" y="496976"/>
                </a:lnTo>
                <a:lnTo>
                  <a:pt x="2086762" y="0"/>
                </a:lnTo>
                <a:lnTo>
                  <a:pt x="2081606" y="0"/>
                </a:lnTo>
                <a:lnTo>
                  <a:pt x="2081606" y="496976"/>
                </a:lnTo>
                <a:lnTo>
                  <a:pt x="18059" y="496976"/>
                </a:lnTo>
                <a:lnTo>
                  <a:pt x="18059" y="957846"/>
                </a:lnTo>
                <a:lnTo>
                  <a:pt x="0" y="957846"/>
                </a:lnTo>
                <a:lnTo>
                  <a:pt x="20637" y="999121"/>
                </a:lnTo>
                <a:lnTo>
                  <a:pt x="37846" y="964717"/>
                </a:lnTo>
                <a:lnTo>
                  <a:pt x="41275" y="957846"/>
                </a:lnTo>
                <a:lnTo>
                  <a:pt x="23215" y="957846"/>
                </a:lnTo>
                <a:lnTo>
                  <a:pt x="23215" y="502132"/>
                </a:lnTo>
                <a:lnTo>
                  <a:pt x="2081606" y="502132"/>
                </a:lnTo>
                <a:lnTo>
                  <a:pt x="2086762" y="502132"/>
                </a:lnTo>
                <a:lnTo>
                  <a:pt x="3923969" y="502132"/>
                </a:lnTo>
                <a:lnTo>
                  <a:pt x="3923969" y="957846"/>
                </a:lnTo>
                <a:lnTo>
                  <a:pt x="3905910" y="957846"/>
                </a:lnTo>
                <a:lnTo>
                  <a:pt x="3926548" y="999121"/>
                </a:lnTo>
                <a:lnTo>
                  <a:pt x="3943743" y="964717"/>
                </a:lnTo>
                <a:lnTo>
                  <a:pt x="3947185" y="957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3532067" y="3207511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4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4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864598" y="1598947"/>
            <a:ext cx="1274144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69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>
              <a:latin typeface="ArialNarrow-BoldItalic"/>
              <a:cs typeface="ArialNarrow-BoldItalic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22474" y="786366"/>
            <a:ext cx="4880942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Arial"/>
                <a:cs typeface="Arial"/>
              </a:rPr>
              <a:t>PETHEMA</a:t>
            </a:r>
            <a:r>
              <a:rPr sz="1298" b="1" spc="-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LMA-UNFIT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(según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tiempos</a:t>
            </a:r>
            <a:r>
              <a:rPr sz="1298" b="1" spc="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de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precio</a:t>
            </a:r>
            <a:r>
              <a:rPr sz="1298" b="1" dirty="0">
                <a:latin typeface="Arial"/>
                <a:cs typeface="Arial"/>
              </a:rPr>
              <a:t> y</a:t>
            </a:r>
            <a:r>
              <a:rPr sz="1298" b="1" spc="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reembolso)</a:t>
            </a:r>
            <a:endParaRPr sz="1298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814005" y="2256614"/>
            <a:ext cx="66339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Frágil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124853" y="2423042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4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4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6677731" y="2562328"/>
            <a:ext cx="935472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11200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AZA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soporte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532059" y="1957412"/>
            <a:ext cx="3634069" cy="1085147"/>
          </a:xfrm>
          <a:custGeom>
            <a:avLst/>
            <a:gdLst/>
            <a:ahLst/>
            <a:cxnLst/>
            <a:rect l="l" t="t" r="r" b="b"/>
            <a:pathLst>
              <a:path w="3638550" h="1086485">
                <a:moveTo>
                  <a:pt x="1277721" y="1044600"/>
                </a:moveTo>
                <a:lnTo>
                  <a:pt x="1259662" y="1044600"/>
                </a:lnTo>
                <a:lnTo>
                  <a:pt x="1259662" y="588467"/>
                </a:lnTo>
                <a:lnTo>
                  <a:pt x="1259662" y="583311"/>
                </a:lnTo>
                <a:lnTo>
                  <a:pt x="736600" y="583311"/>
                </a:lnTo>
                <a:lnTo>
                  <a:pt x="736600" y="582879"/>
                </a:lnTo>
                <a:lnTo>
                  <a:pt x="736600" y="85902"/>
                </a:lnTo>
                <a:lnTo>
                  <a:pt x="731443" y="85902"/>
                </a:lnTo>
                <a:lnTo>
                  <a:pt x="731443" y="582879"/>
                </a:lnTo>
                <a:lnTo>
                  <a:pt x="18059" y="582879"/>
                </a:lnTo>
                <a:lnTo>
                  <a:pt x="18059" y="1043749"/>
                </a:lnTo>
                <a:lnTo>
                  <a:pt x="0" y="1043749"/>
                </a:lnTo>
                <a:lnTo>
                  <a:pt x="20637" y="1085024"/>
                </a:lnTo>
                <a:lnTo>
                  <a:pt x="37846" y="1050620"/>
                </a:lnTo>
                <a:lnTo>
                  <a:pt x="41275" y="1043749"/>
                </a:lnTo>
                <a:lnTo>
                  <a:pt x="23215" y="1043749"/>
                </a:lnTo>
                <a:lnTo>
                  <a:pt x="23215" y="588035"/>
                </a:lnTo>
                <a:lnTo>
                  <a:pt x="731443" y="588035"/>
                </a:lnTo>
                <a:lnTo>
                  <a:pt x="731443" y="588467"/>
                </a:lnTo>
                <a:lnTo>
                  <a:pt x="1254506" y="588467"/>
                </a:lnTo>
                <a:lnTo>
                  <a:pt x="1254506" y="1044600"/>
                </a:lnTo>
                <a:lnTo>
                  <a:pt x="1236446" y="1044600"/>
                </a:lnTo>
                <a:lnTo>
                  <a:pt x="1257084" y="1085862"/>
                </a:lnTo>
                <a:lnTo>
                  <a:pt x="1274279" y="1051471"/>
                </a:lnTo>
                <a:lnTo>
                  <a:pt x="1277721" y="1044600"/>
                </a:lnTo>
                <a:close/>
              </a:path>
              <a:path w="3638550" h="1086485">
                <a:moveTo>
                  <a:pt x="3638499" y="258305"/>
                </a:moveTo>
                <a:lnTo>
                  <a:pt x="3620439" y="258305"/>
                </a:lnTo>
                <a:lnTo>
                  <a:pt x="3620439" y="5156"/>
                </a:lnTo>
                <a:lnTo>
                  <a:pt x="3620439" y="2578"/>
                </a:lnTo>
                <a:lnTo>
                  <a:pt x="3620439" y="0"/>
                </a:lnTo>
                <a:lnTo>
                  <a:pt x="1155242" y="0"/>
                </a:lnTo>
                <a:lnTo>
                  <a:pt x="1155242" y="5156"/>
                </a:lnTo>
                <a:lnTo>
                  <a:pt x="3615283" y="5156"/>
                </a:lnTo>
                <a:lnTo>
                  <a:pt x="3615283" y="258305"/>
                </a:lnTo>
                <a:lnTo>
                  <a:pt x="3597224" y="258305"/>
                </a:lnTo>
                <a:lnTo>
                  <a:pt x="3617861" y="299567"/>
                </a:lnTo>
                <a:lnTo>
                  <a:pt x="3635057" y="265176"/>
                </a:lnTo>
                <a:lnTo>
                  <a:pt x="3638499" y="258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5637548" y="3348496"/>
            <a:ext cx="935472" cy="13563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291749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AZA+VEN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6084668" y="3207511"/>
            <a:ext cx="41224" cy="141431"/>
          </a:xfrm>
          <a:custGeom>
            <a:avLst/>
            <a:gdLst/>
            <a:ahLst/>
            <a:cxnLst/>
            <a:rect l="l" t="t" r="r" b="b"/>
            <a:pathLst>
              <a:path w="41275" h="141604">
                <a:moveTo>
                  <a:pt x="18059" y="99885"/>
                </a:moveTo>
                <a:lnTo>
                  <a:pt x="0" y="99885"/>
                </a:lnTo>
                <a:lnTo>
                  <a:pt x="20637" y="141160"/>
                </a:lnTo>
                <a:lnTo>
                  <a:pt x="37833" y="106768"/>
                </a:lnTo>
                <a:lnTo>
                  <a:pt x="18059" y="106768"/>
                </a:lnTo>
                <a:lnTo>
                  <a:pt x="18059" y="99885"/>
                </a:lnTo>
                <a:close/>
              </a:path>
              <a:path w="41275" h="141604">
                <a:moveTo>
                  <a:pt x="23215" y="0"/>
                </a:moveTo>
                <a:lnTo>
                  <a:pt x="18059" y="0"/>
                </a:lnTo>
                <a:lnTo>
                  <a:pt x="18059" y="106768"/>
                </a:lnTo>
                <a:lnTo>
                  <a:pt x="23215" y="106768"/>
                </a:lnTo>
                <a:lnTo>
                  <a:pt x="23215" y="0"/>
                </a:lnTo>
                <a:close/>
              </a:path>
              <a:path w="41275" h="141604">
                <a:moveTo>
                  <a:pt x="41274" y="99885"/>
                </a:moveTo>
                <a:lnTo>
                  <a:pt x="23215" y="99885"/>
                </a:lnTo>
                <a:lnTo>
                  <a:pt x="23215" y="106768"/>
                </a:lnTo>
                <a:lnTo>
                  <a:pt x="37833" y="106768"/>
                </a:lnTo>
                <a:lnTo>
                  <a:pt x="41274" y="998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4364565" y="3041932"/>
            <a:ext cx="846681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09933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P53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mutado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19867" y="3347647"/>
            <a:ext cx="935472" cy="136280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51583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AZA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766984" y="3208356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96"/>
                </a:moveTo>
                <a:lnTo>
                  <a:pt x="0" y="98196"/>
                </a:lnTo>
                <a:lnTo>
                  <a:pt x="20637" y="139458"/>
                </a:lnTo>
                <a:lnTo>
                  <a:pt x="37838" y="105067"/>
                </a:lnTo>
                <a:lnTo>
                  <a:pt x="18059" y="105067"/>
                </a:lnTo>
                <a:lnTo>
                  <a:pt x="18059" y="98196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5" y="98196"/>
                </a:moveTo>
                <a:lnTo>
                  <a:pt x="23215" y="98196"/>
                </a:lnTo>
                <a:lnTo>
                  <a:pt x="23215" y="105067"/>
                </a:lnTo>
                <a:lnTo>
                  <a:pt x="37838" y="105067"/>
                </a:lnTo>
                <a:lnTo>
                  <a:pt x="41275" y="98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3938813" y="2226872"/>
            <a:ext cx="66339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9489">
              <a:spcBef>
                <a:spcPts val="220"/>
              </a:spcBef>
            </a:pPr>
            <a:r>
              <a:rPr sz="699" b="1" dirty="0">
                <a:latin typeface="Arial Narrow"/>
                <a:cs typeface="Arial Narrow"/>
              </a:rPr>
              <a:t>No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frágil</a:t>
            </a:r>
            <a:endParaRPr sz="699">
              <a:latin typeface="Arial Narrow"/>
              <a:cs typeface="Arial Narrow"/>
            </a:endParaRPr>
          </a:p>
        </p:txBody>
      </p:sp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00400" y="730306"/>
            <a:ext cx="2552214" cy="3125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chemeClr val="tx1"/>
                </a:solidFill>
              </a:rPr>
              <a:t>LMA</a:t>
            </a:r>
            <a:r>
              <a:rPr sz="1948" b="1" spc="-20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del</a:t>
            </a:r>
            <a:r>
              <a:rPr sz="1948" b="1" spc="-15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paciente</a:t>
            </a:r>
            <a:r>
              <a:rPr sz="1948" b="1" spc="-25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fit</a:t>
            </a:r>
            <a:endParaRPr sz="1948" b="1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6575" y="1226043"/>
            <a:ext cx="181259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Sospecha</a:t>
            </a:r>
            <a:r>
              <a:rPr sz="1049" b="1" spc="-5" dirty="0">
                <a:latin typeface="Arial"/>
                <a:cs typeface="Arial"/>
              </a:rPr>
              <a:t> </a:t>
            </a:r>
            <a:r>
              <a:rPr sz="1049" b="1" spc="10" dirty="0">
                <a:latin typeface="Arial"/>
                <a:cs typeface="Arial"/>
              </a:rPr>
              <a:t>diagnóstica</a:t>
            </a:r>
            <a:r>
              <a:rPr sz="1049" b="1" dirty="0">
                <a:latin typeface="Arial"/>
                <a:cs typeface="Arial"/>
              </a:rPr>
              <a:t> </a:t>
            </a:r>
            <a:r>
              <a:rPr sz="1049" b="1" spc="20" dirty="0">
                <a:latin typeface="Arial"/>
                <a:cs typeface="Arial"/>
              </a:rPr>
              <a:t>LMA</a:t>
            </a:r>
            <a:endParaRPr sz="104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59766" y="1320229"/>
            <a:ext cx="1465678" cy="474395"/>
          </a:xfrm>
          <a:custGeom>
            <a:avLst/>
            <a:gdLst/>
            <a:ahLst/>
            <a:cxnLst/>
            <a:rect l="l" t="t" r="r" b="b"/>
            <a:pathLst>
              <a:path w="1467484" h="474980">
                <a:moveTo>
                  <a:pt x="1384170" y="448097"/>
                </a:moveTo>
                <a:lnTo>
                  <a:pt x="1376146" y="474421"/>
                </a:lnTo>
                <a:lnTo>
                  <a:pt x="1467142" y="459003"/>
                </a:lnTo>
                <a:lnTo>
                  <a:pt x="1459877" y="452107"/>
                </a:lnTo>
                <a:lnTo>
                  <a:pt x="1397330" y="452107"/>
                </a:lnTo>
                <a:lnTo>
                  <a:pt x="1384170" y="448097"/>
                </a:lnTo>
                <a:close/>
              </a:path>
              <a:path w="1467484" h="474980">
                <a:moveTo>
                  <a:pt x="1392190" y="421784"/>
                </a:moveTo>
                <a:lnTo>
                  <a:pt x="1384170" y="448097"/>
                </a:lnTo>
                <a:lnTo>
                  <a:pt x="1397330" y="452107"/>
                </a:lnTo>
                <a:lnTo>
                  <a:pt x="1405343" y="425792"/>
                </a:lnTo>
                <a:lnTo>
                  <a:pt x="1392190" y="421784"/>
                </a:lnTo>
                <a:close/>
              </a:path>
              <a:path w="1467484" h="474980">
                <a:moveTo>
                  <a:pt x="1400213" y="395465"/>
                </a:moveTo>
                <a:lnTo>
                  <a:pt x="1392190" y="421784"/>
                </a:lnTo>
                <a:lnTo>
                  <a:pt x="1405343" y="425792"/>
                </a:lnTo>
                <a:lnTo>
                  <a:pt x="1397330" y="452107"/>
                </a:lnTo>
                <a:lnTo>
                  <a:pt x="1459877" y="452107"/>
                </a:lnTo>
                <a:lnTo>
                  <a:pt x="1400213" y="395465"/>
                </a:lnTo>
                <a:close/>
              </a:path>
              <a:path w="1467484" h="474980">
                <a:moveTo>
                  <a:pt x="8026" y="0"/>
                </a:moveTo>
                <a:lnTo>
                  <a:pt x="0" y="26314"/>
                </a:lnTo>
                <a:lnTo>
                  <a:pt x="1384170" y="448097"/>
                </a:lnTo>
                <a:lnTo>
                  <a:pt x="1392190" y="421784"/>
                </a:lnTo>
                <a:lnTo>
                  <a:pt x="8026" y="0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6065863" y="1792130"/>
            <a:ext cx="918982" cy="31901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0906" marR="5074" indent="-178855">
              <a:spcBef>
                <a:spcPts val="125"/>
              </a:spcBef>
            </a:pPr>
            <a:r>
              <a:rPr sz="949" spc="5" dirty="0">
                <a:solidFill>
                  <a:srgbClr val="FF0000"/>
                </a:solidFill>
                <a:latin typeface="Arial"/>
                <a:cs typeface="Arial"/>
              </a:rPr>
              <a:t>Cribaje genético </a:t>
            </a:r>
            <a:r>
              <a:rPr sz="949" spc="-254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FF0000"/>
                </a:solidFill>
                <a:latin typeface="Arial"/>
                <a:cs typeface="Arial"/>
              </a:rPr>
              <a:t>centralizado</a:t>
            </a:r>
            <a:endParaRPr sz="9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98878" y="1821259"/>
            <a:ext cx="1063584" cy="667832"/>
          </a:xfrm>
          <a:prstGeom prst="rect">
            <a:avLst/>
          </a:prstGeom>
        </p:spPr>
        <p:txBody>
          <a:bodyPr vert="horz" wrap="square" lIns="0" tIns="78643" rIns="0" bIns="0" rtlCol="0">
            <a:spAutoFit/>
          </a:bodyPr>
          <a:lstStyle/>
          <a:p>
            <a:pPr marL="168073">
              <a:spcBef>
                <a:spcPts val="619"/>
              </a:spcBef>
            </a:pPr>
            <a:r>
              <a:rPr sz="849" dirty="0">
                <a:latin typeface="Arial"/>
                <a:cs typeface="Arial"/>
              </a:rPr>
              <a:t>Paciente</a:t>
            </a:r>
            <a:r>
              <a:rPr sz="849" spc="-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“Fit”</a:t>
            </a:r>
            <a:endParaRPr sz="849">
              <a:latin typeface="Arial"/>
              <a:cs typeface="Arial"/>
            </a:endParaRPr>
          </a:p>
          <a:p>
            <a:pPr algn="ctr">
              <a:spcBef>
                <a:spcPts val="659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Inducción</a:t>
            </a:r>
            <a:r>
              <a:rPr sz="1049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común</a:t>
            </a:r>
            <a:endParaRPr sz="1049">
              <a:latin typeface="Arial"/>
              <a:cs typeface="Arial"/>
            </a:endParaRPr>
          </a:p>
          <a:p>
            <a:pPr marR="50105" algn="ctr">
              <a:spcBef>
                <a:spcPts val="454"/>
              </a:spcBef>
            </a:pPr>
            <a:r>
              <a:rPr sz="949" spc="10" dirty="0">
                <a:solidFill>
                  <a:srgbClr val="FF0000"/>
                </a:solidFill>
                <a:latin typeface="Arial"/>
                <a:cs typeface="Arial"/>
              </a:rPr>
              <a:t>3+7</a:t>
            </a:r>
            <a:endParaRPr sz="9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54418" y="3712549"/>
            <a:ext cx="1310294" cy="585080"/>
          </a:xfrm>
          <a:prstGeom prst="rect">
            <a:avLst/>
          </a:prstGeom>
        </p:spPr>
        <p:txBody>
          <a:bodyPr vert="horz" wrap="square" lIns="0" tIns="76106" rIns="0" bIns="0" rtlCol="0">
            <a:spAutoFit/>
          </a:bodyPr>
          <a:lstStyle/>
          <a:p>
            <a:pPr algn="ctr">
              <a:spcBef>
                <a:spcPts val="599"/>
              </a:spcBef>
            </a:pPr>
            <a:r>
              <a:rPr sz="1049" spc="5" dirty="0">
                <a:latin typeface="Arial"/>
                <a:cs typeface="Arial"/>
              </a:rPr>
              <a:t>Tratamiento</a:t>
            </a:r>
            <a:r>
              <a:rPr sz="1049" spc="-3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Post-RC</a:t>
            </a:r>
            <a:endParaRPr sz="1049">
              <a:latin typeface="Arial"/>
              <a:cs typeface="Arial"/>
            </a:endParaRPr>
          </a:p>
          <a:p>
            <a:pPr marL="130019" marR="141435" algn="ctr">
              <a:lnSpc>
                <a:spcPct val="109500"/>
              </a:lnSpc>
              <a:spcBef>
                <a:spcPts val="340"/>
              </a:spcBef>
            </a:pPr>
            <a:r>
              <a:rPr sz="949" spc="5" dirty="0">
                <a:latin typeface="Arial"/>
                <a:cs typeface="Arial"/>
              </a:rPr>
              <a:t>Adaptado al riesgo </a:t>
            </a:r>
            <a:r>
              <a:rPr sz="949" spc="-2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Guiado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por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EMR</a:t>
            </a:r>
            <a:endParaRPr sz="949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6484333" y="2131180"/>
            <a:ext cx="82448" cy="1629940"/>
          </a:xfrm>
          <a:custGeom>
            <a:avLst/>
            <a:gdLst/>
            <a:ahLst/>
            <a:cxnLst/>
            <a:rect l="l" t="t" r="r" b="b"/>
            <a:pathLst>
              <a:path w="82550" h="1631950">
                <a:moveTo>
                  <a:pt x="54571" y="0"/>
                </a:moveTo>
                <a:lnTo>
                  <a:pt x="27063" y="12"/>
                </a:lnTo>
                <a:lnTo>
                  <a:pt x="27089" y="110058"/>
                </a:lnTo>
                <a:lnTo>
                  <a:pt x="54610" y="110058"/>
                </a:lnTo>
                <a:lnTo>
                  <a:pt x="54571" y="0"/>
                </a:lnTo>
                <a:close/>
              </a:path>
              <a:path w="82550" h="1631950">
                <a:moveTo>
                  <a:pt x="54635" y="192595"/>
                </a:moveTo>
                <a:lnTo>
                  <a:pt x="27114" y="192608"/>
                </a:lnTo>
                <a:lnTo>
                  <a:pt x="27152" y="302653"/>
                </a:lnTo>
                <a:lnTo>
                  <a:pt x="54660" y="302653"/>
                </a:lnTo>
                <a:lnTo>
                  <a:pt x="54635" y="192595"/>
                </a:lnTo>
                <a:close/>
              </a:path>
              <a:path w="82550" h="1631950">
                <a:moveTo>
                  <a:pt x="54686" y="385191"/>
                </a:moveTo>
                <a:lnTo>
                  <a:pt x="27178" y="385203"/>
                </a:lnTo>
                <a:lnTo>
                  <a:pt x="27203" y="495261"/>
                </a:lnTo>
                <a:lnTo>
                  <a:pt x="54724" y="495249"/>
                </a:lnTo>
                <a:lnTo>
                  <a:pt x="54686" y="385191"/>
                </a:lnTo>
                <a:close/>
              </a:path>
              <a:path w="82550" h="1631950">
                <a:moveTo>
                  <a:pt x="54737" y="577786"/>
                </a:moveTo>
                <a:lnTo>
                  <a:pt x="27228" y="577799"/>
                </a:lnTo>
                <a:lnTo>
                  <a:pt x="27266" y="687857"/>
                </a:lnTo>
                <a:lnTo>
                  <a:pt x="54775" y="687844"/>
                </a:lnTo>
                <a:lnTo>
                  <a:pt x="54737" y="577786"/>
                </a:lnTo>
                <a:close/>
              </a:path>
              <a:path w="82550" h="1631950">
                <a:moveTo>
                  <a:pt x="54800" y="770382"/>
                </a:moveTo>
                <a:lnTo>
                  <a:pt x="27292" y="770394"/>
                </a:lnTo>
                <a:lnTo>
                  <a:pt x="27317" y="880452"/>
                </a:lnTo>
                <a:lnTo>
                  <a:pt x="54838" y="880440"/>
                </a:lnTo>
                <a:lnTo>
                  <a:pt x="54800" y="770382"/>
                </a:lnTo>
                <a:close/>
              </a:path>
              <a:path w="82550" h="1631950">
                <a:moveTo>
                  <a:pt x="54851" y="962977"/>
                </a:moveTo>
                <a:lnTo>
                  <a:pt x="27343" y="962990"/>
                </a:lnTo>
                <a:lnTo>
                  <a:pt x="27381" y="1073048"/>
                </a:lnTo>
                <a:lnTo>
                  <a:pt x="54889" y="1073035"/>
                </a:lnTo>
                <a:lnTo>
                  <a:pt x="54851" y="962977"/>
                </a:lnTo>
                <a:close/>
              </a:path>
              <a:path w="82550" h="1631950">
                <a:moveTo>
                  <a:pt x="54914" y="1155573"/>
                </a:moveTo>
                <a:lnTo>
                  <a:pt x="27406" y="1155585"/>
                </a:lnTo>
                <a:lnTo>
                  <a:pt x="27432" y="1265643"/>
                </a:lnTo>
                <a:lnTo>
                  <a:pt x="54952" y="1265631"/>
                </a:lnTo>
                <a:lnTo>
                  <a:pt x="54914" y="1155573"/>
                </a:lnTo>
                <a:close/>
              </a:path>
              <a:path w="82550" h="1631950">
                <a:moveTo>
                  <a:pt x="54965" y="1348181"/>
                </a:moveTo>
                <a:lnTo>
                  <a:pt x="27457" y="1348181"/>
                </a:lnTo>
                <a:lnTo>
                  <a:pt x="27495" y="1458239"/>
                </a:lnTo>
                <a:lnTo>
                  <a:pt x="55003" y="1458226"/>
                </a:lnTo>
                <a:lnTo>
                  <a:pt x="54965" y="1348181"/>
                </a:lnTo>
                <a:close/>
              </a:path>
              <a:path w="82550" h="1631950">
                <a:moveTo>
                  <a:pt x="27520" y="1548947"/>
                </a:moveTo>
                <a:lnTo>
                  <a:pt x="0" y="1548955"/>
                </a:lnTo>
                <a:lnTo>
                  <a:pt x="41300" y="1631480"/>
                </a:lnTo>
                <a:lnTo>
                  <a:pt x="75670" y="1562696"/>
                </a:lnTo>
                <a:lnTo>
                  <a:pt x="27520" y="1562696"/>
                </a:lnTo>
                <a:lnTo>
                  <a:pt x="27520" y="1548947"/>
                </a:lnTo>
                <a:close/>
              </a:path>
              <a:path w="82550" h="1631950">
                <a:moveTo>
                  <a:pt x="55029" y="1548938"/>
                </a:moveTo>
                <a:lnTo>
                  <a:pt x="27520" y="1548947"/>
                </a:lnTo>
                <a:lnTo>
                  <a:pt x="27520" y="1562696"/>
                </a:lnTo>
                <a:lnTo>
                  <a:pt x="55029" y="1562696"/>
                </a:lnTo>
                <a:lnTo>
                  <a:pt x="55029" y="1548938"/>
                </a:lnTo>
                <a:close/>
              </a:path>
              <a:path w="82550" h="1631950">
                <a:moveTo>
                  <a:pt x="82550" y="1548930"/>
                </a:moveTo>
                <a:lnTo>
                  <a:pt x="55029" y="1548938"/>
                </a:lnTo>
                <a:lnTo>
                  <a:pt x="55029" y="1562696"/>
                </a:lnTo>
                <a:lnTo>
                  <a:pt x="75670" y="1562696"/>
                </a:lnTo>
                <a:lnTo>
                  <a:pt x="82550" y="1548930"/>
                </a:lnTo>
                <a:close/>
              </a:path>
              <a:path w="82550" h="1631950">
                <a:moveTo>
                  <a:pt x="55029" y="1540776"/>
                </a:moveTo>
                <a:lnTo>
                  <a:pt x="27520" y="1540776"/>
                </a:lnTo>
                <a:lnTo>
                  <a:pt x="27520" y="1548947"/>
                </a:lnTo>
                <a:lnTo>
                  <a:pt x="55029" y="1548938"/>
                </a:lnTo>
                <a:lnTo>
                  <a:pt x="55029" y="1540776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 txBox="1"/>
          <p:nvPr/>
        </p:nvSpPr>
        <p:spPr>
          <a:xfrm>
            <a:off x="6069782" y="3698626"/>
            <a:ext cx="911370" cy="465516"/>
          </a:xfrm>
          <a:prstGeom prst="rect">
            <a:avLst/>
          </a:prstGeom>
        </p:spPr>
        <p:txBody>
          <a:bodyPr vert="horz" wrap="square" lIns="0" tIns="83083" rIns="0" bIns="0" rtlCol="0">
            <a:spAutoFit/>
          </a:bodyPr>
          <a:lstStyle/>
          <a:p>
            <a:pPr algn="ctr">
              <a:spcBef>
                <a:spcPts val="654"/>
              </a:spcBef>
            </a:pP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Ensayo</a:t>
            </a:r>
            <a:r>
              <a:rPr sz="1049" spc="-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clínico</a:t>
            </a:r>
            <a:endParaRPr sz="1049">
              <a:latin typeface="Arial"/>
              <a:cs typeface="Arial"/>
            </a:endParaRPr>
          </a:p>
          <a:p>
            <a:pPr algn="ctr">
              <a:spcBef>
                <a:spcPts val="504"/>
              </a:spcBef>
            </a:pPr>
            <a:r>
              <a:rPr sz="949" spc="5" dirty="0">
                <a:latin typeface="Arial"/>
                <a:cs typeface="Arial"/>
              </a:rPr>
              <a:t>Preferente</a:t>
            </a:r>
            <a:endParaRPr sz="9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22001" y="2975415"/>
            <a:ext cx="73505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FL</a:t>
            </a:r>
            <a:r>
              <a:rPr sz="1049" spc="20" dirty="0">
                <a:latin typeface="Arial"/>
                <a:cs typeface="Arial"/>
              </a:rPr>
              <a:t>O</a:t>
            </a:r>
            <a:r>
              <a:rPr sz="1049" spc="30" dirty="0">
                <a:latin typeface="Arial"/>
                <a:cs typeface="Arial"/>
              </a:rPr>
              <a:t>W</a:t>
            </a:r>
            <a:endParaRPr sz="1049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449335" y="2489876"/>
            <a:ext cx="3040441" cy="493422"/>
          </a:xfrm>
          <a:custGeom>
            <a:avLst/>
            <a:gdLst/>
            <a:ahLst/>
            <a:cxnLst/>
            <a:rect l="l" t="t" r="r" b="b"/>
            <a:pathLst>
              <a:path w="3044190" h="494030">
                <a:moveTo>
                  <a:pt x="3043783" y="479031"/>
                </a:moveTo>
                <a:lnTo>
                  <a:pt x="3036087" y="471627"/>
                </a:lnTo>
                <a:lnTo>
                  <a:pt x="2977324" y="415010"/>
                </a:lnTo>
                <a:lnTo>
                  <a:pt x="2969107" y="441261"/>
                </a:lnTo>
                <a:lnTo>
                  <a:pt x="1558163" y="50"/>
                </a:lnTo>
                <a:lnTo>
                  <a:pt x="1554048" y="13195"/>
                </a:lnTo>
                <a:lnTo>
                  <a:pt x="1550111" y="0"/>
                </a:lnTo>
                <a:lnTo>
                  <a:pt x="75145" y="441058"/>
                </a:lnTo>
                <a:lnTo>
                  <a:pt x="67259" y="414693"/>
                </a:lnTo>
                <a:lnTo>
                  <a:pt x="0" y="477888"/>
                </a:lnTo>
                <a:lnTo>
                  <a:pt x="90906" y="493776"/>
                </a:lnTo>
                <a:lnTo>
                  <a:pt x="84201" y="471360"/>
                </a:lnTo>
                <a:lnTo>
                  <a:pt x="83019" y="467423"/>
                </a:lnTo>
                <a:lnTo>
                  <a:pt x="1540243" y="31673"/>
                </a:lnTo>
                <a:lnTo>
                  <a:pt x="1539494" y="395325"/>
                </a:lnTo>
                <a:lnTo>
                  <a:pt x="1511985" y="395262"/>
                </a:lnTo>
                <a:lnTo>
                  <a:pt x="1553083" y="477888"/>
                </a:lnTo>
                <a:lnTo>
                  <a:pt x="1587639" y="409130"/>
                </a:lnTo>
                <a:lnTo>
                  <a:pt x="1594523" y="395439"/>
                </a:lnTo>
                <a:lnTo>
                  <a:pt x="1567014" y="395376"/>
                </a:lnTo>
                <a:lnTo>
                  <a:pt x="1567751" y="31889"/>
                </a:lnTo>
                <a:lnTo>
                  <a:pt x="2960890" y="467525"/>
                </a:lnTo>
                <a:lnTo>
                  <a:pt x="2952686" y="493788"/>
                </a:lnTo>
                <a:lnTo>
                  <a:pt x="3043783" y="479031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2373983" y="3241968"/>
            <a:ext cx="3290957" cy="438244"/>
          </a:xfrm>
          <a:custGeom>
            <a:avLst/>
            <a:gdLst/>
            <a:ahLst/>
            <a:cxnLst/>
            <a:rect l="l" t="t" r="r" b="b"/>
            <a:pathLst>
              <a:path w="3295015" h="438785">
                <a:moveTo>
                  <a:pt x="0" y="0"/>
                </a:moveTo>
                <a:lnTo>
                  <a:pt x="3294799" y="0"/>
                </a:lnTo>
                <a:lnTo>
                  <a:pt x="3294799" y="284975"/>
                </a:lnTo>
                <a:lnTo>
                  <a:pt x="1702219" y="284975"/>
                </a:lnTo>
                <a:lnTo>
                  <a:pt x="1702219" y="328942"/>
                </a:lnTo>
                <a:lnTo>
                  <a:pt x="1757045" y="328942"/>
                </a:lnTo>
                <a:lnTo>
                  <a:pt x="1647405" y="438594"/>
                </a:lnTo>
                <a:lnTo>
                  <a:pt x="1537754" y="328942"/>
                </a:lnTo>
                <a:lnTo>
                  <a:pt x="1592580" y="328942"/>
                </a:lnTo>
                <a:lnTo>
                  <a:pt x="1592580" y="284975"/>
                </a:lnTo>
                <a:lnTo>
                  <a:pt x="0" y="284975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60093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142492" y="2973768"/>
            <a:ext cx="2809586" cy="515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1510121" algn="l"/>
              </a:tabLst>
            </a:pP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CBF</a:t>
            </a:r>
            <a:r>
              <a:rPr sz="1049" dirty="0">
                <a:latin typeface="Arial"/>
                <a:cs typeface="Arial"/>
              </a:rPr>
              <a:t>	</a:t>
            </a: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NP</a:t>
            </a:r>
            <a:r>
              <a:rPr sz="1049" spc="15" dirty="0">
                <a:latin typeface="Arial"/>
                <a:cs typeface="Arial"/>
              </a:rPr>
              <a:t>M1</a:t>
            </a:r>
            <a:endParaRPr sz="1049">
              <a:latin typeface="Arial"/>
              <a:cs typeface="Arial"/>
            </a:endParaRPr>
          </a:p>
          <a:p>
            <a:pPr marL="495339">
              <a:spcBef>
                <a:spcPts val="1014"/>
              </a:spcBef>
            </a:pP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Protocolo asistencial específico</a:t>
            </a:r>
            <a:endParaRPr sz="1298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727550" y="1931787"/>
            <a:ext cx="1101002" cy="82448"/>
          </a:xfrm>
          <a:custGeom>
            <a:avLst/>
            <a:gdLst/>
            <a:ahLst/>
            <a:cxnLst/>
            <a:rect l="l" t="t" r="r" b="b"/>
            <a:pathLst>
              <a:path w="1102360" h="82550">
                <a:moveTo>
                  <a:pt x="1101572" y="9410"/>
                </a:moveTo>
                <a:lnTo>
                  <a:pt x="991539" y="11366"/>
                </a:lnTo>
                <a:lnTo>
                  <a:pt x="992022" y="38874"/>
                </a:lnTo>
                <a:lnTo>
                  <a:pt x="1102055" y="36918"/>
                </a:lnTo>
                <a:lnTo>
                  <a:pt x="1101572" y="9410"/>
                </a:lnTo>
                <a:close/>
              </a:path>
              <a:path w="1102360" h="82550">
                <a:moveTo>
                  <a:pt x="909002" y="12827"/>
                </a:moveTo>
                <a:lnTo>
                  <a:pt x="798969" y="14782"/>
                </a:lnTo>
                <a:lnTo>
                  <a:pt x="799452" y="42291"/>
                </a:lnTo>
                <a:lnTo>
                  <a:pt x="909497" y="40335"/>
                </a:lnTo>
                <a:lnTo>
                  <a:pt x="909002" y="12827"/>
                </a:lnTo>
                <a:close/>
              </a:path>
              <a:path w="1102360" h="82550">
                <a:moveTo>
                  <a:pt x="716445" y="16243"/>
                </a:moveTo>
                <a:lnTo>
                  <a:pt x="606399" y="18199"/>
                </a:lnTo>
                <a:lnTo>
                  <a:pt x="606894" y="45707"/>
                </a:lnTo>
                <a:lnTo>
                  <a:pt x="716927" y="43751"/>
                </a:lnTo>
                <a:lnTo>
                  <a:pt x="716445" y="16243"/>
                </a:lnTo>
                <a:close/>
              </a:path>
              <a:path w="1102360" h="82550">
                <a:moveTo>
                  <a:pt x="523875" y="19672"/>
                </a:moveTo>
                <a:lnTo>
                  <a:pt x="413842" y="21615"/>
                </a:lnTo>
                <a:lnTo>
                  <a:pt x="414324" y="49123"/>
                </a:lnTo>
                <a:lnTo>
                  <a:pt x="524357" y="47180"/>
                </a:lnTo>
                <a:lnTo>
                  <a:pt x="523875" y="19672"/>
                </a:lnTo>
                <a:close/>
              </a:path>
              <a:path w="1102360" h="82550">
                <a:moveTo>
                  <a:pt x="331304" y="23088"/>
                </a:moveTo>
                <a:lnTo>
                  <a:pt x="221272" y="25044"/>
                </a:lnTo>
                <a:lnTo>
                  <a:pt x="221754" y="52552"/>
                </a:lnTo>
                <a:lnTo>
                  <a:pt x="331800" y="50596"/>
                </a:lnTo>
                <a:lnTo>
                  <a:pt x="331304" y="23088"/>
                </a:lnTo>
                <a:close/>
              </a:path>
              <a:path w="1102360" h="82550">
                <a:moveTo>
                  <a:pt x="81800" y="0"/>
                </a:moveTo>
                <a:lnTo>
                  <a:pt x="0" y="42722"/>
                </a:lnTo>
                <a:lnTo>
                  <a:pt x="83261" y="82524"/>
                </a:lnTo>
                <a:lnTo>
                  <a:pt x="82778" y="55257"/>
                </a:lnTo>
                <a:lnTo>
                  <a:pt x="69024" y="55257"/>
                </a:lnTo>
                <a:lnTo>
                  <a:pt x="68529" y="27749"/>
                </a:lnTo>
                <a:lnTo>
                  <a:pt x="82287" y="27505"/>
                </a:lnTo>
                <a:lnTo>
                  <a:pt x="81800" y="0"/>
                </a:lnTo>
                <a:close/>
              </a:path>
              <a:path w="1102360" h="82550">
                <a:moveTo>
                  <a:pt x="82287" y="27505"/>
                </a:moveTo>
                <a:lnTo>
                  <a:pt x="68529" y="27749"/>
                </a:lnTo>
                <a:lnTo>
                  <a:pt x="69024" y="55257"/>
                </a:lnTo>
                <a:lnTo>
                  <a:pt x="82774" y="55013"/>
                </a:lnTo>
                <a:lnTo>
                  <a:pt x="82287" y="27505"/>
                </a:lnTo>
                <a:close/>
              </a:path>
              <a:path w="1102360" h="82550">
                <a:moveTo>
                  <a:pt x="82774" y="55013"/>
                </a:moveTo>
                <a:lnTo>
                  <a:pt x="69024" y="55257"/>
                </a:lnTo>
                <a:lnTo>
                  <a:pt x="82778" y="55257"/>
                </a:lnTo>
                <a:lnTo>
                  <a:pt x="82774" y="55013"/>
                </a:lnTo>
                <a:close/>
              </a:path>
              <a:path w="1102360" h="82550">
                <a:moveTo>
                  <a:pt x="138747" y="26504"/>
                </a:moveTo>
                <a:lnTo>
                  <a:pt x="82287" y="27505"/>
                </a:lnTo>
                <a:lnTo>
                  <a:pt x="82774" y="55013"/>
                </a:lnTo>
                <a:lnTo>
                  <a:pt x="139230" y="54013"/>
                </a:lnTo>
                <a:lnTo>
                  <a:pt x="138747" y="26504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4938201" y="3828159"/>
            <a:ext cx="935472" cy="82448"/>
          </a:xfrm>
          <a:custGeom>
            <a:avLst/>
            <a:gdLst/>
            <a:ahLst/>
            <a:cxnLst/>
            <a:rect l="l" t="t" r="r" b="b"/>
            <a:pathLst>
              <a:path w="936625" h="82550">
                <a:moveTo>
                  <a:pt x="110045" y="32067"/>
                </a:moveTo>
                <a:lnTo>
                  <a:pt x="0" y="32740"/>
                </a:lnTo>
                <a:lnTo>
                  <a:pt x="165" y="60248"/>
                </a:lnTo>
                <a:lnTo>
                  <a:pt x="110223" y="59575"/>
                </a:lnTo>
                <a:lnTo>
                  <a:pt x="110045" y="32067"/>
                </a:lnTo>
                <a:close/>
              </a:path>
              <a:path w="936625" h="82550">
                <a:moveTo>
                  <a:pt x="302640" y="30886"/>
                </a:moveTo>
                <a:lnTo>
                  <a:pt x="192595" y="31559"/>
                </a:lnTo>
                <a:lnTo>
                  <a:pt x="192760" y="59067"/>
                </a:lnTo>
                <a:lnTo>
                  <a:pt x="302806" y="58394"/>
                </a:lnTo>
                <a:lnTo>
                  <a:pt x="302640" y="30886"/>
                </a:lnTo>
                <a:close/>
              </a:path>
              <a:path w="936625" h="82550">
                <a:moveTo>
                  <a:pt x="495236" y="29705"/>
                </a:moveTo>
                <a:lnTo>
                  <a:pt x="385178" y="30378"/>
                </a:lnTo>
                <a:lnTo>
                  <a:pt x="385356" y="57886"/>
                </a:lnTo>
                <a:lnTo>
                  <a:pt x="495401" y="57213"/>
                </a:lnTo>
                <a:lnTo>
                  <a:pt x="495236" y="29705"/>
                </a:lnTo>
                <a:close/>
              </a:path>
              <a:path w="936625" h="82550">
                <a:moveTo>
                  <a:pt x="687831" y="28524"/>
                </a:moveTo>
                <a:lnTo>
                  <a:pt x="577773" y="29197"/>
                </a:lnTo>
                <a:lnTo>
                  <a:pt x="577938" y="56705"/>
                </a:lnTo>
                <a:lnTo>
                  <a:pt x="687997" y="56032"/>
                </a:lnTo>
                <a:lnTo>
                  <a:pt x="687831" y="28524"/>
                </a:lnTo>
                <a:close/>
              </a:path>
              <a:path w="936625" h="82550">
                <a:moveTo>
                  <a:pt x="909086" y="27431"/>
                </a:moveTo>
                <a:lnTo>
                  <a:pt x="867295" y="27431"/>
                </a:lnTo>
                <a:lnTo>
                  <a:pt x="867460" y="54940"/>
                </a:lnTo>
                <a:lnTo>
                  <a:pt x="853706" y="55024"/>
                </a:lnTo>
                <a:lnTo>
                  <a:pt x="853871" y="82537"/>
                </a:lnTo>
                <a:lnTo>
                  <a:pt x="936167" y="40767"/>
                </a:lnTo>
                <a:lnTo>
                  <a:pt x="909086" y="27431"/>
                </a:lnTo>
                <a:close/>
              </a:path>
              <a:path w="936625" h="82550">
                <a:moveTo>
                  <a:pt x="853541" y="27514"/>
                </a:moveTo>
                <a:lnTo>
                  <a:pt x="770369" y="28016"/>
                </a:lnTo>
                <a:lnTo>
                  <a:pt x="770534" y="55537"/>
                </a:lnTo>
                <a:lnTo>
                  <a:pt x="853706" y="55024"/>
                </a:lnTo>
                <a:lnTo>
                  <a:pt x="853541" y="27514"/>
                </a:lnTo>
                <a:close/>
              </a:path>
              <a:path w="936625" h="82550">
                <a:moveTo>
                  <a:pt x="867295" y="27431"/>
                </a:moveTo>
                <a:lnTo>
                  <a:pt x="853541" y="27514"/>
                </a:lnTo>
                <a:lnTo>
                  <a:pt x="853706" y="55024"/>
                </a:lnTo>
                <a:lnTo>
                  <a:pt x="867460" y="54940"/>
                </a:lnTo>
                <a:lnTo>
                  <a:pt x="867295" y="27431"/>
                </a:lnTo>
                <a:close/>
              </a:path>
              <a:path w="936625" h="82550">
                <a:moveTo>
                  <a:pt x="853376" y="0"/>
                </a:moveTo>
                <a:lnTo>
                  <a:pt x="853541" y="27514"/>
                </a:lnTo>
                <a:lnTo>
                  <a:pt x="909086" y="27431"/>
                </a:lnTo>
                <a:lnTo>
                  <a:pt x="853376" y="0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5687057" y="1286500"/>
            <a:ext cx="42302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3-7</a:t>
            </a:r>
            <a:r>
              <a:rPr sz="849" spc="-5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días</a:t>
            </a:r>
            <a:endParaRPr sz="8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05689" y="1980645"/>
            <a:ext cx="55050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No</a:t>
            </a:r>
            <a:r>
              <a:rPr sz="849" spc="-5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ensayo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33145" y="1561850"/>
            <a:ext cx="46488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Urgencia</a:t>
            </a:r>
            <a:endParaRPr sz="849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952376" y="1498392"/>
            <a:ext cx="82448" cy="373554"/>
          </a:xfrm>
          <a:custGeom>
            <a:avLst/>
            <a:gdLst/>
            <a:ahLst/>
            <a:cxnLst/>
            <a:rect l="l" t="t" r="r" b="b"/>
            <a:pathLst>
              <a:path w="82550" h="374014">
                <a:moveTo>
                  <a:pt x="54216" y="0"/>
                </a:moveTo>
                <a:lnTo>
                  <a:pt x="26708" y="76"/>
                </a:lnTo>
                <a:lnTo>
                  <a:pt x="27012" y="110134"/>
                </a:lnTo>
                <a:lnTo>
                  <a:pt x="54521" y="110058"/>
                </a:lnTo>
                <a:lnTo>
                  <a:pt x="54216" y="0"/>
                </a:lnTo>
                <a:close/>
              </a:path>
              <a:path w="82550" h="374014">
                <a:moveTo>
                  <a:pt x="27513" y="290969"/>
                </a:moveTo>
                <a:lnTo>
                  <a:pt x="0" y="291045"/>
                </a:lnTo>
                <a:lnTo>
                  <a:pt x="41503" y="373481"/>
                </a:lnTo>
                <a:lnTo>
                  <a:pt x="76634" y="302729"/>
                </a:lnTo>
                <a:lnTo>
                  <a:pt x="27546" y="302729"/>
                </a:lnTo>
                <a:lnTo>
                  <a:pt x="27513" y="290969"/>
                </a:lnTo>
                <a:close/>
              </a:path>
              <a:path w="82550" h="374014">
                <a:moveTo>
                  <a:pt x="55034" y="290893"/>
                </a:moveTo>
                <a:lnTo>
                  <a:pt x="27513" y="290969"/>
                </a:lnTo>
                <a:lnTo>
                  <a:pt x="27546" y="302729"/>
                </a:lnTo>
                <a:lnTo>
                  <a:pt x="55067" y="302653"/>
                </a:lnTo>
                <a:lnTo>
                  <a:pt x="55034" y="290893"/>
                </a:lnTo>
                <a:close/>
              </a:path>
              <a:path w="82550" h="374014">
                <a:moveTo>
                  <a:pt x="82550" y="290817"/>
                </a:moveTo>
                <a:lnTo>
                  <a:pt x="55034" y="290893"/>
                </a:lnTo>
                <a:lnTo>
                  <a:pt x="55067" y="302653"/>
                </a:lnTo>
                <a:lnTo>
                  <a:pt x="27546" y="302729"/>
                </a:lnTo>
                <a:lnTo>
                  <a:pt x="76634" y="302729"/>
                </a:lnTo>
                <a:lnTo>
                  <a:pt x="82550" y="290817"/>
                </a:lnTo>
                <a:close/>
              </a:path>
              <a:path w="82550" h="374014">
                <a:moveTo>
                  <a:pt x="54762" y="192595"/>
                </a:moveTo>
                <a:lnTo>
                  <a:pt x="27241" y="192671"/>
                </a:lnTo>
                <a:lnTo>
                  <a:pt x="27513" y="290969"/>
                </a:lnTo>
                <a:lnTo>
                  <a:pt x="55034" y="290893"/>
                </a:lnTo>
                <a:lnTo>
                  <a:pt x="54762" y="192595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08" y="632530"/>
            <a:ext cx="6595182" cy="370978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52452" y="4131770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15" dirty="0">
                <a:solidFill>
                  <a:srgbClr val="0C9B97"/>
                </a:solidFill>
                <a:latin typeface="ITC Franklin Gothic"/>
                <a:cs typeface="ITC Franklin Gothic"/>
              </a:rPr>
              <a:t>30</a:t>
            </a:r>
            <a:endParaRPr sz="649">
              <a:latin typeface="ITC Franklin Gothic"/>
              <a:cs typeface="ITC Franklin Gothic"/>
            </a:endParaRPr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08" y="632521"/>
            <a:ext cx="6595182" cy="370979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52452" y="4131770"/>
            <a:ext cx="11415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45" dirty="0">
                <a:solidFill>
                  <a:srgbClr val="0C9B97"/>
                </a:solidFill>
                <a:latin typeface="ITC Franklin Gothic"/>
                <a:cs typeface="ITC Franklin Gothic"/>
              </a:rPr>
              <a:t>31</a:t>
            </a:r>
            <a:endParaRPr sz="649">
              <a:latin typeface="ITC Franklin Gothic"/>
              <a:cs typeface="ITC Franklin Gothic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815859" y="848065"/>
          <a:ext cx="3297299" cy="5955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972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53687">
                <a:tc>
                  <a:txBody>
                    <a:bodyPr/>
                    <a:lstStyle/>
                    <a:p>
                      <a:pPr marL="8877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Participating</a:t>
                      </a:r>
                      <a:r>
                        <a:rPr sz="13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hospitals</a:t>
                      </a:r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239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85"/>
                        </a:spcBef>
                        <a:tabLst>
                          <a:tab pos="2773045" algn="l"/>
                        </a:tabLst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Univ</a:t>
                      </a:r>
                      <a:r>
                        <a:rPr sz="800" spc="2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Infanta</a:t>
                      </a:r>
                      <a:r>
                        <a:rPr sz="800" spc="1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Sofía.</a:t>
                      </a: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Madrid	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333399"/>
                      </a:solidFill>
                      <a:prstDash val="solid"/>
                    </a:lnL>
                    <a:lnR w="9525">
                      <a:solidFill>
                        <a:srgbClr val="333399"/>
                      </a:solidFill>
                      <a:prstDash val="solid"/>
                    </a:lnR>
                    <a:lnB w="9525">
                      <a:solidFill>
                        <a:srgbClr val="333399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10"/>
                        </a:spcBef>
                        <a:tabLst>
                          <a:tab pos="2773045" algn="l"/>
                        </a:tabLst>
                      </a:pP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H </a:t>
                      </a:r>
                      <a:r>
                        <a:rPr sz="800" spc="-2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Dr.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Peset.</a:t>
                      </a:r>
                      <a:r>
                        <a:rPr sz="800" spc="10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Valencia	</a:t>
                      </a:r>
                      <a:r>
                        <a:rPr sz="800" spc="5" dirty="0">
                          <a:solidFill>
                            <a:srgbClr val="333399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333399"/>
                      </a:solidFill>
                      <a:prstDash val="solid"/>
                    </a:lnL>
                    <a:lnR w="9525">
                      <a:solidFill>
                        <a:srgbClr val="333399"/>
                      </a:solidFill>
                      <a:prstDash val="solid"/>
                    </a:lnR>
                    <a:lnT w="9525">
                      <a:solidFill>
                        <a:srgbClr val="333399"/>
                      </a:solidFill>
                      <a:prstDash val="solid"/>
                    </a:lnT>
                    <a:lnB w="9525">
                      <a:solidFill>
                        <a:srgbClr val="33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71890" y="1293975"/>
            <a:ext cx="4156261" cy="2829881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862013" y="731680"/>
            <a:ext cx="1418111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800" b="1" spc="5" dirty="0">
                <a:solidFill>
                  <a:schemeClr val="tx1"/>
                </a:solidFill>
              </a:rPr>
              <a:t>LMA-FLOW</a:t>
            </a:r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44929" y="937091"/>
            <a:ext cx="1454262" cy="136280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371029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NPM1/CBF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negativo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16280" y="1621799"/>
            <a:ext cx="312035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01478">
              <a:spcBef>
                <a:spcPts val="220"/>
              </a:spcBef>
            </a:pPr>
            <a:r>
              <a:rPr sz="699" b="1" spc="10" dirty="0">
                <a:latin typeface="Arial Narrow"/>
                <a:cs typeface="Arial Narrow"/>
              </a:rPr>
              <a:t>RC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551388" y="1103513"/>
            <a:ext cx="41224" cy="518790"/>
          </a:xfrm>
          <a:custGeom>
            <a:avLst/>
            <a:gdLst/>
            <a:ahLst/>
            <a:cxnLst/>
            <a:rect l="l" t="t" r="r" b="b"/>
            <a:pathLst>
              <a:path w="41275" h="519430">
                <a:moveTo>
                  <a:pt x="18059" y="477659"/>
                </a:moveTo>
                <a:lnTo>
                  <a:pt x="0" y="477659"/>
                </a:lnTo>
                <a:lnTo>
                  <a:pt x="20637" y="518922"/>
                </a:lnTo>
                <a:lnTo>
                  <a:pt x="37838" y="484530"/>
                </a:lnTo>
                <a:lnTo>
                  <a:pt x="18059" y="484530"/>
                </a:lnTo>
                <a:lnTo>
                  <a:pt x="18059" y="477659"/>
                </a:lnTo>
                <a:close/>
              </a:path>
              <a:path w="41275" h="519430">
                <a:moveTo>
                  <a:pt x="23215" y="0"/>
                </a:moveTo>
                <a:lnTo>
                  <a:pt x="18059" y="0"/>
                </a:lnTo>
                <a:lnTo>
                  <a:pt x="18059" y="484530"/>
                </a:lnTo>
                <a:lnTo>
                  <a:pt x="23215" y="484530"/>
                </a:lnTo>
                <a:lnTo>
                  <a:pt x="23215" y="0"/>
                </a:lnTo>
                <a:close/>
              </a:path>
              <a:path w="41275" h="519430">
                <a:moveTo>
                  <a:pt x="41275" y="477659"/>
                </a:moveTo>
                <a:lnTo>
                  <a:pt x="23215" y="477659"/>
                </a:lnTo>
                <a:lnTo>
                  <a:pt x="23215" y="484530"/>
                </a:lnTo>
                <a:lnTo>
                  <a:pt x="37838" y="484530"/>
                </a:lnTo>
                <a:lnTo>
                  <a:pt x="41275" y="4776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499976" y="2000792"/>
            <a:ext cx="1454262" cy="136280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439527">
              <a:spcBef>
                <a:spcPts val="225"/>
              </a:spcBef>
            </a:pPr>
            <a:r>
              <a:rPr sz="699" b="1" spc="10" dirty="0">
                <a:latin typeface="Arial Narrow"/>
                <a:cs typeface="Arial Narrow"/>
              </a:rPr>
              <a:t>C</a:t>
            </a:r>
            <a:r>
              <a:rPr sz="699" b="1" spc="5" dirty="0">
                <a:latin typeface="Arial Narrow"/>
                <a:cs typeface="Arial Narrow"/>
              </a:rPr>
              <a:t>E</a:t>
            </a:r>
            <a:r>
              <a:rPr sz="699" b="1" spc="10" dirty="0">
                <a:latin typeface="Arial Narrow"/>
                <a:cs typeface="Arial Narrow"/>
              </a:rPr>
              <a:t>B</a:t>
            </a:r>
            <a:r>
              <a:rPr sz="699" b="1" spc="-40" dirty="0">
                <a:latin typeface="Arial Narrow"/>
                <a:cs typeface="Arial Narrow"/>
              </a:rPr>
              <a:t>P</a:t>
            </a:r>
            <a:r>
              <a:rPr sz="699" b="1" dirty="0">
                <a:latin typeface="Arial Narrow"/>
                <a:cs typeface="Arial Narrow"/>
              </a:rPr>
              <a:t>A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b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10" dirty="0">
                <a:latin typeface="Arial Narrow"/>
                <a:cs typeface="Arial Narrow"/>
              </a:rPr>
              <a:t>a</a:t>
            </a:r>
            <a:r>
              <a:rPr sz="699" b="1" dirty="0">
                <a:latin typeface="Arial Narrow"/>
                <a:cs typeface="Arial Narrow"/>
              </a:rPr>
              <a:t>l</a:t>
            </a:r>
            <a:r>
              <a:rPr sz="699" b="1" spc="10" dirty="0">
                <a:latin typeface="Arial Narrow"/>
                <a:cs typeface="Arial Narrow"/>
              </a:rPr>
              <a:t>é</a:t>
            </a:r>
            <a:r>
              <a:rPr sz="699" b="1" dirty="0">
                <a:latin typeface="Arial Narrow"/>
                <a:cs typeface="Arial Narrow"/>
              </a:rPr>
              <a:t>li</a:t>
            </a:r>
            <a:r>
              <a:rPr sz="699" b="1" spc="10" dirty="0">
                <a:latin typeface="Arial Narrow"/>
                <a:cs typeface="Arial Narrow"/>
              </a:rPr>
              <a:t>c</a:t>
            </a:r>
            <a:r>
              <a:rPr sz="699" b="1" dirty="0">
                <a:latin typeface="Arial Narrow"/>
                <a:cs typeface="Arial Narrow"/>
              </a:rPr>
              <a:t>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44929" y="2000792"/>
            <a:ext cx="1454262" cy="136280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336146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RIESGO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INTERMEDIO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34535" y="2000792"/>
            <a:ext cx="1454262" cy="136280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473776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5" dirty="0">
                <a:latin typeface="Arial Narrow"/>
                <a:cs typeface="Arial Narrow"/>
              </a:rPr>
              <a:t>ES</a:t>
            </a:r>
            <a:r>
              <a:rPr sz="699" b="1" spc="10" dirty="0">
                <a:latin typeface="Arial Narrow"/>
                <a:cs typeface="Arial Narrow"/>
              </a:rPr>
              <a:t>G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</a:t>
            </a:r>
            <a:r>
              <a:rPr sz="699" b="1" spc="-40" dirty="0">
                <a:latin typeface="Arial Narrow"/>
                <a:cs typeface="Arial Narrow"/>
              </a:rPr>
              <a:t>L</a:t>
            </a:r>
            <a:r>
              <a:rPr sz="699" b="1" spc="-5" dirty="0">
                <a:latin typeface="Arial Narrow"/>
                <a:cs typeface="Arial Narrow"/>
              </a:rPr>
              <a:t>T</a:t>
            </a:r>
            <a:r>
              <a:rPr sz="699" b="1" dirty="0">
                <a:latin typeface="Arial Narrow"/>
                <a:cs typeface="Arial Narrow"/>
              </a:rPr>
              <a:t>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59889" y="2306506"/>
            <a:ext cx="934837" cy="13563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95980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59889" y="3630121"/>
            <a:ext cx="934837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81602">
              <a:spcBef>
                <a:spcPts val="220"/>
              </a:spcBef>
            </a:pPr>
            <a:r>
              <a:rPr sz="699" b="1" spc="-5" dirty="0">
                <a:latin typeface="Arial Narrow"/>
                <a:cs typeface="Arial Narrow"/>
              </a:rPr>
              <a:t>ATSP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BEA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104841" y="2306506"/>
            <a:ext cx="935472" cy="13563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96614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28887" y="3199603"/>
            <a:ext cx="903761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42069">
              <a:spcBef>
                <a:spcPts val="220"/>
              </a:spcBef>
            </a:pPr>
            <a:r>
              <a:rPr sz="699" b="1" dirty="0">
                <a:latin typeface="Arial Narrow"/>
                <a:cs typeface="Arial Narrow"/>
              </a:rPr>
              <a:t>FAMILIAR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HLA-id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744168" y="3525927"/>
            <a:ext cx="312035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98941">
              <a:spcBef>
                <a:spcPts val="225"/>
              </a:spcBef>
            </a:pPr>
            <a:r>
              <a:rPr sz="699" b="1" spc="10" dirty="0">
                <a:latin typeface="Arial Narrow"/>
                <a:cs typeface="Arial Narrow"/>
              </a:rPr>
              <a:t>NO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87249" y="3525927"/>
            <a:ext cx="312035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634" algn="ctr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SÍ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493303" y="2999229"/>
            <a:ext cx="935472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03166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ALO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TPH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206435" y="2167220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4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4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/>
          <p:nvPr/>
        </p:nvSpPr>
        <p:spPr>
          <a:xfrm>
            <a:off x="2206436" y="2472934"/>
            <a:ext cx="41224" cy="526401"/>
          </a:xfrm>
          <a:custGeom>
            <a:avLst/>
            <a:gdLst/>
            <a:ahLst/>
            <a:cxnLst/>
            <a:rect l="l" t="t" r="r" b="b"/>
            <a:pathLst>
              <a:path w="41275" h="527050">
                <a:moveTo>
                  <a:pt x="18059" y="485673"/>
                </a:moveTo>
                <a:lnTo>
                  <a:pt x="0" y="485673"/>
                </a:lnTo>
                <a:lnTo>
                  <a:pt x="20637" y="526948"/>
                </a:lnTo>
                <a:lnTo>
                  <a:pt x="37833" y="492556"/>
                </a:lnTo>
                <a:lnTo>
                  <a:pt x="18059" y="492556"/>
                </a:lnTo>
                <a:lnTo>
                  <a:pt x="18059" y="485673"/>
                </a:lnTo>
                <a:close/>
              </a:path>
              <a:path w="41275" h="527050">
                <a:moveTo>
                  <a:pt x="23215" y="0"/>
                </a:moveTo>
                <a:lnTo>
                  <a:pt x="18059" y="0"/>
                </a:lnTo>
                <a:lnTo>
                  <a:pt x="18059" y="492556"/>
                </a:lnTo>
                <a:lnTo>
                  <a:pt x="23215" y="492556"/>
                </a:lnTo>
                <a:lnTo>
                  <a:pt x="23215" y="0"/>
                </a:lnTo>
                <a:close/>
              </a:path>
              <a:path w="41275" h="527050">
                <a:moveTo>
                  <a:pt x="41275" y="485673"/>
                </a:moveTo>
                <a:lnTo>
                  <a:pt x="23215" y="485673"/>
                </a:lnTo>
                <a:lnTo>
                  <a:pt x="23215" y="492556"/>
                </a:lnTo>
                <a:lnTo>
                  <a:pt x="37833" y="492556"/>
                </a:lnTo>
                <a:lnTo>
                  <a:pt x="41275" y="48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/>
          <p:nvPr/>
        </p:nvSpPr>
        <p:spPr>
          <a:xfrm>
            <a:off x="2206443" y="1788228"/>
            <a:ext cx="4776296" cy="213097"/>
          </a:xfrm>
          <a:custGeom>
            <a:avLst/>
            <a:gdLst/>
            <a:ahLst/>
            <a:cxnLst/>
            <a:rect l="l" t="t" r="r" b="b"/>
            <a:pathLst>
              <a:path w="4782184" h="213360">
                <a:moveTo>
                  <a:pt x="4781651" y="171551"/>
                </a:moveTo>
                <a:lnTo>
                  <a:pt x="4763592" y="171551"/>
                </a:lnTo>
                <a:lnTo>
                  <a:pt x="4763592" y="108991"/>
                </a:lnTo>
                <a:lnTo>
                  <a:pt x="4763592" y="103835"/>
                </a:lnTo>
                <a:lnTo>
                  <a:pt x="2371052" y="103835"/>
                </a:lnTo>
                <a:lnTo>
                  <a:pt x="2371052" y="0"/>
                </a:lnTo>
                <a:lnTo>
                  <a:pt x="2365895" y="0"/>
                </a:lnTo>
                <a:lnTo>
                  <a:pt x="2365883" y="103835"/>
                </a:lnTo>
                <a:lnTo>
                  <a:pt x="18046" y="103835"/>
                </a:lnTo>
                <a:lnTo>
                  <a:pt x="18046" y="171551"/>
                </a:lnTo>
                <a:lnTo>
                  <a:pt x="0" y="171551"/>
                </a:lnTo>
                <a:lnTo>
                  <a:pt x="20624" y="212826"/>
                </a:lnTo>
                <a:lnTo>
                  <a:pt x="37820" y="178435"/>
                </a:lnTo>
                <a:lnTo>
                  <a:pt x="41262" y="171551"/>
                </a:lnTo>
                <a:lnTo>
                  <a:pt x="23202" y="171551"/>
                </a:lnTo>
                <a:lnTo>
                  <a:pt x="23202" y="108991"/>
                </a:lnTo>
                <a:lnTo>
                  <a:pt x="2365883" y="108991"/>
                </a:lnTo>
                <a:lnTo>
                  <a:pt x="2365883" y="171551"/>
                </a:lnTo>
                <a:lnTo>
                  <a:pt x="2347836" y="171551"/>
                </a:lnTo>
                <a:lnTo>
                  <a:pt x="2368473" y="212826"/>
                </a:lnTo>
                <a:lnTo>
                  <a:pt x="2385669" y="178435"/>
                </a:lnTo>
                <a:lnTo>
                  <a:pt x="2389111" y="171551"/>
                </a:lnTo>
                <a:lnTo>
                  <a:pt x="2371052" y="171551"/>
                </a:lnTo>
                <a:lnTo>
                  <a:pt x="2371052" y="108991"/>
                </a:lnTo>
                <a:lnTo>
                  <a:pt x="4758436" y="108991"/>
                </a:lnTo>
                <a:lnTo>
                  <a:pt x="4758436" y="171551"/>
                </a:lnTo>
                <a:lnTo>
                  <a:pt x="4740376" y="171551"/>
                </a:lnTo>
                <a:lnTo>
                  <a:pt x="4761014" y="212826"/>
                </a:lnTo>
                <a:lnTo>
                  <a:pt x="4778210" y="178435"/>
                </a:lnTo>
                <a:lnTo>
                  <a:pt x="4781651" y="1715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6940601" y="2167210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0" y="98107"/>
                </a:moveTo>
                <a:lnTo>
                  <a:pt x="20459" y="139471"/>
                </a:lnTo>
                <a:lnTo>
                  <a:pt x="37824" y="105092"/>
                </a:lnTo>
                <a:lnTo>
                  <a:pt x="23177" y="105092"/>
                </a:lnTo>
                <a:lnTo>
                  <a:pt x="18021" y="105067"/>
                </a:lnTo>
                <a:lnTo>
                  <a:pt x="18049" y="98185"/>
                </a:lnTo>
                <a:lnTo>
                  <a:pt x="0" y="98107"/>
                </a:lnTo>
                <a:close/>
              </a:path>
              <a:path w="41275" h="139700">
                <a:moveTo>
                  <a:pt x="18049" y="98185"/>
                </a:moveTo>
                <a:lnTo>
                  <a:pt x="18021" y="105067"/>
                </a:lnTo>
                <a:lnTo>
                  <a:pt x="23177" y="105092"/>
                </a:lnTo>
                <a:lnTo>
                  <a:pt x="23205" y="98207"/>
                </a:lnTo>
                <a:lnTo>
                  <a:pt x="18049" y="98185"/>
                </a:lnTo>
                <a:close/>
              </a:path>
              <a:path w="41275" h="139700">
                <a:moveTo>
                  <a:pt x="23205" y="98207"/>
                </a:moveTo>
                <a:lnTo>
                  <a:pt x="23177" y="105092"/>
                </a:lnTo>
                <a:lnTo>
                  <a:pt x="37824" y="105092"/>
                </a:lnTo>
                <a:lnTo>
                  <a:pt x="41262" y="98285"/>
                </a:lnTo>
                <a:lnTo>
                  <a:pt x="23205" y="98207"/>
                </a:lnTo>
                <a:close/>
              </a:path>
              <a:path w="41275" h="139700">
                <a:moveTo>
                  <a:pt x="18453" y="0"/>
                </a:moveTo>
                <a:lnTo>
                  <a:pt x="18049" y="98185"/>
                </a:lnTo>
                <a:lnTo>
                  <a:pt x="23205" y="98207"/>
                </a:lnTo>
                <a:lnTo>
                  <a:pt x="23609" y="25"/>
                </a:lnTo>
                <a:lnTo>
                  <a:pt x="184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4551796" y="2167210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6" y="98207"/>
                </a:moveTo>
                <a:lnTo>
                  <a:pt x="0" y="98285"/>
                </a:lnTo>
                <a:lnTo>
                  <a:pt x="20802" y="139471"/>
                </a:lnTo>
                <a:lnTo>
                  <a:pt x="37807" y="105092"/>
                </a:lnTo>
                <a:lnTo>
                  <a:pt x="18084" y="105092"/>
                </a:lnTo>
                <a:lnTo>
                  <a:pt x="18056" y="98207"/>
                </a:lnTo>
                <a:close/>
              </a:path>
              <a:path w="41275" h="139700">
                <a:moveTo>
                  <a:pt x="23212" y="98185"/>
                </a:moveTo>
                <a:lnTo>
                  <a:pt x="18056" y="98207"/>
                </a:lnTo>
                <a:lnTo>
                  <a:pt x="18084" y="105092"/>
                </a:lnTo>
                <a:lnTo>
                  <a:pt x="23240" y="105067"/>
                </a:lnTo>
                <a:lnTo>
                  <a:pt x="23212" y="98185"/>
                </a:lnTo>
                <a:close/>
              </a:path>
              <a:path w="41275" h="139700">
                <a:moveTo>
                  <a:pt x="41262" y="98107"/>
                </a:moveTo>
                <a:lnTo>
                  <a:pt x="23212" y="98185"/>
                </a:lnTo>
                <a:lnTo>
                  <a:pt x="23240" y="105067"/>
                </a:lnTo>
                <a:lnTo>
                  <a:pt x="18084" y="105092"/>
                </a:lnTo>
                <a:lnTo>
                  <a:pt x="37807" y="105092"/>
                </a:lnTo>
                <a:lnTo>
                  <a:pt x="41262" y="98107"/>
                </a:lnTo>
                <a:close/>
              </a:path>
              <a:path w="41275" h="139700">
                <a:moveTo>
                  <a:pt x="22809" y="0"/>
                </a:moveTo>
                <a:lnTo>
                  <a:pt x="17652" y="25"/>
                </a:lnTo>
                <a:lnTo>
                  <a:pt x="18056" y="98207"/>
                </a:lnTo>
                <a:lnTo>
                  <a:pt x="23212" y="98185"/>
                </a:lnTo>
                <a:lnTo>
                  <a:pt x="228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4554587" y="2472883"/>
            <a:ext cx="41224" cy="173776"/>
          </a:xfrm>
          <a:custGeom>
            <a:avLst/>
            <a:gdLst/>
            <a:ahLst/>
            <a:cxnLst/>
            <a:rect l="l" t="t" r="r" b="b"/>
            <a:pathLst>
              <a:path w="41275" h="173989">
                <a:moveTo>
                  <a:pt x="18050" y="132689"/>
                </a:moveTo>
                <a:lnTo>
                  <a:pt x="0" y="133045"/>
                </a:lnTo>
                <a:lnTo>
                  <a:pt x="21450" y="173901"/>
                </a:lnTo>
                <a:lnTo>
                  <a:pt x="37772" y="139573"/>
                </a:lnTo>
                <a:lnTo>
                  <a:pt x="18186" y="139573"/>
                </a:lnTo>
                <a:lnTo>
                  <a:pt x="18050" y="132689"/>
                </a:lnTo>
                <a:close/>
              </a:path>
              <a:path w="41275" h="173989">
                <a:moveTo>
                  <a:pt x="23206" y="132588"/>
                </a:moveTo>
                <a:lnTo>
                  <a:pt x="18050" y="132689"/>
                </a:lnTo>
                <a:lnTo>
                  <a:pt x="18186" y="139573"/>
                </a:lnTo>
                <a:lnTo>
                  <a:pt x="23342" y="139471"/>
                </a:lnTo>
                <a:lnTo>
                  <a:pt x="23206" y="132588"/>
                </a:lnTo>
                <a:close/>
              </a:path>
              <a:path w="41275" h="173989">
                <a:moveTo>
                  <a:pt x="41262" y="132232"/>
                </a:moveTo>
                <a:lnTo>
                  <a:pt x="23206" y="132588"/>
                </a:lnTo>
                <a:lnTo>
                  <a:pt x="23342" y="139471"/>
                </a:lnTo>
                <a:lnTo>
                  <a:pt x="18186" y="139573"/>
                </a:lnTo>
                <a:lnTo>
                  <a:pt x="37772" y="139573"/>
                </a:lnTo>
                <a:lnTo>
                  <a:pt x="41262" y="132232"/>
                </a:lnTo>
                <a:close/>
              </a:path>
              <a:path w="41275" h="173989">
                <a:moveTo>
                  <a:pt x="20586" y="0"/>
                </a:moveTo>
                <a:lnTo>
                  <a:pt x="15430" y="101"/>
                </a:lnTo>
                <a:lnTo>
                  <a:pt x="18050" y="132689"/>
                </a:lnTo>
                <a:lnTo>
                  <a:pt x="23206" y="132588"/>
                </a:lnTo>
                <a:lnTo>
                  <a:pt x="205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3879282" y="3366036"/>
            <a:ext cx="1384498" cy="160457"/>
          </a:xfrm>
          <a:custGeom>
            <a:avLst/>
            <a:gdLst/>
            <a:ahLst/>
            <a:cxnLst/>
            <a:rect l="l" t="t" r="r" b="b"/>
            <a:pathLst>
              <a:path w="1386204" h="160654">
                <a:moveTo>
                  <a:pt x="1386001" y="118821"/>
                </a:moveTo>
                <a:lnTo>
                  <a:pt x="1367942" y="118821"/>
                </a:lnTo>
                <a:lnTo>
                  <a:pt x="1367942" y="82626"/>
                </a:lnTo>
                <a:lnTo>
                  <a:pt x="1367942" y="77470"/>
                </a:lnTo>
                <a:lnTo>
                  <a:pt x="704748" y="77470"/>
                </a:lnTo>
                <a:lnTo>
                  <a:pt x="704748" y="0"/>
                </a:lnTo>
                <a:lnTo>
                  <a:pt x="699592" y="0"/>
                </a:lnTo>
                <a:lnTo>
                  <a:pt x="699592" y="77470"/>
                </a:lnTo>
                <a:lnTo>
                  <a:pt x="18046" y="77470"/>
                </a:lnTo>
                <a:lnTo>
                  <a:pt x="18046" y="118821"/>
                </a:lnTo>
                <a:lnTo>
                  <a:pt x="0" y="118821"/>
                </a:lnTo>
                <a:lnTo>
                  <a:pt x="20624" y="160096"/>
                </a:lnTo>
                <a:lnTo>
                  <a:pt x="37820" y="125704"/>
                </a:lnTo>
                <a:lnTo>
                  <a:pt x="41262" y="118821"/>
                </a:lnTo>
                <a:lnTo>
                  <a:pt x="23202" y="118821"/>
                </a:lnTo>
                <a:lnTo>
                  <a:pt x="23202" y="82626"/>
                </a:lnTo>
                <a:lnTo>
                  <a:pt x="699592" y="82626"/>
                </a:lnTo>
                <a:lnTo>
                  <a:pt x="704748" y="82626"/>
                </a:lnTo>
                <a:lnTo>
                  <a:pt x="1362786" y="82626"/>
                </a:lnTo>
                <a:lnTo>
                  <a:pt x="1362786" y="118821"/>
                </a:lnTo>
                <a:lnTo>
                  <a:pt x="1344726" y="118821"/>
                </a:lnTo>
                <a:lnTo>
                  <a:pt x="1365364" y="160096"/>
                </a:lnTo>
                <a:lnTo>
                  <a:pt x="1382560" y="125704"/>
                </a:lnTo>
                <a:lnTo>
                  <a:pt x="1386001" y="11882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3" name="object 23"/>
          <p:cNvGrpSpPr/>
          <p:nvPr/>
        </p:nvGrpSpPr>
        <p:grpSpPr>
          <a:xfrm>
            <a:off x="5395251" y="3062199"/>
            <a:ext cx="2250205" cy="819409"/>
            <a:chOff x="5396266" y="3065975"/>
            <a:chExt cx="2252980" cy="820419"/>
          </a:xfrm>
        </p:grpSpPr>
        <p:sp>
          <p:nvSpPr>
            <p:cNvPr id="24" name="object 24"/>
            <p:cNvSpPr/>
            <p:nvPr/>
          </p:nvSpPr>
          <p:spPr>
            <a:xfrm>
              <a:off x="5396266" y="3065975"/>
              <a:ext cx="1096010" cy="41275"/>
            </a:xfrm>
            <a:custGeom>
              <a:avLst/>
              <a:gdLst/>
              <a:ahLst/>
              <a:cxnLst/>
              <a:rect l="l" t="t" r="r" b="b"/>
              <a:pathLst>
                <a:path w="1096010" h="41275">
                  <a:moveTo>
                    <a:pt x="1054696" y="0"/>
                  </a:moveTo>
                  <a:lnTo>
                    <a:pt x="1054696" y="41274"/>
                  </a:lnTo>
                  <a:lnTo>
                    <a:pt x="1090815" y="23215"/>
                  </a:lnTo>
                  <a:lnTo>
                    <a:pt x="1061580" y="23215"/>
                  </a:lnTo>
                  <a:lnTo>
                    <a:pt x="1061580" y="18059"/>
                  </a:lnTo>
                  <a:lnTo>
                    <a:pt x="1090815" y="18059"/>
                  </a:lnTo>
                  <a:lnTo>
                    <a:pt x="1054696" y="0"/>
                  </a:lnTo>
                  <a:close/>
                </a:path>
                <a:path w="1096010" h="41275">
                  <a:moveTo>
                    <a:pt x="1054696" y="18059"/>
                  </a:moveTo>
                  <a:lnTo>
                    <a:pt x="0" y="18059"/>
                  </a:lnTo>
                  <a:lnTo>
                    <a:pt x="0" y="23215"/>
                  </a:lnTo>
                  <a:lnTo>
                    <a:pt x="1054696" y="23215"/>
                  </a:lnTo>
                  <a:lnTo>
                    <a:pt x="1054696" y="18059"/>
                  </a:lnTo>
                  <a:close/>
                </a:path>
                <a:path w="1096010" h="41275">
                  <a:moveTo>
                    <a:pt x="1090815" y="18059"/>
                  </a:moveTo>
                  <a:lnTo>
                    <a:pt x="1061580" y="18059"/>
                  </a:lnTo>
                  <a:lnTo>
                    <a:pt x="1061580" y="23215"/>
                  </a:lnTo>
                  <a:lnTo>
                    <a:pt x="1090815" y="23215"/>
                  </a:lnTo>
                  <a:lnTo>
                    <a:pt x="1095971" y="20637"/>
                  </a:lnTo>
                  <a:lnTo>
                    <a:pt x="1090815" y="18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6369570" y="3530269"/>
              <a:ext cx="1279525" cy="355600"/>
            </a:xfrm>
            <a:custGeom>
              <a:avLst/>
              <a:gdLst/>
              <a:ahLst/>
              <a:cxnLst/>
              <a:rect l="l" t="t" r="r" b="b"/>
              <a:pathLst>
                <a:path w="1279525" h="355600">
                  <a:moveTo>
                    <a:pt x="1279397" y="0"/>
                  </a:moveTo>
                  <a:lnTo>
                    <a:pt x="0" y="0"/>
                  </a:lnTo>
                  <a:lnTo>
                    <a:pt x="0" y="355587"/>
                  </a:lnTo>
                  <a:lnTo>
                    <a:pt x="1279397" y="355587"/>
                  </a:lnTo>
                  <a:lnTo>
                    <a:pt x="1279397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367354" y="3525927"/>
            <a:ext cx="1277949" cy="327506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85622" marR="78646"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Si </a:t>
            </a:r>
            <a:r>
              <a:rPr sz="649" b="1" spc="-5" dirty="0">
                <a:latin typeface="Arial Narrow"/>
                <a:cs typeface="Arial Narrow"/>
              </a:rPr>
              <a:t>no donante seguir con segunda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consolidación </a:t>
            </a:r>
            <a:r>
              <a:rPr sz="649" b="1" dirty="0">
                <a:latin typeface="Arial Narrow"/>
                <a:cs typeface="Arial Narrow"/>
              </a:rPr>
              <a:t>HiDAC, PHSP y </a:t>
            </a:r>
            <a:r>
              <a:rPr sz="649" b="1" spc="5" dirty="0">
                <a:latin typeface="Arial Narrow"/>
                <a:cs typeface="Arial Narrow"/>
              </a:rPr>
              <a:t> </a:t>
            </a:r>
            <a:r>
              <a:rPr sz="649" b="1" spc="-10" dirty="0">
                <a:latin typeface="Arial Narrow"/>
                <a:cs typeface="Arial Narrow"/>
              </a:rPr>
              <a:t>ATSP-BEA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840347" y="1306924"/>
            <a:ext cx="1453628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49890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IDA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ARA-C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(3+7)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59889" y="2999229"/>
            <a:ext cx="934837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95980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493303" y="2306506"/>
            <a:ext cx="935472" cy="13563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96614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206436" y="3165657"/>
            <a:ext cx="41224" cy="464882"/>
          </a:xfrm>
          <a:custGeom>
            <a:avLst/>
            <a:gdLst/>
            <a:ahLst/>
            <a:cxnLst/>
            <a:rect l="l" t="t" r="r" b="b"/>
            <a:pathLst>
              <a:path w="41275" h="465454">
                <a:moveTo>
                  <a:pt x="18059" y="423773"/>
                </a:moveTo>
                <a:lnTo>
                  <a:pt x="0" y="423773"/>
                </a:lnTo>
                <a:lnTo>
                  <a:pt x="20637" y="465035"/>
                </a:lnTo>
                <a:lnTo>
                  <a:pt x="37838" y="430644"/>
                </a:lnTo>
                <a:lnTo>
                  <a:pt x="18059" y="430644"/>
                </a:lnTo>
                <a:lnTo>
                  <a:pt x="18059" y="423773"/>
                </a:lnTo>
                <a:close/>
              </a:path>
              <a:path w="41275" h="465454">
                <a:moveTo>
                  <a:pt x="23215" y="0"/>
                </a:moveTo>
                <a:lnTo>
                  <a:pt x="18059" y="0"/>
                </a:lnTo>
                <a:lnTo>
                  <a:pt x="18059" y="430644"/>
                </a:lnTo>
                <a:lnTo>
                  <a:pt x="23215" y="430644"/>
                </a:lnTo>
                <a:lnTo>
                  <a:pt x="23215" y="0"/>
                </a:lnTo>
                <a:close/>
              </a:path>
              <a:path w="41275" h="465454">
                <a:moveTo>
                  <a:pt x="41275" y="423773"/>
                </a:moveTo>
                <a:lnTo>
                  <a:pt x="23215" y="423773"/>
                </a:lnTo>
                <a:lnTo>
                  <a:pt x="23215" y="430644"/>
                </a:lnTo>
                <a:lnTo>
                  <a:pt x="37838" y="430644"/>
                </a:lnTo>
                <a:lnTo>
                  <a:pt x="41275" y="4237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6940425" y="2472934"/>
            <a:ext cx="41224" cy="526401"/>
          </a:xfrm>
          <a:custGeom>
            <a:avLst/>
            <a:gdLst/>
            <a:ahLst/>
            <a:cxnLst/>
            <a:rect l="l" t="t" r="r" b="b"/>
            <a:pathLst>
              <a:path w="41275" h="527050">
                <a:moveTo>
                  <a:pt x="18059" y="485673"/>
                </a:moveTo>
                <a:lnTo>
                  <a:pt x="0" y="485673"/>
                </a:lnTo>
                <a:lnTo>
                  <a:pt x="20637" y="526948"/>
                </a:lnTo>
                <a:lnTo>
                  <a:pt x="37833" y="492556"/>
                </a:lnTo>
                <a:lnTo>
                  <a:pt x="18059" y="492556"/>
                </a:lnTo>
                <a:lnTo>
                  <a:pt x="18059" y="485673"/>
                </a:lnTo>
                <a:close/>
              </a:path>
              <a:path w="41275" h="527050">
                <a:moveTo>
                  <a:pt x="23215" y="0"/>
                </a:moveTo>
                <a:lnTo>
                  <a:pt x="18059" y="0"/>
                </a:lnTo>
                <a:lnTo>
                  <a:pt x="18059" y="492556"/>
                </a:lnTo>
                <a:lnTo>
                  <a:pt x="23215" y="492556"/>
                </a:lnTo>
                <a:lnTo>
                  <a:pt x="23215" y="0"/>
                </a:lnTo>
                <a:close/>
              </a:path>
              <a:path w="41275" h="527050">
                <a:moveTo>
                  <a:pt x="41274" y="485673"/>
                </a:moveTo>
                <a:lnTo>
                  <a:pt x="23215" y="485673"/>
                </a:lnTo>
                <a:lnTo>
                  <a:pt x="23215" y="492556"/>
                </a:lnTo>
                <a:lnTo>
                  <a:pt x="37833" y="492556"/>
                </a:lnTo>
                <a:lnTo>
                  <a:pt x="41274" y="485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2761761" y="3796148"/>
            <a:ext cx="979233" cy="32199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84354" marR="77377" algn="ctr">
              <a:lnSpc>
                <a:spcPct val="100800"/>
              </a:lnSpc>
              <a:spcBef>
                <a:spcPts val="204"/>
              </a:spcBef>
            </a:pPr>
            <a:r>
              <a:rPr sz="649" b="1" dirty="0">
                <a:latin typeface="Arial Narrow"/>
                <a:cs typeface="Arial Narrow"/>
              </a:rPr>
              <a:t>Si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no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PHSP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tras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segunda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consolidación dar 1-2 </a:t>
            </a:r>
            <a:r>
              <a:rPr sz="649" b="1" dirty="0">
                <a:latin typeface="Arial Narrow"/>
                <a:cs typeface="Arial Narrow"/>
              </a:rPr>
              <a:t> HiDAC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más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726739" y="1304071"/>
            <a:ext cx="442050" cy="172507"/>
            <a:chOff x="5728162" y="1305679"/>
            <a:chExt cx="442595" cy="172720"/>
          </a:xfrm>
        </p:grpSpPr>
        <p:sp>
          <p:nvSpPr>
            <p:cNvPr id="34" name="object 34"/>
            <p:cNvSpPr/>
            <p:nvPr/>
          </p:nvSpPr>
          <p:spPr>
            <a:xfrm>
              <a:off x="5731014" y="1308531"/>
              <a:ext cx="436880" cy="167005"/>
            </a:xfrm>
            <a:custGeom>
              <a:avLst/>
              <a:gdLst/>
              <a:ahLst/>
              <a:cxnLst/>
              <a:rect l="l" t="t" r="r" b="b"/>
              <a:pathLst>
                <a:path w="436879" h="167005">
                  <a:moveTo>
                    <a:pt x="436778" y="0"/>
                  </a:moveTo>
                  <a:lnTo>
                    <a:pt x="0" y="0"/>
                  </a:lnTo>
                  <a:lnTo>
                    <a:pt x="0" y="166636"/>
                  </a:lnTo>
                  <a:lnTo>
                    <a:pt x="436778" y="166636"/>
                  </a:lnTo>
                  <a:lnTo>
                    <a:pt x="436778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731019" y="1308536"/>
              <a:ext cx="436880" cy="167005"/>
            </a:xfrm>
            <a:custGeom>
              <a:avLst/>
              <a:gdLst/>
              <a:ahLst/>
              <a:cxnLst/>
              <a:rect l="l" t="t" r="r" b="b"/>
              <a:pathLst>
                <a:path w="436879" h="167005">
                  <a:moveTo>
                    <a:pt x="0" y="0"/>
                  </a:moveTo>
                  <a:lnTo>
                    <a:pt x="436778" y="0"/>
                  </a:lnTo>
                  <a:lnTo>
                    <a:pt x="436778" y="166636"/>
                  </a:lnTo>
                  <a:lnTo>
                    <a:pt x="0" y="16663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5732167" y="1321949"/>
            <a:ext cx="431268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699" b="1" spc="10" dirty="0">
                <a:latin typeface="Arial Narrow"/>
                <a:cs typeface="Arial Narrow"/>
              </a:rPr>
              <a:t>RP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293347" y="1369898"/>
            <a:ext cx="436342" cy="41224"/>
          </a:xfrm>
          <a:custGeom>
            <a:avLst/>
            <a:gdLst/>
            <a:ahLst/>
            <a:cxnLst/>
            <a:rect l="l" t="t" r="r" b="b"/>
            <a:pathLst>
              <a:path w="436879" h="41275">
                <a:moveTo>
                  <a:pt x="395516" y="0"/>
                </a:moveTo>
                <a:lnTo>
                  <a:pt x="395516" y="41274"/>
                </a:lnTo>
                <a:lnTo>
                  <a:pt x="431623" y="23215"/>
                </a:lnTo>
                <a:lnTo>
                  <a:pt x="402386" y="23215"/>
                </a:lnTo>
                <a:lnTo>
                  <a:pt x="402386" y="18059"/>
                </a:lnTo>
                <a:lnTo>
                  <a:pt x="431623" y="18059"/>
                </a:lnTo>
                <a:lnTo>
                  <a:pt x="395516" y="0"/>
                </a:lnTo>
                <a:close/>
              </a:path>
              <a:path w="436879" h="41275">
                <a:moveTo>
                  <a:pt x="395516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395516" y="23215"/>
                </a:lnTo>
                <a:lnTo>
                  <a:pt x="395516" y="18059"/>
                </a:lnTo>
                <a:close/>
              </a:path>
              <a:path w="436879" h="41275">
                <a:moveTo>
                  <a:pt x="431623" y="18059"/>
                </a:moveTo>
                <a:lnTo>
                  <a:pt x="402386" y="18059"/>
                </a:lnTo>
                <a:lnTo>
                  <a:pt x="402386" y="23215"/>
                </a:lnTo>
                <a:lnTo>
                  <a:pt x="431623" y="23215"/>
                </a:lnTo>
                <a:lnTo>
                  <a:pt x="436778" y="20637"/>
                </a:lnTo>
                <a:lnTo>
                  <a:pt x="431623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8" name="object 38"/>
          <p:cNvSpPr txBox="1"/>
          <p:nvPr/>
        </p:nvSpPr>
        <p:spPr>
          <a:xfrm>
            <a:off x="6597498" y="1306923"/>
            <a:ext cx="726180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25579">
              <a:spcBef>
                <a:spcPts val="220"/>
              </a:spcBef>
            </a:pPr>
            <a:r>
              <a:rPr sz="699" b="1" dirty="0">
                <a:latin typeface="Arial Narrow"/>
                <a:cs typeface="Arial Narrow"/>
              </a:rPr>
              <a:t>3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7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6165834" y="1369895"/>
            <a:ext cx="431901" cy="41224"/>
          </a:xfrm>
          <a:custGeom>
            <a:avLst/>
            <a:gdLst/>
            <a:ahLst/>
            <a:cxnLst/>
            <a:rect l="l" t="t" r="r" b="b"/>
            <a:pathLst>
              <a:path w="432434" h="41275">
                <a:moveTo>
                  <a:pt x="390931" y="0"/>
                </a:moveTo>
                <a:lnTo>
                  <a:pt x="390931" y="41275"/>
                </a:lnTo>
                <a:lnTo>
                  <a:pt x="427039" y="23215"/>
                </a:lnTo>
                <a:lnTo>
                  <a:pt x="397802" y="23215"/>
                </a:lnTo>
                <a:lnTo>
                  <a:pt x="397802" y="18059"/>
                </a:lnTo>
                <a:lnTo>
                  <a:pt x="427039" y="18059"/>
                </a:lnTo>
                <a:lnTo>
                  <a:pt x="390931" y="0"/>
                </a:lnTo>
                <a:close/>
              </a:path>
              <a:path w="432434" h="41275">
                <a:moveTo>
                  <a:pt x="390931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390931" y="23215"/>
                </a:lnTo>
                <a:lnTo>
                  <a:pt x="390931" y="18059"/>
                </a:lnTo>
                <a:close/>
              </a:path>
              <a:path w="432434" h="41275">
                <a:moveTo>
                  <a:pt x="427039" y="18059"/>
                </a:moveTo>
                <a:lnTo>
                  <a:pt x="397802" y="18059"/>
                </a:lnTo>
                <a:lnTo>
                  <a:pt x="397802" y="23215"/>
                </a:lnTo>
                <a:lnTo>
                  <a:pt x="427039" y="23215"/>
                </a:lnTo>
                <a:lnTo>
                  <a:pt x="432193" y="20637"/>
                </a:lnTo>
                <a:lnTo>
                  <a:pt x="427039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/>
          <p:nvPr/>
        </p:nvSpPr>
        <p:spPr>
          <a:xfrm>
            <a:off x="6940904" y="1466073"/>
            <a:ext cx="41224" cy="535280"/>
          </a:xfrm>
          <a:custGeom>
            <a:avLst/>
            <a:gdLst/>
            <a:ahLst/>
            <a:cxnLst/>
            <a:rect l="l" t="t" r="r" b="b"/>
            <a:pathLst>
              <a:path w="41275" h="535939">
                <a:moveTo>
                  <a:pt x="18057" y="494118"/>
                </a:moveTo>
                <a:lnTo>
                  <a:pt x="0" y="494156"/>
                </a:lnTo>
                <a:lnTo>
                  <a:pt x="20726" y="535381"/>
                </a:lnTo>
                <a:lnTo>
                  <a:pt x="37832" y="500989"/>
                </a:lnTo>
                <a:lnTo>
                  <a:pt x="18072" y="500989"/>
                </a:lnTo>
                <a:lnTo>
                  <a:pt x="18057" y="494118"/>
                </a:lnTo>
                <a:close/>
              </a:path>
              <a:path w="41275" h="535939">
                <a:moveTo>
                  <a:pt x="23226" y="494106"/>
                </a:moveTo>
                <a:lnTo>
                  <a:pt x="18057" y="494118"/>
                </a:lnTo>
                <a:lnTo>
                  <a:pt x="18072" y="500989"/>
                </a:lnTo>
                <a:lnTo>
                  <a:pt x="23241" y="500976"/>
                </a:lnTo>
                <a:lnTo>
                  <a:pt x="23226" y="494106"/>
                </a:lnTo>
                <a:close/>
              </a:path>
              <a:path w="41275" h="535939">
                <a:moveTo>
                  <a:pt x="41275" y="494068"/>
                </a:moveTo>
                <a:lnTo>
                  <a:pt x="23226" y="494106"/>
                </a:lnTo>
                <a:lnTo>
                  <a:pt x="23241" y="500976"/>
                </a:lnTo>
                <a:lnTo>
                  <a:pt x="18072" y="500989"/>
                </a:lnTo>
                <a:lnTo>
                  <a:pt x="37838" y="500976"/>
                </a:lnTo>
                <a:lnTo>
                  <a:pt x="41275" y="494068"/>
                </a:lnTo>
                <a:close/>
              </a:path>
              <a:path w="41275" h="535939">
                <a:moveTo>
                  <a:pt x="22161" y="0"/>
                </a:moveTo>
                <a:lnTo>
                  <a:pt x="17005" y="12"/>
                </a:lnTo>
                <a:lnTo>
                  <a:pt x="18057" y="494118"/>
                </a:lnTo>
                <a:lnTo>
                  <a:pt x="23226" y="494106"/>
                </a:lnTo>
                <a:lnTo>
                  <a:pt x="221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 txBox="1"/>
          <p:nvPr/>
        </p:nvSpPr>
        <p:spPr>
          <a:xfrm>
            <a:off x="6788712" y="1621799"/>
            <a:ext cx="312035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01478">
              <a:spcBef>
                <a:spcPts val="220"/>
              </a:spcBef>
            </a:pPr>
            <a:r>
              <a:rPr sz="699" b="1" spc="10" dirty="0">
                <a:latin typeface="Arial Narrow"/>
                <a:cs typeface="Arial Narrow"/>
              </a:rPr>
              <a:t>RC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758744" y="3296929"/>
            <a:ext cx="390678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93233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PHSP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5398687" y="3061838"/>
            <a:ext cx="1094660" cy="550501"/>
          </a:xfrm>
          <a:custGeom>
            <a:avLst/>
            <a:gdLst/>
            <a:ahLst/>
            <a:cxnLst/>
            <a:rect l="l" t="t" r="r" b="b"/>
            <a:pathLst>
              <a:path w="1096010" h="551179">
                <a:moveTo>
                  <a:pt x="545401" y="545401"/>
                </a:moveTo>
                <a:lnTo>
                  <a:pt x="0" y="545401"/>
                </a:lnTo>
                <a:lnTo>
                  <a:pt x="0" y="550557"/>
                </a:lnTo>
                <a:lnTo>
                  <a:pt x="549402" y="550557"/>
                </a:lnTo>
                <a:lnTo>
                  <a:pt x="550557" y="549402"/>
                </a:lnTo>
                <a:lnTo>
                  <a:pt x="550557" y="547979"/>
                </a:lnTo>
                <a:lnTo>
                  <a:pt x="545401" y="547979"/>
                </a:lnTo>
                <a:lnTo>
                  <a:pt x="545401" y="545401"/>
                </a:lnTo>
                <a:close/>
              </a:path>
              <a:path w="1096010" h="551179">
                <a:moveTo>
                  <a:pt x="1054696" y="18046"/>
                </a:moveTo>
                <a:lnTo>
                  <a:pt x="546557" y="18046"/>
                </a:lnTo>
                <a:lnTo>
                  <a:pt x="545401" y="19202"/>
                </a:lnTo>
                <a:lnTo>
                  <a:pt x="545401" y="547979"/>
                </a:lnTo>
                <a:lnTo>
                  <a:pt x="547979" y="545401"/>
                </a:lnTo>
                <a:lnTo>
                  <a:pt x="550557" y="545401"/>
                </a:lnTo>
                <a:lnTo>
                  <a:pt x="550557" y="23215"/>
                </a:lnTo>
                <a:lnTo>
                  <a:pt x="547979" y="23215"/>
                </a:lnTo>
                <a:lnTo>
                  <a:pt x="550557" y="20624"/>
                </a:lnTo>
                <a:lnTo>
                  <a:pt x="1054696" y="20624"/>
                </a:lnTo>
                <a:lnTo>
                  <a:pt x="1054696" y="18046"/>
                </a:lnTo>
                <a:close/>
              </a:path>
              <a:path w="1096010" h="551179">
                <a:moveTo>
                  <a:pt x="550557" y="545401"/>
                </a:moveTo>
                <a:lnTo>
                  <a:pt x="547979" y="545401"/>
                </a:lnTo>
                <a:lnTo>
                  <a:pt x="545401" y="547979"/>
                </a:lnTo>
                <a:lnTo>
                  <a:pt x="550557" y="547979"/>
                </a:lnTo>
                <a:lnTo>
                  <a:pt x="550557" y="545401"/>
                </a:lnTo>
                <a:close/>
              </a:path>
              <a:path w="1096010" h="551179">
                <a:moveTo>
                  <a:pt x="1054696" y="0"/>
                </a:moveTo>
                <a:lnTo>
                  <a:pt x="1054696" y="41262"/>
                </a:lnTo>
                <a:lnTo>
                  <a:pt x="1090790" y="23215"/>
                </a:lnTo>
                <a:lnTo>
                  <a:pt x="1061580" y="23215"/>
                </a:lnTo>
                <a:lnTo>
                  <a:pt x="1061580" y="18046"/>
                </a:lnTo>
                <a:lnTo>
                  <a:pt x="1090812" y="18046"/>
                </a:lnTo>
                <a:lnTo>
                  <a:pt x="1054696" y="0"/>
                </a:lnTo>
                <a:close/>
              </a:path>
              <a:path w="1096010" h="551179">
                <a:moveTo>
                  <a:pt x="550557" y="20624"/>
                </a:moveTo>
                <a:lnTo>
                  <a:pt x="547979" y="23215"/>
                </a:lnTo>
                <a:lnTo>
                  <a:pt x="550557" y="23215"/>
                </a:lnTo>
                <a:lnTo>
                  <a:pt x="550557" y="20624"/>
                </a:lnTo>
                <a:close/>
              </a:path>
              <a:path w="1096010" h="551179">
                <a:moveTo>
                  <a:pt x="1054696" y="20624"/>
                </a:moveTo>
                <a:lnTo>
                  <a:pt x="550557" y="20624"/>
                </a:lnTo>
                <a:lnTo>
                  <a:pt x="550557" y="23215"/>
                </a:lnTo>
                <a:lnTo>
                  <a:pt x="1054696" y="23215"/>
                </a:lnTo>
                <a:lnTo>
                  <a:pt x="1054696" y="20624"/>
                </a:lnTo>
                <a:close/>
              </a:path>
              <a:path w="1096010" h="551179">
                <a:moveTo>
                  <a:pt x="1090812" y="18046"/>
                </a:moveTo>
                <a:lnTo>
                  <a:pt x="1061580" y="18046"/>
                </a:lnTo>
                <a:lnTo>
                  <a:pt x="1061580" y="23215"/>
                </a:lnTo>
                <a:lnTo>
                  <a:pt x="1090790" y="23215"/>
                </a:lnTo>
                <a:lnTo>
                  <a:pt x="1095971" y="20624"/>
                </a:lnTo>
                <a:lnTo>
                  <a:pt x="1090812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6494449" y="970296"/>
            <a:ext cx="929129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213104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RESISTENCIA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423459" y="658855"/>
            <a:ext cx="1060412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66805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FLAGIDA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-5" dirty="0">
                <a:latin typeface="Arial Narrow"/>
                <a:cs typeface="Arial Narrow"/>
              </a:rPr>
              <a:t>ENSAYO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5292648" y="1044789"/>
            <a:ext cx="1201843" cy="348186"/>
          </a:xfrm>
          <a:custGeom>
            <a:avLst/>
            <a:gdLst/>
            <a:ahLst/>
            <a:cxnLst/>
            <a:rect l="l" t="t" r="r" b="b"/>
            <a:pathLst>
              <a:path w="1203325" h="348615">
                <a:moveTo>
                  <a:pt x="1162846" y="17387"/>
                </a:moveTo>
                <a:lnTo>
                  <a:pt x="0" y="343293"/>
                </a:lnTo>
                <a:lnTo>
                  <a:pt x="1397" y="348259"/>
                </a:lnTo>
                <a:lnTo>
                  <a:pt x="1164238" y="22354"/>
                </a:lnTo>
                <a:lnTo>
                  <a:pt x="1162846" y="17387"/>
                </a:lnTo>
                <a:close/>
              </a:path>
              <a:path w="1203325" h="348615">
                <a:moveTo>
                  <a:pt x="1195796" y="15532"/>
                </a:moveTo>
                <a:lnTo>
                  <a:pt x="1169466" y="15532"/>
                </a:lnTo>
                <a:lnTo>
                  <a:pt x="1170863" y="20497"/>
                </a:lnTo>
                <a:lnTo>
                  <a:pt x="1164238" y="22354"/>
                </a:lnTo>
                <a:lnTo>
                  <a:pt x="1169111" y="39738"/>
                </a:lnTo>
                <a:lnTo>
                  <a:pt x="1195796" y="15532"/>
                </a:lnTo>
                <a:close/>
              </a:path>
              <a:path w="1203325" h="348615">
                <a:moveTo>
                  <a:pt x="1169466" y="15532"/>
                </a:moveTo>
                <a:lnTo>
                  <a:pt x="1162846" y="17387"/>
                </a:lnTo>
                <a:lnTo>
                  <a:pt x="1164238" y="22354"/>
                </a:lnTo>
                <a:lnTo>
                  <a:pt x="1170863" y="20497"/>
                </a:lnTo>
                <a:lnTo>
                  <a:pt x="1169466" y="15532"/>
                </a:lnTo>
                <a:close/>
              </a:path>
              <a:path w="1203325" h="348615">
                <a:moveTo>
                  <a:pt x="1157973" y="0"/>
                </a:moveTo>
                <a:lnTo>
                  <a:pt x="1162846" y="17387"/>
                </a:lnTo>
                <a:lnTo>
                  <a:pt x="1169466" y="15532"/>
                </a:lnTo>
                <a:lnTo>
                  <a:pt x="1195796" y="15532"/>
                </a:lnTo>
                <a:lnTo>
                  <a:pt x="1203286" y="8737"/>
                </a:lnTo>
                <a:lnTo>
                  <a:pt x="11579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7" name="object 47"/>
          <p:cNvSpPr/>
          <p:nvPr/>
        </p:nvSpPr>
        <p:spPr>
          <a:xfrm>
            <a:off x="6938556" y="1136727"/>
            <a:ext cx="41224" cy="170605"/>
          </a:xfrm>
          <a:custGeom>
            <a:avLst/>
            <a:gdLst/>
            <a:ahLst/>
            <a:cxnLst/>
            <a:rect l="l" t="t" r="r" b="b"/>
            <a:pathLst>
              <a:path w="41275" h="170815">
                <a:moveTo>
                  <a:pt x="23208" y="41242"/>
                </a:moveTo>
                <a:lnTo>
                  <a:pt x="18052" y="41294"/>
                </a:lnTo>
                <a:lnTo>
                  <a:pt x="19354" y="170434"/>
                </a:lnTo>
                <a:lnTo>
                  <a:pt x="24511" y="170383"/>
                </a:lnTo>
                <a:lnTo>
                  <a:pt x="23208" y="41242"/>
                </a:lnTo>
                <a:close/>
              </a:path>
              <a:path w="41275" h="170815">
                <a:moveTo>
                  <a:pt x="20218" y="0"/>
                </a:moveTo>
                <a:lnTo>
                  <a:pt x="0" y="41478"/>
                </a:lnTo>
                <a:lnTo>
                  <a:pt x="18052" y="41294"/>
                </a:lnTo>
                <a:lnTo>
                  <a:pt x="17983" y="34417"/>
                </a:lnTo>
                <a:lnTo>
                  <a:pt x="37832" y="34366"/>
                </a:lnTo>
                <a:lnTo>
                  <a:pt x="20218" y="0"/>
                </a:lnTo>
                <a:close/>
              </a:path>
              <a:path w="41275" h="170815">
                <a:moveTo>
                  <a:pt x="23139" y="34366"/>
                </a:moveTo>
                <a:lnTo>
                  <a:pt x="17983" y="34417"/>
                </a:lnTo>
                <a:lnTo>
                  <a:pt x="18052" y="41294"/>
                </a:lnTo>
                <a:lnTo>
                  <a:pt x="23208" y="41242"/>
                </a:lnTo>
                <a:lnTo>
                  <a:pt x="23139" y="34366"/>
                </a:lnTo>
                <a:close/>
              </a:path>
              <a:path w="41275" h="170815">
                <a:moveTo>
                  <a:pt x="37832" y="34366"/>
                </a:moveTo>
                <a:lnTo>
                  <a:pt x="23139" y="34366"/>
                </a:lnTo>
                <a:lnTo>
                  <a:pt x="23208" y="41242"/>
                </a:lnTo>
                <a:lnTo>
                  <a:pt x="41262" y="41059"/>
                </a:lnTo>
                <a:lnTo>
                  <a:pt x="37832" y="343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8" name="object 48"/>
          <p:cNvSpPr/>
          <p:nvPr/>
        </p:nvSpPr>
        <p:spPr>
          <a:xfrm>
            <a:off x="6934303" y="807714"/>
            <a:ext cx="41224" cy="162994"/>
          </a:xfrm>
          <a:custGeom>
            <a:avLst/>
            <a:gdLst/>
            <a:ahLst/>
            <a:cxnLst/>
            <a:rect l="l" t="t" r="r" b="b"/>
            <a:pathLst>
              <a:path w="41275" h="163194">
                <a:moveTo>
                  <a:pt x="23204" y="41161"/>
                </a:moveTo>
                <a:lnTo>
                  <a:pt x="18048" y="41324"/>
                </a:lnTo>
                <a:lnTo>
                  <a:pt x="21894" y="162864"/>
                </a:lnTo>
                <a:lnTo>
                  <a:pt x="27051" y="162699"/>
                </a:lnTo>
                <a:lnTo>
                  <a:pt x="23204" y="41161"/>
                </a:lnTo>
                <a:close/>
              </a:path>
              <a:path w="41275" h="163194">
                <a:moveTo>
                  <a:pt x="19316" y="0"/>
                </a:moveTo>
                <a:lnTo>
                  <a:pt x="0" y="41897"/>
                </a:lnTo>
                <a:lnTo>
                  <a:pt x="18048" y="41324"/>
                </a:lnTo>
                <a:lnTo>
                  <a:pt x="17830" y="34455"/>
                </a:lnTo>
                <a:lnTo>
                  <a:pt x="22987" y="34290"/>
                </a:lnTo>
                <a:lnTo>
                  <a:pt x="37845" y="34290"/>
                </a:lnTo>
                <a:lnTo>
                  <a:pt x="19316" y="0"/>
                </a:lnTo>
                <a:close/>
              </a:path>
              <a:path w="41275" h="163194">
                <a:moveTo>
                  <a:pt x="22987" y="34290"/>
                </a:moveTo>
                <a:lnTo>
                  <a:pt x="17830" y="34455"/>
                </a:lnTo>
                <a:lnTo>
                  <a:pt x="18048" y="41324"/>
                </a:lnTo>
                <a:lnTo>
                  <a:pt x="23204" y="41161"/>
                </a:lnTo>
                <a:lnTo>
                  <a:pt x="22987" y="34290"/>
                </a:lnTo>
                <a:close/>
              </a:path>
              <a:path w="41275" h="163194">
                <a:moveTo>
                  <a:pt x="37845" y="34290"/>
                </a:moveTo>
                <a:lnTo>
                  <a:pt x="22987" y="34290"/>
                </a:lnTo>
                <a:lnTo>
                  <a:pt x="23204" y="41161"/>
                </a:lnTo>
                <a:lnTo>
                  <a:pt x="41249" y="40589"/>
                </a:lnTo>
                <a:lnTo>
                  <a:pt x="37845" y="342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4188427" y="2646571"/>
            <a:ext cx="775649" cy="134999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42704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EMR+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&gt;0.05%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740731" y="2999229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98941">
              <a:spcBef>
                <a:spcPts val="215"/>
              </a:spcBef>
            </a:pPr>
            <a:r>
              <a:rPr sz="699" b="1" spc="10" dirty="0">
                <a:latin typeface="Arial Narrow"/>
                <a:cs typeface="Arial Narrow"/>
              </a:rPr>
              <a:t>NO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083814" y="2999229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634" algn="ctr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SÍ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875844" y="2812997"/>
            <a:ext cx="1384498" cy="186460"/>
          </a:xfrm>
          <a:custGeom>
            <a:avLst/>
            <a:gdLst/>
            <a:ahLst/>
            <a:cxnLst/>
            <a:rect l="l" t="t" r="r" b="b"/>
            <a:pathLst>
              <a:path w="1386204" h="186689">
                <a:moveTo>
                  <a:pt x="1385989" y="145186"/>
                </a:moveTo>
                <a:lnTo>
                  <a:pt x="1367942" y="145186"/>
                </a:lnTo>
                <a:lnTo>
                  <a:pt x="1367942" y="95808"/>
                </a:lnTo>
                <a:lnTo>
                  <a:pt x="1367942" y="90652"/>
                </a:lnTo>
                <a:lnTo>
                  <a:pt x="703605" y="90652"/>
                </a:lnTo>
                <a:lnTo>
                  <a:pt x="703605" y="0"/>
                </a:lnTo>
                <a:lnTo>
                  <a:pt x="698449" y="0"/>
                </a:lnTo>
                <a:lnTo>
                  <a:pt x="698436" y="90652"/>
                </a:lnTo>
                <a:lnTo>
                  <a:pt x="18059" y="90652"/>
                </a:lnTo>
                <a:lnTo>
                  <a:pt x="18059" y="145186"/>
                </a:lnTo>
                <a:lnTo>
                  <a:pt x="0" y="145186"/>
                </a:lnTo>
                <a:lnTo>
                  <a:pt x="20637" y="186461"/>
                </a:lnTo>
                <a:lnTo>
                  <a:pt x="37820" y="152069"/>
                </a:lnTo>
                <a:lnTo>
                  <a:pt x="41262" y="145186"/>
                </a:lnTo>
                <a:lnTo>
                  <a:pt x="23215" y="145186"/>
                </a:lnTo>
                <a:lnTo>
                  <a:pt x="23215" y="95808"/>
                </a:lnTo>
                <a:lnTo>
                  <a:pt x="698436" y="95808"/>
                </a:lnTo>
                <a:lnTo>
                  <a:pt x="703605" y="95808"/>
                </a:lnTo>
                <a:lnTo>
                  <a:pt x="1362773" y="95808"/>
                </a:lnTo>
                <a:lnTo>
                  <a:pt x="1362773" y="145186"/>
                </a:lnTo>
                <a:lnTo>
                  <a:pt x="1344726" y="145186"/>
                </a:lnTo>
                <a:lnTo>
                  <a:pt x="1365364" y="186461"/>
                </a:lnTo>
                <a:lnTo>
                  <a:pt x="1382560" y="152069"/>
                </a:lnTo>
                <a:lnTo>
                  <a:pt x="1385989" y="14518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3" name="object 53"/>
          <p:cNvSpPr/>
          <p:nvPr/>
        </p:nvSpPr>
        <p:spPr>
          <a:xfrm>
            <a:off x="4052170" y="3079866"/>
            <a:ext cx="549233" cy="119866"/>
          </a:xfrm>
          <a:custGeom>
            <a:avLst/>
            <a:gdLst/>
            <a:ahLst/>
            <a:cxnLst/>
            <a:rect l="l" t="t" r="r" b="b"/>
            <a:pathLst>
              <a:path w="549910" h="120014">
                <a:moveTo>
                  <a:pt x="526491" y="78613"/>
                </a:moveTo>
                <a:lnTo>
                  <a:pt x="508431" y="78613"/>
                </a:lnTo>
                <a:lnTo>
                  <a:pt x="529069" y="119888"/>
                </a:lnTo>
                <a:lnTo>
                  <a:pt x="546265" y="85496"/>
                </a:lnTo>
                <a:lnTo>
                  <a:pt x="526491" y="85496"/>
                </a:lnTo>
                <a:lnTo>
                  <a:pt x="526491" y="78613"/>
                </a:lnTo>
                <a:close/>
              </a:path>
              <a:path w="549910" h="120014">
                <a:moveTo>
                  <a:pt x="526491" y="2578"/>
                </a:moveTo>
                <a:lnTo>
                  <a:pt x="526491" y="85496"/>
                </a:lnTo>
                <a:lnTo>
                  <a:pt x="531647" y="85496"/>
                </a:lnTo>
                <a:lnTo>
                  <a:pt x="531647" y="5156"/>
                </a:lnTo>
                <a:lnTo>
                  <a:pt x="529069" y="5156"/>
                </a:lnTo>
                <a:lnTo>
                  <a:pt x="526491" y="2578"/>
                </a:lnTo>
                <a:close/>
              </a:path>
              <a:path w="549910" h="120014">
                <a:moveTo>
                  <a:pt x="549706" y="78613"/>
                </a:moveTo>
                <a:lnTo>
                  <a:pt x="531647" y="78613"/>
                </a:lnTo>
                <a:lnTo>
                  <a:pt x="531647" y="85496"/>
                </a:lnTo>
                <a:lnTo>
                  <a:pt x="546265" y="85496"/>
                </a:lnTo>
                <a:lnTo>
                  <a:pt x="549706" y="78613"/>
                </a:lnTo>
                <a:close/>
              </a:path>
              <a:path w="549910" h="120014">
                <a:moveTo>
                  <a:pt x="531647" y="0"/>
                </a:moveTo>
                <a:lnTo>
                  <a:pt x="0" y="0"/>
                </a:lnTo>
                <a:lnTo>
                  <a:pt x="0" y="5156"/>
                </a:lnTo>
                <a:lnTo>
                  <a:pt x="526491" y="5156"/>
                </a:lnTo>
                <a:lnTo>
                  <a:pt x="526491" y="2578"/>
                </a:lnTo>
                <a:lnTo>
                  <a:pt x="531647" y="2578"/>
                </a:lnTo>
                <a:lnTo>
                  <a:pt x="531647" y="0"/>
                </a:lnTo>
                <a:close/>
              </a:path>
              <a:path w="549910" h="120014">
                <a:moveTo>
                  <a:pt x="531647" y="2578"/>
                </a:moveTo>
                <a:lnTo>
                  <a:pt x="526491" y="2578"/>
                </a:lnTo>
                <a:lnTo>
                  <a:pt x="529069" y="5156"/>
                </a:lnTo>
                <a:lnTo>
                  <a:pt x="531647" y="5156"/>
                </a:lnTo>
                <a:lnTo>
                  <a:pt x="53164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4" name="object 54"/>
          <p:cNvSpPr/>
          <p:nvPr/>
        </p:nvSpPr>
        <p:spPr>
          <a:xfrm>
            <a:off x="2694207" y="3061838"/>
            <a:ext cx="1050265" cy="550501"/>
          </a:xfrm>
          <a:custGeom>
            <a:avLst/>
            <a:gdLst/>
            <a:ahLst/>
            <a:cxnLst/>
            <a:rect l="l" t="t" r="r" b="b"/>
            <a:pathLst>
              <a:path w="1051560" h="551179">
                <a:moveTo>
                  <a:pt x="523049" y="20624"/>
                </a:moveTo>
                <a:lnTo>
                  <a:pt x="523049" y="549402"/>
                </a:lnTo>
                <a:lnTo>
                  <a:pt x="524205" y="550557"/>
                </a:lnTo>
                <a:lnTo>
                  <a:pt x="1051255" y="550557"/>
                </a:lnTo>
                <a:lnTo>
                  <a:pt x="1051255" y="547979"/>
                </a:lnTo>
                <a:lnTo>
                  <a:pt x="528205" y="547979"/>
                </a:lnTo>
                <a:lnTo>
                  <a:pt x="525627" y="545401"/>
                </a:lnTo>
                <a:lnTo>
                  <a:pt x="528205" y="545401"/>
                </a:lnTo>
                <a:lnTo>
                  <a:pt x="528205" y="23215"/>
                </a:lnTo>
                <a:lnTo>
                  <a:pt x="525627" y="23215"/>
                </a:lnTo>
                <a:lnTo>
                  <a:pt x="523049" y="20624"/>
                </a:lnTo>
                <a:close/>
              </a:path>
              <a:path w="1051560" h="551179">
                <a:moveTo>
                  <a:pt x="528205" y="545401"/>
                </a:moveTo>
                <a:lnTo>
                  <a:pt x="525627" y="545401"/>
                </a:lnTo>
                <a:lnTo>
                  <a:pt x="528205" y="547979"/>
                </a:lnTo>
                <a:lnTo>
                  <a:pt x="528205" y="545401"/>
                </a:lnTo>
                <a:close/>
              </a:path>
              <a:path w="1051560" h="551179">
                <a:moveTo>
                  <a:pt x="1051255" y="545401"/>
                </a:moveTo>
                <a:lnTo>
                  <a:pt x="528205" y="545401"/>
                </a:lnTo>
                <a:lnTo>
                  <a:pt x="528205" y="547979"/>
                </a:lnTo>
                <a:lnTo>
                  <a:pt x="1051255" y="547979"/>
                </a:lnTo>
                <a:lnTo>
                  <a:pt x="1051255" y="545401"/>
                </a:lnTo>
                <a:close/>
              </a:path>
              <a:path w="1051560" h="551179">
                <a:moveTo>
                  <a:pt x="41275" y="0"/>
                </a:moveTo>
                <a:lnTo>
                  <a:pt x="0" y="20624"/>
                </a:lnTo>
                <a:lnTo>
                  <a:pt x="41275" y="41262"/>
                </a:lnTo>
                <a:lnTo>
                  <a:pt x="41275" y="23215"/>
                </a:lnTo>
                <a:lnTo>
                  <a:pt x="34391" y="23215"/>
                </a:lnTo>
                <a:lnTo>
                  <a:pt x="34391" y="18046"/>
                </a:lnTo>
                <a:lnTo>
                  <a:pt x="41275" y="18046"/>
                </a:lnTo>
                <a:lnTo>
                  <a:pt x="41275" y="0"/>
                </a:lnTo>
                <a:close/>
              </a:path>
              <a:path w="1051560" h="551179">
                <a:moveTo>
                  <a:pt x="41275" y="18046"/>
                </a:moveTo>
                <a:lnTo>
                  <a:pt x="34391" y="18046"/>
                </a:lnTo>
                <a:lnTo>
                  <a:pt x="34391" y="23215"/>
                </a:lnTo>
                <a:lnTo>
                  <a:pt x="41275" y="23215"/>
                </a:lnTo>
                <a:lnTo>
                  <a:pt x="41275" y="18046"/>
                </a:lnTo>
                <a:close/>
              </a:path>
              <a:path w="1051560" h="551179">
                <a:moveTo>
                  <a:pt x="527050" y="18046"/>
                </a:moveTo>
                <a:lnTo>
                  <a:pt x="41275" y="18046"/>
                </a:lnTo>
                <a:lnTo>
                  <a:pt x="41275" y="23215"/>
                </a:lnTo>
                <a:lnTo>
                  <a:pt x="523049" y="23215"/>
                </a:lnTo>
                <a:lnTo>
                  <a:pt x="523049" y="20624"/>
                </a:lnTo>
                <a:lnTo>
                  <a:pt x="528205" y="20624"/>
                </a:lnTo>
                <a:lnTo>
                  <a:pt x="528205" y="19202"/>
                </a:lnTo>
                <a:lnTo>
                  <a:pt x="527050" y="18046"/>
                </a:lnTo>
                <a:close/>
              </a:path>
              <a:path w="1051560" h="551179">
                <a:moveTo>
                  <a:pt x="528205" y="20624"/>
                </a:moveTo>
                <a:lnTo>
                  <a:pt x="523049" y="20624"/>
                </a:lnTo>
                <a:lnTo>
                  <a:pt x="525627" y="23215"/>
                </a:lnTo>
                <a:lnTo>
                  <a:pt x="528205" y="23215"/>
                </a:lnTo>
                <a:lnTo>
                  <a:pt x="528205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5" name="object 55"/>
          <p:cNvSpPr txBox="1"/>
          <p:nvPr/>
        </p:nvSpPr>
        <p:spPr>
          <a:xfrm>
            <a:off x="1448553" y="684139"/>
            <a:ext cx="2132013" cy="38425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B050"/>
                </a:solidFill>
                <a:latin typeface="Arial"/>
                <a:cs typeface="Arial"/>
              </a:rPr>
              <a:t>PETHEMA</a:t>
            </a:r>
            <a:r>
              <a:rPr sz="1298" b="1" spc="-75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B050"/>
                </a:solidFill>
                <a:latin typeface="Arial"/>
                <a:cs typeface="Arial"/>
              </a:rPr>
              <a:t>LMA-FLOW</a:t>
            </a:r>
            <a:endParaRPr sz="1298" dirty="0">
              <a:latin typeface="Arial"/>
              <a:cs typeface="Arial"/>
            </a:endParaRPr>
          </a:p>
          <a:p>
            <a:pPr marL="735082">
              <a:spcBef>
                <a:spcPts val="504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699" b="1" i="1" spc="-2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2206436" y="3796549"/>
            <a:ext cx="41224" cy="231490"/>
          </a:xfrm>
          <a:custGeom>
            <a:avLst/>
            <a:gdLst/>
            <a:ahLst/>
            <a:cxnLst/>
            <a:rect l="l" t="t" r="r" b="b"/>
            <a:pathLst>
              <a:path w="41275" h="231775">
                <a:moveTo>
                  <a:pt x="18059" y="189903"/>
                </a:moveTo>
                <a:lnTo>
                  <a:pt x="0" y="189903"/>
                </a:lnTo>
                <a:lnTo>
                  <a:pt x="20637" y="231165"/>
                </a:lnTo>
                <a:lnTo>
                  <a:pt x="37838" y="196773"/>
                </a:lnTo>
                <a:lnTo>
                  <a:pt x="18059" y="196773"/>
                </a:lnTo>
                <a:lnTo>
                  <a:pt x="18059" y="189903"/>
                </a:lnTo>
                <a:close/>
              </a:path>
              <a:path w="41275" h="231775">
                <a:moveTo>
                  <a:pt x="23215" y="0"/>
                </a:moveTo>
                <a:lnTo>
                  <a:pt x="18059" y="0"/>
                </a:lnTo>
                <a:lnTo>
                  <a:pt x="18059" y="196773"/>
                </a:lnTo>
                <a:lnTo>
                  <a:pt x="23215" y="196773"/>
                </a:lnTo>
                <a:lnTo>
                  <a:pt x="23215" y="0"/>
                </a:lnTo>
                <a:close/>
              </a:path>
              <a:path w="41275" h="231775">
                <a:moveTo>
                  <a:pt x="41275" y="189903"/>
                </a:moveTo>
                <a:lnTo>
                  <a:pt x="23215" y="189903"/>
                </a:lnTo>
                <a:lnTo>
                  <a:pt x="23215" y="196773"/>
                </a:lnTo>
                <a:lnTo>
                  <a:pt x="37838" y="196773"/>
                </a:lnTo>
                <a:lnTo>
                  <a:pt x="41275" y="1899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7" name="object 57"/>
          <p:cNvSpPr txBox="1"/>
          <p:nvPr/>
        </p:nvSpPr>
        <p:spPr>
          <a:xfrm>
            <a:off x="1833169" y="4027436"/>
            <a:ext cx="788333" cy="23983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4100" rIns="0" bIns="0" rtlCol="0">
            <a:spAutoFit/>
          </a:bodyPr>
          <a:lstStyle/>
          <a:p>
            <a:pPr marL="145875" marR="122408" indent="-17124">
              <a:lnSpc>
                <a:spcPct val="103699"/>
              </a:lnSpc>
              <a:spcBef>
                <a:spcPts val="190"/>
              </a:spcBef>
            </a:pPr>
            <a:r>
              <a:rPr sz="699" b="1" spc="10" dirty="0">
                <a:latin typeface="Arial Narrow"/>
                <a:cs typeface="Arial Narrow"/>
              </a:rPr>
              <a:t>Ma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t</a:t>
            </a:r>
            <a:r>
              <a:rPr sz="699" b="1" spc="10" dirty="0">
                <a:latin typeface="Arial Narrow"/>
                <a:cs typeface="Arial Narrow"/>
              </a:rPr>
              <a:t>e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10" dirty="0">
                <a:latin typeface="Arial Narrow"/>
                <a:cs typeface="Arial Narrow"/>
              </a:rPr>
              <a:t>m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10" dirty="0">
                <a:latin typeface="Arial Narrow"/>
                <a:cs typeface="Arial Narrow"/>
              </a:rPr>
              <a:t>e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to  </a:t>
            </a:r>
            <a:r>
              <a:rPr sz="699" b="1" spc="5" dirty="0">
                <a:latin typeface="Arial Narrow"/>
                <a:cs typeface="Arial Narrow"/>
              </a:rPr>
              <a:t>Mido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si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-5" dirty="0">
                <a:latin typeface="Arial Narrow"/>
                <a:cs typeface="Arial Narrow"/>
              </a:rPr>
              <a:t>FLT3+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580567" y="2494283"/>
            <a:ext cx="874008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034339" y="2825710"/>
            <a:ext cx="899963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306662" y="3473650"/>
            <a:ext cx="899772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064168" y="3195004"/>
            <a:ext cx="935471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305590" y="3829816"/>
            <a:ext cx="899772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72624" y="1579436"/>
            <a:ext cx="3485176" cy="216807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18178" indent="-206127">
              <a:spcBef>
                <a:spcPts val="100"/>
              </a:spcBef>
              <a:buChar char="•"/>
              <a:tabLst>
                <a:tab pos="218178" algn="l"/>
                <a:tab pos="218812" algn="l"/>
              </a:tabLst>
            </a:pPr>
            <a:r>
              <a:rPr sz="1298" dirty="0">
                <a:latin typeface="Arial"/>
                <a:cs typeface="Arial"/>
              </a:rPr>
              <a:t>EMR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centralizada </a:t>
            </a:r>
            <a:r>
              <a:rPr sz="1298" dirty="0">
                <a:latin typeface="Arial"/>
                <a:cs typeface="Arial"/>
              </a:rPr>
              <a:t>en más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centros</a:t>
            </a:r>
            <a:endParaRPr sz="1298" dirty="0">
              <a:latin typeface="Arial"/>
              <a:cs typeface="Arial"/>
            </a:endParaRPr>
          </a:p>
          <a:p>
            <a:pPr marL="466165" lvl="1" indent="-206762">
              <a:spcBef>
                <a:spcPts val="739"/>
              </a:spcBef>
              <a:buChar char="•"/>
              <a:tabLst>
                <a:tab pos="465531" algn="l"/>
                <a:tab pos="466165" algn="l"/>
              </a:tabLst>
            </a:pPr>
            <a:r>
              <a:rPr sz="949" spc="10" dirty="0">
                <a:latin typeface="Arial"/>
                <a:cs typeface="Arial"/>
              </a:rPr>
              <a:t>HUVR</a:t>
            </a:r>
            <a:endParaRPr sz="949" dirty="0">
              <a:latin typeface="Arial"/>
              <a:cs typeface="Arial"/>
            </a:endParaRPr>
          </a:p>
          <a:p>
            <a:pPr marL="466165" lvl="1" indent="-206762">
              <a:spcBef>
                <a:spcPts val="599"/>
              </a:spcBef>
              <a:buChar char="•"/>
              <a:tabLst>
                <a:tab pos="465531" algn="l"/>
                <a:tab pos="466165" algn="l"/>
              </a:tabLst>
            </a:pPr>
            <a:r>
              <a:rPr sz="949" spc="10" dirty="0">
                <a:latin typeface="Arial"/>
                <a:cs typeface="Arial"/>
              </a:rPr>
              <a:t>HUS</a:t>
            </a:r>
            <a:endParaRPr sz="949" dirty="0">
              <a:latin typeface="Arial"/>
              <a:cs typeface="Arial"/>
            </a:endParaRPr>
          </a:p>
          <a:p>
            <a:pPr marL="466165" lvl="1" indent="-206762">
              <a:spcBef>
                <a:spcPts val="589"/>
              </a:spcBef>
              <a:buChar char="•"/>
              <a:tabLst>
                <a:tab pos="465531" algn="l"/>
                <a:tab pos="466165" algn="l"/>
              </a:tabLst>
            </a:pPr>
            <a:r>
              <a:rPr sz="949" spc="10" dirty="0">
                <a:latin typeface="Arial"/>
                <a:cs typeface="Arial"/>
              </a:rPr>
              <a:t>HURS</a:t>
            </a:r>
            <a:endParaRPr sz="949" dirty="0">
              <a:latin typeface="Arial"/>
              <a:cs typeface="Arial"/>
            </a:endParaRPr>
          </a:p>
          <a:p>
            <a:pPr marL="466165" lvl="1" indent="-206762">
              <a:spcBef>
                <a:spcPts val="654"/>
              </a:spcBef>
              <a:buChar char="•"/>
              <a:tabLst>
                <a:tab pos="465531" algn="l"/>
                <a:tab pos="466165" algn="l"/>
              </a:tabLst>
            </a:pPr>
            <a:r>
              <a:rPr sz="949" spc="5" dirty="0">
                <a:latin typeface="Arial"/>
                <a:cs typeface="Arial"/>
              </a:rPr>
              <a:t>H.</a:t>
            </a:r>
            <a:r>
              <a:rPr sz="949" spc="-25" dirty="0">
                <a:latin typeface="Arial"/>
                <a:cs typeface="Arial"/>
              </a:rPr>
              <a:t> </a:t>
            </a:r>
            <a:r>
              <a:rPr sz="949" spc="-10" dirty="0">
                <a:latin typeface="Arial"/>
                <a:cs typeface="Arial"/>
              </a:rPr>
              <a:t>Dr.</a:t>
            </a:r>
            <a:r>
              <a:rPr sz="949" spc="-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Negrín</a:t>
            </a:r>
            <a:endParaRPr sz="949" dirty="0">
              <a:latin typeface="Arial"/>
              <a:cs typeface="Arial"/>
            </a:endParaRPr>
          </a:p>
          <a:p>
            <a:pPr marL="466165" lvl="1" indent="-206762">
              <a:spcBef>
                <a:spcPts val="584"/>
              </a:spcBef>
              <a:buChar char="•"/>
              <a:tabLst>
                <a:tab pos="466165" algn="l"/>
                <a:tab pos="466798" algn="l"/>
              </a:tabLst>
            </a:pPr>
            <a:r>
              <a:rPr sz="949" spc="10" dirty="0">
                <a:latin typeface="Arial"/>
                <a:cs typeface="Arial"/>
              </a:rPr>
              <a:t>H12O</a:t>
            </a:r>
            <a:endParaRPr sz="949" dirty="0">
              <a:latin typeface="Arial"/>
              <a:cs typeface="Arial"/>
            </a:endParaRPr>
          </a:p>
          <a:p>
            <a:pPr marL="466165" lvl="1" indent="-206762">
              <a:spcBef>
                <a:spcPts val="639"/>
              </a:spcBef>
              <a:buChar char="•"/>
              <a:tabLst>
                <a:tab pos="466165" algn="l"/>
                <a:tab pos="466798" algn="l"/>
              </a:tabLst>
            </a:pPr>
            <a:r>
              <a:rPr sz="949" spc="10" dirty="0">
                <a:latin typeface="Arial"/>
                <a:cs typeface="Arial"/>
              </a:rPr>
              <a:t>CIMA</a:t>
            </a:r>
            <a:endParaRPr sz="949" dirty="0">
              <a:latin typeface="Arial"/>
              <a:cs typeface="Arial"/>
            </a:endParaRPr>
          </a:p>
          <a:p>
            <a:pPr marL="218178" indent="-206127">
              <a:spcBef>
                <a:spcPts val="684"/>
              </a:spcBef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Arial"/>
                <a:cs typeface="Arial"/>
              </a:rPr>
              <a:t>“Estandarización”</a:t>
            </a:r>
            <a:endParaRPr sz="1298" dirty="0">
              <a:latin typeface="Arial"/>
              <a:cs typeface="Arial"/>
            </a:endParaRPr>
          </a:p>
          <a:p>
            <a:pPr marL="218178" indent="-206127">
              <a:spcBef>
                <a:spcPts val="764"/>
              </a:spcBef>
              <a:buChar char="•"/>
              <a:tabLst>
                <a:tab pos="218178" algn="l"/>
                <a:tab pos="218812" algn="l"/>
              </a:tabLst>
            </a:pPr>
            <a:r>
              <a:rPr sz="1298" spc="-5" dirty="0">
                <a:latin typeface="Arial"/>
                <a:cs typeface="Arial"/>
              </a:rPr>
              <a:t>Cambio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coordenadas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dirty="0" err="1">
                <a:latin typeface="Arial"/>
                <a:cs typeface="Arial"/>
              </a:rPr>
              <a:t>en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lang="es-ES" sz="1400" b="0" i="0" u="none" strike="noStrike" dirty="0">
                <a:solidFill>
                  <a:srgbClr val="000000"/>
                </a:solidFill>
                <a:effectLst/>
                <a:latin typeface="Calibri" panose="020F0502020204030204" pitchFamily="34" charset="0"/>
              </a:rPr>
              <a:t>PLATAFO-LMA</a:t>
            </a:r>
            <a:endParaRPr sz="1298" dirty="0">
              <a:latin typeface="Arial"/>
              <a:cs typeface="Arial"/>
            </a:endParaRPr>
          </a:p>
        </p:txBody>
      </p:sp>
      <p:sp>
        <p:nvSpPr>
          <p:cNvPr id="7" name="object 3">
            <a:extLst>
              <a:ext uri="{FF2B5EF4-FFF2-40B4-BE49-F238E27FC236}">
                <a16:creationId xmlns:a16="http://schemas.microsoft.com/office/drawing/2014/main" id="{EAD49B64-FDF6-7644-A5D1-DE1C6689A1E9}"/>
              </a:ext>
            </a:extLst>
          </p:cNvPr>
          <p:cNvSpPr txBox="1">
            <a:spLocks/>
          </p:cNvSpPr>
          <p:nvPr/>
        </p:nvSpPr>
        <p:spPr>
          <a:xfrm>
            <a:off x="1709073" y="763924"/>
            <a:ext cx="5784068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13953">
              <a:spcBef>
                <a:spcPts val="100"/>
              </a:spcBef>
            </a:pPr>
            <a:r>
              <a:rPr lang="es-ES" sz="1800" b="1" kern="0" spc="5">
                <a:solidFill>
                  <a:schemeClr val="tx1"/>
                </a:solidFill>
              </a:rPr>
              <a:t>Enmienda</a:t>
            </a:r>
            <a:r>
              <a:rPr lang="es-ES" sz="1800" b="1" kern="0" spc="-20">
                <a:solidFill>
                  <a:schemeClr val="tx1"/>
                </a:solidFill>
              </a:rPr>
              <a:t> </a:t>
            </a:r>
            <a:r>
              <a:rPr lang="es-ES" sz="1800" b="1" kern="0" spc="10">
                <a:solidFill>
                  <a:schemeClr val="tx1"/>
                </a:solidFill>
              </a:rPr>
              <a:t>LMA-FLOW</a:t>
            </a:r>
            <a:r>
              <a:rPr lang="es-ES" sz="1800" b="1" kern="0" spc="-10">
                <a:solidFill>
                  <a:schemeClr val="tx1"/>
                </a:solidFill>
              </a:rPr>
              <a:t> </a:t>
            </a:r>
            <a:r>
              <a:rPr lang="es-ES" sz="1800" b="1" kern="0" spc="5">
                <a:solidFill>
                  <a:schemeClr val="tx1"/>
                </a:solidFill>
              </a:rPr>
              <a:t>(2022)</a:t>
            </a:r>
            <a:endParaRPr lang="es-ES" sz="1800" b="1" kern="0" spc="5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09073" y="763924"/>
            <a:ext cx="5784068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3953">
              <a:spcBef>
                <a:spcPts val="100"/>
              </a:spcBef>
            </a:pPr>
            <a:r>
              <a:rPr sz="1800" b="1" spc="5" dirty="0">
                <a:solidFill>
                  <a:schemeClr val="tx1"/>
                </a:solidFill>
              </a:rPr>
              <a:t>Enmienda</a:t>
            </a:r>
            <a:r>
              <a:rPr sz="1800" b="1" spc="-20" dirty="0">
                <a:solidFill>
                  <a:schemeClr val="tx1"/>
                </a:solidFill>
              </a:rPr>
              <a:t> </a:t>
            </a:r>
            <a:r>
              <a:rPr sz="1800" b="1" spc="10" dirty="0">
                <a:solidFill>
                  <a:schemeClr val="tx1"/>
                </a:solidFill>
              </a:rPr>
              <a:t>LMA-FLOW</a:t>
            </a:r>
            <a:r>
              <a:rPr sz="1800" b="1" spc="-10" dirty="0">
                <a:solidFill>
                  <a:schemeClr val="tx1"/>
                </a:solidFill>
              </a:rPr>
              <a:t> </a:t>
            </a:r>
            <a:r>
              <a:rPr sz="1800" b="1" spc="5" dirty="0">
                <a:solidFill>
                  <a:schemeClr val="tx1"/>
                </a:solidFill>
              </a:rPr>
              <a:t>(2022)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709073" y="1130965"/>
            <a:ext cx="5784068" cy="304234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50739" marR="746498">
              <a:lnSpc>
                <a:spcPct val="153300"/>
              </a:lnSpc>
              <a:spcBef>
                <a:spcPts val="100"/>
              </a:spcBef>
            </a:pPr>
            <a:r>
              <a:rPr sz="1298" spc="-5" dirty="0">
                <a:latin typeface="Arial"/>
                <a:cs typeface="Arial"/>
              </a:rPr>
              <a:t>Inclusión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de</a:t>
            </a:r>
            <a:r>
              <a:rPr sz="1298" spc="10" dirty="0">
                <a:latin typeface="Arial"/>
                <a:cs typeface="Arial"/>
              </a:rPr>
              <a:t> </a:t>
            </a:r>
            <a:r>
              <a:rPr sz="1298" spc="-10" dirty="0">
                <a:latin typeface="Arial"/>
                <a:cs typeface="Arial"/>
              </a:rPr>
              <a:t>Vyxeos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(1-2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inducciones</a:t>
            </a:r>
            <a:r>
              <a:rPr sz="1298" spc="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+/-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1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consolidación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y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alo-TPH) </a:t>
            </a:r>
            <a:r>
              <a:rPr sz="1298" spc="-34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Deben</a:t>
            </a:r>
            <a:r>
              <a:rPr sz="1298" spc="-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cumplir</a:t>
            </a:r>
            <a:r>
              <a:rPr sz="1298" spc="-5" dirty="0">
                <a:latin typeface="Arial"/>
                <a:cs typeface="Arial"/>
              </a:rPr>
              <a:t> todos </a:t>
            </a:r>
            <a:r>
              <a:rPr sz="1298" dirty="0">
                <a:latin typeface="Arial"/>
                <a:cs typeface="Arial"/>
              </a:rPr>
              <a:t>los</a:t>
            </a:r>
            <a:r>
              <a:rPr sz="1298" spc="-5" dirty="0">
                <a:latin typeface="Arial"/>
                <a:cs typeface="Arial"/>
              </a:rPr>
              <a:t> criterios </a:t>
            </a:r>
            <a:r>
              <a:rPr sz="1298" dirty="0">
                <a:latin typeface="Arial"/>
                <a:cs typeface="Arial"/>
              </a:rPr>
              <a:t>biológicos:</a:t>
            </a:r>
            <a:endParaRPr sz="1298">
              <a:latin typeface="Arial"/>
              <a:cs typeface="Arial"/>
            </a:endParaRPr>
          </a:p>
          <a:p>
            <a:pPr marL="50739" marR="291115">
              <a:lnSpc>
                <a:spcPct val="104900"/>
              </a:lnSpc>
              <a:spcBef>
                <a:spcPts val="564"/>
              </a:spcBef>
              <a:buSzPct val="89473"/>
              <a:buAutoNum type="arabicPlain"/>
              <a:tabLst>
                <a:tab pos="161731" algn="l"/>
              </a:tabLst>
            </a:pPr>
            <a:r>
              <a:rPr sz="949" b="1" spc="10" dirty="0">
                <a:latin typeface="Arial"/>
                <a:cs typeface="Arial"/>
              </a:rPr>
              <a:t>Ausencia de mutaciones </a:t>
            </a:r>
            <a:r>
              <a:rPr sz="949" b="1" spc="-5" dirty="0">
                <a:latin typeface="Arial"/>
                <a:cs typeface="Arial"/>
              </a:rPr>
              <a:t>FLT3, </a:t>
            </a:r>
            <a:r>
              <a:rPr sz="949" b="1" spc="-20" dirty="0">
                <a:latin typeface="Arial"/>
                <a:cs typeface="Arial"/>
              </a:rPr>
              <a:t>CBF, </a:t>
            </a:r>
            <a:r>
              <a:rPr sz="949" b="1" spc="10" dirty="0">
                <a:latin typeface="Arial"/>
                <a:cs typeface="Arial"/>
              </a:rPr>
              <a:t>CEBPa doble mutado, NPM1, </a:t>
            </a:r>
            <a:r>
              <a:rPr sz="949" b="1" spc="15" dirty="0">
                <a:latin typeface="Arial"/>
                <a:cs typeface="Arial"/>
              </a:rPr>
              <a:t>o LA </a:t>
            </a:r>
            <a:r>
              <a:rPr sz="949" b="1" spc="10" dirty="0">
                <a:latin typeface="Arial"/>
                <a:cs typeface="Arial"/>
              </a:rPr>
              <a:t>Mixta (siguen otros </a:t>
            </a:r>
            <a:r>
              <a:rPr sz="949" b="1" spc="-250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tratamientos/protocolos</a:t>
            </a:r>
            <a:r>
              <a:rPr sz="949" b="1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adaptados)</a:t>
            </a:r>
            <a:endParaRPr sz="949">
              <a:latin typeface="Arial"/>
              <a:cs typeface="Arial"/>
            </a:endParaRPr>
          </a:p>
          <a:p>
            <a:pPr marL="161096" indent="-110992">
              <a:spcBef>
                <a:spcPts val="639"/>
              </a:spcBef>
              <a:buSzPct val="89473"/>
              <a:buAutoNum type="arabicPlain"/>
              <a:tabLst>
                <a:tab pos="161731" algn="l"/>
              </a:tabLst>
            </a:pPr>
            <a:r>
              <a:rPr sz="949" b="1" spc="15" dirty="0">
                <a:latin typeface="Arial"/>
                <a:cs typeface="Arial"/>
              </a:rPr>
              <a:t>Edad</a:t>
            </a:r>
            <a:r>
              <a:rPr sz="949" b="1" spc="-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igual</a:t>
            </a:r>
            <a:r>
              <a:rPr sz="949" b="1" spc="-5" dirty="0">
                <a:latin typeface="Arial"/>
                <a:cs typeface="Arial"/>
              </a:rPr>
              <a:t> </a:t>
            </a:r>
            <a:r>
              <a:rPr sz="949" b="1" spc="15" dirty="0">
                <a:latin typeface="Arial"/>
                <a:cs typeface="Arial"/>
              </a:rPr>
              <a:t>o</a:t>
            </a:r>
            <a:r>
              <a:rPr sz="949" b="1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mayor</a:t>
            </a:r>
            <a:r>
              <a:rPr sz="949" b="1" spc="-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de</a:t>
            </a:r>
            <a:r>
              <a:rPr sz="949" b="1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60</a:t>
            </a:r>
            <a:r>
              <a:rPr sz="949" b="1" spc="-5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años</a:t>
            </a:r>
            <a:endParaRPr sz="949">
              <a:latin typeface="Arial"/>
              <a:cs typeface="Arial"/>
            </a:endParaRPr>
          </a:p>
          <a:p>
            <a:pPr marL="161096" indent="-110992">
              <a:spcBef>
                <a:spcPts val="704"/>
              </a:spcBef>
              <a:buSzPct val="89473"/>
              <a:buAutoNum type="arabicPlain"/>
              <a:tabLst>
                <a:tab pos="161731" algn="l"/>
              </a:tabLst>
            </a:pPr>
            <a:r>
              <a:rPr sz="949" b="1" spc="15" dirty="0">
                <a:latin typeface="Arial"/>
                <a:cs typeface="Arial"/>
              </a:rPr>
              <a:t>LMA</a:t>
            </a:r>
            <a:r>
              <a:rPr sz="949" b="1" spc="-30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de nuevo diagnóstico con alguna de </a:t>
            </a:r>
            <a:r>
              <a:rPr sz="949" b="1" spc="5" dirty="0">
                <a:latin typeface="Arial"/>
                <a:cs typeface="Arial"/>
              </a:rPr>
              <a:t>las</a:t>
            </a:r>
            <a:r>
              <a:rPr sz="949" b="1" spc="10" dirty="0">
                <a:latin typeface="Arial"/>
                <a:cs typeface="Arial"/>
              </a:rPr>
              <a:t> siguientes </a:t>
            </a:r>
            <a:r>
              <a:rPr sz="949" b="1" spc="5" dirty="0">
                <a:latin typeface="Arial"/>
                <a:cs typeface="Arial"/>
              </a:rPr>
              <a:t>características</a:t>
            </a:r>
            <a:r>
              <a:rPr sz="949" b="1" spc="10" dirty="0">
                <a:latin typeface="Arial"/>
                <a:cs typeface="Arial"/>
              </a:rPr>
              <a:t> biológicas:</a:t>
            </a:r>
            <a:endParaRPr sz="949">
              <a:latin typeface="Arial"/>
              <a:cs typeface="Arial"/>
            </a:endParaRPr>
          </a:p>
          <a:p>
            <a:pPr marL="89428" indent="-39323">
              <a:spcBef>
                <a:spcPts val="639"/>
              </a:spcBef>
              <a:buSzPct val="88235"/>
              <a:buChar char="•"/>
              <a:tabLst>
                <a:tab pos="90062" algn="l"/>
              </a:tabLst>
            </a:pPr>
            <a:r>
              <a:rPr sz="849" spc="5" dirty="0">
                <a:latin typeface="Arial"/>
                <a:cs typeface="Arial"/>
              </a:rPr>
              <a:t>LMA</a:t>
            </a:r>
            <a:r>
              <a:rPr sz="849" spc="-4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secundaria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 enfermedad </a:t>
            </a:r>
            <a:r>
              <a:rPr sz="849" dirty="0">
                <a:latin typeface="Arial"/>
                <a:cs typeface="Arial"/>
              </a:rPr>
              <a:t>preleucémica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tipo</a:t>
            </a:r>
            <a:r>
              <a:rPr sz="849" spc="10" dirty="0">
                <a:latin typeface="Arial"/>
                <a:cs typeface="Arial"/>
              </a:rPr>
              <a:t> SMD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SMD/NMPc</a:t>
            </a:r>
            <a:endParaRPr sz="849">
              <a:latin typeface="Arial"/>
              <a:cs typeface="Arial"/>
            </a:endParaRPr>
          </a:p>
          <a:p>
            <a:pPr marL="50739" marR="43128">
              <a:spcBef>
                <a:spcPts val="719"/>
              </a:spcBef>
              <a:buSzPct val="88235"/>
              <a:buChar char="•"/>
              <a:tabLst>
                <a:tab pos="90062" algn="l"/>
              </a:tabLst>
            </a:pPr>
            <a:r>
              <a:rPr sz="849" spc="5" dirty="0">
                <a:latin typeface="Arial"/>
                <a:cs typeface="Arial"/>
              </a:rPr>
              <a:t>LMA</a:t>
            </a:r>
            <a:r>
              <a:rPr sz="849" spc="-4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secundaria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otra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neoplasia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previa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que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haya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recibido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radioterapia,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quimioterapia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o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agentes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biológicos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para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el </a:t>
            </a:r>
            <a:r>
              <a:rPr sz="849" spc="5" dirty="0">
                <a:latin typeface="Arial"/>
                <a:cs typeface="Arial"/>
              </a:rPr>
              <a:t> tratamiento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de </a:t>
            </a:r>
            <a:r>
              <a:rPr sz="849" dirty="0">
                <a:latin typeface="Arial"/>
                <a:cs typeface="Arial"/>
              </a:rPr>
              <a:t>la</a:t>
            </a:r>
            <a:r>
              <a:rPr sz="849" spc="5" dirty="0">
                <a:latin typeface="Arial"/>
                <a:cs typeface="Arial"/>
              </a:rPr>
              <a:t> misma</a:t>
            </a:r>
            <a:endParaRPr sz="849">
              <a:latin typeface="Arial"/>
              <a:cs typeface="Arial"/>
            </a:endParaRPr>
          </a:p>
          <a:p>
            <a:pPr marL="89428" indent="-39323">
              <a:spcBef>
                <a:spcPts val="664"/>
              </a:spcBef>
              <a:buSzPct val="88235"/>
              <a:buChar char="•"/>
              <a:tabLst>
                <a:tab pos="90062" algn="l"/>
              </a:tabLst>
            </a:pPr>
            <a:r>
              <a:rPr sz="849" spc="5" dirty="0">
                <a:latin typeface="Arial"/>
                <a:cs typeface="Arial"/>
              </a:rPr>
              <a:t>LMA</a:t>
            </a:r>
            <a:r>
              <a:rPr sz="849" spc="-3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no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secundaria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</a:t>
            </a:r>
            <a:r>
              <a:rPr sz="849" i="1" spc="5" dirty="0">
                <a:latin typeface="Arial"/>
                <a:cs typeface="Arial"/>
              </a:rPr>
              <a:t>de</a:t>
            </a:r>
            <a:r>
              <a:rPr sz="849" i="1" spc="20" dirty="0">
                <a:latin typeface="Arial"/>
                <a:cs typeface="Arial"/>
              </a:rPr>
              <a:t> </a:t>
            </a:r>
            <a:r>
              <a:rPr sz="849" i="1" dirty="0">
                <a:latin typeface="Arial"/>
                <a:cs typeface="Arial"/>
              </a:rPr>
              <a:t>novo</a:t>
            </a:r>
            <a:r>
              <a:rPr sz="849" dirty="0">
                <a:latin typeface="Arial"/>
                <a:cs typeface="Arial"/>
              </a:rPr>
              <a:t>)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con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alteraciones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genéticas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relacionadas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con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10" dirty="0">
                <a:latin typeface="Arial"/>
                <a:cs typeface="Arial"/>
              </a:rPr>
              <a:t>SMD </a:t>
            </a:r>
            <a:r>
              <a:rPr sz="849" spc="5" dirty="0">
                <a:latin typeface="Arial"/>
                <a:cs typeface="Arial"/>
              </a:rPr>
              <a:t>según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clasificación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10" dirty="0">
                <a:latin typeface="Arial"/>
                <a:cs typeface="Arial"/>
              </a:rPr>
              <a:t>WHO</a:t>
            </a:r>
            <a:r>
              <a:rPr sz="849" spc="2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2016</a:t>
            </a:r>
            <a:endParaRPr sz="849">
              <a:latin typeface="Arial"/>
              <a:cs typeface="Arial"/>
            </a:endParaRPr>
          </a:p>
          <a:p>
            <a:pPr marL="332341" lvl="1" indent="-35517">
              <a:spcBef>
                <a:spcPts val="325"/>
              </a:spcBef>
              <a:buSzPct val="86666"/>
              <a:buChar char="•"/>
              <a:tabLst>
                <a:tab pos="332975" algn="l"/>
              </a:tabLst>
            </a:pPr>
            <a:r>
              <a:rPr sz="749" dirty="0">
                <a:latin typeface="Arial"/>
                <a:cs typeface="Arial"/>
              </a:rPr>
              <a:t>Complex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karyotype: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≥3 </a:t>
            </a:r>
            <a:r>
              <a:rPr sz="749" spc="-5" dirty="0">
                <a:latin typeface="Arial"/>
                <a:cs typeface="Arial"/>
              </a:rPr>
              <a:t>unrelated</a:t>
            </a:r>
            <a:r>
              <a:rPr sz="749" dirty="0">
                <a:latin typeface="Arial"/>
                <a:cs typeface="Arial"/>
              </a:rPr>
              <a:t> abnormalities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(not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including the </a:t>
            </a:r>
            <a:r>
              <a:rPr sz="749" spc="-5" dirty="0">
                <a:latin typeface="Arial"/>
                <a:cs typeface="Arial"/>
              </a:rPr>
              <a:t>recurrent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genetic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abnormalities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encountered in</a:t>
            </a:r>
            <a:r>
              <a:rPr sz="749" spc="-4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AML)</a:t>
            </a:r>
            <a:r>
              <a:rPr sz="674" b="1" spc="7" baseline="24691" dirty="0">
                <a:latin typeface="Arial"/>
                <a:cs typeface="Arial"/>
              </a:rPr>
              <a:t>&amp;</a:t>
            </a:r>
            <a:endParaRPr sz="674" baseline="24691">
              <a:latin typeface="Arial"/>
              <a:cs typeface="Arial"/>
            </a:endParaRPr>
          </a:p>
          <a:p>
            <a:pPr lvl="1">
              <a:spcBef>
                <a:spcPts val="15"/>
              </a:spcBef>
              <a:buFont typeface="Arial"/>
              <a:buChar char="•"/>
            </a:pPr>
            <a:endParaRPr sz="799">
              <a:latin typeface="Arial"/>
              <a:cs typeface="Arial"/>
            </a:endParaRPr>
          </a:p>
          <a:p>
            <a:pPr marL="332341" lvl="1" indent="-35517">
              <a:buSzPct val="86666"/>
              <a:buChar char="•"/>
              <a:tabLst>
                <a:tab pos="332975" algn="l"/>
              </a:tabLst>
            </a:pPr>
            <a:r>
              <a:rPr sz="749" dirty="0">
                <a:latin typeface="Arial"/>
                <a:cs typeface="Arial"/>
              </a:rPr>
              <a:t>Unbalanced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abnormalities: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-7/del(7q);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del(5q)/t(5q);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i(17q)/t(17p);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-13/del(13q);</a:t>
            </a:r>
            <a:r>
              <a:rPr sz="749" spc="30" dirty="0">
                <a:latin typeface="Arial"/>
                <a:cs typeface="Arial"/>
              </a:rPr>
              <a:t> </a:t>
            </a:r>
            <a:r>
              <a:rPr sz="749" spc="-10" dirty="0">
                <a:latin typeface="Arial"/>
                <a:cs typeface="Arial"/>
              </a:rPr>
              <a:t>del(11q);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del(12p)/t(12p);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idic(X)(q13);</a:t>
            </a:r>
            <a:endParaRPr sz="749">
              <a:latin typeface="Arial"/>
              <a:cs typeface="Arial"/>
            </a:endParaRPr>
          </a:p>
          <a:p>
            <a:pPr lvl="1">
              <a:spcBef>
                <a:spcPts val="30"/>
              </a:spcBef>
              <a:buFont typeface="Arial"/>
              <a:buChar char="•"/>
            </a:pPr>
            <a:endParaRPr sz="749">
              <a:latin typeface="Arial"/>
              <a:cs typeface="Arial"/>
            </a:endParaRPr>
          </a:p>
          <a:p>
            <a:pPr marL="331706" lvl="1" indent="-34883">
              <a:buSzPct val="86666"/>
              <a:buChar char="•"/>
              <a:tabLst>
                <a:tab pos="332341" algn="l"/>
              </a:tabLst>
            </a:pPr>
            <a:r>
              <a:rPr sz="749" dirty="0">
                <a:latin typeface="Arial"/>
                <a:cs typeface="Arial"/>
              </a:rPr>
              <a:t>Balanced</a:t>
            </a:r>
            <a:r>
              <a:rPr sz="749" spc="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abnormalities:</a:t>
            </a:r>
            <a:r>
              <a:rPr sz="749" spc="4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t(11;16)(q23.3;p13.3);t(3;21)(q26.2;q22.1);</a:t>
            </a:r>
            <a:r>
              <a:rPr sz="749" spc="4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t(1;3)(p36.3;q21.2);(2;11)(p21;q23.3);t(5;12)(q32;p13.2);</a:t>
            </a:r>
            <a:endParaRPr sz="749">
              <a:latin typeface="Arial"/>
              <a:cs typeface="Arial"/>
            </a:endParaRPr>
          </a:p>
          <a:p>
            <a:pPr marL="297458">
              <a:spcBef>
                <a:spcPts val="559"/>
              </a:spcBef>
            </a:pPr>
            <a:r>
              <a:rPr sz="749" spc="-5" dirty="0">
                <a:latin typeface="Arial"/>
                <a:cs typeface="Arial"/>
              </a:rPr>
              <a:t>t(5;7)(q32;q11.2);</a:t>
            </a:r>
            <a:r>
              <a:rPr sz="749" spc="3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t(5;17)(q32;p13.2);</a:t>
            </a:r>
            <a:r>
              <a:rPr sz="749" spc="3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t(5;10)(q32;q21.2);</a:t>
            </a:r>
            <a:r>
              <a:rPr sz="749" spc="3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(3;5)(q25.3;q35.1)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47004" y="1167239"/>
            <a:ext cx="5598876" cy="2883789"/>
          </a:xfrm>
          <a:prstGeom prst="rect">
            <a:avLst/>
          </a:prstGeom>
        </p:spPr>
        <p:txBody>
          <a:bodyPr vert="horz" wrap="square" lIns="0" tIns="124307" rIns="0" bIns="0" rtlCol="0">
            <a:spAutoFit/>
          </a:bodyPr>
          <a:lstStyle/>
          <a:p>
            <a:pPr marL="12685">
              <a:spcBef>
                <a:spcPts val="979"/>
              </a:spcBef>
            </a:pPr>
            <a:r>
              <a:rPr sz="1298" dirty="0">
                <a:latin typeface="Arial"/>
                <a:cs typeface="Arial"/>
              </a:rPr>
              <a:t>Deben cumplir</a:t>
            </a:r>
            <a:r>
              <a:rPr sz="1298" spc="-5" dirty="0">
                <a:latin typeface="Arial"/>
                <a:cs typeface="Arial"/>
              </a:rPr>
              <a:t> todos </a:t>
            </a:r>
            <a:r>
              <a:rPr sz="1298" dirty="0">
                <a:latin typeface="Arial"/>
                <a:cs typeface="Arial"/>
              </a:rPr>
              <a:t>los</a:t>
            </a:r>
            <a:r>
              <a:rPr sz="1298" spc="-5" dirty="0">
                <a:latin typeface="Arial"/>
                <a:cs typeface="Arial"/>
              </a:rPr>
              <a:t> criterios clínicos:</a:t>
            </a:r>
            <a:endParaRPr sz="1298">
              <a:latin typeface="Arial"/>
              <a:cs typeface="Arial"/>
            </a:endParaRPr>
          </a:p>
          <a:p>
            <a:pPr marL="12685" marR="171244">
              <a:lnSpc>
                <a:spcPct val="102099"/>
              </a:lnSpc>
              <a:spcBef>
                <a:spcPts val="664"/>
              </a:spcBef>
              <a:buSzPct val="89473"/>
              <a:buAutoNum type="arabicPlain"/>
              <a:tabLst>
                <a:tab pos="123676" algn="l"/>
              </a:tabLst>
            </a:pPr>
            <a:r>
              <a:rPr sz="949" b="1" spc="10" dirty="0">
                <a:latin typeface="Arial"/>
                <a:cs typeface="Arial"/>
              </a:rPr>
              <a:t>Pacientes </a:t>
            </a:r>
            <a:r>
              <a:rPr sz="949" b="1" spc="5" dirty="0">
                <a:latin typeface="Arial"/>
                <a:cs typeface="Arial"/>
              </a:rPr>
              <a:t>considerados</a:t>
            </a:r>
            <a:r>
              <a:rPr sz="949" b="1" spc="1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candidatos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 quimioterapia de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inducción </a:t>
            </a:r>
            <a:r>
              <a:rPr sz="949" b="1" spc="5" dirty="0">
                <a:latin typeface="Arial"/>
                <a:cs typeface="Arial"/>
              </a:rPr>
              <a:t>intensiva </a:t>
            </a:r>
            <a:r>
              <a:rPr sz="949" spc="10" dirty="0">
                <a:latin typeface="Arial"/>
                <a:cs typeface="Arial"/>
              </a:rPr>
              <a:t>(no </a:t>
            </a:r>
            <a:r>
              <a:rPr sz="949" spc="5" dirty="0">
                <a:latin typeface="Arial"/>
                <a:cs typeface="Arial"/>
              </a:rPr>
              <a:t>existen 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criterios estándar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para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definir</a:t>
            </a:r>
            <a:r>
              <a:rPr sz="949" spc="10" dirty="0">
                <a:latin typeface="Arial"/>
                <a:cs typeface="Arial"/>
              </a:rPr>
              <a:t> un </a:t>
            </a:r>
            <a:r>
              <a:rPr sz="949" spc="5" dirty="0">
                <a:latin typeface="Arial"/>
                <a:cs typeface="Arial"/>
              </a:rPr>
              <a:t>paciente</a:t>
            </a:r>
            <a:r>
              <a:rPr sz="949" spc="10" dirty="0">
                <a:latin typeface="Arial"/>
                <a:cs typeface="Arial"/>
              </a:rPr>
              <a:t> candidato a </a:t>
            </a:r>
            <a:r>
              <a:rPr sz="949" spc="5" dirty="0">
                <a:latin typeface="Arial"/>
                <a:cs typeface="Arial"/>
              </a:rPr>
              <a:t>quimioterapia intensiva,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esto</a:t>
            </a:r>
            <a:r>
              <a:rPr sz="949" spc="10" dirty="0">
                <a:latin typeface="Arial"/>
                <a:cs typeface="Arial"/>
              </a:rPr>
              <a:t> se </a:t>
            </a:r>
            <a:r>
              <a:rPr sz="949" spc="5" dirty="0">
                <a:latin typeface="Arial"/>
                <a:cs typeface="Arial"/>
              </a:rPr>
              <a:t>decidiría </a:t>
            </a:r>
            <a:r>
              <a:rPr sz="949" spc="10" dirty="0">
                <a:latin typeface="Arial"/>
                <a:cs typeface="Arial"/>
              </a:rPr>
              <a:t> según </a:t>
            </a:r>
            <a:r>
              <a:rPr sz="949" spc="5" dirty="0">
                <a:latin typeface="Arial"/>
                <a:cs typeface="Arial"/>
              </a:rPr>
              <a:t>el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juicio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del</a:t>
            </a:r>
            <a:r>
              <a:rPr sz="949" spc="10" dirty="0">
                <a:latin typeface="Arial"/>
                <a:cs typeface="Arial"/>
              </a:rPr>
              <a:t> médico y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del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paciente).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Existen sin </a:t>
            </a:r>
            <a:r>
              <a:rPr sz="949" spc="5" dirty="0">
                <a:latin typeface="Arial"/>
                <a:cs typeface="Arial"/>
              </a:rPr>
              <a:t>embargo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contraindicaciones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generalmente 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aceptadas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para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la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administracion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de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quimioterapia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intensiva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(p.ej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comorbilidad </a:t>
            </a:r>
            <a:r>
              <a:rPr sz="949" spc="5" dirty="0">
                <a:latin typeface="Arial"/>
                <a:cs typeface="Arial"/>
              </a:rPr>
              <a:t>cardiaca,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dirty="0">
                <a:latin typeface="Arial"/>
                <a:cs typeface="Arial"/>
              </a:rPr>
              <a:t>pulmonar, 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renal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o</a:t>
            </a:r>
            <a:r>
              <a:rPr sz="949" spc="5" dirty="0">
                <a:latin typeface="Arial"/>
                <a:cs typeface="Arial"/>
              </a:rPr>
              <a:t> neurológica </a:t>
            </a:r>
            <a:r>
              <a:rPr sz="949" spc="10" dirty="0">
                <a:latin typeface="Arial"/>
                <a:cs typeface="Arial"/>
              </a:rPr>
              <a:t>crónica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severa).</a:t>
            </a:r>
            <a:endParaRPr sz="949">
              <a:latin typeface="Arial"/>
              <a:cs typeface="Arial"/>
            </a:endParaRPr>
          </a:p>
          <a:p>
            <a:pPr marL="12685" marR="164268">
              <a:lnSpc>
                <a:spcPct val="102099"/>
              </a:lnSpc>
              <a:spcBef>
                <a:spcPts val="684"/>
              </a:spcBef>
              <a:buSzPct val="89473"/>
              <a:buAutoNum type="arabicPlain"/>
              <a:tabLst>
                <a:tab pos="123676" algn="l"/>
              </a:tabLst>
            </a:pPr>
            <a:r>
              <a:rPr sz="949" b="1" spc="10" dirty="0">
                <a:latin typeface="Arial"/>
                <a:cs typeface="Arial"/>
              </a:rPr>
              <a:t>Pacientes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considerados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candidatos</a:t>
            </a:r>
            <a:r>
              <a:rPr sz="949" b="1" spc="20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una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aproximación</a:t>
            </a:r>
            <a:r>
              <a:rPr sz="949" b="1" spc="2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curativa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que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incluya</a:t>
            </a:r>
            <a:r>
              <a:rPr sz="949" b="1" spc="20" dirty="0">
                <a:latin typeface="Arial"/>
                <a:cs typeface="Arial"/>
              </a:rPr>
              <a:t> </a:t>
            </a:r>
            <a:r>
              <a:rPr sz="949" b="1" spc="15" dirty="0">
                <a:latin typeface="Arial"/>
                <a:cs typeface="Arial"/>
              </a:rPr>
              <a:t>un</a:t>
            </a:r>
            <a:r>
              <a:rPr sz="949" b="1" spc="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alo-TPH 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tras </a:t>
            </a:r>
            <a:r>
              <a:rPr sz="949" b="1" spc="5" dirty="0">
                <a:latin typeface="Arial"/>
                <a:cs typeface="Arial"/>
              </a:rPr>
              <a:t>alcanzar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una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RC/RCi.</a:t>
            </a:r>
            <a:r>
              <a:rPr sz="949" b="1" spc="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Para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considerar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 un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paciente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candidato</a:t>
            </a:r>
            <a:r>
              <a:rPr sz="949" spc="10" dirty="0">
                <a:latin typeface="Arial"/>
                <a:cs typeface="Arial"/>
              </a:rPr>
              <a:t> 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alo-TPH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 </a:t>
            </a:r>
            <a:r>
              <a:rPr sz="949" spc="5" dirty="0">
                <a:latin typeface="Arial"/>
                <a:cs typeface="Arial"/>
              </a:rPr>
              <a:t>priori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se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requiere </a:t>
            </a:r>
            <a:r>
              <a:rPr sz="949" spc="-2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que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al diagnóstico </a:t>
            </a:r>
            <a:r>
              <a:rPr sz="949" dirty="0">
                <a:latin typeface="Arial"/>
                <a:cs typeface="Arial"/>
              </a:rPr>
              <a:t>inicial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de</a:t>
            </a:r>
            <a:r>
              <a:rPr sz="949" spc="5" dirty="0">
                <a:latin typeface="Arial"/>
                <a:cs typeface="Arial"/>
              </a:rPr>
              <a:t> la LMA:</a:t>
            </a:r>
            <a:endParaRPr sz="9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099">
              <a:latin typeface="Arial"/>
              <a:cs typeface="Arial"/>
            </a:endParaRPr>
          </a:p>
          <a:p>
            <a:pPr marL="12685" marR="324730">
              <a:lnSpc>
                <a:spcPct val="102499"/>
              </a:lnSpc>
              <a:spcBef>
                <a:spcPts val="849"/>
              </a:spcBef>
            </a:pPr>
            <a:r>
              <a:rPr sz="749" dirty="0">
                <a:latin typeface="Arial"/>
                <a:cs typeface="Arial"/>
              </a:rPr>
              <a:t>El paciente debe disponer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de potenciales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donantes</a:t>
            </a:r>
            <a:r>
              <a:rPr sz="749" dirty="0">
                <a:latin typeface="Arial"/>
                <a:cs typeface="Arial"/>
              </a:rPr>
              <a:t> familiares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(hijos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o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hermanos) y/o debe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ser </a:t>
            </a:r>
            <a:r>
              <a:rPr sz="749" spc="-5" dirty="0">
                <a:latin typeface="Arial"/>
                <a:cs typeface="Arial"/>
              </a:rPr>
              <a:t>referido</a:t>
            </a:r>
            <a:r>
              <a:rPr sz="749" dirty="0">
                <a:latin typeface="Arial"/>
                <a:cs typeface="Arial"/>
              </a:rPr>
              <a:t> o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puesto en contacto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inmediatamente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con el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centro </a:t>
            </a:r>
            <a:r>
              <a:rPr sz="749" spc="-5" dirty="0">
                <a:latin typeface="Arial"/>
                <a:cs typeface="Arial"/>
              </a:rPr>
              <a:t>trasplantador</a:t>
            </a:r>
            <a:r>
              <a:rPr sz="749" dirty="0">
                <a:latin typeface="Arial"/>
                <a:cs typeface="Arial"/>
              </a:rPr>
              <a:t> de referencia (en caso de que se diagnostique en un centro </a:t>
            </a:r>
            <a:r>
              <a:rPr sz="749" spc="-5" dirty="0">
                <a:latin typeface="Arial"/>
                <a:cs typeface="Arial"/>
              </a:rPr>
              <a:t>diferente</a:t>
            </a:r>
            <a:r>
              <a:rPr sz="749" dirty="0">
                <a:latin typeface="Arial"/>
                <a:cs typeface="Arial"/>
              </a:rPr>
              <a:t> al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centro 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trasplantador).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10"/>
              </a:spcBef>
            </a:pPr>
            <a:endParaRPr sz="749">
              <a:latin typeface="Arial"/>
              <a:cs typeface="Arial"/>
            </a:endParaRPr>
          </a:p>
          <a:p>
            <a:pPr marL="12685" marR="5074" indent="-634">
              <a:lnSpc>
                <a:spcPct val="102099"/>
              </a:lnSpc>
              <a:spcBef>
                <a:spcPts val="5"/>
              </a:spcBef>
            </a:pPr>
            <a:r>
              <a:rPr sz="749" dirty="0">
                <a:latin typeface="Arial"/>
                <a:cs typeface="Arial"/>
              </a:rPr>
              <a:t>Generalmente quedarán excluidos de un alo-TPH aquellos pacientes con una disfunción orgánica </a:t>
            </a:r>
            <a:r>
              <a:rPr sz="749" spc="-5" dirty="0">
                <a:latin typeface="Arial"/>
                <a:cs typeface="Arial"/>
              </a:rPr>
              <a:t>importante, </a:t>
            </a:r>
            <a:r>
              <a:rPr sz="749" dirty="0">
                <a:latin typeface="Arial"/>
                <a:cs typeface="Arial"/>
              </a:rPr>
              <a:t>reflejada mediante el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Índice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de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Sorror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(hematopoietic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cell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transplantation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comorbidity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index,</a:t>
            </a:r>
            <a:r>
              <a:rPr sz="749" spc="2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HCT-CI).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Se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acepta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generalmente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que</a:t>
            </a:r>
            <a:r>
              <a:rPr sz="749" spc="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aquellos</a:t>
            </a:r>
            <a:r>
              <a:rPr sz="749" spc="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pacientes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con una puntuación mayor de 5 puntos tiene un riesgo alto de mortalidad tóxica relacionada con el alo-TPH que casi supone una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contraindicación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del mismo.</a:t>
            </a:r>
            <a:endParaRPr sz="749">
              <a:latin typeface="Arial"/>
              <a:cs typeface="Arial"/>
            </a:endParaRPr>
          </a:p>
        </p:txBody>
      </p:sp>
      <p:sp>
        <p:nvSpPr>
          <p:cNvPr id="7" name="object 3">
            <a:extLst>
              <a:ext uri="{FF2B5EF4-FFF2-40B4-BE49-F238E27FC236}">
                <a16:creationId xmlns:a16="http://schemas.microsoft.com/office/drawing/2014/main" id="{AFED2268-B305-694A-BBD4-F3420CC71E85}"/>
              </a:ext>
            </a:extLst>
          </p:cNvPr>
          <p:cNvSpPr txBox="1">
            <a:spLocks/>
          </p:cNvSpPr>
          <p:nvPr/>
        </p:nvSpPr>
        <p:spPr>
          <a:xfrm>
            <a:off x="1709073" y="763924"/>
            <a:ext cx="5784068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13953">
              <a:spcBef>
                <a:spcPts val="100"/>
              </a:spcBef>
            </a:pPr>
            <a:r>
              <a:rPr lang="es-ES" sz="1800" b="1" kern="0" spc="5">
                <a:solidFill>
                  <a:schemeClr val="tx1"/>
                </a:solidFill>
              </a:rPr>
              <a:t>Enmienda</a:t>
            </a:r>
            <a:r>
              <a:rPr lang="es-ES" sz="1800" b="1" kern="0" spc="-20">
                <a:solidFill>
                  <a:schemeClr val="tx1"/>
                </a:solidFill>
              </a:rPr>
              <a:t> </a:t>
            </a:r>
            <a:r>
              <a:rPr lang="es-ES" sz="1800" b="1" kern="0" spc="10">
                <a:solidFill>
                  <a:schemeClr val="tx1"/>
                </a:solidFill>
              </a:rPr>
              <a:t>LMA-FLOW</a:t>
            </a:r>
            <a:r>
              <a:rPr lang="es-ES" sz="1800" b="1" kern="0" spc="-10">
                <a:solidFill>
                  <a:schemeClr val="tx1"/>
                </a:solidFill>
              </a:rPr>
              <a:t> </a:t>
            </a:r>
            <a:r>
              <a:rPr lang="es-ES" sz="1800" b="1" kern="0" spc="5">
                <a:solidFill>
                  <a:schemeClr val="tx1"/>
                </a:solidFill>
              </a:rPr>
              <a:t>(2022)</a:t>
            </a:r>
            <a:endParaRPr lang="es-ES" sz="1800" b="1" kern="0" spc="5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53389" y="75861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04644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NPM1/CBF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negativo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24743" y="1723788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959849" y="913973"/>
            <a:ext cx="41224" cy="809896"/>
          </a:xfrm>
          <a:custGeom>
            <a:avLst/>
            <a:gdLst/>
            <a:ahLst/>
            <a:cxnLst/>
            <a:rect l="l" t="t" r="r" b="b"/>
            <a:pathLst>
              <a:path w="41275" h="810894">
                <a:moveTo>
                  <a:pt x="18059" y="769543"/>
                </a:moveTo>
                <a:lnTo>
                  <a:pt x="0" y="769543"/>
                </a:lnTo>
                <a:lnTo>
                  <a:pt x="20637" y="810818"/>
                </a:lnTo>
                <a:lnTo>
                  <a:pt x="37833" y="776427"/>
                </a:lnTo>
                <a:lnTo>
                  <a:pt x="18059" y="776427"/>
                </a:lnTo>
                <a:lnTo>
                  <a:pt x="18059" y="769543"/>
                </a:lnTo>
                <a:close/>
              </a:path>
              <a:path w="41275" h="810894">
                <a:moveTo>
                  <a:pt x="23215" y="0"/>
                </a:moveTo>
                <a:lnTo>
                  <a:pt x="18059" y="0"/>
                </a:lnTo>
                <a:lnTo>
                  <a:pt x="18059" y="776427"/>
                </a:lnTo>
                <a:lnTo>
                  <a:pt x="23215" y="776427"/>
                </a:lnTo>
                <a:lnTo>
                  <a:pt x="23215" y="0"/>
                </a:lnTo>
                <a:close/>
              </a:path>
              <a:path w="41275" h="810894">
                <a:moveTo>
                  <a:pt x="41275" y="769543"/>
                </a:moveTo>
                <a:lnTo>
                  <a:pt x="23215" y="769543"/>
                </a:lnTo>
                <a:lnTo>
                  <a:pt x="23215" y="776427"/>
                </a:lnTo>
                <a:lnTo>
                  <a:pt x="37833" y="776427"/>
                </a:lnTo>
                <a:lnTo>
                  <a:pt x="41275" y="769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372490" y="203139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66165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CEB</a:t>
            </a:r>
            <a:r>
              <a:rPr sz="649" b="1" spc="-40" dirty="0">
                <a:latin typeface="Arial Narrow"/>
                <a:cs typeface="Arial Narrow"/>
              </a:rPr>
              <a:t>P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b</a:t>
            </a:r>
            <a:r>
              <a:rPr sz="649" b="1" dirty="0">
                <a:latin typeface="Arial Narrow"/>
                <a:cs typeface="Arial Narrow"/>
              </a:rPr>
              <a:t>ialélico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53389" y="203139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72298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RIESGO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INTERMEDIO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023106" y="2028536"/>
            <a:ext cx="1459970" cy="161091"/>
            <a:chOff x="5023662" y="2031037"/>
            <a:chExt cx="1461770" cy="161290"/>
          </a:xfrm>
        </p:grpSpPr>
        <p:sp>
          <p:nvSpPr>
            <p:cNvPr id="9" name="object 9"/>
            <p:cNvSpPr/>
            <p:nvPr/>
          </p:nvSpPr>
          <p:spPr>
            <a:xfrm>
              <a:off x="5026520" y="2033892"/>
              <a:ext cx="1456055" cy="155575"/>
            </a:xfrm>
            <a:custGeom>
              <a:avLst/>
              <a:gdLst/>
              <a:ahLst/>
              <a:cxnLst/>
              <a:rect l="l" t="t" r="r" b="b"/>
              <a:pathLst>
                <a:path w="1456054" h="155575">
                  <a:moveTo>
                    <a:pt x="1455940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1455940" y="155549"/>
                  </a:lnTo>
                  <a:lnTo>
                    <a:pt x="1455940" y="0"/>
                  </a:lnTo>
                  <a:close/>
                </a:path>
              </a:pathLst>
            </a:custGeom>
            <a:solidFill>
              <a:srgbClr val="C2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026520" y="2033894"/>
              <a:ext cx="1456055" cy="155575"/>
            </a:xfrm>
            <a:custGeom>
              <a:avLst/>
              <a:gdLst/>
              <a:ahLst/>
              <a:cxnLst/>
              <a:rect l="l" t="t" r="r" b="b"/>
              <a:pathLst>
                <a:path w="1456054" h="155575">
                  <a:moveTo>
                    <a:pt x="0" y="0"/>
                  </a:moveTo>
                  <a:lnTo>
                    <a:pt x="1455940" y="0"/>
                  </a:lnTo>
                  <a:lnTo>
                    <a:pt x="1455940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5511475" y="2046046"/>
            <a:ext cx="48390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RIES</a:t>
            </a:r>
            <a:r>
              <a:rPr sz="649" b="1" spc="-5" dirty="0">
                <a:latin typeface="Arial Narrow"/>
                <a:cs typeface="Arial Narrow"/>
              </a:rPr>
              <a:t>G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40" dirty="0">
                <a:latin typeface="Arial Narrow"/>
                <a:cs typeface="Arial Narrow"/>
              </a:rPr>
              <a:t>L</a:t>
            </a:r>
            <a:r>
              <a:rPr sz="649" b="1" spc="-10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2402" y="2337103"/>
            <a:ext cx="934837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349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2402" y="3660718"/>
            <a:ext cx="934837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98092">
              <a:spcBef>
                <a:spcPts val="210"/>
              </a:spcBef>
            </a:pPr>
            <a:r>
              <a:rPr sz="649" b="1" spc="-40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SP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13302" y="2337103"/>
            <a:ext cx="935472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983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37349" y="3230201"/>
            <a:ext cx="903761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71244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FAMILIAR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HLA-id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152628" y="3556524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495709" y="3556524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284728" y="3029826"/>
            <a:ext cx="935472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5" dirty="0">
                <a:latin typeface="Arial Narrow"/>
                <a:cs typeface="Arial Narrow"/>
              </a:rPr>
              <a:t> T</a:t>
            </a:r>
            <a:r>
              <a:rPr sz="649" b="1" dirty="0">
                <a:latin typeface="Arial Narrow"/>
                <a:cs typeface="Arial Narrow"/>
              </a:rPr>
              <a:t>PH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078949" y="2186753"/>
            <a:ext cx="41224" cy="150944"/>
          </a:xfrm>
          <a:custGeom>
            <a:avLst/>
            <a:gdLst/>
            <a:ahLst/>
            <a:cxnLst/>
            <a:rect l="l" t="t" r="r" b="b"/>
            <a:pathLst>
              <a:path w="41275" h="151130">
                <a:moveTo>
                  <a:pt x="18059" y="109270"/>
                </a:moveTo>
                <a:lnTo>
                  <a:pt x="0" y="109270"/>
                </a:lnTo>
                <a:lnTo>
                  <a:pt x="20637" y="150533"/>
                </a:lnTo>
                <a:lnTo>
                  <a:pt x="37838" y="116141"/>
                </a:lnTo>
                <a:lnTo>
                  <a:pt x="18059" y="116141"/>
                </a:lnTo>
                <a:lnTo>
                  <a:pt x="18059" y="109270"/>
                </a:lnTo>
                <a:close/>
              </a:path>
              <a:path w="41275" h="151130">
                <a:moveTo>
                  <a:pt x="23215" y="0"/>
                </a:moveTo>
                <a:lnTo>
                  <a:pt x="18059" y="0"/>
                </a:lnTo>
                <a:lnTo>
                  <a:pt x="18059" y="116141"/>
                </a:lnTo>
                <a:lnTo>
                  <a:pt x="23215" y="116141"/>
                </a:lnTo>
                <a:lnTo>
                  <a:pt x="23215" y="0"/>
                </a:lnTo>
                <a:close/>
              </a:path>
              <a:path w="41275" h="151130">
                <a:moveTo>
                  <a:pt x="41274" y="109270"/>
                </a:moveTo>
                <a:lnTo>
                  <a:pt x="23215" y="109270"/>
                </a:lnTo>
                <a:lnTo>
                  <a:pt x="23215" y="116141"/>
                </a:lnTo>
                <a:lnTo>
                  <a:pt x="37838" y="116141"/>
                </a:lnTo>
                <a:lnTo>
                  <a:pt x="41274" y="109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2078951" y="2492466"/>
            <a:ext cx="41224" cy="537817"/>
          </a:xfrm>
          <a:custGeom>
            <a:avLst/>
            <a:gdLst/>
            <a:ahLst/>
            <a:cxnLst/>
            <a:rect l="l" t="t" r="r" b="b"/>
            <a:pathLst>
              <a:path w="41275" h="538480">
                <a:moveTo>
                  <a:pt x="18059" y="496747"/>
                </a:moveTo>
                <a:lnTo>
                  <a:pt x="0" y="496747"/>
                </a:lnTo>
                <a:lnTo>
                  <a:pt x="20637" y="538022"/>
                </a:lnTo>
                <a:lnTo>
                  <a:pt x="37833" y="503631"/>
                </a:lnTo>
                <a:lnTo>
                  <a:pt x="18059" y="503631"/>
                </a:lnTo>
                <a:lnTo>
                  <a:pt x="18059" y="496747"/>
                </a:lnTo>
                <a:close/>
              </a:path>
              <a:path w="41275" h="538480">
                <a:moveTo>
                  <a:pt x="23215" y="0"/>
                </a:moveTo>
                <a:lnTo>
                  <a:pt x="18059" y="0"/>
                </a:lnTo>
                <a:lnTo>
                  <a:pt x="18059" y="503631"/>
                </a:lnTo>
                <a:lnTo>
                  <a:pt x="23215" y="503631"/>
                </a:lnTo>
                <a:lnTo>
                  <a:pt x="23215" y="0"/>
                </a:lnTo>
                <a:close/>
              </a:path>
              <a:path w="41275" h="538480">
                <a:moveTo>
                  <a:pt x="41275" y="496747"/>
                </a:moveTo>
                <a:lnTo>
                  <a:pt x="23215" y="496747"/>
                </a:lnTo>
                <a:lnTo>
                  <a:pt x="23215" y="503631"/>
                </a:lnTo>
                <a:lnTo>
                  <a:pt x="37833" y="503631"/>
                </a:lnTo>
                <a:lnTo>
                  <a:pt x="41275" y="49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3963099" y="2492418"/>
            <a:ext cx="41224" cy="185192"/>
          </a:xfrm>
          <a:custGeom>
            <a:avLst/>
            <a:gdLst/>
            <a:ahLst/>
            <a:cxnLst/>
            <a:rect l="l" t="t" r="r" b="b"/>
            <a:pathLst>
              <a:path w="41275" h="185419">
                <a:moveTo>
                  <a:pt x="18046" y="143760"/>
                </a:moveTo>
                <a:lnTo>
                  <a:pt x="0" y="144094"/>
                </a:lnTo>
                <a:lnTo>
                  <a:pt x="21399" y="184975"/>
                </a:lnTo>
                <a:lnTo>
                  <a:pt x="37779" y="150634"/>
                </a:lnTo>
                <a:lnTo>
                  <a:pt x="18173" y="150634"/>
                </a:lnTo>
                <a:lnTo>
                  <a:pt x="18046" y="143760"/>
                </a:lnTo>
                <a:close/>
              </a:path>
              <a:path w="41275" h="185419">
                <a:moveTo>
                  <a:pt x="23202" y="143665"/>
                </a:moveTo>
                <a:lnTo>
                  <a:pt x="18046" y="143760"/>
                </a:lnTo>
                <a:lnTo>
                  <a:pt x="18173" y="150634"/>
                </a:lnTo>
                <a:lnTo>
                  <a:pt x="23329" y="150545"/>
                </a:lnTo>
                <a:lnTo>
                  <a:pt x="23202" y="143665"/>
                </a:lnTo>
                <a:close/>
              </a:path>
              <a:path w="41275" h="185419">
                <a:moveTo>
                  <a:pt x="41262" y="143332"/>
                </a:moveTo>
                <a:lnTo>
                  <a:pt x="23202" y="143665"/>
                </a:lnTo>
                <a:lnTo>
                  <a:pt x="23329" y="150545"/>
                </a:lnTo>
                <a:lnTo>
                  <a:pt x="18173" y="150634"/>
                </a:lnTo>
                <a:lnTo>
                  <a:pt x="37779" y="150634"/>
                </a:lnTo>
                <a:lnTo>
                  <a:pt x="41262" y="143332"/>
                </a:lnTo>
                <a:close/>
              </a:path>
              <a:path w="41275" h="185419">
                <a:moveTo>
                  <a:pt x="20535" y="0"/>
                </a:moveTo>
                <a:lnTo>
                  <a:pt x="15379" y="101"/>
                </a:lnTo>
                <a:lnTo>
                  <a:pt x="18046" y="143760"/>
                </a:lnTo>
                <a:lnTo>
                  <a:pt x="23202" y="143665"/>
                </a:lnTo>
                <a:lnTo>
                  <a:pt x="205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3287734" y="3385569"/>
            <a:ext cx="1384498" cy="171239"/>
          </a:xfrm>
          <a:custGeom>
            <a:avLst/>
            <a:gdLst/>
            <a:ahLst/>
            <a:cxnLst/>
            <a:rect l="l" t="t" r="r" b="b"/>
            <a:pathLst>
              <a:path w="1386204" h="171450">
                <a:moveTo>
                  <a:pt x="1386001" y="129895"/>
                </a:moveTo>
                <a:lnTo>
                  <a:pt x="1367942" y="129895"/>
                </a:lnTo>
                <a:lnTo>
                  <a:pt x="1367942" y="88163"/>
                </a:lnTo>
                <a:lnTo>
                  <a:pt x="1367942" y="83007"/>
                </a:lnTo>
                <a:lnTo>
                  <a:pt x="704748" y="83007"/>
                </a:lnTo>
                <a:lnTo>
                  <a:pt x="704748" y="0"/>
                </a:lnTo>
                <a:lnTo>
                  <a:pt x="699592" y="0"/>
                </a:lnTo>
                <a:lnTo>
                  <a:pt x="699592" y="83007"/>
                </a:lnTo>
                <a:lnTo>
                  <a:pt x="18046" y="83007"/>
                </a:lnTo>
                <a:lnTo>
                  <a:pt x="18046" y="129895"/>
                </a:lnTo>
                <a:lnTo>
                  <a:pt x="0" y="129895"/>
                </a:lnTo>
                <a:lnTo>
                  <a:pt x="20624" y="171170"/>
                </a:lnTo>
                <a:lnTo>
                  <a:pt x="37820" y="136779"/>
                </a:lnTo>
                <a:lnTo>
                  <a:pt x="41262" y="129895"/>
                </a:lnTo>
                <a:lnTo>
                  <a:pt x="23202" y="129895"/>
                </a:lnTo>
                <a:lnTo>
                  <a:pt x="23202" y="88163"/>
                </a:lnTo>
                <a:lnTo>
                  <a:pt x="699592" y="88163"/>
                </a:lnTo>
                <a:lnTo>
                  <a:pt x="704748" y="88163"/>
                </a:lnTo>
                <a:lnTo>
                  <a:pt x="1362786" y="88163"/>
                </a:lnTo>
                <a:lnTo>
                  <a:pt x="1362786" y="129895"/>
                </a:lnTo>
                <a:lnTo>
                  <a:pt x="1344726" y="129895"/>
                </a:lnTo>
                <a:lnTo>
                  <a:pt x="1365364" y="171170"/>
                </a:lnTo>
                <a:lnTo>
                  <a:pt x="1382560" y="136779"/>
                </a:lnTo>
                <a:lnTo>
                  <a:pt x="1386001" y="129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3" name="object 23"/>
          <p:cNvGrpSpPr/>
          <p:nvPr/>
        </p:nvGrpSpPr>
        <p:grpSpPr>
          <a:xfrm>
            <a:off x="2078951" y="1879150"/>
            <a:ext cx="4488995" cy="1799276"/>
            <a:chOff x="2075877" y="1881466"/>
            <a:chExt cx="4494530" cy="1801495"/>
          </a:xfrm>
        </p:grpSpPr>
        <p:sp>
          <p:nvSpPr>
            <p:cNvPr id="24" name="object 24"/>
            <p:cNvSpPr/>
            <p:nvPr/>
          </p:nvSpPr>
          <p:spPr>
            <a:xfrm>
              <a:off x="2075865" y="1881466"/>
              <a:ext cx="3699510" cy="1250950"/>
            </a:xfrm>
            <a:custGeom>
              <a:avLst/>
              <a:gdLst/>
              <a:ahLst/>
              <a:cxnLst/>
              <a:rect l="l" t="t" r="r" b="b"/>
              <a:pathLst>
                <a:path w="3699510" h="1250950">
                  <a:moveTo>
                    <a:pt x="1924900" y="417169"/>
                  </a:moveTo>
                  <a:lnTo>
                    <a:pt x="1906854" y="417245"/>
                  </a:lnTo>
                  <a:lnTo>
                    <a:pt x="1906435" y="307975"/>
                  </a:lnTo>
                  <a:lnTo>
                    <a:pt x="1901278" y="308000"/>
                  </a:lnTo>
                  <a:lnTo>
                    <a:pt x="1901698" y="417271"/>
                  </a:lnTo>
                  <a:lnTo>
                    <a:pt x="1883638" y="417334"/>
                  </a:lnTo>
                  <a:lnTo>
                    <a:pt x="1904428" y="458520"/>
                  </a:lnTo>
                  <a:lnTo>
                    <a:pt x="1921459" y="424141"/>
                  </a:lnTo>
                  <a:lnTo>
                    <a:pt x="1924900" y="417169"/>
                  </a:lnTo>
                  <a:close/>
                </a:path>
                <a:path w="3699510" h="1250950">
                  <a:moveTo>
                    <a:pt x="3209747" y="1229868"/>
                  </a:moveTo>
                  <a:lnTo>
                    <a:pt x="3204578" y="1227289"/>
                  </a:lnTo>
                  <a:lnTo>
                    <a:pt x="3168472" y="1209243"/>
                  </a:lnTo>
                  <a:lnTo>
                    <a:pt x="3168472" y="1227289"/>
                  </a:lnTo>
                  <a:lnTo>
                    <a:pt x="2569857" y="1227289"/>
                  </a:lnTo>
                  <a:lnTo>
                    <a:pt x="2569857" y="1232446"/>
                  </a:lnTo>
                  <a:lnTo>
                    <a:pt x="3168472" y="1232446"/>
                  </a:lnTo>
                  <a:lnTo>
                    <a:pt x="3168472" y="1250505"/>
                  </a:lnTo>
                  <a:lnTo>
                    <a:pt x="3204591" y="1232446"/>
                  </a:lnTo>
                  <a:lnTo>
                    <a:pt x="3209747" y="1229868"/>
                  </a:lnTo>
                  <a:close/>
                </a:path>
                <a:path w="3699510" h="1250950">
                  <a:moveTo>
                    <a:pt x="3698837" y="417334"/>
                  </a:moveTo>
                  <a:lnTo>
                    <a:pt x="3680777" y="417271"/>
                  </a:lnTo>
                  <a:lnTo>
                    <a:pt x="3681196" y="308000"/>
                  </a:lnTo>
                  <a:lnTo>
                    <a:pt x="3676040" y="307975"/>
                  </a:lnTo>
                  <a:lnTo>
                    <a:pt x="3675621" y="417245"/>
                  </a:lnTo>
                  <a:lnTo>
                    <a:pt x="3657574" y="417169"/>
                  </a:lnTo>
                  <a:lnTo>
                    <a:pt x="3678047" y="458520"/>
                  </a:lnTo>
                  <a:lnTo>
                    <a:pt x="3695395" y="424141"/>
                  </a:lnTo>
                  <a:lnTo>
                    <a:pt x="3698837" y="417334"/>
                  </a:lnTo>
                  <a:close/>
                </a:path>
                <a:path w="3699510" h="1250950">
                  <a:moveTo>
                    <a:pt x="3699256" y="111163"/>
                  </a:moveTo>
                  <a:lnTo>
                    <a:pt x="3681196" y="111163"/>
                  </a:lnTo>
                  <a:lnTo>
                    <a:pt x="3681196" y="78803"/>
                  </a:lnTo>
                  <a:lnTo>
                    <a:pt x="3681196" y="73647"/>
                  </a:lnTo>
                  <a:lnTo>
                    <a:pt x="1906447" y="73647"/>
                  </a:lnTo>
                  <a:lnTo>
                    <a:pt x="1906447" y="0"/>
                  </a:lnTo>
                  <a:lnTo>
                    <a:pt x="1901291" y="0"/>
                  </a:lnTo>
                  <a:lnTo>
                    <a:pt x="1901278" y="73647"/>
                  </a:lnTo>
                  <a:lnTo>
                    <a:pt x="18059" y="73647"/>
                  </a:lnTo>
                  <a:lnTo>
                    <a:pt x="18059" y="111163"/>
                  </a:lnTo>
                  <a:lnTo>
                    <a:pt x="0" y="111163"/>
                  </a:lnTo>
                  <a:lnTo>
                    <a:pt x="20637" y="152438"/>
                  </a:lnTo>
                  <a:lnTo>
                    <a:pt x="37833" y="118046"/>
                  </a:lnTo>
                  <a:lnTo>
                    <a:pt x="41275" y="111163"/>
                  </a:lnTo>
                  <a:lnTo>
                    <a:pt x="23215" y="111163"/>
                  </a:lnTo>
                  <a:lnTo>
                    <a:pt x="23215" y="78803"/>
                  </a:lnTo>
                  <a:lnTo>
                    <a:pt x="1901278" y="78803"/>
                  </a:lnTo>
                  <a:lnTo>
                    <a:pt x="1901291" y="111163"/>
                  </a:lnTo>
                  <a:lnTo>
                    <a:pt x="1883232" y="111163"/>
                  </a:lnTo>
                  <a:lnTo>
                    <a:pt x="1903869" y="152425"/>
                  </a:lnTo>
                  <a:lnTo>
                    <a:pt x="1921065" y="118033"/>
                  </a:lnTo>
                  <a:lnTo>
                    <a:pt x="1924507" y="111163"/>
                  </a:lnTo>
                  <a:lnTo>
                    <a:pt x="1906447" y="111163"/>
                  </a:lnTo>
                  <a:lnTo>
                    <a:pt x="1906447" y="78803"/>
                  </a:lnTo>
                  <a:lnTo>
                    <a:pt x="3676040" y="78803"/>
                  </a:lnTo>
                  <a:lnTo>
                    <a:pt x="3676040" y="111163"/>
                  </a:lnTo>
                  <a:lnTo>
                    <a:pt x="3657981" y="111163"/>
                  </a:lnTo>
                  <a:lnTo>
                    <a:pt x="3678618" y="152438"/>
                  </a:lnTo>
                  <a:lnTo>
                    <a:pt x="3695814" y="118046"/>
                  </a:lnTo>
                  <a:lnTo>
                    <a:pt x="3699256" y="1111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144185" y="3443477"/>
              <a:ext cx="1426210" cy="239395"/>
            </a:xfrm>
            <a:custGeom>
              <a:avLst/>
              <a:gdLst/>
              <a:ahLst/>
              <a:cxnLst/>
              <a:rect l="l" t="t" r="r" b="b"/>
              <a:pathLst>
                <a:path w="1426209" h="239395">
                  <a:moveTo>
                    <a:pt x="1425816" y="0"/>
                  </a:moveTo>
                  <a:lnTo>
                    <a:pt x="0" y="0"/>
                  </a:lnTo>
                  <a:lnTo>
                    <a:pt x="0" y="238899"/>
                  </a:lnTo>
                  <a:lnTo>
                    <a:pt x="1425816" y="238899"/>
                  </a:lnTo>
                  <a:lnTo>
                    <a:pt x="1425816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143486" y="3439240"/>
            <a:ext cx="1424454" cy="211976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32344" rIns="0" bIns="0" rtlCol="0">
            <a:spAutoFit/>
          </a:bodyPr>
          <a:lstStyle/>
          <a:p>
            <a:pPr marL="103381" marR="96404" indent="102747">
              <a:lnSpc>
                <a:spcPts val="699"/>
              </a:lnSpc>
              <a:spcBef>
                <a:spcPts val="254"/>
              </a:spcBef>
            </a:pPr>
            <a:r>
              <a:rPr sz="599" b="1" spc="-5" dirty="0">
                <a:latin typeface="Arial Narrow"/>
                <a:cs typeface="Arial Narrow"/>
              </a:rPr>
              <a:t>Si</a:t>
            </a:r>
            <a:r>
              <a:rPr sz="599" b="1" spc="-10" dirty="0">
                <a:latin typeface="Arial Narrow"/>
                <a:cs typeface="Arial Narrow"/>
              </a:rPr>
              <a:t> </a:t>
            </a:r>
            <a:r>
              <a:rPr sz="599" b="1" spc="-5" dirty="0">
                <a:latin typeface="Arial Narrow"/>
                <a:cs typeface="Arial Narrow"/>
              </a:rPr>
              <a:t>no </a:t>
            </a:r>
            <a:r>
              <a:rPr sz="599" b="1" spc="-10" dirty="0">
                <a:latin typeface="Arial Narrow"/>
                <a:cs typeface="Arial Narrow"/>
              </a:rPr>
              <a:t>donante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seguir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HiDAC,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PHSP</a:t>
            </a:r>
            <a:r>
              <a:rPr sz="599" b="1" spc="-5" dirty="0">
                <a:latin typeface="Arial Narrow"/>
                <a:cs typeface="Arial Narrow"/>
              </a:rPr>
              <a:t> y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ATSP-BEA</a:t>
            </a:r>
            <a:endParaRPr sz="599">
              <a:latin typeface="Arial Narrow"/>
              <a:cs typeface="Arial Narrow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48809" y="1442909"/>
            <a:ext cx="1452993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94921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ARA-C (3+7)</a:t>
            </a:r>
            <a:r>
              <a:rPr sz="649" b="1" spc="-1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+/-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2402" y="3029826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21349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284728" y="2337103"/>
            <a:ext cx="935472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983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078951" y="3185190"/>
            <a:ext cx="41224" cy="475663"/>
          </a:xfrm>
          <a:custGeom>
            <a:avLst/>
            <a:gdLst/>
            <a:ahLst/>
            <a:cxnLst/>
            <a:rect l="l" t="t" r="r" b="b"/>
            <a:pathLst>
              <a:path w="41275" h="476250">
                <a:moveTo>
                  <a:pt x="18059" y="434848"/>
                </a:moveTo>
                <a:lnTo>
                  <a:pt x="0" y="434848"/>
                </a:lnTo>
                <a:lnTo>
                  <a:pt x="20637" y="476110"/>
                </a:lnTo>
                <a:lnTo>
                  <a:pt x="37838" y="441718"/>
                </a:lnTo>
                <a:lnTo>
                  <a:pt x="18059" y="441718"/>
                </a:lnTo>
                <a:lnTo>
                  <a:pt x="18059" y="434848"/>
                </a:lnTo>
                <a:close/>
              </a:path>
              <a:path w="41275" h="476250">
                <a:moveTo>
                  <a:pt x="23215" y="0"/>
                </a:moveTo>
                <a:lnTo>
                  <a:pt x="18059" y="0"/>
                </a:lnTo>
                <a:lnTo>
                  <a:pt x="18059" y="441718"/>
                </a:lnTo>
                <a:lnTo>
                  <a:pt x="23215" y="441718"/>
                </a:lnTo>
                <a:lnTo>
                  <a:pt x="23215" y="0"/>
                </a:lnTo>
                <a:close/>
              </a:path>
              <a:path w="41275" h="476250">
                <a:moveTo>
                  <a:pt x="41275" y="434848"/>
                </a:moveTo>
                <a:lnTo>
                  <a:pt x="23215" y="434848"/>
                </a:lnTo>
                <a:lnTo>
                  <a:pt x="23215" y="441718"/>
                </a:lnTo>
                <a:lnTo>
                  <a:pt x="37838" y="441718"/>
                </a:lnTo>
                <a:lnTo>
                  <a:pt x="41275" y="434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5731850" y="2492466"/>
            <a:ext cx="41224" cy="537817"/>
          </a:xfrm>
          <a:custGeom>
            <a:avLst/>
            <a:gdLst/>
            <a:ahLst/>
            <a:cxnLst/>
            <a:rect l="l" t="t" r="r" b="b"/>
            <a:pathLst>
              <a:path w="41275" h="538480">
                <a:moveTo>
                  <a:pt x="18059" y="496747"/>
                </a:moveTo>
                <a:lnTo>
                  <a:pt x="0" y="496747"/>
                </a:lnTo>
                <a:lnTo>
                  <a:pt x="20637" y="538022"/>
                </a:lnTo>
                <a:lnTo>
                  <a:pt x="37833" y="503631"/>
                </a:lnTo>
                <a:lnTo>
                  <a:pt x="18059" y="503631"/>
                </a:lnTo>
                <a:lnTo>
                  <a:pt x="18059" y="496747"/>
                </a:lnTo>
                <a:close/>
              </a:path>
              <a:path w="41275" h="538480">
                <a:moveTo>
                  <a:pt x="23215" y="0"/>
                </a:moveTo>
                <a:lnTo>
                  <a:pt x="18059" y="0"/>
                </a:lnTo>
                <a:lnTo>
                  <a:pt x="18059" y="503631"/>
                </a:lnTo>
                <a:lnTo>
                  <a:pt x="23215" y="503631"/>
                </a:lnTo>
                <a:lnTo>
                  <a:pt x="23215" y="0"/>
                </a:lnTo>
                <a:close/>
              </a:path>
              <a:path w="41275" h="538480">
                <a:moveTo>
                  <a:pt x="41274" y="496747"/>
                </a:moveTo>
                <a:lnTo>
                  <a:pt x="23215" y="496747"/>
                </a:lnTo>
                <a:lnTo>
                  <a:pt x="23215" y="503631"/>
                </a:lnTo>
                <a:lnTo>
                  <a:pt x="37833" y="503631"/>
                </a:lnTo>
                <a:lnTo>
                  <a:pt x="41274" y="49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2634274" y="3826743"/>
            <a:ext cx="979233" cy="301633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2344" rIns="0" bIns="0" rtlCol="0">
            <a:spAutoFit/>
          </a:bodyPr>
          <a:lstStyle/>
          <a:p>
            <a:pPr marL="64691" marR="57081" algn="ctr">
              <a:lnSpc>
                <a:spcPts val="699"/>
              </a:lnSpc>
              <a:spcBef>
                <a:spcPts val="254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PHSP tras segunda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dar </a:t>
            </a:r>
            <a:r>
              <a:rPr sz="599" b="1" spc="-5" dirty="0">
                <a:latin typeface="Arial Narrow"/>
                <a:cs typeface="Arial Narrow"/>
              </a:rPr>
              <a:t>1-2 </a:t>
            </a:r>
            <a:r>
              <a:rPr sz="599" b="1" spc="-10" dirty="0">
                <a:latin typeface="Arial Narrow"/>
                <a:cs typeface="Arial Narrow"/>
              </a:rPr>
              <a:t>HiDAC </a:t>
            </a:r>
            <a:r>
              <a:rPr sz="599" b="1" spc="-12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más</a:t>
            </a:r>
            <a:endParaRPr sz="599">
              <a:latin typeface="Arial Narrow"/>
              <a:cs typeface="Arial Narrow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4946517" y="1440055"/>
            <a:ext cx="247345" cy="161091"/>
            <a:chOff x="4946979" y="1441830"/>
            <a:chExt cx="247650" cy="161290"/>
          </a:xfrm>
        </p:grpSpPr>
        <p:sp>
          <p:nvSpPr>
            <p:cNvPr id="34" name="object 34"/>
            <p:cNvSpPr/>
            <p:nvPr/>
          </p:nvSpPr>
          <p:spPr>
            <a:xfrm>
              <a:off x="4949837" y="1444688"/>
              <a:ext cx="241935" cy="155575"/>
            </a:xfrm>
            <a:custGeom>
              <a:avLst/>
              <a:gdLst/>
              <a:ahLst/>
              <a:cxnLst/>
              <a:rect l="l" t="t" r="r" b="b"/>
              <a:pathLst>
                <a:path w="241935" h="155575">
                  <a:moveTo>
                    <a:pt x="241655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241655" y="155549"/>
                  </a:lnTo>
                  <a:lnTo>
                    <a:pt x="241655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949836" y="1444688"/>
              <a:ext cx="241935" cy="155575"/>
            </a:xfrm>
            <a:custGeom>
              <a:avLst/>
              <a:gdLst/>
              <a:ahLst/>
              <a:cxnLst/>
              <a:rect l="l" t="t" r="r" b="b"/>
              <a:pathLst>
                <a:path w="241935" h="155575">
                  <a:moveTo>
                    <a:pt x="0" y="0"/>
                  </a:moveTo>
                  <a:lnTo>
                    <a:pt x="241655" y="0"/>
                  </a:lnTo>
                  <a:lnTo>
                    <a:pt x="241655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4951946" y="1457426"/>
            <a:ext cx="2365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70400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4701811" y="1442910"/>
            <a:ext cx="1413038" cy="155383"/>
            <a:chOff x="4701971" y="1444688"/>
            <a:chExt cx="1414780" cy="155575"/>
          </a:xfrm>
        </p:grpSpPr>
        <p:sp>
          <p:nvSpPr>
            <p:cNvPr id="38" name="object 38"/>
            <p:cNvSpPr/>
            <p:nvPr/>
          </p:nvSpPr>
          <p:spPr>
            <a:xfrm>
              <a:off x="5389930" y="1444688"/>
              <a:ext cx="727075" cy="155575"/>
            </a:xfrm>
            <a:custGeom>
              <a:avLst/>
              <a:gdLst/>
              <a:ahLst/>
              <a:cxnLst/>
              <a:rect l="l" t="t" r="r" b="b"/>
              <a:pathLst>
                <a:path w="727075" h="155575">
                  <a:moveTo>
                    <a:pt x="726821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726821" y="155549"/>
                  </a:lnTo>
                  <a:lnTo>
                    <a:pt x="726821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701971" y="1501825"/>
              <a:ext cx="248285" cy="41275"/>
            </a:xfrm>
            <a:custGeom>
              <a:avLst/>
              <a:gdLst/>
              <a:ahLst/>
              <a:cxnLst/>
              <a:rect l="l" t="t" r="r" b="b"/>
              <a:pathLst>
                <a:path w="248285" h="41275">
                  <a:moveTo>
                    <a:pt x="206590" y="0"/>
                  </a:moveTo>
                  <a:lnTo>
                    <a:pt x="206590" y="41275"/>
                  </a:lnTo>
                  <a:lnTo>
                    <a:pt x="242709" y="23215"/>
                  </a:lnTo>
                  <a:lnTo>
                    <a:pt x="213474" y="23215"/>
                  </a:lnTo>
                  <a:lnTo>
                    <a:pt x="213474" y="18059"/>
                  </a:lnTo>
                  <a:lnTo>
                    <a:pt x="242709" y="18059"/>
                  </a:lnTo>
                  <a:lnTo>
                    <a:pt x="206590" y="0"/>
                  </a:lnTo>
                  <a:close/>
                </a:path>
                <a:path w="248285" h="41275">
                  <a:moveTo>
                    <a:pt x="206590" y="18059"/>
                  </a:moveTo>
                  <a:lnTo>
                    <a:pt x="0" y="18059"/>
                  </a:lnTo>
                  <a:lnTo>
                    <a:pt x="0" y="23215"/>
                  </a:lnTo>
                  <a:lnTo>
                    <a:pt x="206590" y="23215"/>
                  </a:lnTo>
                  <a:lnTo>
                    <a:pt x="206590" y="18059"/>
                  </a:lnTo>
                  <a:close/>
                </a:path>
                <a:path w="248285" h="41275">
                  <a:moveTo>
                    <a:pt x="242709" y="18059"/>
                  </a:moveTo>
                  <a:lnTo>
                    <a:pt x="213474" y="18059"/>
                  </a:lnTo>
                  <a:lnTo>
                    <a:pt x="213474" y="23215"/>
                  </a:lnTo>
                  <a:lnTo>
                    <a:pt x="242709" y="23215"/>
                  </a:lnTo>
                  <a:lnTo>
                    <a:pt x="247865" y="20637"/>
                  </a:lnTo>
                  <a:lnTo>
                    <a:pt x="242709" y="18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5388925" y="1442909"/>
            <a:ext cx="726180" cy="127314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47777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3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7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4849546" y="1476877"/>
            <a:ext cx="924055" cy="554941"/>
          </a:xfrm>
          <a:custGeom>
            <a:avLst/>
            <a:gdLst/>
            <a:ahLst/>
            <a:cxnLst/>
            <a:rect l="l" t="t" r="r" b="b"/>
            <a:pathLst>
              <a:path w="925195" h="555625">
                <a:moveTo>
                  <a:pt x="43776" y="43776"/>
                </a:moveTo>
                <a:lnTo>
                  <a:pt x="29184" y="0"/>
                </a:lnTo>
                <a:lnTo>
                  <a:pt x="0" y="29184"/>
                </a:lnTo>
                <a:lnTo>
                  <a:pt x="43776" y="43776"/>
                </a:lnTo>
                <a:close/>
              </a:path>
              <a:path w="925195" h="555625">
                <a:moveTo>
                  <a:pt x="925118" y="513867"/>
                </a:moveTo>
                <a:lnTo>
                  <a:pt x="907059" y="513918"/>
                </a:lnTo>
                <a:lnTo>
                  <a:pt x="906030" y="121539"/>
                </a:lnTo>
                <a:lnTo>
                  <a:pt x="900874" y="121551"/>
                </a:lnTo>
                <a:lnTo>
                  <a:pt x="901903" y="513930"/>
                </a:lnTo>
                <a:lnTo>
                  <a:pt x="883856" y="513981"/>
                </a:lnTo>
                <a:lnTo>
                  <a:pt x="904595" y="555193"/>
                </a:lnTo>
                <a:lnTo>
                  <a:pt x="921664" y="520814"/>
                </a:lnTo>
                <a:lnTo>
                  <a:pt x="925093" y="513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 txBox="1"/>
          <p:nvPr/>
        </p:nvSpPr>
        <p:spPr>
          <a:xfrm>
            <a:off x="5580137" y="1723788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31258" y="3327527"/>
            <a:ext cx="390678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2112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PHSP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4807147" y="3086902"/>
            <a:ext cx="478200" cy="550501"/>
          </a:xfrm>
          <a:custGeom>
            <a:avLst/>
            <a:gdLst/>
            <a:ahLst/>
            <a:cxnLst/>
            <a:rect l="l" t="t" r="r" b="b"/>
            <a:pathLst>
              <a:path w="478789" h="551179">
                <a:moveTo>
                  <a:pt x="236512" y="545401"/>
                </a:moveTo>
                <a:lnTo>
                  <a:pt x="0" y="545401"/>
                </a:lnTo>
                <a:lnTo>
                  <a:pt x="0" y="550557"/>
                </a:lnTo>
                <a:lnTo>
                  <a:pt x="240512" y="550557"/>
                </a:lnTo>
                <a:lnTo>
                  <a:pt x="241668" y="549402"/>
                </a:lnTo>
                <a:lnTo>
                  <a:pt x="241668" y="547979"/>
                </a:lnTo>
                <a:lnTo>
                  <a:pt x="236512" y="547979"/>
                </a:lnTo>
                <a:lnTo>
                  <a:pt x="236512" y="545401"/>
                </a:lnTo>
                <a:close/>
              </a:path>
              <a:path w="478789" h="551179">
                <a:moveTo>
                  <a:pt x="436905" y="18046"/>
                </a:moveTo>
                <a:lnTo>
                  <a:pt x="237655" y="18046"/>
                </a:lnTo>
                <a:lnTo>
                  <a:pt x="236512" y="19202"/>
                </a:lnTo>
                <a:lnTo>
                  <a:pt x="236512" y="547979"/>
                </a:lnTo>
                <a:lnTo>
                  <a:pt x="239090" y="545401"/>
                </a:lnTo>
                <a:lnTo>
                  <a:pt x="241668" y="545401"/>
                </a:lnTo>
                <a:lnTo>
                  <a:pt x="241668" y="23215"/>
                </a:lnTo>
                <a:lnTo>
                  <a:pt x="239090" y="23215"/>
                </a:lnTo>
                <a:lnTo>
                  <a:pt x="241668" y="20624"/>
                </a:lnTo>
                <a:lnTo>
                  <a:pt x="436905" y="20624"/>
                </a:lnTo>
                <a:lnTo>
                  <a:pt x="436905" y="18046"/>
                </a:lnTo>
                <a:close/>
              </a:path>
              <a:path w="478789" h="551179">
                <a:moveTo>
                  <a:pt x="241668" y="545401"/>
                </a:moveTo>
                <a:lnTo>
                  <a:pt x="239090" y="545401"/>
                </a:lnTo>
                <a:lnTo>
                  <a:pt x="236512" y="547979"/>
                </a:lnTo>
                <a:lnTo>
                  <a:pt x="241668" y="547979"/>
                </a:lnTo>
                <a:lnTo>
                  <a:pt x="241668" y="545401"/>
                </a:lnTo>
                <a:close/>
              </a:path>
              <a:path w="478789" h="551179">
                <a:moveTo>
                  <a:pt x="436905" y="0"/>
                </a:moveTo>
                <a:lnTo>
                  <a:pt x="436905" y="41262"/>
                </a:lnTo>
                <a:lnTo>
                  <a:pt x="472987" y="23215"/>
                </a:lnTo>
                <a:lnTo>
                  <a:pt x="443776" y="23215"/>
                </a:lnTo>
                <a:lnTo>
                  <a:pt x="443776" y="18046"/>
                </a:lnTo>
                <a:lnTo>
                  <a:pt x="473009" y="18046"/>
                </a:lnTo>
                <a:lnTo>
                  <a:pt x="436905" y="0"/>
                </a:lnTo>
                <a:close/>
              </a:path>
              <a:path w="478789" h="551179">
                <a:moveTo>
                  <a:pt x="241668" y="20624"/>
                </a:moveTo>
                <a:lnTo>
                  <a:pt x="239090" y="23215"/>
                </a:lnTo>
                <a:lnTo>
                  <a:pt x="241668" y="23215"/>
                </a:lnTo>
                <a:lnTo>
                  <a:pt x="241668" y="20624"/>
                </a:lnTo>
                <a:close/>
              </a:path>
              <a:path w="478789" h="551179">
                <a:moveTo>
                  <a:pt x="436905" y="20624"/>
                </a:moveTo>
                <a:lnTo>
                  <a:pt x="241668" y="20624"/>
                </a:lnTo>
                <a:lnTo>
                  <a:pt x="241668" y="23215"/>
                </a:lnTo>
                <a:lnTo>
                  <a:pt x="436905" y="23215"/>
                </a:lnTo>
                <a:lnTo>
                  <a:pt x="436905" y="20624"/>
                </a:lnTo>
                <a:close/>
              </a:path>
              <a:path w="478789" h="551179">
                <a:moveTo>
                  <a:pt x="473009" y="18046"/>
                </a:moveTo>
                <a:lnTo>
                  <a:pt x="443776" y="18046"/>
                </a:lnTo>
                <a:lnTo>
                  <a:pt x="443776" y="23215"/>
                </a:lnTo>
                <a:lnTo>
                  <a:pt x="472987" y="23215"/>
                </a:lnTo>
                <a:lnTo>
                  <a:pt x="478167" y="20624"/>
                </a:lnTo>
                <a:lnTo>
                  <a:pt x="473009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5" name="object 45"/>
          <p:cNvSpPr txBox="1"/>
          <p:nvPr/>
        </p:nvSpPr>
        <p:spPr>
          <a:xfrm>
            <a:off x="5455889" y="1041688"/>
            <a:ext cx="586652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64691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RESISTENCIA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311774" y="730250"/>
            <a:ext cx="873952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7185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o ENS</a:t>
            </a:r>
            <a:r>
              <a:rPr sz="649" b="1" spc="-50" dirty="0">
                <a:latin typeface="Arial Narrow"/>
                <a:cs typeface="Arial Narrow"/>
              </a:rPr>
              <a:t>A</a:t>
            </a:r>
            <a:r>
              <a:rPr sz="649" b="1" dirty="0">
                <a:latin typeface="Arial Narrow"/>
                <a:cs typeface="Arial Narrow"/>
              </a:rPr>
              <a:t>YO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5728007" y="885618"/>
            <a:ext cx="41224" cy="156652"/>
          </a:xfrm>
          <a:custGeom>
            <a:avLst/>
            <a:gdLst/>
            <a:ahLst/>
            <a:cxnLst/>
            <a:rect l="l" t="t" r="r" b="b"/>
            <a:pathLst>
              <a:path w="41275" h="156844">
                <a:moveTo>
                  <a:pt x="23206" y="41251"/>
                </a:moveTo>
                <a:lnTo>
                  <a:pt x="18050" y="41273"/>
                </a:lnTo>
                <a:lnTo>
                  <a:pt x="18541" y="156273"/>
                </a:lnTo>
                <a:lnTo>
                  <a:pt x="23698" y="156248"/>
                </a:lnTo>
                <a:lnTo>
                  <a:pt x="23206" y="41251"/>
                </a:lnTo>
                <a:close/>
              </a:path>
              <a:path w="41275" h="156844">
                <a:moveTo>
                  <a:pt x="20459" y="0"/>
                </a:moveTo>
                <a:lnTo>
                  <a:pt x="0" y="41351"/>
                </a:lnTo>
                <a:lnTo>
                  <a:pt x="18050" y="41273"/>
                </a:lnTo>
                <a:lnTo>
                  <a:pt x="18021" y="34391"/>
                </a:lnTo>
                <a:lnTo>
                  <a:pt x="37829" y="34378"/>
                </a:lnTo>
                <a:lnTo>
                  <a:pt x="20459" y="0"/>
                </a:lnTo>
                <a:close/>
              </a:path>
              <a:path w="41275" h="156844">
                <a:moveTo>
                  <a:pt x="23177" y="34378"/>
                </a:moveTo>
                <a:lnTo>
                  <a:pt x="18021" y="34391"/>
                </a:lnTo>
                <a:lnTo>
                  <a:pt x="18050" y="41273"/>
                </a:lnTo>
                <a:lnTo>
                  <a:pt x="23206" y="41251"/>
                </a:lnTo>
                <a:lnTo>
                  <a:pt x="23177" y="34378"/>
                </a:lnTo>
                <a:close/>
              </a:path>
              <a:path w="41275" h="156844">
                <a:moveTo>
                  <a:pt x="37829" y="34378"/>
                </a:moveTo>
                <a:lnTo>
                  <a:pt x="23177" y="34378"/>
                </a:lnTo>
                <a:lnTo>
                  <a:pt x="23206" y="41251"/>
                </a:lnTo>
                <a:lnTo>
                  <a:pt x="41262" y="41173"/>
                </a:lnTo>
                <a:lnTo>
                  <a:pt x="37829" y="34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8" name="object 48"/>
          <p:cNvSpPr/>
          <p:nvPr/>
        </p:nvSpPr>
        <p:spPr>
          <a:xfrm>
            <a:off x="4700594" y="1119382"/>
            <a:ext cx="1069926" cy="422388"/>
          </a:xfrm>
          <a:custGeom>
            <a:avLst/>
            <a:gdLst/>
            <a:ahLst/>
            <a:cxnLst/>
            <a:rect l="l" t="t" r="r" b="b"/>
            <a:pathLst>
              <a:path w="1071245" h="422909">
                <a:moveTo>
                  <a:pt x="689178" y="401701"/>
                </a:moveTo>
                <a:lnTo>
                  <a:pt x="684022" y="399122"/>
                </a:lnTo>
                <a:lnTo>
                  <a:pt x="647903" y="381063"/>
                </a:lnTo>
                <a:lnTo>
                  <a:pt x="647903" y="399122"/>
                </a:lnTo>
                <a:lnTo>
                  <a:pt x="490728" y="399122"/>
                </a:lnTo>
                <a:lnTo>
                  <a:pt x="490728" y="404279"/>
                </a:lnTo>
                <a:lnTo>
                  <a:pt x="647903" y="404279"/>
                </a:lnTo>
                <a:lnTo>
                  <a:pt x="647903" y="422338"/>
                </a:lnTo>
                <a:lnTo>
                  <a:pt x="684009" y="404279"/>
                </a:lnTo>
                <a:lnTo>
                  <a:pt x="689178" y="401701"/>
                </a:lnTo>
                <a:close/>
              </a:path>
              <a:path w="1071245" h="422909">
                <a:moveTo>
                  <a:pt x="756221" y="0"/>
                </a:moveTo>
                <a:lnTo>
                  <a:pt x="710095" y="1168"/>
                </a:lnTo>
                <a:lnTo>
                  <a:pt x="718578" y="17094"/>
                </a:lnTo>
                <a:lnTo>
                  <a:pt x="0" y="399427"/>
                </a:lnTo>
                <a:lnTo>
                  <a:pt x="2425" y="403987"/>
                </a:lnTo>
                <a:lnTo>
                  <a:pt x="721004" y="21653"/>
                </a:lnTo>
                <a:lnTo>
                  <a:pt x="729488" y="37592"/>
                </a:lnTo>
                <a:lnTo>
                  <a:pt x="746353" y="13868"/>
                </a:lnTo>
                <a:lnTo>
                  <a:pt x="756221" y="0"/>
                </a:lnTo>
                <a:close/>
              </a:path>
              <a:path w="1071245" h="422909">
                <a:moveTo>
                  <a:pt x="1070902" y="118808"/>
                </a:moveTo>
                <a:lnTo>
                  <a:pt x="1067473" y="112141"/>
                </a:lnTo>
                <a:lnTo>
                  <a:pt x="1049794" y="77774"/>
                </a:lnTo>
                <a:lnTo>
                  <a:pt x="1029639" y="119278"/>
                </a:lnTo>
                <a:lnTo>
                  <a:pt x="1047686" y="119075"/>
                </a:lnTo>
                <a:lnTo>
                  <a:pt x="1050010" y="323964"/>
                </a:lnTo>
                <a:lnTo>
                  <a:pt x="1055166" y="323900"/>
                </a:lnTo>
                <a:lnTo>
                  <a:pt x="1052842" y="119011"/>
                </a:lnTo>
                <a:lnTo>
                  <a:pt x="1070902" y="11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3596889" y="2677168"/>
            <a:ext cx="775649" cy="127953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66805">
              <a:spcBef>
                <a:spcPts val="219"/>
              </a:spcBef>
            </a:pPr>
            <a:r>
              <a:rPr sz="649" b="1" dirty="0">
                <a:latin typeface="Arial Narrow"/>
                <a:cs typeface="Arial Narrow"/>
              </a:rPr>
              <a:t>EMR+ &gt;0.05%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149194" y="3029826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492274" y="3029826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284296" y="2832531"/>
            <a:ext cx="1384498" cy="197876"/>
          </a:xfrm>
          <a:custGeom>
            <a:avLst/>
            <a:gdLst/>
            <a:ahLst/>
            <a:cxnLst/>
            <a:rect l="l" t="t" r="r" b="b"/>
            <a:pathLst>
              <a:path w="1386204" h="198119">
                <a:moveTo>
                  <a:pt x="1386001" y="156273"/>
                </a:moveTo>
                <a:lnTo>
                  <a:pt x="1367955" y="156273"/>
                </a:lnTo>
                <a:lnTo>
                  <a:pt x="1367955" y="101346"/>
                </a:lnTo>
                <a:lnTo>
                  <a:pt x="1367955" y="96189"/>
                </a:lnTo>
                <a:lnTo>
                  <a:pt x="703605" y="96189"/>
                </a:lnTo>
                <a:lnTo>
                  <a:pt x="703605" y="0"/>
                </a:lnTo>
                <a:lnTo>
                  <a:pt x="698449" y="0"/>
                </a:lnTo>
                <a:lnTo>
                  <a:pt x="698449" y="96189"/>
                </a:lnTo>
                <a:lnTo>
                  <a:pt x="18046" y="96189"/>
                </a:lnTo>
                <a:lnTo>
                  <a:pt x="18046" y="156273"/>
                </a:lnTo>
                <a:lnTo>
                  <a:pt x="0" y="156273"/>
                </a:lnTo>
                <a:lnTo>
                  <a:pt x="20637" y="197535"/>
                </a:lnTo>
                <a:lnTo>
                  <a:pt x="37833" y="163144"/>
                </a:lnTo>
                <a:lnTo>
                  <a:pt x="41262" y="156273"/>
                </a:lnTo>
                <a:lnTo>
                  <a:pt x="23215" y="156273"/>
                </a:lnTo>
                <a:lnTo>
                  <a:pt x="23215" y="101346"/>
                </a:lnTo>
                <a:lnTo>
                  <a:pt x="698449" y="101346"/>
                </a:lnTo>
                <a:lnTo>
                  <a:pt x="703605" y="101346"/>
                </a:lnTo>
                <a:lnTo>
                  <a:pt x="1362786" y="101346"/>
                </a:lnTo>
                <a:lnTo>
                  <a:pt x="1362786" y="156273"/>
                </a:lnTo>
                <a:lnTo>
                  <a:pt x="1344739" y="156273"/>
                </a:lnTo>
                <a:lnTo>
                  <a:pt x="1365377" y="197535"/>
                </a:lnTo>
                <a:lnTo>
                  <a:pt x="1382572" y="163144"/>
                </a:lnTo>
                <a:lnTo>
                  <a:pt x="1386001" y="15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3" name="object 53"/>
          <p:cNvSpPr/>
          <p:nvPr/>
        </p:nvSpPr>
        <p:spPr>
          <a:xfrm>
            <a:off x="3460631" y="3104932"/>
            <a:ext cx="549233" cy="125575"/>
          </a:xfrm>
          <a:custGeom>
            <a:avLst/>
            <a:gdLst/>
            <a:ahLst/>
            <a:cxnLst/>
            <a:rect l="l" t="t" r="r" b="b"/>
            <a:pathLst>
              <a:path w="549910" h="125730">
                <a:moveTo>
                  <a:pt x="526491" y="84150"/>
                </a:moveTo>
                <a:lnTo>
                  <a:pt x="508431" y="84150"/>
                </a:lnTo>
                <a:lnTo>
                  <a:pt x="529069" y="125425"/>
                </a:lnTo>
                <a:lnTo>
                  <a:pt x="546265" y="91033"/>
                </a:lnTo>
                <a:lnTo>
                  <a:pt x="526491" y="91033"/>
                </a:lnTo>
                <a:lnTo>
                  <a:pt x="526491" y="84150"/>
                </a:lnTo>
                <a:close/>
              </a:path>
              <a:path w="549910" h="125730">
                <a:moveTo>
                  <a:pt x="526491" y="2578"/>
                </a:moveTo>
                <a:lnTo>
                  <a:pt x="526491" y="91033"/>
                </a:lnTo>
                <a:lnTo>
                  <a:pt x="531647" y="91033"/>
                </a:lnTo>
                <a:lnTo>
                  <a:pt x="531647" y="5156"/>
                </a:lnTo>
                <a:lnTo>
                  <a:pt x="529069" y="5156"/>
                </a:lnTo>
                <a:lnTo>
                  <a:pt x="526491" y="2578"/>
                </a:lnTo>
                <a:close/>
              </a:path>
              <a:path w="549910" h="125730">
                <a:moveTo>
                  <a:pt x="549706" y="84150"/>
                </a:moveTo>
                <a:lnTo>
                  <a:pt x="531647" y="84150"/>
                </a:lnTo>
                <a:lnTo>
                  <a:pt x="531647" y="91033"/>
                </a:lnTo>
                <a:lnTo>
                  <a:pt x="546265" y="91033"/>
                </a:lnTo>
                <a:lnTo>
                  <a:pt x="549706" y="84150"/>
                </a:lnTo>
                <a:close/>
              </a:path>
              <a:path w="549910" h="125730">
                <a:moveTo>
                  <a:pt x="531647" y="0"/>
                </a:moveTo>
                <a:lnTo>
                  <a:pt x="0" y="0"/>
                </a:lnTo>
                <a:lnTo>
                  <a:pt x="0" y="5156"/>
                </a:lnTo>
                <a:lnTo>
                  <a:pt x="526491" y="5156"/>
                </a:lnTo>
                <a:lnTo>
                  <a:pt x="526491" y="2578"/>
                </a:lnTo>
                <a:lnTo>
                  <a:pt x="531647" y="2578"/>
                </a:lnTo>
                <a:lnTo>
                  <a:pt x="531647" y="0"/>
                </a:lnTo>
                <a:close/>
              </a:path>
              <a:path w="549910" h="125730">
                <a:moveTo>
                  <a:pt x="531647" y="2578"/>
                </a:moveTo>
                <a:lnTo>
                  <a:pt x="526491" y="2578"/>
                </a:lnTo>
                <a:lnTo>
                  <a:pt x="529069" y="5156"/>
                </a:lnTo>
                <a:lnTo>
                  <a:pt x="531647" y="5156"/>
                </a:lnTo>
                <a:lnTo>
                  <a:pt x="53164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4" name="object 54"/>
          <p:cNvSpPr/>
          <p:nvPr/>
        </p:nvSpPr>
        <p:spPr>
          <a:xfrm>
            <a:off x="2566714" y="3086902"/>
            <a:ext cx="586017" cy="550501"/>
          </a:xfrm>
          <a:custGeom>
            <a:avLst/>
            <a:gdLst/>
            <a:ahLst/>
            <a:cxnLst/>
            <a:rect l="l" t="t" r="r" b="b"/>
            <a:pathLst>
              <a:path w="586739" h="551179">
                <a:moveTo>
                  <a:pt x="290741" y="20624"/>
                </a:moveTo>
                <a:lnTo>
                  <a:pt x="290741" y="549402"/>
                </a:lnTo>
                <a:lnTo>
                  <a:pt x="291896" y="550557"/>
                </a:lnTo>
                <a:lnTo>
                  <a:pt x="586638" y="550557"/>
                </a:lnTo>
                <a:lnTo>
                  <a:pt x="586638" y="547979"/>
                </a:lnTo>
                <a:lnTo>
                  <a:pt x="295897" y="547979"/>
                </a:lnTo>
                <a:lnTo>
                  <a:pt x="293319" y="545401"/>
                </a:lnTo>
                <a:lnTo>
                  <a:pt x="295897" y="545401"/>
                </a:lnTo>
                <a:lnTo>
                  <a:pt x="295897" y="23215"/>
                </a:lnTo>
                <a:lnTo>
                  <a:pt x="293319" y="23215"/>
                </a:lnTo>
                <a:lnTo>
                  <a:pt x="290741" y="20624"/>
                </a:lnTo>
                <a:close/>
              </a:path>
              <a:path w="586739" h="551179">
                <a:moveTo>
                  <a:pt x="295897" y="545401"/>
                </a:moveTo>
                <a:lnTo>
                  <a:pt x="293319" y="545401"/>
                </a:lnTo>
                <a:lnTo>
                  <a:pt x="295897" y="547979"/>
                </a:lnTo>
                <a:lnTo>
                  <a:pt x="295897" y="545401"/>
                </a:lnTo>
                <a:close/>
              </a:path>
              <a:path w="586739" h="551179">
                <a:moveTo>
                  <a:pt x="586638" y="545401"/>
                </a:moveTo>
                <a:lnTo>
                  <a:pt x="295897" y="545401"/>
                </a:lnTo>
                <a:lnTo>
                  <a:pt x="295897" y="547979"/>
                </a:lnTo>
                <a:lnTo>
                  <a:pt x="586638" y="547979"/>
                </a:lnTo>
                <a:lnTo>
                  <a:pt x="586638" y="545401"/>
                </a:lnTo>
                <a:close/>
              </a:path>
              <a:path w="586739" h="551179">
                <a:moveTo>
                  <a:pt x="41275" y="0"/>
                </a:moveTo>
                <a:lnTo>
                  <a:pt x="0" y="20624"/>
                </a:lnTo>
                <a:lnTo>
                  <a:pt x="41275" y="41262"/>
                </a:lnTo>
                <a:lnTo>
                  <a:pt x="41275" y="23215"/>
                </a:lnTo>
                <a:lnTo>
                  <a:pt x="34404" y="23215"/>
                </a:lnTo>
                <a:lnTo>
                  <a:pt x="34404" y="18046"/>
                </a:lnTo>
                <a:lnTo>
                  <a:pt x="41275" y="18046"/>
                </a:lnTo>
                <a:lnTo>
                  <a:pt x="41275" y="0"/>
                </a:lnTo>
                <a:close/>
              </a:path>
              <a:path w="586739" h="551179">
                <a:moveTo>
                  <a:pt x="41275" y="18046"/>
                </a:moveTo>
                <a:lnTo>
                  <a:pt x="34404" y="18046"/>
                </a:lnTo>
                <a:lnTo>
                  <a:pt x="34404" y="23215"/>
                </a:lnTo>
                <a:lnTo>
                  <a:pt x="41275" y="23215"/>
                </a:lnTo>
                <a:lnTo>
                  <a:pt x="41275" y="18046"/>
                </a:lnTo>
                <a:close/>
              </a:path>
              <a:path w="586739" h="551179">
                <a:moveTo>
                  <a:pt x="294741" y="18046"/>
                </a:moveTo>
                <a:lnTo>
                  <a:pt x="41275" y="18046"/>
                </a:lnTo>
                <a:lnTo>
                  <a:pt x="41275" y="23215"/>
                </a:lnTo>
                <a:lnTo>
                  <a:pt x="290741" y="23215"/>
                </a:lnTo>
                <a:lnTo>
                  <a:pt x="290741" y="20624"/>
                </a:lnTo>
                <a:lnTo>
                  <a:pt x="295897" y="20624"/>
                </a:lnTo>
                <a:lnTo>
                  <a:pt x="295897" y="19202"/>
                </a:lnTo>
                <a:lnTo>
                  <a:pt x="294741" y="18046"/>
                </a:lnTo>
                <a:close/>
              </a:path>
              <a:path w="586739" h="551179">
                <a:moveTo>
                  <a:pt x="295897" y="20624"/>
                </a:moveTo>
                <a:lnTo>
                  <a:pt x="290741" y="20624"/>
                </a:lnTo>
                <a:lnTo>
                  <a:pt x="293319" y="23215"/>
                </a:lnTo>
                <a:lnTo>
                  <a:pt x="295897" y="23215"/>
                </a:lnTo>
                <a:lnTo>
                  <a:pt x="295897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5" name="object 55"/>
          <p:cNvSpPr txBox="1"/>
          <p:nvPr/>
        </p:nvSpPr>
        <p:spPr>
          <a:xfrm>
            <a:off x="2956382" y="1078750"/>
            <a:ext cx="1044691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549" b="1" i="1" spc="-2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2078951" y="3816082"/>
            <a:ext cx="41224" cy="180752"/>
          </a:xfrm>
          <a:custGeom>
            <a:avLst/>
            <a:gdLst/>
            <a:ahLst/>
            <a:cxnLst/>
            <a:rect l="l" t="t" r="r" b="b"/>
            <a:pathLst>
              <a:path w="41275" h="180975">
                <a:moveTo>
                  <a:pt x="18059" y="139712"/>
                </a:moveTo>
                <a:lnTo>
                  <a:pt x="0" y="139712"/>
                </a:lnTo>
                <a:lnTo>
                  <a:pt x="20637" y="180974"/>
                </a:lnTo>
                <a:lnTo>
                  <a:pt x="37838" y="146583"/>
                </a:lnTo>
                <a:lnTo>
                  <a:pt x="18059" y="146583"/>
                </a:lnTo>
                <a:lnTo>
                  <a:pt x="18059" y="139712"/>
                </a:lnTo>
                <a:close/>
              </a:path>
              <a:path w="41275" h="180975">
                <a:moveTo>
                  <a:pt x="23215" y="0"/>
                </a:moveTo>
                <a:lnTo>
                  <a:pt x="18059" y="0"/>
                </a:lnTo>
                <a:lnTo>
                  <a:pt x="18059" y="146583"/>
                </a:lnTo>
                <a:lnTo>
                  <a:pt x="23215" y="146583"/>
                </a:lnTo>
                <a:lnTo>
                  <a:pt x="23215" y="0"/>
                </a:lnTo>
                <a:close/>
              </a:path>
              <a:path w="41275" h="180975">
                <a:moveTo>
                  <a:pt x="41275" y="139712"/>
                </a:moveTo>
                <a:lnTo>
                  <a:pt x="23215" y="139712"/>
                </a:lnTo>
                <a:lnTo>
                  <a:pt x="23215" y="146583"/>
                </a:lnTo>
                <a:lnTo>
                  <a:pt x="37838" y="146583"/>
                </a:lnTo>
                <a:lnTo>
                  <a:pt x="41275" y="139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7" name="object 57"/>
          <p:cNvSpPr txBox="1"/>
          <p:nvPr/>
        </p:nvSpPr>
        <p:spPr>
          <a:xfrm>
            <a:off x="1705683" y="3996839"/>
            <a:ext cx="788333" cy="213257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257501" marR="58984" indent="-191540">
              <a:lnSpc>
                <a:spcPts val="749"/>
              </a:lnSpc>
              <a:spcBef>
                <a:spcPts val="265"/>
              </a:spcBef>
            </a:pPr>
            <a:r>
              <a:rPr sz="649" b="1" dirty="0">
                <a:latin typeface="Arial Narrow"/>
                <a:cs typeface="Arial Narrow"/>
              </a:rPr>
              <a:t>Ma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e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imie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o Mi</a:t>
            </a:r>
            <a:r>
              <a:rPr sz="649" b="1" spc="-5" dirty="0">
                <a:latin typeface="Arial Narrow"/>
                <a:cs typeface="Arial Narrow"/>
              </a:rPr>
              <a:t>d</a:t>
            </a:r>
            <a:r>
              <a:rPr sz="649" b="1" dirty="0">
                <a:latin typeface="Arial Narrow"/>
                <a:cs typeface="Arial Narrow"/>
              </a:rPr>
              <a:t>o  si</a:t>
            </a:r>
            <a:r>
              <a:rPr sz="649" b="1" spc="-10" dirty="0">
                <a:latin typeface="Arial Narrow"/>
                <a:cs typeface="Arial Narrow"/>
              </a:rPr>
              <a:t> FLT3+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351096" y="2524744"/>
            <a:ext cx="658768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>
              <a:latin typeface="ArialNarrow-BoldItalic"/>
              <a:cs typeface="ArialNarrow-BoldItalic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106169" y="2856151"/>
            <a:ext cx="651045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398306" y="3518966"/>
            <a:ext cx="679862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508062" y="3251861"/>
            <a:ext cx="712131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397069" y="3855320"/>
            <a:ext cx="723104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>
              <a:latin typeface="ArialNarrow-BoldItalic"/>
              <a:cs typeface="ArialNarrow-BoldItalic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400340" y="797907"/>
            <a:ext cx="155066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00B050"/>
                </a:solidFill>
                <a:latin typeface="Arial"/>
                <a:cs typeface="Arial"/>
              </a:rPr>
              <a:t>PETHEMA</a:t>
            </a:r>
            <a:r>
              <a:rPr sz="949" b="1" spc="-6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Arial"/>
                <a:cs typeface="Arial"/>
              </a:rPr>
              <a:t>LMA-FLOW-bis</a:t>
            </a:r>
            <a:endParaRPr sz="949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380213" y="733961"/>
            <a:ext cx="1454262" cy="321998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4206" marR="66595" algn="ctr">
              <a:lnSpc>
                <a:spcPct val="100800"/>
              </a:lnSpc>
              <a:spcBef>
                <a:spcPts val="204"/>
              </a:spcBef>
            </a:pPr>
            <a:r>
              <a:rPr sz="649" b="1" spc="-5" dirty="0">
                <a:latin typeface="Arial Narrow"/>
                <a:cs typeface="Arial Narrow"/>
              </a:rPr>
              <a:t>FLT3/NPM1/CBF negativo </a:t>
            </a:r>
            <a:r>
              <a:rPr sz="649" b="1" dirty="0">
                <a:latin typeface="Arial Narrow"/>
                <a:cs typeface="Arial Narrow"/>
              </a:rPr>
              <a:t>+ </a:t>
            </a:r>
            <a:r>
              <a:rPr sz="649" b="1" spc="-5" dirty="0">
                <a:latin typeface="Arial Narrow"/>
                <a:cs typeface="Arial Narrow"/>
              </a:rPr>
              <a:t>60-75 años </a:t>
            </a:r>
            <a:r>
              <a:rPr sz="649" b="1" dirty="0">
                <a:latin typeface="Arial Narrow"/>
                <a:cs typeface="Arial Narrow"/>
              </a:rPr>
              <a:t>+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t-AML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s-AML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CRDM-AML (genética </a:t>
            </a:r>
            <a:r>
              <a:rPr sz="649" b="1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solo)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6948712" y="1721782"/>
            <a:ext cx="317743" cy="161091"/>
            <a:chOff x="6951642" y="1723905"/>
            <a:chExt cx="318135" cy="161290"/>
          </a:xfrm>
        </p:grpSpPr>
        <p:sp>
          <p:nvSpPr>
            <p:cNvPr id="66" name="object 66"/>
            <p:cNvSpPr/>
            <p:nvPr/>
          </p:nvSpPr>
          <p:spPr>
            <a:xfrm>
              <a:off x="6954494" y="1726768"/>
              <a:ext cx="312420" cy="155575"/>
            </a:xfrm>
            <a:custGeom>
              <a:avLst/>
              <a:gdLst/>
              <a:ahLst/>
              <a:cxnLst/>
              <a:rect l="l" t="t" r="r" b="b"/>
              <a:pathLst>
                <a:path w="312420" h="155575">
                  <a:moveTo>
                    <a:pt x="311823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311823" y="155549"/>
                  </a:lnTo>
                  <a:lnTo>
                    <a:pt x="311823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954499" y="1726763"/>
              <a:ext cx="312420" cy="155575"/>
            </a:xfrm>
            <a:custGeom>
              <a:avLst/>
              <a:gdLst/>
              <a:ahLst/>
              <a:cxnLst/>
              <a:rect l="l" t="t" r="r" b="b"/>
              <a:pathLst>
                <a:path w="312420" h="155575">
                  <a:moveTo>
                    <a:pt x="0" y="0"/>
                  </a:moveTo>
                  <a:lnTo>
                    <a:pt x="311823" y="0"/>
                  </a:lnTo>
                  <a:lnTo>
                    <a:pt x="311823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8" name="object 68"/>
          <p:cNvSpPr txBox="1"/>
          <p:nvPr/>
        </p:nvSpPr>
        <p:spPr>
          <a:xfrm>
            <a:off x="6954140" y="1739370"/>
            <a:ext cx="30632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086673" y="1089112"/>
            <a:ext cx="41224" cy="636121"/>
          </a:xfrm>
          <a:custGeom>
            <a:avLst/>
            <a:gdLst/>
            <a:ahLst/>
            <a:cxnLst/>
            <a:rect l="l" t="t" r="r" b="b"/>
            <a:pathLst>
              <a:path w="41275" h="636905">
                <a:moveTo>
                  <a:pt x="18059" y="595033"/>
                </a:moveTo>
                <a:lnTo>
                  <a:pt x="0" y="595033"/>
                </a:lnTo>
                <a:lnTo>
                  <a:pt x="20637" y="636308"/>
                </a:lnTo>
                <a:lnTo>
                  <a:pt x="37833" y="601916"/>
                </a:lnTo>
                <a:lnTo>
                  <a:pt x="18059" y="601916"/>
                </a:lnTo>
                <a:lnTo>
                  <a:pt x="18059" y="595033"/>
                </a:lnTo>
                <a:close/>
              </a:path>
              <a:path w="41275" h="636905">
                <a:moveTo>
                  <a:pt x="23215" y="0"/>
                </a:moveTo>
                <a:lnTo>
                  <a:pt x="18059" y="0"/>
                </a:lnTo>
                <a:lnTo>
                  <a:pt x="18059" y="601916"/>
                </a:lnTo>
                <a:lnTo>
                  <a:pt x="23215" y="601916"/>
                </a:lnTo>
                <a:lnTo>
                  <a:pt x="23215" y="0"/>
                </a:lnTo>
                <a:close/>
              </a:path>
              <a:path w="41275" h="636905">
                <a:moveTo>
                  <a:pt x="41275" y="595033"/>
                </a:moveTo>
                <a:lnTo>
                  <a:pt x="23215" y="595033"/>
                </a:lnTo>
                <a:lnTo>
                  <a:pt x="23215" y="601916"/>
                </a:lnTo>
                <a:lnTo>
                  <a:pt x="37833" y="601916"/>
                </a:lnTo>
                <a:lnTo>
                  <a:pt x="41275" y="595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0" name="object 70"/>
          <p:cNvSpPr txBox="1"/>
          <p:nvPr/>
        </p:nvSpPr>
        <p:spPr>
          <a:xfrm>
            <a:off x="6791921" y="1442909"/>
            <a:ext cx="643097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83295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CPX-351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6220193" y="1879999"/>
            <a:ext cx="1213259" cy="1248141"/>
            <a:chOff x="6222225" y="1882317"/>
            <a:chExt cx="1214755" cy="1249680"/>
          </a:xfrm>
        </p:grpSpPr>
        <p:sp>
          <p:nvSpPr>
            <p:cNvPr id="72" name="object 72"/>
            <p:cNvSpPr/>
            <p:nvPr/>
          </p:nvSpPr>
          <p:spPr>
            <a:xfrm>
              <a:off x="6222225" y="1882317"/>
              <a:ext cx="890905" cy="1249680"/>
            </a:xfrm>
            <a:custGeom>
              <a:avLst/>
              <a:gdLst/>
              <a:ahLst/>
              <a:cxnLst/>
              <a:rect l="l" t="t" r="r" b="b"/>
              <a:pathLst>
                <a:path w="890904" h="1249680">
                  <a:moveTo>
                    <a:pt x="41275" y="1208392"/>
                  </a:moveTo>
                  <a:lnTo>
                    <a:pt x="0" y="1229017"/>
                  </a:lnTo>
                  <a:lnTo>
                    <a:pt x="41275" y="1249654"/>
                  </a:lnTo>
                  <a:lnTo>
                    <a:pt x="41275" y="1231595"/>
                  </a:lnTo>
                  <a:lnTo>
                    <a:pt x="34391" y="1231595"/>
                  </a:lnTo>
                  <a:lnTo>
                    <a:pt x="34391" y="1226439"/>
                  </a:lnTo>
                  <a:lnTo>
                    <a:pt x="41275" y="1226439"/>
                  </a:lnTo>
                  <a:lnTo>
                    <a:pt x="41275" y="1208392"/>
                  </a:lnTo>
                  <a:close/>
                </a:path>
                <a:path w="890904" h="1249680">
                  <a:moveTo>
                    <a:pt x="41275" y="1226439"/>
                  </a:moveTo>
                  <a:lnTo>
                    <a:pt x="34391" y="1226439"/>
                  </a:lnTo>
                  <a:lnTo>
                    <a:pt x="34391" y="1231595"/>
                  </a:lnTo>
                  <a:lnTo>
                    <a:pt x="41275" y="1231595"/>
                  </a:lnTo>
                  <a:lnTo>
                    <a:pt x="41275" y="1226439"/>
                  </a:lnTo>
                  <a:close/>
                </a:path>
                <a:path w="890904" h="1249680">
                  <a:moveTo>
                    <a:pt x="885609" y="1226439"/>
                  </a:moveTo>
                  <a:lnTo>
                    <a:pt x="41275" y="1226439"/>
                  </a:lnTo>
                  <a:lnTo>
                    <a:pt x="41275" y="1231595"/>
                  </a:lnTo>
                  <a:lnTo>
                    <a:pt x="889609" y="1231595"/>
                  </a:lnTo>
                  <a:lnTo>
                    <a:pt x="890765" y="1230452"/>
                  </a:lnTo>
                  <a:lnTo>
                    <a:pt x="890765" y="1229017"/>
                  </a:lnTo>
                  <a:lnTo>
                    <a:pt x="885609" y="1229017"/>
                  </a:lnTo>
                  <a:lnTo>
                    <a:pt x="885609" y="1226439"/>
                  </a:lnTo>
                  <a:close/>
                </a:path>
                <a:path w="890904" h="1249680">
                  <a:moveTo>
                    <a:pt x="890765" y="0"/>
                  </a:moveTo>
                  <a:lnTo>
                    <a:pt x="885609" y="0"/>
                  </a:lnTo>
                  <a:lnTo>
                    <a:pt x="885609" y="1229017"/>
                  </a:lnTo>
                  <a:lnTo>
                    <a:pt x="888187" y="1226439"/>
                  </a:lnTo>
                  <a:lnTo>
                    <a:pt x="890765" y="1226439"/>
                  </a:lnTo>
                  <a:lnTo>
                    <a:pt x="890765" y="0"/>
                  </a:lnTo>
                  <a:close/>
                </a:path>
                <a:path w="890904" h="1249680">
                  <a:moveTo>
                    <a:pt x="890765" y="1226439"/>
                  </a:moveTo>
                  <a:lnTo>
                    <a:pt x="888187" y="1226439"/>
                  </a:lnTo>
                  <a:lnTo>
                    <a:pt x="885609" y="1229017"/>
                  </a:lnTo>
                  <a:lnTo>
                    <a:pt x="890765" y="1229017"/>
                  </a:lnTo>
                  <a:lnTo>
                    <a:pt x="890765" y="12264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790397" y="2328392"/>
              <a:ext cx="643890" cy="155575"/>
            </a:xfrm>
            <a:custGeom>
              <a:avLst/>
              <a:gdLst/>
              <a:ahLst/>
              <a:cxnLst/>
              <a:rect l="l" t="t" r="r" b="b"/>
              <a:pathLst>
                <a:path w="643890" h="155575">
                  <a:moveTo>
                    <a:pt x="643305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643305" y="155549"/>
                  </a:lnTo>
                  <a:lnTo>
                    <a:pt x="643305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790395" y="2328391"/>
              <a:ext cx="643890" cy="155575"/>
            </a:xfrm>
            <a:custGeom>
              <a:avLst/>
              <a:gdLst/>
              <a:ahLst/>
              <a:cxnLst/>
              <a:rect l="l" t="t" r="r" b="b"/>
              <a:pathLst>
                <a:path w="643890" h="155575">
                  <a:moveTo>
                    <a:pt x="0" y="0"/>
                  </a:moveTo>
                  <a:lnTo>
                    <a:pt x="643305" y="0"/>
                  </a:lnTo>
                  <a:lnTo>
                    <a:pt x="643305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6787665" y="2325524"/>
            <a:ext cx="643097" cy="126674"/>
          </a:xfrm>
          <a:prstGeom prst="rect">
            <a:avLst/>
          </a:prstGeom>
        </p:spPr>
        <p:txBody>
          <a:bodyPr vert="horz" wrap="square" lIns="0" tIns="26637" rIns="0" bIns="0" rtlCol="0">
            <a:spAutoFit/>
          </a:bodyPr>
          <a:lstStyle/>
          <a:p>
            <a:pPr marL="183295">
              <a:spcBef>
                <a:spcPts val="210"/>
              </a:spcBef>
            </a:pPr>
            <a:r>
              <a:rPr sz="649" b="1" spc="-5" dirty="0">
                <a:latin typeface="Arial Narrow"/>
                <a:cs typeface="Arial Narrow"/>
              </a:rPr>
              <a:t>CPX-351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6220193" y="1799745"/>
            <a:ext cx="1352787" cy="1328687"/>
          </a:xfrm>
          <a:custGeom>
            <a:avLst/>
            <a:gdLst/>
            <a:ahLst/>
            <a:cxnLst/>
            <a:rect l="l" t="t" r="r" b="b"/>
            <a:pathLst>
              <a:path w="1354454" h="1330325">
                <a:moveTo>
                  <a:pt x="1064729" y="0"/>
                </a:moveTo>
                <a:lnTo>
                  <a:pt x="1044092" y="0"/>
                </a:lnTo>
                <a:lnTo>
                  <a:pt x="1044092" y="5156"/>
                </a:lnTo>
                <a:lnTo>
                  <a:pt x="1064729" y="5156"/>
                </a:lnTo>
                <a:lnTo>
                  <a:pt x="1064729" y="0"/>
                </a:lnTo>
                <a:close/>
              </a:path>
              <a:path w="1354454" h="1330325">
                <a:moveTo>
                  <a:pt x="1100848" y="0"/>
                </a:moveTo>
                <a:lnTo>
                  <a:pt x="1080211" y="0"/>
                </a:lnTo>
                <a:lnTo>
                  <a:pt x="1080211" y="5156"/>
                </a:lnTo>
                <a:lnTo>
                  <a:pt x="1100848" y="5156"/>
                </a:lnTo>
                <a:lnTo>
                  <a:pt x="1100848" y="0"/>
                </a:lnTo>
                <a:close/>
              </a:path>
              <a:path w="1354454" h="1330325">
                <a:moveTo>
                  <a:pt x="1136954" y="0"/>
                </a:moveTo>
                <a:lnTo>
                  <a:pt x="1116317" y="0"/>
                </a:lnTo>
                <a:lnTo>
                  <a:pt x="1116317" y="5156"/>
                </a:lnTo>
                <a:lnTo>
                  <a:pt x="1136954" y="5156"/>
                </a:lnTo>
                <a:lnTo>
                  <a:pt x="1136954" y="0"/>
                </a:lnTo>
                <a:close/>
              </a:path>
              <a:path w="1354454" h="1330325">
                <a:moveTo>
                  <a:pt x="1173073" y="0"/>
                </a:moveTo>
                <a:lnTo>
                  <a:pt x="1152436" y="0"/>
                </a:lnTo>
                <a:lnTo>
                  <a:pt x="1152436" y="5156"/>
                </a:lnTo>
                <a:lnTo>
                  <a:pt x="1173073" y="5156"/>
                </a:lnTo>
                <a:lnTo>
                  <a:pt x="1173073" y="0"/>
                </a:lnTo>
                <a:close/>
              </a:path>
              <a:path w="1354454" h="1330325">
                <a:moveTo>
                  <a:pt x="1209179" y="0"/>
                </a:moveTo>
                <a:lnTo>
                  <a:pt x="1188542" y="0"/>
                </a:lnTo>
                <a:lnTo>
                  <a:pt x="1188542" y="5156"/>
                </a:lnTo>
                <a:lnTo>
                  <a:pt x="1209179" y="5156"/>
                </a:lnTo>
                <a:lnTo>
                  <a:pt x="1209179" y="0"/>
                </a:lnTo>
                <a:close/>
              </a:path>
              <a:path w="1354454" h="1330325">
                <a:moveTo>
                  <a:pt x="1245298" y="0"/>
                </a:moveTo>
                <a:lnTo>
                  <a:pt x="1224661" y="0"/>
                </a:lnTo>
                <a:lnTo>
                  <a:pt x="1224661" y="5156"/>
                </a:lnTo>
                <a:lnTo>
                  <a:pt x="1245298" y="5156"/>
                </a:lnTo>
                <a:lnTo>
                  <a:pt x="1245298" y="0"/>
                </a:lnTo>
                <a:close/>
              </a:path>
              <a:path w="1354454" h="1330325">
                <a:moveTo>
                  <a:pt x="1281404" y="0"/>
                </a:moveTo>
                <a:lnTo>
                  <a:pt x="1260767" y="0"/>
                </a:lnTo>
                <a:lnTo>
                  <a:pt x="1260767" y="5156"/>
                </a:lnTo>
                <a:lnTo>
                  <a:pt x="1281404" y="5156"/>
                </a:lnTo>
                <a:lnTo>
                  <a:pt x="1281404" y="0"/>
                </a:lnTo>
                <a:close/>
              </a:path>
              <a:path w="1354454" h="1330325">
                <a:moveTo>
                  <a:pt x="1317523" y="0"/>
                </a:moveTo>
                <a:lnTo>
                  <a:pt x="1296885" y="0"/>
                </a:lnTo>
                <a:lnTo>
                  <a:pt x="1296885" y="5156"/>
                </a:lnTo>
                <a:lnTo>
                  <a:pt x="1317523" y="5156"/>
                </a:lnTo>
                <a:lnTo>
                  <a:pt x="1317523" y="0"/>
                </a:lnTo>
                <a:close/>
              </a:path>
              <a:path w="1354454" h="1330325">
                <a:moveTo>
                  <a:pt x="1353134" y="0"/>
                </a:moveTo>
                <a:lnTo>
                  <a:pt x="1332991" y="0"/>
                </a:lnTo>
                <a:lnTo>
                  <a:pt x="1332991" y="5156"/>
                </a:lnTo>
                <a:lnTo>
                  <a:pt x="1351711" y="5156"/>
                </a:lnTo>
                <a:lnTo>
                  <a:pt x="1351051" y="4495"/>
                </a:lnTo>
                <a:lnTo>
                  <a:pt x="1349133" y="4495"/>
                </a:lnTo>
                <a:lnTo>
                  <a:pt x="1349133" y="2578"/>
                </a:lnTo>
                <a:lnTo>
                  <a:pt x="1354289" y="2578"/>
                </a:lnTo>
                <a:lnTo>
                  <a:pt x="1354289" y="1155"/>
                </a:lnTo>
                <a:lnTo>
                  <a:pt x="1353134" y="0"/>
                </a:lnTo>
                <a:close/>
              </a:path>
              <a:path w="1354454" h="1330325">
                <a:moveTo>
                  <a:pt x="1349133" y="2578"/>
                </a:moveTo>
                <a:lnTo>
                  <a:pt x="1349133" y="4495"/>
                </a:lnTo>
                <a:lnTo>
                  <a:pt x="1351051" y="4495"/>
                </a:lnTo>
                <a:lnTo>
                  <a:pt x="1349133" y="2578"/>
                </a:lnTo>
                <a:close/>
              </a:path>
              <a:path w="1354454" h="1330325">
                <a:moveTo>
                  <a:pt x="1354289" y="2578"/>
                </a:moveTo>
                <a:lnTo>
                  <a:pt x="1349133" y="2578"/>
                </a:lnTo>
                <a:lnTo>
                  <a:pt x="1351051" y="4495"/>
                </a:lnTo>
                <a:lnTo>
                  <a:pt x="1354289" y="4495"/>
                </a:lnTo>
                <a:lnTo>
                  <a:pt x="1354289" y="2578"/>
                </a:lnTo>
                <a:close/>
              </a:path>
              <a:path w="1354454" h="1330325">
                <a:moveTo>
                  <a:pt x="1354289" y="19964"/>
                </a:moveTo>
                <a:lnTo>
                  <a:pt x="1349133" y="19964"/>
                </a:lnTo>
                <a:lnTo>
                  <a:pt x="1349133" y="40601"/>
                </a:lnTo>
                <a:lnTo>
                  <a:pt x="1354289" y="40601"/>
                </a:lnTo>
                <a:lnTo>
                  <a:pt x="1354289" y="19964"/>
                </a:lnTo>
                <a:close/>
              </a:path>
              <a:path w="1354454" h="1330325">
                <a:moveTo>
                  <a:pt x="1354289" y="56083"/>
                </a:moveTo>
                <a:lnTo>
                  <a:pt x="1349133" y="56083"/>
                </a:lnTo>
                <a:lnTo>
                  <a:pt x="1349133" y="76720"/>
                </a:lnTo>
                <a:lnTo>
                  <a:pt x="1354289" y="76720"/>
                </a:lnTo>
                <a:lnTo>
                  <a:pt x="1354289" y="56083"/>
                </a:lnTo>
                <a:close/>
              </a:path>
              <a:path w="1354454" h="1330325">
                <a:moveTo>
                  <a:pt x="1354289" y="92189"/>
                </a:moveTo>
                <a:lnTo>
                  <a:pt x="1349133" y="92189"/>
                </a:lnTo>
                <a:lnTo>
                  <a:pt x="1349133" y="112826"/>
                </a:lnTo>
                <a:lnTo>
                  <a:pt x="1354289" y="112826"/>
                </a:lnTo>
                <a:lnTo>
                  <a:pt x="1354289" y="92189"/>
                </a:lnTo>
                <a:close/>
              </a:path>
              <a:path w="1354454" h="1330325">
                <a:moveTo>
                  <a:pt x="1354289" y="128308"/>
                </a:moveTo>
                <a:lnTo>
                  <a:pt x="1349133" y="128308"/>
                </a:lnTo>
                <a:lnTo>
                  <a:pt x="1349133" y="148945"/>
                </a:lnTo>
                <a:lnTo>
                  <a:pt x="1354289" y="148945"/>
                </a:lnTo>
                <a:lnTo>
                  <a:pt x="1354289" y="128308"/>
                </a:lnTo>
                <a:close/>
              </a:path>
              <a:path w="1354454" h="1330325">
                <a:moveTo>
                  <a:pt x="1354289" y="164414"/>
                </a:moveTo>
                <a:lnTo>
                  <a:pt x="1349133" y="164414"/>
                </a:lnTo>
                <a:lnTo>
                  <a:pt x="1349133" y="185051"/>
                </a:lnTo>
                <a:lnTo>
                  <a:pt x="1354289" y="185051"/>
                </a:lnTo>
                <a:lnTo>
                  <a:pt x="1354289" y="164414"/>
                </a:lnTo>
                <a:close/>
              </a:path>
              <a:path w="1354454" h="1330325">
                <a:moveTo>
                  <a:pt x="1354289" y="200520"/>
                </a:moveTo>
                <a:lnTo>
                  <a:pt x="1349133" y="200520"/>
                </a:lnTo>
                <a:lnTo>
                  <a:pt x="1349133" y="221157"/>
                </a:lnTo>
                <a:lnTo>
                  <a:pt x="1354289" y="221157"/>
                </a:lnTo>
                <a:lnTo>
                  <a:pt x="1354289" y="200520"/>
                </a:lnTo>
                <a:close/>
              </a:path>
              <a:path w="1354454" h="1330325">
                <a:moveTo>
                  <a:pt x="1354289" y="236639"/>
                </a:moveTo>
                <a:lnTo>
                  <a:pt x="1349133" y="236639"/>
                </a:lnTo>
                <a:lnTo>
                  <a:pt x="1349133" y="257276"/>
                </a:lnTo>
                <a:lnTo>
                  <a:pt x="1354289" y="257276"/>
                </a:lnTo>
                <a:lnTo>
                  <a:pt x="1354289" y="236639"/>
                </a:lnTo>
                <a:close/>
              </a:path>
              <a:path w="1354454" h="1330325">
                <a:moveTo>
                  <a:pt x="1354289" y="272745"/>
                </a:moveTo>
                <a:lnTo>
                  <a:pt x="1349133" y="272745"/>
                </a:lnTo>
                <a:lnTo>
                  <a:pt x="1349133" y="293382"/>
                </a:lnTo>
                <a:lnTo>
                  <a:pt x="1354289" y="293382"/>
                </a:lnTo>
                <a:lnTo>
                  <a:pt x="1354289" y="272745"/>
                </a:lnTo>
                <a:close/>
              </a:path>
              <a:path w="1354454" h="1330325">
                <a:moveTo>
                  <a:pt x="1354289" y="308864"/>
                </a:moveTo>
                <a:lnTo>
                  <a:pt x="1349133" y="308864"/>
                </a:lnTo>
                <a:lnTo>
                  <a:pt x="1349133" y="329501"/>
                </a:lnTo>
                <a:lnTo>
                  <a:pt x="1354289" y="329501"/>
                </a:lnTo>
                <a:lnTo>
                  <a:pt x="1354289" y="308864"/>
                </a:lnTo>
                <a:close/>
              </a:path>
              <a:path w="1354454" h="1330325">
                <a:moveTo>
                  <a:pt x="1354289" y="344970"/>
                </a:moveTo>
                <a:lnTo>
                  <a:pt x="1349133" y="344970"/>
                </a:lnTo>
                <a:lnTo>
                  <a:pt x="1349133" y="365607"/>
                </a:lnTo>
                <a:lnTo>
                  <a:pt x="1354289" y="365607"/>
                </a:lnTo>
                <a:lnTo>
                  <a:pt x="1354289" y="344970"/>
                </a:lnTo>
                <a:close/>
              </a:path>
              <a:path w="1354454" h="1330325">
                <a:moveTo>
                  <a:pt x="1354289" y="381088"/>
                </a:moveTo>
                <a:lnTo>
                  <a:pt x="1349133" y="381088"/>
                </a:lnTo>
                <a:lnTo>
                  <a:pt x="1349133" y="401726"/>
                </a:lnTo>
                <a:lnTo>
                  <a:pt x="1354289" y="401726"/>
                </a:lnTo>
                <a:lnTo>
                  <a:pt x="1354289" y="381088"/>
                </a:lnTo>
                <a:close/>
              </a:path>
              <a:path w="1354454" h="1330325">
                <a:moveTo>
                  <a:pt x="1354289" y="417195"/>
                </a:moveTo>
                <a:lnTo>
                  <a:pt x="1349133" y="417195"/>
                </a:lnTo>
                <a:lnTo>
                  <a:pt x="1349133" y="437832"/>
                </a:lnTo>
                <a:lnTo>
                  <a:pt x="1354289" y="437832"/>
                </a:lnTo>
                <a:lnTo>
                  <a:pt x="1354289" y="417195"/>
                </a:lnTo>
                <a:close/>
              </a:path>
              <a:path w="1354454" h="1330325">
                <a:moveTo>
                  <a:pt x="1354289" y="453313"/>
                </a:moveTo>
                <a:lnTo>
                  <a:pt x="1349133" y="453313"/>
                </a:lnTo>
                <a:lnTo>
                  <a:pt x="1349133" y="473951"/>
                </a:lnTo>
                <a:lnTo>
                  <a:pt x="1354289" y="473951"/>
                </a:lnTo>
                <a:lnTo>
                  <a:pt x="1354289" y="453313"/>
                </a:lnTo>
                <a:close/>
              </a:path>
              <a:path w="1354454" h="1330325">
                <a:moveTo>
                  <a:pt x="1354289" y="489419"/>
                </a:moveTo>
                <a:lnTo>
                  <a:pt x="1349133" y="489419"/>
                </a:lnTo>
                <a:lnTo>
                  <a:pt x="1349133" y="510057"/>
                </a:lnTo>
                <a:lnTo>
                  <a:pt x="1354289" y="510057"/>
                </a:lnTo>
                <a:lnTo>
                  <a:pt x="1354289" y="489419"/>
                </a:lnTo>
                <a:close/>
              </a:path>
              <a:path w="1354454" h="1330325">
                <a:moveTo>
                  <a:pt x="1354289" y="525538"/>
                </a:moveTo>
                <a:lnTo>
                  <a:pt x="1349133" y="525538"/>
                </a:lnTo>
                <a:lnTo>
                  <a:pt x="1349133" y="546176"/>
                </a:lnTo>
                <a:lnTo>
                  <a:pt x="1354289" y="546176"/>
                </a:lnTo>
                <a:lnTo>
                  <a:pt x="1354289" y="525538"/>
                </a:lnTo>
                <a:close/>
              </a:path>
              <a:path w="1354454" h="1330325">
                <a:moveTo>
                  <a:pt x="1354289" y="561644"/>
                </a:moveTo>
                <a:lnTo>
                  <a:pt x="1349133" y="561644"/>
                </a:lnTo>
                <a:lnTo>
                  <a:pt x="1349133" y="582282"/>
                </a:lnTo>
                <a:lnTo>
                  <a:pt x="1354289" y="582282"/>
                </a:lnTo>
                <a:lnTo>
                  <a:pt x="1354289" y="561644"/>
                </a:lnTo>
                <a:close/>
              </a:path>
              <a:path w="1354454" h="1330325">
                <a:moveTo>
                  <a:pt x="1354289" y="597750"/>
                </a:moveTo>
                <a:lnTo>
                  <a:pt x="1349133" y="597750"/>
                </a:lnTo>
                <a:lnTo>
                  <a:pt x="1349133" y="618388"/>
                </a:lnTo>
                <a:lnTo>
                  <a:pt x="1354289" y="618388"/>
                </a:lnTo>
                <a:lnTo>
                  <a:pt x="1354289" y="597750"/>
                </a:lnTo>
                <a:close/>
              </a:path>
              <a:path w="1354454" h="1330325">
                <a:moveTo>
                  <a:pt x="1354289" y="633869"/>
                </a:moveTo>
                <a:lnTo>
                  <a:pt x="1349133" y="633869"/>
                </a:lnTo>
                <a:lnTo>
                  <a:pt x="1349133" y="654507"/>
                </a:lnTo>
                <a:lnTo>
                  <a:pt x="1354289" y="654507"/>
                </a:lnTo>
                <a:lnTo>
                  <a:pt x="1354289" y="633869"/>
                </a:lnTo>
                <a:close/>
              </a:path>
              <a:path w="1354454" h="1330325">
                <a:moveTo>
                  <a:pt x="1354289" y="669975"/>
                </a:moveTo>
                <a:lnTo>
                  <a:pt x="1349133" y="669975"/>
                </a:lnTo>
                <a:lnTo>
                  <a:pt x="1349133" y="690613"/>
                </a:lnTo>
                <a:lnTo>
                  <a:pt x="1354289" y="690613"/>
                </a:lnTo>
                <a:lnTo>
                  <a:pt x="1354289" y="669975"/>
                </a:lnTo>
                <a:close/>
              </a:path>
              <a:path w="1354454" h="1330325">
                <a:moveTo>
                  <a:pt x="1354289" y="706094"/>
                </a:moveTo>
                <a:lnTo>
                  <a:pt x="1349133" y="706094"/>
                </a:lnTo>
                <a:lnTo>
                  <a:pt x="1349133" y="726732"/>
                </a:lnTo>
                <a:lnTo>
                  <a:pt x="1354289" y="726732"/>
                </a:lnTo>
                <a:lnTo>
                  <a:pt x="1354289" y="706094"/>
                </a:lnTo>
                <a:close/>
              </a:path>
              <a:path w="1354454" h="1330325">
                <a:moveTo>
                  <a:pt x="1354289" y="742200"/>
                </a:moveTo>
                <a:lnTo>
                  <a:pt x="1349133" y="742200"/>
                </a:lnTo>
                <a:lnTo>
                  <a:pt x="1349133" y="762838"/>
                </a:lnTo>
                <a:lnTo>
                  <a:pt x="1354289" y="762838"/>
                </a:lnTo>
                <a:lnTo>
                  <a:pt x="1354289" y="742200"/>
                </a:lnTo>
                <a:close/>
              </a:path>
              <a:path w="1354454" h="1330325">
                <a:moveTo>
                  <a:pt x="1354289" y="778319"/>
                </a:moveTo>
                <a:lnTo>
                  <a:pt x="1349133" y="778319"/>
                </a:lnTo>
                <a:lnTo>
                  <a:pt x="1349133" y="798957"/>
                </a:lnTo>
                <a:lnTo>
                  <a:pt x="1354289" y="798957"/>
                </a:lnTo>
                <a:lnTo>
                  <a:pt x="1354289" y="778319"/>
                </a:lnTo>
                <a:close/>
              </a:path>
              <a:path w="1354454" h="1330325">
                <a:moveTo>
                  <a:pt x="1354289" y="814425"/>
                </a:moveTo>
                <a:lnTo>
                  <a:pt x="1349133" y="814425"/>
                </a:lnTo>
                <a:lnTo>
                  <a:pt x="1349133" y="835063"/>
                </a:lnTo>
                <a:lnTo>
                  <a:pt x="1354289" y="835063"/>
                </a:lnTo>
                <a:lnTo>
                  <a:pt x="1354289" y="814425"/>
                </a:lnTo>
                <a:close/>
              </a:path>
              <a:path w="1354454" h="1330325">
                <a:moveTo>
                  <a:pt x="1354289" y="850544"/>
                </a:moveTo>
                <a:lnTo>
                  <a:pt x="1349133" y="850544"/>
                </a:lnTo>
                <a:lnTo>
                  <a:pt x="1349133" y="871181"/>
                </a:lnTo>
                <a:lnTo>
                  <a:pt x="1354289" y="871181"/>
                </a:lnTo>
                <a:lnTo>
                  <a:pt x="1354289" y="850544"/>
                </a:lnTo>
                <a:close/>
              </a:path>
              <a:path w="1354454" h="1330325">
                <a:moveTo>
                  <a:pt x="1354289" y="886650"/>
                </a:moveTo>
                <a:lnTo>
                  <a:pt x="1349133" y="886650"/>
                </a:lnTo>
                <a:lnTo>
                  <a:pt x="1349133" y="907288"/>
                </a:lnTo>
                <a:lnTo>
                  <a:pt x="1354289" y="907288"/>
                </a:lnTo>
                <a:lnTo>
                  <a:pt x="1354289" y="886650"/>
                </a:lnTo>
                <a:close/>
              </a:path>
              <a:path w="1354454" h="1330325">
                <a:moveTo>
                  <a:pt x="1354289" y="922769"/>
                </a:moveTo>
                <a:lnTo>
                  <a:pt x="1349133" y="922769"/>
                </a:lnTo>
                <a:lnTo>
                  <a:pt x="1349133" y="943406"/>
                </a:lnTo>
                <a:lnTo>
                  <a:pt x="1354289" y="943406"/>
                </a:lnTo>
                <a:lnTo>
                  <a:pt x="1354289" y="922769"/>
                </a:lnTo>
                <a:close/>
              </a:path>
              <a:path w="1354454" h="1330325">
                <a:moveTo>
                  <a:pt x="1354289" y="958875"/>
                </a:moveTo>
                <a:lnTo>
                  <a:pt x="1349133" y="958875"/>
                </a:lnTo>
                <a:lnTo>
                  <a:pt x="1349133" y="979512"/>
                </a:lnTo>
                <a:lnTo>
                  <a:pt x="1354289" y="979512"/>
                </a:lnTo>
                <a:lnTo>
                  <a:pt x="1354289" y="958875"/>
                </a:lnTo>
                <a:close/>
              </a:path>
              <a:path w="1354454" h="1330325">
                <a:moveTo>
                  <a:pt x="1354289" y="994981"/>
                </a:moveTo>
                <a:lnTo>
                  <a:pt x="1349133" y="994981"/>
                </a:lnTo>
                <a:lnTo>
                  <a:pt x="1349133" y="1015619"/>
                </a:lnTo>
                <a:lnTo>
                  <a:pt x="1354289" y="1015619"/>
                </a:lnTo>
                <a:lnTo>
                  <a:pt x="1354289" y="994981"/>
                </a:lnTo>
                <a:close/>
              </a:path>
              <a:path w="1354454" h="1330325">
                <a:moveTo>
                  <a:pt x="1354289" y="1031100"/>
                </a:moveTo>
                <a:lnTo>
                  <a:pt x="1349133" y="1031100"/>
                </a:lnTo>
                <a:lnTo>
                  <a:pt x="1349133" y="1051737"/>
                </a:lnTo>
                <a:lnTo>
                  <a:pt x="1354289" y="1051737"/>
                </a:lnTo>
                <a:lnTo>
                  <a:pt x="1354289" y="1031100"/>
                </a:lnTo>
                <a:close/>
              </a:path>
              <a:path w="1354454" h="1330325">
                <a:moveTo>
                  <a:pt x="1354289" y="1067206"/>
                </a:moveTo>
                <a:lnTo>
                  <a:pt x="1349133" y="1067206"/>
                </a:lnTo>
                <a:lnTo>
                  <a:pt x="1349133" y="1087843"/>
                </a:lnTo>
                <a:lnTo>
                  <a:pt x="1354289" y="1087843"/>
                </a:lnTo>
                <a:lnTo>
                  <a:pt x="1354289" y="1067206"/>
                </a:lnTo>
                <a:close/>
              </a:path>
              <a:path w="1354454" h="1330325">
                <a:moveTo>
                  <a:pt x="1354289" y="1103325"/>
                </a:moveTo>
                <a:lnTo>
                  <a:pt x="1349133" y="1103325"/>
                </a:lnTo>
                <a:lnTo>
                  <a:pt x="1349133" y="1123962"/>
                </a:lnTo>
                <a:lnTo>
                  <a:pt x="1354289" y="1123962"/>
                </a:lnTo>
                <a:lnTo>
                  <a:pt x="1354289" y="1103325"/>
                </a:lnTo>
                <a:close/>
              </a:path>
              <a:path w="1354454" h="1330325">
                <a:moveTo>
                  <a:pt x="1354289" y="1139431"/>
                </a:moveTo>
                <a:lnTo>
                  <a:pt x="1349133" y="1139431"/>
                </a:lnTo>
                <a:lnTo>
                  <a:pt x="1349133" y="1160068"/>
                </a:lnTo>
                <a:lnTo>
                  <a:pt x="1354289" y="1160068"/>
                </a:lnTo>
                <a:lnTo>
                  <a:pt x="1354289" y="1139431"/>
                </a:lnTo>
                <a:close/>
              </a:path>
              <a:path w="1354454" h="1330325">
                <a:moveTo>
                  <a:pt x="1354289" y="1175550"/>
                </a:moveTo>
                <a:lnTo>
                  <a:pt x="1349133" y="1175550"/>
                </a:lnTo>
                <a:lnTo>
                  <a:pt x="1349133" y="1196187"/>
                </a:lnTo>
                <a:lnTo>
                  <a:pt x="1354289" y="1196187"/>
                </a:lnTo>
                <a:lnTo>
                  <a:pt x="1354289" y="1175550"/>
                </a:lnTo>
                <a:close/>
              </a:path>
              <a:path w="1354454" h="1330325">
                <a:moveTo>
                  <a:pt x="1354289" y="1211656"/>
                </a:moveTo>
                <a:lnTo>
                  <a:pt x="1349133" y="1211656"/>
                </a:lnTo>
                <a:lnTo>
                  <a:pt x="1349133" y="1232293"/>
                </a:lnTo>
                <a:lnTo>
                  <a:pt x="1354289" y="1232293"/>
                </a:lnTo>
                <a:lnTo>
                  <a:pt x="1354289" y="1211656"/>
                </a:lnTo>
                <a:close/>
              </a:path>
              <a:path w="1354454" h="1330325">
                <a:moveTo>
                  <a:pt x="1354289" y="1247775"/>
                </a:moveTo>
                <a:lnTo>
                  <a:pt x="1349133" y="1247775"/>
                </a:lnTo>
                <a:lnTo>
                  <a:pt x="1349133" y="1268412"/>
                </a:lnTo>
                <a:lnTo>
                  <a:pt x="1354289" y="1268412"/>
                </a:lnTo>
                <a:lnTo>
                  <a:pt x="1354289" y="1247775"/>
                </a:lnTo>
                <a:close/>
              </a:path>
              <a:path w="1354454" h="1330325">
                <a:moveTo>
                  <a:pt x="1354289" y="1283881"/>
                </a:moveTo>
                <a:lnTo>
                  <a:pt x="1349133" y="1283881"/>
                </a:lnTo>
                <a:lnTo>
                  <a:pt x="1349133" y="1304518"/>
                </a:lnTo>
                <a:lnTo>
                  <a:pt x="1354289" y="1304518"/>
                </a:lnTo>
                <a:lnTo>
                  <a:pt x="1354289" y="1283881"/>
                </a:lnTo>
                <a:close/>
              </a:path>
              <a:path w="1354454" h="1330325">
                <a:moveTo>
                  <a:pt x="1341081" y="1306791"/>
                </a:moveTo>
                <a:lnTo>
                  <a:pt x="1320444" y="1306791"/>
                </a:lnTo>
                <a:lnTo>
                  <a:pt x="1320444" y="1311948"/>
                </a:lnTo>
                <a:lnTo>
                  <a:pt x="1341081" y="1311948"/>
                </a:lnTo>
                <a:lnTo>
                  <a:pt x="1341081" y="1306791"/>
                </a:lnTo>
                <a:close/>
              </a:path>
              <a:path w="1354454" h="1330325">
                <a:moveTo>
                  <a:pt x="1304975" y="1306791"/>
                </a:moveTo>
                <a:lnTo>
                  <a:pt x="1284338" y="1306791"/>
                </a:lnTo>
                <a:lnTo>
                  <a:pt x="1284338" y="1311948"/>
                </a:lnTo>
                <a:lnTo>
                  <a:pt x="1304975" y="1311948"/>
                </a:lnTo>
                <a:lnTo>
                  <a:pt x="1304975" y="1306791"/>
                </a:lnTo>
                <a:close/>
              </a:path>
              <a:path w="1354454" h="1330325">
                <a:moveTo>
                  <a:pt x="1268857" y="1306791"/>
                </a:moveTo>
                <a:lnTo>
                  <a:pt x="1248219" y="1306791"/>
                </a:lnTo>
                <a:lnTo>
                  <a:pt x="1248219" y="1311948"/>
                </a:lnTo>
                <a:lnTo>
                  <a:pt x="1268857" y="1311948"/>
                </a:lnTo>
                <a:lnTo>
                  <a:pt x="1268857" y="1306791"/>
                </a:lnTo>
                <a:close/>
              </a:path>
              <a:path w="1354454" h="1330325">
                <a:moveTo>
                  <a:pt x="1232750" y="1306791"/>
                </a:moveTo>
                <a:lnTo>
                  <a:pt x="1212113" y="1306791"/>
                </a:lnTo>
                <a:lnTo>
                  <a:pt x="1212113" y="1311948"/>
                </a:lnTo>
                <a:lnTo>
                  <a:pt x="1232750" y="1311948"/>
                </a:lnTo>
                <a:lnTo>
                  <a:pt x="1232750" y="1306791"/>
                </a:lnTo>
                <a:close/>
              </a:path>
              <a:path w="1354454" h="1330325">
                <a:moveTo>
                  <a:pt x="1196644" y="1306791"/>
                </a:moveTo>
                <a:lnTo>
                  <a:pt x="1176007" y="1306791"/>
                </a:lnTo>
                <a:lnTo>
                  <a:pt x="1176007" y="1311948"/>
                </a:lnTo>
                <a:lnTo>
                  <a:pt x="1196644" y="1311948"/>
                </a:lnTo>
                <a:lnTo>
                  <a:pt x="1196644" y="1306791"/>
                </a:lnTo>
                <a:close/>
              </a:path>
              <a:path w="1354454" h="1330325">
                <a:moveTo>
                  <a:pt x="1160525" y="1306791"/>
                </a:moveTo>
                <a:lnTo>
                  <a:pt x="1139888" y="1306791"/>
                </a:lnTo>
                <a:lnTo>
                  <a:pt x="1139888" y="1311948"/>
                </a:lnTo>
                <a:lnTo>
                  <a:pt x="1160525" y="1311948"/>
                </a:lnTo>
                <a:lnTo>
                  <a:pt x="1160525" y="1306791"/>
                </a:lnTo>
                <a:close/>
              </a:path>
              <a:path w="1354454" h="1330325">
                <a:moveTo>
                  <a:pt x="1124419" y="1306791"/>
                </a:moveTo>
                <a:lnTo>
                  <a:pt x="1103782" y="1306791"/>
                </a:lnTo>
                <a:lnTo>
                  <a:pt x="1103782" y="1311948"/>
                </a:lnTo>
                <a:lnTo>
                  <a:pt x="1124419" y="1311948"/>
                </a:lnTo>
                <a:lnTo>
                  <a:pt x="1124419" y="1306791"/>
                </a:lnTo>
                <a:close/>
              </a:path>
              <a:path w="1354454" h="1330325">
                <a:moveTo>
                  <a:pt x="1088301" y="1306791"/>
                </a:moveTo>
                <a:lnTo>
                  <a:pt x="1067663" y="1306791"/>
                </a:lnTo>
                <a:lnTo>
                  <a:pt x="1067663" y="1311948"/>
                </a:lnTo>
                <a:lnTo>
                  <a:pt x="1088301" y="1311948"/>
                </a:lnTo>
                <a:lnTo>
                  <a:pt x="1088301" y="1306791"/>
                </a:lnTo>
                <a:close/>
              </a:path>
              <a:path w="1354454" h="1330325">
                <a:moveTo>
                  <a:pt x="1052194" y="1306791"/>
                </a:moveTo>
                <a:lnTo>
                  <a:pt x="1031557" y="1306791"/>
                </a:lnTo>
                <a:lnTo>
                  <a:pt x="1031557" y="1311948"/>
                </a:lnTo>
                <a:lnTo>
                  <a:pt x="1052194" y="1311948"/>
                </a:lnTo>
                <a:lnTo>
                  <a:pt x="1052194" y="1306791"/>
                </a:lnTo>
                <a:close/>
              </a:path>
              <a:path w="1354454" h="1330325">
                <a:moveTo>
                  <a:pt x="1016076" y="1306791"/>
                </a:moveTo>
                <a:lnTo>
                  <a:pt x="995438" y="1306791"/>
                </a:lnTo>
                <a:lnTo>
                  <a:pt x="995438" y="1311948"/>
                </a:lnTo>
                <a:lnTo>
                  <a:pt x="1016076" y="1311948"/>
                </a:lnTo>
                <a:lnTo>
                  <a:pt x="1016076" y="1306791"/>
                </a:lnTo>
                <a:close/>
              </a:path>
              <a:path w="1354454" h="1330325">
                <a:moveTo>
                  <a:pt x="979970" y="1306791"/>
                </a:moveTo>
                <a:lnTo>
                  <a:pt x="959332" y="1306791"/>
                </a:lnTo>
                <a:lnTo>
                  <a:pt x="959332" y="1311948"/>
                </a:lnTo>
                <a:lnTo>
                  <a:pt x="979970" y="1311948"/>
                </a:lnTo>
                <a:lnTo>
                  <a:pt x="979970" y="1306791"/>
                </a:lnTo>
                <a:close/>
              </a:path>
              <a:path w="1354454" h="1330325">
                <a:moveTo>
                  <a:pt x="943851" y="1306791"/>
                </a:moveTo>
                <a:lnTo>
                  <a:pt x="923213" y="1306791"/>
                </a:lnTo>
                <a:lnTo>
                  <a:pt x="923213" y="1311948"/>
                </a:lnTo>
                <a:lnTo>
                  <a:pt x="943851" y="1311948"/>
                </a:lnTo>
                <a:lnTo>
                  <a:pt x="943851" y="1306791"/>
                </a:lnTo>
                <a:close/>
              </a:path>
              <a:path w="1354454" h="1330325">
                <a:moveTo>
                  <a:pt x="907745" y="1306791"/>
                </a:moveTo>
                <a:lnTo>
                  <a:pt x="887107" y="1306791"/>
                </a:lnTo>
                <a:lnTo>
                  <a:pt x="887107" y="1311948"/>
                </a:lnTo>
                <a:lnTo>
                  <a:pt x="907745" y="1311948"/>
                </a:lnTo>
                <a:lnTo>
                  <a:pt x="907745" y="1306791"/>
                </a:lnTo>
                <a:close/>
              </a:path>
              <a:path w="1354454" h="1330325">
                <a:moveTo>
                  <a:pt x="871639" y="1306791"/>
                </a:moveTo>
                <a:lnTo>
                  <a:pt x="851001" y="1306791"/>
                </a:lnTo>
                <a:lnTo>
                  <a:pt x="851001" y="1311948"/>
                </a:lnTo>
                <a:lnTo>
                  <a:pt x="871639" y="1311948"/>
                </a:lnTo>
                <a:lnTo>
                  <a:pt x="871639" y="1306791"/>
                </a:lnTo>
                <a:close/>
              </a:path>
              <a:path w="1354454" h="1330325">
                <a:moveTo>
                  <a:pt x="835520" y="1306791"/>
                </a:moveTo>
                <a:lnTo>
                  <a:pt x="814882" y="1306791"/>
                </a:lnTo>
                <a:lnTo>
                  <a:pt x="814882" y="1311948"/>
                </a:lnTo>
                <a:lnTo>
                  <a:pt x="835520" y="1311948"/>
                </a:lnTo>
                <a:lnTo>
                  <a:pt x="835520" y="1306791"/>
                </a:lnTo>
                <a:close/>
              </a:path>
              <a:path w="1354454" h="1330325">
                <a:moveTo>
                  <a:pt x="799414" y="1306791"/>
                </a:moveTo>
                <a:lnTo>
                  <a:pt x="778776" y="1306791"/>
                </a:lnTo>
                <a:lnTo>
                  <a:pt x="778776" y="1311948"/>
                </a:lnTo>
                <a:lnTo>
                  <a:pt x="799414" y="1311948"/>
                </a:lnTo>
                <a:lnTo>
                  <a:pt x="799414" y="1306791"/>
                </a:lnTo>
                <a:close/>
              </a:path>
              <a:path w="1354454" h="1330325">
                <a:moveTo>
                  <a:pt x="763295" y="1306791"/>
                </a:moveTo>
                <a:lnTo>
                  <a:pt x="742657" y="1306791"/>
                </a:lnTo>
                <a:lnTo>
                  <a:pt x="742657" y="1311948"/>
                </a:lnTo>
                <a:lnTo>
                  <a:pt x="763295" y="1311948"/>
                </a:lnTo>
                <a:lnTo>
                  <a:pt x="763295" y="1306791"/>
                </a:lnTo>
                <a:close/>
              </a:path>
              <a:path w="1354454" h="1330325">
                <a:moveTo>
                  <a:pt x="727189" y="1306791"/>
                </a:moveTo>
                <a:lnTo>
                  <a:pt x="706551" y="1306791"/>
                </a:lnTo>
                <a:lnTo>
                  <a:pt x="706551" y="1311948"/>
                </a:lnTo>
                <a:lnTo>
                  <a:pt x="727189" y="1311948"/>
                </a:lnTo>
                <a:lnTo>
                  <a:pt x="727189" y="1306791"/>
                </a:lnTo>
                <a:close/>
              </a:path>
              <a:path w="1354454" h="1330325">
                <a:moveTo>
                  <a:pt x="691070" y="1306791"/>
                </a:moveTo>
                <a:lnTo>
                  <a:pt x="670433" y="1306791"/>
                </a:lnTo>
                <a:lnTo>
                  <a:pt x="670433" y="1311948"/>
                </a:lnTo>
                <a:lnTo>
                  <a:pt x="691070" y="1311948"/>
                </a:lnTo>
                <a:lnTo>
                  <a:pt x="691070" y="1306791"/>
                </a:lnTo>
                <a:close/>
              </a:path>
              <a:path w="1354454" h="1330325">
                <a:moveTo>
                  <a:pt x="654964" y="1306791"/>
                </a:moveTo>
                <a:lnTo>
                  <a:pt x="634326" y="1306791"/>
                </a:lnTo>
                <a:lnTo>
                  <a:pt x="634326" y="1311948"/>
                </a:lnTo>
                <a:lnTo>
                  <a:pt x="654964" y="1311948"/>
                </a:lnTo>
                <a:lnTo>
                  <a:pt x="654964" y="1306791"/>
                </a:lnTo>
                <a:close/>
              </a:path>
              <a:path w="1354454" h="1330325">
                <a:moveTo>
                  <a:pt x="618845" y="1306791"/>
                </a:moveTo>
                <a:lnTo>
                  <a:pt x="598208" y="1306791"/>
                </a:lnTo>
                <a:lnTo>
                  <a:pt x="598208" y="1311948"/>
                </a:lnTo>
                <a:lnTo>
                  <a:pt x="618845" y="1311948"/>
                </a:lnTo>
                <a:lnTo>
                  <a:pt x="618845" y="1306791"/>
                </a:lnTo>
                <a:close/>
              </a:path>
              <a:path w="1354454" h="1330325">
                <a:moveTo>
                  <a:pt x="582739" y="1306791"/>
                </a:moveTo>
                <a:lnTo>
                  <a:pt x="562101" y="1306791"/>
                </a:lnTo>
                <a:lnTo>
                  <a:pt x="562101" y="1311948"/>
                </a:lnTo>
                <a:lnTo>
                  <a:pt x="582739" y="1311948"/>
                </a:lnTo>
                <a:lnTo>
                  <a:pt x="582739" y="1306791"/>
                </a:lnTo>
                <a:close/>
              </a:path>
              <a:path w="1354454" h="1330325">
                <a:moveTo>
                  <a:pt x="546620" y="1306791"/>
                </a:moveTo>
                <a:lnTo>
                  <a:pt x="525983" y="1306791"/>
                </a:lnTo>
                <a:lnTo>
                  <a:pt x="525983" y="1311948"/>
                </a:lnTo>
                <a:lnTo>
                  <a:pt x="546620" y="1311948"/>
                </a:lnTo>
                <a:lnTo>
                  <a:pt x="546620" y="1306791"/>
                </a:lnTo>
                <a:close/>
              </a:path>
              <a:path w="1354454" h="1330325">
                <a:moveTo>
                  <a:pt x="510514" y="1306791"/>
                </a:moveTo>
                <a:lnTo>
                  <a:pt x="489877" y="1306791"/>
                </a:lnTo>
                <a:lnTo>
                  <a:pt x="489877" y="1311948"/>
                </a:lnTo>
                <a:lnTo>
                  <a:pt x="510514" y="1311948"/>
                </a:lnTo>
                <a:lnTo>
                  <a:pt x="510514" y="1306791"/>
                </a:lnTo>
                <a:close/>
              </a:path>
              <a:path w="1354454" h="1330325">
                <a:moveTo>
                  <a:pt x="474408" y="1306791"/>
                </a:moveTo>
                <a:lnTo>
                  <a:pt x="453770" y="1306791"/>
                </a:lnTo>
                <a:lnTo>
                  <a:pt x="453770" y="1311948"/>
                </a:lnTo>
                <a:lnTo>
                  <a:pt x="474408" y="1311948"/>
                </a:lnTo>
                <a:lnTo>
                  <a:pt x="474408" y="1306791"/>
                </a:lnTo>
                <a:close/>
              </a:path>
              <a:path w="1354454" h="1330325">
                <a:moveTo>
                  <a:pt x="438289" y="1306791"/>
                </a:moveTo>
                <a:lnTo>
                  <a:pt x="417652" y="1306791"/>
                </a:lnTo>
                <a:lnTo>
                  <a:pt x="417652" y="1311948"/>
                </a:lnTo>
                <a:lnTo>
                  <a:pt x="438289" y="1311948"/>
                </a:lnTo>
                <a:lnTo>
                  <a:pt x="438289" y="1306791"/>
                </a:lnTo>
                <a:close/>
              </a:path>
              <a:path w="1354454" h="1330325">
                <a:moveTo>
                  <a:pt x="402183" y="1306791"/>
                </a:moveTo>
                <a:lnTo>
                  <a:pt x="381546" y="1306791"/>
                </a:lnTo>
                <a:lnTo>
                  <a:pt x="381546" y="1311948"/>
                </a:lnTo>
                <a:lnTo>
                  <a:pt x="402183" y="1311948"/>
                </a:lnTo>
                <a:lnTo>
                  <a:pt x="402183" y="1306791"/>
                </a:lnTo>
                <a:close/>
              </a:path>
              <a:path w="1354454" h="1330325">
                <a:moveTo>
                  <a:pt x="366064" y="1306791"/>
                </a:moveTo>
                <a:lnTo>
                  <a:pt x="345427" y="1306791"/>
                </a:lnTo>
                <a:lnTo>
                  <a:pt x="345427" y="1311948"/>
                </a:lnTo>
                <a:lnTo>
                  <a:pt x="366064" y="1311948"/>
                </a:lnTo>
                <a:lnTo>
                  <a:pt x="366064" y="1306791"/>
                </a:lnTo>
                <a:close/>
              </a:path>
              <a:path w="1354454" h="1330325">
                <a:moveTo>
                  <a:pt x="329958" y="1306791"/>
                </a:moveTo>
                <a:lnTo>
                  <a:pt x="309321" y="1306791"/>
                </a:lnTo>
                <a:lnTo>
                  <a:pt x="309321" y="1311948"/>
                </a:lnTo>
                <a:lnTo>
                  <a:pt x="329958" y="1311948"/>
                </a:lnTo>
                <a:lnTo>
                  <a:pt x="329958" y="1306791"/>
                </a:lnTo>
                <a:close/>
              </a:path>
              <a:path w="1354454" h="1330325">
                <a:moveTo>
                  <a:pt x="293839" y="1306791"/>
                </a:moveTo>
                <a:lnTo>
                  <a:pt x="273202" y="1306791"/>
                </a:lnTo>
                <a:lnTo>
                  <a:pt x="273202" y="1311948"/>
                </a:lnTo>
                <a:lnTo>
                  <a:pt x="293839" y="1311948"/>
                </a:lnTo>
                <a:lnTo>
                  <a:pt x="293839" y="1306791"/>
                </a:lnTo>
                <a:close/>
              </a:path>
              <a:path w="1354454" h="1330325">
                <a:moveTo>
                  <a:pt x="257733" y="1306791"/>
                </a:moveTo>
                <a:lnTo>
                  <a:pt x="237096" y="1306791"/>
                </a:lnTo>
                <a:lnTo>
                  <a:pt x="237096" y="1311948"/>
                </a:lnTo>
                <a:lnTo>
                  <a:pt x="257733" y="1311948"/>
                </a:lnTo>
                <a:lnTo>
                  <a:pt x="257733" y="1306791"/>
                </a:lnTo>
                <a:close/>
              </a:path>
              <a:path w="1354454" h="1330325">
                <a:moveTo>
                  <a:pt x="221614" y="1306791"/>
                </a:moveTo>
                <a:lnTo>
                  <a:pt x="200977" y="1306791"/>
                </a:lnTo>
                <a:lnTo>
                  <a:pt x="200977" y="1311948"/>
                </a:lnTo>
                <a:lnTo>
                  <a:pt x="221614" y="1311948"/>
                </a:lnTo>
                <a:lnTo>
                  <a:pt x="221614" y="1306791"/>
                </a:lnTo>
                <a:close/>
              </a:path>
              <a:path w="1354454" h="1330325">
                <a:moveTo>
                  <a:pt x="185508" y="1306791"/>
                </a:moveTo>
                <a:lnTo>
                  <a:pt x="164871" y="1306791"/>
                </a:lnTo>
                <a:lnTo>
                  <a:pt x="164871" y="1311948"/>
                </a:lnTo>
                <a:lnTo>
                  <a:pt x="185508" y="1311948"/>
                </a:lnTo>
                <a:lnTo>
                  <a:pt x="185508" y="1306791"/>
                </a:lnTo>
                <a:close/>
              </a:path>
              <a:path w="1354454" h="1330325">
                <a:moveTo>
                  <a:pt x="149390" y="1306791"/>
                </a:moveTo>
                <a:lnTo>
                  <a:pt x="128752" y="1306791"/>
                </a:lnTo>
                <a:lnTo>
                  <a:pt x="128752" y="1311948"/>
                </a:lnTo>
                <a:lnTo>
                  <a:pt x="149390" y="1311948"/>
                </a:lnTo>
                <a:lnTo>
                  <a:pt x="149390" y="1306791"/>
                </a:lnTo>
                <a:close/>
              </a:path>
              <a:path w="1354454" h="1330325">
                <a:moveTo>
                  <a:pt x="113283" y="1306791"/>
                </a:moveTo>
                <a:lnTo>
                  <a:pt x="92646" y="1306791"/>
                </a:lnTo>
                <a:lnTo>
                  <a:pt x="92646" y="1311948"/>
                </a:lnTo>
                <a:lnTo>
                  <a:pt x="113283" y="1311948"/>
                </a:lnTo>
                <a:lnTo>
                  <a:pt x="113283" y="1306791"/>
                </a:lnTo>
                <a:close/>
              </a:path>
              <a:path w="1354454" h="1330325">
                <a:moveTo>
                  <a:pt x="77177" y="1306791"/>
                </a:moveTo>
                <a:lnTo>
                  <a:pt x="56540" y="1306791"/>
                </a:lnTo>
                <a:lnTo>
                  <a:pt x="56540" y="1311948"/>
                </a:lnTo>
                <a:lnTo>
                  <a:pt x="77177" y="1311948"/>
                </a:lnTo>
                <a:lnTo>
                  <a:pt x="77177" y="1306791"/>
                </a:lnTo>
                <a:close/>
              </a:path>
              <a:path w="1354454" h="1330325">
                <a:moveTo>
                  <a:pt x="41275" y="1288745"/>
                </a:moveTo>
                <a:lnTo>
                  <a:pt x="0" y="1309370"/>
                </a:lnTo>
                <a:lnTo>
                  <a:pt x="41275" y="1330007"/>
                </a:lnTo>
                <a:lnTo>
                  <a:pt x="41275" y="1311948"/>
                </a:lnTo>
                <a:lnTo>
                  <a:pt x="34391" y="1311948"/>
                </a:lnTo>
                <a:lnTo>
                  <a:pt x="34391" y="1306791"/>
                </a:lnTo>
                <a:lnTo>
                  <a:pt x="41275" y="1306791"/>
                </a:lnTo>
                <a:lnTo>
                  <a:pt x="41275" y="1288745"/>
                </a:lnTo>
                <a:close/>
              </a:path>
              <a:path w="1354454" h="1330325">
                <a:moveTo>
                  <a:pt x="41059" y="1306791"/>
                </a:moveTo>
                <a:lnTo>
                  <a:pt x="34391" y="1306791"/>
                </a:lnTo>
                <a:lnTo>
                  <a:pt x="34391" y="1311948"/>
                </a:lnTo>
                <a:lnTo>
                  <a:pt x="41059" y="1311948"/>
                </a:lnTo>
                <a:lnTo>
                  <a:pt x="41059" y="1306791"/>
                </a:lnTo>
                <a:close/>
              </a:path>
              <a:path w="1354454" h="1330325">
                <a:moveTo>
                  <a:pt x="41275" y="1306791"/>
                </a:moveTo>
                <a:lnTo>
                  <a:pt x="41059" y="1306791"/>
                </a:lnTo>
                <a:lnTo>
                  <a:pt x="41059" y="1311948"/>
                </a:lnTo>
                <a:lnTo>
                  <a:pt x="41275" y="1311948"/>
                </a:lnTo>
                <a:lnTo>
                  <a:pt x="41275" y="1306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7" name="object 77"/>
          <p:cNvSpPr txBox="1"/>
          <p:nvPr/>
        </p:nvSpPr>
        <p:spPr>
          <a:xfrm>
            <a:off x="6388243" y="1442909"/>
            <a:ext cx="241637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72937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6042307" y="1119369"/>
            <a:ext cx="1075634" cy="422388"/>
          </a:xfrm>
          <a:custGeom>
            <a:avLst/>
            <a:gdLst/>
            <a:ahLst/>
            <a:cxnLst/>
            <a:rect l="l" t="t" r="r" b="b"/>
            <a:pathLst>
              <a:path w="1076959" h="422909">
                <a:moveTo>
                  <a:pt x="468655" y="321818"/>
                </a:moveTo>
                <a:lnTo>
                  <a:pt x="35382" y="21399"/>
                </a:lnTo>
                <a:lnTo>
                  <a:pt x="38112" y="17475"/>
                </a:lnTo>
                <a:lnTo>
                  <a:pt x="45669" y="6565"/>
                </a:lnTo>
                <a:lnTo>
                  <a:pt x="0" y="0"/>
                </a:lnTo>
                <a:lnTo>
                  <a:pt x="22161" y="40474"/>
                </a:lnTo>
                <a:lnTo>
                  <a:pt x="32448" y="25641"/>
                </a:lnTo>
                <a:lnTo>
                  <a:pt x="465709" y="326059"/>
                </a:lnTo>
                <a:lnTo>
                  <a:pt x="468655" y="321818"/>
                </a:lnTo>
                <a:close/>
              </a:path>
              <a:path w="1076959" h="422909">
                <a:moveTo>
                  <a:pt x="750544" y="399135"/>
                </a:moveTo>
                <a:lnTo>
                  <a:pt x="639495" y="399135"/>
                </a:lnTo>
                <a:lnTo>
                  <a:pt x="639495" y="381076"/>
                </a:lnTo>
                <a:lnTo>
                  <a:pt x="598220" y="401713"/>
                </a:lnTo>
                <a:lnTo>
                  <a:pt x="639495" y="422351"/>
                </a:lnTo>
                <a:lnTo>
                  <a:pt x="639495" y="404291"/>
                </a:lnTo>
                <a:lnTo>
                  <a:pt x="750544" y="404291"/>
                </a:lnTo>
                <a:lnTo>
                  <a:pt x="750544" y="399135"/>
                </a:lnTo>
                <a:close/>
              </a:path>
              <a:path w="1076959" h="422909">
                <a:moveTo>
                  <a:pt x="1076642" y="281241"/>
                </a:moveTo>
                <a:lnTo>
                  <a:pt x="1059662" y="289280"/>
                </a:lnTo>
                <a:lnTo>
                  <a:pt x="1059345" y="288747"/>
                </a:lnTo>
                <a:lnTo>
                  <a:pt x="1057579" y="285851"/>
                </a:lnTo>
                <a:lnTo>
                  <a:pt x="1021181" y="258826"/>
                </a:lnTo>
                <a:lnTo>
                  <a:pt x="982154" y="239903"/>
                </a:lnTo>
                <a:lnTo>
                  <a:pt x="936091" y="223964"/>
                </a:lnTo>
                <a:lnTo>
                  <a:pt x="884745" y="211683"/>
                </a:lnTo>
                <a:lnTo>
                  <a:pt x="849414" y="206146"/>
                </a:lnTo>
                <a:lnTo>
                  <a:pt x="829856" y="203784"/>
                </a:lnTo>
                <a:lnTo>
                  <a:pt x="801636" y="201701"/>
                </a:lnTo>
                <a:lnTo>
                  <a:pt x="773188" y="200990"/>
                </a:lnTo>
                <a:lnTo>
                  <a:pt x="744740" y="201663"/>
                </a:lnTo>
                <a:lnTo>
                  <a:pt x="688759" y="206781"/>
                </a:lnTo>
                <a:lnTo>
                  <a:pt x="635431" y="216382"/>
                </a:lnTo>
                <a:lnTo>
                  <a:pt x="586536" y="229768"/>
                </a:lnTo>
                <a:lnTo>
                  <a:pt x="543814" y="246278"/>
                </a:lnTo>
                <a:lnTo>
                  <a:pt x="508990" y="265264"/>
                </a:lnTo>
                <a:lnTo>
                  <a:pt x="479145" y="291655"/>
                </a:lnTo>
                <a:lnTo>
                  <a:pt x="468058" y="320294"/>
                </a:lnTo>
                <a:lnTo>
                  <a:pt x="473202" y="320700"/>
                </a:lnTo>
                <a:lnTo>
                  <a:pt x="473595" y="315620"/>
                </a:lnTo>
                <a:lnTo>
                  <a:pt x="473595" y="315480"/>
                </a:lnTo>
                <a:lnTo>
                  <a:pt x="473659" y="315226"/>
                </a:lnTo>
                <a:lnTo>
                  <a:pt x="474764" y="310489"/>
                </a:lnTo>
                <a:lnTo>
                  <a:pt x="476758" y="305333"/>
                </a:lnTo>
                <a:lnTo>
                  <a:pt x="504685" y="274535"/>
                </a:lnTo>
                <a:lnTo>
                  <a:pt x="545807" y="251040"/>
                </a:lnTo>
                <a:lnTo>
                  <a:pt x="588022" y="234708"/>
                </a:lnTo>
                <a:lnTo>
                  <a:pt x="636460" y="221437"/>
                </a:lnTo>
                <a:lnTo>
                  <a:pt x="689343" y="211912"/>
                </a:lnTo>
                <a:lnTo>
                  <a:pt x="744867" y="206819"/>
                </a:lnTo>
                <a:lnTo>
                  <a:pt x="773061" y="206146"/>
                </a:lnTo>
                <a:lnTo>
                  <a:pt x="801255" y="206844"/>
                </a:lnTo>
                <a:lnTo>
                  <a:pt x="856780" y="212229"/>
                </a:lnTo>
                <a:lnTo>
                  <a:pt x="909650" y="222313"/>
                </a:lnTo>
                <a:lnTo>
                  <a:pt x="958075" y="236347"/>
                </a:lnTo>
                <a:lnTo>
                  <a:pt x="1000239" y="253593"/>
                </a:lnTo>
                <a:lnTo>
                  <a:pt x="1034402" y="273304"/>
                </a:lnTo>
                <a:lnTo>
                  <a:pt x="1053617" y="289280"/>
                </a:lnTo>
                <a:lnTo>
                  <a:pt x="1054963" y="291503"/>
                </a:lnTo>
                <a:lnTo>
                  <a:pt x="1039329" y="298894"/>
                </a:lnTo>
                <a:lnTo>
                  <a:pt x="1075626" y="327380"/>
                </a:lnTo>
                <a:lnTo>
                  <a:pt x="1076274" y="297637"/>
                </a:lnTo>
                <a:lnTo>
                  <a:pt x="1076642" y="281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9" name="object 79"/>
          <p:cNvSpPr txBox="1"/>
          <p:nvPr/>
        </p:nvSpPr>
        <p:spPr>
          <a:xfrm>
            <a:off x="7187361" y="1083698"/>
            <a:ext cx="643096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endParaRPr sz="549" dirty="0">
              <a:latin typeface="ArialNarrow-BoldItalic"/>
              <a:cs typeface="ArialNarrow-BoldItalic"/>
            </a:endParaRPr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35705" y="746125"/>
            <a:ext cx="1472590" cy="36950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</a:rPr>
              <a:t>LA</a:t>
            </a:r>
            <a:r>
              <a:rPr sz="2297" b="1" dirty="0">
                <a:solidFill>
                  <a:schemeClr val="tx1"/>
                </a:solidFill>
              </a:rPr>
              <a:t>-MI</a:t>
            </a:r>
            <a:r>
              <a:rPr sz="2297" b="1" spc="15" dirty="0">
                <a:solidFill>
                  <a:schemeClr val="tx1"/>
                </a:solidFill>
              </a:rPr>
              <a:t>X</a:t>
            </a:r>
            <a:endParaRPr sz="2297" b="1" dirty="0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38</a:t>
            </a:r>
            <a:endParaRPr sz="8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05124" y="1392992"/>
            <a:ext cx="2674673" cy="2771933"/>
          </a:xfrm>
          <a:prstGeom prst="rect">
            <a:avLst/>
          </a:prstGeom>
        </p:spPr>
      </p:pic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55143" y="850080"/>
            <a:ext cx="4471014" cy="3227844"/>
          </a:xfrm>
          <a:prstGeom prst="rect">
            <a:avLst/>
          </a:prstGeom>
        </p:spPr>
      </p:pic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44929" y="848926"/>
            <a:ext cx="1454262" cy="30714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algn="ctr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LA-MIX</a:t>
            </a:r>
            <a:endParaRPr sz="699">
              <a:latin typeface="Arial Narrow"/>
              <a:cs typeface="Arial Narrow"/>
            </a:endParaRPr>
          </a:p>
          <a:p>
            <a:pPr algn="ctr">
              <a:spcBef>
                <a:spcPts val="458"/>
              </a:spcBef>
            </a:pPr>
            <a:r>
              <a:rPr sz="699" b="1" spc="5" dirty="0">
                <a:latin typeface="Arial Narrow"/>
                <a:cs typeface="Arial Narrow"/>
              </a:rPr>
              <a:t>NPM1/CBF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negativo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16280" y="1621799"/>
            <a:ext cx="312035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01478">
              <a:spcBef>
                <a:spcPts val="220"/>
              </a:spcBef>
            </a:pPr>
            <a:r>
              <a:rPr sz="699" b="1" spc="10" dirty="0">
                <a:latin typeface="Arial Narrow"/>
                <a:cs typeface="Arial Narrow"/>
              </a:rPr>
              <a:t>RC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551388" y="1181801"/>
            <a:ext cx="41224" cy="440147"/>
          </a:xfrm>
          <a:custGeom>
            <a:avLst/>
            <a:gdLst/>
            <a:ahLst/>
            <a:cxnLst/>
            <a:rect l="l" t="t" r="r" b="b"/>
            <a:pathLst>
              <a:path w="41275" h="440690">
                <a:moveTo>
                  <a:pt x="18059" y="399275"/>
                </a:moveTo>
                <a:lnTo>
                  <a:pt x="0" y="399275"/>
                </a:lnTo>
                <a:lnTo>
                  <a:pt x="20637" y="440537"/>
                </a:lnTo>
                <a:lnTo>
                  <a:pt x="37838" y="406146"/>
                </a:lnTo>
                <a:lnTo>
                  <a:pt x="18059" y="406146"/>
                </a:lnTo>
                <a:lnTo>
                  <a:pt x="18059" y="399275"/>
                </a:lnTo>
                <a:close/>
              </a:path>
              <a:path w="41275" h="440690">
                <a:moveTo>
                  <a:pt x="23215" y="0"/>
                </a:moveTo>
                <a:lnTo>
                  <a:pt x="18059" y="0"/>
                </a:lnTo>
                <a:lnTo>
                  <a:pt x="18059" y="406146"/>
                </a:lnTo>
                <a:lnTo>
                  <a:pt x="23215" y="406146"/>
                </a:lnTo>
                <a:lnTo>
                  <a:pt x="23215" y="0"/>
                </a:lnTo>
                <a:close/>
              </a:path>
              <a:path w="41275" h="440690">
                <a:moveTo>
                  <a:pt x="41275" y="399275"/>
                </a:moveTo>
                <a:lnTo>
                  <a:pt x="23215" y="399275"/>
                </a:lnTo>
                <a:lnTo>
                  <a:pt x="23215" y="406146"/>
                </a:lnTo>
                <a:lnTo>
                  <a:pt x="37838" y="406146"/>
                </a:lnTo>
                <a:lnTo>
                  <a:pt x="41275" y="39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757599" y="3570582"/>
            <a:ext cx="934837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81602">
              <a:spcBef>
                <a:spcPts val="220"/>
              </a:spcBef>
            </a:pPr>
            <a:r>
              <a:rPr sz="699" b="1" spc="-5" dirty="0">
                <a:latin typeface="Arial Narrow"/>
                <a:cs typeface="Arial Narrow"/>
              </a:rPr>
              <a:t>ATSP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BEA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04841" y="1959572"/>
            <a:ext cx="935472" cy="136280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40167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Imatinib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238807" y="2992360"/>
            <a:ext cx="676076" cy="2430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algn="ctr">
              <a:spcBef>
                <a:spcPts val="219"/>
              </a:spcBef>
            </a:pPr>
            <a:r>
              <a:rPr sz="699" b="1" dirty="0">
                <a:latin typeface="Arial Narrow"/>
                <a:cs typeface="Arial Narrow"/>
              </a:rPr>
              <a:t>FAMILIAR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HLA-</a:t>
            </a:r>
            <a:endParaRPr sz="699">
              <a:latin typeface="Arial Narrow"/>
              <a:cs typeface="Arial Narrow"/>
            </a:endParaRPr>
          </a:p>
          <a:p>
            <a:pPr algn="ctr">
              <a:spcBef>
                <a:spcPts val="30"/>
              </a:spcBef>
            </a:pPr>
            <a:r>
              <a:rPr sz="699" b="1" dirty="0">
                <a:latin typeface="Arial Narrow"/>
                <a:cs typeface="Arial Narrow"/>
              </a:rPr>
              <a:t>id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744168" y="3444633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98941">
              <a:spcBef>
                <a:spcPts val="215"/>
              </a:spcBef>
            </a:pPr>
            <a:r>
              <a:rPr sz="699" b="1" spc="10" dirty="0">
                <a:latin typeface="Arial Narrow"/>
                <a:cs typeface="Arial Narrow"/>
              </a:rPr>
              <a:t>NO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87249" y="3444633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634" algn="ctr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SÍ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395979" y="2999229"/>
            <a:ext cx="935472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03166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ALO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TPH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551821" y="1788219"/>
            <a:ext cx="41224" cy="171873"/>
          </a:xfrm>
          <a:custGeom>
            <a:avLst/>
            <a:gdLst/>
            <a:ahLst/>
            <a:cxnLst/>
            <a:rect l="l" t="t" r="r" b="b"/>
            <a:pathLst>
              <a:path w="41275" h="172085">
                <a:moveTo>
                  <a:pt x="18061" y="130304"/>
                </a:moveTo>
                <a:lnTo>
                  <a:pt x="0" y="130365"/>
                </a:lnTo>
                <a:lnTo>
                  <a:pt x="20777" y="171564"/>
                </a:lnTo>
                <a:lnTo>
                  <a:pt x="37824" y="137185"/>
                </a:lnTo>
                <a:lnTo>
                  <a:pt x="18084" y="137185"/>
                </a:lnTo>
                <a:lnTo>
                  <a:pt x="18061" y="130304"/>
                </a:lnTo>
                <a:close/>
              </a:path>
              <a:path w="41275" h="172085">
                <a:moveTo>
                  <a:pt x="23218" y="130286"/>
                </a:moveTo>
                <a:lnTo>
                  <a:pt x="18061" y="130304"/>
                </a:lnTo>
                <a:lnTo>
                  <a:pt x="18084" y="137185"/>
                </a:lnTo>
                <a:lnTo>
                  <a:pt x="23240" y="137160"/>
                </a:lnTo>
                <a:lnTo>
                  <a:pt x="23218" y="130286"/>
                </a:lnTo>
                <a:close/>
              </a:path>
              <a:path w="41275" h="172085">
                <a:moveTo>
                  <a:pt x="41274" y="130225"/>
                </a:moveTo>
                <a:lnTo>
                  <a:pt x="23218" y="130286"/>
                </a:lnTo>
                <a:lnTo>
                  <a:pt x="23240" y="137160"/>
                </a:lnTo>
                <a:lnTo>
                  <a:pt x="18084" y="137185"/>
                </a:lnTo>
                <a:lnTo>
                  <a:pt x="37824" y="137185"/>
                </a:lnTo>
                <a:lnTo>
                  <a:pt x="41274" y="130225"/>
                </a:lnTo>
                <a:close/>
              </a:path>
              <a:path w="41275" h="172085">
                <a:moveTo>
                  <a:pt x="22783" y="0"/>
                </a:moveTo>
                <a:lnTo>
                  <a:pt x="17627" y="12"/>
                </a:lnTo>
                <a:lnTo>
                  <a:pt x="18061" y="130304"/>
                </a:lnTo>
                <a:lnTo>
                  <a:pt x="23218" y="130286"/>
                </a:lnTo>
                <a:lnTo>
                  <a:pt x="227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4548890" y="2125942"/>
            <a:ext cx="41224" cy="177581"/>
          </a:xfrm>
          <a:custGeom>
            <a:avLst/>
            <a:gdLst/>
            <a:ahLst/>
            <a:cxnLst/>
            <a:rect l="l" t="t" r="r" b="b"/>
            <a:pathLst>
              <a:path w="41275" h="177800">
                <a:moveTo>
                  <a:pt x="0" y="135623"/>
                </a:moveTo>
                <a:lnTo>
                  <a:pt x="19697" y="177342"/>
                </a:lnTo>
                <a:lnTo>
                  <a:pt x="37838" y="143027"/>
                </a:lnTo>
                <a:lnTo>
                  <a:pt x="23050" y="143027"/>
                </a:lnTo>
                <a:lnTo>
                  <a:pt x="17894" y="142900"/>
                </a:lnTo>
                <a:lnTo>
                  <a:pt x="18050" y="136028"/>
                </a:lnTo>
                <a:lnTo>
                  <a:pt x="0" y="135623"/>
                </a:lnTo>
                <a:close/>
              </a:path>
              <a:path w="41275" h="177800">
                <a:moveTo>
                  <a:pt x="18050" y="136028"/>
                </a:moveTo>
                <a:lnTo>
                  <a:pt x="17894" y="142900"/>
                </a:lnTo>
                <a:lnTo>
                  <a:pt x="23050" y="143027"/>
                </a:lnTo>
                <a:lnTo>
                  <a:pt x="23206" y="136144"/>
                </a:lnTo>
                <a:lnTo>
                  <a:pt x="18050" y="136028"/>
                </a:lnTo>
                <a:close/>
              </a:path>
              <a:path w="41275" h="177800">
                <a:moveTo>
                  <a:pt x="23206" y="136144"/>
                </a:moveTo>
                <a:lnTo>
                  <a:pt x="23050" y="143027"/>
                </a:lnTo>
                <a:lnTo>
                  <a:pt x="37838" y="143027"/>
                </a:lnTo>
                <a:lnTo>
                  <a:pt x="41262" y="136550"/>
                </a:lnTo>
                <a:lnTo>
                  <a:pt x="23206" y="136144"/>
                </a:lnTo>
                <a:close/>
              </a:path>
              <a:path w="41275" h="177800">
                <a:moveTo>
                  <a:pt x="21132" y="0"/>
                </a:moveTo>
                <a:lnTo>
                  <a:pt x="18050" y="136028"/>
                </a:lnTo>
                <a:lnTo>
                  <a:pt x="23206" y="136144"/>
                </a:lnTo>
                <a:lnTo>
                  <a:pt x="26288" y="114"/>
                </a:lnTo>
                <a:lnTo>
                  <a:pt x="211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3879270" y="3269748"/>
            <a:ext cx="1384498" cy="175044"/>
          </a:xfrm>
          <a:custGeom>
            <a:avLst/>
            <a:gdLst/>
            <a:ahLst/>
            <a:cxnLst/>
            <a:rect l="l" t="t" r="r" b="b"/>
            <a:pathLst>
              <a:path w="1386204" h="175260">
                <a:moveTo>
                  <a:pt x="1386014" y="133832"/>
                </a:moveTo>
                <a:lnTo>
                  <a:pt x="1367955" y="133832"/>
                </a:lnTo>
                <a:lnTo>
                  <a:pt x="1367955" y="90131"/>
                </a:lnTo>
                <a:lnTo>
                  <a:pt x="1367955" y="84975"/>
                </a:lnTo>
                <a:lnTo>
                  <a:pt x="700747" y="84975"/>
                </a:lnTo>
                <a:lnTo>
                  <a:pt x="700747" y="0"/>
                </a:lnTo>
                <a:lnTo>
                  <a:pt x="695591" y="0"/>
                </a:lnTo>
                <a:lnTo>
                  <a:pt x="695591" y="84975"/>
                </a:lnTo>
                <a:lnTo>
                  <a:pt x="18059" y="84975"/>
                </a:lnTo>
                <a:lnTo>
                  <a:pt x="18059" y="133832"/>
                </a:lnTo>
                <a:lnTo>
                  <a:pt x="0" y="133832"/>
                </a:lnTo>
                <a:lnTo>
                  <a:pt x="20637" y="175107"/>
                </a:lnTo>
                <a:lnTo>
                  <a:pt x="37833" y="140716"/>
                </a:lnTo>
                <a:lnTo>
                  <a:pt x="41275" y="133832"/>
                </a:lnTo>
                <a:lnTo>
                  <a:pt x="23215" y="133832"/>
                </a:lnTo>
                <a:lnTo>
                  <a:pt x="23215" y="90131"/>
                </a:lnTo>
                <a:lnTo>
                  <a:pt x="695591" y="90131"/>
                </a:lnTo>
                <a:lnTo>
                  <a:pt x="700747" y="90131"/>
                </a:lnTo>
                <a:lnTo>
                  <a:pt x="1362798" y="90131"/>
                </a:lnTo>
                <a:lnTo>
                  <a:pt x="1362798" y="133832"/>
                </a:lnTo>
                <a:lnTo>
                  <a:pt x="1344739" y="133832"/>
                </a:lnTo>
                <a:lnTo>
                  <a:pt x="1365377" y="175107"/>
                </a:lnTo>
                <a:lnTo>
                  <a:pt x="1382572" y="140716"/>
                </a:lnTo>
                <a:lnTo>
                  <a:pt x="1386014" y="1338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6270030" y="3525928"/>
            <a:ext cx="1276681" cy="42382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07820" marR="100844" algn="ctr">
              <a:lnSpc>
                <a:spcPct val="99400"/>
              </a:lnSpc>
              <a:spcBef>
                <a:spcPts val="225"/>
              </a:spcBef>
            </a:pPr>
            <a:r>
              <a:rPr sz="649" b="1" dirty="0">
                <a:latin typeface="Arial Narrow"/>
                <a:cs typeface="Arial Narrow"/>
              </a:rPr>
              <a:t>Si </a:t>
            </a:r>
            <a:r>
              <a:rPr sz="649" b="1" spc="-5" dirty="0">
                <a:latin typeface="Arial Narrow"/>
                <a:cs typeface="Arial Narrow"/>
              </a:rPr>
              <a:t>no donante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no indicación de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alo-TPH seguir con segunda </a:t>
            </a:r>
            <a:r>
              <a:rPr sz="649" b="1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consolidación </a:t>
            </a:r>
            <a:r>
              <a:rPr sz="649" b="1" dirty="0">
                <a:latin typeface="Arial Narrow"/>
                <a:cs typeface="Arial Narrow"/>
              </a:rPr>
              <a:t>HiDAC, PHSP y </a:t>
            </a:r>
            <a:r>
              <a:rPr sz="649" b="1" spc="5" dirty="0">
                <a:latin typeface="Arial Narrow"/>
                <a:cs typeface="Arial Narrow"/>
              </a:rPr>
              <a:t> </a:t>
            </a:r>
            <a:r>
              <a:rPr sz="649" b="1" spc="-10" dirty="0">
                <a:latin typeface="Arial Narrow"/>
                <a:cs typeface="Arial Narrow"/>
              </a:rPr>
              <a:t>ATSP-BEA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40347" y="1306924"/>
            <a:ext cx="1453628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339952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FLAG-IDA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Imatinib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57599" y="2884729"/>
            <a:ext cx="934837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39532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HiDAC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+/-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Imatinib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204147" y="3051156"/>
            <a:ext cx="41224" cy="519425"/>
          </a:xfrm>
          <a:custGeom>
            <a:avLst/>
            <a:gdLst/>
            <a:ahLst/>
            <a:cxnLst/>
            <a:rect l="l" t="t" r="r" b="b"/>
            <a:pathLst>
              <a:path w="41275" h="520064">
                <a:moveTo>
                  <a:pt x="18059" y="478790"/>
                </a:moveTo>
                <a:lnTo>
                  <a:pt x="0" y="478790"/>
                </a:lnTo>
                <a:lnTo>
                  <a:pt x="20637" y="520065"/>
                </a:lnTo>
                <a:lnTo>
                  <a:pt x="37833" y="485673"/>
                </a:lnTo>
                <a:lnTo>
                  <a:pt x="18059" y="485673"/>
                </a:lnTo>
                <a:lnTo>
                  <a:pt x="18059" y="478790"/>
                </a:lnTo>
                <a:close/>
              </a:path>
              <a:path w="41275" h="520064">
                <a:moveTo>
                  <a:pt x="23215" y="0"/>
                </a:moveTo>
                <a:lnTo>
                  <a:pt x="18059" y="0"/>
                </a:lnTo>
                <a:lnTo>
                  <a:pt x="18059" y="485673"/>
                </a:lnTo>
                <a:lnTo>
                  <a:pt x="23215" y="485673"/>
                </a:lnTo>
                <a:lnTo>
                  <a:pt x="23215" y="0"/>
                </a:lnTo>
                <a:close/>
              </a:path>
              <a:path w="41275" h="520064">
                <a:moveTo>
                  <a:pt x="41275" y="478790"/>
                </a:moveTo>
                <a:lnTo>
                  <a:pt x="23215" y="478790"/>
                </a:lnTo>
                <a:lnTo>
                  <a:pt x="23215" y="485673"/>
                </a:lnTo>
                <a:lnTo>
                  <a:pt x="37833" y="485673"/>
                </a:lnTo>
                <a:lnTo>
                  <a:pt x="41275" y="47879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6843085" y="1584310"/>
            <a:ext cx="41224" cy="1414940"/>
          </a:xfrm>
          <a:custGeom>
            <a:avLst/>
            <a:gdLst/>
            <a:ahLst/>
            <a:cxnLst/>
            <a:rect l="l" t="t" r="r" b="b"/>
            <a:pathLst>
              <a:path w="41275" h="1416685">
                <a:moveTo>
                  <a:pt x="18056" y="1375391"/>
                </a:moveTo>
                <a:lnTo>
                  <a:pt x="0" y="1375397"/>
                </a:lnTo>
                <a:lnTo>
                  <a:pt x="20650" y="1416659"/>
                </a:lnTo>
                <a:lnTo>
                  <a:pt x="37835" y="1382268"/>
                </a:lnTo>
                <a:lnTo>
                  <a:pt x="18059" y="1382268"/>
                </a:lnTo>
                <a:lnTo>
                  <a:pt x="18056" y="1375391"/>
                </a:lnTo>
                <a:close/>
              </a:path>
              <a:path w="41275" h="1416685">
                <a:moveTo>
                  <a:pt x="23212" y="1375390"/>
                </a:moveTo>
                <a:lnTo>
                  <a:pt x="18056" y="1375391"/>
                </a:lnTo>
                <a:lnTo>
                  <a:pt x="18059" y="1382268"/>
                </a:lnTo>
                <a:lnTo>
                  <a:pt x="23215" y="1382268"/>
                </a:lnTo>
                <a:lnTo>
                  <a:pt x="23212" y="1375390"/>
                </a:lnTo>
                <a:close/>
              </a:path>
              <a:path w="41275" h="1416685">
                <a:moveTo>
                  <a:pt x="41274" y="1375384"/>
                </a:moveTo>
                <a:lnTo>
                  <a:pt x="23212" y="1375390"/>
                </a:lnTo>
                <a:lnTo>
                  <a:pt x="23215" y="1382268"/>
                </a:lnTo>
                <a:lnTo>
                  <a:pt x="37835" y="1382268"/>
                </a:lnTo>
                <a:lnTo>
                  <a:pt x="41274" y="1375384"/>
                </a:lnTo>
                <a:close/>
              </a:path>
              <a:path w="41275" h="1416685">
                <a:moveTo>
                  <a:pt x="22656" y="0"/>
                </a:moveTo>
                <a:lnTo>
                  <a:pt x="17500" y="0"/>
                </a:lnTo>
                <a:lnTo>
                  <a:pt x="18056" y="1375391"/>
                </a:lnTo>
                <a:lnTo>
                  <a:pt x="23212" y="1375384"/>
                </a:lnTo>
                <a:lnTo>
                  <a:pt x="226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2856795" y="3770956"/>
            <a:ext cx="1291902" cy="32199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10992" marR="104014" algn="ctr">
              <a:lnSpc>
                <a:spcPct val="100800"/>
              </a:lnSpc>
              <a:spcBef>
                <a:spcPts val="204"/>
              </a:spcBef>
            </a:pPr>
            <a:r>
              <a:rPr sz="649" b="1" dirty="0">
                <a:latin typeface="Arial Narrow"/>
                <a:cs typeface="Arial Narrow"/>
              </a:rPr>
              <a:t>Si </a:t>
            </a:r>
            <a:r>
              <a:rPr sz="649" b="1" spc="-5" dirty="0">
                <a:latin typeface="Arial Narrow"/>
                <a:cs typeface="Arial Narrow"/>
              </a:rPr>
              <a:t>no </a:t>
            </a:r>
            <a:r>
              <a:rPr sz="649" b="1" dirty="0">
                <a:latin typeface="Arial Narrow"/>
                <a:cs typeface="Arial Narrow"/>
              </a:rPr>
              <a:t>PHSP </a:t>
            </a:r>
            <a:r>
              <a:rPr sz="649" b="1" spc="-5" dirty="0">
                <a:latin typeface="Arial Narrow"/>
                <a:cs typeface="Arial Narrow"/>
              </a:rPr>
              <a:t>tras segunda </a:t>
            </a:r>
            <a:r>
              <a:rPr sz="649" b="1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consolidación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no indicación de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25" dirty="0">
                <a:latin typeface="Arial Narrow"/>
                <a:cs typeface="Arial Narrow"/>
              </a:rPr>
              <a:t>ATSP,</a:t>
            </a:r>
            <a:r>
              <a:rPr sz="649" b="1" spc="-5" dirty="0">
                <a:latin typeface="Arial Narrow"/>
                <a:cs typeface="Arial Narrow"/>
              </a:rPr>
              <a:t> dar 1-2 </a:t>
            </a: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más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726739" y="1304071"/>
            <a:ext cx="442050" cy="172507"/>
            <a:chOff x="5728162" y="1305679"/>
            <a:chExt cx="442595" cy="172720"/>
          </a:xfrm>
        </p:grpSpPr>
        <p:sp>
          <p:nvSpPr>
            <p:cNvPr id="22" name="object 22"/>
            <p:cNvSpPr/>
            <p:nvPr/>
          </p:nvSpPr>
          <p:spPr>
            <a:xfrm>
              <a:off x="5731014" y="1308531"/>
              <a:ext cx="436880" cy="167005"/>
            </a:xfrm>
            <a:custGeom>
              <a:avLst/>
              <a:gdLst/>
              <a:ahLst/>
              <a:cxnLst/>
              <a:rect l="l" t="t" r="r" b="b"/>
              <a:pathLst>
                <a:path w="436879" h="167005">
                  <a:moveTo>
                    <a:pt x="436778" y="0"/>
                  </a:moveTo>
                  <a:lnTo>
                    <a:pt x="0" y="0"/>
                  </a:lnTo>
                  <a:lnTo>
                    <a:pt x="0" y="166636"/>
                  </a:lnTo>
                  <a:lnTo>
                    <a:pt x="436778" y="166636"/>
                  </a:lnTo>
                  <a:lnTo>
                    <a:pt x="436778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5731019" y="1308536"/>
              <a:ext cx="436880" cy="167005"/>
            </a:xfrm>
            <a:custGeom>
              <a:avLst/>
              <a:gdLst/>
              <a:ahLst/>
              <a:cxnLst/>
              <a:rect l="l" t="t" r="r" b="b"/>
              <a:pathLst>
                <a:path w="436879" h="167005">
                  <a:moveTo>
                    <a:pt x="0" y="0"/>
                  </a:moveTo>
                  <a:lnTo>
                    <a:pt x="436778" y="0"/>
                  </a:lnTo>
                  <a:lnTo>
                    <a:pt x="436778" y="166636"/>
                  </a:lnTo>
                  <a:lnTo>
                    <a:pt x="0" y="16663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5732167" y="1321949"/>
            <a:ext cx="431268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699" b="1" spc="10" dirty="0">
                <a:latin typeface="Arial Narrow"/>
                <a:cs typeface="Arial Narrow"/>
              </a:rPr>
              <a:t>RP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5293347" y="1369898"/>
            <a:ext cx="436342" cy="41224"/>
          </a:xfrm>
          <a:custGeom>
            <a:avLst/>
            <a:gdLst/>
            <a:ahLst/>
            <a:cxnLst/>
            <a:rect l="l" t="t" r="r" b="b"/>
            <a:pathLst>
              <a:path w="436879" h="41275">
                <a:moveTo>
                  <a:pt x="395516" y="0"/>
                </a:moveTo>
                <a:lnTo>
                  <a:pt x="395516" y="41274"/>
                </a:lnTo>
                <a:lnTo>
                  <a:pt x="431623" y="23215"/>
                </a:lnTo>
                <a:lnTo>
                  <a:pt x="402386" y="23215"/>
                </a:lnTo>
                <a:lnTo>
                  <a:pt x="402386" y="18059"/>
                </a:lnTo>
                <a:lnTo>
                  <a:pt x="431623" y="18059"/>
                </a:lnTo>
                <a:lnTo>
                  <a:pt x="395516" y="0"/>
                </a:lnTo>
                <a:close/>
              </a:path>
              <a:path w="436879" h="41275">
                <a:moveTo>
                  <a:pt x="395516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395516" y="23215"/>
                </a:lnTo>
                <a:lnTo>
                  <a:pt x="395516" y="18059"/>
                </a:lnTo>
                <a:close/>
              </a:path>
              <a:path w="436879" h="41275">
                <a:moveTo>
                  <a:pt x="431623" y="18059"/>
                </a:moveTo>
                <a:lnTo>
                  <a:pt x="402386" y="18059"/>
                </a:lnTo>
                <a:lnTo>
                  <a:pt x="402386" y="23215"/>
                </a:lnTo>
                <a:lnTo>
                  <a:pt x="431623" y="23215"/>
                </a:lnTo>
                <a:lnTo>
                  <a:pt x="436778" y="20637"/>
                </a:lnTo>
                <a:lnTo>
                  <a:pt x="431623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6500174" y="1306924"/>
            <a:ext cx="726180" cy="243100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FLA</a:t>
            </a:r>
            <a:r>
              <a:rPr sz="699" b="1" spc="10" dirty="0">
                <a:latin typeface="Arial Narrow"/>
                <a:cs typeface="Arial Narrow"/>
              </a:rPr>
              <a:t>G</a:t>
            </a:r>
            <a:r>
              <a:rPr sz="699" b="1" dirty="0">
                <a:latin typeface="Arial Narrow"/>
                <a:cs typeface="Arial Narrow"/>
              </a:rPr>
              <a:t>-I</a:t>
            </a:r>
            <a:r>
              <a:rPr sz="699" b="1" spc="5" dirty="0">
                <a:latin typeface="Arial Narrow"/>
                <a:cs typeface="Arial Narrow"/>
              </a:rPr>
              <a:t>D</a:t>
            </a:r>
            <a:r>
              <a:rPr sz="699" b="1" dirty="0">
                <a:latin typeface="Arial Narrow"/>
                <a:cs typeface="Arial Narrow"/>
              </a:rPr>
              <a:t>A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+</a:t>
            </a:r>
            <a:r>
              <a:rPr sz="699" b="1" dirty="0">
                <a:latin typeface="Arial Narrow"/>
                <a:cs typeface="Arial Narrow"/>
              </a:rPr>
              <a:t>/-</a:t>
            </a:r>
            <a:endParaRPr sz="699">
              <a:latin typeface="Arial Narrow"/>
              <a:cs typeface="Arial Narrow"/>
            </a:endParaRPr>
          </a:p>
          <a:p>
            <a:pPr algn="ctr">
              <a:spcBef>
                <a:spcPts val="30"/>
              </a:spcBef>
            </a:pPr>
            <a:r>
              <a:rPr sz="699" b="1" dirty="0">
                <a:latin typeface="Arial Narrow"/>
                <a:cs typeface="Arial Narrow"/>
              </a:rPr>
              <a:t>Imatinib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165838" y="1369855"/>
            <a:ext cx="334867" cy="41224"/>
          </a:xfrm>
          <a:custGeom>
            <a:avLst/>
            <a:gdLst/>
            <a:ahLst/>
            <a:cxnLst/>
            <a:rect l="l" t="t" r="r" b="b"/>
            <a:pathLst>
              <a:path w="335279" h="41275">
                <a:moveTo>
                  <a:pt x="293475" y="23208"/>
                </a:moveTo>
                <a:lnTo>
                  <a:pt x="293458" y="41275"/>
                </a:lnTo>
                <a:lnTo>
                  <a:pt x="329655" y="23215"/>
                </a:lnTo>
                <a:lnTo>
                  <a:pt x="293475" y="23208"/>
                </a:lnTo>
                <a:close/>
              </a:path>
              <a:path w="335279" h="41275">
                <a:moveTo>
                  <a:pt x="293480" y="18051"/>
                </a:moveTo>
                <a:lnTo>
                  <a:pt x="293475" y="23208"/>
                </a:lnTo>
                <a:lnTo>
                  <a:pt x="300355" y="23215"/>
                </a:lnTo>
                <a:lnTo>
                  <a:pt x="300355" y="18059"/>
                </a:lnTo>
                <a:lnTo>
                  <a:pt x="293480" y="18051"/>
                </a:lnTo>
                <a:close/>
              </a:path>
              <a:path w="335279" h="41275">
                <a:moveTo>
                  <a:pt x="293497" y="0"/>
                </a:moveTo>
                <a:lnTo>
                  <a:pt x="293480" y="18051"/>
                </a:lnTo>
                <a:lnTo>
                  <a:pt x="300355" y="18059"/>
                </a:lnTo>
                <a:lnTo>
                  <a:pt x="300355" y="23215"/>
                </a:lnTo>
                <a:lnTo>
                  <a:pt x="329670" y="23208"/>
                </a:lnTo>
                <a:lnTo>
                  <a:pt x="334746" y="20675"/>
                </a:lnTo>
                <a:lnTo>
                  <a:pt x="293497" y="0"/>
                </a:lnTo>
                <a:close/>
              </a:path>
              <a:path w="335279" h="41275">
                <a:moveTo>
                  <a:pt x="0" y="17729"/>
                </a:moveTo>
                <a:lnTo>
                  <a:pt x="0" y="22885"/>
                </a:lnTo>
                <a:lnTo>
                  <a:pt x="293475" y="23208"/>
                </a:lnTo>
                <a:lnTo>
                  <a:pt x="293480" y="18051"/>
                </a:lnTo>
                <a:lnTo>
                  <a:pt x="0" y="1772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6700547" y="1961863"/>
            <a:ext cx="312035" cy="135638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01478">
              <a:spcBef>
                <a:spcPts val="219"/>
              </a:spcBef>
            </a:pPr>
            <a:r>
              <a:rPr sz="699" b="1" spc="10" dirty="0">
                <a:latin typeface="Arial Narrow"/>
                <a:cs typeface="Arial Narrow"/>
              </a:rPr>
              <a:t>RC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756455" y="3182429"/>
            <a:ext cx="390678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93233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PHSP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5398687" y="3061837"/>
            <a:ext cx="997625" cy="468687"/>
          </a:xfrm>
          <a:custGeom>
            <a:avLst/>
            <a:gdLst/>
            <a:ahLst/>
            <a:cxnLst/>
            <a:rect l="l" t="t" r="r" b="b"/>
            <a:pathLst>
              <a:path w="998854" h="469264">
                <a:moveTo>
                  <a:pt x="496684" y="464007"/>
                </a:moveTo>
                <a:lnTo>
                  <a:pt x="0" y="464007"/>
                </a:lnTo>
                <a:lnTo>
                  <a:pt x="0" y="469163"/>
                </a:lnTo>
                <a:lnTo>
                  <a:pt x="500684" y="469163"/>
                </a:lnTo>
                <a:lnTo>
                  <a:pt x="501840" y="468007"/>
                </a:lnTo>
                <a:lnTo>
                  <a:pt x="501840" y="466585"/>
                </a:lnTo>
                <a:lnTo>
                  <a:pt x="496684" y="466585"/>
                </a:lnTo>
                <a:lnTo>
                  <a:pt x="496684" y="464007"/>
                </a:lnTo>
                <a:close/>
              </a:path>
              <a:path w="998854" h="469264">
                <a:moveTo>
                  <a:pt x="957249" y="18046"/>
                </a:moveTo>
                <a:lnTo>
                  <a:pt x="497840" y="18046"/>
                </a:lnTo>
                <a:lnTo>
                  <a:pt x="496684" y="19202"/>
                </a:lnTo>
                <a:lnTo>
                  <a:pt x="496684" y="466585"/>
                </a:lnTo>
                <a:lnTo>
                  <a:pt x="499262" y="464007"/>
                </a:lnTo>
                <a:lnTo>
                  <a:pt x="501840" y="464007"/>
                </a:lnTo>
                <a:lnTo>
                  <a:pt x="501840" y="23215"/>
                </a:lnTo>
                <a:lnTo>
                  <a:pt x="499262" y="23215"/>
                </a:lnTo>
                <a:lnTo>
                  <a:pt x="501840" y="20624"/>
                </a:lnTo>
                <a:lnTo>
                  <a:pt x="957249" y="20624"/>
                </a:lnTo>
                <a:lnTo>
                  <a:pt x="957249" y="18046"/>
                </a:lnTo>
                <a:close/>
              </a:path>
              <a:path w="998854" h="469264">
                <a:moveTo>
                  <a:pt x="501840" y="464007"/>
                </a:moveTo>
                <a:lnTo>
                  <a:pt x="499262" y="464007"/>
                </a:lnTo>
                <a:lnTo>
                  <a:pt x="496684" y="466585"/>
                </a:lnTo>
                <a:lnTo>
                  <a:pt x="501840" y="466585"/>
                </a:lnTo>
                <a:lnTo>
                  <a:pt x="501840" y="464007"/>
                </a:lnTo>
                <a:close/>
              </a:path>
              <a:path w="998854" h="469264">
                <a:moveTo>
                  <a:pt x="957249" y="0"/>
                </a:moveTo>
                <a:lnTo>
                  <a:pt x="957249" y="41262"/>
                </a:lnTo>
                <a:lnTo>
                  <a:pt x="993343" y="23215"/>
                </a:lnTo>
                <a:lnTo>
                  <a:pt x="964133" y="23215"/>
                </a:lnTo>
                <a:lnTo>
                  <a:pt x="964133" y="18046"/>
                </a:lnTo>
                <a:lnTo>
                  <a:pt x="993365" y="18046"/>
                </a:lnTo>
                <a:lnTo>
                  <a:pt x="957249" y="0"/>
                </a:lnTo>
                <a:close/>
              </a:path>
              <a:path w="998854" h="469264">
                <a:moveTo>
                  <a:pt x="501840" y="20624"/>
                </a:moveTo>
                <a:lnTo>
                  <a:pt x="499262" y="23215"/>
                </a:lnTo>
                <a:lnTo>
                  <a:pt x="501840" y="23215"/>
                </a:lnTo>
                <a:lnTo>
                  <a:pt x="501840" y="20624"/>
                </a:lnTo>
                <a:close/>
              </a:path>
              <a:path w="998854" h="469264">
                <a:moveTo>
                  <a:pt x="957249" y="20624"/>
                </a:moveTo>
                <a:lnTo>
                  <a:pt x="501840" y="20624"/>
                </a:lnTo>
                <a:lnTo>
                  <a:pt x="501840" y="23215"/>
                </a:lnTo>
                <a:lnTo>
                  <a:pt x="957249" y="23215"/>
                </a:lnTo>
                <a:lnTo>
                  <a:pt x="957249" y="20624"/>
                </a:lnTo>
                <a:close/>
              </a:path>
              <a:path w="998854" h="469264">
                <a:moveTo>
                  <a:pt x="993365" y="18046"/>
                </a:moveTo>
                <a:lnTo>
                  <a:pt x="964133" y="18046"/>
                </a:lnTo>
                <a:lnTo>
                  <a:pt x="964133" y="23215"/>
                </a:lnTo>
                <a:lnTo>
                  <a:pt x="993343" y="23215"/>
                </a:lnTo>
                <a:lnTo>
                  <a:pt x="998524" y="20624"/>
                </a:lnTo>
                <a:lnTo>
                  <a:pt x="993365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 txBox="1"/>
          <p:nvPr/>
        </p:nvSpPr>
        <p:spPr>
          <a:xfrm>
            <a:off x="6397124" y="970296"/>
            <a:ext cx="927861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212470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RESISTENCIA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326134" y="658856"/>
            <a:ext cx="1059144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301897">
              <a:spcBef>
                <a:spcPts val="220"/>
              </a:spcBef>
            </a:pPr>
            <a:r>
              <a:rPr sz="699" b="1" spc="10" dirty="0">
                <a:latin typeface="Arial Narrow"/>
                <a:cs typeface="Arial Narrow"/>
              </a:rPr>
              <a:t>O</a:t>
            </a:r>
            <a:r>
              <a:rPr sz="699" b="1" spc="5" dirty="0">
                <a:latin typeface="Arial Narrow"/>
                <a:cs typeface="Arial Narrow"/>
              </a:rPr>
              <a:t>TR</a:t>
            </a:r>
            <a:r>
              <a:rPr sz="699" b="1" dirty="0">
                <a:latin typeface="Arial Narrow"/>
                <a:cs typeface="Arial Narrow"/>
              </a:rPr>
              <a:t>A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L</a:t>
            </a:r>
            <a:r>
              <a:rPr sz="699" b="1" dirty="0">
                <a:latin typeface="Arial Narrow"/>
                <a:cs typeface="Arial Narrow"/>
              </a:rPr>
              <a:t>Í</a:t>
            </a:r>
            <a:r>
              <a:rPr sz="699" b="1" spc="5" dirty="0">
                <a:latin typeface="Arial Narrow"/>
                <a:cs typeface="Arial Narrow"/>
              </a:rPr>
              <a:t>NE</a:t>
            </a:r>
            <a:r>
              <a:rPr sz="699" b="1" dirty="0">
                <a:latin typeface="Arial Narrow"/>
                <a:cs typeface="Arial Narrow"/>
              </a:rPr>
              <a:t>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5292601" y="1045825"/>
            <a:ext cx="1104808" cy="346917"/>
          </a:xfrm>
          <a:custGeom>
            <a:avLst/>
            <a:gdLst/>
            <a:ahLst/>
            <a:cxnLst/>
            <a:rect l="l" t="t" r="r" b="b"/>
            <a:pathLst>
              <a:path w="1106170" h="347344">
                <a:moveTo>
                  <a:pt x="1065654" y="17272"/>
                </a:moveTo>
                <a:lnTo>
                  <a:pt x="0" y="342277"/>
                </a:lnTo>
                <a:lnTo>
                  <a:pt x="1498" y="347205"/>
                </a:lnTo>
                <a:lnTo>
                  <a:pt x="1067157" y="22198"/>
                </a:lnTo>
                <a:lnTo>
                  <a:pt x="1065654" y="17272"/>
                </a:lnTo>
                <a:close/>
              </a:path>
              <a:path w="1106170" h="347344">
                <a:moveTo>
                  <a:pt x="1097909" y="15265"/>
                </a:moveTo>
                <a:lnTo>
                  <a:pt x="1072235" y="15265"/>
                </a:lnTo>
                <a:lnTo>
                  <a:pt x="1073734" y="20193"/>
                </a:lnTo>
                <a:lnTo>
                  <a:pt x="1067157" y="22198"/>
                </a:lnTo>
                <a:lnTo>
                  <a:pt x="1072426" y="39471"/>
                </a:lnTo>
                <a:lnTo>
                  <a:pt x="1097909" y="15265"/>
                </a:lnTo>
                <a:close/>
              </a:path>
              <a:path w="1106170" h="347344">
                <a:moveTo>
                  <a:pt x="1072235" y="15265"/>
                </a:moveTo>
                <a:lnTo>
                  <a:pt x="1065654" y="17272"/>
                </a:lnTo>
                <a:lnTo>
                  <a:pt x="1067157" y="22198"/>
                </a:lnTo>
                <a:lnTo>
                  <a:pt x="1073734" y="20193"/>
                </a:lnTo>
                <a:lnTo>
                  <a:pt x="1072235" y="15265"/>
                </a:lnTo>
                <a:close/>
              </a:path>
              <a:path w="1106170" h="347344">
                <a:moveTo>
                  <a:pt x="1060386" y="0"/>
                </a:moveTo>
                <a:lnTo>
                  <a:pt x="1065654" y="17272"/>
                </a:lnTo>
                <a:lnTo>
                  <a:pt x="1072235" y="15265"/>
                </a:lnTo>
                <a:lnTo>
                  <a:pt x="1097909" y="15265"/>
                </a:lnTo>
                <a:lnTo>
                  <a:pt x="1105877" y="7696"/>
                </a:lnTo>
                <a:lnTo>
                  <a:pt x="10603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4" name="object 34"/>
          <p:cNvSpPr/>
          <p:nvPr/>
        </p:nvSpPr>
        <p:spPr>
          <a:xfrm>
            <a:off x="6840801" y="1136722"/>
            <a:ext cx="41224" cy="170605"/>
          </a:xfrm>
          <a:custGeom>
            <a:avLst/>
            <a:gdLst/>
            <a:ahLst/>
            <a:cxnLst/>
            <a:rect l="l" t="t" r="r" b="b"/>
            <a:pathLst>
              <a:path w="41275" h="170815">
                <a:moveTo>
                  <a:pt x="23206" y="41234"/>
                </a:moveTo>
                <a:lnTo>
                  <a:pt x="18050" y="41302"/>
                </a:lnTo>
                <a:lnTo>
                  <a:pt x="19786" y="170446"/>
                </a:lnTo>
                <a:lnTo>
                  <a:pt x="24942" y="170383"/>
                </a:lnTo>
                <a:lnTo>
                  <a:pt x="23206" y="41234"/>
                </a:lnTo>
                <a:close/>
              </a:path>
              <a:path w="41275" h="170815">
                <a:moveTo>
                  <a:pt x="20065" y="0"/>
                </a:moveTo>
                <a:lnTo>
                  <a:pt x="0" y="41541"/>
                </a:lnTo>
                <a:lnTo>
                  <a:pt x="18050" y="41302"/>
                </a:lnTo>
                <a:lnTo>
                  <a:pt x="17957" y="34429"/>
                </a:lnTo>
                <a:lnTo>
                  <a:pt x="23113" y="34353"/>
                </a:lnTo>
                <a:lnTo>
                  <a:pt x="37828" y="34353"/>
                </a:lnTo>
                <a:lnTo>
                  <a:pt x="20065" y="0"/>
                </a:lnTo>
                <a:close/>
              </a:path>
              <a:path w="41275" h="170815">
                <a:moveTo>
                  <a:pt x="23113" y="34353"/>
                </a:moveTo>
                <a:lnTo>
                  <a:pt x="17957" y="34429"/>
                </a:lnTo>
                <a:lnTo>
                  <a:pt x="18050" y="41302"/>
                </a:lnTo>
                <a:lnTo>
                  <a:pt x="23206" y="41234"/>
                </a:lnTo>
                <a:lnTo>
                  <a:pt x="23113" y="34353"/>
                </a:lnTo>
                <a:close/>
              </a:path>
              <a:path w="41275" h="170815">
                <a:moveTo>
                  <a:pt x="37828" y="34353"/>
                </a:moveTo>
                <a:lnTo>
                  <a:pt x="23113" y="34353"/>
                </a:lnTo>
                <a:lnTo>
                  <a:pt x="23206" y="41234"/>
                </a:lnTo>
                <a:lnTo>
                  <a:pt x="41262" y="40995"/>
                </a:lnTo>
                <a:lnTo>
                  <a:pt x="37828" y="3435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5" name="object 35"/>
          <p:cNvSpPr/>
          <p:nvPr/>
        </p:nvSpPr>
        <p:spPr>
          <a:xfrm>
            <a:off x="6836823" y="807705"/>
            <a:ext cx="41224" cy="162994"/>
          </a:xfrm>
          <a:custGeom>
            <a:avLst/>
            <a:gdLst/>
            <a:ahLst/>
            <a:cxnLst/>
            <a:rect l="l" t="t" r="r" b="b"/>
            <a:pathLst>
              <a:path w="41275" h="163194">
                <a:moveTo>
                  <a:pt x="23206" y="41183"/>
                </a:moveTo>
                <a:lnTo>
                  <a:pt x="18049" y="41328"/>
                </a:lnTo>
                <a:lnTo>
                  <a:pt x="21475" y="162864"/>
                </a:lnTo>
                <a:lnTo>
                  <a:pt x="26631" y="162725"/>
                </a:lnTo>
                <a:lnTo>
                  <a:pt x="23206" y="41183"/>
                </a:lnTo>
                <a:close/>
              </a:path>
              <a:path w="41275" h="163194">
                <a:moveTo>
                  <a:pt x="19469" y="0"/>
                </a:moveTo>
                <a:lnTo>
                  <a:pt x="0" y="41833"/>
                </a:lnTo>
                <a:lnTo>
                  <a:pt x="18049" y="41328"/>
                </a:lnTo>
                <a:lnTo>
                  <a:pt x="17856" y="34455"/>
                </a:lnTo>
                <a:lnTo>
                  <a:pt x="23012" y="34315"/>
                </a:lnTo>
                <a:lnTo>
                  <a:pt x="37853" y="34315"/>
                </a:lnTo>
                <a:lnTo>
                  <a:pt x="19469" y="0"/>
                </a:lnTo>
                <a:close/>
              </a:path>
              <a:path w="41275" h="163194">
                <a:moveTo>
                  <a:pt x="23012" y="34315"/>
                </a:moveTo>
                <a:lnTo>
                  <a:pt x="17856" y="34455"/>
                </a:lnTo>
                <a:lnTo>
                  <a:pt x="18049" y="41328"/>
                </a:lnTo>
                <a:lnTo>
                  <a:pt x="23206" y="41183"/>
                </a:lnTo>
                <a:lnTo>
                  <a:pt x="23012" y="34315"/>
                </a:lnTo>
                <a:close/>
              </a:path>
              <a:path w="41275" h="163194">
                <a:moveTo>
                  <a:pt x="37853" y="34315"/>
                </a:moveTo>
                <a:lnTo>
                  <a:pt x="23012" y="34315"/>
                </a:lnTo>
                <a:lnTo>
                  <a:pt x="23206" y="41183"/>
                </a:lnTo>
                <a:lnTo>
                  <a:pt x="41262" y="40678"/>
                </a:lnTo>
                <a:lnTo>
                  <a:pt x="37853" y="34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3841492" y="2303072"/>
            <a:ext cx="145426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EMR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positiva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740731" y="2778245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98941">
              <a:spcBef>
                <a:spcPts val="215"/>
              </a:spcBef>
            </a:pPr>
            <a:r>
              <a:rPr sz="699" b="1" spc="10" dirty="0">
                <a:latin typeface="Arial Narrow"/>
                <a:cs typeface="Arial Narrow"/>
              </a:rPr>
              <a:t>NO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083814" y="2778245"/>
            <a:ext cx="312035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634" algn="ctr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SÍ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875832" y="2469506"/>
            <a:ext cx="1384498" cy="308864"/>
          </a:xfrm>
          <a:custGeom>
            <a:avLst/>
            <a:gdLst/>
            <a:ahLst/>
            <a:cxnLst/>
            <a:rect l="l" t="t" r="r" b="b"/>
            <a:pathLst>
              <a:path w="1386204" h="309244">
                <a:moveTo>
                  <a:pt x="1386014" y="267855"/>
                </a:moveTo>
                <a:lnTo>
                  <a:pt x="1367955" y="267855"/>
                </a:lnTo>
                <a:lnTo>
                  <a:pt x="1367955" y="157137"/>
                </a:lnTo>
                <a:lnTo>
                  <a:pt x="1367955" y="151980"/>
                </a:lnTo>
                <a:lnTo>
                  <a:pt x="696163" y="151980"/>
                </a:lnTo>
                <a:lnTo>
                  <a:pt x="696163" y="0"/>
                </a:lnTo>
                <a:lnTo>
                  <a:pt x="691007" y="0"/>
                </a:lnTo>
                <a:lnTo>
                  <a:pt x="691007" y="151980"/>
                </a:lnTo>
                <a:lnTo>
                  <a:pt x="18059" y="151980"/>
                </a:lnTo>
                <a:lnTo>
                  <a:pt x="18059" y="267855"/>
                </a:lnTo>
                <a:lnTo>
                  <a:pt x="0" y="267855"/>
                </a:lnTo>
                <a:lnTo>
                  <a:pt x="20637" y="309130"/>
                </a:lnTo>
                <a:lnTo>
                  <a:pt x="37833" y="274739"/>
                </a:lnTo>
                <a:lnTo>
                  <a:pt x="41275" y="267855"/>
                </a:lnTo>
                <a:lnTo>
                  <a:pt x="23215" y="267855"/>
                </a:lnTo>
                <a:lnTo>
                  <a:pt x="23215" y="157137"/>
                </a:lnTo>
                <a:lnTo>
                  <a:pt x="691007" y="157137"/>
                </a:lnTo>
                <a:lnTo>
                  <a:pt x="696163" y="157137"/>
                </a:lnTo>
                <a:lnTo>
                  <a:pt x="1362798" y="157137"/>
                </a:lnTo>
                <a:lnTo>
                  <a:pt x="1362798" y="267855"/>
                </a:lnTo>
                <a:lnTo>
                  <a:pt x="1344752" y="267855"/>
                </a:lnTo>
                <a:lnTo>
                  <a:pt x="1365377" y="309130"/>
                </a:lnTo>
                <a:lnTo>
                  <a:pt x="1382572" y="274739"/>
                </a:lnTo>
                <a:lnTo>
                  <a:pt x="1386014" y="2678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/>
          <p:nvPr/>
        </p:nvSpPr>
        <p:spPr>
          <a:xfrm>
            <a:off x="4052170" y="2858882"/>
            <a:ext cx="545427" cy="133820"/>
          </a:xfrm>
          <a:custGeom>
            <a:avLst/>
            <a:gdLst/>
            <a:ahLst/>
            <a:cxnLst/>
            <a:rect l="l" t="t" r="r" b="b"/>
            <a:pathLst>
              <a:path w="546100" h="133985">
                <a:moveTo>
                  <a:pt x="522478" y="92367"/>
                </a:moveTo>
                <a:lnTo>
                  <a:pt x="504418" y="92367"/>
                </a:lnTo>
                <a:lnTo>
                  <a:pt x="525056" y="133642"/>
                </a:lnTo>
                <a:lnTo>
                  <a:pt x="542251" y="99250"/>
                </a:lnTo>
                <a:lnTo>
                  <a:pt x="522478" y="99250"/>
                </a:lnTo>
                <a:lnTo>
                  <a:pt x="522478" y="92367"/>
                </a:lnTo>
                <a:close/>
              </a:path>
              <a:path w="546100" h="133985">
                <a:moveTo>
                  <a:pt x="522478" y="2578"/>
                </a:moveTo>
                <a:lnTo>
                  <a:pt x="522478" y="99250"/>
                </a:lnTo>
                <a:lnTo>
                  <a:pt x="527634" y="99250"/>
                </a:lnTo>
                <a:lnTo>
                  <a:pt x="527634" y="5156"/>
                </a:lnTo>
                <a:lnTo>
                  <a:pt x="525056" y="5156"/>
                </a:lnTo>
                <a:lnTo>
                  <a:pt x="522478" y="2578"/>
                </a:lnTo>
                <a:close/>
              </a:path>
              <a:path w="546100" h="133985">
                <a:moveTo>
                  <a:pt x="545693" y="92367"/>
                </a:moveTo>
                <a:lnTo>
                  <a:pt x="527634" y="92367"/>
                </a:lnTo>
                <a:lnTo>
                  <a:pt x="527634" y="99250"/>
                </a:lnTo>
                <a:lnTo>
                  <a:pt x="542251" y="99250"/>
                </a:lnTo>
                <a:lnTo>
                  <a:pt x="545693" y="92367"/>
                </a:lnTo>
                <a:close/>
              </a:path>
              <a:path w="546100" h="133985">
                <a:moveTo>
                  <a:pt x="527634" y="0"/>
                </a:moveTo>
                <a:lnTo>
                  <a:pt x="0" y="0"/>
                </a:lnTo>
                <a:lnTo>
                  <a:pt x="0" y="5156"/>
                </a:lnTo>
                <a:lnTo>
                  <a:pt x="522478" y="5156"/>
                </a:lnTo>
                <a:lnTo>
                  <a:pt x="522478" y="2578"/>
                </a:lnTo>
                <a:lnTo>
                  <a:pt x="527634" y="2578"/>
                </a:lnTo>
                <a:lnTo>
                  <a:pt x="527634" y="0"/>
                </a:lnTo>
                <a:close/>
              </a:path>
              <a:path w="546100" h="133985">
                <a:moveTo>
                  <a:pt x="527634" y="2578"/>
                </a:moveTo>
                <a:lnTo>
                  <a:pt x="522478" y="2578"/>
                </a:lnTo>
                <a:lnTo>
                  <a:pt x="525056" y="5156"/>
                </a:lnTo>
                <a:lnTo>
                  <a:pt x="527634" y="5156"/>
                </a:lnTo>
                <a:lnTo>
                  <a:pt x="527634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2691911" y="2947335"/>
            <a:ext cx="1052802" cy="583481"/>
          </a:xfrm>
          <a:custGeom>
            <a:avLst/>
            <a:gdLst/>
            <a:ahLst/>
            <a:cxnLst/>
            <a:rect l="l" t="t" r="r" b="b"/>
            <a:pathLst>
              <a:path w="1054100" h="584200">
                <a:moveTo>
                  <a:pt x="524205" y="20637"/>
                </a:moveTo>
                <a:lnTo>
                  <a:pt x="524205" y="582650"/>
                </a:lnTo>
                <a:lnTo>
                  <a:pt x="525348" y="583806"/>
                </a:lnTo>
                <a:lnTo>
                  <a:pt x="1053553" y="583806"/>
                </a:lnTo>
                <a:lnTo>
                  <a:pt x="1053553" y="581228"/>
                </a:lnTo>
                <a:lnTo>
                  <a:pt x="529361" y="581228"/>
                </a:lnTo>
                <a:lnTo>
                  <a:pt x="526783" y="578650"/>
                </a:lnTo>
                <a:lnTo>
                  <a:pt x="529361" y="578650"/>
                </a:lnTo>
                <a:lnTo>
                  <a:pt x="529361" y="23215"/>
                </a:lnTo>
                <a:lnTo>
                  <a:pt x="526783" y="23215"/>
                </a:lnTo>
                <a:lnTo>
                  <a:pt x="524205" y="20637"/>
                </a:lnTo>
                <a:close/>
              </a:path>
              <a:path w="1054100" h="584200">
                <a:moveTo>
                  <a:pt x="529361" y="578650"/>
                </a:moveTo>
                <a:lnTo>
                  <a:pt x="526783" y="578650"/>
                </a:lnTo>
                <a:lnTo>
                  <a:pt x="529361" y="581228"/>
                </a:lnTo>
                <a:lnTo>
                  <a:pt x="529361" y="578650"/>
                </a:lnTo>
                <a:close/>
              </a:path>
              <a:path w="1054100" h="584200">
                <a:moveTo>
                  <a:pt x="1053553" y="578650"/>
                </a:moveTo>
                <a:lnTo>
                  <a:pt x="529361" y="578650"/>
                </a:lnTo>
                <a:lnTo>
                  <a:pt x="529361" y="581228"/>
                </a:lnTo>
                <a:lnTo>
                  <a:pt x="1053553" y="581228"/>
                </a:lnTo>
                <a:lnTo>
                  <a:pt x="1053553" y="578650"/>
                </a:lnTo>
                <a:close/>
              </a:path>
              <a:path w="1054100" h="584200">
                <a:moveTo>
                  <a:pt x="41275" y="0"/>
                </a:moveTo>
                <a:lnTo>
                  <a:pt x="0" y="20637"/>
                </a:lnTo>
                <a:lnTo>
                  <a:pt x="41275" y="41274"/>
                </a:lnTo>
                <a:lnTo>
                  <a:pt x="41275" y="23215"/>
                </a:lnTo>
                <a:lnTo>
                  <a:pt x="34391" y="23215"/>
                </a:lnTo>
                <a:lnTo>
                  <a:pt x="34391" y="18059"/>
                </a:lnTo>
                <a:lnTo>
                  <a:pt x="41275" y="18059"/>
                </a:lnTo>
                <a:lnTo>
                  <a:pt x="41275" y="0"/>
                </a:lnTo>
                <a:close/>
              </a:path>
              <a:path w="1054100" h="584200">
                <a:moveTo>
                  <a:pt x="41275" y="18059"/>
                </a:moveTo>
                <a:lnTo>
                  <a:pt x="34391" y="18059"/>
                </a:lnTo>
                <a:lnTo>
                  <a:pt x="34391" y="23215"/>
                </a:lnTo>
                <a:lnTo>
                  <a:pt x="41275" y="23215"/>
                </a:lnTo>
                <a:lnTo>
                  <a:pt x="41275" y="18059"/>
                </a:lnTo>
                <a:close/>
              </a:path>
              <a:path w="1054100" h="584200">
                <a:moveTo>
                  <a:pt x="528205" y="18059"/>
                </a:moveTo>
                <a:lnTo>
                  <a:pt x="41275" y="18059"/>
                </a:lnTo>
                <a:lnTo>
                  <a:pt x="41275" y="23215"/>
                </a:lnTo>
                <a:lnTo>
                  <a:pt x="524205" y="23215"/>
                </a:lnTo>
                <a:lnTo>
                  <a:pt x="524205" y="20637"/>
                </a:lnTo>
                <a:lnTo>
                  <a:pt x="529361" y="20637"/>
                </a:lnTo>
                <a:lnTo>
                  <a:pt x="529361" y="19215"/>
                </a:lnTo>
                <a:lnTo>
                  <a:pt x="528205" y="18059"/>
                </a:lnTo>
                <a:close/>
              </a:path>
              <a:path w="1054100" h="584200">
                <a:moveTo>
                  <a:pt x="529361" y="20637"/>
                </a:moveTo>
                <a:lnTo>
                  <a:pt x="524205" y="20637"/>
                </a:lnTo>
                <a:lnTo>
                  <a:pt x="526783" y="23215"/>
                </a:lnTo>
                <a:lnTo>
                  <a:pt x="529361" y="23215"/>
                </a:lnTo>
                <a:lnTo>
                  <a:pt x="529361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 txBox="1"/>
          <p:nvPr/>
        </p:nvSpPr>
        <p:spPr>
          <a:xfrm>
            <a:off x="2171082" y="946025"/>
            <a:ext cx="1454261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699" b="1" i="1" spc="-2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2203674" y="3737003"/>
            <a:ext cx="41224" cy="232124"/>
          </a:xfrm>
          <a:custGeom>
            <a:avLst/>
            <a:gdLst/>
            <a:ahLst/>
            <a:cxnLst/>
            <a:rect l="l" t="t" r="r" b="b"/>
            <a:pathLst>
              <a:path w="41275" h="232410">
                <a:moveTo>
                  <a:pt x="0" y="191007"/>
                </a:moveTo>
                <a:lnTo>
                  <a:pt x="20535" y="232321"/>
                </a:lnTo>
                <a:lnTo>
                  <a:pt x="37836" y="197942"/>
                </a:lnTo>
                <a:lnTo>
                  <a:pt x="18046" y="197929"/>
                </a:lnTo>
                <a:lnTo>
                  <a:pt x="18063" y="191052"/>
                </a:lnTo>
                <a:lnTo>
                  <a:pt x="0" y="191007"/>
                </a:lnTo>
                <a:close/>
              </a:path>
              <a:path w="41275" h="232410">
                <a:moveTo>
                  <a:pt x="18063" y="191052"/>
                </a:moveTo>
                <a:lnTo>
                  <a:pt x="18046" y="197929"/>
                </a:lnTo>
                <a:lnTo>
                  <a:pt x="23202" y="197942"/>
                </a:lnTo>
                <a:lnTo>
                  <a:pt x="23219" y="191065"/>
                </a:lnTo>
                <a:lnTo>
                  <a:pt x="18063" y="191052"/>
                </a:lnTo>
                <a:close/>
              </a:path>
              <a:path w="41275" h="232410">
                <a:moveTo>
                  <a:pt x="23219" y="191065"/>
                </a:moveTo>
                <a:lnTo>
                  <a:pt x="23202" y="197942"/>
                </a:lnTo>
                <a:lnTo>
                  <a:pt x="37842" y="197929"/>
                </a:lnTo>
                <a:lnTo>
                  <a:pt x="41275" y="191109"/>
                </a:lnTo>
                <a:lnTo>
                  <a:pt x="23219" y="191065"/>
                </a:lnTo>
                <a:close/>
              </a:path>
              <a:path w="41275" h="232410">
                <a:moveTo>
                  <a:pt x="18529" y="0"/>
                </a:moveTo>
                <a:lnTo>
                  <a:pt x="18063" y="191052"/>
                </a:lnTo>
                <a:lnTo>
                  <a:pt x="23219" y="191065"/>
                </a:lnTo>
                <a:lnTo>
                  <a:pt x="23685" y="12"/>
                </a:lnTo>
                <a:lnTo>
                  <a:pt x="185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1830879" y="3969040"/>
            <a:ext cx="787065" cy="2385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2832" rIns="0" bIns="0" rtlCol="0">
            <a:spAutoFit/>
          </a:bodyPr>
          <a:lstStyle/>
          <a:p>
            <a:pPr marL="128116" marR="121774">
              <a:lnSpc>
                <a:spcPct val="103699"/>
              </a:lnSpc>
              <a:spcBef>
                <a:spcPts val="180"/>
              </a:spcBef>
            </a:pPr>
            <a:r>
              <a:rPr sz="699" b="1" spc="10" dirty="0">
                <a:latin typeface="Arial Narrow"/>
                <a:cs typeface="Arial Narrow"/>
              </a:rPr>
              <a:t>Ma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t</a:t>
            </a:r>
            <a:r>
              <a:rPr sz="699" b="1" spc="10" dirty="0">
                <a:latin typeface="Arial Narrow"/>
                <a:cs typeface="Arial Narrow"/>
              </a:rPr>
              <a:t>e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10" dirty="0">
                <a:latin typeface="Arial Narrow"/>
                <a:cs typeface="Arial Narrow"/>
              </a:rPr>
              <a:t>m</a:t>
            </a:r>
            <a:r>
              <a:rPr sz="699" b="1" dirty="0">
                <a:latin typeface="Arial Narrow"/>
                <a:cs typeface="Arial Narrow"/>
              </a:rPr>
              <a:t>i</a:t>
            </a:r>
            <a:r>
              <a:rPr sz="699" b="1" spc="10" dirty="0">
                <a:latin typeface="Arial Narrow"/>
                <a:cs typeface="Arial Narrow"/>
              </a:rPr>
              <a:t>e</a:t>
            </a:r>
            <a:r>
              <a:rPr sz="699" b="1" spc="5" dirty="0">
                <a:latin typeface="Arial Narrow"/>
                <a:cs typeface="Arial Narrow"/>
              </a:rPr>
              <a:t>n</a:t>
            </a:r>
            <a:r>
              <a:rPr sz="699" b="1" dirty="0">
                <a:latin typeface="Arial Narrow"/>
                <a:cs typeface="Arial Narrow"/>
              </a:rPr>
              <a:t>to  Imatinib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si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Ph+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395251" y="2858882"/>
            <a:ext cx="1000796" cy="244174"/>
          </a:xfrm>
          <a:custGeom>
            <a:avLst/>
            <a:gdLst/>
            <a:ahLst/>
            <a:cxnLst/>
            <a:rect l="l" t="t" r="r" b="b"/>
            <a:pathLst>
              <a:path w="1002029" h="244475">
                <a:moveTo>
                  <a:pt x="960691" y="203200"/>
                </a:moveTo>
                <a:lnTo>
                  <a:pt x="960691" y="244475"/>
                </a:lnTo>
                <a:lnTo>
                  <a:pt x="996810" y="226415"/>
                </a:lnTo>
                <a:lnTo>
                  <a:pt x="967574" y="226415"/>
                </a:lnTo>
                <a:lnTo>
                  <a:pt x="967574" y="221259"/>
                </a:lnTo>
                <a:lnTo>
                  <a:pt x="996810" y="221259"/>
                </a:lnTo>
                <a:lnTo>
                  <a:pt x="960691" y="203200"/>
                </a:lnTo>
                <a:close/>
              </a:path>
              <a:path w="1002029" h="244475">
                <a:moveTo>
                  <a:pt x="498398" y="2578"/>
                </a:moveTo>
                <a:lnTo>
                  <a:pt x="498398" y="226415"/>
                </a:lnTo>
                <a:lnTo>
                  <a:pt x="960691" y="226415"/>
                </a:lnTo>
                <a:lnTo>
                  <a:pt x="960691" y="223837"/>
                </a:lnTo>
                <a:lnTo>
                  <a:pt x="503555" y="223837"/>
                </a:lnTo>
                <a:lnTo>
                  <a:pt x="500976" y="221259"/>
                </a:lnTo>
                <a:lnTo>
                  <a:pt x="503555" y="221259"/>
                </a:lnTo>
                <a:lnTo>
                  <a:pt x="503555" y="5156"/>
                </a:lnTo>
                <a:lnTo>
                  <a:pt x="500976" y="5156"/>
                </a:lnTo>
                <a:lnTo>
                  <a:pt x="498398" y="2578"/>
                </a:lnTo>
                <a:close/>
              </a:path>
              <a:path w="1002029" h="244475">
                <a:moveTo>
                  <a:pt x="996810" y="221259"/>
                </a:moveTo>
                <a:lnTo>
                  <a:pt x="967574" y="221259"/>
                </a:lnTo>
                <a:lnTo>
                  <a:pt x="967574" y="226415"/>
                </a:lnTo>
                <a:lnTo>
                  <a:pt x="996810" y="226415"/>
                </a:lnTo>
                <a:lnTo>
                  <a:pt x="1001966" y="223837"/>
                </a:lnTo>
                <a:lnTo>
                  <a:pt x="996810" y="221259"/>
                </a:lnTo>
                <a:close/>
              </a:path>
              <a:path w="1002029" h="244475">
                <a:moveTo>
                  <a:pt x="503555" y="221259"/>
                </a:moveTo>
                <a:lnTo>
                  <a:pt x="500976" y="221259"/>
                </a:lnTo>
                <a:lnTo>
                  <a:pt x="503555" y="223837"/>
                </a:lnTo>
                <a:lnTo>
                  <a:pt x="503555" y="221259"/>
                </a:lnTo>
                <a:close/>
              </a:path>
              <a:path w="1002029" h="244475">
                <a:moveTo>
                  <a:pt x="960691" y="221259"/>
                </a:moveTo>
                <a:lnTo>
                  <a:pt x="503555" y="221259"/>
                </a:lnTo>
                <a:lnTo>
                  <a:pt x="503555" y="223837"/>
                </a:lnTo>
                <a:lnTo>
                  <a:pt x="960691" y="223837"/>
                </a:lnTo>
                <a:lnTo>
                  <a:pt x="960691" y="221259"/>
                </a:lnTo>
                <a:close/>
              </a:path>
              <a:path w="1002029" h="244475">
                <a:moveTo>
                  <a:pt x="503555" y="0"/>
                </a:moveTo>
                <a:lnTo>
                  <a:pt x="0" y="0"/>
                </a:lnTo>
                <a:lnTo>
                  <a:pt x="0" y="5156"/>
                </a:lnTo>
                <a:lnTo>
                  <a:pt x="498398" y="5156"/>
                </a:lnTo>
                <a:lnTo>
                  <a:pt x="498398" y="2578"/>
                </a:lnTo>
                <a:lnTo>
                  <a:pt x="503555" y="2578"/>
                </a:lnTo>
                <a:lnTo>
                  <a:pt x="503555" y="0"/>
                </a:lnTo>
                <a:close/>
              </a:path>
              <a:path w="1002029" h="244475">
                <a:moveTo>
                  <a:pt x="503555" y="2578"/>
                </a:moveTo>
                <a:lnTo>
                  <a:pt x="498398" y="2578"/>
                </a:lnTo>
                <a:lnTo>
                  <a:pt x="500976" y="5156"/>
                </a:lnTo>
                <a:lnTo>
                  <a:pt x="503555" y="5156"/>
                </a:lnTo>
                <a:lnTo>
                  <a:pt x="503555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6" name="object 46"/>
          <p:cNvSpPr txBox="1"/>
          <p:nvPr/>
        </p:nvSpPr>
        <p:spPr>
          <a:xfrm>
            <a:off x="3540498" y="2149644"/>
            <a:ext cx="875782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91780" y="3780253"/>
            <a:ext cx="849548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925142" y="3199921"/>
            <a:ext cx="847258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937736" y="2828930"/>
            <a:ext cx="847258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297583" y="3424176"/>
            <a:ext cx="849549" cy="12104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99" b="1" i="1" spc="-3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 dirty="0">
              <a:latin typeface="ArialNarrow-BoldItalic"/>
              <a:cs typeface="ArialNarrow-BoldItalic"/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64236" y="731680"/>
            <a:ext cx="3016341" cy="33042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98" b="1" spc="5" dirty="0">
                <a:latin typeface="Arial"/>
                <a:cs typeface="Arial"/>
              </a:rPr>
              <a:t>Enmienda</a:t>
            </a:r>
            <a:r>
              <a:rPr sz="1998" b="1" spc="-10" dirty="0">
                <a:latin typeface="Arial"/>
                <a:cs typeface="Arial"/>
              </a:rPr>
              <a:t> </a:t>
            </a:r>
            <a:r>
              <a:rPr sz="1998" b="1" spc="5" dirty="0">
                <a:latin typeface="Arial"/>
                <a:cs typeface="Arial"/>
              </a:rPr>
              <a:t>LA-MIX</a:t>
            </a:r>
            <a:r>
              <a:rPr sz="1998" b="1" spc="-10" dirty="0">
                <a:latin typeface="Arial"/>
                <a:cs typeface="Arial"/>
              </a:rPr>
              <a:t> </a:t>
            </a:r>
            <a:r>
              <a:rPr sz="1998" b="1" spc="5" dirty="0">
                <a:latin typeface="Arial"/>
                <a:cs typeface="Arial"/>
              </a:rPr>
              <a:t>(2022)</a:t>
            </a:r>
            <a:endParaRPr sz="19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46990" y="1338163"/>
            <a:ext cx="5415587" cy="729173"/>
          </a:xfrm>
          <a:prstGeom prst="rect">
            <a:avLst/>
          </a:prstGeom>
        </p:spPr>
        <p:txBody>
          <a:bodyPr vert="horz" wrap="square" lIns="0" tIns="98938" rIns="0" bIns="0" rtlCol="0">
            <a:spAutoFit/>
          </a:bodyPr>
          <a:lstStyle/>
          <a:p>
            <a:pPr marL="61520" indent="-49471">
              <a:spcBef>
                <a:spcPts val="779"/>
              </a:spcBef>
              <a:buSzPct val="90476"/>
              <a:buChar char="•"/>
              <a:tabLst>
                <a:tab pos="62155" algn="l"/>
              </a:tabLst>
            </a:pPr>
            <a:r>
              <a:rPr sz="1049" spc="10" dirty="0">
                <a:latin typeface="Arial"/>
                <a:cs typeface="Arial"/>
              </a:rPr>
              <a:t>Inclusión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de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la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LA</a:t>
            </a:r>
            <a:r>
              <a:rPr sz="1049" spc="-6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indiferenciada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(WHO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2016)</a:t>
            </a:r>
            <a:endParaRPr sz="1049">
              <a:latin typeface="Arial"/>
              <a:cs typeface="Arial"/>
            </a:endParaRPr>
          </a:p>
          <a:p>
            <a:pPr marL="12685" marR="5074" indent="-634">
              <a:lnSpc>
                <a:spcPct val="154700"/>
              </a:lnSpc>
              <a:buSzPct val="90476"/>
              <a:buChar char="•"/>
              <a:tabLst>
                <a:tab pos="61520" algn="l"/>
              </a:tabLst>
            </a:pPr>
            <a:r>
              <a:rPr sz="1049" spc="10" dirty="0">
                <a:latin typeface="Arial"/>
                <a:cs typeface="Arial"/>
              </a:rPr>
              <a:t>Pacientes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con</a:t>
            </a:r>
            <a:r>
              <a:rPr sz="1049" spc="1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cariotipo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de</a:t>
            </a:r>
            <a:r>
              <a:rPr sz="1049" spc="1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alto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riesgo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(complejo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o</a:t>
            </a:r>
            <a:r>
              <a:rPr sz="1049" spc="1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monosómico)</a:t>
            </a:r>
            <a:r>
              <a:rPr sz="1049" spc="114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se</a:t>
            </a:r>
            <a:r>
              <a:rPr sz="1049" spc="1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recomienda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alogénico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con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independencia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de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EMR</a:t>
            </a:r>
            <a:endParaRPr sz="10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52833" y="626168"/>
            <a:ext cx="93293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Flo</a:t>
            </a:r>
            <a:r>
              <a:rPr sz="1698" b="1" spc="5" dirty="0">
                <a:solidFill>
                  <a:srgbClr val="2F1FF9"/>
                </a:solidFill>
                <a:latin typeface="Calibri"/>
                <a:cs typeface="Calibri"/>
              </a:rPr>
              <a:t>w</a:t>
            </a: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chart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82425" y="3132028"/>
            <a:ext cx="520692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</a:t>
            </a:r>
            <a:r>
              <a:rPr sz="599" spc="-5" dirty="0">
                <a:latin typeface="Calibri"/>
                <a:cs typeface="Calibri"/>
              </a:rPr>
              <a:t>n </a:t>
            </a:r>
            <a:r>
              <a:rPr sz="599" spc="-10" dirty="0">
                <a:latin typeface="Calibri"/>
                <a:cs typeface="Calibri"/>
              </a:rPr>
              <a:t>t</a:t>
            </a: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atm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nt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4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63503" y="3115513"/>
            <a:ext cx="1995250" cy="28357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4</a:t>
            </a:r>
            <a:r>
              <a:rPr sz="599" spc="1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(Toxicity,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2nd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MDS,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Voluntary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withdrawal,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Clinical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trial)</a:t>
            </a:r>
            <a:endParaRPr sz="54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</a:pP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laps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38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45"/>
              </a:spcBef>
            </a:pPr>
            <a:r>
              <a:rPr sz="599" spc="-10" dirty="0">
                <a:latin typeface="Calibri"/>
                <a:cs typeface="Calibri"/>
              </a:rPr>
              <a:t>S</a:t>
            </a:r>
            <a:r>
              <a:rPr sz="599" spc="-5" dirty="0">
                <a:latin typeface="Calibri"/>
                <a:cs typeface="Calibri"/>
              </a:rPr>
              <a:t>CT: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567716" y="1046536"/>
            <a:ext cx="1549395" cy="133718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18392" rIns="0" bIns="0" rtlCol="0">
            <a:spAutoFit/>
          </a:bodyPr>
          <a:lstStyle/>
          <a:p>
            <a:pPr marL="342489">
              <a:spcBef>
                <a:spcPts val="145"/>
              </a:spcBef>
            </a:pP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PETHEMA</a:t>
            </a:r>
            <a:r>
              <a:rPr sz="749" b="1" spc="-15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ALL</a:t>
            </a:r>
            <a:r>
              <a:rPr sz="749" b="1" spc="-15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OLD</a:t>
            </a:r>
            <a:r>
              <a:rPr sz="749" b="1" spc="-10" dirty="0">
                <a:solidFill>
                  <a:srgbClr val="2515F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2515F9"/>
                </a:solidFill>
                <a:latin typeface="Calibri"/>
                <a:cs typeface="Calibri"/>
              </a:rPr>
              <a:t>07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78979" y="1800403"/>
            <a:ext cx="1567787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Exclusion: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15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(Palliative: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2, No ALL: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12, ECOG&gt;2: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84948" y="2111912"/>
            <a:ext cx="1284291" cy="28869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Early</a:t>
            </a:r>
            <a:r>
              <a:rPr sz="599" spc="-10" dirty="0">
                <a:latin typeface="Calibri"/>
                <a:cs typeface="Calibri"/>
              </a:rPr>
              <a:t> death:</a:t>
            </a:r>
            <a:r>
              <a:rPr sz="599" spc="-5" dirty="0">
                <a:latin typeface="Calibri"/>
                <a:cs typeface="Calibri"/>
              </a:rPr>
              <a:t> 17 (Infection: 12,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Toxicity: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5)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Resistant: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17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(Toxicity)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3692" y="2563386"/>
            <a:ext cx="878392" cy="289978"/>
          </a:xfrm>
          <a:prstGeom prst="rect">
            <a:avLst/>
          </a:prstGeom>
        </p:spPr>
        <p:txBody>
          <a:bodyPr vert="horz" wrap="square" lIns="0" tIns="18392" rIns="0" bIns="0" rtlCol="0">
            <a:spAutoFit/>
          </a:bodyPr>
          <a:lstStyle/>
          <a:p>
            <a:pPr marL="12685">
              <a:spcBef>
                <a:spcPts val="145"/>
              </a:spcBef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4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(Toxicity)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  <a:spcBef>
                <a:spcPts val="45"/>
              </a:spcBef>
            </a:pPr>
            <a:r>
              <a:rPr sz="599" spc="-5" dirty="0">
                <a:latin typeface="Calibri"/>
                <a:cs typeface="Calibri"/>
              </a:rPr>
              <a:t>Relapsed: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 /</a:t>
            </a:r>
            <a:r>
              <a:rPr sz="599" spc="-10" dirty="0">
                <a:latin typeface="Calibri"/>
                <a:cs typeface="Calibri"/>
              </a:rPr>
              <a:t> Progression:</a:t>
            </a:r>
            <a:r>
              <a:rPr sz="599" spc="-5" dirty="0">
                <a:latin typeface="Calibri"/>
                <a:cs typeface="Calibri"/>
              </a:rPr>
              <a:t> 2</a:t>
            </a:r>
            <a:endParaRPr sz="599">
              <a:latin typeface="Calibri"/>
              <a:cs typeface="Calibri"/>
            </a:endParaRPr>
          </a:p>
          <a:p>
            <a:pPr marL="12685">
              <a:lnSpc>
                <a:spcPts val="709"/>
              </a:lnSpc>
            </a:pPr>
            <a:r>
              <a:rPr sz="599" spc="-10" dirty="0">
                <a:latin typeface="Calibri"/>
                <a:cs typeface="Calibri"/>
              </a:rPr>
              <a:t>Dead:</a:t>
            </a:r>
            <a:r>
              <a:rPr sz="599" spc="-2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(infection)</a:t>
            </a:r>
            <a:endParaRPr sz="599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99641" y="1281729"/>
            <a:ext cx="657737" cy="309868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4191937" y="1323842"/>
            <a:ext cx="277787" cy="210823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22198" marR="5074" indent="-10148">
              <a:lnSpc>
                <a:spcPct val="103299"/>
              </a:lnSpc>
              <a:spcBef>
                <a:spcPts val="70"/>
              </a:spcBef>
            </a:pPr>
            <a:r>
              <a:rPr sz="649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649" b="1" dirty="0">
                <a:solidFill>
                  <a:srgbClr val="FFFFFF"/>
                </a:solidFill>
                <a:latin typeface="Calibri"/>
                <a:cs typeface="Calibri"/>
              </a:rPr>
              <a:t>h-</a:t>
            </a:r>
            <a:r>
              <a:rPr sz="649" b="1" spc="-5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649" b="1" dirty="0">
                <a:solidFill>
                  <a:srgbClr val="FFFFFF"/>
                </a:solidFill>
                <a:latin typeface="Calibri"/>
                <a:cs typeface="Calibri"/>
              </a:rPr>
              <a:t>LL  (&gt;55</a:t>
            </a:r>
            <a:r>
              <a:rPr sz="649" b="1" spc="-45" dirty="0">
                <a:solidFill>
                  <a:srgbClr val="FFFFFF"/>
                </a:solidFill>
                <a:latin typeface="Calibri"/>
                <a:cs typeface="Calibri"/>
              </a:rPr>
              <a:t>y</a:t>
            </a:r>
            <a:r>
              <a:rPr sz="649" b="1" dirty="0">
                <a:solidFill>
                  <a:srgbClr val="FFFFFF"/>
                </a:solidFill>
                <a:latin typeface="Calibri"/>
                <a:cs typeface="Calibri"/>
              </a:rPr>
              <a:t>.)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3886411" y="1597620"/>
            <a:ext cx="903126" cy="179484"/>
            <a:chOff x="3885565" y="1599590"/>
            <a:chExt cx="904240" cy="179705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5565" y="1607138"/>
              <a:ext cx="904239" cy="17160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88765" y="1599590"/>
              <a:ext cx="897229" cy="150393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3889605" y="1597606"/>
            <a:ext cx="896150" cy="11706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183929">
              <a:spcBef>
                <a:spcPts val="135"/>
              </a:spcBef>
            </a:pPr>
            <a:r>
              <a:rPr sz="649" b="1" spc="-1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gi</a:t>
            </a:r>
            <a:r>
              <a:rPr sz="649" b="1" spc="-10" dirty="0">
                <a:latin typeface="Calibri"/>
                <a:cs typeface="Calibri"/>
              </a:rPr>
              <a:t>st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spc="-1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d, 145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843563" y="1960413"/>
            <a:ext cx="1097831" cy="182021"/>
            <a:chOff x="3842664" y="1962830"/>
            <a:chExt cx="1099185" cy="182245"/>
          </a:xfrm>
        </p:grpSpPr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42664" y="1973456"/>
              <a:ext cx="1098953" cy="17160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46652" y="1965680"/>
              <a:ext cx="1091463" cy="15040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846652" y="1965688"/>
              <a:ext cx="1091565" cy="150495"/>
            </a:xfrm>
            <a:custGeom>
              <a:avLst/>
              <a:gdLst/>
              <a:ahLst/>
              <a:cxnLst/>
              <a:rect l="l" t="t" r="r" b="b"/>
              <a:pathLst>
                <a:path w="1091564" h="150494">
                  <a:moveTo>
                    <a:pt x="0" y="0"/>
                  </a:moveTo>
                  <a:lnTo>
                    <a:pt x="1091463" y="0"/>
                  </a:lnTo>
                  <a:lnTo>
                    <a:pt x="1091463" y="150393"/>
                  </a:lnTo>
                  <a:lnTo>
                    <a:pt x="0" y="150393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4104076" y="1966582"/>
            <a:ext cx="57713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35" dirty="0">
                <a:latin typeface="Calibri"/>
                <a:cs typeface="Calibri"/>
              </a:rPr>
              <a:t>V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lid, 126 (87%)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3751131" y="2884866"/>
            <a:ext cx="1157448" cy="182655"/>
            <a:chOff x="3750118" y="2888423"/>
            <a:chExt cx="1158875" cy="182880"/>
          </a:xfrm>
        </p:grpSpPr>
        <p:pic>
          <p:nvPicPr>
            <p:cNvPr id="22" name="object 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50259" y="2899156"/>
              <a:ext cx="1158354" cy="17160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52977" y="2891294"/>
              <a:ext cx="1152486" cy="15039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752975" y="2891280"/>
              <a:ext cx="1152525" cy="150495"/>
            </a:xfrm>
            <a:custGeom>
              <a:avLst/>
              <a:gdLst/>
              <a:ahLst/>
              <a:cxnLst/>
              <a:rect l="l" t="t" r="r" b="b"/>
              <a:pathLst>
                <a:path w="1152525" h="150494">
                  <a:moveTo>
                    <a:pt x="0" y="0"/>
                  </a:moveTo>
                  <a:lnTo>
                    <a:pt x="1152474" y="0"/>
                  </a:lnTo>
                  <a:lnTo>
                    <a:pt x="1152474" y="150393"/>
                  </a:lnTo>
                  <a:lnTo>
                    <a:pt x="0" y="150393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4017211" y="2883156"/>
            <a:ext cx="1147300" cy="257493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2685">
              <a:spcBef>
                <a:spcPts val="160"/>
              </a:spcBef>
            </a:pPr>
            <a:r>
              <a:rPr sz="649" b="1" spc="-5" dirty="0">
                <a:latin typeface="Calibri"/>
                <a:cs typeface="Calibri"/>
              </a:rPr>
              <a:t>Consolidation: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77</a:t>
            </a:r>
            <a:endParaRPr sz="649">
              <a:latin typeface="Calibri"/>
              <a:cs typeface="Calibri"/>
            </a:endParaRPr>
          </a:p>
          <a:p>
            <a:pPr marL="558764">
              <a:spcBef>
                <a:spcPts val="80"/>
              </a:spcBef>
            </a:pPr>
            <a:r>
              <a:rPr sz="599" spc="-10" dirty="0">
                <a:latin typeface="Calibri"/>
                <a:cs typeface="Calibri"/>
              </a:rPr>
              <a:t>Dead:</a:t>
            </a:r>
            <a:r>
              <a:rPr sz="599" spc="-2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(</a:t>
            </a:r>
            <a:r>
              <a:rPr sz="599" spc="-5" dirty="0">
                <a:latin typeface="Calibri"/>
                <a:cs typeface="Calibri"/>
              </a:rPr>
              <a:t>infection)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3980351" y="2433368"/>
            <a:ext cx="712227" cy="1907728"/>
            <a:chOff x="3979621" y="2436369"/>
            <a:chExt cx="713105" cy="1910080"/>
          </a:xfrm>
        </p:grpSpPr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979621" y="2447036"/>
              <a:ext cx="712834" cy="17160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83291" y="2439238"/>
              <a:ext cx="705586" cy="147612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983298" y="2439226"/>
              <a:ext cx="706120" cy="147955"/>
            </a:xfrm>
            <a:custGeom>
              <a:avLst/>
              <a:gdLst/>
              <a:ahLst/>
              <a:cxnLst/>
              <a:rect l="l" t="t" r="r" b="b"/>
              <a:pathLst>
                <a:path w="706120" h="147955">
                  <a:moveTo>
                    <a:pt x="0" y="0"/>
                  </a:moveTo>
                  <a:lnTo>
                    <a:pt x="705586" y="0"/>
                  </a:lnTo>
                  <a:lnTo>
                    <a:pt x="705586" y="147624"/>
                  </a:lnTo>
                  <a:lnTo>
                    <a:pt x="0" y="147624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83575" y="4179620"/>
              <a:ext cx="519775" cy="16665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87291" y="4171810"/>
              <a:ext cx="512216" cy="15039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087287" y="4171812"/>
              <a:ext cx="512445" cy="150495"/>
            </a:xfrm>
            <a:custGeom>
              <a:avLst/>
              <a:gdLst/>
              <a:ahLst/>
              <a:cxnLst/>
              <a:rect l="l" t="t" r="r" b="b"/>
              <a:pathLst>
                <a:path w="512445" h="150495">
                  <a:moveTo>
                    <a:pt x="0" y="0"/>
                  </a:moveTo>
                  <a:lnTo>
                    <a:pt x="512216" y="0"/>
                  </a:lnTo>
                  <a:lnTo>
                    <a:pt x="512216" y="150393"/>
                  </a:lnTo>
                  <a:lnTo>
                    <a:pt x="0" y="150393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4023699" y="2439571"/>
            <a:ext cx="62533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latin typeface="Calibri"/>
                <a:cs typeface="Calibri"/>
              </a:rPr>
              <a:t>CR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85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(70%);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3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3823788" y="1772711"/>
            <a:ext cx="1157448" cy="2026326"/>
            <a:chOff x="3822865" y="1774896"/>
            <a:chExt cx="1158875" cy="2028825"/>
          </a:xfrm>
        </p:grpSpPr>
        <p:pic>
          <p:nvPicPr>
            <p:cNvPr id="35" name="object 3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84885" y="1785347"/>
              <a:ext cx="95704" cy="221110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304104" y="1774896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20" h="173355">
                  <a:moveTo>
                    <a:pt x="4800" y="118071"/>
                  </a:moveTo>
                  <a:lnTo>
                    <a:pt x="698" y="120472"/>
                  </a:lnTo>
                  <a:lnTo>
                    <a:pt x="0" y="123101"/>
                  </a:lnTo>
                  <a:lnTo>
                    <a:pt x="28981" y="172758"/>
                  </a:lnTo>
                  <a:lnTo>
                    <a:pt x="33952" y="164236"/>
                  </a:lnTo>
                  <a:lnTo>
                    <a:pt x="24676" y="164236"/>
                  </a:lnTo>
                  <a:lnTo>
                    <a:pt x="24676" y="148329"/>
                  </a:lnTo>
                  <a:lnTo>
                    <a:pt x="7429" y="118770"/>
                  </a:lnTo>
                  <a:lnTo>
                    <a:pt x="4800" y="118071"/>
                  </a:lnTo>
                  <a:close/>
                </a:path>
                <a:path w="58420" h="173355">
                  <a:moveTo>
                    <a:pt x="24676" y="148329"/>
                  </a:moveTo>
                  <a:lnTo>
                    <a:pt x="24676" y="164236"/>
                  </a:lnTo>
                  <a:lnTo>
                    <a:pt x="33274" y="164236"/>
                  </a:lnTo>
                  <a:lnTo>
                    <a:pt x="33274" y="162064"/>
                  </a:lnTo>
                  <a:lnTo>
                    <a:pt x="25260" y="162064"/>
                  </a:lnTo>
                  <a:lnTo>
                    <a:pt x="28975" y="155697"/>
                  </a:lnTo>
                  <a:lnTo>
                    <a:pt x="24676" y="148329"/>
                  </a:lnTo>
                  <a:close/>
                </a:path>
                <a:path w="58420" h="173355">
                  <a:moveTo>
                    <a:pt x="53162" y="118071"/>
                  </a:moveTo>
                  <a:lnTo>
                    <a:pt x="50520" y="118770"/>
                  </a:lnTo>
                  <a:lnTo>
                    <a:pt x="33274" y="148329"/>
                  </a:lnTo>
                  <a:lnTo>
                    <a:pt x="33274" y="164236"/>
                  </a:lnTo>
                  <a:lnTo>
                    <a:pt x="33952" y="164236"/>
                  </a:lnTo>
                  <a:lnTo>
                    <a:pt x="57950" y="123101"/>
                  </a:lnTo>
                  <a:lnTo>
                    <a:pt x="57251" y="120472"/>
                  </a:lnTo>
                  <a:lnTo>
                    <a:pt x="53162" y="118071"/>
                  </a:lnTo>
                  <a:close/>
                </a:path>
                <a:path w="58420" h="173355">
                  <a:moveTo>
                    <a:pt x="28975" y="155697"/>
                  </a:moveTo>
                  <a:lnTo>
                    <a:pt x="25260" y="162064"/>
                  </a:lnTo>
                  <a:lnTo>
                    <a:pt x="32689" y="162064"/>
                  </a:lnTo>
                  <a:lnTo>
                    <a:pt x="28975" y="155697"/>
                  </a:lnTo>
                  <a:close/>
                </a:path>
                <a:path w="58420" h="173355">
                  <a:moveTo>
                    <a:pt x="33274" y="148329"/>
                  </a:moveTo>
                  <a:lnTo>
                    <a:pt x="28975" y="155697"/>
                  </a:lnTo>
                  <a:lnTo>
                    <a:pt x="32689" y="162064"/>
                  </a:lnTo>
                  <a:lnTo>
                    <a:pt x="33274" y="162064"/>
                  </a:lnTo>
                  <a:lnTo>
                    <a:pt x="33274" y="148329"/>
                  </a:lnTo>
                  <a:close/>
                </a:path>
                <a:path w="58420" h="173355">
                  <a:moveTo>
                    <a:pt x="33274" y="0"/>
                  </a:moveTo>
                  <a:lnTo>
                    <a:pt x="24676" y="0"/>
                  </a:lnTo>
                  <a:lnTo>
                    <a:pt x="24676" y="148329"/>
                  </a:lnTo>
                  <a:lnTo>
                    <a:pt x="28975" y="155697"/>
                  </a:lnTo>
                  <a:lnTo>
                    <a:pt x="33274" y="148329"/>
                  </a:lnTo>
                  <a:lnTo>
                    <a:pt x="332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81585" y="2146715"/>
              <a:ext cx="95704" cy="341567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301263" y="2137520"/>
              <a:ext cx="58419" cy="291465"/>
            </a:xfrm>
            <a:custGeom>
              <a:avLst/>
              <a:gdLst/>
              <a:ahLst/>
              <a:cxnLst/>
              <a:rect l="l" t="t" r="r" b="b"/>
              <a:pathLst>
                <a:path w="58420" h="291464">
                  <a:moveTo>
                    <a:pt x="4851" y="236448"/>
                  </a:moveTo>
                  <a:lnTo>
                    <a:pt x="723" y="238785"/>
                  </a:lnTo>
                  <a:lnTo>
                    <a:pt x="0" y="241414"/>
                  </a:lnTo>
                  <a:lnTo>
                    <a:pt x="28384" y="291414"/>
                  </a:lnTo>
                  <a:lnTo>
                    <a:pt x="33467" y="282930"/>
                  </a:lnTo>
                  <a:lnTo>
                    <a:pt x="24180" y="282841"/>
                  </a:lnTo>
                  <a:lnTo>
                    <a:pt x="24368" y="266933"/>
                  </a:lnTo>
                  <a:lnTo>
                    <a:pt x="7467" y="237172"/>
                  </a:lnTo>
                  <a:lnTo>
                    <a:pt x="4851" y="236448"/>
                  </a:lnTo>
                  <a:close/>
                </a:path>
                <a:path w="58420" h="291464">
                  <a:moveTo>
                    <a:pt x="24368" y="266933"/>
                  </a:moveTo>
                  <a:lnTo>
                    <a:pt x="24180" y="282841"/>
                  </a:lnTo>
                  <a:lnTo>
                    <a:pt x="32778" y="282930"/>
                  </a:lnTo>
                  <a:lnTo>
                    <a:pt x="32804" y="280758"/>
                  </a:lnTo>
                  <a:lnTo>
                    <a:pt x="24790" y="280682"/>
                  </a:lnTo>
                  <a:lnTo>
                    <a:pt x="28582" y="274354"/>
                  </a:lnTo>
                  <a:lnTo>
                    <a:pt x="24368" y="266933"/>
                  </a:lnTo>
                  <a:close/>
                </a:path>
                <a:path w="58420" h="291464">
                  <a:moveTo>
                    <a:pt x="53200" y="237020"/>
                  </a:moveTo>
                  <a:lnTo>
                    <a:pt x="50558" y="237680"/>
                  </a:lnTo>
                  <a:lnTo>
                    <a:pt x="32966" y="267038"/>
                  </a:lnTo>
                  <a:lnTo>
                    <a:pt x="32778" y="282930"/>
                  </a:lnTo>
                  <a:lnTo>
                    <a:pt x="33467" y="282930"/>
                  </a:lnTo>
                  <a:lnTo>
                    <a:pt x="57937" y="242087"/>
                  </a:lnTo>
                  <a:lnTo>
                    <a:pt x="57276" y="239458"/>
                  </a:lnTo>
                  <a:lnTo>
                    <a:pt x="53200" y="237020"/>
                  </a:lnTo>
                  <a:close/>
                </a:path>
                <a:path w="58420" h="291464">
                  <a:moveTo>
                    <a:pt x="28582" y="274354"/>
                  </a:moveTo>
                  <a:lnTo>
                    <a:pt x="24790" y="280682"/>
                  </a:lnTo>
                  <a:lnTo>
                    <a:pt x="32219" y="280758"/>
                  </a:lnTo>
                  <a:lnTo>
                    <a:pt x="28582" y="274354"/>
                  </a:lnTo>
                  <a:close/>
                </a:path>
                <a:path w="58420" h="291464">
                  <a:moveTo>
                    <a:pt x="32966" y="267038"/>
                  </a:moveTo>
                  <a:lnTo>
                    <a:pt x="28582" y="274354"/>
                  </a:lnTo>
                  <a:lnTo>
                    <a:pt x="32219" y="280758"/>
                  </a:lnTo>
                  <a:lnTo>
                    <a:pt x="32804" y="280758"/>
                  </a:lnTo>
                  <a:lnTo>
                    <a:pt x="32966" y="267038"/>
                  </a:lnTo>
                  <a:close/>
                </a:path>
                <a:path w="58420" h="291464">
                  <a:moveTo>
                    <a:pt x="27520" y="0"/>
                  </a:moveTo>
                  <a:lnTo>
                    <a:pt x="24368" y="266933"/>
                  </a:lnTo>
                  <a:lnTo>
                    <a:pt x="28582" y="274354"/>
                  </a:lnTo>
                  <a:lnTo>
                    <a:pt x="32966" y="267038"/>
                  </a:lnTo>
                  <a:lnTo>
                    <a:pt x="36118" y="101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89844" y="3064167"/>
              <a:ext cx="95696" cy="420764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307900" y="3053591"/>
              <a:ext cx="58419" cy="372745"/>
            </a:xfrm>
            <a:custGeom>
              <a:avLst/>
              <a:gdLst/>
              <a:ahLst/>
              <a:cxnLst/>
              <a:rect l="l" t="t" r="r" b="b"/>
              <a:pathLst>
                <a:path w="58420" h="372745">
                  <a:moveTo>
                    <a:pt x="4648" y="318274"/>
                  </a:moveTo>
                  <a:lnTo>
                    <a:pt x="622" y="320776"/>
                  </a:lnTo>
                  <a:lnTo>
                    <a:pt x="0" y="323418"/>
                  </a:lnTo>
                  <a:lnTo>
                    <a:pt x="30340" y="372262"/>
                  </a:lnTo>
                  <a:lnTo>
                    <a:pt x="34930" y="363867"/>
                  </a:lnTo>
                  <a:lnTo>
                    <a:pt x="25806" y="363867"/>
                  </a:lnTo>
                  <a:lnTo>
                    <a:pt x="25365" y="347968"/>
                  </a:lnTo>
                  <a:lnTo>
                    <a:pt x="7302" y="318884"/>
                  </a:lnTo>
                  <a:lnTo>
                    <a:pt x="4648" y="318274"/>
                  </a:lnTo>
                  <a:close/>
                </a:path>
                <a:path w="58420" h="372745">
                  <a:moveTo>
                    <a:pt x="25365" y="347968"/>
                  </a:moveTo>
                  <a:lnTo>
                    <a:pt x="25806" y="363867"/>
                  </a:lnTo>
                  <a:lnTo>
                    <a:pt x="34391" y="363626"/>
                  </a:lnTo>
                  <a:lnTo>
                    <a:pt x="34337" y="361683"/>
                  </a:lnTo>
                  <a:lnTo>
                    <a:pt x="26327" y="361683"/>
                  </a:lnTo>
                  <a:lnTo>
                    <a:pt x="29864" y="355213"/>
                  </a:lnTo>
                  <a:lnTo>
                    <a:pt x="25365" y="347968"/>
                  </a:lnTo>
                  <a:close/>
                </a:path>
                <a:path w="58420" h="372745">
                  <a:moveTo>
                    <a:pt x="52997" y="316928"/>
                  </a:moveTo>
                  <a:lnTo>
                    <a:pt x="50380" y="317690"/>
                  </a:lnTo>
                  <a:lnTo>
                    <a:pt x="33951" y="347738"/>
                  </a:lnTo>
                  <a:lnTo>
                    <a:pt x="34391" y="363626"/>
                  </a:lnTo>
                  <a:lnTo>
                    <a:pt x="25806" y="363867"/>
                  </a:lnTo>
                  <a:lnTo>
                    <a:pt x="34930" y="363867"/>
                  </a:lnTo>
                  <a:lnTo>
                    <a:pt x="57924" y="321818"/>
                  </a:lnTo>
                  <a:lnTo>
                    <a:pt x="57162" y="319201"/>
                  </a:lnTo>
                  <a:lnTo>
                    <a:pt x="52997" y="316928"/>
                  </a:lnTo>
                  <a:close/>
                </a:path>
                <a:path w="58420" h="372745">
                  <a:moveTo>
                    <a:pt x="29864" y="355213"/>
                  </a:moveTo>
                  <a:lnTo>
                    <a:pt x="26327" y="361683"/>
                  </a:lnTo>
                  <a:lnTo>
                    <a:pt x="33756" y="361480"/>
                  </a:lnTo>
                  <a:lnTo>
                    <a:pt x="29864" y="355213"/>
                  </a:lnTo>
                  <a:close/>
                </a:path>
                <a:path w="58420" h="372745">
                  <a:moveTo>
                    <a:pt x="33951" y="347738"/>
                  </a:moveTo>
                  <a:lnTo>
                    <a:pt x="29864" y="355213"/>
                  </a:lnTo>
                  <a:lnTo>
                    <a:pt x="33756" y="361480"/>
                  </a:lnTo>
                  <a:lnTo>
                    <a:pt x="26327" y="361683"/>
                  </a:lnTo>
                  <a:lnTo>
                    <a:pt x="34337" y="361683"/>
                  </a:lnTo>
                  <a:lnTo>
                    <a:pt x="33951" y="347738"/>
                  </a:lnTo>
                  <a:close/>
                </a:path>
                <a:path w="58420" h="372745">
                  <a:moveTo>
                    <a:pt x="24320" y="0"/>
                  </a:moveTo>
                  <a:lnTo>
                    <a:pt x="15722" y="241"/>
                  </a:lnTo>
                  <a:lnTo>
                    <a:pt x="25365" y="347968"/>
                  </a:lnTo>
                  <a:lnTo>
                    <a:pt x="29864" y="355213"/>
                  </a:lnTo>
                  <a:lnTo>
                    <a:pt x="33951" y="347738"/>
                  </a:lnTo>
                  <a:lnTo>
                    <a:pt x="243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79934" y="3580638"/>
              <a:ext cx="95704" cy="22275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4298948" y="3571079"/>
              <a:ext cx="58419" cy="173355"/>
            </a:xfrm>
            <a:custGeom>
              <a:avLst/>
              <a:gdLst/>
              <a:ahLst/>
              <a:cxnLst/>
              <a:rect l="l" t="t" r="r" b="b"/>
              <a:pathLst>
                <a:path w="58420" h="173354">
                  <a:moveTo>
                    <a:pt x="4800" y="118071"/>
                  </a:moveTo>
                  <a:lnTo>
                    <a:pt x="698" y="120472"/>
                  </a:lnTo>
                  <a:lnTo>
                    <a:pt x="0" y="123101"/>
                  </a:lnTo>
                  <a:lnTo>
                    <a:pt x="28981" y="172758"/>
                  </a:lnTo>
                  <a:lnTo>
                    <a:pt x="33952" y="164236"/>
                  </a:lnTo>
                  <a:lnTo>
                    <a:pt x="24676" y="164236"/>
                  </a:lnTo>
                  <a:lnTo>
                    <a:pt x="24676" y="148329"/>
                  </a:lnTo>
                  <a:lnTo>
                    <a:pt x="7429" y="118770"/>
                  </a:lnTo>
                  <a:lnTo>
                    <a:pt x="4800" y="118071"/>
                  </a:lnTo>
                  <a:close/>
                </a:path>
                <a:path w="58420" h="173354">
                  <a:moveTo>
                    <a:pt x="24676" y="148329"/>
                  </a:moveTo>
                  <a:lnTo>
                    <a:pt x="24676" y="164236"/>
                  </a:lnTo>
                  <a:lnTo>
                    <a:pt x="33274" y="164236"/>
                  </a:lnTo>
                  <a:lnTo>
                    <a:pt x="33274" y="162064"/>
                  </a:lnTo>
                  <a:lnTo>
                    <a:pt x="25260" y="162064"/>
                  </a:lnTo>
                  <a:lnTo>
                    <a:pt x="28975" y="155697"/>
                  </a:lnTo>
                  <a:lnTo>
                    <a:pt x="24676" y="148329"/>
                  </a:lnTo>
                  <a:close/>
                </a:path>
                <a:path w="58420" h="173354">
                  <a:moveTo>
                    <a:pt x="53149" y="118071"/>
                  </a:moveTo>
                  <a:lnTo>
                    <a:pt x="50520" y="118770"/>
                  </a:lnTo>
                  <a:lnTo>
                    <a:pt x="33274" y="148329"/>
                  </a:lnTo>
                  <a:lnTo>
                    <a:pt x="33274" y="164236"/>
                  </a:lnTo>
                  <a:lnTo>
                    <a:pt x="33952" y="164236"/>
                  </a:lnTo>
                  <a:lnTo>
                    <a:pt x="57950" y="123101"/>
                  </a:lnTo>
                  <a:lnTo>
                    <a:pt x="57251" y="120472"/>
                  </a:lnTo>
                  <a:lnTo>
                    <a:pt x="53149" y="118071"/>
                  </a:lnTo>
                  <a:close/>
                </a:path>
                <a:path w="58420" h="173354">
                  <a:moveTo>
                    <a:pt x="28975" y="155697"/>
                  </a:moveTo>
                  <a:lnTo>
                    <a:pt x="25260" y="162064"/>
                  </a:lnTo>
                  <a:lnTo>
                    <a:pt x="32689" y="162064"/>
                  </a:lnTo>
                  <a:lnTo>
                    <a:pt x="28975" y="155697"/>
                  </a:lnTo>
                  <a:close/>
                </a:path>
                <a:path w="58420" h="173354">
                  <a:moveTo>
                    <a:pt x="33274" y="148329"/>
                  </a:moveTo>
                  <a:lnTo>
                    <a:pt x="28975" y="155697"/>
                  </a:lnTo>
                  <a:lnTo>
                    <a:pt x="32689" y="162064"/>
                  </a:lnTo>
                  <a:lnTo>
                    <a:pt x="33274" y="162064"/>
                  </a:lnTo>
                  <a:lnTo>
                    <a:pt x="33274" y="148329"/>
                  </a:lnTo>
                  <a:close/>
                </a:path>
                <a:path w="58420" h="173354">
                  <a:moveTo>
                    <a:pt x="33274" y="0"/>
                  </a:moveTo>
                  <a:lnTo>
                    <a:pt x="24676" y="0"/>
                  </a:lnTo>
                  <a:lnTo>
                    <a:pt x="24676" y="148329"/>
                  </a:lnTo>
                  <a:lnTo>
                    <a:pt x="28975" y="155697"/>
                  </a:lnTo>
                  <a:lnTo>
                    <a:pt x="33274" y="148329"/>
                  </a:lnTo>
                  <a:lnTo>
                    <a:pt x="332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22865" y="3412337"/>
              <a:ext cx="1158354" cy="17158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26890" y="3404361"/>
              <a:ext cx="1151623" cy="150393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3827802" y="3400161"/>
            <a:ext cx="1150471" cy="115786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5855" rIns="0" bIns="0" rtlCol="0">
            <a:spAutoFit/>
          </a:bodyPr>
          <a:lstStyle/>
          <a:p>
            <a:pPr marL="286676">
              <a:spcBef>
                <a:spcPts val="125"/>
              </a:spcBef>
            </a:pPr>
            <a:r>
              <a:rPr sz="649" b="1" dirty="0">
                <a:latin typeface="Calibri"/>
                <a:cs typeface="Calibri"/>
              </a:rPr>
              <a:t>M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i</a:t>
            </a:r>
            <a:r>
              <a:rPr sz="649" b="1" spc="-5" dirty="0">
                <a:latin typeface="Calibri"/>
                <a:cs typeface="Calibri"/>
              </a:rPr>
              <a:t>n</a:t>
            </a:r>
            <a:r>
              <a:rPr sz="649" b="1" spc="-10" dirty="0">
                <a:latin typeface="Calibri"/>
                <a:cs typeface="Calibri"/>
              </a:rPr>
              <a:t>t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5" dirty="0">
                <a:latin typeface="Calibri"/>
                <a:cs typeface="Calibri"/>
              </a:rPr>
              <a:t>ce</a:t>
            </a:r>
            <a:r>
              <a:rPr sz="649" b="1" dirty="0">
                <a:latin typeface="Calibri"/>
                <a:cs typeface="Calibri"/>
              </a:rPr>
              <a:t>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27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3823788" y="3748659"/>
            <a:ext cx="1157448" cy="178849"/>
            <a:chOff x="3822865" y="3753281"/>
            <a:chExt cx="1158875" cy="179070"/>
          </a:xfrm>
        </p:grpSpPr>
        <p:pic>
          <p:nvPicPr>
            <p:cNvPr id="47" name="object 4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22865" y="3760495"/>
              <a:ext cx="1158354" cy="17160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826890" y="3753281"/>
              <a:ext cx="1151623" cy="150393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3827802" y="3748654"/>
            <a:ext cx="1150471" cy="11706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186466">
              <a:spcBef>
                <a:spcPts val="135"/>
              </a:spcBef>
            </a:pPr>
            <a:r>
              <a:rPr sz="649" b="1" spc="-5" dirty="0">
                <a:latin typeface="Calibri"/>
                <a:cs typeface="Calibri"/>
              </a:rPr>
              <a:t>Finished </a:t>
            </a:r>
            <a:r>
              <a:rPr sz="649" b="1" spc="-10" dirty="0">
                <a:latin typeface="Calibri"/>
                <a:cs typeface="Calibri"/>
              </a:rPr>
              <a:t>treatment: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14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4077589" y="1799629"/>
            <a:ext cx="514350" cy="1860795"/>
            <a:chOff x="4076979" y="1801848"/>
            <a:chExt cx="514984" cy="1863089"/>
          </a:xfrm>
        </p:grpSpPr>
        <p:pic>
          <p:nvPicPr>
            <p:cNvPr id="51" name="object 5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39338" y="1801848"/>
              <a:ext cx="252448" cy="9569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340777" y="1809969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8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8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23" y="7378"/>
                  </a:lnTo>
                  <a:lnTo>
                    <a:pt x="179357" y="24884"/>
                  </a:lnTo>
                  <a:lnTo>
                    <a:pt x="195249" y="25018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7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8" y="29238"/>
                  </a:lnTo>
                  <a:lnTo>
                    <a:pt x="179357" y="24884"/>
                  </a:lnTo>
                  <a:lnTo>
                    <a:pt x="76" y="23367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8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57" y="24884"/>
                  </a:moveTo>
                  <a:lnTo>
                    <a:pt x="186678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8"/>
                  </a:lnTo>
                  <a:lnTo>
                    <a:pt x="179357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3" name="object 5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327787" y="2153315"/>
              <a:ext cx="252462" cy="95704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4327885" y="2160510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5" name="object 5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336037" y="2249020"/>
              <a:ext cx="252462" cy="95704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336479" y="2256764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7" name="object 5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36037" y="2603787"/>
              <a:ext cx="252462" cy="9570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4336479" y="2611807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9" name="object 5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76979" y="3169767"/>
              <a:ext cx="245857" cy="97345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124217" y="3178572"/>
              <a:ext cx="198755" cy="58419"/>
            </a:xfrm>
            <a:custGeom>
              <a:avLst/>
              <a:gdLst/>
              <a:ahLst/>
              <a:cxnLst/>
              <a:rect l="l" t="t" r="r" b="b"/>
              <a:pathLst>
                <a:path w="198754" h="58419">
                  <a:moveTo>
                    <a:pt x="49669" y="0"/>
                  </a:moveTo>
                  <a:lnTo>
                    <a:pt x="0" y="28968"/>
                  </a:lnTo>
                  <a:lnTo>
                    <a:pt x="49669" y="57950"/>
                  </a:lnTo>
                  <a:lnTo>
                    <a:pt x="52298" y="57251"/>
                  </a:lnTo>
                  <a:lnTo>
                    <a:pt x="54698" y="53149"/>
                  </a:lnTo>
                  <a:lnTo>
                    <a:pt x="54000" y="50520"/>
                  </a:lnTo>
                  <a:lnTo>
                    <a:pt x="24440" y="33274"/>
                  </a:lnTo>
                  <a:lnTo>
                    <a:pt x="8534" y="33274"/>
                  </a:lnTo>
                  <a:lnTo>
                    <a:pt x="8534" y="24676"/>
                  </a:lnTo>
                  <a:lnTo>
                    <a:pt x="24440" y="24676"/>
                  </a:lnTo>
                  <a:lnTo>
                    <a:pt x="54000" y="7429"/>
                  </a:lnTo>
                  <a:lnTo>
                    <a:pt x="54698" y="4800"/>
                  </a:lnTo>
                  <a:lnTo>
                    <a:pt x="52298" y="698"/>
                  </a:lnTo>
                  <a:lnTo>
                    <a:pt x="49669" y="0"/>
                  </a:lnTo>
                  <a:close/>
                </a:path>
                <a:path w="198754" h="58419">
                  <a:moveTo>
                    <a:pt x="24440" y="24676"/>
                  </a:moveTo>
                  <a:lnTo>
                    <a:pt x="8534" y="24676"/>
                  </a:lnTo>
                  <a:lnTo>
                    <a:pt x="8534" y="33274"/>
                  </a:lnTo>
                  <a:lnTo>
                    <a:pt x="24440" y="33274"/>
                  </a:lnTo>
                  <a:lnTo>
                    <a:pt x="23439" y="32689"/>
                  </a:lnTo>
                  <a:lnTo>
                    <a:pt x="10706" y="32689"/>
                  </a:lnTo>
                  <a:lnTo>
                    <a:pt x="10706" y="25260"/>
                  </a:lnTo>
                  <a:lnTo>
                    <a:pt x="23439" y="25260"/>
                  </a:lnTo>
                  <a:lnTo>
                    <a:pt x="24440" y="24676"/>
                  </a:lnTo>
                  <a:close/>
                </a:path>
                <a:path w="198754" h="58419">
                  <a:moveTo>
                    <a:pt x="198551" y="24676"/>
                  </a:moveTo>
                  <a:lnTo>
                    <a:pt x="24440" y="24676"/>
                  </a:lnTo>
                  <a:lnTo>
                    <a:pt x="17072" y="28975"/>
                  </a:lnTo>
                  <a:lnTo>
                    <a:pt x="24440" y="33274"/>
                  </a:lnTo>
                  <a:lnTo>
                    <a:pt x="198551" y="33274"/>
                  </a:lnTo>
                  <a:lnTo>
                    <a:pt x="198551" y="24676"/>
                  </a:lnTo>
                  <a:close/>
                </a:path>
                <a:path w="198754" h="58419">
                  <a:moveTo>
                    <a:pt x="10706" y="25260"/>
                  </a:moveTo>
                  <a:lnTo>
                    <a:pt x="10706" y="32689"/>
                  </a:lnTo>
                  <a:lnTo>
                    <a:pt x="17072" y="28975"/>
                  </a:lnTo>
                  <a:lnTo>
                    <a:pt x="10706" y="25260"/>
                  </a:lnTo>
                  <a:close/>
                </a:path>
                <a:path w="198754" h="58419">
                  <a:moveTo>
                    <a:pt x="17072" y="28975"/>
                  </a:moveTo>
                  <a:lnTo>
                    <a:pt x="10706" y="32689"/>
                  </a:lnTo>
                  <a:lnTo>
                    <a:pt x="23439" y="32689"/>
                  </a:lnTo>
                  <a:lnTo>
                    <a:pt x="17072" y="28975"/>
                  </a:lnTo>
                  <a:close/>
                </a:path>
                <a:path w="198754" h="58419">
                  <a:moveTo>
                    <a:pt x="23439" y="25260"/>
                  </a:moveTo>
                  <a:lnTo>
                    <a:pt x="10706" y="25260"/>
                  </a:lnTo>
                  <a:lnTo>
                    <a:pt x="17083" y="28968"/>
                  </a:lnTo>
                  <a:lnTo>
                    <a:pt x="23439" y="25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1" name="object 6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327791" y="3064167"/>
              <a:ext cx="252458" cy="95698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327885" y="3071595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3" name="object 6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336037" y="3235782"/>
              <a:ext cx="252459" cy="97341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327787" y="3148314"/>
              <a:ext cx="252462" cy="15396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327885" y="3155817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331093" y="3567442"/>
              <a:ext cx="252450" cy="97345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4579839" y="3534186"/>
            <a:ext cx="990647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laps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10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r>
              <a:rPr sz="599" spc="-1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(Secondary</a:t>
            </a:r>
            <a:r>
              <a:rPr sz="599" spc="-10" dirty="0">
                <a:latin typeface="Calibri"/>
                <a:cs typeface="Calibri"/>
              </a:rPr>
              <a:t> MDS)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4328088" y="3571669"/>
            <a:ext cx="260664" cy="534012"/>
            <a:chOff x="4327787" y="3576073"/>
            <a:chExt cx="260985" cy="534670"/>
          </a:xfrm>
        </p:grpSpPr>
        <p:pic>
          <p:nvPicPr>
            <p:cNvPr id="69" name="object 6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332183" y="3576073"/>
              <a:ext cx="256317" cy="151420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327787" y="4014608"/>
              <a:ext cx="252462" cy="95704"/>
            </a:xfrm>
            <a:prstGeom prst="rect">
              <a:avLst/>
            </a:prstGeom>
          </p:spPr>
        </p:pic>
      </p:grpSp>
      <p:sp>
        <p:nvSpPr>
          <p:cNvPr id="71" name="object 71"/>
          <p:cNvSpPr txBox="1"/>
          <p:nvPr/>
        </p:nvSpPr>
        <p:spPr>
          <a:xfrm>
            <a:off x="4212967" y="3898407"/>
            <a:ext cx="1572861" cy="39638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372298" marR="5074">
              <a:lnSpc>
                <a:spcPct val="104600"/>
              </a:lnSpc>
              <a:spcBef>
                <a:spcPts val="100"/>
              </a:spcBef>
            </a:pPr>
            <a:r>
              <a:rPr sz="599" spc="-10" dirty="0">
                <a:latin typeface="Calibri"/>
                <a:cs typeface="Calibri"/>
              </a:rPr>
              <a:t>Dead:</a:t>
            </a:r>
            <a:r>
              <a:rPr sz="599" spc="-5" dirty="0">
                <a:latin typeface="Calibri"/>
                <a:cs typeface="Calibri"/>
              </a:rPr>
              <a:t> 2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(Non-related,</a:t>
            </a:r>
            <a:r>
              <a:rPr sz="599" spc="-10" dirty="0">
                <a:latin typeface="Calibri"/>
                <a:cs typeface="Calibri"/>
              </a:rPr>
              <a:t> Secondary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MDS) </a:t>
            </a:r>
            <a:r>
              <a:rPr sz="599" spc="-125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Relapsed: 11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49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649" b="1" dirty="0">
                <a:latin typeface="Calibri"/>
                <a:cs typeface="Calibri"/>
              </a:rPr>
              <a:t>CCR</a:t>
            </a:r>
            <a:r>
              <a:rPr sz="649" b="1" spc="-3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:</a:t>
            </a:r>
            <a:r>
              <a:rPr sz="649" b="1" spc="-3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4336770" y="3635188"/>
            <a:ext cx="203584" cy="58347"/>
          </a:xfrm>
          <a:custGeom>
            <a:avLst/>
            <a:gdLst/>
            <a:ahLst/>
            <a:cxnLst/>
            <a:rect l="l" t="t" r="r" b="b"/>
            <a:pathLst>
              <a:path w="203835" h="58420">
                <a:moveTo>
                  <a:pt x="179281" y="33470"/>
                </a:moveTo>
                <a:lnTo>
                  <a:pt x="149567" y="50469"/>
                </a:lnTo>
                <a:lnTo>
                  <a:pt x="148856" y="53098"/>
                </a:lnTo>
                <a:lnTo>
                  <a:pt x="151206" y="57226"/>
                </a:lnTo>
                <a:lnTo>
                  <a:pt x="153835" y="57937"/>
                </a:lnTo>
                <a:lnTo>
                  <a:pt x="196374" y="33604"/>
                </a:lnTo>
                <a:lnTo>
                  <a:pt x="179281" y="33470"/>
                </a:lnTo>
                <a:close/>
              </a:path>
              <a:path w="203835" h="58420">
                <a:moveTo>
                  <a:pt x="186679" y="29238"/>
                </a:moveTo>
                <a:lnTo>
                  <a:pt x="179281" y="33470"/>
                </a:lnTo>
                <a:lnTo>
                  <a:pt x="195173" y="33604"/>
                </a:lnTo>
                <a:lnTo>
                  <a:pt x="195178" y="33007"/>
                </a:lnTo>
                <a:lnTo>
                  <a:pt x="193014" y="33007"/>
                </a:lnTo>
                <a:lnTo>
                  <a:pt x="186679" y="29238"/>
                </a:lnTo>
                <a:close/>
              </a:path>
              <a:path w="203835" h="58420">
                <a:moveTo>
                  <a:pt x="154317" y="0"/>
                </a:moveTo>
                <a:lnTo>
                  <a:pt x="151688" y="660"/>
                </a:lnTo>
                <a:lnTo>
                  <a:pt x="149263" y="4749"/>
                </a:lnTo>
                <a:lnTo>
                  <a:pt x="149936" y="7378"/>
                </a:lnTo>
                <a:lnTo>
                  <a:pt x="179361" y="24884"/>
                </a:lnTo>
                <a:lnTo>
                  <a:pt x="195249" y="25019"/>
                </a:lnTo>
                <a:lnTo>
                  <a:pt x="195173" y="33604"/>
                </a:lnTo>
                <a:lnTo>
                  <a:pt x="196374" y="33604"/>
                </a:lnTo>
                <a:lnTo>
                  <a:pt x="203746" y="29387"/>
                </a:lnTo>
                <a:lnTo>
                  <a:pt x="154317" y="0"/>
                </a:lnTo>
                <a:close/>
              </a:path>
              <a:path w="203835" h="58420">
                <a:moveTo>
                  <a:pt x="76" y="23368"/>
                </a:moveTo>
                <a:lnTo>
                  <a:pt x="0" y="31965"/>
                </a:lnTo>
                <a:lnTo>
                  <a:pt x="179281" y="33470"/>
                </a:lnTo>
                <a:lnTo>
                  <a:pt x="186679" y="29238"/>
                </a:lnTo>
                <a:lnTo>
                  <a:pt x="179361" y="24884"/>
                </a:lnTo>
                <a:lnTo>
                  <a:pt x="76" y="23368"/>
                </a:lnTo>
                <a:close/>
              </a:path>
              <a:path w="203835" h="58420">
                <a:moveTo>
                  <a:pt x="193078" y="25577"/>
                </a:moveTo>
                <a:lnTo>
                  <a:pt x="186679" y="29238"/>
                </a:lnTo>
                <a:lnTo>
                  <a:pt x="193014" y="33007"/>
                </a:lnTo>
                <a:lnTo>
                  <a:pt x="193078" y="25577"/>
                </a:lnTo>
                <a:close/>
              </a:path>
              <a:path w="203835" h="58420">
                <a:moveTo>
                  <a:pt x="195244" y="25577"/>
                </a:moveTo>
                <a:lnTo>
                  <a:pt x="193078" y="25577"/>
                </a:lnTo>
                <a:lnTo>
                  <a:pt x="193014" y="33007"/>
                </a:lnTo>
                <a:lnTo>
                  <a:pt x="195178" y="33007"/>
                </a:lnTo>
                <a:lnTo>
                  <a:pt x="195244" y="25577"/>
                </a:lnTo>
                <a:close/>
              </a:path>
              <a:path w="203835" h="58420">
                <a:moveTo>
                  <a:pt x="179361" y="24884"/>
                </a:moveTo>
                <a:lnTo>
                  <a:pt x="186679" y="29238"/>
                </a:lnTo>
                <a:lnTo>
                  <a:pt x="193078" y="25577"/>
                </a:lnTo>
                <a:lnTo>
                  <a:pt x="195244" y="25577"/>
                </a:lnTo>
                <a:lnTo>
                  <a:pt x="195249" y="25019"/>
                </a:lnTo>
                <a:lnTo>
                  <a:pt x="179361" y="2488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3" name="object 73"/>
          <p:cNvSpPr txBox="1"/>
          <p:nvPr/>
        </p:nvSpPr>
        <p:spPr>
          <a:xfrm>
            <a:off x="3597876" y="2130013"/>
            <a:ext cx="49659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On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induction: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3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4080880" y="2157256"/>
            <a:ext cx="499764" cy="1917874"/>
            <a:chOff x="4080275" y="2159915"/>
            <a:chExt cx="500380" cy="1920239"/>
          </a:xfrm>
        </p:grpSpPr>
        <p:pic>
          <p:nvPicPr>
            <p:cNvPr id="75" name="object 7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080275" y="2159915"/>
              <a:ext cx="247512" cy="95704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127664" y="2167877"/>
              <a:ext cx="198755" cy="58419"/>
            </a:xfrm>
            <a:custGeom>
              <a:avLst/>
              <a:gdLst/>
              <a:ahLst/>
              <a:cxnLst/>
              <a:rect l="l" t="t" r="r" b="b"/>
              <a:pathLst>
                <a:path w="198754" h="58419">
                  <a:moveTo>
                    <a:pt x="49657" y="0"/>
                  </a:moveTo>
                  <a:lnTo>
                    <a:pt x="0" y="28968"/>
                  </a:lnTo>
                  <a:lnTo>
                    <a:pt x="49657" y="57937"/>
                  </a:lnTo>
                  <a:lnTo>
                    <a:pt x="52285" y="57251"/>
                  </a:lnTo>
                  <a:lnTo>
                    <a:pt x="54686" y="53149"/>
                  </a:lnTo>
                  <a:lnTo>
                    <a:pt x="53987" y="50520"/>
                  </a:lnTo>
                  <a:lnTo>
                    <a:pt x="24428" y="33273"/>
                  </a:lnTo>
                  <a:lnTo>
                    <a:pt x="8521" y="33273"/>
                  </a:lnTo>
                  <a:lnTo>
                    <a:pt x="8521" y="24676"/>
                  </a:lnTo>
                  <a:lnTo>
                    <a:pt x="24406" y="24676"/>
                  </a:lnTo>
                  <a:lnTo>
                    <a:pt x="53987" y="7416"/>
                  </a:lnTo>
                  <a:lnTo>
                    <a:pt x="54686" y="4787"/>
                  </a:lnTo>
                  <a:lnTo>
                    <a:pt x="52285" y="685"/>
                  </a:lnTo>
                  <a:lnTo>
                    <a:pt x="49657" y="0"/>
                  </a:lnTo>
                  <a:close/>
                </a:path>
                <a:path w="198754" h="58419">
                  <a:moveTo>
                    <a:pt x="24406" y="24676"/>
                  </a:moveTo>
                  <a:lnTo>
                    <a:pt x="8521" y="24676"/>
                  </a:lnTo>
                  <a:lnTo>
                    <a:pt x="8521" y="33273"/>
                  </a:lnTo>
                  <a:lnTo>
                    <a:pt x="24428" y="33273"/>
                  </a:lnTo>
                  <a:lnTo>
                    <a:pt x="23405" y="32677"/>
                  </a:lnTo>
                  <a:lnTo>
                    <a:pt x="10693" y="32677"/>
                  </a:lnTo>
                  <a:lnTo>
                    <a:pt x="10693" y="25260"/>
                  </a:lnTo>
                  <a:lnTo>
                    <a:pt x="23405" y="25260"/>
                  </a:lnTo>
                  <a:lnTo>
                    <a:pt x="24406" y="24676"/>
                  </a:lnTo>
                  <a:close/>
                </a:path>
                <a:path w="198754" h="58419">
                  <a:moveTo>
                    <a:pt x="198539" y="24676"/>
                  </a:moveTo>
                  <a:lnTo>
                    <a:pt x="24406" y="24676"/>
                  </a:lnTo>
                  <a:lnTo>
                    <a:pt x="17049" y="28968"/>
                  </a:lnTo>
                  <a:lnTo>
                    <a:pt x="24428" y="33273"/>
                  </a:lnTo>
                  <a:lnTo>
                    <a:pt x="198539" y="33273"/>
                  </a:lnTo>
                  <a:lnTo>
                    <a:pt x="198539" y="24676"/>
                  </a:lnTo>
                  <a:close/>
                </a:path>
                <a:path w="198754" h="58419">
                  <a:moveTo>
                    <a:pt x="10693" y="25260"/>
                  </a:moveTo>
                  <a:lnTo>
                    <a:pt x="10693" y="32677"/>
                  </a:lnTo>
                  <a:lnTo>
                    <a:pt x="17049" y="28968"/>
                  </a:lnTo>
                  <a:lnTo>
                    <a:pt x="10693" y="25260"/>
                  </a:lnTo>
                  <a:close/>
                </a:path>
                <a:path w="198754" h="58419">
                  <a:moveTo>
                    <a:pt x="17049" y="28968"/>
                  </a:moveTo>
                  <a:lnTo>
                    <a:pt x="10693" y="32677"/>
                  </a:lnTo>
                  <a:lnTo>
                    <a:pt x="23405" y="32677"/>
                  </a:lnTo>
                  <a:lnTo>
                    <a:pt x="17049" y="28968"/>
                  </a:lnTo>
                  <a:close/>
                </a:path>
                <a:path w="198754" h="58419">
                  <a:moveTo>
                    <a:pt x="23405" y="25260"/>
                  </a:moveTo>
                  <a:lnTo>
                    <a:pt x="10693" y="25260"/>
                  </a:lnTo>
                  <a:lnTo>
                    <a:pt x="17049" y="28968"/>
                  </a:lnTo>
                  <a:lnTo>
                    <a:pt x="23405" y="25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7" name="object 7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327787" y="3923853"/>
              <a:ext cx="252462" cy="156195"/>
            </a:xfrm>
            <a:prstGeom prst="rect">
              <a:avLst/>
            </a:prstGeom>
          </p:spPr>
        </p:pic>
      </p:grpSp>
      <p:sp>
        <p:nvSpPr>
          <p:cNvPr id="78" name="object 78"/>
          <p:cNvSpPr txBox="1"/>
          <p:nvPr/>
        </p:nvSpPr>
        <p:spPr>
          <a:xfrm>
            <a:off x="3583284" y="3548985"/>
            <a:ext cx="520692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</a:t>
            </a:r>
            <a:r>
              <a:rPr sz="599" spc="-5" dirty="0">
                <a:latin typeface="Calibri"/>
                <a:cs typeface="Calibri"/>
              </a:rPr>
              <a:t>n </a:t>
            </a:r>
            <a:r>
              <a:rPr sz="599" spc="-10" dirty="0">
                <a:latin typeface="Calibri"/>
                <a:cs typeface="Calibri"/>
              </a:rPr>
              <a:t>t</a:t>
            </a: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atm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nt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4077585" y="2679687"/>
            <a:ext cx="511179" cy="984305"/>
            <a:chOff x="4076975" y="2682991"/>
            <a:chExt cx="511809" cy="985519"/>
          </a:xfrm>
        </p:grpSpPr>
        <p:pic>
          <p:nvPicPr>
            <p:cNvPr id="80" name="object 8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336037" y="2682991"/>
              <a:ext cx="252462" cy="95704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4336479" y="2690013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076975" y="3572386"/>
              <a:ext cx="247512" cy="95704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4125089" y="3580780"/>
              <a:ext cx="198755" cy="58419"/>
            </a:xfrm>
            <a:custGeom>
              <a:avLst/>
              <a:gdLst/>
              <a:ahLst/>
              <a:cxnLst/>
              <a:rect l="l" t="t" r="r" b="b"/>
              <a:pathLst>
                <a:path w="198754" h="58420">
                  <a:moveTo>
                    <a:pt x="49656" y="0"/>
                  </a:moveTo>
                  <a:lnTo>
                    <a:pt x="0" y="28968"/>
                  </a:lnTo>
                  <a:lnTo>
                    <a:pt x="49656" y="57950"/>
                  </a:lnTo>
                  <a:lnTo>
                    <a:pt x="52285" y="57251"/>
                  </a:lnTo>
                  <a:lnTo>
                    <a:pt x="54686" y="53149"/>
                  </a:lnTo>
                  <a:lnTo>
                    <a:pt x="53987" y="50520"/>
                  </a:lnTo>
                  <a:lnTo>
                    <a:pt x="24419" y="33274"/>
                  </a:lnTo>
                  <a:lnTo>
                    <a:pt x="8521" y="33274"/>
                  </a:lnTo>
                  <a:lnTo>
                    <a:pt x="8521" y="24676"/>
                  </a:lnTo>
                  <a:lnTo>
                    <a:pt x="24419" y="24676"/>
                  </a:lnTo>
                  <a:lnTo>
                    <a:pt x="53987" y="7429"/>
                  </a:lnTo>
                  <a:lnTo>
                    <a:pt x="54686" y="4800"/>
                  </a:lnTo>
                  <a:lnTo>
                    <a:pt x="52285" y="698"/>
                  </a:lnTo>
                  <a:lnTo>
                    <a:pt x="49656" y="0"/>
                  </a:lnTo>
                  <a:close/>
                </a:path>
                <a:path w="198754" h="58420">
                  <a:moveTo>
                    <a:pt x="24419" y="24676"/>
                  </a:moveTo>
                  <a:lnTo>
                    <a:pt x="8521" y="24676"/>
                  </a:lnTo>
                  <a:lnTo>
                    <a:pt x="8521" y="33274"/>
                  </a:lnTo>
                  <a:lnTo>
                    <a:pt x="24419" y="33274"/>
                  </a:lnTo>
                  <a:lnTo>
                    <a:pt x="23418" y="32689"/>
                  </a:lnTo>
                  <a:lnTo>
                    <a:pt x="10680" y="32689"/>
                  </a:lnTo>
                  <a:lnTo>
                    <a:pt x="10680" y="25260"/>
                  </a:lnTo>
                  <a:lnTo>
                    <a:pt x="23418" y="25260"/>
                  </a:lnTo>
                  <a:lnTo>
                    <a:pt x="24419" y="24676"/>
                  </a:lnTo>
                  <a:close/>
                </a:path>
                <a:path w="198754" h="58420">
                  <a:moveTo>
                    <a:pt x="198539" y="24676"/>
                  </a:moveTo>
                  <a:lnTo>
                    <a:pt x="24419" y="24676"/>
                  </a:lnTo>
                  <a:lnTo>
                    <a:pt x="17049" y="28975"/>
                  </a:lnTo>
                  <a:lnTo>
                    <a:pt x="24419" y="33274"/>
                  </a:lnTo>
                  <a:lnTo>
                    <a:pt x="198539" y="33274"/>
                  </a:lnTo>
                  <a:lnTo>
                    <a:pt x="198539" y="24676"/>
                  </a:lnTo>
                  <a:close/>
                </a:path>
                <a:path w="198754" h="58420">
                  <a:moveTo>
                    <a:pt x="10680" y="25260"/>
                  </a:moveTo>
                  <a:lnTo>
                    <a:pt x="10680" y="32689"/>
                  </a:lnTo>
                  <a:lnTo>
                    <a:pt x="17049" y="28975"/>
                  </a:lnTo>
                  <a:lnTo>
                    <a:pt x="10680" y="25260"/>
                  </a:lnTo>
                  <a:close/>
                </a:path>
                <a:path w="198754" h="58420">
                  <a:moveTo>
                    <a:pt x="17049" y="28975"/>
                  </a:moveTo>
                  <a:lnTo>
                    <a:pt x="10680" y="32689"/>
                  </a:lnTo>
                  <a:lnTo>
                    <a:pt x="23418" y="32689"/>
                  </a:lnTo>
                  <a:lnTo>
                    <a:pt x="17049" y="28975"/>
                  </a:lnTo>
                  <a:close/>
                </a:path>
                <a:path w="198754" h="58420">
                  <a:moveTo>
                    <a:pt x="23418" y="25260"/>
                  </a:moveTo>
                  <a:lnTo>
                    <a:pt x="10680" y="25260"/>
                  </a:lnTo>
                  <a:lnTo>
                    <a:pt x="17060" y="28968"/>
                  </a:lnTo>
                  <a:lnTo>
                    <a:pt x="23418" y="25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3505172" y="1772387"/>
            <a:ext cx="61392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Only registration:</a:t>
            </a:r>
            <a:r>
              <a:rPr sz="599" spc="-5" dirty="0">
                <a:latin typeface="Calibri"/>
                <a:cs typeface="Calibri"/>
              </a:rPr>
              <a:t> 4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4080880" y="1794684"/>
            <a:ext cx="514350" cy="2419542"/>
            <a:chOff x="4080275" y="1796897"/>
            <a:chExt cx="514984" cy="2422525"/>
          </a:xfrm>
        </p:grpSpPr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080275" y="1796897"/>
              <a:ext cx="247512" cy="95704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128516" y="1805228"/>
              <a:ext cx="403225" cy="2185035"/>
            </a:xfrm>
            <a:custGeom>
              <a:avLst/>
              <a:gdLst/>
              <a:ahLst/>
              <a:cxnLst/>
              <a:rect l="l" t="t" r="r" b="b"/>
              <a:pathLst>
                <a:path w="403225" h="2185035">
                  <a:moveTo>
                    <a:pt x="198539" y="24676"/>
                  </a:moveTo>
                  <a:lnTo>
                    <a:pt x="24422" y="24676"/>
                  </a:lnTo>
                  <a:lnTo>
                    <a:pt x="53987" y="7429"/>
                  </a:lnTo>
                  <a:lnTo>
                    <a:pt x="54686" y="4800"/>
                  </a:lnTo>
                  <a:lnTo>
                    <a:pt x="52285" y="698"/>
                  </a:lnTo>
                  <a:lnTo>
                    <a:pt x="49657" y="0"/>
                  </a:lnTo>
                  <a:lnTo>
                    <a:pt x="17068" y="19011"/>
                  </a:lnTo>
                  <a:lnTo>
                    <a:pt x="17068" y="28968"/>
                  </a:lnTo>
                  <a:lnTo>
                    <a:pt x="10680" y="25260"/>
                  </a:lnTo>
                  <a:lnTo>
                    <a:pt x="17068" y="28968"/>
                  </a:lnTo>
                  <a:lnTo>
                    <a:pt x="17068" y="19011"/>
                  </a:lnTo>
                  <a:lnTo>
                    <a:pt x="0" y="28968"/>
                  </a:lnTo>
                  <a:lnTo>
                    <a:pt x="49657" y="57950"/>
                  </a:lnTo>
                  <a:lnTo>
                    <a:pt x="52285" y="57251"/>
                  </a:lnTo>
                  <a:lnTo>
                    <a:pt x="54686" y="53149"/>
                  </a:lnTo>
                  <a:lnTo>
                    <a:pt x="53987" y="50520"/>
                  </a:lnTo>
                  <a:lnTo>
                    <a:pt x="24422" y="33274"/>
                  </a:lnTo>
                  <a:lnTo>
                    <a:pt x="198539" y="33274"/>
                  </a:lnTo>
                  <a:lnTo>
                    <a:pt x="198539" y="24676"/>
                  </a:lnTo>
                  <a:close/>
                </a:path>
                <a:path w="403225" h="2185035">
                  <a:moveTo>
                    <a:pt x="403110" y="2156041"/>
                  </a:moveTo>
                  <a:lnTo>
                    <a:pt x="353682" y="2126653"/>
                  </a:lnTo>
                  <a:lnTo>
                    <a:pt x="351053" y="2127313"/>
                  </a:lnTo>
                  <a:lnTo>
                    <a:pt x="348627" y="2131403"/>
                  </a:lnTo>
                  <a:lnTo>
                    <a:pt x="349300" y="2134031"/>
                  </a:lnTo>
                  <a:lnTo>
                    <a:pt x="378726" y="2151532"/>
                  </a:lnTo>
                  <a:lnTo>
                    <a:pt x="199440" y="2150021"/>
                  </a:lnTo>
                  <a:lnTo>
                    <a:pt x="199364" y="2158619"/>
                  </a:lnTo>
                  <a:lnTo>
                    <a:pt x="378650" y="2160117"/>
                  </a:lnTo>
                  <a:lnTo>
                    <a:pt x="348932" y="2177123"/>
                  </a:lnTo>
                  <a:lnTo>
                    <a:pt x="348221" y="2179751"/>
                  </a:lnTo>
                  <a:lnTo>
                    <a:pt x="350570" y="2183879"/>
                  </a:lnTo>
                  <a:lnTo>
                    <a:pt x="353199" y="2184590"/>
                  </a:lnTo>
                  <a:lnTo>
                    <a:pt x="395732" y="2160257"/>
                  </a:lnTo>
                  <a:lnTo>
                    <a:pt x="403110" y="21560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279934" y="3899103"/>
              <a:ext cx="95704" cy="320114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4297543" y="3888945"/>
              <a:ext cx="58419" cy="271145"/>
            </a:xfrm>
            <a:custGeom>
              <a:avLst/>
              <a:gdLst/>
              <a:ahLst/>
              <a:cxnLst/>
              <a:rect l="l" t="t" r="r" b="b"/>
              <a:pathLst>
                <a:path w="58420" h="271145">
                  <a:moveTo>
                    <a:pt x="4648" y="216877"/>
                  </a:moveTo>
                  <a:lnTo>
                    <a:pt x="622" y="219392"/>
                  </a:lnTo>
                  <a:lnTo>
                    <a:pt x="0" y="222034"/>
                  </a:lnTo>
                  <a:lnTo>
                    <a:pt x="30378" y="270852"/>
                  </a:lnTo>
                  <a:lnTo>
                    <a:pt x="34960" y="262458"/>
                  </a:lnTo>
                  <a:lnTo>
                    <a:pt x="25844" y="262458"/>
                  </a:lnTo>
                  <a:lnTo>
                    <a:pt x="25390" y="246571"/>
                  </a:lnTo>
                  <a:lnTo>
                    <a:pt x="7302" y="217500"/>
                  </a:lnTo>
                  <a:lnTo>
                    <a:pt x="4648" y="216877"/>
                  </a:lnTo>
                  <a:close/>
                </a:path>
                <a:path w="58420" h="271145">
                  <a:moveTo>
                    <a:pt x="25390" y="246571"/>
                  </a:moveTo>
                  <a:lnTo>
                    <a:pt x="25844" y="262458"/>
                  </a:lnTo>
                  <a:lnTo>
                    <a:pt x="34429" y="262204"/>
                  </a:lnTo>
                  <a:lnTo>
                    <a:pt x="34374" y="260273"/>
                  </a:lnTo>
                  <a:lnTo>
                    <a:pt x="26365" y="260273"/>
                  </a:lnTo>
                  <a:lnTo>
                    <a:pt x="29893" y="253808"/>
                  </a:lnTo>
                  <a:lnTo>
                    <a:pt x="25390" y="246571"/>
                  </a:lnTo>
                  <a:close/>
                </a:path>
                <a:path w="58420" h="271145">
                  <a:moveTo>
                    <a:pt x="52984" y="215493"/>
                  </a:moveTo>
                  <a:lnTo>
                    <a:pt x="50380" y="216268"/>
                  </a:lnTo>
                  <a:lnTo>
                    <a:pt x="33976" y="246328"/>
                  </a:lnTo>
                  <a:lnTo>
                    <a:pt x="34429" y="262204"/>
                  </a:lnTo>
                  <a:lnTo>
                    <a:pt x="25844" y="262458"/>
                  </a:lnTo>
                  <a:lnTo>
                    <a:pt x="34960" y="262458"/>
                  </a:lnTo>
                  <a:lnTo>
                    <a:pt x="57924" y="220383"/>
                  </a:lnTo>
                  <a:lnTo>
                    <a:pt x="57149" y="217766"/>
                  </a:lnTo>
                  <a:lnTo>
                    <a:pt x="52984" y="215493"/>
                  </a:lnTo>
                  <a:close/>
                </a:path>
                <a:path w="58420" h="271145">
                  <a:moveTo>
                    <a:pt x="29893" y="253808"/>
                  </a:moveTo>
                  <a:lnTo>
                    <a:pt x="26365" y="260273"/>
                  </a:lnTo>
                  <a:lnTo>
                    <a:pt x="33781" y="260057"/>
                  </a:lnTo>
                  <a:lnTo>
                    <a:pt x="29893" y="253808"/>
                  </a:lnTo>
                  <a:close/>
                </a:path>
                <a:path w="58420" h="271145">
                  <a:moveTo>
                    <a:pt x="33976" y="246328"/>
                  </a:moveTo>
                  <a:lnTo>
                    <a:pt x="29893" y="253808"/>
                  </a:lnTo>
                  <a:lnTo>
                    <a:pt x="33781" y="260057"/>
                  </a:lnTo>
                  <a:lnTo>
                    <a:pt x="26365" y="260273"/>
                  </a:lnTo>
                  <a:lnTo>
                    <a:pt x="34374" y="260273"/>
                  </a:lnTo>
                  <a:lnTo>
                    <a:pt x="33976" y="246328"/>
                  </a:lnTo>
                  <a:close/>
                </a:path>
                <a:path w="58420" h="271145">
                  <a:moveTo>
                    <a:pt x="26936" y="0"/>
                  </a:moveTo>
                  <a:lnTo>
                    <a:pt x="18351" y="241"/>
                  </a:lnTo>
                  <a:lnTo>
                    <a:pt x="25390" y="246571"/>
                  </a:lnTo>
                  <a:lnTo>
                    <a:pt x="29893" y="253808"/>
                  </a:lnTo>
                  <a:lnTo>
                    <a:pt x="33976" y="246328"/>
                  </a:lnTo>
                  <a:lnTo>
                    <a:pt x="269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274984" y="2608738"/>
              <a:ext cx="97354" cy="339916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4295247" y="2599028"/>
              <a:ext cx="58419" cy="291465"/>
            </a:xfrm>
            <a:custGeom>
              <a:avLst/>
              <a:gdLst/>
              <a:ahLst/>
              <a:cxnLst/>
              <a:rect l="l" t="t" r="r" b="b"/>
              <a:pathLst>
                <a:path w="58420" h="291464">
                  <a:moveTo>
                    <a:pt x="4851" y="236448"/>
                  </a:moveTo>
                  <a:lnTo>
                    <a:pt x="723" y="238785"/>
                  </a:lnTo>
                  <a:lnTo>
                    <a:pt x="0" y="241414"/>
                  </a:lnTo>
                  <a:lnTo>
                    <a:pt x="28384" y="291414"/>
                  </a:lnTo>
                  <a:lnTo>
                    <a:pt x="33467" y="282930"/>
                  </a:lnTo>
                  <a:lnTo>
                    <a:pt x="24180" y="282829"/>
                  </a:lnTo>
                  <a:lnTo>
                    <a:pt x="24368" y="266933"/>
                  </a:lnTo>
                  <a:lnTo>
                    <a:pt x="7467" y="237172"/>
                  </a:lnTo>
                  <a:lnTo>
                    <a:pt x="4851" y="236448"/>
                  </a:lnTo>
                  <a:close/>
                </a:path>
                <a:path w="58420" h="291464">
                  <a:moveTo>
                    <a:pt x="24368" y="266933"/>
                  </a:moveTo>
                  <a:lnTo>
                    <a:pt x="24180" y="282829"/>
                  </a:lnTo>
                  <a:lnTo>
                    <a:pt x="32778" y="282930"/>
                  </a:lnTo>
                  <a:lnTo>
                    <a:pt x="32804" y="280758"/>
                  </a:lnTo>
                  <a:lnTo>
                    <a:pt x="24790" y="280670"/>
                  </a:lnTo>
                  <a:lnTo>
                    <a:pt x="28579" y="274348"/>
                  </a:lnTo>
                  <a:lnTo>
                    <a:pt x="24368" y="266933"/>
                  </a:lnTo>
                  <a:close/>
                </a:path>
                <a:path w="58420" h="291464">
                  <a:moveTo>
                    <a:pt x="53200" y="237020"/>
                  </a:moveTo>
                  <a:lnTo>
                    <a:pt x="50558" y="237680"/>
                  </a:lnTo>
                  <a:lnTo>
                    <a:pt x="32966" y="267029"/>
                  </a:lnTo>
                  <a:lnTo>
                    <a:pt x="32778" y="282930"/>
                  </a:lnTo>
                  <a:lnTo>
                    <a:pt x="33467" y="282930"/>
                  </a:lnTo>
                  <a:lnTo>
                    <a:pt x="57937" y="242087"/>
                  </a:lnTo>
                  <a:lnTo>
                    <a:pt x="57276" y="239458"/>
                  </a:lnTo>
                  <a:lnTo>
                    <a:pt x="53200" y="237020"/>
                  </a:lnTo>
                  <a:close/>
                </a:path>
                <a:path w="58420" h="291464">
                  <a:moveTo>
                    <a:pt x="28579" y="274348"/>
                  </a:moveTo>
                  <a:lnTo>
                    <a:pt x="24790" y="280670"/>
                  </a:lnTo>
                  <a:lnTo>
                    <a:pt x="32219" y="280758"/>
                  </a:lnTo>
                  <a:lnTo>
                    <a:pt x="28579" y="274348"/>
                  </a:lnTo>
                  <a:close/>
                </a:path>
                <a:path w="58420" h="291464">
                  <a:moveTo>
                    <a:pt x="32966" y="267029"/>
                  </a:moveTo>
                  <a:lnTo>
                    <a:pt x="28579" y="274348"/>
                  </a:lnTo>
                  <a:lnTo>
                    <a:pt x="32219" y="280758"/>
                  </a:lnTo>
                  <a:lnTo>
                    <a:pt x="32804" y="280758"/>
                  </a:lnTo>
                  <a:lnTo>
                    <a:pt x="32966" y="267029"/>
                  </a:lnTo>
                  <a:close/>
                </a:path>
                <a:path w="58420" h="291464">
                  <a:moveTo>
                    <a:pt x="27520" y="0"/>
                  </a:moveTo>
                  <a:lnTo>
                    <a:pt x="24368" y="266933"/>
                  </a:lnTo>
                  <a:lnTo>
                    <a:pt x="28579" y="274348"/>
                  </a:lnTo>
                  <a:lnTo>
                    <a:pt x="32966" y="267029"/>
                  </a:lnTo>
                  <a:lnTo>
                    <a:pt x="36118" y="101"/>
                  </a:lnTo>
                  <a:lnTo>
                    <a:pt x="27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331093" y="2765501"/>
              <a:ext cx="252450" cy="95699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4331323" y="2772517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342638" y="3324873"/>
              <a:ext cx="252462" cy="95704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4343354" y="3331998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20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20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20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8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20">
                  <a:moveTo>
                    <a:pt x="76" y="23367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7"/>
                  </a:lnTo>
                  <a:close/>
                </a:path>
                <a:path w="203835" h="58420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20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20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8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337687" y="2331524"/>
              <a:ext cx="252462" cy="95704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4338063" y="2339268"/>
              <a:ext cx="203835" cy="58419"/>
            </a:xfrm>
            <a:custGeom>
              <a:avLst/>
              <a:gdLst/>
              <a:ahLst/>
              <a:cxnLst/>
              <a:rect l="l" t="t" r="r" b="b"/>
              <a:pathLst>
                <a:path w="203835" h="58419">
                  <a:moveTo>
                    <a:pt x="179281" y="33470"/>
                  </a:moveTo>
                  <a:lnTo>
                    <a:pt x="149567" y="50469"/>
                  </a:lnTo>
                  <a:lnTo>
                    <a:pt x="148856" y="53098"/>
                  </a:lnTo>
                  <a:lnTo>
                    <a:pt x="151206" y="57226"/>
                  </a:lnTo>
                  <a:lnTo>
                    <a:pt x="153835" y="57937"/>
                  </a:lnTo>
                  <a:lnTo>
                    <a:pt x="196374" y="33604"/>
                  </a:lnTo>
                  <a:lnTo>
                    <a:pt x="179281" y="33470"/>
                  </a:lnTo>
                  <a:close/>
                </a:path>
                <a:path w="203835" h="58419">
                  <a:moveTo>
                    <a:pt x="186679" y="29238"/>
                  </a:moveTo>
                  <a:lnTo>
                    <a:pt x="179281" y="33470"/>
                  </a:lnTo>
                  <a:lnTo>
                    <a:pt x="195173" y="33604"/>
                  </a:lnTo>
                  <a:lnTo>
                    <a:pt x="195178" y="33007"/>
                  </a:lnTo>
                  <a:lnTo>
                    <a:pt x="193014" y="33007"/>
                  </a:lnTo>
                  <a:lnTo>
                    <a:pt x="186679" y="29238"/>
                  </a:lnTo>
                  <a:close/>
                </a:path>
                <a:path w="203835" h="58419">
                  <a:moveTo>
                    <a:pt x="154317" y="0"/>
                  </a:moveTo>
                  <a:lnTo>
                    <a:pt x="151688" y="660"/>
                  </a:lnTo>
                  <a:lnTo>
                    <a:pt x="149263" y="4749"/>
                  </a:lnTo>
                  <a:lnTo>
                    <a:pt x="149936" y="7378"/>
                  </a:lnTo>
                  <a:lnTo>
                    <a:pt x="179361" y="24884"/>
                  </a:lnTo>
                  <a:lnTo>
                    <a:pt x="195249" y="25019"/>
                  </a:lnTo>
                  <a:lnTo>
                    <a:pt x="195173" y="33604"/>
                  </a:lnTo>
                  <a:lnTo>
                    <a:pt x="196374" y="33604"/>
                  </a:lnTo>
                  <a:lnTo>
                    <a:pt x="203746" y="29387"/>
                  </a:lnTo>
                  <a:lnTo>
                    <a:pt x="154317" y="0"/>
                  </a:lnTo>
                  <a:close/>
                </a:path>
                <a:path w="203835" h="58419">
                  <a:moveTo>
                    <a:pt x="76" y="23368"/>
                  </a:moveTo>
                  <a:lnTo>
                    <a:pt x="0" y="31965"/>
                  </a:lnTo>
                  <a:lnTo>
                    <a:pt x="179281" y="33470"/>
                  </a:lnTo>
                  <a:lnTo>
                    <a:pt x="186679" y="29238"/>
                  </a:lnTo>
                  <a:lnTo>
                    <a:pt x="179361" y="24884"/>
                  </a:lnTo>
                  <a:lnTo>
                    <a:pt x="76" y="23368"/>
                  </a:lnTo>
                  <a:close/>
                </a:path>
                <a:path w="203835" h="58419">
                  <a:moveTo>
                    <a:pt x="193078" y="25577"/>
                  </a:moveTo>
                  <a:lnTo>
                    <a:pt x="186679" y="29238"/>
                  </a:lnTo>
                  <a:lnTo>
                    <a:pt x="193014" y="33007"/>
                  </a:lnTo>
                  <a:lnTo>
                    <a:pt x="193078" y="25577"/>
                  </a:lnTo>
                  <a:close/>
                </a:path>
                <a:path w="203835" h="58419">
                  <a:moveTo>
                    <a:pt x="195244" y="25577"/>
                  </a:moveTo>
                  <a:lnTo>
                    <a:pt x="193078" y="25577"/>
                  </a:lnTo>
                  <a:lnTo>
                    <a:pt x="193014" y="33007"/>
                  </a:lnTo>
                  <a:lnTo>
                    <a:pt x="195178" y="33007"/>
                  </a:lnTo>
                  <a:lnTo>
                    <a:pt x="195244" y="25577"/>
                  </a:lnTo>
                  <a:close/>
                </a:path>
                <a:path w="203835" h="58419">
                  <a:moveTo>
                    <a:pt x="179361" y="24884"/>
                  </a:moveTo>
                  <a:lnTo>
                    <a:pt x="186679" y="29238"/>
                  </a:lnTo>
                  <a:lnTo>
                    <a:pt x="193078" y="25577"/>
                  </a:lnTo>
                  <a:lnTo>
                    <a:pt x="195244" y="25577"/>
                  </a:lnTo>
                  <a:lnTo>
                    <a:pt x="195249" y="25019"/>
                  </a:lnTo>
                  <a:lnTo>
                    <a:pt x="179361" y="248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3321605" y="2647501"/>
            <a:ext cx="77628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Pending</a:t>
            </a:r>
            <a:r>
              <a:rPr sz="599" spc="-1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consolidation:</a:t>
            </a:r>
            <a:r>
              <a:rPr sz="599" spc="-5" dirty="0">
                <a:latin typeface="Calibri"/>
                <a:cs typeface="Calibri"/>
              </a:rPr>
              <a:t> 1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4059455" y="2682984"/>
            <a:ext cx="247345" cy="95767"/>
            <a:chOff x="4058823" y="2686292"/>
            <a:chExt cx="247650" cy="95885"/>
          </a:xfrm>
        </p:grpSpPr>
        <p:pic>
          <p:nvPicPr>
            <p:cNvPr id="100" name="object 100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058823" y="2686292"/>
              <a:ext cx="247512" cy="95704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4107085" y="2694068"/>
              <a:ext cx="198755" cy="58419"/>
            </a:xfrm>
            <a:custGeom>
              <a:avLst/>
              <a:gdLst/>
              <a:ahLst/>
              <a:cxnLst/>
              <a:rect l="l" t="t" r="r" b="b"/>
              <a:pathLst>
                <a:path w="198754" h="58419">
                  <a:moveTo>
                    <a:pt x="49656" y="0"/>
                  </a:moveTo>
                  <a:lnTo>
                    <a:pt x="0" y="28968"/>
                  </a:lnTo>
                  <a:lnTo>
                    <a:pt x="49656" y="57950"/>
                  </a:lnTo>
                  <a:lnTo>
                    <a:pt x="52285" y="57251"/>
                  </a:lnTo>
                  <a:lnTo>
                    <a:pt x="54686" y="53149"/>
                  </a:lnTo>
                  <a:lnTo>
                    <a:pt x="53987" y="50520"/>
                  </a:lnTo>
                  <a:lnTo>
                    <a:pt x="24428" y="33274"/>
                  </a:lnTo>
                  <a:lnTo>
                    <a:pt x="8521" y="33274"/>
                  </a:lnTo>
                  <a:lnTo>
                    <a:pt x="8521" y="24676"/>
                  </a:lnTo>
                  <a:lnTo>
                    <a:pt x="24428" y="24676"/>
                  </a:lnTo>
                  <a:lnTo>
                    <a:pt x="53987" y="7429"/>
                  </a:lnTo>
                  <a:lnTo>
                    <a:pt x="54686" y="4800"/>
                  </a:lnTo>
                  <a:lnTo>
                    <a:pt x="52285" y="698"/>
                  </a:lnTo>
                  <a:lnTo>
                    <a:pt x="49656" y="0"/>
                  </a:lnTo>
                  <a:close/>
                </a:path>
                <a:path w="198754" h="58419">
                  <a:moveTo>
                    <a:pt x="24428" y="24676"/>
                  </a:moveTo>
                  <a:lnTo>
                    <a:pt x="8521" y="24676"/>
                  </a:lnTo>
                  <a:lnTo>
                    <a:pt x="8521" y="33274"/>
                  </a:lnTo>
                  <a:lnTo>
                    <a:pt x="24428" y="33274"/>
                  </a:lnTo>
                  <a:lnTo>
                    <a:pt x="23427" y="32689"/>
                  </a:lnTo>
                  <a:lnTo>
                    <a:pt x="10693" y="32689"/>
                  </a:lnTo>
                  <a:lnTo>
                    <a:pt x="10693" y="25260"/>
                  </a:lnTo>
                  <a:lnTo>
                    <a:pt x="23427" y="25260"/>
                  </a:lnTo>
                  <a:lnTo>
                    <a:pt x="24428" y="24676"/>
                  </a:lnTo>
                  <a:close/>
                </a:path>
                <a:path w="198754" h="58419">
                  <a:moveTo>
                    <a:pt x="198539" y="24676"/>
                  </a:moveTo>
                  <a:lnTo>
                    <a:pt x="24428" y="24676"/>
                  </a:lnTo>
                  <a:lnTo>
                    <a:pt x="17060" y="28975"/>
                  </a:lnTo>
                  <a:lnTo>
                    <a:pt x="24428" y="33274"/>
                  </a:lnTo>
                  <a:lnTo>
                    <a:pt x="198539" y="33274"/>
                  </a:lnTo>
                  <a:lnTo>
                    <a:pt x="198539" y="24676"/>
                  </a:lnTo>
                  <a:close/>
                </a:path>
                <a:path w="198754" h="58419">
                  <a:moveTo>
                    <a:pt x="10693" y="25260"/>
                  </a:moveTo>
                  <a:lnTo>
                    <a:pt x="10693" y="32689"/>
                  </a:lnTo>
                  <a:lnTo>
                    <a:pt x="17060" y="28975"/>
                  </a:lnTo>
                  <a:lnTo>
                    <a:pt x="10693" y="25260"/>
                  </a:lnTo>
                  <a:close/>
                </a:path>
                <a:path w="198754" h="58419">
                  <a:moveTo>
                    <a:pt x="17060" y="28975"/>
                  </a:moveTo>
                  <a:lnTo>
                    <a:pt x="10693" y="32689"/>
                  </a:lnTo>
                  <a:lnTo>
                    <a:pt x="23427" y="32689"/>
                  </a:lnTo>
                  <a:lnTo>
                    <a:pt x="17060" y="28975"/>
                  </a:lnTo>
                  <a:close/>
                </a:path>
                <a:path w="198754" h="58419">
                  <a:moveTo>
                    <a:pt x="23427" y="25260"/>
                  </a:moveTo>
                  <a:lnTo>
                    <a:pt x="10693" y="25260"/>
                  </a:lnTo>
                  <a:lnTo>
                    <a:pt x="17071" y="28968"/>
                  </a:lnTo>
                  <a:lnTo>
                    <a:pt x="23427" y="252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03046" y="810548"/>
            <a:ext cx="3897269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Clinical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Committee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and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Data</a:t>
            </a:r>
            <a:r>
              <a:rPr sz="1698" b="1" spc="-1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Management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225140" y="1600158"/>
            <a:ext cx="1291902" cy="6976"/>
          </a:xfrm>
          <a:custGeom>
            <a:avLst/>
            <a:gdLst/>
            <a:ahLst/>
            <a:cxnLst/>
            <a:rect l="l" t="t" r="r" b="b"/>
            <a:pathLst>
              <a:path w="1293495" h="6984">
                <a:moveTo>
                  <a:pt x="1293152" y="0"/>
                </a:moveTo>
                <a:lnTo>
                  <a:pt x="646569" y="0"/>
                </a:lnTo>
                <a:lnTo>
                  <a:pt x="0" y="0"/>
                </a:lnTo>
                <a:lnTo>
                  <a:pt x="0" y="6883"/>
                </a:lnTo>
                <a:lnTo>
                  <a:pt x="1293152" y="6883"/>
                </a:lnTo>
                <a:lnTo>
                  <a:pt x="1293152" y="0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2000910" y="1396806"/>
            <a:ext cx="4901237" cy="2495014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69764" rIns="0" bIns="0" rtlCol="0">
            <a:spAutoFit/>
          </a:bodyPr>
          <a:lstStyle/>
          <a:p>
            <a:pPr marL="234668" indent="-186466">
              <a:spcBef>
                <a:spcPts val="54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Josep </a:t>
            </a:r>
            <a:r>
              <a:rPr sz="949" spc="15" dirty="0">
                <a:latin typeface="Arial"/>
                <a:cs typeface="Arial"/>
              </a:rPr>
              <a:t>Mª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Ribera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spc="5" dirty="0">
                <a:solidFill>
                  <a:srgbClr val="0070C0"/>
                </a:solidFill>
                <a:latin typeface="Arial"/>
                <a:cs typeface="Arial"/>
              </a:rPr>
              <a:t>jribera@iconcologia.net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63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Pere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Barba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pbarba@vhio.net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Arancha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Bermúdez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maranzazu.bermudez@scsalud.es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65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Jordi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Esteve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JESTEVE@clinic.cat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8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José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González</a:t>
            </a:r>
            <a:r>
              <a:rPr sz="949" spc="3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Campos</a:t>
            </a:r>
            <a:r>
              <a:rPr sz="949" spc="3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jose.gonzalez.sspa@juntadeandalucia.es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0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Jesús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María </a:t>
            </a:r>
            <a:r>
              <a:rPr sz="949" spc="5" dirty="0">
                <a:latin typeface="Arial"/>
                <a:cs typeface="Arial"/>
              </a:rPr>
              <a:t>Hernández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Rivas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jmhr@usal.es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3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Pilar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Martínez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Sánchez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mariapilar.martinez.sanchez@salud.madrid.org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Natalia</a:t>
            </a:r>
            <a:r>
              <a:rPr sz="949" spc="-4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Alonso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Natalia.Alonso.Vence@sergas.es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4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Pau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Montesinos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montesinos_pau@gva.es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Mar</a:t>
            </a:r>
            <a:r>
              <a:rPr sz="949" spc="-40" dirty="0">
                <a:latin typeface="Arial"/>
                <a:cs typeface="Arial"/>
              </a:rPr>
              <a:t> </a:t>
            </a:r>
            <a:r>
              <a:rPr sz="949" spc="-10" dirty="0">
                <a:latin typeface="Arial"/>
                <a:cs typeface="Arial"/>
              </a:rPr>
              <a:t>Tormo</a:t>
            </a:r>
            <a:r>
              <a:rPr sz="949" spc="-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tormo_mar@gva.es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0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Mireia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Morgades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mmorgades@iconcologia.net</a:t>
            </a:r>
            <a:r>
              <a:rPr sz="949" spc="5" dirty="0">
                <a:latin typeface="Arial"/>
                <a:cs typeface="Arial"/>
              </a:rPr>
              <a:t>).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Data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Manager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56248" y="848925"/>
            <a:ext cx="1454262" cy="278323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LA-MIX</a:t>
            </a:r>
            <a:endParaRPr sz="649">
              <a:latin typeface="Arial Narrow"/>
              <a:cs typeface="Arial Narrow"/>
            </a:endParaRPr>
          </a:p>
          <a:p>
            <a:pPr algn="ctr">
              <a:spcBef>
                <a:spcPts val="350"/>
              </a:spcBef>
            </a:pPr>
            <a:r>
              <a:rPr sz="649" b="1" dirty="0">
                <a:latin typeface="Arial Narrow"/>
                <a:cs typeface="Arial Narrow"/>
              </a:rPr>
              <a:t>NPM1/CBF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negativo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227601" y="1621799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362707" y="1154130"/>
            <a:ext cx="41224" cy="468053"/>
          </a:xfrm>
          <a:custGeom>
            <a:avLst/>
            <a:gdLst/>
            <a:ahLst/>
            <a:cxnLst/>
            <a:rect l="l" t="t" r="r" b="b"/>
            <a:pathLst>
              <a:path w="41275" h="468630">
                <a:moveTo>
                  <a:pt x="18059" y="426973"/>
                </a:moveTo>
                <a:lnTo>
                  <a:pt x="0" y="426973"/>
                </a:lnTo>
                <a:lnTo>
                  <a:pt x="20637" y="468248"/>
                </a:lnTo>
                <a:lnTo>
                  <a:pt x="37833" y="433857"/>
                </a:lnTo>
                <a:lnTo>
                  <a:pt x="18059" y="433857"/>
                </a:lnTo>
                <a:lnTo>
                  <a:pt x="18059" y="426973"/>
                </a:lnTo>
                <a:close/>
              </a:path>
              <a:path w="41275" h="468630">
                <a:moveTo>
                  <a:pt x="23215" y="0"/>
                </a:moveTo>
                <a:lnTo>
                  <a:pt x="18059" y="0"/>
                </a:lnTo>
                <a:lnTo>
                  <a:pt x="18059" y="433857"/>
                </a:lnTo>
                <a:lnTo>
                  <a:pt x="23215" y="433857"/>
                </a:lnTo>
                <a:lnTo>
                  <a:pt x="23215" y="0"/>
                </a:lnTo>
                <a:close/>
              </a:path>
              <a:path w="41275" h="468630">
                <a:moveTo>
                  <a:pt x="41275" y="426973"/>
                </a:moveTo>
                <a:lnTo>
                  <a:pt x="23215" y="426973"/>
                </a:lnTo>
                <a:lnTo>
                  <a:pt x="23215" y="433857"/>
                </a:lnTo>
                <a:lnTo>
                  <a:pt x="37833" y="433857"/>
                </a:lnTo>
                <a:lnTo>
                  <a:pt x="41275" y="426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757599" y="3570582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98092">
              <a:spcBef>
                <a:spcPts val="220"/>
              </a:spcBef>
            </a:pPr>
            <a:r>
              <a:rPr sz="649" b="1" spc="-40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SP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16160" y="1959572"/>
            <a:ext cx="935472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1244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050127" y="2992360"/>
            <a:ext cx="676076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7081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FAMILIAR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HLA-id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555488" y="3444633"/>
            <a:ext cx="312035" cy="12667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algn="ctr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898567" y="3444633"/>
            <a:ext cx="312035" cy="12667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algn="ctr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40633" y="2999229"/>
            <a:ext cx="935472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5" dirty="0">
                <a:latin typeface="Arial Narrow"/>
                <a:cs typeface="Arial Narrow"/>
              </a:rPr>
              <a:t> T</a:t>
            </a:r>
            <a:r>
              <a:rPr sz="649" b="1" dirty="0">
                <a:latin typeface="Arial Narrow"/>
                <a:cs typeface="Arial Narrow"/>
              </a:rPr>
              <a:t>PH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363153" y="1777153"/>
            <a:ext cx="41224" cy="182655"/>
          </a:xfrm>
          <a:custGeom>
            <a:avLst/>
            <a:gdLst/>
            <a:ahLst/>
            <a:cxnLst/>
            <a:rect l="l" t="t" r="r" b="b"/>
            <a:pathLst>
              <a:path w="41275" h="182880">
                <a:moveTo>
                  <a:pt x="18050" y="141384"/>
                </a:moveTo>
                <a:lnTo>
                  <a:pt x="0" y="141439"/>
                </a:lnTo>
                <a:lnTo>
                  <a:pt x="20764" y="182638"/>
                </a:lnTo>
                <a:lnTo>
                  <a:pt x="37827" y="148259"/>
                </a:lnTo>
                <a:lnTo>
                  <a:pt x="18072" y="148259"/>
                </a:lnTo>
                <a:lnTo>
                  <a:pt x="18050" y="141384"/>
                </a:lnTo>
                <a:close/>
              </a:path>
              <a:path w="41275" h="182880">
                <a:moveTo>
                  <a:pt x="23219" y="141368"/>
                </a:moveTo>
                <a:lnTo>
                  <a:pt x="18050" y="141384"/>
                </a:lnTo>
                <a:lnTo>
                  <a:pt x="18072" y="148259"/>
                </a:lnTo>
                <a:lnTo>
                  <a:pt x="23241" y="148247"/>
                </a:lnTo>
                <a:lnTo>
                  <a:pt x="23219" y="141368"/>
                </a:lnTo>
                <a:close/>
              </a:path>
              <a:path w="41275" h="182880">
                <a:moveTo>
                  <a:pt x="41275" y="141312"/>
                </a:moveTo>
                <a:lnTo>
                  <a:pt x="23219" y="141368"/>
                </a:lnTo>
                <a:lnTo>
                  <a:pt x="23241" y="148247"/>
                </a:lnTo>
                <a:lnTo>
                  <a:pt x="18072" y="148259"/>
                </a:lnTo>
                <a:lnTo>
                  <a:pt x="37833" y="148247"/>
                </a:lnTo>
                <a:lnTo>
                  <a:pt x="41275" y="141312"/>
                </a:lnTo>
                <a:close/>
              </a:path>
              <a:path w="41275" h="182880">
                <a:moveTo>
                  <a:pt x="22771" y="0"/>
                </a:moveTo>
                <a:lnTo>
                  <a:pt x="17614" y="12"/>
                </a:lnTo>
                <a:lnTo>
                  <a:pt x="18050" y="141384"/>
                </a:lnTo>
                <a:lnTo>
                  <a:pt x="23219" y="141368"/>
                </a:lnTo>
                <a:lnTo>
                  <a:pt x="227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4360159" y="2114881"/>
            <a:ext cx="41224" cy="188363"/>
          </a:xfrm>
          <a:custGeom>
            <a:avLst/>
            <a:gdLst/>
            <a:ahLst/>
            <a:cxnLst/>
            <a:rect l="l" t="t" r="r" b="b"/>
            <a:pathLst>
              <a:path w="41275" h="188594">
                <a:moveTo>
                  <a:pt x="0" y="146723"/>
                </a:moveTo>
                <a:lnTo>
                  <a:pt x="19748" y="188417"/>
                </a:lnTo>
                <a:lnTo>
                  <a:pt x="37841" y="154089"/>
                </a:lnTo>
                <a:lnTo>
                  <a:pt x="23063" y="154089"/>
                </a:lnTo>
                <a:lnTo>
                  <a:pt x="17907" y="153987"/>
                </a:lnTo>
                <a:lnTo>
                  <a:pt x="18053" y="147106"/>
                </a:lnTo>
                <a:lnTo>
                  <a:pt x="0" y="146723"/>
                </a:lnTo>
                <a:close/>
              </a:path>
              <a:path w="41275" h="188594">
                <a:moveTo>
                  <a:pt x="18053" y="147106"/>
                </a:moveTo>
                <a:lnTo>
                  <a:pt x="17907" y="153987"/>
                </a:lnTo>
                <a:lnTo>
                  <a:pt x="23063" y="154089"/>
                </a:lnTo>
                <a:lnTo>
                  <a:pt x="23209" y="147216"/>
                </a:lnTo>
                <a:lnTo>
                  <a:pt x="18053" y="147106"/>
                </a:lnTo>
                <a:close/>
              </a:path>
              <a:path w="41275" h="188594">
                <a:moveTo>
                  <a:pt x="23209" y="147216"/>
                </a:moveTo>
                <a:lnTo>
                  <a:pt x="23063" y="154089"/>
                </a:lnTo>
                <a:lnTo>
                  <a:pt x="37841" y="154089"/>
                </a:lnTo>
                <a:lnTo>
                  <a:pt x="41262" y="147599"/>
                </a:lnTo>
                <a:lnTo>
                  <a:pt x="23209" y="147216"/>
                </a:lnTo>
                <a:close/>
              </a:path>
              <a:path w="41275" h="188594">
                <a:moveTo>
                  <a:pt x="21183" y="0"/>
                </a:moveTo>
                <a:lnTo>
                  <a:pt x="18053" y="147106"/>
                </a:lnTo>
                <a:lnTo>
                  <a:pt x="23209" y="147216"/>
                </a:lnTo>
                <a:lnTo>
                  <a:pt x="26339" y="114"/>
                </a:lnTo>
                <a:lnTo>
                  <a:pt x="211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3690589" y="3147725"/>
            <a:ext cx="1384498" cy="297448"/>
          </a:xfrm>
          <a:custGeom>
            <a:avLst/>
            <a:gdLst/>
            <a:ahLst/>
            <a:cxnLst/>
            <a:rect l="l" t="t" r="r" b="b"/>
            <a:pathLst>
              <a:path w="1386204" h="297814">
                <a:moveTo>
                  <a:pt x="1386014" y="256006"/>
                </a:moveTo>
                <a:lnTo>
                  <a:pt x="1367955" y="256006"/>
                </a:lnTo>
                <a:lnTo>
                  <a:pt x="1367955" y="151218"/>
                </a:lnTo>
                <a:lnTo>
                  <a:pt x="1367955" y="146062"/>
                </a:lnTo>
                <a:lnTo>
                  <a:pt x="700747" y="146062"/>
                </a:lnTo>
                <a:lnTo>
                  <a:pt x="700747" y="0"/>
                </a:lnTo>
                <a:lnTo>
                  <a:pt x="695591" y="0"/>
                </a:lnTo>
                <a:lnTo>
                  <a:pt x="695591" y="146062"/>
                </a:lnTo>
                <a:lnTo>
                  <a:pt x="18059" y="146062"/>
                </a:lnTo>
                <a:lnTo>
                  <a:pt x="18059" y="256006"/>
                </a:lnTo>
                <a:lnTo>
                  <a:pt x="0" y="256006"/>
                </a:lnTo>
                <a:lnTo>
                  <a:pt x="20637" y="297281"/>
                </a:lnTo>
                <a:lnTo>
                  <a:pt x="37833" y="262890"/>
                </a:lnTo>
                <a:lnTo>
                  <a:pt x="41275" y="256006"/>
                </a:lnTo>
                <a:lnTo>
                  <a:pt x="23215" y="256006"/>
                </a:lnTo>
                <a:lnTo>
                  <a:pt x="23215" y="151218"/>
                </a:lnTo>
                <a:lnTo>
                  <a:pt x="695591" y="151218"/>
                </a:lnTo>
                <a:lnTo>
                  <a:pt x="700747" y="151218"/>
                </a:lnTo>
                <a:lnTo>
                  <a:pt x="1362798" y="151218"/>
                </a:lnTo>
                <a:lnTo>
                  <a:pt x="1362798" y="256006"/>
                </a:lnTo>
                <a:lnTo>
                  <a:pt x="1344739" y="256006"/>
                </a:lnTo>
                <a:lnTo>
                  <a:pt x="1365377" y="297281"/>
                </a:lnTo>
                <a:lnTo>
                  <a:pt x="1382572" y="262890"/>
                </a:lnTo>
                <a:lnTo>
                  <a:pt x="1386014" y="256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6270030" y="3525928"/>
            <a:ext cx="1276681" cy="29887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58984" marR="52007" algn="ctr">
              <a:lnSpc>
                <a:spcPct val="98400"/>
              </a:lnSpc>
              <a:spcBef>
                <a:spcPts val="219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donante </a:t>
            </a:r>
            <a:r>
              <a:rPr sz="599" b="1" spc="-5" dirty="0">
                <a:latin typeface="Arial Narrow"/>
                <a:cs typeface="Arial Narrow"/>
              </a:rPr>
              <a:t>o no </a:t>
            </a:r>
            <a:r>
              <a:rPr sz="599" b="1" spc="-10" dirty="0">
                <a:latin typeface="Arial Narrow"/>
                <a:cs typeface="Arial Narrow"/>
              </a:rPr>
              <a:t>indicación </a:t>
            </a:r>
            <a:r>
              <a:rPr sz="599" b="1" spc="-5" dirty="0">
                <a:latin typeface="Arial Narrow"/>
                <a:cs typeface="Arial Narrow"/>
              </a:rPr>
              <a:t>de </a:t>
            </a:r>
            <a:r>
              <a:rPr sz="599" b="1" spc="-10" dirty="0">
                <a:latin typeface="Arial Narrow"/>
                <a:cs typeface="Arial Narrow"/>
              </a:rPr>
              <a:t>alo-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TPH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seguir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HiDAC, PHSP</a:t>
            </a:r>
            <a:r>
              <a:rPr sz="599" b="1" spc="-5" dirty="0">
                <a:latin typeface="Arial Narrow"/>
                <a:cs typeface="Arial Narrow"/>
              </a:rPr>
              <a:t> y </a:t>
            </a:r>
            <a:r>
              <a:rPr sz="599" b="1" spc="-10" dirty="0">
                <a:latin typeface="Arial Narrow"/>
                <a:cs typeface="Arial Narrow"/>
              </a:rPr>
              <a:t>ATSP-BEA</a:t>
            </a:r>
            <a:endParaRPr sz="599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51669" y="1356871"/>
            <a:ext cx="1452993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76737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G-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Ima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i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57599" y="2884729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0610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204147" y="3040092"/>
            <a:ext cx="41224" cy="530840"/>
          </a:xfrm>
          <a:custGeom>
            <a:avLst/>
            <a:gdLst/>
            <a:ahLst/>
            <a:cxnLst/>
            <a:rect l="l" t="t" r="r" b="b"/>
            <a:pathLst>
              <a:path w="41275" h="531495">
                <a:moveTo>
                  <a:pt x="18059" y="489877"/>
                </a:moveTo>
                <a:lnTo>
                  <a:pt x="0" y="489877"/>
                </a:lnTo>
                <a:lnTo>
                  <a:pt x="20637" y="531139"/>
                </a:lnTo>
                <a:lnTo>
                  <a:pt x="37838" y="496747"/>
                </a:lnTo>
                <a:lnTo>
                  <a:pt x="18059" y="496747"/>
                </a:lnTo>
                <a:lnTo>
                  <a:pt x="18059" y="489877"/>
                </a:lnTo>
                <a:close/>
              </a:path>
              <a:path w="41275" h="531495">
                <a:moveTo>
                  <a:pt x="23215" y="0"/>
                </a:moveTo>
                <a:lnTo>
                  <a:pt x="18059" y="0"/>
                </a:lnTo>
                <a:lnTo>
                  <a:pt x="18059" y="496747"/>
                </a:lnTo>
                <a:lnTo>
                  <a:pt x="23215" y="496747"/>
                </a:lnTo>
                <a:lnTo>
                  <a:pt x="23215" y="0"/>
                </a:lnTo>
                <a:close/>
              </a:path>
              <a:path w="41275" h="531495">
                <a:moveTo>
                  <a:pt x="41275" y="489877"/>
                </a:moveTo>
                <a:lnTo>
                  <a:pt x="23215" y="489877"/>
                </a:lnTo>
                <a:lnTo>
                  <a:pt x="23215" y="496747"/>
                </a:lnTo>
                <a:lnTo>
                  <a:pt x="37838" y="496747"/>
                </a:lnTo>
                <a:lnTo>
                  <a:pt x="41275" y="489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6887752" y="1562181"/>
            <a:ext cx="41224" cy="1437138"/>
          </a:xfrm>
          <a:custGeom>
            <a:avLst/>
            <a:gdLst/>
            <a:ahLst/>
            <a:cxnLst/>
            <a:rect l="l" t="t" r="r" b="b"/>
            <a:pathLst>
              <a:path w="41275" h="1438910">
                <a:moveTo>
                  <a:pt x="18059" y="1397546"/>
                </a:moveTo>
                <a:lnTo>
                  <a:pt x="0" y="1397546"/>
                </a:lnTo>
                <a:lnTo>
                  <a:pt x="20637" y="1438821"/>
                </a:lnTo>
                <a:lnTo>
                  <a:pt x="37833" y="1404429"/>
                </a:lnTo>
                <a:lnTo>
                  <a:pt x="18059" y="1404429"/>
                </a:lnTo>
                <a:lnTo>
                  <a:pt x="18059" y="1397546"/>
                </a:lnTo>
                <a:close/>
              </a:path>
              <a:path w="41275" h="1438910">
                <a:moveTo>
                  <a:pt x="23215" y="0"/>
                </a:moveTo>
                <a:lnTo>
                  <a:pt x="18059" y="0"/>
                </a:lnTo>
                <a:lnTo>
                  <a:pt x="18059" y="1404429"/>
                </a:lnTo>
                <a:lnTo>
                  <a:pt x="23215" y="1404429"/>
                </a:lnTo>
                <a:lnTo>
                  <a:pt x="23215" y="0"/>
                </a:lnTo>
                <a:close/>
              </a:path>
              <a:path w="41275" h="1438910">
                <a:moveTo>
                  <a:pt x="41275" y="1397546"/>
                </a:moveTo>
                <a:lnTo>
                  <a:pt x="23215" y="1397546"/>
                </a:lnTo>
                <a:lnTo>
                  <a:pt x="23215" y="1404429"/>
                </a:lnTo>
                <a:lnTo>
                  <a:pt x="37833" y="1404429"/>
                </a:lnTo>
                <a:lnTo>
                  <a:pt x="41275" y="1397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2856795" y="3770956"/>
            <a:ext cx="1291902" cy="30099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1711" rIns="0" bIns="0" rtlCol="0">
            <a:spAutoFit/>
          </a:bodyPr>
          <a:lstStyle/>
          <a:p>
            <a:pPr marL="58349" marR="50739" algn="ctr">
              <a:lnSpc>
                <a:spcPts val="699"/>
              </a:lnSpc>
              <a:spcBef>
                <a:spcPts val="250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PHSP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tras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</a:t>
            </a:r>
            <a:r>
              <a:rPr sz="599" b="1" spc="-5" dirty="0">
                <a:latin typeface="Arial Narrow"/>
                <a:cs typeface="Arial Narrow"/>
              </a:rPr>
              <a:t> o no </a:t>
            </a:r>
            <a:r>
              <a:rPr sz="599" b="1" spc="-10" dirty="0">
                <a:latin typeface="Arial Narrow"/>
                <a:cs typeface="Arial Narrow"/>
              </a:rPr>
              <a:t>indicación</a:t>
            </a:r>
            <a:r>
              <a:rPr sz="599" b="1" spc="-5" dirty="0">
                <a:latin typeface="Arial Narrow"/>
                <a:cs typeface="Arial Narrow"/>
              </a:rPr>
              <a:t> de </a:t>
            </a:r>
            <a:r>
              <a:rPr sz="599" b="1" spc="-10" dirty="0">
                <a:latin typeface="Arial Narrow"/>
                <a:cs typeface="Arial Narrow"/>
              </a:rPr>
              <a:t>ATSP,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dar</a:t>
            </a:r>
            <a:r>
              <a:rPr sz="599" b="1" spc="-5" dirty="0">
                <a:latin typeface="Arial Narrow"/>
                <a:cs typeface="Arial Narrow"/>
              </a:rPr>
              <a:t> 1-2 </a:t>
            </a:r>
            <a:r>
              <a:rPr sz="599" b="1" spc="-10" dirty="0">
                <a:latin typeface="Arial Narrow"/>
                <a:cs typeface="Arial Narrow"/>
              </a:rPr>
              <a:t>HiDAC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más</a:t>
            </a:r>
            <a:endParaRPr sz="599">
              <a:latin typeface="Arial Narrow"/>
              <a:cs typeface="Arial Narrow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726739" y="1354017"/>
            <a:ext cx="442050" cy="161091"/>
            <a:chOff x="5728162" y="1355686"/>
            <a:chExt cx="442595" cy="161290"/>
          </a:xfrm>
        </p:grpSpPr>
        <p:sp>
          <p:nvSpPr>
            <p:cNvPr id="22" name="object 22"/>
            <p:cNvSpPr/>
            <p:nvPr/>
          </p:nvSpPr>
          <p:spPr>
            <a:xfrm>
              <a:off x="5731014" y="1358544"/>
              <a:ext cx="436880" cy="155575"/>
            </a:xfrm>
            <a:custGeom>
              <a:avLst/>
              <a:gdLst/>
              <a:ahLst/>
              <a:cxnLst/>
              <a:rect l="l" t="t" r="r" b="b"/>
              <a:pathLst>
                <a:path w="436879" h="155575">
                  <a:moveTo>
                    <a:pt x="436778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436778" y="155549"/>
                  </a:lnTo>
                  <a:lnTo>
                    <a:pt x="436778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5731019" y="1358544"/>
              <a:ext cx="436880" cy="155575"/>
            </a:xfrm>
            <a:custGeom>
              <a:avLst/>
              <a:gdLst/>
              <a:ahLst/>
              <a:cxnLst/>
              <a:rect l="l" t="t" r="r" b="b"/>
              <a:pathLst>
                <a:path w="436879" h="155575">
                  <a:moveTo>
                    <a:pt x="0" y="0"/>
                  </a:moveTo>
                  <a:lnTo>
                    <a:pt x="436778" y="0"/>
                  </a:lnTo>
                  <a:lnTo>
                    <a:pt x="436778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5732167" y="1371688"/>
            <a:ext cx="43126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5104666" y="1413939"/>
            <a:ext cx="625339" cy="41224"/>
          </a:xfrm>
          <a:custGeom>
            <a:avLst/>
            <a:gdLst/>
            <a:ahLst/>
            <a:cxnLst/>
            <a:rect l="l" t="t" r="r" b="b"/>
            <a:pathLst>
              <a:path w="626110" h="41275">
                <a:moveTo>
                  <a:pt x="584428" y="0"/>
                </a:moveTo>
                <a:lnTo>
                  <a:pt x="584428" y="41275"/>
                </a:lnTo>
                <a:lnTo>
                  <a:pt x="620536" y="23215"/>
                </a:lnTo>
                <a:lnTo>
                  <a:pt x="591299" y="23215"/>
                </a:lnTo>
                <a:lnTo>
                  <a:pt x="591299" y="18059"/>
                </a:lnTo>
                <a:lnTo>
                  <a:pt x="620536" y="18059"/>
                </a:lnTo>
                <a:lnTo>
                  <a:pt x="584428" y="0"/>
                </a:lnTo>
                <a:close/>
              </a:path>
              <a:path w="626110" h="41275">
                <a:moveTo>
                  <a:pt x="584428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584428" y="23215"/>
                </a:lnTo>
                <a:lnTo>
                  <a:pt x="584428" y="18059"/>
                </a:lnTo>
                <a:close/>
              </a:path>
              <a:path w="626110" h="41275">
                <a:moveTo>
                  <a:pt x="620536" y="18059"/>
                </a:moveTo>
                <a:lnTo>
                  <a:pt x="591299" y="18059"/>
                </a:lnTo>
                <a:lnTo>
                  <a:pt x="591299" y="23215"/>
                </a:lnTo>
                <a:lnTo>
                  <a:pt x="620536" y="23215"/>
                </a:lnTo>
                <a:lnTo>
                  <a:pt x="625690" y="20637"/>
                </a:lnTo>
                <a:lnTo>
                  <a:pt x="620536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6545401" y="1306924"/>
            <a:ext cx="726180" cy="226001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lnSpc>
                <a:spcPts val="764"/>
              </a:lnSpc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G-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endParaRPr sz="649">
              <a:latin typeface="Arial Narrow"/>
              <a:cs typeface="Arial Narrow"/>
            </a:endParaRPr>
          </a:p>
          <a:p>
            <a:pPr algn="ctr">
              <a:lnSpc>
                <a:spcPts val="764"/>
              </a:lnSpc>
            </a:pP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165835" y="1413939"/>
            <a:ext cx="379897" cy="41224"/>
          </a:xfrm>
          <a:custGeom>
            <a:avLst/>
            <a:gdLst/>
            <a:ahLst/>
            <a:cxnLst/>
            <a:rect l="l" t="t" r="r" b="b"/>
            <a:pathLst>
              <a:path w="380365" h="41275">
                <a:moveTo>
                  <a:pt x="338759" y="0"/>
                </a:moveTo>
                <a:lnTo>
                  <a:pt x="338759" y="41275"/>
                </a:lnTo>
                <a:lnTo>
                  <a:pt x="374878" y="23215"/>
                </a:lnTo>
                <a:lnTo>
                  <a:pt x="345643" y="23215"/>
                </a:lnTo>
                <a:lnTo>
                  <a:pt x="345643" y="18059"/>
                </a:lnTo>
                <a:lnTo>
                  <a:pt x="374878" y="18059"/>
                </a:lnTo>
                <a:lnTo>
                  <a:pt x="338759" y="0"/>
                </a:lnTo>
                <a:close/>
              </a:path>
              <a:path w="380365" h="41275">
                <a:moveTo>
                  <a:pt x="338759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338759" y="23215"/>
                </a:lnTo>
                <a:lnTo>
                  <a:pt x="338759" y="18059"/>
                </a:lnTo>
                <a:close/>
              </a:path>
              <a:path w="380365" h="41275">
                <a:moveTo>
                  <a:pt x="374878" y="18059"/>
                </a:moveTo>
                <a:lnTo>
                  <a:pt x="345643" y="18059"/>
                </a:lnTo>
                <a:lnTo>
                  <a:pt x="345643" y="23215"/>
                </a:lnTo>
                <a:lnTo>
                  <a:pt x="374878" y="23215"/>
                </a:lnTo>
                <a:lnTo>
                  <a:pt x="380034" y="20637"/>
                </a:lnTo>
                <a:lnTo>
                  <a:pt x="374878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6752645" y="1961863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756455" y="3182429"/>
            <a:ext cx="390678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2112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PHSP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5210006" y="3056305"/>
            <a:ext cx="1231017" cy="468687"/>
          </a:xfrm>
          <a:custGeom>
            <a:avLst/>
            <a:gdLst/>
            <a:ahLst/>
            <a:cxnLst/>
            <a:rect l="l" t="t" r="r" b="b"/>
            <a:pathLst>
              <a:path w="1232535" h="469264">
                <a:moveTo>
                  <a:pt x="613498" y="464007"/>
                </a:moveTo>
                <a:lnTo>
                  <a:pt x="0" y="464007"/>
                </a:lnTo>
                <a:lnTo>
                  <a:pt x="0" y="469163"/>
                </a:lnTo>
                <a:lnTo>
                  <a:pt x="617499" y="469163"/>
                </a:lnTo>
                <a:lnTo>
                  <a:pt x="618655" y="468007"/>
                </a:lnTo>
                <a:lnTo>
                  <a:pt x="618655" y="466585"/>
                </a:lnTo>
                <a:lnTo>
                  <a:pt x="613498" y="466585"/>
                </a:lnTo>
                <a:lnTo>
                  <a:pt x="613498" y="464007"/>
                </a:lnTo>
                <a:close/>
              </a:path>
              <a:path w="1232535" h="469264">
                <a:moveTo>
                  <a:pt x="1190879" y="18046"/>
                </a:moveTo>
                <a:lnTo>
                  <a:pt x="614641" y="18046"/>
                </a:lnTo>
                <a:lnTo>
                  <a:pt x="613498" y="19202"/>
                </a:lnTo>
                <a:lnTo>
                  <a:pt x="613498" y="466585"/>
                </a:lnTo>
                <a:lnTo>
                  <a:pt x="616077" y="464007"/>
                </a:lnTo>
                <a:lnTo>
                  <a:pt x="618655" y="464007"/>
                </a:lnTo>
                <a:lnTo>
                  <a:pt x="618655" y="23215"/>
                </a:lnTo>
                <a:lnTo>
                  <a:pt x="616077" y="23215"/>
                </a:lnTo>
                <a:lnTo>
                  <a:pt x="618655" y="20637"/>
                </a:lnTo>
                <a:lnTo>
                  <a:pt x="1190879" y="20637"/>
                </a:lnTo>
                <a:lnTo>
                  <a:pt x="1190879" y="18046"/>
                </a:lnTo>
                <a:close/>
              </a:path>
              <a:path w="1232535" h="469264">
                <a:moveTo>
                  <a:pt x="618655" y="464007"/>
                </a:moveTo>
                <a:lnTo>
                  <a:pt x="616077" y="464007"/>
                </a:lnTo>
                <a:lnTo>
                  <a:pt x="613498" y="466585"/>
                </a:lnTo>
                <a:lnTo>
                  <a:pt x="618655" y="466585"/>
                </a:lnTo>
                <a:lnTo>
                  <a:pt x="618655" y="464007"/>
                </a:lnTo>
                <a:close/>
              </a:path>
              <a:path w="1232535" h="469264">
                <a:moveTo>
                  <a:pt x="1190879" y="0"/>
                </a:moveTo>
                <a:lnTo>
                  <a:pt x="1190879" y="41262"/>
                </a:lnTo>
                <a:lnTo>
                  <a:pt x="1226983" y="23215"/>
                </a:lnTo>
                <a:lnTo>
                  <a:pt x="1197749" y="23215"/>
                </a:lnTo>
                <a:lnTo>
                  <a:pt x="1197749" y="18046"/>
                </a:lnTo>
                <a:lnTo>
                  <a:pt x="1226961" y="18046"/>
                </a:lnTo>
                <a:lnTo>
                  <a:pt x="1190879" y="0"/>
                </a:lnTo>
                <a:close/>
              </a:path>
              <a:path w="1232535" h="469264">
                <a:moveTo>
                  <a:pt x="618655" y="20637"/>
                </a:moveTo>
                <a:lnTo>
                  <a:pt x="616077" y="23215"/>
                </a:lnTo>
                <a:lnTo>
                  <a:pt x="618655" y="23215"/>
                </a:lnTo>
                <a:lnTo>
                  <a:pt x="618655" y="20637"/>
                </a:lnTo>
                <a:close/>
              </a:path>
              <a:path w="1232535" h="469264">
                <a:moveTo>
                  <a:pt x="1190879" y="20637"/>
                </a:moveTo>
                <a:lnTo>
                  <a:pt x="618655" y="20637"/>
                </a:lnTo>
                <a:lnTo>
                  <a:pt x="618655" y="23215"/>
                </a:lnTo>
                <a:lnTo>
                  <a:pt x="1190879" y="23215"/>
                </a:lnTo>
                <a:lnTo>
                  <a:pt x="1190879" y="20637"/>
                </a:lnTo>
                <a:close/>
              </a:path>
              <a:path w="1232535" h="469264">
                <a:moveTo>
                  <a:pt x="1226961" y="18046"/>
                </a:moveTo>
                <a:lnTo>
                  <a:pt x="1197749" y="18046"/>
                </a:lnTo>
                <a:lnTo>
                  <a:pt x="1197749" y="23215"/>
                </a:lnTo>
                <a:lnTo>
                  <a:pt x="1226983" y="23215"/>
                </a:lnTo>
                <a:lnTo>
                  <a:pt x="1232141" y="20637"/>
                </a:lnTo>
                <a:lnTo>
                  <a:pt x="1226961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 txBox="1"/>
          <p:nvPr/>
        </p:nvSpPr>
        <p:spPr>
          <a:xfrm>
            <a:off x="6444641" y="970296"/>
            <a:ext cx="927861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35302"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RESISTENCIA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378804" y="658857"/>
            <a:ext cx="1059144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323461"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OT</a:t>
            </a:r>
            <a:r>
              <a:rPr sz="649" b="1" dirty="0">
                <a:latin typeface="Arial Narrow"/>
                <a:cs typeface="Arial Narrow"/>
              </a:rPr>
              <a:t>RA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ÍNEA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5103949" y="1039602"/>
            <a:ext cx="1340737" cy="397655"/>
          </a:xfrm>
          <a:custGeom>
            <a:avLst/>
            <a:gdLst/>
            <a:ahLst/>
            <a:cxnLst/>
            <a:rect l="l" t="t" r="r" b="b"/>
            <a:pathLst>
              <a:path w="1342389" h="398144">
                <a:moveTo>
                  <a:pt x="1301981" y="17347"/>
                </a:moveTo>
                <a:lnTo>
                  <a:pt x="0" y="392963"/>
                </a:lnTo>
                <a:lnTo>
                  <a:pt x="1435" y="397916"/>
                </a:lnTo>
                <a:lnTo>
                  <a:pt x="1303411" y="22302"/>
                </a:lnTo>
                <a:lnTo>
                  <a:pt x="1301981" y="17347"/>
                </a:lnTo>
                <a:close/>
              </a:path>
              <a:path w="1342389" h="398144">
                <a:moveTo>
                  <a:pt x="1334688" y="15443"/>
                </a:moveTo>
                <a:lnTo>
                  <a:pt x="1308582" y="15443"/>
                </a:lnTo>
                <a:lnTo>
                  <a:pt x="1310017" y="20396"/>
                </a:lnTo>
                <a:lnTo>
                  <a:pt x="1303411" y="22302"/>
                </a:lnTo>
                <a:lnTo>
                  <a:pt x="1308417" y="39649"/>
                </a:lnTo>
                <a:lnTo>
                  <a:pt x="1334688" y="15443"/>
                </a:lnTo>
                <a:close/>
              </a:path>
              <a:path w="1342389" h="398144">
                <a:moveTo>
                  <a:pt x="1308582" y="15443"/>
                </a:moveTo>
                <a:lnTo>
                  <a:pt x="1301981" y="17347"/>
                </a:lnTo>
                <a:lnTo>
                  <a:pt x="1303411" y="22302"/>
                </a:lnTo>
                <a:lnTo>
                  <a:pt x="1310017" y="20396"/>
                </a:lnTo>
                <a:lnTo>
                  <a:pt x="1308582" y="15443"/>
                </a:lnTo>
                <a:close/>
              </a:path>
              <a:path w="1342389" h="398144">
                <a:moveTo>
                  <a:pt x="1296974" y="0"/>
                </a:moveTo>
                <a:lnTo>
                  <a:pt x="1301981" y="17347"/>
                </a:lnTo>
                <a:lnTo>
                  <a:pt x="1308582" y="15443"/>
                </a:lnTo>
                <a:lnTo>
                  <a:pt x="1334688" y="15443"/>
                </a:lnTo>
                <a:lnTo>
                  <a:pt x="1342351" y="8381"/>
                </a:lnTo>
                <a:lnTo>
                  <a:pt x="12969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4" name="object 34"/>
          <p:cNvSpPr/>
          <p:nvPr/>
        </p:nvSpPr>
        <p:spPr>
          <a:xfrm>
            <a:off x="6887752" y="1125664"/>
            <a:ext cx="41224" cy="181386"/>
          </a:xfrm>
          <a:custGeom>
            <a:avLst/>
            <a:gdLst/>
            <a:ahLst/>
            <a:cxnLst/>
            <a:rect l="l" t="t" r="r" b="b"/>
            <a:pathLst>
              <a:path w="41275" h="181609">
                <a:moveTo>
                  <a:pt x="23215" y="34391"/>
                </a:moveTo>
                <a:lnTo>
                  <a:pt x="18059" y="34391"/>
                </a:lnTo>
                <a:lnTo>
                  <a:pt x="18059" y="181483"/>
                </a:lnTo>
                <a:lnTo>
                  <a:pt x="23215" y="181483"/>
                </a:lnTo>
                <a:lnTo>
                  <a:pt x="23215" y="34391"/>
                </a:lnTo>
                <a:close/>
              </a:path>
              <a:path w="41275" h="181609">
                <a:moveTo>
                  <a:pt x="20637" y="0"/>
                </a:moveTo>
                <a:lnTo>
                  <a:pt x="0" y="41262"/>
                </a:lnTo>
                <a:lnTo>
                  <a:pt x="18059" y="41262"/>
                </a:lnTo>
                <a:lnTo>
                  <a:pt x="18059" y="34391"/>
                </a:lnTo>
                <a:lnTo>
                  <a:pt x="37838" y="34391"/>
                </a:lnTo>
                <a:lnTo>
                  <a:pt x="20637" y="0"/>
                </a:lnTo>
                <a:close/>
              </a:path>
              <a:path w="41275" h="181609">
                <a:moveTo>
                  <a:pt x="37838" y="34391"/>
                </a:moveTo>
                <a:lnTo>
                  <a:pt x="23215" y="34391"/>
                </a:lnTo>
                <a:lnTo>
                  <a:pt x="23215" y="41262"/>
                </a:lnTo>
                <a:lnTo>
                  <a:pt x="41275" y="41262"/>
                </a:lnTo>
                <a:lnTo>
                  <a:pt x="37838" y="3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5" name="object 35"/>
          <p:cNvSpPr/>
          <p:nvPr/>
        </p:nvSpPr>
        <p:spPr>
          <a:xfrm>
            <a:off x="6887758" y="814221"/>
            <a:ext cx="41224" cy="156652"/>
          </a:xfrm>
          <a:custGeom>
            <a:avLst/>
            <a:gdLst/>
            <a:ahLst/>
            <a:cxnLst/>
            <a:rect l="l" t="t" r="r" b="b"/>
            <a:pathLst>
              <a:path w="41275" h="156844">
                <a:moveTo>
                  <a:pt x="23215" y="34391"/>
                </a:moveTo>
                <a:lnTo>
                  <a:pt x="18059" y="34391"/>
                </a:lnTo>
                <a:lnTo>
                  <a:pt x="18059" y="156273"/>
                </a:lnTo>
                <a:lnTo>
                  <a:pt x="23215" y="156273"/>
                </a:lnTo>
                <a:lnTo>
                  <a:pt x="23215" y="34391"/>
                </a:lnTo>
                <a:close/>
              </a:path>
              <a:path w="41275" h="156844">
                <a:moveTo>
                  <a:pt x="20637" y="0"/>
                </a:moveTo>
                <a:lnTo>
                  <a:pt x="0" y="41275"/>
                </a:lnTo>
                <a:lnTo>
                  <a:pt x="18059" y="41275"/>
                </a:lnTo>
                <a:lnTo>
                  <a:pt x="18059" y="34391"/>
                </a:lnTo>
                <a:lnTo>
                  <a:pt x="37822" y="34391"/>
                </a:lnTo>
                <a:lnTo>
                  <a:pt x="20637" y="0"/>
                </a:lnTo>
                <a:close/>
              </a:path>
              <a:path w="41275" h="156844">
                <a:moveTo>
                  <a:pt x="37822" y="34391"/>
                </a:moveTo>
                <a:lnTo>
                  <a:pt x="23215" y="34391"/>
                </a:lnTo>
                <a:lnTo>
                  <a:pt x="23215" y="41275"/>
                </a:lnTo>
                <a:lnTo>
                  <a:pt x="41262" y="41275"/>
                </a:lnTo>
                <a:lnTo>
                  <a:pt x="37822" y="3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3652813" y="2303073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EMR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positiva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552052" y="2778245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895133" y="2778245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687164" y="2458444"/>
            <a:ext cx="1384498" cy="320280"/>
          </a:xfrm>
          <a:custGeom>
            <a:avLst/>
            <a:gdLst/>
            <a:ahLst/>
            <a:cxnLst/>
            <a:rect l="l" t="t" r="r" b="b"/>
            <a:pathLst>
              <a:path w="1386204" h="320675">
                <a:moveTo>
                  <a:pt x="1386001" y="278930"/>
                </a:moveTo>
                <a:lnTo>
                  <a:pt x="1367942" y="278930"/>
                </a:lnTo>
                <a:lnTo>
                  <a:pt x="1367942" y="162687"/>
                </a:lnTo>
                <a:lnTo>
                  <a:pt x="1367942" y="157518"/>
                </a:lnTo>
                <a:lnTo>
                  <a:pt x="696150" y="157518"/>
                </a:lnTo>
                <a:lnTo>
                  <a:pt x="696150" y="0"/>
                </a:lnTo>
                <a:lnTo>
                  <a:pt x="690994" y="0"/>
                </a:lnTo>
                <a:lnTo>
                  <a:pt x="690994" y="157518"/>
                </a:lnTo>
                <a:lnTo>
                  <a:pt x="18046" y="157518"/>
                </a:lnTo>
                <a:lnTo>
                  <a:pt x="18046" y="278930"/>
                </a:lnTo>
                <a:lnTo>
                  <a:pt x="0" y="278930"/>
                </a:lnTo>
                <a:lnTo>
                  <a:pt x="20624" y="320205"/>
                </a:lnTo>
                <a:lnTo>
                  <a:pt x="37820" y="285813"/>
                </a:lnTo>
                <a:lnTo>
                  <a:pt x="41262" y="278930"/>
                </a:lnTo>
                <a:lnTo>
                  <a:pt x="23202" y="278930"/>
                </a:lnTo>
                <a:lnTo>
                  <a:pt x="23202" y="162687"/>
                </a:lnTo>
                <a:lnTo>
                  <a:pt x="690994" y="162687"/>
                </a:lnTo>
                <a:lnTo>
                  <a:pt x="696150" y="162687"/>
                </a:lnTo>
                <a:lnTo>
                  <a:pt x="1362786" y="162687"/>
                </a:lnTo>
                <a:lnTo>
                  <a:pt x="1362786" y="278930"/>
                </a:lnTo>
                <a:lnTo>
                  <a:pt x="1344739" y="278930"/>
                </a:lnTo>
                <a:lnTo>
                  <a:pt x="1365364" y="320205"/>
                </a:lnTo>
                <a:lnTo>
                  <a:pt x="1382560" y="285813"/>
                </a:lnTo>
                <a:lnTo>
                  <a:pt x="1386001" y="278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/>
          <p:nvPr/>
        </p:nvSpPr>
        <p:spPr>
          <a:xfrm>
            <a:off x="3863491" y="2853350"/>
            <a:ext cx="545427" cy="139528"/>
          </a:xfrm>
          <a:custGeom>
            <a:avLst/>
            <a:gdLst/>
            <a:ahLst/>
            <a:cxnLst/>
            <a:rect l="l" t="t" r="r" b="b"/>
            <a:pathLst>
              <a:path w="546100" h="139700">
                <a:moveTo>
                  <a:pt x="522478" y="97904"/>
                </a:moveTo>
                <a:lnTo>
                  <a:pt x="504418" y="97904"/>
                </a:lnTo>
                <a:lnTo>
                  <a:pt x="525056" y="139179"/>
                </a:lnTo>
                <a:lnTo>
                  <a:pt x="542251" y="104787"/>
                </a:lnTo>
                <a:lnTo>
                  <a:pt x="522478" y="104787"/>
                </a:lnTo>
                <a:lnTo>
                  <a:pt x="522478" y="97904"/>
                </a:lnTo>
                <a:close/>
              </a:path>
              <a:path w="546100" h="139700">
                <a:moveTo>
                  <a:pt x="522478" y="2578"/>
                </a:moveTo>
                <a:lnTo>
                  <a:pt x="522478" y="104787"/>
                </a:lnTo>
                <a:lnTo>
                  <a:pt x="527634" y="104787"/>
                </a:lnTo>
                <a:lnTo>
                  <a:pt x="527634" y="5156"/>
                </a:lnTo>
                <a:lnTo>
                  <a:pt x="525056" y="5156"/>
                </a:lnTo>
                <a:lnTo>
                  <a:pt x="522478" y="2578"/>
                </a:lnTo>
                <a:close/>
              </a:path>
              <a:path w="546100" h="139700">
                <a:moveTo>
                  <a:pt x="545693" y="97904"/>
                </a:moveTo>
                <a:lnTo>
                  <a:pt x="527634" y="97904"/>
                </a:lnTo>
                <a:lnTo>
                  <a:pt x="527634" y="104787"/>
                </a:lnTo>
                <a:lnTo>
                  <a:pt x="542251" y="104787"/>
                </a:lnTo>
                <a:lnTo>
                  <a:pt x="545693" y="97904"/>
                </a:lnTo>
                <a:close/>
              </a:path>
              <a:path w="546100" h="139700">
                <a:moveTo>
                  <a:pt x="527634" y="0"/>
                </a:moveTo>
                <a:lnTo>
                  <a:pt x="0" y="0"/>
                </a:lnTo>
                <a:lnTo>
                  <a:pt x="0" y="5156"/>
                </a:lnTo>
                <a:lnTo>
                  <a:pt x="522478" y="5156"/>
                </a:lnTo>
                <a:lnTo>
                  <a:pt x="522478" y="2578"/>
                </a:lnTo>
                <a:lnTo>
                  <a:pt x="527634" y="2578"/>
                </a:lnTo>
                <a:lnTo>
                  <a:pt x="527634" y="0"/>
                </a:lnTo>
                <a:close/>
              </a:path>
              <a:path w="546100" h="139700">
                <a:moveTo>
                  <a:pt x="527634" y="2578"/>
                </a:moveTo>
                <a:lnTo>
                  <a:pt x="522478" y="2578"/>
                </a:lnTo>
                <a:lnTo>
                  <a:pt x="525056" y="5156"/>
                </a:lnTo>
                <a:lnTo>
                  <a:pt x="527634" y="5156"/>
                </a:lnTo>
                <a:lnTo>
                  <a:pt x="527634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2691912" y="2941803"/>
            <a:ext cx="863804" cy="583481"/>
          </a:xfrm>
          <a:custGeom>
            <a:avLst/>
            <a:gdLst/>
            <a:ahLst/>
            <a:cxnLst/>
            <a:rect l="l" t="t" r="r" b="b"/>
            <a:pathLst>
              <a:path w="864870" h="584200">
                <a:moveTo>
                  <a:pt x="429742" y="20637"/>
                </a:moveTo>
                <a:lnTo>
                  <a:pt x="429742" y="582650"/>
                </a:lnTo>
                <a:lnTo>
                  <a:pt x="430898" y="583806"/>
                </a:lnTo>
                <a:lnTo>
                  <a:pt x="864641" y="583806"/>
                </a:lnTo>
                <a:lnTo>
                  <a:pt x="864641" y="581228"/>
                </a:lnTo>
                <a:lnTo>
                  <a:pt x="434898" y="581228"/>
                </a:lnTo>
                <a:lnTo>
                  <a:pt x="432320" y="578650"/>
                </a:lnTo>
                <a:lnTo>
                  <a:pt x="434898" y="578650"/>
                </a:lnTo>
                <a:lnTo>
                  <a:pt x="434898" y="23215"/>
                </a:lnTo>
                <a:lnTo>
                  <a:pt x="432320" y="23215"/>
                </a:lnTo>
                <a:lnTo>
                  <a:pt x="429742" y="20637"/>
                </a:lnTo>
                <a:close/>
              </a:path>
              <a:path w="864870" h="584200">
                <a:moveTo>
                  <a:pt x="434898" y="578650"/>
                </a:moveTo>
                <a:lnTo>
                  <a:pt x="432320" y="578650"/>
                </a:lnTo>
                <a:lnTo>
                  <a:pt x="434898" y="581228"/>
                </a:lnTo>
                <a:lnTo>
                  <a:pt x="434898" y="578650"/>
                </a:lnTo>
                <a:close/>
              </a:path>
              <a:path w="864870" h="584200">
                <a:moveTo>
                  <a:pt x="864641" y="578650"/>
                </a:moveTo>
                <a:lnTo>
                  <a:pt x="434898" y="578650"/>
                </a:lnTo>
                <a:lnTo>
                  <a:pt x="434898" y="581228"/>
                </a:lnTo>
                <a:lnTo>
                  <a:pt x="864641" y="581228"/>
                </a:lnTo>
                <a:lnTo>
                  <a:pt x="864641" y="578650"/>
                </a:lnTo>
                <a:close/>
              </a:path>
              <a:path w="864870" h="584200">
                <a:moveTo>
                  <a:pt x="41275" y="0"/>
                </a:moveTo>
                <a:lnTo>
                  <a:pt x="0" y="20637"/>
                </a:lnTo>
                <a:lnTo>
                  <a:pt x="41275" y="41275"/>
                </a:lnTo>
                <a:lnTo>
                  <a:pt x="41275" y="23215"/>
                </a:lnTo>
                <a:lnTo>
                  <a:pt x="34391" y="23215"/>
                </a:lnTo>
                <a:lnTo>
                  <a:pt x="34391" y="18059"/>
                </a:lnTo>
                <a:lnTo>
                  <a:pt x="41275" y="18059"/>
                </a:lnTo>
                <a:lnTo>
                  <a:pt x="41275" y="0"/>
                </a:lnTo>
                <a:close/>
              </a:path>
              <a:path w="864870" h="584200">
                <a:moveTo>
                  <a:pt x="41275" y="18059"/>
                </a:moveTo>
                <a:lnTo>
                  <a:pt x="34391" y="18059"/>
                </a:lnTo>
                <a:lnTo>
                  <a:pt x="34391" y="23215"/>
                </a:lnTo>
                <a:lnTo>
                  <a:pt x="41275" y="23215"/>
                </a:lnTo>
                <a:lnTo>
                  <a:pt x="41275" y="18059"/>
                </a:lnTo>
                <a:close/>
              </a:path>
              <a:path w="864870" h="584200">
                <a:moveTo>
                  <a:pt x="433743" y="18059"/>
                </a:moveTo>
                <a:lnTo>
                  <a:pt x="41275" y="18059"/>
                </a:lnTo>
                <a:lnTo>
                  <a:pt x="41275" y="23215"/>
                </a:lnTo>
                <a:lnTo>
                  <a:pt x="429742" y="23215"/>
                </a:lnTo>
                <a:lnTo>
                  <a:pt x="429742" y="20637"/>
                </a:lnTo>
                <a:lnTo>
                  <a:pt x="434898" y="20637"/>
                </a:lnTo>
                <a:lnTo>
                  <a:pt x="434898" y="19215"/>
                </a:lnTo>
                <a:lnTo>
                  <a:pt x="433743" y="18059"/>
                </a:lnTo>
                <a:close/>
              </a:path>
              <a:path w="864870" h="584200">
                <a:moveTo>
                  <a:pt x="434898" y="20637"/>
                </a:moveTo>
                <a:lnTo>
                  <a:pt x="429742" y="20637"/>
                </a:lnTo>
                <a:lnTo>
                  <a:pt x="432320" y="23215"/>
                </a:lnTo>
                <a:lnTo>
                  <a:pt x="434898" y="23215"/>
                </a:lnTo>
                <a:lnTo>
                  <a:pt x="434898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 txBox="1"/>
          <p:nvPr/>
        </p:nvSpPr>
        <p:spPr>
          <a:xfrm>
            <a:off x="1614609" y="748991"/>
            <a:ext cx="2037059" cy="34789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00B050"/>
                </a:solidFill>
                <a:latin typeface="Arial"/>
                <a:cs typeface="Arial"/>
              </a:rPr>
              <a:t>PETHEMA</a:t>
            </a:r>
            <a:r>
              <a:rPr sz="849" b="1" spc="-6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B050"/>
                </a:solidFill>
                <a:latin typeface="Arial"/>
                <a:cs typeface="Arial"/>
              </a:rPr>
              <a:t>LA-MIX-bi</a:t>
            </a:r>
            <a:r>
              <a:rPr lang="es-ES" sz="849" b="1" spc="5" dirty="0">
                <a:solidFill>
                  <a:srgbClr val="00B050"/>
                </a:solidFill>
                <a:latin typeface="Arial"/>
                <a:cs typeface="Arial"/>
              </a:rPr>
              <a:t>s</a:t>
            </a:r>
            <a:endParaRPr lang="es-ES" sz="849" dirty="0">
              <a:latin typeface="Arial"/>
              <a:cs typeface="Arial"/>
            </a:endParaRPr>
          </a:p>
          <a:p>
            <a:pPr marL="609503">
              <a:spcBef>
                <a:spcPts val="754"/>
              </a:spcBef>
            </a:pPr>
            <a:r>
              <a:rPr lang="es-ES" sz="6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 </a:t>
            </a:r>
            <a:r>
              <a:rPr lang="es-ES"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lang="es-ES" sz="649" dirty="0">
              <a:latin typeface="ArialNarrow-BoldItalic"/>
              <a:cs typeface="ArialNarrow-BoldItalic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2203674" y="3725939"/>
            <a:ext cx="41224" cy="243540"/>
          </a:xfrm>
          <a:custGeom>
            <a:avLst/>
            <a:gdLst/>
            <a:ahLst/>
            <a:cxnLst/>
            <a:rect l="l" t="t" r="r" b="b"/>
            <a:pathLst>
              <a:path w="41275" h="243839">
                <a:moveTo>
                  <a:pt x="0" y="202082"/>
                </a:moveTo>
                <a:lnTo>
                  <a:pt x="20535" y="243395"/>
                </a:lnTo>
                <a:lnTo>
                  <a:pt x="37836" y="209016"/>
                </a:lnTo>
                <a:lnTo>
                  <a:pt x="18034" y="209003"/>
                </a:lnTo>
                <a:lnTo>
                  <a:pt x="18050" y="202126"/>
                </a:lnTo>
                <a:lnTo>
                  <a:pt x="0" y="202082"/>
                </a:lnTo>
                <a:close/>
              </a:path>
              <a:path w="41275" h="243839">
                <a:moveTo>
                  <a:pt x="18050" y="202126"/>
                </a:moveTo>
                <a:lnTo>
                  <a:pt x="18034" y="209003"/>
                </a:lnTo>
                <a:lnTo>
                  <a:pt x="23202" y="209016"/>
                </a:lnTo>
                <a:lnTo>
                  <a:pt x="23218" y="202139"/>
                </a:lnTo>
                <a:lnTo>
                  <a:pt x="18050" y="202126"/>
                </a:lnTo>
                <a:close/>
              </a:path>
              <a:path w="41275" h="243839">
                <a:moveTo>
                  <a:pt x="23218" y="202139"/>
                </a:moveTo>
                <a:lnTo>
                  <a:pt x="23202" y="209016"/>
                </a:lnTo>
                <a:lnTo>
                  <a:pt x="37842" y="209003"/>
                </a:lnTo>
                <a:lnTo>
                  <a:pt x="41275" y="202183"/>
                </a:lnTo>
                <a:lnTo>
                  <a:pt x="23218" y="202139"/>
                </a:lnTo>
                <a:close/>
              </a:path>
              <a:path w="41275" h="243839">
                <a:moveTo>
                  <a:pt x="18529" y="0"/>
                </a:moveTo>
                <a:lnTo>
                  <a:pt x="18050" y="202126"/>
                </a:lnTo>
                <a:lnTo>
                  <a:pt x="23218" y="202139"/>
                </a:lnTo>
                <a:lnTo>
                  <a:pt x="23685" y="12"/>
                </a:lnTo>
                <a:lnTo>
                  <a:pt x="185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1830879" y="3969040"/>
            <a:ext cx="787065" cy="229203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1077" rIns="0" bIns="0" rtlCol="0">
            <a:spAutoFit/>
          </a:bodyPr>
          <a:lstStyle/>
          <a:p>
            <a:pPr marL="152851" marR="145241" indent="1268">
              <a:lnSpc>
                <a:spcPts val="769"/>
              </a:lnSpc>
              <a:spcBef>
                <a:spcPts val="245"/>
              </a:spcBef>
            </a:pPr>
            <a:r>
              <a:rPr sz="649" b="1" dirty="0">
                <a:latin typeface="Arial Narrow"/>
                <a:cs typeface="Arial Narrow"/>
              </a:rPr>
              <a:t>Ma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e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imie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o 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si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Ph+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206561" y="2454195"/>
            <a:ext cx="1234188" cy="643731"/>
          </a:xfrm>
          <a:custGeom>
            <a:avLst/>
            <a:gdLst/>
            <a:ahLst/>
            <a:cxnLst/>
            <a:rect l="l" t="t" r="r" b="b"/>
            <a:pathLst>
              <a:path w="1235710" h="644525">
                <a:moveTo>
                  <a:pt x="1235583" y="623493"/>
                </a:moveTo>
                <a:lnTo>
                  <a:pt x="1230426" y="620915"/>
                </a:lnTo>
                <a:lnTo>
                  <a:pt x="1194320" y="602869"/>
                </a:lnTo>
                <a:lnTo>
                  <a:pt x="1194308" y="620915"/>
                </a:lnTo>
                <a:lnTo>
                  <a:pt x="946581" y="620915"/>
                </a:lnTo>
                <a:lnTo>
                  <a:pt x="946581" y="0"/>
                </a:lnTo>
                <a:lnTo>
                  <a:pt x="941425" y="0"/>
                </a:lnTo>
                <a:lnTo>
                  <a:pt x="941425" y="620915"/>
                </a:lnTo>
                <a:lnTo>
                  <a:pt x="620369" y="620915"/>
                </a:lnTo>
                <a:lnTo>
                  <a:pt x="620369" y="404812"/>
                </a:lnTo>
                <a:lnTo>
                  <a:pt x="620369" y="402234"/>
                </a:lnTo>
                <a:lnTo>
                  <a:pt x="620369" y="399656"/>
                </a:lnTo>
                <a:lnTo>
                  <a:pt x="0" y="399656"/>
                </a:lnTo>
                <a:lnTo>
                  <a:pt x="0" y="404812"/>
                </a:lnTo>
                <a:lnTo>
                  <a:pt x="615213" y="404812"/>
                </a:lnTo>
                <a:lnTo>
                  <a:pt x="615213" y="626071"/>
                </a:lnTo>
                <a:lnTo>
                  <a:pt x="941425" y="626071"/>
                </a:lnTo>
                <a:lnTo>
                  <a:pt x="1194308" y="626071"/>
                </a:lnTo>
                <a:lnTo>
                  <a:pt x="1194308" y="644131"/>
                </a:lnTo>
                <a:lnTo>
                  <a:pt x="1230426" y="626071"/>
                </a:lnTo>
                <a:lnTo>
                  <a:pt x="1235583" y="623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6" name="object 46"/>
          <p:cNvSpPr txBox="1"/>
          <p:nvPr/>
        </p:nvSpPr>
        <p:spPr>
          <a:xfrm>
            <a:off x="3351819" y="2149919"/>
            <a:ext cx="872636" cy="11691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91739" y="3778923"/>
            <a:ext cx="787064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925075" y="3200198"/>
            <a:ext cx="793488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937688" y="2829220"/>
            <a:ext cx="793488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297427" y="3422784"/>
            <a:ext cx="802305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726160" y="2298821"/>
            <a:ext cx="846681" cy="12667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116066">
              <a:spcBef>
                <a:spcPts val="210"/>
              </a:spcBef>
            </a:pPr>
            <a:r>
              <a:rPr sz="649" b="1" spc="-5" dirty="0">
                <a:latin typeface="Arial Narrow"/>
                <a:cs typeface="Arial Narrow"/>
              </a:rPr>
              <a:t>Cariotipo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complejo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4851623" y="2034678"/>
            <a:ext cx="1318539" cy="264469"/>
          </a:xfrm>
          <a:custGeom>
            <a:avLst/>
            <a:gdLst/>
            <a:ahLst/>
            <a:cxnLst/>
            <a:rect l="l" t="t" r="r" b="b"/>
            <a:pathLst>
              <a:path w="1320164" h="264794">
                <a:moveTo>
                  <a:pt x="1296809" y="223202"/>
                </a:moveTo>
                <a:lnTo>
                  <a:pt x="1278750" y="223202"/>
                </a:lnTo>
                <a:lnTo>
                  <a:pt x="1299387" y="264464"/>
                </a:lnTo>
                <a:lnTo>
                  <a:pt x="1316588" y="230073"/>
                </a:lnTo>
                <a:lnTo>
                  <a:pt x="1296809" y="230073"/>
                </a:lnTo>
                <a:lnTo>
                  <a:pt x="1296809" y="223202"/>
                </a:lnTo>
                <a:close/>
              </a:path>
              <a:path w="1320164" h="264794">
                <a:moveTo>
                  <a:pt x="1296809" y="2578"/>
                </a:moveTo>
                <a:lnTo>
                  <a:pt x="1296809" y="230073"/>
                </a:lnTo>
                <a:lnTo>
                  <a:pt x="1301965" y="230073"/>
                </a:lnTo>
                <a:lnTo>
                  <a:pt x="1301965" y="5156"/>
                </a:lnTo>
                <a:lnTo>
                  <a:pt x="1299387" y="5156"/>
                </a:lnTo>
                <a:lnTo>
                  <a:pt x="1296809" y="2578"/>
                </a:lnTo>
                <a:close/>
              </a:path>
              <a:path w="1320164" h="264794">
                <a:moveTo>
                  <a:pt x="1320025" y="223202"/>
                </a:moveTo>
                <a:lnTo>
                  <a:pt x="1301965" y="223202"/>
                </a:lnTo>
                <a:lnTo>
                  <a:pt x="1301965" y="230073"/>
                </a:lnTo>
                <a:lnTo>
                  <a:pt x="1316588" y="230073"/>
                </a:lnTo>
                <a:lnTo>
                  <a:pt x="1320025" y="223202"/>
                </a:lnTo>
                <a:close/>
              </a:path>
              <a:path w="1320164" h="264794">
                <a:moveTo>
                  <a:pt x="1301965" y="0"/>
                </a:moveTo>
                <a:lnTo>
                  <a:pt x="0" y="0"/>
                </a:lnTo>
                <a:lnTo>
                  <a:pt x="0" y="5156"/>
                </a:lnTo>
                <a:lnTo>
                  <a:pt x="1296809" y="5156"/>
                </a:lnTo>
                <a:lnTo>
                  <a:pt x="1296809" y="2578"/>
                </a:lnTo>
                <a:lnTo>
                  <a:pt x="1301965" y="2578"/>
                </a:lnTo>
                <a:lnTo>
                  <a:pt x="1301965" y="0"/>
                </a:lnTo>
                <a:close/>
              </a:path>
              <a:path w="1320164" h="264794">
                <a:moveTo>
                  <a:pt x="1301965" y="2578"/>
                </a:moveTo>
                <a:lnTo>
                  <a:pt x="1296809" y="2578"/>
                </a:lnTo>
                <a:lnTo>
                  <a:pt x="1299387" y="5156"/>
                </a:lnTo>
                <a:lnTo>
                  <a:pt x="1301965" y="5156"/>
                </a:lnTo>
                <a:lnTo>
                  <a:pt x="1301965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30870" y="633672"/>
            <a:ext cx="4986462" cy="3707492"/>
          </a:xfrm>
          <a:prstGeom prst="rect">
            <a:avLst/>
          </a:prstGeom>
        </p:spPr>
      </p:pic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29401" y="891887"/>
            <a:ext cx="2663716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chemeClr val="tx1"/>
                </a:solidFill>
              </a:rPr>
              <a:t>Registro</a:t>
            </a:r>
            <a:r>
              <a:rPr sz="1948" b="1" spc="-20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Europeo</a:t>
            </a:r>
            <a:r>
              <a:rPr sz="1948" b="1" spc="-20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LPA</a:t>
            </a:r>
            <a:endParaRPr sz="1948" b="1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55360" y="1537941"/>
            <a:ext cx="5215174" cy="78262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94711" marR="5074" indent="-182661">
              <a:lnSpc>
                <a:spcPct val="101099"/>
              </a:lnSpc>
              <a:spcBef>
                <a:spcPts val="105"/>
              </a:spcBef>
            </a:pPr>
            <a:r>
              <a:rPr sz="1648" spc="10" dirty="0">
                <a:latin typeface="Arial"/>
                <a:cs typeface="Arial"/>
              </a:rPr>
              <a:t>“</a:t>
            </a:r>
            <a:r>
              <a:rPr sz="1648" b="1" spc="10" dirty="0">
                <a:latin typeface="Arial"/>
                <a:cs typeface="Arial"/>
              </a:rPr>
              <a:t>A </a:t>
            </a:r>
            <a:r>
              <a:rPr sz="1648" b="1" dirty="0">
                <a:latin typeface="Arial"/>
                <a:cs typeface="Arial"/>
              </a:rPr>
              <a:t>post-authorisation </a:t>
            </a:r>
            <a:r>
              <a:rPr sz="1648" b="1" spc="5" dirty="0">
                <a:latin typeface="Arial"/>
                <a:cs typeface="Arial"/>
              </a:rPr>
              <a:t>long term </a:t>
            </a:r>
            <a:r>
              <a:rPr sz="1648" b="1" dirty="0">
                <a:latin typeface="Arial"/>
                <a:cs typeface="Arial"/>
              </a:rPr>
              <a:t>retrospective safety </a:t>
            </a:r>
            <a:r>
              <a:rPr sz="1648" b="1" spc="-444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cohort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study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of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arsenic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trioxide</a:t>
            </a:r>
            <a:r>
              <a:rPr sz="1648" b="1" spc="-1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in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first line</a:t>
            </a:r>
            <a:r>
              <a:rPr sz="1648" b="1" spc="-1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low-</a:t>
            </a:r>
            <a:r>
              <a:rPr sz="1648" b="1" dirty="0">
                <a:latin typeface="Arial"/>
                <a:cs typeface="Arial"/>
              </a:rPr>
              <a:t> </a:t>
            </a:r>
            <a:r>
              <a:rPr sz="1648" b="1" spc="10" dirty="0">
                <a:latin typeface="Arial"/>
                <a:cs typeface="Arial"/>
              </a:rPr>
              <a:t>to</a:t>
            </a:r>
            <a:endParaRPr sz="1648">
              <a:latin typeface="Arial"/>
              <a:cs typeface="Arial"/>
            </a:endParaRPr>
          </a:p>
          <a:p>
            <a:pPr marL="1054104">
              <a:lnSpc>
                <a:spcPts val="1948"/>
              </a:lnSpc>
            </a:pPr>
            <a:r>
              <a:rPr sz="1648" b="1" dirty="0">
                <a:latin typeface="Arial"/>
                <a:cs typeface="Arial"/>
              </a:rPr>
              <a:t>intermediate-risk</a:t>
            </a:r>
            <a:r>
              <a:rPr sz="1648" b="1" spc="-2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(APL)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patients”</a:t>
            </a:r>
            <a:endParaRPr sz="16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05000" y="822325"/>
            <a:ext cx="5272369" cy="8078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634" algn="ctr">
              <a:lnSpc>
                <a:spcPts val="3096"/>
              </a:lnSpc>
              <a:spcBef>
                <a:spcPts val="100"/>
              </a:spcBef>
            </a:pPr>
            <a:r>
              <a:rPr sz="2597" b="1" spc="-5" dirty="0">
                <a:solidFill>
                  <a:schemeClr val="tx1"/>
                </a:solidFill>
              </a:rPr>
              <a:t>Ensayo</a:t>
            </a:r>
            <a:r>
              <a:rPr sz="2597" b="1" spc="-25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QUIWI</a:t>
            </a:r>
            <a:endParaRPr sz="2597" b="1">
              <a:solidFill>
                <a:schemeClr val="tx1"/>
              </a:solidFill>
            </a:endParaRPr>
          </a:p>
          <a:p>
            <a:pPr algn="ctr">
              <a:lnSpc>
                <a:spcPts val="3096"/>
              </a:lnSpc>
            </a:pPr>
            <a:r>
              <a:rPr sz="2597" b="1" spc="-5" dirty="0">
                <a:solidFill>
                  <a:schemeClr val="tx1"/>
                </a:solidFill>
              </a:rPr>
              <a:t>(Jorge</a:t>
            </a:r>
            <a:r>
              <a:rPr sz="2597" b="1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Labrador,</a:t>
            </a:r>
            <a:r>
              <a:rPr sz="2597" b="1" spc="5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H.G.U Burgos)</a:t>
            </a:r>
            <a:endParaRPr sz="2597" b="1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7267504" cy="113017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0"/>
              </a:spcBef>
            </a:pPr>
            <a:endParaRPr sz="1149">
              <a:latin typeface="Work Sans"/>
              <a:cs typeface="Work Sans"/>
            </a:endParaRPr>
          </a:p>
          <a:p>
            <a:pPr marL="2364439" marR="5074" indent="-634" algn="ctr">
              <a:lnSpc>
                <a:spcPct val="104400"/>
              </a:lnSpc>
            </a:pP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2:1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randomized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phase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II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trial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compare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efficacy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safety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of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standard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chemotherapy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plus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quizartinib</a:t>
            </a:r>
            <a:r>
              <a:rPr sz="1099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versus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standard</a:t>
            </a:r>
            <a:r>
              <a:rPr sz="1099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chemotherapy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plus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placebo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in</a:t>
            </a:r>
            <a:r>
              <a:rPr sz="1099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adult </a:t>
            </a:r>
            <a:r>
              <a:rPr sz="1099" spc="-2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patients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with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newly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diagnosed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FLT3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wild-type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AML</a:t>
            </a:r>
            <a:endParaRPr sz="1099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87353" y="1336064"/>
            <a:ext cx="3274052" cy="2954559"/>
          </a:xfrm>
          <a:prstGeom prst="rect">
            <a:avLst/>
          </a:prstGeom>
        </p:spPr>
      </p:pic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632522"/>
            <a:ext cx="3339158" cy="3698125"/>
            <a:chOff x="1270345" y="633301"/>
            <a:chExt cx="3343275" cy="37026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682014"/>
              <a:ext cx="1706456" cy="365347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39032" y="633301"/>
              <a:ext cx="774238" cy="420961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3948772" y="664737"/>
            <a:ext cx="539720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5" dirty="0">
                <a:latin typeface="Calibri"/>
                <a:cs typeface="Calibri"/>
              </a:rPr>
              <a:t>Q</a:t>
            </a:r>
            <a:r>
              <a:rPr sz="1448" spc="30" dirty="0">
                <a:latin typeface="Calibri"/>
                <a:cs typeface="Calibri"/>
              </a:rPr>
              <a:t>U</a:t>
            </a:r>
            <a:r>
              <a:rPr sz="1448" dirty="0">
                <a:latin typeface="Calibri"/>
                <a:cs typeface="Calibri"/>
              </a:rPr>
              <a:t>I</a:t>
            </a:r>
            <a:r>
              <a:rPr sz="1448" spc="40" dirty="0">
                <a:latin typeface="Calibri"/>
                <a:cs typeface="Calibri"/>
              </a:rPr>
              <a:t>W</a:t>
            </a:r>
            <a:r>
              <a:rPr sz="1448" dirty="0">
                <a:latin typeface="Calibri"/>
                <a:cs typeface="Calibri"/>
              </a:rPr>
              <a:t>I</a:t>
            </a:r>
            <a:endParaRPr sz="1448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08974" y="1022273"/>
            <a:ext cx="1866440" cy="106441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08973" y="679841"/>
            <a:ext cx="785112" cy="292753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2278701" y="933416"/>
            <a:ext cx="5496767" cy="3408922"/>
            <a:chOff x="2275873" y="934567"/>
            <a:chExt cx="5503545" cy="3413125"/>
          </a:xfrm>
        </p:grpSpPr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61912" y="3030156"/>
              <a:ext cx="3548709" cy="1274948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26786" y="2138997"/>
              <a:ext cx="1852577" cy="220866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51950" y="934567"/>
              <a:ext cx="2967634" cy="201761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75873" y="2732936"/>
              <a:ext cx="621715" cy="254661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9314" y="791497"/>
            <a:ext cx="3455219" cy="18366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QUIWI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Interim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Analysis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(first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100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patients):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Response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rates</a:t>
            </a:r>
            <a:endParaRPr sz="1099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641686" y="1034798"/>
          <a:ext cx="5023640" cy="15252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4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037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84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029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173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45110" algn="r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All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patients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Quizartinib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group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18110" algn="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Placebo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group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P-value*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49530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Response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after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Induction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 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0.889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ORR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(CR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CRi)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13995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66/89</a:t>
                      </a:r>
                      <a:r>
                        <a:rPr sz="700" spc="1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(74.2)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46/61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(75.4)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20/28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(71.4)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0.690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535940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CR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57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535940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CRi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CR/CRi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with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MRD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neg.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4154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39/89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(43.8)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28/61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(45.9)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11/28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(39.3)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0.559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PR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MLFS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Resistance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48895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Response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after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 1 or 2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cycles of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Induction,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7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735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ORR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(CR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CRi)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4790" algn="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74/89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(83.1)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50/61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24/28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(85.7)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5"/>
                        </a:lnSpc>
                        <a:spcBef>
                          <a:spcPts val="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0.768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292100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CR/CRi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with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MRD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neg.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4790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46/89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(51.7)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31/61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(50.8)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15/28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(53.6)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19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0.809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17330">
                <a:tc>
                  <a:txBody>
                    <a:bodyPr/>
                    <a:lstStyle/>
                    <a:p>
                      <a:pPr marL="48895">
                        <a:lnSpc>
                          <a:spcPts val="82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CR/CRi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 with MRD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neg.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after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Consolidation 2,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n 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24790" algn="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25/34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(73.5)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16/23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(69.6)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5895" algn="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9/11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(81.8)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2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0.682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641687" y="3006253"/>
          <a:ext cx="5024908" cy="6633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0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75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7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10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585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9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All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patients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Quizartinib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group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Placebo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group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P-value*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2360">
                <a:tc>
                  <a:txBody>
                    <a:bodyPr/>
                    <a:lstStyle/>
                    <a:p>
                      <a:pPr marL="49530">
                        <a:lnSpc>
                          <a:spcPts val="840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Early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mortality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(&lt;60d)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9/96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(9.4)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3/64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(4.7)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6/32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(18.8)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4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0.056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3289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Relapse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10/100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7/67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(10.4)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3/33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(9.1)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1.000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363"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Relapse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after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maintenance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2/18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1/13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(7.7)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1/5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(20)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0.490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2954342" y="2770051"/>
            <a:ext cx="4405912" cy="18366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QUIWI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Interim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Analysis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(first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100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patients):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Early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mortality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relapse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rate</a:t>
            </a:r>
            <a:endParaRPr sz="10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689352" y="792959"/>
            <a:ext cx="3968935" cy="932300"/>
          </a:xfrm>
          <a:prstGeom prst="rect">
            <a:avLst/>
          </a:prstGeom>
        </p:spPr>
        <p:txBody>
          <a:bodyPr vert="horz" wrap="square" lIns="0" tIns="70398" rIns="0" bIns="0" rtlCol="0">
            <a:spAutoFit/>
          </a:bodyPr>
          <a:lstStyle/>
          <a:p>
            <a:pPr marR="239108" algn="ctr">
              <a:spcBef>
                <a:spcPts val="554"/>
              </a:spcBef>
            </a:pP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Ensayo</a:t>
            </a:r>
            <a:r>
              <a:rPr sz="2597" b="1" spc="-30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LAMVYX</a:t>
            </a:r>
            <a:endParaRPr sz="2597" b="1">
              <a:solidFill>
                <a:schemeClr val="tx1"/>
              </a:solidFill>
              <a:latin typeface="Century Gothic"/>
              <a:cs typeface="Century Gothic"/>
            </a:endParaRPr>
          </a:p>
          <a:p>
            <a:pPr algn="ctr">
              <a:spcBef>
                <a:spcPts val="454"/>
              </a:spcBef>
              <a:tabLst>
                <a:tab pos="2959355" algn="l"/>
              </a:tabLst>
            </a:pP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(J.A</a:t>
            </a:r>
            <a:r>
              <a:rPr sz="2597" b="1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Pérez-Simón,	HUVR)</a:t>
            </a:r>
            <a:endParaRPr sz="2597" b="1">
              <a:solidFill>
                <a:schemeClr val="tx1"/>
              </a:solidFill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24582" y="811647"/>
            <a:ext cx="269289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55" dirty="0">
                <a:solidFill>
                  <a:srgbClr val="621343"/>
                </a:solidFill>
                <a:latin typeface="Arial"/>
                <a:cs typeface="Arial"/>
              </a:rPr>
              <a:t>L</a:t>
            </a:r>
            <a:r>
              <a:rPr sz="1498" b="1" spc="-125" dirty="0">
                <a:solidFill>
                  <a:srgbClr val="621343"/>
                </a:solidFill>
                <a:latin typeface="Arial"/>
                <a:cs typeface="Arial"/>
              </a:rPr>
              <a:t>AM</a:t>
            </a:r>
            <a:r>
              <a:rPr sz="1498" b="1" spc="-70" dirty="0">
                <a:solidFill>
                  <a:srgbClr val="621343"/>
                </a:solidFill>
                <a:latin typeface="Arial"/>
                <a:cs typeface="Arial"/>
              </a:rPr>
              <a:t>VY</a:t>
            </a:r>
            <a:r>
              <a:rPr sz="1498" b="1" dirty="0">
                <a:solidFill>
                  <a:srgbClr val="621343"/>
                </a:solidFill>
                <a:latin typeface="Arial"/>
                <a:cs typeface="Arial"/>
              </a:rPr>
              <a:t>X:</a:t>
            </a:r>
            <a:r>
              <a:rPr sz="1498" b="1" spc="-110" dirty="0">
                <a:solidFill>
                  <a:srgbClr val="621343"/>
                </a:solidFill>
                <a:latin typeface="Arial"/>
                <a:cs typeface="Arial"/>
              </a:rPr>
              <a:t> </a:t>
            </a:r>
            <a:r>
              <a:rPr sz="1498" b="1" spc="-35" dirty="0">
                <a:solidFill>
                  <a:srgbClr val="621343"/>
                </a:solidFill>
                <a:latin typeface="Arial"/>
                <a:cs typeface="Arial"/>
              </a:rPr>
              <a:t>T</a:t>
            </a:r>
            <a:r>
              <a:rPr sz="1498" b="1" spc="-5" dirty="0">
                <a:solidFill>
                  <a:srgbClr val="621343"/>
                </a:solidFill>
                <a:latin typeface="Arial"/>
                <a:cs typeface="Arial"/>
              </a:rPr>
              <a:t>r</a:t>
            </a:r>
            <a:r>
              <a:rPr sz="1498" b="1" spc="5" dirty="0">
                <a:solidFill>
                  <a:srgbClr val="621343"/>
                </a:solidFill>
                <a:latin typeface="Arial"/>
                <a:cs typeface="Arial"/>
              </a:rPr>
              <a:t>eat</a:t>
            </a:r>
            <a:r>
              <a:rPr sz="1498" b="1" spc="-75" dirty="0">
                <a:solidFill>
                  <a:srgbClr val="621343"/>
                </a:solidFill>
                <a:latin typeface="Arial"/>
                <a:cs typeface="Arial"/>
              </a:rPr>
              <a:t>m</a:t>
            </a:r>
            <a:r>
              <a:rPr sz="1498" b="1" spc="-50" dirty="0">
                <a:solidFill>
                  <a:srgbClr val="621343"/>
                </a:solidFill>
                <a:latin typeface="Arial"/>
                <a:cs typeface="Arial"/>
              </a:rPr>
              <a:t>en</a:t>
            </a:r>
            <a:r>
              <a:rPr sz="1498" b="1" spc="75" dirty="0">
                <a:solidFill>
                  <a:srgbClr val="621343"/>
                </a:solidFill>
                <a:latin typeface="Arial"/>
                <a:cs typeface="Arial"/>
              </a:rPr>
              <a:t>t</a:t>
            </a:r>
            <a:r>
              <a:rPr sz="1498" b="1" spc="-114" dirty="0">
                <a:solidFill>
                  <a:srgbClr val="621343"/>
                </a:solidFill>
                <a:latin typeface="Arial"/>
                <a:cs typeface="Arial"/>
              </a:rPr>
              <a:t> </a:t>
            </a:r>
            <a:r>
              <a:rPr sz="1498" b="1" spc="-5" dirty="0">
                <a:solidFill>
                  <a:srgbClr val="621343"/>
                </a:solidFill>
                <a:latin typeface="Arial"/>
                <a:cs typeface="Arial"/>
              </a:rPr>
              <a:t>flow</a:t>
            </a:r>
            <a:r>
              <a:rPr sz="1498" b="1" spc="-114" dirty="0">
                <a:solidFill>
                  <a:srgbClr val="621343"/>
                </a:solidFill>
                <a:latin typeface="Arial"/>
                <a:cs typeface="Arial"/>
              </a:rPr>
              <a:t> </a:t>
            </a:r>
            <a:r>
              <a:rPr sz="1498" b="1" spc="-60" dirty="0">
                <a:solidFill>
                  <a:srgbClr val="621343"/>
                </a:solidFill>
                <a:latin typeface="Arial"/>
                <a:cs typeface="Arial"/>
              </a:rPr>
              <a:t>ch</a:t>
            </a:r>
            <a:r>
              <a:rPr sz="1498" b="1" spc="-30" dirty="0">
                <a:solidFill>
                  <a:srgbClr val="621343"/>
                </a:solidFill>
                <a:latin typeface="Arial"/>
                <a:cs typeface="Arial"/>
              </a:rPr>
              <a:t>a</a:t>
            </a:r>
            <a:r>
              <a:rPr sz="1498" b="1" spc="-15" dirty="0">
                <a:solidFill>
                  <a:srgbClr val="621343"/>
                </a:solidFill>
                <a:latin typeface="Arial"/>
                <a:cs typeface="Arial"/>
              </a:rPr>
              <a:t>r</a:t>
            </a:r>
            <a:r>
              <a:rPr sz="1498" b="1" spc="75" dirty="0">
                <a:solidFill>
                  <a:srgbClr val="621343"/>
                </a:solidFill>
                <a:latin typeface="Arial"/>
                <a:cs typeface="Arial"/>
              </a:rPr>
              <a:t>t</a:t>
            </a:r>
            <a:endParaRPr sz="1498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29210" y="1310421"/>
            <a:ext cx="2736841" cy="2891659"/>
          </a:xfrm>
          <a:prstGeom prst="rect">
            <a:avLst/>
          </a:prstGeom>
        </p:spPr>
      </p:pic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19946" y="811647"/>
            <a:ext cx="2504654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55" dirty="0">
                <a:solidFill>
                  <a:srgbClr val="621343"/>
                </a:solidFill>
              </a:rPr>
              <a:t>L</a:t>
            </a:r>
            <a:r>
              <a:rPr sz="1498" b="1" spc="-125" dirty="0">
                <a:solidFill>
                  <a:srgbClr val="621343"/>
                </a:solidFill>
              </a:rPr>
              <a:t>AM</a:t>
            </a:r>
            <a:r>
              <a:rPr sz="1498" b="1" spc="-70" dirty="0">
                <a:solidFill>
                  <a:srgbClr val="621343"/>
                </a:solidFill>
              </a:rPr>
              <a:t>VY</a:t>
            </a:r>
            <a:r>
              <a:rPr sz="1498" b="1" dirty="0">
                <a:solidFill>
                  <a:srgbClr val="621343"/>
                </a:solidFill>
              </a:rPr>
              <a:t>X:</a:t>
            </a:r>
            <a:r>
              <a:rPr sz="1498" b="1" spc="-110" dirty="0">
                <a:solidFill>
                  <a:srgbClr val="621343"/>
                </a:solidFill>
              </a:rPr>
              <a:t> </a:t>
            </a:r>
            <a:r>
              <a:rPr sz="1498" b="1" spc="-105" dirty="0">
                <a:solidFill>
                  <a:srgbClr val="621343"/>
                </a:solidFill>
              </a:rPr>
              <a:t>S</a:t>
            </a:r>
            <a:r>
              <a:rPr sz="1498" b="1" spc="-25" dirty="0">
                <a:solidFill>
                  <a:srgbClr val="621343"/>
                </a:solidFill>
              </a:rPr>
              <a:t>tud</a:t>
            </a:r>
            <a:r>
              <a:rPr sz="1498" b="1" spc="-70" dirty="0">
                <a:solidFill>
                  <a:srgbClr val="621343"/>
                </a:solidFill>
              </a:rPr>
              <a:t>y</a:t>
            </a:r>
            <a:r>
              <a:rPr sz="1498" b="1" spc="-114" dirty="0">
                <a:solidFill>
                  <a:srgbClr val="621343"/>
                </a:solidFill>
              </a:rPr>
              <a:t> </a:t>
            </a:r>
            <a:r>
              <a:rPr sz="1498" b="1" spc="-75" dirty="0">
                <a:solidFill>
                  <a:srgbClr val="621343"/>
                </a:solidFill>
              </a:rPr>
              <a:t>o</a:t>
            </a:r>
            <a:r>
              <a:rPr sz="1498" b="1" spc="-60" dirty="0">
                <a:solidFill>
                  <a:srgbClr val="621343"/>
                </a:solidFill>
              </a:rPr>
              <a:t>b</a:t>
            </a:r>
            <a:r>
              <a:rPr sz="1498" b="1" spc="-35" dirty="0">
                <a:solidFill>
                  <a:srgbClr val="621343"/>
                </a:solidFill>
              </a:rPr>
              <a:t>j</a:t>
            </a:r>
            <a:r>
              <a:rPr sz="1498" b="1" spc="-10" dirty="0">
                <a:solidFill>
                  <a:srgbClr val="621343"/>
                </a:solidFill>
              </a:rPr>
              <a:t>ectiv</a:t>
            </a:r>
            <a:r>
              <a:rPr sz="1498" b="1" spc="-45" dirty="0">
                <a:solidFill>
                  <a:srgbClr val="621343"/>
                </a:solidFill>
              </a:rPr>
              <a:t>es</a:t>
            </a:r>
            <a:endParaRPr sz="1498" b="1"/>
          </a:p>
        </p:txBody>
      </p:sp>
      <p:sp>
        <p:nvSpPr>
          <p:cNvPr id="4" name="object 4"/>
          <p:cNvSpPr txBox="1"/>
          <p:nvPr/>
        </p:nvSpPr>
        <p:spPr>
          <a:xfrm>
            <a:off x="2679447" y="1410078"/>
            <a:ext cx="4098950" cy="256792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25" dirty="0">
                <a:solidFill>
                  <a:srgbClr val="621343"/>
                </a:solidFill>
                <a:latin typeface="Arial Unicode MS"/>
                <a:cs typeface="Arial Unicode MS"/>
              </a:rPr>
              <a:t>O</a:t>
            </a:r>
            <a:r>
              <a:rPr sz="1498" b="1" spc="25" dirty="0">
                <a:solidFill>
                  <a:srgbClr val="44546A"/>
                </a:solidFill>
                <a:latin typeface="Times New Roman"/>
                <a:cs typeface="Times New Roman"/>
              </a:rPr>
              <a:t>Primary</a:t>
            </a:r>
            <a:r>
              <a:rPr sz="1498" b="1" dirty="0">
                <a:solidFill>
                  <a:srgbClr val="44546A"/>
                </a:solidFill>
                <a:latin typeface="Times New Roman"/>
                <a:cs typeface="Times New Roman"/>
              </a:rPr>
              <a:t> objective:</a:t>
            </a:r>
            <a:r>
              <a:rPr sz="1498" b="1" spc="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4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CR/CRi</a:t>
            </a:r>
            <a:r>
              <a:rPr sz="14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4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rate after</a:t>
            </a:r>
            <a:r>
              <a:rPr sz="1498" b="1" spc="-3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4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induction</a:t>
            </a:r>
            <a:endParaRPr sz="1498">
              <a:latin typeface="Times New Roman"/>
              <a:cs typeface="Times New Roman"/>
            </a:endParaRPr>
          </a:p>
          <a:p>
            <a:pPr>
              <a:spcBef>
                <a:spcPts val="10"/>
              </a:spcBef>
            </a:pPr>
            <a:endParaRPr sz="2197">
              <a:latin typeface="Times New Roman"/>
              <a:cs typeface="Times New Roman"/>
            </a:endParaRPr>
          </a:p>
          <a:p>
            <a:pPr marL="12685"/>
            <a:r>
              <a:rPr sz="1498" spc="50" dirty="0">
                <a:solidFill>
                  <a:srgbClr val="621343"/>
                </a:solidFill>
                <a:latin typeface="Arial Unicode MS"/>
                <a:cs typeface="Arial Unicode MS"/>
              </a:rPr>
              <a:t>O</a:t>
            </a:r>
            <a:r>
              <a:rPr sz="1498" b="1" spc="50" dirty="0">
                <a:solidFill>
                  <a:srgbClr val="44546A"/>
                </a:solidFill>
                <a:latin typeface="Times New Roman"/>
                <a:cs typeface="Times New Roman"/>
              </a:rPr>
              <a:t>Key</a:t>
            </a:r>
            <a:r>
              <a:rPr sz="1498" b="1" spc="-1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4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secondary</a:t>
            </a:r>
            <a:r>
              <a:rPr sz="14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498" b="1" dirty="0">
                <a:solidFill>
                  <a:srgbClr val="44546A"/>
                </a:solidFill>
                <a:latin typeface="Times New Roman"/>
                <a:cs typeface="Times New Roman"/>
              </a:rPr>
              <a:t>objectives:</a:t>
            </a:r>
            <a:endParaRPr sz="1498">
              <a:latin typeface="Times New Roman"/>
              <a:cs typeface="Times New Roman"/>
            </a:endParaRPr>
          </a:p>
          <a:p>
            <a:pPr marL="136361" indent="-124311">
              <a:spcBef>
                <a:spcPts val="405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Safety/toxicity</a:t>
            </a:r>
            <a:r>
              <a:rPr sz="1298" b="1" spc="-1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profile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1,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2,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and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3-y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 OS,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EFS, RFS,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CIR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CR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 depth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(MFC MRD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assessments)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Effect</a:t>
            </a:r>
            <a:r>
              <a:rPr sz="1298" b="1" spc="-2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of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G-CSF</a:t>
            </a:r>
            <a:r>
              <a:rPr sz="1298" b="1" spc="-6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priming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Maintenance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schedule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feasibility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AlloSCT</a:t>
            </a:r>
            <a:r>
              <a:rPr sz="1298" b="1" spc="-3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rate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and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outcomes</a:t>
            </a:r>
            <a:endParaRPr sz="1298">
              <a:latin typeface="Times New Roman"/>
              <a:cs typeface="Times New Roman"/>
            </a:endParaRPr>
          </a:p>
          <a:p>
            <a:pPr marL="136361" indent="-124311">
              <a:spcBef>
                <a:spcPts val="390"/>
              </a:spcBef>
              <a:buClr>
                <a:srgbClr val="621343"/>
              </a:buClr>
              <a:buFont typeface="Arial Unicode MS"/>
              <a:buChar char="■"/>
              <a:tabLst>
                <a:tab pos="136995" algn="l"/>
              </a:tabLst>
            </a:pP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Quality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of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life (EQ5D), medical </a:t>
            </a:r>
            <a:r>
              <a:rPr sz="1298" b="1" spc="-10" dirty="0">
                <a:solidFill>
                  <a:srgbClr val="44546A"/>
                </a:solidFill>
                <a:latin typeface="Times New Roman"/>
                <a:cs typeface="Times New Roman"/>
              </a:rPr>
              <a:t>resources</a:t>
            </a:r>
            <a:endParaRPr sz="129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63124" y="733054"/>
            <a:ext cx="19781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Biological</a:t>
            </a:r>
            <a:r>
              <a:rPr sz="1698" b="1" spc="-4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Committee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121135" y="1071342"/>
            <a:ext cx="4901237" cy="3169187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68496" rIns="0" bIns="0" rtlCol="0">
            <a:spAutoFit/>
          </a:bodyPr>
          <a:lstStyle/>
          <a:p>
            <a:pPr marL="234668" indent="-186466">
              <a:spcBef>
                <a:spcPts val="53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Joaquín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Martínez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jmarti01@ucm.es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5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Ricardo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Sánchez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Pérez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ricardsanchez.hdoc@gmail.com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María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José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Calasanz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mjcal@unav.es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3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Margarita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Ortega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marorteg@vhebron.net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59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Jesús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María </a:t>
            </a:r>
            <a:r>
              <a:rPr sz="949" spc="5" dirty="0">
                <a:latin typeface="Arial"/>
                <a:cs typeface="Arial"/>
              </a:rPr>
              <a:t>Hernández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Rivas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jmhr@usal.es</a:t>
            </a:r>
            <a:r>
              <a:rPr sz="949" spc="5" dirty="0">
                <a:solidFill>
                  <a:srgbClr val="0070C0"/>
                </a:solidFill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-10" dirty="0">
                <a:latin typeface="Arial"/>
                <a:cs typeface="Arial"/>
              </a:rPr>
              <a:t>Teresa</a:t>
            </a:r>
            <a:r>
              <a:rPr sz="949" spc="10" dirty="0">
                <a:latin typeface="Arial"/>
                <a:cs typeface="Arial"/>
              </a:rPr>
              <a:t> González Martínez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tergonma@usal.es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5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Rocío </a:t>
            </a:r>
            <a:r>
              <a:rPr sz="949" spc="10" dirty="0">
                <a:latin typeface="Arial"/>
                <a:cs typeface="Arial"/>
              </a:rPr>
              <a:t>Benito</a:t>
            </a:r>
            <a:r>
              <a:rPr sz="949" spc="5" dirty="0">
                <a:latin typeface="Arial"/>
                <a:cs typeface="Arial"/>
              </a:rPr>
              <a:t> (</a:t>
            </a:r>
            <a:r>
              <a:rPr sz="949" u="sng" spc="5" dirty="0">
                <a:solidFill>
                  <a:srgbClr val="99CC00"/>
                </a:solidFill>
                <a:uFill>
                  <a:solidFill>
                    <a:srgbClr val="99CC00"/>
                  </a:solidFill>
                </a:uFill>
                <a:latin typeface="Arial"/>
                <a:cs typeface="Arial"/>
              </a:rPr>
              <a:t>beniroc@usal.es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Esperanza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Such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such_esp@gva.es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3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Eulàlia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Genescà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egenesca@carrerasresearch.org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9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Jordi</a:t>
            </a:r>
            <a:r>
              <a:rPr sz="949" spc="3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Ribera</a:t>
            </a:r>
            <a:r>
              <a:rPr sz="949" spc="3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jribera@carrerasresearch.org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5832">
              <a:spcBef>
                <a:spcPts val="589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Isabel</a:t>
            </a:r>
            <a:r>
              <a:rPr sz="949" spc="10" dirty="0">
                <a:latin typeface="Arial"/>
                <a:cs typeface="Arial"/>
              </a:rPr>
              <a:t> Granada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igranada@iconcologia.net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5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Lurdes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Zamora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lzamora@iconcologia.net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58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10" dirty="0">
                <a:latin typeface="Arial"/>
                <a:cs typeface="Arial"/>
              </a:rPr>
              <a:t>Edgar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Zapico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ezapico@santpau.cat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234668" indent="-186466">
              <a:spcBef>
                <a:spcPts val="644"/>
              </a:spcBef>
              <a:buFont typeface="Arial Unicode MS"/>
              <a:buChar char="■"/>
              <a:tabLst>
                <a:tab pos="234668" algn="l"/>
                <a:tab pos="235302" algn="l"/>
              </a:tabLst>
            </a:pPr>
            <a:r>
              <a:rPr sz="949" spc="5" dirty="0">
                <a:latin typeface="Arial"/>
                <a:cs typeface="Arial"/>
              </a:rPr>
              <a:t>Alberto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Orfao</a:t>
            </a:r>
            <a:r>
              <a:rPr sz="949" spc="5" dirty="0">
                <a:latin typeface="Arial"/>
                <a:cs typeface="Arial"/>
              </a:rPr>
              <a:t> (</a:t>
            </a:r>
            <a:r>
              <a:rPr sz="949" spc="5" dirty="0">
                <a:solidFill>
                  <a:srgbClr val="00B050"/>
                </a:solidFill>
                <a:latin typeface="Arial"/>
                <a:cs typeface="Arial"/>
              </a:rPr>
              <a:t>orfao@usal.es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39935" y="632521"/>
            <a:ext cx="903539" cy="42044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948772" y="664737"/>
            <a:ext cx="669734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5" dirty="0">
                <a:latin typeface="Calibri"/>
                <a:cs typeface="Calibri"/>
              </a:rPr>
              <a:t>L</a:t>
            </a:r>
            <a:r>
              <a:rPr sz="1448" spc="10" dirty="0">
                <a:latin typeface="Calibri"/>
                <a:cs typeface="Calibri"/>
              </a:rPr>
              <a:t>A</a:t>
            </a:r>
            <a:r>
              <a:rPr sz="1448" spc="35" dirty="0">
                <a:latin typeface="Calibri"/>
                <a:cs typeface="Calibri"/>
              </a:rPr>
              <a:t>M</a:t>
            </a:r>
            <a:r>
              <a:rPr sz="1448" spc="10" dirty="0">
                <a:latin typeface="Calibri"/>
                <a:cs typeface="Calibri"/>
              </a:rPr>
              <a:t>V</a:t>
            </a:r>
            <a:r>
              <a:rPr sz="1448" dirty="0">
                <a:latin typeface="Calibri"/>
                <a:cs typeface="Calibri"/>
              </a:rPr>
              <a:t>Y</a:t>
            </a:r>
            <a:r>
              <a:rPr sz="1448" spc="5" dirty="0">
                <a:latin typeface="Calibri"/>
                <a:cs typeface="Calibri"/>
              </a:rPr>
              <a:t>X</a:t>
            </a:r>
            <a:endParaRPr sz="1448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274410" y="642827"/>
            <a:ext cx="6570498" cy="3689246"/>
            <a:chOff x="1270344" y="643619"/>
            <a:chExt cx="6578600" cy="369379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742883"/>
              <a:ext cx="1899145" cy="246094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05200" y="643619"/>
              <a:ext cx="969996" cy="37148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778144" y="1015107"/>
              <a:ext cx="2070385" cy="118071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41807" y="1111245"/>
              <a:ext cx="2800303" cy="200223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74058" y="2830965"/>
              <a:ext cx="873070" cy="29102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26716" y="3192094"/>
              <a:ext cx="3656452" cy="1094714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83173" y="2471242"/>
              <a:ext cx="2065350" cy="186555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817487" y="792959"/>
            <a:ext cx="3712712" cy="932300"/>
          </a:xfrm>
          <a:prstGeom prst="rect">
            <a:avLst/>
          </a:prstGeom>
        </p:spPr>
        <p:txBody>
          <a:bodyPr vert="horz" wrap="square" lIns="0" tIns="70398" rIns="0" bIns="0" rtlCol="0">
            <a:spAutoFit/>
          </a:bodyPr>
          <a:lstStyle/>
          <a:p>
            <a:pPr marL="244816">
              <a:spcBef>
                <a:spcPts val="554"/>
              </a:spcBef>
            </a:pP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Ensayo</a:t>
            </a:r>
            <a:r>
              <a:rPr sz="2597" b="1" spc="-30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VEN-A-QUI</a:t>
            </a:r>
            <a:endParaRPr sz="2597" b="1">
              <a:solidFill>
                <a:schemeClr val="tx1"/>
              </a:solidFill>
              <a:latin typeface="Century Gothic"/>
              <a:cs typeface="Century Gothic"/>
            </a:endParaRPr>
          </a:p>
          <a:p>
            <a:pPr marL="12685">
              <a:spcBef>
                <a:spcPts val="454"/>
              </a:spcBef>
            </a:pP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(J.</a:t>
            </a:r>
            <a:r>
              <a:rPr sz="2597" b="1" spc="-20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Bergua,</a:t>
            </a:r>
            <a:r>
              <a:rPr sz="2597" b="1" spc="-15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H.</a:t>
            </a:r>
            <a:r>
              <a:rPr sz="2597" b="1" spc="-15" dirty="0">
                <a:solidFill>
                  <a:schemeClr val="tx1"/>
                </a:solidFill>
                <a:latin typeface="Century Gothic"/>
                <a:cs typeface="Century Gothic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entury Gothic"/>
                <a:cs typeface="Century Gothic"/>
              </a:rPr>
              <a:t>Cáceres)</a:t>
            </a:r>
            <a:endParaRPr sz="2597" b="1">
              <a:solidFill>
                <a:schemeClr val="tx1"/>
              </a:solidFill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81304" y="811647"/>
            <a:ext cx="2695696" cy="24524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55" dirty="0">
                <a:solidFill>
                  <a:srgbClr val="621343"/>
                </a:solidFill>
              </a:rPr>
              <a:t>L</a:t>
            </a:r>
            <a:r>
              <a:rPr sz="1498" b="1" spc="-125" dirty="0">
                <a:solidFill>
                  <a:srgbClr val="621343"/>
                </a:solidFill>
              </a:rPr>
              <a:t>AM</a:t>
            </a:r>
            <a:r>
              <a:rPr sz="1498" b="1" spc="-70" dirty="0">
                <a:solidFill>
                  <a:srgbClr val="621343"/>
                </a:solidFill>
              </a:rPr>
              <a:t>VY</a:t>
            </a:r>
            <a:r>
              <a:rPr sz="1498" b="1" dirty="0">
                <a:solidFill>
                  <a:srgbClr val="621343"/>
                </a:solidFill>
              </a:rPr>
              <a:t>X:</a:t>
            </a:r>
            <a:r>
              <a:rPr sz="1498" b="1" spc="-110" dirty="0">
                <a:solidFill>
                  <a:srgbClr val="621343"/>
                </a:solidFill>
              </a:rPr>
              <a:t> </a:t>
            </a:r>
            <a:r>
              <a:rPr sz="1498" b="1" spc="-145" dirty="0">
                <a:solidFill>
                  <a:srgbClr val="621343"/>
                </a:solidFill>
              </a:rPr>
              <a:t>B</a:t>
            </a:r>
            <a:r>
              <a:rPr sz="1498" b="1" spc="-35" dirty="0">
                <a:solidFill>
                  <a:srgbClr val="621343"/>
                </a:solidFill>
              </a:rPr>
              <a:t>i</a:t>
            </a:r>
            <a:r>
              <a:rPr sz="1498" b="1" spc="-75" dirty="0">
                <a:solidFill>
                  <a:srgbClr val="621343"/>
                </a:solidFill>
              </a:rPr>
              <a:t>o</a:t>
            </a:r>
            <a:r>
              <a:rPr sz="1498" b="1" spc="-50" dirty="0">
                <a:solidFill>
                  <a:srgbClr val="621343"/>
                </a:solidFill>
              </a:rPr>
              <a:t>l</a:t>
            </a:r>
            <a:r>
              <a:rPr sz="1498" b="1" spc="-75" dirty="0">
                <a:solidFill>
                  <a:srgbClr val="621343"/>
                </a:solidFill>
              </a:rPr>
              <a:t>og</a:t>
            </a:r>
            <a:r>
              <a:rPr sz="1498" b="1" spc="-40" dirty="0">
                <a:solidFill>
                  <a:srgbClr val="621343"/>
                </a:solidFill>
              </a:rPr>
              <a:t>i</a:t>
            </a:r>
            <a:r>
              <a:rPr sz="1498" b="1" spc="-25" dirty="0">
                <a:solidFill>
                  <a:srgbClr val="621343"/>
                </a:solidFill>
              </a:rPr>
              <a:t>c</a:t>
            </a:r>
            <a:r>
              <a:rPr sz="1498" b="1" spc="-40" dirty="0">
                <a:solidFill>
                  <a:srgbClr val="621343"/>
                </a:solidFill>
              </a:rPr>
              <a:t>a</a:t>
            </a:r>
            <a:r>
              <a:rPr sz="1498" b="1" spc="-50" dirty="0">
                <a:solidFill>
                  <a:srgbClr val="621343"/>
                </a:solidFill>
              </a:rPr>
              <a:t>l</a:t>
            </a:r>
            <a:r>
              <a:rPr sz="1498" b="1" spc="-114" dirty="0">
                <a:solidFill>
                  <a:srgbClr val="621343"/>
                </a:solidFill>
              </a:rPr>
              <a:t> </a:t>
            </a:r>
            <a:r>
              <a:rPr sz="1498" b="1" spc="-80" dirty="0">
                <a:solidFill>
                  <a:srgbClr val="621343"/>
                </a:solidFill>
              </a:rPr>
              <a:t>s</a:t>
            </a:r>
            <a:r>
              <a:rPr sz="1498" b="1" spc="-25" dirty="0">
                <a:solidFill>
                  <a:srgbClr val="621343"/>
                </a:solidFill>
              </a:rPr>
              <a:t>tud</a:t>
            </a:r>
            <a:r>
              <a:rPr sz="1498" b="1" spc="-15" dirty="0">
                <a:solidFill>
                  <a:srgbClr val="621343"/>
                </a:solidFill>
              </a:rPr>
              <a:t>i</a:t>
            </a:r>
            <a:r>
              <a:rPr sz="1498" b="1" spc="-30" dirty="0">
                <a:solidFill>
                  <a:srgbClr val="621343"/>
                </a:solidFill>
              </a:rPr>
              <a:t>e</a:t>
            </a:r>
            <a:r>
              <a:rPr sz="1498" b="1" spc="-75" dirty="0">
                <a:solidFill>
                  <a:srgbClr val="621343"/>
                </a:solidFill>
              </a:rPr>
              <a:t>s</a:t>
            </a:r>
            <a:endParaRPr sz="1498" b="1"/>
          </a:p>
        </p:txBody>
      </p:sp>
      <p:sp>
        <p:nvSpPr>
          <p:cNvPr id="4" name="object 4"/>
          <p:cNvSpPr txBox="1"/>
          <p:nvPr/>
        </p:nvSpPr>
        <p:spPr>
          <a:xfrm>
            <a:off x="2781735" y="1896004"/>
            <a:ext cx="4645647" cy="101348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30" dirty="0">
                <a:solidFill>
                  <a:srgbClr val="621343"/>
                </a:solidFill>
                <a:latin typeface="Arial Unicode MS"/>
                <a:cs typeface="Arial Unicode MS"/>
              </a:rPr>
              <a:t>O</a:t>
            </a:r>
            <a:r>
              <a:rPr sz="1298" b="1" spc="30" dirty="0">
                <a:solidFill>
                  <a:srgbClr val="44546A"/>
                </a:solidFill>
                <a:latin typeface="Times New Roman"/>
                <a:cs typeface="Times New Roman"/>
              </a:rPr>
              <a:t>MFC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centralized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MRD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assessments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(at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 diagnosis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and CR)</a:t>
            </a:r>
            <a:endParaRPr sz="1298">
              <a:latin typeface="Times New Roman"/>
              <a:cs typeface="Times New Roman"/>
            </a:endParaRPr>
          </a:p>
          <a:p>
            <a:pPr>
              <a:spcBef>
                <a:spcPts val="20"/>
              </a:spcBef>
            </a:pPr>
            <a:endParaRPr sz="1348">
              <a:latin typeface="Times New Roman"/>
              <a:cs typeface="Times New Roman"/>
            </a:endParaRPr>
          </a:p>
          <a:p>
            <a:pPr marL="12685"/>
            <a:r>
              <a:rPr sz="1298" spc="10" dirty="0">
                <a:solidFill>
                  <a:srgbClr val="621343"/>
                </a:solidFill>
                <a:latin typeface="Arial Unicode MS"/>
                <a:cs typeface="Arial Unicode MS"/>
              </a:rPr>
              <a:t>O</a:t>
            </a:r>
            <a:r>
              <a:rPr sz="1298" b="1" spc="10" dirty="0">
                <a:solidFill>
                  <a:srgbClr val="44546A"/>
                </a:solidFill>
                <a:latin typeface="Times New Roman"/>
                <a:cs typeface="Times New Roman"/>
              </a:rPr>
              <a:t>NGS-based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analysis</a:t>
            </a:r>
            <a:r>
              <a:rPr sz="1298" b="1" spc="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of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somatic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mutations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(at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diagnosis</a:t>
            </a:r>
            <a:r>
              <a:rPr sz="1298" b="1" spc="10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and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CR)</a:t>
            </a:r>
            <a:endParaRPr sz="1298">
              <a:latin typeface="Times New Roman"/>
              <a:cs typeface="Times New Roman"/>
            </a:endParaRPr>
          </a:p>
          <a:p>
            <a:pPr>
              <a:spcBef>
                <a:spcPts val="35"/>
              </a:spcBef>
            </a:pPr>
            <a:endParaRPr sz="1298">
              <a:latin typeface="Times New Roman"/>
              <a:cs typeface="Times New Roman"/>
            </a:endParaRPr>
          </a:p>
          <a:p>
            <a:pPr marL="12685"/>
            <a:r>
              <a:rPr sz="1298" spc="5" dirty="0">
                <a:solidFill>
                  <a:srgbClr val="621343"/>
                </a:solidFill>
                <a:latin typeface="Arial Unicode MS"/>
                <a:cs typeface="Arial Unicode MS"/>
              </a:rPr>
              <a:t>O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Centralized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ex-vivo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sensitivity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 assays</a:t>
            </a:r>
            <a:r>
              <a:rPr sz="1298" b="1" spc="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dirty="0">
                <a:solidFill>
                  <a:srgbClr val="44546A"/>
                </a:solidFill>
                <a:latin typeface="Times New Roman"/>
                <a:cs typeface="Times New Roman"/>
              </a:rPr>
              <a:t>(VIVIA</a:t>
            </a:r>
            <a:r>
              <a:rPr sz="1298" b="1" spc="-65" dirty="0">
                <a:solidFill>
                  <a:srgbClr val="44546A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44546A"/>
                </a:solidFill>
                <a:latin typeface="Times New Roman"/>
                <a:cs typeface="Times New Roman"/>
              </a:rPr>
              <a:t>Biotech)</a:t>
            </a:r>
            <a:endParaRPr sz="129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0117" y="762051"/>
            <a:ext cx="6114191" cy="3263647"/>
          </a:xfrm>
          <a:prstGeom prst="rect">
            <a:avLst/>
          </a:prstGeom>
        </p:spPr>
      </p:pic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3839935" y="632521"/>
            <a:ext cx="1108613" cy="420487"/>
            <a:chOff x="3839032" y="633301"/>
            <a:chExt cx="1109980" cy="42100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39032" y="633301"/>
              <a:ext cx="582742" cy="42096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64245" y="633301"/>
              <a:ext cx="316958" cy="42096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23675" y="633301"/>
              <a:ext cx="366483" cy="42096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30979" y="633301"/>
              <a:ext cx="318609" cy="42096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90408" y="633301"/>
              <a:ext cx="557979" cy="420961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3948772" y="664737"/>
            <a:ext cx="873952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0" dirty="0">
                <a:latin typeface="Calibri"/>
                <a:cs typeface="Calibri"/>
              </a:rPr>
              <a:t>VEN-A-QUI</a:t>
            </a:r>
            <a:endParaRPr sz="1448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301706" y="681225"/>
            <a:ext cx="4544172" cy="3557963"/>
            <a:chOff x="1297673" y="682065"/>
            <a:chExt cx="4549775" cy="3562350"/>
          </a:xfrm>
        </p:grpSpPr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97673" y="682065"/>
              <a:ext cx="1558109" cy="3072197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13826" y="982637"/>
              <a:ext cx="2969334" cy="202166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271542" y="3101990"/>
              <a:ext cx="3575352" cy="114229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5908973" y="650226"/>
            <a:ext cx="1850648" cy="1411135"/>
            <a:chOff x="5910622" y="651027"/>
            <a:chExt cx="1852930" cy="1412875"/>
          </a:xfrm>
        </p:grpSpPr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910630" y="651027"/>
              <a:ext cx="1016423" cy="35599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910622" y="1007050"/>
              <a:ext cx="1852577" cy="1056505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505689" y="3674228"/>
            <a:ext cx="20865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FFC000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FFC000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FFC000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470298" y="3979235"/>
            <a:ext cx="22514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C55A11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C55A11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449" b="1" spc="5" dirty="0">
                <a:solidFill>
                  <a:srgbClr val="C55A11"/>
                </a:solidFill>
                <a:latin typeface="Calibri"/>
                <a:cs typeface="Calibri"/>
              </a:rPr>
              <a:t>I</a:t>
            </a:r>
            <a:r>
              <a:rPr sz="449" b="1" spc="10" dirty="0">
                <a:solidFill>
                  <a:srgbClr val="C55A11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908973" y="2368803"/>
            <a:ext cx="1851883" cy="1870256"/>
          </a:xfrm>
          <a:prstGeom prst="rect">
            <a:avLst/>
          </a:prstGeom>
        </p:spPr>
      </p:pic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75929" y="632521"/>
            <a:ext cx="6176932" cy="3709788"/>
          </a:xfrm>
          <a:prstGeom prst="rect">
            <a:avLst/>
          </a:prstGeom>
        </p:spPr>
      </p:pic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90801" y="830883"/>
            <a:ext cx="3740424" cy="825189"/>
          </a:xfrm>
          <a:prstGeom prst="rect">
            <a:avLst/>
          </a:prstGeom>
        </p:spPr>
        <p:txBody>
          <a:bodyPr vert="horz" wrap="square" lIns="0" tIns="29808" rIns="0" bIns="0" rtlCol="0">
            <a:spAutoFit/>
          </a:bodyPr>
          <a:lstStyle/>
          <a:p>
            <a:pPr marL="12685" marR="5074" indent="100844">
              <a:lnSpc>
                <a:spcPts val="3076"/>
              </a:lnSpc>
              <a:spcBef>
                <a:spcPts val="235"/>
              </a:spcBef>
            </a:pPr>
            <a:r>
              <a:rPr sz="2597" b="1" spc="-5" dirty="0">
                <a:solidFill>
                  <a:schemeClr val="tx1"/>
                </a:solidFill>
              </a:rPr>
              <a:t>Ensayo FLAG-QUIDA </a:t>
            </a:r>
            <a:r>
              <a:rPr sz="2597" b="1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(Teresa</a:t>
            </a:r>
            <a:r>
              <a:rPr sz="2597" b="1" spc="-20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Bernal,</a:t>
            </a:r>
            <a:r>
              <a:rPr sz="2597" b="1" spc="-20" dirty="0">
                <a:solidFill>
                  <a:schemeClr val="tx1"/>
                </a:solidFill>
              </a:rPr>
              <a:t> </a:t>
            </a:r>
            <a:r>
              <a:rPr sz="2597" b="1" spc="-5" dirty="0">
                <a:solidFill>
                  <a:schemeClr val="tx1"/>
                </a:solidFill>
              </a:rPr>
              <a:t>HUCA)</a:t>
            </a:r>
            <a:endParaRPr sz="2597" b="1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9684" y="769502"/>
            <a:ext cx="4928511" cy="3379749"/>
          </a:xfrm>
          <a:prstGeom prst="rect">
            <a:avLst/>
          </a:prstGeom>
        </p:spPr>
      </p:pic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49813" y="811469"/>
            <a:ext cx="1673067" cy="316475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898" dirty="0">
                <a:latin typeface="Calibri"/>
                <a:cs typeface="Calibri"/>
              </a:rPr>
              <a:t>Fase</a:t>
            </a:r>
            <a:r>
              <a:rPr sz="1898" spc="-25" dirty="0">
                <a:latin typeface="Calibri"/>
                <a:cs typeface="Calibri"/>
              </a:rPr>
              <a:t> </a:t>
            </a:r>
            <a:r>
              <a:rPr sz="1898" spc="10" dirty="0">
                <a:latin typeface="Calibri"/>
                <a:cs typeface="Calibri"/>
              </a:rPr>
              <a:t>2:</a:t>
            </a:r>
            <a:r>
              <a:rPr sz="1898" spc="-20" dirty="0">
                <a:latin typeface="Calibri"/>
                <a:cs typeface="Calibri"/>
              </a:rPr>
              <a:t> </a:t>
            </a:r>
            <a:r>
              <a:rPr sz="1898" dirty="0">
                <a:latin typeface="Calibri"/>
                <a:cs typeface="Calibri"/>
              </a:rPr>
              <a:t>objetivos</a:t>
            </a:r>
            <a:endParaRPr sz="18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668575" y="3718445"/>
            <a:ext cx="356431" cy="96401"/>
          </a:xfrm>
          <a:custGeom>
            <a:avLst/>
            <a:gdLst/>
            <a:ahLst/>
            <a:cxnLst/>
            <a:rect l="l" t="t" r="r" b="b"/>
            <a:pathLst>
              <a:path w="356869" h="96520">
                <a:moveTo>
                  <a:pt x="356819" y="0"/>
                </a:moveTo>
                <a:lnTo>
                  <a:pt x="0" y="0"/>
                </a:lnTo>
                <a:lnTo>
                  <a:pt x="0" y="96304"/>
                </a:lnTo>
                <a:lnTo>
                  <a:pt x="356819" y="96304"/>
                </a:lnTo>
                <a:lnTo>
                  <a:pt x="356819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/>
          <p:nvPr/>
        </p:nvSpPr>
        <p:spPr>
          <a:xfrm>
            <a:off x="3714423" y="4027588"/>
            <a:ext cx="246076" cy="96401"/>
          </a:xfrm>
          <a:custGeom>
            <a:avLst/>
            <a:gdLst/>
            <a:ahLst/>
            <a:cxnLst/>
            <a:rect l="l" t="t" r="r" b="b"/>
            <a:pathLst>
              <a:path w="246379" h="96520">
                <a:moveTo>
                  <a:pt x="245795" y="0"/>
                </a:moveTo>
                <a:lnTo>
                  <a:pt x="0" y="0"/>
                </a:lnTo>
                <a:lnTo>
                  <a:pt x="0" y="96304"/>
                </a:lnTo>
                <a:lnTo>
                  <a:pt x="245795" y="96304"/>
                </a:lnTo>
                <a:lnTo>
                  <a:pt x="245795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470402" y="1274409"/>
            <a:ext cx="6342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70" dirty="0">
                <a:latin typeface="Arial"/>
                <a:cs typeface="Arial"/>
              </a:rPr>
              <a:t>•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68575" y="1293335"/>
            <a:ext cx="2763922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9"/>
              </a:lnSpc>
            </a:pPr>
            <a:r>
              <a:rPr sz="649" b="1" spc="-25" dirty="0">
                <a:latin typeface="Arial"/>
                <a:cs typeface="Arial"/>
              </a:rPr>
              <a:t>To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assess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dirty="0">
                <a:latin typeface="Arial"/>
                <a:cs typeface="Arial"/>
              </a:rPr>
              <a:t>the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rate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dirty="0">
                <a:latin typeface="Arial"/>
                <a:cs typeface="Arial"/>
              </a:rPr>
              <a:t>of</a:t>
            </a:r>
            <a:r>
              <a:rPr sz="649" b="1" spc="75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CR/CRi</a:t>
            </a:r>
            <a:r>
              <a:rPr sz="649" b="1" spc="75" dirty="0">
                <a:latin typeface="Arial"/>
                <a:cs typeface="Arial"/>
              </a:rPr>
              <a:t> </a:t>
            </a:r>
            <a:r>
              <a:rPr sz="649" b="1" dirty="0">
                <a:latin typeface="Arial"/>
                <a:cs typeface="Arial"/>
              </a:rPr>
              <a:t>with</a:t>
            </a:r>
            <a:r>
              <a:rPr sz="649" b="1" spc="75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MRD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negativity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after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dirty="0">
                <a:latin typeface="Arial"/>
                <a:cs typeface="Arial"/>
              </a:rPr>
              <a:t>one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spc="-5" dirty="0">
                <a:latin typeface="Arial"/>
                <a:cs typeface="Arial"/>
              </a:rPr>
              <a:t>cycle</a:t>
            </a:r>
            <a:r>
              <a:rPr sz="649" b="1" spc="70" dirty="0">
                <a:latin typeface="Arial"/>
                <a:cs typeface="Arial"/>
              </a:rPr>
              <a:t> </a:t>
            </a:r>
            <a:r>
              <a:rPr sz="649" b="1" dirty="0">
                <a:latin typeface="Arial"/>
                <a:cs typeface="Arial"/>
              </a:rPr>
              <a:t>of</a:t>
            </a:r>
            <a:endParaRPr sz="6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68576" y="1410132"/>
            <a:ext cx="396386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9"/>
              </a:lnSpc>
            </a:pPr>
            <a:r>
              <a:rPr sz="649" b="1" dirty="0">
                <a:latin typeface="Arial"/>
                <a:cs typeface="Arial"/>
              </a:rPr>
              <a:t>indu</a:t>
            </a:r>
            <a:r>
              <a:rPr sz="649" b="1" spc="-5" dirty="0">
                <a:latin typeface="Arial"/>
                <a:cs typeface="Arial"/>
              </a:rPr>
              <a:t>c</a:t>
            </a:r>
            <a:r>
              <a:rPr sz="649" b="1" dirty="0">
                <a:latin typeface="Arial"/>
                <a:cs typeface="Arial"/>
              </a:rPr>
              <a:t>tion.</a:t>
            </a:r>
            <a:endParaRPr sz="6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0484" y="1548109"/>
            <a:ext cx="32598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97882" indent="-185832">
              <a:spcBef>
                <a:spcPts val="100"/>
              </a:spcBef>
              <a:buChar char="•"/>
              <a:tabLst>
                <a:tab pos="197882" algn="l"/>
                <a:tab pos="198516" algn="l"/>
              </a:tabLst>
            </a:pPr>
            <a:r>
              <a:rPr sz="649" spc="-70" dirty="0">
                <a:latin typeface="Arial"/>
                <a:cs typeface="Arial"/>
              </a:rPr>
              <a:t>To</a:t>
            </a:r>
            <a:endParaRPr sz="6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96078" y="1568142"/>
            <a:ext cx="1125103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9"/>
              </a:lnSpc>
            </a:pPr>
            <a:r>
              <a:rPr sz="649" spc="-5" dirty="0">
                <a:latin typeface="Arial"/>
                <a:cs typeface="Arial"/>
              </a:rPr>
              <a:t>compare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rate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1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CR/CRi</a:t>
            </a:r>
            <a:endParaRPr sz="6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08147" y="1548109"/>
            <a:ext cx="124116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achieved</a:t>
            </a:r>
            <a:r>
              <a:rPr sz="649" spc="1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Phase</a:t>
            </a:r>
            <a:r>
              <a:rPr sz="649" spc="125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II</a:t>
            </a:r>
            <a:r>
              <a:rPr sz="649" spc="1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cohort</a:t>
            </a:r>
            <a:endParaRPr sz="6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76843" y="1568142"/>
            <a:ext cx="255589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9"/>
              </a:lnSpc>
            </a:pPr>
            <a:r>
              <a:rPr sz="649" spc="-5" dirty="0">
                <a:latin typeface="Arial"/>
                <a:cs typeface="Arial"/>
              </a:rPr>
              <a:t>with</a:t>
            </a:r>
            <a:r>
              <a:rPr sz="649" spc="75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a</a:t>
            </a:r>
            <a:endParaRPr sz="6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68575" y="1678052"/>
            <a:ext cx="1020457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4"/>
              </a:lnSpc>
            </a:pPr>
            <a:r>
              <a:rPr sz="649" spc="-5" dirty="0">
                <a:latin typeface="Arial"/>
                <a:cs typeface="Arial"/>
              </a:rPr>
              <a:t>matched</a:t>
            </a:r>
            <a:r>
              <a:rPr sz="649" spc="15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historical</a:t>
            </a:r>
            <a:r>
              <a:rPr sz="649" spc="15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control</a:t>
            </a:r>
            <a:endParaRPr sz="6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675915" y="1658576"/>
            <a:ext cx="174600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(among</a:t>
            </a:r>
            <a:r>
              <a:rPr sz="649" spc="1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more  than</a:t>
            </a:r>
            <a:r>
              <a:rPr sz="649" spc="1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460</a:t>
            </a:r>
            <a:r>
              <a:rPr sz="649" spc="1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patients</a:t>
            </a:r>
            <a:r>
              <a:rPr sz="649" spc="1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treated  with</a:t>
            </a:r>
            <a:endParaRPr sz="6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95293" y="2797865"/>
            <a:ext cx="1211356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4"/>
              </a:lnSpc>
            </a:pPr>
            <a:r>
              <a:rPr sz="649" spc="-5" dirty="0">
                <a:latin typeface="Arial"/>
                <a:cs typeface="Arial"/>
              </a:rPr>
              <a:t>rate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 MRD negativity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pre-HSCT</a:t>
            </a:r>
            <a:endParaRPr sz="6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69907" y="1724528"/>
            <a:ext cx="2951650" cy="1329955"/>
          </a:xfrm>
          <a:prstGeom prst="rect">
            <a:avLst/>
          </a:prstGeom>
        </p:spPr>
        <p:txBody>
          <a:bodyPr vert="horz" wrap="square" lIns="0" tIns="63422" rIns="0" bIns="0" rtlCol="0">
            <a:spAutoFit/>
          </a:bodyPr>
          <a:lstStyle/>
          <a:p>
            <a:pPr marL="198516">
              <a:spcBef>
                <a:spcPts val="499"/>
              </a:spcBef>
            </a:pPr>
            <a:r>
              <a:rPr sz="649" spc="-5" dirty="0">
                <a:latin typeface="Arial"/>
                <a:cs typeface="Arial"/>
              </a:rPr>
              <a:t>FLAG-IDA</a:t>
            </a:r>
            <a:r>
              <a:rPr sz="649" spc="-3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 PETHEMA</a:t>
            </a:r>
            <a:r>
              <a:rPr sz="649" spc="-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Foundation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registry).</a:t>
            </a:r>
            <a:endParaRPr sz="649">
              <a:latin typeface="Arial"/>
              <a:cs typeface="Arial"/>
            </a:endParaRPr>
          </a:p>
          <a:p>
            <a:pPr marL="198516" indent="-186466" algn="just">
              <a:spcBef>
                <a:spcPts val="405"/>
              </a:spcBef>
              <a:buChar char="•"/>
              <a:tabLst>
                <a:tab pos="199151" algn="l"/>
              </a:tabLst>
            </a:pPr>
            <a:r>
              <a:rPr sz="649" spc="-70" dirty="0">
                <a:latin typeface="Arial"/>
                <a:cs typeface="Arial"/>
              </a:rPr>
              <a:t>T</a:t>
            </a:r>
            <a:r>
              <a:rPr sz="649" dirty="0">
                <a:latin typeface="Arial"/>
                <a:cs typeface="Arial"/>
              </a:rPr>
              <a:t>o</a:t>
            </a:r>
            <a:r>
              <a:rPr sz="649" spc="-5" dirty="0">
                <a:latin typeface="Arial"/>
                <a:cs typeface="Arial"/>
              </a:rPr>
              <a:t> a</a:t>
            </a:r>
            <a:r>
              <a:rPr sz="649" dirty="0">
                <a:latin typeface="Arial"/>
                <a:cs typeface="Arial"/>
              </a:rPr>
              <a:t>ss</a:t>
            </a:r>
            <a:r>
              <a:rPr sz="649" spc="-5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ss OS </a:t>
            </a:r>
            <a:r>
              <a:rPr sz="649" spc="-5" dirty="0">
                <a:latin typeface="Arial"/>
                <a:cs typeface="Arial"/>
              </a:rPr>
              <a:t>a</a:t>
            </a:r>
            <a:r>
              <a:rPr sz="649" dirty="0">
                <a:latin typeface="Arial"/>
                <a:cs typeface="Arial"/>
              </a:rPr>
              <a:t>t 1</a:t>
            </a:r>
            <a:r>
              <a:rPr sz="649" spc="-5" dirty="0">
                <a:latin typeface="Arial"/>
                <a:cs typeface="Arial"/>
              </a:rPr>
              <a:t> an</a:t>
            </a:r>
            <a:r>
              <a:rPr sz="649" dirty="0">
                <a:latin typeface="Arial"/>
                <a:cs typeface="Arial"/>
              </a:rPr>
              <a:t>d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2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y</a:t>
            </a:r>
            <a:r>
              <a:rPr sz="649" spc="-5" dirty="0">
                <a:latin typeface="Arial"/>
                <a:cs typeface="Arial"/>
              </a:rPr>
              <a:t>ea</a:t>
            </a:r>
            <a:r>
              <a:rPr sz="649" dirty="0">
                <a:latin typeface="Arial"/>
                <a:cs typeface="Arial"/>
              </a:rPr>
              <a:t>r</a:t>
            </a:r>
            <a:r>
              <a:rPr sz="649" spc="-5" dirty="0">
                <a:latin typeface="Arial"/>
                <a:cs typeface="Arial"/>
              </a:rPr>
              <a:t>s</a:t>
            </a:r>
            <a:r>
              <a:rPr sz="649" dirty="0">
                <a:latin typeface="Arial"/>
                <a:cs typeface="Arial"/>
              </a:rPr>
              <a:t>.</a:t>
            </a:r>
            <a:endParaRPr sz="649">
              <a:latin typeface="Arial"/>
              <a:cs typeface="Arial"/>
            </a:endParaRPr>
          </a:p>
          <a:p>
            <a:pPr marL="197882" indent="-185832" algn="just">
              <a:spcBef>
                <a:spcPts val="464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safety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 tolerability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 schedule.</a:t>
            </a:r>
            <a:endParaRPr sz="649">
              <a:latin typeface="Arial"/>
              <a:cs typeface="Arial"/>
            </a:endParaRPr>
          </a:p>
          <a:p>
            <a:pPr marL="197882" marR="5074" indent="-185832" algn="just">
              <a:lnSpc>
                <a:spcPct val="114199"/>
              </a:lnSpc>
              <a:spcBef>
                <a:spcPts val="305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1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 DFS (time </a:t>
            </a:r>
            <a:r>
              <a:rPr sz="649" dirty="0">
                <a:latin typeface="Arial"/>
                <a:cs typeface="Arial"/>
              </a:rPr>
              <a:t>to </a:t>
            </a:r>
            <a:r>
              <a:rPr sz="649" spc="-5" dirty="0">
                <a:latin typeface="Arial"/>
                <a:cs typeface="Arial"/>
              </a:rPr>
              <a:t>events, death in CR or relapse, whichever occurs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 first), </a:t>
            </a:r>
            <a:r>
              <a:rPr sz="649" dirty="0">
                <a:latin typeface="Arial"/>
                <a:cs typeface="Arial"/>
              </a:rPr>
              <a:t>EFS </a:t>
            </a:r>
            <a:r>
              <a:rPr sz="649" spc="-5" dirty="0">
                <a:latin typeface="Arial"/>
                <a:cs typeface="Arial"/>
              </a:rPr>
              <a:t>(resistance, death in CR or relapse, whichever occurs the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first), CIR,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non-relapse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mortality</a:t>
            </a:r>
            <a:endParaRPr sz="649">
              <a:latin typeface="Arial"/>
              <a:cs typeface="Arial"/>
            </a:endParaRPr>
          </a:p>
          <a:p>
            <a:pPr marL="197882" indent="-185832" algn="just">
              <a:spcBef>
                <a:spcPts val="469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-5" dirty="0">
                <a:latin typeface="Arial"/>
                <a:cs typeface="Arial"/>
              </a:rPr>
              <a:t> assess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long term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follow-up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(i.e.,</a:t>
            </a:r>
            <a:r>
              <a:rPr sz="649" dirty="0">
                <a:latin typeface="Arial"/>
                <a:cs typeface="Arial"/>
              </a:rPr>
              <a:t> 3</a:t>
            </a:r>
            <a:r>
              <a:rPr sz="649" spc="-5" dirty="0">
                <a:latin typeface="Arial"/>
                <a:cs typeface="Arial"/>
              </a:rPr>
              <a:t> years).</a:t>
            </a:r>
            <a:endParaRPr sz="649">
              <a:latin typeface="Arial"/>
              <a:cs typeface="Arial"/>
            </a:endParaRPr>
          </a:p>
          <a:p>
            <a:pPr marL="197882" indent="-185832" algn="just">
              <a:spcBef>
                <a:spcPts val="469"/>
              </a:spcBef>
              <a:buChar char="•"/>
              <a:tabLst>
                <a:tab pos="198516" algn="l"/>
                <a:tab pos="1923010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	</a:t>
            </a:r>
            <a:r>
              <a:rPr sz="649" dirty="0">
                <a:latin typeface="Arial"/>
                <a:cs typeface="Arial"/>
              </a:rPr>
              <a:t>.</a:t>
            </a:r>
            <a:endParaRPr sz="649">
              <a:latin typeface="Arial"/>
              <a:cs typeface="Arial"/>
            </a:endParaRPr>
          </a:p>
          <a:p>
            <a:pPr marL="197882" indent="-185832" algn="just">
              <a:spcBef>
                <a:spcPts val="415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</a:t>
            </a:r>
            <a:r>
              <a:rPr sz="649" spc="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feasibility</a:t>
            </a:r>
            <a:r>
              <a:rPr sz="649" spc="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3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a</a:t>
            </a:r>
            <a:endParaRPr sz="6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743764" y="2948999"/>
            <a:ext cx="469955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9"/>
              </a:lnSpc>
            </a:pPr>
            <a:r>
              <a:rPr sz="649" dirty="0">
                <a:latin typeface="Arial"/>
                <a:cs typeface="Arial"/>
              </a:rPr>
              <a:t>m</a:t>
            </a:r>
            <a:r>
              <a:rPr sz="649" spc="-5" dirty="0">
                <a:latin typeface="Arial"/>
                <a:cs typeface="Arial"/>
              </a:rPr>
              <a:t>ain</a:t>
            </a:r>
            <a:r>
              <a:rPr sz="649" dirty="0">
                <a:latin typeface="Arial"/>
                <a:cs typeface="Arial"/>
              </a:rPr>
              <a:t>t</a:t>
            </a:r>
            <a:r>
              <a:rPr sz="649" spc="-5" dirty="0">
                <a:latin typeface="Arial"/>
                <a:cs typeface="Arial"/>
              </a:rPr>
              <a:t>enanc</a:t>
            </a:r>
            <a:r>
              <a:rPr sz="649" dirty="0">
                <a:latin typeface="Arial"/>
                <a:cs typeface="Arial"/>
              </a:rPr>
              <a:t>e</a:t>
            </a:r>
            <a:endParaRPr sz="6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28095" y="2929794"/>
            <a:ext cx="119296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schedule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HSCT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non-</a:t>
            </a:r>
            <a:endParaRPr sz="6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99203" y="3216931"/>
            <a:ext cx="785162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9"/>
              </a:lnSpc>
            </a:pPr>
            <a:r>
              <a:rPr sz="649" spc="-5" dirty="0">
                <a:latin typeface="Arial"/>
                <a:cs typeface="Arial"/>
              </a:rPr>
              <a:t>different</a:t>
            </a:r>
            <a:r>
              <a:rPr sz="649" spc="4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populations</a:t>
            </a:r>
            <a:endParaRPr sz="6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469908" y="2995745"/>
            <a:ext cx="2951016" cy="325988"/>
          </a:xfrm>
          <a:prstGeom prst="rect">
            <a:avLst/>
          </a:prstGeom>
        </p:spPr>
        <p:txBody>
          <a:bodyPr vert="horz" wrap="square" lIns="0" tIns="63422" rIns="0" bIns="0" rtlCol="0">
            <a:spAutoFit/>
          </a:bodyPr>
          <a:lstStyle/>
          <a:p>
            <a:pPr marL="197882">
              <a:spcBef>
                <a:spcPts val="499"/>
              </a:spcBef>
            </a:pPr>
            <a:r>
              <a:rPr sz="649" spc="-5" dirty="0">
                <a:latin typeface="Arial"/>
                <a:cs typeface="Arial"/>
              </a:rPr>
              <a:t>HSC</a:t>
            </a:r>
            <a:r>
              <a:rPr sz="649" dirty="0">
                <a:latin typeface="Arial"/>
                <a:cs typeface="Arial"/>
              </a:rPr>
              <a:t>T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s</a:t>
            </a:r>
            <a:r>
              <a:rPr sz="649" spc="-5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tt</a:t>
            </a:r>
            <a:r>
              <a:rPr sz="649" spc="-5" dirty="0">
                <a:latin typeface="Arial"/>
                <a:cs typeface="Arial"/>
              </a:rPr>
              <a:t>ing</a:t>
            </a:r>
            <a:r>
              <a:rPr sz="649" dirty="0">
                <a:latin typeface="Arial"/>
                <a:cs typeface="Arial"/>
              </a:rPr>
              <a:t>.</a:t>
            </a:r>
            <a:endParaRPr sz="649">
              <a:latin typeface="Arial"/>
              <a:cs typeface="Arial"/>
            </a:endParaRPr>
          </a:p>
          <a:p>
            <a:pPr marL="197882" indent="-185832">
              <a:spcBef>
                <a:spcPts val="405"/>
              </a:spcBef>
              <a:buChar char="•"/>
              <a:tabLst>
                <a:tab pos="197882" algn="l"/>
                <a:tab pos="198516" algn="l"/>
                <a:tab pos="1612867" algn="l"/>
              </a:tabLst>
            </a:pPr>
            <a:r>
              <a:rPr sz="649" spc="-5" dirty="0">
                <a:latin typeface="Arial"/>
                <a:cs typeface="Arial"/>
              </a:rPr>
              <a:t>Sub-analyses</a:t>
            </a:r>
            <a:r>
              <a:rPr sz="649" spc="10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	</a:t>
            </a:r>
            <a:r>
              <a:rPr sz="649" spc="-10" dirty="0">
                <a:latin typeface="Arial"/>
                <a:cs typeface="Arial"/>
              </a:rPr>
              <a:t>(FLT3-ITD,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secondary</a:t>
            </a:r>
            <a:r>
              <a:rPr sz="649" spc="9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AML,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NPM1,</a:t>
            </a:r>
            <a:endParaRPr sz="6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55480" y="3313961"/>
            <a:ext cx="187284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IDH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positive,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 according</a:t>
            </a:r>
            <a:r>
              <a:rPr sz="649" dirty="0">
                <a:latin typeface="Arial"/>
                <a:cs typeface="Arial"/>
              </a:rPr>
              <a:t> to</a:t>
            </a:r>
            <a:r>
              <a:rPr sz="649" spc="-5" dirty="0">
                <a:latin typeface="Arial"/>
                <a:cs typeface="Arial"/>
              </a:rPr>
              <a:t> the type of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relapse).</a:t>
            </a:r>
            <a:endParaRPr sz="6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470155" y="3465650"/>
            <a:ext cx="144157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97882" indent="-185832">
              <a:spcBef>
                <a:spcPts val="100"/>
              </a:spcBef>
              <a:buChar char="•"/>
              <a:tabLst>
                <a:tab pos="197882" algn="l"/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assess</a:t>
            </a:r>
            <a:r>
              <a:rPr sz="649" spc="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impact</a:t>
            </a:r>
            <a:r>
              <a:rPr sz="649" spc="3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2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potential</a:t>
            </a:r>
            <a:endParaRPr sz="6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911287" y="3484862"/>
            <a:ext cx="1095929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9"/>
              </a:lnSpc>
            </a:pPr>
            <a:r>
              <a:rPr sz="649" spc="-5" dirty="0">
                <a:latin typeface="Arial"/>
                <a:cs typeface="Arial"/>
              </a:rPr>
              <a:t>baseline</a:t>
            </a:r>
            <a:r>
              <a:rPr sz="649" spc="1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factors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for</a:t>
            </a:r>
            <a:r>
              <a:rPr sz="649" spc="2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response</a:t>
            </a:r>
            <a:endParaRPr sz="6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993957" y="3465650"/>
            <a:ext cx="42746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(e.g.,</a:t>
            </a:r>
            <a:r>
              <a:rPr sz="649" spc="-15" dirty="0">
                <a:latin typeface="Arial"/>
                <a:cs typeface="Arial"/>
              </a:rPr>
              <a:t> FLT3</a:t>
            </a:r>
            <a:endParaRPr sz="6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55396" y="3582714"/>
            <a:ext cx="40463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mutations,</a:t>
            </a:r>
            <a:endParaRPr sz="6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118425" y="3601647"/>
            <a:ext cx="2313627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9"/>
              </a:lnSpc>
            </a:pPr>
            <a:r>
              <a:rPr sz="649" spc="-15" dirty="0">
                <a:latin typeface="Arial"/>
                <a:cs typeface="Arial"/>
              </a:rPr>
              <a:t>FLT3</a:t>
            </a:r>
            <a:r>
              <a:rPr sz="649" spc="36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hyperexpression,</a:t>
            </a:r>
            <a:r>
              <a:rPr sz="649" spc="365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KIT</a:t>
            </a:r>
            <a:r>
              <a:rPr sz="649" spc="35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or</a:t>
            </a:r>
            <a:r>
              <a:rPr sz="649" spc="3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other</a:t>
            </a:r>
            <a:r>
              <a:rPr sz="649" spc="36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signaling</a:t>
            </a:r>
            <a:r>
              <a:rPr sz="649" spc="36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pathways</a:t>
            </a:r>
            <a:endParaRPr sz="6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469990" y="3645367"/>
            <a:ext cx="2525456" cy="487079"/>
          </a:xfrm>
          <a:prstGeom prst="rect">
            <a:avLst/>
          </a:prstGeom>
        </p:spPr>
        <p:txBody>
          <a:bodyPr vert="horz" wrap="square" lIns="0" tIns="65324" rIns="0" bIns="0" rtlCol="0">
            <a:spAutoFit/>
          </a:bodyPr>
          <a:lstStyle/>
          <a:p>
            <a:pPr marL="197882">
              <a:spcBef>
                <a:spcPts val="514"/>
              </a:spcBef>
            </a:pPr>
            <a:r>
              <a:rPr sz="649" spc="-5" dirty="0">
                <a:latin typeface="Arial"/>
                <a:cs typeface="Arial"/>
              </a:rPr>
              <a:t>mutations).</a:t>
            </a:r>
            <a:endParaRPr sz="649">
              <a:latin typeface="Arial"/>
              <a:cs typeface="Arial"/>
            </a:endParaRPr>
          </a:p>
          <a:p>
            <a:pPr marL="197882" indent="-185832">
              <a:spcBef>
                <a:spcPts val="415"/>
              </a:spcBef>
              <a:buChar char="•"/>
              <a:tabLst>
                <a:tab pos="197882" algn="l"/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evaluate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early mortality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(30 and 60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days).</a:t>
            </a:r>
            <a:endParaRPr sz="649">
              <a:latin typeface="Arial"/>
              <a:cs typeface="Arial"/>
            </a:endParaRPr>
          </a:p>
          <a:p>
            <a:pPr marL="197882" indent="-185832">
              <a:spcBef>
                <a:spcPts val="469"/>
              </a:spcBef>
              <a:buChar char="•"/>
              <a:tabLst>
                <a:tab pos="197882" algn="l"/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-5" dirty="0">
                <a:latin typeface="Arial"/>
                <a:cs typeface="Arial"/>
              </a:rPr>
              <a:t> assess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 overall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hematologic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 non-hematologic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10" dirty="0">
                <a:latin typeface="Arial"/>
                <a:cs typeface="Arial"/>
              </a:rPr>
              <a:t>toxicity.</a:t>
            </a:r>
            <a:endParaRPr sz="6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555873" y="2964418"/>
            <a:ext cx="6342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70" dirty="0">
                <a:latin typeface="Arial"/>
                <a:cs typeface="Arial"/>
              </a:rPr>
              <a:t>•</a:t>
            </a:r>
            <a:endParaRPr sz="6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53881" y="2983349"/>
            <a:ext cx="246711" cy="89657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9"/>
              </a:lnSpc>
            </a:pPr>
            <a:r>
              <a:rPr sz="649" spc="-5" dirty="0">
                <a:latin typeface="Arial"/>
                <a:cs typeface="Arial"/>
              </a:rPr>
              <a:t>Sa</a:t>
            </a:r>
            <a:r>
              <a:rPr sz="649" dirty="0">
                <a:latin typeface="Arial"/>
                <a:cs typeface="Arial"/>
              </a:rPr>
              <a:t>f</a:t>
            </a:r>
            <a:r>
              <a:rPr sz="649" spc="-5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ty</a:t>
            </a:r>
            <a:endParaRPr sz="6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555709" y="1257921"/>
            <a:ext cx="3224998" cy="216775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 algn="just">
              <a:lnSpc>
                <a:spcPct val="117500"/>
              </a:lnSpc>
              <a:spcBef>
                <a:spcPts val="90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</a:t>
            </a:r>
            <a:r>
              <a:rPr sz="649" spc="9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evaluate</a:t>
            </a:r>
            <a:r>
              <a:rPr sz="649" spc="10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10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impact</a:t>
            </a:r>
            <a:r>
              <a:rPr sz="649" spc="10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on</a:t>
            </a:r>
            <a:r>
              <a:rPr sz="649" spc="9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spc="10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use</a:t>
            </a:r>
            <a:r>
              <a:rPr sz="649" spc="9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10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medical</a:t>
            </a:r>
            <a:r>
              <a:rPr sz="649" spc="10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resources</a:t>
            </a:r>
            <a:r>
              <a:rPr sz="649" spc="10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during</a:t>
            </a:r>
            <a:r>
              <a:rPr sz="649" spc="10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induction</a:t>
            </a:r>
            <a:r>
              <a:rPr sz="649" spc="10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phase </a:t>
            </a:r>
            <a:r>
              <a:rPr sz="649" spc="-17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(i.e., antibiotics, transfusions, duration of hospitalization, need of central venous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line).</a:t>
            </a:r>
            <a:endParaRPr sz="649">
              <a:latin typeface="Arial"/>
              <a:cs typeface="Arial"/>
            </a:endParaRPr>
          </a:p>
          <a:p>
            <a:pPr marL="197882" marR="5074" indent="-185832" algn="just">
              <a:lnSpc>
                <a:spcPct val="118300"/>
              </a:lnSpc>
              <a:spcBef>
                <a:spcPts val="275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 </a:t>
            </a:r>
            <a:r>
              <a:rPr sz="649" spc="-5" dirty="0">
                <a:latin typeface="Arial"/>
                <a:cs typeface="Arial"/>
              </a:rPr>
              <a:t>evaluate the post-remission schedules </a:t>
            </a:r>
            <a:r>
              <a:rPr sz="649" dirty="0">
                <a:latin typeface="Arial"/>
                <a:cs typeface="Arial"/>
              </a:rPr>
              <a:t>to </a:t>
            </a:r>
            <a:r>
              <a:rPr sz="649" spc="-5" dirty="0">
                <a:latin typeface="Arial"/>
                <a:cs typeface="Arial"/>
              </a:rPr>
              <a:t>which patients are allocated, including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alloSCT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rate,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alloSCT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 CR/CRi,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or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subsequent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salvage therapies.</a:t>
            </a:r>
            <a:endParaRPr sz="649">
              <a:latin typeface="Arial"/>
              <a:cs typeface="Arial"/>
            </a:endParaRPr>
          </a:p>
          <a:p>
            <a:pPr marL="197882" marR="5074" indent="-185832" algn="just">
              <a:lnSpc>
                <a:spcPct val="118300"/>
              </a:lnSpc>
              <a:spcBef>
                <a:spcPts val="260"/>
              </a:spcBef>
              <a:buChar char="•"/>
              <a:tabLst>
                <a:tab pos="198516" algn="l"/>
              </a:tabLst>
            </a:pPr>
            <a:r>
              <a:rPr sz="649" spc="-5" dirty="0">
                <a:latin typeface="Arial"/>
                <a:cs typeface="Arial"/>
              </a:rPr>
              <a:t>Biological procedures </a:t>
            </a:r>
            <a:r>
              <a:rPr sz="649" dirty="0">
                <a:latin typeface="Arial"/>
                <a:cs typeface="Arial"/>
              </a:rPr>
              <a:t>to </a:t>
            </a:r>
            <a:r>
              <a:rPr sz="649" spc="-5" dirty="0">
                <a:latin typeface="Arial"/>
                <a:cs typeface="Arial"/>
              </a:rPr>
              <a:t>gain insight on mechanism of action of quizartinib in R/R </a:t>
            </a:r>
            <a:r>
              <a:rPr sz="649" dirty="0">
                <a:latin typeface="Arial"/>
                <a:cs typeface="Arial"/>
              </a:rPr>
              <a:t> AML</a:t>
            </a:r>
            <a:r>
              <a:rPr sz="649" spc="-3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patients.</a:t>
            </a:r>
            <a:endParaRPr sz="649">
              <a:latin typeface="Arial"/>
              <a:cs typeface="Arial"/>
            </a:endParaRPr>
          </a:p>
          <a:p>
            <a:pPr marL="197882" marR="5074" indent="-185832" algn="just">
              <a:lnSpc>
                <a:spcPct val="118300"/>
              </a:lnSpc>
              <a:spcBef>
                <a:spcPts val="275"/>
              </a:spcBef>
              <a:buChar char="•"/>
              <a:tabLst>
                <a:tab pos="198516" algn="l"/>
              </a:tabLst>
            </a:pPr>
            <a:r>
              <a:rPr sz="649" spc="-35" dirty="0">
                <a:latin typeface="Arial"/>
                <a:cs typeface="Arial"/>
              </a:rPr>
              <a:t>To </a:t>
            </a:r>
            <a:r>
              <a:rPr sz="649" spc="-5" dirty="0">
                <a:latin typeface="Arial"/>
                <a:cs typeface="Arial"/>
              </a:rPr>
              <a:t>evaluate the clinical benefits, </a:t>
            </a:r>
            <a:r>
              <a:rPr sz="649" spc="-10" dirty="0">
                <a:latin typeface="Arial"/>
                <a:cs typeface="Arial"/>
              </a:rPr>
              <a:t>safety, tolerability, </a:t>
            </a:r>
            <a:r>
              <a:rPr sz="649" spc="-5" dirty="0">
                <a:latin typeface="Arial"/>
                <a:cs typeface="Arial"/>
              </a:rPr>
              <a:t>and health-related quality of life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(HRQoL).</a:t>
            </a:r>
            <a:endParaRPr sz="649">
              <a:latin typeface="Arial"/>
              <a:cs typeface="Arial"/>
            </a:endParaRPr>
          </a:p>
          <a:p>
            <a:pPr marL="197882" marR="5074" indent="-185832" algn="just">
              <a:lnSpc>
                <a:spcPct val="116100"/>
              </a:lnSpc>
              <a:spcBef>
                <a:spcPts val="275"/>
              </a:spcBef>
              <a:buChar char="•"/>
              <a:tabLst>
                <a:tab pos="198516" algn="l"/>
              </a:tabLst>
            </a:pPr>
            <a:r>
              <a:rPr sz="649" spc="-5" dirty="0">
                <a:latin typeface="Arial"/>
                <a:cs typeface="Arial"/>
              </a:rPr>
              <a:t>Mean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trajectories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changes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over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time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the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following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HRQoL parameters: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Fatigue, Physical, Role and Social Functioning of the European Organization for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Research</a:t>
            </a:r>
            <a:r>
              <a:rPr sz="649" spc="8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and</a:t>
            </a:r>
            <a:r>
              <a:rPr sz="649" spc="8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Treatment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Cancer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(EORTC)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Quality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of</a:t>
            </a:r>
            <a:r>
              <a:rPr sz="649" spc="8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Life</a:t>
            </a:r>
            <a:r>
              <a:rPr sz="649" spc="8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Questionnaire-Core </a:t>
            </a:r>
            <a:r>
              <a:rPr sz="649" spc="-17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30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(QLQ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C30)</a:t>
            </a:r>
            <a:endParaRPr sz="649">
              <a:latin typeface="Arial"/>
              <a:cs typeface="Arial"/>
            </a:endParaRPr>
          </a:p>
          <a:p>
            <a:pPr marL="197882" marR="5074" indent="286041" algn="just">
              <a:lnSpc>
                <a:spcPct val="113300"/>
              </a:lnSpc>
              <a:spcBef>
                <a:spcPts val="365"/>
              </a:spcBef>
            </a:pPr>
            <a:r>
              <a:rPr sz="649" spc="-5" dirty="0">
                <a:latin typeface="Arial"/>
                <a:cs typeface="Arial"/>
              </a:rPr>
              <a:t>parameters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including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changes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in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clinical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laboratory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measures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(clinical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10" dirty="0">
                <a:latin typeface="Arial"/>
                <a:cs typeface="Arial"/>
              </a:rPr>
              <a:t>chemistry,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spc="-10" dirty="0">
                <a:latin typeface="Arial"/>
                <a:cs typeface="Arial"/>
              </a:rPr>
              <a:t>hematology,</a:t>
            </a:r>
            <a:r>
              <a:rPr sz="649" spc="-5" dirty="0">
                <a:latin typeface="Arial"/>
                <a:cs typeface="Arial"/>
              </a:rPr>
              <a:t> coagulation,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urinalysis),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vital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signs,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electrocardiograms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(ECGs), the incidence and severity of adverse events </a:t>
            </a:r>
            <a:r>
              <a:rPr sz="649" dirty="0">
                <a:latin typeface="Arial"/>
                <a:cs typeface="Arial"/>
              </a:rPr>
              <a:t>(AEs), </a:t>
            </a:r>
            <a:r>
              <a:rPr sz="649" spc="-5" dirty="0">
                <a:latin typeface="Arial"/>
                <a:cs typeface="Arial"/>
              </a:rPr>
              <a:t>and the incidence of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serious adverse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events</a:t>
            </a:r>
            <a:r>
              <a:rPr sz="649" dirty="0">
                <a:latin typeface="Arial"/>
                <a:cs typeface="Arial"/>
              </a:rPr>
              <a:t> (SAEs) </a:t>
            </a:r>
            <a:r>
              <a:rPr sz="649" spc="-5" dirty="0">
                <a:latin typeface="Arial"/>
                <a:cs typeface="Arial"/>
              </a:rPr>
              <a:t>and deaths.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300249" y="632521"/>
            <a:ext cx="4450942" cy="2725235"/>
            <a:chOff x="1296215" y="633301"/>
            <a:chExt cx="4456430" cy="27285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6215" y="684823"/>
              <a:ext cx="2092239" cy="267647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26885" y="982301"/>
              <a:ext cx="2925428" cy="220920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39032" y="633301"/>
              <a:ext cx="657029" cy="42096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36881" y="633301"/>
              <a:ext cx="318609" cy="42096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296311" y="633301"/>
              <a:ext cx="780830" cy="420961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3948772" y="664737"/>
            <a:ext cx="1003332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5" dirty="0">
                <a:latin typeface="Calibri"/>
                <a:cs typeface="Calibri"/>
              </a:rPr>
              <a:t>FL</a:t>
            </a:r>
            <a:r>
              <a:rPr sz="1448" spc="5" dirty="0">
                <a:latin typeface="Calibri"/>
                <a:cs typeface="Calibri"/>
              </a:rPr>
              <a:t>A</a:t>
            </a:r>
            <a:r>
              <a:rPr sz="1448" spc="35" dirty="0">
                <a:latin typeface="Calibri"/>
                <a:cs typeface="Calibri"/>
              </a:rPr>
              <a:t>G</a:t>
            </a:r>
            <a:r>
              <a:rPr sz="1448" spc="20" dirty="0">
                <a:latin typeface="Calibri"/>
                <a:cs typeface="Calibri"/>
              </a:rPr>
              <a:t>-</a:t>
            </a:r>
            <a:r>
              <a:rPr sz="1448" spc="25" dirty="0">
                <a:latin typeface="Calibri"/>
                <a:cs typeface="Calibri"/>
              </a:rPr>
              <a:t>Q</a:t>
            </a:r>
            <a:r>
              <a:rPr sz="1448" spc="30" dirty="0">
                <a:latin typeface="Calibri"/>
                <a:cs typeface="Calibri"/>
              </a:rPr>
              <a:t>U</a:t>
            </a:r>
            <a:r>
              <a:rPr sz="1448" dirty="0">
                <a:latin typeface="Calibri"/>
                <a:cs typeface="Calibri"/>
              </a:rPr>
              <a:t>I</a:t>
            </a:r>
            <a:r>
              <a:rPr sz="1448" spc="10" dirty="0">
                <a:latin typeface="Calibri"/>
                <a:cs typeface="Calibri"/>
              </a:rPr>
              <a:t>D</a:t>
            </a:r>
            <a:r>
              <a:rPr sz="1448" spc="15" dirty="0">
                <a:latin typeface="Calibri"/>
                <a:cs typeface="Calibri"/>
              </a:rPr>
              <a:t>A</a:t>
            </a:r>
            <a:endParaRPr sz="1448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903559" y="672237"/>
            <a:ext cx="1903288" cy="1469483"/>
            <a:chOff x="5905200" y="673065"/>
            <a:chExt cx="1905635" cy="1471295"/>
          </a:xfrm>
        </p:grpSpPr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05200" y="673065"/>
              <a:ext cx="1083506" cy="34569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05200" y="1057539"/>
              <a:ext cx="1905231" cy="1086533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2268406" y="2950306"/>
            <a:ext cx="3635337" cy="1392108"/>
            <a:chOff x="2265565" y="2953943"/>
            <a:chExt cx="3639820" cy="1393825"/>
          </a:xfrm>
        </p:grpSpPr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00122" y="2953943"/>
              <a:ext cx="897318" cy="23060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65565" y="3184550"/>
              <a:ext cx="3639629" cy="1163116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439569" y="3947929"/>
            <a:ext cx="20865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8FAADC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8FAADC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8FAADC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8FAADC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75922" y="4010563"/>
            <a:ext cx="22514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2F5597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2F5597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2F5597"/>
                </a:solidFill>
                <a:latin typeface="Calibri"/>
                <a:cs typeface="Calibri"/>
              </a:rPr>
              <a:t> </a:t>
            </a:r>
            <a:r>
              <a:rPr sz="449" b="1" spc="5" dirty="0">
                <a:solidFill>
                  <a:srgbClr val="2F5597"/>
                </a:solidFill>
                <a:latin typeface="Calibri"/>
                <a:cs typeface="Calibri"/>
              </a:rPr>
              <a:t>I</a:t>
            </a:r>
            <a:r>
              <a:rPr sz="449" b="1" spc="10" dirty="0">
                <a:solidFill>
                  <a:srgbClr val="2F5597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903558" y="2644022"/>
            <a:ext cx="1886774" cy="1698286"/>
          </a:xfrm>
          <a:prstGeom prst="rect">
            <a:avLst/>
          </a:prstGeom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 idx="4294967295"/>
          </p:nvPr>
        </p:nvSpPr>
        <p:spPr>
          <a:xfrm>
            <a:off x="3225633" y="1978444"/>
            <a:ext cx="2692732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Thanks</a:t>
            </a:r>
            <a:r>
              <a:rPr spc="-10" dirty="0"/>
              <a:t> </a:t>
            </a:r>
            <a:r>
              <a:rPr dirty="0"/>
              <a:t>to</a:t>
            </a:r>
            <a:r>
              <a:rPr spc="-5" dirty="0"/>
              <a:t> all participants!</a:t>
            </a: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29503" y="1443163"/>
            <a:ext cx="5253228" cy="1942610"/>
            <a:chOff x="2026368" y="1444942"/>
            <a:chExt cx="5259705" cy="1945005"/>
          </a:xfrm>
        </p:grpSpPr>
        <p:sp>
          <p:nvSpPr>
            <p:cNvPr id="4" name="object 4"/>
            <p:cNvSpPr/>
            <p:nvPr/>
          </p:nvSpPr>
          <p:spPr>
            <a:xfrm>
              <a:off x="2029226" y="1447800"/>
              <a:ext cx="5253990" cy="1657350"/>
            </a:xfrm>
            <a:custGeom>
              <a:avLst/>
              <a:gdLst/>
              <a:ahLst/>
              <a:cxnLst/>
              <a:rect l="l" t="t" r="r" b="b"/>
              <a:pathLst>
                <a:path w="5253990" h="1657350">
                  <a:moveTo>
                    <a:pt x="0" y="1656791"/>
                  </a:moveTo>
                  <a:lnTo>
                    <a:pt x="5253913" y="1656791"/>
                  </a:lnTo>
                </a:path>
                <a:path w="5253990" h="1657350">
                  <a:moveTo>
                    <a:pt x="0" y="1381099"/>
                  </a:moveTo>
                  <a:lnTo>
                    <a:pt x="5253913" y="1381099"/>
                  </a:lnTo>
                </a:path>
                <a:path w="5253990" h="1657350">
                  <a:moveTo>
                    <a:pt x="0" y="1105420"/>
                  </a:moveTo>
                  <a:lnTo>
                    <a:pt x="5253913" y="1105420"/>
                  </a:lnTo>
                </a:path>
                <a:path w="5253990" h="1657350">
                  <a:moveTo>
                    <a:pt x="0" y="828078"/>
                  </a:moveTo>
                  <a:lnTo>
                    <a:pt x="5253913" y="828078"/>
                  </a:lnTo>
                </a:path>
                <a:path w="5253990" h="1657350">
                  <a:moveTo>
                    <a:pt x="0" y="552386"/>
                  </a:moveTo>
                  <a:lnTo>
                    <a:pt x="5253913" y="552386"/>
                  </a:lnTo>
                </a:path>
                <a:path w="5253990" h="1657350">
                  <a:moveTo>
                    <a:pt x="0" y="276694"/>
                  </a:moveTo>
                  <a:lnTo>
                    <a:pt x="5253913" y="276694"/>
                  </a:lnTo>
                </a:path>
                <a:path w="5253990" h="1657350">
                  <a:moveTo>
                    <a:pt x="0" y="0"/>
                  </a:moveTo>
                  <a:lnTo>
                    <a:pt x="525391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029226" y="1447802"/>
              <a:ext cx="5253990" cy="1934210"/>
            </a:xfrm>
            <a:custGeom>
              <a:avLst/>
              <a:gdLst/>
              <a:ahLst/>
              <a:cxnLst/>
              <a:rect l="l" t="t" r="r" b="b"/>
              <a:pathLst>
                <a:path w="5253990" h="1934210">
                  <a:moveTo>
                    <a:pt x="0" y="1933689"/>
                  </a:moveTo>
                  <a:lnTo>
                    <a:pt x="0" y="0"/>
                  </a:lnTo>
                </a:path>
                <a:path w="5253990" h="1934210">
                  <a:moveTo>
                    <a:pt x="0" y="1933689"/>
                  </a:moveTo>
                  <a:lnTo>
                    <a:pt x="5253913" y="1933689"/>
                  </a:lnTo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138960" y="1670246"/>
              <a:ext cx="5002530" cy="1713864"/>
            </a:xfrm>
            <a:custGeom>
              <a:avLst/>
              <a:gdLst/>
              <a:ahLst/>
              <a:cxnLst/>
              <a:rect l="l" t="t" r="r" b="b"/>
              <a:pathLst>
                <a:path w="5002530" h="1713864">
                  <a:moveTo>
                    <a:pt x="11404" y="1701571"/>
                  </a:moveTo>
                  <a:lnTo>
                    <a:pt x="2400" y="1704644"/>
                  </a:lnTo>
                  <a:lnTo>
                    <a:pt x="0" y="1709534"/>
                  </a:lnTo>
                  <a:lnTo>
                    <a:pt x="1299" y="1713325"/>
                  </a:lnTo>
                  <a:lnTo>
                    <a:pt x="19171" y="1713325"/>
                  </a:lnTo>
                  <a:lnTo>
                    <a:pt x="19354" y="1712950"/>
                  </a:lnTo>
                  <a:lnTo>
                    <a:pt x="16294" y="1703971"/>
                  </a:lnTo>
                  <a:lnTo>
                    <a:pt x="11404" y="1701571"/>
                  </a:lnTo>
                  <a:close/>
                </a:path>
                <a:path w="5002530" h="1713864">
                  <a:moveTo>
                    <a:pt x="43954" y="1690408"/>
                  </a:moveTo>
                  <a:lnTo>
                    <a:pt x="34950" y="1693481"/>
                  </a:lnTo>
                  <a:lnTo>
                    <a:pt x="32550" y="1698358"/>
                  </a:lnTo>
                  <a:lnTo>
                    <a:pt x="35623" y="1707349"/>
                  </a:lnTo>
                  <a:lnTo>
                    <a:pt x="40500" y="1709750"/>
                  </a:lnTo>
                  <a:lnTo>
                    <a:pt x="49504" y="1706676"/>
                  </a:lnTo>
                  <a:lnTo>
                    <a:pt x="51904" y="1701787"/>
                  </a:lnTo>
                  <a:lnTo>
                    <a:pt x="48844" y="1692795"/>
                  </a:lnTo>
                  <a:lnTo>
                    <a:pt x="43954" y="1690408"/>
                  </a:lnTo>
                  <a:close/>
                </a:path>
                <a:path w="5002530" h="1713864">
                  <a:moveTo>
                    <a:pt x="76504" y="1679232"/>
                  </a:moveTo>
                  <a:lnTo>
                    <a:pt x="67500" y="1682305"/>
                  </a:lnTo>
                  <a:lnTo>
                    <a:pt x="65100" y="1687195"/>
                  </a:lnTo>
                  <a:lnTo>
                    <a:pt x="68160" y="1696186"/>
                  </a:lnTo>
                  <a:lnTo>
                    <a:pt x="73050" y="1698586"/>
                  </a:lnTo>
                  <a:lnTo>
                    <a:pt x="82054" y="1695513"/>
                  </a:lnTo>
                  <a:lnTo>
                    <a:pt x="84455" y="1690624"/>
                  </a:lnTo>
                  <a:lnTo>
                    <a:pt x="81381" y="1681632"/>
                  </a:lnTo>
                  <a:lnTo>
                    <a:pt x="76504" y="1679232"/>
                  </a:lnTo>
                  <a:close/>
                </a:path>
                <a:path w="5002530" h="1713864">
                  <a:moveTo>
                    <a:pt x="109054" y="1668068"/>
                  </a:moveTo>
                  <a:lnTo>
                    <a:pt x="100037" y="1671142"/>
                  </a:lnTo>
                  <a:lnTo>
                    <a:pt x="97650" y="1676031"/>
                  </a:lnTo>
                  <a:lnTo>
                    <a:pt x="100711" y="1685023"/>
                  </a:lnTo>
                  <a:lnTo>
                    <a:pt x="105600" y="1687423"/>
                  </a:lnTo>
                  <a:lnTo>
                    <a:pt x="114604" y="1684350"/>
                  </a:lnTo>
                  <a:lnTo>
                    <a:pt x="117005" y="1679460"/>
                  </a:lnTo>
                  <a:lnTo>
                    <a:pt x="113931" y="1670469"/>
                  </a:lnTo>
                  <a:lnTo>
                    <a:pt x="109054" y="1668068"/>
                  </a:lnTo>
                  <a:close/>
                </a:path>
                <a:path w="5002530" h="1713864">
                  <a:moveTo>
                    <a:pt x="141592" y="1656905"/>
                  </a:moveTo>
                  <a:lnTo>
                    <a:pt x="132588" y="1659978"/>
                  </a:lnTo>
                  <a:lnTo>
                    <a:pt x="130187" y="1664868"/>
                  </a:lnTo>
                  <a:lnTo>
                    <a:pt x="133261" y="1673847"/>
                  </a:lnTo>
                  <a:lnTo>
                    <a:pt x="138150" y="1676247"/>
                  </a:lnTo>
                  <a:lnTo>
                    <a:pt x="147154" y="1673174"/>
                  </a:lnTo>
                  <a:lnTo>
                    <a:pt x="149555" y="1668297"/>
                  </a:lnTo>
                  <a:lnTo>
                    <a:pt x="146481" y="1659305"/>
                  </a:lnTo>
                  <a:lnTo>
                    <a:pt x="141592" y="1656905"/>
                  </a:lnTo>
                  <a:close/>
                </a:path>
                <a:path w="5002530" h="1713864">
                  <a:moveTo>
                    <a:pt x="174142" y="1645742"/>
                  </a:moveTo>
                  <a:lnTo>
                    <a:pt x="165138" y="1648815"/>
                  </a:lnTo>
                  <a:lnTo>
                    <a:pt x="162737" y="1653692"/>
                  </a:lnTo>
                  <a:lnTo>
                    <a:pt x="165811" y="1662684"/>
                  </a:lnTo>
                  <a:lnTo>
                    <a:pt x="170688" y="1665084"/>
                  </a:lnTo>
                  <a:lnTo>
                    <a:pt x="179692" y="1662010"/>
                  </a:lnTo>
                  <a:lnTo>
                    <a:pt x="182092" y="1657121"/>
                  </a:lnTo>
                  <a:lnTo>
                    <a:pt x="179031" y="1648142"/>
                  </a:lnTo>
                  <a:lnTo>
                    <a:pt x="174142" y="1645742"/>
                  </a:lnTo>
                  <a:close/>
                </a:path>
                <a:path w="5002530" h="1713864">
                  <a:moveTo>
                    <a:pt x="206692" y="1634566"/>
                  </a:moveTo>
                  <a:lnTo>
                    <a:pt x="197688" y="1637639"/>
                  </a:lnTo>
                  <a:lnTo>
                    <a:pt x="195287" y="1642529"/>
                  </a:lnTo>
                  <a:lnTo>
                    <a:pt x="198348" y="1651520"/>
                  </a:lnTo>
                  <a:lnTo>
                    <a:pt x="203238" y="1653921"/>
                  </a:lnTo>
                  <a:lnTo>
                    <a:pt x="212242" y="1650847"/>
                  </a:lnTo>
                  <a:lnTo>
                    <a:pt x="214642" y="1645958"/>
                  </a:lnTo>
                  <a:lnTo>
                    <a:pt x="211582" y="1636966"/>
                  </a:lnTo>
                  <a:lnTo>
                    <a:pt x="206692" y="1634566"/>
                  </a:lnTo>
                  <a:close/>
                </a:path>
                <a:path w="5002530" h="1713864">
                  <a:moveTo>
                    <a:pt x="239242" y="1623402"/>
                  </a:moveTo>
                  <a:lnTo>
                    <a:pt x="230238" y="1626476"/>
                  </a:lnTo>
                  <a:lnTo>
                    <a:pt x="227838" y="1631365"/>
                  </a:lnTo>
                  <a:lnTo>
                    <a:pt x="230898" y="1640357"/>
                  </a:lnTo>
                  <a:lnTo>
                    <a:pt x="235788" y="1642757"/>
                  </a:lnTo>
                  <a:lnTo>
                    <a:pt x="244792" y="1639684"/>
                  </a:lnTo>
                  <a:lnTo>
                    <a:pt x="247192" y="1634794"/>
                  </a:lnTo>
                  <a:lnTo>
                    <a:pt x="244119" y="1625803"/>
                  </a:lnTo>
                  <a:lnTo>
                    <a:pt x="239242" y="1623402"/>
                  </a:lnTo>
                  <a:close/>
                </a:path>
                <a:path w="5002530" h="1713864">
                  <a:moveTo>
                    <a:pt x="273342" y="1614563"/>
                  </a:moveTo>
                  <a:lnTo>
                    <a:pt x="264071" y="1616735"/>
                  </a:lnTo>
                  <a:lnTo>
                    <a:pt x="261200" y="1621370"/>
                  </a:lnTo>
                  <a:lnTo>
                    <a:pt x="263372" y="1630616"/>
                  </a:lnTo>
                  <a:lnTo>
                    <a:pt x="268008" y="1633486"/>
                  </a:lnTo>
                  <a:lnTo>
                    <a:pt x="277266" y="1631302"/>
                  </a:lnTo>
                  <a:lnTo>
                    <a:pt x="280136" y="1626679"/>
                  </a:lnTo>
                  <a:lnTo>
                    <a:pt x="277964" y="1617433"/>
                  </a:lnTo>
                  <a:lnTo>
                    <a:pt x="273342" y="1614563"/>
                  </a:lnTo>
                  <a:close/>
                </a:path>
                <a:path w="5002530" h="1713864">
                  <a:moveTo>
                    <a:pt x="306819" y="1606664"/>
                  </a:moveTo>
                  <a:lnTo>
                    <a:pt x="297561" y="1608836"/>
                  </a:lnTo>
                  <a:lnTo>
                    <a:pt x="294690" y="1613458"/>
                  </a:lnTo>
                  <a:lnTo>
                    <a:pt x="296862" y="1622704"/>
                  </a:lnTo>
                  <a:lnTo>
                    <a:pt x="301498" y="1625574"/>
                  </a:lnTo>
                  <a:lnTo>
                    <a:pt x="310756" y="1623402"/>
                  </a:lnTo>
                  <a:lnTo>
                    <a:pt x="313626" y="1618767"/>
                  </a:lnTo>
                  <a:lnTo>
                    <a:pt x="311454" y="1609521"/>
                  </a:lnTo>
                  <a:lnTo>
                    <a:pt x="306819" y="1606664"/>
                  </a:lnTo>
                  <a:close/>
                </a:path>
                <a:path w="5002530" h="1713864">
                  <a:moveTo>
                    <a:pt x="340309" y="1598752"/>
                  </a:moveTo>
                  <a:lnTo>
                    <a:pt x="331050" y="1600923"/>
                  </a:lnTo>
                  <a:lnTo>
                    <a:pt x="328180" y="1605559"/>
                  </a:lnTo>
                  <a:lnTo>
                    <a:pt x="330352" y="1614805"/>
                  </a:lnTo>
                  <a:lnTo>
                    <a:pt x="334975" y="1617662"/>
                  </a:lnTo>
                  <a:lnTo>
                    <a:pt x="344246" y="1615490"/>
                  </a:lnTo>
                  <a:lnTo>
                    <a:pt x="347116" y="1610868"/>
                  </a:lnTo>
                  <a:lnTo>
                    <a:pt x="344944" y="1601622"/>
                  </a:lnTo>
                  <a:lnTo>
                    <a:pt x="340309" y="1598752"/>
                  </a:lnTo>
                  <a:close/>
                </a:path>
                <a:path w="5002530" h="1713864">
                  <a:moveTo>
                    <a:pt x="373799" y="1590840"/>
                  </a:moveTo>
                  <a:lnTo>
                    <a:pt x="364540" y="1593024"/>
                  </a:lnTo>
                  <a:lnTo>
                    <a:pt x="361670" y="1597647"/>
                  </a:lnTo>
                  <a:lnTo>
                    <a:pt x="363842" y="1606892"/>
                  </a:lnTo>
                  <a:lnTo>
                    <a:pt x="368465" y="1609763"/>
                  </a:lnTo>
                  <a:lnTo>
                    <a:pt x="377736" y="1607591"/>
                  </a:lnTo>
                  <a:lnTo>
                    <a:pt x="380593" y="1602955"/>
                  </a:lnTo>
                  <a:lnTo>
                    <a:pt x="378434" y="1593710"/>
                  </a:lnTo>
                  <a:lnTo>
                    <a:pt x="373799" y="1590840"/>
                  </a:lnTo>
                  <a:close/>
                </a:path>
                <a:path w="5002530" h="1713864">
                  <a:moveTo>
                    <a:pt x="407289" y="1582940"/>
                  </a:moveTo>
                  <a:lnTo>
                    <a:pt x="398030" y="1585112"/>
                  </a:lnTo>
                  <a:lnTo>
                    <a:pt x="395160" y="1589735"/>
                  </a:lnTo>
                  <a:lnTo>
                    <a:pt x="397332" y="1598980"/>
                  </a:lnTo>
                  <a:lnTo>
                    <a:pt x="401955" y="1601851"/>
                  </a:lnTo>
                  <a:lnTo>
                    <a:pt x="411226" y="1599679"/>
                  </a:lnTo>
                  <a:lnTo>
                    <a:pt x="414083" y="1595056"/>
                  </a:lnTo>
                  <a:lnTo>
                    <a:pt x="411911" y="1585798"/>
                  </a:lnTo>
                  <a:lnTo>
                    <a:pt x="407289" y="1582940"/>
                  </a:lnTo>
                  <a:close/>
                </a:path>
                <a:path w="5002530" h="1713864">
                  <a:moveTo>
                    <a:pt x="440778" y="1575028"/>
                  </a:moveTo>
                  <a:lnTo>
                    <a:pt x="431520" y="1577200"/>
                  </a:lnTo>
                  <a:lnTo>
                    <a:pt x="428650" y="1581835"/>
                  </a:lnTo>
                  <a:lnTo>
                    <a:pt x="430822" y="1591081"/>
                  </a:lnTo>
                  <a:lnTo>
                    <a:pt x="435444" y="1593951"/>
                  </a:lnTo>
                  <a:lnTo>
                    <a:pt x="444703" y="1591767"/>
                  </a:lnTo>
                  <a:lnTo>
                    <a:pt x="447573" y="1587144"/>
                  </a:lnTo>
                  <a:lnTo>
                    <a:pt x="445401" y="1577898"/>
                  </a:lnTo>
                  <a:lnTo>
                    <a:pt x="440778" y="1575028"/>
                  </a:lnTo>
                  <a:close/>
                </a:path>
                <a:path w="5002530" h="1713864">
                  <a:moveTo>
                    <a:pt x="474268" y="1567129"/>
                  </a:moveTo>
                  <a:lnTo>
                    <a:pt x="465010" y="1569300"/>
                  </a:lnTo>
                  <a:lnTo>
                    <a:pt x="462140" y="1573923"/>
                  </a:lnTo>
                  <a:lnTo>
                    <a:pt x="464312" y="1583169"/>
                  </a:lnTo>
                  <a:lnTo>
                    <a:pt x="468934" y="1586039"/>
                  </a:lnTo>
                  <a:lnTo>
                    <a:pt x="478193" y="1583867"/>
                  </a:lnTo>
                  <a:lnTo>
                    <a:pt x="481063" y="1579232"/>
                  </a:lnTo>
                  <a:lnTo>
                    <a:pt x="478891" y="1569986"/>
                  </a:lnTo>
                  <a:lnTo>
                    <a:pt x="474268" y="1567129"/>
                  </a:lnTo>
                  <a:close/>
                </a:path>
                <a:path w="5002530" h="1713864">
                  <a:moveTo>
                    <a:pt x="504583" y="1555292"/>
                  </a:moveTo>
                  <a:lnTo>
                    <a:pt x="495935" y="1559267"/>
                  </a:lnTo>
                  <a:lnTo>
                    <a:pt x="494055" y="1564373"/>
                  </a:lnTo>
                  <a:lnTo>
                    <a:pt x="498017" y="1573009"/>
                  </a:lnTo>
                  <a:lnTo>
                    <a:pt x="503123" y="1574888"/>
                  </a:lnTo>
                  <a:lnTo>
                    <a:pt x="511771" y="1570913"/>
                  </a:lnTo>
                  <a:lnTo>
                    <a:pt x="513651" y="1565808"/>
                  </a:lnTo>
                  <a:lnTo>
                    <a:pt x="509689" y="1557185"/>
                  </a:lnTo>
                  <a:lnTo>
                    <a:pt x="504583" y="1555292"/>
                  </a:lnTo>
                  <a:close/>
                </a:path>
                <a:path w="5002530" h="1713864">
                  <a:moveTo>
                    <a:pt x="535825" y="1540865"/>
                  </a:moveTo>
                  <a:lnTo>
                    <a:pt x="527177" y="1544840"/>
                  </a:lnTo>
                  <a:lnTo>
                    <a:pt x="525284" y="1549946"/>
                  </a:lnTo>
                  <a:lnTo>
                    <a:pt x="529259" y="1558569"/>
                  </a:lnTo>
                  <a:lnTo>
                    <a:pt x="534365" y="1560461"/>
                  </a:lnTo>
                  <a:lnTo>
                    <a:pt x="543001" y="1556486"/>
                  </a:lnTo>
                  <a:lnTo>
                    <a:pt x="544893" y="1551381"/>
                  </a:lnTo>
                  <a:lnTo>
                    <a:pt x="540931" y="1542745"/>
                  </a:lnTo>
                  <a:lnTo>
                    <a:pt x="535825" y="1540865"/>
                  </a:lnTo>
                  <a:close/>
                </a:path>
                <a:path w="5002530" h="1713864">
                  <a:moveTo>
                    <a:pt x="567055" y="1526425"/>
                  </a:moveTo>
                  <a:lnTo>
                    <a:pt x="558406" y="1530400"/>
                  </a:lnTo>
                  <a:lnTo>
                    <a:pt x="556526" y="1535506"/>
                  </a:lnTo>
                  <a:lnTo>
                    <a:pt x="560489" y="1544142"/>
                  </a:lnTo>
                  <a:lnTo>
                    <a:pt x="565594" y="1546021"/>
                  </a:lnTo>
                  <a:lnTo>
                    <a:pt x="574243" y="1542046"/>
                  </a:lnTo>
                  <a:lnTo>
                    <a:pt x="576135" y="1536941"/>
                  </a:lnTo>
                  <a:lnTo>
                    <a:pt x="572160" y="1528318"/>
                  </a:lnTo>
                  <a:lnTo>
                    <a:pt x="567055" y="1526425"/>
                  </a:lnTo>
                  <a:close/>
                </a:path>
                <a:path w="5002530" h="1713864">
                  <a:moveTo>
                    <a:pt x="598297" y="1511998"/>
                  </a:moveTo>
                  <a:lnTo>
                    <a:pt x="589648" y="1515960"/>
                  </a:lnTo>
                  <a:lnTo>
                    <a:pt x="587756" y="1521066"/>
                  </a:lnTo>
                  <a:lnTo>
                    <a:pt x="591718" y="1529702"/>
                  </a:lnTo>
                  <a:lnTo>
                    <a:pt x="596823" y="1531594"/>
                  </a:lnTo>
                  <a:lnTo>
                    <a:pt x="605472" y="1527619"/>
                  </a:lnTo>
                  <a:lnTo>
                    <a:pt x="607364" y="1522514"/>
                  </a:lnTo>
                  <a:lnTo>
                    <a:pt x="603402" y="1513890"/>
                  </a:lnTo>
                  <a:lnTo>
                    <a:pt x="598297" y="1511998"/>
                  </a:lnTo>
                  <a:close/>
                </a:path>
                <a:path w="5002530" h="1713864">
                  <a:moveTo>
                    <a:pt x="629539" y="1497558"/>
                  </a:moveTo>
                  <a:lnTo>
                    <a:pt x="620890" y="1501533"/>
                  </a:lnTo>
                  <a:lnTo>
                    <a:pt x="618998" y="1506639"/>
                  </a:lnTo>
                  <a:lnTo>
                    <a:pt x="622960" y="1515262"/>
                  </a:lnTo>
                  <a:lnTo>
                    <a:pt x="628065" y="1517154"/>
                  </a:lnTo>
                  <a:lnTo>
                    <a:pt x="636701" y="1513192"/>
                  </a:lnTo>
                  <a:lnTo>
                    <a:pt x="638606" y="1508086"/>
                  </a:lnTo>
                  <a:lnTo>
                    <a:pt x="634644" y="1499450"/>
                  </a:lnTo>
                  <a:lnTo>
                    <a:pt x="629539" y="1497558"/>
                  </a:lnTo>
                  <a:close/>
                </a:path>
                <a:path w="5002530" h="1713864">
                  <a:moveTo>
                    <a:pt x="660768" y="1483131"/>
                  </a:moveTo>
                  <a:lnTo>
                    <a:pt x="652119" y="1487093"/>
                  </a:lnTo>
                  <a:lnTo>
                    <a:pt x="650227" y="1492199"/>
                  </a:lnTo>
                  <a:lnTo>
                    <a:pt x="654189" y="1500835"/>
                  </a:lnTo>
                  <a:lnTo>
                    <a:pt x="659295" y="1502727"/>
                  </a:lnTo>
                  <a:lnTo>
                    <a:pt x="667943" y="1498752"/>
                  </a:lnTo>
                  <a:lnTo>
                    <a:pt x="669836" y="1493647"/>
                  </a:lnTo>
                  <a:lnTo>
                    <a:pt x="665873" y="1485023"/>
                  </a:lnTo>
                  <a:lnTo>
                    <a:pt x="660768" y="1483131"/>
                  </a:lnTo>
                  <a:close/>
                </a:path>
                <a:path w="5002530" h="1713864">
                  <a:moveTo>
                    <a:pt x="692010" y="1468691"/>
                  </a:moveTo>
                  <a:lnTo>
                    <a:pt x="683361" y="1472666"/>
                  </a:lnTo>
                  <a:lnTo>
                    <a:pt x="681469" y="1477772"/>
                  </a:lnTo>
                  <a:lnTo>
                    <a:pt x="685431" y="1486395"/>
                  </a:lnTo>
                  <a:lnTo>
                    <a:pt x="690537" y="1488287"/>
                  </a:lnTo>
                  <a:lnTo>
                    <a:pt x="699185" y="1484325"/>
                  </a:lnTo>
                  <a:lnTo>
                    <a:pt x="701078" y="1479219"/>
                  </a:lnTo>
                  <a:lnTo>
                    <a:pt x="697115" y="1470583"/>
                  </a:lnTo>
                  <a:lnTo>
                    <a:pt x="692010" y="1468691"/>
                  </a:lnTo>
                  <a:close/>
                </a:path>
                <a:path w="5002530" h="1713864">
                  <a:moveTo>
                    <a:pt x="723239" y="1454264"/>
                  </a:moveTo>
                  <a:lnTo>
                    <a:pt x="714590" y="1458226"/>
                  </a:lnTo>
                  <a:lnTo>
                    <a:pt x="712698" y="1463332"/>
                  </a:lnTo>
                  <a:lnTo>
                    <a:pt x="716661" y="1471968"/>
                  </a:lnTo>
                  <a:lnTo>
                    <a:pt x="721766" y="1473860"/>
                  </a:lnTo>
                  <a:lnTo>
                    <a:pt x="730415" y="1469885"/>
                  </a:lnTo>
                  <a:lnTo>
                    <a:pt x="732307" y="1464792"/>
                  </a:lnTo>
                  <a:lnTo>
                    <a:pt x="728345" y="1456156"/>
                  </a:lnTo>
                  <a:lnTo>
                    <a:pt x="723239" y="1454264"/>
                  </a:lnTo>
                  <a:close/>
                </a:path>
                <a:path w="5002530" h="1713864">
                  <a:moveTo>
                    <a:pt x="760056" y="1449755"/>
                  </a:moveTo>
                  <a:lnTo>
                    <a:pt x="750608" y="1450886"/>
                  </a:lnTo>
                  <a:lnTo>
                    <a:pt x="747242" y="1455166"/>
                  </a:lnTo>
                  <a:lnTo>
                    <a:pt x="748360" y="1464589"/>
                  </a:lnTo>
                  <a:lnTo>
                    <a:pt x="752640" y="1467954"/>
                  </a:lnTo>
                  <a:lnTo>
                    <a:pt x="762088" y="1466837"/>
                  </a:lnTo>
                  <a:lnTo>
                    <a:pt x="765454" y="1462557"/>
                  </a:lnTo>
                  <a:lnTo>
                    <a:pt x="764324" y="1453121"/>
                  </a:lnTo>
                  <a:lnTo>
                    <a:pt x="760056" y="1449755"/>
                  </a:lnTo>
                  <a:close/>
                </a:path>
                <a:path w="5002530" h="1713864">
                  <a:moveTo>
                    <a:pt x="794232" y="1445755"/>
                  </a:moveTo>
                  <a:lnTo>
                    <a:pt x="784783" y="1446872"/>
                  </a:lnTo>
                  <a:lnTo>
                    <a:pt x="781418" y="1451152"/>
                  </a:lnTo>
                  <a:lnTo>
                    <a:pt x="782535" y="1460588"/>
                  </a:lnTo>
                  <a:lnTo>
                    <a:pt x="786815" y="1463954"/>
                  </a:lnTo>
                  <a:lnTo>
                    <a:pt x="796264" y="1462824"/>
                  </a:lnTo>
                  <a:lnTo>
                    <a:pt x="799630" y="1458544"/>
                  </a:lnTo>
                  <a:lnTo>
                    <a:pt x="798499" y="1449120"/>
                  </a:lnTo>
                  <a:lnTo>
                    <a:pt x="794232" y="1445755"/>
                  </a:lnTo>
                  <a:close/>
                </a:path>
                <a:path w="5002530" h="1713864">
                  <a:moveTo>
                    <a:pt x="828408" y="1441742"/>
                  </a:moveTo>
                  <a:lnTo>
                    <a:pt x="818959" y="1442872"/>
                  </a:lnTo>
                  <a:lnTo>
                    <a:pt x="815581" y="1447152"/>
                  </a:lnTo>
                  <a:lnTo>
                    <a:pt x="816711" y="1456575"/>
                  </a:lnTo>
                  <a:lnTo>
                    <a:pt x="820991" y="1459941"/>
                  </a:lnTo>
                  <a:lnTo>
                    <a:pt x="830440" y="1458823"/>
                  </a:lnTo>
                  <a:lnTo>
                    <a:pt x="833805" y="1454543"/>
                  </a:lnTo>
                  <a:lnTo>
                    <a:pt x="832675" y="1445107"/>
                  </a:lnTo>
                  <a:lnTo>
                    <a:pt x="828408" y="1441742"/>
                  </a:lnTo>
                  <a:close/>
                </a:path>
                <a:path w="5002530" h="1713864">
                  <a:moveTo>
                    <a:pt x="862584" y="1437741"/>
                  </a:moveTo>
                  <a:lnTo>
                    <a:pt x="853135" y="1438859"/>
                  </a:lnTo>
                  <a:lnTo>
                    <a:pt x="849757" y="1443139"/>
                  </a:lnTo>
                  <a:lnTo>
                    <a:pt x="850887" y="1452575"/>
                  </a:lnTo>
                  <a:lnTo>
                    <a:pt x="855167" y="1455940"/>
                  </a:lnTo>
                  <a:lnTo>
                    <a:pt x="864616" y="1454810"/>
                  </a:lnTo>
                  <a:lnTo>
                    <a:pt x="867981" y="1450543"/>
                  </a:lnTo>
                  <a:lnTo>
                    <a:pt x="866851" y="1441107"/>
                  </a:lnTo>
                  <a:lnTo>
                    <a:pt x="862584" y="1437741"/>
                  </a:lnTo>
                  <a:close/>
                </a:path>
                <a:path w="5002530" h="1713864">
                  <a:moveTo>
                    <a:pt x="896759" y="1433728"/>
                  </a:moveTo>
                  <a:lnTo>
                    <a:pt x="887310" y="1434858"/>
                  </a:lnTo>
                  <a:lnTo>
                    <a:pt x="883932" y="1439138"/>
                  </a:lnTo>
                  <a:lnTo>
                    <a:pt x="885063" y="1448562"/>
                  </a:lnTo>
                  <a:lnTo>
                    <a:pt x="889342" y="1451927"/>
                  </a:lnTo>
                  <a:lnTo>
                    <a:pt x="898791" y="1450809"/>
                  </a:lnTo>
                  <a:lnTo>
                    <a:pt x="902157" y="1446530"/>
                  </a:lnTo>
                  <a:lnTo>
                    <a:pt x="901026" y="1437093"/>
                  </a:lnTo>
                  <a:lnTo>
                    <a:pt x="896759" y="1433728"/>
                  </a:lnTo>
                  <a:close/>
                </a:path>
                <a:path w="5002530" h="1713864">
                  <a:moveTo>
                    <a:pt x="930922" y="1429727"/>
                  </a:moveTo>
                  <a:lnTo>
                    <a:pt x="921486" y="1430845"/>
                  </a:lnTo>
                  <a:lnTo>
                    <a:pt x="918108" y="1435125"/>
                  </a:lnTo>
                  <a:lnTo>
                    <a:pt x="919238" y="1444561"/>
                  </a:lnTo>
                  <a:lnTo>
                    <a:pt x="923518" y="1447927"/>
                  </a:lnTo>
                  <a:lnTo>
                    <a:pt x="932967" y="1446796"/>
                  </a:lnTo>
                  <a:lnTo>
                    <a:pt x="936332" y="1442516"/>
                  </a:lnTo>
                  <a:lnTo>
                    <a:pt x="935202" y="1433093"/>
                  </a:lnTo>
                  <a:lnTo>
                    <a:pt x="930922" y="1429727"/>
                  </a:lnTo>
                  <a:close/>
                </a:path>
                <a:path w="5002530" h="1713864">
                  <a:moveTo>
                    <a:pt x="965098" y="1425714"/>
                  </a:moveTo>
                  <a:lnTo>
                    <a:pt x="955662" y="1426845"/>
                  </a:lnTo>
                  <a:lnTo>
                    <a:pt x="952284" y="1431124"/>
                  </a:lnTo>
                  <a:lnTo>
                    <a:pt x="953414" y="1440548"/>
                  </a:lnTo>
                  <a:lnTo>
                    <a:pt x="957694" y="1443913"/>
                  </a:lnTo>
                  <a:lnTo>
                    <a:pt x="967143" y="1442796"/>
                  </a:lnTo>
                  <a:lnTo>
                    <a:pt x="970508" y="1438516"/>
                  </a:lnTo>
                  <a:lnTo>
                    <a:pt x="969378" y="1429080"/>
                  </a:lnTo>
                  <a:lnTo>
                    <a:pt x="965098" y="1425714"/>
                  </a:lnTo>
                  <a:close/>
                </a:path>
                <a:path w="5002530" h="1713864">
                  <a:moveTo>
                    <a:pt x="991577" y="1409369"/>
                  </a:moveTo>
                  <a:lnTo>
                    <a:pt x="983322" y="1414106"/>
                  </a:lnTo>
                  <a:lnTo>
                    <a:pt x="981900" y="1419352"/>
                  </a:lnTo>
                  <a:lnTo>
                    <a:pt x="986612" y="1427594"/>
                  </a:lnTo>
                  <a:lnTo>
                    <a:pt x="991870" y="1429029"/>
                  </a:lnTo>
                  <a:lnTo>
                    <a:pt x="1000125" y="1424292"/>
                  </a:lnTo>
                  <a:lnTo>
                    <a:pt x="1001560" y="1419047"/>
                  </a:lnTo>
                  <a:lnTo>
                    <a:pt x="996835" y="1410804"/>
                  </a:lnTo>
                  <a:lnTo>
                    <a:pt x="991577" y="1409369"/>
                  </a:lnTo>
                  <a:close/>
                </a:path>
                <a:path w="5002530" h="1713864">
                  <a:moveTo>
                    <a:pt x="1021397" y="1392186"/>
                  </a:moveTo>
                  <a:lnTo>
                    <a:pt x="1013142" y="1396923"/>
                  </a:lnTo>
                  <a:lnTo>
                    <a:pt x="1011707" y="1402168"/>
                  </a:lnTo>
                  <a:lnTo>
                    <a:pt x="1016431" y="1410411"/>
                  </a:lnTo>
                  <a:lnTo>
                    <a:pt x="1021689" y="1411846"/>
                  </a:lnTo>
                  <a:lnTo>
                    <a:pt x="1029944" y="1407109"/>
                  </a:lnTo>
                  <a:lnTo>
                    <a:pt x="1031367" y="1401864"/>
                  </a:lnTo>
                  <a:lnTo>
                    <a:pt x="1026642" y="1393621"/>
                  </a:lnTo>
                  <a:lnTo>
                    <a:pt x="1021397" y="1392186"/>
                  </a:lnTo>
                  <a:close/>
                </a:path>
                <a:path w="5002530" h="1713864">
                  <a:moveTo>
                    <a:pt x="1051204" y="1375003"/>
                  </a:moveTo>
                  <a:lnTo>
                    <a:pt x="1042949" y="1379740"/>
                  </a:lnTo>
                  <a:lnTo>
                    <a:pt x="1041527" y="1384985"/>
                  </a:lnTo>
                  <a:lnTo>
                    <a:pt x="1046238" y="1393228"/>
                  </a:lnTo>
                  <a:lnTo>
                    <a:pt x="1051496" y="1394663"/>
                  </a:lnTo>
                  <a:lnTo>
                    <a:pt x="1059751" y="1389926"/>
                  </a:lnTo>
                  <a:lnTo>
                    <a:pt x="1061173" y="1384681"/>
                  </a:lnTo>
                  <a:lnTo>
                    <a:pt x="1056462" y="1376438"/>
                  </a:lnTo>
                  <a:lnTo>
                    <a:pt x="1051204" y="1375003"/>
                  </a:lnTo>
                  <a:close/>
                </a:path>
                <a:path w="5002530" h="1713864">
                  <a:moveTo>
                    <a:pt x="1081011" y="1357820"/>
                  </a:moveTo>
                  <a:lnTo>
                    <a:pt x="1072756" y="1362557"/>
                  </a:lnTo>
                  <a:lnTo>
                    <a:pt x="1071333" y="1367802"/>
                  </a:lnTo>
                  <a:lnTo>
                    <a:pt x="1076058" y="1376045"/>
                  </a:lnTo>
                  <a:lnTo>
                    <a:pt x="1081303" y="1377480"/>
                  </a:lnTo>
                  <a:lnTo>
                    <a:pt x="1089558" y="1372743"/>
                  </a:lnTo>
                  <a:lnTo>
                    <a:pt x="1090993" y="1367497"/>
                  </a:lnTo>
                  <a:lnTo>
                    <a:pt x="1086269" y="1359255"/>
                  </a:lnTo>
                  <a:lnTo>
                    <a:pt x="1081011" y="1357820"/>
                  </a:lnTo>
                  <a:close/>
                </a:path>
                <a:path w="5002530" h="1713864">
                  <a:moveTo>
                    <a:pt x="1110830" y="1340637"/>
                  </a:moveTo>
                  <a:lnTo>
                    <a:pt x="1102575" y="1345374"/>
                  </a:lnTo>
                  <a:lnTo>
                    <a:pt x="1101140" y="1350619"/>
                  </a:lnTo>
                  <a:lnTo>
                    <a:pt x="1105865" y="1358861"/>
                  </a:lnTo>
                  <a:lnTo>
                    <a:pt x="1111123" y="1360297"/>
                  </a:lnTo>
                  <a:lnTo>
                    <a:pt x="1119378" y="1355559"/>
                  </a:lnTo>
                  <a:lnTo>
                    <a:pt x="1120800" y="1350314"/>
                  </a:lnTo>
                  <a:lnTo>
                    <a:pt x="1116088" y="1342072"/>
                  </a:lnTo>
                  <a:lnTo>
                    <a:pt x="1110830" y="1340637"/>
                  </a:lnTo>
                  <a:close/>
                </a:path>
                <a:path w="5002530" h="1713864">
                  <a:moveTo>
                    <a:pt x="1140637" y="1323454"/>
                  </a:moveTo>
                  <a:lnTo>
                    <a:pt x="1132382" y="1328191"/>
                  </a:lnTo>
                  <a:lnTo>
                    <a:pt x="1130960" y="1333436"/>
                  </a:lnTo>
                  <a:lnTo>
                    <a:pt x="1135672" y="1341678"/>
                  </a:lnTo>
                  <a:lnTo>
                    <a:pt x="1140929" y="1343113"/>
                  </a:lnTo>
                  <a:lnTo>
                    <a:pt x="1149184" y="1338376"/>
                  </a:lnTo>
                  <a:lnTo>
                    <a:pt x="1150620" y="1333131"/>
                  </a:lnTo>
                  <a:lnTo>
                    <a:pt x="1145895" y="1324889"/>
                  </a:lnTo>
                  <a:lnTo>
                    <a:pt x="1140637" y="1323454"/>
                  </a:lnTo>
                  <a:close/>
                </a:path>
                <a:path w="5002530" h="1713864">
                  <a:moveTo>
                    <a:pt x="1170457" y="1306271"/>
                  </a:moveTo>
                  <a:lnTo>
                    <a:pt x="1162202" y="1311008"/>
                  </a:lnTo>
                  <a:lnTo>
                    <a:pt x="1160767" y="1316253"/>
                  </a:lnTo>
                  <a:lnTo>
                    <a:pt x="1165491" y="1324495"/>
                  </a:lnTo>
                  <a:lnTo>
                    <a:pt x="1170749" y="1325930"/>
                  </a:lnTo>
                  <a:lnTo>
                    <a:pt x="1179004" y="1321193"/>
                  </a:lnTo>
                  <a:lnTo>
                    <a:pt x="1180426" y="1315948"/>
                  </a:lnTo>
                  <a:lnTo>
                    <a:pt x="1175702" y="1307706"/>
                  </a:lnTo>
                  <a:lnTo>
                    <a:pt x="1170457" y="1306271"/>
                  </a:lnTo>
                  <a:close/>
                </a:path>
                <a:path w="5002530" h="1713864">
                  <a:moveTo>
                    <a:pt x="1200264" y="1289088"/>
                  </a:moveTo>
                  <a:lnTo>
                    <a:pt x="1192009" y="1293825"/>
                  </a:lnTo>
                  <a:lnTo>
                    <a:pt x="1190586" y="1299070"/>
                  </a:lnTo>
                  <a:lnTo>
                    <a:pt x="1195298" y="1307312"/>
                  </a:lnTo>
                  <a:lnTo>
                    <a:pt x="1200556" y="1308747"/>
                  </a:lnTo>
                  <a:lnTo>
                    <a:pt x="1208811" y="1304010"/>
                  </a:lnTo>
                  <a:lnTo>
                    <a:pt x="1210233" y="1298765"/>
                  </a:lnTo>
                  <a:lnTo>
                    <a:pt x="1205522" y="1290523"/>
                  </a:lnTo>
                  <a:lnTo>
                    <a:pt x="1200264" y="1289088"/>
                  </a:lnTo>
                  <a:close/>
                </a:path>
                <a:path w="5002530" h="1713864">
                  <a:moveTo>
                    <a:pt x="1234414" y="1277467"/>
                  </a:moveTo>
                  <a:lnTo>
                    <a:pt x="1225410" y="1280553"/>
                  </a:lnTo>
                  <a:lnTo>
                    <a:pt x="1223010" y="1285430"/>
                  </a:lnTo>
                  <a:lnTo>
                    <a:pt x="1226083" y="1294422"/>
                  </a:lnTo>
                  <a:lnTo>
                    <a:pt x="1230960" y="1296822"/>
                  </a:lnTo>
                  <a:lnTo>
                    <a:pt x="1239964" y="1293749"/>
                  </a:lnTo>
                  <a:lnTo>
                    <a:pt x="1242364" y="1288859"/>
                  </a:lnTo>
                  <a:lnTo>
                    <a:pt x="1239291" y="1279867"/>
                  </a:lnTo>
                  <a:lnTo>
                    <a:pt x="1234414" y="1277467"/>
                  </a:lnTo>
                  <a:close/>
                </a:path>
                <a:path w="5002530" h="1713864">
                  <a:moveTo>
                    <a:pt x="1266939" y="1266253"/>
                  </a:moveTo>
                  <a:lnTo>
                    <a:pt x="1257935" y="1269326"/>
                  </a:lnTo>
                  <a:lnTo>
                    <a:pt x="1255534" y="1274216"/>
                  </a:lnTo>
                  <a:lnTo>
                    <a:pt x="1258608" y="1283208"/>
                  </a:lnTo>
                  <a:lnTo>
                    <a:pt x="1263497" y="1285608"/>
                  </a:lnTo>
                  <a:lnTo>
                    <a:pt x="1272501" y="1282522"/>
                  </a:lnTo>
                  <a:lnTo>
                    <a:pt x="1274902" y="1277645"/>
                  </a:lnTo>
                  <a:lnTo>
                    <a:pt x="1271828" y="1268653"/>
                  </a:lnTo>
                  <a:lnTo>
                    <a:pt x="1266939" y="1266253"/>
                  </a:lnTo>
                  <a:close/>
                </a:path>
                <a:path w="5002530" h="1713864">
                  <a:moveTo>
                    <a:pt x="1299464" y="1255039"/>
                  </a:moveTo>
                  <a:lnTo>
                    <a:pt x="1290459" y="1258112"/>
                  </a:lnTo>
                  <a:lnTo>
                    <a:pt x="1288072" y="1263002"/>
                  </a:lnTo>
                  <a:lnTo>
                    <a:pt x="1291132" y="1271993"/>
                  </a:lnTo>
                  <a:lnTo>
                    <a:pt x="1296022" y="1274381"/>
                  </a:lnTo>
                  <a:lnTo>
                    <a:pt x="1305026" y="1271308"/>
                  </a:lnTo>
                  <a:lnTo>
                    <a:pt x="1307426" y="1266418"/>
                  </a:lnTo>
                  <a:lnTo>
                    <a:pt x="1304353" y="1257439"/>
                  </a:lnTo>
                  <a:lnTo>
                    <a:pt x="1299464" y="1255039"/>
                  </a:lnTo>
                  <a:close/>
                </a:path>
                <a:path w="5002530" h="1713864">
                  <a:moveTo>
                    <a:pt x="1332001" y="1243825"/>
                  </a:moveTo>
                  <a:lnTo>
                    <a:pt x="1322997" y="1246898"/>
                  </a:lnTo>
                  <a:lnTo>
                    <a:pt x="1320596" y="1251788"/>
                  </a:lnTo>
                  <a:lnTo>
                    <a:pt x="1323670" y="1260767"/>
                  </a:lnTo>
                  <a:lnTo>
                    <a:pt x="1328559" y="1263167"/>
                  </a:lnTo>
                  <a:lnTo>
                    <a:pt x="1337564" y="1260094"/>
                  </a:lnTo>
                  <a:lnTo>
                    <a:pt x="1339951" y="1255204"/>
                  </a:lnTo>
                  <a:lnTo>
                    <a:pt x="1336890" y="1246225"/>
                  </a:lnTo>
                  <a:lnTo>
                    <a:pt x="1332001" y="1243825"/>
                  </a:lnTo>
                  <a:close/>
                </a:path>
                <a:path w="5002530" h="1713864">
                  <a:moveTo>
                    <a:pt x="1364526" y="1232598"/>
                  </a:moveTo>
                  <a:lnTo>
                    <a:pt x="1355521" y="1235684"/>
                  </a:lnTo>
                  <a:lnTo>
                    <a:pt x="1353121" y="1240561"/>
                  </a:lnTo>
                  <a:lnTo>
                    <a:pt x="1356194" y="1249553"/>
                  </a:lnTo>
                  <a:lnTo>
                    <a:pt x="1361084" y="1251953"/>
                  </a:lnTo>
                  <a:lnTo>
                    <a:pt x="1370088" y="1248879"/>
                  </a:lnTo>
                  <a:lnTo>
                    <a:pt x="1372489" y="1243990"/>
                  </a:lnTo>
                  <a:lnTo>
                    <a:pt x="1369415" y="1234998"/>
                  </a:lnTo>
                  <a:lnTo>
                    <a:pt x="1364526" y="1232598"/>
                  </a:lnTo>
                  <a:close/>
                </a:path>
                <a:path w="5002530" h="1713864">
                  <a:moveTo>
                    <a:pt x="1397063" y="1221384"/>
                  </a:moveTo>
                  <a:lnTo>
                    <a:pt x="1388059" y="1224457"/>
                  </a:lnTo>
                  <a:lnTo>
                    <a:pt x="1385658" y="1229347"/>
                  </a:lnTo>
                  <a:lnTo>
                    <a:pt x="1388732" y="1238338"/>
                  </a:lnTo>
                  <a:lnTo>
                    <a:pt x="1393609" y="1240739"/>
                  </a:lnTo>
                  <a:lnTo>
                    <a:pt x="1402613" y="1237653"/>
                  </a:lnTo>
                  <a:lnTo>
                    <a:pt x="1405013" y="1232776"/>
                  </a:lnTo>
                  <a:lnTo>
                    <a:pt x="1401940" y="1223784"/>
                  </a:lnTo>
                  <a:lnTo>
                    <a:pt x="1397063" y="1221384"/>
                  </a:lnTo>
                  <a:close/>
                </a:path>
                <a:path w="5002530" h="1713864">
                  <a:moveTo>
                    <a:pt x="1429588" y="1210170"/>
                  </a:moveTo>
                  <a:lnTo>
                    <a:pt x="1420583" y="1213243"/>
                  </a:lnTo>
                  <a:lnTo>
                    <a:pt x="1418183" y="1218133"/>
                  </a:lnTo>
                  <a:lnTo>
                    <a:pt x="1421257" y="1227124"/>
                  </a:lnTo>
                  <a:lnTo>
                    <a:pt x="1426146" y="1229512"/>
                  </a:lnTo>
                  <a:lnTo>
                    <a:pt x="1435150" y="1226439"/>
                  </a:lnTo>
                  <a:lnTo>
                    <a:pt x="1437551" y="1221549"/>
                  </a:lnTo>
                  <a:lnTo>
                    <a:pt x="1434477" y="1212570"/>
                  </a:lnTo>
                  <a:lnTo>
                    <a:pt x="1429588" y="1210170"/>
                  </a:lnTo>
                  <a:close/>
                </a:path>
                <a:path w="5002530" h="1713864">
                  <a:moveTo>
                    <a:pt x="1458671" y="1195489"/>
                  </a:moveTo>
                  <a:lnTo>
                    <a:pt x="1450441" y="1200277"/>
                  </a:lnTo>
                  <a:lnTo>
                    <a:pt x="1449057" y="1205534"/>
                  </a:lnTo>
                  <a:lnTo>
                    <a:pt x="1453832" y="1213751"/>
                  </a:lnTo>
                  <a:lnTo>
                    <a:pt x="1459090" y="1215136"/>
                  </a:lnTo>
                  <a:lnTo>
                    <a:pt x="1467319" y="1210360"/>
                  </a:lnTo>
                  <a:lnTo>
                    <a:pt x="1468716" y="1205090"/>
                  </a:lnTo>
                  <a:lnTo>
                    <a:pt x="1463929" y="1196886"/>
                  </a:lnTo>
                  <a:lnTo>
                    <a:pt x="1458671" y="1195489"/>
                  </a:lnTo>
                  <a:close/>
                </a:path>
                <a:path w="5002530" h="1713864">
                  <a:moveTo>
                    <a:pt x="1488440" y="1178242"/>
                  </a:moveTo>
                  <a:lnTo>
                    <a:pt x="1480223" y="1183030"/>
                  </a:lnTo>
                  <a:lnTo>
                    <a:pt x="1478826" y="1188288"/>
                  </a:lnTo>
                  <a:lnTo>
                    <a:pt x="1483601" y="1196505"/>
                  </a:lnTo>
                  <a:lnTo>
                    <a:pt x="1488871" y="1197889"/>
                  </a:lnTo>
                  <a:lnTo>
                    <a:pt x="1497088" y="1193101"/>
                  </a:lnTo>
                  <a:lnTo>
                    <a:pt x="1498485" y="1187843"/>
                  </a:lnTo>
                  <a:lnTo>
                    <a:pt x="1493710" y="1179639"/>
                  </a:lnTo>
                  <a:lnTo>
                    <a:pt x="1488440" y="1178242"/>
                  </a:lnTo>
                  <a:close/>
                </a:path>
                <a:path w="5002530" h="1713864">
                  <a:moveTo>
                    <a:pt x="1518221" y="1160995"/>
                  </a:moveTo>
                  <a:lnTo>
                    <a:pt x="1509991" y="1165783"/>
                  </a:lnTo>
                  <a:lnTo>
                    <a:pt x="1508607" y="1171041"/>
                  </a:lnTo>
                  <a:lnTo>
                    <a:pt x="1513382" y="1179258"/>
                  </a:lnTo>
                  <a:lnTo>
                    <a:pt x="1518640" y="1180642"/>
                  </a:lnTo>
                  <a:lnTo>
                    <a:pt x="1526870" y="1175854"/>
                  </a:lnTo>
                  <a:lnTo>
                    <a:pt x="1528254" y="1170597"/>
                  </a:lnTo>
                  <a:lnTo>
                    <a:pt x="1523479" y="1162392"/>
                  </a:lnTo>
                  <a:lnTo>
                    <a:pt x="1518221" y="1160995"/>
                  </a:lnTo>
                  <a:close/>
                </a:path>
                <a:path w="5002530" h="1713864">
                  <a:moveTo>
                    <a:pt x="1547990" y="1143749"/>
                  </a:moveTo>
                  <a:lnTo>
                    <a:pt x="1539773" y="1148537"/>
                  </a:lnTo>
                  <a:lnTo>
                    <a:pt x="1538376" y="1153795"/>
                  </a:lnTo>
                  <a:lnTo>
                    <a:pt x="1543151" y="1161999"/>
                  </a:lnTo>
                  <a:lnTo>
                    <a:pt x="1548422" y="1163396"/>
                  </a:lnTo>
                  <a:lnTo>
                    <a:pt x="1556639" y="1158608"/>
                  </a:lnTo>
                  <a:lnTo>
                    <a:pt x="1558036" y="1153350"/>
                  </a:lnTo>
                  <a:lnTo>
                    <a:pt x="1553260" y="1145133"/>
                  </a:lnTo>
                  <a:lnTo>
                    <a:pt x="1547990" y="1143749"/>
                  </a:lnTo>
                  <a:close/>
                </a:path>
                <a:path w="5002530" h="1713864">
                  <a:moveTo>
                    <a:pt x="1577771" y="1126502"/>
                  </a:moveTo>
                  <a:lnTo>
                    <a:pt x="1573669" y="1128890"/>
                  </a:lnTo>
                  <a:lnTo>
                    <a:pt x="1569542" y="1131277"/>
                  </a:lnTo>
                  <a:lnTo>
                    <a:pt x="1568157" y="1136548"/>
                  </a:lnTo>
                  <a:lnTo>
                    <a:pt x="1572933" y="1144752"/>
                  </a:lnTo>
                  <a:lnTo>
                    <a:pt x="1578190" y="1146149"/>
                  </a:lnTo>
                  <a:lnTo>
                    <a:pt x="1586420" y="1141361"/>
                  </a:lnTo>
                  <a:lnTo>
                    <a:pt x="1587804" y="1136103"/>
                  </a:lnTo>
                  <a:lnTo>
                    <a:pt x="1583029" y="1127887"/>
                  </a:lnTo>
                  <a:lnTo>
                    <a:pt x="1577771" y="1126502"/>
                  </a:lnTo>
                  <a:close/>
                </a:path>
                <a:path w="5002530" h="1713864">
                  <a:moveTo>
                    <a:pt x="1607578" y="1109243"/>
                  </a:moveTo>
                  <a:lnTo>
                    <a:pt x="1599336" y="1114005"/>
                  </a:lnTo>
                  <a:lnTo>
                    <a:pt x="1597926" y="1119263"/>
                  </a:lnTo>
                  <a:lnTo>
                    <a:pt x="1602676" y="1127493"/>
                  </a:lnTo>
                  <a:lnTo>
                    <a:pt x="1607934" y="1128903"/>
                  </a:lnTo>
                  <a:lnTo>
                    <a:pt x="1616176" y="1124140"/>
                  </a:lnTo>
                  <a:lnTo>
                    <a:pt x="1617586" y="1118882"/>
                  </a:lnTo>
                  <a:lnTo>
                    <a:pt x="1612836" y="1110653"/>
                  </a:lnTo>
                  <a:lnTo>
                    <a:pt x="1607578" y="1109243"/>
                  </a:lnTo>
                  <a:close/>
                </a:path>
                <a:path w="5002530" h="1713864">
                  <a:moveTo>
                    <a:pt x="1637347" y="1091996"/>
                  </a:moveTo>
                  <a:lnTo>
                    <a:pt x="1629105" y="1096759"/>
                  </a:lnTo>
                  <a:lnTo>
                    <a:pt x="1627695" y="1102017"/>
                  </a:lnTo>
                  <a:lnTo>
                    <a:pt x="1632445" y="1110246"/>
                  </a:lnTo>
                  <a:lnTo>
                    <a:pt x="1637703" y="1111656"/>
                  </a:lnTo>
                  <a:lnTo>
                    <a:pt x="1645945" y="1106893"/>
                  </a:lnTo>
                  <a:lnTo>
                    <a:pt x="1647355" y="1101636"/>
                  </a:lnTo>
                  <a:lnTo>
                    <a:pt x="1642605" y="1093406"/>
                  </a:lnTo>
                  <a:lnTo>
                    <a:pt x="1637347" y="1091996"/>
                  </a:lnTo>
                  <a:close/>
                </a:path>
                <a:path w="5002530" h="1713864">
                  <a:moveTo>
                    <a:pt x="1667129" y="1074750"/>
                  </a:moveTo>
                  <a:lnTo>
                    <a:pt x="1658886" y="1079512"/>
                  </a:lnTo>
                  <a:lnTo>
                    <a:pt x="1657477" y="1084770"/>
                  </a:lnTo>
                  <a:lnTo>
                    <a:pt x="1662226" y="1092987"/>
                  </a:lnTo>
                  <a:lnTo>
                    <a:pt x="1667484" y="1094397"/>
                  </a:lnTo>
                  <a:lnTo>
                    <a:pt x="1675726" y="1089647"/>
                  </a:lnTo>
                  <a:lnTo>
                    <a:pt x="1677136" y="1084389"/>
                  </a:lnTo>
                  <a:lnTo>
                    <a:pt x="1672386" y="1076159"/>
                  </a:lnTo>
                  <a:lnTo>
                    <a:pt x="1667129" y="1074750"/>
                  </a:lnTo>
                  <a:close/>
                </a:path>
                <a:path w="5002530" h="1713864">
                  <a:moveTo>
                    <a:pt x="1698485" y="1058913"/>
                  </a:moveTo>
                  <a:lnTo>
                    <a:pt x="1689862" y="1062926"/>
                  </a:lnTo>
                  <a:lnTo>
                    <a:pt x="1687995" y="1068044"/>
                  </a:lnTo>
                  <a:lnTo>
                    <a:pt x="1691995" y="1076655"/>
                  </a:lnTo>
                  <a:lnTo>
                    <a:pt x="1697113" y="1078522"/>
                  </a:lnTo>
                  <a:lnTo>
                    <a:pt x="1705737" y="1074508"/>
                  </a:lnTo>
                  <a:lnTo>
                    <a:pt x="1707603" y="1069390"/>
                  </a:lnTo>
                  <a:lnTo>
                    <a:pt x="1703603" y="1060780"/>
                  </a:lnTo>
                  <a:lnTo>
                    <a:pt x="1698485" y="1058913"/>
                  </a:lnTo>
                  <a:close/>
                </a:path>
                <a:path w="5002530" h="1713864">
                  <a:moveTo>
                    <a:pt x="1729689" y="1044397"/>
                  </a:moveTo>
                  <a:lnTo>
                    <a:pt x="1721065" y="1048410"/>
                  </a:lnTo>
                  <a:lnTo>
                    <a:pt x="1719199" y="1053528"/>
                  </a:lnTo>
                  <a:lnTo>
                    <a:pt x="1723199" y="1062139"/>
                  </a:lnTo>
                  <a:lnTo>
                    <a:pt x="1728317" y="1064006"/>
                  </a:lnTo>
                  <a:lnTo>
                    <a:pt x="1736940" y="1059992"/>
                  </a:lnTo>
                  <a:lnTo>
                    <a:pt x="1738807" y="1054874"/>
                  </a:lnTo>
                  <a:lnTo>
                    <a:pt x="1734794" y="1046264"/>
                  </a:lnTo>
                  <a:lnTo>
                    <a:pt x="1729689" y="1044397"/>
                  </a:lnTo>
                  <a:close/>
                </a:path>
                <a:path w="5002530" h="1713864">
                  <a:moveTo>
                    <a:pt x="1760880" y="1029881"/>
                  </a:moveTo>
                  <a:lnTo>
                    <a:pt x="1752257" y="1033894"/>
                  </a:lnTo>
                  <a:lnTo>
                    <a:pt x="1750390" y="1039012"/>
                  </a:lnTo>
                  <a:lnTo>
                    <a:pt x="1754390" y="1047623"/>
                  </a:lnTo>
                  <a:lnTo>
                    <a:pt x="1759508" y="1049489"/>
                  </a:lnTo>
                  <a:lnTo>
                    <a:pt x="1768132" y="1045476"/>
                  </a:lnTo>
                  <a:lnTo>
                    <a:pt x="1769999" y="1040358"/>
                  </a:lnTo>
                  <a:lnTo>
                    <a:pt x="1765998" y="1031748"/>
                  </a:lnTo>
                  <a:lnTo>
                    <a:pt x="1760880" y="1029881"/>
                  </a:lnTo>
                  <a:close/>
                </a:path>
                <a:path w="5002530" h="1713864">
                  <a:moveTo>
                    <a:pt x="1792084" y="1015365"/>
                  </a:moveTo>
                  <a:lnTo>
                    <a:pt x="1783461" y="1019390"/>
                  </a:lnTo>
                  <a:lnTo>
                    <a:pt x="1781594" y="1024496"/>
                  </a:lnTo>
                  <a:lnTo>
                    <a:pt x="1785594" y="1033106"/>
                  </a:lnTo>
                  <a:lnTo>
                    <a:pt x="1790712" y="1034973"/>
                  </a:lnTo>
                  <a:lnTo>
                    <a:pt x="1799336" y="1030960"/>
                  </a:lnTo>
                  <a:lnTo>
                    <a:pt x="1801202" y="1025855"/>
                  </a:lnTo>
                  <a:lnTo>
                    <a:pt x="1797189" y="1017231"/>
                  </a:lnTo>
                  <a:lnTo>
                    <a:pt x="1792084" y="1015365"/>
                  </a:lnTo>
                  <a:close/>
                </a:path>
                <a:path w="5002530" h="1713864">
                  <a:moveTo>
                    <a:pt x="1823275" y="1000861"/>
                  </a:moveTo>
                  <a:lnTo>
                    <a:pt x="1814652" y="1004874"/>
                  </a:lnTo>
                  <a:lnTo>
                    <a:pt x="1812785" y="1009980"/>
                  </a:lnTo>
                  <a:lnTo>
                    <a:pt x="1816798" y="1018590"/>
                  </a:lnTo>
                  <a:lnTo>
                    <a:pt x="1821903" y="1020457"/>
                  </a:lnTo>
                  <a:lnTo>
                    <a:pt x="1830527" y="1016444"/>
                  </a:lnTo>
                  <a:lnTo>
                    <a:pt x="1832394" y="1011339"/>
                  </a:lnTo>
                  <a:lnTo>
                    <a:pt x="1828393" y="1002728"/>
                  </a:lnTo>
                  <a:lnTo>
                    <a:pt x="1823275" y="1000861"/>
                  </a:lnTo>
                  <a:close/>
                </a:path>
                <a:path w="5002530" h="1713864">
                  <a:moveTo>
                    <a:pt x="1854479" y="986345"/>
                  </a:moveTo>
                  <a:lnTo>
                    <a:pt x="1845856" y="990358"/>
                  </a:lnTo>
                  <a:lnTo>
                    <a:pt x="1843989" y="995464"/>
                  </a:lnTo>
                  <a:lnTo>
                    <a:pt x="1847989" y="1004074"/>
                  </a:lnTo>
                  <a:lnTo>
                    <a:pt x="1853107" y="1005941"/>
                  </a:lnTo>
                  <a:lnTo>
                    <a:pt x="1861731" y="1001928"/>
                  </a:lnTo>
                  <a:lnTo>
                    <a:pt x="1863598" y="996823"/>
                  </a:lnTo>
                  <a:lnTo>
                    <a:pt x="1859597" y="988212"/>
                  </a:lnTo>
                  <a:lnTo>
                    <a:pt x="1854479" y="986345"/>
                  </a:lnTo>
                  <a:close/>
                </a:path>
                <a:path w="5002530" h="1713864">
                  <a:moveTo>
                    <a:pt x="1885670" y="971829"/>
                  </a:moveTo>
                  <a:lnTo>
                    <a:pt x="1877047" y="975842"/>
                  </a:lnTo>
                  <a:lnTo>
                    <a:pt x="1875180" y="980948"/>
                  </a:lnTo>
                  <a:lnTo>
                    <a:pt x="1879193" y="989558"/>
                  </a:lnTo>
                  <a:lnTo>
                    <a:pt x="1884299" y="991425"/>
                  </a:lnTo>
                  <a:lnTo>
                    <a:pt x="1892935" y="987412"/>
                  </a:lnTo>
                  <a:lnTo>
                    <a:pt x="1894801" y="982306"/>
                  </a:lnTo>
                  <a:lnTo>
                    <a:pt x="1890788" y="973696"/>
                  </a:lnTo>
                  <a:lnTo>
                    <a:pt x="1885670" y="971829"/>
                  </a:lnTo>
                  <a:close/>
                </a:path>
                <a:path w="5002530" h="1713864">
                  <a:moveTo>
                    <a:pt x="1916874" y="957313"/>
                  </a:moveTo>
                  <a:lnTo>
                    <a:pt x="1908251" y="961326"/>
                  </a:lnTo>
                  <a:lnTo>
                    <a:pt x="1906384" y="966431"/>
                  </a:lnTo>
                  <a:lnTo>
                    <a:pt x="1910384" y="975042"/>
                  </a:lnTo>
                  <a:lnTo>
                    <a:pt x="1915502" y="976909"/>
                  </a:lnTo>
                  <a:lnTo>
                    <a:pt x="1924126" y="972896"/>
                  </a:lnTo>
                  <a:lnTo>
                    <a:pt x="1925993" y="967790"/>
                  </a:lnTo>
                  <a:lnTo>
                    <a:pt x="1921992" y="959180"/>
                  </a:lnTo>
                  <a:lnTo>
                    <a:pt x="1916874" y="957313"/>
                  </a:lnTo>
                  <a:close/>
                </a:path>
                <a:path w="5002530" h="1713864">
                  <a:moveTo>
                    <a:pt x="1939772" y="935189"/>
                  </a:moveTo>
                  <a:lnTo>
                    <a:pt x="1932787" y="941654"/>
                  </a:lnTo>
                  <a:lnTo>
                    <a:pt x="1932571" y="947089"/>
                  </a:lnTo>
                  <a:lnTo>
                    <a:pt x="1939023" y="954062"/>
                  </a:lnTo>
                  <a:lnTo>
                    <a:pt x="1944458" y="954278"/>
                  </a:lnTo>
                  <a:lnTo>
                    <a:pt x="1951443" y="947813"/>
                  </a:lnTo>
                  <a:lnTo>
                    <a:pt x="1951659" y="942378"/>
                  </a:lnTo>
                  <a:lnTo>
                    <a:pt x="1945208" y="935405"/>
                  </a:lnTo>
                  <a:lnTo>
                    <a:pt x="1939772" y="935189"/>
                  </a:lnTo>
                  <a:close/>
                </a:path>
                <a:path w="5002530" h="1713864">
                  <a:moveTo>
                    <a:pt x="1965032" y="911834"/>
                  </a:moveTo>
                  <a:lnTo>
                    <a:pt x="1958047" y="918298"/>
                  </a:lnTo>
                  <a:lnTo>
                    <a:pt x="1957844" y="923734"/>
                  </a:lnTo>
                  <a:lnTo>
                    <a:pt x="1964283" y="930706"/>
                  </a:lnTo>
                  <a:lnTo>
                    <a:pt x="1969731" y="930922"/>
                  </a:lnTo>
                  <a:lnTo>
                    <a:pt x="1976716" y="924458"/>
                  </a:lnTo>
                  <a:lnTo>
                    <a:pt x="1976920" y="919022"/>
                  </a:lnTo>
                  <a:lnTo>
                    <a:pt x="1970481" y="912050"/>
                  </a:lnTo>
                  <a:lnTo>
                    <a:pt x="1965032" y="911834"/>
                  </a:lnTo>
                  <a:close/>
                </a:path>
                <a:path w="5002530" h="1713864">
                  <a:moveTo>
                    <a:pt x="1990305" y="888479"/>
                  </a:moveTo>
                  <a:lnTo>
                    <a:pt x="1983320" y="894943"/>
                  </a:lnTo>
                  <a:lnTo>
                    <a:pt x="1983105" y="900379"/>
                  </a:lnTo>
                  <a:lnTo>
                    <a:pt x="1989556" y="907351"/>
                  </a:lnTo>
                  <a:lnTo>
                    <a:pt x="1995004" y="907567"/>
                  </a:lnTo>
                  <a:lnTo>
                    <a:pt x="2001989" y="901103"/>
                  </a:lnTo>
                  <a:lnTo>
                    <a:pt x="2002193" y="895667"/>
                  </a:lnTo>
                  <a:lnTo>
                    <a:pt x="1995754" y="888695"/>
                  </a:lnTo>
                  <a:lnTo>
                    <a:pt x="1990305" y="888479"/>
                  </a:lnTo>
                  <a:close/>
                </a:path>
                <a:path w="5002530" h="1713864">
                  <a:moveTo>
                    <a:pt x="2015578" y="865124"/>
                  </a:moveTo>
                  <a:lnTo>
                    <a:pt x="2008593" y="871588"/>
                  </a:lnTo>
                  <a:lnTo>
                    <a:pt x="2008378" y="877023"/>
                  </a:lnTo>
                  <a:lnTo>
                    <a:pt x="2014829" y="883996"/>
                  </a:lnTo>
                  <a:lnTo>
                    <a:pt x="2020265" y="884212"/>
                  </a:lnTo>
                  <a:lnTo>
                    <a:pt x="2027250" y="877760"/>
                  </a:lnTo>
                  <a:lnTo>
                    <a:pt x="2027466" y="872312"/>
                  </a:lnTo>
                  <a:lnTo>
                    <a:pt x="2021014" y="865339"/>
                  </a:lnTo>
                  <a:lnTo>
                    <a:pt x="2015578" y="865124"/>
                  </a:lnTo>
                  <a:close/>
                </a:path>
                <a:path w="5002530" h="1713864">
                  <a:moveTo>
                    <a:pt x="2040851" y="841781"/>
                  </a:moveTo>
                  <a:lnTo>
                    <a:pt x="2033866" y="848233"/>
                  </a:lnTo>
                  <a:lnTo>
                    <a:pt x="2033651" y="853681"/>
                  </a:lnTo>
                  <a:lnTo>
                    <a:pt x="2040102" y="860653"/>
                  </a:lnTo>
                  <a:lnTo>
                    <a:pt x="2045538" y="860856"/>
                  </a:lnTo>
                  <a:lnTo>
                    <a:pt x="2052523" y="854405"/>
                  </a:lnTo>
                  <a:lnTo>
                    <a:pt x="2052739" y="848956"/>
                  </a:lnTo>
                  <a:lnTo>
                    <a:pt x="2046287" y="841984"/>
                  </a:lnTo>
                  <a:lnTo>
                    <a:pt x="2040851" y="841781"/>
                  </a:lnTo>
                  <a:close/>
                </a:path>
                <a:path w="5002530" h="1713864">
                  <a:moveTo>
                    <a:pt x="2066124" y="818426"/>
                  </a:moveTo>
                  <a:lnTo>
                    <a:pt x="2059139" y="824877"/>
                  </a:lnTo>
                  <a:lnTo>
                    <a:pt x="2058924" y="830326"/>
                  </a:lnTo>
                  <a:lnTo>
                    <a:pt x="2065375" y="837298"/>
                  </a:lnTo>
                  <a:lnTo>
                    <a:pt x="2070811" y="837501"/>
                  </a:lnTo>
                  <a:lnTo>
                    <a:pt x="2077796" y="831049"/>
                  </a:lnTo>
                  <a:lnTo>
                    <a:pt x="2078012" y="825614"/>
                  </a:lnTo>
                  <a:lnTo>
                    <a:pt x="2071560" y="818629"/>
                  </a:lnTo>
                  <a:lnTo>
                    <a:pt x="2066124" y="818426"/>
                  </a:lnTo>
                  <a:close/>
                </a:path>
                <a:path w="5002530" h="1713864">
                  <a:moveTo>
                    <a:pt x="2091397" y="795070"/>
                  </a:moveTo>
                  <a:lnTo>
                    <a:pt x="2084412" y="801522"/>
                  </a:lnTo>
                  <a:lnTo>
                    <a:pt x="2084197" y="806970"/>
                  </a:lnTo>
                  <a:lnTo>
                    <a:pt x="2090635" y="813943"/>
                  </a:lnTo>
                  <a:lnTo>
                    <a:pt x="2096084" y="814158"/>
                  </a:lnTo>
                  <a:lnTo>
                    <a:pt x="2103069" y="807694"/>
                  </a:lnTo>
                  <a:lnTo>
                    <a:pt x="2103285" y="802259"/>
                  </a:lnTo>
                  <a:lnTo>
                    <a:pt x="2096833" y="795286"/>
                  </a:lnTo>
                  <a:lnTo>
                    <a:pt x="2091397" y="795070"/>
                  </a:lnTo>
                  <a:close/>
                </a:path>
                <a:path w="5002530" h="1713864">
                  <a:moveTo>
                    <a:pt x="2116658" y="771715"/>
                  </a:moveTo>
                  <a:lnTo>
                    <a:pt x="2109673" y="778179"/>
                  </a:lnTo>
                  <a:lnTo>
                    <a:pt x="2109470" y="783615"/>
                  </a:lnTo>
                  <a:lnTo>
                    <a:pt x="2115908" y="790587"/>
                  </a:lnTo>
                  <a:lnTo>
                    <a:pt x="2121357" y="790803"/>
                  </a:lnTo>
                  <a:lnTo>
                    <a:pt x="2128342" y="784339"/>
                  </a:lnTo>
                  <a:lnTo>
                    <a:pt x="2128545" y="778903"/>
                  </a:lnTo>
                  <a:lnTo>
                    <a:pt x="2122106" y="771931"/>
                  </a:lnTo>
                  <a:lnTo>
                    <a:pt x="2116658" y="771715"/>
                  </a:lnTo>
                  <a:close/>
                </a:path>
                <a:path w="5002530" h="1713864">
                  <a:moveTo>
                    <a:pt x="2141931" y="748360"/>
                  </a:moveTo>
                  <a:lnTo>
                    <a:pt x="2134946" y="754824"/>
                  </a:lnTo>
                  <a:lnTo>
                    <a:pt x="2134730" y="760260"/>
                  </a:lnTo>
                  <a:lnTo>
                    <a:pt x="2141181" y="767232"/>
                  </a:lnTo>
                  <a:lnTo>
                    <a:pt x="2146617" y="767448"/>
                  </a:lnTo>
                  <a:lnTo>
                    <a:pt x="2153615" y="760984"/>
                  </a:lnTo>
                  <a:lnTo>
                    <a:pt x="2153818" y="755548"/>
                  </a:lnTo>
                  <a:lnTo>
                    <a:pt x="2147379" y="748576"/>
                  </a:lnTo>
                  <a:lnTo>
                    <a:pt x="2141931" y="748360"/>
                  </a:lnTo>
                  <a:close/>
                </a:path>
                <a:path w="5002530" h="1713864">
                  <a:moveTo>
                    <a:pt x="2176970" y="733526"/>
                  </a:moveTo>
                  <a:lnTo>
                    <a:pt x="2167521" y="734644"/>
                  </a:lnTo>
                  <a:lnTo>
                    <a:pt x="2164156" y="738924"/>
                  </a:lnTo>
                  <a:lnTo>
                    <a:pt x="2165286" y="748360"/>
                  </a:lnTo>
                  <a:lnTo>
                    <a:pt x="2169553" y="751725"/>
                  </a:lnTo>
                  <a:lnTo>
                    <a:pt x="2179002" y="750595"/>
                  </a:lnTo>
                  <a:lnTo>
                    <a:pt x="2182368" y="746328"/>
                  </a:lnTo>
                  <a:lnTo>
                    <a:pt x="2181250" y="736892"/>
                  </a:lnTo>
                  <a:lnTo>
                    <a:pt x="2176970" y="733526"/>
                  </a:lnTo>
                  <a:close/>
                </a:path>
                <a:path w="5002530" h="1713864">
                  <a:moveTo>
                    <a:pt x="2211146" y="729513"/>
                  </a:moveTo>
                  <a:lnTo>
                    <a:pt x="2201697" y="730643"/>
                  </a:lnTo>
                  <a:lnTo>
                    <a:pt x="2198331" y="734923"/>
                  </a:lnTo>
                  <a:lnTo>
                    <a:pt x="2199462" y="744347"/>
                  </a:lnTo>
                  <a:lnTo>
                    <a:pt x="2203729" y="747712"/>
                  </a:lnTo>
                  <a:lnTo>
                    <a:pt x="2213178" y="746594"/>
                  </a:lnTo>
                  <a:lnTo>
                    <a:pt x="2216543" y="742315"/>
                  </a:lnTo>
                  <a:lnTo>
                    <a:pt x="2215426" y="732878"/>
                  </a:lnTo>
                  <a:lnTo>
                    <a:pt x="2211146" y="729513"/>
                  </a:lnTo>
                  <a:close/>
                </a:path>
                <a:path w="5002530" h="1713864">
                  <a:moveTo>
                    <a:pt x="2245321" y="725512"/>
                  </a:moveTo>
                  <a:lnTo>
                    <a:pt x="2235873" y="726630"/>
                  </a:lnTo>
                  <a:lnTo>
                    <a:pt x="2232507" y="730910"/>
                  </a:lnTo>
                  <a:lnTo>
                    <a:pt x="2233625" y="740346"/>
                  </a:lnTo>
                  <a:lnTo>
                    <a:pt x="2237905" y="743712"/>
                  </a:lnTo>
                  <a:lnTo>
                    <a:pt x="2247353" y="742581"/>
                  </a:lnTo>
                  <a:lnTo>
                    <a:pt x="2250719" y="738314"/>
                  </a:lnTo>
                  <a:lnTo>
                    <a:pt x="2249601" y="728878"/>
                  </a:lnTo>
                  <a:lnTo>
                    <a:pt x="2245321" y="725512"/>
                  </a:lnTo>
                  <a:close/>
                </a:path>
                <a:path w="5002530" h="1713864">
                  <a:moveTo>
                    <a:pt x="2279497" y="721499"/>
                  </a:moveTo>
                  <a:lnTo>
                    <a:pt x="2270048" y="722630"/>
                  </a:lnTo>
                  <a:lnTo>
                    <a:pt x="2266683" y="726909"/>
                  </a:lnTo>
                  <a:lnTo>
                    <a:pt x="2267813" y="736333"/>
                  </a:lnTo>
                  <a:lnTo>
                    <a:pt x="2272080" y="739698"/>
                  </a:lnTo>
                  <a:lnTo>
                    <a:pt x="2281529" y="738581"/>
                  </a:lnTo>
                  <a:lnTo>
                    <a:pt x="2284895" y="734301"/>
                  </a:lnTo>
                  <a:lnTo>
                    <a:pt x="2283777" y="724877"/>
                  </a:lnTo>
                  <a:lnTo>
                    <a:pt x="2279497" y="721499"/>
                  </a:lnTo>
                  <a:close/>
                </a:path>
                <a:path w="5002530" h="1713864">
                  <a:moveTo>
                    <a:pt x="2313673" y="717499"/>
                  </a:moveTo>
                  <a:lnTo>
                    <a:pt x="2304224" y="718616"/>
                  </a:lnTo>
                  <a:lnTo>
                    <a:pt x="2300859" y="722896"/>
                  </a:lnTo>
                  <a:lnTo>
                    <a:pt x="2301976" y="732332"/>
                  </a:lnTo>
                  <a:lnTo>
                    <a:pt x="2306256" y="735698"/>
                  </a:lnTo>
                  <a:lnTo>
                    <a:pt x="2315705" y="734568"/>
                  </a:lnTo>
                  <a:lnTo>
                    <a:pt x="2319070" y="730300"/>
                  </a:lnTo>
                  <a:lnTo>
                    <a:pt x="2317953" y="720864"/>
                  </a:lnTo>
                  <a:lnTo>
                    <a:pt x="2313673" y="717499"/>
                  </a:lnTo>
                  <a:close/>
                </a:path>
                <a:path w="5002530" h="1713864">
                  <a:moveTo>
                    <a:pt x="2347849" y="713486"/>
                  </a:moveTo>
                  <a:lnTo>
                    <a:pt x="2338400" y="714616"/>
                  </a:lnTo>
                  <a:lnTo>
                    <a:pt x="2335034" y="718896"/>
                  </a:lnTo>
                  <a:lnTo>
                    <a:pt x="2336152" y="728319"/>
                  </a:lnTo>
                  <a:lnTo>
                    <a:pt x="2340432" y="731685"/>
                  </a:lnTo>
                  <a:lnTo>
                    <a:pt x="2349881" y="730567"/>
                  </a:lnTo>
                  <a:lnTo>
                    <a:pt x="2353246" y="726287"/>
                  </a:lnTo>
                  <a:lnTo>
                    <a:pt x="2352128" y="716864"/>
                  </a:lnTo>
                  <a:lnTo>
                    <a:pt x="2347849" y="713486"/>
                  </a:lnTo>
                  <a:close/>
                </a:path>
                <a:path w="5002530" h="1713864">
                  <a:moveTo>
                    <a:pt x="2382024" y="709485"/>
                  </a:moveTo>
                  <a:lnTo>
                    <a:pt x="2372575" y="710603"/>
                  </a:lnTo>
                  <a:lnTo>
                    <a:pt x="2369210" y="714883"/>
                  </a:lnTo>
                  <a:lnTo>
                    <a:pt x="2370328" y="724319"/>
                  </a:lnTo>
                  <a:lnTo>
                    <a:pt x="2374607" y="727684"/>
                  </a:lnTo>
                  <a:lnTo>
                    <a:pt x="2384056" y="726554"/>
                  </a:lnTo>
                  <a:lnTo>
                    <a:pt x="2387422" y="722287"/>
                  </a:lnTo>
                  <a:lnTo>
                    <a:pt x="2386304" y="712851"/>
                  </a:lnTo>
                  <a:lnTo>
                    <a:pt x="2382024" y="709485"/>
                  </a:lnTo>
                  <a:close/>
                </a:path>
                <a:path w="5002530" h="1713864">
                  <a:moveTo>
                    <a:pt x="2416276" y="705586"/>
                  </a:moveTo>
                  <a:lnTo>
                    <a:pt x="2406827" y="706640"/>
                  </a:lnTo>
                  <a:lnTo>
                    <a:pt x="2403424" y="710895"/>
                  </a:lnTo>
                  <a:lnTo>
                    <a:pt x="2404478" y="720331"/>
                  </a:lnTo>
                  <a:lnTo>
                    <a:pt x="2408720" y="723734"/>
                  </a:lnTo>
                  <a:lnTo>
                    <a:pt x="2418181" y="722680"/>
                  </a:lnTo>
                  <a:lnTo>
                    <a:pt x="2421585" y="718426"/>
                  </a:lnTo>
                  <a:lnTo>
                    <a:pt x="2420531" y="708990"/>
                  </a:lnTo>
                  <a:lnTo>
                    <a:pt x="2416276" y="705586"/>
                  </a:lnTo>
                  <a:close/>
                </a:path>
                <a:path w="5002530" h="1713864">
                  <a:moveTo>
                    <a:pt x="2450477" y="701789"/>
                  </a:moveTo>
                  <a:lnTo>
                    <a:pt x="2441028" y="702843"/>
                  </a:lnTo>
                  <a:lnTo>
                    <a:pt x="2437625" y="707097"/>
                  </a:lnTo>
                  <a:lnTo>
                    <a:pt x="2438666" y="716534"/>
                  </a:lnTo>
                  <a:lnTo>
                    <a:pt x="2442921" y="719937"/>
                  </a:lnTo>
                  <a:lnTo>
                    <a:pt x="2452382" y="718883"/>
                  </a:lnTo>
                  <a:lnTo>
                    <a:pt x="2455786" y="714629"/>
                  </a:lnTo>
                  <a:lnTo>
                    <a:pt x="2454732" y="705192"/>
                  </a:lnTo>
                  <a:lnTo>
                    <a:pt x="2450477" y="701789"/>
                  </a:lnTo>
                  <a:close/>
                </a:path>
                <a:path w="5002530" h="1713864">
                  <a:moveTo>
                    <a:pt x="2484678" y="697992"/>
                  </a:moveTo>
                  <a:lnTo>
                    <a:pt x="2475217" y="699046"/>
                  </a:lnTo>
                  <a:lnTo>
                    <a:pt x="2471826" y="703287"/>
                  </a:lnTo>
                  <a:lnTo>
                    <a:pt x="2472867" y="712736"/>
                  </a:lnTo>
                  <a:lnTo>
                    <a:pt x="2477122" y="716140"/>
                  </a:lnTo>
                  <a:lnTo>
                    <a:pt x="2486583" y="715086"/>
                  </a:lnTo>
                  <a:lnTo>
                    <a:pt x="2489974" y="710831"/>
                  </a:lnTo>
                  <a:lnTo>
                    <a:pt x="2488933" y="701395"/>
                  </a:lnTo>
                  <a:lnTo>
                    <a:pt x="2484678" y="697992"/>
                  </a:lnTo>
                  <a:close/>
                </a:path>
                <a:path w="5002530" h="1713864">
                  <a:moveTo>
                    <a:pt x="2518879" y="694194"/>
                  </a:moveTo>
                  <a:lnTo>
                    <a:pt x="2509418" y="695248"/>
                  </a:lnTo>
                  <a:lnTo>
                    <a:pt x="2506027" y="699490"/>
                  </a:lnTo>
                  <a:lnTo>
                    <a:pt x="2507068" y="708926"/>
                  </a:lnTo>
                  <a:lnTo>
                    <a:pt x="2511323" y="712330"/>
                  </a:lnTo>
                  <a:lnTo>
                    <a:pt x="2520772" y="711288"/>
                  </a:lnTo>
                  <a:lnTo>
                    <a:pt x="2524175" y="707034"/>
                  </a:lnTo>
                  <a:lnTo>
                    <a:pt x="2523134" y="697598"/>
                  </a:lnTo>
                  <a:lnTo>
                    <a:pt x="2518879" y="694194"/>
                  </a:lnTo>
                  <a:close/>
                </a:path>
                <a:path w="5002530" h="1713864">
                  <a:moveTo>
                    <a:pt x="2553081" y="690397"/>
                  </a:moveTo>
                  <a:lnTo>
                    <a:pt x="2543619" y="691438"/>
                  </a:lnTo>
                  <a:lnTo>
                    <a:pt x="2540215" y="695693"/>
                  </a:lnTo>
                  <a:lnTo>
                    <a:pt x="2541270" y="705129"/>
                  </a:lnTo>
                  <a:lnTo>
                    <a:pt x="2545524" y="708533"/>
                  </a:lnTo>
                  <a:lnTo>
                    <a:pt x="2554973" y="707478"/>
                  </a:lnTo>
                  <a:lnTo>
                    <a:pt x="2558376" y="703237"/>
                  </a:lnTo>
                  <a:lnTo>
                    <a:pt x="2557322" y="693788"/>
                  </a:lnTo>
                  <a:lnTo>
                    <a:pt x="2553081" y="690397"/>
                  </a:lnTo>
                  <a:close/>
                </a:path>
                <a:path w="5002530" h="1713864">
                  <a:moveTo>
                    <a:pt x="2587282" y="686587"/>
                  </a:moveTo>
                  <a:lnTo>
                    <a:pt x="2577820" y="687641"/>
                  </a:lnTo>
                  <a:lnTo>
                    <a:pt x="2574417" y="691896"/>
                  </a:lnTo>
                  <a:lnTo>
                    <a:pt x="2575471" y="701332"/>
                  </a:lnTo>
                  <a:lnTo>
                    <a:pt x="2579725" y="704735"/>
                  </a:lnTo>
                  <a:lnTo>
                    <a:pt x="2589174" y="703681"/>
                  </a:lnTo>
                  <a:lnTo>
                    <a:pt x="2592578" y="699427"/>
                  </a:lnTo>
                  <a:lnTo>
                    <a:pt x="2591523" y="689991"/>
                  </a:lnTo>
                  <a:lnTo>
                    <a:pt x="2587282" y="686587"/>
                  </a:lnTo>
                  <a:close/>
                </a:path>
                <a:path w="5002530" h="1713864">
                  <a:moveTo>
                    <a:pt x="2621470" y="682790"/>
                  </a:moveTo>
                  <a:lnTo>
                    <a:pt x="2612021" y="683844"/>
                  </a:lnTo>
                  <a:lnTo>
                    <a:pt x="2608618" y="688098"/>
                  </a:lnTo>
                  <a:lnTo>
                    <a:pt x="2609672" y="697534"/>
                  </a:lnTo>
                  <a:lnTo>
                    <a:pt x="2613914" y="700938"/>
                  </a:lnTo>
                  <a:lnTo>
                    <a:pt x="2623375" y="699884"/>
                  </a:lnTo>
                  <a:lnTo>
                    <a:pt x="2626779" y="695629"/>
                  </a:lnTo>
                  <a:lnTo>
                    <a:pt x="2625725" y="686193"/>
                  </a:lnTo>
                  <a:lnTo>
                    <a:pt x="2621470" y="682790"/>
                  </a:lnTo>
                  <a:close/>
                </a:path>
                <a:path w="5002530" h="1713864">
                  <a:moveTo>
                    <a:pt x="2654249" y="676732"/>
                  </a:moveTo>
                  <a:lnTo>
                    <a:pt x="2644978" y="678903"/>
                  </a:lnTo>
                  <a:lnTo>
                    <a:pt x="2642108" y="683526"/>
                  </a:lnTo>
                  <a:lnTo>
                    <a:pt x="2644279" y="692772"/>
                  </a:lnTo>
                  <a:lnTo>
                    <a:pt x="2648902" y="695642"/>
                  </a:lnTo>
                  <a:lnTo>
                    <a:pt x="2658160" y="693483"/>
                  </a:lnTo>
                  <a:lnTo>
                    <a:pt x="2661031" y="688848"/>
                  </a:lnTo>
                  <a:lnTo>
                    <a:pt x="2658872" y="679602"/>
                  </a:lnTo>
                  <a:lnTo>
                    <a:pt x="2654249" y="676732"/>
                  </a:lnTo>
                  <a:close/>
                </a:path>
                <a:path w="5002530" h="1713864">
                  <a:moveTo>
                    <a:pt x="2687751" y="668883"/>
                  </a:moveTo>
                  <a:lnTo>
                    <a:pt x="2678480" y="671042"/>
                  </a:lnTo>
                  <a:lnTo>
                    <a:pt x="2675610" y="675665"/>
                  </a:lnTo>
                  <a:lnTo>
                    <a:pt x="2677769" y="684923"/>
                  </a:lnTo>
                  <a:lnTo>
                    <a:pt x="2682405" y="687793"/>
                  </a:lnTo>
                  <a:lnTo>
                    <a:pt x="2691663" y="685622"/>
                  </a:lnTo>
                  <a:lnTo>
                    <a:pt x="2694533" y="680999"/>
                  </a:lnTo>
                  <a:lnTo>
                    <a:pt x="2692374" y="671753"/>
                  </a:lnTo>
                  <a:lnTo>
                    <a:pt x="2687751" y="668883"/>
                  </a:lnTo>
                  <a:close/>
                </a:path>
                <a:path w="5002530" h="1713864">
                  <a:moveTo>
                    <a:pt x="2721254" y="661022"/>
                  </a:moveTo>
                  <a:lnTo>
                    <a:pt x="2711983" y="663194"/>
                  </a:lnTo>
                  <a:lnTo>
                    <a:pt x="2709113" y="667816"/>
                  </a:lnTo>
                  <a:lnTo>
                    <a:pt x="2711272" y="677062"/>
                  </a:lnTo>
                  <a:lnTo>
                    <a:pt x="2715895" y="679932"/>
                  </a:lnTo>
                  <a:lnTo>
                    <a:pt x="2725166" y="677773"/>
                  </a:lnTo>
                  <a:lnTo>
                    <a:pt x="2728036" y="673138"/>
                  </a:lnTo>
                  <a:lnTo>
                    <a:pt x="2725877" y="663892"/>
                  </a:lnTo>
                  <a:lnTo>
                    <a:pt x="2721254" y="661022"/>
                  </a:lnTo>
                  <a:close/>
                </a:path>
                <a:path w="5002530" h="1713864">
                  <a:moveTo>
                    <a:pt x="2754744" y="653173"/>
                  </a:moveTo>
                  <a:lnTo>
                    <a:pt x="2745486" y="655332"/>
                  </a:lnTo>
                  <a:lnTo>
                    <a:pt x="2742615" y="659955"/>
                  </a:lnTo>
                  <a:lnTo>
                    <a:pt x="2744774" y="669201"/>
                  </a:lnTo>
                  <a:lnTo>
                    <a:pt x="2749397" y="672084"/>
                  </a:lnTo>
                  <a:lnTo>
                    <a:pt x="2758668" y="669912"/>
                  </a:lnTo>
                  <a:lnTo>
                    <a:pt x="2761538" y="665289"/>
                  </a:lnTo>
                  <a:lnTo>
                    <a:pt x="2759379" y="656043"/>
                  </a:lnTo>
                  <a:lnTo>
                    <a:pt x="2754744" y="653173"/>
                  </a:lnTo>
                  <a:close/>
                </a:path>
                <a:path w="5002530" h="1713864">
                  <a:moveTo>
                    <a:pt x="2788246" y="645312"/>
                  </a:moveTo>
                  <a:lnTo>
                    <a:pt x="2778988" y="647484"/>
                  </a:lnTo>
                  <a:lnTo>
                    <a:pt x="2776118" y="652106"/>
                  </a:lnTo>
                  <a:lnTo>
                    <a:pt x="2778277" y="661352"/>
                  </a:lnTo>
                  <a:lnTo>
                    <a:pt x="2782900" y="664222"/>
                  </a:lnTo>
                  <a:lnTo>
                    <a:pt x="2792171" y="662051"/>
                  </a:lnTo>
                  <a:lnTo>
                    <a:pt x="2795041" y="657428"/>
                  </a:lnTo>
                  <a:lnTo>
                    <a:pt x="2792869" y="648182"/>
                  </a:lnTo>
                  <a:lnTo>
                    <a:pt x="2788246" y="645312"/>
                  </a:lnTo>
                  <a:close/>
                </a:path>
                <a:path w="5002530" h="1713864">
                  <a:moveTo>
                    <a:pt x="2821749" y="637451"/>
                  </a:moveTo>
                  <a:lnTo>
                    <a:pt x="2812491" y="639622"/>
                  </a:lnTo>
                  <a:lnTo>
                    <a:pt x="2809621" y="644245"/>
                  </a:lnTo>
                  <a:lnTo>
                    <a:pt x="2811780" y="653491"/>
                  </a:lnTo>
                  <a:lnTo>
                    <a:pt x="2816402" y="656374"/>
                  </a:lnTo>
                  <a:lnTo>
                    <a:pt x="2825673" y="654202"/>
                  </a:lnTo>
                  <a:lnTo>
                    <a:pt x="2828544" y="649579"/>
                  </a:lnTo>
                  <a:lnTo>
                    <a:pt x="2826372" y="640334"/>
                  </a:lnTo>
                  <a:lnTo>
                    <a:pt x="2821749" y="637451"/>
                  </a:lnTo>
                  <a:close/>
                </a:path>
                <a:path w="5002530" h="1713864">
                  <a:moveTo>
                    <a:pt x="2855252" y="629602"/>
                  </a:moveTo>
                  <a:lnTo>
                    <a:pt x="2845993" y="631774"/>
                  </a:lnTo>
                  <a:lnTo>
                    <a:pt x="2843110" y="636397"/>
                  </a:lnTo>
                  <a:lnTo>
                    <a:pt x="2845282" y="645642"/>
                  </a:lnTo>
                  <a:lnTo>
                    <a:pt x="2849905" y="648512"/>
                  </a:lnTo>
                  <a:lnTo>
                    <a:pt x="2859163" y="646341"/>
                  </a:lnTo>
                  <a:lnTo>
                    <a:pt x="2862033" y="641718"/>
                  </a:lnTo>
                  <a:lnTo>
                    <a:pt x="2859874" y="632472"/>
                  </a:lnTo>
                  <a:lnTo>
                    <a:pt x="2855252" y="629602"/>
                  </a:lnTo>
                  <a:close/>
                </a:path>
                <a:path w="5002530" h="1713864">
                  <a:moveTo>
                    <a:pt x="2887459" y="620458"/>
                  </a:moveTo>
                  <a:lnTo>
                    <a:pt x="2878467" y="623570"/>
                  </a:lnTo>
                  <a:lnTo>
                    <a:pt x="2876080" y="628459"/>
                  </a:lnTo>
                  <a:lnTo>
                    <a:pt x="2879191" y="637438"/>
                  </a:lnTo>
                  <a:lnTo>
                    <a:pt x="2884081" y="639813"/>
                  </a:lnTo>
                  <a:lnTo>
                    <a:pt x="2893072" y="636701"/>
                  </a:lnTo>
                  <a:lnTo>
                    <a:pt x="2895460" y="631812"/>
                  </a:lnTo>
                  <a:lnTo>
                    <a:pt x="2892348" y="622833"/>
                  </a:lnTo>
                  <a:lnTo>
                    <a:pt x="2887459" y="620458"/>
                  </a:lnTo>
                  <a:close/>
                </a:path>
                <a:path w="5002530" h="1713864">
                  <a:moveTo>
                    <a:pt x="2919984" y="609244"/>
                  </a:moveTo>
                  <a:lnTo>
                    <a:pt x="2910992" y="612343"/>
                  </a:lnTo>
                  <a:lnTo>
                    <a:pt x="2908617" y="617245"/>
                  </a:lnTo>
                  <a:lnTo>
                    <a:pt x="2911716" y="626224"/>
                  </a:lnTo>
                  <a:lnTo>
                    <a:pt x="2916618" y="628599"/>
                  </a:lnTo>
                  <a:lnTo>
                    <a:pt x="2925610" y="625487"/>
                  </a:lnTo>
                  <a:lnTo>
                    <a:pt x="2927985" y="620598"/>
                  </a:lnTo>
                  <a:lnTo>
                    <a:pt x="2924886" y="611619"/>
                  </a:lnTo>
                  <a:lnTo>
                    <a:pt x="2919984" y="609244"/>
                  </a:lnTo>
                  <a:close/>
                </a:path>
                <a:path w="5002530" h="1713864">
                  <a:moveTo>
                    <a:pt x="2952521" y="598017"/>
                  </a:moveTo>
                  <a:lnTo>
                    <a:pt x="2943529" y="601129"/>
                  </a:lnTo>
                  <a:lnTo>
                    <a:pt x="2941142" y="606031"/>
                  </a:lnTo>
                  <a:lnTo>
                    <a:pt x="2944253" y="614997"/>
                  </a:lnTo>
                  <a:lnTo>
                    <a:pt x="2949143" y="617385"/>
                  </a:lnTo>
                  <a:lnTo>
                    <a:pt x="2958134" y="614273"/>
                  </a:lnTo>
                  <a:lnTo>
                    <a:pt x="2960522" y="609371"/>
                  </a:lnTo>
                  <a:lnTo>
                    <a:pt x="2957410" y="600405"/>
                  </a:lnTo>
                  <a:lnTo>
                    <a:pt x="2952521" y="598017"/>
                  </a:lnTo>
                  <a:close/>
                </a:path>
                <a:path w="5002530" h="1713864">
                  <a:moveTo>
                    <a:pt x="2985046" y="586803"/>
                  </a:moveTo>
                  <a:lnTo>
                    <a:pt x="2976054" y="589915"/>
                  </a:lnTo>
                  <a:lnTo>
                    <a:pt x="2973679" y="594804"/>
                  </a:lnTo>
                  <a:lnTo>
                    <a:pt x="2976778" y="603783"/>
                  </a:lnTo>
                  <a:lnTo>
                    <a:pt x="2981680" y="606171"/>
                  </a:lnTo>
                  <a:lnTo>
                    <a:pt x="2990672" y="603059"/>
                  </a:lnTo>
                  <a:lnTo>
                    <a:pt x="2993047" y="598157"/>
                  </a:lnTo>
                  <a:lnTo>
                    <a:pt x="2989948" y="589178"/>
                  </a:lnTo>
                  <a:lnTo>
                    <a:pt x="2985046" y="586803"/>
                  </a:lnTo>
                  <a:close/>
                </a:path>
                <a:path w="5002530" h="1713864">
                  <a:moveTo>
                    <a:pt x="3017570" y="575589"/>
                  </a:moveTo>
                  <a:lnTo>
                    <a:pt x="3008579" y="578700"/>
                  </a:lnTo>
                  <a:lnTo>
                    <a:pt x="3006204" y="583590"/>
                  </a:lnTo>
                  <a:lnTo>
                    <a:pt x="3009303" y="592569"/>
                  </a:lnTo>
                  <a:lnTo>
                    <a:pt x="3014205" y="594944"/>
                  </a:lnTo>
                  <a:lnTo>
                    <a:pt x="3023196" y="591845"/>
                  </a:lnTo>
                  <a:lnTo>
                    <a:pt x="3025571" y="586943"/>
                  </a:lnTo>
                  <a:lnTo>
                    <a:pt x="3022473" y="577964"/>
                  </a:lnTo>
                  <a:lnTo>
                    <a:pt x="3017570" y="575589"/>
                  </a:lnTo>
                  <a:close/>
                </a:path>
                <a:path w="5002530" h="1713864">
                  <a:moveTo>
                    <a:pt x="3050108" y="564375"/>
                  </a:moveTo>
                  <a:lnTo>
                    <a:pt x="3041116" y="567474"/>
                  </a:lnTo>
                  <a:lnTo>
                    <a:pt x="3038729" y="572376"/>
                  </a:lnTo>
                  <a:lnTo>
                    <a:pt x="3041840" y="581355"/>
                  </a:lnTo>
                  <a:lnTo>
                    <a:pt x="3046730" y="583730"/>
                  </a:lnTo>
                  <a:lnTo>
                    <a:pt x="3055721" y="580618"/>
                  </a:lnTo>
                  <a:lnTo>
                    <a:pt x="3058109" y="575729"/>
                  </a:lnTo>
                  <a:lnTo>
                    <a:pt x="3054997" y="566750"/>
                  </a:lnTo>
                  <a:lnTo>
                    <a:pt x="3050108" y="564375"/>
                  </a:lnTo>
                  <a:close/>
                </a:path>
                <a:path w="5002530" h="1713864">
                  <a:moveTo>
                    <a:pt x="3082632" y="553148"/>
                  </a:moveTo>
                  <a:lnTo>
                    <a:pt x="3073641" y="556260"/>
                  </a:lnTo>
                  <a:lnTo>
                    <a:pt x="3071266" y="561162"/>
                  </a:lnTo>
                  <a:lnTo>
                    <a:pt x="3074365" y="570141"/>
                  </a:lnTo>
                  <a:lnTo>
                    <a:pt x="3079267" y="572516"/>
                  </a:lnTo>
                  <a:lnTo>
                    <a:pt x="3088259" y="569404"/>
                  </a:lnTo>
                  <a:lnTo>
                    <a:pt x="3090633" y="564502"/>
                  </a:lnTo>
                  <a:lnTo>
                    <a:pt x="3087535" y="555536"/>
                  </a:lnTo>
                  <a:lnTo>
                    <a:pt x="3082632" y="553148"/>
                  </a:lnTo>
                  <a:close/>
                </a:path>
                <a:path w="5002530" h="1713864">
                  <a:moveTo>
                    <a:pt x="3115170" y="541934"/>
                  </a:moveTo>
                  <a:lnTo>
                    <a:pt x="3106178" y="545045"/>
                  </a:lnTo>
                  <a:lnTo>
                    <a:pt x="3103791" y="549948"/>
                  </a:lnTo>
                  <a:lnTo>
                    <a:pt x="3106902" y="558914"/>
                  </a:lnTo>
                  <a:lnTo>
                    <a:pt x="3111792" y="561301"/>
                  </a:lnTo>
                  <a:lnTo>
                    <a:pt x="3120783" y="558190"/>
                  </a:lnTo>
                  <a:lnTo>
                    <a:pt x="3123171" y="553288"/>
                  </a:lnTo>
                  <a:lnTo>
                    <a:pt x="3120059" y="544322"/>
                  </a:lnTo>
                  <a:lnTo>
                    <a:pt x="3115170" y="541934"/>
                  </a:lnTo>
                  <a:close/>
                </a:path>
                <a:path w="5002530" h="1713864">
                  <a:moveTo>
                    <a:pt x="3147656" y="530644"/>
                  </a:moveTo>
                  <a:lnTo>
                    <a:pt x="3138665" y="533781"/>
                  </a:lnTo>
                  <a:lnTo>
                    <a:pt x="3136303" y="538670"/>
                  </a:lnTo>
                  <a:lnTo>
                    <a:pt x="3139414" y="547649"/>
                  </a:lnTo>
                  <a:lnTo>
                    <a:pt x="3144316" y="550011"/>
                  </a:lnTo>
                  <a:lnTo>
                    <a:pt x="3153308" y="546887"/>
                  </a:lnTo>
                  <a:lnTo>
                    <a:pt x="3155670" y="541985"/>
                  </a:lnTo>
                  <a:lnTo>
                    <a:pt x="3152559" y="533019"/>
                  </a:lnTo>
                  <a:lnTo>
                    <a:pt x="3147656" y="530644"/>
                  </a:lnTo>
                  <a:close/>
                </a:path>
                <a:path w="5002530" h="1713864">
                  <a:moveTo>
                    <a:pt x="3180156" y="519366"/>
                  </a:moveTo>
                  <a:lnTo>
                    <a:pt x="3171177" y="522490"/>
                  </a:lnTo>
                  <a:lnTo>
                    <a:pt x="3168802" y="527392"/>
                  </a:lnTo>
                  <a:lnTo>
                    <a:pt x="3171926" y="536359"/>
                  </a:lnTo>
                  <a:lnTo>
                    <a:pt x="3176828" y="538734"/>
                  </a:lnTo>
                  <a:lnTo>
                    <a:pt x="3185807" y="535609"/>
                  </a:lnTo>
                  <a:lnTo>
                    <a:pt x="3188182" y="530707"/>
                  </a:lnTo>
                  <a:lnTo>
                    <a:pt x="3185058" y="521728"/>
                  </a:lnTo>
                  <a:lnTo>
                    <a:pt x="3180156" y="519366"/>
                  </a:lnTo>
                  <a:close/>
                </a:path>
                <a:path w="5002530" h="1713864">
                  <a:moveTo>
                    <a:pt x="3212668" y="508076"/>
                  </a:moveTo>
                  <a:lnTo>
                    <a:pt x="3203676" y="511200"/>
                  </a:lnTo>
                  <a:lnTo>
                    <a:pt x="3201314" y="516102"/>
                  </a:lnTo>
                  <a:lnTo>
                    <a:pt x="3204425" y="525068"/>
                  </a:lnTo>
                  <a:lnTo>
                    <a:pt x="3209328" y="527443"/>
                  </a:lnTo>
                  <a:lnTo>
                    <a:pt x="3218319" y="524319"/>
                  </a:lnTo>
                  <a:lnTo>
                    <a:pt x="3220681" y="519417"/>
                  </a:lnTo>
                  <a:lnTo>
                    <a:pt x="3217570" y="510451"/>
                  </a:lnTo>
                  <a:lnTo>
                    <a:pt x="3212668" y="508076"/>
                  </a:lnTo>
                  <a:close/>
                </a:path>
                <a:path w="5002530" h="1713864">
                  <a:moveTo>
                    <a:pt x="3245167" y="496785"/>
                  </a:moveTo>
                  <a:lnTo>
                    <a:pt x="3236188" y="499910"/>
                  </a:lnTo>
                  <a:lnTo>
                    <a:pt x="3233813" y="504812"/>
                  </a:lnTo>
                  <a:lnTo>
                    <a:pt x="3236937" y="513791"/>
                  </a:lnTo>
                  <a:lnTo>
                    <a:pt x="3241840" y="516153"/>
                  </a:lnTo>
                  <a:lnTo>
                    <a:pt x="3250819" y="513029"/>
                  </a:lnTo>
                  <a:lnTo>
                    <a:pt x="3253193" y="508127"/>
                  </a:lnTo>
                  <a:lnTo>
                    <a:pt x="3250069" y="499160"/>
                  </a:lnTo>
                  <a:lnTo>
                    <a:pt x="3245167" y="496785"/>
                  </a:lnTo>
                  <a:close/>
                </a:path>
                <a:path w="5002530" h="1713864">
                  <a:moveTo>
                    <a:pt x="3277679" y="485508"/>
                  </a:moveTo>
                  <a:lnTo>
                    <a:pt x="3268687" y="488632"/>
                  </a:lnTo>
                  <a:lnTo>
                    <a:pt x="3266325" y="493534"/>
                  </a:lnTo>
                  <a:lnTo>
                    <a:pt x="3269437" y="502500"/>
                  </a:lnTo>
                  <a:lnTo>
                    <a:pt x="3274339" y="504875"/>
                  </a:lnTo>
                  <a:lnTo>
                    <a:pt x="3283331" y="501738"/>
                  </a:lnTo>
                  <a:lnTo>
                    <a:pt x="3285693" y="496836"/>
                  </a:lnTo>
                  <a:lnTo>
                    <a:pt x="3282581" y="487870"/>
                  </a:lnTo>
                  <a:lnTo>
                    <a:pt x="3277679" y="485508"/>
                  </a:lnTo>
                  <a:close/>
                </a:path>
                <a:path w="5002530" h="1713864">
                  <a:moveTo>
                    <a:pt x="3310178" y="474218"/>
                  </a:moveTo>
                  <a:lnTo>
                    <a:pt x="3301199" y="477342"/>
                  </a:lnTo>
                  <a:lnTo>
                    <a:pt x="3298825" y="482244"/>
                  </a:lnTo>
                  <a:lnTo>
                    <a:pt x="3301949" y="491210"/>
                  </a:lnTo>
                  <a:lnTo>
                    <a:pt x="3306851" y="493585"/>
                  </a:lnTo>
                  <a:lnTo>
                    <a:pt x="3315830" y="490461"/>
                  </a:lnTo>
                  <a:lnTo>
                    <a:pt x="3318205" y="485559"/>
                  </a:lnTo>
                  <a:lnTo>
                    <a:pt x="3315081" y="476580"/>
                  </a:lnTo>
                  <a:lnTo>
                    <a:pt x="3310178" y="474218"/>
                  </a:lnTo>
                  <a:close/>
                </a:path>
                <a:path w="5002530" h="1713864">
                  <a:moveTo>
                    <a:pt x="3342690" y="462927"/>
                  </a:moveTo>
                  <a:lnTo>
                    <a:pt x="3333699" y="466051"/>
                  </a:lnTo>
                  <a:lnTo>
                    <a:pt x="3331337" y="470954"/>
                  </a:lnTo>
                  <a:lnTo>
                    <a:pt x="3334448" y="479920"/>
                  </a:lnTo>
                  <a:lnTo>
                    <a:pt x="3339350" y="482295"/>
                  </a:lnTo>
                  <a:lnTo>
                    <a:pt x="3348342" y="479171"/>
                  </a:lnTo>
                  <a:lnTo>
                    <a:pt x="3350704" y="474268"/>
                  </a:lnTo>
                  <a:lnTo>
                    <a:pt x="3347593" y="465302"/>
                  </a:lnTo>
                  <a:lnTo>
                    <a:pt x="3342690" y="462927"/>
                  </a:lnTo>
                  <a:close/>
                </a:path>
                <a:path w="5002530" h="1713864">
                  <a:moveTo>
                    <a:pt x="3378327" y="456933"/>
                  </a:moveTo>
                  <a:lnTo>
                    <a:pt x="3368878" y="458038"/>
                  </a:lnTo>
                  <a:lnTo>
                    <a:pt x="3365500" y="462305"/>
                  </a:lnTo>
                  <a:lnTo>
                    <a:pt x="3366604" y="471741"/>
                  </a:lnTo>
                  <a:lnTo>
                    <a:pt x="3370872" y="475119"/>
                  </a:lnTo>
                  <a:lnTo>
                    <a:pt x="3380333" y="474014"/>
                  </a:lnTo>
                  <a:lnTo>
                    <a:pt x="3383699" y="469734"/>
                  </a:lnTo>
                  <a:lnTo>
                    <a:pt x="3382594" y="460311"/>
                  </a:lnTo>
                  <a:lnTo>
                    <a:pt x="3378327" y="456933"/>
                  </a:lnTo>
                  <a:close/>
                </a:path>
                <a:path w="5002530" h="1713864">
                  <a:moveTo>
                    <a:pt x="3412502" y="452920"/>
                  </a:moveTo>
                  <a:lnTo>
                    <a:pt x="3403053" y="454025"/>
                  </a:lnTo>
                  <a:lnTo>
                    <a:pt x="3399675" y="458304"/>
                  </a:lnTo>
                  <a:lnTo>
                    <a:pt x="3400780" y="467728"/>
                  </a:lnTo>
                  <a:lnTo>
                    <a:pt x="3405047" y="471106"/>
                  </a:lnTo>
                  <a:lnTo>
                    <a:pt x="3414509" y="470001"/>
                  </a:lnTo>
                  <a:lnTo>
                    <a:pt x="3417874" y="465734"/>
                  </a:lnTo>
                  <a:lnTo>
                    <a:pt x="3416769" y="456298"/>
                  </a:lnTo>
                  <a:lnTo>
                    <a:pt x="3412502" y="452920"/>
                  </a:lnTo>
                  <a:close/>
                </a:path>
                <a:path w="5002530" h="1713864">
                  <a:moveTo>
                    <a:pt x="3446678" y="448919"/>
                  </a:moveTo>
                  <a:lnTo>
                    <a:pt x="3437229" y="450024"/>
                  </a:lnTo>
                  <a:lnTo>
                    <a:pt x="3433851" y="454291"/>
                  </a:lnTo>
                  <a:lnTo>
                    <a:pt x="3434956" y="463727"/>
                  </a:lnTo>
                  <a:lnTo>
                    <a:pt x="3439223" y="467106"/>
                  </a:lnTo>
                  <a:lnTo>
                    <a:pt x="3448685" y="466001"/>
                  </a:lnTo>
                  <a:lnTo>
                    <a:pt x="3452050" y="461721"/>
                  </a:lnTo>
                  <a:lnTo>
                    <a:pt x="3450945" y="452297"/>
                  </a:lnTo>
                  <a:lnTo>
                    <a:pt x="3446678" y="448919"/>
                  </a:lnTo>
                  <a:close/>
                </a:path>
                <a:path w="5002530" h="1713864">
                  <a:moveTo>
                    <a:pt x="3480854" y="444906"/>
                  </a:moveTo>
                  <a:lnTo>
                    <a:pt x="3471405" y="446011"/>
                  </a:lnTo>
                  <a:lnTo>
                    <a:pt x="3468027" y="450291"/>
                  </a:lnTo>
                  <a:lnTo>
                    <a:pt x="3469132" y="459714"/>
                  </a:lnTo>
                  <a:lnTo>
                    <a:pt x="3473399" y="463092"/>
                  </a:lnTo>
                  <a:lnTo>
                    <a:pt x="3482848" y="461987"/>
                  </a:lnTo>
                  <a:lnTo>
                    <a:pt x="3486226" y="457720"/>
                  </a:lnTo>
                  <a:lnTo>
                    <a:pt x="3485121" y="448284"/>
                  </a:lnTo>
                  <a:lnTo>
                    <a:pt x="3480854" y="444906"/>
                  </a:lnTo>
                  <a:close/>
                </a:path>
                <a:path w="5002530" h="1713864">
                  <a:moveTo>
                    <a:pt x="3515029" y="440905"/>
                  </a:moveTo>
                  <a:lnTo>
                    <a:pt x="3505581" y="442010"/>
                  </a:lnTo>
                  <a:lnTo>
                    <a:pt x="3502202" y="446278"/>
                  </a:lnTo>
                  <a:lnTo>
                    <a:pt x="3503307" y="455714"/>
                  </a:lnTo>
                  <a:lnTo>
                    <a:pt x="3507574" y="459092"/>
                  </a:lnTo>
                  <a:lnTo>
                    <a:pt x="3517023" y="457987"/>
                  </a:lnTo>
                  <a:lnTo>
                    <a:pt x="3520401" y="453707"/>
                  </a:lnTo>
                  <a:lnTo>
                    <a:pt x="3519297" y="444284"/>
                  </a:lnTo>
                  <a:lnTo>
                    <a:pt x="3515029" y="440905"/>
                  </a:lnTo>
                  <a:close/>
                </a:path>
                <a:path w="5002530" h="1713864">
                  <a:moveTo>
                    <a:pt x="3549205" y="436892"/>
                  </a:moveTo>
                  <a:lnTo>
                    <a:pt x="3539756" y="437997"/>
                  </a:lnTo>
                  <a:lnTo>
                    <a:pt x="3536378" y="442277"/>
                  </a:lnTo>
                  <a:lnTo>
                    <a:pt x="3537483" y="451700"/>
                  </a:lnTo>
                  <a:lnTo>
                    <a:pt x="3541750" y="455079"/>
                  </a:lnTo>
                  <a:lnTo>
                    <a:pt x="3551199" y="453974"/>
                  </a:lnTo>
                  <a:lnTo>
                    <a:pt x="3554577" y="449707"/>
                  </a:lnTo>
                  <a:lnTo>
                    <a:pt x="3553472" y="440270"/>
                  </a:lnTo>
                  <a:lnTo>
                    <a:pt x="3549205" y="436892"/>
                  </a:lnTo>
                  <a:close/>
                </a:path>
                <a:path w="5002530" h="1713864">
                  <a:moveTo>
                    <a:pt x="3583381" y="432892"/>
                  </a:moveTo>
                  <a:lnTo>
                    <a:pt x="3573932" y="433997"/>
                  </a:lnTo>
                  <a:lnTo>
                    <a:pt x="3570554" y="438264"/>
                  </a:lnTo>
                  <a:lnTo>
                    <a:pt x="3571659" y="447700"/>
                  </a:lnTo>
                  <a:lnTo>
                    <a:pt x="3575926" y="451078"/>
                  </a:lnTo>
                  <a:lnTo>
                    <a:pt x="3585375" y="449973"/>
                  </a:lnTo>
                  <a:lnTo>
                    <a:pt x="3588753" y="445693"/>
                  </a:lnTo>
                  <a:lnTo>
                    <a:pt x="3587648" y="436270"/>
                  </a:lnTo>
                  <a:lnTo>
                    <a:pt x="3583381" y="432892"/>
                  </a:lnTo>
                  <a:close/>
                </a:path>
                <a:path w="5002530" h="1713864">
                  <a:moveTo>
                    <a:pt x="3616159" y="426212"/>
                  </a:moveTo>
                  <a:lnTo>
                    <a:pt x="3606888" y="428320"/>
                  </a:lnTo>
                  <a:lnTo>
                    <a:pt x="3603980" y="432930"/>
                  </a:lnTo>
                  <a:lnTo>
                    <a:pt x="3606088" y="442188"/>
                  </a:lnTo>
                  <a:lnTo>
                    <a:pt x="3610698" y="445084"/>
                  </a:lnTo>
                  <a:lnTo>
                    <a:pt x="3619982" y="442976"/>
                  </a:lnTo>
                  <a:lnTo>
                    <a:pt x="3622878" y="438365"/>
                  </a:lnTo>
                  <a:lnTo>
                    <a:pt x="3620770" y="429107"/>
                  </a:lnTo>
                  <a:lnTo>
                    <a:pt x="3616159" y="426212"/>
                  </a:lnTo>
                  <a:close/>
                </a:path>
                <a:path w="5002530" h="1713864">
                  <a:moveTo>
                    <a:pt x="3649713" y="418579"/>
                  </a:moveTo>
                  <a:lnTo>
                    <a:pt x="3640429" y="420687"/>
                  </a:lnTo>
                  <a:lnTo>
                    <a:pt x="3637534" y="425297"/>
                  </a:lnTo>
                  <a:lnTo>
                    <a:pt x="3639642" y="434555"/>
                  </a:lnTo>
                  <a:lnTo>
                    <a:pt x="3644252" y="437451"/>
                  </a:lnTo>
                  <a:lnTo>
                    <a:pt x="3653536" y="435343"/>
                  </a:lnTo>
                  <a:lnTo>
                    <a:pt x="3656431" y="430733"/>
                  </a:lnTo>
                  <a:lnTo>
                    <a:pt x="3654323" y="421474"/>
                  </a:lnTo>
                  <a:lnTo>
                    <a:pt x="3649713" y="418579"/>
                  </a:lnTo>
                  <a:close/>
                </a:path>
                <a:path w="5002530" h="1713864">
                  <a:moveTo>
                    <a:pt x="3683266" y="410933"/>
                  </a:moveTo>
                  <a:lnTo>
                    <a:pt x="3673983" y="413054"/>
                  </a:lnTo>
                  <a:lnTo>
                    <a:pt x="3671087" y="417664"/>
                  </a:lnTo>
                  <a:lnTo>
                    <a:pt x="3673195" y="426923"/>
                  </a:lnTo>
                  <a:lnTo>
                    <a:pt x="3677805" y="429818"/>
                  </a:lnTo>
                  <a:lnTo>
                    <a:pt x="3687076" y="427697"/>
                  </a:lnTo>
                  <a:lnTo>
                    <a:pt x="3689985" y="423100"/>
                  </a:lnTo>
                  <a:lnTo>
                    <a:pt x="3687876" y="413829"/>
                  </a:lnTo>
                  <a:lnTo>
                    <a:pt x="3683266" y="410933"/>
                  </a:lnTo>
                  <a:close/>
                </a:path>
                <a:path w="5002530" h="1713864">
                  <a:moveTo>
                    <a:pt x="3716820" y="403301"/>
                  </a:moveTo>
                  <a:lnTo>
                    <a:pt x="3707536" y="405409"/>
                  </a:lnTo>
                  <a:lnTo>
                    <a:pt x="3704640" y="410019"/>
                  </a:lnTo>
                  <a:lnTo>
                    <a:pt x="3706749" y="419277"/>
                  </a:lnTo>
                  <a:lnTo>
                    <a:pt x="3711359" y="422186"/>
                  </a:lnTo>
                  <a:lnTo>
                    <a:pt x="3720630" y="420065"/>
                  </a:lnTo>
                  <a:lnTo>
                    <a:pt x="3723525" y="415455"/>
                  </a:lnTo>
                  <a:lnTo>
                    <a:pt x="3721417" y="406196"/>
                  </a:lnTo>
                  <a:lnTo>
                    <a:pt x="3716820" y="403301"/>
                  </a:lnTo>
                  <a:close/>
                </a:path>
                <a:path w="5002530" h="1713864">
                  <a:moveTo>
                    <a:pt x="3750360" y="395668"/>
                  </a:moveTo>
                  <a:lnTo>
                    <a:pt x="3741089" y="397776"/>
                  </a:lnTo>
                  <a:lnTo>
                    <a:pt x="3738194" y="402386"/>
                  </a:lnTo>
                  <a:lnTo>
                    <a:pt x="3740302" y="411645"/>
                  </a:lnTo>
                  <a:lnTo>
                    <a:pt x="3744912" y="414540"/>
                  </a:lnTo>
                  <a:lnTo>
                    <a:pt x="3754183" y="412432"/>
                  </a:lnTo>
                  <a:lnTo>
                    <a:pt x="3757079" y="407822"/>
                  </a:lnTo>
                  <a:lnTo>
                    <a:pt x="3754970" y="398564"/>
                  </a:lnTo>
                  <a:lnTo>
                    <a:pt x="3750360" y="395668"/>
                  </a:lnTo>
                  <a:close/>
                </a:path>
                <a:path w="5002530" h="1713864">
                  <a:moveTo>
                    <a:pt x="3783914" y="388035"/>
                  </a:moveTo>
                  <a:lnTo>
                    <a:pt x="3774643" y="390144"/>
                  </a:lnTo>
                  <a:lnTo>
                    <a:pt x="3771747" y="394754"/>
                  </a:lnTo>
                  <a:lnTo>
                    <a:pt x="3773855" y="404012"/>
                  </a:lnTo>
                  <a:lnTo>
                    <a:pt x="3778465" y="406908"/>
                  </a:lnTo>
                  <a:lnTo>
                    <a:pt x="3787736" y="404799"/>
                  </a:lnTo>
                  <a:lnTo>
                    <a:pt x="3790632" y="400189"/>
                  </a:lnTo>
                  <a:lnTo>
                    <a:pt x="3788524" y="390931"/>
                  </a:lnTo>
                  <a:lnTo>
                    <a:pt x="3783914" y="388035"/>
                  </a:lnTo>
                  <a:close/>
                </a:path>
                <a:path w="5002530" h="1713864">
                  <a:moveTo>
                    <a:pt x="3817467" y="380390"/>
                  </a:moveTo>
                  <a:lnTo>
                    <a:pt x="3808196" y="382511"/>
                  </a:lnTo>
                  <a:lnTo>
                    <a:pt x="3805288" y="387121"/>
                  </a:lnTo>
                  <a:lnTo>
                    <a:pt x="3807409" y="396379"/>
                  </a:lnTo>
                  <a:lnTo>
                    <a:pt x="3812006" y="399275"/>
                  </a:lnTo>
                  <a:lnTo>
                    <a:pt x="3821290" y="397167"/>
                  </a:lnTo>
                  <a:lnTo>
                    <a:pt x="3824185" y="392557"/>
                  </a:lnTo>
                  <a:lnTo>
                    <a:pt x="3822077" y="383298"/>
                  </a:lnTo>
                  <a:lnTo>
                    <a:pt x="3817467" y="380390"/>
                  </a:lnTo>
                  <a:close/>
                </a:path>
                <a:path w="5002530" h="1713864">
                  <a:moveTo>
                    <a:pt x="3849344" y="370547"/>
                  </a:moveTo>
                  <a:lnTo>
                    <a:pt x="3840365" y="373735"/>
                  </a:lnTo>
                  <a:lnTo>
                    <a:pt x="3838028" y="378637"/>
                  </a:lnTo>
                  <a:lnTo>
                    <a:pt x="3841203" y="387591"/>
                  </a:lnTo>
                  <a:lnTo>
                    <a:pt x="3846106" y="389940"/>
                  </a:lnTo>
                  <a:lnTo>
                    <a:pt x="3855085" y="386765"/>
                  </a:lnTo>
                  <a:lnTo>
                    <a:pt x="3857421" y="381850"/>
                  </a:lnTo>
                  <a:lnTo>
                    <a:pt x="3854246" y="372897"/>
                  </a:lnTo>
                  <a:lnTo>
                    <a:pt x="3849344" y="370547"/>
                  </a:lnTo>
                  <a:close/>
                </a:path>
                <a:path w="5002530" h="1713864">
                  <a:moveTo>
                    <a:pt x="3881780" y="359067"/>
                  </a:moveTo>
                  <a:lnTo>
                    <a:pt x="3872801" y="362242"/>
                  </a:lnTo>
                  <a:lnTo>
                    <a:pt x="3870464" y="367157"/>
                  </a:lnTo>
                  <a:lnTo>
                    <a:pt x="3873639" y="376110"/>
                  </a:lnTo>
                  <a:lnTo>
                    <a:pt x="3878541" y="378447"/>
                  </a:lnTo>
                  <a:lnTo>
                    <a:pt x="3887520" y="375272"/>
                  </a:lnTo>
                  <a:lnTo>
                    <a:pt x="3889857" y="370357"/>
                  </a:lnTo>
                  <a:lnTo>
                    <a:pt x="3886682" y="361403"/>
                  </a:lnTo>
                  <a:lnTo>
                    <a:pt x="3881780" y="359067"/>
                  </a:lnTo>
                  <a:close/>
                </a:path>
                <a:path w="5002530" h="1713864">
                  <a:moveTo>
                    <a:pt x="3914216" y="347573"/>
                  </a:moveTo>
                  <a:lnTo>
                    <a:pt x="3905237" y="350748"/>
                  </a:lnTo>
                  <a:lnTo>
                    <a:pt x="3902900" y="355663"/>
                  </a:lnTo>
                  <a:lnTo>
                    <a:pt x="3906075" y="364617"/>
                  </a:lnTo>
                  <a:lnTo>
                    <a:pt x="3910977" y="366966"/>
                  </a:lnTo>
                  <a:lnTo>
                    <a:pt x="3919956" y="363791"/>
                  </a:lnTo>
                  <a:lnTo>
                    <a:pt x="3922293" y="358876"/>
                  </a:lnTo>
                  <a:lnTo>
                    <a:pt x="3919118" y="349923"/>
                  </a:lnTo>
                  <a:lnTo>
                    <a:pt x="3914216" y="347573"/>
                  </a:lnTo>
                  <a:close/>
                </a:path>
                <a:path w="5002530" h="1713864">
                  <a:moveTo>
                    <a:pt x="3946639" y="336092"/>
                  </a:moveTo>
                  <a:lnTo>
                    <a:pt x="3937673" y="339267"/>
                  </a:lnTo>
                  <a:lnTo>
                    <a:pt x="3935336" y="344182"/>
                  </a:lnTo>
                  <a:lnTo>
                    <a:pt x="3938498" y="353136"/>
                  </a:lnTo>
                  <a:lnTo>
                    <a:pt x="3943413" y="355473"/>
                  </a:lnTo>
                  <a:lnTo>
                    <a:pt x="3952392" y="352298"/>
                  </a:lnTo>
                  <a:lnTo>
                    <a:pt x="3954729" y="347383"/>
                  </a:lnTo>
                  <a:lnTo>
                    <a:pt x="3951554" y="338429"/>
                  </a:lnTo>
                  <a:lnTo>
                    <a:pt x="3946639" y="336092"/>
                  </a:lnTo>
                  <a:close/>
                </a:path>
                <a:path w="5002530" h="1713864">
                  <a:moveTo>
                    <a:pt x="3979075" y="324599"/>
                  </a:moveTo>
                  <a:lnTo>
                    <a:pt x="3970108" y="327774"/>
                  </a:lnTo>
                  <a:lnTo>
                    <a:pt x="3967772" y="332689"/>
                  </a:lnTo>
                  <a:lnTo>
                    <a:pt x="3970934" y="341642"/>
                  </a:lnTo>
                  <a:lnTo>
                    <a:pt x="3975849" y="343992"/>
                  </a:lnTo>
                  <a:lnTo>
                    <a:pt x="3984828" y="340817"/>
                  </a:lnTo>
                  <a:lnTo>
                    <a:pt x="3987165" y="335902"/>
                  </a:lnTo>
                  <a:lnTo>
                    <a:pt x="3983990" y="326948"/>
                  </a:lnTo>
                  <a:lnTo>
                    <a:pt x="3979075" y="324599"/>
                  </a:lnTo>
                  <a:close/>
                </a:path>
                <a:path w="5002530" h="1713864">
                  <a:moveTo>
                    <a:pt x="4011510" y="313118"/>
                  </a:moveTo>
                  <a:lnTo>
                    <a:pt x="4002544" y="316293"/>
                  </a:lnTo>
                  <a:lnTo>
                    <a:pt x="4000207" y="321208"/>
                  </a:lnTo>
                  <a:lnTo>
                    <a:pt x="4003370" y="330161"/>
                  </a:lnTo>
                  <a:lnTo>
                    <a:pt x="4008285" y="332498"/>
                  </a:lnTo>
                  <a:lnTo>
                    <a:pt x="4017251" y="329323"/>
                  </a:lnTo>
                  <a:lnTo>
                    <a:pt x="4019600" y="324408"/>
                  </a:lnTo>
                  <a:lnTo>
                    <a:pt x="4016425" y="315455"/>
                  </a:lnTo>
                  <a:lnTo>
                    <a:pt x="4011510" y="313118"/>
                  </a:lnTo>
                  <a:close/>
                </a:path>
                <a:path w="5002530" h="1713864">
                  <a:moveTo>
                    <a:pt x="4043946" y="301625"/>
                  </a:moveTo>
                  <a:lnTo>
                    <a:pt x="4034980" y="304800"/>
                  </a:lnTo>
                  <a:lnTo>
                    <a:pt x="4032643" y="309714"/>
                  </a:lnTo>
                  <a:lnTo>
                    <a:pt x="4035806" y="318668"/>
                  </a:lnTo>
                  <a:lnTo>
                    <a:pt x="4040720" y="321017"/>
                  </a:lnTo>
                  <a:lnTo>
                    <a:pt x="4049687" y="317842"/>
                  </a:lnTo>
                  <a:lnTo>
                    <a:pt x="4052036" y="312928"/>
                  </a:lnTo>
                  <a:lnTo>
                    <a:pt x="4048861" y="303974"/>
                  </a:lnTo>
                  <a:lnTo>
                    <a:pt x="4043946" y="301625"/>
                  </a:lnTo>
                  <a:close/>
                </a:path>
                <a:path w="5002530" h="1713864">
                  <a:moveTo>
                    <a:pt x="4076471" y="290207"/>
                  </a:moveTo>
                  <a:lnTo>
                    <a:pt x="4067479" y="293306"/>
                  </a:lnTo>
                  <a:lnTo>
                    <a:pt x="4065104" y="298208"/>
                  </a:lnTo>
                  <a:lnTo>
                    <a:pt x="4068203" y="307187"/>
                  </a:lnTo>
                  <a:lnTo>
                    <a:pt x="4073105" y="309562"/>
                  </a:lnTo>
                  <a:lnTo>
                    <a:pt x="4082097" y="306451"/>
                  </a:lnTo>
                  <a:lnTo>
                    <a:pt x="4084472" y="301561"/>
                  </a:lnTo>
                  <a:lnTo>
                    <a:pt x="4081373" y="292582"/>
                  </a:lnTo>
                  <a:lnTo>
                    <a:pt x="4076471" y="290207"/>
                  </a:lnTo>
                  <a:close/>
                </a:path>
                <a:path w="5002530" h="1713864">
                  <a:moveTo>
                    <a:pt x="4109008" y="278980"/>
                  </a:moveTo>
                  <a:lnTo>
                    <a:pt x="4100017" y="282092"/>
                  </a:lnTo>
                  <a:lnTo>
                    <a:pt x="4097629" y="286994"/>
                  </a:lnTo>
                  <a:lnTo>
                    <a:pt x="4100741" y="295960"/>
                  </a:lnTo>
                  <a:lnTo>
                    <a:pt x="4105630" y="298348"/>
                  </a:lnTo>
                  <a:lnTo>
                    <a:pt x="4114622" y="295236"/>
                  </a:lnTo>
                  <a:lnTo>
                    <a:pt x="4117009" y="290334"/>
                  </a:lnTo>
                  <a:lnTo>
                    <a:pt x="4113898" y="281368"/>
                  </a:lnTo>
                  <a:lnTo>
                    <a:pt x="4109008" y="278980"/>
                  </a:lnTo>
                  <a:close/>
                </a:path>
                <a:path w="5002530" h="1713864">
                  <a:moveTo>
                    <a:pt x="4141546" y="267766"/>
                  </a:moveTo>
                  <a:lnTo>
                    <a:pt x="4132541" y="270865"/>
                  </a:lnTo>
                  <a:lnTo>
                    <a:pt x="4130166" y="275767"/>
                  </a:lnTo>
                  <a:lnTo>
                    <a:pt x="4133265" y="284746"/>
                  </a:lnTo>
                  <a:lnTo>
                    <a:pt x="4138155" y="287121"/>
                  </a:lnTo>
                  <a:lnTo>
                    <a:pt x="4147146" y="284022"/>
                  </a:lnTo>
                  <a:lnTo>
                    <a:pt x="4149534" y="279133"/>
                  </a:lnTo>
                  <a:lnTo>
                    <a:pt x="4146435" y="270154"/>
                  </a:lnTo>
                  <a:lnTo>
                    <a:pt x="4141546" y="267766"/>
                  </a:lnTo>
                  <a:close/>
                </a:path>
                <a:path w="5002530" h="1713864">
                  <a:moveTo>
                    <a:pt x="4174070" y="256552"/>
                  </a:moveTo>
                  <a:lnTo>
                    <a:pt x="4165079" y="259651"/>
                  </a:lnTo>
                  <a:lnTo>
                    <a:pt x="4162691" y="264541"/>
                  </a:lnTo>
                  <a:lnTo>
                    <a:pt x="4165790" y="273519"/>
                  </a:lnTo>
                  <a:lnTo>
                    <a:pt x="4170680" y="275907"/>
                  </a:lnTo>
                  <a:lnTo>
                    <a:pt x="4179684" y="272808"/>
                  </a:lnTo>
                  <a:lnTo>
                    <a:pt x="4182059" y="267919"/>
                  </a:lnTo>
                  <a:lnTo>
                    <a:pt x="4178973" y="258940"/>
                  </a:lnTo>
                  <a:lnTo>
                    <a:pt x="4174070" y="256552"/>
                  </a:lnTo>
                  <a:close/>
                </a:path>
                <a:path w="5002530" h="1713864">
                  <a:moveTo>
                    <a:pt x="4206608" y="245338"/>
                  </a:moveTo>
                  <a:lnTo>
                    <a:pt x="4197604" y="248437"/>
                  </a:lnTo>
                  <a:lnTo>
                    <a:pt x="4195229" y="253326"/>
                  </a:lnTo>
                  <a:lnTo>
                    <a:pt x="4198315" y="262305"/>
                  </a:lnTo>
                  <a:lnTo>
                    <a:pt x="4203217" y="264693"/>
                  </a:lnTo>
                  <a:lnTo>
                    <a:pt x="4212209" y="261594"/>
                  </a:lnTo>
                  <a:lnTo>
                    <a:pt x="4214596" y="256692"/>
                  </a:lnTo>
                  <a:lnTo>
                    <a:pt x="4211497" y="247713"/>
                  </a:lnTo>
                  <a:lnTo>
                    <a:pt x="4206608" y="245338"/>
                  </a:lnTo>
                  <a:close/>
                </a:path>
                <a:path w="5002530" h="1713864">
                  <a:moveTo>
                    <a:pt x="4239133" y="234111"/>
                  </a:moveTo>
                  <a:lnTo>
                    <a:pt x="4230141" y="237223"/>
                  </a:lnTo>
                  <a:lnTo>
                    <a:pt x="4227753" y="242112"/>
                  </a:lnTo>
                  <a:lnTo>
                    <a:pt x="4230852" y="251091"/>
                  </a:lnTo>
                  <a:lnTo>
                    <a:pt x="4235742" y="253479"/>
                  </a:lnTo>
                  <a:lnTo>
                    <a:pt x="4244733" y="250380"/>
                  </a:lnTo>
                  <a:lnTo>
                    <a:pt x="4247121" y="245478"/>
                  </a:lnTo>
                  <a:lnTo>
                    <a:pt x="4244022" y="236499"/>
                  </a:lnTo>
                  <a:lnTo>
                    <a:pt x="4239133" y="234111"/>
                  </a:lnTo>
                  <a:close/>
                </a:path>
                <a:path w="5002530" h="1713864">
                  <a:moveTo>
                    <a:pt x="4271657" y="222897"/>
                  </a:moveTo>
                  <a:lnTo>
                    <a:pt x="4262666" y="225996"/>
                  </a:lnTo>
                  <a:lnTo>
                    <a:pt x="4260278" y="230898"/>
                  </a:lnTo>
                  <a:lnTo>
                    <a:pt x="4263377" y="239877"/>
                  </a:lnTo>
                  <a:lnTo>
                    <a:pt x="4268279" y="242252"/>
                  </a:lnTo>
                  <a:lnTo>
                    <a:pt x="4277271" y="239153"/>
                  </a:lnTo>
                  <a:lnTo>
                    <a:pt x="4279658" y="234264"/>
                  </a:lnTo>
                  <a:lnTo>
                    <a:pt x="4276559" y="225285"/>
                  </a:lnTo>
                  <a:lnTo>
                    <a:pt x="4271657" y="222897"/>
                  </a:lnTo>
                  <a:close/>
                </a:path>
                <a:path w="5002530" h="1713864">
                  <a:moveTo>
                    <a:pt x="4304195" y="211683"/>
                  </a:moveTo>
                  <a:lnTo>
                    <a:pt x="4295203" y="214782"/>
                  </a:lnTo>
                  <a:lnTo>
                    <a:pt x="4292815" y="219684"/>
                  </a:lnTo>
                  <a:lnTo>
                    <a:pt x="4295914" y="228650"/>
                  </a:lnTo>
                  <a:lnTo>
                    <a:pt x="4300804" y="231038"/>
                  </a:lnTo>
                  <a:lnTo>
                    <a:pt x="4309795" y="227939"/>
                  </a:lnTo>
                  <a:lnTo>
                    <a:pt x="4312183" y="223050"/>
                  </a:lnTo>
                  <a:lnTo>
                    <a:pt x="4309084" y="214071"/>
                  </a:lnTo>
                  <a:lnTo>
                    <a:pt x="4304195" y="211683"/>
                  </a:lnTo>
                  <a:close/>
                </a:path>
                <a:path w="5002530" h="1713864">
                  <a:moveTo>
                    <a:pt x="4338599" y="203644"/>
                  </a:moveTo>
                  <a:lnTo>
                    <a:pt x="4329328" y="205740"/>
                  </a:lnTo>
                  <a:lnTo>
                    <a:pt x="4326420" y="210350"/>
                  </a:lnTo>
                  <a:lnTo>
                    <a:pt x="4328515" y="219608"/>
                  </a:lnTo>
                  <a:lnTo>
                    <a:pt x="4333125" y="222516"/>
                  </a:lnTo>
                  <a:lnTo>
                    <a:pt x="4342409" y="220408"/>
                  </a:lnTo>
                  <a:lnTo>
                    <a:pt x="4345305" y="215811"/>
                  </a:lnTo>
                  <a:lnTo>
                    <a:pt x="4343209" y="206540"/>
                  </a:lnTo>
                  <a:lnTo>
                    <a:pt x="4338599" y="203644"/>
                  </a:lnTo>
                  <a:close/>
                </a:path>
                <a:path w="5002530" h="1713864">
                  <a:moveTo>
                    <a:pt x="4372152" y="196011"/>
                  </a:moveTo>
                  <a:lnTo>
                    <a:pt x="4362869" y="198107"/>
                  </a:lnTo>
                  <a:lnTo>
                    <a:pt x="4359973" y="202717"/>
                  </a:lnTo>
                  <a:lnTo>
                    <a:pt x="4362069" y="211975"/>
                  </a:lnTo>
                  <a:lnTo>
                    <a:pt x="4366679" y="214884"/>
                  </a:lnTo>
                  <a:lnTo>
                    <a:pt x="4375962" y="212775"/>
                  </a:lnTo>
                  <a:lnTo>
                    <a:pt x="4378858" y="208165"/>
                  </a:lnTo>
                  <a:lnTo>
                    <a:pt x="4376762" y="198907"/>
                  </a:lnTo>
                  <a:lnTo>
                    <a:pt x="4372152" y="196011"/>
                  </a:lnTo>
                  <a:close/>
                </a:path>
                <a:path w="5002530" h="1713864">
                  <a:moveTo>
                    <a:pt x="4405706" y="188366"/>
                  </a:moveTo>
                  <a:lnTo>
                    <a:pt x="4396422" y="190474"/>
                  </a:lnTo>
                  <a:lnTo>
                    <a:pt x="4393526" y="195084"/>
                  </a:lnTo>
                  <a:lnTo>
                    <a:pt x="4395622" y="204343"/>
                  </a:lnTo>
                  <a:lnTo>
                    <a:pt x="4400232" y="207238"/>
                  </a:lnTo>
                  <a:lnTo>
                    <a:pt x="4409503" y="205143"/>
                  </a:lnTo>
                  <a:lnTo>
                    <a:pt x="4412411" y="200533"/>
                  </a:lnTo>
                  <a:lnTo>
                    <a:pt x="4410303" y="191274"/>
                  </a:lnTo>
                  <a:lnTo>
                    <a:pt x="4405706" y="188366"/>
                  </a:lnTo>
                  <a:close/>
                </a:path>
                <a:path w="5002530" h="1713864">
                  <a:moveTo>
                    <a:pt x="4439259" y="180733"/>
                  </a:moveTo>
                  <a:lnTo>
                    <a:pt x="4429975" y="182841"/>
                  </a:lnTo>
                  <a:lnTo>
                    <a:pt x="4427080" y="187439"/>
                  </a:lnTo>
                  <a:lnTo>
                    <a:pt x="4429175" y="196710"/>
                  </a:lnTo>
                  <a:lnTo>
                    <a:pt x="4433785" y="199605"/>
                  </a:lnTo>
                  <a:lnTo>
                    <a:pt x="4443056" y="197497"/>
                  </a:lnTo>
                  <a:lnTo>
                    <a:pt x="4445965" y="192900"/>
                  </a:lnTo>
                  <a:lnTo>
                    <a:pt x="4443857" y="183642"/>
                  </a:lnTo>
                  <a:lnTo>
                    <a:pt x="4439259" y="180733"/>
                  </a:lnTo>
                  <a:close/>
                </a:path>
                <a:path w="5002530" h="1713864">
                  <a:moveTo>
                    <a:pt x="4472813" y="173101"/>
                  </a:moveTo>
                  <a:lnTo>
                    <a:pt x="4463529" y="175196"/>
                  </a:lnTo>
                  <a:lnTo>
                    <a:pt x="4460621" y="179806"/>
                  </a:lnTo>
                  <a:lnTo>
                    <a:pt x="4462729" y="189064"/>
                  </a:lnTo>
                  <a:lnTo>
                    <a:pt x="4467326" y="191973"/>
                  </a:lnTo>
                  <a:lnTo>
                    <a:pt x="4476610" y="189865"/>
                  </a:lnTo>
                  <a:lnTo>
                    <a:pt x="4479518" y="185267"/>
                  </a:lnTo>
                  <a:lnTo>
                    <a:pt x="4477410" y="175996"/>
                  </a:lnTo>
                  <a:lnTo>
                    <a:pt x="4472813" y="173101"/>
                  </a:lnTo>
                  <a:close/>
                </a:path>
                <a:path w="5002530" h="1713864">
                  <a:moveTo>
                    <a:pt x="4506353" y="165468"/>
                  </a:moveTo>
                  <a:lnTo>
                    <a:pt x="4497082" y="167563"/>
                  </a:lnTo>
                  <a:lnTo>
                    <a:pt x="4494174" y="172173"/>
                  </a:lnTo>
                  <a:lnTo>
                    <a:pt x="4496282" y="181432"/>
                  </a:lnTo>
                  <a:lnTo>
                    <a:pt x="4500880" y="184340"/>
                  </a:lnTo>
                  <a:lnTo>
                    <a:pt x="4510163" y="182232"/>
                  </a:lnTo>
                  <a:lnTo>
                    <a:pt x="4513059" y="177622"/>
                  </a:lnTo>
                  <a:lnTo>
                    <a:pt x="4510963" y="168363"/>
                  </a:lnTo>
                  <a:lnTo>
                    <a:pt x="4506353" y="165468"/>
                  </a:lnTo>
                  <a:close/>
                </a:path>
                <a:path w="5002530" h="1713864">
                  <a:moveTo>
                    <a:pt x="4539907" y="157822"/>
                  </a:moveTo>
                  <a:lnTo>
                    <a:pt x="4530636" y="159931"/>
                  </a:lnTo>
                  <a:lnTo>
                    <a:pt x="4527727" y="164541"/>
                  </a:lnTo>
                  <a:lnTo>
                    <a:pt x="4529836" y="173799"/>
                  </a:lnTo>
                  <a:lnTo>
                    <a:pt x="4534433" y="176695"/>
                  </a:lnTo>
                  <a:lnTo>
                    <a:pt x="4543717" y="174599"/>
                  </a:lnTo>
                  <a:lnTo>
                    <a:pt x="4546612" y="169989"/>
                  </a:lnTo>
                  <a:lnTo>
                    <a:pt x="4544517" y="160731"/>
                  </a:lnTo>
                  <a:lnTo>
                    <a:pt x="4539907" y="157822"/>
                  </a:lnTo>
                  <a:close/>
                </a:path>
                <a:path w="5002530" h="1713864">
                  <a:moveTo>
                    <a:pt x="4571580" y="147294"/>
                  </a:moveTo>
                  <a:lnTo>
                    <a:pt x="4562614" y="150469"/>
                  </a:lnTo>
                  <a:lnTo>
                    <a:pt x="4560265" y="155384"/>
                  </a:lnTo>
                  <a:lnTo>
                    <a:pt x="4563427" y="164338"/>
                  </a:lnTo>
                  <a:lnTo>
                    <a:pt x="4568342" y="166687"/>
                  </a:lnTo>
                  <a:lnTo>
                    <a:pt x="4577308" y="163512"/>
                  </a:lnTo>
                  <a:lnTo>
                    <a:pt x="4579658" y="158597"/>
                  </a:lnTo>
                  <a:lnTo>
                    <a:pt x="4576495" y="149644"/>
                  </a:lnTo>
                  <a:lnTo>
                    <a:pt x="4571580" y="147294"/>
                  </a:lnTo>
                  <a:close/>
                </a:path>
                <a:path w="5002530" h="1713864">
                  <a:moveTo>
                    <a:pt x="4604016" y="135813"/>
                  </a:moveTo>
                  <a:lnTo>
                    <a:pt x="4595050" y="138976"/>
                  </a:lnTo>
                  <a:lnTo>
                    <a:pt x="4592701" y="143891"/>
                  </a:lnTo>
                  <a:lnTo>
                    <a:pt x="4595863" y="152844"/>
                  </a:lnTo>
                  <a:lnTo>
                    <a:pt x="4600778" y="155194"/>
                  </a:lnTo>
                  <a:lnTo>
                    <a:pt x="4609744" y="152031"/>
                  </a:lnTo>
                  <a:lnTo>
                    <a:pt x="4612093" y="147116"/>
                  </a:lnTo>
                  <a:lnTo>
                    <a:pt x="4608931" y="138163"/>
                  </a:lnTo>
                  <a:lnTo>
                    <a:pt x="4604016" y="135813"/>
                  </a:lnTo>
                  <a:close/>
                </a:path>
                <a:path w="5002530" h="1713864">
                  <a:moveTo>
                    <a:pt x="4636452" y="124320"/>
                  </a:moveTo>
                  <a:lnTo>
                    <a:pt x="4627486" y="127495"/>
                  </a:lnTo>
                  <a:lnTo>
                    <a:pt x="4625136" y="132397"/>
                  </a:lnTo>
                  <a:lnTo>
                    <a:pt x="4628299" y="141363"/>
                  </a:lnTo>
                  <a:lnTo>
                    <a:pt x="4633214" y="143713"/>
                  </a:lnTo>
                  <a:lnTo>
                    <a:pt x="4642180" y="140538"/>
                  </a:lnTo>
                  <a:lnTo>
                    <a:pt x="4644529" y="135623"/>
                  </a:lnTo>
                  <a:lnTo>
                    <a:pt x="4641367" y="126669"/>
                  </a:lnTo>
                  <a:lnTo>
                    <a:pt x="4636452" y="124320"/>
                  </a:lnTo>
                  <a:close/>
                </a:path>
                <a:path w="5002530" h="1713864">
                  <a:moveTo>
                    <a:pt x="4668888" y="112839"/>
                  </a:moveTo>
                  <a:lnTo>
                    <a:pt x="4659922" y="116001"/>
                  </a:lnTo>
                  <a:lnTo>
                    <a:pt x="4657572" y="120916"/>
                  </a:lnTo>
                  <a:lnTo>
                    <a:pt x="4660734" y="129870"/>
                  </a:lnTo>
                  <a:lnTo>
                    <a:pt x="4665649" y="132219"/>
                  </a:lnTo>
                  <a:lnTo>
                    <a:pt x="4674616" y="129057"/>
                  </a:lnTo>
                  <a:lnTo>
                    <a:pt x="4676965" y="124142"/>
                  </a:lnTo>
                  <a:lnTo>
                    <a:pt x="4673803" y="115189"/>
                  </a:lnTo>
                  <a:lnTo>
                    <a:pt x="4668888" y="112839"/>
                  </a:lnTo>
                  <a:close/>
                </a:path>
                <a:path w="5002530" h="1713864">
                  <a:moveTo>
                    <a:pt x="4701324" y="101346"/>
                  </a:moveTo>
                  <a:lnTo>
                    <a:pt x="4692357" y="104521"/>
                  </a:lnTo>
                  <a:lnTo>
                    <a:pt x="4690008" y="109423"/>
                  </a:lnTo>
                  <a:lnTo>
                    <a:pt x="4693170" y="118389"/>
                  </a:lnTo>
                  <a:lnTo>
                    <a:pt x="4698085" y="120726"/>
                  </a:lnTo>
                  <a:lnTo>
                    <a:pt x="4707051" y="117563"/>
                  </a:lnTo>
                  <a:lnTo>
                    <a:pt x="4709401" y="112649"/>
                  </a:lnTo>
                  <a:lnTo>
                    <a:pt x="4706239" y="103695"/>
                  </a:lnTo>
                  <a:lnTo>
                    <a:pt x="4701324" y="101346"/>
                  </a:lnTo>
                  <a:close/>
                </a:path>
                <a:path w="5002530" h="1713864">
                  <a:moveTo>
                    <a:pt x="4733759" y="89865"/>
                  </a:moveTo>
                  <a:lnTo>
                    <a:pt x="4724793" y="93027"/>
                  </a:lnTo>
                  <a:lnTo>
                    <a:pt x="4722444" y="97942"/>
                  </a:lnTo>
                  <a:lnTo>
                    <a:pt x="4725606" y="106895"/>
                  </a:lnTo>
                  <a:lnTo>
                    <a:pt x="4730521" y="109245"/>
                  </a:lnTo>
                  <a:lnTo>
                    <a:pt x="4739487" y="106070"/>
                  </a:lnTo>
                  <a:lnTo>
                    <a:pt x="4741837" y="101168"/>
                  </a:lnTo>
                  <a:lnTo>
                    <a:pt x="4738674" y="92214"/>
                  </a:lnTo>
                  <a:lnTo>
                    <a:pt x="4733759" y="89865"/>
                  </a:lnTo>
                  <a:close/>
                </a:path>
                <a:path w="5002530" h="1713864">
                  <a:moveTo>
                    <a:pt x="4766195" y="78371"/>
                  </a:moveTo>
                  <a:lnTo>
                    <a:pt x="4757229" y="81546"/>
                  </a:lnTo>
                  <a:lnTo>
                    <a:pt x="4754880" y="86448"/>
                  </a:lnTo>
                  <a:lnTo>
                    <a:pt x="4758042" y="95415"/>
                  </a:lnTo>
                  <a:lnTo>
                    <a:pt x="4762944" y="97751"/>
                  </a:lnTo>
                  <a:lnTo>
                    <a:pt x="4771923" y="94589"/>
                  </a:lnTo>
                  <a:lnTo>
                    <a:pt x="4774272" y="89674"/>
                  </a:lnTo>
                  <a:lnTo>
                    <a:pt x="4771110" y="80721"/>
                  </a:lnTo>
                  <a:lnTo>
                    <a:pt x="4766195" y="78371"/>
                  </a:lnTo>
                  <a:close/>
                </a:path>
                <a:path w="5002530" h="1713864">
                  <a:moveTo>
                    <a:pt x="4798745" y="67017"/>
                  </a:moveTo>
                  <a:lnTo>
                    <a:pt x="4789754" y="70104"/>
                  </a:lnTo>
                  <a:lnTo>
                    <a:pt x="4787366" y="74993"/>
                  </a:lnTo>
                  <a:lnTo>
                    <a:pt x="4790452" y="83985"/>
                  </a:lnTo>
                  <a:lnTo>
                    <a:pt x="4795342" y="86372"/>
                  </a:lnTo>
                  <a:lnTo>
                    <a:pt x="4804346" y="83273"/>
                  </a:lnTo>
                  <a:lnTo>
                    <a:pt x="4806734" y="78384"/>
                  </a:lnTo>
                  <a:lnTo>
                    <a:pt x="4803648" y="69405"/>
                  </a:lnTo>
                  <a:lnTo>
                    <a:pt x="4798745" y="67017"/>
                  </a:lnTo>
                  <a:close/>
                </a:path>
                <a:path w="5002530" h="1713864">
                  <a:moveTo>
                    <a:pt x="4831295" y="55841"/>
                  </a:moveTo>
                  <a:lnTo>
                    <a:pt x="4822304" y="58940"/>
                  </a:lnTo>
                  <a:lnTo>
                    <a:pt x="4819916" y="63830"/>
                  </a:lnTo>
                  <a:lnTo>
                    <a:pt x="4822990" y="72809"/>
                  </a:lnTo>
                  <a:lnTo>
                    <a:pt x="4827892" y="75196"/>
                  </a:lnTo>
                  <a:lnTo>
                    <a:pt x="4836883" y="72110"/>
                  </a:lnTo>
                  <a:lnTo>
                    <a:pt x="4839271" y="67221"/>
                  </a:lnTo>
                  <a:lnTo>
                    <a:pt x="4836185" y="58229"/>
                  </a:lnTo>
                  <a:lnTo>
                    <a:pt x="4831295" y="55841"/>
                  </a:lnTo>
                  <a:close/>
                </a:path>
                <a:path w="5002530" h="1713864">
                  <a:moveTo>
                    <a:pt x="4863846" y="44678"/>
                  </a:moveTo>
                  <a:lnTo>
                    <a:pt x="4854854" y="47764"/>
                  </a:lnTo>
                  <a:lnTo>
                    <a:pt x="4852454" y="52654"/>
                  </a:lnTo>
                  <a:lnTo>
                    <a:pt x="4855540" y="61645"/>
                  </a:lnTo>
                  <a:lnTo>
                    <a:pt x="4860429" y="64033"/>
                  </a:lnTo>
                  <a:lnTo>
                    <a:pt x="4869434" y="60934"/>
                  </a:lnTo>
                  <a:lnTo>
                    <a:pt x="4871821" y="56045"/>
                  </a:lnTo>
                  <a:lnTo>
                    <a:pt x="4868735" y="47066"/>
                  </a:lnTo>
                  <a:lnTo>
                    <a:pt x="4863846" y="44678"/>
                  </a:lnTo>
                  <a:close/>
                </a:path>
                <a:path w="5002530" h="1713864">
                  <a:moveTo>
                    <a:pt x="4896396" y="33502"/>
                  </a:moveTo>
                  <a:lnTo>
                    <a:pt x="4887391" y="36601"/>
                  </a:lnTo>
                  <a:lnTo>
                    <a:pt x="4885004" y="41490"/>
                  </a:lnTo>
                  <a:lnTo>
                    <a:pt x="4888090" y="50469"/>
                  </a:lnTo>
                  <a:lnTo>
                    <a:pt x="4892979" y="52857"/>
                  </a:lnTo>
                  <a:lnTo>
                    <a:pt x="4901984" y="49771"/>
                  </a:lnTo>
                  <a:lnTo>
                    <a:pt x="4904371" y="44881"/>
                  </a:lnTo>
                  <a:lnTo>
                    <a:pt x="4901285" y="35902"/>
                  </a:lnTo>
                  <a:lnTo>
                    <a:pt x="4896396" y="33502"/>
                  </a:lnTo>
                  <a:close/>
                </a:path>
                <a:path w="5002530" h="1713864">
                  <a:moveTo>
                    <a:pt x="4928933" y="22339"/>
                  </a:moveTo>
                  <a:lnTo>
                    <a:pt x="4919941" y="25425"/>
                  </a:lnTo>
                  <a:lnTo>
                    <a:pt x="4917554" y="30314"/>
                  </a:lnTo>
                  <a:lnTo>
                    <a:pt x="4920640" y="39306"/>
                  </a:lnTo>
                  <a:lnTo>
                    <a:pt x="4925529" y="41694"/>
                  </a:lnTo>
                  <a:lnTo>
                    <a:pt x="4934521" y="38608"/>
                  </a:lnTo>
                  <a:lnTo>
                    <a:pt x="4936909" y="33705"/>
                  </a:lnTo>
                  <a:lnTo>
                    <a:pt x="4933835" y="24726"/>
                  </a:lnTo>
                  <a:lnTo>
                    <a:pt x="4928933" y="22339"/>
                  </a:lnTo>
                  <a:close/>
                </a:path>
                <a:path w="5002530" h="1713864">
                  <a:moveTo>
                    <a:pt x="4961483" y="11175"/>
                  </a:moveTo>
                  <a:lnTo>
                    <a:pt x="4952492" y="14262"/>
                  </a:lnTo>
                  <a:lnTo>
                    <a:pt x="4950091" y="19151"/>
                  </a:lnTo>
                  <a:lnTo>
                    <a:pt x="4953177" y="28130"/>
                  </a:lnTo>
                  <a:lnTo>
                    <a:pt x="4958067" y="30530"/>
                  </a:lnTo>
                  <a:lnTo>
                    <a:pt x="4967071" y="27431"/>
                  </a:lnTo>
                  <a:lnTo>
                    <a:pt x="4969459" y="22542"/>
                  </a:lnTo>
                  <a:lnTo>
                    <a:pt x="4966373" y="13563"/>
                  </a:lnTo>
                  <a:lnTo>
                    <a:pt x="4961483" y="11175"/>
                  </a:lnTo>
                  <a:close/>
                </a:path>
                <a:path w="5002530" h="1713864">
                  <a:moveTo>
                    <a:pt x="4994033" y="0"/>
                  </a:moveTo>
                  <a:lnTo>
                    <a:pt x="4985029" y="3098"/>
                  </a:lnTo>
                  <a:lnTo>
                    <a:pt x="4982641" y="7988"/>
                  </a:lnTo>
                  <a:lnTo>
                    <a:pt x="4985727" y="16967"/>
                  </a:lnTo>
                  <a:lnTo>
                    <a:pt x="4990617" y="19354"/>
                  </a:lnTo>
                  <a:lnTo>
                    <a:pt x="4999621" y="16268"/>
                  </a:lnTo>
                  <a:lnTo>
                    <a:pt x="5002009" y="11379"/>
                  </a:lnTo>
                  <a:lnTo>
                    <a:pt x="4998923" y="2387"/>
                  </a:lnTo>
                  <a:lnTo>
                    <a:pt x="49940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148632" y="1889787"/>
              <a:ext cx="5015230" cy="1492250"/>
            </a:xfrm>
            <a:custGeom>
              <a:avLst/>
              <a:gdLst/>
              <a:ahLst/>
              <a:cxnLst/>
              <a:rect l="l" t="t" r="r" b="b"/>
              <a:pathLst>
                <a:path w="5015230" h="1492250">
                  <a:moveTo>
                    <a:pt x="0" y="1491703"/>
                  </a:moveTo>
                  <a:lnTo>
                    <a:pt x="239318" y="1409598"/>
                  </a:lnTo>
                  <a:lnTo>
                    <a:pt x="477037" y="1325410"/>
                  </a:lnTo>
                  <a:lnTo>
                    <a:pt x="716407" y="1214805"/>
                  </a:lnTo>
                  <a:lnTo>
                    <a:pt x="955776" y="1132255"/>
                  </a:lnTo>
                  <a:lnTo>
                    <a:pt x="1193495" y="1049718"/>
                  </a:lnTo>
                  <a:lnTo>
                    <a:pt x="1432864" y="911047"/>
                  </a:lnTo>
                  <a:lnTo>
                    <a:pt x="1672234" y="774026"/>
                  </a:lnTo>
                  <a:lnTo>
                    <a:pt x="1909952" y="689838"/>
                  </a:lnTo>
                  <a:lnTo>
                    <a:pt x="2149322" y="470280"/>
                  </a:lnTo>
                  <a:lnTo>
                    <a:pt x="2388704" y="414147"/>
                  </a:lnTo>
                  <a:lnTo>
                    <a:pt x="2626423" y="386079"/>
                  </a:lnTo>
                  <a:lnTo>
                    <a:pt x="2865793" y="359676"/>
                  </a:lnTo>
                  <a:lnTo>
                    <a:pt x="3105162" y="192938"/>
                  </a:lnTo>
                  <a:lnTo>
                    <a:pt x="3342881" y="138468"/>
                  </a:lnTo>
                  <a:lnTo>
                    <a:pt x="3582250" y="82334"/>
                  </a:lnTo>
                  <a:lnTo>
                    <a:pt x="3821620" y="55918"/>
                  </a:lnTo>
                  <a:lnTo>
                    <a:pt x="4059339" y="55918"/>
                  </a:lnTo>
                  <a:lnTo>
                    <a:pt x="4298708" y="27851"/>
                  </a:lnTo>
                  <a:lnTo>
                    <a:pt x="4538078" y="0"/>
                  </a:lnTo>
                  <a:lnTo>
                    <a:pt x="4775796" y="0"/>
                  </a:lnTo>
                  <a:lnTo>
                    <a:pt x="5015103" y="0"/>
                  </a:lnTo>
                </a:path>
              </a:pathLst>
            </a:custGeom>
            <a:ln w="15481">
              <a:solidFill>
                <a:srgbClr val="D935D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148632" y="3188121"/>
              <a:ext cx="5015230" cy="193675"/>
            </a:xfrm>
            <a:custGeom>
              <a:avLst/>
              <a:gdLst/>
              <a:ahLst/>
              <a:cxnLst/>
              <a:rect l="l" t="t" r="r" b="b"/>
              <a:pathLst>
                <a:path w="5015230" h="193675">
                  <a:moveTo>
                    <a:pt x="0" y="193370"/>
                  </a:moveTo>
                  <a:lnTo>
                    <a:pt x="239318" y="137680"/>
                  </a:lnTo>
                  <a:lnTo>
                    <a:pt x="477037" y="111264"/>
                  </a:lnTo>
                  <a:lnTo>
                    <a:pt x="716407" y="111264"/>
                  </a:lnTo>
                  <a:lnTo>
                    <a:pt x="955776" y="111264"/>
                  </a:lnTo>
                  <a:lnTo>
                    <a:pt x="1193495" y="111264"/>
                  </a:lnTo>
                  <a:lnTo>
                    <a:pt x="1432864" y="137680"/>
                  </a:lnTo>
                  <a:lnTo>
                    <a:pt x="1672234" y="111264"/>
                  </a:lnTo>
                  <a:lnTo>
                    <a:pt x="1909952" y="137680"/>
                  </a:lnTo>
                  <a:lnTo>
                    <a:pt x="2149322" y="0"/>
                  </a:lnTo>
                  <a:lnTo>
                    <a:pt x="2388704" y="165747"/>
                  </a:lnTo>
                  <a:lnTo>
                    <a:pt x="2626423" y="165747"/>
                  </a:lnTo>
                  <a:lnTo>
                    <a:pt x="2865793" y="193370"/>
                  </a:lnTo>
                  <a:lnTo>
                    <a:pt x="3105162" y="55143"/>
                  </a:lnTo>
                  <a:lnTo>
                    <a:pt x="3342881" y="165747"/>
                  </a:lnTo>
                  <a:lnTo>
                    <a:pt x="3582250" y="193370"/>
                  </a:lnTo>
                  <a:lnTo>
                    <a:pt x="3821620" y="193370"/>
                  </a:lnTo>
                  <a:lnTo>
                    <a:pt x="4059339" y="193370"/>
                  </a:lnTo>
                  <a:lnTo>
                    <a:pt x="4298708" y="193370"/>
                  </a:lnTo>
                  <a:lnTo>
                    <a:pt x="4538078" y="193370"/>
                  </a:lnTo>
                  <a:lnTo>
                    <a:pt x="4775796" y="193370"/>
                  </a:lnTo>
                  <a:lnTo>
                    <a:pt x="5015103" y="193370"/>
                  </a:lnTo>
                </a:path>
              </a:pathLst>
            </a:custGeom>
            <a:ln w="15481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148632" y="3326246"/>
              <a:ext cx="5015230" cy="55244"/>
            </a:xfrm>
            <a:custGeom>
              <a:avLst/>
              <a:gdLst/>
              <a:ahLst/>
              <a:cxnLst/>
              <a:rect l="l" t="t" r="r" b="b"/>
              <a:pathLst>
                <a:path w="5015230" h="55245">
                  <a:moveTo>
                    <a:pt x="0" y="55244"/>
                  </a:moveTo>
                  <a:lnTo>
                    <a:pt x="239318" y="27622"/>
                  </a:lnTo>
                  <a:lnTo>
                    <a:pt x="477037" y="55244"/>
                  </a:lnTo>
                  <a:lnTo>
                    <a:pt x="716407" y="27622"/>
                  </a:lnTo>
                  <a:lnTo>
                    <a:pt x="955776" y="55244"/>
                  </a:lnTo>
                  <a:lnTo>
                    <a:pt x="1193495" y="55244"/>
                  </a:lnTo>
                  <a:lnTo>
                    <a:pt x="1432864" y="0"/>
                  </a:lnTo>
                  <a:lnTo>
                    <a:pt x="1672234" y="27622"/>
                  </a:lnTo>
                  <a:lnTo>
                    <a:pt x="1909952" y="27622"/>
                  </a:lnTo>
                  <a:lnTo>
                    <a:pt x="2149322" y="0"/>
                  </a:lnTo>
                  <a:lnTo>
                    <a:pt x="2388704" y="27622"/>
                  </a:lnTo>
                  <a:lnTo>
                    <a:pt x="2626423" y="55244"/>
                  </a:lnTo>
                  <a:lnTo>
                    <a:pt x="2865793" y="27622"/>
                  </a:lnTo>
                  <a:lnTo>
                    <a:pt x="3105162" y="27622"/>
                  </a:lnTo>
                  <a:lnTo>
                    <a:pt x="3342881" y="27622"/>
                  </a:lnTo>
                  <a:lnTo>
                    <a:pt x="3582250" y="0"/>
                  </a:lnTo>
                  <a:lnTo>
                    <a:pt x="3821620" y="27622"/>
                  </a:lnTo>
                  <a:lnTo>
                    <a:pt x="4059339" y="55244"/>
                  </a:lnTo>
                  <a:lnTo>
                    <a:pt x="4298708" y="27622"/>
                  </a:lnTo>
                  <a:lnTo>
                    <a:pt x="4538078" y="27622"/>
                  </a:lnTo>
                  <a:lnTo>
                    <a:pt x="4775796" y="55244"/>
                  </a:lnTo>
                  <a:lnTo>
                    <a:pt x="5015103" y="55244"/>
                  </a:lnTo>
                </a:path>
              </a:pathLst>
            </a:custGeom>
            <a:ln w="15481">
              <a:solidFill>
                <a:srgbClr val="9BBB5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2210011" y="3307373"/>
            <a:ext cx="5454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448509" y="3142494"/>
            <a:ext cx="293009" cy="19212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38473">
              <a:lnSpc>
                <a:spcPts val="714"/>
              </a:lnSpc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6</a:t>
            </a:r>
            <a:endParaRPr sz="649">
              <a:latin typeface="Calibri"/>
              <a:cs typeface="Calibri"/>
            </a:endParaRPr>
          </a:p>
          <a:p>
            <a:pPr>
              <a:lnSpc>
                <a:spcPts val="714"/>
              </a:lnSpc>
            </a:pPr>
            <a:r>
              <a:rPr sz="649" dirty="0">
                <a:latin typeface="Calibri"/>
                <a:cs typeface="Calibri"/>
              </a:rPr>
              <a:t>3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25504" y="3032026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10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164001" y="2949587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13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02499" y="2865498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16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40996" y="2728648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879493" y="2590150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26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17991" y="2507710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29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356488" y="2286773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37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94986" y="2230714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39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33483" y="2204334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40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071980" y="2176304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41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10477" y="2011425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47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548974" y="1955367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49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787472" y="1900957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51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025969" y="1872927"/>
            <a:ext cx="3348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237839" algn="l"/>
              </a:tabLst>
            </a:pPr>
            <a:r>
              <a:rPr sz="649" dirty="0">
                <a:latin typeface="Calibri"/>
                <a:cs typeface="Calibri"/>
              </a:rPr>
              <a:t>52	52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02964" y="1844898"/>
            <a:ext cx="9640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53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741462" y="1816868"/>
            <a:ext cx="57333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  <a:tabLst>
                <a:tab pos="237839" algn="l"/>
                <a:tab pos="476947" algn="l"/>
              </a:tabLst>
            </a:pPr>
            <a:r>
              <a:rPr sz="649" dirty="0">
                <a:latin typeface="Calibri"/>
                <a:cs typeface="Calibri"/>
              </a:rPr>
              <a:t>54	54	54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913642" y="3300778"/>
            <a:ext cx="5454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71845" y="3025430"/>
            <a:ext cx="9513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10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71845" y="2748434"/>
            <a:ext cx="9513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20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71845" y="2473086"/>
            <a:ext cx="9513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30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871845" y="2197739"/>
            <a:ext cx="9513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40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871845" y="1370046"/>
            <a:ext cx="95133" cy="67544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70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10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sz="649" spc="-5" dirty="0">
                <a:latin typeface="Calibri"/>
                <a:cs typeface="Calibri"/>
              </a:rPr>
              <a:t>60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10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sz="649" spc="-5" dirty="0">
                <a:latin typeface="Calibri"/>
                <a:cs typeface="Calibri"/>
              </a:rPr>
              <a:t>50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 rot="18960000">
            <a:off x="2033505" y="3486332"/>
            <a:ext cx="11840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20" dirty="0">
                <a:latin typeface="Calibri"/>
                <a:cs typeface="Calibri"/>
              </a:rPr>
              <a:t>0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 rot="18960000">
            <a:off x="2751559" y="3482491"/>
            <a:ext cx="11840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20" dirty="0">
                <a:latin typeface="Calibri"/>
                <a:cs typeface="Calibri"/>
              </a:rPr>
              <a:t>0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 rot="18960000">
            <a:off x="3703119" y="3485545"/>
            <a:ext cx="11840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20" dirty="0">
                <a:latin typeface="Calibri"/>
                <a:cs typeface="Calibri"/>
              </a:rPr>
              <a:t>0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 rot="18960000">
            <a:off x="3941173" y="3486030"/>
            <a:ext cx="11840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20" dirty="0">
                <a:latin typeface="Calibri"/>
                <a:cs typeface="Calibri"/>
              </a:rPr>
              <a:t>0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 rot="18960000">
            <a:off x="5134446" y="3486373"/>
            <a:ext cx="11840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20" dirty="0">
                <a:latin typeface="Calibri"/>
                <a:cs typeface="Calibri"/>
              </a:rPr>
              <a:t>0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 rot="18960000">
            <a:off x="6562183" y="3500395"/>
            <a:ext cx="93342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 rot="18960000">
            <a:off x="6805637" y="3467869"/>
            <a:ext cx="150222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spc="-5" dirty="0">
                <a:latin typeface="Calibri"/>
                <a:cs typeface="Calibri"/>
              </a:rPr>
              <a:t>022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 rot="18900000">
            <a:off x="1863839" y="3544319"/>
            <a:ext cx="34055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5" dirty="0">
                <a:latin typeface="Calibri"/>
                <a:cs typeface="Calibri"/>
              </a:rPr>
              <a:t>May</a:t>
            </a:r>
            <a:r>
              <a:rPr sz="649" spc="-2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  </a:t>
            </a:r>
            <a:r>
              <a:rPr sz="649" spc="13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 rot="18900000">
            <a:off x="2096738" y="3546817"/>
            <a:ext cx="347331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5" dirty="0">
                <a:latin typeface="Calibri"/>
                <a:cs typeface="Calibri"/>
              </a:rPr>
              <a:t>J</a:t>
            </a:r>
            <a:r>
              <a:rPr sz="649" spc="-20" dirty="0">
                <a:latin typeface="Calibri"/>
                <a:cs typeface="Calibri"/>
              </a:rPr>
              <a:t>un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1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 rot="18900000">
            <a:off x="2358705" y="3535100"/>
            <a:ext cx="32090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5" dirty="0">
                <a:latin typeface="Calibri"/>
                <a:cs typeface="Calibri"/>
              </a:rPr>
              <a:t>J</a:t>
            </a:r>
            <a:r>
              <a:rPr sz="649" spc="-20" dirty="0">
                <a:latin typeface="Calibri"/>
                <a:cs typeface="Calibri"/>
              </a:rPr>
              <a:t>u</a:t>
            </a:r>
            <a:r>
              <a:rPr sz="649" spc="10" dirty="0">
                <a:latin typeface="Calibri"/>
                <a:cs typeface="Calibri"/>
              </a:rPr>
              <a:t>l</a:t>
            </a:r>
            <a:r>
              <a:rPr sz="649" dirty="0">
                <a:latin typeface="Calibri"/>
                <a:cs typeface="Calibri"/>
              </a:rPr>
              <a:t>y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 rot="18900000">
            <a:off x="2506679" y="3572070"/>
            <a:ext cx="427870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5" dirty="0">
                <a:latin typeface="Calibri"/>
                <a:cs typeface="Calibri"/>
              </a:rPr>
              <a:t>August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2    0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 rot="18900000">
            <a:off x="2629474" y="3621060"/>
            <a:ext cx="56291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latin typeface="Calibri"/>
                <a:cs typeface="Calibri"/>
              </a:rPr>
              <a:t>S</a:t>
            </a:r>
            <a:r>
              <a:rPr sz="649" spc="-55" dirty="0">
                <a:latin typeface="Calibri"/>
                <a:cs typeface="Calibri"/>
              </a:rPr>
              <a:t>e</a:t>
            </a:r>
            <a:r>
              <a:rPr sz="649" spc="35" dirty="0">
                <a:latin typeface="Calibri"/>
                <a:cs typeface="Calibri"/>
              </a:rPr>
              <a:t>p</a:t>
            </a:r>
            <a:r>
              <a:rPr sz="649" spc="-5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35" dirty="0">
                <a:latin typeface="Calibri"/>
                <a:cs typeface="Calibri"/>
              </a:rPr>
              <a:t>m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 rot="18900000">
            <a:off x="2949425" y="3587408"/>
            <a:ext cx="46776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ct</a:t>
            </a:r>
            <a:r>
              <a:rPr sz="649" spc="-20" dirty="0">
                <a:latin typeface="Calibri"/>
                <a:cs typeface="Calibri"/>
              </a:rPr>
              <a:t>o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 rot="18900000">
            <a:off x="3120638" y="3616796"/>
            <a:ext cx="54221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10" dirty="0">
                <a:latin typeface="Calibri"/>
                <a:cs typeface="Calibri"/>
              </a:rPr>
              <a:t>N</a:t>
            </a:r>
            <a:r>
              <a:rPr sz="649" spc="-20" dirty="0">
                <a:latin typeface="Calibri"/>
                <a:cs typeface="Calibri"/>
              </a:rPr>
              <a:t>o</a:t>
            </a:r>
            <a:r>
              <a:rPr sz="649" spc="-25" dirty="0">
                <a:latin typeface="Calibri"/>
                <a:cs typeface="Calibri"/>
              </a:rPr>
              <a:t>v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20" dirty="0">
                <a:latin typeface="Calibri"/>
                <a:cs typeface="Calibri"/>
              </a:rPr>
              <a:t>m</a:t>
            </a:r>
            <a:r>
              <a:rPr sz="649" spc="-20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 rot="18900000">
            <a:off x="3365221" y="3613994"/>
            <a:ext cx="53657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5" dirty="0">
                <a:latin typeface="Calibri"/>
                <a:cs typeface="Calibri"/>
              </a:rPr>
              <a:t>December </a:t>
            </a:r>
            <a:r>
              <a:rPr sz="649" dirty="0">
                <a:latin typeface="Calibri"/>
                <a:cs typeface="Calibri"/>
              </a:rPr>
              <a:t>2  </a:t>
            </a:r>
            <a:r>
              <a:rPr sz="649" spc="14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 rot="18900000">
            <a:off x="3677922" y="3580484"/>
            <a:ext cx="45528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5" dirty="0">
                <a:latin typeface="Calibri"/>
                <a:cs typeface="Calibri"/>
              </a:rPr>
              <a:t>J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spc="-20" dirty="0">
                <a:latin typeface="Calibri"/>
                <a:cs typeface="Calibri"/>
              </a:rPr>
              <a:t>nu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y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    </a:t>
            </a:r>
            <a:r>
              <a:rPr sz="649" spc="-3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 rot="18900000">
            <a:off x="3881079" y="3595625"/>
            <a:ext cx="49525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latin typeface="Calibri"/>
                <a:cs typeface="Calibri"/>
              </a:rPr>
              <a:t>F</a:t>
            </a:r>
            <a:r>
              <a:rPr sz="649" spc="-55" dirty="0">
                <a:latin typeface="Calibri"/>
                <a:cs typeface="Calibri"/>
              </a:rPr>
              <a:t>e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spc="-20" dirty="0">
                <a:latin typeface="Calibri"/>
                <a:cs typeface="Calibri"/>
              </a:rPr>
              <a:t>u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y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</a:t>
            </a:r>
            <a:r>
              <a:rPr sz="649" spc="45" dirty="0">
                <a:latin typeface="Calibri"/>
                <a:cs typeface="Calibri"/>
              </a:rPr>
              <a:t>0</a:t>
            </a:r>
            <a:r>
              <a:rPr sz="649" spc="-5" dirty="0">
                <a:latin typeface="Calibri"/>
                <a:cs typeface="Calibri"/>
              </a:rPr>
              <a:t>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 rot="18900000">
            <a:off x="4189644" y="3567065"/>
            <a:ext cx="41418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15" dirty="0">
                <a:latin typeface="Calibri"/>
                <a:cs typeface="Calibri"/>
              </a:rPr>
              <a:t>M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r</a:t>
            </a:r>
            <a:r>
              <a:rPr sz="649" spc="-5" dirty="0">
                <a:latin typeface="Calibri"/>
                <a:cs typeface="Calibri"/>
              </a:rPr>
              <a:t>c</a:t>
            </a:r>
            <a:r>
              <a:rPr sz="649" dirty="0">
                <a:latin typeface="Calibri"/>
                <a:cs typeface="Calibri"/>
              </a:rPr>
              <a:t>h</a:t>
            </a:r>
            <a:r>
              <a:rPr sz="649" spc="-5" dirty="0">
                <a:latin typeface="Calibri"/>
                <a:cs typeface="Calibri"/>
              </a:rPr>
              <a:t> 20</a:t>
            </a:r>
            <a:r>
              <a:rPr sz="649" spc="45" dirty="0">
                <a:latin typeface="Calibri"/>
                <a:cs typeface="Calibri"/>
              </a:rPr>
              <a:t>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 rot="18900000">
            <a:off x="4478404" y="3546021"/>
            <a:ext cx="354111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latin typeface="Calibri"/>
                <a:cs typeface="Calibri"/>
              </a:rPr>
              <a:t>A</a:t>
            </a:r>
            <a:r>
              <a:rPr sz="649" spc="-20" dirty="0">
                <a:latin typeface="Calibri"/>
                <a:cs typeface="Calibri"/>
              </a:rPr>
              <a:t>p</a:t>
            </a:r>
            <a:r>
              <a:rPr sz="649" spc="-10" dirty="0">
                <a:latin typeface="Calibri"/>
                <a:cs typeface="Calibri"/>
              </a:rPr>
              <a:t>r</a:t>
            </a:r>
            <a:r>
              <a:rPr sz="649" spc="10" dirty="0">
                <a:latin typeface="Calibri"/>
                <a:cs typeface="Calibri"/>
              </a:rPr>
              <a:t>i</a:t>
            </a:r>
            <a:r>
              <a:rPr sz="649" dirty="0">
                <a:latin typeface="Calibri"/>
                <a:cs typeface="Calibri"/>
              </a:rPr>
              <a:t>l</a:t>
            </a:r>
            <a:r>
              <a:rPr sz="649" spc="2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 rot="18900000">
            <a:off x="4726051" y="3544319"/>
            <a:ext cx="34055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15" dirty="0">
                <a:latin typeface="Calibri"/>
                <a:cs typeface="Calibri"/>
              </a:rPr>
              <a:t>M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dirty="0">
                <a:latin typeface="Calibri"/>
                <a:cs typeface="Calibri"/>
              </a:rPr>
              <a:t>y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 rot="18900000">
            <a:off x="4958950" y="3546817"/>
            <a:ext cx="347331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10" dirty="0">
                <a:latin typeface="Calibri"/>
                <a:cs typeface="Calibri"/>
              </a:rPr>
              <a:t>June</a:t>
            </a:r>
            <a:r>
              <a:rPr sz="649" dirty="0">
                <a:latin typeface="Calibri"/>
                <a:cs typeface="Calibri"/>
              </a:rPr>
              <a:t> 2  </a:t>
            </a:r>
            <a:r>
              <a:rPr sz="649" spc="13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 rot="18900000">
            <a:off x="5220917" y="3535100"/>
            <a:ext cx="32090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5" dirty="0">
                <a:latin typeface="Calibri"/>
                <a:cs typeface="Calibri"/>
              </a:rPr>
              <a:t>J</a:t>
            </a:r>
            <a:r>
              <a:rPr sz="649" spc="-20" dirty="0">
                <a:latin typeface="Calibri"/>
                <a:cs typeface="Calibri"/>
              </a:rPr>
              <a:t>u</a:t>
            </a:r>
            <a:r>
              <a:rPr sz="649" spc="10" dirty="0">
                <a:latin typeface="Calibri"/>
                <a:cs typeface="Calibri"/>
              </a:rPr>
              <a:t>l</a:t>
            </a:r>
            <a:r>
              <a:rPr sz="649" dirty="0">
                <a:latin typeface="Calibri"/>
                <a:cs typeface="Calibri"/>
              </a:rPr>
              <a:t>y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 rot="18900000">
            <a:off x="5368891" y="3572070"/>
            <a:ext cx="427870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latin typeface="Calibri"/>
                <a:cs typeface="Calibri"/>
              </a:rPr>
              <a:t>A</a:t>
            </a:r>
            <a:r>
              <a:rPr sz="649" spc="-20" dirty="0">
                <a:latin typeface="Calibri"/>
                <a:cs typeface="Calibri"/>
              </a:rPr>
              <a:t>u</a:t>
            </a:r>
            <a:r>
              <a:rPr sz="649" spc="15" dirty="0">
                <a:latin typeface="Calibri"/>
                <a:cs typeface="Calibri"/>
              </a:rPr>
              <a:t>g</a:t>
            </a:r>
            <a:r>
              <a:rPr sz="649" spc="-20" dirty="0">
                <a:latin typeface="Calibri"/>
                <a:cs typeface="Calibri"/>
              </a:rPr>
              <a:t>u</a:t>
            </a:r>
            <a:r>
              <a:rPr sz="649" spc="15" dirty="0">
                <a:latin typeface="Calibri"/>
                <a:cs typeface="Calibri"/>
              </a:rPr>
              <a:t>s</a:t>
            </a:r>
            <a:r>
              <a:rPr sz="649" dirty="0">
                <a:latin typeface="Calibri"/>
                <a:cs typeface="Calibri"/>
              </a:rPr>
              <a:t>t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</a:t>
            </a:r>
            <a:r>
              <a:rPr sz="649" dirty="0"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 rot="18900000">
            <a:off x="5491686" y="3621060"/>
            <a:ext cx="56291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latin typeface="Calibri"/>
                <a:cs typeface="Calibri"/>
              </a:rPr>
              <a:t>S</a:t>
            </a:r>
            <a:r>
              <a:rPr sz="649" spc="-55" dirty="0">
                <a:latin typeface="Calibri"/>
                <a:cs typeface="Calibri"/>
              </a:rPr>
              <a:t>e</a:t>
            </a:r>
            <a:r>
              <a:rPr sz="649" spc="35" dirty="0">
                <a:latin typeface="Calibri"/>
                <a:cs typeface="Calibri"/>
              </a:rPr>
              <a:t>p</a:t>
            </a:r>
            <a:r>
              <a:rPr sz="649" spc="-5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35" dirty="0">
                <a:latin typeface="Calibri"/>
                <a:cs typeface="Calibri"/>
              </a:rPr>
              <a:t>m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 rot="18900000">
            <a:off x="5811637" y="3587408"/>
            <a:ext cx="46776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ct</a:t>
            </a:r>
            <a:r>
              <a:rPr sz="649" spc="-20" dirty="0">
                <a:latin typeface="Calibri"/>
                <a:cs typeface="Calibri"/>
              </a:rPr>
              <a:t>o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 rot="18900000">
            <a:off x="5982850" y="3616796"/>
            <a:ext cx="542218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10" dirty="0">
                <a:latin typeface="Calibri"/>
                <a:cs typeface="Calibri"/>
              </a:rPr>
              <a:t>N</a:t>
            </a:r>
            <a:r>
              <a:rPr sz="649" spc="-20" dirty="0">
                <a:latin typeface="Calibri"/>
                <a:cs typeface="Calibri"/>
              </a:rPr>
              <a:t>o</a:t>
            </a:r>
            <a:r>
              <a:rPr sz="649" spc="-25" dirty="0">
                <a:latin typeface="Calibri"/>
                <a:cs typeface="Calibri"/>
              </a:rPr>
              <a:t>v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20" dirty="0">
                <a:latin typeface="Calibri"/>
                <a:cs typeface="Calibri"/>
              </a:rPr>
              <a:t>m</a:t>
            </a:r>
            <a:r>
              <a:rPr sz="649" spc="-20" dirty="0">
                <a:latin typeface="Calibri"/>
                <a:cs typeface="Calibri"/>
              </a:rPr>
              <a:t>b</a:t>
            </a:r>
            <a:r>
              <a:rPr sz="649" dirty="0">
                <a:latin typeface="Calibri"/>
                <a:cs typeface="Calibri"/>
              </a:rPr>
              <a:t>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2021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 rot="18900000">
            <a:off x="6202267" y="3621655"/>
            <a:ext cx="57044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5" dirty="0">
                <a:latin typeface="Calibri"/>
                <a:cs typeface="Calibri"/>
              </a:rPr>
              <a:t>Decembrer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</a:t>
            </a:r>
            <a:r>
              <a:rPr sz="649" spc="17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21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 rot="18900000">
            <a:off x="6608263" y="3605646"/>
            <a:ext cx="26795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latin typeface="Calibri"/>
                <a:cs typeface="Calibri"/>
              </a:rPr>
              <a:t>e</a:t>
            </a:r>
            <a:r>
              <a:rPr sz="649" spc="-20" dirty="0">
                <a:latin typeface="Calibri"/>
                <a:cs typeface="Calibri"/>
              </a:rPr>
              <a:t>n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 rot="18900000">
            <a:off x="6774341" y="3585647"/>
            <a:ext cx="454037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latin typeface="Calibri"/>
                <a:cs typeface="Calibri"/>
              </a:rPr>
              <a:t>F</a:t>
            </a:r>
            <a:r>
              <a:rPr sz="649" spc="-55" dirty="0">
                <a:latin typeface="Calibri"/>
                <a:cs typeface="Calibri"/>
              </a:rPr>
              <a:t>e</a:t>
            </a:r>
            <a:r>
              <a:rPr sz="649" spc="35" dirty="0">
                <a:latin typeface="Calibri"/>
                <a:cs typeface="Calibri"/>
              </a:rPr>
              <a:t>b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 2022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586587" y="1043578"/>
            <a:ext cx="199207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1298" dirty="0">
                <a:latin typeface="Calibri"/>
                <a:cs typeface="Calibri"/>
              </a:rPr>
              <a:t>Phase</a:t>
            </a:r>
            <a:r>
              <a:rPr sz="1298" spc="-2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II</a:t>
            </a:r>
            <a:r>
              <a:rPr sz="1298" spc="-2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enrolment</a:t>
            </a:r>
            <a:r>
              <a:rPr sz="1298" spc="-1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prediction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6326035" y="2289753"/>
            <a:ext cx="189631" cy="17758"/>
          </a:xfrm>
          <a:custGeom>
            <a:avLst/>
            <a:gdLst/>
            <a:ahLst/>
            <a:cxnLst/>
            <a:rect l="l" t="t" r="r" b="b"/>
            <a:pathLst>
              <a:path w="189865" h="17780">
                <a:moveTo>
                  <a:pt x="13360" y="0"/>
                </a:moveTo>
                <a:lnTo>
                  <a:pt x="3848" y="0"/>
                </a:lnTo>
                <a:lnTo>
                  <a:pt x="0" y="3848"/>
                </a:lnTo>
                <a:lnTo>
                  <a:pt x="0" y="13347"/>
                </a:lnTo>
                <a:lnTo>
                  <a:pt x="3848" y="17195"/>
                </a:lnTo>
                <a:lnTo>
                  <a:pt x="13360" y="17195"/>
                </a:lnTo>
                <a:lnTo>
                  <a:pt x="17208" y="13347"/>
                </a:lnTo>
                <a:lnTo>
                  <a:pt x="17208" y="3848"/>
                </a:lnTo>
                <a:lnTo>
                  <a:pt x="13360" y="0"/>
                </a:lnTo>
                <a:close/>
              </a:path>
              <a:path w="189865" h="17780">
                <a:moveTo>
                  <a:pt x="47777" y="0"/>
                </a:moveTo>
                <a:lnTo>
                  <a:pt x="38252" y="0"/>
                </a:lnTo>
                <a:lnTo>
                  <a:pt x="34404" y="3848"/>
                </a:lnTo>
                <a:lnTo>
                  <a:pt x="34404" y="13347"/>
                </a:lnTo>
                <a:lnTo>
                  <a:pt x="38252" y="17195"/>
                </a:lnTo>
                <a:lnTo>
                  <a:pt x="47777" y="17195"/>
                </a:lnTo>
                <a:lnTo>
                  <a:pt x="51625" y="13347"/>
                </a:lnTo>
                <a:lnTo>
                  <a:pt x="51625" y="3848"/>
                </a:lnTo>
                <a:lnTo>
                  <a:pt x="47777" y="0"/>
                </a:lnTo>
                <a:close/>
              </a:path>
              <a:path w="189865" h="17780">
                <a:moveTo>
                  <a:pt x="82181" y="0"/>
                </a:moveTo>
                <a:lnTo>
                  <a:pt x="72669" y="0"/>
                </a:lnTo>
                <a:lnTo>
                  <a:pt x="68821" y="3848"/>
                </a:lnTo>
                <a:lnTo>
                  <a:pt x="68821" y="13347"/>
                </a:lnTo>
                <a:lnTo>
                  <a:pt x="72669" y="17195"/>
                </a:lnTo>
                <a:lnTo>
                  <a:pt x="82181" y="17195"/>
                </a:lnTo>
                <a:lnTo>
                  <a:pt x="86029" y="13347"/>
                </a:lnTo>
                <a:lnTo>
                  <a:pt x="86029" y="3848"/>
                </a:lnTo>
                <a:lnTo>
                  <a:pt x="82181" y="0"/>
                </a:lnTo>
                <a:close/>
              </a:path>
              <a:path w="189865" h="17780">
                <a:moveTo>
                  <a:pt x="116586" y="0"/>
                </a:moveTo>
                <a:lnTo>
                  <a:pt x="107073" y="0"/>
                </a:lnTo>
                <a:lnTo>
                  <a:pt x="103225" y="3848"/>
                </a:lnTo>
                <a:lnTo>
                  <a:pt x="103225" y="13347"/>
                </a:lnTo>
                <a:lnTo>
                  <a:pt x="107073" y="17195"/>
                </a:lnTo>
                <a:lnTo>
                  <a:pt x="116586" y="17195"/>
                </a:lnTo>
                <a:lnTo>
                  <a:pt x="120446" y="13347"/>
                </a:lnTo>
                <a:lnTo>
                  <a:pt x="120446" y="3848"/>
                </a:lnTo>
                <a:lnTo>
                  <a:pt x="116586" y="0"/>
                </a:lnTo>
                <a:close/>
              </a:path>
              <a:path w="189865" h="17780">
                <a:moveTo>
                  <a:pt x="151003" y="0"/>
                </a:moveTo>
                <a:lnTo>
                  <a:pt x="141490" y="0"/>
                </a:lnTo>
                <a:lnTo>
                  <a:pt x="137642" y="3848"/>
                </a:lnTo>
                <a:lnTo>
                  <a:pt x="137642" y="13347"/>
                </a:lnTo>
                <a:lnTo>
                  <a:pt x="141490" y="17195"/>
                </a:lnTo>
                <a:lnTo>
                  <a:pt x="151003" y="17195"/>
                </a:lnTo>
                <a:lnTo>
                  <a:pt x="154851" y="13347"/>
                </a:lnTo>
                <a:lnTo>
                  <a:pt x="154851" y="3848"/>
                </a:lnTo>
                <a:lnTo>
                  <a:pt x="151003" y="0"/>
                </a:lnTo>
                <a:close/>
              </a:path>
              <a:path w="189865" h="17780">
                <a:moveTo>
                  <a:pt x="185407" y="0"/>
                </a:moveTo>
                <a:lnTo>
                  <a:pt x="175895" y="0"/>
                </a:lnTo>
                <a:lnTo>
                  <a:pt x="172046" y="3848"/>
                </a:lnTo>
                <a:lnTo>
                  <a:pt x="172046" y="13347"/>
                </a:lnTo>
                <a:lnTo>
                  <a:pt x="175895" y="17195"/>
                </a:lnTo>
                <a:lnTo>
                  <a:pt x="185407" y="17195"/>
                </a:lnTo>
                <a:lnTo>
                  <a:pt x="189255" y="13347"/>
                </a:lnTo>
                <a:lnTo>
                  <a:pt x="189255" y="3848"/>
                </a:lnTo>
                <a:lnTo>
                  <a:pt x="1854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5" name="object 65"/>
          <p:cNvSpPr txBox="1"/>
          <p:nvPr/>
        </p:nvSpPr>
        <p:spPr>
          <a:xfrm>
            <a:off x="6526810" y="2222466"/>
            <a:ext cx="76613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25" dirty="0">
                <a:latin typeface="Calibri"/>
                <a:cs typeface="Calibri"/>
              </a:rPr>
              <a:t>C</a:t>
            </a:r>
            <a:r>
              <a:rPr sz="649" spc="35" dirty="0">
                <a:latin typeface="Calibri"/>
                <a:cs typeface="Calibri"/>
              </a:rPr>
              <a:t>u</a:t>
            </a:r>
            <a:r>
              <a:rPr sz="649" spc="-35" dirty="0">
                <a:latin typeface="Calibri"/>
                <a:cs typeface="Calibri"/>
              </a:rPr>
              <a:t>m</a:t>
            </a:r>
            <a:r>
              <a:rPr sz="649" spc="35" dirty="0">
                <a:latin typeface="Calibri"/>
                <a:cs typeface="Calibri"/>
              </a:rPr>
              <a:t>u</a:t>
            </a:r>
            <a:r>
              <a:rPr sz="649" spc="-45" dirty="0">
                <a:latin typeface="Calibri"/>
                <a:cs typeface="Calibri"/>
              </a:rPr>
              <a:t>l</a:t>
            </a:r>
            <a:r>
              <a:rPr sz="649" spc="10" dirty="0">
                <a:latin typeface="Calibri"/>
                <a:cs typeface="Calibri"/>
              </a:rPr>
              <a:t>a</a:t>
            </a:r>
            <a:r>
              <a:rPr sz="649" spc="-5" dirty="0">
                <a:latin typeface="Calibri"/>
                <a:cs typeface="Calibri"/>
              </a:rPr>
              <a:t>t</a:t>
            </a:r>
            <a:r>
              <a:rPr sz="649" spc="10" dirty="0">
                <a:latin typeface="Calibri"/>
                <a:cs typeface="Calibri"/>
              </a:rPr>
              <a:t>i</a:t>
            </a:r>
            <a:r>
              <a:rPr sz="649" spc="-25" dirty="0">
                <a:latin typeface="Calibri"/>
                <a:cs typeface="Calibri"/>
              </a:rPr>
              <a:t>v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15" dirty="0">
                <a:latin typeface="Calibri"/>
                <a:cs typeface="Calibri"/>
              </a:rPr>
              <a:t> (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x</a:t>
            </a:r>
            <a:r>
              <a:rPr sz="649" spc="-20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5" dirty="0">
                <a:latin typeface="Calibri"/>
                <a:cs typeface="Calibri"/>
              </a:rPr>
              <a:t>ct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20" dirty="0">
                <a:latin typeface="Calibri"/>
                <a:cs typeface="Calibri"/>
              </a:rPr>
              <a:t>d</a:t>
            </a:r>
            <a:r>
              <a:rPr sz="649" dirty="0">
                <a:latin typeface="Calibri"/>
                <a:cs typeface="Calibri"/>
              </a:rPr>
              <a:t>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6334622" y="2517987"/>
            <a:ext cx="173142" cy="0"/>
          </a:xfrm>
          <a:custGeom>
            <a:avLst/>
            <a:gdLst/>
            <a:ahLst/>
            <a:cxnLst/>
            <a:rect l="l" t="t" r="r" b="b"/>
            <a:pathLst>
              <a:path w="173354">
                <a:moveTo>
                  <a:pt x="0" y="0"/>
                </a:moveTo>
                <a:lnTo>
                  <a:pt x="173342" y="0"/>
                </a:lnTo>
              </a:path>
            </a:pathLst>
          </a:custGeom>
          <a:ln w="15481">
            <a:solidFill>
              <a:srgbClr val="D935D5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7" name="object 67"/>
          <p:cNvSpPr txBox="1"/>
          <p:nvPr/>
        </p:nvSpPr>
        <p:spPr>
          <a:xfrm>
            <a:off x="6526810" y="2441756"/>
            <a:ext cx="65768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Cumulative</a:t>
            </a:r>
            <a:r>
              <a:rPr sz="649" spc="-20" dirty="0">
                <a:latin typeface="Calibri"/>
                <a:cs typeface="Calibri"/>
              </a:rPr>
              <a:t> </a:t>
            </a:r>
            <a:r>
              <a:rPr sz="649" spc="-15" dirty="0">
                <a:latin typeface="Calibri"/>
                <a:cs typeface="Calibri"/>
              </a:rPr>
              <a:t>(actual)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6326694" y="2729705"/>
            <a:ext cx="188997" cy="235929"/>
            <a:chOff x="6328858" y="2733071"/>
            <a:chExt cx="189230" cy="236220"/>
          </a:xfrm>
        </p:grpSpPr>
        <p:sp>
          <p:nvSpPr>
            <p:cNvPr id="69" name="object 69"/>
            <p:cNvSpPr/>
            <p:nvPr/>
          </p:nvSpPr>
          <p:spPr>
            <a:xfrm>
              <a:off x="6336795" y="2741009"/>
              <a:ext cx="173355" cy="0"/>
            </a:xfrm>
            <a:custGeom>
              <a:avLst/>
              <a:gdLst/>
              <a:ahLst/>
              <a:cxnLst/>
              <a:rect l="l" t="t" r="r" b="b"/>
              <a:pathLst>
                <a:path w="173354">
                  <a:moveTo>
                    <a:pt x="0" y="0"/>
                  </a:moveTo>
                  <a:lnTo>
                    <a:pt x="173342" y="0"/>
                  </a:lnTo>
                </a:path>
              </a:pathLst>
            </a:custGeom>
            <a:ln w="15481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336795" y="2960927"/>
              <a:ext cx="173355" cy="0"/>
            </a:xfrm>
            <a:custGeom>
              <a:avLst/>
              <a:gdLst/>
              <a:ahLst/>
              <a:cxnLst/>
              <a:rect l="l" t="t" r="r" b="b"/>
              <a:pathLst>
                <a:path w="173354">
                  <a:moveTo>
                    <a:pt x="0" y="0"/>
                  </a:moveTo>
                  <a:lnTo>
                    <a:pt x="173342" y="0"/>
                  </a:lnTo>
                </a:path>
              </a:pathLst>
            </a:custGeom>
            <a:ln w="15481">
              <a:solidFill>
                <a:srgbClr val="9BBB5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6526810" y="2661045"/>
            <a:ext cx="309498" cy="44458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spc="25" dirty="0">
                <a:latin typeface="Calibri"/>
                <a:cs typeface="Calibri"/>
              </a:rPr>
              <a:t>F</a:t>
            </a:r>
            <a:r>
              <a:rPr sz="649" spc="-5" dirty="0">
                <a:latin typeface="Calibri"/>
                <a:cs typeface="Calibri"/>
              </a:rPr>
              <a:t>L</a:t>
            </a:r>
            <a:r>
              <a:rPr sz="649" spc="-50" dirty="0">
                <a:latin typeface="Calibri"/>
                <a:cs typeface="Calibri"/>
              </a:rPr>
              <a:t>T</a:t>
            </a:r>
            <a:r>
              <a:rPr sz="649" spc="-5" dirty="0">
                <a:latin typeface="Calibri"/>
                <a:cs typeface="Calibri"/>
              </a:rPr>
              <a:t>3</a:t>
            </a:r>
            <a:r>
              <a:rPr sz="649" spc="15" dirty="0">
                <a:latin typeface="Calibri"/>
                <a:cs typeface="Calibri"/>
              </a:rPr>
              <a:t>-WT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r>
              <a:rPr sz="649" spc="-5" dirty="0">
                <a:latin typeface="Calibri"/>
                <a:cs typeface="Calibri"/>
              </a:rPr>
              <a:t>Phase</a:t>
            </a:r>
            <a:r>
              <a:rPr sz="649" spc="-2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II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55"/>
              </a:spcBef>
            </a:pPr>
            <a:r>
              <a:rPr sz="649" spc="-5" dirty="0">
                <a:latin typeface="Calibri"/>
                <a:cs typeface="Calibri"/>
              </a:rPr>
              <a:t>FLT3-ITD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r>
              <a:rPr sz="649" spc="-5" dirty="0">
                <a:latin typeface="Calibri"/>
                <a:cs typeface="Calibri"/>
              </a:rPr>
              <a:t>Phase</a:t>
            </a:r>
            <a:r>
              <a:rPr sz="649" spc="-2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II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1645389" y="926212"/>
            <a:ext cx="5812608" cy="3200264"/>
          </a:xfrm>
          <a:custGeom>
            <a:avLst/>
            <a:gdLst/>
            <a:ahLst/>
            <a:cxnLst/>
            <a:rect l="l" t="t" r="r" b="b"/>
            <a:pathLst>
              <a:path w="5819775" h="3204210">
                <a:moveTo>
                  <a:pt x="0" y="0"/>
                </a:moveTo>
                <a:lnTo>
                  <a:pt x="5819165" y="0"/>
                </a:lnTo>
                <a:lnTo>
                  <a:pt x="5819165" y="3203638"/>
                </a:lnTo>
                <a:lnTo>
                  <a:pt x="0" y="3203638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17600" y="830608"/>
            <a:ext cx="1477728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5" dirty="0">
                <a:solidFill>
                  <a:srgbClr val="00B050"/>
                </a:solidFill>
              </a:rPr>
              <a:t>PEVOLAM</a:t>
            </a:r>
            <a:endParaRPr sz="2297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19617" y="1330577"/>
            <a:ext cx="4501326" cy="2662509"/>
          </a:xfrm>
          <a:prstGeom prst="rect">
            <a:avLst/>
          </a:prstGeom>
        </p:spPr>
      </p:pic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05568" y="729858"/>
            <a:ext cx="2583111" cy="3459022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072396" y="730856"/>
            <a:ext cx="1751076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spc="5" dirty="0">
                <a:solidFill>
                  <a:srgbClr val="00B050"/>
                </a:solidFill>
              </a:rPr>
              <a:t>Study</a:t>
            </a:r>
            <a:r>
              <a:rPr sz="2147" spc="-70" dirty="0">
                <a:solidFill>
                  <a:srgbClr val="00B050"/>
                </a:solidFill>
              </a:rPr>
              <a:t> </a:t>
            </a:r>
            <a:r>
              <a:rPr sz="2147" spc="5" dirty="0">
                <a:solidFill>
                  <a:srgbClr val="00B050"/>
                </a:solidFill>
              </a:rPr>
              <a:t>design</a:t>
            </a:r>
            <a:endParaRPr sz="2147"/>
          </a:p>
        </p:txBody>
      </p:sp>
      <p:sp>
        <p:nvSpPr>
          <p:cNvPr id="5" name="object 5"/>
          <p:cNvSpPr txBox="1"/>
          <p:nvPr/>
        </p:nvSpPr>
        <p:spPr>
          <a:xfrm>
            <a:off x="1536791" y="1129231"/>
            <a:ext cx="3461561" cy="2719527"/>
          </a:xfrm>
          <a:prstGeom prst="rect">
            <a:avLst/>
          </a:prstGeom>
        </p:spPr>
        <p:txBody>
          <a:bodyPr vert="horz" wrap="square" lIns="0" tIns="73569" rIns="0" bIns="0" rtlCol="0">
            <a:spAutoFit/>
          </a:bodyPr>
          <a:lstStyle/>
          <a:p>
            <a:pPr marL="217543" indent="-205493">
              <a:spcBef>
                <a:spcPts val="579"/>
              </a:spcBef>
              <a:buChar char="•"/>
              <a:tabLst>
                <a:tab pos="218178" algn="l"/>
              </a:tabLst>
            </a:pPr>
            <a:r>
              <a:rPr sz="1948" dirty="0">
                <a:latin typeface="Arial"/>
                <a:cs typeface="Arial"/>
              </a:rPr>
              <a:t>N</a:t>
            </a:r>
            <a:r>
              <a:rPr sz="1948" spc="-35" dirty="0">
                <a:latin typeface="Arial"/>
                <a:cs typeface="Arial"/>
              </a:rPr>
              <a:t> </a:t>
            </a:r>
            <a:r>
              <a:rPr sz="1948" dirty="0">
                <a:latin typeface="Arial"/>
                <a:cs typeface="Arial"/>
              </a:rPr>
              <a:t>=</a:t>
            </a:r>
            <a:r>
              <a:rPr sz="1948" spc="-3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466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7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Enrollment</a:t>
            </a:r>
            <a:r>
              <a:rPr sz="1948" spc="-2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period:</a:t>
            </a:r>
            <a:r>
              <a:rPr sz="1948" spc="-1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24</a:t>
            </a:r>
            <a:r>
              <a:rPr sz="1948" spc="-2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months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6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Follow-up:</a:t>
            </a:r>
            <a:r>
              <a:rPr sz="1948" spc="-3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19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months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7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Number</a:t>
            </a:r>
            <a:r>
              <a:rPr sz="1948" spc="-3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of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institutions: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55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15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Study</a:t>
            </a:r>
            <a:r>
              <a:rPr sz="1948" spc="-4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periods</a:t>
            </a:r>
            <a:endParaRPr sz="1948">
              <a:latin typeface="Arial"/>
              <a:cs typeface="Arial"/>
            </a:endParaRPr>
          </a:p>
          <a:p>
            <a:pPr marL="457920" lvl="1" indent="-171244">
              <a:spcBef>
                <a:spcPts val="454"/>
              </a:spcBef>
              <a:buChar char="•"/>
              <a:tabLst>
                <a:tab pos="458554" algn="l"/>
              </a:tabLst>
            </a:pPr>
            <a:r>
              <a:rPr sz="1648" dirty="0">
                <a:latin typeface="Arial"/>
                <a:cs typeface="Arial"/>
              </a:rPr>
              <a:t>Screening</a:t>
            </a:r>
            <a:endParaRPr sz="1648">
              <a:latin typeface="Arial"/>
              <a:cs typeface="Arial"/>
            </a:endParaRPr>
          </a:p>
          <a:p>
            <a:pPr marL="457920" lvl="1" indent="-171244">
              <a:spcBef>
                <a:spcPts val="400"/>
              </a:spcBef>
              <a:buChar char="•"/>
              <a:tabLst>
                <a:tab pos="458554" algn="l"/>
              </a:tabLst>
            </a:pPr>
            <a:r>
              <a:rPr sz="1648" dirty="0">
                <a:latin typeface="Arial"/>
                <a:cs typeface="Arial"/>
              </a:rPr>
              <a:t>Treatment</a:t>
            </a:r>
            <a:endParaRPr sz="1648">
              <a:latin typeface="Arial"/>
              <a:cs typeface="Arial"/>
            </a:endParaRPr>
          </a:p>
          <a:p>
            <a:pPr marL="457920" lvl="1" indent="-171244">
              <a:spcBef>
                <a:spcPts val="409"/>
              </a:spcBef>
              <a:buChar char="•"/>
              <a:tabLst>
                <a:tab pos="458554" algn="l"/>
              </a:tabLst>
            </a:pPr>
            <a:r>
              <a:rPr sz="1648" spc="5" dirty="0">
                <a:latin typeface="Arial"/>
                <a:cs typeface="Arial"/>
              </a:rPr>
              <a:t>Post</a:t>
            </a:r>
            <a:r>
              <a:rPr sz="1648" spc="-20" dirty="0">
                <a:latin typeface="Arial"/>
                <a:cs typeface="Arial"/>
              </a:rPr>
              <a:t> </a:t>
            </a:r>
            <a:r>
              <a:rPr sz="1648" dirty="0">
                <a:latin typeface="Arial"/>
                <a:cs typeface="Arial"/>
              </a:rPr>
              <a:t>Treatment</a:t>
            </a:r>
            <a:r>
              <a:rPr sz="1648" spc="-15" dirty="0">
                <a:latin typeface="Arial"/>
                <a:cs typeface="Arial"/>
              </a:rPr>
              <a:t> </a:t>
            </a:r>
            <a:r>
              <a:rPr sz="1648" dirty="0">
                <a:latin typeface="Arial"/>
                <a:cs typeface="Arial"/>
              </a:rPr>
              <a:t>Follow-Up</a:t>
            </a:r>
            <a:endParaRPr sz="16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39935" y="632521"/>
            <a:ext cx="1033793" cy="42044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948772" y="664737"/>
            <a:ext cx="800383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0" dirty="0">
                <a:latin typeface="Calibri"/>
                <a:cs typeface="Calibri"/>
              </a:rPr>
              <a:t>PEVOLAM</a:t>
            </a:r>
            <a:endParaRPr sz="1448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1274410" y="632522"/>
            <a:ext cx="6595233" cy="3698125"/>
            <a:chOff x="1270344" y="633301"/>
            <a:chExt cx="6603365" cy="3702685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950240" cy="370218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47056" y="3041198"/>
              <a:ext cx="3563565" cy="126234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07913" y="936129"/>
              <a:ext cx="1965741" cy="336897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05200" y="643623"/>
              <a:ext cx="847882" cy="31794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80131" y="963815"/>
              <a:ext cx="2957064" cy="201187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42635" y="2788135"/>
              <a:ext cx="674989" cy="19921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25769" y="730305"/>
            <a:ext cx="2292698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spc="-5" dirty="0">
                <a:solidFill>
                  <a:srgbClr val="00B050"/>
                </a:solidFill>
              </a:rPr>
              <a:t>Actividad</a:t>
            </a:r>
            <a:r>
              <a:rPr sz="1948" spc="-30" dirty="0">
                <a:solidFill>
                  <a:srgbClr val="00B050"/>
                </a:solidFill>
              </a:rPr>
              <a:t> </a:t>
            </a:r>
            <a:r>
              <a:rPr sz="1948" spc="-5" dirty="0">
                <a:solidFill>
                  <a:srgbClr val="00B050"/>
                </a:solidFill>
              </a:rPr>
              <a:t>biológica</a:t>
            </a:r>
            <a:endParaRPr sz="1948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8958" y="1264796"/>
            <a:ext cx="6187047" cy="2806149"/>
          </a:xfrm>
          <a:prstGeom prst="rect">
            <a:avLst/>
          </a:prstGeom>
        </p:spPr>
      </p:pic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47391" y="730306"/>
            <a:ext cx="5864145" cy="3125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chemeClr val="tx1"/>
                </a:solidFill>
              </a:rPr>
              <a:t>APOLLO</a:t>
            </a:r>
            <a:r>
              <a:rPr sz="1948" b="1" dirty="0">
                <a:solidFill>
                  <a:schemeClr val="tx1"/>
                </a:solidFill>
              </a:rPr>
              <a:t> </a:t>
            </a:r>
            <a:r>
              <a:rPr sz="1948" b="1" spc="-5" dirty="0">
                <a:solidFill>
                  <a:schemeClr val="tx1"/>
                </a:solidFill>
              </a:rPr>
              <a:t>N=260</a:t>
            </a:r>
            <a:r>
              <a:rPr sz="1948" b="1" dirty="0">
                <a:solidFill>
                  <a:schemeClr val="tx1"/>
                </a:solidFill>
              </a:rPr>
              <a:t> </a:t>
            </a:r>
            <a:r>
              <a:rPr sz="1648" b="1" spc="5" dirty="0">
                <a:solidFill>
                  <a:schemeClr val="tx1"/>
                </a:solidFill>
              </a:rPr>
              <a:t>(PETHEMA</a:t>
            </a:r>
            <a:r>
              <a:rPr sz="1648" b="1" spc="-10" dirty="0">
                <a:solidFill>
                  <a:schemeClr val="tx1"/>
                </a:solidFill>
              </a:rPr>
              <a:t> </a:t>
            </a:r>
            <a:r>
              <a:rPr sz="1648" b="1" spc="5" dirty="0">
                <a:solidFill>
                  <a:schemeClr val="tx1"/>
                </a:solidFill>
              </a:rPr>
              <a:t>45</a:t>
            </a:r>
            <a:r>
              <a:rPr sz="1648" b="1" spc="-15" dirty="0">
                <a:solidFill>
                  <a:schemeClr val="tx1"/>
                </a:solidFill>
              </a:rPr>
              <a:t> </a:t>
            </a:r>
            <a:r>
              <a:rPr sz="1648" b="1" dirty="0">
                <a:solidFill>
                  <a:schemeClr val="tx1"/>
                </a:solidFill>
              </a:rPr>
              <a:t>pacientes</a:t>
            </a:r>
            <a:r>
              <a:rPr sz="1648" b="1" spc="-10" dirty="0">
                <a:solidFill>
                  <a:schemeClr val="tx1"/>
                </a:solidFill>
              </a:rPr>
              <a:t> </a:t>
            </a:r>
            <a:r>
              <a:rPr sz="1648" b="1" spc="5" dirty="0">
                <a:solidFill>
                  <a:schemeClr val="tx1"/>
                </a:solidFill>
              </a:rPr>
              <a:t>en</a:t>
            </a:r>
            <a:r>
              <a:rPr sz="1648" b="1" spc="-10" dirty="0">
                <a:solidFill>
                  <a:schemeClr val="tx1"/>
                </a:solidFill>
              </a:rPr>
              <a:t> </a:t>
            </a:r>
            <a:r>
              <a:rPr sz="1648" b="1" spc="15" dirty="0">
                <a:solidFill>
                  <a:schemeClr val="tx1"/>
                </a:solidFill>
              </a:rPr>
              <a:t>3</a:t>
            </a:r>
            <a:r>
              <a:rPr sz="1648" b="1" spc="-15" dirty="0">
                <a:solidFill>
                  <a:schemeClr val="tx1"/>
                </a:solidFill>
              </a:rPr>
              <a:t> </a:t>
            </a:r>
            <a:r>
              <a:rPr sz="1648" b="1" dirty="0">
                <a:solidFill>
                  <a:schemeClr val="tx1"/>
                </a:solidFill>
              </a:rPr>
              <a:t>años)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67</a:t>
            </a:r>
            <a:endParaRPr sz="8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6575" y="1123725"/>
            <a:ext cx="6053146" cy="2894550"/>
          </a:xfrm>
          <a:prstGeom prst="rect">
            <a:avLst/>
          </a:prstGeom>
        </p:spPr>
      </p:pic>
    </p:spTree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18191" y="801204"/>
            <a:ext cx="5010956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MENARINI/PETHEMA</a:t>
            </a:r>
            <a:endParaRPr sz="1298" b="1">
              <a:solidFill>
                <a:schemeClr val="tx1"/>
              </a:solidFill>
              <a:latin typeface="Verdana"/>
              <a:cs typeface="Verdana"/>
            </a:endParaRPr>
          </a:p>
          <a:p>
            <a:pPr marL="12685"/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Phase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1: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Proposed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Dosage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and Schedule: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dose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level 3</a:t>
            </a:r>
            <a:endParaRPr sz="1298" b="1">
              <a:solidFill>
                <a:schemeClr val="tx1"/>
              </a:solidFill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41676" y="1529145"/>
            <a:ext cx="4265750" cy="70651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Cycle1</a:t>
            </a:r>
            <a:r>
              <a:rPr sz="799" b="1" i="1" spc="-5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:</a:t>
            </a:r>
            <a:r>
              <a:rPr sz="799" b="1" i="1" spc="429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i="1" spc="5" dirty="0">
                <a:solidFill>
                  <a:srgbClr val="003B75"/>
                </a:solidFill>
                <a:latin typeface="Arial"/>
                <a:cs typeface="Arial"/>
              </a:rPr>
              <a:t>5-Aza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75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mg/sqm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to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5)</a:t>
            </a:r>
            <a:endParaRPr sz="799">
              <a:latin typeface="Arial"/>
              <a:cs typeface="Arial"/>
            </a:endParaRPr>
          </a:p>
          <a:p>
            <a:pPr marL="267648">
              <a:spcBef>
                <a:spcPts val="15"/>
              </a:spcBef>
            </a:pPr>
            <a:r>
              <a:rPr sz="799" i="1" spc="5" dirty="0">
                <a:solidFill>
                  <a:srgbClr val="003B75"/>
                </a:solidFill>
                <a:latin typeface="Arial"/>
                <a:cs typeface="Arial"/>
              </a:rPr>
              <a:t>MEN1703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125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6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to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19)</a:t>
            </a:r>
            <a:endParaRPr sz="799">
              <a:latin typeface="Arial"/>
              <a:cs typeface="Arial"/>
            </a:endParaRPr>
          </a:p>
          <a:p>
            <a:pPr marL="267648">
              <a:spcBef>
                <a:spcPts val="15"/>
              </a:spcBef>
            </a:pPr>
            <a:r>
              <a:rPr sz="799" i="1" dirty="0">
                <a:solidFill>
                  <a:srgbClr val="003B75"/>
                </a:solidFill>
                <a:latin typeface="Arial"/>
                <a:cs typeface="Arial"/>
              </a:rPr>
              <a:t>Venetoclax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400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 1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to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14,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including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 ramp-up)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249">
              <a:latin typeface="Arial"/>
              <a:cs typeface="Arial"/>
            </a:endParaRPr>
          </a:p>
          <a:p>
            <a:pPr marL="12685"/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Cycle 2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and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 subsequent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(every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28 days):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possible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dose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adjustment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in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CR/CRh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patients</a:t>
            </a:r>
            <a:endParaRPr sz="799">
              <a:latin typeface="Arial-BoldItalicMT"/>
              <a:cs typeface="Arial-BoldItalicM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491998" y="2516020"/>
            <a:ext cx="5102284" cy="643097"/>
            <a:chOff x="2489433" y="2519122"/>
            <a:chExt cx="5108575" cy="64389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2674" y="2730309"/>
              <a:ext cx="5093144" cy="20519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02677" y="2730305"/>
              <a:ext cx="5093335" cy="205740"/>
            </a:xfrm>
            <a:custGeom>
              <a:avLst/>
              <a:gdLst/>
              <a:ahLst/>
              <a:cxnLst/>
              <a:rect l="l" t="t" r="r" b="b"/>
              <a:pathLst>
                <a:path w="5093334" h="205739">
                  <a:moveTo>
                    <a:pt x="0" y="51295"/>
                  </a:moveTo>
                  <a:lnTo>
                    <a:pt x="4990541" y="51295"/>
                  </a:lnTo>
                  <a:lnTo>
                    <a:pt x="4990541" y="0"/>
                  </a:lnTo>
                  <a:lnTo>
                    <a:pt x="5093131" y="102603"/>
                  </a:lnTo>
                  <a:lnTo>
                    <a:pt x="4990541" y="205206"/>
                  </a:lnTo>
                  <a:lnTo>
                    <a:pt x="4990541" y="153898"/>
                  </a:lnTo>
                  <a:lnTo>
                    <a:pt x="0" y="153898"/>
                  </a:lnTo>
                  <a:lnTo>
                    <a:pt x="0" y="51295"/>
                  </a:lnTo>
                  <a:close/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677106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50267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873204" y="2525667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69">
                  <a:moveTo>
                    <a:pt x="0" y="0"/>
                  </a:moveTo>
                  <a:lnTo>
                    <a:pt x="0" y="356527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063886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26106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3874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64784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867781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11154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044385" y="2954417"/>
              <a:ext cx="42545" cy="204470"/>
            </a:xfrm>
            <a:custGeom>
              <a:avLst/>
              <a:gdLst/>
              <a:ahLst/>
              <a:cxnLst/>
              <a:rect l="l" t="t" r="r" b="b"/>
              <a:pathLst>
                <a:path w="42544" h="20446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4063"/>
                  </a:lnTo>
                  <a:lnTo>
                    <a:pt x="31686" y="204063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4385" y="2954417"/>
              <a:ext cx="42545" cy="204470"/>
            </a:xfrm>
            <a:custGeom>
              <a:avLst/>
              <a:gdLst/>
              <a:ahLst/>
              <a:cxnLst/>
              <a:rect l="l" t="t" r="r" b="b"/>
              <a:pathLst>
                <a:path w="42544" h="20446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4063"/>
                  </a:lnTo>
                  <a:lnTo>
                    <a:pt x="10566" y="204063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49292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49292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360734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581751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82335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5019451" y="2525666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69">
                  <a:moveTo>
                    <a:pt x="0" y="0"/>
                  </a:moveTo>
                  <a:lnTo>
                    <a:pt x="0" y="356527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21013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40731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58499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79409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6014025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621770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643764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663807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681683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6991267" y="2524519"/>
              <a:ext cx="0" cy="359410"/>
            </a:xfrm>
            <a:custGeom>
              <a:avLst/>
              <a:gdLst/>
              <a:ahLst/>
              <a:cxnLst/>
              <a:rect l="l" t="t" r="r" b="b"/>
              <a:pathLst>
                <a:path h="359410">
                  <a:moveTo>
                    <a:pt x="0" y="0"/>
                  </a:moveTo>
                  <a:lnTo>
                    <a:pt x="0" y="358825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435624" y="3267083"/>
            <a:ext cx="48201" cy="211829"/>
            <a:chOff x="3434223" y="3271112"/>
            <a:chExt cx="48260" cy="212090"/>
          </a:xfrm>
        </p:grpSpPr>
        <p:sp>
          <p:nvSpPr>
            <p:cNvPr id="36" name="object 36"/>
            <p:cNvSpPr/>
            <p:nvPr/>
          </p:nvSpPr>
          <p:spPr>
            <a:xfrm>
              <a:off x="3437665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437665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4799046" y="3267083"/>
            <a:ext cx="48201" cy="211829"/>
            <a:chOff x="4799326" y="3271112"/>
            <a:chExt cx="48260" cy="212090"/>
          </a:xfrm>
        </p:grpSpPr>
        <p:sp>
          <p:nvSpPr>
            <p:cNvPr id="39" name="object 39"/>
            <p:cNvSpPr/>
            <p:nvPr/>
          </p:nvSpPr>
          <p:spPr>
            <a:xfrm>
              <a:off x="4802767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2767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3630399" y="3267083"/>
            <a:ext cx="48201" cy="211829"/>
            <a:chOff x="3629238" y="3271112"/>
            <a:chExt cx="48260" cy="212090"/>
          </a:xfrm>
        </p:grpSpPr>
        <p:sp>
          <p:nvSpPr>
            <p:cNvPr id="42" name="object 42"/>
            <p:cNvSpPr/>
            <p:nvPr/>
          </p:nvSpPr>
          <p:spPr>
            <a:xfrm>
              <a:off x="363268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63268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3839239" y="3267083"/>
            <a:ext cx="48201" cy="211829"/>
            <a:chOff x="3838336" y="3271112"/>
            <a:chExt cx="48260" cy="212090"/>
          </a:xfrm>
        </p:grpSpPr>
        <p:sp>
          <p:nvSpPr>
            <p:cNvPr id="45" name="object 45"/>
            <p:cNvSpPr/>
            <p:nvPr/>
          </p:nvSpPr>
          <p:spPr>
            <a:xfrm>
              <a:off x="3841777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3841777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4099980" y="3267083"/>
            <a:ext cx="48201" cy="211829"/>
            <a:chOff x="4099398" y="3271112"/>
            <a:chExt cx="48260" cy="212090"/>
          </a:xfrm>
        </p:grpSpPr>
        <p:sp>
          <p:nvSpPr>
            <p:cNvPr id="48" name="object 48"/>
            <p:cNvSpPr/>
            <p:nvPr/>
          </p:nvSpPr>
          <p:spPr>
            <a:xfrm>
              <a:off x="410284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410284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4336010" y="3267083"/>
            <a:ext cx="48201" cy="211829"/>
            <a:chOff x="4335719" y="3271112"/>
            <a:chExt cx="48260" cy="212090"/>
          </a:xfrm>
        </p:grpSpPr>
        <p:sp>
          <p:nvSpPr>
            <p:cNvPr id="51" name="object 51"/>
            <p:cNvSpPr/>
            <p:nvPr/>
          </p:nvSpPr>
          <p:spPr>
            <a:xfrm>
              <a:off x="433916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33916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4572040" y="3267083"/>
            <a:ext cx="48201" cy="211829"/>
            <a:chOff x="4572040" y="3271112"/>
            <a:chExt cx="48260" cy="212090"/>
          </a:xfrm>
        </p:grpSpPr>
        <p:sp>
          <p:nvSpPr>
            <p:cNvPr id="54" name="object 54"/>
            <p:cNvSpPr/>
            <p:nvPr/>
          </p:nvSpPr>
          <p:spPr>
            <a:xfrm>
              <a:off x="4575482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575482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1548656" y="3672581"/>
            <a:ext cx="778185" cy="18623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099" b="1" spc="-45" dirty="0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099" b="1" spc="2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etoc</a:t>
            </a:r>
            <a:r>
              <a:rPr sz="1099" b="1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ax</a:t>
            </a:r>
            <a:endParaRPr sz="109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609392" y="3270214"/>
            <a:ext cx="665295" cy="18623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099" b="1" spc="15" dirty="0">
                <a:solidFill>
                  <a:srgbClr val="002060"/>
                </a:solidFill>
                <a:latin typeface="Arial"/>
                <a:cs typeface="Arial"/>
              </a:rPr>
              <a:t>MEN1703</a:t>
            </a:r>
            <a:endParaRPr sz="1099">
              <a:latin typeface="Arial"/>
              <a:cs typeface="Arial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979129" y="3267083"/>
            <a:ext cx="48201" cy="211829"/>
            <a:chOff x="4979631" y="3271112"/>
            <a:chExt cx="48260" cy="212090"/>
          </a:xfrm>
        </p:grpSpPr>
        <p:sp>
          <p:nvSpPr>
            <p:cNvPr id="59" name="object 59"/>
            <p:cNvSpPr/>
            <p:nvPr/>
          </p:nvSpPr>
          <p:spPr>
            <a:xfrm>
              <a:off x="4983073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983073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5174404" y="3267083"/>
            <a:ext cx="48201" cy="211829"/>
            <a:chOff x="5175147" y="3271112"/>
            <a:chExt cx="48260" cy="212090"/>
          </a:xfrm>
        </p:grpSpPr>
        <p:sp>
          <p:nvSpPr>
            <p:cNvPr id="62" name="object 62"/>
            <p:cNvSpPr/>
            <p:nvPr/>
          </p:nvSpPr>
          <p:spPr>
            <a:xfrm>
              <a:off x="5178588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5178588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2462833" y="3676962"/>
            <a:ext cx="50737" cy="157286"/>
            <a:chOff x="2460232" y="3681496"/>
            <a:chExt cx="50800" cy="157480"/>
          </a:xfrm>
        </p:grpSpPr>
        <p:sp>
          <p:nvSpPr>
            <p:cNvPr id="65" name="object 65"/>
            <p:cNvSpPr/>
            <p:nvPr/>
          </p:nvSpPr>
          <p:spPr>
            <a:xfrm>
              <a:off x="2463674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21717" y="0"/>
                  </a:moveTo>
                  <a:lnTo>
                    <a:pt x="0" y="21717"/>
                  </a:lnTo>
                  <a:lnTo>
                    <a:pt x="10858" y="21717"/>
                  </a:lnTo>
                  <a:lnTo>
                    <a:pt x="10858" y="150495"/>
                  </a:lnTo>
                  <a:lnTo>
                    <a:pt x="32575" y="150495"/>
                  </a:lnTo>
                  <a:lnTo>
                    <a:pt x="32575" y="21717"/>
                  </a:lnTo>
                  <a:lnTo>
                    <a:pt x="43434" y="21717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463674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0" y="21717"/>
                  </a:moveTo>
                  <a:lnTo>
                    <a:pt x="21717" y="0"/>
                  </a:lnTo>
                  <a:lnTo>
                    <a:pt x="43434" y="21717"/>
                  </a:lnTo>
                  <a:lnTo>
                    <a:pt x="32575" y="21717"/>
                  </a:lnTo>
                  <a:lnTo>
                    <a:pt x="32575" y="150495"/>
                  </a:lnTo>
                  <a:lnTo>
                    <a:pt x="10858" y="150495"/>
                  </a:lnTo>
                  <a:lnTo>
                    <a:pt x="10858" y="21717"/>
                  </a:lnTo>
                  <a:lnTo>
                    <a:pt x="0" y="21717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3630399" y="3622321"/>
            <a:ext cx="48201" cy="211829"/>
            <a:chOff x="3629238" y="3626788"/>
            <a:chExt cx="48260" cy="212090"/>
          </a:xfrm>
        </p:grpSpPr>
        <p:sp>
          <p:nvSpPr>
            <p:cNvPr id="68" name="object 68"/>
            <p:cNvSpPr/>
            <p:nvPr/>
          </p:nvSpPr>
          <p:spPr>
            <a:xfrm>
              <a:off x="363268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63268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2653280" y="3676962"/>
            <a:ext cx="50737" cy="157286"/>
            <a:chOff x="2650914" y="3681496"/>
            <a:chExt cx="50800" cy="157480"/>
          </a:xfrm>
        </p:grpSpPr>
        <p:sp>
          <p:nvSpPr>
            <p:cNvPr id="71" name="object 71"/>
            <p:cNvSpPr/>
            <p:nvPr/>
          </p:nvSpPr>
          <p:spPr>
            <a:xfrm>
              <a:off x="2654355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21717" y="0"/>
                  </a:moveTo>
                  <a:lnTo>
                    <a:pt x="0" y="21717"/>
                  </a:lnTo>
                  <a:lnTo>
                    <a:pt x="10858" y="21717"/>
                  </a:lnTo>
                  <a:lnTo>
                    <a:pt x="10858" y="150495"/>
                  </a:lnTo>
                  <a:lnTo>
                    <a:pt x="32575" y="150495"/>
                  </a:lnTo>
                  <a:lnTo>
                    <a:pt x="32575" y="21717"/>
                  </a:lnTo>
                  <a:lnTo>
                    <a:pt x="43434" y="21717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654355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0" y="21717"/>
                  </a:moveTo>
                  <a:lnTo>
                    <a:pt x="21717" y="0"/>
                  </a:lnTo>
                  <a:lnTo>
                    <a:pt x="43434" y="21717"/>
                  </a:lnTo>
                  <a:lnTo>
                    <a:pt x="32575" y="21717"/>
                  </a:lnTo>
                  <a:lnTo>
                    <a:pt x="32575" y="150495"/>
                  </a:lnTo>
                  <a:lnTo>
                    <a:pt x="10858" y="150495"/>
                  </a:lnTo>
                  <a:lnTo>
                    <a:pt x="10858" y="21717"/>
                  </a:lnTo>
                  <a:lnTo>
                    <a:pt x="0" y="21717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2859957" y="3622321"/>
            <a:ext cx="48201" cy="211829"/>
            <a:chOff x="2857846" y="3626788"/>
            <a:chExt cx="48260" cy="212090"/>
          </a:xfrm>
        </p:grpSpPr>
        <p:sp>
          <p:nvSpPr>
            <p:cNvPr id="74" name="object 74"/>
            <p:cNvSpPr/>
            <p:nvPr/>
          </p:nvSpPr>
          <p:spPr>
            <a:xfrm>
              <a:off x="2861288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861288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3061224" y="3622321"/>
            <a:ext cx="48201" cy="211829"/>
            <a:chOff x="3059361" y="3626788"/>
            <a:chExt cx="48260" cy="212090"/>
          </a:xfrm>
        </p:grpSpPr>
        <p:sp>
          <p:nvSpPr>
            <p:cNvPr id="77" name="object 77"/>
            <p:cNvSpPr/>
            <p:nvPr/>
          </p:nvSpPr>
          <p:spPr>
            <a:xfrm>
              <a:off x="3062803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3062803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3258164" y="3622321"/>
            <a:ext cx="48201" cy="211829"/>
            <a:chOff x="3256544" y="3626788"/>
            <a:chExt cx="48260" cy="212090"/>
          </a:xfrm>
        </p:grpSpPr>
        <p:sp>
          <p:nvSpPr>
            <p:cNvPr id="80" name="object 80"/>
            <p:cNvSpPr/>
            <p:nvPr/>
          </p:nvSpPr>
          <p:spPr>
            <a:xfrm>
              <a:off x="325998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325998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3435624" y="3622321"/>
            <a:ext cx="48201" cy="211829"/>
            <a:chOff x="3434223" y="3626788"/>
            <a:chExt cx="48260" cy="212090"/>
          </a:xfrm>
        </p:grpSpPr>
        <p:sp>
          <p:nvSpPr>
            <p:cNvPr id="83" name="object 83"/>
            <p:cNvSpPr/>
            <p:nvPr/>
          </p:nvSpPr>
          <p:spPr>
            <a:xfrm>
              <a:off x="34376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34376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3839239" y="3622321"/>
            <a:ext cx="48201" cy="211829"/>
            <a:chOff x="3838336" y="3626788"/>
            <a:chExt cx="48260" cy="212090"/>
          </a:xfrm>
        </p:grpSpPr>
        <p:sp>
          <p:nvSpPr>
            <p:cNvPr id="86" name="object 86"/>
            <p:cNvSpPr/>
            <p:nvPr/>
          </p:nvSpPr>
          <p:spPr>
            <a:xfrm>
              <a:off x="3841777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3841777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4083790" y="3622321"/>
            <a:ext cx="48201" cy="211829"/>
            <a:chOff x="4083188" y="3626788"/>
            <a:chExt cx="48260" cy="212090"/>
          </a:xfrm>
        </p:grpSpPr>
        <p:sp>
          <p:nvSpPr>
            <p:cNvPr id="89" name="object 89"/>
            <p:cNvSpPr/>
            <p:nvPr/>
          </p:nvSpPr>
          <p:spPr>
            <a:xfrm>
              <a:off x="408663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408663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4340244" y="3622321"/>
            <a:ext cx="48201" cy="211829"/>
            <a:chOff x="4339958" y="3626788"/>
            <a:chExt cx="48260" cy="212090"/>
          </a:xfrm>
        </p:grpSpPr>
        <p:sp>
          <p:nvSpPr>
            <p:cNvPr id="92" name="object 92"/>
            <p:cNvSpPr/>
            <p:nvPr/>
          </p:nvSpPr>
          <p:spPr>
            <a:xfrm>
              <a:off x="434340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434340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4544757" y="3622321"/>
            <a:ext cx="48201" cy="211829"/>
            <a:chOff x="4544724" y="3626788"/>
            <a:chExt cx="48260" cy="212090"/>
          </a:xfrm>
        </p:grpSpPr>
        <p:sp>
          <p:nvSpPr>
            <p:cNvPr id="95" name="object 95"/>
            <p:cNvSpPr/>
            <p:nvPr/>
          </p:nvSpPr>
          <p:spPr>
            <a:xfrm>
              <a:off x="45481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45481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788225" y="3622321"/>
            <a:ext cx="48201" cy="211829"/>
            <a:chOff x="4788492" y="3626788"/>
            <a:chExt cx="48260" cy="212090"/>
          </a:xfrm>
        </p:grpSpPr>
        <p:sp>
          <p:nvSpPr>
            <p:cNvPr id="98" name="object 98"/>
            <p:cNvSpPr/>
            <p:nvPr/>
          </p:nvSpPr>
          <p:spPr>
            <a:xfrm>
              <a:off x="4791934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4791934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4987329" y="3622321"/>
            <a:ext cx="48201" cy="211829"/>
            <a:chOff x="4987841" y="3626788"/>
            <a:chExt cx="48260" cy="212090"/>
          </a:xfrm>
        </p:grpSpPr>
        <p:sp>
          <p:nvSpPr>
            <p:cNvPr id="101" name="object 101"/>
            <p:cNvSpPr/>
            <p:nvPr/>
          </p:nvSpPr>
          <p:spPr>
            <a:xfrm>
              <a:off x="4991282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91282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3" name="object 103"/>
          <p:cNvSpPr txBox="1"/>
          <p:nvPr/>
        </p:nvSpPr>
        <p:spPr>
          <a:xfrm>
            <a:off x="2232644" y="2363713"/>
            <a:ext cx="85365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  <a:tabLst>
                <a:tab pos="425573" algn="l"/>
                <a:tab pos="612040" algn="l"/>
                <a:tab pos="794700" algn="l"/>
              </a:tabLst>
            </a:pPr>
            <a:r>
              <a:rPr sz="749" spc="5" dirty="0">
                <a:solidFill>
                  <a:srgbClr val="003B75"/>
                </a:solidFill>
                <a:latin typeface="Arial"/>
                <a:cs typeface="Arial"/>
              </a:rPr>
              <a:t>D</a:t>
            </a:r>
            <a:r>
              <a:rPr sz="749" spc="-5" dirty="0">
                <a:solidFill>
                  <a:srgbClr val="003B75"/>
                </a:solidFill>
                <a:latin typeface="Arial"/>
                <a:cs typeface="Arial"/>
              </a:rPr>
              <a:t>a</a:t>
            </a:r>
            <a:r>
              <a:rPr sz="749" dirty="0">
                <a:solidFill>
                  <a:srgbClr val="003B75"/>
                </a:solidFill>
                <a:latin typeface="Arial"/>
                <a:cs typeface="Arial"/>
              </a:rPr>
              <a:t>y </a:t>
            </a:r>
            <a:r>
              <a:rPr sz="749" spc="-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974" b="1" baseline="4273" dirty="0">
                <a:solidFill>
                  <a:srgbClr val="003B75"/>
                </a:solidFill>
                <a:latin typeface="Arial"/>
                <a:cs typeface="Arial"/>
              </a:rPr>
              <a:t>1	2	3	4</a:t>
            </a:r>
            <a:endParaRPr sz="974" baseline="4273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219562" y="2372507"/>
            <a:ext cx="45536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187734" algn="l"/>
                <a:tab pos="396399" algn="l"/>
              </a:tabLst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5	6	7</a:t>
            </a:r>
            <a:endParaRPr sz="649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818404" y="2372507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8</a:t>
            </a:r>
            <a:endParaRPr sz="649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580628" y="2983660"/>
            <a:ext cx="80926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5-Aza</a:t>
            </a:r>
            <a:r>
              <a:rPr sz="749" b="1" spc="-35" dirty="0">
                <a:solidFill>
                  <a:srgbClr val="00B0F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75</a:t>
            </a:r>
            <a:r>
              <a:rPr sz="749" b="1" spc="-30" dirty="0">
                <a:solidFill>
                  <a:srgbClr val="00B0F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mg/sqm</a:t>
            </a:r>
            <a:endParaRPr sz="749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067272" y="2372507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9</a:t>
            </a:r>
            <a:endParaRPr sz="649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280322" y="2372507"/>
            <a:ext cx="275567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237839" algn="l"/>
                <a:tab pos="471239" algn="l"/>
                <a:tab pos="1675023" algn="l"/>
                <a:tab pos="2105670" algn="l"/>
              </a:tabLst>
            </a:pP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10	</a:t>
            </a:r>
            <a:r>
              <a:rPr sz="649" b="1" spc="-20" dirty="0">
                <a:solidFill>
                  <a:srgbClr val="003B75"/>
                </a:solidFill>
                <a:latin typeface="Arial"/>
                <a:cs typeface="Arial"/>
              </a:rPr>
              <a:t>11	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12</a:t>
            </a:r>
            <a:r>
              <a:rPr sz="649" b="1" spc="265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13</a:t>
            </a:r>
            <a:r>
              <a:rPr sz="649" b="1" spc="220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14</a:t>
            </a:r>
            <a:r>
              <a:rPr sz="649" b="1" spc="17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17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15</a:t>
            </a:r>
            <a:r>
              <a:rPr sz="649" b="1" spc="22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22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16</a:t>
            </a:r>
            <a:r>
              <a:rPr sz="649" b="1" spc="295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17	18</a:t>
            </a:r>
            <a:r>
              <a:rPr sz="649" b="1" spc="2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22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19	20</a:t>
            </a:r>
            <a:r>
              <a:rPr sz="649" b="1" spc="240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21</a:t>
            </a:r>
            <a:r>
              <a:rPr sz="649" b="1" spc="40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22</a:t>
            </a:r>
            <a:r>
              <a:rPr sz="649" b="1" spc="44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23</a:t>
            </a:r>
            <a:endParaRPr sz="649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373361" y="3271098"/>
            <a:ext cx="23212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x1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4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1593922" y="2786474"/>
            <a:ext cx="799115" cy="79277"/>
            <a:chOff x="1590250" y="2789909"/>
            <a:chExt cx="800100" cy="79375"/>
          </a:xfrm>
        </p:grpSpPr>
        <p:sp>
          <p:nvSpPr>
            <p:cNvPr id="111" name="object 111"/>
            <p:cNvSpPr/>
            <p:nvPr/>
          </p:nvSpPr>
          <p:spPr>
            <a:xfrm>
              <a:off x="1593692" y="2793351"/>
              <a:ext cx="793115" cy="72390"/>
            </a:xfrm>
            <a:custGeom>
              <a:avLst/>
              <a:gdLst/>
              <a:ahLst/>
              <a:cxnLst/>
              <a:rect l="l" t="t" r="r" b="b"/>
              <a:pathLst>
                <a:path w="793114" h="72389">
                  <a:moveTo>
                    <a:pt x="756945" y="0"/>
                  </a:moveTo>
                  <a:lnTo>
                    <a:pt x="756945" y="18059"/>
                  </a:lnTo>
                  <a:lnTo>
                    <a:pt x="0" y="18059"/>
                  </a:lnTo>
                  <a:lnTo>
                    <a:pt x="0" y="54178"/>
                  </a:lnTo>
                  <a:lnTo>
                    <a:pt x="756945" y="54178"/>
                  </a:lnTo>
                  <a:lnTo>
                    <a:pt x="756945" y="72224"/>
                  </a:lnTo>
                  <a:lnTo>
                    <a:pt x="793064" y="36118"/>
                  </a:lnTo>
                  <a:lnTo>
                    <a:pt x="7569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593692" y="2793351"/>
              <a:ext cx="793115" cy="72390"/>
            </a:xfrm>
            <a:custGeom>
              <a:avLst/>
              <a:gdLst/>
              <a:ahLst/>
              <a:cxnLst/>
              <a:rect l="l" t="t" r="r" b="b"/>
              <a:pathLst>
                <a:path w="793114" h="72389">
                  <a:moveTo>
                    <a:pt x="0" y="18059"/>
                  </a:moveTo>
                  <a:lnTo>
                    <a:pt x="756945" y="18059"/>
                  </a:lnTo>
                  <a:lnTo>
                    <a:pt x="756945" y="0"/>
                  </a:lnTo>
                  <a:lnTo>
                    <a:pt x="793064" y="36118"/>
                  </a:lnTo>
                  <a:lnTo>
                    <a:pt x="756945" y="72224"/>
                  </a:lnTo>
                  <a:lnTo>
                    <a:pt x="756945" y="54165"/>
                  </a:lnTo>
                  <a:lnTo>
                    <a:pt x="0" y="54165"/>
                  </a:lnTo>
                  <a:lnTo>
                    <a:pt x="0" y="18059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5166096" y="3622321"/>
            <a:ext cx="48201" cy="211829"/>
            <a:chOff x="5166829" y="3626788"/>
            <a:chExt cx="48260" cy="212090"/>
          </a:xfrm>
        </p:grpSpPr>
        <p:sp>
          <p:nvSpPr>
            <p:cNvPr id="114" name="object 114"/>
            <p:cNvSpPr/>
            <p:nvPr/>
          </p:nvSpPr>
          <p:spPr>
            <a:xfrm>
              <a:off x="5170271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70271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6" name="object 116"/>
          <p:cNvSpPr txBox="1"/>
          <p:nvPr/>
        </p:nvSpPr>
        <p:spPr>
          <a:xfrm>
            <a:off x="5420726" y="3640428"/>
            <a:ext cx="23212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x1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4</a:t>
            </a:r>
            <a:endParaRPr sz="949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415830" y="2964381"/>
            <a:ext cx="16299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2663256" y="2946769"/>
            <a:ext cx="642463" cy="211829"/>
            <a:chOff x="2660902" y="2950403"/>
            <a:chExt cx="643255" cy="212090"/>
          </a:xfrm>
        </p:grpSpPr>
        <p:sp>
          <p:nvSpPr>
            <p:cNvPr id="119" name="object 119"/>
            <p:cNvSpPr/>
            <p:nvPr/>
          </p:nvSpPr>
          <p:spPr>
            <a:xfrm>
              <a:off x="2664344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664344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25805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5" h="205739">
                  <a:moveTo>
                    <a:pt x="21120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5805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5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852719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852719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798786" y="3261114"/>
            <a:ext cx="48201" cy="211829"/>
            <a:chOff x="5800299" y="3265135"/>
            <a:chExt cx="48260" cy="212090"/>
          </a:xfrm>
        </p:grpSpPr>
        <p:sp>
          <p:nvSpPr>
            <p:cNvPr id="126" name="object 126"/>
            <p:cNvSpPr/>
            <p:nvPr/>
          </p:nvSpPr>
          <p:spPr>
            <a:xfrm>
              <a:off x="5803741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03741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377929" y="3261114"/>
            <a:ext cx="48201" cy="211829"/>
            <a:chOff x="5378923" y="3265135"/>
            <a:chExt cx="48260" cy="212090"/>
          </a:xfrm>
        </p:grpSpPr>
        <p:sp>
          <p:nvSpPr>
            <p:cNvPr id="129" name="object 129"/>
            <p:cNvSpPr/>
            <p:nvPr/>
          </p:nvSpPr>
          <p:spPr>
            <a:xfrm>
              <a:off x="5382365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82365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5580308" y="3261114"/>
            <a:ext cx="48201" cy="211829"/>
            <a:chOff x="5581552" y="3265135"/>
            <a:chExt cx="48260" cy="212090"/>
          </a:xfrm>
        </p:grpSpPr>
        <p:sp>
          <p:nvSpPr>
            <p:cNvPr id="132" name="object 132"/>
            <p:cNvSpPr/>
            <p:nvPr/>
          </p:nvSpPr>
          <p:spPr>
            <a:xfrm>
              <a:off x="5584994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584994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6007553" y="3261114"/>
            <a:ext cx="48201" cy="211829"/>
            <a:chOff x="6009323" y="3265135"/>
            <a:chExt cx="48260" cy="212090"/>
          </a:xfrm>
        </p:grpSpPr>
        <p:sp>
          <p:nvSpPr>
            <p:cNvPr id="135" name="object 135"/>
            <p:cNvSpPr/>
            <p:nvPr/>
          </p:nvSpPr>
          <p:spPr>
            <a:xfrm>
              <a:off x="6012765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12765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6216322" y="3261114"/>
            <a:ext cx="48201" cy="211829"/>
            <a:chOff x="6218350" y="3265135"/>
            <a:chExt cx="48260" cy="212090"/>
          </a:xfrm>
        </p:grpSpPr>
        <p:sp>
          <p:nvSpPr>
            <p:cNvPr id="138" name="object 138"/>
            <p:cNvSpPr/>
            <p:nvPr/>
          </p:nvSpPr>
          <p:spPr>
            <a:xfrm>
              <a:off x="6221792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221792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98804" y="1127158"/>
            <a:ext cx="4946900" cy="441415"/>
          </a:xfrm>
          <a:custGeom>
            <a:avLst/>
            <a:gdLst/>
            <a:ahLst/>
            <a:cxnLst/>
            <a:rect l="l" t="t" r="r" b="b"/>
            <a:pathLst>
              <a:path w="4953000" h="441959">
                <a:moveTo>
                  <a:pt x="4952479" y="0"/>
                </a:moveTo>
                <a:lnTo>
                  <a:pt x="0" y="0"/>
                </a:lnTo>
                <a:lnTo>
                  <a:pt x="0" y="441363"/>
                </a:lnTo>
                <a:lnTo>
                  <a:pt x="4952479" y="441363"/>
                </a:lnTo>
                <a:lnTo>
                  <a:pt x="4952479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630225" y="1163390"/>
            <a:ext cx="4128759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spc="15" dirty="0">
                <a:latin typeface="Calibri"/>
                <a:cs typeface="Calibri"/>
              </a:rPr>
              <a:t>AZA+BGB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vs. standard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intensive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therapy </a:t>
            </a:r>
            <a:r>
              <a:rPr sz="1049" dirty="0">
                <a:latin typeface="Calibri"/>
                <a:cs typeface="Calibri"/>
              </a:rPr>
              <a:t>for</a:t>
            </a:r>
            <a:r>
              <a:rPr sz="1049" spc="10" dirty="0">
                <a:latin typeface="Calibri"/>
                <a:cs typeface="Calibri"/>
              </a:rPr>
              <a:t> older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fit</a:t>
            </a:r>
            <a:r>
              <a:rPr sz="1049" spc="10" dirty="0">
                <a:latin typeface="Calibri"/>
                <a:cs typeface="Calibri"/>
              </a:rPr>
              <a:t> and/or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high-risk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AML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dirty="0">
                <a:latin typeface="Calibri"/>
                <a:cs typeface="Calibri"/>
              </a:rPr>
              <a:t>(BE-STAND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trial;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PETHEMA-BEIGENE)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099952" y="1127160"/>
            <a:ext cx="4945632" cy="2759482"/>
          </a:xfrm>
          <a:custGeom>
            <a:avLst/>
            <a:gdLst/>
            <a:ahLst/>
            <a:cxnLst/>
            <a:rect l="l" t="t" r="r" b="b"/>
            <a:pathLst>
              <a:path w="4951730" h="2762885">
                <a:moveTo>
                  <a:pt x="0" y="0"/>
                </a:moveTo>
                <a:lnTo>
                  <a:pt x="4951336" y="0"/>
                </a:lnTo>
                <a:lnTo>
                  <a:pt x="4951336" y="2762846"/>
                </a:lnTo>
                <a:lnTo>
                  <a:pt x="0" y="2762846"/>
                </a:lnTo>
                <a:lnTo>
                  <a:pt x="0" y="0"/>
                </a:lnTo>
                <a:close/>
              </a:path>
            </a:pathLst>
          </a:custGeom>
          <a:ln w="10312">
            <a:solidFill>
              <a:srgbClr val="31859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2167515" y="1193991"/>
            <a:ext cx="295546" cy="283495"/>
          </a:xfrm>
          <a:custGeom>
            <a:avLst/>
            <a:gdLst/>
            <a:ahLst/>
            <a:cxnLst/>
            <a:rect l="l" t="t" r="r" b="b"/>
            <a:pathLst>
              <a:path w="295910" h="283844">
                <a:moveTo>
                  <a:pt x="295681" y="121780"/>
                </a:moveTo>
                <a:lnTo>
                  <a:pt x="235419" y="121780"/>
                </a:lnTo>
                <a:lnTo>
                  <a:pt x="235419" y="95313"/>
                </a:lnTo>
                <a:lnTo>
                  <a:pt x="235419" y="91503"/>
                </a:lnTo>
                <a:lnTo>
                  <a:pt x="152552" y="91503"/>
                </a:lnTo>
                <a:lnTo>
                  <a:pt x="152552" y="61823"/>
                </a:lnTo>
                <a:lnTo>
                  <a:pt x="213766" y="61823"/>
                </a:lnTo>
                <a:lnTo>
                  <a:pt x="213766" y="0"/>
                </a:lnTo>
                <a:lnTo>
                  <a:pt x="81927" y="0"/>
                </a:lnTo>
                <a:lnTo>
                  <a:pt x="81927" y="61823"/>
                </a:lnTo>
                <a:lnTo>
                  <a:pt x="147828" y="61823"/>
                </a:lnTo>
                <a:lnTo>
                  <a:pt x="147828" y="91503"/>
                </a:lnTo>
                <a:lnTo>
                  <a:pt x="64020" y="91503"/>
                </a:lnTo>
                <a:lnTo>
                  <a:pt x="64020" y="95313"/>
                </a:lnTo>
                <a:lnTo>
                  <a:pt x="64020" y="121780"/>
                </a:lnTo>
                <a:lnTo>
                  <a:pt x="0" y="121780"/>
                </a:lnTo>
                <a:lnTo>
                  <a:pt x="0" y="183603"/>
                </a:lnTo>
                <a:lnTo>
                  <a:pt x="64020" y="183603"/>
                </a:lnTo>
                <a:lnTo>
                  <a:pt x="64020" y="221081"/>
                </a:lnTo>
                <a:lnTo>
                  <a:pt x="0" y="221081"/>
                </a:lnTo>
                <a:lnTo>
                  <a:pt x="0" y="283845"/>
                </a:lnTo>
                <a:lnTo>
                  <a:pt x="132778" y="283845"/>
                </a:lnTo>
                <a:lnTo>
                  <a:pt x="132778" y="221081"/>
                </a:lnTo>
                <a:lnTo>
                  <a:pt x="68732" y="221081"/>
                </a:lnTo>
                <a:lnTo>
                  <a:pt x="68732" y="183603"/>
                </a:lnTo>
                <a:lnTo>
                  <a:pt x="132778" y="183603"/>
                </a:lnTo>
                <a:lnTo>
                  <a:pt x="132778" y="121780"/>
                </a:lnTo>
                <a:lnTo>
                  <a:pt x="68732" y="121780"/>
                </a:lnTo>
                <a:lnTo>
                  <a:pt x="68732" y="95313"/>
                </a:lnTo>
                <a:lnTo>
                  <a:pt x="147840" y="95313"/>
                </a:lnTo>
                <a:lnTo>
                  <a:pt x="152539" y="95313"/>
                </a:lnTo>
                <a:lnTo>
                  <a:pt x="229768" y="95313"/>
                </a:lnTo>
                <a:lnTo>
                  <a:pt x="229768" y="121780"/>
                </a:lnTo>
                <a:lnTo>
                  <a:pt x="161963" y="121780"/>
                </a:lnTo>
                <a:lnTo>
                  <a:pt x="161963" y="183603"/>
                </a:lnTo>
                <a:lnTo>
                  <a:pt x="229768" y="183603"/>
                </a:lnTo>
                <a:lnTo>
                  <a:pt x="229768" y="221081"/>
                </a:lnTo>
                <a:lnTo>
                  <a:pt x="161963" y="221081"/>
                </a:lnTo>
                <a:lnTo>
                  <a:pt x="161963" y="283845"/>
                </a:lnTo>
                <a:lnTo>
                  <a:pt x="295681" y="283845"/>
                </a:lnTo>
                <a:lnTo>
                  <a:pt x="295681" y="221081"/>
                </a:lnTo>
                <a:lnTo>
                  <a:pt x="235419" y="221081"/>
                </a:lnTo>
                <a:lnTo>
                  <a:pt x="235419" y="183603"/>
                </a:lnTo>
                <a:lnTo>
                  <a:pt x="295681" y="183603"/>
                </a:lnTo>
                <a:lnTo>
                  <a:pt x="295681" y="121780"/>
                </a:lnTo>
                <a:close/>
              </a:path>
            </a:pathLst>
          </a:custGeom>
          <a:solidFill>
            <a:srgbClr val="4F81B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2144608" y="1650424"/>
            <a:ext cx="1108613" cy="1906249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3805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449">
              <a:latin typeface="Times New Roman"/>
              <a:cs typeface="Times New Roman"/>
            </a:endParaRPr>
          </a:p>
          <a:p>
            <a:pPr marL="48836"/>
            <a:r>
              <a:rPr sz="549" spc="-10" dirty="0">
                <a:latin typeface="Calibri"/>
                <a:cs typeface="Calibri"/>
              </a:rPr>
              <a:t>Patients </a:t>
            </a:r>
            <a:r>
              <a:rPr sz="549" spc="-5" dirty="0">
                <a:latin typeface="Calibri"/>
                <a:cs typeface="Calibri"/>
              </a:rPr>
              <a:t>(N=465 </a:t>
            </a:r>
            <a:r>
              <a:rPr sz="549" spc="-10" dirty="0">
                <a:latin typeface="Calibri"/>
                <a:cs typeface="Calibri"/>
              </a:rPr>
              <a:t>approximately)</a:t>
            </a:r>
            <a:endParaRPr sz="5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849">
              <a:latin typeface="Calibri"/>
              <a:cs typeface="Calibri"/>
            </a:endParaRPr>
          </a:p>
          <a:p>
            <a:pPr marL="142069" indent="-93867">
              <a:buClr>
                <a:srgbClr val="4BACC6"/>
              </a:buClr>
              <a:buFont typeface="Arial Unicode MS"/>
              <a:buChar char="■"/>
              <a:tabLst>
                <a:tab pos="142704" algn="l"/>
              </a:tabLst>
            </a:pPr>
            <a:r>
              <a:rPr sz="549" b="1" spc="-10" dirty="0">
                <a:latin typeface="Calibri"/>
                <a:cs typeface="Calibri"/>
              </a:rPr>
              <a:t>General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Inclusion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criteria</a:t>
            </a:r>
            <a:endParaRPr sz="549">
              <a:latin typeface="Calibri"/>
              <a:cs typeface="Calibri"/>
            </a:endParaRPr>
          </a:p>
          <a:p>
            <a:pPr marL="389422" lvl="1" indent="-93867">
              <a:spcBef>
                <a:spcPts val="200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Newly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diagnosed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AML</a:t>
            </a:r>
            <a:endParaRPr sz="549">
              <a:latin typeface="Calibri"/>
              <a:cs typeface="Calibri"/>
            </a:endParaRPr>
          </a:p>
          <a:p>
            <a:pPr marL="389422" lvl="1" indent="-93867">
              <a:spcBef>
                <a:spcPts val="210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ECOG </a:t>
            </a:r>
            <a:r>
              <a:rPr sz="549" spc="-5" dirty="0">
                <a:latin typeface="Calibri"/>
                <a:cs typeface="Calibri"/>
              </a:rPr>
              <a:t>0</a:t>
            </a:r>
            <a:r>
              <a:rPr sz="549" spc="-10" dirty="0">
                <a:latin typeface="Calibri"/>
                <a:cs typeface="Calibri"/>
              </a:rPr>
              <a:t>-</a:t>
            </a:r>
            <a:r>
              <a:rPr sz="549" spc="-5" dirty="0">
                <a:latin typeface="Calibri"/>
                <a:cs typeface="Calibri"/>
              </a:rPr>
              <a:t>2</a:t>
            </a:r>
            <a:endParaRPr sz="549">
              <a:latin typeface="Calibri"/>
              <a:cs typeface="Calibri"/>
            </a:endParaRPr>
          </a:p>
          <a:p>
            <a:pPr marL="389422" marR="43128" lvl="1" indent="-93233">
              <a:lnSpc>
                <a:spcPts val="649"/>
              </a:lnSpc>
              <a:spcBef>
                <a:spcPts val="240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Aged </a:t>
            </a:r>
            <a:r>
              <a:rPr sz="549" spc="-5" dirty="0">
                <a:latin typeface="Calibri"/>
                <a:cs typeface="Calibri"/>
              </a:rPr>
              <a:t>≥60 </a:t>
            </a:r>
            <a:r>
              <a:rPr sz="549" spc="-10" dirty="0">
                <a:latin typeface="Calibri"/>
                <a:cs typeface="Calibri"/>
              </a:rPr>
              <a:t>and </a:t>
            </a:r>
            <a:r>
              <a:rPr sz="549" spc="-5" dirty="0">
                <a:latin typeface="Calibri"/>
                <a:cs typeface="Calibri"/>
              </a:rPr>
              <a:t>&lt;75 </a:t>
            </a:r>
            <a:r>
              <a:rPr sz="549" spc="-10" dirty="0">
                <a:latin typeface="Calibri"/>
                <a:cs typeface="Calibri"/>
              </a:rPr>
              <a:t>years </a:t>
            </a:r>
            <a:r>
              <a:rPr sz="549" spc="-1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old (irrespectively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of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AHD or karyotype)</a:t>
            </a:r>
            <a:endParaRPr sz="549">
              <a:latin typeface="Calibri"/>
              <a:cs typeface="Calibri"/>
            </a:endParaRPr>
          </a:p>
          <a:p>
            <a:pPr marL="389422" marR="85622" lvl="1" indent="-93233" algn="just">
              <a:lnSpc>
                <a:spcPts val="649"/>
              </a:lnSpc>
              <a:spcBef>
                <a:spcPts val="209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Or </a:t>
            </a:r>
            <a:r>
              <a:rPr sz="549" spc="-10" dirty="0">
                <a:latin typeface="Calibri"/>
                <a:cs typeface="Calibri"/>
              </a:rPr>
              <a:t>Aged </a:t>
            </a:r>
            <a:r>
              <a:rPr sz="549" spc="-5" dirty="0">
                <a:latin typeface="Calibri"/>
                <a:cs typeface="Calibri"/>
              </a:rPr>
              <a:t>≥50 </a:t>
            </a:r>
            <a:r>
              <a:rPr sz="549" spc="-10" dirty="0">
                <a:latin typeface="Calibri"/>
                <a:cs typeface="Calibri"/>
              </a:rPr>
              <a:t>and </a:t>
            </a:r>
            <a:r>
              <a:rPr sz="549" spc="-5" dirty="0">
                <a:latin typeface="Calibri"/>
                <a:cs typeface="Calibri"/>
              </a:rPr>
              <a:t>&lt;75 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years old with AHD or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hi</a:t>
            </a:r>
            <a:r>
              <a:rPr sz="549" spc="-5" dirty="0">
                <a:latin typeface="Calibri"/>
                <a:cs typeface="Calibri"/>
              </a:rPr>
              <a:t>gh</a:t>
            </a:r>
            <a:r>
              <a:rPr sz="549" spc="-10" dirty="0">
                <a:latin typeface="Calibri"/>
                <a:cs typeface="Calibri"/>
              </a:rPr>
              <a:t>-</a:t>
            </a:r>
            <a:r>
              <a:rPr sz="549" spc="-5" dirty="0">
                <a:latin typeface="Calibri"/>
                <a:cs typeface="Calibri"/>
              </a:rPr>
              <a:t>r</a:t>
            </a:r>
            <a:r>
              <a:rPr sz="549" spc="-10" dirty="0">
                <a:latin typeface="Calibri"/>
                <a:cs typeface="Calibri"/>
              </a:rPr>
              <a:t>is</a:t>
            </a:r>
            <a:r>
              <a:rPr sz="549" spc="-5" dirty="0">
                <a:latin typeface="Calibri"/>
                <a:cs typeface="Calibri"/>
              </a:rPr>
              <a:t>k c</a:t>
            </a:r>
            <a:r>
              <a:rPr sz="549" spc="-10" dirty="0">
                <a:latin typeface="Calibri"/>
                <a:cs typeface="Calibri"/>
              </a:rPr>
              <a:t>y</a:t>
            </a:r>
            <a:r>
              <a:rPr sz="549" spc="-5" dirty="0">
                <a:latin typeface="Calibri"/>
                <a:cs typeface="Calibri"/>
              </a:rPr>
              <a:t>t</a:t>
            </a:r>
            <a:r>
              <a:rPr sz="549" spc="-10" dirty="0">
                <a:latin typeface="Calibri"/>
                <a:cs typeface="Calibri"/>
              </a:rPr>
              <a:t>o</a:t>
            </a:r>
            <a:r>
              <a:rPr sz="549" spc="-5" dirty="0">
                <a:latin typeface="Calibri"/>
                <a:cs typeface="Calibri"/>
              </a:rPr>
              <a:t>genet</a:t>
            </a:r>
            <a:r>
              <a:rPr sz="549" spc="-10" dirty="0">
                <a:latin typeface="Calibri"/>
                <a:cs typeface="Calibri"/>
              </a:rPr>
              <a:t>i</a:t>
            </a:r>
            <a:r>
              <a:rPr sz="549" spc="-5" dirty="0">
                <a:latin typeface="Calibri"/>
                <a:cs typeface="Calibri"/>
              </a:rPr>
              <a:t>c</a:t>
            </a:r>
            <a:r>
              <a:rPr sz="549" spc="-10" dirty="0">
                <a:latin typeface="Calibri"/>
                <a:cs typeface="Calibri"/>
              </a:rPr>
              <a:t>s</a:t>
            </a:r>
            <a:r>
              <a:rPr sz="549" spc="-5" dirty="0">
                <a:latin typeface="Calibri"/>
                <a:cs typeface="Calibri"/>
              </a:rPr>
              <a:t>)</a:t>
            </a:r>
            <a:endParaRPr sz="549">
              <a:latin typeface="Calibri"/>
              <a:cs typeface="Calibri"/>
            </a:endParaRPr>
          </a:p>
          <a:p>
            <a:pPr marL="389422" marR="46299" lvl="1" indent="-93233">
              <a:lnSpc>
                <a:spcPts val="649"/>
              </a:lnSpc>
              <a:spcBef>
                <a:spcPts val="220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Suitable for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high-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intensity chemotherapy </a:t>
            </a:r>
            <a:r>
              <a:rPr sz="549" spc="-1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options</a:t>
            </a:r>
            <a:endParaRPr sz="549">
              <a:latin typeface="Calibri"/>
              <a:cs typeface="Calibri"/>
            </a:endParaRPr>
          </a:p>
          <a:p>
            <a:pPr marL="142069" indent="-93867">
              <a:spcBef>
                <a:spcPts val="190"/>
              </a:spcBef>
              <a:buClr>
                <a:srgbClr val="4BACC6"/>
              </a:buClr>
              <a:buFont typeface="Arial Unicode MS"/>
              <a:buChar char="■"/>
              <a:tabLst>
                <a:tab pos="142704" algn="l"/>
              </a:tabLst>
            </a:pPr>
            <a:r>
              <a:rPr sz="549" b="1" spc="-10" dirty="0">
                <a:latin typeface="Calibri"/>
                <a:cs typeface="Calibri"/>
              </a:rPr>
              <a:t>General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exclusion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criteria</a:t>
            </a:r>
            <a:endParaRPr sz="549">
              <a:latin typeface="Calibri"/>
              <a:cs typeface="Calibri"/>
            </a:endParaRPr>
          </a:p>
          <a:p>
            <a:pPr marL="389422" marR="102112" lvl="1" indent="-93233">
              <a:lnSpc>
                <a:spcPts val="649"/>
              </a:lnSpc>
              <a:spcBef>
                <a:spcPts val="225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S</a:t>
            </a:r>
            <a:r>
              <a:rPr sz="549" spc="-10" dirty="0">
                <a:latin typeface="Calibri"/>
                <a:cs typeface="Calibri"/>
              </a:rPr>
              <a:t>p</a:t>
            </a:r>
            <a:r>
              <a:rPr sz="549" spc="-5" dirty="0">
                <a:latin typeface="Calibri"/>
                <a:cs typeface="Calibri"/>
              </a:rPr>
              <a:t>ec</a:t>
            </a:r>
            <a:r>
              <a:rPr sz="549" spc="-10" dirty="0">
                <a:latin typeface="Calibri"/>
                <a:cs typeface="Calibri"/>
              </a:rPr>
              <a:t>ifi</a:t>
            </a:r>
            <a:r>
              <a:rPr sz="549" spc="-5" dirty="0">
                <a:latin typeface="Calibri"/>
                <a:cs typeface="Calibri"/>
              </a:rPr>
              <a:t>c </a:t>
            </a:r>
            <a:r>
              <a:rPr sz="549" spc="-10" dirty="0">
                <a:latin typeface="Calibri"/>
                <a:cs typeface="Calibri"/>
              </a:rPr>
              <a:t>non-in</a:t>
            </a:r>
            <a:r>
              <a:rPr sz="549" spc="-5" dirty="0">
                <a:latin typeface="Calibri"/>
                <a:cs typeface="Calibri"/>
              </a:rPr>
              <a:t>te</a:t>
            </a:r>
            <a:r>
              <a:rPr sz="549" spc="-10" dirty="0">
                <a:latin typeface="Calibri"/>
                <a:cs typeface="Calibri"/>
              </a:rPr>
              <a:t>nsiv</a:t>
            </a:r>
            <a:r>
              <a:rPr sz="549" spc="-5" dirty="0">
                <a:latin typeface="Calibri"/>
                <a:cs typeface="Calibri"/>
              </a:rPr>
              <a:t>e  </a:t>
            </a:r>
            <a:r>
              <a:rPr sz="549" spc="-10" dirty="0">
                <a:latin typeface="Calibri"/>
                <a:cs typeface="Calibri"/>
              </a:rPr>
              <a:t>suitability </a:t>
            </a:r>
            <a:r>
              <a:rPr sz="549" spc="-5" dirty="0">
                <a:latin typeface="Calibri"/>
                <a:cs typeface="Calibri"/>
              </a:rPr>
              <a:t>criteria 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described</a:t>
            </a:r>
            <a:endParaRPr sz="549">
              <a:latin typeface="Calibri"/>
              <a:cs typeface="Calibri"/>
            </a:endParaRPr>
          </a:p>
          <a:p>
            <a:pPr marL="389422" marR="215007" lvl="1" indent="-93233">
              <a:lnSpc>
                <a:spcPts val="649"/>
              </a:lnSpc>
              <a:spcBef>
                <a:spcPts val="225"/>
              </a:spcBef>
              <a:buClr>
                <a:srgbClr val="4BACC6"/>
              </a:buClr>
              <a:buFont typeface="Arial Unicode MS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L</a:t>
            </a:r>
            <a:r>
              <a:rPr sz="549" spc="-10" dirty="0">
                <a:latin typeface="Calibri"/>
                <a:cs typeface="Calibri"/>
              </a:rPr>
              <a:t>ow-</a:t>
            </a:r>
            <a:r>
              <a:rPr sz="549" spc="-5" dirty="0">
                <a:latin typeface="Calibri"/>
                <a:cs typeface="Calibri"/>
              </a:rPr>
              <a:t>r</a:t>
            </a:r>
            <a:r>
              <a:rPr sz="549" spc="-10" dirty="0">
                <a:latin typeface="Calibri"/>
                <a:cs typeface="Calibri"/>
              </a:rPr>
              <a:t>is</a:t>
            </a:r>
            <a:r>
              <a:rPr sz="549" spc="-5" dirty="0">
                <a:latin typeface="Calibri"/>
                <a:cs typeface="Calibri"/>
              </a:rPr>
              <a:t>k CBF </a:t>
            </a:r>
            <a:r>
              <a:rPr sz="549" spc="-10" dirty="0">
                <a:latin typeface="Calibri"/>
                <a:cs typeface="Calibri"/>
              </a:rPr>
              <a:t>AML  excluded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361687" y="2348815"/>
            <a:ext cx="449026" cy="474395"/>
            <a:chOff x="3360194" y="2351711"/>
            <a:chExt cx="449580" cy="474980"/>
          </a:xfrm>
        </p:grpSpPr>
        <p:sp>
          <p:nvSpPr>
            <p:cNvPr id="9" name="object 9"/>
            <p:cNvSpPr/>
            <p:nvPr/>
          </p:nvSpPr>
          <p:spPr>
            <a:xfrm>
              <a:off x="3363686" y="2355202"/>
              <a:ext cx="442595" cy="467995"/>
            </a:xfrm>
            <a:custGeom>
              <a:avLst/>
              <a:gdLst/>
              <a:ahLst/>
              <a:cxnLst/>
              <a:rect l="l" t="t" r="r" b="b"/>
              <a:pathLst>
                <a:path w="442595" h="467994">
                  <a:moveTo>
                    <a:pt x="221259" y="0"/>
                  </a:moveTo>
                  <a:lnTo>
                    <a:pt x="176667" y="4751"/>
                  </a:lnTo>
                  <a:lnTo>
                    <a:pt x="135134" y="18379"/>
                  </a:lnTo>
                  <a:lnTo>
                    <a:pt x="97550" y="39942"/>
                  </a:lnTo>
                  <a:lnTo>
                    <a:pt x="64804" y="68500"/>
                  </a:lnTo>
                  <a:lnTo>
                    <a:pt x="37787" y="103113"/>
                  </a:lnTo>
                  <a:lnTo>
                    <a:pt x="17387" y="142839"/>
                  </a:lnTo>
                  <a:lnTo>
                    <a:pt x="4495" y="186738"/>
                  </a:lnTo>
                  <a:lnTo>
                    <a:pt x="0" y="233870"/>
                  </a:lnTo>
                  <a:lnTo>
                    <a:pt x="4495" y="281002"/>
                  </a:lnTo>
                  <a:lnTo>
                    <a:pt x="17387" y="324901"/>
                  </a:lnTo>
                  <a:lnTo>
                    <a:pt x="37787" y="364627"/>
                  </a:lnTo>
                  <a:lnTo>
                    <a:pt x="64804" y="399240"/>
                  </a:lnTo>
                  <a:lnTo>
                    <a:pt x="97550" y="427798"/>
                  </a:lnTo>
                  <a:lnTo>
                    <a:pt x="135134" y="449361"/>
                  </a:lnTo>
                  <a:lnTo>
                    <a:pt x="176667" y="462989"/>
                  </a:lnTo>
                  <a:lnTo>
                    <a:pt x="221259" y="467740"/>
                  </a:lnTo>
                  <a:lnTo>
                    <a:pt x="265851" y="462989"/>
                  </a:lnTo>
                  <a:lnTo>
                    <a:pt x="307384" y="449361"/>
                  </a:lnTo>
                  <a:lnTo>
                    <a:pt x="344968" y="427798"/>
                  </a:lnTo>
                  <a:lnTo>
                    <a:pt x="377713" y="399240"/>
                  </a:lnTo>
                  <a:lnTo>
                    <a:pt x="404731" y="364627"/>
                  </a:lnTo>
                  <a:lnTo>
                    <a:pt x="425131" y="324901"/>
                  </a:lnTo>
                  <a:lnTo>
                    <a:pt x="438023" y="281002"/>
                  </a:lnTo>
                  <a:lnTo>
                    <a:pt x="442518" y="233870"/>
                  </a:lnTo>
                  <a:lnTo>
                    <a:pt x="438023" y="186738"/>
                  </a:lnTo>
                  <a:lnTo>
                    <a:pt x="425131" y="142839"/>
                  </a:lnTo>
                  <a:lnTo>
                    <a:pt x="404731" y="103113"/>
                  </a:lnTo>
                  <a:lnTo>
                    <a:pt x="377713" y="68500"/>
                  </a:lnTo>
                  <a:lnTo>
                    <a:pt x="344968" y="39942"/>
                  </a:lnTo>
                  <a:lnTo>
                    <a:pt x="307384" y="18379"/>
                  </a:lnTo>
                  <a:lnTo>
                    <a:pt x="265851" y="4751"/>
                  </a:lnTo>
                  <a:lnTo>
                    <a:pt x="221259" y="0"/>
                  </a:lnTo>
                  <a:close/>
                </a:path>
              </a:pathLst>
            </a:custGeom>
            <a:solidFill>
              <a:srgbClr val="1F497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363686" y="2355203"/>
              <a:ext cx="442595" cy="467995"/>
            </a:xfrm>
            <a:custGeom>
              <a:avLst/>
              <a:gdLst/>
              <a:ahLst/>
              <a:cxnLst/>
              <a:rect l="l" t="t" r="r" b="b"/>
              <a:pathLst>
                <a:path w="442595" h="467994">
                  <a:moveTo>
                    <a:pt x="0" y="233870"/>
                  </a:moveTo>
                  <a:lnTo>
                    <a:pt x="4495" y="186738"/>
                  </a:lnTo>
                  <a:lnTo>
                    <a:pt x="17387" y="142839"/>
                  </a:lnTo>
                  <a:lnTo>
                    <a:pt x="37787" y="103113"/>
                  </a:lnTo>
                  <a:lnTo>
                    <a:pt x="64804" y="68500"/>
                  </a:lnTo>
                  <a:lnTo>
                    <a:pt x="97550" y="39942"/>
                  </a:lnTo>
                  <a:lnTo>
                    <a:pt x="135134" y="18379"/>
                  </a:lnTo>
                  <a:lnTo>
                    <a:pt x="176667" y="4751"/>
                  </a:lnTo>
                  <a:lnTo>
                    <a:pt x="221259" y="0"/>
                  </a:lnTo>
                  <a:lnTo>
                    <a:pt x="265851" y="4751"/>
                  </a:lnTo>
                  <a:lnTo>
                    <a:pt x="307384" y="18379"/>
                  </a:lnTo>
                  <a:lnTo>
                    <a:pt x="344968" y="39942"/>
                  </a:lnTo>
                  <a:lnTo>
                    <a:pt x="377713" y="68500"/>
                  </a:lnTo>
                  <a:lnTo>
                    <a:pt x="404731" y="103113"/>
                  </a:lnTo>
                  <a:lnTo>
                    <a:pt x="425131" y="142839"/>
                  </a:lnTo>
                  <a:lnTo>
                    <a:pt x="438023" y="186738"/>
                  </a:lnTo>
                  <a:lnTo>
                    <a:pt x="442518" y="233870"/>
                  </a:lnTo>
                  <a:lnTo>
                    <a:pt x="438023" y="281002"/>
                  </a:lnTo>
                  <a:lnTo>
                    <a:pt x="425131" y="324901"/>
                  </a:lnTo>
                  <a:lnTo>
                    <a:pt x="404731" y="364627"/>
                  </a:lnTo>
                  <a:lnTo>
                    <a:pt x="377713" y="399240"/>
                  </a:lnTo>
                  <a:lnTo>
                    <a:pt x="344968" y="427798"/>
                  </a:lnTo>
                  <a:lnTo>
                    <a:pt x="307384" y="449361"/>
                  </a:lnTo>
                  <a:lnTo>
                    <a:pt x="265851" y="462989"/>
                  </a:lnTo>
                  <a:lnTo>
                    <a:pt x="221259" y="467740"/>
                  </a:lnTo>
                  <a:lnTo>
                    <a:pt x="176667" y="462989"/>
                  </a:lnTo>
                  <a:lnTo>
                    <a:pt x="135134" y="449361"/>
                  </a:lnTo>
                  <a:lnTo>
                    <a:pt x="97550" y="427798"/>
                  </a:lnTo>
                  <a:lnTo>
                    <a:pt x="64804" y="399240"/>
                  </a:lnTo>
                  <a:lnTo>
                    <a:pt x="37787" y="364627"/>
                  </a:lnTo>
                  <a:lnTo>
                    <a:pt x="17387" y="324901"/>
                  </a:lnTo>
                  <a:lnTo>
                    <a:pt x="4495" y="281002"/>
                  </a:lnTo>
                  <a:lnTo>
                    <a:pt x="0" y="233870"/>
                  </a:lnTo>
                  <a:close/>
                </a:path>
              </a:pathLst>
            </a:custGeom>
            <a:ln w="6883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3524497" y="2475006"/>
            <a:ext cx="123037" cy="196350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27272">
              <a:spcBef>
                <a:spcPts val="95"/>
              </a:spcBef>
            </a:pP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R </a:t>
            </a:r>
            <a:r>
              <a:rPr sz="59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599" b="1" spc="-10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264419" y="2237812"/>
            <a:ext cx="682419" cy="353259"/>
          </a:xfrm>
          <a:custGeom>
            <a:avLst/>
            <a:gdLst/>
            <a:ahLst/>
            <a:cxnLst/>
            <a:rect l="l" t="t" r="r" b="b"/>
            <a:pathLst>
              <a:path w="683260" h="353694">
                <a:moveTo>
                  <a:pt x="100876" y="332447"/>
                </a:moveTo>
                <a:lnTo>
                  <a:pt x="94018" y="329018"/>
                </a:lnTo>
                <a:lnTo>
                  <a:pt x="59613" y="311810"/>
                </a:lnTo>
                <a:lnTo>
                  <a:pt x="59613" y="329018"/>
                </a:lnTo>
                <a:lnTo>
                  <a:pt x="0" y="329018"/>
                </a:lnTo>
                <a:lnTo>
                  <a:pt x="0" y="335902"/>
                </a:lnTo>
                <a:lnTo>
                  <a:pt x="59613" y="335902"/>
                </a:lnTo>
                <a:lnTo>
                  <a:pt x="59613" y="353085"/>
                </a:lnTo>
                <a:lnTo>
                  <a:pt x="93967" y="335902"/>
                </a:lnTo>
                <a:lnTo>
                  <a:pt x="100876" y="332447"/>
                </a:lnTo>
                <a:close/>
              </a:path>
              <a:path w="683260" h="353694">
                <a:moveTo>
                  <a:pt x="683247" y="20624"/>
                </a:moveTo>
                <a:lnTo>
                  <a:pt x="676389" y="17195"/>
                </a:lnTo>
                <a:lnTo>
                  <a:pt x="641972" y="0"/>
                </a:lnTo>
                <a:lnTo>
                  <a:pt x="641972" y="17195"/>
                </a:lnTo>
                <a:lnTo>
                  <a:pt x="611416" y="17195"/>
                </a:lnTo>
                <a:lnTo>
                  <a:pt x="609879" y="18732"/>
                </a:lnTo>
                <a:lnTo>
                  <a:pt x="609879" y="345059"/>
                </a:lnTo>
                <a:lnTo>
                  <a:pt x="543382" y="345059"/>
                </a:lnTo>
                <a:lnTo>
                  <a:pt x="543382" y="351942"/>
                </a:lnTo>
                <a:lnTo>
                  <a:pt x="615213" y="351942"/>
                </a:lnTo>
                <a:lnTo>
                  <a:pt x="616750" y="350405"/>
                </a:lnTo>
                <a:lnTo>
                  <a:pt x="616750" y="348500"/>
                </a:lnTo>
                <a:lnTo>
                  <a:pt x="616750" y="345059"/>
                </a:lnTo>
                <a:lnTo>
                  <a:pt x="616750" y="24066"/>
                </a:lnTo>
                <a:lnTo>
                  <a:pt x="641972" y="24066"/>
                </a:lnTo>
                <a:lnTo>
                  <a:pt x="641972" y="41262"/>
                </a:lnTo>
                <a:lnTo>
                  <a:pt x="676363" y="24066"/>
                </a:lnTo>
                <a:lnTo>
                  <a:pt x="683247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3946832" y="2690081"/>
            <a:ext cx="612655" cy="668334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30"/>
              </a:spcBef>
            </a:pPr>
            <a:endParaRPr sz="649">
              <a:latin typeface="Times New Roman"/>
              <a:cs typeface="Times New Roman"/>
            </a:endParaRPr>
          </a:p>
          <a:p>
            <a:pPr algn="ctr">
              <a:lnSpc>
                <a:spcPts val="709"/>
              </a:lnSpc>
            </a:pPr>
            <a:r>
              <a:rPr sz="599" b="1" spc="-5" dirty="0">
                <a:latin typeface="Calibri"/>
                <a:cs typeface="Calibri"/>
              </a:rPr>
              <a:t>SOC</a:t>
            </a:r>
            <a:endParaRPr sz="599">
              <a:latin typeface="Calibri"/>
              <a:cs typeface="Calibri"/>
            </a:endParaRPr>
          </a:p>
          <a:p>
            <a:pPr marL="17124" algn="ctr">
              <a:lnSpc>
                <a:spcPts val="709"/>
              </a:lnSpc>
            </a:pPr>
            <a:r>
              <a:rPr sz="599" b="1" spc="-5" dirty="0">
                <a:latin typeface="Calibri"/>
                <a:cs typeface="Calibri"/>
              </a:rPr>
              <a:t>(1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or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2</a:t>
            </a:r>
            <a:r>
              <a:rPr sz="599" b="1" spc="-1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cycles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3+7</a:t>
            </a:r>
            <a:endParaRPr sz="599">
              <a:latin typeface="Calibri"/>
              <a:cs typeface="Calibri"/>
            </a:endParaRPr>
          </a:p>
          <a:p>
            <a:pPr marL="22198" marR="14586" algn="ctr">
              <a:lnSpc>
                <a:spcPts val="699"/>
              </a:lnSpc>
              <a:spcBef>
                <a:spcPts val="75"/>
              </a:spcBef>
            </a:pPr>
            <a:r>
              <a:rPr sz="599" b="1" spc="-5" dirty="0">
                <a:latin typeface="Calibri"/>
                <a:cs typeface="Calibri"/>
              </a:rPr>
              <a:t>c</a:t>
            </a:r>
            <a:r>
              <a:rPr sz="599" b="1" spc="-10" dirty="0">
                <a:latin typeface="Calibri"/>
                <a:cs typeface="Calibri"/>
              </a:rPr>
              <a:t>he</a:t>
            </a:r>
            <a:r>
              <a:rPr sz="599" b="1" spc="-5" dirty="0">
                <a:latin typeface="Calibri"/>
                <a:cs typeface="Calibri"/>
              </a:rPr>
              <a:t>m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herap</a:t>
            </a:r>
            <a:r>
              <a:rPr sz="599" b="1" spc="-5" dirty="0">
                <a:latin typeface="Calibri"/>
                <a:cs typeface="Calibri"/>
              </a:rPr>
              <a:t>y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+/-  midostaurin if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FLT3+)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492159" y="2528634"/>
            <a:ext cx="436342" cy="163177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70398" rIns="0" bIns="0" rtlCol="0">
            <a:spAutoFit/>
          </a:bodyPr>
          <a:lstStyle/>
          <a:p>
            <a:pPr marL="60887">
              <a:spcBef>
                <a:spcPts val="554"/>
              </a:spcBef>
            </a:pPr>
            <a:r>
              <a:rPr sz="599" b="1" spc="-5" dirty="0">
                <a:latin typeface="Calibri"/>
                <a:cs typeface="Calibri"/>
              </a:rPr>
              <a:t>Follow-up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179575" y="1701948"/>
            <a:ext cx="742035" cy="384970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3171" rIns="0" bIns="0" rtlCol="0">
            <a:spAutoFit/>
          </a:bodyPr>
          <a:lstStyle/>
          <a:p>
            <a:pPr marL="67229" marR="58984" algn="ctr">
              <a:lnSpc>
                <a:spcPct val="100499"/>
              </a:lnSpc>
              <a:spcBef>
                <a:spcPts val="25"/>
              </a:spcBef>
            </a:pPr>
            <a:r>
              <a:rPr sz="599" b="1" spc="-5" dirty="0">
                <a:latin typeface="Calibri"/>
                <a:cs typeface="Calibri"/>
              </a:rPr>
              <a:t>Follow with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Aza+BGB </a:t>
            </a:r>
            <a:r>
              <a:rPr sz="599" b="1" spc="-5" dirty="0">
                <a:latin typeface="Calibri"/>
                <a:cs typeface="Calibri"/>
              </a:rPr>
              <a:t>up to 24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cycles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(exper</a:t>
            </a:r>
            <a:r>
              <a:rPr sz="599" b="1" spc="-5" dirty="0">
                <a:latin typeface="Calibri"/>
                <a:cs typeface="Calibri"/>
              </a:rPr>
              <a:t>im</a:t>
            </a:r>
            <a:r>
              <a:rPr sz="599" b="1" spc="-10" dirty="0">
                <a:latin typeface="Calibri"/>
                <a:cs typeface="Calibri"/>
              </a:rPr>
              <a:t>en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l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ar</a:t>
            </a:r>
            <a:r>
              <a:rPr sz="599" b="1" spc="-5" dirty="0">
                <a:latin typeface="Calibri"/>
                <a:cs typeface="Calibri"/>
              </a:rPr>
              <a:t>m)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807144" y="2582451"/>
            <a:ext cx="140162" cy="562551"/>
          </a:xfrm>
          <a:custGeom>
            <a:avLst/>
            <a:gdLst/>
            <a:ahLst/>
            <a:cxnLst/>
            <a:rect l="l" t="t" r="r" b="b"/>
            <a:pathLst>
              <a:path w="140335" h="563244">
                <a:moveTo>
                  <a:pt x="98590" y="521614"/>
                </a:moveTo>
                <a:lnTo>
                  <a:pt x="98590" y="562889"/>
                </a:lnTo>
                <a:lnTo>
                  <a:pt x="132981" y="545693"/>
                </a:lnTo>
                <a:lnTo>
                  <a:pt x="105473" y="545693"/>
                </a:lnTo>
                <a:lnTo>
                  <a:pt x="105473" y="538810"/>
                </a:lnTo>
                <a:lnTo>
                  <a:pt x="132981" y="538810"/>
                </a:lnTo>
                <a:lnTo>
                  <a:pt x="98590" y="521614"/>
                </a:lnTo>
                <a:close/>
              </a:path>
              <a:path w="140335" h="563244">
                <a:moveTo>
                  <a:pt x="66497" y="3441"/>
                </a:moveTo>
                <a:lnTo>
                  <a:pt x="66497" y="544144"/>
                </a:lnTo>
                <a:lnTo>
                  <a:pt x="68033" y="545693"/>
                </a:lnTo>
                <a:lnTo>
                  <a:pt x="98590" y="545693"/>
                </a:lnTo>
                <a:lnTo>
                  <a:pt x="98590" y="542251"/>
                </a:lnTo>
                <a:lnTo>
                  <a:pt x="73367" y="542251"/>
                </a:lnTo>
                <a:lnTo>
                  <a:pt x="69926" y="538810"/>
                </a:lnTo>
                <a:lnTo>
                  <a:pt x="73367" y="538810"/>
                </a:lnTo>
                <a:lnTo>
                  <a:pt x="73367" y="6883"/>
                </a:lnTo>
                <a:lnTo>
                  <a:pt x="69926" y="6883"/>
                </a:lnTo>
                <a:lnTo>
                  <a:pt x="66497" y="3441"/>
                </a:lnTo>
                <a:close/>
              </a:path>
              <a:path w="140335" h="563244">
                <a:moveTo>
                  <a:pt x="132981" y="538810"/>
                </a:moveTo>
                <a:lnTo>
                  <a:pt x="105473" y="538810"/>
                </a:lnTo>
                <a:lnTo>
                  <a:pt x="105473" y="545693"/>
                </a:lnTo>
                <a:lnTo>
                  <a:pt x="132981" y="545693"/>
                </a:lnTo>
                <a:lnTo>
                  <a:pt x="139865" y="542251"/>
                </a:lnTo>
                <a:lnTo>
                  <a:pt x="132981" y="538810"/>
                </a:lnTo>
                <a:close/>
              </a:path>
              <a:path w="140335" h="563244">
                <a:moveTo>
                  <a:pt x="73367" y="538810"/>
                </a:moveTo>
                <a:lnTo>
                  <a:pt x="69926" y="538810"/>
                </a:lnTo>
                <a:lnTo>
                  <a:pt x="73367" y="542251"/>
                </a:lnTo>
                <a:lnTo>
                  <a:pt x="73367" y="538810"/>
                </a:lnTo>
                <a:close/>
              </a:path>
              <a:path w="140335" h="563244">
                <a:moveTo>
                  <a:pt x="98590" y="538810"/>
                </a:moveTo>
                <a:lnTo>
                  <a:pt x="73367" y="538810"/>
                </a:lnTo>
                <a:lnTo>
                  <a:pt x="73367" y="542251"/>
                </a:lnTo>
                <a:lnTo>
                  <a:pt x="98590" y="542251"/>
                </a:lnTo>
                <a:lnTo>
                  <a:pt x="98590" y="538810"/>
                </a:lnTo>
                <a:close/>
              </a:path>
              <a:path w="140335" h="563244">
                <a:moveTo>
                  <a:pt x="71831" y="0"/>
                </a:moveTo>
                <a:lnTo>
                  <a:pt x="0" y="0"/>
                </a:lnTo>
                <a:lnTo>
                  <a:pt x="0" y="6883"/>
                </a:lnTo>
                <a:lnTo>
                  <a:pt x="66497" y="6883"/>
                </a:lnTo>
                <a:lnTo>
                  <a:pt x="66497" y="3441"/>
                </a:lnTo>
                <a:lnTo>
                  <a:pt x="73367" y="3441"/>
                </a:lnTo>
                <a:lnTo>
                  <a:pt x="73367" y="1536"/>
                </a:lnTo>
                <a:lnTo>
                  <a:pt x="71831" y="0"/>
                </a:lnTo>
                <a:close/>
              </a:path>
              <a:path w="140335" h="563244">
                <a:moveTo>
                  <a:pt x="73367" y="3441"/>
                </a:moveTo>
                <a:lnTo>
                  <a:pt x="66497" y="3441"/>
                </a:lnTo>
                <a:lnTo>
                  <a:pt x="69926" y="6883"/>
                </a:lnTo>
                <a:lnTo>
                  <a:pt x="73367" y="6883"/>
                </a:lnTo>
                <a:lnTo>
                  <a:pt x="73367" y="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4942978" y="3196169"/>
            <a:ext cx="535914" cy="442524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70398" rIns="0" bIns="0" rtlCol="0">
            <a:spAutoFit/>
          </a:bodyPr>
          <a:lstStyle/>
          <a:p>
            <a:pPr algn="ctr">
              <a:lnSpc>
                <a:spcPts val="709"/>
              </a:lnSpc>
              <a:spcBef>
                <a:spcPts val="554"/>
              </a:spcBef>
            </a:pP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or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2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HiDAC</a:t>
            </a:r>
            <a:endParaRPr sz="599">
              <a:latin typeface="Calibri"/>
              <a:cs typeface="Calibri"/>
            </a:endParaRPr>
          </a:p>
          <a:p>
            <a:pPr algn="ctr">
              <a:lnSpc>
                <a:spcPts val="709"/>
              </a:lnSpc>
            </a:pPr>
            <a:r>
              <a:rPr sz="599" b="1" spc="-5" dirty="0">
                <a:latin typeface="Calibri"/>
                <a:cs typeface="Calibri"/>
              </a:rPr>
              <a:t>+/-</a:t>
            </a:r>
            <a:endParaRPr sz="599">
              <a:latin typeface="Calibri"/>
              <a:cs typeface="Calibri"/>
            </a:endParaRPr>
          </a:p>
          <a:p>
            <a:pPr marL="55813" marR="47568" indent="-634" algn="ctr">
              <a:lnSpc>
                <a:spcPts val="699"/>
              </a:lnSpc>
              <a:spcBef>
                <a:spcPts val="90"/>
              </a:spcBef>
            </a:pPr>
            <a:r>
              <a:rPr sz="599" b="1" spc="-5" dirty="0">
                <a:latin typeface="Calibri"/>
                <a:cs typeface="Calibri"/>
              </a:rPr>
              <a:t>midostaurin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</a:t>
            </a:r>
            <a:r>
              <a:rPr sz="599" b="1" spc="-10" dirty="0">
                <a:latin typeface="Calibri"/>
                <a:cs typeface="Calibri"/>
              </a:rPr>
              <a:t>onso</a:t>
            </a:r>
            <a:r>
              <a:rPr sz="599" b="1" spc="-5" dirty="0">
                <a:latin typeface="Calibri"/>
                <a:cs typeface="Calibri"/>
              </a:rPr>
              <a:t>li</a:t>
            </a:r>
            <a:r>
              <a:rPr sz="599" b="1" spc="-10" dirty="0">
                <a:latin typeface="Calibri"/>
                <a:cs typeface="Calibri"/>
              </a:rPr>
              <a:t>da</a:t>
            </a:r>
            <a:r>
              <a:rPr sz="599" b="1" spc="-5" dirty="0">
                <a:latin typeface="Calibri"/>
                <a:cs typeface="Calibri"/>
              </a:rPr>
              <a:t>ti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42978" y="1730573"/>
            <a:ext cx="535914" cy="296383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126212" marR="118603" indent="-634" algn="ctr">
              <a:lnSpc>
                <a:spcPts val="699"/>
              </a:lnSpc>
              <a:spcBef>
                <a:spcPts val="195"/>
              </a:spcBef>
            </a:pPr>
            <a:r>
              <a:rPr sz="599" b="1" spc="-5" dirty="0">
                <a:latin typeface="Calibri"/>
                <a:cs typeface="Calibri"/>
              </a:rPr>
              <a:t>1 or 2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z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+</a:t>
            </a:r>
            <a:r>
              <a:rPr sz="599" b="1" spc="-10" dirty="0">
                <a:latin typeface="Calibri"/>
                <a:cs typeface="Calibri"/>
              </a:rPr>
              <a:t>BG</a:t>
            </a:r>
            <a:r>
              <a:rPr sz="599" b="1" spc="-5" dirty="0">
                <a:latin typeface="Calibri"/>
                <a:cs typeface="Calibri"/>
              </a:rPr>
              <a:t>B</a:t>
            </a:r>
            <a:endParaRPr sz="599">
              <a:latin typeface="Calibri"/>
              <a:cs typeface="Calibri"/>
            </a:endParaRPr>
          </a:p>
          <a:p>
            <a:pPr algn="ctr">
              <a:spcBef>
                <a:spcPts val="25"/>
              </a:spcBef>
            </a:pPr>
            <a:r>
              <a:rPr sz="599" b="1" spc="-5" dirty="0">
                <a:latin typeface="Calibri"/>
                <a:cs typeface="Calibri"/>
              </a:rPr>
              <a:t>consolidation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857093" y="1873695"/>
            <a:ext cx="86254" cy="1603303"/>
          </a:xfrm>
          <a:custGeom>
            <a:avLst/>
            <a:gdLst/>
            <a:ahLst/>
            <a:cxnLst/>
            <a:rect l="l" t="t" r="r" b="b"/>
            <a:pathLst>
              <a:path w="86360" h="1605279">
                <a:moveTo>
                  <a:pt x="85979" y="1584350"/>
                </a:moveTo>
                <a:lnTo>
                  <a:pt x="79095" y="1580908"/>
                </a:lnTo>
                <a:lnTo>
                  <a:pt x="44704" y="1563712"/>
                </a:lnTo>
                <a:lnTo>
                  <a:pt x="44704" y="1580908"/>
                </a:lnTo>
                <a:lnTo>
                  <a:pt x="6883" y="1580908"/>
                </a:lnTo>
                <a:lnTo>
                  <a:pt x="6883" y="958405"/>
                </a:lnTo>
                <a:lnTo>
                  <a:pt x="0" y="958405"/>
                </a:lnTo>
                <a:lnTo>
                  <a:pt x="0" y="1586242"/>
                </a:lnTo>
                <a:lnTo>
                  <a:pt x="1536" y="1587779"/>
                </a:lnTo>
                <a:lnTo>
                  <a:pt x="44704" y="1587779"/>
                </a:lnTo>
                <a:lnTo>
                  <a:pt x="44704" y="1604975"/>
                </a:lnTo>
                <a:lnTo>
                  <a:pt x="79121" y="1587779"/>
                </a:lnTo>
                <a:lnTo>
                  <a:pt x="85979" y="1584350"/>
                </a:lnTo>
                <a:close/>
              </a:path>
              <a:path w="86360" h="1605279">
                <a:moveTo>
                  <a:pt x="85979" y="20637"/>
                </a:moveTo>
                <a:lnTo>
                  <a:pt x="79095" y="17195"/>
                </a:lnTo>
                <a:lnTo>
                  <a:pt x="44704" y="0"/>
                </a:lnTo>
                <a:lnTo>
                  <a:pt x="44704" y="17195"/>
                </a:lnTo>
                <a:lnTo>
                  <a:pt x="1536" y="17195"/>
                </a:lnTo>
                <a:lnTo>
                  <a:pt x="0" y="18732"/>
                </a:lnTo>
                <a:lnTo>
                  <a:pt x="0" y="614476"/>
                </a:lnTo>
                <a:lnTo>
                  <a:pt x="6883" y="614476"/>
                </a:lnTo>
                <a:lnTo>
                  <a:pt x="6883" y="24079"/>
                </a:lnTo>
                <a:lnTo>
                  <a:pt x="44704" y="24079"/>
                </a:lnTo>
                <a:lnTo>
                  <a:pt x="44704" y="41275"/>
                </a:lnTo>
                <a:lnTo>
                  <a:pt x="79095" y="24079"/>
                </a:lnTo>
                <a:lnTo>
                  <a:pt x="85979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5974620" y="2560696"/>
            <a:ext cx="411607" cy="134358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41858" rIns="0" bIns="0" rtlCol="0">
            <a:spAutoFit/>
          </a:bodyPr>
          <a:lstStyle/>
          <a:p>
            <a:pPr marL="55178">
              <a:spcBef>
                <a:spcPts val="330"/>
              </a:spcBef>
            </a:pPr>
            <a:r>
              <a:rPr sz="599" spc="-5" dirty="0">
                <a:latin typeface="Calibri"/>
                <a:cs typeface="Calibri"/>
              </a:rPr>
              <a:t>Allo-HSCT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55176" y="2409556"/>
            <a:ext cx="494690" cy="201089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129384" marR="48836" indent="-73572">
              <a:lnSpc>
                <a:spcPts val="699"/>
              </a:lnSpc>
              <a:spcBef>
                <a:spcPts val="170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positive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849816" y="2520334"/>
            <a:ext cx="642463" cy="155383"/>
            <a:chOff x="5851391" y="2523441"/>
            <a:chExt cx="643255" cy="155575"/>
          </a:xfrm>
        </p:grpSpPr>
        <p:sp>
          <p:nvSpPr>
            <p:cNvPr id="23" name="object 23"/>
            <p:cNvSpPr/>
            <p:nvPr/>
          </p:nvSpPr>
          <p:spPr>
            <a:xfrm>
              <a:off x="6387830" y="2635820"/>
              <a:ext cx="107314" cy="41275"/>
            </a:xfrm>
            <a:custGeom>
              <a:avLst/>
              <a:gdLst/>
              <a:ahLst/>
              <a:cxnLst/>
              <a:rect l="l" t="t" r="r" b="b"/>
              <a:pathLst>
                <a:path w="107314" h="41275">
                  <a:moveTo>
                    <a:pt x="100979" y="17043"/>
                  </a:moveTo>
                  <a:lnTo>
                    <a:pt x="72237" y="17043"/>
                  </a:lnTo>
                  <a:lnTo>
                    <a:pt x="72390" y="23926"/>
                  </a:lnTo>
                  <a:lnTo>
                    <a:pt x="65504" y="24074"/>
                  </a:lnTo>
                  <a:lnTo>
                    <a:pt x="65874" y="41262"/>
                  </a:lnTo>
                  <a:lnTo>
                    <a:pt x="106692" y="19748"/>
                  </a:lnTo>
                  <a:lnTo>
                    <a:pt x="100979" y="17043"/>
                  </a:lnTo>
                  <a:close/>
                </a:path>
                <a:path w="107314" h="41275">
                  <a:moveTo>
                    <a:pt x="65356" y="17192"/>
                  </a:moveTo>
                  <a:lnTo>
                    <a:pt x="0" y="18605"/>
                  </a:lnTo>
                  <a:lnTo>
                    <a:pt x="152" y="25476"/>
                  </a:lnTo>
                  <a:lnTo>
                    <a:pt x="65504" y="24074"/>
                  </a:lnTo>
                  <a:lnTo>
                    <a:pt x="65356" y="17192"/>
                  </a:lnTo>
                  <a:close/>
                </a:path>
                <a:path w="107314" h="41275">
                  <a:moveTo>
                    <a:pt x="72237" y="17043"/>
                  </a:moveTo>
                  <a:lnTo>
                    <a:pt x="65356" y="17192"/>
                  </a:lnTo>
                  <a:lnTo>
                    <a:pt x="65504" y="24074"/>
                  </a:lnTo>
                  <a:lnTo>
                    <a:pt x="72390" y="23926"/>
                  </a:lnTo>
                  <a:lnTo>
                    <a:pt x="72237" y="17043"/>
                  </a:lnTo>
                  <a:close/>
                </a:path>
                <a:path w="107314" h="41275">
                  <a:moveTo>
                    <a:pt x="64985" y="0"/>
                  </a:moveTo>
                  <a:lnTo>
                    <a:pt x="65356" y="17192"/>
                  </a:lnTo>
                  <a:lnTo>
                    <a:pt x="72237" y="17043"/>
                  </a:lnTo>
                  <a:lnTo>
                    <a:pt x="100979" y="17043"/>
                  </a:lnTo>
                  <a:lnTo>
                    <a:pt x="649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51391" y="2523441"/>
              <a:ext cx="124955" cy="155054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3946832" y="1887438"/>
            <a:ext cx="612655" cy="521744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50"/>
              </a:spcBef>
            </a:pPr>
            <a:endParaRPr sz="799">
              <a:latin typeface="Times New Roman"/>
              <a:cs typeface="Times New Roman"/>
            </a:endParaRPr>
          </a:p>
          <a:p>
            <a:pPr marL="39323" marR="1268" indent="-30443">
              <a:lnSpc>
                <a:spcPct val="102000"/>
              </a:lnSpc>
            </a:pP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or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2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cycles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of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Aza </a:t>
            </a:r>
            <a:r>
              <a:rPr sz="599" b="1" spc="-1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75mg/sqm+BGB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xxx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mg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induction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846229" y="626431"/>
            <a:ext cx="3460928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latin typeface="Calibri"/>
                <a:cs typeface="Calibri"/>
              </a:rPr>
              <a:t>IND</a:t>
            </a:r>
            <a:r>
              <a:rPr sz="1948" b="1" spc="-10" dirty="0">
                <a:latin typeface="Calibri"/>
                <a:cs typeface="Calibri"/>
              </a:rPr>
              <a:t> </a:t>
            </a:r>
            <a:r>
              <a:rPr sz="1948" b="1" spc="-5" dirty="0">
                <a:latin typeface="Calibri"/>
                <a:cs typeface="Calibri"/>
              </a:rPr>
              <a:t>Phase</a:t>
            </a:r>
            <a:r>
              <a:rPr sz="1948" b="1" spc="-15" dirty="0">
                <a:latin typeface="Calibri"/>
                <a:cs typeface="Calibri"/>
              </a:rPr>
              <a:t> </a:t>
            </a:r>
            <a:r>
              <a:rPr sz="1948" b="1" dirty="0">
                <a:latin typeface="Calibri"/>
                <a:cs typeface="Calibri"/>
              </a:rPr>
              <a:t>III</a:t>
            </a:r>
            <a:r>
              <a:rPr sz="1948" b="1" spc="-10" dirty="0">
                <a:latin typeface="Calibri"/>
                <a:cs typeface="Calibri"/>
              </a:rPr>
              <a:t> </a:t>
            </a:r>
            <a:r>
              <a:rPr sz="1948" b="1" spc="-20" dirty="0">
                <a:latin typeface="Calibri"/>
                <a:cs typeface="Calibri"/>
              </a:rPr>
              <a:t>Trial:</a:t>
            </a:r>
            <a:r>
              <a:rPr sz="1948" b="1" spc="-15" dirty="0">
                <a:latin typeface="Calibri"/>
                <a:cs typeface="Calibri"/>
              </a:rPr>
              <a:t> grey </a:t>
            </a:r>
            <a:r>
              <a:rPr sz="1948" b="1" spc="-10" dirty="0">
                <a:latin typeface="Calibri"/>
                <a:cs typeface="Calibri"/>
              </a:rPr>
              <a:t>zone </a:t>
            </a:r>
            <a:r>
              <a:rPr sz="1948" b="1" dirty="0">
                <a:latin typeface="Calibri"/>
                <a:cs typeface="Calibri"/>
              </a:rPr>
              <a:t>AML</a:t>
            </a:r>
            <a:endParaRPr sz="1948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19996" y="3976784"/>
            <a:ext cx="10147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31859C"/>
                </a:solidFill>
                <a:latin typeface="Arial Narrow"/>
                <a:cs typeface="Arial Narrow"/>
              </a:rPr>
              <a:t>69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300467" y="3976234"/>
            <a:ext cx="4070410" cy="24175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2499"/>
              </a:lnSpc>
              <a:spcBef>
                <a:spcPts val="85"/>
              </a:spcBef>
            </a:pPr>
            <a:r>
              <a:rPr sz="749" dirty="0">
                <a:latin typeface="Calibri"/>
                <a:cs typeface="Calibri"/>
              </a:rPr>
              <a:t>AHD: antecedents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of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hematologic </a:t>
            </a:r>
            <a:r>
              <a:rPr sz="749" spc="-5" dirty="0">
                <a:latin typeface="Calibri"/>
                <a:cs typeface="Calibri"/>
              </a:rPr>
              <a:t>disorders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as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MDS,</a:t>
            </a:r>
            <a:r>
              <a:rPr sz="749" spc="5" dirty="0">
                <a:latin typeface="Calibri"/>
                <a:cs typeface="Calibri"/>
              </a:rPr>
              <a:t> CMML,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MPN; </a:t>
            </a:r>
            <a:r>
              <a:rPr sz="749" spc="-10" dirty="0">
                <a:latin typeface="Calibri"/>
                <a:cs typeface="Calibri"/>
              </a:rPr>
              <a:t>HSCT:</a:t>
            </a:r>
            <a:r>
              <a:rPr sz="749" dirty="0">
                <a:latin typeface="Calibri"/>
                <a:cs typeface="Calibri"/>
              </a:rPr>
              <a:t> allogeneic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hematopoietic stem 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cell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transplant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13220" y="2487415"/>
            <a:ext cx="494690" cy="216203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799">
              <a:latin typeface="Times New Roman"/>
              <a:cs typeface="Times New Roman"/>
            </a:endParaRPr>
          </a:p>
          <a:p>
            <a:pPr marL="68498"/>
            <a:r>
              <a:rPr sz="599" i="1" spc="-5" dirty="0">
                <a:latin typeface="Calibri"/>
                <a:cs typeface="Calibri"/>
              </a:rPr>
              <a:t>CR/CRi/CRh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597916" y="1779809"/>
            <a:ext cx="494690" cy="201089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115431" marR="48836" indent="-58984">
              <a:lnSpc>
                <a:spcPts val="699"/>
              </a:lnSpc>
              <a:spcBef>
                <a:spcPts val="170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negative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5207461" y="2056908"/>
            <a:ext cx="147773" cy="1139690"/>
          </a:xfrm>
          <a:custGeom>
            <a:avLst/>
            <a:gdLst/>
            <a:ahLst/>
            <a:cxnLst/>
            <a:rect l="l" t="t" r="r" b="b"/>
            <a:pathLst>
              <a:path w="147954" h="1141095">
                <a:moveTo>
                  <a:pt x="147891" y="466585"/>
                </a:moveTo>
                <a:lnTo>
                  <a:pt x="141008" y="463143"/>
                </a:lnTo>
                <a:lnTo>
                  <a:pt x="106616" y="445947"/>
                </a:lnTo>
                <a:lnTo>
                  <a:pt x="106616" y="463143"/>
                </a:lnTo>
                <a:lnTo>
                  <a:pt x="6883" y="463143"/>
                </a:lnTo>
                <a:lnTo>
                  <a:pt x="6883" y="0"/>
                </a:lnTo>
                <a:lnTo>
                  <a:pt x="0" y="0"/>
                </a:lnTo>
                <a:lnTo>
                  <a:pt x="0" y="464693"/>
                </a:lnTo>
                <a:lnTo>
                  <a:pt x="0" y="468490"/>
                </a:lnTo>
                <a:lnTo>
                  <a:pt x="0" y="757377"/>
                </a:lnTo>
                <a:lnTo>
                  <a:pt x="0" y="1140675"/>
                </a:lnTo>
                <a:lnTo>
                  <a:pt x="6883" y="1140675"/>
                </a:lnTo>
                <a:lnTo>
                  <a:pt x="6883" y="758926"/>
                </a:lnTo>
                <a:lnTo>
                  <a:pt x="106616" y="758926"/>
                </a:lnTo>
                <a:lnTo>
                  <a:pt x="106616" y="776122"/>
                </a:lnTo>
                <a:lnTo>
                  <a:pt x="141008" y="758926"/>
                </a:lnTo>
                <a:lnTo>
                  <a:pt x="147891" y="755484"/>
                </a:lnTo>
                <a:lnTo>
                  <a:pt x="141008" y="752043"/>
                </a:lnTo>
                <a:lnTo>
                  <a:pt x="106616" y="734847"/>
                </a:lnTo>
                <a:lnTo>
                  <a:pt x="106616" y="752043"/>
                </a:lnTo>
                <a:lnTo>
                  <a:pt x="6883" y="752043"/>
                </a:lnTo>
                <a:lnTo>
                  <a:pt x="6883" y="470027"/>
                </a:lnTo>
                <a:lnTo>
                  <a:pt x="106616" y="470027"/>
                </a:lnTo>
                <a:lnTo>
                  <a:pt x="106616" y="487222"/>
                </a:lnTo>
                <a:lnTo>
                  <a:pt x="141008" y="470027"/>
                </a:lnTo>
                <a:lnTo>
                  <a:pt x="147891" y="466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5355176" y="2698095"/>
            <a:ext cx="494690" cy="153571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60885" rIns="0" bIns="0" rtlCol="0">
            <a:spAutoFit/>
          </a:bodyPr>
          <a:lstStyle/>
          <a:p>
            <a:pPr marL="115431">
              <a:spcBef>
                <a:spcPts val="479"/>
              </a:spcBef>
            </a:pPr>
            <a:r>
              <a:rPr sz="599" i="1" spc="-10" dirty="0">
                <a:latin typeface="Calibri"/>
                <a:cs typeface="Calibri"/>
              </a:rPr>
              <a:t>high-risk</a:t>
            </a:r>
            <a:endParaRPr sz="599">
              <a:latin typeface="Calibri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49816" y="2633971"/>
            <a:ext cx="124801" cy="180054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6220794" y="3188154"/>
            <a:ext cx="700811" cy="500801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39322" rIns="0" bIns="0" rtlCol="0">
            <a:spAutoFit/>
          </a:bodyPr>
          <a:lstStyle/>
          <a:p>
            <a:pPr marL="84988" marR="77377" algn="ctr">
              <a:lnSpc>
                <a:spcPts val="699"/>
              </a:lnSpc>
              <a:spcBef>
                <a:spcPts val="310"/>
              </a:spcBef>
            </a:pPr>
            <a:r>
              <a:rPr sz="599" b="1" spc="-5" dirty="0">
                <a:latin typeface="Calibri"/>
                <a:cs typeface="Calibri"/>
              </a:rPr>
              <a:t>1 HiDAC or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au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l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g</a:t>
            </a:r>
            <a:r>
              <a:rPr sz="599" b="1" spc="-10" dirty="0">
                <a:latin typeface="Calibri"/>
                <a:cs typeface="Calibri"/>
              </a:rPr>
              <a:t>ou</a:t>
            </a:r>
            <a:r>
              <a:rPr sz="599" b="1" spc="-5" dirty="0">
                <a:latin typeface="Calibri"/>
                <a:cs typeface="Calibri"/>
              </a:rPr>
              <a:t>s HSCT</a:t>
            </a:r>
            <a:endParaRPr sz="599">
              <a:latin typeface="Calibri"/>
              <a:cs typeface="Calibri"/>
            </a:endParaRPr>
          </a:p>
          <a:p>
            <a:pPr marL="109089" marR="100844" algn="ctr">
              <a:lnSpc>
                <a:spcPts val="699"/>
              </a:lnSpc>
              <a:spcBef>
                <a:spcPts val="55"/>
              </a:spcBef>
            </a:pPr>
            <a:r>
              <a:rPr sz="599" b="1" spc="-5" dirty="0">
                <a:latin typeface="Calibri"/>
                <a:cs typeface="Calibri"/>
              </a:rPr>
              <a:t>+/-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year</a:t>
            </a:r>
            <a:r>
              <a:rPr sz="599" b="1" spc="-3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mido </a:t>
            </a:r>
            <a:r>
              <a:rPr sz="599" b="1" spc="-1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maintenance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(SOC</a:t>
            </a:r>
            <a:r>
              <a:rPr sz="599" b="1" spc="-1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arm)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3310679" y="3214534"/>
            <a:ext cx="626607" cy="504837"/>
            <a:chOff x="3309124" y="3218497"/>
            <a:chExt cx="627380" cy="505459"/>
          </a:xfrm>
        </p:grpSpPr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09124" y="3218497"/>
              <a:ext cx="627306" cy="50515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33877" y="3233356"/>
              <a:ext cx="577786" cy="45397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333879" y="3233356"/>
              <a:ext cx="577850" cy="454025"/>
            </a:xfrm>
            <a:custGeom>
              <a:avLst/>
              <a:gdLst/>
              <a:ahLst/>
              <a:cxnLst/>
              <a:rect l="l" t="t" r="r" b="b"/>
              <a:pathLst>
                <a:path w="577850" h="454025">
                  <a:moveTo>
                    <a:pt x="0" y="226987"/>
                  </a:moveTo>
                  <a:lnTo>
                    <a:pt x="4654" y="186185"/>
                  </a:lnTo>
                  <a:lnTo>
                    <a:pt x="18073" y="147783"/>
                  </a:lnTo>
                  <a:lnTo>
                    <a:pt x="39441" y="112422"/>
                  </a:lnTo>
                  <a:lnTo>
                    <a:pt x="67942" y="80742"/>
                  </a:lnTo>
                  <a:lnTo>
                    <a:pt x="102761" y="53384"/>
                  </a:lnTo>
                  <a:lnTo>
                    <a:pt x="143082" y="30990"/>
                  </a:lnTo>
                  <a:lnTo>
                    <a:pt x="188089" y="14200"/>
                  </a:lnTo>
                  <a:lnTo>
                    <a:pt x="236967" y="3657"/>
                  </a:lnTo>
                  <a:lnTo>
                    <a:pt x="288899" y="0"/>
                  </a:lnTo>
                  <a:lnTo>
                    <a:pt x="340827" y="3657"/>
                  </a:lnTo>
                  <a:lnTo>
                    <a:pt x="389702" y="14200"/>
                  </a:lnTo>
                  <a:lnTo>
                    <a:pt x="434707" y="30990"/>
                  </a:lnTo>
                  <a:lnTo>
                    <a:pt x="475026" y="53384"/>
                  </a:lnTo>
                  <a:lnTo>
                    <a:pt x="509844" y="80742"/>
                  </a:lnTo>
                  <a:lnTo>
                    <a:pt x="538345" y="112422"/>
                  </a:lnTo>
                  <a:lnTo>
                    <a:pt x="559713" y="147783"/>
                  </a:lnTo>
                  <a:lnTo>
                    <a:pt x="573132" y="186185"/>
                  </a:lnTo>
                  <a:lnTo>
                    <a:pt x="577786" y="226987"/>
                  </a:lnTo>
                  <a:lnTo>
                    <a:pt x="573132" y="267788"/>
                  </a:lnTo>
                  <a:lnTo>
                    <a:pt x="559713" y="306190"/>
                  </a:lnTo>
                  <a:lnTo>
                    <a:pt x="538345" y="341551"/>
                  </a:lnTo>
                  <a:lnTo>
                    <a:pt x="509844" y="373232"/>
                  </a:lnTo>
                  <a:lnTo>
                    <a:pt x="475026" y="400589"/>
                  </a:lnTo>
                  <a:lnTo>
                    <a:pt x="434707" y="422983"/>
                  </a:lnTo>
                  <a:lnTo>
                    <a:pt x="389702" y="439773"/>
                  </a:lnTo>
                  <a:lnTo>
                    <a:pt x="340827" y="450317"/>
                  </a:lnTo>
                  <a:lnTo>
                    <a:pt x="288899" y="453974"/>
                  </a:lnTo>
                  <a:lnTo>
                    <a:pt x="236967" y="450317"/>
                  </a:lnTo>
                  <a:lnTo>
                    <a:pt x="188089" y="439773"/>
                  </a:lnTo>
                  <a:lnTo>
                    <a:pt x="143082" y="422983"/>
                  </a:lnTo>
                  <a:lnTo>
                    <a:pt x="102761" y="400589"/>
                  </a:lnTo>
                  <a:lnTo>
                    <a:pt x="67942" y="373232"/>
                  </a:lnTo>
                  <a:lnTo>
                    <a:pt x="39441" y="341551"/>
                  </a:lnTo>
                  <a:lnTo>
                    <a:pt x="18073" y="306190"/>
                  </a:lnTo>
                  <a:lnTo>
                    <a:pt x="4654" y="267788"/>
                  </a:lnTo>
                  <a:lnTo>
                    <a:pt x="0" y="226987"/>
                  </a:lnTo>
                  <a:close/>
                </a:path>
              </a:pathLst>
            </a:custGeom>
            <a:ln w="5156">
              <a:solidFill>
                <a:srgbClr val="46AAC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512485" y="3298852"/>
            <a:ext cx="223245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b="1" spc="15" dirty="0">
                <a:latin typeface="Calibri"/>
                <a:cs typeface="Calibri"/>
              </a:rPr>
              <a:t>P</a:t>
            </a:r>
            <a:r>
              <a:rPr sz="350" b="1" spc="5" dirty="0">
                <a:latin typeface="Calibri"/>
                <a:cs typeface="Calibri"/>
              </a:rPr>
              <a:t>E</a:t>
            </a:r>
            <a:r>
              <a:rPr sz="350" b="1" spc="10" dirty="0">
                <a:latin typeface="Calibri"/>
                <a:cs typeface="Calibri"/>
              </a:rPr>
              <a:t>THE</a:t>
            </a:r>
            <a:r>
              <a:rPr sz="350" b="1" spc="20" dirty="0">
                <a:latin typeface="Calibri"/>
                <a:cs typeface="Calibri"/>
              </a:rPr>
              <a:t>MA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62712" y="3353244"/>
            <a:ext cx="322817" cy="12411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 indent="39323">
              <a:lnSpc>
                <a:spcPct val="105300"/>
              </a:lnSpc>
              <a:spcBef>
                <a:spcPts val="105"/>
              </a:spcBef>
            </a:pPr>
            <a:r>
              <a:rPr sz="350" b="1" spc="10" dirty="0">
                <a:latin typeface="Calibri"/>
                <a:cs typeface="Calibri"/>
              </a:rPr>
              <a:t>Central lab </a:t>
            </a:r>
            <a:r>
              <a:rPr sz="350" b="1" spc="15" dirty="0">
                <a:latin typeface="Calibri"/>
                <a:cs typeface="Calibri"/>
              </a:rPr>
              <a:t> </a:t>
            </a:r>
            <a:r>
              <a:rPr sz="350" b="1" spc="10" dirty="0">
                <a:latin typeface="Calibri"/>
                <a:cs typeface="Calibri"/>
              </a:rPr>
              <a:t>pla</a:t>
            </a:r>
            <a:r>
              <a:rPr sz="350" b="1" spc="5" dirty="0">
                <a:latin typeface="Calibri"/>
                <a:cs typeface="Calibri"/>
              </a:rPr>
              <a:t>tf</a:t>
            </a:r>
            <a:r>
              <a:rPr sz="350" b="1" spc="10" dirty="0">
                <a:latin typeface="Calibri"/>
                <a:cs typeface="Calibri"/>
              </a:rPr>
              <a:t>o</a:t>
            </a:r>
            <a:r>
              <a:rPr sz="350" b="1" spc="15" dirty="0">
                <a:latin typeface="Calibri"/>
                <a:cs typeface="Calibri"/>
              </a:rPr>
              <a:t>rm</a:t>
            </a:r>
            <a:r>
              <a:rPr sz="350" b="1" spc="10" dirty="0">
                <a:latin typeface="Calibri"/>
                <a:cs typeface="Calibri"/>
              </a:rPr>
              <a:t> </a:t>
            </a:r>
            <a:r>
              <a:rPr sz="350" spc="5" dirty="0">
                <a:latin typeface="Calibri"/>
                <a:cs typeface="Calibri"/>
              </a:rPr>
              <a:t>(</a:t>
            </a:r>
            <a:r>
              <a:rPr sz="350" spc="10" dirty="0">
                <a:latin typeface="Calibri"/>
                <a:cs typeface="Calibri"/>
              </a:rPr>
              <a:t>NGS,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468338" y="3470343"/>
            <a:ext cx="31140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spc="15" dirty="0">
                <a:latin typeface="Calibri"/>
                <a:cs typeface="Calibri"/>
              </a:rPr>
              <a:t>PCR</a:t>
            </a:r>
            <a:r>
              <a:rPr sz="350" spc="-20" dirty="0">
                <a:latin typeface="Calibri"/>
                <a:cs typeface="Calibri"/>
              </a:rPr>
              <a:t> </a:t>
            </a:r>
            <a:r>
              <a:rPr sz="350" spc="10" dirty="0">
                <a:latin typeface="Calibri"/>
                <a:cs typeface="Calibri"/>
              </a:rPr>
              <a:t>and</a:t>
            </a:r>
            <a:r>
              <a:rPr sz="350" spc="-20" dirty="0">
                <a:latin typeface="Calibri"/>
                <a:cs typeface="Calibri"/>
              </a:rPr>
              <a:t> </a:t>
            </a:r>
            <a:r>
              <a:rPr sz="350" spc="15" dirty="0">
                <a:latin typeface="Calibri"/>
                <a:cs typeface="Calibri"/>
              </a:rPr>
              <a:t>MPFC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462327" y="3526416"/>
            <a:ext cx="32345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spc="5" dirty="0">
                <a:latin typeface="Calibri"/>
                <a:cs typeface="Calibri"/>
              </a:rPr>
              <a:t>including</a:t>
            </a:r>
            <a:r>
              <a:rPr sz="350" spc="-15" dirty="0">
                <a:latin typeface="Calibri"/>
                <a:cs typeface="Calibri"/>
              </a:rPr>
              <a:t> </a:t>
            </a:r>
            <a:r>
              <a:rPr sz="350" spc="10" dirty="0">
                <a:latin typeface="Calibri"/>
                <a:cs typeface="Calibri"/>
              </a:rPr>
              <a:t>MRD)</a:t>
            </a:r>
            <a:endParaRPr sz="350">
              <a:latin typeface="Calibri"/>
              <a:cs typeface="Calibri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356838" y="1771839"/>
            <a:ext cx="461711" cy="433805"/>
            <a:chOff x="3355340" y="1774024"/>
            <a:chExt cx="462280" cy="434340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55340" y="1774024"/>
              <a:ext cx="462229" cy="43416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9736" y="1788883"/>
              <a:ext cx="412699" cy="371424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3381203" y="1786678"/>
            <a:ext cx="412242" cy="347551"/>
          </a:xfrm>
          <a:prstGeom prst="rect">
            <a:avLst/>
          </a:prstGeom>
          <a:ln w="5156">
            <a:solidFill>
              <a:srgbClr val="46AAC5"/>
            </a:solidFill>
          </a:ln>
        </p:spPr>
        <p:txBody>
          <a:bodyPr vert="horz" wrap="square" lIns="0" tIns="12684" rIns="0" bIns="0" rtlCol="0">
            <a:spAutoFit/>
          </a:bodyPr>
          <a:lstStyle/>
          <a:p>
            <a:pPr marL="49471" marR="42494" indent="634" algn="ctr">
              <a:lnSpc>
                <a:spcPct val="109700"/>
              </a:lnSpc>
              <a:spcBef>
                <a:spcPts val="100"/>
              </a:spcBef>
            </a:pPr>
            <a:r>
              <a:rPr sz="400" spc="15" dirty="0">
                <a:latin typeface="Calibri"/>
                <a:cs typeface="Calibri"/>
              </a:rPr>
              <a:t>Up </a:t>
            </a:r>
            <a:r>
              <a:rPr sz="400" spc="10" dirty="0">
                <a:latin typeface="Calibri"/>
                <a:cs typeface="Calibri"/>
              </a:rPr>
              <a:t>to </a:t>
            </a:r>
            <a:r>
              <a:rPr sz="400" spc="15" dirty="0">
                <a:latin typeface="Calibri"/>
                <a:cs typeface="Calibri"/>
              </a:rPr>
              <a:t>1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gr/sqm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x </a:t>
            </a:r>
            <a:r>
              <a:rPr sz="400" spc="15" dirty="0">
                <a:latin typeface="Calibri"/>
                <a:cs typeface="Calibri"/>
              </a:rPr>
              <a:t>2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days </a:t>
            </a:r>
            <a:r>
              <a:rPr sz="400" spc="10" dirty="0">
                <a:latin typeface="Calibri"/>
                <a:cs typeface="Calibri"/>
              </a:rPr>
              <a:t>Ara-C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5" dirty="0">
                <a:latin typeface="Calibri"/>
                <a:cs typeface="Calibri"/>
              </a:rPr>
              <a:t>c</a:t>
            </a:r>
            <a:r>
              <a:rPr sz="400" spc="15" dirty="0">
                <a:latin typeface="Calibri"/>
                <a:cs typeface="Calibri"/>
              </a:rPr>
              <a:t>y</a:t>
            </a:r>
            <a:r>
              <a:rPr sz="400" spc="5" dirty="0">
                <a:latin typeface="Calibri"/>
                <a:cs typeface="Calibri"/>
              </a:rPr>
              <a:t>t</a:t>
            </a:r>
            <a:r>
              <a:rPr sz="400" spc="15" dirty="0">
                <a:latin typeface="Calibri"/>
                <a:cs typeface="Calibri"/>
              </a:rPr>
              <a:t>o</a:t>
            </a:r>
            <a:r>
              <a:rPr sz="400" spc="5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edu</a:t>
            </a:r>
            <a:r>
              <a:rPr sz="400" spc="5" dirty="0">
                <a:latin typeface="Calibri"/>
                <a:cs typeface="Calibri"/>
              </a:rPr>
              <a:t>ct</a:t>
            </a:r>
            <a:r>
              <a:rPr sz="400" spc="10" dirty="0">
                <a:latin typeface="Calibri"/>
                <a:cs typeface="Calibri"/>
              </a:rPr>
              <a:t>ion  </a:t>
            </a:r>
            <a:r>
              <a:rPr sz="400" spc="15" dirty="0">
                <a:latin typeface="Calibri"/>
                <a:cs typeface="Calibri"/>
              </a:rPr>
              <a:t>allowed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602495" y="3341583"/>
            <a:ext cx="494690" cy="200449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15431" marR="48836" indent="-58984">
              <a:lnSpc>
                <a:spcPts val="699"/>
              </a:lnSpc>
              <a:spcBef>
                <a:spcPts val="165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negative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5478843" y="1873695"/>
            <a:ext cx="742035" cy="1603303"/>
          </a:xfrm>
          <a:custGeom>
            <a:avLst/>
            <a:gdLst/>
            <a:ahLst/>
            <a:cxnLst/>
            <a:rect l="l" t="t" r="r" b="b"/>
            <a:pathLst>
              <a:path w="742950" h="1605279">
                <a:moveTo>
                  <a:pt x="119214" y="20637"/>
                </a:moveTo>
                <a:lnTo>
                  <a:pt x="112331" y="17195"/>
                </a:lnTo>
                <a:lnTo>
                  <a:pt x="77952" y="0"/>
                </a:lnTo>
                <a:lnTo>
                  <a:pt x="77952" y="17195"/>
                </a:lnTo>
                <a:lnTo>
                  <a:pt x="0" y="17195"/>
                </a:lnTo>
                <a:lnTo>
                  <a:pt x="0" y="24079"/>
                </a:lnTo>
                <a:lnTo>
                  <a:pt x="77952" y="24079"/>
                </a:lnTo>
                <a:lnTo>
                  <a:pt x="77952" y="41275"/>
                </a:lnTo>
                <a:lnTo>
                  <a:pt x="112331" y="24079"/>
                </a:lnTo>
                <a:lnTo>
                  <a:pt x="119214" y="20637"/>
                </a:lnTo>
                <a:close/>
              </a:path>
              <a:path w="742950" h="1605279">
                <a:moveTo>
                  <a:pt x="123812" y="1584337"/>
                </a:moveTo>
                <a:lnTo>
                  <a:pt x="116928" y="1580896"/>
                </a:lnTo>
                <a:lnTo>
                  <a:pt x="82537" y="1563700"/>
                </a:lnTo>
                <a:lnTo>
                  <a:pt x="82537" y="1580896"/>
                </a:lnTo>
                <a:lnTo>
                  <a:pt x="0" y="1580896"/>
                </a:lnTo>
                <a:lnTo>
                  <a:pt x="0" y="1587779"/>
                </a:lnTo>
                <a:lnTo>
                  <a:pt x="82537" y="1587779"/>
                </a:lnTo>
                <a:lnTo>
                  <a:pt x="82537" y="1604975"/>
                </a:lnTo>
                <a:lnTo>
                  <a:pt x="116928" y="1587779"/>
                </a:lnTo>
                <a:lnTo>
                  <a:pt x="123812" y="1584337"/>
                </a:lnTo>
                <a:close/>
              </a:path>
              <a:path w="742950" h="1605279">
                <a:moveTo>
                  <a:pt x="701598" y="20637"/>
                </a:moveTo>
                <a:lnTo>
                  <a:pt x="694715" y="17195"/>
                </a:lnTo>
                <a:lnTo>
                  <a:pt x="660323" y="0"/>
                </a:lnTo>
                <a:lnTo>
                  <a:pt x="660323" y="17195"/>
                </a:lnTo>
                <a:lnTo>
                  <a:pt x="614464" y="17195"/>
                </a:lnTo>
                <a:lnTo>
                  <a:pt x="614464" y="24079"/>
                </a:lnTo>
                <a:lnTo>
                  <a:pt x="660323" y="24079"/>
                </a:lnTo>
                <a:lnTo>
                  <a:pt x="660323" y="41275"/>
                </a:lnTo>
                <a:lnTo>
                  <a:pt x="694715" y="24079"/>
                </a:lnTo>
                <a:lnTo>
                  <a:pt x="701598" y="20637"/>
                </a:lnTo>
                <a:close/>
              </a:path>
              <a:path w="742950" h="1605279">
                <a:moveTo>
                  <a:pt x="742861" y="1584337"/>
                </a:moveTo>
                <a:lnTo>
                  <a:pt x="735977" y="1580896"/>
                </a:lnTo>
                <a:lnTo>
                  <a:pt x="701598" y="1563700"/>
                </a:lnTo>
                <a:lnTo>
                  <a:pt x="701598" y="1580896"/>
                </a:lnTo>
                <a:lnTo>
                  <a:pt x="619048" y="1580896"/>
                </a:lnTo>
                <a:lnTo>
                  <a:pt x="619048" y="1587779"/>
                </a:lnTo>
                <a:lnTo>
                  <a:pt x="701598" y="1587779"/>
                </a:lnTo>
                <a:lnTo>
                  <a:pt x="701598" y="1604975"/>
                </a:lnTo>
                <a:lnTo>
                  <a:pt x="735977" y="1587779"/>
                </a:lnTo>
                <a:lnTo>
                  <a:pt x="742861" y="1584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78484" y="736627"/>
            <a:ext cx="4731916" cy="36950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</a:rPr>
              <a:t>Estudios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10" dirty="0">
                <a:solidFill>
                  <a:schemeClr val="tx1"/>
                </a:solidFill>
              </a:rPr>
              <a:t>de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5" dirty="0">
                <a:solidFill>
                  <a:schemeClr val="tx1"/>
                </a:solidFill>
              </a:rPr>
              <a:t>registro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15" dirty="0">
                <a:solidFill>
                  <a:schemeClr val="tx1"/>
                </a:solidFill>
              </a:rPr>
              <a:t>y</a:t>
            </a:r>
            <a:r>
              <a:rPr sz="2297" b="1" spc="-20" dirty="0">
                <a:solidFill>
                  <a:schemeClr val="tx1"/>
                </a:solidFill>
              </a:rPr>
              <a:t> </a:t>
            </a:r>
            <a:r>
              <a:rPr sz="2297" b="1" spc="5" dirty="0">
                <a:solidFill>
                  <a:schemeClr val="tx1"/>
                </a:solidFill>
              </a:rPr>
              <a:t>biológicos</a:t>
            </a:r>
            <a:endParaRPr sz="2297" b="1" dirty="0">
              <a:solidFill>
                <a:schemeClr val="tx1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70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486970" y="910387"/>
            <a:ext cx="4169983" cy="38116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2297" spc="15" dirty="0">
                <a:latin typeface="Calibri"/>
                <a:cs typeface="Calibri"/>
              </a:rPr>
              <a:t>Estudio</a:t>
            </a:r>
            <a:r>
              <a:rPr sz="2297" spc="5" dirty="0">
                <a:latin typeface="Calibri"/>
                <a:cs typeface="Calibri"/>
              </a:rPr>
              <a:t> </a:t>
            </a:r>
            <a:r>
              <a:rPr sz="2297" spc="10" dirty="0">
                <a:latin typeface="Calibri"/>
                <a:cs typeface="Calibri"/>
              </a:rPr>
              <a:t>post-autorización</a:t>
            </a:r>
            <a:r>
              <a:rPr sz="2297" spc="5" dirty="0">
                <a:latin typeface="Calibri"/>
                <a:cs typeface="Calibri"/>
              </a:rPr>
              <a:t> </a:t>
            </a:r>
            <a:r>
              <a:rPr sz="2297" spc="10" dirty="0">
                <a:latin typeface="Calibri"/>
                <a:cs typeface="Calibri"/>
              </a:rPr>
              <a:t>CPX-351</a:t>
            </a:r>
            <a:endParaRPr sz="2297">
              <a:latin typeface="Calibri"/>
              <a:cs typeface="Calibri"/>
            </a:endParaRPr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535146F6-AABF-894D-84FB-27F2A0D32E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04654" y="1595611"/>
            <a:ext cx="6111592" cy="1751011"/>
          </a:xfrm>
          <a:prstGeom prst="rect">
            <a:avLst/>
          </a:prstGeom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097"/>
            <a:ext cx="6595233" cy="3710809"/>
            <a:chOff x="1270342" y="632876"/>
            <a:chExt cx="660336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70350" y="2975121"/>
              <a:ext cx="945515" cy="422275"/>
            </a:xfrm>
            <a:custGeom>
              <a:avLst/>
              <a:gdLst/>
              <a:ahLst/>
              <a:cxnLst/>
              <a:rect l="l" t="t" r="r" b="b"/>
              <a:pathLst>
                <a:path w="945514" h="422275">
                  <a:moveTo>
                    <a:pt x="736625" y="0"/>
                  </a:moveTo>
                  <a:lnTo>
                    <a:pt x="0" y="0"/>
                  </a:lnTo>
                  <a:lnTo>
                    <a:pt x="0" y="421690"/>
                  </a:lnTo>
                  <a:lnTo>
                    <a:pt x="736625" y="421690"/>
                  </a:lnTo>
                  <a:lnTo>
                    <a:pt x="741705" y="419150"/>
                  </a:lnTo>
                  <a:lnTo>
                    <a:pt x="744245" y="416610"/>
                  </a:lnTo>
                  <a:lnTo>
                    <a:pt x="744245" y="414070"/>
                  </a:lnTo>
                  <a:lnTo>
                    <a:pt x="746785" y="414070"/>
                  </a:lnTo>
                  <a:lnTo>
                    <a:pt x="944918" y="215925"/>
                  </a:lnTo>
                  <a:lnTo>
                    <a:pt x="944918" y="205765"/>
                  </a:lnTo>
                  <a:lnTo>
                    <a:pt x="939838" y="198145"/>
                  </a:lnTo>
                  <a:lnTo>
                    <a:pt x="746785" y="7620"/>
                  </a:lnTo>
                  <a:lnTo>
                    <a:pt x="746785" y="5080"/>
                  </a:lnTo>
                  <a:lnTo>
                    <a:pt x="744245" y="5080"/>
                  </a:lnTo>
                  <a:lnTo>
                    <a:pt x="741705" y="2540"/>
                  </a:lnTo>
                  <a:lnTo>
                    <a:pt x="736625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711807" y="950971"/>
            <a:ext cx="3860485" cy="1241165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600"/>
              </a:lnSpc>
              <a:spcBef>
                <a:spcPts val="85"/>
              </a:spcBef>
            </a:pPr>
            <a:r>
              <a:rPr sz="2647" dirty="0">
                <a:solidFill>
                  <a:srgbClr val="262626"/>
                </a:solidFill>
                <a:latin typeface="Century Gothic"/>
                <a:cs typeface="Century Gothic"/>
              </a:rPr>
              <a:t>Monitorización del </a:t>
            </a:r>
            <a:r>
              <a:rPr sz="2647" spc="5" dirty="0">
                <a:solidFill>
                  <a:srgbClr val="262626"/>
                </a:solidFill>
                <a:latin typeface="Century Gothic"/>
                <a:cs typeface="Century Gothic"/>
              </a:rPr>
              <a:t> </a:t>
            </a:r>
            <a:r>
              <a:rPr sz="2647" dirty="0">
                <a:solidFill>
                  <a:srgbClr val="262626"/>
                </a:solidFill>
                <a:latin typeface="Century Gothic"/>
                <a:cs typeface="Century Gothic"/>
              </a:rPr>
              <a:t>tratamiento con </a:t>
            </a:r>
            <a:r>
              <a:rPr sz="2647" spc="5" dirty="0">
                <a:solidFill>
                  <a:srgbClr val="262626"/>
                </a:solidFill>
                <a:latin typeface="Century Gothic"/>
                <a:cs typeface="Century Gothic"/>
              </a:rPr>
              <a:t> </a:t>
            </a:r>
            <a:r>
              <a:rPr sz="2647" spc="-5" dirty="0">
                <a:solidFill>
                  <a:srgbClr val="262626"/>
                </a:solidFill>
                <a:latin typeface="Century Gothic"/>
                <a:cs typeface="Century Gothic"/>
              </a:rPr>
              <a:t>asparaginasa</a:t>
            </a:r>
            <a:r>
              <a:rPr sz="2647" spc="-10" dirty="0">
                <a:solidFill>
                  <a:srgbClr val="262626"/>
                </a:solidFill>
                <a:latin typeface="Century Gothic"/>
                <a:cs typeface="Century Gothic"/>
              </a:rPr>
              <a:t> </a:t>
            </a:r>
            <a:r>
              <a:rPr sz="2647" spc="-5" dirty="0">
                <a:solidFill>
                  <a:srgbClr val="262626"/>
                </a:solidFill>
                <a:latin typeface="Century Gothic"/>
                <a:cs typeface="Century Gothic"/>
              </a:rPr>
              <a:t>pegilada</a:t>
            </a:r>
            <a:endParaRPr sz="2647" dirty="0">
              <a:latin typeface="Century Gothic"/>
              <a:cs typeface="Century Gothic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11807" y="2626133"/>
            <a:ext cx="2997314" cy="1399420"/>
          </a:xfrm>
          <a:prstGeom prst="rect">
            <a:avLst/>
          </a:prstGeom>
        </p:spPr>
        <p:txBody>
          <a:bodyPr vert="horz" wrap="square" lIns="0" tIns="52640" rIns="0" bIns="0" rtlCol="0">
            <a:spAutoFit/>
          </a:bodyPr>
          <a:lstStyle/>
          <a:p>
            <a:pPr marL="12685">
              <a:spcBef>
                <a:spcPts val="415"/>
              </a:spcBef>
            </a:pPr>
            <a:r>
              <a:rPr sz="999" b="1" spc="10" dirty="0">
                <a:solidFill>
                  <a:srgbClr val="0070C0"/>
                </a:solidFill>
                <a:latin typeface="Century Gothic"/>
                <a:cs typeface="Century Gothic"/>
              </a:rPr>
              <a:t>50ª</a:t>
            </a:r>
            <a:r>
              <a:rPr sz="999" b="1" spc="-1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REUNIÓN</a:t>
            </a:r>
            <a:r>
              <a:rPr sz="999" b="1" spc="-1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ANUAL</a:t>
            </a:r>
            <a:r>
              <a:rPr sz="999" b="1" spc="-1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PETHEMA</a:t>
            </a:r>
            <a:endParaRPr sz="999">
              <a:latin typeface="Century Gothic"/>
              <a:cs typeface="Century Gothic"/>
            </a:endParaRPr>
          </a:p>
          <a:p>
            <a:pPr marL="12685" marR="1000192">
              <a:lnSpc>
                <a:spcPts val="1558"/>
              </a:lnSpc>
              <a:spcBef>
                <a:spcPts val="70"/>
              </a:spcBef>
            </a:pPr>
            <a:r>
              <a:rPr sz="999" b="1" spc="10" dirty="0">
                <a:solidFill>
                  <a:srgbClr val="0070C0"/>
                </a:solidFill>
                <a:latin typeface="Century Gothic"/>
                <a:cs typeface="Century Gothic"/>
              </a:rPr>
              <a:t>Sant Pau Recinte Modernista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70C0"/>
                </a:solidFill>
                <a:latin typeface="Century Gothic"/>
                <a:cs typeface="Century Gothic"/>
              </a:rPr>
              <a:t>Barcelona</a:t>
            </a:r>
            <a:r>
              <a:rPr sz="999" b="1" spc="-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70C0"/>
                </a:solidFill>
                <a:latin typeface="Century Gothic"/>
                <a:cs typeface="Century Gothic"/>
              </a:rPr>
              <a:t>27</a:t>
            </a:r>
            <a:r>
              <a:rPr sz="999" b="1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de</a:t>
            </a:r>
            <a:r>
              <a:rPr sz="999" b="1" spc="-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mayo</a:t>
            </a:r>
            <a:r>
              <a:rPr sz="999" b="1" spc="-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entury Gothic"/>
                <a:cs typeface="Century Gothic"/>
              </a:rPr>
              <a:t>de</a:t>
            </a:r>
            <a:r>
              <a:rPr sz="999" b="1" spc="-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70C0"/>
                </a:solidFill>
                <a:latin typeface="Century Gothic"/>
                <a:cs typeface="Century Gothic"/>
              </a:rPr>
              <a:t>2022</a:t>
            </a:r>
            <a:endParaRPr sz="999">
              <a:latin typeface="Century Gothic"/>
              <a:cs typeface="Century Gothic"/>
            </a:endParaRPr>
          </a:p>
          <a:p>
            <a:pPr>
              <a:spcBef>
                <a:spcPts val="30"/>
              </a:spcBef>
            </a:pPr>
            <a:endParaRPr sz="1149">
              <a:latin typeface="Century Gothic"/>
              <a:cs typeface="Century Gothic"/>
            </a:endParaRPr>
          </a:p>
          <a:p>
            <a:pPr marL="12685" marR="1609696">
              <a:lnSpc>
                <a:spcPct val="125600"/>
              </a:lnSpc>
            </a:pP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Edgar Zapico Muñiz. </a:t>
            </a:r>
            <a:r>
              <a:rPr sz="999" b="1" spc="15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Servei</a:t>
            </a:r>
            <a:r>
              <a:rPr sz="999" b="1" spc="-35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B050"/>
                </a:solidFill>
                <a:latin typeface="Century Gothic"/>
                <a:cs typeface="Century Gothic"/>
              </a:rPr>
              <a:t>de</a:t>
            </a:r>
            <a:r>
              <a:rPr sz="999" b="1" spc="-35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Bioquímica.</a:t>
            </a:r>
            <a:endParaRPr sz="999">
              <a:latin typeface="Century Gothic"/>
              <a:cs typeface="Century Gothic"/>
            </a:endParaRPr>
          </a:p>
          <a:p>
            <a:pPr marL="12685">
              <a:spcBef>
                <a:spcPts val="370"/>
              </a:spcBef>
            </a:pP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Hospital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B050"/>
                </a:solidFill>
                <a:latin typeface="Century Gothic"/>
                <a:cs typeface="Century Gothic"/>
              </a:rPr>
              <a:t>de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la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Santa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5" dirty="0">
                <a:solidFill>
                  <a:srgbClr val="00B050"/>
                </a:solidFill>
                <a:latin typeface="Century Gothic"/>
                <a:cs typeface="Century Gothic"/>
              </a:rPr>
              <a:t>Creu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5" dirty="0">
                <a:solidFill>
                  <a:srgbClr val="00B050"/>
                </a:solidFill>
                <a:latin typeface="Century Gothic"/>
                <a:cs typeface="Century Gothic"/>
              </a:rPr>
              <a:t>i</a:t>
            </a:r>
            <a:r>
              <a:rPr sz="999" b="1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Sant</a:t>
            </a:r>
            <a:r>
              <a:rPr sz="999" b="1" spc="5" dirty="0">
                <a:solidFill>
                  <a:srgbClr val="00B050"/>
                </a:solidFill>
                <a:latin typeface="Century Gothic"/>
                <a:cs typeface="Century Gothic"/>
              </a:rPr>
              <a:t> </a:t>
            </a:r>
            <a:r>
              <a:rPr sz="999" b="1" spc="10" dirty="0">
                <a:solidFill>
                  <a:srgbClr val="00B050"/>
                </a:solidFill>
                <a:latin typeface="Century Gothic"/>
                <a:cs typeface="Century Gothic"/>
              </a:rPr>
              <a:t>Pau. Barcelona</a:t>
            </a:r>
            <a:endParaRPr sz="999">
              <a:latin typeface="Century Gothic"/>
              <a:cs typeface="Century Gothic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085222" y="2520835"/>
            <a:ext cx="1659114" cy="1533539"/>
            <a:chOff x="6087088" y="2523943"/>
            <a:chExt cx="1661160" cy="1535430"/>
          </a:xfrm>
        </p:grpSpPr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87088" y="3515957"/>
              <a:ext cx="1660154" cy="54282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00224" y="2523943"/>
              <a:ext cx="1547650" cy="86668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301472" y="853318"/>
          <a:ext cx="3867460" cy="3282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884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508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80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8554">
                <a:tc gridSpan="2">
                  <a:txBody>
                    <a:bodyPr/>
                    <a:lstStyle/>
                    <a:p>
                      <a:pPr marR="424815" algn="r">
                        <a:lnSpc>
                          <a:spcPct val="100000"/>
                        </a:lnSpc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D7D3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03835" algn="r">
                        <a:lnSpc>
                          <a:spcPct val="100000"/>
                        </a:lnSpc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D7D3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7581">
                <a:tc>
                  <a:txBody>
                    <a:bodyPr/>
                    <a:lstStyle/>
                    <a:p>
                      <a:pPr marL="35560">
                        <a:lnSpc>
                          <a:spcPts val="1085"/>
                        </a:lnSpc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Reciben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ciclo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inducción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CPX-351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8625">
                        <a:lnSpc>
                          <a:spcPts val="1085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67/77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085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87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68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Reciben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ciclos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inducción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CPX-351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ED7D31"/>
                      </a:solidFill>
                      <a:prstDash val="solid"/>
                    </a:lnL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86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10/77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3820">
                <a:tc>
                  <a:txBody>
                    <a:bodyPr/>
                    <a:lstStyle/>
                    <a:p>
                      <a:pPr marL="35560">
                        <a:lnSpc>
                          <a:spcPts val="955"/>
                        </a:lnSpc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Días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hasta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&gt;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0.5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x10</a:t>
                      </a:r>
                      <a:r>
                        <a:rPr sz="1000" b="1" spc="7" baseline="21367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/L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0">
                        <a:lnSpc>
                          <a:spcPts val="955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(27-42)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 marL="35560">
                        <a:lnSpc>
                          <a:spcPts val="1115"/>
                        </a:lnSpc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Días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hasta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plaquetas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&gt;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50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x10</a:t>
                      </a:r>
                      <a:r>
                        <a:rPr sz="1000" b="1" spc="7" baseline="21367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/L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T w="9525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5450">
                        <a:lnSpc>
                          <a:spcPts val="1115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30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(26-40)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9525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8141">
                <a:tc rowSpan="6">
                  <a:txBody>
                    <a:bodyPr/>
                    <a:lstStyle/>
                    <a:p>
                      <a:pPr marL="35560">
                        <a:lnSpc>
                          <a:spcPts val="1045"/>
                        </a:lnSpc>
                      </a:pPr>
                      <a:r>
                        <a:rPr sz="900" b="1" dirty="0">
                          <a:latin typeface="Calibri"/>
                          <a:cs typeface="Calibri"/>
                        </a:rPr>
                        <a:t>Respuesta tras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 inducción con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CPX-351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05740" marR="1825625">
                        <a:lnSpc>
                          <a:spcPts val="1730"/>
                        </a:lnSpc>
                        <a:spcBef>
                          <a:spcPts val="100"/>
                        </a:spcBef>
                      </a:pPr>
                      <a:r>
                        <a:rPr sz="900" b="1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i 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EMLL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05740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Remisión</a:t>
                      </a:r>
                      <a:r>
                        <a:rPr sz="9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parcial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05740" marR="989965">
                        <a:lnSpc>
                          <a:spcPts val="1689"/>
                        </a:lnSpc>
                        <a:spcBef>
                          <a:spcPts val="13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Enfermedad</a:t>
                      </a:r>
                      <a:r>
                        <a:rPr sz="900" b="1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refractaria </a:t>
                      </a:r>
                      <a:r>
                        <a:rPr sz="900" b="1" spc="-2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Muerte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787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semanas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tras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I.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27876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semanas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tras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I.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429259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38/77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T w="28575">
                      <a:solidFill>
                        <a:srgbClr val="FF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R="18669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49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71" marB="0"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563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541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3/77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R="217804" algn="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246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5410"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6/77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/>
                </a:tc>
                <a:tc>
                  <a:txBody>
                    <a:bodyPr/>
                    <a:lstStyle/>
                    <a:p>
                      <a:pPr marR="217804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1964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17/77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/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1964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5410" algn="ctr">
                        <a:lnSpc>
                          <a:spcPct val="100000"/>
                        </a:lnSpc>
                        <a:spcBef>
                          <a:spcPts val="10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9/77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35088" marB="0"/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ct val="100000"/>
                        </a:lnSpc>
                        <a:spcBef>
                          <a:spcPts val="106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35088" marB="0"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53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13/77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6165">
                <a:tc>
                  <a:txBody>
                    <a:bodyPr/>
                    <a:lstStyle/>
                    <a:p>
                      <a:pPr marL="35560">
                        <a:lnSpc>
                          <a:spcPts val="1000"/>
                        </a:lnSpc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EMR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5634">
                <a:tc>
                  <a:txBody>
                    <a:bodyPr/>
                    <a:lstStyle/>
                    <a:p>
                      <a:pPr marL="27876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b="1" dirty="0">
                          <a:latin typeface="Calibri"/>
                          <a:cs typeface="Calibri"/>
                        </a:rPr>
                        <a:t>Evaluada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28575">
                      <a:solidFill>
                        <a:srgbClr val="FF0000"/>
                      </a:solidFill>
                      <a:prstDash val="solid"/>
                    </a:lnL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25/38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R="18605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66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R w="28575">
                      <a:solidFill>
                        <a:srgbClr val="FF0000"/>
                      </a:solidFill>
                      <a:prstDash val="solid"/>
                    </a:lnR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marL="5226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Baja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28575">
                      <a:solidFill>
                        <a:srgbClr val="FF0000"/>
                      </a:solidFill>
                      <a:prstDash val="solid"/>
                    </a:lnL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14/25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R="186055" algn="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56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R w="28575">
                      <a:solidFill>
                        <a:srgbClr val="FF0000"/>
                      </a:solidFill>
                      <a:prstDash val="solid"/>
                    </a:lnR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1681">
                <a:tc>
                  <a:txBody>
                    <a:bodyPr/>
                    <a:lstStyle/>
                    <a:p>
                      <a:pPr marL="52260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Alta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28575">
                      <a:solidFill>
                        <a:srgbClr val="FF0000"/>
                      </a:solidFill>
                      <a:prstDash val="solid"/>
                    </a:lnL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11/25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tc>
                  <a:txBody>
                    <a:bodyPr/>
                    <a:lstStyle/>
                    <a:p>
                      <a:pPr marR="18605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44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R w="28575">
                      <a:solidFill>
                        <a:srgbClr val="FF0000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CEC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65498" y="632521"/>
            <a:ext cx="3553537" cy="369717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51338" y="1279356"/>
            <a:ext cx="1190427" cy="18798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1564" algn="ctr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TPH</a:t>
            </a:r>
            <a:endParaRPr sz="1298">
              <a:latin typeface="Calibri"/>
              <a:cs typeface="Calibri"/>
            </a:endParaRPr>
          </a:p>
          <a:p>
            <a:pPr marL="12685">
              <a:spcBef>
                <a:spcPts val="90"/>
              </a:spcBef>
            </a:pPr>
            <a:r>
              <a:rPr sz="1049" spc="15" dirty="0">
                <a:latin typeface="Calibri"/>
                <a:cs typeface="Calibri"/>
              </a:rPr>
              <a:t>N=23</a:t>
            </a:r>
            <a:r>
              <a:rPr sz="1049" spc="-3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(29%)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Font typeface="Arial"/>
              <a:buChar char="•"/>
              <a:tabLst>
                <a:tab pos="167439" algn="l"/>
              </a:tabLst>
            </a:pPr>
            <a:r>
              <a:rPr sz="1049" spc="10" dirty="0">
                <a:latin typeface="Calibri"/>
                <a:cs typeface="Calibri"/>
              </a:rPr>
              <a:t>17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tras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1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ciclo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CPX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Font typeface="Arial"/>
              <a:buChar char="•"/>
              <a:tabLst>
                <a:tab pos="167439" algn="l"/>
              </a:tabLst>
            </a:pPr>
            <a:r>
              <a:rPr sz="1049" spc="15" dirty="0">
                <a:latin typeface="Calibri"/>
                <a:cs typeface="Calibri"/>
              </a:rPr>
              <a:t>3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tras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2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ciclos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CPX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Font typeface="Arial"/>
              <a:buChar char="•"/>
              <a:tabLst>
                <a:tab pos="167439" algn="l"/>
              </a:tabLst>
            </a:pPr>
            <a:r>
              <a:rPr sz="1049" spc="15" dirty="0">
                <a:latin typeface="Calibri"/>
                <a:cs typeface="Calibri"/>
              </a:rPr>
              <a:t>3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tras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dirty="0">
                <a:latin typeface="Calibri"/>
                <a:cs typeface="Calibri"/>
              </a:rPr>
              <a:t>“otros”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Arial"/>
              <a:buChar char="•"/>
            </a:pPr>
            <a:endParaRPr sz="1099">
              <a:latin typeface="Calibri"/>
              <a:cs typeface="Calibri"/>
            </a:endParaRPr>
          </a:p>
          <a:p>
            <a:pPr marL="12685"/>
            <a:r>
              <a:rPr sz="1049" spc="10" dirty="0">
                <a:latin typeface="Calibri"/>
                <a:cs typeface="Calibri"/>
              </a:rPr>
              <a:t>Situación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preTPH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Font typeface="Arial"/>
              <a:buChar char="•"/>
              <a:tabLst>
                <a:tab pos="167439" algn="l"/>
              </a:tabLst>
            </a:pPr>
            <a:r>
              <a:rPr sz="1049" spc="10" dirty="0">
                <a:latin typeface="Calibri"/>
                <a:cs typeface="Calibri"/>
              </a:rPr>
              <a:t>RC/RCi</a:t>
            </a:r>
            <a:r>
              <a:rPr sz="1049" spc="-3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17</a:t>
            </a:r>
            <a:endParaRPr sz="1049">
              <a:latin typeface="Calibri"/>
              <a:cs typeface="Calibri"/>
            </a:endParaRPr>
          </a:p>
          <a:p>
            <a:pPr marL="166805" indent="-154754">
              <a:spcBef>
                <a:spcPts val="40"/>
              </a:spcBef>
              <a:buFont typeface="Arial"/>
              <a:buChar char="•"/>
              <a:tabLst>
                <a:tab pos="167439" algn="l"/>
              </a:tabLst>
            </a:pPr>
            <a:r>
              <a:rPr sz="1049" spc="15" dirty="0">
                <a:latin typeface="Calibri"/>
                <a:cs typeface="Calibri"/>
              </a:rPr>
              <a:t>EMLL</a:t>
            </a:r>
            <a:r>
              <a:rPr sz="1049" spc="-4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3</a:t>
            </a:r>
            <a:endParaRPr sz="1049">
              <a:latin typeface="Calibri"/>
              <a:cs typeface="Calibri"/>
            </a:endParaRPr>
          </a:p>
          <a:p>
            <a:pPr marL="166805" marR="177587" indent="-154754">
              <a:lnSpc>
                <a:spcPct val="103200"/>
              </a:lnSpc>
              <a:buFont typeface="Arial"/>
              <a:buChar char="•"/>
              <a:tabLst>
                <a:tab pos="167439" algn="l"/>
              </a:tabLst>
            </a:pPr>
            <a:r>
              <a:rPr sz="1049" spc="15" dirty="0">
                <a:latin typeface="Calibri"/>
                <a:cs typeface="Calibri"/>
              </a:rPr>
              <a:t>No</a:t>
            </a:r>
            <a:r>
              <a:rPr sz="1049" spc="-3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respuesta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3 </a:t>
            </a:r>
            <a:r>
              <a:rPr sz="1049" spc="-2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(13%)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65612" y="759435"/>
            <a:ext cx="2510235" cy="3881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spc="-5" dirty="0">
                <a:solidFill>
                  <a:schemeClr val="tx1"/>
                </a:solidFill>
                <a:latin typeface="Calibri"/>
              </a:rPr>
              <a:t>Supervivencia</a:t>
            </a:r>
            <a:r>
              <a:rPr sz="234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347" spc="-5" dirty="0">
                <a:solidFill>
                  <a:schemeClr val="tx1"/>
                </a:solidFill>
                <a:latin typeface="Calibri"/>
              </a:rPr>
              <a:t>global</a:t>
            </a:r>
            <a:endParaRPr sz="2347">
              <a:solidFill>
                <a:schemeClr val="tx1"/>
              </a:solidFill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28992" y="1722688"/>
            <a:ext cx="2990477" cy="183269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343575" y="2191687"/>
            <a:ext cx="92469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12.1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meses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(7.8-NR)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767054" y="1758254"/>
            <a:ext cx="658952" cy="1797373"/>
          </a:xfrm>
          <a:custGeom>
            <a:avLst/>
            <a:gdLst/>
            <a:ahLst/>
            <a:cxnLst/>
            <a:rect l="l" t="t" r="r" b="b"/>
            <a:pathLst>
              <a:path w="659764" h="1799589">
                <a:moveTo>
                  <a:pt x="540410" y="1544662"/>
                </a:moveTo>
                <a:lnTo>
                  <a:pt x="92329" y="1544662"/>
                </a:lnTo>
                <a:lnTo>
                  <a:pt x="92329" y="1799348"/>
                </a:lnTo>
                <a:lnTo>
                  <a:pt x="540410" y="1799348"/>
                </a:lnTo>
                <a:lnTo>
                  <a:pt x="540410" y="1544662"/>
                </a:lnTo>
                <a:close/>
              </a:path>
              <a:path w="659764" h="1799589">
                <a:moveTo>
                  <a:pt x="659180" y="0"/>
                </a:moveTo>
                <a:lnTo>
                  <a:pt x="0" y="0"/>
                </a:lnTo>
                <a:lnTo>
                  <a:pt x="0" y="227241"/>
                </a:lnTo>
                <a:lnTo>
                  <a:pt x="659180" y="227241"/>
                </a:lnTo>
                <a:lnTo>
                  <a:pt x="6591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37074" y="1962743"/>
            <a:ext cx="2956023" cy="1516893"/>
          </a:xfrm>
          <a:prstGeom prst="rect">
            <a:avLst/>
          </a:prstGeom>
        </p:spPr>
      </p:pic>
    </p:spTree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538356" y="838381"/>
          <a:ext cx="2552725" cy="3287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39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71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01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401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3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270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Variable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3685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CPX-351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19050" cap="flat" cmpd="sng" algn="ctr">
                      <a:solidFill>
                        <a:srgbClr val="ED7D3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94945" marR="111760" indent="-77470">
                        <a:lnSpc>
                          <a:spcPct val="110900"/>
                        </a:lnSpc>
                        <a:spcBef>
                          <a:spcPts val="844"/>
                        </a:spcBef>
                      </a:pPr>
                      <a:r>
                        <a:rPr sz="800" b="1" spc="-5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amie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to 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estándar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18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45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5880">
                        <a:lnSpc>
                          <a:spcPts val="965"/>
                        </a:lnSpc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(n=59)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73355" algn="r">
                        <a:lnSpc>
                          <a:spcPts val="96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5"/>
                        </a:lnSpc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(n=118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96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marL="24130">
                        <a:lnSpc>
                          <a:spcPts val="985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Sexo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Varón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36/59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71/118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1726">
                <a:tc>
                  <a:txBody>
                    <a:bodyPr/>
                    <a:lstStyle/>
                    <a:p>
                      <a:pPr marL="173990">
                        <a:lnSpc>
                          <a:spcPts val="944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Mujer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ts val="944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23/59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ts val="944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47/118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944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marL="24130">
                        <a:lnSpc>
                          <a:spcPts val="99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ECOG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7399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&lt;2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44/59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81/118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5973"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≥2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19/118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2994">
                <a:tc>
                  <a:txBody>
                    <a:bodyPr/>
                    <a:lstStyle/>
                    <a:p>
                      <a:pPr marL="198755">
                        <a:lnSpc>
                          <a:spcPts val="980"/>
                        </a:lnSpc>
                        <a:spcBef>
                          <a:spcPts val="204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98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ts val="98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22/118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98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24130">
                        <a:lnSpc>
                          <a:spcPts val="980"/>
                        </a:lnSpc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ELN17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Favorable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13/118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5973"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Intermedio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22/59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43/118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0605"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Adverso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31/59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6210" algn="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62/118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6652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TPH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Sí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16/59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740"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43/59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156845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109/118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4366836" y="1349065"/>
          <a:ext cx="3023314" cy="18487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26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20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13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13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160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270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24130"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Variable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CPX-351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40" marB="0">
                    <a:lnL w="19050" cap="flat" cmpd="sng" algn="ctr">
                      <a:solidFill>
                        <a:srgbClr val="ED7D3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68605" marR="185420" indent="-77470">
                        <a:lnSpc>
                          <a:spcPct val="112100"/>
                        </a:lnSpc>
                        <a:spcBef>
                          <a:spcPts val="825"/>
                        </a:spcBef>
                      </a:pPr>
                      <a:r>
                        <a:rPr sz="800" b="1" spc="-5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2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amie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to 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estándar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4646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45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(n=59)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R="79375" algn="r">
                        <a:lnSpc>
                          <a:spcPts val="96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(n=118)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ts val="96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897">
                <a:tc>
                  <a:txBody>
                    <a:bodyPr/>
                    <a:lstStyle/>
                    <a:p>
                      <a:pPr marL="24130">
                        <a:lnSpc>
                          <a:spcPts val="98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RC/RCi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28/59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92075" algn="r">
                        <a:lnSpc>
                          <a:spcPts val="98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56/118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85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8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respuesta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31/59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R="9207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61/118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854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7581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014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1/118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9675">
                <a:tc>
                  <a:txBody>
                    <a:bodyPr/>
                    <a:lstStyle/>
                    <a:p>
                      <a:pPr marL="24130">
                        <a:lnSpc>
                          <a:spcPts val="865"/>
                        </a:lnSpc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EMR*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9144"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Alta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8/15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5/14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6799">
                <a:tc>
                  <a:txBody>
                    <a:bodyPr/>
                    <a:lstStyle/>
                    <a:p>
                      <a:pPr marL="148590">
                        <a:lnSpc>
                          <a:spcPts val="985"/>
                        </a:lnSpc>
                        <a:spcBef>
                          <a:spcPts val="229"/>
                        </a:spcBef>
                      </a:pPr>
                      <a:r>
                        <a:rPr sz="800" b="1" spc="5" dirty="0">
                          <a:latin typeface="Calibri"/>
                          <a:cs typeface="Calibri"/>
                        </a:rPr>
                        <a:t>Baja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7/15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ts val="985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9/14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85"/>
                        </a:lnSpc>
                        <a:spcBef>
                          <a:spcPts val="229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ED7D31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0649">
                <a:tc>
                  <a:txBody>
                    <a:bodyPr/>
                    <a:lstStyle/>
                    <a:p>
                      <a:pPr marL="24130">
                        <a:lnSpc>
                          <a:spcPts val="93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Edad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46050">
                        <a:lnSpc>
                          <a:spcPts val="93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67.6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(65.7-71.2)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13030">
                        <a:lnSpc>
                          <a:spcPts val="93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67.6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(65.4-71.2)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2463228" y="1211017"/>
          <a:ext cx="5149849" cy="279880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189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22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47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041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3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1239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455295">
                        <a:lnSpc>
                          <a:spcPts val="1240"/>
                        </a:lnSpc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Análisis</a:t>
                      </a:r>
                      <a:r>
                        <a:rPr sz="10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univariante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 cap="flat" cmpd="sng" algn="ctr">
                      <a:solidFill>
                        <a:srgbClr val="ED7D3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84150">
                        <a:lnSpc>
                          <a:spcPts val="1240"/>
                        </a:lnSpc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Análisis</a:t>
                      </a:r>
                      <a:r>
                        <a:rPr sz="10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multivariante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2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19050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19050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HR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5" dirty="0">
                          <a:latin typeface="Calibri"/>
                          <a:cs typeface="Calibri"/>
                        </a:rPr>
                        <a:t>HR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9793">
                <a:tc>
                  <a:txBody>
                    <a:bodyPr/>
                    <a:lstStyle/>
                    <a:p>
                      <a:pPr marL="36830">
                        <a:lnSpc>
                          <a:spcPts val="1235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CPX-351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Estándar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19050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1.15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[0.78-1.70]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0.47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1.53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[0.86-2.72]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9793">
                <a:tc>
                  <a:txBody>
                    <a:bodyPr/>
                    <a:lstStyle/>
                    <a:p>
                      <a:pPr marL="36830">
                        <a:lnSpc>
                          <a:spcPts val="1245"/>
                        </a:lnSpc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Edad&gt;65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≤65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1.11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[0.73-1.68]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2.27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[1.09-4.75]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3810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0.03*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38100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9793">
                <a:tc>
                  <a:txBody>
                    <a:bodyPr/>
                    <a:lstStyle/>
                    <a:p>
                      <a:pPr marL="36830">
                        <a:lnSpc>
                          <a:spcPts val="124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Varón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Mujer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1.32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[0.92-1.88]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1.54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[0.91-2.64]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2979">
                <a:tc>
                  <a:txBody>
                    <a:bodyPr/>
                    <a:lstStyle/>
                    <a:p>
                      <a:pPr marL="36830">
                        <a:lnSpc>
                          <a:spcPts val="1240"/>
                        </a:lnSpc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ELN17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desfavorable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vs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368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favorable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3.00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[1.4-6.43]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0.004*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2.15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[0.64-7.20]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9793">
                <a:tc>
                  <a:txBody>
                    <a:bodyPr/>
                    <a:lstStyle/>
                    <a:p>
                      <a:pPr marL="36830">
                        <a:lnSpc>
                          <a:spcPts val="1240"/>
                        </a:lnSpc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ECOG≥2</a:t>
                      </a:r>
                      <a:r>
                        <a:rPr sz="10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&lt;2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1.98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[1.24-3.17]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0.004*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4.85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[2.33-10.12]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38100">
                      <a:solidFill>
                        <a:srgbClr val="FF0000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40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&lt;0.001*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38100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9793">
                <a:tc>
                  <a:txBody>
                    <a:bodyPr/>
                    <a:lstStyle/>
                    <a:p>
                      <a:pPr marL="37465">
                        <a:lnSpc>
                          <a:spcPts val="1235"/>
                        </a:lnSpc>
                      </a:pPr>
                      <a:r>
                        <a:rPr sz="1000" b="1" spc="20" dirty="0">
                          <a:latin typeface="Calibri"/>
                          <a:cs typeface="Calibri"/>
                        </a:rPr>
                        <a:t>HMA</a:t>
                      </a:r>
                      <a:r>
                        <a:rPr sz="10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previo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sí/no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1.42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[0.80-2.53]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1.15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[0.58-2.30]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0.69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  <a:solidFill>
                      <a:srgbClr val="FBE5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4380">
                <a:tc>
                  <a:txBody>
                    <a:bodyPr/>
                    <a:lstStyle/>
                    <a:p>
                      <a:pPr marL="37465">
                        <a:lnSpc>
                          <a:spcPts val="1235"/>
                        </a:lnSpc>
                      </a:pPr>
                      <a:r>
                        <a:rPr sz="1000" b="1" spc="15" dirty="0">
                          <a:latin typeface="Calibri"/>
                          <a:cs typeface="Calibri"/>
                        </a:rPr>
                        <a:t>NPM1</a:t>
                      </a:r>
                      <a:r>
                        <a:rPr sz="10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mutado/no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37465">
                        <a:lnSpc>
                          <a:spcPts val="1230"/>
                        </a:lnSpc>
                        <a:spcBef>
                          <a:spcPts val="155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mutado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0.49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[0.21-1.18]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35"/>
                        </a:lnSpc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0.11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ED7D31"/>
                      </a:solidFill>
                      <a:prstDash val="solid"/>
                    </a:lnL>
                    <a:lnR w="9525">
                      <a:solidFill>
                        <a:srgbClr val="ED7D31"/>
                      </a:solidFill>
                      <a:prstDash val="solid"/>
                    </a:lnR>
                    <a:lnT w="9525">
                      <a:solidFill>
                        <a:srgbClr val="ED7D31"/>
                      </a:solidFill>
                      <a:prstDash val="solid"/>
                    </a:lnT>
                    <a:lnB w="9525">
                      <a:solidFill>
                        <a:srgbClr val="ED7D31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251827" y="155270"/>
            <a:ext cx="2543214" cy="145489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15"/>
              </a:spcBef>
            </a:pPr>
            <a:endParaRPr sz="1498">
              <a:latin typeface="Work Sans"/>
              <a:cs typeface="Work Sans"/>
            </a:endParaRPr>
          </a:p>
          <a:p>
            <a:pPr marL="1199344" marR="391959">
              <a:lnSpc>
                <a:spcPct val="100800"/>
              </a:lnSpc>
            </a:pPr>
            <a:r>
              <a:rPr sz="1298" spc="-5" dirty="0">
                <a:latin typeface="Calibri"/>
                <a:cs typeface="Calibri"/>
              </a:rPr>
              <a:t>Análisis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multivariado: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s</a:t>
            </a:r>
            <a:r>
              <a:rPr sz="1298" b="1" spc="-5" dirty="0">
                <a:latin typeface="Calibri"/>
                <a:cs typeface="Calibri"/>
              </a:rPr>
              <a:t>up</a:t>
            </a:r>
            <a:r>
              <a:rPr sz="1298" b="1" dirty="0">
                <a:latin typeface="Calibri"/>
                <a:cs typeface="Calibri"/>
              </a:rPr>
              <a:t>e</a:t>
            </a:r>
            <a:r>
              <a:rPr sz="1298" b="1" spc="5" dirty="0">
                <a:latin typeface="Calibri"/>
                <a:cs typeface="Calibri"/>
              </a:rPr>
              <a:t>r</a:t>
            </a:r>
            <a:r>
              <a:rPr sz="1298" b="1" dirty="0">
                <a:latin typeface="Calibri"/>
                <a:cs typeface="Calibri"/>
              </a:rPr>
              <a:t>v</a:t>
            </a:r>
            <a:r>
              <a:rPr sz="1298" b="1" spc="-5" dirty="0">
                <a:latin typeface="Calibri"/>
                <a:cs typeface="Calibri"/>
              </a:rPr>
              <a:t>i</a:t>
            </a:r>
            <a:r>
              <a:rPr sz="1298" b="1" spc="-10" dirty="0">
                <a:latin typeface="Calibri"/>
                <a:cs typeface="Calibri"/>
              </a:rPr>
              <a:t>v</a:t>
            </a:r>
            <a:r>
              <a:rPr sz="1298" b="1" dirty="0">
                <a:latin typeface="Calibri"/>
                <a:cs typeface="Calibri"/>
              </a:rPr>
              <a:t>e</a:t>
            </a:r>
            <a:r>
              <a:rPr sz="1298" b="1" spc="-5" dirty="0">
                <a:latin typeface="Calibri"/>
                <a:cs typeface="Calibri"/>
              </a:rPr>
              <a:t>ncia  global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248245" y="860288"/>
            <a:ext cx="1903922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-15" dirty="0">
                <a:solidFill>
                  <a:schemeClr val="tx1"/>
                </a:solidFill>
                <a:latin typeface="Calibri"/>
              </a:rPr>
              <a:t>Estudio</a:t>
            </a:r>
            <a:r>
              <a:rPr sz="2297" spc="-7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5" dirty="0">
                <a:solidFill>
                  <a:schemeClr val="tx1"/>
                </a:solidFill>
                <a:latin typeface="Calibri"/>
              </a:rPr>
              <a:t>EPIBLAS</a:t>
            </a:r>
            <a:endParaRPr sz="2297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36637" y="1366742"/>
            <a:ext cx="4485824" cy="2372853"/>
          </a:xfrm>
          <a:prstGeom prst="rect">
            <a:avLst/>
          </a:prstGeom>
        </p:spPr>
        <p:txBody>
          <a:bodyPr vert="horz" wrap="square" lIns="0" tIns="31711" rIns="0" bIns="0" rtlCol="0">
            <a:spAutoFit/>
          </a:bodyPr>
          <a:lstStyle/>
          <a:p>
            <a:pPr marL="12685" marR="5074" indent="-634">
              <a:lnSpc>
                <a:spcPct val="90400"/>
              </a:lnSpc>
              <a:spcBef>
                <a:spcPts val="250"/>
              </a:spcBef>
            </a:pPr>
            <a:r>
              <a:rPr sz="1298" b="1" i="1" dirty="0">
                <a:cs typeface="Arial-BoldItalicMT"/>
              </a:rPr>
              <a:t>EPI</a:t>
            </a:r>
            <a:r>
              <a:rPr sz="1298" i="1" dirty="0">
                <a:cs typeface="Arial"/>
              </a:rPr>
              <a:t>demiology, Patient Demographics, Clinical Characteristics, Treatment Patterns  and Healthcare Resource Utilization in patients diagnosed with </a:t>
            </a:r>
            <a:r>
              <a:rPr sz="1298" b="1" i="1" dirty="0">
                <a:cs typeface="Arial-BoldItalicMT"/>
              </a:rPr>
              <a:t>BLAS</a:t>
            </a:r>
            <a:r>
              <a:rPr sz="1298" i="1" dirty="0">
                <a:cs typeface="Arial"/>
              </a:rPr>
              <a:t>tic  plasmacytoid dendritic cell neoplasm</a:t>
            </a:r>
            <a:endParaRPr sz="1298" dirty="0">
              <a:cs typeface="Arial"/>
            </a:endParaRPr>
          </a:p>
          <a:p>
            <a:pPr marL="218812" indent="-206762">
              <a:spcBef>
                <a:spcPts val="814"/>
              </a:spcBef>
              <a:buChar char="•"/>
              <a:tabLst>
                <a:tab pos="218812" algn="l"/>
                <a:tab pos="219446" algn="l"/>
              </a:tabLst>
            </a:pPr>
            <a:r>
              <a:rPr sz="1298" dirty="0">
                <a:cs typeface="Arial"/>
              </a:rPr>
              <a:t>Objetivos PETHEMA:</a:t>
            </a:r>
          </a:p>
          <a:p>
            <a:pPr marL="249255" lvl="1" indent="-52007">
              <a:spcBef>
                <a:spcPts val="864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cs typeface="Arial"/>
              </a:rPr>
              <a:t>Incrementar la información disponible: incidencia en vida real</a:t>
            </a:r>
          </a:p>
          <a:p>
            <a:pPr marL="249255" lvl="1" indent="-52007">
              <a:spcBef>
                <a:spcPts val="899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cs typeface="Arial"/>
              </a:rPr>
              <a:t>Mejorar el diagnóstico: características, localización, genética e inmunofenotipo</a:t>
            </a:r>
          </a:p>
          <a:p>
            <a:pPr marL="249255" lvl="1" indent="-52007">
              <a:spcBef>
                <a:spcPts val="954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cs typeface="Arial"/>
              </a:rPr>
              <a:t>Conocer cómo se tratan y su respuesta (incluido supervivencia)</a:t>
            </a:r>
          </a:p>
          <a:p>
            <a:pPr marL="249255" lvl="1" indent="-52007">
              <a:spcBef>
                <a:spcPts val="904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cs typeface="Arial"/>
              </a:rPr>
              <a:t>Proponer protocolos de tratamiento</a:t>
            </a:r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13402" y="860288"/>
            <a:ext cx="2973848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-20" dirty="0">
                <a:solidFill>
                  <a:schemeClr val="tx1"/>
                </a:solidFill>
                <a:latin typeface="Calibri"/>
              </a:rPr>
              <a:t>Otros</a:t>
            </a:r>
            <a:r>
              <a:rPr sz="229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20" dirty="0">
                <a:solidFill>
                  <a:schemeClr val="tx1"/>
                </a:solidFill>
                <a:latin typeface="Calibri"/>
              </a:rPr>
              <a:t>proyectos</a:t>
            </a:r>
            <a:r>
              <a:rPr sz="229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5" dirty="0">
                <a:solidFill>
                  <a:schemeClr val="tx1"/>
                </a:solidFill>
                <a:latin typeface="Calibri"/>
              </a:rPr>
              <a:t>en</a:t>
            </a:r>
            <a:r>
              <a:rPr sz="2297" spc="-35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5" dirty="0">
                <a:solidFill>
                  <a:schemeClr val="tx1"/>
                </a:solidFill>
                <a:latin typeface="Calibri"/>
              </a:rPr>
              <a:t>LMAs</a:t>
            </a:r>
            <a:endParaRPr sz="2297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36637" y="1262103"/>
            <a:ext cx="4451291" cy="2322132"/>
          </a:xfrm>
          <a:prstGeom prst="rect">
            <a:avLst/>
          </a:prstGeom>
        </p:spPr>
        <p:txBody>
          <a:bodyPr vert="horz" wrap="square" lIns="0" tIns="112891" rIns="0" bIns="0" rtlCol="0">
            <a:spAutoFit/>
          </a:bodyPr>
          <a:lstStyle/>
          <a:p>
            <a:pPr marL="218178" indent="-206127">
              <a:spcBef>
                <a:spcPts val="889"/>
              </a:spcBef>
              <a:buChar char="•"/>
              <a:tabLst>
                <a:tab pos="218178" algn="l"/>
                <a:tab pos="218812" algn="l"/>
              </a:tabLst>
            </a:pPr>
            <a:r>
              <a:rPr sz="1448" dirty="0">
                <a:latin typeface="Arial"/>
                <a:cs typeface="Arial"/>
              </a:rPr>
              <a:t>LMAs y quimioterapia intensiva (</a:t>
            </a:r>
            <a:r>
              <a:rPr sz="1448" i="1" dirty="0">
                <a:latin typeface="Arial"/>
                <a:cs typeface="Arial"/>
              </a:rPr>
              <a:t>Vyxeos-like</a:t>
            </a:r>
            <a:r>
              <a:rPr sz="1448" dirty="0">
                <a:latin typeface="Arial"/>
                <a:cs typeface="Arial"/>
              </a:rPr>
              <a:t>)</a:t>
            </a:r>
            <a:endParaRPr sz="1448">
              <a:latin typeface="Arial"/>
              <a:cs typeface="Arial"/>
            </a:endParaRPr>
          </a:p>
          <a:p>
            <a:pPr marL="218178" indent="-206127">
              <a:spcBef>
                <a:spcPts val="794"/>
              </a:spcBef>
              <a:buChar char="•"/>
              <a:tabLst>
                <a:tab pos="218178" algn="l"/>
                <a:tab pos="218812" algn="l"/>
              </a:tabLst>
            </a:pPr>
            <a:r>
              <a:rPr sz="1448" dirty="0">
                <a:latin typeface="Arial"/>
                <a:cs typeface="Arial"/>
              </a:rPr>
              <a:t>TPH en LMA secundaria (Dra. Josefina Serrano)</a:t>
            </a:r>
            <a:endParaRPr sz="1448">
              <a:latin typeface="Arial"/>
              <a:cs typeface="Arial"/>
            </a:endParaRPr>
          </a:p>
          <a:p>
            <a:pPr marL="256232" lvl="1" indent="-58984">
              <a:spcBef>
                <a:spcPts val="959"/>
              </a:spcBef>
              <a:buSzPct val="92307"/>
              <a:buChar char="•"/>
              <a:tabLst>
                <a:tab pos="256866" algn="l"/>
              </a:tabLst>
            </a:pPr>
            <a:r>
              <a:rPr sz="1298" dirty="0">
                <a:latin typeface="Arial"/>
                <a:cs typeface="Arial"/>
              </a:rPr>
              <a:t>N=267</a:t>
            </a:r>
            <a:endParaRPr sz="1298">
              <a:latin typeface="Arial"/>
              <a:cs typeface="Arial"/>
            </a:endParaRPr>
          </a:p>
          <a:p>
            <a:pPr marL="218178" indent="-206127">
              <a:spcBef>
                <a:spcPts val="1004"/>
              </a:spcBef>
              <a:buChar char="•"/>
              <a:tabLst>
                <a:tab pos="218178" algn="l"/>
                <a:tab pos="218812" algn="l"/>
              </a:tabLst>
            </a:pPr>
            <a:r>
              <a:rPr sz="1448" dirty="0">
                <a:latin typeface="Arial"/>
                <a:cs typeface="Arial"/>
              </a:rPr>
              <a:t>FLAGIDA vs 3+7 (Dr. Manolo Barrios)</a:t>
            </a:r>
            <a:endParaRPr sz="1448">
              <a:latin typeface="Arial"/>
              <a:cs typeface="Arial"/>
            </a:endParaRPr>
          </a:p>
          <a:p>
            <a:pPr marL="256232" lvl="1" indent="-58984">
              <a:spcBef>
                <a:spcPts val="943"/>
              </a:spcBef>
              <a:buSzPct val="92307"/>
              <a:buChar char="•"/>
              <a:tabLst>
                <a:tab pos="256866" algn="l"/>
              </a:tabLst>
            </a:pPr>
            <a:r>
              <a:rPr sz="1298" dirty="0">
                <a:latin typeface="Arial"/>
                <a:cs typeface="Arial"/>
              </a:rPr>
              <a:t>N=738 (540 “3+7” Vs 198 FLAGIDA)</a:t>
            </a:r>
            <a:endParaRPr sz="1298">
              <a:latin typeface="Arial"/>
              <a:cs typeface="Arial"/>
            </a:endParaRPr>
          </a:p>
          <a:p>
            <a:pPr marL="218178" indent="-206127">
              <a:spcBef>
                <a:spcPts val="954"/>
              </a:spcBef>
              <a:buChar char="•"/>
              <a:tabLst>
                <a:tab pos="218178" algn="l"/>
                <a:tab pos="218812" algn="l"/>
              </a:tabLst>
            </a:pPr>
            <a:r>
              <a:rPr sz="1448" dirty="0">
                <a:latin typeface="Arial"/>
                <a:cs typeface="Arial"/>
              </a:rPr>
              <a:t>LMAs a azacitidina (Dra. Sandra Marini)</a:t>
            </a:r>
            <a:endParaRPr sz="1448">
              <a:latin typeface="Arial"/>
              <a:cs typeface="Arial"/>
            </a:endParaRPr>
          </a:p>
          <a:p>
            <a:pPr marL="256232" lvl="1" indent="-58984">
              <a:spcBef>
                <a:spcPts val="943"/>
              </a:spcBef>
              <a:buSzPct val="92307"/>
              <a:buChar char="•"/>
              <a:tabLst>
                <a:tab pos="256866" algn="l"/>
              </a:tabLst>
            </a:pPr>
            <a:r>
              <a:rPr sz="1298" dirty="0">
                <a:latin typeface="Arial"/>
                <a:cs typeface="Arial"/>
              </a:rPr>
              <a:t>N=260 (2003-2020)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99277" y="901231"/>
            <a:ext cx="4201060" cy="33867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2048" spc="-15" dirty="0">
                <a:solidFill>
                  <a:schemeClr val="tx1"/>
                </a:solidFill>
                <a:latin typeface="Calibri"/>
              </a:rPr>
              <a:t>LMAs</a:t>
            </a:r>
            <a:r>
              <a:rPr sz="2048" spc="5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5" dirty="0">
                <a:solidFill>
                  <a:schemeClr val="tx1"/>
                </a:solidFill>
                <a:latin typeface="Calibri"/>
              </a:rPr>
              <a:t>y</a:t>
            </a:r>
            <a:r>
              <a:rPr sz="2048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0" dirty="0">
                <a:solidFill>
                  <a:schemeClr val="tx1"/>
                </a:solidFill>
                <a:latin typeface="Calibri"/>
              </a:rPr>
              <a:t>quimioterapia</a:t>
            </a:r>
            <a:r>
              <a:rPr sz="2048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5" dirty="0">
                <a:solidFill>
                  <a:schemeClr val="tx1"/>
                </a:solidFill>
                <a:latin typeface="Calibri"/>
              </a:rPr>
              <a:t>intensiva</a:t>
            </a:r>
            <a:r>
              <a:rPr sz="2048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5" dirty="0">
                <a:solidFill>
                  <a:schemeClr val="tx1"/>
                </a:solidFill>
                <a:latin typeface="Calibri"/>
              </a:rPr>
              <a:t>(N=765)</a:t>
            </a:r>
            <a:endParaRPr sz="2048">
              <a:solidFill>
                <a:schemeClr val="tx1"/>
              </a:solidFill>
              <a:latin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711027" y="1408794"/>
            <a:ext cx="4896163" cy="2900913"/>
            <a:chOff x="2708732" y="1410531"/>
            <a:chExt cx="4902200" cy="290449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08732" y="1410531"/>
              <a:ext cx="4901958" cy="290406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7037575" y="1673823"/>
              <a:ext cx="482600" cy="1598930"/>
            </a:xfrm>
            <a:custGeom>
              <a:avLst/>
              <a:gdLst/>
              <a:ahLst/>
              <a:cxnLst/>
              <a:rect l="l" t="t" r="r" b="b"/>
              <a:pathLst>
                <a:path w="482600" h="1598929">
                  <a:moveTo>
                    <a:pt x="0" y="0"/>
                  </a:moveTo>
                  <a:lnTo>
                    <a:pt x="0" y="1598904"/>
                  </a:lnTo>
                  <a:lnTo>
                    <a:pt x="482447" y="15775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7037575" y="1673823"/>
              <a:ext cx="482600" cy="1598930"/>
            </a:xfrm>
            <a:custGeom>
              <a:avLst/>
              <a:gdLst/>
              <a:ahLst/>
              <a:cxnLst/>
              <a:rect l="l" t="t" r="r" b="b"/>
              <a:pathLst>
                <a:path w="482600" h="1598929">
                  <a:moveTo>
                    <a:pt x="0" y="0"/>
                  </a:moveTo>
                  <a:lnTo>
                    <a:pt x="482447" y="1577555"/>
                  </a:lnTo>
                  <a:lnTo>
                    <a:pt x="0" y="159890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99277" y="901231"/>
            <a:ext cx="4201060" cy="33867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2048" spc="-15" dirty="0">
                <a:solidFill>
                  <a:schemeClr val="tx1"/>
                </a:solidFill>
                <a:latin typeface="Calibri"/>
              </a:rPr>
              <a:t>LMAs</a:t>
            </a:r>
            <a:r>
              <a:rPr sz="2048" spc="5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5" dirty="0">
                <a:solidFill>
                  <a:schemeClr val="tx1"/>
                </a:solidFill>
                <a:latin typeface="Calibri"/>
              </a:rPr>
              <a:t>y</a:t>
            </a:r>
            <a:r>
              <a:rPr sz="2048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0" dirty="0">
                <a:solidFill>
                  <a:schemeClr val="tx1"/>
                </a:solidFill>
                <a:latin typeface="Calibri"/>
              </a:rPr>
              <a:t>quimioterapia</a:t>
            </a:r>
            <a:r>
              <a:rPr sz="2048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25" dirty="0">
                <a:solidFill>
                  <a:schemeClr val="tx1"/>
                </a:solidFill>
                <a:latin typeface="Calibri"/>
              </a:rPr>
              <a:t>intensiva</a:t>
            </a:r>
            <a:r>
              <a:rPr sz="2048" dirty="0">
                <a:solidFill>
                  <a:schemeClr val="tx1"/>
                </a:solidFill>
                <a:latin typeface="Calibri"/>
              </a:rPr>
              <a:t> </a:t>
            </a:r>
            <a:r>
              <a:rPr sz="2048" spc="-5" dirty="0">
                <a:solidFill>
                  <a:schemeClr val="tx1"/>
                </a:solidFill>
                <a:latin typeface="Calibri"/>
              </a:rPr>
              <a:t>(N=765)</a:t>
            </a:r>
            <a:endParaRPr sz="2048">
              <a:solidFill>
                <a:schemeClr val="tx1"/>
              </a:solidFill>
              <a:latin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711014" y="1277125"/>
            <a:ext cx="4896163" cy="3032196"/>
            <a:chOff x="2708719" y="1278699"/>
            <a:chExt cx="4902200" cy="30359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08732" y="1410531"/>
              <a:ext cx="4901958" cy="290406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08719" y="1278699"/>
              <a:ext cx="4311675" cy="2295525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3021222" y="3564219"/>
              <a:ext cx="2801620" cy="740410"/>
            </a:xfrm>
            <a:custGeom>
              <a:avLst/>
              <a:gdLst/>
              <a:ahLst/>
              <a:cxnLst/>
              <a:rect l="l" t="t" r="r" b="b"/>
              <a:pathLst>
                <a:path w="2801620" h="740410">
                  <a:moveTo>
                    <a:pt x="0" y="0"/>
                  </a:moveTo>
                  <a:lnTo>
                    <a:pt x="2801404" y="740371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7010391" y="1573772"/>
              <a:ext cx="590550" cy="1801495"/>
            </a:xfrm>
            <a:custGeom>
              <a:avLst/>
              <a:gdLst/>
              <a:ahLst/>
              <a:cxnLst/>
              <a:rect l="l" t="t" r="r" b="b"/>
              <a:pathLst>
                <a:path w="590550" h="1801495">
                  <a:moveTo>
                    <a:pt x="0" y="0"/>
                  </a:moveTo>
                  <a:lnTo>
                    <a:pt x="590296" y="1800898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141281" y="3584229"/>
              <a:ext cx="2539365" cy="650875"/>
            </a:xfrm>
            <a:custGeom>
              <a:avLst/>
              <a:gdLst/>
              <a:ahLst/>
              <a:cxnLst/>
              <a:rect l="l" t="t" r="r" b="b"/>
              <a:pathLst>
                <a:path w="2539365" h="650875">
                  <a:moveTo>
                    <a:pt x="2539365" y="0"/>
                  </a:moveTo>
                  <a:lnTo>
                    <a:pt x="0" y="0"/>
                  </a:lnTo>
                  <a:lnTo>
                    <a:pt x="2539365" y="650875"/>
                  </a:lnTo>
                  <a:lnTo>
                    <a:pt x="25393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141281" y="3584229"/>
              <a:ext cx="2539365" cy="650875"/>
            </a:xfrm>
            <a:custGeom>
              <a:avLst/>
              <a:gdLst/>
              <a:ahLst/>
              <a:cxnLst/>
              <a:rect l="l" t="t" r="r" b="b"/>
              <a:pathLst>
                <a:path w="2539365" h="650875">
                  <a:moveTo>
                    <a:pt x="0" y="0"/>
                  </a:moveTo>
                  <a:lnTo>
                    <a:pt x="2539365" y="650875"/>
                  </a:lnTo>
                  <a:lnTo>
                    <a:pt x="2539365" y="0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7037575" y="1673823"/>
              <a:ext cx="482600" cy="1598930"/>
            </a:xfrm>
            <a:custGeom>
              <a:avLst/>
              <a:gdLst/>
              <a:ahLst/>
              <a:cxnLst/>
              <a:rect l="l" t="t" r="r" b="b"/>
              <a:pathLst>
                <a:path w="482600" h="1598929">
                  <a:moveTo>
                    <a:pt x="0" y="0"/>
                  </a:moveTo>
                  <a:lnTo>
                    <a:pt x="0" y="1598904"/>
                  </a:lnTo>
                  <a:lnTo>
                    <a:pt x="482447" y="15775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7037575" y="1673823"/>
              <a:ext cx="482600" cy="1598930"/>
            </a:xfrm>
            <a:custGeom>
              <a:avLst/>
              <a:gdLst/>
              <a:ahLst/>
              <a:cxnLst/>
              <a:rect l="l" t="t" r="r" b="b"/>
              <a:pathLst>
                <a:path w="482600" h="1598929">
                  <a:moveTo>
                    <a:pt x="0" y="0"/>
                  </a:moveTo>
                  <a:lnTo>
                    <a:pt x="482447" y="1577555"/>
                  </a:lnTo>
                  <a:lnTo>
                    <a:pt x="0" y="159890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249602" y="1830920"/>
          <a:ext cx="1955294" cy="18493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707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845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8068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600" b="1" spc="-10" dirty="0">
                          <a:latin typeface="Arial"/>
                          <a:cs typeface="Arial"/>
                        </a:rPr>
                        <a:t>Variable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462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Overall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507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Response,</a:t>
                      </a:r>
                      <a:r>
                        <a:rPr sz="6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3932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75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100)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2889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ORR</a:t>
                      </a:r>
                      <a:r>
                        <a:rPr sz="600" b="1" spc="-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(CR</a:t>
                      </a:r>
                      <a:r>
                        <a:rPr sz="6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+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CRi)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36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49)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CR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34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45)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29845"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CRi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3)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2889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b="1" dirty="0">
                          <a:latin typeface="Arial"/>
                          <a:cs typeface="Arial"/>
                        </a:rPr>
                        <a:t>PR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28892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Resistance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23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32)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28892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Death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9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13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4572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b="1" spc="-15" dirty="0">
                          <a:latin typeface="Arial"/>
                          <a:cs typeface="Arial"/>
                        </a:rPr>
                        <a:t>Type</a:t>
                      </a:r>
                      <a:r>
                        <a:rPr sz="600" b="1" spc="-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20" dirty="0">
                          <a:latin typeface="Arial"/>
                          <a:cs typeface="Arial"/>
                        </a:rPr>
                        <a:t>HSCT,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(%)*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72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100)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7E6E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20193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AlloHSCT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rate,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10)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17018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AutoHSCT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rate,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8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4)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b="1" spc="-5" dirty="0">
                          <a:latin typeface="Arial"/>
                          <a:cs typeface="Arial"/>
                        </a:rPr>
                        <a:t>No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20" dirty="0">
                          <a:latin typeface="Arial"/>
                          <a:cs typeface="Arial"/>
                        </a:rPr>
                        <a:t>HSCT,</a:t>
                      </a:r>
                      <a:r>
                        <a:rPr sz="6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6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62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600" spc="-5" dirty="0">
                          <a:latin typeface="Arial"/>
                          <a:cs typeface="Arial"/>
                        </a:rPr>
                        <a:t>86)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3113412" y="2230846"/>
            <a:ext cx="1305221" cy="1305221"/>
            <a:chOff x="3111614" y="2233597"/>
            <a:chExt cx="1306830" cy="1306830"/>
          </a:xfrm>
        </p:grpSpPr>
        <p:sp>
          <p:nvSpPr>
            <p:cNvPr id="5" name="object 5"/>
            <p:cNvSpPr/>
            <p:nvPr/>
          </p:nvSpPr>
          <p:spPr>
            <a:xfrm>
              <a:off x="3503843" y="2233602"/>
              <a:ext cx="914400" cy="1306830"/>
            </a:xfrm>
            <a:custGeom>
              <a:avLst/>
              <a:gdLst/>
              <a:ahLst/>
              <a:cxnLst/>
              <a:rect l="l" t="t" r="r" b="b"/>
              <a:pathLst>
                <a:path w="914400" h="1306829">
                  <a:moveTo>
                    <a:pt x="260946" y="0"/>
                  </a:moveTo>
                  <a:lnTo>
                    <a:pt x="260946" y="653211"/>
                  </a:lnTo>
                  <a:lnTo>
                    <a:pt x="0" y="1252029"/>
                  </a:lnTo>
                  <a:lnTo>
                    <a:pt x="50128" y="1271457"/>
                  </a:lnTo>
                  <a:lnTo>
                    <a:pt x="101553" y="1286665"/>
                  </a:lnTo>
                  <a:lnTo>
                    <a:pt x="154007" y="1297597"/>
                  </a:lnTo>
                  <a:lnTo>
                    <a:pt x="207227" y="1304198"/>
                  </a:lnTo>
                  <a:lnTo>
                    <a:pt x="260946" y="1306410"/>
                  </a:lnTo>
                  <a:lnTo>
                    <a:pt x="309696" y="1304619"/>
                  </a:lnTo>
                  <a:lnTo>
                    <a:pt x="357473" y="1299328"/>
                  </a:lnTo>
                  <a:lnTo>
                    <a:pt x="404150" y="1290665"/>
                  </a:lnTo>
                  <a:lnTo>
                    <a:pt x="449602" y="1278755"/>
                  </a:lnTo>
                  <a:lnTo>
                    <a:pt x="493701" y="1263725"/>
                  </a:lnTo>
                  <a:lnTo>
                    <a:pt x="536323" y="1245701"/>
                  </a:lnTo>
                  <a:lnTo>
                    <a:pt x="577340" y="1224810"/>
                  </a:lnTo>
                  <a:lnTo>
                    <a:pt x="616626" y="1201177"/>
                  </a:lnTo>
                  <a:lnTo>
                    <a:pt x="654055" y="1174929"/>
                  </a:lnTo>
                  <a:lnTo>
                    <a:pt x="689500" y="1146193"/>
                  </a:lnTo>
                  <a:lnTo>
                    <a:pt x="722836" y="1115094"/>
                  </a:lnTo>
                  <a:lnTo>
                    <a:pt x="753935" y="1081760"/>
                  </a:lnTo>
                  <a:lnTo>
                    <a:pt x="782673" y="1046315"/>
                  </a:lnTo>
                  <a:lnTo>
                    <a:pt x="808921" y="1008887"/>
                  </a:lnTo>
                  <a:lnTo>
                    <a:pt x="832554" y="969602"/>
                  </a:lnTo>
                  <a:lnTo>
                    <a:pt x="853447" y="928585"/>
                  </a:lnTo>
                  <a:lnTo>
                    <a:pt x="871471" y="885965"/>
                  </a:lnTo>
                  <a:lnTo>
                    <a:pt x="886502" y="841865"/>
                  </a:lnTo>
                  <a:lnTo>
                    <a:pt x="898412" y="796414"/>
                  </a:lnTo>
                  <a:lnTo>
                    <a:pt x="907076" y="749737"/>
                  </a:lnTo>
                  <a:lnTo>
                    <a:pt x="912367" y="701961"/>
                  </a:lnTo>
                  <a:lnTo>
                    <a:pt x="914158" y="653211"/>
                  </a:lnTo>
                  <a:lnTo>
                    <a:pt x="912367" y="604462"/>
                  </a:lnTo>
                  <a:lnTo>
                    <a:pt x="907076" y="556685"/>
                  </a:lnTo>
                  <a:lnTo>
                    <a:pt x="898412" y="510008"/>
                  </a:lnTo>
                  <a:lnTo>
                    <a:pt x="886502" y="464556"/>
                  </a:lnTo>
                  <a:lnTo>
                    <a:pt x="871471" y="420456"/>
                  </a:lnTo>
                  <a:lnTo>
                    <a:pt x="853447" y="377835"/>
                  </a:lnTo>
                  <a:lnTo>
                    <a:pt x="832554" y="336818"/>
                  </a:lnTo>
                  <a:lnTo>
                    <a:pt x="808921" y="297532"/>
                  </a:lnTo>
                  <a:lnTo>
                    <a:pt x="782673" y="260103"/>
                  </a:lnTo>
                  <a:lnTo>
                    <a:pt x="753935" y="224657"/>
                  </a:lnTo>
                  <a:lnTo>
                    <a:pt x="722836" y="191322"/>
                  </a:lnTo>
                  <a:lnTo>
                    <a:pt x="689500" y="160222"/>
                  </a:lnTo>
                  <a:lnTo>
                    <a:pt x="654055" y="131485"/>
                  </a:lnTo>
                  <a:lnTo>
                    <a:pt x="616626" y="105237"/>
                  </a:lnTo>
                  <a:lnTo>
                    <a:pt x="577340" y="81603"/>
                  </a:lnTo>
                  <a:lnTo>
                    <a:pt x="536323" y="60711"/>
                  </a:lnTo>
                  <a:lnTo>
                    <a:pt x="493701" y="42687"/>
                  </a:lnTo>
                  <a:lnTo>
                    <a:pt x="449602" y="27656"/>
                  </a:lnTo>
                  <a:lnTo>
                    <a:pt x="404150" y="15746"/>
                  </a:lnTo>
                  <a:lnTo>
                    <a:pt x="357473" y="7082"/>
                  </a:lnTo>
                  <a:lnTo>
                    <a:pt x="309696" y="1791"/>
                  </a:lnTo>
                  <a:lnTo>
                    <a:pt x="260946" y="0"/>
                  </a:lnTo>
                  <a:close/>
                </a:path>
              </a:pathLst>
            </a:custGeom>
            <a:solidFill>
              <a:srgbClr val="C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111614" y="2233597"/>
              <a:ext cx="653415" cy="1252220"/>
            </a:xfrm>
            <a:custGeom>
              <a:avLst/>
              <a:gdLst/>
              <a:ahLst/>
              <a:cxnLst/>
              <a:rect l="l" t="t" r="r" b="b"/>
              <a:pathLst>
                <a:path w="653414" h="1252220">
                  <a:moveTo>
                    <a:pt x="653172" y="0"/>
                  </a:moveTo>
                  <a:lnTo>
                    <a:pt x="604765" y="1788"/>
                  </a:lnTo>
                  <a:lnTo>
                    <a:pt x="557093" y="7084"/>
                  </a:lnTo>
                  <a:lnTo>
                    <a:pt x="510313" y="15785"/>
                  </a:lnTo>
                  <a:lnTo>
                    <a:pt x="464580" y="27790"/>
                  </a:lnTo>
                  <a:lnTo>
                    <a:pt x="420052" y="42996"/>
                  </a:lnTo>
                  <a:lnTo>
                    <a:pt x="376883" y="61301"/>
                  </a:lnTo>
                  <a:lnTo>
                    <a:pt x="335231" y="82602"/>
                  </a:lnTo>
                  <a:lnTo>
                    <a:pt x="295251" y="106797"/>
                  </a:lnTo>
                  <a:lnTo>
                    <a:pt x="257099" y="133784"/>
                  </a:lnTo>
                  <a:lnTo>
                    <a:pt x="220932" y="163460"/>
                  </a:lnTo>
                  <a:lnTo>
                    <a:pt x="186906" y="195723"/>
                  </a:lnTo>
                  <a:lnTo>
                    <a:pt x="155177" y="230471"/>
                  </a:lnTo>
                  <a:lnTo>
                    <a:pt x="125901" y="267602"/>
                  </a:lnTo>
                  <a:lnTo>
                    <a:pt x="99235" y="307012"/>
                  </a:lnTo>
                  <a:lnTo>
                    <a:pt x="75334" y="348601"/>
                  </a:lnTo>
                  <a:lnTo>
                    <a:pt x="54354" y="392264"/>
                  </a:lnTo>
                  <a:lnTo>
                    <a:pt x="36521" y="437669"/>
                  </a:lnTo>
                  <a:lnTo>
                    <a:pt x="22285" y="483580"/>
                  </a:lnTo>
                  <a:lnTo>
                    <a:pt x="11580" y="529831"/>
                  </a:lnTo>
                  <a:lnTo>
                    <a:pt x="4341" y="576255"/>
                  </a:lnTo>
                  <a:lnTo>
                    <a:pt x="503" y="622687"/>
                  </a:lnTo>
                  <a:lnTo>
                    <a:pt x="0" y="668959"/>
                  </a:lnTo>
                  <a:lnTo>
                    <a:pt x="2766" y="714906"/>
                  </a:lnTo>
                  <a:lnTo>
                    <a:pt x="8737" y="760362"/>
                  </a:lnTo>
                  <a:lnTo>
                    <a:pt x="17847" y="805160"/>
                  </a:lnTo>
                  <a:lnTo>
                    <a:pt x="30032" y="849134"/>
                  </a:lnTo>
                  <a:lnTo>
                    <a:pt x="45224" y="892117"/>
                  </a:lnTo>
                  <a:lnTo>
                    <a:pt x="63360" y="933944"/>
                  </a:lnTo>
                  <a:lnTo>
                    <a:pt x="84374" y="974449"/>
                  </a:lnTo>
                  <a:lnTo>
                    <a:pt x="108201" y="1013464"/>
                  </a:lnTo>
                  <a:lnTo>
                    <a:pt x="134774" y="1050824"/>
                  </a:lnTo>
                  <a:lnTo>
                    <a:pt x="164030" y="1086362"/>
                  </a:lnTo>
                  <a:lnTo>
                    <a:pt x="195902" y="1119913"/>
                  </a:lnTo>
                  <a:lnTo>
                    <a:pt x="230325" y="1151309"/>
                  </a:lnTo>
                  <a:lnTo>
                    <a:pt x="267235" y="1180385"/>
                  </a:lnTo>
                  <a:lnTo>
                    <a:pt x="306565" y="1206975"/>
                  </a:lnTo>
                  <a:lnTo>
                    <a:pt x="348250" y="1230911"/>
                  </a:lnTo>
                  <a:lnTo>
                    <a:pt x="392225" y="1252029"/>
                  </a:lnTo>
                  <a:lnTo>
                    <a:pt x="653172" y="653211"/>
                  </a:lnTo>
                  <a:lnTo>
                    <a:pt x="65317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3962265" y="2741835"/>
            <a:ext cx="2397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57%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46067" y="2746782"/>
            <a:ext cx="2397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95143" y="1840495"/>
            <a:ext cx="1387035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5" dirty="0">
                <a:latin typeface="Calibri"/>
                <a:cs typeface="Calibri"/>
              </a:rPr>
              <a:t>Tipo</a:t>
            </a:r>
            <a:r>
              <a:rPr sz="1199" b="1" spc="-50" dirty="0">
                <a:latin typeface="Calibri"/>
                <a:cs typeface="Calibri"/>
              </a:rPr>
              <a:t> </a:t>
            </a:r>
            <a:r>
              <a:rPr sz="1199" b="1" spc="-15" dirty="0">
                <a:latin typeface="Calibri"/>
                <a:cs typeface="Calibri"/>
              </a:rPr>
              <a:t>de</a:t>
            </a:r>
            <a:r>
              <a:rPr sz="1199" b="1" spc="-50" dirty="0">
                <a:latin typeface="Calibri"/>
                <a:cs typeface="Calibri"/>
              </a:rPr>
              <a:t> </a:t>
            </a:r>
            <a:r>
              <a:rPr sz="1199" b="1" spc="-20" dirty="0">
                <a:latin typeface="Calibri"/>
                <a:cs typeface="Calibri"/>
              </a:rPr>
              <a:t>quimioterapia</a:t>
            </a:r>
            <a:endParaRPr sz="1199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517177" y="2771836"/>
            <a:ext cx="68496" cy="68496"/>
          </a:xfrm>
          <a:custGeom>
            <a:avLst/>
            <a:gdLst/>
            <a:ahLst/>
            <a:cxnLst/>
            <a:rect l="l" t="t" r="r" b="b"/>
            <a:pathLst>
              <a:path w="68579" h="68580">
                <a:moveTo>
                  <a:pt x="67983" y="0"/>
                </a:moveTo>
                <a:lnTo>
                  <a:pt x="0" y="0"/>
                </a:lnTo>
                <a:lnTo>
                  <a:pt x="0" y="67983"/>
                </a:lnTo>
                <a:lnTo>
                  <a:pt x="67983" y="67983"/>
                </a:lnTo>
                <a:lnTo>
                  <a:pt x="67983" y="0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4603773" y="2700616"/>
            <a:ext cx="247979" cy="4280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3+7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859"/>
              </a:spcBef>
            </a:pPr>
            <a:r>
              <a:rPr sz="949" spc="15" dirty="0">
                <a:latin typeface="Calibri"/>
                <a:cs typeface="Calibri"/>
              </a:rPr>
              <a:t>O</a:t>
            </a:r>
            <a:r>
              <a:rPr sz="949" dirty="0">
                <a:latin typeface="Calibri"/>
                <a:cs typeface="Calibri"/>
              </a:rPr>
              <a:t>t</a:t>
            </a:r>
            <a:r>
              <a:rPr sz="949" spc="-5" dirty="0">
                <a:latin typeface="Calibri"/>
                <a:cs typeface="Calibri"/>
              </a:rPr>
              <a:t>ra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517177" y="3026068"/>
            <a:ext cx="68496" cy="68496"/>
          </a:xfrm>
          <a:custGeom>
            <a:avLst/>
            <a:gdLst/>
            <a:ahLst/>
            <a:cxnLst/>
            <a:rect l="l" t="t" r="r" b="b"/>
            <a:pathLst>
              <a:path w="68579" h="68580">
                <a:moveTo>
                  <a:pt x="67983" y="0"/>
                </a:moveTo>
                <a:lnTo>
                  <a:pt x="0" y="0"/>
                </a:lnTo>
                <a:lnTo>
                  <a:pt x="0" y="67983"/>
                </a:lnTo>
                <a:lnTo>
                  <a:pt x="67983" y="67983"/>
                </a:lnTo>
                <a:lnTo>
                  <a:pt x="67983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3099277" y="901231"/>
            <a:ext cx="4201060" cy="33867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2048" spc="-15" dirty="0">
                <a:latin typeface="Calibri"/>
                <a:cs typeface="Calibri"/>
              </a:rPr>
              <a:t>LMAs</a:t>
            </a:r>
            <a:r>
              <a:rPr sz="2048" spc="5" dirty="0">
                <a:latin typeface="Calibri"/>
                <a:cs typeface="Calibri"/>
              </a:rPr>
              <a:t> </a:t>
            </a:r>
            <a:r>
              <a:rPr sz="2048" spc="-25" dirty="0">
                <a:latin typeface="Calibri"/>
                <a:cs typeface="Calibri"/>
              </a:rPr>
              <a:t>y</a:t>
            </a:r>
            <a:r>
              <a:rPr sz="2048" dirty="0">
                <a:latin typeface="Calibri"/>
                <a:cs typeface="Calibri"/>
              </a:rPr>
              <a:t> </a:t>
            </a:r>
            <a:r>
              <a:rPr sz="2048" spc="-20" dirty="0">
                <a:latin typeface="Calibri"/>
                <a:cs typeface="Calibri"/>
              </a:rPr>
              <a:t>quimioterapia</a:t>
            </a:r>
            <a:r>
              <a:rPr sz="2048" spc="-10" dirty="0">
                <a:latin typeface="Calibri"/>
                <a:cs typeface="Calibri"/>
              </a:rPr>
              <a:t> </a:t>
            </a:r>
            <a:r>
              <a:rPr sz="2048" spc="-25" dirty="0">
                <a:latin typeface="Calibri"/>
                <a:cs typeface="Calibri"/>
              </a:rPr>
              <a:t>intensiva</a:t>
            </a:r>
            <a:r>
              <a:rPr sz="2048" dirty="0">
                <a:latin typeface="Calibri"/>
                <a:cs typeface="Calibri"/>
              </a:rPr>
              <a:t> </a:t>
            </a:r>
            <a:r>
              <a:rPr sz="2048" spc="-5" dirty="0">
                <a:latin typeface="Calibri"/>
                <a:cs typeface="Calibri"/>
              </a:rPr>
              <a:t>(N=765)</a:t>
            </a:r>
            <a:endParaRPr sz="20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01594" y="971325"/>
              <a:ext cx="5581630" cy="312571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947186" y="681941"/>
            <a:ext cx="2505161" cy="566060"/>
          </a:xfrm>
          <a:prstGeom prst="rect">
            <a:avLst/>
          </a:prstGeom>
        </p:spPr>
        <p:txBody>
          <a:bodyPr vert="horz" wrap="square" lIns="0" tIns="104646" rIns="0" bIns="0" rtlCol="0">
            <a:spAutoFit/>
          </a:bodyPr>
          <a:lstStyle/>
          <a:p>
            <a:pPr marL="71035" marR="5074" indent="-58984">
              <a:lnSpc>
                <a:spcPct val="70800"/>
              </a:lnSpc>
              <a:spcBef>
                <a:spcPts val="824"/>
              </a:spcBef>
            </a:pPr>
            <a:r>
              <a:rPr sz="2048" spc="-10" dirty="0">
                <a:latin typeface="Calibri"/>
                <a:cs typeface="Calibri"/>
              </a:rPr>
              <a:t>TPH</a:t>
            </a:r>
            <a:r>
              <a:rPr sz="2048" spc="-15" dirty="0">
                <a:latin typeface="Calibri"/>
                <a:cs typeface="Calibri"/>
              </a:rPr>
              <a:t> </a:t>
            </a:r>
            <a:r>
              <a:rPr sz="2048" spc="-10" dirty="0">
                <a:latin typeface="Calibri"/>
                <a:cs typeface="Calibri"/>
              </a:rPr>
              <a:t>en </a:t>
            </a:r>
            <a:r>
              <a:rPr sz="2048" spc="-20" dirty="0">
                <a:latin typeface="Calibri"/>
                <a:cs typeface="Calibri"/>
              </a:rPr>
              <a:t>LMA</a:t>
            </a:r>
            <a:r>
              <a:rPr sz="2048" spc="-10" dirty="0">
                <a:latin typeface="Calibri"/>
                <a:cs typeface="Calibri"/>
              </a:rPr>
              <a:t> </a:t>
            </a:r>
            <a:r>
              <a:rPr sz="2048" spc="-15" dirty="0">
                <a:latin typeface="Calibri"/>
                <a:cs typeface="Calibri"/>
              </a:rPr>
              <a:t>secundaria </a:t>
            </a:r>
            <a:r>
              <a:rPr sz="2048" spc="-449" dirty="0">
                <a:latin typeface="Calibri"/>
                <a:cs typeface="Calibri"/>
              </a:rPr>
              <a:t> </a:t>
            </a:r>
            <a:r>
              <a:rPr sz="2048" spc="-20" dirty="0">
                <a:latin typeface="Calibri"/>
                <a:cs typeface="Calibri"/>
              </a:rPr>
              <a:t>(Dra.</a:t>
            </a:r>
            <a:r>
              <a:rPr sz="2048" spc="-30" dirty="0">
                <a:latin typeface="Calibri"/>
                <a:cs typeface="Calibri"/>
              </a:rPr>
              <a:t> </a:t>
            </a:r>
            <a:r>
              <a:rPr sz="2048" spc="-15" dirty="0">
                <a:latin typeface="Calibri"/>
                <a:cs typeface="Calibri"/>
              </a:rPr>
              <a:t>Josefina</a:t>
            </a:r>
            <a:r>
              <a:rPr sz="2048" spc="-25" dirty="0">
                <a:latin typeface="Calibri"/>
                <a:cs typeface="Calibri"/>
              </a:rPr>
              <a:t> </a:t>
            </a:r>
            <a:r>
              <a:rPr sz="2048" spc="-15" dirty="0">
                <a:latin typeface="Calibri"/>
                <a:cs typeface="Calibri"/>
              </a:rPr>
              <a:t>Serrano)</a:t>
            </a:r>
            <a:endParaRPr sz="204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36637" y="1268405"/>
            <a:ext cx="3842442" cy="2685246"/>
          </a:xfrm>
          <a:prstGeom prst="rect">
            <a:avLst/>
          </a:prstGeom>
        </p:spPr>
        <p:txBody>
          <a:bodyPr vert="horz" wrap="square" lIns="0" tIns="97035" rIns="0" bIns="0" rtlCol="0">
            <a:spAutoFit/>
          </a:bodyPr>
          <a:lstStyle/>
          <a:p>
            <a:pPr marL="218812" indent="-206762">
              <a:spcBef>
                <a:spcPts val="764"/>
              </a:spcBef>
              <a:buChar char="•"/>
              <a:tabLst>
                <a:tab pos="218178" algn="l"/>
                <a:tab pos="219446" algn="l"/>
              </a:tabLst>
            </a:pPr>
            <a:r>
              <a:rPr sz="1199" dirty="0">
                <a:latin typeface="Arial"/>
                <a:cs typeface="Arial"/>
              </a:rPr>
              <a:t>N=267 pacientes</a:t>
            </a:r>
            <a:endParaRPr sz="1199">
              <a:latin typeface="Arial"/>
              <a:cs typeface="Arial"/>
            </a:endParaRPr>
          </a:p>
          <a:p>
            <a:pPr marL="218812" indent="-206762">
              <a:spcBef>
                <a:spcPts val="664"/>
              </a:spcBef>
              <a:buChar char="•"/>
              <a:tabLst>
                <a:tab pos="218178" algn="l"/>
                <a:tab pos="219446" algn="l"/>
              </a:tabLst>
            </a:pPr>
            <a:r>
              <a:rPr sz="1199" dirty="0">
                <a:latin typeface="Arial"/>
                <a:cs typeface="Arial"/>
              </a:rPr>
              <a:t>Edad mediana: 54 años [rango (18-72)]</a:t>
            </a:r>
            <a:endParaRPr sz="1199">
              <a:latin typeface="Arial"/>
              <a:cs typeface="Arial"/>
            </a:endParaRPr>
          </a:p>
          <a:p>
            <a:pPr marL="218812" indent="-206762">
              <a:spcBef>
                <a:spcPts val="679"/>
              </a:spcBef>
              <a:buChar char="•"/>
              <a:tabLst>
                <a:tab pos="218178" algn="l"/>
                <a:tab pos="219446" algn="l"/>
              </a:tabLst>
            </a:pPr>
            <a:r>
              <a:rPr sz="1199" dirty="0">
                <a:latin typeface="Arial"/>
                <a:cs typeface="Arial"/>
              </a:rPr>
              <a:t>Tratamiento en 1ª línea</a:t>
            </a:r>
            <a:endParaRPr sz="1199">
              <a:latin typeface="Arial"/>
              <a:cs typeface="Arial"/>
            </a:endParaRPr>
          </a:p>
          <a:p>
            <a:pPr marL="466165" lvl="1" indent="-207396">
              <a:spcBef>
                <a:spcPts val="714"/>
              </a:spcBef>
              <a:buChar char="•"/>
              <a:tabLst>
                <a:tab pos="465531" algn="l"/>
                <a:tab pos="466798" algn="l"/>
              </a:tabLst>
            </a:pPr>
            <a:r>
              <a:rPr sz="1099" dirty="0">
                <a:latin typeface="Arial"/>
                <a:cs typeface="Arial"/>
              </a:rPr>
              <a:t>Intensivo: 244 (3+7: 138; FLAGIDA: 56; alo-TPH: 9)</a:t>
            </a:r>
            <a:endParaRPr sz="1099">
              <a:latin typeface="Arial"/>
              <a:cs typeface="Arial"/>
            </a:endParaRPr>
          </a:p>
          <a:p>
            <a:pPr marL="466165" lvl="1" indent="-207396">
              <a:spcBef>
                <a:spcPts val="734"/>
              </a:spcBef>
              <a:buChar char="•"/>
              <a:tabLst>
                <a:tab pos="465531" algn="l"/>
                <a:tab pos="466798" algn="l"/>
              </a:tabLst>
            </a:pPr>
            <a:r>
              <a:rPr sz="1099" dirty="0">
                <a:latin typeface="Arial"/>
                <a:cs typeface="Arial"/>
              </a:rPr>
              <a:t>No intensivo: 2</a:t>
            </a:r>
            <a:endParaRPr sz="1099">
              <a:latin typeface="Arial"/>
              <a:cs typeface="Arial"/>
            </a:endParaRPr>
          </a:p>
          <a:p>
            <a:pPr marL="466165" lvl="1" indent="-207396">
              <a:spcBef>
                <a:spcPts val="794"/>
              </a:spcBef>
              <a:buChar char="•"/>
              <a:tabLst>
                <a:tab pos="465531" algn="l"/>
                <a:tab pos="466798" algn="l"/>
              </a:tabLst>
            </a:pPr>
            <a:r>
              <a:rPr sz="1099" dirty="0">
                <a:latin typeface="Arial"/>
                <a:cs typeface="Arial"/>
              </a:rPr>
              <a:t>No disponible: 20</a:t>
            </a:r>
            <a:endParaRPr sz="1099">
              <a:latin typeface="Arial"/>
              <a:cs typeface="Arial"/>
            </a:endParaRPr>
          </a:p>
          <a:p>
            <a:pPr marL="218812" indent="-206762">
              <a:spcBef>
                <a:spcPts val="684"/>
              </a:spcBef>
              <a:buChar char="•"/>
              <a:tabLst>
                <a:tab pos="218178" algn="l"/>
                <a:tab pos="219446" algn="l"/>
              </a:tabLst>
            </a:pPr>
            <a:r>
              <a:rPr sz="1199" dirty="0">
                <a:latin typeface="Arial"/>
                <a:cs typeface="Arial"/>
              </a:rPr>
              <a:t>Respuesta (RC y SG) y tratamiento post-remisión</a:t>
            </a:r>
            <a:endParaRPr sz="1199">
              <a:latin typeface="Arial"/>
              <a:cs typeface="Arial"/>
            </a:endParaRPr>
          </a:p>
          <a:p>
            <a:pPr marL="466165" lvl="1" indent="-207396">
              <a:spcBef>
                <a:spcPts val="729"/>
              </a:spcBef>
              <a:buChar char="•"/>
              <a:tabLst>
                <a:tab pos="465531" algn="l"/>
                <a:tab pos="466798" algn="l"/>
              </a:tabLst>
            </a:pPr>
            <a:r>
              <a:rPr sz="1099" dirty="0">
                <a:latin typeface="Arial"/>
                <a:cs typeface="Arial"/>
              </a:rPr>
              <a:t>TPH autólogo: 62</a:t>
            </a:r>
            <a:endParaRPr sz="1099">
              <a:latin typeface="Arial"/>
              <a:cs typeface="Arial"/>
            </a:endParaRPr>
          </a:p>
          <a:p>
            <a:pPr marL="466165" lvl="1" indent="-207396">
              <a:spcBef>
                <a:spcPts val="734"/>
              </a:spcBef>
              <a:buChar char="•"/>
              <a:tabLst>
                <a:tab pos="465531" algn="l"/>
                <a:tab pos="466798" algn="l"/>
              </a:tabLst>
            </a:pPr>
            <a:r>
              <a:rPr sz="1099" dirty="0">
                <a:latin typeface="Arial"/>
                <a:cs typeface="Arial"/>
              </a:rPr>
              <a:t>TPH alogénico: 205</a:t>
            </a:r>
            <a:endParaRPr sz="1099">
              <a:latin typeface="Arial"/>
              <a:cs typeface="Arial"/>
            </a:endParaRPr>
          </a:p>
          <a:p>
            <a:pPr marL="218812" indent="-206762">
              <a:spcBef>
                <a:spcPts val="684"/>
              </a:spcBef>
              <a:buChar char="•"/>
              <a:tabLst>
                <a:tab pos="218178" algn="l"/>
                <a:tab pos="219446" algn="l"/>
              </a:tabLst>
            </a:pPr>
            <a:r>
              <a:rPr sz="1199" dirty="0">
                <a:latin typeface="Arial"/>
                <a:cs typeface="Arial"/>
              </a:rPr>
              <a:t>Abandonos de tratamiento </a:t>
            </a:r>
            <a:r>
              <a:rPr sz="1199" dirty="0">
                <a:latin typeface="Arial Unicode MS"/>
                <a:cs typeface="Arial Unicode MS"/>
              </a:rPr>
              <a:t>➔ </a:t>
            </a:r>
            <a:r>
              <a:rPr sz="1199" dirty="0">
                <a:latin typeface="Arial"/>
                <a:cs typeface="Arial"/>
              </a:rPr>
              <a:t>causas</a:t>
            </a:r>
            <a:endParaRPr sz="11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95619" y="860288"/>
            <a:ext cx="2810220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-10" dirty="0">
                <a:solidFill>
                  <a:schemeClr val="tx1"/>
                </a:solidFill>
                <a:latin typeface="Calibri"/>
              </a:rPr>
              <a:t>TPH</a:t>
            </a:r>
            <a:r>
              <a:rPr sz="2297" spc="-35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5" dirty="0">
                <a:solidFill>
                  <a:schemeClr val="tx1"/>
                </a:solidFill>
                <a:latin typeface="Calibri"/>
              </a:rPr>
              <a:t>en</a:t>
            </a:r>
            <a:r>
              <a:rPr sz="229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5" dirty="0">
                <a:solidFill>
                  <a:schemeClr val="tx1"/>
                </a:solidFill>
                <a:latin typeface="Calibri"/>
              </a:rPr>
              <a:t>LMA</a:t>
            </a:r>
            <a:r>
              <a:rPr sz="2297" spc="-4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0" dirty="0">
                <a:solidFill>
                  <a:schemeClr val="tx1"/>
                </a:solidFill>
                <a:latin typeface="Calibri"/>
              </a:rPr>
              <a:t>secundaria</a:t>
            </a:r>
            <a:endParaRPr sz="2297">
              <a:solidFill>
                <a:schemeClr val="tx1"/>
              </a:solidFill>
              <a:latin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51986" y="1478907"/>
            <a:ext cx="4603154" cy="2560972"/>
            <a:chOff x="2849865" y="1480730"/>
            <a:chExt cx="4608830" cy="256413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49865" y="1480730"/>
              <a:ext cx="2925202" cy="170684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00676" y="2276017"/>
              <a:ext cx="2257462" cy="1768378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4136352" y="1866051"/>
            <a:ext cx="448392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dirty="0">
                <a:latin typeface="Calibri"/>
                <a:cs typeface="Calibri"/>
              </a:rPr>
              <a:t>P=0,439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73863" y="2584877"/>
            <a:ext cx="448392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dirty="0">
                <a:latin typeface="Calibri"/>
                <a:cs typeface="Calibri"/>
              </a:rPr>
              <a:t>P=0,073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ctrTitle"/>
          </p:nvPr>
        </p:nvSpPr>
        <p:spPr>
          <a:xfrm>
            <a:off x="4419601" y="611032"/>
            <a:ext cx="1676400" cy="32378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000" spc="-10" dirty="0"/>
              <a:t>FLAGIDA</a:t>
            </a:r>
            <a:r>
              <a:rPr sz="2000" spc="-30" dirty="0"/>
              <a:t> </a:t>
            </a:r>
            <a:r>
              <a:rPr sz="2000" spc="-15" dirty="0"/>
              <a:t>vs</a:t>
            </a:r>
            <a:r>
              <a:rPr sz="2000" spc="-35" dirty="0"/>
              <a:t> </a:t>
            </a:r>
            <a:r>
              <a:rPr sz="2000" spc="10" dirty="0"/>
              <a:t>3+7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4133380" y="901231"/>
            <a:ext cx="2132875" cy="83399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2048" spc="-65" dirty="0">
                <a:latin typeface="Calibri"/>
                <a:cs typeface="Calibri"/>
              </a:rPr>
              <a:t>(Dr.</a:t>
            </a:r>
            <a:r>
              <a:rPr sz="2048" spc="-25" dirty="0">
                <a:latin typeface="Calibri"/>
                <a:cs typeface="Calibri"/>
              </a:rPr>
              <a:t> </a:t>
            </a:r>
            <a:r>
              <a:rPr sz="2048" spc="-15" dirty="0">
                <a:latin typeface="Calibri"/>
                <a:cs typeface="Calibri"/>
              </a:rPr>
              <a:t>Manolo</a:t>
            </a:r>
            <a:r>
              <a:rPr sz="2048" spc="-20" dirty="0">
                <a:latin typeface="Calibri"/>
                <a:cs typeface="Calibri"/>
              </a:rPr>
              <a:t> </a:t>
            </a:r>
            <a:r>
              <a:rPr sz="2048" spc="-15" dirty="0">
                <a:latin typeface="Calibri"/>
                <a:cs typeface="Calibri"/>
              </a:rPr>
              <a:t>Barrios)</a:t>
            </a:r>
            <a:endParaRPr sz="2048">
              <a:latin typeface="Calibri"/>
              <a:cs typeface="Calibri"/>
            </a:endParaRPr>
          </a:p>
          <a:p>
            <a:pPr marL="76743">
              <a:spcBef>
                <a:spcPts val="1503"/>
              </a:spcBef>
            </a:pPr>
            <a:r>
              <a:rPr sz="1998" i="1" spc="-10" dirty="0">
                <a:latin typeface="Calibri"/>
                <a:cs typeface="Calibri"/>
              </a:rPr>
              <a:t>Flow-chart</a:t>
            </a:r>
            <a:r>
              <a:rPr sz="1998" i="1" dirty="0">
                <a:latin typeface="Calibri"/>
                <a:cs typeface="Calibri"/>
              </a:rPr>
              <a:t> </a:t>
            </a:r>
            <a:r>
              <a:rPr sz="1998" spc="-25" dirty="0">
                <a:latin typeface="Calibri"/>
                <a:cs typeface="Calibri"/>
              </a:rPr>
              <a:t>y</a:t>
            </a:r>
            <a:r>
              <a:rPr sz="1998" dirty="0">
                <a:latin typeface="Calibri"/>
                <a:cs typeface="Calibri"/>
              </a:rPr>
              <a:t> </a:t>
            </a:r>
            <a:r>
              <a:rPr sz="1998" spc="-5" dirty="0">
                <a:latin typeface="Calibri"/>
                <a:cs typeface="Calibri"/>
              </a:rPr>
              <a:t>SG</a:t>
            </a:r>
            <a:endParaRPr sz="199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82971" y="1801044"/>
            <a:ext cx="2293842" cy="247852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47793" y="2097849"/>
            <a:ext cx="2110719" cy="1865454"/>
          </a:xfrm>
          <a:prstGeom prst="rect">
            <a:avLst/>
          </a:prstGeom>
        </p:spPr>
      </p:pic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05402" y="979277"/>
            <a:ext cx="3096812" cy="2421202"/>
          </a:xfrm>
          <a:prstGeom prst="rect">
            <a:avLst/>
          </a:prstGeom>
        </p:spPr>
      </p:pic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096917" y="639349"/>
            <a:ext cx="2206444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-5" dirty="0">
                <a:solidFill>
                  <a:schemeClr val="tx1"/>
                </a:solidFill>
                <a:latin typeface="Calibri"/>
              </a:rPr>
              <a:t>LMAs</a:t>
            </a:r>
            <a:r>
              <a:rPr sz="2297" spc="-25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0" dirty="0">
                <a:solidFill>
                  <a:schemeClr val="tx1"/>
                </a:solidFill>
                <a:latin typeface="Calibri"/>
              </a:rPr>
              <a:t>a</a:t>
            </a:r>
            <a:r>
              <a:rPr sz="2297" spc="-25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0" dirty="0">
                <a:solidFill>
                  <a:schemeClr val="tx1"/>
                </a:solidFill>
                <a:latin typeface="Calibri"/>
              </a:rPr>
              <a:t>azacitidina</a:t>
            </a:r>
            <a:endParaRPr sz="2297" dirty="0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10938" y="901231"/>
            <a:ext cx="3381650" cy="292120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33593">
              <a:spcBef>
                <a:spcPts val="105"/>
              </a:spcBef>
            </a:pPr>
            <a:r>
              <a:rPr sz="2048" dirty="0">
                <a:latin typeface="Calibri"/>
                <a:cs typeface="Calibri"/>
              </a:rPr>
              <a:t>(Dra. Sandra Marini)</a:t>
            </a:r>
          </a:p>
          <a:p>
            <a:pPr marL="244182" indent="-206762">
              <a:spcBef>
                <a:spcPts val="1204"/>
              </a:spcBef>
              <a:buChar char="•"/>
              <a:tabLst>
                <a:tab pos="244182" algn="l"/>
                <a:tab pos="244816" algn="l"/>
              </a:tabLst>
            </a:pPr>
            <a:r>
              <a:rPr sz="1298" dirty="0">
                <a:latin typeface="Arial"/>
                <a:cs typeface="Arial"/>
              </a:rPr>
              <a:t>Enero 2003 y abril 2020</a:t>
            </a:r>
          </a:p>
          <a:p>
            <a:pPr marL="244182" indent="-206762">
              <a:spcBef>
                <a:spcPts val="829"/>
              </a:spcBef>
              <a:buChar char="•"/>
              <a:tabLst>
                <a:tab pos="244182" algn="l"/>
                <a:tab pos="244816" algn="l"/>
              </a:tabLst>
            </a:pPr>
            <a:r>
              <a:rPr sz="1298" dirty="0">
                <a:latin typeface="Arial"/>
                <a:cs typeface="Arial"/>
              </a:rPr>
              <a:t>N=260</a:t>
            </a:r>
          </a:p>
          <a:p>
            <a:pPr marL="244182" indent="-206762">
              <a:spcBef>
                <a:spcPts val="974"/>
              </a:spcBef>
              <a:buChar char="•"/>
              <a:tabLst>
                <a:tab pos="244182" algn="l"/>
                <a:tab pos="244816" algn="l"/>
              </a:tabLst>
            </a:pPr>
            <a:r>
              <a:rPr sz="1298" dirty="0">
                <a:latin typeface="Arial"/>
                <a:cs typeface="Arial"/>
              </a:rPr>
              <a:t>Masculino (68%)</a:t>
            </a:r>
          </a:p>
          <a:p>
            <a:pPr marL="244182" indent="-206762">
              <a:spcBef>
                <a:spcPts val="989"/>
              </a:spcBef>
              <a:buChar char="•"/>
              <a:tabLst>
                <a:tab pos="244182" algn="l"/>
                <a:tab pos="244816" algn="l"/>
              </a:tabLst>
            </a:pPr>
            <a:r>
              <a:rPr sz="1298" dirty="0">
                <a:latin typeface="Arial"/>
                <a:cs typeface="Arial"/>
              </a:rPr>
              <a:t>Edad mediana: 70 (29-88)</a:t>
            </a:r>
          </a:p>
          <a:p>
            <a:pPr marL="244182" indent="-206762">
              <a:spcBef>
                <a:spcPts val="934"/>
              </a:spcBef>
              <a:buChar char="•"/>
              <a:tabLst>
                <a:tab pos="244182" algn="l"/>
                <a:tab pos="244816" algn="l"/>
              </a:tabLst>
            </a:pPr>
            <a:r>
              <a:rPr sz="1298" dirty="0">
                <a:latin typeface="Arial"/>
                <a:cs typeface="Arial"/>
              </a:rPr>
              <a:t>ECOG 2-4 (32%)</a:t>
            </a:r>
          </a:p>
          <a:p>
            <a:pPr marL="243547" indent="-206127">
              <a:spcBef>
                <a:spcPts val="984"/>
              </a:spcBef>
              <a:buChar char="•"/>
              <a:tabLst>
                <a:tab pos="243547" algn="l"/>
                <a:tab pos="244182" algn="l"/>
              </a:tabLst>
            </a:pPr>
            <a:r>
              <a:rPr sz="1298" dirty="0">
                <a:latin typeface="Arial"/>
                <a:cs typeface="Arial"/>
              </a:rPr>
              <a:t>AREB-2 (36%)</a:t>
            </a:r>
          </a:p>
          <a:p>
            <a:pPr marL="243547" indent="-206127">
              <a:spcBef>
                <a:spcPts val="989"/>
              </a:spcBef>
              <a:buChar char="•"/>
              <a:tabLst>
                <a:tab pos="243547" algn="l"/>
                <a:tab pos="244182" algn="l"/>
              </a:tabLst>
            </a:pPr>
            <a:r>
              <a:rPr sz="1298" dirty="0">
                <a:latin typeface="Arial"/>
                <a:cs typeface="Arial"/>
              </a:rPr>
              <a:t>Citogenética alto riesgo (40%)</a:t>
            </a:r>
          </a:p>
          <a:p>
            <a:pPr marL="243547" indent="-206127">
              <a:spcBef>
                <a:spcPts val="974"/>
              </a:spcBef>
              <a:buChar char="•"/>
              <a:tabLst>
                <a:tab pos="243547" algn="l"/>
                <a:tab pos="244182" algn="l"/>
              </a:tabLst>
            </a:pPr>
            <a:r>
              <a:rPr sz="1298" dirty="0">
                <a:latin typeface="Arial"/>
                <a:cs typeface="Arial"/>
              </a:rPr>
              <a:t>Leucocitos (x10</a:t>
            </a:r>
            <a:r>
              <a:rPr sz="1273" baseline="26143" dirty="0">
                <a:latin typeface="Arial"/>
                <a:cs typeface="Arial"/>
              </a:rPr>
              <a:t>3</a:t>
            </a:r>
            <a:r>
              <a:rPr sz="1298" dirty="0">
                <a:latin typeface="Arial"/>
                <a:cs typeface="Arial"/>
              </a:rPr>
              <a:t>/mm</a:t>
            </a:r>
            <a:r>
              <a:rPr sz="1273" baseline="26143" dirty="0">
                <a:latin typeface="Arial"/>
                <a:cs typeface="Arial"/>
              </a:rPr>
              <a:t>3</a:t>
            </a:r>
            <a:r>
              <a:rPr sz="1298" dirty="0">
                <a:latin typeface="Arial"/>
                <a:cs typeface="Arial"/>
              </a:rPr>
              <a:t>): 4,66</a:t>
            </a:r>
          </a:p>
        </p:txBody>
      </p:sp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106776" y="792686"/>
            <a:ext cx="2186784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spc="-15" dirty="0">
                <a:solidFill>
                  <a:schemeClr val="tx1"/>
                </a:solidFill>
                <a:latin typeface="Calibri"/>
              </a:rPr>
              <a:t>LMAs</a:t>
            </a:r>
            <a:r>
              <a:rPr sz="2297" spc="-35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10" dirty="0">
                <a:solidFill>
                  <a:schemeClr val="tx1"/>
                </a:solidFill>
                <a:latin typeface="Calibri"/>
              </a:rPr>
              <a:t>a</a:t>
            </a:r>
            <a:r>
              <a:rPr sz="229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297" spc="-20" dirty="0">
                <a:solidFill>
                  <a:schemeClr val="tx1"/>
                </a:solidFill>
                <a:latin typeface="Calibri"/>
              </a:rPr>
              <a:t>azacitidina</a:t>
            </a:r>
            <a:endParaRPr sz="2297">
              <a:solidFill>
                <a:schemeClr val="tx1"/>
              </a:solidFill>
              <a:latin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748433" y="1473406"/>
            <a:ext cx="3795795" cy="2361194"/>
            <a:chOff x="2746184" y="1475223"/>
            <a:chExt cx="3800475" cy="236410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46184" y="2117395"/>
              <a:ext cx="1213358" cy="108129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63393" y="1475223"/>
              <a:ext cx="2246769" cy="236398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20275" y="1764118"/>
              <a:ext cx="926114" cy="101360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20283" y="2715005"/>
              <a:ext cx="926106" cy="58437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20275" y="3236656"/>
              <a:ext cx="926114" cy="315308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27797" y="1515210"/>
              <a:ext cx="1524635" cy="270510"/>
            </a:xfrm>
            <a:custGeom>
              <a:avLst/>
              <a:gdLst/>
              <a:ahLst/>
              <a:cxnLst/>
              <a:rect l="l" t="t" r="r" b="b"/>
              <a:pathLst>
                <a:path w="1524635" h="270510">
                  <a:moveTo>
                    <a:pt x="0" y="0"/>
                  </a:moveTo>
                  <a:lnTo>
                    <a:pt x="1524520" y="269887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4127797" y="3510088"/>
              <a:ext cx="1524635" cy="270510"/>
            </a:xfrm>
            <a:custGeom>
              <a:avLst/>
              <a:gdLst/>
              <a:ahLst/>
              <a:cxnLst/>
              <a:rect l="l" t="t" r="r" b="b"/>
              <a:pathLst>
                <a:path w="1524635" h="270510">
                  <a:moveTo>
                    <a:pt x="0" y="269887"/>
                  </a:moveTo>
                  <a:lnTo>
                    <a:pt x="1524520" y="0"/>
                  </a:lnTo>
                </a:path>
              </a:pathLst>
            </a:custGeom>
            <a:ln w="344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777607" y="2138963"/>
              <a:ext cx="1149985" cy="1017269"/>
            </a:xfrm>
            <a:custGeom>
              <a:avLst/>
              <a:gdLst/>
              <a:ahLst/>
              <a:cxnLst/>
              <a:rect l="l" t="t" r="r" b="b"/>
              <a:pathLst>
                <a:path w="1149985" h="1017269">
                  <a:moveTo>
                    <a:pt x="118326" y="0"/>
                  </a:moveTo>
                  <a:lnTo>
                    <a:pt x="96812" y="46171"/>
                  </a:lnTo>
                  <a:lnTo>
                    <a:pt x="77450" y="93023"/>
                  </a:lnTo>
                  <a:lnTo>
                    <a:pt x="60239" y="140484"/>
                  </a:lnTo>
                  <a:lnTo>
                    <a:pt x="45179" y="188483"/>
                  </a:lnTo>
                  <a:lnTo>
                    <a:pt x="32270" y="236948"/>
                  </a:lnTo>
                  <a:lnTo>
                    <a:pt x="21513" y="285807"/>
                  </a:lnTo>
                  <a:lnTo>
                    <a:pt x="12908" y="334988"/>
                  </a:lnTo>
                  <a:lnTo>
                    <a:pt x="6454" y="384421"/>
                  </a:lnTo>
                  <a:lnTo>
                    <a:pt x="2151" y="434032"/>
                  </a:lnTo>
                  <a:lnTo>
                    <a:pt x="0" y="483751"/>
                  </a:lnTo>
                  <a:lnTo>
                    <a:pt x="0" y="533506"/>
                  </a:lnTo>
                  <a:lnTo>
                    <a:pt x="2151" y="583224"/>
                  </a:lnTo>
                  <a:lnTo>
                    <a:pt x="6454" y="632836"/>
                  </a:lnTo>
                  <a:lnTo>
                    <a:pt x="12908" y="682268"/>
                  </a:lnTo>
                  <a:lnTo>
                    <a:pt x="21513" y="731449"/>
                  </a:lnTo>
                  <a:lnTo>
                    <a:pt x="32270" y="780308"/>
                  </a:lnTo>
                  <a:lnTo>
                    <a:pt x="45179" y="828773"/>
                  </a:lnTo>
                  <a:lnTo>
                    <a:pt x="60239" y="876772"/>
                  </a:lnTo>
                  <a:lnTo>
                    <a:pt x="77450" y="924233"/>
                  </a:lnTo>
                  <a:lnTo>
                    <a:pt x="96812" y="971085"/>
                  </a:lnTo>
                  <a:lnTo>
                    <a:pt x="118326" y="1017257"/>
                  </a:lnTo>
                  <a:lnTo>
                    <a:pt x="1149719" y="508635"/>
                  </a:lnTo>
                  <a:lnTo>
                    <a:pt x="11832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895934" y="2138965"/>
              <a:ext cx="1031875" cy="508634"/>
            </a:xfrm>
            <a:custGeom>
              <a:avLst/>
              <a:gdLst/>
              <a:ahLst/>
              <a:cxnLst/>
              <a:rect l="l" t="t" r="r" b="b"/>
              <a:pathLst>
                <a:path w="1031875" h="508635">
                  <a:moveTo>
                    <a:pt x="0" y="0"/>
                  </a:moveTo>
                  <a:lnTo>
                    <a:pt x="1031392" y="508622"/>
                  </a:lnTo>
                </a:path>
              </a:pathLst>
            </a:custGeom>
            <a:solidFill>
              <a:srgbClr val="3965B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652312" y="1785099"/>
              <a:ext cx="862965" cy="951230"/>
            </a:xfrm>
            <a:custGeom>
              <a:avLst/>
              <a:gdLst/>
              <a:ahLst/>
              <a:cxnLst/>
              <a:rect l="l" t="t" r="r" b="b"/>
              <a:pathLst>
                <a:path w="862965" h="951230">
                  <a:moveTo>
                    <a:pt x="862495" y="0"/>
                  </a:moveTo>
                  <a:lnTo>
                    <a:pt x="0" y="0"/>
                  </a:lnTo>
                  <a:lnTo>
                    <a:pt x="0" y="950849"/>
                  </a:lnTo>
                  <a:lnTo>
                    <a:pt x="862495" y="950849"/>
                  </a:lnTo>
                  <a:lnTo>
                    <a:pt x="862495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652312" y="2735948"/>
              <a:ext cx="862965" cy="521970"/>
            </a:xfrm>
            <a:custGeom>
              <a:avLst/>
              <a:gdLst/>
              <a:ahLst/>
              <a:cxnLst/>
              <a:rect l="l" t="t" r="r" b="b"/>
              <a:pathLst>
                <a:path w="862965" h="521970">
                  <a:moveTo>
                    <a:pt x="862495" y="0"/>
                  </a:moveTo>
                  <a:lnTo>
                    <a:pt x="0" y="0"/>
                  </a:lnTo>
                  <a:lnTo>
                    <a:pt x="0" y="521703"/>
                  </a:lnTo>
                  <a:lnTo>
                    <a:pt x="862495" y="521703"/>
                  </a:lnTo>
                  <a:lnTo>
                    <a:pt x="862495" y="0"/>
                  </a:lnTo>
                  <a:close/>
                </a:path>
              </a:pathLst>
            </a:custGeom>
            <a:solidFill>
              <a:srgbClr val="C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652312" y="3257651"/>
              <a:ext cx="862965" cy="252729"/>
            </a:xfrm>
            <a:custGeom>
              <a:avLst/>
              <a:gdLst/>
              <a:ahLst/>
              <a:cxnLst/>
              <a:rect l="l" t="t" r="r" b="b"/>
              <a:pathLst>
                <a:path w="862965" h="252729">
                  <a:moveTo>
                    <a:pt x="862495" y="0"/>
                  </a:moveTo>
                  <a:lnTo>
                    <a:pt x="0" y="0"/>
                  </a:lnTo>
                  <a:lnTo>
                    <a:pt x="0" y="252437"/>
                  </a:lnTo>
                  <a:lnTo>
                    <a:pt x="862495" y="252437"/>
                  </a:lnTo>
                  <a:lnTo>
                    <a:pt x="86249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895934" y="1497384"/>
              <a:ext cx="2181860" cy="2300605"/>
            </a:xfrm>
            <a:custGeom>
              <a:avLst/>
              <a:gdLst/>
              <a:ahLst/>
              <a:cxnLst/>
              <a:rect l="l" t="t" r="r" b="b"/>
              <a:pathLst>
                <a:path w="2181860" h="2300604">
                  <a:moveTo>
                    <a:pt x="1041283" y="0"/>
                  </a:moveTo>
                  <a:lnTo>
                    <a:pt x="995565" y="552"/>
                  </a:lnTo>
                  <a:lnTo>
                    <a:pt x="950015" y="2918"/>
                  </a:lnTo>
                  <a:lnTo>
                    <a:pt x="904687" y="7080"/>
                  </a:lnTo>
                  <a:lnTo>
                    <a:pt x="859635" y="13018"/>
                  </a:lnTo>
                  <a:lnTo>
                    <a:pt x="814912" y="20717"/>
                  </a:lnTo>
                  <a:lnTo>
                    <a:pt x="770571" y="30156"/>
                  </a:lnTo>
                  <a:lnTo>
                    <a:pt x="726666" y="41318"/>
                  </a:lnTo>
                  <a:lnTo>
                    <a:pt x="683250" y="54185"/>
                  </a:lnTo>
                  <a:lnTo>
                    <a:pt x="640377" y="68738"/>
                  </a:lnTo>
                  <a:lnTo>
                    <a:pt x="598100" y="84960"/>
                  </a:lnTo>
                  <a:lnTo>
                    <a:pt x="556473" y="102832"/>
                  </a:lnTo>
                  <a:lnTo>
                    <a:pt x="515549" y="122337"/>
                  </a:lnTo>
                  <a:lnTo>
                    <a:pt x="475382" y="143455"/>
                  </a:lnTo>
                  <a:lnTo>
                    <a:pt x="436024" y="166170"/>
                  </a:lnTo>
                  <a:lnTo>
                    <a:pt x="397530" y="190462"/>
                  </a:lnTo>
                  <a:lnTo>
                    <a:pt x="359953" y="216314"/>
                  </a:lnTo>
                  <a:lnTo>
                    <a:pt x="323346" y="243707"/>
                  </a:lnTo>
                  <a:lnTo>
                    <a:pt x="287763" y="272623"/>
                  </a:lnTo>
                  <a:lnTo>
                    <a:pt x="253257" y="303045"/>
                  </a:lnTo>
                  <a:lnTo>
                    <a:pt x="219882" y="334954"/>
                  </a:lnTo>
                  <a:lnTo>
                    <a:pt x="187691" y="368332"/>
                  </a:lnTo>
                  <a:lnTo>
                    <a:pt x="156738" y="403160"/>
                  </a:lnTo>
                  <a:lnTo>
                    <a:pt x="127075" y="439421"/>
                  </a:lnTo>
                  <a:lnTo>
                    <a:pt x="98757" y="477097"/>
                  </a:lnTo>
                  <a:lnTo>
                    <a:pt x="71837" y="516169"/>
                  </a:lnTo>
                  <a:lnTo>
                    <a:pt x="46369" y="556619"/>
                  </a:lnTo>
                  <a:lnTo>
                    <a:pt x="22405" y="598429"/>
                  </a:lnTo>
                  <a:lnTo>
                    <a:pt x="0" y="641581"/>
                  </a:lnTo>
                  <a:lnTo>
                    <a:pt x="1031392" y="1150204"/>
                  </a:lnTo>
                  <a:lnTo>
                    <a:pt x="0" y="1658839"/>
                  </a:lnTo>
                  <a:lnTo>
                    <a:pt x="23341" y="1703661"/>
                  </a:lnTo>
                  <a:lnTo>
                    <a:pt x="48546" y="1747278"/>
                  </a:lnTo>
                  <a:lnTo>
                    <a:pt x="75565" y="1789640"/>
                  </a:lnTo>
                  <a:lnTo>
                    <a:pt x="104345" y="1830695"/>
                  </a:lnTo>
                  <a:lnTo>
                    <a:pt x="134838" y="1870394"/>
                  </a:lnTo>
                  <a:lnTo>
                    <a:pt x="166992" y="1908685"/>
                  </a:lnTo>
                  <a:lnTo>
                    <a:pt x="200756" y="1945518"/>
                  </a:lnTo>
                  <a:lnTo>
                    <a:pt x="236081" y="1980842"/>
                  </a:lnTo>
                  <a:lnTo>
                    <a:pt x="272914" y="2014607"/>
                  </a:lnTo>
                  <a:lnTo>
                    <a:pt x="311206" y="2046761"/>
                  </a:lnTo>
                  <a:lnTo>
                    <a:pt x="350906" y="2077255"/>
                  </a:lnTo>
                  <a:lnTo>
                    <a:pt x="391963" y="2106037"/>
                  </a:lnTo>
                  <a:lnTo>
                    <a:pt x="434326" y="2133058"/>
                  </a:lnTo>
                  <a:lnTo>
                    <a:pt x="477945" y="2158265"/>
                  </a:lnTo>
                  <a:lnTo>
                    <a:pt x="522770" y="2181609"/>
                  </a:lnTo>
                  <a:lnTo>
                    <a:pt x="566814" y="2202204"/>
                  </a:lnTo>
                  <a:lnTo>
                    <a:pt x="611278" y="2220785"/>
                  </a:lnTo>
                  <a:lnTo>
                    <a:pt x="656108" y="2237372"/>
                  </a:lnTo>
                  <a:lnTo>
                    <a:pt x="701250" y="2251982"/>
                  </a:lnTo>
                  <a:lnTo>
                    <a:pt x="746652" y="2264633"/>
                  </a:lnTo>
                  <a:lnTo>
                    <a:pt x="792259" y="2275343"/>
                  </a:lnTo>
                  <a:lnTo>
                    <a:pt x="838018" y="2284131"/>
                  </a:lnTo>
                  <a:lnTo>
                    <a:pt x="883876" y="2291014"/>
                  </a:lnTo>
                  <a:lnTo>
                    <a:pt x="929779" y="2296012"/>
                  </a:lnTo>
                  <a:lnTo>
                    <a:pt x="975674" y="2299141"/>
                  </a:lnTo>
                  <a:lnTo>
                    <a:pt x="1021508" y="2300420"/>
                  </a:lnTo>
                  <a:lnTo>
                    <a:pt x="1067226" y="2299868"/>
                  </a:lnTo>
                  <a:lnTo>
                    <a:pt x="1112775" y="2297502"/>
                  </a:lnTo>
                  <a:lnTo>
                    <a:pt x="1158103" y="2293340"/>
                  </a:lnTo>
                  <a:lnTo>
                    <a:pt x="1203155" y="2287401"/>
                  </a:lnTo>
                  <a:lnTo>
                    <a:pt x="1247878" y="2279703"/>
                  </a:lnTo>
                  <a:lnTo>
                    <a:pt x="1292219" y="2270264"/>
                  </a:lnTo>
                  <a:lnTo>
                    <a:pt x="1336124" y="2259102"/>
                  </a:lnTo>
                  <a:lnTo>
                    <a:pt x="1379540" y="2246235"/>
                  </a:lnTo>
                  <a:lnTo>
                    <a:pt x="1422413" y="2231682"/>
                  </a:lnTo>
                  <a:lnTo>
                    <a:pt x="1464690" y="2215460"/>
                  </a:lnTo>
                  <a:lnTo>
                    <a:pt x="1506317" y="2197588"/>
                  </a:lnTo>
                  <a:lnTo>
                    <a:pt x="1547241" y="2178083"/>
                  </a:lnTo>
                  <a:lnTo>
                    <a:pt x="1587408" y="2156965"/>
                  </a:lnTo>
                  <a:lnTo>
                    <a:pt x="1626766" y="2134250"/>
                  </a:lnTo>
                  <a:lnTo>
                    <a:pt x="1665260" y="2109958"/>
                  </a:lnTo>
                  <a:lnTo>
                    <a:pt x="1702837" y="2084106"/>
                  </a:lnTo>
                  <a:lnTo>
                    <a:pt x="1739443" y="2056713"/>
                  </a:lnTo>
                  <a:lnTo>
                    <a:pt x="1775026" y="2027796"/>
                  </a:lnTo>
                  <a:lnTo>
                    <a:pt x="1809532" y="1997375"/>
                  </a:lnTo>
                  <a:lnTo>
                    <a:pt x="1842907" y="1965466"/>
                  </a:lnTo>
                  <a:lnTo>
                    <a:pt x="1875097" y="1932088"/>
                  </a:lnTo>
                  <a:lnTo>
                    <a:pt x="1906050" y="1897260"/>
                  </a:lnTo>
                  <a:lnTo>
                    <a:pt x="1935712" y="1860998"/>
                  </a:lnTo>
                  <a:lnTo>
                    <a:pt x="1964030" y="1823323"/>
                  </a:lnTo>
                  <a:lnTo>
                    <a:pt x="1990949" y="1784251"/>
                  </a:lnTo>
                  <a:lnTo>
                    <a:pt x="2016417" y="1743801"/>
                  </a:lnTo>
                  <a:lnTo>
                    <a:pt x="2040380" y="1701991"/>
                  </a:lnTo>
                  <a:lnTo>
                    <a:pt x="2062784" y="1658839"/>
                  </a:lnTo>
                  <a:lnTo>
                    <a:pt x="2083380" y="1614794"/>
                  </a:lnTo>
                  <a:lnTo>
                    <a:pt x="2101963" y="1570330"/>
                  </a:lnTo>
                  <a:lnTo>
                    <a:pt x="2118550" y="1525500"/>
                  </a:lnTo>
                  <a:lnTo>
                    <a:pt x="2133161" y="1480358"/>
                  </a:lnTo>
                  <a:lnTo>
                    <a:pt x="2145813" y="1434956"/>
                  </a:lnTo>
                  <a:lnTo>
                    <a:pt x="2156524" y="1389349"/>
                  </a:lnTo>
                  <a:lnTo>
                    <a:pt x="2165312" y="1343590"/>
                  </a:lnTo>
                  <a:lnTo>
                    <a:pt x="2172196" y="1297732"/>
                  </a:lnTo>
                  <a:lnTo>
                    <a:pt x="2177194" y="1251829"/>
                  </a:lnTo>
                  <a:lnTo>
                    <a:pt x="2180324" y="1205934"/>
                  </a:lnTo>
                  <a:lnTo>
                    <a:pt x="2181604" y="1160100"/>
                  </a:lnTo>
                  <a:lnTo>
                    <a:pt x="2181052" y="1114382"/>
                  </a:lnTo>
                  <a:lnTo>
                    <a:pt x="2178686" y="1068832"/>
                  </a:lnTo>
                  <a:lnTo>
                    <a:pt x="2174525" y="1023505"/>
                  </a:lnTo>
                  <a:lnTo>
                    <a:pt x="2168587" y="978452"/>
                  </a:lnTo>
                  <a:lnTo>
                    <a:pt x="2160889" y="933729"/>
                  </a:lnTo>
                  <a:lnTo>
                    <a:pt x="2151450" y="889388"/>
                  </a:lnTo>
                  <a:lnTo>
                    <a:pt x="2140288" y="845483"/>
                  </a:lnTo>
                  <a:lnTo>
                    <a:pt x="2127422" y="802067"/>
                  </a:lnTo>
                  <a:lnTo>
                    <a:pt x="2112869" y="759194"/>
                  </a:lnTo>
                  <a:lnTo>
                    <a:pt x="2096647" y="716916"/>
                  </a:lnTo>
                  <a:lnTo>
                    <a:pt x="2078775" y="675289"/>
                  </a:lnTo>
                  <a:lnTo>
                    <a:pt x="2059271" y="634365"/>
                  </a:lnTo>
                  <a:lnTo>
                    <a:pt x="2038152" y="594197"/>
                  </a:lnTo>
                  <a:lnTo>
                    <a:pt x="2015438" y="554839"/>
                  </a:lnTo>
                  <a:lnTo>
                    <a:pt x="1991146" y="516345"/>
                  </a:lnTo>
                  <a:lnTo>
                    <a:pt x="1965294" y="478767"/>
                  </a:lnTo>
                  <a:lnTo>
                    <a:pt x="1937901" y="442160"/>
                  </a:lnTo>
                  <a:lnTo>
                    <a:pt x="1908985" y="406577"/>
                  </a:lnTo>
                  <a:lnTo>
                    <a:pt x="1878563" y="372070"/>
                  </a:lnTo>
                  <a:lnTo>
                    <a:pt x="1846654" y="338695"/>
                  </a:lnTo>
                  <a:lnTo>
                    <a:pt x="1813276" y="306504"/>
                  </a:lnTo>
                  <a:lnTo>
                    <a:pt x="1778448" y="275550"/>
                  </a:lnTo>
                  <a:lnTo>
                    <a:pt x="1742187" y="245888"/>
                  </a:lnTo>
                  <a:lnTo>
                    <a:pt x="1704511" y="217569"/>
                  </a:lnTo>
                  <a:lnTo>
                    <a:pt x="1665439" y="190649"/>
                  </a:lnTo>
                  <a:lnTo>
                    <a:pt x="1624989" y="165181"/>
                  </a:lnTo>
                  <a:lnTo>
                    <a:pt x="1583179" y="141217"/>
                  </a:lnTo>
                  <a:lnTo>
                    <a:pt x="1540027" y="118811"/>
                  </a:lnTo>
                  <a:lnTo>
                    <a:pt x="1495981" y="98216"/>
                  </a:lnTo>
                  <a:lnTo>
                    <a:pt x="1451517" y="79634"/>
                  </a:lnTo>
                  <a:lnTo>
                    <a:pt x="1406686" y="63048"/>
                  </a:lnTo>
                  <a:lnTo>
                    <a:pt x="1361543" y="48438"/>
                  </a:lnTo>
                  <a:lnTo>
                    <a:pt x="1316141" y="35787"/>
                  </a:lnTo>
                  <a:lnTo>
                    <a:pt x="1270533" y="25077"/>
                  </a:lnTo>
                  <a:lnTo>
                    <a:pt x="1224774" y="16289"/>
                  </a:lnTo>
                  <a:lnTo>
                    <a:pt x="1178915" y="9405"/>
                  </a:lnTo>
                  <a:lnTo>
                    <a:pt x="1133012" y="4408"/>
                  </a:lnTo>
                  <a:lnTo>
                    <a:pt x="1087117" y="1279"/>
                  </a:lnTo>
                  <a:lnTo>
                    <a:pt x="1041283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6593335" y="2018840"/>
            <a:ext cx="843510" cy="34710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26423" marR="5074" indent="-214371">
              <a:lnSpc>
                <a:spcPct val="102499"/>
              </a:lnSpc>
              <a:spcBef>
                <a:spcPts val="105"/>
              </a:spcBef>
            </a:pPr>
            <a:r>
              <a:rPr sz="1099" spc="40" dirty="0">
                <a:latin typeface="Arial"/>
                <a:cs typeface="Arial"/>
              </a:rPr>
              <a:t>Q</a:t>
            </a:r>
            <a:r>
              <a:rPr sz="1099" spc="20" dirty="0">
                <a:latin typeface="Arial"/>
                <a:cs typeface="Arial"/>
              </a:rPr>
              <a:t>T</a:t>
            </a:r>
            <a:r>
              <a:rPr sz="1099" dirty="0">
                <a:latin typeface="Arial"/>
                <a:cs typeface="Arial"/>
              </a:rPr>
              <a:t> </a:t>
            </a:r>
            <a:r>
              <a:rPr sz="1099" spc="5" dirty="0">
                <a:latin typeface="Arial"/>
                <a:cs typeface="Arial"/>
              </a:rPr>
              <a:t>i</a:t>
            </a:r>
            <a:r>
              <a:rPr sz="1099" spc="30" dirty="0">
                <a:latin typeface="Arial"/>
                <a:cs typeface="Arial"/>
              </a:rPr>
              <a:t>n</a:t>
            </a:r>
            <a:r>
              <a:rPr sz="1099" spc="10" dirty="0">
                <a:latin typeface="Arial"/>
                <a:cs typeface="Arial"/>
              </a:rPr>
              <a:t>t</a:t>
            </a:r>
            <a:r>
              <a:rPr sz="1099" spc="30" dirty="0">
                <a:latin typeface="Arial"/>
                <a:cs typeface="Arial"/>
              </a:rPr>
              <a:t>en</a:t>
            </a:r>
            <a:r>
              <a:rPr sz="1099" spc="20" dirty="0">
                <a:latin typeface="Arial"/>
                <a:cs typeface="Arial"/>
              </a:rPr>
              <a:t>s</a:t>
            </a:r>
            <a:r>
              <a:rPr sz="1099" spc="5" dirty="0">
                <a:latin typeface="Arial"/>
                <a:cs typeface="Arial"/>
              </a:rPr>
              <a:t>i</a:t>
            </a:r>
            <a:r>
              <a:rPr sz="1099" spc="20" dirty="0">
                <a:latin typeface="Arial"/>
                <a:cs typeface="Arial"/>
              </a:rPr>
              <a:t>v</a:t>
            </a:r>
            <a:r>
              <a:rPr sz="1099" spc="10" dirty="0">
                <a:latin typeface="Arial"/>
                <a:cs typeface="Arial"/>
              </a:rPr>
              <a:t>a  </a:t>
            </a:r>
            <a:r>
              <a:rPr sz="1099" spc="25" dirty="0">
                <a:latin typeface="Arial"/>
                <a:cs typeface="Arial"/>
              </a:rPr>
              <a:t>(47%)</a:t>
            </a:r>
            <a:endParaRPr sz="109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572560" y="2755912"/>
            <a:ext cx="829557" cy="34710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19446" marR="5074" indent="-207396">
              <a:lnSpc>
                <a:spcPct val="102499"/>
              </a:lnSpc>
              <a:spcBef>
                <a:spcPts val="105"/>
              </a:spcBef>
            </a:pPr>
            <a:r>
              <a:rPr sz="1099" spc="25" dirty="0">
                <a:latin typeface="Arial"/>
                <a:cs typeface="Arial"/>
              </a:rPr>
              <a:t>No</a:t>
            </a:r>
            <a:r>
              <a:rPr sz="1099" spc="-60" dirty="0">
                <a:latin typeface="Arial"/>
                <a:cs typeface="Arial"/>
              </a:rPr>
              <a:t> </a:t>
            </a:r>
            <a:r>
              <a:rPr sz="1099" spc="20" dirty="0">
                <a:latin typeface="Arial"/>
                <a:cs typeface="Arial"/>
              </a:rPr>
              <a:t>intensiva </a:t>
            </a:r>
            <a:r>
              <a:rPr sz="1099" spc="-290" dirty="0">
                <a:latin typeface="Arial"/>
                <a:cs typeface="Arial"/>
              </a:rPr>
              <a:t> </a:t>
            </a:r>
            <a:r>
              <a:rPr sz="1099" spc="25" dirty="0">
                <a:latin typeface="Arial"/>
                <a:cs typeface="Arial"/>
              </a:rPr>
              <a:t>(26%)</a:t>
            </a:r>
            <a:endParaRPr sz="10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73476" y="2425267"/>
            <a:ext cx="603776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81182" marR="5074" indent="-69132">
              <a:lnSpc>
                <a:spcPct val="100800"/>
              </a:lnSpc>
              <a:spcBef>
                <a:spcPts val="85"/>
              </a:spcBef>
            </a:pPr>
            <a:r>
              <a:rPr sz="1298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298" dirty="0">
                <a:solidFill>
                  <a:srgbClr val="FFFFFF"/>
                </a:solidFill>
                <a:latin typeface="Arial"/>
                <a:cs typeface="Arial"/>
              </a:rPr>
              <a:t>opor</a:t>
            </a:r>
            <a:r>
              <a:rPr sz="1298" spc="-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298" dirty="0">
                <a:solidFill>
                  <a:srgbClr val="FFFFFF"/>
                </a:solidFill>
                <a:latin typeface="Arial"/>
                <a:cs typeface="Arial"/>
              </a:rPr>
              <a:t>e  (15%)</a:t>
            </a:r>
            <a:endParaRPr sz="1298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019384" y="2478029"/>
            <a:ext cx="899321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228960" marR="5074" indent="-216909">
              <a:lnSpc>
                <a:spcPct val="100800"/>
              </a:lnSpc>
              <a:spcBef>
                <a:spcPts val="85"/>
              </a:spcBef>
            </a:pPr>
            <a:r>
              <a:rPr sz="1298" spc="-55" dirty="0">
                <a:latin typeface="Arial"/>
                <a:cs typeface="Arial"/>
              </a:rPr>
              <a:t>T</a:t>
            </a:r>
            <a:r>
              <a:rPr sz="1298" dirty="0">
                <a:latin typeface="Arial"/>
                <a:cs typeface="Arial"/>
              </a:rPr>
              <a:t>ra</a:t>
            </a:r>
            <a:r>
              <a:rPr sz="1298" spc="-5" dirty="0">
                <a:latin typeface="Arial"/>
                <a:cs typeface="Arial"/>
              </a:rPr>
              <a:t>t</a:t>
            </a:r>
            <a:r>
              <a:rPr sz="1298" dirty="0">
                <a:latin typeface="Arial"/>
                <a:cs typeface="Arial"/>
              </a:rPr>
              <a:t>amien</a:t>
            </a:r>
            <a:r>
              <a:rPr sz="1298" spc="-5" dirty="0">
                <a:latin typeface="Arial"/>
                <a:cs typeface="Arial"/>
              </a:rPr>
              <a:t>t</a:t>
            </a:r>
            <a:r>
              <a:rPr sz="1298" dirty="0">
                <a:latin typeface="Arial"/>
                <a:cs typeface="Arial"/>
              </a:rPr>
              <a:t>o  (85%)</a:t>
            </a:r>
            <a:endParaRPr sz="1298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379670" y="3857199"/>
            <a:ext cx="1357861" cy="249882"/>
          </a:xfrm>
          <a:custGeom>
            <a:avLst/>
            <a:gdLst/>
            <a:ahLst/>
            <a:cxnLst/>
            <a:rect l="l" t="t" r="r" b="b"/>
            <a:pathLst>
              <a:path w="1359534" h="250189">
                <a:moveTo>
                  <a:pt x="0" y="0"/>
                </a:moveTo>
                <a:lnTo>
                  <a:pt x="1358938" y="0"/>
                </a:lnTo>
                <a:lnTo>
                  <a:pt x="1358938" y="250037"/>
                </a:lnTo>
                <a:lnTo>
                  <a:pt x="0" y="250037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5633851" y="3234165"/>
            <a:ext cx="1736489" cy="85873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174609" marR="5074" indent="-158560">
              <a:lnSpc>
                <a:spcPct val="102499"/>
              </a:lnSpc>
              <a:spcBef>
                <a:spcPts val="105"/>
              </a:spcBef>
            </a:pPr>
            <a:r>
              <a:rPr sz="1099" spc="30" dirty="0">
                <a:latin typeface="Arial"/>
                <a:cs typeface="Arial"/>
              </a:rPr>
              <a:t>A</a:t>
            </a:r>
            <a:r>
              <a:rPr sz="1099" spc="20" dirty="0">
                <a:latin typeface="Arial"/>
                <a:cs typeface="Arial"/>
              </a:rPr>
              <a:t>z</a:t>
            </a:r>
            <a:r>
              <a:rPr sz="1099" spc="30" dirty="0">
                <a:latin typeface="Arial"/>
                <a:cs typeface="Arial"/>
              </a:rPr>
              <a:t>a</a:t>
            </a:r>
            <a:r>
              <a:rPr sz="1099" spc="15" dirty="0">
                <a:latin typeface="Arial"/>
                <a:cs typeface="Arial"/>
              </a:rPr>
              <a:t>ci</a:t>
            </a:r>
            <a:r>
              <a:rPr sz="1099" spc="10" dirty="0">
                <a:latin typeface="Arial"/>
                <a:cs typeface="Arial"/>
              </a:rPr>
              <a:t>ti</a:t>
            </a:r>
            <a:r>
              <a:rPr sz="1099" spc="30" dirty="0">
                <a:latin typeface="Arial"/>
                <a:cs typeface="Arial"/>
              </a:rPr>
              <a:t>d</a:t>
            </a:r>
            <a:r>
              <a:rPr sz="1099" spc="10" dirty="0">
                <a:latin typeface="Arial"/>
                <a:cs typeface="Arial"/>
              </a:rPr>
              <a:t>i</a:t>
            </a:r>
            <a:r>
              <a:rPr sz="1099" spc="30" dirty="0">
                <a:latin typeface="Arial"/>
                <a:cs typeface="Arial"/>
              </a:rPr>
              <a:t>n</a:t>
            </a:r>
            <a:r>
              <a:rPr sz="1099" spc="10" dirty="0">
                <a:latin typeface="Arial"/>
                <a:cs typeface="Arial"/>
              </a:rPr>
              <a:t>a  </a:t>
            </a:r>
            <a:r>
              <a:rPr sz="1099" spc="25" dirty="0">
                <a:latin typeface="Arial"/>
                <a:cs typeface="Arial"/>
              </a:rPr>
              <a:t>(12%)</a:t>
            </a:r>
            <a:endParaRPr sz="10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199">
              <a:latin typeface="Arial"/>
              <a:cs typeface="Arial"/>
            </a:endParaRPr>
          </a:p>
          <a:p>
            <a:pPr marL="12685">
              <a:spcBef>
                <a:spcPts val="919"/>
              </a:spcBef>
            </a:pPr>
            <a:r>
              <a:rPr sz="1298" spc="-265" dirty="0">
                <a:latin typeface="Arial"/>
                <a:cs typeface="Arial"/>
              </a:rPr>
              <a:t>T</a:t>
            </a:r>
            <a:r>
              <a:rPr sz="1298" spc="-285" dirty="0">
                <a:latin typeface="Arial"/>
                <a:cs typeface="Arial"/>
              </a:rPr>
              <a:t>P</a:t>
            </a:r>
            <a:r>
              <a:rPr sz="1298" spc="-330" dirty="0">
                <a:latin typeface="Arial"/>
                <a:cs typeface="Arial"/>
              </a:rPr>
              <a:t>H</a:t>
            </a:r>
            <a:r>
              <a:rPr sz="1298" spc="-90" dirty="0">
                <a:latin typeface="Arial"/>
                <a:cs typeface="Arial"/>
              </a:rPr>
              <a:t>:</a:t>
            </a:r>
            <a:r>
              <a:rPr sz="1298" spc="-100" dirty="0">
                <a:latin typeface="Arial"/>
                <a:cs typeface="Arial"/>
              </a:rPr>
              <a:t> </a:t>
            </a:r>
            <a:r>
              <a:rPr sz="1298" spc="-325" dirty="0">
                <a:latin typeface="Arial"/>
                <a:cs typeface="Arial"/>
              </a:rPr>
              <a:t>1</a:t>
            </a:r>
            <a:r>
              <a:rPr sz="1298" spc="-320" dirty="0">
                <a:latin typeface="Arial"/>
                <a:cs typeface="Arial"/>
              </a:rPr>
              <a:t>7</a:t>
            </a:r>
            <a:r>
              <a:rPr sz="1298" spc="-110" dirty="0">
                <a:latin typeface="Arial"/>
                <a:cs typeface="Arial"/>
              </a:rPr>
              <a:t> </a:t>
            </a:r>
            <a:r>
              <a:rPr sz="1298" spc="-145" dirty="0">
                <a:latin typeface="Arial"/>
                <a:cs typeface="Arial"/>
              </a:rPr>
              <a:t>(</a:t>
            </a:r>
            <a:r>
              <a:rPr sz="1298" spc="-190" dirty="0">
                <a:latin typeface="Arial"/>
                <a:cs typeface="Arial"/>
              </a:rPr>
              <a:t>6</a:t>
            </a:r>
            <a:r>
              <a:rPr sz="1298" spc="-140" dirty="0">
                <a:latin typeface="Arial"/>
                <a:cs typeface="Arial"/>
              </a:rPr>
              <a:t>,</a:t>
            </a:r>
            <a:r>
              <a:rPr sz="1298" spc="-195" dirty="0">
                <a:latin typeface="Arial"/>
                <a:cs typeface="Arial"/>
              </a:rPr>
              <a:t>5</a:t>
            </a:r>
            <a:r>
              <a:rPr sz="1298" spc="-100" dirty="0">
                <a:latin typeface="Arial"/>
                <a:cs typeface="Arial"/>
              </a:rPr>
              <a:t> </a:t>
            </a:r>
            <a:r>
              <a:rPr sz="1298" spc="-150" dirty="0">
                <a:latin typeface="Arial"/>
                <a:cs typeface="Arial"/>
              </a:rPr>
              <a:t>%</a:t>
            </a:r>
            <a:r>
              <a:rPr sz="1298" spc="-145" dirty="0">
                <a:latin typeface="Arial"/>
                <a:cs typeface="Arial"/>
              </a:rPr>
              <a:t>)</a:t>
            </a:r>
            <a:endParaRPr sz="1298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5881478" y="3603974"/>
            <a:ext cx="353894" cy="332330"/>
          </a:xfrm>
          <a:custGeom>
            <a:avLst/>
            <a:gdLst/>
            <a:ahLst/>
            <a:cxnLst/>
            <a:rect l="l" t="t" r="r" b="b"/>
            <a:pathLst>
              <a:path w="354329" h="332739">
                <a:moveTo>
                  <a:pt x="0" y="166128"/>
                </a:moveTo>
                <a:lnTo>
                  <a:pt x="88519" y="166128"/>
                </a:lnTo>
                <a:lnTo>
                  <a:pt x="88519" y="0"/>
                </a:lnTo>
                <a:lnTo>
                  <a:pt x="265569" y="0"/>
                </a:lnTo>
                <a:lnTo>
                  <a:pt x="265569" y="166128"/>
                </a:lnTo>
                <a:lnTo>
                  <a:pt x="354088" y="166128"/>
                </a:lnTo>
                <a:lnTo>
                  <a:pt x="177050" y="332257"/>
                </a:lnTo>
                <a:lnTo>
                  <a:pt x="0" y="166128"/>
                </a:lnTo>
                <a:close/>
              </a:path>
            </a:pathLst>
          </a:custGeom>
          <a:ln w="20637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49603" y="2091936"/>
            <a:ext cx="1854452" cy="33042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98" b="1" spc="5" dirty="0">
                <a:solidFill>
                  <a:srgbClr val="C00000"/>
                </a:solidFill>
                <a:latin typeface="Calibri"/>
                <a:cs typeface="Calibri"/>
              </a:rPr>
              <a:t>REALMOL</a:t>
            </a:r>
            <a:r>
              <a:rPr sz="1998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998" b="1" dirty="0">
                <a:solidFill>
                  <a:srgbClr val="C00000"/>
                </a:solidFill>
                <a:latin typeface="Calibri"/>
                <a:cs typeface="Calibri"/>
              </a:rPr>
              <a:t>y</a:t>
            </a:r>
            <a:r>
              <a:rPr sz="19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998" b="1" dirty="0">
                <a:solidFill>
                  <a:srgbClr val="C00000"/>
                </a:solidFill>
                <a:latin typeface="Calibri"/>
                <a:cs typeface="Calibri"/>
              </a:rPr>
              <a:t>otros</a:t>
            </a:r>
            <a:endParaRPr sz="19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811543" y="2710509"/>
            <a:ext cx="1931194" cy="38123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298" b="1" spc="-45" dirty="0">
                <a:solidFill>
                  <a:srgbClr val="262626"/>
                </a:solidFill>
                <a:latin typeface="Calibri"/>
                <a:cs typeface="Calibri"/>
              </a:rPr>
              <a:t>Dr.</a:t>
            </a:r>
            <a:r>
              <a:rPr sz="1298" b="1" spc="-2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262626"/>
                </a:solidFill>
                <a:latin typeface="Calibri"/>
                <a:cs typeface="Calibri"/>
              </a:rPr>
              <a:t>Jorge</a:t>
            </a:r>
            <a:r>
              <a:rPr sz="1298" b="1" spc="-2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262626"/>
                </a:solidFill>
                <a:latin typeface="Calibri"/>
                <a:cs typeface="Calibri"/>
              </a:rPr>
              <a:t>Labrador</a:t>
            </a:r>
            <a:endParaRPr sz="1298">
              <a:latin typeface="Calibri"/>
              <a:cs typeface="Calibri"/>
            </a:endParaRPr>
          </a:p>
          <a:p>
            <a:pPr algn="ctr">
              <a:spcBef>
                <a:spcPts val="40"/>
              </a:spcBef>
            </a:pPr>
            <a:r>
              <a:rPr sz="1099" i="1" spc="15" dirty="0">
                <a:latin typeface="Calibri"/>
                <a:cs typeface="Calibri"/>
              </a:rPr>
              <a:t>Hospital</a:t>
            </a:r>
            <a:r>
              <a:rPr sz="1099" i="1" spc="5" dirty="0">
                <a:latin typeface="Calibri"/>
                <a:cs typeface="Calibri"/>
              </a:rPr>
              <a:t> </a:t>
            </a:r>
            <a:r>
              <a:rPr sz="1099" i="1" spc="15" dirty="0">
                <a:latin typeface="Calibri"/>
                <a:cs typeface="Calibri"/>
              </a:rPr>
              <a:t>Universitario</a:t>
            </a:r>
            <a:r>
              <a:rPr sz="1099" i="1" spc="20" dirty="0">
                <a:latin typeface="Calibri"/>
                <a:cs typeface="Calibri"/>
              </a:rPr>
              <a:t> de</a:t>
            </a:r>
            <a:r>
              <a:rPr sz="1099" i="1" spc="10" dirty="0">
                <a:latin typeface="Calibri"/>
                <a:cs typeface="Calibri"/>
              </a:rPr>
              <a:t> </a:t>
            </a:r>
            <a:r>
              <a:rPr sz="1099" i="1" spc="20" dirty="0">
                <a:latin typeface="Calibri"/>
                <a:cs typeface="Calibri"/>
              </a:rPr>
              <a:t>Burgos</a:t>
            </a:r>
            <a:endParaRPr sz="10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659757" y="781508"/>
            <a:ext cx="4997003" cy="2636444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41435" marR="136361" algn="ctr">
              <a:lnSpc>
                <a:spcPct val="104900"/>
              </a:lnSpc>
              <a:spcBef>
                <a:spcPts val="130"/>
              </a:spcBef>
            </a:pP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retrospective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epidemiologic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registry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gain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insight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into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characteristics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 </a:t>
            </a:r>
            <a:r>
              <a:rPr sz="1099" spc="-2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prognosis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of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AML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patients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according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routinely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used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genetic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biologic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markers</a:t>
            </a:r>
            <a:endParaRPr sz="1099">
              <a:latin typeface="Calibri"/>
              <a:cs typeface="Calibri"/>
            </a:endParaRPr>
          </a:p>
          <a:p>
            <a:pPr marL="12685" marR="6977" indent="-634">
              <a:lnSpc>
                <a:spcPct val="107400"/>
              </a:lnSpc>
              <a:spcBef>
                <a:spcPts val="1104"/>
              </a:spcBef>
            </a:pPr>
            <a:r>
              <a:rPr sz="1099" spc="15" dirty="0">
                <a:latin typeface="Calibri"/>
                <a:cs typeface="Calibri"/>
              </a:rPr>
              <a:t>There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is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5" dirty="0">
                <a:latin typeface="Calibri"/>
                <a:cs typeface="Calibri"/>
              </a:rPr>
              <a:t>little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information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about</a:t>
            </a:r>
            <a:r>
              <a:rPr sz="1099" spc="9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diagnostic</a:t>
            </a:r>
            <a:r>
              <a:rPr sz="1099" spc="9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use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main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molecular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markers </a:t>
            </a:r>
            <a:r>
              <a:rPr sz="1099" spc="-235" dirty="0">
                <a:latin typeface="Calibri"/>
                <a:cs typeface="Calibri"/>
              </a:rPr>
              <a:t> </a:t>
            </a:r>
            <a:r>
              <a:rPr sz="1099" dirty="0">
                <a:latin typeface="Calibri"/>
                <a:cs typeface="Calibri"/>
              </a:rPr>
              <a:t>(FLT3</a:t>
            </a:r>
            <a:r>
              <a:rPr sz="1099" spc="15" dirty="0">
                <a:latin typeface="Calibri"/>
                <a:cs typeface="Calibri"/>
              </a:rPr>
              <a:t> </a:t>
            </a:r>
            <a:r>
              <a:rPr sz="1099" spc="25" dirty="0">
                <a:latin typeface="Calibri"/>
                <a:cs typeface="Calibri"/>
              </a:rPr>
              <a:t>and NPM1)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in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real-life.</a:t>
            </a:r>
            <a:endParaRPr sz="1099">
              <a:latin typeface="Calibri"/>
              <a:cs typeface="Calibri"/>
            </a:endParaRPr>
          </a:p>
          <a:p>
            <a:pPr marL="12685" indent="-634">
              <a:spcBef>
                <a:spcPts val="30"/>
              </a:spcBef>
            </a:pPr>
            <a:r>
              <a:rPr sz="1099" spc="15" dirty="0">
                <a:latin typeface="Calibri"/>
                <a:cs typeface="Calibri"/>
              </a:rPr>
              <a:t>This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is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coupled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with</a:t>
            </a:r>
            <a:r>
              <a:rPr sz="1099" spc="1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lack</a:t>
            </a:r>
            <a:r>
              <a:rPr sz="1099" spc="1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114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knowledge</a:t>
            </a:r>
            <a:r>
              <a:rPr sz="1099" spc="1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about</a:t>
            </a:r>
            <a:r>
              <a:rPr sz="1099" spc="114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impact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such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markers</a:t>
            </a:r>
            <a:r>
              <a:rPr sz="1099" spc="1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in</a:t>
            </a:r>
            <a:r>
              <a:rPr sz="1099" spc="1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endParaRPr sz="1099">
              <a:latin typeface="Calibri"/>
              <a:cs typeface="Calibri"/>
            </a:endParaRPr>
          </a:p>
          <a:p>
            <a:pPr marL="12685" marR="5708">
              <a:lnSpc>
                <a:spcPct val="102499"/>
              </a:lnSpc>
              <a:spcBef>
                <a:spcPts val="50"/>
              </a:spcBef>
            </a:pPr>
            <a:r>
              <a:rPr sz="1099" spc="15" dirty="0">
                <a:latin typeface="Calibri"/>
                <a:cs typeface="Calibri"/>
              </a:rPr>
              <a:t>routine</a:t>
            </a:r>
            <a:r>
              <a:rPr sz="1099" spc="1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practice</a:t>
            </a:r>
            <a:r>
              <a:rPr sz="1099" spc="1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patient´s</a:t>
            </a:r>
            <a:r>
              <a:rPr sz="1099" spc="11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management,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as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well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as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consistent</a:t>
            </a:r>
            <a:r>
              <a:rPr sz="1099" spc="10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their</a:t>
            </a:r>
            <a:r>
              <a:rPr sz="1099" spc="10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prognostic </a:t>
            </a:r>
            <a:r>
              <a:rPr sz="1099" spc="-23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significance</a:t>
            </a:r>
            <a:r>
              <a:rPr sz="1099" spc="20" dirty="0">
                <a:latin typeface="Calibri"/>
                <a:cs typeface="Calibri"/>
              </a:rPr>
              <a:t> outside the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clinical </a:t>
            </a:r>
            <a:r>
              <a:rPr sz="1099" spc="10" dirty="0">
                <a:latin typeface="Calibri"/>
                <a:cs typeface="Calibri"/>
              </a:rPr>
              <a:t>trial.</a:t>
            </a:r>
            <a:endParaRPr sz="1099">
              <a:latin typeface="Calibri"/>
              <a:cs typeface="Calibri"/>
            </a:endParaRPr>
          </a:p>
          <a:p>
            <a:pPr>
              <a:spcBef>
                <a:spcPts val="35"/>
              </a:spcBef>
            </a:pPr>
            <a:endParaRPr sz="1199">
              <a:latin typeface="Calibri"/>
              <a:cs typeface="Calibri"/>
            </a:endParaRPr>
          </a:p>
          <a:p>
            <a:pPr marL="12685"/>
            <a:r>
              <a:rPr sz="1099" b="1" spc="5" dirty="0">
                <a:latin typeface="Calibri"/>
                <a:cs typeface="Calibri"/>
              </a:rPr>
              <a:t>S</a:t>
            </a:r>
            <a:r>
              <a:rPr sz="899" b="1" spc="5" dirty="0">
                <a:latin typeface="Calibri"/>
                <a:cs typeface="Calibri"/>
              </a:rPr>
              <a:t>TUDY</a:t>
            </a:r>
            <a:r>
              <a:rPr sz="899" b="1" spc="3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DESIGN</a:t>
            </a:r>
            <a:endParaRPr sz="899">
              <a:latin typeface="Calibri"/>
              <a:cs typeface="Calibri"/>
            </a:endParaRPr>
          </a:p>
          <a:p>
            <a:pPr marL="12685" algn="just">
              <a:spcBef>
                <a:spcPts val="35"/>
              </a:spcBef>
            </a:pPr>
            <a:r>
              <a:rPr sz="1099" spc="15" dirty="0">
                <a:latin typeface="Calibri"/>
                <a:cs typeface="Calibri"/>
              </a:rPr>
              <a:t>This</a:t>
            </a:r>
            <a:r>
              <a:rPr sz="1099" spc="7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is</a:t>
            </a:r>
            <a:r>
              <a:rPr sz="1099" spc="7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</a:t>
            </a:r>
            <a:r>
              <a:rPr sz="1099" spc="7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retrospective,</a:t>
            </a:r>
            <a:r>
              <a:rPr sz="1099" spc="7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translational,</a:t>
            </a:r>
            <a:r>
              <a:rPr sz="1099" spc="7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epidemiologic,</a:t>
            </a:r>
            <a:r>
              <a:rPr sz="1099" spc="65" dirty="0">
                <a:latin typeface="Calibri"/>
                <a:cs typeface="Calibri"/>
              </a:rPr>
              <a:t> </a:t>
            </a:r>
            <a:r>
              <a:rPr sz="1099" spc="5" dirty="0">
                <a:latin typeface="Calibri"/>
                <a:cs typeface="Calibri"/>
              </a:rPr>
              <a:t>multicenter,</a:t>
            </a:r>
            <a:r>
              <a:rPr sz="1099" spc="7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non-interventional</a:t>
            </a:r>
            <a:endParaRPr sz="1099">
              <a:latin typeface="Calibri"/>
              <a:cs typeface="Calibri"/>
            </a:endParaRPr>
          </a:p>
          <a:p>
            <a:pPr marL="12685" marR="5708" indent="-634" algn="just">
              <a:lnSpc>
                <a:spcPct val="104400"/>
              </a:lnSpc>
              <a:spcBef>
                <a:spcPts val="35"/>
              </a:spcBef>
            </a:pPr>
            <a:r>
              <a:rPr sz="1099" spc="20" dirty="0">
                <a:latin typeface="Calibri"/>
                <a:cs typeface="Calibri"/>
              </a:rPr>
              <a:t>study (No </a:t>
            </a:r>
            <a:r>
              <a:rPr sz="1099" spc="-10" dirty="0">
                <a:latin typeface="Calibri"/>
                <a:cs typeface="Calibri"/>
              </a:rPr>
              <a:t>EPA </a:t>
            </a:r>
            <a:r>
              <a:rPr sz="1099" spc="15" dirty="0">
                <a:latin typeface="Calibri"/>
                <a:cs typeface="Calibri"/>
              </a:rPr>
              <a:t>study) </a:t>
            </a:r>
            <a:r>
              <a:rPr sz="1099" spc="10" dirty="0">
                <a:latin typeface="Calibri"/>
                <a:cs typeface="Calibri"/>
              </a:rPr>
              <a:t>to </a:t>
            </a:r>
            <a:r>
              <a:rPr sz="1099" spc="15" dirty="0">
                <a:latin typeface="Calibri"/>
                <a:cs typeface="Calibri"/>
              </a:rPr>
              <a:t>provide insights </a:t>
            </a:r>
            <a:r>
              <a:rPr sz="1099" spc="10" dirty="0">
                <a:latin typeface="Calibri"/>
                <a:cs typeface="Calibri"/>
              </a:rPr>
              <a:t>into </a:t>
            </a:r>
            <a:r>
              <a:rPr sz="1099" spc="20" dirty="0">
                <a:latin typeface="Calibri"/>
                <a:cs typeface="Calibri"/>
              </a:rPr>
              <a:t>disease </a:t>
            </a:r>
            <a:r>
              <a:rPr sz="1099" spc="10" dirty="0">
                <a:latin typeface="Calibri"/>
                <a:cs typeface="Calibri"/>
              </a:rPr>
              <a:t>epidemiology, </a:t>
            </a:r>
            <a:r>
              <a:rPr sz="1099" spc="20" dirty="0">
                <a:latin typeface="Calibri"/>
                <a:cs typeface="Calibri"/>
              </a:rPr>
              <a:t>disease </a:t>
            </a:r>
            <a:r>
              <a:rPr sz="1099" spc="5" dirty="0">
                <a:latin typeface="Calibri"/>
                <a:cs typeface="Calibri"/>
              </a:rPr>
              <a:t>biology, 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treatment regimens, </a:t>
            </a:r>
            <a:r>
              <a:rPr sz="1099" spc="25" dirty="0">
                <a:latin typeface="Calibri"/>
                <a:cs typeface="Calibri"/>
              </a:rPr>
              <a:t>and </a:t>
            </a:r>
            <a:r>
              <a:rPr sz="1099" spc="15" dirty="0">
                <a:latin typeface="Calibri"/>
                <a:cs typeface="Calibri"/>
              </a:rPr>
              <a:t>clinical </a:t>
            </a:r>
            <a:r>
              <a:rPr sz="1099" spc="20" dirty="0">
                <a:latin typeface="Calibri"/>
                <a:cs typeface="Calibri"/>
              </a:rPr>
              <a:t>outcomes </a:t>
            </a:r>
            <a:r>
              <a:rPr sz="1099" spc="15" dirty="0">
                <a:latin typeface="Calibri"/>
                <a:cs typeface="Calibri"/>
              </a:rPr>
              <a:t>of patients with </a:t>
            </a:r>
            <a:r>
              <a:rPr sz="1099" spc="30" dirty="0">
                <a:latin typeface="Calibri"/>
                <a:cs typeface="Calibri"/>
              </a:rPr>
              <a:t>AML </a:t>
            </a:r>
            <a:r>
              <a:rPr sz="1099" spc="10" dirty="0">
                <a:latin typeface="Calibri"/>
                <a:cs typeface="Calibri"/>
              </a:rPr>
              <a:t>in </a:t>
            </a:r>
            <a:r>
              <a:rPr sz="1099" spc="15" dirty="0">
                <a:latin typeface="Calibri"/>
                <a:cs typeface="Calibri"/>
              </a:rPr>
              <a:t>routine clinical 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practice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according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to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their </a:t>
            </a:r>
            <a:r>
              <a:rPr sz="1099" spc="20" dirty="0">
                <a:latin typeface="Calibri"/>
                <a:cs typeface="Calibri"/>
              </a:rPr>
              <a:t>molecular</a:t>
            </a:r>
            <a:r>
              <a:rPr sz="1099" spc="1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markers.</a:t>
            </a:r>
            <a:endParaRPr sz="10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659756" y="781507"/>
            <a:ext cx="4940558" cy="310132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41435" marR="79280" algn="ctr">
              <a:lnSpc>
                <a:spcPct val="104900"/>
              </a:lnSpc>
              <a:spcBef>
                <a:spcPts val="130"/>
              </a:spcBef>
            </a:pP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retrospective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epidemiologic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registry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gain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insight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into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characteristics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 </a:t>
            </a:r>
            <a:r>
              <a:rPr sz="1099" spc="-2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prognosis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of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AML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patients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according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routinely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used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genetic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biologic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markers</a:t>
            </a:r>
            <a:endParaRPr sz="1099">
              <a:latin typeface="Calibri"/>
              <a:cs typeface="Calibri"/>
            </a:endParaRPr>
          </a:p>
          <a:p>
            <a:pPr marL="12685">
              <a:spcBef>
                <a:spcPts val="704"/>
              </a:spcBef>
            </a:pPr>
            <a:r>
              <a:rPr sz="1099" b="1" spc="10" dirty="0">
                <a:latin typeface="Calibri"/>
                <a:cs typeface="Calibri"/>
              </a:rPr>
              <a:t>P</a:t>
            </a:r>
            <a:r>
              <a:rPr sz="899" b="1" spc="10" dirty="0">
                <a:latin typeface="Calibri"/>
                <a:cs typeface="Calibri"/>
              </a:rPr>
              <a:t>RIMARY</a:t>
            </a:r>
            <a:r>
              <a:rPr sz="899" b="1" spc="35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OBJECTIVE</a:t>
            </a:r>
            <a:endParaRPr sz="899">
              <a:latin typeface="Calibri"/>
              <a:cs typeface="Calibri"/>
            </a:endParaRPr>
          </a:p>
          <a:p>
            <a:pPr marL="12685" marR="5074">
              <a:lnSpc>
                <a:spcPct val="104400"/>
              </a:lnSpc>
              <a:spcBef>
                <a:spcPts val="30"/>
              </a:spcBef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20" dirty="0">
                <a:latin typeface="Calibri"/>
                <a:cs typeface="Calibri"/>
              </a:rPr>
              <a:t> describe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 use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 main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molecular </a:t>
            </a:r>
            <a:r>
              <a:rPr sz="1099" spc="10" dirty="0">
                <a:latin typeface="Calibri"/>
                <a:cs typeface="Calibri"/>
              </a:rPr>
              <a:t>markers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dirty="0">
                <a:latin typeface="Calibri"/>
                <a:cs typeface="Calibri"/>
              </a:rPr>
              <a:t>(FLT3</a:t>
            </a:r>
            <a:r>
              <a:rPr sz="1099" spc="25" dirty="0">
                <a:latin typeface="Calibri"/>
                <a:cs typeface="Calibri"/>
              </a:rPr>
              <a:t> and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5" dirty="0">
                <a:latin typeface="Calibri"/>
                <a:cs typeface="Calibri"/>
              </a:rPr>
              <a:t>NPM1)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in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real-life </a:t>
            </a:r>
            <a:r>
              <a:rPr sz="1099" spc="-23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according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 </a:t>
            </a:r>
            <a:r>
              <a:rPr sz="1099" spc="20" dirty="0">
                <a:latin typeface="Calibri"/>
                <a:cs typeface="Calibri"/>
              </a:rPr>
              <a:t>the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type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25" dirty="0">
                <a:latin typeface="Calibri"/>
                <a:cs typeface="Calibri"/>
              </a:rPr>
              <a:t>AML,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treating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institution,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patients’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characteristics,</a:t>
            </a:r>
            <a:r>
              <a:rPr sz="1099" spc="25" dirty="0">
                <a:latin typeface="Calibri"/>
                <a:cs typeface="Calibri"/>
              </a:rPr>
              <a:t> and 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disease</a:t>
            </a:r>
            <a:r>
              <a:rPr sz="1099" spc="15" dirty="0">
                <a:latin typeface="Calibri"/>
                <a:cs typeface="Calibri"/>
              </a:rPr>
              <a:t> status.</a:t>
            </a:r>
            <a:endParaRPr sz="1099">
              <a:latin typeface="Calibri"/>
              <a:cs typeface="Calibri"/>
            </a:endParaRPr>
          </a:p>
          <a:p>
            <a:pPr>
              <a:spcBef>
                <a:spcPts val="40"/>
              </a:spcBef>
            </a:pPr>
            <a:endParaRPr sz="1149">
              <a:latin typeface="Calibri"/>
              <a:cs typeface="Calibri"/>
            </a:endParaRPr>
          </a:p>
          <a:p>
            <a:pPr marL="12685"/>
            <a:r>
              <a:rPr sz="1099" b="1" spc="5" dirty="0">
                <a:latin typeface="Calibri"/>
                <a:cs typeface="Calibri"/>
              </a:rPr>
              <a:t>S</a:t>
            </a:r>
            <a:r>
              <a:rPr sz="899" b="1" spc="5" dirty="0">
                <a:latin typeface="Calibri"/>
                <a:cs typeface="Calibri"/>
              </a:rPr>
              <a:t>ECONDARY</a:t>
            </a:r>
            <a:r>
              <a:rPr sz="899" b="1" spc="40" dirty="0">
                <a:latin typeface="Calibri"/>
                <a:cs typeface="Calibri"/>
              </a:rPr>
              <a:t> </a:t>
            </a:r>
            <a:r>
              <a:rPr sz="899" b="1" spc="5" dirty="0">
                <a:latin typeface="Calibri"/>
                <a:cs typeface="Calibri"/>
              </a:rPr>
              <a:t>OBJECTIVES</a:t>
            </a:r>
            <a:endParaRPr sz="899">
              <a:latin typeface="Calibri"/>
              <a:cs typeface="Calibri"/>
            </a:endParaRPr>
          </a:p>
          <a:p>
            <a:pPr marL="164268" indent="-152217">
              <a:spcBef>
                <a:spcPts val="85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describe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patients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characteristics</a:t>
            </a:r>
            <a:r>
              <a:rPr sz="1099" spc="10" dirty="0">
                <a:latin typeface="Calibri"/>
                <a:cs typeface="Calibri"/>
              </a:rPr>
              <a:t> at</a:t>
            </a:r>
            <a:r>
              <a:rPr sz="1099" spc="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diagnosis.</a:t>
            </a:r>
            <a:endParaRPr sz="1099">
              <a:latin typeface="Calibri"/>
              <a:cs typeface="Calibri"/>
            </a:endParaRPr>
          </a:p>
          <a:p>
            <a:pPr marL="164268" indent="-152217">
              <a:spcBef>
                <a:spcPts val="35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describe disease</a:t>
            </a:r>
            <a:r>
              <a:rPr sz="1099" spc="1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biology </a:t>
            </a:r>
            <a:r>
              <a:rPr sz="1099" spc="10" dirty="0">
                <a:latin typeface="Calibri"/>
                <a:cs typeface="Calibri"/>
              </a:rPr>
              <a:t>at </a:t>
            </a:r>
            <a:r>
              <a:rPr sz="1099" spc="20" dirty="0">
                <a:latin typeface="Calibri"/>
                <a:cs typeface="Calibri"/>
              </a:rPr>
              <a:t>diagnosis.</a:t>
            </a:r>
            <a:endParaRPr sz="1099">
              <a:latin typeface="Calibri"/>
              <a:cs typeface="Calibri"/>
            </a:endParaRPr>
          </a:p>
          <a:p>
            <a:pPr marL="164268" indent="-152217">
              <a:spcBef>
                <a:spcPts val="95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analyze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patterns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molecular </a:t>
            </a:r>
            <a:r>
              <a:rPr sz="1099" spc="10" dirty="0">
                <a:latin typeface="Calibri"/>
                <a:cs typeface="Calibri"/>
              </a:rPr>
              <a:t>profile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and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its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relation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with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clinical</a:t>
            </a:r>
            <a:r>
              <a:rPr sz="1099" spc="20" dirty="0">
                <a:latin typeface="Calibri"/>
                <a:cs typeface="Calibri"/>
              </a:rPr>
              <a:t> outcomes.</a:t>
            </a:r>
            <a:endParaRPr sz="1099">
              <a:latin typeface="Calibri"/>
              <a:cs typeface="Calibri"/>
            </a:endParaRPr>
          </a:p>
          <a:p>
            <a:pPr marL="12685" marR="189003">
              <a:lnSpc>
                <a:spcPts val="1398"/>
              </a:lnSpc>
              <a:spcBef>
                <a:spcPts val="15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analyze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initial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treatment</a:t>
            </a:r>
            <a:r>
              <a:rPr sz="1099" spc="25" dirty="0">
                <a:latin typeface="Calibri"/>
                <a:cs typeface="Calibri"/>
              </a:rPr>
              <a:t> and</a:t>
            </a:r>
            <a:r>
              <a:rPr sz="1099" spc="3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subsequent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treatments</a:t>
            </a:r>
            <a:r>
              <a:rPr sz="1099" spc="3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according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to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patients </a:t>
            </a:r>
            <a:r>
              <a:rPr sz="1099" spc="-229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characteristics </a:t>
            </a:r>
            <a:r>
              <a:rPr sz="1099" spc="25" dirty="0">
                <a:latin typeface="Calibri"/>
                <a:cs typeface="Calibri"/>
              </a:rPr>
              <a:t>and </a:t>
            </a:r>
            <a:r>
              <a:rPr sz="1099" spc="10" dirty="0">
                <a:latin typeface="Calibri"/>
                <a:cs typeface="Calibri"/>
              </a:rPr>
              <a:t>to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molecular</a:t>
            </a:r>
            <a:r>
              <a:rPr sz="1099" spc="1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profile.</a:t>
            </a:r>
            <a:endParaRPr sz="1099">
              <a:latin typeface="Calibri"/>
              <a:cs typeface="Calibri"/>
            </a:endParaRPr>
          </a:p>
          <a:p>
            <a:pPr marL="164268" indent="-152217">
              <a:spcBef>
                <a:spcPts val="40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analyze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patterns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of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30" dirty="0">
                <a:latin typeface="Calibri"/>
                <a:cs typeface="Calibri"/>
              </a:rPr>
              <a:t>MRD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according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to</a:t>
            </a:r>
            <a:r>
              <a:rPr sz="1099" spc="20" dirty="0">
                <a:latin typeface="Calibri"/>
                <a:cs typeface="Calibri"/>
              </a:rPr>
              <a:t> the molecular </a:t>
            </a:r>
            <a:r>
              <a:rPr sz="1099" spc="10" dirty="0">
                <a:latin typeface="Calibri"/>
                <a:cs typeface="Calibri"/>
              </a:rPr>
              <a:t>profile.</a:t>
            </a:r>
            <a:endParaRPr sz="1099">
              <a:latin typeface="Calibri"/>
              <a:cs typeface="Calibri"/>
            </a:endParaRPr>
          </a:p>
          <a:p>
            <a:pPr marL="12685" marR="336146">
              <a:lnSpc>
                <a:spcPts val="1398"/>
              </a:lnSpc>
              <a:spcBef>
                <a:spcPts val="10"/>
              </a:spcBef>
              <a:buAutoNum type="arabicParenR"/>
              <a:tabLst>
                <a:tab pos="164902" algn="l"/>
              </a:tabLst>
            </a:pPr>
            <a:r>
              <a:rPr sz="1099" spc="-30" dirty="0">
                <a:latin typeface="Calibri"/>
                <a:cs typeface="Calibri"/>
              </a:rPr>
              <a:t>To</a:t>
            </a:r>
            <a:r>
              <a:rPr sz="1099" spc="20" dirty="0">
                <a:latin typeface="Calibri"/>
                <a:cs typeface="Calibri"/>
              </a:rPr>
              <a:t> describe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20" dirty="0">
                <a:latin typeface="Calibri"/>
                <a:cs typeface="Calibri"/>
              </a:rPr>
              <a:t>disease </a:t>
            </a:r>
            <a:r>
              <a:rPr sz="1099" spc="15" dirty="0">
                <a:latin typeface="Calibri"/>
                <a:cs typeface="Calibri"/>
              </a:rPr>
              <a:t>biology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at</a:t>
            </a:r>
            <a:r>
              <a:rPr sz="1099" spc="15" dirty="0">
                <a:latin typeface="Calibri"/>
                <a:cs typeface="Calibri"/>
              </a:rPr>
              <a:t> </a:t>
            </a:r>
            <a:r>
              <a:rPr sz="1099" spc="5" dirty="0">
                <a:latin typeface="Calibri"/>
                <a:cs typeface="Calibri"/>
              </a:rPr>
              <a:t>first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relapse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or resistance</a:t>
            </a:r>
            <a:r>
              <a:rPr sz="1099" spc="25" dirty="0">
                <a:latin typeface="Calibri"/>
                <a:cs typeface="Calibri"/>
              </a:rPr>
              <a:t> and </a:t>
            </a:r>
            <a:r>
              <a:rPr sz="1099" spc="20" dirty="0">
                <a:latin typeface="Calibri"/>
                <a:cs typeface="Calibri"/>
              </a:rPr>
              <a:t>outcome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after </a:t>
            </a:r>
            <a:r>
              <a:rPr sz="1099" spc="-23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relapse/resistance</a:t>
            </a:r>
            <a:r>
              <a:rPr sz="1099" spc="25" dirty="0">
                <a:latin typeface="Calibri"/>
                <a:cs typeface="Calibri"/>
              </a:rPr>
              <a:t> </a:t>
            </a:r>
            <a:r>
              <a:rPr sz="1099" spc="15" dirty="0">
                <a:latin typeface="Calibri"/>
                <a:cs typeface="Calibri"/>
              </a:rPr>
              <a:t>according</a:t>
            </a:r>
            <a:r>
              <a:rPr sz="1099" spc="20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to</a:t>
            </a:r>
            <a:r>
              <a:rPr sz="1099" spc="20" dirty="0">
                <a:latin typeface="Calibri"/>
                <a:cs typeface="Calibri"/>
              </a:rPr>
              <a:t> molecular</a:t>
            </a:r>
            <a:r>
              <a:rPr sz="1099" spc="15" dirty="0">
                <a:latin typeface="Calibri"/>
                <a:cs typeface="Calibri"/>
              </a:rPr>
              <a:t> </a:t>
            </a:r>
            <a:r>
              <a:rPr sz="1099" spc="10" dirty="0">
                <a:latin typeface="Calibri"/>
                <a:cs typeface="Calibri"/>
              </a:rPr>
              <a:t>features.</a:t>
            </a:r>
            <a:endParaRPr sz="10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9659" y="791498"/>
            <a:ext cx="3454585" cy="4667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algn="ctr">
              <a:spcBef>
                <a:spcPts val="114"/>
              </a:spcBef>
            </a:pP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Determinación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de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NPM1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y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FLT3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desde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el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 año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2000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al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2021</a:t>
            </a:r>
            <a:endParaRPr sz="109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999">
              <a:latin typeface="Calibri"/>
              <a:cs typeface="Calibri"/>
            </a:endParaRPr>
          </a:p>
          <a:p>
            <a:pPr marL="1268" algn="ctr"/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NPM1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60297" y="1340052"/>
            <a:ext cx="4759806" cy="1194232"/>
            <a:chOff x="2858186" y="1341704"/>
            <a:chExt cx="4765675" cy="1195705"/>
          </a:xfrm>
        </p:grpSpPr>
        <p:sp>
          <p:nvSpPr>
            <p:cNvPr id="5" name="object 5"/>
            <p:cNvSpPr/>
            <p:nvPr/>
          </p:nvSpPr>
          <p:spPr>
            <a:xfrm>
              <a:off x="2926130" y="2521851"/>
              <a:ext cx="86360" cy="12700"/>
            </a:xfrm>
            <a:custGeom>
              <a:avLst/>
              <a:gdLst/>
              <a:ahLst/>
              <a:cxnLst/>
              <a:rect l="l" t="t" r="r" b="b"/>
              <a:pathLst>
                <a:path w="86360" h="12700">
                  <a:moveTo>
                    <a:pt x="85839" y="0"/>
                  </a:moveTo>
                  <a:lnTo>
                    <a:pt x="0" y="0"/>
                  </a:lnTo>
                  <a:lnTo>
                    <a:pt x="0" y="12115"/>
                  </a:lnTo>
                  <a:lnTo>
                    <a:pt x="85839" y="12115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926130" y="2419502"/>
              <a:ext cx="86360" cy="102870"/>
            </a:xfrm>
            <a:custGeom>
              <a:avLst/>
              <a:gdLst/>
              <a:ahLst/>
              <a:cxnLst/>
              <a:rect l="l" t="t" r="r" b="b"/>
              <a:pathLst>
                <a:path w="86360" h="102869">
                  <a:moveTo>
                    <a:pt x="85839" y="0"/>
                  </a:moveTo>
                  <a:lnTo>
                    <a:pt x="0" y="0"/>
                  </a:lnTo>
                  <a:lnTo>
                    <a:pt x="0" y="102349"/>
                  </a:lnTo>
                  <a:lnTo>
                    <a:pt x="85839" y="102349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926130" y="1341704"/>
              <a:ext cx="86360" cy="1078230"/>
            </a:xfrm>
            <a:custGeom>
              <a:avLst/>
              <a:gdLst/>
              <a:ahLst/>
              <a:cxnLst/>
              <a:rect l="l" t="t" r="r" b="b"/>
              <a:pathLst>
                <a:path w="86360" h="1078230">
                  <a:moveTo>
                    <a:pt x="85839" y="0"/>
                  </a:moveTo>
                  <a:lnTo>
                    <a:pt x="0" y="0"/>
                  </a:lnTo>
                  <a:lnTo>
                    <a:pt x="0" y="1077798"/>
                  </a:lnTo>
                  <a:lnTo>
                    <a:pt x="85839" y="107779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142386" y="2457462"/>
              <a:ext cx="86360" cy="76835"/>
            </a:xfrm>
            <a:custGeom>
              <a:avLst/>
              <a:gdLst/>
              <a:ahLst/>
              <a:cxnLst/>
              <a:rect l="l" t="t" r="r" b="b"/>
              <a:pathLst>
                <a:path w="86360" h="76835">
                  <a:moveTo>
                    <a:pt x="85839" y="0"/>
                  </a:moveTo>
                  <a:lnTo>
                    <a:pt x="0" y="0"/>
                  </a:lnTo>
                  <a:lnTo>
                    <a:pt x="0" y="76492"/>
                  </a:lnTo>
                  <a:lnTo>
                    <a:pt x="85839" y="7649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142386" y="2402992"/>
              <a:ext cx="86360" cy="54610"/>
            </a:xfrm>
            <a:custGeom>
              <a:avLst/>
              <a:gdLst/>
              <a:ahLst/>
              <a:cxnLst/>
              <a:rect l="l" t="t" r="r" b="b"/>
              <a:pathLst>
                <a:path w="86360" h="54610">
                  <a:moveTo>
                    <a:pt x="85839" y="0"/>
                  </a:moveTo>
                  <a:lnTo>
                    <a:pt x="0" y="0"/>
                  </a:lnTo>
                  <a:lnTo>
                    <a:pt x="0" y="54482"/>
                  </a:lnTo>
                  <a:lnTo>
                    <a:pt x="85839" y="5448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142386" y="1341704"/>
              <a:ext cx="86360" cy="1061720"/>
            </a:xfrm>
            <a:custGeom>
              <a:avLst/>
              <a:gdLst/>
              <a:ahLst/>
              <a:cxnLst/>
              <a:rect l="l" t="t" r="r" b="b"/>
              <a:pathLst>
                <a:path w="86360" h="1061720">
                  <a:moveTo>
                    <a:pt x="85839" y="0"/>
                  </a:moveTo>
                  <a:lnTo>
                    <a:pt x="0" y="0"/>
                  </a:lnTo>
                  <a:lnTo>
                    <a:pt x="0" y="1061288"/>
                  </a:lnTo>
                  <a:lnTo>
                    <a:pt x="85839" y="106128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358641" y="2465717"/>
              <a:ext cx="86360" cy="68580"/>
            </a:xfrm>
            <a:custGeom>
              <a:avLst/>
              <a:gdLst/>
              <a:ahLst/>
              <a:cxnLst/>
              <a:rect l="l" t="t" r="r" b="b"/>
              <a:pathLst>
                <a:path w="86360" h="68580">
                  <a:moveTo>
                    <a:pt x="85839" y="0"/>
                  </a:moveTo>
                  <a:lnTo>
                    <a:pt x="0" y="0"/>
                  </a:lnTo>
                  <a:lnTo>
                    <a:pt x="0" y="68237"/>
                  </a:lnTo>
                  <a:lnTo>
                    <a:pt x="85839" y="68237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358641" y="2365019"/>
              <a:ext cx="86360" cy="100965"/>
            </a:xfrm>
            <a:custGeom>
              <a:avLst/>
              <a:gdLst/>
              <a:ahLst/>
              <a:cxnLst/>
              <a:rect l="l" t="t" r="r" b="b"/>
              <a:pathLst>
                <a:path w="86360" h="100964">
                  <a:moveTo>
                    <a:pt x="85839" y="0"/>
                  </a:moveTo>
                  <a:lnTo>
                    <a:pt x="0" y="0"/>
                  </a:lnTo>
                  <a:lnTo>
                    <a:pt x="0" y="100698"/>
                  </a:lnTo>
                  <a:lnTo>
                    <a:pt x="85839" y="10069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358641" y="1341704"/>
              <a:ext cx="86360" cy="1023619"/>
            </a:xfrm>
            <a:custGeom>
              <a:avLst/>
              <a:gdLst/>
              <a:ahLst/>
              <a:cxnLst/>
              <a:rect l="l" t="t" r="r" b="b"/>
              <a:pathLst>
                <a:path w="86360" h="1023619">
                  <a:moveTo>
                    <a:pt x="85839" y="0"/>
                  </a:moveTo>
                  <a:lnTo>
                    <a:pt x="0" y="0"/>
                  </a:lnTo>
                  <a:lnTo>
                    <a:pt x="0" y="1023315"/>
                  </a:lnTo>
                  <a:lnTo>
                    <a:pt x="85839" y="1023315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574897" y="2440952"/>
              <a:ext cx="86360" cy="93345"/>
            </a:xfrm>
            <a:custGeom>
              <a:avLst/>
              <a:gdLst/>
              <a:ahLst/>
              <a:cxnLst/>
              <a:rect l="l" t="t" r="r" b="b"/>
              <a:pathLst>
                <a:path w="86360" h="93344">
                  <a:moveTo>
                    <a:pt x="85839" y="0"/>
                  </a:moveTo>
                  <a:lnTo>
                    <a:pt x="0" y="0"/>
                  </a:lnTo>
                  <a:lnTo>
                    <a:pt x="0" y="93002"/>
                  </a:lnTo>
                  <a:lnTo>
                    <a:pt x="85839" y="9300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574897" y="2254415"/>
              <a:ext cx="86360" cy="186690"/>
            </a:xfrm>
            <a:custGeom>
              <a:avLst/>
              <a:gdLst/>
              <a:ahLst/>
              <a:cxnLst/>
              <a:rect l="l" t="t" r="r" b="b"/>
              <a:pathLst>
                <a:path w="86360" h="186689">
                  <a:moveTo>
                    <a:pt x="85839" y="0"/>
                  </a:moveTo>
                  <a:lnTo>
                    <a:pt x="0" y="0"/>
                  </a:lnTo>
                  <a:lnTo>
                    <a:pt x="0" y="186537"/>
                  </a:lnTo>
                  <a:lnTo>
                    <a:pt x="85839" y="186537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574897" y="1341704"/>
              <a:ext cx="86360" cy="913130"/>
            </a:xfrm>
            <a:custGeom>
              <a:avLst/>
              <a:gdLst/>
              <a:ahLst/>
              <a:cxnLst/>
              <a:rect l="l" t="t" r="r" b="b"/>
              <a:pathLst>
                <a:path w="86360" h="913130">
                  <a:moveTo>
                    <a:pt x="85839" y="0"/>
                  </a:moveTo>
                  <a:lnTo>
                    <a:pt x="0" y="0"/>
                  </a:lnTo>
                  <a:lnTo>
                    <a:pt x="0" y="912710"/>
                  </a:lnTo>
                  <a:lnTo>
                    <a:pt x="85839" y="91271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791153" y="2391435"/>
              <a:ext cx="87630" cy="142875"/>
            </a:xfrm>
            <a:custGeom>
              <a:avLst/>
              <a:gdLst/>
              <a:ahLst/>
              <a:cxnLst/>
              <a:rect l="l" t="t" r="r" b="b"/>
              <a:pathLst>
                <a:path w="87629" h="142875">
                  <a:moveTo>
                    <a:pt x="87490" y="0"/>
                  </a:moveTo>
                  <a:lnTo>
                    <a:pt x="0" y="0"/>
                  </a:lnTo>
                  <a:lnTo>
                    <a:pt x="0" y="142532"/>
                  </a:lnTo>
                  <a:lnTo>
                    <a:pt x="87490" y="142532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791153" y="2170226"/>
              <a:ext cx="87630" cy="221615"/>
            </a:xfrm>
            <a:custGeom>
              <a:avLst/>
              <a:gdLst/>
              <a:ahLst/>
              <a:cxnLst/>
              <a:rect l="l" t="t" r="r" b="b"/>
              <a:pathLst>
                <a:path w="87629" h="221614">
                  <a:moveTo>
                    <a:pt x="87490" y="0"/>
                  </a:moveTo>
                  <a:lnTo>
                    <a:pt x="0" y="0"/>
                  </a:lnTo>
                  <a:lnTo>
                    <a:pt x="0" y="221208"/>
                  </a:lnTo>
                  <a:lnTo>
                    <a:pt x="87490" y="221208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791153" y="1341704"/>
              <a:ext cx="87630" cy="828675"/>
            </a:xfrm>
            <a:custGeom>
              <a:avLst/>
              <a:gdLst/>
              <a:ahLst/>
              <a:cxnLst/>
              <a:rect l="l" t="t" r="r" b="b"/>
              <a:pathLst>
                <a:path w="87629" h="828675">
                  <a:moveTo>
                    <a:pt x="87490" y="0"/>
                  </a:moveTo>
                  <a:lnTo>
                    <a:pt x="0" y="0"/>
                  </a:lnTo>
                  <a:lnTo>
                    <a:pt x="0" y="828522"/>
                  </a:lnTo>
                  <a:lnTo>
                    <a:pt x="87490" y="828522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4007421" y="2449207"/>
              <a:ext cx="87630" cy="85090"/>
            </a:xfrm>
            <a:custGeom>
              <a:avLst/>
              <a:gdLst/>
              <a:ahLst/>
              <a:cxnLst/>
              <a:rect l="l" t="t" r="r" b="b"/>
              <a:pathLst>
                <a:path w="87629" h="85089">
                  <a:moveTo>
                    <a:pt x="87490" y="0"/>
                  </a:moveTo>
                  <a:lnTo>
                    <a:pt x="0" y="0"/>
                  </a:lnTo>
                  <a:lnTo>
                    <a:pt x="0" y="84747"/>
                  </a:lnTo>
                  <a:lnTo>
                    <a:pt x="87490" y="84747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007421" y="2128951"/>
              <a:ext cx="87630" cy="320675"/>
            </a:xfrm>
            <a:custGeom>
              <a:avLst/>
              <a:gdLst/>
              <a:ahLst/>
              <a:cxnLst/>
              <a:rect l="l" t="t" r="r" b="b"/>
              <a:pathLst>
                <a:path w="87629" h="320675">
                  <a:moveTo>
                    <a:pt x="87490" y="0"/>
                  </a:moveTo>
                  <a:lnTo>
                    <a:pt x="0" y="0"/>
                  </a:lnTo>
                  <a:lnTo>
                    <a:pt x="0" y="320255"/>
                  </a:lnTo>
                  <a:lnTo>
                    <a:pt x="87490" y="320255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007421" y="1341704"/>
              <a:ext cx="87630" cy="787400"/>
            </a:xfrm>
            <a:custGeom>
              <a:avLst/>
              <a:gdLst/>
              <a:ahLst/>
              <a:cxnLst/>
              <a:rect l="l" t="t" r="r" b="b"/>
              <a:pathLst>
                <a:path w="87629" h="787400">
                  <a:moveTo>
                    <a:pt x="87490" y="0"/>
                  </a:moveTo>
                  <a:lnTo>
                    <a:pt x="0" y="0"/>
                  </a:lnTo>
                  <a:lnTo>
                    <a:pt x="0" y="787247"/>
                  </a:lnTo>
                  <a:lnTo>
                    <a:pt x="87490" y="787247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223676" y="2386482"/>
              <a:ext cx="87630" cy="147955"/>
            </a:xfrm>
            <a:custGeom>
              <a:avLst/>
              <a:gdLst/>
              <a:ahLst/>
              <a:cxnLst/>
              <a:rect l="l" t="t" r="r" b="b"/>
              <a:pathLst>
                <a:path w="87629" h="147955">
                  <a:moveTo>
                    <a:pt x="87490" y="0"/>
                  </a:moveTo>
                  <a:lnTo>
                    <a:pt x="0" y="0"/>
                  </a:lnTo>
                  <a:lnTo>
                    <a:pt x="0" y="147485"/>
                  </a:lnTo>
                  <a:lnTo>
                    <a:pt x="87490" y="147485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223676" y="2021649"/>
              <a:ext cx="87630" cy="365125"/>
            </a:xfrm>
            <a:custGeom>
              <a:avLst/>
              <a:gdLst/>
              <a:ahLst/>
              <a:cxnLst/>
              <a:rect l="l" t="t" r="r" b="b"/>
              <a:pathLst>
                <a:path w="87629" h="365125">
                  <a:moveTo>
                    <a:pt x="87490" y="0"/>
                  </a:moveTo>
                  <a:lnTo>
                    <a:pt x="0" y="0"/>
                  </a:lnTo>
                  <a:lnTo>
                    <a:pt x="0" y="364832"/>
                  </a:lnTo>
                  <a:lnTo>
                    <a:pt x="87490" y="364832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223676" y="1341704"/>
              <a:ext cx="87630" cy="680085"/>
            </a:xfrm>
            <a:custGeom>
              <a:avLst/>
              <a:gdLst/>
              <a:ahLst/>
              <a:cxnLst/>
              <a:rect l="l" t="t" r="r" b="b"/>
              <a:pathLst>
                <a:path w="87629" h="680085">
                  <a:moveTo>
                    <a:pt x="87490" y="0"/>
                  </a:moveTo>
                  <a:lnTo>
                    <a:pt x="0" y="0"/>
                  </a:lnTo>
                  <a:lnTo>
                    <a:pt x="0" y="679945"/>
                  </a:lnTo>
                  <a:lnTo>
                    <a:pt x="87490" y="679945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4439932" y="2328697"/>
              <a:ext cx="87630" cy="205740"/>
            </a:xfrm>
            <a:custGeom>
              <a:avLst/>
              <a:gdLst/>
              <a:ahLst/>
              <a:cxnLst/>
              <a:rect l="l" t="t" r="r" b="b"/>
              <a:pathLst>
                <a:path w="87629" h="205739">
                  <a:moveTo>
                    <a:pt x="87490" y="0"/>
                  </a:moveTo>
                  <a:lnTo>
                    <a:pt x="0" y="0"/>
                  </a:lnTo>
                  <a:lnTo>
                    <a:pt x="0" y="205257"/>
                  </a:lnTo>
                  <a:lnTo>
                    <a:pt x="87490" y="205257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439932" y="1884629"/>
              <a:ext cx="87630" cy="444500"/>
            </a:xfrm>
            <a:custGeom>
              <a:avLst/>
              <a:gdLst/>
              <a:ahLst/>
              <a:cxnLst/>
              <a:rect l="l" t="t" r="r" b="b"/>
              <a:pathLst>
                <a:path w="87629" h="444500">
                  <a:moveTo>
                    <a:pt x="87490" y="0"/>
                  </a:moveTo>
                  <a:lnTo>
                    <a:pt x="0" y="0"/>
                  </a:lnTo>
                  <a:lnTo>
                    <a:pt x="0" y="444068"/>
                  </a:lnTo>
                  <a:lnTo>
                    <a:pt x="87490" y="444068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439932" y="1341704"/>
              <a:ext cx="87630" cy="542925"/>
            </a:xfrm>
            <a:custGeom>
              <a:avLst/>
              <a:gdLst/>
              <a:ahLst/>
              <a:cxnLst/>
              <a:rect l="l" t="t" r="r" b="b"/>
              <a:pathLst>
                <a:path w="87629" h="542925">
                  <a:moveTo>
                    <a:pt x="87490" y="0"/>
                  </a:moveTo>
                  <a:lnTo>
                    <a:pt x="0" y="0"/>
                  </a:lnTo>
                  <a:lnTo>
                    <a:pt x="0" y="542925"/>
                  </a:lnTo>
                  <a:lnTo>
                    <a:pt x="87490" y="542925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4656188" y="2305596"/>
              <a:ext cx="87630" cy="228600"/>
            </a:xfrm>
            <a:custGeom>
              <a:avLst/>
              <a:gdLst/>
              <a:ahLst/>
              <a:cxnLst/>
              <a:rect l="l" t="t" r="r" b="b"/>
              <a:pathLst>
                <a:path w="87629" h="228600">
                  <a:moveTo>
                    <a:pt x="87490" y="0"/>
                  </a:moveTo>
                  <a:lnTo>
                    <a:pt x="0" y="0"/>
                  </a:lnTo>
                  <a:lnTo>
                    <a:pt x="0" y="228371"/>
                  </a:lnTo>
                  <a:lnTo>
                    <a:pt x="87490" y="228371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656188" y="1704682"/>
              <a:ext cx="87630" cy="601345"/>
            </a:xfrm>
            <a:custGeom>
              <a:avLst/>
              <a:gdLst/>
              <a:ahLst/>
              <a:cxnLst/>
              <a:rect l="l" t="t" r="r" b="b"/>
              <a:pathLst>
                <a:path w="87629" h="601344">
                  <a:moveTo>
                    <a:pt x="87490" y="0"/>
                  </a:moveTo>
                  <a:lnTo>
                    <a:pt x="0" y="0"/>
                  </a:lnTo>
                  <a:lnTo>
                    <a:pt x="0" y="600900"/>
                  </a:lnTo>
                  <a:lnTo>
                    <a:pt x="87490" y="600900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4656188" y="1341704"/>
              <a:ext cx="87630" cy="363220"/>
            </a:xfrm>
            <a:custGeom>
              <a:avLst/>
              <a:gdLst/>
              <a:ahLst/>
              <a:cxnLst/>
              <a:rect l="l" t="t" r="r" b="b"/>
              <a:pathLst>
                <a:path w="87629" h="363219">
                  <a:moveTo>
                    <a:pt x="87490" y="0"/>
                  </a:moveTo>
                  <a:lnTo>
                    <a:pt x="0" y="0"/>
                  </a:lnTo>
                  <a:lnTo>
                    <a:pt x="0" y="362991"/>
                  </a:lnTo>
                  <a:lnTo>
                    <a:pt x="87490" y="362991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4872456" y="2328697"/>
              <a:ext cx="87630" cy="205740"/>
            </a:xfrm>
            <a:custGeom>
              <a:avLst/>
              <a:gdLst/>
              <a:ahLst/>
              <a:cxnLst/>
              <a:rect l="l" t="t" r="r" b="b"/>
              <a:pathLst>
                <a:path w="87629" h="205739">
                  <a:moveTo>
                    <a:pt x="87490" y="0"/>
                  </a:moveTo>
                  <a:lnTo>
                    <a:pt x="0" y="0"/>
                  </a:lnTo>
                  <a:lnTo>
                    <a:pt x="0" y="205257"/>
                  </a:lnTo>
                  <a:lnTo>
                    <a:pt x="87490" y="205257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4872456" y="1727796"/>
              <a:ext cx="87630" cy="601345"/>
            </a:xfrm>
            <a:custGeom>
              <a:avLst/>
              <a:gdLst/>
              <a:ahLst/>
              <a:cxnLst/>
              <a:rect l="l" t="t" r="r" b="b"/>
              <a:pathLst>
                <a:path w="87629" h="601344">
                  <a:moveTo>
                    <a:pt x="87490" y="0"/>
                  </a:moveTo>
                  <a:lnTo>
                    <a:pt x="0" y="0"/>
                  </a:lnTo>
                  <a:lnTo>
                    <a:pt x="0" y="600900"/>
                  </a:lnTo>
                  <a:lnTo>
                    <a:pt x="87490" y="600900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872456" y="1341704"/>
              <a:ext cx="87630" cy="386715"/>
            </a:xfrm>
            <a:custGeom>
              <a:avLst/>
              <a:gdLst/>
              <a:ahLst/>
              <a:cxnLst/>
              <a:rect l="l" t="t" r="r" b="b"/>
              <a:pathLst>
                <a:path w="87629" h="386714">
                  <a:moveTo>
                    <a:pt x="87490" y="0"/>
                  </a:moveTo>
                  <a:lnTo>
                    <a:pt x="0" y="0"/>
                  </a:lnTo>
                  <a:lnTo>
                    <a:pt x="0" y="386092"/>
                  </a:lnTo>
                  <a:lnTo>
                    <a:pt x="87490" y="386092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088712" y="2305596"/>
              <a:ext cx="87630" cy="228600"/>
            </a:xfrm>
            <a:custGeom>
              <a:avLst/>
              <a:gdLst/>
              <a:ahLst/>
              <a:cxnLst/>
              <a:rect l="l" t="t" r="r" b="b"/>
              <a:pathLst>
                <a:path w="87629" h="228600">
                  <a:moveTo>
                    <a:pt x="87490" y="0"/>
                  </a:moveTo>
                  <a:lnTo>
                    <a:pt x="0" y="0"/>
                  </a:lnTo>
                  <a:lnTo>
                    <a:pt x="0" y="228371"/>
                  </a:lnTo>
                  <a:lnTo>
                    <a:pt x="87490" y="228371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088712" y="1674977"/>
              <a:ext cx="87630" cy="631190"/>
            </a:xfrm>
            <a:custGeom>
              <a:avLst/>
              <a:gdLst/>
              <a:ahLst/>
              <a:cxnLst/>
              <a:rect l="l" t="t" r="r" b="b"/>
              <a:pathLst>
                <a:path w="87629" h="631189">
                  <a:moveTo>
                    <a:pt x="87490" y="0"/>
                  </a:moveTo>
                  <a:lnTo>
                    <a:pt x="0" y="0"/>
                  </a:lnTo>
                  <a:lnTo>
                    <a:pt x="0" y="630618"/>
                  </a:lnTo>
                  <a:lnTo>
                    <a:pt x="87490" y="630618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088712" y="1341704"/>
              <a:ext cx="87630" cy="333375"/>
            </a:xfrm>
            <a:custGeom>
              <a:avLst/>
              <a:gdLst/>
              <a:ahLst/>
              <a:cxnLst/>
              <a:rect l="l" t="t" r="r" b="b"/>
              <a:pathLst>
                <a:path w="87629" h="333375">
                  <a:moveTo>
                    <a:pt x="87490" y="0"/>
                  </a:moveTo>
                  <a:lnTo>
                    <a:pt x="0" y="0"/>
                  </a:lnTo>
                  <a:lnTo>
                    <a:pt x="0" y="333273"/>
                  </a:lnTo>
                  <a:lnTo>
                    <a:pt x="87490" y="333273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304967" y="2325395"/>
              <a:ext cx="87630" cy="208915"/>
            </a:xfrm>
            <a:custGeom>
              <a:avLst/>
              <a:gdLst/>
              <a:ahLst/>
              <a:cxnLst/>
              <a:rect l="l" t="t" r="r" b="b"/>
              <a:pathLst>
                <a:path w="87629" h="208914">
                  <a:moveTo>
                    <a:pt x="87490" y="0"/>
                  </a:moveTo>
                  <a:lnTo>
                    <a:pt x="0" y="0"/>
                  </a:lnTo>
                  <a:lnTo>
                    <a:pt x="0" y="208559"/>
                  </a:lnTo>
                  <a:lnTo>
                    <a:pt x="87490" y="208559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304967" y="1742655"/>
              <a:ext cx="87630" cy="582930"/>
            </a:xfrm>
            <a:custGeom>
              <a:avLst/>
              <a:gdLst/>
              <a:ahLst/>
              <a:cxnLst/>
              <a:rect l="l" t="t" r="r" b="b"/>
              <a:pathLst>
                <a:path w="87629" h="582930">
                  <a:moveTo>
                    <a:pt x="87490" y="0"/>
                  </a:moveTo>
                  <a:lnTo>
                    <a:pt x="0" y="0"/>
                  </a:lnTo>
                  <a:lnTo>
                    <a:pt x="0" y="582739"/>
                  </a:lnTo>
                  <a:lnTo>
                    <a:pt x="87490" y="582739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304967" y="1341704"/>
              <a:ext cx="87630" cy="401320"/>
            </a:xfrm>
            <a:custGeom>
              <a:avLst/>
              <a:gdLst/>
              <a:ahLst/>
              <a:cxnLst/>
              <a:rect l="l" t="t" r="r" b="b"/>
              <a:pathLst>
                <a:path w="87629" h="401319">
                  <a:moveTo>
                    <a:pt x="87490" y="0"/>
                  </a:moveTo>
                  <a:lnTo>
                    <a:pt x="0" y="0"/>
                  </a:lnTo>
                  <a:lnTo>
                    <a:pt x="0" y="400951"/>
                  </a:lnTo>
                  <a:lnTo>
                    <a:pt x="87490" y="400951"/>
                  </a:lnTo>
                  <a:lnTo>
                    <a:pt x="87490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522874" y="2290737"/>
              <a:ext cx="86360" cy="243840"/>
            </a:xfrm>
            <a:custGeom>
              <a:avLst/>
              <a:gdLst/>
              <a:ahLst/>
              <a:cxnLst/>
              <a:rect l="l" t="t" r="r" b="b"/>
              <a:pathLst>
                <a:path w="86360" h="243839">
                  <a:moveTo>
                    <a:pt x="85839" y="0"/>
                  </a:moveTo>
                  <a:lnTo>
                    <a:pt x="0" y="0"/>
                  </a:lnTo>
                  <a:lnTo>
                    <a:pt x="0" y="243230"/>
                  </a:lnTo>
                  <a:lnTo>
                    <a:pt x="85839" y="24323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522874" y="1724494"/>
              <a:ext cx="86360" cy="566420"/>
            </a:xfrm>
            <a:custGeom>
              <a:avLst/>
              <a:gdLst/>
              <a:ahLst/>
              <a:cxnLst/>
              <a:rect l="l" t="t" r="r" b="b"/>
              <a:pathLst>
                <a:path w="86360" h="566419">
                  <a:moveTo>
                    <a:pt x="85839" y="0"/>
                  </a:moveTo>
                  <a:lnTo>
                    <a:pt x="0" y="0"/>
                  </a:lnTo>
                  <a:lnTo>
                    <a:pt x="0" y="566229"/>
                  </a:lnTo>
                  <a:lnTo>
                    <a:pt x="85839" y="566229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522874" y="1341704"/>
              <a:ext cx="86360" cy="382905"/>
            </a:xfrm>
            <a:custGeom>
              <a:avLst/>
              <a:gdLst/>
              <a:ahLst/>
              <a:cxnLst/>
              <a:rect l="l" t="t" r="r" b="b"/>
              <a:pathLst>
                <a:path w="86360" h="382905">
                  <a:moveTo>
                    <a:pt x="85839" y="0"/>
                  </a:moveTo>
                  <a:lnTo>
                    <a:pt x="0" y="0"/>
                  </a:lnTo>
                  <a:lnTo>
                    <a:pt x="0" y="382790"/>
                  </a:lnTo>
                  <a:lnTo>
                    <a:pt x="85839" y="38279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739129" y="2289086"/>
              <a:ext cx="86360" cy="245110"/>
            </a:xfrm>
            <a:custGeom>
              <a:avLst/>
              <a:gdLst/>
              <a:ahLst/>
              <a:cxnLst/>
              <a:rect l="l" t="t" r="r" b="b"/>
              <a:pathLst>
                <a:path w="86360" h="245110">
                  <a:moveTo>
                    <a:pt x="85839" y="0"/>
                  </a:moveTo>
                  <a:lnTo>
                    <a:pt x="0" y="0"/>
                  </a:lnTo>
                  <a:lnTo>
                    <a:pt x="0" y="244881"/>
                  </a:lnTo>
                  <a:lnTo>
                    <a:pt x="85839" y="244881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739129" y="1673326"/>
              <a:ext cx="86360" cy="615950"/>
            </a:xfrm>
            <a:custGeom>
              <a:avLst/>
              <a:gdLst/>
              <a:ahLst/>
              <a:cxnLst/>
              <a:rect l="l" t="t" r="r" b="b"/>
              <a:pathLst>
                <a:path w="86360" h="615950">
                  <a:moveTo>
                    <a:pt x="85839" y="0"/>
                  </a:moveTo>
                  <a:lnTo>
                    <a:pt x="0" y="0"/>
                  </a:lnTo>
                  <a:lnTo>
                    <a:pt x="0" y="615759"/>
                  </a:lnTo>
                  <a:lnTo>
                    <a:pt x="85839" y="615759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739129" y="1341704"/>
              <a:ext cx="86360" cy="332105"/>
            </a:xfrm>
            <a:custGeom>
              <a:avLst/>
              <a:gdLst/>
              <a:ahLst/>
              <a:cxnLst/>
              <a:rect l="l" t="t" r="r" b="b"/>
              <a:pathLst>
                <a:path w="86360" h="332105">
                  <a:moveTo>
                    <a:pt x="85839" y="0"/>
                  </a:moveTo>
                  <a:lnTo>
                    <a:pt x="0" y="0"/>
                  </a:lnTo>
                  <a:lnTo>
                    <a:pt x="0" y="331622"/>
                  </a:lnTo>
                  <a:lnTo>
                    <a:pt x="85839" y="33162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955398" y="2247811"/>
              <a:ext cx="86360" cy="286385"/>
            </a:xfrm>
            <a:custGeom>
              <a:avLst/>
              <a:gdLst/>
              <a:ahLst/>
              <a:cxnLst/>
              <a:rect l="l" t="t" r="r" b="b"/>
              <a:pathLst>
                <a:path w="86360" h="286385">
                  <a:moveTo>
                    <a:pt x="85839" y="0"/>
                  </a:moveTo>
                  <a:lnTo>
                    <a:pt x="0" y="0"/>
                  </a:lnTo>
                  <a:lnTo>
                    <a:pt x="0" y="286156"/>
                  </a:lnTo>
                  <a:lnTo>
                    <a:pt x="85839" y="286156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955398" y="1557769"/>
              <a:ext cx="86360" cy="690245"/>
            </a:xfrm>
            <a:custGeom>
              <a:avLst/>
              <a:gdLst/>
              <a:ahLst/>
              <a:cxnLst/>
              <a:rect l="l" t="t" r="r" b="b"/>
              <a:pathLst>
                <a:path w="86360" h="690244">
                  <a:moveTo>
                    <a:pt x="85839" y="0"/>
                  </a:moveTo>
                  <a:lnTo>
                    <a:pt x="0" y="0"/>
                  </a:lnTo>
                  <a:lnTo>
                    <a:pt x="0" y="690041"/>
                  </a:lnTo>
                  <a:lnTo>
                    <a:pt x="85839" y="690041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955398" y="1341704"/>
              <a:ext cx="86360" cy="216535"/>
            </a:xfrm>
            <a:custGeom>
              <a:avLst/>
              <a:gdLst/>
              <a:ahLst/>
              <a:cxnLst/>
              <a:rect l="l" t="t" r="r" b="b"/>
              <a:pathLst>
                <a:path w="86360" h="216534">
                  <a:moveTo>
                    <a:pt x="85839" y="0"/>
                  </a:moveTo>
                  <a:lnTo>
                    <a:pt x="0" y="0"/>
                  </a:lnTo>
                  <a:lnTo>
                    <a:pt x="0" y="216065"/>
                  </a:lnTo>
                  <a:lnTo>
                    <a:pt x="85839" y="216065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6171653" y="2284133"/>
              <a:ext cx="86360" cy="250190"/>
            </a:xfrm>
            <a:custGeom>
              <a:avLst/>
              <a:gdLst/>
              <a:ahLst/>
              <a:cxnLst/>
              <a:rect l="l" t="t" r="r" b="b"/>
              <a:pathLst>
                <a:path w="86360" h="250189">
                  <a:moveTo>
                    <a:pt x="85839" y="0"/>
                  </a:moveTo>
                  <a:lnTo>
                    <a:pt x="0" y="0"/>
                  </a:lnTo>
                  <a:lnTo>
                    <a:pt x="0" y="249834"/>
                  </a:lnTo>
                  <a:lnTo>
                    <a:pt x="85839" y="249834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6171653" y="1579219"/>
              <a:ext cx="86360" cy="705485"/>
            </a:xfrm>
            <a:custGeom>
              <a:avLst/>
              <a:gdLst/>
              <a:ahLst/>
              <a:cxnLst/>
              <a:rect l="l" t="t" r="r" b="b"/>
              <a:pathLst>
                <a:path w="86360" h="705485">
                  <a:moveTo>
                    <a:pt x="85839" y="0"/>
                  </a:moveTo>
                  <a:lnTo>
                    <a:pt x="0" y="0"/>
                  </a:lnTo>
                  <a:lnTo>
                    <a:pt x="0" y="704900"/>
                  </a:lnTo>
                  <a:lnTo>
                    <a:pt x="85839" y="70490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6171653" y="1341704"/>
              <a:ext cx="86360" cy="238125"/>
            </a:xfrm>
            <a:custGeom>
              <a:avLst/>
              <a:gdLst/>
              <a:ahLst/>
              <a:cxnLst/>
              <a:rect l="l" t="t" r="r" b="b"/>
              <a:pathLst>
                <a:path w="86360" h="238125">
                  <a:moveTo>
                    <a:pt x="85839" y="0"/>
                  </a:moveTo>
                  <a:lnTo>
                    <a:pt x="0" y="0"/>
                  </a:lnTo>
                  <a:lnTo>
                    <a:pt x="0" y="237528"/>
                  </a:lnTo>
                  <a:lnTo>
                    <a:pt x="85839" y="23752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6387909" y="2298992"/>
              <a:ext cx="86360" cy="235585"/>
            </a:xfrm>
            <a:custGeom>
              <a:avLst/>
              <a:gdLst/>
              <a:ahLst/>
              <a:cxnLst/>
              <a:rect l="l" t="t" r="r" b="b"/>
              <a:pathLst>
                <a:path w="86360" h="235585">
                  <a:moveTo>
                    <a:pt x="85839" y="0"/>
                  </a:moveTo>
                  <a:lnTo>
                    <a:pt x="0" y="0"/>
                  </a:lnTo>
                  <a:lnTo>
                    <a:pt x="0" y="234975"/>
                  </a:lnTo>
                  <a:lnTo>
                    <a:pt x="85839" y="234975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6387909" y="1554467"/>
              <a:ext cx="86360" cy="744855"/>
            </a:xfrm>
            <a:custGeom>
              <a:avLst/>
              <a:gdLst/>
              <a:ahLst/>
              <a:cxnLst/>
              <a:rect l="l" t="t" r="r" b="b"/>
              <a:pathLst>
                <a:path w="86360" h="744855">
                  <a:moveTo>
                    <a:pt x="85839" y="0"/>
                  </a:moveTo>
                  <a:lnTo>
                    <a:pt x="0" y="0"/>
                  </a:lnTo>
                  <a:lnTo>
                    <a:pt x="0" y="744524"/>
                  </a:lnTo>
                  <a:lnTo>
                    <a:pt x="85839" y="744524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6387909" y="1341704"/>
              <a:ext cx="86360" cy="213360"/>
            </a:xfrm>
            <a:custGeom>
              <a:avLst/>
              <a:gdLst/>
              <a:ahLst/>
              <a:cxnLst/>
              <a:rect l="l" t="t" r="r" b="b"/>
              <a:pathLst>
                <a:path w="86360" h="213359">
                  <a:moveTo>
                    <a:pt x="85839" y="0"/>
                  </a:moveTo>
                  <a:lnTo>
                    <a:pt x="0" y="0"/>
                  </a:lnTo>
                  <a:lnTo>
                    <a:pt x="0" y="212763"/>
                  </a:lnTo>
                  <a:lnTo>
                    <a:pt x="85839" y="212763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6604164" y="2249462"/>
              <a:ext cx="86360" cy="285115"/>
            </a:xfrm>
            <a:custGeom>
              <a:avLst/>
              <a:gdLst/>
              <a:ahLst/>
              <a:cxnLst/>
              <a:rect l="l" t="t" r="r" b="b"/>
              <a:pathLst>
                <a:path w="86359" h="285114">
                  <a:moveTo>
                    <a:pt x="85839" y="0"/>
                  </a:moveTo>
                  <a:lnTo>
                    <a:pt x="0" y="0"/>
                  </a:lnTo>
                  <a:lnTo>
                    <a:pt x="0" y="284505"/>
                  </a:lnTo>
                  <a:lnTo>
                    <a:pt x="85839" y="284505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6604164" y="1473568"/>
              <a:ext cx="86360" cy="775970"/>
            </a:xfrm>
            <a:custGeom>
              <a:avLst/>
              <a:gdLst/>
              <a:ahLst/>
              <a:cxnLst/>
              <a:rect l="l" t="t" r="r" b="b"/>
              <a:pathLst>
                <a:path w="86359" h="775969">
                  <a:moveTo>
                    <a:pt x="85839" y="0"/>
                  </a:moveTo>
                  <a:lnTo>
                    <a:pt x="0" y="0"/>
                  </a:lnTo>
                  <a:lnTo>
                    <a:pt x="0" y="775893"/>
                  </a:lnTo>
                  <a:lnTo>
                    <a:pt x="85839" y="775893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6604164" y="1341704"/>
              <a:ext cx="86360" cy="132080"/>
            </a:xfrm>
            <a:custGeom>
              <a:avLst/>
              <a:gdLst/>
              <a:ahLst/>
              <a:cxnLst/>
              <a:rect l="l" t="t" r="r" b="b"/>
              <a:pathLst>
                <a:path w="86359" h="132080">
                  <a:moveTo>
                    <a:pt x="85839" y="0"/>
                  </a:moveTo>
                  <a:lnTo>
                    <a:pt x="0" y="0"/>
                  </a:lnTo>
                  <a:lnTo>
                    <a:pt x="0" y="131864"/>
                  </a:lnTo>
                  <a:lnTo>
                    <a:pt x="85839" y="131864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6820433" y="2183434"/>
              <a:ext cx="86360" cy="351155"/>
            </a:xfrm>
            <a:custGeom>
              <a:avLst/>
              <a:gdLst/>
              <a:ahLst/>
              <a:cxnLst/>
              <a:rect l="l" t="t" r="r" b="b"/>
              <a:pathLst>
                <a:path w="86359" h="351155">
                  <a:moveTo>
                    <a:pt x="85839" y="0"/>
                  </a:moveTo>
                  <a:lnTo>
                    <a:pt x="0" y="0"/>
                  </a:lnTo>
                  <a:lnTo>
                    <a:pt x="0" y="350532"/>
                  </a:lnTo>
                  <a:lnTo>
                    <a:pt x="85839" y="35053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6820433" y="1395984"/>
              <a:ext cx="86360" cy="788035"/>
            </a:xfrm>
            <a:custGeom>
              <a:avLst/>
              <a:gdLst/>
              <a:ahLst/>
              <a:cxnLst/>
              <a:rect l="l" t="t" r="r" b="b"/>
              <a:pathLst>
                <a:path w="86359" h="788035">
                  <a:moveTo>
                    <a:pt x="85839" y="0"/>
                  </a:moveTo>
                  <a:lnTo>
                    <a:pt x="0" y="0"/>
                  </a:lnTo>
                  <a:lnTo>
                    <a:pt x="0" y="787450"/>
                  </a:lnTo>
                  <a:lnTo>
                    <a:pt x="85839" y="78745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6820433" y="1341704"/>
              <a:ext cx="86360" cy="54610"/>
            </a:xfrm>
            <a:custGeom>
              <a:avLst/>
              <a:gdLst/>
              <a:ahLst/>
              <a:cxnLst/>
              <a:rect l="l" t="t" r="r" b="b"/>
              <a:pathLst>
                <a:path w="86359" h="54609">
                  <a:moveTo>
                    <a:pt x="85839" y="0"/>
                  </a:moveTo>
                  <a:lnTo>
                    <a:pt x="0" y="0"/>
                  </a:lnTo>
                  <a:lnTo>
                    <a:pt x="0" y="54279"/>
                  </a:lnTo>
                  <a:lnTo>
                    <a:pt x="85839" y="54279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7036688" y="2261019"/>
              <a:ext cx="86360" cy="273050"/>
            </a:xfrm>
            <a:custGeom>
              <a:avLst/>
              <a:gdLst/>
              <a:ahLst/>
              <a:cxnLst/>
              <a:rect l="l" t="t" r="r" b="b"/>
              <a:pathLst>
                <a:path w="86359" h="273050">
                  <a:moveTo>
                    <a:pt x="85839" y="0"/>
                  </a:moveTo>
                  <a:lnTo>
                    <a:pt x="0" y="0"/>
                  </a:lnTo>
                  <a:lnTo>
                    <a:pt x="0" y="272948"/>
                  </a:lnTo>
                  <a:lnTo>
                    <a:pt x="85839" y="27294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7036688" y="1354709"/>
              <a:ext cx="86360" cy="906780"/>
            </a:xfrm>
            <a:custGeom>
              <a:avLst/>
              <a:gdLst/>
              <a:ahLst/>
              <a:cxnLst/>
              <a:rect l="l" t="t" r="r" b="b"/>
              <a:pathLst>
                <a:path w="86359" h="906780">
                  <a:moveTo>
                    <a:pt x="85839" y="0"/>
                  </a:moveTo>
                  <a:lnTo>
                    <a:pt x="0" y="0"/>
                  </a:lnTo>
                  <a:lnTo>
                    <a:pt x="0" y="906310"/>
                  </a:lnTo>
                  <a:lnTo>
                    <a:pt x="85839" y="90631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7036688" y="1341704"/>
              <a:ext cx="86360" cy="13335"/>
            </a:xfrm>
            <a:custGeom>
              <a:avLst/>
              <a:gdLst/>
              <a:ahLst/>
              <a:cxnLst/>
              <a:rect l="l" t="t" r="r" b="b"/>
              <a:pathLst>
                <a:path w="86359" h="13334">
                  <a:moveTo>
                    <a:pt x="85839" y="0"/>
                  </a:moveTo>
                  <a:lnTo>
                    <a:pt x="0" y="0"/>
                  </a:lnTo>
                  <a:lnTo>
                    <a:pt x="0" y="13004"/>
                  </a:lnTo>
                  <a:lnTo>
                    <a:pt x="85839" y="13004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7252944" y="2274227"/>
              <a:ext cx="86360" cy="260350"/>
            </a:xfrm>
            <a:custGeom>
              <a:avLst/>
              <a:gdLst/>
              <a:ahLst/>
              <a:cxnLst/>
              <a:rect l="l" t="t" r="r" b="b"/>
              <a:pathLst>
                <a:path w="86359" h="260350">
                  <a:moveTo>
                    <a:pt x="85839" y="0"/>
                  </a:moveTo>
                  <a:lnTo>
                    <a:pt x="0" y="0"/>
                  </a:lnTo>
                  <a:lnTo>
                    <a:pt x="0" y="259740"/>
                  </a:lnTo>
                  <a:lnTo>
                    <a:pt x="85839" y="259740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7252944" y="1377823"/>
              <a:ext cx="86360" cy="896619"/>
            </a:xfrm>
            <a:custGeom>
              <a:avLst/>
              <a:gdLst/>
              <a:ahLst/>
              <a:cxnLst/>
              <a:rect l="l" t="t" r="r" b="b"/>
              <a:pathLst>
                <a:path w="86359" h="896619">
                  <a:moveTo>
                    <a:pt x="85839" y="0"/>
                  </a:moveTo>
                  <a:lnTo>
                    <a:pt x="0" y="0"/>
                  </a:lnTo>
                  <a:lnTo>
                    <a:pt x="0" y="896404"/>
                  </a:lnTo>
                  <a:lnTo>
                    <a:pt x="85839" y="896404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7252944" y="1341704"/>
              <a:ext cx="86360" cy="36195"/>
            </a:xfrm>
            <a:custGeom>
              <a:avLst/>
              <a:gdLst/>
              <a:ahLst/>
              <a:cxnLst/>
              <a:rect l="l" t="t" r="r" b="b"/>
              <a:pathLst>
                <a:path w="86359" h="36194">
                  <a:moveTo>
                    <a:pt x="85839" y="0"/>
                  </a:moveTo>
                  <a:lnTo>
                    <a:pt x="0" y="0"/>
                  </a:lnTo>
                  <a:lnTo>
                    <a:pt x="0" y="36118"/>
                  </a:lnTo>
                  <a:lnTo>
                    <a:pt x="85839" y="36118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7469200" y="2270925"/>
              <a:ext cx="86360" cy="263525"/>
            </a:xfrm>
            <a:custGeom>
              <a:avLst/>
              <a:gdLst/>
              <a:ahLst/>
              <a:cxnLst/>
              <a:rect l="l" t="t" r="r" b="b"/>
              <a:pathLst>
                <a:path w="86359" h="263525">
                  <a:moveTo>
                    <a:pt x="85839" y="0"/>
                  </a:moveTo>
                  <a:lnTo>
                    <a:pt x="0" y="0"/>
                  </a:lnTo>
                  <a:lnTo>
                    <a:pt x="0" y="263042"/>
                  </a:lnTo>
                  <a:lnTo>
                    <a:pt x="85839" y="263042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7469200" y="1362964"/>
              <a:ext cx="86360" cy="908050"/>
            </a:xfrm>
            <a:custGeom>
              <a:avLst/>
              <a:gdLst/>
              <a:ahLst/>
              <a:cxnLst/>
              <a:rect l="l" t="t" r="r" b="b"/>
              <a:pathLst>
                <a:path w="86359" h="908050">
                  <a:moveTo>
                    <a:pt x="85839" y="0"/>
                  </a:moveTo>
                  <a:lnTo>
                    <a:pt x="0" y="0"/>
                  </a:lnTo>
                  <a:lnTo>
                    <a:pt x="0" y="907961"/>
                  </a:lnTo>
                  <a:lnTo>
                    <a:pt x="85839" y="907961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7469200" y="1341704"/>
              <a:ext cx="86360" cy="21590"/>
            </a:xfrm>
            <a:custGeom>
              <a:avLst/>
              <a:gdLst/>
              <a:ahLst/>
              <a:cxnLst/>
              <a:rect l="l" t="t" r="r" b="b"/>
              <a:pathLst>
                <a:path w="86359" h="21590">
                  <a:moveTo>
                    <a:pt x="85839" y="0"/>
                  </a:moveTo>
                  <a:lnTo>
                    <a:pt x="0" y="0"/>
                  </a:lnTo>
                  <a:lnTo>
                    <a:pt x="0" y="21259"/>
                  </a:lnTo>
                  <a:lnTo>
                    <a:pt x="85839" y="21259"/>
                  </a:lnTo>
                  <a:lnTo>
                    <a:pt x="85839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861044" y="2533962"/>
              <a:ext cx="4759960" cy="0"/>
            </a:xfrm>
            <a:custGeom>
              <a:avLst/>
              <a:gdLst/>
              <a:ahLst/>
              <a:cxnLst/>
              <a:rect l="l" t="t" r="r" b="b"/>
              <a:pathLst>
                <a:path w="4759959">
                  <a:moveTo>
                    <a:pt x="0" y="0"/>
                  </a:moveTo>
                  <a:lnTo>
                    <a:pt x="475954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2654905" y="1285083"/>
            <a:ext cx="169970" cy="12906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90%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0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80%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70%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60%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50%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40%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30%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20%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10%</a:t>
            </a:r>
            <a:endParaRPr sz="449">
              <a:latin typeface="Calibri"/>
              <a:cs typeface="Calibri"/>
            </a:endParaRPr>
          </a:p>
          <a:p>
            <a:pPr marL="74840">
              <a:spcBef>
                <a:spcPts val="395"/>
              </a:spcBef>
            </a:pP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908479" y="2573617"/>
            <a:ext cx="4669113" cy="211194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2000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2006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2008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2016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2018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2020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2021</a:t>
            </a:r>
            <a:endParaRPr sz="449">
              <a:latin typeface="Calibri"/>
              <a:cs typeface="Calibri"/>
            </a:endParaRPr>
          </a:p>
          <a:p>
            <a:pPr marR="90696" algn="ctr">
              <a:spcBef>
                <a:spcPts val="524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Positivo       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Negativo      </a:t>
            </a:r>
            <a:r>
              <a:rPr sz="449" spc="10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realizado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2622971" y="2560629"/>
            <a:ext cx="5069939" cy="1782153"/>
            <a:chOff x="2620568" y="2563787"/>
            <a:chExt cx="5076190" cy="1784350"/>
          </a:xfrm>
        </p:grpSpPr>
        <p:sp>
          <p:nvSpPr>
            <p:cNvPr id="75" name="object 75"/>
            <p:cNvSpPr/>
            <p:nvPr/>
          </p:nvSpPr>
          <p:spPr>
            <a:xfrm>
              <a:off x="2620568" y="2563787"/>
              <a:ext cx="5076190" cy="1784350"/>
            </a:xfrm>
            <a:custGeom>
              <a:avLst/>
              <a:gdLst/>
              <a:ahLst/>
              <a:cxnLst/>
              <a:rect l="l" t="t" r="r" b="b"/>
              <a:pathLst>
                <a:path w="5076190" h="1784350">
                  <a:moveTo>
                    <a:pt x="5075682" y="0"/>
                  </a:moveTo>
                  <a:lnTo>
                    <a:pt x="0" y="0"/>
                  </a:lnTo>
                  <a:lnTo>
                    <a:pt x="0" y="1783880"/>
                  </a:lnTo>
                  <a:lnTo>
                    <a:pt x="5075682" y="1783880"/>
                  </a:lnTo>
                  <a:lnTo>
                    <a:pt x="50756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926130" y="3781437"/>
              <a:ext cx="4629150" cy="249554"/>
            </a:xfrm>
            <a:custGeom>
              <a:avLst/>
              <a:gdLst/>
              <a:ahLst/>
              <a:cxnLst/>
              <a:rect l="l" t="t" r="r" b="b"/>
              <a:pathLst>
                <a:path w="4629150" h="249554">
                  <a:moveTo>
                    <a:pt x="85839" y="184886"/>
                  </a:moveTo>
                  <a:lnTo>
                    <a:pt x="0" y="184886"/>
                  </a:lnTo>
                  <a:lnTo>
                    <a:pt x="0" y="249275"/>
                  </a:lnTo>
                  <a:lnTo>
                    <a:pt x="85839" y="249275"/>
                  </a:lnTo>
                  <a:lnTo>
                    <a:pt x="85839" y="184886"/>
                  </a:lnTo>
                  <a:close/>
                </a:path>
                <a:path w="4629150" h="249554">
                  <a:moveTo>
                    <a:pt x="302082" y="186537"/>
                  </a:moveTo>
                  <a:lnTo>
                    <a:pt x="216255" y="186537"/>
                  </a:lnTo>
                  <a:lnTo>
                    <a:pt x="216255" y="249275"/>
                  </a:lnTo>
                  <a:lnTo>
                    <a:pt x="302082" y="249275"/>
                  </a:lnTo>
                  <a:lnTo>
                    <a:pt x="302082" y="186537"/>
                  </a:lnTo>
                  <a:close/>
                </a:path>
                <a:path w="4629150" h="249554">
                  <a:moveTo>
                    <a:pt x="518350" y="221208"/>
                  </a:moveTo>
                  <a:lnTo>
                    <a:pt x="432511" y="221208"/>
                  </a:lnTo>
                  <a:lnTo>
                    <a:pt x="432511" y="249275"/>
                  </a:lnTo>
                  <a:lnTo>
                    <a:pt x="518350" y="249275"/>
                  </a:lnTo>
                  <a:lnTo>
                    <a:pt x="518350" y="221208"/>
                  </a:lnTo>
                  <a:close/>
                </a:path>
                <a:path w="4629150" h="249554">
                  <a:moveTo>
                    <a:pt x="734606" y="181584"/>
                  </a:moveTo>
                  <a:lnTo>
                    <a:pt x="648766" y="181584"/>
                  </a:lnTo>
                  <a:lnTo>
                    <a:pt x="648766" y="249275"/>
                  </a:lnTo>
                  <a:lnTo>
                    <a:pt x="734606" y="249275"/>
                  </a:lnTo>
                  <a:lnTo>
                    <a:pt x="734606" y="181584"/>
                  </a:lnTo>
                  <a:close/>
                </a:path>
                <a:path w="4629150" h="249554">
                  <a:moveTo>
                    <a:pt x="952525" y="148564"/>
                  </a:moveTo>
                  <a:lnTo>
                    <a:pt x="865022" y="148564"/>
                  </a:lnTo>
                  <a:lnTo>
                    <a:pt x="865022" y="249275"/>
                  </a:lnTo>
                  <a:lnTo>
                    <a:pt x="952525" y="249275"/>
                  </a:lnTo>
                  <a:lnTo>
                    <a:pt x="952525" y="148564"/>
                  </a:lnTo>
                  <a:close/>
                </a:path>
                <a:path w="4629150" h="249554">
                  <a:moveTo>
                    <a:pt x="1168768" y="174980"/>
                  </a:moveTo>
                  <a:lnTo>
                    <a:pt x="1081278" y="174980"/>
                  </a:lnTo>
                  <a:lnTo>
                    <a:pt x="1081278" y="249275"/>
                  </a:lnTo>
                  <a:lnTo>
                    <a:pt x="1168768" y="249275"/>
                  </a:lnTo>
                  <a:lnTo>
                    <a:pt x="1168768" y="174980"/>
                  </a:lnTo>
                  <a:close/>
                </a:path>
                <a:path w="4629150" h="249554">
                  <a:moveTo>
                    <a:pt x="1385036" y="132054"/>
                  </a:moveTo>
                  <a:lnTo>
                    <a:pt x="1297533" y="132054"/>
                  </a:lnTo>
                  <a:lnTo>
                    <a:pt x="1297533" y="249275"/>
                  </a:lnTo>
                  <a:lnTo>
                    <a:pt x="1385036" y="249275"/>
                  </a:lnTo>
                  <a:lnTo>
                    <a:pt x="1385036" y="132054"/>
                  </a:lnTo>
                  <a:close/>
                </a:path>
                <a:path w="4629150" h="249554">
                  <a:moveTo>
                    <a:pt x="1601292" y="97396"/>
                  </a:moveTo>
                  <a:lnTo>
                    <a:pt x="1513801" y="97396"/>
                  </a:lnTo>
                  <a:lnTo>
                    <a:pt x="1513801" y="249275"/>
                  </a:lnTo>
                  <a:lnTo>
                    <a:pt x="1601292" y="249275"/>
                  </a:lnTo>
                  <a:lnTo>
                    <a:pt x="1601292" y="97396"/>
                  </a:lnTo>
                  <a:close/>
                </a:path>
                <a:path w="4629150" h="249554">
                  <a:moveTo>
                    <a:pt x="1817547" y="112255"/>
                  </a:moveTo>
                  <a:lnTo>
                    <a:pt x="1730057" y="112255"/>
                  </a:lnTo>
                  <a:lnTo>
                    <a:pt x="1730057" y="249275"/>
                  </a:lnTo>
                  <a:lnTo>
                    <a:pt x="1817547" y="249275"/>
                  </a:lnTo>
                  <a:lnTo>
                    <a:pt x="1817547" y="112255"/>
                  </a:lnTo>
                  <a:close/>
                </a:path>
                <a:path w="4629150" h="249554">
                  <a:moveTo>
                    <a:pt x="2033803" y="110604"/>
                  </a:moveTo>
                  <a:lnTo>
                    <a:pt x="1946313" y="110604"/>
                  </a:lnTo>
                  <a:lnTo>
                    <a:pt x="1946313" y="249275"/>
                  </a:lnTo>
                  <a:lnTo>
                    <a:pt x="2033803" y="249275"/>
                  </a:lnTo>
                  <a:lnTo>
                    <a:pt x="2033803" y="110604"/>
                  </a:lnTo>
                  <a:close/>
                </a:path>
                <a:path w="4629150" h="249554">
                  <a:moveTo>
                    <a:pt x="2250059" y="89141"/>
                  </a:moveTo>
                  <a:lnTo>
                    <a:pt x="2162568" y="89141"/>
                  </a:lnTo>
                  <a:lnTo>
                    <a:pt x="2162568" y="249275"/>
                  </a:lnTo>
                  <a:lnTo>
                    <a:pt x="2250059" y="249275"/>
                  </a:lnTo>
                  <a:lnTo>
                    <a:pt x="2250059" y="89141"/>
                  </a:lnTo>
                  <a:close/>
                </a:path>
                <a:path w="4629150" h="249554">
                  <a:moveTo>
                    <a:pt x="2466327" y="123812"/>
                  </a:moveTo>
                  <a:lnTo>
                    <a:pt x="2378837" y="123812"/>
                  </a:lnTo>
                  <a:lnTo>
                    <a:pt x="2378837" y="249275"/>
                  </a:lnTo>
                  <a:lnTo>
                    <a:pt x="2466327" y="249275"/>
                  </a:lnTo>
                  <a:lnTo>
                    <a:pt x="2466327" y="123812"/>
                  </a:lnTo>
                  <a:close/>
                </a:path>
                <a:path w="4629150" h="249554">
                  <a:moveTo>
                    <a:pt x="2682595" y="118859"/>
                  </a:moveTo>
                  <a:lnTo>
                    <a:pt x="2596743" y="118859"/>
                  </a:lnTo>
                  <a:lnTo>
                    <a:pt x="2596743" y="249275"/>
                  </a:lnTo>
                  <a:lnTo>
                    <a:pt x="2682595" y="249275"/>
                  </a:lnTo>
                  <a:lnTo>
                    <a:pt x="2682595" y="118859"/>
                  </a:lnTo>
                  <a:close/>
                </a:path>
                <a:path w="4629150" h="249554">
                  <a:moveTo>
                    <a:pt x="2898851" y="105651"/>
                  </a:moveTo>
                  <a:lnTo>
                    <a:pt x="2813012" y="105651"/>
                  </a:lnTo>
                  <a:lnTo>
                    <a:pt x="2813012" y="249275"/>
                  </a:lnTo>
                  <a:lnTo>
                    <a:pt x="2898851" y="249275"/>
                  </a:lnTo>
                  <a:lnTo>
                    <a:pt x="2898851" y="105651"/>
                  </a:lnTo>
                  <a:close/>
                </a:path>
                <a:path w="4629150" h="249554">
                  <a:moveTo>
                    <a:pt x="3115106" y="95745"/>
                  </a:moveTo>
                  <a:lnTo>
                    <a:pt x="3029267" y="95745"/>
                  </a:lnTo>
                  <a:lnTo>
                    <a:pt x="3029267" y="249275"/>
                  </a:lnTo>
                  <a:lnTo>
                    <a:pt x="3115106" y="249275"/>
                  </a:lnTo>
                  <a:lnTo>
                    <a:pt x="3115106" y="95745"/>
                  </a:lnTo>
                  <a:close/>
                </a:path>
                <a:path w="4629150" h="249554">
                  <a:moveTo>
                    <a:pt x="3331362" y="108953"/>
                  </a:moveTo>
                  <a:lnTo>
                    <a:pt x="3245523" y="108953"/>
                  </a:lnTo>
                  <a:lnTo>
                    <a:pt x="3245523" y="249275"/>
                  </a:lnTo>
                  <a:lnTo>
                    <a:pt x="3331362" y="249275"/>
                  </a:lnTo>
                  <a:lnTo>
                    <a:pt x="3331362" y="108953"/>
                  </a:lnTo>
                  <a:close/>
                </a:path>
                <a:path w="4629150" h="249554">
                  <a:moveTo>
                    <a:pt x="3547630" y="99047"/>
                  </a:moveTo>
                  <a:lnTo>
                    <a:pt x="3461778" y="99047"/>
                  </a:lnTo>
                  <a:lnTo>
                    <a:pt x="3461778" y="249275"/>
                  </a:lnTo>
                  <a:lnTo>
                    <a:pt x="3547630" y="249275"/>
                  </a:lnTo>
                  <a:lnTo>
                    <a:pt x="3547630" y="99047"/>
                  </a:lnTo>
                  <a:close/>
                </a:path>
                <a:path w="4629150" h="249554">
                  <a:moveTo>
                    <a:pt x="3763886" y="49530"/>
                  </a:moveTo>
                  <a:lnTo>
                    <a:pt x="3678047" y="49530"/>
                  </a:lnTo>
                  <a:lnTo>
                    <a:pt x="3678047" y="249275"/>
                  </a:lnTo>
                  <a:lnTo>
                    <a:pt x="3763886" y="249275"/>
                  </a:lnTo>
                  <a:lnTo>
                    <a:pt x="3763886" y="49530"/>
                  </a:lnTo>
                  <a:close/>
                </a:path>
                <a:path w="4629150" h="249554">
                  <a:moveTo>
                    <a:pt x="3980142" y="0"/>
                  </a:moveTo>
                  <a:lnTo>
                    <a:pt x="3894302" y="0"/>
                  </a:lnTo>
                  <a:lnTo>
                    <a:pt x="3894302" y="249275"/>
                  </a:lnTo>
                  <a:lnTo>
                    <a:pt x="3980142" y="249275"/>
                  </a:lnTo>
                  <a:lnTo>
                    <a:pt x="3980142" y="0"/>
                  </a:lnTo>
                  <a:close/>
                </a:path>
                <a:path w="4629150" h="249554">
                  <a:moveTo>
                    <a:pt x="4196397" y="16497"/>
                  </a:moveTo>
                  <a:lnTo>
                    <a:pt x="4110558" y="16497"/>
                  </a:lnTo>
                  <a:lnTo>
                    <a:pt x="4110558" y="249275"/>
                  </a:lnTo>
                  <a:lnTo>
                    <a:pt x="4196397" y="249275"/>
                  </a:lnTo>
                  <a:lnTo>
                    <a:pt x="4196397" y="16497"/>
                  </a:lnTo>
                  <a:close/>
                </a:path>
                <a:path w="4629150" h="249554">
                  <a:moveTo>
                    <a:pt x="4412666" y="21450"/>
                  </a:moveTo>
                  <a:lnTo>
                    <a:pt x="4326814" y="21450"/>
                  </a:lnTo>
                  <a:lnTo>
                    <a:pt x="4326814" y="249275"/>
                  </a:lnTo>
                  <a:lnTo>
                    <a:pt x="4412666" y="249275"/>
                  </a:lnTo>
                  <a:lnTo>
                    <a:pt x="4412666" y="21450"/>
                  </a:lnTo>
                  <a:close/>
                </a:path>
                <a:path w="4629150" h="249554">
                  <a:moveTo>
                    <a:pt x="4628921" y="4953"/>
                  </a:moveTo>
                  <a:lnTo>
                    <a:pt x="4543082" y="4953"/>
                  </a:lnTo>
                  <a:lnTo>
                    <a:pt x="4543082" y="249275"/>
                  </a:lnTo>
                  <a:lnTo>
                    <a:pt x="4628921" y="249275"/>
                  </a:lnTo>
                  <a:lnTo>
                    <a:pt x="4628921" y="4953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926130" y="2828899"/>
              <a:ext cx="4629150" cy="1174115"/>
            </a:xfrm>
            <a:custGeom>
              <a:avLst/>
              <a:gdLst/>
              <a:ahLst/>
              <a:cxnLst/>
              <a:rect l="l" t="t" r="r" b="b"/>
              <a:pathLst>
                <a:path w="4629150" h="1174114">
                  <a:moveTo>
                    <a:pt x="85839" y="883196"/>
                  </a:moveTo>
                  <a:lnTo>
                    <a:pt x="0" y="883196"/>
                  </a:lnTo>
                  <a:lnTo>
                    <a:pt x="0" y="1137424"/>
                  </a:lnTo>
                  <a:lnTo>
                    <a:pt x="85839" y="1137424"/>
                  </a:lnTo>
                  <a:lnTo>
                    <a:pt x="85839" y="883196"/>
                  </a:lnTo>
                  <a:close/>
                </a:path>
                <a:path w="4629150" h="1174114">
                  <a:moveTo>
                    <a:pt x="302082" y="869988"/>
                  </a:moveTo>
                  <a:lnTo>
                    <a:pt x="216255" y="869988"/>
                  </a:lnTo>
                  <a:lnTo>
                    <a:pt x="216255" y="1139075"/>
                  </a:lnTo>
                  <a:lnTo>
                    <a:pt x="302082" y="1139075"/>
                  </a:lnTo>
                  <a:lnTo>
                    <a:pt x="302082" y="869988"/>
                  </a:lnTo>
                  <a:close/>
                </a:path>
                <a:path w="4629150" h="1174114">
                  <a:moveTo>
                    <a:pt x="518350" y="906310"/>
                  </a:moveTo>
                  <a:lnTo>
                    <a:pt x="432511" y="906310"/>
                  </a:lnTo>
                  <a:lnTo>
                    <a:pt x="432511" y="1173746"/>
                  </a:lnTo>
                  <a:lnTo>
                    <a:pt x="518350" y="1173746"/>
                  </a:lnTo>
                  <a:lnTo>
                    <a:pt x="518350" y="906310"/>
                  </a:lnTo>
                  <a:close/>
                </a:path>
                <a:path w="4629150" h="1174114">
                  <a:moveTo>
                    <a:pt x="734606" y="808913"/>
                  </a:moveTo>
                  <a:lnTo>
                    <a:pt x="648766" y="808913"/>
                  </a:lnTo>
                  <a:lnTo>
                    <a:pt x="648766" y="1134122"/>
                  </a:lnTo>
                  <a:lnTo>
                    <a:pt x="734606" y="1134122"/>
                  </a:lnTo>
                  <a:lnTo>
                    <a:pt x="734606" y="808913"/>
                  </a:lnTo>
                  <a:close/>
                </a:path>
                <a:path w="4629150" h="1174114">
                  <a:moveTo>
                    <a:pt x="952512" y="737920"/>
                  </a:moveTo>
                  <a:lnTo>
                    <a:pt x="865022" y="737920"/>
                  </a:lnTo>
                  <a:lnTo>
                    <a:pt x="865022" y="1101102"/>
                  </a:lnTo>
                  <a:lnTo>
                    <a:pt x="952512" y="1101102"/>
                  </a:lnTo>
                  <a:lnTo>
                    <a:pt x="952512" y="737920"/>
                  </a:lnTo>
                  <a:close/>
                </a:path>
                <a:path w="4629150" h="1174114">
                  <a:moveTo>
                    <a:pt x="1168781" y="759383"/>
                  </a:moveTo>
                  <a:lnTo>
                    <a:pt x="1081290" y="759383"/>
                  </a:lnTo>
                  <a:lnTo>
                    <a:pt x="1081290" y="1127518"/>
                  </a:lnTo>
                  <a:lnTo>
                    <a:pt x="1168781" y="1127518"/>
                  </a:lnTo>
                  <a:lnTo>
                    <a:pt x="1168781" y="759383"/>
                  </a:lnTo>
                  <a:close/>
                </a:path>
                <a:path w="4629150" h="1174114">
                  <a:moveTo>
                    <a:pt x="1385036" y="562940"/>
                  </a:moveTo>
                  <a:lnTo>
                    <a:pt x="1297546" y="562940"/>
                  </a:lnTo>
                  <a:lnTo>
                    <a:pt x="1297546" y="1084605"/>
                  </a:lnTo>
                  <a:lnTo>
                    <a:pt x="1385036" y="1084605"/>
                  </a:lnTo>
                  <a:lnTo>
                    <a:pt x="1385036" y="562940"/>
                  </a:lnTo>
                  <a:close/>
                </a:path>
                <a:path w="4629150" h="1174114">
                  <a:moveTo>
                    <a:pt x="1601292" y="516712"/>
                  </a:moveTo>
                  <a:lnTo>
                    <a:pt x="1513801" y="516712"/>
                  </a:lnTo>
                  <a:lnTo>
                    <a:pt x="1513801" y="1049934"/>
                  </a:lnTo>
                  <a:lnTo>
                    <a:pt x="1601292" y="1049934"/>
                  </a:lnTo>
                  <a:lnTo>
                    <a:pt x="1601292" y="516712"/>
                  </a:lnTo>
                  <a:close/>
                </a:path>
                <a:path w="4629150" h="1174114">
                  <a:moveTo>
                    <a:pt x="1817547" y="313664"/>
                  </a:moveTo>
                  <a:lnTo>
                    <a:pt x="1730057" y="313664"/>
                  </a:lnTo>
                  <a:lnTo>
                    <a:pt x="1730057" y="1064793"/>
                  </a:lnTo>
                  <a:lnTo>
                    <a:pt x="1817547" y="1064793"/>
                  </a:lnTo>
                  <a:lnTo>
                    <a:pt x="1817547" y="313664"/>
                  </a:lnTo>
                  <a:close/>
                </a:path>
                <a:path w="4629150" h="1174114">
                  <a:moveTo>
                    <a:pt x="2033816" y="363181"/>
                  </a:moveTo>
                  <a:lnTo>
                    <a:pt x="1946325" y="363181"/>
                  </a:lnTo>
                  <a:lnTo>
                    <a:pt x="1946325" y="1063129"/>
                  </a:lnTo>
                  <a:lnTo>
                    <a:pt x="2033816" y="1063129"/>
                  </a:lnTo>
                  <a:lnTo>
                    <a:pt x="2033816" y="363181"/>
                  </a:lnTo>
                  <a:close/>
                </a:path>
                <a:path w="4629150" h="1174114">
                  <a:moveTo>
                    <a:pt x="2250071" y="325221"/>
                  </a:moveTo>
                  <a:lnTo>
                    <a:pt x="2162581" y="325221"/>
                  </a:lnTo>
                  <a:lnTo>
                    <a:pt x="2162581" y="1041679"/>
                  </a:lnTo>
                  <a:lnTo>
                    <a:pt x="2250071" y="1041679"/>
                  </a:lnTo>
                  <a:lnTo>
                    <a:pt x="2250071" y="325221"/>
                  </a:lnTo>
                  <a:close/>
                </a:path>
                <a:path w="4629150" h="1174114">
                  <a:moveTo>
                    <a:pt x="2466327" y="361530"/>
                  </a:moveTo>
                  <a:lnTo>
                    <a:pt x="2378837" y="361530"/>
                  </a:lnTo>
                  <a:lnTo>
                    <a:pt x="2378837" y="1076337"/>
                  </a:lnTo>
                  <a:lnTo>
                    <a:pt x="2466327" y="1076337"/>
                  </a:lnTo>
                  <a:lnTo>
                    <a:pt x="2466327" y="361530"/>
                  </a:lnTo>
                  <a:close/>
                </a:path>
                <a:path w="4629150" h="1174114">
                  <a:moveTo>
                    <a:pt x="2682583" y="373087"/>
                  </a:moveTo>
                  <a:lnTo>
                    <a:pt x="2596743" y="373087"/>
                  </a:lnTo>
                  <a:lnTo>
                    <a:pt x="2596743" y="1071384"/>
                  </a:lnTo>
                  <a:lnTo>
                    <a:pt x="2682583" y="1071384"/>
                  </a:lnTo>
                  <a:lnTo>
                    <a:pt x="2682583" y="373087"/>
                  </a:lnTo>
                  <a:close/>
                </a:path>
                <a:path w="4629150" h="1174114">
                  <a:moveTo>
                    <a:pt x="2898838" y="313664"/>
                  </a:moveTo>
                  <a:lnTo>
                    <a:pt x="2812999" y="313664"/>
                  </a:lnTo>
                  <a:lnTo>
                    <a:pt x="2812999" y="1058189"/>
                  </a:lnTo>
                  <a:lnTo>
                    <a:pt x="2898838" y="1058189"/>
                  </a:lnTo>
                  <a:lnTo>
                    <a:pt x="2898838" y="313664"/>
                  </a:lnTo>
                  <a:close/>
                </a:path>
                <a:path w="4629150" h="1174114">
                  <a:moveTo>
                    <a:pt x="3115106" y="191503"/>
                  </a:moveTo>
                  <a:lnTo>
                    <a:pt x="3029267" y="191503"/>
                  </a:lnTo>
                  <a:lnTo>
                    <a:pt x="3029267" y="1048283"/>
                  </a:lnTo>
                  <a:lnTo>
                    <a:pt x="3115106" y="1048283"/>
                  </a:lnTo>
                  <a:lnTo>
                    <a:pt x="3115106" y="191503"/>
                  </a:lnTo>
                  <a:close/>
                </a:path>
                <a:path w="4629150" h="1174114">
                  <a:moveTo>
                    <a:pt x="3331362" y="227812"/>
                  </a:moveTo>
                  <a:lnTo>
                    <a:pt x="3245523" y="227812"/>
                  </a:lnTo>
                  <a:lnTo>
                    <a:pt x="3245523" y="1061478"/>
                  </a:lnTo>
                  <a:lnTo>
                    <a:pt x="3331362" y="1061478"/>
                  </a:lnTo>
                  <a:lnTo>
                    <a:pt x="3331362" y="227812"/>
                  </a:lnTo>
                  <a:close/>
                </a:path>
                <a:path w="4629150" h="1174114">
                  <a:moveTo>
                    <a:pt x="3547618" y="203060"/>
                  </a:moveTo>
                  <a:lnTo>
                    <a:pt x="3461778" y="203060"/>
                  </a:lnTo>
                  <a:lnTo>
                    <a:pt x="3461778" y="1051585"/>
                  </a:lnTo>
                  <a:lnTo>
                    <a:pt x="3547618" y="1051585"/>
                  </a:lnTo>
                  <a:lnTo>
                    <a:pt x="3547618" y="203060"/>
                  </a:lnTo>
                  <a:close/>
                </a:path>
                <a:path w="4629150" h="1174114">
                  <a:moveTo>
                    <a:pt x="3763873" y="99047"/>
                  </a:moveTo>
                  <a:lnTo>
                    <a:pt x="3678034" y="99047"/>
                  </a:lnTo>
                  <a:lnTo>
                    <a:pt x="3678034" y="1002055"/>
                  </a:lnTo>
                  <a:lnTo>
                    <a:pt x="3763873" y="1002055"/>
                  </a:lnTo>
                  <a:lnTo>
                    <a:pt x="3763873" y="99047"/>
                  </a:lnTo>
                  <a:close/>
                </a:path>
                <a:path w="4629150" h="1174114">
                  <a:moveTo>
                    <a:pt x="3980142" y="39624"/>
                  </a:moveTo>
                  <a:lnTo>
                    <a:pt x="3894302" y="39624"/>
                  </a:lnTo>
                  <a:lnTo>
                    <a:pt x="3894302" y="952525"/>
                  </a:lnTo>
                  <a:lnTo>
                    <a:pt x="3980142" y="952525"/>
                  </a:lnTo>
                  <a:lnTo>
                    <a:pt x="3980142" y="39624"/>
                  </a:lnTo>
                  <a:close/>
                </a:path>
                <a:path w="4629150" h="1174114">
                  <a:moveTo>
                    <a:pt x="4196397" y="0"/>
                  </a:moveTo>
                  <a:lnTo>
                    <a:pt x="4110558" y="0"/>
                  </a:lnTo>
                  <a:lnTo>
                    <a:pt x="4110558" y="969048"/>
                  </a:lnTo>
                  <a:lnTo>
                    <a:pt x="4196397" y="969048"/>
                  </a:lnTo>
                  <a:lnTo>
                    <a:pt x="4196397" y="0"/>
                  </a:lnTo>
                  <a:close/>
                </a:path>
                <a:path w="4629150" h="1174114">
                  <a:moveTo>
                    <a:pt x="4412653" y="26416"/>
                  </a:moveTo>
                  <a:lnTo>
                    <a:pt x="4326814" y="26416"/>
                  </a:lnTo>
                  <a:lnTo>
                    <a:pt x="4326814" y="973988"/>
                  </a:lnTo>
                  <a:lnTo>
                    <a:pt x="4412653" y="973988"/>
                  </a:lnTo>
                  <a:lnTo>
                    <a:pt x="4412653" y="26416"/>
                  </a:lnTo>
                  <a:close/>
                </a:path>
                <a:path w="4629150" h="1174114">
                  <a:moveTo>
                    <a:pt x="4628908" y="1651"/>
                  </a:moveTo>
                  <a:lnTo>
                    <a:pt x="4543069" y="1651"/>
                  </a:lnTo>
                  <a:lnTo>
                    <a:pt x="4543069" y="957491"/>
                  </a:lnTo>
                  <a:lnTo>
                    <a:pt x="4628908" y="957491"/>
                  </a:lnTo>
                  <a:lnTo>
                    <a:pt x="4628908" y="1651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2926130" y="2818866"/>
              <a:ext cx="4629150" cy="916940"/>
            </a:xfrm>
            <a:custGeom>
              <a:avLst/>
              <a:gdLst/>
              <a:ahLst/>
              <a:cxnLst/>
              <a:rect l="l" t="t" r="r" b="b"/>
              <a:pathLst>
                <a:path w="4629150" h="916939">
                  <a:moveTo>
                    <a:pt x="85839" y="0"/>
                  </a:moveTo>
                  <a:lnTo>
                    <a:pt x="0" y="0"/>
                  </a:lnTo>
                  <a:lnTo>
                    <a:pt x="0" y="893229"/>
                  </a:lnTo>
                  <a:lnTo>
                    <a:pt x="85839" y="893229"/>
                  </a:lnTo>
                  <a:lnTo>
                    <a:pt x="85839" y="0"/>
                  </a:lnTo>
                  <a:close/>
                </a:path>
                <a:path w="4629150" h="916939">
                  <a:moveTo>
                    <a:pt x="302082" y="0"/>
                  </a:moveTo>
                  <a:lnTo>
                    <a:pt x="216255" y="0"/>
                  </a:lnTo>
                  <a:lnTo>
                    <a:pt x="216255" y="880021"/>
                  </a:lnTo>
                  <a:lnTo>
                    <a:pt x="302082" y="880021"/>
                  </a:lnTo>
                  <a:lnTo>
                    <a:pt x="302082" y="0"/>
                  </a:lnTo>
                  <a:close/>
                </a:path>
                <a:path w="4629150" h="916939">
                  <a:moveTo>
                    <a:pt x="518350" y="0"/>
                  </a:moveTo>
                  <a:lnTo>
                    <a:pt x="432511" y="0"/>
                  </a:lnTo>
                  <a:lnTo>
                    <a:pt x="432511" y="916330"/>
                  </a:lnTo>
                  <a:lnTo>
                    <a:pt x="518350" y="916330"/>
                  </a:lnTo>
                  <a:lnTo>
                    <a:pt x="518350" y="0"/>
                  </a:lnTo>
                  <a:close/>
                </a:path>
                <a:path w="4629150" h="916939">
                  <a:moveTo>
                    <a:pt x="734606" y="0"/>
                  </a:moveTo>
                  <a:lnTo>
                    <a:pt x="648766" y="0"/>
                  </a:lnTo>
                  <a:lnTo>
                    <a:pt x="648766" y="818934"/>
                  </a:lnTo>
                  <a:lnTo>
                    <a:pt x="734606" y="818934"/>
                  </a:lnTo>
                  <a:lnTo>
                    <a:pt x="734606" y="0"/>
                  </a:lnTo>
                  <a:close/>
                </a:path>
                <a:path w="4629150" h="916939">
                  <a:moveTo>
                    <a:pt x="952512" y="0"/>
                  </a:moveTo>
                  <a:lnTo>
                    <a:pt x="865022" y="0"/>
                  </a:lnTo>
                  <a:lnTo>
                    <a:pt x="865022" y="747953"/>
                  </a:lnTo>
                  <a:lnTo>
                    <a:pt x="952512" y="747953"/>
                  </a:lnTo>
                  <a:lnTo>
                    <a:pt x="952512" y="0"/>
                  </a:lnTo>
                  <a:close/>
                </a:path>
                <a:path w="4629150" h="916939">
                  <a:moveTo>
                    <a:pt x="1168781" y="0"/>
                  </a:moveTo>
                  <a:lnTo>
                    <a:pt x="1081290" y="0"/>
                  </a:lnTo>
                  <a:lnTo>
                    <a:pt x="1081290" y="769416"/>
                  </a:lnTo>
                  <a:lnTo>
                    <a:pt x="1168781" y="769416"/>
                  </a:lnTo>
                  <a:lnTo>
                    <a:pt x="1168781" y="0"/>
                  </a:lnTo>
                  <a:close/>
                </a:path>
                <a:path w="4629150" h="916939">
                  <a:moveTo>
                    <a:pt x="1385036" y="0"/>
                  </a:moveTo>
                  <a:lnTo>
                    <a:pt x="1297546" y="0"/>
                  </a:lnTo>
                  <a:lnTo>
                    <a:pt x="1297546" y="572960"/>
                  </a:lnTo>
                  <a:lnTo>
                    <a:pt x="1385036" y="572960"/>
                  </a:lnTo>
                  <a:lnTo>
                    <a:pt x="1385036" y="0"/>
                  </a:lnTo>
                  <a:close/>
                </a:path>
                <a:path w="4629150" h="916939">
                  <a:moveTo>
                    <a:pt x="1601292" y="0"/>
                  </a:moveTo>
                  <a:lnTo>
                    <a:pt x="1513801" y="0"/>
                  </a:lnTo>
                  <a:lnTo>
                    <a:pt x="1513801" y="526745"/>
                  </a:lnTo>
                  <a:lnTo>
                    <a:pt x="1601292" y="526745"/>
                  </a:lnTo>
                  <a:lnTo>
                    <a:pt x="1601292" y="0"/>
                  </a:lnTo>
                  <a:close/>
                </a:path>
                <a:path w="4629150" h="916939">
                  <a:moveTo>
                    <a:pt x="1817547" y="0"/>
                  </a:moveTo>
                  <a:lnTo>
                    <a:pt x="1730057" y="0"/>
                  </a:lnTo>
                  <a:lnTo>
                    <a:pt x="1730057" y="323684"/>
                  </a:lnTo>
                  <a:lnTo>
                    <a:pt x="1817547" y="323684"/>
                  </a:lnTo>
                  <a:lnTo>
                    <a:pt x="1817547" y="0"/>
                  </a:lnTo>
                  <a:close/>
                </a:path>
                <a:path w="4629150" h="916939">
                  <a:moveTo>
                    <a:pt x="2033816" y="0"/>
                  </a:moveTo>
                  <a:lnTo>
                    <a:pt x="1946325" y="0"/>
                  </a:lnTo>
                  <a:lnTo>
                    <a:pt x="1946325" y="373214"/>
                  </a:lnTo>
                  <a:lnTo>
                    <a:pt x="2033816" y="373214"/>
                  </a:lnTo>
                  <a:lnTo>
                    <a:pt x="2033816" y="0"/>
                  </a:lnTo>
                  <a:close/>
                </a:path>
                <a:path w="4629150" h="916939">
                  <a:moveTo>
                    <a:pt x="2250071" y="0"/>
                  </a:moveTo>
                  <a:lnTo>
                    <a:pt x="2162581" y="0"/>
                  </a:lnTo>
                  <a:lnTo>
                    <a:pt x="2162581" y="335241"/>
                  </a:lnTo>
                  <a:lnTo>
                    <a:pt x="2250071" y="335241"/>
                  </a:lnTo>
                  <a:lnTo>
                    <a:pt x="2250071" y="0"/>
                  </a:lnTo>
                  <a:close/>
                </a:path>
                <a:path w="4629150" h="916939">
                  <a:moveTo>
                    <a:pt x="2466327" y="0"/>
                  </a:moveTo>
                  <a:lnTo>
                    <a:pt x="2378837" y="0"/>
                  </a:lnTo>
                  <a:lnTo>
                    <a:pt x="2378837" y="371563"/>
                  </a:lnTo>
                  <a:lnTo>
                    <a:pt x="2466327" y="371563"/>
                  </a:lnTo>
                  <a:lnTo>
                    <a:pt x="2466327" y="0"/>
                  </a:lnTo>
                  <a:close/>
                </a:path>
                <a:path w="4629150" h="916939">
                  <a:moveTo>
                    <a:pt x="2682583" y="0"/>
                  </a:moveTo>
                  <a:lnTo>
                    <a:pt x="2596743" y="0"/>
                  </a:lnTo>
                  <a:lnTo>
                    <a:pt x="2596743" y="383120"/>
                  </a:lnTo>
                  <a:lnTo>
                    <a:pt x="2682583" y="383120"/>
                  </a:lnTo>
                  <a:lnTo>
                    <a:pt x="2682583" y="0"/>
                  </a:lnTo>
                  <a:close/>
                </a:path>
                <a:path w="4629150" h="916939">
                  <a:moveTo>
                    <a:pt x="2898838" y="0"/>
                  </a:moveTo>
                  <a:lnTo>
                    <a:pt x="2812999" y="0"/>
                  </a:lnTo>
                  <a:lnTo>
                    <a:pt x="2812999" y="323684"/>
                  </a:lnTo>
                  <a:lnTo>
                    <a:pt x="2898838" y="323684"/>
                  </a:lnTo>
                  <a:lnTo>
                    <a:pt x="2898838" y="0"/>
                  </a:lnTo>
                  <a:close/>
                </a:path>
                <a:path w="4629150" h="916939">
                  <a:moveTo>
                    <a:pt x="3115106" y="0"/>
                  </a:moveTo>
                  <a:lnTo>
                    <a:pt x="3029267" y="0"/>
                  </a:lnTo>
                  <a:lnTo>
                    <a:pt x="3029267" y="201523"/>
                  </a:lnTo>
                  <a:lnTo>
                    <a:pt x="3115106" y="201523"/>
                  </a:lnTo>
                  <a:lnTo>
                    <a:pt x="3115106" y="0"/>
                  </a:lnTo>
                  <a:close/>
                </a:path>
                <a:path w="4629150" h="916939">
                  <a:moveTo>
                    <a:pt x="3331362" y="0"/>
                  </a:moveTo>
                  <a:lnTo>
                    <a:pt x="3245523" y="0"/>
                  </a:lnTo>
                  <a:lnTo>
                    <a:pt x="3245523" y="237845"/>
                  </a:lnTo>
                  <a:lnTo>
                    <a:pt x="3331362" y="237845"/>
                  </a:lnTo>
                  <a:lnTo>
                    <a:pt x="3331362" y="0"/>
                  </a:lnTo>
                  <a:close/>
                </a:path>
                <a:path w="4629150" h="916939">
                  <a:moveTo>
                    <a:pt x="3547618" y="0"/>
                  </a:moveTo>
                  <a:lnTo>
                    <a:pt x="3461778" y="0"/>
                  </a:lnTo>
                  <a:lnTo>
                    <a:pt x="3461778" y="213080"/>
                  </a:lnTo>
                  <a:lnTo>
                    <a:pt x="3547618" y="213080"/>
                  </a:lnTo>
                  <a:lnTo>
                    <a:pt x="3547618" y="0"/>
                  </a:lnTo>
                  <a:close/>
                </a:path>
                <a:path w="4629150" h="916939">
                  <a:moveTo>
                    <a:pt x="3763873" y="0"/>
                  </a:moveTo>
                  <a:lnTo>
                    <a:pt x="3678034" y="0"/>
                  </a:lnTo>
                  <a:lnTo>
                    <a:pt x="3678034" y="109080"/>
                  </a:lnTo>
                  <a:lnTo>
                    <a:pt x="3763873" y="109080"/>
                  </a:lnTo>
                  <a:lnTo>
                    <a:pt x="3763873" y="0"/>
                  </a:lnTo>
                  <a:close/>
                </a:path>
                <a:path w="4629150" h="916939">
                  <a:moveTo>
                    <a:pt x="3980142" y="0"/>
                  </a:moveTo>
                  <a:lnTo>
                    <a:pt x="3894302" y="0"/>
                  </a:lnTo>
                  <a:lnTo>
                    <a:pt x="3894302" y="49644"/>
                  </a:lnTo>
                  <a:lnTo>
                    <a:pt x="3980142" y="49644"/>
                  </a:lnTo>
                  <a:lnTo>
                    <a:pt x="3980142" y="0"/>
                  </a:lnTo>
                  <a:close/>
                </a:path>
                <a:path w="4629150" h="916939">
                  <a:moveTo>
                    <a:pt x="4196397" y="0"/>
                  </a:moveTo>
                  <a:lnTo>
                    <a:pt x="4110558" y="0"/>
                  </a:lnTo>
                  <a:lnTo>
                    <a:pt x="4110558" y="10033"/>
                  </a:lnTo>
                  <a:lnTo>
                    <a:pt x="4196397" y="10033"/>
                  </a:lnTo>
                  <a:lnTo>
                    <a:pt x="4196397" y="0"/>
                  </a:lnTo>
                  <a:close/>
                </a:path>
                <a:path w="4629150" h="916939">
                  <a:moveTo>
                    <a:pt x="4412653" y="0"/>
                  </a:moveTo>
                  <a:lnTo>
                    <a:pt x="4326814" y="0"/>
                  </a:lnTo>
                  <a:lnTo>
                    <a:pt x="4326814" y="36449"/>
                  </a:lnTo>
                  <a:lnTo>
                    <a:pt x="4412653" y="36449"/>
                  </a:lnTo>
                  <a:lnTo>
                    <a:pt x="4412653" y="0"/>
                  </a:lnTo>
                  <a:close/>
                </a:path>
                <a:path w="4629150" h="916939">
                  <a:moveTo>
                    <a:pt x="4628908" y="0"/>
                  </a:moveTo>
                  <a:lnTo>
                    <a:pt x="4543069" y="0"/>
                  </a:lnTo>
                  <a:lnTo>
                    <a:pt x="4543069" y="11684"/>
                  </a:lnTo>
                  <a:lnTo>
                    <a:pt x="4628908" y="11684"/>
                  </a:lnTo>
                  <a:lnTo>
                    <a:pt x="4628908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861043" y="4030841"/>
              <a:ext cx="4759960" cy="0"/>
            </a:xfrm>
            <a:custGeom>
              <a:avLst/>
              <a:gdLst/>
              <a:ahLst/>
              <a:cxnLst/>
              <a:rect l="l" t="t" r="r" b="b"/>
              <a:pathLst>
                <a:path w="4759959">
                  <a:moveTo>
                    <a:pt x="0" y="0"/>
                  </a:moveTo>
                  <a:lnTo>
                    <a:pt x="475954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4993283" y="2592897"/>
            <a:ext cx="32915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749" spc="-6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T3ITD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4661285" y="4226162"/>
            <a:ext cx="687492" cy="34248"/>
            <a:chOff x="4661395" y="4231373"/>
            <a:chExt cx="688340" cy="34290"/>
          </a:xfrm>
        </p:grpSpPr>
        <p:sp>
          <p:nvSpPr>
            <p:cNvPr id="82" name="object 82"/>
            <p:cNvSpPr/>
            <p:nvPr/>
          </p:nvSpPr>
          <p:spPr>
            <a:xfrm>
              <a:off x="4661395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4975148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315419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2654905" y="2760754"/>
            <a:ext cx="4935484" cy="15259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100%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90%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80%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70%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60%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50%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40%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30%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20%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10%</a:t>
            </a:r>
            <a:endParaRPr sz="449">
              <a:latin typeface="Calibri"/>
              <a:cs typeface="Calibri"/>
            </a:endParaRPr>
          </a:p>
          <a:p>
            <a:pPr marL="74840">
              <a:spcBef>
                <a:spcPts val="419"/>
              </a:spcBef>
            </a:pP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  <a:p>
            <a:pPr marL="253061">
              <a:spcBef>
                <a:spcPts val="100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2000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2006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2008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2016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2018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2020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2021</a:t>
            </a:r>
            <a:endParaRPr sz="449">
              <a:latin typeface="Calibri"/>
              <a:cs typeface="Calibri"/>
            </a:endParaRPr>
          </a:p>
          <a:p>
            <a:pPr marL="141435" algn="ctr">
              <a:spcBef>
                <a:spcPts val="524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Positivo       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Negativo      </a:t>
            </a:r>
            <a:r>
              <a:rPr sz="449" spc="10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realizado</a:t>
            </a:r>
            <a:endParaRPr sz="4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3640" y="632382"/>
            <a:ext cx="6594599" cy="3708906"/>
            <a:chOff x="1269573" y="633161"/>
            <a:chExt cx="6602730" cy="3713479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37126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37" y="633161"/>
              <a:ext cx="1543710" cy="371312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1841" y="633590"/>
              <a:ext cx="99060" cy="3712845"/>
            </a:xfrm>
            <a:custGeom>
              <a:avLst/>
              <a:gdLst/>
              <a:ahLst/>
              <a:cxnLst/>
              <a:rect l="l" t="t" r="r" b="b"/>
              <a:pathLst>
                <a:path w="99059" h="3712845">
                  <a:moveTo>
                    <a:pt x="99009" y="0"/>
                  </a:moveTo>
                  <a:lnTo>
                    <a:pt x="0" y="0"/>
                  </a:lnTo>
                  <a:lnTo>
                    <a:pt x="0" y="3712679"/>
                  </a:lnTo>
                  <a:lnTo>
                    <a:pt x="99009" y="3712679"/>
                  </a:lnTo>
                  <a:lnTo>
                    <a:pt x="99009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9573" y="1020326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707"/>
                  </a:lnTo>
                  <a:lnTo>
                    <a:pt x="676503" y="274637"/>
                  </a:lnTo>
                  <a:lnTo>
                    <a:pt x="730808" y="274637"/>
                  </a:lnTo>
                  <a:lnTo>
                    <a:pt x="733310" y="272059"/>
                  </a:lnTo>
                  <a:lnTo>
                    <a:pt x="734148" y="271170"/>
                  </a:lnTo>
                  <a:lnTo>
                    <a:pt x="735177" y="270344"/>
                  </a:lnTo>
                  <a:lnTo>
                    <a:pt x="736015" y="269468"/>
                  </a:lnTo>
                  <a:lnTo>
                    <a:pt x="859967" y="145529"/>
                  </a:lnTo>
                  <a:lnTo>
                    <a:pt x="865085" y="140360"/>
                  </a:lnTo>
                  <a:lnTo>
                    <a:pt x="865085" y="135204"/>
                  </a:lnTo>
                  <a:lnTo>
                    <a:pt x="859967" y="130035"/>
                  </a:lnTo>
                  <a:lnTo>
                    <a:pt x="736015" y="6096"/>
                  </a:lnTo>
                  <a:lnTo>
                    <a:pt x="733310" y="6096"/>
                  </a:lnTo>
                  <a:lnTo>
                    <a:pt x="733310" y="3517"/>
                  </a:lnTo>
                  <a:lnTo>
                    <a:pt x="730808" y="3517"/>
                  </a:lnTo>
                  <a:lnTo>
                    <a:pt x="728205" y="939"/>
                  </a:lnTo>
                  <a:lnTo>
                    <a:pt x="676503" y="939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06971" y="956327"/>
            <a:ext cx="4730056" cy="288826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32980">
              <a:spcBef>
                <a:spcPts val="95"/>
              </a:spcBef>
            </a:pPr>
            <a:r>
              <a:rPr spc="-5" dirty="0"/>
              <a:t>Recomendaciones</a:t>
            </a:r>
            <a:r>
              <a:rPr spc="-20" dirty="0"/>
              <a:t> </a:t>
            </a:r>
            <a:r>
              <a:rPr spc="-5" dirty="0"/>
              <a:t>protocolo</a:t>
            </a:r>
            <a:r>
              <a:rPr spc="-25" dirty="0"/>
              <a:t> </a:t>
            </a:r>
            <a:r>
              <a:rPr spc="-5" dirty="0"/>
              <a:t>LAL-19</a:t>
            </a:r>
            <a:r>
              <a:rPr spc="-20" dirty="0"/>
              <a:t> </a:t>
            </a:r>
            <a:r>
              <a:rPr spc="-5" dirty="0"/>
              <a:t>(I)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712476" y="1630379"/>
            <a:ext cx="4665307" cy="2469645"/>
          </a:xfrm>
          <a:prstGeom prst="rect">
            <a:avLst/>
          </a:prstGeom>
        </p:spPr>
        <p:txBody>
          <a:bodyPr vert="horz" wrap="square" lIns="0" tIns="40590" rIns="0" bIns="0" rtlCol="0">
            <a:spAutoFit/>
          </a:bodyPr>
          <a:lstStyle/>
          <a:p>
            <a:pPr marL="197882" indent="-185832">
              <a:spcBef>
                <a:spcPts val="320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Administración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de PEG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asparaginasa</a:t>
            </a:r>
            <a:r>
              <a:rPr sz="1298" b="1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a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dosis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1500</a:t>
            </a:r>
            <a:r>
              <a:rPr sz="1298" b="1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U/m2</a:t>
            </a:r>
            <a:endParaRPr sz="1298">
              <a:latin typeface="Century Gothic"/>
              <a:cs typeface="Century Gothic"/>
            </a:endParaRPr>
          </a:p>
          <a:p>
            <a:pPr marL="414157" marR="349465" lvl="1" indent="-154754">
              <a:lnSpc>
                <a:spcPct val="80000"/>
              </a:lnSpc>
              <a:spcBef>
                <a:spcPts val="529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Disminución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dosis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 con IMC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&gt;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30,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edad entre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50-60 años, alteracions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hepáticas</a:t>
            </a:r>
            <a:endParaRPr sz="1298">
              <a:latin typeface="Century Gothic"/>
              <a:cs typeface="Century Gothic"/>
            </a:endParaRPr>
          </a:p>
          <a:p>
            <a:pPr lvl="1">
              <a:lnSpc>
                <a:spcPct val="100000"/>
              </a:lnSpc>
              <a:buClr>
                <a:srgbClr val="A53010"/>
              </a:buClr>
              <a:buFont typeface="Arial"/>
              <a:buChar char="•"/>
            </a:pPr>
            <a:endParaRPr sz="1598">
              <a:latin typeface="Century Gothic"/>
              <a:cs typeface="Century Gothic"/>
            </a:endParaRPr>
          </a:p>
          <a:p>
            <a:pPr lvl="1">
              <a:spcBef>
                <a:spcPts val="5"/>
              </a:spcBef>
              <a:buClr>
                <a:srgbClr val="A53010"/>
              </a:buClr>
              <a:buFont typeface="Arial"/>
              <a:buChar char="•"/>
            </a:pPr>
            <a:endParaRPr sz="1848">
              <a:latin typeface="Century Gothic"/>
              <a:cs typeface="Century Gothic"/>
            </a:endParaRPr>
          </a:p>
          <a:p>
            <a:pPr marL="197882" marR="191540" indent="-185832">
              <a:lnSpc>
                <a:spcPct val="80000"/>
              </a:lnSpc>
              <a:spcBef>
                <a:spcPts val="5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Monitorización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a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dia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14</a:t>
            </a:r>
            <a:r>
              <a:rPr sz="1298" b="1" spc="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después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la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administración </a:t>
            </a:r>
            <a:r>
              <a:rPr sz="1298" b="1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(PEG</a:t>
            </a:r>
            <a:r>
              <a:rPr sz="1298" b="1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asparaginasa)</a:t>
            </a:r>
            <a:endParaRPr sz="1298">
              <a:latin typeface="Century Gothic"/>
              <a:cs typeface="Century Gothic"/>
            </a:endParaRPr>
          </a:p>
          <a:p>
            <a:pPr marL="197882" indent="-185832">
              <a:spcBef>
                <a:spcPts val="219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OBJETIVO</a:t>
            </a:r>
            <a:endParaRPr sz="1298">
              <a:latin typeface="Century Gothic"/>
              <a:cs typeface="Century Gothic"/>
            </a:endParaRPr>
          </a:p>
          <a:p>
            <a:pPr marL="414157" lvl="1" indent="-155388">
              <a:spcBef>
                <a:spcPts val="229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Detección</a:t>
            </a:r>
            <a:r>
              <a:rPr sz="1298" spc="-1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inactivaciones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silentes</a:t>
            </a:r>
            <a:endParaRPr sz="1298">
              <a:latin typeface="Century Gothic"/>
              <a:cs typeface="Century Gothic"/>
            </a:endParaRPr>
          </a:p>
          <a:p>
            <a:pPr marL="414157" marR="237839" lvl="1" indent="-154754">
              <a:lnSpc>
                <a:spcPct val="80000"/>
              </a:lnSpc>
              <a:spcBef>
                <a:spcPts val="534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Control actividad asparaginasa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 con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reacción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hipersensibilidad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grado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1 y en 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 con dosis reducida</a:t>
            </a:r>
            <a:endParaRPr sz="12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24442" y="936406"/>
            <a:ext cx="1262728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5" dirty="0">
                <a:solidFill>
                  <a:schemeClr val="tx1"/>
                </a:solidFill>
                <a:latin typeface="Calibri"/>
              </a:rPr>
              <a:t>P</a:t>
            </a:r>
            <a:r>
              <a:rPr sz="2597" dirty="0">
                <a:solidFill>
                  <a:schemeClr val="tx1"/>
                </a:solidFill>
                <a:latin typeface="Calibri"/>
              </a:rPr>
              <a:t>CR-</a:t>
            </a:r>
            <a:r>
              <a:rPr sz="2597" spc="-5" dirty="0">
                <a:solidFill>
                  <a:schemeClr val="tx1"/>
                </a:solidFill>
                <a:latin typeface="Calibri"/>
              </a:rPr>
              <a:t>LMA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19294" y="1795454"/>
            <a:ext cx="2720521" cy="1836411"/>
          </a:xfrm>
          <a:prstGeom prst="rect">
            <a:avLst/>
          </a:prstGeom>
        </p:spPr>
      </p:pic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24442" y="936406"/>
            <a:ext cx="1293170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10" dirty="0">
                <a:solidFill>
                  <a:schemeClr val="tx1"/>
                </a:solidFill>
                <a:latin typeface="Calibri"/>
              </a:rPr>
              <a:t>Objetivos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723947" y="1604169"/>
            <a:ext cx="4748390" cy="1714291"/>
          </a:xfrm>
          <a:prstGeom prst="rect">
            <a:avLst/>
          </a:prstGeom>
        </p:spPr>
        <p:txBody>
          <a:bodyPr vert="horz" wrap="square" lIns="0" tIns="32979" rIns="0" bIns="0" rtlCol="0">
            <a:spAutoFit/>
          </a:bodyPr>
          <a:lstStyle/>
          <a:p>
            <a:pPr marL="136361" marR="291115" indent="-123676">
              <a:lnSpc>
                <a:spcPts val="1418"/>
              </a:lnSpc>
              <a:spcBef>
                <a:spcPts val="260"/>
              </a:spcBef>
              <a:buFont typeface="Arial"/>
              <a:buChar char="•"/>
              <a:tabLst>
                <a:tab pos="136995" algn="l"/>
              </a:tabLst>
            </a:pPr>
            <a:r>
              <a:rPr sz="1298" spc="-5" dirty="0">
                <a:latin typeface="Calibri"/>
                <a:cs typeface="Calibri"/>
              </a:rPr>
              <a:t>Frequency of each of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the genetic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and </a:t>
            </a:r>
            <a:r>
              <a:rPr sz="1298" spc="-5" dirty="0">
                <a:latin typeface="Calibri"/>
                <a:cs typeface="Calibri"/>
              </a:rPr>
              <a:t>molecular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alterations,</a:t>
            </a:r>
            <a:r>
              <a:rPr sz="1298" spc="-5" dirty="0">
                <a:latin typeface="Calibri"/>
                <a:cs typeface="Calibri"/>
              </a:rPr>
              <a:t> with </a:t>
            </a:r>
            <a:r>
              <a:rPr sz="1298" spc="-27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newly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diagnosed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or </a:t>
            </a:r>
            <a:r>
              <a:rPr sz="1298" spc="-10" dirty="0">
                <a:latin typeface="Calibri"/>
                <a:cs typeface="Calibri"/>
              </a:rPr>
              <a:t>relapsed/resistant </a:t>
            </a:r>
            <a:r>
              <a:rPr sz="1298" spc="-5" dirty="0">
                <a:latin typeface="Calibri"/>
                <a:cs typeface="Calibri"/>
              </a:rPr>
              <a:t>AML</a:t>
            </a:r>
            <a:endParaRPr sz="1298">
              <a:latin typeface="Calibri"/>
              <a:cs typeface="Calibri"/>
            </a:endParaRPr>
          </a:p>
          <a:p>
            <a:pPr marL="135727" marR="5074" indent="-123676">
              <a:lnSpc>
                <a:spcPct val="90300"/>
              </a:lnSpc>
              <a:spcBef>
                <a:spcPts val="894"/>
              </a:spcBef>
              <a:buFont typeface="Arial"/>
              <a:buChar char="•"/>
              <a:tabLst>
                <a:tab pos="136995" algn="l"/>
              </a:tabLst>
            </a:pPr>
            <a:r>
              <a:rPr sz="1298" b="1" spc="-5" dirty="0">
                <a:latin typeface="Calibri"/>
                <a:cs typeface="Calibri"/>
              </a:rPr>
              <a:t>NGS </a:t>
            </a:r>
            <a:r>
              <a:rPr sz="1298" spc="-10" dirty="0">
                <a:latin typeface="Calibri"/>
                <a:cs typeface="Calibri"/>
              </a:rPr>
              <a:t>(common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panel </a:t>
            </a:r>
            <a:r>
              <a:rPr sz="1298" spc="-5" dirty="0">
                <a:latin typeface="Calibri"/>
                <a:cs typeface="Calibri"/>
              </a:rPr>
              <a:t>of 23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genes: </a:t>
            </a:r>
            <a:r>
              <a:rPr sz="1298" spc="-25" dirty="0">
                <a:latin typeface="Calibri"/>
                <a:cs typeface="Calibri"/>
              </a:rPr>
              <a:t>FLT3,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NPM1, DNMT3A,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IDH2, IDH1,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TET2, RUNX1, TP53, NRAS,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WT1, PTPN11, </a:t>
            </a:r>
            <a:r>
              <a:rPr sz="1298" spc="-35" dirty="0">
                <a:latin typeface="Calibri"/>
                <a:cs typeface="Calibri"/>
              </a:rPr>
              <a:t>KIT,</a:t>
            </a:r>
            <a:r>
              <a:rPr sz="1298" spc="-5" dirty="0">
                <a:latin typeface="Calibri"/>
                <a:cs typeface="Calibri"/>
              </a:rPr>
              <a:t> U2AF1,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KRAS, SMC1A,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SMC3, PHF6, </a:t>
            </a:r>
            <a:r>
              <a:rPr sz="1298" spc="-25" dirty="0">
                <a:latin typeface="Calibri"/>
                <a:cs typeface="Calibri"/>
              </a:rPr>
              <a:t>STAG2,</a:t>
            </a:r>
            <a:r>
              <a:rPr sz="1298" spc="-5" dirty="0">
                <a:latin typeface="Calibri"/>
                <a:cs typeface="Calibri"/>
              </a:rPr>
              <a:t> RAD21, </a:t>
            </a:r>
            <a:r>
              <a:rPr sz="1298" spc="-20" dirty="0">
                <a:latin typeface="Calibri"/>
                <a:cs typeface="Calibri"/>
              </a:rPr>
              <a:t>FAM5C,</a:t>
            </a:r>
            <a:r>
              <a:rPr sz="1298" spc="-5" dirty="0">
                <a:latin typeface="Calibri"/>
                <a:cs typeface="Calibri"/>
              </a:rPr>
              <a:t> EZH2 </a:t>
            </a:r>
            <a:r>
              <a:rPr sz="1298" dirty="0">
                <a:latin typeface="Calibri"/>
                <a:cs typeface="Calibri"/>
              </a:rPr>
              <a:t>and</a:t>
            </a:r>
            <a:r>
              <a:rPr sz="1298" spc="-5" dirty="0">
                <a:latin typeface="Calibri"/>
                <a:cs typeface="Calibri"/>
              </a:rPr>
              <a:t> HNRNPK, plus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rearrangements)</a:t>
            </a:r>
            <a:endParaRPr sz="1298">
              <a:latin typeface="Calibri"/>
              <a:cs typeface="Calibri"/>
            </a:endParaRPr>
          </a:p>
          <a:p>
            <a:pPr marL="135727" marR="78011" indent="-123676">
              <a:lnSpc>
                <a:spcPts val="1398"/>
              </a:lnSpc>
              <a:spcBef>
                <a:spcPts val="993"/>
              </a:spcBef>
              <a:buFont typeface="Arial"/>
              <a:buChar char="•"/>
              <a:tabLst>
                <a:tab pos="136361" algn="l"/>
              </a:tabLst>
            </a:pPr>
            <a:r>
              <a:rPr sz="1298" b="1" spc="-5" dirty="0">
                <a:latin typeface="Calibri"/>
                <a:cs typeface="Calibri"/>
              </a:rPr>
              <a:t>PCR </a:t>
            </a:r>
            <a:r>
              <a:rPr sz="1298" spc="-5" dirty="0">
                <a:latin typeface="Calibri"/>
                <a:cs typeface="Calibri"/>
              </a:rPr>
              <a:t>techniques: </a:t>
            </a:r>
            <a:r>
              <a:rPr sz="1298" spc="-10" dirty="0">
                <a:latin typeface="Calibri"/>
                <a:cs typeface="Calibri"/>
              </a:rPr>
              <a:t>rapid</a:t>
            </a:r>
            <a:r>
              <a:rPr sz="1298" spc="-5" dirty="0">
                <a:latin typeface="Calibri"/>
                <a:cs typeface="Calibri"/>
              </a:rPr>
              <a:t> screening of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25" dirty="0">
                <a:latin typeface="Calibri"/>
                <a:cs typeface="Calibri"/>
              </a:rPr>
              <a:t>FLT3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(ITD/TKD,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ratio</a:t>
            </a:r>
            <a:r>
              <a:rPr sz="1298" spc="-5" dirty="0">
                <a:latin typeface="Calibri"/>
                <a:cs typeface="Calibri"/>
              </a:rPr>
              <a:t> ITD), NPM1, </a:t>
            </a:r>
            <a:r>
              <a:rPr sz="1298" spc="-27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IDH,</a:t>
            </a:r>
            <a:r>
              <a:rPr sz="1298" spc="-10" dirty="0">
                <a:latin typeface="Calibri"/>
                <a:cs typeface="Calibri"/>
              </a:rPr>
              <a:t> reciprocal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translocations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16311" y="760110"/>
            <a:ext cx="3394599" cy="3165618"/>
          </a:xfrm>
          <a:prstGeom prst="rect">
            <a:avLst/>
          </a:prstGeom>
        </p:spPr>
      </p:pic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24441" y="936406"/>
            <a:ext cx="3865559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15" dirty="0">
                <a:solidFill>
                  <a:schemeClr val="tx1"/>
                </a:solidFill>
                <a:latin typeface="Calibri"/>
              </a:rPr>
              <a:t>Registro </a:t>
            </a:r>
            <a:r>
              <a:rPr sz="2597" dirty="0">
                <a:solidFill>
                  <a:schemeClr val="tx1"/>
                </a:solidFill>
                <a:latin typeface="Calibri"/>
              </a:rPr>
              <a:t>y</a:t>
            </a:r>
            <a:r>
              <a:rPr sz="2597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2597" spc="-10" dirty="0">
                <a:solidFill>
                  <a:schemeClr val="tx1"/>
                </a:solidFill>
                <a:latin typeface="Calibri"/>
              </a:rPr>
              <a:t>envío </a:t>
            </a:r>
            <a:r>
              <a:rPr sz="2597" dirty="0">
                <a:solidFill>
                  <a:schemeClr val="tx1"/>
                </a:solidFill>
                <a:latin typeface="Calibri"/>
              </a:rPr>
              <a:t>de</a:t>
            </a:r>
            <a:r>
              <a:rPr sz="2597" spc="-20" dirty="0">
                <a:solidFill>
                  <a:schemeClr val="tx1"/>
                </a:solidFill>
                <a:latin typeface="Calibri"/>
              </a:rPr>
              <a:t> </a:t>
            </a:r>
            <a:r>
              <a:rPr sz="2597" spc="-15" dirty="0">
                <a:solidFill>
                  <a:schemeClr val="tx1"/>
                </a:solidFill>
                <a:latin typeface="Calibri"/>
              </a:rPr>
              <a:t>muestras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28965" y="1684967"/>
            <a:ext cx="4413954" cy="2554422"/>
          </a:xfrm>
          <a:prstGeom prst="rect">
            <a:avLst/>
          </a:prstGeom>
        </p:spPr>
      </p:pic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50575" y="2395132"/>
            <a:ext cx="5399098" cy="644365"/>
          </a:xfrm>
          <a:prstGeom prst="rect">
            <a:avLst/>
          </a:prstGeom>
        </p:spPr>
        <p:txBody>
          <a:bodyPr vert="horz" wrap="square" lIns="0" tIns="45663" rIns="0" bIns="0" rtlCol="0">
            <a:spAutoFit/>
          </a:bodyPr>
          <a:lstStyle/>
          <a:p>
            <a:pPr marL="2151335" marR="5074" indent="-2139285">
              <a:lnSpc>
                <a:spcPts val="2327"/>
              </a:lnSpc>
              <a:spcBef>
                <a:spcPts val="359"/>
              </a:spcBef>
            </a:pPr>
            <a:r>
              <a:rPr sz="2097" spc="-5" dirty="0">
                <a:latin typeface="Calibri"/>
                <a:cs typeface="Calibri"/>
              </a:rPr>
              <a:t>Perfil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15" dirty="0">
                <a:latin typeface="Calibri"/>
                <a:cs typeface="Calibri"/>
              </a:rPr>
              <a:t>molecular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20" dirty="0">
                <a:latin typeface="Calibri"/>
                <a:cs typeface="Calibri"/>
              </a:rPr>
              <a:t>en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las</a:t>
            </a:r>
            <a:r>
              <a:rPr sz="2097" spc="30" dirty="0">
                <a:latin typeface="Calibri"/>
                <a:cs typeface="Calibri"/>
              </a:rPr>
              <a:t> </a:t>
            </a:r>
            <a:r>
              <a:rPr sz="2097" dirty="0">
                <a:latin typeface="Calibri"/>
                <a:cs typeface="Calibri"/>
              </a:rPr>
              <a:t>refractariedades/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recaídas </a:t>
            </a:r>
            <a:r>
              <a:rPr sz="2097" spc="-458" dirty="0">
                <a:latin typeface="Calibri"/>
                <a:cs typeface="Calibri"/>
              </a:rPr>
              <a:t> </a:t>
            </a:r>
            <a:r>
              <a:rPr sz="2097" spc="20" dirty="0">
                <a:latin typeface="Calibri"/>
                <a:cs typeface="Calibri"/>
              </a:rPr>
              <a:t>de</a:t>
            </a:r>
            <a:r>
              <a:rPr sz="2097" spc="10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la</a:t>
            </a:r>
            <a:r>
              <a:rPr sz="2097" spc="20" dirty="0">
                <a:latin typeface="Calibri"/>
                <a:cs typeface="Calibri"/>
              </a:rPr>
              <a:t> </a:t>
            </a:r>
            <a:r>
              <a:rPr sz="2097" spc="15" dirty="0">
                <a:latin typeface="Calibri"/>
                <a:cs typeface="Calibri"/>
              </a:rPr>
              <a:t>LMA</a:t>
            </a:r>
            <a:endParaRPr sz="209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41896" y="3088084"/>
            <a:ext cx="1467580" cy="4931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352002">
              <a:lnSpc>
                <a:spcPct val="125000"/>
              </a:lnSpc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Rosa </a:t>
            </a:r>
            <a:r>
              <a:rPr sz="1298" b="1" spc="-15" dirty="0">
                <a:latin typeface="Calibri"/>
                <a:cs typeface="Calibri"/>
              </a:rPr>
              <a:t>Ayala 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Grup</a:t>
            </a:r>
            <a:r>
              <a:rPr sz="1298" b="1" dirty="0">
                <a:latin typeface="Calibri"/>
                <a:cs typeface="Calibri"/>
              </a:rPr>
              <a:t>o</a:t>
            </a:r>
            <a:r>
              <a:rPr sz="1298" b="1" spc="-5" dirty="0">
                <a:latin typeface="Calibri"/>
                <a:cs typeface="Calibri"/>
              </a:rPr>
              <a:t> </a:t>
            </a:r>
            <a:r>
              <a:rPr sz="1298" b="1" spc="-25" dirty="0">
                <a:latin typeface="Calibri"/>
                <a:cs typeface="Calibri"/>
              </a:rPr>
              <a:t>P</a:t>
            </a:r>
            <a:r>
              <a:rPr sz="1298" b="1" spc="-10" dirty="0">
                <a:latin typeface="Calibri"/>
                <a:cs typeface="Calibri"/>
              </a:rPr>
              <a:t>e</a:t>
            </a:r>
            <a:r>
              <a:rPr sz="1298" b="1" dirty="0">
                <a:latin typeface="Calibri"/>
                <a:cs typeface="Calibri"/>
              </a:rPr>
              <a:t>t</a:t>
            </a:r>
            <a:r>
              <a:rPr sz="1298" b="1" spc="-5" dirty="0">
                <a:latin typeface="Calibri"/>
                <a:cs typeface="Calibri"/>
              </a:rPr>
              <a:t>h</a:t>
            </a:r>
            <a:r>
              <a:rPr sz="1298" b="1" dirty="0">
                <a:latin typeface="Calibri"/>
                <a:cs typeface="Calibri"/>
              </a:rPr>
              <a:t>e</a:t>
            </a:r>
            <a:r>
              <a:rPr sz="1298" b="1" spc="-5" dirty="0">
                <a:latin typeface="Calibri"/>
                <a:cs typeface="Calibri"/>
              </a:rPr>
              <a:t>m</a:t>
            </a:r>
            <a:r>
              <a:rPr sz="1298" b="1" dirty="0">
                <a:latin typeface="Calibri"/>
                <a:cs typeface="Calibri"/>
              </a:rPr>
              <a:t>a-</a:t>
            </a:r>
            <a:r>
              <a:rPr sz="1298" b="1" spc="-5" dirty="0">
                <a:latin typeface="Calibri"/>
                <a:cs typeface="Calibri"/>
              </a:rPr>
              <a:t>L</a:t>
            </a:r>
            <a:r>
              <a:rPr sz="1298" b="1" dirty="0">
                <a:latin typeface="Calibri"/>
                <a:cs typeface="Calibri"/>
              </a:rPr>
              <a:t>MA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49830" y="719549"/>
            <a:ext cx="3665949" cy="1600990"/>
          </a:xfrm>
          <a:prstGeom prst="rect">
            <a:avLst/>
          </a:prstGeom>
        </p:spPr>
      </p:pic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5996" y="1334785"/>
            <a:ext cx="4337789" cy="22792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617036" y="1667096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5264" y="2404127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01784" y="2778422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015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64117" y="2135401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033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1265" y="2475086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40175" y="2163438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132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582236" y="2404127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016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066638" y="2644816"/>
            <a:ext cx="29237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&lt;0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001</a:t>
            </a:r>
            <a:endParaRPr sz="599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6104" y="818736"/>
            <a:ext cx="5499215" cy="349619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1642888" y="824288"/>
            <a:ext cx="5411782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EN </a:t>
            </a:r>
            <a:r>
              <a:rPr sz="949" b="1" dirty="0">
                <a:latin typeface="Calibri"/>
                <a:cs typeface="Calibri"/>
              </a:rPr>
              <a:t>RECAIDA,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SOLO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-15" dirty="0">
                <a:latin typeface="Calibri"/>
                <a:cs typeface="Calibri"/>
              </a:rPr>
              <a:t>HAY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AUMENTO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SIGNIFICATIVO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DEL </a:t>
            </a:r>
            <a:r>
              <a:rPr sz="949" b="1" dirty="0">
                <a:latin typeface="Calibri"/>
                <a:cs typeface="Calibri"/>
              </a:rPr>
              <a:t>PORCENTAJE</a:t>
            </a:r>
            <a:r>
              <a:rPr sz="949" b="1" spc="10" dirty="0">
                <a:latin typeface="Calibri"/>
                <a:cs typeface="Calibri"/>
              </a:rPr>
              <a:t> DE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MUTACIONES</a:t>
            </a:r>
            <a:r>
              <a:rPr sz="949" b="1" spc="10" dirty="0">
                <a:latin typeface="Calibri"/>
                <a:cs typeface="Calibri"/>
              </a:rPr>
              <a:t> en DNMT3A,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IDH1 y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WT1</a:t>
            </a:r>
            <a:r>
              <a:rPr sz="949" b="1" spc="22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Y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EN</a:t>
            </a:r>
            <a:r>
              <a:rPr sz="949" b="1" spc="5" dirty="0">
                <a:latin typeface="Calibri"/>
                <a:cs typeface="Calibri"/>
              </a:rPr>
              <a:t> RESISTENCIA, </a:t>
            </a:r>
            <a:r>
              <a:rPr sz="949" b="1" spc="10" dirty="0">
                <a:latin typeface="Calibri"/>
                <a:cs typeface="Calibri"/>
              </a:rPr>
              <a:t>UNICAMENTE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DE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WT1.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98479" y="3700335"/>
            <a:ext cx="6212799" cy="55684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3868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LAS </a:t>
            </a:r>
            <a:r>
              <a:rPr sz="849" dirty="0">
                <a:latin typeface="Calibri"/>
                <a:cs typeface="Calibri"/>
              </a:rPr>
              <a:t>RECAIDAS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 ENRIQUECEN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ALTERACIONES</a:t>
            </a:r>
            <a:r>
              <a:rPr sz="849" spc="5" dirty="0">
                <a:latin typeface="Calibri"/>
                <a:cs typeface="Calibri"/>
              </a:rPr>
              <a:t> 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 VIA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EPIGENETICA, </a:t>
            </a:r>
            <a:r>
              <a:rPr sz="849" b="1" spc="5" dirty="0">
                <a:latin typeface="Calibri"/>
                <a:cs typeface="Calibri"/>
              </a:rPr>
              <a:t>DNMT3A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e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IDH1</a:t>
            </a:r>
            <a:r>
              <a:rPr sz="849" spc="5" dirty="0">
                <a:latin typeface="Calibri"/>
                <a:cs typeface="Calibri"/>
              </a:rPr>
              <a:t>,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 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ALTERACIONES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 </a:t>
            </a:r>
            <a:r>
              <a:rPr sz="849" spc="-5" dirty="0">
                <a:latin typeface="Calibri"/>
                <a:cs typeface="Calibri"/>
              </a:rPr>
              <a:t>FACTORES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TRANSCRIPCIÓN,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COMO </a:t>
            </a:r>
            <a:r>
              <a:rPr sz="849" b="1" spc="5" dirty="0">
                <a:latin typeface="Calibri"/>
                <a:cs typeface="Calibri"/>
              </a:rPr>
              <a:t>WT1.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15"/>
              </a:spcBef>
            </a:pPr>
            <a:r>
              <a:rPr sz="849" dirty="0">
                <a:latin typeface="Calibri"/>
                <a:cs typeface="Calibri"/>
              </a:rPr>
              <a:t>LOS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CLONES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CON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MUTACIONES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NRAS</a:t>
            </a:r>
            <a:r>
              <a:rPr sz="849" b="1" spc="1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Y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KRAS</a:t>
            </a:r>
            <a:r>
              <a:rPr sz="849" b="1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SON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SENSIBLES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TRATAMIENTOS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UTILIZADOS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 </a:t>
            </a:r>
            <a:r>
              <a:rPr sz="849" spc="10" dirty="0">
                <a:latin typeface="Calibri"/>
                <a:cs typeface="Calibri"/>
              </a:rPr>
              <a:t>NO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PREDOMINAN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RECAIDAS.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70"/>
              </a:spcBef>
            </a:pPr>
            <a:r>
              <a:rPr sz="849" dirty="0">
                <a:latin typeface="Calibri"/>
                <a:cs typeface="Calibri"/>
              </a:rPr>
              <a:t>LOS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CLONES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MUTACIONES</a:t>
            </a:r>
            <a:r>
              <a:rPr sz="849" spc="5" dirty="0">
                <a:latin typeface="Calibri"/>
                <a:cs typeface="Calibri"/>
              </a:rPr>
              <a:t> 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TP53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TAMPOCO</a:t>
            </a:r>
            <a:r>
              <a:rPr sz="849" spc="5" dirty="0">
                <a:latin typeface="Calibri"/>
                <a:cs typeface="Calibri"/>
              </a:rPr>
              <a:t> SON ENRIQUECIDOS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LAS</a:t>
            </a:r>
            <a:r>
              <a:rPr sz="849" dirty="0">
                <a:latin typeface="Calibri"/>
                <a:cs typeface="Calibri"/>
              </a:rPr>
              <a:t> RECAIDAS.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40045" y="1223297"/>
            <a:ext cx="4665307" cy="1813228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2051" marR="5074" algn="ctr">
              <a:lnSpc>
                <a:spcPct val="91000"/>
              </a:lnSpc>
              <a:spcBef>
                <a:spcPts val="433"/>
              </a:spcBef>
            </a:pPr>
            <a:r>
              <a:rPr sz="2897" spc="-15" dirty="0">
                <a:solidFill>
                  <a:schemeClr val="tx1"/>
                </a:solidFill>
                <a:latin typeface="Calibri"/>
              </a:rPr>
              <a:t>Impacto</a:t>
            </a:r>
            <a:r>
              <a:rPr sz="2897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5" dirty="0">
                <a:solidFill>
                  <a:schemeClr val="tx1"/>
                </a:solidFill>
                <a:latin typeface="Calibri"/>
              </a:rPr>
              <a:t>de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20" dirty="0">
                <a:solidFill>
                  <a:schemeClr val="tx1"/>
                </a:solidFill>
                <a:latin typeface="Calibri"/>
              </a:rPr>
              <a:t>la</a:t>
            </a:r>
            <a:r>
              <a:rPr sz="2897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30" dirty="0">
                <a:solidFill>
                  <a:schemeClr val="tx1"/>
                </a:solidFill>
                <a:latin typeface="Calibri"/>
              </a:rPr>
              <a:t>carga</a:t>
            </a:r>
            <a:r>
              <a:rPr sz="2897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mutacional </a:t>
            </a:r>
            <a:r>
              <a:rPr sz="2897" spc="-639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5" dirty="0">
                <a:solidFill>
                  <a:schemeClr val="tx1"/>
                </a:solidFill>
                <a:latin typeface="Calibri"/>
              </a:rPr>
              <a:t>en 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el</a:t>
            </a:r>
            <a:r>
              <a:rPr sz="2897" spc="-5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20" dirty="0">
                <a:solidFill>
                  <a:schemeClr val="tx1"/>
                </a:solidFill>
                <a:latin typeface="Calibri"/>
              </a:rPr>
              <a:t>pronostico</a:t>
            </a:r>
            <a:r>
              <a:rPr sz="2897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5" dirty="0">
                <a:solidFill>
                  <a:schemeClr val="tx1"/>
                </a:solidFill>
                <a:latin typeface="Calibri"/>
              </a:rPr>
              <a:t>de</a:t>
            </a:r>
            <a:r>
              <a:rPr sz="2897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los </a:t>
            </a:r>
            <a:r>
              <a:rPr sz="2897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pacientes</a:t>
            </a:r>
            <a:r>
              <a:rPr sz="2897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10" dirty="0">
                <a:solidFill>
                  <a:schemeClr val="tx1"/>
                </a:solidFill>
                <a:latin typeface="Calibri"/>
              </a:rPr>
              <a:t>con</a:t>
            </a:r>
            <a:r>
              <a:rPr sz="2897" dirty="0">
                <a:solidFill>
                  <a:schemeClr val="tx1"/>
                </a:solidFill>
                <a:latin typeface="Calibri"/>
              </a:rPr>
              <a:t> </a:t>
            </a:r>
            <a:r>
              <a:rPr sz="2897" spc="-15" dirty="0">
                <a:solidFill>
                  <a:schemeClr val="tx1"/>
                </a:solidFill>
                <a:latin typeface="Calibri"/>
              </a:rPr>
              <a:t>LMA</a:t>
            </a:r>
            <a:endParaRPr sz="2897">
              <a:solidFill>
                <a:schemeClr val="tx1"/>
              </a:solidFill>
              <a:latin typeface="Calibri"/>
            </a:endParaRPr>
          </a:p>
          <a:p>
            <a:pPr marL="615211" marR="610137" algn="ctr">
              <a:lnSpc>
                <a:spcPct val="125000"/>
              </a:lnSpc>
              <a:spcBef>
                <a:spcPts val="355"/>
              </a:spcBef>
            </a:pPr>
            <a:r>
              <a:rPr sz="1298" spc="-10" dirty="0">
                <a:solidFill>
                  <a:schemeClr val="tx1"/>
                </a:solidFill>
                <a:latin typeface="Calibri"/>
              </a:rPr>
              <a:t>Rosa Ayala, </a:t>
            </a:r>
            <a:r>
              <a:rPr sz="1298" spc="-5" dirty="0">
                <a:solidFill>
                  <a:schemeClr val="tx1"/>
                </a:solidFill>
                <a:latin typeface="Calibri"/>
              </a:rPr>
              <a:t>Noemi </a:t>
            </a:r>
            <a:r>
              <a:rPr sz="1298" spc="-10" dirty="0">
                <a:solidFill>
                  <a:schemeClr val="tx1"/>
                </a:solidFill>
                <a:latin typeface="Calibri"/>
              </a:rPr>
              <a:t>Alvarez, </a:t>
            </a:r>
            <a:r>
              <a:rPr sz="1298" spc="-5" dirty="0">
                <a:solidFill>
                  <a:schemeClr val="tx1"/>
                </a:solidFill>
                <a:latin typeface="Calibri"/>
              </a:rPr>
              <a:t>Joaquín Martínez-López </a:t>
            </a:r>
            <a:r>
              <a:rPr sz="1298" spc="-280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spc="-5" dirty="0">
                <a:solidFill>
                  <a:schemeClr val="tx1"/>
                </a:solidFill>
                <a:latin typeface="Calibri"/>
              </a:rPr>
              <a:t>Hospital</a:t>
            </a:r>
            <a:r>
              <a:rPr sz="1298" spc="-10" dirty="0">
                <a:solidFill>
                  <a:schemeClr val="tx1"/>
                </a:solidFill>
                <a:latin typeface="Calibri"/>
              </a:rPr>
              <a:t> Universitario</a:t>
            </a:r>
            <a:r>
              <a:rPr sz="1298" spc="-5" dirty="0">
                <a:solidFill>
                  <a:schemeClr val="tx1"/>
                </a:solidFill>
                <a:latin typeface="Calibri"/>
              </a:rPr>
              <a:t> 12 </a:t>
            </a:r>
            <a:r>
              <a:rPr sz="1298" dirty="0">
                <a:solidFill>
                  <a:schemeClr val="tx1"/>
                </a:solidFill>
                <a:latin typeface="Calibri"/>
              </a:rPr>
              <a:t>de</a:t>
            </a:r>
            <a:r>
              <a:rPr sz="1298" spc="-5" dirty="0">
                <a:solidFill>
                  <a:schemeClr val="tx1"/>
                </a:solidFill>
                <a:latin typeface="Calibri"/>
              </a:rPr>
              <a:t> Octubre</a:t>
            </a:r>
            <a:endParaRPr sz="1298">
              <a:solidFill>
                <a:schemeClr val="tx1"/>
              </a:solidFill>
              <a:latin typeface="Calibri"/>
            </a:endParaRPr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5" dirty="0">
                <a:latin typeface="Work Sans"/>
                <a:cs typeface="Work Sans"/>
              </a:rPr>
              <a:t> </a:t>
            </a:r>
            <a:r>
              <a:rPr sz="1199" b="1" spc="-10" dirty="0">
                <a:latin typeface="Work Sans"/>
                <a:cs typeface="Work Sans"/>
              </a:rPr>
              <a:t>AGUS</a:t>
            </a:r>
            <a:r>
              <a:rPr sz="1199" b="1" spc="-2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60007" y="3888555"/>
            <a:ext cx="3308306" cy="3673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43169" y="748451"/>
            <a:ext cx="6176649" cy="281525"/>
          </a:xfrm>
          <a:prstGeom prst="rect">
            <a:avLst/>
          </a:prstGeom>
          <a:ln w="1719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48836" marR="41860">
              <a:spcBef>
                <a:spcPts val="160"/>
              </a:spcBef>
            </a:pPr>
            <a:r>
              <a:rPr sz="849" b="1" spc="5" dirty="0">
                <a:latin typeface="Calibri"/>
                <a:cs typeface="Calibri"/>
              </a:rPr>
              <a:t>The</a:t>
            </a:r>
            <a:r>
              <a:rPr sz="849" b="1" spc="16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mutational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load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-5" dirty="0">
                <a:latin typeface="Calibri"/>
                <a:cs typeface="Calibri"/>
              </a:rPr>
              <a:t>(VAF)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detected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the</a:t>
            </a:r>
            <a:r>
              <a:rPr sz="849" b="1" spc="16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TP53,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EZH2,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U2AF1,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WT1,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-10" dirty="0">
                <a:latin typeface="Calibri"/>
                <a:cs typeface="Calibri"/>
              </a:rPr>
              <a:t>FLT3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and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SF3B1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genes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were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identified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as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an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independent 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prognostic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markers for</a:t>
            </a:r>
            <a:r>
              <a:rPr sz="849" b="1" spc="5" dirty="0">
                <a:latin typeface="Calibri"/>
                <a:cs typeface="Calibri"/>
              </a:rPr>
              <a:t> OS or </a:t>
            </a:r>
            <a:r>
              <a:rPr sz="849" b="1" dirty="0">
                <a:latin typeface="Calibri"/>
                <a:cs typeface="Calibri"/>
              </a:rPr>
              <a:t>RFS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</a:t>
            </a:r>
            <a:r>
              <a:rPr sz="849" b="1" spc="5" dirty="0">
                <a:latin typeface="Calibri"/>
                <a:cs typeface="Calibri"/>
              </a:rPr>
              <a:t> a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cohort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of 535</a:t>
            </a:r>
            <a:r>
              <a:rPr sz="849" b="1" dirty="0">
                <a:latin typeface="Calibri"/>
                <a:cs typeface="Calibri"/>
              </a:rPr>
              <a:t> cases with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spc="10" dirty="0">
                <a:latin typeface="Calibri"/>
                <a:cs typeface="Calibri"/>
              </a:rPr>
              <a:t>AML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36380" y="1166174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59"/>
              </a:lnSpc>
            </a:pPr>
            <a:r>
              <a:rPr sz="649" b="1" dirty="0">
                <a:latin typeface="Calibri"/>
                <a:cs typeface="Calibri"/>
              </a:rPr>
              <a:t>A.</a:t>
            </a:r>
            <a:r>
              <a:rPr sz="649" b="1" spc="-5" dirty="0">
                <a:latin typeface="Calibri"/>
                <a:cs typeface="Calibri"/>
              </a:rPr>
              <a:t> 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1:</a:t>
            </a:r>
            <a:r>
              <a:rPr sz="649" b="1" spc="-5" dirty="0">
                <a:latin typeface="Calibri"/>
                <a:cs typeface="Calibri"/>
              </a:rPr>
              <a:t> Intensive </a:t>
            </a:r>
            <a:r>
              <a:rPr sz="649" b="1" spc="-10" dirty="0">
                <a:latin typeface="Calibri"/>
                <a:cs typeface="Calibri"/>
              </a:rPr>
              <a:t>treatment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(3+7 </a:t>
            </a:r>
            <a:r>
              <a:rPr sz="649" b="1" spc="-5" dirty="0">
                <a:latin typeface="Calibri"/>
                <a:cs typeface="Calibri"/>
              </a:rPr>
              <a:t>scheme </a:t>
            </a:r>
            <a:r>
              <a:rPr sz="649" b="1" dirty="0">
                <a:latin typeface="Calibri"/>
                <a:cs typeface="Calibri"/>
              </a:rPr>
              <a:t>or </a:t>
            </a:r>
            <a:r>
              <a:rPr sz="649" b="1" spc="-5" dirty="0">
                <a:latin typeface="Calibri"/>
                <a:cs typeface="Calibri"/>
              </a:rPr>
              <a:t>similar)</a:t>
            </a:r>
            <a:r>
              <a:rPr sz="649" b="1" dirty="0">
                <a:latin typeface="Calibri"/>
                <a:cs typeface="Calibri"/>
              </a:rPr>
              <a:t> (n=238)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97423" y="1254623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36379" y="1375126"/>
          <a:ext cx="4241649" cy="6177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52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8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97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207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6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Edad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1,030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1,050)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76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1,037)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1,021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EZH2_VAF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1,023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1,036)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U2AF1_VAF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1,057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(1,030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1,085)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SF3B1_VAF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1,049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(1,021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1,078)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536380" y="2200723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64"/>
              </a:lnSpc>
            </a:pPr>
            <a:r>
              <a:rPr sz="649" b="1" dirty="0">
                <a:latin typeface="Calibri"/>
                <a:cs typeface="Calibri"/>
              </a:rPr>
              <a:t>B. </a:t>
            </a:r>
            <a:r>
              <a:rPr sz="649" b="1" spc="-5" dirty="0">
                <a:latin typeface="Calibri"/>
                <a:cs typeface="Calibri"/>
              </a:rPr>
              <a:t>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2: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Treatment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with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hypomethylating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agents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(azacitidine,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decitabine…)</a:t>
            </a:r>
            <a:r>
              <a:rPr sz="649" b="1" dirty="0">
                <a:latin typeface="Calibri"/>
                <a:cs typeface="Calibri"/>
              </a:rPr>
              <a:t> (n=113)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97423" y="2288414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536379" y="2408916"/>
          <a:ext cx="4243549" cy="6189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7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53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0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66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36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21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2715" algn="ctr">
                        <a:lnSpc>
                          <a:spcPts val="705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6525" algn="ctr">
                        <a:lnSpc>
                          <a:spcPts val="705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36525" algn="r">
                        <a:lnSpc>
                          <a:spcPts val="70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(1,008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1,020)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WT1_VAF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1,048)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0,045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5" dirty="0">
                          <a:latin typeface="Calibri"/>
                          <a:cs typeface="Calibri"/>
                        </a:rPr>
                        <a:t>FLT3_VAF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1,015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0,048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KIT_VAF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(1,009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1,045)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NF1_VAF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1,020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(1,007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1,034)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1536380" y="3235260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59"/>
              </a:lnSpc>
            </a:pPr>
            <a:r>
              <a:rPr sz="649" b="1" dirty="0">
                <a:latin typeface="Calibri"/>
                <a:cs typeface="Calibri"/>
              </a:rPr>
              <a:t>C. </a:t>
            </a:r>
            <a:r>
              <a:rPr sz="649" b="1" spc="-5" dirty="0">
                <a:latin typeface="Calibri"/>
                <a:cs typeface="Calibri"/>
              </a:rPr>
              <a:t>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3: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Treatments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with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schemes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that include low-dose cytarabine </a:t>
            </a:r>
            <a:r>
              <a:rPr sz="649" b="1" dirty="0">
                <a:latin typeface="Calibri"/>
                <a:cs typeface="Calibri"/>
              </a:rPr>
              <a:t>(n=146)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97423" y="3323853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36379" y="3444356"/>
          <a:ext cx="4243549" cy="4109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3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0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66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36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1285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6525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36525" algn="r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1,012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1,017)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1,012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(1,005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1,019)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BCOR_VAF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1,013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(1,004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1,021)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PHF6_VAF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(1,003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1,031)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0,016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15624" y="992467"/>
            <a:ext cx="4868257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15" dirty="0">
                <a:solidFill>
                  <a:schemeClr val="tx1"/>
                </a:solidFill>
                <a:latin typeface="Calibri"/>
              </a:rPr>
              <a:t>VALIDACIÓN </a:t>
            </a:r>
            <a:r>
              <a:rPr sz="1298" b="1" spc="-10" dirty="0">
                <a:solidFill>
                  <a:schemeClr val="tx1"/>
                </a:solidFill>
                <a:latin typeface="Calibri"/>
              </a:rPr>
              <a:t>REGISTRO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 PETHEMA,</a:t>
            </a:r>
            <a:r>
              <a:rPr sz="1298" b="1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CASOS ANALIZADOS POR GRUPO </a:t>
            </a:r>
            <a:r>
              <a:rPr sz="1298" b="1" dirty="0">
                <a:solidFill>
                  <a:schemeClr val="tx1"/>
                </a:solidFill>
                <a:latin typeface="Calibri"/>
              </a:rPr>
              <a:t>DE </a:t>
            </a:r>
            <a:r>
              <a:rPr sz="1298" b="1" spc="-280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spc="-25" dirty="0">
                <a:solidFill>
                  <a:schemeClr val="tx1"/>
                </a:solidFill>
                <a:latin typeface="Calibri"/>
              </a:rPr>
              <a:t>TRATAMIENTO:</a:t>
            </a:r>
            <a:endParaRPr sz="1298" b="1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15624" y="1543163"/>
            <a:ext cx="5259570" cy="136293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66805" indent="-154754">
              <a:spcBef>
                <a:spcPts val="125"/>
              </a:spcBef>
              <a:buFont typeface="Arial"/>
              <a:buChar char="•"/>
              <a:tabLst>
                <a:tab pos="167439" algn="l"/>
              </a:tabLst>
            </a:pPr>
            <a:r>
              <a:rPr sz="949" spc="10" dirty="0">
                <a:latin typeface="Calibri"/>
                <a:cs typeface="Calibri"/>
              </a:rPr>
              <a:t>Casos </a:t>
            </a:r>
            <a:r>
              <a:rPr sz="949" spc="5" dirty="0">
                <a:latin typeface="Calibri"/>
                <a:cs typeface="Calibri"/>
              </a:rPr>
              <a:t>totales: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1693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3018)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casos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con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información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tratamiento</a:t>
            </a:r>
            <a:r>
              <a:rPr sz="949" spc="10" dirty="0">
                <a:latin typeface="Calibri"/>
                <a:cs typeface="Calibri"/>
              </a:rPr>
              <a:t> 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inducción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recibido.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</a:t>
            </a:r>
            <a:r>
              <a:rPr sz="949" dirty="0">
                <a:latin typeface="Calibri"/>
                <a:cs typeface="Calibri"/>
              </a:rPr>
              <a:t> (tratamiento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intensivo): </a:t>
            </a:r>
            <a:r>
              <a:rPr sz="949" spc="10" dirty="0">
                <a:latin typeface="Calibri"/>
                <a:cs typeface="Calibri"/>
              </a:rPr>
              <a:t>1043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spcBef>
                <a:spcPts val="5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(hipometilantes):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393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lnSpc>
                <a:spcPts val="1134"/>
              </a:lnSpc>
              <a:spcBef>
                <a:spcPts val="55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(citarabina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5" dirty="0">
                <a:latin typeface="Calibri"/>
                <a:cs typeface="Calibri"/>
              </a:rPr>
              <a:t> bajas dosis):</a:t>
            </a:r>
            <a:r>
              <a:rPr sz="949" spc="10" dirty="0">
                <a:latin typeface="Calibri"/>
                <a:cs typeface="Calibri"/>
              </a:rPr>
              <a:t> 220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lnSpc>
                <a:spcPts val="1134"/>
              </a:lnSpc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4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(venetoclax):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37</a:t>
            </a:r>
            <a:endParaRPr sz="949">
              <a:latin typeface="Calibri"/>
              <a:cs typeface="Calibri"/>
            </a:endParaRPr>
          </a:p>
          <a:p>
            <a:pPr lvl="1">
              <a:spcBef>
                <a:spcPts val="20"/>
              </a:spcBef>
              <a:buFont typeface="Arial"/>
              <a:buChar char="•"/>
            </a:pPr>
            <a:endParaRPr sz="999">
              <a:latin typeface="Calibri"/>
              <a:cs typeface="Calibri"/>
            </a:endParaRPr>
          </a:p>
          <a:p>
            <a:pPr marL="414157" lvl="1" indent="-155388">
              <a:buFont typeface="Arial"/>
              <a:buChar char="•"/>
              <a:tabLst>
                <a:tab pos="414792" algn="l"/>
              </a:tabLst>
            </a:pPr>
            <a:r>
              <a:rPr sz="949" spc="5" dirty="0">
                <a:latin typeface="Calibri"/>
                <a:cs typeface="Calibri"/>
              </a:rPr>
              <a:t>Datos </a:t>
            </a:r>
            <a:r>
              <a:rPr sz="949" spc="10" dirty="0">
                <a:latin typeface="Calibri"/>
                <a:cs typeface="Calibri"/>
              </a:rPr>
              <a:t>de NGS</a:t>
            </a:r>
            <a:r>
              <a:rPr sz="949" spc="5" dirty="0">
                <a:latin typeface="Calibri"/>
                <a:cs typeface="Calibri"/>
              </a:rPr>
              <a:t> incluidos </a:t>
            </a:r>
            <a:r>
              <a:rPr sz="949" spc="10" dirty="0">
                <a:latin typeface="Calibri"/>
                <a:cs typeface="Calibri"/>
              </a:rPr>
              <a:t>en </a:t>
            </a:r>
            <a:r>
              <a:rPr sz="949" spc="5" dirty="0">
                <a:latin typeface="Calibri"/>
                <a:cs typeface="Calibri"/>
              </a:rPr>
              <a:t>el </a:t>
            </a:r>
            <a:r>
              <a:rPr sz="949" dirty="0">
                <a:latin typeface="Calibri"/>
                <a:cs typeface="Calibri"/>
              </a:rPr>
              <a:t>registro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Pethema:</a:t>
            </a:r>
            <a:endParaRPr sz="949">
              <a:latin typeface="Calibri"/>
              <a:cs typeface="Calibri"/>
            </a:endParaRPr>
          </a:p>
          <a:p>
            <a:pPr marL="260038"/>
            <a:r>
              <a:rPr sz="949" spc="5" dirty="0">
                <a:latin typeface="Calibri"/>
                <a:cs typeface="Calibri"/>
              </a:rPr>
              <a:t>ABL1,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ASXL1,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5" dirty="0">
                <a:latin typeface="Calibri"/>
                <a:cs typeface="Calibri"/>
              </a:rPr>
              <a:t>BRAF,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CALR,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CBL, </a:t>
            </a:r>
            <a:r>
              <a:rPr sz="949" spc="-5" dirty="0">
                <a:latin typeface="Calibri"/>
                <a:cs typeface="Calibri"/>
              </a:rPr>
              <a:t>CEBPA,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CSF3R,</a:t>
            </a:r>
            <a:r>
              <a:rPr sz="949" spc="10" dirty="0">
                <a:latin typeface="Calibri"/>
                <a:cs typeface="Calibri"/>
              </a:rPr>
              <a:t> DNMT3A,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ETV6,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EZH2,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FLT3,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5" dirty="0">
                <a:latin typeface="Calibri"/>
                <a:cs typeface="Calibri"/>
              </a:rPr>
              <a:t>GATA2,</a:t>
            </a:r>
            <a:r>
              <a:rPr sz="949" spc="10" dirty="0">
                <a:latin typeface="Calibri"/>
                <a:cs typeface="Calibri"/>
              </a:rPr>
              <a:t> IDH1,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IDH2, </a:t>
            </a:r>
            <a:r>
              <a:rPr sz="949" spc="5" dirty="0">
                <a:latin typeface="Calibri"/>
                <a:cs typeface="Calibri"/>
              </a:rPr>
              <a:t>JAK2,</a:t>
            </a:r>
            <a:endParaRPr sz="949">
              <a:latin typeface="Calibri"/>
              <a:cs typeface="Calibri"/>
            </a:endParaRPr>
          </a:p>
          <a:p>
            <a:pPr marL="260038">
              <a:spcBef>
                <a:spcPts val="60"/>
              </a:spcBef>
            </a:pPr>
            <a:r>
              <a:rPr sz="949" spc="-20" dirty="0">
                <a:latin typeface="Calibri"/>
                <a:cs typeface="Calibri"/>
              </a:rPr>
              <a:t>KIT,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KRAS,</a:t>
            </a:r>
            <a:r>
              <a:rPr sz="949" spc="10" dirty="0">
                <a:latin typeface="Calibri"/>
                <a:cs typeface="Calibri"/>
              </a:rPr>
              <a:t> MPL,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NPM1, </a:t>
            </a:r>
            <a:r>
              <a:rPr sz="949" spc="5" dirty="0">
                <a:latin typeface="Calibri"/>
                <a:cs typeface="Calibri"/>
              </a:rPr>
              <a:t>NRAS,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PTPN11,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RUNX1, </a:t>
            </a:r>
            <a:r>
              <a:rPr sz="949" spc="5" dirty="0">
                <a:latin typeface="Calibri"/>
                <a:cs typeface="Calibri"/>
              </a:rPr>
              <a:t>SETBP1,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SF3B1,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SRSF2,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TET2,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TP53,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U2AF1,</a:t>
            </a:r>
            <a:r>
              <a:rPr sz="949" spc="10" dirty="0">
                <a:latin typeface="Calibri"/>
                <a:cs typeface="Calibri"/>
              </a:rPr>
              <a:t> WT1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918764" y="822090"/>
            <a:ext cx="2952919" cy="178659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5" dirty="0">
                <a:solidFill>
                  <a:srgbClr val="C00000"/>
                </a:solidFill>
                <a:latin typeface="Calibri"/>
                <a:cs typeface="Calibri"/>
              </a:rPr>
              <a:t>Proyectos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Calibri"/>
                <a:cs typeface="Calibri"/>
              </a:rPr>
              <a:t>NGS-LMA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-5" dirty="0">
                <a:solidFill>
                  <a:srgbClr val="C00000"/>
                </a:solidFill>
                <a:latin typeface="Calibri"/>
                <a:cs typeface="Calibri"/>
              </a:rPr>
              <a:t>PAMPLONA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2847">
              <a:latin typeface="Calibri"/>
              <a:cs typeface="Calibri"/>
            </a:endParaRPr>
          </a:p>
          <a:p>
            <a:pPr marL="218812" indent="-206762">
              <a:spcBef>
                <a:spcPts val="5"/>
              </a:spcBef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698" b="1" i="1" spc="15" dirty="0">
                <a:latin typeface="Calibri-BoldItalic"/>
                <a:cs typeface="Calibri-BoldItalic"/>
              </a:rPr>
              <a:t>TP53</a:t>
            </a:r>
            <a:endParaRPr sz="1698">
              <a:latin typeface="Calibri-BoldItalic"/>
              <a:cs typeface="Calibri-BoldItalic"/>
            </a:endParaRPr>
          </a:p>
          <a:p>
            <a:pPr>
              <a:lnSpc>
                <a:spcPct val="100000"/>
              </a:lnSpc>
              <a:buFont typeface="Arial"/>
              <a:buChar char="•"/>
            </a:pPr>
            <a:endParaRPr sz="2097">
              <a:latin typeface="Calibri-BoldItalic"/>
              <a:cs typeface="Calibri-BoldItalic"/>
            </a:endParaRPr>
          </a:p>
          <a:p>
            <a:pPr marL="218812" indent="-206762">
              <a:spcBef>
                <a:spcPts val="1618"/>
              </a:spcBef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698" b="1" spc="10" dirty="0">
                <a:latin typeface="Calibri"/>
                <a:cs typeface="Calibri"/>
              </a:rPr>
              <a:t>Germinales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6" y="632097"/>
            <a:ext cx="6597770" cy="3710809"/>
            <a:chOff x="1268077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7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399499" y="1307365"/>
            <a:ext cx="1324881" cy="173423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10" dirty="0">
                <a:latin typeface="Century Gothic"/>
                <a:cs typeface="Century Gothic"/>
              </a:rPr>
              <a:t>Inducción</a:t>
            </a:r>
            <a:r>
              <a:rPr sz="949" spc="-35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1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851477" y="1394264"/>
            <a:ext cx="3055662" cy="1434601"/>
            <a:chOff x="3850588" y="1395983"/>
            <a:chExt cx="3059430" cy="1436370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50588" y="1395983"/>
              <a:ext cx="3058983" cy="5447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878833" y="1408997"/>
              <a:ext cx="3003550" cy="0"/>
            </a:xfrm>
            <a:custGeom>
              <a:avLst/>
              <a:gdLst/>
              <a:ahLst/>
              <a:cxnLst/>
              <a:rect l="l" t="t" r="r" b="b"/>
              <a:pathLst>
                <a:path w="3003550">
                  <a:moveTo>
                    <a:pt x="0" y="0"/>
                  </a:moveTo>
                  <a:lnTo>
                    <a:pt x="3003016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50589" y="2777731"/>
              <a:ext cx="3058982" cy="5447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878833" y="2790991"/>
              <a:ext cx="3003550" cy="0"/>
            </a:xfrm>
            <a:custGeom>
              <a:avLst/>
              <a:gdLst/>
              <a:ahLst/>
              <a:cxnLst/>
              <a:rect l="l" t="t" r="r" b="b"/>
              <a:pathLst>
                <a:path w="3003550">
                  <a:moveTo>
                    <a:pt x="0" y="0"/>
                  </a:moveTo>
                  <a:lnTo>
                    <a:pt x="3003016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33841" y="2591696"/>
              <a:ext cx="168300" cy="154520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2399499" y="2699599"/>
            <a:ext cx="1324881" cy="174063"/>
          </a:xfrm>
          <a:prstGeom prst="rect">
            <a:avLst/>
          </a:prstGeom>
          <a:solidFill>
            <a:srgbClr val="FFC000"/>
          </a:solidFill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0" dirty="0">
                <a:latin typeface="Century Gothic"/>
                <a:cs typeface="Century Gothic"/>
              </a:rPr>
              <a:t>Reinducción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279794" y="2839114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29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851478" y="1225166"/>
            <a:ext cx="1964173" cy="1092758"/>
            <a:chOff x="3850589" y="1226676"/>
            <a:chExt cx="1966595" cy="1094105"/>
          </a:xfrm>
        </p:grpSpPr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41068" y="1226676"/>
              <a:ext cx="168300" cy="15453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13846" y="1226676"/>
              <a:ext cx="168300" cy="154533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850589" y="1797138"/>
              <a:ext cx="1966134" cy="54470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3878834" y="1810951"/>
              <a:ext cx="1911350" cy="0"/>
            </a:xfrm>
            <a:custGeom>
              <a:avLst/>
              <a:gdLst/>
              <a:ahLst/>
              <a:cxnLst/>
              <a:rect l="l" t="t" r="r" b="b"/>
              <a:pathLst>
                <a:path w="1911350">
                  <a:moveTo>
                    <a:pt x="0" y="0"/>
                  </a:moveTo>
                  <a:lnTo>
                    <a:pt x="1911007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50589" y="2031555"/>
              <a:ext cx="1966134" cy="5447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50589" y="2265984"/>
              <a:ext cx="1966134" cy="54462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878834" y="2278955"/>
              <a:ext cx="1911350" cy="0"/>
            </a:xfrm>
            <a:custGeom>
              <a:avLst/>
              <a:gdLst/>
              <a:ahLst/>
              <a:cxnLst/>
              <a:rect l="l" t="t" r="r" b="b"/>
              <a:pathLst>
                <a:path w="1911350">
                  <a:moveTo>
                    <a:pt x="0" y="0"/>
                  </a:moveTo>
                  <a:lnTo>
                    <a:pt x="1911007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6027128" y="1475561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43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399499" y="1774795"/>
            <a:ext cx="1324881" cy="174063"/>
          </a:xfrm>
          <a:prstGeom prst="rect">
            <a:avLst/>
          </a:prstGeom>
          <a:solidFill>
            <a:srgbClr val="00B0F0"/>
          </a:solidFill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5" dirty="0">
                <a:latin typeface="Century Gothic"/>
                <a:cs typeface="Century Gothic"/>
              </a:rPr>
              <a:t>CP</a:t>
            </a:r>
            <a:r>
              <a:rPr sz="949" spc="-40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1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399499" y="2013540"/>
            <a:ext cx="1324881" cy="174705"/>
          </a:xfrm>
          <a:prstGeom prst="rect">
            <a:avLst/>
          </a:prstGeom>
          <a:solidFill>
            <a:srgbClr val="00B0F0"/>
          </a:solidFill>
        </p:spPr>
        <p:txBody>
          <a:bodyPr vert="horz" wrap="square" lIns="0" tIns="28540" rIns="0" bIns="0" rtlCol="0">
            <a:spAutoFit/>
          </a:bodyPr>
          <a:lstStyle/>
          <a:p>
            <a:pPr marL="48836">
              <a:spcBef>
                <a:spcPts val="225"/>
              </a:spcBef>
            </a:pPr>
            <a:r>
              <a:rPr sz="949" spc="15" dirty="0">
                <a:latin typeface="Century Gothic"/>
                <a:cs typeface="Century Gothic"/>
              </a:rPr>
              <a:t>CP</a:t>
            </a:r>
            <a:r>
              <a:rPr sz="949" spc="-40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2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399499" y="2247250"/>
            <a:ext cx="1324881" cy="173423"/>
          </a:xfrm>
          <a:prstGeom prst="rect">
            <a:avLst/>
          </a:prstGeom>
          <a:solidFill>
            <a:srgbClr val="00B0F0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15" dirty="0">
                <a:latin typeface="Century Gothic"/>
                <a:cs typeface="Century Gothic"/>
              </a:rPr>
              <a:t>CP</a:t>
            </a:r>
            <a:r>
              <a:rPr sz="949" spc="-40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3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95511" y="2288416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17</a:t>
            </a:r>
            <a:endParaRPr sz="949">
              <a:latin typeface="Century Gothic"/>
              <a:cs typeface="Century Gothic"/>
            </a:endParaRPr>
          </a:p>
        </p:txBody>
      </p:sp>
      <p:pic>
        <p:nvPicPr>
          <p:cNvPr id="30" name="object 3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910651" y="1619713"/>
            <a:ext cx="168093" cy="154356"/>
          </a:xfrm>
          <a:prstGeom prst="rect">
            <a:avLst/>
          </a:prstGeom>
        </p:spPr>
      </p:pic>
      <p:sp>
        <p:nvSpPr>
          <p:cNvPr id="31" name="object 31"/>
          <p:cNvSpPr txBox="1"/>
          <p:nvPr/>
        </p:nvSpPr>
        <p:spPr>
          <a:xfrm>
            <a:off x="3867003" y="1475561"/>
            <a:ext cx="1934365" cy="75789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731276">
              <a:spcBef>
                <a:spcPts val="125"/>
              </a:spcBef>
              <a:tabLst>
                <a:tab pos="1432109" algn="l"/>
              </a:tabLst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15	29</a:t>
            </a:r>
            <a:endParaRPr sz="949">
              <a:latin typeface="Century Gothic"/>
              <a:cs typeface="Century Gothic"/>
            </a:endParaRPr>
          </a:p>
          <a:p>
            <a:pPr>
              <a:spcBef>
                <a:spcPts val="45"/>
              </a:spcBef>
            </a:pPr>
            <a:endParaRPr sz="1548">
              <a:latin typeface="Century Gothic"/>
              <a:cs typeface="Century Gothic"/>
            </a:endParaRPr>
          </a:p>
          <a:p>
            <a:pPr algn="ctr">
              <a:tabLst>
                <a:tab pos="828315" algn="l"/>
                <a:tab pos="1908421" algn="l"/>
              </a:tabLst>
            </a:pPr>
            <a:r>
              <a:rPr sz="949" u="sng" spc="5" dirty="0">
                <a:solidFill>
                  <a:srgbClr val="C00000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949" b="1" u="sng" spc="10" dirty="0">
                <a:solidFill>
                  <a:srgbClr val="C00000"/>
                </a:solidFill>
                <a:uFill>
                  <a:solidFill>
                    <a:srgbClr val="000000"/>
                  </a:solidFill>
                </a:uFill>
                <a:latin typeface="Century Gothic"/>
                <a:cs typeface="Century Gothic"/>
              </a:rPr>
              <a:t>17	</a:t>
            </a:r>
            <a:endParaRPr sz="949">
              <a:latin typeface="Century Gothic"/>
              <a:cs typeface="Century Gothic"/>
            </a:endParaRPr>
          </a:p>
          <a:p>
            <a:pPr marR="104649" algn="ctr">
              <a:spcBef>
                <a:spcPts val="39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17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399499" y="3167019"/>
            <a:ext cx="1324881" cy="173423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10" dirty="0">
                <a:latin typeface="Century Gothic"/>
                <a:cs typeface="Century Gothic"/>
              </a:rPr>
              <a:t>CT</a:t>
            </a:r>
            <a:r>
              <a:rPr sz="949" spc="-40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1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399499" y="3405763"/>
            <a:ext cx="1324881" cy="174063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0" dirty="0">
                <a:latin typeface="Century Gothic"/>
                <a:cs typeface="Century Gothic"/>
              </a:rPr>
              <a:t>CT2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399499" y="3639473"/>
            <a:ext cx="1324881" cy="174063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0" dirty="0">
                <a:latin typeface="Century Gothic"/>
                <a:cs typeface="Century Gothic"/>
              </a:rPr>
              <a:t>CT</a:t>
            </a:r>
            <a:r>
              <a:rPr sz="949" spc="-40" dirty="0">
                <a:latin typeface="Century Gothic"/>
                <a:cs typeface="Century Gothic"/>
              </a:rPr>
              <a:t> </a:t>
            </a:r>
            <a:r>
              <a:rPr sz="949" spc="10" dirty="0">
                <a:latin typeface="Century Gothic"/>
                <a:cs typeface="Century Gothic"/>
              </a:rPr>
              <a:t>3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3851477" y="3240914"/>
            <a:ext cx="1964173" cy="523230"/>
            <a:chOff x="3850588" y="3244910"/>
            <a:chExt cx="1966595" cy="523875"/>
          </a:xfrm>
        </p:grpSpPr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50588" y="3244910"/>
              <a:ext cx="1966135" cy="56128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878833" y="3258993"/>
              <a:ext cx="1911350" cy="0"/>
            </a:xfrm>
            <a:custGeom>
              <a:avLst/>
              <a:gdLst/>
              <a:ahLst/>
              <a:cxnLst/>
              <a:rect l="l" t="t" r="r" b="b"/>
              <a:pathLst>
                <a:path w="1911350">
                  <a:moveTo>
                    <a:pt x="0" y="0"/>
                  </a:moveTo>
                  <a:lnTo>
                    <a:pt x="1911007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850589" y="3479330"/>
              <a:ext cx="1966134" cy="54470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878833" y="3492995"/>
              <a:ext cx="1911350" cy="0"/>
            </a:xfrm>
            <a:custGeom>
              <a:avLst/>
              <a:gdLst/>
              <a:ahLst/>
              <a:cxnLst/>
              <a:rect l="l" t="t" r="r" b="b"/>
              <a:pathLst>
                <a:path w="1911350">
                  <a:moveTo>
                    <a:pt x="0" y="0"/>
                  </a:moveTo>
                  <a:lnTo>
                    <a:pt x="1911007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50589" y="3713746"/>
              <a:ext cx="1966134" cy="5447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3878833" y="3726996"/>
              <a:ext cx="1911350" cy="0"/>
            </a:xfrm>
            <a:custGeom>
              <a:avLst/>
              <a:gdLst/>
              <a:ahLst/>
              <a:cxnLst/>
              <a:rect l="l" t="t" r="r" b="b"/>
              <a:pathLst>
                <a:path w="1911350">
                  <a:moveTo>
                    <a:pt x="0" y="0"/>
                  </a:moveTo>
                  <a:lnTo>
                    <a:pt x="1911007" y="0"/>
                  </a:lnTo>
                </a:path>
              </a:pathLst>
            </a:custGeom>
            <a:ln w="1203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4695511" y="3734409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17</a:t>
            </a:r>
            <a:endParaRPr sz="949">
              <a:latin typeface="Century Gothic"/>
              <a:cs typeface="Century Gothic"/>
            </a:endParaRPr>
          </a:p>
        </p:txBody>
      </p:sp>
      <p:pic>
        <p:nvPicPr>
          <p:cNvPr id="43" name="object 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910651" y="3065972"/>
            <a:ext cx="168093" cy="154343"/>
          </a:xfrm>
          <a:prstGeom prst="rect">
            <a:avLst/>
          </a:prstGeom>
        </p:spPr>
      </p:pic>
      <p:sp>
        <p:nvSpPr>
          <p:cNvPr id="44" name="object 44"/>
          <p:cNvSpPr txBox="1"/>
          <p:nvPr/>
        </p:nvSpPr>
        <p:spPr>
          <a:xfrm>
            <a:off x="4695511" y="3534906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17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702683" y="3300818"/>
            <a:ext cx="1648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C00000"/>
                </a:solidFill>
                <a:latin typeface="Century Gothic"/>
                <a:cs typeface="Century Gothic"/>
              </a:rPr>
              <a:t>17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08284" y="2622738"/>
            <a:ext cx="1929258" cy="12658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94955" y="2622738"/>
            <a:ext cx="1947515" cy="1168510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4151570" y="3391460"/>
            <a:ext cx="27651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2394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22344" y="3117801"/>
            <a:ext cx="21373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508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01028" y="3370067"/>
            <a:ext cx="21373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410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83386" y="2468092"/>
            <a:ext cx="477566" cy="47883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230227" algn="l"/>
              </a:tabLst>
            </a:pPr>
            <a:r>
              <a:rPr sz="949" b="1" spc="10" dirty="0">
                <a:latin typeface="Calibri"/>
                <a:cs typeface="Calibri"/>
              </a:rPr>
              <a:t>1	8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40"/>
              </a:spcBef>
            </a:pPr>
            <a:endParaRPr sz="999">
              <a:latin typeface="Calibri"/>
              <a:cs typeface="Calibri"/>
            </a:endParaRPr>
          </a:p>
          <a:p>
            <a:pPr marR="5074" algn="r">
              <a:spcBef>
                <a:spcPts val="5"/>
              </a:spcBef>
            </a:pPr>
            <a:r>
              <a:rPr sz="949" b="1" spc="10" dirty="0">
                <a:latin typeface="Calibri"/>
                <a:cs typeface="Calibri"/>
              </a:rPr>
              <a:t>89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855853" y="891890"/>
            <a:ext cx="4062800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30" dirty="0">
                <a:solidFill>
                  <a:schemeClr val="tx1"/>
                </a:solidFill>
                <a:latin typeface="Calibri"/>
              </a:rPr>
              <a:t>Total</a:t>
            </a:r>
            <a:r>
              <a:rPr sz="1298" b="1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de 2.902 </a:t>
            </a:r>
            <a:r>
              <a:rPr sz="1298" b="1" spc="-10" dirty="0">
                <a:solidFill>
                  <a:schemeClr val="tx1"/>
                </a:solidFill>
                <a:latin typeface="Calibri"/>
              </a:rPr>
              <a:t>muestras: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 508 (</a:t>
            </a:r>
            <a:r>
              <a:rPr sz="1298" b="1" spc="-5" dirty="0">
                <a:solidFill>
                  <a:srgbClr val="C00000"/>
                </a:solidFill>
                <a:latin typeface="Calibri"/>
              </a:rPr>
              <a:t>17%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) con </a:t>
            </a:r>
            <a:r>
              <a:rPr sz="1298" b="1" spc="-10" dirty="0">
                <a:solidFill>
                  <a:schemeClr val="tx1"/>
                </a:solidFill>
                <a:latin typeface="Calibri"/>
              </a:rPr>
              <a:t>SNV/indels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dirty="0">
                <a:solidFill>
                  <a:schemeClr val="tx1"/>
                </a:solidFill>
                <a:latin typeface="Calibri"/>
              </a:rPr>
              <a:t>en</a:t>
            </a:r>
            <a:r>
              <a:rPr sz="1298" b="1" spc="-5" dirty="0">
                <a:latin typeface="Calibri"/>
              </a:rPr>
              <a:t> </a:t>
            </a:r>
            <a:r>
              <a:rPr sz="1298" b="1" i="1" spc="-5" dirty="0">
                <a:solidFill>
                  <a:srgbClr val="C00000"/>
                </a:solidFill>
                <a:latin typeface="Calibri-BoldItalic"/>
                <a:cs typeface="Calibri-BoldItalic"/>
              </a:rPr>
              <a:t>TP53</a:t>
            </a:r>
            <a:endParaRPr sz="1298" b="1" dirty="0">
              <a:latin typeface="Calibri-BoldItalic"/>
              <a:cs typeface="Calibri-BoldItalic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37806" y="1097183"/>
            <a:ext cx="1290634" cy="1099734"/>
          </a:xfrm>
          <a:prstGeom prst="rect">
            <a:avLst/>
          </a:prstGeom>
        </p:spPr>
        <p:txBody>
          <a:bodyPr vert="horz" wrap="square" lIns="0" tIns="106549" rIns="0" bIns="0" rtlCol="0">
            <a:spAutoFit/>
          </a:bodyPr>
          <a:lstStyle/>
          <a:p>
            <a:pPr marL="25370">
              <a:spcBef>
                <a:spcPts val="839"/>
              </a:spcBef>
            </a:pPr>
            <a:r>
              <a:rPr sz="1099" b="1" spc="10" dirty="0">
                <a:latin typeface="Calibri"/>
                <a:cs typeface="Calibri"/>
              </a:rPr>
              <a:t>.</a:t>
            </a:r>
            <a:r>
              <a:rPr sz="1099" b="1" spc="-5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410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con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1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variante</a:t>
            </a:r>
            <a:endParaRPr sz="1099">
              <a:latin typeface="Calibri"/>
              <a:cs typeface="Calibri"/>
            </a:endParaRPr>
          </a:p>
          <a:p>
            <a:pPr marL="25370">
              <a:spcBef>
                <a:spcPts val="744"/>
              </a:spcBef>
            </a:pPr>
            <a:r>
              <a:rPr sz="1099" b="1" spc="10" dirty="0">
                <a:latin typeface="Calibri"/>
                <a:cs typeface="Calibri"/>
              </a:rPr>
              <a:t>.</a:t>
            </a:r>
            <a:r>
              <a:rPr sz="1099" b="1" spc="-5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89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con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2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variantes</a:t>
            </a:r>
            <a:endParaRPr sz="1099">
              <a:latin typeface="Calibri"/>
              <a:cs typeface="Calibri"/>
            </a:endParaRPr>
          </a:p>
          <a:p>
            <a:pPr marL="25370">
              <a:lnSpc>
                <a:spcPts val="1234"/>
              </a:lnSpc>
              <a:spcBef>
                <a:spcPts val="784"/>
              </a:spcBef>
            </a:pPr>
            <a:r>
              <a:rPr sz="1099" b="1" spc="10" dirty="0">
                <a:latin typeface="Calibri"/>
                <a:cs typeface="Calibri"/>
              </a:rPr>
              <a:t>.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8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con</a:t>
            </a:r>
            <a:r>
              <a:rPr sz="1099" b="1" spc="10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3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variantes</a:t>
            </a:r>
            <a:endParaRPr sz="1099">
              <a:latin typeface="Calibri"/>
              <a:cs typeface="Calibri"/>
            </a:endParaRPr>
          </a:p>
          <a:p>
            <a:pPr marL="25370">
              <a:lnSpc>
                <a:spcPts val="2312"/>
              </a:lnSpc>
            </a:pPr>
            <a:r>
              <a:rPr sz="1099" b="1" spc="10" dirty="0">
                <a:latin typeface="Calibri"/>
                <a:cs typeface="Calibri"/>
              </a:rPr>
              <a:t>.</a:t>
            </a:r>
            <a:r>
              <a:rPr sz="1099" b="1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1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20" dirty="0">
                <a:latin typeface="Calibri"/>
                <a:cs typeface="Calibri"/>
              </a:rPr>
              <a:t>con</a:t>
            </a:r>
            <a:r>
              <a:rPr sz="1099" b="1" spc="10" dirty="0">
                <a:latin typeface="Calibri"/>
                <a:cs typeface="Calibri"/>
              </a:rPr>
              <a:t> </a:t>
            </a:r>
            <a:r>
              <a:rPr sz="1099" b="1" spc="15" dirty="0">
                <a:latin typeface="Calibri"/>
                <a:cs typeface="Calibri"/>
              </a:rPr>
              <a:t>5</a:t>
            </a:r>
            <a:r>
              <a:rPr sz="1099" b="1" spc="5" dirty="0">
                <a:latin typeface="Calibri"/>
                <a:cs typeface="Calibri"/>
              </a:rPr>
              <a:t> </a:t>
            </a:r>
            <a:r>
              <a:rPr sz="1099" b="1" spc="25" dirty="0">
                <a:latin typeface="Calibri"/>
                <a:cs typeface="Calibri"/>
              </a:rPr>
              <a:t>variantes</a:t>
            </a:r>
            <a:r>
              <a:rPr sz="2996" b="1" spc="37" baseline="-11111" dirty="0">
                <a:solidFill>
                  <a:srgbClr val="C55A11"/>
                </a:solidFill>
                <a:latin typeface="Calibri"/>
                <a:cs typeface="Calibri"/>
              </a:rPr>
              <a:t>*</a:t>
            </a:r>
            <a:endParaRPr sz="2996" baseline="-11111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18765" y="886943"/>
            <a:ext cx="316601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10" dirty="0">
                <a:solidFill>
                  <a:srgbClr val="C00000"/>
                </a:solidFill>
                <a:latin typeface="Calibri"/>
              </a:rPr>
              <a:t>Proyectos </a:t>
            </a:r>
            <a:r>
              <a:rPr sz="1298" spc="-5" dirty="0">
                <a:solidFill>
                  <a:srgbClr val="C00000"/>
                </a:solidFill>
                <a:latin typeface="Calibri"/>
              </a:rPr>
              <a:t>NGS-LMA</a:t>
            </a:r>
            <a:r>
              <a:rPr sz="1298" spc="-15" dirty="0">
                <a:solidFill>
                  <a:srgbClr val="C00000"/>
                </a:solidFill>
                <a:latin typeface="Calibri"/>
              </a:rPr>
              <a:t> </a:t>
            </a:r>
            <a:r>
              <a:rPr sz="1298" dirty="0">
                <a:solidFill>
                  <a:srgbClr val="C00000"/>
                </a:solidFill>
                <a:latin typeface="Calibri"/>
              </a:rPr>
              <a:t>–</a:t>
            </a:r>
            <a:r>
              <a:rPr sz="1298" spc="-5" dirty="0">
                <a:solidFill>
                  <a:srgbClr val="C00000"/>
                </a:solidFill>
                <a:latin typeface="Calibri"/>
              </a:rPr>
              <a:t> Mutaciones</a:t>
            </a:r>
            <a:r>
              <a:rPr sz="1298" spc="-10" dirty="0">
                <a:solidFill>
                  <a:srgbClr val="C00000"/>
                </a:solidFill>
                <a:latin typeface="Calibri"/>
              </a:rPr>
              <a:t> </a:t>
            </a:r>
            <a:r>
              <a:rPr sz="1298" spc="-5" dirty="0">
                <a:solidFill>
                  <a:srgbClr val="C00000"/>
                </a:solidFill>
                <a:latin typeface="Calibri"/>
              </a:rPr>
              <a:t>Germinales</a:t>
            </a:r>
            <a:endParaRPr sz="1298"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65910" y="1217483"/>
            <a:ext cx="633843" cy="259652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72096" y="3853124"/>
            <a:ext cx="99064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i="1" spc="-5" dirty="0">
                <a:latin typeface="Calibri"/>
                <a:cs typeface="Calibri"/>
              </a:rPr>
              <a:t>Cedida</a:t>
            </a:r>
            <a:r>
              <a:rPr sz="649" i="1" spc="-2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Ana</a:t>
            </a:r>
            <a:r>
              <a:rPr sz="649" i="1" spc="-20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Río-Machin</a:t>
            </a:r>
            <a:r>
              <a:rPr sz="649" i="1" spc="-20" dirty="0">
                <a:latin typeface="Calibri"/>
                <a:cs typeface="Calibri"/>
              </a:rPr>
              <a:t> </a:t>
            </a:r>
            <a:r>
              <a:rPr sz="649" i="1" dirty="0">
                <a:latin typeface="Calibri"/>
                <a:cs typeface="Calibri"/>
              </a:rPr>
              <a:t>2021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416924" y="1678724"/>
            <a:ext cx="1192633" cy="213528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230123" y="3877855"/>
            <a:ext cx="1407964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spcBef>
                <a:spcPts val="100"/>
              </a:spcBef>
            </a:pPr>
            <a:r>
              <a:rPr sz="649" i="1" spc="-5" dirty="0">
                <a:latin typeface="Calibri"/>
                <a:cs typeface="Calibri"/>
              </a:rPr>
              <a:t>Inherited predisposition to </a:t>
            </a:r>
            <a:r>
              <a:rPr sz="649" i="1" spc="-10" dirty="0">
                <a:latin typeface="Calibri"/>
                <a:cs typeface="Calibri"/>
              </a:rPr>
              <a:t>MDS/AML </a:t>
            </a:r>
            <a:r>
              <a:rPr sz="649" i="1" spc="-5" dirty="0">
                <a:latin typeface="Calibri"/>
                <a:cs typeface="Calibri"/>
              </a:rPr>
              <a:t>Rio- </a:t>
            </a:r>
            <a:r>
              <a:rPr sz="649" i="1" spc="-13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Machin et al., Educational Updates </a:t>
            </a:r>
            <a:r>
              <a:rPr sz="649" i="1" dirty="0">
                <a:latin typeface="Calibri"/>
                <a:cs typeface="Calibri"/>
              </a:rPr>
              <a:t>in </a:t>
            </a:r>
            <a:r>
              <a:rPr sz="649" i="1" spc="5" dirty="0">
                <a:latin typeface="Calibri"/>
                <a:cs typeface="Calibri"/>
              </a:rPr>
              <a:t> </a:t>
            </a:r>
            <a:r>
              <a:rPr sz="649" i="1" spc="-5" dirty="0">
                <a:latin typeface="Calibri"/>
                <a:cs typeface="Calibri"/>
              </a:rPr>
              <a:t>Hematology Book</a:t>
            </a:r>
            <a:r>
              <a:rPr sz="649" i="1" dirty="0">
                <a:latin typeface="Calibri"/>
                <a:cs typeface="Calibri"/>
              </a:rPr>
              <a:t> 2018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82782" y="785643"/>
            <a:ext cx="5780364" cy="340354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098804" y="3202255"/>
            <a:ext cx="4946900" cy="680758"/>
          </a:xfrm>
          <a:prstGeom prst="rect">
            <a:avLst/>
          </a:prstGeom>
          <a:solidFill>
            <a:srgbClr val="FBE5D6"/>
          </a:solidFill>
        </p:spPr>
        <p:txBody>
          <a:bodyPr vert="horz" wrap="square" lIns="0" tIns="0" rIns="0" bIns="0" rtlCol="0">
            <a:spAutoFit/>
          </a:bodyPr>
          <a:lstStyle/>
          <a:p>
            <a:pPr marL="48836">
              <a:lnSpc>
                <a:spcPts val="1538"/>
              </a:lnSpc>
            </a:pP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Proyectos</a:t>
            </a:r>
            <a:r>
              <a:rPr sz="1298" b="1" i="1" spc="-2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NGS-LMA:</a:t>
            </a:r>
            <a:endParaRPr sz="1298">
              <a:latin typeface="HelveticaNeueLTStd-BdCnO"/>
              <a:cs typeface="HelveticaNeueLTStd-BdCnO"/>
            </a:endParaRPr>
          </a:p>
          <a:p>
            <a:pPr marL="48836">
              <a:spcBef>
                <a:spcPts val="390"/>
              </a:spcBef>
            </a:pP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Comutaciones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y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valor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pronóstico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en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LMA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IDH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mutado</a:t>
            </a:r>
            <a:endParaRPr sz="1298">
              <a:latin typeface="HelveticaNeueLTStd-BdCnO"/>
              <a:cs typeface="HelveticaNeueLTStd-BdCnO"/>
            </a:endParaRPr>
          </a:p>
          <a:p>
            <a:pPr marL="48836">
              <a:spcBef>
                <a:spcPts val="335"/>
              </a:spcBef>
            </a:pPr>
            <a:r>
              <a:rPr sz="1298" b="1" dirty="0">
                <a:latin typeface="Calibri"/>
                <a:cs typeface="Calibri"/>
              </a:rPr>
              <a:t>M.</a:t>
            </a:r>
            <a:r>
              <a:rPr sz="1298" b="1" spc="-5" dirty="0">
                <a:latin typeface="Calibri"/>
                <a:cs typeface="Calibri"/>
              </a:rPr>
              <a:t> Carmen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Chillón.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Hospital </a:t>
            </a:r>
            <a:r>
              <a:rPr sz="1298" b="1" spc="-10" dirty="0">
                <a:latin typeface="Calibri"/>
                <a:cs typeface="Calibri"/>
              </a:rPr>
              <a:t>Universitario</a:t>
            </a:r>
            <a:r>
              <a:rPr sz="1298" b="1" spc="-5" dirty="0">
                <a:latin typeface="Calibri"/>
                <a:cs typeface="Calibri"/>
              </a:rPr>
              <a:t> de</a:t>
            </a:r>
            <a:r>
              <a:rPr sz="1298" b="1" spc="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Salamanca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66489" y="772670"/>
            <a:ext cx="4316545" cy="339651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482252" y="790261"/>
            <a:ext cx="4256237" cy="3332815"/>
            <a:chOff x="2479675" y="791235"/>
            <a:chExt cx="4261485" cy="3336925"/>
          </a:xfrm>
        </p:grpSpPr>
        <p:sp>
          <p:nvSpPr>
            <p:cNvPr id="5" name="object 5"/>
            <p:cNvSpPr/>
            <p:nvPr/>
          </p:nvSpPr>
          <p:spPr>
            <a:xfrm>
              <a:off x="2479675" y="1073264"/>
              <a:ext cx="4261485" cy="3054985"/>
            </a:xfrm>
            <a:custGeom>
              <a:avLst/>
              <a:gdLst/>
              <a:ahLst/>
              <a:cxnLst/>
              <a:rect l="l" t="t" r="r" b="b"/>
              <a:pathLst>
                <a:path w="4261484" h="3054985">
                  <a:moveTo>
                    <a:pt x="4261167" y="0"/>
                  </a:moveTo>
                  <a:lnTo>
                    <a:pt x="0" y="0"/>
                  </a:lnTo>
                  <a:lnTo>
                    <a:pt x="0" y="3054896"/>
                  </a:lnTo>
                  <a:lnTo>
                    <a:pt x="4261167" y="3054896"/>
                  </a:lnTo>
                  <a:lnTo>
                    <a:pt x="4261167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479675" y="791235"/>
              <a:ext cx="4261485" cy="283845"/>
            </a:xfrm>
            <a:custGeom>
              <a:avLst/>
              <a:gdLst/>
              <a:ahLst/>
              <a:cxnLst/>
              <a:rect l="l" t="t" r="r" b="b"/>
              <a:pathLst>
                <a:path w="4261484" h="283844">
                  <a:moveTo>
                    <a:pt x="4261167" y="0"/>
                  </a:moveTo>
                  <a:lnTo>
                    <a:pt x="0" y="0"/>
                  </a:lnTo>
                  <a:lnTo>
                    <a:pt x="0" y="283730"/>
                  </a:lnTo>
                  <a:lnTo>
                    <a:pt x="4261167" y="283730"/>
                  </a:lnTo>
                  <a:lnTo>
                    <a:pt x="4261167" y="0"/>
                  </a:lnTo>
                  <a:close/>
                </a:path>
              </a:pathLst>
            </a:custGeom>
            <a:solidFill>
              <a:srgbClr val="D9D9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479670" y="787691"/>
          <a:ext cx="4254967" cy="33277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12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78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6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2227"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Pacientes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n=2461</a:t>
                      </a:r>
                      <a:r>
                        <a:rPr sz="600" b="1" spc="22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Dx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3399"/>
                      </a:solidFill>
                      <a:prstDash val="solid"/>
                    </a:lnL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IDH</a:t>
                      </a:r>
                      <a:r>
                        <a:rPr sz="700" b="1" spc="-4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mutado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698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n=595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IDH</a:t>
                      </a:r>
                      <a:r>
                        <a:rPr sz="7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sz="7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mutado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850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n=1866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968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i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R w="6350">
                      <a:solidFill>
                        <a:srgbClr val="003399"/>
                      </a:solidFill>
                      <a:prstDash val="solid"/>
                    </a:lnR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Edad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año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L w="6350">
                      <a:solidFill>
                        <a:srgbClr val="003399"/>
                      </a:solidFill>
                      <a:prstDash val="solid"/>
                    </a:lnL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32434" algn="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63,7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R w="6350">
                      <a:solidFill>
                        <a:srgbClr val="003399"/>
                      </a:solidFill>
                      <a:prstDash val="solid"/>
                    </a:lnR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Sexo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varón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342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2799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1055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Leucoc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it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x10</a:t>
                      </a:r>
                      <a:r>
                        <a:rPr sz="500" spc="15" baseline="2380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24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443230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B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last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M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59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5402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51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Blastos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SP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42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5402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35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qu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eta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x10</a:t>
                      </a:r>
                      <a:r>
                        <a:rPr sz="500" spc="15" baseline="2380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96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/>
                </a:tc>
                <a:tc>
                  <a:txBody>
                    <a:bodyPr/>
                    <a:lstStyle/>
                    <a:p>
                      <a:pPr marR="432434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86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117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Hemoglobina</a:t>
                      </a:r>
                      <a:r>
                        <a:rPr sz="600" b="1" spc="-4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(g/dL)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695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9.3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1.9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3370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9.1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2.0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0796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LDH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497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515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006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720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1256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3037">
                <a:tc>
                  <a:txBody>
                    <a:bodyPr/>
                    <a:lstStyle/>
                    <a:p>
                      <a:pPr marL="150495">
                        <a:lnSpc>
                          <a:spcPts val="645"/>
                        </a:lnSpc>
                        <a:spcBef>
                          <a:spcPts val="229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Riesgo</a:t>
                      </a:r>
                      <a:r>
                        <a:rPr sz="600" b="1" spc="-1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molecular</a:t>
                      </a:r>
                      <a:r>
                        <a:rPr sz="600" b="1" spc="-2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ELN</a:t>
                      </a:r>
                      <a:r>
                        <a:rPr sz="600" b="1" spc="-1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2017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88791">
                <a:tc>
                  <a:txBody>
                    <a:bodyPr/>
                    <a:lstStyle/>
                    <a:p>
                      <a:pPr marL="245110">
                        <a:lnSpc>
                          <a:spcPts val="600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Favorable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88791">
                <a:tc>
                  <a:txBody>
                    <a:bodyPr/>
                    <a:lstStyle/>
                    <a:p>
                      <a:pPr marL="245110">
                        <a:lnSpc>
                          <a:spcPts val="600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Intermedio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535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(63)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ts val="600"/>
                        </a:lnSpc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&lt;0,001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9085">
                <a:tc>
                  <a:txBody>
                    <a:bodyPr/>
                    <a:lstStyle/>
                    <a:p>
                      <a:pPr marL="245110">
                        <a:lnSpc>
                          <a:spcPts val="675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Adverso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ts val="675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75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165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FLT3-ITD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(14)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285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NPM1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197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(33)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374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CEBPA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41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5080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114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ASXL1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260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(14)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DNMT3A</a:t>
                      </a:r>
                      <a:r>
                        <a:rPr sz="600" b="1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215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372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KRAS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(5.5)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514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166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NRAS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RUNX1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3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317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SRSF2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3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192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206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TET2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469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TP53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398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WT1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1211" y="1406603"/>
            <a:ext cx="2566793" cy="225723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54310" y="1406603"/>
            <a:ext cx="2524370" cy="2238981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486877" y="738551"/>
            <a:ext cx="4462358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dirty="0">
                <a:solidFill>
                  <a:srgbClr val="EA2A53"/>
                </a:solidFill>
                <a:latin typeface="Century Gothic"/>
                <a:cs typeface="Century Gothic"/>
              </a:rPr>
              <a:t>SG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según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mutaciones IDH1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R132,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IDH2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R140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EA2A53"/>
                </a:solidFill>
                <a:latin typeface="Century Gothic"/>
                <a:cs typeface="Century Gothic"/>
              </a:rPr>
              <a:t>e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IDH2</a:t>
            </a:r>
            <a:r>
              <a:rPr sz="1298" spc="5" dirty="0">
                <a:solidFill>
                  <a:srgbClr val="EA2A53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EA2A53"/>
                </a:solidFill>
                <a:latin typeface="Century Gothic"/>
                <a:cs typeface="Century Gothic"/>
              </a:rPr>
              <a:t>R172</a:t>
            </a:r>
            <a:endParaRPr sz="1298">
              <a:latin typeface="Century Gothic"/>
              <a:cs typeface="Century Gothic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68008" y="1285951"/>
            <a:ext cx="103377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Cariotipos</a:t>
            </a:r>
            <a:r>
              <a:rPr sz="949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normales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57593" y="1261218"/>
            <a:ext cx="61075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Serie</a:t>
            </a:r>
            <a:r>
              <a:rPr sz="949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global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304784" y="1205710"/>
            <a:ext cx="528304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algn="just">
              <a:spcBef>
                <a:spcPts val="114"/>
              </a:spcBef>
            </a:pPr>
            <a:r>
              <a:rPr sz="849" spc="-5" dirty="0">
                <a:solidFill>
                  <a:srgbClr val="4472C4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4472C4"/>
                </a:solidFill>
                <a:latin typeface="Calibri"/>
                <a:cs typeface="Calibri"/>
              </a:rPr>
              <a:t>DH1_R132  </a:t>
            </a:r>
            <a:r>
              <a:rPr sz="849" spc="-5" dirty="0">
                <a:solidFill>
                  <a:srgbClr val="EA2A53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EA2A53"/>
                </a:solidFill>
                <a:latin typeface="Calibri"/>
                <a:cs typeface="Calibri"/>
              </a:rPr>
              <a:t>DH2_R140  </a:t>
            </a:r>
            <a:r>
              <a:rPr sz="849" spc="-5" dirty="0">
                <a:solidFill>
                  <a:srgbClr val="00B050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00B050"/>
                </a:solidFill>
                <a:latin typeface="Calibri"/>
                <a:cs typeface="Calibri"/>
              </a:rPr>
              <a:t>DH2_R172</a:t>
            </a:r>
            <a:endParaRPr sz="849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659883" y="3728721"/>
          <a:ext cx="1236726" cy="4902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2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9277">
                <a:tc>
                  <a:txBody>
                    <a:bodyPr/>
                    <a:lstStyle/>
                    <a:p>
                      <a:pPr marL="508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IDH_3subtipos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2065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N 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4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33020" algn="r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4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4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eventos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IDH1_R132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IDH2_R140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34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Global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143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5389334" y="2998499"/>
            <a:ext cx="34311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P=0,001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063842" y="2998499"/>
            <a:ext cx="34311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P=0,001</a:t>
            </a:r>
            <a:endParaRPr sz="749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2444314" y="3728721"/>
          <a:ext cx="1236091" cy="4902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89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3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7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9277">
                <a:tc>
                  <a:txBody>
                    <a:bodyPr/>
                    <a:lstStyle/>
                    <a:p>
                      <a:pPr marL="508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IDH_3subtipos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N 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4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4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4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eventos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IDH1_R132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194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37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IDH2_R140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254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55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Global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499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95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25828" y="1056581"/>
            <a:ext cx="5316660" cy="27097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12347" y="849020"/>
            <a:ext cx="332520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dirty="0">
                <a:latin typeface="Calibri"/>
                <a:cs typeface="Calibri"/>
              </a:rPr>
              <a:t>CO-MUTACIONES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CEBPA-PETHEMA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(Dr.</a:t>
            </a:r>
            <a:r>
              <a:rPr sz="949" spc="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Joaquín</a:t>
            </a:r>
            <a:r>
              <a:rPr sz="949" spc="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Sánchez,Córdoba)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92081" y="632531"/>
            <a:ext cx="6311761" cy="3617858"/>
          </a:xfrm>
          <a:prstGeom prst="rect">
            <a:avLst/>
          </a:prstGeom>
        </p:spPr>
      </p:pic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2967" y="632518"/>
            <a:ext cx="6241939" cy="3591416"/>
          </a:xfrm>
          <a:prstGeom prst="rect">
            <a:avLst/>
          </a:prstGeom>
        </p:spPr>
      </p:pic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0682" y="632530"/>
            <a:ext cx="6528909" cy="370977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29513" y="3521167"/>
            <a:ext cx="19058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5" dirty="0">
                <a:solidFill>
                  <a:srgbClr val="FFFFFF"/>
                </a:solidFill>
                <a:latin typeface="Calibri"/>
                <a:cs typeface="Calibri"/>
              </a:rPr>
              <a:t>Cristina</a:t>
            </a:r>
            <a:r>
              <a:rPr sz="1698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FFFFFF"/>
                </a:solidFill>
                <a:latin typeface="Calibri"/>
                <a:cs typeface="Calibri"/>
              </a:rPr>
              <a:t>Bilbao</a:t>
            </a:r>
            <a:r>
              <a:rPr sz="1698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FFFFFF"/>
                </a:solidFill>
                <a:latin typeface="Calibri"/>
                <a:cs typeface="Calibri"/>
              </a:rPr>
              <a:t>Sieyro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25960" y="747343"/>
            <a:ext cx="122150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solidFill>
                  <a:srgbClr val="C00000"/>
                </a:solidFill>
                <a:latin typeface="Calibri"/>
              </a:rPr>
              <a:t>Objetivos</a:t>
            </a:r>
            <a:r>
              <a:rPr sz="1498" spc="-55" dirty="0">
                <a:solidFill>
                  <a:srgbClr val="C00000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C00000"/>
                </a:solidFill>
                <a:latin typeface="Calibri"/>
              </a:rPr>
              <a:t>2022</a:t>
            </a:r>
            <a:endParaRPr sz="1498"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25767" y="1111673"/>
            <a:ext cx="4508021" cy="302458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18812" indent="-206762">
              <a:spcBef>
                <a:spcPts val="114"/>
              </a:spcBef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i="1" dirty="0">
                <a:latin typeface="Calibri-BoldItalic"/>
                <a:cs typeface="Calibri-BoldItalic"/>
              </a:rPr>
              <a:t>Renovación</a:t>
            </a:r>
            <a:r>
              <a:rPr sz="1498" b="1" i="1" spc="-25" dirty="0">
                <a:latin typeface="Calibri-BoldItalic"/>
                <a:cs typeface="Calibri-BoldItalic"/>
              </a:rPr>
              <a:t> </a:t>
            </a:r>
            <a:r>
              <a:rPr sz="1498" b="1" i="1" spc="5" dirty="0">
                <a:latin typeface="Calibri-BoldItalic"/>
                <a:cs typeface="Calibri-BoldItalic"/>
              </a:rPr>
              <a:t>web</a:t>
            </a:r>
            <a:endParaRPr sz="1498">
              <a:latin typeface="Calibri-BoldItalic"/>
              <a:cs typeface="Calibri-BoldItalic"/>
            </a:endParaRPr>
          </a:p>
          <a:p>
            <a:pPr>
              <a:spcBef>
                <a:spcPts val="55"/>
              </a:spcBef>
              <a:buFont typeface="Arial"/>
              <a:buChar char="•"/>
            </a:pPr>
            <a:endParaRPr sz="1448">
              <a:latin typeface="Calibri-BoldItalic"/>
              <a:cs typeface="Calibri-BoldItalic"/>
            </a:endParaRPr>
          </a:p>
          <a:p>
            <a:pPr marL="218812" indent="-206762"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dirty="0">
                <a:latin typeface="Calibri"/>
                <a:cs typeface="Calibri"/>
              </a:rPr>
              <a:t>Finalización</a:t>
            </a:r>
            <a:r>
              <a:rPr sz="1498" b="1" spc="15" dirty="0">
                <a:latin typeface="Calibri"/>
                <a:cs typeface="Calibri"/>
              </a:rPr>
              <a:t> </a:t>
            </a:r>
            <a:r>
              <a:rPr sz="1498" b="1" spc="-5" dirty="0">
                <a:latin typeface="Calibri"/>
                <a:cs typeface="Calibri"/>
              </a:rPr>
              <a:t>proyectos</a:t>
            </a:r>
            <a:r>
              <a:rPr sz="1498" b="1" spc="10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NGS-LMA,</a:t>
            </a:r>
            <a:r>
              <a:rPr sz="1498" b="1" spc="15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REALMOL,</a:t>
            </a:r>
            <a:r>
              <a:rPr sz="1498" b="1" spc="20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PCR-LMA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Arial"/>
              <a:buChar char="•"/>
            </a:pPr>
            <a:endParaRPr sz="1448">
              <a:latin typeface="Calibri"/>
              <a:cs typeface="Calibri"/>
            </a:endParaRPr>
          </a:p>
          <a:p>
            <a:pPr marL="218812" indent="-206762"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dirty="0">
                <a:latin typeface="Calibri"/>
                <a:cs typeface="Calibri"/>
              </a:rPr>
              <a:t>Publicación</a:t>
            </a:r>
            <a:r>
              <a:rPr sz="1498" b="1" spc="-5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estudios</a:t>
            </a:r>
            <a:r>
              <a:rPr sz="1498" b="1" spc="-5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biológicos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50"/>
              </a:spcBef>
              <a:buFont typeface="Arial"/>
              <a:buChar char="•"/>
            </a:pPr>
            <a:endParaRPr sz="1498">
              <a:latin typeface="Calibri"/>
              <a:cs typeface="Calibri"/>
            </a:endParaRPr>
          </a:p>
          <a:p>
            <a:pPr marL="218812" indent="-206762"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dirty="0">
                <a:latin typeface="Calibri"/>
                <a:cs typeface="Calibri"/>
              </a:rPr>
              <a:t>Análisis final</a:t>
            </a:r>
            <a:r>
              <a:rPr sz="1498" b="1" spc="10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FLAG-QUIDA,</a:t>
            </a:r>
            <a:r>
              <a:rPr sz="1498" b="1" spc="10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LAMVYX,</a:t>
            </a:r>
            <a:r>
              <a:rPr sz="1498" b="1" spc="10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PEVOLAM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10"/>
              </a:spcBef>
              <a:buFont typeface="Arial"/>
              <a:buChar char="•"/>
            </a:pPr>
            <a:endParaRPr sz="1498">
              <a:latin typeface="Calibri"/>
              <a:cs typeface="Calibri"/>
            </a:endParaRPr>
          </a:p>
          <a:p>
            <a:pPr marL="218812" indent="-206762"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dirty="0">
                <a:latin typeface="Calibri"/>
                <a:cs typeface="Calibri"/>
              </a:rPr>
              <a:t>Análisis</a:t>
            </a:r>
            <a:r>
              <a:rPr sz="1498" b="1" spc="-5" dirty="0">
                <a:latin typeface="Calibri"/>
                <a:cs typeface="Calibri"/>
              </a:rPr>
              <a:t> </a:t>
            </a:r>
            <a:r>
              <a:rPr sz="1498" b="1" dirty="0">
                <a:latin typeface="Calibri"/>
                <a:cs typeface="Calibri"/>
              </a:rPr>
              <a:t>protocolo</a:t>
            </a:r>
            <a:r>
              <a:rPr sz="1498" b="1" spc="-5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LMA-NPM1-17 y</a:t>
            </a:r>
            <a:r>
              <a:rPr sz="1498" b="1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LMA-CBF-16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Arial"/>
              <a:buChar char="•"/>
            </a:pPr>
            <a:endParaRPr sz="1448">
              <a:latin typeface="Calibri"/>
              <a:cs typeface="Calibri"/>
            </a:endParaRPr>
          </a:p>
          <a:p>
            <a:pPr marL="218812" indent="-206762"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498" b="1" spc="5" dirty="0">
                <a:latin typeface="Calibri"/>
                <a:cs typeface="Calibri"/>
              </a:rPr>
              <a:t>Inicio</a:t>
            </a:r>
            <a:r>
              <a:rPr sz="1498" b="1" spc="-40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EPI-BLAS</a:t>
            </a:r>
            <a:endParaRPr sz="1498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Arial"/>
              <a:buChar char="•"/>
            </a:pPr>
            <a:endParaRPr sz="1448">
              <a:latin typeface="Calibri"/>
              <a:cs typeface="Calibri"/>
            </a:endParaRPr>
          </a:p>
          <a:p>
            <a:pPr marL="218178" indent="-206127">
              <a:buFont typeface="Arial"/>
              <a:buChar char="•"/>
              <a:tabLst>
                <a:tab pos="218178" algn="l"/>
                <a:tab pos="218812" algn="l"/>
              </a:tabLst>
            </a:pPr>
            <a:r>
              <a:rPr sz="1498" b="1" spc="5" dirty="0">
                <a:latin typeface="Calibri"/>
                <a:cs typeface="Calibri"/>
              </a:rPr>
              <a:t>Inicio</a:t>
            </a:r>
            <a:r>
              <a:rPr sz="1498" b="1" spc="-10" dirty="0">
                <a:latin typeface="Calibri"/>
                <a:cs typeface="Calibri"/>
              </a:rPr>
              <a:t> </a:t>
            </a:r>
            <a:r>
              <a:rPr sz="1498" b="1" spc="-5" dirty="0">
                <a:latin typeface="Calibri"/>
                <a:cs typeface="Calibri"/>
              </a:rPr>
              <a:t>ensayo </a:t>
            </a:r>
            <a:r>
              <a:rPr sz="1498" b="1" spc="5" dirty="0">
                <a:latin typeface="Calibri"/>
                <a:cs typeface="Calibri"/>
              </a:rPr>
              <a:t>(VEN-MEN)</a:t>
            </a:r>
            <a:r>
              <a:rPr sz="1498" b="1" dirty="0">
                <a:latin typeface="Calibri"/>
                <a:cs typeface="Calibri"/>
              </a:rPr>
              <a:t> colaboración con</a:t>
            </a:r>
            <a:r>
              <a:rPr sz="1498" b="1" spc="-10" dirty="0">
                <a:latin typeface="Calibri"/>
                <a:cs typeface="Calibri"/>
              </a:rPr>
              <a:t> </a:t>
            </a:r>
            <a:r>
              <a:rPr sz="1498" b="1" spc="5" dirty="0">
                <a:latin typeface="Calibri"/>
                <a:cs typeface="Calibri"/>
              </a:rPr>
              <a:t>menarini</a:t>
            </a:r>
            <a:endParaRPr sz="14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6" y="632097"/>
            <a:ext cx="6597770" cy="3710809"/>
            <a:chOff x="1268077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7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01540" y="989167"/>
            <a:ext cx="4781369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Recomendaciones</a:t>
            </a:r>
            <a:r>
              <a:rPr spc="-15" dirty="0"/>
              <a:t> </a:t>
            </a:r>
            <a:r>
              <a:rPr spc="-5" dirty="0"/>
              <a:t>protocolo</a:t>
            </a:r>
            <a:r>
              <a:rPr spc="-15" dirty="0"/>
              <a:t> </a:t>
            </a:r>
            <a:r>
              <a:rPr spc="-5" dirty="0"/>
              <a:t>LAL-19</a:t>
            </a:r>
            <a:r>
              <a:rPr spc="-10" dirty="0"/>
              <a:t> </a:t>
            </a:r>
            <a:r>
              <a:rPr spc="-5" dirty="0"/>
              <a:t>(II)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711477" y="1442586"/>
            <a:ext cx="4587933" cy="2767727"/>
          </a:xfrm>
          <a:prstGeom prst="rect">
            <a:avLst/>
          </a:prstGeom>
        </p:spPr>
        <p:txBody>
          <a:bodyPr vert="horz" wrap="square" lIns="0" tIns="41858" rIns="0" bIns="0" rtlCol="0">
            <a:spAutoFit/>
          </a:bodyPr>
          <a:lstStyle/>
          <a:p>
            <a:pPr marL="197882" indent="-185832">
              <a:spcBef>
                <a:spcPts val="330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Cambio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a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 asparaginasa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Erwinia</a:t>
            </a:r>
            <a:endParaRPr sz="1298">
              <a:latin typeface="Century Gothic"/>
              <a:cs typeface="Century Gothic"/>
            </a:endParaRPr>
          </a:p>
          <a:p>
            <a:pPr marL="414157" lvl="1" indent="-154754">
              <a:spcBef>
                <a:spcPts val="235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Cuando</a:t>
            </a:r>
            <a:r>
              <a:rPr sz="1298" spc="-1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se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detecte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inactivación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silente</a:t>
            </a:r>
            <a:endParaRPr sz="1298">
              <a:latin typeface="Century Gothic"/>
              <a:cs typeface="Century Gothic"/>
            </a:endParaRPr>
          </a:p>
          <a:p>
            <a:pPr marL="414157" lvl="1" indent="-154754">
              <a:spcBef>
                <a:spcPts val="220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reacciones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hipersensibilidad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gradosII/IV</a:t>
            </a:r>
            <a:endParaRPr sz="1298">
              <a:latin typeface="Century Gothic"/>
              <a:cs typeface="Century Gothic"/>
            </a:endParaRPr>
          </a:p>
          <a:p>
            <a:pPr marL="414157" lvl="1" indent="-155388">
              <a:spcBef>
                <a:spcPts val="235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Administración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3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dosis/semana</a:t>
            </a:r>
            <a:endParaRPr sz="1298">
              <a:latin typeface="Century Gothic"/>
              <a:cs typeface="Century Gothic"/>
            </a:endParaRPr>
          </a:p>
          <a:p>
            <a:pPr lvl="1">
              <a:lnSpc>
                <a:spcPct val="100000"/>
              </a:lnSpc>
              <a:buClr>
                <a:srgbClr val="A53010"/>
              </a:buClr>
              <a:buFont typeface="Arial"/>
              <a:buChar char="•"/>
            </a:pPr>
            <a:endParaRPr sz="1598">
              <a:latin typeface="Century Gothic"/>
              <a:cs typeface="Century Gothic"/>
            </a:endParaRPr>
          </a:p>
          <a:p>
            <a:pPr lvl="1">
              <a:spcBef>
                <a:spcPts val="55"/>
              </a:spcBef>
              <a:buClr>
                <a:srgbClr val="A53010"/>
              </a:buClr>
              <a:buFont typeface="Arial"/>
              <a:buChar char="•"/>
            </a:pPr>
            <a:endParaRPr sz="1798">
              <a:latin typeface="Century Gothic"/>
              <a:cs typeface="Century Gothic"/>
            </a:endParaRPr>
          </a:p>
          <a:p>
            <a:pPr marL="197882" marR="204858" indent="-185832">
              <a:lnSpc>
                <a:spcPct val="80000"/>
              </a:lnSpc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Monitorización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a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dia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2</a:t>
            </a:r>
            <a:r>
              <a:rPr sz="1298" b="1" spc="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despues 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la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administración </a:t>
            </a:r>
            <a:r>
              <a:rPr sz="1298" b="1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(Asparaginasa</a:t>
            </a: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Erwinia)</a:t>
            </a:r>
            <a:endParaRPr sz="1298">
              <a:latin typeface="Century Gothic"/>
              <a:cs typeface="Century Gothic"/>
            </a:endParaRPr>
          </a:p>
          <a:p>
            <a:pPr marL="197882" indent="-185832">
              <a:spcBef>
                <a:spcPts val="235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OBJETIVO</a:t>
            </a:r>
            <a:endParaRPr sz="1298">
              <a:latin typeface="Century Gothic"/>
              <a:cs typeface="Century Gothic"/>
            </a:endParaRPr>
          </a:p>
          <a:p>
            <a:pPr marL="414157" lvl="1" indent="-155388">
              <a:spcBef>
                <a:spcPts val="220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Detección</a:t>
            </a:r>
            <a:r>
              <a:rPr sz="1298" spc="-1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inactivaciones silentes.</a:t>
            </a:r>
            <a:endParaRPr sz="1298">
              <a:latin typeface="Century Gothic"/>
              <a:cs typeface="Century Gothic"/>
            </a:endParaRPr>
          </a:p>
          <a:p>
            <a:pPr marL="414157" marR="5074" lvl="1" indent="-154754">
              <a:lnSpc>
                <a:spcPct val="79600"/>
              </a:lnSpc>
              <a:spcBef>
                <a:spcPts val="554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41479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Control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actividad asparginasa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 con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reacciones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hipersensibilidad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grado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y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 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 con dosis reducida</a:t>
            </a:r>
            <a:endParaRPr sz="12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54321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AGUS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3709788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918764" y="822090"/>
            <a:ext cx="2952919" cy="178659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5" dirty="0">
                <a:solidFill>
                  <a:srgbClr val="C00000"/>
                </a:solidFill>
                <a:latin typeface="Calibri"/>
                <a:cs typeface="Calibri"/>
              </a:rPr>
              <a:t>Proyectos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Calibri"/>
                <a:cs typeface="Calibri"/>
              </a:rPr>
              <a:t>NGS-LMA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spc="-5" dirty="0">
                <a:solidFill>
                  <a:srgbClr val="C00000"/>
                </a:solidFill>
                <a:latin typeface="Calibri"/>
                <a:cs typeface="Calibri"/>
              </a:rPr>
              <a:t>PAMPLONA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2847">
              <a:latin typeface="Calibri"/>
              <a:cs typeface="Calibri"/>
            </a:endParaRPr>
          </a:p>
          <a:p>
            <a:pPr marL="218812" indent="-206762">
              <a:spcBef>
                <a:spcPts val="5"/>
              </a:spcBef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698" b="1" i="1" spc="15" dirty="0">
                <a:latin typeface="Calibri-BoldItalic"/>
                <a:cs typeface="Calibri-BoldItalic"/>
              </a:rPr>
              <a:t>TP53</a:t>
            </a:r>
            <a:endParaRPr sz="1698">
              <a:latin typeface="Calibri-BoldItalic"/>
              <a:cs typeface="Calibri-BoldItalic"/>
            </a:endParaRPr>
          </a:p>
          <a:p>
            <a:pPr>
              <a:lnSpc>
                <a:spcPct val="100000"/>
              </a:lnSpc>
              <a:buFont typeface="Arial"/>
              <a:buChar char="•"/>
            </a:pPr>
            <a:endParaRPr sz="2097">
              <a:latin typeface="Calibri-BoldItalic"/>
              <a:cs typeface="Calibri-BoldItalic"/>
            </a:endParaRPr>
          </a:p>
          <a:p>
            <a:pPr marL="218812" indent="-206762">
              <a:spcBef>
                <a:spcPts val="1618"/>
              </a:spcBef>
              <a:buFont typeface="Arial"/>
              <a:buChar char="•"/>
              <a:tabLst>
                <a:tab pos="218812" algn="l"/>
                <a:tab pos="219446" algn="l"/>
              </a:tabLst>
            </a:pPr>
            <a:r>
              <a:rPr sz="1698" b="1" spc="10" dirty="0">
                <a:latin typeface="Calibri"/>
                <a:cs typeface="Calibri"/>
              </a:rPr>
              <a:t>Germinales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ctrTitle"/>
          </p:nvPr>
        </p:nvSpPr>
        <p:spPr>
          <a:xfrm>
            <a:off x="2488401" y="1660525"/>
            <a:ext cx="4167198" cy="74627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algn="ctr">
              <a:lnSpc>
                <a:spcPct val="100800"/>
              </a:lnSpc>
            </a:pPr>
            <a:r>
              <a:rPr sz="2400" b="1" spc="5" dirty="0"/>
              <a:t>50</a:t>
            </a:r>
            <a:r>
              <a:rPr sz="2400" b="1" spc="-10" dirty="0"/>
              <a:t> </a:t>
            </a:r>
            <a:r>
              <a:rPr sz="2400" b="1" spc="5" dirty="0"/>
              <a:t>reunión</a:t>
            </a:r>
            <a:r>
              <a:rPr sz="2400" b="1" spc="-10" dirty="0"/>
              <a:t> </a:t>
            </a:r>
            <a:r>
              <a:rPr sz="2400" b="1" spc="5" dirty="0"/>
              <a:t>anual</a:t>
            </a:r>
            <a:r>
              <a:rPr sz="2400" b="1" spc="-5" dirty="0"/>
              <a:t> </a:t>
            </a:r>
            <a:r>
              <a:rPr sz="2400" b="1" spc="5" dirty="0"/>
              <a:t>de</a:t>
            </a:r>
            <a:r>
              <a:rPr sz="2400" b="1" spc="-5" dirty="0"/>
              <a:t> </a:t>
            </a:r>
            <a:r>
              <a:rPr sz="2400" b="1" spc="5" dirty="0"/>
              <a:t>PETHEMA </a:t>
            </a:r>
            <a:r>
              <a:rPr sz="2400" b="1" spc="-584" dirty="0"/>
              <a:t> </a:t>
            </a:r>
            <a:r>
              <a:rPr sz="2400" b="1" spc="5" dirty="0"/>
              <a:t>Mayo</a:t>
            </a:r>
            <a:r>
              <a:rPr sz="2400" b="1" spc="-5" dirty="0"/>
              <a:t> </a:t>
            </a:r>
            <a:r>
              <a:rPr sz="2400" b="1" dirty="0"/>
              <a:t>2022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3446381" y="2797811"/>
            <a:ext cx="2252742" cy="70355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506756" marR="5074" indent="-494706">
              <a:lnSpc>
                <a:spcPct val="120600"/>
              </a:lnSpc>
              <a:spcBef>
                <a:spcPts val="100"/>
              </a:spcBef>
            </a:pPr>
            <a:r>
              <a:rPr sz="1948" dirty="0">
                <a:latin typeface="Arial"/>
                <a:cs typeface="Arial"/>
              </a:rPr>
              <a:t>Informe</a:t>
            </a:r>
            <a:r>
              <a:rPr sz="1948" spc="-4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de</a:t>
            </a:r>
            <a:r>
              <a:rPr sz="1948" spc="-5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actividad </a:t>
            </a:r>
            <a:r>
              <a:rPr sz="1948" spc="-529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LMA</a:t>
            </a:r>
            <a:r>
              <a:rPr sz="1948" spc="-20" dirty="0">
                <a:latin typeface="Arial"/>
                <a:cs typeface="Arial"/>
              </a:rPr>
              <a:t> </a:t>
            </a:r>
            <a:r>
              <a:rPr sz="1948" dirty="0">
                <a:latin typeface="Arial"/>
                <a:cs typeface="Arial"/>
              </a:rPr>
              <a:t>y</a:t>
            </a:r>
            <a:r>
              <a:rPr sz="1948" spc="-1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LPA</a:t>
            </a:r>
            <a:endParaRPr sz="194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solidFill>
                  <a:srgbClr val="00CCCC"/>
                </a:solidFill>
                <a:latin typeface="Arial"/>
                <a:cs typeface="Arial"/>
              </a:rPr>
              <a:t>1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171161" y="736628"/>
            <a:ext cx="875221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  <a:latin typeface="Arial"/>
                <a:cs typeface="Arial"/>
              </a:rPr>
              <a:t>Gu</a:t>
            </a:r>
            <a:r>
              <a:rPr sz="2297" b="1" dirty="0">
                <a:solidFill>
                  <a:schemeClr val="tx1"/>
                </a:solidFill>
                <a:latin typeface="Arial"/>
                <a:cs typeface="Arial"/>
              </a:rPr>
              <a:t>i</a:t>
            </a:r>
            <a:r>
              <a:rPr sz="2297" b="1" spc="5" dirty="0">
                <a:solidFill>
                  <a:schemeClr val="tx1"/>
                </a:solidFill>
                <a:latin typeface="Arial"/>
                <a:cs typeface="Arial"/>
              </a:rPr>
              <a:t>ó</a:t>
            </a:r>
            <a:r>
              <a:rPr sz="2297" b="1" spc="15" dirty="0">
                <a:solidFill>
                  <a:schemeClr val="tx1"/>
                </a:solidFill>
                <a:latin typeface="Arial"/>
                <a:cs typeface="Arial"/>
              </a:rPr>
              <a:t>n</a:t>
            </a:r>
            <a:endParaRPr sz="2297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2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2469" y="1319421"/>
            <a:ext cx="4121783" cy="2533701"/>
          </a:xfrm>
          <a:prstGeom prst="rect">
            <a:avLst/>
          </a:prstGeom>
        </p:spPr>
        <p:txBody>
          <a:bodyPr vert="horz" wrap="square" lIns="0" tIns="100206" rIns="0" bIns="0" rtlCol="0">
            <a:spAutoFit/>
          </a:bodyPr>
          <a:lstStyle/>
          <a:p>
            <a:pPr marL="166805" indent="-154754">
              <a:spcBef>
                <a:spcPts val="78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Actividad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del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registro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y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publicaciones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Guías</a:t>
            </a:r>
            <a:r>
              <a:rPr sz="1498" spc="-3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asistenciales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Ensayos</a:t>
            </a:r>
            <a:r>
              <a:rPr sz="1498" spc="-3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clínicos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4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Estudios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registro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y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biológicos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4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Estudio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NGS-LMA</a:t>
            </a:r>
            <a:r>
              <a:rPr sz="1498" spc="-9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(Eva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Barragán)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Consenso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citometría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flujo (Bruno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Paiva)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9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Proyecto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células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madre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(Juana Serrano)</a:t>
            </a:r>
            <a:endParaRPr sz="1498">
              <a:latin typeface="Arial"/>
              <a:cs typeface="Arial"/>
            </a:endParaRPr>
          </a:p>
          <a:p>
            <a:pPr marL="166805" indent="-154754">
              <a:spcBef>
                <a:spcPts val="629"/>
              </a:spcBef>
              <a:buChar char="•"/>
              <a:tabLst>
                <a:tab pos="167439" algn="l"/>
              </a:tabLst>
            </a:pPr>
            <a:r>
              <a:rPr sz="1498" spc="5" dirty="0">
                <a:latin typeface="Arial"/>
                <a:cs typeface="Arial"/>
              </a:rPr>
              <a:t>Proyectos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Juan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Manuel</a:t>
            </a:r>
            <a:r>
              <a:rPr sz="1498" spc="-9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Alonso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624736" y="4115831"/>
            <a:ext cx="8688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3</a:t>
            </a:r>
            <a:endParaRPr sz="849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63717" y="1164957"/>
            <a:ext cx="5671151" cy="2603718"/>
          </a:xfrm>
          <a:prstGeom prst="rect">
            <a:avLst/>
          </a:prstGeom>
        </p:spPr>
      </p:pic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23257" y="992474"/>
            <a:ext cx="5512623" cy="2837491"/>
            <a:chOff x="1719745" y="993698"/>
            <a:chExt cx="5519420" cy="2840990"/>
          </a:xfrm>
        </p:grpSpPr>
        <p:sp>
          <p:nvSpPr>
            <p:cNvPr id="4" name="object 4"/>
            <p:cNvSpPr/>
            <p:nvPr/>
          </p:nvSpPr>
          <p:spPr>
            <a:xfrm>
              <a:off x="1719745" y="993698"/>
              <a:ext cx="5519420" cy="2840990"/>
            </a:xfrm>
            <a:custGeom>
              <a:avLst/>
              <a:gdLst/>
              <a:ahLst/>
              <a:cxnLst/>
              <a:rect l="l" t="t" r="r" b="b"/>
              <a:pathLst>
                <a:path w="5519420" h="2840990">
                  <a:moveTo>
                    <a:pt x="5519102" y="0"/>
                  </a:moveTo>
                  <a:lnTo>
                    <a:pt x="0" y="0"/>
                  </a:lnTo>
                  <a:lnTo>
                    <a:pt x="0" y="2840837"/>
                  </a:lnTo>
                  <a:lnTo>
                    <a:pt x="5519102" y="2840837"/>
                  </a:lnTo>
                  <a:lnTo>
                    <a:pt x="5519102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92833" y="1390345"/>
              <a:ext cx="5372925" cy="229558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85853" y="1531351"/>
              <a:ext cx="4577745" cy="2155981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123822" y="1569326"/>
              <a:ext cx="4502150" cy="2114550"/>
            </a:xfrm>
            <a:custGeom>
              <a:avLst/>
              <a:gdLst/>
              <a:ahLst/>
              <a:cxnLst/>
              <a:rect l="l" t="t" r="r" b="b"/>
              <a:pathLst>
                <a:path w="4502150" h="2114550">
                  <a:moveTo>
                    <a:pt x="0" y="2020608"/>
                  </a:moveTo>
                  <a:lnTo>
                    <a:pt x="208000" y="2020608"/>
                  </a:lnTo>
                  <a:lnTo>
                    <a:pt x="208000" y="2114029"/>
                  </a:lnTo>
                  <a:lnTo>
                    <a:pt x="0" y="2114029"/>
                  </a:lnTo>
                  <a:lnTo>
                    <a:pt x="0" y="2020608"/>
                  </a:lnTo>
                  <a:close/>
                </a:path>
                <a:path w="4502150" h="2114550">
                  <a:moveTo>
                    <a:pt x="1073035" y="117208"/>
                  </a:moveTo>
                  <a:lnTo>
                    <a:pt x="1282687" y="117208"/>
                  </a:lnTo>
                  <a:lnTo>
                    <a:pt x="1282687" y="2114029"/>
                  </a:lnTo>
                  <a:lnTo>
                    <a:pt x="1073035" y="2114029"/>
                  </a:lnTo>
                  <a:lnTo>
                    <a:pt x="1073035" y="117208"/>
                  </a:lnTo>
                  <a:close/>
                </a:path>
                <a:path w="4502150" h="2114550">
                  <a:moveTo>
                    <a:pt x="2147722" y="173329"/>
                  </a:moveTo>
                  <a:lnTo>
                    <a:pt x="2355735" y="173329"/>
                  </a:lnTo>
                  <a:lnTo>
                    <a:pt x="2355735" y="2114029"/>
                  </a:lnTo>
                  <a:lnTo>
                    <a:pt x="2147722" y="2114029"/>
                  </a:lnTo>
                  <a:lnTo>
                    <a:pt x="2147722" y="173329"/>
                  </a:lnTo>
                  <a:close/>
                </a:path>
                <a:path w="4502150" h="2114550">
                  <a:moveTo>
                    <a:pt x="3220770" y="0"/>
                  </a:moveTo>
                  <a:lnTo>
                    <a:pt x="3428771" y="0"/>
                  </a:lnTo>
                  <a:lnTo>
                    <a:pt x="3428771" y="2114029"/>
                  </a:lnTo>
                  <a:lnTo>
                    <a:pt x="3220770" y="2114029"/>
                  </a:lnTo>
                  <a:lnTo>
                    <a:pt x="3220770" y="0"/>
                  </a:lnTo>
                  <a:close/>
                </a:path>
                <a:path w="4502150" h="2114550">
                  <a:moveTo>
                    <a:pt x="4293806" y="1002042"/>
                  </a:moveTo>
                  <a:lnTo>
                    <a:pt x="4501807" y="1002042"/>
                  </a:lnTo>
                  <a:lnTo>
                    <a:pt x="4501807" y="2114029"/>
                  </a:lnTo>
                  <a:lnTo>
                    <a:pt x="4293806" y="2114029"/>
                  </a:lnTo>
                  <a:lnTo>
                    <a:pt x="4293806" y="1002042"/>
                  </a:lnTo>
                  <a:close/>
                </a:path>
              </a:pathLst>
            </a:custGeom>
            <a:ln w="5156">
              <a:solidFill>
                <a:srgbClr val="D6009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3857" y="2842120"/>
              <a:ext cx="4579382" cy="8452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331826" y="2880073"/>
              <a:ext cx="4504055" cy="803910"/>
            </a:xfrm>
            <a:custGeom>
              <a:avLst/>
              <a:gdLst/>
              <a:ahLst/>
              <a:cxnLst/>
              <a:rect l="l" t="t" r="r" b="b"/>
              <a:pathLst>
                <a:path w="4504055" h="803910">
                  <a:moveTo>
                    <a:pt x="0" y="770940"/>
                  </a:moveTo>
                  <a:lnTo>
                    <a:pt x="208000" y="770940"/>
                  </a:lnTo>
                  <a:lnTo>
                    <a:pt x="208000" y="803287"/>
                  </a:lnTo>
                  <a:lnTo>
                    <a:pt x="0" y="803287"/>
                  </a:lnTo>
                  <a:lnTo>
                    <a:pt x="0" y="770940"/>
                  </a:lnTo>
                  <a:close/>
                </a:path>
                <a:path w="4504055" h="803910">
                  <a:moveTo>
                    <a:pt x="1074686" y="84201"/>
                  </a:moveTo>
                  <a:lnTo>
                    <a:pt x="1282687" y="84201"/>
                  </a:lnTo>
                  <a:lnTo>
                    <a:pt x="1282687" y="803287"/>
                  </a:lnTo>
                  <a:lnTo>
                    <a:pt x="1074686" y="803287"/>
                  </a:lnTo>
                  <a:lnTo>
                    <a:pt x="1074686" y="84201"/>
                  </a:lnTo>
                  <a:close/>
                </a:path>
                <a:path w="4504055" h="803910">
                  <a:moveTo>
                    <a:pt x="2147722" y="173342"/>
                  </a:moveTo>
                  <a:lnTo>
                    <a:pt x="2355735" y="173342"/>
                  </a:lnTo>
                  <a:lnTo>
                    <a:pt x="2355735" y="803287"/>
                  </a:lnTo>
                  <a:lnTo>
                    <a:pt x="2147722" y="803287"/>
                  </a:lnTo>
                  <a:lnTo>
                    <a:pt x="2147722" y="173342"/>
                  </a:lnTo>
                  <a:close/>
                </a:path>
                <a:path w="4504055" h="803910">
                  <a:moveTo>
                    <a:pt x="3220758" y="0"/>
                  </a:moveTo>
                  <a:lnTo>
                    <a:pt x="3428771" y="0"/>
                  </a:lnTo>
                  <a:lnTo>
                    <a:pt x="3428771" y="803287"/>
                  </a:lnTo>
                  <a:lnTo>
                    <a:pt x="3220758" y="803287"/>
                  </a:lnTo>
                  <a:lnTo>
                    <a:pt x="3220758" y="0"/>
                  </a:lnTo>
                  <a:close/>
                </a:path>
                <a:path w="4504055" h="803910">
                  <a:moveTo>
                    <a:pt x="4293806" y="541477"/>
                  </a:moveTo>
                  <a:lnTo>
                    <a:pt x="4503458" y="541477"/>
                  </a:lnTo>
                  <a:lnTo>
                    <a:pt x="4503458" y="803287"/>
                  </a:lnTo>
                  <a:lnTo>
                    <a:pt x="4293806" y="803287"/>
                  </a:lnTo>
                  <a:lnTo>
                    <a:pt x="4293806" y="541477"/>
                  </a:lnTo>
                  <a:close/>
                </a:path>
              </a:pathLst>
            </a:custGeom>
            <a:ln w="5156">
              <a:solidFill>
                <a:srgbClr val="FFFF6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213024" y="3547577"/>
              <a:ext cx="15240" cy="43180"/>
            </a:xfrm>
            <a:custGeom>
              <a:avLst/>
              <a:gdLst/>
              <a:ahLst/>
              <a:cxnLst/>
              <a:rect l="l" t="t" r="r" b="b"/>
              <a:pathLst>
                <a:path w="15239" h="43179">
                  <a:moveTo>
                    <a:pt x="14935" y="42925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6433888" y="2447523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48525</a:t>
            </a:r>
            <a:endParaRPr sz="449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439047" y="3603051"/>
            <a:ext cx="31711" cy="43127"/>
          </a:xfrm>
          <a:custGeom>
            <a:avLst/>
            <a:gdLst/>
            <a:ahLst/>
            <a:cxnLst/>
            <a:rect l="l" t="t" r="r" b="b"/>
            <a:pathLst>
              <a:path w="31750" h="43179">
                <a:moveTo>
                  <a:pt x="0" y="42926"/>
                </a:moveTo>
                <a:lnTo>
                  <a:pt x="31165" y="0"/>
                </a:lnTo>
              </a:path>
            </a:pathLst>
          </a:custGeom>
          <a:ln w="5156">
            <a:solidFill>
              <a:srgbClr val="7F7F7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2147158" y="3441749"/>
            <a:ext cx="404631" cy="1453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lnSpc>
                <a:spcPts val="508"/>
              </a:lnSpc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4054</a:t>
            </a:r>
            <a:endParaRPr sz="449">
              <a:latin typeface="Arial"/>
              <a:cs typeface="Arial"/>
            </a:endParaRPr>
          </a:p>
          <a:p>
            <a:pPr marL="253695">
              <a:lnSpc>
                <a:spcPts val="508"/>
              </a:lnSpc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1438</a:t>
            </a:r>
            <a:endParaRPr sz="4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425312" y="2838269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31408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97567" y="2927304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27521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569820" y="2754180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35098</a:t>
            </a:r>
            <a:endParaRPr sz="4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642074" y="3296614"/>
            <a:ext cx="18519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11398</a:t>
            </a:r>
            <a:endParaRPr sz="4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66249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201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8</a:t>
            </a:r>
            <a:endParaRPr sz="4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338503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201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9</a:t>
            </a:r>
            <a:endParaRPr sz="4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10757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483012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1</a:t>
            </a:r>
            <a:endParaRPr sz="4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555267" y="3697272"/>
            <a:ext cx="15031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202</a:t>
            </a:r>
            <a:r>
              <a:rPr sz="449" spc="20" dirty="0">
                <a:solidFill>
                  <a:srgbClr val="BFBFBF"/>
                </a:solidFill>
                <a:latin typeface="Arial"/>
                <a:cs typeface="Arial"/>
              </a:rPr>
              <a:t>2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978260" y="1242463"/>
            <a:ext cx="501032" cy="36785"/>
            <a:chOff x="3977528" y="1243995"/>
            <a:chExt cx="501650" cy="36830"/>
          </a:xfrm>
        </p:grpSpPr>
        <p:sp>
          <p:nvSpPr>
            <p:cNvPr id="24" name="object 24"/>
            <p:cNvSpPr/>
            <p:nvPr/>
          </p:nvSpPr>
          <p:spPr>
            <a:xfrm>
              <a:off x="3980385" y="124685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0" y="0"/>
                  </a:moveTo>
                  <a:lnTo>
                    <a:pt x="31102" y="0"/>
                  </a:lnTo>
                  <a:lnTo>
                    <a:pt x="31102" y="31102"/>
                  </a:lnTo>
                  <a:lnTo>
                    <a:pt x="0" y="3110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D6009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444737" y="1246852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5">
                  <a:moveTo>
                    <a:pt x="0" y="0"/>
                  </a:moveTo>
                  <a:lnTo>
                    <a:pt x="31102" y="0"/>
                  </a:lnTo>
                  <a:lnTo>
                    <a:pt x="31102" y="31102"/>
                  </a:lnTo>
                  <a:lnTo>
                    <a:pt x="0" y="3110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FF6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3217125" y="1024892"/>
            <a:ext cx="2329483" cy="69320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90900">
              <a:spcBef>
                <a:spcPts val="105"/>
              </a:spcBef>
            </a:pPr>
            <a:r>
              <a:rPr sz="749" b="1" dirty="0">
                <a:solidFill>
                  <a:srgbClr val="D9D9D9"/>
                </a:solidFill>
                <a:latin typeface="Arial"/>
                <a:cs typeface="Arial"/>
              </a:rPr>
              <a:t>Estadísticas </a:t>
            </a:r>
            <a:r>
              <a:rPr sz="749" b="1" spc="-10" dirty="0">
                <a:solidFill>
                  <a:srgbClr val="D9D9D9"/>
                </a:solidFill>
                <a:latin typeface="Arial"/>
                <a:cs typeface="Arial"/>
              </a:rPr>
              <a:t>PLATAFO-LMA</a:t>
            </a:r>
            <a:r>
              <a:rPr sz="749" b="1" spc="-30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D9D9D9"/>
                </a:solidFill>
                <a:latin typeface="Arial"/>
                <a:cs typeface="Arial"/>
              </a:rPr>
              <a:t>(web)</a:t>
            </a:r>
            <a:endParaRPr sz="749">
              <a:latin typeface="Arial"/>
              <a:cs typeface="Arial"/>
            </a:endParaRPr>
          </a:p>
          <a:p>
            <a:pPr marL="808019">
              <a:spcBef>
                <a:spcPts val="544"/>
              </a:spcBef>
            </a:pPr>
            <a:r>
              <a:rPr sz="449" spc="10" dirty="0">
                <a:solidFill>
                  <a:srgbClr val="BFBFBF"/>
                </a:solidFill>
                <a:latin typeface="Arial"/>
                <a:cs typeface="Arial"/>
              </a:rPr>
              <a:t>Total</a:t>
            </a:r>
            <a:r>
              <a:rPr sz="449" spc="7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10" dirty="0">
                <a:solidFill>
                  <a:srgbClr val="BFBFBF"/>
                </a:solidFill>
                <a:latin typeface="Arial"/>
                <a:cs typeface="Arial"/>
              </a:rPr>
              <a:t>Visitas      </a:t>
            </a:r>
            <a:r>
              <a:rPr sz="449" spc="35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Visitantes</a:t>
            </a:r>
            <a:r>
              <a:rPr sz="449" spc="-10" dirty="0">
                <a:solidFill>
                  <a:srgbClr val="BFBFBF"/>
                </a:solidFill>
                <a:latin typeface="Arial"/>
                <a:cs typeface="Arial"/>
              </a:rPr>
              <a:t> </a:t>
            </a:r>
            <a:r>
              <a:rPr sz="449" spc="5" dirty="0">
                <a:solidFill>
                  <a:srgbClr val="BFBFBF"/>
                </a:solidFill>
                <a:latin typeface="Arial"/>
                <a:cs typeface="Arial"/>
              </a:rPr>
              <a:t>distintos</a:t>
            </a:r>
            <a:endParaRPr sz="4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9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649">
              <a:latin typeface="Arial"/>
              <a:cs typeface="Arial"/>
            </a:endParaRPr>
          </a:p>
          <a:p>
            <a:pPr marR="5074" algn="r"/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92324</a:t>
            </a:r>
            <a:endParaRPr sz="449">
              <a:latin typeface="Arial"/>
              <a:cs typeface="Arial"/>
            </a:endParaRPr>
          </a:p>
          <a:p>
            <a:pPr marR="2149433" algn="ctr">
              <a:lnSpc>
                <a:spcPts val="489"/>
              </a:lnSpc>
              <a:spcBef>
                <a:spcPts val="385"/>
              </a:spcBef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87203</a:t>
            </a:r>
            <a:endParaRPr sz="449">
              <a:latin typeface="Arial"/>
              <a:cs typeface="Arial"/>
            </a:endParaRPr>
          </a:p>
          <a:p>
            <a:pPr marR="5074" algn="ctr">
              <a:lnSpc>
                <a:spcPts val="489"/>
              </a:lnSpc>
            </a:pPr>
            <a:r>
              <a:rPr sz="449" spc="15" dirty="0">
                <a:solidFill>
                  <a:srgbClr val="BFBFBF"/>
                </a:solidFill>
                <a:latin typeface="Arial"/>
                <a:cs typeface="Arial"/>
              </a:rPr>
              <a:t>84750</a:t>
            </a:r>
            <a:endParaRPr sz="449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723259" y="992477"/>
            <a:ext cx="5512623" cy="2837491"/>
          </a:xfrm>
          <a:custGeom>
            <a:avLst/>
            <a:gdLst/>
            <a:ahLst/>
            <a:cxnLst/>
            <a:rect l="l" t="t" r="r" b="b"/>
            <a:pathLst>
              <a:path w="5519420" h="2840990">
                <a:moveTo>
                  <a:pt x="0" y="0"/>
                </a:moveTo>
                <a:lnTo>
                  <a:pt x="5519102" y="0"/>
                </a:lnTo>
                <a:lnTo>
                  <a:pt x="5519102" y="2840837"/>
                </a:lnTo>
                <a:lnTo>
                  <a:pt x="0" y="2840837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807178" y="1094280"/>
            <a:ext cx="5702254" cy="3034099"/>
            <a:chOff x="1803768" y="1095629"/>
            <a:chExt cx="5709285" cy="303784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03768" y="1095629"/>
              <a:ext cx="5708878" cy="303745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4808" y="1174772"/>
              <a:ext cx="5176995" cy="2504305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917387" y="1248035"/>
            <a:ext cx="241003" cy="249541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6977" algn="r">
              <a:spcBef>
                <a:spcPts val="100"/>
              </a:spcBef>
            </a:pP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1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0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90%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>
              <a:spcBef>
                <a:spcPts val="5"/>
              </a:spcBef>
            </a:pPr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80%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70%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899">
              <a:latin typeface="Arial"/>
              <a:cs typeface="Arial"/>
            </a:endParaRPr>
          </a:p>
          <a:p>
            <a:pPr marR="15856" algn="r">
              <a:spcBef>
                <a:spcPts val="5"/>
              </a:spcBef>
            </a:pPr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60%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50%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40%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30%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20%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15856" algn="r"/>
            <a:r>
              <a:rPr sz="649" spc="-25" dirty="0">
                <a:solidFill>
                  <a:srgbClr val="D9D9D9"/>
                </a:solidFill>
                <a:latin typeface="Arial"/>
                <a:cs typeface="Arial"/>
              </a:rPr>
              <a:t>10%</a:t>
            </a:r>
            <a:endParaRPr sz="6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99">
              <a:latin typeface="Arial"/>
              <a:cs typeface="Arial"/>
            </a:endParaRPr>
          </a:p>
          <a:p>
            <a:pPr marR="5074" algn="r"/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0%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85892" y="3691542"/>
            <a:ext cx="30505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Es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p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ñ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endParaRPr sz="6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724552" y="3691542"/>
            <a:ext cx="3348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Portugal</a:t>
            </a:r>
            <a:endParaRPr sz="6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236336" y="3691542"/>
            <a:ext cx="21817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C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h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ile</a:t>
            </a:r>
            <a:endParaRPr sz="6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608715" y="3691542"/>
            <a:ext cx="78706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501048" algn="l"/>
              </a:tabLst>
            </a:pP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Colombia	</a:t>
            </a:r>
            <a:r>
              <a:rPr sz="649" spc="-10" dirty="0">
                <a:solidFill>
                  <a:srgbClr val="D9D9D9"/>
                </a:solidFill>
                <a:latin typeface="Arial"/>
                <a:cs typeface="Arial"/>
              </a:rPr>
              <a:t>Polonia</a:t>
            </a:r>
            <a:endParaRPr sz="6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31708" y="3691542"/>
            <a:ext cx="1205014" cy="21880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36786" algn="r">
              <a:lnSpc>
                <a:spcPts val="759"/>
              </a:lnSpc>
              <a:spcBef>
                <a:spcPts val="100"/>
              </a:spcBef>
              <a:tabLst>
                <a:tab pos="972921" algn="l"/>
              </a:tabLst>
            </a:pP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U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u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gu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y    </a:t>
            </a:r>
            <a:r>
              <a:rPr sz="649" spc="60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g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e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n</a:t>
            </a:r>
            <a:r>
              <a:rPr sz="649" spc="-20" dirty="0">
                <a:solidFill>
                  <a:srgbClr val="D9D9D9"/>
                </a:solidFill>
                <a:latin typeface="Arial"/>
                <a:cs typeface="Arial"/>
              </a:rPr>
              <a:t>t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in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a	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e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p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.</a:t>
            </a:r>
            <a:endParaRPr sz="649">
              <a:latin typeface="Arial"/>
              <a:cs typeface="Arial"/>
            </a:endParaRPr>
          </a:p>
          <a:p>
            <a:pPr marR="5074" algn="r">
              <a:lnSpc>
                <a:spcPts val="759"/>
              </a:lnSpc>
            </a:pP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Checa</a:t>
            </a:r>
            <a:endParaRPr sz="6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891135" y="3691542"/>
            <a:ext cx="33233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H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o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la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n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d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endParaRPr sz="6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295500" y="3691541"/>
            <a:ext cx="814336" cy="199168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528954" marR="5074" indent="-516904">
              <a:lnSpc>
                <a:spcPts val="739"/>
              </a:lnSpc>
              <a:spcBef>
                <a:spcPts val="155"/>
              </a:spcBef>
              <a:tabLst>
                <a:tab pos="574620" algn="l"/>
              </a:tabLst>
            </a:pP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Eslovaquia		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Total </a:t>
            </a:r>
            <a:r>
              <a:rPr sz="649" spc="5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g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e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ne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a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l</a:t>
            </a:r>
            <a:endParaRPr sz="649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067468" y="3996062"/>
            <a:ext cx="707787" cy="49469"/>
            <a:chOff x="4066846" y="4000989"/>
            <a:chExt cx="708660" cy="49530"/>
          </a:xfrm>
        </p:grpSpPr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66846" y="4000989"/>
              <a:ext cx="49515" cy="49522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25527" y="4000989"/>
              <a:ext cx="49524" cy="49524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4118475" y="3952053"/>
            <a:ext cx="117076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669755" algn="l"/>
              </a:tabLst>
            </a:pP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e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gi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s</a:t>
            </a:r>
            <a:r>
              <a:rPr sz="649" spc="-20" dirty="0">
                <a:solidFill>
                  <a:srgbClr val="D9D9D9"/>
                </a:solidFill>
                <a:latin typeface="Arial"/>
                <a:cs typeface="Arial"/>
              </a:rPr>
              <a:t>t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ro</a:t>
            </a: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L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MA	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R</a:t>
            </a:r>
            <a:r>
              <a:rPr sz="649" spc="-40" dirty="0">
                <a:solidFill>
                  <a:srgbClr val="D9D9D9"/>
                </a:solidFill>
                <a:latin typeface="Arial"/>
                <a:cs typeface="Arial"/>
              </a:rPr>
              <a:t>e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gi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s</a:t>
            </a:r>
            <a:r>
              <a:rPr sz="649" spc="-20" dirty="0">
                <a:solidFill>
                  <a:srgbClr val="D9D9D9"/>
                </a:solidFill>
                <a:latin typeface="Arial"/>
                <a:cs typeface="Arial"/>
              </a:rPr>
              <a:t>t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ro</a:t>
            </a:r>
            <a:r>
              <a:rPr sz="649" spc="-5" dirty="0">
                <a:solidFill>
                  <a:srgbClr val="D9D9D9"/>
                </a:solidFill>
                <a:latin typeface="Arial"/>
                <a:cs typeface="Arial"/>
              </a:rPr>
              <a:t> </a:t>
            </a:r>
            <a:r>
              <a:rPr sz="649" spc="15" dirty="0">
                <a:solidFill>
                  <a:srgbClr val="D9D9D9"/>
                </a:solidFill>
                <a:latin typeface="Arial"/>
                <a:cs typeface="Arial"/>
              </a:rPr>
              <a:t>L</a:t>
            </a:r>
            <a:r>
              <a:rPr sz="649" dirty="0">
                <a:solidFill>
                  <a:srgbClr val="D9D9D9"/>
                </a:solidFill>
                <a:latin typeface="Arial"/>
                <a:cs typeface="Arial"/>
              </a:rPr>
              <a:t>PA</a:t>
            </a:r>
            <a:endParaRPr sz="6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57234" y="714918"/>
            <a:ext cx="315713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latin typeface="Arial"/>
                <a:cs typeface="Arial"/>
              </a:rPr>
              <a:t>Registro</a:t>
            </a:r>
            <a:r>
              <a:rPr sz="1698" b="1" dirty="0">
                <a:latin typeface="Arial"/>
                <a:cs typeface="Arial"/>
              </a:rPr>
              <a:t> </a:t>
            </a:r>
            <a:r>
              <a:rPr sz="1698" b="1" spc="-5" dirty="0">
                <a:latin typeface="Arial"/>
                <a:cs typeface="Arial"/>
              </a:rPr>
              <a:t>LMA/LPA</a:t>
            </a:r>
            <a:r>
              <a:rPr sz="1698" b="1" spc="-60" dirty="0">
                <a:latin typeface="Arial"/>
                <a:cs typeface="Arial"/>
              </a:rPr>
              <a:t> </a:t>
            </a:r>
            <a:r>
              <a:rPr sz="1698" b="1" spc="15" dirty="0">
                <a:latin typeface="Arial"/>
                <a:cs typeface="Arial"/>
              </a:rPr>
              <a:t>(N</a:t>
            </a:r>
            <a:r>
              <a:rPr sz="1698" b="1" spc="5" dirty="0">
                <a:latin typeface="Arial"/>
                <a:cs typeface="Arial"/>
              </a:rPr>
              <a:t> </a:t>
            </a:r>
            <a:r>
              <a:rPr sz="1698" b="1" spc="15" dirty="0">
                <a:latin typeface="Arial"/>
                <a:cs typeface="Arial"/>
              </a:rPr>
              <a:t>=</a:t>
            </a:r>
            <a:r>
              <a:rPr sz="1698" b="1" spc="5" dirty="0">
                <a:latin typeface="Arial"/>
                <a:cs typeface="Arial"/>
              </a:rPr>
              <a:t> </a:t>
            </a:r>
            <a:r>
              <a:rPr sz="1698" b="1" spc="10" dirty="0">
                <a:latin typeface="Arial"/>
                <a:cs typeface="Arial"/>
              </a:rPr>
              <a:t>21480)</a:t>
            </a:r>
            <a:endParaRPr sz="16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870794" cy="86570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5"/>
              </a:spcBef>
            </a:pPr>
            <a:endParaRPr sz="1149">
              <a:latin typeface="Work Sans"/>
              <a:cs typeface="Work Sans"/>
            </a:endParaRPr>
          </a:p>
          <a:p>
            <a:pPr marR="5074" algn="r"/>
            <a:r>
              <a:rPr sz="1698" b="1" spc="-25" dirty="0">
                <a:latin typeface="Arial"/>
                <a:cs typeface="Arial"/>
              </a:rPr>
              <a:t>LPA</a:t>
            </a:r>
            <a:r>
              <a:rPr sz="1698" b="1" spc="-95" dirty="0">
                <a:latin typeface="Arial"/>
                <a:cs typeface="Arial"/>
              </a:rPr>
              <a:t> </a:t>
            </a:r>
            <a:r>
              <a:rPr sz="1698" b="1" spc="10" dirty="0">
                <a:latin typeface="Arial"/>
                <a:cs typeface="Arial"/>
              </a:rPr>
              <a:t>(n=4012)</a:t>
            </a:r>
            <a:endParaRPr sz="1698">
              <a:latin typeface="Arial"/>
              <a:cs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1178846"/>
            <a:ext cx="6549376" cy="3163466"/>
          </a:xfrm>
          <a:prstGeom prst="rect">
            <a:avLst/>
          </a:prstGeom>
        </p:spPr>
      </p:pic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27442" y="827036"/>
            <a:ext cx="248867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latin typeface="Arial"/>
                <a:cs typeface="Arial"/>
              </a:rPr>
              <a:t>Evolución</a:t>
            </a:r>
            <a:r>
              <a:rPr sz="1698" b="1" spc="-20" dirty="0">
                <a:latin typeface="Arial"/>
                <a:cs typeface="Arial"/>
              </a:rPr>
              <a:t> </a:t>
            </a:r>
            <a:r>
              <a:rPr sz="1698" b="1" spc="10" dirty="0">
                <a:latin typeface="Arial"/>
                <a:cs typeface="Arial"/>
              </a:rPr>
              <a:t>registro</a:t>
            </a:r>
            <a:r>
              <a:rPr sz="1698" b="1" spc="-15" dirty="0">
                <a:latin typeface="Arial"/>
                <a:cs typeface="Arial"/>
              </a:rPr>
              <a:t> </a:t>
            </a:r>
            <a:r>
              <a:rPr sz="1698" b="1" spc="15" dirty="0">
                <a:latin typeface="Arial"/>
                <a:cs typeface="Arial"/>
              </a:rPr>
              <a:t>LMA</a:t>
            </a:r>
            <a:endParaRPr sz="16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693170" y="1605155"/>
            <a:ext cx="5780263" cy="1668628"/>
            <a:chOff x="1689620" y="1607134"/>
            <a:chExt cx="5787390" cy="1670685"/>
          </a:xfrm>
        </p:grpSpPr>
        <p:sp>
          <p:nvSpPr>
            <p:cNvPr id="5" name="object 5"/>
            <p:cNvSpPr/>
            <p:nvPr/>
          </p:nvSpPr>
          <p:spPr>
            <a:xfrm>
              <a:off x="1689620" y="1607134"/>
              <a:ext cx="5787390" cy="1670685"/>
            </a:xfrm>
            <a:custGeom>
              <a:avLst/>
              <a:gdLst/>
              <a:ahLst/>
              <a:cxnLst/>
              <a:rect l="l" t="t" r="r" b="b"/>
              <a:pathLst>
                <a:path w="5787390" h="1670685">
                  <a:moveTo>
                    <a:pt x="5787148" y="0"/>
                  </a:moveTo>
                  <a:lnTo>
                    <a:pt x="0" y="0"/>
                  </a:lnTo>
                  <a:lnTo>
                    <a:pt x="0" y="1670202"/>
                  </a:lnTo>
                  <a:lnTo>
                    <a:pt x="5787148" y="1670202"/>
                  </a:lnTo>
                  <a:lnTo>
                    <a:pt x="5787148" y="0"/>
                  </a:lnTo>
                  <a:close/>
                </a:path>
              </a:pathLst>
            </a:custGeom>
            <a:solidFill>
              <a:srgbClr val="EAEFF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844319" y="1817661"/>
              <a:ext cx="5478145" cy="1459865"/>
            </a:xfrm>
            <a:custGeom>
              <a:avLst/>
              <a:gdLst/>
              <a:ahLst/>
              <a:cxnLst/>
              <a:rect l="l" t="t" r="r" b="b"/>
              <a:pathLst>
                <a:path w="5478145" h="1459864">
                  <a:moveTo>
                    <a:pt x="210947" y="1347393"/>
                  </a:moveTo>
                  <a:lnTo>
                    <a:pt x="0" y="1347393"/>
                  </a:lnTo>
                  <a:lnTo>
                    <a:pt x="0" y="1459687"/>
                  </a:lnTo>
                  <a:lnTo>
                    <a:pt x="210947" y="1459687"/>
                  </a:lnTo>
                  <a:lnTo>
                    <a:pt x="210947" y="1347393"/>
                  </a:lnTo>
                  <a:close/>
                </a:path>
                <a:path w="5478145" h="1459864">
                  <a:moveTo>
                    <a:pt x="738327" y="1256157"/>
                  </a:moveTo>
                  <a:lnTo>
                    <a:pt x="527380" y="1256157"/>
                  </a:lnTo>
                  <a:lnTo>
                    <a:pt x="527380" y="1459687"/>
                  </a:lnTo>
                  <a:lnTo>
                    <a:pt x="738327" y="1459687"/>
                  </a:lnTo>
                  <a:lnTo>
                    <a:pt x="738327" y="1256157"/>
                  </a:lnTo>
                  <a:close/>
                </a:path>
                <a:path w="5478145" h="1459864">
                  <a:moveTo>
                    <a:pt x="1265707" y="1129842"/>
                  </a:moveTo>
                  <a:lnTo>
                    <a:pt x="1054760" y="1129842"/>
                  </a:lnTo>
                  <a:lnTo>
                    <a:pt x="1054760" y="1459687"/>
                  </a:lnTo>
                  <a:lnTo>
                    <a:pt x="1265707" y="1459687"/>
                  </a:lnTo>
                  <a:lnTo>
                    <a:pt x="1265707" y="1129842"/>
                  </a:lnTo>
                  <a:close/>
                </a:path>
                <a:path w="5478145" h="1459864">
                  <a:moveTo>
                    <a:pt x="1793087" y="1059662"/>
                  </a:moveTo>
                  <a:lnTo>
                    <a:pt x="1582140" y="1059662"/>
                  </a:lnTo>
                  <a:lnTo>
                    <a:pt x="1582140" y="1459687"/>
                  </a:lnTo>
                  <a:lnTo>
                    <a:pt x="1793087" y="1459687"/>
                  </a:lnTo>
                  <a:lnTo>
                    <a:pt x="1793087" y="1059662"/>
                  </a:lnTo>
                  <a:close/>
                </a:path>
                <a:path w="5478145" h="1459864">
                  <a:moveTo>
                    <a:pt x="2320480" y="1010539"/>
                  </a:moveTo>
                  <a:lnTo>
                    <a:pt x="2109533" y="1010539"/>
                  </a:lnTo>
                  <a:lnTo>
                    <a:pt x="2109533" y="1459687"/>
                  </a:lnTo>
                  <a:lnTo>
                    <a:pt x="2320480" y="1459687"/>
                  </a:lnTo>
                  <a:lnTo>
                    <a:pt x="2320480" y="1010539"/>
                  </a:lnTo>
                  <a:close/>
                </a:path>
                <a:path w="5478145" h="1459864">
                  <a:moveTo>
                    <a:pt x="2840825" y="870191"/>
                  </a:moveTo>
                  <a:lnTo>
                    <a:pt x="2629878" y="870191"/>
                  </a:lnTo>
                  <a:lnTo>
                    <a:pt x="2629878" y="1459674"/>
                  </a:lnTo>
                  <a:lnTo>
                    <a:pt x="2840825" y="1459674"/>
                  </a:lnTo>
                  <a:lnTo>
                    <a:pt x="2840825" y="870191"/>
                  </a:lnTo>
                  <a:close/>
                </a:path>
                <a:path w="5478145" h="1459864">
                  <a:moveTo>
                    <a:pt x="3368205" y="666673"/>
                  </a:moveTo>
                  <a:lnTo>
                    <a:pt x="3157258" y="666673"/>
                  </a:lnTo>
                  <a:lnTo>
                    <a:pt x="3157258" y="1459687"/>
                  </a:lnTo>
                  <a:lnTo>
                    <a:pt x="3368205" y="1459687"/>
                  </a:lnTo>
                  <a:lnTo>
                    <a:pt x="3368205" y="666673"/>
                  </a:lnTo>
                  <a:close/>
                </a:path>
                <a:path w="5478145" h="1459864">
                  <a:moveTo>
                    <a:pt x="3895598" y="568426"/>
                  </a:moveTo>
                  <a:lnTo>
                    <a:pt x="3684651" y="568426"/>
                  </a:lnTo>
                  <a:lnTo>
                    <a:pt x="3684651" y="1459687"/>
                  </a:lnTo>
                  <a:lnTo>
                    <a:pt x="3895598" y="1459687"/>
                  </a:lnTo>
                  <a:lnTo>
                    <a:pt x="3895598" y="568426"/>
                  </a:lnTo>
                  <a:close/>
                </a:path>
                <a:path w="5478145" h="1459864">
                  <a:moveTo>
                    <a:pt x="4422978" y="357898"/>
                  </a:moveTo>
                  <a:lnTo>
                    <a:pt x="4212031" y="357898"/>
                  </a:lnTo>
                  <a:lnTo>
                    <a:pt x="4212031" y="1459687"/>
                  </a:lnTo>
                  <a:lnTo>
                    <a:pt x="4422978" y="1459687"/>
                  </a:lnTo>
                  <a:lnTo>
                    <a:pt x="4422978" y="357898"/>
                  </a:lnTo>
                  <a:close/>
                </a:path>
                <a:path w="5478145" h="1459864">
                  <a:moveTo>
                    <a:pt x="4950358" y="175437"/>
                  </a:moveTo>
                  <a:lnTo>
                    <a:pt x="4739411" y="175437"/>
                  </a:lnTo>
                  <a:lnTo>
                    <a:pt x="4739411" y="1459687"/>
                  </a:lnTo>
                  <a:lnTo>
                    <a:pt x="4950358" y="1459687"/>
                  </a:lnTo>
                  <a:lnTo>
                    <a:pt x="4950358" y="175437"/>
                  </a:lnTo>
                  <a:close/>
                </a:path>
                <a:path w="5478145" h="1459864">
                  <a:moveTo>
                    <a:pt x="5477738" y="0"/>
                  </a:moveTo>
                  <a:lnTo>
                    <a:pt x="5266791" y="0"/>
                  </a:lnTo>
                  <a:lnTo>
                    <a:pt x="5266791" y="1459687"/>
                  </a:lnTo>
                  <a:lnTo>
                    <a:pt x="5477738" y="1459687"/>
                  </a:lnTo>
                  <a:lnTo>
                    <a:pt x="5477738" y="0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45683" y="1570104"/>
          <a:ext cx="5959107" cy="2127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5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0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66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1561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03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18156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4098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52404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205487"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17470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R w="9525">
                      <a:solidFill>
                        <a:srgbClr val="888888"/>
                      </a:solidFill>
                      <a:prstDash val="solid"/>
                    </a:lnR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758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42875" algn="r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15350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3466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977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13200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616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55"/>
                        </a:lnSpc>
                        <a:spcBef>
                          <a:spcPts val="36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10800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5664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650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ts val="880"/>
                        </a:lnSpc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9450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806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7050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600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80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844"/>
                        </a:lnSpc>
                        <a:spcBef>
                          <a:spcPts val="695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3950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88156" marB="0"/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4750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395" marB="0"/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5325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175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T w="9525">
                      <a:solidFill>
                        <a:srgbClr val="888888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91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1345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5428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spc="10" dirty="0">
                          <a:latin typeface="Calibri"/>
                          <a:cs typeface="Calibri"/>
                        </a:rPr>
                        <a:t>2450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888888"/>
                      </a:solidFill>
                      <a:prstDash val="solid"/>
                    </a:lnR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344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888888"/>
                      </a:solidFill>
                      <a:prstDash val="solid"/>
                    </a:lnL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0650" algn="r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  <a:spcBef>
                          <a:spcPts val="705"/>
                        </a:spcBef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2022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89425" marB="0">
                    <a:lnR w="9525">
                      <a:solidFill>
                        <a:srgbClr val="888888"/>
                      </a:solidFill>
                      <a:prstDash val="solid"/>
                    </a:lnR>
                    <a:lnT w="9525">
                      <a:solidFill>
                        <a:srgbClr val="888888"/>
                      </a:solidFill>
                      <a:prstDash val="solid"/>
                    </a:lnT>
                    <a:lnB w="9525">
                      <a:solidFill>
                        <a:srgbClr val="888888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44004" y="1056923"/>
            <a:ext cx="5494865" cy="2781046"/>
            <a:chOff x="1740517" y="1058226"/>
            <a:chExt cx="5501640" cy="2784475"/>
          </a:xfrm>
        </p:grpSpPr>
        <p:sp>
          <p:nvSpPr>
            <p:cNvPr id="4" name="object 4"/>
            <p:cNvSpPr/>
            <p:nvPr/>
          </p:nvSpPr>
          <p:spPr>
            <a:xfrm>
              <a:off x="1743379" y="1061084"/>
              <a:ext cx="5495925" cy="2778760"/>
            </a:xfrm>
            <a:custGeom>
              <a:avLst/>
              <a:gdLst/>
              <a:ahLst/>
              <a:cxnLst/>
              <a:rect l="l" t="t" r="r" b="b"/>
              <a:pathLst>
                <a:path w="5495925" h="2778760">
                  <a:moveTo>
                    <a:pt x="5495544" y="0"/>
                  </a:moveTo>
                  <a:lnTo>
                    <a:pt x="0" y="0"/>
                  </a:lnTo>
                  <a:lnTo>
                    <a:pt x="0" y="2778417"/>
                  </a:lnTo>
                  <a:lnTo>
                    <a:pt x="5495544" y="2778417"/>
                  </a:lnTo>
                  <a:lnTo>
                    <a:pt x="5495544" y="0"/>
                  </a:lnTo>
                  <a:close/>
                </a:path>
              </a:pathLst>
            </a:custGeom>
            <a:solidFill>
              <a:srgbClr val="F6F1F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1743374" y="2102531"/>
              <a:ext cx="5495925" cy="1390015"/>
            </a:xfrm>
            <a:custGeom>
              <a:avLst/>
              <a:gdLst/>
              <a:ahLst/>
              <a:cxnLst/>
              <a:rect l="l" t="t" r="r" b="b"/>
              <a:pathLst>
                <a:path w="5495925" h="1390014">
                  <a:moveTo>
                    <a:pt x="0" y="1390002"/>
                  </a:moveTo>
                  <a:lnTo>
                    <a:pt x="2772491" y="1390002"/>
                  </a:lnTo>
                </a:path>
                <a:path w="5495925" h="1390014">
                  <a:moveTo>
                    <a:pt x="2838531" y="1390002"/>
                  </a:moveTo>
                  <a:lnTo>
                    <a:pt x="2886397" y="1390002"/>
                  </a:lnTo>
                </a:path>
                <a:path w="5495925" h="1390014">
                  <a:moveTo>
                    <a:pt x="2952424" y="1390002"/>
                  </a:moveTo>
                  <a:lnTo>
                    <a:pt x="3001954" y="1390002"/>
                  </a:lnTo>
                </a:path>
                <a:path w="5495925" h="1390014">
                  <a:moveTo>
                    <a:pt x="3066343" y="1390002"/>
                  </a:moveTo>
                  <a:lnTo>
                    <a:pt x="3115873" y="1390002"/>
                  </a:lnTo>
                </a:path>
                <a:path w="5495925" h="1390014">
                  <a:moveTo>
                    <a:pt x="3181901" y="1390002"/>
                  </a:moveTo>
                  <a:lnTo>
                    <a:pt x="3229767" y="1390002"/>
                  </a:lnTo>
                </a:path>
                <a:path w="5495925" h="1390014">
                  <a:moveTo>
                    <a:pt x="3295794" y="1390002"/>
                  </a:moveTo>
                  <a:lnTo>
                    <a:pt x="3345324" y="1390002"/>
                  </a:lnTo>
                </a:path>
                <a:path w="5495925" h="1390014">
                  <a:moveTo>
                    <a:pt x="3409713" y="1390002"/>
                  </a:moveTo>
                  <a:lnTo>
                    <a:pt x="3459243" y="1390002"/>
                  </a:lnTo>
                </a:path>
                <a:path w="5495925" h="1390014">
                  <a:moveTo>
                    <a:pt x="3525271" y="1390002"/>
                  </a:moveTo>
                  <a:lnTo>
                    <a:pt x="3573150" y="1390002"/>
                  </a:lnTo>
                </a:path>
                <a:path w="5495925" h="1390014">
                  <a:moveTo>
                    <a:pt x="3639177" y="1390002"/>
                  </a:moveTo>
                  <a:lnTo>
                    <a:pt x="3688707" y="1390002"/>
                  </a:lnTo>
                </a:path>
                <a:path w="5495925" h="1390014">
                  <a:moveTo>
                    <a:pt x="3753083" y="1390002"/>
                  </a:moveTo>
                  <a:lnTo>
                    <a:pt x="3802613" y="1390002"/>
                  </a:lnTo>
                </a:path>
                <a:path w="5495925" h="1390014">
                  <a:moveTo>
                    <a:pt x="3868640" y="1390002"/>
                  </a:moveTo>
                  <a:lnTo>
                    <a:pt x="3916519" y="1390002"/>
                  </a:lnTo>
                </a:path>
                <a:path w="5495925" h="1390014">
                  <a:moveTo>
                    <a:pt x="3982547" y="1390002"/>
                  </a:moveTo>
                  <a:lnTo>
                    <a:pt x="4032077" y="1390002"/>
                  </a:lnTo>
                </a:path>
                <a:path w="5495925" h="1390014">
                  <a:moveTo>
                    <a:pt x="4096466" y="1390002"/>
                  </a:moveTo>
                  <a:lnTo>
                    <a:pt x="4145983" y="1390002"/>
                  </a:lnTo>
                </a:path>
                <a:path w="5495925" h="1390014">
                  <a:moveTo>
                    <a:pt x="4212010" y="1390002"/>
                  </a:moveTo>
                  <a:lnTo>
                    <a:pt x="4259889" y="1390002"/>
                  </a:lnTo>
                </a:path>
                <a:path w="5495925" h="1390014">
                  <a:moveTo>
                    <a:pt x="4325917" y="1390002"/>
                  </a:moveTo>
                  <a:lnTo>
                    <a:pt x="4375447" y="1390002"/>
                  </a:lnTo>
                </a:path>
                <a:path w="5495925" h="1390014">
                  <a:moveTo>
                    <a:pt x="4439836" y="1390002"/>
                  </a:moveTo>
                  <a:lnTo>
                    <a:pt x="4489353" y="1390002"/>
                  </a:lnTo>
                </a:path>
                <a:path w="5495925" h="1390014">
                  <a:moveTo>
                    <a:pt x="4555380" y="1390002"/>
                  </a:moveTo>
                  <a:lnTo>
                    <a:pt x="4604910" y="1390002"/>
                  </a:lnTo>
                </a:path>
                <a:path w="5495925" h="1390014">
                  <a:moveTo>
                    <a:pt x="4669299" y="1390002"/>
                  </a:moveTo>
                  <a:lnTo>
                    <a:pt x="4718829" y="1390002"/>
                  </a:lnTo>
                </a:path>
                <a:path w="5495925" h="1390014">
                  <a:moveTo>
                    <a:pt x="4784857" y="1390002"/>
                  </a:moveTo>
                  <a:lnTo>
                    <a:pt x="4832723" y="1390002"/>
                  </a:lnTo>
                </a:path>
                <a:path w="5495925" h="1390014">
                  <a:moveTo>
                    <a:pt x="4898750" y="1390002"/>
                  </a:moveTo>
                  <a:lnTo>
                    <a:pt x="4948280" y="1390002"/>
                  </a:lnTo>
                </a:path>
                <a:path w="5495925" h="1390014">
                  <a:moveTo>
                    <a:pt x="5012669" y="1390002"/>
                  </a:moveTo>
                  <a:lnTo>
                    <a:pt x="5062199" y="1390002"/>
                  </a:lnTo>
                </a:path>
                <a:path w="5495925" h="1390014">
                  <a:moveTo>
                    <a:pt x="5128226" y="1390002"/>
                  </a:moveTo>
                  <a:lnTo>
                    <a:pt x="5176105" y="1390002"/>
                  </a:lnTo>
                </a:path>
                <a:path w="5495925" h="1390014">
                  <a:moveTo>
                    <a:pt x="5242133" y="1390002"/>
                  </a:moveTo>
                  <a:lnTo>
                    <a:pt x="5291663" y="1390002"/>
                  </a:lnTo>
                </a:path>
                <a:path w="5495925" h="1390014">
                  <a:moveTo>
                    <a:pt x="5356039" y="1390002"/>
                  </a:moveTo>
                  <a:lnTo>
                    <a:pt x="5405569" y="1390002"/>
                  </a:lnTo>
                </a:path>
                <a:path w="5495925" h="1390014">
                  <a:moveTo>
                    <a:pt x="5471596" y="1390002"/>
                  </a:moveTo>
                  <a:lnTo>
                    <a:pt x="5495544" y="1390002"/>
                  </a:lnTo>
                </a:path>
                <a:path w="5495925" h="1390014">
                  <a:moveTo>
                    <a:pt x="0" y="1041679"/>
                  </a:moveTo>
                  <a:lnTo>
                    <a:pt x="3802613" y="1041679"/>
                  </a:lnTo>
                </a:path>
                <a:path w="5495925" h="1390014">
                  <a:moveTo>
                    <a:pt x="3868640" y="1041679"/>
                  </a:moveTo>
                  <a:lnTo>
                    <a:pt x="3916519" y="1041679"/>
                  </a:lnTo>
                </a:path>
                <a:path w="5495925" h="1390014">
                  <a:moveTo>
                    <a:pt x="3982547" y="1041679"/>
                  </a:moveTo>
                  <a:lnTo>
                    <a:pt x="4032077" y="1041679"/>
                  </a:lnTo>
                </a:path>
                <a:path w="5495925" h="1390014">
                  <a:moveTo>
                    <a:pt x="4096466" y="1041679"/>
                  </a:moveTo>
                  <a:lnTo>
                    <a:pt x="4145983" y="1041679"/>
                  </a:lnTo>
                </a:path>
                <a:path w="5495925" h="1390014">
                  <a:moveTo>
                    <a:pt x="4212010" y="1041679"/>
                  </a:moveTo>
                  <a:lnTo>
                    <a:pt x="4259889" y="1041679"/>
                  </a:lnTo>
                </a:path>
                <a:path w="5495925" h="1390014">
                  <a:moveTo>
                    <a:pt x="4325917" y="1041679"/>
                  </a:moveTo>
                  <a:lnTo>
                    <a:pt x="4375447" y="1041679"/>
                  </a:lnTo>
                </a:path>
                <a:path w="5495925" h="1390014">
                  <a:moveTo>
                    <a:pt x="4439836" y="1041679"/>
                  </a:moveTo>
                  <a:lnTo>
                    <a:pt x="4489353" y="1041679"/>
                  </a:lnTo>
                </a:path>
                <a:path w="5495925" h="1390014">
                  <a:moveTo>
                    <a:pt x="4555380" y="1041679"/>
                  </a:moveTo>
                  <a:lnTo>
                    <a:pt x="4604910" y="1041679"/>
                  </a:lnTo>
                </a:path>
                <a:path w="5495925" h="1390014">
                  <a:moveTo>
                    <a:pt x="4669299" y="1041679"/>
                  </a:moveTo>
                  <a:lnTo>
                    <a:pt x="4718829" y="1041679"/>
                  </a:lnTo>
                </a:path>
                <a:path w="5495925" h="1390014">
                  <a:moveTo>
                    <a:pt x="4784857" y="1041679"/>
                  </a:moveTo>
                  <a:lnTo>
                    <a:pt x="4832723" y="1041679"/>
                  </a:lnTo>
                </a:path>
                <a:path w="5495925" h="1390014">
                  <a:moveTo>
                    <a:pt x="4898750" y="1041679"/>
                  </a:moveTo>
                  <a:lnTo>
                    <a:pt x="4948280" y="1041679"/>
                  </a:lnTo>
                </a:path>
                <a:path w="5495925" h="1390014">
                  <a:moveTo>
                    <a:pt x="5012669" y="1041679"/>
                  </a:moveTo>
                  <a:lnTo>
                    <a:pt x="5062199" y="1041679"/>
                  </a:lnTo>
                </a:path>
                <a:path w="5495925" h="1390014">
                  <a:moveTo>
                    <a:pt x="5128226" y="1041679"/>
                  </a:moveTo>
                  <a:lnTo>
                    <a:pt x="5176105" y="1041679"/>
                  </a:lnTo>
                </a:path>
                <a:path w="5495925" h="1390014">
                  <a:moveTo>
                    <a:pt x="5242133" y="1041679"/>
                  </a:moveTo>
                  <a:lnTo>
                    <a:pt x="5291663" y="1041679"/>
                  </a:lnTo>
                </a:path>
                <a:path w="5495925" h="1390014">
                  <a:moveTo>
                    <a:pt x="5356039" y="1041679"/>
                  </a:moveTo>
                  <a:lnTo>
                    <a:pt x="5495544" y="1041679"/>
                  </a:lnTo>
                </a:path>
                <a:path w="5495925" h="1390014">
                  <a:moveTo>
                    <a:pt x="0" y="695007"/>
                  </a:moveTo>
                  <a:lnTo>
                    <a:pt x="3916519" y="695007"/>
                  </a:lnTo>
                </a:path>
                <a:path w="5495925" h="1390014">
                  <a:moveTo>
                    <a:pt x="3982547" y="695007"/>
                  </a:moveTo>
                  <a:lnTo>
                    <a:pt x="4032077" y="695007"/>
                  </a:lnTo>
                </a:path>
                <a:path w="5495925" h="1390014">
                  <a:moveTo>
                    <a:pt x="4096466" y="695007"/>
                  </a:moveTo>
                  <a:lnTo>
                    <a:pt x="4145983" y="695007"/>
                  </a:lnTo>
                </a:path>
                <a:path w="5495925" h="1390014">
                  <a:moveTo>
                    <a:pt x="4212010" y="695007"/>
                  </a:moveTo>
                  <a:lnTo>
                    <a:pt x="4259889" y="695007"/>
                  </a:lnTo>
                </a:path>
                <a:path w="5495925" h="1390014">
                  <a:moveTo>
                    <a:pt x="4325917" y="695007"/>
                  </a:moveTo>
                  <a:lnTo>
                    <a:pt x="4375447" y="695007"/>
                  </a:lnTo>
                </a:path>
                <a:path w="5495925" h="1390014">
                  <a:moveTo>
                    <a:pt x="4439836" y="695007"/>
                  </a:moveTo>
                  <a:lnTo>
                    <a:pt x="4489353" y="695007"/>
                  </a:lnTo>
                </a:path>
                <a:path w="5495925" h="1390014">
                  <a:moveTo>
                    <a:pt x="4555380" y="695007"/>
                  </a:moveTo>
                  <a:lnTo>
                    <a:pt x="4604910" y="695007"/>
                  </a:lnTo>
                </a:path>
                <a:path w="5495925" h="1390014">
                  <a:moveTo>
                    <a:pt x="4669299" y="695007"/>
                  </a:moveTo>
                  <a:lnTo>
                    <a:pt x="4718829" y="695007"/>
                  </a:lnTo>
                </a:path>
                <a:path w="5495925" h="1390014">
                  <a:moveTo>
                    <a:pt x="4784857" y="695007"/>
                  </a:moveTo>
                  <a:lnTo>
                    <a:pt x="4832723" y="695007"/>
                  </a:lnTo>
                </a:path>
                <a:path w="5495925" h="1390014">
                  <a:moveTo>
                    <a:pt x="4898750" y="695007"/>
                  </a:moveTo>
                  <a:lnTo>
                    <a:pt x="4948280" y="695007"/>
                  </a:lnTo>
                </a:path>
                <a:path w="5495925" h="1390014">
                  <a:moveTo>
                    <a:pt x="5012669" y="695007"/>
                  </a:moveTo>
                  <a:lnTo>
                    <a:pt x="5062199" y="695007"/>
                  </a:lnTo>
                </a:path>
                <a:path w="5495925" h="1390014">
                  <a:moveTo>
                    <a:pt x="5128226" y="695007"/>
                  </a:moveTo>
                  <a:lnTo>
                    <a:pt x="5176105" y="695007"/>
                  </a:lnTo>
                </a:path>
                <a:path w="5495925" h="1390014">
                  <a:moveTo>
                    <a:pt x="5242133" y="695007"/>
                  </a:moveTo>
                  <a:lnTo>
                    <a:pt x="5291663" y="695007"/>
                  </a:lnTo>
                </a:path>
                <a:path w="5495925" h="1390014">
                  <a:moveTo>
                    <a:pt x="5356039" y="695007"/>
                  </a:moveTo>
                  <a:lnTo>
                    <a:pt x="5495544" y="695007"/>
                  </a:lnTo>
                </a:path>
                <a:path w="5495925" h="1390014">
                  <a:moveTo>
                    <a:pt x="0" y="348335"/>
                  </a:moveTo>
                  <a:lnTo>
                    <a:pt x="4259889" y="348335"/>
                  </a:lnTo>
                </a:path>
                <a:path w="5495925" h="1390014">
                  <a:moveTo>
                    <a:pt x="4325917" y="348335"/>
                  </a:moveTo>
                  <a:lnTo>
                    <a:pt x="4375447" y="348335"/>
                  </a:lnTo>
                </a:path>
                <a:path w="5495925" h="1390014">
                  <a:moveTo>
                    <a:pt x="4439836" y="348335"/>
                  </a:moveTo>
                  <a:lnTo>
                    <a:pt x="4489353" y="348335"/>
                  </a:lnTo>
                </a:path>
                <a:path w="5495925" h="1390014">
                  <a:moveTo>
                    <a:pt x="4555380" y="348335"/>
                  </a:moveTo>
                  <a:lnTo>
                    <a:pt x="4718829" y="348335"/>
                  </a:lnTo>
                </a:path>
                <a:path w="5495925" h="1390014">
                  <a:moveTo>
                    <a:pt x="4784857" y="348335"/>
                  </a:moveTo>
                  <a:lnTo>
                    <a:pt x="4832723" y="348335"/>
                  </a:lnTo>
                </a:path>
                <a:path w="5495925" h="1390014">
                  <a:moveTo>
                    <a:pt x="4898750" y="348335"/>
                  </a:moveTo>
                  <a:lnTo>
                    <a:pt x="4948280" y="348335"/>
                  </a:lnTo>
                </a:path>
                <a:path w="5495925" h="1390014">
                  <a:moveTo>
                    <a:pt x="5012669" y="348335"/>
                  </a:moveTo>
                  <a:lnTo>
                    <a:pt x="5062199" y="348335"/>
                  </a:lnTo>
                </a:path>
                <a:path w="5495925" h="1390014">
                  <a:moveTo>
                    <a:pt x="5128226" y="348335"/>
                  </a:moveTo>
                  <a:lnTo>
                    <a:pt x="5176105" y="348335"/>
                  </a:lnTo>
                </a:path>
                <a:path w="5495925" h="1390014">
                  <a:moveTo>
                    <a:pt x="5242133" y="348335"/>
                  </a:moveTo>
                  <a:lnTo>
                    <a:pt x="5291663" y="348335"/>
                  </a:lnTo>
                </a:path>
                <a:path w="5495925" h="1390014">
                  <a:moveTo>
                    <a:pt x="5356039" y="348335"/>
                  </a:moveTo>
                  <a:lnTo>
                    <a:pt x="5495544" y="348335"/>
                  </a:lnTo>
                </a:path>
                <a:path w="5495925" h="1390014">
                  <a:moveTo>
                    <a:pt x="0" y="0"/>
                  </a:moveTo>
                  <a:lnTo>
                    <a:pt x="4948280" y="0"/>
                  </a:lnTo>
                </a:path>
                <a:path w="5495925" h="1390014">
                  <a:moveTo>
                    <a:pt x="5012669" y="0"/>
                  </a:moveTo>
                  <a:lnTo>
                    <a:pt x="5062199" y="0"/>
                  </a:lnTo>
                </a:path>
                <a:path w="5495925" h="1390014">
                  <a:moveTo>
                    <a:pt x="5128226" y="0"/>
                  </a:moveTo>
                  <a:lnTo>
                    <a:pt x="5176105" y="0"/>
                  </a:lnTo>
                </a:path>
                <a:path w="5495925" h="1390014">
                  <a:moveTo>
                    <a:pt x="5242133" y="0"/>
                  </a:moveTo>
                  <a:lnTo>
                    <a:pt x="5291663" y="0"/>
                  </a:lnTo>
                </a:path>
                <a:path w="5495925" h="1390014">
                  <a:moveTo>
                    <a:pt x="5356039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743374" y="1755860"/>
              <a:ext cx="5495925" cy="0"/>
            </a:xfrm>
            <a:custGeom>
              <a:avLst/>
              <a:gdLst/>
              <a:ahLst/>
              <a:cxnLst/>
              <a:rect l="l" t="t" r="r" b="b"/>
              <a:pathLst>
                <a:path w="5495925">
                  <a:moveTo>
                    <a:pt x="0" y="0"/>
                  </a:moveTo>
                  <a:lnTo>
                    <a:pt x="5062199" y="0"/>
                  </a:lnTo>
                </a:path>
                <a:path w="5495925">
                  <a:moveTo>
                    <a:pt x="5128226" y="0"/>
                  </a:moveTo>
                  <a:lnTo>
                    <a:pt x="5176105" y="0"/>
                  </a:lnTo>
                </a:path>
                <a:path w="5495925">
                  <a:moveTo>
                    <a:pt x="5242133" y="0"/>
                  </a:moveTo>
                  <a:lnTo>
                    <a:pt x="5291663" y="0"/>
                  </a:lnTo>
                </a:path>
                <a:path w="5495925">
                  <a:moveTo>
                    <a:pt x="5356039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743374" y="1061093"/>
              <a:ext cx="5495925" cy="348615"/>
            </a:xfrm>
            <a:custGeom>
              <a:avLst/>
              <a:gdLst/>
              <a:ahLst/>
              <a:cxnLst/>
              <a:rect l="l" t="t" r="r" b="b"/>
              <a:pathLst>
                <a:path w="5495925" h="348615">
                  <a:moveTo>
                    <a:pt x="0" y="348094"/>
                  </a:moveTo>
                  <a:lnTo>
                    <a:pt x="5495544" y="348094"/>
                  </a:lnTo>
                </a:path>
                <a:path w="5495925" h="348615">
                  <a:moveTo>
                    <a:pt x="0" y="0"/>
                  </a:moveTo>
                  <a:lnTo>
                    <a:pt x="54955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110613" y="1465313"/>
              <a:ext cx="5104765" cy="2372360"/>
            </a:xfrm>
            <a:custGeom>
              <a:avLst/>
              <a:gdLst/>
              <a:ahLst/>
              <a:cxnLst/>
              <a:rect l="l" t="t" r="r" b="b"/>
              <a:pathLst>
                <a:path w="5104765" h="2372360">
                  <a:moveTo>
                    <a:pt x="66027" y="2367280"/>
                  </a:moveTo>
                  <a:lnTo>
                    <a:pt x="0" y="2367280"/>
                  </a:lnTo>
                  <a:lnTo>
                    <a:pt x="0" y="2372233"/>
                  </a:lnTo>
                  <a:lnTo>
                    <a:pt x="66027" y="2372233"/>
                  </a:lnTo>
                  <a:lnTo>
                    <a:pt x="66027" y="2367280"/>
                  </a:lnTo>
                  <a:close/>
                </a:path>
                <a:path w="5104765" h="2372360">
                  <a:moveTo>
                    <a:pt x="179933" y="2368943"/>
                  </a:moveTo>
                  <a:lnTo>
                    <a:pt x="115557" y="2368943"/>
                  </a:lnTo>
                  <a:lnTo>
                    <a:pt x="115557" y="2372233"/>
                  </a:lnTo>
                  <a:lnTo>
                    <a:pt x="179933" y="2372233"/>
                  </a:lnTo>
                  <a:lnTo>
                    <a:pt x="179933" y="2368943"/>
                  </a:lnTo>
                  <a:close/>
                </a:path>
                <a:path w="5104765" h="2372360">
                  <a:moveTo>
                    <a:pt x="295503" y="2368943"/>
                  </a:moveTo>
                  <a:lnTo>
                    <a:pt x="229463" y="2368943"/>
                  </a:lnTo>
                  <a:lnTo>
                    <a:pt x="229463" y="2372233"/>
                  </a:lnTo>
                  <a:lnTo>
                    <a:pt x="295503" y="2372233"/>
                  </a:lnTo>
                  <a:lnTo>
                    <a:pt x="295503" y="2368943"/>
                  </a:lnTo>
                  <a:close/>
                </a:path>
                <a:path w="5104765" h="2372360">
                  <a:moveTo>
                    <a:pt x="409409" y="2370594"/>
                  </a:moveTo>
                  <a:lnTo>
                    <a:pt x="345033" y="2370594"/>
                  </a:lnTo>
                  <a:lnTo>
                    <a:pt x="345033" y="2372233"/>
                  </a:lnTo>
                  <a:lnTo>
                    <a:pt x="409409" y="2372233"/>
                  </a:lnTo>
                  <a:lnTo>
                    <a:pt x="409409" y="2370594"/>
                  </a:lnTo>
                  <a:close/>
                </a:path>
                <a:path w="5104765" h="2372360">
                  <a:moveTo>
                    <a:pt x="752792" y="2365641"/>
                  </a:moveTo>
                  <a:lnTo>
                    <a:pt x="688403" y="2365641"/>
                  </a:lnTo>
                  <a:lnTo>
                    <a:pt x="688403" y="2372233"/>
                  </a:lnTo>
                  <a:lnTo>
                    <a:pt x="752792" y="2372233"/>
                  </a:lnTo>
                  <a:lnTo>
                    <a:pt x="752792" y="2365641"/>
                  </a:lnTo>
                  <a:close/>
                </a:path>
                <a:path w="5104765" h="2372360">
                  <a:moveTo>
                    <a:pt x="868337" y="2357399"/>
                  </a:moveTo>
                  <a:lnTo>
                    <a:pt x="802297" y="2357399"/>
                  </a:lnTo>
                  <a:lnTo>
                    <a:pt x="802297" y="2372233"/>
                  </a:lnTo>
                  <a:lnTo>
                    <a:pt x="868337" y="2372233"/>
                  </a:lnTo>
                  <a:lnTo>
                    <a:pt x="868337" y="2357399"/>
                  </a:lnTo>
                  <a:close/>
                </a:path>
                <a:path w="5104765" h="2372360">
                  <a:moveTo>
                    <a:pt x="982243" y="2360688"/>
                  </a:moveTo>
                  <a:lnTo>
                    <a:pt x="916216" y="2360688"/>
                  </a:lnTo>
                  <a:lnTo>
                    <a:pt x="916216" y="2372233"/>
                  </a:lnTo>
                  <a:lnTo>
                    <a:pt x="982243" y="2372233"/>
                  </a:lnTo>
                  <a:lnTo>
                    <a:pt x="982243" y="2360688"/>
                  </a:lnTo>
                  <a:close/>
                </a:path>
                <a:path w="5104765" h="2372360">
                  <a:moveTo>
                    <a:pt x="1096149" y="2365641"/>
                  </a:moveTo>
                  <a:lnTo>
                    <a:pt x="1031773" y="2365641"/>
                  </a:lnTo>
                  <a:lnTo>
                    <a:pt x="1031773" y="2372233"/>
                  </a:lnTo>
                  <a:lnTo>
                    <a:pt x="1096149" y="2372233"/>
                  </a:lnTo>
                  <a:lnTo>
                    <a:pt x="1096149" y="2365641"/>
                  </a:lnTo>
                  <a:close/>
                </a:path>
                <a:path w="5104765" h="2372360">
                  <a:moveTo>
                    <a:pt x="1211707" y="2357399"/>
                  </a:moveTo>
                  <a:lnTo>
                    <a:pt x="1145679" y="2357399"/>
                  </a:lnTo>
                  <a:lnTo>
                    <a:pt x="1145679" y="2372233"/>
                  </a:lnTo>
                  <a:lnTo>
                    <a:pt x="1211707" y="2372233"/>
                  </a:lnTo>
                  <a:lnTo>
                    <a:pt x="1211707" y="2357399"/>
                  </a:lnTo>
                  <a:close/>
                </a:path>
                <a:path w="5104765" h="2372360">
                  <a:moveTo>
                    <a:pt x="1325613" y="2330983"/>
                  </a:moveTo>
                  <a:lnTo>
                    <a:pt x="1259573" y="2330983"/>
                  </a:lnTo>
                  <a:lnTo>
                    <a:pt x="1259573" y="2372233"/>
                  </a:lnTo>
                  <a:lnTo>
                    <a:pt x="1325613" y="2372233"/>
                  </a:lnTo>
                  <a:lnTo>
                    <a:pt x="1325613" y="2330983"/>
                  </a:lnTo>
                  <a:close/>
                </a:path>
                <a:path w="5104765" h="2372360">
                  <a:moveTo>
                    <a:pt x="1439532" y="2218728"/>
                  </a:moveTo>
                  <a:lnTo>
                    <a:pt x="1375143" y="2218728"/>
                  </a:lnTo>
                  <a:lnTo>
                    <a:pt x="1375143" y="2372233"/>
                  </a:lnTo>
                  <a:lnTo>
                    <a:pt x="1439532" y="2372233"/>
                  </a:lnTo>
                  <a:lnTo>
                    <a:pt x="1439532" y="2218728"/>
                  </a:lnTo>
                  <a:close/>
                </a:path>
                <a:path w="5104765" h="2372360">
                  <a:moveTo>
                    <a:pt x="1555076" y="2276513"/>
                  </a:moveTo>
                  <a:lnTo>
                    <a:pt x="1489049" y="2276513"/>
                  </a:lnTo>
                  <a:lnTo>
                    <a:pt x="1489049" y="2372233"/>
                  </a:lnTo>
                  <a:lnTo>
                    <a:pt x="1555076" y="2372233"/>
                  </a:lnTo>
                  <a:lnTo>
                    <a:pt x="1555076" y="2276513"/>
                  </a:lnTo>
                  <a:close/>
                </a:path>
                <a:path w="5104765" h="2372360">
                  <a:moveTo>
                    <a:pt x="1668983" y="2248433"/>
                  </a:moveTo>
                  <a:lnTo>
                    <a:pt x="1602955" y="2248433"/>
                  </a:lnTo>
                  <a:lnTo>
                    <a:pt x="1602955" y="2372233"/>
                  </a:lnTo>
                  <a:lnTo>
                    <a:pt x="1668983" y="2372233"/>
                  </a:lnTo>
                  <a:lnTo>
                    <a:pt x="1668983" y="2248433"/>
                  </a:lnTo>
                  <a:close/>
                </a:path>
                <a:path w="5104765" h="2372360">
                  <a:moveTo>
                    <a:pt x="1782889" y="2208822"/>
                  </a:moveTo>
                  <a:lnTo>
                    <a:pt x="1718513" y="2208822"/>
                  </a:lnTo>
                  <a:lnTo>
                    <a:pt x="1718513" y="2372233"/>
                  </a:lnTo>
                  <a:lnTo>
                    <a:pt x="1782889" y="2372233"/>
                  </a:lnTo>
                  <a:lnTo>
                    <a:pt x="1782889" y="2208822"/>
                  </a:lnTo>
                  <a:close/>
                </a:path>
                <a:path w="5104765" h="2372360">
                  <a:moveTo>
                    <a:pt x="1898459" y="2235238"/>
                  </a:moveTo>
                  <a:lnTo>
                    <a:pt x="1832419" y="2235238"/>
                  </a:lnTo>
                  <a:lnTo>
                    <a:pt x="1832419" y="2372233"/>
                  </a:lnTo>
                  <a:lnTo>
                    <a:pt x="1898459" y="2372233"/>
                  </a:lnTo>
                  <a:lnTo>
                    <a:pt x="1898459" y="2235238"/>
                  </a:lnTo>
                  <a:close/>
                </a:path>
                <a:path w="5104765" h="2372360">
                  <a:moveTo>
                    <a:pt x="2012353" y="2159279"/>
                  </a:moveTo>
                  <a:lnTo>
                    <a:pt x="1946325" y="2159279"/>
                  </a:lnTo>
                  <a:lnTo>
                    <a:pt x="1946325" y="2372233"/>
                  </a:lnTo>
                  <a:lnTo>
                    <a:pt x="2012353" y="2372233"/>
                  </a:lnTo>
                  <a:lnTo>
                    <a:pt x="2012353" y="2159279"/>
                  </a:lnTo>
                  <a:close/>
                </a:path>
                <a:path w="5104765" h="2372360">
                  <a:moveTo>
                    <a:pt x="2126272" y="2180742"/>
                  </a:moveTo>
                  <a:lnTo>
                    <a:pt x="2061883" y="2180742"/>
                  </a:lnTo>
                  <a:lnTo>
                    <a:pt x="2061883" y="2372233"/>
                  </a:lnTo>
                  <a:lnTo>
                    <a:pt x="2126272" y="2372233"/>
                  </a:lnTo>
                  <a:lnTo>
                    <a:pt x="2126272" y="2180742"/>
                  </a:lnTo>
                  <a:close/>
                </a:path>
                <a:path w="5104765" h="2372360">
                  <a:moveTo>
                    <a:pt x="2241829" y="2198916"/>
                  </a:moveTo>
                  <a:lnTo>
                    <a:pt x="2175802" y="2198916"/>
                  </a:lnTo>
                  <a:lnTo>
                    <a:pt x="2175802" y="2372233"/>
                  </a:lnTo>
                  <a:lnTo>
                    <a:pt x="2241829" y="2372233"/>
                  </a:lnTo>
                  <a:lnTo>
                    <a:pt x="2241829" y="2198916"/>
                  </a:lnTo>
                  <a:close/>
                </a:path>
                <a:path w="5104765" h="2372360">
                  <a:moveTo>
                    <a:pt x="2355735" y="2132863"/>
                  </a:moveTo>
                  <a:lnTo>
                    <a:pt x="2291359" y="2132863"/>
                  </a:lnTo>
                  <a:lnTo>
                    <a:pt x="2291359" y="2372233"/>
                  </a:lnTo>
                  <a:lnTo>
                    <a:pt x="2355735" y="2372233"/>
                  </a:lnTo>
                  <a:lnTo>
                    <a:pt x="2355735" y="2132863"/>
                  </a:lnTo>
                  <a:close/>
                </a:path>
                <a:path w="5104765" h="2372360">
                  <a:moveTo>
                    <a:pt x="2471293" y="1875332"/>
                  </a:moveTo>
                  <a:lnTo>
                    <a:pt x="2405253" y="1875332"/>
                  </a:lnTo>
                  <a:lnTo>
                    <a:pt x="2405253" y="2372233"/>
                  </a:lnTo>
                  <a:lnTo>
                    <a:pt x="2471293" y="2372233"/>
                  </a:lnTo>
                  <a:lnTo>
                    <a:pt x="2471293" y="1875332"/>
                  </a:lnTo>
                  <a:close/>
                </a:path>
                <a:path w="5104765" h="2372360">
                  <a:moveTo>
                    <a:pt x="2585186" y="1797748"/>
                  </a:moveTo>
                  <a:lnTo>
                    <a:pt x="2519159" y="1797748"/>
                  </a:lnTo>
                  <a:lnTo>
                    <a:pt x="2519159" y="2372233"/>
                  </a:lnTo>
                  <a:lnTo>
                    <a:pt x="2585186" y="2372233"/>
                  </a:lnTo>
                  <a:lnTo>
                    <a:pt x="2585186" y="1797748"/>
                  </a:lnTo>
                  <a:close/>
                </a:path>
                <a:path w="5104765" h="2372360">
                  <a:moveTo>
                    <a:pt x="2699105" y="1863775"/>
                  </a:moveTo>
                  <a:lnTo>
                    <a:pt x="2634716" y="1863775"/>
                  </a:lnTo>
                  <a:lnTo>
                    <a:pt x="2634716" y="2372233"/>
                  </a:lnTo>
                  <a:lnTo>
                    <a:pt x="2699105" y="2372233"/>
                  </a:lnTo>
                  <a:lnTo>
                    <a:pt x="2699105" y="1863775"/>
                  </a:lnTo>
                  <a:close/>
                </a:path>
                <a:path w="5104765" h="2372360">
                  <a:moveTo>
                    <a:pt x="2814663" y="1850593"/>
                  </a:moveTo>
                  <a:lnTo>
                    <a:pt x="2748635" y="1850593"/>
                  </a:lnTo>
                  <a:lnTo>
                    <a:pt x="2748635" y="2372233"/>
                  </a:lnTo>
                  <a:lnTo>
                    <a:pt x="2814663" y="2372233"/>
                  </a:lnTo>
                  <a:lnTo>
                    <a:pt x="2814663" y="1850593"/>
                  </a:lnTo>
                  <a:close/>
                </a:path>
                <a:path w="5104765" h="2372360">
                  <a:moveTo>
                    <a:pt x="2928556" y="1809318"/>
                  </a:moveTo>
                  <a:lnTo>
                    <a:pt x="2862529" y="1809318"/>
                  </a:lnTo>
                  <a:lnTo>
                    <a:pt x="2862529" y="2372233"/>
                  </a:lnTo>
                  <a:lnTo>
                    <a:pt x="2928556" y="2372233"/>
                  </a:lnTo>
                  <a:lnTo>
                    <a:pt x="2928556" y="1809318"/>
                  </a:lnTo>
                  <a:close/>
                </a:path>
                <a:path w="5104765" h="2372360">
                  <a:moveTo>
                    <a:pt x="3042475" y="1726768"/>
                  </a:moveTo>
                  <a:lnTo>
                    <a:pt x="2978086" y="1726768"/>
                  </a:lnTo>
                  <a:lnTo>
                    <a:pt x="2978086" y="2372233"/>
                  </a:lnTo>
                  <a:lnTo>
                    <a:pt x="3042475" y="2372233"/>
                  </a:lnTo>
                  <a:lnTo>
                    <a:pt x="3042475" y="1726768"/>
                  </a:lnTo>
                  <a:close/>
                </a:path>
                <a:path w="5104765" h="2372360">
                  <a:moveTo>
                    <a:pt x="3158032" y="1804352"/>
                  </a:moveTo>
                  <a:lnTo>
                    <a:pt x="3092005" y="1804352"/>
                  </a:lnTo>
                  <a:lnTo>
                    <a:pt x="3092005" y="2372233"/>
                  </a:lnTo>
                  <a:lnTo>
                    <a:pt x="3158032" y="2372233"/>
                  </a:lnTo>
                  <a:lnTo>
                    <a:pt x="3158032" y="1804352"/>
                  </a:lnTo>
                  <a:close/>
                </a:path>
                <a:path w="5104765" h="2372360">
                  <a:moveTo>
                    <a:pt x="3271939" y="1786191"/>
                  </a:moveTo>
                  <a:lnTo>
                    <a:pt x="3205911" y="1786191"/>
                  </a:lnTo>
                  <a:lnTo>
                    <a:pt x="3205911" y="2372233"/>
                  </a:lnTo>
                  <a:lnTo>
                    <a:pt x="3271939" y="2372233"/>
                  </a:lnTo>
                  <a:lnTo>
                    <a:pt x="3271939" y="1786191"/>
                  </a:lnTo>
                  <a:close/>
                </a:path>
                <a:path w="5104765" h="2372360">
                  <a:moveTo>
                    <a:pt x="3385845" y="1700352"/>
                  </a:moveTo>
                  <a:lnTo>
                    <a:pt x="3321469" y="1700352"/>
                  </a:lnTo>
                  <a:lnTo>
                    <a:pt x="3321469" y="2372233"/>
                  </a:lnTo>
                  <a:lnTo>
                    <a:pt x="3385845" y="2372233"/>
                  </a:lnTo>
                  <a:lnTo>
                    <a:pt x="3385845" y="1700352"/>
                  </a:lnTo>
                  <a:close/>
                </a:path>
                <a:path w="5104765" h="2372360">
                  <a:moveTo>
                    <a:pt x="3501402" y="1388351"/>
                  </a:moveTo>
                  <a:lnTo>
                    <a:pt x="3435375" y="1388351"/>
                  </a:lnTo>
                  <a:lnTo>
                    <a:pt x="3435375" y="2372233"/>
                  </a:lnTo>
                  <a:lnTo>
                    <a:pt x="3501402" y="2372233"/>
                  </a:lnTo>
                  <a:lnTo>
                    <a:pt x="3501402" y="1388351"/>
                  </a:lnTo>
                  <a:close/>
                </a:path>
                <a:path w="5104765" h="2372360">
                  <a:moveTo>
                    <a:pt x="3615309" y="1323962"/>
                  </a:moveTo>
                  <a:lnTo>
                    <a:pt x="3549281" y="1323962"/>
                  </a:lnTo>
                  <a:lnTo>
                    <a:pt x="3549281" y="2372233"/>
                  </a:lnTo>
                  <a:lnTo>
                    <a:pt x="3615309" y="2372233"/>
                  </a:lnTo>
                  <a:lnTo>
                    <a:pt x="3615309" y="1323962"/>
                  </a:lnTo>
                  <a:close/>
                </a:path>
                <a:path w="5104765" h="2372360">
                  <a:moveTo>
                    <a:pt x="3729228" y="1129157"/>
                  </a:moveTo>
                  <a:lnTo>
                    <a:pt x="3664839" y="1129157"/>
                  </a:lnTo>
                  <a:lnTo>
                    <a:pt x="3664839" y="2372233"/>
                  </a:lnTo>
                  <a:lnTo>
                    <a:pt x="3729228" y="2372233"/>
                  </a:lnTo>
                  <a:lnTo>
                    <a:pt x="3729228" y="1129157"/>
                  </a:lnTo>
                  <a:close/>
                </a:path>
                <a:path w="5104765" h="2372360">
                  <a:moveTo>
                    <a:pt x="3844772" y="1073035"/>
                  </a:moveTo>
                  <a:lnTo>
                    <a:pt x="3778745" y="1073035"/>
                  </a:lnTo>
                  <a:lnTo>
                    <a:pt x="3778745" y="2372233"/>
                  </a:lnTo>
                  <a:lnTo>
                    <a:pt x="3844772" y="2372233"/>
                  </a:lnTo>
                  <a:lnTo>
                    <a:pt x="3844772" y="1073035"/>
                  </a:lnTo>
                  <a:close/>
                </a:path>
                <a:path w="5104765" h="2372360">
                  <a:moveTo>
                    <a:pt x="3958679" y="909599"/>
                  </a:moveTo>
                  <a:lnTo>
                    <a:pt x="3892651" y="909599"/>
                  </a:lnTo>
                  <a:lnTo>
                    <a:pt x="3892651" y="2372233"/>
                  </a:lnTo>
                  <a:lnTo>
                    <a:pt x="3958679" y="2372233"/>
                  </a:lnTo>
                  <a:lnTo>
                    <a:pt x="3958679" y="909599"/>
                  </a:lnTo>
                  <a:close/>
                </a:path>
                <a:path w="5104765" h="2372360">
                  <a:moveTo>
                    <a:pt x="4072598" y="843572"/>
                  </a:moveTo>
                  <a:lnTo>
                    <a:pt x="4008209" y="843572"/>
                  </a:lnTo>
                  <a:lnTo>
                    <a:pt x="4008209" y="2372233"/>
                  </a:lnTo>
                  <a:lnTo>
                    <a:pt x="4072598" y="2372233"/>
                  </a:lnTo>
                  <a:lnTo>
                    <a:pt x="4072598" y="843572"/>
                  </a:lnTo>
                  <a:close/>
                </a:path>
                <a:path w="5104765" h="2372360">
                  <a:moveTo>
                    <a:pt x="4188142" y="841921"/>
                  </a:moveTo>
                  <a:lnTo>
                    <a:pt x="4122115" y="841921"/>
                  </a:lnTo>
                  <a:lnTo>
                    <a:pt x="4122115" y="2372233"/>
                  </a:lnTo>
                  <a:lnTo>
                    <a:pt x="4188142" y="2372233"/>
                  </a:lnTo>
                  <a:lnTo>
                    <a:pt x="4188142" y="841921"/>
                  </a:lnTo>
                  <a:close/>
                </a:path>
                <a:path w="5104765" h="2372360">
                  <a:moveTo>
                    <a:pt x="4302061" y="988847"/>
                  </a:moveTo>
                  <a:lnTo>
                    <a:pt x="4237672" y="988847"/>
                  </a:lnTo>
                  <a:lnTo>
                    <a:pt x="4237672" y="2372233"/>
                  </a:lnTo>
                  <a:lnTo>
                    <a:pt x="4302061" y="2372233"/>
                  </a:lnTo>
                  <a:lnTo>
                    <a:pt x="4302061" y="988847"/>
                  </a:lnTo>
                  <a:close/>
                </a:path>
                <a:path w="5104765" h="2372360">
                  <a:moveTo>
                    <a:pt x="4417619" y="853465"/>
                  </a:moveTo>
                  <a:lnTo>
                    <a:pt x="4351591" y="853465"/>
                  </a:lnTo>
                  <a:lnTo>
                    <a:pt x="4351591" y="2372233"/>
                  </a:lnTo>
                  <a:lnTo>
                    <a:pt x="4417619" y="2372233"/>
                  </a:lnTo>
                  <a:lnTo>
                    <a:pt x="4417619" y="853465"/>
                  </a:lnTo>
                  <a:close/>
                </a:path>
                <a:path w="5104765" h="2372360">
                  <a:moveTo>
                    <a:pt x="4531499" y="818807"/>
                  </a:moveTo>
                  <a:lnTo>
                    <a:pt x="4465485" y="818807"/>
                  </a:lnTo>
                  <a:lnTo>
                    <a:pt x="4465485" y="2372233"/>
                  </a:lnTo>
                  <a:lnTo>
                    <a:pt x="4531499" y="2372233"/>
                  </a:lnTo>
                  <a:lnTo>
                    <a:pt x="4531499" y="818807"/>
                  </a:lnTo>
                  <a:close/>
                </a:path>
                <a:path w="5104765" h="2372360">
                  <a:moveTo>
                    <a:pt x="4645431" y="379704"/>
                  </a:moveTo>
                  <a:lnTo>
                    <a:pt x="4581042" y="379704"/>
                  </a:lnTo>
                  <a:lnTo>
                    <a:pt x="4581042" y="2372233"/>
                  </a:lnTo>
                  <a:lnTo>
                    <a:pt x="4645431" y="2372233"/>
                  </a:lnTo>
                  <a:lnTo>
                    <a:pt x="4645431" y="379704"/>
                  </a:lnTo>
                  <a:close/>
                </a:path>
                <a:path w="5104765" h="2372360">
                  <a:moveTo>
                    <a:pt x="4760976" y="245986"/>
                  </a:moveTo>
                  <a:lnTo>
                    <a:pt x="4694961" y="245986"/>
                  </a:lnTo>
                  <a:lnTo>
                    <a:pt x="4694961" y="2372233"/>
                  </a:lnTo>
                  <a:lnTo>
                    <a:pt x="4760976" y="2372233"/>
                  </a:lnTo>
                  <a:lnTo>
                    <a:pt x="4760976" y="245986"/>
                  </a:lnTo>
                  <a:close/>
                </a:path>
                <a:path w="5104765" h="2372360">
                  <a:moveTo>
                    <a:pt x="4874895" y="13208"/>
                  </a:moveTo>
                  <a:lnTo>
                    <a:pt x="4808867" y="13208"/>
                  </a:lnTo>
                  <a:lnTo>
                    <a:pt x="4808867" y="2372233"/>
                  </a:lnTo>
                  <a:lnTo>
                    <a:pt x="4874895" y="2372233"/>
                  </a:lnTo>
                  <a:lnTo>
                    <a:pt x="4874895" y="13208"/>
                  </a:lnTo>
                  <a:close/>
                </a:path>
                <a:path w="5104765" h="2372360">
                  <a:moveTo>
                    <a:pt x="4988801" y="0"/>
                  </a:moveTo>
                  <a:lnTo>
                    <a:pt x="4924425" y="0"/>
                  </a:lnTo>
                  <a:lnTo>
                    <a:pt x="4924425" y="2372233"/>
                  </a:lnTo>
                  <a:lnTo>
                    <a:pt x="4988801" y="2372233"/>
                  </a:lnTo>
                  <a:lnTo>
                    <a:pt x="4988801" y="0"/>
                  </a:lnTo>
                  <a:close/>
                </a:path>
                <a:path w="5104765" h="2372360">
                  <a:moveTo>
                    <a:pt x="5104358" y="1814258"/>
                  </a:moveTo>
                  <a:lnTo>
                    <a:pt x="5038331" y="1814258"/>
                  </a:lnTo>
                  <a:lnTo>
                    <a:pt x="5038331" y="2372233"/>
                  </a:lnTo>
                  <a:lnTo>
                    <a:pt x="5104358" y="2372233"/>
                  </a:lnTo>
                  <a:lnTo>
                    <a:pt x="5104358" y="1814258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767243" y="1465312"/>
              <a:ext cx="5448300" cy="2374265"/>
            </a:xfrm>
            <a:custGeom>
              <a:avLst/>
              <a:gdLst/>
              <a:ahLst/>
              <a:cxnLst/>
              <a:rect l="l" t="t" r="r" b="b"/>
              <a:pathLst>
                <a:path w="5448300" h="2374265">
                  <a:moveTo>
                    <a:pt x="0" y="2372245"/>
                  </a:moveTo>
                  <a:lnTo>
                    <a:pt x="66027" y="2372245"/>
                  </a:lnTo>
                  <a:lnTo>
                    <a:pt x="66027" y="2374188"/>
                  </a:lnTo>
                  <a:lnTo>
                    <a:pt x="0" y="2374188"/>
                  </a:lnTo>
                  <a:lnTo>
                    <a:pt x="0" y="2372245"/>
                  </a:lnTo>
                  <a:close/>
                </a:path>
                <a:path w="5448300" h="2374265">
                  <a:moveTo>
                    <a:pt x="115557" y="2372245"/>
                  </a:moveTo>
                  <a:lnTo>
                    <a:pt x="179946" y="2372245"/>
                  </a:lnTo>
                  <a:lnTo>
                    <a:pt x="179946" y="2374188"/>
                  </a:lnTo>
                  <a:lnTo>
                    <a:pt x="115557" y="2374188"/>
                  </a:lnTo>
                  <a:lnTo>
                    <a:pt x="115557" y="2372245"/>
                  </a:lnTo>
                  <a:close/>
                </a:path>
                <a:path w="5448300" h="2374265">
                  <a:moveTo>
                    <a:pt x="229463" y="2372245"/>
                  </a:moveTo>
                  <a:lnTo>
                    <a:pt x="295503" y="2372245"/>
                  </a:lnTo>
                  <a:lnTo>
                    <a:pt x="295503" y="2374188"/>
                  </a:lnTo>
                  <a:lnTo>
                    <a:pt x="229463" y="2374188"/>
                  </a:lnTo>
                  <a:lnTo>
                    <a:pt x="229463" y="2372245"/>
                  </a:lnTo>
                  <a:close/>
                </a:path>
                <a:path w="5448300" h="2374265">
                  <a:moveTo>
                    <a:pt x="343369" y="2367292"/>
                  </a:moveTo>
                  <a:lnTo>
                    <a:pt x="409409" y="2367292"/>
                  </a:lnTo>
                  <a:lnTo>
                    <a:pt x="409409" y="2374188"/>
                  </a:lnTo>
                  <a:lnTo>
                    <a:pt x="343369" y="2374188"/>
                  </a:lnTo>
                  <a:lnTo>
                    <a:pt x="343369" y="2367292"/>
                  </a:lnTo>
                  <a:close/>
                </a:path>
                <a:path w="5448300" h="2374265">
                  <a:moveTo>
                    <a:pt x="458927" y="2368943"/>
                  </a:moveTo>
                  <a:lnTo>
                    <a:pt x="523316" y="2368943"/>
                  </a:lnTo>
                  <a:lnTo>
                    <a:pt x="523316" y="2374188"/>
                  </a:lnTo>
                  <a:lnTo>
                    <a:pt x="458927" y="2374188"/>
                  </a:lnTo>
                  <a:lnTo>
                    <a:pt x="458927" y="2368943"/>
                  </a:lnTo>
                  <a:close/>
                </a:path>
                <a:path w="5448300" h="2374265">
                  <a:moveTo>
                    <a:pt x="572833" y="2368943"/>
                  </a:moveTo>
                  <a:lnTo>
                    <a:pt x="638873" y="2368943"/>
                  </a:lnTo>
                  <a:lnTo>
                    <a:pt x="638873" y="2374188"/>
                  </a:lnTo>
                  <a:lnTo>
                    <a:pt x="572833" y="2374188"/>
                  </a:lnTo>
                  <a:lnTo>
                    <a:pt x="572833" y="2368943"/>
                  </a:lnTo>
                  <a:close/>
                </a:path>
                <a:path w="5448300" h="2374265">
                  <a:moveTo>
                    <a:pt x="688390" y="2370594"/>
                  </a:moveTo>
                  <a:lnTo>
                    <a:pt x="752779" y="2370594"/>
                  </a:lnTo>
                  <a:lnTo>
                    <a:pt x="752779" y="2374188"/>
                  </a:lnTo>
                  <a:lnTo>
                    <a:pt x="688390" y="2374188"/>
                  </a:lnTo>
                  <a:lnTo>
                    <a:pt x="688390" y="2370594"/>
                  </a:lnTo>
                  <a:close/>
                </a:path>
                <a:path w="5448300" h="2374265">
                  <a:moveTo>
                    <a:pt x="802297" y="2372245"/>
                  </a:moveTo>
                  <a:lnTo>
                    <a:pt x="868337" y="2372245"/>
                  </a:lnTo>
                  <a:lnTo>
                    <a:pt x="868337" y="2374188"/>
                  </a:lnTo>
                  <a:lnTo>
                    <a:pt x="802297" y="2374188"/>
                  </a:lnTo>
                  <a:lnTo>
                    <a:pt x="802297" y="2372245"/>
                  </a:lnTo>
                  <a:close/>
                </a:path>
                <a:path w="5448300" h="2374265">
                  <a:moveTo>
                    <a:pt x="916203" y="2372245"/>
                  </a:moveTo>
                  <a:lnTo>
                    <a:pt x="982243" y="2372245"/>
                  </a:lnTo>
                  <a:lnTo>
                    <a:pt x="982243" y="2374188"/>
                  </a:lnTo>
                  <a:lnTo>
                    <a:pt x="916203" y="2374188"/>
                  </a:lnTo>
                  <a:lnTo>
                    <a:pt x="916203" y="2372245"/>
                  </a:lnTo>
                  <a:close/>
                </a:path>
                <a:path w="5448300" h="2374265">
                  <a:moveTo>
                    <a:pt x="1031773" y="2365641"/>
                  </a:moveTo>
                  <a:lnTo>
                    <a:pt x="1096149" y="2365641"/>
                  </a:lnTo>
                  <a:lnTo>
                    <a:pt x="1096149" y="2374188"/>
                  </a:lnTo>
                  <a:lnTo>
                    <a:pt x="1031773" y="2374188"/>
                  </a:lnTo>
                  <a:lnTo>
                    <a:pt x="1031773" y="2365641"/>
                  </a:lnTo>
                  <a:close/>
                </a:path>
                <a:path w="5448300" h="2374265">
                  <a:moveTo>
                    <a:pt x="1145679" y="2357386"/>
                  </a:moveTo>
                  <a:lnTo>
                    <a:pt x="1211707" y="2357386"/>
                  </a:lnTo>
                  <a:lnTo>
                    <a:pt x="1211707" y="2374188"/>
                  </a:lnTo>
                  <a:lnTo>
                    <a:pt x="1145679" y="2374188"/>
                  </a:lnTo>
                  <a:lnTo>
                    <a:pt x="1145679" y="2357386"/>
                  </a:lnTo>
                  <a:close/>
                </a:path>
                <a:path w="5448300" h="2374265">
                  <a:moveTo>
                    <a:pt x="1259586" y="2360688"/>
                  </a:moveTo>
                  <a:lnTo>
                    <a:pt x="1325613" y="2360688"/>
                  </a:lnTo>
                  <a:lnTo>
                    <a:pt x="1325613" y="2374188"/>
                  </a:lnTo>
                  <a:lnTo>
                    <a:pt x="1259586" y="2374188"/>
                  </a:lnTo>
                  <a:lnTo>
                    <a:pt x="1259586" y="2360688"/>
                  </a:lnTo>
                  <a:close/>
                </a:path>
                <a:path w="5448300" h="2374265">
                  <a:moveTo>
                    <a:pt x="1375143" y="2365641"/>
                  </a:moveTo>
                  <a:lnTo>
                    <a:pt x="1439519" y="2365641"/>
                  </a:lnTo>
                  <a:lnTo>
                    <a:pt x="1439519" y="2374188"/>
                  </a:lnTo>
                  <a:lnTo>
                    <a:pt x="1375143" y="2374188"/>
                  </a:lnTo>
                  <a:lnTo>
                    <a:pt x="1375143" y="2365641"/>
                  </a:lnTo>
                  <a:close/>
                </a:path>
                <a:path w="5448300" h="2374265">
                  <a:moveTo>
                    <a:pt x="1489049" y="2357386"/>
                  </a:moveTo>
                  <a:lnTo>
                    <a:pt x="1555076" y="2357386"/>
                  </a:lnTo>
                  <a:lnTo>
                    <a:pt x="1555076" y="2374188"/>
                  </a:lnTo>
                  <a:lnTo>
                    <a:pt x="1489049" y="2374188"/>
                  </a:lnTo>
                  <a:lnTo>
                    <a:pt x="1489049" y="2357386"/>
                  </a:lnTo>
                  <a:close/>
                </a:path>
                <a:path w="5448300" h="2374265">
                  <a:moveTo>
                    <a:pt x="1602955" y="2330970"/>
                  </a:moveTo>
                  <a:lnTo>
                    <a:pt x="1668983" y="2330970"/>
                  </a:lnTo>
                  <a:lnTo>
                    <a:pt x="1668983" y="2374188"/>
                  </a:lnTo>
                  <a:lnTo>
                    <a:pt x="1602955" y="2374188"/>
                  </a:lnTo>
                  <a:lnTo>
                    <a:pt x="1602955" y="2330970"/>
                  </a:lnTo>
                  <a:close/>
                </a:path>
                <a:path w="5448300" h="2374265">
                  <a:moveTo>
                    <a:pt x="1718513" y="2218715"/>
                  </a:moveTo>
                  <a:lnTo>
                    <a:pt x="1782889" y="2218715"/>
                  </a:lnTo>
                  <a:lnTo>
                    <a:pt x="1782889" y="2374188"/>
                  </a:lnTo>
                  <a:lnTo>
                    <a:pt x="1718513" y="2374188"/>
                  </a:lnTo>
                  <a:lnTo>
                    <a:pt x="1718513" y="2218715"/>
                  </a:lnTo>
                  <a:close/>
                </a:path>
                <a:path w="5448300" h="2374265">
                  <a:moveTo>
                    <a:pt x="1832419" y="2276500"/>
                  </a:moveTo>
                  <a:lnTo>
                    <a:pt x="1898446" y="2276500"/>
                  </a:lnTo>
                  <a:lnTo>
                    <a:pt x="1898446" y="2374188"/>
                  </a:lnTo>
                  <a:lnTo>
                    <a:pt x="1832419" y="2374188"/>
                  </a:lnTo>
                  <a:lnTo>
                    <a:pt x="1832419" y="2276500"/>
                  </a:lnTo>
                  <a:close/>
                </a:path>
                <a:path w="5448300" h="2374265">
                  <a:moveTo>
                    <a:pt x="1946325" y="2248433"/>
                  </a:moveTo>
                  <a:lnTo>
                    <a:pt x="2012353" y="2248433"/>
                  </a:lnTo>
                  <a:lnTo>
                    <a:pt x="2012353" y="2374188"/>
                  </a:lnTo>
                  <a:lnTo>
                    <a:pt x="1946325" y="2374188"/>
                  </a:lnTo>
                  <a:lnTo>
                    <a:pt x="1946325" y="2248433"/>
                  </a:lnTo>
                  <a:close/>
                </a:path>
                <a:path w="5448300" h="2374265">
                  <a:moveTo>
                    <a:pt x="2061883" y="2208809"/>
                  </a:moveTo>
                  <a:lnTo>
                    <a:pt x="2126272" y="2208809"/>
                  </a:lnTo>
                  <a:lnTo>
                    <a:pt x="2126272" y="2374188"/>
                  </a:lnTo>
                  <a:lnTo>
                    <a:pt x="2061883" y="2374188"/>
                  </a:lnTo>
                  <a:lnTo>
                    <a:pt x="2061883" y="2208809"/>
                  </a:lnTo>
                  <a:close/>
                </a:path>
                <a:path w="5448300" h="2374265">
                  <a:moveTo>
                    <a:pt x="2175789" y="2235225"/>
                  </a:moveTo>
                  <a:lnTo>
                    <a:pt x="2241829" y="2235225"/>
                  </a:lnTo>
                  <a:lnTo>
                    <a:pt x="2241829" y="2374188"/>
                  </a:lnTo>
                  <a:lnTo>
                    <a:pt x="2175789" y="2374188"/>
                  </a:lnTo>
                  <a:lnTo>
                    <a:pt x="2175789" y="2235225"/>
                  </a:lnTo>
                  <a:close/>
                </a:path>
                <a:path w="5448300" h="2374265">
                  <a:moveTo>
                    <a:pt x="2289695" y="2159292"/>
                  </a:moveTo>
                  <a:lnTo>
                    <a:pt x="2355735" y="2159292"/>
                  </a:lnTo>
                  <a:lnTo>
                    <a:pt x="2355735" y="2374188"/>
                  </a:lnTo>
                  <a:lnTo>
                    <a:pt x="2289695" y="2374188"/>
                  </a:lnTo>
                  <a:lnTo>
                    <a:pt x="2289695" y="2159292"/>
                  </a:lnTo>
                  <a:close/>
                </a:path>
                <a:path w="5448300" h="2374265">
                  <a:moveTo>
                    <a:pt x="2405253" y="2180755"/>
                  </a:moveTo>
                  <a:lnTo>
                    <a:pt x="2469642" y="2180755"/>
                  </a:lnTo>
                  <a:lnTo>
                    <a:pt x="2469642" y="2374188"/>
                  </a:lnTo>
                  <a:lnTo>
                    <a:pt x="2405253" y="2374188"/>
                  </a:lnTo>
                  <a:lnTo>
                    <a:pt x="2405253" y="2180755"/>
                  </a:lnTo>
                  <a:close/>
                </a:path>
                <a:path w="5448300" h="2374265">
                  <a:moveTo>
                    <a:pt x="2519159" y="2198903"/>
                  </a:moveTo>
                  <a:lnTo>
                    <a:pt x="2585199" y="2198903"/>
                  </a:lnTo>
                  <a:lnTo>
                    <a:pt x="2585199" y="2374188"/>
                  </a:lnTo>
                  <a:lnTo>
                    <a:pt x="2519159" y="2374188"/>
                  </a:lnTo>
                  <a:lnTo>
                    <a:pt x="2519159" y="2198903"/>
                  </a:lnTo>
                  <a:close/>
                </a:path>
                <a:path w="5448300" h="2374265">
                  <a:moveTo>
                    <a:pt x="2634716" y="2132876"/>
                  </a:moveTo>
                  <a:lnTo>
                    <a:pt x="2699105" y="2132876"/>
                  </a:lnTo>
                  <a:lnTo>
                    <a:pt x="2699105" y="2374188"/>
                  </a:lnTo>
                  <a:lnTo>
                    <a:pt x="2634716" y="2374188"/>
                  </a:lnTo>
                  <a:lnTo>
                    <a:pt x="2634716" y="2132876"/>
                  </a:lnTo>
                  <a:close/>
                </a:path>
                <a:path w="5448300" h="2374265">
                  <a:moveTo>
                    <a:pt x="2748622" y="1875345"/>
                  </a:moveTo>
                  <a:lnTo>
                    <a:pt x="2814662" y="1875345"/>
                  </a:lnTo>
                  <a:lnTo>
                    <a:pt x="2814662" y="2374188"/>
                  </a:lnTo>
                  <a:lnTo>
                    <a:pt x="2748622" y="2374188"/>
                  </a:lnTo>
                  <a:lnTo>
                    <a:pt x="2748622" y="1875345"/>
                  </a:lnTo>
                  <a:close/>
                </a:path>
                <a:path w="5448300" h="2374265">
                  <a:moveTo>
                    <a:pt x="2862529" y="1797761"/>
                  </a:moveTo>
                  <a:lnTo>
                    <a:pt x="2928569" y="1797761"/>
                  </a:lnTo>
                  <a:lnTo>
                    <a:pt x="2928569" y="2374188"/>
                  </a:lnTo>
                  <a:lnTo>
                    <a:pt x="2862529" y="2374188"/>
                  </a:lnTo>
                  <a:lnTo>
                    <a:pt x="2862529" y="1797761"/>
                  </a:lnTo>
                  <a:close/>
                </a:path>
                <a:path w="5448300" h="2374265">
                  <a:moveTo>
                    <a:pt x="2978099" y="1863788"/>
                  </a:moveTo>
                  <a:lnTo>
                    <a:pt x="3042475" y="1863788"/>
                  </a:lnTo>
                  <a:lnTo>
                    <a:pt x="3042475" y="2374188"/>
                  </a:lnTo>
                  <a:lnTo>
                    <a:pt x="2978099" y="2374188"/>
                  </a:lnTo>
                  <a:lnTo>
                    <a:pt x="2978099" y="1863788"/>
                  </a:lnTo>
                  <a:close/>
                </a:path>
                <a:path w="5448300" h="2374265">
                  <a:moveTo>
                    <a:pt x="3092005" y="1850580"/>
                  </a:moveTo>
                  <a:lnTo>
                    <a:pt x="3158032" y="1850580"/>
                  </a:lnTo>
                  <a:lnTo>
                    <a:pt x="3158032" y="2374188"/>
                  </a:lnTo>
                  <a:lnTo>
                    <a:pt x="3092005" y="2374188"/>
                  </a:lnTo>
                  <a:lnTo>
                    <a:pt x="3092005" y="1850580"/>
                  </a:lnTo>
                  <a:close/>
                </a:path>
                <a:path w="5448300" h="2374265">
                  <a:moveTo>
                    <a:pt x="3205911" y="1809318"/>
                  </a:moveTo>
                  <a:lnTo>
                    <a:pt x="3271939" y="1809318"/>
                  </a:lnTo>
                  <a:lnTo>
                    <a:pt x="3271939" y="2374188"/>
                  </a:lnTo>
                  <a:lnTo>
                    <a:pt x="3205911" y="2374188"/>
                  </a:lnTo>
                  <a:lnTo>
                    <a:pt x="3205911" y="1809318"/>
                  </a:lnTo>
                  <a:close/>
                </a:path>
                <a:path w="5448300" h="2374265">
                  <a:moveTo>
                    <a:pt x="3321469" y="1726768"/>
                  </a:moveTo>
                  <a:lnTo>
                    <a:pt x="3385845" y="1726768"/>
                  </a:lnTo>
                  <a:lnTo>
                    <a:pt x="3385845" y="2374188"/>
                  </a:lnTo>
                  <a:lnTo>
                    <a:pt x="3321469" y="2374188"/>
                  </a:lnTo>
                  <a:lnTo>
                    <a:pt x="3321469" y="1726768"/>
                  </a:lnTo>
                  <a:close/>
                </a:path>
                <a:path w="5448300" h="2374265">
                  <a:moveTo>
                    <a:pt x="3435375" y="1804365"/>
                  </a:moveTo>
                  <a:lnTo>
                    <a:pt x="3501402" y="1804365"/>
                  </a:lnTo>
                  <a:lnTo>
                    <a:pt x="3501402" y="2374188"/>
                  </a:lnTo>
                  <a:lnTo>
                    <a:pt x="3435375" y="2374188"/>
                  </a:lnTo>
                  <a:lnTo>
                    <a:pt x="3435375" y="1804365"/>
                  </a:lnTo>
                  <a:close/>
                </a:path>
                <a:path w="5448300" h="2374265">
                  <a:moveTo>
                    <a:pt x="3549281" y="1786204"/>
                  </a:moveTo>
                  <a:lnTo>
                    <a:pt x="3615309" y="1786204"/>
                  </a:lnTo>
                  <a:lnTo>
                    <a:pt x="3615309" y="2374188"/>
                  </a:lnTo>
                  <a:lnTo>
                    <a:pt x="3549281" y="2374188"/>
                  </a:lnTo>
                  <a:lnTo>
                    <a:pt x="3549281" y="1786204"/>
                  </a:lnTo>
                  <a:close/>
                </a:path>
                <a:path w="5448300" h="2374265">
                  <a:moveTo>
                    <a:pt x="3664839" y="1700364"/>
                  </a:moveTo>
                  <a:lnTo>
                    <a:pt x="3729215" y="1700364"/>
                  </a:lnTo>
                  <a:lnTo>
                    <a:pt x="3729215" y="2374188"/>
                  </a:lnTo>
                  <a:lnTo>
                    <a:pt x="3664839" y="2374188"/>
                  </a:lnTo>
                  <a:lnTo>
                    <a:pt x="3664839" y="1700364"/>
                  </a:lnTo>
                  <a:close/>
                </a:path>
                <a:path w="5448300" h="2374265">
                  <a:moveTo>
                    <a:pt x="3778745" y="1388351"/>
                  </a:moveTo>
                  <a:lnTo>
                    <a:pt x="3844772" y="1388351"/>
                  </a:lnTo>
                  <a:lnTo>
                    <a:pt x="3844772" y="2374188"/>
                  </a:lnTo>
                  <a:lnTo>
                    <a:pt x="3778745" y="2374188"/>
                  </a:lnTo>
                  <a:lnTo>
                    <a:pt x="3778745" y="1388351"/>
                  </a:lnTo>
                  <a:close/>
                </a:path>
                <a:path w="5448300" h="2374265">
                  <a:moveTo>
                    <a:pt x="3892651" y="1323975"/>
                  </a:moveTo>
                  <a:lnTo>
                    <a:pt x="3958678" y="1323975"/>
                  </a:lnTo>
                  <a:lnTo>
                    <a:pt x="3958678" y="2374188"/>
                  </a:lnTo>
                  <a:lnTo>
                    <a:pt x="3892651" y="2374188"/>
                  </a:lnTo>
                  <a:lnTo>
                    <a:pt x="3892651" y="1323975"/>
                  </a:lnTo>
                  <a:close/>
                </a:path>
                <a:path w="5448300" h="2374265">
                  <a:moveTo>
                    <a:pt x="4008208" y="1129169"/>
                  </a:moveTo>
                  <a:lnTo>
                    <a:pt x="4072585" y="1129169"/>
                  </a:lnTo>
                  <a:lnTo>
                    <a:pt x="4072585" y="2374188"/>
                  </a:lnTo>
                  <a:lnTo>
                    <a:pt x="4008208" y="2374188"/>
                  </a:lnTo>
                  <a:lnTo>
                    <a:pt x="4008208" y="1129169"/>
                  </a:lnTo>
                  <a:close/>
                </a:path>
                <a:path w="5448300" h="2374265">
                  <a:moveTo>
                    <a:pt x="4122115" y="1073048"/>
                  </a:moveTo>
                  <a:lnTo>
                    <a:pt x="4188155" y="1073048"/>
                  </a:lnTo>
                  <a:lnTo>
                    <a:pt x="4188155" y="2374188"/>
                  </a:lnTo>
                  <a:lnTo>
                    <a:pt x="4122115" y="2374188"/>
                  </a:lnTo>
                  <a:lnTo>
                    <a:pt x="4122115" y="1073048"/>
                  </a:lnTo>
                  <a:close/>
                </a:path>
                <a:path w="5448300" h="2374265">
                  <a:moveTo>
                    <a:pt x="4236021" y="909612"/>
                  </a:moveTo>
                  <a:lnTo>
                    <a:pt x="4302061" y="909612"/>
                  </a:lnTo>
                  <a:lnTo>
                    <a:pt x="4302061" y="2374188"/>
                  </a:lnTo>
                  <a:lnTo>
                    <a:pt x="4236021" y="2374188"/>
                  </a:lnTo>
                  <a:lnTo>
                    <a:pt x="4236021" y="909612"/>
                  </a:lnTo>
                  <a:close/>
                </a:path>
                <a:path w="5448300" h="2374265">
                  <a:moveTo>
                    <a:pt x="4351578" y="843584"/>
                  </a:moveTo>
                  <a:lnTo>
                    <a:pt x="4415967" y="843584"/>
                  </a:lnTo>
                  <a:lnTo>
                    <a:pt x="4415967" y="2374188"/>
                  </a:lnTo>
                  <a:lnTo>
                    <a:pt x="4351578" y="2374188"/>
                  </a:lnTo>
                  <a:lnTo>
                    <a:pt x="4351578" y="843584"/>
                  </a:lnTo>
                  <a:close/>
                </a:path>
                <a:path w="5448300" h="2374265">
                  <a:moveTo>
                    <a:pt x="4465485" y="841933"/>
                  </a:moveTo>
                  <a:lnTo>
                    <a:pt x="4531525" y="841933"/>
                  </a:lnTo>
                  <a:lnTo>
                    <a:pt x="4531525" y="2374188"/>
                  </a:lnTo>
                  <a:lnTo>
                    <a:pt x="4465485" y="2374188"/>
                  </a:lnTo>
                  <a:lnTo>
                    <a:pt x="4465485" y="841933"/>
                  </a:lnTo>
                  <a:close/>
                </a:path>
                <a:path w="5448300" h="2374265">
                  <a:moveTo>
                    <a:pt x="4581042" y="988847"/>
                  </a:moveTo>
                  <a:lnTo>
                    <a:pt x="4645431" y="988847"/>
                  </a:lnTo>
                  <a:lnTo>
                    <a:pt x="4645431" y="2374188"/>
                  </a:lnTo>
                  <a:lnTo>
                    <a:pt x="4581042" y="2374188"/>
                  </a:lnTo>
                  <a:lnTo>
                    <a:pt x="4581042" y="988847"/>
                  </a:lnTo>
                  <a:close/>
                </a:path>
                <a:path w="5448300" h="2374265">
                  <a:moveTo>
                    <a:pt x="4694948" y="853478"/>
                  </a:moveTo>
                  <a:lnTo>
                    <a:pt x="4760988" y="853478"/>
                  </a:lnTo>
                  <a:lnTo>
                    <a:pt x="4760988" y="2374188"/>
                  </a:lnTo>
                  <a:lnTo>
                    <a:pt x="4694948" y="2374188"/>
                  </a:lnTo>
                  <a:lnTo>
                    <a:pt x="4694948" y="853478"/>
                  </a:lnTo>
                  <a:close/>
                </a:path>
                <a:path w="5448300" h="2374265">
                  <a:moveTo>
                    <a:pt x="4808855" y="818819"/>
                  </a:moveTo>
                  <a:lnTo>
                    <a:pt x="4874895" y="818819"/>
                  </a:lnTo>
                  <a:lnTo>
                    <a:pt x="4874895" y="2374188"/>
                  </a:lnTo>
                  <a:lnTo>
                    <a:pt x="4808855" y="2374188"/>
                  </a:lnTo>
                  <a:lnTo>
                    <a:pt x="4808855" y="818819"/>
                  </a:lnTo>
                  <a:close/>
                </a:path>
                <a:path w="5448300" h="2374265">
                  <a:moveTo>
                    <a:pt x="4924425" y="379691"/>
                  </a:moveTo>
                  <a:lnTo>
                    <a:pt x="4988801" y="379691"/>
                  </a:lnTo>
                  <a:lnTo>
                    <a:pt x="4988801" y="2374188"/>
                  </a:lnTo>
                  <a:lnTo>
                    <a:pt x="4924425" y="2374188"/>
                  </a:lnTo>
                  <a:lnTo>
                    <a:pt x="4924425" y="379691"/>
                  </a:lnTo>
                  <a:close/>
                </a:path>
                <a:path w="5448300" h="2374265">
                  <a:moveTo>
                    <a:pt x="5038331" y="245973"/>
                  </a:moveTo>
                  <a:lnTo>
                    <a:pt x="5104358" y="245973"/>
                  </a:lnTo>
                  <a:lnTo>
                    <a:pt x="5104358" y="2374188"/>
                  </a:lnTo>
                  <a:lnTo>
                    <a:pt x="5038331" y="2374188"/>
                  </a:lnTo>
                  <a:lnTo>
                    <a:pt x="5038331" y="245973"/>
                  </a:lnTo>
                  <a:close/>
                </a:path>
                <a:path w="5448300" h="2374265">
                  <a:moveTo>
                    <a:pt x="5152237" y="13207"/>
                  </a:moveTo>
                  <a:lnTo>
                    <a:pt x="5218264" y="13207"/>
                  </a:lnTo>
                  <a:lnTo>
                    <a:pt x="5218264" y="2374188"/>
                  </a:lnTo>
                  <a:lnTo>
                    <a:pt x="5152237" y="2374188"/>
                  </a:lnTo>
                  <a:lnTo>
                    <a:pt x="5152237" y="13207"/>
                  </a:lnTo>
                  <a:close/>
                </a:path>
                <a:path w="5448300" h="2374265">
                  <a:moveTo>
                    <a:pt x="5267794" y="0"/>
                  </a:moveTo>
                  <a:lnTo>
                    <a:pt x="5332171" y="0"/>
                  </a:lnTo>
                  <a:lnTo>
                    <a:pt x="5332171" y="2374188"/>
                  </a:lnTo>
                  <a:lnTo>
                    <a:pt x="5267794" y="2374188"/>
                  </a:lnTo>
                  <a:lnTo>
                    <a:pt x="5267794" y="0"/>
                  </a:lnTo>
                  <a:close/>
                </a:path>
                <a:path w="5448300" h="2374265">
                  <a:moveTo>
                    <a:pt x="5381701" y="1814271"/>
                  </a:moveTo>
                  <a:lnTo>
                    <a:pt x="5447728" y="1814271"/>
                  </a:lnTo>
                  <a:lnTo>
                    <a:pt x="5447728" y="2374188"/>
                  </a:lnTo>
                  <a:lnTo>
                    <a:pt x="5381701" y="2374188"/>
                  </a:lnTo>
                  <a:lnTo>
                    <a:pt x="5381701" y="1814271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743374" y="1061083"/>
              <a:ext cx="5495925" cy="2778760"/>
            </a:xfrm>
            <a:custGeom>
              <a:avLst/>
              <a:gdLst/>
              <a:ahLst/>
              <a:cxnLst/>
              <a:rect l="l" t="t" r="r" b="b"/>
              <a:pathLst>
                <a:path w="5495925" h="2778760">
                  <a:moveTo>
                    <a:pt x="0" y="2778417"/>
                  </a:moveTo>
                  <a:lnTo>
                    <a:pt x="0" y="0"/>
                  </a:lnTo>
                </a:path>
                <a:path w="5495925" h="2778760">
                  <a:moveTo>
                    <a:pt x="0" y="2778417"/>
                  </a:moveTo>
                  <a:lnTo>
                    <a:pt x="5495544" y="2778417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759565" y="3705282"/>
            <a:ext cx="2293332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4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3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3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2</a:t>
            </a:r>
            <a:r>
              <a:rPr sz="549" spc="140" dirty="0">
                <a:latin typeface="Arial"/>
                <a:cs typeface="Arial"/>
              </a:rPr>
              <a:t> 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1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5</a:t>
            </a:r>
            <a:r>
              <a:rPr sz="549" spc="2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10</a:t>
            </a:r>
            <a:r>
              <a:rPr sz="549" spc="29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8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5</a:t>
            </a:r>
            <a:r>
              <a:rPr sz="549" spc="2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10</a:t>
            </a:r>
            <a:r>
              <a:rPr sz="549" spc="14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25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824" spc="-15" baseline="10101" dirty="0">
                <a:latin typeface="Arial"/>
                <a:cs typeface="Arial"/>
              </a:rPr>
              <a:t>90</a:t>
            </a:r>
            <a:r>
              <a:rPr sz="824" spc="209" baseline="10101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56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72</a:t>
            </a:r>
            <a:r>
              <a:rPr sz="549" spc="140" dirty="0">
                <a:latin typeface="Arial"/>
                <a:cs typeface="Arial"/>
              </a:rPr>
              <a:t> </a:t>
            </a:r>
            <a:r>
              <a:rPr sz="824" spc="-15" baseline="20202" dirty="0">
                <a:latin typeface="Arial"/>
                <a:cs typeface="Arial"/>
              </a:rPr>
              <a:t>95</a:t>
            </a:r>
            <a:r>
              <a:rPr sz="824" spc="217" baseline="20202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80</a:t>
            </a:r>
            <a:endParaRPr sz="5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07697" y="3631085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124</a:t>
            </a:r>
            <a:r>
              <a:rPr sz="824" spc="-15" baseline="-20202" dirty="0">
                <a:latin typeface="Arial"/>
                <a:cs typeface="Arial"/>
              </a:rPr>
              <a:t>111</a:t>
            </a:r>
            <a:endParaRPr sz="824" baseline="-20202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261698" y="3670657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101</a:t>
            </a:r>
            <a:endParaRPr sz="5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376014" y="3604704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139</a:t>
            </a:r>
            <a:endParaRPr sz="5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490331" y="334914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287</a:t>
            </a:r>
            <a:endParaRPr sz="5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693595" y="3322761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15" baseline="-10101" dirty="0">
                <a:latin typeface="Arial"/>
                <a:cs typeface="Arial"/>
              </a:rPr>
              <a:t>294</a:t>
            </a:r>
            <a:r>
              <a:rPr sz="549" spc="-10" dirty="0">
                <a:latin typeface="Arial"/>
                <a:cs typeface="Arial"/>
              </a:rPr>
              <a:t>302</a:t>
            </a:r>
            <a:endParaRPr sz="5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61912" y="319910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373</a:t>
            </a:r>
            <a:endParaRPr sz="5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79279" y="3269999"/>
            <a:ext cx="864439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  <a:tabLst>
                <a:tab pos="367858" algn="l"/>
              </a:tabLst>
            </a:pPr>
            <a:r>
              <a:rPr sz="549" spc="-10" dirty="0">
                <a:latin typeface="Arial"/>
                <a:cs typeface="Arial"/>
              </a:rPr>
              <a:t>332	</a:t>
            </a:r>
            <a:r>
              <a:rPr sz="824" spc="-15" baseline="-10101" dirty="0">
                <a:latin typeface="Arial"/>
                <a:cs typeface="Arial"/>
              </a:rPr>
              <a:t>325</a:t>
            </a:r>
            <a:r>
              <a:rPr sz="824" spc="217" baseline="-10101" dirty="0">
                <a:latin typeface="Arial"/>
                <a:cs typeface="Arial"/>
              </a:rPr>
              <a:t> </a:t>
            </a:r>
            <a:r>
              <a:rPr sz="824" spc="666" baseline="-10101" dirty="0">
                <a:latin typeface="Arial"/>
                <a:cs typeface="Arial"/>
              </a:rPr>
              <a:t> </a:t>
            </a:r>
            <a:r>
              <a:rPr sz="824" spc="-15" baseline="-5050" dirty="0">
                <a:latin typeface="Arial"/>
                <a:cs typeface="Arial"/>
              </a:rPr>
              <a:t>328</a:t>
            </a:r>
            <a:r>
              <a:rPr sz="824" spc="-15" baseline="10101" dirty="0">
                <a:latin typeface="Arial"/>
                <a:cs typeface="Arial"/>
              </a:rPr>
              <a:t>339</a:t>
            </a:r>
            <a:endParaRPr sz="824" baseline="10101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404862" y="3172721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388</a:t>
            </a:r>
            <a:endParaRPr sz="54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519179" y="2796796"/>
            <a:ext cx="241637" cy="16522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lnSpc>
                <a:spcPts val="584"/>
              </a:lnSpc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605</a:t>
            </a:r>
            <a:endParaRPr sz="549">
              <a:latin typeface="Arial"/>
              <a:cs typeface="Arial"/>
            </a:endParaRPr>
          </a:p>
          <a:p>
            <a:pPr>
              <a:lnSpc>
                <a:spcPts val="584"/>
              </a:lnSpc>
            </a:pPr>
            <a:r>
              <a:rPr sz="549" spc="-10" dirty="0">
                <a:latin typeface="Arial"/>
                <a:cs typeface="Arial"/>
              </a:rPr>
              <a:t>568</a:t>
            </a:r>
            <a:endParaRPr sz="5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747812" y="2547827"/>
            <a:ext cx="241637" cy="13961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lnSpc>
                <a:spcPts val="544"/>
              </a:lnSpc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749</a:t>
            </a:r>
            <a:endParaRPr sz="549">
              <a:latin typeface="Arial"/>
              <a:cs typeface="Arial"/>
            </a:endParaRPr>
          </a:p>
          <a:p>
            <a:pPr>
              <a:lnSpc>
                <a:spcPts val="544"/>
              </a:lnSpc>
            </a:pPr>
            <a:r>
              <a:rPr sz="549" spc="-10" dirty="0">
                <a:latin typeface="Arial"/>
                <a:cs typeface="Arial"/>
              </a:rPr>
              <a:t>717</a:t>
            </a:r>
            <a:endParaRPr sz="5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976444" y="2384597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843</a:t>
            </a:r>
            <a:endParaRPr sz="5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090761" y="2318645"/>
            <a:ext cx="241637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881882</a:t>
            </a:r>
            <a:endParaRPr sz="5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319393" y="2462090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798</a:t>
            </a:r>
            <a:endParaRPr sz="5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08341" y="2292265"/>
            <a:ext cx="292374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15" baseline="-25252" dirty="0">
                <a:latin typeface="Arial"/>
                <a:cs typeface="Arial"/>
              </a:rPr>
              <a:t>876</a:t>
            </a:r>
            <a:r>
              <a:rPr sz="549" spc="-10" dirty="0">
                <a:latin typeface="Arial"/>
                <a:cs typeface="Arial"/>
              </a:rPr>
              <a:t>896</a:t>
            </a:r>
            <a:endParaRPr sz="5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43243" y="1720133"/>
            <a:ext cx="280324" cy="231572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14163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1226</a:t>
            </a:r>
            <a:endParaRPr sz="549">
              <a:latin typeface="Arial"/>
              <a:cs typeface="Arial"/>
            </a:endParaRPr>
          </a:p>
          <a:p>
            <a:pPr>
              <a:spcBef>
                <a:spcPts val="395"/>
              </a:spcBef>
            </a:pPr>
            <a:r>
              <a:rPr sz="549" spc="-10" dirty="0">
                <a:latin typeface="Arial"/>
                <a:cs typeface="Arial"/>
              </a:rPr>
              <a:t>1149</a:t>
            </a:r>
            <a:endParaRPr sz="5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46507" y="1474462"/>
            <a:ext cx="331062" cy="959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5370">
              <a:spcBef>
                <a:spcPts val="90"/>
              </a:spcBef>
            </a:pPr>
            <a:r>
              <a:rPr sz="824" spc="-75" baseline="-10101" dirty="0">
                <a:latin typeface="Arial"/>
                <a:cs typeface="Arial"/>
              </a:rPr>
              <a:t>136</a:t>
            </a:r>
            <a:r>
              <a:rPr sz="549" spc="-50" dirty="0">
                <a:latin typeface="Arial"/>
                <a:cs typeface="Arial"/>
              </a:rPr>
              <a:t>1</a:t>
            </a:r>
            <a:r>
              <a:rPr sz="824" spc="-75" baseline="-10101" dirty="0">
                <a:latin typeface="Arial"/>
                <a:cs typeface="Arial"/>
              </a:rPr>
              <a:t>0</a:t>
            </a:r>
            <a:r>
              <a:rPr sz="549" spc="-50" dirty="0">
                <a:latin typeface="Arial"/>
                <a:cs typeface="Arial"/>
              </a:rPr>
              <a:t>367</a:t>
            </a:r>
            <a:endParaRPr sz="5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119607" y="3288135"/>
            <a:ext cx="127478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409</a:t>
            </a:r>
            <a:endParaRPr sz="5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571743" y="3732761"/>
            <a:ext cx="818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434233" y="3386513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20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434233" y="3040265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40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34233" y="2692410"/>
            <a:ext cx="21943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60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365478" y="1999916"/>
            <a:ext cx="287935" cy="52005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100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35"/>
              </a:spcBef>
            </a:pPr>
            <a:endParaRPr sz="1348">
              <a:latin typeface="Arial"/>
              <a:cs typeface="Arial"/>
            </a:endParaRPr>
          </a:p>
          <a:p>
            <a:pPr marL="68498"/>
            <a:r>
              <a:rPr sz="949" spc="5" dirty="0">
                <a:latin typeface="Arial"/>
                <a:cs typeface="Arial"/>
              </a:rPr>
              <a:t>80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365478" y="1652060"/>
            <a:ext cx="28793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120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365478" y="957958"/>
            <a:ext cx="287935" cy="52196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160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348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949" spc="5" dirty="0">
                <a:latin typeface="Arial"/>
                <a:cs typeface="Arial"/>
              </a:rPr>
              <a:t>140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18720000">
            <a:off x="1562278" y="399506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195</a:t>
            </a:r>
            <a:r>
              <a:rPr sz="949" spc="10" dirty="0">
                <a:latin typeface="Arial"/>
                <a:cs typeface="Arial"/>
              </a:rPr>
              <a:t>8</a:t>
            </a:r>
            <a:endParaRPr sz="949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 rot="18720000">
            <a:off x="1790981" y="3994982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197</a:t>
            </a:r>
            <a:r>
              <a:rPr sz="949" spc="10" dirty="0">
                <a:latin typeface="Arial"/>
                <a:cs typeface="Arial"/>
              </a:rPr>
              <a:t>6</a:t>
            </a:r>
            <a:endParaRPr sz="949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 rot="18720000">
            <a:off x="2019601" y="399499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197</a:t>
            </a:r>
            <a:r>
              <a:rPr sz="949" spc="10" dirty="0">
                <a:latin typeface="Arial"/>
                <a:cs typeface="Arial"/>
              </a:rPr>
              <a:t>8</a:t>
            </a:r>
            <a:endParaRPr sz="949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 rot="18720000">
            <a:off x="2248305" y="3994917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0</a:t>
            </a:r>
            <a:endParaRPr sz="94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 rot="18720000">
            <a:off x="2476925" y="3994931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 rot="18720000">
            <a:off x="2705629" y="3994852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 rot="18720000">
            <a:off x="2934249" y="3994866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 rot="18720000">
            <a:off x="3162952" y="399478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198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 rot="18720000">
            <a:off x="3391573" y="3994801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 rot="18720000">
            <a:off x="3620276" y="3994723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 rot="18720000">
            <a:off x="3848896" y="3994736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 rot="18720000">
            <a:off x="4077600" y="399465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 rot="18720000">
            <a:off x="4306220" y="3994672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199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 rot="18720000">
            <a:off x="4534841" y="399468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 rot="18720000">
            <a:off x="4763544" y="399460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 rot="18720000">
            <a:off x="4992247" y="3994529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 rot="18720000">
            <a:off x="5220868" y="3994543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 rot="18720000">
            <a:off x="5449571" y="399446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200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 rot="18720000">
            <a:off x="5678191" y="3994478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 rot="18720000">
            <a:off x="5906895" y="399440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3</a:t>
            </a:r>
            <a:endParaRPr sz="949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 rot="18720000">
            <a:off x="6135516" y="3994413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 rot="18720000">
            <a:off x="6364220" y="3994335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7</a:t>
            </a:r>
            <a:endParaRPr sz="949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 rot="18720000">
            <a:off x="6592922" y="3994257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201</a:t>
            </a:r>
            <a:r>
              <a:rPr sz="949" spc="10" dirty="0"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 rot="18720000">
            <a:off x="6821544" y="3994270"/>
            <a:ext cx="301757" cy="12808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4"/>
              </a:lnSpc>
            </a:pPr>
            <a:r>
              <a:rPr sz="949" spc="5" dirty="0">
                <a:latin typeface="Arial"/>
                <a:cs typeface="Arial"/>
              </a:rPr>
              <a:t>202</a:t>
            </a:r>
            <a:r>
              <a:rPr sz="949" spc="10" dirty="0"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799778" y="748994"/>
            <a:ext cx="1558274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>
              <a:spcBef>
                <a:spcPts val="90"/>
              </a:spcBef>
            </a:pPr>
            <a:r>
              <a:rPr sz="1199" b="1" spc="-30" dirty="0">
                <a:solidFill>
                  <a:srgbClr val="00B050"/>
                </a:solidFill>
                <a:latin typeface="Arial"/>
                <a:cs typeface="Arial"/>
              </a:rPr>
              <a:t>R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eg</a:t>
            </a:r>
            <a:r>
              <a:rPr sz="1199" b="1" spc="-15" dirty="0">
                <a:solidFill>
                  <a:srgbClr val="00B050"/>
                </a:solidFill>
                <a:latin typeface="Arial"/>
                <a:cs typeface="Arial"/>
              </a:rPr>
              <a:t>i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s</a:t>
            </a:r>
            <a:r>
              <a:rPr sz="1199" b="1" spc="-15" dirty="0">
                <a:solidFill>
                  <a:srgbClr val="00B050"/>
                </a:solidFill>
                <a:latin typeface="Arial"/>
                <a:cs typeface="Arial"/>
              </a:rPr>
              <a:t>tr</a:t>
            </a:r>
            <a:r>
              <a:rPr sz="1199" b="1" spc="-10" dirty="0">
                <a:solidFill>
                  <a:srgbClr val="00B050"/>
                </a:solidFill>
                <a:latin typeface="Arial"/>
                <a:cs typeface="Arial"/>
              </a:rPr>
              <a:t>o</a:t>
            </a:r>
            <a:r>
              <a:rPr sz="1199" b="1" spc="-25" dirty="0">
                <a:solidFill>
                  <a:srgbClr val="00B050"/>
                </a:solidFill>
                <a:latin typeface="Arial"/>
                <a:cs typeface="Arial"/>
              </a:rPr>
              <a:t> L</a:t>
            </a:r>
            <a:r>
              <a:rPr sz="1199" b="1" spc="-30" dirty="0">
                <a:solidFill>
                  <a:srgbClr val="00B050"/>
                </a:solidFill>
                <a:latin typeface="Arial"/>
                <a:cs typeface="Arial"/>
              </a:rPr>
              <a:t>M</a:t>
            </a:r>
            <a:r>
              <a:rPr sz="1199" b="1" spc="-10" dirty="0">
                <a:solidFill>
                  <a:srgbClr val="00B050"/>
                </a:solidFill>
                <a:latin typeface="Arial"/>
                <a:cs typeface="Arial"/>
              </a:rPr>
              <a:t>A</a:t>
            </a:r>
            <a:r>
              <a:rPr sz="1199" b="1" spc="-7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1199" b="1" spc="-25" dirty="0">
                <a:solidFill>
                  <a:srgbClr val="00B050"/>
                </a:solidFill>
                <a:latin typeface="Arial"/>
                <a:cs typeface="Arial"/>
              </a:rPr>
              <a:t>po</a:t>
            </a:r>
            <a:r>
              <a:rPr sz="1199" b="1" spc="-5" dirty="0">
                <a:solidFill>
                  <a:srgbClr val="00B050"/>
                </a:solidFill>
                <a:latin typeface="Arial"/>
                <a:cs typeface="Arial"/>
              </a:rPr>
              <a:t>r</a:t>
            </a:r>
            <a:r>
              <a:rPr sz="1199" b="1" spc="-20" dirty="0">
                <a:solidFill>
                  <a:srgbClr val="00B050"/>
                </a:solidFill>
                <a:latin typeface="Arial"/>
                <a:cs typeface="Arial"/>
              </a:rPr>
              <a:t> año</a:t>
            </a:r>
            <a:endParaRPr sz="1199">
              <a:latin typeface="Arial"/>
              <a:cs typeface="Arial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7385270" y="2569697"/>
            <a:ext cx="67861" cy="67861"/>
            <a:chOff x="7388738" y="2572865"/>
            <a:chExt cx="67945" cy="67945"/>
          </a:xfrm>
        </p:grpSpPr>
        <p:sp>
          <p:nvSpPr>
            <p:cNvPr id="62" name="object 62"/>
            <p:cNvSpPr/>
            <p:nvPr/>
          </p:nvSpPr>
          <p:spPr>
            <a:xfrm>
              <a:off x="7391590" y="2575725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30">
                  <a:moveTo>
                    <a:pt x="62217" y="0"/>
                  </a:moveTo>
                  <a:lnTo>
                    <a:pt x="0" y="0"/>
                  </a:lnTo>
                  <a:lnTo>
                    <a:pt x="0" y="62217"/>
                  </a:lnTo>
                  <a:lnTo>
                    <a:pt x="62217" y="62217"/>
                  </a:lnTo>
                  <a:lnTo>
                    <a:pt x="62217" y="0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7391595" y="2575722"/>
              <a:ext cx="62230" cy="62230"/>
            </a:xfrm>
            <a:custGeom>
              <a:avLst/>
              <a:gdLst/>
              <a:ahLst/>
              <a:cxnLst/>
              <a:rect l="l" t="t" r="r" b="b"/>
              <a:pathLst>
                <a:path w="62229" h="62230">
                  <a:moveTo>
                    <a:pt x="0" y="0"/>
                  </a:moveTo>
                  <a:lnTo>
                    <a:pt x="62217" y="0"/>
                  </a:lnTo>
                  <a:lnTo>
                    <a:pt x="62217" y="62217"/>
                  </a:lnTo>
                  <a:lnTo>
                    <a:pt x="0" y="6221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7478755" y="2502761"/>
            <a:ext cx="28730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T</a:t>
            </a:r>
            <a:r>
              <a:rPr sz="949" spc="5" dirty="0">
                <a:latin typeface="Arial"/>
                <a:cs typeface="Arial"/>
              </a:rPr>
              <a:t>otal</a:t>
            </a:r>
            <a:endParaRPr sz="949">
              <a:latin typeface="Arial"/>
              <a:cs typeface="Arial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1320783" y="723978"/>
            <a:ext cx="6502637" cy="3526886"/>
          </a:xfrm>
          <a:custGeom>
            <a:avLst/>
            <a:gdLst/>
            <a:ahLst/>
            <a:cxnLst/>
            <a:rect l="l" t="t" r="r" b="b"/>
            <a:pathLst>
              <a:path w="6510655" h="3531235">
                <a:moveTo>
                  <a:pt x="0" y="0"/>
                </a:moveTo>
                <a:lnTo>
                  <a:pt x="6510451" y="0"/>
                </a:lnTo>
                <a:lnTo>
                  <a:pt x="6510451" y="3531222"/>
                </a:lnTo>
                <a:lnTo>
                  <a:pt x="0" y="3531222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86868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971651"/>
            <a:ext cx="6595233" cy="3303641"/>
            <a:chOff x="1270344" y="972848"/>
            <a:chExt cx="6603365" cy="330771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2319174"/>
              <a:ext cx="6603310" cy="196103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87291" y="972848"/>
              <a:ext cx="3159912" cy="165106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4498859" y="2733044"/>
            <a:ext cx="74964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Ritmo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de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inclusión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435012" y="713313"/>
            <a:ext cx="5435882" cy="955132"/>
            <a:chOff x="1431143" y="714192"/>
            <a:chExt cx="5442585" cy="95631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8075" y="783818"/>
              <a:ext cx="1788778" cy="87971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34636" y="780366"/>
              <a:ext cx="1795780" cy="887094"/>
            </a:xfrm>
            <a:custGeom>
              <a:avLst/>
              <a:gdLst/>
              <a:ahLst/>
              <a:cxnLst/>
              <a:rect l="l" t="t" r="r" b="b"/>
              <a:pathLst>
                <a:path w="1795780" h="887094">
                  <a:moveTo>
                    <a:pt x="0" y="0"/>
                  </a:moveTo>
                  <a:lnTo>
                    <a:pt x="1795665" y="0"/>
                  </a:lnTo>
                  <a:lnTo>
                    <a:pt x="1795665" y="886612"/>
                  </a:lnTo>
                  <a:lnTo>
                    <a:pt x="0" y="886612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26325" y="714192"/>
              <a:ext cx="3123365" cy="34172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48290" y="714192"/>
              <a:ext cx="247624" cy="34172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94513" y="714192"/>
              <a:ext cx="478739" cy="34172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3508270" y="743474"/>
            <a:ext cx="3266857" cy="19135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149" dirty="0">
                <a:latin typeface="Calibri"/>
                <a:cs typeface="Calibri"/>
              </a:rPr>
              <a:t>Países</a:t>
            </a:r>
            <a:r>
              <a:rPr sz="1149" spc="15" dirty="0">
                <a:latin typeface="Calibri"/>
                <a:cs typeface="Calibri"/>
              </a:rPr>
              <a:t> </a:t>
            </a:r>
            <a:r>
              <a:rPr sz="1149" spc="5" dirty="0">
                <a:latin typeface="Calibri"/>
                <a:cs typeface="Calibri"/>
              </a:rPr>
              <a:t>participantes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spc="10" dirty="0">
                <a:latin typeface="Calibri"/>
                <a:cs typeface="Calibri"/>
              </a:rPr>
              <a:t>del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dirty="0">
                <a:latin typeface="Calibri"/>
                <a:cs typeface="Calibri"/>
              </a:rPr>
              <a:t>Registro</a:t>
            </a:r>
            <a:r>
              <a:rPr sz="1149" spc="20" dirty="0">
                <a:latin typeface="Calibri"/>
                <a:cs typeface="Calibri"/>
              </a:rPr>
              <a:t> </a:t>
            </a:r>
            <a:r>
              <a:rPr sz="1149" spc="5" dirty="0">
                <a:latin typeface="Calibri"/>
                <a:cs typeface="Calibri"/>
              </a:rPr>
              <a:t>online</a:t>
            </a:r>
            <a:r>
              <a:rPr sz="1149" spc="15" dirty="0">
                <a:latin typeface="Calibri"/>
                <a:cs typeface="Calibri"/>
              </a:rPr>
              <a:t> </a:t>
            </a:r>
            <a:r>
              <a:rPr sz="1149" spc="-10" dirty="0">
                <a:latin typeface="Calibri"/>
                <a:cs typeface="Calibri"/>
              </a:rPr>
              <a:t>PLATAFO-LMA</a:t>
            </a:r>
            <a:endParaRPr sz="11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435062" y="1777846"/>
            <a:ext cx="1800544" cy="1463141"/>
            <a:chOff x="1431194" y="1780038"/>
            <a:chExt cx="1802764" cy="1464945"/>
          </a:xfrm>
        </p:grpSpPr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8075" y="1786919"/>
              <a:ext cx="1788785" cy="145083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434636" y="1783480"/>
              <a:ext cx="1795780" cy="1457960"/>
            </a:xfrm>
            <a:custGeom>
              <a:avLst/>
              <a:gdLst/>
              <a:ahLst/>
              <a:cxnLst/>
              <a:rect l="l" t="t" r="r" b="b"/>
              <a:pathLst>
                <a:path w="1795780" h="1457960">
                  <a:moveTo>
                    <a:pt x="0" y="0"/>
                  </a:moveTo>
                  <a:lnTo>
                    <a:pt x="1795665" y="0"/>
                  </a:lnTo>
                  <a:lnTo>
                    <a:pt x="1795665" y="1457718"/>
                  </a:lnTo>
                  <a:lnTo>
                    <a:pt x="0" y="1457718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3640" y="632382"/>
            <a:ext cx="6594599" cy="3708906"/>
            <a:chOff x="1269573" y="633161"/>
            <a:chExt cx="6602730" cy="3713479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37126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1837" y="633161"/>
              <a:ext cx="1543710" cy="3713121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1841" y="633590"/>
              <a:ext cx="99060" cy="3712845"/>
            </a:xfrm>
            <a:custGeom>
              <a:avLst/>
              <a:gdLst/>
              <a:ahLst/>
              <a:cxnLst/>
              <a:rect l="l" t="t" r="r" b="b"/>
              <a:pathLst>
                <a:path w="99059" h="3712845">
                  <a:moveTo>
                    <a:pt x="99009" y="0"/>
                  </a:moveTo>
                  <a:lnTo>
                    <a:pt x="0" y="0"/>
                  </a:lnTo>
                  <a:lnTo>
                    <a:pt x="0" y="3712679"/>
                  </a:lnTo>
                  <a:lnTo>
                    <a:pt x="99009" y="3712679"/>
                  </a:lnTo>
                  <a:lnTo>
                    <a:pt x="99009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9573" y="1020326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707"/>
                  </a:lnTo>
                  <a:lnTo>
                    <a:pt x="676503" y="274637"/>
                  </a:lnTo>
                  <a:lnTo>
                    <a:pt x="730808" y="274637"/>
                  </a:lnTo>
                  <a:lnTo>
                    <a:pt x="733310" y="272059"/>
                  </a:lnTo>
                  <a:lnTo>
                    <a:pt x="734148" y="271170"/>
                  </a:lnTo>
                  <a:lnTo>
                    <a:pt x="735177" y="270344"/>
                  </a:lnTo>
                  <a:lnTo>
                    <a:pt x="736015" y="269468"/>
                  </a:lnTo>
                  <a:lnTo>
                    <a:pt x="859967" y="145529"/>
                  </a:lnTo>
                  <a:lnTo>
                    <a:pt x="865085" y="140360"/>
                  </a:lnTo>
                  <a:lnTo>
                    <a:pt x="865085" y="135204"/>
                  </a:lnTo>
                  <a:lnTo>
                    <a:pt x="859967" y="130035"/>
                  </a:lnTo>
                  <a:lnTo>
                    <a:pt x="736015" y="6096"/>
                  </a:lnTo>
                  <a:lnTo>
                    <a:pt x="733310" y="6096"/>
                  </a:lnTo>
                  <a:lnTo>
                    <a:pt x="733310" y="3517"/>
                  </a:lnTo>
                  <a:lnTo>
                    <a:pt x="730808" y="3517"/>
                  </a:lnTo>
                  <a:lnTo>
                    <a:pt x="728205" y="939"/>
                  </a:lnTo>
                  <a:lnTo>
                    <a:pt x="676503" y="939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93247" y="959622"/>
            <a:ext cx="4839083" cy="288826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pc="-5" dirty="0"/>
              <a:t>Recomendaciones</a:t>
            </a:r>
            <a:r>
              <a:rPr spc="-20" dirty="0"/>
              <a:t> </a:t>
            </a:r>
            <a:r>
              <a:rPr spc="-5" dirty="0"/>
              <a:t>protocolo</a:t>
            </a:r>
            <a:r>
              <a:rPr spc="-20" dirty="0"/>
              <a:t> </a:t>
            </a:r>
            <a:r>
              <a:rPr spc="-5" dirty="0"/>
              <a:t>LAL-19</a:t>
            </a:r>
            <a:r>
              <a:rPr spc="-20" dirty="0"/>
              <a:t> </a:t>
            </a:r>
            <a:r>
              <a:rPr spc="-5" dirty="0"/>
              <a:t>(IiI)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643458" y="1511171"/>
            <a:ext cx="3821163" cy="2575559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97882" marR="5074" indent="-185832">
              <a:lnSpc>
                <a:spcPts val="1348"/>
              </a:lnSpc>
              <a:spcBef>
                <a:spcPts val="424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398" b="1" dirty="0">
                <a:solidFill>
                  <a:srgbClr val="404040"/>
                </a:solidFill>
                <a:latin typeface="Century Gothic"/>
                <a:cs typeface="Century Gothic"/>
              </a:rPr>
              <a:t>Discontinuar o suspender tratamiento </a:t>
            </a:r>
            <a:r>
              <a:rPr sz="13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con </a:t>
            </a:r>
            <a:r>
              <a:rPr sz="1398" b="1" spc="-38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b="1" dirty="0">
                <a:solidFill>
                  <a:srgbClr val="404040"/>
                </a:solidFill>
                <a:latin typeface="Century Gothic"/>
                <a:cs typeface="Century Gothic"/>
              </a:rPr>
              <a:t>asparaginasa</a:t>
            </a:r>
            <a:endParaRPr sz="1398">
              <a:latin typeface="Century Gothic"/>
              <a:cs typeface="Century Gothic"/>
            </a:endParaRPr>
          </a:p>
          <a:p>
            <a:pPr>
              <a:spcBef>
                <a:spcPts val="5"/>
              </a:spcBef>
              <a:buClr>
                <a:srgbClr val="A53010"/>
              </a:buClr>
              <a:buFont typeface="Arial"/>
              <a:buChar char="•"/>
            </a:pPr>
            <a:endParaRPr sz="1748">
              <a:latin typeface="Century Gothic"/>
              <a:cs typeface="Century Gothic"/>
            </a:endParaRPr>
          </a:p>
          <a:p>
            <a:pPr marL="666584" lvl="1" indent="-160462"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0070C0"/>
                </a:solidFill>
                <a:latin typeface="Century Gothic"/>
                <a:cs typeface="Century Gothic"/>
              </a:rPr>
              <a:t>Hepatotoxicidad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15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0070C0"/>
                </a:solidFill>
                <a:latin typeface="Century Gothic"/>
                <a:cs typeface="Century Gothic"/>
              </a:rPr>
              <a:t>Neurotoxicidad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04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0070C0"/>
                </a:solidFill>
                <a:latin typeface="Century Gothic"/>
                <a:cs typeface="Century Gothic"/>
              </a:rPr>
              <a:t>Hipersensibilidad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15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0070C0"/>
                </a:solidFill>
                <a:latin typeface="Century Gothic"/>
                <a:cs typeface="Century Gothic"/>
              </a:rPr>
              <a:t>Trombosis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20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0070C0"/>
                </a:solidFill>
                <a:latin typeface="Century Gothic"/>
                <a:cs typeface="Century Gothic"/>
              </a:rPr>
              <a:t>Hemorragia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15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Hipertrigliceridemia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20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Hiperglucemia</a:t>
            </a:r>
            <a:endParaRPr sz="1398">
              <a:latin typeface="Century Gothic"/>
              <a:cs typeface="Century Gothic"/>
            </a:endParaRPr>
          </a:p>
          <a:p>
            <a:pPr marL="666584" lvl="1" indent="-160462">
              <a:spcBef>
                <a:spcPts val="215"/>
              </a:spcBef>
              <a:buClr>
                <a:srgbClr val="A53010"/>
              </a:buClr>
              <a:buSzPct val="92857"/>
              <a:buFont typeface="Arial"/>
              <a:buChar char="•"/>
              <a:tabLst>
                <a:tab pos="667218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Hipofigrinógeno</a:t>
            </a:r>
            <a:endParaRPr sz="13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5985" y="708323"/>
            <a:ext cx="1485973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-30" dirty="0">
                <a:latin typeface="Arial"/>
                <a:cs typeface="Arial"/>
              </a:rPr>
              <a:t>Top</a:t>
            </a:r>
            <a:r>
              <a:rPr sz="1698" b="1" spc="-50" dirty="0">
                <a:latin typeface="Arial"/>
                <a:cs typeface="Arial"/>
              </a:rPr>
              <a:t> </a:t>
            </a:r>
            <a:r>
              <a:rPr sz="1698" b="1" spc="10" dirty="0">
                <a:latin typeface="Arial"/>
                <a:cs typeface="Arial"/>
              </a:rPr>
              <a:t>recruiters</a:t>
            </a:r>
            <a:endParaRPr sz="1698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58279" y="1052222"/>
            <a:ext cx="5866516" cy="1772639"/>
            <a:chOff x="1754809" y="1053519"/>
            <a:chExt cx="5873750" cy="1774825"/>
          </a:xfrm>
        </p:grpSpPr>
        <p:sp>
          <p:nvSpPr>
            <p:cNvPr id="5" name="object 5"/>
            <p:cNvSpPr/>
            <p:nvPr/>
          </p:nvSpPr>
          <p:spPr>
            <a:xfrm>
              <a:off x="1757667" y="1056373"/>
              <a:ext cx="5868035" cy="1769110"/>
            </a:xfrm>
            <a:custGeom>
              <a:avLst/>
              <a:gdLst/>
              <a:ahLst/>
              <a:cxnLst/>
              <a:rect l="l" t="t" r="r" b="b"/>
              <a:pathLst>
                <a:path w="5868034" h="1769110">
                  <a:moveTo>
                    <a:pt x="5867844" y="0"/>
                  </a:moveTo>
                  <a:lnTo>
                    <a:pt x="0" y="0"/>
                  </a:lnTo>
                  <a:lnTo>
                    <a:pt x="0" y="1768602"/>
                  </a:lnTo>
                  <a:lnTo>
                    <a:pt x="5867844" y="1768602"/>
                  </a:lnTo>
                  <a:lnTo>
                    <a:pt x="5867844" y="0"/>
                  </a:lnTo>
                  <a:close/>
                </a:path>
              </a:pathLst>
            </a:custGeom>
            <a:solidFill>
              <a:srgbClr val="F6F1F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1757667" y="1940759"/>
              <a:ext cx="5868035" cy="706755"/>
            </a:xfrm>
            <a:custGeom>
              <a:avLst/>
              <a:gdLst/>
              <a:ahLst/>
              <a:cxnLst/>
              <a:rect l="l" t="t" r="r" b="b"/>
              <a:pathLst>
                <a:path w="5868034" h="706755">
                  <a:moveTo>
                    <a:pt x="0" y="706551"/>
                  </a:moveTo>
                  <a:lnTo>
                    <a:pt x="24434" y="706551"/>
                  </a:lnTo>
                </a:path>
                <a:path w="5868034" h="706755">
                  <a:moveTo>
                    <a:pt x="92125" y="706551"/>
                  </a:moveTo>
                  <a:lnTo>
                    <a:pt x="143294" y="706551"/>
                  </a:lnTo>
                </a:path>
                <a:path w="5868034" h="706755">
                  <a:moveTo>
                    <a:pt x="209321" y="706551"/>
                  </a:moveTo>
                  <a:lnTo>
                    <a:pt x="260502" y="706551"/>
                  </a:lnTo>
                </a:path>
                <a:path w="5868034" h="706755">
                  <a:moveTo>
                    <a:pt x="326529" y="706551"/>
                  </a:moveTo>
                  <a:lnTo>
                    <a:pt x="377710" y="706551"/>
                  </a:lnTo>
                </a:path>
                <a:path w="5868034" h="706755">
                  <a:moveTo>
                    <a:pt x="443738" y="706551"/>
                  </a:moveTo>
                  <a:lnTo>
                    <a:pt x="494919" y="706551"/>
                  </a:lnTo>
                </a:path>
                <a:path w="5868034" h="706755">
                  <a:moveTo>
                    <a:pt x="560946" y="706551"/>
                  </a:moveTo>
                  <a:lnTo>
                    <a:pt x="612127" y="706551"/>
                  </a:lnTo>
                </a:path>
                <a:path w="5868034" h="706755">
                  <a:moveTo>
                    <a:pt x="679818" y="706551"/>
                  </a:moveTo>
                  <a:lnTo>
                    <a:pt x="729335" y="706551"/>
                  </a:lnTo>
                </a:path>
                <a:path w="5868034" h="706755">
                  <a:moveTo>
                    <a:pt x="797013" y="706551"/>
                  </a:moveTo>
                  <a:lnTo>
                    <a:pt x="846543" y="706551"/>
                  </a:lnTo>
                </a:path>
                <a:path w="5868034" h="706755">
                  <a:moveTo>
                    <a:pt x="914234" y="706551"/>
                  </a:moveTo>
                  <a:lnTo>
                    <a:pt x="963752" y="706551"/>
                  </a:lnTo>
                </a:path>
                <a:path w="5868034" h="706755">
                  <a:moveTo>
                    <a:pt x="1031430" y="706551"/>
                  </a:moveTo>
                  <a:lnTo>
                    <a:pt x="1080960" y="706551"/>
                  </a:lnTo>
                </a:path>
                <a:path w="5868034" h="706755">
                  <a:moveTo>
                    <a:pt x="1148651" y="706551"/>
                  </a:moveTo>
                  <a:lnTo>
                    <a:pt x="1198181" y="706551"/>
                  </a:lnTo>
                </a:path>
                <a:path w="5868034" h="706755">
                  <a:moveTo>
                    <a:pt x="1265859" y="706551"/>
                  </a:moveTo>
                  <a:lnTo>
                    <a:pt x="1315377" y="706551"/>
                  </a:lnTo>
                </a:path>
                <a:path w="5868034" h="706755">
                  <a:moveTo>
                    <a:pt x="1383068" y="706551"/>
                  </a:moveTo>
                  <a:lnTo>
                    <a:pt x="1434236" y="706551"/>
                  </a:lnTo>
                </a:path>
                <a:path w="5868034" h="706755">
                  <a:moveTo>
                    <a:pt x="1500263" y="706551"/>
                  </a:moveTo>
                  <a:lnTo>
                    <a:pt x="1551457" y="706551"/>
                  </a:lnTo>
                </a:path>
                <a:path w="5868034" h="706755">
                  <a:moveTo>
                    <a:pt x="1617484" y="706551"/>
                  </a:moveTo>
                  <a:lnTo>
                    <a:pt x="1668652" y="706551"/>
                  </a:lnTo>
                </a:path>
                <a:path w="5868034" h="706755">
                  <a:moveTo>
                    <a:pt x="1734680" y="706551"/>
                  </a:moveTo>
                  <a:lnTo>
                    <a:pt x="1785861" y="706551"/>
                  </a:lnTo>
                </a:path>
                <a:path w="5868034" h="706755">
                  <a:moveTo>
                    <a:pt x="1851901" y="706551"/>
                  </a:moveTo>
                  <a:lnTo>
                    <a:pt x="1903069" y="706551"/>
                  </a:lnTo>
                </a:path>
                <a:path w="5868034" h="706755">
                  <a:moveTo>
                    <a:pt x="1969096" y="706551"/>
                  </a:moveTo>
                  <a:lnTo>
                    <a:pt x="2020277" y="706551"/>
                  </a:lnTo>
                </a:path>
                <a:path w="5868034" h="706755">
                  <a:moveTo>
                    <a:pt x="2087968" y="706551"/>
                  </a:moveTo>
                  <a:lnTo>
                    <a:pt x="2137498" y="706551"/>
                  </a:lnTo>
                </a:path>
                <a:path w="5868034" h="706755">
                  <a:moveTo>
                    <a:pt x="2205189" y="706551"/>
                  </a:moveTo>
                  <a:lnTo>
                    <a:pt x="2254694" y="706551"/>
                  </a:lnTo>
                </a:path>
                <a:path w="5868034" h="706755">
                  <a:moveTo>
                    <a:pt x="2322385" y="706551"/>
                  </a:moveTo>
                  <a:lnTo>
                    <a:pt x="2371915" y="706551"/>
                  </a:lnTo>
                </a:path>
                <a:path w="5868034" h="706755">
                  <a:moveTo>
                    <a:pt x="2439593" y="706551"/>
                  </a:moveTo>
                  <a:lnTo>
                    <a:pt x="5867844" y="706551"/>
                  </a:lnTo>
                </a:path>
                <a:path w="5868034" h="706755">
                  <a:moveTo>
                    <a:pt x="0" y="529907"/>
                  </a:moveTo>
                  <a:lnTo>
                    <a:pt x="24434" y="529907"/>
                  </a:lnTo>
                </a:path>
                <a:path w="5868034" h="706755">
                  <a:moveTo>
                    <a:pt x="92125" y="529907"/>
                  </a:moveTo>
                  <a:lnTo>
                    <a:pt x="143294" y="529907"/>
                  </a:lnTo>
                </a:path>
                <a:path w="5868034" h="706755">
                  <a:moveTo>
                    <a:pt x="209321" y="529907"/>
                  </a:moveTo>
                  <a:lnTo>
                    <a:pt x="260502" y="529907"/>
                  </a:lnTo>
                </a:path>
                <a:path w="5868034" h="706755">
                  <a:moveTo>
                    <a:pt x="326529" y="529907"/>
                  </a:moveTo>
                  <a:lnTo>
                    <a:pt x="377710" y="529907"/>
                  </a:lnTo>
                </a:path>
                <a:path w="5868034" h="706755">
                  <a:moveTo>
                    <a:pt x="443738" y="529907"/>
                  </a:moveTo>
                  <a:lnTo>
                    <a:pt x="494919" y="529907"/>
                  </a:lnTo>
                </a:path>
                <a:path w="5868034" h="706755">
                  <a:moveTo>
                    <a:pt x="560946" y="529907"/>
                  </a:moveTo>
                  <a:lnTo>
                    <a:pt x="612127" y="529907"/>
                  </a:lnTo>
                </a:path>
                <a:path w="5868034" h="706755">
                  <a:moveTo>
                    <a:pt x="679818" y="529907"/>
                  </a:moveTo>
                  <a:lnTo>
                    <a:pt x="729335" y="529907"/>
                  </a:lnTo>
                </a:path>
                <a:path w="5868034" h="706755">
                  <a:moveTo>
                    <a:pt x="797013" y="529907"/>
                  </a:moveTo>
                  <a:lnTo>
                    <a:pt x="846543" y="529907"/>
                  </a:lnTo>
                </a:path>
                <a:path w="5868034" h="706755">
                  <a:moveTo>
                    <a:pt x="914234" y="529907"/>
                  </a:moveTo>
                  <a:lnTo>
                    <a:pt x="963752" y="529907"/>
                  </a:lnTo>
                </a:path>
                <a:path w="5868034" h="706755">
                  <a:moveTo>
                    <a:pt x="1031430" y="529907"/>
                  </a:moveTo>
                  <a:lnTo>
                    <a:pt x="1080960" y="529907"/>
                  </a:lnTo>
                </a:path>
                <a:path w="5868034" h="706755">
                  <a:moveTo>
                    <a:pt x="1148651" y="529907"/>
                  </a:moveTo>
                  <a:lnTo>
                    <a:pt x="5867844" y="529907"/>
                  </a:lnTo>
                </a:path>
                <a:path w="5868034" h="706755">
                  <a:moveTo>
                    <a:pt x="0" y="353275"/>
                  </a:moveTo>
                  <a:lnTo>
                    <a:pt x="24434" y="353275"/>
                  </a:lnTo>
                </a:path>
                <a:path w="5868034" h="706755">
                  <a:moveTo>
                    <a:pt x="92125" y="353275"/>
                  </a:moveTo>
                  <a:lnTo>
                    <a:pt x="143294" y="353275"/>
                  </a:lnTo>
                </a:path>
                <a:path w="5868034" h="706755">
                  <a:moveTo>
                    <a:pt x="209321" y="353275"/>
                  </a:moveTo>
                  <a:lnTo>
                    <a:pt x="260502" y="353275"/>
                  </a:lnTo>
                </a:path>
                <a:path w="5868034" h="706755">
                  <a:moveTo>
                    <a:pt x="326529" y="353275"/>
                  </a:moveTo>
                  <a:lnTo>
                    <a:pt x="377710" y="353275"/>
                  </a:lnTo>
                </a:path>
                <a:path w="5868034" h="706755">
                  <a:moveTo>
                    <a:pt x="443738" y="353275"/>
                  </a:moveTo>
                  <a:lnTo>
                    <a:pt x="494919" y="353275"/>
                  </a:lnTo>
                </a:path>
                <a:path w="5868034" h="706755">
                  <a:moveTo>
                    <a:pt x="560946" y="353275"/>
                  </a:moveTo>
                  <a:lnTo>
                    <a:pt x="5867844" y="353275"/>
                  </a:lnTo>
                </a:path>
                <a:path w="5868034" h="706755">
                  <a:moveTo>
                    <a:pt x="0" y="176631"/>
                  </a:moveTo>
                  <a:lnTo>
                    <a:pt x="24434" y="176631"/>
                  </a:lnTo>
                </a:path>
                <a:path w="5868034" h="706755">
                  <a:moveTo>
                    <a:pt x="92125" y="176631"/>
                  </a:moveTo>
                  <a:lnTo>
                    <a:pt x="5867844" y="176631"/>
                  </a:lnTo>
                </a:path>
                <a:path w="5868034" h="706755">
                  <a:moveTo>
                    <a:pt x="0" y="0"/>
                  </a:moveTo>
                  <a:lnTo>
                    <a:pt x="24434" y="0"/>
                  </a:lnTo>
                </a:path>
                <a:path w="5868034" h="706755">
                  <a:moveTo>
                    <a:pt x="92125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757667" y="1410839"/>
              <a:ext cx="5868035" cy="353695"/>
            </a:xfrm>
            <a:custGeom>
              <a:avLst/>
              <a:gdLst/>
              <a:ahLst/>
              <a:cxnLst/>
              <a:rect l="l" t="t" r="r" b="b"/>
              <a:pathLst>
                <a:path w="5868034" h="353694">
                  <a:moveTo>
                    <a:pt x="0" y="353275"/>
                  </a:moveTo>
                  <a:lnTo>
                    <a:pt x="24434" y="353275"/>
                  </a:lnTo>
                </a:path>
                <a:path w="5868034" h="353694">
                  <a:moveTo>
                    <a:pt x="92125" y="353275"/>
                  </a:moveTo>
                  <a:lnTo>
                    <a:pt x="5867844" y="353275"/>
                  </a:lnTo>
                </a:path>
                <a:path w="5868034" h="353694">
                  <a:moveTo>
                    <a:pt x="0" y="176644"/>
                  </a:moveTo>
                  <a:lnTo>
                    <a:pt x="24434" y="176644"/>
                  </a:lnTo>
                </a:path>
                <a:path w="5868034" h="353694">
                  <a:moveTo>
                    <a:pt x="92125" y="176644"/>
                  </a:moveTo>
                  <a:lnTo>
                    <a:pt x="5867844" y="176644"/>
                  </a:lnTo>
                </a:path>
                <a:path w="5868034" h="353694">
                  <a:moveTo>
                    <a:pt x="0" y="0"/>
                  </a:moveTo>
                  <a:lnTo>
                    <a:pt x="24434" y="0"/>
                  </a:lnTo>
                </a:path>
                <a:path w="5868034" h="353694">
                  <a:moveTo>
                    <a:pt x="92125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1757667" y="1056382"/>
              <a:ext cx="5868035" cy="176530"/>
            </a:xfrm>
            <a:custGeom>
              <a:avLst/>
              <a:gdLst/>
              <a:ahLst/>
              <a:cxnLst/>
              <a:rect l="l" t="t" r="r" b="b"/>
              <a:pathLst>
                <a:path w="5868034" h="176530">
                  <a:moveTo>
                    <a:pt x="0" y="176174"/>
                  </a:moveTo>
                  <a:lnTo>
                    <a:pt x="5867844" y="176174"/>
                  </a:lnTo>
                </a:path>
                <a:path w="5868034" h="176530">
                  <a:moveTo>
                    <a:pt x="0" y="0"/>
                  </a:moveTo>
                  <a:lnTo>
                    <a:pt x="5867844" y="0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1782102" y="1245755"/>
              <a:ext cx="5817870" cy="1579245"/>
            </a:xfrm>
            <a:custGeom>
              <a:avLst/>
              <a:gdLst/>
              <a:ahLst/>
              <a:cxnLst/>
              <a:rect l="l" t="t" r="r" b="b"/>
              <a:pathLst>
                <a:path w="5817870" h="1579245">
                  <a:moveTo>
                    <a:pt x="67691" y="0"/>
                  </a:moveTo>
                  <a:lnTo>
                    <a:pt x="0" y="0"/>
                  </a:lnTo>
                  <a:lnTo>
                    <a:pt x="0" y="1579219"/>
                  </a:lnTo>
                  <a:lnTo>
                    <a:pt x="67691" y="1579219"/>
                  </a:lnTo>
                  <a:lnTo>
                    <a:pt x="67691" y="0"/>
                  </a:lnTo>
                  <a:close/>
                </a:path>
                <a:path w="5817870" h="1579245">
                  <a:moveTo>
                    <a:pt x="184886" y="917854"/>
                  </a:moveTo>
                  <a:lnTo>
                    <a:pt x="118859" y="917854"/>
                  </a:lnTo>
                  <a:lnTo>
                    <a:pt x="118859" y="1579219"/>
                  </a:lnTo>
                  <a:lnTo>
                    <a:pt x="184886" y="1579219"/>
                  </a:lnTo>
                  <a:lnTo>
                    <a:pt x="184886" y="917854"/>
                  </a:lnTo>
                  <a:close/>
                </a:path>
                <a:path w="5817870" h="1579245">
                  <a:moveTo>
                    <a:pt x="302094" y="972337"/>
                  </a:moveTo>
                  <a:lnTo>
                    <a:pt x="236067" y="972337"/>
                  </a:lnTo>
                  <a:lnTo>
                    <a:pt x="236067" y="1579219"/>
                  </a:lnTo>
                  <a:lnTo>
                    <a:pt x="302094" y="1579219"/>
                  </a:lnTo>
                  <a:lnTo>
                    <a:pt x="302094" y="972337"/>
                  </a:lnTo>
                  <a:close/>
                </a:path>
                <a:path w="5817870" h="1579245">
                  <a:moveTo>
                    <a:pt x="419303" y="1016914"/>
                  </a:moveTo>
                  <a:lnTo>
                    <a:pt x="353275" y="1016914"/>
                  </a:lnTo>
                  <a:lnTo>
                    <a:pt x="353275" y="1579219"/>
                  </a:lnTo>
                  <a:lnTo>
                    <a:pt x="419303" y="1579219"/>
                  </a:lnTo>
                  <a:lnTo>
                    <a:pt x="419303" y="1016914"/>
                  </a:lnTo>
                  <a:close/>
                </a:path>
                <a:path w="5817870" h="1579245">
                  <a:moveTo>
                    <a:pt x="536511" y="1036713"/>
                  </a:moveTo>
                  <a:lnTo>
                    <a:pt x="470484" y="1036713"/>
                  </a:lnTo>
                  <a:lnTo>
                    <a:pt x="470484" y="1579219"/>
                  </a:lnTo>
                  <a:lnTo>
                    <a:pt x="536511" y="1579219"/>
                  </a:lnTo>
                  <a:lnTo>
                    <a:pt x="536511" y="1036713"/>
                  </a:lnTo>
                  <a:close/>
                </a:path>
                <a:path w="5817870" h="1579245">
                  <a:moveTo>
                    <a:pt x="655383" y="1063129"/>
                  </a:moveTo>
                  <a:lnTo>
                    <a:pt x="587692" y="1063129"/>
                  </a:lnTo>
                  <a:lnTo>
                    <a:pt x="587692" y="1579219"/>
                  </a:lnTo>
                  <a:lnTo>
                    <a:pt x="655383" y="1579219"/>
                  </a:lnTo>
                  <a:lnTo>
                    <a:pt x="655383" y="1063129"/>
                  </a:lnTo>
                  <a:close/>
                </a:path>
                <a:path w="5817870" h="1579245">
                  <a:moveTo>
                    <a:pt x="772579" y="1068082"/>
                  </a:moveTo>
                  <a:lnTo>
                    <a:pt x="704900" y="1068082"/>
                  </a:lnTo>
                  <a:lnTo>
                    <a:pt x="704900" y="1579219"/>
                  </a:lnTo>
                  <a:lnTo>
                    <a:pt x="772579" y="1579219"/>
                  </a:lnTo>
                  <a:lnTo>
                    <a:pt x="772579" y="1068082"/>
                  </a:lnTo>
                  <a:close/>
                </a:path>
                <a:path w="5817870" h="1579245">
                  <a:moveTo>
                    <a:pt x="889800" y="1096137"/>
                  </a:moveTo>
                  <a:lnTo>
                    <a:pt x="822109" y="1096137"/>
                  </a:lnTo>
                  <a:lnTo>
                    <a:pt x="822109" y="1579219"/>
                  </a:lnTo>
                  <a:lnTo>
                    <a:pt x="889800" y="1579219"/>
                  </a:lnTo>
                  <a:lnTo>
                    <a:pt x="889800" y="1096137"/>
                  </a:lnTo>
                  <a:close/>
                </a:path>
                <a:path w="5817870" h="1579245">
                  <a:moveTo>
                    <a:pt x="1006995" y="1147330"/>
                  </a:moveTo>
                  <a:lnTo>
                    <a:pt x="939317" y="1147330"/>
                  </a:lnTo>
                  <a:lnTo>
                    <a:pt x="939317" y="1579219"/>
                  </a:lnTo>
                  <a:lnTo>
                    <a:pt x="1006995" y="1579219"/>
                  </a:lnTo>
                  <a:lnTo>
                    <a:pt x="1006995" y="1147330"/>
                  </a:lnTo>
                  <a:close/>
                </a:path>
                <a:path w="5817870" h="1579245">
                  <a:moveTo>
                    <a:pt x="1124216" y="1147330"/>
                  </a:moveTo>
                  <a:lnTo>
                    <a:pt x="1056525" y="1147330"/>
                  </a:lnTo>
                  <a:lnTo>
                    <a:pt x="1056525" y="1579219"/>
                  </a:lnTo>
                  <a:lnTo>
                    <a:pt x="1124216" y="1579219"/>
                  </a:lnTo>
                  <a:lnTo>
                    <a:pt x="1124216" y="1147330"/>
                  </a:lnTo>
                  <a:close/>
                </a:path>
                <a:path w="5817870" h="1579245">
                  <a:moveTo>
                    <a:pt x="1241425" y="1262888"/>
                  </a:moveTo>
                  <a:lnTo>
                    <a:pt x="1173746" y="1262888"/>
                  </a:lnTo>
                  <a:lnTo>
                    <a:pt x="1173746" y="1579219"/>
                  </a:lnTo>
                  <a:lnTo>
                    <a:pt x="1241425" y="1579219"/>
                  </a:lnTo>
                  <a:lnTo>
                    <a:pt x="1241425" y="1262888"/>
                  </a:lnTo>
                  <a:close/>
                </a:path>
                <a:path w="5817870" h="1579245">
                  <a:moveTo>
                    <a:pt x="1358633" y="1284338"/>
                  </a:moveTo>
                  <a:lnTo>
                    <a:pt x="1290942" y="1284338"/>
                  </a:lnTo>
                  <a:lnTo>
                    <a:pt x="1290942" y="1579219"/>
                  </a:lnTo>
                  <a:lnTo>
                    <a:pt x="1358633" y="1579219"/>
                  </a:lnTo>
                  <a:lnTo>
                    <a:pt x="1358633" y="1284338"/>
                  </a:lnTo>
                  <a:close/>
                </a:path>
                <a:path w="5817870" h="1579245">
                  <a:moveTo>
                    <a:pt x="1475816" y="1300848"/>
                  </a:moveTo>
                  <a:lnTo>
                    <a:pt x="1409801" y="1300848"/>
                  </a:lnTo>
                  <a:lnTo>
                    <a:pt x="1409801" y="1579219"/>
                  </a:lnTo>
                  <a:lnTo>
                    <a:pt x="1475816" y="1579219"/>
                  </a:lnTo>
                  <a:lnTo>
                    <a:pt x="1475816" y="1300848"/>
                  </a:lnTo>
                  <a:close/>
                </a:path>
                <a:path w="5817870" h="1579245">
                  <a:moveTo>
                    <a:pt x="1593049" y="1300848"/>
                  </a:moveTo>
                  <a:lnTo>
                    <a:pt x="1527009" y="1300848"/>
                  </a:lnTo>
                  <a:lnTo>
                    <a:pt x="1527009" y="1579219"/>
                  </a:lnTo>
                  <a:lnTo>
                    <a:pt x="1593049" y="1579219"/>
                  </a:lnTo>
                  <a:lnTo>
                    <a:pt x="1593049" y="1300848"/>
                  </a:lnTo>
                  <a:close/>
                </a:path>
                <a:path w="5817870" h="1579245">
                  <a:moveTo>
                    <a:pt x="1710245" y="1304150"/>
                  </a:moveTo>
                  <a:lnTo>
                    <a:pt x="1644218" y="1304150"/>
                  </a:lnTo>
                  <a:lnTo>
                    <a:pt x="1644218" y="1579219"/>
                  </a:lnTo>
                  <a:lnTo>
                    <a:pt x="1710245" y="1579219"/>
                  </a:lnTo>
                  <a:lnTo>
                    <a:pt x="1710245" y="1304150"/>
                  </a:lnTo>
                  <a:close/>
                </a:path>
                <a:path w="5817870" h="1579245">
                  <a:moveTo>
                    <a:pt x="1827453" y="1328915"/>
                  </a:moveTo>
                  <a:lnTo>
                    <a:pt x="1761426" y="1328915"/>
                  </a:lnTo>
                  <a:lnTo>
                    <a:pt x="1761426" y="1579219"/>
                  </a:lnTo>
                  <a:lnTo>
                    <a:pt x="1827453" y="1579219"/>
                  </a:lnTo>
                  <a:lnTo>
                    <a:pt x="1827453" y="1328915"/>
                  </a:lnTo>
                  <a:close/>
                </a:path>
                <a:path w="5817870" h="1579245">
                  <a:moveTo>
                    <a:pt x="1944662" y="1335519"/>
                  </a:moveTo>
                  <a:lnTo>
                    <a:pt x="1878634" y="1335519"/>
                  </a:lnTo>
                  <a:lnTo>
                    <a:pt x="1878634" y="1579219"/>
                  </a:lnTo>
                  <a:lnTo>
                    <a:pt x="1944662" y="1579219"/>
                  </a:lnTo>
                  <a:lnTo>
                    <a:pt x="1944662" y="1335519"/>
                  </a:lnTo>
                  <a:close/>
                </a:path>
                <a:path w="5817870" h="1579245">
                  <a:moveTo>
                    <a:pt x="2063534" y="1363586"/>
                  </a:moveTo>
                  <a:lnTo>
                    <a:pt x="1995843" y="1363586"/>
                  </a:lnTo>
                  <a:lnTo>
                    <a:pt x="1995843" y="1579219"/>
                  </a:lnTo>
                  <a:lnTo>
                    <a:pt x="2063534" y="1579219"/>
                  </a:lnTo>
                  <a:lnTo>
                    <a:pt x="2063534" y="1363586"/>
                  </a:lnTo>
                  <a:close/>
                </a:path>
                <a:path w="5817870" h="1579245">
                  <a:moveTo>
                    <a:pt x="2180755" y="1368526"/>
                  </a:moveTo>
                  <a:lnTo>
                    <a:pt x="2113064" y="1368526"/>
                  </a:lnTo>
                  <a:lnTo>
                    <a:pt x="2113064" y="1579219"/>
                  </a:lnTo>
                  <a:lnTo>
                    <a:pt x="2180755" y="1579219"/>
                  </a:lnTo>
                  <a:lnTo>
                    <a:pt x="2180755" y="1368526"/>
                  </a:lnTo>
                  <a:close/>
                </a:path>
                <a:path w="5817870" h="1579245">
                  <a:moveTo>
                    <a:pt x="2297950" y="1391640"/>
                  </a:moveTo>
                  <a:lnTo>
                    <a:pt x="2230259" y="1391640"/>
                  </a:lnTo>
                  <a:lnTo>
                    <a:pt x="2230259" y="1579219"/>
                  </a:lnTo>
                  <a:lnTo>
                    <a:pt x="2297950" y="1579219"/>
                  </a:lnTo>
                  <a:lnTo>
                    <a:pt x="2297950" y="1391640"/>
                  </a:lnTo>
                  <a:close/>
                </a:path>
                <a:path w="5817870" h="1579245">
                  <a:moveTo>
                    <a:pt x="2415159" y="1393304"/>
                  </a:moveTo>
                  <a:lnTo>
                    <a:pt x="2347480" y="1393304"/>
                  </a:lnTo>
                  <a:lnTo>
                    <a:pt x="2347480" y="1579219"/>
                  </a:lnTo>
                  <a:lnTo>
                    <a:pt x="2415159" y="1579219"/>
                  </a:lnTo>
                  <a:lnTo>
                    <a:pt x="2415159" y="1393304"/>
                  </a:lnTo>
                  <a:close/>
                </a:path>
                <a:path w="5817870" h="1579245">
                  <a:moveTo>
                    <a:pt x="2532367" y="1406499"/>
                  </a:moveTo>
                  <a:lnTo>
                    <a:pt x="2464676" y="1406499"/>
                  </a:lnTo>
                  <a:lnTo>
                    <a:pt x="2464676" y="1579219"/>
                  </a:lnTo>
                  <a:lnTo>
                    <a:pt x="2532367" y="1579219"/>
                  </a:lnTo>
                  <a:lnTo>
                    <a:pt x="2532367" y="1406499"/>
                  </a:lnTo>
                  <a:close/>
                </a:path>
                <a:path w="5817870" h="1579245">
                  <a:moveTo>
                    <a:pt x="2649575" y="1413103"/>
                  </a:moveTo>
                  <a:lnTo>
                    <a:pt x="2581897" y="1413103"/>
                  </a:lnTo>
                  <a:lnTo>
                    <a:pt x="2581897" y="1579219"/>
                  </a:lnTo>
                  <a:lnTo>
                    <a:pt x="2649575" y="1579219"/>
                  </a:lnTo>
                  <a:lnTo>
                    <a:pt x="2649575" y="1413103"/>
                  </a:lnTo>
                  <a:close/>
                </a:path>
                <a:path w="5817870" h="1579245">
                  <a:moveTo>
                    <a:pt x="2766784" y="1418056"/>
                  </a:moveTo>
                  <a:lnTo>
                    <a:pt x="2699093" y="1418056"/>
                  </a:lnTo>
                  <a:lnTo>
                    <a:pt x="2699093" y="1579219"/>
                  </a:lnTo>
                  <a:lnTo>
                    <a:pt x="2766784" y="1579219"/>
                  </a:lnTo>
                  <a:lnTo>
                    <a:pt x="2766784" y="1418056"/>
                  </a:lnTo>
                  <a:close/>
                </a:path>
                <a:path w="5817870" h="1579245">
                  <a:moveTo>
                    <a:pt x="2883992" y="1419707"/>
                  </a:moveTo>
                  <a:lnTo>
                    <a:pt x="2817965" y="1419707"/>
                  </a:lnTo>
                  <a:lnTo>
                    <a:pt x="2817965" y="1579219"/>
                  </a:lnTo>
                  <a:lnTo>
                    <a:pt x="2883992" y="1579219"/>
                  </a:lnTo>
                  <a:lnTo>
                    <a:pt x="2883992" y="1419707"/>
                  </a:lnTo>
                  <a:close/>
                </a:path>
                <a:path w="5817870" h="1579245">
                  <a:moveTo>
                    <a:pt x="3001200" y="1421358"/>
                  </a:moveTo>
                  <a:lnTo>
                    <a:pt x="2935173" y="1421358"/>
                  </a:lnTo>
                  <a:lnTo>
                    <a:pt x="2935173" y="1579219"/>
                  </a:lnTo>
                  <a:lnTo>
                    <a:pt x="3001200" y="1579219"/>
                  </a:lnTo>
                  <a:lnTo>
                    <a:pt x="3001200" y="1421358"/>
                  </a:lnTo>
                  <a:close/>
                </a:path>
                <a:path w="5817870" h="1579245">
                  <a:moveTo>
                    <a:pt x="3118408" y="1424660"/>
                  </a:moveTo>
                  <a:lnTo>
                    <a:pt x="3052381" y="1424660"/>
                  </a:lnTo>
                  <a:lnTo>
                    <a:pt x="3052381" y="1579219"/>
                  </a:lnTo>
                  <a:lnTo>
                    <a:pt x="3118408" y="1579219"/>
                  </a:lnTo>
                  <a:lnTo>
                    <a:pt x="3118408" y="1424660"/>
                  </a:lnTo>
                  <a:close/>
                </a:path>
                <a:path w="5817870" h="1579245">
                  <a:moveTo>
                    <a:pt x="3235617" y="1429613"/>
                  </a:moveTo>
                  <a:lnTo>
                    <a:pt x="3169589" y="1429613"/>
                  </a:lnTo>
                  <a:lnTo>
                    <a:pt x="3169589" y="1579219"/>
                  </a:lnTo>
                  <a:lnTo>
                    <a:pt x="3235617" y="1579219"/>
                  </a:lnTo>
                  <a:lnTo>
                    <a:pt x="3235617" y="1429613"/>
                  </a:lnTo>
                  <a:close/>
                </a:path>
                <a:path w="5817870" h="1579245">
                  <a:moveTo>
                    <a:pt x="3354476" y="1434566"/>
                  </a:moveTo>
                  <a:lnTo>
                    <a:pt x="3286798" y="1434566"/>
                  </a:lnTo>
                  <a:lnTo>
                    <a:pt x="3286798" y="1579219"/>
                  </a:lnTo>
                  <a:lnTo>
                    <a:pt x="3354476" y="1579219"/>
                  </a:lnTo>
                  <a:lnTo>
                    <a:pt x="3354476" y="1434566"/>
                  </a:lnTo>
                  <a:close/>
                </a:path>
                <a:path w="5817870" h="1579245">
                  <a:moveTo>
                    <a:pt x="3471684" y="1442821"/>
                  </a:moveTo>
                  <a:lnTo>
                    <a:pt x="3404006" y="1442821"/>
                  </a:lnTo>
                  <a:lnTo>
                    <a:pt x="3404006" y="1579219"/>
                  </a:lnTo>
                  <a:lnTo>
                    <a:pt x="3471684" y="1579219"/>
                  </a:lnTo>
                  <a:lnTo>
                    <a:pt x="3471684" y="1442821"/>
                  </a:lnTo>
                  <a:close/>
                </a:path>
                <a:path w="5817870" h="1579245">
                  <a:moveTo>
                    <a:pt x="3588905" y="1451076"/>
                  </a:moveTo>
                  <a:lnTo>
                    <a:pt x="3521214" y="1451076"/>
                  </a:lnTo>
                  <a:lnTo>
                    <a:pt x="3521214" y="1579219"/>
                  </a:lnTo>
                  <a:lnTo>
                    <a:pt x="3588905" y="1579219"/>
                  </a:lnTo>
                  <a:lnTo>
                    <a:pt x="3588905" y="1451076"/>
                  </a:lnTo>
                  <a:close/>
                </a:path>
                <a:path w="5817870" h="1579245">
                  <a:moveTo>
                    <a:pt x="3706101" y="1462633"/>
                  </a:moveTo>
                  <a:lnTo>
                    <a:pt x="3638423" y="1462633"/>
                  </a:lnTo>
                  <a:lnTo>
                    <a:pt x="3638423" y="1579219"/>
                  </a:lnTo>
                  <a:lnTo>
                    <a:pt x="3706101" y="1579219"/>
                  </a:lnTo>
                  <a:lnTo>
                    <a:pt x="3706101" y="1462633"/>
                  </a:lnTo>
                  <a:close/>
                </a:path>
                <a:path w="5817870" h="1579245">
                  <a:moveTo>
                    <a:pt x="3823309" y="1469224"/>
                  </a:moveTo>
                  <a:lnTo>
                    <a:pt x="3755631" y="1469224"/>
                  </a:lnTo>
                  <a:lnTo>
                    <a:pt x="3755631" y="1579219"/>
                  </a:lnTo>
                  <a:lnTo>
                    <a:pt x="3823309" y="1579219"/>
                  </a:lnTo>
                  <a:lnTo>
                    <a:pt x="3823309" y="1469224"/>
                  </a:lnTo>
                  <a:close/>
                </a:path>
                <a:path w="5817870" h="1579245">
                  <a:moveTo>
                    <a:pt x="3940518" y="1469224"/>
                  </a:moveTo>
                  <a:lnTo>
                    <a:pt x="3872839" y="1469224"/>
                  </a:lnTo>
                  <a:lnTo>
                    <a:pt x="3872839" y="1579219"/>
                  </a:lnTo>
                  <a:lnTo>
                    <a:pt x="3940518" y="1579219"/>
                  </a:lnTo>
                  <a:lnTo>
                    <a:pt x="3940518" y="1469224"/>
                  </a:lnTo>
                  <a:close/>
                </a:path>
                <a:path w="5817870" h="1579245">
                  <a:moveTo>
                    <a:pt x="4057739" y="1474190"/>
                  </a:moveTo>
                  <a:lnTo>
                    <a:pt x="3990048" y="1474190"/>
                  </a:lnTo>
                  <a:lnTo>
                    <a:pt x="3990048" y="1579219"/>
                  </a:lnTo>
                  <a:lnTo>
                    <a:pt x="4057739" y="1579219"/>
                  </a:lnTo>
                  <a:lnTo>
                    <a:pt x="4057739" y="1474190"/>
                  </a:lnTo>
                  <a:close/>
                </a:path>
                <a:path w="5817870" h="1579245">
                  <a:moveTo>
                    <a:pt x="4174934" y="1475828"/>
                  </a:moveTo>
                  <a:lnTo>
                    <a:pt x="4108907" y="1475828"/>
                  </a:lnTo>
                  <a:lnTo>
                    <a:pt x="4108907" y="1579219"/>
                  </a:lnTo>
                  <a:lnTo>
                    <a:pt x="4174934" y="1579219"/>
                  </a:lnTo>
                  <a:lnTo>
                    <a:pt x="4174934" y="1475828"/>
                  </a:lnTo>
                  <a:close/>
                </a:path>
                <a:path w="5817870" h="1579245">
                  <a:moveTo>
                    <a:pt x="4292155" y="1479143"/>
                  </a:moveTo>
                  <a:lnTo>
                    <a:pt x="4226128" y="1479143"/>
                  </a:lnTo>
                  <a:lnTo>
                    <a:pt x="4226128" y="1579219"/>
                  </a:lnTo>
                  <a:lnTo>
                    <a:pt x="4292155" y="1579219"/>
                  </a:lnTo>
                  <a:lnTo>
                    <a:pt x="4292155" y="1479143"/>
                  </a:lnTo>
                  <a:close/>
                </a:path>
                <a:path w="5817870" h="1579245">
                  <a:moveTo>
                    <a:pt x="4409351" y="1480794"/>
                  </a:moveTo>
                  <a:lnTo>
                    <a:pt x="4343324" y="1480794"/>
                  </a:lnTo>
                  <a:lnTo>
                    <a:pt x="4343324" y="1579219"/>
                  </a:lnTo>
                  <a:lnTo>
                    <a:pt x="4409351" y="1579219"/>
                  </a:lnTo>
                  <a:lnTo>
                    <a:pt x="4409351" y="1480794"/>
                  </a:lnTo>
                  <a:close/>
                </a:path>
                <a:path w="5817870" h="1579245">
                  <a:moveTo>
                    <a:pt x="4526572" y="1480794"/>
                  </a:moveTo>
                  <a:lnTo>
                    <a:pt x="4460545" y="1480794"/>
                  </a:lnTo>
                  <a:lnTo>
                    <a:pt x="4460545" y="1579219"/>
                  </a:lnTo>
                  <a:lnTo>
                    <a:pt x="4526572" y="1579219"/>
                  </a:lnTo>
                  <a:lnTo>
                    <a:pt x="4526572" y="1480794"/>
                  </a:lnTo>
                  <a:close/>
                </a:path>
                <a:path w="5817870" h="1579245">
                  <a:moveTo>
                    <a:pt x="4645418" y="1482445"/>
                  </a:moveTo>
                  <a:lnTo>
                    <a:pt x="4577740" y="1482445"/>
                  </a:lnTo>
                  <a:lnTo>
                    <a:pt x="4577740" y="1579219"/>
                  </a:lnTo>
                  <a:lnTo>
                    <a:pt x="4645418" y="1579219"/>
                  </a:lnTo>
                  <a:lnTo>
                    <a:pt x="4645418" y="1482445"/>
                  </a:lnTo>
                  <a:close/>
                </a:path>
                <a:path w="5817870" h="1579245">
                  <a:moveTo>
                    <a:pt x="4762639" y="1482445"/>
                  </a:moveTo>
                  <a:lnTo>
                    <a:pt x="4694948" y="1482445"/>
                  </a:lnTo>
                  <a:lnTo>
                    <a:pt x="4694948" y="1579219"/>
                  </a:lnTo>
                  <a:lnTo>
                    <a:pt x="4762639" y="1579219"/>
                  </a:lnTo>
                  <a:lnTo>
                    <a:pt x="4762639" y="1482445"/>
                  </a:lnTo>
                  <a:close/>
                </a:path>
                <a:path w="5817870" h="1579245">
                  <a:moveTo>
                    <a:pt x="4879848" y="1485747"/>
                  </a:moveTo>
                  <a:lnTo>
                    <a:pt x="4812144" y="1485747"/>
                  </a:lnTo>
                  <a:lnTo>
                    <a:pt x="4812144" y="1579219"/>
                  </a:lnTo>
                  <a:lnTo>
                    <a:pt x="4879848" y="1579219"/>
                  </a:lnTo>
                  <a:lnTo>
                    <a:pt x="4879848" y="1485747"/>
                  </a:lnTo>
                  <a:close/>
                </a:path>
                <a:path w="5817870" h="1579245">
                  <a:moveTo>
                    <a:pt x="4997056" y="1487385"/>
                  </a:moveTo>
                  <a:lnTo>
                    <a:pt x="4929365" y="1487385"/>
                  </a:lnTo>
                  <a:lnTo>
                    <a:pt x="4929365" y="1579219"/>
                  </a:lnTo>
                  <a:lnTo>
                    <a:pt x="4997056" y="1579219"/>
                  </a:lnTo>
                  <a:lnTo>
                    <a:pt x="4997056" y="1487385"/>
                  </a:lnTo>
                  <a:close/>
                </a:path>
                <a:path w="5817870" h="1579245">
                  <a:moveTo>
                    <a:pt x="5114264" y="1490687"/>
                  </a:moveTo>
                  <a:lnTo>
                    <a:pt x="5046573" y="1490687"/>
                  </a:lnTo>
                  <a:lnTo>
                    <a:pt x="5046573" y="1579219"/>
                  </a:lnTo>
                  <a:lnTo>
                    <a:pt x="5114264" y="1579219"/>
                  </a:lnTo>
                  <a:lnTo>
                    <a:pt x="5114264" y="1490687"/>
                  </a:lnTo>
                  <a:close/>
                </a:path>
                <a:path w="5817870" h="1579245">
                  <a:moveTo>
                    <a:pt x="5231473" y="1492351"/>
                  </a:moveTo>
                  <a:lnTo>
                    <a:pt x="5163782" y="1492351"/>
                  </a:lnTo>
                  <a:lnTo>
                    <a:pt x="5163782" y="1579219"/>
                  </a:lnTo>
                  <a:lnTo>
                    <a:pt x="5231473" y="1579219"/>
                  </a:lnTo>
                  <a:lnTo>
                    <a:pt x="5231473" y="1492351"/>
                  </a:lnTo>
                  <a:close/>
                </a:path>
                <a:path w="5817870" h="1579245">
                  <a:moveTo>
                    <a:pt x="5348668" y="1492351"/>
                  </a:moveTo>
                  <a:lnTo>
                    <a:pt x="5281003" y="1492351"/>
                  </a:lnTo>
                  <a:lnTo>
                    <a:pt x="5281003" y="1579219"/>
                  </a:lnTo>
                  <a:lnTo>
                    <a:pt x="5348668" y="1579219"/>
                  </a:lnTo>
                  <a:lnTo>
                    <a:pt x="5348668" y="1492351"/>
                  </a:lnTo>
                  <a:close/>
                </a:path>
                <a:path w="5817870" h="1579245">
                  <a:moveTo>
                    <a:pt x="5465889" y="1495640"/>
                  </a:moveTo>
                  <a:lnTo>
                    <a:pt x="5399862" y="1495640"/>
                  </a:lnTo>
                  <a:lnTo>
                    <a:pt x="5399862" y="1579219"/>
                  </a:lnTo>
                  <a:lnTo>
                    <a:pt x="5465889" y="1579219"/>
                  </a:lnTo>
                  <a:lnTo>
                    <a:pt x="5465889" y="1495640"/>
                  </a:lnTo>
                  <a:close/>
                </a:path>
                <a:path w="5817870" h="1579245">
                  <a:moveTo>
                    <a:pt x="5583072" y="1503908"/>
                  </a:moveTo>
                  <a:lnTo>
                    <a:pt x="5517058" y="1503908"/>
                  </a:lnTo>
                  <a:lnTo>
                    <a:pt x="5517058" y="1579219"/>
                  </a:lnTo>
                  <a:lnTo>
                    <a:pt x="5583072" y="1579219"/>
                  </a:lnTo>
                  <a:lnTo>
                    <a:pt x="5583072" y="1503908"/>
                  </a:lnTo>
                  <a:close/>
                </a:path>
                <a:path w="5817870" h="1579245">
                  <a:moveTo>
                    <a:pt x="5700293" y="1505546"/>
                  </a:moveTo>
                  <a:lnTo>
                    <a:pt x="5634279" y="1505546"/>
                  </a:lnTo>
                  <a:lnTo>
                    <a:pt x="5634279" y="1579219"/>
                  </a:lnTo>
                  <a:lnTo>
                    <a:pt x="5700293" y="1579219"/>
                  </a:lnTo>
                  <a:lnTo>
                    <a:pt x="5700293" y="1505546"/>
                  </a:lnTo>
                  <a:close/>
                </a:path>
                <a:path w="5817870" h="1579245">
                  <a:moveTo>
                    <a:pt x="5817501" y="1505546"/>
                  </a:moveTo>
                  <a:lnTo>
                    <a:pt x="5751474" y="1505546"/>
                  </a:lnTo>
                  <a:lnTo>
                    <a:pt x="5751474" y="1579219"/>
                  </a:lnTo>
                  <a:lnTo>
                    <a:pt x="5817501" y="1579219"/>
                  </a:lnTo>
                  <a:lnTo>
                    <a:pt x="5817501" y="1505546"/>
                  </a:lnTo>
                  <a:close/>
                </a:path>
              </a:pathLst>
            </a:custGeom>
            <a:solidFill>
              <a:srgbClr val="CAAAB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1782100" y="1245758"/>
              <a:ext cx="5817870" cy="1579245"/>
            </a:xfrm>
            <a:custGeom>
              <a:avLst/>
              <a:gdLst/>
              <a:ahLst/>
              <a:cxnLst/>
              <a:rect l="l" t="t" r="r" b="b"/>
              <a:pathLst>
                <a:path w="5817870" h="1579245">
                  <a:moveTo>
                    <a:pt x="0" y="0"/>
                  </a:moveTo>
                  <a:lnTo>
                    <a:pt x="67678" y="0"/>
                  </a:lnTo>
                  <a:lnTo>
                    <a:pt x="67678" y="1579219"/>
                  </a:lnTo>
                  <a:lnTo>
                    <a:pt x="0" y="1579219"/>
                  </a:lnTo>
                  <a:lnTo>
                    <a:pt x="0" y="0"/>
                  </a:lnTo>
                  <a:close/>
                </a:path>
                <a:path w="5817870" h="1579245">
                  <a:moveTo>
                    <a:pt x="118859" y="917854"/>
                  </a:moveTo>
                  <a:lnTo>
                    <a:pt x="184886" y="917854"/>
                  </a:lnTo>
                  <a:lnTo>
                    <a:pt x="184886" y="1579219"/>
                  </a:lnTo>
                  <a:lnTo>
                    <a:pt x="118859" y="1579219"/>
                  </a:lnTo>
                  <a:lnTo>
                    <a:pt x="118859" y="917854"/>
                  </a:lnTo>
                  <a:close/>
                </a:path>
                <a:path w="5817870" h="1579245">
                  <a:moveTo>
                    <a:pt x="236067" y="972337"/>
                  </a:moveTo>
                  <a:lnTo>
                    <a:pt x="302107" y="972337"/>
                  </a:lnTo>
                  <a:lnTo>
                    <a:pt x="302107" y="1579219"/>
                  </a:lnTo>
                  <a:lnTo>
                    <a:pt x="236067" y="1579219"/>
                  </a:lnTo>
                  <a:lnTo>
                    <a:pt x="236067" y="972337"/>
                  </a:lnTo>
                  <a:close/>
                </a:path>
                <a:path w="5817870" h="1579245">
                  <a:moveTo>
                    <a:pt x="353275" y="1016914"/>
                  </a:moveTo>
                  <a:lnTo>
                    <a:pt x="419315" y="1016914"/>
                  </a:lnTo>
                  <a:lnTo>
                    <a:pt x="419315" y="1579219"/>
                  </a:lnTo>
                  <a:lnTo>
                    <a:pt x="353275" y="1579219"/>
                  </a:lnTo>
                  <a:lnTo>
                    <a:pt x="353275" y="1016914"/>
                  </a:lnTo>
                  <a:close/>
                </a:path>
                <a:path w="5817870" h="1579245">
                  <a:moveTo>
                    <a:pt x="470484" y="1036713"/>
                  </a:moveTo>
                  <a:lnTo>
                    <a:pt x="536524" y="1036713"/>
                  </a:lnTo>
                  <a:lnTo>
                    <a:pt x="536524" y="1579219"/>
                  </a:lnTo>
                  <a:lnTo>
                    <a:pt x="470484" y="1579219"/>
                  </a:lnTo>
                  <a:lnTo>
                    <a:pt x="470484" y="1036713"/>
                  </a:lnTo>
                  <a:close/>
                </a:path>
                <a:path w="5817870" h="1579245">
                  <a:moveTo>
                    <a:pt x="587692" y="1063129"/>
                  </a:moveTo>
                  <a:lnTo>
                    <a:pt x="655383" y="1063129"/>
                  </a:lnTo>
                  <a:lnTo>
                    <a:pt x="655383" y="1579219"/>
                  </a:lnTo>
                  <a:lnTo>
                    <a:pt x="587692" y="1579219"/>
                  </a:lnTo>
                  <a:lnTo>
                    <a:pt x="587692" y="1063129"/>
                  </a:lnTo>
                  <a:close/>
                </a:path>
                <a:path w="5817870" h="1579245">
                  <a:moveTo>
                    <a:pt x="704900" y="1068082"/>
                  </a:moveTo>
                  <a:lnTo>
                    <a:pt x="772591" y="1068082"/>
                  </a:lnTo>
                  <a:lnTo>
                    <a:pt x="772591" y="1579219"/>
                  </a:lnTo>
                  <a:lnTo>
                    <a:pt x="704900" y="1579219"/>
                  </a:lnTo>
                  <a:lnTo>
                    <a:pt x="704900" y="1068082"/>
                  </a:lnTo>
                  <a:close/>
                </a:path>
                <a:path w="5817870" h="1579245">
                  <a:moveTo>
                    <a:pt x="822109" y="1096149"/>
                  </a:moveTo>
                  <a:lnTo>
                    <a:pt x="889800" y="1096149"/>
                  </a:lnTo>
                  <a:lnTo>
                    <a:pt x="889800" y="1579219"/>
                  </a:lnTo>
                  <a:lnTo>
                    <a:pt x="822109" y="1579219"/>
                  </a:lnTo>
                  <a:lnTo>
                    <a:pt x="822109" y="1096149"/>
                  </a:lnTo>
                  <a:close/>
                </a:path>
                <a:path w="5817870" h="1579245">
                  <a:moveTo>
                    <a:pt x="939317" y="1147330"/>
                  </a:moveTo>
                  <a:lnTo>
                    <a:pt x="1007008" y="1147330"/>
                  </a:lnTo>
                  <a:lnTo>
                    <a:pt x="1007008" y="1579219"/>
                  </a:lnTo>
                  <a:lnTo>
                    <a:pt x="939317" y="1579219"/>
                  </a:lnTo>
                  <a:lnTo>
                    <a:pt x="939317" y="1147330"/>
                  </a:lnTo>
                  <a:close/>
                </a:path>
                <a:path w="5817870" h="1579245">
                  <a:moveTo>
                    <a:pt x="1056525" y="1147330"/>
                  </a:moveTo>
                  <a:lnTo>
                    <a:pt x="1124216" y="1147330"/>
                  </a:lnTo>
                  <a:lnTo>
                    <a:pt x="1124216" y="1579219"/>
                  </a:lnTo>
                  <a:lnTo>
                    <a:pt x="1056525" y="1579219"/>
                  </a:lnTo>
                  <a:lnTo>
                    <a:pt x="1056525" y="1147330"/>
                  </a:lnTo>
                  <a:close/>
                </a:path>
                <a:path w="5817870" h="1579245">
                  <a:moveTo>
                    <a:pt x="1173734" y="1262888"/>
                  </a:moveTo>
                  <a:lnTo>
                    <a:pt x="1241425" y="1262888"/>
                  </a:lnTo>
                  <a:lnTo>
                    <a:pt x="1241425" y="1579219"/>
                  </a:lnTo>
                  <a:lnTo>
                    <a:pt x="1173734" y="1579219"/>
                  </a:lnTo>
                  <a:lnTo>
                    <a:pt x="1173734" y="1262888"/>
                  </a:lnTo>
                  <a:close/>
                </a:path>
                <a:path w="5817870" h="1579245">
                  <a:moveTo>
                    <a:pt x="1290942" y="1284338"/>
                  </a:moveTo>
                  <a:lnTo>
                    <a:pt x="1358633" y="1284338"/>
                  </a:lnTo>
                  <a:lnTo>
                    <a:pt x="1358633" y="1579219"/>
                  </a:lnTo>
                  <a:lnTo>
                    <a:pt x="1290942" y="1579219"/>
                  </a:lnTo>
                  <a:lnTo>
                    <a:pt x="1290942" y="1284338"/>
                  </a:lnTo>
                  <a:close/>
                </a:path>
                <a:path w="5817870" h="1579245">
                  <a:moveTo>
                    <a:pt x="1409801" y="1300848"/>
                  </a:moveTo>
                  <a:lnTo>
                    <a:pt x="1475841" y="1300848"/>
                  </a:lnTo>
                  <a:lnTo>
                    <a:pt x="1475841" y="1579219"/>
                  </a:lnTo>
                  <a:lnTo>
                    <a:pt x="1409801" y="1579219"/>
                  </a:lnTo>
                  <a:lnTo>
                    <a:pt x="1409801" y="1300848"/>
                  </a:lnTo>
                  <a:close/>
                </a:path>
                <a:path w="5817870" h="1579245">
                  <a:moveTo>
                    <a:pt x="1527009" y="1300848"/>
                  </a:moveTo>
                  <a:lnTo>
                    <a:pt x="1593049" y="1300848"/>
                  </a:lnTo>
                  <a:lnTo>
                    <a:pt x="1593049" y="1579219"/>
                  </a:lnTo>
                  <a:lnTo>
                    <a:pt x="1527009" y="1579219"/>
                  </a:lnTo>
                  <a:lnTo>
                    <a:pt x="1527009" y="1300848"/>
                  </a:lnTo>
                  <a:close/>
                </a:path>
                <a:path w="5817870" h="1579245">
                  <a:moveTo>
                    <a:pt x="1644218" y="1304150"/>
                  </a:moveTo>
                  <a:lnTo>
                    <a:pt x="1710258" y="1304150"/>
                  </a:lnTo>
                  <a:lnTo>
                    <a:pt x="1710258" y="1579219"/>
                  </a:lnTo>
                  <a:lnTo>
                    <a:pt x="1644218" y="1579219"/>
                  </a:lnTo>
                  <a:lnTo>
                    <a:pt x="1644218" y="1304150"/>
                  </a:lnTo>
                  <a:close/>
                </a:path>
                <a:path w="5817870" h="1579245">
                  <a:moveTo>
                    <a:pt x="1761439" y="1328915"/>
                  </a:moveTo>
                  <a:lnTo>
                    <a:pt x="1827466" y="1328915"/>
                  </a:lnTo>
                  <a:lnTo>
                    <a:pt x="1827466" y="1579219"/>
                  </a:lnTo>
                  <a:lnTo>
                    <a:pt x="1761439" y="1579219"/>
                  </a:lnTo>
                  <a:lnTo>
                    <a:pt x="1761439" y="1328915"/>
                  </a:lnTo>
                  <a:close/>
                </a:path>
                <a:path w="5817870" h="1579245">
                  <a:moveTo>
                    <a:pt x="1878647" y="1335519"/>
                  </a:moveTo>
                  <a:lnTo>
                    <a:pt x="1944674" y="1335519"/>
                  </a:lnTo>
                  <a:lnTo>
                    <a:pt x="1944674" y="1579219"/>
                  </a:lnTo>
                  <a:lnTo>
                    <a:pt x="1878647" y="1579219"/>
                  </a:lnTo>
                  <a:lnTo>
                    <a:pt x="1878647" y="1335519"/>
                  </a:lnTo>
                  <a:close/>
                </a:path>
                <a:path w="5817870" h="1579245">
                  <a:moveTo>
                    <a:pt x="1995855" y="1363586"/>
                  </a:moveTo>
                  <a:lnTo>
                    <a:pt x="2063534" y="1363586"/>
                  </a:lnTo>
                  <a:lnTo>
                    <a:pt x="2063534" y="1579219"/>
                  </a:lnTo>
                  <a:lnTo>
                    <a:pt x="1995855" y="1579219"/>
                  </a:lnTo>
                  <a:lnTo>
                    <a:pt x="1995855" y="1363586"/>
                  </a:lnTo>
                  <a:close/>
                </a:path>
                <a:path w="5817870" h="1579245">
                  <a:moveTo>
                    <a:pt x="2113064" y="1368539"/>
                  </a:moveTo>
                  <a:lnTo>
                    <a:pt x="2180742" y="1368539"/>
                  </a:lnTo>
                  <a:lnTo>
                    <a:pt x="2180742" y="1579219"/>
                  </a:lnTo>
                  <a:lnTo>
                    <a:pt x="2113064" y="1579219"/>
                  </a:lnTo>
                  <a:lnTo>
                    <a:pt x="2113064" y="1368539"/>
                  </a:lnTo>
                  <a:close/>
                </a:path>
                <a:path w="5817870" h="1579245">
                  <a:moveTo>
                    <a:pt x="2230272" y="1391653"/>
                  </a:moveTo>
                  <a:lnTo>
                    <a:pt x="2297950" y="1391653"/>
                  </a:lnTo>
                  <a:lnTo>
                    <a:pt x="2297950" y="1579219"/>
                  </a:lnTo>
                  <a:lnTo>
                    <a:pt x="2230272" y="1579219"/>
                  </a:lnTo>
                  <a:lnTo>
                    <a:pt x="2230272" y="1391653"/>
                  </a:lnTo>
                  <a:close/>
                </a:path>
                <a:path w="5817870" h="1579245">
                  <a:moveTo>
                    <a:pt x="2347480" y="1393304"/>
                  </a:moveTo>
                  <a:lnTo>
                    <a:pt x="2415159" y="1393304"/>
                  </a:lnTo>
                  <a:lnTo>
                    <a:pt x="2415159" y="1579219"/>
                  </a:lnTo>
                  <a:lnTo>
                    <a:pt x="2347480" y="1579219"/>
                  </a:lnTo>
                  <a:lnTo>
                    <a:pt x="2347480" y="1393304"/>
                  </a:lnTo>
                  <a:close/>
                </a:path>
                <a:path w="5817870" h="1579245">
                  <a:moveTo>
                    <a:pt x="2464689" y="1406499"/>
                  </a:moveTo>
                  <a:lnTo>
                    <a:pt x="2532367" y="1406499"/>
                  </a:lnTo>
                  <a:lnTo>
                    <a:pt x="2532367" y="1579219"/>
                  </a:lnTo>
                  <a:lnTo>
                    <a:pt x="2464689" y="1579219"/>
                  </a:lnTo>
                  <a:lnTo>
                    <a:pt x="2464689" y="1406499"/>
                  </a:lnTo>
                  <a:close/>
                </a:path>
                <a:path w="5817870" h="1579245">
                  <a:moveTo>
                    <a:pt x="2581897" y="1413103"/>
                  </a:moveTo>
                  <a:lnTo>
                    <a:pt x="2649575" y="1413103"/>
                  </a:lnTo>
                  <a:lnTo>
                    <a:pt x="2649575" y="1579219"/>
                  </a:lnTo>
                  <a:lnTo>
                    <a:pt x="2581897" y="1579219"/>
                  </a:lnTo>
                  <a:lnTo>
                    <a:pt x="2581897" y="1413103"/>
                  </a:lnTo>
                  <a:close/>
                </a:path>
                <a:path w="5817870" h="1579245">
                  <a:moveTo>
                    <a:pt x="2699105" y="1418056"/>
                  </a:moveTo>
                  <a:lnTo>
                    <a:pt x="2766783" y="1418056"/>
                  </a:lnTo>
                  <a:lnTo>
                    <a:pt x="2766783" y="1579219"/>
                  </a:lnTo>
                  <a:lnTo>
                    <a:pt x="2699105" y="1579219"/>
                  </a:lnTo>
                  <a:lnTo>
                    <a:pt x="2699105" y="1418056"/>
                  </a:lnTo>
                  <a:close/>
                </a:path>
                <a:path w="5817870" h="1579245">
                  <a:moveTo>
                    <a:pt x="2817964" y="1419707"/>
                  </a:moveTo>
                  <a:lnTo>
                    <a:pt x="2883992" y="1419707"/>
                  </a:lnTo>
                  <a:lnTo>
                    <a:pt x="2883992" y="1579219"/>
                  </a:lnTo>
                  <a:lnTo>
                    <a:pt x="2817964" y="1579219"/>
                  </a:lnTo>
                  <a:lnTo>
                    <a:pt x="2817964" y="1419707"/>
                  </a:lnTo>
                  <a:close/>
                </a:path>
                <a:path w="5817870" h="1579245">
                  <a:moveTo>
                    <a:pt x="2935173" y="1421358"/>
                  </a:moveTo>
                  <a:lnTo>
                    <a:pt x="3001200" y="1421358"/>
                  </a:lnTo>
                  <a:lnTo>
                    <a:pt x="3001200" y="1579219"/>
                  </a:lnTo>
                  <a:lnTo>
                    <a:pt x="2935173" y="1579219"/>
                  </a:lnTo>
                  <a:lnTo>
                    <a:pt x="2935173" y="1421358"/>
                  </a:lnTo>
                  <a:close/>
                </a:path>
                <a:path w="5817870" h="1579245">
                  <a:moveTo>
                    <a:pt x="3052381" y="1424660"/>
                  </a:moveTo>
                  <a:lnTo>
                    <a:pt x="3118408" y="1424660"/>
                  </a:lnTo>
                  <a:lnTo>
                    <a:pt x="3118408" y="1579219"/>
                  </a:lnTo>
                  <a:lnTo>
                    <a:pt x="3052381" y="1579219"/>
                  </a:lnTo>
                  <a:lnTo>
                    <a:pt x="3052381" y="1424660"/>
                  </a:lnTo>
                  <a:close/>
                </a:path>
                <a:path w="5817870" h="1579245">
                  <a:moveTo>
                    <a:pt x="3169589" y="1429613"/>
                  </a:moveTo>
                  <a:lnTo>
                    <a:pt x="3235617" y="1429613"/>
                  </a:lnTo>
                  <a:lnTo>
                    <a:pt x="3235617" y="1579219"/>
                  </a:lnTo>
                  <a:lnTo>
                    <a:pt x="3169589" y="1579219"/>
                  </a:lnTo>
                  <a:lnTo>
                    <a:pt x="3169589" y="1429613"/>
                  </a:lnTo>
                  <a:close/>
                </a:path>
                <a:path w="5817870" h="1579245">
                  <a:moveTo>
                    <a:pt x="3286798" y="1434566"/>
                  </a:moveTo>
                  <a:lnTo>
                    <a:pt x="3354476" y="1434566"/>
                  </a:lnTo>
                  <a:lnTo>
                    <a:pt x="3354476" y="1579219"/>
                  </a:lnTo>
                  <a:lnTo>
                    <a:pt x="3286798" y="1579219"/>
                  </a:lnTo>
                  <a:lnTo>
                    <a:pt x="3286798" y="1434566"/>
                  </a:lnTo>
                  <a:close/>
                </a:path>
                <a:path w="5817870" h="1579245">
                  <a:moveTo>
                    <a:pt x="3404006" y="1442821"/>
                  </a:moveTo>
                  <a:lnTo>
                    <a:pt x="3471684" y="1442821"/>
                  </a:lnTo>
                  <a:lnTo>
                    <a:pt x="3471684" y="1579219"/>
                  </a:lnTo>
                  <a:lnTo>
                    <a:pt x="3404006" y="1579219"/>
                  </a:lnTo>
                  <a:lnTo>
                    <a:pt x="3404006" y="1442821"/>
                  </a:lnTo>
                  <a:close/>
                </a:path>
                <a:path w="5817870" h="1579245">
                  <a:moveTo>
                    <a:pt x="3521214" y="1451076"/>
                  </a:moveTo>
                  <a:lnTo>
                    <a:pt x="3588892" y="1451076"/>
                  </a:lnTo>
                  <a:lnTo>
                    <a:pt x="3588892" y="1579219"/>
                  </a:lnTo>
                  <a:lnTo>
                    <a:pt x="3521214" y="1579219"/>
                  </a:lnTo>
                  <a:lnTo>
                    <a:pt x="3521214" y="1451076"/>
                  </a:lnTo>
                  <a:close/>
                </a:path>
                <a:path w="5817870" h="1579245">
                  <a:moveTo>
                    <a:pt x="3638423" y="1462633"/>
                  </a:moveTo>
                  <a:lnTo>
                    <a:pt x="3706114" y="1462633"/>
                  </a:lnTo>
                  <a:lnTo>
                    <a:pt x="3706114" y="1579219"/>
                  </a:lnTo>
                  <a:lnTo>
                    <a:pt x="3638423" y="1579219"/>
                  </a:lnTo>
                  <a:lnTo>
                    <a:pt x="3638423" y="1462633"/>
                  </a:lnTo>
                  <a:close/>
                </a:path>
                <a:path w="5817870" h="1579245">
                  <a:moveTo>
                    <a:pt x="3755631" y="1469237"/>
                  </a:moveTo>
                  <a:lnTo>
                    <a:pt x="3823322" y="1469237"/>
                  </a:lnTo>
                  <a:lnTo>
                    <a:pt x="3823322" y="1579219"/>
                  </a:lnTo>
                  <a:lnTo>
                    <a:pt x="3755631" y="1579219"/>
                  </a:lnTo>
                  <a:lnTo>
                    <a:pt x="3755631" y="1469237"/>
                  </a:lnTo>
                  <a:close/>
                </a:path>
                <a:path w="5817870" h="1579245">
                  <a:moveTo>
                    <a:pt x="3872839" y="1469237"/>
                  </a:moveTo>
                  <a:lnTo>
                    <a:pt x="3940530" y="1469237"/>
                  </a:lnTo>
                  <a:lnTo>
                    <a:pt x="3940530" y="1579219"/>
                  </a:lnTo>
                  <a:lnTo>
                    <a:pt x="3872839" y="1579219"/>
                  </a:lnTo>
                  <a:lnTo>
                    <a:pt x="3872839" y="1469237"/>
                  </a:lnTo>
                  <a:close/>
                </a:path>
                <a:path w="5817870" h="1579245">
                  <a:moveTo>
                    <a:pt x="3990047" y="1474190"/>
                  </a:moveTo>
                  <a:lnTo>
                    <a:pt x="4057738" y="1474190"/>
                  </a:lnTo>
                  <a:lnTo>
                    <a:pt x="4057738" y="1579219"/>
                  </a:lnTo>
                  <a:lnTo>
                    <a:pt x="3990047" y="1579219"/>
                  </a:lnTo>
                  <a:lnTo>
                    <a:pt x="3990047" y="1474190"/>
                  </a:lnTo>
                  <a:close/>
                </a:path>
                <a:path w="5817870" h="1579245">
                  <a:moveTo>
                    <a:pt x="4108907" y="1475841"/>
                  </a:moveTo>
                  <a:lnTo>
                    <a:pt x="4174947" y="1475841"/>
                  </a:lnTo>
                  <a:lnTo>
                    <a:pt x="4174947" y="1579219"/>
                  </a:lnTo>
                  <a:lnTo>
                    <a:pt x="4108907" y="1579219"/>
                  </a:lnTo>
                  <a:lnTo>
                    <a:pt x="4108907" y="1475841"/>
                  </a:lnTo>
                  <a:close/>
                </a:path>
                <a:path w="5817870" h="1579245">
                  <a:moveTo>
                    <a:pt x="4226115" y="1479143"/>
                  </a:moveTo>
                  <a:lnTo>
                    <a:pt x="4292155" y="1479143"/>
                  </a:lnTo>
                  <a:lnTo>
                    <a:pt x="4292155" y="1579219"/>
                  </a:lnTo>
                  <a:lnTo>
                    <a:pt x="4226115" y="1579219"/>
                  </a:lnTo>
                  <a:lnTo>
                    <a:pt x="4226115" y="1479143"/>
                  </a:lnTo>
                  <a:close/>
                </a:path>
                <a:path w="5817870" h="1579245">
                  <a:moveTo>
                    <a:pt x="4343323" y="1480794"/>
                  </a:moveTo>
                  <a:lnTo>
                    <a:pt x="4409363" y="1480794"/>
                  </a:lnTo>
                  <a:lnTo>
                    <a:pt x="4409363" y="1579219"/>
                  </a:lnTo>
                  <a:lnTo>
                    <a:pt x="4343323" y="1579219"/>
                  </a:lnTo>
                  <a:lnTo>
                    <a:pt x="4343323" y="1480794"/>
                  </a:lnTo>
                  <a:close/>
                </a:path>
                <a:path w="5817870" h="1579245">
                  <a:moveTo>
                    <a:pt x="4460532" y="1480794"/>
                  </a:moveTo>
                  <a:lnTo>
                    <a:pt x="4526572" y="1480794"/>
                  </a:lnTo>
                  <a:lnTo>
                    <a:pt x="4526572" y="1579219"/>
                  </a:lnTo>
                  <a:lnTo>
                    <a:pt x="4460532" y="1579219"/>
                  </a:lnTo>
                  <a:lnTo>
                    <a:pt x="4460532" y="1480794"/>
                  </a:lnTo>
                  <a:close/>
                </a:path>
                <a:path w="5817870" h="1579245">
                  <a:moveTo>
                    <a:pt x="4577740" y="1482445"/>
                  </a:moveTo>
                  <a:lnTo>
                    <a:pt x="4645431" y="1482445"/>
                  </a:lnTo>
                  <a:lnTo>
                    <a:pt x="4645431" y="1579219"/>
                  </a:lnTo>
                  <a:lnTo>
                    <a:pt x="4577740" y="1579219"/>
                  </a:lnTo>
                  <a:lnTo>
                    <a:pt x="4577740" y="1482445"/>
                  </a:lnTo>
                  <a:close/>
                </a:path>
                <a:path w="5817870" h="1579245">
                  <a:moveTo>
                    <a:pt x="4694948" y="1482445"/>
                  </a:moveTo>
                  <a:lnTo>
                    <a:pt x="4762639" y="1482445"/>
                  </a:lnTo>
                  <a:lnTo>
                    <a:pt x="4762639" y="1579219"/>
                  </a:lnTo>
                  <a:lnTo>
                    <a:pt x="4694948" y="1579219"/>
                  </a:lnTo>
                  <a:lnTo>
                    <a:pt x="4694948" y="1482445"/>
                  </a:lnTo>
                  <a:close/>
                </a:path>
                <a:path w="5817870" h="1579245">
                  <a:moveTo>
                    <a:pt x="4812157" y="1485747"/>
                  </a:moveTo>
                  <a:lnTo>
                    <a:pt x="4879848" y="1485747"/>
                  </a:lnTo>
                  <a:lnTo>
                    <a:pt x="4879848" y="1579219"/>
                  </a:lnTo>
                  <a:lnTo>
                    <a:pt x="4812157" y="1579219"/>
                  </a:lnTo>
                  <a:lnTo>
                    <a:pt x="4812157" y="1485747"/>
                  </a:lnTo>
                  <a:close/>
                </a:path>
                <a:path w="5817870" h="1579245">
                  <a:moveTo>
                    <a:pt x="4929365" y="1487398"/>
                  </a:moveTo>
                  <a:lnTo>
                    <a:pt x="4997056" y="1487398"/>
                  </a:lnTo>
                  <a:lnTo>
                    <a:pt x="4997056" y="1579219"/>
                  </a:lnTo>
                  <a:lnTo>
                    <a:pt x="4929365" y="1579219"/>
                  </a:lnTo>
                  <a:lnTo>
                    <a:pt x="4929365" y="1487398"/>
                  </a:lnTo>
                  <a:close/>
                </a:path>
                <a:path w="5817870" h="1579245">
                  <a:moveTo>
                    <a:pt x="5046573" y="1490700"/>
                  </a:moveTo>
                  <a:lnTo>
                    <a:pt x="5114264" y="1490700"/>
                  </a:lnTo>
                  <a:lnTo>
                    <a:pt x="5114264" y="1579219"/>
                  </a:lnTo>
                  <a:lnTo>
                    <a:pt x="5046573" y="1579219"/>
                  </a:lnTo>
                  <a:lnTo>
                    <a:pt x="5046573" y="1490700"/>
                  </a:lnTo>
                  <a:close/>
                </a:path>
                <a:path w="5817870" h="1579245">
                  <a:moveTo>
                    <a:pt x="5163781" y="1492351"/>
                  </a:moveTo>
                  <a:lnTo>
                    <a:pt x="5231472" y="1492351"/>
                  </a:lnTo>
                  <a:lnTo>
                    <a:pt x="5231472" y="1579219"/>
                  </a:lnTo>
                  <a:lnTo>
                    <a:pt x="5163781" y="1579219"/>
                  </a:lnTo>
                  <a:lnTo>
                    <a:pt x="5163781" y="1492351"/>
                  </a:lnTo>
                  <a:close/>
                </a:path>
                <a:path w="5817870" h="1579245">
                  <a:moveTo>
                    <a:pt x="5281002" y="1492351"/>
                  </a:moveTo>
                  <a:lnTo>
                    <a:pt x="5348681" y="1492351"/>
                  </a:lnTo>
                  <a:lnTo>
                    <a:pt x="5348681" y="1579219"/>
                  </a:lnTo>
                  <a:lnTo>
                    <a:pt x="5281002" y="1579219"/>
                  </a:lnTo>
                  <a:lnTo>
                    <a:pt x="5281002" y="1492351"/>
                  </a:lnTo>
                  <a:close/>
                </a:path>
                <a:path w="5817870" h="1579245">
                  <a:moveTo>
                    <a:pt x="5399862" y="1495653"/>
                  </a:moveTo>
                  <a:lnTo>
                    <a:pt x="5465889" y="1495653"/>
                  </a:lnTo>
                  <a:lnTo>
                    <a:pt x="5465889" y="1579219"/>
                  </a:lnTo>
                  <a:lnTo>
                    <a:pt x="5399862" y="1579219"/>
                  </a:lnTo>
                  <a:lnTo>
                    <a:pt x="5399862" y="1495653"/>
                  </a:lnTo>
                  <a:close/>
                </a:path>
                <a:path w="5817870" h="1579245">
                  <a:moveTo>
                    <a:pt x="5517070" y="1503908"/>
                  </a:moveTo>
                  <a:lnTo>
                    <a:pt x="5583097" y="1503908"/>
                  </a:lnTo>
                  <a:lnTo>
                    <a:pt x="5583097" y="1579219"/>
                  </a:lnTo>
                  <a:lnTo>
                    <a:pt x="5517070" y="1579219"/>
                  </a:lnTo>
                  <a:lnTo>
                    <a:pt x="5517070" y="1503908"/>
                  </a:lnTo>
                  <a:close/>
                </a:path>
                <a:path w="5817870" h="1579245">
                  <a:moveTo>
                    <a:pt x="5634278" y="1505559"/>
                  </a:moveTo>
                  <a:lnTo>
                    <a:pt x="5700306" y="1505559"/>
                  </a:lnTo>
                  <a:lnTo>
                    <a:pt x="5700306" y="1579219"/>
                  </a:lnTo>
                  <a:lnTo>
                    <a:pt x="5634278" y="1579219"/>
                  </a:lnTo>
                  <a:lnTo>
                    <a:pt x="5634278" y="1505559"/>
                  </a:lnTo>
                  <a:close/>
                </a:path>
                <a:path w="5817870" h="1579245">
                  <a:moveTo>
                    <a:pt x="5751487" y="1505559"/>
                  </a:moveTo>
                  <a:lnTo>
                    <a:pt x="5817514" y="1505559"/>
                  </a:lnTo>
                  <a:lnTo>
                    <a:pt x="5817514" y="1579219"/>
                  </a:lnTo>
                  <a:lnTo>
                    <a:pt x="5751487" y="1579219"/>
                  </a:lnTo>
                  <a:lnTo>
                    <a:pt x="5751487" y="1505559"/>
                  </a:lnTo>
                  <a:close/>
                </a:path>
              </a:pathLst>
            </a:custGeom>
            <a:ln w="5156">
              <a:solidFill>
                <a:srgbClr val="9178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1757667" y="1056377"/>
              <a:ext cx="5868035" cy="1769110"/>
            </a:xfrm>
            <a:custGeom>
              <a:avLst/>
              <a:gdLst/>
              <a:ahLst/>
              <a:cxnLst/>
              <a:rect l="l" t="t" r="r" b="b"/>
              <a:pathLst>
                <a:path w="5868034" h="1769110">
                  <a:moveTo>
                    <a:pt x="0" y="1768602"/>
                  </a:moveTo>
                  <a:lnTo>
                    <a:pt x="0" y="0"/>
                  </a:lnTo>
                </a:path>
                <a:path w="5868034" h="1769110">
                  <a:moveTo>
                    <a:pt x="0" y="1768602"/>
                  </a:moveTo>
                  <a:lnTo>
                    <a:pt x="5867844" y="1768602"/>
                  </a:lnTo>
                </a:path>
              </a:pathLst>
            </a:custGeom>
            <a:ln w="5156">
              <a:solidFill>
                <a:srgbClr val="86868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758598" y="1263966"/>
            <a:ext cx="135088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1785</a:t>
            </a:r>
            <a:endParaRPr sz="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91106" y="2180700"/>
            <a:ext cx="221976" cy="11911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lnSpc>
                <a:spcPts val="449"/>
              </a:lnSpc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747</a:t>
            </a:r>
            <a:endParaRPr sz="400">
              <a:latin typeface="Arial"/>
              <a:cs typeface="Arial"/>
            </a:endParaRPr>
          </a:p>
          <a:p>
            <a:pPr marL="116699">
              <a:lnSpc>
                <a:spcPts val="449"/>
              </a:lnSpc>
            </a:pPr>
            <a:r>
              <a:rPr sz="400" spc="10" dirty="0">
                <a:latin typeface="Arial"/>
                <a:cs typeface="Arial"/>
              </a:rPr>
              <a:t>687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100197" y="2329091"/>
            <a:ext cx="5073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55555" dirty="0">
                <a:latin typeface="Arial"/>
                <a:cs typeface="Arial"/>
              </a:rPr>
              <a:t>636</a:t>
            </a:r>
            <a:r>
              <a:rPr sz="599" spc="89" baseline="55555" dirty="0">
                <a:latin typeface="Arial"/>
                <a:cs typeface="Arial"/>
              </a:rPr>
              <a:t> </a:t>
            </a:r>
            <a:r>
              <a:rPr sz="599" spc="22" baseline="34722" dirty="0">
                <a:latin typeface="Arial"/>
                <a:cs typeface="Arial"/>
              </a:rPr>
              <a:t>613</a:t>
            </a:r>
            <a:r>
              <a:rPr sz="599" spc="89" baseline="34722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584</a:t>
            </a:r>
            <a:r>
              <a:rPr sz="599" spc="97" baseline="6944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578</a:t>
            </a:r>
            <a:endParaRPr sz="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94485" y="2357122"/>
            <a:ext cx="10464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0" dirty="0">
                <a:latin typeface="Arial"/>
                <a:cs typeface="Arial"/>
              </a:rPr>
              <a:t>546</a:t>
            </a:r>
            <a:endParaRPr sz="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11715" y="2408234"/>
            <a:ext cx="221976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5" dirty="0">
                <a:latin typeface="Arial"/>
                <a:cs typeface="Arial"/>
              </a:rPr>
              <a:t>489</a:t>
            </a:r>
            <a:r>
              <a:rPr sz="400" spc="30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488</a:t>
            </a:r>
            <a:endParaRPr sz="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20805" y="2564871"/>
            <a:ext cx="624070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41666" dirty="0">
                <a:latin typeface="Arial"/>
                <a:cs typeface="Arial"/>
              </a:rPr>
              <a:t>357</a:t>
            </a:r>
            <a:r>
              <a:rPr sz="599" spc="97" baseline="41666" dirty="0">
                <a:latin typeface="Arial"/>
                <a:cs typeface="Arial"/>
              </a:rPr>
              <a:t> </a:t>
            </a:r>
            <a:r>
              <a:rPr sz="599" spc="22" baseline="20833" dirty="0">
                <a:latin typeface="Arial"/>
                <a:cs typeface="Arial"/>
              </a:rPr>
              <a:t>333</a:t>
            </a:r>
            <a:r>
              <a:rPr sz="599" spc="97" baseline="20833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315</a:t>
            </a:r>
            <a:r>
              <a:rPr sz="599" spc="104" baseline="6944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315</a:t>
            </a:r>
            <a:r>
              <a:rPr sz="599" spc="97" baseline="6944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311</a:t>
            </a:r>
            <a:endParaRPr sz="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506954" y="2596198"/>
            <a:ext cx="507374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6944" dirty="0">
                <a:latin typeface="Arial"/>
                <a:cs typeface="Arial"/>
              </a:rPr>
              <a:t>283</a:t>
            </a:r>
            <a:r>
              <a:rPr sz="599" spc="89" baseline="6944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276</a:t>
            </a:r>
            <a:r>
              <a:rPr sz="400" spc="60" dirty="0">
                <a:latin typeface="Arial"/>
                <a:cs typeface="Arial"/>
              </a:rPr>
              <a:t> </a:t>
            </a:r>
            <a:r>
              <a:rPr sz="599" spc="22" baseline="-27777" dirty="0">
                <a:latin typeface="Arial"/>
                <a:cs typeface="Arial"/>
              </a:rPr>
              <a:t>244</a:t>
            </a:r>
            <a:r>
              <a:rPr sz="599" spc="97" baseline="-27777" dirty="0">
                <a:latin typeface="Arial"/>
                <a:cs typeface="Arial"/>
              </a:rPr>
              <a:t> </a:t>
            </a:r>
            <a:r>
              <a:rPr sz="599" spc="15" baseline="-34722" dirty="0">
                <a:latin typeface="Arial"/>
                <a:cs typeface="Arial"/>
              </a:rPr>
              <a:t>239</a:t>
            </a:r>
            <a:endParaRPr sz="599" baseline="-34722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75874" y="2681935"/>
            <a:ext cx="1444749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370">
              <a:spcBef>
                <a:spcPts val="130"/>
              </a:spcBef>
            </a:pPr>
            <a:r>
              <a:rPr sz="599" spc="22" baseline="34722" dirty="0">
                <a:latin typeface="Arial"/>
                <a:cs typeface="Arial"/>
              </a:rPr>
              <a:t>212</a:t>
            </a:r>
            <a:r>
              <a:rPr sz="599" spc="112" baseline="34722" dirty="0">
                <a:latin typeface="Arial"/>
                <a:cs typeface="Arial"/>
              </a:rPr>
              <a:t> </a:t>
            </a:r>
            <a:r>
              <a:rPr sz="599" spc="22" baseline="27777" dirty="0">
                <a:latin typeface="Arial"/>
                <a:cs typeface="Arial"/>
              </a:rPr>
              <a:t>211</a:t>
            </a:r>
            <a:r>
              <a:rPr sz="599" spc="120" baseline="27777" dirty="0">
                <a:latin typeface="Arial"/>
                <a:cs typeface="Arial"/>
              </a:rPr>
              <a:t> </a:t>
            </a:r>
            <a:r>
              <a:rPr sz="599" spc="22" baseline="13888" dirty="0">
                <a:latin typeface="Arial"/>
                <a:cs typeface="Arial"/>
              </a:rPr>
              <a:t>196</a:t>
            </a:r>
            <a:r>
              <a:rPr sz="599" spc="120" baseline="13888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187</a:t>
            </a:r>
            <a:r>
              <a:rPr sz="599" spc="120" baseline="6944" dirty="0">
                <a:latin typeface="Arial"/>
                <a:cs typeface="Arial"/>
              </a:rPr>
              <a:t> </a:t>
            </a:r>
            <a:r>
              <a:rPr sz="599" spc="22" baseline="6944" dirty="0">
                <a:latin typeface="Arial"/>
                <a:cs typeface="Arial"/>
              </a:rPr>
              <a:t>183</a:t>
            </a:r>
            <a:r>
              <a:rPr sz="599" spc="112" baseline="6944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180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179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599" spc="22" baseline="-6944" dirty="0">
                <a:latin typeface="Arial"/>
                <a:cs typeface="Arial"/>
              </a:rPr>
              <a:t>175</a:t>
            </a:r>
            <a:r>
              <a:rPr sz="599" spc="120" baseline="-6944" dirty="0">
                <a:latin typeface="Arial"/>
                <a:cs typeface="Arial"/>
              </a:rPr>
              <a:t> </a:t>
            </a:r>
            <a:r>
              <a:rPr sz="599" spc="22" baseline="-6944" dirty="0">
                <a:latin typeface="Arial"/>
                <a:cs typeface="Arial"/>
              </a:rPr>
              <a:t>169</a:t>
            </a:r>
            <a:r>
              <a:rPr sz="599" spc="120" baseline="-6944" dirty="0">
                <a:latin typeface="Arial"/>
                <a:cs typeface="Arial"/>
              </a:rPr>
              <a:t> </a:t>
            </a:r>
            <a:r>
              <a:rPr sz="599" spc="22" baseline="-13888" dirty="0">
                <a:latin typeface="Arial"/>
                <a:cs typeface="Arial"/>
              </a:rPr>
              <a:t>163</a:t>
            </a:r>
            <a:r>
              <a:rPr sz="599" spc="112" baseline="-13888" dirty="0">
                <a:latin typeface="Arial"/>
                <a:cs typeface="Arial"/>
              </a:rPr>
              <a:t> </a:t>
            </a:r>
            <a:r>
              <a:rPr sz="599" spc="22" baseline="-20833" dirty="0">
                <a:latin typeface="Arial"/>
                <a:cs typeface="Arial"/>
              </a:rPr>
              <a:t>154</a:t>
            </a:r>
            <a:r>
              <a:rPr sz="599" spc="120" baseline="-20833" dirty="0">
                <a:latin typeface="Arial"/>
                <a:cs typeface="Arial"/>
              </a:rPr>
              <a:t> </a:t>
            </a:r>
            <a:r>
              <a:rPr sz="599" spc="15" baseline="-34722" dirty="0">
                <a:latin typeface="Arial"/>
                <a:cs typeface="Arial"/>
              </a:rPr>
              <a:t>144</a:t>
            </a:r>
            <a:endParaRPr sz="599" baseline="-34722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408000" y="2714912"/>
            <a:ext cx="2199468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400" spc="15" dirty="0">
                <a:latin typeface="Arial"/>
                <a:cs typeface="Arial"/>
              </a:rPr>
              <a:t>131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125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124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119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116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113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111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111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110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110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105</a:t>
            </a:r>
            <a:r>
              <a:rPr sz="400" spc="8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104</a:t>
            </a:r>
            <a:r>
              <a:rPr sz="400" spc="8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100 </a:t>
            </a:r>
            <a:r>
              <a:rPr sz="400" spc="75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98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98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94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86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5" dirty="0">
                <a:latin typeface="Arial"/>
                <a:cs typeface="Arial"/>
              </a:rPr>
              <a:t>83  </a:t>
            </a:r>
            <a:r>
              <a:rPr sz="400" spc="70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83</a:t>
            </a:r>
            <a:endParaRPr sz="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 rot="18960000">
            <a:off x="1544729" y="3204975"/>
            <a:ext cx="1015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er</a:t>
            </a:r>
            <a:endParaRPr sz="59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 rot="18960000">
            <a:off x="2326467" y="3480381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 rot="18960000">
            <a:off x="2706345" y="3444530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 rot="18960000">
            <a:off x="3037310" y="3481251"/>
            <a:ext cx="7945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t</a:t>
            </a:r>
            <a:endParaRPr sz="59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 rot="18960000">
            <a:off x="3190494" y="3324919"/>
            <a:ext cx="8566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v</a:t>
            </a:r>
            <a:endParaRPr sz="59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 rot="18960000">
            <a:off x="3644083" y="3444584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 rot="18960000">
            <a:off x="4106829" y="3456149"/>
            <a:ext cx="1015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er</a:t>
            </a:r>
            <a:endParaRPr sz="59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 rot="18960000">
            <a:off x="4225422" y="345636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pi</a:t>
            </a:r>
            <a:endParaRPr sz="59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 rot="18960000">
            <a:off x="4467780" y="3449340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ui</a:t>
            </a:r>
            <a:endParaRPr sz="59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 rot="18960000">
            <a:off x="4540034" y="3487492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 rot="18960000">
            <a:off x="4933409" y="3455578"/>
            <a:ext cx="8779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n</a:t>
            </a:r>
            <a:endParaRPr sz="59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 rot="18960000">
            <a:off x="5019953" y="3483472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 rot="18960000">
            <a:off x="5368619" y="3486731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 rot="18960000">
            <a:off x="5605103" y="348374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 rot="18960000">
            <a:off x="5984593" y="3448499"/>
            <a:ext cx="1103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os</a:t>
            </a:r>
            <a:endParaRPr sz="599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18960000">
            <a:off x="6079876" y="3477068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al</a:t>
            </a:r>
            <a:endParaRPr sz="599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 rot="18960000">
            <a:off x="6332433" y="3459521"/>
            <a:ext cx="9628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5" dirty="0">
                <a:latin typeface="Arial"/>
                <a:cs typeface="Arial"/>
              </a:rPr>
              <a:t>pi</a:t>
            </a:r>
            <a:endParaRPr sz="599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 rot="18960000">
            <a:off x="6910391" y="3468510"/>
            <a:ext cx="9475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endParaRPr sz="599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 rot="18900000">
            <a:off x="1320595" y="3066555"/>
            <a:ext cx="58968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L</a:t>
            </a:r>
            <a:r>
              <a:rPr sz="599" spc="-5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F</a:t>
            </a:r>
            <a:r>
              <a:rPr sz="599" spc="-5" dirty="0">
                <a:latin typeface="Arial"/>
                <a:cs typeface="Arial"/>
              </a:rPr>
              <a:t>e</a:t>
            </a:r>
            <a:endParaRPr sz="59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 rot="18900000">
            <a:off x="1201893" y="3166978"/>
            <a:ext cx="86272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Gen</a:t>
            </a:r>
            <a:r>
              <a:rPr sz="599" spc="350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al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Alicante</a:t>
            </a:r>
            <a:endParaRPr sz="599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 rot="18900000">
            <a:off x="1229415" y="3201066"/>
            <a:ext cx="97206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endParaRPr sz="599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 rot="18900000">
            <a:off x="1365387" y="3195908"/>
            <a:ext cx="94488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V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g</a:t>
            </a:r>
            <a:r>
              <a:rPr sz="599" spc="40" dirty="0">
                <a:latin typeface="Arial"/>
                <a:cs typeface="Arial"/>
              </a:rPr>
              <a:t>e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 de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o</a:t>
            </a:r>
            <a:r>
              <a:rPr sz="599" spc="-35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o</a:t>
            </a:r>
            <a:endParaRPr sz="599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 rot="18900000">
            <a:off x="1703396" y="3101041"/>
            <a:ext cx="69169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Reina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Sofia</a:t>
            </a:r>
            <a:endParaRPr sz="599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 rot="18900000">
            <a:off x="2120270" y="2978263"/>
            <a:ext cx="33907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5" dirty="0">
                <a:latin typeface="Arial"/>
                <a:cs typeface="Arial"/>
              </a:rPr>
              <a:t>P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0" dirty="0">
                <a:latin typeface="Arial"/>
                <a:cs typeface="Arial"/>
              </a:rPr>
              <a:t>to</a:t>
            </a:r>
            <a:endParaRPr sz="599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 rot="18900000">
            <a:off x="1863574" y="3134617"/>
            <a:ext cx="77369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12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Octubre</a:t>
            </a:r>
            <a:endParaRPr sz="599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 rot="18900000">
            <a:off x="1848158" y="3189596"/>
            <a:ext cx="93034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ã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oão</a:t>
            </a:r>
            <a:endParaRPr sz="599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 rot="18900000">
            <a:off x="1958145" y="3192868"/>
            <a:ext cx="93982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A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45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as</a:t>
            </a:r>
            <a:endParaRPr sz="599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 rot="18900000">
            <a:off x="1938730" y="3247417"/>
            <a:ext cx="110173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San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Pedro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Alcántara</a:t>
            </a:r>
            <a:endParaRPr sz="599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 rot="18900000">
            <a:off x="2039106" y="3256868"/>
            <a:ext cx="111754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t</a:t>
            </a:r>
            <a:r>
              <a:rPr sz="599" dirty="0">
                <a:latin typeface="Arial"/>
                <a:cs typeface="Arial"/>
              </a:rPr>
              <a:t>   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40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ma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Tr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i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3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ol</a:t>
            </a:r>
            <a:endParaRPr sz="599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 rot="18900000">
            <a:off x="2434481" y="3138146"/>
            <a:ext cx="79641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Ramon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y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Cajal</a:t>
            </a:r>
            <a:endParaRPr sz="599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 rot="18900000">
            <a:off x="2569810" y="3131417"/>
            <a:ext cx="77369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Salamanca</a:t>
            </a:r>
            <a:endParaRPr sz="599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 rot="18900000">
            <a:off x="2558838" y="3186628"/>
            <a:ext cx="92023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58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Morales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Meseguer</a:t>
            </a:r>
            <a:endParaRPr sz="599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 rot="18900000">
            <a:off x="2500810" y="3260949"/>
            <a:ext cx="112450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Fundación</a:t>
            </a:r>
            <a:r>
              <a:rPr sz="599" spc="-5" dirty="0">
                <a:latin typeface="Arial"/>
                <a:cs typeface="Arial"/>
              </a:rPr>
              <a:t> Jiménez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Díaz</a:t>
            </a:r>
            <a:endParaRPr sz="599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 rot="18900000">
            <a:off x="3029379" y="3088524"/>
            <a:ext cx="64380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Dr.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Negrín</a:t>
            </a:r>
            <a:endParaRPr sz="599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 rot="18900000">
            <a:off x="2773935" y="3242584"/>
            <a:ext cx="108338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Hospi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Uni</a:t>
            </a:r>
            <a:r>
              <a:rPr sz="599" spc="1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ersitario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Burgos</a:t>
            </a:r>
            <a:endParaRPr sz="599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 rot="18900000">
            <a:off x="2955830" y="3215791"/>
            <a:ext cx="100558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 rot="18900000">
            <a:off x="3090734" y="3207976"/>
            <a:ext cx="98597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 </a:t>
            </a:r>
            <a:r>
              <a:rPr sz="599" spc="-5" dirty="0">
                <a:latin typeface="Arial"/>
                <a:cs typeface="Arial"/>
              </a:rPr>
              <a:t>Albacete</a:t>
            </a:r>
            <a:endParaRPr sz="599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 rot="18900000">
            <a:off x="3211903" y="3208742"/>
            <a:ext cx="97902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40" dirty="0">
                <a:latin typeface="Arial"/>
                <a:cs typeface="Arial"/>
              </a:rPr>
              <a:t>G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4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d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en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a</a:t>
            </a:r>
            <a:endParaRPr sz="599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 rot="18900000">
            <a:off x="3196367" y="3261730"/>
            <a:ext cx="1136533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Marqués</a:t>
            </a:r>
            <a:r>
              <a:rPr sz="599" spc="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Valdecilla</a:t>
            </a:r>
            <a:endParaRPr sz="599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 rot="18900000">
            <a:off x="3496751" y="3187109"/>
            <a:ext cx="91896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58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 </a:t>
            </a:r>
            <a:r>
              <a:rPr sz="599" spc="5" dirty="0">
                <a:latin typeface="Arial"/>
                <a:cs typeface="Arial"/>
              </a:rPr>
              <a:t>San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Carlos</a:t>
            </a:r>
            <a:endParaRPr sz="599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 rot="18900000">
            <a:off x="3924005" y="3055024"/>
            <a:ext cx="56264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0" dirty="0">
                <a:latin typeface="Arial"/>
                <a:cs typeface="Arial"/>
              </a:rPr>
              <a:t>í</a:t>
            </a:r>
            <a:r>
              <a:rPr sz="599" spc="40" dirty="0">
                <a:latin typeface="Arial"/>
                <a:cs typeface="Arial"/>
              </a:rPr>
              <a:t>n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5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45" dirty="0">
                <a:latin typeface="Arial"/>
                <a:cs typeface="Arial"/>
              </a:rPr>
              <a:t>F</a:t>
            </a:r>
            <a:r>
              <a:rPr sz="599" spc="15" dirty="0">
                <a:latin typeface="Arial"/>
                <a:cs typeface="Arial"/>
              </a:rPr>
              <a:t>O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5" dirty="0">
                <a:latin typeface="Arial"/>
                <a:cs typeface="Arial"/>
              </a:rPr>
              <a:t>C</a:t>
            </a:r>
            <a:r>
              <a:rPr sz="599" spc="3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endParaRPr sz="599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 rot="18900000">
            <a:off x="3994819" y="3075343"/>
            <a:ext cx="61610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Dr.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Peset</a:t>
            </a:r>
            <a:endParaRPr sz="599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 rot="18900000">
            <a:off x="3611955" y="3284904"/>
            <a:ext cx="119665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</a:t>
            </a:r>
            <a:r>
              <a:rPr sz="599" spc="-15" dirty="0">
                <a:latin typeface="Arial"/>
                <a:cs typeface="Arial"/>
              </a:rPr>
              <a:t>n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20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45" dirty="0">
                <a:latin typeface="Arial"/>
                <a:cs typeface="Arial"/>
              </a:rPr>
              <a:t>r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o</a:t>
            </a:r>
            <a:r>
              <a:rPr sz="599" spc="-15" dirty="0">
                <a:latin typeface="Arial"/>
                <a:cs typeface="Arial"/>
              </a:rPr>
              <a:t> M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5" dirty="0">
                <a:latin typeface="Arial"/>
                <a:cs typeface="Arial"/>
              </a:rPr>
              <a:t>gue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et</a:t>
            </a:r>
            <a:endParaRPr sz="599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 rot="18900000">
            <a:off x="3302236" y="3461257"/>
            <a:ext cx="169950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Centro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Hospitalar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15" dirty="0">
                <a:latin typeface="Arial"/>
                <a:cs typeface="Arial"/>
              </a:rPr>
              <a:t> Univ</a:t>
            </a:r>
            <a:r>
              <a:rPr sz="599" spc="40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sitário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Coimbra,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EPE</a:t>
            </a:r>
            <a:endParaRPr sz="599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 rot="18900000">
            <a:off x="4006721" y="3216757"/>
            <a:ext cx="101190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</a:t>
            </a:r>
            <a:r>
              <a:rPr sz="599" spc="26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dirty="0">
                <a:latin typeface="Arial"/>
                <a:cs typeface="Arial"/>
              </a:rPr>
              <a:t>León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 rot="18900000">
            <a:off x="4328569" y="3133140"/>
            <a:ext cx="76927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Lu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15" dirty="0">
                <a:latin typeface="Arial"/>
                <a:cs typeface="Arial"/>
              </a:rPr>
              <a:t>u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3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ugu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5" dirty="0">
                <a:latin typeface="Arial"/>
                <a:cs typeface="Arial"/>
              </a:rPr>
              <a:t>i</a:t>
            </a:r>
            <a:endParaRPr sz="599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 rot="18900000">
            <a:off x="4069578" y="3289471"/>
            <a:ext cx="12118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</a:t>
            </a:r>
            <a:r>
              <a:rPr sz="599" spc="29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llermo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Grant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Benavente</a:t>
            </a:r>
            <a:endParaRPr sz="599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 rot="18900000">
            <a:off x="4384019" y="3208821"/>
            <a:ext cx="97902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464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de</a:t>
            </a:r>
            <a:r>
              <a:rPr sz="599" spc="-10" dirty="0">
                <a:latin typeface="Arial"/>
                <a:cs typeface="Arial"/>
              </a:rPr>
              <a:t> Valladolid</a:t>
            </a:r>
            <a:endParaRPr sz="599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 rot="18900000">
            <a:off x="4511151" y="3201302"/>
            <a:ext cx="97206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Virgen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Macarena</a:t>
            </a:r>
            <a:endParaRPr sz="599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 rot="18900000">
            <a:off x="4543152" y="3238147"/>
            <a:ext cx="106820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-1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Virgen</a:t>
            </a:r>
            <a:r>
              <a:rPr sz="599" spc="-10" dirty="0">
                <a:latin typeface="Arial"/>
                <a:cs typeface="Arial"/>
              </a:rPr>
              <a:t> de</a:t>
            </a:r>
            <a:r>
              <a:rPr sz="599" spc="-15" dirty="0">
                <a:latin typeface="Arial"/>
                <a:cs typeface="Arial"/>
              </a:rPr>
              <a:t> la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Victoria</a:t>
            </a:r>
            <a:endParaRPr sz="599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 rot="18900000">
            <a:off x="4477858" y="3314622"/>
            <a:ext cx="1280212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Jua</a:t>
            </a:r>
            <a:r>
              <a:rPr sz="599" spc="37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Ramón </a:t>
            </a:r>
            <a:r>
              <a:rPr sz="599" spc="-5" dirty="0">
                <a:latin typeface="Arial"/>
                <a:cs typeface="Arial"/>
              </a:rPr>
              <a:t>Jiménez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Huelva</a:t>
            </a:r>
            <a:endParaRPr sz="599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 rot="18900000">
            <a:off x="4960212" y="3162773"/>
            <a:ext cx="85514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Gregorio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Marañón</a:t>
            </a:r>
            <a:endParaRPr sz="599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 rot="18900000">
            <a:off x="5141370" y="3135689"/>
            <a:ext cx="78063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Juan </a:t>
            </a:r>
            <a:r>
              <a:rPr sz="599" spc="-10" dirty="0">
                <a:latin typeface="Arial"/>
                <a:cs typeface="Arial"/>
              </a:rPr>
              <a:t>Canalejo</a:t>
            </a:r>
            <a:endParaRPr sz="599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 rot="18900000">
            <a:off x="5033545" y="3230788"/>
            <a:ext cx="1042265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Insular</a:t>
            </a:r>
            <a:r>
              <a:rPr sz="599" spc="1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Las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Palmas</a:t>
            </a:r>
            <a:endParaRPr sz="599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 rot="18900000">
            <a:off x="5307781" y="3163346"/>
            <a:ext cx="86272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Arnau de</a:t>
            </a:r>
            <a:r>
              <a:rPr sz="599" spc="5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Vilanova</a:t>
            </a:r>
            <a:endParaRPr sz="599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 rot="18900000">
            <a:off x="5575396" y="3102276"/>
            <a:ext cx="68412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Basurtuko</a:t>
            </a:r>
            <a:r>
              <a:rPr sz="599" spc="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Ospitalea</a:t>
            </a:r>
            <a:endParaRPr sz="599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 rot="18900000">
            <a:off x="5316965" y="3258345"/>
            <a:ext cx="112261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</a:t>
            </a:r>
            <a:r>
              <a:rPr sz="599" spc="150" dirty="0">
                <a:latin typeface="Arial"/>
                <a:cs typeface="Arial"/>
              </a:rPr>
              <a:t>  </a:t>
            </a:r>
            <a:r>
              <a:rPr sz="599" spc="-10" dirty="0">
                <a:latin typeface="Arial"/>
                <a:cs typeface="Arial"/>
              </a:rPr>
              <a:t>Santiago de</a:t>
            </a:r>
            <a:r>
              <a:rPr sz="599" spc="4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Compostela</a:t>
            </a:r>
            <a:endParaRPr sz="599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 rot="18900000">
            <a:off x="5452147" y="3250748"/>
            <a:ext cx="110236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Clínico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Lozano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Blesa</a:t>
            </a:r>
            <a:endParaRPr sz="599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 rot="18900000">
            <a:off x="5518786" y="3270119"/>
            <a:ext cx="116374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3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Madrid </a:t>
            </a:r>
            <a:r>
              <a:rPr sz="599" spc="-5" dirty="0">
                <a:latin typeface="Arial"/>
                <a:cs typeface="Arial"/>
              </a:rPr>
              <a:t>Norte Sanchinarro</a:t>
            </a:r>
            <a:endParaRPr sz="599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 rot="18900000">
            <a:off x="5479058" y="3335886"/>
            <a:ext cx="134542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U</a:t>
            </a:r>
            <a:r>
              <a:rPr sz="599" spc="-15" dirty="0">
                <a:latin typeface="Arial"/>
                <a:cs typeface="Arial"/>
              </a:rPr>
              <a:t>n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35" dirty="0">
                <a:latin typeface="Arial"/>
                <a:cs typeface="Arial"/>
              </a:rPr>
              <a:t>v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y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H</a:t>
            </a:r>
            <a:r>
              <a:rPr sz="599" dirty="0">
                <a:latin typeface="Arial"/>
                <a:cs typeface="Arial"/>
              </a:rPr>
              <a:t>   </a:t>
            </a:r>
            <a:r>
              <a:rPr sz="599" spc="-15" dirty="0">
                <a:latin typeface="Arial"/>
                <a:cs typeface="Arial"/>
              </a:rPr>
              <a:t> 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30" dirty="0">
                <a:latin typeface="Arial"/>
                <a:cs typeface="Arial"/>
              </a:rPr>
              <a:t>W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c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w </a:t>
            </a:r>
            <a:r>
              <a:rPr sz="599" spc="10" dirty="0">
                <a:latin typeface="Arial"/>
                <a:cs typeface="Arial"/>
              </a:rPr>
              <a:t>(</a:t>
            </a:r>
            <a:r>
              <a:rPr sz="599" spc="-25" dirty="0">
                <a:latin typeface="Arial"/>
                <a:cs typeface="Arial"/>
              </a:rPr>
              <a:t>B</a:t>
            </a:r>
            <a:r>
              <a:rPr sz="599" spc="10" dirty="0">
                <a:latin typeface="Arial"/>
                <a:cs typeface="Arial"/>
              </a:rPr>
              <a:t>r</a:t>
            </a:r>
            <a:r>
              <a:rPr sz="599" spc="-15" dirty="0">
                <a:latin typeface="Arial"/>
                <a:cs typeface="Arial"/>
              </a:rPr>
              <a:t>e</a:t>
            </a:r>
            <a:r>
              <a:rPr sz="599" spc="-35" dirty="0">
                <a:latin typeface="Arial"/>
                <a:cs typeface="Arial"/>
              </a:rPr>
              <a:t>s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w)</a:t>
            </a:r>
            <a:endParaRPr sz="599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 rot="18900000">
            <a:off x="5792854" y="3254380"/>
            <a:ext cx="1115018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</a:t>
            </a:r>
            <a:r>
              <a:rPr sz="599" spc="145" dirty="0">
                <a:latin typeface="Arial"/>
                <a:cs typeface="Arial"/>
              </a:rPr>
              <a:t> 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Ciudad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Jaén</a:t>
            </a:r>
            <a:endParaRPr sz="599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 rot="18900000">
            <a:off x="6025077" y="3208929"/>
            <a:ext cx="977759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Virgen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15" dirty="0">
                <a:latin typeface="Arial"/>
                <a:cs typeface="Arial"/>
              </a:rPr>
              <a:t> la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Concha</a:t>
            </a:r>
            <a:endParaRPr sz="599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 rot="18900000">
            <a:off x="6113613" y="3219618"/>
            <a:ext cx="101317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</a:t>
            </a:r>
            <a:r>
              <a:rPr sz="599" spc="27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Universitario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Tenerife</a:t>
            </a:r>
            <a:endParaRPr sz="599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 rot="18900000">
            <a:off x="6488357" y="3112025"/>
            <a:ext cx="712497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Carlos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Haya</a:t>
            </a:r>
            <a:endParaRPr sz="599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 rot="18900000">
            <a:off x="6690580" y="3075099"/>
            <a:ext cx="616734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5" dirty="0">
                <a:latin typeface="Arial"/>
                <a:cs typeface="Arial"/>
              </a:rPr>
              <a:t>H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p</a:t>
            </a:r>
            <a:r>
              <a:rPr sz="599" spc="-30" dirty="0">
                <a:latin typeface="Arial"/>
                <a:cs typeface="Arial"/>
              </a:rPr>
              <a:t>i</a:t>
            </a:r>
            <a:r>
              <a:rPr sz="599" spc="-10" dirty="0">
                <a:latin typeface="Arial"/>
                <a:cs typeface="Arial"/>
              </a:rPr>
              <a:t>t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25" dirty="0">
                <a:latin typeface="Arial"/>
                <a:cs typeface="Arial"/>
              </a:rPr>
              <a:t>S</a:t>
            </a:r>
            <a:r>
              <a:rPr sz="599" spc="-15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20" dirty="0">
                <a:latin typeface="Arial"/>
                <a:cs typeface="Arial"/>
              </a:rPr>
              <a:t>J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20" dirty="0">
                <a:latin typeface="Arial"/>
                <a:cs typeface="Arial"/>
              </a:rPr>
              <a:t>s</a:t>
            </a:r>
            <a:r>
              <a:rPr sz="599" spc="-5" dirty="0">
                <a:latin typeface="Arial"/>
                <a:cs typeface="Arial"/>
              </a:rPr>
              <a:t>é</a:t>
            </a:r>
            <a:endParaRPr sz="599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 rot="18900000">
            <a:off x="6604904" y="3162417"/>
            <a:ext cx="848830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Puerta</a:t>
            </a:r>
            <a:r>
              <a:rPr sz="599" spc="-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4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Hierro</a:t>
            </a:r>
            <a:endParaRPr sz="599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 rot="18900000">
            <a:off x="6371218" y="3307019"/>
            <a:ext cx="1259321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Hospital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General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Jerez</a:t>
            </a:r>
            <a:r>
              <a:rPr sz="599" spc="20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de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10" dirty="0">
                <a:latin typeface="Arial"/>
                <a:cs typeface="Arial"/>
              </a:rPr>
              <a:t>la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Frontera</a:t>
            </a:r>
            <a:endParaRPr sz="599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 rot="18900000">
            <a:off x="6854080" y="3156207"/>
            <a:ext cx="831146" cy="7694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94"/>
              </a:lnSpc>
            </a:pPr>
            <a:r>
              <a:rPr sz="599" spc="-10" dirty="0">
                <a:latin typeface="Arial"/>
                <a:cs typeface="Arial"/>
              </a:rPr>
              <a:t>ospital</a:t>
            </a:r>
            <a:r>
              <a:rPr sz="599" spc="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U. </a:t>
            </a:r>
            <a:r>
              <a:rPr sz="599" spc="-10" dirty="0">
                <a:latin typeface="Arial"/>
                <a:cs typeface="Arial"/>
              </a:rPr>
              <a:t>Puerta</a:t>
            </a:r>
            <a:r>
              <a:rPr sz="599" spc="-15" dirty="0">
                <a:latin typeface="Arial"/>
                <a:cs typeface="Arial"/>
              </a:rPr>
              <a:t> </a:t>
            </a:r>
            <a:r>
              <a:rPr sz="599" spc="5" dirty="0">
                <a:latin typeface="Arial"/>
                <a:cs typeface="Arial"/>
              </a:rPr>
              <a:t>del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Mar</a:t>
            </a:r>
            <a:endParaRPr sz="599">
              <a:latin typeface="Arial"/>
              <a:cs typeface="Arial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1335603" y="979507"/>
            <a:ext cx="6361841" cy="3192019"/>
          </a:xfrm>
          <a:custGeom>
            <a:avLst/>
            <a:gdLst/>
            <a:ahLst/>
            <a:cxnLst/>
            <a:rect l="l" t="t" r="r" b="b"/>
            <a:pathLst>
              <a:path w="6369684" h="3195954">
                <a:moveTo>
                  <a:pt x="0" y="0"/>
                </a:moveTo>
                <a:lnTo>
                  <a:pt x="6369570" y="0"/>
                </a:lnTo>
                <a:lnTo>
                  <a:pt x="6369570" y="3195904"/>
                </a:lnTo>
                <a:lnTo>
                  <a:pt x="0" y="3195904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868686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794330" y="854071"/>
            <a:ext cx="5998434" cy="3261149"/>
            <a:chOff x="1790905" y="855124"/>
            <a:chExt cx="6005830" cy="32651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90905" y="1246661"/>
              <a:ext cx="5533929" cy="287338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17041" y="855124"/>
              <a:ext cx="2079223" cy="82312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58447" y="1113731"/>
            <a:ext cx="2821643" cy="287590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70725" y="760392"/>
            <a:ext cx="1618015" cy="1035054"/>
          </a:xfrm>
          <a:prstGeom prst="rect">
            <a:avLst/>
          </a:prstGeom>
        </p:spPr>
      </p:pic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1870747" cy="3709788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234333" y="1216072"/>
            <a:ext cx="4635256" cy="2542683"/>
          </a:xfrm>
          <a:prstGeom prst="rect">
            <a:avLst/>
          </a:prstGeom>
        </p:spPr>
      </p:pic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80426" y="615442"/>
            <a:ext cx="1377373" cy="34514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spc="-20" dirty="0">
                <a:solidFill>
                  <a:schemeClr val="tx1"/>
                </a:solidFill>
              </a:rPr>
              <a:t>Ensayos</a:t>
            </a:r>
            <a:endParaRPr sz="2147" dirty="0">
              <a:solidFill>
                <a:schemeClr val="tx1"/>
              </a:solidFill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274411" y="1137381"/>
            <a:ext cx="6567960" cy="1267802"/>
            <a:chOff x="1270344" y="1138783"/>
            <a:chExt cx="6576059" cy="126936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1138783"/>
              <a:ext cx="3493425" cy="12687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80357" y="1147450"/>
              <a:ext cx="3065570" cy="1145647"/>
            </a:xfrm>
            <a:prstGeom prst="rect">
              <a:avLst/>
            </a:prstGeom>
          </p:spPr>
        </p:pic>
      </p:grp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572000" y="2807975"/>
            <a:ext cx="3297589" cy="1361483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371869" y="2788565"/>
            <a:ext cx="3153708" cy="1385159"/>
          </a:xfrm>
          <a:prstGeom prst="rect">
            <a:avLst/>
          </a:prstGeom>
        </p:spPr>
      </p:pic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94704" y="916071"/>
            <a:ext cx="5862711" cy="160520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135727">
              <a:lnSpc>
                <a:spcPct val="102499"/>
              </a:lnSpc>
              <a:spcBef>
                <a:spcPts val="85"/>
              </a:spcBef>
            </a:pP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Acute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leukemia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arising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from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myeloproliferative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or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myelodysplastic/myeloproliferative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neoplasms: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series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of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372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patients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from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the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PETHEMA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AML </a:t>
            </a:r>
            <a:r>
              <a:rPr sz="749" spc="10" dirty="0">
                <a:solidFill>
                  <a:srgbClr val="0563C1"/>
                </a:solidFill>
                <a:latin typeface="Calibri"/>
                <a:cs typeface="Calibri"/>
              </a:rPr>
              <a:t> </a:t>
            </a:r>
            <a:r>
              <a:rPr sz="7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registry.</a:t>
            </a:r>
            <a:endParaRPr sz="749">
              <a:latin typeface="Calibri"/>
              <a:cs typeface="Calibri"/>
            </a:endParaRPr>
          </a:p>
          <a:p>
            <a:pPr marL="12685" marR="5074">
              <a:lnSpc>
                <a:spcPct val="98900"/>
              </a:lnSpc>
              <a:spcBef>
                <a:spcPts val="30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Hernández-Boluda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Martínez-Cuadrón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Pereira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A,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Rodríguez-Veiga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Boluda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Gil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Casal-Marini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S,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Serrano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Martínez-López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Bergua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</a:t>
            </a:r>
            <a:r>
              <a:rPr sz="749" spc="1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Algarra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L,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Bernal </a:t>
            </a:r>
            <a:r>
              <a:rPr sz="749" spc="-35" dirty="0">
                <a:solidFill>
                  <a:srgbClr val="212121"/>
                </a:solidFill>
                <a:latin typeface="Calibri"/>
                <a:cs typeface="Calibri"/>
              </a:rPr>
              <a:t>T,</a:t>
            </a:r>
            <a:r>
              <a:rPr sz="749" spc="-30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López-Lorenzo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JL, Colorado 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Tormo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Sayas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MJ,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Trigo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spc="-3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López-Pavía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Pérez-Simón JA,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Lavilla-Rubira E, Rodríguez-Medina C,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Rodríguez-Gutiérrez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JI, Sanz-Caballer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MA,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Montesinos P;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PETHEMA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group.</a:t>
            </a:r>
            <a:endParaRPr sz="749">
              <a:latin typeface="Calibri"/>
              <a:cs typeface="Calibri"/>
            </a:endParaRPr>
          </a:p>
          <a:p>
            <a:pPr marL="12685" marR="2426595" indent="-634">
              <a:lnSpc>
                <a:spcPct val="102499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Leuk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Res.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2022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Apr;115:106821.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doi: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10.1016/j.leukres.2022.106821.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Epub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2022</a:t>
            </a:r>
            <a:r>
              <a:rPr sz="749" spc="1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Mar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6. 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35286939</a:t>
            </a:r>
            <a:endParaRPr sz="749">
              <a:latin typeface="Calibri"/>
              <a:cs typeface="Calibri"/>
            </a:endParaRPr>
          </a:p>
          <a:p>
            <a:pPr marL="12685" algn="just">
              <a:spcBef>
                <a:spcPts val="624"/>
              </a:spcBef>
            </a:pP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Use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of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Venetoclax</a:t>
            </a:r>
            <a:r>
              <a:rPr sz="749" u="sng" spc="1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in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Patients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with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Relapsed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or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Refractory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Acute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Myeloid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Leukemia:</a:t>
            </a:r>
            <a:r>
              <a:rPr sz="7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The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PETHEMA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Registry</a:t>
            </a:r>
            <a:r>
              <a:rPr sz="749" u="sng" spc="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Calibri"/>
                <a:cs typeface="Calibri"/>
              </a:rPr>
              <a:t>Experience.</a:t>
            </a:r>
            <a:endParaRPr sz="749">
              <a:latin typeface="Calibri"/>
              <a:cs typeface="Calibri"/>
            </a:endParaRPr>
          </a:p>
          <a:p>
            <a:pPr marL="12685" marR="16490" indent="-634" algn="just">
              <a:lnSpc>
                <a:spcPct val="101800"/>
              </a:lnSpc>
              <a:spcBef>
                <a:spcPts val="5"/>
              </a:spcBef>
            </a:pP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Labrador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J, Saiz-Rodríguez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de Miguel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de Laiglesia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Rodríguez-Medina C, Vidriales MB,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Pérez-Encinas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Sánchez-Sánchez MJ, Cuello R, Roldán-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Pérez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A,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Vives S, Benzo-Callejo G, Colorado 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García-Fortes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Sayas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MJ, Olivier C,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Recio I,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Conde-Royo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Bienert-García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Á,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Vahi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Muñoz-García C,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Seri-Merino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C, </a:t>
            </a:r>
            <a:r>
              <a:rPr sz="749" spc="-15" dirty="0">
                <a:solidFill>
                  <a:srgbClr val="212121"/>
                </a:solidFill>
                <a:latin typeface="Calibri"/>
                <a:cs typeface="Calibri"/>
              </a:rPr>
              <a:t>Tormo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M, 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Vall-Llovera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-40" dirty="0">
                <a:solidFill>
                  <a:srgbClr val="212121"/>
                </a:solidFill>
                <a:latin typeface="Calibri"/>
                <a:cs typeface="Calibri"/>
              </a:rPr>
              <a:t>F,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Foncillas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MÁ,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Martínez-Cuadrón </a:t>
            </a:r>
            <a:r>
              <a:rPr sz="749" spc="-10" dirty="0">
                <a:solidFill>
                  <a:srgbClr val="212121"/>
                </a:solidFill>
                <a:latin typeface="Calibri"/>
                <a:cs typeface="Calibri"/>
              </a:rPr>
              <a:t>D,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Sanz</a:t>
            </a:r>
            <a:r>
              <a:rPr sz="749" spc="-5" dirty="0">
                <a:solidFill>
                  <a:srgbClr val="212121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212121"/>
                </a:solidFill>
                <a:latin typeface="Calibri"/>
                <a:cs typeface="Calibri"/>
              </a:rPr>
              <a:t>MÁ,</a:t>
            </a:r>
            <a:r>
              <a:rPr sz="749" dirty="0">
                <a:solidFill>
                  <a:srgbClr val="212121"/>
                </a:solidFill>
                <a:latin typeface="Calibri"/>
                <a:cs typeface="Calibri"/>
              </a:rPr>
              <a:t> Montesinos </a:t>
            </a:r>
            <a:r>
              <a:rPr sz="749" spc="-50" dirty="0">
                <a:solidFill>
                  <a:srgbClr val="212121"/>
                </a:solidFill>
                <a:latin typeface="Calibri"/>
                <a:cs typeface="Calibri"/>
              </a:rPr>
              <a:t>P.</a:t>
            </a:r>
            <a:endParaRPr sz="749">
              <a:latin typeface="Calibri"/>
              <a:cs typeface="Calibri"/>
            </a:endParaRPr>
          </a:p>
          <a:p>
            <a:pPr marL="12685" algn="just">
              <a:lnSpc>
                <a:spcPts val="868"/>
              </a:lnSpc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Cancers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(Basel). 2022</a:t>
            </a:r>
            <a:r>
              <a:rPr sz="749" spc="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Mar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29;14(7):1734. doi:</a:t>
            </a:r>
            <a:r>
              <a:rPr sz="749" spc="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10.3390/cancers14071734.</a:t>
            </a:r>
            <a:endParaRPr sz="749">
              <a:latin typeface="Calibri"/>
              <a:cs typeface="Calibri"/>
            </a:endParaRPr>
          </a:p>
          <a:p>
            <a:pPr marL="12685" algn="just">
              <a:spcBef>
                <a:spcPts val="25"/>
              </a:spcBef>
            </a:pP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PMID:</a:t>
            </a:r>
            <a:r>
              <a:rPr sz="749" spc="-10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4D8055"/>
                </a:solidFill>
                <a:latin typeface="Calibri"/>
                <a:cs typeface="Calibri"/>
              </a:rPr>
              <a:t>35406512</a:t>
            </a:r>
            <a:r>
              <a:rPr sz="749" spc="-5" dirty="0">
                <a:solidFill>
                  <a:srgbClr val="4D8055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C05600"/>
                </a:solidFill>
                <a:latin typeface="Calibri"/>
                <a:cs typeface="Calibri"/>
              </a:rPr>
              <a:t>Free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C05600"/>
                </a:solidFill>
                <a:latin typeface="Calibri"/>
                <a:cs typeface="Calibri"/>
              </a:rPr>
              <a:t>PMC</a:t>
            </a:r>
            <a:r>
              <a:rPr sz="749" b="1" spc="-10" dirty="0">
                <a:solidFill>
                  <a:srgbClr val="C05600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C05600"/>
                </a:solidFill>
                <a:latin typeface="Calibri"/>
                <a:cs typeface="Calibri"/>
              </a:rPr>
              <a:t>article.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22413" y="2849009"/>
            <a:ext cx="5845587" cy="713495"/>
          </a:xfrm>
          <a:prstGeom prst="rect">
            <a:avLst/>
          </a:prstGeom>
        </p:spPr>
        <p:txBody>
          <a:bodyPr vert="horz" wrap="square" lIns="0" tIns="30442" rIns="0" bIns="0" rtlCol="0">
            <a:spAutoFit/>
          </a:bodyPr>
          <a:lstStyle/>
          <a:p>
            <a:pPr marL="12685">
              <a:spcBef>
                <a:spcPts val="240"/>
              </a:spcBef>
            </a:pP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Treatment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patterns</a:t>
            </a:r>
            <a:r>
              <a:rPr sz="6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and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outcomes</a:t>
            </a:r>
            <a:r>
              <a:rPr sz="6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of</a:t>
            </a:r>
            <a:r>
              <a:rPr sz="6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2310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patients</a:t>
            </a:r>
            <a:r>
              <a:rPr sz="6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with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secondary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acute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myeloid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leukemia:</a:t>
            </a:r>
            <a:r>
              <a:rPr sz="649" u="sng" spc="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PETHEMA</a:t>
            </a:r>
            <a:r>
              <a:rPr sz="649" u="sng" spc="-3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registry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6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study</a:t>
            </a:r>
            <a:r>
              <a:rPr sz="649" spc="-10" dirty="0">
                <a:solidFill>
                  <a:srgbClr val="0563C1"/>
                </a:solidFill>
                <a:latin typeface="Arial"/>
                <a:cs typeface="Arial"/>
              </a:rPr>
              <a:t>.</a:t>
            </a:r>
            <a:endParaRPr sz="649">
              <a:latin typeface="Arial"/>
              <a:cs typeface="Arial"/>
            </a:endParaRPr>
          </a:p>
          <a:p>
            <a:pPr marL="12685" marR="5074">
              <a:lnSpc>
                <a:spcPct val="114599"/>
              </a:lnSpc>
              <a:spcBef>
                <a:spcPts val="30"/>
              </a:spcBef>
            </a:pP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Martínez-Cuadrón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D,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Megías-Vericat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JE,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Serrano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J,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Martínez-Sánchez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45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Rodríguez-Arbolí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E,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Gil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C,</a:t>
            </a:r>
            <a:r>
              <a:rPr sz="649" spc="-3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Aguiar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E,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Bergua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Burgues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JM,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Lopez-Lorenzo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JL,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Bernal</a:t>
            </a:r>
            <a:r>
              <a:rPr sz="649" spc="-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35" dirty="0">
                <a:solidFill>
                  <a:srgbClr val="212121"/>
                </a:solidFill>
                <a:latin typeface="Arial"/>
                <a:cs typeface="Arial"/>
              </a:rPr>
              <a:t>T, </a:t>
            </a:r>
            <a:r>
              <a:rPr sz="649" spc="-3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Espadana</a:t>
            </a:r>
            <a:r>
              <a:rPr sz="6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Colorado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M,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Rodríguez-Medina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C,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López-Pavia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M,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15" dirty="0">
                <a:solidFill>
                  <a:srgbClr val="212121"/>
                </a:solidFill>
                <a:latin typeface="Arial"/>
                <a:cs typeface="Arial"/>
              </a:rPr>
              <a:t>Tormo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M,</a:t>
            </a:r>
            <a:r>
              <a:rPr sz="649" spc="-3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Algarra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JL,</a:t>
            </a:r>
            <a:r>
              <a:rPr sz="649" spc="-3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Amigo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ML,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Sayas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MJ,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Labrador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J,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Rodríguez-Gutiérrez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JI,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Benavente C,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Costilla-Barriga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L,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García-Boyero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R,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Lavilla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E,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Vives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S,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Herrera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45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García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D,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Herráez-Albendea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MM,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Esteves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20" dirty="0">
                <a:solidFill>
                  <a:srgbClr val="212121"/>
                </a:solidFill>
                <a:latin typeface="Arial"/>
                <a:cs typeface="Arial"/>
              </a:rPr>
              <a:t>GV,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Gómez-Roncero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MI,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Cabello</a:t>
            </a:r>
            <a:r>
              <a:rPr sz="649" spc="-3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Bautista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G, 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Balerdi</a:t>
            </a:r>
            <a:r>
              <a:rPr sz="6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Mariz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J,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Boluda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 B,</a:t>
            </a:r>
            <a:r>
              <a:rPr sz="6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Sanz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dirty="0">
                <a:solidFill>
                  <a:srgbClr val="212121"/>
                </a:solidFill>
                <a:latin typeface="Arial"/>
                <a:cs typeface="Arial"/>
              </a:rPr>
              <a:t>MA,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212121"/>
                </a:solidFill>
                <a:latin typeface="Arial"/>
                <a:cs typeface="Arial"/>
              </a:rPr>
              <a:t>Montesinos</a:t>
            </a:r>
            <a:r>
              <a:rPr sz="6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649" spc="-15" dirty="0">
                <a:solidFill>
                  <a:srgbClr val="212121"/>
                </a:solidFill>
                <a:latin typeface="Arial"/>
                <a:cs typeface="Arial"/>
              </a:rPr>
              <a:t>P.</a:t>
            </a:r>
            <a:r>
              <a:rPr sz="649" spc="-15" dirty="0">
                <a:solidFill>
                  <a:srgbClr val="4D8055"/>
                </a:solidFill>
                <a:latin typeface="Arial"/>
                <a:cs typeface="Arial"/>
              </a:rPr>
              <a:t>Blood</a:t>
            </a:r>
            <a:r>
              <a:rPr sz="649" spc="-3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15" dirty="0">
                <a:solidFill>
                  <a:srgbClr val="4D8055"/>
                </a:solidFill>
                <a:latin typeface="Arial"/>
                <a:cs typeface="Arial"/>
              </a:rPr>
              <a:t>Adv.</a:t>
            </a:r>
            <a:r>
              <a:rPr sz="6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2021</a:t>
            </a:r>
            <a:r>
              <a:rPr sz="6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Nov</a:t>
            </a:r>
            <a:r>
              <a:rPr sz="6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18:bloodadvances.2021005335.</a:t>
            </a:r>
            <a:r>
              <a:rPr sz="649" spc="10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doi:</a:t>
            </a:r>
            <a:r>
              <a:rPr sz="6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10" dirty="0">
                <a:solidFill>
                  <a:srgbClr val="4D8055"/>
                </a:solidFill>
                <a:latin typeface="Arial"/>
                <a:cs typeface="Arial"/>
              </a:rPr>
              <a:t>10.1182/bloodadvances.2021005335.</a:t>
            </a:r>
            <a:r>
              <a:rPr sz="649" spc="1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Online </a:t>
            </a:r>
            <a:r>
              <a:rPr sz="649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ahead</a:t>
            </a:r>
            <a:r>
              <a:rPr sz="649" spc="-10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of</a:t>
            </a:r>
            <a:r>
              <a:rPr sz="6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print.PMID:</a:t>
            </a:r>
            <a:r>
              <a:rPr sz="649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649" spc="-5" dirty="0">
                <a:solidFill>
                  <a:srgbClr val="4D8055"/>
                </a:solidFill>
                <a:latin typeface="Arial"/>
                <a:cs typeface="Arial"/>
              </a:rPr>
              <a:t>34794172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93269" y="917392"/>
            <a:ext cx="2878730" cy="128753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3896" y="2443463"/>
            <a:ext cx="2777327" cy="1400597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90124" y="1570023"/>
            <a:ext cx="2188736" cy="1793429"/>
          </a:xfrm>
          <a:prstGeom prst="rect">
            <a:avLst/>
          </a:prstGeom>
        </p:spPr>
      </p:pic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62655" y="800656"/>
            <a:ext cx="5859540" cy="70017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29809" indent="-634">
              <a:lnSpc>
                <a:spcPct val="121300"/>
              </a:lnSpc>
              <a:spcBef>
                <a:spcPts val="95"/>
              </a:spcBef>
            </a:pP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Long-term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survival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after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intensive chemotherapy or hypomethylating agents in AML 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patients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aged 70 years and older: a large patient data </a:t>
            </a:r>
            <a:r>
              <a:rPr sz="749" spc="5" dirty="0">
                <a:solidFill>
                  <a:srgbClr val="0563C1"/>
                </a:solid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set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study from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European</a:t>
            </a:r>
            <a:r>
              <a:rPr sz="7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 </a:t>
            </a:r>
            <a:r>
              <a:rPr sz="7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Arial"/>
                <a:cs typeface="Arial"/>
              </a:rPr>
              <a:t>registries</a:t>
            </a:r>
            <a:r>
              <a:rPr sz="749" dirty="0">
                <a:solidFill>
                  <a:srgbClr val="0563C1"/>
                </a:solidFill>
                <a:latin typeface="Arial"/>
                <a:cs typeface="Arial"/>
              </a:rPr>
              <a:t>.</a:t>
            </a:r>
            <a:endParaRPr sz="749">
              <a:latin typeface="Arial"/>
              <a:cs typeface="Arial"/>
            </a:endParaRPr>
          </a:p>
          <a:p>
            <a:pPr marL="12685" marR="5074">
              <a:lnSpc>
                <a:spcPct val="114100"/>
              </a:lnSpc>
            </a:pP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Récher 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Röllig 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Bérard E,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Bertoli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Dumas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30" dirty="0">
                <a:solidFill>
                  <a:srgbClr val="212121"/>
                </a:solidFill>
                <a:latin typeface="Arial"/>
                <a:cs typeface="Arial"/>
              </a:rPr>
              <a:t>PY,</a:t>
            </a:r>
            <a:r>
              <a:rPr sz="749" spc="-1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10" dirty="0">
                <a:solidFill>
                  <a:srgbClr val="212121"/>
                </a:solidFill>
                <a:latin typeface="Arial"/>
                <a:cs typeface="Arial"/>
              </a:rPr>
              <a:t>Tavitian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 S,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Kramer M,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Serve H,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Bornhäuser M,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Platzbecker U,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Müller-Tidow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Baldus 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CD, Martínez-Cuadrón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D,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Serrano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J,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Martínez-Sánchez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P,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Arbolí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ER, Gil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C, Bergua J, Bernal</a:t>
            </a:r>
            <a:r>
              <a:rPr sz="749" spc="-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45" dirty="0">
                <a:solidFill>
                  <a:srgbClr val="212121"/>
                </a:solidFill>
                <a:latin typeface="Arial"/>
                <a:cs typeface="Arial"/>
              </a:rPr>
              <a:t>T,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 de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la Fuente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Burguera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 Delabesse</a:t>
            </a:r>
            <a:r>
              <a:rPr sz="749" spc="-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E,</a:t>
            </a:r>
            <a:endParaRPr sz="749">
              <a:latin typeface="Arial"/>
              <a:cs typeface="Arial"/>
            </a:endParaRPr>
          </a:p>
          <a:p>
            <a:pPr marL="12685">
              <a:spcBef>
                <a:spcPts val="180"/>
              </a:spcBef>
            </a:pP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Bidet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Pigneux</a:t>
            </a:r>
            <a:r>
              <a:rPr sz="749" spc="-4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A,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212121"/>
                </a:solidFill>
                <a:latin typeface="Arial"/>
                <a:cs typeface="Arial"/>
              </a:rPr>
              <a:t>Montesinos</a:t>
            </a:r>
            <a:r>
              <a:rPr sz="749" spc="1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spc="-50" dirty="0">
                <a:solidFill>
                  <a:srgbClr val="212121"/>
                </a:solidFill>
                <a:latin typeface="Arial"/>
                <a:cs typeface="Arial"/>
              </a:rPr>
              <a:t>P.</a:t>
            </a:r>
            <a:r>
              <a:rPr sz="749" spc="5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Leukemia.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2021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Nov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13.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doi:</a:t>
            </a:r>
            <a:r>
              <a:rPr sz="749" spc="10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4D8055"/>
                </a:solidFill>
                <a:latin typeface="Arial"/>
                <a:cs typeface="Arial"/>
              </a:rPr>
              <a:t>10.1038/s41375-021-01425-9.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Online ahead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of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print.PMID:</a:t>
            </a:r>
            <a:r>
              <a:rPr sz="749" spc="5" dirty="0">
                <a:solidFill>
                  <a:srgbClr val="4D8055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4D8055"/>
                </a:solidFill>
                <a:latin typeface="Arial"/>
                <a:cs typeface="Arial"/>
              </a:rPr>
              <a:t>34775483</a:t>
            </a:r>
            <a:endParaRPr sz="749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79574" y="2964452"/>
            <a:ext cx="1236595" cy="231862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64291" y="2782613"/>
            <a:ext cx="1409865" cy="630688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81318" y="2760776"/>
            <a:ext cx="1472355" cy="680427"/>
          </a:xfrm>
          <a:prstGeom prst="rect">
            <a:avLst/>
          </a:prstGeom>
        </p:spPr>
      </p:pic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76109" y="2323695"/>
            <a:ext cx="2505505" cy="187687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95044" y="670502"/>
            <a:ext cx="2354851" cy="28413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698" spc="-5" dirty="0">
                <a:latin typeface="Calibri"/>
                <a:cs typeface="Calibri"/>
              </a:rPr>
              <a:t>Propensity</a:t>
            </a:r>
            <a:r>
              <a:rPr sz="1698" spc="-15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score </a:t>
            </a:r>
            <a:r>
              <a:rPr sz="1698" dirty="0">
                <a:latin typeface="Calibri"/>
                <a:cs typeface="Calibri"/>
              </a:rPr>
              <a:t>matching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31916" y="1483805"/>
            <a:ext cx="1820206" cy="266475"/>
          </a:xfrm>
          <a:prstGeom prst="rect">
            <a:avLst/>
          </a:prstGeom>
        </p:spPr>
        <p:txBody>
          <a:bodyPr vert="horz" wrap="square" lIns="0" tIns="42493" rIns="0" bIns="0" rtlCol="0">
            <a:spAutoFit/>
          </a:bodyPr>
          <a:lstStyle/>
          <a:p>
            <a:pPr marL="38054" marR="30443">
              <a:lnSpc>
                <a:spcPts val="918"/>
              </a:lnSpc>
              <a:spcBef>
                <a:spcPts val="335"/>
              </a:spcBef>
            </a:pPr>
            <a:r>
              <a:rPr sz="949" dirty="0">
                <a:latin typeface="Arial"/>
                <a:cs typeface="Arial"/>
              </a:rPr>
              <a:t>x</a:t>
            </a:r>
            <a:r>
              <a:rPr sz="974" baseline="21367" dirty="0">
                <a:latin typeface="Calibri"/>
                <a:cs typeface="Calibri"/>
              </a:rPr>
              <a:t>2</a:t>
            </a:r>
            <a:r>
              <a:rPr sz="749" dirty="0">
                <a:latin typeface="Arial"/>
                <a:cs typeface="Arial"/>
              </a:rPr>
              <a:t>-Hosmer-Lemeshow statistic </a:t>
            </a:r>
            <a:r>
              <a:rPr sz="749" spc="-20" dirty="0">
                <a:latin typeface="Arial"/>
                <a:cs typeface="Arial"/>
              </a:rPr>
              <a:t>(</a:t>
            </a:r>
            <a:r>
              <a:rPr sz="799" i="1" spc="-20" dirty="0">
                <a:latin typeface="Arial"/>
                <a:cs typeface="Arial"/>
              </a:rPr>
              <a:t>P</a:t>
            </a:r>
            <a:r>
              <a:rPr sz="749" spc="-20" dirty="0">
                <a:latin typeface="Arial"/>
                <a:cs typeface="Arial"/>
              </a:rPr>
              <a:t>=0.169)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C-statistic </a:t>
            </a:r>
            <a:r>
              <a:rPr sz="749" spc="-30" dirty="0">
                <a:latin typeface="Arial"/>
                <a:cs typeface="Arial"/>
              </a:rPr>
              <a:t>(0.82,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35" dirty="0">
                <a:latin typeface="Arial"/>
                <a:cs typeface="Arial"/>
              </a:rPr>
              <a:t>95%CI: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20" dirty="0">
                <a:latin typeface="Arial"/>
                <a:cs typeface="Arial"/>
              </a:rPr>
              <a:t>0.81-0.84).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76106" y="1330461"/>
            <a:ext cx="2080235" cy="1048997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24100" rIns="0" bIns="0" rtlCol="0">
            <a:spAutoFit/>
          </a:bodyPr>
          <a:lstStyle/>
          <a:p>
            <a:pPr algn="ctr">
              <a:lnSpc>
                <a:spcPts val="774"/>
              </a:lnSpc>
              <a:spcBef>
                <a:spcPts val="190"/>
              </a:spcBef>
            </a:pPr>
            <a:r>
              <a:rPr sz="649" b="1" spc="-15" dirty="0">
                <a:latin typeface="Arial"/>
                <a:cs typeface="Arial"/>
              </a:rPr>
              <a:t>Propensity </a:t>
            </a:r>
            <a:r>
              <a:rPr sz="649" b="1" spc="-30" dirty="0">
                <a:latin typeface="Arial"/>
                <a:cs typeface="Arial"/>
              </a:rPr>
              <a:t>score</a:t>
            </a:r>
            <a:r>
              <a:rPr sz="649" b="1" spc="-15" dirty="0">
                <a:latin typeface="Arial"/>
                <a:cs typeface="Arial"/>
              </a:rPr>
              <a:t> covariates</a:t>
            </a:r>
            <a:endParaRPr sz="649">
              <a:latin typeface="Arial"/>
              <a:cs typeface="Arial"/>
            </a:endParaRPr>
          </a:p>
          <a:p>
            <a:pPr marL="878420" marR="870809" algn="ctr">
              <a:lnSpc>
                <a:spcPts val="749"/>
              </a:lnSpc>
              <a:spcBef>
                <a:spcPts val="45"/>
              </a:spcBef>
            </a:pPr>
            <a:r>
              <a:rPr sz="649" spc="-5" dirty="0">
                <a:latin typeface="Arial"/>
                <a:cs typeface="Arial"/>
              </a:rPr>
              <a:t>Age 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105" dirty="0">
                <a:latin typeface="Arial"/>
                <a:cs typeface="Arial"/>
              </a:rPr>
              <a:t>E</a:t>
            </a:r>
            <a:r>
              <a:rPr sz="649" spc="-85" dirty="0">
                <a:latin typeface="Arial"/>
                <a:cs typeface="Arial"/>
              </a:rPr>
              <a:t>C</a:t>
            </a:r>
            <a:r>
              <a:rPr sz="649" spc="-25" dirty="0">
                <a:latin typeface="Arial"/>
                <a:cs typeface="Arial"/>
              </a:rPr>
              <a:t>O</a:t>
            </a:r>
            <a:r>
              <a:rPr sz="649" spc="-60" dirty="0">
                <a:latin typeface="Arial"/>
                <a:cs typeface="Arial"/>
              </a:rPr>
              <a:t>G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spc="-70" dirty="0">
                <a:latin typeface="Arial"/>
                <a:cs typeface="Arial"/>
              </a:rPr>
              <a:t>P</a:t>
            </a:r>
            <a:r>
              <a:rPr sz="649" spc="-90" dirty="0">
                <a:latin typeface="Arial"/>
                <a:cs typeface="Arial"/>
              </a:rPr>
              <a:t>S</a:t>
            </a:r>
            <a:endParaRPr sz="649">
              <a:latin typeface="Arial"/>
              <a:cs typeface="Arial"/>
            </a:endParaRPr>
          </a:p>
          <a:p>
            <a:pPr algn="ctr">
              <a:lnSpc>
                <a:spcPts val="774"/>
              </a:lnSpc>
              <a:spcBef>
                <a:spcPts val="10"/>
              </a:spcBef>
            </a:pPr>
            <a:r>
              <a:rPr sz="649" spc="-50" dirty="0">
                <a:latin typeface="Arial"/>
                <a:cs typeface="Arial"/>
              </a:rPr>
              <a:t>WBC</a:t>
            </a:r>
            <a:endParaRPr sz="649">
              <a:latin typeface="Arial"/>
              <a:cs typeface="Arial"/>
            </a:endParaRPr>
          </a:p>
          <a:p>
            <a:pPr algn="ctr">
              <a:lnSpc>
                <a:spcPts val="774"/>
              </a:lnSpc>
            </a:pPr>
            <a:r>
              <a:rPr sz="649" spc="-75" dirty="0">
                <a:latin typeface="Arial"/>
                <a:cs typeface="Arial"/>
              </a:rPr>
              <a:t>C</a:t>
            </a:r>
            <a:r>
              <a:rPr sz="649" spc="-20" dirty="0">
                <a:latin typeface="Arial"/>
                <a:cs typeface="Arial"/>
              </a:rPr>
              <a:t>y</a:t>
            </a:r>
            <a:r>
              <a:rPr sz="649" spc="20" dirty="0">
                <a:latin typeface="Arial"/>
                <a:cs typeface="Arial"/>
              </a:rPr>
              <a:t>tog</a:t>
            </a:r>
            <a:r>
              <a:rPr sz="649" spc="-30" dirty="0">
                <a:latin typeface="Arial"/>
                <a:cs typeface="Arial"/>
              </a:rPr>
              <a:t>e</a:t>
            </a:r>
            <a:r>
              <a:rPr sz="649" spc="-15" dirty="0">
                <a:latin typeface="Arial"/>
                <a:cs typeface="Arial"/>
              </a:rPr>
              <a:t>ne</a:t>
            </a:r>
            <a:r>
              <a:rPr sz="649" spc="35" dirty="0">
                <a:latin typeface="Arial"/>
                <a:cs typeface="Arial"/>
              </a:rPr>
              <a:t>t</a:t>
            </a:r>
            <a:r>
              <a:rPr sz="649" spc="5" dirty="0">
                <a:latin typeface="Arial"/>
                <a:cs typeface="Arial"/>
              </a:rPr>
              <a:t>i</a:t>
            </a:r>
            <a:r>
              <a:rPr sz="649" spc="-25" dirty="0">
                <a:latin typeface="Arial"/>
                <a:cs typeface="Arial"/>
              </a:rPr>
              <a:t>c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r</a:t>
            </a:r>
            <a:r>
              <a:rPr sz="649" spc="5" dirty="0">
                <a:latin typeface="Arial"/>
                <a:cs typeface="Arial"/>
              </a:rPr>
              <a:t>i</a:t>
            </a:r>
            <a:r>
              <a:rPr sz="649" spc="-50" dirty="0">
                <a:latin typeface="Arial"/>
                <a:cs typeface="Arial"/>
              </a:rPr>
              <a:t>s</a:t>
            </a:r>
            <a:r>
              <a:rPr sz="649" spc="-5" dirty="0">
                <a:latin typeface="Arial"/>
                <a:cs typeface="Arial"/>
              </a:rPr>
              <a:t>k</a:t>
            </a:r>
            <a:endParaRPr sz="649">
              <a:latin typeface="Arial"/>
              <a:cs typeface="Arial"/>
            </a:endParaRPr>
          </a:p>
          <a:p>
            <a:pPr marL="641849" marR="633604" algn="ctr">
              <a:lnSpc>
                <a:spcPct val="97500"/>
              </a:lnSpc>
              <a:spcBef>
                <a:spcPts val="45"/>
              </a:spcBef>
            </a:pPr>
            <a:r>
              <a:rPr sz="649" spc="-90" dirty="0">
                <a:latin typeface="Arial"/>
                <a:cs typeface="Arial"/>
              </a:rPr>
              <a:t>S</a:t>
            </a:r>
            <a:r>
              <a:rPr sz="649" spc="-30" dirty="0">
                <a:latin typeface="Arial"/>
                <a:cs typeface="Arial"/>
              </a:rPr>
              <a:t>ec</a:t>
            </a:r>
            <a:r>
              <a:rPr sz="649" spc="5" dirty="0">
                <a:latin typeface="Arial"/>
                <a:cs typeface="Arial"/>
              </a:rPr>
              <a:t>on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35" dirty="0">
                <a:latin typeface="Arial"/>
                <a:cs typeface="Arial"/>
              </a:rPr>
              <a:t>a</a:t>
            </a:r>
            <a:r>
              <a:rPr sz="649" spc="25" dirty="0">
                <a:latin typeface="Arial"/>
                <a:cs typeface="Arial"/>
              </a:rPr>
              <a:t>r</a:t>
            </a:r>
            <a:r>
              <a:rPr sz="649" spc="-15" dirty="0">
                <a:latin typeface="Arial"/>
                <a:cs typeface="Arial"/>
              </a:rPr>
              <a:t>y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-15" dirty="0">
                <a:latin typeface="Arial"/>
                <a:cs typeface="Arial"/>
              </a:rPr>
              <a:t>v</a:t>
            </a:r>
            <a:r>
              <a:rPr sz="649" spc="-50" dirty="0">
                <a:latin typeface="Arial"/>
                <a:cs typeface="Arial"/>
              </a:rPr>
              <a:t>s</a:t>
            </a:r>
            <a:r>
              <a:rPr sz="649" spc="-5" dirty="0">
                <a:latin typeface="Arial"/>
                <a:cs typeface="Arial"/>
              </a:rPr>
              <a:t> 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25" dirty="0">
                <a:latin typeface="Arial"/>
                <a:cs typeface="Arial"/>
              </a:rPr>
              <a:t>e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n</a:t>
            </a:r>
            <a:r>
              <a:rPr sz="649" spc="-5" dirty="0">
                <a:latin typeface="Arial"/>
                <a:cs typeface="Arial"/>
              </a:rPr>
              <a:t>ov</a:t>
            </a:r>
            <a:r>
              <a:rPr sz="649" spc="10" dirty="0">
                <a:latin typeface="Arial"/>
                <a:cs typeface="Arial"/>
              </a:rPr>
              <a:t>o  </a:t>
            </a:r>
            <a:r>
              <a:rPr sz="649" i="1" spc="-10" dirty="0">
                <a:latin typeface="Arial"/>
                <a:cs typeface="Arial"/>
              </a:rPr>
              <a:t>NPM1 </a:t>
            </a:r>
            <a:r>
              <a:rPr sz="649" dirty="0">
                <a:latin typeface="Arial"/>
                <a:cs typeface="Arial"/>
              </a:rPr>
              <a:t>mutations 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i="1" spc="-40" dirty="0">
                <a:latin typeface="Arial"/>
                <a:cs typeface="Arial"/>
              </a:rPr>
              <a:t>FLT3</a:t>
            </a:r>
            <a:r>
              <a:rPr sz="649" spc="-40" dirty="0">
                <a:latin typeface="Arial"/>
                <a:cs typeface="Arial"/>
              </a:rPr>
              <a:t>-ITD</a:t>
            </a:r>
            <a:endParaRPr sz="649">
              <a:latin typeface="Arial"/>
              <a:cs typeface="Arial"/>
            </a:endParaRPr>
          </a:p>
          <a:p>
            <a:pPr marL="808019" marR="801043" algn="ctr">
              <a:lnSpc>
                <a:spcPts val="769"/>
              </a:lnSpc>
              <a:spcBef>
                <a:spcPts val="60"/>
              </a:spcBef>
            </a:pPr>
            <a:r>
              <a:rPr sz="649" spc="-114" dirty="0">
                <a:latin typeface="Arial"/>
                <a:cs typeface="Arial"/>
              </a:rPr>
              <a:t>S</a:t>
            </a:r>
            <a:r>
              <a:rPr sz="649" spc="35" dirty="0">
                <a:latin typeface="Arial"/>
                <a:cs typeface="Arial"/>
              </a:rPr>
              <a:t>t</a:t>
            </a:r>
            <a:r>
              <a:rPr sz="649" dirty="0">
                <a:latin typeface="Arial"/>
                <a:cs typeface="Arial"/>
              </a:rPr>
              <a:t>u</a:t>
            </a:r>
            <a:r>
              <a:rPr sz="649" spc="20" dirty="0">
                <a:latin typeface="Arial"/>
                <a:cs typeface="Arial"/>
              </a:rPr>
              <a:t>d</a:t>
            </a:r>
            <a:r>
              <a:rPr sz="649" spc="-15" dirty="0">
                <a:latin typeface="Arial"/>
                <a:cs typeface="Arial"/>
              </a:rPr>
              <a:t>y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spc="15" dirty="0">
                <a:latin typeface="Arial"/>
                <a:cs typeface="Arial"/>
              </a:rPr>
              <a:t>p</a:t>
            </a:r>
            <a:r>
              <a:rPr sz="649" spc="-30" dirty="0">
                <a:latin typeface="Arial"/>
                <a:cs typeface="Arial"/>
              </a:rPr>
              <a:t>e</a:t>
            </a:r>
            <a:r>
              <a:rPr sz="649" dirty="0">
                <a:latin typeface="Arial"/>
                <a:cs typeface="Arial"/>
              </a:rPr>
              <a:t>r</a:t>
            </a:r>
            <a:r>
              <a:rPr sz="649" spc="10" dirty="0">
                <a:latin typeface="Arial"/>
                <a:cs typeface="Arial"/>
              </a:rPr>
              <a:t>iod  </a:t>
            </a:r>
            <a:r>
              <a:rPr sz="649" spc="-15" dirty="0">
                <a:latin typeface="Arial"/>
                <a:cs typeface="Arial"/>
              </a:rPr>
              <a:t>Center</a:t>
            </a:r>
            <a:endParaRPr sz="6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26687" y="1449353"/>
            <a:ext cx="1324247" cy="620687"/>
          </a:xfrm>
          <a:prstGeom prst="rect">
            <a:avLst/>
          </a:prstGeom>
          <a:solidFill>
            <a:srgbClr val="D6DCE5"/>
          </a:solidFill>
        </p:spPr>
        <p:txBody>
          <a:bodyPr vert="horz" wrap="square" lIns="0" tIns="4440" rIns="0" bIns="0" rtlCol="0">
            <a:spAutoFit/>
          </a:bodyPr>
          <a:lstStyle/>
          <a:p>
            <a:pPr>
              <a:spcBef>
                <a:spcPts val="35"/>
              </a:spcBef>
            </a:pPr>
            <a:endParaRPr sz="1099">
              <a:latin typeface="Times New Roman"/>
              <a:cs typeface="Times New Roman"/>
            </a:endParaRPr>
          </a:p>
          <a:p>
            <a:pPr marL="246719" marR="237839" indent="-36152">
              <a:lnSpc>
                <a:spcPct val="104900"/>
              </a:lnSpc>
            </a:pPr>
            <a:r>
              <a:rPr sz="949" b="1" spc="30" dirty="0">
                <a:latin typeface="Arial"/>
                <a:cs typeface="Arial"/>
              </a:rPr>
              <a:t>532</a:t>
            </a:r>
            <a:r>
              <a:rPr sz="949" b="1" spc="-20" dirty="0">
                <a:latin typeface="Arial"/>
                <a:cs typeface="Arial"/>
              </a:rPr>
              <a:t> IC </a:t>
            </a:r>
            <a:r>
              <a:rPr sz="949" b="1" dirty="0">
                <a:latin typeface="Arial"/>
                <a:cs typeface="Arial"/>
              </a:rPr>
              <a:t>patients </a:t>
            </a:r>
            <a:r>
              <a:rPr sz="949" b="1" spc="-250" dirty="0">
                <a:latin typeface="Arial"/>
                <a:cs typeface="Arial"/>
              </a:rPr>
              <a:t> </a:t>
            </a:r>
            <a:r>
              <a:rPr sz="949" b="1" spc="5" dirty="0">
                <a:latin typeface="Arial"/>
                <a:cs typeface="Arial"/>
              </a:rPr>
              <a:t>matched</a:t>
            </a:r>
            <a:r>
              <a:rPr sz="949" b="1" spc="-25" dirty="0">
                <a:latin typeface="Arial"/>
                <a:cs typeface="Arial"/>
              </a:rPr>
              <a:t> </a:t>
            </a:r>
            <a:r>
              <a:rPr sz="949" b="1" spc="25" dirty="0">
                <a:latin typeface="Arial"/>
                <a:cs typeface="Arial"/>
              </a:rPr>
              <a:t>with</a:t>
            </a:r>
            <a:endParaRPr sz="949">
              <a:latin typeface="Arial"/>
              <a:cs typeface="Arial"/>
            </a:endParaRPr>
          </a:p>
          <a:p>
            <a:pPr marL="136361">
              <a:lnSpc>
                <a:spcPts val="1129"/>
              </a:lnSpc>
            </a:pPr>
            <a:r>
              <a:rPr sz="949" b="1" spc="30" dirty="0">
                <a:latin typeface="Arial"/>
                <a:cs typeface="Arial"/>
              </a:rPr>
              <a:t>532</a:t>
            </a:r>
            <a:r>
              <a:rPr sz="949" b="1" spc="-15" dirty="0">
                <a:latin typeface="Arial"/>
                <a:cs typeface="Arial"/>
              </a:rPr>
              <a:t> </a:t>
            </a:r>
            <a:r>
              <a:rPr sz="949" b="1" spc="65" dirty="0">
                <a:latin typeface="Arial"/>
                <a:cs typeface="Arial"/>
              </a:rPr>
              <a:t>HMA</a:t>
            </a:r>
            <a:r>
              <a:rPr sz="949" b="1" spc="-20" dirty="0">
                <a:latin typeface="Arial"/>
                <a:cs typeface="Arial"/>
              </a:rPr>
              <a:t> </a:t>
            </a:r>
            <a:r>
              <a:rPr sz="949" b="1" dirty="0">
                <a:latin typeface="Arial"/>
                <a:cs typeface="Arial"/>
              </a:rPr>
              <a:t>patients</a:t>
            </a:r>
            <a:endParaRPr sz="949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656127" y="1876878"/>
            <a:ext cx="2571120" cy="41224"/>
          </a:xfrm>
          <a:custGeom>
            <a:avLst/>
            <a:gdLst/>
            <a:ahLst/>
            <a:cxnLst/>
            <a:rect l="l" t="t" r="r" b="b"/>
            <a:pathLst>
              <a:path w="2574290" h="41275">
                <a:moveTo>
                  <a:pt x="2532456" y="0"/>
                </a:moveTo>
                <a:lnTo>
                  <a:pt x="2532456" y="41274"/>
                </a:lnTo>
                <a:lnTo>
                  <a:pt x="2563418" y="25793"/>
                </a:lnTo>
                <a:lnTo>
                  <a:pt x="2539339" y="25793"/>
                </a:lnTo>
                <a:lnTo>
                  <a:pt x="2539339" y="15481"/>
                </a:lnTo>
                <a:lnTo>
                  <a:pt x="2563418" y="15481"/>
                </a:lnTo>
                <a:lnTo>
                  <a:pt x="2532456" y="0"/>
                </a:lnTo>
                <a:close/>
              </a:path>
              <a:path w="2574290" h="41275">
                <a:moveTo>
                  <a:pt x="2532456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2532456" y="25793"/>
                </a:lnTo>
                <a:lnTo>
                  <a:pt x="2532456" y="15481"/>
                </a:lnTo>
                <a:close/>
              </a:path>
              <a:path w="2574290" h="41275">
                <a:moveTo>
                  <a:pt x="2563418" y="15481"/>
                </a:moveTo>
                <a:lnTo>
                  <a:pt x="2539339" y="15481"/>
                </a:lnTo>
                <a:lnTo>
                  <a:pt x="2539339" y="25793"/>
                </a:lnTo>
                <a:lnTo>
                  <a:pt x="2563418" y="25793"/>
                </a:lnTo>
                <a:lnTo>
                  <a:pt x="2573731" y="20637"/>
                </a:lnTo>
                <a:lnTo>
                  <a:pt x="2563418" y="15481"/>
                </a:lnTo>
                <a:close/>
              </a:path>
            </a:pathLst>
          </a:custGeom>
          <a:solidFill>
            <a:srgbClr val="ADB9CA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9" name="object 9"/>
          <p:cNvGrpSpPr/>
          <p:nvPr/>
        </p:nvGrpSpPr>
        <p:grpSpPr>
          <a:xfrm>
            <a:off x="5007914" y="2485276"/>
            <a:ext cx="2307919" cy="1587448"/>
            <a:chOff x="5008451" y="2488340"/>
            <a:chExt cx="2310765" cy="1589405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8451" y="2488340"/>
              <a:ext cx="2310672" cy="158933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580840" y="2876642"/>
              <a:ext cx="62230" cy="292735"/>
            </a:xfrm>
            <a:custGeom>
              <a:avLst/>
              <a:gdLst/>
              <a:ahLst/>
              <a:cxnLst/>
              <a:rect l="l" t="t" r="r" b="b"/>
              <a:pathLst>
                <a:path w="62229" h="292735">
                  <a:moveTo>
                    <a:pt x="20637" y="230568"/>
                  </a:moveTo>
                  <a:lnTo>
                    <a:pt x="0" y="230568"/>
                  </a:lnTo>
                  <a:lnTo>
                    <a:pt x="30962" y="292468"/>
                  </a:lnTo>
                  <a:lnTo>
                    <a:pt x="56756" y="240880"/>
                  </a:lnTo>
                  <a:lnTo>
                    <a:pt x="20637" y="240880"/>
                  </a:lnTo>
                  <a:lnTo>
                    <a:pt x="20637" y="230568"/>
                  </a:lnTo>
                  <a:close/>
                </a:path>
                <a:path w="62229" h="292735">
                  <a:moveTo>
                    <a:pt x="41275" y="0"/>
                  </a:moveTo>
                  <a:lnTo>
                    <a:pt x="20637" y="0"/>
                  </a:lnTo>
                  <a:lnTo>
                    <a:pt x="20637" y="240880"/>
                  </a:lnTo>
                  <a:lnTo>
                    <a:pt x="41275" y="240880"/>
                  </a:lnTo>
                  <a:lnTo>
                    <a:pt x="41275" y="0"/>
                  </a:lnTo>
                  <a:close/>
                </a:path>
                <a:path w="62229" h="292735">
                  <a:moveTo>
                    <a:pt x="61912" y="230568"/>
                  </a:moveTo>
                  <a:lnTo>
                    <a:pt x="41275" y="230568"/>
                  </a:lnTo>
                  <a:lnTo>
                    <a:pt x="41275" y="240880"/>
                  </a:lnTo>
                  <a:lnTo>
                    <a:pt x="56756" y="240880"/>
                  </a:lnTo>
                  <a:lnTo>
                    <a:pt x="61912" y="230568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238479" y="3182552"/>
              <a:ext cx="62230" cy="292735"/>
            </a:xfrm>
            <a:custGeom>
              <a:avLst/>
              <a:gdLst/>
              <a:ahLst/>
              <a:cxnLst/>
              <a:rect l="l" t="t" r="r" b="b"/>
              <a:pathLst>
                <a:path w="62229" h="292735">
                  <a:moveTo>
                    <a:pt x="41275" y="51587"/>
                  </a:moveTo>
                  <a:lnTo>
                    <a:pt x="20637" y="51587"/>
                  </a:lnTo>
                  <a:lnTo>
                    <a:pt x="20637" y="292468"/>
                  </a:lnTo>
                  <a:lnTo>
                    <a:pt x="41275" y="292468"/>
                  </a:lnTo>
                  <a:lnTo>
                    <a:pt x="41275" y="51587"/>
                  </a:lnTo>
                  <a:close/>
                </a:path>
                <a:path w="62229" h="292735">
                  <a:moveTo>
                    <a:pt x="30949" y="0"/>
                  </a:moveTo>
                  <a:lnTo>
                    <a:pt x="0" y="61899"/>
                  </a:lnTo>
                  <a:lnTo>
                    <a:pt x="20637" y="61899"/>
                  </a:lnTo>
                  <a:lnTo>
                    <a:pt x="20637" y="51587"/>
                  </a:lnTo>
                  <a:lnTo>
                    <a:pt x="56754" y="51587"/>
                  </a:lnTo>
                  <a:lnTo>
                    <a:pt x="30949" y="0"/>
                  </a:lnTo>
                  <a:close/>
                </a:path>
                <a:path w="62229" h="292735">
                  <a:moveTo>
                    <a:pt x="56754" y="51587"/>
                  </a:moveTo>
                  <a:lnTo>
                    <a:pt x="41275" y="51587"/>
                  </a:lnTo>
                  <a:lnTo>
                    <a:pt x="41275" y="61899"/>
                  </a:lnTo>
                  <a:lnTo>
                    <a:pt x="61912" y="61899"/>
                  </a:lnTo>
                  <a:lnTo>
                    <a:pt x="56754" y="51587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3790276" y="1977895"/>
            <a:ext cx="229840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Mean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propensity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15" dirty="0">
                <a:latin typeface="Arial"/>
                <a:cs typeface="Arial"/>
              </a:rPr>
              <a:t>score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10" dirty="0">
                <a:latin typeface="Arial"/>
                <a:cs typeface="Arial"/>
              </a:rPr>
              <a:t>in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spc="-40" dirty="0">
                <a:latin typeface="Arial"/>
                <a:cs typeface="Arial"/>
              </a:rPr>
              <a:t>IC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and </a:t>
            </a:r>
            <a:r>
              <a:rPr sz="749" spc="10" dirty="0">
                <a:latin typeface="Arial"/>
                <a:cs typeface="Arial"/>
              </a:rPr>
              <a:t>HMA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20" dirty="0">
                <a:latin typeface="Arial"/>
                <a:cs typeface="Arial"/>
              </a:rPr>
              <a:t>(0.491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105" dirty="0">
                <a:latin typeface="Arial"/>
                <a:cs typeface="Arial"/>
              </a:rPr>
              <a:t>±</a:t>
            </a:r>
            <a:r>
              <a:rPr sz="749" dirty="0">
                <a:latin typeface="Arial"/>
                <a:cs typeface="Arial"/>
              </a:rPr>
              <a:t> </a:t>
            </a:r>
            <a:r>
              <a:rPr sz="749" spc="-25" dirty="0">
                <a:latin typeface="Arial"/>
                <a:cs typeface="Arial"/>
              </a:rPr>
              <a:t>0.219)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075096" y="1266165"/>
            <a:ext cx="103060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European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Risk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(ESS70+)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298940" y="1067681"/>
            <a:ext cx="139528" cy="519425"/>
            <a:chOff x="5299836" y="1068997"/>
            <a:chExt cx="139700" cy="520065"/>
          </a:xfrm>
        </p:grpSpPr>
        <p:sp>
          <p:nvSpPr>
            <p:cNvPr id="5" name="object 5"/>
            <p:cNvSpPr/>
            <p:nvPr/>
          </p:nvSpPr>
          <p:spPr>
            <a:xfrm>
              <a:off x="5299836" y="1068997"/>
              <a:ext cx="139700" cy="149860"/>
            </a:xfrm>
            <a:custGeom>
              <a:avLst/>
              <a:gdLst/>
              <a:ahLst/>
              <a:cxnLst/>
              <a:rect l="l" t="t" r="r" b="b"/>
              <a:pathLst>
                <a:path w="139700" h="149859">
                  <a:moveTo>
                    <a:pt x="139141" y="0"/>
                  </a:moveTo>
                  <a:lnTo>
                    <a:pt x="0" y="0"/>
                  </a:lnTo>
                  <a:lnTo>
                    <a:pt x="0" y="149263"/>
                  </a:lnTo>
                  <a:lnTo>
                    <a:pt x="139141" y="149263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299836" y="1250988"/>
              <a:ext cx="139700" cy="158750"/>
            </a:xfrm>
            <a:custGeom>
              <a:avLst/>
              <a:gdLst/>
              <a:ahLst/>
              <a:cxnLst/>
              <a:rect l="l" t="t" r="r" b="b"/>
              <a:pathLst>
                <a:path w="139700" h="158750">
                  <a:moveTo>
                    <a:pt x="139141" y="0"/>
                  </a:moveTo>
                  <a:lnTo>
                    <a:pt x="0" y="0"/>
                  </a:lnTo>
                  <a:lnTo>
                    <a:pt x="0" y="158292"/>
                  </a:lnTo>
                  <a:lnTo>
                    <a:pt x="139141" y="158292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299836" y="1439633"/>
              <a:ext cx="139700" cy="149860"/>
            </a:xfrm>
            <a:custGeom>
              <a:avLst/>
              <a:gdLst/>
              <a:ahLst/>
              <a:cxnLst/>
              <a:rect l="l" t="t" r="r" b="b"/>
              <a:pathLst>
                <a:path w="139700" h="149859">
                  <a:moveTo>
                    <a:pt x="139141" y="0"/>
                  </a:moveTo>
                  <a:lnTo>
                    <a:pt x="0" y="0"/>
                  </a:lnTo>
                  <a:lnTo>
                    <a:pt x="0" y="149263"/>
                  </a:lnTo>
                  <a:lnTo>
                    <a:pt x="139141" y="149263"/>
                  </a:lnTo>
                  <a:lnTo>
                    <a:pt x="13914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5522242" y="1063363"/>
            <a:ext cx="161852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Lower-risk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2: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predicted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OS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≥12%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521912" y="1251324"/>
            <a:ext cx="2225471" cy="2892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Intermediate-risk score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[2-5]: predicted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dirty="0">
                <a:latin typeface="Calibri"/>
                <a:cs typeface="Calibri"/>
              </a:rPr>
              <a:t> OS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&lt;12% </a:t>
            </a:r>
            <a:r>
              <a:rPr sz="649" b="1" spc="-5" dirty="0">
                <a:latin typeface="Calibri"/>
                <a:cs typeface="Calibri"/>
              </a:rPr>
              <a:t>and</a:t>
            </a:r>
            <a:r>
              <a:rPr sz="649" b="1" dirty="0">
                <a:latin typeface="Calibri"/>
                <a:cs typeface="Calibri"/>
              </a:rPr>
              <a:t> ≥3%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634"/>
              </a:spcBef>
            </a:pPr>
            <a:r>
              <a:rPr sz="649" b="1" spc="-5" dirty="0">
                <a:latin typeface="Calibri"/>
                <a:cs typeface="Calibri"/>
              </a:rPr>
              <a:t>Higher-risk-score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&gt;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5: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predicted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20" dirty="0">
                <a:latin typeface="Calibri"/>
                <a:cs typeface="Calibri"/>
              </a:rPr>
              <a:t>5-Year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OS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&lt;3%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36240" y="2006208"/>
            <a:ext cx="6435046" cy="218937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11977" y="892697"/>
            <a:ext cx="2381568" cy="974794"/>
          </a:xfrm>
          <a:prstGeom prst="rect">
            <a:avLst/>
          </a:prstGeom>
        </p:spPr>
      </p:pic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28979" y="947947"/>
            <a:ext cx="5458080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Mecanismo</a:t>
            </a:r>
            <a:r>
              <a:rPr spc="-15" dirty="0"/>
              <a:t> </a:t>
            </a:r>
            <a:r>
              <a:rPr spc="-5" dirty="0"/>
              <a:t>de</a:t>
            </a:r>
            <a:r>
              <a:rPr spc="-10" dirty="0"/>
              <a:t> </a:t>
            </a:r>
            <a:r>
              <a:rPr spc="-5" dirty="0"/>
              <a:t>acción</a:t>
            </a:r>
            <a:r>
              <a:rPr spc="-10" dirty="0"/>
              <a:t> </a:t>
            </a:r>
            <a:r>
              <a:rPr dirty="0"/>
              <a:t>y</a:t>
            </a:r>
            <a:r>
              <a:rPr spc="-10" dirty="0"/>
              <a:t> </a:t>
            </a:r>
            <a:r>
              <a:rPr spc="-5" dirty="0"/>
              <a:t>objetivo</a:t>
            </a:r>
            <a:r>
              <a:rPr spc="-15" dirty="0"/>
              <a:t> </a:t>
            </a:r>
            <a:r>
              <a:rPr spc="-5" dirty="0"/>
              <a:t>terapéutico</a:t>
            </a:r>
          </a:p>
        </p:txBody>
      </p:sp>
      <p:grpSp>
        <p:nvGrpSpPr>
          <p:cNvPr id="9" name="object 9"/>
          <p:cNvGrpSpPr/>
          <p:nvPr/>
        </p:nvGrpSpPr>
        <p:grpSpPr>
          <a:xfrm>
            <a:off x="2720467" y="1758070"/>
            <a:ext cx="4051383" cy="1754247"/>
            <a:chOff x="2718183" y="1760238"/>
            <a:chExt cx="4056379" cy="1756410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18183" y="2118688"/>
              <a:ext cx="1235541" cy="72997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30406" y="2073274"/>
              <a:ext cx="1443799" cy="85302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134530" y="2549918"/>
              <a:ext cx="1119256" cy="156819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155173" y="2583346"/>
              <a:ext cx="1020444" cy="62230"/>
            </a:xfrm>
            <a:custGeom>
              <a:avLst/>
              <a:gdLst/>
              <a:ahLst/>
              <a:cxnLst/>
              <a:rect l="l" t="t" r="r" b="b"/>
              <a:pathLst>
                <a:path w="1020445" h="62230">
                  <a:moveTo>
                    <a:pt x="996170" y="30949"/>
                  </a:moveTo>
                  <a:lnTo>
                    <a:pt x="960932" y="51498"/>
                  </a:lnTo>
                  <a:lnTo>
                    <a:pt x="959967" y="55181"/>
                  </a:lnTo>
                  <a:lnTo>
                    <a:pt x="963320" y="60921"/>
                  </a:lnTo>
                  <a:lnTo>
                    <a:pt x="967003" y="61899"/>
                  </a:lnTo>
                  <a:lnTo>
                    <a:pt x="1011148" y="36144"/>
                  </a:lnTo>
                  <a:lnTo>
                    <a:pt x="1005077" y="36144"/>
                  </a:lnTo>
                  <a:lnTo>
                    <a:pt x="996170" y="30949"/>
                  </a:lnTo>
                  <a:close/>
                </a:path>
                <a:path w="1020445" h="62230">
                  <a:moveTo>
                    <a:pt x="985847" y="24930"/>
                  </a:moveTo>
                  <a:lnTo>
                    <a:pt x="2692" y="24930"/>
                  </a:lnTo>
                  <a:lnTo>
                    <a:pt x="0" y="27622"/>
                  </a:lnTo>
                  <a:lnTo>
                    <a:pt x="0" y="34277"/>
                  </a:lnTo>
                  <a:lnTo>
                    <a:pt x="2692" y="36969"/>
                  </a:lnTo>
                  <a:lnTo>
                    <a:pt x="985847" y="36969"/>
                  </a:lnTo>
                  <a:lnTo>
                    <a:pt x="996170" y="30949"/>
                  </a:lnTo>
                  <a:lnTo>
                    <a:pt x="985847" y="24930"/>
                  </a:lnTo>
                  <a:close/>
                </a:path>
                <a:path w="1020445" h="62230">
                  <a:moveTo>
                    <a:pt x="1013828" y="34580"/>
                  </a:moveTo>
                  <a:lnTo>
                    <a:pt x="1009733" y="36969"/>
                  </a:lnTo>
                  <a:lnTo>
                    <a:pt x="1011427" y="36969"/>
                  </a:lnTo>
                  <a:lnTo>
                    <a:pt x="1013828" y="34580"/>
                  </a:lnTo>
                  <a:close/>
                </a:path>
                <a:path w="1020445" h="62230">
                  <a:moveTo>
                    <a:pt x="1005077" y="25755"/>
                  </a:moveTo>
                  <a:lnTo>
                    <a:pt x="996170" y="30949"/>
                  </a:lnTo>
                  <a:lnTo>
                    <a:pt x="1005077" y="36144"/>
                  </a:lnTo>
                  <a:lnTo>
                    <a:pt x="1005077" y="25755"/>
                  </a:lnTo>
                  <a:close/>
                </a:path>
                <a:path w="1020445" h="62230">
                  <a:moveTo>
                    <a:pt x="1011147" y="25755"/>
                  </a:moveTo>
                  <a:lnTo>
                    <a:pt x="1005077" y="25755"/>
                  </a:lnTo>
                  <a:lnTo>
                    <a:pt x="1005077" y="36144"/>
                  </a:lnTo>
                  <a:lnTo>
                    <a:pt x="1011148" y="36144"/>
                  </a:lnTo>
                  <a:lnTo>
                    <a:pt x="1013828" y="34580"/>
                  </a:lnTo>
                  <a:lnTo>
                    <a:pt x="1014133" y="34277"/>
                  </a:lnTo>
                  <a:lnTo>
                    <a:pt x="1014133" y="27622"/>
                  </a:lnTo>
                  <a:lnTo>
                    <a:pt x="1013829" y="27319"/>
                  </a:lnTo>
                  <a:lnTo>
                    <a:pt x="1011147" y="25755"/>
                  </a:lnTo>
                  <a:close/>
                </a:path>
                <a:path w="1020445" h="62230">
                  <a:moveTo>
                    <a:pt x="1013829" y="27319"/>
                  </a:moveTo>
                  <a:lnTo>
                    <a:pt x="1014133" y="27622"/>
                  </a:lnTo>
                  <a:lnTo>
                    <a:pt x="1014133" y="34277"/>
                  </a:lnTo>
                  <a:lnTo>
                    <a:pt x="1013828" y="34580"/>
                  </a:lnTo>
                  <a:lnTo>
                    <a:pt x="1020051" y="30949"/>
                  </a:lnTo>
                  <a:lnTo>
                    <a:pt x="1013829" y="27319"/>
                  </a:lnTo>
                  <a:close/>
                </a:path>
                <a:path w="1020445" h="62230">
                  <a:moveTo>
                    <a:pt x="967003" y="0"/>
                  </a:moveTo>
                  <a:lnTo>
                    <a:pt x="963320" y="965"/>
                  </a:lnTo>
                  <a:lnTo>
                    <a:pt x="959967" y="6718"/>
                  </a:lnTo>
                  <a:lnTo>
                    <a:pt x="960932" y="10401"/>
                  </a:lnTo>
                  <a:lnTo>
                    <a:pt x="996170" y="30949"/>
                  </a:lnTo>
                  <a:lnTo>
                    <a:pt x="1005077" y="25755"/>
                  </a:lnTo>
                  <a:lnTo>
                    <a:pt x="1011147" y="25755"/>
                  </a:lnTo>
                  <a:lnTo>
                    <a:pt x="967003" y="0"/>
                  </a:lnTo>
                  <a:close/>
                </a:path>
                <a:path w="1020445" h="62230">
                  <a:moveTo>
                    <a:pt x="1011427" y="24930"/>
                  </a:moveTo>
                  <a:lnTo>
                    <a:pt x="1009732" y="24930"/>
                  </a:lnTo>
                  <a:lnTo>
                    <a:pt x="1013829" y="27319"/>
                  </a:lnTo>
                  <a:lnTo>
                    <a:pt x="1011427" y="24930"/>
                  </a:lnTo>
                  <a:close/>
                </a:path>
              </a:pathLst>
            </a:custGeom>
            <a:solidFill>
              <a:srgbClr val="7286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78193" y="1760238"/>
              <a:ext cx="792649" cy="73954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639322" y="3182937"/>
              <a:ext cx="223520" cy="329565"/>
            </a:xfrm>
            <a:custGeom>
              <a:avLst/>
              <a:gdLst/>
              <a:ahLst/>
              <a:cxnLst/>
              <a:rect l="l" t="t" r="r" b="b"/>
              <a:pathLst>
                <a:path w="223520" h="329564">
                  <a:moveTo>
                    <a:pt x="167487" y="0"/>
                  </a:moveTo>
                  <a:lnTo>
                    <a:pt x="55829" y="0"/>
                  </a:lnTo>
                  <a:lnTo>
                    <a:pt x="55829" y="217335"/>
                  </a:lnTo>
                  <a:lnTo>
                    <a:pt x="0" y="217335"/>
                  </a:lnTo>
                  <a:lnTo>
                    <a:pt x="111658" y="328993"/>
                  </a:lnTo>
                  <a:lnTo>
                    <a:pt x="223304" y="217335"/>
                  </a:lnTo>
                  <a:lnTo>
                    <a:pt x="167487" y="217335"/>
                  </a:lnTo>
                  <a:lnTo>
                    <a:pt x="16748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639322" y="3182937"/>
              <a:ext cx="223520" cy="329565"/>
            </a:xfrm>
            <a:custGeom>
              <a:avLst/>
              <a:gdLst/>
              <a:ahLst/>
              <a:cxnLst/>
              <a:rect l="l" t="t" r="r" b="b"/>
              <a:pathLst>
                <a:path w="223520" h="329564">
                  <a:moveTo>
                    <a:pt x="0" y="217335"/>
                  </a:moveTo>
                  <a:lnTo>
                    <a:pt x="55829" y="217335"/>
                  </a:lnTo>
                  <a:lnTo>
                    <a:pt x="55829" y="0"/>
                  </a:lnTo>
                  <a:lnTo>
                    <a:pt x="167487" y="0"/>
                  </a:lnTo>
                  <a:lnTo>
                    <a:pt x="167487" y="217335"/>
                  </a:lnTo>
                  <a:lnTo>
                    <a:pt x="223304" y="217335"/>
                  </a:lnTo>
                  <a:lnTo>
                    <a:pt x="111658" y="328993"/>
                  </a:lnTo>
                  <a:lnTo>
                    <a:pt x="0" y="217335"/>
                  </a:lnTo>
                  <a:close/>
                </a:path>
              </a:pathLst>
            </a:custGeom>
            <a:ln w="8597">
              <a:solidFill>
                <a:srgbClr val="78200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2994218" y="3156401"/>
            <a:ext cx="960840" cy="174063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0" dirty="0">
                <a:latin typeface="Century Gothic"/>
                <a:cs typeface="Century Gothic"/>
              </a:rPr>
              <a:t>L-asparagina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753827" y="3120910"/>
            <a:ext cx="831460" cy="173423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5" dirty="0">
                <a:latin typeface="Century Gothic"/>
                <a:cs typeface="Century Gothic"/>
              </a:rPr>
              <a:t>L-aspartico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66577" y="2828447"/>
            <a:ext cx="723008" cy="24944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19027" rIns="0" bIns="0" rtlCol="0">
            <a:spAutoFit/>
          </a:bodyPr>
          <a:lstStyle/>
          <a:p>
            <a:pPr marL="48836">
              <a:spcBef>
                <a:spcPts val="150"/>
              </a:spcBef>
            </a:pPr>
            <a:r>
              <a:rPr sz="1498" spc="5" dirty="0">
                <a:latin typeface="Century Gothic"/>
                <a:cs typeface="Century Gothic"/>
              </a:rPr>
              <a:t>100</a:t>
            </a:r>
            <a:r>
              <a:rPr sz="1498" spc="-55" dirty="0">
                <a:latin typeface="Century Gothic"/>
                <a:cs typeface="Century Gothic"/>
              </a:rPr>
              <a:t> </a:t>
            </a:r>
            <a:r>
              <a:rPr sz="1498" spc="5" dirty="0"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120097" y="3561983"/>
            <a:ext cx="4062800" cy="250082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19661" rIns="0" bIns="0" rtlCol="0">
            <a:spAutoFit/>
          </a:bodyPr>
          <a:lstStyle/>
          <a:p>
            <a:pPr marL="49471">
              <a:spcBef>
                <a:spcPts val="155"/>
              </a:spcBef>
            </a:pPr>
            <a:r>
              <a:rPr sz="1498" spc="5" dirty="0">
                <a:latin typeface="Century Gothic"/>
                <a:cs typeface="Century Gothic"/>
              </a:rPr>
              <a:t>Deplección de</a:t>
            </a:r>
            <a:r>
              <a:rPr sz="1498" dirty="0">
                <a:latin typeface="Century Gothic"/>
                <a:cs typeface="Century Gothic"/>
              </a:rPr>
              <a:t> </a:t>
            </a:r>
            <a:r>
              <a:rPr sz="1498" spc="5" dirty="0">
                <a:latin typeface="Century Gothic"/>
                <a:cs typeface="Century Gothic"/>
              </a:rPr>
              <a:t>asparagina </a:t>
            </a:r>
            <a:r>
              <a:rPr sz="1498" spc="10" dirty="0">
                <a:latin typeface="Century Gothic"/>
                <a:cs typeface="Century Gothic"/>
              </a:rPr>
              <a:t>en</a:t>
            </a:r>
            <a:r>
              <a:rPr sz="1498" dirty="0">
                <a:latin typeface="Century Gothic"/>
                <a:cs typeface="Century Gothic"/>
              </a:rPr>
              <a:t> </a:t>
            </a:r>
            <a:r>
              <a:rPr sz="1498" spc="5" dirty="0">
                <a:latin typeface="Century Gothic"/>
                <a:cs typeface="Century Gothic"/>
              </a:rPr>
              <a:t>suero</a:t>
            </a:r>
            <a:r>
              <a:rPr sz="1498" dirty="0">
                <a:latin typeface="Century Gothic"/>
                <a:cs typeface="Century Gothic"/>
              </a:rPr>
              <a:t> </a:t>
            </a:r>
            <a:r>
              <a:rPr sz="1498" spc="5" dirty="0">
                <a:latin typeface="Century Gothic"/>
                <a:cs typeface="Century Gothic"/>
              </a:rPr>
              <a:t>y</a:t>
            </a:r>
            <a:r>
              <a:rPr sz="1498" dirty="0">
                <a:latin typeface="Century Gothic"/>
                <a:cs typeface="Century Gothic"/>
              </a:rPr>
              <a:t> </a:t>
            </a:r>
            <a:r>
              <a:rPr sz="1498" spc="5" dirty="0">
                <a:latin typeface="Century Gothic"/>
                <a:cs typeface="Century Gothic"/>
              </a:rPr>
              <a:t>LCR</a:t>
            </a:r>
            <a:endParaRPr sz="14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32980" y="736628"/>
            <a:ext cx="2748701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solidFill>
                  <a:schemeClr val="tx1"/>
                </a:solidFill>
                <a:latin typeface="Arial"/>
                <a:cs typeface="Arial"/>
              </a:rPr>
              <a:t>Guías</a:t>
            </a:r>
            <a:r>
              <a:rPr sz="2297" b="1" spc="-8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297" b="1" spc="5" dirty="0">
                <a:solidFill>
                  <a:schemeClr val="tx1"/>
                </a:solidFill>
                <a:latin typeface="Arial"/>
                <a:cs typeface="Arial"/>
              </a:rPr>
              <a:t>asistenciales</a:t>
            </a:r>
            <a:endParaRPr sz="2297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20</a:t>
            </a:r>
            <a:endParaRPr sz="8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38960" y="1283855"/>
            <a:ext cx="145426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LMA</a:t>
            </a:r>
            <a:r>
              <a:rPr sz="699" b="1" spc="-4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unfit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44484" y="1876771"/>
            <a:ext cx="841606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1478">
              <a:spcBef>
                <a:spcPts val="215"/>
              </a:spcBef>
            </a:pPr>
            <a:r>
              <a:rPr sz="699" b="1" dirty="0">
                <a:latin typeface="Arial Narrow"/>
                <a:cs typeface="Arial Narrow"/>
              </a:rPr>
              <a:t>No</a:t>
            </a:r>
            <a:r>
              <a:rPr sz="699" b="1" spc="-1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ensayo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clínico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244657" y="1450277"/>
            <a:ext cx="41224" cy="426829"/>
          </a:xfrm>
          <a:custGeom>
            <a:avLst/>
            <a:gdLst/>
            <a:ahLst/>
            <a:cxnLst/>
            <a:rect l="l" t="t" r="r" b="b"/>
            <a:pathLst>
              <a:path w="41275" h="427355">
                <a:moveTo>
                  <a:pt x="0" y="385711"/>
                </a:moveTo>
                <a:lnTo>
                  <a:pt x="20548" y="427024"/>
                </a:lnTo>
                <a:lnTo>
                  <a:pt x="37823" y="392633"/>
                </a:lnTo>
                <a:lnTo>
                  <a:pt x="18034" y="392620"/>
                </a:lnTo>
                <a:lnTo>
                  <a:pt x="18047" y="385745"/>
                </a:lnTo>
                <a:lnTo>
                  <a:pt x="0" y="385711"/>
                </a:lnTo>
                <a:close/>
              </a:path>
              <a:path w="41275" h="427355">
                <a:moveTo>
                  <a:pt x="18047" y="385745"/>
                </a:moveTo>
                <a:lnTo>
                  <a:pt x="18034" y="392620"/>
                </a:lnTo>
                <a:lnTo>
                  <a:pt x="23202" y="392633"/>
                </a:lnTo>
                <a:lnTo>
                  <a:pt x="23216" y="385754"/>
                </a:lnTo>
                <a:lnTo>
                  <a:pt x="18047" y="385745"/>
                </a:lnTo>
                <a:close/>
              </a:path>
              <a:path w="41275" h="427355">
                <a:moveTo>
                  <a:pt x="23216" y="385754"/>
                </a:moveTo>
                <a:lnTo>
                  <a:pt x="23202" y="392633"/>
                </a:lnTo>
                <a:lnTo>
                  <a:pt x="37830" y="392620"/>
                </a:lnTo>
                <a:lnTo>
                  <a:pt x="41262" y="385787"/>
                </a:lnTo>
                <a:lnTo>
                  <a:pt x="23216" y="385754"/>
                </a:lnTo>
                <a:close/>
              </a:path>
              <a:path w="41275" h="427355">
                <a:moveTo>
                  <a:pt x="18821" y="0"/>
                </a:moveTo>
                <a:lnTo>
                  <a:pt x="18047" y="385745"/>
                </a:lnTo>
                <a:lnTo>
                  <a:pt x="23216" y="385754"/>
                </a:lnTo>
                <a:lnTo>
                  <a:pt x="23977" y="12"/>
                </a:lnTo>
                <a:lnTo>
                  <a:pt x="188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735634" y="3041085"/>
            <a:ext cx="937374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271454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AZ</a:t>
            </a:r>
            <a:r>
              <a:rPr sz="699" b="1" dirty="0">
                <a:latin typeface="Arial Narrow"/>
                <a:cs typeface="Arial Narrow"/>
              </a:rPr>
              <a:t>A</a:t>
            </a:r>
            <a:r>
              <a:rPr sz="699" b="1" spc="-1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pr</a:t>
            </a:r>
            <a:r>
              <a:rPr sz="699" b="1" spc="10" dirty="0">
                <a:latin typeface="Arial Narrow"/>
                <a:cs typeface="Arial Narrow"/>
              </a:rPr>
              <a:t>ev</a:t>
            </a:r>
            <a:r>
              <a:rPr sz="699" b="1" dirty="0">
                <a:latin typeface="Arial Narrow"/>
                <a:cs typeface="Arial Narrow"/>
              </a:rPr>
              <a:t>ia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29645" y="3041085"/>
            <a:ext cx="846681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91540">
              <a:spcBef>
                <a:spcPts val="225"/>
              </a:spcBef>
            </a:pPr>
            <a:r>
              <a:rPr sz="699" b="1" dirty="0">
                <a:latin typeface="Arial Narrow"/>
                <a:cs typeface="Arial Narrow"/>
              </a:rPr>
              <a:t>IDH1</a:t>
            </a:r>
            <a:r>
              <a:rPr sz="699" b="1" spc="-2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mutado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607300" y="3041085"/>
            <a:ext cx="996356" cy="136280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algn="ctr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Resto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80377" y="3346798"/>
            <a:ext cx="1244336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51583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LDAC+GLAS</a:t>
            </a:r>
            <a:r>
              <a:rPr sz="699" b="1" spc="-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084946" y="3346798"/>
            <a:ext cx="935472" cy="13563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65327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IVO+AZA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183570" y="3207511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5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5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/>
          <p:nvPr/>
        </p:nvSpPr>
        <p:spPr>
          <a:xfrm>
            <a:off x="2183561" y="2043209"/>
            <a:ext cx="3942933" cy="998259"/>
          </a:xfrm>
          <a:custGeom>
            <a:avLst/>
            <a:gdLst/>
            <a:ahLst/>
            <a:cxnLst/>
            <a:rect l="l" t="t" r="r" b="b"/>
            <a:pathLst>
              <a:path w="3947795" h="999489">
                <a:moveTo>
                  <a:pt x="3947185" y="957846"/>
                </a:moveTo>
                <a:lnTo>
                  <a:pt x="3929126" y="957846"/>
                </a:lnTo>
                <a:lnTo>
                  <a:pt x="3929126" y="502132"/>
                </a:lnTo>
                <a:lnTo>
                  <a:pt x="3929126" y="496976"/>
                </a:lnTo>
                <a:lnTo>
                  <a:pt x="2086762" y="496976"/>
                </a:lnTo>
                <a:lnTo>
                  <a:pt x="2086762" y="0"/>
                </a:lnTo>
                <a:lnTo>
                  <a:pt x="2081606" y="0"/>
                </a:lnTo>
                <a:lnTo>
                  <a:pt x="2081606" y="496976"/>
                </a:lnTo>
                <a:lnTo>
                  <a:pt x="18059" y="496976"/>
                </a:lnTo>
                <a:lnTo>
                  <a:pt x="18059" y="957846"/>
                </a:lnTo>
                <a:lnTo>
                  <a:pt x="0" y="957846"/>
                </a:lnTo>
                <a:lnTo>
                  <a:pt x="20637" y="999121"/>
                </a:lnTo>
                <a:lnTo>
                  <a:pt x="37846" y="964717"/>
                </a:lnTo>
                <a:lnTo>
                  <a:pt x="41275" y="957846"/>
                </a:lnTo>
                <a:lnTo>
                  <a:pt x="23215" y="957846"/>
                </a:lnTo>
                <a:lnTo>
                  <a:pt x="23215" y="502132"/>
                </a:lnTo>
                <a:lnTo>
                  <a:pt x="2081606" y="502132"/>
                </a:lnTo>
                <a:lnTo>
                  <a:pt x="2086762" y="502132"/>
                </a:lnTo>
                <a:lnTo>
                  <a:pt x="3923969" y="502132"/>
                </a:lnTo>
                <a:lnTo>
                  <a:pt x="3923969" y="957846"/>
                </a:lnTo>
                <a:lnTo>
                  <a:pt x="3905910" y="957846"/>
                </a:lnTo>
                <a:lnTo>
                  <a:pt x="3926548" y="999121"/>
                </a:lnTo>
                <a:lnTo>
                  <a:pt x="3943743" y="964717"/>
                </a:lnTo>
                <a:lnTo>
                  <a:pt x="3947185" y="9578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3532067" y="3207511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4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4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864598" y="1598947"/>
            <a:ext cx="1274144" cy="12091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99" b="1" i="1" spc="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69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9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99">
              <a:latin typeface="ArialNarrow-BoldItalic"/>
              <a:cs typeface="ArialNarrow-BoldItalic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22474" y="786366"/>
            <a:ext cx="4880942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Arial"/>
                <a:cs typeface="Arial"/>
              </a:rPr>
              <a:t>PETHEMA</a:t>
            </a:r>
            <a:r>
              <a:rPr sz="1298" b="1" spc="-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LMA-UNFIT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(según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tiempos</a:t>
            </a:r>
            <a:r>
              <a:rPr sz="1298" b="1" spc="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de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precio</a:t>
            </a:r>
            <a:r>
              <a:rPr sz="1298" b="1" dirty="0">
                <a:latin typeface="Arial"/>
                <a:cs typeface="Arial"/>
              </a:rPr>
              <a:t> y</a:t>
            </a:r>
            <a:r>
              <a:rPr sz="1298" b="1" spc="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reembolso)</a:t>
            </a:r>
            <a:endParaRPr sz="1298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814005" y="2256614"/>
            <a:ext cx="66339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99" b="1" spc="5" dirty="0">
                <a:latin typeface="Arial Narrow"/>
                <a:cs typeface="Arial Narrow"/>
              </a:rPr>
              <a:t>Frágil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124853" y="2423042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83"/>
                </a:moveTo>
                <a:lnTo>
                  <a:pt x="0" y="98183"/>
                </a:lnTo>
                <a:lnTo>
                  <a:pt x="20637" y="139458"/>
                </a:lnTo>
                <a:lnTo>
                  <a:pt x="37833" y="105067"/>
                </a:lnTo>
                <a:lnTo>
                  <a:pt x="18059" y="105067"/>
                </a:lnTo>
                <a:lnTo>
                  <a:pt x="18059" y="98183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4" y="98183"/>
                </a:moveTo>
                <a:lnTo>
                  <a:pt x="23215" y="98183"/>
                </a:lnTo>
                <a:lnTo>
                  <a:pt x="23215" y="105067"/>
                </a:lnTo>
                <a:lnTo>
                  <a:pt x="37833" y="105067"/>
                </a:lnTo>
                <a:lnTo>
                  <a:pt x="41274" y="98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6677731" y="2562328"/>
            <a:ext cx="935472" cy="13499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11200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AZA</a:t>
            </a:r>
            <a:r>
              <a:rPr sz="699" b="1" spc="-3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soporte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532059" y="1957412"/>
            <a:ext cx="3634069" cy="1085147"/>
          </a:xfrm>
          <a:custGeom>
            <a:avLst/>
            <a:gdLst/>
            <a:ahLst/>
            <a:cxnLst/>
            <a:rect l="l" t="t" r="r" b="b"/>
            <a:pathLst>
              <a:path w="3638550" h="1086485">
                <a:moveTo>
                  <a:pt x="1277721" y="1044600"/>
                </a:moveTo>
                <a:lnTo>
                  <a:pt x="1259662" y="1044600"/>
                </a:lnTo>
                <a:lnTo>
                  <a:pt x="1259662" y="588467"/>
                </a:lnTo>
                <a:lnTo>
                  <a:pt x="1259662" y="583311"/>
                </a:lnTo>
                <a:lnTo>
                  <a:pt x="736600" y="583311"/>
                </a:lnTo>
                <a:lnTo>
                  <a:pt x="736600" y="582879"/>
                </a:lnTo>
                <a:lnTo>
                  <a:pt x="736600" y="85902"/>
                </a:lnTo>
                <a:lnTo>
                  <a:pt x="731443" y="85902"/>
                </a:lnTo>
                <a:lnTo>
                  <a:pt x="731443" y="582879"/>
                </a:lnTo>
                <a:lnTo>
                  <a:pt x="18059" y="582879"/>
                </a:lnTo>
                <a:lnTo>
                  <a:pt x="18059" y="1043749"/>
                </a:lnTo>
                <a:lnTo>
                  <a:pt x="0" y="1043749"/>
                </a:lnTo>
                <a:lnTo>
                  <a:pt x="20637" y="1085024"/>
                </a:lnTo>
                <a:lnTo>
                  <a:pt x="37846" y="1050620"/>
                </a:lnTo>
                <a:lnTo>
                  <a:pt x="41275" y="1043749"/>
                </a:lnTo>
                <a:lnTo>
                  <a:pt x="23215" y="1043749"/>
                </a:lnTo>
                <a:lnTo>
                  <a:pt x="23215" y="588035"/>
                </a:lnTo>
                <a:lnTo>
                  <a:pt x="731443" y="588035"/>
                </a:lnTo>
                <a:lnTo>
                  <a:pt x="731443" y="588467"/>
                </a:lnTo>
                <a:lnTo>
                  <a:pt x="1254506" y="588467"/>
                </a:lnTo>
                <a:lnTo>
                  <a:pt x="1254506" y="1044600"/>
                </a:lnTo>
                <a:lnTo>
                  <a:pt x="1236446" y="1044600"/>
                </a:lnTo>
                <a:lnTo>
                  <a:pt x="1257084" y="1085862"/>
                </a:lnTo>
                <a:lnTo>
                  <a:pt x="1274279" y="1051471"/>
                </a:lnTo>
                <a:lnTo>
                  <a:pt x="1277721" y="1044600"/>
                </a:lnTo>
                <a:close/>
              </a:path>
              <a:path w="3638550" h="1086485">
                <a:moveTo>
                  <a:pt x="3638499" y="258305"/>
                </a:moveTo>
                <a:lnTo>
                  <a:pt x="3620439" y="258305"/>
                </a:lnTo>
                <a:lnTo>
                  <a:pt x="3620439" y="5156"/>
                </a:lnTo>
                <a:lnTo>
                  <a:pt x="3620439" y="2578"/>
                </a:lnTo>
                <a:lnTo>
                  <a:pt x="3620439" y="0"/>
                </a:lnTo>
                <a:lnTo>
                  <a:pt x="1155242" y="0"/>
                </a:lnTo>
                <a:lnTo>
                  <a:pt x="1155242" y="5156"/>
                </a:lnTo>
                <a:lnTo>
                  <a:pt x="3615283" y="5156"/>
                </a:lnTo>
                <a:lnTo>
                  <a:pt x="3615283" y="258305"/>
                </a:lnTo>
                <a:lnTo>
                  <a:pt x="3597224" y="258305"/>
                </a:lnTo>
                <a:lnTo>
                  <a:pt x="3617861" y="299567"/>
                </a:lnTo>
                <a:lnTo>
                  <a:pt x="3635057" y="265176"/>
                </a:lnTo>
                <a:lnTo>
                  <a:pt x="3638499" y="2583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5637548" y="3348496"/>
            <a:ext cx="935472" cy="135638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291749">
              <a:spcBef>
                <a:spcPts val="219"/>
              </a:spcBef>
            </a:pPr>
            <a:r>
              <a:rPr sz="699" b="1" spc="5" dirty="0">
                <a:latin typeface="Arial Narrow"/>
                <a:cs typeface="Arial Narrow"/>
              </a:rPr>
              <a:t>AZA+VEN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6084668" y="3207511"/>
            <a:ext cx="41224" cy="141431"/>
          </a:xfrm>
          <a:custGeom>
            <a:avLst/>
            <a:gdLst/>
            <a:ahLst/>
            <a:cxnLst/>
            <a:rect l="l" t="t" r="r" b="b"/>
            <a:pathLst>
              <a:path w="41275" h="141604">
                <a:moveTo>
                  <a:pt x="18059" y="99885"/>
                </a:moveTo>
                <a:lnTo>
                  <a:pt x="0" y="99885"/>
                </a:lnTo>
                <a:lnTo>
                  <a:pt x="20637" y="141160"/>
                </a:lnTo>
                <a:lnTo>
                  <a:pt x="37833" y="106768"/>
                </a:lnTo>
                <a:lnTo>
                  <a:pt x="18059" y="106768"/>
                </a:lnTo>
                <a:lnTo>
                  <a:pt x="18059" y="99885"/>
                </a:lnTo>
                <a:close/>
              </a:path>
              <a:path w="41275" h="141604">
                <a:moveTo>
                  <a:pt x="23215" y="0"/>
                </a:moveTo>
                <a:lnTo>
                  <a:pt x="18059" y="0"/>
                </a:lnTo>
                <a:lnTo>
                  <a:pt x="18059" y="106768"/>
                </a:lnTo>
                <a:lnTo>
                  <a:pt x="23215" y="106768"/>
                </a:lnTo>
                <a:lnTo>
                  <a:pt x="23215" y="0"/>
                </a:lnTo>
                <a:close/>
              </a:path>
              <a:path w="41275" h="141604">
                <a:moveTo>
                  <a:pt x="41274" y="99885"/>
                </a:moveTo>
                <a:lnTo>
                  <a:pt x="23215" y="99885"/>
                </a:lnTo>
                <a:lnTo>
                  <a:pt x="23215" y="106768"/>
                </a:lnTo>
                <a:lnTo>
                  <a:pt x="37833" y="106768"/>
                </a:lnTo>
                <a:lnTo>
                  <a:pt x="41274" y="998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4364565" y="3041932"/>
            <a:ext cx="846681" cy="13499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09933">
              <a:spcBef>
                <a:spcPts val="215"/>
              </a:spcBef>
            </a:pPr>
            <a:r>
              <a:rPr sz="699" b="1" spc="5" dirty="0">
                <a:latin typeface="Arial Narrow"/>
                <a:cs typeface="Arial Narrow"/>
              </a:rPr>
              <a:t>P53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mutado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19867" y="3347647"/>
            <a:ext cx="935472" cy="136280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8540" rIns="0" bIns="0" rtlCol="0">
            <a:spAutoFit/>
          </a:bodyPr>
          <a:lstStyle/>
          <a:p>
            <a:pPr marL="151583">
              <a:spcBef>
                <a:spcPts val="225"/>
              </a:spcBef>
            </a:pPr>
            <a:r>
              <a:rPr sz="699" b="1" spc="5" dirty="0">
                <a:latin typeface="Arial Narrow"/>
                <a:cs typeface="Arial Narrow"/>
              </a:rPr>
              <a:t>AZA</a:t>
            </a:r>
            <a:r>
              <a:rPr sz="699" b="1" spc="-30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spc="5" dirty="0">
                <a:latin typeface="Arial Narrow"/>
                <a:cs typeface="Arial Narrow"/>
              </a:rPr>
              <a:t>AZA+VEN?</a:t>
            </a:r>
            <a:endParaRPr sz="699">
              <a:latin typeface="Arial Narrow"/>
              <a:cs typeface="Arial Narrow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766984" y="3208356"/>
            <a:ext cx="41224" cy="139528"/>
          </a:xfrm>
          <a:custGeom>
            <a:avLst/>
            <a:gdLst/>
            <a:ahLst/>
            <a:cxnLst/>
            <a:rect l="l" t="t" r="r" b="b"/>
            <a:pathLst>
              <a:path w="41275" h="139700">
                <a:moveTo>
                  <a:pt x="18059" y="98196"/>
                </a:moveTo>
                <a:lnTo>
                  <a:pt x="0" y="98196"/>
                </a:lnTo>
                <a:lnTo>
                  <a:pt x="20637" y="139458"/>
                </a:lnTo>
                <a:lnTo>
                  <a:pt x="37838" y="105067"/>
                </a:lnTo>
                <a:lnTo>
                  <a:pt x="18059" y="105067"/>
                </a:lnTo>
                <a:lnTo>
                  <a:pt x="18059" y="98196"/>
                </a:lnTo>
                <a:close/>
              </a:path>
              <a:path w="41275" h="139700">
                <a:moveTo>
                  <a:pt x="23215" y="0"/>
                </a:moveTo>
                <a:lnTo>
                  <a:pt x="18059" y="0"/>
                </a:lnTo>
                <a:lnTo>
                  <a:pt x="18059" y="105067"/>
                </a:lnTo>
                <a:lnTo>
                  <a:pt x="23215" y="105067"/>
                </a:lnTo>
                <a:lnTo>
                  <a:pt x="23215" y="0"/>
                </a:lnTo>
                <a:close/>
              </a:path>
              <a:path w="41275" h="139700">
                <a:moveTo>
                  <a:pt x="41275" y="98196"/>
                </a:moveTo>
                <a:lnTo>
                  <a:pt x="23215" y="98196"/>
                </a:lnTo>
                <a:lnTo>
                  <a:pt x="23215" y="105067"/>
                </a:lnTo>
                <a:lnTo>
                  <a:pt x="37838" y="105067"/>
                </a:lnTo>
                <a:lnTo>
                  <a:pt x="41275" y="981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3938813" y="2226872"/>
            <a:ext cx="663392" cy="135639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9489">
              <a:spcBef>
                <a:spcPts val="220"/>
              </a:spcBef>
            </a:pPr>
            <a:r>
              <a:rPr sz="699" b="1" dirty="0">
                <a:latin typeface="Arial Narrow"/>
                <a:cs typeface="Arial Narrow"/>
              </a:rPr>
              <a:t>No</a:t>
            </a:r>
            <a:r>
              <a:rPr sz="699" b="1" spc="-25" dirty="0">
                <a:latin typeface="Arial Narrow"/>
                <a:cs typeface="Arial Narrow"/>
              </a:rPr>
              <a:t> </a:t>
            </a:r>
            <a:r>
              <a:rPr sz="699" b="1" dirty="0">
                <a:latin typeface="Arial Narrow"/>
                <a:cs typeface="Arial Narrow"/>
              </a:rPr>
              <a:t>frágil</a:t>
            </a:r>
            <a:endParaRPr sz="699">
              <a:latin typeface="Arial Narrow"/>
              <a:cs typeface="Arial Narrow"/>
            </a:endParaRPr>
          </a:p>
        </p:txBody>
      </p:sp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391420" y="730305"/>
            <a:ext cx="2361194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chemeClr val="tx1"/>
                </a:solidFill>
                <a:latin typeface="Arial"/>
                <a:cs typeface="Arial"/>
              </a:rPr>
              <a:t>LMA</a:t>
            </a:r>
            <a:r>
              <a:rPr sz="1948" b="1" spc="-2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del</a:t>
            </a:r>
            <a:r>
              <a:rPr sz="1948" b="1" spc="-1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paciente</a:t>
            </a:r>
            <a:r>
              <a:rPr sz="1948" b="1" spc="-2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fit</a:t>
            </a:r>
            <a:endParaRPr sz="194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6575" y="1226043"/>
            <a:ext cx="181259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latin typeface="Arial"/>
                <a:cs typeface="Arial"/>
              </a:rPr>
              <a:t>Sospecha</a:t>
            </a:r>
            <a:r>
              <a:rPr sz="1049" b="1" spc="-5" dirty="0">
                <a:latin typeface="Arial"/>
                <a:cs typeface="Arial"/>
              </a:rPr>
              <a:t> </a:t>
            </a:r>
            <a:r>
              <a:rPr sz="1049" b="1" spc="10" dirty="0">
                <a:latin typeface="Arial"/>
                <a:cs typeface="Arial"/>
              </a:rPr>
              <a:t>diagnóstica</a:t>
            </a:r>
            <a:r>
              <a:rPr sz="1049" b="1" dirty="0">
                <a:latin typeface="Arial"/>
                <a:cs typeface="Arial"/>
              </a:rPr>
              <a:t> </a:t>
            </a:r>
            <a:r>
              <a:rPr sz="1049" b="1" spc="20" dirty="0">
                <a:latin typeface="Arial"/>
                <a:cs typeface="Arial"/>
              </a:rPr>
              <a:t>LMA</a:t>
            </a:r>
            <a:endParaRPr sz="104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59766" y="1320229"/>
            <a:ext cx="1465678" cy="474395"/>
          </a:xfrm>
          <a:custGeom>
            <a:avLst/>
            <a:gdLst/>
            <a:ahLst/>
            <a:cxnLst/>
            <a:rect l="l" t="t" r="r" b="b"/>
            <a:pathLst>
              <a:path w="1467484" h="474980">
                <a:moveTo>
                  <a:pt x="1384170" y="448097"/>
                </a:moveTo>
                <a:lnTo>
                  <a:pt x="1376146" y="474421"/>
                </a:lnTo>
                <a:lnTo>
                  <a:pt x="1467142" y="459003"/>
                </a:lnTo>
                <a:lnTo>
                  <a:pt x="1459877" y="452107"/>
                </a:lnTo>
                <a:lnTo>
                  <a:pt x="1397330" y="452107"/>
                </a:lnTo>
                <a:lnTo>
                  <a:pt x="1384170" y="448097"/>
                </a:lnTo>
                <a:close/>
              </a:path>
              <a:path w="1467484" h="474980">
                <a:moveTo>
                  <a:pt x="1392190" y="421784"/>
                </a:moveTo>
                <a:lnTo>
                  <a:pt x="1384170" y="448097"/>
                </a:lnTo>
                <a:lnTo>
                  <a:pt x="1397330" y="452107"/>
                </a:lnTo>
                <a:lnTo>
                  <a:pt x="1405343" y="425792"/>
                </a:lnTo>
                <a:lnTo>
                  <a:pt x="1392190" y="421784"/>
                </a:lnTo>
                <a:close/>
              </a:path>
              <a:path w="1467484" h="474980">
                <a:moveTo>
                  <a:pt x="1400213" y="395465"/>
                </a:moveTo>
                <a:lnTo>
                  <a:pt x="1392190" y="421784"/>
                </a:lnTo>
                <a:lnTo>
                  <a:pt x="1405343" y="425792"/>
                </a:lnTo>
                <a:lnTo>
                  <a:pt x="1397330" y="452107"/>
                </a:lnTo>
                <a:lnTo>
                  <a:pt x="1459877" y="452107"/>
                </a:lnTo>
                <a:lnTo>
                  <a:pt x="1400213" y="395465"/>
                </a:lnTo>
                <a:close/>
              </a:path>
              <a:path w="1467484" h="474980">
                <a:moveTo>
                  <a:pt x="8026" y="0"/>
                </a:moveTo>
                <a:lnTo>
                  <a:pt x="0" y="26314"/>
                </a:lnTo>
                <a:lnTo>
                  <a:pt x="1384170" y="448097"/>
                </a:lnTo>
                <a:lnTo>
                  <a:pt x="1392190" y="421784"/>
                </a:lnTo>
                <a:lnTo>
                  <a:pt x="8026" y="0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6065863" y="1792130"/>
            <a:ext cx="918348" cy="31901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0906" marR="5074" indent="-178855">
              <a:spcBef>
                <a:spcPts val="125"/>
              </a:spcBef>
            </a:pPr>
            <a:r>
              <a:rPr sz="949" spc="5" dirty="0">
                <a:solidFill>
                  <a:srgbClr val="FF0000"/>
                </a:solidFill>
                <a:latin typeface="Arial"/>
                <a:cs typeface="Arial"/>
              </a:rPr>
              <a:t>Cribaje</a:t>
            </a:r>
            <a:r>
              <a:rPr sz="949" spc="-5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spc="5" dirty="0">
                <a:solidFill>
                  <a:srgbClr val="FF0000"/>
                </a:solidFill>
                <a:latin typeface="Arial"/>
                <a:cs typeface="Arial"/>
              </a:rPr>
              <a:t>genético </a:t>
            </a:r>
            <a:r>
              <a:rPr sz="949" spc="-2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FF0000"/>
                </a:solidFill>
                <a:latin typeface="Arial"/>
                <a:cs typeface="Arial"/>
              </a:rPr>
              <a:t>centralizado</a:t>
            </a:r>
            <a:endParaRPr sz="9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98878" y="1821259"/>
            <a:ext cx="1063584" cy="667832"/>
          </a:xfrm>
          <a:prstGeom prst="rect">
            <a:avLst/>
          </a:prstGeom>
        </p:spPr>
        <p:txBody>
          <a:bodyPr vert="horz" wrap="square" lIns="0" tIns="78643" rIns="0" bIns="0" rtlCol="0">
            <a:spAutoFit/>
          </a:bodyPr>
          <a:lstStyle/>
          <a:p>
            <a:pPr marL="168073">
              <a:spcBef>
                <a:spcPts val="619"/>
              </a:spcBef>
            </a:pPr>
            <a:r>
              <a:rPr sz="849" dirty="0">
                <a:latin typeface="Arial"/>
                <a:cs typeface="Arial"/>
              </a:rPr>
              <a:t>Paciente</a:t>
            </a:r>
            <a:r>
              <a:rPr sz="849" spc="-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“Fit”</a:t>
            </a:r>
            <a:endParaRPr sz="849">
              <a:latin typeface="Arial"/>
              <a:cs typeface="Arial"/>
            </a:endParaRPr>
          </a:p>
          <a:p>
            <a:pPr algn="ctr">
              <a:spcBef>
                <a:spcPts val="659"/>
              </a:spcBef>
            </a:pP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Inducción</a:t>
            </a:r>
            <a:r>
              <a:rPr sz="1049" spc="-3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común</a:t>
            </a:r>
            <a:endParaRPr sz="1049">
              <a:latin typeface="Arial"/>
              <a:cs typeface="Arial"/>
            </a:endParaRPr>
          </a:p>
          <a:p>
            <a:pPr marR="50105" algn="ctr">
              <a:spcBef>
                <a:spcPts val="454"/>
              </a:spcBef>
            </a:pPr>
            <a:r>
              <a:rPr sz="949" spc="10" dirty="0">
                <a:solidFill>
                  <a:srgbClr val="FF0000"/>
                </a:solidFill>
                <a:latin typeface="Arial"/>
                <a:cs typeface="Arial"/>
              </a:rPr>
              <a:t>3+7</a:t>
            </a:r>
            <a:endParaRPr sz="9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54418" y="3712549"/>
            <a:ext cx="1310294" cy="585080"/>
          </a:xfrm>
          <a:prstGeom prst="rect">
            <a:avLst/>
          </a:prstGeom>
        </p:spPr>
        <p:txBody>
          <a:bodyPr vert="horz" wrap="square" lIns="0" tIns="76106" rIns="0" bIns="0" rtlCol="0">
            <a:spAutoFit/>
          </a:bodyPr>
          <a:lstStyle/>
          <a:p>
            <a:pPr algn="ctr">
              <a:spcBef>
                <a:spcPts val="599"/>
              </a:spcBef>
            </a:pPr>
            <a:r>
              <a:rPr sz="1049" spc="5" dirty="0">
                <a:latin typeface="Arial"/>
                <a:cs typeface="Arial"/>
              </a:rPr>
              <a:t>Tratamiento</a:t>
            </a:r>
            <a:r>
              <a:rPr sz="1049" spc="-3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Post-RC</a:t>
            </a:r>
            <a:endParaRPr sz="1049">
              <a:latin typeface="Arial"/>
              <a:cs typeface="Arial"/>
            </a:endParaRPr>
          </a:p>
          <a:p>
            <a:pPr marL="130019" marR="141435" algn="ctr">
              <a:lnSpc>
                <a:spcPct val="109500"/>
              </a:lnSpc>
              <a:spcBef>
                <a:spcPts val="340"/>
              </a:spcBef>
            </a:pPr>
            <a:r>
              <a:rPr sz="949" spc="5" dirty="0">
                <a:latin typeface="Arial"/>
                <a:cs typeface="Arial"/>
              </a:rPr>
              <a:t>Adaptado al riesgo </a:t>
            </a:r>
            <a:r>
              <a:rPr sz="949" spc="-2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Guiado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por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EMR</a:t>
            </a:r>
            <a:endParaRPr sz="949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6484333" y="2131180"/>
            <a:ext cx="82448" cy="1629940"/>
          </a:xfrm>
          <a:custGeom>
            <a:avLst/>
            <a:gdLst/>
            <a:ahLst/>
            <a:cxnLst/>
            <a:rect l="l" t="t" r="r" b="b"/>
            <a:pathLst>
              <a:path w="82550" h="1631950">
                <a:moveTo>
                  <a:pt x="54571" y="0"/>
                </a:moveTo>
                <a:lnTo>
                  <a:pt x="27063" y="12"/>
                </a:lnTo>
                <a:lnTo>
                  <a:pt x="27089" y="110058"/>
                </a:lnTo>
                <a:lnTo>
                  <a:pt x="54610" y="110058"/>
                </a:lnTo>
                <a:lnTo>
                  <a:pt x="54571" y="0"/>
                </a:lnTo>
                <a:close/>
              </a:path>
              <a:path w="82550" h="1631950">
                <a:moveTo>
                  <a:pt x="54635" y="192595"/>
                </a:moveTo>
                <a:lnTo>
                  <a:pt x="27114" y="192608"/>
                </a:lnTo>
                <a:lnTo>
                  <a:pt x="27152" y="302653"/>
                </a:lnTo>
                <a:lnTo>
                  <a:pt x="54660" y="302653"/>
                </a:lnTo>
                <a:lnTo>
                  <a:pt x="54635" y="192595"/>
                </a:lnTo>
                <a:close/>
              </a:path>
              <a:path w="82550" h="1631950">
                <a:moveTo>
                  <a:pt x="54686" y="385191"/>
                </a:moveTo>
                <a:lnTo>
                  <a:pt x="27178" y="385203"/>
                </a:lnTo>
                <a:lnTo>
                  <a:pt x="27203" y="495261"/>
                </a:lnTo>
                <a:lnTo>
                  <a:pt x="54724" y="495249"/>
                </a:lnTo>
                <a:lnTo>
                  <a:pt x="54686" y="385191"/>
                </a:lnTo>
                <a:close/>
              </a:path>
              <a:path w="82550" h="1631950">
                <a:moveTo>
                  <a:pt x="54737" y="577786"/>
                </a:moveTo>
                <a:lnTo>
                  <a:pt x="27228" y="577799"/>
                </a:lnTo>
                <a:lnTo>
                  <a:pt x="27266" y="687857"/>
                </a:lnTo>
                <a:lnTo>
                  <a:pt x="54775" y="687844"/>
                </a:lnTo>
                <a:lnTo>
                  <a:pt x="54737" y="577786"/>
                </a:lnTo>
                <a:close/>
              </a:path>
              <a:path w="82550" h="1631950">
                <a:moveTo>
                  <a:pt x="54800" y="770382"/>
                </a:moveTo>
                <a:lnTo>
                  <a:pt x="27292" y="770394"/>
                </a:lnTo>
                <a:lnTo>
                  <a:pt x="27317" y="880452"/>
                </a:lnTo>
                <a:lnTo>
                  <a:pt x="54838" y="880440"/>
                </a:lnTo>
                <a:lnTo>
                  <a:pt x="54800" y="770382"/>
                </a:lnTo>
                <a:close/>
              </a:path>
              <a:path w="82550" h="1631950">
                <a:moveTo>
                  <a:pt x="54851" y="962977"/>
                </a:moveTo>
                <a:lnTo>
                  <a:pt x="27343" y="962990"/>
                </a:lnTo>
                <a:lnTo>
                  <a:pt x="27381" y="1073048"/>
                </a:lnTo>
                <a:lnTo>
                  <a:pt x="54889" y="1073035"/>
                </a:lnTo>
                <a:lnTo>
                  <a:pt x="54851" y="962977"/>
                </a:lnTo>
                <a:close/>
              </a:path>
              <a:path w="82550" h="1631950">
                <a:moveTo>
                  <a:pt x="54914" y="1155573"/>
                </a:moveTo>
                <a:lnTo>
                  <a:pt x="27406" y="1155585"/>
                </a:lnTo>
                <a:lnTo>
                  <a:pt x="27432" y="1265643"/>
                </a:lnTo>
                <a:lnTo>
                  <a:pt x="54952" y="1265631"/>
                </a:lnTo>
                <a:lnTo>
                  <a:pt x="54914" y="1155573"/>
                </a:lnTo>
                <a:close/>
              </a:path>
              <a:path w="82550" h="1631950">
                <a:moveTo>
                  <a:pt x="54965" y="1348181"/>
                </a:moveTo>
                <a:lnTo>
                  <a:pt x="27457" y="1348181"/>
                </a:lnTo>
                <a:lnTo>
                  <a:pt x="27495" y="1458239"/>
                </a:lnTo>
                <a:lnTo>
                  <a:pt x="55003" y="1458226"/>
                </a:lnTo>
                <a:lnTo>
                  <a:pt x="54965" y="1348181"/>
                </a:lnTo>
                <a:close/>
              </a:path>
              <a:path w="82550" h="1631950">
                <a:moveTo>
                  <a:pt x="27520" y="1548947"/>
                </a:moveTo>
                <a:lnTo>
                  <a:pt x="0" y="1548955"/>
                </a:lnTo>
                <a:lnTo>
                  <a:pt x="41300" y="1631480"/>
                </a:lnTo>
                <a:lnTo>
                  <a:pt x="75670" y="1562696"/>
                </a:lnTo>
                <a:lnTo>
                  <a:pt x="27520" y="1562696"/>
                </a:lnTo>
                <a:lnTo>
                  <a:pt x="27520" y="1548947"/>
                </a:lnTo>
                <a:close/>
              </a:path>
              <a:path w="82550" h="1631950">
                <a:moveTo>
                  <a:pt x="55029" y="1548938"/>
                </a:moveTo>
                <a:lnTo>
                  <a:pt x="27520" y="1548947"/>
                </a:lnTo>
                <a:lnTo>
                  <a:pt x="27520" y="1562696"/>
                </a:lnTo>
                <a:lnTo>
                  <a:pt x="55029" y="1562696"/>
                </a:lnTo>
                <a:lnTo>
                  <a:pt x="55029" y="1548938"/>
                </a:lnTo>
                <a:close/>
              </a:path>
              <a:path w="82550" h="1631950">
                <a:moveTo>
                  <a:pt x="82550" y="1548930"/>
                </a:moveTo>
                <a:lnTo>
                  <a:pt x="55029" y="1548938"/>
                </a:lnTo>
                <a:lnTo>
                  <a:pt x="55029" y="1562696"/>
                </a:lnTo>
                <a:lnTo>
                  <a:pt x="75670" y="1562696"/>
                </a:lnTo>
                <a:lnTo>
                  <a:pt x="82550" y="1548930"/>
                </a:lnTo>
                <a:close/>
              </a:path>
              <a:path w="82550" h="1631950">
                <a:moveTo>
                  <a:pt x="55029" y="1540776"/>
                </a:moveTo>
                <a:lnTo>
                  <a:pt x="27520" y="1540776"/>
                </a:lnTo>
                <a:lnTo>
                  <a:pt x="27520" y="1548947"/>
                </a:lnTo>
                <a:lnTo>
                  <a:pt x="55029" y="1548938"/>
                </a:lnTo>
                <a:lnTo>
                  <a:pt x="55029" y="1540776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 txBox="1"/>
          <p:nvPr/>
        </p:nvSpPr>
        <p:spPr>
          <a:xfrm>
            <a:off x="6069782" y="3698626"/>
            <a:ext cx="911370" cy="465516"/>
          </a:xfrm>
          <a:prstGeom prst="rect">
            <a:avLst/>
          </a:prstGeom>
        </p:spPr>
        <p:txBody>
          <a:bodyPr vert="horz" wrap="square" lIns="0" tIns="83083" rIns="0" bIns="0" rtlCol="0">
            <a:spAutoFit/>
          </a:bodyPr>
          <a:lstStyle/>
          <a:p>
            <a:pPr algn="ctr">
              <a:spcBef>
                <a:spcPts val="654"/>
              </a:spcBef>
            </a:pPr>
            <a:r>
              <a:rPr sz="1049" spc="15" dirty="0">
                <a:solidFill>
                  <a:srgbClr val="FF0000"/>
                </a:solidFill>
                <a:latin typeface="Arial"/>
                <a:cs typeface="Arial"/>
              </a:rPr>
              <a:t>Ensayo</a:t>
            </a:r>
            <a:r>
              <a:rPr sz="1049" spc="-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049" spc="10" dirty="0">
                <a:solidFill>
                  <a:srgbClr val="FF0000"/>
                </a:solidFill>
                <a:latin typeface="Arial"/>
                <a:cs typeface="Arial"/>
              </a:rPr>
              <a:t>clínico</a:t>
            </a:r>
            <a:endParaRPr sz="1049">
              <a:latin typeface="Arial"/>
              <a:cs typeface="Arial"/>
            </a:endParaRPr>
          </a:p>
          <a:p>
            <a:pPr algn="ctr">
              <a:spcBef>
                <a:spcPts val="504"/>
              </a:spcBef>
            </a:pPr>
            <a:r>
              <a:rPr sz="949" spc="5" dirty="0">
                <a:latin typeface="Arial"/>
                <a:cs typeface="Arial"/>
              </a:rPr>
              <a:t>Preferente</a:t>
            </a:r>
            <a:endParaRPr sz="9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22001" y="2975415"/>
            <a:ext cx="73505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FL</a:t>
            </a:r>
            <a:r>
              <a:rPr sz="1049" spc="20" dirty="0">
                <a:latin typeface="Arial"/>
                <a:cs typeface="Arial"/>
              </a:rPr>
              <a:t>O</a:t>
            </a:r>
            <a:r>
              <a:rPr sz="1049" spc="30" dirty="0">
                <a:latin typeface="Arial"/>
                <a:cs typeface="Arial"/>
              </a:rPr>
              <a:t>W</a:t>
            </a:r>
            <a:endParaRPr sz="1049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449335" y="2489876"/>
            <a:ext cx="3040441" cy="493422"/>
          </a:xfrm>
          <a:custGeom>
            <a:avLst/>
            <a:gdLst/>
            <a:ahLst/>
            <a:cxnLst/>
            <a:rect l="l" t="t" r="r" b="b"/>
            <a:pathLst>
              <a:path w="3044190" h="494030">
                <a:moveTo>
                  <a:pt x="3043783" y="479031"/>
                </a:moveTo>
                <a:lnTo>
                  <a:pt x="3036087" y="471627"/>
                </a:lnTo>
                <a:lnTo>
                  <a:pt x="2977324" y="415010"/>
                </a:lnTo>
                <a:lnTo>
                  <a:pt x="2969107" y="441261"/>
                </a:lnTo>
                <a:lnTo>
                  <a:pt x="1558163" y="50"/>
                </a:lnTo>
                <a:lnTo>
                  <a:pt x="1554048" y="13195"/>
                </a:lnTo>
                <a:lnTo>
                  <a:pt x="1550111" y="0"/>
                </a:lnTo>
                <a:lnTo>
                  <a:pt x="75145" y="441058"/>
                </a:lnTo>
                <a:lnTo>
                  <a:pt x="67259" y="414693"/>
                </a:lnTo>
                <a:lnTo>
                  <a:pt x="0" y="477888"/>
                </a:lnTo>
                <a:lnTo>
                  <a:pt x="90906" y="493776"/>
                </a:lnTo>
                <a:lnTo>
                  <a:pt x="84201" y="471360"/>
                </a:lnTo>
                <a:lnTo>
                  <a:pt x="83019" y="467423"/>
                </a:lnTo>
                <a:lnTo>
                  <a:pt x="1540243" y="31673"/>
                </a:lnTo>
                <a:lnTo>
                  <a:pt x="1539494" y="395325"/>
                </a:lnTo>
                <a:lnTo>
                  <a:pt x="1511985" y="395262"/>
                </a:lnTo>
                <a:lnTo>
                  <a:pt x="1553083" y="477888"/>
                </a:lnTo>
                <a:lnTo>
                  <a:pt x="1587639" y="409130"/>
                </a:lnTo>
                <a:lnTo>
                  <a:pt x="1594523" y="395439"/>
                </a:lnTo>
                <a:lnTo>
                  <a:pt x="1567014" y="395376"/>
                </a:lnTo>
                <a:lnTo>
                  <a:pt x="1567751" y="31889"/>
                </a:lnTo>
                <a:lnTo>
                  <a:pt x="2960890" y="467525"/>
                </a:lnTo>
                <a:lnTo>
                  <a:pt x="2952686" y="493788"/>
                </a:lnTo>
                <a:lnTo>
                  <a:pt x="3043783" y="479031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2373983" y="3241968"/>
            <a:ext cx="3290957" cy="438244"/>
          </a:xfrm>
          <a:custGeom>
            <a:avLst/>
            <a:gdLst/>
            <a:ahLst/>
            <a:cxnLst/>
            <a:rect l="l" t="t" r="r" b="b"/>
            <a:pathLst>
              <a:path w="3295015" h="438785">
                <a:moveTo>
                  <a:pt x="0" y="0"/>
                </a:moveTo>
                <a:lnTo>
                  <a:pt x="3294799" y="0"/>
                </a:lnTo>
                <a:lnTo>
                  <a:pt x="3294799" y="284975"/>
                </a:lnTo>
                <a:lnTo>
                  <a:pt x="1702219" y="284975"/>
                </a:lnTo>
                <a:lnTo>
                  <a:pt x="1702219" y="328942"/>
                </a:lnTo>
                <a:lnTo>
                  <a:pt x="1757045" y="328942"/>
                </a:lnTo>
                <a:lnTo>
                  <a:pt x="1647405" y="438594"/>
                </a:lnTo>
                <a:lnTo>
                  <a:pt x="1537754" y="328942"/>
                </a:lnTo>
                <a:lnTo>
                  <a:pt x="1592580" y="328942"/>
                </a:lnTo>
                <a:lnTo>
                  <a:pt x="1592580" y="284975"/>
                </a:lnTo>
                <a:lnTo>
                  <a:pt x="0" y="284975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60093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142492" y="2973768"/>
            <a:ext cx="2809586" cy="515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1510121" algn="l"/>
              </a:tabLst>
            </a:pP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CBF</a:t>
            </a:r>
            <a:r>
              <a:rPr sz="1049" dirty="0">
                <a:latin typeface="Arial"/>
                <a:cs typeface="Arial"/>
              </a:rPr>
              <a:t>	</a:t>
            </a:r>
            <a:r>
              <a:rPr sz="1049" spc="15" dirty="0">
                <a:latin typeface="Arial"/>
                <a:cs typeface="Arial"/>
              </a:rPr>
              <a:t>L</a:t>
            </a:r>
            <a:r>
              <a:rPr sz="1049" spc="20" dirty="0">
                <a:latin typeface="Arial"/>
                <a:cs typeface="Arial"/>
              </a:rPr>
              <a:t>MA</a:t>
            </a:r>
            <a:r>
              <a:rPr sz="1049" spc="-5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NP</a:t>
            </a:r>
            <a:r>
              <a:rPr sz="1049" spc="15" dirty="0">
                <a:latin typeface="Arial"/>
                <a:cs typeface="Arial"/>
              </a:rPr>
              <a:t>M1</a:t>
            </a:r>
            <a:endParaRPr sz="1049">
              <a:latin typeface="Arial"/>
              <a:cs typeface="Arial"/>
            </a:endParaRPr>
          </a:p>
          <a:p>
            <a:pPr marL="495339">
              <a:spcBef>
                <a:spcPts val="1014"/>
              </a:spcBef>
            </a:pP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Protocolo asistencial específico</a:t>
            </a:r>
            <a:endParaRPr sz="1298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727550" y="1931787"/>
            <a:ext cx="1101002" cy="82448"/>
          </a:xfrm>
          <a:custGeom>
            <a:avLst/>
            <a:gdLst/>
            <a:ahLst/>
            <a:cxnLst/>
            <a:rect l="l" t="t" r="r" b="b"/>
            <a:pathLst>
              <a:path w="1102360" h="82550">
                <a:moveTo>
                  <a:pt x="1101572" y="9410"/>
                </a:moveTo>
                <a:lnTo>
                  <a:pt x="991539" y="11366"/>
                </a:lnTo>
                <a:lnTo>
                  <a:pt x="992022" y="38874"/>
                </a:lnTo>
                <a:lnTo>
                  <a:pt x="1102055" y="36918"/>
                </a:lnTo>
                <a:lnTo>
                  <a:pt x="1101572" y="9410"/>
                </a:lnTo>
                <a:close/>
              </a:path>
              <a:path w="1102360" h="82550">
                <a:moveTo>
                  <a:pt x="909002" y="12827"/>
                </a:moveTo>
                <a:lnTo>
                  <a:pt x="798969" y="14782"/>
                </a:lnTo>
                <a:lnTo>
                  <a:pt x="799452" y="42291"/>
                </a:lnTo>
                <a:lnTo>
                  <a:pt x="909497" y="40335"/>
                </a:lnTo>
                <a:lnTo>
                  <a:pt x="909002" y="12827"/>
                </a:lnTo>
                <a:close/>
              </a:path>
              <a:path w="1102360" h="82550">
                <a:moveTo>
                  <a:pt x="716445" y="16243"/>
                </a:moveTo>
                <a:lnTo>
                  <a:pt x="606399" y="18199"/>
                </a:lnTo>
                <a:lnTo>
                  <a:pt x="606894" y="45707"/>
                </a:lnTo>
                <a:lnTo>
                  <a:pt x="716927" y="43751"/>
                </a:lnTo>
                <a:lnTo>
                  <a:pt x="716445" y="16243"/>
                </a:lnTo>
                <a:close/>
              </a:path>
              <a:path w="1102360" h="82550">
                <a:moveTo>
                  <a:pt x="523875" y="19672"/>
                </a:moveTo>
                <a:lnTo>
                  <a:pt x="413842" y="21615"/>
                </a:lnTo>
                <a:lnTo>
                  <a:pt x="414324" y="49123"/>
                </a:lnTo>
                <a:lnTo>
                  <a:pt x="524357" y="47180"/>
                </a:lnTo>
                <a:lnTo>
                  <a:pt x="523875" y="19672"/>
                </a:lnTo>
                <a:close/>
              </a:path>
              <a:path w="1102360" h="82550">
                <a:moveTo>
                  <a:pt x="331304" y="23088"/>
                </a:moveTo>
                <a:lnTo>
                  <a:pt x="221272" y="25044"/>
                </a:lnTo>
                <a:lnTo>
                  <a:pt x="221754" y="52552"/>
                </a:lnTo>
                <a:lnTo>
                  <a:pt x="331800" y="50596"/>
                </a:lnTo>
                <a:lnTo>
                  <a:pt x="331304" y="23088"/>
                </a:lnTo>
                <a:close/>
              </a:path>
              <a:path w="1102360" h="82550">
                <a:moveTo>
                  <a:pt x="81800" y="0"/>
                </a:moveTo>
                <a:lnTo>
                  <a:pt x="0" y="42722"/>
                </a:lnTo>
                <a:lnTo>
                  <a:pt x="83261" y="82524"/>
                </a:lnTo>
                <a:lnTo>
                  <a:pt x="82778" y="55257"/>
                </a:lnTo>
                <a:lnTo>
                  <a:pt x="69024" y="55257"/>
                </a:lnTo>
                <a:lnTo>
                  <a:pt x="68529" y="27749"/>
                </a:lnTo>
                <a:lnTo>
                  <a:pt x="82287" y="27505"/>
                </a:lnTo>
                <a:lnTo>
                  <a:pt x="81800" y="0"/>
                </a:lnTo>
                <a:close/>
              </a:path>
              <a:path w="1102360" h="82550">
                <a:moveTo>
                  <a:pt x="82287" y="27505"/>
                </a:moveTo>
                <a:lnTo>
                  <a:pt x="68529" y="27749"/>
                </a:lnTo>
                <a:lnTo>
                  <a:pt x="69024" y="55257"/>
                </a:lnTo>
                <a:lnTo>
                  <a:pt x="82774" y="55013"/>
                </a:lnTo>
                <a:lnTo>
                  <a:pt x="82287" y="27505"/>
                </a:lnTo>
                <a:close/>
              </a:path>
              <a:path w="1102360" h="82550">
                <a:moveTo>
                  <a:pt x="82774" y="55013"/>
                </a:moveTo>
                <a:lnTo>
                  <a:pt x="69024" y="55257"/>
                </a:lnTo>
                <a:lnTo>
                  <a:pt x="82778" y="55257"/>
                </a:lnTo>
                <a:lnTo>
                  <a:pt x="82774" y="55013"/>
                </a:lnTo>
                <a:close/>
              </a:path>
              <a:path w="1102360" h="82550">
                <a:moveTo>
                  <a:pt x="138747" y="26504"/>
                </a:moveTo>
                <a:lnTo>
                  <a:pt x="82287" y="27505"/>
                </a:lnTo>
                <a:lnTo>
                  <a:pt x="82774" y="55013"/>
                </a:lnTo>
                <a:lnTo>
                  <a:pt x="139230" y="54013"/>
                </a:lnTo>
                <a:lnTo>
                  <a:pt x="138747" y="26504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/>
          <p:nvPr/>
        </p:nvSpPr>
        <p:spPr>
          <a:xfrm>
            <a:off x="4938201" y="3828159"/>
            <a:ext cx="935472" cy="82448"/>
          </a:xfrm>
          <a:custGeom>
            <a:avLst/>
            <a:gdLst/>
            <a:ahLst/>
            <a:cxnLst/>
            <a:rect l="l" t="t" r="r" b="b"/>
            <a:pathLst>
              <a:path w="936625" h="82550">
                <a:moveTo>
                  <a:pt x="110045" y="32067"/>
                </a:moveTo>
                <a:lnTo>
                  <a:pt x="0" y="32740"/>
                </a:lnTo>
                <a:lnTo>
                  <a:pt x="165" y="60248"/>
                </a:lnTo>
                <a:lnTo>
                  <a:pt x="110223" y="59575"/>
                </a:lnTo>
                <a:lnTo>
                  <a:pt x="110045" y="32067"/>
                </a:lnTo>
                <a:close/>
              </a:path>
              <a:path w="936625" h="82550">
                <a:moveTo>
                  <a:pt x="302640" y="30886"/>
                </a:moveTo>
                <a:lnTo>
                  <a:pt x="192595" y="31559"/>
                </a:lnTo>
                <a:lnTo>
                  <a:pt x="192760" y="59067"/>
                </a:lnTo>
                <a:lnTo>
                  <a:pt x="302806" y="58394"/>
                </a:lnTo>
                <a:lnTo>
                  <a:pt x="302640" y="30886"/>
                </a:lnTo>
                <a:close/>
              </a:path>
              <a:path w="936625" h="82550">
                <a:moveTo>
                  <a:pt x="495236" y="29705"/>
                </a:moveTo>
                <a:lnTo>
                  <a:pt x="385178" y="30378"/>
                </a:lnTo>
                <a:lnTo>
                  <a:pt x="385356" y="57886"/>
                </a:lnTo>
                <a:lnTo>
                  <a:pt x="495401" y="57213"/>
                </a:lnTo>
                <a:lnTo>
                  <a:pt x="495236" y="29705"/>
                </a:lnTo>
                <a:close/>
              </a:path>
              <a:path w="936625" h="82550">
                <a:moveTo>
                  <a:pt x="687831" y="28524"/>
                </a:moveTo>
                <a:lnTo>
                  <a:pt x="577773" y="29197"/>
                </a:lnTo>
                <a:lnTo>
                  <a:pt x="577938" y="56705"/>
                </a:lnTo>
                <a:lnTo>
                  <a:pt x="687997" y="56032"/>
                </a:lnTo>
                <a:lnTo>
                  <a:pt x="687831" y="28524"/>
                </a:lnTo>
                <a:close/>
              </a:path>
              <a:path w="936625" h="82550">
                <a:moveTo>
                  <a:pt x="909086" y="27431"/>
                </a:moveTo>
                <a:lnTo>
                  <a:pt x="867295" y="27431"/>
                </a:lnTo>
                <a:lnTo>
                  <a:pt x="867460" y="54940"/>
                </a:lnTo>
                <a:lnTo>
                  <a:pt x="853706" y="55024"/>
                </a:lnTo>
                <a:lnTo>
                  <a:pt x="853871" y="82537"/>
                </a:lnTo>
                <a:lnTo>
                  <a:pt x="936167" y="40767"/>
                </a:lnTo>
                <a:lnTo>
                  <a:pt x="909086" y="27431"/>
                </a:lnTo>
                <a:close/>
              </a:path>
              <a:path w="936625" h="82550">
                <a:moveTo>
                  <a:pt x="853541" y="27514"/>
                </a:moveTo>
                <a:lnTo>
                  <a:pt x="770369" y="28016"/>
                </a:lnTo>
                <a:lnTo>
                  <a:pt x="770534" y="55537"/>
                </a:lnTo>
                <a:lnTo>
                  <a:pt x="853706" y="55024"/>
                </a:lnTo>
                <a:lnTo>
                  <a:pt x="853541" y="27514"/>
                </a:lnTo>
                <a:close/>
              </a:path>
              <a:path w="936625" h="82550">
                <a:moveTo>
                  <a:pt x="867295" y="27431"/>
                </a:moveTo>
                <a:lnTo>
                  <a:pt x="853541" y="27514"/>
                </a:lnTo>
                <a:lnTo>
                  <a:pt x="853706" y="55024"/>
                </a:lnTo>
                <a:lnTo>
                  <a:pt x="867460" y="54940"/>
                </a:lnTo>
                <a:lnTo>
                  <a:pt x="867295" y="27431"/>
                </a:lnTo>
                <a:close/>
              </a:path>
              <a:path w="936625" h="82550">
                <a:moveTo>
                  <a:pt x="853376" y="0"/>
                </a:moveTo>
                <a:lnTo>
                  <a:pt x="853541" y="27514"/>
                </a:lnTo>
                <a:lnTo>
                  <a:pt x="909086" y="27431"/>
                </a:lnTo>
                <a:lnTo>
                  <a:pt x="853376" y="0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5687057" y="1286500"/>
            <a:ext cx="42302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3-7</a:t>
            </a:r>
            <a:r>
              <a:rPr sz="849" spc="-5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días</a:t>
            </a:r>
            <a:endParaRPr sz="8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05689" y="1980645"/>
            <a:ext cx="55050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No</a:t>
            </a:r>
            <a:r>
              <a:rPr sz="849" spc="-5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ensayo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433145" y="1561850"/>
            <a:ext cx="46488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Urgencia</a:t>
            </a:r>
            <a:endParaRPr sz="849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952376" y="1498392"/>
            <a:ext cx="82448" cy="373554"/>
          </a:xfrm>
          <a:custGeom>
            <a:avLst/>
            <a:gdLst/>
            <a:ahLst/>
            <a:cxnLst/>
            <a:rect l="l" t="t" r="r" b="b"/>
            <a:pathLst>
              <a:path w="82550" h="374014">
                <a:moveTo>
                  <a:pt x="54216" y="0"/>
                </a:moveTo>
                <a:lnTo>
                  <a:pt x="26708" y="76"/>
                </a:lnTo>
                <a:lnTo>
                  <a:pt x="27012" y="110134"/>
                </a:lnTo>
                <a:lnTo>
                  <a:pt x="54521" y="110058"/>
                </a:lnTo>
                <a:lnTo>
                  <a:pt x="54216" y="0"/>
                </a:lnTo>
                <a:close/>
              </a:path>
              <a:path w="82550" h="374014">
                <a:moveTo>
                  <a:pt x="27513" y="290969"/>
                </a:moveTo>
                <a:lnTo>
                  <a:pt x="0" y="291045"/>
                </a:lnTo>
                <a:lnTo>
                  <a:pt x="41503" y="373481"/>
                </a:lnTo>
                <a:lnTo>
                  <a:pt x="76634" y="302729"/>
                </a:lnTo>
                <a:lnTo>
                  <a:pt x="27546" y="302729"/>
                </a:lnTo>
                <a:lnTo>
                  <a:pt x="27513" y="290969"/>
                </a:lnTo>
                <a:close/>
              </a:path>
              <a:path w="82550" h="374014">
                <a:moveTo>
                  <a:pt x="55034" y="290893"/>
                </a:moveTo>
                <a:lnTo>
                  <a:pt x="27513" y="290969"/>
                </a:lnTo>
                <a:lnTo>
                  <a:pt x="27546" y="302729"/>
                </a:lnTo>
                <a:lnTo>
                  <a:pt x="55067" y="302653"/>
                </a:lnTo>
                <a:lnTo>
                  <a:pt x="55034" y="290893"/>
                </a:lnTo>
                <a:close/>
              </a:path>
              <a:path w="82550" h="374014">
                <a:moveTo>
                  <a:pt x="82550" y="290817"/>
                </a:moveTo>
                <a:lnTo>
                  <a:pt x="55034" y="290893"/>
                </a:lnTo>
                <a:lnTo>
                  <a:pt x="55067" y="302653"/>
                </a:lnTo>
                <a:lnTo>
                  <a:pt x="27546" y="302729"/>
                </a:lnTo>
                <a:lnTo>
                  <a:pt x="76634" y="302729"/>
                </a:lnTo>
                <a:lnTo>
                  <a:pt x="82550" y="290817"/>
                </a:lnTo>
                <a:close/>
              </a:path>
              <a:path w="82550" h="374014">
                <a:moveTo>
                  <a:pt x="54762" y="192595"/>
                </a:moveTo>
                <a:lnTo>
                  <a:pt x="27241" y="192671"/>
                </a:lnTo>
                <a:lnTo>
                  <a:pt x="27513" y="290969"/>
                </a:lnTo>
                <a:lnTo>
                  <a:pt x="55034" y="290893"/>
                </a:lnTo>
                <a:lnTo>
                  <a:pt x="54762" y="192595"/>
                </a:lnTo>
                <a:close/>
              </a:path>
            </a:pathLst>
          </a:custGeom>
          <a:solidFill>
            <a:srgbClr val="D60093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08" y="632530"/>
            <a:ext cx="6595182" cy="3709782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52452" y="4131770"/>
            <a:ext cx="12177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15" dirty="0">
                <a:solidFill>
                  <a:srgbClr val="0C9B97"/>
                </a:solidFill>
                <a:latin typeface="ITC Franklin Gothic"/>
                <a:cs typeface="ITC Franklin Gothic"/>
              </a:rPr>
              <a:t>23</a:t>
            </a:r>
            <a:endParaRPr sz="649">
              <a:latin typeface="ITC Franklin Gothic"/>
              <a:cs typeface="ITC Franklin Gothic"/>
            </a:endParaRPr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08" y="632521"/>
            <a:ext cx="6595182" cy="370979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52453" y="4131770"/>
            <a:ext cx="11859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45" dirty="0">
                <a:solidFill>
                  <a:srgbClr val="0C9B97"/>
                </a:solidFill>
                <a:latin typeface="ITC Franklin Gothic"/>
                <a:cs typeface="ITC Franklin Gothic"/>
              </a:rPr>
              <a:t>2</a:t>
            </a:r>
            <a:r>
              <a:rPr sz="649" spc="-10" dirty="0">
                <a:solidFill>
                  <a:srgbClr val="0C9B97"/>
                </a:solidFill>
                <a:latin typeface="ITC Franklin Gothic"/>
                <a:cs typeface="ITC Franklin Gothic"/>
              </a:rPr>
              <a:t>4</a:t>
            </a:r>
            <a:endParaRPr sz="649">
              <a:latin typeface="ITC Franklin Gothic"/>
              <a:cs typeface="ITC Franklin Gothic"/>
            </a:endParaRPr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53389" y="75861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04644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NPM1/CBF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negativo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24743" y="1723788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959849" y="913973"/>
            <a:ext cx="41224" cy="809896"/>
          </a:xfrm>
          <a:custGeom>
            <a:avLst/>
            <a:gdLst/>
            <a:ahLst/>
            <a:cxnLst/>
            <a:rect l="l" t="t" r="r" b="b"/>
            <a:pathLst>
              <a:path w="41275" h="810894">
                <a:moveTo>
                  <a:pt x="18059" y="769543"/>
                </a:moveTo>
                <a:lnTo>
                  <a:pt x="0" y="769543"/>
                </a:lnTo>
                <a:lnTo>
                  <a:pt x="20637" y="810818"/>
                </a:lnTo>
                <a:lnTo>
                  <a:pt x="37833" y="776427"/>
                </a:lnTo>
                <a:lnTo>
                  <a:pt x="18059" y="776427"/>
                </a:lnTo>
                <a:lnTo>
                  <a:pt x="18059" y="769543"/>
                </a:lnTo>
                <a:close/>
              </a:path>
              <a:path w="41275" h="810894">
                <a:moveTo>
                  <a:pt x="23215" y="0"/>
                </a:moveTo>
                <a:lnTo>
                  <a:pt x="18059" y="0"/>
                </a:lnTo>
                <a:lnTo>
                  <a:pt x="18059" y="776427"/>
                </a:lnTo>
                <a:lnTo>
                  <a:pt x="23215" y="776427"/>
                </a:lnTo>
                <a:lnTo>
                  <a:pt x="23215" y="0"/>
                </a:lnTo>
                <a:close/>
              </a:path>
              <a:path w="41275" h="810894">
                <a:moveTo>
                  <a:pt x="41275" y="769543"/>
                </a:moveTo>
                <a:lnTo>
                  <a:pt x="23215" y="769543"/>
                </a:lnTo>
                <a:lnTo>
                  <a:pt x="23215" y="776427"/>
                </a:lnTo>
                <a:lnTo>
                  <a:pt x="37833" y="776427"/>
                </a:lnTo>
                <a:lnTo>
                  <a:pt x="41275" y="76954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372490" y="203139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66165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CEB</a:t>
            </a:r>
            <a:r>
              <a:rPr sz="649" b="1" spc="-40" dirty="0">
                <a:latin typeface="Arial Narrow"/>
                <a:cs typeface="Arial Narrow"/>
              </a:rPr>
              <a:t>P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b</a:t>
            </a:r>
            <a:r>
              <a:rPr sz="649" b="1" dirty="0">
                <a:latin typeface="Arial Narrow"/>
                <a:cs typeface="Arial Narrow"/>
              </a:rPr>
              <a:t>ialélico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53389" y="2031390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72298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RIESGO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INTERMEDIO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023106" y="2028536"/>
            <a:ext cx="1459970" cy="161091"/>
            <a:chOff x="5023662" y="2031037"/>
            <a:chExt cx="1461770" cy="161290"/>
          </a:xfrm>
        </p:grpSpPr>
        <p:sp>
          <p:nvSpPr>
            <p:cNvPr id="9" name="object 9"/>
            <p:cNvSpPr/>
            <p:nvPr/>
          </p:nvSpPr>
          <p:spPr>
            <a:xfrm>
              <a:off x="5026520" y="2033892"/>
              <a:ext cx="1456055" cy="155575"/>
            </a:xfrm>
            <a:custGeom>
              <a:avLst/>
              <a:gdLst/>
              <a:ahLst/>
              <a:cxnLst/>
              <a:rect l="l" t="t" r="r" b="b"/>
              <a:pathLst>
                <a:path w="1456054" h="155575">
                  <a:moveTo>
                    <a:pt x="1455940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1455940" y="155549"/>
                  </a:lnTo>
                  <a:lnTo>
                    <a:pt x="1455940" y="0"/>
                  </a:lnTo>
                  <a:close/>
                </a:path>
              </a:pathLst>
            </a:custGeom>
            <a:solidFill>
              <a:srgbClr val="C2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026520" y="2033894"/>
              <a:ext cx="1456055" cy="155575"/>
            </a:xfrm>
            <a:custGeom>
              <a:avLst/>
              <a:gdLst/>
              <a:ahLst/>
              <a:cxnLst/>
              <a:rect l="l" t="t" r="r" b="b"/>
              <a:pathLst>
                <a:path w="1456054" h="155575">
                  <a:moveTo>
                    <a:pt x="0" y="0"/>
                  </a:moveTo>
                  <a:lnTo>
                    <a:pt x="1455940" y="0"/>
                  </a:lnTo>
                  <a:lnTo>
                    <a:pt x="1455940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5511475" y="2046046"/>
            <a:ext cx="48390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RIES</a:t>
            </a:r>
            <a:r>
              <a:rPr sz="649" b="1" spc="-5" dirty="0">
                <a:latin typeface="Arial Narrow"/>
                <a:cs typeface="Arial Narrow"/>
              </a:rPr>
              <a:t>G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40" dirty="0">
                <a:latin typeface="Arial Narrow"/>
                <a:cs typeface="Arial Narrow"/>
              </a:rPr>
              <a:t>L</a:t>
            </a:r>
            <a:r>
              <a:rPr sz="649" b="1" spc="-10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32402" y="2337103"/>
            <a:ext cx="934837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349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32402" y="3660718"/>
            <a:ext cx="934837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98092">
              <a:spcBef>
                <a:spcPts val="210"/>
              </a:spcBef>
            </a:pPr>
            <a:r>
              <a:rPr sz="649" b="1" spc="-40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SP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513302" y="2337103"/>
            <a:ext cx="935472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983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37349" y="3230201"/>
            <a:ext cx="903761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71244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FAMILIAR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HLA-id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152628" y="3556524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495709" y="3556524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284728" y="3029826"/>
            <a:ext cx="935472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5" dirty="0">
                <a:latin typeface="Arial Narrow"/>
                <a:cs typeface="Arial Narrow"/>
              </a:rPr>
              <a:t> T</a:t>
            </a:r>
            <a:r>
              <a:rPr sz="649" b="1" dirty="0">
                <a:latin typeface="Arial Narrow"/>
                <a:cs typeface="Arial Narrow"/>
              </a:rPr>
              <a:t>PH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078949" y="2186753"/>
            <a:ext cx="41224" cy="150944"/>
          </a:xfrm>
          <a:custGeom>
            <a:avLst/>
            <a:gdLst/>
            <a:ahLst/>
            <a:cxnLst/>
            <a:rect l="l" t="t" r="r" b="b"/>
            <a:pathLst>
              <a:path w="41275" h="151130">
                <a:moveTo>
                  <a:pt x="18059" y="109270"/>
                </a:moveTo>
                <a:lnTo>
                  <a:pt x="0" y="109270"/>
                </a:lnTo>
                <a:lnTo>
                  <a:pt x="20637" y="150533"/>
                </a:lnTo>
                <a:lnTo>
                  <a:pt x="37838" y="116141"/>
                </a:lnTo>
                <a:lnTo>
                  <a:pt x="18059" y="116141"/>
                </a:lnTo>
                <a:lnTo>
                  <a:pt x="18059" y="109270"/>
                </a:lnTo>
                <a:close/>
              </a:path>
              <a:path w="41275" h="151130">
                <a:moveTo>
                  <a:pt x="23215" y="0"/>
                </a:moveTo>
                <a:lnTo>
                  <a:pt x="18059" y="0"/>
                </a:lnTo>
                <a:lnTo>
                  <a:pt x="18059" y="116141"/>
                </a:lnTo>
                <a:lnTo>
                  <a:pt x="23215" y="116141"/>
                </a:lnTo>
                <a:lnTo>
                  <a:pt x="23215" y="0"/>
                </a:lnTo>
                <a:close/>
              </a:path>
              <a:path w="41275" h="151130">
                <a:moveTo>
                  <a:pt x="41274" y="109270"/>
                </a:moveTo>
                <a:lnTo>
                  <a:pt x="23215" y="109270"/>
                </a:lnTo>
                <a:lnTo>
                  <a:pt x="23215" y="116141"/>
                </a:lnTo>
                <a:lnTo>
                  <a:pt x="37838" y="116141"/>
                </a:lnTo>
                <a:lnTo>
                  <a:pt x="41274" y="1092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2078951" y="2492466"/>
            <a:ext cx="41224" cy="537817"/>
          </a:xfrm>
          <a:custGeom>
            <a:avLst/>
            <a:gdLst/>
            <a:ahLst/>
            <a:cxnLst/>
            <a:rect l="l" t="t" r="r" b="b"/>
            <a:pathLst>
              <a:path w="41275" h="538480">
                <a:moveTo>
                  <a:pt x="18059" y="496747"/>
                </a:moveTo>
                <a:lnTo>
                  <a:pt x="0" y="496747"/>
                </a:lnTo>
                <a:lnTo>
                  <a:pt x="20637" y="538022"/>
                </a:lnTo>
                <a:lnTo>
                  <a:pt x="37833" y="503631"/>
                </a:lnTo>
                <a:lnTo>
                  <a:pt x="18059" y="503631"/>
                </a:lnTo>
                <a:lnTo>
                  <a:pt x="18059" y="496747"/>
                </a:lnTo>
                <a:close/>
              </a:path>
              <a:path w="41275" h="538480">
                <a:moveTo>
                  <a:pt x="23215" y="0"/>
                </a:moveTo>
                <a:lnTo>
                  <a:pt x="18059" y="0"/>
                </a:lnTo>
                <a:lnTo>
                  <a:pt x="18059" y="503631"/>
                </a:lnTo>
                <a:lnTo>
                  <a:pt x="23215" y="503631"/>
                </a:lnTo>
                <a:lnTo>
                  <a:pt x="23215" y="0"/>
                </a:lnTo>
                <a:close/>
              </a:path>
              <a:path w="41275" h="538480">
                <a:moveTo>
                  <a:pt x="41275" y="496747"/>
                </a:moveTo>
                <a:lnTo>
                  <a:pt x="23215" y="496747"/>
                </a:lnTo>
                <a:lnTo>
                  <a:pt x="23215" y="503631"/>
                </a:lnTo>
                <a:lnTo>
                  <a:pt x="37833" y="503631"/>
                </a:lnTo>
                <a:lnTo>
                  <a:pt x="41275" y="49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3963099" y="2492418"/>
            <a:ext cx="41224" cy="185192"/>
          </a:xfrm>
          <a:custGeom>
            <a:avLst/>
            <a:gdLst/>
            <a:ahLst/>
            <a:cxnLst/>
            <a:rect l="l" t="t" r="r" b="b"/>
            <a:pathLst>
              <a:path w="41275" h="185419">
                <a:moveTo>
                  <a:pt x="18046" y="143760"/>
                </a:moveTo>
                <a:lnTo>
                  <a:pt x="0" y="144094"/>
                </a:lnTo>
                <a:lnTo>
                  <a:pt x="21399" y="184975"/>
                </a:lnTo>
                <a:lnTo>
                  <a:pt x="37779" y="150634"/>
                </a:lnTo>
                <a:lnTo>
                  <a:pt x="18173" y="150634"/>
                </a:lnTo>
                <a:lnTo>
                  <a:pt x="18046" y="143760"/>
                </a:lnTo>
                <a:close/>
              </a:path>
              <a:path w="41275" h="185419">
                <a:moveTo>
                  <a:pt x="23202" y="143665"/>
                </a:moveTo>
                <a:lnTo>
                  <a:pt x="18046" y="143760"/>
                </a:lnTo>
                <a:lnTo>
                  <a:pt x="18173" y="150634"/>
                </a:lnTo>
                <a:lnTo>
                  <a:pt x="23329" y="150545"/>
                </a:lnTo>
                <a:lnTo>
                  <a:pt x="23202" y="143665"/>
                </a:lnTo>
                <a:close/>
              </a:path>
              <a:path w="41275" h="185419">
                <a:moveTo>
                  <a:pt x="41262" y="143332"/>
                </a:moveTo>
                <a:lnTo>
                  <a:pt x="23202" y="143665"/>
                </a:lnTo>
                <a:lnTo>
                  <a:pt x="23329" y="150545"/>
                </a:lnTo>
                <a:lnTo>
                  <a:pt x="18173" y="150634"/>
                </a:lnTo>
                <a:lnTo>
                  <a:pt x="37779" y="150634"/>
                </a:lnTo>
                <a:lnTo>
                  <a:pt x="41262" y="143332"/>
                </a:lnTo>
                <a:close/>
              </a:path>
              <a:path w="41275" h="185419">
                <a:moveTo>
                  <a:pt x="20535" y="0"/>
                </a:moveTo>
                <a:lnTo>
                  <a:pt x="15379" y="101"/>
                </a:lnTo>
                <a:lnTo>
                  <a:pt x="18046" y="143760"/>
                </a:lnTo>
                <a:lnTo>
                  <a:pt x="23202" y="143665"/>
                </a:lnTo>
                <a:lnTo>
                  <a:pt x="205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3287734" y="3385569"/>
            <a:ext cx="1384498" cy="171239"/>
          </a:xfrm>
          <a:custGeom>
            <a:avLst/>
            <a:gdLst/>
            <a:ahLst/>
            <a:cxnLst/>
            <a:rect l="l" t="t" r="r" b="b"/>
            <a:pathLst>
              <a:path w="1386204" h="171450">
                <a:moveTo>
                  <a:pt x="1386001" y="129895"/>
                </a:moveTo>
                <a:lnTo>
                  <a:pt x="1367942" y="129895"/>
                </a:lnTo>
                <a:lnTo>
                  <a:pt x="1367942" y="88163"/>
                </a:lnTo>
                <a:lnTo>
                  <a:pt x="1367942" y="83007"/>
                </a:lnTo>
                <a:lnTo>
                  <a:pt x="704748" y="83007"/>
                </a:lnTo>
                <a:lnTo>
                  <a:pt x="704748" y="0"/>
                </a:lnTo>
                <a:lnTo>
                  <a:pt x="699592" y="0"/>
                </a:lnTo>
                <a:lnTo>
                  <a:pt x="699592" y="83007"/>
                </a:lnTo>
                <a:lnTo>
                  <a:pt x="18046" y="83007"/>
                </a:lnTo>
                <a:lnTo>
                  <a:pt x="18046" y="129895"/>
                </a:lnTo>
                <a:lnTo>
                  <a:pt x="0" y="129895"/>
                </a:lnTo>
                <a:lnTo>
                  <a:pt x="20624" y="171170"/>
                </a:lnTo>
                <a:lnTo>
                  <a:pt x="37820" y="136779"/>
                </a:lnTo>
                <a:lnTo>
                  <a:pt x="41262" y="129895"/>
                </a:lnTo>
                <a:lnTo>
                  <a:pt x="23202" y="129895"/>
                </a:lnTo>
                <a:lnTo>
                  <a:pt x="23202" y="88163"/>
                </a:lnTo>
                <a:lnTo>
                  <a:pt x="699592" y="88163"/>
                </a:lnTo>
                <a:lnTo>
                  <a:pt x="704748" y="88163"/>
                </a:lnTo>
                <a:lnTo>
                  <a:pt x="1362786" y="88163"/>
                </a:lnTo>
                <a:lnTo>
                  <a:pt x="1362786" y="129895"/>
                </a:lnTo>
                <a:lnTo>
                  <a:pt x="1344726" y="129895"/>
                </a:lnTo>
                <a:lnTo>
                  <a:pt x="1365364" y="171170"/>
                </a:lnTo>
                <a:lnTo>
                  <a:pt x="1382560" y="136779"/>
                </a:lnTo>
                <a:lnTo>
                  <a:pt x="1386001" y="12989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3" name="object 23"/>
          <p:cNvGrpSpPr/>
          <p:nvPr/>
        </p:nvGrpSpPr>
        <p:grpSpPr>
          <a:xfrm>
            <a:off x="2078951" y="1879150"/>
            <a:ext cx="4488995" cy="1799276"/>
            <a:chOff x="2075877" y="1881466"/>
            <a:chExt cx="4494530" cy="1801495"/>
          </a:xfrm>
        </p:grpSpPr>
        <p:sp>
          <p:nvSpPr>
            <p:cNvPr id="24" name="object 24"/>
            <p:cNvSpPr/>
            <p:nvPr/>
          </p:nvSpPr>
          <p:spPr>
            <a:xfrm>
              <a:off x="2075865" y="1881466"/>
              <a:ext cx="3699510" cy="1250950"/>
            </a:xfrm>
            <a:custGeom>
              <a:avLst/>
              <a:gdLst/>
              <a:ahLst/>
              <a:cxnLst/>
              <a:rect l="l" t="t" r="r" b="b"/>
              <a:pathLst>
                <a:path w="3699510" h="1250950">
                  <a:moveTo>
                    <a:pt x="1924900" y="417169"/>
                  </a:moveTo>
                  <a:lnTo>
                    <a:pt x="1906854" y="417245"/>
                  </a:lnTo>
                  <a:lnTo>
                    <a:pt x="1906435" y="307975"/>
                  </a:lnTo>
                  <a:lnTo>
                    <a:pt x="1901278" y="308000"/>
                  </a:lnTo>
                  <a:lnTo>
                    <a:pt x="1901698" y="417271"/>
                  </a:lnTo>
                  <a:lnTo>
                    <a:pt x="1883638" y="417334"/>
                  </a:lnTo>
                  <a:lnTo>
                    <a:pt x="1904428" y="458520"/>
                  </a:lnTo>
                  <a:lnTo>
                    <a:pt x="1921459" y="424141"/>
                  </a:lnTo>
                  <a:lnTo>
                    <a:pt x="1924900" y="417169"/>
                  </a:lnTo>
                  <a:close/>
                </a:path>
                <a:path w="3699510" h="1250950">
                  <a:moveTo>
                    <a:pt x="3209747" y="1229868"/>
                  </a:moveTo>
                  <a:lnTo>
                    <a:pt x="3204578" y="1227289"/>
                  </a:lnTo>
                  <a:lnTo>
                    <a:pt x="3168472" y="1209243"/>
                  </a:lnTo>
                  <a:lnTo>
                    <a:pt x="3168472" y="1227289"/>
                  </a:lnTo>
                  <a:lnTo>
                    <a:pt x="2569857" y="1227289"/>
                  </a:lnTo>
                  <a:lnTo>
                    <a:pt x="2569857" y="1232446"/>
                  </a:lnTo>
                  <a:lnTo>
                    <a:pt x="3168472" y="1232446"/>
                  </a:lnTo>
                  <a:lnTo>
                    <a:pt x="3168472" y="1250505"/>
                  </a:lnTo>
                  <a:lnTo>
                    <a:pt x="3204591" y="1232446"/>
                  </a:lnTo>
                  <a:lnTo>
                    <a:pt x="3209747" y="1229868"/>
                  </a:lnTo>
                  <a:close/>
                </a:path>
                <a:path w="3699510" h="1250950">
                  <a:moveTo>
                    <a:pt x="3698837" y="417334"/>
                  </a:moveTo>
                  <a:lnTo>
                    <a:pt x="3680777" y="417271"/>
                  </a:lnTo>
                  <a:lnTo>
                    <a:pt x="3681196" y="308000"/>
                  </a:lnTo>
                  <a:lnTo>
                    <a:pt x="3676040" y="307975"/>
                  </a:lnTo>
                  <a:lnTo>
                    <a:pt x="3675621" y="417245"/>
                  </a:lnTo>
                  <a:lnTo>
                    <a:pt x="3657574" y="417169"/>
                  </a:lnTo>
                  <a:lnTo>
                    <a:pt x="3678047" y="458520"/>
                  </a:lnTo>
                  <a:lnTo>
                    <a:pt x="3695395" y="424141"/>
                  </a:lnTo>
                  <a:lnTo>
                    <a:pt x="3698837" y="417334"/>
                  </a:lnTo>
                  <a:close/>
                </a:path>
                <a:path w="3699510" h="1250950">
                  <a:moveTo>
                    <a:pt x="3699256" y="111163"/>
                  </a:moveTo>
                  <a:lnTo>
                    <a:pt x="3681196" y="111163"/>
                  </a:lnTo>
                  <a:lnTo>
                    <a:pt x="3681196" y="78803"/>
                  </a:lnTo>
                  <a:lnTo>
                    <a:pt x="3681196" y="73647"/>
                  </a:lnTo>
                  <a:lnTo>
                    <a:pt x="1906447" y="73647"/>
                  </a:lnTo>
                  <a:lnTo>
                    <a:pt x="1906447" y="0"/>
                  </a:lnTo>
                  <a:lnTo>
                    <a:pt x="1901291" y="0"/>
                  </a:lnTo>
                  <a:lnTo>
                    <a:pt x="1901278" y="73647"/>
                  </a:lnTo>
                  <a:lnTo>
                    <a:pt x="18059" y="73647"/>
                  </a:lnTo>
                  <a:lnTo>
                    <a:pt x="18059" y="111163"/>
                  </a:lnTo>
                  <a:lnTo>
                    <a:pt x="0" y="111163"/>
                  </a:lnTo>
                  <a:lnTo>
                    <a:pt x="20637" y="152438"/>
                  </a:lnTo>
                  <a:lnTo>
                    <a:pt x="37833" y="118046"/>
                  </a:lnTo>
                  <a:lnTo>
                    <a:pt x="41275" y="111163"/>
                  </a:lnTo>
                  <a:lnTo>
                    <a:pt x="23215" y="111163"/>
                  </a:lnTo>
                  <a:lnTo>
                    <a:pt x="23215" y="78803"/>
                  </a:lnTo>
                  <a:lnTo>
                    <a:pt x="1901278" y="78803"/>
                  </a:lnTo>
                  <a:lnTo>
                    <a:pt x="1901291" y="111163"/>
                  </a:lnTo>
                  <a:lnTo>
                    <a:pt x="1883232" y="111163"/>
                  </a:lnTo>
                  <a:lnTo>
                    <a:pt x="1903869" y="152425"/>
                  </a:lnTo>
                  <a:lnTo>
                    <a:pt x="1921065" y="118033"/>
                  </a:lnTo>
                  <a:lnTo>
                    <a:pt x="1924507" y="111163"/>
                  </a:lnTo>
                  <a:lnTo>
                    <a:pt x="1906447" y="111163"/>
                  </a:lnTo>
                  <a:lnTo>
                    <a:pt x="1906447" y="78803"/>
                  </a:lnTo>
                  <a:lnTo>
                    <a:pt x="3676040" y="78803"/>
                  </a:lnTo>
                  <a:lnTo>
                    <a:pt x="3676040" y="111163"/>
                  </a:lnTo>
                  <a:lnTo>
                    <a:pt x="3657981" y="111163"/>
                  </a:lnTo>
                  <a:lnTo>
                    <a:pt x="3678618" y="152438"/>
                  </a:lnTo>
                  <a:lnTo>
                    <a:pt x="3695814" y="118046"/>
                  </a:lnTo>
                  <a:lnTo>
                    <a:pt x="3699256" y="1111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144185" y="3443477"/>
              <a:ext cx="1426210" cy="239395"/>
            </a:xfrm>
            <a:custGeom>
              <a:avLst/>
              <a:gdLst/>
              <a:ahLst/>
              <a:cxnLst/>
              <a:rect l="l" t="t" r="r" b="b"/>
              <a:pathLst>
                <a:path w="1426209" h="239395">
                  <a:moveTo>
                    <a:pt x="1425816" y="0"/>
                  </a:moveTo>
                  <a:lnTo>
                    <a:pt x="0" y="0"/>
                  </a:lnTo>
                  <a:lnTo>
                    <a:pt x="0" y="238899"/>
                  </a:lnTo>
                  <a:lnTo>
                    <a:pt x="1425816" y="238899"/>
                  </a:lnTo>
                  <a:lnTo>
                    <a:pt x="1425816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5143486" y="3439240"/>
            <a:ext cx="1424454" cy="211976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32344" rIns="0" bIns="0" rtlCol="0">
            <a:spAutoFit/>
          </a:bodyPr>
          <a:lstStyle/>
          <a:p>
            <a:pPr marL="103381" marR="96404" indent="102747">
              <a:lnSpc>
                <a:spcPts val="699"/>
              </a:lnSpc>
              <a:spcBef>
                <a:spcPts val="254"/>
              </a:spcBef>
            </a:pPr>
            <a:r>
              <a:rPr sz="599" b="1" spc="-5" dirty="0">
                <a:latin typeface="Arial Narrow"/>
                <a:cs typeface="Arial Narrow"/>
              </a:rPr>
              <a:t>Si</a:t>
            </a:r>
            <a:r>
              <a:rPr sz="599" b="1" spc="-10" dirty="0">
                <a:latin typeface="Arial Narrow"/>
                <a:cs typeface="Arial Narrow"/>
              </a:rPr>
              <a:t> </a:t>
            </a:r>
            <a:r>
              <a:rPr sz="599" b="1" spc="-5" dirty="0">
                <a:latin typeface="Arial Narrow"/>
                <a:cs typeface="Arial Narrow"/>
              </a:rPr>
              <a:t>no </a:t>
            </a:r>
            <a:r>
              <a:rPr sz="599" b="1" spc="-10" dirty="0">
                <a:latin typeface="Arial Narrow"/>
                <a:cs typeface="Arial Narrow"/>
              </a:rPr>
              <a:t>donante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seguir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HiDAC,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PHSP</a:t>
            </a:r>
            <a:r>
              <a:rPr sz="599" b="1" spc="-5" dirty="0">
                <a:latin typeface="Arial Narrow"/>
                <a:cs typeface="Arial Narrow"/>
              </a:rPr>
              <a:t> y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ATSP-BEA</a:t>
            </a:r>
            <a:endParaRPr sz="599">
              <a:latin typeface="Arial Narrow"/>
              <a:cs typeface="Arial Narrow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48809" y="1442909"/>
            <a:ext cx="1452993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294921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ARA-C (3+7)</a:t>
            </a:r>
            <a:r>
              <a:rPr sz="649" b="1" spc="-1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+/-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632402" y="3029826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21349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284728" y="2337103"/>
            <a:ext cx="935472" cy="12667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221983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078951" y="3185190"/>
            <a:ext cx="41224" cy="475663"/>
          </a:xfrm>
          <a:custGeom>
            <a:avLst/>
            <a:gdLst/>
            <a:ahLst/>
            <a:cxnLst/>
            <a:rect l="l" t="t" r="r" b="b"/>
            <a:pathLst>
              <a:path w="41275" h="476250">
                <a:moveTo>
                  <a:pt x="18059" y="434848"/>
                </a:moveTo>
                <a:lnTo>
                  <a:pt x="0" y="434848"/>
                </a:lnTo>
                <a:lnTo>
                  <a:pt x="20637" y="476110"/>
                </a:lnTo>
                <a:lnTo>
                  <a:pt x="37838" y="441718"/>
                </a:lnTo>
                <a:lnTo>
                  <a:pt x="18059" y="441718"/>
                </a:lnTo>
                <a:lnTo>
                  <a:pt x="18059" y="434848"/>
                </a:lnTo>
                <a:close/>
              </a:path>
              <a:path w="41275" h="476250">
                <a:moveTo>
                  <a:pt x="23215" y="0"/>
                </a:moveTo>
                <a:lnTo>
                  <a:pt x="18059" y="0"/>
                </a:lnTo>
                <a:lnTo>
                  <a:pt x="18059" y="441718"/>
                </a:lnTo>
                <a:lnTo>
                  <a:pt x="23215" y="441718"/>
                </a:lnTo>
                <a:lnTo>
                  <a:pt x="23215" y="0"/>
                </a:lnTo>
                <a:close/>
              </a:path>
              <a:path w="41275" h="476250">
                <a:moveTo>
                  <a:pt x="41275" y="434848"/>
                </a:moveTo>
                <a:lnTo>
                  <a:pt x="23215" y="434848"/>
                </a:lnTo>
                <a:lnTo>
                  <a:pt x="23215" y="441718"/>
                </a:lnTo>
                <a:lnTo>
                  <a:pt x="37838" y="441718"/>
                </a:lnTo>
                <a:lnTo>
                  <a:pt x="41275" y="43484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5731850" y="2492466"/>
            <a:ext cx="41224" cy="537817"/>
          </a:xfrm>
          <a:custGeom>
            <a:avLst/>
            <a:gdLst/>
            <a:ahLst/>
            <a:cxnLst/>
            <a:rect l="l" t="t" r="r" b="b"/>
            <a:pathLst>
              <a:path w="41275" h="538480">
                <a:moveTo>
                  <a:pt x="18059" y="496747"/>
                </a:moveTo>
                <a:lnTo>
                  <a:pt x="0" y="496747"/>
                </a:lnTo>
                <a:lnTo>
                  <a:pt x="20637" y="538022"/>
                </a:lnTo>
                <a:lnTo>
                  <a:pt x="37833" y="503631"/>
                </a:lnTo>
                <a:lnTo>
                  <a:pt x="18059" y="503631"/>
                </a:lnTo>
                <a:lnTo>
                  <a:pt x="18059" y="496747"/>
                </a:lnTo>
                <a:close/>
              </a:path>
              <a:path w="41275" h="538480">
                <a:moveTo>
                  <a:pt x="23215" y="0"/>
                </a:moveTo>
                <a:lnTo>
                  <a:pt x="18059" y="0"/>
                </a:lnTo>
                <a:lnTo>
                  <a:pt x="18059" y="503631"/>
                </a:lnTo>
                <a:lnTo>
                  <a:pt x="23215" y="503631"/>
                </a:lnTo>
                <a:lnTo>
                  <a:pt x="23215" y="0"/>
                </a:lnTo>
                <a:close/>
              </a:path>
              <a:path w="41275" h="538480">
                <a:moveTo>
                  <a:pt x="41274" y="496747"/>
                </a:moveTo>
                <a:lnTo>
                  <a:pt x="23215" y="496747"/>
                </a:lnTo>
                <a:lnTo>
                  <a:pt x="23215" y="503631"/>
                </a:lnTo>
                <a:lnTo>
                  <a:pt x="37833" y="503631"/>
                </a:lnTo>
                <a:lnTo>
                  <a:pt x="41274" y="49674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2634274" y="3826743"/>
            <a:ext cx="979233" cy="301633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2344" rIns="0" bIns="0" rtlCol="0">
            <a:spAutoFit/>
          </a:bodyPr>
          <a:lstStyle/>
          <a:p>
            <a:pPr marL="64691" marR="57081" algn="ctr">
              <a:lnSpc>
                <a:spcPts val="699"/>
              </a:lnSpc>
              <a:spcBef>
                <a:spcPts val="254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PHSP tras segunda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dar </a:t>
            </a:r>
            <a:r>
              <a:rPr sz="599" b="1" spc="-5" dirty="0">
                <a:latin typeface="Arial Narrow"/>
                <a:cs typeface="Arial Narrow"/>
              </a:rPr>
              <a:t>1-2 </a:t>
            </a:r>
            <a:r>
              <a:rPr sz="599" b="1" spc="-10" dirty="0">
                <a:latin typeface="Arial Narrow"/>
                <a:cs typeface="Arial Narrow"/>
              </a:rPr>
              <a:t>HiDAC </a:t>
            </a:r>
            <a:r>
              <a:rPr sz="599" b="1" spc="-12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más</a:t>
            </a:r>
            <a:endParaRPr sz="599">
              <a:latin typeface="Arial Narrow"/>
              <a:cs typeface="Arial Narrow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4946517" y="1440055"/>
            <a:ext cx="247345" cy="161091"/>
            <a:chOff x="4946979" y="1441830"/>
            <a:chExt cx="247650" cy="161290"/>
          </a:xfrm>
        </p:grpSpPr>
        <p:sp>
          <p:nvSpPr>
            <p:cNvPr id="34" name="object 34"/>
            <p:cNvSpPr/>
            <p:nvPr/>
          </p:nvSpPr>
          <p:spPr>
            <a:xfrm>
              <a:off x="4949837" y="1444688"/>
              <a:ext cx="241935" cy="155575"/>
            </a:xfrm>
            <a:custGeom>
              <a:avLst/>
              <a:gdLst/>
              <a:ahLst/>
              <a:cxnLst/>
              <a:rect l="l" t="t" r="r" b="b"/>
              <a:pathLst>
                <a:path w="241935" h="155575">
                  <a:moveTo>
                    <a:pt x="241655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241655" y="155549"/>
                  </a:lnTo>
                  <a:lnTo>
                    <a:pt x="241655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949836" y="1444688"/>
              <a:ext cx="241935" cy="155575"/>
            </a:xfrm>
            <a:custGeom>
              <a:avLst/>
              <a:gdLst/>
              <a:ahLst/>
              <a:cxnLst/>
              <a:rect l="l" t="t" r="r" b="b"/>
              <a:pathLst>
                <a:path w="241935" h="155575">
                  <a:moveTo>
                    <a:pt x="0" y="0"/>
                  </a:moveTo>
                  <a:lnTo>
                    <a:pt x="241655" y="0"/>
                  </a:lnTo>
                  <a:lnTo>
                    <a:pt x="241655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4951946" y="1457426"/>
            <a:ext cx="23656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70400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4701811" y="1442910"/>
            <a:ext cx="1413038" cy="155383"/>
            <a:chOff x="4701971" y="1444688"/>
            <a:chExt cx="1414780" cy="155575"/>
          </a:xfrm>
        </p:grpSpPr>
        <p:sp>
          <p:nvSpPr>
            <p:cNvPr id="38" name="object 38"/>
            <p:cNvSpPr/>
            <p:nvPr/>
          </p:nvSpPr>
          <p:spPr>
            <a:xfrm>
              <a:off x="5389930" y="1444688"/>
              <a:ext cx="727075" cy="155575"/>
            </a:xfrm>
            <a:custGeom>
              <a:avLst/>
              <a:gdLst/>
              <a:ahLst/>
              <a:cxnLst/>
              <a:rect l="l" t="t" r="r" b="b"/>
              <a:pathLst>
                <a:path w="727075" h="155575">
                  <a:moveTo>
                    <a:pt x="726821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726821" y="155549"/>
                  </a:lnTo>
                  <a:lnTo>
                    <a:pt x="726821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701971" y="1501825"/>
              <a:ext cx="248285" cy="41275"/>
            </a:xfrm>
            <a:custGeom>
              <a:avLst/>
              <a:gdLst/>
              <a:ahLst/>
              <a:cxnLst/>
              <a:rect l="l" t="t" r="r" b="b"/>
              <a:pathLst>
                <a:path w="248285" h="41275">
                  <a:moveTo>
                    <a:pt x="206590" y="0"/>
                  </a:moveTo>
                  <a:lnTo>
                    <a:pt x="206590" y="41275"/>
                  </a:lnTo>
                  <a:lnTo>
                    <a:pt x="242709" y="23215"/>
                  </a:lnTo>
                  <a:lnTo>
                    <a:pt x="213474" y="23215"/>
                  </a:lnTo>
                  <a:lnTo>
                    <a:pt x="213474" y="18059"/>
                  </a:lnTo>
                  <a:lnTo>
                    <a:pt x="242709" y="18059"/>
                  </a:lnTo>
                  <a:lnTo>
                    <a:pt x="206590" y="0"/>
                  </a:lnTo>
                  <a:close/>
                </a:path>
                <a:path w="248285" h="41275">
                  <a:moveTo>
                    <a:pt x="206590" y="18059"/>
                  </a:moveTo>
                  <a:lnTo>
                    <a:pt x="0" y="18059"/>
                  </a:lnTo>
                  <a:lnTo>
                    <a:pt x="0" y="23215"/>
                  </a:lnTo>
                  <a:lnTo>
                    <a:pt x="206590" y="23215"/>
                  </a:lnTo>
                  <a:lnTo>
                    <a:pt x="206590" y="18059"/>
                  </a:lnTo>
                  <a:close/>
                </a:path>
                <a:path w="248285" h="41275">
                  <a:moveTo>
                    <a:pt x="242709" y="18059"/>
                  </a:moveTo>
                  <a:lnTo>
                    <a:pt x="213474" y="18059"/>
                  </a:lnTo>
                  <a:lnTo>
                    <a:pt x="213474" y="23215"/>
                  </a:lnTo>
                  <a:lnTo>
                    <a:pt x="242709" y="23215"/>
                  </a:lnTo>
                  <a:lnTo>
                    <a:pt x="247865" y="20637"/>
                  </a:lnTo>
                  <a:lnTo>
                    <a:pt x="242709" y="180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5388925" y="1442909"/>
            <a:ext cx="726180" cy="127314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47777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3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7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1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Mido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4849546" y="1476877"/>
            <a:ext cx="924055" cy="554941"/>
          </a:xfrm>
          <a:custGeom>
            <a:avLst/>
            <a:gdLst/>
            <a:ahLst/>
            <a:cxnLst/>
            <a:rect l="l" t="t" r="r" b="b"/>
            <a:pathLst>
              <a:path w="925195" h="555625">
                <a:moveTo>
                  <a:pt x="43776" y="43776"/>
                </a:moveTo>
                <a:lnTo>
                  <a:pt x="29184" y="0"/>
                </a:lnTo>
                <a:lnTo>
                  <a:pt x="0" y="29184"/>
                </a:lnTo>
                <a:lnTo>
                  <a:pt x="43776" y="43776"/>
                </a:lnTo>
                <a:close/>
              </a:path>
              <a:path w="925195" h="555625">
                <a:moveTo>
                  <a:pt x="925118" y="513867"/>
                </a:moveTo>
                <a:lnTo>
                  <a:pt x="907059" y="513918"/>
                </a:lnTo>
                <a:lnTo>
                  <a:pt x="906030" y="121539"/>
                </a:lnTo>
                <a:lnTo>
                  <a:pt x="900874" y="121551"/>
                </a:lnTo>
                <a:lnTo>
                  <a:pt x="901903" y="513930"/>
                </a:lnTo>
                <a:lnTo>
                  <a:pt x="883856" y="513981"/>
                </a:lnTo>
                <a:lnTo>
                  <a:pt x="904595" y="555193"/>
                </a:lnTo>
                <a:lnTo>
                  <a:pt x="921664" y="520814"/>
                </a:lnTo>
                <a:lnTo>
                  <a:pt x="925093" y="5139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 txBox="1"/>
          <p:nvPr/>
        </p:nvSpPr>
        <p:spPr>
          <a:xfrm>
            <a:off x="5580137" y="1723788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631258" y="3327527"/>
            <a:ext cx="390678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2112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PHSP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4807147" y="3086902"/>
            <a:ext cx="478200" cy="550501"/>
          </a:xfrm>
          <a:custGeom>
            <a:avLst/>
            <a:gdLst/>
            <a:ahLst/>
            <a:cxnLst/>
            <a:rect l="l" t="t" r="r" b="b"/>
            <a:pathLst>
              <a:path w="478789" h="551179">
                <a:moveTo>
                  <a:pt x="236512" y="545401"/>
                </a:moveTo>
                <a:lnTo>
                  <a:pt x="0" y="545401"/>
                </a:lnTo>
                <a:lnTo>
                  <a:pt x="0" y="550557"/>
                </a:lnTo>
                <a:lnTo>
                  <a:pt x="240512" y="550557"/>
                </a:lnTo>
                <a:lnTo>
                  <a:pt x="241668" y="549402"/>
                </a:lnTo>
                <a:lnTo>
                  <a:pt x="241668" y="547979"/>
                </a:lnTo>
                <a:lnTo>
                  <a:pt x="236512" y="547979"/>
                </a:lnTo>
                <a:lnTo>
                  <a:pt x="236512" y="545401"/>
                </a:lnTo>
                <a:close/>
              </a:path>
              <a:path w="478789" h="551179">
                <a:moveTo>
                  <a:pt x="436905" y="18046"/>
                </a:moveTo>
                <a:lnTo>
                  <a:pt x="237655" y="18046"/>
                </a:lnTo>
                <a:lnTo>
                  <a:pt x="236512" y="19202"/>
                </a:lnTo>
                <a:lnTo>
                  <a:pt x="236512" y="547979"/>
                </a:lnTo>
                <a:lnTo>
                  <a:pt x="239090" y="545401"/>
                </a:lnTo>
                <a:lnTo>
                  <a:pt x="241668" y="545401"/>
                </a:lnTo>
                <a:lnTo>
                  <a:pt x="241668" y="23215"/>
                </a:lnTo>
                <a:lnTo>
                  <a:pt x="239090" y="23215"/>
                </a:lnTo>
                <a:lnTo>
                  <a:pt x="241668" y="20624"/>
                </a:lnTo>
                <a:lnTo>
                  <a:pt x="436905" y="20624"/>
                </a:lnTo>
                <a:lnTo>
                  <a:pt x="436905" y="18046"/>
                </a:lnTo>
                <a:close/>
              </a:path>
              <a:path w="478789" h="551179">
                <a:moveTo>
                  <a:pt x="241668" y="545401"/>
                </a:moveTo>
                <a:lnTo>
                  <a:pt x="239090" y="545401"/>
                </a:lnTo>
                <a:lnTo>
                  <a:pt x="236512" y="547979"/>
                </a:lnTo>
                <a:lnTo>
                  <a:pt x="241668" y="547979"/>
                </a:lnTo>
                <a:lnTo>
                  <a:pt x="241668" y="545401"/>
                </a:lnTo>
                <a:close/>
              </a:path>
              <a:path w="478789" h="551179">
                <a:moveTo>
                  <a:pt x="436905" y="0"/>
                </a:moveTo>
                <a:lnTo>
                  <a:pt x="436905" y="41262"/>
                </a:lnTo>
                <a:lnTo>
                  <a:pt x="472987" y="23215"/>
                </a:lnTo>
                <a:lnTo>
                  <a:pt x="443776" y="23215"/>
                </a:lnTo>
                <a:lnTo>
                  <a:pt x="443776" y="18046"/>
                </a:lnTo>
                <a:lnTo>
                  <a:pt x="473009" y="18046"/>
                </a:lnTo>
                <a:lnTo>
                  <a:pt x="436905" y="0"/>
                </a:lnTo>
                <a:close/>
              </a:path>
              <a:path w="478789" h="551179">
                <a:moveTo>
                  <a:pt x="241668" y="20624"/>
                </a:moveTo>
                <a:lnTo>
                  <a:pt x="239090" y="23215"/>
                </a:lnTo>
                <a:lnTo>
                  <a:pt x="241668" y="23215"/>
                </a:lnTo>
                <a:lnTo>
                  <a:pt x="241668" y="20624"/>
                </a:lnTo>
                <a:close/>
              </a:path>
              <a:path w="478789" h="551179">
                <a:moveTo>
                  <a:pt x="436905" y="20624"/>
                </a:moveTo>
                <a:lnTo>
                  <a:pt x="241668" y="20624"/>
                </a:lnTo>
                <a:lnTo>
                  <a:pt x="241668" y="23215"/>
                </a:lnTo>
                <a:lnTo>
                  <a:pt x="436905" y="23215"/>
                </a:lnTo>
                <a:lnTo>
                  <a:pt x="436905" y="20624"/>
                </a:lnTo>
                <a:close/>
              </a:path>
              <a:path w="478789" h="551179">
                <a:moveTo>
                  <a:pt x="473009" y="18046"/>
                </a:moveTo>
                <a:lnTo>
                  <a:pt x="443776" y="18046"/>
                </a:lnTo>
                <a:lnTo>
                  <a:pt x="443776" y="23215"/>
                </a:lnTo>
                <a:lnTo>
                  <a:pt x="472987" y="23215"/>
                </a:lnTo>
                <a:lnTo>
                  <a:pt x="478167" y="20624"/>
                </a:lnTo>
                <a:lnTo>
                  <a:pt x="473009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5" name="object 45"/>
          <p:cNvSpPr txBox="1"/>
          <p:nvPr/>
        </p:nvSpPr>
        <p:spPr>
          <a:xfrm>
            <a:off x="5455889" y="1041688"/>
            <a:ext cx="586652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64691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RESISTENCIA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311774" y="730250"/>
            <a:ext cx="873952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7185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o ENS</a:t>
            </a:r>
            <a:r>
              <a:rPr sz="649" b="1" spc="-50" dirty="0">
                <a:latin typeface="Arial Narrow"/>
                <a:cs typeface="Arial Narrow"/>
              </a:rPr>
              <a:t>A</a:t>
            </a:r>
            <a:r>
              <a:rPr sz="649" b="1" dirty="0">
                <a:latin typeface="Arial Narrow"/>
                <a:cs typeface="Arial Narrow"/>
              </a:rPr>
              <a:t>YO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5728007" y="885618"/>
            <a:ext cx="41224" cy="156652"/>
          </a:xfrm>
          <a:custGeom>
            <a:avLst/>
            <a:gdLst/>
            <a:ahLst/>
            <a:cxnLst/>
            <a:rect l="l" t="t" r="r" b="b"/>
            <a:pathLst>
              <a:path w="41275" h="156844">
                <a:moveTo>
                  <a:pt x="23206" y="41251"/>
                </a:moveTo>
                <a:lnTo>
                  <a:pt x="18050" y="41273"/>
                </a:lnTo>
                <a:lnTo>
                  <a:pt x="18541" y="156273"/>
                </a:lnTo>
                <a:lnTo>
                  <a:pt x="23698" y="156248"/>
                </a:lnTo>
                <a:lnTo>
                  <a:pt x="23206" y="41251"/>
                </a:lnTo>
                <a:close/>
              </a:path>
              <a:path w="41275" h="156844">
                <a:moveTo>
                  <a:pt x="20459" y="0"/>
                </a:moveTo>
                <a:lnTo>
                  <a:pt x="0" y="41351"/>
                </a:lnTo>
                <a:lnTo>
                  <a:pt x="18050" y="41273"/>
                </a:lnTo>
                <a:lnTo>
                  <a:pt x="18021" y="34391"/>
                </a:lnTo>
                <a:lnTo>
                  <a:pt x="37829" y="34378"/>
                </a:lnTo>
                <a:lnTo>
                  <a:pt x="20459" y="0"/>
                </a:lnTo>
                <a:close/>
              </a:path>
              <a:path w="41275" h="156844">
                <a:moveTo>
                  <a:pt x="23177" y="34378"/>
                </a:moveTo>
                <a:lnTo>
                  <a:pt x="18021" y="34391"/>
                </a:lnTo>
                <a:lnTo>
                  <a:pt x="18050" y="41273"/>
                </a:lnTo>
                <a:lnTo>
                  <a:pt x="23206" y="41251"/>
                </a:lnTo>
                <a:lnTo>
                  <a:pt x="23177" y="34378"/>
                </a:lnTo>
                <a:close/>
              </a:path>
              <a:path w="41275" h="156844">
                <a:moveTo>
                  <a:pt x="37829" y="34378"/>
                </a:moveTo>
                <a:lnTo>
                  <a:pt x="23177" y="34378"/>
                </a:lnTo>
                <a:lnTo>
                  <a:pt x="23206" y="41251"/>
                </a:lnTo>
                <a:lnTo>
                  <a:pt x="41262" y="41173"/>
                </a:lnTo>
                <a:lnTo>
                  <a:pt x="37829" y="343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8" name="object 48"/>
          <p:cNvSpPr/>
          <p:nvPr/>
        </p:nvSpPr>
        <p:spPr>
          <a:xfrm>
            <a:off x="4700594" y="1119382"/>
            <a:ext cx="1069926" cy="422388"/>
          </a:xfrm>
          <a:custGeom>
            <a:avLst/>
            <a:gdLst/>
            <a:ahLst/>
            <a:cxnLst/>
            <a:rect l="l" t="t" r="r" b="b"/>
            <a:pathLst>
              <a:path w="1071245" h="422909">
                <a:moveTo>
                  <a:pt x="689178" y="401701"/>
                </a:moveTo>
                <a:lnTo>
                  <a:pt x="684022" y="399122"/>
                </a:lnTo>
                <a:lnTo>
                  <a:pt x="647903" y="381063"/>
                </a:lnTo>
                <a:lnTo>
                  <a:pt x="647903" y="399122"/>
                </a:lnTo>
                <a:lnTo>
                  <a:pt x="490728" y="399122"/>
                </a:lnTo>
                <a:lnTo>
                  <a:pt x="490728" y="404279"/>
                </a:lnTo>
                <a:lnTo>
                  <a:pt x="647903" y="404279"/>
                </a:lnTo>
                <a:lnTo>
                  <a:pt x="647903" y="422338"/>
                </a:lnTo>
                <a:lnTo>
                  <a:pt x="684009" y="404279"/>
                </a:lnTo>
                <a:lnTo>
                  <a:pt x="689178" y="401701"/>
                </a:lnTo>
                <a:close/>
              </a:path>
              <a:path w="1071245" h="422909">
                <a:moveTo>
                  <a:pt x="756221" y="0"/>
                </a:moveTo>
                <a:lnTo>
                  <a:pt x="710095" y="1168"/>
                </a:lnTo>
                <a:lnTo>
                  <a:pt x="718578" y="17094"/>
                </a:lnTo>
                <a:lnTo>
                  <a:pt x="0" y="399427"/>
                </a:lnTo>
                <a:lnTo>
                  <a:pt x="2425" y="403987"/>
                </a:lnTo>
                <a:lnTo>
                  <a:pt x="721004" y="21653"/>
                </a:lnTo>
                <a:lnTo>
                  <a:pt x="729488" y="37592"/>
                </a:lnTo>
                <a:lnTo>
                  <a:pt x="746353" y="13868"/>
                </a:lnTo>
                <a:lnTo>
                  <a:pt x="756221" y="0"/>
                </a:lnTo>
                <a:close/>
              </a:path>
              <a:path w="1071245" h="422909">
                <a:moveTo>
                  <a:pt x="1070902" y="118808"/>
                </a:moveTo>
                <a:lnTo>
                  <a:pt x="1067473" y="112141"/>
                </a:lnTo>
                <a:lnTo>
                  <a:pt x="1049794" y="77774"/>
                </a:lnTo>
                <a:lnTo>
                  <a:pt x="1029639" y="119278"/>
                </a:lnTo>
                <a:lnTo>
                  <a:pt x="1047686" y="119075"/>
                </a:lnTo>
                <a:lnTo>
                  <a:pt x="1050010" y="323964"/>
                </a:lnTo>
                <a:lnTo>
                  <a:pt x="1055166" y="323900"/>
                </a:lnTo>
                <a:lnTo>
                  <a:pt x="1052842" y="119011"/>
                </a:lnTo>
                <a:lnTo>
                  <a:pt x="1070902" y="1188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3596889" y="2677168"/>
            <a:ext cx="775649" cy="127953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166805">
              <a:spcBef>
                <a:spcPts val="219"/>
              </a:spcBef>
            </a:pPr>
            <a:r>
              <a:rPr sz="649" b="1" dirty="0">
                <a:latin typeface="Arial Narrow"/>
                <a:cs typeface="Arial Narrow"/>
              </a:rPr>
              <a:t>EMR+ &gt;0.05%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149194" y="3029826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492274" y="3029826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3284296" y="2832531"/>
            <a:ext cx="1384498" cy="197876"/>
          </a:xfrm>
          <a:custGeom>
            <a:avLst/>
            <a:gdLst/>
            <a:ahLst/>
            <a:cxnLst/>
            <a:rect l="l" t="t" r="r" b="b"/>
            <a:pathLst>
              <a:path w="1386204" h="198119">
                <a:moveTo>
                  <a:pt x="1386001" y="156273"/>
                </a:moveTo>
                <a:lnTo>
                  <a:pt x="1367955" y="156273"/>
                </a:lnTo>
                <a:lnTo>
                  <a:pt x="1367955" y="101346"/>
                </a:lnTo>
                <a:lnTo>
                  <a:pt x="1367955" y="96189"/>
                </a:lnTo>
                <a:lnTo>
                  <a:pt x="703605" y="96189"/>
                </a:lnTo>
                <a:lnTo>
                  <a:pt x="703605" y="0"/>
                </a:lnTo>
                <a:lnTo>
                  <a:pt x="698449" y="0"/>
                </a:lnTo>
                <a:lnTo>
                  <a:pt x="698449" y="96189"/>
                </a:lnTo>
                <a:lnTo>
                  <a:pt x="18046" y="96189"/>
                </a:lnTo>
                <a:lnTo>
                  <a:pt x="18046" y="156273"/>
                </a:lnTo>
                <a:lnTo>
                  <a:pt x="0" y="156273"/>
                </a:lnTo>
                <a:lnTo>
                  <a:pt x="20637" y="197535"/>
                </a:lnTo>
                <a:lnTo>
                  <a:pt x="37833" y="163144"/>
                </a:lnTo>
                <a:lnTo>
                  <a:pt x="41262" y="156273"/>
                </a:lnTo>
                <a:lnTo>
                  <a:pt x="23215" y="156273"/>
                </a:lnTo>
                <a:lnTo>
                  <a:pt x="23215" y="101346"/>
                </a:lnTo>
                <a:lnTo>
                  <a:pt x="698449" y="101346"/>
                </a:lnTo>
                <a:lnTo>
                  <a:pt x="703605" y="101346"/>
                </a:lnTo>
                <a:lnTo>
                  <a:pt x="1362786" y="101346"/>
                </a:lnTo>
                <a:lnTo>
                  <a:pt x="1362786" y="156273"/>
                </a:lnTo>
                <a:lnTo>
                  <a:pt x="1344739" y="156273"/>
                </a:lnTo>
                <a:lnTo>
                  <a:pt x="1365377" y="197535"/>
                </a:lnTo>
                <a:lnTo>
                  <a:pt x="1382572" y="163144"/>
                </a:lnTo>
                <a:lnTo>
                  <a:pt x="1386001" y="1562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3" name="object 53"/>
          <p:cNvSpPr/>
          <p:nvPr/>
        </p:nvSpPr>
        <p:spPr>
          <a:xfrm>
            <a:off x="3460631" y="3104932"/>
            <a:ext cx="549233" cy="125575"/>
          </a:xfrm>
          <a:custGeom>
            <a:avLst/>
            <a:gdLst/>
            <a:ahLst/>
            <a:cxnLst/>
            <a:rect l="l" t="t" r="r" b="b"/>
            <a:pathLst>
              <a:path w="549910" h="125730">
                <a:moveTo>
                  <a:pt x="526491" y="84150"/>
                </a:moveTo>
                <a:lnTo>
                  <a:pt x="508431" y="84150"/>
                </a:lnTo>
                <a:lnTo>
                  <a:pt x="529069" y="125425"/>
                </a:lnTo>
                <a:lnTo>
                  <a:pt x="546265" y="91033"/>
                </a:lnTo>
                <a:lnTo>
                  <a:pt x="526491" y="91033"/>
                </a:lnTo>
                <a:lnTo>
                  <a:pt x="526491" y="84150"/>
                </a:lnTo>
                <a:close/>
              </a:path>
              <a:path w="549910" h="125730">
                <a:moveTo>
                  <a:pt x="526491" y="2578"/>
                </a:moveTo>
                <a:lnTo>
                  <a:pt x="526491" y="91033"/>
                </a:lnTo>
                <a:lnTo>
                  <a:pt x="531647" y="91033"/>
                </a:lnTo>
                <a:lnTo>
                  <a:pt x="531647" y="5156"/>
                </a:lnTo>
                <a:lnTo>
                  <a:pt x="529069" y="5156"/>
                </a:lnTo>
                <a:lnTo>
                  <a:pt x="526491" y="2578"/>
                </a:lnTo>
                <a:close/>
              </a:path>
              <a:path w="549910" h="125730">
                <a:moveTo>
                  <a:pt x="549706" y="84150"/>
                </a:moveTo>
                <a:lnTo>
                  <a:pt x="531647" y="84150"/>
                </a:lnTo>
                <a:lnTo>
                  <a:pt x="531647" y="91033"/>
                </a:lnTo>
                <a:lnTo>
                  <a:pt x="546265" y="91033"/>
                </a:lnTo>
                <a:lnTo>
                  <a:pt x="549706" y="84150"/>
                </a:lnTo>
                <a:close/>
              </a:path>
              <a:path w="549910" h="125730">
                <a:moveTo>
                  <a:pt x="531647" y="0"/>
                </a:moveTo>
                <a:lnTo>
                  <a:pt x="0" y="0"/>
                </a:lnTo>
                <a:lnTo>
                  <a:pt x="0" y="5156"/>
                </a:lnTo>
                <a:lnTo>
                  <a:pt x="526491" y="5156"/>
                </a:lnTo>
                <a:lnTo>
                  <a:pt x="526491" y="2578"/>
                </a:lnTo>
                <a:lnTo>
                  <a:pt x="531647" y="2578"/>
                </a:lnTo>
                <a:lnTo>
                  <a:pt x="531647" y="0"/>
                </a:lnTo>
                <a:close/>
              </a:path>
              <a:path w="549910" h="125730">
                <a:moveTo>
                  <a:pt x="531647" y="2578"/>
                </a:moveTo>
                <a:lnTo>
                  <a:pt x="526491" y="2578"/>
                </a:lnTo>
                <a:lnTo>
                  <a:pt x="529069" y="5156"/>
                </a:lnTo>
                <a:lnTo>
                  <a:pt x="531647" y="5156"/>
                </a:lnTo>
                <a:lnTo>
                  <a:pt x="531647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4" name="object 54"/>
          <p:cNvSpPr/>
          <p:nvPr/>
        </p:nvSpPr>
        <p:spPr>
          <a:xfrm>
            <a:off x="2566714" y="3086902"/>
            <a:ext cx="586017" cy="550501"/>
          </a:xfrm>
          <a:custGeom>
            <a:avLst/>
            <a:gdLst/>
            <a:ahLst/>
            <a:cxnLst/>
            <a:rect l="l" t="t" r="r" b="b"/>
            <a:pathLst>
              <a:path w="586739" h="551179">
                <a:moveTo>
                  <a:pt x="290741" y="20624"/>
                </a:moveTo>
                <a:lnTo>
                  <a:pt x="290741" y="549402"/>
                </a:lnTo>
                <a:lnTo>
                  <a:pt x="291896" y="550557"/>
                </a:lnTo>
                <a:lnTo>
                  <a:pt x="586638" y="550557"/>
                </a:lnTo>
                <a:lnTo>
                  <a:pt x="586638" y="547979"/>
                </a:lnTo>
                <a:lnTo>
                  <a:pt x="295897" y="547979"/>
                </a:lnTo>
                <a:lnTo>
                  <a:pt x="293319" y="545401"/>
                </a:lnTo>
                <a:lnTo>
                  <a:pt x="295897" y="545401"/>
                </a:lnTo>
                <a:lnTo>
                  <a:pt x="295897" y="23215"/>
                </a:lnTo>
                <a:lnTo>
                  <a:pt x="293319" y="23215"/>
                </a:lnTo>
                <a:lnTo>
                  <a:pt x="290741" y="20624"/>
                </a:lnTo>
                <a:close/>
              </a:path>
              <a:path w="586739" h="551179">
                <a:moveTo>
                  <a:pt x="295897" y="545401"/>
                </a:moveTo>
                <a:lnTo>
                  <a:pt x="293319" y="545401"/>
                </a:lnTo>
                <a:lnTo>
                  <a:pt x="295897" y="547979"/>
                </a:lnTo>
                <a:lnTo>
                  <a:pt x="295897" y="545401"/>
                </a:lnTo>
                <a:close/>
              </a:path>
              <a:path w="586739" h="551179">
                <a:moveTo>
                  <a:pt x="586638" y="545401"/>
                </a:moveTo>
                <a:lnTo>
                  <a:pt x="295897" y="545401"/>
                </a:lnTo>
                <a:lnTo>
                  <a:pt x="295897" y="547979"/>
                </a:lnTo>
                <a:lnTo>
                  <a:pt x="586638" y="547979"/>
                </a:lnTo>
                <a:lnTo>
                  <a:pt x="586638" y="545401"/>
                </a:lnTo>
                <a:close/>
              </a:path>
              <a:path w="586739" h="551179">
                <a:moveTo>
                  <a:pt x="41275" y="0"/>
                </a:moveTo>
                <a:lnTo>
                  <a:pt x="0" y="20624"/>
                </a:lnTo>
                <a:lnTo>
                  <a:pt x="41275" y="41262"/>
                </a:lnTo>
                <a:lnTo>
                  <a:pt x="41275" y="23215"/>
                </a:lnTo>
                <a:lnTo>
                  <a:pt x="34404" y="23215"/>
                </a:lnTo>
                <a:lnTo>
                  <a:pt x="34404" y="18046"/>
                </a:lnTo>
                <a:lnTo>
                  <a:pt x="41275" y="18046"/>
                </a:lnTo>
                <a:lnTo>
                  <a:pt x="41275" y="0"/>
                </a:lnTo>
                <a:close/>
              </a:path>
              <a:path w="586739" h="551179">
                <a:moveTo>
                  <a:pt x="41275" y="18046"/>
                </a:moveTo>
                <a:lnTo>
                  <a:pt x="34404" y="18046"/>
                </a:lnTo>
                <a:lnTo>
                  <a:pt x="34404" y="23215"/>
                </a:lnTo>
                <a:lnTo>
                  <a:pt x="41275" y="23215"/>
                </a:lnTo>
                <a:lnTo>
                  <a:pt x="41275" y="18046"/>
                </a:lnTo>
                <a:close/>
              </a:path>
              <a:path w="586739" h="551179">
                <a:moveTo>
                  <a:pt x="294741" y="18046"/>
                </a:moveTo>
                <a:lnTo>
                  <a:pt x="41275" y="18046"/>
                </a:lnTo>
                <a:lnTo>
                  <a:pt x="41275" y="23215"/>
                </a:lnTo>
                <a:lnTo>
                  <a:pt x="290741" y="23215"/>
                </a:lnTo>
                <a:lnTo>
                  <a:pt x="290741" y="20624"/>
                </a:lnTo>
                <a:lnTo>
                  <a:pt x="295897" y="20624"/>
                </a:lnTo>
                <a:lnTo>
                  <a:pt x="295897" y="19202"/>
                </a:lnTo>
                <a:lnTo>
                  <a:pt x="294741" y="18046"/>
                </a:lnTo>
                <a:close/>
              </a:path>
              <a:path w="586739" h="551179">
                <a:moveTo>
                  <a:pt x="295897" y="20624"/>
                </a:moveTo>
                <a:lnTo>
                  <a:pt x="290741" y="20624"/>
                </a:lnTo>
                <a:lnTo>
                  <a:pt x="293319" y="23215"/>
                </a:lnTo>
                <a:lnTo>
                  <a:pt x="295897" y="23215"/>
                </a:lnTo>
                <a:lnTo>
                  <a:pt x="295897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5" name="object 55"/>
          <p:cNvSpPr txBox="1"/>
          <p:nvPr/>
        </p:nvSpPr>
        <p:spPr>
          <a:xfrm>
            <a:off x="2826753" y="1097400"/>
            <a:ext cx="1174322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r>
              <a:rPr sz="549" b="1" i="1" spc="-2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2078951" y="3816082"/>
            <a:ext cx="41224" cy="180752"/>
          </a:xfrm>
          <a:custGeom>
            <a:avLst/>
            <a:gdLst/>
            <a:ahLst/>
            <a:cxnLst/>
            <a:rect l="l" t="t" r="r" b="b"/>
            <a:pathLst>
              <a:path w="41275" h="180975">
                <a:moveTo>
                  <a:pt x="18059" y="139712"/>
                </a:moveTo>
                <a:lnTo>
                  <a:pt x="0" y="139712"/>
                </a:lnTo>
                <a:lnTo>
                  <a:pt x="20637" y="180974"/>
                </a:lnTo>
                <a:lnTo>
                  <a:pt x="37838" y="146583"/>
                </a:lnTo>
                <a:lnTo>
                  <a:pt x="18059" y="146583"/>
                </a:lnTo>
                <a:lnTo>
                  <a:pt x="18059" y="139712"/>
                </a:lnTo>
                <a:close/>
              </a:path>
              <a:path w="41275" h="180975">
                <a:moveTo>
                  <a:pt x="23215" y="0"/>
                </a:moveTo>
                <a:lnTo>
                  <a:pt x="18059" y="0"/>
                </a:lnTo>
                <a:lnTo>
                  <a:pt x="18059" y="146583"/>
                </a:lnTo>
                <a:lnTo>
                  <a:pt x="23215" y="146583"/>
                </a:lnTo>
                <a:lnTo>
                  <a:pt x="23215" y="0"/>
                </a:lnTo>
                <a:close/>
              </a:path>
              <a:path w="41275" h="180975">
                <a:moveTo>
                  <a:pt x="41275" y="139712"/>
                </a:moveTo>
                <a:lnTo>
                  <a:pt x="23215" y="139712"/>
                </a:lnTo>
                <a:lnTo>
                  <a:pt x="23215" y="146583"/>
                </a:lnTo>
                <a:lnTo>
                  <a:pt x="37838" y="146583"/>
                </a:lnTo>
                <a:lnTo>
                  <a:pt x="41275" y="1397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7" name="object 57"/>
          <p:cNvSpPr txBox="1"/>
          <p:nvPr/>
        </p:nvSpPr>
        <p:spPr>
          <a:xfrm>
            <a:off x="1705683" y="3996839"/>
            <a:ext cx="788333" cy="213257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257501" marR="58984" indent="-191540">
              <a:lnSpc>
                <a:spcPts val="749"/>
              </a:lnSpc>
              <a:spcBef>
                <a:spcPts val="265"/>
              </a:spcBef>
            </a:pPr>
            <a:r>
              <a:rPr sz="649" b="1" dirty="0">
                <a:latin typeface="Arial Narrow"/>
                <a:cs typeface="Arial Narrow"/>
              </a:rPr>
              <a:t>Ma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e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imie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o Mi</a:t>
            </a:r>
            <a:r>
              <a:rPr sz="649" b="1" spc="-5" dirty="0">
                <a:latin typeface="Arial Narrow"/>
                <a:cs typeface="Arial Narrow"/>
              </a:rPr>
              <a:t>d</a:t>
            </a:r>
            <a:r>
              <a:rPr sz="649" b="1" dirty="0">
                <a:latin typeface="Arial Narrow"/>
                <a:cs typeface="Arial Narrow"/>
              </a:rPr>
              <a:t>o  si</a:t>
            </a:r>
            <a:r>
              <a:rPr sz="649" b="1" spc="-10" dirty="0">
                <a:latin typeface="Arial Narrow"/>
                <a:cs typeface="Arial Narrow"/>
              </a:rPr>
              <a:t> FLT3+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351096" y="2524744"/>
            <a:ext cx="687504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025960" y="2824235"/>
            <a:ext cx="743271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398306" y="3518967"/>
            <a:ext cx="721867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508062" y="3251861"/>
            <a:ext cx="712131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>
              <a:latin typeface="ArialNarrow-BoldItalic"/>
              <a:cs typeface="ArialNarrow-BoldItalic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397069" y="3855321"/>
            <a:ext cx="721867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 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LATAFO</a:t>
            </a:r>
            <a:r>
              <a:rPr sz="5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-</a:t>
            </a: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LMA</a:t>
            </a:r>
            <a:endParaRPr sz="549" dirty="0">
              <a:latin typeface="ArialNarrow-BoldItalic"/>
              <a:cs typeface="ArialNarrow-BoldItalic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1400340" y="797907"/>
            <a:ext cx="155066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00B050"/>
                </a:solidFill>
                <a:latin typeface="Arial"/>
                <a:cs typeface="Arial"/>
              </a:rPr>
              <a:t>PETHEMA</a:t>
            </a:r>
            <a:r>
              <a:rPr sz="949" b="1" spc="-6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Arial"/>
                <a:cs typeface="Arial"/>
              </a:rPr>
              <a:t>LMA-FLOW-bis</a:t>
            </a:r>
            <a:endParaRPr sz="949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380213" y="733961"/>
            <a:ext cx="1454262" cy="321998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4206" marR="66595" algn="ctr">
              <a:lnSpc>
                <a:spcPct val="100800"/>
              </a:lnSpc>
              <a:spcBef>
                <a:spcPts val="204"/>
              </a:spcBef>
            </a:pPr>
            <a:r>
              <a:rPr sz="649" b="1" spc="-5" dirty="0">
                <a:latin typeface="Arial Narrow"/>
                <a:cs typeface="Arial Narrow"/>
              </a:rPr>
              <a:t>FLT3/NPM1/CBF negativo </a:t>
            </a:r>
            <a:r>
              <a:rPr sz="649" b="1" dirty="0">
                <a:latin typeface="Arial Narrow"/>
                <a:cs typeface="Arial Narrow"/>
              </a:rPr>
              <a:t>+ </a:t>
            </a:r>
            <a:r>
              <a:rPr sz="649" b="1" spc="-5" dirty="0">
                <a:latin typeface="Arial Narrow"/>
                <a:cs typeface="Arial Narrow"/>
              </a:rPr>
              <a:t>60-75 años </a:t>
            </a:r>
            <a:r>
              <a:rPr sz="649" b="1" dirty="0">
                <a:latin typeface="Arial Narrow"/>
                <a:cs typeface="Arial Narrow"/>
              </a:rPr>
              <a:t>+ </a:t>
            </a:r>
            <a:r>
              <a:rPr sz="649" b="1" spc="-1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t-AML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s-AML </a:t>
            </a:r>
            <a:r>
              <a:rPr sz="649" b="1" dirty="0">
                <a:latin typeface="Arial Narrow"/>
                <a:cs typeface="Arial Narrow"/>
              </a:rPr>
              <a:t>o </a:t>
            </a:r>
            <a:r>
              <a:rPr sz="649" b="1" spc="-5" dirty="0">
                <a:latin typeface="Arial Narrow"/>
                <a:cs typeface="Arial Narrow"/>
              </a:rPr>
              <a:t>CRDM-AML (genética </a:t>
            </a:r>
            <a:r>
              <a:rPr sz="649" b="1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solo)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6948712" y="1721782"/>
            <a:ext cx="317743" cy="161091"/>
            <a:chOff x="6951642" y="1723905"/>
            <a:chExt cx="318135" cy="161290"/>
          </a:xfrm>
        </p:grpSpPr>
        <p:sp>
          <p:nvSpPr>
            <p:cNvPr id="66" name="object 66"/>
            <p:cNvSpPr/>
            <p:nvPr/>
          </p:nvSpPr>
          <p:spPr>
            <a:xfrm>
              <a:off x="6954494" y="1726768"/>
              <a:ext cx="312420" cy="155575"/>
            </a:xfrm>
            <a:custGeom>
              <a:avLst/>
              <a:gdLst/>
              <a:ahLst/>
              <a:cxnLst/>
              <a:rect l="l" t="t" r="r" b="b"/>
              <a:pathLst>
                <a:path w="312420" h="155575">
                  <a:moveTo>
                    <a:pt x="311823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311823" y="155549"/>
                  </a:lnTo>
                  <a:lnTo>
                    <a:pt x="311823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954499" y="1726763"/>
              <a:ext cx="312420" cy="155575"/>
            </a:xfrm>
            <a:custGeom>
              <a:avLst/>
              <a:gdLst/>
              <a:ahLst/>
              <a:cxnLst/>
              <a:rect l="l" t="t" r="r" b="b"/>
              <a:pathLst>
                <a:path w="312420" h="155575">
                  <a:moveTo>
                    <a:pt x="0" y="0"/>
                  </a:moveTo>
                  <a:lnTo>
                    <a:pt x="311823" y="0"/>
                  </a:lnTo>
                  <a:lnTo>
                    <a:pt x="311823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8" name="object 68"/>
          <p:cNvSpPr txBox="1"/>
          <p:nvPr/>
        </p:nvSpPr>
        <p:spPr>
          <a:xfrm>
            <a:off x="6954140" y="1739370"/>
            <a:ext cx="30632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086673" y="1089112"/>
            <a:ext cx="41224" cy="636121"/>
          </a:xfrm>
          <a:custGeom>
            <a:avLst/>
            <a:gdLst/>
            <a:ahLst/>
            <a:cxnLst/>
            <a:rect l="l" t="t" r="r" b="b"/>
            <a:pathLst>
              <a:path w="41275" h="636905">
                <a:moveTo>
                  <a:pt x="18059" y="595033"/>
                </a:moveTo>
                <a:lnTo>
                  <a:pt x="0" y="595033"/>
                </a:lnTo>
                <a:lnTo>
                  <a:pt x="20637" y="636308"/>
                </a:lnTo>
                <a:lnTo>
                  <a:pt x="37833" y="601916"/>
                </a:lnTo>
                <a:lnTo>
                  <a:pt x="18059" y="601916"/>
                </a:lnTo>
                <a:lnTo>
                  <a:pt x="18059" y="595033"/>
                </a:lnTo>
                <a:close/>
              </a:path>
              <a:path w="41275" h="636905">
                <a:moveTo>
                  <a:pt x="23215" y="0"/>
                </a:moveTo>
                <a:lnTo>
                  <a:pt x="18059" y="0"/>
                </a:lnTo>
                <a:lnTo>
                  <a:pt x="18059" y="601916"/>
                </a:lnTo>
                <a:lnTo>
                  <a:pt x="23215" y="601916"/>
                </a:lnTo>
                <a:lnTo>
                  <a:pt x="23215" y="0"/>
                </a:lnTo>
                <a:close/>
              </a:path>
              <a:path w="41275" h="636905">
                <a:moveTo>
                  <a:pt x="41275" y="595033"/>
                </a:moveTo>
                <a:lnTo>
                  <a:pt x="23215" y="595033"/>
                </a:lnTo>
                <a:lnTo>
                  <a:pt x="23215" y="601916"/>
                </a:lnTo>
                <a:lnTo>
                  <a:pt x="37833" y="601916"/>
                </a:lnTo>
                <a:lnTo>
                  <a:pt x="41275" y="5950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0" name="object 70"/>
          <p:cNvSpPr txBox="1"/>
          <p:nvPr/>
        </p:nvSpPr>
        <p:spPr>
          <a:xfrm>
            <a:off x="6791921" y="1442909"/>
            <a:ext cx="643097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83295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CPX-351</a:t>
            </a:r>
            <a:endParaRPr sz="649">
              <a:latin typeface="Arial Narrow"/>
              <a:cs typeface="Arial Narrow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6220193" y="1879999"/>
            <a:ext cx="1213259" cy="1248141"/>
            <a:chOff x="6222225" y="1882317"/>
            <a:chExt cx="1214755" cy="1249680"/>
          </a:xfrm>
        </p:grpSpPr>
        <p:sp>
          <p:nvSpPr>
            <p:cNvPr id="72" name="object 72"/>
            <p:cNvSpPr/>
            <p:nvPr/>
          </p:nvSpPr>
          <p:spPr>
            <a:xfrm>
              <a:off x="6222225" y="1882317"/>
              <a:ext cx="890905" cy="1249680"/>
            </a:xfrm>
            <a:custGeom>
              <a:avLst/>
              <a:gdLst/>
              <a:ahLst/>
              <a:cxnLst/>
              <a:rect l="l" t="t" r="r" b="b"/>
              <a:pathLst>
                <a:path w="890904" h="1249680">
                  <a:moveTo>
                    <a:pt x="41275" y="1208392"/>
                  </a:moveTo>
                  <a:lnTo>
                    <a:pt x="0" y="1229017"/>
                  </a:lnTo>
                  <a:lnTo>
                    <a:pt x="41275" y="1249654"/>
                  </a:lnTo>
                  <a:lnTo>
                    <a:pt x="41275" y="1231595"/>
                  </a:lnTo>
                  <a:lnTo>
                    <a:pt x="34391" y="1231595"/>
                  </a:lnTo>
                  <a:lnTo>
                    <a:pt x="34391" y="1226439"/>
                  </a:lnTo>
                  <a:lnTo>
                    <a:pt x="41275" y="1226439"/>
                  </a:lnTo>
                  <a:lnTo>
                    <a:pt x="41275" y="1208392"/>
                  </a:lnTo>
                  <a:close/>
                </a:path>
                <a:path w="890904" h="1249680">
                  <a:moveTo>
                    <a:pt x="41275" y="1226439"/>
                  </a:moveTo>
                  <a:lnTo>
                    <a:pt x="34391" y="1226439"/>
                  </a:lnTo>
                  <a:lnTo>
                    <a:pt x="34391" y="1231595"/>
                  </a:lnTo>
                  <a:lnTo>
                    <a:pt x="41275" y="1231595"/>
                  </a:lnTo>
                  <a:lnTo>
                    <a:pt x="41275" y="1226439"/>
                  </a:lnTo>
                  <a:close/>
                </a:path>
                <a:path w="890904" h="1249680">
                  <a:moveTo>
                    <a:pt x="885609" y="1226439"/>
                  </a:moveTo>
                  <a:lnTo>
                    <a:pt x="41275" y="1226439"/>
                  </a:lnTo>
                  <a:lnTo>
                    <a:pt x="41275" y="1231595"/>
                  </a:lnTo>
                  <a:lnTo>
                    <a:pt x="889609" y="1231595"/>
                  </a:lnTo>
                  <a:lnTo>
                    <a:pt x="890765" y="1230452"/>
                  </a:lnTo>
                  <a:lnTo>
                    <a:pt x="890765" y="1229017"/>
                  </a:lnTo>
                  <a:lnTo>
                    <a:pt x="885609" y="1229017"/>
                  </a:lnTo>
                  <a:lnTo>
                    <a:pt x="885609" y="1226439"/>
                  </a:lnTo>
                  <a:close/>
                </a:path>
                <a:path w="890904" h="1249680">
                  <a:moveTo>
                    <a:pt x="890765" y="0"/>
                  </a:moveTo>
                  <a:lnTo>
                    <a:pt x="885609" y="0"/>
                  </a:lnTo>
                  <a:lnTo>
                    <a:pt x="885609" y="1229017"/>
                  </a:lnTo>
                  <a:lnTo>
                    <a:pt x="888187" y="1226439"/>
                  </a:lnTo>
                  <a:lnTo>
                    <a:pt x="890765" y="1226439"/>
                  </a:lnTo>
                  <a:lnTo>
                    <a:pt x="890765" y="0"/>
                  </a:lnTo>
                  <a:close/>
                </a:path>
                <a:path w="890904" h="1249680">
                  <a:moveTo>
                    <a:pt x="890765" y="1226439"/>
                  </a:moveTo>
                  <a:lnTo>
                    <a:pt x="888187" y="1226439"/>
                  </a:lnTo>
                  <a:lnTo>
                    <a:pt x="885609" y="1229017"/>
                  </a:lnTo>
                  <a:lnTo>
                    <a:pt x="890765" y="1229017"/>
                  </a:lnTo>
                  <a:lnTo>
                    <a:pt x="890765" y="12264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790397" y="2328392"/>
              <a:ext cx="643890" cy="155575"/>
            </a:xfrm>
            <a:custGeom>
              <a:avLst/>
              <a:gdLst/>
              <a:ahLst/>
              <a:cxnLst/>
              <a:rect l="l" t="t" r="r" b="b"/>
              <a:pathLst>
                <a:path w="643890" h="155575">
                  <a:moveTo>
                    <a:pt x="643305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643305" y="155549"/>
                  </a:lnTo>
                  <a:lnTo>
                    <a:pt x="643305" y="0"/>
                  </a:lnTo>
                  <a:close/>
                </a:path>
              </a:pathLst>
            </a:custGeom>
            <a:solidFill>
              <a:srgbClr val="FFFFE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790395" y="2328391"/>
              <a:ext cx="643890" cy="155575"/>
            </a:xfrm>
            <a:custGeom>
              <a:avLst/>
              <a:gdLst/>
              <a:ahLst/>
              <a:cxnLst/>
              <a:rect l="l" t="t" r="r" b="b"/>
              <a:pathLst>
                <a:path w="643890" h="155575">
                  <a:moveTo>
                    <a:pt x="0" y="0"/>
                  </a:moveTo>
                  <a:lnTo>
                    <a:pt x="643305" y="0"/>
                  </a:lnTo>
                  <a:lnTo>
                    <a:pt x="643305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6787665" y="2325524"/>
            <a:ext cx="643097" cy="126674"/>
          </a:xfrm>
          <a:prstGeom prst="rect">
            <a:avLst/>
          </a:prstGeom>
        </p:spPr>
        <p:txBody>
          <a:bodyPr vert="horz" wrap="square" lIns="0" tIns="26637" rIns="0" bIns="0" rtlCol="0">
            <a:spAutoFit/>
          </a:bodyPr>
          <a:lstStyle/>
          <a:p>
            <a:pPr marL="183295">
              <a:spcBef>
                <a:spcPts val="210"/>
              </a:spcBef>
            </a:pPr>
            <a:r>
              <a:rPr sz="649" b="1" spc="-5" dirty="0">
                <a:latin typeface="Arial Narrow"/>
                <a:cs typeface="Arial Narrow"/>
              </a:rPr>
              <a:t>CPX-351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6220193" y="1799745"/>
            <a:ext cx="1352787" cy="1328687"/>
          </a:xfrm>
          <a:custGeom>
            <a:avLst/>
            <a:gdLst/>
            <a:ahLst/>
            <a:cxnLst/>
            <a:rect l="l" t="t" r="r" b="b"/>
            <a:pathLst>
              <a:path w="1354454" h="1330325">
                <a:moveTo>
                  <a:pt x="1064729" y="0"/>
                </a:moveTo>
                <a:lnTo>
                  <a:pt x="1044092" y="0"/>
                </a:lnTo>
                <a:lnTo>
                  <a:pt x="1044092" y="5156"/>
                </a:lnTo>
                <a:lnTo>
                  <a:pt x="1064729" y="5156"/>
                </a:lnTo>
                <a:lnTo>
                  <a:pt x="1064729" y="0"/>
                </a:lnTo>
                <a:close/>
              </a:path>
              <a:path w="1354454" h="1330325">
                <a:moveTo>
                  <a:pt x="1100848" y="0"/>
                </a:moveTo>
                <a:lnTo>
                  <a:pt x="1080211" y="0"/>
                </a:lnTo>
                <a:lnTo>
                  <a:pt x="1080211" y="5156"/>
                </a:lnTo>
                <a:lnTo>
                  <a:pt x="1100848" y="5156"/>
                </a:lnTo>
                <a:lnTo>
                  <a:pt x="1100848" y="0"/>
                </a:lnTo>
                <a:close/>
              </a:path>
              <a:path w="1354454" h="1330325">
                <a:moveTo>
                  <a:pt x="1136954" y="0"/>
                </a:moveTo>
                <a:lnTo>
                  <a:pt x="1116317" y="0"/>
                </a:lnTo>
                <a:lnTo>
                  <a:pt x="1116317" y="5156"/>
                </a:lnTo>
                <a:lnTo>
                  <a:pt x="1136954" y="5156"/>
                </a:lnTo>
                <a:lnTo>
                  <a:pt x="1136954" y="0"/>
                </a:lnTo>
                <a:close/>
              </a:path>
              <a:path w="1354454" h="1330325">
                <a:moveTo>
                  <a:pt x="1173073" y="0"/>
                </a:moveTo>
                <a:lnTo>
                  <a:pt x="1152436" y="0"/>
                </a:lnTo>
                <a:lnTo>
                  <a:pt x="1152436" y="5156"/>
                </a:lnTo>
                <a:lnTo>
                  <a:pt x="1173073" y="5156"/>
                </a:lnTo>
                <a:lnTo>
                  <a:pt x="1173073" y="0"/>
                </a:lnTo>
                <a:close/>
              </a:path>
              <a:path w="1354454" h="1330325">
                <a:moveTo>
                  <a:pt x="1209179" y="0"/>
                </a:moveTo>
                <a:lnTo>
                  <a:pt x="1188542" y="0"/>
                </a:lnTo>
                <a:lnTo>
                  <a:pt x="1188542" y="5156"/>
                </a:lnTo>
                <a:lnTo>
                  <a:pt x="1209179" y="5156"/>
                </a:lnTo>
                <a:lnTo>
                  <a:pt x="1209179" y="0"/>
                </a:lnTo>
                <a:close/>
              </a:path>
              <a:path w="1354454" h="1330325">
                <a:moveTo>
                  <a:pt x="1245298" y="0"/>
                </a:moveTo>
                <a:lnTo>
                  <a:pt x="1224661" y="0"/>
                </a:lnTo>
                <a:lnTo>
                  <a:pt x="1224661" y="5156"/>
                </a:lnTo>
                <a:lnTo>
                  <a:pt x="1245298" y="5156"/>
                </a:lnTo>
                <a:lnTo>
                  <a:pt x="1245298" y="0"/>
                </a:lnTo>
                <a:close/>
              </a:path>
              <a:path w="1354454" h="1330325">
                <a:moveTo>
                  <a:pt x="1281404" y="0"/>
                </a:moveTo>
                <a:lnTo>
                  <a:pt x="1260767" y="0"/>
                </a:lnTo>
                <a:lnTo>
                  <a:pt x="1260767" y="5156"/>
                </a:lnTo>
                <a:lnTo>
                  <a:pt x="1281404" y="5156"/>
                </a:lnTo>
                <a:lnTo>
                  <a:pt x="1281404" y="0"/>
                </a:lnTo>
                <a:close/>
              </a:path>
              <a:path w="1354454" h="1330325">
                <a:moveTo>
                  <a:pt x="1317523" y="0"/>
                </a:moveTo>
                <a:lnTo>
                  <a:pt x="1296885" y="0"/>
                </a:lnTo>
                <a:lnTo>
                  <a:pt x="1296885" y="5156"/>
                </a:lnTo>
                <a:lnTo>
                  <a:pt x="1317523" y="5156"/>
                </a:lnTo>
                <a:lnTo>
                  <a:pt x="1317523" y="0"/>
                </a:lnTo>
                <a:close/>
              </a:path>
              <a:path w="1354454" h="1330325">
                <a:moveTo>
                  <a:pt x="1353134" y="0"/>
                </a:moveTo>
                <a:lnTo>
                  <a:pt x="1332991" y="0"/>
                </a:lnTo>
                <a:lnTo>
                  <a:pt x="1332991" y="5156"/>
                </a:lnTo>
                <a:lnTo>
                  <a:pt x="1351711" y="5156"/>
                </a:lnTo>
                <a:lnTo>
                  <a:pt x="1351051" y="4495"/>
                </a:lnTo>
                <a:lnTo>
                  <a:pt x="1349133" y="4495"/>
                </a:lnTo>
                <a:lnTo>
                  <a:pt x="1349133" y="2578"/>
                </a:lnTo>
                <a:lnTo>
                  <a:pt x="1354289" y="2578"/>
                </a:lnTo>
                <a:lnTo>
                  <a:pt x="1354289" y="1155"/>
                </a:lnTo>
                <a:lnTo>
                  <a:pt x="1353134" y="0"/>
                </a:lnTo>
                <a:close/>
              </a:path>
              <a:path w="1354454" h="1330325">
                <a:moveTo>
                  <a:pt x="1349133" y="2578"/>
                </a:moveTo>
                <a:lnTo>
                  <a:pt x="1349133" y="4495"/>
                </a:lnTo>
                <a:lnTo>
                  <a:pt x="1351051" y="4495"/>
                </a:lnTo>
                <a:lnTo>
                  <a:pt x="1349133" y="2578"/>
                </a:lnTo>
                <a:close/>
              </a:path>
              <a:path w="1354454" h="1330325">
                <a:moveTo>
                  <a:pt x="1354289" y="2578"/>
                </a:moveTo>
                <a:lnTo>
                  <a:pt x="1349133" y="2578"/>
                </a:lnTo>
                <a:lnTo>
                  <a:pt x="1351051" y="4495"/>
                </a:lnTo>
                <a:lnTo>
                  <a:pt x="1354289" y="4495"/>
                </a:lnTo>
                <a:lnTo>
                  <a:pt x="1354289" y="2578"/>
                </a:lnTo>
                <a:close/>
              </a:path>
              <a:path w="1354454" h="1330325">
                <a:moveTo>
                  <a:pt x="1354289" y="19964"/>
                </a:moveTo>
                <a:lnTo>
                  <a:pt x="1349133" y="19964"/>
                </a:lnTo>
                <a:lnTo>
                  <a:pt x="1349133" y="40601"/>
                </a:lnTo>
                <a:lnTo>
                  <a:pt x="1354289" y="40601"/>
                </a:lnTo>
                <a:lnTo>
                  <a:pt x="1354289" y="19964"/>
                </a:lnTo>
                <a:close/>
              </a:path>
              <a:path w="1354454" h="1330325">
                <a:moveTo>
                  <a:pt x="1354289" y="56083"/>
                </a:moveTo>
                <a:lnTo>
                  <a:pt x="1349133" y="56083"/>
                </a:lnTo>
                <a:lnTo>
                  <a:pt x="1349133" y="76720"/>
                </a:lnTo>
                <a:lnTo>
                  <a:pt x="1354289" y="76720"/>
                </a:lnTo>
                <a:lnTo>
                  <a:pt x="1354289" y="56083"/>
                </a:lnTo>
                <a:close/>
              </a:path>
              <a:path w="1354454" h="1330325">
                <a:moveTo>
                  <a:pt x="1354289" y="92189"/>
                </a:moveTo>
                <a:lnTo>
                  <a:pt x="1349133" y="92189"/>
                </a:lnTo>
                <a:lnTo>
                  <a:pt x="1349133" y="112826"/>
                </a:lnTo>
                <a:lnTo>
                  <a:pt x="1354289" y="112826"/>
                </a:lnTo>
                <a:lnTo>
                  <a:pt x="1354289" y="92189"/>
                </a:lnTo>
                <a:close/>
              </a:path>
              <a:path w="1354454" h="1330325">
                <a:moveTo>
                  <a:pt x="1354289" y="128308"/>
                </a:moveTo>
                <a:lnTo>
                  <a:pt x="1349133" y="128308"/>
                </a:lnTo>
                <a:lnTo>
                  <a:pt x="1349133" y="148945"/>
                </a:lnTo>
                <a:lnTo>
                  <a:pt x="1354289" y="148945"/>
                </a:lnTo>
                <a:lnTo>
                  <a:pt x="1354289" y="128308"/>
                </a:lnTo>
                <a:close/>
              </a:path>
              <a:path w="1354454" h="1330325">
                <a:moveTo>
                  <a:pt x="1354289" y="164414"/>
                </a:moveTo>
                <a:lnTo>
                  <a:pt x="1349133" y="164414"/>
                </a:lnTo>
                <a:lnTo>
                  <a:pt x="1349133" y="185051"/>
                </a:lnTo>
                <a:lnTo>
                  <a:pt x="1354289" y="185051"/>
                </a:lnTo>
                <a:lnTo>
                  <a:pt x="1354289" y="164414"/>
                </a:lnTo>
                <a:close/>
              </a:path>
              <a:path w="1354454" h="1330325">
                <a:moveTo>
                  <a:pt x="1354289" y="200520"/>
                </a:moveTo>
                <a:lnTo>
                  <a:pt x="1349133" y="200520"/>
                </a:lnTo>
                <a:lnTo>
                  <a:pt x="1349133" y="221157"/>
                </a:lnTo>
                <a:lnTo>
                  <a:pt x="1354289" y="221157"/>
                </a:lnTo>
                <a:lnTo>
                  <a:pt x="1354289" y="200520"/>
                </a:lnTo>
                <a:close/>
              </a:path>
              <a:path w="1354454" h="1330325">
                <a:moveTo>
                  <a:pt x="1354289" y="236639"/>
                </a:moveTo>
                <a:lnTo>
                  <a:pt x="1349133" y="236639"/>
                </a:lnTo>
                <a:lnTo>
                  <a:pt x="1349133" y="257276"/>
                </a:lnTo>
                <a:lnTo>
                  <a:pt x="1354289" y="257276"/>
                </a:lnTo>
                <a:lnTo>
                  <a:pt x="1354289" y="236639"/>
                </a:lnTo>
                <a:close/>
              </a:path>
              <a:path w="1354454" h="1330325">
                <a:moveTo>
                  <a:pt x="1354289" y="272745"/>
                </a:moveTo>
                <a:lnTo>
                  <a:pt x="1349133" y="272745"/>
                </a:lnTo>
                <a:lnTo>
                  <a:pt x="1349133" y="293382"/>
                </a:lnTo>
                <a:lnTo>
                  <a:pt x="1354289" y="293382"/>
                </a:lnTo>
                <a:lnTo>
                  <a:pt x="1354289" y="272745"/>
                </a:lnTo>
                <a:close/>
              </a:path>
              <a:path w="1354454" h="1330325">
                <a:moveTo>
                  <a:pt x="1354289" y="308864"/>
                </a:moveTo>
                <a:lnTo>
                  <a:pt x="1349133" y="308864"/>
                </a:lnTo>
                <a:lnTo>
                  <a:pt x="1349133" y="329501"/>
                </a:lnTo>
                <a:lnTo>
                  <a:pt x="1354289" y="329501"/>
                </a:lnTo>
                <a:lnTo>
                  <a:pt x="1354289" y="308864"/>
                </a:lnTo>
                <a:close/>
              </a:path>
              <a:path w="1354454" h="1330325">
                <a:moveTo>
                  <a:pt x="1354289" y="344970"/>
                </a:moveTo>
                <a:lnTo>
                  <a:pt x="1349133" y="344970"/>
                </a:lnTo>
                <a:lnTo>
                  <a:pt x="1349133" y="365607"/>
                </a:lnTo>
                <a:lnTo>
                  <a:pt x="1354289" y="365607"/>
                </a:lnTo>
                <a:lnTo>
                  <a:pt x="1354289" y="344970"/>
                </a:lnTo>
                <a:close/>
              </a:path>
              <a:path w="1354454" h="1330325">
                <a:moveTo>
                  <a:pt x="1354289" y="381088"/>
                </a:moveTo>
                <a:lnTo>
                  <a:pt x="1349133" y="381088"/>
                </a:lnTo>
                <a:lnTo>
                  <a:pt x="1349133" y="401726"/>
                </a:lnTo>
                <a:lnTo>
                  <a:pt x="1354289" y="401726"/>
                </a:lnTo>
                <a:lnTo>
                  <a:pt x="1354289" y="381088"/>
                </a:lnTo>
                <a:close/>
              </a:path>
              <a:path w="1354454" h="1330325">
                <a:moveTo>
                  <a:pt x="1354289" y="417195"/>
                </a:moveTo>
                <a:lnTo>
                  <a:pt x="1349133" y="417195"/>
                </a:lnTo>
                <a:lnTo>
                  <a:pt x="1349133" y="437832"/>
                </a:lnTo>
                <a:lnTo>
                  <a:pt x="1354289" y="437832"/>
                </a:lnTo>
                <a:lnTo>
                  <a:pt x="1354289" y="417195"/>
                </a:lnTo>
                <a:close/>
              </a:path>
              <a:path w="1354454" h="1330325">
                <a:moveTo>
                  <a:pt x="1354289" y="453313"/>
                </a:moveTo>
                <a:lnTo>
                  <a:pt x="1349133" y="453313"/>
                </a:lnTo>
                <a:lnTo>
                  <a:pt x="1349133" y="473951"/>
                </a:lnTo>
                <a:lnTo>
                  <a:pt x="1354289" y="473951"/>
                </a:lnTo>
                <a:lnTo>
                  <a:pt x="1354289" y="453313"/>
                </a:lnTo>
                <a:close/>
              </a:path>
              <a:path w="1354454" h="1330325">
                <a:moveTo>
                  <a:pt x="1354289" y="489419"/>
                </a:moveTo>
                <a:lnTo>
                  <a:pt x="1349133" y="489419"/>
                </a:lnTo>
                <a:lnTo>
                  <a:pt x="1349133" y="510057"/>
                </a:lnTo>
                <a:lnTo>
                  <a:pt x="1354289" y="510057"/>
                </a:lnTo>
                <a:lnTo>
                  <a:pt x="1354289" y="489419"/>
                </a:lnTo>
                <a:close/>
              </a:path>
              <a:path w="1354454" h="1330325">
                <a:moveTo>
                  <a:pt x="1354289" y="525538"/>
                </a:moveTo>
                <a:lnTo>
                  <a:pt x="1349133" y="525538"/>
                </a:lnTo>
                <a:lnTo>
                  <a:pt x="1349133" y="546176"/>
                </a:lnTo>
                <a:lnTo>
                  <a:pt x="1354289" y="546176"/>
                </a:lnTo>
                <a:lnTo>
                  <a:pt x="1354289" y="525538"/>
                </a:lnTo>
                <a:close/>
              </a:path>
              <a:path w="1354454" h="1330325">
                <a:moveTo>
                  <a:pt x="1354289" y="561644"/>
                </a:moveTo>
                <a:lnTo>
                  <a:pt x="1349133" y="561644"/>
                </a:lnTo>
                <a:lnTo>
                  <a:pt x="1349133" y="582282"/>
                </a:lnTo>
                <a:lnTo>
                  <a:pt x="1354289" y="582282"/>
                </a:lnTo>
                <a:lnTo>
                  <a:pt x="1354289" y="561644"/>
                </a:lnTo>
                <a:close/>
              </a:path>
              <a:path w="1354454" h="1330325">
                <a:moveTo>
                  <a:pt x="1354289" y="597750"/>
                </a:moveTo>
                <a:lnTo>
                  <a:pt x="1349133" y="597750"/>
                </a:lnTo>
                <a:lnTo>
                  <a:pt x="1349133" y="618388"/>
                </a:lnTo>
                <a:lnTo>
                  <a:pt x="1354289" y="618388"/>
                </a:lnTo>
                <a:lnTo>
                  <a:pt x="1354289" y="597750"/>
                </a:lnTo>
                <a:close/>
              </a:path>
              <a:path w="1354454" h="1330325">
                <a:moveTo>
                  <a:pt x="1354289" y="633869"/>
                </a:moveTo>
                <a:lnTo>
                  <a:pt x="1349133" y="633869"/>
                </a:lnTo>
                <a:lnTo>
                  <a:pt x="1349133" y="654507"/>
                </a:lnTo>
                <a:lnTo>
                  <a:pt x="1354289" y="654507"/>
                </a:lnTo>
                <a:lnTo>
                  <a:pt x="1354289" y="633869"/>
                </a:lnTo>
                <a:close/>
              </a:path>
              <a:path w="1354454" h="1330325">
                <a:moveTo>
                  <a:pt x="1354289" y="669975"/>
                </a:moveTo>
                <a:lnTo>
                  <a:pt x="1349133" y="669975"/>
                </a:lnTo>
                <a:lnTo>
                  <a:pt x="1349133" y="690613"/>
                </a:lnTo>
                <a:lnTo>
                  <a:pt x="1354289" y="690613"/>
                </a:lnTo>
                <a:lnTo>
                  <a:pt x="1354289" y="669975"/>
                </a:lnTo>
                <a:close/>
              </a:path>
              <a:path w="1354454" h="1330325">
                <a:moveTo>
                  <a:pt x="1354289" y="706094"/>
                </a:moveTo>
                <a:lnTo>
                  <a:pt x="1349133" y="706094"/>
                </a:lnTo>
                <a:lnTo>
                  <a:pt x="1349133" y="726732"/>
                </a:lnTo>
                <a:lnTo>
                  <a:pt x="1354289" y="726732"/>
                </a:lnTo>
                <a:lnTo>
                  <a:pt x="1354289" y="706094"/>
                </a:lnTo>
                <a:close/>
              </a:path>
              <a:path w="1354454" h="1330325">
                <a:moveTo>
                  <a:pt x="1354289" y="742200"/>
                </a:moveTo>
                <a:lnTo>
                  <a:pt x="1349133" y="742200"/>
                </a:lnTo>
                <a:lnTo>
                  <a:pt x="1349133" y="762838"/>
                </a:lnTo>
                <a:lnTo>
                  <a:pt x="1354289" y="762838"/>
                </a:lnTo>
                <a:lnTo>
                  <a:pt x="1354289" y="742200"/>
                </a:lnTo>
                <a:close/>
              </a:path>
              <a:path w="1354454" h="1330325">
                <a:moveTo>
                  <a:pt x="1354289" y="778319"/>
                </a:moveTo>
                <a:lnTo>
                  <a:pt x="1349133" y="778319"/>
                </a:lnTo>
                <a:lnTo>
                  <a:pt x="1349133" y="798957"/>
                </a:lnTo>
                <a:lnTo>
                  <a:pt x="1354289" y="798957"/>
                </a:lnTo>
                <a:lnTo>
                  <a:pt x="1354289" y="778319"/>
                </a:lnTo>
                <a:close/>
              </a:path>
              <a:path w="1354454" h="1330325">
                <a:moveTo>
                  <a:pt x="1354289" y="814425"/>
                </a:moveTo>
                <a:lnTo>
                  <a:pt x="1349133" y="814425"/>
                </a:lnTo>
                <a:lnTo>
                  <a:pt x="1349133" y="835063"/>
                </a:lnTo>
                <a:lnTo>
                  <a:pt x="1354289" y="835063"/>
                </a:lnTo>
                <a:lnTo>
                  <a:pt x="1354289" y="814425"/>
                </a:lnTo>
                <a:close/>
              </a:path>
              <a:path w="1354454" h="1330325">
                <a:moveTo>
                  <a:pt x="1354289" y="850544"/>
                </a:moveTo>
                <a:lnTo>
                  <a:pt x="1349133" y="850544"/>
                </a:lnTo>
                <a:lnTo>
                  <a:pt x="1349133" y="871181"/>
                </a:lnTo>
                <a:lnTo>
                  <a:pt x="1354289" y="871181"/>
                </a:lnTo>
                <a:lnTo>
                  <a:pt x="1354289" y="850544"/>
                </a:lnTo>
                <a:close/>
              </a:path>
              <a:path w="1354454" h="1330325">
                <a:moveTo>
                  <a:pt x="1354289" y="886650"/>
                </a:moveTo>
                <a:lnTo>
                  <a:pt x="1349133" y="886650"/>
                </a:lnTo>
                <a:lnTo>
                  <a:pt x="1349133" y="907288"/>
                </a:lnTo>
                <a:lnTo>
                  <a:pt x="1354289" y="907288"/>
                </a:lnTo>
                <a:lnTo>
                  <a:pt x="1354289" y="886650"/>
                </a:lnTo>
                <a:close/>
              </a:path>
              <a:path w="1354454" h="1330325">
                <a:moveTo>
                  <a:pt x="1354289" y="922769"/>
                </a:moveTo>
                <a:lnTo>
                  <a:pt x="1349133" y="922769"/>
                </a:lnTo>
                <a:lnTo>
                  <a:pt x="1349133" y="943406"/>
                </a:lnTo>
                <a:lnTo>
                  <a:pt x="1354289" y="943406"/>
                </a:lnTo>
                <a:lnTo>
                  <a:pt x="1354289" y="922769"/>
                </a:lnTo>
                <a:close/>
              </a:path>
              <a:path w="1354454" h="1330325">
                <a:moveTo>
                  <a:pt x="1354289" y="958875"/>
                </a:moveTo>
                <a:lnTo>
                  <a:pt x="1349133" y="958875"/>
                </a:lnTo>
                <a:lnTo>
                  <a:pt x="1349133" y="979512"/>
                </a:lnTo>
                <a:lnTo>
                  <a:pt x="1354289" y="979512"/>
                </a:lnTo>
                <a:lnTo>
                  <a:pt x="1354289" y="958875"/>
                </a:lnTo>
                <a:close/>
              </a:path>
              <a:path w="1354454" h="1330325">
                <a:moveTo>
                  <a:pt x="1354289" y="994981"/>
                </a:moveTo>
                <a:lnTo>
                  <a:pt x="1349133" y="994981"/>
                </a:lnTo>
                <a:lnTo>
                  <a:pt x="1349133" y="1015619"/>
                </a:lnTo>
                <a:lnTo>
                  <a:pt x="1354289" y="1015619"/>
                </a:lnTo>
                <a:lnTo>
                  <a:pt x="1354289" y="994981"/>
                </a:lnTo>
                <a:close/>
              </a:path>
              <a:path w="1354454" h="1330325">
                <a:moveTo>
                  <a:pt x="1354289" y="1031100"/>
                </a:moveTo>
                <a:lnTo>
                  <a:pt x="1349133" y="1031100"/>
                </a:lnTo>
                <a:lnTo>
                  <a:pt x="1349133" y="1051737"/>
                </a:lnTo>
                <a:lnTo>
                  <a:pt x="1354289" y="1051737"/>
                </a:lnTo>
                <a:lnTo>
                  <a:pt x="1354289" y="1031100"/>
                </a:lnTo>
                <a:close/>
              </a:path>
              <a:path w="1354454" h="1330325">
                <a:moveTo>
                  <a:pt x="1354289" y="1067206"/>
                </a:moveTo>
                <a:lnTo>
                  <a:pt x="1349133" y="1067206"/>
                </a:lnTo>
                <a:lnTo>
                  <a:pt x="1349133" y="1087843"/>
                </a:lnTo>
                <a:lnTo>
                  <a:pt x="1354289" y="1087843"/>
                </a:lnTo>
                <a:lnTo>
                  <a:pt x="1354289" y="1067206"/>
                </a:lnTo>
                <a:close/>
              </a:path>
              <a:path w="1354454" h="1330325">
                <a:moveTo>
                  <a:pt x="1354289" y="1103325"/>
                </a:moveTo>
                <a:lnTo>
                  <a:pt x="1349133" y="1103325"/>
                </a:lnTo>
                <a:lnTo>
                  <a:pt x="1349133" y="1123962"/>
                </a:lnTo>
                <a:lnTo>
                  <a:pt x="1354289" y="1123962"/>
                </a:lnTo>
                <a:lnTo>
                  <a:pt x="1354289" y="1103325"/>
                </a:lnTo>
                <a:close/>
              </a:path>
              <a:path w="1354454" h="1330325">
                <a:moveTo>
                  <a:pt x="1354289" y="1139431"/>
                </a:moveTo>
                <a:lnTo>
                  <a:pt x="1349133" y="1139431"/>
                </a:lnTo>
                <a:lnTo>
                  <a:pt x="1349133" y="1160068"/>
                </a:lnTo>
                <a:lnTo>
                  <a:pt x="1354289" y="1160068"/>
                </a:lnTo>
                <a:lnTo>
                  <a:pt x="1354289" y="1139431"/>
                </a:lnTo>
                <a:close/>
              </a:path>
              <a:path w="1354454" h="1330325">
                <a:moveTo>
                  <a:pt x="1354289" y="1175550"/>
                </a:moveTo>
                <a:lnTo>
                  <a:pt x="1349133" y="1175550"/>
                </a:lnTo>
                <a:lnTo>
                  <a:pt x="1349133" y="1196187"/>
                </a:lnTo>
                <a:lnTo>
                  <a:pt x="1354289" y="1196187"/>
                </a:lnTo>
                <a:lnTo>
                  <a:pt x="1354289" y="1175550"/>
                </a:lnTo>
                <a:close/>
              </a:path>
              <a:path w="1354454" h="1330325">
                <a:moveTo>
                  <a:pt x="1354289" y="1211656"/>
                </a:moveTo>
                <a:lnTo>
                  <a:pt x="1349133" y="1211656"/>
                </a:lnTo>
                <a:lnTo>
                  <a:pt x="1349133" y="1232293"/>
                </a:lnTo>
                <a:lnTo>
                  <a:pt x="1354289" y="1232293"/>
                </a:lnTo>
                <a:lnTo>
                  <a:pt x="1354289" y="1211656"/>
                </a:lnTo>
                <a:close/>
              </a:path>
              <a:path w="1354454" h="1330325">
                <a:moveTo>
                  <a:pt x="1354289" y="1247775"/>
                </a:moveTo>
                <a:lnTo>
                  <a:pt x="1349133" y="1247775"/>
                </a:lnTo>
                <a:lnTo>
                  <a:pt x="1349133" y="1268412"/>
                </a:lnTo>
                <a:lnTo>
                  <a:pt x="1354289" y="1268412"/>
                </a:lnTo>
                <a:lnTo>
                  <a:pt x="1354289" y="1247775"/>
                </a:lnTo>
                <a:close/>
              </a:path>
              <a:path w="1354454" h="1330325">
                <a:moveTo>
                  <a:pt x="1354289" y="1283881"/>
                </a:moveTo>
                <a:lnTo>
                  <a:pt x="1349133" y="1283881"/>
                </a:lnTo>
                <a:lnTo>
                  <a:pt x="1349133" y="1304518"/>
                </a:lnTo>
                <a:lnTo>
                  <a:pt x="1354289" y="1304518"/>
                </a:lnTo>
                <a:lnTo>
                  <a:pt x="1354289" y="1283881"/>
                </a:lnTo>
                <a:close/>
              </a:path>
              <a:path w="1354454" h="1330325">
                <a:moveTo>
                  <a:pt x="1341081" y="1306791"/>
                </a:moveTo>
                <a:lnTo>
                  <a:pt x="1320444" y="1306791"/>
                </a:lnTo>
                <a:lnTo>
                  <a:pt x="1320444" y="1311948"/>
                </a:lnTo>
                <a:lnTo>
                  <a:pt x="1341081" y="1311948"/>
                </a:lnTo>
                <a:lnTo>
                  <a:pt x="1341081" y="1306791"/>
                </a:lnTo>
                <a:close/>
              </a:path>
              <a:path w="1354454" h="1330325">
                <a:moveTo>
                  <a:pt x="1304975" y="1306791"/>
                </a:moveTo>
                <a:lnTo>
                  <a:pt x="1284338" y="1306791"/>
                </a:lnTo>
                <a:lnTo>
                  <a:pt x="1284338" y="1311948"/>
                </a:lnTo>
                <a:lnTo>
                  <a:pt x="1304975" y="1311948"/>
                </a:lnTo>
                <a:lnTo>
                  <a:pt x="1304975" y="1306791"/>
                </a:lnTo>
                <a:close/>
              </a:path>
              <a:path w="1354454" h="1330325">
                <a:moveTo>
                  <a:pt x="1268857" y="1306791"/>
                </a:moveTo>
                <a:lnTo>
                  <a:pt x="1248219" y="1306791"/>
                </a:lnTo>
                <a:lnTo>
                  <a:pt x="1248219" y="1311948"/>
                </a:lnTo>
                <a:lnTo>
                  <a:pt x="1268857" y="1311948"/>
                </a:lnTo>
                <a:lnTo>
                  <a:pt x="1268857" y="1306791"/>
                </a:lnTo>
                <a:close/>
              </a:path>
              <a:path w="1354454" h="1330325">
                <a:moveTo>
                  <a:pt x="1232750" y="1306791"/>
                </a:moveTo>
                <a:lnTo>
                  <a:pt x="1212113" y="1306791"/>
                </a:lnTo>
                <a:lnTo>
                  <a:pt x="1212113" y="1311948"/>
                </a:lnTo>
                <a:lnTo>
                  <a:pt x="1232750" y="1311948"/>
                </a:lnTo>
                <a:lnTo>
                  <a:pt x="1232750" y="1306791"/>
                </a:lnTo>
                <a:close/>
              </a:path>
              <a:path w="1354454" h="1330325">
                <a:moveTo>
                  <a:pt x="1196644" y="1306791"/>
                </a:moveTo>
                <a:lnTo>
                  <a:pt x="1176007" y="1306791"/>
                </a:lnTo>
                <a:lnTo>
                  <a:pt x="1176007" y="1311948"/>
                </a:lnTo>
                <a:lnTo>
                  <a:pt x="1196644" y="1311948"/>
                </a:lnTo>
                <a:lnTo>
                  <a:pt x="1196644" y="1306791"/>
                </a:lnTo>
                <a:close/>
              </a:path>
              <a:path w="1354454" h="1330325">
                <a:moveTo>
                  <a:pt x="1160525" y="1306791"/>
                </a:moveTo>
                <a:lnTo>
                  <a:pt x="1139888" y="1306791"/>
                </a:lnTo>
                <a:lnTo>
                  <a:pt x="1139888" y="1311948"/>
                </a:lnTo>
                <a:lnTo>
                  <a:pt x="1160525" y="1311948"/>
                </a:lnTo>
                <a:lnTo>
                  <a:pt x="1160525" y="1306791"/>
                </a:lnTo>
                <a:close/>
              </a:path>
              <a:path w="1354454" h="1330325">
                <a:moveTo>
                  <a:pt x="1124419" y="1306791"/>
                </a:moveTo>
                <a:lnTo>
                  <a:pt x="1103782" y="1306791"/>
                </a:lnTo>
                <a:lnTo>
                  <a:pt x="1103782" y="1311948"/>
                </a:lnTo>
                <a:lnTo>
                  <a:pt x="1124419" y="1311948"/>
                </a:lnTo>
                <a:lnTo>
                  <a:pt x="1124419" y="1306791"/>
                </a:lnTo>
                <a:close/>
              </a:path>
              <a:path w="1354454" h="1330325">
                <a:moveTo>
                  <a:pt x="1088301" y="1306791"/>
                </a:moveTo>
                <a:lnTo>
                  <a:pt x="1067663" y="1306791"/>
                </a:lnTo>
                <a:lnTo>
                  <a:pt x="1067663" y="1311948"/>
                </a:lnTo>
                <a:lnTo>
                  <a:pt x="1088301" y="1311948"/>
                </a:lnTo>
                <a:lnTo>
                  <a:pt x="1088301" y="1306791"/>
                </a:lnTo>
                <a:close/>
              </a:path>
              <a:path w="1354454" h="1330325">
                <a:moveTo>
                  <a:pt x="1052194" y="1306791"/>
                </a:moveTo>
                <a:lnTo>
                  <a:pt x="1031557" y="1306791"/>
                </a:lnTo>
                <a:lnTo>
                  <a:pt x="1031557" y="1311948"/>
                </a:lnTo>
                <a:lnTo>
                  <a:pt x="1052194" y="1311948"/>
                </a:lnTo>
                <a:lnTo>
                  <a:pt x="1052194" y="1306791"/>
                </a:lnTo>
                <a:close/>
              </a:path>
              <a:path w="1354454" h="1330325">
                <a:moveTo>
                  <a:pt x="1016076" y="1306791"/>
                </a:moveTo>
                <a:lnTo>
                  <a:pt x="995438" y="1306791"/>
                </a:lnTo>
                <a:lnTo>
                  <a:pt x="995438" y="1311948"/>
                </a:lnTo>
                <a:lnTo>
                  <a:pt x="1016076" y="1311948"/>
                </a:lnTo>
                <a:lnTo>
                  <a:pt x="1016076" y="1306791"/>
                </a:lnTo>
                <a:close/>
              </a:path>
              <a:path w="1354454" h="1330325">
                <a:moveTo>
                  <a:pt x="979970" y="1306791"/>
                </a:moveTo>
                <a:lnTo>
                  <a:pt x="959332" y="1306791"/>
                </a:lnTo>
                <a:lnTo>
                  <a:pt x="959332" y="1311948"/>
                </a:lnTo>
                <a:lnTo>
                  <a:pt x="979970" y="1311948"/>
                </a:lnTo>
                <a:lnTo>
                  <a:pt x="979970" y="1306791"/>
                </a:lnTo>
                <a:close/>
              </a:path>
              <a:path w="1354454" h="1330325">
                <a:moveTo>
                  <a:pt x="943851" y="1306791"/>
                </a:moveTo>
                <a:lnTo>
                  <a:pt x="923213" y="1306791"/>
                </a:lnTo>
                <a:lnTo>
                  <a:pt x="923213" y="1311948"/>
                </a:lnTo>
                <a:lnTo>
                  <a:pt x="943851" y="1311948"/>
                </a:lnTo>
                <a:lnTo>
                  <a:pt x="943851" y="1306791"/>
                </a:lnTo>
                <a:close/>
              </a:path>
              <a:path w="1354454" h="1330325">
                <a:moveTo>
                  <a:pt x="907745" y="1306791"/>
                </a:moveTo>
                <a:lnTo>
                  <a:pt x="887107" y="1306791"/>
                </a:lnTo>
                <a:lnTo>
                  <a:pt x="887107" y="1311948"/>
                </a:lnTo>
                <a:lnTo>
                  <a:pt x="907745" y="1311948"/>
                </a:lnTo>
                <a:lnTo>
                  <a:pt x="907745" y="1306791"/>
                </a:lnTo>
                <a:close/>
              </a:path>
              <a:path w="1354454" h="1330325">
                <a:moveTo>
                  <a:pt x="871639" y="1306791"/>
                </a:moveTo>
                <a:lnTo>
                  <a:pt x="851001" y="1306791"/>
                </a:lnTo>
                <a:lnTo>
                  <a:pt x="851001" y="1311948"/>
                </a:lnTo>
                <a:lnTo>
                  <a:pt x="871639" y="1311948"/>
                </a:lnTo>
                <a:lnTo>
                  <a:pt x="871639" y="1306791"/>
                </a:lnTo>
                <a:close/>
              </a:path>
              <a:path w="1354454" h="1330325">
                <a:moveTo>
                  <a:pt x="835520" y="1306791"/>
                </a:moveTo>
                <a:lnTo>
                  <a:pt x="814882" y="1306791"/>
                </a:lnTo>
                <a:lnTo>
                  <a:pt x="814882" y="1311948"/>
                </a:lnTo>
                <a:lnTo>
                  <a:pt x="835520" y="1311948"/>
                </a:lnTo>
                <a:lnTo>
                  <a:pt x="835520" y="1306791"/>
                </a:lnTo>
                <a:close/>
              </a:path>
              <a:path w="1354454" h="1330325">
                <a:moveTo>
                  <a:pt x="799414" y="1306791"/>
                </a:moveTo>
                <a:lnTo>
                  <a:pt x="778776" y="1306791"/>
                </a:lnTo>
                <a:lnTo>
                  <a:pt x="778776" y="1311948"/>
                </a:lnTo>
                <a:lnTo>
                  <a:pt x="799414" y="1311948"/>
                </a:lnTo>
                <a:lnTo>
                  <a:pt x="799414" y="1306791"/>
                </a:lnTo>
                <a:close/>
              </a:path>
              <a:path w="1354454" h="1330325">
                <a:moveTo>
                  <a:pt x="763295" y="1306791"/>
                </a:moveTo>
                <a:lnTo>
                  <a:pt x="742657" y="1306791"/>
                </a:lnTo>
                <a:lnTo>
                  <a:pt x="742657" y="1311948"/>
                </a:lnTo>
                <a:lnTo>
                  <a:pt x="763295" y="1311948"/>
                </a:lnTo>
                <a:lnTo>
                  <a:pt x="763295" y="1306791"/>
                </a:lnTo>
                <a:close/>
              </a:path>
              <a:path w="1354454" h="1330325">
                <a:moveTo>
                  <a:pt x="727189" y="1306791"/>
                </a:moveTo>
                <a:lnTo>
                  <a:pt x="706551" y="1306791"/>
                </a:lnTo>
                <a:lnTo>
                  <a:pt x="706551" y="1311948"/>
                </a:lnTo>
                <a:lnTo>
                  <a:pt x="727189" y="1311948"/>
                </a:lnTo>
                <a:lnTo>
                  <a:pt x="727189" y="1306791"/>
                </a:lnTo>
                <a:close/>
              </a:path>
              <a:path w="1354454" h="1330325">
                <a:moveTo>
                  <a:pt x="691070" y="1306791"/>
                </a:moveTo>
                <a:lnTo>
                  <a:pt x="670433" y="1306791"/>
                </a:lnTo>
                <a:lnTo>
                  <a:pt x="670433" y="1311948"/>
                </a:lnTo>
                <a:lnTo>
                  <a:pt x="691070" y="1311948"/>
                </a:lnTo>
                <a:lnTo>
                  <a:pt x="691070" y="1306791"/>
                </a:lnTo>
                <a:close/>
              </a:path>
              <a:path w="1354454" h="1330325">
                <a:moveTo>
                  <a:pt x="654964" y="1306791"/>
                </a:moveTo>
                <a:lnTo>
                  <a:pt x="634326" y="1306791"/>
                </a:lnTo>
                <a:lnTo>
                  <a:pt x="634326" y="1311948"/>
                </a:lnTo>
                <a:lnTo>
                  <a:pt x="654964" y="1311948"/>
                </a:lnTo>
                <a:lnTo>
                  <a:pt x="654964" y="1306791"/>
                </a:lnTo>
                <a:close/>
              </a:path>
              <a:path w="1354454" h="1330325">
                <a:moveTo>
                  <a:pt x="618845" y="1306791"/>
                </a:moveTo>
                <a:lnTo>
                  <a:pt x="598208" y="1306791"/>
                </a:lnTo>
                <a:lnTo>
                  <a:pt x="598208" y="1311948"/>
                </a:lnTo>
                <a:lnTo>
                  <a:pt x="618845" y="1311948"/>
                </a:lnTo>
                <a:lnTo>
                  <a:pt x="618845" y="1306791"/>
                </a:lnTo>
                <a:close/>
              </a:path>
              <a:path w="1354454" h="1330325">
                <a:moveTo>
                  <a:pt x="582739" y="1306791"/>
                </a:moveTo>
                <a:lnTo>
                  <a:pt x="562101" y="1306791"/>
                </a:lnTo>
                <a:lnTo>
                  <a:pt x="562101" y="1311948"/>
                </a:lnTo>
                <a:lnTo>
                  <a:pt x="582739" y="1311948"/>
                </a:lnTo>
                <a:lnTo>
                  <a:pt x="582739" y="1306791"/>
                </a:lnTo>
                <a:close/>
              </a:path>
              <a:path w="1354454" h="1330325">
                <a:moveTo>
                  <a:pt x="546620" y="1306791"/>
                </a:moveTo>
                <a:lnTo>
                  <a:pt x="525983" y="1306791"/>
                </a:lnTo>
                <a:lnTo>
                  <a:pt x="525983" y="1311948"/>
                </a:lnTo>
                <a:lnTo>
                  <a:pt x="546620" y="1311948"/>
                </a:lnTo>
                <a:lnTo>
                  <a:pt x="546620" y="1306791"/>
                </a:lnTo>
                <a:close/>
              </a:path>
              <a:path w="1354454" h="1330325">
                <a:moveTo>
                  <a:pt x="510514" y="1306791"/>
                </a:moveTo>
                <a:lnTo>
                  <a:pt x="489877" y="1306791"/>
                </a:lnTo>
                <a:lnTo>
                  <a:pt x="489877" y="1311948"/>
                </a:lnTo>
                <a:lnTo>
                  <a:pt x="510514" y="1311948"/>
                </a:lnTo>
                <a:lnTo>
                  <a:pt x="510514" y="1306791"/>
                </a:lnTo>
                <a:close/>
              </a:path>
              <a:path w="1354454" h="1330325">
                <a:moveTo>
                  <a:pt x="474408" y="1306791"/>
                </a:moveTo>
                <a:lnTo>
                  <a:pt x="453770" y="1306791"/>
                </a:lnTo>
                <a:lnTo>
                  <a:pt x="453770" y="1311948"/>
                </a:lnTo>
                <a:lnTo>
                  <a:pt x="474408" y="1311948"/>
                </a:lnTo>
                <a:lnTo>
                  <a:pt x="474408" y="1306791"/>
                </a:lnTo>
                <a:close/>
              </a:path>
              <a:path w="1354454" h="1330325">
                <a:moveTo>
                  <a:pt x="438289" y="1306791"/>
                </a:moveTo>
                <a:lnTo>
                  <a:pt x="417652" y="1306791"/>
                </a:lnTo>
                <a:lnTo>
                  <a:pt x="417652" y="1311948"/>
                </a:lnTo>
                <a:lnTo>
                  <a:pt x="438289" y="1311948"/>
                </a:lnTo>
                <a:lnTo>
                  <a:pt x="438289" y="1306791"/>
                </a:lnTo>
                <a:close/>
              </a:path>
              <a:path w="1354454" h="1330325">
                <a:moveTo>
                  <a:pt x="402183" y="1306791"/>
                </a:moveTo>
                <a:lnTo>
                  <a:pt x="381546" y="1306791"/>
                </a:lnTo>
                <a:lnTo>
                  <a:pt x="381546" y="1311948"/>
                </a:lnTo>
                <a:lnTo>
                  <a:pt x="402183" y="1311948"/>
                </a:lnTo>
                <a:lnTo>
                  <a:pt x="402183" y="1306791"/>
                </a:lnTo>
                <a:close/>
              </a:path>
              <a:path w="1354454" h="1330325">
                <a:moveTo>
                  <a:pt x="366064" y="1306791"/>
                </a:moveTo>
                <a:lnTo>
                  <a:pt x="345427" y="1306791"/>
                </a:lnTo>
                <a:lnTo>
                  <a:pt x="345427" y="1311948"/>
                </a:lnTo>
                <a:lnTo>
                  <a:pt x="366064" y="1311948"/>
                </a:lnTo>
                <a:lnTo>
                  <a:pt x="366064" y="1306791"/>
                </a:lnTo>
                <a:close/>
              </a:path>
              <a:path w="1354454" h="1330325">
                <a:moveTo>
                  <a:pt x="329958" y="1306791"/>
                </a:moveTo>
                <a:lnTo>
                  <a:pt x="309321" y="1306791"/>
                </a:lnTo>
                <a:lnTo>
                  <a:pt x="309321" y="1311948"/>
                </a:lnTo>
                <a:lnTo>
                  <a:pt x="329958" y="1311948"/>
                </a:lnTo>
                <a:lnTo>
                  <a:pt x="329958" y="1306791"/>
                </a:lnTo>
                <a:close/>
              </a:path>
              <a:path w="1354454" h="1330325">
                <a:moveTo>
                  <a:pt x="293839" y="1306791"/>
                </a:moveTo>
                <a:lnTo>
                  <a:pt x="273202" y="1306791"/>
                </a:lnTo>
                <a:lnTo>
                  <a:pt x="273202" y="1311948"/>
                </a:lnTo>
                <a:lnTo>
                  <a:pt x="293839" y="1311948"/>
                </a:lnTo>
                <a:lnTo>
                  <a:pt x="293839" y="1306791"/>
                </a:lnTo>
                <a:close/>
              </a:path>
              <a:path w="1354454" h="1330325">
                <a:moveTo>
                  <a:pt x="257733" y="1306791"/>
                </a:moveTo>
                <a:lnTo>
                  <a:pt x="237096" y="1306791"/>
                </a:lnTo>
                <a:lnTo>
                  <a:pt x="237096" y="1311948"/>
                </a:lnTo>
                <a:lnTo>
                  <a:pt x="257733" y="1311948"/>
                </a:lnTo>
                <a:lnTo>
                  <a:pt x="257733" y="1306791"/>
                </a:lnTo>
                <a:close/>
              </a:path>
              <a:path w="1354454" h="1330325">
                <a:moveTo>
                  <a:pt x="221614" y="1306791"/>
                </a:moveTo>
                <a:lnTo>
                  <a:pt x="200977" y="1306791"/>
                </a:lnTo>
                <a:lnTo>
                  <a:pt x="200977" y="1311948"/>
                </a:lnTo>
                <a:lnTo>
                  <a:pt x="221614" y="1311948"/>
                </a:lnTo>
                <a:lnTo>
                  <a:pt x="221614" y="1306791"/>
                </a:lnTo>
                <a:close/>
              </a:path>
              <a:path w="1354454" h="1330325">
                <a:moveTo>
                  <a:pt x="185508" y="1306791"/>
                </a:moveTo>
                <a:lnTo>
                  <a:pt x="164871" y="1306791"/>
                </a:lnTo>
                <a:lnTo>
                  <a:pt x="164871" y="1311948"/>
                </a:lnTo>
                <a:lnTo>
                  <a:pt x="185508" y="1311948"/>
                </a:lnTo>
                <a:lnTo>
                  <a:pt x="185508" y="1306791"/>
                </a:lnTo>
                <a:close/>
              </a:path>
              <a:path w="1354454" h="1330325">
                <a:moveTo>
                  <a:pt x="149390" y="1306791"/>
                </a:moveTo>
                <a:lnTo>
                  <a:pt x="128752" y="1306791"/>
                </a:lnTo>
                <a:lnTo>
                  <a:pt x="128752" y="1311948"/>
                </a:lnTo>
                <a:lnTo>
                  <a:pt x="149390" y="1311948"/>
                </a:lnTo>
                <a:lnTo>
                  <a:pt x="149390" y="1306791"/>
                </a:lnTo>
                <a:close/>
              </a:path>
              <a:path w="1354454" h="1330325">
                <a:moveTo>
                  <a:pt x="113283" y="1306791"/>
                </a:moveTo>
                <a:lnTo>
                  <a:pt x="92646" y="1306791"/>
                </a:lnTo>
                <a:lnTo>
                  <a:pt x="92646" y="1311948"/>
                </a:lnTo>
                <a:lnTo>
                  <a:pt x="113283" y="1311948"/>
                </a:lnTo>
                <a:lnTo>
                  <a:pt x="113283" y="1306791"/>
                </a:lnTo>
                <a:close/>
              </a:path>
              <a:path w="1354454" h="1330325">
                <a:moveTo>
                  <a:pt x="77177" y="1306791"/>
                </a:moveTo>
                <a:lnTo>
                  <a:pt x="56540" y="1306791"/>
                </a:lnTo>
                <a:lnTo>
                  <a:pt x="56540" y="1311948"/>
                </a:lnTo>
                <a:lnTo>
                  <a:pt x="77177" y="1311948"/>
                </a:lnTo>
                <a:lnTo>
                  <a:pt x="77177" y="1306791"/>
                </a:lnTo>
                <a:close/>
              </a:path>
              <a:path w="1354454" h="1330325">
                <a:moveTo>
                  <a:pt x="41275" y="1288745"/>
                </a:moveTo>
                <a:lnTo>
                  <a:pt x="0" y="1309370"/>
                </a:lnTo>
                <a:lnTo>
                  <a:pt x="41275" y="1330007"/>
                </a:lnTo>
                <a:lnTo>
                  <a:pt x="41275" y="1311948"/>
                </a:lnTo>
                <a:lnTo>
                  <a:pt x="34391" y="1311948"/>
                </a:lnTo>
                <a:lnTo>
                  <a:pt x="34391" y="1306791"/>
                </a:lnTo>
                <a:lnTo>
                  <a:pt x="41275" y="1306791"/>
                </a:lnTo>
                <a:lnTo>
                  <a:pt x="41275" y="1288745"/>
                </a:lnTo>
                <a:close/>
              </a:path>
              <a:path w="1354454" h="1330325">
                <a:moveTo>
                  <a:pt x="41059" y="1306791"/>
                </a:moveTo>
                <a:lnTo>
                  <a:pt x="34391" y="1306791"/>
                </a:lnTo>
                <a:lnTo>
                  <a:pt x="34391" y="1311948"/>
                </a:lnTo>
                <a:lnTo>
                  <a:pt x="41059" y="1311948"/>
                </a:lnTo>
                <a:lnTo>
                  <a:pt x="41059" y="1306791"/>
                </a:lnTo>
                <a:close/>
              </a:path>
              <a:path w="1354454" h="1330325">
                <a:moveTo>
                  <a:pt x="41275" y="1306791"/>
                </a:moveTo>
                <a:lnTo>
                  <a:pt x="41059" y="1306791"/>
                </a:lnTo>
                <a:lnTo>
                  <a:pt x="41059" y="1311948"/>
                </a:lnTo>
                <a:lnTo>
                  <a:pt x="41275" y="1311948"/>
                </a:lnTo>
                <a:lnTo>
                  <a:pt x="41275" y="1306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7" name="object 77"/>
          <p:cNvSpPr txBox="1"/>
          <p:nvPr/>
        </p:nvSpPr>
        <p:spPr>
          <a:xfrm>
            <a:off x="6388243" y="1442909"/>
            <a:ext cx="241637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72937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6042307" y="1119369"/>
            <a:ext cx="1075634" cy="422388"/>
          </a:xfrm>
          <a:custGeom>
            <a:avLst/>
            <a:gdLst/>
            <a:ahLst/>
            <a:cxnLst/>
            <a:rect l="l" t="t" r="r" b="b"/>
            <a:pathLst>
              <a:path w="1076959" h="422909">
                <a:moveTo>
                  <a:pt x="468655" y="321818"/>
                </a:moveTo>
                <a:lnTo>
                  <a:pt x="35382" y="21399"/>
                </a:lnTo>
                <a:lnTo>
                  <a:pt x="38112" y="17475"/>
                </a:lnTo>
                <a:lnTo>
                  <a:pt x="45669" y="6565"/>
                </a:lnTo>
                <a:lnTo>
                  <a:pt x="0" y="0"/>
                </a:lnTo>
                <a:lnTo>
                  <a:pt x="22161" y="40474"/>
                </a:lnTo>
                <a:lnTo>
                  <a:pt x="32448" y="25641"/>
                </a:lnTo>
                <a:lnTo>
                  <a:pt x="465709" y="326059"/>
                </a:lnTo>
                <a:lnTo>
                  <a:pt x="468655" y="321818"/>
                </a:lnTo>
                <a:close/>
              </a:path>
              <a:path w="1076959" h="422909">
                <a:moveTo>
                  <a:pt x="750544" y="399135"/>
                </a:moveTo>
                <a:lnTo>
                  <a:pt x="639495" y="399135"/>
                </a:lnTo>
                <a:lnTo>
                  <a:pt x="639495" y="381076"/>
                </a:lnTo>
                <a:lnTo>
                  <a:pt x="598220" y="401713"/>
                </a:lnTo>
                <a:lnTo>
                  <a:pt x="639495" y="422351"/>
                </a:lnTo>
                <a:lnTo>
                  <a:pt x="639495" y="404291"/>
                </a:lnTo>
                <a:lnTo>
                  <a:pt x="750544" y="404291"/>
                </a:lnTo>
                <a:lnTo>
                  <a:pt x="750544" y="399135"/>
                </a:lnTo>
                <a:close/>
              </a:path>
              <a:path w="1076959" h="422909">
                <a:moveTo>
                  <a:pt x="1076642" y="281241"/>
                </a:moveTo>
                <a:lnTo>
                  <a:pt x="1059662" y="289280"/>
                </a:lnTo>
                <a:lnTo>
                  <a:pt x="1059345" y="288747"/>
                </a:lnTo>
                <a:lnTo>
                  <a:pt x="1057579" y="285851"/>
                </a:lnTo>
                <a:lnTo>
                  <a:pt x="1021181" y="258826"/>
                </a:lnTo>
                <a:lnTo>
                  <a:pt x="982154" y="239903"/>
                </a:lnTo>
                <a:lnTo>
                  <a:pt x="936091" y="223964"/>
                </a:lnTo>
                <a:lnTo>
                  <a:pt x="884745" y="211683"/>
                </a:lnTo>
                <a:lnTo>
                  <a:pt x="849414" y="206146"/>
                </a:lnTo>
                <a:lnTo>
                  <a:pt x="829856" y="203784"/>
                </a:lnTo>
                <a:lnTo>
                  <a:pt x="801636" y="201701"/>
                </a:lnTo>
                <a:lnTo>
                  <a:pt x="773188" y="200990"/>
                </a:lnTo>
                <a:lnTo>
                  <a:pt x="744740" y="201663"/>
                </a:lnTo>
                <a:lnTo>
                  <a:pt x="688759" y="206781"/>
                </a:lnTo>
                <a:lnTo>
                  <a:pt x="635431" y="216382"/>
                </a:lnTo>
                <a:lnTo>
                  <a:pt x="586536" y="229768"/>
                </a:lnTo>
                <a:lnTo>
                  <a:pt x="543814" y="246278"/>
                </a:lnTo>
                <a:lnTo>
                  <a:pt x="508990" y="265264"/>
                </a:lnTo>
                <a:lnTo>
                  <a:pt x="479145" y="291655"/>
                </a:lnTo>
                <a:lnTo>
                  <a:pt x="468058" y="320294"/>
                </a:lnTo>
                <a:lnTo>
                  <a:pt x="473202" y="320700"/>
                </a:lnTo>
                <a:lnTo>
                  <a:pt x="473595" y="315620"/>
                </a:lnTo>
                <a:lnTo>
                  <a:pt x="473595" y="315480"/>
                </a:lnTo>
                <a:lnTo>
                  <a:pt x="473659" y="315226"/>
                </a:lnTo>
                <a:lnTo>
                  <a:pt x="474764" y="310489"/>
                </a:lnTo>
                <a:lnTo>
                  <a:pt x="476758" y="305333"/>
                </a:lnTo>
                <a:lnTo>
                  <a:pt x="504685" y="274535"/>
                </a:lnTo>
                <a:lnTo>
                  <a:pt x="545807" y="251040"/>
                </a:lnTo>
                <a:lnTo>
                  <a:pt x="588022" y="234708"/>
                </a:lnTo>
                <a:lnTo>
                  <a:pt x="636460" y="221437"/>
                </a:lnTo>
                <a:lnTo>
                  <a:pt x="689343" y="211912"/>
                </a:lnTo>
                <a:lnTo>
                  <a:pt x="744867" y="206819"/>
                </a:lnTo>
                <a:lnTo>
                  <a:pt x="773061" y="206146"/>
                </a:lnTo>
                <a:lnTo>
                  <a:pt x="801255" y="206844"/>
                </a:lnTo>
                <a:lnTo>
                  <a:pt x="856780" y="212229"/>
                </a:lnTo>
                <a:lnTo>
                  <a:pt x="909650" y="222313"/>
                </a:lnTo>
                <a:lnTo>
                  <a:pt x="958075" y="236347"/>
                </a:lnTo>
                <a:lnTo>
                  <a:pt x="1000239" y="253593"/>
                </a:lnTo>
                <a:lnTo>
                  <a:pt x="1034402" y="273304"/>
                </a:lnTo>
                <a:lnTo>
                  <a:pt x="1053617" y="289280"/>
                </a:lnTo>
                <a:lnTo>
                  <a:pt x="1054963" y="291503"/>
                </a:lnTo>
                <a:lnTo>
                  <a:pt x="1039329" y="298894"/>
                </a:lnTo>
                <a:lnTo>
                  <a:pt x="1075626" y="327380"/>
                </a:lnTo>
                <a:lnTo>
                  <a:pt x="1076274" y="297637"/>
                </a:lnTo>
                <a:lnTo>
                  <a:pt x="1076642" y="2812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9" name="object 79"/>
          <p:cNvSpPr txBox="1"/>
          <p:nvPr/>
        </p:nvSpPr>
        <p:spPr>
          <a:xfrm>
            <a:off x="7187360" y="1083698"/>
            <a:ext cx="661239" cy="960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</a:t>
            </a:r>
            <a:endParaRPr sz="549" dirty="0">
              <a:latin typeface="ArialNarrow-BoldItalic"/>
              <a:cs typeface="ArialNarrow-BoldItalic"/>
            </a:endParaRP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38641" y="848925"/>
            <a:ext cx="1454262" cy="278323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LA-MIX</a:t>
            </a:r>
            <a:endParaRPr sz="649">
              <a:latin typeface="Arial Narrow"/>
              <a:cs typeface="Arial Narrow"/>
            </a:endParaRPr>
          </a:p>
          <a:p>
            <a:pPr algn="ctr">
              <a:spcBef>
                <a:spcPts val="350"/>
              </a:spcBef>
            </a:pPr>
            <a:r>
              <a:rPr sz="649" b="1" dirty="0">
                <a:latin typeface="Arial Narrow"/>
                <a:cs typeface="Arial Narrow"/>
              </a:rPr>
              <a:t>NPM1/CBF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negativo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309994" y="1621799"/>
            <a:ext cx="312035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445100" y="1154130"/>
            <a:ext cx="41224" cy="468053"/>
          </a:xfrm>
          <a:custGeom>
            <a:avLst/>
            <a:gdLst/>
            <a:ahLst/>
            <a:cxnLst/>
            <a:rect l="l" t="t" r="r" b="b"/>
            <a:pathLst>
              <a:path w="41275" h="468630">
                <a:moveTo>
                  <a:pt x="18059" y="426973"/>
                </a:moveTo>
                <a:lnTo>
                  <a:pt x="0" y="426973"/>
                </a:lnTo>
                <a:lnTo>
                  <a:pt x="20637" y="468248"/>
                </a:lnTo>
                <a:lnTo>
                  <a:pt x="37833" y="433857"/>
                </a:lnTo>
                <a:lnTo>
                  <a:pt x="18059" y="433857"/>
                </a:lnTo>
                <a:lnTo>
                  <a:pt x="18059" y="426973"/>
                </a:lnTo>
                <a:close/>
              </a:path>
              <a:path w="41275" h="468630">
                <a:moveTo>
                  <a:pt x="23215" y="0"/>
                </a:moveTo>
                <a:lnTo>
                  <a:pt x="18059" y="0"/>
                </a:lnTo>
                <a:lnTo>
                  <a:pt x="18059" y="433857"/>
                </a:lnTo>
                <a:lnTo>
                  <a:pt x="23215" y="433857"/>
                </a:lnTo>
                <a:lnTo>
                  <a:pt x="23215" y="0"/>
                </a:lnTo>
                <a:close/>
              </a:path>
              <a:path w="41275" h="468630">
                <a:moveTo>
                  <a:pt x="41275" y="426973"/>
                </a:moveTo>
                <a:lnTo>
                  <a:pt x="23215" y="426973"/>
                </a:lnTo>
                <a:lnTo>
                  <a:pt x="23215" y="433857"/>
                </a:lnTo>
                <a:lnTo>
                  <a:pt x="37833" y="433857"/>
                </a:lnTo>
                <a:lnTo>
                  <a:pt x="41275" y="4269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1839993" y="3570582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98092">
              <a:spcBef>
                <a:spcPts val="220"/>
              </a:spcBef>
            </a:pPr>
            <a:r>
              <a:rPr sz="649" b="1" spc="-40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SP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BEA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98553" y="1959572"/>
            <a:ext cx="935472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1244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32520" y="2992360"/>
            <a:ext cx="676076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7081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FAMILIAR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HLA-id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637881" y="3444633"/>
            <a:ext cx="312035" cy="12667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algn="ctr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80961" y="3444633"/>
            <a:ext cx="312035" cy="12667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algn="ctr">
              <a:spcBef>
                <a:spcPts val="210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23027" y="2999229"/>
            <a:ext cx="935472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O</a:t>
            </a:r>
            <a:r>
              <a:rPr sz="649" b="1" spc="-5" dirty="0">
                <a:latin typeface="Arial Narrow"/>
                <a:cs typeface="Arial Narrow"/>
              </a:rPr>
              <a:t> T</a:t>
            </a:r>
            <a:r>
              <a:rPr sz="649" b="1" dirty="0">
                <a:latin typeface="Arial Narrow"/>
                <a:cs typeface="Arial Narrow"/>
              </a:rPr>
              <a:t>PH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445547" y="1777153"/>
            <a:ext cx="41224" cy="182655"/>
          </a:xfrm>
          <a:custGeom>
            <a:avLst/>
            <a:gdLst/>
            <a:ahLst/>
            <a:cxnLst/>
            <a:rect l="l" t="t" r="r" b="b"/>
            <a:pathLst>
              <a:path w="41275" h="182880">
                <a:moveTo>
                  <a:pt x="18050" y="141384"/>
                </a:moveTo>
                <a:lnTo>
                  <a:pt x="0" y="141439"/>
                </a:lnTo>
                <a:lnTo>
                  <a:pt x="20764" y="182638"/>
                </a:lnTo>
                <a:lnTo>
                  <a:pt x="37827" y="148259"/>
                </a:lnTo>
                <a:lnTo>
                  <a:pt x="18072" y="148259"/>
                </a:lnTo>
                <a:lnTo>
                  <a:pt x="18050" y="141384"/>
                </a:lnTo>
                <a:close/>
              </a:path>
              <a:path w="41275" h="182880">
                <a:moveTo>
                  <a:pt x="23219" y="141368"/>
                </a:moveTo>
                <a:lnTo>
                  <a:pt x="18050" y="141384"/>
                </a:lnTo>
                <a:lnTo>
                  <a:pt x="18072" y="148259"/>
                </a:lnTo>
                <a:lnTo>
                  <a:pt x="23241" y="148247"/>
                </a:lnTo>
                <a:lnTo>
                  <a:pt x="23219" y="141368"/>
                </a:lnTo>
                <a:close/>
              </a:path>
              <a:path w="41275" h="182880">
                <a:moveTo>
                  <a:pt x="41275" y="141312"/>
                </a:moveTo>
                <a:lnTo>
                  <a:pt x="23219" y="141368"/>
                </a:lnTo>
                <a:lnTo>
                  <a:pt x="23241" y="148247"/>
                </a:lnTo>
                <a:lnTo>
                  <a:pt x="18072" y="148259"/>
                </a:lnTo>
                <a:lnTo>
                  <a:pt x="37833" y="148247"/>
                </a:lnTo>
                <a:lnTo>
                  <a:pt x="41275" y="141312"/>
                </a:lnTo>
                <a:close/>
              </a:path>
              <a:path w="41275" h="182880">
                <a:moveTo>
                  <a:pt x="22771" y="0"/>
                </a:moveTo>
                <a:lnTo>
                  <a:pt x="17614" y="12"/>
                </a:lnTo>
                <a:lnTo>
                  <a:pt x="18050" y="141384"/>
                </a:lnTo>
                <a:lnTo>
                  <a:pt x="23219" y="141368"/>
                </a:lnTo>
                <a:lnTo>
                  <a:pt x="227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4442552" y="2114881"/>
            <a:ext cx="41224" cy="188363"/>
          </a:xfrm>
          <a:custGeom>
            <a:avLst/>
            <a:gdLst/>
            <a:ahLst/>
            <a:cxnLst/>
            <a:rect l="l" t="t" r="r" b="b"/>
            <a:pathLst>
              <a:path w="41275" h="188594">
                <a:moveTo>
                  <a:pt x="0" y="146723"/>
                </a:moveTo>
                <a:lnTo>
                  <a:pt x="19748" y="188417"/>
                </a:lnTo>
                <a:lnTo>
                  <a:pt x="37841" y="154089"/>
                </a:lnTo>
                <a:lnTo>
                  <a:pt x="23063" y="154089"/>
                </a:lnTo>
                <a:lnTo>
                  <a:pt x="17907" y="153987"/>
                </a:lnTo>
                <a:lnTo>
                  <a:pt x="18053" y="147106"/>
                </a:lnTo>
                <a:lnTo>
                  <a:pt x="0" y="146723"/>
                </a:lnTo>
                <a:close/>
              </a:path>
              <a:path w="41275" h="188594">
                <a:moveTo>
                  <a:pt x="18053" y="147106"/>
                </a:moveTo>
                <a:lnTo>
                  <a:pt x="17907" y="153987"/>
                </a:lnTo>
                <a:lnTo>
                  <a:pt x="23063" y="154089"/>
                </a:lnTo>
                <a:lnTo>
                  <a:pt x="23209" y="147216"/>
                </a:lnTo>
                <a:lnTo>
                  <a:pt x="18053" y="147106"/>
                </a:lnTo>
                <a:close/>
              </a:path>
              <a:path w="41275" h="188594">
                <a:moveTo>
                  <a:pt x="23209" y="147216"/>
                </a:moveTo>
                <a:lnTo>
                  <a:pt x="23063" y="154089"/>
                </a:lnTo>
                <a:lnTo>
                  <a:pt x="37841" y="154089"/>
                </a:lnTo>
                <a:lnTo>
                  <a:pt x="41262" y="147599"/>
                </a:lnTo>
                <a:lnTo>
                  <a:pt x="23209" y="147216"/>
                </a:lnTo>
                <a:close/>
              </a:path>
              <a:path w="41275" h="188594">
                <a:moveTo>
                  <a:pt x="21183" y="0"/>
                </a:moveTo>
                <a:lnTo>
                  <a:pt x="18053" y="147106"/>
                </a:lnTo>
                <a:lnTo>
                  <a:pt x="23209" y="147216"/>
                </a:lnTo>
                <a:lnTo>
                  <a:pt x="26339" y="114"/>
                </a:lnTo>
                <a:lnTo>
                  <a:pt x="211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3772983" y="3147725"/>
            <a:ext cx="1384498" cy="297448"/>
          </a:xfrm>
          <a:custGeom>
            <a:avLst/>
            <a:gdLst/>
            <a:ahLst/>
            <a:cxnLst/>
            <a:rect l="l" t="t" r="r" b="b"/>
            <a:pathLst>
              <a:path w="1386204" h="297814">
                <a:moveTo>
                  <a:pt x="1386014" y="256006"/>
                </a:moveTo>
                <a:lnTo>
                  <a:pt x="1367955" y="256006"/>
                </a:lnTo>
                <a:lnTo>
                  <a:pt x="1367955" y="151218"/>
                </a:lnTo>
                <a:lnTo>
                  <a:pt x="1367955" y="146062"/>
                </a:lnTo>
                <a:lnTo>
                  <a:pt x="700747" y="146062"/>
                </a:lnTo>
                <a:lnTo>
                  <a:pt x="700747" y="0"/>
                </a:lnTo>
                <a:lnTo>
                  <a:pt x="695591" y="0"/>
                </a:lnTo>
                <a:lnTo>
                  <a:pt x="695591" y="146062"/>
                </a:lnTo>
                <a:lnTo>
                  <a:pt x="18059" y="146062"/>
                </a:lnTo>
                <a:lnTo>
                  <a:pt x="18059" y="256006"/>
                </a:lnTo>
                <a:lnTo>
                  <a:pt x="0" y="256006"/>
                </a:lnTo>
                <a:lnTo>
                  <a:pt x="20637" y="297281"/>
                </a:lnTo>
                <a:lnTo>
                  <a:pt x="37833" y="262890"/>
                </a:lnTo>
                <a:lnTo>
                  <a:pt x="41275" y="256006"/>
                </a:lnTo>
                <a:lnTo>
                  <a:pt x="23215" y="256006"/>
                </a:lnTo>
                <a:lnTo>
                  <a:pt x="23215" y="151218"/>
                </a:lnTo>
                <a:lnTo>
                  <a:pt x="695591" y="151218"/>
                </a:lnTo>
                <a:lnTo>
                  <a:pt x="700747" y="151218"/>
                </a:lnTo>
                <a:lnTo>
                  <a:pt x="1362798" y="151218"/>
                </a:lnTo>
                <a:lnTo>
                  <a:pt x="1362798" y="256006"/>
                </a:lnTo>
                <a:lnTo>
                  <a:pt x="1344739" y="256006"/>
                </a:lnTo>
                <a:lnTo>
                  <a:pt x="1365377" y="297281"/>
                </a:lnTo>
                <a:lnTo>
                  <a:pt x="1382572" y="262890"/>
                </a:lnTo>
                <a:lnTo>
                  <a:pt x="1386014" y="25600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6352423" y="3525928"/>
            <a:ext cx="1276681" cy="298879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58984" marR="52007" algn="ctr">
              <a:lnSpc>
                <a:spcPct val="98400"/>
              </a:lnSpc>
              <a:spcBef>
                <a:spcPts val="219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donante </a:t>
            </a:r>
            <a:r>
              <a:rPr sz="599" b="1" spc="-5" dirty="0">
                <a:latin typeface="Arial Narrow"/>
                <a:cs typeface="Arial Narrow"/>
              </a:rPr>
              <a:t>o no </a:t>
            </a:r>
            <a:r>
              <a:rPr sz="599" b="1" spc="-10" dirty="0">
                <a:latin typeface="Arial Narrow"/>
                <a:cs typeface="Arial Narrow"/>
              </a:rPr>
              <a:t>indicación </a:t>
            </a:r>
            <a:r>
              <a:rPr sz="599" b="1" spc="-5" dirty="0">
                <a:latin typeface="Arial Narrow"/>
                <a:cs typeface="Arial Narrow"/>
              </a:rPr>
              <a:t>de </a:t>
            </a:r>
            <a:r>
              <a:rPr sz="599" b="1" spc="-10" dirty="0">
                <a:latin typeface="Arial Narrow"/>
                <a:cs typeface="Arial Narrow"/>
              </a:rPr>
              <a:t>alo-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TPH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seguir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HiDAC, PHSP</a:t>
            </a:r>
            <a:r>
              <a:rPr sz="599" b="1" spc="-5" dirty="0">
                <a:latin typeface="Arial Narrow"/>
                <a:cs typeface="Arial Narrow"/>
              </a:rPr>
              <a:t> y </a:t>
            </a:r>
            <a:r>
              <a:rPr sz="599" b="1" spc="-10" dirty="0">
                <a:latin typeface="Arial Narrow"/>
                <a:cs typeface="Arial Narrow"/>
              </a:rPr>
              <a:t>ATSP-BEA</a:t>
            </a:r>
            <a:endParaRPr sz="599">
              <a:latin typeface="Arial Narrow"/>
              <a:cs typeface="Arial Narrow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34062" y="1356871"/>
            <a:ext cx="1452993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376737">
              <a:spcBef>
                <a:spcPts val="215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G-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Ima</a:t>
            </a:r>
            <a:r>
              <a:rPr sz="649" b="1" spc="-5" dirty="0">
                <a:latin typeface="Arial Narrow"/>
                <a:cs typeface="Arial Narrow"/>
              </a:rPr>
              <a:t>t</a:t>
            </a:r>
            <a:r>
              <a:rPr sz="649" b="1" dirty="0">
                <a:latin typeface="Arial Narrow"/>
                <a:cs typeface="Arial Narrow"/>
              </a:rPr>
              <a:t>i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839993" y="2884729"/>
            <a:ext cx="934837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170610">
              <a:spcBef>
                <a:spcPts val="220"/>
              </a:spcBef>
            </a:pPr>
            <a:r>
              <a:rPr sz="649" b="1" dirty="0">
                <a:latin typeface="Arial Narrow"/>
                <a:cs typeface="Arial Narrow"/>
              </a:rPr>
              <a:t>HiDAC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286541" y="3040092"/>
            <a:ext cx="41224" cy="530840"/>
          </a:xfrm>
          <a:custGeom>
            <a:avLst/>
            <a:gdLst/>
            <a:ahLst/>
            <a:cxnLst/>
            <a:rect l="l" t="t" r="r" b="b"/>
            <a:pathLst>
              <a:path w="41275" h="531495">
                <a:moveTo>
                  <a:pt x="18059" y="489877"/>
                </a:moveTo>
                <a:lnTo>
                  <a:pt x="0" y="489877"/>
                </a:lnTo>
                <a:lnTo>
                  <a:pt x="20637" y="531139"/>
                </a:lnTo>
                <a:lnTo>
                  <a:pt x="37838" y="496747"/>
                </a:lnTo>
                <a:lnTo>
                  <a:pt x="18059" y="496747"/>
                </a:lnTo>
                <a:lnTo>
                  <a:pt x="18059" y="489877"/>
                </a:lnTo>
                <a:close/>
              </a:path>
              <a:path w="41275" h="531495">
                <a:moveTo>
                  <a:pt x="23215" y="0"/>
                </a:moveTo>
                <a:lnTo>
                  <a:pt x="18059" y="0"/>
                </a:lnTo>
                <a:lnTo>
                  <a:pt x="18059" y="496747"/>
                </a:lnTo>
                <a:lnTo>
                  <a:pt x="23215" y="496747"/>
                </a:lnTo>
                <a:lnTo>
                  <a:pt x="23215" y="0"/>
                </a:lnTo>
                <a:close/>
              </a:path>
              <a:path w="41275" h="531495">
                <a:moveTo>
                  <a:pt x="41275" y="489877"/>
                </a:moveTo>
                <a:lnTo>
                  <a:pt x="23215" y="489877"/>
                </a:lnTo>
                <a:lnTo>
                  <a:pt x="23215" y="496747"/>
                </a:lnTo>
                <a:lnTo>
                  <a:pt x="37838" y="496747"/>
                </a:lnTo>
                <a:lnTo>
                  <a:pt x="41275" y="4898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6970146" y="1562181"/>
            <a:ext cx="41224" cy="1437138"/>
          </a:xfrm>
          <a:custGeom>
            <a:avLst/>
            <a:gdLst/>
            <a:ahLst/>
            <a:cxnLst/>
            <a:rect l="l" t="t" r="r" b="b"/>
            <a:pathLst>
              <a:path w="41275" h="1438910">
                <a:moveTo>
                  <a:pt x="18059" y="1397546"/>
                </a:moveTo>
                <a:lnTo>
                  <a:pt x="0" y="1397546"/>
                </a:lnTo>
                <a:lnTo>
                  <a:pt x="20637" y="1438821"/>
                </a:lnTo>
                <a:lnTo>
                  <a:pt x="37833" y="1404429"/>
                </a:lnTo>
                <a:lnTo>
                  <a:pt x="18059" y="1404429"/>
                </a:lnTo>
                <a:lnTo>
                  <a:pt x="18059" y="1397546"/>
                </a:lnTo>
                <a:close/>
              </a:path>
              <a:path w="41275" h="1438910">
                <a:moveTo>
                  <a:pt x="23215" y="0"/>
                </a:moveTo>
                <a:lnTo>
                  <a:pt x="18059" y="0"/>
                </a:lnTo>
                <a:lnTo>
                  <a:pt x="18059" y="1404429"/>
                </a:lnTo>
                <a:lnTo>
                  <a:pt x="23215" y="1404429"/>
                </a:lnTo>
                <a:lnTo>
                  <a:pt x="23215" y="0"/>
                </a:lnTo>
                <a:close/>
              </a:path>
              <a:path w="41275" h="1438910">
                <a:moveTo>
                  <a:pt x="41275" y="1397546"/>
                </a:moveTo>
                <a:lnTo>
                  <a:pt x="23215" y="1397546"/>
                </a:lnTo>
                <a:lnTo>
                  <a:pt x="23215" y="1404429"/>
                </a:lnTo>
                <a:lnTo>
                  <a:pt x="37833" y="1404429"/>
                </a:lnTo>
                <a:lnTo>
                  <a:pt x="41275" y="1397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2939189" y="3770956"/>
            <a:ext cx="1291902" cy="30099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1711" rIns="0" bIns="0" rtlCol="0">
            <a:spAutoFit/>
          </a:bodyPr>
          <a:lstStyle/>
          <a:p>
            <a:pPr marL="58349" marR="50739" algn="ctr">
              <a:lnSpc>
                <a:spcPts val="699"/>
              </a:lnSpc>
              <a:spcBef>
                <a:spcPts val="250"/>
              </a:spcBef>
            </a:pPr>
            <a:r>
              <a:rPr sz="599" b="1" spc="-5" dirty="0">
                <a:latin typeface="Arial Narrow"/>
                <a:cs typeface="Arial Narrow"/>
              </a:rPr>
              <a:t>Si no </a:t>
            </a:r>
            <a:r>
              <a:rPr sz="599" b="1" spc="-10" dirty="0">
                <a:latin typeface="Arial Narrow"/>
                <a:cs typeface="Arial Narrow"/>
              </a:rPr>
              <a:t>PHSP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tras</a:t>
            </a:r>
            <a:r>
              <a:rPr sz="599" b="1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segunda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consolidación </a:t>
            </a:r>
            <a:r>
              <a:rPr sz="599" b="1" spc="-5" dirty="0">
                <a:latin typeface="Arial Narrow"/>
                <a:cs typeface="Arial Narrow"/>
              </a:rPr>
              <a:t> o no </a:t>
            </a:r>
            <a:r>
              <a:rPr sz="599" b="1" spc="-10" dirty="0">
                <a:latin typeface="Arial Narrow"/>
                <a:cs typeface="Arial Narrow"/>
              </a:rPr>
              <a:t>indicación</a:t>
            </a:r>
            <a:r>
              <a:rPr sz="599" b="1" spc="-5" dirty="0">
                <a:latin typeface="Arial Narrow"/>
                <a:cs typeface="Arial Narrow"/>
              </a:rPr>
              <a:t> de </a:t>
            </a:r>
            <a:r>
              <a:rPr sz="599" b="1" spc="-10" dirty="0">
                <a:latin typeface="Arial Narrow"/>
                <a:cs typeface="Arial Narrow"/>
              </a:rPr>
              <a:t>ATSP,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dar</a:t>
            </a:r>
            <a:r>
              <a:rPr sz="599" b="1" spc="-5" dirty="0">
                <a:latin typeface="Arial Narrow"/>
                <a:cs typeface="Arial Narrow"/>
              </a:rPr>
              <a:t> 1-2 </a:t>
            </a:r>
            <a:r>
              <a:rPr sz="599" b="1" spc="-10" dirty="0">
                <a:latin typeface="Arial Narrow"/>
                <a:cs typeface="Arial Narrow"/>
              </a:rPr>
              <a:t>HiDAC </a:t>
            </a:r>
            <a:r>
              <a:rPr sz="599" b="1" spc="-5" dirty="0">
                <a:latin typeface="Arial Narrow"/>
                <a:cs typeface="Arial Narrow"/>
              </a:rPr>
              <a:t> </a:t>
            </a:r>
            <a:r>
              <a:rPr sz="599" b="1" spc="-10" dirty="0">
                <a:latin typeface="Arial Narrow"/>
                <a:cs typeface="Arial Narrow"/>
              </a:rPr>
              <a:t>más</a:t>
            </a:r>
            <a:endParaRPr sz="599">
              <a:latin typeface="Arial Narrow"/>
              <a:cs typeface="Arial Narrow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809132" y="1354017"/>
            <a:ext cx="442050" cy="161091"/>
            <a:chOff x="5728162" y="1355686"/>
            <a:chExt cx="442595" cy="161290"/>
          </a:xfrm>
        </p:grpSpPr>
        <p:sp>
          <p:nvSpPr>
            <p:cNvPr id="22" name="object 22"/>
            <p:cNvSpPr/>
            <p:nvPr/>
          </p:nvSpPr>
          <p:spPr>
            <a:xfrm>
              <a:off x="5731014" y="1358544"/>
              <a:ext cx="436880" cy="155575"/>
            </a:xfrm>
            <a:custGeom>
              <a:avLst/>
              <a:gdLst/>
              <a:ahLst/>
              <a:cxnLst/>
              <a:rect l="l" t="t" r="r" b="b"/>
              <a:pathLst>
                <a:path w="436879" h="155575">
                  <a:moveTo>
                    <a:pt x="436778" y="0"/>
                  </a:moveTo>
                  <a:lnTo>
                    <a:pt x="0" y="0"/>
                  </a:lnTo>
                  <a:lnTo>
                    <a:pt x="0" y="155549"/>
                  </a:lnTo>
                  <a:lnTo>
                    <a:pt x="436778" y="155549"/>
                  </a:lnTo>
                  <a:lnTo>
                    <a:pt x="436778" y="0"/>
                  </a:lnTo>
                  <a:close/>
                </a:path>
              </a:pathLst>
            </a:custGeom>
            <a:solidFill>
              <a:srgbClr val="FFFFA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5731019" y="1358544"/>
              <a:ext cx="436880" cy="155575"/>
            </a:xfrm>
            <a:custGeom>
              <a:avLst/>
              <a:gdLst/>
              <a:ahLst/>
              <a:cxnLst/>
              <a:rect l="l" t="t" r="r" b="b"/>
              <a:pathLst>
                <a:path w="436879" h="155575">
                  <a:moveTo>
                    <a:pt x="0" y="0"/>
                  </a:moveTo>
                  <a:lnTo>
                    <a:pt x="436778" y="0"/>
                  </a:lnTo>
                  <a:lnTo>
                    <a:pt x="436778" y="155549"/>
                  </a:lnTo>
                  <a:lnTo>
                    <a:pt x="0" y="15554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5814560" y="1371688"/>
            <a:ext cx="43126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latin typeface="Arial Narrow"/>
                <a:cs typeface="Arial Narrow"/>
              </a:rPr>
              <a:t>RP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5187060" y="1413939"/>
            <a:ext cx="625339" cy="41224"/>
          </a:xfrm>
          <a:custGeom>
            <a:avLst/>
            <a:gdLst/>
            <a:ahLst/>
            <a:cxnLst/>
            <a:rect l="l" t="t" r="r" b="b"/>
            <a:pathLst>
              <a:path w="626110" h="41275">
                <a:moveTo>
                  <a:pt x="584428" y="0"/>
                </a:moveTo>
                <a:lnTo>
                  <a:pt x="584428" y="41275"/>
                </a:lnTo>
                <a:lnTo>
                  <a:pt x="620536" y="23215"/>
                </a:lnTo>
                <a:lnTo>
                  <a:pt x="591299" y="23215"/>
                </a:lnTo>
                <a:lnTo>
                  <a:pt x="591299" y="18059"/>
                </a:lnTo>
                <a:lnTo>
                  <a:pt x="620536" y="18059"/>
                </a:lnTo>
                <a:lnTo>
                  <a:pt x="584428" y="0"/>
                </a:lnTo>
                <a:close/>
              </a:path>
              <a:path w="626110" h="41275">
                <a:moveTo>
                  <a:pt x="584428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584428" y="23215"/>
                </a:lnTo>
                <a:lnTo>
                  <a:pt x="584428" y="18059"/>
                </a:lnTo>
                <a:close/>
              </a:path>
              <a:path w="626110" h="41275">
                <a:moveTo>
                  <a:pt x="620536" y="18059"/>
                </a:moveTo>
                <a:lnTo>
                  <a:pt x="591299" y="18059"/>
                </a:lnTo>
                <a:lnTo>
                  <a:pt x="591299" y="23215"/>
                </a:lnTo>
                <a:lnTo>
                  <a:pt x="620536" y="23215"/>
                </a:lnTo>
                <a:lnTo>
                  <a:pt x="625690" y="20637"/>
                </a:lnTo>
                <a:lnTo>
                  <a:pt x="620536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6627794" y="1306924"/>
            <a:ext cx="726180" cy="226001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algn="ctr">
              <a:lnSpc>
                <a:spcPts val="764"/>
              </a:lnSpc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FL</a:t>
            </a:r>
            <a:r>
              <a:rPr sz="649" b="1" dirty="0">
                <a:latin typeface="Arial Narrow"/>
                <a:cs typeface="Arial Narrow"/>
              </a:rPr>
              <a:t>A</a:t>
            </a:r>
            <a:r>
              <a:rPr sz="649" b="1" spc="-5" dirty="0">
                <a:latin typeface="Arial Narrow"/>
                <a:cs typeface="Arial Narrow"/>
              </a:rPr>
              <a:t>G-</a:t>
            </a:r>
            <a:r>
              <a:rPr sz="649" b="1" dirty="0">
                <a:latin typeface="Arial Narrow"/>
                <a:cs typeface="Arial Narrow"/>
              </a:rPr>
              <a:t>IDA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+/-</a:t>
            </a:r>
            <a:endParaRPr sz="649">
              <a:latin typeface="Arial Narrow"/>
              <a:cs typeface="Arial Narrow"/>
            </a:endParaRPr>
          </a:p>
          <a:p>
            <a:pPr algn="ctr">
              <a:lnSpc>
                <a:spcPts val="764"/>
              </a:lnSpc>
            </a:pPr>
            <a:r>
              <a:rPr sz="649" b="1" spc="-5" dirty="0">
                <a:latin typeface="Arial Narrow"/>
                <a:cs typeface="Arial Narrow"/>
              </a:rPr>
              <a:t>Imatinib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248228" y="1413939"/>
            <a:ext cx="379897" cy="41224"/>
          </a:xfrm>
          <a:custGeom>
            <a:avLst/>
            <a:gdLst/>
            <a:ahLst/>
            <a:cxnLst/>
            <a:rect l="l" t="t" r="r" b="b"/>
            <a:pathLst>
              <a:path w="380365" h="41275">
                <a:moveTo>
                  <a:pt x="338759" y="0"/>
                </a:moveTo>
                <a:lnTo>
                  <a:pt x="338759" y="41275"/>
                </a:lnTo>
                <a:lnTo>
                  <a:pt x="374878" y="23215"/>
                </a:lnTo>
                <a:lnTo>
                  <a:pt x="345643" y="23215"/>
                </a:lnTo>
                <a:lnTo>
                  <a:pt x="345643" y="18059"/>
                </a:lnTo>
                <a:lnTo>
                  <a:pt x="374878" y="18059"/>
                </a:lnTo>
                <a:lnTo>
                  <a:pt x="338759" y="0"/>
                </a:lnTo>
                <a:close/>
              </a:path>
              <a:path w="380365" h="41275">
                <a:moveTo>
                  <a:pt x="338759" y="18059"/>
                </a:moveTo>
                <a:lnTo>
                  <a:pt x="0" y="18059"/>
                </a:lnTo>
                <a:lnTo>
                  <a:pt x="0" y="23215"/>
                </a:lnTo>
                <a:lnTo>
                  <a:pt x="338759" y="23215"/>
                </a:lnTo>
                <a:lnTo>
                  <a:pt x="338759" y="18059"/>
                </a:lnTo>
                <a:close/>
              </a:path>
              <a:path w="380365" h="41275">
                <a:moveTo>
                  <a:pt x="374878" y="18059"/>
                </a:moveTo>
                <a:lnTo>
                  <a:pt x="345643" y="18059"/>
                </a:lnTo>
                <a:lnTo>
                  <a:pt x="345643" y="23215"/>
                </a:lnTo>
                <a:lnTo>
                  <a:pt x="374878" y="23215"/>
                </a:lnTo>
                <a:lnTo>
                  <a:pt x="380034" y="20637"/>
                </a:lnTo>
                <a:lnTo>
                  <a:pt x="374878" y="180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6835039" y="1961863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RC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38848" y="3182429"/>
            <a:ext cx="390678" cy="12731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02112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PHSP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5292399" y="3056305"/>
            <a:ext cx="1231017" cy="468687"/>
          </a:xfrm>
          <a:custGeom>
            <a:avLst/>
            <a:gdLst/>
            <a:ahLst/>
            <a:cxnLst/>
            <a:rect l="l" t="t" r="r" b="b"/>
            <a:pathLst>
              <a:path w="1232535" h="469264">
                <a:moveTo>
                  <a:pt x="613498" y="464007"/>
                </a:moveTo>
                <a:lnTo>
                  <a:pt x="0" y="464007"/>
                </a:lnTo>
                <a:lnTo>
                  <a:pt x="0" y="469163"/>
                </a:lnTo>
                <a:lnTo>
                  <a:pt x="617499" y="469163"/>
                </a:lnTo>
                <a:lnTo>
                  <a:pt x="618655" y="468007"/>
                </a:lnTo>
                <a:lnTo>
                  <a:pt x="618655" y="466585"/>
                </a:lnTo>
                <a:lnTo>
                  <a:pt x="613498" y="466585"/>
                </a:lnTo>
                <a:lnTo>
                  <a:pt x="613498" y="464007"/>
                </a:lnTo>
                <a:close/>
              </a:path>
              <a:path w="1232535" h="469264">
                <a:moveTo>
                  <a:pt x="1190879" y="18046"/>
                </a:moveTo>
                <a:lnTo>
                  <a:pt x="614641" y="18046"/>
                </a:lnTo>
                <a:lnTo>
                  <a:pt x="613498" y="19202"/>
                </a:lnTo>
                <a:lnTo>
                  <a:pt x="613498" y="466585"/>
                </a:lnTo>
                <a:lnTo>
                  <a:pt x="616077" y="464007"/>
                </a:lnTo>
                <a:lnTo>
                  <a:pt x="618655" y="464007"/>
                </a:lnTo>
                <a:lnTo>
                  <a:pt x="618655" y="23215"/>
                </a:lnTo>
                <a:lnTo>
                  <a:pt x="616077" y="23215"/>
                </a:lnTo>
                <a:lnTo>
                  <a:pt x="618655" y="20637"/>
                </a:lnTo>
                <a:lnTo>
                  <a:pt x="1190879" y="20637"/>
                </a:lnTo>
                <a:lnTo>
                  <a:pt x="1190879" y="18046"/>
                </a:lnTo>
                <a:close/>
              </a:path>
              <a:path w="1232535" h="469264">
                <a:moveTo>
                  <a:pt x="618655" y="464007"/>
                </a:moveTo>
                <a:lnTo>
                  <a:pt x="616077" y="464007"/>
                </a:lnTo>
                <a:lnTo>
                  <a:pt x="613498" y="466585"/>
                </a:lnTo>
                <a:lnTo>
                  <a:pt x="618655" y="466585"/>
                </a:lnTo>
                <a:lnTo>
                  <a:pt x="618655" y="464007"/>
                </a:lnTo>
                <a:close/>
              </a:path>
              <a:path w="1232535" h="469264">
                <a:moveTo>
                  <a:pt x="1190879" y="0"/>
                </a:moveTo>
                <a:lnTo>
                  <a:pt x="1190879" y="41262"/>
                </a:lnTo>
                <a:lnTo>
                  <a:pt x="1226983" y="23215"/>
                </a:lnTo>
                <a:lnTo>
                  <a:pt x="1197749" y="23215"/>
                </a:lnTo>
                <a:lnTo>
                  <a:pt x="1197749" y="18046"/>
                </a:lnTo>
                <a:lnTo>
                  <a:pt x="1226961" y="18046"/>
                </a:lnTo>
                <a:lnTo>
                  <a:pt x="1190879" y="0"/>
                </a:lnTo>
                <a:close/>
              </a:path>
              <a:path w="1232535" h="469264">
                <a:moveTo>
                  <a:pt x="618655" y="20637"/>
                </a:moveTo>
                <a:lnTo>
                  <a:pt x="616077" y="23215"/>
                </a:lnTo>
                <a:lnTo>
                  <a:pt x="618655" y="23215"/>
                </a:lnTo>
                <a:lnTo>
                  <a:pt x="618655" y="20637"/>
                </a:lnTo>
                <a:close/>
              </a:path>
              <a:path w="1232535" h="469264">
                <a:moveTo>
                  <a:pt x="1190879" y="20637"/>
                </a:moveTo>
                <a:lnTo>
                  <a:pt x="618655" y="20637"/>
                </a:lnTo>
                <a:lnTo>
                  <a:pt x="618655" y="23215"/>
                </a:lnTo>
                <a:lnTo>
                  <a:pt x="1190879" y="23215"/>
                </a:lnTo>
                <a:lnTo>
                  <a:pt x="1190879" y="20637"/>
                </a:lnTo>
                <a:close/>
              </a:path>
              <a:path w="1232535" h="469264">
                <a:moveTo>
                  <a:pt x="1226961" y="18046"/>
                </a:moveTo>
                <a:lnTo>
                  <a:pt x="1197749" y="18046"/>
                </a:lnTo>
                <a:lnTo>
                  <a:pt x="1197749" y="23215"/>
                </a:lnTo>
                <a:lnTo>
                  <a:pt x="1226983" y="23215"/>
                </a:lnTo>
                <a:lnTo>
                  <a:pt x="1232141" y="20637"/>
                </a:lnTo>
                <a:lnTo>
                  <a:pt x="1226961" y="180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 txBox="1"/>
          <p:nvPr/>
        </p:nvSpPr>
        <p:spPr>
          <a:xfrm>
            <a:off x="6527035" y="970296"/>
            <a:ext cx="927861" cy="12795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235302"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RESISTENCIA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461198" y="658857"/>
            <a:ext cx="1059144" cy="127954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323461">
              <a:spcBef>
                <a:spcPts val="220"/>
              </a:spcBef>
            </a:pPr>
            <a:r>
              <a:rPr sz="649" b="1" spc="-5" dirty="0">
                <a:latin typeface="Arial Narrow"/>
                <a:cs typeface="Arial Narrow"/>
              </a:rPr>
              <a:t>OT</a:t>
            </a:r>
            <a:r>
              <a:rPr sz="649" b="1" dirty="0">
                <a:latin typeface="Arial Narrow"/>
                <a:cs typeface="Arial Narrow"/>
              </a:rPr>
              <a:t>RA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L</a:t>
            </a:r>
            <a:r>
              <a:rPr sz="649" b="1" dirty="0">
                <a:latin typeface="Arial Narrow"/>
                <a:cs typeface="Arial Narrow"/>
              </a:rPr>
              <a:t>ÍNEA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5186342" y="1039602"/>
            <a:ext cx="1340737" cy="397655"/>
          </a:xfrm>
          <a:custGeom>
            <a:avLst/>
            <a:gdLst/>
            <a:ahLst/>
            <a:cxnLst/>
            <a:rect l="l" t="t" r="r" b="b"/>
            <a:pathLst>
              <a:path w="1342389" h="398144">
                <a:moveTo>
                  <a:pt x="1301981" y="17347"/>
                </a:moveTo>
                <a:lnTo>
                  <a:pt x="0" y="392963"/>
                </a:lnTo>
                <a:lnTo>
                  <a:pt x="1435" y="397916"/>
                </a:lnTo>
                <a:lnTo>
                  <a:pt x="1303411" y="22302"/>
                </a:lnTo>
                <a:lnTo>
                  <a:pt x="1301981" y="17347"/>
                </a:lnTo>
                <a:close/>
              </a:path>
              <a:path w="1342389" h="398144">
                <a:moveTo>
                  <a:pt x="1334688" y="15443"/>
                </a:moveTo>
                <a:lnTo>
                  <a:pt x="1308582" y="15443"/>
                </a:lnTo>
                <a:lnTo>
                  <a:pt x="1310017" y="20396"/>
                </a:lnTo>
                <a:lnTo>
                  <a:pt x="1303411" y="22302"/>
                </a:lnTo>
                <a:lnTo>
                  <a:pt x="1308417" y="39649"/>
                </a:lnTo>
                <a:lnTo>
                  <a:pt x="1334688" y="15443"/>
                </a:lnTo>
                <a:close/>
              </a:path>
              <a:path w="1342389" h="398144">
                <a:moveTo>
                  <a:pt x="1308582" y="15443"/>
                </a:moveTo>
                <a:lnTo>
                  <a:pt x="1301981" y="17347"/>
                </a:lnTo>
                <a:lnTo>
                  <a:pt x="1303411" y="22302"/>
                </a:lnTo>
                <a:lnTo>
                  <a:pt x="1310017" y="20396"/>
                </a:lnTo>
                <a:lnTo>
                  <a:pt x="1308582" y="15443"/>
                </a:lnTo>
                <a:close/>
              </a:path>
              <a:path w="1342389" h="398144">
                <a:moveTo>
                  <a:pt x="1296974" y="0"/>
                </a:moveTo>
                <a:lnTo>
                  <a:pt x="1301981" y="17347"/>
                </a:lnTo>
                <a:lnTo>
                  <a:pt x="1308582" y="15443"/>
                </a:lnTo>
                <a:lnTo>
                  <a:pt x="1334688" y="15443"/>
                </a:lnTo>
                <a:lnTo>
                  <a:pt x="1342351" y="8381"/>
                </a:lnTo>
                <a:lnTo>
                  <a:pt x="129697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4" name="object 34"/>
          <p:cNvSpPr/>
          <p:nvPr/>
        </p:nvSpPr>
        <p:spPr>
          <a:xfrm>
            <a:off x="6970146" y="1125664"/>
            <a:ext cx="41224" cy="181386"/>
          </a:xfrm>
          <a:custGeom>
            <a:avLst/>
            <a:gdLst/>
            <a:ahLst/>
            <a:cxnLst/>
            <a:rect l="l" t="t" r="r" b="b"/>
            <a:pathLst>
              <a:path w="41275" h="181609">
                <a:moveTo>
                  <a:pt x="23215" y="34391"/>
                </a:moveTo>
                <a:lnTo>
                  <a:pt x="18059" y="34391"/>
                </a:lnTo>
                <a:lnTo>
                  <a:pt x="18059" y="181483"/>
                </a:lnTo>
                <a:lnTo>
                  <a:pt x="23215" y="181483"/>
                </a:lnTo>
                <a:lnTo>
                  <a:pt x="23215" y="34391"/>
                </a:lnTo>
                <a:close/>
              </a:path>
              <a:path w="41275" h="181609">
                <a:moveTo>
                  <a:pt x="20637" y="0"/>
                </a:moveTo>
                <a:lnTo>
                  <a:pt x="0" y="41262"/>
                </a:lnTo>
                <a:lnTo>
                  <a:pt x="18059" y="41262"/>
                </a:lnTo>
                <a:lnTo>
                  <a:pt x="18059" y="34391"/>
                </a:lnTo>
                <a:lnTo>
                  <a:pt x="37838" y="34391"/>
                </a:lnTo>
                <a:lnTo>
                  <a:pt x="20637" y="0"/>
                </a:lnTo>
                <a:close/>
              </a:path>
              <a:path w="41275" h="181609">
                <a:moveTo>
                  <a:pt x="37838" y="34391"/>
                </a:moveTo>
                <a:lnTo>
                  <a:pt x="23215" y="34391"/>
                </a:lnTo>
                <a:lnTo>
                  <a:pt x="23215" y="41262"/>
                </a:lnTo>
                <a:lnTo>
                  <a:pt x="41275" y="41262"/>
                </a:lnTo>
                <a:lnTo>
                  <a:pt x="37838" y="3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5" name="object 35"/>
          <p:cNvSpPr/>
          <p:nvPr/>
        </p:nvSpPr>
        <p:spPr>
          <a:xfrm>
            <a:off x="6970152" y="814221"/>
            <a:ext cx="41224" cy="156652"/>
          </a:xfrm>
          <a:custGeom>
            <a:avLst/>
            <a:gdLst/>
            <a:ahLst/>
            <a:cxnLst/>
            <a:rect l="l" t="t" r="r" b="b"/>
            <a:pathLst>
              <a:path w="41275" h="156844">
                <a:moveTo>
                  <a:pt x="23215" y="34391"/>
                </a:moveTo>
                <a:lnTo>
                  <a:pt x="18059" y="34391"/>
                </a:lnTo>
                <a:lnTo>
                  <a:pt x="18059" y="156273"/>
                </a:lnTo>
                <a:lnTo>
                  <a:pt x="23215" y="156273"/>
                </a:lnTo>
                <a:lnTo>
                  <a:pt x="23215" y="34391"/>
                </a:lnTo>
                <a:close/>
              </a:path>
              <a:path w="41275" h="156844">
                <a:moveTo>
                  <a:pt x="20637" y="0"/>
                </a:moveTo>
                <a:lnTo>
                  <a:pt x="0" y="41275"/>
                </a:lnTo>
                <a:lnTo>
                  <a:pt x="18059" y="41275"/>
                </a:lnTo>
                <a:lnTo>
                  <a:pt x="18059" y="34391"/>
                </a:lnTo>
                <a:lnTo>
                  <a:pt x="37822" y="34391"/>
                </a:lnTo>
                <a:lnTo>
                  <a:pt x="20637" y="0"/>
                </a:lnTo>
                <a:close/>
              </a:path>
              <a:path w="41275" h="156844">
                <a:moveTo>
                  <a:pt x="37822" y="34391"/>
                </a:moveTo>
                <a:lnTo>
                  <a:pt x="23215" y="34391"/>
                </a:lnTo>
                <a:lnTo>
                  <a:pt x="23215" y="41275"/>
                </a:lnTo>
                <a:lnTo>
                  <a:pt x="41262" y="41275"/>
                </a:lnTo>
                <a:lnTo>
                  <a:pt x="37822" y="343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3735206" y="2303073"/>
            <a:ext cx="1454262" cy="12731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EMR</a:t>
            </a:r>
            <a:r>
              <a:rPr sz="649" b="1" spc="-3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positiva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34445" y="2778245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NO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4977526" y="2778245"/>
            <a:ext cx="312035" cy="127314"/>
          </a:xfrm>
          <a:prstGeom prst="rect">
            <a:avLst/>
          </a:prstGeom>
          <a:solidFill>
            <a:srgbClr val="FFFFA3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649" b="1" dirty="0">
                <a:latin typeface="Arial Narrow"/>
                <a:cs typeface="Arial Narrow"/>
              </a:rPr>
              <a:t>SÍ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769558" y="2458444"/>
            <a:ext cx="1384498" cy="320280"/>
          </a:xfrm>
          <a:custGeom>
            <a:avLst/>
            <a:gdLst/>
            <a:ahLst/>
            <a:cxnLst/>
            <a:rect l="l" t="t" r="r" b="b"/>
            <a:pathLst>
              <a:path w="1386204" h="320675">
                <a:moveTo>
                  <a:pt x="1386001" y="278930"/>
                </a:moveTo>
                <a:lnTo>
                  <a:pt x="1367942" y="278930"/>
                </a:lnTo>
                <a:lnTo>
                  <a:pt x="1367942" y="162687"/>
                </a:lnTo>
                <a:lnTo>
                  <a:pt x="1367942" y="157518"/>
                </a:lnTo>
                <a:lnTo>
                  <a:pt x="696150" y="157518"/>
                </a:lnTo>
                <a:lnTo>
                  <a:pt x="696150" y="0"/>
                </a:lnTo>
                <a:lnTo>
                  <a:pt x="690994" y="0"/>
                </a:lnTo>
                <a:lnTo>
                  <a:pt x="690994" y="157518"/>
                </a:lnTo>
                <a:lnTo>
                  <a:pt x="18046" y="157518"/>
                </a:lnTo>
                <a:lnTo>
                  <a:pt x="18046" y="278930"/>
                </a:lnTo>
                <a:lnTo>
                  <a:pt x="0" y="278930"/>
                </a:lnTo>
                <a:lnTo>
                  <a:pt x="20624" y="320205"/>
                </a:lnTo>
                <a:lnTo>
                  <a:pt x="37820" y="285813"/>
                </a:lnTo>
                <a:lnTo>
                  <a:pt x="41262" y="278930"/>
                </a:lnTo>
                <a:lnTo>
                  <a:pt x="23202" y="278930"/>
                </a:lnTo>
                <a:lnTo>
                  <a:pt x="23202" y="162687"/>
                </a:lnTo>
                <a:lnTo>
                  <a:pt x="690994" y="162687"/>
                </a:lnTo>
                <a:lnTo>
                  <a:pt x="696150" y="162687"/>
                </a:lnTo>
                <a:lnTo>
                  <a:pt x="1362786" y="162687"/>
                </a:lnTo>
                <a:lnTo>
                  <a:pt x="1362786" y="278930"/>
                </a:lnTo>
                <a:lnTo>
                  <a:pt x="1344739" y="278930"/>
                </a:lnTo>
                <a:lnTo>
                  <a:pt x="1365364" y="320205"/>
                </a:lnTo>
                <a:lnTo>
                  <a:pt x="1382560" y="285813"/>
                </a:lnTo>
                <a:lnTo>
                  <a:pt x="1386001" y="27893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/>
          <p:nvPr/>
        </p:nvSpPr>
        <p:spPr>
          <a:xfrm>
            <a:off x="3945884" y="2853350"/>
            <a:ext cx="545427" cy="139528"/>
          </a:xfrm>
          <a:custGeom>
            <a:avLst/>
            <a:gdLst/>
            <a:ahLst/>
            <a:cxnLst/>
            <a:rect l="l" t="t" r="r" b="b"/>
            <a:pathLst>
              <a:path w="546100" h="139700">
                <a:moveTo>
                  <a:pt x="522478" y="97904"/>
                </a:moveTo>
                <a:lnTo>
                  <a:pt x="504418" y="97904"/>
                </a:lnTo>
                <a:lnTo>
                  <a:pt x="525056" y="139179"/>
                </a:lnTo>
                <a:lnTo>
                  <a:pt x="542251" y="104787"/>
                </a:lnTo>
                <a:lnTo>
                  <a:pt x="522478" y="104787"/>
                </a:lnTo>
                <a:lnTo>
                  <a:pt x="522478" y="97904"/>
                </a:lnTo>
                <a:close/>
              </a:path>
              <a:path w="546100" h="139700">
                <a:moveTo>
                  <a:pt x="522478" y="2578"/>
                </a:moveTo>
                <a:lnTo>
                  <a:pt x="522478" y="104787"/>
                </a:lnTo>
                <a:lnTo>
                  <a:pt x="527634" y="104787"/>
                </a:lnTo>
                <a:lnTo>
                  <a:pt x="527634" y="5156"/>
                </a:lnTo>
                <a:lnTo>
                  <a:pt x="525056" y="5156"/>
                </a:lnTo>
                <a:lnTo>
                  <a:pt x="522478" y="2578"/>
                </a:lnTo>
                <a:close/>
              </a:path>
              <a:path w="546100" h="139700">
                <a:moveTo>
                  <a:pt x="545693" y="97904"/>
                </a:moveTo>
                <a:lnTo>
                  <a:pt x="527634" y="97904"/>
                </a:lnTo>
                <a:lnTo>
                  <a:pt x="527634" y="104787"/>
                </a:lnTo>
                <a:lnTo>
                  <a:pt x="542251" y="104787"/>
                </a:lnTo>
                <a:lnTo>
                  <a:pt x="545693" y="97904"/>
                </a:lnTo>
                <a:close/>
              </a:path>
              <a:path w="546100" h="139700">
                <a:moveTo>
                  <a:pt x="527634" y="0"/>
                </a:moveTo>
                <a:lnTo>
                  <a:pt x="0" y="0"/>
                </a:lnTo>
                <a:lnTo>
                  <a:pt x="0" y="5156"/>
                </a:lnTo>
                <a:lnTo>
                  <a:pt x="522478" y="5156"/>
                </a:lnTo>
                <a:lnTo>
                  <a:pt x="522478" y="2578"/>
                </a:lnTo>
                <a:lnTo>
                  <a:pt x="527634" y="2578"/>
                </a:lnTo>
                <a:lnTo>
                  <a:pt x="527634" y="0"/>
                </a:lnTo>
                <a:close/>
              </a:path>
              <a:path w="546100" h="139700">
                <a:moveTo>
                  <a:pt x="527634" y="2578"/>
                </a:moveTo>
                <a:lnTo>
                  <a:pt x="522478" y="2578"/>
                </a:lnTo>
                <a:lnTo>
                  <a:pt x="525056" y="5156"/>
                </a:lnTo>
                <a:lnTo>
                  <a:pt x="527634" y="5156"/>
                </a:lnTo>
                <a:lnTo>
                  <a:pt x="527634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2774305" y="2941803"/>
            <a:ext cx="863804" cy="583481"/>
          </a:xfrm>
          <a:custGeom>
            <a:avLst/>
            <a:gdLst/>
            <a:ahLst/>
            <a:cxnLst/>
            <a:rect l="l" t="t" r="r" b="b"/>
            <a:pathLst>
              <a:path w="864870" h="584200">
                <a:moveTo>
                  <a:pt x="429742" y="20637"/>
                </a:moveTo>
                <a:lnTo>
                  <a:pt x="429742" y="582650"/>
                </a:lnTo>
                <a:lnTo>
                  <a:pt x="430898" y="583806"/>
                </a:lnTo>
                <a:lnTo>
                  <a:pt x="864641" y="583806"/>
                </a:lnTo>
                <a:lnTo>
                  <a:pt x="864641" y="581228"/>
                </a:lnTo>
                <a:lnTo>
                  <a:pt x="434898" y="581228"/>
                </a:lnTo>
                <a:lnTo>
                  <a:pt x="432320" y="578650"/>
                </a:lnTo>
                <a:lnTo>
                  <a:pt x="434898" y="578650"/>
                </a:lnTo>
                <a:lnTo>
                  <a:pt x="434898" y="23215"/>
                </a:lnTo>
                <a:lnTo>
                  <a:pt x="432320" y="23215"/>
                </a:lnTo>
                <a:lnTo>
                  <a:pt x="429742" y="20637"/>
                </a:lnTo>
                <a:close/>
              </a:path>
              <a:path w="864870" h="584200">
                <a:moveTo>
                  <a:pt x="434898" y="578650"/>
                </a:moveTo>
                <a:lnTo>
                  <a:pt x="432320" y="578650"/>
                </a:lnTo>
                <a:lnTo>
                  <a:pt x="434898" y="581228"/>
                </a:lnTo>
                <a:lnTo>
                  <a:pt x="434898" y="578650"/>
                </a:lnTo>
                <a:close/>
              </a:path>
              <a:path w="864870" h="584200">
                <a:moveTo>
                  <a:pt x="864641" y="578650"/>
                </a:moveTo>
                <a:lnTo>
                  <a:pt x="434898" y="578650"/>
                </a:lnTo>
                <a:lnTo>
                  <a:pt x="434898" y="581228"/>
                </a:lnTo>
                <a:lnTo>
                  <a:pt x="864641" y="581228"/>
                </a:lnTo>
                <a:lnTo>
                  <a:pt x="864641" y="578650"/>
                </a:lnTo>
                <a:close/>
              </a:path>
              <a:path w="864870" h="584200">
                <a:moveTo>
                  <a:pt x="41275" y="0"/>
                </a:moveTo>
                <a:lnTo>
                  <a:pt x="0" y="20637"/>
                </a:lnTo>
                <a:lnTo>
                  <a:pt x="41275" y="41275"/>
                </a:lnTo>
                <a:lnTo>
                  <a:pt x="41275" y="23215"/>
                </a:lnTo>
                <a:lnTo>
                  <a:pt x="34391" y="23215"/>
                </a:lnTo>
                <a:lnTo>
                  <a:pt x="34391" y="18059"/>
                </a:lnTo>
                <a:lnTo>
                  <a:pt x="41275" y="18059"/>
                </a:lnTo>
                <a:lnTo>
                  <a:pt x="41275" y="0"/>
                </a:lnTo>
                <a:close/>
              </a:path>
              <a:path w="864870" h="584200">
                <a:moveTo>
                  <a:pt x="41275" y="18059"/>
                </a:moveTo>
                <a:lnTo>
                  <a:pt x="34391" y="18059"/>
                </a:lnTo>
                <a:lnTo>
                  <a:pt x="34391" y="23215"/>
                </a:lnTo>
                <a:lnTo>
                  <a:pt x="41275" y="23215"/>
                </a:lnTo>
                <a:lnTo>
                  <a:pt x="41275" y="18059"/>
                </a:lnTo>
                <a:close/>
              </a:path>
              <a:path w="864870" h="584200">
                <a:moveTo>
                  <a:pt x="433743" y="18059"/>
                </a:moveTo>
                <a:lnTo>
                  <a:pt x="41275" y="18059"/>
                </a:lnTo>
                <a:lnTo>
                  <a:pt x="41275" y="23215"/>
                </a:lnTo>
                <a:lnTo>
                  <a:pt x="429742" y="23215"/>
                </a:lnTo>
                <a:lnTo>
                  <a:pt x="429742" y="20637"/>
                </a:lnTo>
                <a:lnTo>
                  <a:pt x="434898" y="20637"/>
                </a:lnTo>
                <a:lnTo>
                  <a:pt x="434898" y="19215"/>
                </a:lnTo>
                <a:lnTo>
                  <a:pt x="433743" y="18059"/>
                </a:lnTo>
                <a:close/>
              </a:path>
              <a:path w="864870" h="584200">
                <a:moveTo>
                  <a:pt x="434898" y="20637"/>
                </a:moveTo>
                <a:lnTo>
                  <a:pt x="429742" y="20637"/>
                </a:lnTo>
                <a:lnTo>
                  <a:pt x="432320" y="23215"/>
                </a:lnTo>
                <a:lnTo>
                  <a:pt x="434898" y="23215"/>
                </a:lnTo>
                <a:lnTo>
                  <a:pt x="434898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 txBox="1"/>
          <p:nvPr/>
        </p:nvSpPr>
        <p:spPr>
          <a:xfrm>
            <a:off x="1697003" y="748991"/>
            <a:ext cx="1937442" cy="34789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00B050"/>
                </a:solidFill>
                <a:latin typeface="Arial"/>
                <a:cs typeface="Arial"/>
              </a:rPr>
              <a:t>PETHEMA</a:t>
            </a:r>
            <a:r>
              <a:rPr sz="849" b="1" spc="-60" dirty="0">
                <a:solidFill>
                  <a:srgbClr val="00B05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B050"/>
                </a:solidFill>
                <a:latin typeface="Arial"/>
                <a:cs typeface="Arial"/>
              </a:rPr>
              <a:t>LA-MIX-bis</a:t>
            </a:r>
            <a:endParaRPr sz="849" dirty="0">
              <a:latin typeface="Arial"/>
              <a:cs typeface="Arial"/>
            </a:endParaRPr>
          </a:p>
          <a:p>
            <a:pPr marL="609503">
              <a:spcBef>
                <a:spcPts val="754"/>
              </a:spcBef>
            </a:pPr>
            <a:r>
              <a:rPr sz="649" b="1" i="1" spc="-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NGS/PCR/Biobanco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2286067" y="3725939"/>
            <a:ext cx="41224" cy="243540"/>
          </a:xfrm>
          <a:custGeom>
            <a:avLst/>
            <a:gdLst/>
            <a:ahLst/>
            <a:cxnLst/>
            <a:rect l="l" t="t" r="r" b="b"/>
            <a:pathLst>
              <a:path w="41275" h="243839">
                <a:moveTo>
                  <a:pt x="0" y="202082"/>
                </a:moveTo>
                <a:lnTo>
                  <a:pt x="20535" y="243395"/>
                </a:lnTo>
                <a:lnTo>
                  <a:pt x="37836" y="209016"/>
                </a:lnTo>
                <a:lnTo>
                  <a:pt x="18034" y="209003"/>
                </a:lnTo>
                <a:lnTo>
                  <a:pt x="18050" y="202126"/>
                </a:lnTo>
                <a:lnTo>
                  <a:pt x="0" y="202082"/>
                </a:lnTo>
                <a:close/>
              </a:path>
              <a:path w="41275" h="243839">
                <a:moveTo>
                  <a:pt x="18050" y="202126"/>
                </a:moveTo>
                <a:lnTo>
                  <a:pt x="18034" y="209003"/>
                </a:lnTo>
                <a:lnTo>
                  <a:pt x="23202" y="209016"/>
                </a:lnTo>
                <a:lnTo>
                  <a:pt x="23218" y="202139"/>
                </a:lnTo>
                <a:lnTo>
                  <a:pt x="18050" y="202126"/>
                </a:lnTo>
                <a:close/>
              </a:path>
              <a:path w="41275" h="243839">
                <a:moveTo>
                  <a:pt x="23218" y="202139"/>
                </a:moveTo>
                <a:lnTo>
                  <a:pt x="23202" y="209016"/>
                </a:lnTo>
                <a:lnTo>
                  <a:pt x="37842" y="209003"/>
                </a:lnTo>
                <a:lnTo>
                  <a:pt x="41275" y="202183"/>
                </a:lnTo>
                <a:lnTo>
                  <a:pt x="23218" y="202139"/>
                </a:lnTo>
                <a:close/>
              </a:path>
              <a:path w="41275" h="243839">
                <a:moveTo>
                  <a:pt x="18529" y="0"/>
                </a:moveTo>
                <a:lnTo>
                  <a:pt x="18050" y="202126"/>
                </a:lnTo>
                <a:lnTo>
                  <a:pt x="23218" y="202139"/>
                </a:lnTo>
                <a:lnTo>
                  <a:pt x="23685" y="12"/>
                </a:lnTo>
                <a:lnTo>
                  <a:pt x="185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1913273" y="3969040"/>
            <a:ext cx="787065" cy="229203"/>
          </a:xfrm>
          <a:prstGeom prst="rect">
            <a:avLst/>
          </a:prstGeom>
          <a:solidFill>
            <a:srgbClr val="FFFFE0"/>
          </a:solidFill>
          <a:ln w="5156">
            <a:solidFill>
              <a:srgbClr val="000000"/>
            </a:solidFill>
          </a:ln>
        </p:spPr>
        <p:txBody>
          <a:bodyPr vert="horz" wrap="square" lIns="0" tIns="31077" rIns="0" bIns="0" rtlCol="0">
            <a:spAutoFit/>
          </a:bodyPr>
          <a:lstStyle/>
          <a:p>
            <a:pPr marL="152851" marR="145241" indent="1268">
              <a:lnSpc>
                <a:spcPts val="769"/>
              </a:lnSpc>
              <a:spcBef>
                <a:spcPts val="245"/>
              </a:spcBef>
            </a:pPr>
            <a:r>
              <a:rPr sz="649" b="1" dirty="0">
                <a:latin typeface="Arial Narrow"/>
                <a:cs typeface="Arial Narrow"/>
              </a:rPr>
              <a:t>Ma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e</a:t>
            </a:r>
            <a:r>
              <a:rPr sz="649" b="1" spc="-5" dirty="0">
                <a:latin typeface="Arial Narrow"/>
                <a:cs typeface="Arial Narrow"/>
              </a:rPr>
              <a:t>n</a:t>
            </a:r>
            <a:r>
              <a:rPr sz="649" b="1" dirty="0">
                <a:latin typeface="Arial Narrow"/>
                <a:cs typeface="Arial Narrow"/>
              </a:rPr>
              <a:t>imie</a:t>
            </a:r>
            <a:r>
              <a:rPr sz="649" b="1" spc="-5" dirty="0">
                <a:latin typeface="Arial Narrow"/>
                <a:cs typeface="Arial Narrow"/>
              </a:rPr>
              <a:t>nt</a:t>
            </a:r>
            <a:r>
              <a:rPr sz="649" b="1" dirty="0">
                <a:latin typeface="Arial Narrow"/>
                <a:cs typeface="Arial Narrow"/>
              </a:rPr>
              <a:t>o  </a:t>
            </a:r>
            <a:r>
              <a:rPr sz="649" b="1" spc="-5" dirty="0">
                <a:latin typeface="Arial Narrow"/>
                <a:cs typeface="Arial Narrow"/>
              </a:rPr>
              <a:t>Imatinib</a:t>
            </a:r>
            <a:r>
              <a:rPr sz="649" b="1" spc="-30" dirty="0">
                <a:latin typeface="Arial Narrow"/>
                <a:cs typeface="Arial Narrow"/>
              </a:rPr>
              <a:t> </a:t>
            </a:r>
            <a:r>
              <a:rPr sz="649" b="1" dirty="0">
                <a:latin typeface="Arial Narrow"/>
                <a:cs typeface="Arial Narrow"/>
              </a:rPr>
              <a:t>si</a:t>
            </a:r>
            <a:r>
              <a:rPr sz="649" b="1" spc="-25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Ph+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288954" y="2454195"/>
            <a:ext cx="1234188" cy="643731"/>
          </a:xfrm>
          <a:custGeom>
            <a:avLst/>
            <a:gdLst/>
            <a:ahLst/>
            <a:cxnLst/>
            <a:rect l="l" t="t" r="r" b="b"/>
            <a:pathLst>
              <a:path w="1235710" h="644525">
                <a:moveTo>
                  <a:pt x="1235583" y="623493"/>
                </a:moveTo>
                <a:lnTo>
                  <a:pt x="1230426" y="620915"/>
                </a:lnTo>
                <a:lnTo>
                  <a:pt x="1194320" y="602869"/>
                </a:lnTo>
                <a:lnTo>
                  <a:pt x="1194308" y="620915"/>
                </a:lnTo>
                <a:lnTo>
                  <a:pt x="946581" y="620915"/>
                </a:lnTo>
                <a:lnTo>
                  <a:pt x="946581" y="0"/>
                </a:lnTo>
                <a:lnTo>
                  <a:pt x="941425" y="0"/>
                </a:lnTo>
                <a:lnTo>
                  <a:pt x="941425" y="620915"/>
                </a:lnTo>
                <a:lnTo>
                  <a:pt x="620369" y="620915"/>
                </a:lnTo>
                <a:lnTo>
                  <a:pt x="620369" y="404812"/>
                </a:lnTo>
                <a:lnTo>
                  <a:pt x="620369" y="402234"/>
                </a:lnTo>
                <a:lnTo>
                  <a:pt x="620369" y="399656"/>
                </a:lnTo>
                <a:lnTo>
                  <a:pt x="0" y="399656"/>
                </a:lnTo>
                <a:lnTo>
                  <a:pt x="0" y="404812"/>
                </a:lnTo>
                <a:lnTo>
                  <a:pt x="615213" y="404812"/>
                </a:lnTo>
                <a:lnTo>
                  <a:pt x="615213" y="626071"/>
                </a:lnTo>
                <a:lnTo>
                  <a:pt x="941425" y="626071"/>
                </a:lnTo>
                <a:lnTo>
                  <a:pt x="1194308" y="626071"/>
                </a:lnTo>
                <a:lnTo>
                  <a:pt x="1194308" y="644131"/>
                </a:lnTo>
                <a:lnTo>
                  <a:pt x="1230426" y="626071"/>
                </a:lnTo>
                <a:lnTo>
                  <a:pt x="1235583" y="6234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6" name="object 46"/>
          <p:cNvSpPr txBox="1"/>
          <p:nvPr/>
        </p:nvSpPr>
        <p:spPr>
          <a:xfrm>
            <a:off x="3434212" y="2149919"/>
            <a:ext cx="917320" cy="11691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374132" y="3778922"/>
            <a:ext cx="849705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007468" y="3200198"/>
            <a:ext cx="828519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020081" y="2829220"/>
            <a:ext cx="828519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379821" y="3422784"/>
            <a:ext cx="849705" cy="1127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i="1" dirty="0">
                <a:solidFill>
                  <a:srgbClr val="FF0000"/>
                </a:solidFill>
                <a:latin typeface="ArialNarrow-BoldItalic"/>
                <a:cs typeface="ArialNarrow-BoldItalic"/>
              </a:rPr>
              <a:t>EMR</a:t>
            </a:r>
            <a:r>
              <a:rPr sz="649" b="1" i="1" spc="-3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 </a:t>
            </a:r>
            <a:r>
              <a:rPr sz="649" b="1" i="1" spc="-15" dirty="0">
                <a:solidFill>
                  <a:srgbClr val="FF0000"/>
                </a:solidFill>
                <a:latin typeface="ArialNarrow-BoldItalic"/>
                <a:cs typeface="ArialNarrow-BoldItalic"/>
              </a:rPr>
              <a:t>PLATAFO-LMA</a:t>
            </a:r>
            <a:endParaRPr sz="649" dirty="0">
              <a:latin typeface="ArialNarrow-BoldItalic"/>
              <a:cs typeface="ArialNarrow-BoldItalic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5808554" y="2298821"/>
            <a:ext cx="846681" cy="126674"/>
          </a:xfrm>
          <a:prstGeom prst="rect">
            <a:avLst/>
          </a:prstGeom>
          <a:solidFill>
            <a:srgbClr val="C2FFFF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116066">
              <a:spcBef>
                <a:spcPts val="210"/>
              </a:spcBef>
            </a:pPr>
            <a:r>
              <a:rPr sz="649" b="1" spc="-5" dirty="0">
                <a:latin typeface="Arial Narrow"/>
                <a:cs typeface="Arial Narrow"/>
              </a:rPr>
              <a:t>Cariotipo</a:t>
            </a:r>
            <a:r>
              <a:rPr sz="649" b="1" spc="-20" dirty="0">
                <a:latin typeface="Arial Narrow"/>
                <a:cs typeface="Arial Narrow"/>
              </a:rPr>
              <a:t> </a:t>
            </a:r>
            <a:r>
              <a:rPr sz="649" b="1" spc="-5" dirty="0">
                <a:latin typeface="Arial Narrow"/>
                <a:cs typeface="Arial Narrow"/>
              </a:rPr>
              <a:t>complejo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4934016" y="2034678"/>
            <a:ext cx="1318539" cy="264469"/>
          </a:xfrm>
          <a:custGeom>
            <a:avLst/>
            <a:gdLst/>
            <a:ahLst/>
            <a:cxnLst/>
            <a:rect l="l" t="t" r="r" b="b"/>
            <a:pathLst>
              <a:path w="1320164" h="264794">
                <a:moveTo>
                  <a:pt x="1296809" y="223202"/>
                </a:moveTo>
                <a:lnTo>
                  <a:pt x="1278750" y="223202"/>
                </a:lnTo>
                <a:lnTo>
                  <a:pt x="1299387" y="264464"/>
                </a:lnTo>
                <a:lnTo>
                  <a:pt x="1316588" y="230073"/>
                </a:lnTo>
                <a:lnTo>
                  <a:pt x="1296809" y="230073"/>
                </a:lnTo>
                <a:lnTo>
                  <a:pt x="1296809" y="223202"/>
                </a:lnTo>
                <a:close/>
              </a:path>
              <a:path w="1320164" h="264794">
                <a:moveTo>
                  <a:pt x="1296809" y="2578"/>
                </a:moveTo>
                <a:lnTo>
                  <a:pt x="1296809" y="230073"/>
                </a:lnTo>
                <a:lnTo>
                  <a:pt x="1301965" y="230073"/>
                </a:lnTo>
                <a:lnTo>
                  <a:pt x="1301965" y="5156"/>
                </a:lnTo>
                <a:lnTo>
                  <a:pt x="1299387" y="5156"/>
                </a:lnTo>
                <a:lnTo>
                  <a:pt x="1296809" y="2578"/>
                </a:lnTo>
                <a:close/>
              </a:path>
              <a:path w="1320164" h="264794">
                <a:moveTo>
                  <a:pt x="1320025" y="223202"/>
                </a:moveTo>
                <a:lnTo>
                  <a:pt x="1301965" y="223202"/>
                </a:lnTo>
                <a:lnTo>
                  <a:pt x="1301965" y="230073"/>
                </a:lnTo>
                <a:lnTo>
                  <a:pt x="1316588" y="230073"/>
                </a:lnTo>
                <a:lnTo>
                  <a:pt x="1320025" y="223202"/>
                </a:lnTo>
                <a:close/>
              </a:path>
              <a:path w="1320164" h="264794">
                <a:moveTo>
                  <a:pt x="1301965" y="0"/>
                </a:moveTo>
                <a:lnTo>
                  <a:pt x="0" y="0"/>
                </a:lnTo>
                <a:lnTo>
                  <a:pt x="0" y="5156"/>
                </a:lnTo>
                <a:lnTo>
                  <a:pt x="1296809" y="5156"/>
                </a:lnTo>
                <a:lnTo>
                  <a:pt x="1296809" y="2578"/>
                </a:lnTo>
                <a:lnTo>
                  <a:pt x="1301965" y="2578"/>
                </a:lnTo>
                <a:lnTo>
                  <a:pt x="1301965" y="0"/>
                </a:lnTo>
                <a:close/>
              </a:path>
              <a:path w="1320164" h="264794">
                <a:moveTo>
                  <a:pt x="1301965" y="2578"/>
                </a:moveTo>
                <a:lnTo>
                  <a:pt x="1296809" y="2578"/>
                </a:lnTo>
                <a:lnTo>
                  <a:pt x="1299387" y="5156"/>
                </a:lnTo>
                <a:lnTo>
                  <a:pt x="1301965" y="5156"/>
                </a:lnTo>
                <a:lnTo>
                  <a:pt x="1301965" y="257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30870" y="633672"/>
            <a:ext cx="4986462" cy="3707492"/>
          </a:xfrm>
          <a:prstGeom prst="rect">
            <a:avLst/>
          </a:prstGeom>
        </p:spPr>
      </p:pic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29401" y="891887"/>
            <a:ext cx="2663716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Registro</a:t>
            </a:r>
            <a:r>
              <a:rPr sz="1948" b="1" spc="-2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Europeo</a:t>
            </a:r>
            <a:r>
              <a:rPr sz="1948" b="1" spc="-2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LPA</a:t>
            </a:r>
            <a:endParaRPr sz="194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55360" y="1537941"/>
            <a:ext cx="5215174" cy="78262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94711" marR="5074" indent="-182661">
              <a:lnSpc>
                <a:spcPct val="101099"/>
              </a:lnSpc>
              <a:spcBef>
                <a:spcPts val="105"/>
              </a:spcBef>
            </a:pPr>
            <a:r>
              <a:rPr sz="1648" spc="10" dirty="0">
                <a:latin typeface="Arial"/>
                <a:cs typeface="Arial"/>
              </a:rPr>
              <a:t>“</a:t>
            </a:r>
            <a:r>
              <a:rPr sz="1648" b="1" spc="10" dirty="0">
                <a:latin typeface="Arial"/>
                <a:cs typeface="Arial"/>
              </a:rPr>
              <a:t>A </a:t>
            </a:r>
            <a:r>
              <a:rPr sz="1648" b="1" dirty="0">
                <a:latin typeface="Arial"/>
                <a:cs typeface="Arial"/>
              </a:rPr>
              <a:t>post-authorisation </a:t>
            </a:r>
            <a:r>
              <a:rPr sz="1648" b="1" spc="5" dirty="0">
                <a:latin typeface="Arial"/>
                <a:cs typeface="Arial"/>
              </a:rPr>
              <a:t>long term </a:t>
            </a:r>
            <a:r>
              <a:rPr sz="1648" b="1" dirty="0">
                <a:latin typeface="Arial"/>
                <a:cs typeface="Arial"/>
              </a:rPr>
              <a:t>retrospective safety </a:t>
            </a:r>
            <a:r>
              <a:rPr sz="1648" b="1" spc="-444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cohort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study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of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arsenic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trioxide</a:t>
            </a:r>
            <a:r>
              <a:rPr sz="1648" b="1" spc="-1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in</a:t>
            </a:r>
            <a:r>
              <a:rPr sz="1648" b="1" spc="-5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first line</a:t>
            </a:r>
            <a:r>
              <a:rPr sz="1648" b="1" spc="-1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low-</a:t>
            </a:r>
            <a:r>
              <a:rPr sz="1648" b="1" dirty="0">
                <a:latin typeface="Arial"/>
                <a:cs typeface="Arial"/>
              </a:rPr>
              <a:t> </a:t>
            </a:r>
            <a:r>
              <a:rPr sz="1648" b="1" spc="10" dirty="0">
                <a:latin typeface="Arial"/>
                <a:cs typeface="Arial"/>
              </a:rPr>
              <a:t>to</a:t>
            </a:r>
            <a:endParaRPr sz="1648">
              <a:latin typeface="Arial"/>
              <a:cs typeface="Arial"/>
            </a:endParaRPr>
          </a:p>
          <a:p>
            <a:pPr marL="1054104">
              <a:lnSpc>
                <a:spcPts val="1948"/>
              </a:lnSpc>
            </a:pPr>
            <a:r>
              <a:rPr sz="1648" b="1" dirty="0">
                <a:latin typeface="Arial"/>
                <a:cs typeface="Arial"/>
              </a:rPr>
              <a:t>intermediate-risk</a:t>
            </a:r>
            <a:r>
              <a:rPr sz="1648" b="1" spc="-25" dirty="0">
                <a:latin typeface="Arial"/>
                <a:cs typeface="Arial"/>
              </a:rPr>
              <a:t> </a:t>
            </a:r>
            <a:r>
              <a:rPr sz="1648" b="1" spc="5" dirty="0">
                <a:latin typeface="Arial"/>
                <a:cs typeface="Arial"/>
              </a:rPr>
              <a:t>(APL)</a:t>
            </a:r>
            <a:r>
              <a:rPr sz="1648" b="1" spc="-10" dirty="0">
                <a:latin typeface="Arial"/>
                <a:cs typeface="Arial"/>
              </a:rPr>
              <a:t> </a:t>
            </a:r>
            <a:r>
              <a:rPr sz="1648" b="1" dirty="0">
                <a:latin typeface="Arial"/>
                <a:cs typeface="Arial"/>
              </a:rPr>
              <a:t>patients”</a:t>
            </a:r>
            <a:endParaRPr sz="16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7267504" cy="113017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0"/>
              </a:spcBef>
            </a:pPr>
            <a:endParaRPr sz="1149">
              <a:latin typeface="Work Sans"/>
              <a:cs typeface="Work Sans"/>
            </a:endParaRPr>
          </a:p>
          <a:p>
            <a:pPr marL="2364439" marR="5074" indent="-634" algn="ctr">
              <a:lnSpc>
                <a:spcPct val="104400"/>
              </a:lnSpc>
            </a:pP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2:1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randomized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phase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II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trial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compare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the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efficacy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and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safety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of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standard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chemotherapy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plus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quizartinib</a:t>
            </a:r>
            <a:r>
              <a:rPr sz="1099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versus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standard</a:t>
            </a:r>
            <a:r>
              <a:rPr sz="1099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chemotherapy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plus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placebo</a:t>
            </a:r>
            <a:r>
              <a:rPr sz="1099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in</a:t>
            </a:r>
            <a:r>
              <a:rPr sz="1099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adult </a:t>
            </a:r>
            <a:r>
              <a:rPr sz="1099" spc="-2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C00000"/>
                </a:solidFill>
                <a:latin typeface="Calibri"/>
                <a:cs typeface="Calibri"/>
              </a:rPr>
              <a:t>patients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with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newly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diagnosed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dirty="0">
                <a:solidFill>
                  <a:srgbClr val="C00000"/>
                </a:solidFill>
                <a:latin typeface="Calibri"/>
                <a:cs typeface="Calibri"/>
              </a:rPr>
              <a:t>FLT3</a:t>
            </a:r>
            <a:r>
              <a:rPr sz="1099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C00000"/>
                </a:solidFill>
                <a:latin typeface="Calibri"/>
                <a:cs typeface="Calibri"/>
              </a:rPr>
              <a:t>wild-type</a:t>
            </a:r>
            <a:r>
              <a:rPr sz="1099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C00000"/>
                </a:solidFill>
                <a:latin typeface="Calibri"/>
                <a:cs typeface="Calibri"/>
              </a:rPr>
              <a:t>AML</a:t>
            </a:r>
            <a:endParaRPr sz="1099">
              <a:latin typeface="Calibri"/>
              <a:cs typeface="Calibri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187353" y="1336064"/>
            <a:ext cx="3274052" cy="2954559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 dirty="0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79144" y="620938"/>
            <a:ext cx="1915338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3333FF"/>
                </a:solidFill>
                <a:latin typeface="Calibri"/>
                <a:cs typeface="Calibri"/>
              </a:rPr>
              <a:t>Treatment</a:t>
            </a:r>
            <a:r>
              <a:rPr sz="1698" b="1" spc="-25" dirty="0">
                <a:solidFill>
                  <a:srgbClr val="3333F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FF"/>
                </a:solidFill>
                <a:latin typeface="Calibri"/>
                <a:cs typeface="Calibri"/>
              </a:rPr>
              <a:t>Response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75256" y="4164197"/>
            <a:ext cx="1355958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*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 pts on induction,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</a:t>
            </a:r>
            <a:r>
              <a:rPr sz="749" spc="-5" dirty="0">
                <a:latin typeface="Calibri"/>
                <a:cs typeface="Calibri"/>
              </a:rPr>
              <a:t> withdrawal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895941" y="2178565"/>
            <a:ext cx="1944512" cy="625169"/>
          </a:xfrm>
          <a:prstGeom prst="rect">
            <a:avLst/>
          </a:prstGeom>
          <a:ln w="20637">
            <a:solidFill>
              <a:srgbClr val="0070C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234668" indent="-186466">
              <a:spcBef>
                <a:spcPts val="204"/>
              </a:spcBef>
              <a:buChar char="•"/>
              <a:tabLst>
                <a:tab pos="234668" algn="l"/>
                <a:tab pos="235302" algn="l"/>
              </a:tabLst>
            </a:pPr>
            <a:r>
              <a:rPr sz="849" spc="5" dirty="0">
                <a:latin typeface="Arial"/>
                <a:cs typeface="Arial"/>
              </a:rPr>
              <a:t>Very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poor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efficacy</a:t>
            </a:r>
            <a:endParaRPr sz="849">
              <a:latin typeface="Arial"/>
              <a:cs typeface="Arial"/>
            </a:endParaRPr>
          </a:p>
          <a:p>
            <a:pPr marL="296189">
              <a:spcBef>
                <a:spcPts val="229"/>
              </a:spcBef>
            </a:pPr>
            <a:r>
              <a:rPr sz="849" spc="5" dirty="0">
                <a:latin typeface="Arial"/>
                <a:cs typeface="Arial"/>
              </a:rPr>
              <a:t>– </a:t>
            </a:r>
            <a:r>
              <a:rPr sz="849" spc="204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CR: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66%</a:t>
            </a:r>
            <a:endParaRPr sz="849">
              <a:latin typeface="Arial"/>
              <a:cs typeface="Arial"/>
            </a:endParaRPr>
          </a:p>
          <a:p>
            <a:pPr marL="296189">
              <a:spcBef>
                <a:spcPts val="225"/>
              </a:spcBef>
            </a:pPr>
            <a:r>
              <a:rPr sz="849" spc="5" dirty="0">
                <a:latin typeface="Arial"/>
                <a:cs typeface="Arial"/>
              </a:rPr>
              <a:t>– </a:t>
            </a:r>
            <a:r>
              <a:rPr sz="849" spc="204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CIR: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83%</a:t>
            </a:r>
            <a:endParaRPr sz="849">
              <a:latin typeface="Arial"/>
              <a:cs typeface="Arial"/>
            </a:endParaRPr>
          </a:p>
          <a:p>
            <a:pPr marL="234668" indent="-186466">
              <a:spcBef>
                <a:spcPts val="229"/>
              </a:spcBef>
              <a:buFont typeface="Arial"/>
              <a:buChar char="•"/>
              <a:tabLst>
                <a:tab pos="234668" algn="l"/>
                <a:tab pos="235302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New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treatment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protocol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needed</a:t>
            </a:r>
            <a:endParaRPr sz="849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296128" y="719639"/>
          <a:ext cx="2139217" cy="34279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76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31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336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1000" b="1" spc="1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LAL</a:t>
                      </a:r>
                      <a:r>
                        <a:rPr sz="1000" b="1" spc="-3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OLD</a:t>
                      </a:r>
                      <a:r>
                        <a:rPr sz="1000" b="1" spc="-2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07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b="1" spc="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(Ph-</a:t>
                      </a:r>
                      <a:r>
                        <a:rPr sz="800" b="1" spc="-35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3333FF"/>
                          </a:solidFill>
                          <a:latin typeface="Calibri"/>
                          <a:cs typeface="Calibri"/>
                        </a:rPr>
                        <a:t>ALL)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137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Patients,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868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Early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death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171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17/122*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(14%)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85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Failure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19/122*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(16%)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(Resistant: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17,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Progression:</a:t>
                      </a:r>
                      <a:r>
                        <a:rPr sz="7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2)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315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CR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PR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8181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88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122* (72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(CR: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85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PR: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3)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39307">
                <a:tc>
                  <a:txBody>
                    <a:bodyPr/>
                    <a:lstStyle/>
                    <a:p>
                      <a:pPr marL="409575" marR="403225">
                        <a:lnSpc>
                          <a:spcPts val="1250"/>
                        </a:lnSpc>
                        <a:spcBef>
                          <a:spcPts val="1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TRM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CR </a:t>
                      </a:r>
                      <a:r>
                        <a:rPr sz="800" spc="-1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TRM</a:t>
                      </a:r>
                      <a:r>
                        <a:rPr sz="8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PR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066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85 (6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)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24066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85 (1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615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Patients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first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171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10/122*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932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3304">
                <a:tc>
                  <a:txBody>
                    <a:bodyPr/>
                    <a:lstStyle/>
                    <a:p>
                      <a:pPr marL="141605" marR="134620">
                        <a:lnSpc>
                          <a:spcPct val="102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CIR,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median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(months), </a:t>
                      </a:r>
                      <a:r>
                        <a:rPr sz="800" spc="-1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95%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9.5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(6.7,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17.6)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9259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Relapse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61/85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(72%)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85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Withdrawal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10/126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13304">
                <a:tc>
                  <a:txBody>
                    <a:bodyPr/>
                    <a:lstStyle/>
                    <a:p>
                      <a:pPr marL="153035" marR="1454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OS,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(months), </a:t>
                      </a:r>
                      <a:r>
                        <a:rPr sz="800" spc="-1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95%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3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14.8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(10.9,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18.8)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9323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13304">
                <a:tc>
                  <a:txBody>
                    <a:bodyPr/>
                    <a:lstStyle/>
                    <a:p>
                      <a:pPr marL="184150" marR="176530" indent="-6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f-u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alive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pts, </a:t>
                      </a:r>
                      <a:r>
                        <a:rPr sz="800" spc="-1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months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[min;max]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11.8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(0.1,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164)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3582367" y="954159"/>
            <a:ext cx="2222934" cy="1787859"/>
            <a:chOff x="3581146" y="955335"/>
            <a:chExt cx="2225675" cy="1790064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51339" y="970814"/>
              <a:ext cx="2139961" cy="173419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588886" y="963076"/>
              <a:ext cx="2210435" cy="1774189"/>
            </a:xfrm>
            <a:custGeom>
              <a:avLst/>
              <a:gdLst/>
              <a:ahLst/>
              <a:cxnLst/>
              <a:rect l="l" t="t" r="r" b="b"/>
              <a:pathLst>
                <a:path w="2210435" h="1774189">
                  <a:moveTo>
                    <a:pt x="0" y="0"/>
                  </a:moveTo>
                  <a:lnTo>
                    <a:pt x="2210155" y="0"/>
                  </a:lnTo>
                  <a:lnTo>
                    <a:pt x="2210155" y="1774012"/>
                  </a:lnTo>
                  <a:lnTo>
                    <a:pt x="0" y="1774012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3582367" y="2795469"/>
            <a:ext cx="2222934" cy="1375619"/>
            <a:chOff x="3581146" y="2798916"/>
            <a:chExt cx="2225675" cy="1377315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96624" y="2814396"/>
              <a:ext cx="2194676" cy="134633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588886" y="2806656"/>
              <a:ext cx="2210435" cy="1362075"/>
            </a:xfrm>
            <a:custGeom>
              <a:avLst/>
              <a:gdLst/>
              <a:ahLst/>
              <a:cxnLst/>
              <a:rect l="l" t="t" r="r" b="b"/>
              <a:pathLst>
                <a:path w="2210435" h="1362075">
                  <a:moveTo>
                    <a:pt x="0" y="0"/>
                  </a:moveTo>
                  <a:lnTo>
                    <a:pt x="2210155" y="0"/>
                  </a:lnTo>
                  <a:lnTo>
                    <a:pt x="2210155" y="1361808"/>
                  </a:lnTo>
                  <a:lnTo>
                    <a:pt x="0" y="1361808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 dirty="0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218028" y="939702"/>
            <a:ext cx="3397506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Cumplimiento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del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protocolo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291716" y="1244642"/>
            <a:ext cx="4246724" cy="3012535"/>
            <a:chOff x="2288905" y="1246176"/>
            <a:chExt cx="4251960" cy="3016250"/>
          </a:xfrm>
        </p:grpSpPr>
        <p:sp>
          <p:nvSpPr>
            <p:cNvPr id="10" name="object 10"/>
            <p:cNvSpPr/>
            <p:nvPr/>
          </p:nvSpPr>
          <p:spPr>
            <a:xfrm>
              <a:off x="2632345" y="1246176"/>
              <a:ext cx="3908425" cy="3016250"/>
            </a:xfrm>
            <a:custGeom>
              <a:avLst/>
              <a:gdLst/>
              <a:ahLst/>
              <a:cxnLst/>
              <a:rect l="l" t="t" r="r" b="b"/>
              <a:pathLst>
                <a:path w="3908425" h="3016250">
                  <a:moveTo>
                    <a:pt x="2400198" y="0"/>
                  </a:moveTo>
                  <a:lnTo>
                    <a:pt x="2400198" y="753922"/>
                  </a:lnTo>
                  <a:lnTo>
                    <a:pt x="0" y="753922"/>
                  </a:lnTo>
                  <a:lnTo>
                    <a:pt x="0" y="2261781"/>
                  </a:lnTo>
                  <a:lnTo>
                    <a:pt x="2400198" y="2261781"/>
                  </a:lnTo>
                  <a:lnTo>
                    <a:pt x="2400198" y="3015703"/>
                  </a:lnTo>
                  <a:lnTo>
                    <a:pt x="3908044" y="1507845"/>
                  </a:lnTo>
                  <a:lnTo>
                    <a:pt x="2400198" y="0"/>
                  </a:lnTo>
                  <a:close/>
                </a:path>
              </a:pathLst>
            </a:custGeom>
            <a:solidFill>
              <a:srgbClr val="D5D9D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8905" y="2147110"/>
              <a:ext cx="1487395" cy="1213358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510827" y="2551125"/>
            <a:ext cx="1089586" cy="359911"/>
          </a:xfrm>
          <a:prstGeom prst="rect">
            <a:avLst/>
          </a:prstGeom>
        </p:spPr>
        <p:txBody>
          <a:bodyPr vert="horz" wrap="square" lIns="0" tIns="26637" rIns="0" bIns="0" rtlCol="0">
            <a:spAutoFit/>
          </a:bodyPr>
          <a:lstStyle/>
          <a:p>
            <a:pPr marL="204225" marR="5074" indent="-192174">
              <a:lnSpc>
                <a:spcPts val="1348"/>
              </a:lnSpc>
              <a:spcBef>
                <a:spcPts val="210"/>
              </a:spcBef>
            </a:pPr>
            <a:r>
              <a:rPr sz="1199" b="1" spc="-10" dirty="0">
                <a:latin typeface="Century Gothic"/>
                <a:cs typeface="Century Gothic"/>
              </a:rPr>
              <a:t>24</a:t>
            </a:r>
            <a:r>
              <a:rPr sz="1199" b="1" spc="-5" dirty="0">
                <a:latin typeface="Century Gothic"/>
                <a:cs typeface="Century Gothic"/>
              </a:rPr>
              <a:t>4 </a:t>
            </a:r>
            <a:r>
              <a:rPr sz="1199" b="1" spc="-10" dirty="0">
                <a:latin typeface="Century Gothic"/>
                <a:cs typeface="Century Gothic"/>
              </a:rPr>
              <a:t>PACIENTES  </a:t>
            </a:r>
            <a:r>
              <a:rPr sz="1199" b="1" spc="-15" dirty="0">
                <a:latin typeface="Century Gothic"/>
                <a:cs typeface="Century Gothic"/>
              </a:rPr>
              <a:t>VÁLIDOS</a:t>
            </a:r>
            <a:endParaRPr sz="1199">
              <a:latin typeface="Century Gothic"/>
              <a:cs typeface="Century Gothic"/>
            </a:endParaRPr>
          </a:p>
        </p:txBody>
      </p:sp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843233" y="2144466"/>
            <a:ext cx="1485563" cy="1211864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3955610" y="2467036"/>
            <a:ext cx="1262094" cy="543525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2685" marR="5074" indent="-634" algn="ctr">
              <a:lnSpc>
                <a:spcPct val="92100"/>
              </a:lnSpc>
              <a:spcBef>
                <a:spcPts val="204"/>
              </a:spcBef>
            </a:pPr>
            <a:r>
              <a:rPr sz="1199" b="1" spc="-10" dirty="0">
                <a:latin typeface="Century Gothic"/>
                <a:cs typeface="Century Gothic"/>
              </a:rPr>
              <a:t>96 PACIENTES </a:t>
            </a:r>
            <a:r>
              <a:rPr sz="1199" b="1" spc="-5" dirty="0">
                <a:latin typeface="Century Gothic"/>
                <a:cs typeface="Century Gothic"/>
              </a:rPr>
              <a:t> MONITORIZADOS  ACTIVIDAD</a:t>
            </a:r>
            <a:r>
              <a:rPr sz="1199" b="1" spc="-30" dirty="0">
                <a:latin typeface="Century Gothic"/>
                <a:cs typeface="Century Gothic"/>
              </a:rPr>
              <a:t> </a:t>
            </a:r>
            <a:r>
              <a:rPr sz="1199" b="1" spc="-10" dirty="0">
                <a:latin typeface="Century Gothic"/>
                <a:cs typeface="Century Gothic"/>
              </a:rPr>
              <a:t>ASP</a:t>
            </a:r>
            <a:endParaRPr sz="1199">
              <a:latin typeface="Century Gothic"/>
              <a:cs typeface="Century Gothic"/>
            </a:endParaRPr>
          </a:p>
        </p:txBody>
      </p:sp>
      <p:pic>
        <p:nvPicPr>
          <p:cNvPr id="15" name="object 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394748" y="2144466"/>
            <a:ext cx="1487200" cy="1211853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5631583" y="2467036"/>
            <a:ext cx="1014115" cy="543525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2685" marR="5074" indent="-634" algn="ctr">
              <a:lnSpc>
                <a:spcPct val="92100"/>
              </a:lnSpc>
              <a:spcBef>
                <a:spcPts val="204"/>
              </a:spcBef>
            </a:pPr>
            <a:r>
              <a:rPr sz="1199" b="1" spc="-10" dirty="0">
                <a:latin typeface="Century Gothic"/>
                <a:cs typeface="Century Gothic"/>
              </a:rPr>
              <a:t>85 PACIENTES </a:t>
            </a:r>
            <a:r>
              <a:rPr sz="1199" b="1" spc="-325" dirty="0">
                <a:latin typeface="Century Gothic"/>
                <a:cs typeface="Century Gothic"/>
              </a:rPr>
              <a:t> </a:t>
            </a:r>
            <a:r>
              <a:rPr sz="1199" b="1" spc="-10" dirty="0">
                <a:latin typeface="Century Gothic"/>
                <a:cs typeface="Century Gothic"/>
              </a:rPr>
              <a:t>CON </a:t>
            </a:r>
            <a:r>
              <a:rPr sz="1199" b="1" spc="-15" dirty="0">
                <a:latin typeface="Century Gothic"/>
                <a:cs typeface="Century Gothic"/>
              </a:rPr>
              <a:t>DATOS </a:t>
            </a:r>
            <a:r>
              <a:rPr sz="1199" b="1" spc="-10" dirty="0">
                <a:latin typeface="Century Gothic"/>
                <a:cs typeface="Century Gothic"/>
              </a:rPr>
              <a:t> REGISTRADOS</a:t>
            </a:r>
            <a:endParaRPr sz="119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81174"/>
            <a:ext cx="1704354" cy="364897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51827" y="155270"/>
            <a:ext cx="4902505" cy="80292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884"/>
              </a:spcBef>
            </a:pPr>
            <a:r>
              <a:rPr sz="1698" spc="5" dirty="0">
                <a:latin typeface="Calibri"/>
                <a:cs typeface="Calibri"/>
              </a:rPr>
              <a:t>QUIWI</a:t>
            </a:r>
            <a:endParaRPr sz="1698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908974" y="1022273"/>
            <a:ext cx="1866440" cy="1064410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908973" y="679841"/>
            <a:ext cx="785112" cy="29275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2278701" y="933416"/>
            <a:ext cx="5496767" cy="3408922"/>
            <a:chOff x="2275873" y="934567"/>
            <a:chExt cx="5503545" cy="3413125"/>
          </a:xfrm>
        </p:grpSpPr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1912" y="3030156"/>
              <a:ext cx="3548709" cy="127494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26786" y="2138997"/>
              <a:ext cx="1852577" cy="220866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51950" y="934567"/>
              <a:ext cx="2967634" cy="201761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75873" y="2732936"/>
              <a:ext cx="621715" cy="254661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6255926" cy="82955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L="3195291">
              <a:spcBef>
                <a:spcPts val="1089"/>
              </a:spcBef>
            </a:pPr>
            <a:r>
              <a:rPr sz="1698" b="1" spc="-55" dirty="0">
                <a:latin typeface="Arial"/>
                <a:cs typeface="Arial"/>
              </a:rPr>
              <a:t>L</a:t>
            </a:r>
            <a:r>
              <a:rPr sz="1698" b="1" spc="-65" dirty="0">
                <a:latin typeface="Arial"/>
                <a:cs typeface="Arial"/>
              </a:rPr>
              <a:t>A</a:t>
            </a:r>
            <a:r>
              <a:rPr sz="1698" b="1" spc="-180" dirty="0">
                <a:latin typeface="Arial"/>
                <a:cs typeface="Arial"/>
              </a:rPr>
              <a:t>M</a:t>
            </a:r>
            <a:r>
              <a:rPr sz="1698" b="1" spc="-70" dirty="0">
                <a:latin typeface="Arial"/>
                <a:cs typeface="Arial"/>
              </a:rPr>
              <a:t>V</a:t>
            </a:r>
            <a:r>
              <a:rPr sz="1698" b="1" spc="-65" dirty="0">
                <a:latin typeface="Arial"/>
                <a:cs typeface="Arial"/>
              </a:rPr>
              <a:t>Y</a:t>
            </a:r>
            <a:r>
              <a:rPr sz="1698" b="1" spc="-45" dirty="0">
                <a:latin typeface="Arial"/>
                <a:cs typeface="Arial"/>
              </a:rPr>
              <a:t>X</a:t>
            </a:r>
            <a:r>
              <a:rPr sz="1698" b="1" spc="60" dirty="0">
                <a:latin typeface="Arial"/>
                <a:cs typeface="Arial"/>
              </a:rPr>
              <a:t>:</a:t>
            </a:r>
            <a:r>
              <a:rPr sz="1698" b="1" spc="-130" dirty="0">
                <a:latin typeface="Arial"/>
                <a:cs typeface="Arial"/>
              </a:rPr>
              <a:t> </a:t>
            </a:r>
            <a:r>
              <a:rPr sz="1698" b="1" spc="-15" dirty="0">
                <a:latin typeface="Arial"/>
                <a:cs typeface="Arial"/>
              </a:rPr>
              <a:t>Tre</a:t>
            </a:r>
            <a:r>
              <a:rPr sz="1698" b="1" spc="-20" dirty="0">
                <a:latin typeface="Arial"/>
                <a:cs typeface="Arial"/>
              </a:rPr>
              <a:t>a</a:t>
            </a:r>
            <a:r>
              <a:rPr sz="1698" b="1" spc="85" dirty="0">
                <a:latin typeface="Arial"/>
                <a:cs typeface="Arial"/>
              </a:rPr>
              <a:t>t</a:t>
            </a:r>
            <a:r>
              <a:rPr sz="1698" b="1" spc="-55" dirty="0">
                <a:latin typeface="Arial"/>
                <a:cs typeface="Arial"/>
              </a:rPr>
              <a:t>men</a:t>
            </a:r>
            <a:r>
              <a:rPr sz="1698" b="1" spc="90" dirty="0">
                <a:latin typeface="Arial"/>
                <a:cs typeface="Arial"/>
              </a:rPr>
              <a:t>t</a:t>
            </a:r>
            <a:r>
              <a:rPr sz="1698" b="1" spc="-130" dirty="0">
                <a:latin typeface="Arial"/>
                <a:cs typeface="Arial"/>
              </a:rPr>
              <a:t> </a:t>
            </a:r>
            <a:r>
              <a:rPr sz="1698" b="1" spc="95" dirty="0">
                <a:latin typeface="Arial"/>
                <a:cs typeface="Arial"/>
              </a:rPr>
              <a:t>f</a:t>
            </a:r>
            <a:r>
              <a:rPr sz="1698" b="1" spc="-45" dirty="0">
                <a:latin typeface="Arial"/>
                <a:cs typeface="Arial"/>
              </a:rPr>
              <a:t>l</a:t>
            </a:r>
            <a:r>
              <a:rPr sz="1698" b="1" spc="-85" dirty="0">
                <a:latin typeface="Arial"/>
                <a:cs typeface="Arial"/>
              </a:rPr>
              <a:t>o</a:t>
            </a:r>
            <a:r>
              <a:rPr sz="1698" b="1" spc="30" dirty="0">
                <a:latin typeface="Arial"/>
                <a:cs typeface="Arial"/>
              </a:rPr>
              <a:t>w</a:t>
            </a:r>
            <a:r>
              <a:rPr sz="1698" b="1" spc="-130" dirty="0">
                <a:latin typeface="Arial"/>
                <a:cs typeface="Arial"/>
              </a:rPr>
              <a:t> </a:t>
            </a:r>
            <a:r>
              <a:rPr sz="1698" b="1" spc="-20" dirty="0">
                <a:latin typeface="Arial"/>
                <a:cs typeface="Arial"/>
              </a:rPr>
              <a:t>c</a:t>
            </a:r>
            <a:r>
              <a:rPr sz="1698" b="1" spc="-65" dirty="0">
                <a:latin typeface="Arial"/>
                <a:cs typeface="Arial"/>
              </a:rPr>
              <a:t>ha</a:t>
            </a:r>
            <a:r>
              <a:rPr sz="1698" b="1" spc="45" dirty="0">
                <a:latin typeface="Arial"/>
                <a:cs typeface="Arial"/>
              </a:rPr>
              <a:t>rt</a:t>
            </a:r>
            <a:endParaRPr sz="1698">
              <a:latin typeface="Arial"/>
              <a:cs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29210" y="1310421"/>
            <a:ext cx="2736841" cy="2891659"/>
          </a:xfrm>
          <a:prstGeom prst="rect">
            <a:avLst/>
          </a:prstGeom>
        </p:spPr>
      </p:pic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976074" cy="8390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169"/>
              </a:spcBef>
            </a:pPr>
            <a:r>
              <a:rPr sz="1698" spc="-10" dirty="0">
                <a:latin typeface="Calibri"/>
                <a:cs typeface="Calibri"/>
              </a:rPr>
              <a:t>LAMVYX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42827"/>
            <a:ext cx="6570498" cy="3689246"/>
            <a:chOff x="1270344" y="643619"/>
            <a:chExt cx="6578600" cy="36937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742883"/>
              <a:ext cx="1899145" cy="246094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05200" y="643619"/>
              <a:ext cx="969996" cy="37148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78144" y="1015107"/>
              <a:ext cx="2070385" cy="118071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41807" y="1111245"/>
              <a:ext cx="2800303" cy="200223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74058" y="2830965"/>
              <a:ext cx="873070" cy="29102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26716" y="3192094"/>
              <a:ext cx="3656452" cy="109471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783173" y="2471242"/>
              <a:ext cx="2065350" cy="186555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20117" y="703420"/>
            <a:ext cx="6114496" cy="3322668"/>
            <a:chOff x="1516354" y="704287"/>
            <a:chExt cx="6122035" cy="33267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16354" y="762990"/>
              <a:ext cx="6121730" cy="326767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41080" y="704287"/>
              <a:ext cx="582742" cy="427564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64642" y="704287"/>
              <a:ext cx="318609" cy="42756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24072" y="704291"/>
              <a:ext cx="366483" cy="42755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33026" y="704287"/>
              <a:ext cx="316958" cy="42756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092456" y="704287"/>
              <a:ext cx="556328" cy="427564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51828" y="155269"/>
            <a:ext cx="4100219" cy="83716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40"/>
              </a:spcBef>
            </a:pPr>
            <a:endParaRPr sz="1199">
              <a:latin typeface="Work Sans"/>
              <a:cs typeface="Work Sans"/>
            </a:endParaRPr>
          </a:p>
          <a:p>
            <a:pPr marR="416059" algn="ctr">
              <a:spcBef>
                <a:spcPts val="5"/>
              </a:spcBef>
            </a:pPr>
            <a:r>
              <a:rPr sz="1448" spc="20" dirty="0">
                <a:latin typeface="Calibri"/>
                <a:cs typeface="Calibri"/>
              </a:rPr>
              <a:t>VEN-A-QUI</a:t>
            </a:r>
            <a:endParaRPr sz="14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092770" cy="8390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169"/>
              </a:spcBef>
            </a:pPr>
            <a:r>
              <a:rPr sz="1698" spc="5" dirty="0">
                <a:latin typeface="Calibri"/>
                <a:cs typeface="Calibri"/>
              </a:rPr>
              <a:t>VEN-A-QUI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301706" y="681225"/>
            <a:ext cx="4544172" cy="3557963"/>
            <a:chOff x="1297673" y="682065"/>
            <a:chExt cx="4549775" cy="35623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7673" y="682065"/>
              <a:ext cx="1558109" cy="307219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13826" y="982637"/>
              <a:ext cx="2969334" cy="202166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71542" y="3101990"/>
              <a:ext cx="3575352" cy="1142295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5908973" y="650226"/>
            <a:ext cx="1850648" cy="1411135"/>
            <a:chOff x="5910622" y="651027"/>
            <a:chExt cx="1852930" cy="1412875"/>
          </a:xfrm>
        </p:grpSpPr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10630" y="651027"/>
              <a:ext cx="1016423" cy="35599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10622" y="1007050"/>
              <a:ext cx="1852577" cy="1056505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2505689" y="3674228"/>
            <a:ext cx="20865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FFC000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FFC000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FFC000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470298" y="3979235"/>
            <a:ext cx="22514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C55A11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C55A11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C55A11"/>
                </a:solidFill>
                <a:latin typeface="Calibri"/>
                <a:cs typeface="Calibri"/>
              </a:rPr>
              <a:t> </a:t>
            </a:r>
            <a:r>
              <a:rPr sz="449" b="1" spc="5" dirty="0">
                <a:solidFill>
                  <a:srgbClr val="C55A11"/>
                </a:solidFill>
                <a:latin typeface="Calibri"/>
                <a:cs typeface="Calibri"/>
              </a:rPr>
              <a:t>I</a:t>
            </a:r>
            <a:r>
              <a:rPr sz="449" b="1" spc="10" dirty="0">
                <a:solidFill>
                  <a:srgbClr val="C55A11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908973" y="2368803"/>
            <a:ext cx="1851883" cy="1870256"/>
          </a:xfrm>
          <a:prstGeom prst="rect">
            <a:avLst/>
          </a:prstGeom>
        </p:spPr>
      </p:pic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79684" y="769502"/>
            <a:ext cx="4928511" cy="3379749"/>
          </a:xfrm>
          <a:prstGeom prst="rect">
            <a:avLst/>
          </a:prstGeom>
        </p:spPr>
      </p:pic>
    </p:spTree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49" y="683980"/>
            <a:ext cx="4450942" cy="2673229"/>
            <a:chOff x="1296215" y="684823"/>
            <a:chExt cx="4456430" cy="2676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6215" y="684823"/>
              <a:ext cx="2092239" cy="267647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26885" y="982301"/>
              <a:ext cx="2925428" cy="2209201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251827" y="155270"/>
            <a:ext cx="5167608" cy="8390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169"/>
              </a:spcBef>
            </a:pPr>
            <a:r>
              <a:rPr sz="1698" dirty="0">
                <a:latin typeface="Calibri"/>
                <a:cs typeface="Calibri"/>
              </a:rPr>
              <a:t>FLAG-QUIDA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903559" y="672237"/>
            <a:ext cx="1903288" cy="1469483"/>
            <a:chOff x="5905200" y="673065"/>
            <a:chExt cx="1905635" cy="14712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05200" y="673065"/>
              <a:ext cx="1083506" cy="34569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05200" y="1057539"/>
              <a:ext cx="1905231" cy="1086533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2268406" y="2950306"/>
            <a:ext cx="3635337" cy="1392108"/>
            <a:chOff x="2265565" y="2953943"/>
            <a:chExt cx="3639820" cy="1393825"/>
          </a:xfrm>
        </p:grpSpPr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00122" y="2953943"/>
              <a:ext cx="897318" cy="23060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65565" y="3184550"/>
              <a:ext cx="3639629" cy="1163116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439569" y="3947929"/>
            <a:ext cx="20865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8FAADC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8FAADC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8FAADC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8FAADC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75922" y="4010563"/>
            <a:ext cx="225147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2F5597"/>
                </a:solidFill>
                <a:latin typeface="Calibri"/>
                <a:cs typeface="Calibri"/>
              </a:rPr>
              <a:t>P</a:t>
            </a:r>
            <a:r>
              <a:rPr sz="449" b="1" spc="15" dirty="0">
                <a:solidFill>
                  <a:srgbClr val="2F5597"/>
                </a:solidFill>
                <a:latin typeface="Calibri"/>
                <a:cs typeface="Calibri"/>
              </a:rPr>
              <a:t>hase</a:t>
            </a:r>
            <a:r>
              <a:rPr sz="449" b="1" dirty="0">
                <a:solidFill>
                  <a:srgbClr val="2F5597"/>
                </a:solidFill>
                <a:latin typeface="Calibri"/>
                <a:cs typeface="Calibri"/>
              </a:rPr>
              <a:t> </a:t>
            </a:r>
            <a:r>
              <a:rPr sz="449" b="1" spc="5" dirty="0">
                <a:solidFill>
                  <a:srgbClr val="2F5597"/>
                </a:solidFill>
                <a:latin typeface="Calibri"/>
                <a:cs typeface="Calibri"/>
              </a:rPr>
              <a:t>I</a:t>
            </a:r>
            <a:r>
              <a:rPr sz="449" b="1" spc="10" dirty="0">
                <a:solidFill>
                  <a:srgbClr val="2F5597"/>
                </a:solidFill>
                <a:latin typeface="Calibri"/>
                <a:cs typeface="Calibri"/>
              </a:rPr>
              <a:t>I</a:t>
            </a:r>
            <a:endParaRPr sz="449">
              <a:latin typeface="Calibri"/>
              <a:cs typeface="Calibri"/>
            </a:endParaRPr>
          </a:p>
        </p:txBody>
      </p:sp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903558" y="2644022"/>
            <a:ext cx="1886774" cy="1698286"/>
          </a:xfrm>
          <a:prstGeom prst="rect">
            <a:avLst/>
          </a:prstGeom>
        </p:spPr>
      </p:pic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05568" y="729858"/>
            <a:ext cx="2583111" cy="3459022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255307" y="730856"/>
            <a:ext cx="1383229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5" dirty="0">
                <a:solidFill>
                  <a:schemeClr val="tx1"/>
                </a:solidFill>
                <a:latin typeface="Arial"/>
                <a:cs typeface="Arial"/>
              </a:rPr>
              <a:t>PEV</a:t>
            </a:r>
            <a:r>
              <a:rPr sz="2147" b="1" spc="10" dirty="0">
                <a:solidFill>
                  <a:schemeClr val="tx1"/>
                </a:solidFill>
                <a:latin typeface="Arial"/>
                <a:cs typeface="Arial"/>
              </a:rPr>
              <a:t>O</a:t>
            </a:r>
            <a:r>
              <a:rPr sz="2147" b="1" spc="5" dirty="0">
                <a:solidFill>
                  <a:schemeClr val="tx1"/>
                </a:solidFill>
                <a:latin typeface="Arial"/>
                <a:cs typeface="Arial"/>
              </a:rPr>
              <a:t>LA</a:t>
            </a:r>
            <a:r>
              <a:rPr sz="2147" b="1" spc="10" dirty="0">
                <a:solidFill>
                  <a:schemeClr val="tx1"/>
                </a:solidFill>
                <a:latin typeface="Arial"/>
                <a:cs typeface="Arial"/>
              </a:rPr>
              <a:t>M</a:t>
            </a:r>
            <a:endParaRPr sz="2147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36791" y="1129231"/>
            <a:ext cx="3461561" cy="2719527"/>
          </a:xfrm>
          <a:prstGeom prst="rect">
            <a:avLst/>
          </a:prstGeom>
        </p:spPr>
        <p:txBody>
          <a:bodyPr vert="horz" wrap="square" lIns="0" tIns="73569" rIns="0" bIns="0" rtlCol="0">
            <a:spAutoFit/>
          </a:bodyPr>
          <a:lstStyle/>
          <a:p>
            <a:pPr marL="217543" indent="-205493">
              <a:spcBef>
                <a:spcPts val="579"/>
              </a:spcBef>
              <a:buChar char="•"/>
              <a:tabLst>
                <a:tab pos="218178" algn="l"/>
              </a:tabLst>
            </a:pPr>
            <a:r>
              <a:rPr sz="1948" dirty="0">
                <a:latin typeface="Arial"/>
                <a:cs typeface="Arial"/>
              </a:rPr>
              <a:t>N</a:t>
            </a:r>
            <a:r>
              <a:rPr sz="1948" spc="-35" dirty="0">
                <a:latin typeface="Arial"/>
                <a:cs typeface="Arial"/>
              </a:rPr>
              <a:t> </a:t>
            </a:r>
            <a:r>
              <a:rPr sz="1948" dirty="0">
                <a:latin typeface="Arial"/>
                <a:cs typeface="Arial"/>
              </a:rPr>
              <a:t>=</a:t>
            </a:r>
            <a:r>
              <a:rPr sz="1948" spc="-3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466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7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Enrollment</a:t>
            </a:r>
            <a:r>
              <a:rPr sz="1948" spc="-2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period:</a:t>
            </a:r>
            <a:r>
              <a:rPr sz="1948" spc="-1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24</a:t>
            </a:r>
            <a:r>
              <a:rPr sz="1948" spc="-2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months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6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Follow-up:</a:t>
            </a:r>
            <a:r>
              <a:rPr sz="1948" spc="-3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19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months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79"/>
              </a:spcBef>
              <a:buChar char="•"/>
              <a:tabLst>
                <a:tab pos="218178" algn="l"/>
              </a:tabLst>
            </a:pPr>
            <a:r>
              <a:rPr sz="1948" spc="-5" dirty="0">
                <a:latin typeface="Arial"/>
                <a:cs typeface="Arial"/>
              </a:rPr>
              <a:t>Number</a:t>
            </a:r>
            <a:r>
              <a:rPr sz="1948" spc="-3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of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institutions:</a:t>
            </a:r>
            <a:r>
              <a:rPr sz="1948" spc="-25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55</a:t>
            </a:r>
            <a:endParaRPr sz="1948">
              <a:latin typeface="Arial"/>
              <a:cs typeface="Arial"/>
            </a:endParaRPr>
          </a:p>
          <a:p>
            <a:pPr marL="217543" indent="-205493">
              <a:spcBef>
                <a:spcPts val="415"/>
              </a:spcBef>
              <a:buChar char="•"/>
              <a:tabLst>
                <a:tab pos="218178" algn="l"/>
              </a:tabLst>
            </a:pPr>
            <a:r>
              <a:rPr sz="1948" dirty="0">
                <a:latin typeface="Arial"/>
                <a:cs typeface="Arial"/>
              </a:rPr>
              <a:t>Study</a:t>
            </a:r>
            <a:r>
              <a:rPr sz="1948" spc="-50" dirty="0">
                <a:latin typeface="Arial"/>
                <a:cs typeface="Arial"/>
              </a:rPr>
              <a:t> </a:t>
            </a:r>
            <a:r>
              <a:rPr sz="1948" spc="-5" dirty="0">
                <a:latin typeface="Arial"/>
                <a:cs typeface="Arial"/>
              </a:rPr>
              <a:t>periods</a:t>
            </a:r>
            <a:endParaRPr sz="1948">
              <a:latin typeface="Arial"/>
              <a:cs typeface="Arial"/>
            </a:endParaRPr>
          </a:p>
          <a:p>
            <a:pPr marL="457920" lvl="1" indent="-171244">
              <a:spcBef>
                <a:spcPts val="454"/>
              </a:spcBef>
              <a:buChar char="•"/>
              <a:tabLst>
                <a:tab pos="458554" algn="l"/>
              </a:tabLst>
            </a:pPr>
            <a:r>
              <a:rPr sz="1648" dirty="0">
                <a:latin typeface="Arial"/>
                <a:cs typeface="Arial"/>
              </a:rPr>
              <a:t>Screening</a:t>
            </a:r>
            <a:endParaRPr sz="1648">
              <a:latin typeface="Arial"/>
              <a:cs typeface="Arial"/>
            </a:endParaRPr>
          </a:p>
          <a:p>
            <a:pPr marL="457920" lvl="1" indent="-171244">
              <a:spcBef>
                <a:spcPts val="400"/>
              </a:spcBef>
              <a:buChar char="•"/>
              <a:tabLst>
                <a:tab pos="458554" algn="l"/>
              </a:tabLst>
            </a:pPr>
            <a:r>
              <a:rPr sz="1648" dirty="0">
                <a:latin typeface="Arial"/>
                <a:cs typeface="Arial"/>
              </a:rPr>
              <a:t>Treatment</a:t>
            </a:r>
            <a:endParaRPr sz="1648">
              <a:latin typeface="Arial"/>
              <a:cs typeface="Arial"/>
            </a:endParaRPr>
          </a:p>
          <a:p>
            <a:pPr marL="457920" lvl="1" indent="-171244">
              <a:spcBef>
                <a:spcPts val="409"/>
              </a:spcBef>
              <a:buChar char="•"/>
              <a:tabLst>
                <a:tab pos="458554" algn="l"/>
              </a:tabLst>
            </a:pPr>
            <a:r>
              <a:rPr sz="1648" spc="5" dirty="0">
                <a:latin typeface="Arial"/>
                <a:cs typeface="Arial"/>
              </a:rPr>
              <a:t>Post</a:t>
            </a:r>
            <a:r>
              <a:rPr sz="1648" spc="-20" dirty="0">
                <a:latin typeface="Arial"/>
                <a:cs typeface="Arial"/>
              </a:rPr>
              <a:t> </a:t>
            </a:r>
            <a:r>
              <a:rPr sz="1648" dirty="0">
                <a:latin typeface="Arial"/>
                <a:cs typeface="Arial"/>
              </a:rPr>
              <a:t>Treatment</a:t>
            </a:r>
            <a:r>
              <a:rPr sz="1648" spc="-15" dirty="0">
                <a:latin typeface="Arial"/>
                <a:cs typeface="Arial"/>
              </a:rPr>
              <a:t> </a:t>
            </a:r>
            <a:r>
              <a:rPr sz="1648" dirty="0">
                <a:latin typeface="Arial"/>
                <a:cs typeface="Arial"/>
              </a:rPr>
              <a:t>Follow-Up</a:t>
            </a:r>
            <a:endParaRPr sz="164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340750" cy="87902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10"/>
              </a:spcBef>
            </a:pPr>
            <a:endParaRPr sz="1249">
              <a:latin typeface="Work Sans"/>
              <a:cs typeface="Work Sans"/>
            </a:endParaRPr>
          </a:p>
          <a:p>
            <a:pPr marL="3314528"/>
            <a:r>
              <a:rPr sz="1698" b="1" spc="10" dirty="0">
                <a:latin typeface="Arial"/>
                <a:cs typeface="Arial"/>
              </a:rPr>
              <a:t>Actividad</a:t>
            </a:r>
            <a:r>
              <a:rPr sz="1698" b="1" spc="-45" dirty="0">
                <a:latin typeface="Arial"/>
                <a:cs typeface="Arial"/>
              </a:rPr>
              <a:t> </a:t>
            </a:r>
            <a:r>
              <a:rPr sz="1698" b="1" spc="10" dirty="0">
                <a:latin typeface="Arial"/>
                <a:cs typeface="Arial"/>
              </a:rPr>
              <a:t>biológica</a:t>
            </a:r>
            <a:endParaRPr sz="1698">
              <a:latin typeface="Arial"/>
              <a:cs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48958" y="1264796"/>
            <a:ext cx="6187047" cy="2806149"/>
          </a:xfrm>
          <a:prstGeom prst="rect">
            <a:avLst/>
          </a:prstGeom>
        </p:spPr>
      </p:pic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050278" cy="8390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2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 marR="5074" algn="r">
              <a:spcBef>
                <a:spcPts val="1169"/>
              </a:spcBef>
            </a:pPr>
            <a:r>
              <a:rPr sz="1698" dirty="0">
                <a:latin typeface="Calibri"/>
                <a:cs typeface="Calibri"/>
              </a:rPr>
              <a:t>PEVOLAM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3698125"/>
            <a:chOff x="1270344" y="633301"/>
            <a:chExt cx="6603365" cy="37026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1950240" cy="3702183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47056" y="3041198"/>
              <a:ext cx="3563565" cy="12623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07913" y="936129"/>
              <a:ext cx="1965741" cy="336897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05200" y="643623"/>
              <a:ext cx="847882" cy="31794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80131" y="963815"/>
              <a:ext cx="2957064" cy="201187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42635" y="2788135"/>
              <a:ext cx="674989" cy="19921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18028" y="946299"/>
            <a:ext cx="3397506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Cumplimiento</a:t>
            </a:r>
            <a:r>
              <a:rPr spc="-30" dirty="0"/>
              <a:t> </a:t>
            </a:r>
            <a:r>
              <a:rPr spc="-5" dirty="0"/>
              <a:t>del</a:t>
            </a:r>
            <a:r>
              <a:rPr spc="-30" dirty="0"/>
              <a:t> </a:t>
            </a:r>
            <a:r>
              <a:rPr spc="-5" dirty="0"/>
              <a:t>protocolo</a:t>
            </a: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2362436" y="1534626"/>
          <a:ext cx="5051547" cy="27226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3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3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384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7778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entury Gothic"/>
                          <a:cs typeface="Century Gothic"/>
                        </a:rPr>
                        <a:t>CICLO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241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53010"/>
                    </a:solidFill>
                  </a:tcPr>
                </a:tc>
                <a:tc>
                  <a:txBody>
                    <a:bodyPr/>
                    <a:lstStyle/>
                    <a:p>
                      <a:pPr marR="774065" algn="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entury Gothic"/>
                          <a:cs typeface="Century Gothic"/>
                        </a:rPr>
                        <a:t>N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241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5301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300" b="1" spc="-5" dirty="0">
                          <a:solidFill>
                            <a:srgbClr val="FFFFFF"/>
                          </a:solidFill>
                          <a:latin typeface="Century Gothic"/>
                          <a:cs typeface="Century Gothic"/>
                        </a:rPr>
                        <a:t>Peg-asparaginasa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2410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A5301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78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Inducción</a:t>
                      </a:r>
                      <a:r>
                        <a:rPr sz="1300" spc="-4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15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marR="743585" algn="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85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62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839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778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Inducción</a:t>
                      </a:r>
                      <a:r>
                        <a:rPr sz="1300" spc="-4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29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85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76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778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Inducción</a:t>
                      </a:r>
                      <a:r>
                        <a:rPr sz="1300" spc="-4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43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85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43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48895" marR="473709">
                        <a:lnSpc>
                          <a:spcPct val="100800"/>
                        </a:lnSpc>
                        <a:spcBef>
                          <a:spcPts val="12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C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n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so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li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d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aci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ón 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precoz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1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17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63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34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48895" marR="473709">
                        <a:lnSpc>
                          <a:spcPct val="100800"/>
                        </a:lnSpc>
                        <a:spcBef>
                          <a:spcPts val="12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C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n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so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li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d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aci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ón 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precoz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2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17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36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17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4586">
                <a:tc>
                  <a:txBody>
                    <a:bodyPr/>
                    <a:lstStyle/>
                    <a:p>
                      <a:pPr marL="48895" marR="473709">
                        <a:lnSpc>
                          <a:spcPct val="100800"/>
                        </a:lnSpc>
                        <a:spcBef>
                          <a:spcPts val="120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C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n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so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li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d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aci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ón 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precoz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dirty="0">
                          <a:latin typeface="Century Gothic"/>
                          <a:cs typeface="Century Gothic"/>
                        </a:rPr>
                        <a:t>3</a:t>
                      </a:r>
                      <a:r>
                        <a:rPr sz="1300" spc="-15" dirty="0">
                          <a:latin typeface="Century Gothic"/>
                          <a:cs typeface="Century Gothic"/>
                        </a:rPr>
                        <a:t> </a:t>
                      </a:r>
                      <a:r>
                        <a:rPr sz="1300" spc="-5" dirty="0">
                          <a:latin typeface="Century Gothic"/>
                          <a:cs typeface="Century Gothic"/>
                        </a:rPr>
                        <a:t>17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28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14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0E8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778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Reinducción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marR="744220" algn="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spc="-5" dirty="0">
                          <a:latin typeface="Century Gothic"/>
                          <a:cs typeface="Century Gothic"/>
                        </a:rPr>
                        <a:t>22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300" dirty="0">
                          <a:latin typeface="Century Gothic"/>
                          <a:cs typeface="Century Gothic"/>
                        </a:rPr>
                        <a:t>9</a:t>
                      </a:r>
                      <a:endParaRPr sz="1300">
                        <a:latin typeface="Century Gothic"/>
                        <a:cs typeface="Century Gothic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1CD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1208" y="744047"/>
            <a:ext cx="472175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APOLLO N=260</a:t>
            </a:r>
            <a:r>
              <a:rPr sz="1498" b="1" spc="1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(PETHEMA</a:t>
            </a:r>
            <a:r>
              <a:rPr sz="1498" b="1" spc="-4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45</a:t>
            </a:r>
            <a:r>
              <a:rPr sz="1498" b="1" spc="1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pacientes</a:t>
            </a:r>
            <a:r>
              <a:rPr sz="1498" b="1" spc="1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en</a:t>
            </a:r>
            <a:r>
              <a:rPr sz="1498" b="1" spc="1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3</a:t>
            </a:r>
            <a:r>
              <a:rPr sz="1498" b="1" spc="1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chemeClr val="tx1"/>
                </a:solidFill>
                <a:latin typeface="Arial"/>
                <a:cs typeface="Arial"/>
              </a:rPr>
              <a:t>años)</a:t>
            </a:r>
            <a:endParaRPr sz="149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63764" y="4115831"/>
            <a:ext cx="14777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40</a:t>
            </a:r>
            <a:endParaRPr sz="8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6575" y="1123725"/>
            <a:ext cx="6053146" cy="2894550"/>
          </a:xfrm>
          <a:prstGeom prst="rect">
            <a:avLst/>
          </a:prstGeom>
        </p:spPr>
      </p:pic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18191" y="801204"/>
            <a:ext cx="5010956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MENARINI/PETHEMA</a:t>
            </a:r>
            <a:endParaRPr sz="1298">
              <a:solidFill>
                <a:schemeClr val="tx1"/>
              </a:solidFill>
              <a:latin typeface="Verdana"/>
              <a:cs typeface="Verdana"/>
            </a:endParaRPr>
          </a:p>
          <a:p>
            <a:pPr marL="12685"/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Phase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1: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Proposed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Dosage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and Schedule: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Verdana"/>
                <a:cs typeface="Verdana"/>
              </a:rPr>
              <a:t>dose</a:t>
            </a:r>
            <a:r>
              <a:rPr sz="1298" b="1" spc="5" dirty="0">
                <a:solidFill>
                  <a:schemeClr val="tx1"/>
                </a:solidFill>
                <a:latin typeface="Verdana"/>
                <a:cs typeface="Verdana"/>
              </a:rPr>
              <a:t> </a:t>
            </a:r>
            <a:r>
              <a:rPr sz="1298" b="1" dirty="0">
                <a:solidFill>
                  <a:schemeClr val="tx1"/>
                </a:solidFill>
                <a:latin typeface="Verdana"/>
                <a:cs typeface="Verdana"/>
              </a:rPr>
              <a:t>level 3</a:t>
            </a:r>
            <a:endParaRPr sz="1298">
              <a:solidFill>
                <a:schemeClr val="tx1"/>
              </a:solidFill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641676" y="1529145"/>
            <a:ext cx="4265750" cy="70651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Cycle1</a:t>
            </a:r>
            <a:r>
              <a:rPr sz="799" b="1" i="1" spc="-5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:</a:t>
            </a:r>
            <a:r>
              <a:rPr sz="799" b="1" i="1" spc="429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i="1" spc="5" dirty="0">
                <a:solidFill>
                  <a:srgbClr val="003B75"/>
                </a:solidFill>
                <a:latin typeface="Arial"/>
                <a:cs typeface="Arial"/>
              </a:rPr>
              <a:t>5-Aza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75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mg/sqm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to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5)</a:t>
            </a:r>
            <a:endParaRPr sz="799">
              <a:latin typeface="Arial"/>
              <a:cs typeface="Arial"/>
            </a:endParaRPr>
          </a:p>
          <a:p>
            <a:pPr marL="267648">
              <a:spcBef>
                <a:spcPts val="15"/>
              </a:spcBef>
            </a:pPr>
            <a:r>
              <a:rPr sz="799" i="1" spc="5" dirty="0">
                <a:solidFill>
                  <a:srgbClr val="003B75"/>
                </a:solidFill>
                <a:latin typeface="Arial"/>
                <a:cs typeface="Arial"/>
              </a:rPr>
              <a:t>MEN1703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125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6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to</a:t>
            </a:r>
            <a:r>
              <a:rPr sz="799" spc="-1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19)</a:t>
            </a:r>
            <a:endParaRPr sz="799">
              <a:latin typeface="Arial"/>
              <a:cs typeface="Arial"/>
            </a:endParaRPr>
          </a:p>
          <a:p>
            <a:pPr marL="267648">
              <a:spcBef>
                <a:spcPts val="15"/>
              </a:spcBef>
            </a:pPr>
            <a:r>
              <a:rPr sz="799" i="1" dirty="0">
                <a:solidFill>
                  <a:srgbClr val="003B75"/>
                </a:solidFill>
                <a:latin typeface="Arial"/>
                <a:cs typeface="Arial"/>
              </a:rPr>
              <a:t>Venetoclax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: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400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mg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QD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(Day 1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 to 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14,</a:t>
            </a:r>
            <a:r>
              <a:rPr sz="799" spc="-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799" dirty="0">
                <a:solidFill>
                  <a:srgbClr val="003B75"/>
                </a:solidFill>
                <a:latin typeface="Arial"/>
                <a:cs typeface="Arial"/>
              </a:rPr>
              <a:t>including</a:t>
            </a:r>
            <a:r>
              <a:rPr sz="799" spc="5" dirty="0">
                <a:solidFill>
                  <a:srgbClr val="003B75"/>
                </a:solidFill>
                <a:latin typeface="Arial"/>
                <a:cs typeface="Arial"/>
              </a:rPr>
              <a:t> ramp-up)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1249">
              <a:latin typeface="Arial"/>
              <a:cs typeface="Arial"/>
            </a:endParaRPr>
          </a:p>
          <a:p>
            <a:pPr marL="12685"/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Cycle 2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and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 subsequent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(every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28 days):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possible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dose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adjustment</a:t>
            </a:r>
            <a:r>
              <a:rPr sz="799" b="1" i="1" spc="10" dirty="0">
                <a:solidFill>
                  <a:srgbClr val="003B75"/>
                </a:solidFill>
                <a:latin typeface="Arial-BoldItalicMT"/>
                <a:cs typeface="Arial-BoldItalicMT"/>
              </a:rPr>
              <a:t>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in </a:t>
            </a:r>
            <a:r>
              <a:rPr sz="799" b="1" i="1" spc="5" dirty="0">
                <a:solidFill>
                  <a:srgbClr val="003B75"/>
                </a:solidFill>
                <a:latin typeface="Arial-BoldItalicMT"/>
                <a:cs typeface="Arial-BoldItalicMT"/>
              </a:rPr>
              <a:t>CR/CRh </a:t>
            </a:r>
            <a:r>
              <a:rPr sz="799" b="1" i="1" dirty="0">
                <a:solidFill>
                  <a:srgbClr val="003B75"/>
                </a:solidFill>
                <a:latin typeface="Arial-BoldItalicMT"/>
                <a:cs typeface="Arial-BoldItalicMT"/>
              </a:rPr>
              <a:t>patients</a:t>
            </a:r>
            <a:endParaRPr sz="799">
              <a:latin typeface="Arial-BoldItalicMT"/>
              <a:cs typeface="Arial-BoldItalicM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491998" y="2516020"/>
            <a:ext cx="5102284" cy="643097"/>
            <a:chOff x="2489433" y="2519122"/>
            <a:chExt cx="5108575" cy="643890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2674" y="2730309"/>
              <a:ext cx="5093144" cy="20519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02677" y="2730305"/>
              <a:ext cx="5093335" cy="205740"/>
            </a:xfrm>
            <a:custGeom>
              <a:avLst/>
              <a:gdLst/>
              <a:ahLst/>
              <a:cxnLst/>
              <a:rect l="l" t="t" r="r" b="b"/>
              <a:pathLst>
                <a:path w="5093334" h="205739">
                  <a:moveTo>
                    <a:pt x="0" y="51295"/>
                  </a:moveTo>
                  <a:lnTo>
                    <a:pt x="4990541" y="51295"/>
                  </a:lnTo>
                  <a:lnTo>
                    <a:pt x="4990541" y="0"/>
                  </a:lnTo>
                  <a:lnTo>
                    <a:pt x="5093131" y="102603"/>
                  </a:lnTo>
                  <a:lnTo>
                    <a:pt x="4990541" y="205206"/>
                  </a:lnTo>
                  <a:lnTo>
                    <a:pt x="4990541" y="153898"/>
                  </a:lnTo>
                  <a:lnTo>
                    <a:pt x="0" y="153898"/>
                  </a:lnTo>
                  <a:lnTo>
                    <a:pt x="0" y="51295"/>
                  </a:lnTo>
                  <a:close/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677106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50267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873204" y="2525667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69">
                  <a:moveTo>
                    <a:pt x="0" y="0"/>
                  </a:moveTo>
                  <a:lnTo>
                    <a:pt x="0" y="356527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063886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26106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43874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647847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867781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11154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044385" y="2954417"/>
              <a:ext cx="42545" cy="204470"/>
            </a:xfrm>
            <a:custGeom>
              <a:avLst/>
              <a:gdLst/>
              <a:ahLst/>
              <a:cxnLst/>
              <a:rect l="l" t="t" r="r" b="b"/>
              <a:pathLst>
                <a:path w="42544" h="20446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4063"/>
                  </a:lnTo>
                  <a:lnTo>
                    <a:pt x="31686" y="204063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044385" y="2954417"/>
              <a:ext cx="42545" cy="204470"/>
            </a:xfrm>
            <a:custGeom>
              <a:avLst/>
              <a:gdLst/>
              <a:ahLst/>
              <a:cxnLst/>
              <a:rect l="l" t="t" r="r" b="b"/>
              <a:pathLst>
                <a:path w="42544" h="20446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4063"/>
                  </a:lnTo>
                  <a:lnTo>
                    <a:pt x="10566" y="204063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49292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49292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360734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581751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82335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5019451" y="2525666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69">
                  <a:moveTo>
                    <a:pt x="0" y="0"/>
                  </a:moveTo>
                  <a:lnTo>
                    <a:pt x="0" y="356527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21013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40731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58499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794093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6014025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621770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643764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6638072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6816838" y="252509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h="358139">
                  <a:moveTo>
                    <a:pt x="0" y="0"/>
                  </a:moveTo>
                  <a:lnTo>
                    <a:pt x="0" y="357682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6991267" y="2524519"/>
              <a:ext cx="0" cy="359410"/>
            </a:xfrm>
            <a:custGeom>
              <a:avLst/>
              <a:gdLst/>
              <a:ahLst/>
              <a:cxnLst/>
              <a:rect l="l" t="t" r="r" b="b"/>
              <a:pathLst>
                <a:path h="359410">
                  <a:moveTo>
                    <a:pt x="0" y="0"/>
                  </a:moveTo>
                  <a:lnTo>
                    <a:pt x="0" y="358825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3435624" y="3267083"/>
            <a:ext cx="48201" cy="211829"/>
            <a:chOff x="3434223" y="3271112"/>
            <a:chExt cx="48260" cy="212090"/>
          </a:xfrm>
        </p:grpSpPr>
        <p:sp>
          <p:nvSpPr>
            <p:cNvPr id="36" name="object 36"/>
            <p:cNvSpPr/>
            <p:nvPr/>
          </p:nvSpPr>
          <p:spPr>
            <a:xfrm>
              <a:off x="3437665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437665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4799046" y="3267083"/>
            <a:ext cx="48201" cy="211829"/>
            <a:chOff x="4799326" y="3271112"/>
            <a:chExt cx="48260" cy="212090"/>
          </a:xfrm>
        </p:grpSpPr>
        <p:sp>
          <p:nvSpPr>
            <p:cNvPr id="39" name="object 39"/>
            <p:cNvSpPr/>
            <p:nvPr/>
          </p:nvSpPr>
          <p:spPr>
            <a:xfrm>
              <a:off x="4802767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2767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3630399" y="3267083"/>
            <a:ext cx="48201" cy="211829"/>
            <a:chOff x="3629238" y="3271112"/>
            <a:chExt cx="48260" cy="212090"/>
          </a:xfrm>
        </p:grpSpPr>
        <p:sp>
          <p:nvSpPr>
            <p:cNvPr id="42" name="object 42"/>
            <p:cNvSpPr/>
            <p:nvPr/>
          </p:nvSpPr>
          <p:spPr>
            <a:xfrm>
              <a:off x="363268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63268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3839239" y="3267083"/>
            <a:ext cx="48201" cy="211829"/>
            <a:chOff x="3838336" y="3271112"/>
            <a:chExt cx="48260" cy="212090"/>
          </a:xfrm>
        </p:grpSpPr>
        <p:sp>
          <p:nvSpPr>
            <p:cNvPr id="45" name="object 45"/>
            <p:cNvSpPr/>
            <p:nvPr/>
          </p:nvSpPr>
          <p:spPr>
            <a:xfrm>
              <a:off x="3841777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3841777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4099980" y="3267083"/>
            <a:ext cx="48201" cy="211829"/>
            <a:chOff x="4099398" y="3271112"/>
            <a:chExt cx="48260" cy="212090"/>
          </a:xfrm>
        </p:grpSpPr>
        <p:sp>
          <p:nvSpPr>
            <p:cNvPr id="48" name="object 48"/>
            <p:cNvSpPr/>
            <p:nvPr/>
          </p:nvSpPr>
          <p:spPr>
            <a:xfrm>
              <a:off x="410284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410284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4336010" y="3267083"/>
            <a:ext cx="48201" cy="211829"/>
            <a:chOff x="4335719" y="3271112"/>
            <a:chExt cx="48260" cy="212090"/>
          </a:xfrm>
        </p:grpSpPr>
        <p:sp>
          <p:nvSpPr>
            <p:cNvPr id="51" name="object 51"/>
            <p:cNvSpPr/>
            <p:nvPr/>
          </p:nvSpPr>
          <p:spPr>
            <a:xfrm>
              <a:off x="4339160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339160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4572040" y="3267083"/>
            <a:ext cx="48201" cy="211829"/>
            <a:chOff x="4572040" y="3271112"/>
            <a:chExt cx="48260" cy="212090"/>
          </a:xfrm>
        </p:grpSpPr>
        <p:sp>
          <p:nvSpPr>
            <p:cNvPr id="54" name="object 54"/>
            <p:cNvSpPr/>
            <p:nvPr/>
          </p:nvSpPr>
          <p:spPr>
            <a:xfrm>
              <a:off x="4575482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575482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1548656" y="3672581"/>
            <a:ext cx="778185" cy="18623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099" b="1" spc="-45" dirty="0">
                <a:solidFill>
                  <a:srgbClr val="FF0000"/>
                </a:solidFill>
                <a:latin typeface="Arial"/>
                <a:cs typeface="Arial"/>
              </a:rPr>
              <a:t>V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099" b="1" spc="2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etoc</a:t>
            </a:r>
            <a:r>
              <a:rPr sz="1099" b="1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099" b="1" spc="15" dirty="0">
                <a:solidFill>
                  <a:srgbClr val="FF0000"/>
                </a:solidFill>
                <a:latin typeface="Arial"/>
                <a:cs typeface="Arial"/>
              </a:rPr>
              <a:t>ax</a:t>
            </a:r>
            <a:endParaRPr sz="1099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609392" y="3270214"/>
            <a:ext cx="665295" cy="18623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099" b="1" spc="15" dirty="0">
                <a:solidFill>
                  <a:srgbClr val="002060"/>
                </a:solidFill>
                <a:latin typeface="Arial"/>
                <a:cs typeface="Arial"/>
              </a:rPr>
              <a:t>MEN1703</a:t>
            </a:r>
            <a:endParaRPr sz="1099">
              <a:latin typeface="Arial"/>
              <a:cs typeface="Arial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979129" y="3267083"/>
            <a:ext cx="48201" cy="211829"/>
            <a:chOff x="4979631" y="3271112"/>
            <a:chExt cx="48260" cy="212090"/>
          </a:xfrm>
        </p:grpSpPr>
        <p:sp>
          <p:nvSpPr>
            <p:cNvPr id="59" name="object 59"/>
            <p:cNvSpPr/>
            <p:nvPr/>
          </p:nvSpPr>
          <p:spPr>
            <a:xfrm>
              <a:off x="4983073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983073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5174404" y="3267083"/>
            <a:ext cx="48201" cy="211829"/>
            <a:chOff x="5175147" y="3271112"/>
            <a:chExt cx="48260" cy="212090"/>
          </a:xfrm>
        </p:grpSpPr>
        <p:sp>
          <p:nvSpPr>
            <p:cNvPr id="62" name="object 62"/>
            <p:cNvSpPr/>
            <p:nvPr/>
          </p:nvSpPr>
          <p:spPr>
            <a:xfrm>
              <a:off x="5178588" y="3274552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5178588" y="3274554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2462833" y="3676962"/>
            <a:ext cx="50737" cy="157286"/>
            <a:chOff x="2460232" y="3681496"/>
            <a:chExt cx="50800" cy="157480"/>
          </a:xfrm>
        </p:grpSpPr>
        <p:sp>
          <p:nvSpPr>
            <p:cNvPr id="65" name="object 65"/>
            <p:cNvSpPr/>
            <p:nvPr/>
          </p:nvSpPr>
          <p:spPr>
            <a:xfrm>
              <a:off x="2463674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21717" y="0"/>
                  </a:moveTo>
                  <a:lnTo>
                    <a:pt x="0" y="21717"/>
                  </a:lnTo>
                  <a:lnTo>
                    <a:pt x="10858" y="21717"/>
                  </a:lnTo>
                  <a:lnTo>
                    <a:pt x="10858" y="150495"/>
                  </a:lnTo>
                  <a:lnTo>
                    <a:pt x="32575" y="150495"/>
                  </a:lnTo>
                  <a:lnTo>
                    <a:pt x="32575" y="21717"/>
                  </a:lnTo>
                  <a:lnTo>
                    <a:pt x="43434" y="21717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463674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0" y="21717"/>
                  </a:moveTo>
                  <a:lnTo>
                    <a:pt x="21717" y="0"/>
                  </a:lnTo>
                  <a:lnTo>
                    <a:pt x="43434" y="21717"/>
                  </a:lnTo>
                  <a:lnTo>
                    <a:pt x="32575" y="21717"/>
                  </a:lnTo>
                  <a:lnTo>
                    <a:pt x="32575" y="150495"/>
                  </a:lnTo>
                  <a:lnTo>
                    <a:pt x="10858" y="150495"/>
                  </a:lnTo>
                  <a:lnTo>
                    <a:pt x="10858" y="21717"/>
                  </a:lnTo>
                  <a:lnTo>
                    <a:pt x="0" y="21717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3630399" y="3622321"/>
            <a:ext cx="48201" cy="211829"/>
            <a:chOff x="3629238" y="3626788"/>
            <a:chExt cx="48260" cy="212090"/>
          </a:xfrm>
        </p:grpSpPr>
        <p:sp>
          <p:nvSpPr>
            <p:cNvPr id="68" name="object 68"/>
            <p:cNvSpPr/>
            <p:nvPr/>
          </p:nvSpPr>
          <p:spPr>
            <a:xfrm>
              <a:off x="363268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63268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2653280" y="3676962"/>
            <a:ext cx="50737" cy="157286"/>
            <a:chOff x="2650914" y="3681496"/>
            <a:chExt cx="50800" cy="157480"/>
          </a:xfrm>
        </p:grpSpPr>
        <p:sp>
          <p:nvSpPr>
            <p:cNvPr id="71" name="object 71"/>
            <p:cNvSpPr/>
            <p:nvPr/>
          </p:nvSpPr>
          <p:spPr>
            <a:xfrm>
              <a:off x="2654355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21717" y="0"/>
                  </a:moveTo>
                  <a:lnTo>
                    <a:pt x="0" y="21717"/>
                  </a:lnTo>
                  <a:lnTo>
                    <a:pt x="10858" y="21717"/>
                  </a:lnTo>
                  <a:lnTo>
                    <a:pt x="10858" y="150495"/>
                  </a:lnTo>
                  <a:lnTo>
                    <a:pt x="32575" y="150495"/>
                  </a:lnTo>
                  <a:lnTo>
                    <a:pt x="32575" y="21717"/>
                  </a:lnTo>
                  <a:lnTo>
                    <a:pt x="43434" y="21717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654355" y="3684937"/>
              <a:ext cx="43815" cy="150495"/>
            </a:xfrm>
            <a:custGeom>
              <a:avLst/>
              <a:gdLst/>
              <a:ahLst/>
              <a:cxnLst/>
              <a:rect l="l" t="t" r="r" b="b"/>
              <a:pathLst>
                <a:path w="43814" h="150495">
                  <a:moveTo>
                    <a:pt x="0" y="21717"/>
                  </a:moveTo>
                  <a:lnTo>
                    <a:pt x="21717" y="0"/>
                  </a:lnTo>
                  <a:lnTo>
                    <a:pt x="43434" y="21717"/>
                  </a:lnTo>
                  <a:lnTo>
                    <a:pt x="32575" y="21717"/>
                  </a:lnTo>
                  <a:lnTo>
                    <a:pt x="32575" y="150495"/>
                  </a:lnTo>
                  <a:lnTo>
                    <a:pt x="10858" y="150495"/>
                  </a:lnTo>
                  <a:lnTo>
                    <a:pt x="10858" y="21717"/>
                  </a:lnTo>
                  <a:lnTo>
                    <a:pt x="0" y="21717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2859957" y="3622321"/>
            <a:ext cx="48201" cy="211829"/>
            <a:chOff x="2857846" y="3626788"/>
            <a:chExt cx="48260" cy="212090"/>
          </a:xfrm>
        </p:grpSpPr>
        <p:sp>
          <p:nvSpPr>
            <p:cNvPr id="74" name="object 74"/>
            <p:cNvSpPr/>
            <p:nvPr/>
          </p:nvSpPr>
          <p:spPr>
            <a:xfrm>
              <a:off x="2861288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861288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3061224" y="3622321"/>
            <a:ext cx="48201" cy="211829"/>
            <a:chOff x="3059361" y="3626788"/>
            <a:chExt cx="48260" cy="212090"/>
          </a:xfrm>
        </p:grpSpPr>
        <p:sp>
          <p:nvSpPr>
            <p:cNvPr id="77" name="object 77"/>
            <p:cNvSpPr/>
            <p:nvPr/>
          </p:nvSpPr>
          <p:spPr>
            <a:xfrm>
              <a:off x="3062803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3062803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3258164" y="3622321"/>
            <a:ext cx="48201" cy="211829"/>
            <a:chOff x="3256544" y="3626788"/>
            <a:chExt cx="48260" cy="212090"/>
          </a:xfrm>
        </p:grpSpPr>
        <p:sp>
          <p:nvSpPr>
            <p:cNvPr id="80" name="object 80"/>
            <p:cNvSpPr/>
            <p:nvPr/>
          </p:nvSpPr>
          <p:spPr>
            <a:xfrm>
              <a:off x="325998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325998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3435624" y="3622321"/>
            <a:ext cx="48201" cy="211829"/>
            <a:chOff x="3434223" y="3626788"/>
            <a:chExt cx="48260" cy="212090"/>
          </a:xfrm>
        </p:grpSpPr>
        <p:sp>
          <p:nvSpPr>
            <p:cNvPr id="83" name="object 83"/>
            <p:cNvSpPr/>
            <p:nvPr/>
          </p:nvSpPr>
          <p:spPr>
            <a:xfrm>
              <a:off x="34376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34376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3839239" y="3622321"/>
            <a:ext cx="48201" cy="211829"/>
            <a:chOff x="3838336" y="3626788"/>
            <a:chExt cx="48260" cy="212090"/>
          </a:xfrm>
        </p:grpSpPr>
        <p:sp>
          <p:nvSpPr>
            <p:cNvPr id="86" name="object 86"/>
            <p:cNvSpPr/>
            <p:nvPr/>
          </p:nvSpPr>
          <p:spPr>
            <a:xfrm>
              <a:off x="3841777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3841777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4083790" y="3622321"/>
            <a:ext cx="48201" cy="211829"/>
            <a:chOff x="4083188" y="3626788"/>
            <a:chExt cx="48260" cy="212090"/>
          </a:xfrm>
        </p:grpSpPr>
        <p:sp>
          <p:nvSpPr>
            <p:cNvPr id="89" name="object 89"/>
            <p:cNvSpPr/>
            <p:nvPr/>
          </p:nvSpPr>
          <p:spPr>
            <a:xfrm>
              <a:off x="408663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408663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1" name="object 91"/>
          <p:cNvGrpSpPr/>
          <p:nvPr/>
        </p:nvGrpSpPr>
        <p:grpSpPr>
          <a:xfrm>
            <a:off x="4340244" y="3622321"/>
            <a:ext cx="48201" cy="211829"/>
            <a:chOff x="4339958" y="3626788"/>
            <a:chExt cx="48260" cy="212090"/>
          </a:xfrm>
        </p:grpSpPr>
        <p:sp>
          <p:nvSpPr>
            <p:cNvPr id="92" name="object 92"/>
            <p:cNvSpPr/>
            <p:nvPr/>
          </p:nvSpPr>
          <p:spPr>
            <a:xfrm>
              <a:off x="434340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4343400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4" name="object 94"/>
          <p:cNvGrpSpPr/>
          <p:nvPr/>
        </p:nvGrpSpPr>
        <p:grpSpPr>
          <a:xfrm>
            <a:off x="4544757" y="3622321"/>
            <a:ext cx="48201" cy="211829"/>
            <a:chOff x="4544724" y="3626788"/>
            <a:chExt cx="48260" cy="212090"/>
          </a:xfrm>
        </p:grpSpPr>
        <p:sp>
          <p:nvSpPr>
            <p:cNvPr id="95" name="object 95"/>
            <p:cNvSpPr/>
            <p:nvPr/>
          </p:nvSpPr>
          <p:spPr>
            <a:xfrm>
              <a:off x="45481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4548165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97" name="object 97"/>
          <p:cNvGrpSpPr/>
          <p:nvPr/>
        </p:nvGrpSpPr>
        <p:grpSpPr>
          <a:xfrm>
            <a:off x="4788225" y="3622321"/>
            <a:ext cx="48201" cy="211829"/>
            <a:chOff x="4788492" y="3626788"/>
            <a:chExt cx="48260" cy="212090"/>
          </a:xfrm>
        </p:grpSpPr>
        <p:sp>
          <p:nvSpPr>
            <p:cNvPr id="98" name="object 98"/>
            <p:cNvSpPr/>
            <p:nvPr/>
          </p:nvSpPr>
          <p:spPr>
            <a:xfrm>
              <a:off x="4791934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4791934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4987329" y="3622321"/>
            <a:ext cx="48201" cy="211829"/>
            <a:chOff x="4987841" y="3626788"/>
            <a:chExt cx="48260" cy="212090"/>
          </a:xfrm>
        </p:grpSpPr>
        <p:sp>
          <p:nvSpPr>
            <p:cNvPr id="101" name="object 101"/>
            <p:cNvSpPr/>
            <p:nvPr/>
          </p:nvSpPr>
          <p:spPr>
            <a:xfrm>
              <a:off x="4991282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991282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3" name="object 103"/>
          <p:cNvSpPr txBox="1"/>
          <p:nvPr/>
        </p:nvSpPr>
        <p:spPr>
          <a:xfrm>
            <a:off x="2232644" y="2363713"/>
            <a:ext cx="85365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  <a:tabLst>
                <a:tab pos="425573" algn="l"/>
                <a:tab pos="612040" algn="l"/>
                <a:tab pos="794700" algn="l"/>
              </a:tabLst>
            </a:pPr>
            <a:r>
              <a:rPr sz="749" spc="5" dirty="0">
                <a:solidFill>
                  <a:srgbClr val="003B75"/>
                </a:solidFill>
                <a:latin typeface="Arial"/>
                <a:cs typeface="Arial"/>
              </a:rPr>
              <a:t>D</a:t>
            </a:r>
            <a:r>
              <a:rPr sz="749" spc="-5" dirty="0">
                <a:solidFill>
                  <a:srgbClr val="003B75"/>
                </a:solidFill>
                <a:latin typeface="Arial"/>
                <a:cs typeface="Arial"/>
              </a:rPr>
              <a:t>a</a:t>
            </a:r>
            <a:r>
              <a:rPr sz="749" dirty="0">
                <a:solidFill>
                  <a:srgbClr val="003B75"/>
                </a:solidFill>
                <a:latin typeface="Arial"/>
                <a:cs typeface="Arial"/>
              </a:rPr>
              <a:t>y </a:t>
            </a:r>
            <a:r>
              <a:rPr sz="749" spc="-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974" b="1" baseline="4273" dirty="0">
                <a:solidFill>
                  <a:srgbClr val="003B75"/>
                </a:solidFill>
                <a:latin typeface="Arial"/>
                <a:cs typeface="Arial"/>
              </a:rPr>
              <a:t>1	2	3	4</a:t>
            </a:r>
            <a:endParaRPr sz="974" baseline="4273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3219562" y="2372507"/>
            <a:ext cx="45536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187734" algn="l"/>
                <a:tab pos="396399" algn="l"/>
              </a:tabLst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5	6	7</a:t>
            </a:r>
            <a:endParaRPr sz="649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818404" y="2372507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8</a:t>
            </a:r>
            <a:endParaRPr sz="649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580628" y="2983660"/>
            <a:ext cx="80926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5-Aza</a:t>
            </a:r>
            <a:r>
              <a:rPr sz="749" b="1" spc="-35" dirty="0">
                <a:solidFill>
                  <a:srgbClr val="00B0F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75</a:t>
            </a:r>
            <a:r>
              <a:rPr sz="749" b="1" spc="-30" dirty="0">
                <a:solidFill>
                  <a:srgbClr val="00B0F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mg/sqm</a:t>
            </a:r>
            <a:endParaRPr sz="749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067272" y="2372507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solidFill>
                  <a:srgbClr val="003B75"/>
                </a:solidFill>
                <a:latin typeface="Arial"/>
                <a:cs typeface="Arial"/>
              </a:rPr>
              <a:t>9</a:t>
            </a:r>
            <a:endParaRPr sz="649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280322" y="2372507"/>
            <a:ext cx="275567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237839" algn="l"/>
                <a:tab pos="471239" algn="l"/>
                <a:tab pos="1675023" algn="l"/>
                <a:tab pos="2105670" algn="l"/>
              </a:tabLst>
            </a:pP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10	</a:t>
            </a:r>
            <a:r>
              <a:rPr sz="649" b="1" spc="-20" dirty="0">
                <a:solidFill>
                  <a:srgbClr val="003B75"/>
                </a:solidFill>
                <a:latin typeface="Arial"/>
                <a:cs typeface="Arial"/>
              </a:rPr>
              <a:t>11	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12</a:t>
            </a:r>
            <a:r>
              <a:rPr sz="649" b="1" spc="265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13</a:t>
            </a:r>
            <a:r>
              <a:rPr sz="649" b="1" spc="220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14</a:t>
            </a:r>
            <a:r>
              <a:rPr sz="649" b="1" spc="17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17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15</a:t>
            </a:r>
            <a:r>
              <a:rPr sz="649" b="1" spc="22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22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16</a:t>
            </a:r>
            <a:r>
              <a:rPr sz="649" b="1" spc="295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17	18</a:t>
            </a:r>
            <a:r>
              <a:rPr sz="649" b="1" spc="215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22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19	20</a:t>
            </a:r>
            <a:r>
              <a:rPr sz="649" b="1" spc="240" dirty="0">
                <a:solidFill>
                  <a:srgbClr val="003B75"/>
                </a:solidFill>
                <a:latin typeface="Arial"/>
                <a:cs typeface="Arial"/>
              </a:rPr>
              <a:t> 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21</a:t>
            </a:r>
            <a:r>
              <a:rPr sz="649" b="1" spc="400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22</a:t>
            </a:r>
            <a:r>
              <a:rPr sz="649" b="1" spc="449" dirty="0">
                <a:solidFill>
                  <a:srgbClr val="003B75"/>
                </a:solidFill>
                <a:latin typeface="Arial"/>
                <a:cs typeface="Arial"/>
              </a:rPr>
              <a:t> </a:t>
            </a:r>
            <a:r>
              <a:rPr sz="649" b="1" spc="-5" dirty="0">
                <a:solidFill>
                  <a:srgbClr val="003B75"/>
                </a:solidFill>
                <a:latin typeface="Arial"/>
                <a:cs typeface="Arial"/>
              </a:rPr>
              <a:t>23</a:t>
            </a:r>
            <a:endParaRPr sz="649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373361" y="3271098"/>
            <a:ext cx="23212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x1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4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1593922" y="2786474"/>
            <a:ext cx="799115" cy="79277"/>
            <a:chOff x="1590250" y="2789909"/>
            <a:chExt cx="800100" cy="79375"/>
          </a:xfrm>
        </p:grpSpPr>
        <p:sp>
          <p:nvSpPr>
            <p:cNvPr id="111" name="object 111"/>
            <p:cNvSpPr/>
            <p:nvPr/>
          </p:nvSpPr>
          <p:spPr>
            <a:xfrm>
              <a:off x="1593692" y="2793351"/>
              <a:ext cx="793115" cy="72390"/>
            </a:xfrm>
            <a:custGeom>
              <a:avLst/>
              <a:gdLst/>
              <a:ahLst/>
              <a:cxnLst/>
              <a:rect l="l" t="t" r="r" b="b"/>
              <a:pathLst>
                <a:path w="793114" h="72389">
                  <a:moveTo>
                    <a:pt x="756945" y="0"/>
                  </a:moveTo>
                  <a:lnTo>
                    <a:pt x="756945" y="18059"/>
                  </a:lnTo>
                  <a:lnTo>
                    <a:pt x="0" y="18059"/>
                  </a:lnTo>
                  <a:lnTo>
                    <a:pt x="0" y="54178"/>
                  </a:lnTo>
                  <a:lnTo>
                    <a:pt x="756945" y="54178"/>
                  </a:lnTo>
                  <a:lnTo>
                    <a:pt x="756945" y="72224"/>
                  </a:lnTo>
                  <a:lnTo>
                    <a:pt x="793064" y="36118"/>
                  </a:lnTo>
                  <a:lnTo>
                    <a:pt x="7569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593692" y="2793351"/>
              <a:ext cx="793115" cy="72390"/>
            </a:xfrm>
            <a:custGeom>
              <a:avLst/>
              <a:gdLst/>
              <a:ahLst/>
              <a:cxnLst/>
              <a:rect l="l" t="t" r="r" b="b"/>
              <a:pathLst>
                <a:path w="793114" h="72389">
                  <a:moveTo>
                    <a:pt x="0" y="18059"/>
                  </a:moveTo>
                  <a:lnTo>
                    <a:pt x="756945" y="18059"/>
                  </a:lnTo>
                  <a:lnTo>
                    <a:pt x="756945" y="0"/>
                  </a:lnTo>
                  <a:lnTo>
                    <a:pt x="793064" y="36118"/>
                  </a:lnTo>
                  <a:lnTo>
                    <a:pt x="756945" y="72224"/>
                  </a:lnTo>
                  <a:lnTo>
                    <a:pt x="756945" y="54165"/>
                  </a:lnTo>
                  <a:lnTo>
                    <a:pt x="0" y="54165"/>
                  </a:lnTo>
                  <a:lnTo>
                    <a:pt x="0" y="18059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5166096" y="3622321"/>
            <a:ext cx="48201" cy="211829"/>
            <a:chOff x="5166829" y="3626788"/>
            <a:chExt cx="48260" cy="212090"/>
          </a:xfrm>
        </p:grpSpPr>
        <p:sp>
          <p:nvSpPr>
            <p:cNvPr id="114" name="object 114"/>
            <p:cNvSpPr/>
            <p:nvPr/>
          </p:nvSpPr>
          <p:spPr>
            <a:xfrm>
              <a:off x="5170271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70271" y="3630230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6" name="object 116"/>
          <p:cNvSpPr txBox="1"/>
          <p:nvPr/>
        </p:nvSpPr>
        <p:spPr>
          <a:xfrm>
            <a:off x="5420726" y="3640428"/>
            <a:ext cx="23212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x1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4</a:t>
            </a:r>
            <a:endParaRPr sz="949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415830" y="2964381"/>
            <a:ext cx="16299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3B75"/>
                </a:solidFill>
                <a:latin typeface="Arial"/>
                <a:cs typeface="Arial"/>
              </a:rPr>
              <a:t>x</a:t>
            </a:r>
            <a:r>
              <a:rPr sz="949" b="1" spc="10" dirty="0">
                <a:solidFill>
                  <a:srgbClr val="003B75"/>
                </a:solidFill>
                <a:latin typeface="Arial"/>
                <a:cs typeface="Arial"/>
              </a:rPr>
              <a:t>5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2663256" y="2946769"/>
            <a:ext cx="642463" cy="211829"/>
            <a:chOff x="2660902" y="2950403"/>
            <a:chExt cx="643255" cy="212090"/>
          </a:xfrm>
        </p:grpSpPr>
        <p:sp>
          <p:nvSpPr>
            <p:cNvPr id="119" name="object 119"/>
            <p:cNvSpPr/>
            <p:nvPr/>
          </p:nvSpPr>
          <p:spPr>
            <a:xfrm>
              <a:off x="2664344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664344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25805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5" h="205739">
                  <a:moveTo>
                    <a:pt x="21120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258056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5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852719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21132" y="0"/>
                  </a:moveTo>
                  <a:lnTo>
                    <a:pt x="0" y="21132"/>
                  </a:lnTo>
                  <a:lnTo>
                    <a:pt x="10566" y="21132"/>
                  </a:lnTo>
                  <a:lnTo>
                    <a:pt x="10566" y="205206"/>
                  </a:lnTo>
                  <a:lnTo>
                    <a:pt x="31686" y="205206"/>
                  </a:lnTo>
                  <a:lnTo>
                    <a:pt x="31686" y="21132"/>
                  </a:lnTo>
                  <a:lnTo>
                    <a:pt x="42252" y="21132"/>
                  </a:lnTo>
                  <a:lnTo>
                    <a:pt x="2113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852719" y="2953844"/>
              <a:ext cx="42545" cy="205740"/>
            </a:xfrm>
            <a:custGeom>
              <a:avLst/>
              <a:gdLst/>
              <a:ahLst/>
              <a:cxnLst/>
              <a:rect l="l" t="t" r="r" b="b"/>
              <a:pathLst>
                <a:path w="42544" h="205739">
                  <a:moveTo>
                    <a:pt x="0" y="21132"/>
                  </a:moveTo>
                  <a:lnTo>
                    <a:pt x="21132" y="0"/>
                  </a:lnTo>
                  <a:lnTo>
                    <a:pt x="42252" y="21132"/>
                  </a:lnTo>
                  <a:lnTo>
                    <a:pt x="31686" y="21132"/>
                  </a:lnTo>
                  <a:lnTo>
                    <a:pt x="31686" y="205206"/>
                  </a:lnTo>
                  <a:lnTo>
                    <a:pt x="10566" y="205206"/>
                  </a:lnTo>
                  <a:lnTo>
                    <a:pt x="10566" y="21132"/>
                  </a:lnTo>
                  <a:lnTo>
                    <a:pt x="0" y="21132"/>
                  </a:lnTo>
                  <a:close/>
                </a:path>
              </a:pathLst>
            </a:custGeom>
            <a:ln w="6883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798786" y="3261114"/>
            <a:ext cx="48201" cy="211829"/>
            <a:chOff x="5800299" y="3265135"/>
            <a:chExt cx="48260" cy="212090"/>
          </a:xfrm>
        </p:grpSpPr>
        <p:sp>
          <p:nvSpPr>
            <p:cNvPr id="126" name="object 126"/>
            <p:cNvSpPr/>
            <p:nvPr/>
          </p:nvSpPr>
          <p:spPr>
            <a:xfrm>
              <a:off x="5803741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03741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377929" y="3261114"/>
            <a:ext cx="48201" cy="211829"/>
            <a:chOff x="5378923" y="3265135"/>
            <a:chExt cx="48260" cy="212090"/>
          </a:xfrm>
        </p:grpSpPr>
        <p:sp>
          <p:nvSpPr>
            <p:cNvPr id="129" name="object 129"/>
            <p:cNvSpPr/>
            <p:nvPr/>
          </p:nvSpPr>
          <p:spPr>
            <a:xfrm>
              <a:off x="5382365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82365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5580308" y="3261114"/>
            <a:ext cx="48201" cy="211829"/>
            <a:chOff x="5581552" y="3265135"/>
            <a:chExt cx="48260" cy="212090"/>
          </a:xfrm>
        </p:grpSpPr>
        <p:sp>
          <p:nvSpPr>
            <p:cNvPr id="132" name="object 132"/>
            <p:cNvSpPr/>
            <p:nvPr/>
          </p:nvSpPr>
          <p:spPr>
            <a:xfrm>
              <a:off x="5584994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584994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6007553" y="3261114"/>
            <a:ext cx="48201" cy="211829"/>
            <a:chOff x="6009323" y="3265135"/>
            <a:chExt cx="48260" cy="212090"/>
          </a:xfrm>
        </p:grpSpPr>
        <p:sp>
          <p:nvSpPr>
            <p:cNvPr id="135" name="object 135"/>
            <p:cNvSpPr/>
            <p:nvPr/>
          </p:nvSpPr>
          <p:spPr>
            <a:xfrm>
              <a:off x="6012765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012765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6216322" y="3261114"/>
            <a:ext cx="48201" cy="211829"/>
            <a:chOff x="6218350" y="3265135"/>
            <a:chExt cx="48260" cy="212090"/>
          </a:xfrm>
        </p:grpSpPr>
        <p:sp>
          <p:nvSpPr>
            <p:cNvPr id="138" name="object 138"/>
            <p:cNvSpPr/>
            <p:nvPr/>
          </p:nvSpPr>
          <p:spPr>
            <a:xfrm>
              <a:off x="6221792" y="3268576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20586" y="0"/>
                  </a:moveTo>
                  <a:lnTo>
                    <a:pt x="0" y="20586"/>
                  </a:lnTo>
                  <a:lnTo>
                    <a:pt x="10287" y="20586"/>
                  </a:lnTo>
                  <a:lnTo>
                    <a:pt x="10287" y="205206"/>
                  </a:lnTo>
                  <a:lnTo>
                    <a:pt x="30873" y="205206"/>
                  </a:lnTo>
                  <a:lnTo>
                    <a:pt x="30873" y="20586"/>
                  </a:lnTo>
                  <a:lnTo>
                    <a:pt x="41173" y="20586"/>
                  </a:lnTo>
                  <a:lnTo>
                    <a:pt x="20586" y="0"/>
                  </a:lnTo>
                  <a:close/>
                </a:path>
              </a:pathLst>
            </a:custGeom>
            <a:solidFill>
              <a:srgbClr val="00206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221792" y="3268577"/>
              <a:ext cx="41275" cy="205740"/>
            </a:xfrm>
            <a:custGeom>
              <a:avLst/>
              <a:gdLst/>
              <a:ahLst/>
              <a:cxnLst/>
              <a:rect l="l" t="t" r="r" b="b"/>
              <a:pathLst>
                <a:path w="41275" h="205739">
                  <a:moveTo>
                    <a:pt x="0" y="20586"/>
                  </a:moveTo>
                  <a:lnTo>
                    <a:pt x="20586" y="0"/>
                  </a:lnTo>
                  <a:lnTo>
                    <a:pt x="41173" y="20586"/>
                  </a:lnTo>
                  <a:lnTo>
                    <a:pt x="30873" y="20586"/>
                  </a:lnTo>
                  <a:lnTo>
                    <a:pt x="30873" y="205206"/>
                  </a:lnTo>
                  <a:lnTo>
                    <a:pt x="10287" y="205206"/>
                  </a:lnTo>
                  <a:lnTo>
                    <a:pt x="10287" y="20586"/>
                  </a:lnTo>
                  <a:lnTo>
                    <a:pt x="0" y="20586"/>
                  </a:lnTo>
                  <a:close/>
                </a:path>
              </a:pathLst>
            </a:custGeom>
            <a:ln w="6883">
              <a:solidFill>
                <a:srgbClr val="00206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98804" y="1127158"/>
            <a:ext cx="4946900" cy="441415"/>
          </a:xfrm>
          <a:custGeom>
            <a:avLst/>
            <a:gdLst/>
            <a:ahLst/>
            <a:cxnLst/>
            <a:rect l="l" t="t" r="r" b="b"/>
            <a:pathLst>
              <a:path w="4953000" h="441959">
                <a:moveTo>
                  <a:pt x="4952479" y="0"/>
                </a:moveTo>
                <a:lnTo>
                  <a:pt x="0" y="0"/>
                </a:lnTo>
                <a:lnTo>
                  <a:pt x="0" y="441363"/>
                </a:lnTo>
                <a:lnTo>
                  <a:pt x="4952479" y="441363"/>
                </a:lnTo>
                <a:lnTo>
                  <a:pt x="4952479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630225" y="1163390"/>
            <a:ext cx="4128759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spc="15" dirty="0">
                <a:latin typeface="Calibri"/>
                <a:cs typeface="Calibri"/>
              </a:rPr>
              <a:t>AZA+BGB</a:t>
            </a:r>
            <a:r>
              <a:rPr sz="1049" spc="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vs. standard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intensive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therapy </a:t>
            </a:r>
            <a:r>
              <a:rPr sz="1049" dirty="0">
                <a:latin typeface="Calibri"/>
                <a:cs typeface="Calibri"/>
              </a:rPr>
              <a:t>for</a:t>
            </a:r>
            <a:r>
              <a:rPr sz="1049" spc="10" dirty="0">
                <a:latin typeface="Calibri"/>
                <a:cs typeface="Calibri"/>
              </a:rPr>
              <a:t> older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fit</a:t>
            </a:r>
            <a:r>
              <a:rPr sz="1049" spc="10" dirty="0">
                <a:latin typeface="Calibri"/>
                <a:cs typeface="Calibri"/>
              </a:rPr>
              <a:t> and/or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high-risk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AML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dirty="0">
                <a:latin typeface="Calibri"/>
                <a:cs typeface="Calibri"/>
              </a:rPr>
              <a:t>(BE-STAND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trial;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PETHEMA-BEIGENE)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099952" y="1127160"/>
            <a:ext cx="4945632" cy="2759482"/>
          </a:xfrm>
          <a:custGeom>
            <a:avLst/>
            <a:gdLst/>
            <a:ahLst/>
            <a:cxnLst/>
            <a:rect l="l" t="t" r="r" b="b"/>
            <a:pathLst>
              <a:path w="4951730" h="2762885">
                <a:moveTo>
                  <a:pt x="0" y="0"/>
                </a:moveTo>
                <a:lnTo>
                  <a:pt x="4951336" y="0"/>
                </a:lnTo>
                <a:lnTo>
                  <a:pt x="4951336" y="2762846"/>
                </a:lnTo>
                <a:lnTo>
                  <a:pt x="0" y="2762846"/>
                </a:lnTo>
                <a:lnTo>
                  <a:pt x="0" y="0"/>
                </a:lnTo>
                <a:close/>
              </a:path>
            </a:pathLst>
          </a:custGeom>
          <a:ln w="10312">
            <a:solidFill>
              <a:srgbClr val="31859C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2167515" y="1193991"/>
            <a:ext cx="295546" cy="283495"/>
          </a:xfrm>
          <a:custGeom>
            <a:avLst/>
            <a:gdLst/>
            <a:ahLst/>
            <a:cxnLst/>
            <a:rect l="l" t="t" r="r" b="b"/>
            <a:pathLst>
              <a:path w="295910" h="283844">
                <a:moveTo>
                  <a:pt x="295681" y="121780"/>
                </a:moveTo>
                <a:lnTo>
                  <a:pt x="235419" y="121780"/>
                </a:lnTo>
                <a:lnTo>
                  <a:pt x="235419" y="95313"/>
                </a:lnTo>
                <a:lnTo>
                  <a:pt x="235419" y="91503"/>
                </a:lnTo>
                <a:lnTo>
                  <a:pt x="152552" y="91503"/>
                </a:lnTo>
                <a:lnTo>
                  <a:pt x="152552" y="61823"/>
                </a:lnTo>
                <a:lnTo>
                  <a:pt x="213766" y="61823"/>
                </a:lnTo>
                <a:lnTo>
                  <a:pt x="213766" y="0"/>
                </a:lnTo>
                <a:lnTo>
                  <a:pt x="81927" y="0"/>
                </a:lnTo>
                <a:lnTo>
                  <a:pt x="81927" y="61823"/>
                </a:lnTo>
                <a:lnTo>
                  <a:pt x="147828" y="61823"/>
                </a:lnTo>
                <a:lnTo>
                  <a:pt x="147828" y="91503"/>
                </a:lnTo>
                <a:lnTo>
                  <a:pt x="64020" y="91503"/>
                </a:lnTo>
                <a:lnTo>
                  <a:pt x="64020" y="95313"/>
                </a:lnTo>
                <a:lnTo>
                  <a:pt x="64020" y="121780"/>
                </a:lnTo>
                <a:lnTo>
                  <a:pt x="0" y="121780"/>
                </a:lnTo>
                <a:lnTo>
                  <a:pt x="0" y="183603"/>
                </a:lnTo>
                <a:lnTo>
                  <a:pt x="64020" y="183603"/>
                </a:lnTo>
                <a:lnTo>
                  <a:pt x="64020" y="221081"/>
                </a:lnTo>
                <a:lnTo>
                  <a:pt x="0" y="221081"/>
                </a:lnTo>
                <a:lnTo>
                  <a:pt x="0" y="283845"/>
                </a:lnTo>
                <a:lnTo>
                  <a:pt x="132778" y="283845"/>
                </a:lnTo>
                <a:lnTo>
                  <a:pt x="132778" y="221081"/>
                </a:lnTo>
                <a:lnTo>
                  <a:pt x="68732" y="221081"/>
                </a:lnTo>
                <a:lnTo>
                  <a:pt x="68732" y="183603"/>
                </a:lnTo>
                <a:lnTo>
                  <a:pt x="132778" y="183603"/>
                </a:lnTo>
                <a:lnTo>
                  <a:pt x="132778" y="121780"/>
                </a:lnTo>
                <a:lnTo>
                  <a:pt x="68732" y="121780"/>
                </a:lnTo>
                <a:lnTo>
                  <a:pt x="68732" y="95313"/>
                </a:lnTo>
                <a:lnTo>
                  <a:pt x="147840" y="95313"/>
                </a:lnTo>
                <a:lnTo>
                  <a:pt x="152539" y="95313"/>
                </a:lnTo>
                <a:lnTo>
                  <a:pt x="229768" y="95313"/>
                </a:lnTo>
                <a:lnTo>
                  <a:pt x="229768" y="121780"/>
                </a:lnTo>
                <a:lnTo>
                  <a:pt x="161963" y="121780"/>
                </a:lnTo>
                <a:lnTo>
                  <a:pt x="161963" y="183603"/>
                </a:lnTo>
                <a:lnTo>
                  <a:pt x="229768" y="183603"/>
                </a:lnTo>
                <a:lnTo>
                  <a:pt x="229768" y="221081"/>
                </a:lnTo>
                <a:lnTo>
                  <a:pt x="161963" y="221081"/>
                </a:lnTo>
                <a:lnTo>
                  <a:pt x="161963" y="283845"/>
                </a:lnTo>
                <a:lnTo>
                  <a:pt x="295681" y="283845"/>
                </a:lnTo>
                <a:lnTo>
                  <a:pt x="295681" y="221081"/>
                </a:lnTo>
                <a:lnTo>
                  <a:pt x="235419" y="221081"/>
                </a:lnTo>
                <a:lnTo>
                  <a:pt x="235419" y="183603"/>
                </a:lnTo>
                <a:lnTo>
                  <a:pt x="295681" y="183603"/>
                </a:lnTo>
                <a:lnTo>
                  <a:pt x="295681" y="121780"/>
                </a:lnTo>
                <a:close/>
              </a:path>
            </a:pathLst>
          </a:custGeom>
          <a:solidFill>
            <a:srgbClr val="4F81B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2144608" y="1650424"/>
            <a:ext cx="1108613" cy="1906249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3805" rIns="0" bIns="0" rtlCol="0">
            <a:spAutoFit/>
          </a:bodyPr>
          <a:lstStyle/>
          <a:p>
            <a:pPr>
              <a:spcBef>
                <a:spcPts val="30"/>
              </a:spcBef>
            </a:pPr>
            <a:endParaRPr sz="449">
              <a:latin typeface="Times New Roman"/>
              <a:cs typeface="Times New Roman"/>
            </a:endParaRPr>
          </a:p>
          <a:p>
            <a:pPr marL="48836"/>
            <a:r>
              <a:rPr sz="549" spc="-10" dirty="0">
                <a:latin typeface="Calibri"/>
                <a:cs typeface="Calibri"/>
              </a:rPr>
              <a:t>Patients </a:t>
            </a:r>
            <a:r>
              <a:rPr sz="549" spc="-5" dirty="0">
                <a:latin typeface="Calibri"/>
                <a:cs typeface="Calibri"/>
              </a:rPr>
              <a:t>(N=465 </a:t>
            </a:r>
            <a:r>
              <a:rPr sz="549" spc="-10" dirty="0">
                <a:latin typeface="Calibri"/>
                <a:cs typeface="Calibri"/>
              </a:rPr>
              <a:t>approximately)</a:t>
            </a:r>
            <a:endParaRPr sz="5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849">
              <a:latin typeface="Calibri"/>
              <a:cs typeface="Calibri"/>
            </a:endParaRPr>
          </a:p>
          <a:p>
            <a:pPr marL="142069" indent="-93867">
              <a:buClr>
                <a:srgbClr val="4BACC6"/>
              </a:buClr>
              <a:buFont typeface="Arial"/>
              <a:buChar char="■"/>
              <a:tabLst>
                <a:tab pos="142704" algn="l"/>
              </a:tabLst>
            </a:pPr>
            <a:r>
              <a:rPr sz="549" b="1" spc="-10" dirty="0">
                <a:latin typeface="Calibri"/>
                <a:cs typeface="Calibri"/>
              </a:rPr>
              <a:t>General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Inclusion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criteria</a:t>
            </a:r>
            <a:endParaRPr sz="549">
              <a:latin typeface="Calibri"/>
              <a:cs typeface="Calibri"/>
            </a:endParaRPr>
          </a:p>
          <a:p>
            <a:pPr marL="389422" lvl="1" indent="-93867">
              <a:spcBef>
                <a:spcPts val="200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Newly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diagnosed</a:t>
            </a:r>
            <a:r>
              <a:rPr sz="549" spc="-2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AML</a:t>
            </a:r>
            <a:endParaRPr sz="549">
              <a:latin typeface="Calibri"/>
              <a:cs typeface="Calibri"/>
            </a:endParaRPr>
          </a:p>
          <a:p>
            <a:pPr marL="389422" lvl="1" indent="-93867">
              <a:spcBef>
                <a:spcPts val="210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ECOG </a:t>
            </a:r>
            <a:r>
              <a:rPr sz="549" spc="-5" dirty="0">
                <a:latin typeface="Calibri"/>
                <a:cs typeface="Calibri"/>
              </a:rPr>
              <a:t>0</a:t>
            </a:r>
            <a:r>
              <a:rPr sz="549" spc="-10" dirty="0">
                <a:latin typeface="Calibri"/>
                <a:cs typeface="Calibri"/>
              </a:rPr>
              <a:t>-</a:t>
            </a:r>
            <a:r>
              <a:rPr sz="549" spc="-5" dirty="0">
                <a:latin typeface="Calibri"/>
                <a:cs typeface="Calibri"/>
              </a:rPr>
              <a:t>2</a:t>
            </a:r>
            <a:endParaRPr sz="549">
              <a:latin typeface="Calibri"/>
              <a:cs typeface="Calibri"/>
            </a:endParaRPr>
          </a:p>
          <a:p>
            <a:pPr marL="389422" marR="43128" lvl="1" indent="-93233">
              <a:lnSpc>
                <a:spcPts val="649"/>
              </a:lnSpc>
              <a:spcBef>
                <a:spcPts val="240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Aged </a:t>
            </a:r>
            <a:r>
              <a:rPr sz="549" spc="-5" dirty="0">
                <a:latin typeface="Calibri"/>
                <a:cs typeface="Calibri"/>
              </a:rPr>
              <a:t>≥60 </a:t>
            </a:r>
            <a:r>
              <a:rPr sz="549" spc="-10" dirty="0">
                <a:latin typeface="Calibri"/>
                <a:cs typeface="Calibri"/>
              </a:rPr>
              <a:t>and </a:t>
            </a:r>
            <a:r>
              <a:rPr sz="549" spc="-5" dirty="0">
                <a:latin typeface="Calibri"/>
                <a:cs typeface="Calibri"/>
              </a:rPr>
              <a:t>&lt;75 </a:t>
            </a:r>
            <a:r>
              <a:rPr sz="549" spc="-10" dirty="0">
                <a:latin typeface="Calibri"/>
                <a:cs typeface="Calibri"/>
              </a:rPr>
              <a:t>years </a:t>
            </a:r>
            <a:r>
              <a:rPr sz="549" spc="-1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old (irrespectively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of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AHD or karyotype)</a:t>
            </a:r>
            <a:endParaRPr sz="549">
              <a:latin typeface="Calibri"/>
              <a:cs typeface="Calibri"/>
            </a:endParaRPr>
          </a:p>
          <a:p>
            <a:pPr marL="389422" marR="85622" lvl="1" indent="-93233" algn="just">
              <a:lnSpc>
                <a:spcPts val="649"/>
              </a:lnSpc>
              <a:spcBef>
                <a:spcPts val="209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Or </a:t>
            </a:r>
            <a:r>
              <a:rPr sz="549" spc="-10" dirty="0">
                <a:latin typeface="Calibri"/>
                <a:cs typeface="Calibri"/>
              </a:rPr>
              <a:t>Aged </a:t>
            </a:r>
            <a:r>
              <a:rPr sz="549" spc="-5" dirty="0">
                <a:latin typeface="Calibri"/>
                <a:cs typeface="Calibri"/>
              </a:rPr>
              <a:t>≥50 </a:t>
            </a:r>
            <a:r>
              <a:rPr sz="549" spc="-10" dirty="0">
                <a:latin typeface="Calibri"/>
                <a:cs typeface="Calibri"/>
              </a:rPr>
              <a:t>and </a:t>
            </a:r>
            <a:r>
              <a:rPr sz="549" spc="-5" dirty="0">
                <a:latin typeface="Calibri"/>
                <a:cs typeface="Calibri"/>
              </a:rPr>
              <a:t>&lt;75 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years old with AHD or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hi</a:t>
            </a:r>
            <a:r>
              <a:rPr sz="549" spc="-5" dirty="0">
                <a:latin typeface="Calibri"/>
                <a:cs typeface="Calibri"/>
              </a:rPr>
              <a:t>gh</a:t>
            </a:r>
            <a:r>
              <a:rPr sz="549" spc="-10" dirty="0">
                <a:latin typeface="Calibri"/>
                <a:cs typeface="Calibri"/>
              </a:rPr>
              <a:t>-</a:t>
            </a:r>
            <a:r>
              <a:rPr sz="549" spc="-5" dirty="0">
                <a:latin typeface="Calibri"/>
                <a:cs typeface="Calibri"/>
              </a:rPr>
              <a:t>r</a:t>
            </a:r>
            <a:r>
              <a:rPr sz="549" spc="-10" dirty="0">
                <a:latin typeface="Calibri"/>
                <a:cs typeface="Calibri"/>
              </a:rPr>
              <a:t>is</a:t>
            </a:r>
            <a:r>
              <a:rPr sz="549" spc="-5" dirty="0">
                <a:latin typeface="Calibri"/>
                <a:cs typeface="Calibri"/>
              </a:rPr>
              <a:t>k c</a:t>
            </a:r>
            <a:r>
              <a:rPr sz="549" spc="-10" dirty="0">
                <a:latin typeface="Calibri"/>
                <a:cs typeface="Calibri"/>
              </a:rPr>
              <a:t>y</a:t>
            </a:r>
            <a:r>
              <a:rPr sz="549" spc="-5" dirty="0">
                <a:latin typeface="Calibri"/>
                <a:cs typeface="Calibri"/>
              </a:rPr>
              <a:t>t</a:t>
            </a:r>
            <a:r>
              <a:rPr sz="549" spc="-10" dirty="0">
                <a:latin typeface="Calibri"/>
                <a:cs typeface="Calibri"/>
              </a:rPr>
              <a:t>o</a:t>
            </a:r>
            <a:r>
              <a:rPr sz="549" spc="-5" dirty="0">
                <a:latin typeface="Calibri"/>
                <a:cs typeface="Calibri"/>
              </a:rPr>
              <a:t>genet</a:t>
            </a:r>
            <a:r>
              <a:rPr sz="549" spc="-10" dirty="0">
                <a:latin typeface="Calibri"/>
                <a:cs typeface="Calibri"/>
              </a:rPr>
              <a:t>i</a:t>
            </a:r>
            <a:r>
              <a:rPr sz="549" spc="-5" dirty="0">
                <a:latin typeface="Calibri"/>
                <a:cs typeface="Calibri"/>
              </a:rPr>
              <a:t>c</a:t>
            </a:r>
            <a:r>
              <a:rPr sz="549" spc="-10" dirty="0">
                <a:latin typeface="Calibri"/>
                <a:cs typeface="Calibri"/>
              </a:rPr>
              <a:t>s</a:t>
            </a:r>
            <a:r>
              <a:rPr sz="549" spc="-5" dirty="0">
                <a:latin typeface="Calibri"/>
                <a:cs typeface="Calibri"/>
              </a:rPr>
              <a:t>)</a:t>
            </a:r>
            <a:endParaRPr sz="549">
              <a:latin typeface="Calibri"/>
              <a:cs typeface="Calibri"/>
            </a:endParaRPr>
          </a:p>
          <a:p>
            <a:pPr marL="389422" marR="46299" lvl="1" indent="-93233">
              <a:lnSpc>
                <a:spcPts val="649"/>
              </a:lnSpc>
              <a:spcBef>
                <a:spcPts val="220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10" dirty="0">
                <a:latin typeface="Calibri"/>
                <a:cs typeface="Calibri"/>
              </a:rPr>
              <a:t>Suitable for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high- 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intensity chemotherapy </a:t>
            </a:r>
            <a:r>
              <a:rPr sz="549" spc="-110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options</a:t>
            </a:r>
            <a:endParaRPr sz="549">
              <a:latin typeface="Calibri"/>
              <a:cs typeface="Calibri"/>
            </a:endParaRPr>
          </a:p>
          <a:p>
            <a:pPr marL="142069" indent="-93867">
              <a:spcBef>
                <a:spcPts val="190"/>
              </a:spcBef>
              <a:buClr>
                <a:srgbClr val="4BACC6"/>
              </a:buClr>
              <a:buFont typeface="Arial"/>
              <a:buChar char="■"/>
              <a:tabLst>
                <a:tab pos="142704" algn="l"/>
              </a:tabLst>
            </a:pPr>
            <a:r>
              <a:rPr sz="549" b="1" spc="-10" dirty="0">
                <a:latin typeface="Calibri"/>
                <a:cs typeface="Calibri"/>
              </a:rPr>
              <a:t>General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exclusion</a:t>
            </a:r>
            <a:r>
              <a:rPr sz="549" b="1" spc="-5" dirty="0">
                <a:latin typeface="Calibri"/>
                <a:cs typeface="Calibri"/>
              </a:rPr>
              <a:t> </a:t>
            </a:r>
            <a:r>
              <a:rPr sz="549" b="1" spc="-10" dirty="0">
                <a:latin typeface="Calibri"/>
                <a:cs typeface="Calibri"/>
              </a:rPr>
              <a:t>criteria</a:t>
            </a:r>
            <a:endParaRPr sz="549">
              <a:latin typeface="Calibri"/>
              <a:cs typeface="Calibri"/>
            </a:endParaRPr>
          </a:p>
          <a:p>
            <a:pPr marL="389422" marR="102112" lvl="1" indent="-93233">
              <a:lnSpc>
                <a:spcPts val="649"/>
              </a:lnSpc>
              <a:spcBef>
                <a:spcPts val="225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S</a:t>
            </a:r>
            <a:r>
              <a:rPr sz="549" spc="-10" dirty="0">
                <a:latin typeface="Calibri"/>
                <a:cs typeface="Calibri"/>
              </a:rPr>
              <a:t>p</a:t>
            </a:r>
            <a:r>
              <a:rPr sz="549" spc="-5" dirty="0">
                <a:latin typeface="Calibri"/>
                <a:cs typeface="Calibri"/>
              </a:rPr>
              <a:t>ec</a:t>
            </a:r>
            <a:r>
              <a:rPr sz="549" spc="-10" dirty="0">
                <a:latin typeface="Calibri"/>
                <a:cs typeface="Calibri"/>
              </a:rPr>
              <a:t>ifi</a:t>
            </a:r>
            <a:r>
              <a:rPr sz="549" spc="-5" dirty="0">
                <a:latin typeface="Calibri"/>
                <a:cs typeface="Calibri"/>
              </a:rPr>
              <a:t>c </a:t>
            </a:r>
            <a:r>
              <a:rPr sz="549" spc="-10" dirty="0">
                <a:latin typeface="Calibri"/>
                <a:cs typeface="Calibri"/>
              </a:rPr>
              <a:t>non-in</a:t>
            </a:r>
            <a:r>
              <a:rPr sz="549" spc="-5" dirty="0">
                <a:latin typeface="Calibri"/>
                <a:cs typeface="Calibri"/>
              </a:rPr>
              <a:t>te</a:t>
            </a:r>
            <a:r>
              <a:rPr sz="549" spc="-10" dirty="0">
                <a:latin typeface="Calibri"/>
                <a:cs typeface="Calibri"/>
              </a:rPr>
              <a:t>nsiv</a:t>
            </a:r>
            <a:r>
              <a:rPr sz="549" spc="-5" dirty="0">
                <a:latin typeface="Calibri"/>
                <a:cs typeface="Calibri"/>
              </a:rPr>
              <a:t>e  </a:t>
            </a:r>
            <a:r>
              <a:rPr sz="549" spc="-10" dirty="0">
                <a:latin typeface="Calibri"/>
                <a:cs typeface="Calibri"/>
              </a:rPr>
              <a:t>suitability </a:t>
            </a:r>
            <a:r>
              <a:rPr sz="549" spc="-5" dirty="0">
                <a:latin typeface="Calibri"/>
                <a:cs typeface="Calibri"/>
              </a:rPr>
              <a:t>criteria 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-10" dirty="0">
                <a:latin typeface="Calibri"/>
                <a:cs typeface="Calibri"/>
              </a:rPr>
              <a:t>described</a:t>
            </a:r>
            <a:endParaRPr sz="549">
              <a:latin typeface="Calibri"/>
              <a:cs typeface="Calibri"/>
            </a:endParaRPr>
          </a:p>
          <a:p>
            <a:pPr marL="389422" marR="215007" lvl="1" indent="-93233">
              <a:lnSpc>
                <a:spcPts val="649"/>
              </a:lnSpc>
              <a:spcBef>
                <a:spcPts val="225"/>
              </a:spcBef>
              <a:buClr>
                <a:srgbClr val="4BACC6"/>
              </a:buClr>
              <a:buFont typeface="Arial"/>
              <a:buChar char="■"/>
              <a:tabLst>
                <a:tab pos="390056" algn="l"/>
              </a:tabLst>
            </a:pPr>
            <a:r>
              <a:rPr sz="549" spc="-5" dirty="0">
                <a:latin typeface="Calibri"/>
                <a:cs typeface="Calibri"/>
              </a:rPr>
              <a:t>L</a:t>
            </a:r>
            <a:r>
              <a:rPr sz="549" spc="-10" dirty="0">
                <a:latin typeface="Calibri"/>
                <a:cs typeface="Calibri"/>
              </a:rPr>
              <a:t>ow-</a:t>
            </a:r>
            <a:r>
              <a:rPr sz="549" spc="-5" dirty="0">
                <a:latin typeface="Calibri"/>
                <a:cs typeface="Calibri"/>
              </a:rPr>
              <a:t>r</a:t>
            </a:r>
            <a:r>
              <a:rPr sz="549" spc="-10" dirty="0">
                <a:latin typeface="Calibri"/>
                <a:cs typeface="Calibri"/>
              </a:rPr>
              <a:t>is</a:t>
            </a:r>
            <a:r>
              <a:rPr sz="549" spc="-5" dirty="0">
                <a:latin typeface="Calibri"/>
                <a:cs typeface="Calibri"/>
              </a:rPr>
              <a:t>k CBF </a:t>
            </a:r>
            <a:r>
              <a:rPr sz="549" spc="-10" dirty="0">
                <a:latin typeface="Calibri"/>
                <a:cs typeface="Calibri"/>
              </a:rPr>
              <a:t>AML  excluded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361687" y="2348815"/>
            <a:ext cx="449026" cy="474395"/>
            <a:chOff x="3360194" y="2351711"/>
            <a:chExt cx="449580" cy="474980"/>
          </a:xfrm>
        </p:grpSpPr>
        <p:sp>
          <p:nvSpPr>
            <p:cNvPr id="9" name="object 9"/>
            <p:cNvSpPr/>
            <p:nvPr/>
          </p:nvSpPr>
          <p:spPr>
            <a:xfrm>
              <a:off x="3363686" y="2355202"/>
              <a:ext cx="442595" cy="467995"/>
            </a:xfrm>
            <a:custGeom>
              <a:avLst/>
              <a:gdLst/>
              <a:ahLst/>
              <a:cxnLst/>
              <a:rect l="l" t="t" r="r" b="b"/>
              <a:pathLst>
                <a:path w="442595" h="467994">
                  <a:moveTo>
                    <a:pt x="221259" y="0"/>
                  </a:moveTo>
                  <a:lnTo>
                    <a:pt x="176667" y="4751"/>
                  </a:lnTo>
                  <a:lnTo>
                    <a:pt x="135134" y="18379"/>
                  </a:lnTo>
                  <a:lnTo>
                    <a:pt x="97550" y="39942"/>
                  </a:lnTo>
                  <a:lnTo>
                    <a:pt x="64804" y="68500"/>
                  </a:lnTo>
                  <a:lnTo>
                    <a:pt x="37787" y="103113"/>
                  </a:lnTo>
                  <a:lnTo>
                    <a:pt x="17387" y="142839"/>
                  </a:lnTo>
                  <a:lnTo>
                    <a:pt x="4495" y="186738"/>
                  </a:lnTo>
                  <a:lnTo>
                    <a:pt x="0" y="233870"/>
                  </a:lnTo>
                  <a:lnTo>
                    <a:pt x="4495" y="281002"/>
                  </a:lnTo>
                  <a:lnTo>
                    <a:pt x="17387" y="324901"/>
                  </a:lnTo>
                  <a:lnTo>
                    <a:pt x="37787" y="364627"/>
                  </a:lnTo>
                  <a:lnTo>
                    <a:pt x="64804" y="399240"/>
                  </a:lnTo>
                  <a:lnTo>
                    <a:pt x="97550" y="427798"/>
                  </a:lnTo>
                  <a:lnTo>
                    <a:pt x="135134" y="449361"/>
                  </a:lnTo>
                  <a:lnTo>
                    <a:pt x="176667" y="462989"/>
                  </a:lnTo>
                  <a:lnTo>
                    <a:pt x="221259" y="467740"/>
                  </a:lnTo>
                  <a:lnTo>
                    <a:pt x="265851" y="462989"/>
                  </a:lnTo>
                  <a:lnTo>
                    <a:pt x="307384" y="449361"/>
                  </a:lnTo>
                  <a:lnTo>
                    <a:pt x="344968" y="427798"/>
                  </a:lnTo>
                  <a:lnTo>
                    <a:pt x="377713" y="399240"/>
                  </a:lnTo>
                  <a:lnTo>
                    <a:pt x="404731" y="364627"/>
                  </a:lnTo>
                  <a:lnTo>
                    <a:pt x="425131" y="324901"/>
                  </a:lnTo>
                  <a:lnTo>
                    <a:pt x="438023" y="281002"/>
                  </a:lnTo>
                  <a:lnTo>
                    <a:pt x="442518" y="233870"/>
                  </a:lnTo>
                  <a:lnTo>
                    <a:pt x="438023" y="186738"/>
                  </a:lnTo>
                  <a:lnTo>
                    <a:pt x="425131" y="142839"/>
                  </a:lnTo>
                  <a:lnTo>
                    <a:pt x="404731" y="103113"/>
                  </a:lnTo>
                  <a:lnTo>
                    <a:pt x="377713" y="68500"/>
                  </a:lnTo>
                  <a:lnTo>
                    <a:pt x="344968" y="39942"/>
                  </a:lnTo>
                  <a:lnTo>
                    <a:pt x="307384" y="18379"/>
                  </a:lnTo>
                  <a:lnTo>
                    <a:pt x="265851" y="4751"/>
                  </a:lnTo>
                  <a:lnTo>
                    <a:pt x="221259" y="0"/>
                  </a:lnTo>
                  <a:close/>
                </a:path>
              </a:pathLst>
            </a:custGeom>
            <a:solidFill>
              <a:srgbClr val="1F497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363686" y="2355203"/>
              <a:ext cx="442595" cy="467995"/>
            </a:xfrm>
            <a:custGeom>
              <a:avLst/>
              <a:gdLst/>
              <a:ahLst/>
              <a:cxnLst/>
              <a:rect l="l" t="t" r="r" b="b"/>
              <a:pathLst>
                <a:path w="442595" h="467994">
                  <a:moveTo>
                    <a:pt x="0" y="233870"/>
                  </a:moveTo>
                  <a:lnTo>
                    <a:pt x="4495" y="186738"/>
                  </a:lnTo>
                  <a:lnTo>
                    <a:pt x="17387" y="142839"/>
                  </a:lnTo>
                  <a:lnTo>
                    <a:pt x="37787" y="103113"/>
                  </a:lnTo>
                  <a:lnTo>
                    <a:pt x="64804" y="68500"/>
                  </a:lnTo>
                  <a:lnTo>
                    <a:pt x="97550" y="39942"/>
                  </a:lnTo>
                  <a:lnTo>
                    <a:pt x="135134" y="18379"/>
                  </a:lnTo>
                  <a:lnTo>
                    <a:pt x="176667" y="4751"/>
                  </a:lnTo>
                  <a:lnTo>
                    <a:pt x="221259" y="0"/>
                  </a:lnTo>
                  <a:lnTo>
                    <a:pt x="265851" y="4751"/>
                  </a:lnTo>
                  <a:lnTo>
                    <a:pt x="307384" y="18379"/>
                  </a:lnTo>
                  <a:lnTo>
                    <a:pt x="344968" y="39942"/>
                  </a:lnTo>
                  <a:lnTo>
                    <a:pt x="377713" y="68500"/>
                  </a:lnTo>
                  <a:lnTo>
                    <a:pt x="404731" y="103113"/>
                  </a:lnTo>
                  <a:lnTo>
                    <a:pt x="425131" y="142839"/>
                  </a:lnTo>
                  <a:lnTo>
                    <a:pt x="438023" y="186738"/>
                  </a:lnTo>
                  <a:lnTo>
                    <a:pt x="442518" y="233870"/>
                  </a:lnTo>
                  <a:lnTo>
                    <a:pt x="438023" y="281002"/>
                  </a:lnTo>
                  <a:lnTo>
                    <a:pt x="425131" y="324901"/>
                  </a:lnTo>
                  <a:lnTo>
                    <a:pt x="404731" y="364627"/>
                  </a:lnTo>
                  <a:lnTo>
                    <a:pt x="377713" y="399240"/>
                  </a:lnTo>
                  <a:lnTo>
                    <a:pt x="344968" y="427798"/>
                  </a:lnTo>
                  <a:lnTo>
                    <a:pt x="307384" y="449361"/>
                  </a:lnTo>
                  <a:lnTo>
                    <a:pt x="265851" y="462989"/>
                  </a:lnTo>
                  <a:lnTo>
                    <a:pt x="221259" y="467740"/>
                  </a:lnTo>
                  <a:lnTo>
                    <a:pt x="176667" y="462989"/>
                  </a:lnTo>
                  <a:lnTo>
                    <a:pt x="135134" y="449361"/>
                  </a:lnTo>
                  <a:lnTo>
                    <a:pt x="97550" y="427798"/>
                  </a:lnTo>
                  <a:lnTo>
                    <a:pt x="64804" y="399240"/>
                  </a:lnTo>
                  <a:lnTo>
                    <a:pt x="37787" y="364627"/>
                  </a:lnTo>
                  <a:lnTo>
                    <a:pt x="17387" y="324901"/>
                  </a:lnTo>
                  <a:lnTo>
                    <a:pt x="4495" y="281002"/>
                  </a:lnTo>
                  <a:lnTo>
                    <a:pt x="0" y="233870"/>
                  </a:lnTo>
                  <a:close/>
                </a:path>
              </a:pathLst>
            </a:custGeom>
            <a:ln w="6883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3524497" y="2468431"/>
            <a:ext cx="123037" cy="20557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27272">
              <a:lnSpc>
                <a:spcPct val="106500"/>
              </a:lnSpc>
              <a:spcBef>
                <a:spcPts val="100"/>
              </a:spcBef>
            </a:pP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R </a:t>
            </a:r>
            <a:r>
              <a:rPr sz="599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599" b="1" spc="-10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599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264419" y="2237812"/>
            <a:ext cx="682419" cy="353259"/>
          </a:xfrm>
          <a:custGeom>
            <a:avLst/>
            <a:gdLst/>
            <a:ahLst/>
            <a:cxnLst/>
            <a:rect l="l" t="t" r="r" b="b"/>
            <a:pathLst>
              <a:path w="683260" h="353694">
                <a:moveTo>
                  <a:pt x="100876" y="332447"/>
                </a:moveTo>
                <a:lnTo>
                  <a:pt x="94018" y="329018"/>
                </a:lnTo>
                <a:lnTo>
                  <a:pt x="59613" y="311810"/>
                </a:lnTo>
                <a:lnTo>
                  <a:pt x="59613" y="329018"/>
                </a:lnTo>
                <a:lnTo>
                  <a:pt x="0" y="329018"/>
                </a:lnTo>
                <a:lnTo>
                  <a:pt x="0" y="335902"/>
                </a:lnTo>
                <a:lnTo>
                  <a:pt x="59613" y="335902"/>
                </a:lnTo>
                <a:lnTo>
                  <a:pt x="59613" y="353085"/>
                </a:lnTo>
                <a:lnTo>
                  <a:pt x="93967" y="335902"/>
                </a:lnTo>
                <a:lnTo>
                  <a:pt x="100876" y="332447"/>
                </a:lnTo>
                <a:close/>
              </a:path>
              <a:path w="683260" h="353694">
                <a:moveTo>
                  <a:pt x="683247" y="20624"/>
                </a:moveTo>
                <a:lnTo>
                  <a:pt x="676389" y="17195"/>
                </a:lnTo>
                <a:lnTo>
                  <a:pt x="641972" y="0"/>
                </a:lnTo>
                <a:lnTo>
                  <a:pt x="641972" y="17195"/>
                </a:lnTo>
                <a:lnTo>
                  <a:pt x="611416" y="17195"/>
                </a:lnTo>
                <a:lnTo>
                  <a:pt x="609879" y="18732"/>
                </a:lnTo>
                <a:lnTo>
                  <a:pt x="609879" y="345059"/>
                </a:lnTo>
                <a:lnTo>
                  <a:pt x="543382" y="345059"/>
                </a:lnTo>
                <a:lnTo>
                  <a:pt x="543382" y="351942"/>
                </a:lnTo>
                <a:lnTo>
                  <a:pt x="615213" y="351942"/>
                </a:lnTo>
                <a:lnTo>
                  <a:pt x="616750" y="350405"/>
                </a:lnTo>
                <a:lnTo>
                  <a:pt x="616750" y="348500"/>
                </a:lnTo>
                <a:lnTo>
                  <a:pt x="616750" y="345059"/>
                </a:lnTo>
                <a:lnTo>
                  <a:pt x="616750" y="24066"/>
                </a:lnTo>
                <a:lnTo>
                  <a:pt x="641972" y="24066"/>
                </a:lnTo>
                <a:lnTo>
                  <a:pt x="641972" y="41262"/>
                </a:lnTo>
                <a:lnTo>
                  <a:pt x="676363" y="24066"/>
                </a:lnTo>
                <a:lnTo>
                  <a:pt x="683247" y="206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3946832" y="2690081"/>
            <a:ext cx="612655" cy="670767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30"/>
              </a:spcBef>
            </a:pPr>
            <a:endParaRPr sz="649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599" b="1" spc="-5" dirty="0">
                <a:latin typeface="Calibri"/>
                <a:cs typeface="Calibri"/>
              </a:rPr>
              <a:t>SOC</a:t>
            </a:r>
            <a:endParaRPr sz="599">
              <a:latin typeface="Calibri"/>
              <a:cs typeface="Calibri"/>
            </a:endParaRPr>
          </a:p>
          <a:p>
            <a:pPr marL="22198" marR="14586" indent="17124" algn="ctr">
              <a:lnSpc>
                <a:spcPts val="699"/>
              </a:lnSpc>
              <a:spcBef>
                <a:spcPts val="75"/>
              </a:spcBef>
            </a:pPr>
            <a:r>
              <a:rPr sz="599" b="1" spc="-5" dirty="0">
                <a:latin typeface="Calibri"/>
                <a:cs typeface="Calibri"/>
              </a:rPr>
              <a:t>(1 or 2 cycles 3+7 </a:t>
            </a:r>
            <a:r>
              <a:rPr sz="599" b="1" spc="-1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</a:t>
            </a:r>
            <a:r>
              <a:rPr sz="599" b="1" spc="-10" dirty="0">
                <a:latin typeface="Calibri"/>
                <a:cs typeface="Calibri"/>
              </a:rPr>
              <a:t>he</a:t>
            </a:r>
            <a:r>
              <a:rPr sz="599" b="1" spc="-5" dirty="0">
                <a:latin typeface="Calibri"/>
                <a:cs typeface="Calibri"/>
              </a:rPr>
              <a:t>m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herap</a:t>
            </a:r>
            <a:r>
              <a:rPr sz="599" b="1" spc="-5" dirty="0">
                <a:latin typeface="Calibri"/>
                <a:cs typeface="Calibri"/>
              </a:rPr>
              <a:t>y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+/-  midostaurin if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FLT3+)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492159" y="2528634"/>
            <a:ext cx="436342" cy="163177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70398" rIns="0" bIns="0" rtlCol="0">
            <a:spAutoFit/>
          </a:bodyPr>
          <a:lstStyle/>
          <a:p>
            <a:pPr marL="60887">
              <a:spcBef>
                <a:spcPts val="554"/>
              </a:spcBef>
            </a:pPr>
            <a:r>
              <a:rPr sz="599" b="1" spc="-5" dirty="0">
                <a:latin typeface="Calibri"/>
                <a:cs typeface="Calibri"/>
              </a:rPr>
              <a:t>Follow-up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179575" y="1701948"/>
            <a:ext cx="742035" cy="384970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3171" rIns="0" bIns="0" rtlCol="0">
            <a:spAutoFit/>
          </a:bodyPr>
          <a:lstStyle/>
          <a:p>
            <a:pPr marL="67229" marR="58984" algn="ctr">
              <a:lnSpc>
                <a:spcPct val="100499"/>
              </a:lnSpc>
              <a:spcBef>
                <a:spcPts val="25"/>
              </a:spcBef>
            </a:pPr>
            <a:r>
              <a:rPr sz="599" b="1" spc="-5" dirty="0">
                <a:latin typeface="Calibri"/>
                <a:cs typeface="Calibri"/>
              </a:rPr>
              <a:t>Follow with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Aza+BGB </a:t>
            </a:r>
            <a:r>
              <a:rPr sz="599" b="1" spc="-5" dirty="0">
                <a:latin typeface="Calibri"/>
                <a:cs typeface="Calibri"/>
              </a:rPr>
              <a:t>up to 24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cycles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(exper</a:t>
            </a:r>
            <a:r>
              <a:rPr sz="599" b="1" spc="-5" dirty="0">
                <a:latin typeface="Calibri"/>
                <a:cs typeface="Calibri"/>
              </a:rPr>
              <a:t>im</a:t>
            </a:r>
            <a:r>
              <a:rPr sz="599" b="1" spc="-10" dirty="0">
                <a:latin typeface="Calibri"/>
                <a:cs typeface="Calibri"/>
              </a:rPr>
              <a:t>en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l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ar</a:t>
            </a:r>
            <a:r>
              <a:rPr sz="599" b="1" spc="-5" dirty="0">
                <a:latin typeface="Calibri"/>
                <a:cs typeface="Calibri"/>
              </a:rPr>
              <a:t>m)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807144" y="2582451"/>
            <a:ext cx="140162" cy="562551"/>
          </a:xfrm>
          <a:custGeom>
            <a:avLst/>
            <a:gdLst/>
            <a:ahLst/>
            <a:cxnLst/>
            <a:rect l="l" t="t" r="r" b="b"/>
            <a:pathLst>
              <a:path w="140335" h="563244">
                <a:moveTo>
                  <a:pt x="98590" y="521614"/>
                </a:moveTo>
                <a:lnTo>
                  <a:pt x="98590" y="562889"/>
                </a:lnTo>
                <a:lnTo>
                  <a:pt x="132981" y="545693"/>
                </a:lnTo>
                <a:lnTo>
                  <a:pt x="105473" y="545693"/>
                </a:lnTo>
                <a:lnTo>
                  <a:pt x="105473" y="538810"/>
                </a:lnTo>
                <a:lnTo>
                  <a:pt x="132981" y="538810"/>
                </a:lnTo>
                <a:lnTo>
                  <a:pt x="98590" y="521614"/>
                </a:lnTo>
                <a:close/>
              </a:path>
              <a:path w="140335" h="563244">
                <a:moveTo>
                  <a:pt x="66497" y="3441"/>
                </a:moveTo>
                <a:lnTo>
                  <a:pt x="66497" y="544144"/>
                </a:lnTo>
                <a:lnTo>
                  <a:pt x="68033" y="545693"/>
                </a:lnTo>
                <a:lnTo>
                  <a:pt x="98590" y="545693"/>
                </a:lnTo>
                <a:lnTo>
                  <a:pt x="98590" y="542251"/>
                </a:lnTo>
                <a:lnTo>
                  <a:pt x="73367" y="542251"/>
                </a:lnTo>
                <a:lnTo>
                  <a:pt x="69926" y="538810"/>
                </a:lnTo>
                <a:lnTo>
                  <a:pt x="73367" y="538810"/>
                </a:lnTo>
                <a:lnTo>
                  <a:pt x="73367" y="6883"/>
                </a:lnTo>
                <a:lnTo>
                  <a:pt x="69926" y="6883"/>
                </a:lnTo>
                <a:lnTo>
                  <a:pt x="66497" y="3441"/>
                </a:lnTo>
                <a:close/>
              </a:path>
              <a:path w="140335" h="563244">
                <a:moveTo>
                  <a:pt x="132981" y="538810"/>
                </a:moveTo>
                <a:lnTo>
                  <a:pt x="105473" y="538810"/>
                </a:lnTo>
                <a:lnTo>
                  <a:pt x="105473" y="545693"/>
                </a:lnTo>
                <a:lnTo>
                  <a:pt x="132981" y="545693"/>
                </a:lnTo>
                <a:lnTo>
                  <a:pt x="139865" y="542251"/>
                </a:lnTo>
                <a:lnTo>
                  <a:pt x="132981" y="538810"/>
                </a:lnTo>
                <a:close/>
              </a:path>
              <a:path w="140335" h="563244">
                <a:moveTo>
                  <a:pt x="73367" y="538810"/>
                </a:moveTo>
                <a:lnTo>
                  <a:pt x="69926" y="538810"/>
                </a:lnTo>
                <a:lnTo>
                  <a:pt x="73367" y="542251"/>
                </a:lnTo>
                <a:lnTo>
                  <a:pt x="73367" y="538810"/>
                </a:lnTo>
                <a:close/>
              </a:path>
              <a:path w="140335" h="563244">
                <a:moveTo>
                  <a:pt x="98590" y="538810"/>
                </a:moveTo>
                <a:lnTo>
                  <a:pt x="73367" y="538810"/>
                </a:lnTo>
                <a:lnTo>
                  <a:pt x="73367" y="542251"/>
                </a:lnTo>
                <a:lnTo>
                  <a:pt x="98590" y="542251"/>
                </a:lnTo>
                <a:lnTo>
                  <a:pt x="98590" y="538810"/>
                </a:lnTo>
                <a:close/>
              </a:path>
              <a:path w="140335" h="563244">
                <a:moveTo>
                  <a:pt x="71831" y="0"/>
                </a:moveTo>
                <a:lnTo>
                  <a:pt x="0" y="0"/>
                </a:lnTo>
                <a:lnTo>
                  <a:pt x="0" y="6883"/>
                </a:lnTo>
                <a:lnTo>
                  <a:pt x="66497" y="6883"/>
                </a:lnTo>
                <a:lnTo>
                  <a:pt x="66497" y="3441"/>
                </a:lnTo>
                <a:lnTo>
                  <a:pt x="73367" y="3441"/>
                </a:lnTo>
                <a:lnTo>
                  <a:pt x="73367" y="1536"/>
                </a:lnTo>
                <a:lnTo>
                  <a:pt x="71831" y="0"/>
                </a:lnTo>
                <a:close/>
              </a:path>
              <a:path w="140335" h="563244">
                <a:moveTo>
                  <a:pt x="73367" y="3441"/>
                </a:moveTo>
                <a:lnTo>
                  <a:pt x="66497" y="3441"/>
                </a:lnTo>
                <a:lnTo>
                  <a:pt x="69926" y="6883"/>
                </a:lnTo>
                <a:lnTo>
                  <a:pt x="73367" y="6883"/>
                </a:lnTo>
                <a:lnTo>
                  <a:pt x="73367" y="34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4942978" y="3196170"/>
            <a:ext cx="535914" cy="444958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70398" rIns="0" bIns="0" rtlCol="0">
            <a:spAutoFit/>
          </a:bodyPr>
          <a:lstStyle/>
          <a:p>
            <a:pPr algn="ctr">
              <a:spcBef>
                <a:spcPts val="554"/>
              </a:spcBef>
            </a:pPr>
            <a:r>
              <a:rPr sz="599" b="1" spc="-5" dirty="0">
                <a:latin typeface="Calibri"/>
                <a:cs typeface="Calibri"/>
              </a:rPr>
              <a:t>1 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r 2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Hi</a:t>
            </a:r>
            <a:r>
              <a:rPr sz="599" b="1" spc="-10" dirty="0">
                <a:latin typeface="Calibri"/>
                <a:cs typeface="Calibri"/>
              </a:rPr>
              <a:t>DA</a:t>
            </a:r>
            <a:r>
              <a:rPr sz="599" b="1" spc="-5" dirty="0">
                <a:latin typeface="Calibri"/>
                <a:cs typeface="Calibri"/>
              </a:rPr>
              <a:t>C</a:t>
            </a:r>
            <a:endParaRPr sz="599">
              <a:latin typeface="Calibri"/>
              <a:cs typeface="Calibri"/>
            </a:endParaRPr>
          </a:p>
          <a:p>
            <a:pPr marL="55813" marR="47568" indent="-634" algn="ctr">
              <a:lnSpc>
                <a:spcPts val="699"/>
              </a:lnSpc>
              <a:spcBef>
                <a:spcPts val="90"/>
              </a:spcBef>
            </a:pPr>
            <a:r>
              <a:rPr sz="599" b="1" spc="-5" dirty="0">
                <a:latin typeface="Calibri"/>
                <a:cs typeface="Calibri"/>
              </a:rPr>
              <a:t>+/-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midostaurin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</a:t>
            </a:r>
            <a:r>
              <a:rPr sz="599" b="1" spc="-10" dirty="0">
                <a:latin typeface="Calibri"/>
                <a:cs typeface="Calibri"/>
              </a:rPr>
              <a:t>onso</a:t>
            </a:r>
            <a:r>
              <a:rPr sz="599" b="1" spc="-5" dirty="0">
                <a:latin typeface="Calibri"/>
                <a:cs typeface="Calibri"/>
              </a:rPr>
              <a:t>li</a:t>
            </a:r>
            <a:r>
              <a:rPr sz="599" b="1" spc="-10" dirty="0">
                <a:latin typeface="Calibri"/>
                <a:cs typeface="Calibri"/>
              </a:rPr>
              <a:t>da</a:t>
            </a:r>
            <a:r>
              <a:rPr sz="599" b="1" spc="-5" dirty="0">
                <a:latin typeface="Calibri"/>
                <a:cs typeface="Calibri"/>
              </a:rPr>
              <a:t>ti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42978" y="1730573"/>
            <a:ext cx="535914" cy="298432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126212" marR="118603" indent="-634" algn="ctr">
              <a:lnSpc>
                <a:spcPct val="104700"/>
              </a:lnSpc>
              <a:spcBef>
                <a:spcPts val="120"/>
              </a:spcBef>
            </a:pPr>
            <a:r>
              <a:rPr sz="599" b="1" spc="-5" dirty="0">
                <a:latin typeface="Calibri"/>
                <a:cs typeface="Calibri"/>
              </a:rPr>
              <a:t>1 or 2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z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+</a:t>
            </a:r>
            <a:r>
              <a:rPr sz="599" b="1" spc="-10" dirty="0">
                <a:latin typeface="Calibri"/>
                <a:cs typeface="Calibri"/>
              </a:rPr>
              <a:t>BG</a:t>
            </a:r>
            <a:r>
              <a:rPr sz="599" b="1" spc="-5" dirty="0">
                <a:latin typeface="Calibri"/>
                <a:cs typeface="Calibri"/>
              </a:rPr>
              <a:t>B</a:t>
            </a:r>
            <a:endParaRPr sz="599">
              <a:latin typeface="Calibri"/>
              <a:cs typeface="Calibri"/>
            </a:endParaRPr>
          </a:p>
          <a:p>
            <a:pPr algn="ctr">
              <a:lnSpc>
                <a:spcPts val="714"/>
              </a:lnSpc>
            </a:pPr>
            <a:r>
              <a:rPr sz="599" b="1" spc="-5" dirty="0">
                <a:latin typeface="Calibri"/>
                <a:cs typeface="Calibri"/>
              </a:rPr>
              <a:t>consolidation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857093" y="1873695"/>
            <a:ext cx="86254" cy="1603303"/>
          </a:xfrm>
          <a:custGeom>
            <a:avLst/>
            <a:gdLst/>
            <a:ahLst/>
            <a:cxnLst/>
            <a:rect l="l" t="t" r="r" b="b"/>
            <a:pathLst>
              <a:path w="86360" h="1605279">
                <a:moveTo>
                  <a:pt x="85979" y="1584350"/>
                </a:moveTo>
                <a:lnTo>
                  <a:pt x="79095" y="1580908"/>
                </a:lnTo>
                <a:lnTo>
                  <a:pt x="44704" y="1563712"/>
                </a:lnTo>
                <a:lnTo>
                  <a:pt x="44704" y="1580908"/>
                </a:lnTo>
                <a:lnTo>
                  <a:pt x="6883" y="1580908"/>
                </a:lnTo>
                <a:lnTo>
                  <a:pt x="6883" y="958405"/>
                </a:lnTo>
                <a:lnTo>
                  <a:pt x="0" y="958405"/>
                </a:lnTo>
                <a:lnTo>
                  <a:pt x="0" y="1586242"/>
                </a:lnTo>
                <a:lnTo>
                  <a:pt x="1536" y="1587779"/>
                </a:lnTo>
                <a:lnTo>
                  <a:pt x="44704" y="1587779"/>
                </a:lnTo>
                <a:lnTo>
                  <a:pt x="44704" y="1604975"/>
                </a:lnTo>
                <a:lnTo>
                  <a:pt x="79121" y="1587779"/>
                </a:lnTo>
                <a:lnTo>
                  <a:pt x="85979" y="1584350"/>
                </a:lnTo>
                <a:close/>
              </a:path>
              <a:path w="86360" h="1605279">
                <a:moveTo>
                  <a:pt x="85979" y="20637"/>
                </a:moveTo>
                <a:lnTo>
                  <a:pt x="79095" y="17195"/>
                </a:lnTo>
                <a:lnTo>
                  <a:pt x="44704" y="0"/>
                </a:lnTo>
                <a:lnTo>
                  <a:pt x="44704" y="17195"/>
                </a:lnTo>
                <a:lnTo>
                  <a:pt x="1536" y="17195"/>
                </a:lnTo>
                <a:lnTo>
                  <a:pt x="0" y="18732"/>
                </a:lnTo>
                <a:lnTo>
                  <a:pt x="0" y="614476"/>
                </a:lnTo>
                <a:lnTo>
                  <a:pt x="6883" y="614476"/>
                </a:lnTo>
                <a:lnTo>
                  <a:pt x="6883" y="24079"/>
                </a:lnTo>
                <a:lnTo>
                  <a:pt x="44704" y="24079"/>
                </a:lnTo>
                <a:lnTo>
                  <a:pt x="44704" y="41275"/>
                </a:lnTo>
                <a:lnTo>
                  <a:pt x="79095" y="24079"/>
                </a:lnTo>
                <a:lnTo>
                  <a:pt x="85979" y="206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5974620" y="2560696"/>
            <a:ext cx="411607" cy="134358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41858" rIns="0" bIns="0" rtlCol="0">
            <a:spAutoFit/>
          </a:bodyPr>
          <a:lstStyle/>
          <a:p>
            <a:pPr marL="55178">
              <a:spcBef>
                <a:spcPts val="330"/>
              </a:spcBef>
            </a:pPr>
            <a:r>
              <a:rPr sz="599" spc="-5" dirty="0">
                <a:latin typeface="Calibri"/>
                <a:cs typeface="Calibri"/>
              </a:rPr>
              <a:t>Allo-HSCT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55176" y="2409557"/>
            <a:ext cx="494690" cy="201666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12050" rIns="0" bIns="0" rtlCol="0">
            <a:spAutoFit/>
          </a:bodyPr>
          <a:lstStyle/>
          <a:p>
            <a:pPr marL="129384" marR="48836" indent="-73572">
              <a:lnSpc>
                <a:spcPct val="104700"/>
              </a:lnSpc>
              <a:spcBef>
                <a:spcPts val="95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positive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849816" y="2520334"/>
            <a:ext cx="642463" cy="155383"/>
            <a:chOff x="5851391" y="2523441"/>
            <a:chExt cx="643255" cy="155575"/>
          </a:xfrm>
        </p:grpSpPr>
        <p:sp>
          <p:nvSpPr>
            <p:cNvPr id="23" name="object 23"/>
            <p:cNvSpPr/>
            <p:nvPr/>
          </p:nvSpPr>
          <p:spPr>
            <a:xfrm>
              <a:off x="6387830" y="2635820"/>
              <a:ext cx="107314" cy="41275"/>
            </a:xfrm>
            <a:custGeom>
              <a:avLst/>
              <a:gdLst/>
              <a:ahLst/>
              <a:cxnLst/>
              <a:rect l="l" t="t" r="r" b="b"/>
              <a:pathLst>
                <a:path w="107314" h="41275">
                  <a:moveTo>
                    <a:pt x="100979" y="17043"/>
                  </a:moveTo>
                  <a:lnTo>
                    <a:pt x="72237" y="17043"/>
                  </a:lnTo>
                  <a:lnTo>
                    <a:pt x="72390" y="23926"/>
                  </a:lnTo>
                  <a:lnTo>
                    <a:pt x="65504" y="24074"/>
                  </a:lnTo>
                  <a:lnTo>
                    <a:pt x="65874" y="41262"/>
                  </a:lnTo>
                  <a:lnTo>
                    <a:pt x="106692" y="19748"/>
                  </a:lnTo>
                  <a:lnTo>
                    <a:pt x="100979" y="17043"/>
                  </a:lnTo>
                  <a:close/>
                </a:path>
                <a:path w="107314" h="41275">
                  <a:moveTo>
                    <a:pt x="65356" y="17192"/>
                  </a:moveTo>
                  <a:lnTo>
                    <a:pt x="0" y="18605"/>
                  </a:lnTo>
                  <a:lnTo>
                    <a:pt x="152" y="25476"/>
                  </a:lnTo>
                  <a:lnTo>
                    <a:pt x="65504" y="24074"/>
                  </a:lnTo>
                  <a:lnTo>
                    <a:pt x="65356" y="17192"/>
                  </a:lnTo>
                  <a:close/>
                </a:path>
                <a:path w="107314" h="41275">
                  <a:moveTo>
                    <a:pt x="72237" y="17043"/>
                  </a:moveTo>
                  <a:lnTo>
                    <a:pt x="65356" y="17192"/>
                  </a:lnTo>
                  <a:lnTo>
                    <a:pt x="65504" y="24074"/>
                  </a:lnTo>
                  <a:lnTo>
                    <a:pt x="72390" y="23926"/>
                  </a:lnTo>
                  <a:lnTo>
                    <a:pt x="72237" y="17043"/>
                  </a:lnTo>
                  <a:close/>
                </a:path>
                <a:path w="107314" h="41275">
                  <a:moveTo>
                    <a:pt x="64985" y="0"/>
                  </a:moveTo>
                  <a:lnTo>
                    <a:pt x="65356" y="17192"/>
                  </a:lnTo>
                  <a:lnTo>
                    <a:pt x="72237" y="17043"/>
                  </a:lnTo>
                  <a:lnTo>
                    <a:pt x="100979" y="17043"/>
                  </a:lnTo>
                  <a:lnTo>
                    <a:pt x="649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51391" y="2523441"/>
              <a:ext cx="124955" cy="155054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3946832" y="1887438"/>
            <a:ext cx="612655" cy="521744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50"/>
              </a:spcBef>
            </a:pPr>
            <a:endParaRPr sz="799">
              <a:latin typeface="Times New Roman"/>
              <a:cs typeface="Times New Roman"/>
            </a:endParaRPr>
          </a:p>
          <a:p>
            <a:pPr marL="39323" marR="1268" indent="-30443">
              <a:lnSpc>
                <a:spcPct val="102000"/>
              </a:lnSpc>
            </a:pP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or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2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cycles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of</a:t>
            </a:r>
            <a:r>
              <a:rPr sz="599" b="1" spc="-1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Aza </a:t>
            </a:r>
            <a:r>
              <a:rPr sz="599" b="1" spc="-1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75mg/sqm+BGB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xxx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mg</a:t>
            </a:r>
            <a:r>
              <a:rPr sz="599" b="1" spc="-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induction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846229" y="626431"/>
            <a:ext cx="3460928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latin typeface="Calibri"/>
                <a:cs typeface="Calibri"/>
              </a:rPr>
              <a:t>IND</a:t>
            </a:r>
            <a:r>
              <a:rPr sz="1948" b="1" spc="-10" dirty="0">
                <a:latin typeface="Calibri"/>
                <a:cs typeface="Calibri"/>
              </a:rPr>
              <a:t> </a:t>
            </a:r>
            <a:r>
              <a:rPr sz="1948" b="1" spc="-5" dirty="0">
                <a:latin typeface="Calibri"/>
                <a:cs typeface="Calibri"/>
              </a:rPr>
              <a:t>Phase</a:t>
            </a:r>
            <a:r>
              <a:rPr sz="1948" b="1" spc="-15" dirty="0">
                <a:latin typeface="Calibri"/>
                <a:cs typeface="Calibri"/>
              </a:rPr>
              <a:t> </a:t>
            </a:r>
            <a:r>
              <a:rPr sz="1948" b="1" dirty="0">
                <a:latin typeface="Calibri"/>
                <a:cs typeface="Calibri"/>
              </a:rPr>
              <a:t>III</a:t>
            </a:r>
            <a:r>
              <a:rPr sz="1948" b="1" spc="-10" dirty="0">
                <a:latin typeface="Calibri"/>
                <a:cs typeface="Calibri"/>
              </a:rPr>
              <a:t> </a:t>
            </a:r>
            <a:r>
              <a:rPr sz="1948" b="1" spc="-20" dirty="0">
                <a:latin typeface="Calibri"/>
                <a:cs typeface="Calibri"/>
              </a:rPr>
              <a:t>Trial:</a:t>
            </a:r>
            <a:r>
              <a:rPr sz="1948" b="1" spc="-15" dirty="0">
                <a:latin typeface="Calibri"/>
                <a:cs typeface="Calibri"/>
              </a:rPr>
              <a:t> grey </a:t>
            </a:r>
            <a:r>
              <a:rPr sz="1948" b="1" spc="-10" dirty="0">
                <a:latin typeface="Calibri"/>
                <a:cs typeface="Calibri"/>
              </a:rPr>
              <a:t>zone </a:t>
            </a:r>
            <a:r>
              <a:rPr sz="1948" b="1" dirty="0">
                <a:latin typeface="Calibri"/>
                <a:cs typeface="Calibri"/>
              </a:rPr>
              <a:t>AML</a:t>
            </a:r>
            <a:endParaRPr sz="1948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819996" y="3976784"/>
            <a:ext cx="10147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31859C"/>
                </a:solidFill>
                <a:latin typeface="Arial Narrow"/>
                <a:cs typeface="Arial Narrow"/>
              </a:rPr>
              <a:t>42</a:t>
            </a:r>
            <a:endParaRPr sz="649">
              <a:latin typeface="Arial Narrow"/>
              <a:cs typeface="Arial Narrow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300467" y="3976234"/>
            <a:ext cx="4070410" cy="24175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2499"/>
              </a:lnSpc>
              <a:spcBef>
                <a:spcPts val="85"/>
              </a:spcBef>
            </a:pPr>
            <a:r>
              <a:rPr sz="749" dirty="0">
                <a:latin typeface="Calibri"/>
                <a:cs typeface="Calibri"/>
              </a:rPr>
              <a:t>AHD: antecedents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of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hematologic </a:t>
            </a:r>
            <a:r>
              <a:rPr sz="749" spc="-5" dirty="0">
                <a:latin typeface="Calibri"/>
                <a:cs typeface="Calibri"/>
              </a:rPr>
              <a:t>disorders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as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MDS,</a:t>
            </a:r>
            <a:r>
              <a:rPr sz="749" spc="5" dirty="0">
                <a:latin typeface="Calibri"/>
                <a:cs typeface="Calibri"/>
              </a:rPr>
              <a:t> CMML,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MPN; </a:t>
            </a:r>
            <a:r>
              <a:rPr sz="749" spc="-10" dirty="0">
                <a:latin typeface="Calibri"/>
                <a:cs typeface="Calibri"/>
              </a:rPr>
              <a:t>HSCT:</a:t>
            </a:r>
            <a:r>
              <a:rPr sz="749" dirty="0">
                <a:latin typeface="Calibri"/>
                <a:cs typeface="Calibri"/>
              </a:rPr>
              <a:t> allogeneic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hematopoietic stem 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cell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transplant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13220" y="2487415"/>
            <a:ext cx="494690" cy="216203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799">
              <a:latin typeface="Times New Roman"/>
              <a:cs typeface="Times New Roman"/>
            </a:endParaRPr>
          </a:p>
          <a:p>
            <a:pPr marL="68498"/>
            <a:r>
              <a:rPr sz="599" i="1" spc="-5" dirty="0">
                <a:latin typeface="Calibri"/>
                <a:cs typeface="Calibri"/>
              </a:rPr>
              <a:t>CR/CRi/CRh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597916" y="1779809"/>
            <a:ext cx="494690" cy="201666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12050" rIns="0" bIns="0" rtlCol="0">
            <a:spAutoFit/>
          </a:bodyPr>
          <a:lstStyle/>
          <a:p>
            <a:pPr marL="115431" marR="48836" indent="-58984">
              <a:lnSpc>
                <a:spcPct val="104700"/>
              </a:lnSpc>
              <a:spcBef>
                <a:spcPts val="95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negative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5207461" y="2056908"/>
            <a:ext cx="147773" cy="1139690"/>
          </a:xfrm>
          <a:custGeom>
            <a:avLst/>
            <a:gdLst/>
            <a:ahLst/>
            <a:cxnLst/>
            <a:rect l="l" t="t" r="r" b="b"/>
            <a:pathLst>
              <a:path w="147954" h="1141095">
                <a:moveTo>
                  <a:pt x="147891" y="466585"/>
                </a:moveTo>
                <a:lnTo>
                  <a:pt x="141008" y="463143"/>
                </a:lnTo>
                <a:lnTo>
                  <a:pt x="106616" y="445947"/>
                </a:lnTo>
                <a:lnTo>
                  <a:pt x="106616" y="463143"/>
                </a:lnTo>
                <a:lnTo>
                  <a:pt x="6883" y="463143"/>
                </a:lnTo>
                <a:lnTo>
                  <a:pt x="6883" y="0"/>
                </a:lnTo>
                <a:lnTo>
                  <a:pt x="0" y="0"/>
                </a:lnTo>
                <a:lnTo>
                  <a:pt x="0" y="464693"/>
                </a:lnTo>
                <a:lnTo>
                  <a:pt x="0" y="468490"/>
                </a:lnTo>
                <a:lnTo>
                  <a:pt x="0" y="757377"/>
                </a:lnTo>
                <a:lnTo>
                  <a:pt x="0" y="1140675"/>
                </a:lnTo>
                <a:lnTo>
                  <a:pt x="6883" y="1140675"/>
                </a:lnTo>
                <a:lnTo>
                  <a:pt x="6883" y="758926"/>
                </a:lnTo>
                <a:lnTo>
                  <a:pt x="106616" y="758926"/>
                </a:lnTo>
                <a:lnTo>
                  <a:pt x="106616" y="776122"/>
                </a:lnTo>
                <a:lnTo>
                  <a:pt x="141008" y="758926"/>
                </a:lnTo>
                <a:lnTo>
                  <a:pt x="147891" y="755484"/>
                </a:lnTo>
                <a:lnTo>
                  <a:pt x="141008" y="752043"/>
                </a:lnTo>
                <a:lnTo>
                  <a:pt x="106616" y="734847"/>
                </a:lnTo>
                <a:lnTo>
                  <a:pt x="106616" y="752043"/>
                </a:lnTo>
                <a:lnTo>
                  <a:pt x="6883" y="752043"/>
                </a:lnTo>
                <a:lnTo>
                  <a:pt x="6883" y="470027"/>
                </a:lnTo>
                <a:lnTo>
                  <a:pt x="106616" y="470027"/>
                </a:lnTo>
                <a:lnTo>
                  <a:pt x="106616" y="487222"/>
                </a:lnTo>
                <a:lnTo>
                  <a:pt x="141008" y="470027"/>
                </a:lnTo>
                <a:lnTo>
                  <a:pt x="147891" y="4665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5355176" y="2698095"/>
            <a:ext cx="494690" cy="153571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60885" rIns="0" bIns="0" rtlCol="0">
            <a:spAutoFit/>
          </a:bodyPr>
          <a:lstStyle/>
          <a:p>
            <a:pPr marL="115431">
              <a:spcBef>
                <a:spcPts val="479"/>
              </a:spcBef>
            </a:pPr>
            <a:r>
              <a:rPr sz="599" i="1" spc="-10" dirty="0">
                <a:latin typeface="Calibri"/>
                <a:cs typeface="Calibri"/>
              </a:rPr>
              <a:t>high-risk</a:t>
            </a:r>
            <a:endParaRPr sz="599">
              <a:latin typeface="Calibri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49816" y="2633971"/>
            <a:ext cx="124801" cy="180054"/>
          </a:xfrm>
          <a:prstGeom prst="rect">
            <a:avLst/>
          </a:prstGeom>
        </p:spPr>
      </p:pic>
      <p:sp>
        <p:nvSpPr>
          <p:cNvPr id="34" name="object 34"/>
          <p:cNvSpPr txBox="1"/>
          <p:nvPr/>
        </p:nvSpPr>
        <p:spPr>
          <a:xfrm>
            <a:off x="6220794" y="3188153"/>
            <a:ext cx="700811" cy="492477"/>
          </a:xfrm>
          <a:prstGeom prst="rect">
            <a:avLst/>
          </a:prstGeom>
          <a:solidFill>
            <a:srgbClr val="F3FFFF"/>
          </a:solidFill>
          <a:ln w="6883">
            <a:solidFill>
              <a:srgbClr val="4BACC6"/>
            </a:solidFill>
          </a:ln>
        </p:spPr>
        <p:txBody>
          <a:bodyPr vert="horz" wrap="square" lIns="0" tIns="29808" rIns="0" bIns="0" rtlCol="0">
            <a:spAutoFit/>
          </a:bodyPr>
          <a:lstStyle/>
          <a:p>
            <a:pPr marL="84988" marR="77377" algn="ctr">
              <a:lnSpc>
                <a:spcPct val="104700"/>
              </a:lnSpc>
              <a:spcBef>
                <a:spcPts val="235"/>
              </a:spcBef>
            </a:pPr>
            <a:r>
              <a:rPr sz="599" b="1" spc="-5" dirty="0">
                <a:latin typeface="Calibri"/>
                <a:cs typeface="Calibri"/>
              </a:rPr>
              <a:t>1 HiDAC or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au</a:t>
            </a:r>
            <a:r>
              <a:rPr sz="599" b="1" spc="-5" dirty="0">
                <a:latin typeface="Calibri"/>
                <a:cs typeface="Calibri"/>
              </a:rPr>
              <a:t>t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l</a:t>
            </a:r>
            <a:r>
              <a:rPr sz="599" b="1" spc="-10" dirty="0">
                <a:latin typeface="Calibri"/>
                <a:cs typeface="Calibri"/>
              </a:rPr>
              <a:t>o</a:t>
            </a:r>
            <a:r>
              <a:rPr sz="599" b="1" spc="-5" dirty="0">
                <a:latin typeface="Calibri"/>
                <a:cs typeface="Calibri"/>
              </a:rPr>
              <a:t>g</a:t>
            </a:r>
            <a:r>
              <a:rPr sz="599" b="1" spc="-10" dirty="0">
                <a:latin typeface="Calibri"/>
                <a:cs typeface="Calibri"/>
              </a:rPr>
              <a:t>ou</a:t>
            </a:r>
            <a:r>
              <a:rPr sz="599" b="1" spc="-5" dirty="0">
                <a:latin typeface="Calibri"/>
                <a:cs typeface="Calibri"/>
              </a:rPr>
              <a:t>s HSCT</a:t>
            </a:r>
            <a:endParaRPr sz="599">
              <a:latin typeface="Calibri"/>
              <a:cs typeface="Calibri"/>
            </a:endParaRPr>
          </a:p>
          <a:p>
            <a:pPr marL="109089" marR="100844" algn="ctr">
              <a:lnSpc>
                <a:spcPts val="699"/>
              </a:lnSpc>
              <a:spcBef>
                <a:spcPts val="20"/>
              </a:spcBef>
            </a:pPr>
            <a:r>
              <a:rPr sz="599" b="1" spc="-5" dirty="0">
                <a:latin typeface="Calibri"/>
                <a:cs typeface="Calibri"/>
              </a:rPr>
              <a:t>+/-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25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year</a:t>
            </a:r>
            <a:r>
              <a:rPr sz="599" b="1" spc="-3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mido </a:t>
            </a:r>
            <a:r>
              <a:rPr sz="599" b="1" spc="-12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maintenance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(SOC</a:t>
            </a:r>
            <a:r>
              <a:rPr sz="599" b="1" spc="-10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arm)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3310679" y="3214534"/>
            <a:ext cx="626607" cy="504837"/>
            <a:chOff x="3309124" y="3218497"/>
            <a:chExt cx="627380" cy="505459"/>
          </a:xfrm>
        </p:grpSpPr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09124" y="3218497"/>
              <a:ext cx="627306" cy="50515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33877" y="3233356"/>
              <a:ext cx="577786" cy="45397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333879" y="3233356"/>
              <a:ext cx="577850" cy="454025"/>
            </a:xfrm>
            <a:custGeom>
              <a:avLst/>
              <a:gdLst/>
              <a:ahLst/>
              <a:cxnLst/>
              <a:rect l="l" t="t" r="r" b="b"/>
              <a:pathLst>
                <a:path w="577850" h="454025">
                  <a:moveTo>
                    <a:pt x="0" y="226987"/>
                  </a:moveTo>
                  <a:lnTo>
                    <a:pt x="4654" y="186185"/>
                  </a:lnTo>
                  <a:lnTo>
                    <a:pt x="18073" y="147783"/>
                  </a:lnTo>
                  <a:lnTo>
                    <a:pt x="39441" y="112422"/>
                  </a:lnTo>
                  <a:lnTo>
                    <a:pt x="67942" y="80742"/>
                  </a:lnTo>
                  <a:lnTo>
                    <a:pt x="102761" y="53384"/>
                  </a:lnTo>
                  <a:lnTo>
                    <a:pt x="143082" y="30990"/>
                  </a:lnTo>
                  <a:lnTo>
                    <a:pt x="188089" y="14200"/>
                  </a:lnTo>
                  <a:lnTo>
                    <a:pt x="236967" y="3657"/>
                  </a:lnTo>
                  <a:lnTo>
                    <a:pt x="288899" y="0"/>
                  </a:lnTo>
                  <a:lnTo>
                    <a:pt x="340827" y="3657"/>
                  </a:lnTo>
                  <a:lnTo>
                    <a:pt x="389702" y="14200"/>
                  </a:lnTo>
                  <a:lnTo>
                    <a:pt x="434707" y="30990"/>
                  </a:lnTo>
                  <a:lnTo>
                    <a:pt x="475026" y="53384"/>
                  </a:lnTo>
                  <a:lnTo>
                    <a:pt x="509844" y="80742"/>
                  </a:lnTo>
                  <a:lnTo>
                    <a:pt x="538345" y="112422"/>
                  </a:lnTo>
                  <a:lnTo>
                    <a:pt x="559713" y="147783"/>
                  </a:lnTo>
                  <a:lnTo>
                    <a:pt x="573132" y="186185"/>
                  </a:lnTo>
                  <a:lnTo>
                    <a:pt x="577786" y="226987"/>
                  </a:lnTo>
                  <a:lnTo>
                    <a:pt x="573132" y="267788"/>
                  </a:lnTo>
                  <a:lnTo>
                    <a:pt x="559713" y="306190"/>
                  </a:lnTo>
                  <a:lnTo>
                    <a:pt x="538345" y="341551"/>
                  </a:lnTo>
                  <a:lnTo>
                    <a:pt x="509844" y="373232"/>
                  </a:lnTo>
                  <a:lnTo>
                    <a:pt x="475026" y="400589"/>
                  </a:lnTo>
                  <a:lnTo>
                    <a:pt x="434707" y="422983"/>
                  </a:lnTo>
                  <a:lnTo>
                    <a:pt x="389702" y="439773"/>
                  </a:lnTo>
                  <a:lnTo>
                    <a:pt x="340827" y="450317"/>
                  </a:lnTo>
                  <a:lnTo>
                    <a:pt x="288899" y="453974"/>
                  </a:lnTo>
                  <a:lnTo>
                    <a:pt x="236967" y="450317"/>
                  </a:lnTo>
                  <a:lnTo>
                    <a:pt x="188089" y="439773"/>
                  </a:lnTo>
                  <a:lnTo>
                    <a:pt x="143082" y="422983"/>
                  </a:lnTo>
                  <a:lnTo>
                    <a:pt x="102761" y="400589"/>
                  </a:lnTo>
                  <a:lnTo>
                    <a:pt x="67942" y="373232"/>
                  </a:lnTo>
                  <a:lnTo>
                    <a:pt x="39441" y="341551"/>
                  </a:lnTo>
                  <a:lnTo>
                    <a:pt x="18073" y="306190"/>
                  </a:lnTo>
                  <a:lnTo>
                    <a:pt x="4654" y="267788"/>
                  </a:lnTo>
                  <a:lnTo>
                    <a:pt x="0" y="226987"/>
                  </a:lnTo>
                  <a:close/>
                </a:path>
              </a:pathLst>
            </a:custGeom>
            <a:ln w="5156">
              <a:solidFill>
                <a:srgbClr val="46AAC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512485" y="3298852"/>
            <a:ext cx="223245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b="1" spc="15" dirty="0">
                <a:latin typeface="Calibri"/>
                <a:cs typeface="Calibri"/>
              </a:rPr>
              <a:t>P</a:t>
            </a:r>
            <a:r>
              <a:rPr sz="350" b="1" spc="5" dirty="0">
                <a:latin typeface="Calibri"/>
                <a:cs typeface="Calibri"/>
              </a:rPr>
              <a:t>E</a:t>
            </a:r>
            <a:r>
              <a:rPr sz="350" b="1" spc="10" dirty="0">
                <a:latin typeface="Calibri"/>
                <a:cs typeface="Calibri"/>
              </a:rPr>
              <a:t>THE</a:t>
            </a:r>
            <a:r>
              <a:rPr sz="350" b="1" spc="20" dirty="0">
                <a:latin typeface="Calibri"/>
                <a:cs typeface="Calibri"/>
              </a:rPr>
              <a:t>MA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62712" y="3353244"/>
            <a:ext cx="322817" cy="12411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 indent="39323">
              <a:lnSpc>
                <a:spcPct val="105300"/>
              </a:lnSpc>
              <a:spcBef>
                <a:spcPts val="105"/>
              </a:spcBef>
            </a:pPr>
            <a:r>
              <a:rPr sz="350" b="1" spc="10" dirty="0">
                <a:latin typeface="Calibri"/>
                <a:cs typeface="Calibri"/>
              </a:rPr>
              <a:t>Central lab </a:t>
            </a:r>
            <a:r>
              <a:rPr sz="350" b="1" spc="15" dirty="0">
                <a:latin typeface="Calibri"/>
                <a:cs typeface="Calibri"/>
              </a:rPr>
              <a:t> </a:t>
            </a:r>
            <a:r>
              <a:rPr sz="350" b="1" spc="10" dirty="0">
                <a:latin typeface="Calibri"/>
                <a:cs typeface="Calibri"/>
              </a:rPr>
              <a:t>pla</a:t>
            </a:r>
            <a:r>
              <a:rPr sz="350" b="1" spc="5" dirty="0">
                <a:latin typeface="Calibri"/>
                <a:cs typeface="Calibri"/>
              </a:rPr>
              <a:t>tf</a:t>
            </a:r>
            <a:r>
              <a:rPr sz="350" b="1" spc="10" dirty="0">
                <a:latin typeface="Calibri"/>
                <a:cs typeface="Calibri"/>
              </a:rPr>
              <a:t>o</a:t>
            </a:r>
            <a:r>
              <a:rPr sz="350" b="1" spc="15" dirty="0">
                <a:latin typeface="Calibri"/>
                <a:cs typeface="Calibri"/>
              </a:rPr>
              <a:t>rm</a:t>
            </a:r>
            <a:r>
              <a:rPr sz="350" b="1" spc="10" dirty="0">
                <a:latin typeface="Calibri"/>
                <a:cs typeface="Calibri"/>
              </a:rPr>
              <a:t> </a:t>
            </a:r>
            <a:r>
              <a:rPr sz="350" spc="5" dirty="0">
                <a:latin typeface="Calibri"/>
                <a:cs typeface="Calibri"/>
              </a:rPr>
              <a:t>(</a:t>
            </a:r>
            <a:r>
              <a:rPr sz="350" spc="10" dirty="0">
                <a:latin typeface="Calibri"/>
                <a:cs typeface="Calibri"/>
              </a:rPr>
              <a:t>NGS,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468338" y="3470343"/>
            <a:ext cx="31140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spc="15" dirty="0">
                <a:latin typeface="Calibri"/>
                <a:cs typeface="Calibri"/>
              </a:rPr>
              <a:t>PCR</a:t>
            </a:r>
            <a:r>
              <a:rPr sz="350" spc="-20" dirty="0">
                <a:latin typeface="Calibri"/>
                <a:cs typeface="Calibri"/>
              </a:rPr>
              <a:t> </a:t>
            </a:r>
            <a:r>
              <a:rPr sz="350" spc="10" dirty="0">
                <a:latin typeface="Calibri"/>
                <a:cs typeface="Calibri"/>
              </a:rPr>
              <a:t>and</a:t>
            </a:r>
            <a:r>
              <a:rPr sz="350" spc="-20" dirty="0">
                <a:latin typeface="Calibri"/>
                <a:cs typeface="Calibri"/>
              </a:rPr>
              <a:t> </a:t>
            </a:r>
            <a:r>
              <a:rPr sz="350" spc="15" dirty="0">
                <a:latin typeface="Calibri"/>
                <a:cs typeface="Calibri"/>
              </a:rPr>
              <a:t>MPFC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462327" y="3526416"/>
            <a:ext cx="32345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50" spc="5" dirty="0">
                <a:latin typeface="Calibri"/>
                <a:cs typeface="Calibri"/>
              </a:rPr>
              <a:t>including</a:t>
            </a:r>
            <a:r>
              <a:rPr sz="350" spc="-15" dirty="0">
                <a:latin typeface="Calibri"/>
                <a:cs typeface="Calibri"/>
              </a:rPr>
              <a:t> </a:t>
            </a:r>
            <a:r>
              <a:rPr sz="350" spc="10" dirty="0">
                <a:latin typeface="Calibri"/>
                <a:cs typeface="Calibri"/>
              </a:rPr>
              <a:t>MRD)</a:t>
            </a:r>
            <a:endParaRPr sz="350">
              <a:latin typeface="Calibri"/>
              <a:cs typeface="Calibri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356838" y="1771839"/>
            <a:ext cx="461711" cy="433805"/>
            <a:chOff x="3355340" y="1774024"/>
            <a:chExt cx="462280" cy="434340"/>
          </a:xfrm>
        </p:grpSpPr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55340" y="1774024"/>
              <a:ext cx="462229" cy="434166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9736" y="1788883"/>
              <a:ext cx="412699" cy="371424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3381203" y="1786678"/>
            <a:ext cx="412242" cy="347551"/>
          </a:xfrm>
          <a:prstGeom prst="rect">
            <a:avLst/>
          </a:prstGeom>
          <a:ln w="5156">
            <a:solidFill>
              <a:srgbClr val="46AAC5"/>
            </a:solidFill>
          </a:ln>
        </p:spPr>
        <p:txBody>
          <a:bodyPr vert="horz" wrap="square" lIns="0" tIns="12684" rIns="0" bIns="0" rtlCol="0">
            <a:spAutoFit/>
          </a:bodyPr>
          <a:lstStyle/>
          <a:p>
            <a:pPr marL="49471" marR="42494" indent="634" algn="ctr">
              <a:lnSpc>
                <a:spcPct val="109700"/>
              </a:lnSpc>
              <a:spcBef>
                <a:spcPts val="100"/>
              </a:spcBef>
            </a:pPr>
            <a:r>
              <a:rPr sz="400" spc="15" dirty="0">
                <a:latin typeface="Calibri"/>
                <a:cs typeface="Calibri"/>
              </a:rPr>
              <a:t>Up </a:t>
            </a:r>
            <a:r>
              <a:rPr sz="400" spc="10" dirty="0">
                <a:latin typeface="Calibri"/>
                <a:cs typeface="Calibri"/>
              </a:rPr>
              <a:t>to </a:t>
            </a:r>
            <a:r>
              <a:rPr sz="400" spc="15" dirty="0">
                <a:latin typeface="Calibri"/>
                <a:cs typeface="Calibri"/>
              </a:rPr>
              <a:t>1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gr/sqm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10" dirty="0">
                <a:latin typeface="Calibri"/>
                <a:cs typeface="Calibri"/>
              </a:rPr>
              <a:t>x </a:t>
            </a:r>
            <a:r>
              <a:rPr sz="400" spc="15" dirty="0">
                <a:latin typeface="Calibri"/>
                <a:cs typeface="Calibri"/>
              </a:rPr>
              <a:t>2 </a:t>
            </a:r>
            <a:r>
              <a:rPr sz="400" spc="20" dirty="0">
                <a:latin typeface="Calibri"/>
                <a:cs typeface="Calibri"/>
              </a:rPr>
              <a:t> </a:t>
            </a:r>
            <a:r>
              <a:rPr sz="400" spc="15" dirty="0">
                <a:latin typeface="Calibri"/>
                <a:cs typeface="Calibri"/>
              </a:rPr>
              <a:t>days </a:t>
            </a:r>
            <a:r>
              <a:rPr sz="400" spc="10" dirty="0">
                <a:latin typeface="Calibri"/>
                <a:cs typeface="Calibri"/>
              </a:rPr>
              <a:t>Ara-C </a:t>
            </a:r>
            <a:r>
              <a:rPr sz="400" spc="15" dirty="0">
                <a:latin typeface="Calibri"/>
                <a:cs typeface="Calibri"/>
              </a:rPr>
              <a:t> </a:t>
            </a:r>
            <a:r>
              <a:rPr sz="400" spc="5" dirty="0">
                <a:latin typeface="Calibri"/>
                <a:cs typeface="Calibri"/>
              </a:rPr>
              <a:t>c</a:t>
            </a:r>
            <a:r>
              <a:rPr sz="400" spc="15" dirty="0">
                <a:latin typeface="Calibri"/>
                <a:cs typeface="Calibri"/>
              </a:rPr>
              <a:t>y</a:t>
            </a:r>
            <a:r>
              <a:rPr sz="400" spc="5" dirty="0">
                <a:latin typeface="Calibri"/>
                <a:cs typeface="Calibri"/>
              </a:rPr>
              <a:t>t</a:t>
            </a:r>
            <a:r>
              <a:rPr sz="400" spc="15" dirty="0">
                <a:latin typeface="Calibri"/>
                <a:cs typeface="Calibri"/>
              </a:rPr>
              <a:t>o</a:t>
            </a:r>
            <a:r>
              <a:rPr sz="400" spc="5" dirty="0">
                <a:latin typeface="Calibri"/>
                <a:cs typeface="Calibri"/>
              </a:rPr>
              <a:t>r</a:t>
            </a:r>
            <a:r>
              <a:rPr sz="400" spc="15" dirty="0">
                <a:latin typeface="Calibri"/>
                <a:cs typeface="Calibri"/>
              </a:rPr>
              <a:t>edu</a:t>
            </a:r>
            <a:r>
              <a:rPr sz="400" spc="5" dirty="0">
                <a:latin typeface="Calibri"/>
                <a:cs typeface="Calibri"/>
              </a:rPr>
              <a:t>ct</a:t>
            </a:r>
            <a:r>
              <a:rPr sz="400" spc="10" dirty="0">
                <a:latin typeface="Calibri"/>
                <a:cs typeface="Calibri"/>
              </a:rPr>
              <a:t>ion  </a:t>
            </a:r>
            <a:r>
              <a:rPr sz="400" spc="15" dirty="0">
                <a:latin typeface="Calibri"/>
                <a:cs typeface="Calibri"/>
              </a:rPr>
              <a:t>allowed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602495" y="3341583"/>
            <a:ext cx="494690" cy="203011"/>
          </a:xfrm>
          <a:prstGeom prst="rect">
            <a:avLst/>
          </a:prstGeom>
          <a:solidFill>
            <a:srgbClr val="EBF1DE"/>
          </a:solidFill>
          <a:ln w="6883">
            <a:solidFill>
              <a:srgbClr val="9BBB59"/>
            </a:solidFill>
          </a:ln>
        </p:spPr>
        <p:txBody>
          <a:bodyPr vert="horz" wrap="square" lIns="0" tIns="10147" rIns="0" bIns="0" rtlCol="0">
            <a:spAutoFit/>
          </a:bodyPr>
          <a:lstStyle/>
          <a:p>
            <a:pPr marL="115431" marR="48836" indent="-58984">
              <a:lnSpc>
                <a:spcPct val="106500"/>
              </a:lnSpc>
              <a:spcBef>
                <a:spcPts val="80"/>
              </a:spcBef>
            </a:pPr>
            <a:r>
              <a:rPr sz="599" i="1" spc="-10" dirty="0">
                <a:latin typeface="Calibri"/>
                <a:cs typeface="Calibri"/>
              </a:rPr>
              <a:t>Int</a:t>
            </a:r>
            <a:r>
              <a:rPr sz="599" i="1" spc="-5" dirty="0">
                <a:latin typeface="Calibri"/>
                <a:cs typeface="Calibri"/>
              </a:rPr>
              <a:t>-</a:t>
            </a:r>
            <a:r>
              <a:rPr sz="599" i="1" spc="-10" dirty="0">
                <a:latin typeface="Calibri"/>
                <a:cs typeface="Calibri"/>
              </a:rPr>
              <a:t>ris</a:t>
            </a:r>
            <a:r>
              <a:rPr sz="599" i="1" spc="-5" dirty="0">
                <a:latin typeface="Calibri"/>
                <a:cs typeface="Calibri"/>
              </a:rPr>
              <a:t>k </a:t>
            </a:r>
            <a:r>
              <a:rPr sz="599" i="1" spc="-10" dirty="0">
                <a:latin typeface="Calibri"/>
                <a:cs typeface="Calibri"/>
              </a:rPr>
              <a:t>M</a:t>
            </a:r>
            <a:r>
              <a:rPr sz="599" i="1" spc="-5" dirty="0">
                <a:latin typeface="Calibri"/>
                <a:cs typeface="Calibri"/>
              </a:rPr>
              <a:t>RD  </a:t>
            </a:r>
            <a:r>
              <a:rPr sz="599" i="1" spc="-10" dirty="0">
                <a:latin typeface="Calibri"/>
                <a:cs typeface="Calibri"/>
              </a:rPr>
              <a:t>negative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5478843" y="1873695"/>
            <a:ext cx="742035" cy="1603303"/>
          </a:xfrm>
          <a:custGeom>
            <a:avLst/>
            <a:gdLst/>
            <a:ahLst/>
            <a:cxnLst/>
            <a:rect l="l" t="t" r="r" b="b"/>
            <a:pathLst>
              <a:path w="742950" h="1605279">
                <a:moveTo>
                  <a:pt x="119214" y="20637"/>
                </a:moveTo>
                <a:lnTo>
                  <a:pt x="112331" y="17195"/>
                </a:lnTo>
                <a:lnTo>
                  <a:pt x="77952" y="0"/>
                </a:lnTo>
                <a:lnTo>
                  <a:pt x="77952" y="17195"/>
                </a:lnTo>
                <a:lnTo>
                  <a:pt x="0" y="17195"/>
                </a:lnTo>
                <a:lnTo>
                  <a:pt x="0" y="24079"/>
                </a:lnTo>
                <a:lnTo>
                  <a:pt x="77952" y="24079"/>
                </a:lnTo>
                <a:lnTo>
                  <a:pt x="77952" y="41275"/>
                </a:lnTo>
                <a:lnTo>
                  <a:pt x="112331" y="24079"/>
                </a:lnTo>
                <a:lnTo>
                  <a:pt x="119214" y="20637"/>
                </a:lnTo>
                <a:close/>
              </a:path>
              <a:path w="742950" h="1605279">
                <a:moveTo>
                  <a:pt x="123812" y="1584337"/>
                </a:moveTo>
                <a:lnTo>
                  <a:pt x="116928" y="1580896"/>
                </a:lnTo>
                <a:lnTo>
                  <a:pt x="82537" y="1563700"/>
                </a:lnTo>
                <a:lnTo>
                  <a:pt x="82537" y="1580896"/>
                </a:lnTo>
                <a:lnTo>
                  <a:pt x="0" y="1580896"/>
                </a:lnTo>
                <a:lnTo>
                  <a:pt x="0" y="1587779"/>
                </a:lnTo>
                <a:lnTo>
                  <a:pt x="82537" y="1587779"/>
                </a:lnTo>
                <a:lnTo>
                  <a:pt x="82537" y="1604975"/>
                </a:lnTo>
                <a:lnTo>
                  <a:pt x="116928" y="1587779"/>
                </a:lnTo>
                <a:lnTo>
                  <a:pt x="123812" y="1584337"/>
                </a:lnTo>
                <a:close/>
              </a:path>
              <a:path w="742950" h="1605279">
                <a:moveTo>
                  <a:pt x="701598" y="20637"/>
                </a:moveTo>
                <a:lnTo>
                  <a:pt x="694715" y="17195"/>
                </a:lnTo>
                <a:lnTo>
                  <a:pt x="660323" y="0"/>
                </a:lnTo>
                <a:lnTo>
                  <a:pt x="660323" y="17195"/>
                </a:lnTo>
                <a:lnTo>
                  <a:pt x="614464" y="17195"/>
                </a:lnTo>
                <a:lnTo>
                  <a:pt x="614464" y="24079"/>
                </a:lnTo>
                <a:lnTo>
                  <a:pt x="660323" y="24079"/>
                </a:lnTo>
                <a:lnTo>
                  <a:pt x="660323" y="41275"/>
                </a:lnTo>
                <a:lnTo>
                  <a:pt x="694715" y="24079"/>
                </a:lnTo>
                <a:lnTo>
                  <a:pt x="701598" y="20637"/>
                </a:lnTo>
                <a:close/>
              </a:path>
              <a:path w="742950" h="1605279">
                <a:moveTo>
                  <a:pt x="742861" y="1584337"/>
                </a:moveTo>
                <a:lnTo>
                  <a:pt x="735977" y="1580896"/>
                </a:lnTo>
                <a:lnTo>
                  <a:pt x="701598" y="1563700"/>
                </a:lnTo>
                <a:lnTo>
                  <a:pt x="701598" y="1580896"/>
                </a:lnTo>
                <a:lnTo>
                  <a:pt x="619048" y="1580896"/>
                </a:lnTo>
                <a:lnTo>
                  <a:pt x="619048" y="1587779"/>
                </a:lnTo>
                <a:lnTo>
                  <a:pt x="701598" y="1587779"/>
                </a:lnTo>
                <a:lnTo>
                  <a:pt x="701598" y="1604975"/>
                </a:lnTo>
                <a:lnTo>
                  <a:pt x="735977" y="1587779"/>
                </a:lnTo>
                <a:lnTo>
                  <a:pt x="742861" y="15843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52437" y="795811"/>
            <a:ext cx="3039173" cy="28413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698" spc="-5" dirty="0">
                <a:latin typeface="Calibri"/>
                <a:cs typeface="Calibri"/>
              </a:rPr>
              <a:t>Estudio</a:t>
            </a:r>
            <a:r>
              <a:rPr sz="1698" spc="-10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post-autorización</a:t>
            </a:r>
            <a:r>
              <a:rPr sz="1698" spc="-15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CPX-351</a:t>
            </a:r>
            <a:endParaRPr sz="1698">
              <a:latin typeface="Calibri"/>
              <a:cs typeface="Calibri"/>
            </a:endParaRPr>
          </a:p>
        </p:txBody>
      </p:sp>
      <p:pic>
        <p:nvPicPr>
          <p:cNvPr id="7" name="Imagen 6">
            <a:extLst>
              <a:ext uri="{FF2B5EF4-FFF2-40B4-BE49-F238E27FC236}">
                <a16:creationId xmlns:a16="http://schemas.microsoft.com/office/drawing/2014/main" id="{5A86DB24-19D6-4E47-BA78-052904F2E47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27754" y="1667683"/>
            <a:ext cx="6333138" cy="1814485"/>
          </a:xfrm>
          <a:prstGeom prst="rect">
            <a:avLst/>
          </a:prstGeom>
        </p:spPr>
      </p:pic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647997" y="741401"/>
            <a:ext cx="1435235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>
                <a:solidFill>
                  <a:schemeClr val="tx1"/>
                </a:solidFill>
              </a:rPr>
              <a:t>Estudio</a:t>
            </a:r>
            <a:r>
              <a:rPr spc="-40" dirty="0">
                <a:solidFill>
                  <a:schemeClr val="tx1"/>
                </a:solidFill>
              </a:rPr>
              <a:t> </a:t>
            </a:r>
            <a:r>
              <a:rPr dirty="0">
                <a:solidFill>
                  <a:schemeClr val="tx1"/>
                </a:solidFill>
              </a:rPr>
              <a:t>EPIBLAS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962379" y="1366742"/>
            <a:ext cx="5345823" cy="2010892"/>
          </a:xfrm>
          <a:prstGeom prst="rect">
            <a:avLst/>
          </a:prstGeom>
        </p:spPr>
        <p:txBody>
          <a:bodyPr vert="horz" wrap="square" lIns="0" tIns="32979" rIns="0" bIns="0" rtlCol="0">
            <a:spAutoFit/>
          </a:bodyPr>
          <a:lstStyle/>
          <a:p>
            <a:pPr marL="12685" marR="5074">
              <a:lnSpc>
                <a:spcPts val="1418"/>
              </a:lnSpc>
              <a:spcBef>
                <a:spcPts val="260"/>
              </a:spcBef>
            </a:pPr>
            <a:r>
              <a:rPr sz="1298" b="1" i="1" dirty="0">
                <a:latin typeface="Arial-BoldItalicMT"/>
                <a:cs typeface="Arial-BoldItalicMT"/>
              </a:rPr>
              <a:t>EPI</a:t>
            </a:r>
            <a:r>
              <a:rPr sz="1298" i="1" dirty="0">
                <a:latin typeface="Arial"/>
                <a:cs typeface="Arial"/>
              </a:rPr>
              <a:t>demiology, Patient Demographics, Clinical Characteristics, Treatment Patterns and Healthcare  Resource Utilization in patients diagnosed with </a:t>
            </a:r>
            <a:r>
              <a:rPr sz="1298" b="1" i="1" dirty="0">
                <a:latin typeface="Arial-BoldItalicMT"/>
                <a:cs typeface="Arial-BoldItalicMT"/>
              </a:rPr>
              <a:t>BLAS</a:t>
            </a:r>
            <a:r>
              <a:rPr sz="1298" i="1" dirty="0">
                <a:latin typeface="Arial"/>
                <a:cs typeface="Arial"/>
              </a:rPr>
              <a:t>tic plasmacytoid dendritic cell neoplasm</a:t>
            </a:r>
            <a:endParaRPr sz="1298">
              <a:latin typeface="Arial"/>
              <a:cs typeface="Arial"/>
            </a:endParaRPr>
          </a:p>
          <a:p>
            <a:pPr marL="218178" indent="-206127">
              <a:spcBef>
                <a:spcPts val="794"/>
              </a:spcBef>
              <a:buChar char="•"/>
              <a:tabLst>
                <a:tab pos="218178" algn="l"/>
                <a:tab pos="218812" algn="l"/>
              </a:tabLst>
            </a:pPr>
            <a:r>
              <a:rPr sz="1298" dirty="0">
                <a:latin typeface="Arial"/>
                <a:cs typeface="Arial"/>
              </a:rPr>
              <a:t>Objetivos PETHEMA:</a:t>
            </a:r>
            <a:endParaRPr sz="1298">
              <a:latin typeface="Arial"/>
              <a:cs typeface="Arial"/>
            </a:endParaRPr>
          </a:p>
          <a:p>
            <a:pPr marL="249255" lvl="1" indent="-52007">
              <a:spcBef>
                <a:spcPts val="914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latin typeface="Arial"/>
                <a:cs typeface="Arial"/>
              </a:rPr>
              <a:t>Incrementar la información disponible: incidencia en vida real</a:t>
            </a:r>
            <a:endParaRPr sz="1099">
              <a:latin typeface="Arial"/>
              <a:cs typeface="Arial"/>
            </a:endParaRPr>
          </a:p>
          <a:p>
            <a:pPr marL="249255" lvl="1" indent="-52007">
              <a:spcBef>
                <a:spcPts val="899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latin typeface="Arial"/>
                <a:cs typeface="Arial"/>
              </a:rPr>
              <a:t>Mejorar el diagnóstico: características, localización, genética e inmunofenotipo</a:t>
            </a:r>
            <a:endParaRPr sz="1099">
              <a:latin typeface="Arial"/>
              <a:cs typeface="Arial"/>
            </a:endParaRPr>
          </a:p>
          <a:p>
            <a:pPr marL="249255" lvl="1" indent="-52007">
              <a:spcBef>
                <a:spcPts val="904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latin typeface="Arial"/>
                <a:cs typeface="Arial"/>
              </a:rPr>
              <a:t>Conocer cómo se tratan y su respuesta (incluido supervivencia)</a:t>
            </a:r>
            <a:endParaRPr sz="1099">
              <a:latin typeface="Arial"/>
              <a:cs typeface="Arial"/>
            </a:endParaRPr>
          </a:p>
          <a:p>
            <a:pPr marL="249255" lvl="1" indent="-52007">
              <a:spcBef>
                <a:spcPts val="889"/>
              </a:spcBef>
              <a:buSzPct val="90909"/>
              <a:buChar char="•"/>
              <a:tabLst>
                <a:tab pos="249890" algn="l"/>
              </a:tabLst>
            </a:pPr>
            <a:r>
              <a:rPr sz="1099" dirty="0">
                <a:latin typeface="Arial"/>
                <a:cs typeface="Arial"/>
              </a:rPr>
              <a:t>Proponer protocolos de tratamiento</a:t>
            </a:r>
            <a:endParaRPr sz="10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04678" y="817245"/>
            <a:ext cx="4938021" cy="28413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698" dirty="0">
                <a:latin typeface="Calibri"/>
                <a:cs typeface="Calibri"/>
              </a:rPr>
              <a:t>REALMOL: Determinación</a:t>
            </a:r>
            <a:r>
              <a:rPr sz="1698" spc="5" dirty="0">
                <a:latin typeface="Calibri"/>
                <a:cs typeface="Calibri"/>
              </a:rPr>
              <a:t> de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NPM1 </a:t>
            </a:r>
            <a:r>
              <a:rPr sz="1698" spc="-5" dirty="0">
                <a:latin typeface="Calibri"/>
                <a:cs typeface="Calibri"/>
              </a:rPr>
              <a:t>y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-20" dirty="0">
                <a:latin typeface="Calibri"/>
                <a:cs typeface="Calibri"/>
              </a:rPr>
              <a:t>FLT3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desde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dirty="0">
                <a:latin typeface="Calibri"/>
                <a:cs typeface="Calibri"/>
              </a:rPr>
              <a:t>el</a:t>
            </a:r>
            <a:r>
              <a:rPr sz="1698" spc="5" dirty="0">
                <a:latin typeface="Calibri"/>
                <a:cs typeface="Calibri"/>
              </a:rPr>
              <a:t> año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324667" y="1141973"/>
            <a:ext cx="1146032" cy="26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958"/>
              </a:lnSpc>
            </a:pPr>
            <a:r>
              <a:rPr sz="1698" spc="-864" dirty="0">
                <a:latin typeface="Calibri"/>
                <a:cs typeface="Calibri"/>
              </a:rPr>
              <a:t>2</a:t>
            </a:r>
            <a:r>
              <a:rPr sz="1698" spc="15" dirty="0">
                <a:latin typeface="Calibri"/>
                <a:cs typeface="Calibri"/>
              </a:rPr>
              <a:t>2</a:t>
            </a:r>
            <a:r>
              <a:rPr sz="1698" spc="-864" dirty="0">
                <a:latin typeface="Calibri"/>
                <a:cs typeface="Calibri"/>
              </a:rPr>
              <a:t>0</a:t>
            </a:r>
            <a:r>
              <a:rPr sz="1698" spc="15" dirty="0">
                <a:latin typeface="Calibri"/>
                <a:cs typeface="Calibri"/>
              </a:rPr>
              <a:t>0</a:t>
            </a:r>
            <a:r>
              <a:rPr sz="1698" spc="-864" dirty="0">
                <a:latin typeface="Calibri"/>
                <a:cs typeface="Calibri"/>
              </a:rPr>
              <a:t>0</a:t>
            </a:r>
            <a:r>
              <a:rPr sz="1698" spc="15" dirty="0">
                <a:latin typeface="Calibri"/>
                <a:cs typeface="Calibri"/>
              </a:rPr>
              <a:t>0</a:t>
            </a:r>
            <a:r>
              <a:rPr sz="1698" spc="-864" dirty="0">
                <a:latin typeface="Calibri"/>
                <a:cs typeface="Calibri"/>
              </a:rPr>
              <a:t>0</a:t>
            </a:r>
            <a:r>
              <a:rPr sz="1698" spc="15" dirty="0">
                <a:latin typeface="Calibri"/>
                <a:cs typeface="Calibri"/>
              </a:rPr>
              <a:t>0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spc="-818" dirty="0">
                <a:latin typeface="Calibri"/>
                <a:cs typeface="Calibri"/>
              </a:rPr>
              <a:t>a</a:t>
            </a:r>
            <a:r>
              <a:rPr sz="1698" dirty="0">
                <a:latin typeface="Calibri"/>
                <a:cs typeface="Calibri"/>
              </a:rPr>
              <a:t>a</a:t>
            </a:r>
            <a:r>
              <a:rPr sz="1698" spc="-395" dirty="0">
                <a:latin typeface="Calibri"/>
                <a:cs typeface="Calibri"/>
              </a:rPr>
              <a:t>l</a:t>
            </a:r>
            <a:r>
              <a:rPr sz="1698" spc="-10" dirty="0">
                <a:latin typeface="Calibri"/>
                <a:cs typeface="Calibri"/>
              </a:rPr>
              <a:t>l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spc="-864" dirty="0">
                <a:latin typeface="Calibri"/>
                <a:cs typeface="Calibri"/>
              </a:rPr>
              <a:t>2</a:t>
            </a:r>
            <a:r>
              <a:rPr sz="1698" spc="15" dirty="0">
                <a:latin typeface="Calibri"/>
                <a:cs typeface="Calibri"/>
              </a:rPr>
              <a:t>2</a:t>
            </a:r>
            <a:r>
              <a:rPr sz="1698" spc="-864" dirty="0">
                <a:latin typeface="Calibri"/>
                <a:cs typeface="Calibri"/>
              </a:rPr>
              <a:t>0</a:t>
            </a:r>
            <a:r>
              <a:rPr sz="1698" spc="15" dirty="0">
                <a:latin typeface="Calibri"/>
                <a:cs typeface="Calibri"/>
              </a:rPr>
              <a:t>0</a:t>
            </a:r>
            <a:r>
              <a:rPr sz="1698" spc="-864" dirty="0">
                <a:latin typeface="Calibri"/>
                <a:cs typeface="Calibri"/>
              </a:rPr>
              <a:t>2</a:t>
            </a:r>
            <a:r>
              <a:rPr sz="1698" spc="15" dirty="0">
                <a:latin typeface="Calibri"/>
                <a:cs typeface="Calibri"/>
              </a:rPr>
              <a:t>2</a:t>
            </a:r>
            <a:r>
              <a:rPr sz="1698" spc="-864" dirty="0">
                <a:latin typeface="Calibri"/>
                <a:cs typeface="Calibri"/>
              </a:rPr>
              <a:t>1</a:t>
            </a:r>
            <a:r>
              <a:rPr sz="1698" spc="15" dirty="0">
                <a:latin typeface="Calibri"/>
                <a:cs typeface="Calibri"/>
              </a:rPr>
              <a:t>1</a:t>
            </a:r>
            <a:endParaRPr sz="1698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622971" y="1085273"/>
            <a:ext cx="5069939" cy="1762491"/>
            <a:chOff x="2620568" y="1086611"/>
            <a:chExt cx="5076190" cy="1764664"/>
          </a:xfrm>
        </p:grpSpPr>
        <p:sp>
          <p:nvSpPr>
            <p:cNvPr id="6" name="object 6"/>
            <p:cNvSpPr/>
            <p:nvPr/>
          </p:nvSpPr>
          <p:spPr>
            <a:xfrm>
              <a:off x="2620568" y="1086611"/>
              <a:ext cx="5076190" cy="1764664"/>
            </a:xfrm>
            <a:custGeom>
              <a:avLst/>
              <a:gdLst/>
              <a:ahLst/>
              <a:cxnLst/>
              <a:rect l="l" t="t" r="r" b="b"/>
              <a:pathLst>
                <a:path w="5076190" h="1764664">
                  <a:moveTo>
                    <a:pt x="5075682" y="0"/>
                  </a:moveTo>
                  <a:lnTo>
                    <a:pt x="0" y="0"/>
                  </a:lnTo>
                  <a:lnTo>
                    <a:pt x="0" y="1764169"/>
                  </a:lnTo>
                  <a:lnTo>
                    <a:pt x="5075682" y="1764169"/>
                  </a:lnTo>
                  <a:lnTo>
                    <a:pt x="50756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926130" y="2183434"/>
              <a:ext cx="4629150" cy="351155"/>
            </a:xfrm>
            <a:custGeom>
              <a:avLst/>
              <a:gdLst/>
              <a:ahLst/>
              <a:cxnLst/>
              <a:rect l="l" t="t" r="r" b="b"/>
              <a:pathLst>
                <a:path w="4629150" h="351155">
                  <a:moveTo>
                    <a:pt x="85839" y="338416"/>
                  </a:moveTo>
                  <a:lnTo>
                    <a:pt x="0" y="338416"/>
                  </a:lnTo>
                  <a:lnTo>
                    <a:pt x="0" y="350532"/>
                  </a:lnTo>
                  <a:lnTo>
                    <a:pt x="85839" y="350532"/>
                  </a:lnTo>
                  <a:lnTo>
                    <a:pt x="85839" y="338416"/>
                  </a:lnTo>
                  <a:close/>
                </a:path>
                <a:path w="4629150" h="351155">
                  <a:moveTo>
                    <a:pt x="302082" y="274027"/>
                  </a:moveTo>
                  <a:lnTo>
                    <a:pt x="216255" y="274027"/>
                  </a:lnTo>
                  <a:lnTo>
                    <a:pt x="216255" y="350520"/>
                  </a:lnTo>
                  <a:lnTo>
                    <a:pt x="302082" y="350520"/>
                  </a:lnTo>
                  <a:lnTo>
                    <a:pt x="302082" y="274027"/>
                  </a:lnTo>
                  <a:close/>
                </a:path>
                <a:path w="4629150" h="351155">
                  <a:moveTo>
                    <a:pt x="518350" y="282282"/>
                  </a:moveTo>
                  <a:lnTo>
                    <a:pt x="432511" y="282282"/>
                  </a:lnTo>
                  <a:lnTo>
                    <a:pt x="432511" y="350520"/>
                  </a:lnTo>
                  <a:lnTo>
                    <a:pt x="518350" y="350520"/>
                  </a:lnTo>
                  <a:lnTo>
                    <a:pt x="518350" y="282282"/>
                  </a:lnTo>
                  <a:close/>
                </a:path>
                <a:path w="4629150" h="351155">
                  <a:moveTo>
                    <a:pt x="734606" y="257517"/>
                  </a:moveTo>
                  <a:lnTo>
                    <a:pt x="648766" y="257517"/>
                  </a:lnTo>
                  <a:lnTo>
                    <a:pt x="648766" y="350520"/>
                  </a:lnTo>
                  <a:lnTo>
                    <a:pt x="734606" y="350520"/>
                  </a:lnTo>
                  <a:lnTo>
                    <a:pt x="734606" y="257517"/>
                  </a:lnTo>
                  <a:close/>
                </a:path>
                <a:path w="4629150" h="351155">
                  <a:moveTo>
                    <a:pt x="952512" y="208000"/>
                  </a:moveTo>
                  <a:lnTo>
                    <a:pt x="865022" y="208000"/>
                  </a:lnTo>
                  <a:lnTo>
                    <a:pt x="865022" y="350532"/>
                  </a:lnTo>
                  <a:lnTo>
                    <a:pt x="952512" y="350532"/>
                  </a:lnTo>
                  <a:lnTo>
                    <a:pt x="952512" y="208000"/>
                  </a:lnTo>
                  <a:close/>
                </a:path>
                <a:path w="4629150" h="351155">
                  <a:moveTo>
                    <a:pt x="1168781" y="265772"/>
                  </a:moveTo>
                  <a:lnTo>
                    <a:pt x="1081290" y="265772"/>
                  </a:lnTo>
                  <a:lnTo>
                    <a:pt x="1081290" y="350520"/>
                  </a:lnTo>
                  <a:lnTo>
                    <a:pt x="1168781" y="350520"/>
                  </a:lnTo>
                  <a:lnTo>
                    <a:pt x="1168781" y="265772"/>
                  </a:lnTo>
                  <a:close/>
                </a:path>
                <a:path w="4629150" h="351155">
                  <a:moveTo>
                    <a:pt x="1385036" y="203047"/>
                  </a:moveTo>
                  <a:lnTo>
                    <a:pt x="1297546" y="203047"/>
                  </a:lnTo>
                  <a:lnTo>
                    <a:pt x="1297546" y="350532"/>
                  </a:lnTo>
                  <a:lnTo>
                    <a:pt x="1385036" y="350532"/>
                  </a:lnTo>
                  <a:lnTo>
                    <a:pt x="1385036" y="203047"/>
                  </a:lnTo>
                  <a:close/>
                </a:path>
                <a:path w="4629150" h="351155">
                  <a:moveTo>
                    <a:pt x="1601292" y="145262"/>
                  </a:moveTo>
                  <a:lnTo>
                    <a:pt x="1513801" y="145262"/>
                  </a:lnTo>
                  <a:lnTo>
                    <a:pt x="1513801" y="350520"/>
                  </a:lnTo>
                  <a:lnTo>
                    <a:pt x="1601292" y="350520"/>
                  </a:lnTo>
                  <a:lnTo>
                    <a:pt x="1601292" y="145262"/>
                  </a:lnTo>
                  <a:close/>
                </a:path>
                <a:path w="4629150" h="351155">
                  <a:moveTo>
                    <a:pt x="1817547" y="122161"/>
                  </a:moveTo>
                  <a:lnTo>
                    <a:pt x="1730057" y="122161"/>
                  </a:lnTo>
                  <a:lnTo>
                    <a:pt x="1730057" y="350532"/>
                  </a:lnTo>
                  <a:lnTo>
                    <a:pt x="1817547" y="350532"/>
                  </a:lnTo>
                  <a:lnTo>
                    <a:pt x="1817547" y="122161"/>
                  </a:lnTo>
                  <a:close/>
                </a:path>
                <a:path w="4629150" h="351155">
                  <a:moveTo>
                    <a:pt x="2033816" y="145262"/>
                  </a:moveTo>
                  <a:lnTo>
                    <a:pt x="1946325" y="145262"/>
                  </a:lnTo>
                  <a:lnTo>
                    <a:pt x="1946325" y="350520"/>
                  </a:lnTo>
                  <a:lnTo>
                    <a:pt x="2033816" y="350520"/>
                  </a:lnTo>
                  <a:lnTo>
                    <a:pt x="2033816" y="145262"/>
                  </a:lnTo>
                  <a:close/>
                </a:path>
                <a:path w="4629150" h="351155">
                  <a:moveTo>
                    <a:pt x="2250071" y="122161"/>
                  </a:moveTo>
                  <a:lnTo>
                    <a:pt x="2162581" y="122161"/>
                  </a:lnTo>
                  <a:lnTo>
                    <a:pt x="2162581" y="350532"/>
                  </a:lnTo>
                  <a:lnTo>
                    <a:pt x="2250071" y="350532"/>
                  </a:lnTo>
                  <a:lnTo>
                    <a:pt x="2250071" y="122161"/>
                  </a:lnTo>
                  <a:close/>
                </a:path>
                <a:path w="4629150" h="351155">
                  <a:moveTo>
                    <a:pt x="2466327" y="141960"/>
                  </a:moveTo>
                  <a:lnTo>
                    <a:pt x="2378837" y="141960"/>
                  </a:lnTo>
                  <a:lnTo>
                    <a:pt x="2378837" y="350520"/>
                  </a:lnTo>
                  <a:lnTo>
                    <a:pt x="2466327" y="350520"/>
                  </a:lnTo>
                  <a:lnTo>
                    <a:pt x="2466327" y="141960"/>
                  </a:lnTo>
                  <a:close/>
                </a:path>
                <a:path w="4629150" h="351155">
                  <a:moveTo>
                    <a:pt x="2682583" y="107302"/>
                  </a:moveTo>
                  <a:lnTo>
                    <a:pt x="2596743" y="107302"/>
                  </a:lnTo>
                  <a:lnTo>
                    <a:pt x="2596743" y="350532"/>
                  </a:lnTo>
                  <a:lnTo>
                    <a:pt x="2682583" y="350532"/>
                  </a:lnTo>
                  <a:lnTo>
                    <a:pt x="2682583" y="107302"/>
                  </a:lnTo>
                  <a:close/>
                </a:path>
                <a:path w="4629150" h="351155">
                  <a:moveTo>
                    <a:pt x="2898838" y="105651"/>
                  </a:moveTo>
                  <a:lnTo>
                    <a:pt x="2812999" y="105651"/>
                  </a:lnTo>
                  <a:lnTo>
                    <a:pt x="2812999" y="350532"/>
                  </a:lnTo>
                  <a:lnTo>
                    <a:pt x="2898838" y="350532"/>
                  </a:lnTo>
                  <a:lnTo>
                    <a:pt x="2898838" y="105651"/>
                  </a:lnTo>
                  <a:close/>
                </a:path>
                <a:path w="4629150" h="351155">
                  <a:moveTo>
                    <a:pt x="3115106" y="64376"/>
                  </a:moveTo>
                  <a:lnTo>
                    <a:pt x="3029267" y="64376"/>
                  </a:lnTo>
                  <a:lnTo>
                    <a:pt x="3029267" y="350532"/>
                  </a:lnTo>
                  <a:lnTo>
                    <a:pt x="3115106" y="350532"/>
                  </a:lnTo>
                  <a:lnTo>
                    <a:pt x="3115106" y="64376"/>
                  </a:lnTo>
                  <a:close/>
                </a:path>
                <a:path w="4629150" h="351155">
                  <a:moveTo>
                    <a:pt x="3331362" y="100698"/>
                  </a:moveTo>
                  <a:lnTo>
                    <a:pt x="3245523" y="100698"/>
                  </a:lnTo>
                  <a:lnTo>
                    <a:pt x="3245523" y="350532"/>
                  </a:lnTo>
                  <a:lnTo>
                    <a:pt x="3331362" y="350532"/>
                  </a:lnTo>
                  <a:lnTo>
                    <a:pt x="3331362" y="100698"/>
                  </a:lnTo>
                  <a:close/>
                </a:path>
                <a:path w="4629150" h="351155">
                  <a:moveTo>
                    <a:pt x="3547618" y="115557"/>
                  </a:moveTo>
                  <a:lnTo>
                    <a:pt x="3461778" y="115557"/>
                  </a:lnTo>
                  <a:lnTo>
                    <a:pt x="3461778" y="350532"/>
                  </a:lnTo>
                  <a:lnTo>
                    <a:pt x="3547618" y="350532"/>
                  </a:lnTo>
                  <a:lnTo>
                    <a:pt x="3547618" y="115557"/>
                  </a:lnTo>
                  <a:close/>
                </a:path>
                <a:path w="4629150" h="351155">
                  <a:moveTo>
                    <a:pt x="3763873" y="66027"/>
                  </a:moveTo>
                  <a:lnTo>
                    <a:pt x="3678034" y="66027"/>
                  </a:lnTo>
                  <a:lnTo>
                    <a:pt x="3678034" y="350532"/>
                  </a:lnTo>
                  <a:lnTo>
                    <a:pt x="3763873" y="350532"/>
                  </a:lnTo>
                  <a:lnTo>
                    <a:pt x="3763873" y="66027"/>
                  </a:lnTo>
                  <a:close/>
                </a:path>
                <a:path w="4629150" h="351155">
                  <a:moveTo>
                    <a:pt x="3980142" y="0"/>
                  </a:moveTo>
                  <a:lnTo>
                    <a:pt x="3894302" y="0"/>
                  </a:lnTo>
                  <a:lnTo>
                    <a:pt x="3894302" y="350532"/>
                  </a:lnTo>
                  <a:lnTo>
                    <a:pt x="3980142" y="350532"/>
                  </a:lnTo>
                  <a:lnTo>
                    <a:pt x="3980142" y="0"/>
                  </a:lnTo>
                  <a:close/>
                </a:path>
                <a:path w="4629150" h="351155">
                  <a:moveTo>
                    <a:pt x="4196397" y="77584"/>
                  </a:moveTo>
                  <a:lnTo>
                    <a:pt x="4110558" y="77584"/>
                  </a:lnTo>
                  <a:lnTo>
                    <a:pt x="4110558" y="350532"/>
                  </a:lnTo>
                  <a:lnTo>
                    <a:pt x="4196397" y="350532"/>
                  </a:lnTo>
                  <a:lnTo>
                    <a:pt x="4196397" y="77584"/>
                  </a:lnTo>
                  <a:close/>
                </a:path>
                <a:path w="4629150" h="351155">
                  <a:moveTo>
                    <a:pt x="4412653" y="90792"/>
                  </a:moveTo>
                  <a:lnTo>
                    <a:pt x="4326814" y="90792"/>
                  </a:lnTo>
                  <a:lnTo>
                    <a:pt x="4326814" y="350532"/>
                  </a:lnTo>
                  <a:lnTo>
                    <a:pt x="4412653" y="350532"/>
                  </a:lnTo>
                  <a:lnTo>
                    <a:pt x="4412653" y="90792"/>
                  </a:lnTo>
                  <a:close/>
                </a:path>
                <a:path w="4629150" h="351155">
                  <a:moveTo>
                    <a:pt x="4628908" y="87490"/>
                  </a:moveTo>
                  <a:lnTo>
                    <a:pt x="4543069" y="87490"/>
                  </a:lnTo>
                  <a:lnTo>
                    <a:pt x="4543069" y="350532"/>
                  </a:lnTo>
                  <a:lnTo>
                    <a:pt x="4628908" y="350532"/>
                  </a:lnTo>
                  <a:lnTo>
                    <a:pt x="4628908" y="8749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926130" y="1354708"/>
              <a:ext cx="4629150" cy="1167765"/>
            </a:xfrm>
            <a:custGeom>
              <a:avLst/>
              <a:gdLst/>
              <a:ahLst/>
              <a:cxnLst/>
              <a:rect l="l" t="t" r="r" b="b"/>
              <a:pathLst>
                <a:path w="4629150" h="1167764">
                  <a:moveTo>
                    <a:pt x="85839" y="1064793"/>
                  </a:moveTo>
                  <a:lnTo>
                    <a:pt x="0" y="1064793"/>
                  </a:lnTo>
                  <a:lnTo>
                    <a:pt x="0" y="1167142"/>
                  </a:lnTo>
                  <a:lnTo>
                    <a:pt x="85839" y="1167142"/>
                  </a:lnTo>
                  <a:lnTo>
                    <a:pt x="85839" y="1064793"/>
                  </a:lnTo>
                  <a:close/>
                </a:path>
                <a:path w="4629150" h="1167764">
                  <a:moveTo>
                    <a:pt x="302082" y="1048283"/>
                  </a:moveTo>
                  <a:lnTo>
                    <a:pt x="216255" y="1048283"/>
                  </a:lnTo>
                  <a:lnTo>
                    <a:pt x="216255" y="1102766"/>
                  </a:lnTo>
                  <a:lnTo>
                    <a:pt x="302082" y="1102766"/>
                  </a:lnTo>
                  <a:lnTo>
                    <a:pt x="302082" y="1048283"/>
                  </a:lnTo>
                  <a:close/>
                </a:path>
                <a:path w="4629150" h="1167764">
                  <a:moveTo>
                    <a:pt x="518350" y="1010310"/>
                  </a:moveTo>
                  <a:lnTo>
                    <a:pt x="432511" y="1010310"/>
                  </a:lnTo>
                  <a:lnTo>
                    <a:pt x="432511" y="1111008"/>
                  </a:lnTo>
                  <a:lnTo>
                    <a:pt x="518350" y="1111008"/>
                  </a:lnTo>
                  <a:lnTo>
                    <a:pt x="518350" y="1010310"/>
                  </a:lnTo>
                  <a:close/>
                </a:path>
                <a:path w="4629150" h="1167764">
                  <a:moveTo>
                    <a:pt x="734606" y="899706"/>
                  </a:moveTo>
                  <a:lnTo>
                    <a:pt x="648766" y="899706"/>
                  </a:lnTo>
                  <a:lnTo>
                    <a:pt x="648766" y="1086243"/>
                  </a:lnTo>
                  <a:lnTo>
                    <a:pt x="734606" y="1086243"/>
                  </a:lnTo>
                  <a:lnTo>
                    <a:pt x="734606" y="899706"/>
                  </a:lnTo>
                  <a:close/>
                </a:path>
                <a:path w="4629150" h="1167764">
                  <a:moveTo>
                    <a:pt x="952512" y="815517"/>
                  </a:moveTo>
                  <a:lnTo>
                    <a:pt x="865022" y="815517"/>
                  </a:lnTo>
                  <a:lnTo>
                    <a:pt x="865022" y="1036739"/>
                  </a:lnTo>
                  <a:lnTo>
                    <a:pt x="952512" y="1036739"/>
                  </a:lnTo>
                  <a:lnTo>
                    <a:pt x="952512" y="815517"/>
                  </a:lnTo>
                  <a:close/>
                </a:path>
                <a:path w="4629150" h="1167764">
                  <a:moveTo>
                    <a:pt x="1168781" y="774242"/>
                  </a:moveTo>
                  <a:lnTo>
                    <a:pt x="1081290" y="774242"/>
                  </a:lnTo>
                  <a:lnTo>
                    <a:pt x="1081290" y="1094511"/>
                  </a:lnTo>
                  <a:lnTo>
                    <a:pt x="1168781" y="1094511"/>
                  </a:lnTo>
                  <a:lnTo>
                    <a:pt x="1168781" y="774242"/>
                  </a:lnTo>
                  <a:close/>
                </a:path>
                <a:path w="4629150" h="1167764">
                  <a:moveTo>
                    <a:pt x="1385036" y="666940"/>
                  </a:moveTo>
                  <a:lnTo>
                    <a:pt x="1297546" y="666940"/>
                  </a:lnTo>
                  <a:lnTo>
                    <a:pt x="1297546" y="1031773"/>
                  </a:lnTo>
                  <a:lnTo>
                    <a:pt x="1385036" y="1031773"/>
                  </a:lnTo>
                  <a:lnTo>
                    <a:pt x="1385036" y="666940"/>
                  </a:lnTo>
                  <a:close/>
                </a:path>
                <a:path w="4629150" h="1167764">
                  <a:moveTo>
                    <a:pt x="1601292" y="529920"/>
                  </a:moveTo>
                  <a:lnTo>
                    <a:pt x="1513801" y="529920"/>
                  </a:lnTo>
                  <a:lnTo>
                    <a:pt x="1513801" y="973988"/>
                  </a:lnTo>
                  <a:lnTo>
                    <a:pt x="1601292" y="973988"/>
                  </a:lnTo>
                  <a:lnTo>
                    <a:pt x="1601292" y="529920"/>
                  </a:lnTo>
                  <a:close/>
                </a:path>
                <a:path w="4629150" h="1167764">
                  <a:moveTo>
                    <a:pt x="1817547" y="349973"/>
                  </a:moveTo>
                  <a:lnTo>
                    <a:pt x="1730057" y="349973"/>
                  </a:lnTo>
                  <a:lnTo>
                    <a:pt x="1730057" y="950874"/>
                  </a:lnTo>
                  <a:lnTo>
                    <a:pt x="1817547" y="950874"/>
                  </a:lnTo>
                  <a:lnTo>
                    <a:pt x="1817547" y="349973"/>
                  </a:lnTo>
                  <a:close/>
                </a:path>
                <a:path w="4629150" h="1167764">
                  <a:moveTo>
                    <a:pt x="2033816" y="373087"/>
                  </a:moveTo>
                  <a:lnTo>
                    <a:pt x="1946325" y="373087"/>
                  </a:lnTo>
                  <a:lnTo>
                    <a:pt x="1946325" y="973988"/>
                  </a:lnTo>
                  <a:lnTo>
                    <a:pt x="2033816" y="973988"/>
                  </a:lnTo>
                  <a:lnTo>
                    <a:pt x="2033816" y="373087"/>
                  </a:lnTo>
                  <a:close/>
                </a:path>
                <a:path w="4629150" h="1167764">
                  <a:moveTo>
                    <a:pt x="2250071" y="320268"/>
                  </a:moveTo>
                  <a:lnTo>
                    <a:pt x="2162581" y="320268"/>
                  </a:lnTo>
                  <a:lnTo>
                    <a:pt x="2162581" y="950887"/>
                  </a:lnTo>
                  <a:lnTo>
                    <a:pt x="2250071" y="950887"/>
                  </a:lnTo>
                  <a:lnTo>
                    <a:pt x="2250071" y="320268"/>
                  </a:lnTo>
                  <a:close/>
                </a:path>
                <a:path w="4629150" h="1167764">
                  <a:moveTo>
                    <a:pt x="2466327" y="387946"/>
                  </a:moveTo>
                  <a:lnTo>
                    <a:pt x="2378837" y="387946"/>
                  </a:lnTo>
                  <a:lnTo>
                    <a:pt x="2378837" y="970686"/>
                  </a:lnTo>
                  <a:lnTo>
                    <a:pt x="2466327" y="970686"/>
                  </a:lnTo>
                  <a:lnTo>
                    <a:pt x="2466327" y="387946"/>
                  </a:lnTo>
                  <a:close/>
                </a:path>
                <a:path w="4629150" h="1167764">
                  <a:moveTo>
                    <a:pt x="2682583" y="369785"/>
                  </a:moveTo>
                  <a:lnTo>
                    <a:pt x="2596743" y="369785"/>
                  </a:lnTo>
                  <a:lnTo>
                    <a:pt x="2596743" y="936015"/>
                  </a:lnTo>
                  <a:lnTo>
                    <a:pt x="2682583" y="936015"/>
                  </a:lnTo>
                  <a:lnTo>
                    <a:pt x="2682583" y="369785"/>
                  </a:lnTo>
                  <a:close/>
                </a:path>
                <a:path w="4629150" h="1167764">
                  <a:moveTo>
                    <a:pt x="2898838" y="318617"/>
                  </a:moveTo>
                  <a:lnTo>
                    <a:pt x="2812999" y="318617"/>
                  </a:lnTo>
                  <a:lnTo>
                    <a:pt x="2812999" y="934389"/>
                  </a:lnTo>
                  <a:lnTo>
                    <a:pt x="2898838" y="934389"/>
                  </a:lnTo>
                  <a:lnTo>
                    <a:pt x="2898838" y="318617"/>
                  </a:lnTo>
                  <a:close/>
                </a:path>
                <a:path w="4629150" h="1167764">
                  <a:moveTo>
                    <a:pt x="3115106" y="203060"/>
                  </a:moveTo>
                  <a:lnTo>
                    <a:pt x="3029267" y="203060"/>
                  </a:lnTo>
                  <a:lnTo>
                    <a:pt x="3029267" y="893114"/>
                  </a:lnTo>
                  <a:lnTo>
                    <a:pt x="3115106" y="893114"/>
                  </a:lnTo>
                  <a:lnTo>
                    <a:pt x="3115106" y="203060"/>
                  </a:lnTo>
                  <a:close/>
                </a:path>
                <a:path w="4629150" h="1167764">
                  <a:moveTo>
                    <a:pt x="3331362" y="224510"/>
                  </a:moveTo>
                  <a:lnTo>
                    <a:pt x="3245523" y="224510"/>
                  </a:lnTo>
                  <a:lnTo>
                    <a:pt x="3245523" y="929411"/>
                  </a:lnTo>
                  <a:lnTo>
                    <a:pt x="3331362" y="929411"/>
                  </a:lnTo>
                  <a:lnTo>
                    <a:pt x="3331362" y="224510"/>
                  </a:lnTo>
                  <a:close/>
                </a:path>
                <a:path w="4629150" h="1167764">
                  <a:moveTo>
                    <a:pt x="3547618" y="199758"/>
                  </a:moveTo>
                  <a:lnTo>
                    <a:pt x="3461778" y="199758"/>
                  </a:lnTo>
                  <a:lnTo>
                    <a:pt x="3461778" y="944295"/>
                  </a:lnTo>
                  <a:lnTo>
                    <a:pt x="3547618" y="944295"/>
                  </a:lnTo>
                  <a:lnTo>
                    <a:pt x="3547618" y="199758"/>
                  </a:lnTo>
                  <a:close/>
                </a:path>
                <a:path w="4629150" h="1167764">
                  <a:moveTo>
                    <a:pt x="3763873" y="118859"/>
                  </a:moveTo>
                  <a:lnTo>
                    <a:pt x="3678034" y="118859"/>
                  </a:lnTo>
                  <a:lnTo>
                    <a:pt x="3678034" y="894753"/>
                  </a:lnTo>
                  <a:lnTo>
                    <a:pt x="3763873" y="894753"/>
                  </a:lnTo>
                  <a:lnTo>
                    <a:pt x="3763873" y="118859"/>
                  </a:lnTo>
                  <a:close/>
                </a:path>
                <a:path w="4629150" h="1167764">
                  <a:moveTo>
                    <a:pt x="3980142" y="41275"/>
                  </a:moveTo>
                  <a:lnTo>
                    <a:pt x="3894302" y="41275"/>
                  </a:lnTo>
                  <a:lnTo>
                    <a:pt x="3894302" y="828725"/>
                  </a:lnTo>
                  <a:lnTo>
                    <a:pt x="3980142" y="828725"/>
                  </a:lnTo>
                  <a:lnTo>
                    <a:pt x="3980142" y="41275"/>
                  </a:lnTo>
                  <a:close/>
                </a:path>
                <a:path w="4629150" h="1167764">
                  <a:moveTo>
                    <a:pt x="4196397" y="0"/>
                  </a:moveTo>
                  <a:lnTo>
                    <a:pt x="4110558" y="0"/>
                  </a:lnTo>
                  <a:lnTo>
                    <a:pt x="4110558" y="906310"/>
                  </a:lnTo>
                  <a:lnTo>
                    <a:pt x="4196397" y="906310"/>
                  </a:lnTo>
                  <a:lnTo>
                    <a:pt x="4196397" y="0"/>
                  </a:lnTo>
                  <a:close/>
                </a:path>
                <a:path w="4629150" h="1167764">
                  <a:moveTo>
                    <a:pt x="4412653" y="23114"/>
                  </a:moveTo>
                  <a:lnTo>
                    <a:pt x="4326814" y="23114"/>
                  </a:lnTo>
                  <a:lnTo>
                    <a:pt x="4326814" y="919518"/>
                  </a:lnTo>
                  <a:lnTo>
                    <a:pt x="4412653" y="919518"/>
                  </a:lnTo>
                  <a:lnTo>
                    <a:pt x="4412653" y="23114"/>
                  </a:lnTo>
                  <a:close/>
                </a:path>
                <a:path w="4629150" h="1167764">
                  <a:moveTo>
                    <a:pt x="4628908" y="8255"/>
                  </a:moveTo>
                  <a:lnTo>
                    <a:pt x="4543069" y="8255"/>
                  </a:lnTo>
                  <a:lnTo>
                    <a:pt x="4543069" y="916216"/>
                  </a:lnTo>
                  <a:lnTo>
                    <a:pt x="4628908" y="916216"/>
                  </a:lnTo>
                  <a:lnTo>
                    <a:pt x="4628908" y="8255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926130" y="1341703"/>
              <a:ext cx="4629150" cy="1078230"/>
            </a:xfrm>
            <a:custGeom>
              <a:avLst/>
              <a:gdLst/>
              <a:ahLst/>
              <a:cxnLst/>
              <a:rect l="l" t="t" r="r" b="b"/>
              <a:pathLst>
                <a:path w="4629150" h="1078230">
                  <a:moveTo>
                    <a:pt x="85839" y="0"/>
                  </a:moveTo>
                  <a:lnTo>
                    <a:pt x="0" y="0"/>
                  </a:lnTo>
                  <a:lnTo>
                    <a:pt x="0" y="1077798"/>
                  </a:lnTo>
                  <a:lnTo>
                    <a:pt x="85839" y="1077798"/>
                  </a:lnTo>
                  <a:lnTo>
                    <a:pt x="85839" y="0"/>
                  </a:lnTo>
                  <a:close/>
                </a:path>
                <a:path w="4629150" h="1078230">
                  <a:moveTo>
                    <a:pt x="302082" y="0"/>
                  </a:moveTo>
                  <a:lnTo>
                    <a:pt x="216255" y="0"/>
                  </a:lnTo>
                  <a:lnTo>
                    <a:pt x="216255" y="1061288"/>
                  </a:lnTo>
                  <a:lnTo>
                    <a:pt x="302082" y="1061288"/>
                  </a:lnTo>
                  <a:lnTo>
                    <a:pt x="302082" y="0"/>
                  </a:lnTo>
                  <a:close/>
                </a:path>
                <a:path w="4629150" h="1078230">
                  <a:moveTo>
                    <a:pt x="518350" y="0"/>
                  </a:moveTo>
                  <a:lnTo>
                    <a:pt x="432511" y="0"/>
                  </a:lnTo>
                  <a:lnTo>
                    <a:pt x="432511" y="1023315"/>
                  </a:lnTo>
                  <a:lnTo>
                    <a:pt x="518350" y="1023315"/>
                  </a:lnTo>
                  <a:lnTo>
                    <a:pt x="518350" y="0"/>
                  </a:lnTo>
                  <a:close/>
                </a:path>
                <a:path w="4629150" h="1078230">
                  <a:moveTo>
                    <a:pt x="734606" y="0"/>
                  </a:moveTo>
                  <a:lnTo>
                    <a:pt x="648766" y="0"/>
                  </a:lnTo>
                  <a:lnTo>
                    <a:pt x="648766" y="912710"/>
                  </a:lnTo>
                  <a:lnTo>
                    <a:pt x="734606" y="912710"/>
                  </a:lnTo>
                  <a:lnTo>
                    <a:pt x="734606" y="0"/>
                  </a:lnTo>
                  <a:close/>
                </a:path>
                <a:path w="4629150" h="1078230">
                  <a:moveTo>
                    <a:pt x="952512" y="0"/>
                  </a:moveTo>
                  <a:lnTo>
                    <a:pt x="865022" y="0"/>
                  </a:lnTo>
                  <a:lnTo>
                    <a:pt x="865022" y="828522"/>
                  </a:lnTo>
                  <a:lnTo>
                    <a:pt x="952512" y="828522"/>
                  </a:lnTo>
                  <a:lnTo>
                    <a:pt x="952512" y="0"/>
                  </a:lnTo>
                  <a:close/>
                </a:path>
                <a:path w="4629150" h="1078230">
                  <a:moveTo>
                    <a:pt x="1168781" y="0"/>
                  </a:moveTo>
                  <a:lnTo>
                    <a:pt x="1081290" y="0"/>
                  </a:lnTo>
                  <a:lnTo>
                    <a:pt x="1081290" y="787247"/>
                  </a:lnTo>
                  <a:lnTo>
                    <a:pt x="1168781" y="787247"/>
                  </a:lnTo>
                  <a:lnTo>
                    <a:pt x="1168781" y="0"/>
                  </a:lnTo>
                  <a:close/>
                </a:path>
                <a:path w="4629150" h="1078230">
                  <a:moveTo>
                    <a:pt x="1385036" y="0"/>
                  </a:moveTo>
                  <a:lnTo>
                    <a:pt x="1297546" y="0"/>
                  </a:lnTo>
                  <a:lnTo>
                    <a:pt x="1297546" y="679945"/>
                  </a:lnTo>
                  <a:lnTo>
                    <a:pt x="1385036" y="679945"/>
                  </a:lnTo>
                  <a:lnTo>
                    <a:pt x="1385036" y="0"/>
                  </a:lnTo>
                  <a:close/>
                </a:path>
                <a:path w="4629150" h="1078230">
                  <a:moveTo>
                    <a:pt x="1601292" y="0"/>
                  </a:moveTo>
                  <a:lnTo>
                    <a:pt x="1513801" y="0"/>
                  </a:lnTo>
                  <a:lnTo>
                    <a:pt x="1513801" y="542925"/>
                  </a:lnTo>
                  <a:lnTo>
                    <a:pt x="1601292" y="542925"/>
                  </a:lnTo>
                  <a:lnTo>
                    <a:pt x="1601292" y="0"/>
                  </a:lnTo>
                  <a:close/>
                </a:path>
                <a:path w="4629150" h="1078230">
                  <a:moveTo>
                    <a:pt x="1817547" y="0"/>
                  </a:moveTo>
                  <a:lnTo>
                    <a:pt x="1730057" y="0"/>
                  </a:lnTo>
                  <a:lnTo>
                    <a:pt x="1730057" y="362991"/>
                  </a:lnTo>
                  <a:lnTo>
                    <a:pt x="1817547" y="362991"/>
                  </a:lnTo>
                  <a:lnTo>
                    <a:pt x="1817547" y="0"/>
                  </a:lnTo>
                  <a:close/>
                </a:path>
                <a:path w="4629150" h="1078230">
                  <a:moveTo>
                    <a:pt x="2033816" y="0"/>
                  </a:moveTo>
                  <a:lnTo>
                    <a:pt x="1946325" y="0"/>
                  </a:lnTo>
                  <a:lnTo>
                    <a:pt x="1946325" y="386092"/>
                  </a:lnTo>
                  <a:lnTo>
                    <a:pt x="2033816" y="386092"/>
                  </a:lnTo>
                  <a:lnTo>
                    <a:pt x="2033816" y="0"/>
                  </a:lnTo>
                  <a:close/>
                </a:path>
                <a:path w="4629150" h="1078230">
                  <a:moveTo>
                    <a:pt x="2250071" y="0"/>
                  </a:moveTo>
                  <a:lnTo>
                    <a:pt x="2162581" y="0"/>
                  </a:lnTo>
                  <a:lnTo>
                    <a:pt x="2162581" y="333273"/>
                  </a:lnTo>
                  <a:lnTo>
                    <a:pt x="2250071" y="333273"/>
                  </a:lnTo>
                  <a:lnTo>
                    <a:pt x="2250071" y="0"/>
                  </a:lnTo>
                  <a:close/>
                </a:path>
                <a:path w="4629150" h="1078230">
                  <a:moveTo>
                    <a:pt x="2466327" y="0"/>
                  </a:moveTo>
                  <a:lnTo>
                    <a:pt x="2378837" y="0"/>
                  </a:lnTo>
                  <a:lnTo>
                    <a:pt x="2378837" y="400951"/>
                  </a:lnTo>
                  <a:lnTo>
                    <a:pt x="2466327" y="400951"/>
                  </a:lnTo>
                  <a:lnTo>
                    <a:pt x="2466327" y="0"/>
                  </a:lnTo>
                  <a:close/>
                </a:path>
                <a:path w="4629150" h="1078230">
                  <a:moveTo>
                    <a:pt x="2682583" y="0"/>
                  </a:moveTo>
                  <a:lnTo>
                    <a:pt x="2596743" y="0"/>
                  </a:lnTo>
                  <a:lnTo>
                    <a:pt x="2596743" y="382790"/>
                  </a:lnTo>
                  <a:lnTo>
                    <a:pt x="2682583" y="382790"/>
                  </a:lnTo>
                  <a:lnTo>
                    <a:pt x="2682583" y="0"/>
                  </a:lnTo>
                  <a:close/>
                </a:path>
                <a:path w="4629150" h="1078230">
                  <a:moveTo>
                    <a:pt x="2898838" y="0"/>
                  </a:moveTo>
                  <a:lnTo>
                    <a:pt x="2812999" y="0"/>
                  </a:lnTo>
                  <a:lnTo>
                    <a:pt x="2812999" y="331622"/>
                  </a:lnTo>
                  <a:lnTo>
                    <a:pt x="2898838" y="331622"/>
                  </a:lnTo>
                  <a:lnTo>
                    <a:pt x="2898838" y="0"/>
                  </a:lnTo>
                  <a:close/>
                </a:path>
                <a:path w="4629150" h="1078230">
                  <a:moveTo>
                    <a:pt x="3115106" y="0"/>
                  </a:moveTo>
                  <a:lnTo>
                    <a:pt x="3029267" y="0"/>
                  </a:lnTo>
                  <a:lnTo>
                    <a:pt x="3029267" y="216065"/>
                  </a:lnTo>
                  <a:lnTo>
                    <a:pt x="3115106" y="216065"/>
                  </a:lnTo>
                  <a:lnTo>
                    <a:pt x="3115106" y="0"/>
                  </a:lnTo>
                  <a:close/>
                </a:path>
                <a:path w="4629150" h="1078230">
                  <a:moveTo>
                    <a:pt x="3331362" y="0"/>
                  </a:moveTo>
                  <a:lnTo>
                    <a:pt x="3245523" y="0"/>
                  </a:lnTo>
                  <a:lnTo>
                    <a:pt x="3245523" y="237528"/>
                  </a:lnTo>
                  <a:lnTo>
                    <a:pt x="3331362" y="237528"/>
                  </a:lnTo>
                  <a:lnTo>
                    <a:pt x="3331362" y="0"/>
                  </a:lnTo>
                  <a:close/>
                </a:path>
                <a:path w="4629150" h="1078230">
                  <a:moveTo>
                    <a:pt x="3547618" y="0"/>
                  </a:moveTo>
                  <a:lnTo>
                    <a:pt x="3461778" y="0"/>
                  </a:lnTo>
                  <a:lnTo>
                    <a:pt x="3461778" y="212763"/>
                  </a:lnTo>
                  <a:lnTo>
                    <a:pt x="3547618" y="212763"/>
                  </a:lnTo>
                  <a:lnTo>
                    <a:pt x="3547618" y="0"/>
                  </a:lnTo>
                  <a:close/>
                </a:path>
                <a:path w="4629150" h="1078230">
                  <a:moveTo>
                    <a:pt x="3763873" y="0"/>
                  </a:moveTo>
                  <a:lnTo>
                    <a:pt x="3678034" y="0"/>
                  </a:lnTo>
                  <a:lnTo>
                    <a:pt x="3678034" y="131864"/>
                  </a:lnTo>
                  <a:lnTo>
                    <a:pt x="3763873" y="131864"/>
                  </a:lnTo>
                  <a:lnTo>
                    <a:pt x="3763873" y="0"/>
                  </a:lnTo>
                  <a:close/>
                </a:path>
                <a:path w="4629150" h="1078230">
                  <a:moveTo>
                    <a:pt x="3980142" y="0"/>
                  </a:moveTo>
                  <a:lnTo>
                    <a:pt x="3894302" y="0"/>
                  </a:lnTo>
                  <a:lnTo>
                    <a:pt x="3894302" y="54279"/>
                  </a:lnTo>
                  <a:lnTo>
                    <a:pt x="3980142" y="54279"/>
                  </a:lnTo>
                  <a:lnTo>
                    <a:pt x="3980142" y="0"/>
                  </a:lnTo>
                  <a:close/>
                </a:path>
                <a:path w="4629150" h="1078230">
                  <a:moveTo>
                    <a:pt x="4196397" y="0"/>
                  </a:moveTo>
                  <a:lnTo>
                    <a:pt x="4110558" y="0"/>
                  </a:lnTo>
                  <a:lnTo>
                    <a:pt x="4110558" y="13004"/>
                  </a:lnTo>
                  <a:lnTo>
                    <a:pt x="4196397" y="13004"/>
                  </a:lnTo>
                  <a:lnTo>
                    <a:pt x="4196397" y="0"/>
                  </a:lnTo>
                  <a:close/>
                </a:path>
                <a:path w="4629150" h="1078230">
                  <a:moveTo>
                    <a:pt x="4412653" y="0"/>
                  </a:moveTo>
                  <a:lnTo>
                    <a:pt x="4326814" y="0"/>
                  </a:lnTo>
                  <a:lnTo>
                    <a:pt x="4326814" y="36118"/>
                  </a:lnTo>
                  <a:lnTo>
                    <a:pt x="4412653" y="36118"/>
                  </a:lnTo>
                  <a:lnTo>
                    <a:pt x="4412653" y="0"/>
                  </a:lnTo>
                  <a:close/>
                </a:path>
                <a:path w="4629150" h="1078230">
                  <a:moveTo>
                    <a:pt x="4628908" y="0"/>
                  </a:moveTo>
                  <a:lnTo>
                    <a:pt x="4543069" y="0"/>
                  </a:lnTo>
                  <a:lnTo>
                    <a:pt x="4543069" y="21259"/>
                  </a:lnTo>
                  <a:lnTo>
                    <a:pt x="4628908" y="21259"/>
                  </a:lnTo>
                  <a:lnTo>
                    <a:pt x="4628908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861044" y="2533962"/>
              <a:ext cx="4759960" cy="0"/>
            </a:xfrm>
            <a:custGeom>
              <a:avLst/>
              <a:gdLst/>
              <a:ahLst/>
              <a:cxnLst/>
              <a:rect l="l" t="t" r="r" b="b"/>
              <a:pathLst>
                <a:path w="4759959">
                  <a:moveTo>
                    <a:pt x="0" y="0"/>
                  </a:moveTo>
                  <a:lnTo>
                    <a:pt x="475954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2654905" y="1285083"/>
            <a:ext cx="169970" cy="12906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90%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0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80%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70%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60%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50%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40%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30%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20%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395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10%</a:t>
            </a:r>
            <a:endParaRPr sz="449">
              <a:latin typeface="Calibri"/>
              <a:cs typeface="Calibri"/>
            </a:endParaRPr>
          </a:p>
          <a:p>
            <a:pPr marL="74840">
              <a:spcBef>
                <a:spcPts val="395"/>
              </a:spcBef>
            </a:pP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023650" y="1117225"/>
            <a:ext cx="268274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NP</a:t>
            </a:r>
            <a:r>
              <a:rPr sz="749" spc="5" dirty="0">
                <a:solidFill>
                  <a:srgbClr val="595959"/>
                </a:solidFill>
                <a:latin typeface="Calibri"/>
                <a:cs typeface="Calibri"/>
              </a:rPr>
              <a:t>M1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908479" y="2573617"/>
            <a:ext cx="4669113" cy="211194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2000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2006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2008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2016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2018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2020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2021</a:t>
            </a:r>
            <a:endParaRPr sz="449">
              <a:latin typeface="Calibri"/>
              <a:cs typeface="Calibri"/>
            </a:endParaRPr>
          </a:p>
          <a:p>
            <a:pPr marR="90696" algn="ctr">
              <a:spcBef>
                <a:spcPts val="524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Positivo       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Negativo      </a:t>
            </a:r>
            <a:r>
              <a:rPr sz="449" spc="10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realizado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622971" y="2560629"/>
            <a:ext cx="5069939" cy="1782153"/>
            <a:chOff x="2620568" y="2563787"/>
            <a:chExt cx="5076190" cy="1784350"/>
          </a:xfrm>
        </p:grpSpPr>
        <p:sp>
          <p:nvSpPr>
            <p:cNvPr id="15" name="object 15"/>
            <p:cNvSpPr/>
            <p:nvPr/>
          </p:nvSpPr>
          <p:spPr>
            <a:xfrm>
              <a:off x="2620568" y="2563787"/>
              <a:ext cx="5076190" cy="1784350"/>
            </a:xfrm>
            <a:custGeom>
              <a:avLst/>
              <a:gdLst/>
              <a:ahLst/>
              <a:cxnLst/>
              <a:rect l="l" t="t" r="r" b="b"/>
              <a:pathLst>
                <a:path w="5076190" h="1784350">
                  <a:moveTo>
                    <a:pt x="5075682" y="0"/>
                  </a:moveTo>
                  <a:lnTo>
                    <a:pt x="0" y="0"/>
                  </a:lnTo>
                  <a:lnTo>
                    <a:pt x="0" y="1783880"/>
                  </a:lnTo>
                  <a:lnTo>
                    <a:pt x="5075682" y="1783880"/>
                  </a:lnTo>
                  <a:lnTo>
                    <a:pt x="50756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926130" y="3781437"/>
              <a:ext cx="4629150" cy="249554"/>
            </a:xfrm>
            <a:custGeom>
              <a:avLst/>
              <a:gdLst/>
              <a:ahLst/>
              <a:cxnLst/>
              <a:rect l="l" t="t" r="r" b="b"/>
              <a:pathLst>
                <a:path w="4629150" h="249554">
                  <a:moveTo>
                    <a:pt x="85839" y="184886"/>
                  </a:moveTo>
                  <a:lnTo>
                    <a:pt x="0" y="184886"/>
                  </a:lnTo>
                  <a:lnTo>
                    <a:pt x="0" y="249275"/>
                  </a:lnTo>
                  <a:lnTo>
                    <a:pt x="85839" y="249275"/>
                  </a:lnTo>
                  <a:lnTo>
                    <a:pt x="85839" y="184886"/>
                  </a:lnTo>
                  <a:close/>
                </a:path>
                <a:path w="4629150" h="249554">
                  <a:moveTo>
                    <a:pt x="302082" y="186537"/>
                  </a:moveTo>
                  <a:lnTo>
                    <a:pt x="216255" y="186537"/>
                  </a:lnTo>
                  <a:lnTo>
                    <a:pt x="216255" y="249275"/>
                  </a:lnTo>
                  <a:lnTo>
                    <a:pt x="302082" y="249275"/>
                  </a:lnTo>
                  <a:lnTo>
                    <a:pt x="302082" y="186537"/>
                  </a:lnTo>
                  <a:close/>
                </a:path>
                <a:path w="4629150" h="249554">
                  <a:moveTo>
                    <a:pt x="518350" y="221208"/>
                  </a:moveTo>
                  <a:lnTo>
                    <a:pt x="432511" y="221208"/>
                  </a:lnTo>
                  <a:lnTo>
                    <a:pt x="432511" y="249275"/>
                  </a:lnTo>
                  <a:lnTo>
                    <a:pt x="518350" y="249275"/>
                  </a:lnTo>
                  <a:lnTo>
                    <a:pt x="518350" y="221208"/>
                  </a:lnTo>
                  <a:close/>
                </a:path>
                <a:path w="4629150" h="249554">
                  <a:moveTo>
                    <a:pt x="734606" y="181584"/>
                  </a:moveTo>
                  <a:lnTo>
                    <a:pt x="648766" y="181584"/>
                  </a:lnTo>
                  <a:lnTo>
                    <a:pt x="648766" y="249275"/>
                  </a:lnTo>
                  <a:lnTo>
                    <a:pt x="734606" y="249275"/>
                  </a:lnTo>
                  <a:lnTo>
                    <a:pt x="734606" y="181584"/>
                  </a:lnTo>
                  <a:close/>
                </a:path>
                <a:path w="4629150" h="249554">
                  <a:moveTo>
                    <a:pt x="952525" y="148564"/>
                  </a:moveTo>
                  <a:lnTo>
                    <a:pt x="865022" y="148564"/>
                  </a:lnTo>
                  <a:lnTo>
                    <a:pt x="865022" y="249275"/>
                  </a:lnTo>
                  <a:lnTo>
                    <a:pt x="952525" y="249275"/>
                  </a:lnTo>
                  <a:lnTo>
                    <a:pt x="952525" y="148564"/>
                  </a:lnTo>
                  <a:close/>
                </a:path>
                <a:path w="4629150" h="249554">
                  <a:moveTo>
                    <a:pt x="1168768" y="174980"/>
                  </a:moveTo>
                  <a:lnTo>
                    <a:pt x="1081278" y="174980"/>
                  </a:lnTo>
                  <a:lnTo>
                    <a:pt x="1081278" y="249275"/>
                  </a:lnTo>
                  <a:lnTo>
                    <a:pt x="1168768" y="249275"/>
                  </a:lnTo>
                  <a:lnTo>
                    <a:pt x="1168768" y="174980"/>
                  </a:lnTo>
                  <a:close/>
                </a:path>
                <a:path w="4629150" h="249554">
                  <a:moveTo>
                    <a:pt x="1385036" y="132054"/>
                  </a:moveTo>
                  <a:lnTo>
                    <a:pt x="1297533" y="132054"/>
                  </a:lnTo>
                  <a:lnTo>
                    <a:pt x="1297533" y="249275"/>
                  </a:lnTo>
                  <a:lnTo>
                    <a:pt x="1385036" y="249275"/>
                  </a:lnTo>
                  <a:lnTo>
                    <a:pt x="1385036" y="132054"/>
                  </a:lnTo>
                  <a:close/>
                </a:path>
                <a:path w="4629150" h="249554">
                  <a:moveTo>
                    <a:pt x="1601292" y="97396"/>
                  </a:moveTo>
                  <a:lnTo>
                    <a:pt x="1513801" y="97396"/>
                  </a:lnTo>
                  <a:lnTo>
                    <a:pt x="1513801" y="249275"/>
                  </a:lnTo>
                  <a:lnTo>
                    <a:pt x="1601292" y="249275"/>
                  </a:lnTo>
                  <a:lnTo>
                    <a:pt x="1601292" y="97396"/>
                  </a:lnTo>
                  <a:close/>
                </a:path>
                <a:path w="4629150" h="249554">
                  <a:moveTo>
                    <a:pt x="1817547" y="112255"/>
                  </a:moveTo>
                  <a:lnTo>
                    <a:pt x="1730057" y="112255"/>
                  </a:lnTo>
                  <a:lnTo>
                    <a:pt x="1730057" y="249275"/>
                  </a:lnTo>
                  <a:lnTo>
                    <a:pt x="1817547" y="249275"/>
                  </a:lnTo>
                  <a:lnTo>
                    <a:pt x="1817547" y="112255"/>
                  </a:lnTo>
                  <a:close/>
                </a:path>
                <a:path w="4629150" h="249554">
                  <a:moveTo>
                    <a:pt x="2033803" y="110604"/>
                  </a:moveTo>
                  <a:lnTo>
                    <a:pt x="1946313" y="110604"/>
                  </a:lnTo>
                  <a:lnTo>
                    <a:pt x="1946313" y="249275"/>
                  </a:lnTo>
                  <a:lnTo>
                    <a:pt x="2033803" y="249275"/>
                  </a:lnTo>
                  <a:lnTo>
                    <a:pt x="2033803" y="110604"/>
                  </a:lnTo>
                  <a:close/>
                </a:path>
                <a:path w="4629150" h="249554">
                  <a:moveTo>
                    <a:pt x="2250059" y="89141"/>
                  </a:moveTo>
                  <a:lnTo>
                    <a:pt x="2162568" y="89141"/>
                  </a:lnTo>
                  <a:lnTo>
                    <a:pt x="2162568" y="249275"/>
                  </a:lnTo>
                  <a:lnTo>
                    <a:pt x="2250059" y="249275"/>
                  </a:lnTo>
                  <a:lnTo>
                    <a:pt x="2250059" y="89141"/>
                  </a:lnTo>
                  <a:close/>
                </a:path>
                <a:path w="4629150" h="249554">
                  <a:moveTo>
                    <a:pt x="2466327" y="123812"/>
                  </a:moveTo>
                  <a:lnTo>
                    <a:pt x="2378837" y="123812"/>
                  </a:lnTo>
                  <a:lnTo>
                    <a:pt x="2378837" y="249275"/>
                  </a:lnTo>
                  <a:lnTo>
                    <a:pt x="2466327" y="249275"/>
                  </a:lnTo>
                  <a:lnTo>
                    <a:pt x="2466327" y="123812"/>
                  </a:lnTo>
                  <a:close/>
                </a:path>
                <a:path w="4629150" h="249554">
                  <a:moveTo>
                    <a:pt x="2682595" y="118859"/>
                  </a:moveTo>
                  <a:lnTo>
                    <a:pt x="2596743" y="118859"/>
                  </a:lnTo>
                  <a:lnTo>
                    <a:pt x="2596743" y="249275"/>
                  </a:lnTo>
                  <a:lnTo>
                    <a:pt x="2682595" y="249275"/>
                  </a:lnTo>
                  <a:lnTo>
                    <a:pt x="2682595" y="118859"/>
                  </a:lnTo>
                  <a:close/>
                </a:path>
                <a:path w="4629150" h="249554">
                  <a:moveTo>
                    <a:pt x="2898851" y="105651"/>
                  </a:moveTo>
                  <a:lnTo>
                    <a:pt x="2813012" y="105651"/>
                  </a:lnTo>
                  <a:lnTo>
                    <a:pt x="2813012" y="249275"/>
                  </a:lnTo>
                  <a:lnTo>
                    <a:pt x="2898851" y="249275"/>
                  </a:lnTo>
                  <a:lnTo>
                    <a:pt x="2898851" y="105651"/>
                  </a:lnTo>
                  <a:close/>
                </a:path>
                <a:path w="4629150" h="249554">
                  <a:moveTo>
                    <a:pt x="3115106" y="95745"/>
                  </a:moveTo>
                  <a:lnTo>
                    <a:pt x="3029267" y="95745"/>
                  </a:lnTo>
                  <a:lnTo>
                    <a:pt x="3029267" y="249275"/>
                  </a:lnTo>
                  <a:lnTo>
                    <a:pt x="3115106" y="249275"/>
                  </a:lnTo>
                  <a:lnTo>
                    <a:pt x="3115106" y="95745"/>
                  </a:lnTo>
                  <a:close/>
                </a:path>
                <a:path w="4629150" h="249554">
                  <a:moveTo>
                    <a:pt x="3331362" y="108953"/>
                  </a:moveTo>
                  <a:lnTo>
                    <a:pt x="3245523" y="108953"/>
                  </a:lnTo>
                  <a:lnTo>
                    <a:pt x="3245523" y="249275"/>
                  </a:lnTo>
                  <a:lnTo>
                    <a:pt x="3331362" y="249275"/>
                  </a:lnTo>
                  <a:lnTo>
                    <a:pt x="3331362" y="108953"/>
                  </a:lnTo>
                  <a:close/>
                </a:path>
                <a:path w="4629150" h="249554">
                  <a:moveTo>
                    <a:pt x="3547630" y="99047"/>
                  </a:moveTo>
                  <a:lnTo>
                    <a:pt x="3461778" y="99047"/>
                  </a:lnTo>
                  <a:lnTo>
                    <a:pt x="3461778" y="249275"/>
                  </a:lnTo>
                  <a:lnTo>
                    <a:pt x="3547630" y="249275"/>
                  </a:lnTo>
                  <a:lnTo>
                    <a:pt x="3547630" y="99047"/>
                  </a:lnTo>
                  <a:close/>
                </a:path>
                <a:path w="4629150" h="249554">
                  <a:moveTo>
                    <a:pt x="3763886" y="49530"/>
                  </a:moveTo>
                  <a:lnTo>
                    <a:pt x="3678047" y="49530"/>
                  </a:lnTo>
                  <a:lnTo>
                    <a:pt x="3678047" y="249275"/>
                  </a:lnTo>
                  <a:lnTo>
                    <a:pt x="3763886" y="249275"/>
                  </a:lnTo>
                  <a:lnTo>
                    <a:pt x="3763886" y="49530"/>
                  </a:lnTo>
                  <a:close/>
                </a:path>
                <a:path w="4629150" h="249554">
                  <a:moveTo>
                    <a:pt x="3980142" y="0"/>
                  </a:moveTo>
                  <a:lnTo>
                    <a:pt x="3894302" y="0"/>
                  </a:lnTo>
                  <a:lnTo>
                    <a:pt x="3894302" y="249275"/>
                  </a:lnTo>
                  <a:lnTo>
                    <a:pt x="3980142" y="249275"/>
                  </a:lnTo>
                  <a:lnTo>
                    <a:pt x="3980142" y="0"/>
                  </a:lnTo>
                  <a:close/>
                </a:path>
                <a:path w="4629150" h="249554">
                  <a:moveTo>
                    <a:pt x="4196397" y="16497"/>
                  </a:moveTo>
                  <a:lnTo>
                    <a:pt x="4110558" y="16497"/>
                  </a:lnTo>
                  <a:lnTo>
                    <a:pt x="4110558" y="249275"/>
                  </a:lnTo>
                  <a:lnTo>
                    <a:pt x="4196397" y="249275"/>
                  </a:lnTo>
                  <a:lnTo>
                    <a:pt x="4196397" y="16497"/>
                  </a:lnTo>
                  <a:close/>
                </a:path>
                <a:path w="4629150" h="249554">
                  <a:moveTo>
                    <a:pt x="4412666" y="21450"/>
                  </a:moveTo>
                  <a:lnTo>
                    <a:pt x="4326814" y="21450"/>
                  </a:lnTo>
                  <a:lnTo>
                    <a:pt x="4326814" y="249275"/>
                  </a:lnTo>
                  <a:lnTo>
                    <a:pt x="4412666" y="249275"/>
                  </a:lnTo>
                  <a:lnTo>
                    <a:pt x="4412666" y="21450"/>
                  </a:lnTo>
                  <a:close/>
                </a:path>
                <a:path w="4629150" h="249554">
                  <a:moveTo>
                    <a:pt x="4628921" y="4953"/>
                  </a:moveTo>
                  <a:lnTo>
                    <a:pt x="4543082" y="4953"/>
                  </a:lnTo>
                  <a:lnTo>
                    <a:pt x="4543082" y="249275"/>
                  </a:lnTo>
                  <a:lnTo>
                    <a:pt x="4628921" y="249275"/>
                  </a:lnTo>
                  <a:lnTo>
                    <a:pt x="4628921" y="4953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926130" y="2828899"/>
              <a:ext cx="4629150" cy="1174115"/>
            </a:xfrm>
            <a:custGeom>
              <a:avLst/>
              <a:gdLst/>
              <a:ahLst/>
              <a:cxnLst/>
              <a:rect l="l" t="t" r="r" b="b"/>
              <a:pathLst>
                <a:path w="4629150" h="1174114">
                  <a:moveTo>
                    <a:pt x="85839" y="883196"/>
                  </a:moveTo>
                  <a:lnTo>
                    <a:pt x="0" y="883196"/>
                  </a:lnTo>
                  <a:lnTo>
                    <a:pt x="0" y="1137424"/>
                  </a:lnTo>
                  <a:lnTo>
                    <a:pt x="85839" y="1137424"/>
                  </a:lnTo>
                  <a:lnTo>
                    <a:pt x="85839" y="883196"/>
                  </a:lnTo>
                  <a:close/>
                </a:path>
                <a:path w="4629150" h="1174114">
                  <a:moveTo>
                    <a:pt x="302082" y="869988"/>
                  </a:moveTo>
                  <a:lnTo>
                    <a:pt x="216255" y="869988"/>
                  </a:lnTo>
                  <a:lnTo>
                    <a:pt x="216255" y="1139075"/>
                  </a:lnTo>
                  <a:lnTo>
                    <a:pt x="302082" y="1139075"/>
                  </a:lnTo>
                  <a:lnTo>
                    <a:pt x="302082" y="869988"/>
                  </a:lnTo>
                  <a:close/>
                </a:path>
                <a:path w="4629150" h="1174114">
                  <a:moveTo>
                    <a:pt x="518350" y="906310"/>
                  </a:moveTo>
                  <a:lnTo>
                    <a:pt x="432511" y="906310"/>
                  </a:lnTo>
                  <a:lnTo>
                    <a:pt x="432511" y="1173746"/>
                  </a:lnTo>
                  <a:lnTo>
                    <a:pt x="518350" y="1173746"/>
                  </a:lnTo>
                  <a:lnTo>
                    <a:pt x="518350" y="906310"/>
                  </a:lnTo>
                  <a:close/>
                </a:path>
                <a:path w="4629150" h="1174114">
                  <a:moveTo>
                    <a:pt x="734606" y="808913"/>
                  </a:moveTo>
                  <a:lnTo>
                    <a:pt x="648766" y="808913"/>
                  </a:lnTo>
                  <a:lnTo>
                    <a:pt x="648766" y="1134122"/>
                  </a:lnTo>
                  <a:lnTo>
                    <a:pt x="734606" y="1134122"/>
                  </a:lnTo>
                  <a:lnTo>
                    <a:pt x="734606" y="808913"/>
                  </a:lnTo>
                  <a:close/>
                </a:path>
                <a:path w="4629150" h="1174114">
                  <a:moveTo>
                    <a:pt x="952512" y="737920"/>
                  </a:moveTo>
                  <a:lnTo>
                    <a:pt x="865022" y="737920"/>
                  </a:lnTo>
                  <a:lnTo>
                    <a:pt x="865022" y="1101102"/>
                  </a:lnTo>
                  <a:lnTo>
                    <a:pt x="952512" y="1101102"/>
                  </a:lnTo>
                  <a:lnTo>
                    <a:pt x="952512" y="737920"/>
                  </a:lnTo>
                  <a:close/>
                </a:path>
                <a:path w="4629150" h="1174114">
                  <a:moveTo>
                    <a:pt x="1168781" y="759383"/>
                  </a:moveTo>
                  <a:lnTo>
                    <a:pt x="1081290" y="759383"/>
                  </a:lnTo>
                  <a:lnTo>
                    <a:pt x="1081290" y="1127518"/>
                  </a:lnTo>
                  <a:lnTo>
                    <a:pt x="1168781" y="1127518"/>
                  </a:lnTo>
                  <a:lnTo>
                    <a:pt x="1168781" y="759383"/>
                  </a:lnTo>
                  <a:close/>
                </a:path>
                <a:path w="4629150" h="1174114">
                  <a:moveTo>
                    <a:pt x="1385036" y="562940"/>
                  </a:moveTo>
                  <a:lnTo>
                    <a:pt x="1297546" y="562940"/>
                  </a:lnTo>
                  <a:lnTo>
                    <a:pt x="1297546" y="1084605"/>
                  </a:lnTo>
                  <a:lnTo>
                    <a:pt x="1385036" y="1084605"/>
                  </a:lnTo>
                  <a:lnTo>
                    <a:pt x="1385036" y="562940"/>
                  </a:lnTo>
                  <a:close/>
                </a:path>
                <a:path w="4629150" h="1174114">
                  <a:moveTo>
                    <a:pt x="1601292" y="516712"/>
                  </a:moveTo>
                  <a:lnTo>
                    <a:pt x="1513801" y="516712"/>
                  </a:lnTo>
                  <a:lnTo>
                    <a:pt x="1513801" y="1049934"/>
                  </a:lnTo>
                  <a:lnTo>
                    <a:pt x="1601292" y="1049934"/>
                  </a:lnTo>
                  <a:lnTo>
                    <a:pt x="1601292" y="516712"/>
                  </a:lnTo>
                  <a:close/>
                </a:path>
                <a:path w="4629150" h="1174114">
                  <a:moveTo>
                    <a:pt x="1817547" y="313664"/>
                  </a:moveTo>
                  <a:lnTo>
                    <a:pt x="1730057" y="313664"/>
                  </a:lnTo>
                  <a:lnTo>
                    <a:pt x="1730057" y="1064793"/>
                  </a:lnTo>
                  <a:lnTo>
                    <a:pt x="1817547" y="1064793"/>
                  </a:lnTo>
                  <a:lnTo>
                    <a:pt x="1817547" y="313664"/>
                  </a:lnTo>
                  <a:close/>
                </a:path>
                <a:path w="4629150" h="1174114">
                  <a:moveTo>
                    <a:pt x="2033816" y="363181"/>
                  </a:moveTo>
                  <a:lnTo>
                    <a:pt x="1946325" y="363181"/>
                  </a:lnTo>
                  <a:lnTo>
                    <a:pt x="1946325" y="1063129"/>
                  </a:lnTo>
                  <a:lnTo>
                    <a:pt x="2033816" y="1063129"/>
                  </a:lnTo>
                  <a:lnTo>
                    <a:pt x="2033816" y="363181"/>
                  </a:lnTo>
                  <a:close/>
                </a:path>
                <a:path w="4629150" h="1174114">
                  <a:moveTo>
                    <a:pt x="2250071" y="325221"/>
                  </a:moveTo>
                  <a:lnTo>
                    <a:pt x="2162581" y="325221"/>
                  </a:lnTo>
                  <a:lnTo>
                    <a:pt x="2162581" y="1041679"/>
                  </a:lnTo>
                  <a:lnTo>
                    <a:pt x="2250071" y="1041679"/>
                  </a:lnTo>
                  <a:lnTo>
                    <a:pt x="2250071" y="325221"/>
                  </a:lnTo>
                  <a:close/>
                </a:path>
                <a:path w="4629150" h="1174114">
                  <a:moveTo>
                    <a:pt x="2466327" y="361530"/>
                  </a:moveTo>
                  <a:lnTo>
                    <a:pt x="2378837" y="361530"/>
                  </a:lnTo>
                  <a:lnTo>
                    <a:pt x="2378837" y="1076337"/>
                  </a:lnTo>
                  <a:lnTo>
                    <a:pt x="2466327" y="1076337"/>
                  </a:lnTo>
                  <a:lnTo>
                    <a:pt x="2466327" y="361530"/>
                  </a:lnTo>
                  <a:close/>
                </a:path>
                <a:path w="4629150" h="1174114">
                  <a:moveTo>
                    <a:pt x="2682583" y="373087"/>
                  </a:moveTo>
                  <a:lnTo>
                    <a:pt x="2596743" y="373087"/>
                  </a:lnTo>
                  <a:lnTo>
                    <a:pt x="2596743" y="1071384"/>
                  </a:lnTo>
                  <a:lnTo>
                    <a:pt x="2682583" y="1071384"/>
                  </a:lnTo>
                  <a:lnTo>
                    <a:pt x="2682583" y="373087"/>
                  </a:lnTo>
                  <a:close/>
                </a:path>
                <a:path w="4629150" h="1174114">
                  <a:moveTo>
                    <a:pt x="2898838" y="313664"/>
                  </a:moveTo>
                  <a:lnTo>
                    <a:pt x="2812999" y="313664"/>
                  </a:lnTo>
                  <a:lnTo>
                    <a:pt x="2812999" y="1058189"/>
                  </a:lnTo>
                  <a:lnTo>
                    <a:pt x="2898838" y="1058189"/>
                  </a:lnTo>
                  <a:lnTo>
                    <a:pt x="2898838" y="313664"/>
                  </a:lnTo>
                  <a:close/>
                </a:path>
                <a:path w="4629150" h="1174114">
                  <a:moveTo>
                    <a:pt x="3115106" y="191503"/>
                  </a:moveTo>
                  <a:lnTo>
                    <a:pt x="3029267" y="191503"/>
                  </a:lnTo>
                  <a:lnTo>
                    <a:pt x="3029267" y="1048283"/>
                  </a:lnTo>
                  <a:lnTo>
                    <a:pt x="3115106" y="1048283"/>
                  </a:lnTo>
                  <a:lnTo>
                    <a:pt x="3115106" y="191503"/>
                  </a:lnTo>
                  <a:close/>
                </a:path>
                <a:path w="4629150" h="1174114">
                  <a:moveTo>
                    <a:pt x="3331362" y="227812"/>
                  </a:moveTo>
                  <a:lnTo>
                    <a:pt x="3245523" y="227812"/>
                  </a:lnTo>
                  <a:lnTo>
                    <a:pt x="3245523" y="1061478"/>
                  </a:lnTo>
                  <a:lnTo>
                    <a:pt x="3331362" y="1061478"/>
                  </a:lnTo>
                  <a:lnTo>
                    <a:pt x="3331362" y="227812"/>
                  </a:lnTo>
                  <a:close/>
                </a:path>
                <a:path w="4629150" h="1174114">
                  <a:moveTo>
                    <a:pt x="3547618" y="203060"/>
                  </a:moveTo>
                  <a:lnTo>
                    <a:pt x="3461778" y="203060"/>
                  </a:lnTo>
                  <a:lnTo>
                    <a:pt x="3461778" y="1051585"/>
                  </a:lnTo>
                  <a:lnTo>
                    <a:pt x="3547618" y="1051585"/>
                  </a:lnTo>
                  <a:lnTo>
                    <a:pt x="3547618" y="203060"/>
                  </a:lnTo>
                  <a:close/>
                </a:path>
                <a:path w="4629150" h="1174114">
                  <a:moveTo>
                    <a:pt x="3763873" y="99047"/>
                  </a:moveTo>
                  <a:lnTo>
                    <a:pt x="3678034" y="99047"/>
                  </a:lnTo>
                  <a:lnTo>
                    <a:pt x="3678034" y="1002055"/>
                  </a:lnTo>
                  <a:lnTo>
                    <a:pt x="3763873" y="1002055"/>
                  </a:lnTo>
                  <a:lnTo>
                    <a:pt x="3763873" y="99047"/>
                  </a:lnTo>
                  <a:close/>
                </a:path>
                <a:path w="4629150" h="1174114">
                  <a:moveTo>
                    <a:pt x="3980142" y="39624"/>
                  </a:moveTo>
                  <a:lnTo>
                    <a:pt x="3894302" y="39624"/>
                  </a:lnTo>
                  <a:lnTo>
                    <a:pt x="3894302" y="952525"/>
                  </a:lnTo>
                  <a:lnTo>
                    <a:pt x="3980142" y="952525"/>
                  </a:lnTo>
                  <a:lnTo>
                    <a:pt x="3980142" y="39624"/>
                  </a:lnTo>
                  <a:close/>
                </a:path>
                <a:path w="4629150" h="1174114">
                  <a:moveTo>
                    <a:pt x="4196397" y="0"/>
                  </a:moveTo>
                  <a:lnTo>
                    <a:pt x="4110558" y="0"/>
                  </a:lnTo>
                  <a:lnTo>
                    <a:pt x="4110558" y="969048"/>
                  </a:lnTo>
                  <a:lnTo>
                    <a:pt x="4196397" y="969048"/>
                  </a:lnTo>
                  <a:lnTo>
                    <a:pt x="4196397" y="0"/>
                  </a:lnTo>
                  <a:close/>
                </a:path>
                <a:path w="4629150" h="1174114">
                  <a:moveTo>
                    <a:pt x="4412653" y="26416"/>
                  </a:moveTo>
                  <a:lnTo>
                    <a:pt x="4326814" y="26416"/>
                  </a:lnTo>
                  <a:lnTo>
                    <a:pt x="4326814" y="973988"/>
                  </a:lnTo>
                  <a:lnTo>
                    <a:pt x="4412653" y="973988"/>
                  </a:lnTo>
                  <a:lnTo>
                    <a:pt x="4412653" y="26416"/>
                  </a:lnTo>
                  <a:close/>
                </a:path>
                <a:path w="4629150" h="1174114">
                  <a:moveTo>
                    <a:pt x="4628908" y="1651"/>
                  </a:moveTo>
                  <a:lnTo>
                    <a:pt x="4543069" y="1651"/>
                  </a:lnTo>
                  <a:lnTo>
                    <a:pt x="4543069" y="957491"/>
                  </a:lnTo>
                  <a:lnTo>
                    <a:pt x="4628908" y="957491"/>
                  </a:lnTo>
                  <a:lnTo>
                    <a:pt x="4628908" y="1651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926130" y="2818866"/>
              <a:ext cx="4629150" cy="916940"/>
            </a:xfrm>
            <a:custGeom>
              <a:avLst/>
              <a:gdLst/>
              <a:ahLst/>
              <a:cxnLst/>
              <a:rect l="l" t="t" r="r" b="b"/>
              <a:pathLst>
                <a:path w="4629150" h="916939">
                  <a:moveTo>
                    <a:pt x="85839" y="0"/>
                  </a:moveTo>
                  <a:lnTo>
                    <a:pt x="0" y="0"/>
                  </a:lnTo>
                  <a:lnTo>
                    <a:pt x="0" y="893229"/>
                  </a:lnTo>
                  <a:lnTo>
                    <a:pt x="85839" y="893229"/>
                  </a:lnTo>
                  <a:lnTo>
                    <a:pt x="85839" y="0"/>
                  </a:lnTo>
                  <a:close/>
                </a:path>
                <a:path w="4629150" h="916939">
                  <a:moveTo>
                    <a:pt x="302082" y="0"/>
                  </a:moveTo>
                  <a:lnTo>
                    <a:pt x="216255" y="0"/>
                  </a:lnTo>
                  <a:lnTo>
                    <a:pt x="216255" y="880021"/>
                  </a:lnTo>
                  <a:lnTo>
                    <a:pt x="302082" y="880021"/>
                  </a:lnTo>
                  <a:lnTo>
                    <a:pt x="302082" y="0"/>
                  </a:lnTo>
                  <a:close/>
                </a:path>
                <a:path w="4629150" h="916939">
                  <a:moveTo>
                    <a:pt x="518350" y="0"/>
                  </a:moveTo>
                  <a:lnTo>
                    <a:pt x="432511" y="0"/>
                  </a:lnTo>
                  <a:lnTo>
                    <a:pt x="432511" y="916330"/>
                  </a:lnTo>
                  <a:lnTo>
                    <a:pt x="518350" y="916330"/>
                  </a:lnTo>
                  <a:lnTo>
                    <a:pt x="518350" y="0"/>
                  </a:lnTo>
                  <a:close/>
                </a:path>
                <a:path w="4629150" h="916939">
                  <a:moveTo>
                    <a:pt x="734606" y="0"/>
                  </a:moveTo>
                  <a:lnTo>
                    <a:pt x="648766" y="0"/>
                  </a:lnTo>
                  <a:lnTo>
                    <a:pt x="648766" y="818934"/>
                  </a:lnTo>
                  <a:lnTo>
                    <a:pt x="734606" y="818934"/>
                  </a:lnTo>
                  <a:lnTo>
                    <a:pt x="734606" y="0"/>
                  </a:lnTo>
                  <a:close/>
                </a:path>
                <a:path w="4629150" h="916939">
                  <a:moveTo>
                    <a:pt x="952512" y="0"/>
                  </a:moveTo>
                  <a:lnTo>
                    <a:pt x="865022" y="0"/>
                  </a:lnTo>
                  <a:lnTo>
                    <a:pt x="865022" y="747953"/>
                  </a:lnTo>
                  <a:lnTo>
                    <a:pt x="952512" y="747953"/>
                  </a:lnTo>
                  <a:lnTo>
                    <a:pt x="952512" y="0"/>
                  </a:lnTo>
                  <a:close/>
                </a:path>
                <a:path w="4629150" h="916939">
                  <a:moveTo>
                    <a:pt x="1168781" y="0"/>
                  </a:moveTo>
                  <a:lnTo>
                    <a:pt x="1081290" y="0"/>
                  </a:lnTo>
                  <a:lnTo>
                    <a:pt x="1081290" y="769416"/>
                  </a:lnTo>
                  <a:lnTo>
                    <a:pt x="1168781" y="769416"/>
                  </a:lnTo>
                  <a:lnTo>
                    <a:pt x="1168781" y="0"/>
                  </a:lnTo>
                  <a:close/>
                </a:path>
                <a:path w="4629150" h="916939">
                  <a:moveTo>
                    <a:pt x="1385036" y="0"/>
                  </a:moveTo>
                  <a:lnTo>
                    <a:pt x="1297546" y="0"/>
                  </a:lnTo>
                  <a:lnTo>
                    <a:pt x="1297546" y="572960"/>
                  </a:lnTo>
                  <a:lnTo>
                    <a:pt x="1385036" y="572960"/>
                  </a:lnTo>
                  <a:lnTo>
                    <a:pt x="1385036" y="0"/>
                  </a:lnTo>
                  <a:close/>
                </a:path>
                <a:path w="4629150" h="916939">
                  <a:moveTo>
                    <a:pt x="1601292" y="0"/>
                  </a:moveTo>
                  <a:lnTo>
                    <a:pt x="1513801" y="0"/>
                  </a:lnTo>
                  <a:lnTo>
                    <a:pt x="1513801" y="526745"/>
                  </a:lnTo>
                  <a:lnTo>
                    <a:pt x="1601292" y="526745"/>
                  </a:lnTo>
                  <a:lnTo>
                    <a:pt x="1601292" y="0"/>
                  </a:lnTo>
                  <a:close/>
                </a:path>
                <a:path w="4629150" h="916939">
                  <a:moveTo>
                    <a:pt x="1817547" y="0"/>
                  </a:moveTo>
                  <a:lnTo>
                    <a:pt x="1730057" y="0"/>
                  </a:lnTo>
                  <a:lnTo>
                    <a:pt x="1730057" y="323684"/>
                  </a:lnTo>
                  <a:lnTo>
                    <a:pt x="1817547" y="323684"/>
                  </a:lnTo>
                  <a:lnTo>
                    <a:pt x="1817547" y="0"/>
                  </a:lnTo>
                  <a:close/>
                </a:path>
                <a:path w="4629150" h="916939">
                  <a:moveTo>
                    <a:pt x="2033816" y="0"/>
                  </a:moveTo>
                  <a:lnTo>
                    <a:pt x="1946325" y="0"/>
                  </a:lnTo>
                  <a:lnTo>
                    <a:pt x="1946325" y="373214"/>
                  </a:lnTo>
                  <a:lnTo>
                    <a:pt x="2033816" y="373214"/>
                  </a:lnTo>
                  <a:lnTo>
                    <a:pt x="2033816" y="0"/>
                  </a:lnTo>
                  <a:close/>
                </a:path>
                <a:path w="4629150" h="916939">
                  <a:moveTo>
                    <a:pt x="2250071" y="0"/>
                  </a:moveTo>
                  <a:lnTo>
                    <a:pt x="2162581" y="0"/>
                  </a:lnTo>
                  <a:lnTo>
                    <a:pt x="2162581" y="335241"/>
                  </a:lnTo>
                  <a:lnTo>
                    <a:pt x="2250071" y="335241"/>
                  </a:lnTo>
                  <a:lnTo>
                    <a:pt x="2250071" y="0"/>
                  </a:lnTo>
                  <a:close/>
                </a:path>
                <a:path w="4629150" h="916939">
                  <a:moveTo>
                    <a:pt x="2466327" y="0"/>
                  </a:moveTo>
                  <a:lnTo>
                    <a:pt x="2378837" y="0"/>
                  </a:lnTo>
                  <a:lnTo>
                    <a:pt x="2378837" y="371563"/>
                  </a:lnTo>
                  <a:lnTo>
                    <a:pt x="2466327" y="371563"/>
                  </a:lnTo>
                  <a:lnTo>
                    <a:pt x="2466327" y="0"/>
                  </a:lnTo>
                  <a:close/>
                </a:path>
                <a:path w="4629150" h="916939">
                  <a:moveTo>
                    <a:pt x="2682583" y="0"/>
                  </a:moveTo>
                  <a:lnTo>
                    <a:pt x="2596743" y="0"/>
                  </a:lnTo>
                  <a:lnTo>
                    <a:pt x="2596743" y="383120"/>
                  </a:lnTo>
                  <a:lnTo>
                    <a:pt x="2682583" y="383120"/>
                  </a:lnTo>
                  <a:lnTo>
                    <a:pt x="2682583" y="0"/>
                  </a:lnTo>
                  <a:close/>
                </a:path>
                <a:path w="4629150" h="916939">
                  <a:moveTo>
                    <a:pt x="2898838" y="0"/>
                  </a:moveTo>
                  <a:lnTo>
                    <a:pt x="2812999" y="0"/>
                  </a:lnTo>
                  <a:lnTo>
                    <a:pt x="2812999" y="323684"/>
                  </a:lnTo>
                  <a:lnTo>
                    <a:pt x="2898838" y="323684"/>
                  </a:lnTo>
                  <a:lnTo>
                    <a:pt x="2898838" y="0"/>
                  </a:lnTo>
                  <a:close/>
                </a:path>
                <a:path w="4629150" h="916939">
                  <a:moveTo>
                    <a:pt x="3115106" y="0"/>
                  </a:moveTo>
                  <a:lnTo>
                    <a:pt x="3029267" y="0"/>
                  </a:lnTo>
                  <a:lnTo>
                    <a:pt x="3029267" y="201523"/>
                  </a:lnTo>
                  <a:lnTo>
                    <a:pt x="3115106" y="201523"/>
                  </a:lnTo>
                  <a:lnTo>
                    <a:pt x="3115106" y="0"/>
                  </a:lnTo>
                  <a:close/>
                </a:path>
                <a:path w="4629150" h="916939">
                  <a:moveTo>
                    <a:pt x="3331362" y="0"/>
                  </a:moveTo>
                  <a:lnTo>
                    <a:pt x="3245523" y="0"/>
                  </a:lnTo>
                  <a:lnTo>
                    <a:pt x="3245523" y="237845"/>
                  </a:lnTo>
                  <a:lnTo>
                    <a:pt x="3331362" y="237845"/>
                  </a:lnTo>
                  <a:lnTo>
                    <a:pt x="3331362" y="0"/>
                  </a:lnTo>
                  <a:close/>
                </a:path>
                <a:path w="4629150" h="916939">
                  <a:moveTo>
                    <a:pt x="3547618" y="0"/>
                  </a:moveTo>
                  <a:lnTo>
                    <a:pt x="3461778" y="0"/>
                  </a:lnTo>
                  <a:lnTo>
                    <a:pt x="3461778" y="213080"/>
                  </a:lnTo>
                  <a:lnTo>
                    <a:pt x="3547618" y="213080"/>
                  </a:lnTo>
                  <a:lnTo>
                    <a:pt x="3547618" y="0"/>
                  </a:lnTo>
                  <a:close/>
                </a:path>
                <a:path w="4629150" h="916939">
                  <a:moveTo>
                    <a:pt x="3763873" y="0"/>
                  </a:moveTo>
                  <a:lnTo>
                    <a:pt x="3678034" y="0"/>
                  </a:lnTo>
                  <a:lnTo>
                    <a:pt x="3678034" y="109080"/>
                  </a:lnTo>
                  <a:lnTo>
                    <a:pt x="3763873" y="109080"/>
                  </a:lnTo>
                  <a:lnTo>
                    <a:pt x="3763873" y="0"/>
                  </a:lnTo>
                  <a:close/>
                </a:path>
                <a:path w="4629150" h="916939">
                  <a:moveTo>
                    <a:pt x="3980142" y="0"/>
                  </a:moveTo>
                  <a:lnTo>
                    <a:pt x="3894302" y="0"/>
                  </a:lnTo>
                  <a:lnTo>
                    <a:pt x="3894302" y="49644"/>
                  </a:lnTo>
                  <a:lnTo>
                    <a:pt x="3980142" y="49644"/>
                  </a:lnTo>
                  <a:lnTo>
                    <a:pt x="3980142" y="0"/>
                  </a:lnTo>
                  <a:close/>
                </a:path>
                <a:path w="4629150" h="916939">
                  <a:moveTo>
                    <a:pt x="4196397" y="0"/>
                  </a:moveTo>
                  <a:lnTo>
                    <a:pt x="4110558" y="0"/>
                  </a:lnTo>
                  <a:lnTo>
                    <a:pt x="4110558" y="10033"/>
                  </a:lnTo>
                  <a:lnTo>
                    <a:pt x="4196397" y="10033"/>
                  </a:lnTo>
                  <a:lnTo>
                    <a:pt x="4196397" y="0"/>
                  </a:lnTo>
                  <a:close/>
                </a:path>
                <a:path w="4629150" h="916939">
                  <a:moveTo>
                    <a:pt x="4412653" y="0"/>
                  </a:moveTo>
                  <a:lnTo>
                    <a:pt x="4326814" y="0"/>
                  </a:lnTo>
                  <a:lnTo>
                    <a:pt x="4326814" y="36449"/>
                  </a:lnTo>
                  <a:lnTo>
                    <a:pt x="4412653" y="36449"/>
                  </a:lnTo>
                  <a:lnTo>
                    <a:pt x="4412653" y="0"/>
                  </a:lnTo>
                  <a:close/>
                </a:path>
                <a:path w="4629150" h="916939">
                  <a:moveTo>
                    <a:pt x="4628908" y="0"/>
                  </a:moveTo>
                  <a:lnTo>
                    <a:pt x="4543069" y="0"/>
                  </a:lnTo>
                  <a:lnTo>
                    <a:pt x="4543069" y="11684"/>
                  </a:lnTo>
                  <a:lnTo>
                    <a:pt x="4628908" y="11684"/>
                  </a:lnTo>
                  <a:lnTo>
                    <a:pt x="4628908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861043" y="4030841"/>
              <a:ext cx="4759960" cy="0"/>
            </a:xfrm>
            <a:custGeom>
              <a:avLst/>
              <a:gdLst/>
              <a:ahLst/>
              <a:cxnLst/>
              <a:rect l="l" t="t" r="r" b="b"/>
              <a:pathLst>
                <a:path w="4759959">
                  <a:moveTo>
                    <a:pt x="0" y="0"/>
                  </a:moveTo>
                  <a:lnTo>
                    <a:pt x="475954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4993283" y="2592897"/>
            <a:ext cx="32915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749" spc="-6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T3ITD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661285" y="4226162"/>
            <a:ext cx="687492" cy="34248"/>
            <a:chOff x="4661395" y="4231373"/>
            <a:chExt cx="688340" cy="34290"/>
          </a:xfrm>
        </p:grpSpPr>
        <p:sp>
          <p:nvSpPr>
            <p:cNvPr id="22" name="object 22"/>
            <p:cNvSpPr/>
            <p:nvPr/>
          </p:nvSpPr>
          <p:spPr>
            <a:xfrm>
              <a:off x="4661395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BDD7E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975148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C5E0B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5315419" y="423137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EF836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2654905" y="2760754"/>
            <a:ext cx="4935484" cy="15259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100%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90%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80%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70%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60%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50%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40%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30%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1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20%</a:t>
            </a:r>
            <a:endParaRPr sz="449">
              <a:latin typeface="Calibri"/>
              <a:cs typeface="Calibri"/>
            </a:endParaRPr>
          </a:p>
          <a:p>
            <a:pPr marL="43762">
              <a:spcBef>
                <a:spcPts val="409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10%</a:t>
            </a:r>
            <a:endParaRPr sz="449">
              <a:latin typeface="Calibri"/>
              <a:cs typeface="Calibri"/>
            </a:endParaRPr>
          </a:p>
          <a:p>
            <a:pPr marL="74840">
              <a:spcBef>
                <a:spcPts val="419"/>
              </a:spcBef>
            </a:pP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449">
              <a:latin typeface="Calibri"/>
              <a:cs typeface="Calibri"/>
            </a:endParaRPr>
          </a:p>
          <a:p>
            <a:pPr marL="253061">
              <a:spcBef>
                <a:spcPts val="100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2000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2006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2008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2009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2011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2012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2013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2014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2015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2016    </a:t>
            </a:r>
            <a:r>
              <a:rPr sz="4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2017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2018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2019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2020    </a:t>
            </a:r>
            <a:r>
              <a:rPr sz="449" spc="1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2021</a:t>
            </a:r>
            <a:endParaRPr sz="449">
              <a:latin typeface="Calibri"/>
              <a:cs typeface="Calibri"/>
            </a:endParaRPr>
          </a:p>
          <a:p>
            <a:pPr marL="141435" algn="ctr">
              <a:spcBef>
                <a:spcPts val="524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Positivo       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Negativo      </a:t>
            </a:r>
            <a:r>
              <a:rPr sz="449" spc="10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realizado</a:t>
            </a:r>
            <a:endParaRPr sz="4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66050" y="919918"/>
            <a:ext cx="1648750" cy="41246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5" dirty="0">
                <a:solidFill>
                  <a:schemeClr val="tx1"/>
                </a:solidFill>
              </a:rPr>
              <a:t>P</a:t>
            </a:r>
            <a:r>
              <a:rPr sz="2597" dirty="0">
                <a:solidFill>
                  <a:schemeClr val="tx1"/>
                </a:solidFill>
              </a:rPr>
              <a:t>CR-</a:t>
            </a:r>
            <a:r>
              <a:rPr sz="2597" spc="-5" dirty="0">
                <a:solidFill>
                  <a:schemeClr val="tx1"/>
                </a:solidFill>
              </a:rPr>
              <a:t>LMA</a:t>
            </a:r>
            <a:endParaRPr sz="2597" dirty="0">
              <a:solidFill>
                <a:schemeClr val="tx1"/>
              </a:solidFill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58880" y="1741674"/>
            <a:ext cx="2720524" cy="1836416"/>
          </a:xfrm>
          <a:prstGeom prst="rect">
            <a:avLst/>
          </a:prstGeom>
        </p:spPr>
      </p:pic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62023" y="1892559"/>
            <a:ext cx="3179069" cy="2040868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70075" y="972680"/>
            <a:ext cx="2125725" cy="41246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dirty="0">
                <a:solidFill>
                  <a:schemeClr val="tx1"/>
                </a:solidFill>
              </a:rPr>
              <a:t>R</a:t>
            </a:r>
            <a:r>
              <a:rPr sz="2597" spc="-5" dirty="0">
                <a:solidFill>
                  <a:schemeClr val="tx1"/>
                </a:solidFill>
              </a:rPr>
              <a:t>AP</a:t>
            </a:r>
            <a:r>
              <a:rPr sz="2597" dirty="0">
                <a:solidFill>
                  <a:schemeClr val="tx1"/>
                </a:solidFill>
              </a:rPr>
              <a:t>ID-</a:t>
            </a:r>
            <a:r>
              <a:rPr sz="2597" spc="-5" dirty="0">
                <a:solidFill>
                  <a:schemeClr val="tx1"/>
                </a:solidFill>
              </a:rPr>
              <a:t>LAM</a:t>
            </a:r>
            <a:endParaRPr sz="2597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62200" y="936407"/>
            <a:ext cx="4724399" cy="41246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spc="-15" dirty="0">
                <a:solidFill>
                  <a:schemeClr val="tx1"/>
                </a:solidFill>
              </a:rPr>
              <a:t>Registro </a:t>
            </a:r>
            <a:r>
              <a:rPr sz="2597" dirty="0">
                <a:solidFill>
                  <a:schemeClr val="tx1"/>
                </a:solidFill>
              </a:rPr>
              <a:t>y</a:t>
            </a:r>
            <a:r>
              <a:rPr sz="2597" spc="-15" dirty="0">
                <a:solidFill>
                  <a:schemeClr val="tx1"/>
                </a:solidFill>
              </a:rPr>
              <a:t> </a:t>
            </a:r>
            <a:r>
              <a:rPr sz="2597" spc="-10" dirty="0">
                <a:solidFill>
                  <a:schemeClr val="tx1"/>
                </a:solidFill>
              </a:rPr>
              <a:t>envío </a:t>
            </a:r>
            <a:r>
              <a:rPr sz="2597" dirty="0">
                <a:solidFill>
                  <a:schemeClr val="tx1"/>
                </a:solidFill>
              </a:rPr>
              <a:t>de</a:t>
            </a:r>
            <a:r>
              <a:rPr sz="2597" spc="-20" dirty="0">
                <a:solidFill>
                  <a:schemeClr val="tx1"/>
                </a:solidFill>
              </a:rPr>
              <a:t> </a:t>
            </a:r>
            <a:r>
              <a:rPr sz="2597" spc="-15" dirty="0">
                <a:solidFill>
                  <a:schemeClr val="tx1"/>
                </a:solidFill>
              </a:rPr>
              <a:t>muestras</a:t>
            </a:r>
            <a:endParaRPr sz="2597" dirty="0">
              <a:solidFill>
                <a:schemeClr val="tx1"/>
              </a:solidFill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67885" y="1529939"/>
            <a:ext cx="4413954" cy="2554422"/>
          </a:xfrm>
          <a:prstGeom prst="rect">
            <a:avLst/>
          </a:prstGeom>
        </p:spPr>
      </p:pic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50575" y="2395132"/>
            <a:ext cx="5399098" cy="644365"/>
          </a:xfrm>
          <a:prstGeom prst="rect">
            <a:avLst/>
          </a:prstGeom>
        </p:spPr>
        <p:txBody>
          <a:bodyPr vert="horz" wrap="square" lIns="0" tIns="45663" rIns="0" bIns="0" rtlCol="0">
            <a:spAutoFit/>
          </a:bodyPr>
          <a:lstStyle/>
          <a:p>
            <a:pPr marL="2151335" marR="5074" indent="-2139285">
              <a:lnSpc>
                <a:spcPts val="2327"/>
              </a:lnSpc>
              <a:spcBef>
                <a:spcPts val="359"/>
              </a:spcBef>
            </a:pPr>
            <a:r>
              <a:rPr sz="2097" spc="-5" dirty="0">
                <a:latin typeface="Calibri"/>
                <a:cs typeface="Calibri"/>
              </a:rPr>
              <a:t>Perfil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15" dirty="0">
                <a:latin typeface="Calibri"/>
                <a:cs typeface="Calibri"/>
              </a:rPr>
              <a:t>molecular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20" dirty="0">
                <a:latin typeface="Calibri"/>
                <a:cs typeface="Calibri"/>
              </a:rPr>
              <a:t>en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las</a:t>
            </a:r>
            <a:r>
              <a:rPr sz="2097" spc="30" dirty="0">
                <a:latin typeface="Calibri"/>
                <a:cs typeface="Calibri"/>
              </a:rPr>
              <a:t> </a:t>
            </a:r>
            <a:r>
              <a:rPr sz="2097" dirty="0">
                <a:latin typeface="Calibri"/>
                <a:cs typeface="Calibri"/>
              </a:rPr>
              <a:t>refractariedades/</a:t>
            </a:r>
            <a:r>
              <a:rPr sz="2097" spc="25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recaídas </a:t>
            </a:r>
            <a:r>
              <a:rPr sz="2097" spc="-458" dirty="0">
                <a:latin typeface="Calibri"/>
                <a:cs typeface="Calibri"/>
              </a:rPr>
              <a:t> </a:t>
            </a:r>
            <a:r>
              <a:rPr sz="2097" spc="20" dirty="0">
                <a:latin typeface="Calibri"/>
                <a:cs typeface="Calibri"/>
              </a:rPr>
              <a:t>de</a:t>
            </a:r>
            <a:r>
              <a:rPr sz="2097" spc="10" dirty="0">
                <a:latin typeface="Calibri"/>
                <a:cs typeface="Calibri"/>
              </a:rPr>
              <a:t> </a:t>
            </a:r>
            <a:r>
              <a:rPr sz="2097" spc="5" dirty="0">
                <a:latin typeface="Calibri"/>
                <a:cs typeface="Calibri"/>
              </a:rPr>
              <a:t>la</a:t>
            </a:r>
            <a:r>
              <a:rPr sz="2097" spc="20" dirty="0">
                <a:latin typeface="Calibri"/>
                <a:cs typeface="Calibri"/>
              </a:rPr>
              <a:t> </a:t>
            </a:r>
            <a:r>
              <a:rPr sz="2097" spc="15" dirty="0">
                <a:latin typeface="Calibri"/>
                <a:cs typeface="Calibri"/>
              </a:rPr>
              <a:t>LMA</a:t>
            </a:r>
            <a:endParaRPr sz="209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41896" y="3088084"/>
            <a:ext cx="1467580" cy="4931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352002">
              <a:lnSpc>
                <a:spcPct val="125000"/>
              </a:lnSpc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Rosa </a:t>
            </a:r>
            <a:r>
              <a:rPr sz="1298" b="1" spc="-15" dirty="0">
                <a:latin typeface="Calibri"/>
                <a:cs typeface="Calibri"/>
              </a:rPr>
              <a:t>Ayala </a:t>
            </a:r>
            <a:r>
              <a:rPr sz="1298" b="1" spc="-1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Grup</a:t>
            </a:r>
            <a:r>
              <a:rPr sz="1298" b="1" dirty="0">
                <a:latin typeface="Calibri"/>
                <a:cs typeface="Calibri"/>
              </a:rPr>
              <a:t>o</a:t>
            </a:r>
            <a:r>
              <a:rPr sz="1298" b="1" spc="-5" dirty="0">
                <a:latin typeface="Calibri"/>
                <a:cs typeface="Calibri"/>
              </a:rPr>
              <a:t> </a:t>
            </a:r>
            <a:r>
              <a:rPr sz="1298" b="1" spc="-25" dirty="0">
                <a:latin typeface="Calibri"/>
                <a:cs typeface="Calibri"/>
              </a:rPr>
              <a:t>P</a:t>
            </a:r>
            <a:r>
              <a:rPr sz="1298" b="1" spc="-10" dirty="0">
                <a:latin typeface="Calibri"/>
                <a:cs typeface="Calibri"/>
              </a:rPr>
              <a:t>e</a:t>
            </a:r>
            <a:r>
              <a:rPr sz="1298" b="1" dirty="0">
                <a:latin typeface="Calibri"/>
                <a:cs typeface="Calibri"/>
              </a:rPr>
              <a:t>t</a:t>
            </a:r>
            <a:r>
              <a:rPr sz="1298" b="1" spc="-5" dirty="0">
                <a:latin typeface="Calibri"/>
                <a:cs typeface="Calibri"/>
              </a:rPr>
              <a:t>h</a:t>
            </a:r>
            <a:r>
              <a:rPr sz="1298" b="1" dirty="0">
                <a:latin typeface="Calibri"/>
                <a:cs typeface="Calibri"/>
              </a:rPr>
              <a:t>e</a:t>
            </a:r>
            <a:r>
              <a:rPr sz="1298" b="1" spc="-5" dirty="0">
                <a:latin typeface="Calibri"/>
                <a:cs typeface="Calibri"/>
              </a:rPr>
              <a:t>m</a:t>
            </a:r>
            <a:r>
              <a:rPr sz="1298" b="1" dirty="0">
                <a:latin typeface="Calibri"/>
                <a:cs typeface="Calibri"/>
              </a:rPr>
              <a:t>a-</a:t>
            </a:r>
            <a:r>
              <a:rPr sz="1298" b="1" spc="-5" dirty="0">
                <a:latin typeface="Calibri"/>
                <a:cs typeface="Calibri"/>
              </a:rPr>
              <a:t>L</a:t>
            </a:r>
            <a:r>
              <a:rPr sz="1298" b="1" dirty="0">
                <a:latin typeface="Calibri"/>
                <a:cs typeface="Calibri"/>
              </a:rPr>
              <a:t>MA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49830" y="719549"/>
            <a:ext cx="3665949" cy="1600990"/>
          </a:xfrm>
          <a:prstGeom prst="rect">
            <a:avLst/>
          </a:prstGeom>
        </p:spPr>
      </p:pic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588530" y="2552388"/>
              <a:ext cx="4860290" cy="708660"/>
            </a:xfrm>
            <a:custGeom>
              <a:avLst/>
              <a:gdLst/>
              <a:ahLst/>
              <a:cxnLst/>
              <a:rect l="l" t="t" r="r" b="b"/>
              <a:pathLst>
                <a:path w="4860290" h="708660">
                  <a:moveTo>
                    <a:pt x="0" y="708205"/>
                  </a:moveTo>
                  <a:lnTo>
                    <a:pt x="1436213" y="708205"/>
                  </a:lnTo>
                </a:path>
                <a:path w="4860290" h="708660">
                  <a:moveTo>
                    <a:pt x="1632657" y="708205"/>
                  </a:moveTo>
                  <a:lnTo>
                    <a:pt x="1657435" y="708205"/>
                  </a:lnTo>
                </a:path>
                <a:path w="4860290" h="708660">
                  <a:moveTo>
                    <a:pt x="1858831" y="708205"/>
                  </a:moveTo>
                  <a:lnTo>
                    <a:pt x="2101503" y="708205"/>
                  </a:lnTo>
                </a:path>
                <a:path w="4860290" h="708660">
                  <a:moveTo>
                    <a:pt x="2302899" y="708205"/>
                  </a:moveTo>
                  <a:lnTo>
                    <a:pt x="2545571" y="708205"/>
                  </a:lnTo>
                </a:path>
                <a:path w="4860290" h="708660">
                  <a:moveTo>
                    <a:pt x="2746968" y="708205"/>
                  </a:moveTo>
                  <a:lnTo>
                    <a:pt x="2988001" y="708205"/>
                  </a:lnTo>
                </a:path>
                <a:path w="4860290" h="708660">
                  <a:moveTo>
                    <a:pt x="3189397" y="708205"/>
                  </a:moveTo>
                  <a:lnTo>
                    <a:pt x="3432069" y="708205"/>
                  </a:lnTo>
                </a:path>
                <a:path w="4860290" h="708660">
                  <a:moveTo>
                    <a:pt x="3633466" y="708205"/>
                  </a:moveTo>
                  <a:lnTo>
                    <a:pt x="4860036" y="708205"/>
                  </a:lnTo>
                </a:path>
                <a:path w="4860290" h="708660">
                  <a:moveTo>
                    <a:pt x="0" y="353277"/>
                  </a:moveTo>
                  <a:lnTo>
                    <a:pt x="1436213" y="353277"/>
                  </a:lnTo>
                </a:path>
                <a:path w="4860290" h="708660">
                  <a:moveTo>
                    <a:pt x="1632657" y="353277"/>
                  </a:moveTo>
                  <a:lnTo>
                    <a:pt x="1657435" y="353277"/>
                  </a:lnTo>
                </a:path>
                <a:path w="4860290" h="708660">
                  <a:moveTo>
                    <a:pt x="1858831" y="353277"/>
                  </a:moveTo>
                  <a:lnTo>
                    <a:pt x="2101503" y="353277"/>
                  </a:lnTo>
                </a:path>
                <a:path w="4860290" h="708660">
                  <a:moveTo>
                    <a:pt x="2302899" y="353277"/>
                  </a:moveTo>
                  <a:lnTo>
                    <a:pt x="2545571" y="353277"/>
                  </a:lnTo>
                </a:path>
                <a:path w="4860290" h="708660">
                  <a:moveTo>
                    <a:pt x="2746968" y="353277"/>
                  </a:moveTo>
                  <a:lnTo>
                    <a:pt x="2988001" y="353277"/>
                  </a:lnTo>
                </a:path>
                <a:path w="4860290" h="708660">
                  <a:moveTo>
                    <a:pt x="3189397" y="353277"/>
                  </a:moveTo>
                  <a:lnTo>
                    <a:pt x="3432069" y="353277"/>
                  </a:lnTo>
                </a:path>
                <a:path w="4860290" h="708660">
                  <a:moveTo>
                    <a:pt x="3633466" y="353277"/>
                  </a:moveTo>
                  <a:lnTo>
                    <a:pt x="4860036" y="353277"/>
                  </a:lnTo>
                </a:path>
                <a:path w="4860290" h="708660">
                  <a:moveTo>
                    <a:pt x="0" y="0"/>
                  </a:moveTo>
                  <a:lnTo>
                    <a:pt x="1436213" y="0"/>
                  </a:lnTo>
                </a:path>
                <a:path w="4860290" h="708660">
                  <a:moveTo>
                    <a:pt x="1632657" y="0"/>
                  </a:moveTo>
                  <a:lnTo>
                    <a:pt x="1657435" y="0"/>
                  </a:lnTo>
                </a:path>
                <a:path w="4860290" h="708660">
                  <a:moveTo>
                    <a:pt x="1858831" y="0"/>
                  </a:moveTo>
                  <a:lnTo>
                    <a:pt x="3432069" y="0"/>
                  </a:lnTo>
                </a:path>
                <a:path w="4860290" h="708660">
                  <a:moveTo>
                    <a:pt x="3633466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588530" y="2197460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588530" y="1844183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588530" y="1489255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588530" y="1135978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871222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801888" y="3613870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196443" y="0"/>
                  </a:moveTo>
                  <a:lnTo>
                    <a:pt x="0" y="0"/>
                  </a:lnTo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801888" y="3613871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  <a:lnTo>
                    <a:pt x="0" y="0"/>
                  </a:lnTo>
                  <a:close/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891031" y="35511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891031" y="35511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891031" y="343723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891031" y="343723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886902" y="358910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33850"/>
                  </a:moveTo>
                  <a:lnTo>
                    <a:pt x="3385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879477" y="358910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845" y="3384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092434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2149" y="3268847"/>
              <a:ext cx="0" cy="345440"/>
            </a:xfrm>
            <a:custGeom>
              <a:avLst/>
              <a:gdLst/>
              <a:ahLst/>
              <a:cxnLst/>
              <a:rect l="l" t="t" r="r" b="b"/>
              <a:pathLst>
                <a:path h="345439">
                  <a:moveTo>
                    <a:pt x="0" y="0"/>
                  </a:moveTo>
                  <a:lnTo>
                    <a:pt x="0" y="34502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092434" y="1327475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122149" y="1327475"/>
              <a:ext cx="0" cy="1085215"/>
            </a:xfrm>
            <a:custGeom>
              <a:avLst/>
              <a:gdLst/>
              <a:ahLst/>
              <a:cxnLst/>
              <a:rect l="l" t="t" r="r" b="b"/>
              <a:pathLst>
                <a:path h="1085214">
                  <a:moveTo>
                    <a:pt x="0" y="0"/>
                  </a:moveTo>
                  <a:lnTo>
                    <a:pt x="0" y="1084592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4024744" y="2412072"/>
              <a:ext cx="196850" cy="857250"/>
            </a:xfrm>
            <a:custGeom>
              <a:avLst/>
              <a:gdLst/>
              <a:ahLst/>
              <a:cxnLst/>
              <a:rect l="l" t="t" r="r" b="b"/>
              <a:pathLst>
                <a:path w="196850" h="857250">
                  <a:moveTo>
                    <a:pt x="196443" y="0"/>
                  </a:moveTo>
                  <a:lnTo>
                    <a:pt x="0" y="0"/>
                  </a:lnTo>
                  <a:lnTo>
                    <a:pt x="0" y="856780"/>
                  </a:lnTo>
                  <a:lnTo>
                    <a:pt x="196443" y="856780"/>
                  </a:lnTo>
                  <a:lnTo>
                    <a:pt x="196443" y="0"/>
                  </a:lnTo>
                  <a:close/>
                </a:path>
              </a:pathLst>
            </a:custGeom>
            <a:solidFill>
              <a:srgbClr val="DE7E1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024750" y="2412067"/>
              <a:ext cx="196850" cy="857250"/>
            </a:xfrm>
            <a:custGeom>
              <a:avLst/>
              <a:gdLst/>
              <a:ahLst/>
              <a:cxnLst/>
              <a:rect l="l" t="t" r="r" b="b"/>
              <a:pathLst>
                <a:path w="196850" h="857250">
                  <a:moveTo>
                    <a:pt x="0" y="0"/>
                  </a:moveTo>
                  <a:lnTo>
                    <a:pt x="196443" y="0"/>
                  </a:lnTo>
                  <a:lnTo>
                    <a:pt x="196443" y="856780"/>
                  </a:lnTo>
                  <a:lnTo>
                    <a:pt x="0" y="856780"/>
                  </a:lnTo>
                  <a:lnTo>
                    <a:pt x="0" y="0"/>
                  </a:lnTo>
                  <a:close/>
                </a:path>
                <a:path w="196850" h="8572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024750" y="3268847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4024750" y="2847887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102338" y="27587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4102338" y="27587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4316947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4346661" y="3323325"/>
              <a:ext cx="0" cy="290830"/>
            </a:xfrm>
            <a:custGeom>
              <a:avLst/>
              <a:gdLst/>
              <a:ahLst/>
              <a:cxnLst/>
              <a:rect l="l" t="t" r="r" b="b"/>
              <a:pathLst>
                <a:path h="290829">
                  <a:moveTo>
                    <a:pt x="0" y="0"/>
                  </a:moveTo>
                  <a:lnTo>
                    <a:pt x="0" y="29055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316947" y="1817770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346661" y="1817770"/>
              <a:ext cx="0" cy="574675"/>
            </a:xfrm>
            <a:custGeom>
              <a:avLst/>
              <a:gdLst/>
              <a:ahLst/>
              <a:cxnLst/>
              <a:rect l="l" t="t" r="r" b="b"/>
              <a:pathLst>
                <a:path h="574675">
                  <a:moveTo>
                    <a:pt x="0" y="0"/>
                  </a:moveTo>
                  <a:lnTo>
                    <a:pt x="0" y="574484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4245965" y="2392260"/>
              <a:ext cx="201930" cy="931544"/>
            </a:xfrm>
            <a:custGeom>
              <a:avLst/>
              <a:gdLst/>
              <a:ahLst/>
              <a:cxnLst/>
              <a:rect l="l" t="t" r="r" b="b"/>
              <a:pathLst>
                <a:path w="201929" h="931545">
                  <a:moveTo>
                    <a:pt x="201396" y="0"/>
                  </a:moveTo>
                  <a:lnTo>
                    <a:pt x="0" y="0"/>
                  </a:lnTo>
                  <a:lnTo>
                    <a:pt x="0" y="931062"/>
                  </a:lnTo>
                  <a:lnTo>
                    <a:pt x="201396" y="931062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9F835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245960" y="2392258"/>
              <a:ext cx="201930" cy="931544"/>
            </a:xfrm>
            <a:custGeom>
              <a:avLst/>
              <a:gdLst/>
              <a:ahLst/>
              <a:cxnLst/>
              <a:rect l="l" t="t" r="r" b="b"/>
              <a:pathLst>
                <a:path w="201929" h="931545">
                  <a:moveTo>
                    <a:pt x="0" y="0"/>
                  </a:moveTo>
                  <a:lnTo>
                    <a:pt x="201396" y="0"/>
                  </a:lnTo>
                  <a:lnTo>
                    <a:pt x="201396" y="931062"/>
                  </a:lnTo>
                  <a:lnTo>
                    <a:pt x="0" y="931062"/>
                  </a:lnTo>
                  <a:lnTo>
                    <a:pt x="0" y="0"/>
                  </a:lnTo>
                  <a:close/>
                </a:path>
                <a:path w="201929" h="931545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4245960" y="3323325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245960" y="305424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4326851" y="284127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4326851" y="284128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4538158" y="361516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3175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4538158" y="3412469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569523" y="3412469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10">
                  <a:moveTo>
                    <a:pt x="0" y="0"/>
                  </a:moveTo>
                  <a:lnTo>
                    <a:pt x="0" y="54483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468825" y="3466947"/>
              <a:ext cx="200025" cy="147320"/>
            </a:xfrm>
            <a:custGeom>
              <a:avLst/>
              <a:gdLst/>
              <a:ahLst/>
              <a:cxnLst/>
              <a:rect l="l" t="t" r="r" b="b"/>
              <a:pathLst>
                <a:path w="200025" h="147320">
                  <a:moveTo>
                    <a:pt x="199745" y="0"/>
                  </a:moveTo>
                  <a:lnTo>
                    <a:pt x="0" y="0"/>
                  </a:lnTo>
                  <a:lnTo>
                    <a:pt x="0" y="146926"/>
                  </a:lnTo>
                  <a:lnTo>
                    <a:pt x="199745" y="146926"/>
                  </a:lnTo>
                  <a:lnTo>
                    <a:pt x="199745" y="0"/>
                  </a:lnTo>
                  <a:close/>
                </a:path>
              </a:pathLst>
            </a:custGeom>
            <a:solidFill>
              <a:srgbClr val="7286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4468822" y="3466947"/>
              <a:ext cx="200025" cy="147320"/>
            </a:xfrm>
            <a:custGeom>
              <a:avLst/>
              <a:gdLst/>
              <a:ahLst/>
              <a:cxnLst/>
              <a:rect l="l" t="t" r="r" b="b"/>
              <a:pathLst>
                <a:path w="200025" h="147320">
                  <a:moveTo>
                    <a:pt x="0" y="0"/>
                  </a:moveTo>
                  <a:lnTo>
                    <a:pt x="199745" y="0"/>
                  </a:lnTo>
                  <a:lnTo>
                    <a:pt x="199745" y="146926"/>
                  </a:lnTo>
                  <a:lnTo>
                    <a:pt x="0" y="146926"/>
                  </a:lnTo>
                  <a:lnTo>
                    <a:pt x="0" y="0"/>
                  </a:lnTo>
                  <a:close/>
                </a:path>
                <a:path w="200025" h="147320">
                  <a:moveTo>
                    <a:pt x="0" y="0"/>
                  </a:moveTo>
                  <a:lnTo>
                    <a:pt x="19974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4468822" y="3613871"/>
              <a:ext cx="200025" cy="0"/>
            </a:xfrm>
            <a:custGeom>
              <a:avLst/>
              <a:gdLst/>
              <a:ahLst/>
              <a:cxnLst/>
              <a:rect l="l" t="t" r="r" b="b"/>
              <a:pathLst>
                <a:path w="200025">
                  <a:moveTo>
                    <a:pt x="0" y="0"/>
                  </a:moveTo>
                  <a:lnTo>
                    <a:pt x="199745" y="0"/>
                  </a:lnTo>
                </a:path>
                <a:path w="200025">
                  <a:moveTo>
                    <a:pt x="0" y="0"/>
                  </a:moveTo>
                  <a:lnTo>
                    <a:pt x="19974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4557965" y="1835928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1"/>
                  </a:lnTo>
                  <a:lnTo>
                    <a:pt x="16662" y="19811"/>
                  </a:lnTo>
                  <a:lnTo>
                    <a:pt x="21462" y="15379"/>
                  </a:lnTo>
                  <a:lnTo>
                    <a:pt x="21462" y="9905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7286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4557965" y="1835928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5"/>
                  </a:moveTo>
                  <a:lnTo>
                    <a:pt x="21462" y="15379"/>
                  </a:lnTo>
                  <a:lnTo>
                    <a:pt x="16662" y="19811"/>
                  </a:lnTo>
                  <a:lnTo>
                    <a:pt x="10731" y="19811"/>
                  </a:lnTo>
                  <a:lnTo>
                    <a:pt x="4800" y="19811"/>
                  </a:lnTo>
                  <a:lnTo>
                    <a:pt x="0" y="15379"/>
                  </a:lnTo>
                  <a:lnTo>
                    <a:pt x="0" y="9905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5"/>
                  </a:lnTo>
                  <a:close/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4548062" y="342897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4548062" y="342897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761019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4790734" y="3331579"/>
              <a:ext cx="0" cy="282575"/>
            </a:xfrm>
            <a:custGeom>
              <a:avLst/>
              <a:gdLst/>
              <a:ahLst/>
              <a:cxnLst/>
              <a:rect l="l" t="t" r="r" b="b"/>
              <a:pathLst>
                <a:path h="282575">
                  <a:moveTo>
                    <a:pt x="0" y="0"/>
                  </a:moveTo>
                  <a:lnTo>
                    <a:pt x="0" y="282295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761019" y="1964693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790734" y="1964693"/>
              <a:ext cx="0" cy="805815"/>
            </a:xfrm>
            <a:custGeom>
              <a:avLst/>
              <a:gdLst/>
              <a:ahLst/>
              <a:cxnLst/>
              <a:rect l="l" t="t" r="r" b="b"/>
              <a:pathLst>
                <a:path h="805814">
                  <a:moveTo>
                    <a:pt x="0" y="0"/>
                  </a:moveTo>
                  <a:lnTo>
                    <a:pt x="0" y="805599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690033" y="2770301"/>
              <a:ext cx="201930" cy="561340"/>
            </a:xfrm>
            <a:custGeom>
              <a:avLst/>
              <a:gdLst/>
              <a:ahLst/>
              <a:cxnLst/>
              <a:rect l="l" t="t" r="r" b="b"/>
              <a:pathLst>
                <a:path w="201929" h="561339">
                  <a:moveTo>
                    <a:pt x="201396" y="0"/>
                  </a:moveTo>
                  <a:lnTo>
                    <a:pt x="0" y="0"/>
                  </a:lnTo>
                  <a:lnTo>
                    <a:pt x="0" y="561276"/>
                  </a:lnTo>
                  <a:lnTo>
                    <a:pt x="201396" y="561276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92AA4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690033" y="2770298"/>
              <a:ext cx="201930" cy="561340"/>
            </a:xfrm>
            <a:custGeom>
              <a:avLst/>
              <a:gdLst/>
              <a:ahLst/>
              <a:cxnLst/>
              <a:rect l="l" t="t" r="r" b="b"/>
              <a:pathLst>
                <a:path w="201929" h="561339">
                  <a:moveTo>
                    <a:pt x="0" y="0"/>
                  </a:moveTo>
                  <a:lnTo>
                    <a:pt x="201396" y="0"/>
                  </a:lnTo>
                  <a:lnTo>
                    <a:pt x="201396" y="561276"/>
                  </a:lnTo>
                  <a:lnTo>
                    <a:pt x="0" y="561276"/>
                  </a:lnTo>
                  <a:lnTo>
                    <a:pt x="0" y="0"/>
                  </a:lnTo>
                  <a:close/>
                </a:path>
                <a:path w="201929" h="56133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4690033" y="3331579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4690033" y="3189608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780827" y="1649384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20" h="21589">
                  <a:moveTo>
                    <a:pt x="15379" y="0"/>
                  </a:moveTo>
                  <a:lnTo>
                    <a:pt x="4432" y="0"/>
                  </a:lnTo>
                  <a:lnTo>
                    <a:pt x="0" y="4800"/>
                  </a:lnTo>
                  <a:lnTo>
                    <a:pt x="0" y="16662"/>
                  </a:lnTo>
                  <a:lnTo>
                    <a:pt x="4432" y="21463"/>
                  </a:lnTo>
                  <a:lnTo>
                    <a:pt x="15379" y="21463"/>
                  </a:lnTo>
                  <a:lnTo>
                    <a:pt x="19812" y="16662"/>
                  </a:lnTo>
                  <a:lnTo>
                    <a:pt x="19812" y="10731"/>
                  </a:lnTo>
                  <a:lnTo>
                    <a:pt x="19812" y="4800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92AA4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4780827" y="1649384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20" h="21589">
                  <a:moveTo>
                    <a:pt x="19812" y="10731"/>
                  </a:moveTo>
                  <a:lnTo>
                    <a:pt x="19812" y="16662"/>
                  </a:lnTo>
                  <a:lnTo>
                    <a:pt x="15379" y="21463"/>
                  </a:lnTo>
                  <a:lnTo>
                    <a:pt x="9906" y="21463"/>
                  </a:lnTo>
                  <a:lnTo>
                    <a:pt x="4432" y="21463"/>
                  </a:lnTo>
                  <a:lnTo>
                    <a:pt x="0" y="16662"/>
                  </a:lnTo>
                  <a:lnTo>
                    <a:pt x="0" y="10731"/>
                  </a:lnTo>
                  <a:lnTo>
                    <a:pt x="0" y="4800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800"/>
                  </a:lnTo>
                  <a:lnTo>
                    <a:pt x="19812" y="10731"/>
                  </a:lnTo>
                  <a:close/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4769274" y="299480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9274" y="299481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08666" y="3434654"/>
              <a:ext cx="206552" cy="18179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5203441" y="361387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5234806" y="3357992"/>
              <a:ext cx="0" cy="255904"/>
            </a:xfrm>
            <a:custGeom>
              <a:avLst/>
              <a:gdLst/>
              <a:ahLst/>
              <a:cxnLst/>
              <a:rect l="l" t="t" r="r" b="b"/>
              <a:pathLst>
                <a:path h="255904">
                  <a:moveTo>
                    <a:pt x="0" y="0"/>
                  </a:moveTo>
                  <a:lnTo>
                    <a:pt x="0" y="255879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5203441" y="2301463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5234806" y="2301463"/>
              <a:ext cx="0" cy="532130"/>
            </a:xfrm>
            <a:custGeom>
              <a:avLst/>
              <a:gdLst/>
              <a:ahLst/>
              <a:cxnLst/>
              <a:rect l="l" t="t" r="r" b="b"/>
              <a:pathLst>
                <a:path h="532130">
                  <a:moveTo>
                    <a:pt x="0" y="0"/>
                  </a:moveTo>
                  <a:lnTo>
                    <a:pt x="0" y="531571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5134102" y="2833027"/>
              <a:ext cx="201930" cy="525145"/>
            </a:xfrm>
            <a:custGeom>
              <a:avLst/>
              <a:gdLst/>
              <a:ahLst/>
              <a:cxnLst/>
              <a:rect l="l" t="t" r="r" b="b"/>
              <a:pathLst>
                <a:path w="201929" h="525145">
                  <a:moveTo>
                    <a:pt x="201396" y="0"/>
                  </a:moveTo>
                  <a:lnTo>
                    <a:pt x="0" y="0"/>
                  </a:lnTo>
                  <a:lnTo>
                    <a:pt x="0" y="524967"/>
                  </a:lnTo>
                  <a:lnTo>
                    <a:pt x="201396" y="524967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631D0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134105" y="2833029"/>
              <a:ext cx="201930" cy="525145"/>
            </a:xfrm>
            <a:custGeom>
              <a:avLst/>
              <a:gdLst/>
              <a:ahLst/>
              <a:cxnLst/>
              <a:rect l="l" t="t" r="r" b="b"/>
              <a:pathLst>
                <a:path w="201929" h="525145">
                  <a:moveTo>
                    <a:pt x="0" y="0"/>
                  </a:moveTo>
                  <a:lnTo>
                    <a:pt x="201396" y="0"/>
                  </a:lnTo>
                  <a:lnTo>
                    <a:pt x="201396" y="524967"/>
                  </a:lnTo>
                  <a:lnTo>
                    <a:pt x="0" y="524967"/>
                  </a:lnTo>
                  <a:lnTo>
                    <a:pt x="0" y="0"/>
                  </a:lnTo>
                  <a:close/>
                </a:path>
                <a:path w="201929" h="525145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134105" y="335799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134105" y="3156591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5213346" y="304268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5213346" y="304268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5" name="object 7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52739" y="3543608"/>
              <a:ext cx="206552" cy="79447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647513" y="3428978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677228" y="3356342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631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647513" y="257715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677228" y="257715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h="221614">
                  <a:moveTo>
                    <a:pt x="0" y="0"/>
                  </a:moveTo>
                  <a:lnTo>
                    <a:pt x="0" y="221208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576531" y="2798356"/>
              <a:ext cx="201930" cy="558165"/>
            </a:xfrm>
            <a:custGeom>
              <a:avLst/>
              <a:gdLst/>
              <a:ahLst/>
              <a:cxnLst/>
              <a:rect l="l" t="t" r="r" b="b"/>
              <a:pathLst>
                <a:path w="201929" h="558164">
                  <a:moveTo>
                    <a:pt x="201396" y="0"/>
                  </a:moveTo>
                  <a:lnTo>
                    <a:pt x="0" y="0"/>
                  </a:lnTo>
                  <a:lnTo>
                    <a:pt x="0" y="557974"/>
                  </a:lnTo>
                  <a:lnTo>
                    <a:pt x="201396" y="557974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5F4F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5576528" y="2798362"/>
              <a:ext cx="201930" cy="558165"/>
            </a:xfrm>
            <a:custGeom>
              <a:avLst/>
              <a:gdLst/>
              <a:ahLst/>
              <a:cxnLst/>
              <a:rect l="l" t="t" r="r" b="b"/>
              <a:pathLst>
                <a:path w="201929" h="558164">
                  <a:moveTo>
                    <a:pt x="0" y="0"/>
                  </a:moveTo>
                  <a:lnTo>
                    <a:pt x="201396" y="0"/>
                  </a:lnTo>
                  <a:lnTo>
                    <a:pt x="201396" y="557974"/>
                  </a:lnTo>
                  <a:lnTo>
                    <a:pt x="0" y="557974"/>
                  </a:lnTo>
                  <a:lnTo>
                    <a:pt x="0" y="0"/>
                  </a:lnTo>
                  <a:close/>
                </a:path>
                <a:path w="201929" h="558164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5576528" y="335634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5576528" y="317310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667321" y="166589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1"/>
                  </a:lnTo>
                  <a:lnTo>
                    <a:pt x="16662" y="19811"/>
                  </a:lnTo>
                  <a:lnTo>
                    <a:pt x="21462" y="15379"/>
                  </a:lnTo>
                  <a:lnTo>
                    <a:pt x="21462" y="9905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F4F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667321" y="166589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5"/>
                  </a:moveTo>
                  <a:lnTo>
                    <a:pt x="21462" y="15379"/>
                  </a:lnTo>
                  <a:lnTo>
                    <a:pt x="16662" y="19811"/>
                  </a:lnTo>
                  <a:lnTo>
                    <a:pt x="10731" y="19811"/>
                  </a:lnTo>
                  <a:lnTo>
                    <a:pt x="4800" y="19811"/>
                  </a:lnTo>
                  <a:lnTo>
                    <a:pt x="0" y="15379"/>
                  </a:lnTo>
                  <a:lnTo>
                    <a:pt x="0" y="9905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5"/>
                  </a:lnTo>
                  <a:close/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657418" y="298655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657418" y="29865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868724" y="361387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799390" y="361387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201396" y="0"/>
                  </a:moveTo>
                  <a:lnTo>
                    <a:pt x="0" y="0"/>
                  </a:lnTo>
                </a:path>
              </a:pathLst>
            </a:custGeom>
            <a:solidFill>
              <a:srgbClr val="44503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799390" y="3613871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  <a:lnTo>
                    <a:pt x="0" y="0"/>
                  </a:lnTo>
                  <a:close/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889355" y="359240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0" y="30548"/>
                  </a:moveTo>
                  <a:lnTo>
                    <a:pt x="30548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878629" y="359240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0" y="0"/>
                  </a:moveTo>
                  <a:lnTo>
                    <a:pt x="30544" y="30544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091586" y="3372849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121301" y="3278752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094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091586" y="1343982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121301" y="1343982"/>
              <a:ext cx="0" cy="1088390"/>
            </a:xfrm>
            <a:custGeom>
              <a:avLst/>
              <a:gdLst/>
              <a:ahLst/>
              <a:cxnLst/>
              <a:rect l="l" t="t" r="r" b="b"/>
              <a:pathLst>
                <a:path h="1088389">
                  <a:moveTo>
                    <a:pt x="0" y="0"/>
                  </a:moveTo>
                  <a:lnTo>
                    <a:pt x="0" y="1087894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020600" y="2431872"/>
              <a:ext cx="201930" cy="847090"/>
            </a:xfrm>
            <a:custGeom>
              <a:avLst/>
              <a:gdLst/>
              <a:ahLst/>
              <a:cxnLst/>
              <a:rect l="l" t="t" r="r" b="b"/>
              <a:pathLst>
                <a:path w="201929" h="847089">
                  <a:moveTo>
                    <a:pt x="201396" y="0"/>
                  </a:moveTo>
                  <a:lnTo>
                    <a:pt x="0" y="0"/>
                  </a:lnTo>
                  <a:lnTo>
                    <a:pt x="0" y="846874"/>
                  </a:lnTo>
                  <a:lnTo>
                    <a:pt x="201396" y="846874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58662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020601" y="2431878"/>
              <a:ext cx="201930" cy="847090"/>
            </a:xfrm>
            <a:custGeom>
              <a:avLst/>
              <a:gdLst/>
              <a:ahLst/>
              <a:cxnLst/>
              <a:rect l="l" t="t" r="r" b="b"/>
              <a:pathLst>
                <a:path w="201929" h="847089">
                  <a:moveTo>
                    <a:pt x="0" y="0"/>
                  </a:moveTo>
                  <a:lnTo>
                    <a:pt x="201396" y="0"/>
                  </a:lnTo>
                  <a:lnTo>
                    <a:pt x="201396" y="846874"/>
                  </a:lnTo>
                  <a:lnTo>
                    <a:pt x="0" y="846874"/>
                  </a:lnTo>
                  <a:lnTo>
                    <a:pt x="0" y="0"/>
                  </a:lnTo>
                  <a:close/>
                </a:path>
                <a:path w="201929" h="84708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020601" y="327875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020601" y="307735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101491" y="27834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101491" y="278350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588530" y="3613871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4982186" y="3640429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entury Gothic"/>
                <a:cs typeface="Century Gothic"/>
              </a:rPr>
              <a:t>1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2590973" y="1134575"/>
            <a:ext cx="0" cy="2475353"/>
          </a:xfrm>
          <a:custGeom>
            <a:avLst/>
            <a:gdLst/>
            <a:ahLst/>
            <a:cxnLst/>
            <a:rect l="l" t="t" r="r" b="b"/>
            <a:pathLst>
              <a:path h="2478404">
                <a:moveTo>
                  <a:pt x="0" y="2477897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6" name="object 106"/>
          <p:cNvSpPr txBox="1"/>
          <p:nvPr/>
        </p:nvSpPr>
        <p:spPr>
          <a:xfrm>
            <a:off x="2487240" y="3546448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395756" y="3191957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395756" y="2839115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395756" y="2484624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395756" y="2131783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50016" y="1777292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350016" y="1424450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350016" y="1069959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366050" y="926512"/>
            <a:ext cx="1082610" cy="12795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Actividad</a:t>
            </a:r>
            <a:r>
              <a:rPr sz="7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asparaginasa</a:t>
            </a:r>
            <a:r>
              <a:rPr sz="7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U/L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5996" y="1334785"/>
            <a:ext cx="4337789" cy="227923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617036" y="1667096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5264" y="2404127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601784" y="2778422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015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064117" y="2135401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033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1265" y="2475086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40175" y="2163438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132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582236" y="2404127"/>
            <a:ext cx="3094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=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016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066638" y="2644816"/>
            <a:ext cx="29237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P &lt;0</a:t>
            </a:r>
            <a:r>
              <a:rPr sz="599" spc="-10" dirty="0">
                <a:latin typeface="Calibri"/>
                <a:cs typeface="Calibri"/>
              </a:rPr>
              <a:t>.</a:t>
            </a:r>
            <a:r>
              <a:rPr sz="599" spc="-5" dirty="0">
                <a:latin typeface="Calibri"/>
                <a:cs typeface="Calibri"/>
              </a:rPr>
              <a:t>001</a:t>
            </a:r>
            <a:endParaRPr sz="599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06104" y="818736"/>
            <a:ext cx="5499215" cy="349619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1642888" y="824288"/>
            <a:ext cx="5411782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EN </a:t>
            </a:r>
            <a:r>
              <a:rPr sz="949" b="1" dirty="0">
                <a:latin typeface="Calibri"/>
                <a:cs typeface="Calibri"/>
              </a:rPr>
              <a:t>RECAIDA,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SOLO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-15" dirty="0">
                <a:latin typeface="Calibri"/>
                <a:cs typeface="Calibri"/>
              </a:rPr>
              <a:t>HAY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AUMENTO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SIGNIFICATIVO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DEL </a:t>
            </a:r>
            <a:r>
              <a:rPr sz="949" b="1" dirty="0">
                <a:latin typeface="Calibri"/>
                <a:cs typeface="Calibri"/>
              </a:rPr>
              <a:t>PORCENTAJE</a:t>
            </a:r>
            <a:r>
              <a:rPr sz="949" b="1" spc="10" dirty="0">
                <a:latin typeface="Calibri"/>
                <a:cs typeface="Calibri"/>
              </a:rPr>
              <a:t> DE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MUTACIONES</a:t>
            </a:r>
            <a:r>
              <a:rPr sz="949" b="1" spc="10" dirty="0">
                <a:latin typeface="Calibri"/>
                <a:cs typeface="Calibri"/>
              </a:rPr>
              <a:t> en DNMT3A,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IDH1 y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WT1</a:t>
            </a:r>
            <a:r>
              <a:rPr sz="949" b="1" spc="22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Y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EN</a:t>
            </a:r>
            <a:r>
              <a:rPr sz="949" b="1" spc="5" dirty="0">
                <a:latin typeface="Calibri"/>
                <a:cs typeface="Calibri"/>
              </a:rPr>
              <a:t> RESISTENCIA, </a:t>
            </a:r>
            <a:r>
              <a:rPr sz="949" b="1" spc="10" dirty="0">
                <a:latin typeface="Calibri"/>
                <a:cs typeface="Calibri"/>
              </a:rPr>
              <a:t>UNICAMENTE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DE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WT1.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98479" y="3700335"/>
            <a:ext cx="6212799" cy="55684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3868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LAS </a:t>
            </a:r>
            <a:r>
              <a:rPr sz="849" dirty="0">
                <a:latin typeface="Calibri"/>
                <a:cs typeface="Calibri"/>
              </a:rPr>
              <a:t>RECAIDAS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 ENRIQUECEN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ALTERACIONES</a:t>
            </a:r>
            <a:r>
              <a:rPr sz="849" spc="5" dirty="0">
                <a:latin typeface="Calibri"/>
                <a:cs typeface="Calibri"/>
              </a:rPr>
              <a:t> 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 VIA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EPIGENETICA, </a:t>
            </a:r>
            <a:r>
              <a:rPr sz="849" b="1" spc="5" dirty="0">
                <a:latin typeface="Calibri"/>
                <a:cs typeface="Calibri"/>
              </a:rPr>
              <a:t>DNMT3A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e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IDH1</a:t>
            </a:r>
            <a:r>
              <a:rPr sz="849" spc="5" dirty="0">
                <a:latin typeface="Calibri"/>
                <a:cs typeface="Calibri"/>
              </a:rPr>
              <a:t>,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 DE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ALTERACIONES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 </a:t>
            </a:r>
            <a:r>
              <a:rPr sz="849" spc="-5" dirty="0">
                <a:latin typeface="Calibri"/>
                <a:cs typeface="Calibri"/>
              </a:rPr>
              <a:t>FACTORES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DE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TRANSCRIPCIÓN,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COMO </a:t>
            </a:r>
            <a:r>
              <a:rPr sz="849" b="1" spc="5" dirty="0">
                <a:latin typeface="Calibri"/>
                <a:cs typeface="Calibri"/>
              </a:rPr>
              <a:t>WT1.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15"/>
              </a:spcBef>
            </a:pPr>
            <a:r>
              <a:rPr sz="849" dirty="0">
                <a:latin typeface="Calibri"/>
                <a:cs typeface="Calibri"/>
              </a:rPr>
              <a:t>LOS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CLONES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CON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MUTACIONES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NRAS</a:t>
            </a:r>
            <a:r>
              <a:rPr sz="849" b="1" spc="1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Y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KRAS</a:t>
            </a:r>
            <a:r>
              <a:rPr sz="849" b="1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SON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SENSIBLES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LOS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TRATAMIENTOS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UTILIZADOS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Y </a:t>
            </a:r>
            <a:r>
              <a:rPr sz="849" spc="10" dirty="0">
                <a:latin typeface="Calibri"/>
                <a:cs typeface="Calibri"/>
              </a:rPr>
              <a:t>NO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PREDOMINAN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</a:t>
            </a:r>
            <a:r>
              <a:rPr sz="849" spc="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LAS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RECAIDAS.</a:t>
            </a:r>
            <a:endParaRPr sz="849">
              <a:latin typeface="Calibri"/>
              <a:cs typeface="Calibri"/>
            </a:endParaRPr>
          </a:p>
          <a:p>
            <a:pPr marL="12685">
              <a:spcBef>
                <a:spcPts val="70"/>
              </a:spcBef>
            </a:pPr>
            <a:r>
              <a:rPr sz="849" dirty="0">
                <a:latin typeface="Calibri"/>
                <a:cs typeface="Calibri"/>
              </a:rPr>
              <a:t>LOS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CLONES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CON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MUTACIONES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 </a:t>
            </a:r>
            <a:r>
              <a:rPr sz="849" b="1" spc="5" dirty="0">
                <a:latin typeface="Calibri"/>
                <a:cs typeface="Calibri"/>
              </a:rPr>
              <a:t>TP53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TAMPOCO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SON ENRIQUECIDOS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EN LAS </a:t>
            </a:r>
            <a:r>
              <a:rPr sz="849" dirty="0">
                <a:latin typeface="Calibri"/>
                <a:cs typeface="Calibri"/>
              </a:rPr>
              <a:t>RECAIDAS.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884" y="1279525"/>
            <a:ext cx="6594232" cy="586629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algn="ctr">
              <a:spcBef>
                <a:spcPts val="433"/>
              </a:spcBef>
            </a:pPr>
            <a:r>
              <a:rPr sz="1600" dirty="0">
                <a:solidFill>
                  <a:schemeClr val="tx1"/>
                </a:solidFill>
              </a:rPr>
              <a:t>Impacto</a:t>
            </a:r>
            <a:r>
              <a:rPr sz="1600" spc="5" dirty="0">
                <a:solidFill>
                  <a:schemeClr val="tx1"/>
                </a:solidFill>
              </a:rPr>
              <a:t> de </a:t>
            </a:r>
            <a:r>
              <a:rPr sz="1600" spc="-5" dirty="0">
                <a:solidFill>
                  <a:schemeClr val="tx1"/>
                </a:solidFill>
              </a:rPr>
              <a:t>la</a:t>
            </a:r>
            <a:r>
              <a:rPr sz="1600" spc="10" dirty="0">
                <a:solidFill>
                  <a:schemeClr val="tx1"/>
                </a:solidFill>
              </a:rPr>
              <a:t> </a:t>
            </a:r>
            <a:r>
              <a:rPr sz="1600" spc="-10" dirty="0">
                <a:solidFill>
                  <a:schemeClr val="tx1"/>
                </a:solidFill>
              </a:rPr>
              <a:t>carga</a:t>
            </a:r>
            <a:r>
              <a:rPr sz="1600" spc="5" dirty="0">
                <a:solidFill>
                  <a:schemeClr val="tx1"/>
                </a:solidFill>
              </a:rPr>
              <a:t> </a:t>
            </a:r>
            <a:r>
              <a:rPr sz="1600" dirty="0">
                <a:solidFill>
                  <a:schemeClr val="tx1"/>
                </a:solidFill>
              </a:rPr>
              <a:t>mutacional</a:t>
            </a:r>
            <a:r>
              <a:rPr sz="1600" spc="10" dirty="0">
                <a:solidFill>
                  <a:schemeClr val="tx1"/>
                </a:solidFill>
              </a:rPr>
              <a:t> </a:t>
            </a:r>
            <a:r>
              <a:rPr sz="1600" spc="5" dirty="0">
                <a:solidFill>
                  <a:schemeClr val="tx1"/>
                </a:solidFill>
              </a:rPr>
              <a:t>en</a:t>
            </a:r>
            <a:r>
              <a:rPr sz="1600" dirty="0">
                <a:solidFill>
                  <a:schemeClr val="tx1"/>
                </a:solidFill>
              </a:rPr>
              <a:t> el</a:t>
            </a:r>
            <a:r>
              <a:rPr sz="1600" spc="5" dirty="0">
                <a:solidFill>
                  <a:schemeClr val="tx1"/>
                </a:solidFill>
              </a:rPr>
              <a:t> </a:t>
            </a:r>
            <a:r>
              <a:rPr sz="1600" spc="-5" dirty="0">
                <a:solidFill>
                  <a:schemeClr val="tx1"/>
                </a:solidFill>
              </a:rPr>
              <a:t>pronostico</a:t>
            </a:r>
            <a:r>
              <a:rPr sz="1600" spc="10" dirty="0">
                <a:solidFill>
                  <a:schemeClr val="tx1"/>
                </a:solidFill>
              </a:rPr>
              <a:t> </a:t>
            </a:r>
            <a:r>
              <a:rPr sz="1600" spc="5" dirty="0">
                <a:solidFill>
                  <a:schemeClr val="tx1"/>
                </a:solidFill>
              </a:rPr>
              <a:t>de </a:t>
            </a:r>
            <a:r>
              <a:rPr sz="1600" dirty="0">
                <a:solidFill>
                  <a:schemeClr val="tx1"/>
                </a:solidFill>
              </a:rPr>
              <a:t>los</a:t>
            </a:r>
          </a:p>
          <a:p>
            <a:pPr marL="246719" algn="ctr">
              <a:spcBef>
                <a:spcPts val="340"/>
              </a:spcBef>
            </a:pPr>
            <a:r>
              <a:rPr sz="1600" dirty="0">
                <a:solidFill>
                  <a:schemeClr val="tx1"/>
                </a:solidFill>
              </a:rPr>
              <a:t>pacientes</a:t>
            </a:r>
            <a:r>
              <a:rPr sz="1600" spc="-15" dirty="0">
                <a:solidFill>
                  <a:schemeClr val="tx1"/>
                </a:solidFill>
              </a:rPr>
              <a:t> </a:t>
            </a:r>
            <a:r>
              <a:rPr sz="1600" dirty="0">
                <a:solidFill>
                  <a:schemeClr val="tx1"/>
                </a:solidFill>
              </a:rPr>
              <a:t>con</a:t>
            </a:r>
            <a:r>
              <a:rPr sz="1600" spc="-15" dirty="0">
                <a:solidFill>
                  <a:schemeClr val="tx1"/>
                </a:solidFill>
              </a:rPr>
              <a:t> </a:t>
            </a:r>
            <a:r>
              <a:rPr sz="1600" dirty="0">
                <a:solidFill>
                  <a:schemeClr val="tx1"/>
                </a:solidFill>
              </a:rPr>
              <a:t>LMA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842954" y="2515952"/>
            <a:ext cx="3458390" cy="4931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511830" marR="5074" indent="-499780">
              <a:lnSpc>
                <a:spcPct val="125000"/>
              </a:lnSpc>
              <a:spcBef>
                <a:spcPts val="100"/>
              </a:spcBef>
            </a:pPr>
            <a:r>
              <a:rPr sz="1298" spc="-10" dirty="0">
                <a:latin typeface="Calibri"/>
                <a:cs typeface="Calibri"/>
              </a:rPr>
              <a:t>Rosa Ayala,</a:t>
            </a:r>
            <a:r>
              <a:rPr sz="1298" spc="-5" dirty="0">
                <a:latin typeface="Calibri"/>
                <a:cs typeface="Calibri"/>
              </a:rPr>
              <a:t> Noemi </a:t>
            </a:r>
            <a:r>
              <a:rPr sz="1298" spc="-10" dirty="0">
                <a:latin typeface="Calibri"/>
                <a:cs typeface="Calibri"/>
              </a:rPr>
              <a:t>Alvarez,</a:t>
            </a:r>
            <a:r>
              <a:rPr sz="1298" spc="-5" dirty="0">
                <a:latin typeface="Calibri"/>
                <a:cs typeface="Calibri"/>
              </a:rPr>
              <a:t> Joaquín Martínez-López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Hospital</a:t>
            </a:r>
            <a:r>
              <a:rPr sz="1298" spc="-10" dirty="0">
                <a:latin typeface="Calibri"/>
                <a:cs typeface="Calibri"/>
              </a:rPr>
              <a:t> Universitario</a:t>
            </a:r>
            <a:r>
              <a:rPr sz="1298" spc="-5" dirty="0">
                <a:latin typeface="Calibri"/>
                <a:cs typeface="Calibri"/>
              </a:rPr>
              <a:t> 12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 </a:t>
            </a:r>
            <a:r>
              <a:rPr sz="1298" spc="-5" dirty="0">
                <a:latin typeface="Calibri"/>
                <a:cs typeface="Calibri"/>
              </a:rPr>
              <a:t>Octubre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60007" y="3888555"/>
            <a:ext cx="3308306" cy="36738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43169" y="748451"/>
            <a:ext cx="6176649" cy="281525"/>
          </a:xfrm>
          <a:prstGeom prst="rect">
            <a:avLst/>
          </a:prstGeom>
          <a:ln w="1719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48836" marR="41860">
              <a:spcBef>
                <a:spcPts val="160"/>
              </a:spcBef>
            </a:pPr>
            <a:r>
              <a:rPr sz="849" b="1" spc="5" dirty="0">
                <a:latin typeface="Calibri"/>
                <a:cs typeface="Calibri"/>
              </a:rPr>
              <a:t>The</a:t>
            </a:r>
            <a:r>
              <a:rPr sz="849" b="1" spc="16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mutational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load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-5" dirty="0">
                <a:latin typeface="Calibri"/>
                <a:cs typeface="Calibri"/>
              </a:rPr>
              <a:t>(VAF)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detected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the</a:t>
            </a:r>
            <a:r>
              <a:rPr sz="849" b="1" spc="16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TP53,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EZH2,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U2AF1,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WT1,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-10" dirty="0">
                <a:latin typeface="Calibri"/>
                <a:cs typeface="Calibri"/>
              </a:rPr>
              <a:t>FLT3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and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SF3B1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genes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were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identified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as</a:t>
            </a:r>
            <a:r>
              <a:rPr sz="849" b="1" spc="17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an</a:t>
            </a:r>
            <a:r>
              <a:rPr sz="849" b="1" spc="1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independent </a:t>
            </a:r>
            <a:r>
              <a:rPr sz="849" b="1" spc="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prognostic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markers for</a:t>
            </a:r>
            <a:r>
              <a:rPr sz="849" b="1" spc="5" dirty="0">
                <a:latin typeface="Calibri"/>
                <a:cs typeface="Calibri"/>
              </a:rPr>
              <a:t> OS or </a:t>
            </a:r>
            <a:r>
              <a:rPr sz="849" b="1" dirty="0">
                <a:latin typeface="Calibri"/>
                <a:cs typeface="Calibri"/>
              </a:rPr>
              <a:t>RFS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</a:t>
            </a:r>
            <a:r>
              <a:rPr sz="849" b="1" spc="5" dirty="0">
                <a:latin typeface="Calibri"/>
                <a:cs typeface="Calibri"/>
              </a:rPr>
              <a:t> a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cohort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of 535</a:t>
            </a:r>
            <a:r>
              <a:rPr sz="849" b="1" dirty="0">
                <a:latin typeface="Calibri"/>
                <a:cs typeface="Calibri"/>
              </a:rPr>
              <a:t> cases with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b="1" spc="10" dirty="0">
                <a:latin typeface="Calibri"/>
                <a:cs typeface="Calibri"/>
              </a:rPr>
              <a:t>AML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36380" y="1166174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59"/>
              </a:lnSpc>
            </a:pPr>
            <a:r>
              <a:rPr sz="649" b="1" dirty="0">
                <a:latin typeface="Calibri"/>
                <a:cs typeface="Calibri"/>
              </a:rPr>
              <a:t>A.</a:t>
            </a:r>
            <a:r>
              <a:rPr sz="649" b="1" spc="-5" dirty="0">
                <a:latin typeface="Calibri"/>
                <a:cs typeface="Calibri"/>
              </a:rPr>
              <a:t> 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1:</a:t>
            </a:r>
            <a:r>
              <a:rPr sz="649" b="1" spc="-5" dirty="0">
                <a:latin typeface="Calibri"/>
                <a:cs typeface="Calibri"/>
              </a:rPr>
              <a:t> Intensive </a:t>
            </a:r>
            <a:r>
              <a:rPr sz="649" b="1" spc="-10" dirty="0">
                <a:latin typeface="Calibri"/>
                <a:cs typeface="Calibri"/>
              </a:rPr>
              <a:t>treatment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(3+7 </a:t>
            </a:r>
            <a:r>
              <a:rPr sz="649" b="1" spc="-5" dirty="0">
                <a:latin typeface="Calibri"/>
                <a:cs typeface="Calibri"/>
              </a:rPr>
              <a:t>scheme </a:t>
            </a:r>
            <a:r>
              <a:rPr sz="649" b="1" dirty="0">
                <a:latin typeface="Calibri"/>
                <a:cs typeface="Calibri"/>
              </a:rPr>
              <a:t>or </a:t>
            </a:r>
            <a:r>
              <a:rPr sz="649" b="1" spc="-5" dirty="0">
                <a:latin typeface="Calibri"/>
                <a:cs typeface="Calibri"/>
              </a:rPr>
              <a:t>similar)</a:t>
            </a:r>
            <a:r>
              <a:rPr sz="649" b="1" dirty="0">
                <a:latin typeface="Calibri"/>
                <a:cs typeface="Calibri"/>
              </a:rPr>
              <a:t> (n=238)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97423" y="1254623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36379" y="1375126"/>
          <a:ext cx="4241649" cy="61773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52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1685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97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207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76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139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Edad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1,030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1,050)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76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1,037)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1,021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EZH2_VAF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1,023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1,036)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(1,011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U2AF1_VAF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1,057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(1,030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1,085)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SF3B1_VAF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477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113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1,049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(1,021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1,078)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536380" y="2200723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64"/>
              </a:lnSpc>
            </a:pPr>
            <a:r>
              <a:rPr sz="649" b="1" dirty="0">
                <a:latin typeface="Calibri"/>
                <a:cs typeface="Calibri"/>
              </a:rPr>
              <a:t>B. </a:t>
            </a:r>
            <a:r>
              <a:rPr sz="649" b="1" spc="-5" dirty="0">
                <a:latin typeface="Calibri"/>
                <a:cs typeface="Calibri"/>
              </a:rPr>
              <a:t>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2: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Treatment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with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hypomethylating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agents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(azacitidine,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decitabine…)</a:t>
            </a:r>
            <a:r>
              <a:rPr sz="649" b="1" dirty="0">
                <a:latin typeface="Calibri"/>
                <a:cs typeface="Calibri"/>
              </a:rPr>
              <a:t> (n=113)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97423" y="2288414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536379" y="2408916"/>
          <a:ext cx="4243549" cy="6189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73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539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0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66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36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210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2715" algn="ctr">
                        <a:lnSpc>
                          <a:spcPts val="705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6525" algn="ctr">
                        <a:lnSpc>
                          <a:spcPts val="705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36525" algn="r">
                        <a:lnSpc>
                          <a:spcPts val="705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(1,008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1,020)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WT1_VAF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1,024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(1,001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1,048)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0,045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79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5" dirty="0">
                          <a:latin typeface="Calibri"/>
                          <a:cs typeface="Calibri"/>
                        </a:rPr>
                        <a:t>FLT3_VAF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1,015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(1,000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1,030)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0,048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KIT_VAF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(1,009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1,045)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NF1_VAF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335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1,020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(1,007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1,034)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9545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1536380" y="3235260"/>
            <a:ext cx="4242284" cy="98816"/>
          </a:xfrm>
          <a:prstGeom prst="rect">
            <a:avLst/>
          </a:prstGeom>
          <a:solidFill>
            <a:srgbClr val="B1A0C7"/>
          </a:solidFill>
        </p:spPr>
        <p:txBody>
          <a:bodyPr vert="horz" wrap="square" lIns="0" tIns="0" rIns="0" bIns="0" rtlCol="0">
            <a:spAutoFit/>
          </a:bodyPr>
          <a:lstStyle/>
          <a:p>
            <a:pPr marL="4440">
              <a:lnSpc>
                <a:spcPts val="759"/>
              </a:lnSpc>
            </a:pPr>
            <a:r>
              <a:rPr sz="649" b="1" dirty="0">
                <a:latin typeface="Calibri"/>
                <a:cs typeface="Calibri"/>
              </a:rPr>
              <a:t>C. </a:t>
            </a:r>
            <a:r>
              <a:rPr sz="649" b="1" spc="-5" dirty="0">
                <a:latin typeface="Calibri"/>
                <a:cs typeface="Calibri"/>
              </a:rPr>
              <a:t>Group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3: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Treatments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with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schemes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that include low-dose cytarabine </a:t>
            </a:r>
            <a:r>
              <a:rPr sz="649" b="1" dirty="0">
                <a:latin typeface="Calibri"/>
                <a:cs typeface="Calibri"/>
              </a:rPr>
              <a:t>(n=146)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97423" y="3323853"/>
            <a:ext cx="349390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783284" algn="l"/>
                <a:tab pos="1649019" algn="l"/>
                <a:tab pos="1906519" algn="l"/>
                <a:tab pos="2632722" algn="l"/>
                <a:tab pos="3480697" algn="l"/>
              </a:tabLst>
            </a:pP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OS	</a:t>
            </a:r>
            <a:r>
              <a:rPr sz="649" b="1" dirty="0">
                <a:latin typeface="Calibri"/>
                <a:cs typeface="Calibri"/>
              </a:rPr>
              <a:t>	</a:t>
            </a:r>
            <a:r>
              <a:rPr sz="649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649" b="1" u="sng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RFS	</a:t>
            </a:r>
            <a:endParaRPr sz="649">
              <a:latin typeface="Calibri"/>
              <a:cs typeface="Calibri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1536379" y="3444356"/>
          <a:ext cx="4243549" cy="4109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3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042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466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367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084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1285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6525" algn="ctr">
                        <a:lnSpc>
                          <a:spcPts val="700"/>
                        </a:lnSpc>
                      </a:pPr>
                      <a:r>
                        <a:rPr sz="600" b="1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6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dirty="0">
                          <a:latin typeface="Calibri"/>
                          <a:cs typeface="Calibri"/>
                        </a:rPr>
                        <a:t>IC)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36525" algn="r">
                        <a:lnSpc>
                          <a:spcPts val="700"/>
                        </a:lnSpc>
                      </a:pPr>
                      <a:r>
                        <a:rPr sz="600" b="1" spc="-5" dirty="0">
                          <a:latin typeface="Calibri"/>
                          <a:cs typeface="Calibri"/>
                        </a:rPr>
                        <a:t>p-value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TP53_VAF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1,012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(1,006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1,017)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6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&lt;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1,012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(1,005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1,019)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BCOR_VAF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1,013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(1,004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1,021)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0,005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378">
                <a:tc>
                  <a:txBody>
                    <a:bodyPr/>
                    <a:lstStyle/>
                    <a:p>
                      <a:pPr marL="4445">
                        <a:lnSpc>
                          <a:spcPts val="715"/>
                        </a:lnSpc>
                      </a:pPr>
                      <a:r>
                        <a:rPr sz="600" b="1" spc="-10" dirty="0">
                          <a:latin typeface="Calibri"/>
                          <a:cs typeface="Calibri"/>
                        </a:rPr>
                        <a:t>PHF6_VAF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2192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27635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L="137160" algn="ct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1,017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(1,003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1,031)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tc>
                  <a:txBody>
                    <a:bodyPr/>
                    <a:lstStyle/>
                    <a:p>
                      <a:pPr marR="168910" algn="r">
                        <a:lnSpc>
                          <a:spcPts val="715"/>
                        </a:lnSpc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0,016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solidFill>
                      <a:srgbClr val="E4DF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15624" y="992467"/>
            <a:ext cx="4868257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15" dirty="0">
                <a:solidFill>
                  <a:schemeClr val="tx1"/>
                </a:solidFill>
                <a:latin typeface="Calibri"/>
              </a:rPr>
              <a:t>VALIDACIÓN </a:t>
            </a:r>
            <a:r>
              <a:rPr sz="1298" b="1" spc="-10" dirty="0">
                <a:solidFill>
                  <a:schemeClr val="tx1"/>
                </a:solidFill>
                <a:latin typeface="Calibri"/>
              </a:rPr>
              <a:t>REGISTRO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 PETHEMA,</a:t>
            </a:r>
            <a:r>
              <a:rPr sz="1298" b="1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spc="-5" dirty="0">
                <a:solidFill>
                  <a:schemeClr val="tx1"/>
                </a:solidFill>
                <a:latin typeface="Calibri"/>
              </a:rPr>
              <a:t>CASOS ANALIZADOS POR GRUPO </a:t>
            </a:r>
            <a:r>
              <a:rPr sz="1298" b="1" dirty="0">
                <a:solidFill>
                  <a:schemeClr val="tx1"/>
                </a:solidFill>
                <a:latin typeface="Calibri"/>
              </a:rPr>
              <a:t>DE </a:t>
            </a:r>
            <a:r>
              <a:rPr sz="1298" b="1" spc="-280" dirty="0">
                <a:solidFill>
                  <a:schemeClr val="tx1"/>
                </a:solidFill>
                <a:latin typeface="Calibri"/>
              </a:rPr>
              <a:t> </a:t>
            </a:r>
            <a:r>
              <a:rPr sz="1298" b="1" spc="-25" dirty="0">
                <a:solidFill>
                  <a:schemeClr val="tx1"/>
                </a:solidFill>
                <a:latin typeface="Calibri"/>
              </a:rPr>
              <a:t>TRATAMIENTO:</a:t>
            </a:r>
            <a:endParaRPr sz="1298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15624" y="1543163"/>
            <a:ext cx="5259570" cy="1362934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66805" indent="-154754">
              <a:spcBef>
                <a:spcPts val="125"/>
              </a:spcBef>
              <a:buFont typeface="Arial"/>
              <a:buChar char="•"/>
              <a:tabLst>
                <a:tab pos="167439" algn="l"/>
              </a:tabLst>
            </a:pPr>
            <a:r>
              <a:rPr sz="949" spc="10" dirty="0">
                <a:latin typeface="Calibri"/>
                <a:cs typeface="Calibri"/>
              </a:rPr>
              <a:t>Casos </a:t>
            </a:r>
            <a:r>
              <a:rPr sz="949" spc="5" dirty="0">
                <a:latin typeface="Calibri"/>
                <a:cs typeface="Calibri"/>
              </a:rPr>
              <a:t>totales: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1693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3018)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casos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con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información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del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tratamiento</a:t>
            </a:r>
            <a:r>
              <a:rPr sz="949" spc="10" dirty="0">
                <a:latin typeface="Calibri"/>
                <a:cs typeface="Calibri"/>
              </a:rPr>
              <a:t> de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inducción</a:t>
            </a:r>
            <a:r>
              <a:rPr sz="949" spc="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recibido.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</a:t>
            </a:r>
            <a:r>
              <a:rPr sz="949" dirty="0">
                <a:latin typeface="Calibri"/>
                <a:cs typeface="Calibri"/>
              </a:rPr>
              <a:t> (tratamiento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intensivo): </a:t>
            </a:r>
            <a:r>
              <a:rPr sz="949" spc="10" dirty="0">
                <a:latin typeface="Calibri"/>
                <a:cs typeface="Calibri"/>
              </a:rPr>
              <a:t>1043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spcBef>
                <a:spcPts val="5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(hipometilantes):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393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lnSpc>
                <a:spcPts val="1134"/>
              </a:lnSpc>
              <a:spcBef>
                <a:spcPts val="55"/>
              </a:spcBef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(citarabina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a</a:t>
            </a:r>
            <a:r>
              <a:rPr sz="949" spc="5" dirty="0">
                <a:latin typeface="Calibri"/>
                <a:cs typeface="Calibri"/>
              </a:rPr>
              <a:t> bajas dosis):</a:t>
            </a:r>
            <a:r>
              <a:rPr sz="949" spc="10" dirty="0">
                <a:latin typeface="Calibri"/>
                <a:cs typeface="Calibri"/>
              </a:rPr>
              <a:t> 220</a:t>
            </a:r>
            <a:endParaRPr sz="949">
              <a:latin typeface="Calibri"/>
              <a:cs typeface="Calibri"/>
            </a:endParaRPr>
          </a:p>
          <a:p>
            <a:pPr marL="414157" lvl="1" indent="-155388">
              <a:lnSpc>
                <a:spcPts val="1134"/>
              </a:lnSpc>
              <a:buFont typeface="Arial"/>
              <a:buChar char="•"/>
              <a:tabLst>
                <a:tab pos="414792" algn="l"/>
              </a:tabLst>
            </a:pPr>
            <a:r>
              <a:rPr sz="949" spc="10" dirty="0">
                <a:latin typeface="Calibri"/>
                <a:cs typeface="Calibri"/>
              </a:rPr>
              <a:t>Grupo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4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(venetoclax):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37</a:t>
            </a:r>
            <a:endParaRPr sz="949">
              <a:latin typeface="Calibri"/>
              <a:cs typeface="Calibri"/>
            </a:endParaRPr>
          </a:p>
          <a:p>
            <a:pPr lvl="1">
              <a:spcBef>
                <a:spcPts val="20"/>
              </a:spcBef>
              <a:buFont typeface="Arial"/>
              <a:buChar char="•"/>
            </a:pPr>
            <a:endParaRPr sz="999">
              <a:latin typeface="Calibri"/>
              <a:cs typeface="Calibri"/>
            </a:endParaRPr>
          </a:p>
          <a:p>
            <a:pPr marL="414157" lvl="1" indent="-155388">
              <a:buFont typeface="Arial"/>
              <a:buChar char="•"/>
              <a:tabLst>
                <a:tab pos="414792" algn="l"/>
              </a:tabLst>
            </a:pPr>
            <a:r>
              <a:rPr sz="949" spc="5" dirty="0">
                <a:latin typeface="Calibri"/>
                <a:cs typeface="Calibri"/>
              </a:rPr>
              <a:t>Datos </a:t>
            </a:r>
            <a:r>
              <a:rPr sz="949" spc="10" dirty="0">
                <a:latin typeface="Calibri"/>
                <a:cs typeface="Calibri"/>
              </a:rPr>
              <a:t>de NGS</a:t>
            </a:r>
            <a:r>
              <a:rPr sz="949" spc="5" dirty="0">
                <a:latin typeface="Calibri"/>
                <a:cs typeface="Calibri"/>
              </a:rPr>
              <a:t> incluidos </a:t>
            </a:r>
            <a:r>
              <a:rPr sz="949" spc="10" dirty="0">
                <a:latin typeface="Calibri"/>
                <a:cs typeface="Calibri"/>
              </a:rPr>
              <a:t>en </a:t>
            </a:r>
            <a:r>
              <a:rPr sz="949" spc="5" dirty="0">
                <a:latin typeface="Calibri"/>
                <a:cs typeface="Calibri"/>
              </a:rPr>
              <a:t>el </a:t>
            </a:r>
            <a:r>
              <a:rPr sz="949" dirty="0">
                <a:latin typeface="Calibri"/>
                <a:cs typeface="Calibri"/>
              </a:rPr>
              <a:t>registro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Pethema:</a:t>
            </a:r>
            <a:endParaRPr sz="949">
              <a:latin typeface="Calibri"/>
              <a:cs typeface="Calibri"/>
            </a:endParaRPr>
          </a:p>
          <a:p>
            <a:pPr marL="260038"/>
            <a:r>
              <a:rPr sz="949" spc="5" dirty="0">
                <a:latin typeface="Calibri"/>
                <a:cs typeface="Calibri"/>
              </a:rPr>
              <a:t>ABL1,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ASXL1,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5" dirty="0">
                <a:latin typeface="Calibri"/>
                <a:cs typeface="Calibri"/>
              </a:rPr>
              <a:t>BRAF,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CALR,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CBL, </a:t>
            </a:r>
            <a:r>
              <a:rPr sz="949" spc="-5" dirty="0">
                <a:latin typeface="Calibri"/>
                <a:cs typeface="Calibri"/>
              </a:rPr>
              <a:t>CEBPA,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CSF3R,</a:t>
            </a:r>
            <a:r>
              <a:rPr sz="949" spc="10" dirty="0">
                <a:latin typeface="Calibri"/>
                <a:cs typeface="Calibri"/>
              </a:rPr>
              <a:t> DNMT3A,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ETV6,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EZH2,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FLT3,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5" dirty="0">
                <a:latin typeface="Calibri"/>
                <a:cs typeface="Calibri"/>
              </a:rPr>
              <a:t>GATA2,</a:t>
            </a:r>
            <a:r>
              <a:rPr sz="949" spc="10" dirty="0">
                <a:latin typeface="Calibri"/>
                <a:cs typeface="Calibri"/>
              </a:rPr>
              <a:t> IDH1,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IDH2, </a:t>
            </a:r>
            <a:r>
              <a:rPr sz="949" spc="5" dirty="0">
                <a:latin typeface="Calibri"/>
                <a:cs typeface="Calibri"/>
              </a:rPr>
              <a:t>JAK2,</a:t>
            </a:r>
            <a:endParaRPr sz="949">
              <a:latin typeface="Calibri"/>
              <a:cs typeface="Calibri"/>
            </a:endParaRPr>
          </a:p>
          <a:p>
            <a:pPr marL="260038">
              <a:spcBef>
                <a:spcPts val="60"/>
              </a:spcBef>
            </a:pPr>
            <a:r>
              <a:rPr sz="949" spc="-20" dirty="0">
                <a:latin typeface="Calibri"/>
                <a:cs typeface="Calibri"/>
              </a:rPr>
              <a:t>KIT,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KRAS,</a:t>
            </a:r>
            <a:r>
              <a:rPr sz="949" spc="10" dirty="0">
                <a:latin typeface="Calibri"/>
                <a:cs typeface="Calibri"/>
              </a:rPr>
              <a:t> MPL,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NPM1, </a:t>
            </a:r>
            <a:r>
              <a:rPr sz="949" spc="5" dirty="0">
                <a:latin typeface="Calibri"/>
                <a:cs typeface="Calibri"/>
              </a:rPr>
              <a:t>NRAS,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PTPN11,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RUNX1, </a:t>
            </a:r>
            <a:r>
              <a:rPr sz="949" spc="5" dirty="0">
                <a:latin typeface="Calibri"/>
                <a:cs typeface="Calibri"/>
              </a:rPr>
              <a:t>SETBP1,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SF3B1,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SRSF2,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TET2,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TP53,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U2AF1,</a:t>
            </a:r>
            <a:r>
              <a:rPr sz="949" spc="10" dirty="0">
                <a:latin typeface="Calibri"/>
                <a:cs typeface="Calibri"/>
              </a:rPr>
              <a:t> WT1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96669" y="840328"/>
            <a:ext cx="2846370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10" dirty="0">
                <a:solidFill>
                  <a:schemeClr val="tx1"/>
                </a:solidFill>
              </a:rPr>
              <a:t>Proyectos</a:t>
            </a:r>
            <a:r>
              <a:rPr spc="-20" dirty="0">
                <a:solidFill>
                  <a:schemeClr val="tx1"/>
                </a:solidFill>
              </a:rPr>
              <a:t> </a:t>
            </a:r>
            <a:r>
              <a:rPr spc="5" dirty="0">
                <a:solidFill>
                  <a:schemeClr val="tx1"/>
                </a:solidFill>
              </a:rPr>
              <a:t>NGS-LMA</a:t>
            </a:r>
            <a:r>
              <a:rPr spc="-15" dirty="0">
                <a:solidFill>
                  <a:schemeClr val="tx1"/>
                </a:solidFill>
              </a:rPr>
              <a:t> </a:t>
            </a:r>
            <a:r>
              <a:rPr spc="-20" dirty="0">
                <a:solidFill>
                  <a:schemeClr val="tx1"/>
                </a:solidFill>
              </a:rPr>
              <a:t>PAMPLONA</a:t>
            </a: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08284" y="2622738"/>
            <a:ext cx="1929258" cy="126588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094956" y="2233234"/>
            <a:ext cx="2026632" cy="2026636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402558" y="1249403"/>
            <a:ext cx="3438059" cy="1224338"/>
          </a:xfrm>
          <a:prstGeom prst="rect">
            <a:avLst/>
          </a:prstGeom>
        </p:spPr>
        <p:txBody>
          <a:bodyPr vert="horz" wrap="square" lIns="0" tIns="94498" rIns="0" bIns="0" rtlCol="0">
            <a:spAutoFit/>
          </a:bodyPr>
          <a:lstStyle/>
          <a:p>
            <a:pPr defTabSz="913280">
              <a:lnSpc>
                <a:spcPct val="150000"/>
              </a:lnSpc>
            </a:pPr>
            <a:r>
              <a:rPr lang="es-ES_tradnl" sz="999" b="1" dirty="0">
                <a:solidFill>
                  <a:prstClr val="black"/>
                </a:solidFill>
              </a:rPr>
              <a:t>Total de 2.902 muestras: 508 (</a:t>
            </a:r>
            <a:r>
              <a:rPr lang="es-ES_tradnl" sz="999" b="1" dirty="0">
                <a:solidFill>
                  <a:srgbClr val="C00000"/>
                </a:solidFill>
              </a:rPr>
              <a:t>17%</a:t>
            </a:r>
            <a:r>
              <a:rPr lang="es-ES_tradnl" sz="999" b="1" dirty="0">
                <a:solidFill>
                  <a:prstClr val="black"/>
                </a:solidFill>
              </a:rPr>
              <a:t>) con SNV/</a:t>
            </a:r>
            <a:r>
              <a:rPr lang="es-ES_tradnl" sz="999" b="1" dirty="0" err="1">
                <a:solidFill>
                  <a:prstClr val="black"/>
                </a:solidFill>
              </a:rPr>
              <a:t>indels</a:t>
            </a:r>
            <a:r>
              <a:rPr lang="es-ES_tradnl" sz="999" b="1" dirty="0">
                <a:solidFill>
                  <a:prstClr val="black"/>
                </a:solidFill>
              </a:rPr>
              <a:t> en </a:t>
            </a:r>
            <a:r>
              <a:rPr lang="es-ES_tradnl" sz="999" b="1" i="1" dirty="0">
                <a:solidFill>
                  <a:srgbClr val="C00000"/>
                </a:solidFill>
              </a:rPr>
              <a:t>TP53</a:t>
            </a:r>
          </a:p>
          <a:p>
            <a:pPr defTabSz="913280">
              <a:lnSpc>
                <a:spcPct val="150000"/>
              </a:lnSpc>
            </a:pPr>
            <a:r>
              <a:rPr lang="es-ES_tradnl" sz="999" b="1" dirty="0">
                <a:solidFill>
                  <a:prstClr val="black"/>
                </a:solidFill>
              </a:rPr>
              <a:t>	. 410 con 1 variante </a:t>
            </a:r>
          </a:p>
          <a:p>
            <a:pPr defTabSz="913280">
              <a:lnSpc>
                <a:spcPct val="150000"/>
              </a:lnSpc>
            </a:pPr>
            <a:r>
              <a:rPr lang="es-ES_tradnl" sz="999" b="1" dirty="0">
                <a:solidFill>
                  <a:prstClr val="black"/>
                </a:solidFill>
              </a:rPr>
              <a:t>	. 89 con 2 variantes</a:t>
            </a:r>
          </a:p>
          <a:p>
            <a:pPr defTabSz="913280">
              <a:lnSpc>
                <a:spcPct val="150000"/>
              </a:lnSpc>
            </a:pPr>
            <a:r>
              <a:rPr lang="es-ES_tradnl" sz="999" b="1" dirty="0">
                <a:solidFill>
                  <a:prstClr val="black"/>
                </a:solidFill>
              </a:rPr>
              <a:t>	. 8 con 3 variantes</a:t>
            </a:r>
          </a:p>
          <a:p>
            <a:pPr defTabSz="913280">
              <a:lnSpc>
                <a:spcPct val="150000"/>
              </a:lnSpc>
            </a:pPr>
            <a:r>
              <a:rPr lang="es-ES_tradnl" sz="999" b="1" dirty="0">
                <a:solidFill>
                  <a:prstClr val="black"/>
                </a:solidFill>
              </a:rPr>
              <a:t>	. 1 con 5 variantes</a:t>
            </a:r>
          </a:p>
        </p:txBody>
      </p:sp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82782" y="785643"/>
            <a:ext cx="5780364" cy="340354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098804" y="3202255"/>
            <a:ext cx="4946900" cy="680758"/>
          </a:xfrm>
          <a:prstGeom prst="rect">
            <a:avLst/>
          </a:prstGeom>
          <a:solidFill>
            <a:srgbClr val="FBE5D6"/>
          </a:solidFill>
        </p:spPr>
        <p:txBody>
          <a:bodyPr vert="horz" wrap="square" lIns="0" tIns="0" rIns="0" bIns="0" rtlCol="0">
            <a:spAutoFit/>
          </a:bodyPr>
          <a:lstStyle/>
          <a:p>
            <a:pPr marL="48836">
              <a:lnSpc>
                <a:spcPts val="1538"/>
              </a:lnSpc>
            </a:pP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Proyectos</a:t>
            </a:r>
            <a:r>
              <a:rPr sz="1298" b="1" i="1" spc="-2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NGS-LMA:</a:t>
            </a:r>
            <a:endParaRPr sz="1298">
              <a:latin typeface="HelveticaNeueLTStd-BdCnO"/>
              <a:cs typeface="HelveticaNeueLTStd-BdCnO"/>
            </a:endParaRPr>
          </a:p>
          <a:p>
            <a:pPr marL="48836">
              <a:spcBef>
                <a:spcPts val="390"/>
              </a:spcBef>
            </a:pP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Comutaciones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y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valor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pronóstico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en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LMA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IDH</a:t>
            </a:r>
            <a:r>
              <a:rPr sz="1298" b="1" i="1" spc="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 </a:t>
            </a:r>
            <a:r>
              <a:rPr sz="1298" b="1" i="1" spc="-5" dirty="0">
                <a:solidFill>
                  <a:srgbClr val="CE1719"/>
                </a:solidFill>
                <a:latin typeface="HelveticaNeueLTStd-BdCnO"/>
                <a:cs typeface="HelveticaNeueLTStd-BdCnO"/>
              </a:rPr>
              <a:t>mutado</a:t>
            </a:r>
            <a:endParaRPr sz="1298">
              <a:latin typeface="HelveticaNeueLTStd-BdCnO"/>
              <a:cs typeface="HelveticaNeueLTStd-BdCnO"/>
            </a:endParaRPr>
          </a:p>
          <a:p>
            <a:pPr marL="48836">
              <a:spcBef>
                <a:spcPts val="335"/>
              </a:spcBef>
            </a:pPr>
            <a:r>
              <a:rPr sz="1298" b="1" dirty="0">
                <a:latin typeface="Calibri"/>
                <a:cs typeface="Calibri"/>
              </a:rPr>
              <a:t>M.</a:t>
            </a:r>
            <a:r>
              <a:rPr sz="1298" b="1" spc="-5" dirty="0">
                <a:latin typeface="Calibri"/>
                <a:cs typeface="Calibri"/>
              </a:rPr>
              <a:t> Carmen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Chillón.</a:t>
            </a:r>
            <a:r>
              <a:rPr sz="1298" b="1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Hospital </a:t>
            </a:r>
            <a:r>
              <a:rPr sz="1298" b="1" spc="-10" dirty="0">
                <a:latin typeface="Calibri"/>
                <a:cs typeface="Calibri"/>
              </a:rPr>
              <a:t>Universitario</a:t>
            </a:r>
            <a:r>
              <a:rPr sz="1298" b="1" spc="-5" dirty="0">
                <a:latin typeface="Calibri"/>
                <a:cs typeface="Calibri"/>
              </a:rPr>
              <a:t> de</a:t>
            </a:r>
            <a:r>
              <a:rPr sz="1298" b="1" spc="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Salamanca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66489" y="772670"/>
            <a:ext cx="4316545" cy="339651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482252" y="790261"/>
            <a:ext cx="4256237" cy="3332815"/>
            <a:chOff x="2479675" y="791235"/>
            <a:chExt cx="4261485" cy="3336925"/>
          </a:xfrm>
        </p:grpSpPr>
        <p:sp>
          <p:nvSpPr>
            <p:cNvPr id="5" name="object 5"/>
            <p:cNvSpPr/>
            <p:nvPr/>
          </p:nvSpPr>
          <p:spPr>
            <a:xfrm>
              <a:off x="2479675" y="1073264"/>
              <a:ext cx="4261485" cy="3054985"/>
            </a:xfrm>
            <a:custGeom>
              <a:avLst/>
              <a:gdLst/>
              <a:ahLst/>
              <a:cxnLst/>
              <a:rect l="l" t="t" r="r" b="b"/>
              <a:pathLst>
                <a:path w="4261484" h="3054985">
                  <a:moveTo>
                    <a:pt x="4261167" y="0"/>
                  </a:moveTo>
                  <a:lnTo>
                    <a:pt x="0" y="0"/>
                  </a:lnTo>
                  <a:lnTo>
                    <a:pt x="0" y="3054896"/>
                  </a:lnTo>
                  <a:lnTo>
                    <a:pt x="4261167" y="3054896"/>
                  </a:lnTo>
                  <a:lnTo>
                    <a:pt x="4261167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479675" y="791235"/>
              <a:ext cx="4261485" cy="283845"/>
            </a:xfrm>
            <a:custGeom>
              <a:avLst/>
              <a:gdLst/>
              <a:ahLst/>
              <a:cxnLst/>
              <a:rect l="l" t="t" r="r" b="b"/>
              <a:pathLst>
                <a:path w="4261484" h="283844">
                  <a:moveTo>
                    <a:pt x="4261167" y="0"/>
                  </a:moveTo>
                  <a:lnTo>
                    <a:pt x="0" y="0"/>
                  </a:lnTo>
                  <a:lnTo>
                    <a:pt x="0" y="283730"/>
                  </a:lnTo>
                  <a:lnTo>
                    <a:pt x="4261167" y="283730"/>
                  </a:lnTo>
                  <a:lnTo>
                    <a:pt x="4261167" y="0"/>
                  </a:lnTo>
                  <a:close/>
                </a:path>
              </a:pathLst>
            </a:custGeom>
            <a:solidFill>
              <a:srgbClr val="D9D9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479670" y="787691"/>
          <a:ext cx="4254967" cy="332774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12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978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46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12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2227"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Pacientes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1733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n=2461</a:t>
                      </a:r>
                      <a:r>
                        <a:rPr sz="600" b="1" spc="22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Dx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L w="6350">
                      <a:solidFill>
                        <a:srgbClr val="003399"/>
                      </a:solidFill>
                      <a:prstDash val="solid"/>
                    </a:lnL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IDH</a:t>
                      </a:r>
                      <a:r>
                        <a:rPr sz="700" b="1" spc="-4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mutado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6985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n=595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 algn="ctr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IDH</a:t>
                      </a:r>
                      <a:r>
                        <a:rPr sz="7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spc="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No</a:t>
                      </a:r>
                      <a:r>
                        <a:rPr sz="7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7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mutado</a:t>
                      </a:r>
                      <a:endParaRPr sz="700">
                        <a:latin typeface="Arial"/>
                        <a:cs typeface="Arial"/>
                      </a:endParaRPr>
                    </a:p>
                    <a:p>
                      <a:pPr marL="8509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n=1866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69" marB="0"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9685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i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R w="6350">
                      <a:solidFill>
                        <a:srgbClr val="003399"/>
                      </a:solidFill>
                      <a:prstDash val="solid"/>
                    </a:lnR>
                    <a:lnT w="6350">
                      <a:solidFill>
                        <a:srgbClr val="003399"/>
                      </a:solidFill>
                      <a:prstDash val="solid"/>
                    </a:lnT>
                    <a:lnB w="9525">
                      <a:solidFill>
                        <a:srgbClr val="00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Edad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año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L w="6350">
                      <a:solidFill>
                        <a:srgbClr val="003399"/>
                      </a:solidFill>
                      <a:prstDash val="solid"/>
                    </a:lnL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432434" algn="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63,7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64056" marB="0">
                    <a:lnR w="6350">
                      <a:solidFill>
                        <a:srgbClr val="003399"/>
                      </a:solidFill>
                      <a:prstDash val="solid"/>
                    </a:lnR>
                    <a:lnT w="9525">
                      <a:solidFill>
                        <a:srgbClr val="003399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Sexo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varón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342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2799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1055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Leucoc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it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x10</a:t>
                      </a:r>
                      <a:r>
                        <a:rPr sz="500" spc="15" baseline="2380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24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443230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B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last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M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O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59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24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5402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51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Blastos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SP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42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32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5402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35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la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qu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eta</a:t>
                      </a: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x10</a:t>
                      </a:r>
                      <a:r>
                        <a:rPr sz="500" spc="15" baseline="23809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96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/>
                </a:tc>
                <a:tc>
                  <a:txBody>
                    <a:bodyPr/>
                    <a:lstStyle/>
                    <a:p>
                      <a:pPr marR="432434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86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117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205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Hemoglobina</a:t>
                      </a:r>
                      <a:r>
                        <a:rPr sz="600" b="1" spc="-4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(g/dL)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695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9.3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1.9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3370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9.1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2.0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685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0796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LDH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U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/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L)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497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515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006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720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±</a:t>
                      </a:r>
                      <a:r>
                        <a:rPr sz="600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1256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3037">
                <a:tc>
                  <a:txBody>
                    <a:bodyPr/>
                    <a:lstStyle/>
                    <a:p>
                      <a:pPr marL="150495">
                        <a:lnSpc>
                          <a:spcPts val="645"/>
                        </a:lnSpc>
                        <a:spcBef>
                          <a:spcPts val="229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Riesgo</a:t>
                      </a:r>
                      <a:r>
                        <a:rPr sz="600" b="1" spc="-1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molecular</a:t>
                      </a:r>
                      <a:r>
                        <a:rPr sz="600" b="1" spc="-2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ELN</a:t>
                      </a:r>
                      <a:r>
                        <a:rPr sz="600" b="1" spc="-1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b="1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2017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29173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88791">
                <a:tc>
                  <a:txBody>
                    <a:bodyPr/>
                    <a:lstStyle/>
                    <a:p>
                      <a:pPr marL="245110">
                        <a:lnSpc>
                          <a:spcPts val="600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Favorable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88791">
                <a:tc>
                  <a:txBody>
                    <a:bodyPr/>
                    <a:lstStyle/>
                    <a:p>
                      <a:pPr marL="245110">
                        <a:lnSpc>
                          <a:spcPts val="600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Intermedio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158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00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535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(63)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ts val="600"/>
                        </a:lnSpc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&lt;0,001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09085">
                <a:tc>
                  <a:txBody>
                    <a:bodyPr/>
                    <a:lstStyle/>
                    <a:p>
                      <a:pPr marL="245110">
                        <a:lnSpc>
                          <a:spcPts val="675"/>
                        </a:lnSpc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Adverso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ts val="675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58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ts val="675"/>
                        </a:lnSpc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165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FLT3-ITD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85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(14)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285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NPM1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197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(33)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374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CEBPA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41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5080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114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855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ASXL1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260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(14)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NS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DNMT3A</a:t>
                      </a:r>
                      <a:r>
                        <a:rPr sz="600" b="1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215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8945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372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(20)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KRAS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(5.5)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514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166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9)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0.005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NRAS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89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(18)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RUNX1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3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133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317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7485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0.003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SRSF2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2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473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192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(32)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206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TET2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(12)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469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(25)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26844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TP53</a:t>
                      </a:r>
                      <a:r>
                        <a:rPr sz="600" b="1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L w="6350">
                      <a:solidFill>
                        <a:srgbClr val="003399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40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7)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44958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398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(21)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/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5221" marB="0">
                    <a:lnR w="6350">
                      <a:solidFill>
                        <a:srgbClr val="003399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WT1</a:t>
                      </a:r>
                      <a:r>
                        <a:rPr sz="600" b="1" spc="-3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n</a:t>
                      </a:r>
                      <a:r>
                        <a:rPr sz="600" spc="-3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(%)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L w="6350">
                      <a:solidFill>
                        <a:srgbClr val="003399"/>
                      </a:solidFill>
                      <a:prstDash val="solid"/>
                    </a:lnL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12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2)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52069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b="1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103</a:t>
                      </a:r>
                      <a:r>
                        <a:rPr sz="600" b="1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600" spc="-5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(</a:t>
                      </a:r>
                      <a:r>
                        <a:rPr sz="60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6)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8120"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600" spc="-10" dirty="0">
                          <a:solidFill>
                            <a:srgbClr val="002060"/>
                          </a:solidFill>
                          <a:latin typeface="Arial"/>
                          <a:cs typeface="Arial"/>
                        </a:rPr>
                        <a:t>&lt;0.001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11416" marB="0">
                    <a:lnR w="6350">
                      <a:solidFill>
                        <a:srgbClr val="003399"/>
                      </a:solidFill>
                      <a:prstDash val="solid"/>
                    </a:lnR>
                    <a:lnB w="6350">
                      <a:solidFill>
                        <a:srgbClr val="003399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5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01211" y="1406603"/>
            <a:ext cx="2566793" cy="225723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154310" y="1406603"/>
            <a:ext cx="2524370" cy="223898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585471" y="743881"/>
            <a:ext cx="4458552" cy="23983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1448" spc="25" dirty="0">
                <a:latin typeface="Calibri"/>
                <a:cs typeface="Calibri"/>
              </a:rPr>
              <a:t>SG</a:t>
            </a:r>
            <a:r>
              <a:rPr sz="1448" spc="20" dirty="0">
                <a:latin typeface="Calibri"/>
                <a:cs typeface="Calibri"/>
              </a:rPr>
              <a:t> según</a:t>
            </a:r>
            <a:r>
              <a:rPr sz="1448" spc="10" dirty="0">
                <a:latin typeface="Calibri"/>
                <a:cs typeface="Calibri"/>
              </a:rPr>
              <a:t> </a:t>
            </a:r>
            <a:r>
              <a:rPr sz="1448" spc="15" dirty="0">
                <a:latin typeface="Calibri"/>
                <a:cs typeface="Calibri"/>
              </a:rPr>
              <a:t>mutaciones</a:t>
            </a:r>
            <a:r>
              <a:rPr sz="1448" spc="20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IDH1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R132,</a:t>
            </a:r>
            <a:r>
              <a:rPr sz="1448" spc="20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IDH2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R140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e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IDH2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R172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68008" y="1285951"/>
            <a:ext cx="103377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Cariotipos</a:t>
            </a:r>
            <a:r>
              <a:rPr sz="949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normales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57593" y="1261218"/>
            <a:ext cx="61075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Serie</a:t>
            </a:r>
            <a:r>
              <a:rPr sz="949" spc="-3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002060"/>
                </a:solidFill>
                <a:latin typeface="Calibri"/>
                <a:cs typeface="Calibri"/>
              </a:rPr>
              <a:t>global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304784" y="1205710"/>
            <a:ext cx="528304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algn="just">
              <a:spcBef>
                <a:spcPts val="114"/>
              </a:spcBef>
            </a:pPr>
            <a:r>
              <a:rPr sz="849" spc="-5" dirty="0">
                <a:solidFill>
                  <a:srgbClr val="4472C4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4472C4"/>
                </a:solidFill>
                <a:latin typeface="Calibri"/>
                <a:cs typeface="Calibri"/>
              </a:rPr>
              <a:t>DH1_R132  </a:t>
            </a:r>
            <a:r>
              <a:rPr sz="849" spc="-5" dirty="0">
                <a:solidFill>
                  <a:srgbClr val="EA2A53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EA2A53"/>
                </a:solidFill>
                <a:latin typeface="Calibri"/>
                <a:cs typeface="Calibri"/>
              </a:rPr>
              <a:t>DH2_R140  </a:t>
            </a:r>
            <a:r>
              <a:rPr sz="849" spc="-5" dirty="0">
                <a:solidFill>
                  <a:srgbClr val="00B050"/>
                </a:solidFill>
                <a:latin typeface="Calibri"/>
                <a:cs typeface="Calibri"/>
              </a:rPr>
              <a:t>I</a:t>
            </a:r>
            <a:r>
              <a:rPr sz="849" spc="5" dirty="0">
                <a:solidFill>
                  <a:srgbClr val="00B050"/>
                </a:solidFill>
                <a:latin typeface="Calibri"/>
                <a:cs typeface="Calibri"/>
              </a:rPr>
              <a:t>DH2_R172</a:t>
            </a:r>
            <a:endParaRPr sz="849">
              <a:latin typeface="Calibri"/>
              <a:cs typeface="Calibri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659883" y="3728721"/>
          <a:ext cx="1236726" cy="4902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22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22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9277">
                <a:tc>
                  <a:txBody>
                    <a:bodyPr/>
                    <a:lstStyle/>
                    <a:p>
                      <a:pPr marL="508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IDH_3subtipos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12065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N 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4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33020" algn="r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4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4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eventos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IDH1_R132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IDH2_R140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81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34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Global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143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47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5389334" y="2998499"/>
            <a:ext cx="34311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P=0,001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063842" y="2998499"/>
            <a:ext cx="34311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alibri"/>
                <a:cs typeface="Calibri"/>
              </a:rPr>
              <a:t>P=0,001</a:t>
            </a:r>
            <a:endParaRPr sz="749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2444314" y="3728721"/>
          <a:ext cx="1236091" cy="4902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89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3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7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9277">
                <a:tc>
                  <a:txBody>
                    <a:bodyPr/>
                    <a:lstStyle/>
                    <a:p>
                      <a:pPr marL="508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IDH_3subtipos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N 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4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400" spc="-5" dirty="0">
                          <a:latin typeface="Calibri"/>
                          <a:cs typeface="Calibri"/>
                        </a:rPr>
                        <a:t>tal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91440">
                        <a:lnSpc>
                          <a:spcPts val="440"/>
                        </a:lnSpc>
                        <a:spcBef>
                          <a:spcPts val="80"/>
                        </a:spcBef>
                      </a:pPr>
                      <a:r>
                        <a:rPr sz="400" spc="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4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4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400" spc="15" dirty="0">
                          <a:latin typeface="Calibri"/>
                          <a:cs typeface="Calibri"/>
                        </a:rPr>
                        <a:t>eventos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IDH1_R132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194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37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IDH2_R140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254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55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5" dirty="0">
                          <a:latin typeface="Calibri"/>
                          <a:cs typeface="Calibri"/>
                        </a:rPr>
                        <a:t>IDH2_R172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51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400" dirty="0">
                          <a:latin typeface="Calibri"/>
                          <a:cs typeface="Calibri"/>
                        </a:rPr>
                        <a:t>3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2743">
                <a:tc>
                  <a:txBody>
                    <a:bodyPr/>
                    <a:lstStyle/>
                    <a:p>
                      <a:pPr marL="5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Global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499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400" spc="10" dirty="0">
                          <a:latin typeface="Calibri"/>
                          <a:cs typeface="Calibri"/>
                        </a:rPr>
                        <a:t>95</a:t>
                      </a:r>
                      <a:endParaRPr sz="4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25828" y="1056581"/>
            <a:ext cx="5316660" cy="2709788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527754" y="640599"/>
            <a:ext cx="6240705" cy="255523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2685">
              <a:spcBef>
                <a:spcPts val="433"/>
              </a:spcBef>
            </a:pPr>
            <a:r>
              <a:rPr spc="-10" dirty="0">
                <a:solidFill>
                  <a:schemeClr val="tx1"/>
                </a:solidFill>
              </a:rPr>
              <a:t>CO-MUTACIONES</a:t>
            </a:r>
            <a:r>
              <a:rPr spc="5" dirty="0">
                <a:solidFill>
                  <a:schemeClr val="tx1"/>
                </a:solidFill>
              </a:rPr>
              <a:t> </a:t>
            </a:r>
            <a:r>
              <a:rPr spc="-5" dirty="0">
                <a:solidFill>
                  <a:schemeClr val="tx1"/>
                </a:solidFill>
              </a:rPr>
              <a:t>CEBPA-PETHEMA</a:t>
            </a:r>
            <a:r>
              <a:rPr spc="10" dirty="0">
                <a:solidFill>
                  <a:schemeClr val="tx1"/>
                </a:solidFill>
              </a:rPr>
              <a:t> </a:t>
            </a:r>
            <a:r>
              <a:rPr spc="-45" dirty="0">
                <a:solidFill>
                  <a:schemeClr val="tx1"/>
                </a:solidFill>
              </a:rPr>
              <a:t>(Dr.</a:t>
            </a:r>
            <a:r>
              <a:rPr spc="15" dirty="0">
                <a:solidFill>
                  <a:schemeClr val="tx1"/>
                </a:solidFill>
              </a:rPr>
              <a:t> </a:t>
            </a:r>
            <a:r>
              <a:rPr dirty="0">
                <a:solidFill>
                  <a:schemeClr val="tx1"/>
                </a:solidFill>
              </a:rPr>
              <a:t>Joaquín</a:t>
            </a:r>
            <a:r>
              <a:rPr lang="es-ES" dirty="0">
                <a:solidFill>
                  <a:schemeClr val="tx1"/>
                </a:solidFill>
              </a:rPr>
              <a:t> </a:t>
            </a:r>
            <a:r>
              <a:rPr dirty="0" err="1">
                <a:solidFill>
                  <a:schemeClr val="tx1"/>
                </a:solidFill>
              </a:rPr>
              <a:t>Sánchez,Córdoba</a:t>
            </a:r>
            <a:r>
              <a:rPr dirty="0">
                <a:solidFill>
                  <a:schemeClr val="tx1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92081" y="632531"/>
            <a:ext cx="6311761" cy="3617858"/>
          </a:xfrm>
          <a:prstGeom prst="rect">
            <a:avLst/>
          </a:prstGeom>
        </p:spPr>
      </p:pic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302976" y="1029556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5181765" y="0"/>
                  </a:moveTo>
                  <a:lnTo>
                    <a:pt x="77952" y="0"/>
                  </a:lnTo>
                  <a:lnTo>
                    <a:pt x="47609" y="6125"/>
                  </a:lnTo>
                  <a:lnTo>
                    <a:pt x="22831" y="22831"/>
                  </a:lnTo>
                  <a:lnTo>
                    <a:pt x="6125" y="47609"/>
                  </a:lnTo>
                  <a:lnTo>
                    <a:pt x="0" y="77952"/>
                  </a:lnTo>
                  <a:lnTo>
                    <a:pt x="0" y="389712"/>
                  </a:lnTo>
                  <a:lnTo>
                    <a:pt x="6125" y="420055"/>
                  </a:lnTo>
                  <a:lnTo>
                    <a:pt x="22831" y="444833"/>
                  </a:lnTo>
                  <a:lnTo>
                    <a:pt x="47609" y="461539"/>
                  </a:lnTo>
                  <a:lnTo>
                    <a:pt x="77952" y="467664"/>
                  </a:lnTo>
                  <a:lnTo>
                    <a:pt x="5181765" y="467664"/>
                  </a:lnTo>
                  <a:lnTo>
                    <a:pt x="5212108" y="461539"/>
                  </a:lnTo>
                  <a:lnTo>
                    <a:pt x="5236886" y="444833"/>
                  </a:lnTo>
                  <a:lnTo>
                    <a:pt x="5253591" y="420055"/>
                  </a:lnTo>
                  <a:lnTo>
                    <a:pt x="5259717" y="389712"/>
                  </a:lnTo>
                  <a:lnTo>
                    <a:pt x="5259717" y="77952"/>
                  </a:lnTo>
                  <a:lnTo>
                    <a:pt x="5253591" y="47609"/>
                  </a:lnTo>
                  <a:lnTo>
                    <a:pt x="5236886" y="22831"/>
                  </a:lnTo>
                  <a:lnTo>
                    <a:pt x="5212108" y="6125"/>
                  </a:lnTo>
                  <a:lnTo>
                    <a:pt x="51817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302976" y="1029556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0" y="77952"/>
                  </a:moveTo>
                  <a:lnTo>
                    <a:pt x="6125" y="47609"/>
                  </a:lnTo>
                  <a:lnTo>
                    <a:pt x="22831" y="22831"/>
                  </a:lnTo>
                  <a:lnTo>
                    <a:pt x="47609" y="6125"/>
                  </a:lnTo>
                  <a:lnTo>
                    <a:pt x="77952" y="0"/>
                  </a:lnTo>
                  <a:lnTo>
                    <a:pt x="5181765" y="0"/>
                  </a:lnTo>
                  <a:lnTo>
                    <a:pt x="5212108" y="6125"/>
                  </a:lnTo>
                  <a:lnTo>
                    <a:pt x="5236886" y="22831"/>
                  </a:lnTo>
                  <a:lnTo>
                    <a:pt x="5253591" y="47609"/>
                  </a:lnTo>
                  <a:lnTo>
                    <a:pt x="5259717" y="77952"/>
                  </a:lnTo>
                  <a:lnTo>
                    <a:pt x="5259717" y="389712"/>
                  </a:lnTo>
                  <a:lnTo>
                    <a:pt x="5253591" y="420055"/>
                  </a:lnTo>
                  <a:lnTo>
                    <a:pt x="5236886" y="444833"/>
                  </a:lnTo>
                  <a:lnTo>
                    <a:pt x="5212108" y="461539"/>
                  </a:lnTo>
                  <a:lnTo>
                    <a:pt x="5181765" y="467664"/>
                  </a:lnTo>
                  <a:lnTo>
                    <a:pt x="77952" y="467664"/>
                  </a:lnTo>
                  <a:lnTo>
                    <a:pt x="47609" y="461539"/>
                  </a:lnTo>
                  <a:lnTo>
                    <a:pt x="22831" y="444833"/>
                  </a:lnTo>
                  <a:lnTo>
                    <a:pt x="6125" y="420055"/>
                  </a:lnTo>
                  <a:lnTo>
                    <a:pt x="0" y="389712"/>
                  </a:lnTo>
                  <a:lnTo>
                    <a:pt x="0" y="77952"/>
                  </a:lnTo>
                  <a:close/>
                </a:path>
              </a:pathLst>
            </a:custGeom>
            <a:ln w="85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 idx="4294967295"/>
          </p:nvPr>
        </p:nvSpPr>
        <p:spPr>
          <a:xfrm>
            <a:off x="2390084" y="1084797"/>
            <a:ext cx="2160781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>
                <a:solidFill>
                  <a:srgbClr val="FFFFFF"/>
                </a:solidFill>
                <a:latin typeface="Century Gothic"/>
                <a:cs typeface="Century Gothic"/>
              </a:rPr>
              <a:t>Objetivo</a:t>
            </a:r>
            <a:r>
              <a:rPr spc="-80" dirty="0">
                <a:solidFill>
                  <a:srgbClr val="FFFFFF"/>
                </a:solidFill>
                <a:latin typeface="Century Gothic"/>
                <a:cs typeface="Century Gothic"/>
              </a:rPr>
              <a:t> </a:t>
            </a:r>
            <a:r>
              <a:rPr spc="-5" dirty="0">
                <a:solidFill>
                  <a:srgbClr val="FFFFFF"/>
                </a:solidFill>
                <a:latin typeface="Century Gothic"/>
                <a:cs typeface="Century Gothic"/>
              </a:rPr>
              <a:t>principal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2459877" y="1486004"/>
            <a:ext cx="314064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6805" indent="-154754">
              <a:spcBef>
                <a:spcPts val="114"/>
              </a:spcBef>
              <a:buChar char="•"/>
              <a:tabLst>
                <a:tab pos="167439" algn="l"/>
              </a:tabLst>
            </a:pPr>
            <a:r>
              <a:rPr sz="1498" dirty="0">
                <a:latin typeface="Century Gothic"/>
                <a:cs typeface="Century Gothic"/>
              </a:rPr>
              <a:t>Detectar inactivaciones silentes</a:t>
            </a:r>
            <a:endParaRPr sz="1498">
              <a:latin typeface="Century Gothic"/>
              <a:cs typeface="Century Gothic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2301477" y="2539165"/>
            <a:ext cx="5262107" cy="476297"/>
            <a:chOff x="2298677" y="2542296"/>
            <a:chExt cx="5268595" cy="476884"/>
          </a:xfrm>
        </p:grpSpPr>
        <p:sp>
          <p:nvSpPr>
            <p:cNvPr id="13" name="object 13"/>
            <p:cNvSpPr/>
            <p:nvPr/>
          </p:nvSpPr>
          <p:spPr>
            <a:xfrm>
              <a:off x="2302976" y="2546595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5181765" y="0"/>
                  </a:moveTo>
                  <a:lnTo>
                    <a:pt x="77952" y="0"/>
                  </a:lnTo>
                  <a:lnTo>
                    <a:pt x="47609" y="6125"/>
                  </a:lnTo>
                  <a:lnTo>
                    <a:pt x="22831" y="22831"/>
                  </a:lnTo>
                  <a:lnTo>
                    <a:pt x="6125" y="47609"/>
                  </a:lnTo>
                  <a:lnTo>
                    <a:pt x="0" y="77952"/>
                  </a:lnTo>
                  <a:lnTo>
                    <a:pt x="0" y="389712"/>
                  </a:lnTo>
                  <a:lnTo>
                    <a:pt x="6125" y="420055"/>
                  </a:lnTo>
                  <a:lnTo>
                    <a:pt x="22831" y="444833"/>
                  </a:lnTo>
                  <a:lnTo>
                    <a:pt x="47609" y="461539"/>
                  </a:lnTo>
                  <a:lnTo>
                    <a:pt x="77952" y="467664"/>
                  </a:lnTo>
                  <a:lnTo>
                    <a:pt x="5181765" y="467664"/>
                  </a:lnTo>
                  <a:lnTo>
                    <a:pt x="5212108" y="461539"/>
                  </a:lnTo>
                  <a:lnTo>
                    <a:pt x="5236886" y="444833"/>
                  </a:lnTo>
                  <a:lnTo>
                    <a:pt x="5253591" y="420055"/>
                  </a:lnTo>
                  <a:lnTo>
                    <a:pt x="5259717" y="389712"/>
                  </a:lnTo>
                  <a:lnTo>
                    <a:pt x="5259717" y="77952"/>
                  </a:lnTo>
                  <a:lnTo>
                    <a:pt x="5253591" y="47609"/>
                  </a:lnTo>
                  <a:lnTo>
                    <a:pt x="5236886" y="22831"/>
                  </a:lnTo>
                  <a:lnTo>
                    <a:pt x="5212108" y="6125"/>
                  </a:lnTo>
                  <a:lnTo>
                    <a:pt x="5181765" y="0"/>
                  </a:lnTo>
                  <a:close/>
                </a:path>
              </a:pathLst>
            </a:custGeom>
            <a:solidFill>
              <a:srgbClr val="6AAC9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302976" y="2546595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0" y="77952"/>
                  </a:moveTo>
                  <a:lnTo>
                    <a:pt x="6125" y="47609"/>
                  </a:lnTo>
                  <a:lnTo>
                    <a:pt x="22831" y="22831"/>
                  </a:lnTo>
                  <a:lnTo>
                    <a:pt x="47609" y="6125"/>
                  </a:lnTo>
                  <a:lnTo>
                    <a:pt x="77952" y="0"/>
                  </a:lnTo>
                  <a:lnTo>
                    <a:pt x="5181765" y="0"/>
                  </a:lnTo>
                  <a:lnTo>
                    <a:pt x="5212108" y="6125"/>
                  </a:lnTo>
                  <a:lnTo>
                    <a:pt x="5236886" y="22831"/>
                  </a:lnTo>
                  <a:lnTo>
                    <a:pt x="5253591" y="47609"/>
                  </a:lnTo>
                  <a:lnTo>
                    <a:pt x="5259717" y="77952"/>
                  </a:lnTo>
                  <a:lnTo>
                    <a:pt x="5259717" y="389712"/>
                  </a:lnTo>
                  <a:lnTo>
                    <a:pt x="5253591" y="420055"/>
                  </a:lnTo>
                  <a:lnTo>
                    <a:pt x="5236886" y="444833"/>
                  </a:lnTo>
                  <a:lnTo>
                    <a:pt x="5212108" y="461539"/>
                  </a:lnTo>
                  <a:lnTo>
                    <a:pt x="5181765" y="467664"/>
                  </a:lnTo>
                  <a:lnTo>
                    <a:pt x="77952" y="467664"/>
                  </a:lnTo>
                  <a:lnTo>
                    <a:pt x="47609" y="461539"/>
                  </a:lnTo>
                  <a:lnTo>
                    <a:pt x="22831" y="444833"/>
                  </a:lnTo>
                  <a:lnTo>
                    <a:pt x="6125" y="420055"/>
                  </a:lnTo>
                  <a:lnTo>
                    <a:pt x="0" y="389712"/>
                  </a:lnTo>
                  <a:lnTo>
                    <a:pt x="0" y="77952"/>
                  </a:lnTo>
                  <a:close/>
                </a:path>
              </a:pathLst>
            </a:custGeom>
            <a:ln w="85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2390084" y="2465779"/>
            <a:ext cx="4329806" cy="792138"/>
          </a:xfrm>
          <a:prstGeom prst="rect">
            <a:avLst/>
          </a:prstGeom>
        </p:spPr>
        <p:txBody>
          <a:bodyPr vert="horz" wrap="square" lIns="0" tIns="146504" rIns="0" bIns="0" rtlCol="0">
            <a:spAutoFit/>
          </a:bodyPr>
          <a:lstStyle/>
          <a:p>
            <a:pPr marL="12685">
              <a:spcBef>
                <a:spcPts val="1154"/>
              </a:spcBef>
            </a:pPr>
            <a:r>
              <a:rPr sz="1948" spc="-5" dirty="0">
                <a:solidFill>
                  <a:srgbClr val="FFFFFF"/>
                </a:solidFill>
                <a:latin typeface="Century Gothic"/>
                <a:cs typeface="Century Gothic"/>
              </a:rPr>
              <a:t>Objetivo</a:t>
            </a:r>
            <a:r>
              <a:rPr sz="1948" spc="-50" dirty="0">
                <a:solidFill>
                  <a:srgbClr val="FFFFFF"/>
                </a:solidFill>
                <a:latin typeface="Century Gothic"/>
                <a:cs typeface="Century Gothic"/>
              </a:rPr>
              <a:t> </a:t>
            </a:r>
            <a:r>
              <a:rPr sz="1948" spc="-5" dirty="0">
                <a:solidFill>
                  <a:srgbClr val="FFFFFF"/>
                </a:solidFill>
                <a:latin typeface="Century Gothic"/>
                <a:cs typeface="Century Gothic"/>
              </a:rPr>
              <a:t>secundario</a:t>
            </a:r>
            <a:endParaRPr sz="1948">
              <a:latin typeface="Century Gothic"/>
              <a:cs typeface="Century Gothic"/>
            </a:endParaRPr>
          </a:p>
          <a:p>
            <a:pPr marL="236570" indent="-154754">
              <a:spcBef>
                <a:spcPts val="839"/>
              </a:spcBef>
              <a:buChar char="•"/>
              <a:tabLst>
                <a:tab pos="237205" algn="l"/>
              </a:tabLst>
            </a:pPr>
            <a:r>
              <a:rPr sz="1498" spc="5" dirty="0">
                <a:latin typeface="Century Gothic"/>
                <a:cs typeface="Century Gothic"/>
              </a:rPr>
              <a:t>Ajustar</a:t>
            </a:r>
            <a:r>
              <a:rPr sz="1498" spc="10" dirty="0">
                <a:latin typeface="Century Gothic"/>
                <a:cs typeface="Century Gothic"/>
              </a:rPr>
              <a:t> </a:t>
            </a:r>
            <a:r>
              <a:rPr sz="1498" dirty="0">
                <a:latin typeface="Century Gothic"/>
                <a:cs typeface="Century Gothic"/>
              </a:rPr>
              <a:t>dosis </a:t>
            </a:r>
            <a:r>
              <a:rPr sz="1498" spc="5" dirty="0">
                <a:latin typeface="Century Gothic"/>
                <a:cs typeface="Century Gothic"/>
              </a:rPr>
              <a:t>para </a:t>
            </a:r>
            <a:r>
              <a:rPr sz="1498" dirty="0">
                <a:latin typeface="Century Gothic"/>
                <a:cs typeface="Century Gothic"/>
              </a:rPr>
              <a:t>prevenir</a:t>
            </a:r>
            <a:r>
              <a:rPr sz="1498" spc="5" dirty="0">
                <a:latin typeface="Century Gothic"/>
                <a:cs typeface="Century Gothic"/>
              </a:rPr>
              <a:t> efectos</a:t>
            </a:r>
            <a:r>
              <a:rPr sz="1498" spc="10" dirty="0">
                <a:latin typeface="Century Gothic"/>
                <a:cs typeface="Century Gothic"/>
              </a:rPr>
              <a:t> </a:t>
            </a:r>
            <a:r>
              <a:rPr sz="1498" dirty="0">
                <a:latin typeface="Century Gothic"/>
                <a:cs typeface="Century Gothic"/>
              </a:rPr>
              <a:t>adversos</a:t>
            </a:r>
            <a:endParaRPr sz="1498">
              <a:latin typeface="Century Gothic"/>
              <a:cs typeface="Century Gothic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09936" y="2192786"/>
            <a:ext cx="539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I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2967" y="632518"/>
            <a:ext cx="6241939" cy="3591416"/>
          </a:xfrm>
          <a:prstGeom prst="rect">
            <a:avLst/>
          </a:prstGeom>
        </p:spPr>
      </p:pic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40682" y="632530"/>
            <a:ext cx="6528909" cy="370977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29513" y="3521167"/>
            <a:ext cx="19058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5" dirty="0">
                <a:solidFill>
                  <a:srgbClr val="FFFFFF"/>
                </a:solidFill>
                <a:latin typeface="Calibri"/>
                <a:cs typeface="Calibri"/>
              </a:rPr>
              <a:t>Cristina</a:t>
            </a:r>
            <a:r>
              <a:rPr sz="1698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FFFFFF"/>
                </a:solidFill>
                <a:latin typeface="Calibri"/>
                <a:cs typeface="Calibri"/>
              </a:rPr>
              <a:t>Bilbao</a:t>
            </a:r>
            <a:r>
              <a:rPr sz="1698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FFFFFF"/>
                </a:solidFill>
                <a:latin typeface="Calibri"/>
                <a:cs typeface="Calibri"/>
              </a:rPr>
              <a:t>Sieyro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971745" y="870008"/>
            <a:ext cx="1354690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>
                <a:solidFill>
                  <a:schemeClr val="tx1"/>
                </a:solidFill>
              </a:rPr>
              <a:t>Objetivos</a:t>
            </a:r>
            <a:r>
              <a:rPr spc="-40" dirty="0">
                <a:solidFill>
                  <a:schemeClr val="tx1"/>
                </a:solidFill>
              </a:rPr>
              <a:t> </a:t>
            </a:r>
            <a:r>
              <a:rPr spc="15" dirty="0">
                <a:solidFill>
                  <a:schemeClr val="tx1"/>
                </a:solidFill>
              </a:rPr>
              <a:t>2022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699190" y="1438668"/>
            <a:ext cx="4406547" cy="1884896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259403" indent="-247353">
              <a:spcBef>
                <a:spcPts val="433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Renovación</a:t>
            </a:r>
            <a:r>
              <a:rPr sz="1448" spc="-10" dirty="0">
                <a:latin typeface="Calibri"/>
                <a:cs typeface="Calibri"/>
              </a:rPr>
              <a:t> </a:t>
            </a:r>
            <a:r>
              <a:rPr sz="1448" spc="20" dirty="0">
                <a:latin typeface="Calibri"/>
                <a:cs typeface="Calibri"/>
              </a:rPr>
              <a:t>web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80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Finalización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10" dirty="0">
                <a:latin typeface="Calibri"/>
                <a:cs typeface="Calibri"/>
              </a:rPr>
              <a:t>proyectos</a:t>
            </a:r>
            <a:r>
              <a:rPr sz="1448" spc="25" dirty="0">
                <a:latin typeface="Calibri"/>
                <a:cs typeface="Calibri"/>
              </a:rPr>
              <a:t> NGS-LMA,</a:t>
            </a:r>
            <a:r>
              <a:rPr sz="1448" spc="20" dirty="0">
                <a:latin typeface="Calibri"/>
                <a:cs typeface="Calibri"/>
              </a:rPr>
              <a:t> REALMOL, PCR-LMA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65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Publicación</a:t>
            </a:r>
            <a:r>
              <a:rPr sz="1448" spc="5" dirty="0">
                <a:latin typeface="Calibri"/>
                <a:cs typeface="Calibri"/>
              </a:rPr>
              <a:t> </a:t>
            </a:r>
            <a:r>
              <a:rPr sz="1448" spc="15" dirty="0">
                <a:latin typeface="Calibri"/>
                <a:cs typeface="Calibri"/>
              </a:rPr>
              <a:t>estudios biológicos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25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Análisis</a:t>
            </a:r>
            <a:r>
              <a:rPr sz="1448" spc="5" dirty="0">
                <a:latin typeface="Calibri"/>
                <a:cs typeface="Calibri"/>
              </a:rPr>
              <a:t> </a:t>
            </a:r>
            <a:r>
              <a:rPr sz="1448" spc="20" dirty="0">
                <a:latin typeface="Calibri"/>
                <a:cs typeface="Calibri"/>
              </a:rPr>
              <a:t>FLAG-QUIDA,</a:t>
            </a:r>
            <a:r>
              <a:rPr sz="1448" spc="10" dirty="0">
                <a:latin typeface="Calibri"/>
                <a:cs typeface="Calibri"/>
              </a:rPr>
              <a:t> LAMVYX,</a:t>
            </a:r>
            <a:r>
              <a:rPr sz="1448" spc="5" dirty="0">
                <a:latin typeface="Calibri"/>
                <a:cs typeface="Calibri"/>
              </a:rPr>
              <a:t> </a:t>
            </a:r>
            <a:r>
              <a:rPr sz="1448" spc="20" dirty="0">
                <a:latin typeface="Calibri"/>
                <a:cs typeface="Calibri"/>
              </a:rPr>
              <a:t>PEVOLAM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65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Análisis protocolo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LMA-NPM1-17</a:t>
            </a:r>
            <a:r>
              <a:rPr sz="1448" spc="20" dirty="0">
                <a:latin typeface="Calibri"/>
                <a:cs typeface="Calibri"/>
              </a:rPr>
              <a:t> </a:t>
            </a:r>
            <a:r>
              <a:rPr sz="1448" spc="10" dirty="0">
                <a:latin typeface="Calibri"/>
                <a:cs typeface="Calibri"/>
              </a:rPr>
              <a:t>y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5" dirty="0">
                <a:latin typeface="Calibri"/>
                <a:cs typeface="Calibri"/>
              </a:rPr>
              <a:t>LMA-CBF-16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80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Inicio</a:t>
            </a:r>
            <a:r>
              <a:rPr sz="1448" spc="-5" dirty="0">
                <a:latin typeface="Calibri"/>
                <a:cs typeface="Calibri"/>
              </a:rPr>
              <a:t> </a:t>
            </a:r>
            <a:r>
              <a:rPr sz="1448" spc="15" dirty="0">
                <a:latin typeface="Calibri"/>
                <a:cs typeface="Calibri"/>
              </a:rPr>
              <a:t>EPI-BLAS</a:t>
            </a:r>
            <a:endParaRPr sz="1448">
              <a:latin typeface="Calibri"/>
              <a:cs typeface="Calibri"/>
            </a:endParaRPr>
          </a:p>
          <a:p>
            <a:pPr marL="259403" indent="-247353">
              <a:spcBef>
                <a:spcPts val="315"/>
              </a:spcBef>
              <a:buSzPct val="103448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448" spc="10" dirty="0">
                <a:latin typeface="Calibri"/>
                <a:cs typeface="Calibri"/>
              </a:rPr>
              <a:t>Inicio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10" dirty="0">
                <a:latin typeface="Calibri"/>
                <a:cs typeface="Calibri"/>
              </a:rPr>
              <a:t>ensayo</a:t>
            </a:r>
            <a:r>
              <a:rPr sz="1448" spc="15" dirty="0">
                <a:latin typeface="Calibri"/>
                <a:cs typeface="Calibri"/>
              </a:rPr>
              <a:t> </a:t>
            </a:r>
            <a:r>
              <a:rPr sz="1448" spc="20" dirty="0">
                <a:latin typeface="Calibri"/>
                <a:cs typeface="Calibri"/>
              </a:rPr>
              <a:t>(VEN-MEN) </a:t>
            </a:r>
            <a:r>
              <a:rPr sz="1448" spc="15" dirty="0">
                <a:latin typeface="Calibri"/>
                <a:cs typeface="Calibri"/>
              </a:rPr>
              <a:t>colaboración </a:t>
            </a:r>
            <a:r>
              <a:rPr sz="1448" spc="20" dirty="0">
                <a:latin typeface="Calibri"/>
                <a:cs typeface="Calibri"/>
              </a:rPr>
              <a:t>con </a:t>
            </a:r>
            <a:r>
              <a:rPr sz="1448" spc="15" dirty="0">
                <a:latin typeface="Calibri"/>
                <a:cs typeface="Calibri"/>
              </a:rPr>
              <a:t>menarini</a:t>
            </a:r>
            <a:endParaRPr sz="14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754331" y="2113096"/>
            <a:ext cx="3635337" cy="3881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0" dirty="0">
                <a:solidFill>
                  <a:srgbClr val="0033CC"/>
                </a:solidFill>
                <a:latin typeface="Calibri"/>
                <a:cs typeface="Calibri"/>
              </a:rPr>
              <a:t>Leucemia</a:t>
            </a:r>
            <a:r>
              <a:rPr sz="2347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347" b="1" spc="15" dirty="0">
                <a:solidFill>
                  <a:srgbClr val="0033CC"/>
                </a:solidFill>
                <a:latin typeface="Calibri"/>
                <a:cs typeface="Calibri"/>
              </a:rPr>
              <a:t>aguda</a:t>
            </a:r>
            <a:r>
              <a:rPr sz="2347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2347" b="1" dirty="0">
                <a:solidFill>
                  <a:srgbClr val="0033CC"/>
                </a:solidFill>
                <a:latin typeface="Calibri"/>
                <a:cs typeface="Calibri"/>
              </a:rPr>
              <a:t>linfoblástica</a:t>
            </a:r>
            <a:endParaRPr sz="234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66687" y="2868187"/>
            <a:ext cx="4046311" cy="919616"/>
          </a:xfrm>
          <a:prstGeom prst="rect">
            <a:avLst/>
          </a:prstGeom>
        </p:spPr>
        <p:txBody>
          <a:bodyPr vert="horz" wrap="square" lIns="0" tIns="39956" rIns="0" bIns="0" rtlCol="0">
            <a:spAutoFit/>
          </a:bodyPr>
          <a:lstStyle/>
          <a:p>
            <a:pPr algn="ctr">
              <a:spcBef>
                <a:spcPts val="315"/>
              </a:spcBef>
            </a:pPr>
            <a:r>
              <a:rPr sz="1398" dirty="0">
                <a:latin typeface="Calibri"/>
                <a:cs typeface="Calibri"/>
              </a:rPr>
              <a:t>JM</a:t>
            </a:r>
            <a:r>
              <a:rPr sz="1398" spc="-3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Ribera,</a:t>
            </a:r>
            <a:endParaRPr sz="1398">
              <a:latin typeface="Calibri"/>
              <a:cs typeface="Calibri"/>
            </a:endParaRPr>
          </a:p>
          <a:p>
            <a:pPr marL="634" algn="ctr">
              <a:spcBef>
                <a:spcPts val="219"/>
              </a:spcBef>
            </a:pPr>
            <a:r>
              <a:rPr sz="1398" dirty="0">
                <a:latin typeface="Calibri"/>
                <a:cs typeface="Calibri"/>
              </a:rPr>
              <a:t>En</a:t>
            </a:r>
            <a:r>
              <a:rPr sz="1398" spc="-20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representacion</a:t>
            </a:r>
            <a:r>
              <a:rPr sz="1398" spc="-2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de</a:t>
            </a:r>
            <a:r>
              <a:rPr sz="1398" spc="-15" dirty="0">
                <a:latin typeface="Calibri"/>
                <a:cs typeface="Calibri"/>
              </a:rPr>
              <a:t> </a:t>
            </a:r>
            <a:r>
              <a:rPr sz="1398" dirty="0">
                <a:latin typeface="Calibri"/>
                <a:cs typeface="Calibri"/>
              </a:rPr>
              <a:t>los</a:t>
            </a:r>
            <a:endParaRPr sz="1398">
              <a:latin typeface="Calibri"/>
              <a:cs typeface="Calibri"/>
            </a:endParaRPr>
          </a:p>
          <a:p>
            <a:pPr marL="12685" marR="5074" algn="ctr">
              <a:lnSpc>
                <a:spcPts val="1348"/>
              </a:lnSpc>
              <a:spcBef>
                <a:spcPts val="534"/>
              </a:spcBef>
            </a:pPr>
            <a:r>
              <a:rPr sz="1398" spc="-5" dirty="0">
                <a:latin typeface="Calibri"/>
                <a:cs typeface="Calibri"/>
              </a:rPr>
              <a:t>comités </a:t>
            </a:r>
            <a:r>
              <a:rPr sz="1398" dirty="0">
                <a:latin typeface="Calibri"/>
                <a:cs typeface="Calibri"/>
              </a:rPr>
              <a:t>clínico y biológico de LAL PETHEMA y del grupo </a:t>
            </a:r>
            <a:r>
              <a:rPr sz="1398" spc="-305" dirty="0">
                <a:latin typeface="Calibri"/>
                <a:cs typeface="Calibri"/>
              </a:rPr>
              <a:t> </a:t>
            </a:r>
            <a:r>
              <a:rPr sz="1398" spc="-5" dirty="0">
                <a:latin typeface="Calibri"/>
                <a:cs typeface="Calibri"/>
              </a:rPr>
              <a:t>SEHOP/PETHEMA</a:t>
            </a:r>
            <a:endParaRPr sz="1398">
              <a:latin typeface="Calibri"/>
              <a:cs typeface="Calibri"/>
            </a:endParaRPr>
          </a:p>
        </p:txBody>
      </p:sp>
      <p:sp>
        <p:nvSpPr>
          <p:cNvPr id="8" name="object 5">
            <a:extLst>
              <a:ext uri="{FF2B5EF4-FFF2-40B4-BE49-F238E27FC236}">
                <a16:creationId xmlns:a16="http://schemas.microsoft.com/office/drawing/2014/main" id="{AAE3AA6D-D88D-1446-8AC4-B1272F40FC90}"/>
              </a:ext>
            </a:extLst>
          </p:cNvPr>
          <p:cNvSpPr txBox="1">
            <a:spLocks/>
          </p:cNvSpPr>
          <p:nvPr/>
        </p:nvSpPr>
        <p:spPr>
          <a:xfrm>
            <a:off x="2867213" y="1140748"/>
            <a:ext cx="3409571" cy="469539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>
            <a:lvl1pPr>
              <a:defRPr sz="1300" b="0" i="0">
                <a:solidFill>
                  <a:srgbClr val="D58200"/>
                </a:solidFill>
                <a:latin typeface="Work Sans" pitchFamily="2" charset="77"/>
                <a:ea typeface="+mj-ea"/>
                <a:cs typeface="Calibri"/>
              </a:defRPr>
            </a:lvl1pPr>
          </a:lstStyle>
          <a:p>
            <a:pPr marL="12685" marR="5074" indent="280967">
              <a:lnSpc>
                <a:spcPct val="101899"/>
              </a:lnSpc>
              <a:spcBef>
                <a:spcPts val="80"/>
              </a:spcBef>
            </a:pPr>
            <a:r>
              <a:rPr lang="es-ES" sz="1498" b="1" kern="0" spc="5">
                <a:solidFill>
                  <a:srgbClr val="FF0000"/>
                </a:solidFill>
              </a:rPr>
              <a:t>50 </a:t>
            </a:r>
            <a:r>
              <a:rPr lang="es-ES" sz="1498" b="1" kern="0">
                <a:solidFill>
                  <a:srgbClr val="FF0000"/>
                </a:solidFill>
              </a:rPr>
              <a:t>reunión </a:t>
            </a:r>
            <a:r>
              <a:rPr lang="es-ES" sz="1498" b="1" kern="0" spc="5">
                <a:solidFill>
                  <a:srgbClr val="FF0000"/>
                </a:solidFill>
              </a:rPr>
              <a:t>anual PETHEMA </a:t>
            </a:r>
            <a:r>
              <a:rPr lang="es-ES" sz="1498" b="1" kern="0" spc="10">
                <a:solidFill>
                  <a:srgbClr val="FF0000"/>
                </a:solidFill>
              </a:rPr>
              <a:t> </a:t>
            </a:r>
            <a:r>
              <a:rPr lang="es-ES" sz="1498" b="1" kern="0">
                <a:solidFill>
                  <a:srgbClr val="FF0000"/>
                </a:solidFill>
              </a:rPr>
              <a:t>Barcelona, </a:t>
            </a:r>
            <a:r>
              <a:rPr lang="es-ES" sz="1498" b="1" kern="0" spc="5">
                <a:solidFill>
                  <a:srgbClr val="FF0000"/>
                </a:solidFill>
              </a:rPr>
              <a:t>26-28</a:t>
            </a:r>
            <a:r>
              <a:rPr lang="es-ES" sz="1498" b="1" kern="0" spc="10">
                <a:solidFill>
                  <a:srgbClr val="FF0000"/>
                </a:solidFill>
              </a:rPr>
              <a:t> </a:t>
            </a:r>
            <a:r>
              <a:rPr lang="es-ES" sz="1498" b="1" kern="0" spc="5">
                <a:solidFill>
                  <a:srgbClr val="FF0000"/>
                </a:solidFill>
              </a:rPr>
              <a:t>de</a:t>
            </a:r>
            <a:r>
              <a:rPr lang="es-ES" sz="1498" b="1" kern="0">
                <a:solidFill>
                  <a:srgbClr val="FF0000"/>
                </a:solidFill>
              </a:rPr>
              <a:t> </a:t>
            </a:r>
            <a:r>
              <a:rPr lang="es-ES" sz="1498" b="1" kern="0" spc="-5">
                <a:solidFill>
                  <a:srgbClr val="FF0000"/>
                </a:solidFill>
              </a:rPr>
              <a:t>mayo</a:t>
            </a:r>
            <a:r>
              <a:rPr lang="es-ES" sz="1498" b="1" kern="0">
                <a:solidFill>
                  <a:srgbClr val="FF0000"/>
                </a:solidFill>
              </a:rPr>
              <a:t> </a:t>
            </a:r>
            <a:r>
              <a:rPr lang="es-ES" sz="1498" b="1" kern="0" spc="5">
                <a:solidFill>
                  <a:srgbClr val="FF0000"/>
                </a:solidFill>
              </a:rPr>
              <a:t>de</a:t>
            </a:r>
            <a:r>
              <a:rPr lang="es-ES" sz="1498" b="1" kern="0">
                <a:solidFill>
                  <a:srgbClr val="FF0000"/>
                </a:solidFill>
              </a:rPr>
              <a:t> </a:t>
            </a:r>
            <a:r>
              <a:rPr lang="es-ES" sz="1498" b="1" kern="0" spc="5">
                <a:solidFill>
                  <a:srgbClr val="FF0000"/>
                </a:solidFill>
              </a:rPr>
              <a:t>2022</a:t>
            </a:r>
            <a:endParaRPr lang="es-ES" sz="1498" b="1" kern="0"/>
          </a:p>
        </p:txBody>
      </p:sp>
    </p:spTree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957291"/>
            <a:ext cx="1359591" cy="37784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5" dirty="0">
                <a:solidFill>
                  <a:srgbClr val="0033CC"/>
                </a:solidFill>
              </a:rPr>
              <a:t>Ou</a:t>
            </a:r>
            <a:r>
              <a:rPr sz="2347" b="1" dirty="0">
                <a:solidFill>
                  <a:srgbClr val="0033CC"/>
                </a:solidFill>
              </a:rPr>
              <a:t>tli</a:t>
            </a:r>
            <a:r>
              <a:rPr sz="2347" b="1" spc="15" dirty="0">
                <a:solidFill>
                  <a:srgbClr val="0033CC"/>
                </a:solidFill>
              </a:rPr>
              <a:t>ne</a:t>
            </a:r>
            <a:endParaRPr sz="2347" b="1" dirty="0"/>
          </a:p>
        </p:txBody>
      </p:sp>
      <p:sp>
        <p:nvSpPr>
          <p:cNvPr id="4" name="object 4"/>
          <p:cNvSpPr txBox="1"/>
          <p:nvPr/>
        </p:nvSpPr>
        <p:spPr>
          <a:xfrm>
            <a:off x="1764609" y="1544262"/>
            <a:ext cx="3975913" cy="1558908"/>
          </a:xfrm>
          <a:prstGeom prst="rect">
            <a:avLst/>
          </a:prstGeom>
        </p:spPr>
        <p:txBody>
          <a:bodyPr vert="horz" wrap="square" lIns="0" tIns="62788" rIns="0" bIns="0" rtlCol="0">
            <a:spAutoFit/>
          </a:bodyPr>
          <a:lstStyle/>
          <a:p>
            <a:pPr marL="135727" indent="-123676">
              <a:spcBef>
                <a:spcPts val="494"/>
              </a:spcBef>
              <a:buFont typeface="Arial"/>
              <a:buChar char="•"/>
              <a:tabLst>
                <a:tab pos="136361" algn="l"/>
              </a:tabLst>
            </a:pP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Overview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of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FF0000"/>
                </a:solidFill>
                <a:latin typeface="Calibri"/>
                <a:cs typeface="Calibri"/>
              </a:rPr>
              <a:t>PETHEMA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Protocols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ALL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2019.</a:t>
            </a:r>
            <a:r>
              <a:rPr sz="1698" spc="5" dirty="0">
                <a:latin typeface="Calibri"/>
                <a:cs typeface="Calibri"/>
              </a:rPr>
              <a:t> Clinical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biologic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data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3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5" dirty="0">
                <a:latin typeface="Calibri"/>
                <a:cs typeface="Calibri"/>
              </a:rPr>
              <a:t>Clinical </a:t>
            </a:r>
            <a:r>
              <a:rPr sz="1698" spc="10" dirty="0">
                <a:latin typeface="Calibri"/>
                <a:cs typeface="Calibri"/>
              </a:rPr>
              <a:t>trials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adult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 in Spain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Activity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SHOP/PETHEMA </a:t>
            </a:r>
            <a:r>
              <a:rPr sz="1698" spc="10" dirty="0">
                <a:latin typeface="Calibri"/>
                <a:cs typeface="Calibri"/>
              </a:rPr>
              <a:t>in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pediatric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40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HARMONY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for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62983" y="899770"/>
            <a:ext cx="2900913" cy="211335"/>
          </a:xfrm>
          <a:prstGeom prst="rect">
            <a:avLst/>
          </a:prstGeom>
          <a:solidFill>
            <a:srgbClr val="FFC000"/>
          </a:solidFill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pc="-5" dirty="0">
                <a:solidFill>
                  <a:srgbClr val="000000"/>
                </a:solidFill>
                <a:latin typeface="Calibri"/>
              </a:rPr>
              <a:t>PETHEMA</a:t>
            </a:r>
            <a:r>
              <a:rPr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pc="-5" dirty="0">
                <a:solidFill>
                  <a:srgbClr val="000000"/>
                </a:solidFill>
                <a:latin typeface="Calibri"/>
              </a:rPr>
              <a:t>trials</a:t>
            </a:r>
            <a:r>
              <a:rPr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pc="-5" dirty="0">
                <a:solidFill>
                  <a:srgbClr val="000000"/>
                </a:solidFill>
                <a:latin typeface="Calibri"/>
              </a:rPr>
              <a:t>in</a:t>
            </a:r>
            <a:r>
              <a:rPr spc="-20" dirty="0">
                <a:solidFill>
                  <a:srgbClr val="000000"/>
                </a:solidFill>
                <a:latin typeface="Calibri"/>
              </a:rPr>
              <a:t> </a:t>
            </a:r>
            <a:r>
              <a:rPr spc="-5" dirty="0">
                <a:solidFill>
                  <a:srgbClr val="000000"/>
                </a:solidFill>
                <a:latin typeface="Calibri"/>
              </a:rPr>
              <a:t>adult</a:t>
            </a:r>
            <a:r>
              <a:rPr spc="-20" dirty="0">
                <a:solidFill>
                  <a:srgbClr val="000000"/>
                </a:solidFill>
                <a:latin typeface="Calibri"/>
              </a:rPr>
              <a:t> </a:t>
            </a:r>
            <a:r>
              <a:rPr b="0" dirty="0">
                <a:solidFill>
                  <a:srgbClr val="000000"/>
                </a:solidFill>
                <a:latin typeface="Calibri"/>
                <a:cs typeface="Calibri"/>
              </a:rPr>
              <a:t>ALL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520435" y="1839803"/>
            <a:ext cx="2584438" cy="234071"/>
          </a:xfrm>
          <a:prstGeom prst="rect">
            <a:avLst/>
          </a:prstGeom>
          <a:solidFill>
            <a:srgbClr val="92D050"/>
          </a:solidFill>
          <a:ln w="20637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>
              <a:spcBef>
                <a:spcPts val="90"/>
              </a:spcBef>
            </a:pPr>
            <a:r>
              <a:rPr sz="1448" spc="-10" dirty="0">
                <a:latin typeface="Calibri"/>
                <a:cs typeface="Calibri"/>
              </a:rPr>
              <a:t>Age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5" dirty="0">
                <a:latin typeface="Calibri"/>
                <a:cs typeface="Calibri"/>
              </a:rPr>
              <a:t>and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5" dirty="0">
                <a:latin typeface="Calibri"/>
                <a:cs typeface="Calibri"/>
              </a:rPr>
              <a:t>risk-adapted</a:t>
            </a:r>
            <a:r>
              <a:rPr sz="1448" spc="-20" dirty="0">
                <a:latin typeface="Calibri"/>
                <a:cs typeface="Calibri"/>
              </a:rPr>
              <a:t> </a:t>
            </a:r>
            <a:r>
              <a:rPr sz="1448" spc="-15" dirty="0">
                <a:latin typeface="Calibri"/>
                <a:cs typeface="Calibri"/>
              </a:rPr>
              <a:t>treatment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039435" y="1835626"/>
            <a:ext cx="2196931" cy="235352"/>
          </a:xfrm>
          <a:prstGeom prst="rect">
            <a:avLst/>
          </a:prstGeom>
          <a:solidFill>
            <a:srgbClr val="92D050"/>
          </a:solidFill>
          <a:ln w="20637">
            <a:solidFill>
              <a:srgbClr val="4472C4"/>
            </a:solidFill>
          </a:ln>
        </p:spPr>
        <p:txBody>
          <a:bodyPr vert="horz" wrap="square" lIns="0" tIns="12684" rIns="0" bIns="0" rtlCol="0">
            <a:spAutoFit/>
          </a:bodyPr>
          <a:lstStyle/>
          <a:p>
            <a:pPr marL="48836">
              <a:spcBef>
                <a:spcPts val="100"/>
              </a:spcBef>
            </a:pPr>
            <a:r>
              <a:rPr sz="1448" spc="-5" dirty="0">
                <a:latin typeface="Calibri"/>
                <a:cs typeface="Calibri"/>
              </a:rPr>
              <a:t>Subtype</a:t>
            </a:r>
            <a:r>
              <a:rPr sz="1448" spc="-3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oriented</a:t>
            </a:r>
            <a:r>
              <a:rPr sz="1448" spc="-35" dirty="0">
                <a:latin typeface="Calibri"/>
                <a:cs typeface="Calibri"/>
              </a:rPr>
              <a:t> </a:t>
            </a:r>
            <a:r>
              <a:rPr sz="1448" spc="-10" dirty="0">
                <a:latin typeface="Calibri"/>
                <a:cs typeface="Calibri"/>
              </a:rPr>
              <a:t>treatment</a:t>
            </a:r>
            <a:endParaRPr sz="1448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781509" y="1268016"/>
            <a:ext cx="1485973" cy="549867"/>
          </a:xfrm>
          <a:custGeom>
            <a:avLst/>
            <a:gdLst/>
            <a:ahLst/>
            <a:cxnLst/>
            <a:rect l="l" t="t" r="r" b="b"/>
            <a:pathLst>
              <a:path w="1487804" h="550544">
                <a:moveTo>
                  <a:pt x="72136" y="462686"/>
                </a:moveTo>
                <a:lnTo>
                  <a:pt x="0" y="537362"/>
                </a:lnTo>
                <a:lnTo>
                  <a:pt x="103022" y="550265"/>
                </a:lnTo>
                <a:lnTo>
                  <a:pt x="94539" y="526211"/>
                </a:lnTo>
                <a:lnTo>
                  <a:pt x="78130" y="526211"/>
                </a:lnTo>
                <a:lnTo>
                  <a:pt x="67830" y="497027"/>
                </a:lnTo>
                <a:lnTo>
                  <a:pt x="82430" y="491878"/>
                </a:lnTo>
                <a:lnTo>
                  <a:pt x="72136" y="462686"/>
                </a:lnTo>
                <a:close/>
              </a:path>
              <a:path w="1487804" h="550544">
                <a:moveTo>
                  <a:pt x="82430" y="491878"/>
                </a:moveTo>
                <a:lnTo>
                  <a:pt x="67830" y="497027"/>
                </a:lnTo>
                <a:lnTo>
                  <a:pt x="78130" y="526211"/>
                </a:lnTo>
                <a:lnTo>
                  <a:pt x="92724" y="521064"/>
                </a:lnTo>
                <a:lnTo>
                  <a:pt x="82430" y="491878"/>
                </a:lnTo>
                <a:close/>
              </a:path>
              <a:path w="1487804" h="550544">
                <a:moveTo>
                  <a:pt x="92724" y="521064"/>
                </a:moveTo>
                <a:lnTo>
                  <a:pt x="78130" y="526211"/>
                </a:lnTo>
                <a:lnTo>
                  <a:pt x="94539" y="526211"/>
                </a:lnTo>
                <a:lnTo>
                  <a:pt x="92724" y="521064"/>
                </a:lnTo>
                <a:close/>
              </a:path>
              <a:path w="1487804" h="550544">
                <a:moveTo>
                  <a:pt x="1477162" y="0"/>
                </a:moveTo>
                <a:lnTo>
                  <a:pt x="82430" y="491878"/>
                </a:lnTo>
                <a:lnTo>
                  <a:pt x="92724" y="521064"/>
                </a:lnTo>
                <a:lnTo>
                  <a:pt x="1487462" y="29184"/>
                </a:lnTo>
                <a:lnTo>
                  <a:pt x="1477162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4567280" y="1267020"/>
            <a:ext cx="1613451" cy="547964"/>
          </a:xfrm>
          <a:custGeom>
            <a:avLst/>
            <a:gdLst/>
            <a:ahLst/>
            <a:cxnLst/>
            <a:rect l="l" t="t" r="r" b="b"/>
            <a:pathLst>
              <a:path w="1615439" h="548639">
                <a:moveTo>
                  <a:pt x="1522015" y="518656"/>
                </a:moveTo>
                <a:lnTo>
                  <a:pt x="1512544" y="548132"/>
                </a:lnTo>
                <a:lnTo>
                  <a:pt x="1615160" y="532333"/>
                </a:lnTo>
                <a:lnTo>
                  <a:pt x="1606024" y="523392"/>
                </a:lnTo>
                <a:lnTo>
                  <a:pt x="1536750" y="523392"/>
                </a:lnTo>
                <a:lnTo>
                  <a:pt x="1522015" y="518656"/>
                </a:lnTo>
                <a:close/>
              </a:path>
              <a:path w="1615439" h="548639">
                <a:moveTo>
                  <a:pt x="1531483" y="489190"/>
                </a:moveTo>
                <a:lnTo>
                  <a:pt x="1522015" y="518656"/>
                </a:lnTo>
                <a:lnTo>
                  <a:pt x="1536750" y="523392"/>
                </a:lnTo>
                <a:lnTo>
                  <a:pt x="1546224" y="493928"/>
                </a:lnTo>
                <a:lnTo>
                  <a:pt x="1531483" y="489190"/>
                </a:lnTo>
                <a:close/>
              </a:path>
              <a:path w="1615439" h="548639">
                <a:moveTo>
                  <a:pt x="1540954" y="459714"/>
                </a:moveTo>
                <a:lnTo>
                  <a:pt x="1531483" y="489190"/>
                </a:lnTo>
                <a:lnTo>
                  <a:pt x="1546224" y="493928"/>
                </a:lnTo>
                <a:lnTo>
                  <a:pt x="1536750" y="523392"/>
                </a:lnTo>
                <a:lnTo>
                  <a:pt x="1606024" y="523392"/>
                </a:lnTo>
                <a:lnTo>
                  <a:pt x="1540954" y="459714"/>
                </a:lnTo>
                <a:close/>
              </a:path>
              <a:path w="1615439" h="548639">
                <a:moveTo>
                  <a:pt x="9474" y="0"/>
                </a:moveTo>
                <a:lnTo>
                  <a:pt x="0" y="29464"/>
                </a:lnTo>
                <a:lnTo>
                  <a:pt x="1522015" y="518656"/>
                </a:lnTo>
                <a:lnTo>
                  <a:pt x="1531483" y="489190"/>
                </a:lnTo>
                <a:lnTo>
                  <a:pt x="9474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1808556" y="2437631"/>
            <a:ext cx="562551" cy="168941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-5" dirty="0">
                <a:latin typeface="Calibri"/>
                <a:cs typeface="Calibri"/>
              </a:rPr>
              <a:t>High-risk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779796" y="2437630"/>
            <a:ext cx="716032" cy="205487"/>
          </a:xfrm>
          <a:custGeom>
            <a:avLst/>
            <a:gdLst/>
            <a:ahLst/>
            <a:cxnLst/>
            <a:rect l="l" t="t" r="r" b="b"/>
            <a:pathLst>
              <a:path w="716914" h="205739">
                <a:moveTo>
                  <a:pt x="0" y="0"/>
                </a:moveTo>
                <a:lnTo>
                  <a:pt x="716407" y="0"/>
                </a:lnTo>
                <a:lnTo>
                  <a:pt x="716407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" name="object 10"/>
          <p:cNvSpPr txBox="1"/>
          <p:nvPr/>
        </p:nvSpPr>
        <p:spPr>
          <a:xfrm>
            <a:off x="2790102" y="2436533"/>
            <a:ext cx="714764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38689">
              <a:spcBef>
                <a:spcPts val="130"/>
              </a:spcBef>
            </a:pPr>
            <a:r>
              <a:rPr sz="999" spc="-75" dirty="0">
                <a:latin typeface="Calibri"/>
                <a:cs typeface="Calibri"/>
              </a:rPr>
              <a:t>AY</a:t>
            </a:r>
            <a:r>
              <a:rPr sz="999" spc="15" dirty="0">
                <a:latin typeface="Calibri"/>
                <a:cs typeface="Calibri"/>
              </a:rPr>
              <a:t>A</a:t>
            </a:r>
            <a:r>
              <a:rPr sz="999" spc="-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w</a:t>
            </a:r>
            <a:r>
              <a:rPr sz="999" spc="-5" dirty="0">
                <a:latin typeface="Calibri"/>
                <a:cs typeface="Calibri"/>
              </a:rPr>
              <a:t>it</a:t>
            </a:r>
            <a:r>
              <a:rPr sz="999" spc="15" dirty="0">
                <a:latin typeface="Calibri"/>
                <a:cs typeface="Calibri"/>
              </a:rPr>
              <a:t>h</a:t>
            </a:r>
            <a:r>
              <a:rPr sz="999" spc="-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</a:t>
            </a:r>
            <a:r>
              <a:rPr sz="999" spc="15" dirty="0">
                <a:latin typeface="Calibri"/>
                <a:cs typeface="Calibri"/>
              </a:rPr>
              <a:t>R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534543" y="2441249"/>
            <a:ext cx="1249409" cy="205487"/>
          </a:xfrm>
          <a:custGeom>
            <a:avLst/>
            <a:gdLst/>
            <a:ahLst/>
            <a:cxnLst/>
            <a:rect l="l" t="t" r="r" b="b"/>
            <a:pathLst>
              <a:path w="1250950" h="205739">
                <a:moveTo>
                  <a:pt x="0" y="0"/>
                </a:moveTo>
                <a:lnTo>
                  <a:pt x="1250353" y="0"/>
                </a:lnTo>
                <a:lnTo>
                  <a:pt x="1250353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3525238" y="2439831"/>
            <a:ext cx="1248141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58349">
              <a:spcBef>
                <a:spcPts val="130"/>
              </a:spcBef>
            </a:pPr>
            <a:r>
              <a:rPr sz="999" dirty="0">
                <a:latin typeface="Calibri"/>
                <a:cs typeface="Calibri"/>
              </a:rPr>
              <a:t>Older</a:t>
            </a:r>
            <a:r>
              <a:rPr sz="999" spc="-2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adults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15" dirty="0">
                <a:latin typeface="Calibri"/>
                <a:cs typeface="Calibri"/>
              </a:rPr>
              <a:t>&amp;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elderly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13503" y="2437631"/>
            <a:ext cx="804188" cy="168941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dirty="0">
                <a:latin typeface="Calibri"/>
                <a:cs typeface="Calibri"/>
              </a:rPr>
              <a:t>Mature</a:t>
            </a:r>
            <a:r>
              <a:rPr sz="999" spc="-40" dirty="0">
                <a:latin typeface="Calibri"/>
                <a:cs typeface="Calibri"/>
              </a:rPr>
              <a:t> </a:t>
            </a:r>
            <a:r>
              <a:rPr sz="999" spc="15" dirty="0">
                <a:latin typeface="Calibri"/>
                <a:cs typeface="Calibri"/>
              </a:rPr>
              <a:t>B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ALL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825363" y="2443650"/>
            <a:ext cx="511814" cy="167659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Ph+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ALL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831740" y="2855849"/>
            <a:ext cx="445221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89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828319" y="3145248"/>
            <a:ext cx="416046" cy="16829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LAL93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63041" y="3443234"/>
            <a:ext cx="589823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AR03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048144" y="3750665"/>
            <a:ext cx="589823" cy="16829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AR11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12046" y="2854132"/>
            <a:ext cx="445221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96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47639" y="3243143"/>
            <a:ext cx="577773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RI</a:t>
            </a:r>
            <a:r>
              <a:rPr sz="999" spc="-2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34812" y="2853273"/>
            <a:ext cx="445221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96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3848102" y="3243143"/>
            <a:ext cx="665295" cy="205487"/>
          </a:xfrm>
          <a:custGeom>
            <a:avLst/>
            <a:gdLst/>
            <a:ahLst/>
            <a:cxnLst/>
            <a:rect l="l" t="t" r="r" b="b"/>
            <a:pathLst>
              <a:path w="666114" h="205739">
                <a:moveTo>
                  <a:pt x="0" y="0"/>
                </a:moveTo>
                <a:lnTo>
                  <a:pt x="666051" y="0"/>
                </a:lnTo>
                <a:lnTo>
                  <a:pt x="666051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3840198" y="3253450"/>
            <a:ext cx="681150" cy="157413"/>
          </a:xfrm>
          <a:prstGeom prst="rect">
            <a:avLst/>
          </a:prstGeom>
          <a:solidFill>
            <a:srgbClr val="ED7D31"/>
          </a:solidFill>
        </p:spPr>
        <p:txBody>
          <a:bodyPr vert="horz" wrap="square" lIns="0" tIns="3805" rIns="0" bIns="0" rtlCol="0">
            <a:spAutoFit/>
          </a:bodyPr>
          <a:lstStyle/>
          <a:p>
            <a:pPr marL="57081">
              <a:spcBef>
                <a:spcPts val="3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OLD07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328559" y="2852414"/>
            <a:ext cx="576504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LAL-L307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213494" y="3242285"/>
            <a:ext cx="841606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13494" y="3604676"/>
            <a:ext cx="841606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213494" y="3950751"/>
            <a:ext cx="841606" cy="167659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BURKIMAB</a:t>
            </a:r>
            <a:r>
              <a:rPr sz="999" spc="-4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14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784135" y="2855849"/>
            <a:ext cx="711593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Ph2000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819350" y="3243143"/>
            <a:ext cx="648805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CSTIBES02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487875" y="3604676"/>
            <a:ext cx="579675" cy="167659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4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Ph08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161125" y="3602101"/>
            <a:ext cx="665295" cy="168299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4586" rIns="0" bIns="0" rtlCol="0">
            <a:spAutoFit/>
          </a:bodyPr>
          <a:lstStyle/>
          <a:p>
            <a:pPr marL="48836">
              <a:spcBef>
                <a:spcPts val="114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3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OPh07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468074" y="3951113"/>
            <a:ext cx="612655" cy="168941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999" spc="5" dirty="0">
                <a:latin typeface="Calibri"/>
                <a:cs typeface="Calibri"/>
              </a:rPr>
              <a:t>PONALFIL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2000301" y="2171012"/>
            <a:ext cx="2192492" cy="646268"/>
            <a:chOff x="1997130" y="2173688"/>
            <a:chExt cx="2195195" cy="647065"/>
          </a:xfrm>
        </p:grpSpPr>
        <p:sp>
          <p:nvSpPr>
            <p:cNvPr id="34" name="object 34"/>
            <p:cNvSpPr/>
            <p:nvPr/>
          </p:nvSpPr>
          <p:spPr>
            <a:xfrm>
              <a:off x="2127526" y="2173688"/>
              <a:ext cx="608965" cy="215265"/>
            </a:xfrm>
            <a:custGeom>
              <a:avLst/>
              <a:gdLst/>
              <a:ahLst/>
              <a:cxnLst/>
              <a:rect l="l" t="t" r="r" b="b"/>
              <a:pathLst>
                <a:path w="608964" h="215264">
                  <a:moveTo>
                    <a:pt x="71247" y="123164"/>
                  </a:moveTo>
                  <a:lnTo>
                    <a:pt x="64719" y="123405"/>
                  </a:lnTo>
                  <a:lnTo>
                    <a:pt x="0" y="193027"/>
                  </a:lnTo>
                  <a:lnTo>
                    <a:pt x="92456" y="215099"/>
                  </a:lnTo>
                  <a:lnTo>
                    <a:pt x="98018" y="211670"/>
                  </a:lnTo>
                  <a:lnTo>
                    <a:pt x="100672" y="200583"/>
                  </a:lnTo>
                  <a:lnTo>
                    <a:pt x="98449" y="196977"/>
                  </a:lnTo>
                  <a:lnTo>
                    <a:pt x="22593" y="196977"/>
                  </a:lnTo>
                  <a:lnTo>
                    <a:pt x="16611" y="177215"/>
                  </a:lnTo>
                  <a:lnTo>
                    <a:pt x="53140" y="166164"/>
                  </a:lnTo>
                  <a:lnTo>
                    <a:pt x="79832" y="137452"/>
                  </a:lnTo>
                  <a:lnTo>
                    <a:pt x="79590" y="130924"/>
                  </a:lnTo>
                  <a:lnTo>
                    <a:pt x="71247" y="123164"/>
                  </a:lnTo>
                  <a:close/>
                </a:path>
                <a:path w="608964" h="215264">
                  <a:moveTo>
                    <a:pt x="53140" y="166164"/>
                  </a:moveTo>
                  <a:lnTo>
                    <a:pt x="16611" y="177215"/>
                  </a:lnTo>
                  <a:lnTo>
                    <a:pt x="22593" y="196977"/>
                  </a:lnTo>
                  <a:lnTo>
                    <a:pt x="32037" y="194119"/>
                  </a:lnTo>
                  <a:lnTo>
                    <a:pt x="27152" y="194119"/>
                  </a:lnTo>
                  <a:lnTo>
                    <a:pt x="21996" y="177063"/>
                  </a:lnTo>
                  <a:lnTo>
                    <a:pt x="43008" y="177063"/>
                  </a:lnTo>
                  <a:lnTo>
                    <a:pt x="53140" y="166164"/>
                  </a:lnTo>
                  <a:close/>
                </a:path>
                <a:path w="608964" h="215264">
                  <a:moveTo>
                    <a:pt x="59124" y="185923"/>
                  </a:moveTo>
                  <a:lnTo>
                    <a:pt x="22593" y="196977"/>
                  </a:lnTo>
                  <a:lnTo>
                    <a:pt x="98449" y="196977"/>
                  </a:lnTo>
                  <a:lnTo>
                    <a:pt x="97243" y="195021"/>
                  </a:lnTo>
                  <a:lnTo>
                    <a:pt x="59124" y="185923"/>
                  </a:lnTo>
                  <a:close/>
                </a:path>
                <a:path w="608964" h="215264">
                  <a:moveTo>
                    <a:pt x="21996" y="177063"/>
                  </a:moveTo>
                  <a:lnTo>
                    <a:pt x="27152" y="194119"/>
                  </a:lnTo>
                  <a:lnTo>
                    <a:pt x="39193" y="181167"/>
                  </a:lnTo>
                  <a:lnTo>
                    <a:pt x="21996" y="177063"/>
                  </a:lnTo>
                  <a:close/>
                </a:path>
                <a:path w="608964" h="215264">
                  <a:moveTo>
                    <a:pt x="39193" y="181167"/>
                  </a:moveTo>
                  <a:lnTo>
                    <a:pt x="27152" y="194119"/>
                  </a:lnTo>
                  <a:lnTo>
                    <a:pt x="32037" y="194119"/>
                  </a:lnTo>
                  <a:lnTo>
                    <a:pt x="59124" y="185923"/>
                  </a:lnTo>
                  <a:lnTo>
                    <a:pt x="39193" y="181167"/>
                  </a:lnTo>
                  <a:close/>
                </a:path>
                <a:path w="608964" h="215264">
                  <a:moveTo>
                    <a:pt x="602361" y="0"/>
                  </a:moveTo>
                  <a:lnTo>
                    <a:pt x="53140" y="166164"/>
                  </a:lnTo>
                  <a:lnTo>
                    <a:pt x="39193" y="181167"/>
                  </a:lnTo>
                  <a:lnTo>
                    <a:pt x="59124" y="185923"/>
                  </a:lnTo>
                  <a:lnTo>
                    <a:pt x="608342" y="19748"/>
                  </a:lnTo>
                  <a:lnTo>
                    <a:pt x="602361" y="0"/>
                  </a:lnTo>
                  <a:close/>
                </a:path>
                <a:path w="608964" h="215264">
                  <a:moveTo>
                    <a:pt x="43008" y="177063"/>
                  </a:moveTo>
                  <a:lnTo>
                    <a:pt x="21996" y="177063"/>
                  </a:lnTo>
                  <a:lnTo>
                    <a:pt x="39193" y="181167"/>
                  </a:lnTo>
                  <a:lnTo>
                    <a:pt x="43008" y="177063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78766" y="2183564"/>
              <a:ext cx="95796" cy="183184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3591998" y="2173777"/>
              <a:ext cx="552450" cy="212725"/>
            </a:xfrm>
            <a:custGeom>
              <a:avLst/>
              <a:gdLst/>
              <a:ahLst/>
              <a:cxnLst/>
              <a:rect l="l" t="t" r="r" b="b"/>
              <a:pathLst>
                <a:path w="552450" h="212725">
                  <a:moveTo>
                    <a:pt x="492989" y="184156"/>
                  </a:moveTo>
                  <a:lnTo>
                    <a:pt x="454609" y="192176"/>
                  </a:lnTo>
                  <a:lnTo>
                    <a:pt x="451027" y="197637"/>
                  </a:lnTo>
                  <a:lnTo>
                    <a:pt x="453364" y="208788"/>
                  </a:lnTo>
                  <a:lnTo>
                    <a:pt x="458825" y="212369"/>
                  </a:lnTo>
                  <a:lnTo>
                    <a:pt x="536065" y="196240"/>
                  </a:lnTo>
                  <a:lnTo>
                    <a:pt x="529183" y="196240"/>
                  </a:lnTo>
                  <a:lnTo>
                    <a:pt x="492989" y="184156"/>
                  </a:lnTo>
                  <a:close/>
                </a:path>
                <a:path w="552450" h="212725">
                  <a:moveTo>
                    <a:pt x="513025" y="179969"/>
                  </a:moveTo>
                  <a:lnTo>
                    <a:pt x="492989" y="184156"/>
                  </a:lnTo>
                  <a:lnTo>
                    <a:pt x="529183" y="196240"/>
                  </a:lnTo>
                  <a:lnTo>
                    <a:pt x="530176" y="193268"/>
                  </a:lnTo>
                  <a:lnTo>
                    <a:pt x="524700" y="193268"/>
                  </a:lnTo>
                  <a:lnTo>
                    <a:pt x="513025" y="179969"/>
                  </a:lnTo>
                  <a:close/>
                </a:path>
                <a:path w="552450" h="212725">
                  <a:moveTo>
                    <a:pt x="482638" y="121081"/>
                  </a:moveTo>
                  <a:lnTo>
                    <a:pt x="474078" y="128600"/>
                  </a:lnTo>
                  <a:lnTo>
                    <a:pt x="473659" y="135128"/>
                  </a:lnTo>
                  <a:lnTo>
                    <a:pt x="499516" y="164581"/>
                  </a:lnTo>
                  <a:lnTo>
                    <a:pt x="535724" y="176669"/>
                  </a:lnTo>
                  <a:lnTo>
                    <a:pt x="529183" y="196240"/>
                  </a:lnTo>
                  <a:lnTo>
                    <a:pt x="536065" y="196240"/>
                  </a:lnTo>
                  <a:lnTo>
                    <a:pt x="551878" y="192938"/>
                  </a:lnTo>
                  <a:lnTo>
                    <a:pt x="489165" y="121513"/>
                  </a:lnTo>
                  <a:lnTo>
                    <a:pt x="482638" y="121081"/>
                  </a:lnTo>
                  <a:close/>
                </a:path>
                <a:path w="552450" h="212725">
                  <a:moveTo>
                    <a:pt x="530339" y="176352"/>
                  </a:moveTo>
                  <a:lnTo>
                    <a:pt x="513025" y="179969"/>
                  </a:lnTo>
                  <a:lnTo>
                    <a:pt x="524700" y="193268"/>
                  </a:lnTo>
                  <a:lnTo>
                    <a:pt x="530339" y="176352"/>
                  </a:lnTo>
                  <a:close/>
                </a:path>
                <a:path w="552450" h="212725">
                  <a:moveTo>
                    <a:pt x="534773" y="176352"/>
                  </a:moveTo>
                  <a:lnTo>
                    <a:pt x="530339" y="176352"/>
                  </a:lnTo>
                  <a:lnTo>
                    <a:pt x="524700" y="193268"/>
                  </a:lnTo>
                  <a:lnTo>
                    <a:pt x="530176" y="193268"/>
                  </a:lnTo>
                  <a:lnTo>
                    <a:pt x="535724" y="176669"/>
                  </a:lnTo>
                  <a:lnTo>
                    <a:pt x="534773" y="176352"/>
                  </a:lnTo>
                  <a:close/>
                </a:path>
                <a:path w="552450" h="212725">
                  <a:moveTo>
                    <a:pt x="6540" y="0"/>
                  </a:moveTo>
                  <a:lnTo>
                    <a:pt x="0" y="19570"/>
                  </a:lnTo>
                  <a:lnTo>
                    <a:pt x="492989" y="184156"/>
                  </a:lnTo>
                  <a:lnTo>
                    <a:pt x="513025" y="179969"/>
                  </a:lnTo>
                  <a:lnTo>
                    <a:pt x="499516" y="164581"/>
                  </a:lnTo>
                  <a:lnTo>
                    <a:pt x="6540" y="0"/>
                  </a:lnTo>
                  <a:close/>
                </a:path>
                <a:path w="552450" h="212725">
                  <a:moveTo>
                    <a:pt x="499516" y="164581"/>
                  </a:moveTo>
                  <a:lnTo>
                    <a:pt x="513025" y="179969"/>
                  </a:lnTo>
                  <a:lnTo>
                    <a:pt x="530339" y="176352"/>
                  </a:lnTo>
                  <a:lnTo>
                    <a:pt x="534773" y="176352"/>
                  </a:lnTo>
                  <a:lnTo>
                    <a:pt x="499516" y="164581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997130" y="2687386"/>
              <a:ext cx="95796" cy="133311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78766" y="2687386"/>
              <a:ext cx="95796" cy="13331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95917" y="2687386"/>
              <a:ext cx="95796" cy="133311"/>
            </a:xfrm>
            <a:prstGeom prst="rect">
              <a:avLst/>
            </a:prstGeom>
          </p:spPr>
        </p:pic>
      </p:grpSp>
      <p:sp>
        <p:nvSpPr>
          <p:cNvPr id="40" name="object 40"/>
          <p:cNvSpPr/>
          <p:nvPr/>
        </p:nvSpPr>
        <p:spPr>
          <a:xfrm>
            <a:off x="5570681" y="2171243"/>
            <a:ext cx="567625" cy="244808"/>
          </a:xfrm>
          <a:custGeom>
            <a:avLst/>
            <a:gdLst/>
            <a:ahLst/>
            <a:cxnLst/>
            <a:rect l="l" t="t" r="r" b="b"/>
            <a:pathLst>
              <a:path w="568325" h="245110">
                <a:moveTo>
                  <a:pt x="65570" y="154520"/>
                </a:moveTo>
                <a:lnTo>
                  <a:pt x="59067" y="155270"/>
                </a:lnTo>
                <a:lnTo>
                  <a:pt x="0" y="229743"/>
                </a:lnTo>
                <a:lnTo>
                  <a:pt x="93891" y="244513"/>
                </a:lnTo>
                <a:lnTo>
                  <a:pt x="99174" y="240665"/>
                </a:lnTo>
                <a:lnTo>
                  <a:pt x="100557" y="231902"/>
                </a:lnTo>
                <a:lnTo>
                  <a:pt x="22821" y="231902"/>
                </a:lnTo>
                <a:lnTo>
                  <a:pt x="15328" y="212686"/>
                </a:lnTo>
                <a:lnTo>
                  <a:pt x="50859" y="198821"/>
                </a:lnTo>
                <a:lnTo>
                  <a:pt x="75234" y="168097"/>
                </a:lnTo>
                <a:lnTo>
                  <a:pt x="74498" y="161607"/>
                </a:lnTo>
                <a:lnTo>
                  <a:pt x="65570" y="154520"/>
                </a:lnTo>
                <a:close/>
              </a:path>
              <a:path w="568325" h="245110">
                <a:moveTo>
                  <a:pt x="50859" y="198821"/>
                </a:moveTo>
                <a:lnTo>
                  <a:pt x="15328" y="212686"/>
                </a:lnTo>
                <a:lnTo>
                  <a:pt x="22821" y="231902"/>
                </a:lnTo>
                <a:lnTo>
                  <a:pt x="31023" y="228701"/>
                </a:lnTo>
                <a:lnTo>
                  <a:pt x="27152" y="228701"/>
                </a:lnTo>
                <a:lnTo>
                  <a:pt x="20675" y="212102"/>
                </a:lnTo>
                <a:lnTo>
                  <a:pt x="40321" y="212102"/>
                </a:lnTo>
                <a:lnTo>
                  <a:pt x="50859" y="198821"/>
                </a:lnTo>
                <a:close/>
              </a:path>
              <a:path w="568325" h="245110">
                <a:moveTo>
                  <a:pt x="58362" y="218033"/>
                </a:moveTo>
                <a:lnTo>
                  <a:pt x="22821" y="231902"/>
                </a:lnTo>
                <a:lnTo>
                  <a:pt x="100557" y="231902"/>
                </a:lnTo>
                <a:lnTo>
                  <a:pt x="100952" y="229400"/>
                </a:lnTo>
                <a:lnTo>
                  <a:pt x="97104" y="224129"/>
                </a:lnTo>
                <a:lnTo>
                  <a:pt x="58362" y="218033"/>
                </a:lnTo>
                <a:close/>
              </a:path>
              <a:path w="568325" h="245110">
                <a:moveTo>
                  <a:pt x="20675" y="212102"/>
                </a:moveTo>
                <a:lnTo>
                  <a:pt x="27152" y="228701"/>
                </a:lnTo>
                <a:lnTo>
                  <a:pt x="38141" y="214851"/>
                </a:lnTo>
                <a:lnTo>
                  <a:pt x="20675" y="212102"/>
                </a:lnTo>
                <a:close/>
              </a:path>
              <a:path w="568325" h="245110">
                <a:moveTo>
                  <a:pt x="38141" y="214851"/>
                </a:moveTo>
                <a:lnTo>
                  <a:pt x="27152" y="228701"/>
                </a:lnTo>
                <a:lnTo>
                  <a:pt x="31023" y="228701"/>
                </a:lnTo>
                <a:lnTo>
                  <a:pt x="58362" y="218033"/>
                </a:lnTo>
                <a:lnTo>
                  <a:pt x="38141" y="214851"/>
                </a:lnTo>
                <a:close/>
              </a:path>
              <a:path w="568325" h="245110">
                <a:moveTo>
                  <a:pt x="560324" y="0"/>
                </a:moveTo>
                <a:lnTo>
                  <a:pt x="50859" y="198821"/>
                </a:lnTo>
                <a:lnTo>
                  <a:pt x="38141" y="214851"/>
                </a:lnTo>
                <a:lnTo>
                  <a:pt x="58362" y="218033"/>
                </a:lnTo>
                <a:lnTo>
                  <a:pt x="567829" y="19227"/>
                </a:lnTo>
                <a:lnTo>
                  <a:pt x="560324" y="0"/>
                </a:lnTo>
                <a:close/>
              </a:path>
              <a:path w="568325" h="245110">
                <a:moveTo>
                  <a:pt x="40321" y="212102"/>
                </a:moveTo>
                <a:lnTo>
                  <a:pt x="20675" y="212102"/>
                </a:lnTo>
                <a:lnTo>
                  <a:pt x="38141" y="214851"/>
                </a:lnTo>
                <a:lnTo>
                  <a:pt x="40321" y="212102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6574140" y="2171307"/>
            <a:ext cx="540988" cy="242904"/>
          </a:xfrm>
          <a:custGeom>
            <a:avLst/>
            <a:gdLst/>
            <a:ahLst/>
            <a:cxnLst/>
            <a:rect l="l" t="t" r="r" b="b"/>
            <a:pathLst>
              <a:path w="541654" h="243205">
                <a:moveTo>
                  <a:pt x="483167" y="216995"/>
                </a:moveTo>
                <a:lnTo>
                  <a:pt x="444334" y="222440"/>
                </a:lnTo>
                <a:lnTo>
                  <a:pt x="440397" y="227660"/>
                </a:lnTo>
                <a:lnTo>
                  <a:pt x="441985" y="238937"/>
                </a:lnTo>
                <a:lnTo>
                  <a:pt x="447205" y="242874"/>
                </a:lnTo>
                <a:lnTo>
                  <a:pt x="528653" y="231457"/>
                </a:lnTo>
                <a:lnTo>
                  <a:pt x="518477" y="231457"/>
                </a:lnTo>
                <a:lnTo>
                  <a:pt x="483167" y="216995"/>
                </a:lnTo>
                <a:close/>
              </a:path>
              <a:path w="541654" h="243205">
                <a:moveTo>
                  <a:pt x="503435" y="214152"/>
                </a:moveTo>
                <a:lnTo>
                  <a:pt x="483167" y="216995"/>
                </a:lnTo>
                <a:lnTo>
                  <a:pt x="518477" y="231457"/>
                </a:lnTo>
                <a:lnTo>
                  <a:pt x="519815" y="228193"/>
                </a:lnTo>
                <a:lnTo>
                  <a:pt x="514197" y="228193"/>
                </a:lnTo>
                <a:lnTo>
                  <a:pt x="503435" y="214152"/>
                </a:lnTo>
                <a:close/>
              </a:path>
              <a:path w="541654" h="243205">
                <a:moveTo>
                  <a:pt x="477037" y="153377"/>
                </a:moveTo>
                <a:lnTo>
                  <a:pt x="467994" y="160312"/>
                </a:lnTo>
                <a:lnTo>
                  <a:pt x="467131" y="166789"/>
                </a:lnTo>
                <a:lnTo>
                  <a:pt x="490978" y="197901"/>
                </a:lnTo>
                <a:lnTo>
                  <a:pt x="526300" y="212369"/>
                </a:lnTo>
                <a:lnTo>
                  <a:pt x="518477" y="231457"/>
                </a:lnTo>
                <a:lnTo>
                  <a:pt x="528653" y="231457"/>
                </a:lnTo>
                <a:lnTo>
                  <a:pt x="541337" y="229679"/>
                </a:lnTo>
                <a:lnTo>
                  <a:pt x="483514" y="154228"/>
                </a:lnTo>
                <a:lnTo>
                  <a:pt x="477037" y="153377"/>
                </a:lnTo>
                <a:close/>
              </a:path>
              <a:path w="541654" h="243205">
                <a:moveTo>
                  <a:pt x="520953" y="211696"/>
                </a:moveTo>
                <a:lnTo>
                  <a:pt x="503435" y="214152"/>
                </a:lnTo>
                <a:lnTo>
                  <a:pt x="514197" y="228193"/>
                </a:lnTo>
                <a:lnTo>
                  <a:pt x="520953" y="211696"/>
                </a:lnTo>
                <a:close/>
              </a:path>
              <a:path w="541654" h="243205">
                <a:moveTo>
                  <a:pt x="524657" y="211696"/>
                </a:moveTo>
                <a:lnTo>
                  <a:pt x="520953" y="211696"/>
                </a:lnTo>
                <a:lnTo>
                  <a:pt x="514197" y="228193"/>
                </a:lnTo>
                <a:lnTo>
                  <a:pt x="519815" y="228193"/>
                </a:lnTo>
                <a:lnTo>
                  <a:pt x="526300" y="212369"/>
                </a:lnTo>
                <a:lnTo>
                  <a:pt x="524657" y="211696"/>
                </a:lnTo>
                <a:close/>
              </a:path>
              <a:path w="541654" h="243205">
                <a:moveTo>
                  <a:pt x="7823" y="0"/>
                </a:moveTo>
                <a:lnTo>
                  <a:pt x="0" y="19100"/>
                </a:lnTo>
                <a:lnTo>
                  <a:pt x="483167" y="216995"/>
                </a:lnTo>
                <a:lnTo>
                  <a:pt x="503435" y="214152"/>
                </a:lnTo>
                <a:lnTo>
                  <a:pt x="490978" y="197901"/>
                </a:lnTo>
                <a:lnTo>
                  <a:pt x="7823" y="0"/>
                </a:lnTo>
                <a:close/>
              </a:path>
              <a:path w="541654" h="243205">
                <a:moveTo>
                  <a:pt x="490978" y="197901"/>
                </a:moveTo>
                <a:lnTo>
                  <a:pt x="503435" y="214152"/>
                </a:lnTo>
                <a:lnTo>
                  <a:pt x="520953" y="211696"/>
                </a:lnTo>
                <a:lnTo>
                  <a:pt x="524657" y="211696"/>
                </a:lnTo>
                <a:lnTo>
                  <a:pt x="490978" y="197901"/>
                </a:lnTo>
                <a:close/>
              </a:path>
            </a:pathLst>
          </a:custGeom>
          <a:solidFill>
            <a:srgbClr val="0070C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42" name="object 4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559808" y="2684076"/>
            <a:ext cx="95678" cy="133147"/>
          </a:xfrm>
          <a:prstGeom prst="rect">
            <a:avLst/>
          </a:prstGeom>
        </p:spPr>
      </p:pic>
      <p:pic>
        <p:nvPicPr>
          <p:cNvPr id="43" name="object 4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028923" y="2683613"/>
            <a:ext cx="95576" cy="133616"/>
          </a:xfrm>
          <a:prstGeom prst="rect">
            <a:avLst/>
          </a:prstGeom>
        </p:spPr>
      </p:pic>
      <p:sp>
        <p:nvSpPr>
          <p:cNvPr id="44" name="object 44"/>
          <p:cNvSpPr txBox="1"/>
          <p:nvPr/>
        </p:nvSpPr>
        <p:spPr>
          <a:xfrm>
            <a:off x="1468495" y="3749805"/>
            <a:ext cx="473126" cy="167659"/>
          </a:xfrm>
          <a:prstGeom prst="rect">
            <a:avLst/>
          </a:prstGeom>
          <a:ln w="20637">
            <a:solidFill>
              <a:srgbClr val="FF0000"/>
            </a:solidFill>
          </a:ln>
        </p:spPr>
        <p:txBody>
          <a:bodyPr vert="horz" wrap="square" lIns="0" tIns="13953" rIns="0" bIns="0" rtlCol="0">
            <a:spAutoFit/>
          </a:bodyPr>
          <a:lstStyle/>
          <a:p>
            <a:pPr marL="48836">
              <a:spcBef>
                <a:spcPts val="110"/>
              </a:spcBef>
            </a:pPr>
            <a:r>
              <a:rPr sz="999" dirty="0">
                <a:latin typeface="Calibri"/>
                <a:cs typeface="Calibri"/>
              </a:rPr>
              <a:t>BLIN01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616637" y="4060671"/>
            <a:ext cx="710324" cy="210376"/>
          </a:xfrm>
          <a:prstGeom prst="rect">
            <a:avLst/>
          </a:prstGeom>
          <a:solidFill>
            <a:srgbClr val="ED7D31"/>
          </a:solidFill>
          <a:ln w="20637">
            <a:solidFill>
              <a:srgbClr val="FF0000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8836">
              <a:spcBef>
                <a:spcPts val="85"/>
              </a:spcBef>
            </a:pPr>
            <a:r>
              <a:rPr sz="1298" spc="-5" dirty="0">
                <a:latin typeface="Calibri"/>
                <a:cs typeface="Calibri"/>
              </a:rPr>
              <a:t>LAL</a:t>
            </a:r>
            <a:r>
              <a:rPr sz="1298" spc="-4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2019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811682" y="3499414"/>
            <a:ext cx="738230" cy="205487"/>
          </a:xfrm>
          <a:custGeom>
            <a:avLst/>
            <a:gdLst/>
            <a:ahLst/>
            <a:cxnLst/>
            <a:rect l="l" t="t" r="r" b="b"/>
            <a:pathLst>
              <a:path w="739139" h="205739">
                <a:moveTo>
                  <a:pt x="0" y="0"/>
                </a:moveTo>
                <a:lnTo>
                  <a:pt x="738987" y="0"/>
                </a:lnTo>
                <a:lnTo>
                  <a:pt x="738987" y="205625"/>
                </a:lnTo>
                <a:lnTo>
                  <a:pt x="0" y="205625"/>
                </a:lnTo>
                <a:lnTo>
                  <a:pt x="0" y="0"/>
                </a:lnTo>
                <a:close/>
              </a:path>
            </a:pathLst>
          </a:custGeom>
          <a:ln w="20637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7" name="object 47"/>
          <p:cNvSpPr txBox="1"/>
          <p:nvPr/>
        </p:nvSpPr>
        <p:spPr>
          <a:xfrm>
            <a:off x="3840198" y="3484271"/>
            <a:ext cx="681150" cy="184311"/>
          </a:xfrm>
          <a:prstGeom prst="rect">
            <a:avLst/>
          </a:prstGeom>
          <a:solidFill>
            <a:srgbClr val="ED7D31"/>
          </a:solidFill>
        </p:spPr>
        <p:txBody>
          <a:bodyPr vert="horz" wrap="square" lIns="0" tIns="30442" rIns="0" bIns="0" rtlCol="0">
            <a:spAutoFit/>
          </a:bodyPr>
          <a:lstStyle/>
          <a:p>
            <a:pPr marL="20930">
              <a:spcBef>
                <a:spcPts val="240"/>
              </a:spcBef>
            </a:pPr>
            <a:r>
              <a:rPr sz="999" spc="5" dirty="0">
                <a:latin typeface="Calibri"/>
                <a:cs typeface="Calibri"/>
              </a:rPr>
              <a:t>LAL</a:t>
            </a:r>
            <a:r>
              <a:rPr sz="999" spc="-5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OLDFRA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2632497" y="3445845"/>
            <a:ext cx="514350" cy="615191"/>
          </a:xfrm>
          <a:custGeom>
            <a:avLst/>
            <a:gdLst/>
            <a:ahLst/>
            <a:cxnLst/>
            <a:rect l="l" t="t" r="r" b="b"/>
            <a:pathLst>
              <a:path w="514985" h="615950">
                <a:moveTo>
                  <a:pt x="339712" y="615594"/>
                </a:moveTo>
                <a:lnTo>
                  <a:pt x="328358" y="597141"/>
                </a:lnTo>
                <a:lnTo>
                  <a:pt x="303453" y="556641"/>
                </a:lnTo>
                <a:lnTo>
                  <a:pt x="292569" y="574167"/>
                </a:lnTo>
                <a:lnTo>
                  <a:pt x="10883" y="399249"/>
                </a:lnTo>
                <a:lnTo>
                  <a:pt x="0" y="416775"/>
                </a:lnTo>
                <a:lnTo>
                  <a:pt x="281686" y="591693"/>
                </a:lnTo>
                <a:lnTo>
                  <a:pt x="270789" y="609231"/>
                </a:lnTo>
                <a:lnTo>
                  <a:pt x="339712" y="615594"/>
                </a:lnTo>
                <a:close/>
              </a:path>
              <a:path w="514985" h="615950">
                <a:moveTo>
                  <a:pt x="514553" y="5359"/>
                </a:moveTo>
                <a:lnTo>
                  <a:pt x="494626" y="0"/>
                </a:lnTo>
                <a:lnTo>
                  <a:pt x="345821" y="553135"/>
                </a:lnTo>
                <a:lnTo>
                  <a:pt x="325907" y="547776"/>
                </a:lnTo>
                <a:lnTo>
                  <a:pt x="339712" y="615594"/>
                </a:lnTo>
                <a:lnTo>
                  <a:pt x="381596" y="568452"/>
                </a:lnTo>
                <a:lnTo>
                  <a:pt x="385686" y="563854"/>
                </a:lnTo>
                <a:lnTo>
                  <a:pt x="365747" y="558495"/>
                </a:lnTo>
                <a:lnTo>
                  <a:pt x="514553" y="5359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9" name="object 49"/>
          <p:cNvSpPr txBox="1"/>
          <p:nvPr/>
        </p:nvSpPr>
        <p:spPr>
          <a:xfrm>
            <a:off x="7152916" y="3955832"/>
            <a:ext cx="702079" cy="166379"/>
          </a:xfrm>
          <a:prstGeom prst="rect">
            <a:avLst/>
          </a:prstGeom>
          <a:solidFill>
            <a:srgbClr val="5B9BD5"/>
          </a:solidFill>
          <a:ln w="20637">
            <a:solidFill>
              <a:srgbClr val="FF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48836">
              <a:spcBef>
                <a:spcPts val="160"/>
              </a:spcBef>
            </a:pPr>
            <a:r>
              <a:rPr sz="949" spc="10" dirty="0">
                <a:latin typeface="Calibri"/>
                <a:cs typeface="Calibri"/>
              </a:rPr>
              <a:t>LAL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PH2022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6775527" y="3799955"/>
            <a:ext cx="755354" cy="174410"/>
          </a:xfrm>
          <a:custGeom>
            <a:avLst/>
            <a:gdLst/>
            <a:ahLst/>
            <a:cxnLst/>
            <a:rect l="l" t="t" r="r" b="b"/>
            <a:pathLst>
              <a:path w="756284" h="174625">
                <a:moveTo>
                  <a:pt x="726465" y="154012"/>
                </a:moveTo>
                <a:lnTo>
                  <a:pt x="674509" y="113550"/>
                </a:lnTo>
                <a:lnTo>
                  <a:pt x="670458" y="133781"/>
                </a:lnTo>
                <a:lnTo>
                  <a:pt x="4064" y="0"/>
                </a:lnTo>
                <a:lnTo>
                  <a:pt x="0" y="20231"/>
                </a:lnTo>
                <a:lnTo>
                  <a:pt x="666394" y="154012"/>
                </a:lnTo>
                <a:lnTo>
                  <a:pt x="676910" y="154012"/>
                </a:lnTo>
                <a:lnTo>
                  <a:pt x="726465" y="154012"/>
                </a:lnTo>
                <a:close/>
              </a:path>
              <a:path w="756284" h="174625">
                <a:moveTo>
                  <a:pt x="729119" y="156083"/>
                </a:moveTo>
                <a:lnTo>
                  <a:pt x="676503" y="156044"/>
                </a:lnTo>
                <a:lnTo>
                  <a:pt x="665988" y="156044"/>
                </a:lnTo>
                <a:lnTo>
                  <a:pt x="662330" y="174244"/>
                </a:lnTo>
                <a:lnTo>
                  <a:pt x="729119" y="156083"/>
                </a:lnTo>
                <a:close/>
              </a:path>
              <a:path w="756284" h="174625">
                <a:moveTo>
                  <a:pt x="755827" y="92227"/>
                </a:moveTo>
                <a:lnTo>
                  <a:pt x="735241" y="93624"/>
                </a:lnTo>
                <a:lnTo>
                  <a:pt x="729386" y="6832"/>
                </a:lnTo>
                <a:lnTo>
                  <a:pt x="708799" y="8216"/>
                </a:lnTo>
                <a:lnTo>
                  <a:pt x="714654" y="95008"/>
                </a:lnTo>
                <a:lnTo>
                  <a:pt x="694067" y="96393"/>
                </a:lnTo>
                <a:lnTo>
                  <a:pt x="729119" y="156070"/>
                </a:lnTo>
                <a:lnTo>
                  <a:pt x="750366" y="105295"/>
                </a:lnTo>
                <a:lnTo>
                  <a:pt x="755827" y="92227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07750" y="750640"/>
            <a:ext cx="3068981" cy="488981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259403">
              <a:lnSpc>
                <a:spcPct val="101899"/>
              </a:lnSpc>
              <a:spcBef>
                <a:spcPts val="80"/>
              </a:spcBef>
            </a:pP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Burkitt’s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lymphoma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&amp;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leukemia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BURKIMAB14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(PETHEMA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&amp;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25" dirty="0">
                <a:solidFill>
                  <a:srgbClr val="0033CC"/>
                </a:solidFill>
                <a:latin typeface="Calibri"/>
                <a:cs typeface="Calibri"/>
              </a:rPr>
              <a:t>GELTAMO)</a:t>
            </a:r>
            <a:endParaRPr sz="1498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61577" y="1215850"/>
            <a:ext cx="2696453" cy="152679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366889" y="2292264"/>
            <a:ext cx="32028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Calibri"/>
                <a:cs typeface="Calibri"/>
              </a:rPr>
              <a:t>N=106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562580" y="1816940"/>
            <a:ext cx="2456960" cy="2513406"/>
            <a:chOff x="1558869" y="1819180"/>
            <a:chExt cx="2459990" cy="2516505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4791" y="1819180"/>
              <a:ext cx="1657574" cy="23443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58869" y="2749158"/>
              <a:ext cx="2459511" cy="158635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939137" y="3424919"/>
              <a:ext cx="1974214" cy="142240"/>
            </a:xfrm>
            <a:custGeom>
              <a:avLst/>
              <a:gdLst/>
              <a:ahLst/>
              <a:cxnLst/>
              <a:rect l="l" t="t" r="r" b="b"/>
              <a:pathLst>
                <a:path w="1974214" h="142239">
                  <a:moveTo>
                    <a:pt x="0" y="0"/>
                  </a:moveTo>
                  <a:lnTo>
                    <a:pt x="1974176" y="0"/>
                  </a:lnTo>
                  <a:lnTo>
                    <a:pt x="1974176" y="141693"/>
                  </a:lnTo>
                  <a:lnTo>
                    <a:pt x="0" y="141693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4491403" y="1236047"/>
            <a:ext cx="2908524" cy="3106400"/>
            <a:chOff x="4491304" y="1237571"/>
            <a:chExt cx="2912110" cy="311023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91304" y="1237571"/>
              <a:ext cx="2911723" cy="148801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40056" y="2740225"/>
              <a:ext cx="2827599" cy="160743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5075259" y="3486073"/>
              <a:ext cx="2129790" cy="189230"/>
            </a:xfrm>
            <a:custGeom>
              <a:avLst/>
              <a:gdLst/>
              <a:ahLst/>
              <a:cxnLst/>
              <a:rect l="l" t="t" r="r" b="b"/>
              <a:pathLst>
                <a:path w="2129790" h="189229">
                  <a:moveTo>
                    <a:pt x="0" y="0"/>
                  </a:moveTo>
                  <a:lnTo>
                    <a:pt x="2129599" y="0"/>
                  </a:lnTo>
                  <a:lnTo>
                    <a:pt x="2129599" y="188988"/>
                  </a:lnTo>
                  <a:lnTo>
                    <a:pt x="0" y="188988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018181" y="3426360"/>
            <a:ext cx="182210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Non-HIV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patients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(n=83);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5yr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OS (95%CI):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74%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(63%, 85%)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025283" y="3670540"/>
            <a:ext cx="1834158" cy="108742"/>
          </a:xfrm>
          <a:prstGeom prst="rect">
            <a:avLst/>
          </a:prstGeom>
          <a:ln w="5156">
            <a:solidFill>
              <a:srgbClr val="00B050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96404">
              <a:spcBef>
                <a:spcPts val="130"/>
              </a:spcBef>
            </a:pP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HIV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patients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(n=23);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5yr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OS (95%CI):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65%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(44%, 86%)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466688" y="3895167"/>
            <a:ext cx="23022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latin typeface="Calibri"/>
                <a:cs typeface="Calibri"/>
              </a:rPr>
              <a:t>p=0.336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83917" y="3487366"/>
            <a:ext cx="1508805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≤55 y.o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(n=69);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5yr OS (95%CI):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79%</a:t>
            </a:r>
            <a:r>
              <a:rPr sz="599" b="1" spc="-10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(67%,</a:t>
            </a:r>
            <a:r>
              <a:rPr sz="599" b="1" dirty="0">
                <a:solidFill>
                  <a:srgbClr val="1C08B4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1C08B4"/>
                </a:solidFill>
                <a:latin typeface="Calibri"/>
                <a:cs typeface="Calibri"/>
              </a:rPr>
              <a:t>91%)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081308" y="3727724"/>
            <a:ext cx="2130338" cy="109382"/>
          </a:xfrm>
          <a:prstGeom prst="rect">
            <a:avLst/>
          </a:prstGeom>
          <a:ln w="5156">
            <a:solidFill>
              <a:srgbClr val="00B050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322827">
              <a:spcBef>
                <a:spcPts val="135"/>
              </a:spcBef>
            </a:pP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&gt;55 y.o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(n=37);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5yr OS (95%CI):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62%</a:t>
            </a:r>
            <a:r>
              <a:rPr sz="599" b="1" spc="-10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(46%,</a:t>
            </a:r>
            <a:r>
              <a:rPr sz="599" b="1" dirty="0">
                <a:solidFill>
                  <a:srgbClr val="00B050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00B050"/>
                </a:solidFill>
                <a:latin typeface="Calibri"/>
                <a:cs typeface="Calibri"/>
              </a:rPr>
              <a:t>78%)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902560" y="3962163"/>
            <a:ext cx="391947" cy="92091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22832" rIns="0" bIns="0" rtlCol="0">
            <a:spAutoFit/>
          </a:bodyPr>
          <a:lstStyle/>
          <a:p>
            <a:pPr marL="48836">
              <a:spcBef>
                <a:spcPts val="180"/>
              </a:spcBef>
            </a:pPr>
            <a:r>
              <a:rPr sz="449" b="1" spc="10" dirty="0">
                <a:latin typeface="Calibri"/>
                <a:cs typeface="Calibri"/>
              </a:rPr>
              <a:t>p=0.012</a:t>
            </a:r>
            <a:endParaRPr sz="4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88627" y="1118377"/>
            <a:ext cx="2824807" cy="2592683"/>
            <a:chOff x="1484825" y="1119756"/>
            <a:chExt cx="2828290" cy="25958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78501" y="1189186"/>
              <a:ext cx="2684201" cy="241420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95144" y="1130075"/>
              <a:ext cx="2807335" cy="2575560"/>
            </a:xfrm>
            <a:custGeom>
              <a:avLst/>
              <a:gdLst/>
              <a:ahLst/>
              <a:cxnLst/>
              <a:rect l="l" t="t" r="r" b="b"/>
              <a:pathLst>
                <a:path w="2807335" h="2575560">
                  <a:moveTo>
                    <a:pt x="0" y="0"/>
                  </a:moveTo>
                  <a:lnTo>
                    <a:pt x="2807030" y="0"/>
                  </a:lnTo>
                  <a:lnTo>
                    <a:pt x="2807030" y="2575077"/>
                  </a:lnTo>
                  <a:lnTo>
                    <a:pt x="0" y="2575077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0268" y="1091227"/>
            <a:ext cx="2937063" cy="2647226"/>
            <a:chOff x="4630339" y="1092573"/>
            <a:chExt cx="2940685" cy="2650490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4060" y="1161993"/>
              <a:ext cx="2746552" cy="251735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640658" y="1102892"/>
              <a:ext cx="2919730" cy="2629535"/>
            </a:xfrm>
            <a:custGeom>
              <a:avLst/>
              <a:gdLst/>
              <a:ahLst/>
              <a:cxnLst/>
              <a:rect l="l" t="t" r="r" b="b"/>
              <a:pathLst>
                <a:path w="2919729" h="2629535">
                  <a:moveTo>
                    <a:pt x="0" y="0"/>
                  </a:moveTo>
                  <a:lnTo>
                    <a:pt x="2919437" y="0"/>
                  </a:lnTo>
                  <a:lnTo>
                    <a:pt x="2919437" y="2629446"/>
                  </a:lnTo>
                  <a:lnTo>
                    <a:pt x="0" y="2629446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3379678" y="692934"/>
            <a:ext cx="212145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5" dirty="0">
                <a:solidFill>
                  <a:srgbClr val="0033CC"/>
                </a:solidFill>
                <a:latin typeface="Arial"/>
                <a:cs typeface="Arial"/>
              </a:rPr>
              <a:t>Validation </a:t>
            </a:r>
            <a:r>
              <a:rPr sz="1498" b="1" spc="5" dirty="0">
                <a:solidFill>
                  <a:srgbClr val="0033CC"/>
                </a:solidFill>
                <a:latin typeface="Arial"/>
                <a:cs typeface="Arial"/>
              </a:rPr>
              <a:t>of</a:t>
            </a:r>
            <a:r>
              <a:rPr sz="1498" b="1" spc="-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Arial"/>
                <a:cs typeface="Arial"/>
              </a:rPr>
              <a:t>the</a:t>
            </a:r>
            <a:r>
              <a:rPr sz="1498" b="1" spc="-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498" b="1" dirty="0">
                <a:solidFill>
                  <a:srgbClr val="0033CC"/>
                </a:solidFill>
                <a:latin typeface="Arial"/>
                <a:cs typeface="Arial"/>
              </a:rPr>
              <a:t>BL-IPI</a:t>
            </a:r>
            <a:endParaRPr sz="1498" b="1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476070" y="3806407"/>
            <a:ext cx="359665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0033CC"/>
                </a:solidFill>
                <a:latin typeface="Arial"/>
                <a:cs typeface="Arial"/>
              </a:rPr>
              <a:t>BL-IPI</a:t>
            </a:r>
            <a:r>
              <a:rPr sz="949" spc="10" dirty="0">
                <a:latin typeface="Arial"/>
                <a:cs typeface="Arial"/>
              </a:rPr>
              <a:t>:</a:t>
            </a:r>
            <a:r>
              <a:rPr sz="949" spc="-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Age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≥40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-30" dirty="0">
                <a:latin typeface="Arial"/>
                <a:cs typeface="Arial"/>
              </a:rPr>
              <a:t>y,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PS</a:t>
            </a:r>
            <a:r>
              <a:rPr sz="949" spc="10" dirty="0">
                <a:latin typeface="Arial"/>
                <a:cs typeface="Arial"/>
              </a:rPr>
              <a:t> status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≥2,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LDH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&gt;3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ULN, CNS</a:t>
            </a:r>
            <a:r>
              <a:rPr sz="949" spc="5" dirty="0">
                <a:latin typeface="Arial"/>
                <a:cs typeface="Arial"/>
              </a:rPr>
              <a:t> involvement</a:t>
            </a:r>
            <a:endParaRPr sz="9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423209" y="3830040"/>
            <a:ext cx="181196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Arial"/>
                <a:cs typeface="Arial"/>
              </a:rPr>
              <a:t>Low-risk: </a:t>
            </a:r>
            <a:r>
              <a:rPr sz="949" spc="10" dirty="0">
                <a:latin typeface="Arial"/>
                <a:cs typeface="Arial"/>
              </a:rPr>
              <a:t>0 </a:t>
            </a:r>
            <a:r>
              <a:rPr sz="949" spc="5" dirty="0">
                <a:latin typeface="Arial"/>
                <a:cs typeface="Arial"/>
              </a:rPr>
              <a:t>factors, Int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1, high</a:t>
            </a:r>
            <a:r>
              <a:rPr sz="949" spc="10" dirty="0">
                <a:latin typeface="Arial"/>
                <a:cs typeface="Arial"/>
              </a:rPr>
              <a:t> ≥2</a:t>
            </a:r>
            <a:endParaRPr sz="9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791155" y="4212562"/>
            <a:ext cx="286666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Arial"/>
                <a:cs typeface="Arial"/>
              </a:rPr>
              <a:t>Ribera</a:t>
            </a:r>
            <a:r>
              <a:rPr sz="649" spc="-10" dirty="0">
                <a:latin typeface="Arial"/>
                <a:cs typeface="Arial"/>
              </a:rPr>
              <a:t> </a:t>
            </a:r>
            <a:r>
              <a:rPr sz="649" dirty="0">
                <a:latin typeface="Arial"/>
                <a:cs typeface="Arial"/>
              </a:rPr>
              <a:t>JM </a:t>
            </a:r>
            <a:r>
              <a:rPr sz="649" spc="-5" dirty="0">
                <a:latin typeface="Arial"/>
                <a:cs typeface="Arial"/>
              </a:rPr>
              <a:t>et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al.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Leuk </a:t>
            </a:r>
            <a:r>
              <a:rPr sz="649" spc="-10" dirty="0">
                <a:latin typeface="Arial"/>
                <a:cs typeface="Arial"/>
              </a:rPr>
              <a:t>Lymphoma</a:t>
            </a:r>
            <a:r>
              <a:rPr sz="649" spc="-5" dirty="0">
                <a:latin typeface="Arial"/>
                <a:cs typeface="Arial"/>
              </a:rPr>
              <a:t> 2022;</a:t>
            </a:r>
            <a:r>
              <a:rPr sz="649" spc="5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doi:</a:t>
            </a:r>
            <a:r>
              <a:rPr sz="649" dirty="0">
                <a:latin typeface="Arial"/>
                <a:cs typeface="Arial"/>
              </a:rPr>
              <a:t> </a:t>
            </a:r>
            <a:r>
              <a:rPr sz="649" spc="-5" dirty="0">
                <a:latin typeface="Arial"/>
                <a:cs typeface="Arial"/>
              </a:rPr>
              <a:t>10.1080/10428194.2022.2053531</a:t>
            </a:r>
            <a:endParaRPr sz="6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11362" y="696419"/>
            <a:ext cx="5776037" cy="468974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817092" marR="5074" indent="-1805041">
              <a:lnSpc>
                <a:spcPct val="101899"/>
              </a:lnSpc>
              <a:spcBef>
                <a:spcPts val="80"/>
              </a:spcBef>
            </a:pPr>
            <a:r>
              <a:rPr sz="1498" b="1" spc="5" dirty="0">
                <a:solidFill>
                  <a:srgbClr val="0033CC"/>
                </a:solidFill>
              </a:rPr>
              <a:t>Main</a:t>
            </a:r>
            <a:r>
              <a:rPr sz="1498" b="1" spc="10" dirty="0">
                <a:solidFill>
                  <a:srgbClr val="0033CC"/>
                </a:solidFill>
              </a:rPr>
              <a:t> </a:t>
            </a:r>
            <a:r>
              <a:rPr sz="1498" b="1" dirty="0">
                <a:solidFill>
                  <a:srgbClr val="0033CC"/>
                </a:solidFill>
              </a:rPr>
              <a:t>results</a:t>
            </a:r>
            <a:r>
              <a:rPr sz="1498" b="1" spc="10" dirty="0">
                <a:solidFill>
                  <a:srgbClr val="0033CC"/>
                </a:solidFill>
              </a:rPr>
              <a:t> </a:t>
            </a:r>
            <a:r>
              <a:rPr sz="1498" b="1" dirty="0">
                <a:solidFill>
                  <a:srgbClr val="0033CC"/>
                </a:solidFill>
              </a:rPr>
              <a:t>of</a:t>
            </a:r>
            <a:r>
              <a:rPr sz="1498" b="1" spc="15" dirty="0">
                <a:solidFill>
                  <a:srgbClr val="0033CC"/>
                </a:solidFill>
              </a:rPr>
              <a:t> </a:t>
            </a:r>
            <a:r>
              <a:rPr sz="1498" b="1" spc="5" dirty="0">
                <a:solidFill>
                  <a:srgbClr val="0033CC"/>
                </a:solidFill>
              </a:rPr>
              <a:t>PETHEMA</a:t>
            </a:r>
            <a:r>
              <a:rPr sz="1498" b="1" spc="15" dirty="0">
                <a:solidFill>
                  <a:srgbClr val="0033CC"/>
                </a:solidFill>
              </a:rPr>
              <a:t> </a:t>
            </a:r>
            <a:r>
              <a:rPr sz="1498" b="1" spc="-5" dirty="0">
                <a:solidFill>
                  <a:srgbClr val="0033CC"/>
                </a:solidFill>
              </a:rPr>
              <a:t>protocols.</a:t>
            </a:r>
            <a:r>
              <a:rPr sz="1498" b="1" spc="10" dirty="0">
                <a:solidFill>
                  <a:srgbClr val="0033CC"/>
                </a:solidFill>
              </a:rPr>
              <a:t> </a:t>
            </a:r>
            <a:r>
              <a:rPr sz="1498" b="1" dirty="0">
                <a:solidFill>
                  <a:srgbClr val="FF0000"/>
                </a:solidFill>
              </a:rPr>
              <a:t>Older</a:t>
            </a:r>
            <a:r>
              <a:rPr sz="1498" b="1" spc="15" dirty="0">
                <a:solidFill>
                  <a:srgbClr val="FF0000"/>
                </a:solidFill>
              </a:rPr>
              <a:t> </a:t>
            </a:r>
            <a:r>
              <a:rPr sz="1498" b="1" dirty="0">
                <a:solidFill>
                  <a:srgbClr val="FF0000"/>
                </a:solidFill>
              </a:rPr>
              <a:t>adults</a:t>
            </a:r>
            <a:r>
              <a:rPr sz="1498" b="1" spc="10" dirty="0">
                <a:solidFill>
                  <a:srgbClr val="FF0000"/>
                </a:solidFill>
              </a:rPr>
              <a:t> </a:t>
            </a:r>
            <a:r>
              <a:rPr sz="1498" b="1" spc="5" dirty="0">
                <a:solidFill>
                  <a:srgbClr val="FF0000"/>
                </a:solidFill>
              </a:rPr>
              <a:t>and</a:t>
            </a:r>
            <a:r>
              <a:rPr sz="1498" b="1" spc="15" dirty="0">
                <a:solidFill>
                  <a:srgbClr val="FF0000"/>
                </a:solidFill>
              </a:rPr>
              <a:t> </a:t>
            </a:r>
            <a:r>
              <a:rPr sz="1498" b="1" dirty="0">
                <a:solidFill>
                  <a:srgbClr val="FF0000"/>
                </a:solidFill>
              </a:rPr>
              <a:t>elderly </a:t>
            </a:r>
            <a:r>
              <a:rPr sz="1498" b="1" spc="-325" dirty="0">
                <a:solidFill>
                  <a:srgbClr val="FF0000"/>
                </a:solidFill>
              </a:rPr>
              <a:t> </a:t>
            </a:r>
            <a:r>
              <a:rPr sz="1498" b="1" spc="-5" dirty="0">
                <a:solidFill>
                  <a:srgbClr val="0033CC"/>
                </a:solidFill>
              </a:rPr>
              <a:t>Overall</a:t>
            </a:r>
            <a:r>
              <a:rPr sz="1498" b="1" dirty="0">
                <a:solidFill>
                  <a:srgbClr val="0033CC"/>
                </a:solidFill>
              </a:rPr>
              <a:t> survival</a:t>
            </a:r>
            <a:endParaRPr sz="1498" b="1"/>
          </a:p>
        </p:txBody>
      </p:sp>
      <p:grpSp>
        <p:nvGrpSpPr>
          <p:cNvPr id="4" name="object 4"/>
          <p:cNvGrpSpPr/>
          <p:nvPr/>
        </p:nvGrpSpPr>
        <p:grpSpPr>
          <a:xfrm>
            <a:off x="3549756" y="1546787"/>
            <a:ext cx="4320293" cy="2039011"/>
            <a:chOff x="3548496" y="1548694"/>
            <a:chExt cx="4325620" cy="204152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48496" y="1587219"/>
              <a:ext cx="2101838" cy="197832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45305" y="1548694"/>
              <a:ext cx="2228349" cy="2041202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910251" y="1345309"/>
            <a:ext cx="5343921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2191927" algn="l"/>
                <a:tab pos="4563342" algn="l"/>
              </a:tabLst>
            </a:pP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Ph-negative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 &amp;</a:t>
            </a:r>
            <a:r>
              <a:rPr sz="12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fit	</a:t>
            </a: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Ph-negative</a:t>
            </a:r>
            <a:r>
              <a:rPr sz="12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&amp;</a:t>
            </a:r>
            <a:r>
              <a:rPr sz="12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frail	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Ph-positive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267857" y="2243900"/>
            <a:ext cx="119042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Median</a:t>
            </a:r>
            <a:r>
              <a:rPr sz="649" b="1" dirty="0">
                <a:latin typeface="Calibri"/>
                <a:cs typeface="Calibri"/>
              </a:rPr>
              <a:t> OS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(months): 7.6 (6.4, 8.8)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30574" y="2229061"/>
            <a:ext cx="122213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Median</a:t>
            </a:r>
            <a:r>
              <a:rPr sz="649" spc="-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OS</a:t>
            </a:r>
            <a:r>
              <a:rPr sz="649" spc="-5" dirty="0">
                <a:latin typeface="Calibri"/>
                <a:cs typeface="Calibri"/>
              </a:rPr>
              <a:t> (months) </a:t>
            </a:r>
            <a:r>
              <a:rPr sz="649" dirty="0">
                <a:latin typeface="Calibri"/>
                <a:cs typeface="Calibri"/>
              </a:rPr>
              <a:t>38</a:t>
            </a:r>
            <a:r>
              <a:rPr sz="649" spc="-5" dirty="0">
                <a:latin typeface="Calibri"/>
                <a:cs typeface="Calibri"/>
              </a:rPr>
              <a:t> (22.7, 53.3)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523188" y="3694289"/>
            <a:ext cx="3543376" cy="410504"/>
          </a:xfrm>
          <a:prstGeom prst="rect">
            <a:avLst/>
          </a:prstGeom>
          <a:ln w="15481">
            <a:solidFill>
              <a:srgbClr val="4472C4"/>
            </a:solidFill>
          </a:ln>
        </p:spPr>
        <p:txBody>
          <a:bodyPr vert="horz" wrap="square" lIns="0" tIns="11416" rIns="0" bIns="0" rtlCol="0">
            <a:spAutoFit/>
          </a:bodyPr>
          <a:lstStyle/>
          <a:p>
            <a:pPr marL="48836" marR="270185">
              <a:spcBef>
                <a:spcPts val="90"/>
              </a:spcBef>
            </a:pPr>
            <a:r>
              <a:rPr sz="1298" spc="-10" dirty="0">
                <a:latin typeface="Calibri"/>
                <a:cs typeface="Calibri"/>
              </a:rPr>
              <a:t>Poor</a:t>
            </a:r>
            <a:r>
              <a:rPr sz="1298" spc="-5" dirty="0">
                <a:latin typeface="Calibri"/>
                <a:cs typeface="Calibri"/>
              </a:rPr>
              <a:t> results, especially in </a:t>
            </a:r>
            <a:r>
              <a:rPr sz="1298" spc="-10" dirty="0">
                <a:latin typeface="Calibri"/>
                <a:cs typeface="Calibri"/>
              </a:rPr>
              <a:t>Ph-negative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patients </a:t>
            </a:r>
            <a:r>
              <a:rPr sz="1298" spc="-5" dirty="0">
                <a:latin typeface="Calibri"/>
                <a:cs typeface="Calibri"/>
              </a:rPr>
              <a:t> New</a:t>
            </a:r>
            <a:r>
              <a:rPr sz="1298" spc="-10" dirty="0">
                <a:latin typeface="Calibri"/>
                <a:cs typeface="Calibri"/>
              </a:rPr>
              <a:t> protocols/clinical </a:t>
            </a:r>
            <a:r>
              <a:rPr sz="1298" spc="-5" dirty="0">
                <a:latin typeface="Calibri"/>
                <a:cs typeface="Calibri"/>
              </a:rPr>
              <a:t>trials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under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development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15311" y="1741017"/>
            <a:ext cx="3209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N=</a:t>
            </a:r>
            <a:r>
              <a:rPr sz="949" spc="-5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77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277751" y="1698107"/>
            <a:ext cx="38370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N=</a:t>
            </a:r>
            <a:r>
              <a:rPr sz="949" spc="-5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124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13" name="object 1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87292" y="1621724"/>
            <a:ext cx="2137333" cy="1732062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1324915" y="1613997"/>
            <a:ext cx="2207713" cy="629525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99">
              <a:latin typeface="Times New Roman"/>
              <a:cs typeface="Times New Roman"/>
            </a:endParaRPr>
          </a:p>
          <a:p>
            <a:pPr>
              <a:spcBef>
                <a:spcPts val="45"/>
              </a:spcBef>
            </a:pPr>
            <a:endParaRPr sz="699">
              <a:latin typeface="Times New Roman"/>
              <a:cs typeface="Times New Roman"/>
            </a:endParaRPr>
          </a:p>
          <a:p>
            <a:pPr marR="414157" algn="r"/>
            <a:r>
              <a:rPr sz="749" dirty="0">
                <a:latin typeface="Calibri"/>
                <a:cs typeface="Calibri"/>
              </a:rPr>
              <a:t>N=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126</a:t>
            </a:r>
            <a:endParaRPr sz="7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999">
              <a:latin typeface="Calibri"/>
              <a:cs typeface="Calibri"/>
            </a:endParaRPr>
          </a:p>
          <a:p>
            <a:pPr marL="834657">
              <a:spcBef>
                <a:spcPts val="5"/>
              </a:spcBef>
            </a:pPr>
            <a:r>
              <a:rPr sz="749" dirty="0">
                <a:latin typeface="Calibri"/>
                <a:cs typeface="Calibri"/>
              </a:rPr>
              <a:t>Median: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14.8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(10.9,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18.8)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87493" y="720855"/>
            <a:ext cx="5636868" cy="468259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725762" marR="5074" indent="-1713711">
              <a:lnSpc>
                <a:spcPct val="102499"/>
              </a:lnSpc>
              <a:spcBef>
                <a:spcPts val="70"/>
              </a:spcBef>
            </a:pPr>
            <a:r>
              <a:rPr sz="1498" b="1" spc="5" dirty="0">
                <a:solidFill>
                  <a:srgbClr val="0033CC"/>
                </a:solidFill>
              </a:rPr>
              <a:t>Main </a:t>
            </a:r>
            <a:r>
              <a:rPr sz="1498" b="1" dirty="0">
                <a:solidFill>
                  <a:srgbClr val="0033CC"/>
                </a:solidFill>
              </a:rPr>
              <a:t>results</a:t>
            </a:r>
            <a:r>
              <a:rPr sz="1498" b="1" spc="5" dirty="0">
                <a:solidFill>
                  <a:srgbClr val="0033CC"/>
                </a:solidFill>
              </a:rPr>
              <a:t> </a:t>
            </a:r>
            <a:r>
              <a:rPr sz="1498" b="1" dirty="0">
                <a:solidFill>
                  <a:srgbClr val="0033CC"/>
                </a:solidFill>
              </a:rPr>
              <a:t>of</a:t>
            </a:r>
            <a:r>
              <a:rPr sz="1498" b="1" spc="10" dirty="0">
                <a:solidFill>
                  <a:srgbClr val="0033CC"/>
                </a:solidFill>
              </a:rPr>
              <a:t> </a:t>
            </a:r>
            <a:r>
              <a:rPr sz="1498" b="1" spc="5" dirty="0">
                <a:solidFill>
                  <a:srgbClr val="0033CC"/>
                </a:solidFill>
              </a:rPr>
              <a:t>PETHEMA</a:t>
            </a:r>
            <a:r>
              <a:rPr sz="1498" b="1" spc="10" dirty="0">
                <a:solidFill>
                  <a:srgbClr val="0033CC"/>
                </a:solidFill>
              </a:rPr>
              <a:t> </a:t>
            </a:r>
            <a:r>
              <a:rPr sz="1498" b="1" spc="-5" dirty="0">
                <a:solidFill>
                  <a:srgbClr val="0033CC"/>
                </a:solidFill>
              </a:rPr>
              <a:t>protocols.</a:t>
            </a:r>
            <a:r>
              <a:rPr sz="1498" b="1" dirty="0">
                <a:solidFill>
                  <a:srgbClr val="0033CC"/>
                </a:solidFill>
              </a:rPr>
              <a:t> </a:t>
            </a:r>
            <a:r>
              <a:rPr sz="1498" b="1" spc="-20" dirty="0">
                <a:solidFill>
                  <a:srgbClr val="FF0000"/>
                </a:solidFill>
              </a:rPr>
              <a:t>Young</a:t>
            </a:r>
            <a:r>
              <a:rPr sz="1498" b="1" spc="5" dirty="0">
                <a:solidFill>
                  <a:srgbClr val="FF0000"/>
                </a:solidFill>
              </a:rPr>
              <a:t> </a:t>
            </a:r>
            <a:r>
              <a:rPr sz="1498" b="1" dirty="0">
                <a:solidFill>
                  <a:srgbClr val="FF0000"/>
                </a:solidFill>
              </a:rPr>
              <a:t>adults,</a:t>
            </a:r>
            <a:r>
              <a:rPr sz="1498" b="1" spc="10" dirty="0">
                <a:solidFill>
                  <a:srgbClr val="FF0000"/>
                </a:solidFill>
              </a:rPr>
              <a:t> </a:t>
            </a:r>
            <a:r>
              <a:rPr sz="1498" b="1" spc="5" dirty="0">
                <a:solidFill>
                  <a:srgbClr val="FF0000"/>
                </a:solidFill>
              </a:rPr>
              <a:t>Ph+</a:t>
            </a:r>
            <a:r>
              <a:rPr sz="1498" b="1" spc="10" dirty="0">
                <a:solidFill>
                  <a:srgbClr val="FF0000"/>
                </a:solidFill>
              </a:rPr>
              <a:t> </a:t>
            </a:r>
            <a:r>
              <a:rPr sz="1498" b="1" spc="5" dirty="0">
                <a:solidFill>
                  <a:srgbClr val="FF0000"/>
                </a:solidFill>
              </a:rPr>
              <a:t>ALL </a:t>
            </a:r>
            <a:r>
              <a:rPr sz="1498" b="1" spc="-325" dirty="0">
                <a:solidFill>
                  <a:srgbClr val="FF0000"/>
                </a:solidFill>
              </a:rPr>
              <a:t> </a:t>
            </a:r>
            <a:r>
              <a:rPr sz="1498" b="1" spc="-5" dirty="0">
                <a:solidFill>
                  <a:srgbClr val="0033CC"/>
                </a:solidFill>
              </a:rPr>
              <a:t>Overall</a:t>
            </a:r>
            <a:r>
              <a:rPr sz="1498" b="1" dirty="0">
                <a:solidFill>
                  <a:srgbClr val="0033CC"/>
                </a:solidFill>
              </a:rPr>
              <a:t> survival</a:t>
            </a:r>
            <a:endParaRPr sz="1498" b="1"/>
          </a:p>
        </p:txBody>
      </p:sp>
      <p:grpSp>
        <p:nvGrpSpPr>
          <p:cNvPr id="4" name="object 4"/>
          <p:cNvGrpSpPr/>
          <p:nvPr/>
        </p:nvGrpSpPr>
        <p:grpSpPr>
          <a:xfrm>
            <a:off x="1266678" y="1649732"/>
            <a:ext cx="6540690" cy="1831622"/>
            <a:chOff x="1262602" y="1651766"/>
            <a:chExt cx="6548755" cy="183388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5106" y="1683453"/>
              <a:ext cx="2093109" cy="176201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1675715"/>
              <a:ext cx="2155825" cy="1802130"/>
            </a:xfrm>
            <a:custGeom>
              <a:avLst/>
              <a:gdLst/>
              <a:ahLst/>
              <a:cxnLst/>
              <a:rect l="l" t="t" r="r" b="b"/>
              <a:pathLst>
                <a:path w="2155825" h="1802129">
                  <a:moveTo>
                    <a:pt x="0" y="0"/>
                  </a:moveTo>
                  <a:lnTo>
                    <a:pt x="2155606" y="0"/>
                  </a:lnTo>
                  <a:lnTo>
                    <a:pt x="2155606" y="1801799"/>
                  </a:lnTo>
                  <a:lnTo>
                    <a:pt x="0" y="1801799"/>
                  </a:lnTo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04984" y="1651766"/>
              <a:ext cx="2201722" cy="181800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93476" y="1683453"/>
              <a:ext cx="2217374" cy="1786321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1565850" y="1393123"/>
            <a:ext cx="3939762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  <a:tabLst>
                <a:tab pos="2099328" algn="l"/>
              </a:tabLst>
            </a:pPr>
            <a:r>
              <a:rPr sz="1948" b="1" spc="-7" baseline="4273" dirty="0">
                <a:solidFill>
                  <a:srgbClr val="0033CC"/>
                </a:solidFill>
                <a:latin typeface="Calibri"/>
                <a:cs typeface="Calibri"/>
              </a:rPr>
              <a:t>Imatinib </a:t>
            </a:r>
            <a:r>
              <a:rPr sz="1948" b="1" baseline="4273" dirty="0">
                <a:solidFill>
                  <a:srgbClr val="0033CC"/>
                </a:solidFill>
                <a:latin typeface="Calibri"/>
                <a:cs typeface="Calibri"/>
              </a:rPr>
              <a:t>+ </a:t>
            </a:r>
            <a:r>
              <a:rPr sz="1948" b="1" spc="-7" baseline="4273" dirty="0">
                <a:solidFill>
                  <a:srgbClr val="0033CC"/>
                </a:solidFill>
                <a:latin typeface="Calibri"/>
                <a:cs typeface="Calibri"/>
              </a:rPr>
              <a:t>CHT+</a:t>
            </a:r>
            <a:r>
              <a:rPr sz="1948" b="1" spc="7" baseline="4273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b="1" spc="-7" baseline="4273" dirty="0">
                <a:solidFill>
                  <a:srgbClr val="0033CC"/>
                </a:solidFill>
                <a:latin typeface="Calibri"/>
                <a:cs typeface="Calibri"/>
              </a:rPr>
              <a:t>Allo</a:t>
            </a:r>
            <a:r>
              <a:rPr sz="1948" b="1" spc="-15" baseline="4273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948" b="1" baseline="4273" dirty="0">
                <a:solidFill>
                  <a:srgbClr val="0033CC"/>
                </a:solidFill>
                <a:latin typeface="Calibri"/>
                <a:cs typeface="Calibri"/>
              </a:rPr>
              <a:t>HSCT	</a:t>
            </a: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Ponatinib</a:t>
            </a:r>
            <a:r>
              <a:rPr sz="1298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+</a:t>
            </a:r>
            <a:r>
              <a:rPr sz="1298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CHT+</a:t>
            </a:r>
            <a:r>
              <a:rPr sz="1298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AlloHSCT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081965" y="1295845"/>
            <a:ext cx="152085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Imatinib</a:t>
            </a:r>
            <a:r>
              <a:rPr sz="1298" b="1" spc="-3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vs.</a:t>
            </a:r>
            <a:r>
              <a:rPr sz="1298" b="1" spc="-3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ponatinib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416223" y="1500843"/>
            <a:ext cx="85238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33CC"/>
                </a:solidFill>
                <a:latin typeface="Calibri"/>
                <a:cs typeface="Calibri"/>
              </a:rPr>
              <a:t>(propensity</a:t>
            </a:r>
            <a:r>
              <a:rPr sz="8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0033CC"/>
                </a:solidFill>
                <a:latin typeface="Calibri"/>
                <a:cs typeface="Calibri"/>
              </a:rPr>
              <a:t>score)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759234" y="2478582"/>
            <a:ext cx="153797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3yr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OS (95%</a:t>
            </a:r>
            <a:r>
              <a:rPr sz="849" dirty="0">
                <a:latin typeface="Calibri"/>
                <a:cs typeface="Calibri"/>
              </a:rPr>
              <a:t> CI): </a:t>
            </a:r>
            <a:r>
              <a:rPr sz="849" spc="5" dirty="0">
                <a:latin typeface="Calibri"/>
                <a:cs typeface="Calibri"/>
              </a:rPr>
              <a:t>97%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(91%, 100%)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164932" y="2966896"/>
            <a:ext cx="415413" cy="13692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b="1" spc="5" dirty="0">
                <a:latin typeface="Calibri"/>
                <a:cs typeface="Calibri"/>
              </a:rPr>
              <a:t>p</a:t>
            </a:r>
            <a:r>
              <a:rPr sz="799" b="1" spc="-35" dirty="0">
                <a:latin typeface="Calibri"/>
                <a:cs typeface="Calibri"/>
              </a:rPr>
              <a:t> </a:t>
            </a:r>
            <a:r>
              <a:rPr sz="799" b="1" spc="5" dirty="0">
                <a:latin typeface="Calibri"/>
                <a:cs typeface="Calibri"/>
              </a:rPr>
              <a:t>=</a:t>
            </a:r>
            <a:r>
              <a:rPr sz="799" b="1" spc="-30" dirty="0">
                <a:latin typeface="Calibri"/>
                <a:cs typeface="Calibri"/>
              </a:rPr>
              <a:t> </a:t>
            </a:r>
            <a:r>
              <a:rPr sz="799" b="1" dirty="0">
                <a:latin typeface="Calibri"/>
                <a:cs typeface="Calibri"/>
              </a:rPr>
              <a:t>0.001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74409" y="1910843"/>
            <a:ext cx="2145559" cy="738230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R="181392" algn="r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N=157</a:t>
            </a:r>
            <a:endParaRPr sz="9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99">
              <a:latin typeface="Calibri"/>
              <a:cs typeface="Calibri"/>
            </a:endParaRPr>
          </a:p>
          <a:p>
            <a:pPr>
              <a:spcBef>
                <a:spcPts val="10"/>
              </a:spcBef>
            </a:pPr>
            <a:endParaRPr sz="1598">
              <a:latin typeface="Calibri"/>
              <a:cs typeface="Calibri"/>
            </a:endParaRPr>
          </a:p>
          <a:p>
            <a:pPr marL="447138"/>
            <a:r>
              <a:rPr sz="849" spc="5" dirty="0">
                <a:latin typeface="Calibri"/>
                <a:cs typeface="Calibri"/>
              </a:rPr>
              <a:t>OS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(n=157):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56%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(47%,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65%)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527246" y="3640003"/>
            <a:ext cx="4502313" cy="612041"/>
          </a:xfrm>
          <a:prstGeom prst="rect">
            <a:avLst/>
          </a:prstGeom>
          <a:ln w="5156">
            <a:solidFill>
              <a:srgbClr val="002060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48836" marR="84988">
              <a:lnSpc>
                <a:spcPct val="100800"/>
              </a:lnSpc>
              <a:spcBef>
                <a:spcPts val="75"/>
              </a:spcBef>
            </a:pPr>
            <a:r>
              <a:rPr sz="1298" spc="-5" dirty="0">
                <a:latin typeface="Calibri"/>
                <a:cs typeface="Calibri"/>
              </a:rPr>
              <a:t>Long-term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results with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imatinib in the </a:t>
            </a:r>
            <a:r>
              <a:rPr sz="1298" spc="-10" dirty="0">
                <a:latin typeface="Calibri"/>
                <a:cs typeface="Calibri"/>
              </a:rPr>
              <a:t>range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of the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best</a:t>
            </a:r>
            <a:r>
              <a:rPr sz="1298" spc="-10" dirty="0">
                <a:latin typeface="Calibri"/>
                <a:cs typeface="Calibri"/>
              </a:rPr>
              <a:t> protocols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Important</a:t>
            </a:r>
            <a:r>
              <a:rPr sz="1298" spc="-5" dirty="0">
                <a:latin typeface="Calibri"/>
                <a:cs typeface="Calibri"/>
              </a:rPr>
              <a:t> results with ponatinib </a:t>
            </a:r>
            <a:r>
              <a:rPr sz="1298" spc="-10" dirty="0">
                <a:latin typeface="Calibri"/>
                <a:cs typeface="Calibri"/>
              </a:rPr>
              <a:t>upfront</a:t>
            </a:r>
            <a:r>
              <a:rPr sz="1298" spc="-5" dirty="0">
                <a:latin typeface="Calibri"/>
                <a:cs typeface="Calibri"/>
              </a:rPr>
              <a:t> (clinical trial)</a:t>
            </a:r>
            <a:endParaRPr sz="1298">
              <a:latin typeface="Calibri"/>
              <a:cs typeface="Calibri"/>
            </a:endParaRPr>
          </a:p>
          <a:p>
            <a:pPr marL="48836"/>
            <a:r>
              <a:rPr sz="1298" spc="-5" dirty="0">
                <a:latin typeface="Calibri"/>
                <a:cs typeface="Calibri"/>
              </a:rPr>
              <a:t>New </a:t>
            </a:r>
            <a:r>
              <a:rPr sz="1298" spc="-10" dirty="0">
                <a:latin typeface="Calibri"/>
                <a:cs typeface="Calibri"/>
              </a:rPr>
              <a:t>protocol</a:t>
            </a:r>
            <a:r>
              <a:rPr sz="1298" spc="-5" dirty="0">
                <a:latin typeface="Calibri"/>
                <a:cs typeface="Calibri"/>
              </a:rPr>
              <a:t> ALL Ph2022 ready </a:t>
            </a:r>
            <a:r>
              <a:rPr sz="1298" spc="-10" dirty="0">
                <a:latin typeface="Calibri"/>
                <a:cs typeface="Calibri"/>
              </a:rPr>
              <a:t>for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implementation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227740" y="1925682"/>
            <a:ext cx="2930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N=30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373565" y="1022142"/>
            <a:ext cx="4799127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Inactivación silente.</a:t>
            </a:r>
            <a:r>
              <a:rPr dirty="0"/>
              <a:t> </a:t>
            </a:r>
            <a:r>
              <a:rPr spc="-5" dirty="0"/>
              <a:t>Casos</a:t>
            </a:r>
            <a:r>
              <a:rPr dirty="0"/>
              <a:t> </a:t>
            </a:r>
            <a:r>
              <a:rPr spc="-5" dirty="0"/>
              <a:t>confirmados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711450" y="1936675"/>
            <a:ext cx="4475676" cy="1778346"/>
          </a:xfrm>
          <a:prstGeom prst="rect">
            <a:avLst/>
          </a:prstGeom>
        </p:spPr>
        <p:txBody>
          <a:bodyPr vert="horz" wrap="square" lIns="0" tIns="61518" rIns="0" bIns="0" rtlCol="0">
            <a:spAutoFit/>
          </a:bodyPr>
          <a:lstStyle/>
          <a:p>
            <a:pPr marL="197882" marR="71669" indent="-185832">
              <a:lnSpc>
                <a:spcPct val="77400"/>
              </a:lnSpc>
              <a:spcBef>
                <a:spcPts val="483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Inducción 43 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&lt;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5U/L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y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398" spc="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precoz 1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70 </a:t>
            </a:r>
            <a:r>
              <a:rPr sz="1398" spc="-37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U/L.</a:t>
            </a:r>
            <a:endParaRPr sz="1398">
              <a:latin typeface="Century Gothic"/>
              <a:cs typeface="Century Gothic"/>
            </a:endParaRPr>
          </a:p>
          <a:p>
            <a:pPr>
              <a:spcBef>
                <a:spcPts val="20"/>
              </a:spcBef>
              <a:buClr>
                <a:srgbClr val="A53010"/>
              </a:buClr>
              <a:buFont typeface="Arial"/>
              <a:buChar char="•"/>
            </a:pPr>
            <a:endParaRPr sz="1748">
              <a:latin typeface="Century Gothic"/>
              <a:cs typeface="Century Gothic"/>
            </a:endParaRPr>
          </a:p>
          <a:p>
            <a:pPr marL="197882" indent="-185832"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IInducción 29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e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Inducción 43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&lt;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 5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U/L.</a:t>
            </a:r>
            <a:endParaRPr sz="1398">
              <a:latin typeface="Century Gothic"/>
              <a:cs typeface="Century Gothic"/>
            </a:endParaRPr>
          </a:p>
          <a:p>
            <a:pPr marL="247987" indent="-235937">
              <a:spcBef>
                <a:spcPts val="215"/>
              </a:spcBef>
              <a:buClr>
                <a:srgbClr val="A53010"/>
              </a:buClr>
              <a:buFont typeface="Arial"/>
              <a:buChar char="•"/>
              <a:tabLst>
                <a:tab pos="248621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Recibe Erwinia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en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398" spc="1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precoz 1 43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398">
              <a:latin typeface="Century Gothic"/>
              <a:cs typeface="Century Gothic"/>
            </a:endParaRPr>
          </a:p>
          <a:p>
            <a:pPr>
              <a:spcBef>
                <a:spcPts val="55"/>
              </a:spcBef>
              <a:buClr>
                <a:srgbClr val="A53010"/>
              </a:buClr>
              <a:buFont typeface="Arial"/>
              <a:buChar char="•"/>
            </a:pPr>
            <a:endParaRPr sz="1998">
              <a:latin typeface="Century Gothic"/>
              <a:cs typeface="Century Gothic"/>
            </a:endParaRPr>
          </a:p>
          <a:p>
            <a:pPr marL="197882" marR="283504" indent="-185832">
              <a:lnSpc>
                <a:spcPts val="1348"/>
              </a:lnSpc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tardía 2 63</a:t>
            </a:r>
            <a:r>
              <a:rPr sz="13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r>
              <a:rPr sz="13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y Consolidación </a:t>
            </a:r>
            <a:r>
              <a:rPr sz="1398" spc="-37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398" dirty="0">
                <a:solidFill>
                  <a:srgbClr val="404040"/>
                </a:solidFill>
                <a:latin typeface="Century Gothic"/>
                <a:cs typeface="Century Gothic"/>
              </a:rPr>
              <a:t>tardía 3 43 U/L.</a:t>
            </a:r>
            <a:endParaRPr sz="13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456124" y="1190827"/>
            <a:ext cx="1993980" cy="3112108"/>
            <a:chOff x="1452281" y="1192295"/>
            <a:chExt cx="1996439" cy="311594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16441" y="1280787"/>
              <a:ext cx="1916648" cy="294503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60022" y="1200035"/>
              <a:ext cx="1981200" cy="3100705"/>
            </a:xfrm>
            <a:custGeom>
              <a:avLst/>
              <a:gdLst/>
              <a:ahLst/>
              <a:cxnLst/>
              <a:rect l="l" t="t" r="r" b="b"/>
              <a:pathLst>
                <a:path w="1981200" h="3100704">
                  <a:moveTo>
                    <a:pt x="0" y="0"/>
                  </a:moveTo>
                  <a:lnTo>
                    <a:pt x="1980793" y="0"/>
                  </a:lnTo>
                  <a:lnTo>
                    <a:pt x="1980793" y="3100463"/>
                  </a:lnTo>
                  <a:lnTo>
                    <a:pt x="0" y="3100463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747892" y="711654"/>
            <a:ext cx="1995179" cy="1603888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55099" y="2554084"/>
            <a:ext cx="1960281" cy="1727320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05149" y="1990410"/>
            <a:ext cx="1791911" cy="1452600"/>
          </a:xfrm>
          <a:prstGeom prst="rect">
            <a:avLst/>
          </a:prstGeom>
        </p:spPr>
      </p:pic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1692379" y="830333"/>
            <a:ext cx="1742113" cy="2779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0033CC"/>
                </a:solidFill>
              </a:rPr>
              <a:t>PONALFIL</a:t>
            </a:r>
            <a:r>
              <a:rPr sz="1698" b="1" spc="-30" dirty="0">
                <a:solidFill>
                  <a:srgbClr val="0033CC"/>
                </a:solidFill>
              </a:rPr>
              <a:t> </a:t>
            </a:r>
            <a:r>
              <a:rPr sz="1698" b="1" spc="5" dirty="0">
                <a:solidFill>
                  <a:srgbClr val="0033CC"/>
                </a:solidFill>
              </a:rPr>
              <a:t>trial</a:t>
            </a:r>
            <a:endParaRPr sz="1698" b="1" dirty="0"/>
          </a:p>
        </p:txBody>
      </p:sp>
      <p:sp>
        <p:nvSpPr>
          <p:cNvPr id="10" name="object 10"/>
          <p:cNvSpPr txBox="1"/>
          <p:nvPr/>
        </p:nvSpPr>
        <p:spPr>
          <a:xfrm>
            <a:off x="5875111" y="4109237"/>
            <a:ext cx="187474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Ribera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JM</a:t>
            </a:r>
            <a:r>
              <a:rPr sz="849" dirty="0">
                <a:latin typeface="Calibri"/>
                <a:cs typeface="Calibri"/>
              </a:rPr>
              <a:t> et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al. </a:t>
            </a:r>
            <a:r>
              <a:rPr sz="849" spc="5" dirty="0">
                <a:latin typeface="Calibri"/>
                <a:cs typeface="Calibri"/>
              </a:rPr>
              <a:t>Blood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Adv 2022 </a:t>
            </a:r>
            <a:r>
              <a:rPr sz="849" dirty="0">
                <a:latin typeface="Calibri"/>
                <a:cs typeface="Calibri"/>
              </a:rPr>
              <a:t>(in press)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29000" y="1965325"/>
            <a:ext cx="2520379" cy="51230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246" b="1" spc="-5" dirty="0">
                <a:solidFill>
                  <a:srgbClr val="0033CC"/>
                </a:solidFill>
              </a:rPr>
              <a:t>LAL</a:t>
            </a:r>
            <a:r>
              <a:rPr sz="3246" b="1" spc="-75" dirty="0">
                <a:solidFill>
                  <a:srgbClr val="0033CC"/>
                </a:solidFill>
              </a:rPr>
              <a:t> </a:t>
            </a:r>
            <a:r>
              <a:rPr sz="3246" b="1" spc="-5" dirty="0">
                <a:solidFill>
                  <a:srgbClr val="0033CC"/>
                </a:solidFill>
              </a:rPr>
              <a:t>Ph2022</a:t>
            </a:r>
            <a:endParaRPr sz="3246" b="1" dirty="0"/>
          </a:p>
        </p:txBody>
      </p:sp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05184" y="1668303"/>
            <a:ext cx="6056147" cy="2148096"/>
          </a:xfrm>
          <a:prstGeom prst="rect">
            <a:avLst/>
          </a:prstGeom>
          <a:ln w="15481">
            <a:solidFill>
              <a:srgbClr val="4472C4"/>
            </a:solidFill>
          </a:ln>
        </p:spPr>
        <p:txBody>
          <a:bodyPr vert="horz" wrap="square" lIns="0" tIns="9513" rIns="0" bIns="0" rtlCol="0">
            <a:spAutoFit/>
          </a:bodyPr>
          <a:lstStyle/>
          <a:p>
            <a:pPr marL="296823" marR="818167" indent="-247987">
              <a:lnSpc>
                <a:spcPct val="101899"/>
              </a:lnSpc>
              <a:spcBef>
                <a:spcPts val="75"/>
              </a:spcBef>
              <a:buAutoNum type="arabicPeriod"/>
              <a:tabLst>
                <a:tab pos="297458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Reducción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 la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intensidad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quimioterapia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inducción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y </a:t>
            </a:r>
            <a:r>
              <a:rPr sz="1498" b="1" spc="-32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consolidación→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aplicable </a:t>
            </a:r>
            <a:r>
              <a:rPr sz="1498" spc="5" dirty="0">
                <a:latin typeface="Calibri"/>
                <a:cs typeface="Calibri"/>
              </a:rPr>
              <a:t>a</a:t>
            </a:r>
            <a:r>
              <a:rPr sz="1498" dirty="0">
                <a:latin typeface="Calibri"/>
                <a:cs typeface="Calibri"/>
              </a:rPr>
              <a:t> todos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los</a:t>
            </a:r>
            <a:r>
              <a:rPr sz="1498" spc="5" dirty="0">
                <a:latin typeface="Calibri"/>
                <a:cs typeface="Calibri"/>
              </a:rPr>
              <a:t> grupos de edad</a:t>
            </a:r>
            <a:endParaRPr sz="1498">
              <a:latin typeface="Calibri"/>
              <a:cs typeface="Calibri"/>
            </a:endParaRPr>
          </a:p>
          <a:p>
            <a:pPr marL="327267" marR="136995" indent="-278430">
              <a:lnSpc>
                <a:spcPts val="1828"/>
              </a:lnSpc>
              <a:spcBef>
                <a:spcPts val="30"/>
              </a:spcBef>
              <a:buAutoNum type="arabicPeriod"/>
              <a:tabLst>
                <a:tab pos="327267" algn="l"/>
                <a:tab pos="327901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Aumento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tasa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RMC al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final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→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ponatinib</a:t>
            </a:r>
            <a:r>
              <a:rPr sz="1498" spc="30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si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no</a:t>
            </a:r>
            <a:r>
              <a:rPr sz="1498" spc="345" dirty="0">
                <a:latin typeface="Calibri"/>
                <a:cs typeface="Calibri"/>
              </a:rPr>
              <a:t> </a:t>
            </a:r>
            <a:r>
              <a:rPr sz="1498" spc="10" dirty="0">
                <a:latin typeface="Calibri"/>
                <a:cs typeface="Calibri"/>
              </a:rPr>
              <a:t>RMC</a:t>
            </a:r>
            <a:r>
              <a:rPr sz="1498" dirty="0">
                <a:latin typeface="Calibri"/>
                <a:cs typeface="Calibri"/>
              </a:rPr>
              <a:t> al final </a:t>
            </a:r>
            <a:r>
              <a:rPr sz="1498" spc="5" dirty="0">
                <a:latin typeface="Calibri"/>
                <a:cs typeface="Calibri"/>
              </a:rPr>
              <a:t>de</a:t>
            </a:r>
            <a:r>
              <a:rPr sz="1498" dirty="0">
                <a:latin typeface="Calibri"/>
                <a:cs typeface="Calibri"/>
              </a:rPr>
              <a:t> la</a:t>
            </a:r>
            <a:r>
              <a:rPr sz="1498" spc="-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inducción.</a:t>
            </a:r>
            <a:endParaRPr sz="1498">
              <a:latin typeface="Calibri"/>
              <a:cs typeface="Calibri"/>
            </a:endParaRPr>
          </a:p>
          <a:p>
            <a:pPr marL="327267" indent="-279065">
              <a:lnSpc>
                <a:spcPts val="1778"/>
              </a:lnSpc>
              <a:buAutoNum type="arabicPeriod"/>
              <a:tabLst>
                <a:tab pos="327267" algn="l"/>
                <a:tab pos="327901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Limitar la indicación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aloTPH</a:t>
            </a:r>
            <a:endParaRPr sz="1498">
              <a:latin typeface="Calibri"/>
              <a:cs typeface="Calibri"/>
            </a:endParaRPr>
          </a:p>
          <a:p>
            <a:pPr marL="543542" marR="2378393">
              <a:lnSpc>
                <a:spcPts val="1828"/>
              </a:lnSpc>
              <a:spcBef>
                <a:spcPts val="30"/>
              </a:spcBef>
            </a:pPr>
            <a:r>
              <a:rPr sz="1498" spc="-10" dirty="0">
                <a:latin typeface="Calibri"/>
                <a:cs typeface="Calibri"/>
              </a:rPr>
              <a:t>Falta </a:t>
            </a:r>
            <a:r>
              <a:rPr sz="1498" spc="5" dirty="0">
                <a:latin typeface="Calibri"/>
                <a:cs typeface="Calibri"/>
              </a:rPr>
              <a:t>de </a:t>
            </a:r>
            <a:r>
              <a:rPr sz="1498" spc="10" dirty="0">
                <a:latin typeface="Calibri"/>
                <a:cs typeface="Calibri"/>
              </a:rPr>
              <a:t>RMC </a:t>
            </a:r>
            <a:r>
              <a:rPr sz="1498" dirty="0">
                <a:latin typeface="Calibri"/>
                <a:cs typeface="Calibri"/>
              </a:rPr>
              <a:t>al final </a:t>
            </a:r>
            <a:r>
              <a:rPr sz="1498" spc="5" dirty="0">
                <a:latin typeface="Calibri"/>
                <a:cs typeface="Calibri"/>
              </a:rPr>
              <a:t>de </a:t>
            </a:r>
            <a:r>
              <a:rPr sz="1498" dirty="0">
                <a:latin typeface="Calibri"/>
                <a:cs typeface="Calibri"/>
              </a:rPr>
              <a:t>la consolidación </a:t>
            </a:r>
            <a:r>
              <a:rPr sz="1498" spc="-325" dirty="0">
                <a:latin typeface="Calibri"/>
                <a:cs typeface="Calibri"/>
              </a:rPr>
              <a:t> </a:t>
            </a:r>
            <a:r>
              <a:rPr sz="1498" spc="5" dirty="0">
                <a:latin typeface="Calibri"/>
                <a:cs typeface="Calibri"/>
              </a:rPr>
              <a:t>RMC,</a:t>
            </a:r>
            <a:r>
              <a:rPr sz="1498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pero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dirty="0">
                <a:latin typeface="Calibri"/>
                <a:cs typeface="Calibri"/>
              </a:rPr>
              <a:t>riesgo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genético</a:t>
            </a:r>
            <a:r>
              <a:rPr sz="1498" spc="5" dirty="0">
                <a:latin typeface="Calibri"/>
                <a:cs typeface="Calibri"/>
              </a:rPr>
              <a:t> </a:t>
            </a:r>
            <a:r>
              <a:rPr sz="1498" spc="-5" dirty="0">
                <a:latin typeface="Calibri"/>
                <a:cs typeface="Calibri"/>
              </a:rPr>
              <a:t>alto</a:t>
            </a:r>
            <a:endParaRPr sz="1498">
              <a:latin typeface="Calibri"/>
              <a:cs typeface="Calibri"/>
            </a:endParaRPr>
          </a:p>
          <a:p>
            <a:pPr marL="327267" indent="-279065">
              <a:lnSpc>
                <a:spcPts val="1728"/>
              </a:lnSpc>
              <a:buAutoNum type="arabicPeriod" startAt="3"/>
              <a:tabLst>
                <a:tab pos="327267" algn="l"/>
                <a:tab pos="327901" algn="l"/>
              </a:tabLst>
            </a:pPr>
            <a:r>
              <a:rPr sz="1498" b="1" spc="-10" dirty="0">
                <a:solidFill>
                  <a:srgbClr val="0033CC"/>
                </a:solidFill>
                <a:latin typeface="Calibri"/>
                <a:cs typeface="Calibri"/>
              </a:rPr>
              <a:t>Tratamiento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anticipado (pre-emptive)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ITK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post-aloTPH</a:t>
            </a:r>
            <a:endParaRPr sz="1498">
              <a:latin typeface="Calibri"/>
              <a:cs typeface="Calibri"/>
            </a:endParaRPr>
          </a:p>
          <a:p>
            <a:pPr marL="327267" indent="-279065">
              <a:spcBef>
                <a:spcPts val="35"/>
              </a:spcBef>
              <a:buAutoNum type="arabicPeriod" startAt="3"/>
              <a:tabLst>
                <a:tab pos="327267" algn="l"/>
                <a:tab pos="327901" algn="l"/>
              </a:tabLst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Mejora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de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la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SG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con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respecto</a:t>
            </a:r>
            <a:r>
              <a:rPr sz="1498" b="1" spc="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a</a:t>
            </a:r>
            <a:r>
              <a:rPr sz="1498" b="1" spc="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LAL Ph08 y LAL 07OPh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645637" y="982571"/>
            <a:ext cx="3755163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800" b="1" spc="-5" dirty="0">
                <a:solidFill>
                  <a:srgbClr val="0033CC"/>
                </a:solidFill>
              </a:rPr>
              <a:t>Objetivos</a:t>
            </a:r>
            <a:r>
              <a:rPr sz="1800" b="1" dirty="0">
                <a:solidFill>
                  <a:srgbClr val="0033CC"/>
                </a:solidFill>
              </a:rPr>
              <a:t> </a:t>
            </a:r>
            <a:r>
              <a:rPr sz="1800" b="1" spc="-10" dirty="0">
                <a:solidFill>
                  <a:srgbClr val="0033CC"/>
                </a:solidFill>
              </a:rPr>
              <a:t>(protocolo</a:t>
            </a:r>
            <a:r>
              <a:rPr sz="1800" b="1" spc="5" dirty="0">
                <a:solidFill>
                  <a:srgbClr val="0033CC"/>
                </a:solidFill>
              </a:rPr>
              <a:t> </a:t>
            </a:r>
            <a:r>
              <a:rPr sz="1800" b="1" spc="-10" dirty="0">
                <a:solidFill>
                  <a:srgbClr val="0033CC"/>
                </a:solidFill>
              </a:rPr>
              <a:t>asistencial)</a:t>
            </a:r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03765" y="761659"/>
            <a:ext cx="773112" cy="138201"/>
          </a:xfrm>
          <a:prstGeom prst="rect">
            <a:avLst/>
          </a:prstGeom>
          <a:ln w="6384">
            <a:solidFill>
              <a:srgbClr val="000000"/>
            </a:solidFill>
          </a:ln>
        </p:spPr>
        <p:txBody>
          <a:bodyPr vert="horz" wrap="square" lIns="0" tIns="30442" rIns="0" bIns="0" rtlCol="0">
            <a:spAutoFit/>
          </a:bodyPr>
          <a:lstStyle/>
          <a:p>
            <a:pPr marL="153486">
              <a:spcBef>
                <a:spcPts val="240"/>
              </a:spcBef>
            </a:pPr>
            <a:r>
              <a:rPr sz="699" b="1" spc="130" dirty="0">
                <a:latin typeface="Arial"/>
                <a:cs typeface="Arial"/>
              </a:rPr>
              <a:t>LAL</a:t>
            </a:r>
            <a:r>
              <a:rPr sz="699" b="1" spc="5" dirty="0">
                <a:latin typeface="Arial"/>
                <a:cs typeface="Arial"/>
              </a:rPr>
              <a:t> </a:t>
            </a:r>
            <a:r>
              <a:rPr sz="699" b="1" spc="120" dirty="0">
                <a:latin typeface="Arial"/>
                <a:cs typeface="Arial"/>
              </a:rPr>
              <a:t>Ph+</a:t>
            </a:r>
            <a:endParaRPr sz="69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160946" y="1040835"/>
            <a:ext cx="1260825" cy="245662"/>
          </a:xfrm>
          <a:prstGeom prst="rect">
            <a:avLst/>
          </a:prstGeom>
          <a:ln w="6409">
            <a:solidFill>
              <a:srgbClr val="000000"/>
            </a:solidFill>
          </a:ln>
        </p:spPr>
        <p:txBody>
          <a:bodyPr vert="horz" wrap="square" lIns="0" tIns="30442" rIns="0" bIns="0" rtlCol="0">
            <a:spAutoFit/>
          </a:bodyPr>
          <a:lstStyle/>
          <a:p>
            <a:pPr marL="1268" algn="ctr">
              <a:spcBef>
                <a:spcPts val="240"/>
              </a:spcBef>
            </a:pPr>
            <a:r>
              <a:rPr sz="699" b="1" spc="100" dirty="0">
                <a:latin typeface="Arial"/>
                <a:cs typeface="Arial"/>
              </a:rPr>
              <a:t>Inducción</a:t>
            </a:r>
            <a:endParaRPr sz="699">
              <a:latin typeface="Arial"/>
              <a:cs typeface="Arial"/>
            </a:endParaRPr>
          </a:p>
          <a:p>
            <a:pPr marL="634" algn="ctr">
              <a:spcBef>
                <a:spcPts val="5"/>
              </a:spcBef>
            </a:pPr>
            <a:r>
              <a:rPr sz="699" spc="85" dirty="0">
                <a:latin typeface="Arial"/>
                <a:cs typeface="Arial"/>
              </a:rPr>
              <a:t>Imatinib+</a:t>
            </a:r>
            <a:r>
              <a:rPr sz="699" spc="40" dirty="0">
                <a:latin typeface="Arial"/>
                <a:cs typeface="Arial"/>
              </a:rPr>
              <a:t> </a:t>
            </a:r>
            <a:r>
              <a:rPr sz="699" spc="135" dirty="0">
                <a:latin typeface="Arial"/>
                <a:cs typeface="Arial"/>
              </a:rPr>
              <a:t>VCR+DXM</a:t>
            </a:r>
            <a:endParaRPr sz="6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91372" y="1470882"/>
            <a:ext cx="1683214" cy="147807"/>
          </a:xfrm>
          <a:prstGeom prst="rect">
            <a:avLst/>
          </a:prstGeom>
          <a:ln w="6321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81182">
              <a:spcBef>
                <a:spcPts val="195"/>
              </a:spcBef>
            </a:pP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molecular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70059" y="1896749"/>
            <a:ext cx="1229749" cy="265770"/>
          </a:xfrm>
          <a:prstGeom prst="rect">
            <a:avLst/>
          </a:prstGeom>
          <a:ln w="6419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270820" marR="117968" indent="-144606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r>
              <a:rPr sz="799" spc="15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(30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95" dirty="0">
                <a:latin typeface="Times New Roman"/>
                <a:cs typeface="Times New Roman"/>
              </a:rPr>
              <a:t>mg)+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114" dirty="0">
                <a:latin typeface="Times New Roman"/>
                <a:cs typeface="Times New Roman"/>
              </a:rPr>
              <a:t>MTX/ARA</a:t>
            </a:r>
            <a:r>
              <a:rPr sz="799" spc="30" dirty="0">
                <a:latin typeface="Times New Roman"/>
                <a:cs typeface="Times New Roman"/>
              </a:rPr>
              <a:t> </a:t>
            </a:r>
            <a:r>
              <a:rPr sz="799" spc="120" dirty="0">
                <a:latin typeface="Times New Roman"/>
                <a:cs typeface="Times New Roman"/>
              </a:rPr>
              <a:t>C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59614" y="1913048"/>
            <a:ext cx="1118126" cy="265770"/>
          </a:xfrm>
          <a:prstGeom prst="rect">
            <a:avLst/>
          </a:prstGeom>
          <a:ln w="6445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215007" marR="206762" indent="83085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 </a:t>
            </a:r>
            <a:r>
              <a:rPr sz="799" spc="100" dirty="0">
                <a:latin typeface="Times New Roman"/>
                <a:cs typeface="Times New Roman"/>
              </a:rPr>
              <a:t>+ </a:t>
            </a:r>
            <a:r>
              <a:rPr sz="799" spc="105" dirty="0">
                <a:latin typeface="Times New Roman"/>
                <a:cs typeface="Times New Roman"/>
              </a:rPr>
              <a:t> </a:t>
            </a:r>
            <a:r>
              <a:rPr sz="799" spc="114" dirty="0">
                <a:latin typeface="Times New Roman"/>
                <a:cs typeface="Times New Roman"/>
              </a:rPr>
              <a:t>MTX/ARA</a:t>
            </a:r>
            <a:r>
              <a:rPr sz="799" spc="-35" dirty="0">
                <a:latin typeface="Times New Roman"/>
                <a:cs typeface="Times New Roman"/>
              </a:rPr>
              <a:t> </a:t>
            </a:r>
            <a:r>
              <a:rPr sz="799" spc="120" dirty="0">
                <a:latin typeface="Times New Roman"/>
                <a:cs typeface="Times New Roman"/>
              </a:rPr>
              <a:t>C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23851" y="1475062"/>
            <a:ext cx="2007934" cy="147807"/>
          </a:xfrm>
          <a:prstGeom prst="rect">
            <a:avLst/>
          </a:prstGeom>
          <a:ln w="6308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150314">
              <a:spcBef>
                <a:spcPts val="195"/>
              </a:spcBef>
            </a:pPr>
            <a:r>
              <a:rPr sz="799" spc="105" dirty="0">
                <a:latin typeface="Times New Roman"/>
                <a:cs typeface="Times New Roman"/>
              </a:rPr>
              <a:t>No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68542" y="2488535"/>
            <a:ext cx="1683214" cy="265770"/>
          </a:xfrm>
          <a:prstGeom prst="rect">
            <a:avLst/>
          </a:prstGeom>
          <a:ln w="6379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69127" marR="72303" indent="-289213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Genética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favorable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453945" y="2447577"/>
            <a:ext cx="2007934" cy="265770"/>
          </a:xfrm>
          <a:prstGeom prst="rect">
            <a:avLst/>
          </a:prstGeom>
          <a:ln w="6337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494071" marR="98307" indent="-391325">
              <a:lnSpc>
                <a:spcPts val="909"/>
              </a:lnSpc>
              <a:spcBef>
                <a:spcPts val="275"/>
              </a:spcBef>
            </a:pPr>
            <a:r>
              <a:rPr sz="799" spc="105" dirty="0">
                <a:latin typeface="Times New Roman"/>
                <a:cs typeface="Times New Roman"/>
              </a:rPr>
              <a:t>No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Respuesta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molecular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completa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Riesgo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genético</a:t>
            </a:r>
            <a:r>
              <a:rPr sz="799" spc="40" dirty="0"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alto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203304" y="3098291"/>
            <a:ext cx="1788495" cy="256804"/>
          </a:xfrm>
          <a:prstGeom prst="rect">
            <a:avLst/>
          </a:prstGeom>
          <a:ln w="6402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903" algn="ctr">
              <a:lnSpc>
                <a:spcPts val="934"/>
              </a:lnSpc>
              <a:spcBef>
                <a:spcPts val="204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</a:t>
            </a:r>
            <a:r>
              <a:rPr sz="799" spc="1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endParaRPr sz="799">
              <a:latin typeface="Times New Roman"/>
              <a:cs typeface="Times New Roman"/>
            </a:endParaRPr>
          </a:p>
          <a:p>
            <a:pPr marL="634" algn="ctr">
              <a:lnSpc>
                <a:spcPts val="934"/>
              </a:lnSpc>
            </a:pPr>
            <a:r>
              <a:rPr sz="799" spc="100" dirty="0">
                <a:latin typeface="Times New Roman"/>
                <a:cs typeface="Times New Roman"/>
              </a:rPr>
              <a:t>+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Mantenimiento</a:t>
            </a:r>
            <a:r>
              <a:rPr sz="799" spc="45" dirty="0"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55" dirty="0">
                <a:latin typeface="Times New Roman"/>
                <a:cs typeface="Times New Roman"/>
              </a:rPr>
              <a:t> </a:t>
            </a:r>
            <a:r>
              <a:rPr sz="799" spc="80" dirty="0">
                <a:latin typeface="Times New Roman"/>
                <a:cs typeface="Times New Roman"/>
              </a:rPr>
              <a:t>1año)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436785" y="3708463"/>
            <a:ext cx="1322344" cy="265770"/>
          </a:xfrm>
          <a:prstGeom prst="rect">
            <a:avLst/>
          </a:prstGeom>
          <a:ln w="640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16485" marR="140167" indent="-167439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FF0000"/>
                </a:solidFill>
                <a:latin typeface="Times New Roman"/>
                <a:cs typeface="Times New Roman"/>
              </a:rPr>
              <a:t>Imatinib</a:t>
            </a:r>
            <a:r>
              <a:rPr sz="799" spc="5" dirty="0">
                <a:solidFill>
                  <a:srgbClr val="FF0000"/>
                </a:solidFill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ó</a:t>
            </a:r>
            <a:r>
              <a:rPr sz="799" spc="5" dirty="0">
                <a:latin typeface="Times New Roman"/>
                <a:cs typeface="Times New Roman"/>
              </a:rPr>
              <a:t> </a:t>
            </a: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 </a:t>
            </a:r>
            <a:r>
              <a:rPr sz="799" spc="-185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5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años)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58096" y="3362421"/>
            <a:ext cx="910103" cy="149087"/>
          </a:xfrm>
          <a:prstGeom prst="rect">
            <a:avLst/>
          </a:prstGeom>
          <a:ln w="6432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8646">
              <a:spcBef>
                <a:spcPts val="204"/>
              </a:spcBef>
            </a:pPr>
            <a:r>
              <a:rPr sz="799" spc="110" dirty="0">
                <a:latin typeface="Times New Roman"/>
                <a:cs typeface="Times New Roman"/>
              </a:rPr>
              <a:t>TPH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alogénico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15169" y="3000495"/>
            <a:ext cx="747743" cy="148447"/>
          </a:xfrm>
          <a:prstGeom prst="rect">
            <a:avLst/>
          </a:prstGeom>
          <a:ln w="6408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79280">
              <a:spcBef>
                <a:spcPts val="200"/>
              </a:spcBef>
            </a:pPr>
            <a:r>
              <a:rPr sz="799" spc="75" dirty="0">
                <a:latin typeface="Times New Roman"/>
                <a:cs typeface="Times New Roman"/>
              </a:rPr>
              <a:t>Paciente</a:t>
            </a:r>
            <a:r>
              <a:rPr sz="799" dirty="0">
                <a:latin typeface="Times New Roman"/>
                <a:cs typeface="Times New Roman"/>
              </a:rPr>
              <a:t> </a:t>
            </a:r>
            <a:r>
              <a:rPr sz="799" spc="50" dirty="0">
                <a:latin typeface="Times New Roman"/>
                <a:cs typeface="Times New Roman"/>
              </a:rPr>
              <a:t>fit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677901" y="3013451"/>
            <a:ext cx="960840" cy="148447"/>
          </a:xfrm>
          <a:prstGeom prst="rect">
            <a:avLst/>
          </a:prstGeom>
          <a:ln w="6364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78646">
              <a:spcBef>
                <a:spcPts val="200"/>
              </a:spcBef>
            </a:pPr>
            <a:r>
              <a:rPr sz="799" spc="75" dirty="0">
                <a:latin typeface="Times New Roman"/>
                <a:cs typeface="Times New Roman"/>
              </a:rPr>
              <a:t>Paciente</a:t>
            </a:r>
            <a:r>
              <a:rPr sz="799" spc="10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no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50" dirty="0">
                <a:latin typeface="Times New Roman"/>
                <a:cs typeface="Times New Roman"/>
              </a:rPr>
              <a:t>fit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654034" y="3351555"/>
            <a:ext cx="1277949" cy="499521"/>
          </a:xfrm>
          <a:prstGeom prst="rect">
            <a:avLst/>
          </a:prstGeom>
          <a:ln w="6594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algn="ctr">
              <a:lnSpc>
                <a:spcPts val="934"/>
              </a:lnSpc>
              <a:spcBef>
                <a:spcPts val="200"/>
              </a:spcBef>
            </a:pPr>
            <a:r>
              <a:rPr sz="799" spc="110" dirty="0">
                <a:latin typeface="Times New Roman"/>
                <a:cs typeface="Times New Roman"/>
              </a:rPr>
              <a:t>TPH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autogénico</a:t>
            </a:r>
            <a:endParaRPr sz="799">
              <a:latin typeface="Times New Roman"/>
              <a:cs typeface="Times New Roman"/>
            </a:endParaRPr>
          </a:p>
          <a:p>
            <a:pPr marL="223252" marR="215007" algn="ctr">
              <a:lnSpc>
                <a:spcPts val="909"/>
              </a:lnSpc>
              <a:spcBef>
                <a:spcPts val="50"/>
              </a:spcBef>
            </a:pPr>
            <a:r>
              <a:rPr sz="799" spc="95" dirty="0">
                <a:latin typeface="Times New Roman"/>
                <a:cs typeface="Times New Roman"/>
              </a:rPr>
              <a:t>+</a:t>
            </a:r>
            <a:r>
              <a:rPr sz="799" spc="160" dirty="0">
                <a:latin typeface="Times New Roman"/>
                <a:cs typeface="Times New Roman"/>
              </a:rPr>
              <a:t>M</a:t>
            </a:r>
            <a:r>
              <a:rPr sz="799" spc="75" dirty="0">
                <a:latin typeface="Times New Roman"/>
                <a:cs typeface="Times New Roman"/>
              </a:rPr>
              <a:t>a</a:t>
            </a:r>
            <a:r>
              <a:rPr sz="799" spc="70" dirty="0">
                <a:latin typeface="Times New Roman"/>
                <a:cs typeface="Times New Roman"/>
              </a:rPr>
              <a:t>nt</a:t>
            </a:r>
            <a:r>
              <a:rPr sz="799" spc="75" dirty="0">
                <a:latin typeface="Times New Roman"/>
                <a:cs typeface="Times New Roman"/>
              </a:rPr>
              <a:t>e</a:t>
            </a:r>
            <a:r>
              <a:rPr sz="799" spc="70" dirty="0">
                <a:latin typeface="Times New Roman"/>
                <a:cs typeface="Times New Roman"/>
              </a:rPr>
              <a:t>nimiento  </a:t>
            </a:r>
            <a:r>
              <a:rPr sz="799" spc="114" dirty="0">
                <a:latin typeface="Times New Roman"/>
                <a:cs typeface="Times New Roman"/>
              </a:rPr>
              <a:t>(MP+MTX+</a:t>
            </a:r>
            <a:endParaRPr sz="799">
              <a:latin typeface="Times New Roman"/>
              <a:cs typeface="Times New Roman"/>
            </a:endParaRPr>
          </a:p>
          <a:p>
            <a:pPr marL="634" algn="ctr">
              <a:lnSpc>
                <a:spcPts val="884"/>
              </a:lnSpc>
            </a:pPr>
            <a:r>
              <a:rPr sz="799" spc="70" dirty="0">
                <a:latin typeface="Times New Roman"/>
                <a:cs typeface="Times New Roman"/>
              </a:rPr>
              <a:t>ponatinib)</a:t>
            </a:r>
            <a:r>
              <a:rPr sz="799" spc="30" dirty="0">
                <a:latin typeface="Times New Roman"/>
                <a:cs typeface="Times New Roman"/>
              </a:rPr>
              <a:t> </a:t>
            </a:r>
            <a:r>
              <a:rPr sz="799" spc="70" dirty="0">
                <a:latin typeface="Times New Roman"/>
                <a:cs typeface="Times New Roman"/>
              </a:rPr>
              <a:t>(1</a:t>
            </a:r>
            <a:r>
              <a:rPr sz="799" spc="3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2683" y="3970087"/>
            <a:ext cx="1322344" cy="265770"/>
          </a:xfrm>
          <a:prstGeom prst="rect">
            <a:avLst/>
          </a:prstGeom>
          <a:ln w="6402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78646" marR="90062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</a:t>
            </a:r>
            <a:r>
              <a:rPr sz="799" spc="30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55" dirty="0">
                <a:latin typeface="Times New Roman"/>
                <a:cs typeface="Times New Roman"/>
              </a:rPr>
              <a:t>si</a:t>
            </a:r>
            <a:r>
              <a:rPr sz="799" spc="2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pérdida</a:t>
            </a:r>
            <a:r>
              <a:rPr sz="799" spc="20" dirty="0">
                <a:latin typeface="Times New Roman"/>
                <a:cs typeface="Times New Roman"/>
              </a:rPr>
              <a:t> </a:t>
            </a:r>
            <a:r>
              <a:rPr sz="799" spc="85" dirty="0">
                <a:latin typeface="Times New Roman"/>
                <a:cs typeface="Times New Roman"/>
              </a:rPr>
              <a:t>de </a:t>
            </a:r>
            <a:r>
              <a:rPr sz="799" spc="-185" dirty="0">
                <a:latin typeface="Times New Roman"/>
                <a:cs typeface="Times New Roman"/>
              </a:rPr>
              <a:t> </a:t>
            </a:r>
            <a:r>
              <a:rPr sz="799" spc="70" dirty="0">
                <a:latin typeface="Times New Roman"/>
                <a:cs typeface="Times New Roman"/>
              </a:rPr>
              <a:t>respuesta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659222" y="3967160"/>
            <a:ext cx="1322344" cy="265770"/>
          </a:xfrm>
          <a:prstGeom prst="rect">
            <a:avLst/>
          </a:prstGeom>
          <a:ln w="6404">
            <a:solidFill>
              <a:srgbClr val="000000"/>
            </a:solidFill>
          </a:ln>
        </p:spPr>
        <p:txBody>
          <a:bodyPr vert="horz" wrap="square" lIns="0" tIns="34882" rIns="0" bIns="0" rtlCol="0">
            <a:spAutoFit/>
          </a:bodyPr>
          <a:lstStyle/>
          <a:p>
            <a:pPr marL="315216" marR="308240" indent="106552">
              <a:lnSpc>
                <a:spcPts val="909"/>
              </a:lnSpc>
              <a:spcBef>
                <a:spcPts val="275"/>
              </a:spcBef>
            </a:pPr>
            <a:r>
              <a:rPr sz="799" spc="75" dirty="0">
                <a:solidFill>
                  <a:srgbClr val="0033CC"/>
                </a:solidFill>
                <a:latin typeface="Times New Roman"/>
                <a:cs typeface="Times New Roman"/>
              </a:rPr>
              <a:t>Ponatinib </a:t>
            </a:r>
            <a:r>
              <a:rPr sz="799" spc="80" dirty="0">
                <a:solidFill>
                  <a:srgbClr val="0033CC"/>
                </a:solidFill>
                <a:latin typeface="Times New Roman"/>
                <a:cs typeface="Times New Roman"/>
              </a:rPr>
              <a:t> </a:t>
            </a:r>
            <a:r>
              <a:rPr sz="799" spc="65" dirty="0">
                <a:latin typeface="Times New Roman"/>
                <a:cs typeface="Times New Roman"/>
              </a:rPr>
              <a:t>(hasta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90" dirty="0">
                <a:latin typeface="Times New Roman"/>
                <a:cs typeface="Times New Roman"/>
              </a:rPr>
              <a:t>5</a:t>
            </a:r>
            <a:r>
              <a:rPr sz="799" spc="15" dirty="0">
                <a:latin typeface="Times New Roman"/>
                <a:cs typeface="Times New Roman"/>
              </a:rPr>
              <a:t> </a:t>
            </a:r>
            <a:r>
              <a:rPr sz="799" spc="75" dirty="0">
                <a:latin typeface="Times New Roman"/>
                <a:cs typeface="Times New Roman"/>
              </a:rPr>
              <a:t>años)</a:t>
            </a:r>
            <a:endParaRPr sz="799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363991" y="1343426"/>
            <a:ext cx="2681474" cy="151578"/>
          </a:xfrm>
          <a:custGeom>
            <a:avLst/>
            <a:gdLst/>
            <a:ahLst/>
            <a:cxnLst/>
            <a:rect l="l" t="t" r="r" b="b"/>
            <a:pathLst>
              <a:path w="2684779" h="151765">
                <a:moveTo>
                  <a:pt x="1438973" y="13804"/>
                </a:moveTo>
                <a:lnTo>
                  <a:pt x="1437932" y="5435"/>
                </a:lnTo>
                <a:lnTo>
                  <a:pt x="61429" y="122389"/>
                </a:lnTo>
                <a:lnTo>
                  <a:pt x="58699" y="101600"/>
                </a:lnTo>
                <a:lnTo>
                  <a:pt x="0" y="131800"/>
                </a:lnTo>
                <a:lnTo>
                  <a:pt x="65252" y="151472"/>
                </a:lnTo>
                <a:lnTo>
                  <a:pt x="62636" y="131559"/>
                </a:lnTo>
                <a:lnTo>
                  <a:pt x="62522" y="130683"/>
                </a:lnTo>
                <a:lnTo>
                  <a:pt x="1438973" y="13804"/>
                </a:lnTo>
                <a:close/>
              </a:path>
              <a:path w="2684779" h="151765">
                <a:moveTo>
                  <a:pt x="2680728" y="122021"/>
                </a:moveTo>
                <a:lnTo>
                  <a:pt x="2625991" y="92976"/>
                </a:lnTo>
                <a:lnTo>
                  <a:pt x="2622918" y="113728"/>
                </a:lnTo>
                <a:lnTo>
                  <a:pt x="1445831" y="0"/>
                </a:lnTo>
                <a:lnTo>
                  <a:pt x="1444586" y="8369"/>
                </a:lnTo>
                <a:lnTo>
                  <a:pt x="2621699" y="122021"/>
                </a:lnTo>
                <a:lnTo>
                  <a:pt x="2632164" y="122021"/>
                </a:lnTo>
                <a:lnTo>
                  <a:pt x="2680728" y="122021"/>
                </a:lnTo>
                <a:close/>
              </a:path>
              <a:path w="2684779" h="151765">
                <a:moveTo>
                  <a:pt x="2684183" y="123863"/>
                </a:moveTo>
                <a:lnTo>
                  <a:pt x="2682608" y="123024"/>
                </a:lnTo>
                <a:lnTo>
                  <a:pt x="2632024" y="123024"/>
                </a:lnTo>
                <a:lnTo>
                  <a:pt x="2621546" y="123024"/>
                </a:lnTo>
                <a:lnTo>
                  <a:pt x="2618625" y="142773"/>
                </a:lnTo>
                <a:lnTo>
                  <a:pt x="2684183" y="12386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3396266" y="1708182"/>
            <a:ext cx="62788" cy="188997"/>
          </a:xfrm>
          <a:custGeom>
            <a:avLst/>
            <a:gdLst/>
            <a:ahLst/>
            <a:cxnLst/>
            <a:rect l="l" t="t" r="r" b="b"/>
            <a:pathLst>
              <a:path w="62864" h="189230">
                <a:moveTo>
                  <a:pt x="25925" y="138652"/>
                </a:moveTo>
                <a:lnTo>
                  <a:pt x="0" y="139001"/>
                </a:lnTo>
                <a:lnTo>
                  <a:pt x="32105" y="188798"/>
                </a:lnTo>
                <a:lnTo>
                  <a:pt x="57042" y="147040"/>
                </a:lnTo>
                <a:lnTo>
                  <a:pt x="26085" y="147040"/>
                </a:lnTo>
                <a:lnTo>
                  <a:pt x="25925" y="138652"/>
                </a:lnTo>
                <a:close/>
              </a:path>
              <a:path w="62864" h="189230">
                <a:moveTo>
                  <a:pt x="36314" y="138513"/>
                </a:moveTo>
                <a:lnTo>
                  <a:pt x="25925" y="138652"/>
                </a:lnTo>
                <a:lnTo>
                  <a:pt x="26085" y="147040"/>
                </a:lnTo>
                <a:lnTo>
                  <a:pt x="36474" y="146875"/>
                </a:lnTo>
                <a:lnTo>
                  <a:pt x="36314" y="138513"/>
                </a:lnTo>
                <a:close/>
              </a:path>
              <a:path w="62864" h="189230">
                <a:moveTo>
                  <a:pt x="62344" y="138163"/>
                </a:moveTo>
                <a:lnTo>
                  <a:pt x="36314" y="138513"/>
                </a:lnTo>
                <a:lnTo>
                  <a:pt x="36474" y="146875"/>
                </a:lnTo>
                <a:lnTo>
                  <a:pt x="26085" y="147040"/>
                </a:lnTo>
                <a:lnTo>
                  <a:pt x="57042" y="147040"/>
                </a:lnTo>
                <a:lnTo>
                  <a:pt x="62344" y="138163"/>
                </a:lnTo>
                <a:close/>
              </a:path>
              <a:path w="62864" h="189230">
                <a:moveTo>
                  <a:pt x="33667" y="0"/>
                </a:moveTo>
                <a:lnTo>
                  <a:pt x="23279" y="165"/>
                </a:lnTo>
                <a:lnTo>
                  <a:pt x="25925" y="138652"/>
                </a:lnTo>
                <a:lnTo>
                  <a:pt x="36314" y="138513"/>
                </a:lnTo>
                <a:lnTo>
                  <a:pt x="336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5995893" y="1701495"/>
            <a:ext cx="62788" cy="211829"/>
          </a:xfrm>
          <a:custGeom>
            <a:avLst/>
            <a:gdLst/>
            <a:ahLst/>
            <a:cxnLst/>
            <a:rect l="l" t="t" r="r" b="b"/>
            <a:pathLst>
              <a:path w="62864" h="212089">
                <a:moveTo>
                  <a:pt x="25950" y="161657"/>
                </a:moveTo>
                <a:lnTo>
                  <a:pt x="0" y="161937"/>
                </a:lnTo>
                <a:lnTo>
                  <a:pt x="31889" y="211810"/>
                </a:lnTo>
                <a:lnTo>
                  <a:pt x="57038" y="170053"/>
                </a:lnTo>
                <a:lnTo>
                  <a:pt x="26073" y="170053"/>
                </a:lnTo>
                <a:lnTo>
                  <a:pt x="25950" y="161657"/>
                </a:lnTo>
                <a:close/>
              </a:path>
              <a:path w="62864" h="212089">
                <a:moveTo>
                  <a:pt x="36339" y="161545"/>
                </a:moveTo>
                <a:lnTo>
                  <a:pt x="25950" y="161657"/>
                </a:lnTo>
                <a:lnTo>
                  <a:pt x="26073" y="170053"/>
                </a:lnTo>
                <a:lnTo>
                  <a:pt x="36461" y="169887"/>
                </a:lnTo>
                <a:lnTo>
                  <a:pt x="36339" y="161545"/>
                </a:lnTo>
                <a:close/>
              </a:path>
              <a:path w="62864" h="212089">
                <a:moveTo>
                  <a:pt x="62331" y="161264"/>
                </a:moveTo>
                <a:lnTo>
                  <a:pt x="36339" y="161545"/>
                </a:lnTo>
                <a:lnTo>
                  <a:pt x="36461" y="169887"/>
                </a:lnTo>
                <a:lnTo>
                  <a:pt x="26073" y="170053"/>
                </a:lnTo>
                <a:lnTo>
                  <a:pt x="57038" y="170053"/>
                </a:lnTo>
                <a:lnTo>
                  <a:pt x="62331" y="161264"/>
                </a:lnTo>
                <a:close/>
              </a:path>
              <a:path w="62864" h="212089">
                <a:moveTo>
                  <a:pt x="33972" y="0"/>
                </a:moveTo>
                <a:lnTo>
                  <a:pt x="23583" y="165"/>
                </a:lnTo>
                <a:lnTo>
                  <a:pt x="25950" y="161657"/>
                </a:lnTo>
                <a:lnTo>
                  <a:pt x="36339" y="161545"/>
                </a:lnTo>
                <a:lnTo>
                  <a:pt x="339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2887175" y="2770555"/>
            <a:ext cx="1234188" cy="249247"/>
          </a:xfrm>
          <a:custGeom>
            <a:avLst/>
            <a:gdLst/>
            <a:ahLst/>
            <a:cxnLst/>
            <a:rect l="l" t="t" r="r" b="b"/>
            <a:pathLst>
              <a:path w="1235710" h="249555">
                <a:moveTo>
                  <a:pt x="1235329" y="246545"/>
                </a:moveTo>
                <a:lnTo>
                  <a:pt x="1221803" y="233235"/>
                </a:lnTo>
                <a:lnTo>
                  <a:pt x="1191183" y="203111"/>
                </a:lnTo>
                <a:lnTo>
                  <a:pt x="1180579" y="222224"/>
                </a:lnTo>
                <a:lnTo>
                  <a:pt x="567143" y="1079"/>
                </a:lnTo>
                <a:lnTo>
                  <a:pt x="566547" y="88"/>
                </a:lnTo>
                <a:lnTo>
                  <a:pt x="565518" y="495"/>
                </a:lnTo>
                <a:lnTo>
                  <a:pt x="564159" y="0"/>
                </a:lnTo>
                <a:lnTo>
                  <a:pt x="563435" y="1333"/>
                </a:lnTo>
                <a:lnTo>
                  <a:pt x="53606" y="204254"/>
                </a:lnTo>
                <a:lnTo>
                  <a:pt x="42075" y="185458"/>
                </a:lnTo>
                <a:lnTo>
                  <a:pt x="0" y="230225"/>
                </a:lnTo>
                <a:lnTo>
                  <a:pt x="69684" y="230479"/>
                </a:lnTo>
                <a:lnTo>
                  <a:pt x="60452" y="215417"/>
                </a:lnTo>
                <a:lnTo>
                  <a:pt x="58178" y="211709"/>
                </a:lnTo>
                <a:lnTo>
                  <a:pt x="565734" y="9766"/>
                </a:lnTo>
                <a:lnTo>
                  <a:pt x="1176350" y="229844"/>
                </a:lnTo>
                <a:lnTo>
                  <a:pt x="1165720" y="248970"/>
                </a:lnTo>
                <a:lnTo>
                  <a:pt x="1235329" y="2465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2858704" y="3180121"/>
            <a:ext cx="62788" cy="185826"/>
          </a:xfrm>
          <a:custGeom>
            <a:avLst/>
            <a:gdLst/>
            <a:ahLst/>
            <a:cxnLst/>
            <a:rect l="l" t="t" r="r" b="b"/>
            <a:pathLst>
              <a:path w="62864" h="186054">
                <a:moveTo>
                  <a:pt x="25972" y="135312"/>
                </a:moveTo>
                <a:lnTo>
                  <a:pt x="0" y="135661"/>
                </a:lnTo>
                <a:lnTo>
                  <a:pt x="32143" y="185458"/>
                </a:lnTo>
                <a:lnTo>
                  <a:pt x="57046" y="143687"/>
                </a:lnTo>
                <a:lnTo>
                  <a:pt x="26136" y="143687"/>
                </a:lnTo>
                <a:lnTo>
                  <a:pt x="25972" y="135312"/>
                </a:lnTo>
                <a:close/>
              </a:path>
              <a:path w="62864" h="186054">
                <a:moveTo>
                  <a:pt x="36361" y="135172"/>
                </a:moveTo>
                <a:lnTo>
                  <a:pt x="25972" y="135312"/>
                </a:lnTo>
                <a:lnTo>
                  <a:pt x="26136" y="143687"/>
                </a:lnTo>
                <a:lnTo>
                  <a:pt x="36525" y="143522"/>
                </a:lnTo>
                <a:lnTo>
                  <a:pt x="36361" y="135172"/>
                </a:lnTo>
                <a:close/>
              </a:path>
              <a:path w="62864" h="186054">
                <a:moveTo>
                  <a:pt x="62331" y="134823"/>
                </a:moveTo>
                <a:lnTo>
                  <a:pt x="36361" y="135172"/>
                </a:lnTo>
                <a:lnTo>
                  <a:pt x="36525" y="143522"/>
                </a:lnTo>
                <a:lnTo>
                  <a:pt x="26136" y="143687"/>
                </a:lnTo>
                <a:lnTo>
                  <a:pt x="57046" y="143687"/>
                </a:lnTo>
                <a:lnTo>
                  <a:pt x="62331" y="134823"/>
                </a:lnTo>
                <a:close/>
              </a:path>
              <a:path w="62864" h="186054">
                <a:moveTo>
                  <a:pt x="33705" y="0"/>
                </a:moveTo>
                <a:lnTo>
                  <a:pt x="23317" y="165"/>
                </a:lnTo>
                <a:lnTo>
                  <a:pt x="25972" y="135312"/>
                </a:lnTo>
                <a:lnTo>
                  <a:pt x="36361" y="135172"/>
                </a:lnTo>
                <a:lnTo>
                  <a:pt x="337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2843062" y="3604788"/>
            <a:ext cx="62788" cy="359602"/>
          </a:xfrm>
          <a:custGeom>
            <a:avLst/>
            <a:gdLst/>
            <a:ahLst/>
            <a:cxnLst/>
            <a:rect l="l" t="t" r="r" b="b"/>
            <a:pathLst>
              <a:path w="62864" h="360045">
                <a:moveTo>
                  <a:pt x="0" y="309473"/>
                </a:moveTo>
                <a:lnTo>
                  <a:pt x="30670" y="359892"/>
                </a:lnTo>
                <a:lnTo>
                  <a:pt x="57155" y="318084"/>
                </a:lnTo>
                <a:lnTo>
                  <a:pt x="36283" y="318084"/>
                </a:lnTo>
                <a:lnTo>
                  <a:pt x="25895" y="318007"/>
                </a:lnTo>
                <a:lnTo>
                  <a:pt x="25979" y="309648"/>
                </a:lnTo>
                <a:lnTo>
                  <a:pt x="0" y="309473"/>
                </a:lnTo>
                <a:close/>
              </a:path>
              <a:path w="62864" h="360045">
                <a:moveTo>
                  <a:pt x="25979" y="309648"/>
                </a:moveTo>
                <a:lnTo>
                  <a:pt x="25895" y="318007"/>
                </a:lnTo>
                <a:lnTo>
                  <a:pt x="36283" y="318084"/>
                </a:lnTo>
                <a:lnTo>
                  <a:pt x="36368" y="309718"/>
                </a:lnTo>
                <a:lnTo>
                  <a:pt x="25979" y="309648"/>
                </a:lnTo>
                <a:close/>
              </a:path>
              <a:path w="62864" h="360045">
                <a:moveTo>
                  <a:pt x="36368" y="309718"/>
                </a:moveTo>
                <a:lnTo>
                  <a:pt x="36283" y="318084"/>
                </a:lnTo>
                <a:lnTo>
                  <a:pt x="57155" y="318084"/>
                </a:lnTo>
                <a:lnTo>
                  <a:pt x="62344" y="309892"/>
                </a:lnTo>
                <a:lnTo>
                  <a:pt x="36368" y="309718"/>
                </a:lnTo>
                <a:close/>
              </a:path>
              <a:path w="62864" h="360045">
                <a:moveTo>
                  <a:pt x="29108" y="0"/>
                </a:moveTo>
                <a:lnTo>
                  <a:pt x="25979" y="309648"/>
                </a:lnTo>
                <a:lnTo>
                  <a:pt x="36368" y="309718"/>
                </a:lnTo>
                <a:lnTo>
                  <a:pt x="39497" y="63"/>
                </a:lnTo>
                <a:lnTo>
                  <a:pt x="291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6034282" y="2850294"/>
            <a:ext cx="62788" cy="242904"/>
          </a:xfrm>
          <a:custGeom>
            <a:avLst/>
            <a:gdLst/>
            <a:ahLst/>
            <a:cxnLst/>
            <a:rect l="l" t="t" r="r" b="b"/>
            <a:pathLst>
              <a:path w="62864" h="243205">
                <a:moveTo>
                  <a:pt x="26024" y="192883"/>
                </a:moveTo>
                <a:lnTo>
                  <a:pt x="0" y="193827"/>
                </a:lnTo>
                <a:lnTo>
                  <a:pt x="33972" y="242862"/>
                </a:lnTo>
                <a:lnTo>
                  <a:pt x="56977" y="201269"/>
                </a:lnTo>
                <a:lnTo>
                  <a:pt x="26492" y="201269"/>
                </a:lnTo>
                <a:lnTo>
                  <a:pt x="26024" y="192883"/>
                </a:lnTo>
                <a:close/>
              </a:path>
              <a:path w="62864" h="243205">
                <a:moveTo>
                  <a:pt x="36427" y="192506"/>
                </a:moveTo>
                <a:lnTo>
                  <a:pt x="26024" y="192883"/>
                </a:lnTo>
                <a:lnTo>
                  <a:pt x="26492" y="201269"/>
                </a:lnTo>
                <a:lnTo>
                  <a:pt x="36893" y="200850"/>
                </a:lnTo>
                <a:lnTo>
                  <a:pt x="36427" y="192506"/>
                </a:lnTo>
                <a:close/>
              </a:path>
              <a:path w="62864" h="243205">
                <a:moveTo>
                  <a:pt x="62344" y="191566"/>
                </a:moveTo>
                <a:lnTo>
                  <a:pt x="36427" y="192506"/>
                </a:lnTo>
                <a:lnTo>
                  <a:pt x="36893" y="200850"/>
                </a:lnTo>
                <a:lnTo>
                  <a:pt x="26492" y="201269"/>
                </a:lnTo>
                <a:lnTo>
                  <a:pt x="56977" y="201269"/>
                </a:lnTo>
                <a:lnTo>
                  <a:pt x="62344" y="191566"/>
                </a:lnTo>
                <a:close/>
              </a:path>
              <a:path w="62864" h="243205">
                <a:moveTo>
                  <a:pt x="25666" y="0"/>
                </a:moveTo>
                <a:lnTo>
                  <a:pt x="15278" y="330"/>
                </a:lnTo>
                <a:lnTo>
                  <a:pt x="26024" y="192883"/>
                </a:lnTo>
                <a:lnTo>
                  <a:pt x="36427" y="192506"/>
                </a:lnTo>
                <a:lnTo>
                  <a:pt x="256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6071330" y="3531262"/>
            <a:ext cx="62788" cy="177581"/>
          </a:xfrm>
          <a:custGeom>
            <a:avLst/>
            <a:gdLst/>
            <a:ahLst/>
            <a:cxnLst/>
            <a:rect l="l" t="t" r="r" b="b"/>
            <a:pathLst>
              <a:path w="62864" h="177800">
                <a:moveTo>
                  <a:pt x="25984" y="127203"/>
                </a:moveTo>
                <a:lnTo>
                  <a:pt x="0" y="127203"/>
                </a:lnTo>
                <a:lnTo>
                  <a:pt x="31165" y="177419"/>
                </a:lnTo>
                <a:lnTo>
                  <a:pt x="57147" y="135572"/>
                </a:lnTo>
                <a:lnTo>
                  <a:pt x="25984" y="135572"/>
                </a:lnTo>
                <a:lnTo>
                  <a:pt x="25984" y="127203"/>
                </a:lnTo>
                <a:close/>
              </a:path>
              <a:path w="62864" h="177800">
                <a:moveTo>
                  <a:pt x="36372" y="0"/>
                </a:moveTo>
                <a:lnTo>
                  <a:pt x="25984" y="0"/>
                </a:lnTo>
                <a:lnTo>
                  <a:pt x="25984" y="135572"/>
                </a:lnTo>
                <a:lnTo>
                  <a:pt x="36372" y="135572"/>
                </a:lnTo>
                <a:lnTo>
                  <a:pt x="36372" y="0"/>
                </a:lnTo>
                <a:close/>
              </a:path>
              <a:path w="62864" h="177800">
                <a:moveTo>
                  <a:pt x="62344" y="127203"/>
                </a:moveTo>
                <a:lnTo>
                  <a:pt x="36372" y="127203"/>
                </a:lnTo>
                <a:lnTo>
                  <a:pt x="36372" y="135572"/>
                </a:lnTo>
                <a:lnTo>
                  <a:pt x="57147" y="135572"/>
                </a:lnTo>
                <a:lnTo>
                  <a:pt x="62344" y="12720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/>
          <p:nvPr/>
        </p:nvSpPr>
        <p:spPr>
          <a:xfrm>
            <a:off x="4143200" y="3198928"/>
            <a:ext cx="62153" cy="152847"/>
          </a:xfrm>
          <a:custGeom>
            <a:avLst/>
            <a:gdLst/>
            <a:ahLst/>
            <a:cxnLst/>
            <a:rect l="l" t="t" r="r" b="b"/>
            <a:pathLst>
              <a:path w="62229" h="153035">
                <a:moveTo>
                  <a:pt x="25877" y="102681"/>
                </a:moveTo>
                <a:lnTo>
                  <a:pt x="0" y="103098"/>
                </a:lnTo>
                <a:lnTo>
                  <a:pt x="32308" y="152819"/>
                </a:lnTo>
                <a:lnTo>
                  <a:pt x="56948" y="111048"/>
                </a:lnTo>
                <a:lnTo>
                  <a:pt x="26073" y="111048"/>
                </a:lnTo>
                <a:lnTo>
                  <a:pt x="25877" y="102681"/>
                </a:lnTo>
                <a:close/>
              </a:path>
              <a:path w="62229" h="153035">
                <a:moveTo>
                  <a:pt x="36277" y="102513"/>
                </a:moveTo>
                <a:lnTo>
                  <a:pt x="25877" y="102681"/>
                </a:lnTo>
                <a:lnTo>
                  <a:pt x="26073" y="111048"/>
                </a:lnTo>
                <a:lnTo>
                  <a:pt x="36474" y="110883"/>
                </a:lnTo>
                <a:lnTo>
                  <a:pt x="36277" y="102513"/>
                </a:lnTo>
                <a:close/>
              </a:path>
              <a:path w="62229" h="153035">
                <a:moveTo>
                  <a:pt x="62229" y="102095"/>
                </a:moveTo>
                <a:lnTo>
                  <a:pt x="36277" y="102513"/>
                </a:lnTo>
                <a:lnTo>
                  <a:pt x="36474" y="110883"/>
                </a:lnTo>
                <a:lnTo>
                  <a:pt x="26073" y="111048"/>
                </a:lnTo>
                <a:lnTo>
                  <a:pt x="56948" y="111048"/>
                </a:lnTo>
                <a:lnTo>
                  <a:pt x="62229" y="102095"/>
                </a:lnTo>
                <a:close/>
              </a:path>
              <a:path w="62229" h="153035">
                <a:moveTo>
                  <a:pt x="33870" y="0"/>
                </a:moveTo>
                <a:lnTo>
                  <a:pt x="23482" y="165"/>
                </a:lnTo>
                <a:lnTo>
                  <a:pt x="25877" y="102681"/>
                </a:lnTo>
                <a:lnTo>
                  <a:pt x="36277" y="102513"/>
                </a:lnTo>
                <a:lnTo>
                  <a:pt x="338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/>
          <p:nvPr/>
        </p:nvSpPr>
        <p:spPr>
          <a:xfrm>
            <a:off x="3428125" y="2207941"/>
            <a:ext cx="2648494" cy="462979"/>
          </a:xfrm>
          <a:custGeom>
            <a:avLst/>
            <a:gdLst/>
            <a:ahLst/>
            <a:cxnLst/>
            <a:rect l="l" t="t" r="r" b="b"/>
            <a:pathLst>
              <a:path w="2651760" h="463550">
                <a:moveTo>
                  <a:pt x="2616339" y="275501"/>
                </a:moveTo>
                <a:lnTo>
                  <a:pt x="2614168" y="274332"/>
                </a:lnTo>
                <a:lnTo>
                  <a:pt x="2558465" y="244208"/>
                </a:lnTo>
                <a:lnTo>
                  <a:pt x="2555163" y="264998"/>
                </a:lnTo>
                <a:lnTo>
                  <a:pt x="1971128" y="204838"/>
                </a:lnTo>
                <a:lnTo>
                  <a:pt x="2608122" y="31305"/>
                </a:lnTo>
                <a:lnTo>
                  <a:pt x="2604795" y="23444"/>
                </a:lnTo>
                <a:lnTo>
                  <a:pt x="1947684" y="202425"/>
                </a:lnTo>
                <a:lnTo>
                  <a:pt x="25908" y="4445"/>
                </a:lnTo>
                <a:lnTo>
                  <a:pt x="25666" y="0"/>
                </a:lnTo>
                <a:lnTo>
                  <a:pt x="15278" y="330"/>
                </a:lnTo>
                <a:lnTo>
                  <a:pt x="25908" y="189953"/>
                </a:lnTo>
                <a:lnTo>
                  <a:pt x="0" y="190893"/>
                </a:lnTo>
                <a:lnTo>
                  <a:pt x="33972" y="239928"/>
                </a:lnTo>
                <a:lnTo>
                  <a:pt x="56883" y="198335"/>
                </a:lnTo>
                <a:lnTo>
                  <a:pt x="62242" y="188633"/>
                </a:lnTo>
                <a:lnTo>
                  <a:pt x="36309" y="189585"/>
                </a:lnTo>
                <a:lnTo>
                  <a:pt x="26390" y="12992"/>
                </a:lnTo>
                <a:lnTo>
                  <a:pt x="1925231" y="208534"/>
                </a:lnTo>
                <a:lnTo>
                  <a:pt x="1092352" y="435381"/>
                </a:lnTo>
                <a:lnTo>
                  <a:pt x="1084059" y="415607"/>
                </a:lnTo>
                <a:lnTo>
                  <a:pt x="1035024" y="455434"/>
                </a:lnTo>
                <a:lnTo>
                  <a:pt x="1104011" y="463143"/>
                </a:lnTo>
                <a:lnTo>
                  <a:pt x="1096810" y="445985"/>
                </a:lnTo>
                <a:lnTo>
                  <a:pt x="1095692" y="443318"/>
                </a:lnTo>
                <a:lnTo>
                  <a:pt x="1948688" y="210959"/>
                </a:lnTo>
                <a:lnTo>
                  <a:pt x="2553855" y="273265"/>
                </a:lnTo>
                <a:lnTo>
                  <a:pt x="2550566" y="294005"/>
                </a:lnTo>
                <a:lnTo>
                  <a:pt x="2616339" y="275501"/>
                </a:lnTo>
                <a:close/>
              </a:path>
              <a:path w="2651760" h="463550">
                <a:moveTo>
                  <a:pt x="2651137" y="225285"/>
                </a:moveTo>
                <a:lnTo>
                  <a:pt x="2625166" y="225285"/>
                </a:lnTo>
                <a:lnTo>
                  <a:pt x="2625166" y="24434"/>
                </a:lnTo>
                <a:lnTo>
                  <a:pt x="2614777" y="24434"/>
                </a:lnTo>
                <a:lnTo>
                  <a:pt x="2614777" y="225285"/>
                </a:lnTo>
                <a:lnTo>
                  <a:pt x="2588806" y="225285"/>
                </a:lnTo>
                <a:lnTo>
                  <a:pt x="2619972" y="275501"/>
                </a:lnTo>
                <a:lnTo>
                  <a:pt x="2645943" y="233654"/>
                </a:lnTo>
                <a:lnTo>
                  <a:pt x="2651137" y="2252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/>
          <p:nvPr/>
        </p:nvSpPr>
        <p:spPr>
          <a:xfrm>
            <a:off x="4191557" y="3882327"/>
            <a:ext cx="62788" cy="82448"/>
          </a:xfrm>
          <a:custGeom>
            <a:avLst/>
            <a:gdLst/>
            <a:ahLst/>
            <a:cxnLst/>
            <a:rect l="l" t="t" r="r" b="b"/>
            <a:pathLst>
              <a:path w="62864" h="82550">
                <a:moveTo>
                  <a:pt x="25971" y="31800"/>
                </a:moveTo>
                <a:lnTo>
                  <a:pt x="0" y="31800"/>
                </a:lnTo>
                <a:lnTo>
                  <a:pt x="31165" y="82003"/>
                </a:lnTo>
                <a:lnTo>
                  <a:pt x="57135" y="40170"/>
                </a:lnTo>
                <a:lnTo>
                  <a:pt x="25971" y="40170"/>
                </a:lnTo>
                <a:lnTo>
                  <a:pt x="25971" y="31800"/>
                </a:lnTo>
                <a:close/>
              </a:path>
              <a:path w="62864" h="82550">
                <a:moveTo>
                  <a:pt x="36360" y="0"/>
                </a:moveTo>
                <a:lnTo>
                  <a:pt x="25971" y="0"/>
                </a:lnTo>
                <a:lnTo>
                  <a:pt x="25971" y="40170"/>
                </a:lnTo>
                <a:lnTo>
                  <a:pt x="36360" y="40170"/>
                </a:lnTo>
                <a:lnTo>
                  <a:pt x="36360" y="0"/>
                </a:lnTo>
                <a:close/>
              </a:path>
              <a:path w="62864" h="82550">
                <a:moveTo>
                  <a:pt x="62331" y="31800"/>
                </a:moveTo>
                <a:lnTo>
                  <a:pt x="36360" y="31800"/>
                </a:lnTo>
                <a:lnTo>
                  <a:pt x="36360" y="40170"/>
                </a:lnTo>
                <a:lnTo>
                  <a:pt x="57135" y="40170"/>
                </a:lnTo>
                <a:lnTo>
                  <a:pt x="62331" y="31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76828" y="695612"/>
            <a:ext cx="1272241" cy="36337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749" b="1" spc="-5" dirty="0">
                <a:solidFill>
                  <a:srgbClr val="0033CC"/>
                </a:solidFill>
                <a:latin typeface="Calibri"/>
                <a:cs typeface="Calibri"/>
              </a:rPr>
              <a:t>PREFASE</a:t>
            </a:r>
            <a:endParaRPr sz="749">
              <a:latin typeface="Calibri"/>
              <a:cs typeface="Calibri"/>
            </a:endParaRPr>
          </a:p>
          <a:p>
            <a:pPr marR="27906" algn="ctr">
              <a:spcBef>
                <a:spcPts val="25"/>
              </a:spcBef>
            </a:pPr>
            <a:r>
              <a:rPr sz="749" b="1" spc="5" dirty="0">
                <a:latin typeface="Calibri"/>
                <a:cs typeface="Calibri"/>
              </a:rPr>
              <a:t>PDN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(-7 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–1)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0153" y="1201992"/>
            <a:ext cx="2723332" cy="710985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algn="ctr">
              <a:spcBef>
                <a:spcPts val="155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INDUCCIÓN</a:t>
            </a:r>
            <a:endParaRPr sz="749">
              <a:latin typeface="Calibri"/>
              <a:cs typeface="Calibri"/>
            </a:endParaRPr>
          </a:p>
          <a:p>
            <a:pPr marR="333609" algn="ctr">
              <a:spcBef>
                <a:spcPts val="10"/>
              </a:spcBef>
            </a:pPr>
            <a:r>
              <a:rPr sz="749" b="1" spc="-5" dirty="0">
                <a:latin typeface="Calibri"/>
                <a:cs typeface="Calibri"/>
              </a:rPr>
              <a:t>VCR</a:t>
            </a:r>
            <a:r>
              <a:rPr sz="749" spc="-5" dirty="0">
                <a:latin typeface="Calibri"/>
                <a:cs typeface="Calibri"/>
              </a:rPr>
              <a:t>: </a:t>
            </a:r>
            <a:r>
              <a:rPr sz="749" dirty="0">
                <a:latin typeface="Calibri"/>
                <a:cs typeface="Calibri"/>
              </a:rPr>
              <a:t>1.5 </a:t>
            </a:r>
            <a:r>
              <a:rPr sz="749" spc="5" dirty="0">
                <a:latin typeface="Calibri"/>
                <a:cs typeface="Calibri"/>
              </a:rPr>
              <a:t>mg/m2 </a:t>
            </a:r>
            <a:r>
              <a:rPr sz="749" dirty="0">
                <a:latin typeface="Calibri"/>
                <a:cs typeface="Calibri"/>
              </a:rPr>
              <a:t>(dosis máxima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 mg) </a:t>
            </a:r>
            <a:r>
              <a:rPr sz="749" spc="-25" dirty="0">
                <a:latin typeface="Calibri"/>
                <a:cs typeface="Calibri"/>
              </a:rPr>
              <a:t>i.v.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días 1, 8,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22.</a:t>
            </a:r>
            <a:endParaRPr sz="749">
              <a:latin typeface="Calibri"/>
              <a:cs typeface="Calibri"/>
            </a:endParaRPr>
          </a:p>
          <a:p>
            <a:pPr marR="327901" algn="ctr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DEX </a:t>
            </a:r>
            <a:r>
              <a:rPr sz="749" dirty="0">
                <a:latin typeface="Calibri"/>
                <a:cs typeface="Calibri"/>
              </a:rPr>
              <a:t>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40</a:t>
            </a:r>
            <a:r>
              <a:rPr sz="749" spc="5" dirty="0">
                <a:latin typeface="Calibri"/>
                <a:cs typeface="Calibri"/>
              </a:rPr>
              <a:t> mg/m2</a:t>
            </a:r>
            <a:r>
              <a:rPr sz="749" dirty="0">
                <a:latin typeface="Calibri"/>
                <a:cs typeface="Calibri"/>
              </a:rPr>
              <a:t> IV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</a:t>
            </a:r>
            <a:r>
              <a:rPr sz="749" spc="-5" dirty="0">
                <a:latin typeface="Calibri"/>
                <a:cs typeface="Calibri"/>
              </a:rPr>
              <a:t> PO,</a:t>
            </a:r>
            <a:r>
              <a:rPr sz="749" dirty="0">
                <a:latin typeface="Calibri"/>
                <a:cs typeface="Calibri"/>
              </a:rPr>
              <a:t> días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1-2,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8-9,15-16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22-23</a:t>
            </a:r>
            <a:endParaRPr sz="749">
              <a:latin typeface="Calibri"/>
              <a:cs typeface="Calibri"/>
            </a:endParaRPr>
          </a:p>
          <a:p>
            <a:pPr marR="64058" algn="ctr">
              <a:lnSpc>
                <a:spcPts val="884"/>
              </a:lnSpc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&gt;60 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dirty="0">
                <a:latin typeface="Calibri"/>
                <a:cs typeface="Calibri"/>
              </a:rPr>
              <a:t> IV o</a:t>
            </a:r>
            <a:r>
              <a:rPr sz="749" spc="-5" dirty="0">
                <a:latin typeface="Calibri"/>
                <a:cs typeface="Calibri"/>
              </a:rPr>
              <a:t> PO,</a:t>
            </a:r>
            <a:r>
              <a:rPr sz="749" dirty="0">
                <a:latin typeface="Calibri"/>
                <a:cs typeface="Calibri"/>
              </a:rPr>
              <a:t> días 1-2,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8-9,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15-16 y 22-23</a:t>
            </a:r>
            <a:endParaRPr sz="749">
              <a:latin typeface="Calibri"/>
              <a:cs typeface="Calibri"/>
            </a:endParaRPr>
          </a:p>
          <a:p>
            <a:pPr marR="76109" algn="ctr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mg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p.o vs </a:t>
            </a:r>
            <a:r>
              <a:rPr sz="749" b="1" dirty="0">
                <a:latin typeface="Calibri"/>
                <a:cs typeface="Calibri"/>
              </a:rPr>
              <a:t>Dasatinib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 p.o (si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intolerancia)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22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99904" y="2180253"/>
            <a:ext cx="2213421" cy="82549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490266">
              <a:spcBef>
                <a:spcPts val="150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Ciclos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1,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3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5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MTX</a:t>
            </a:r>
            <a:endParaRPr sz="749">
              <a:latin typeface="Calibri"/>
              <a:cs typeface="Calibri"/>
            </a:endParaRPr>
          </a:p>
          <a:p>
            <a:pPr marL="49471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1000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  <a:p>
            <a:pPr marL="49471">
              <a:lnSpc>
                <a:spcPts val="884"/>
              </a:lnSpc>
              <a:spcBef>
                <a:spcPts val="10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&gt;60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250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IV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  <a:p>
            <a:pPr marL="49471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(600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(o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dasatinib 70 </a:t>
            </a:r>
            <a:r>
              <a:rPr sz="749" spc="5" dirty="0">
                <a:latin typeface="Calibri"/>
                <a:cs typeface="Calibri"/>
              </a:rPr>
              <a:t>mg/12</a:t>
            </a:r>
            <a:r>
              <a:rPr sz="749" dirty="0">
                <a:latin typeface="Calibri"/>
                <a:cs typeface="Calibri"/>
              </a:rPr>
              <a:t> h)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si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si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no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b="1" spc="-4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52053" y="2180253"/>
            <a:ext cx="2210884" cy="825490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488996">
              <a:spcBef>
                <a:spcPts val="150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CONSOLIDACIÓN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Ciclos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2,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4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y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6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spc="-5" dirty="0">
                <a:latin typeface="Calibri"/>
                <a:cs typeface="Calibri"/>
              </a:rPr>
              <a:t>Citarabina</a:t>
            </a:r>
            <a:r>
              <a:rPr sz="749" spc="-5" dirty="0">
                <a:latin typeface="Calibri"/>
                <a:cs typeface="Calibri"/>
              </a:rPr>
              <a:t>: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≤60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1000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mg/m2/12</a:t>
            </a:r>
            <a:r>
              <a:rPr sz="749" dirty="0">
                <a:latin typeface="Calibri"/>
                <a:cs typeface="Calibri"/>
              </a:rPr>
              <a:t> h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-20" dirty="0">
                <a:latin typeface="Calibri"/>
                <a:cs typeface="Calibri"/>
              </a:rPr>
              <a:t>IV,</a:t>
            </a:r>
            <a:r>
              <a:rPr sz="749" dirty="0">
                <a:latin typeface="Calibri"/>
                <a:cs typeface="Calibri"/>
              </a:rPr>
              <a:t> 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5</a:t>
            </a:r>
            <a:endParaRPr sz="749">
              <a:latin typeface="Calibri"/>
              <a:cs typeface="Calibri"/>
            </a:endParaRPr>
          </a:p>
          <a:p>
            <a:pPr marL="48836">
              <a:lnSpc>
                <a:spcPts val="884"/>
              </a:lnSpc>
              <a:spcBef>
                <a:spcPts val="10"/>
              </a:spcBef>
            </a:pPr>
            <a:r>
              <a:rPr sz="749" dirty="0">
                <a:latin typeface="Calibri"/>
                <a:cs typeface="Calibri"/>
              </a:rPr>
              <a:t>–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&gt;60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a: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250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mg/m2/12</a:t>
            </a:r>
            <a:r>
              <a:rPr sz="749" dirty="0">
                <a:latin typeface="Calibri"/>
                <a:cs typeface="Calibri"/>
              </a:rPr>
              <a:t> h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-20" dirty="0">
                <a:latin typeface="Calibri"/>
                <a:cs typeface="Calibri"/>
              </a:rPr>
              <a:t>IV,</a:t>
            </a:r>
            <a:r>
              <a:rPr sz="749" dirty="0">
                <a:latin typeface="Calibri"/>
                <a:cs typeface="Calibri"/>
              </a:rPr>
              <a:t> d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1,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3,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 5,</a:t>
            </a:r>
            <a:endParaRPr sz="749">
              <a:latin typeface="Calibri"/>
              <a:cs typeface="Calibri"/>
            </a:endParaRPr>
          </a:p>
          <a:p>
            <a:pPr marL="48836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(600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(o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dasatinib 70 </a:t>
            </a:r>
            <a:r>
              <a:rPr sz="749" spc="5" dirty="0">
                <a:latin typeface="Calibri"/>
                <a:cs typeface="Calibri"/>
              </a:rPr>
              <a:t>mg/12</a:t>
            </a:r>
            <a:r>
              <a:rPr sz="749" dirty="0">
                <a:latin typeface="Calibri"/>
                <a:cs typeface="Calibri"/>
              </a:rPr>
              <a:t> h)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si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(30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mg/d)</a:t>
            </a:r>
            <a:r>
              <a:rPr sz="749" dirty="0">
                <a:latin typeface="Calibri"/>
                <a:cs typeface="Calibri"/>
              </a:rPr>
              <a:t> si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no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RMC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4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030500" y="3187004"/>
            <a:ext cx="2808951" cy="1095294"/>
            <a:chOff x="3028599" y="3190933"/>
            <a:chExt cx="2812415" cy="1096645"/>
          </a:xfrm>
        </p:grpSpPr>
        <p:sp>
          <p:nvSpPr>
            <p:cNvPr id="8" name="object 8"/>
            <p:cNvSpPr/>
            <p:nvPr/>
          </p:nvSpPr>
          <p:spPr>
            <a:xfrm>
              <a:off x="3039076" y="3201410"/>
              <a:ext cx="2791460" cy="633730"/>
            </a:xfrm>
            <a:custGeom>
              <a:avLst/>
              <a:gdLst/>
              <a:ahLst/>
              <a:cxnLst/>
              <a:rect l="l" t="t" r="r" b="b"/>
              <a:pathLst>
                <a:path w="2791460" h="633729">
                  <a:moveTo>
                    <a:pt x="0" y="0"/>
                  </a:moveTo>
                  <a:lnTo>
                    <a:pt x="2791117" y="0"/>
                  </a:lnTo>
                  <a:lnTo>
                    <a:pt x="2791117" y="633437"/>
                  </a:lnTo>
                  <a:lnTo>
                    <a:pt x="0" y="633437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052461" y="3876645"/>
              <a:ext cx="2773680" cy="400685"/>
            </a:xfrm>
            <a:custGeom>
              <a:avLst/>
              <a:gdLst/>
              <a:ahLst/>
              <a:cxnLst/>
              <a:rect l="l" t="t" r="r" b="b"/>
              <a:pathLst>
                <a:path w="2773679" h="400685">
                  <a:moveTo>
                    <a:pt x="0" y="0"/>
                  </a:moveTo>
                  <a:lnTo>
                    <a:pt x="2773273" y="0"/>
                  </a:lnTo>
                  <a:lnTo>
                    <a:pt x="2773273" y="400062"/>
                  </a:lnTo>
                  <a:lnTo>
                    <a:pt x="0" y="400062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3057955" y="3202949"/>
            <a:ext cx="2758214" cy="104963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MANTENIMIENTO</a:t>
            </a:r>
            <a:r>
              <a:rPr sz="749" b="1" spc="-2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1er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0033CC"/>
                </a:solidFill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  <a:p>
            <a:pPr marL="32345">
              <a:spcBef>
                <a:spcPts val="25"/>
              </a:spcBef>
            </a:pPr>
            <a:r>
              <a:rPr sz="749" b="1" spc="5" dirty="0">
                <a:latin typeface="Calibri"/>
                <a:cs typeface="Calibri"/>
              </a:rPr>
              <a:t>MP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50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mg/m2/d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PO.</a:t>
            </a:r>
            <a:endParaRPr sz="749">
              <a:latin typeface="Calibri"/>
              <a:cs typeface="Calibri"/>
            </a:endParaRPr>
          </a:p>
          <a:p>
            <a:pPr marL="32345">
              <a:spcBef>
                <a:spcPts val="10"/>
              </a:spcBef>
            </a:pPr>
            <a:r>
              <a:rPr sz="749" b="1" dirty="0">
                <a:latin typeface="Calibri"/>
                <a:cs typeface="Calibri"/>
              </a:rPr>
              <a:t>MTX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mg/m2/sem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IM</a:t>
            </a:r>
            <a:endParaRPr sz="749">
              <a:latin typeface="Calibri"/>
              <a:cs typeface="Calibri"/>
            </a:endParaRPr>
          </a:p>
          <a:p>
            <a:pPr marL="32345">
              <a:lnSpc>
                <a:spcPts val="884"/>
              </a:lnSpc>
              <a:spcBef>
                <a:spcPts val="20"/>
              </a:spcBef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5" dirty="0">
                <a:latin typeface="Calibri"/>
                <a:cs typeface="Calibri"/>
              </a:rPr>
              <a:t> mg/día </a:t>
            </a:r>
            <a:r>
              <a:rPr sz="749" dirty="0">
                <a:latin typeface="Calibri"/>
                <a:cs typeface="Calibri"/>
              </a:rPr>
              <a:t>(o dasatinib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h) ó </a:t>
            </a: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mg/d</a:t>
            </a:r>
            <a:endParaRPr sz="749">
              <a:latin typeface="Calibri"/>
              <a:cs typeface="Calibri"/>
            </a:endParaRPr>
          </a:p>
          <a:p>
            <a:pPr marL="32345">
              <a:lnSpc>
                <a:spcPts val="884"/>
              </a:lnSpc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dirty="0">
                <a:latin typeface="Calibri"/>
                <a:cs typeface="Calibri"/>
              </a:rPr>
              <a:t>,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cada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meses</a:t>
            </a:r>
            <a:endParaRPr sz="749">
              <a:latin typeface="Calibri"/>
              <a:cs typeface="Calibri"/>
            </a:endParaRPr>
          </a:p>
          <a:p>
            <a:pPr marL="3805" algn="ctr">
              <a:spcBef>
                <a:spcPts val="789"/>
              </a:spcBef>
            </a:pP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MANTENIMIENTO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2º</a:t>
            </a:r>
            <a:r>
              <a:rPr sz="749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a</a:t>
            </a:r>
            <a:r>
              <a:rPr sz="749" b="1" spc="-1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0033CC"/>
                </a:solidFill>
                <a:latin typeface="Calibri"/>
                <a:cs typeface="Calibri"/>
              </a:rPr>
              <a:t>5º</a:t>
            </a:r>
            <a:r>
              <a:rPr sz="749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0033CC"/>
                </a:solidFill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  <a:p>
            <a:pPr marL="45665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Imatinib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600</a:t>
            </a:r>
            <a:r>
              <a:rPr sz="749" spc="10" dirty="0">
                <a:latin typeface="Calibri"/>
                <a:cs typeface="Calibri"/>
              </a:rPr>
              <a:t> </a:t>
            </a:r>
            <a:r>
              <a:rPr sz="749" spc="5" dirty="0">
                <a:latin typeface="Calibri"/>
                <a:cs typeface="Calibri"/>
              </a:rPr>
              <a:t>mg/d </a:t>
            </a:r>
            <a:r>
              <a:rPr sz="749" dirty="0">
                <a:latin typeface="Calibri"/>
                <a:cs typeface="Calibri"/>
              </a:rPr>
              <a:t>(o dasatinib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70</a:t>
            </a:r>
            <a:r>
              <a:rPr sz="749" spc="5" dirty="0">
                <a:latin typeface="Calibri"/>
                <a:cs typeface="Calibri"/>
              </a:rPr>
              <a:t> mg/12 </a:t>
            </a:r>
            <a:r>
              <a:rPr sz="749" dirty="0">
                <a:latin typeface="Calibri"/>
                <a:cs typeface="Calibri"/>
              </a:rPr>
              <a:t>h) o </a:t>
            </a:r>
            <a:r>
              <a:rPr sz="749" b="1" spc="-5" dirty="0">
                <a:latin typeface="Calibri"/>
                <a:cs typeface="Calibri"/>
              </a:rPr>
              <a:t>Ponatinib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15</a:t>
            </a:r>
            <a:r>
              <a:rPr sz="749" spc="5" dirty="0">
                <a:latin typeface="Calibri"/>
                <a:cs typeface="Calibri"/>
              </a:rPr>
              <a:t> mg/d</a:t>
            </a:r>
            <a:endParaRPr sz="749">
              <a:latin typeface="Calibri"/>
              <a:cs typeface="Calibri"/>
            </a:endParaRPr>
          </a:p>
          <a:p>
            <a:pPr marL="45665">
              <a:spcBef>
                <a:spcPts val="25"/>
              </a:spcBef>
            </a:pPr>
            <a:r>
              <a:rPr sz="749" b="1" dirty="0">
                <a:latin typeface="Calibri"/>
                <a:cs typeface="Calibri"/>
              </a:rPr>
              <a:t>TIT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cada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3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meses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en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2º</a:t>
            </a:r>
            <a:r>
              <a:rPr sz="749" spc="-1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año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84298" y="1085134"/>
            <a:ext cx="63789" cy="116886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3797345" y="3032746"/>
            <a:ext cx="1267802" cy="156018"/>
            <a:chOff x="3796389" y="3036486"/>
            <a:chExt cx="1269365" cy="156210"/>
          </a:xfrm>
        </p:grpSpPr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96389" y="3036486"/>
              <a:ext cx="63868" cy="15603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01435" y="3036486"/>
              <a:ext cx="63868" cy="156032"/>
            </a:xfrm>
            <a:prstGeom prst="rect">
              <a:avLst/>
            </a:prstGeom>
          </p:spPr>
        </p:pic>
      </p:grpSp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788437" y="1946542"/>
            <a:ext cx="63776" cy="233747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966794" y="1942085"/>
            <a:ext cx="63789" cy="233747"/>
          </a:xfrm>
          <a:prstGeom prst="rect">
            <a:avLst/>
          </a:prstGeom>
        </p:spPr>
      </p:pic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18900" y="672678"/>
            <a:ext cx="5988286" cy="1504776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ESTUDIO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ENFERMEDAD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RESIDUAL</a:t>
            </a:r>
            <a:endParaRPr sz="1498">
              <a:latin typeface="Calibri"/>
              <a:cs typeface="Calibri"/>
            </a:endParaRPr>
          </a:p>
          <a:p>
            <a:pPr marL="1532953" marR="356442" indent="-1484117">
              <a:lnSpc>
                <a:spcPct val="101299"/>
              </a:lnSpc>
              <a:spcBef>
                <a:spcPts val="10"/>
              </a:spcBef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Método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estándar</a:t>
            </a:r>
            <a:r>
              <a:rPr sz="1498" b="1" dirty="0">
                <a:latin typeface="Calibri"/>
                <a:cs typeface="Calibri"/>
              </a:rPr>
              <a:t>:</a:t>
            </a:r>
            <a:r>
              <a:rPr sz="1498" b="1" spc="1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cociente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</a:t>
            </a:r>
            <a:r>
              <a:rPr sz="1298" i="1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PCR </a:t>
            </a:r>
            <a:r>
              <a:rPr sz="1298" spc="-10" dirty="0">
                <a:latin typeface="Calibri"/>
                <a:cs typeface="Calibri"/>
              </a:rPr>
              <a:t>cuantitativa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en </a:t>
            </a:r>
            <a:r>
              <a:rPr sz="1298" spc="-5" dirty="0">
                <a:latin typeface="Calibri"/>
                <a:cs typeface="Calibri"/>
              </a:rPr>
              <a:t>tiempo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real </a:t>
            </a:r>
            <a:r>
              <a:rPr sz="1298" spc="-28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Se </a:t>
            </a:r>
            <a:r>
              <a:rPr sz="1298" spc="-15" dirty="0">
                <a:latin typeface="Calibri"/>
                <a:cs typeface="Calibri"/>
              </a:rPr>
              <a:t>realizará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localmente</a:t>
            </a:r>
            <a:r>
              <a:rPr sz="1298" dirty="0">
                <a:latin typeface="Calibri"/>
                <a:cs typeface="Calibri"/>
              </a:rPr>
              <a:t> en</a:t>
            </a:r>
            <a:r>
              <a:rPr sz="1298" spc="-5" dirty="0">
                <a:latin typeface="Calibri"/>
                <a:cs typeface="Calibri"/>
              </a:rPr>
              <a:t> MO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-5" dirty="0">
                <a:latin typeface="Calibri"/>
                <a:cs typeface="Calibri"/>
              </a:rPr>
              <a:t> SP</a:t>
            </a:r>
            <a:endParaRPr sz="1298">
              <a:latin typeface="Calibri"/>
              <a:cs typeface="Calibri"/>
            </a:endParaRPr>
          </a:p>
          <a:p>
            <a:pPr marL="48836">
              <a:lnSpc>
                <a:spcPts val="1778"/>
              </a:lnSpc>
            </a:pP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Métodos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investigacionales</a:t>
            </a:r>
            <a:endParaRPr sz="1498">
              <a:latin typeface="Calibri"/>
              <a:cs typeface="Calibri"/>
            </a:endParaRPr>
          </a:p>
          <a:p>
            <a:pPr marL="646923" indent="-104014">
              <a:spcBef>
                <a:spcPts val="35"/>
              </a:spcBef>
              <a:buClr>
                <a:srgbClr val="0033CC"/>
              </a:buClr>
              <a:buSzPct val="115384"/>
              <a:buChar char="-"/>
              <a:tabLst>
                <a:tab pos="647557" algn="l"/>
              </a:tabLst>
            </a:pPr>
            <a:r>
              <a:rPr sz="1298" spc="-10" dirty="0">
                <a:latin typeface="Calibri"/>
                <a:cs typeface="Calibri"/>
              </a:rPr>
              <a:t>Citofluorometría</a:t>
            </a:r>
            <a:r>
              <a:rPr sz="1298" dirty="0">
                <a:latin typeface="Calibri"/>
                <a:cs typeface="Calibri"/>
              </a:rPr>
              <a:t> de</a:t>
            </a:r>
            <a:r>
              <a:rPr sz="1298" spc="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nueva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generación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(centralizada)</a:t>
            </a:r>
            <a:endParaRPr sz="1298">
              <a:latin typeface="Calibri"/>
              <a:cs typeface="Calibri"/>
            </a:endParaRPr>
          </a:p>
          <a:p>
            <a:pPr marL="654534" marR="100210" indent="-110992">
              <a:lnSpc>
                <a:spcPts val="1518"/>
              </a:lnSpc>
              <a:spcBef>
                <a:spcPts val="105"/>
              </a:spcBef>
              <a:buChar char="-"/>
              <a:tabLst>
                <a:tab pos="631701" algn="l"/>
              </a:tabLst>
            </a:pPr>
            <a:r>
              <a:rPr sz="1298" spc="-5" dirty="0">
                <a:latin typeface="Calibri"/>
                <a:cs typeface="Calibri"/>
              </a:rPr>
              <a:t>PCR </a:t>
            </a:r>
            <a:r>
              <a:rPr sz="1298" spc="-10" dirty="0">
                <a:latin typeface="Calibri"/>
                <a:cs typeface="Calibri"/>
              </a:rPr>
              <a:t>reordenamientos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dirty="0">
                <a:latin typeface="Calibri"/>
                <a:cs typeface="Calibri"/>
              </a:rPr>
              <a:t>de</a:t>
            </a:r>
            <a:r>
              <a:rPr sz="1298" spc="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IG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(centralizada)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por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NGS,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si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discrepancias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entre</a:t>
            </a:r>
            <a:r>
              <a:rPr sz="1298" spc="5" dirty="0">
                <a:latin typeface="Calibri"/>
                <a:cs typeface="Calibri"/>
              </a:rPr>
              <a:t> </a:t>
            </a:r>
            <a:r>
              <a:rPr sz="1298" i="1" spc="-5" dirty="0">
                <a:latin typeface="Calibri"/>
                <a:cs typeface="Calibri"/>
              </a:rPr>
              <a:t>ratio </a:t>
            </a:r>
            <a:r>
              <a:rPr sz="1298" i="1" spc="-280" dirty="0">
                <a:latin typeface="Calibri"/>
                <a:cs typeface="Calibri"/>
              </a:rPr>
              <a:t> </a:t>
            </a:r>
            <a:r>
              <a:rPr sz="1298" i="1" spc="-10" dirty="0">
                <a:latin typeface="Calibri"/>
                <a:cs typeface="Calibri"/>
              </a:rPr>
              <a:t>BCR::ABL1/ABL1 </a:t>
            </a:r>
            <a:r>
              <a:rPr sz="1298" dirty="0">
                <a:latin typeface="Calibri"/>
                <a:cs typeface="Calibri"/>
              </a:rPr>
              <a:t>y</a:t>
            </a:r>
            <a:r>
              <a:rPr sz="1298" spc="-5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citofluorometría.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59690" y="2889310"/>
            <a:ext cx="5106723" cy="1257449"/>
          </a:xfrm>
          <a:prstGeom prst="rect">
            <a:avLst/>
          </a:prstGeom>
          <a:ln w="20637">
            <a:solidFill>
              <a:srgbClr val="4472C4"/>
            </a:solidFill>
          </a:ln>
        </p:spPr>
        <p:txBody>
          <a:bodyPr vert="horz" wrap="square" lIns="0" tIns="10147" rIns="0" bIns="0" rtlCol="0">
            <a:spAutoFit/>
          </a:bodyPr>
          <a:lstStyle/>
          <a:p>
            <a:pPr algn="ctr">
              <a:spcBef>
                <a:spcPts val="80"/>
              </a:spcBef>
            </a:pP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ESTUDIO </a:t>
            </a:r>
            <a:r>
              <a:rPr sz="1298" b="1" spc="-20" dirty="0">
                <a:solidFill>
                  <a:srgbClr val="0033CC"/>
                </a:solidFill>
                <a:latin typeface="Calibri"/>
                <a:cs typeface="Calibri"/>
              </a:rPr>
              <a:t>MUTACIONES</a:t>
            </a:r>
            <a:r>
              <a:rPr sz="1298" b="1" spc="-10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DE</a:t>
            </a:r>
            <a:r>
              <a:rPr sz="12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298" b="1" i="1" spc="-5" dirty="0">
                <a:solidFill>
                  <a:srgbClr val="0033CC"/>
                </a:solidFill>
                <a:latin typeface="Calibri-BoldItalic"/>
                <a:cs typeface="Calibri-BoldItalic"/>
              </a:rPr>
              <a:t>ABL1</a:t>
            </a:r>
            <a:endParaRPr sz="1298">
              <a:latin typeface="Calibri-BoldItalic"/>
              <a:cs typeface="Calibri-BoldItalic"/>
            </a:endParaRPr>
          </a:p>
          <a:p>
            <a:pPr marL="48836">
              <a:spcBef>
                <a:spcPts val="10"/>
              </a:spcBef>
            </a:pPr>
            <a:r>
              <a:rPr sz="1298" b="1" spc="-5" dirty="0">
                <a:solidFill>
                  <a:srgbClr val="0033CC"/>
                </a:solidFill>
                <a:latin typeface="Calibri"/>
                <a:cs typeface="Calibri"/>
              </a:rPr>
              <a:t>Indicación</a:t>
            </a:r>
            <a:r>
              <a:rPr sz="949" spc="-5" dirty="0">
                <a:latin typeface="Calibri"/>
                <a:cs typeface="Calibri"/>
              </a:rPr>
              <a:t>:</a:t>
            </a:r>
            <a:endParaRPr sz="949">
              <a:latin typeface="Calibri"/>
              <a:cs typeface="Calibri"/>
            </a:endParaRPr>
          </a:p>
          <a:p>
            <a:pPr marL="543542">
              <a:spcBef>
                <a:spcPts val="45"/>
              </a:spcBef>
            </a:pPr>
            <a:r>
              <a:rPr sz="1049" dirty="0">
                <a:latin typeface="Calibri"/>
                <a:cs typeface="Calibri"/>
              </a:rPr>
              <a:t>Falta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RMC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al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final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consolidación</a:t>
            </a:r>
            <a:endParaRPr sz="1049">
              <a:latin typeface="Calibri"/>
              <a:cs typeface="Calibri"/>
            </a:endParaRPr>
          </a:p>
          <a:p>
            <a:pPr marL="543542">
              <a:spcBef>
                <a:spcPts val="40"/>
              </a:spcBef>
            </a:pPr>
            <a:r>
              <a:rPr sz="1049" spc="10" dirty="0">
                <a:latin typeface="Calibri"/>
                <a:cs typeface="Calibri"/>
              </a:rPr>
              <a:t>Pesrsistencia/reaparicion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enfermedad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tras </a:t>
            </a:r>
            <a:r>
              <a:rPr sz="1049" spc="15" dirty="0">
                <a:latin typeface="Calibri"/>
                <a:cs typeface="Calibri"/>
              </a:rPr>
              <a:t>TPH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mantenimiento</a:t>
            </a:r>
            <a:endParaRPr sz="1049">
              <a:latin typeface="Calibri"/>
              <a:cs typeface="Calibri"/>
            </a:endParaRPr>
          </a:p>
          <a:p>
            <a:pPr marL="48836">
              <a:spcBef>
                <a:spcPts val="10"/>
              </a:spcBef>
            </a:pPr>
            <a:r>
              <a:rPr sz="1298" b="1" spc="-20" dirty="0">
                <a:solidFill>
                  <a:srgbClr val="0033CC"/>
                </a:solidFill>
                <a:latin typeface="Calibri"/>
                <a:cs typeface="Calibri"/>
              </a:rPr>
              <a:t>Técnica</a:t>
            </a:r>
            <a:endParaRPr sz="1298">
              <a:latin typeface="Calibri"/>
              <a:cs typeface="Calibri"/>
            </a:endParaRPr>
          </a:p>
          <a:p>
            <a:pPr marL="543542" marR="294286">
              <a:lnSpc>
                <a:spcPct val="103200"/>
              </a:lnSpc>
            </a:pPr>
            <a:r>
              <a:rPr sz="1049" spc="10" dirty="0">
                <a:latin typeface="Calibri"/>
                <a:cs typeface="Calibri"/>
              </a:rPr>
              <a:t>Secuenciación profunda </a:t>
            </a:r>
            <a:r>
              <a:rPr sz="1049" spc="15" dirty="0">
                <a:latin typeface="Calibri"/>
                <a:cs typeface="Calibri"/>
              </a:rPr>
              <a:t>empleando DNA </a:t>
            </a:r>
            <a:r>
              <a:rPr sz="1049" spc="10" dirty="0">
                <a:latin typeface="Calibri"/>
                <a:cs typeface="Calibri"/>
              </a:rPr>
              <a:t>genómico (Hospital 12 de Octubre,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Dres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Ricardo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Sanchez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y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Rosa Ayala)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957291"/>
            <a:ext cx="1511991" cy="37784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5" dirty="0">
                <a:solidFill>
                  <a:srgbClr val="0033CC"/>
                </a:solidFill>
              </a:rPr>
              <a:t>Ou</a:t>
            </a:r>
            <a:r>
              <a:rPr sz="2347" b="1" dirty="0">
                <a:solidFill>
                  <a:srgbClr val="0033CC"/>
                </a:solidFill>
              </a:rPr>
              <a:t>tli</a:t>
            </a:r>
            <a:r>
              <a:rPr sz="2347" b="1" spc="15" dirty="0">
                <a:solidFill>
                  <a:srgbClr val="0033CC"/>
                </a:solidFill>
              </a:rPr>
              <a:t>ne</a:t>
            </a:r>
            <a:endParaRPr sz="2347" b="1" dirty="0"/>
          </a:p>
        </p:txBody>
      </p:sp>
      <p:sp>
        <p:nvSpPr>
          <p:cNvPr id="4" name="object 4"/>
          <p:cNvSpPr txBox="1"/>
          <p:nvPr/>
        </p:nvSpPr>
        <p:spPr>
          <a:xfrm>
            <a:off x="1764609" y="1544262"/>
            <a:ext cx="3975913" cy="1558908"/>
          </a:xfrm>
          <a:prstGeom prst="rect">
            <a:avLst/>
          </a:prstGeom>
        </p:spPr>
        <p:txBody>
          <a:bodyPr vert="horz" wrap="square" lIns="0" tIns="62788" rIns="0" bIns="0" rtlCol="0">
            <a:spAutoFit/>
          </a:bodyPr>
          <a:lstStyle/>
          <a:p>
            <a:pPr marL="135727" indent="-123676">
              <a:spcBef>
                <a:spcPts val="494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Overview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Protocols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ALL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FF0000"/>
                </a:solidFill>
                <a:latin typeface="Calibri"/>
                <a:cs typeface="Calibri"/>
              </a:rPr>
              <a:t>2019.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Clinical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and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biologic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data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3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5" dirty="0">
                <a:latin typeface="Calibri"/>
                <a:cs typeface="Calibri"/>
              </a:rPr>
              <a:t>Clinical </a:t>
            </a:r>
            <a:r>
              <a:rPr sz="1698" spc="10" dirty="0">
                <a:latin typeface="Calibri"/>
                <a:cs typeface="Calibri"/>
              </a:rPr>
              <a:t>trials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adult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 in Spain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Activity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SHOP/PETHEMA </a:t>
            </a:r>
            <a:r>
              <a:rPr sz="1698" spc="10" dirty="0">
                <a:latin typeface="Calibri"/>
                <a:cs typeface="Calibri"/>
              </a:rPr>
              <a:t>in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pediatric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40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HARMONY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for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24548" y="707773"/>
            <a:ext cx="2541311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ALL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2019 </a:t>
            </a:r>
            <a:r>
              <a:rPr sz="1498" b="1" spc="-5" dirty="0">
                <a:solidFill>
                  <a:srgbClr val="333399"/>
                </a:solidFill>
                <a:latin typeface="Calibri"/>
                <a:cs typeface="Calibri"/>
              </a:rPr>
              <a:t>protocol.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 Recruitment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78118" y="1049074"/>
            <a:ext cx="1964807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Period</a:t>
            </a:r>
            <a:r>
              <a:rPr sz="1199" spc="-10" dirty="0">
                <a:latin typeface="Calibri"/>
                <a:cs typeface="Calibri"/>
              </a:rPr>
              <a:t>:</a:t>
            </a:r>
            <a:r>
              <a:rPr sz="1199" spc="-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25/11/2019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–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21/04/2022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54945" y="1438884"/>
            <a:ext cx="740767" cy="302914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00210">
              <a:lnSpc>
                <a:spcPts val="1134"/>
              </a:lnSpc>
              <a:spcBef>
                <a:spcPts val="165"/>
              </a:spcBef>
            </a:pPr>
            <a:r>
              <a:rPr sz="949" b="1" dirty="0">
                <a:latin typeface="Calibri"/>
                <a:cs typeface="Calibri"/>
              </a:rPr>
              <a:t>Registered</a:t>
            </a:r>
            <a:endParaRPr sz="949">
              <a:latin typeface="Calibri"/>
              <a:cs typeface="Calibri"/>
            </a:endParaRPr>
          </a:p>
          <a:p>
            <a:pPr marL="174415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(n=453)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805139" y="2582736"/>
            <a:ext cx="833362" cy="303555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70"/>
              </a:spcBef>
            </a:pPr>
            <a:r>
              <a:rPr sz="949" b="1" spc="-5" dirty="0">
                <a:latin typeface="Calibri"/>
                <a:cs typeface="Calibri"/>
              </a:rPr>
              <a:t>Valid</a:t>
            </a:r>
            <a:r>
              <a:rPr sz="949" b="1" spc="-3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patients</a:t>
            </a:r>
            <a:endParaRPr sz="949">
              <a:latin typeface="Calibri"/>
              <a:cs typeface="Calibri"/>
            </a:endParaRPr>
          </a:p>
          <a:p>
            <a:pPr algn="ctr">
              <a:lnSpc>
                <a:spcPts val="1134"/>
              </a:lnSpc>
            </a:pPr>
            <a:r>
              <a:rPr sz="949" spc="10" dirty="0">
                <a:latin typeface="Calibri"/>
                <a:cs typeface="Calibri"/>
              </a:rPr>
              <a:t>(n=260)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798687" y="3109149"/>
            <a:ext cx="1247507" cy="620302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261940">
              <a:lnSpc>
                <a:spcPts val="1134"/>
              </a:lnSpc>
              <a:spcBef>
                <a:spcPts val="165"/>
              </a:spcBef>
            </a:pPr>
            <a:r>
              <a:rPr sz="949" b="1" spc="5" dirty="0">
                <a:latin typeface="Calibri"/>
                <a:cs typeface="Calibri"/>
              </a:rPr>
              <a:t>BCP-ALL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(n=198)</a:t>
            </a:r>
            <a:endParaRPr sz="949">
              <a:latin typeface="Calibri"/>
              <a:cs typeface="Calibri"/>
            </a:endParaRPr>
          </a:p>
          <a:p>
            <a:pPr marL="49471">
              <a:lnSpc>
                <a:spcPts val="1134"/>
              </a:lnSpc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Pro-B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(n=28)</a:t>
            </a:r>
            <a:endParaRPr sz="949">
              <a:latin typeface="Calibri"/>
              <a:cs typeface="Calibri"/>
            </a:endParaRPr>
          </a:p>
          <a:p>
            <a:pPr marL="49471">
              <a:spcBef>
                <a:spcPts val="55"/>
              </a:spcBef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Common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(n=153)</a:t>
            </a:r>
            <a:endParaRPr sz="949">
              <a:latin typeface="Calibri"/>
              <a:cs typeface="Calibri"/>
            </a:endParaRPr>
          </a:p>
          <a:p>
            <a:pPr marL="49471">
              <a:spcBef>
                <a:spcPts val="60"/>
              </a:spcBef>
            </a:pPr>
            <a:r>
              <a:rPr sz="949" spc="5" dirty="0">
                <a:latin typeface="Calibri"/>
                <a:cs typeface="Calibri"/>
              </a:rPr>
              <a:t>- </a:t>
            </a:r>
            <a:r>
              <a:rPr sz="949" spc="2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Pre-B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(n=17)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377922" y="3111724"/>
            <a:ext cx="2103067" cy="908616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502316">
              <a:spcBef>
                <a:spcPts val="160"/>
              </a:spcBef>
            </a:pPr>
            <a:r>
              <a:rPr sz="949" b="1" spc="5" dirty="0">
                <a:latin typeface="Calibri"/>
                <a:cs typeface="Calibri"/>
              </a:rPr>
              <a:t>ALL-T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(n=62)</a:t>
            </a:r>
            <a:endParaRPr sz="949">
              <a:latin typeface="Calibri"/>
              <a:cs typeface="Calibri"/>
            </a:endParaRPr>
          </a:p>
          <a:p>
            <a:pPr marL="203590" indent="-155388">
              <a:buChar char="-"/>
              <a:tabLst>
                <a:tab pos="204225" algn="l"/>
              </a:tabLst>
            </a:pPr>
            <a:r>
              <a:rPr sz="949" dirty="0">
                <a:latin typeface="Calibri"/>
                <a:cs typeface="Calibri"/>
              </a:rPr>
              <a:t>Early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T-cell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precursor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(n=17)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60"/>
              </a:spcBef>
              <a:buChar char="-"/>
              <a:tabLst>
                <a:tab pos="204225" algn="l"/>
              </a:tabLst>
            </a:pPr>
            <a:r>
              <a:rPr sz="949" dirty="0">
                <a:latin typeface="Calibri"/>
                <a:cs typeface="Calibri"/>
              </a:rPr>
              <a:t>Early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pre-T/Pre-T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(n=1/20)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40"/>
              </a:spcBef>
              <a:buChar char="-"/>
              <a:tabLst>
                <a:tab pos="204225" algn="l"/>
              </a:tabLst>
            </a:pPr>
            <a:r>
              <a:rPr sz="949" spc="5" dirty="0">
                <a:latin typeface="Calibri"/>
                <a:cs typeface="Calibri"/>
              </a:rPr>
              <a:t>Tímica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cortical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(n=20)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5"/>
              </a:spcBef>
              <a:buChar char="-"/>
              <a:tabLst>
                <a:tab pos="204225" algn="l"/>
              </a:tabLst>
            </a:pPr>
            <a:r>
              <a:rPr sz="949" spc="5" dirty="0">
                <a:latin typeface="Calibri"/>
                <a:cs typeface="Calibri"/>
              </a:rPr>
              <a:t>Tímica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madura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(n=3)</a:t>
            </a:r>
            <a:endParaRPr sz="949">
              <a:latin typeface="Calibri"/>
              <a:cs typeface="Calibri"/>
            </a:endParaRPr>
          </a:p>
          <a:p>
            <a:pPr marL="203590" indent="-154754">
              <a:spcBef>
                <a:spcPts val="40"/>
              </a:spcBef>
              <a:buChar char="-"/>
              <a:tabLst>
                <a:tab pos="204225" algn="l"/>
              </a:tabLst>
            </a:pPr>
            <a:r>
              <a:rPr sz="949" spc="10" dirty="0">
                <a:latin typeface="Calibri"/>
                <a:cs typeface="Calibri"/>
              </a:rPr>
              <a:t>T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non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specified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(n=1)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84110" y="1166661"/>
            <a:ext cx="2169660" cy="1815132"/>
          </a:xfrm>
          <a:prstGeom prst="rect">
            <a:avLst/>
          </a:prstGeom>
          <a:ln w="12039">
            <a:solidFill>
              <a:srgbClr val="C00000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542908">
              <a:spcBef>
                <a:spcPts val="150"/>
              </a:spcBef>
            </a:pPr>
            <a:r>
              <a:rPr sz="849" b="1" dirty="0">
                <a:latin typeface="Calibri"/>
                <a:cs typeface="Calibri"/>
              </a:rPr>
              <a:t>Excluded</a:t>
            </a:r>
            <a:r>
              <a:rPr sz="849" b="1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(n=193)</a:t>
            </a:r>
            <a:endParaRPr sz="849">
              <a:latin typeface="Calibri"/>
              <a:cs typeface="Calibri"/>
            </a:endParaRPr>
          </a:p>
          <a:p>
            <a:pPr marL="48836">
              <a:spcBef>
                <a:spcPts val="5"/>
              </a:spcBef>
            </a:pPr>
            <a:r>
              <a:rPr sz="749" dirty="0">
                <a:latin typeface="Calibri"/>
                <a:cs typeface="Calibri"/>
              </a:rPr>
              <a:t>-    </a:t>
            </a:r>
            <a:r>
              <a:rPr sz="749" spc="1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Ph+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(n=79)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0"/>
              </a:spcBef>
              <a:buFont typeface="Calibri"/>
              <a:buChar char="-"/>
              <a:tabLst>
                <a:tab pos="204225" algn="l"/>
              </a:tabLst>
            </a:pP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Mixed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phenotype/Undifferentiated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AL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(n=21/3)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5"/>
              </a:spcBef>
              <a:buFont typeface="Calibri"/>
              <a:buChar char="-"/>
              <a:tabLst>
                <a:tab pos="204225" algn="l"/>
              </a:tabLst>
            </a:pP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Lymphoblastic</a:t>
            </a:r>
            <a:r>
              <a:rPr sz="749" b="1" spc="-1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lymphoma</a:t>
            </a:r>
            <a:r>
              <a:rPr sz="749" b="1" spc="-1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(n=25)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0"/>
              </a:spcBef>
            </a:pPr>
            <a:r>
              <a:rPr sz="749" dirty="0">
                <a:solidFill>
                  <a:srgbClr val="333399"/>
                </a:solidFill>
                <a:latin typeface="Calibri"/>
                <a:cs typeface="Calibri"/>
              </a:rPr>
              <a:t>-     </a:t>
            </a:r>
            <a:r>
              <a:rPr sz="749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749" b="1" spc="5" dirty="0">
                <a:solidFill>
                  <a:srgbClr val="333399"/>
                </a:solidFill>
                <a:latin typeface="Calibri"/>
                <a:cs typeface="Calibri"/>
              </a:rPr>
              <a:t>A</a:t>
            </a:r>
            <a:r>
              <a:rPr sz="749" b="1" spc="-10" dirty="0">
                <a:solidFill>
                  <a:srgbClr val="333399"/>
                </a:solidFill>
                <a:latin typeface="Calibri"/>
                <a:cs typeface="Calibri"/>
              </a:rPr>
              <a:t>g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e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&gt;60 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y</a:t>
            </a:r>
            <a:r>
              <a:rPr sz="749" b="1" spc="-70" dirty="0">
                <a:solidFill>
                  <a:srgbClr val="333399"/>
                </a:solidFill>
                <a:latin typeface="Calibri"/>
                <a:cs typeface="Calibri"/>
              </a:rPr>
              <a:t>r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. (</a:t>
            </a:r>
            <a:r>
              <a:rPr sz="749" b="1" spc="-5" dirty="0">
                <a:solidFill>
                  <a:srgbClr val="333399"/>
                </a:solidFill>
                <a:latin typeface="Calibri"/>
                <a:cs typeface="Calibri"/>
              </a:rPr>
              <a:t>n</a:t>
            </a:r>
            <a:r>
              <a:rPr sz="749" b="1" dirty="0">
                <a:solidFill>
                  <a:srgbClr val="333399"/>
                </a:solidFill>
                <a:latin typeface="Calibri"/>
                <a:cs typeface="Calibri"/>
              </a:rPr>
              <a:t>=23)</a:t>
            </a:r>
            <a:endParaRPr sz="749">
              <a:latin typeface="Calibri"/>
              <a:cs typeface="Calibri"/>
            </a:endParaRPr>
          </a:p>
          <a:p>
            <a:pPr marL="203590" indent="-155388">
              <a:lnSpc>
                <a:spcPts val="879"/>
              </a:lnSpc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Mature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B-cell/atypical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Burkitt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(n=6)</a:t>
            </a:r>
            <a:endParaRPr sz="749">
              <a:latin typeface="Calibri"/>
              <a:cs typeface="Calibri"/>
            </a:endParaRPr>
          </a:p>
          <a:p>
            <a:pPr marL="203590" indent="-155388">
              <a:lnSpc>
                <a:spcPts val="879"/>
              </a:lnSpc>
              <a:buChar char="-"/>
              <a:tabLst>
                <a:tab pos="204225" algn="l"/>
              </a:tabLst>
            </a:pPr>
            <a:r>
              <a:rPr sz="749" spc="5" dirty="0">
                <a:latin typeface="Calibri"/>
                <a:cs typeface="Calibri"/>
              </a:rPr>
              <a:t>AML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or</a:t>
            </a:r>
            <a:r>
              <a:rPr sz="749" spc="-1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MDS/MPS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(n=10)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FRAIL/OLD-07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trial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(n=8)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-     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-5" dirty="0">
                <a:latin typeface="Calibri"/>
                <a:cs typeface="Calibri"/>
              </a:rPr>
              <a:t>g</a:t>
            </a:r>
            <a:r>
              <a:rPr sz="749" dirty="0">
                <a:latin typeface="Calibri"/>
                <a:cs typeface="Calibri"/>
              </a:rPr>
              <a:t>e&lt;18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y</a:t>
            </a:r>
            <a:r>
              <a:rPr sz="749" spc="-80" dirty="0">
                <a:latin typeface="Calibri"/>
                <a:cs typeface="Calibri"/>
              </a:rPr>
              <a:t>r</a:t>
            </a:r>
            <a:r>
              <a:rPr sz="749" dirty="0">
                <a:latin typeface="Calibri"/>
                <a:cs typeface="Calibri"/>
              </a:rPr>
              <a:t>.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Adult</a:t>
            </a:r>
            <a:r>
              <a:rPr sz="749" spc="-10" dirty="0">
                <a:latin typeface="Calibri"/>
                <a:cs typeface="Calibri"/>
              </a:rPr>
              <a:t> T-cell </a:t>
            </a:r>
            <a:r>
              <a:rPr sz="749" dirty="0">
                <a:latin typeface="Calibri"/>
                <a:cs typeface="Calibri"/>
              </a:rPr>
              <a:t>leukemia/lymphoma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(n=1)</a:t>
            </a:r>
            <a:endParaRPr sz="749">
              <a:latin typeface="Calibri"/>
              <a:cs typeface="Calibri"/>
            </a:endParaRPr>
          </a:p>
          <a:p>
            <a:pPr marL="203590" indent="-155388">
              <a:lnSpc>
                <a:spcPts val="879"/>
              </a:lnSpc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NHL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(n=6)</a:t>
            </a:r>
            <a:endParaRPr sz="749">
              <a:latin typeface="Calibri"/>
              <a:cs typeface="Calibri"/>
            </a:endParaRPr>
          </a:p>
          <a:p>
            <a:pPr marL="203590" indent="-155388">
              <a:lnSpc>
                <a:spcPts val="879"/>
              </a:lnSpc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C</a:t>
            </a:r>
            <a:r>
              <a:rPr sz="749" spc="-5" dirty="0">
                <a:latin typeface="Calibri"/>
                <a:cs typeface="Calibri"/>
              </a:rPr>
              <a:t>L</a:t>
            </a:r>
            <a:r>
              <a:rPr sz="749" dirty="0">
                <a:latin typeface="Calibri"/>
                <a:cs typeface="Calibri"/>
              </a:rPr>
              <a:t>L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(n=2)</a:t>
            </a:r>
            <a:endParaRPr sz="749">
              <a:latin typeface="Calibri"/>
              <a:cs typeface="Calibri"/>
            </a:endParaRPr>
          </a:p>
          <a:p>
            <a:pPr marL="48836">
              <a:spcBef>
                <a:spcPts val="25"/>
              </a:spcBef>
            </a:pPr>
            <a:r>
              <a:rPr sz="749" dirty="0">
                <a:latin typeface="Calibri"/>
                <a:cs typeface="Calibri"/>
              </a:rPr>
              <a:t>-     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spc="-10" dirty="0">
                <a:latin typeface="Calibri"/>
                <a:cs typeface="Calibri"/>
              </a:rPr>
              <a:t>EC</a:t>
            </a:r>
            <a:r>
              <a:rPr sz="749" dirty="0">
                <a:latin typeface="Calibri"/>
                <a:cs typeface="Calibri"/>
              </a:rPr>
              <a:t>OG&gt;2 (n=1)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0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Secondary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ALL</a:t>
            </a:r>
            <a:r>
              <a:rPr sz="749" spc="-2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(n=3)</a:t>
            </a:r>
            <a:endParaRPr sz="749">
              <a:latin typeface="Calibri"/>
              <a:cs typeface="Calibri"/>
            </a:endParaRPr>
          </a:p>
          <a:p>
            <a:pPr marL="203590" indent="-155388">
              <a:spcBef>
                <a:spcPts val="25"/>
              </a:spcBef>
              <a:buChar char="-"/>
              <a:tabLst>
                <a:tab pos="204225" algn="l"/>
              </a:tabLst>
            </a:pPr>
            <a:r>
              <a:rPr sz="749" dirty="0">
                <a:latin typeface="Calibri"/>
                <a:cs typeface="Calibri"/>
              </a:rPr>
              <a:t>Other</a:t>
            </a:r>
            <a:r>
              <a:rPr sz="749" spc="-3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(n=4)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190658" y="1797843"/>
            <a:ext cx="577773" cy="778185"/>
          </a:xfrm>
          <a:custGeom>
            <a:avLst/>
            <a:gdLst/>
            <a:ahLst/>
            <a:cxnLst/>
            <a:rect l="l" t="t" r="r" b="b"/>
            <a:pathLst>
              <a:path w="578485" h="779144">
                <a:moveTo>
                  <a:pt x="577862" y="324154"/>
                </a:moveTo>
                <a:lnTo>
                  <a:pt x="567550" y="318135"/>
                </a:lnTo>
                <a:lnTo>
                  <a:pt x="524814" y="293204"/>
                </a:lnTo>
                <a:lnTo>
                  <a:pt x="521131" y="294170"/>
                </a:lnTo>
                <a:lnTo>
                  <a:pt x="517779" y="299923"/>
                </a:lnTo>
                <a:lnTo>
                  <a:pt x="518744" y="303606"/>
                </a:lnTo>
                <a:lnTo>
                  <a:pt x="543661" y="318135"/>
                </a:lnTo>
                <a:lnTo>
                  <a:pt x="36512" y="318135"/>
                </a:lnTo>
                <a:lnTo>
                  <a:pt x="36169" y="0"/>
                </a:lnTo>
                <a:lnTo>
                  <a:pt x="24130" y="12"/>
                </a:lnTo>
                <a:lnTo>
                  <a:pt x="24942" y="744791"/>
                </a:lnTo>
                <a:lnTo>
                  <a:pt x="24980" y="767080"/>
                </a:lnTo>
                <a:lnTo>
                  <a:pt x="24942" y="744791"/>
                </a:lnTo>
                <a:lnTo>
                  <a:pt x="10401" y="719924"/>
                </a:lnTo>
                <a:lnTo>
                  <a:pt x="6705" y="718959"/>
                </a:lnTo>
                <a:lnTo>
                  <a:pt x="965" y="722312"/>
                </a:lnTo>
                <a:lnTo>
                  <a:pt x="0" y="725995"/>
                </a:lnTo>
                <a:lnTo>
                  <a:pt x="31013" y="779018"/>
                </a:lnTo>
                <a:lnTo>
                  <a:pt x="37947" y="767080"/>
                </a:lnTo>
                <a:lnTo>
                  <a:pt x="61899" y="725932"/>
                </a:lnTo>
                <a:lnTo>
                  <a:pt x="60921" y="722249"/>
                </a:lnTo>
                <a:lnTo>
                  <a:pt x="55181" y="718896"/>
                </a:lnTo>
                <a:lnTo>
                  <a:pt x="51498" y="719874"/>
                </a:lnTo>
                <a:lnTo>
                  <a:pt x="36995" y="744791"/>
                </a:lnTo>
                <a:lnTo>
                  <a:pt x="36525" y="330174"/>
                </a:lnTo>
                <a:lnTo>
                  <a:pt x="543661" y="330174"/>
                </a:lnTo>
                <a:lnTo>
                  <a:pt x="518744" y="344703"/>
                </a:lnTo>
                <a:lnTo>
                  <a:pt x="517779" y="348386"/>
                </a:lnTo>
                <a:lnTo>
                  <a:pt x="521131" y="354126"/>
                </a:lnTo>
                <a:lnTo>
                  <a:pt x="524814" y="355104"/>
                </a:lnTo>
                <a:lnTo>
                  <a:pt x="567550" y="330174"/>
                </a:lnTo>
                <a:lnTo>
                  <a:pt x="577862" y="3241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46691" y="2939291"/>
            <a:ext cx="236969" cy="163006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817138" y="2939692"/>
            <a:ext cx="189415" cy="162601"/>
          </a:xfrm>
          <a:prstGeom prst="rect">
            <a:avLst/>
          </a:prstGeom>
        </p:spPr>
      </p:pic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00127" y="939153"/>
            <a:ext cx="3744423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0033CC"/>
                </a:solidFill>
                <a:latin typeface="Arial"/>
                <a:cs typeface="Arial"/>
              </a:rPr>
              <a:t>Risk</a:t>
            </a:r>
            <a:r>
              <a:rPr sz="1698" b="1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698" b="1" spc="5" dirty="0">
                <a:solidFill>
                  <a:srgbClr val="0033CC"/>
                </a:solidFill>
                <a:latin typeface="Arial"/>
                <a:cs typeface="Arial"/>
              </a:rPr>
              <a:t>stratification</a:t>
            </a:r>
            <a:r>
              <a:rPr sz="1698" b="1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33CC"/>
                </a:solidFill>
                <a:latin typeface="Arial"/>
                <a:cs typeface="Arial"/>
              </a:rPr>
              <a:t>in</a:t>
            </a:r>
            <a:r>
              <a:rPr sz="1698" b="1" spc="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0033CC"/>
                </a:solidFill>
                <a:latin typeface="Arial"/>
                <a:cs typeface="Arial"/>
              </a:rPr>
              <a:t>ALL2019</a:t>
            </a:r>
            <a:r>
              <a:rPr sz="1698" b="1" spc="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33CC"/>
                </a:solidFill>
                <a:latin typeface="Arial"/>
                <a:cs typeface="Arial"/>
              </a:rPr>
              <a:t>study</a:t>
            </a:r>
            <a:endParaRPr sz="1698" b="1" dirty="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92532" y="1851943"/>
            <a:ext cx="2921208" cy="1191678"/>
          </a:xfrm>
          <a:prstGeom prst="rect">
            <a:avLst/>
          </a:prstGeom>
          <a:ln w="13754">
            <a:solidFill>
              <a:srgbClr val="0070C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09089">
              <a:lnSpc>
                <a:spcPts val="1353"/>
              </a:lnSpc>
            </a:pPr>
            <a:r>
              <a:rPr sz="1298" b="1" dirty="0">
                <a:solidFill>
                  <a:srgbClr val="0033CC"/>
                </a:solidFill>
                <a:latin typeface="Arial"/>
                <a:cs typeface="Arial"/>
              </a:rPr>
              <a:t>MRD</a:t>
            </a:r>
            <a:r>
              <a:rPr sz="1298" b="1" spc="-1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criteria</a:t>
            </a:r>
            <a:r>
              <a:rPr sz="1298" b="1" spc="-1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of</a:t>
            </a:r>
            <a:r>
              <a:rPr sz="1298" b="1" spc="-1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high</a:t>
            </a:r>
            <a:r>
              <a:rPr sz="1298" b="1" spc="-15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risk</a:t>
            </a:r>
            <a:endParaRPr sz="1298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1898">
              <a:latin typeface="Arial"/>
              <a:cs typeface="Arial"/>
            </a:endParaRPr>
          </a:p>
          <a:p>
            <a:pPr marL="294286" indent="-185832">
              <a:buChar char="•"/>
              <a:tabLst>
                <a:tab pos="294286" algn="l"/>
                <a:tab pos="294921" algn="l"/>
              </a:tabLst>
            </a:pPr>
            <a:r>
              <a:rPr sz="1049" spc="10" dirty="0">
                <a:latin typeface="Arial"/>
                <a:cs typeface="Arial"/>
              </a:rPr>
              <a:t>&gt;0.01%</a:t>
            </a:r>
            <a:r>
              <a:rPr sz="1049" spc="-1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after</a:t>
            </a:r>
            <a:r>
              <a:rPr sz="1049" spc="-2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induction</a:t>
            </a:r>
            <a:endParaRPr sz="1049">
              <a:latin typeface="Arial"/>
              <a:cs typeface="Arial"/>
            </a:endParaRPr>
          </a:p>
          <a:p>
            <a:pPr marL="109089">
              <a:spcBef>
                <a:spcPts val="260"/>
              </a:spcBef>
            </a:pPr>
            <a:r>
              <a:rPr sz="1049" b="1" u="heavy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OR</a:t>
            </a:r>
            <a:endParaRPr sz="1049">
              <a:latin typeface="Arial"/>
              <a:cs typeface="Arial"/>
            </a:endParaRPr>
          </a:p>
          <a:p>
            <a:pPr marL="294286" marR="86891" indent="-185197">
              <a:lnSpc>
                <a:spcPct val="103200"/>
              </a:lnSpc>
              <a:spcBef>
                <a:spcPts val="275"/>
              </a:spcBef>
              <a:buChar char="•"/>
              <a:tabLst>
                <a:tab pos="294286" algn="l"/>
                <a:tab pos="294921" algn="l"/>
              </a:tabLst>
            </a:pPr>
            <a:r>
              <a:rPr sz="1049" spc="10" dirty="0">
                <a:latin typeface="Arial"/>
                <a:cs typeface="Arial"/>
              </a:rPr>
              <a:t>&lt;0.01% after induction </a:t>
            </a:r>
            <a:r>
              <a:rPr sz="1049" spc="15" dirty="0">
                <a:latin typeface="Arial"/>
                <a:cs typeface="Arial"/>
              </a:rPr>
              <a:t>and </a:t>
            </a:r>
            <a:r>
              <a:rPr sz="1049" spc="10" dirty="0">
                <a:latin typeface="Arial"/>
                <a:cs typeface="Arial"/>
              </a:rPr>
              <a:t>&gt;0.001% after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consolidation</a:t>
            </a:r>
            <a:endParaRPr sz="10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72001" y="1498138"/>
            <a:ext cx="2907889" cy="1909003"/>
          </a:xfrm>
          <a:prstGeom prst="rect">
            <a:avLst/>
          </a:prstGeom>
          <a:ln w="13754">
            <a:solidFill>
              <a:srgbClr val="0070C0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04014">
              <a:spcBef>
                <a:spcPts val="140"/>
              </a:spcBef>
            </a:pP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Genetic</a:t>
            </a:r>
            <a:r>
              <a:rPr sz="1298" b="1" spc="-1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criteria of</a:t>
            </a:r>
            <a:r>
              <a:rPr sz="1298" b="1" spc="-10" dirty="0">
                <a:solidFill>
                  <a:srgbClr val="0033CC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033CC"/>
                </a:solidFill>
                <a:latin typeface="Arial"/>
                <a:cs typeface="Arial"/>
              </a:rPr>
              <a:t>high-risk</a:t>
            </a:r>
            <a:endParaRPr sz="1298">
              <a:latin typeface="Arial"/>
              <a:cs typeface="Arial"/>
            </a:endParaRPr>
          </a:p>
          <a:p>
            <a:pPr marL="104014">
              <a:spcBef>
                <a:spcPts val="315"/>
              </a:spcBef>
            </a:pPr>
            <a:r>
              <a:rPr sz="1049" u="sng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Any</a:t>
            </a:r>
            <a:r>
              <a:rPr sz="1049" u="sng" spc="-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1049" u="sng" spc="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of</a:t>
            </a:r>
            <a:r>
              <a:rPr sz="1049" u="sng" spc="-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1049" u="sng" spc="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the</a:t>
            </a:r>
            <a:r>
              <a:rPr sz="1049" u="sng" spc="-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1049" u="sng" spc="10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following</a:t>
            </a:r>
            <a:endParaRPr sz="1049">
              <a:latin typeface="Arial"/>
              <a:cs typeface="Arial"/>
            </a:endParaRPr>
          </a:p>
          <a:p>
            <a:pPr marL="289213" indent="-185832">
              <a:spcBef>
                <a:spcPts val="315"/>
              </a:spcBef>
              <a:buChar char="•"/>
              <a:tabLst>
                <a:tab pos="288578" algn="l"/>
                <a:tab pos="289847" algn="l"/>
              </a:tabLst>
            </a:pPr>
            <a:r>
              <a:rPr sz="1049" spc="10" dirty="0">
                <a:latin typeface="Arial"/>
                <a:cs typeface="Arial"/>
              </a:rPr>
              <a:t>Hypodiploidy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&lt;40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chromosomes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b="1" u="heavy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and</a:t>
            </a:r>
            <a:r>
              <a:rPr sz="1049" b="1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age</a:t>
            </a:r>
            <a:endParaRPr sz="1049">
              <a:latin typeface="Arial"/>
              <a:cs typeface="Arial"/>
            </a:endParaRPr>
          </a:p>
          <a:p>
            <a:pPr marL="289213">
              <a:spcBef>
                <a:spcPts val="40"/>
              </a:spcBef>
            </a:pPr>
            <a:r>
              <a:rPr sz="1049" spc="15" dirty="0">
                <a:latin typeface="Arial"/>
                <a:cs typeface="Arial"/>
              </a:rPr>
              <a:t>&gt;35</a:t>
            </a:r>
            <a:r>
              <a:rPr sz="1049" spc="-4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yr</a:t>
            </a:r>
            <a:endParaRPr sz="1049">
              <a:latin typeface="Arial"/>
              <a:cs typeface="Arial"/>
            </a:endParaRPr>
          </a:p>
          <a:p>
            <a:pPr marL="289213" indent="-185832">
              <a:spcBef>
                <a:spcPts val="300"/>
              </a:spcBef>
              <a:buFont typeface="Arial"/>
              <a:buChar char="•"/>
              <a:tabLst>
                <a:tab pos="289213" algn="l"/>
                <a:tab pos="289847" algn="l"/>
              </a:tabLst>
            </a:pPr>
            <a:r>
              <a:rPr sz="1049" i="1" spc="20" dirty="0">
                <a:latin typeface="Arial"/>
                <a:cs typeface="Arial"/>
              </a:rPr>
              <a:t>KMT2A</a:t>
            </a:r>
            <a:r>
              <a:rPr sz="1049" i="1" spc="-1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(</a:t>
            </a:r>
            <a:r>
              <a:rPr sz="1049" i="1" spc="15" dirty="0">
                <a:latin typeface="Arial"/>
                <a:cs typeface="Arial"/>
              </a:rPr>
              <a:t>MLL</a:t>
            </a:r>
            <a:r>
              <a:rPr sz="1049" spc="15" dirty="0">
                <a:latin typeface="Arial"/>
                <a:cs typeface="Arial"/>
              </a:rPr>
              <a:t>)</a:t>
            </a:r>
            <a:r>
              <a:rPr sz="1049" spc="-2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rearrangements</a:t>
            </a:r>
            <a:endParaRPr sz="1049">
              <a:latin typeface="Arial"/>
              <a:cs typeface="Arial"/>
            </a:endParaRPr>
          </a:p>
          <a:p>
            <a:pPr marL="288578" indent="-185197">
              <a:spcBef>
                <a:spcPts val="260"/>
              </a:spcBef>
              <a:buChar char="•"/>
              <a:tabLst>
                <a:tab pos="288578" algn="l"/>
                <a:tab pos="289213" algn="l"/>
              </a:tabLst>
            </a:pPr>
            <a:r>
              <a:rPr sz="1049" spc="15" dirty="0">
                <a:latin typeface="Arial"/>
                <a:cs typeface="Arial"/>
              </a:rPr>
              <a:t>TP53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deletion/mutation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homozygosis</a:t>
            </a:r>
            <a:endParaRPr sz="1049">
              <a:latin typeface="Arial"/>
              <a:cs typeface="Arial"/>
            </a:endParaRPr>
          </a:p>
          <a:p>
            <a:pPr marL="288578" marR="143338" indent="-185197">
              <a:lnSpc>
                <a:spcPct val="103200"/>
              </a:lnSpc>
              <a:spcBef>
                <a:spcPts val="270"/>
              </a:spcBef>
              <a:buChar char="•"/>
              <a:tabLst>
                <a:tab pos="288578" algn="l"/>
                <a:tab pos="289213" algn="l"/>
              </a:tabLst>
            </a:pPr>
            <a:r>
              <a:rPr sz="1049" spc="10" dirty="0">
                <a:latin typeface="Arial"/>
                <a:cs typeface="Arial"/>
              </a:rPr>
              <a:t>Deletions of </a:t>
            </a:r>
            <a:r>
              <a:rPr sz="1049" i="1" spc="15" dirty="0">
                <a:latin typeface="Arial"/>
                <a:cs typeface="Arial"/>
              </a:rPr>
              <a:t>IKZF1 </a:t>
            </a:r>
            <a:r>
              <a:rPr sz="1049" b="1" u="heavy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and</a:t>
            </a:r>
            <a:r>
              <a:rPr sz="1049" b="1" spc="15" dirty="0">
                <a:latin typeface="Arial"/>
                <a:cs typeface="Arial"/>
              </a:rPr>
              <a:t> </a:t>
            </a:r>
            <a:r>
              <a:rPr sz="1049" i="1" spc="15" dirty="0">
                <a:latin typeface="Arial"/>
                <a:cs typeface="Arial"/>
              </a:rPr>
              <a:t>CDKN2A/B </a:t>
            </a:r>
            <a:r>
              <a:rPr sz="1049" spc="10" dirty="0">
                <a:latin typeface="Arial"/>
                <a:cs typeface="Arial"/>
              </a:rPr>
              <a:t>in </a:t>
            </a:r>
            <a:r>
              <a:rPr sz="1049" spc="15" dirty="0">
                <a:latin typeface="Arial"/>
                <a:cs typeface="Arial"/>
              </a:rPr>
              <a:t>B-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cell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precursor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ALL</a:t>
            </a:r>
            <a:endParaRPr sz="1049">
              <a:latin typeface="Arial"/>
              <a:cs typeface="Arial"/>
            </a:endParaRPr>
          </a:p>
          <a:p>
            <a:pPr marL="288578" indent="-185197">
              <a:spcBef>
                <a:spcPts val="315"/>
              </a:spcBef>
              <a:buFont typeface="Arial"/>
              <a:buChar char="•"/>
              <a:tabLst>
                <a:tab pos="288578" algn="l"/>
                <a:tab pos="289213" algn="l"/>
              </a:tabLst>
            </a:pPr>
            <a:r>
              <a:rPr sz="1049" i="1" spc="20" dirty="0">
                <a:latin typeface="Arial"/>
                <a:cs typeface="Arial"/>
              </a:rPr>
              <a:t>NOTCH1/FBXW7</a:t>
            </a:r>
            <a:r>
              <a:rPr sz="1049" i="1" spc="-1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unmutated</a:t>
            </a:r>
            <a:r>
              <a:rPr sz="1049" spc="-15" dirty="0">
                <a:latin typeface="Arial"/>
                <a:cs typeface="Arial"/>
              </a:rPr>
              <a:t> </a:t>
            </a:r>
            <a:r>
              <a:rPr sz="1049" b="1" u="heavy" spc="1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and/or</a:t>
            </a:r>
            <a:endParaRPr sz="1049">
              <a:latin typeface="Arial"/>
              <a:cs typeface="Arial"/>
            </a:endParaRPr>
          </a:p>
          <a:p>
            <a:pPr marL="288578">
              <a:spcBef>
                <a:spcPts val="40"/>
              </a:spcBef>
            </a:pPr>
            <a:r>
              <a:rPr sz="1049" i="1" spc="20" dirty="0">
                <a:latin typeface="Arial"/>
                <a:cs typeface="Arial"/>
              </a:rPr>
              <a:t>RAS/PTEN</a:t>
            </a:r>
            <a:r>
              <a:rPr sz="1049" i="1" spc="-1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mutated</a:t>
            </a:r>
            <a:r>
              <a:rPr sz="1049" spc="-1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in</a:t>
            </a:r>
            <a:r>
              <a:rPr sz="1049" spc="-1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T-ALL</a:t>
            </a:r>
            <a:endParaRPr sz="10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45640" y="3920664"/>
            <a:ext cx="4840352" cy="167019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48836">
              <a:spcBef>
                <a:spcPts val="165"/>
              </a:spcBef>
            </a:pPr>
            <a:r>
              <a:rPr sz="949" dirty="0">
                <a:latin typeface="Calibri"/>
                <a:cs typeface="Calibri"/>
              </a:rPr>
              <a:t>Patients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with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any</a:t>
            </a:r>
            <a:r>
              <a:rPr sz="949" spc="10" dirty="0">
                <a:latin typeface="Calibri"/>
                <a:cs typeface="Calibri"/>
              </a:rPr>
              <a:t> of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these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criteria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will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be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submitted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to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early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or </a:t>
            </a:r>
            <a:r>
              <a:rPr sz="949" spc="5" dirty="0">
                <a:latin typeface="Calibri"/>
                <a:cs typeface="Calibri"/>
              </a:rPr>
              <a:t>delayed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allogeneic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HSCT </a:t>
            </a:r>
            <a:r>
              <a:rPr sz="949" spc="5" dirty="0">
                <a:latin typeface="Calibri"/>
                <a:cs typeface="Calibri"/>
              </a:rPr>
              <a:t>in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CR1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948136" y="3139480"/>
            <a:ext cx="3080397" cy="795944"/>
          </a:xfrm>
          <a:custGeom>
            <a:avLst/>
            <a:gdLst/>
            <a:ahLst/>
            <a:cxnLst/>
            <a:rect l="l" t="t" r="r" b="b"/>
            <a:pathLst>
              <a:path w="3084195" h="796925">
                <a:moveTo>
                  <a:pt x="1519237" y="782154"/>
                </a:moveTo>
                <a:lnTo>
                  <a:pt x="1508734" y="767892"/>
                </a:lnTo>
                <a:lnTo>
                  <a:pt x="1478178" y="726440"/>
                </a:lnTo>
                <a:lnTo>
                  <a:pt x="1468793" y="744829"/>
                </a:lnTo>
                <a:lnTo>
                  <a:pt x="9385" y="0"/>
                </a:lnTo>
                <a:lnTo>
                  <a:pt x="0" y="18376"/>
                </a:lnTo>
                <a:lnTo>
                  <a:pt x="1459420" y="763206"/>
                </a:lnTo>
                <a:lnTo>
                  <a:pt x="1450035" y="781583"/>
                </a:lnTo>
                <a:lnTo>
                  <a:pt x="1519237" y="782154"/>
                </a:lnTo>
                <a:close/>
              </a:path>
              <a:path w="3084195" h="796925">
                <a:moveTo>
                  <a:pt x="3084131" y="382016"/>
                </a:moveTo>
                <a:lnTo>
                  <a:pt x="3078886" y="362051"/>
                </a:lnTo>
                <a:lnTo>
                  <a:pt x="1576501" y="756450"/>
                </a:lnTo>
                <a:lnTo>
                  <a:pt x="1571256" y="736498"/>
                </a:lnTo>
                <a:lnTo>
                  <a:pt x="1519237" y="782154"/>
                </a:lnTo>
                <a:lnTo>
                  <a:pt x="1586979" y="796378"/>
                </a:lnTo>
                <a:lnTo>
                  <a:pt x="1582432" y="779043"/>
                </a:lnTo>
                <a:lnTo>
                  <a:pt x="1581746" y="776414"/>
                </a:lnTo>
                <a:lnTo>
                  <a:pt x="3084131" y="382016"/>
                </a:lnTo>
                <a:close/>
              </a:path>
            </a:pathLst>
          </a:custGeom>
          <a:solidFill>
            <a:srgbClr val="00206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8746" y="675105"/>
            <a:ext cx="6406570" cy="3656136"/>
          </a:xfrm>
          <a:prstGeom prst="rect">
            <a:avLst/>
          </a:prstGeom>
        </p:spPr>
      </p:pic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80414" y="1035333"/>
            <a:ext cx="5174585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Inactivación</a:t>
            </a:r>
            <a:r>
              <a:rPr dirty="0"/>
              <a:t> </a:t>
            </a:r>
            <a:r>
              <a:rPr spc="-5" dirty="0"/>
              <a:t>silente.</a:t>
            </a:r>
            <a:r>
              <a:rPr dirty="0"/>
              <a:t> </a:t>
            </a:r>
            <a:r>
              <a:rPr spc="-5" dirty="0"/>
              <a:t>Casos</a:t>
            </a:r>
            <a:r>
              <a:rPr dirty="0"/>
              <a:t> no</a:t>
            </a:r>
            <a:r>
              <a:rPr spc="-5" dirty="0"/>
              <a:t> confirmados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711807" y="1940988"/>
            <a:ext cx="3101326" cy="1824645"/>
          </a:xfrm>
          <a:prstGeom prst="rect">
            <a:avLst/>
          </a:prstGeom>
        </p:spPr>
        <p:txBody>
          <a:bodyPr vert="horz" wrap="square" lIns="0" tIns="85619" rIns="0" bIns="0" rtlCol="0">
            <a:spAutoFit/>
          </a:bodyPr>
          <a:lstStyle/>
          <a:p>
            <a:pPr marL="197882" indent="-185832">
              <a:spcBef>
                <a:spcPts val="674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Inducción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43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10" dirty="0">
                <a:solidFill>
                  <a:srgbClr val="404040"/>
                </a:solidFill>
                <a:latin typeface="Century Gothic"/>
                <a:cs typeface="Century Gothic"/>
              </a:rPr>
              <a:t>&lt;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5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  <a:p>
            <a:pPr marL="197882" indent="-185832">
              <a:spcBef>
                <a:spcPts val="579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precoz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10" dirty="0">
                <a:solidFill>
                  <a:srgbClr val="404040"/>
                </a:solidFill>
                <a:latin typeface="Century Gothic"/>
                <a:cs typeface="Century Gothic"/>
              </a:rPr>
              <a:t>&lt;</a:t>
            </a:r>
            <a:r>
              <a:rPr sz="14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5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  <a:p>
            <a:pPr marL="197882" indent="-185832">
              <a:spcBef>
                <a:spcPts val="524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precoz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63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  <a:p>
            <a:pPr marL="197882" indent="-185832">
              <a:spcBef>
                <a:spcPts val="589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precoz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49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  <a:p>
            <a:pPr marL="197882" indent="-185832">
              <a:spcBef>
                <a:spcPts val="529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Reinducción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43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10" dirty="0">
                <a:solidFill>
                  <a:srgbClr val="404040"/>
                </a:solidFill>
                <a:latin typeface="Century Gothic"/>
                <a:cs typeface="Century Gothic"/>
              </a:rPr>
              <a:t>&lt;</a:t>
            </a:r>
            <a:r>
              <a:rPr sz="1498" spc="-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5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  <a:p>
            <a:pPr marL="197882" indent="-185832">
              <a:spcBef>
                <a:spcPts val="579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tardía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70</a:t>
            </a:r>
            <a:r>
              <a:rPr sz="14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498" spc="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4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40682" y="784607"/>
            <a:ext cx="4240626" cy="3126877"/>
          </a:xfrm>
          <a:prstGeom prst="rect">
            <a:avLst/>
          </a:prstGeom>
        </p:spPr>
      </p:pic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71402" y="1203325"/>
            <a:ext cx="5543435" cy="2779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5" dirty="0">
                <a:solidFill>
                  <a:srgbClr val="0033CC"/>
                </a:solidFill>
              </a:rPr>
              <a:t>Centralized</a:t>
            </a:r>
            <a:r>
              <a:rPr sz="1698" b="1" spc="-10" dirty="0">
                <a:solidFill>
                  <a:srgbClr val="0033CC"/>
                </a:solidFill>
              </a:rPr>
              <a:t> </a:t>
            </a:r>
            <a:r>
              <a:rPr sz="1698" b="1" spc="20" dirty="0">
                <a:solidFill>
                  <a:srgbClr val="0033CC"/>
                </a:solidFill>
              </a:rPr>
              <a:t>MRD</a:t>
            </a:r>
            <a:r>
              <a:rPr sz="1698" b="1" spc="-5" dirty="0">
                <a:solidFill>
                  <a:srgbClr val="0033CC"/>
                </a:solidFill>
              </a:rPr>
              <a:t> </a:t>
            </a:r>
            <a:r>
              <a:rPr sz="1698" b="1" spc="5" dirty="0">
                <a:solidFill>
                  <a:srgbClr val="0033CC"/>
                </a:solidFill>
              </a:rPr>
              <a:t>(next generation</a:t>
            </a:r>
            <a:r>
              <a:rPr sz="1698" b="1" spc="-5" dirty="0">
                <a:solidFill>
                  <a:srgbClr val="0033CC"/>
                </a:solidFill>
              </a:rPr>
              <a:t> </a:t>
            </a:r>
            <a:r>
              <a:rPr sz="1698" b="1" spc="10" dirty="0">
                <a:solidFill>
                  <a:srgbClr val="0033CC"/>
                </a:solidFill>
              </a:rPr>
              <a:t>flow</a:t>
            </a:r>
            <a:r>
              <a:rPr sz="1698" b="1" spc="-5" dirty="0">
                <a:solidFill>
                  <a:srgbClr val="0033CC"/>
                </a:solidFill>
              </a:rPr>
              <a:t> </a:t>
            </a:r>
            <a:r>
              <a:rPr sz="1698" b="1" spc="10" dirty="0">
                <a:solidFill>
                  <a:srgbClr val="0033CC"/>
                </a:solidFill>
              </a:rPr>
              <a:t>cytometry)</a:t>
            </a:r>
            <a:endParaRPr sz="1698" b="1">
              <a:solidFill>
                <a:srgbClr val="0033CC"/>
              </a:solidFill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708208" y="1782326"/>
            <a:ext cx="2618052" cy="1570324"/>
            <a:chOff x="1704677" y="1784524"/>
            <a:chExt cx="2621280" cy="157226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0156" y="1800009"/>
              <a:ext cx="2589727" cy="154076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712418" y="1792264"/>
              <a:ext cx="2605405" cy="1556385"/>
            </a:xfrm>
            <a:custGeom>
              <a:avLst/>
              <a:gdLst/>
              <a:ahLst/>
              <a:cxnLst/>
              <a:rect l="l" t="t" r="r" b="b"/>
              <a:pathLst>
                <a:path w="2605404" h="1556385">
                  <a:moveTo>
                    <a:pt x="0" y="0"/>
                  </a:moveTo>
                  <a:lnTo>
                    <a:pt x="2605214" y="0"/>
                  </a:lnTo>
                  <a:lnTo>
                    <a:pt x="2605214" y="1556245"/>
                  </a:lnTo>
                  <a:lnTo>
                    <a:pt x="0" y="1556245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4712831" y="1782326"/>
            <a:ext cx="2618052" cy="1570324"/>
            <a:chOff x="4713005" y="1784524"/>
            <a:chExt cx="2621280" cy="1572260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8489" y="1800009"/>
              <a:ext cx="2589730" cy="154076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720746" y="1792264"/>
              <a:ext cx="2605405" cy="1556385"/>
            </a:xfrm>
            <a:custGeom>
              <a:avLst/>
              <a:gdLst/>
              <a:ahLst/>
              <a:cxnLst/>
              <a:rect l="l" t="t" r="r" b="b"/>
              <a:pathLst>
                <a:path w="2605404" h="1556385">
                  <a:moveTo>
                    <a:pt x="0" y="0"/>
                  </a:moveTo>
                  <a:lnTo>
                    <a:pt x="2605214" y="0"/>
                  </a:lnTo>
                  <a:lnTo>
                    <a:pt x="2605214" y="1556245"/>
                  </a:lnTo>
                  <a:lnTo>
                    <a:pt x="0" y="1556245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791252" y="729758"/>
            <a:ext cx="188870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333399"/>
                </a:solidFill>
                <a:latin typeface="Calibri"/>
                <a:cs typeface="Calibri"/>
              </a:rPr>
              <a:t>Overall</a:t>
            </a:r>
            <a:r>
              <a:rPr sz="1698" b="1" spc="-1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333399"/>
                </a:solidFill>
                <a:latin typeface="Calibri"/>
                <a:cs typeface="Calibri"/>
              </a:rPr>
              <a:t>Survival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(OS)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51750" y="4088352"/>
            <a:ext cx="178659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Median</a:t>
            </a:r>
            <a:r>
              <a:rPr sz="749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follow-up: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9.8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 [0.1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 ;</a:t>
            </a:r>
            <a:r>
              <a:rPr sz="749" b="1" spc="-5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26]</a:t>
            </a:r>
            <a:r>
              <a:rPr sz="749" b="1" spc="-10" dirty="0">
                <a:solidFill>
                  <a:srgbClr val="33339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333399"/>
                </a:solidFill>
                <a:latin typeface="Arial"/>
                <a:cs typeface="Arial"/>
              </a:rPr>
              <a:t>months</a:t>
            </a:r>
            <a:endParaRPr sz="7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28335" y="1022692"/>
            <a:ext cx="1206917" cy="386873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369761" marR="5074" indent="-357710">
              <a:lnSpc>
                <a:spcPts val="1418"/>
              </a:lnSpc>
              <a:spcBef>
                <a:spcPts val="155"/>
              </a:spcBef>
            </a:pP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BCP 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+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Non-ETP ALL </a:t>
            </a:r>
            <a:r>
              <a:rPr sz="1199" b="1" spc="-26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(n=180)</a:t>
            </a:r>
            <a:endParaRPr sz="119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38790" y="1030855"/>
            <a:ext cx="508643" cy="375921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52007" marR="5074" indent="-39957">
              <a:lnSpc>
                <a:spcPct val="101099"/>
              </a:lnSpc>
              <a:spcBef>
                <a:spcPts val="75"/>
              </a:spcBef>
            </a:pP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E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T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P</a:t>
            </a:r>
            <a:r>
              <a:rPr sz="1199" b="1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AL</a:t>
            </a:r>
            <a:r>
              <a:rPr sz="1199" b="1" spc="-5" dirty="0">
                <a:solidFill>
                  <a:srgbClr val="333399"/>
                </a:solidFill>
                <a:latin typeface="Calibri"/>
                <a:cs typeface="Calibri"/>
              </a:rPr>
              <a:t>L  </a:t>
            </a:r>
            <a:r>
              <a:rPr sz="1199" b="1" spc="-10" dirty="0">
                <a:solidFill>
                  <a:srgbClr val="333399"/>
                </a:solidFill>
                <a:latin typeface="Calibri"/>
                <a:cs typeface="Calibri"/>
              </a:rPr>
              <a:t>(n=13)</a:t>
            </a:r>
            <a:endParaRPr sz="119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096866" y="3511300"/>
            <a:ext cx="1836061" cy="37419"/>
            <a:chOff x="2093814" y="3515629"/>
            <a:chExt cx="1838325" cy="37465"/>
          </a:xfrm>
        </p:grpSpPr>
        <p:sp>
          <p:nvSpPr>
            <p:cNvPr id="8" name="object 8"/>
            <p:cNvSpPr/>
            <p:nvPr/>
          </p:nvSpPr>
          <p:spPr>
            <a:xfrm>
              <a:off x="2095719" y="3517534"/>
              <a:ext cx="1834514" cy="33655"/>
            </a:xfrm>
            <a:custGeom>
              <a:avLst/>
              <a:gdLst/>
              <a:ahLst/>
              <a:cxnLst/>
              <a:rect l="l" t="t" r="r" b="b"/>
              <a:pathLst>
                <a:path w="1834514" h="33654">
                  <a:moveTo>
                    <a:pt x="0" y="0"/>
                  </a:moveTo>
                  <a:lnTo>
                    <a:pt x="1833888" y="0"/>
                  </a:lnTo>
                </a:path>
                <a:path w="1834514"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462520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829316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196016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562812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929608" y="3517534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42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083835" y="3571368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50200" y="3571368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30429" y="3571368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20</a:t>
            </a:r>
            <a:endParaRPr sz="4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896772" y="3571368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25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84660" y="1828646"/>
            <a:ext cx="38053" cy="1619159"/>
            <a:chOff x="1981470" y="1830901"/>
            <a:chExt cx="38100" cy="1621155"/>
          </a:xfrm>
        </p:grpSpPr>
        <p:sp>
          <p:nvSpPr>
            <p:cNvPr id="19" name="object 19"/>
            <p:cNvSpPr/>
            <p:nvPr/>
          </p:nvSpPr>
          <p:spPr>
            <a:xfrm>
              <a:off x="1983375" y="1832806"/>
              <a:ext cx="34290" cy="1617345"/>
            </a:xfrm>
            <a:custGeom>
              <a:avLst/>
              <a:gdLst/>
              <a:ahLst/>
              <a:cxnLst/>
              <a:rect l="l" t="t" r="r" b="b"/>
              <a:pathLst>
                <a:path w="34289" h="1617345">
                  <a:moveTo>
                    <a:pt x="33749" y="1617322"/>
                  </a:moveTo>
                  <a:lnTo>
                    <a:pt x="33749" y="0"/>
                  </a:lnTo>
                </a:path>
                <a:path w="34289" h="1617345">
                  <a:moveTo>
                    <a:pt x="33749" y="1617322"/>
                  </a:moveTo>
                  <a:lnTo>
                    <a:pt x="0" y="1617322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3375" y="312818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1983375" y="2802391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1983375" y="248044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1983375" y="2154750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983375" y="183280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49" y="0"/>
                  </a:moveTo>
                  <a:lnTo>
                    <a:pt x="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867019" y="340314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867019" y="3077849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.2</a:t>
            </a:r>
            <a:endParaRPr sz="4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867019" y="2756302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.4</a:t>
            </a:r>
            <a:endParaRPr sz="4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867019" y="243100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.6</a:t>
            </a:r>
            <a:endParaRPr sz="4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67019" y="2109315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.8</a:t>
            </a:r>
            <a:endParaRPr sz="4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67019" y="178406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2020271" y="1763222"/>
            <a:ext cx="2071356" cy="1750442"/>
          </a:xfrm>
          <a:custGeom>
            <a:avLst/>
            <a:gdLst/>
            <a:ahLst/>
            <a:cxnLst/>
            <a:rect l="l" t="t" r="r" b="b"/>
            <a:pathLst>
              <a:path w="2073910" h="1752600">
                <a:moveTo>
                  <a:pt x="0" y="0"/>
                </a:moveTo>
                <a:lnTo>
                  <a:pt x="0" y="1752138"/>
                </a:lnTo>
                <a:lnTo>
                  <a:pt x="2073379" y="1752138"/>
                </a:lnTo>
              </a:path>
            </a:pathLst>
          </a:custGeom>
          <a:ln w="37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1762729" y="2243621"/>
            <a:ext cx="69121" cy="785162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449" spc="5" dirty="0">
                <a:latin typeface="Arial"/>
                <a:cs typeface="Arial"/>
              </a:rPr>
              <a:t>Overall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Survival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(Probability)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2081934" y="1806108"/>
            <a:ext cx="1955294" cy="610118"/>
            <a:chOff x="2078863" y="1808335"/>
            <a:chExt cx="1957705" cy="610870"/>
          </a:xfrm>
        </p:grpSpPr>
        <p:sp>
          <p:nvSpPr>
            <p:cNvPr id="34" name="object 34"/>
            <p:cNvSpPr/>
            <p:nvPr/>
          </p:nvSpPr>
          <p:spPr>
            <a:xfrm>
              <a:off x="2095719" y="1832807"/>
              <a:ext cx="1920239" cy="565785"/>
            </a:xfrm>
            <a:custGeom>
              <a:avLst/>
              <a:gdLst/>
              <a:ahLst/>
              <a:cxnLst/>
              <a:rect l="l" t="t" r="r" b="b"/>
              <a:pathLst>
                <a:path w="1920239" h="565785">
                  <a:moveTo>
                    <a:pt x="0" y="0"/>
                  </a:moveTo>
                  <a:lnTo>
                    <a:pt x="37366" y="0"/>
                  </a:lnTo>
                  <a:lnTo>
                    <a:pt x="37366" y="14964"/>
                  </a:lnTo>
                  <a:lnTo>
                    <a:pt x="59906" y="14964"/>
                  </a:lnTo>
                  <a:lnTo>
                    <a:pt x="59906" y="33633"/>
                  </a:lnTo>
                  <a:lnTo>
                    <a:pt x="82326" y="33633"/>
                  </a:lnTo>
                  <a:lnTo>
                    <a:pt x="82326" y="44844"/>
                  </a:lnTo>
                  <a:lnTo>
                    <a:pt x="89799" y="44844"/>
                  </a:lnTo>
                  <a:lnTo>
                    <a:pt x="89799" y="52350"/>
                  </a:lnTo>
                  <a:lnTo>
                    <a:pt x="104746" y="52350"/>
                  </a:lnTo>
                  <a:lnTo>
                    <a:pt x="104746" y="63657"/>
                  </a:lnTo>
                  <a:lnTo>
                    <a:pt x="138519" y="63657"/>
                  </a:lnTo>
                  <a:lnTo>
                    <a:pt x="138519" y="74868"/>
                  </a:lnTo>
                  <a:lnTo>
                    <a:pt x="149710" y="74868"/>
                  </a:lnTo>
                  <a:lnTo>
                    <a:pt x="149710" y="86079"/>
                  </a:lnTo>
                  <a:lnTo>
                    <a:pt x="153456" y="86079"/>
                  </a:lnTo>
                  <a:lnTo>
                    <a:pt x="153456" y="93585"/>
                  </a:lnTo>
                  <a:lnTo>
                    <a:pt x="157203" y="93585"/>
                  </a:lnTo>
                  <a:lnTo>
                    <a:pt x="157203" y="104796"/>
                  </a:lnTo>
                  <a:lnTo>
                    <a:pt x="172140" y="104796"/>
                  </a:lnTo>
                  <a:lnTo>
                    <a:pt x="172140" y="116007"/>
                  </a:lnTo>
                  <a:lnTo>
                    <a:pt x="190823" y="116007"/>
                  </a:lnTo>
                  <a:lnTo>
                    <a:pt x="190823" y="127218"/>
                  </a:lnTo>
                  <a:lnTo>
                    <a:pt x="254461" y="127218"/>
                  </a:lnTo>
                  <a:lnTo>
                    <a:pt x="254461" y="138525"/>
                  </a:lnTo>
                  <a:lnTo>
                    <a:pt x="284479" y="138525"/>
                  </a:lnTo>
                  <a:lnTo>
                    <a:pt x="284479" y="149736"/>
                  </a:lnTo>
                  <a:lnTo>
                    <a:pt x="411659" y="149736"/>
                  </a:lnTo>
                  <a:lnTo>
                    <a:pt x="411659" y="160947"/>
                  </a:lnTo>
                  <a:lnTo>
                    <a:pt x="434185" y="160947"/>
                  </a:lnTo>
                  <a:lnTo>
                    <a:pt x="434185" y="172158"/>
                  </a:lnTo>
                  <a:lnTo>
                    <a:pt x="486488" y="172158"/>
                  </a:lnTo>
                  <a:lnTo>
                    <a:pt x="486488" y="187123"/>
                  </a:lnTo>
                  <a:lnTo>
                    <a:pt x="490234" y="187123"/>
                  </a:lnTo>
                  <a:lnTo>
                    <a:pt x="490234" y="198334"/>
                  </a:lnTo>
                  <a:lnTo>
                    <a:pt x="505315" y="198334"/>
                  </a:lnTo>
                  <a:lnTo>
                    <a:pt x="505315" y="213298"/>
                  </a:lnTo>
                  <a:lnTo>
                    <a:pt x="583891" y="213298"/>
                  </a:lnTo>
                  <a:lnTo>
                    <a:pt x="583891" y="228358"/>
                  </a:lnTo>
                  <a:lnTo>
                    <a:pt x="684895" y="228358"/>
                  </a:lnTo>
                  <a:lnTo>
                    <a:pt x="684895" y="243322"/>
                  </a:lnTo>
                  <a:lnTo>
                    <a:pt x="729850" y="243322"/>
                  </a:lnTo>
                  <a:lnTo>
                    <a:pt x="729850" y="258286"/>
                  </a:lnTo>
                  <a:lnTo>
                    <a:pt x="800837" y="258286"/>
                  </a:lnTo>
                  <a:lnTo>
                    <a:pt x="800837" y="276955"/>
                  </a:lnTo>
                  <a:lnTo>
                    <a:pt x="815918" y="276955"/>
                  </a:lnTo>
                  <a:lnTo>
                    <a:pt x="815918" y="299521"/>
                  </a:lnTo>
                  <a:lnTo>
                    <a:pt x="838347" y="299521"/>
                  </a:lnTo>
                  <a:lnTo>
                    <a:pt x="838347" y="318190"/>
                  </a:lnTo>
                  <a:lnTo>
                    <a:pt x="845840" y="318190"/>
                  </a:lnTo>
                  <a:lnTo>
                    <a:pt x="845840" y="340613"/>
                  </a:lnTo>
                  <a:lnTo>
                    <a:pt x="905732" y="340613"/>
                  </a:lnTo>
                  <a:lnTo>
                    <a:pt x="905732" y="363083"/>
                  </a:lnTo>
                  <a:lnTo>
                    <a:pt x="1160188" y="363083"/>
                  </a:lnTo>
                  <a:lnTo>
                    <a:pt x="1160188" y="393059"/>
                  </a:lnTo>
                  <a:lnTo>
                    <a:pt x="1253700" y="393059"/>
                  </a:lnTo>
                  <a:lnTo>
                    <a:pt x="1253700" y="434198"/>
                  </a:lnTo>
                  <a:lnTo>
                    <a:pt x="1467092" y="434198"/>
                  </a:lnTo>
                  <a:lnTo>
                    <a:pt x="1467092" y="497856"/>
                  </a:lnTo>
                  <a:lnTo>
                    <a:pt x="1478283" y="497856"/>
                  </a:lnTo>
                  <a:lnTo>
                    <a:pt x="1478283" y="565266"/>
                  </a:lnTo>
                  <a:lnTo>
                    <a:pt x="1919956" y="565266"/>
                  </a:lnTo>
                </a:path>
              </a:pathLst>
            </a:custGeom>
            <a:ln w="1122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080768" y="183280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71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2099456" y="181024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2091982" y="183280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2110666" y="1810240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125612" y="184777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2144416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129349" y="1847771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8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148152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133086" y="1847771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151889" y="1829053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139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148152" y="186644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166835" y="184777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2166835" y="188140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185519" y="186268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170572" y="188515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47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189255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174309" y="1885157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192992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174309" y="1885157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03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196728" y="18664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181782" y="189261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200465" y="1873897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185519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81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20420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196728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221541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196728" y="189646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215412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200465" y="189646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2219254" y="187765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215412" y="190021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234239" y="188140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2230493" y="192263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2249176" y="190392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37386"/>
                  </a:moveTo>
                  <a:lnTo>
                    <a:pt x="0" y="0"/>
                  </a:lnTo>
                </a:path>
                <a:path w="37464" h="37464">
                  <a:moveTo>
                    <a:pt x="0" y="37386"/>
                  </a:moveTo>
                  <a:lnTo>
                    <a:pt x="37366" y="37386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2267859" y="192263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091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260367" y="194881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279050" y="19300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260367" y="194881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2279050" y="19300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2282796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301575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290289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309068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2301575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320259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2305322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2324005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2312814" y="196002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2331497" y="1941308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346434" y="197133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2365117" y="195251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2350181" y="197133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2368864" y="1952519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2361371" y="198254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2380199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2368864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2387643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376452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2395135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2395135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2413819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2402628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4213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2402628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24213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4213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4399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455027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473711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24737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24923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473711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492394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484949" y="198254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503633" y="1963730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507379" y="1993754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529904" y="197508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11077" y="200126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529904" y="1982543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541095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559778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544841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563525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552334" y="20049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571017" y="198629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571017" y="203114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589700" y="2012471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597145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615972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2612226" y="20461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2630909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623416" y="20461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642100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642100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660783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645846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664529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649592" y="20461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668275" y="20274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660783" y="2053707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679610" y="2034894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672022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690801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687103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705786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698293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716977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716977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735660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728167" y="206116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746850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2735660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754439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2743152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761931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758185" y="206116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2776868" y="2042351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530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2761931" y="2068671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780615" y="204995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2773122" y="207612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1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2791805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776868" y="207612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2795552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2791805" y="207612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2810537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2791805" y="207612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2810537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2795552" y="2076129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2814235" y="205746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38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2806790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2825570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814235" y="209109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833062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821727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840507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833062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851745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844253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862936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859190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877873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862936" y="209109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881619" y="207237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2877873" y="2102304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2896556" y="208358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2885366" y="2109762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2904193" y="209109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2892858" y="2109762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2911637" y="2091093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2896556" y="213232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2919130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2904193" y="2132328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2922876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904193" y="2132328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6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2926574" y="2113515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2952750" y="217342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2971433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2967687" y="21734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2990212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2975179" y="217342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2993959" y="2154750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2982768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300145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3020134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3038818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3023881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304631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3042564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306134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3046310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306508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3053899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06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3072582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3068836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08751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080026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3098709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3083773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3102456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3098709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311739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3117393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13622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3124885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3143664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3158649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3177333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3162348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318103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3173586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3192270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3181031" y="2195890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5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3199714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3199714" y="2195890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3218541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3229732" y="219589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3248415" y="2173419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35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3237225" y="2225866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3259654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3293370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3312053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3300863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3319546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3308355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3327038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3312053" y="2225866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3330737" y="2207197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3341975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336075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3371993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390677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379438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339812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3401867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342055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3435632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345431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3435632" y="226700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345431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3443076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14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3461759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3446822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3465506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3472998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3491681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3480491" y="22670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3499174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3502872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3521699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3506618" y="22670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3525445" y="2248336"/>
              <a:ext cx="0" cy="38100"/>
            </a:xfrm>
            <a:custGeom>
              <a:avLst/>
              <a:gdLst/>
              <a:ahLst/>
              <a:cxnLst/>
              <a:rect l="l" t="t" r="r" b="b"/>
              <a:pathLst>
                <a:path h="38100">
                  <a:moveTo>
                    <a:pt x="0" y="37482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3566510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3585337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3600274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3618958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3652578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367140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3671405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3690088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368259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370127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3697581" y="239807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08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3716264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374253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376121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3776156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3794839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3839794" y="2398073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1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3858477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3869668" y="2398073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0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388849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3880907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3899686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3925862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462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3944545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3970817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3989500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3989500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4008183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3996993" y="2398073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66" y="0"/>
                  </a:lnTo>
                </a:path>
              </a:pathLst>
            </a:custGeom>
            <a:ln w="374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4015676" y="2379404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86"/>
                  </a:moveTo>
                  <a:lnTo>
                    <a:pt x="0" y="0"/>
                  </a:lnTo>
                </a:path>
              </a:pathLst>
            </a:custGeom>
            <a:ln w="373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96" name="object 296"/>
          <p:cNvSpPr txBox="1"/>
          <p:nvPr/>
        </p:nvSpPr>
        <p:spPr>
          <a:xfrm>
            <a:off x="2416477" y="3788264"/>
            <a:ext cx="113524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121</a:t>
            </a:r>
            <a:endParaRPr sz="449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764161" y="3534795"/>
            <a:ext cx="598702" cy="325521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L="32980">
              <a:spcBef>
                <a:spcPts val="409"/>
              </a:spcBef>
              <a:tabLst>
                <a:tab pos="399570" algn="l"/>
              </a:tabLst>
            </a:pPr>
            <a:r>
              <a:rPr sz="449" spc="10" dirty="0">
                <a:latin typeface="Arial"/>
                <a:cs typeface="Arial"/>
              </a:rPr>
              <a:t>10	15</a:t>
            </a:r>
            <a:endParaRPr sz="449">
              <a:latin typeface="Arial"/>
              <a:cs typeface="Arial"/>
            </a:endParaRPr>
          </a:p>
          <a:p>
            <a:pPr marL="32980" marR="5074" indent="-33615">
              <a:lnSpc>
                <a:spcPct val="158200"/>
              </a:lnSpc>
              <a:tabLst>
                <a:tab pos="399570" algn="l"/>
              </a:tabLst>
            </a:pP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o</a:t>
            </a:r>
            <a:r>
              <a:rPr sz="449" spc="-20" dirty="0">
                <a:latin typeface="Arial"/>
                <a:cs typeface="Arial"/>
              </a:rPr>
              <a:t>n</a:t>
            </a:r>
            <a:r>
              <a:rPr sz="449" spc="-10" dirty="0">
                <a:latin typeface="Arial"/>
                <a:cs typeface="Arial"/>
              </a:rPr>
              <a:t>t</a:t>
            </a:r>
            <a:r>
              <a:rPr sz="449" spc="-20" dirty="0">
                <a:latin typeface="Arial"/>
                <a:cs typeface="Arial"/>
              </a:rPr>
              <a:t>h</a:t>
            </a:r>
            <a:r>
              <a:rPr sz="449" spc="10" dirty="0">
                <a:latin typeface="Arial"/>
                <a:cs typeface="Arial"/>
              </a:rPr>
              <a:t>s</a:t>
            </a:r>
            <a:r>
              <a:rPr sz="449" spc="-10" dirty="0">
                <a:latin typeface="Arial"/>
                <a:cs typeface="Arial"/>
              </a:rPr>
              <a:t> f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5" dirty="0">
                <a:latin typeface="Arial"/>
                <a:cs typeface="Arial"/>
              </a:rPr>
              <a:t>om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diag</a:t>
            </a:r>
            <a:r>
              <a:rPr sz="449" spc="-20" dirty="0">
                <a:latin typeface="Arial"/>
                <a:cs typeface="Arial"/>
              </a:rPr>
              <a:t>n</a:t>
            </a:r>
            <a:r>
              <a:rPr sz="449" spc="10" dirty="0">
                <a:latin typeface="Arial"/>
                <a:cs typeface="Arial"/>
              </a:rPr>
              <a:t>o</a:t>
            </a:r>
            <a:r>
              <a:rPr sz="449" spc="5" dirty="0">
                <a:latin typeface="Arial"/>
                <a:cs typeface="Arial"/>
              </a:rPr>
              <a:t>s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  </a:t>
            </a:r>
            <a:r>
              <a:rPr sz="449" spc="10" dirty="0">
                <a:latin typeface="Arial"/>
                <a:cs typeface="Arial"/>
              </a:rPr>
              <a:t>79	41</a:t>
            </a:r>
            <a:endParaRPr sz="449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3530429" y="3788264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18</a:t>
            </a:r>
            <a:endParaRPr sz="449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3915482" y="3788264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4</a:t>
            </a:r>
            <a:endParaRPr sz="449">
              <a:latin typeface="Arial"/>
              <a:cs typeface="Arial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020272" y="3717206"/>
            <a:ext cx="390044" cy="1515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9809" marR="5074" indent="-30443">
              <a:lnSpc>
                <a:spcPct val="103699"/>
              </a:lnSpc>
              <a:spcBef>
                <a:spcPts val="100"/>
              </a:spcBef>
            </a:pPr>
            <a:r>
              <a:rPr sz="449" spc="-5" dirty="0">
                <a:latin typeface="Arial"/>
                <a:cs typeface="Arial"/>
              </a:rPr>
              <a:t>N</a:t>
            </a:r>
            <a:r>
              <a:rPr sz="449" spc="-20" dirty="0">
                <a:latin typeface="Arial"/>
                <a:cs typeface="Arial"/>
              </a:rPr>
              <a:t>u</a:t>
            </a: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ber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at</a:t>
            </a:r>
            <a:r>
              <a:rPr sz="449" spc="-25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sk  </a:t>
            </a:r>
            <a:r>
              <a:rPr sz="449" spc="10" dirty="0">
                <a:latin typeface="Arial"/>
                <a:cs typeface="Arial"/>
              </a:rPr>
              <a:t>180</a:t>
            </a:r>
            <a:endParaRPr sz="449">
              <a:latin typeface="Arial"/>
              <a:cs typeface="Arial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1720959" y="1463789"/>
            <a:ext cx="2527359" cy="2528627"/>
          </a:xfrm>
          <a:custGeom>
            <a:avLst/>
            <a:gdLst/>
            <a:ahLst/>
            <a:cxnLst/>
            <a:rect l="l" t="t" r="r" b="b"/>
            <a:pathLst>
              <a:path w="2530475" h="2531745">
                <a:moveTo>
                  <a:pt x="0" y="0"/>
                </a:moveTo>
                <a:lnTo>
                  <a:pt x="2530411" y="0"/>
                </a:lnTo>
                <a:lnTo>
                  <a:pt x="2530411" y="2531262"/>
                </a:lnTo>
                <a:lnTo>
                  <a:pt x="0" y="2531262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02" name="object 302"/>
          <p:cNvGrpSpPr/>
          <p:nvPr/>
        </p:nvGrpSpPr>
        <p:grpSpPr>
          <a:xfrm>
            <a:off x="5173884" y="3503732"/>
            <a:ext cx="1664187" cy="37419"/>
            <a:chOff x="5174626" y="3508052"/>
            <a:chExt cx="1666239" cy="37465"/>
          </a:xfrm>
        </p:grpSpPr>
        <p:sp>
          <p:nvSpPr>
            <p:cNvPr id="303" name="object 303"/>
            <p:cNvSpPr/>
            <p:nvPr/>
          </p:nvSpPr>
          <p:spPr>
            <a:xfrm>
              <a:off x="5176531" y="3509957"/>
              <a:ext cx="1662430" cy="33655"/>
            </a:xfrm>
            <a:custGeom>
              <a:avLst/>
              <a:gdLst/>
              <a:ahLst/>
              <a:cxnLst/>
              <a:rect l="l" t="t" r="r" b="b"/>
              <a:pathLst>
                <a:path w="1662429" h="33654">
                  <a:moveTo>
                    <a:pt x="0" y="0"/>
                  </a:moveTo>
                  <a:lnTo>
                    <a:pt x="1662322" y="0"/>
                  </a:lnTo>
                </a:path>
                <a:path w="1662429"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592031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007671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423214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838853" y="3509957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0"/>
                  </a:moveTo>
                  <a:lnTo>
                    <a:pt x="0" y="33631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8" name="object 308"/>
          <p:cNvSpPr txBox="1"/>
          <p:nvPr/>
        </p:nvSpPr>
        <p:spPr>
          <a:xfrm>
            <a:off x="5160848" y="3563776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endParaRPr sz="449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5575852" y="3563776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5</a:t>
            </a:r>
            <a:endParaRPr sz="449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6802327" y="3563776"/>
            <a:ext cx="79911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20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11" name="object 311"/>
          <p:cNvGrpSpPr/>
          <p:nvPr/>
        </p:nvGrpSpPr>
        <p:grpSpPr>
          <a:xfrm>
            <a:off x="5061640" y="1821654"/>
            <a:ext cx="38053" cy="1619159"/>
            <a:chOff x="5062244" y="1823900"/>
            <a:chExt cx="38100" cy="1621155"/>
          </a:xfrm>
        </p:grpSpPr>
        <p:sp>
          <p:nvSpPr>
            <p:cNvPr id="312" name="object 312"/>
            <p:cNvSpPr/>
            <p:nvPr/>
          </p:nvSpPr>
          <p:spPr>
            <a:xfrm>
              <a:off x="5064149" y="1825805"/>
              <a:ext cx="34290" cy="1617345"/>
            </a:xfrm>
            <a:custGeom>
              <a:avLst/>
              <a:gdLst/>
              <a:ahLst/>
              <a:cxnLst/>
              <a:rect l="l" t="t" r="r" b="b"/>
              <a:pathLst>
                <a:path w="34289" h="1617345">
                  <a:moveTo>
                    <a:pt x="33761" y="1616769"/>
                  </a:moveTo>
                  <a:lnTo>
                    <a:pt x="33761" y="0"/>
                  </a:lnTo>
                </a:path>
                <a:path w="34289" h="1617345">
                  <a:moveTo>
                    <a:pt x="33761" y="1616769"/>
                  </a:moveTo>
                  <a:lnTo>
                    <a:pt x="0" y="1616769"/>
                  </a:lnTo>
                </a:path>
              </a:pathLst>
            </a:custGeom>
            <a:ln w="37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5064149" y="3120741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5064149" y="2795059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5064149" y="247322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5064149" y="2147639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5064149" y="182580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33761" y="0"/>
                  </a:moveTo>
                  <a:lnTo>
                    <a:pt x="0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8" name="object 318"/>
          <p:cNvSpPr txBox="1"/>
          <p:nvPr/>
        </p:nvSpPr>
        <p:spPr>
          <a:xfrm>
            <a:off x="4943956" y="3395611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4943956" y="3070426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.2</a:t>
            </a:r>
            <a:endParaRPr sz="449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4943956" y="2748988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.4</a:t>
            </a:r>
            <a:endParaRPr sz="449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4943956" y="2423803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.6</a:t>
            </a:r>
            <a:endParaRPr sz="449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4943956" y="2102222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0</a:t>
            </a:r>
            <a:r>
              <a:rPr sz="449" spc="-10" dirty="0">
                <a:latin typeface="Arial"/>
                <a:cs typeface="Arial"/>
              </a:rPr>
              <a:t>.8</a:t>
            </a:r>
            <a:endParaRPr sz="449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4943956" y="1777085"/>
            <a:ext cx="93230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1</a:t>
            </a:r>
            <a:r>
              <a:rPr sz="449" spc="-10" dirty="0">
                <a:latin typeface="Arial"/>
                <a:cs typeface="Arial"/>
              </a:rPr>
              <a:t>.0</a:t>
            </a:r>
            <a:endParaRPr sz="449">
              <a:latin typeface="Arial"/>
              <a:cs typeface="Arial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5097263" y="1756253"/>
            <a:ext cx="2071990" cy="1749806"/>
          </a:xfrm>
          <a:custGeom>
            <a:avLst/>
            <a:gdLst/>
            <a:ahLst/>
            <a:cxnLst/>
            <a:rect l="l" t="t" r="r" b="b"/>
            <a:pathLst>
              <a:path w="2074545" h="1751964">
                <a:moveTo>
                  <a:pt x="0" y="0"/>
                </a:moveTo>
                <a:lnTo>
                  <a:pt x="0" y="1751539"/>
                </a:lnTo>
                <a:lnTo>
                  <a:pt x="2074089" y="1751539"/>
                </a:lnTo>
              </a:path>
            </a:pathLst>
          </a:custGeom>
          <a:ln w="37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5" name="object 325"/>
          <p:cNvSpPr txBox="1"/>
          <p:nvPr/>
        </p:nvSpPr>
        <p:spPr>
          <a:xfrm>
            <a:off x="4839635" y="2236518"/>
            <a:ext cx="69121" cy="785162"/>
          </a:xfrm>
          <a:prstGeom prst="rect">
            <a:avLst/>
          </a:prstGeom>
        </p:spPr>
        <p:txBody>
          <a:bodyPr vert="vert270" wrap="square" lIns="0" tIns="9513" rIns="0" bIns="0" rtlCol="0">
            <a:spAutoFit/>
          </a:bodyPr>
          <a:lstStyle/>
          <a:p>
            <a:pPr marL="12685">
              <a:spcBef>
                <a:spcPts val="75"/>
              </a:spcBef>
            </a:pPr>
            <a:r>
              <a:rPr sz="449" spc="5" dirty="0">
                <a:latin typeface="Arial"/>
                <a:cs typeface="Arial"/>
              </a:rPr>
              <a:t>Overall</a:t>
            </a:r>
            <a:r>
              <a:rPr sz="449" spc="-5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Survival</a:t>
            </a:r>
            <a:r>
              <a:rPr sz="449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(Probability)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326" name="object 326"/>
          <p:cNvGrpSpPr/>
          <p:nvPr/>
        </p:nvGrpSpPr>
        <p:grpSpPr>
          <a:xfrm>
            <a:off x="5170079" y="1799123"/>
            <a:ext cx="1945147" cy="751548"/>
            <a:chOff x="5170816" y="1801341"/>
            <a:chExt cx="1947545" cy="752475"/>
          </a:xfrm>
        </p:grpSpPr>
        <p:sp>
          <p:nvSpPr>
            <p:cNvPr id="327" name="object 327"/>
            <p:cNvSpPr/>
            <p:nvPr/>
          </p:nvSpPr>
          <p:spPr>
            <a:xfrm>
              <a:off x="5176531" y="1825805"/>
              <a:ext cx="1920875" cy="707390"/>
            </a:xfrm>
            <a:custGeom>
              <a:avLst/>
              <a:gdLst/>
              <a:ahLst/>
              <a:cxnLst/>
              <a:rect l="l" t="t" r="r" b="b"/>
              <a:pathLst>
                <a:path w="1920875" h="707389">
                  <a:moveTo>
                    <a:pt x="0" y="0"/>
                  </a:moveTo>
                  <a:lnTo>
                    <a:pt x="703819" y="0"/>
                  </a:lnTo>
                  <a:lnTo>
                    <a:pt x="703819" y="202018"/>
                  </a:lnTo>
                  <a:lnTo>
                    <a:pt x="939673" y="202018"/>
                  </a:lnTo>
                  <a:lnTo>
                    <a:pt x="939673" y="404180"/>
                  </a:lnTo>
                  <a:lnTo>
                    <a:pt x="1714643" y="404180"/>
                  </a:lnTo>
                  <a:lnTo>
                    <a:pt x="1714643" y="707303"/>
                  </a:lnTo>
                  <a:lnTo>
                    <a:pt x="1920613" y="707303"/>
                  </a:lnTo>
                </a:path>
              </a:pathLst>
            </a:custGeom>
            <a:ln w="1122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5273837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13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5292517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5348730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475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5367420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5356177" y="1825805"/>
              <a:ext cx="38100" cy="0"/>
            </a:xfrm>
            <a:custGeom>
              <a:avLst/>
              <a:gdLst/>
              <a:ahLst/>
              <a:cxnLst/>
              <a:rect l="l" t="t" r="r" b="b"/>
              <a:pathLst>
                <a:path w="38100">
                  <a:moveTo>
                    <a:pt x="0" y="0"/>
                  </a:moveTo>
                  <a:lnTo>
                    <a:pt x="37523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5375011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5498487" y="182580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222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5520925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5629555" y="182580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5648244" y="1803246"/>
              <a:ext cx="0" cy="41275"/>
            </a:xfrm>
            <a:custGeom>
              <a:avLst/>
              <a:gdLst/>
              <a:ahLst/>
              <a:cxnLst/>
              <a:rect l="l" t="t" r="r" b="b"/>
              <a:pathLst>
                <a:path h="41275">
                  <a:moveTo>
                    <a:pt x="0" y="41221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468185" y="2229985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26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490622" y="221127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599252" y="2229985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617942" y="2211275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917456" y="2533109"/>
              <a:ext cx="41275" cy="0"/>
            </a:xfrm>
            <a:custGeom>
              <a:avLst/>
              <a:gdLst/>
              <a:ahLst/>
              <a:cxnLst/>
              <a:rect l="l" t="t" r="r" b="b"/>
              <a:pathLst>
                <a:path w="41275">
                  <a:moveTo>
                    <a:pt x="0" y="0"/>
                  </a:moveTo>
                  <a:lnTo>
                    <a:pt x="41126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936145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984863" y="253310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7003553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7078456" y="2533109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5">
                  <a:moveTo>
                    <a:pt x="0" y="0"/>
                  </a:moveTo>
                  <a:lnTo>
                    <a:pt x="37379" y="0"/>
                  </a:lnTo>
                </a:path>
              </a:pathLst>
            </a:custGeom>
            <a:ln w="374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7097145" y="2514446"/>
              <a:ext cx="0" cy="37465"/>
            </a:xfrm>
            <a:custGeom>
              <a:avLst/>
              <a:gdLst/>
              <a:ahLst/>
              <a:cxnLst/>
              <a:rect l="l" t="t" r="r" b="b"/>
              <a:pathLst>
                <a:path h="37464">
                  <a:moveTo>
                    <a:pt x="0" y="37373"/>
                  </a:moveTo>
                  <a:lnTo>
                    <a:pt x="0" y="0"/>
                  </a:lnTo>
                </a:path>
              </a:pathLst>
            </a:custGeom>
            <a:ln w="37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48" name="object 348"/>
          <p:cNvSpPr txBox="1"/>
          <p:nvPr/>
        </p:nvSpPr>
        <p:spPr>
          <a:xfrm>
            <a:off x="5575852" y="3780595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9</a:t>
            </a:r>
            <a:endParaRPr sz="449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5841406" y="3527216"/>
            <a:ext cx="625973" cy="325521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R="5074" algn="r">
              <a:spcBef>
                <a:spcPts val="409"/>
              </a:spcBef>
              <a:tabLst>
                <a:tab pos="414792" algn="l"/>
              </a:tabLst>
            </a:pPr>
            <a:r>
              <a:rPr sz="449" spc="10" dirty="0">
                <a:latin typeface="Arial"/>
                <a:cs typeface="Arial"/>
              </a:rPr>
              <a:t>10	15</a:t>
            </a:r>
            <a:endParaRPr sz="449">
              <a:latin typeface="Arial"/>
              <a:cs typeface="Arial"/>
            </a:endParaRPr>
          </a:p>
          <a:p>
            <a:pPr marL="149046" marR="19661" indent="-149680" algn="r">
              <a:lnSpc>
                <a:spcPct val="158200"/>
              </a:lnSpc>
              <a:tabLst>
                <a:tab pos="564472" algn="l"/>
              </a:tabLst>
            </a:pPr>
            <a:r>
              <a:rPr sz="449" spc="-5" dirty="0">
                <a:latin typeface="Arial"/>
                <a:cs typeface="Arial"/>
              </a:rPr>
              <a:t>Months </a:t>
            </a:r>
            <a:r>
              <a:rPr sz="449" dirty="0">
                <a:latin typeface="Arial"/>
                <a:cs typeface="Arial"/>
              </a:rPr>
              <a:t>from </a:t>
            </a:r>
            <a:r>
              <a:rPr sz="449" spc="5" dirty="0">
                <a:latin typeface="Arial"/>
                <a:cs typeface="Arial"/>
              </a:rPr>
              <a:t>diagnosis </a:t>
            </a:r>
            <a:r>
              <a:rPr sz="449" spc="-110" dirty="0">
                <a:latin typeface="Arial"/>
                <a:cs typeface="Arial"/>
              </a:rPr>
              <a:t> </a:t>
            </a:r>
            <a:r>
              <a:rPr sz="449" spc="10" dirty="0">
                <a:latin typeface="Arial"/>
                <a:cs typeface="Arial"/>
              </a:rPr>
              <a:t>7</a:t>
            </a:r>
            <a:r>
              <a:rPr sz="449" dirty="0">
                <a:latin typeface="Arial"/>
                <a:cs typeface="Arial"/>
              </a:rPr>
              <a:t>	</a:t>
            </a:r>
            <a:r>
              <a:rPr sz="449" spc="10" dirty="0">
                <a:latin typeface="Arial"/>
                <a:cs typeface="Arial"/>
              </a:rPr>
              <a:t>6</a:t>
            </a:r>
            <a:endParaRPr sz="449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6821139" y="3780595"/>
            <a:ext cx="46298" cy="8440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>
              <a:spcBef>
                <a:spcPts val="120"/>
              </a:spcBef>
            </a:pPr>
            <a:r>
              <a:rPr sz="449" spc="10" dirty="0">
                <a:latin typeface="Arial"/>
                <a:cs typeface="Arial"/>
              </a:rPr>
              <a:t>4</a:t>
            </a:r>
            <a:endParaRPr sz="449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5097262" y="3709564"/>
            <a:ext cx="390044" cy="1515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44397" marR="5074" indent="-45031">
              <a:lnSpc>
                <a:spcPct val="103699"/>
              </a:lnSpc>
              <a:spcBef>
                <a:spcPts val="100"/>
              </a:spcBef>
            </a:pPr>
            <a:r>
              <a:rPr sz="449" spc="-5" dirty="0">
                <a:latin typeface="Arial"/>
                <a:cs typeface="Arial"/>
              </a:rPr>
              <a:t>N</a:t>
            </a:r>
            <a:r>
              <a:rPr sz="449" spc="-20" dirty="0">
                <a:latin typeface="Arial"/>
                <a:cs typeface="Arial"/>
              </a:rPr>
              <a:t>u</a:t>
            </a:r>
            <a:r>
              <a:rPr sz="449" spc="5" dirty="0">
                <a:latin typeface="Arial"/>
                <a:cs typeface="Arial"/>
              </a:rPr>
              <a:t>m</a:t>
            </a:r>
            <a:r>
              <a:rPr sz="449" spc="10" dirty="0">
                <a:latin typeface="Arial"/>
                <a:cs typeface="Arial"/>
              </a:rPr>
              <a:t>ber</a:t>
            </a:r>
            <a:r>
              <a:rPr sz="449" spc="-20" dirty="0">
                <a:latin typeface="Arial"/>
                <a:cs typeface="Arial"/>
              </a:rPr>
              <a:t> </a:t>
            </a:r>
            <a:r>
              <a:rPr sz="449" spc="5" dirty="0">
                <a:latin typeface="Arial"/>
                <a:cs typeface="Arial"/>
              </a:rPr>
              <a:t>at</a:t>
            </a:r>
            <a:r>
              <a:rPr sz="449" spc="-25" dirty="0">
                <a:latin typeface="Arial"/>
                <a:cs typeface="Arial"/>
              </a:rPr>
              <a:t> </a:t>
            </a:r>
            <a:r>
              <a:rPr sz="449" spc="-5" dirty="0">
                <a:latin typeface="Arial"/>
                <a:cs typeface="Arial"/>
              </a:rPr>
              <a:t>r</a:t>
            </a:r>
            <a:r>
              <a:rPr sz="449" spc="10" dirty="0">
                <a:latin typeface="Arial"/>
                <a:cs typeface="Arial"/>
              </a:rPr>
              <a:t>i</a:t>
            </a:r>
            <a:r>
              <a:rPr sz="449" spc="5" dirty="0">
                <a:latin typeface="Arial"/>
                <a:cs typeface="Arial"/>
              </a:rPr>
              <a:t>sk  </a:t>
            </a:r>
            <a:r>
              <a:rPr sz="449" spc="10" dirty="0">
                <a:latin typeface="Arial"/>
                <a:cs typeface="Arial"/>
              </a:rPr>
              <a:t>13</a:t>
            </a:r>
            <a:endParaRPr sz="449">
              <a:latin typeface="Arial"/>
              <a:cs typeface="Arial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4798709" y="1457778"/>
            <a:ext cx="2526724" cy="2526090"/>
          </a:xfrm>
          <a:custGeom>
            <a:avLst/>
            <a:gdLst/>
            <a:ahLst/>
            <a:cxnLst/>
            <a:rect l="l" t="t" r="r" b="b"/>
            <a:pathLst>
              <a:path w="2529840" h="2529204">
                <a:moveTo>
                  <a:pt x="0" y="0"/>
                </a:moveTo>
                <a:lnTo>
                  <a:pt x="2529547" y="0"/>
                </a:lnTo>
                <a:lnTo>
                  <a:pt x="2529547" y="2528684"/>
                </a:lnTo>
                <a:lnTo>
                  <a:pt x="0" y="2528684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207" y="2422518"/>
            <a:ext cx="77184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OS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by</a:t>
            </a:r>
            <a:r>
              <a:rPr sz="1498" b="1" spc="-3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333399"/>
                </a:solidFill>
                <a:latin typeface="Calibri"/>
                <a:cs typeface="Calibri"/>
              </a:rPr>
              <a:t>ITT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85022" y="2358271"/>
            <a:ext cx="81243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333399"/>
                </a:solidFill>
                <a:latin typeface="Calibri"/>
                <a:cs typeface="Calibri"/>
              </a:rPr>
              <a:t>CIR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dirty="0">
                <a:solidFill>
                  <a:srgbClr val="333399"/>
                </a:solidFill>
                <a:latin typeface="Calibri"/>
                <a:cs typeface="Calibri"/>
              </a:rPr>
              <a:t>by</a:t>
            </a:r>
            <a:r>
              <a:rPr sz="1498" b="1" spc="-3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498" b="1" spc="10" dirty="0">
                <a:solidFill>
                  <a:srgbClr val="333399"/>
                </a:solidFill>
                <a:latin typeface="Calibri"/>
                <a:cs typeface="Calibri"/>
              </a:rPr>
              <a:t>ITT</a:t>
            </a:r>
            <a:endParaRPr sz="1498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5128167" y="3890121"/>
            <a:ext cx="1258923" cy="26002"/>
            <a:chOff x="5128852" y="3894918"/>
            <a:chExt cx="1260475" cy="26034"/>
          </a:xfrm>
        </p:grpSpPr>
        <p:sp>
          <p:nvSpPr>
            <p:cNvPr id="6" name="object 6"/>
            <p:cNvSpPr/>
            <p:nvPr/>
          </p:nvSpPr>
          <p:spPr>
            <a:xfrm>
              <a:off x="5130757" y="3896823"/>
              <a:ext cx="1256665" cy="22225"/>
            </a:xfrm>
            <a:custGeom>
              <a:avLst/>
              <a:gdLst/>
              <a:ahLst/>
              <a:cxnLst/>
              <a:rect l="l" t="t" r="r" b="b"/>
              <a:pathLst>
                <a:path w="1256664" h="22225">
                  <a:moveTo>
                    <a:pt x="0" y="0"/>
                  </a:moveTo>
                  <a:lnTo>
                    <a:pt x="1256537" y="0"/>
                  </a:lnTo>
                </a:path>
                <a:path w="1256664"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549617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968478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6387295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31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5104027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522346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359034" y="3925879"/>
            <a:ext cx="5517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032456" y="2832399"/>
            <a:ext cx="36785" cy="1020457"/>
            <a:chOff x="5033024" y="2835891"/>
            <a:chExt cx="36830" cy="1021715"/>
          </a:xfrm>
        </p:grpSpPr>
        <p:sp>
          <p:nvSpPr>
            <p:cNvPr id="14" name="object 14"/>
            <p:cNvSpPr/>
            <p:nvPr/>
          </p:nvSpPr>
          <p:spPr>
            <a:xfrm>
              <a:off x="5034294" y="2837796"/>
              <a:ext cx="33655" cy="1017905"/>
            </a:xfrm>
            <a:custGeom>
              <a:avLst/>
              <a:gdLst/>
              <a:ahLst/>
              <a:cxnLst/>
              <a:rect l="l" t="t" r="r" b="b"/>
              <a:pathLst>
                <a:path w="33654" h="1017904">
                  <a:moveTo>
                    <a:pt x="33299" y="1017334"/>
                  </a:moveTo>
                  <a:lnTo>
                    <a:pt x="33299" y="0"/>
                  </a:lnTo>
                </a:path>
                <a:path w="33654" h="1017904">
                  <a:moveTo>
                    <a:pt x="33299" y="1017334"/>
                  </a:moveTo>
                  <a:lnTo>
                    <a:pt x="0" y="1017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034294" y="365164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034294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034294" y="324467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034294" y="304118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5034294" y="28377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2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4914856" y="3815719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14856" y="3612483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914856" y="3409247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914856" y="3206012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14856" y="3002775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914856" y="2799540"/>
            <a:ext cx="96401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5066983" y="2792661"/>
            <a:ext cx="1709852" cy="1099734"/>
          </a:xfrm>
          <a:custGeom>
            <a:avLst/>
            <a:gdLst/>
            <a:ahLst/>
            <a:cxnLst/>
            <a:rect l="l" t="t" r="r" b="b"/>
            <a:pathLst>
              <a:path w="1711959" h="1101089">
                <a:moveTo>
                  <a:pt x="0" y="0"/>
                </a:moveTo>
                <a:lnTo>
                  <a:pt x="0" y="1100717"/>
                </a:lnTo>
                <a:lnTo>
                  <a:pt x="1711893" y="1100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 txBox="1"/>
          <p:nvPr/>
        </p:nvSpPr>
        <p:spPr>
          <a:xfrm>
            <a:off x="5691762" y="3901920"/>
            <a:ext cx="461711" cy="157541"/>
          </a:xfrm>
          <a:prstGeom prst="rect">
            <a:avLst/>
          </a:prstGeom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250">
              <a:latin typeface="Times New Roman"/>
              <a:cs typeface="Times New Roman"/>
            </a:endParaRPr>
          </a:p>
          <a:p>
            <a:pPr marL="91330" algn="ctr"/>
            <a:r>
              <a:rPr sz="300" spc="65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00"/>
              </a:spcBef>
            </a:pPr>
            <a:r>
              <a:rPr sz="300" spc="50" dirty="0">
                <a:latin typeface="Arial"/>
                <a:cs typeface="Arial"/>
              </a:rPr>
              <a:t>Years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from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first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90" dirty="0">
                <a:latin typeface="Arial"/>
                <a:cs typeface="Arial"/>
              </a:rPr>
              <a:t>CR</a:t>
            </a:r>
            <a:endParaRPr sz="3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836799" y="3051507"/>
            <a:ext cx="123111" cy="581578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dence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of</a:t>
            </a:r>
            <a:r>
              <a:rPr sz="400" spc="-45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apse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5112128" y="3380799"/>
            <a:ext cx="1619793" cy="483908"/>
            <a:chOff x="5112794" y="3384967"/>
            <a:chExt cx="1621790" cy="484505"/>
          </a:xfrm>
        </p:grpSpPr>
        <p:sp>
          <p:nvSpPr>
            <p:cNvPr id="30" name="object 30"/>
            <p:cNvSpPr/>
            <p:nvPr/>
          </p:nvSpPr>
          <p:spPr>
            <a:xfrm>
              <a:off x="5130757" y="3448158"/>
              <a:ext cx="1482725" cy="407034"/>
            </a:xfrm>
            <a:custGeom>
              <a:avLst/>
              <a:gdLst/>
              <a:ahLst/>
              <a:cxnLst/>
              <a:rect l="l" t="t" r="r" b="b"/>
              <a:pathLst>
                <a:path w="1482725" h="407035">
                  <a:moveTo>
                    <a:pt x="0" y="406972"/>
                  </a:moveTo>
                  <a:lnTo>
                    <a:pt x="19924" y="406972"/>
                  </a:lnTo>
                  <a:lnTo>
                    <a:pt x="19924" y="394722"/>
                  </a:lnTo>
                  <a:lnTo>
                    <a:pt x="23230" y="394722"/>
                  </a:lnTo>
                  <a:lnTo>
                    <a:pt x="23230" y="382503"/>
                  </a:lnTo>
                  <a:lnTo>
                    <a:pt x="26581" y="382503"/>
                  </a:lnTo>
                  <a:lnTo>
                    <a:pt x="26581" y="370253"/>
                  </a:lnTo>
                  <a:lnTo>
                    <a:pt x="33193" y="370253"/>
                  </a:lnTo>
                  <a:lnTo>
                    <a:pt x="33193" y="360374"/>
                  </a:lnTo>
                  <a:lnTo>
                    <a:pt x="36499" y="360374"/>
                  </a:lnTo>
                  <a:lnTo>
                    <a:pt x="36499" y="348156"/>
                  </a:lnTo>
                  <a:lnTo>
                    <a:pt x="49811" y="348156"/>
                  </a:lnTo>
                  <a:lnTo>
                    <a:pt x="49811" y="335905"/>
                  </a:lnTo>
                  <a:lnTo>
                    <a:pt x="49811" y="323654"/>
                  </a:lnTo>
                  <a:lnTo>
                    <a:pt x="69824" y="323654"/>
                  </a:lnTo>
                  <a:lnTo>
                    <a:pt x="69824" y="311338"/>
                  </a:lnTo>
                  <a:lnTo>
                    <a:pt x="73130" y="311338"/>
                  </a:lnTo>
                  <a:lnTo>
                    <a:pt x="73130" y="299120"/>
                  </a:lnTo>
                  <a:lnTo>
                    <a:pt x="116286" y="299120"/>
                  </a:lnTo>
                  <a:lnTo>
                    <a:pt x="116286" y="284432"/>
                  </a:lnTo>
                  <a:lnTo>
                    <a:pt x="126248" y="284432"/>
                  </a:lnTo>
                  <a:lnTo>
                    <a:pt x="126248" y="272181"/>
                  </a:lnTo>
                  <a:lnTo>
                    <a:pt x="139605" y="272181"/>
                  </a:lnTo>
                  <a:lnTo>
                    <a:pt x="139605" y="259866"/>
                  </a:lnTo>
                  <a:lnTo>
                    <a:pt x="142955" y="259866"/>
                  </a:lnTo>
                  <a:lnTo>
                    <a:pt x="142955" y="245178"/>
                  </a:lnTo>
                  <a:lnTo>
                    <a:pt x="156224" y="245178"/>
                  </a:lnTo>
                  <a:lnTo>
                    <a:pt x="156224" y="232927"/>
                  </a:lnTo>
                  <a:lnTo>
                    <a:pt x="192723" y="232927"/>
                  </a:lnTo>
                  <a:lnTo>
                    <a:pt x="192723" y="218239"/>
                  </a:lnTo>
                  <a:lnTo>
                    <a:pt x="209430" y="218239"/>
                  </a:lnTo>
                  <a:lnTo>
                    <a:pt x="209430" y="203486"/>
                  </a:lnTo>
                  <a:lnTo>
                    <a:pt x="255891" y="203486"/>
                  </a:lnTo>
                  <a:lnTo>
                    <a:pt x="255891" y="191235"/>
                  </a:lnTo>
                  <a:lnTo>
                    <a:pt x="292523" y="191235"/>
                  </a:lnTo>
                  <a:lnTo>
                    <a:pt x="292523" y="176547"/>
                  </a:lnTo>
                  <a:lnTo>
                    <a:pt x="295829" y="176547"/>
                  </a:lnTo>
                  <a:lnTo>
                    <a:pt x="295829" y="161794"/>
                  </a:lnTo>
                  <a:lnTo>
                    <a:pt x="349035" y="161794"/>
                  </a:lnTo>
                  <a:lnTo>
                    <a:pt x="349035" y="147106"/>
                  </a:lnTo>
                  <a:lnTo>
                    <a:pt x="355692" y="147106"/>
                  </a:lnTo>
                  <a:lnTo>
                    <a:pt x="355692" y="132418"/>
                  </a:lnTo>
                  <a:lnTo>
                    <a:pt x="375616" y="132418"/>
                  </a:lnTo>
                  <a:lnTo>
                    <a:pt x="375616" y="115293"/>
                  </a:lnTo>
                  <a:lnTo>
                    <a:pt x="385579" y="115293"/>
                  </a:lnTo>
                  <a:lnTo>
                    <a:pt x="385579" y="100508"/>
                  </a:lnTo>
                  <a:lnTo>
                    <a:pt x="432129" y="100508"/>
                  </a:lnTo>
                  <a:lnTo>
                    <a:pt x="432129" y="85820"/>
                  </a:lnTo>
                  <a:lnTo>
                    <a:pt x="445397" y="85820"/>
                  </a:lnTo>
                  <a:lnTo>
                    <a:pt x="445397" y="68695"/>
                  </a:lnTo>
                  <a:lnTo>
                    <a:pt x="462016" y="68695"/>
                  </a:lnTo>
                  <a:lnTo>
                    <a:pt x="462016" y="51472"/>
                  </a:lnTo>
                  <a:lnTo>
                    <a:pt x="498603" y="51472"/>
                  </a:lnTo>
                  <a:lnTo>
                    <a:pt x="498603" y="36784"/>
                  </a:lnTo>
                  <a:lnTo>
                    <a:pt x="545109" y="36784"/>
                  </a:lnTo>
                  <a:lnTo>
                    <a:pt x="545109" y="17222"/>
                  </a:lnTo>
                  <a:lnTo>
                    <a:pt x="654827" y="17222"/>
                  </a:lnTo>
                  <a:lnTo>
                    <a:pt x="654827" y="0"/>
                  </a:lnTo>
                  <a:lnTo>
                    <a:pt x="1482586" y="0"/>
                  </a:lnTo>
                </a:path>
              </a:pathLst>
            </a:custGeom>
            <a:ln w="501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114064" y="385513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12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130757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117379" y="385513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134063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120706" y="385513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137413" y="38428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137413" y="384288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153988" y="383066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137413" y="383800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153988" y="38257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170606" y="37718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187181" y="37594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173912" y="37718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190487" y="37594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213850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230425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223812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240387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227119" y="374727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5243738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5227119" y="374727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5247044" y="37350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5250350" y="372034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266968" y="37080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5270362" y="368108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5290287" y="366886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5303556" y="368108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5320174" y="366886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5393305" y="363939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5410012" y="36271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544981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466436" y="359770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545316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5469742" y="359770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5526254" y="35486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5542873" y="35364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5532911" y="35486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5549617" y="35364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5602736" y="349963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619442" y="348741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622748" y="34849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639323" y="34727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5639323" y="34849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5655942" y="347272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5769010" y="344815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578558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808816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825523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988359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600497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603495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605157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604491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606148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604491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606148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609468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6111390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6147933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616450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615454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6171164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224370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24094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237639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254345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277576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29415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280882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297501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14208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30782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36397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80682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80350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496969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503581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520288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596725" y="34481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613344" y="343347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130757" y="3399122"/>
              <a:ext cx="1585595" cy="451484"/>
            </a:xfrm>
            <a:custGeom>
              <a:avLst/>
              <a:gdLst/>
              <a:ahLst/>
              <a:cxnLst/>
              <a:rect l="l" t="t" r="r" b="b"/>
              <a:pathLst>
                <a:path w="1585595" h="451485">
                  <a:moveTo>
                    <a:pt x="0" y="451101"/>
                  </a:moveTo>
                  <a:lnTo>
                    <a:pt x="23230" y="451101"/>
                  </a:lnTo>
                  <a:lnTo>
                    <a:pt x="23230" y="446227"/>
                  </a:lnTo>
                  <a:lnTo>
                    <a:pt x="23230" y="441320"/>
                  </a:lnTo>
                  <a:lnTo>
                    <a:pt x="29887" y="441320"/>
                  </a:lnTo>
                  <a:lnTo>
                    <a:pt x="29887" y="436413"/>
                  </a:lnTo>
                  <a:lnTo>
                    <a:pt x="33193" y="436413"/>
                  </a:lnTo>
                  <a:lnTo>
                    <a:pt x="33193" y="431539"/>
                  </a:lnTo>
                  <a:lnTo>
                    <a:pt x="36499" y="431539"/>
                  </a:lnTo>
                  <a:lnTo>
                    <a:pt x="36499" y="426632"/>
                  </a:lnTo>
                  <a:lnTo>
                    <a:pt x="49811" y="426632"/>
                  </a:lnTo>
                  <a:lnTo>
                    <a:pt x="49811" y="421725"/>
                  </a:lnTo>
                  <a:lnTo>
                    <a:pt x="49811" y="416754"/>
                  </a:lnTo>
                  <a:lnTo>
                    <a:pt x="53117" y="416754"/>
                  </a:lnTo>
                  <a:lnTo>
                    <a:pt x="53117" y="411879"/>
                  </a:lnTo>
                  <a:lnTo>
                    <a:pt x="53117" y="406972"/>
                  </a:lnTo>
                  <a:lnTo>
                    <a:pt x="53117" y="397191"/>
                  </a:lnTo>
                  <a:lnTo>
                    <a:pt x="59730" y="397191"/>
                  </a:lnTo>
                  <a:lnTo>
                    <a:pt x="59730" y="392284"/>
                  </a:lnTo>
                  <a:lnTo>
                    <a:pt x="63080" y="392284"/>
                  </a:lnTo>
                  <a:lnTo>
                    <a:pt x="63080" y="387378"/>
                  </a:lnTo>
                  <a:lnTo>
                    <a:pt x="63080" y="382503"/>
                  </a:lnTo>
                  <a:lnTo>
                    <a:pt x="73130" y="382503"/>
                  </a:lnTo>
                  <a:lnTo>
                    <a:pt x="73130" y="375159"/>
                  </a:lnTo>
                  <a:lnTo>
                    <a:pt x="73130" y="370253"/>
                  </a:lnTo>
                  <a:lnTo>
                    <a:pt x="76436" y="370253"/>
                  </a:lnTo>
                  <a:lnTo>
                    <a:pt x="76436" y="365281"/>
                  </a:lnTo>
                  <a:lnTo>
                    <a:pt x="76436" y="355500"/>
                  </a:lnTo>
                  <a:lnTo>
                    <a:pt x="79787" y="355500"/>
                  </a:lnTo>
                  <a:lnTo>
                    <a:pt x="79787" y="350593"/>
                  </a:lnTo>
                  <a:lnTo>
                    <a:pt x="79787" y="345686"/>
                  </a:lnTo>
                  <a:lnTo>
                    <a:pt x="83093" y="345686"/>
                  </a:lnTo>
                  <a:lnTo>
                    <a:pt x="83093" y="338342"/>
                  </a:lnTo>
                  <a:lnTo>
                    <a:pt x="83093" y="333468"/>
                  </a:lnTo>
                  <a:lnTo>
                    <a:pt x="93055" y="333468"/>
                  </a:lnTo>
                  <a:lnTo>
                    <a:pt x="93055" y="328561"/>
                  </a:lnTo>
                  <a:lnTo>
                    <a:pt x="93055" y="323654"/>
                  </a:lnTo>
                  <a:lnTo>
                    <a:pt x="96361" y="323654"/>
                  </a:lnTo>
                  <a:lnTo>
                    <a:pt x="96361" y="318780"/>
                  </a:lnTo>
                  <a:lnTo>
                    <a:pt x="99667" y="318780"/>
                  </a:lnTo>
                  <a:lnTo>
                    <a:pt x="99667" y="313808"/>
                  </a:lnTo>
                  <a:lnTo>
                    <a:pt x="99667" y="306464"/>
                  </a:lnTo>
                  <a:lnTo>
                    <a:pt x="109630" y="306464"/>
                  </a:lnTo>
                  <a:lnTo>
                    <a:pt x="109630" y="301557"/>
                  </a:lnTo>
                  <a:lnTo>
                    <a:pt x="109630" y="291776"/>
                  </a:lnTo>
                  <a:lnTo>
                    <a:pt x="109630" y="286869"/>
                  </a:lnTo>
                  <a:lnTo>
                    <a:pt x="116286" y="286869"/>
                  </a:lnTo>
                  <a:lnTo>
                    <a:pt x="116286" y="279525"/>
                  </a:lnTo>
                  <a:lnTo>
                    <a:pt x="122942" y="279525"/>
                  </a:lnTo>
                  <a:lnTo>
                    <a:pt x="122942" y="274618"/>
                  </a:lnTo>
                  <a:lnTo>
                    <a:pt x="146261" y="274618"/>
                  </a:lnTo>
                  <a:lnTo>
                    <a:pt x="146261" y="269744"/>
                  </a:lnTo>
                  <a:lnTo>
                    <a:pt x="149567" y="269744"/>
                  </a:lnTo>
                  <a:lnTo>
                    <a:pt x="149567" y="264837"/>
                  </a:lnTo>
                  <a:lnTo>
                    <a:pt x="156224" y="264837"/>
                  </a:lnTo>
                  <a:lnTo>
                    <a:pt x="156224" y="257428"/>
                  </a:lnTo>
                  <a:lnTo>
                    <a:pt x="156224" y="252522"/>
                  </a:lnTo>
                  <a:lnTo>
                    <a:pt x="169492" y="252522"/>
                  </a:lnTo>
                  <a:lnTo>
                    <a:pt x="169492" y="247615"/>
                  </a:lnTo>
                  <a:lnTo>
                    <a:pt x="169492" y="240271"/>
                  </a:lnTo>
                  <a:lnTo>
                    <a:pt x="169492" y="235396"/>
                  </a:lnTo>
                  <a:lnTo>
                    <a:pt x="172798" y="235396"/>
                  </a:lnTo>
                  <a:lnTo>
                    <a:pt x="172798" y="230490"/>
                  </a:lnTo>
                  <a:lnTo>
                    <a:pt x="186111" y="230490"/>
                  </a:lnTo>
                  <a:lnTo>
                    <a:pt x="186111" y="223146"/>
                  </a:lnTo>
                  <a:lnTo>
                    <a:pt x="196029" y="223146"/>
                  </a:lnTo>
                  <a:lnTo>
                    <a:pt x="196029" y="218239"/>
                  </a:lnTo>
                  <a:lnTo>
                    <a:pt x="199379" y="218239"/>
                  </a:lnTo>
                  <a:lnTo>
                    <a:pt x="199379" y="210830"/>
                  </a:lnTo>
                  <a:lnTo>
                    <a:pt x="219392" y="210830"/>
                  </a:lnTo>
                  <a:lnTo>
                    <a:pt x="219392" y="205923"/>
                  </a:lnTo>
                  <a:lnTo>
                    <a:pt x="226048" y="205923"/>
                  </a:lnTo>
                  <a:lnTo>
                    <a:pt x="226048" y="198579"/>
                  </a:lnTo>
                  <a:lnTo>
                    <a:pt x="239317" y="198579"/>
                  </a:lnTo>
                  <a:lnTo>
                    <a:pt x="239317" y="193705"/>
                  </a:lnTo>
                  <a:lnTo>
                    <a:pt x="239317" y="186361"/>
                  </a:lnTo>
                  <a:lnTo>
                    <a:pt x="242623" y="186361"/>
                  </a:lnTo>
                  <a:lnTo>
                    <a:pt x="242623" y="179017"/>
                  </a:lnTo>
                  <a:lnTo>
                    <a:pt x="252585" y="179017"/>
                  </a:lnTo>
                  <a:lnTo>
                    <a:pt x="252585" y="174110"/>
                  </a:lnTo>
                  <a:lnTo>
                    <a:pt x="265854" y="174110"/>
                  </a:lnTo>
                  <a:lnTo>
                    <a:pt x="265854" y="166766"/>
                  </a:lnTo>
                  <a:lnTo>
                    <a:pt x="305792" y="166766"/>
                  </a:lnTo>
                  <a:lnTo>
                    <a:pt x="305792" y="159357"/>
                  </a:lnTo>
                  <a:lnTo>
                    <a:pt x="305792" y="154450"/>
                  </a:lnTo>
                  <a:lnTo>
                    <a:pt x="312448" y="154450"/>
                  </a:lnTo>
                  <a:lnTo>
                    <a:pt x="312448" y="147106"/>
                  </a:lnTo>
                  <a:lnTo>
                    <a:pt x="325716" y="147106"/>
                  </a:lnTo>
                  <a:lnTo>
                    <a:pt x="325716" y="139762"/>
                  </a:lnTo>
                  <a:lnTo>
                    <a:pt x="329022" y="139762"/>
                  </a:lnTo>
                  <a:lnTo>
                    <a:pt x="329022" y="127512"/>
                  </a:lnTo>
                  <a:lnTo>
                    <a:pt x="332328" y="127512"/>
                  </a:lnTo>
                  <a:lnTo>
                    <a:pt x="332328" y="120168"/>
                  </a:lnTo>
                  <a:lnTo>
                    <a:pt x="355692" y="120168"/>
                  </a:lnTo>
                  <a:lnTo>
                    <a:pt x="355692" y="112824"/>
                  </a:lnTo>
                  <a:lnTo>
                    <a:pt x="358998" y="112824"/>
                  </a:lnTo>
                  <a:lnTo>
                    <a:pt x="358998" y="105415"/>
                  </a:lnTo>
                  <a:lnTo>
                    <a:pt x="368960" y="105415"/>
                  </a:lnTo>
                  <a:lnTo>
                    <a:pt x="368960" y="98071"/>
                  </a:lnTo>
                  <a:lnTo>
                    <a:pt x="388885" y="98071"/>
                  </a:lnTo>
                  <a:lnTo>
                    <a:pt x="388885" y="90727"/>
                  </a:lnTo>
                  <a:lnTo>
                    <a:pt x="392191" y="90727"/>
                  </a:lnTo>
                  <a:lnTo>
                    <a:pt x="392191" y="83383"/>
                  </a:lnTo>
                  <a:lnTo>
                    <a:pt x="425516" y="83383"/>
                  </a:lnTo>
                  <a:lnTo>
                    <a:pt x="425516" y="76039"/>
                  </a:lnTo>
                  <a:lnTo>
                    <a:pt x="448747" y="76039"/>
                  </a:lnTo>
                  <a:lnTo>
                    <a:pt x="448747" y="68695"/>
                  </a:lnTo>
                  <a:lnTo>
                    <a:pt x="448747" y="58914"/>
                  </a:lnTo>
                  <a:lnTo>
                    <a:pt x="465322" y="58914"/>
                  </a:lnTo>
                  <a:lnTo>
                    <a:pt x="465322" y="51472"/>
                  </a:lnTo>
                  <a:lnTo>
                    <a:pt x="498603" y="51472"/>
                  </a:lnTo>
                  <a:lnTo>
                    <a:pt x="498603" y="44128"/>
                  </a:lnTo>
                  <a:lnTo>
                    <a:pt x="501953" y="44128"/>
                  </a:lnTo>
                  <a:lnTo>
                    <a:pt x="501953" y="34347"/>
                  </a:lnTo>
                  <a:lnTo>
                    <a:pt x="558466" y="34347"/>
                  </a:lnTo>
                  <a:lnTo>
                    <a:pt x="558466" y="27003"/>
                  </a:lnTo>
                  <a:lnTo>
                    <a:pt x="631596" y="27003"/>
                  </a:lnTo>
                  <a:lnTo>
                    <a:pt x="631596" y="14752"/>
                  </a:lnTo>
                  <a:lnTo>
                    <a:pt x="804395" y="14752"/>
                  </a:lnTo>
                  <a:lnTo>
                    <a:pt x="804395" y="0"/>
                  </a:lnTo>
                  <a:lnTo>
                    <a:pt x="1585560" y="0"/>
                  </a:lnTo>
                </a:path>
              </a:pathLst>
            </a:custGeom>
            <a:ln w="5024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117379" y="38502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134063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134063" y="38502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150682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134063" y="38502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150682" y="383800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5137413" y="38453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5153988" y="38330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5137413" y="38453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153988" y="38330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140720" y="384044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157338" y="382819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140720" y="384044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5160644" y="382819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144026" y="38355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160644" y="382331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5144026" y="383309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163950" y="382084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147375" y="38306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163950" y="38184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147375" y="38306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5163950" y="38184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5398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515398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5153988" y="382575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5170606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15733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173912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157338" y="382575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173912" y="381343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170606" y="379631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187181" y="378406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173912" y="379140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190487" y="377915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177218" y="378650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193837" y="37742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180569" y="37816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197143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180569" y="37816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197143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183875" y="37816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200582" y="37669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0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200582" y="37325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217156" y="37203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207194" y="37325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223812" y="37203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210544" y="371790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227119" y="370558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213850" y="371293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230425" y="3700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213850" y="370558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230425" y="369333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233775" y="367864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250350" y="36663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233775" y="367864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250350" y="36663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237081" y="367374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257006" y="366142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260312" y="366886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277019" y="36565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270362" y="36540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286981" y="364186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283675" y="363451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300250" y="362226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286981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303556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290287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306906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293594" y="362961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310212" y="36173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300250" y="362226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316868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303556" y="36222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320174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306906" y="36222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323480" y="36099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313518" y="361736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330137" y="360504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313518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330137" y="359770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330137" y="36099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346843" y="3597702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336749" y="36050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340187" y="36050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340187" y="36050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356806" y="359282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340187" y="359770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360112" y="358548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350149" y="359770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366724" y="358548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370074" y="357323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386649" y="35609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399917" y="35658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419974" y="35535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413318" y="356588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429893" y="35535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433243" y="354622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5449818" y="353397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5439855" y="354379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5456474" y="353154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456474" y="351929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47304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456474" y="351929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47304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459780" y="351929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476398" y="35069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469742" y="351441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486449" y="3502100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499718" y="349719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516336" y="348494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503024" y="349475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519642" y="348250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506374" y="348985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522948" y="347759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519642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536217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536217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552923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536217" y="348250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552923" y="34702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549617" y="347516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566192" y="34629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549617" y="3475161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569542" y="346291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592773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609348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596079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612698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602736" y="345059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619442" y="34383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612698" y="343837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87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632711" y="34261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616092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632711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616092" y="343347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4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632711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619442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636017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632711" y="343347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5649286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5636017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5652636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5645980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5662554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5652636" y="343347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5669210" y="3421219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5685917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570249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5689223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570584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5689223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570584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5699186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5715804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5702492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5719110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5702492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5719110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5705842" y="342612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5725722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5719110" y="342612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5735685" y="341143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5752304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5769010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5759048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5775622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5765660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5782278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5775622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5792241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5782278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5798853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5808816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5828829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5822084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5842141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5832179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58487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5832179" y="34138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58487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6" name="object 296"/>
            <p:cNvSpPr/>
            <p:nvPr/>
          </p:nvSpPr>
          <p:spPr>
            <a:xfrm>
              <a:off x="5852103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4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7" name="object 297"/>
            <p:cNvSpPr/>
            <p:nvPr/>
          </p:nvSpPr>
          <p:spPr>
            <a:xfrm>
              <a:off x="5868678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8" name="object 298"/>
            <p:cNvSpPr/>
            <p:nvPr/>
          </p:nvSpPr>
          <p:spPr>
            <a:xfrm>
              <a:off x="5865372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9" name="object 299"/>
            <p:cNvSpPr/>
            <p:nvPr/>
          </p:nvSpPr>
          <p:spPr>
            <a:xfrm>
              <a:off x="5881946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0" name="object 300"/>
            <p:cNvSpPr/>
            <p:nvPr/>
          </p:nvSpPr>
          <p:spPr>
            <a:xfrm>
              <a:off x="5881946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1" name="object 301"/>
            <p:cNvSpPr/>
            <p:nvPr/>
          </p:nvSpPr>
          <p:spPr>
            <a:xfrm>
              <a:off x="589865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2" name="object 302"/>
            <p:cNvSpPr/>
            <p:nvPr/>
          </p:nvSpPr>
          <p:spPr>
            <a:xfrm>
              <a:off x="5905310" y="34138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3" name="object 303"/>
            <p:cNvSpPr/>
            <p:nvPr/>
          </p:nvSpPr>
          <p:spPr>
            <a:xfrm>
              <a:off x="5921884" y="340155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59351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59517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593850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59550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8" name="object 308"/>
            <p:cNvSpPr/>
            <p:nvPr/>
          </p:nvSpPr>
          <p:spPr>
            <a:xfrm>
              <a:off x="597178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9" name="object 309"/>
            <p:cNvSpPr/>
            <p:nvPr/>
          </p:nvSpPr>
          <p:spPr>
            <a:xfrm>
              <a:off x="598835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0" name="object 310"/>
            <p:cNvSpPr/>
            <p:nvPr/>
          </p:nvSpPr>
          <p:spPr>
            <a:xfrm>
              <a:off x="59850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001672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031515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0515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038259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0548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048221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06484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0714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0880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0714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0880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09468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11139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12135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13797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12465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141277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144583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16450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154545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171164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164508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3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18452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18452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20113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27092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28753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30411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32082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30746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324126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31085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327476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330782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347401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373938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390645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38729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403913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41387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4304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427144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443763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430450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2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447069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45381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47038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460425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477044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46377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4803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463776" y="3399122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499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480350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533556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193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550175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699743" y="3399122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8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716318" y="33868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319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8" name="object 368"/>
          <p:cNvSpPr txBox="1"/>
          <p:nvPr/>
        </p:nvSpPr>
        <p:spPr>
          <a:xfrm>
            <a:off x="5054298" y="4043387"/>
            <a:ext cx="360236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Number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-20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risk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369" name="object 369"/>
          <p:cNvGrpSpPr/>
          <p:nvPr/>
        </p:nvGrpSpPr>
        <p:grpSpPr>
          <a:xfrm>
            <a:off x="6329381" y="2885608"/>
            <a:ext cx="98304" cy="52005"/>
            <a:chOff x="6331548" y="2889166"/>
            <a:chExt cx="98425" cy="52069"/>
          </a:xfrm>
        </p:grpSpPr>
        <p:sp>
          <p:nvSpPr>
            <p:cNvPr id="370" name="object 370"/>
            <p:cNvSpPr/>
            <p:nvPr/>
          </p:nvSpPr>
          <p:spPr>
            <a:xfrm>
              <a:off x="6334088" y="2891706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>
                  <a:moveTo>
                    <a:pt x="0" y="0"/>
                  </a:moveTo>
                  <a:lnTo>
                    <a:pt x="93055" y="0"/>
                  </a:lnTo>
                </a:path>
              </a:pathLst>
            </a:custGeom>
            <a:ln w="489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334088" y="2938207"/>
              <a:ext cx="93345" cy="0"/>
            </a:xfrm>
            <a:custGeom>
              <a:avLst/>
              <a:gdLst/>
              <a:ahLst/>
              <a:cxnLst/>
              <a:rect l="l" t="t" r="r" b="b"/>
              <a:pathLst>
                <a:path w="93345">
                  <a:moveTo>
                    <a:pt x="0" y="0"/>
                  </a:moveTo>
                  <a:lnTo>
                    <a:pt x="93055" y="0"/>
                  </a:lnTo>
                </a:path>
              </a:pathLst>
            </a:custGeom>
            <a:ln w="4893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2" name="object 372"/>
          <p:cNvSpPr txBox="1"/>
          <p:nvPr/>
        </p:nvSpPr>
        <p:spPr>
          <a:xfrm>
            <a:off x="6462015" y="2853385"/>
            <a:ext cx="302522" cy="10566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spcBef>
                <a:spcPts val="105"/>
              </a:spcBef>
            </a:pPr>
            <a:r>
              <a:rPr sz="300" spc="55" dirty="0">
                <a:latin typeface="Arial"/>
                <a:cs typeface="Arial"/>
              </a:rPr>
              <a:t>Allo-HSCT </a:t>
            </a:r>
            <a:r>
              <a:rPr sz="300" spc="60" dirty="0">
                <a:latin typeface="Arial"/>
                <a:cs typeface="Arial"/>
              </a:rPr>
              <a:t> </a:t>
            </a:r>
            <a:r>
              <a:rPr sz="300" spc="95" dirty="0">
                <a:latin typeface="Arial"/>
                <a:cs typeface="Arial"/>
              </a:rPr>
              <a:t>C</a:t>
            </a:r>
            <a:r>
              <a:rPr sz="300" spc="65" dirty="0">
                <a:latin typeface="Arial"/>
                <a:cs typeface="Arial"/>
              </a:rPr>
              <a:t>o</a:t>
            </a:r>
            <a:r>
              <a:rPr sz="300" spc="40" dirty="0">
                <a:latin typeface="Arial"/>
                <a:cs typeface="Arial"/>
              </a:rPr>
              <a:t>n</a:t>
            </a:r>
            <a:r>
              <a:rPr sz="300" spc="50" dirty="0">
                <a:latin typeface="Arial"/>
                <a:cs typeface="Arial"/>
              </a:rPr>
              <a:t>s</a:t>
            </a:r>
            <a:r>
              <a:rPr sz="300" spc="70" dirty="0">
                <a:latin typeface="Arial"/>
                <a:cs typeface="Arial"/>
              </a:rPr>
              <a:t>+M</a:t>
            </a:r>
            <a:r>
              <a:rPr sz="300" spc="65" dirty="0">
                <a:latin typeface="Arial"/>
                <a:cs typeface="Arial"/>
              </a:rPr>
              <a:t>a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20" dirty="0">
                <a:latin typeface="Arial"/>
                <a:cs typeface="Arial"/>
              </a:rPr>
              <a:t>nt</a:t>
            </a:r>
            <a:endParaRPr sz="3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6428775" y="3781414"/>
            <a:ext cx="22451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80" dirty="0">
                <a:latin typeface="Arial"/>
                <a:cs typeface="Arial"/>
              </a:rPr>
              <a:t>P</a:t>
            </a:r>
            <a:r>
              <a:rPr sz="300" spc="55" dirty="0">
                <a:latin typeface="Arial"/>
                <a:cs typeface="Arial"/>
              </a:rPr>
              <a:t>=</a:t>
            </a:r>
            <a:r>
              <a:rPr sz="300" spc="65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5" dirty="0">
                <a:latin typeface="Arial"/>
                <a:cs typeface="Arial"/>
              </a:rPr>
              <a:t>430</a:t>
            </a:r>
            <a:endParaRPr sz="3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4671613" y="2594760"/>
            <a:ext cx="2245132" cy="1659114"/>
          </a:xfrm>
          <a:custGeom>
            <a:avLst/>
            <a:gdLst/>
            <a:ahLst/>
            <a:cxnLst/>
            <a:rect l="l" t="t" r="r" b="b"/>
            <a:pathLst>
              <a:path w="2247900" h="1661160">
                <a:moveTo>
                  <a:pt x="0" y="0"/>
                </a:moveTo>
                <a:lnTo>
                  <a:pt x="2247531" y="0"/>
                </a:lnTo>
                <a:lnTo>
                  <a:pt x="2247531" y="1661147"/>
                </a:lnTo>
                <a:lnTo>
                  <a:pt x="0" y="1661147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75" name="object 375"/>
          <p:cNvSpPr txBox="1"/>
          <p:nvPr/>
        </p:nvSpPr>
        <p:spPr>
          <a:xfrm>
            <a:off x="7067372" y="3337050"/>
            <a:ext cx="61646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HR</a:t>
            </a:r>
            <a:r>
              <a:rPr sz="949" b="1" spc="-45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7063909" y="1609152"/>
            <a:ext cx="5822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-201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377" name="object 377"/>
          <p:cNvGrpSpPr/>
          <p:nvPr/>
        </p:nvGrpSpPr>
        <p:grpSpPr>
          <a:xfrm>
            <a:off x="2719788" y="3890121"/>
            <a:ext cx="1234188" cy="26002"/>
            <a:chOff x="2717504" y="3894918"/>
            <a:chExt cx="1235710" cy="26034"/>
          </a:xfrm>
        </p:grpSpPr>
        <p:sp>
          <p:nvSpPr>
            <p:cNvPr id="378" name="object 378"/>
            <p:cNvSpPr/>
            <p:nvPr/>
          </p:nvSpPr>
          <p:spPr>
            <a:xfrm>
              <a:off x="2719409" y="3896823"/>
              <a:ext cx="1231900" cy="22225"/>
            </a:xfrm>
            <a:custGeom>
              <a:avLst/>
              <a:gdLst/>
              <a:ahLst/>
              <a:cxnLst/>
              <a:rect l="l" t="t" r="r" b="b"/>
              <a:pathLst>
                <a:path w="1231900" h="22225">
                  <a:moveTo>
                    <a:pt x="0" y="0"/>
                  </a:moveTo>
                  <a:lnTo>
                    <a:pt x="1231387" y="0"/>
                  </a:lnTo>
                </a:path>
                <a:path w="1231900"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9" name="object 379"/>
            <p:cNvSpPr/>
            <p:nvPr/>
          </p:nvSpPr>
          <p:spPr>
            <a:xfrm>
              <a:off x="3129886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0" name="object 380"/>
            <p:cNvSpPr/>
            <p:nvPr/>
          </p:nvSpPr>
          <p:spPr>
            <a:xfrm>
              <a:off x="3540363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1" name="object 381"/>
            <p:cNvSpPr/>
            <p:nvPr/>
          </p:nvSpPr>
          <p:spPr>
            <a:xfrm>
              <a:off x="3950797" y="38968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0"/>
                  </a:moveTo>
                  <a:lnTo>
                    <a:pt x="0" y="22031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82" name="object 382"/>
          <p:cNvSpPr txBox="1"/>
          <p:nvPr/>
        </p:nvSpPr>
        <p:spPr>
          <a:xfrm>
            <a:off x="2695915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3105861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3925805" y="3925879"/>
            <a:ext cx="5454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385" name="object 385"/>
          <p:cNvGrpSpPr/>
          <p:nvPr/>
        </p:nvGrpSpPr>
        <p:grpSpPr>
          <a:xfrm>
            <a:off x="2626007" y="2832399"/>
            <a:ext cx="36150" cy="1020457"/>
            <a:chOff x="2623607" y="2835891"/>
            <a:chExt cx="36195" cy="1021715"/>
          </a:xfrm>
        </p:grpSpPr>
        <p:sp>
          <p:nvSpPr>
            <p:cNvPr id="386" name="object 386"/>
            <p:cNvSpPr/>
            <p:nvPr/>
          </p:nvSpPr>
          <p:spPr>
            <a:xfrm>
              <a:off x="2624877" y="2837796"/>
              <a:ext cx="33020" cy="1017905"/>
            </a:xfrm>
            <a:custGeom>
              <a:avLst/>
              <a:gdLst/>
              <a:ahLst/>
              <a:cxnLst/>
              <a:rect l="l" t="t" r="r" b="b"/>
              <a:pathLst>
                <a:path w="33019" h="1017904">
                  <a:moveTo>
                    <a:pt x="32632" y="1017334"/>
                  </a:moveTo>
                  <a:lnTo>
                    <a:pt x="32632" y="0"/>
                  </a:lnTo>
                </a:path>
                <a:path w="33019" h="1017904">
                  <a:moveTo>
                    <a:pt x="32632" y="1017334"/>
                  </a:moveTo>
                  <a:lnTo>
                    <a:pt x="0" y="10173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7" name="object 387"/>
            <p:cNvSpPr/>
            <p:nvPr/>
          </p:nvSpPr>
          <p:spPr>
            <a:xfrm>
              <a:off x="2624877" y="36516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8" name="object 388"/>
            <p:cNvSpPr/>
            <p:nvPr/>
          </p:nvSpPr>
          <p:spPr>
            <a:xfrm>
              <a:off x="2624877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9" name="object 389"/>
            <p:cNvSpPr/>
            <p:nvPr/>
          </p:nvSpPr>
          <p:spPr>
            <a:xfrm>
              <a:off x="2624877" y="32446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0" name="object 390"/>
            <p:cNvSpPr/>
            <p:nvPr/>
          </p:nvSpPr>
          <p:spPr>
            <a:xfrm>
              <a:off x="2624877" y="30411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1" name="object 391"/>
            <p:cNvSpPr/>
            <p:nvPr/>
          </p:nvSpPr>
          <p:spPr>
            <a:xfrm>
              <a:off x="2624877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3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2" name="object 392"/>
          <p:cNvSpPr txBox="1"/>
          <p:nvPr/>
        </p:nvSpPr>
        <p:spPr>
          <a:xfrm>
            <a:off x="2510531" y="3815719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2510531" y="3612483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2510531" y="3409247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2510531" y="3206012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2510531" y="3002775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2510531" y="2799540"/>
            <a:ext cx="95133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2659867" y="2792661"/>
            <a:ext cx="1675604" cy="1099734"/>
          </a:xfrm>
          <a:custGeom>
            <a:avLst/>
            <a:gdLst/>
            <a:ahLst/>
            <a:cxnLst/>
            <a:rect l="l" t="t" r="r" b="b"/>
            <a:pathLst>
              <a:path w="1677670" h="1101089">
                <a:moveTo>
                  <a:pt x="0" y="0"/>
                </a:moveTo>
                <a:lnTo>
                  <a:pt x="0" y="1100717"/>
                </a:lnTo>
                <a:lnTo>
                  <a:pt x="1677628" y="1100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9" name="object 399"/>
          <p:cNvSpPr txBox="1"/>
          <p:nvPr/>
        </p:nvSpPr>
        <p:spPr>
          <a:xfrm>
            <a:off x="3232797" y="3901920"/>
            <a:ext cx="525132" cy="157541"/>
          </a:xfrm>
          <a:prstGeom prst="rect">
            <a:avLst/>
          </a:prstGeom>
        </p:spPr>
        <p:txBody>
          <a:bodyPr vert="horz" wrap="square" lIns="0" tIns="1268" rIns="0" bIns="0" rtlCol="0">
            <a:spAutoFit/>
          </a:bodyPr>
          <a:lstStyle/>
          <a:p>
            <a:pPr>
              <a:spcBef>
                <a:spcPts val="10"/>
              </a:spcBef>
            </a:pPr>
            <a:endParaRPr sz="250">
              <a:latin typeface="Times New Roman"/>
              <a:cs typeface="Times New Roman"/>
            </a:endParaRPr>
          </a:p>
          <a:p>
            <a:pPr marL="95136" algn="ctr"/>
            <a:r>
              <a:rPr sz="300" spc="60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00"/>
              </a:spcBef>
            </a:pPr>
            <a:r>
              <a:rPr sz="300" spc="45" dirty="0">
                <a:latin typeface="Arial"/>
                <a:cs typeface="Arial"/>
              </a:rPr>
              <a:t>Years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after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Induction-1</a:t>
            </a:r>
            <a:endParaRPr sz="300">
              <a:latin typeface="Arial"/>
              <a:cs typeface="Arial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2434037" y="3089361"/>
            <a:ext cx="123111" cy="502301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-10" dirty="0">
                <a:latin typeface="Arial"/>
                <a:cs typeface="Arial"/>
              </a:rPr>
              <a:t>O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l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S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v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al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(</a:t>
            </a:r>
            <a:r>
              <a:rPr sz="400" spc="5" dirty="0">
                <a:latin typeface="Arial"/>
                <a:cs typeface="Arial"/>
              </a:rPr>
              <a:t>P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obab</a:t>
            </a:r>
            <a:r>
              <a:rPr sz="400" spc="5" dirty="0">
                <a:latin typeface="Arial"/>
                <a:cs typeface="Arial"/>
              </a:rPr>
              <a:t>ili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dirty="0">
                <a:latin typeface="Arial"/>
                <a:cs typeface="Arial"/>
              </a:rPr>
              <a:t>y)</a:t>
            </a:r>
            <a:endParaRPr sz="400">
              <a:latin typeface="Arial"/>
              <a:cs typeface="Arial"/>
            </a:endParaRPr>
          </a:p>
        </p:txBody>
      </p:sp>
      <p:graphicFrame>
        <p:nvGraphicFramePr>
          <p:cNvPr id="401" name="object 401"/>
          <p:cNvGraphicFramePr>
            <a:graphicFrameLocks noGrp="1"/>
          </p:cNvGraphicFramePr>
          <p:nvPr/>
        </p:nvGraphicFramePr>
        <p:xfrm>
          <a:off x="2364185" y="4114987"/>
          <a:ext cx="4068507" cy="121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07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20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3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48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665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033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1858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54956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60885">
                <a:tc>
                  <a:txBody>
                    <a:bodyPr/>
                    <a:lstStyle/>
                    <a:p>
                      <a:pPr marL="3175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50" dirty="0">
                          <a:latin typeface="Arial"/>
                          <a:cs typeface="Arial"/>
                        </a:rPr>
                        <a:t>Allo-HSCT  </a:t>
                      </a:r>
                      <a:r>
                        <a:rPr sz="300" spc="60" dirty="0">
                          <a:latin typeface="Arial"/>
                          <a:cs typeface="Arial"/>
                        </a:rPr>
                        <a:t>106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34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19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Arial"/>
                          <a:cs typeface="Arial"/>
                        </a:rPr>
                        <a:t>3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179705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55" dirty="0">
                          <a:latin typeface="Arial"/>
                          <a:cs typeface="Arial"/>
                        </a:rPr>
                        <a:t>Allo-HSCT  </a:t>
                      </a:r>
                      <a:r>
                        <a:rPr sz="300" spc="9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5" dirty="0">
                          <a:latin typeface="Arial"/>
                          <a:cs typeface="Arial"/>
                        </a:rPr>
                        <a:t>90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171450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30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16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21590" algn="r">
                        <a:lnSpc>
                          <a:spcPts val="27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Arial"/>
                          <a:cs typeface="Arial"/>
                        </a:rPr>
                        <a:t>3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885">
                <a:tc>
                  <a:txBody>
                    <a:bodyPr/>
                    <a:lstStyle/>
                    <a:p>
                      <a:pPr marL="15240">
                        <a:lnSpc>
                          <a:spcPts val="350"/>
                        </a:lnSpc>
                      </a:pPr>
                      <a:r>
                        <a:rPr sz="300" spc="50" dirty="0">
                          <a:latin typeface="Arial"/>
                          <a:cs typeface="Arial"/>
                        </a:rPr>
                        <a:t>Cons+Maint</a:t>
                      </a:r>
                      <a:r>
                        <a:rPr sz="300" spc="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0" dirty="0">
                          <a:latin typeface="Arial"/>
                          <a:cs typeface="Arial"/>
                        </a:rPr>
                        <a:t>218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97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44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5895">
                        <a:lnSpc>
                          <a:spcPts val="350"/>
                        </a:lnSpc>
                      </a:pPr>
                      <a:r>
                        <a:rPr sz="300" spc="60" dirty="0">
                          <a:latin typeface="Arial"/>
                          <a:cs typeface="Arial"/>
                        </a:rPr>
                        <a:t>14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63195" algn="r">
                        <a:lnSpc>
                          <a:spcPts val="350"/>
                        </a:lnSpc>
                      </a:pPr>
                      <a:r>
                        <a:rPr sz="300" spc="55" dirty="0">
                          <a:latin typeface="Arial"/>
                          <a:cs typeface="Arial"/>
                        </a:rPr>
                        <a:t>Cons+Maint</a:t>
                      </a:r>
                      <a:r>
                        <a:rPr sz="300" spc="7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300" spc="65" dirty="0">
                          <a:latin typeface="Arial"/>
                          <a:cs typeface="Arial"/>
                        </a:rPr>
                        <a:t>218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71450" algn="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79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30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7620" algn="r">
                        <a:lnSpc>
                          <a:spcPts val="350"/>
                        </a:lnSpc>
                      </a:pPr>
                      <a:r>
                        <a:rPr sz="300" spc="65" dirty="0">
                          <a:latin typeface="Arial"/>
                          <a:cs typeface="Arial"/>
                        </a:rPr>
                        <a:t>11</a:t>
                      </a:r>
                      <a:endParaRPr sz="3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02" name="object 402"/>
          <p:cNvGrpSpPr/>
          <p:nvPr/>
        </p:nvGrpSpPr>
        <p:grpSpPr>
          <a:xfrm>
            <a:off x="2707327" y="2820065"/>
            <a:ext cx="1584277" cy="660221"/>
            <a:chOff x="2705028" y="2823542"/>
            <a:chExt cx="1586230" cy="661035"/>
          </a:xfrm>
        </p:grpSpPr>
        <p:sp>
          <p:nvSpPr>
            <p:cNvPr id="403" name="object 403"/>
            <p:cNvSpPr/>
            <p:nvPr/>
          </p:nvSpPr>
          <p:spPr>
            <a:xfrm>
              <a:off x="2719409" y="2837796"/>
              <a:ext cx="1453515" cy="632460"/>
            </a:xfrm>
            <a:custGeom>
              <a:avLst/>
              <a:gdLst/>
              <a:ahLst/>
              <a:cxnLst/>
              <a:rect l="l" t="t" r="r" b="b"/>
              <a:pathLst>
                <a:path w="1453514" h="632460">
                  <a:moveTo>
                    <a:pt x="0" y="0"/>
                  </a:moveTo>
                  <a:lnTo>
                    <a:pt x="3239" y="0"/>
                  </a:lnTo>
                  <a:lnTo>
                    <a:pt x="3239" y="9781"/>
                  </a:lnTo>
                  <a:lnTo>
                    <a:pt x="3239" y="19562"/>
                  </a:lnTo>
                  <a:lnTo>
                    <a:pt x="9762" y="19562"/>
                  </a:lnTo>
                  <a:lnTo>
                    <a:pt x="9762" y="29343"/>
                  </a:lnTo>
                  <a:lnTo>
                    <a:pt x="16286" y="29343"/>
                  </a:lnTo>
                  <a:lnTo>
                    <a:pt x="16286" y="39157"/>
                  </a:lnTo>
                  <a:lnTo>
                    <a:pt x="16286" y="48938"/>
                  </a:lnTo>
                  <a:lnTo>
                    <a:pt x="19525" y="48938"/>
                  </a:lnTo>
                  <a:lnTo>
                    <a:pt x="19525" y="58816"/>
                  </a:lnTo>
                  <a:lnTo>
                    <a:pt x="22765" y="58816"/>
                  </a:lnTo>
                  <a:lnTo>
                    <a:pt x="22765" y="78378"/>
                  </a:lnTo>
                  <a:lnTo>
                    <a:pt x="22765" y="88192"/>
                  </a:lnTo>
                  <a:lnTo>
                    <a:pt x="32528" y="88192"/>
                  </a:lnTo>
                  <a:lnTo>
                    <a:pt x="32528" y="100410"/>
                  </a:lnTo>
                  <a:lnTo>
                    <a:pt x="35768" y="100410"/>
                  </a:lnTo>
                  <a:lnTo>
                    <a:pt x="35768" y="110289"/>
                  </a:lnTo>
                  <a:lnTo>
                    <a:pt x="45531" y="110289"/>
                  </a:lnTo>
                  <a:lnTo>
                    <a:pt x="45531" y="120070"/>
                  </a:lnTo>
                  <a:lnTo>
                    <a:pt x="52054" y="120070"/>
                  </a:lnTo>
                  <a:lnTo>
                    <a:pt x="52054" y="129884"/>
                  </a:lnTo>
                  <a:lnTo>
                    <a:pt x="55294" y="129884"/>
                  </a:lnTo>
                  <a:lnTo>
                    <a:pt x="55294" y="139665"/>
                  </a:lnTo>
                  <a:lnTo>
                    <a:pt x="61817" y="139665"/>
                  </a:lnTo>
                  <a:lnTo>
                    <a:pt x="61817" y="151916"/>
                  </a:lnTo>
                  <a:lnTo>
                    <a:pt x="65057" y="151916"/>
                  </a:lnTo>
                  <a:lnTo>
                    <a:pt x="65057" y="161762"/>
                  </a:lnTo>
                  <a:lnTo>
                    <a:pt x="71667" y="161762"/>
                  </a:lnTo>
                  <a:lnTo>
                    <a:pt x="71667" y="171575"/>
                  </a:lnTo>
                  <a:lnTo>
                    <a:pt x="74907" y="171575"/>
                  </a:lnTo>
                  <a:lnTo>
                    <a:pt x="74907" y="181357"/>
                  </a:lnTo>
                  <a:lnTo>
                    <a:pt x="81430" y="181357"/>
                  </a:lnTo>
                  <a:lnTo>
                    <a:pt x="81430" y="193607"/>
                  </a:lnTo>
                  <a:lnTo>
                    <a:pt x="81430" y="203388"/>
                  </a:lnTo>
                  <a:lnTo>
                    <a:pt x="94433" y="203388"/>
                  </a:lnTo>
                  <a:lnTo>
                    <a:pt x="94433" y="213267"/>
                  </a:lnTo>
                  <a:lnTo>
                    <a:pt x="97672" y="213267"/>
                  </a:lnTo>
                  <a:lnTo>
                    <a:pt x="97672" y="225485"/>
                  </a:lnTo>
                  <a:lnTo>
                    <a:pt x="110719" y="225485"/>
                  </a:lnTo>
                  <a:lnTo>
                    <a:pt x="110719" y="235299"/>
                  </a:lnTo>
                  <a:lnTo>
                    <a:pt x="110719" y="245080"/>
                  </a:lnTo>
                  <a:lnTo>
                    <a:pt x="113958" y="245080"/>
                  </a:lnTo>
                  <a:lnTo>
                    <a:pt x="113958" y="254861"/>
                  </a:lnTo>
                  <a:lnTo>
                    <a:pt x="123721" y="254861"/>
                  </a:lnTo>
                  <a:lnTo>
                    <a:pt x="123721" y="267177"/>
                  </a:lnTo>
                  <a:lnTo>
                    <a:pt x="136811" y="267177"/>
                  </a:lnTo>
                  <a:lnTo>
                    <a:pt x="136811" y="276991"/>
                  </a:lnTo>
                  <a:lnTo>
                    <a:pt x="149857" y="276991"/>
                  </a:lnTo>
                  <a:lnTo>
                    <a:pt x="149857" y="289209"/>
                  </a:lnTo>
                  <a:lnTo>
                    <a:pt x="149857" y="299023"/>
                  </a:lnTo>
                  <a:lnTo>
                    <a:pt x="149857" y="311338"/>
                  </a:lnTo>
                  <a:lnTo>
                    <a:pt x="156337" y="311338"/>
                  </a:lnTo>
                  <a:lnTo>
                    <a:pt x="156337" y="321119"/>
                  </a:lnTo>
                  <a:lnTo>
                    <a:pt x="162860" y="321119"/>
                  </a:lnTo>
                  <a:lnTo>
                    <a:pt x="162860" y="333370"/>
                  </a:lnTo>
                  <a:lnTo>
                    <a:pt x="162860" y="345588"/>
                  </a:lnTo>
                  <a:lnTo>
                    <a:pt x="162860" y="355402"/>
                  </a:lnTo>
                  <a:lnTo>
                    <a:pt x="185626" y="355402"/>
                  </a:lnTo>
                  <a:lnTo>
                    <a:pt x="185626" y="367718"/>
                  </a:lnTo>
                  <a:lnTo>
                    <a:pt x="201868" y="367718"/>
                  </a:lnTo>
                  <a:lnTo>
                    <a:pt x="201868" y="379936"/>
                  </a:lnTo>
                  <a:lnTo>
                    <a:pt x="211761" y="379936"/>
                  </a:lnTo>
                  <a:lnTo>
                    <a:pt x="211761" y="389750"/>
                  </a:lnTo>
                  <a:lnTo>
                    <a:pt x="224764" y="389750"/>
                  </a:lnTo>
                  <a:lnTo>
                    <a:pt x="224764" y="401968"/>
                  </a:lnTo>
                  <a:lnTo>
                    <a:pt x="247530" y="401968"/>
                  </a:lnTo>
                  <a:lnTo>
                    <a:pt x="247530" y="414284"/>
                  </a:lnTo>
                  <a:lnTo>
                    <a:pt x="257293" y="414284"/>
                  </a:lnTo>
                  <a:lnTo>
                    <a:pt x="257293" y="426535"/>
                  </a:lnTo>
                  <a:lnTo>
                    <a:pt x="289908" y="426535"/>
                  </a:lnTo>
                  <a:lnTo>
                    <a:pt x="289908" y="438785"/>
                  </a:lnTo>
                  <a:lnTo>
                    <a:pt x="296431" y="438785"/>
                  </a:lnTo>
                  <a:lnTo>
                    <a:pt x="296431" y="451004"/>
                  </a:lnTo>
                  <a:lnTo>
                    <a:pt x="306194" y="451004"/>
                  </a:lnTo>
                  <a:lnTo>
                    <a:pt x="306194" y="463254"/>
                  </a:lnTo>
                  <a:lnTo>
                    <a:pt x="315957" y="463254"/>
                  </a:lnTo>
                  <a:lnTo>
                    <a:pt x="315957" y="475570"/>
                  </a:lnTo>
                  <a:lnTo>
                    <a:pt x="338723" y="475570"/>
                  </a:lnTo>
                  <a:lnTo>
                    <a:pt x="338723" y="487821"/>
                  </a:lnTo>
                  <a:lnTo>
                    <a:pt x="371338" y="487821"/>
                  </a:lnTo>
                  <a:lnTo>
                    <a:pt x="371338" y="502509"/>
                  </a:lnTo>
                  <a:lnTo>
                    <a:pt x="374578" y="502509"/>
                  </a:lnTo>
                  <a:lnTo>
                    <a:pt x="374578" y="517262"/>
                  </a:lnTo>
                  <a:lnTo>
                    <a:pt x="397344" y="517262"/>
                  </a:lnTo>
                  <a:lnTo>
                    <a:pt x="397344" y="529513"/>
                  </a:lnTo>
                  <a:lnTo>
                    <a:pt x="449485" y="529513"/>
                  </a:lnTo>
                  <a:lnTo>
                    <a:pt x="449485" y="544201"/>
                  </a:lnTo>
                  <a:lnTo>
                    <a:pt x="495146" y="544201"/>
                  </a:lnTo>
                  <a:lnTo>
                    <a:pt x="495146" y="558889"/>
                  </a:lnTo>
                  <a:lnTo>
                    <a:pt x="517912" y="558889"/>
                  </a:lnTo>
                  <a:lnTo>
                    <a:pt x="517912" y="576079"/>
                  </a:lnTo>
                  <a:lnTo>
                    <a:pt x="534198" y="576079"/>
                  </a:lnTo>
                  <a:lnTo>
                    <a:pt x="534198" y="593236"/>
                  </a:lnTo>
                  <a:lnTo>
                    <a:pt x="638481" y="593236"/>
                  </a:lnTo>
                  <a:lnTo>
                    <a:pt x="638481" y="610361"/>
                  </a:lnTo>
                  <a:lnTo>
                    <a:pt x="820953" y="610361"/>
                  </a:lnTo>
                  <a:lnTo>
                    <a:pt x="820953" y="632458"/>
                  </a:lnTo>
                  <a:lnTo>
                    <a:pt x="1452911" y="632458"/>
                  </a:lnTo>
                </a:path>
              </a:pathLst>
            </a:custGeom>
            <a:ln w="5150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4" name="object 404"/>
            <p:cNvSpPr/>
            <p:nvPr/>
          </p:nvSpPr>
          <p:spPr>
            <a:xfrm>
              <a:off x="2706298" y="28524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76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5" name="object 405"/>
            <p:cNvSpPr/>
            <p:nvPr/>
          </p:nvSpPr>
          <p:spPr>
            <a:xfrm>
              <a:off x="2722649" y="284023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709560" y="28573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7" name="object 407"/>
            <p:cNvSpPr/>
            <p:nvPr/>
          </p:nvSpPr>
          <p:spPr>
            <a:xfrm>
              <a:off x="2725932" y="28451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8" name="object 408"/>
            <p:cNvSpPr/>
            <p:nvPr/>
          </p:nvSpPr>
          <p:spPr>
            <a:xfrm>
              <a:off x="2712800" y="28573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729172" y="28451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0" name="object 410"/>
            <p:cNvSpPr/>
            <p:nvPr/>
          </p:nvSpPr>
          <p:spPr>
            <a:xfrm>
              <a:off x="2716040" y="28671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1" name="object 411"/>
            <p:cNvSpPr/>
            <p:nvPr/>
          </p:nvSpPr>
          <p:spPr>
            <a:xfrm>
              <a:off x="2732412" y="285492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722649" y="289170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3" name="object 413"/>
            <p:cNvSpPr/>
            <p:nvPr/>
          </p:nvSpPr>
          <p:spPr>
            <a:xfrm>
              <a:off x="2738935" y="287939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4" name="object 414"/>
            <p:cNvSpPr/>
            <p:nvPr/>
          </p:nvSpPr>
          <p:spPr>
            <a:xfrm>
              <a:off x="2725932" y="28966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742175" y="28842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6" name="object 416"/>
            <p:cNvSpPr/>
            <p:nvPr/>
          </p:nvSpPr>
          <p:spPr>
            <a:xfrm>
              <a:off x="2725932" y="29210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7" name="object 417"/>
            <p:cNvSpPr/>
            <p:nvPr/>
          </p:nvSpPr>
          <p:spPr>
            <a:xfrm>
              <a:off x="2742175" y="29088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758461" y="29676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9" name="object 419"/>
            <p:cNvSpPr/>
            <p:nvPr/>
          </p:nvSpPr>
          <p:spPr>
            <a:xfrm>
              <a:off x="2774704" y="295542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0" name="object 420"/>
            <p:cNvSpPr/>
            <p:nvPr/>
          </p:nvSpPr>
          <p:spPr>
            <a:xfrm>
              <a:off x="2813842" y="308287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830128" y="30706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2" name="object 422"/>
            <p:cNvSpPr/>
            <p:nvPr/>
          </p:nvSpPr>
          <p:spPr>
            <a:xfrm>
              <a:off x="2813842" y="308287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3" name="object 423"/>
            <p:cNvSpPr/>
            <p:nvPr/>
          </p:nvSpPr>
          <p:spPr>
            <a:xfrm>
              <a:off x="2833368" y="307062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820365" y="30926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5" name="object 425"/>
            <p:cNvSpPr/>
            <p:nvPr/>
          </p:nvSpPr>
          <p:spPr>
            <a:xfrm>
              <a:off x="2836608" y="308044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6" name="object 426"/>
            <p:cNvSpPr/>
            <p:nvPr/>
          </p:nvSpPr>
          <p:spPr>
            <a:xfrm>
              <a:off x="2839891" y="31098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856220" y="309763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8" name="object 428"/>
            <p:cNvSpPr/>
            <p:nvPr/>
          </p:nvSpPr>
          <p:spPr>
            <a:xfrm>
              <a:off x="2856220" y="314913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9" name="object 429"/>
            <p:cNvSpPr/>
            <p:nvPr/>
          </p:nvSpPr>
          <p:spPr>
            <a:xfrm>
              <a:off x="2872506" y="313681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0" name="object 430"/>
            <p:cNvSpPr/>
            <p:nvPr/>
          </p:nvSpPr>
          <p:spPr>
            <a:xfrm>
              <a:off x="2856220" y="315400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1" name="object 431"/>
            <p:cNvSpPr/>
            <p:nvPr/>
          </p:nvSpPr>
          <p:spPr>
            <a:xfrm>
              <a:off x="2875746" y="314169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2" name="object 432"/>
            <p:cNvSpPr/>
            <p:nvPr/>
          </p:nvSpPr>
          <p:spPr>
            <a:xfrm>
              <a:off x="2908275" y="321773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3" name="object 433"/>
            <p:cNvSpPr/>
            <p:nvPr/>
          </p:nvSpPr>
          <p:spPr>
            <a:xfrm>
              <a:off x="2924648" y="32055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4" name="object 434"/>
            <p:cNvSpPr/>
            <p:nvPr/>
          </p:nvSpPr>
          <p:spPr>
            <a:xfrm>
              <a:off x="2921278" y="322754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5" name="object 435"/>
            <p:cNvSpPr/>
            <p:nvPr/>
          </p:nvSpPr>
          <p:spPr>
            <a:xfrm>
              <a:off x="2940934" y="321529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6" name="object 436"/>
            <p:cNvSpPr/>
            <p:nvPr/>
          </p:nvSpPr>
          <p:spPr>
            <a:xfrm>
              <a:off x="2976702" y="326433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993075" y="32520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8" name="object 438"/>
            <p:cNvSpPr/>
            <p:nvPr/>
          </p:nvSpPr>
          <p:spPr>
            <a:xfrm>
              <a:off x="2983182" y="326433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9" name="object 439"/>
            <p:cNvSpPr/>
            <p:nvPr/>
          </p:nvSpPr>
          <p:spPr>
            <a:xfrm>
              <a:off x="2999555" y="32520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0" name="object 440"/>
            <p:cNvSpPr/>
            <p:nvPr/>
          </p:nvSpPr>
          <p:spPr>
            <a:xfrm>
              <a:off x="3002838" y="328880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1" name="object 441"/>
            <p:cNvSpPr/>
            <p:nvPr/>
          </p:nvSpPr>
          <p:spPr>
            <a:xfrm>
              <a:off x="3019081" y="32765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2" name="object 442"/>
            <p:cNvSpPr/>
            <p:nvPr/>
          </p:nvSpPr>
          <p:spPr>
            <a:xfrm>
              <a:off x="3041846" y="331336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3" name="object 443"/>
            <p:cNvSpPr/>
            <p:nvPr/>
          </p:nvSpPr>
          <p:spPr>
            <a:xfrm>
              <a:off x="3058132" y="33010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4" name="object 444"/>
            <p:cNvSpPr/>
            <p:nvPr/>
          </p:nvSpPr>
          <p:spPr>
            <a:xfrm>
              <a:off x="3041846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5" name="object 445"/>
            <p:cNvSpPr/>
            <p:nvPr/>
          </p:nvSpPr>
          <p:spPr>
            <a:xfrm>
              <a:off x="3058132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6" name="object 446"/>
            <p:cNvSpPr/>
            <p:nvPr/>
          </p:nvSpPr>
          <p:spPr>
            <a:xfrm>
              <a:off x="3051609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7" name="object 447"/>
            <p:cNvSpPr/>
            <p:nvPr/>
          </p:nvSpPr>
          <p:spPr>
            <a:xfrm>
              <a:off x="3067982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8" name="object 448"/>
            <p:cNvSpPr/>
            <p:nvPr/>
          </p:nvSpPr>
          <p:spPr>
            <a:xfrm>
              <a:off x="3061459" y="332561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9" name="object 449"/>
            <p:cNvSpPr/>
            <p:nvPr/>
          </p:nvSpPr>
          <p:spPr>
            <a:xfrm>
              <a:off x="3077745" y="331336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0" name="object 450"/>
            <p:cNvSpPr/>
            <p:nvPr/>
          </p:nvSpPr>
          <p:spPr>
            <a:xfrm>
              <a:off x="3106990" y="33673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1" name="object 451"/>
            <p:cNvSpPr/>
            <p:nvPr/>
          </p:nvSpPr>
          <p:spPr>
            <a:xfrm>
              <a:off x="3123277" y="33550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2" name="object 452"/>
            <p:cNvSpPr/>
            <p:nvPr/>
          </p:nvSpPr>
          <p:spPr>
            <a:xfrm>
              <a:off x="3113514" y="33673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3" name="object 453"/>
            <p:cNvSpPr/>
            <p:nvPr/>
          </p:nvSpPr>
          <p:spPr>
            <a:xfrm>
              <a:off x="3129886" y="33550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4" name="object 454"/>
            <p:cNvSpPr/>
            <p:nvPr/>
          </p:nvSpPr>
          <p:spPr>
            <a:xfrm>
              <a:off x="3201553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5" name="object 455"/>
            <p:cNvSpPr/>
            <p:nvPr/>
          </p:nvSpPr>
          <p:spPr>
            <a:xfrm>
              <a:off x="3217796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6" name="object 456"/>
            <p:cNvSpPr/>
            <p:nvPr/>
          </p:nvSpPr>
          <p:spPr>
            <a:xfrm>
              <a:off x="3204793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7" name="object 457"/>
            <p:cNvSpPr/>
            <p:nvPr/>
          </p:nvSpPr>
          <p:spPr>
            <a:xfrm>
              <a:off x="3221079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8" name="object 458"/>
            <p:cNvSpPr/>
            <p:nvPr/>
          </p:nvSpPr>
          <p:spPr>
            <a:xfrm>
              <a:off x="3217796" y="339668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9" name="object 459"/>
            <p:cNvSpPr/>
            <p:nvPr/>
          </p:nvSpPr>
          <p:spPr>
            <a:xfrm>
              <a:off x="3234082" y="338443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0" name="object 460"/>
            <p:cNvSpPr/>
            <p:nvPr/>
          </p:nvSpPr>
          <p:spPr>
            <a:xfrm>
              <a:off x="3263457" y="34310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1" name="object 461"/>
            <p:cNvSpPr/>
            <p:nvPr/>
          </p:nvSpPr>
          <p:spPr>
            <a:xfrm>
              <a:off x="3279700" y="34187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2" name="object 462"/>
            <p:cNvSpPr/>
            <p:nvPr/>
          </p:nvSpPr>
          <p:spPr>
            <a:xfrm>
              <a:off x="3312229" y="34310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3" name="object 463"/>
            <p:cNvSpPr/>
            <p:nvPr/>
          </p:nvSpPr>
          <p:spPr>
            <a:xfrm>
              <a:off x="3328515" y="34187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4" name="object 464"/>
            <p:cNvSpPr/>
            <p:nvPr/>
          </p:nvSpPr>
          <p:spPr>
            <a:xfrm>
              <a:off x="3344887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5" name="object 465"/>
            <p:cNvSpPr/>
            <p:nvPr/>
          </p:nvSpPr>
          <p:spPr>
            <a:xfrm>
              <a:off x="3361130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6" name="object 466"/>
            <p:cNvSpPr/>
            <p:nvPr/>
          </p:nvSpPr>
          <p:spPr>
            <a:xfrm>
              <a:off x="3344887" y="344815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7" name="object 467"/>
            <p:cNvSpPr/>
            <p:nvPr/>
          </p:nvSpPr>
          <p:spPr>
            <a:xfrm>
              <a:off x="3361130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8" name="object 468"/>
            <p:cNvSpPr/>
            <p:nvPr/>
          </p:nvSpPr>
          <p:spPr>
            <a:xfrm>
              <a:off x="3364370" y="344815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9" name="object 469"/>
            <p:cNvSpPr/>
            <p:nvPr/>
          </p:nvSpPr>
          <p:spPr>
            <a:xfrm>
              <a:off x="3383896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0" name="object 470"/>
            <p:cNvSpPr/>
            <p:nvPr/>
          </p:nvSpPr>
          <p:spPr>
            <a:xfrm>
              <a:off x="3383896" y="344815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1" name="object 471"/>
            <p:cNvSpPr/>
            <p:nvPr/>
          </p:nvSpPr>
          <p:spPr>
            <a:xfrm>
              <a:off x="3400269" y="343590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2" name="object 472"/>
            <p:cNvSpPr/>
            <p:nvPr/>
          </p:nvSpPr>
          <p:spPr>
            <a:xfrm>
              <a:off x="355984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3" name="object 473"/>
            <p:cNvSpPr/>
            <p:nvPr/>
          </p:nvSpPr>
          <p:spPr>
            <a:xfrm>
              <a:off x="3576132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4" name="object 474"/>
            <p:cNvSpPr/>
            <p:nvPr/>
          </p:nvSpPr>
          <p:spPr>
            <a:xfrm>
              <a:off x="3605507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5" name="object 475"/>
            <p:cNvSpPr/>
            <p:nvPr/>
          </p:nvSpPr>
          <p:spPr>
            <a:xfrm>
              <a:off x="362179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6" name="object 476"/>
            <p:cNvSpPr/>
            <p:nvPr/>
          </p:nvSpPr>
          <p:spPr>
            <a:xfrm>
              <a:off x="361527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7" name="object 477"/>
            <p:cNvSpPr/>
            <p:nvPr/>
          </p:nvSpPr>
          <p:spPr>
            <a:xfrm>
              <a:off x="363151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8" name="object 478"/>
            <p:cNvSpPr/>
            <p:nvPr/>
          </p:nvSpPr>
          <p:spPr>
            <a:xfrm>
              <a:off x="361527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9" name="object 479"/>
            <p:cNvSpPr/>
            <p:nvPr/>
          </p:nvSpPr>
          <p:spPr>
            <a:xfrm>
              <a:off x="363151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0" name="object 480"/>
            <p:cNvSpPr/>
            <p:nvPr/>
          </p:nvSpPr>
          <p:spPr>
            <a:xfrm>
              <a:off x="3664042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1" name="object 481"/>
            <p:cNvSpPr/>
            <p:nvPr/>
          </p:nvSpPr>
          <p:spPr>
            <a:xfrm>
              <a:off x="3680414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2" name="object 482"/>
            <p:cNvSpPr/>
            <p:nvPr/>
          </p:nvSpPr>
          <p:spPr>
            <a:xfrm>
              <a:off x="369670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3" name="object 483"/>
            <p:cNvSpPr/>
            <p:nvPr/>
          </p:nvSpPr>
          <p:spPr>
            <a:xfrm>
              <a:off x="3712943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4" name="object 484"/>
            <p:cNvSpPr/>
            <p:nvPr/>
          </p:nvSpPr>
          <p:spPr>
            <a:xfrm>
              <a:off x="371622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5" name="object 485"/>
            <p:cNvSpPr/>
            <p:nvPr/>
          </p:nvSpPr>
          <p:spPr>
            <a:xfrm>
              <a:off x="3732469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6" name="object 486"/>
            <p:cNvSpPr/>
            <p:nvPr/>
          </p:nvSpPr>
          <p:spPr>
            <a:xfrm>
              <a:off x="372270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7" name="object 487"/>
            <p:cNvSpPr/>
            <p:nvPr/>
          </p:nvSpPr>
          <p:spPr>
            <a:xfrm>
              <a:off x="3738992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8" name="object 488"/>
            <p:cNvSpPr/>
            <p:nvPr/>
          </p:nvSpPr>
          <p:spPr>
            <a:xfrm>
              <a:off x="379113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9" name="object 489"/>
            <p:cNvSpPr/>
            <p:nvPr/>
          </p:nvSpPr>
          <p:spPr>
            <a:xfrm>
              <a:off x="3807376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0" name="object 490"/>
            <p:cNvSpPr/>
            <p:nvPr/>
          </p:nvSpPr>
          <p:spPr>
            <a:xfrm>
              <a:off x="379761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1" name="object 491"/>
            <p:cNvSpPr/>
            <p:nvPr/>
          </p:nvSpPr>
          <p:spPr>
            <a:xfrm>
              <a:off x="381398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2" name="object 492"/>
            <p:cNvSpPr/>
            <p:nvPr/>
          </p:nvSpPr>
          <p:spPr>
            <a:xfrm>
              <a:off x="3804136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3" name="object 493"/>
            <p:cNvSpPr/>
            <p:nvPr/>
          </p:nvSpPr>
          <p:spPr>
            <a:xfrm>
              <a:off x="3820508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4" name="object 494"/>
            <p:cNvSpPr/>
            <p:nvPr/>
          </p:nvSpPr>
          <p:spPr>
            <a:xfrm>
              <a:off x="3843274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5" name="object 495"/>
            <p:cNvSpPr/>
            <p:nvPr/>
          </p:nvSpPr>
          <p:spPr>
            <a:xfrm>
              <a:off x="385951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6" name="object 496"/>
            <p:cNvSpPr/>
            <p:nvPr/>
          </p:nvSpPr>
          <p:spPr>
            <a:xfrm>
              <a:off x="3875889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7" name="object 497"/>
            <p:cNvSpPr/>
            <p:nvPr/>
          </p:nvSpPr>
          <p:spPr>
            <a:xfrm>
              <a:off x="389217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8" name="object 498"/>
            <p:cNvSpPr/>
            <p:nvPr/>
          </p:nvSpPr>
          <p:spPr>
            <a:xfrm>
              <a:off x="3879173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9" name="object 499"/>
            <p:cNvSpPr/>
            <p:nvPr/>
          </p:nvSpPr>
          <p:spPr>
            <a:xfrm>
              <a:off x="3895415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0" name="object 500"/>
            <p:cNvSpPr/>
            <p:nvPr/>
          </p:nvSpPr>
          <p:spPr>
            <a:xfrm>
              <a:off x="3927944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1" name="object 501"/>
            <p:cNvSpPr/>
            <p:nvPr/>
          </p:nvSpPr>
          <p:spPr>
            <a:xfrm>
              <a:off x="394431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2" name="object 502"/>
            <p:cNvSpPr/>
            <p:nvPr/>
          </p:nvSpPr>
          <p:spPr>
            <a:xfrm>
              <a:off x="4041990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3" name="object 503"/>
            <p:cNvSpPr/>
            <p:nvPr/>
          </p:nvSpPr>
          <p:spPr>
            <a:xfrm>
              <a:off x="4058276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4" name="object 504"/>
            <p:cNvSpPr/>
            <p:nvPr/>
          </p:nvSpPr>
          <p:spPr>
            <a:xfrm>
              <a:off x="4090891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5" name="object 505"/>
            <p:cNvSpPr/>
            <p:nvPr/>
          </p:nvSpPr>
          <p:spPr>
            <a:xfrm>
              <a:off x="4107177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6" name="object 506"/>
            <p:cNvSpPr/>
            <p:nvPr/>
          </p:nvSpPr>
          <p:spPr>
            <a:xfrm>
              <a:off x="4156035" y="34702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7" name="object 507"/>
            <p:cNvSpPr/>
            <p:nvPr/>
          </p:nvSpPr>
          <p:spPr>
            <a:xfrm>
              <a:off x="4172321" y="34580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8" name="object 508"/>
            <p:cNvSpPr/>
            <p:nvPr/>
          </p:nvSpPr>
          <p:spPr>
            <a:xfrm>
              <a:off x="2719409" y="2837796"/>
              <a:ext cx="1553845" cy="414655"/>
            </a:xfrm>
            <a:custGeom>
              <a:avLst/>
              <a:gdLst/>
              <a:ahLst/>
              <a:cxnLst/>
              <a:rect l="l" t="t" r="r" b="b"/>
              <a:pathLst>
                <a:path w="1553845" h="414654">
                  <a:moveTo>
                    <a:pt x="0" y="0"/>
                  </a:moveTo>
                  <a:lnTo>
                    <a:pt x="26048" y="0"/>
                  </a:lnTo>
                  <a:lnTo>
                    <a:pt x="26048" y="4874"/>
                  </a:lnTo>
                  <a:lnTo>
                    <a:pt x="39051" y="4874"/>
                  </a:lnTo>
                  <a:lnTo>
                    <a:pt x="39051" y="9781"/>
                  </a:lnTo>
                  <a:lnTo>
                    <a:pt x="68427" y="9781"/>
                  </a:lnTo>
                  <a:lnTo>
                    <a:pt x="68427" y="14655"/>
                  </a:lnTo>
                  <a:lnTo>
                    <a:pt x="74907" y="14655"/>
                  </a:lnTo>
                  <a:lnTo>
                    <a:pt x="74907" y="19562"/>
                  </a:lnTo>
                  <a:lnTo>
                    <a:pt x="81430" y="19562"/>
                  </a:lnTo>
                  <a:lnTo>
                    <a:pt x="81430" y="24469"/>
                  </a:lnTo>
                  <a:lnTo>
                    <a:pt x="87953" y="24469"/>
                  </a:lnTo>
                  <a:lnTo>
                    <a:pt x="87953" y="29343"/>
                  </a:lnTo>
                  <a:lnTo>
                    <a:pt x="91193" y="29343"/>
                  </a:lnTo>
                  <a:lnTo>
                    <a:pt x="91193" y="36687"/>
                  </a:lnTo>
                  <a:lnTo>
                    <a:pt x="104195" y="36687"/>
                  </a:lnTo>
                  <a:lnTo>
                    <a:pt x="104195" y="41594"/>
                  </a:lnTo>
                  <a:lnTo>
                    <a:pt x="110719" y="41594"/>
                  </a:lnTo>
                  <a:lnTo>
                    <a:pt x="110719" y="46500"/>
                  </a:lnTo>
                  <a:lnTo>
                    <a:pt x="117198" y="46500"/>
                  </a:lnTo>
                  <a:lnTo>
                    <a:pt x="117198" y="51472"/>
                  </a:lnTo>
                  <a:lnTo>
                    <a:pt x="117198" y="56347"/>
                  </a:lnTo>
                  <a:lnTo>
                    <a:pt x="126961" y="56347"/>
                  </a:lnTo>
                  <a:lnTo>
                    <a:pt x="126961" y="63691"/>
                  </a:lnTo>
                  <a:lnTo>
                    <a:pt x="133484" y="63691"/>
                  </a:lnTo>
                  <a:lnTo>
                    <a:pt x="133484" y="68597"/>
                  </a:lnTo>
                  <a:lnTo>
                    <a:pt x="136811" y="68597"/>
                  </a:lnTo>
                  <a:lnTo>
                    <a:pt x="136811" y="73504"/>
                  </a:lnTo>
                  <a:lnTo>
                    <a:pt x="136811" y="78378"/>
                  </a:lnTo>
                  <a:lnTo>
                    <a:pt x="143334" y="78378"/>
                  </a:lnTo>
                  <a:lnTo>
                    <a:pt x="143334" y="85722"/>
                  </a:lnTo>
                  <a:lnTo>
                    <a:pt x="146574" y="85722"/>
                  </a:lnTo>
                  <a:lnTo>
                    <a:pt x="146574" y="90629"/>
                  </a:lnTo>
                  <a:lnTo>
                    <a:pt x="149857" y="90629"/>
                  </a:lnTo>
                  <a:lnTo>
                    <a:pt x="149857" y="95536"/>
                  </a:lnTo>
                  <a:lnTo>
                    <a:pt x="156337" y="95536"/>
                  </a:lnTo>
                  <a:lnTo>
                    <a:pt x="156337" y="102945"/>
                  </a:lnTo>
                  <a:lnTo>
                    <a:pt x="162860" y="102945"/>
                  </a:lnTo>
                  <a:lnTo>
                    <a:pt x="162860" y="107852"/>
                  </a:lnTo>
                  <a:lnTo>
                    <a:pt x="162860" y="112726"/>
                  </a:lnTo>
                  <a:lnTo>
                    <a:pt x="166100" y="112726"/>
                  </a:lnTo>
                  <a:lnTo>
                    <a:pt x="166100" y="117633"/>
                  </a:lnTo>
                  <a:lnTo>
                    <a:pt x="169340" y="117633"/>
                  </a:lnTo>
                  <a:lnTo>
                    <a:pt x="169340" y="124977"/>
                  </a:lnTo>
                  <a:lnTo>
                    <a:pt x="175863" y="124977"/>
                  </a:lnTo>
                  <a:lnTo>
                    <a:pt x="175863" y="129884"/>
                  </a:lnTo>
                  <a:lnTo>
                    <a:pt x="175863" y="134758"/>
                  </a:lnTo>
                  <a:lnTo>
                    <a:pt x="182386" y="134758"/>
                  </a:lnTo>
                  <a:lnTo>
                    <a:pt x="182386" y="142102"/>
                  </a:lnTo>
                  <a:lnTo>
                    <a:pt x="195389" y="142102"/>
                  </a:lnTo>
                  <a:lnTo>
                    <a:pt x="195389" y="147009"/>
                  </a:lnTo>
                  <a:lnTo>
                    <a:pt x="215001" y="147009"/>
                  </a:lnTo>
                  <a:lnTo>
                    <a:pt x="215001" y="154418"/>
                  </a:lnTo>
                  <a:lnTo>
                    <a:pt x="224764" y="154418"/>
                  </a:lnTo>
                  <a:lnTo>
                    <a:pt x="224764" y="159325"/>
                  </a:lnTo>
                  <a:lnTo>
                    <a:pt x="224764" y="166669"/>
                  </a:lnTo>
                  <a:lnTo>
                    <a:pt x="231244" y="166669"/>
                  </a:lnTo>
                  <a:lnTo>
                    <a:pt x="231244" y="171575"/>
                  </a:lnTo>
                  <a:lnTo>
                    <a:pt x="234527" y="171575"/>
                  </a:lnTo>
                  <a:lnTo>
                    <a:pt x="234527" y="178919"/>
                  </a:lnTo>
                  <a:lnTo>
                    <a:pt x="241007" y="178919"/>
                  </a:lnTo>
                  <a:lnTo>
                    <a:pt x="241007" y="186263"/>
                  </a:lnTo>
                  <a:lnTo>
                    <a:pt x="247530" y="186263"/>
                  </a:lnTo>
                  <a:lnTo>
                    <a:pt x="247530" y="191138"/>
                  </a:lnTo>
                  <a:lnTo>
                    <a:pt x="250770" y="191138"/>
                  </a:lnTo>
                  <a:lnTo>
                    <a:pt x="250770" y="198482"/>
                  </a:lnTo>
                  <a:lnTo>
                    <a:pt x="276905" y="198482"/>
                  </a:lnTo>
                  <a:lnTo>
                    <a:pt x="276905" y="210797"/>
                  </a:lnTo>
                  <a:lnTo>
                    <a:pt x="289908" y="210797"/>
                  </a:lnTo>
                  <a:lnTo>
                    <a:pt x="289908" y="223048"/>
                  </a:lnTo>
                  <a:lnTo>
                    <a:pt x="293148" y="223048"/>
                  </a:lnTo>
                  <a:lnTo>
                    <a:pt x="293148" y="230392"/>
                  </a:lnTo>
                  <a:lnTo>
                    <a:pt x="306194" y="230392"/>
                  </a:lnTo>
                  <a:lnTo>
                    <a:pt x="306194" y="237736"/>
                  </a:lnTo>
                  <a:lnTo>
                    <a:pt x="315957" y="237736"/>
                  </a:lnTo>
                  <a:lnTo>
                    <a:pt x="315957" y="242643"/>
                  </a:lnTo>
                  <a:lnTo>
                    <a:pt x="338723" y="242643"/>
                  </a:lnTo>
                  <a:lnTo>
                    <a:pt x="338723" y="249987"/>
                  </a:lnTo>
                  <a:lnTo>
                    <a:pt x="342049" y="249987"/>
                  </a:lnTo>
                  <a:lnTo>
                    <a:pt x="342049" y="257331"/>
                  </a:lnTo>
                  <a:lnTo>
                    <a:pt x="345332" y="257331"/>
                  </a:lnTo>
                  <a:lnTo>
                    <a:pt x="345332" y="264740"/>
                  </a:lnTo>
                  <a:lnTo>
                    <a:pt x="345332" y="272084"/>
                  </a:lnTo>
                  <a:lnTo>
                    <a:pt x="351812" y="272084"/>
                  </a:lnTo>
                  <a:lnTo>
                    <a:pt x="351812" y="279428"/>
                  </a:lnTo>
                  <a:lnTo>
                    <a:pt x="420239" y="279428"/>
                  </a:lnTo>
                  <a:lnTo>
                    <a:pt x="420239" y="286772"/>
                  </a:lnTo>
                  <a:lnTo>
                    <a:pt x="508149" y="286772"/>
                  </a:lnTo>
                  <a:lnTo>
                    <a:pt x="508149" y="296553"/>
                  </a:lnTo>
                  <a:lnTo>
                    <a:pt x="540678" y="296553"/>
                  </a:lnTo>
                  <a:lnTo>
                    <a:pt x="540678" y="303897"/>
                  </a:lnTo>
                  <a:lnTo>
                    <a:pt x="576577" y="303897"/>
                  </a:lnTo>
                  <a:lnTo>
                    <a:pt x="576577" y="313775"/>
                  </a:lnTo>
                  <a:lnTo>
                    <a:pt x="635241" y="313775"/>
                  </a:lnTo>
                  <a:lnTo>
                    <a:pt x="635241" y="326026"/>
                  </a:lnTo>
                  <a:lnTo>
                    <a:pt x="680859" y="326026"/>
                  </a:lnTo>
                  <a:lnTo>
                    <a:pt x="680859" y="335807"/>
                  </a:lnTo>
                  <a:lnTo>
                    <a:pt x="723151" y="335807"/>
                  </a:lnTo>
                  <a:lnTo>
                    <a:pt x="723151" y="348058"/>
                  </a:lnTo>
                  <a:lnTo>
                    <a:pt x="742677" y="348058"/>
                  </a:lnTo>
                  <a:lnTo>
                    <a:pt x="742677" y="360276"/>
                  </a:lnTo>
                  <a:lnTo>
                    <a:pt x="759049" y="360276"/>
                  </a:lnTo>
                  <a:lnTo>
                    <a:pt x="759049" y="375062"/>
                  </a:lnTo>
                  <a:lnTo>
                    <a:pt x="765529" y="375062"/>
                  </a:lnTo>
                  <a:lnTo>
                    <a:pt x="765529" y="387280"/>
                  </a:lnTo>
                  <a:lnTo>
                    <a:pt x="791578" y="387280"/>
                  </a:lnTo>
                  <a:lnTo>
                    <a:pt x="791578" y="399531"/>
                  </a:lnTo>
                  <a:lnTo>
                    <a:pt x="840436" y="399531"/>
                  </a:lnTo>
                  <a:lnTo>
                    <a:pt x="840436" y="414284"/>
                  </a:lnTo>
                  <a:lnTo>
                    <a:pt x="1553824" y="414284"/>
                  </a:lnTo>
                </a:path>
              </a:pathLst>
            </a:custGeom>
            <a:ln w="5000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9" name="object 509"/>
            <p:cNvSpPr/>
            <p:nvPr/>
          </p:nvSpPr>
          <p:spPr>
            <a:xfrm>
              <a:off x="2706298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36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722649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1" name="object 511"/>
            <p:cNvSpPr/>
            <p:nvPr/>
          </p:nvSpPr>
          <p:spPr>
            <a:xfrm>
              <a:off x="2722649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2" name="object 512"/>
            <p:cNvSpPr/>
            <p:nvPr/>
          </p:nvSpPr>
          <p:spPr>
            <a:xfrm>
              <a:off x="273893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3" name="object 513"/>
            <p:cNvSpPr/>
            <p:nvPr/>
          </p:nvSpPr>
          <p:spPr>
            <a:xfrm>
              <a:off x="2722649" y="283779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4" name="object 514"/>
            <p:cNvSpPr/>
            <p:nvPr/>
          </p:nvSpPr>
          <p:spPr>
            <a:xfrm>
              <a:off x="273893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5" name="object 515"/>
            <p:cNvSpPr/>
            <p:nvPr/>
          </p:nvSpPr>
          <p:spPr>
            <a:xfrm>
              <a:off x="2725932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6" name="object 516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725932" y="28377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8" name="object 518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9" name="object 519"/>
            <p:cNvSpPr/>
            <p:nvPr/>
          </p:nvSpPr>
          <p:spPr>
            <a:xfrm>
              <a:off x="2725932" y="283779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742175" y="282544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1" name="object 521"/>
            <p:cNvSpPr/>
            <p:nvPr/>
          </p:nvSpPr>
          <p:spPr>
            <a:xfrm>
              <a:off x="2729172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2" name="object 522"/>
            <p:cNvSpPr/>
            <p:nvPr/>
          </p:nvSpPr>
          <p:spPr>
            <a:xfrm>
              <a:off x="274545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729172" y="284267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4" name="object 524"/>
            <p:cNvSpPr/>
            <p:nvPr/>
          </p:nvSpPr>
          <p:spPr>
            <a:xfrm>
              <a:off x="274869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5" name="object 525"/>
            <p:cNvSpPr/>
            <p:nvPr/>
          </p:nvSpPr>
          <p:spPr>
            <a:xfrm>
              <a:off x="2732412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74869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7" name="object 527"/>
            <p:cNvSpPr/>
            <p:nvPr/>
          </p:nvSpPr>
          <p:spPr>
            <a:xfrm>
              <a:off x="2732412" y="284267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8" name="object 528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9" name="object 529"/>
            <p:cNvSpPr/>
            <p:nvPr/>
          </p:nvSpPr>
          <p:spPr>
            <a:xfrm>
              <a:off x="273569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0" name="object 530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1" name="object 531"/>
            <p:cNvSpPr/>
            <p:nvPr/>
          </p:nvSpPr>
          <p:spPr>
            <a:xfrm>
              <a:off x="273569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751938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3" name="object 533"/>
            <p:cNvSpPr/>
            <p:nvPr/>
          </p:nvSpPr>
          <p:spPr>
            <a:xfrm>
              <a:off x="2742175" y="284267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4" name="object 534"/>
            <p:cNvSpPr/>
            <p:nvPr/>
          </p:nvSpPr>
          <p:spPr>
            <a:xfrm>
              <a:off x="2758461" y="283035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742175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6" name="object 536"/>
            <p:cNvSpPr/>
            <p:nvPr/>
          </p:nvSpPr>
          <p:spPr>
            <a:xfrm>
              <a:off x="275846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7" name="object 537"/>
            <p:cNvSpPr/>
            <p:nvPr/>
          </p:nvSpPr>
          <p:spPr>
            <a:xfrm>
              <a:off x="2742175" y="284757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75846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9" name="object 539"/>
            <p:cNvSpPr/>
            <p:nvPr/>
          </p:nvSpPr>
          <p:spPr>
            <a:xfrm>
              <a:off x="2745458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0" name="object 540"/>
            <p:cNvSpPr/>
            <p:nvPr/>
          </p:nvSpPr>
          <p:spPr>
            <a:xfrm>
              <a:off x="276170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745458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2" name="object 542"/>
            <p:cNvSpPr/>
            <p:nvPr/>
          </p:nvSpPr>
          <p:spPr>
            <a:xfrm>
              <a:off x="2761701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3" name="object 543"/>
            <p:cNvSpPr/>
            <p:nvPr/>
          </p:nvSpPr>
          <p:spPr>
            <a:xfrm>
              <a:off x="275846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774704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5" name="object 545"/>
            <p:cNvSpPr/>
            <p:nvPr/>
          </p:nvSpPr>
          <p:spPr>
            <a:xfrm>
              <a:off x="276170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6" name="object 546"/>
            <p:cNvSpPr/>
            <p:nvPr/>
          </p:nvSpPr>
          <p:spPr>
            <a:xfrm>
              <a:off x="2777944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764941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8" name="object 548"/>
            <p:cNvSpPr/>
            <p:nvPr/>
          </p:nvSpPr>
          <p:spPr>
            <a:xfrm>
              <a:off x="278122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9" name="object 549"/>
            <p:cNvSpPr/>
            <p:nvPr/>
          </p:nvSpPr>
          <p:spPr>
            <a:xfrm>
              <a:off x="2768224" y="28475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0" name="object 550"/>
            <p:cNvSpPr/>
            <p:nvPr/>
          </p:nvSpPr>
          <p:spPr>
            <a:xfrm>
              <a:off x="278446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1" name="object 551"/>
            <p:cNvSpPr/>
            <p:nvPr/>
          </p:nvSpPr>
          <p:spPr>
            <a:xfrm>
              <a:off x="2768224" y="284757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2" name="object 552"/>
            <p:cNvSpPr/>
            <p:nvPr/>
          </p:nvSpPr>
          <p:spPr>
            <a:xfrm>
              <a:off x="2784467" y="283526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3" name="object 553"/>
            <p:cNvSpPr/>
            <p:nvPr/>
          </p:nvSpPr>
          <p:spPr>
            <a:xfrm>
              <a:off x="2771464" y="28524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4" name="object 554"/>
            <p:cNvSpPr/>
            <p:nvPr/>
          </p:nvSpPr>
          <p:spPr>
            <a:xfrm>
              <a:off x="2787836" y="284023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5" name="object 555"/>
            <p:cNvSpPr/>
            <p:nvPr/>
          </p:nvSpPr>
          <p:spPr>
            <a:xfrm>
              <a:off x="2787836" y="286226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6" name="object 556"/>
            <p:cNvSpPr/>
            <p:nvPr/>
          </p:nvSpPr>
          <p:spPr>
            <a:xfrm>
              <a:off x="2804079" y="28500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794316" y="286960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8" name="object 558"/>
            <p:cNvSpPr/>
            <p:nvPr/>
          </p:nvSpPr>
          <p:spPr>
            <a:xfrm>
              <a:off x="2810602" y="285735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9" name="object 559"/>
            <p:cNvSpPr/>
            <p:nvPr/>
          </p:nvSpPr>
          <p:spPr>
            <a:xfrm>
              <a:off x="2797599" y="28744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81384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1" name="object 561"/>
            <p:cNvSpPr/>
            <p:nvPr/>
          </p:nvSpPr>
          <p:spPr>
            <a:xfrm>
              <a:off x="2800839" y="287448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2" name="object 562"/>
            <p:cNvSpPr/>
            <p:nvPr/>
          </p:nvSpPr>
          <p:spPr>
            <a:xfrm>
              <a:off x="281708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3" name="object 563"/>
            <p:cNvSpPr/>
            <p:nvPr/>
          </p:nvSpPr>
          <p:spPr>
            <a:xfrm>
              <a:off x="2800839" y="287448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4" name="object 564"/>
            <p:cNvSpPr/>
            <p:nvPr/>
          </p:nvSpPr>
          <p:spPr>
            <a:xfrm>
              <a:off x="2817082" y="285979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5" name="object 565"/>
            <p:cNvSpPr/>
            <p:nvPr/>
          </p:nvSpPr>
          <p:spPr>
            <a:xfrm>
              <a:off x="2820365" y="288429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6" name="object 566"/>
            <p:cNvSpPr/>
            <p:nvPr/>
          </p:nvSpPr>
          <p:spPr>
            <a:xfrm>
              <a:off x="2836608" y="287204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7" name="object 567"/>
            <p:cNvSpPr/>
            <p:nvPr/>
          </p:nvSpPr>
          <p:spPr>
            <a:xfrm>
              <a:off x="2820365" y="2891706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8" name="object 568"/>
            <p:cNvSpPr/>
            <p:nvPr/>
          </p:nvSpPr>
          <p:spPr>
            <a:xfrm>
              <a:off x="2836608" y="287939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9" name="object 569"/>
            <p:cNvSpPr/>
            <p:nvPr/>
          </p:nvSpPr>
          <p:spPr>
            <a:xfrm>
              <a:off x="2823605" y="289414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0" name="object 570"/>
            <p:cNvSpPr/>
            <p:nvPr/>
          </p:nvSpPr>
          <p:spPr>
            <a:xfrm>
              <a:off x="2843131" y="288182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1" name="object 571"/>
            <p:cNvSpPr/>
            <p:nvPr/>
          </p:nvSpPr>
          <p:spPr>
            <a:xfrm>
              <a:off x="2846371" y="292351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2" name="object 572"/>
            <p:cNvSpPr/>
            <p:nvPr/>
          </p:nvSpPr>
          <p:spPr>
            <a:xfrm>
              <a:off x="2862743" y="291130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3" name="object 573"/>
            <p:cNvSpPr/>
            <p:nvPr/>
          </p:nvSpPr>
          <p:spPr>
            <a:xfrm>
              <a:off x="2846371" y="292351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4" name="object 574"/>
            <p:cNvSpPr/>
            <p:nvPr/>
          </p:nvSpPr>
          <p:spPr>
            <a:xfrm>
              <a:off x="2865983" y="291130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5" name="object 575"/>
            <p:cNvSpPr/>
            <p:nvPr/>
          </p:nvSpPr>
          <p:spPr>
            <a:xfrm>
              <a:off x="2856220" y="29333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6" name="object 576"/>
            <p:cNvSpPr/>
            <p:nvPr/>
          </p:nvSpPr>
          <p:spPr>
            <a:xfrm>
              <a:off x="2872506" y="292108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7" name="object 577"/>
            <p:cNvSpPr/>
            <p:nvPr/>
          </p:nvSpPr>
          <p:spPr>
            <a:xfrm>
              <a:off x="2869266" y="295542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8" name="object 578"/>
            <p:cNvSpPr/>
            <p:nvPr/>
          </p:nvSpPr>
          <p:spPr>
            <a:xfrm>
              <a:off x="2885509" y="294317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9" name="object 579"/>
            <p:cNvSpPr/>
            <p:nvPr/>
          </p:nvSpPr>
          <p:spPr>
            <a:xfrm>
              <a:off x="2872506" y="29627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0" name="object 580"/>
            <p:cNvSpPr/>
            <p:nvPr/>
          </p:nvSpPr>
          <p:spPr>
            <a:xfrm>
              <a:off x="2888749" y="295052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1" name="object 581"/>
            <p:cNvSpPr/>
            <p:nvPr/>
          </p:nvSpPr>
          <p:spPr>
            <a:xfrm>
              <a:off x="2875746" y="29627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2" name="object 582"/>
            <p:cNvSpPr/>
            <p:nvPr/>
          </p:nvSpPr>
          <p:spPr>
            <a:xfrm>
              <a:off x="2892032" y="295052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3" name="object 583"/>
            <p:cNvSpPr/>
            <p:nvPr/>
          </p:nvSpPr>
          <p:spPr>
            <a:xfrm>
              <a:off x="2878986" y="297255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4" name="object 584"/>
            <p:cNvSpPr/>
            <p:nvPr/>
          </p:nvSpPr>
          <p:spPr>
            <a:xfrm>
              <a:off x="2895272" y="296033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5" name="object 585"/>
            <p:cNvSpPr/>
            <p:nvPr/>
          </p:nvSpPr>
          <p:spPr>
            <a:xfrm>
              <a:off x="2885509" y="297746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6" name="object 586"/>
            <p:cNvSpPr/>
            <p:nvPr/>
          </p:nvSpPr>
          <p:spPr>
            <a:xfrm>
              <a:off x="2901795" y="296277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7" name="object 587"/>
            <p:cNvSpPr/>
            <p:nvPr/>
          </p:nvSpPr>
          <p:spPr>
            <a:xfrm>
              <a:off x="2888749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8" name="object 588"/>
            <p:cNvSpPr/>
            <p:nvPr/>
          </p:nvSpPr>
          <p:spPr>
            <a:xfrm>
              <a:off x="290503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9" name="object 589"/>
            <p:cNvSpPr/>
            <p:nvPr/>
          </p:nvSpPr>
          <p:spPr>
            <a:xfrm>
              <a:off x="2888749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0" name="object 590"/>
            <p:cNvSpPr/>
            <p:nvPr/>
          </p:nvSpPr>
          <p:spPr>
            <a:xfrm>
              <a:off x="290503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1" name="object 591"/>
            <p:cNvSpPr/>
            <p:nvPr/>
          </p:nvSpPr>
          <p:spPr>
            <a:xfrm>
              <a:off x="2892032" y="297989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2" name="object 592"/>
            <p:cNvSpPr/>
            <p:nvPr/>
          </p:nvSpPr>
          <p:spPr>
            <a:xfrm>
              <a:off x="2908275" y="296768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3" name="object 593"/>
            <p:cNvSpPr/>
            <p:nvPr/>
          </p:nvSpPr>
          <p:spPr>
            <a:xfrm>
              <a:off x="2898512" y="29823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4" name="object 594"/>
            <p:cNvSpPr/>
            <p:nvPr/>
          </p:nvSpPr>
          <p:spPr>
            <a:xfrm>
              <a:off x="2914798" y="29701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5" name="object 595"/>
            <p:cNvSpPr/>
            <p:nvPr/>
          </p:nvSpPr>
          <p:spPr>
            <a:xfrm>
              <a:off x="2898512" y="298480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6" name="object 596"/>
            <p:cNvSpPr/>
            <p:nvPr/>
          </p:nvSpPr>
          <p:spPr>
            <a:xfrm>
              <a:off x="2914798" y="29725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7" name="object 597"/>
            <p:cNvSpPr/>
            <p:nvPr/>
          </p:nvSpPr>
          <p:spPr>
            <a:xfrm>
              <a:off x="2914798" y="298480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8" name="object 598"/>
            <p:cNvSpPr/>
            <p:nvPr/>
          </p:nvSpPr>
          <p:spPr>
            <a:xfrm>
              <a:off x="2931171" y="297255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9" name="object 599"/>
            <p:cNvSpPr/>
            <p:nvPr/>
          </p:nvSpPr>
          <p:spPr>
            <a:xfrm>
              <a:off x="2921278" y="29922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0" name="object 600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1" name="object 601"/>
            <p:cNvSpPr/>
            <p:nvPr/>
          </p:nvSpPr>
          <p:spPr>
            <a:xfrm>
              <a:off x="2924648" y="29922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2" name="object 602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3" name="object 603"/>
            <p:cNvSpPr/>
            <p:nvPr/>
          </p:nvSpPr>
          <p:spPr>
            <a:xfrm>
              <a:off x="2924648" y="29922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4" name="object 604"/>
            <p:cNvSpPr/>
            <p:nvPr/>
          </p:nvSpPr>
          <p:spPr>
            <a:xfrm>
              <a:off x="2940934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5" name="object 605"/>
            <p:cNvSpPr/>
            <p:nvPr/>
          </p:nvSpPr>
          <p:spPr>
            <a:xfrm>
              <a:off x="2924648" y="29922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6" name="object 606"/>
            <p:cNvSpPr/>
            <p:nvPr/>
          </p:nvSpPr>
          <p:spPr>
            <a:xfrm>
              <a:off x="2944173" y="297989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7" name="object 607"/>
            <p:cNvSpPr/>
            <p:nvPr/>
          </p:nvSpPr>
          <p:spPr>
            <a:xfrm>
              <a:off x="2934411" y="3004465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8" name="object 608"/>
            <p:cNvSpPr/>
            <p:nvPr/>
          </p:nvSpPr>
          <p:spPr>
            <a:xfrm>
              <a:off x="2950653" y="299221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9" name="object 609"/>
            <p:cNvSpPr/>
            <p:nvPr/>
          </p:nvSpPr>
          <p:spPr>
            <a:xfrm>
              <a:off x="2953936" y="303627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0" name="object 610"/>
            <p:cNvSpPr/>
            <p:nvPr/>
          </p:nvSpPr>
          <p:spPr>
            <a:xfrm>
              <a:off x="2970179" y="302406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1" name="object 611"/>
            <p:cNvSpPr/>
            <p:nvPr/>
          </p:nvSpPr>
          <p:spPr>
            <a:xfrm>
              <a:off x="2983182" y="304859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2" name="object 612"/>
            <p:cNvSpPr/>
            <p:nvPr/>
          </p:nvSpPr>
          <p:spPr>
            <a:xfrm>
              <a:off x="3002838" y="303627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3" name="object 613"/>
            <p:cNvSpPr/>
            <p:nvPr/>
          </p:nvSpPr>
          <p:spPr>
            <a:xfrm>
              <a:off x="2996315" y="306084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4" name="object 614"/>
            <p:cNvSpPr/>
            <p:nvPr/>
          </p:nvSpPr>
          <p:spPr>
            <a:xfrm>
              <a:off x="3012558" y="304859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5" name="object 615"/>
            <p:cNvSpPr/>
            <p:nvPr/>
          </p:nvSpPr>
          <p:spPr>
            <a:xfrm>
              <a:off x="2999555" y="30681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6" name="object 616"/>
            <p:cNvSpPr/>
            <p:nvPr/>
          </p:nvSpPr>
          <p:spPr>
            <a:xfrm>
              <a:off x="3015841" y="305593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7" name="object 617"/>
            <p:cNvSpPr/>
            <p:nvPr/>
          </p:nvSpPr>
          <p:spPr>
            <a:xfrm>
              <a:off x="2999555" y="306818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8" name="object 618"/>
            <p:cNvSpPr/>
            <p:nvPr/>
          </p:nvSpPr>
          <p:spPr>
            <a:xfrm>
              <a:off x="3019081" y="305593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9" name="object 619"/>
            <p:cNvSpPr/>
            <p:nvPr/>
          </p:nvSpPr>
          <p:spPr>
            <a:xfrm>
              <a:off x="3015841" y="30755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0" name="object 620"/>
            <p:cNvSpPr/>
            <p:nvPr/>
          </p:nvSpPr>
          <p:spPr>
            <a:xfrm>
              <a:off x="3032083" y="306084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1" name="object 621"/>
            <p:cNvSpPr/>
            <p:nvPr/>
          </p:nvSpPr>
          <p:spPr>
            <a:xfrm>
              <a:off x="3019081" y="307553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2" name="object 622"/>
            <p:cNvSpPr/>
            <p:nvPr/>
          </p:nvSpPr>
          <p:spPr>
            <a:xfrm>
              <a:off x="3035367" y="3060845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693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3" name="object 623"/>
            <p:cNvSpPr/>
            <p:nvPr/>
          </p:nvSpPr>
          <p:spPr>
            <a:xfrm>
              <a:off x="3022320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4" name="object 624"/>
            <p:cNvSpPr/>
            <p:nvPr/>
          </p:nvSpPr>
          <p:spPr>
            <a:xfrm>
              <a:off x="303860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5" name="object 625"/>
            <p:cNvSpPr/>
            <p:nvPr/>
          </p:nvSpPr>
          <p:spPr>
            <a:xfrm>
              <a:off x="3022320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6" name="object 626"/>
            <p:cNvSpPr/>
            <p:nvPr/>
          </p:nvSpPr>
          <p:spPr>
            <a:xfrm>
              <a:off x="303860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7" name="object 627"/>
            <p:cNvSpPr/>
            <p:nvPr/>
          </p:nvSpPr>
          <p:spPr>
            <a:xfrm>
              <a:off x="3028844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8" name="object 628"/>
            <p:cNvSpPr/>
            <p:nvPr/>
          </p:nvSpPr>
          <p:spPr>
            <a:xfrm>
              <a:off x="3045086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9" name="object 629"/>
            <p:cNvSpPr/>
            <p:nvPr/>
          </p:nvSpPr>
          <p:spPr>
            <a:xfrm>
              <a:off x="3038606" y="308043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0" name="object 630"/>
            <p:cNvSpPr/>
            <p:nvPr/>
          </p:nvSpPr>
          <p:spPr>
            <a:xfrm>
              <a:off x="3054849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1" name="object 631"/>
            <p:cNvSpPr/>
            <p:nvPr/>
          </p:nvSpPr>
          <p:spPr>
            <a:xfrm>
              <a:off x="3038606" y="308043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2" name="object 632"/>
            <p:cNvSpPr/>
            <p:nvPr/>
          </p:nvSpPr>
          <p:spPr>
            <a:xfrm>
              <a:off x="3054849" y="3068189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3" name="object 633"/>
            <p:cNvSpPr/>
            <p:nvPr/>
          </p:nvSpPr>
          <p:spPr>
            <a:xfrm>
              <a:off x="3041846" y="308531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4" name="object 634"/>
            <p:cNvSpPr/>
            <p:nvPr/>
          </p:nvSpPr>
          <p:spPr>
            <a:xfrm>
              <a:off x="3058132" y="3073096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5" name="object 635"/>
            <p:cNvSpPr/>
            <p:nvPr/>
          </p:nvSpPr>
          <p:spPr>
            <a:xfrm>
              <a:off x="3051609" y="31098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6" name="object 636"/>
            <p:cNvSpPr/>
            <p:nvPr/>
          </p:nvSpPr>
          <p:spPr>
            <a:xfrm>
              <a:off x="3067982" y="3097630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7" name="object 637"/>
            <p:cNvSpPr/>
            <p:nvPr/>
          </p:nvSpPr>
          <p:spPr>
            <a:xfrm>
              <a:off x="3067982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8" name="object 638"/>
            <p:cNvSpPr/>
            <p:nvPr/>
          </p:nvSpPr>
          <p:spPr>
            <a:xfrm>
              <a:off x="3084225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9" name="object 639"/>
            <p:cNvSpPr/>
            <p:nvPr/>
          </p:nvSpPr>
          <p:spPr>
            <a:xfrm>
              <a:off x="3080985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0" name="object 640"/>
            <p:cNvSpPr/>
            <p:nvPr/>
          </p:nvSpPr>
          <p:spPr>
            <a:xfrm>
              <a:off x="309727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1" name="object 641"/>
            <p:cNvSpPr/>
            <p:nvPr/>
          </p:nvSpPr>
          <p:spPr>
            <a:xfrm>
              <a:off x="3084225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2" name="object 642"/>
            <p:cNvSpPr/>
            <p:nvPr/>
          </p:nvSpPr>
          <p:spPr>
            <a:xfrm>
              <a:off x="310051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3" name="object 643"/>
            <p:cNvSpPr/>
            <p:nvPr/>
          </p:nvSpPr>
          <p:spPr>
            <a:xfrm>
              <a:off x="3087508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4" name="object 644"/>
            <p:cNvSpPr/>
            <p:nvPr/>
          </p:nvSpPr>
          <p:spPr>
            <a:xfrm>
              <a:off x="3103751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5" name="object 645"/>
            <p:cNvSpPr/>
            <p:nvPr/>
          </p:nvSpPr>
          <p:spPr>
            <a:xfrm>
              <a:off x="3100511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6" name="object 646"/>
            <p:cNvSpPr/>
            <p:nvPr/>
          </p:nvSpPr>
          <p:spPr>
            <a:xfrm>
              <a:off x="3116753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7" name="object 647"/>
            <p:cNvSpPr/>
            <p:nvPr/>
          </p:nvSpPr>
          <p:spPr>
            <a:xfrm>
              <a:off x="3116753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8" name="object 648"/>
            <p:cNvSpPr/>
            <p:nvPr/>
          </p:nvSpPr>
          <p:spPr>
            <a:xfrm>
              <a:off x="3133126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9" name="object 649"/>
            <p:cNvSpPr/>
            <p:nvPr/>
          </p:nvSpPr>
          <p:spPr>
            <a:xfrm>
              <a:off x="3116753" y="311722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0" name="object 650"/>
            <p:cNvSpPr/>
            <p:nvPr/>
          </p:nvSpPr>
          <p:spPr>
            <a:xfrm>
              <a:off x="3133126" y="310497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1" name="object 651"/>
            <p:cNvSpPr/>
            <p:nvPr/>
          </p:nvSpPr>
          <p:spPr>
            <a:xfrm>
              <a:off x="3129886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2" name="object 652"/>
            <p:cNvSpPr/>
            <p:nvPr/>
          </p:nvSpPr>
          <p:spPr>
            <a:xfrm>
              <a:off x="3146129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3" name="object 653"/>
            <p:cNvSpPr/>
            <p:nvPr/>
          </p:nvSpPr>
          <p:spPr>
            <a:xfrm>
              <a:off x="3129886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4" name="object 654"/>
            <p:cNvSpPr/>
            <p:nvPr/>
          </p:nvSpPr>
          <p:spPr>
            <a:xfrm>
              <a:off x="3149412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5" name="object 655"/>
            <p:cNvSpPr/>
            <p:nvPr/>
          </p:nvSpPr>
          <p:spPr>
            <a:xfrm>
              <a:off x="3168895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6" name="object 656"/>
            <p:cNvSpPr/>
            <p:nvPr/>
          </p:nvSpPr>
          <p:spPr>
            <a:xfrm>
              <a:off x="3185181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7" name="object 657"/>
            <p:cNvSpPr/>
            <p:nvPr/>
          </p:nvSpPr>
          <p:spPr>
            <a:xfrm>
              <a:off x="3172178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8" name="object 658"/>
            <p:cNvSpPr/>
            <p:nvPr/>
          </p:nvSpPr>
          <p:spPr>
            <a:xfrm>
              <a:off x="3188421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9" name="object 659"/>
            <p:cNvSpPr/>
            <p:nvPr/>
          </p:nvSpPr>
          <p:spPr>
            <a:xfrm>
              <a:off x="3175418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0" name="object 660"/>
            <p:cNvSpPr/>
            <p:nvPr/>
          </p:nvSpPr>
          <p:spPr>
            <a:xfrm>
              <a:off x="3191704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1" name="object 661"/>
            <p:cNvSpPr/>
            <p:nvPr/>
          </p:nvSpPr>
          <p:spPr>
            <a:xfrm>
              <a:off x="3181941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2" name="object 662"/>
            <p:cNvSpPr/>
            <p:nvPr/>
          </p:nvSpPr>
          <p:spPr>
            <a:xfrm>
              <a:off x="3198313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3" name="object 663"/>
            <p:cNvSpPr/>
            <p:nvPr/>
          </p:nvSpPr>
          <p:spPr>
            <a:xfrm>
              <a:off x="3191704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5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4" name="object 664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5" name="object 665"/>
            <p:cNvSpPr/>
            <p:nvPr/>
          </p:nvSpPr>
          <p:spPr>
            <a:xfrm>
              <a:off x="3195030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6" name="object 666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7" name="object 667"/>
            <p:cNvSpPr/>
            <p:nvPr/>
          </p:nvSpPr>
          <p:spPr>
            <a:xfrm>
              <a:off x="3195030" y="3124568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8" name="object 668"/>
            <p:cNvSpPr/>
            <p:nvPr/>
          </p:nvSpPr>
          <p:spPr>
            <a:xfrm>
              <a:off x="321131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9" name="object 669"/>
            <p:cNvSpPr/>
            <p:nvPr/>
          </p:nvSpPr>
          <p:spPr>
            <a:xfrm>
              <a:off x="3198313" y="312456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0" name="object 670"/>
            <p:cNvSpPr/>
            <p:nvPr/>
          </p:nvSpPr>
          <p:spPr>
            <a:xfrm>
              <a:off x="3214556" y="311231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1" name="object 671"/>
            <p:cNvSpPr/>
            <p:nvPr/>
          </p:nvSpPr>
          <p:spPr>
            <a:xfrm>
              <a:off x="3211316" y="31343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2" name="object 672"/>
            <p:cNvSpPr/>
            <p:nvPr/>
          </p:nvSpPr>
          <p:spPr>
            <a:xfrm>
              <a:off x="3227559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3" name="object 673"/>
            <p:cNvSpPr/>
            <p:nvPr/>
          </p:nvSpPr>
          <p:spPr>
            <a:xfrm>
              <a:off x="3214556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4" name="object 674"/>
            <p:cNvSpPr/>
            <p:nvPr/>
          </p:nvSpPr>
          <p:spPr>
            <a:xfrm>
              <a:off x="3230842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5" name="object 675"/>
            <p:cNvSpPr/>
            <p:nvPr/>
          </p:nvSpPr>
          <p:spPr>
            <a:xfrm>
              <a:off x="3224319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6" name="object 676"/>
            <p:cNvSpPr/>
            <p:nvPr/>
          </p:nvSpPr>
          <p:spPr>
            <a:xfrm>
              <a:off x="3240562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7" name="object 677"/>
            <p:cNvSpPr/>
            <p:nvPr/>
          </p:nvSpPr>
          <p:spPr>
            <a:xfrm>
              <a:off x="3230842" y="31343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8" name="object 678"/>
            <p:cNvSpPr/>
            <p:nvPr/>
          </p:nvSpPr>
          <p:spPr>
            <a:xfrm>
              <a:off x="3247085" y="312213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9" name="object 679"/>
            <p:cNvSpPr/>
            <p:nvPr/>
          </p:nvSpPr>
          <p:spPr>
            <a:xfrm>
              <a:off x="3260088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0" name="object 680"/>
            <p:cNvSpPr/>
            <p:nvPr/>
          </p:nvSpPr>
          <p:spPr>
            <a:xfrm>
              <a:off x="3276460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1" name="object 681"/>
            <p:cNvSpPr/>
            <p:nvPr/>
          </p:nvSpPr>
          <p:spPr>
            <a:xfrm>
              <a:off x="326345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2" name="object 682"/>
            <p:cNvSpPr/>
            <p:nvPr/>
          </p:nvSpPr>
          <p:spPr>
            <a:xfrm>
              <a:off x="3279700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3" name="object 683"/>
            <p:cNvSpPr/>
            <p:nvPr/>
          </p:nvSpPr>
          <p:spPr>
            <a:xfrm>
              <a:off x="326669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4" name="object 684"/>
            <p:cNvSpPr/>
            <p:nvPr/>
          </p:nvSpPr>
          <p:spPr>
            <a:xfrm>
              <a:off x="3282983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5" name="object 685"/>
            <p:cNvSpPr/>
            <p:nvPr/>
          </p:nvSpPr>
          <p:spPr>
            <a:xfrm>
              <a:off x="3266697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6" name="object 686"/>
            <p:cNvSpPr/>
            <p:nvPr/>
          </p:nvSpPr>
          <p:spPr>
            <a:xfrm>
              <a:off x="3282983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7" name="object 687"/>
            <p:cNvSpPr/>
            <p:nvPr/>
          </p:nvSpPr>
          <p:spPr>
            <a:xfrm>
              <a:off x="327646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8" name="object 688"/>
            <p:cNvSpPr/>
            <p:nvPr/>
          </p:nvSpPr>
          <p:spPr>
            <a:xfrm>
              <a:off x="329274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9" name="object 689"/>
            <p:cNvSpPr/>
            <p:nvPr/>
          </p:nvSpPr>
          <p:spPr>
            <a:xfrm>
              <a:off x="327970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0" name="object 690"/>
            <p:cNvSpPr/>
            <p:nvPr/>
          </p:nvSpPr>
          <p:spPr>
            <a:xfrm>
              <a:off x="329598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1" name="object 691"/>
            <p:cNvSpPr/>
            <p:nvPr/>
          </p:nvSpPr>
          <p:spPr>
            <a:xfrm>
              <a:off x="3279700" y="31416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2" name="object 692"/>
            <p:cNvSpPr/>
            <p:nvPr/>
          </p:nvSpPr>
          <p:spPr>
            <a:xfrm>
              <a:off x="3295986" y="3129475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34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3" name="object 693"/>
            <p:cNvSpPr/>
            <p:nvPr/>
          </p:nvSpPr>
          <p:spPr>
            <a:xfrm>
              <a:off x="3282983" y="3151572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4" name="object 694"/>
            <p:cNvSpPr/>
            <p:nvPr/>
          </p:nvSpPr>
          <p:spPr>
            <a:xfrm>
              <a:off x="3302466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5" name="object 695"/>
            <p:cNvSpPr/>
            <p:nvPr/>
          </p:nvSpPr>
          <p:spPr>
            <a:xfrm>
              <a:off x="3295986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6" name="object 696"/>
            <p:cNvSpPr/>
            <p:nvPr/>
          </p:nvSpPr>
          <p:spPr>
            <a:xfrm>
              <a:off x="3312229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7" name="object 697"/>
            <p:cNvSpPr/>
            <p:nvPr/>
          </p:nvSpPr>
          <p:spPr>
            <a:xfrm>
              <a:off x="3328515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8" name="object 698"/>
            <p:cNvSpPr/>
            <p:nvPr/>
          </p:nvSpPr>
          <p:spPr>
            <a:xfrm>
              <a:off x="3344887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9" name="object 699"/>
            <p:cNvSpPr/>
            <p:nvPr/>
          </p:nvSpPr>
          <p:spPr>
            <a:xfrm>
              <a:off x="3335124" y="315157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0" name="object 700"/>
            <p:cNvSpPr/>
            <p:nvPr/>
          </p:nvSpPr>
          <p:spPr>
            <a:xfrm>
              <a:off x="3351367" y="313925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1" name="object 701"/>
            <p:cNvSpPr/>
            <p:nvPr/>
          </p:nvSpPr>
          <p:spPr>
            <a:xfrm>
              <a:off x="3341604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2" name="object 702"/>
            <p:cNvSpPr/>
            <p:nvPr/>
          </p:nvSpPr>
          <p:spPr>
            <a:xfrm>
              <a:off x="3357890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3" name="object 703"/>
            <p:cNvSpPr/>
            <p:nvPr/>
          </p:nvSpPr>
          <p:spPr>
            <a:xfrm>
              <a:off x="3351367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4" name="object 704"/>
            <p:cNvSpPr/>
            <p:nvPr/>
          </p:nvSpPr>
          <p:spPr>
            <a:xfrm>
              <a:off x="3367653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5" name="object 705"/>
            <p:cNvSpPr/>
            <p:nvPr/>
          </p:nvSpPr>
          <p:spPr>
            <a:xfrm>
              <a:off x="3357890" y="316382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6" name="object 706"/>
            <p:cNvSpPr/>
            <p:nvPr/>
          </p:nvSpPr>
          <p:spPr>
            <a:xfrm>
              <a:off x="3374133" y="3151572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7" name="object 707"/>
            <p:cNvSpPr/>
            <p:nvPr/>
          </p:nvSpPr>
          <p:spPr>
            <a:xfrm>
              <a:off x="3383896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8" name="object 708"/>
            <p:cNvSpPr/>
            <p:nvPr/>
          </p:nvSpPr>
          <p:spPr>
            <a:xfrm>
              <a:off x="3403508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9" name="object 709"/>
            <p:cNvSpPr/>
            <p:nvPr/>
          </p:nvSpPr>
          <p:spPr>
            <a:xfrm>
              <a:off x="3396899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0" name="object 710"/>
            <p:cNvSpPr/>
            <p:nvPr/>
          </p:nvSpPr>
          <p:spPr>
            <a:xfrm>
              <a:off x="3416555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1" name="object 711"/>
            <p:cNvSpPr/>
            <p:nvPr/>
          </p:nvSpPr>
          <p:spPr>
            <a:xfrm>
              <a:off x="3406792" y="317360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2" name="object 712"/>
            <p:cNvSpPr/>
            <p:nvPr/>
          </p:nvSpPr>
          <p:spPr>
            <a:xfrm>
              <a:off x="3423034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3" name="object 713"/>
            <p:cNvSpPr/>
            <p:nvPr/>
          </p:nvSpPr>
          <p:spPr>
            <a:xfrm>
              <a:off x="3406792" y="317360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4" name="object 714"/>
            <p:cNvSpPr/>
            <p:nvPr/>
          </p:nvSpPr>
          <p:spPr>
            <a:xfrm>
              <a:off x="3423034" y="3161353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5" name="object 715"/>
            <p:cNvSpPr/>
            <p:nvPr/>
          </p:nvSpPr>
          <p:spPr>
            <a:xfrm>
              <a:off x="3426317" y="31809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48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6" name="object 716"/>
            <p:cNvSpPr/>
            <p:nvPr/>
          </p:nvSpPr>
          <p:spPr>
            <a:xfrm>
              <a:off x="3442560" y="316869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7" name="object 717"/>
            <p:cNvSpPr/>
            <p:nvPr/>
          </p:nvSpPr>
          <p:spPr>
            <a:xfrm>
              <a:off x="3439320" y="318585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8" name="object 718"/>
            <p:cNvSpPr/>
            <p:nvPr/>
          </p:nvSpPr>
          <p:spPr>
            <a:xfrm>
              <a:off x="3455563" y="3173604"/>
              <a:ext cx="33020" cy="24765"/>
            </a:xfrm>
            <a:custGeom>
              <a:avLst/>
              <a:gdLst/>
              <a:ahLst/>
              <a:cxnLst/>
              <a:rect l="l" t="t" r="r" b="b"/>
              <a:pathLst>
                <a:path w="33020" h="24764">
                  <a:moveTo>
                    <a:pt x="0" y="24469"/>
                  </a:moveTo>
                  <a:lnTo>
                    <a:pt x="0" y="0"/>
                  </a:lnTo>
                </a:path>
                <a:path w="33020" h="24764">
                  <a:moveTo>
                    <a:pt x="0" y="24469"/>
                  </a:moveTo>
                  <a:lnTo>
                    <a:pt x="32658" y="24469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9" name="object 719"/>
            <p:cNvSpPr/>
            <p:nvPr/>
          </p:nvSpPr>
          <p:spPr>
            <a:xfrm>
              <a:off x="3471936" y="3185854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5">
                  <a:moveTo>
                    <a:pt x="0" y="27003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0" name="object 720"/>
            <p:cNvSpPr/>
            <p:nvPr/>
          </p:nvSpPr>
          <p:spPr>
            <a:xfrm>
              <a:off x="3478459" y="32250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1" name="object 721"/>
            <p:cNvSpPr/>
            <p:nvPr/>
          </p:nvSpPr>
          <p:spPr>
            <a:xfrm>
              <a:off x="3494701" y="321285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2" name="object 722"/>
            <p:cNvSpPr/>
            <p:nvPr/>
          </p:nvSpPr>
          <p:spPr>
            <a:xfrm>
              <a:off x="3494701" y="322507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3" name="object 723"/>
            <p:cNvSpPr/>
            <p:nvPr/>
          </p:nvSpPr>
          <p:spPr>
            <a:xfrm>
              <a:off x="3510988" y="3212858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46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4" name="object 724"/>
            <p:cNvSpPr/>
            <p:nvPr/>
          </p:nvSpPr>
          <p:spPr>
            <a:xfrm>
              <a:off x="3507704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5" name="object 725"/>
            <p:cNvSpPr/>
            <p:nvPr/>
          </p:nvSpPr>
          <p:spPr>
            <a:xfrm>
              <a:off x="3523990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6" name="object 726"/>
            <p:cNvSpPr/>
            <p:nvPr/>
          </p:nvSpPr>
          <p:spPr>
            <a:xfrm>
              <a:off x="3510988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7" name="object 727"/>
            <p:cNvSpPr/>
            <p:nvPr/>
          </p:nvSpPr>
          <p:spPr>
            <a:xfrm>
              <a:off x="3527230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8" name="object 728"/>
            <p:cNvSpPr/>
            <p:nvPr/>
          </p:nvSpPr>
          <p:spPr>
            <a:xfrm>
              <a:off x="3527230" y="3237327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9" name="object 729"/>
            <p:cNvSpPr/>
            <p:nvPr/>
          </p:nvSpPr>
          <p:spPr>
            <a:xfrm>
              <a:off x="3546843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0" name="object 730"/>
            <p:cNvSpPr/>
            <p:nvPr/>
          </p:nvSpPr>
          <p:spPr>
            <a:xfrm>
              <a:off x="3533753" y="323732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1" name="object 731"/>
            <p:cNvSpPr/>
            <p:nvPr/>
          </p:nvSpPr>
          <p:spPr>
            <a:xfrm>
              <a:off x="3550126" y="3225077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01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2" name="object 732"/>
            <p:cNvSpPr/>
            <p:nvPr/>
          </p:nvSpPr>
          <p:spPr>
            <a:xfrm>
              <a:off x="354360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3" name="object 733"/>
            <p:cNvSpPr/>
            <p:nvPr/>
          </p:nvSpPr>
          <p:spPr>
            <a:xfrm>
              <a:off x="355984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4" name="object 734"/>
            <p:cNvSpPr/>
            <p:nvPr/>
          </p:nvSpPr>
          <p:spPr>
            <a:xfrm>
              <a:off x="355660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5" name="object 735"/>
            <p:cNvSpPr/>
            <p:nvPr/>
          </p:nvSpPr>
          <p:spPr>
            <a:xfrm>
              <a:off x="3572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6" name="object 736"/>
            <p:cNvSpPr/>
            <p:nvPr/>
          </p:nvSpPr>
          <p:spPr>
            <a:xfrm>
              <a:off x="355660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7" name="object 737"/>
            <p:cNvSpPr/>
            <p:nvPr/>
          </p:nvSpPr>
          <p:spPr>
            <a:xfrm>
              <a:off x="3572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8" name="object 738"/>
            <p:cNvSpPr/>
            <p:nvPr/>
          </p:nvSpPr>
          <p:spPr>
            <a:xfrm>
              <a:off x="359237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9" name="object 739"/>
            <p:cNvSpPr/>
            <p:nvPr/>
          </p:nvSpPr>
          <p:spPr>
            <a:xfrm>
              <a:off x="360874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0" name="object 740"/>
            <p:cNvSpPr/>
            <p:nvPr/>
          </p:nvSpPr>
          <p:spPr>
            <a:xfrm>
              <a:off x="360213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1" name="object 741"/>
            <p:cNvSpPr/>
            <p:nvPr/>
          </p:nvSpPr>
          <p:spPr>
            <a:xfrm>
              <a:off x="362179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2" name="object 742"/>
            <p:cNvSpPr/>
            <p:nvPr/>
          </p:nvSpPr>
          <p:spPr>
            <a:xfrm>
              <a:off x="360874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3" name="object 743"/>
            <p:cNvSpPr/>
            <p:nvPr/>
          </p:nvSpPr>
          <p:spPr>
            <a:xfrm>
              <a:off x="362503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4" name="object 744"/>
            <p:cNvSpPr/>
            <p:nvPr/>
          </p:nvSpPr>
          <p:spPr>
            <a:xfrm>
              <a:off x="361851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5" name="object 745"/>
            <p:cNvSpPr/>
            <p:nvPr/>
          </p:nvSpPr>
          <p:spPr>
            <a:xfrm>
              <a:off x="363479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6" name="object 746"/>
            <p:cNvSpPr/>
            <p:nvPr/>
          </p:nvSpPr>
          <p:spPr>
            <a:xfrm>
              <a:off x="364127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7" name="object 747"/>
            <p:cNvSpPr/>
            <p:nvPr/>
          </p:nvSpPr>
          <p:spPr>
            <a:xfrm>
              <a:off x="365756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8" name="object 748"/>
            <p:cNvSpPr/>
            <p:nvPr/>
          </p:nvSpPr>
          <p:spPr>
            <a:xfrm>
              <a:off x="364127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9" name="object 749"/>
            <p:cNvSpPr/>
            <p:nvPr/>
          </p:nvSpPr>
          <p:spPr>
            <a:xfrm>
              <a:off x="365756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0" name="object 750"/>
            <p:cNvSpPr/>
            <p:nvPr/>
          </p:nvSpPr>
          <p:spPr>
            <a:xfrm>
              <a:off x="366404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1" name="object 751"/>
            <p:cNvSpPr/>
            <p:nvPr/>
          </p:nvSpPr>
          <p:spPr>
            <a:xfrm>
              <a:off x="368041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2" name="object 752"/>
            <p:cNvSpPr/>
            <p:nvPr/>
          </p:nvSpPr>
          <p:spPr>
            <a:xfrm>
              <a:off x="367393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3" name="object 753"/>
            <p:cNvSpPr/>
            <p:nvPr/>
          </p:nvSpPr>
          <p:spPr>
            <a:xfrm>
              <a:off x="369017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4" name="object 754"/>
            <p:cNvSpPr/>
            <p:nvPr/>
          </p:nvSpPr>
          <p:spPr>
            <a:xfrm>
              <a:off x="369017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5" name="object 755"/>
            <p:cNvSpPr/>
            <p:nvPr/>
          </p:nvSpPr>
          <p:spPr>
            <a:xfrm>
              <a:off x="370646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6" name="object 756"/>
            <p:cNvSpPr/>
            <p:nvPr/>
          </p:nvSpPr>
          <p:spPr>
            <a:xfrm>
              <a:off x="369341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7" name="object 757"/>
            <p:cNvSpPr/>
            <p:nvPr/>
          </p:nvSpPr>
          <p:spPr>
            <a:xfrm>
              <a:off x="370970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8" name="object 758"/>
            <p:cNvSpPr/>
            <p:nvPr/>
          </p:nvSpPr>
          <p:spPr>
            <a:xfrm>
              <a:off x="370318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9" name="object 759"/>
            <p:cNvSpPr/>
            <p:nvPr/>
          </p:nvSpPr>
          <p:spPr>
            <a:xfrm>
              <a:off x="371946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0" name="object 760"/>
            <p:cNvSpPr/>
            <p:nvPr/>
          </p:nvSpPr>
          <p:spPr>
            <a:xfrm>
              <a:off x="370646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1" name="object 761"/>
            <p:cNvSpPr/>
            <p:nvPr/>
          </p:nvSpPr>
          <p:spPr>
            <a:xfrm>
              <a:off x="3722706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2" name="object 762"/>
            <p:cNvSpPr/>
            <p:nvPr/>
          </p:nvSpPr>
          <p:spPr>
            <a:xfrm>
              <a:off x="3712943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3" name="object 763"/>
            <p:cNvSpPr/>
            <p:nvPr/>
          </p:nvSpPr>
          <p:spPr>
            <a:xfrm>
              <a:off x="3732469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4" name="object 764"/>
            <p:cNvSpPr/>
            <p:nvPr/>
          </p:nvSpPr>
          <p:spPr>
            <a:xfrm>
              <a:off x="3722706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5" name="object 765"/>
            <p:cNvSpPr/>
            <p:nvPr/>
          </p:nvSpPr>
          <p:spPr>
            <a:xfrm>
              <a:off x="37389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6" name="object 766"/>
            <p:cNvSpPr/>
            <p:nvPr/>
          </p:nvSpPr>
          <p:spPr>
            <a:xfrm>
              <a:off x="3732469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9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7" name="object 767"/>
            <p:cNvSpPr/>
            <p:nvPr/>
          </p:nvSpPr>
          <p:spPr>
            <a:xfrm>
              <a:off x="3752081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8" name="object 768"/>
            <p:cNvSpPr/>
            <p:nvPr/>
          </p:nvSpPr>
          <p:spPr>
            <a:xfrm>
              <a:off x="375208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9" name="object 769"/>
            <p:cNvSpPr/>
            <p:nvPr/>
          </p:nvSpPr>
          <p:spPr>
            <a:xfrm>
              <a:off x="376836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0" name="object 770"/>
            <p:cNvSpPr/>
            <p:nvPr/>
          </p:nvSpPr>
          <p:spPr>
            <a:xfrm>
              <a:off x="3765084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11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1" name="object 771"/>
            <p:cNvSpPr/>
            <p:nvPr/>
          </p:nvSpPr>
          <p:spPr>
            <a:xfrm>
              <a:off x="378137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2" name="object 772"/>
            <p:cNvSpPr/>
            <p:nvPr/>
          </p:nvSpPr>
          <p:spPr>
            <a:xfrm>
              <a:off x="377160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3" name="object 773"/>
            <p:cNvSpPr/>
            <p:nvPr/>
          </p:nvSpPr>
          <p:spPr>
            <a:xfrm>
              <a:off x="378785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4" name="object 774"/>
            <p:cNvSpPr/>
            <p:nvPr/>
          </p:nvSpPr>
          <p:spPr>
            <a:xfrm>
              <a:off x="383675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5" name="object 775"/>
            <p:cNvSpPr/>
            <p:nvPr/>
          </p:nvSpPr>
          <p:spPr>
            <a:xfrm>
              <a:off x="385303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6" name="object 776"/>
            <p:cNvSpPr/>
            <p:nvPr/>
          </p:nvSpPr>
          <p:spPr>
            <a:xfrm>
              <a:off x="385303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7" name="object 777"/>
            <p:cNvSpPr/>
            <p:nvPr/>
          </p:nvSpPr>
          <p:spPr>
            <a:xfrm>
              <a:off x="386928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8" name="object 778"/>
            <p:cNvSpPr/>
            <p:nvPr/>
          </p:nvSpPr>
          <p:spPr>
            <a:xfrm>
              <a:off x="3869280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9" name="object 779"/>
            <p:cNvSpPr/>
            <p:nvPr/>
          </p:nvSpPr>
          <p:spPr>
            <a:xfrm>
              <a:off x="388565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0" name="object 780"/>
            <p:cNvSpPr/>
            <p:nvPr/>
          </p:nvSpPr>
          <p:spPr>
            <a:xfrm>
              <a:off x="3872563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1" name="object 781"/>
            <p:cNvSpPr/>
            <p:nvPr/>
          </p:nvSpPr>
          <p:spPr>
            <a:xfrm>
              <a:off x="3888892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2" name="object 782"/>
            <p:cNvSpPr/>
            <p:nvPr/>
          </p:nvSpPr>
          <p:spPr>
            <a:xfrm>
              <a:off x="3875889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3" name="object 783"/>
            <p:cNvSpPr/>
            <p:nvPr/>
          </p:nvSpPr>
          <p:spPr>
            <a:xfrm>
              <a:off x="3892175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4" name="object 784"/>
            <p:cNvSpPr/>
            <p:nvPr/>
          </p:nvSpPr>
          <p:spPr>
            <a:xfrm>
              <a:off x="3895415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5" name="object 785"/>
            <p:cNvSpPr/>
            <p:nvPr/>
          </p:nvSpPr>
          <p:spPr>
            <a:xfrm>
              <a:off x="3911701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6" name="object 786"/>
            <p:cNvSpPr/>
            <p:nvPr/>
          </p:nvSpPr>
          <p:spPr>
            <a:xfrm>
              <a:off x="393770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7" name="object 787"/>
            <p:cNvSpPr/>
            <p:nvPr/>
          </p:nvSpPr>
          <p:spPr>
            <a:xfrm>
              <a:off x="395408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8" name="object 788"/>
            <p:cNvSpPr/>
            <p:nvPr/>
          </p:nvSpPr>
          <p:spPr>
            <a:xfrm>
              <a:off x="395079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9" name="object 789"/>
            <p:cNvSpPr/>
            <p:nvPr/>
          </p:nvSpPr>
          <p:spPr>
            <a:xfrm>
              <a:off x="3967083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0" name="object 790"/>
            <p:cNvSpPr/>
            <p:nvPr/>
          </p:nvSpPr>
          <p:spPr>
            <a:xfrm>
              <a:off x="3976846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1" name="object 791"/>
            <p:cNvSpPr/>
            <p:nvPr/>
          </p:nvSpPr>
          <p:spPr>
            <a:xfrm>
              <a:off x="3993088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2" name="object 792"/>
            <p:cNvSpPr/>
            <p:nvPr/>
          </p:nvSpPr>
          <p:spPr>
            <a:xfrm>
              <a:off x="3989848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3" name="object 793"/>
            <p:cNvSpPr/>
            <p:nvPr/>
          </p:nvSpPr>
          <p:spPr>
            <a:xfrm>
              <a:off x="400613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4" name="object 794"/>
            <p:cNvSpPr/>
            <p:nvPr/>
          </p:nvSpPr>
          <p:spPr>
            <a:xfrm>
              <a:off x="3993088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5" name="object 795"/>
            <p:cNvSpPr/>
            <p:nvPr/>
          </p:nvSpPr>
          <p:spPr>
            <a:xfrm>
              <a:off x="400937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6" name="object 796"/>
            <p:cNvSpPr/>
            <p:nvPr/>
          </p:nvSpPr>
          <p:spPr>
            <a:xfrm>
              <a:off x="399637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7" name="object 797"/>
            <p:cNvSpPr/>
            <p:nvPr/>
          </p:nvSpPr>
          <p:spPr>
            <a:xfrm>
              <a:off x="401274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8" name="object 798"/>
            <p:cNvSpPr/>
            <p:nvPr/>
          </p:nvSpPr>
          <p:spPr>
            <a:xfrm>
              <a:off x="3999612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9" name="object 799"/>
            <p:cNvSpPr/>
            <p:nvPr/>
          </p:nvSpPr>
          <p:spPr>
            <a:xfrm>
              <a:off x="401598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0" name="object 800"/>
            <p:cNvSpPr/>
            <p:nvPr/>
          </p:nvSpPr>
          <p:spPr>
            <a:xfrm>
              <a:off x="401598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1" name="object 801"/>
            <p:cNvSpPr/>
            <p:nvPr/>
          </p:nvSpPr>
          <p:spPr>
            <a:xfrm>
              <a:off x="403222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2" name="object 802"/>
            <p:cNvSpPr/>
            <p:nvPr/>
          </p:nvSpPr>
          <p:spPr>
            <a:xfrm>
              <a:off x="4022464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3" name="object 803"/>
            <p:cNvSpPr/>
            <p:nvPr/>
          </p:nvSpPr>
          <p:spPr>
            <a:xfrm>
              <a:off x="403875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4" name="object 804"/>
            <p:cNvSpPr/>
            <p:nvPr/>
          </p:nvSpPr>
          <p:spPr>
            <a:xfrm>
              <a:off x="4025747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5" name="object 805"/>
            <p:cNvSpPr/>
            <p:nvPr/>
          </p:nvSpPr>
          <p:spPr>
            <a:xfrm>
              <a:off x="404199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6" name="object 806"/>
            <p:cNvSpPr/>
            <p:nvPr/>
          </p:nvSpPr>
          <p:spPr>
            <a:xfrm>
              <a:off x="4025747" y="325208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6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7" name="object 807"/>
            <p:cNvSpPr/>
            <p:nvPr/>
          </p:nvSpPr>
          <p:spPr>
            <a:xfrm>
              <a:off x="4041990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8" name="object 808"/>
            <p:cNvSpPr/>
            <p:nvPr/>
          </p:nvSpPr>
          <p:spPr>
            <a:xfrm>
              <a:off x="409413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9" name="object 809"/>
            <p:cNvSpPr/>
            <p:nvPr/>
          </p:nvSpPr>
          <p:spPr>
            <a:xfrm>
              <a:off x="4110417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0" name="object 810"/>
            <p:cNvSpPr/>
            <p:nvPr/>
          </p:nvSpPr>
          <p:spPr>
            <a:xfrm>
              <a:off x="4230985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8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1" name="object 811"/>
            <p:cNvSpPr/>
            <p:nvPr/>
          </p:nvSpPr>
          <p:spPr>
            <a:xfrm>
              <a:off x="4247228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2" name="object 812"/>
            <p:cNvSpPr/>
            <p:nvPr/>
          </p:nvSpPr>
          <p:spPr>
            <a:xfrm>
              <a:off x="4256991" y="325208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15" y="0"/>
                  </a:lnTo>
                </a:path>
              </a:pathLst>
            </a:custGeom>
            <a:ln w="3175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3" name="object 813"/>
            <p:cNvSpPr/>
            <p:nvPr/>
          </p:nvSpPr>
          <p:spPr>
            <a:xfrm>
              <a:off x="4273234" y="3239764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56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4" name="object 814"/>
          <p:cNvSpPr txBox="1"/>
          <p:nvPr/>
        </p:nvSpPr>
        <p:spPr>
          <a:xfrm>
            <a:off x="2647182" y="4043387"/>
            <a:ext cx="353894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55" dirty="0">
                <a:latin typeface="Arial"/>
                <a:cs typeface="Arial"/>
              </a:rPr>
              <a:t>Number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-20" dirty="0">
                <a:latin typeface="Arial"/>
                <a:cs typeface="Arial"/>
              </a:rPr>
              <a:t> </a:t>
            </a:r>
            <a:r>
              <a:rPr sz="300" spc="40" dirty="0">
                <a:latin typeface="Arial"/>
                <a:cs typeface="Arial"/>
              </a:rPr>
              <a:t>risk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15" name="object 815"/>
          <p:cNvGrpSpPr/>
          <p:nvPr/>
        </p:nvGrpSpPr>
        <p:grpSpPr>
          <a:xfrm>
            <a:off x="3896948" y="2885608"/>
            <a:ext cx="96401" cy="52005"/>
            <a:chOff x="3896116" y="2889166"/>
            <a:chExt cx="96520" cy="52069"/>
          </a:xfrm>
        </p:grpSpPr>
        <p:sp>
          <p:nvSpPr>
            <p:cNvPr id="816" name="object 816"/>
            <p:cNvSpPr/>
            <p:nvPr/>
          </p:nvSpPr>
          <p:spPr>
            <a:xfrm>
              <a:off x="3898656" y="2891706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193" y="0"/>
                  </a:lnTo>
                </a:path>
              </a:pathLst>
            </a:custGeom>
            <a:ln w="489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7" name="object 817"/>
            <p:cNvSpPr/>
            <p:nvPr/>
          </p:nvSpPr>
          <p:spPr>
            <a:xfrm>
              <a:off x="3898656" y="2938207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>
                  <a:moveTo>
                    <a:pt x="0" y="0"/>
                  </a:moveTo>
                  <a:lnTo>
                    <a:pt x="91193" y="0"/>
                  </a:lnTo>
                </a:path>
              </a:pathLst>
            </a:custGeom>
            <a:ln w="4893">
              <a:solidFill>
                <a:srgbClr val="00CD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8" name="object 818"/>
          <p:cNvSpPr txBox="1"/>
          <p:nvPr/>
        </p:nvSpPr>
        <p:spPr>
          <a:xfrm>
            <a:off x="4026723" y="2853385"/>
            <a:ext cx="296814" cy="10566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spcBef>
                <a:spcPts val="105"/>
              </a:spcBef>
            </a:pPr>
            <a:r>
              <a:rPr sz="300" spc="50" dirty="0">
                <a:latin typeface="Arial"/>
                <a:cs typeface="Arial"/>
              </a:rPr>
              <a:t>Allo-HSCT </a:t>
            </a:r>
            <a:r>
              <a:rPr sz="300" spc="55" dirty="0">
                <a:latin typeface="Arial"/>
                <a:cs typeface="Arial"/>
              </a:rPr>
              <a:t> </a:t>
            </a:r>
            <a:r>
              <a:rPr sz="300" spc="85" dirty="0">
                <a:latin typeface="Arial"/>
                <a:cs typeface="Arial"/>
              </a:rPr>
              <a:t>C</a:t>
            </a:r>
            <a:r>
              <a:rPr sz="300" spc="60" dirty="0">
                <a:latin typeface="Arial"/>
                <a:cs typeface="Arial"/>
              </a:rPr>
              <a:t>o</a:t>
            </a:r>
            <a:r>
              <a:rPr sz="300" spc="35" dirty="0">
                <a:latin typeface="Arial"/>
                <a:cs typeface="Arial"/>
              </a:rPr>
              <a:t>n</a:t>
            </a:r>
            <a:r>
              <a:rPr sz="300" spc="50" dirty="0">
                <a:latin typeface="Arial"/>
                <a:cs typeface="Arial"/>
              </a:rPr>
              <a:t>s</a:t>
            </a:r>
            <a:r>
              <a:rPr sz="300" spc="65" dirty="0">
                <a:latin typeface="Arial"/>
                <a:cs typeface="Arial"/>
              </a:rPr>
              <a:t>+M</a:t>
            </a:r>
            <a:r>
              <a:rPr sz="300" spc="60" dirty="0">
                <a:latin typeface="Arial"/>
                <a:cs typeface="Arial"/>
              </a:rPr>
              <a:t>a</a:t>
            </a:r>
            <a:r>
              <a:rPr sz="300" spc="30" dirty="0">
                <a:latin typeface="Arial"/>
                <a:cs typeface="Arial"/>
              </a:rPr>
              <a:t>i</a:t>
            </a:r>
            <a:r>
              <a:rPr sz="300" spc="20" dirty="0">
                <a:latin typeface="Arial"/>
                <a:cs typeface="Arial"/>
              </a:rPr>
              <a:t>nt</a:t>
            </a:r>
            <a:endParaRPr sz="30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4085315" y="3793617"/>
            <a:ext cx="220074" cy="59559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300" spc="75" dirty="0">
                <a:latin typeface="Arial"/>
                <a:cs typeface="Arial"/>
              </a:rPr>
              <a:t>P</a:t>
            </a:r>
            <a:r>
              <a:rPr sz="300" spc="50" dirty="0">
                <a:latin typeface="Arial"/>
                <a:cs typeface="Arial"/>
              </a:rPr>
              <a:t>&lt;</a:t>
            </a:r>
            <a:r>
              <a:rPr sz="300" spc="60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0" dirty="0">
                <a:latin typeface="Arial"/>
                <a:cs typeface="Arial"/>
              </a:rPr>
              <a:t>001</a:t>
            </a:r>
            <a:endParaRPr sz="300">
              <a:latin typeface="Arial"/>
              <a:cs typeface="Arial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2271416" y="2593901"/>
            <a:ext cx="2202005" cy="1661016"/>
          </a:xfrm>
          <a:custGeom>
            <a:avLst/>
            <a:gdLst/>
            <a:ahLst/>
            <a:cxnLst/>
            <a:rect l="l" t="t" r="r" b="b"/>
            <a:pathLst>
              <a:path w="2204720" h="1663064">
                <a:moveTo>
                  <a:pt x="0" y="0"/>
                </a:moveTo>
                <a:lnTo>
                  <a:pt x="2204542" y="0"/>
                </a:lnTo>
                <a:lnTo>
                  <a:pt x="2204542" y="1662861"/>
                </a:lnTo>
                <a:lnTo>
                  <a:pt x="0" y="1662861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21" name="object 821"/>
          <p:cNvSpPr txBox="1"/>
          <p:nvPr/>
        </p:nvSpPr>
        <p:spPr>
          <a:xfrm>
            <a:off x="1530171" y="1709690"/>
            <a:ext cx="5822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-201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9</a:t>
            </a:r>
            <a:endParaRPr sz="949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1495793" y="3337053"/>
            <a:ext cx="61646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ALL</a:t>
            </a:r>
            <a:r>
              <a:rPr sz="949" b="1" spc="5" dirty="0">
                <a:solidFill>
                  <a:srgbClr val="FF0000"/>
                </a:solidFill>
                <a:latin typeface="Arial"/>
                <a:cs typeface="Arial"/>
              </a:rPr>
              <a:t>-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HR</a:t>
            </a:r>
            <a:r>
              <a:rPr sz="949" b="1" spc="-45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Arial"/>
                <a:cs typeface="Arial"/>
              </a:rPr>
              <a:t>1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823" name="object 823"/>
          <p:cNvGrpSpPr/>
          <p:nvPr/>
        </p:nvGrpSpPr>
        <p:grpSpPr>
          <a:xfrm>
            <a:off x="5124063" y="2122744"/>
            <a:ext cx="1591253" cy="27906"/>
            <a:chOff x="5124743" y="2125362"/>
            <a:chExt cx="1593215" cy="27940"/>
          </a:xfrm>
        </p:grpSpPr>
        <p:sp>
          <p:nvSpPr>
            <p:cNvPr id="824" name="object 824"/>
            <p:cNvSpPr/>
            <p:nvPr/>
          </p:nvSpPr>
          <p:spPr>
            <a:xfrm>
              <a:off x="5126648" y="2127267"/>
              <a:ext cx="1589405" cy="24130"/>
            </a:xfrm>
            <a:custGeom>
              <a:avLst/>
              <a:gdLst/>
              <a:ahLst/>
              <a:cxnLst/>
              <a:rect l="l" t="t" r="r" b="b"/>
              <a:pathLst>
                <a:path w="1589404" h="24130">
                  <a:moveTo>
                    <a:pt x="0" y="0"/>
                  </a:moveTo>
                  <a:lnTo>
                    <a:pt x="1589227" y="0"/>
                  </a:lnTo>
                </a:path>
                <a:path w="1589404"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5" name="object 825"/>
            <p:cNvSpPr/>
            <p:nvPr/>
          </p:nvSpPr>
          <p:spPr>
            <a:xfrm>
              <a:off x="5443100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6" name="object 826"/>
            <p:cNvSpPr/>
            <p:nvPr/>
          </p:nvSpPr>
          <p:spPr>
            <a:xfrm>
              <a:off x="5762971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7" name="object 827"/>
            <p:cNvSpPr/>
            <p:nvPr/>
          </p:nvSpPr>
          <p:spPr>
            <a:xfrm>
              <a:off x="6079552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8" name="object 828"/>
            <p:cNvSpPr/>
            <p:nvPr/>
          </p:nvSpPr>
          <p:spPr>
            <a:xfrm>
              <a:off x="6399424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9" name="object 829"/>
            <p:cNvSpPr/>
            <p:nvPr/>
          </p:nvSpPr>
          <p:spPr>
            <a:xfrm>
              <a:off x="6715875" y="212726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3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30" name="object 830"/>
          <p:cNvSpPr txBox="1"/>
          <p:nvPr/>
        </p:nvSpPr>
        <p:spPr>
          <a:xfrm>
            <a:off x="5099957" y="2162278"/>
            <a:ext cx="55176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5416061" y="2162278"/>
            <a:ext cx="55176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6354511" y="2162278"/>
            <a:ext cx="85619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6670658" y="2162278"/>
            <a:ext cx="85619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834" name="object 834"/>
          <p:cNvGrpSpPr/>
          <p:nvPr/>
        </p:nvGrpSpPr>
        <p:grpSpPr>
          <a:xfrm>
            <a:off x="5027792" y="977771"/>
            <a:ext cx="37419" cy="1104174"/>
            <a:chOff x="5028354" y="978976"/>
            <a:chExt cx="37465" cy="1105535"/>
          </a:xfrm>
        </p:grpSpPr>
        <p:sp>
          <p:nvSpPr>
            <p:cNvPr id="835" name="object 835"/>
            <p:cNvSpPr/>
            <p:nvPr/>
          </p:nvSpPr>
          <p:spPr>
            <a:xfrm>
              <a:off x="5029942" y="980881"/>
              <a:ext cx="33655" cy="1101725"/>
            </a:xfrm>
            <a:custGeom>
              <a:avLst/>
              <a:gdLst/>
              <a:ahLst/>
              <a:cxnLst/>
              <a:rect l="l" t="t" r="r" b="b"/>
              <a:pathLst>
                <a:path w="33654" h="1101725">
                  <a:moveTo>
                    <a:pt x="33372" y="1101265"/>
                  </a:moveTo>
                  <a:lnTo>
                    <a:pt x="33372" y="0"/>
                  </a:lnTo>
                </a:path>
                <a:path w="33654" h="1101725">
                  <a:moveTo>
                    <a:pt x="33372" y="1101265"/>
                  </a:moveTo>
                  <a:lnTo>
                    <a:pt x="0" y="11012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6" name="object 836"/>
            <p:cNvSpPr/>
            <p:nvPr/>
          </p:nvSpPr>
          <p:spPr>
            <a:xfrm>
              <a:off x="5029942" y="186189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7" name="object 837"/>
            <p:cNvSpPr/>
            <p:nvPr/>
          </p:nvSpPr>
          <p:spPr>
            <a:xfrm>
              <a:off x="5029942" y="164164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8" name="object 838"/>
            <p:cNvSpPr/>
            <p:nvPr/>
          </p:nvSpPr>
          <p:spPr>
            <a:xfrm>
              <a:off x="5029942" y="142138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9" name="object 839"/>
            <p:cNvSpPr/>
            <p:nvPr/>
          </p:nvSpPr>
          <p:spPr>
            <a:xfrm>
              <a:off x="5029942" y="120113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0" name="object 840"/>
            <p:cNvSpPr/>
            <p:nvPr/>
          </p:nvSpPr>
          <p:spPr>
            <a:xfrm>
              <a:off x="5029942" y="9808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33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41" name="object 841"/>
          <p:cNvSpPr txBox="1"/>
          <p:nvPr/>
        </p:nvSpPr>
        <p:spPr>
          <a:xfrm>
            <a:off x="4910264" y="2042941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4910264" y="1822960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4910264" y="1602977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4910264" y="1382996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4910264" y="1163013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r>
              <a:rPr sz="300" spc="35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4910264" y="943033"/>
            <a:ext cx="97035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r>
              <a:rPr sz="300" spc="35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5062710" y="934607"/>
            <a:ext cx="1714291" cy="1190427"/>
          </a:xfrm>
          <a:custGeom>
            <a:avLst/>
            <a:gdLst/>
            <a:ahLst/>
            <a:cxnLst/>
            <a:rect l="l" t="t" r="r" b="b"/>
            <a:pathLst>
              <a:path w="1716404" h="1191895">
                <a:moveTo>
                  <a:pt x="0" y="0"/>
                </a:moveTo>
                <a:lnTo>
                  <a:pt x="0" y="1191508"/>
                </a:lnTo>
                <a:lnTo>
                  <a:pt x="1715885" y="1191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48" name="object 848"/>
          <p:cNvSpPr txBox="1"/>
          <p:nvPr/>
        </p:nvSpPr>
        <p:spPr>
          <a:xfrm>
            <a:off x="5672294" y="2136437"/>
            <a:ext cx="496593" cy="162664"/>
          </a:xfrm>
          <a:prstGeom prst="rect">
            <a:avLst/>
          </a:prstGeom>
        </p:spPr>
        <p:txBody>
          <a:bodyPr vert="horz" wrap="square" lIns="0" tIns="6342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250">
              <a:latin typeface="Times New Roman"/>
              <a:cs typeface="Times New Roman"/>
            </a:endParaRPr>
          </a:p>
          <a:p>
            <a:pPr marL="58984">
              <a:tabLst>
                <a:tab pos="374835" algn="l"/>
              </a:tabLst>
            </a:pPr>
            <a:r>
              <a:rPr sz="300" spc="65" dirty="0">
                <a:latin typeface="Arial"/>
                <a:cs typeface="Arial"/>
              </a:rPr>
              <a:t>10	15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245"/>
              </a:spcBef>
            </a:pPr>
            <a:r>
              <a:rPr sz="300" spc="50" dirty="0">
                <a:latin typeface="Arial"/>
                <a:cs typeface="Arial"/>
              </a:rPr>
              <a:t>Months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from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first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90" dirty="0">
                <a:latin typeface="Arial"/>
                <a:cs typeface="Arial"/>
              </a:rPr>
              <a:t>CR</a:t>
            </a:r>
            <a:endParaRPr sz="300">
              <a:latin typeface="Arial"/>
              <a:cs typeface="Arial"/>
            </a:endParaRPr>
          </a:p>
        </p:txBody>
      </p:sp>
      <p:sp>
        <p:nvSpPr>
          <p:cNvPr id="849" name="object 849"/>
          <p:cNvSpPr txBox="1"/>
          <p:nvPr/>
        </p:nvSpPr>
        <p:spPr>
          <a:xfrm>
            <a:off x="4832035" y="1214357"/>
            <a:ext cx="123111" cy="629144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-30" dirty="0">
                <a:latin typeface="Arial"/>
                <a:cs typeface="Arial"/>
              </a:rPr>
              <a:t> </a:t>
            </a:r>
            <a:r>
              <a:rPr sz="400" dirty="0">
                <a:latin typeface="Arial"/>
                <a:cs typeface="Arial"/>
              </a:rPr>
              <a:t>of</a:t>
            </a:r>
            <a:r>
              <a:rPr sz="400" spc="-4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e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apse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850" name="object 850"/>
          <p:cNvGrpSpPr/>
          <p:nvPr/>
        </p:nvGrpSpPr>
        <p:grpSpPr>
          <a:xfrm>
            <a:off x="5107639" y="1518460"/>
            <a:ext cx="1610279" cy="576504"/>
            <a:chOff x="5108299" y="1520332"/>
            <a:chExt cx="1612265" cy="577215"/>
          </a:xfrm>
        </p:grpSpPr>
        <p:sp>
          <p:nvSpPr>
            <p:cNvPr id="851" name="object 851"/>
            <p:cNvSpPr/>
            <p:nvPr/>
          </p:nvSpPr>
          <p:spPr>
            <a:xfrm>
              <a:off x="5126648" y="1535504"/>
              <a:ext cx="1589405" cy="546735"/>
            </a:xfrm>
            <a:custGeom>
              <a:avLst/>
              <a:gdLst/>
              <a:ahLst/>
              <a:cxnLst/>
              <a:rect l="l" t="t" r="r" b="b"/>
              <a:pathLst>
                <a:path w="1589404" h="546735">
                  <a:moveTo>
                    <a:pt x="0" y="546642"/>
                  </a:moveTo>
                  <a:lnTo>
                    <a:pt x="79914" y="546642"/>
                  </a:lnTo>
                  <a:lnTo>
                    <a:pt x="79914" y="530749"/>
                  </a:lnTo>
                  <a:lnTo>
                    <a:pt x="106552" y="530749"/>
                  </a:lnTo>
                  <a:lnTo>
                    <a:pt x="106552" y="514753"/>
                  </a:lnTo>
                  <a:lnTo>
                    <a:pt x="156536" y="514753"/>
                  </a:lnTo>
                  <a:lnTo>
                    <a:pt x="156536" y="496234"/>
                  </a:lnTo>
                  <a:lnTo>
                    <a:pt x="166542" y="496234"/>
                  </a:lnTo>
                  <a:lnTo>
                    <a:pt x="166542" y="477681"/>
                  </a:lnTo>
                  <a:lnTo>
                    <a:pt x="179839" y="477681"/>
                  </a:lnTo>
                  <a:lnTo>
                    <a:pt x="179839" y="461685"/>
                  </a:lnTo>
                  <a:lnTo>
                    <a:pt x="193265" y="461685"/>
                  </a:lnTo>
                  <a:lnTo>
                    <a:pt x="193265" y="443132"/>
                  </a:lnTo>
                  <a:lnTo>
                    <a:pt x="219861" y="443132"/>
                  </a:lnTo>
                  <a:lnTo>
                    <a:pt x="219861" y="424612"/>
                  </a:lnTo>
                  <a:lnTo>
                    <a:pt x="223196" y="424612"/>
                  </a:lnTo>
                  <a:lnTo>
                    <a:pt x="223196" y="403331"/>
                  </a:lnTo>
                  <a:lnTo>
                    <a:pt x="246456" y="403331"/>
                  </a:lnTo>
                  <a:lnTo>
                    <a:pt x="246456" y="384777"/>
                  </a:lnTo>
                  <a:lnTo>
                    <a:pt x="253127" y="384777"/>
                  </a:lnTo>
                  <a:lnTo>
                    <a:pt x="253127" y="366224"/>
                  </a:lnTo>
                  <a:lnTo>
                    <a:pt x="266553" y="366224"/>
                  </a:lnTo>
                  <a:lnTo>
                    <a:pt x="266553" y="347602"/>
                  </a:lnTo>
                  <a:lnTo>
                    <a:pt x="283185" y="347602"/>
                  </a:lnTo>
                  <a:lnTo>
                    <a:pt x="283185" y="326389"/>
                  </a:lnTo>
                  <a:lnTo>
                    <a:pt x="309781" y="326389"/>
                  </a:lnTo>
                  <a:lnTo>
                    <a:pt x="309781" y="307835"/>
                  </a:lnTo>
                  <a:lnTo>
                    <a:pt x="316451" y="307835"/>
                  </a:lnTo>
                  <a:lnTo>
                    <a:pt x="316451" y="286554"/>
                  </a:lnTo>
                  <a:lnTo>
                    <a:pt x="339840" y="286554"/>
                  </a:lnTo>
                  <a:lnTo>
                    <a:pt x="339840" y="268034"/>
                  </a:lnTo>
                  <a:lnTo>
                    <a:pt x="383068" y="268034"/>
                  </a:lnTo>
                  <a:lnTo>
                    <a:pt x="383068" y="246752"/>
                  </a:lnTo>
                  <a:lnTo>
                    <a:pt x="453063" y="246752"/>
                  </a:lnTo>
                  <a:lnTo>
                    <a:pt x="453063" y="220253"/>
                  </a:lnTo>
                  <a:lnTo>
                    <a:pt x="523015" y="220253"/>
                  </a:lnTo>
                  <a:lnTo>
                    <a:pt x="523015" y="193650"/>
                  </a:lnTo>
                  <a:lnTo>
                    <a:pt x="559701" y="193650"/>
                  </a:lnTo>
                  <a:lnTo>
                    <a:pt x="559701" y="161864"/>
                  </a:lnTo>
                  <a:lnTo>
                    <a:pt x="846222" y="161864"/>
                  </a:lnTo>
                  <a:lnTo>
                    <a:pt x="846222" y="111456"/>
                  </a:lnTo>
                  <a:lnTo>
                    <a:pt x="1096142" y="111456"/>
                  </a:lnTo>
                  <a:lnTo>
                    <a:pt x="1096142" y="0"/>
                  </a:lnTo>
                  <a:lnTo>
                    <a:pt x="1589227" y="0"/>
                  </a:lnTo>
                </a:path>
              </a:pathLst>
            </a:custGeom>
            <a:ln w="8173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2" name="object 852"/>
            <p:cNvSpPr/>
            <p:nvPr/>
          </p:nvSpPr>
          <p:spPr>
            <a:xfrm>
              <a:off x="510988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3" name="object 853"/>
            <p:cNvSpPr/>
            <p:nvPr/>
          </p:nvSpPr>
          <p:spPr>
            <a:xfrm>
              <a:off x="512664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4" name="object 854"/>
            <p:cNvSpPr/>
            <p:nvPr/>
          </p:nvSpPr>
          <p:spPr>
            <a:xfrm>
              <a:off x="5136611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5" name="object 855"/>
            <p:cNvSpPr/>
            <p:nvPr/>
          </p:nvSpPr>
          <p:spPr>
            <a:xfrm>
              <a:off x="5153243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6" name="object 856"/>
            <p:cNvSpPr/>
            <p:nvPr/>
          </p:nvSpPr>
          <p:spPr>
            <a:xfrm>
              <a:off x="513994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7" name="object 857"/>
            <p:cNvSpPr/>
            <p:nvPr/>
          </p:nvSpPr>
          <p:spPr>
            <a:xfrm>
              <a:off x="515657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8" name="object 858"/>
            <p:cNvSpPr/>
            <p:nvPr/>
          </p:nvSpPr>
          <p:spPr>
            <a:xfrm>
              <a:off x="5153243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9" name="object 859"/>
            <p:cNvSpPr/>
            <p:nvPr/>
          </p:nvSpPr>
          <p:spPr>
            <a:xfrm>
              <a:off x="5169876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0" name="object 860"/>
            <p:cNvSpPr/>
            <p:nvPr/>
          </p:nvSpPr>
          <p:spPr>
            <a:xfrm>
              <a:off x="516320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1" name="object 861"/>
            <p:cNvSpPr/>
            <p:nvPr/>
          </p:nvSpPr>
          <p:spPr>
            <a:xfrm>
              <a:off x="517996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2" name="object 862"/>
            <p:cNvSpPr/>
            <p:nvPr/>
          </p:nvSpPr>
          <p:spPr>
            <a:xfrm>
              <a:off x="5173211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3" name="object 863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4" name="object 864"/>
            <p:cNvSpPr/>
            <p:nvPr/>
          </p:nvSpPr>
          <p:spPr>
            <a:xfrm>
              <a:off x="5173211" y="20821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5" name="object 865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6" name="object 866"/>
            <p:cNvSpPr/>
            <p:nvPr/>
          </p:nvSpPr>
          <p:spPr>
            <a:xfrm>
              <a:off x="517654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7" name="object 867"/>
            <p:cNvSpPr/>
            <p:nvPr/>
          </p:nvSpPr>
          <p:spPr>
            <a:xfrm>
              <a:off x="519326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8" name="object 868"/>
            <p:cNvSpPr/>
            <p:nvPr/>
          </p:nvSpPr>
          <p:spPr>
            <a:xfrm>
              <a:off x="517996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9" name="object 869"/>
            <p:cNvSpPr/>
            <p:nvPr/>
          </p:nvSpPr>
          <p:spPr>
            <a:xfrm>
              <a:off x="5196600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0" name="object 870"/>
            <p:cNvSpPr/>
            <p:nvPr/>
          </p:nvSpPr>
          <p:spPr>
            <a:xfrm>
              <a:off x="518659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1" name="object 871"/>
            <p:cNvSpPr/>
            <p:nvPr/>
          </p:nvSpPr>
          <p:spPr>
            <a:xfrm>
              <a:off x="520322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2" name="object 872"/>
            <p:cNvSpPr/>
            <p:nvPr/>
          </p:nvSpPr>
          <p:spPr>
            <a:xfrm>
              <a:off x="5193265" y="2066253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3" name="object 873"/>
            <p:cNvSpPr/>
            <p:nvPr/>
          </p:nvSpPr>
          <p:spPr>
            <a:xfrm>
              <a:off x="5209898" y="205291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4" name="object 874"/>
            <p:cNvSpPr/>
            <p:nvPr/>
          </p:nvSpPr>
          <p:spPr>
            <a:xfrm>
              <a:off x="5196600" y="2066253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5" name="object 875"/>
            <p:cNvSpPr/>
            <p:nvPr/>
          </p:nvSpPr>
          <p:spPr>
            <a:xfrm>
              <a:off x="5213232" y="205291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6" name="object 876"/>
            <p:cNvSpPr/>
            <p:nvPr/>
          </p:nvSpPr>
          <p:spPr>
            <a:xfrm>
              <a:off x="5216568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7" name="object 877"/>
            <p:cNvSpPr/>
            <p:nvPr/>
          </p:nvSpPr>
          <p:spPr>
            <a:xfrm>
              <a:off x="5233200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8" name="object 878"/>
            <p:cNvSpPr/>
            <p:nvPr/>
          </p:nvSpPr>
          <p:spPr>
            <a:xfrm>
              <a:off x="5219860" y="205025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9" name="object 879"/>
            <p:cNvSpPr/>
            <p:nvPr/>
          </p:nvSpPr>
          <p:spPr>
            <a:xfrm>
              <a:off x="5236536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0" name="object 880"/>
            <p:cNvSpPr/>
            <p:nvPr/>
          </p:nvSpPr>
          <p:spPr>
            <a:xfrm>
              <a:off x="5229866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1" name="object 881"/>
            <p:cNvSpPr/>
            <p:nvPr/>
          </p:nvSpPr>
          <p:spPr>
            <a:xfrm>
              <a:off x="5246498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2" name="object 882"/>
            <p:cNvSpPr/>
            <p:nvPr/>
          </p:nvSpPr>
          <p:spPr>
            <a:xfrm>
              <a:off x="5239828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3" name="object 883"/>
            <p:cNvSpPr/>
            <p:nvPr/>
          </p:nvSpPr>
          <p:spPr>
            <a:xfrm>
              <a:off x="5256589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4" name="object 884"/>
            <p:cNvSpPr/>
            <p:nvPr/>
          </p:nvSpPr>
          <p:spPr>
            <a:xfrm>
              <a:off x="5259924" y="2050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5" name="object 885"/>
            <p:cNvSpPr/>
            <p:nvPr/>
          </p:nvSpPr>
          <p:spPr>
            <a:xfrm>
              <a:off x="5276557" y="20370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6" name="object 886"/>
            <p:cNvSpPr/>
            <p:nvPr/>
          </p:nvSpPr>
          <p:spPr>
            <a:xfrm>
              <a:off x="5289855" y="1997189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7" name="object 887"/>
            <p:cNvSpPr/>
            <p:nvPr/>
          </p:nvSpPr>
          <p:spPr>
            <a:xfrm>
              <a:off x="5306487" y="198395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8" name="object 888"/>
            <p:cNvSpPr/>
            <p:nvPr/>
          </p:nvSpPr>
          <p:spPr>
            <a:xfrm>
              <a:off x="5303153" y="1997189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9" name="object 889"/>
            <p:cNvSpPr/>
            <p:nvPr/>
          </p:nvSpPr>
          <p:spPr>
            <a:xfrm>
              <a:off x="5319914" y="198395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0" name="object 890"/>
            <p:cNvSpPr/>
            <p:nvPr/>
          </p:nvSpPr>
          <p:spPr>
            <a:xfrm>
              <a:off x="5313115" y="19786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1" name="object 891"/>
            <p:cNvSpPr/>
            <p:nvPr/>
          </p:nvSpPr>
          <p:spPr>
            <a:xfrm>
              <a:off x="5329876" y="196540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2" name="object 892"/>
            <p:cNvSpPr/>
            <p:nvPr/>
          </p:nvSpPr>
          <p:spPr>
            <a:xfrm>
              <a:off x="5323206" y="197863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3" name="object 893"/>
            <p:cNvSpPr/>
            <p:nvPr/>
          </p:nvSpPr>
          <p:spPr>
            <a:xfrm>
              <a:off x="5339839" y="196540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4" name="object 894"/>
            <p:cNvSpPr/>
            <p:nvPr/>
          </p:nvSpPr>
          <p:spPr>
            <a:xfrm>
              <a:off x="5369812" y="19017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5" name="object 895"/>
            <p:cNvSpPr/>
            <p:nvPr/>
          </p:nvSpPr>
          <p:spPr>
            <a:xfrm>
              <a:off x="5386531" y="18883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6" name="object 896"/>
            <p:cNvSpPr/>
            <p:nvPr/>
          </p:nvSpPr>
          <p:spPr>
            <a:xfrm>
              <a:off x="5436429" y="182205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7" name="object 897"/>
            <p:cNvSpPr/>
            <p:nvPr/>
          </p:nvSpPr>
          <p:spPr>
            <a:xfrm>
              <a:off x="5453190" y="180882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8" name="object 898"/>
            <p:cNvSpPr/>
            <p:nvPr/>
          </p:nvSpPr>
          <p:spPr>
            <a:xfrm>
              <a:off x="5486456" y="180353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9" name="object 899"/>
            <p:cNvSpPr/>
            <p:nvPr/>
          </p:nvSpPr>
          <p:spPr>
            <a:xfrm>
              <a:off x="5503089" y="179027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0" name="object 900"/>
            <p:cNvSpPr/>
            <p:nvPr/>
          </p:nvSpPr>
          <p:spPr>
            <a:xfrm>
              <a:off x="5496419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1" name="object 901"/>
            <p:cNvSpPr/>
            <p:nvPr/>
          </p:nvSpPr>
          <p:spPr>
            <a:xfrm>
              <a:off x="5513051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2" name="object 902"/>
            <p:cNvSpPr/>
            <p:nvPr/>
          </p:nvSpPr>
          <p:spPr>
            <a:xfrm>
              <a:off x="5499754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3" name="object 903"/>
            <p:cNvSpPr/>
            <p:nvPr/>
          </p:nvSpPr>
          <p:spPr>
            <a:xfrm>
              <a:off x="5516387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4" name="object 904"/>
            <p:cNvSpPr/>
            <p:nvPr/>
          </p:nvSpPr>
          <p:spPr>
            <a:xfrm>
              <a:off x="5506381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5" name="object 905"/>
            <p:cNvSpPr/>
            <p:nvPr/>
          </p:nvSpPr>
          <p:spPr>
            <a:xfrm>
              <a:off x="5523142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6" name="object 906"/>
            <p:cNvSpPr/>
            <p:nvPr/>
          </p:nvSpPr>
          <p:spPr>
            <a:xfrm>
              <a:off x="5509716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7" name="object 907"/>
            <p:cNvSpPr/>
            <p:nvPr/>
          </p:nvSpPr>
          <p:spPr>
            <a:xfrm>
              <a:off x="5526478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8" name="object 908"/>
            <p:cNvSpPr/>
            <p:nvPr/>
          </p:nvSpPr>
          <p:spPr>
            <a:xfrm>
              <a:off x="5526478" y="17822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9" name="object 909"/>
            <p:cNvSpPr/>
            <p:nvPr/>
          </p:nvSpPr>
          <p:spPr>
            <a:xfrm>
              <a:off x="5543110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0" name="object 910"/>
            <p:cNvSpPr/>
            <p:nvPr/>
          </p:nvSpPr>
          <p:spPr>
            <a:xfrm>
              <a:off x="5546445" y="1782257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5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1" name="object 911"/>
            <p:cNvSpPr/>
            <p:nvPr/>
          </p:nvSpPr>
          <p:spPr>
            <a:xfrm>
              <a:off x="5563078" y="176899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2" name="object 912"/>
            <p:cNvSpPr/>
            <p:nvPr/>
          </p:nvSpPr>
          <p:spPr>
            <a:xfrm>
              <a:off x="5576376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3" name="object 913"/>
            <p:cNvSpPr/>
            <p:nvPr/>
          </p:nvSpPr>
          <p:spPr>
            <a:xfrm>
              <a:off x="5593094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4" name="object 914"/>
            <p:cNvSpPr/>
            <p:nvPr/>
          </p:nvSpPr>
          <p:spPr>
            <a:xfrm>
              <a:off x="5609727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5" name="object 915"/>
            <p:cNvSpPr/>
            <p:nvPr/>
          </p:nvSpPr>
          <p:spPr>
            <a:xfrm>
              <a:off x="5626360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6" name="object 916"/>
            <p:cNvSpPr/>
            <p:nvPr/>
          </p:nvSpPr>
          <p:spPr>
            <a:xfrm>
              <a:off x="5613062" y="1755757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7" name="object 917"/>
            <p:cNvSpPr/>
            <p:nvPr/>
          </p:nvSpPr>
          <p:spPr>
            <a:xfrm>
              <a:off x="5629695" y="1742490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10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8" name="object 918"/>
            <p:cNvSpPr/>
            <p:nvPr/>
          </p:nvSpPr>
          <p:spPr>
            <a:xfrm>
              <a:off x="5656419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9" name="object 919"/>
            <p:cNvSpPr/>
            <p:nvPr/>
          </p:nvSpPr>
          <p:spPr>
            <a:xfrm>
              <a:off x="5673051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0" name="object 920"/>
            <p:cNvSpPr/>
            <p:nvPr/>
          </p:nvSpPr>
          <p:spPr>
            <a:xfrm>
              <a:off x="5659754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1" name="object 921"/>
            <p:cNvSpPr/>
            <p:nvPr/>
          </p:nvSpPr>
          <p:spPr>
            <a:xfrm>
              <a:off x="5676387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2" name="object 922"/>
            <p:cNvSpPr/>
            <p:nvPr/>
          </p:nvSpPr>
          <p:spPr>
            <a:xfrm>
              <a:off x="5663089" y="172915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3" name="object 923"/>
            <p:cNvSpPr/>
            <p:nvPr/>
          </p:nvSpPr>
          <p:spPr>
            <a:xfrm>
              <a:off x="5679722" y="171592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4" name="object 924"/>
            <p:cNvSpPr/>
            <p:nvPr/>
          </p:nvSpPr>
          <p:spPr>
            <a:xfrm>
              <a:off x="5723079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5" name="object 925"/>
            <p:cNvSpPr/>
            <p:nvPr/>
          </p:nvSpPr>
          <p:spPr>
            <a:xfrm>
              <a:off x="5739711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6" name="object 926"/>
            <p:cNvSpPr/>
            <p:nvPr/>
          </p:nvSpPr>
          <p:spPr>
            <a:xfrm>
              <a:off x="5729706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7" name="object 927"/>
            <p:cNvSpPr/>
            <p:nvPr/>
          </p:nvSpPr>
          <p:spPr>
            <a:xfrm>
              <a:off x="5746339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8" name="object 928"/>
            <p:cNvSpPr/>
            <p:nvPr/>
          </p:nvSpPr>
          <p:spPr>
            <a:xfrm>
              <a:off x="5749674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9" name="object 929"/>
            <p:cNvSpPr/>
            <p:nvPr/>
          </p:nvSpPr>
          <p:spPr>
            <a:xfrm>
              <a:off x="5766307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0" name="object 930"/>
            <p:cNvSpPr/>
            <p:nvPr/>
          </p:nvSpPr>
          <p:spPr>
            <a:xfrm>
              <a:off x="5789695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1" name="object 931"/>
            <p:cNvSpPr/>
            <p:nvPr/>
          </p:nvSpPr>
          <p:spPr>
            <a:xfrm>
              <a:off x="5806328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2" name="object 932"/>
            <p:cNvSpPr/>
            <p:nvPr/>
          </p:nvSpPr>
          <p:spPr>
            <a:xfrm>
              <a:off x="5849599" y="169736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3" name="object 933"/>
            <p:cNvSpPr/>
            <p:nvPr/>
          </p:nvSpPr>
          <p:spPr>
            <a:xfrm>
              <a:off x="5866318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4" name="object 934"/>
            <p:cNvSpPr/>
            <p:nvPr/>
          </p:nvSpPr>
          <p:spPr>
            <a:xfrm>
              <a:off x="5852892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5" name="object 935"/>
            <p:cNvSpPr/>
            <p:nvPr/>
          </p:nvSpPr>
          <p:spPr>
            <a:xfrm>
              <a:off x="5869653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6" name="object 936"/>
            <p:cNvSpPr/>
            <p:nvPr/>
          </p:nvSpPr>
          <p:spPr>
            <a:xfrm>
              <a:off x="5906254" y="169736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7" name="object 937"/>
            <p:cNvSpPr/>
            <p:nvPr/>
          </p:nvSpPr>
          <p:spPr>
            <a:xfrm>
              <a:off x="5922972" y="168413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8" name="object 938"/>
            <p:cNvSpPr/>
            <p:nvPr/>
          </p:nvSpPr>
          <p:spPr>
            <a:xfrm>
              <a:off x="5979541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9" name="object 939"/>
            <p:cNvSpPr/>
            <p:nvPr/>
          </p:nvSpPr>
          <p:spPr>
            <a:xfrm>
              <a:off x="5996259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0" name="object 940"/>
            <p:cNvSpPr/>
            <p:nvPr/>
          </p:nvSpPr>
          <p:spPr>
            <a:xfrm>
              <a:off x="6079552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1" name="object 941"/>
            <p:cNvSpPr/>
            <p:nvPr/>
          </p:nvSpPr>
          <p:spPr>
            <a:xfrm>
              <a:off x="6096185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2" name="object 942"/>
            <p:cNvSpPr/>
            <p:nvPr/>
          </p:nvSpPr>
          <p:spPr>
            <a:xfrm>
              <a:off x="6089514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3" name="object 943"/>
            <p:cNvSpPr/>
            <p:nvPr/>
          </p:nvSpPr>
          <p:spPr>
            <a:xfrm>
              <a:off x="6106147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4" name="object 944"/>
            <p:cNvSpPr/>
            <p:nvPr/>
          </p:nvSpPr>
          <p:spPr>
            <a:xfrm>
              <a:off x="6099519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5" name="object 945"/>
            <p:cNvSpPr/>
            <p:nvPr/>
          </p:nvSpPr>
          <p:spPr>
            <a:xfrm>
              <a:off x="6116152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6" name="object 946"/>
            <p:cNvSpPr/>
            <p:nvPr/>
          </p:nvSpPr>
          <p:spPr>
            <a:xfrm>
              <a:off x="6129535" y="1646960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7" name="object 947"/>
            <p:cNvSpPr/>
            <p:nvPr/>
          </p:nvSpPr>
          <p:spPr>
            <a:xfrm>
              <a:off x="6149504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8" name="object 948"/>
            <p:cNvSpPr/>
            <p:nvPr/>
          </p:nvSpPr>
          <p:spPr>
            <a:xfrm>
              <a:off x="6169471" y="1646960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9" name="object 949"/>
            <p:cNvSpPr/>
            <p:nvPr/>
          </p:nvSpPr>
          <p:spPr>
            <a:xfrm>
              <a:off x="6186104" y="16336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0" name="object 950"/>
            <p:cNvSpPr/>
            <p:nvPr/>
          </p:nvSpPr>
          <p:spPr>
            <a:xfrm>
              <a:off x="6492679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1" name="object 951"/>
            <p:cNvSpPr/>
            <p:nvPr/>
          </p:nvSpPr>
          <p:spPr>
            <a:xfrm>
              <a:off x="6509311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2" name="object 952"/>
            <p:cNvSpPr/>
            <p:nvPr/>
          </p:nvSpPr>
          <p:spPr>
            <a:xfrm>
              <a:off x="6522610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3" name="object 953"/>
            <p:cNvSpPr/>
            <p:nvPr/>
          </p:nvSpPr>
          <p:spPr>
            <a:xfrm>
              <a:off x="6539370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4" name="object 954"/>
            <p:cNvSpPr/>
            <p:nvPr/>
          </p:nvSpPr>
          <p:spPr>
            <a:xfrm>
              <a:off x="6556003" y="153550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5" name="object 955"/>
            <p:cNvSpPr/>
            <p:nvPr/>
          </p:nvSpPr>
          <p:spPr>
            <a:xfrm>
              <a:off x="6572636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6" name="object 956"/>
            <p:cNvSpPr/>
            <p:nvPr/>
          </p:nvSpPr>
          <p:spPr>
            <a:xfrm>
              <a:off x="6699242" y="1534177"/>
              <a:ext cx="17145" cy="3175"/>
            </a:xfrm>
            <a:custGeom>
              <a:avLst/>
              <a:gdLst/>
              <a:ahLst/>
              <a:cxnLst/>
              <a:rect l="l" t="t" r="r" b="b"/>
              <a:pathLst>
                <a:path w="17145" h="3175">
                  <a:moveTo>
                    <a:pt x="0" y="2653"/>
                  </a:moveTo>
                  <a:lnTo>
                    <a:pt x="16847" y="2653"/>
                  </a:lnTo>
                  <a:lnTo>
                    <a:pt x="16847" y="0"/>
                  </a:lnTo>
                  <a:lnTo>
                    <a:pt x="0" y="0"/>
                  </a:lnTo>
                  <a:lnTo>
                    <a:pt x="0" y="2653"/>
                  </a:lnTo>
                  <a:close/>
                </a:path>
              </a:pathLst>
            </a:custGeom>
            <a:solidFill>
              <a:srgbClr val="2297E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7" name="object 957"/>
            <p:cNvSpPr/>
            <p:nvPr/>
          </p:nvSpPr>
          <p:spPr>
            <a:xfrm>
              <a:off x="6715875" y="152223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8" name="object 958"/>
            <p:cNvSpPr/>
            <p:nvPr/>
          </p:nvSpPr>
          <p:spPr>
            <a:xfrm>
              <a:off x="5126648" y="1726528"/>
              <a:ext cx="1576070" cy="356235"/>
            </a:xfrm>
            <a:custGeom>
              <a:avLst/>
              <a:gdLst/>
              <a:ahLst/>
              <a:cxnLst/>
              <a:rect l="l" t="t" r="r" b="b"/>
              <a:pathLst>
                <a:path w="1576070" h="356235">
                  <a:moveTo>
                    <a:pt x="0" y="355617"/>
                  </a:moveTo>
                  <a:lnTo>
                    <a:pt x="133276" y="355617"/>
                  </a:lnTo>
                  <a:lnTo>
                    <a:pt x="133276" y="334438"/>
                  </a:lnTo>
                  <a:lnTo>
                    <a:pt x="426425" y="334438"/>
                  </a:lnTo>
                  <a:lnTo>
                    <a:pt x="426425" y="310496"/>
                  </a:lnTo>
                  <a:lnTo>
                    <a:pt x="513052" y="310496"/>
                  </a:lnTo>
                  <a:lnTo>
                    <a:pt x="513052" y="283996"/>
                  </a:lnTo>
                  <a:lnTo>
                    <a:pt x="516345" y="283996"/>
                  </a:lnTo>
                  <a:lnTo>
                    <a:pt x="516345" y="254767"/>
                  </a:lnTo>
                  <a:lnTo>
                    <a:pt x="603058" y="254767"/>
                  </a:lnTo>
                  <a:lnTo>
                    <a:pt x="603058" y="220253"/>
                  </a:lnTo>
                  <a:lnTo>
                    <a:pt x="646329" y="220253"/>
                  </a:lnTo>
                  <a:lnTo>
                    <a:pt x="646329" y="183146"/>
                  </a:lnTo>
                  <a:lnTo>
                    <a:pt x="1272776" y="183146"/>
                  </a:lnTo>
                  <a:lnTo>
                    <a:pt x="1272776" y="0"/>
                  </a:lnTo>
                  <a:lnTo>
                    <a:pt x="1575929" y="0"/>
                  </a:lnTo>
                </a:path>
              </a:pathLst>
            </a:custGeom>
            <a:ln w="8058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9" name="object 959"/>
            <p:cNvSpPr/>
            <p:nvPr/>
          </p:nvSpPr>
          <p:spPr>
            <a:xfrm>
              <a:off x="510988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0" name="object 960"/>
            <p:cNvSpPr/>
            <p:nvPr/>
          </p:nvSpPr>
          <p:spPr>
            <a:xfrm>
              <a:off x="512664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1" name="object 961"/>
            <p:cNvSpPr/>
            <p:nvPr/>
          </p:nvSpPr>
          <p:spPr>
            <a:xfrm>
              <a:off x="513994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2" name="object 962"/>
            <p:cNvSpPr/>
            <p:nvPr/>
          </p:nvSpPr>
          <p:spPr>
            <a:xfrm>
              <a:off x="5156578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3" name="object 963"/>
            <p:cNvSpPr/>
            <p:nvPr/>
          </p:nvSpPr>
          <p:spPr>
            <a:xfrm>
              <a:off x="516987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4" name="object 964"/>
            <p:cNvSpPr/>
            <p:nvPr/>
          </p:nvSpPr>
          <p:spPr>
            <a:xfrm>
              <a:off x="518659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5" name="object 965"/>
            <p:cNvSpPr/>
            <p:nvPr/>
          </p:nvSpPr>
          <p:spPr>
            <a:xfrm>
              <a:off x="5173211" y="208214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6" name="object 966"/>
            <p:cNvSpPr/>
            <p:nvPr/>
          </p:nvSpPr>
          <p:spPr>
            <a:xfrm>
              <a:off x="5189929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7" name="object 967"/>
            <p:cNvSpPr/>
            <p:nvPr/>
          </p:nvSpPr>
          <p:spPr>
            <a:xfrm>
              <a:off x="5176546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8" name="object 968"/>
            <p:cNvSpPr/>
            <p:nvPr/>
          </p:nvSpPr>
          <p:spPr>
            <a:xfrm>
              <a:off x="519326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9" name="object 969"/>
            <p:cNvSpPr/>
            <p:nvPr/>
          </p:nvSpPr>
          <p:spPr>
            <a:xfrm>
              <a:off x="5179967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0" name="object 970"/>
            <p:cNvSpPr/>
            <p:nvPr/>
          </p:nvSpPr>
          <p:spPr>
            <a:xfrm>
              <a:off x="5196600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1" name="object 971"/>
            <p:cNvSpPr/>
            <p:nvPr/>
          </p:nvSpPr>
          <p:spPr>
            <a:xfrm>
              <a:off x="5186595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2" name="object 972"/>
            <p:cNvSpPr/>
            <p:nvPr/>
          </p:nvSpPr>
          <p:spPr>
            <a:xfrm>
              <a:off x="5203227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3" name="object 973"/>
            <p:cNvSpPr/>
            <p:nvPr/>
          </p:nvSpPr>
          <p:spPr>
            <a:xfrm>
              <a:off x="5206562" y="208214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4" name="object 974"/>
            <p:cNvSpPr/>
            <p:nvPr/>
          </p:nvSpPr>
          <p:spPr>
            <a:xfrm>
              <a:off x="5223195" y="206891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5" name="object 975"/>
            <p:cNvSpPr/>
            <p:nvPr/>
          </p:nvSpPr>
          <p:spPr>
            <a:xfrm>
              <a:off x="5266552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6" name="object 976"/>
            <p:cNvSpPr/>
            <p:nvPr/>
          </p:nvSpPr>
          <p:spPr>
            <a:xfrm>
              <a:off x="5283185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7" name="object 977"/>
            <p:cNvSpPr/>
            <p:nvPr/>
          </p:nvSpPr>
          <p:spPr>
            <a:xfrm>
              <a:off x="527655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8" name="object 978"/>
            <p:cNvSpPr/>
            <p:nvPr/>
          </p:nvSpPr>
          <p:spPr>
            <a:xfrm>
              <a:off x="5293190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9" name="object 979"/>
            <p:cNvSpPr/>
            <p:nvPr/>
          </p:nvSpPr>
          <p:spPr>
            <a:xfrm>
              <a:off x="5283185" y="206096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0" name="object 980"/>
            <p:cNvSpPr/>
            <p:nvPr/>
          </p:nvSpPr>
          <p:spPr>
            <a:xfrm>
              <a:off x="5303153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1" name="object 981"/>
            <p:cNvSpPr/>
            <p:nvPr/>
          </p:nvSpPr>
          <p:spPr>
            <a:xfrm>
              <a:off x="5289855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2" name="object 982"/>
            <p:cNvSpPr/>
            <p:nvPr/>
          </p:nvSpPr>
          <p:spPr>
            <a:xfrm>
              <a:off x="5306487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3" name="object 983"/>
            <p:cNvSpPr/>
            <p:nvPr/>
          </p:nvSpPr>
          <p:spPr>
            <a:xfrm>
              <a:off x="5349844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4" name="object 984"/>
            <p:cNvSpPr/>
            <p:nvPr/>
          </p:nvSpPr>
          <p:spPr>
            <a:xfrm>
              <a:off x="5366477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5" name="object 985"/>
            <p:cNvSpPr/>
            <p:nvPr/>
          </p:nvSpPr>
          <p:spPr>
            <a:xfrm>
              <a:off x="535980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6" name="object 986"/>
            <p:cNvSpPr/>
            <p:nvPr/>
          </p:nvSpPr>
          <p:spPr>
            <a:xfrm>
              <a:off x="5376439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7" name="object 987"/>
            <p:cNvSpPr/>
            <p:nvPr/>
          </p:nvSpPr>
          <p:spPr>
            <a:xfrm>
              <a:off x="5363142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8" name="object 988"/>
            <p:cNvSpPr/>
            <p:nvPr/>
          </p:nvSpPr>
          <p:spPr>
            <a:xfrm>
              <a:off x="5379775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9" name="object 989"/>
            <p:cNvSpPr/>
            <p:nvPr/>
          </p:nvSpPr>
          <p:spPr>
            <a:xfrm>
              <a:off x="5376439" y="2060966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0" name="object 990"/>
            <p:cNvSpPr/>
            <p:nvPr/>
          </p:nvSpPr>
          <p:spPr>
            <a:xfrm>
              <a:off x="5396493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1" name="object 991"/>
            <p:cNvSpPr/>
            <p:nvPr/>
          </p:nvSpPr>
          <p:spPr>
            <a:xfrm>
              <a:off x="5449727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2" name="object 992"/>
            <p:cNvSpPr/>
            <p:nvPr/>
          </p:nvSpPr>
          <p:spPr>
            <a:xfrm>
              <a:off x="5466488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3" name="object 993"/>
            <p:cNvSpPr/>
            <p:nvPr/>
          </p:nvSpPr>
          <p:spPr>
            <a:xfrm>
              <a:off x="5483121" y="206096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4" name="object 994"/>
            <p:cNvSpPr/>
            <p:nvPr/>
          </p:nvSpPr>
          <p:spPr>
            <a:xfrm>
              <a:off x="5499754" y="2047631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5" name="object 995"/>
            <p:cNvSpPr/>
            <p:nvPr/>
          </p:nvSpPr>
          <p:spPr>
            <a:xfrm>
              <a:off x="5539775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6" name="object 996"/>
            <p:cNvSpPr/>
            <p:nvPr/>
          </p:nvSpPr>
          <p:spPr>
            <a:xfrm>
              <a:off x="5556408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7" name="object 997"/>
            <p:cNvSpPr/>
            <p:nvPr/>
          </p:nvSpPr>
          <p:spPr>
            <a:xfrm>
              <a:off x="5559743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8" name="object 998"/>
            <p:cNvSpPr/>
            <p:nvPr/>
          </p:nvSpPr>
          <p:spPr>
            <a:xfrm>
              <a:off x="5576376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9" name="object 999"/>
            <p:cNvSpPr/>
            <p:nvPr/>
          </p:nvSpPr>
          <p:spPr>
            <a:xfrm>
              <a:off x="5586467" y="20370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55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0" name="object 1000"/>
            <p:cNvSpPr/>
            <p:nvPr/>
          </p:nvSpPr>
          <p:spPr>
            <a:xfrm>
              <a:off x="5606392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1" name="object 1001"/>
            <p:cNvSpPr/>
            <p:nvPr/>
          </p:nvSpPr>
          <p:spPr>
            <a:xfrm>
              <a:off x="5596429" y="2037024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2" name="object 1002"/>
            <p:cNvSpPr/>
            <p:nvPr/>
          </p:nvSpPr>
          <p:spPr>
            <a:xfrm>
              <a:off x="5613062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3" name="object 1003"/>
            <p:cNvSpPr/>
            <p:nvPr/>
          </p:nvSpPr>
          <p:spPr>
            <a:xfrm>
              <a:off x="5616397" y="2037024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4" name="object 1004"/>
            <p:cNvSpPr/>
            <p:nvPr/>
          </p:nvSpPr>
          <p:spPr>
            <a:xfrm>
              <a:off x="5633030" y="202379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5" name="object 1005"/>
            <p:cNvSpPr/>
            <p:nvPr/>
          </p:nvSpPr>
          <p:spPr>
            <a:xfrm>
              <a:off x="5629695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6" name="object 1006"/>
            <p:cNvSpPr/>
            <p:nvPr/>
          </p:nvSpPr>
          <p:spPr>
            <a:xfrm>
              <a:off x="5646328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7" name="object 1007"/>
            <p:cNvSpPr/>
            <p:nvPr/>
          </p:nvSpPr>
          <p:spPr>
            <a:xfrm>
              <a:off x="5642993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8" name="object 1008"/>
            <p:cNvSpPr/>
            <p:nvPr/>
          </p:nvSpPr>
          <p:spPr>
            <a:xfrm>
              <a:off x="5659754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9" name="object 1009"/>
            <p:cNvSpPr/>
            <p:nvPr/>
          </p:nvSpPr>
          <p:spPr>
            <a:xfrm>
              <a:off x="5653084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0" name="object 1010"/>
            <p:cNvSpPr/>
            <p:nvPr/>
          </p:nvSpPr>
          <p:spPr>
            <a:xfrm>
              <a:off x="5669717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1" name="object 1011"/>
            <p:cNvSpPr/>
            <p:nvPr/>
          </p:nvSpPr>
          <p:spPr>
            <a:xfrm>
              <a:off x="5656419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2" name="object 1012"/>
            <p:cNvSpPr/>
            <p:nvPr/>
          </p:nvSpPr>
          <p:spPr>
            <a:xfrm>
              <a:off x="5673051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3" name="object 1013"/>
            <p:cNvSpPr/>
            <p:nvPr/>
          </p:nvSpPr>
          <p:spPr>
            <a:xfrm>
              <a:off x="5693020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4" name="object 1014"/>
            <p:cNvSpPr/>
            <p:nvPr/>
          </p:nvSpPr>
          <p:spPr>
            <a:xfrm>
              <a:off x="5709653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5" name="object 1015"/>
            <p:cNvSpPr/>
            <p:nvPr/>
          </p:nvSpPr>
          <p:spPr>
            <a:xfrm>
              <a:off x="5696355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6" name="object 1016"/>
            <p:cNvSpPr/>
            <p:nvPr/>
          </p:nvSpPr>
          <p:spPr>
            <a:xfrm>
              <a:off x="5712987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7" name="object 1017"/>
            <p:cNvSpPr/>
            <p:nvPr/>
          </p:nvSpPr>
          <p:spPr>
            <a:xfrm>
              <a:off x="5702982" y="1981296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8" name="object 1018"/>
            <p:cNvSpPr/>
            <p:nvPr/>
          </p:nvSpPr>
          <p:spPr>
            <a:xfrm>
              <a:off x="5719615" y="196806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9" name="object 1019"/>
            <p:cNvSpPr/>
            <p:nvPr/>
          </p:nvSpPr>
          <p:spPr>
            <a:xfrm>
              <a:off x="5723079" y="19467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0" name="object 1020"/>
            <p:cNvSpPr/>
            <p:nvPr/>
          </p:nvSpPr>
          <p:spPr>
            <a:xfrm>
              <a:off x="5739711" y="193351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1" name="object 1021"/>
            <p:cNvSpPr/>
            <p:nvPr/>
          </p:nvSpPr>
          <p:spPr>
            <a:xfrm>
              <a:off x="5729706" y="1946781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2" name="object 1022"/>
            <p:cNvSpPr/>
            <p:nvPr/>
          </p:nvSpPr>
          <p:spPr>
            <a:xfrm>
              <a:off x="5746339" y="193351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3" name="object 1023"/>
            <p:cNvSpPr/>
            <p:nvPr/>
          </p:nvSpPr>
          <p:spPr>
            <a:xfrm>
              <a:off x="5779605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4" name="object 1024"/>
            <p:cNvSpPr/>
            <p:nvPr/>
          </p:nvSpPr>
          <p:spPr>
            <a:xfrm>
              <a:off x="5796365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5" name="object 1025"/>
            <p:cNvSpPr/>
            <p:nvPr/>
          </p:nvSpPr>
          <p:spPr>
            <a:xfrm>
              <a:off x="579965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6" name="object 1026"/>
            <p:cNvSpPr/>
            <p:nvPr/>
          </p:nvSpPr>
          <p:spPr>
            <a:xfrm>
              <a:off x="581629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7" name="object 1027"/>
            <p:cNvSpPr/>
            <p:nvPr/>
          </p:nvSpPr>
          <p:spPr>
            <a:xfrm>
              <a:off x="5802993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8" name="object 1028"/>
            <p:cNvSpPr/>
            <p:nvPr/>
          </p:nvSpPr>
          <p:spPr>
            <a:xfrm>
              <a:off x="581962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9" name="object 1029"/>
            <p:cNvSpPr/>
            <p:nvPr/>
          </p:nvSpPr>
          <p:spPr>
            <a:xfrm>
              <a:off x="5812999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0" name="object 1030"/>
            <p:cNvSpPr/>
            <p:nvPr/>
          </p:nvSpPr>
          <p:spPr>
            <a:xfrm>
              <a:off x="582963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1" name="object 1031"/>
            <p:cNvSpPr/>
            <p:nvPr/>
          </p:nvSpPr>
          <p:spPr>
            <a:xfrm>
              <a:off x="587298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2" name="object 1032"/>
            <p:cNvSpPr/>
            <p:nvPr/>
          </p:nvSpPr>
          <p:spPr>
            <a:xfrm>
              <a:off x="588962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3" name="object 1033"/>
            <p:cNvSpPr/>
            <p:nvPr/>
          </p:nvSpPr>
          <p:spPr>
            <a:xfrm>
              <a:off x="5876280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4" name="object 1034"/>
            <p:cNvSpPr/>
            <p:nvPr/>
          </p:nvSpPr>
          <p:spPr>
            <a:xfrm>
              <a:off x="589291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5" name="object 1035"/>
            <p:cNvSpPr/>
            <p:nvPr/>
          </p:nvSpPr>
          <p:spPr>
            <a:xfrm>
              <a:off x="5896248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6" name="object 1036"/>
            <p:cNvSpPr/>
            <p:nvPr/>
          </p:nvSpPr>
          <p:spPr>
            <a:xfrm>
              <a:off x="5912881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7" name="object 1037"/>
            <p:cNvSpPr/>
            <p:nvPr/>
          </p:nvSpPr>
          <p:spPr>
            <a:xfrm>
              <a:off x="5919551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8" name="object 1038"/>
            <p:cNvSpPr/>
            <p:nvPr/>
          </p:nvSpPr>
          <p:spPr>
            <a:xfrm>
              <a:off x="593627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9" name="object 1039"/>
            <p:cNvSpPr/>
            <p:nvPr/>
          </p:nvSpPr>
          <p:spPr>
            <a:xfrm>
              <a:off x="6012892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0" name="object 1040"/>
            <p:cNvSpPr/>
            <p:nvPr/>
          </p:nvSpPr>
          <p:spPr>
            <a:xfrm>
              <a:off x="6029524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1" name="object 1041"/>
            <p:cNvSpPr/>
            <p:nvPr/>
          </p:nvSpPr>
          <p:spPr>
            <a:xfrm>
              <a:off x="6029524" y="1909675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72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2" name="object 1042"/>
            <p:cNvSpPr/>
            <p:nvPr/>
          </p:nvSpPr>
          <p:spPr>
            <a:xfrm>
              <a:off x="604949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3" name="object 1043"/>
            <p:cNvSpPr/>
            <p:nvPr/>
          </p:nvSpPr>
          <p:spPr>
            <a:xfrm>
              <a:off x="6072881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4" name="object 1044"/>
            <p:cNvSpPr/>
            <p:nvPr/>
          </p:nvSpPr>
          <p:spPr>
            <a:xfrm>
              <a:off x="6089514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5" name="object 1045"/>
            <p:cNvSpPr/>
            <p:nvPr/>
          </p:nvSpPr>
          <p:spPr>
            <a:xfrm>
              <a:off x="6199530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6" name="object 1046"/>
            <p:cNvSpPr/>
            <p:nvPr/>
          </p:nvSpPr>
          <p:spPr>
            <a:xfrm>
              <a:off x="6216163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7" name="object 1047"/>
            <p:cNvSpPr/>
            <p:nvPr/>
          </p:nvSpPr>
          <p:spPr>
            <a:xfrm>
              <a:off x="6202822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8" name="object 1048"/>
            <p:cNvSpPr/>
            <p:nvPr/>
          </p:nvSpPr>
          <p:spPr>
            <a:xfrm>
              <a:off x="621945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9" name="object 1049"/>
            <p:cNvSpPr/>
            <p:nvPr/>
          </p:nvSpPr>
          <p:spPr>
            <a:xfrm>
              <a:off x="6239424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0" name="object 1050"/>
            <p:cNvSpPr/>
            <p:nvPr/>
          </p:nvSpPr>
          <p:spPr>
            <a:xfrm>
              <a:off x="6256056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1" name="object 1051"/>
            <p:cNvSpPr/>
            <p:nvPr/>
          </p:nvSpPr>
          <p:spPr>
            <a:xfrm>
              <a:off x="6246094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2" name="object 1052"/>
            <p:cNvSpPr/>
            <p:nvPr/>
          </p:nvSpPr>
          <p:spPr>
            <a:xfrm>
              <a:off x="6262812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3" name="object 1053"/>
            <p:cNvSpPr/>
            <p:nvPr/>
          </p:nvSpPr>
          <p:spPr>
            <a:xfrm>
              <a:off x="6326051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4" name="object 1054"/>
            <p:cNvSpPr/>
            <p:nvPr/>
          </p:nvSpPr>
          <p:spPr>
            <a:xfrm>
              <a:off x="6342769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5" name="object 1055"/>
            <p:cNvSpPr/>
            <p:nvPr/>
          </p:nvSpPr>
          <p:spPr>
            <a:xfrm>
              <a:off x="6346105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26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6" name="object 1056"/>
            <p:cNvSpPr/>
            <p:nvPr/>
          </p:nvSpPr>
          <p:spPr>
            <a:xfrm>
              <a:off x="6362738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7" name="object 1057"/>
            <p:cNvSpPr/>
            <p:nvPr/>
          </p:nvSpPr>
          <p:spPr>
            <a:xfrm>
              <a:off x="6362738" y="1909675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8" name="object 1058"/>
            <p:cNvSpPr/>
            <p:nvPr/>
          </p:nvSpPr>
          <p:spPr>
            <a:xfrm>
              <a:off x="6379370" y="1893679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9" name="object 1059"/>
            <p:cNvSpPr/>
            <p:nvPr/>
          </p:nvSpPr>
          <p:spPr>
            <a:xfrm>
              <a:off x="6589269" y="17265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9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0" name="object 1060"/>
            <p:cNvSpPr/>
            <p:nvPr/>
          </p:nvSpPr>
          <p:spPr>
            <a:xfrm>
              <a:off x="6605988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1" name="object 1061"/>
            <p:cNvSpPr/>
            <p:nvPr/>
          </p:nvSpPr>
          <p:spPr>
            <a:xfrm>
              <a:off x="6592604" y="1726528"/>
              <a:ext cx="33655" cy="0"/>
            </a:xfrm>
            <a:custGeom>
              <a:avLst/>
              <a:gdLst/>
              <a:ahLst/>
              <a:cxnLst/>
              <a:rect l="l" t="t" r="r" b="b"/>
              <a:pathLst>
                <a:path w="33654">
                  <a:moveTo>
                    <a:pt x="0" y="0"/>
                  </a:moveTo>
                  <a:lnTo>
                    <a:pt x="3335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2" name="object 1062"/>
            <p:cNvSpPr/>
            <p:nvPr/>
          </p:nvSpPr>
          <p:spPr>
            <a:xfrm>
              <a:off x="6609323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3" name="object 1063"/>
            <p:cNvSpPr/>
            <p:nvPr/>
          </p:nvSpPr>
          <p:spPr>
            <a:xfrm>
              <a:off x="6665977" y="1726528"/>
              <a:ext cx="36830" cy="0"/>
            </a:xfrm>
            <a:custGeom>
              <a:avLst/>
              <a:gdLst/>
              <a:ahLst/>
              <a:cxnLst/>
              <a:rect l="l" t="t" r="r" b="b"/>
              <a:pathLst>
                <a:path w="36829">
                  <a:moveTo>
                    <a:pt x="0" y="0"/>
                  </a:moveTo>
                  <a:lnTo>
                    <a:pt x="3660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4" name="object 1064"/>
            <p:cNvSpPr/>
            <p:nvPr/>
          </p:nvSpPr>
          <p:spPr>
            <a:xfrm>
              <a:off x="6685945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5" name="object 1065"/>
            <p:cNvSpPr/>
            <p:nvPr/>
          </p:nvSpPr>
          <p:spPr>
            <a:xfrm>
              <a:off x="6685945" y="172520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0" y="2653"/>
                  </a:moveTo>
                  <a:lnTo>
                    <a:pt x="30144" y="2653"/>
                  </a:lnTo>
                  <a:lnTo>
                    <a:pt x="30144" y="0"/>
                  </a:lnTo>
                  <a:lnTo>
                    <a:pt x="0" y="0"/>
                  </a:lnTo>
                  <a:lnTo>
                    <a:pt x="0" y="2653"/>
                  </a:lnTo>
                  <a:close/>
                </a:path>
              </a:pathLst>
            </a:custGeom>
            <a:solidFill>
              <a:srgbClr val="61D04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6" name="object 1066"/>
            <p:cNvSpPr/>
            <p:nvPr/>
          </p:nvSpPr>
          <p:spPr>
            <a:xfrm>
              <a:off x="6702577" y="171326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32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67" name="object 1067"/>
          <p:cNvSpPr txBox="1"/>
          <p:nvPr/>
        </p:nvSpPr>
        <p:spPr>
          <a:xfrm>
            <a:off x="5399406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40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45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8" name="object 1068"/>
          <p:cNvSpPr txBox="1"/>
          <p:nvPr/>
        </p:nvSpPr>
        <p:spPr>
          <a:xfrm>
            <a:off x="5718928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69" name="object 1069"/>
          <p:cNvSpPr txBox="1"/>
          <p:nvPr/>
        </p:nvSpPr>
        <p:spPr>
          <a:xfrm>
            <a:off x="6034989" y="2366299"/>
            <a:ext cx="85619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14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0" name="object 1070"/>
          <p:cNvSpPr txBox="1"/>
          <p:nvPr/>
        </p:nvSpPr>
        <p:spPr>
          <a:xfrm>
            <a:off x="6371123" y="2366299"/>
            <a:ext cx="55176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1" name="object 1071"/>
          <p:cNvSpPr txBox="1"/>
          <p:nvPr/>
        </p:nvSpPr>
        <p:spPr>
          <a:xfrm>
            <a:off x="6687269" y="2366299"/>
            <a:ext cx="55176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5" dirty="0"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5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2" name="object 1072"/>
          <p:cNvSpPr txBox="1"/>
          <p:nvPr/>
        </p:nvSpPr>
        <p:spPr>
          <a:xfrm>
            <a:off x="4720559" y="2263623"/>
            <a:ext cx="690663" cy="21261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58984" marR="5074" indent="282236">
              <a:lnSpc>
                <a:spcPct val="168300"/>
              </a:lnSpc>
              <a:spcBef>
                <a:spcPts val="90"/>
              </a:spcBef>
            </a:pPr>
            <a:r>
              <a:rPr sz="300" spc="70" dirty="0">
                <a:latin typeface="Arial"/>
                <a:cs typeface="Arial"/>
              </a:rPr>
              <a:t>N</a:t>
            </a:r>
            <a:r>
              <a:rPr sz="300" spc="40" dirty="0">
                <a:latin typeface="Arial"/>
                <a:cs typeface="Arial"/>
              </a:rPr>
              <a:t>u</a:t>
            </a:r>
            <a:r>
              <a:rPr sz="300" spc="85" dirty="0">
                <a:latin typeface="Arial"/>
                <a:cs typeface="Arial"/>
              </a:rPr>
              <a:t>m</a:t>
            </a:r>
            <a:r>
              <a:rPr sz="300" spc="55" dirty="0">
                <a:latin typeface="Arial"/>
                <a:cs typeface="Arial"/>
              </a:rPr>
              <a:t>ber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50" dirty="0">
                <a:latin typeface="Arial"/>
                <a:cs typeface="Arial"/>
              </a:rPr>
              <a:t>at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45" dirty="0">
                <a:latin typeface="Arial"/>
                <a:cs typeface="Arial"/>
              </a:rPr>
              <a:t>sk  </a:t>
            </a:r>
            <a:r>
              <a:rPr sz="300" spc="55" dirty="0">
                <a:latin typeface="Arial"/>
                <a:cs typeface="Arial"/>
              </a:rPr>
              <a:t>Allo-HSCT   </a:t>
            </a:r>
            <a:r>
              <a:rPr sz="300" spc="65" dirty="0">
                <a:latin typeface="Arial"/>
                <a:cs typeface="Arial"/>
              </a:rPr>
              <a:t> 88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40"/>
              </a:spcBef>
            </a:pPr>
            <a:r>
              <a:rPr sz="300" spc="55" dirty="0">
                <a:latin typeface="Arial"/>
                <a:cs typeface="Arial"/>
              </a:rPr>
              <a:t>Chemotherapy</a:t>
            </a:r>
            <a:r>
              <a:rPr sz="300" spc="30" dirty="0">
                <a:latin typeface="Arial"/>
                <a:cs typeface="Arial"/>
              </a:rPr>
              <a:t> </a:t>
            </a:r>
            <a:r>
              <a:rPr sz="300" spc="65" dirty="0">
                <a:latin typeface="Arial"/>
                <a:cs typeface="Arial"/>
              </a:rPr>
              <a:t>67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73" name="object 1073"/>
          <p:cNvGrpSpPr/>
          <p:nvPr/>
        </p:nvGrpSpPr>
        <p:grpSpPr>
          <a:xfrm>
            <a:off x="6263270" y="1033868"/>
            <a:ext cx="105280" cy="58982"/>
            <a:chOff x="6265355" y="1035142"/>
            <a:chExt cx="105410" cy="59055"/>
          </a:xfrm>
        </p:grpSpPr>
        <p:sp>
          <p:nvSpPr>
            <p:cNvPr id="1074" name="object 1074"/>
            <p:cNvSpPr/>
            <p:nvPr/>
          </p:nvSpPr>
          <p:spPr>
            <a:xfrm>
              <a:off x="6269482" y="1039269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0" y="0"/>
                  </a:moveTo>
                  <a:lnTo>
                    <a:pt x="96590" y="0"/>
                  </a:lnTo>
                </a:path>
              </a:pathLst>
            </a:custGeom>
            <a:ln w="7960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5" name="object 1075"/>
            <p:cNvSpPr/>
            <p:nvPr/>
          </p:nvSpPr>
          <p:spPr>
            <a:xfrm>
              <a:off x="6269482" y="1089677"/>
              <a:ext cx="97155" cy="0"/>
            </a:xfrm>
            <a:custGeom>
              <a:avLst/>
              <a:gdLst/>
              <a:ahLst/>
              <a:cxnLst/>
              <a:rect l="l" t="t" r="r" b="b"/>
              <a:pathLst>
                <a:path w="97154">
                  <a:moveTo>
                    <a:pt x="0" y="0"/>
                  </a:moveTo>
                  <a:lnTo>
                    <a:pt x="96590" y="0"/>
                  </a:lnTo>
                </a:path>
              </a:pathLst>
            </a:custGeom>
            <a:ln w="796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76" name="object 1076"/>
          <p:cNvSpPr txBox="1"/>
          <p:nvPr/>
        </p:nvSpPr>
        <p:spPr>
          <a:xfrm>
            <a:off x="6401101" y="1001348"/>
            <a:ext cx="367846" cy="10963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0300"/>
              </a:lnSpc>
              <a:spcBef>
                <a:spcPts val="95"/>
              </a:spcBef>
            </a:pPr>
            <a:r>
              <a:rPr sz="300" spc="55" dirty="0">
                <a:latin typeface="Arial"/>
                <a:cs typeface="Arial"/>
              </a:rPr>
              <a:t>Allo-HSCT </a:t>
            </a:r>
            <a:r>
              <a:rPr sz="300" spc="60" dirty="0">
                <a:latin typeface="Arial"/>
                <a:cs typeface="Arial"/>
              </a:rPr>
              <a:t> </a:t>
            </a:r>
            <a:r>
              <a:rPr sz="300" spc="95" dirty="0">
                <a:latin typeface="Arial"/>
                <a:cs typeface="Arial"/>
              </a:rPr>
              <a:t>C</a:t>
            </a:r>
            <a:r>
              <a:rPr sz="300" spc="40" dirty="0">
                <a:latin typeface="Arial"/>
                <a:cs typeface="Arial"/>
              </a:rPr>
              <a:t>h</a:t>
            </a:r>
            <a:r>
              <a:rPr sz="300" spc="65" dirty="0">
                <a:latin typeface="Arial"/>
                <a:cs typeface="Arial"/>
              </a:rPr>
              <a:t>e</a:t>
            </a:r>
            <a:r>
              <a:rPr sz="300" spc="85" dirty="0">
                <a:latin typeface="Arial"/>
                <a:cs typeface="Arial"/>
              </a:rPr>
              <a:t>m</a:t>
            </a:r>
            <a:r>
              <a:rPr sz="300" spc="65" dirty="0">
                <a:latin typeface="Arial"/>
                <a:cs typeface="Arial"/>
              </a:rPr>
              <a:t>o</a:t>
            </a:r>
            <a:r>
              <a:rPr sz="300" spc="15" dirty="0">
                <a:latin typeface="Arial"/>
                <a:cs typeface="Arial"/>
              </a:rPr>
              <a:t>t</a:t>
            </a:r>
            <a:r>
              <a:rPr sz="300" spc="40" dirty="0">
                <a:latin typeface="Arial"/>
                <a:cs typeface="Arial"/>
              </a:rPr>
              <a:t>h</a:t>
            </a:r>
            <a:r>
              <a:rPr sz="300" spc="65" dirty="0">
                <a:latin typeface="Arial"/>
                <a:cs typeface="Arial"/>
              </a:rPr>
              <a:t>e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60" dirty="0">
                <a:latin typeface="Arial"/>
                <a:cs typeface="Arial"/>
              </a:rPr>
              <a:t>apy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7" name="object 1077"/>
          <p:cNvSpPr txBox="1"/>
          <p:nvPr/>
        </p:nvSpPr>
        <p:spPr>
          <a:xfrm>
            <a:off x="6424375" y="2005880"/>
            <a:ext cx="22451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85" dirty="0">
                <a:latin typeface="Arial"/>
                <a:cs typeface="Arial"/>
              </a:rPr>
              <a:t>P</a:t>
            </a:r>
            <a:r>
              <a:rPr sz="300" spc="60" dirty="0">
                <a:latin typeface="Arial"/>
                <a:cs typeface="Arial"/>
              </a:rPr>
              <a:t>=</a:t>
            </a:r>
            <a:r>
              <a:rPr sz="300" spc="65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5" dirty="0">
                <a:latin typeface="Arial"/>
                <a:cs typeface="Arial"/>
              </a:rPr>
              <a:t>004</a:t>
            </a:r>
            <a:endParaRPr sz="300">
              <a:latin typeface="Arial"/>
              <a:cs typeface="Arial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4666462" y="720972"/>
            <a:ext cx="2250205" cy="1794837"/>
          </a:xfrm>
          <a:custGeom>
            <a:avLst/>
            <a:gdLst/>
            <a:ahLst/>
            <a:cxnLst/>
            <a:rect l="l" t="t" r="r" b="b"/>
            <a:pathLst>
              <a:path w="2252979" h="1797050">
                <a:moveTo>
                  <a:pt x="0" y="0"/>
                </a:moveTo>
                <a:lnTo>
                  <a:pt x="2252687" y="0"/>
                </a:lnTo>
                <a:lnTo>
                  <a:pt x="2252687" y="1796999"/>
                </a:lnTo>
                <a:lnTo>
                  <a:pt x="0" y="1796999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079" name="object 1079"/>
          <p:cNvGrpSpPr/>
          <p:nvPr/>
        </p:nvGrpSpPr>
        <p:grpSpPr>
          <a:xfrm>
            <a:off x="2719794" y="2127898"/>
            <a:ext cx="1555737" cy="27906"/>
            <a:chOff x="2717510" y="2130522"/>
            <a:chExt cx="1557655" cy="27940"/>
          </a:xfrm>
        </p:grpSpPr>
        <p:sp>
          <p:nvSpPr>
            <p:cNvPr id="1080" name="object 1080"/>
            <p:cNvSpPr/>
            <p:nvPr/>
          </p:nvSpPr>
          <p:spPr>
            <a:xfrm>
              <a:off x="2719415" y="2132427"/>
              <a:ext cx="1553845" cy="24130"/>
            </a:xfrm>
            <a:custGeom>
              <a:avLst/>
              <a:gdLst/>
              <a:ahLst/>
              <a:cxnLst/>
              <a:rect l="l" t="t" r="r" b="b"/>
              <a:pathLst>
                <a:path w="1553845" h="24130">
                  <a:moveTo>
                    <a:pt x="0" y="0"/>
                  </a:moveTo>
                  <a:lnTo>
                    <a:pt x="1553830" y="0"/>
                  </a:lnTo>
                </a:path>
                <a:path w="1553845"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1" name="object 1081"/>
            <p:cNvSpPr/>
            <p:nvPr/>
          </p:nvSpPr>
          <p:spPr>
            <a:xfrm>
              <a:off x="3028818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2" name="object 1082"/>
            <p:cNvSpPr/>
            <p:nvPr/>
          </p:nvSpPr>
          <p:spPr>
            <a:xfrm>
              <a:off x="3341565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3" name="object 1083"/>
            <p:cNvSpPr/>
            <p:nvPr/>
          </p:nvSpPr>
          <p:spPr>
            <a:xfrm>
              <a:off x="3651094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4" name="object 1084"/>
            <p:cNvSpPr/>
            <p:nvPr/>
          </p:nvSpPr>
          <p:spPr>
            <a:xfrm>
              <a:off x="3963842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5" name="object 1085"/>
            <p:cNvSpPr/>
            <p:nvPr/>
          </p:nvSpPr>
          <p:spPr>
            <a:xfrm>
              <a:off x="4273245" y="2132427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30">
                  <a:moveTo>
                    <a:pt x="0" y="0"/>
                  </a:moveTo>
                  <a:lnTo>
                    <a:pt x="0" y="23873"/>
                  </a:lnTo>
                </a:path>
              </a:pathLst>
            </a:custGeom>
            <a:ln w="325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86" name="object 1086"/>
          <p:cNvSpPr txBox="1"/>
          <p:nvPr/>
        </p:nvSpPr>
        <p:spPr>
          <a:xfrm>
            <a:off x="2695984" y="2167431"/>
            <a:ext cx="5454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7" name="object 1087"/>
          <p:cNvSpPr txBox="1"/>
          <p:nvPr/>
        </p:nvSpPr>
        <p:spPr>
          <a:xfrm>
            <a:off x="3005048" y="2167431"/>
            <a:ext cx="5454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5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8" name="object 1088"/>
          <p:cNvSpPr txBox="1"/>
          <p:nvPr/>
        </p:nvSpPr>
        <p:spPr>
          <a:xfrm>
            <a:off x="3922595" y="2167431"/>
            <a:ext cx="84351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89" name="object 1089"/>
          <p:cNvSpPr txBox="1"/>
          <p:nvPr/>
        </p:nvSpPr>
        <p:spPr>
          <a:xfrm>
            <a:off x="4231702" y="2167431"/>
            <a:ext cx="84351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25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090" name="object 1090"/>
          <p:cNvGrpSpPr/>
          <p:nvPr/>
        </p:nvGrpSpPr>
        <p:grpSpPr>
          <a:xfrm>
            <a:off x="2625676" y="982923"/>
            <a:ext cx="36150" cy="1104174"/>
            <a:chOff x="2623275" y="984135"/>
            <a:chExt cx="36195" cy="1105535"/>
          </a:xfrm>
        </p:grpSpPr>
        <p:sp>
          <p:nvSpPr>
            <p:cNvPr id="1091" name="object 1091"/>
            <p:cNvSpPr/>
            <p:nvPr/>
          </p:nvSpPr>
          <p:spPr>
            <a:xfrm>
              <a:off x="2624863" y="986040"/>
              <a:ext cx="33020" cy="1101725"/>
            </a:xfrm>
            <a:custGeom>
              <a:avLst/>
              <a:gdLst/>
              <a:ahLst/>
              <a:cxnLst/>
              <a:rect l="l" t="t" r="r" b="b"/>
              <a:pathLst>
                <a:path w="33019" h="1101725">
                  <a:moveTo>
                    <a:pt x="32629" y="1101265"/>
                  </a:moveTo>
                  <a:lnTo>
                    <a:pt x="32629" y="0"/>
                  </a:lnTo>
                </a:path>
                <a:path w="33019" h="1101725">
                  <a:moveTo>
                    <a:pt x="32629" y="1101265"/>
                  </a:moveTo>
                  <a:lnTo>
                    <a:pt x="0" y="11012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2" name="object 1092"/>
            <p:cNvSpPr/>
            <p:nvPr/>
          </p:nvSpPr>
          <p:spPr>
            <a:xfrm>
              <a:off x="2624863" y="186705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3" name="object 1093"/>
            <p:cNvSpPr/>
            <p:nvPr/>
          </p:nvSpPr>
          <p:spPr>
            <a:xfrm>
              <a:off x="2624863" y="16467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4" name="object 1094"/>
            <p:cNvSpPr/>
            <p:nvPr/>
          </p:nvSpPr>
          <p:spPr>
            <a:xfrm>
              <a:off x="2624863" y="142654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5" name="object 1095"/>
            <p:cNvSpPr/>
            <p:nvPr/>
          </p:nvSpPr>
          <p:spPr>
            <a:xfrm>
              <a:off x="2624863" y="12062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6" name="object 1096"/>
            <p:cNvSpPr/>
            <p:nvPr/>
          </p:nvSpPr>
          <p:spPr>
            <a:xfrm>
              <a:off x="2624863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3262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97" name="object 1097"/>
          <p:cNvSpPr txBox="1"/>
          <p:nvPr/>
        </p:nvSpPr>
        <p:spPr>
          <a:xfrm>
            <a:off x="2510517" y="2048094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098" name="object 1098"/>
          <p:cNvSpPr txBox="1"/>
          <p:nvPr/>
        </p:nvSpPr>
        <p:spPr>
          <a:xfrm>
            <a:off x="2510517" y="1828111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099" name="object 1099"/>
          <p:cNvSpPr txBox="1"/>
          <p:nvPr/>
        </p:nvSpPr>
        <p:spPr>
          <a:xfrm>
            <a:off x="2510517" y="1608130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0" name="object 1100"/>
          <p:cNvSpPr txBox="1"/>
          <p:nvPr/>
        </p:nvSpPr>
        <p:spPr>
          <a:xfrm>
            <a:off x="2510517" y="1388149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1" name="object 1101"/>
          <p:cNvSpPr txBox="1"/>
          <p:nvPr/>
        </p:nvSpPr>
        <p:spPr>
          <a:xfrm>
            <a:off x="2510517" y="1168166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2" name="object 1102"/>
          <p:cNvSpPr txBox="1"/>
          <p:nvPr/>
        </p:nvSpPr>
        <p:spPr>
          <a:xfrm>
            <a:off x="2510517" y="948185"/>
            <a:ext cx="95133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2659850" y="939760"/>
            <a:ext cx="1675604" cy="1190427"/>
          </a:xfrm>
          <a:custGeom>
            <a:avLst/>
            <a:gdLst/>
            <a:ahLst/>
            <a:cxnLst/>
            <a:rect l="l" t="t" r="r" b="b"/>
            <a:pathLst>
              <a:path w="1677670" h="1191895">
                <a:moveTo>
                  <a:pt x="0" y="0"/>
                </a:moveTo>
                <a:lnTo>
                  <a:pt x="0" y="1191508"/>
                </a:lnTo>
                <a:lnTo>
                  <a:pt x="1677666" y="1191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04" name="object 1104"/>
          <p:cNvSpPr txBox="1"/>
          <p:nvPr/>
        </p:nvSpPr>
        <p:spPr>
          <a:xfrm>
            <a:off x="3232858" y="2141590"/>
            <a:ext cx="525132" cy="162664"/>
          </a:xfrm>
          <a:prstGeom prst="rect">
            <a:avLst/>
          </a:prstGeom>
        </p:spPr>
        <p:txBody>
          <a:bodyPr vert="horz" wrap="square" lIns="0" tIns="6342" rIns="0" bIns="0" rtlCol="0">
            <a:spAutoFit/>
          </a:bodyPr>
          <a:lstStyle/>
          <a:p>
            <a:pPr>
              <a:spcBef>
                <a:spcPts val="50"/>
              </a:spcBef>
            </a:pPr>
            <a:endParaRPr sz="250">
              <a:latin typeface="Times New Roman"/>
              <a:cs typeface="Times New Roman"/>
            </a:endParaRPr>
          </a:p>
          <a:p>
            <a:pPr marL="4440" algn="ctr">
              <a:tabLst>
                <a:tab pos="313314" algn="l"/>
              </a:tabLst>
            </a:pPr>
            <a:r>
              <a:rPr sz="300" spc="60" dirty="0">
                <a:latin typeface="Arial"/>
                <a:cs typeface="Arial"/>
              </a:rPr>
              <a:t>10	15</a:t>
            </a:r>
            <a:endParaRPr sz="300">
              <a:latin typeface="Arial"/>
              <a:cs typeface="Arial"/>
            </a:endParaRPr>
          </a:p>
          <a:p>
            <a:pPr algn="ctr">
              <a:spcBef>
                <a:spcPts val="245"/>
              </a:spcBef>
            </a:pPr>
            <a:r>
              <a:rPr sz="300" spc="45" dirty="0">
                <a:latin typeface="Arial"/>
                <a:cs typeface="Arial"/>
              </a:rPr>
              <a:t>Years</a:t>
            </a:r>
            <a:r>
              <a:rPr sz="300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after</a:t>
            </a:r>
            <a:r>
              <a:rPr sz="300" spc="-5" dirty="0">
                <a:latin typeface="Arial"/>
                <a:cs typeface="Arial"/>
              </a:rPr>
              <a:t> </a:t>
            </a:r>
            <a:r>
              <a:rPr sz="300" spc="35" dirty="0">
                <a:latin typeface="Arial"/>
                <a:cs typeface="Arial"/>
              </a:rPr>
              <a:t>Induction-1</a:t>
            </a:r>
            <a:endParaRPr sz="300">
              <a:latin typeface="Arial"/>
              <a:cs typeface="Arial"/>
            </a:endParaRPr>
          </a:p>
        </p:txBody>
      </p:sp>
      <p:sp>
        <p:nvSpPr>
          <p:cNvPr id="1105" name="object 1105"/>
          <p:cNvSpPr txBox="1"/>
          <p:nvPr/>
        </p:nvSpPr>
        <p:spPr>
          <a:xfrm>
            <a:off x="2434032" y="1250117"/>
            <a:ext cx="123111" cy="563820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-10" dirty="0">
                <a:latin typeface="Arial"/>
                <a:cs typeface="Arial"/>
              </a:rPr>
              <a:t>O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l</a:t>
            </a:r>
            <a:r>
              <a:rPr sz="400" spc="-20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S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v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val</a:t>
            </a:r>
            <a:r>
              <a:rPr sz="400" spc="-20" dirty="0">
                <a:latin typeface="Arial"/>
                <a:cs typeface="Arial"/>
              </a:rPr>
              <a:t> </a:t>
            </a:r>
            <a:r>
              <a:rPr sz="400" spc="-10" dirty="0">
                <a:latin typeface="Arial"/>
                <a:cs typeface="Arial"/>
              </a:rPr>
              <a:t>(</a:t>
            </a:r>
            <a:r>
              <a:rPr sz="400" spc="5" dirty="0">
                <a:latin typeface="Arial"/>
                <a:cs typeface="Arial"/>
              </a:rPr>
              <a:t>P</a:t>
            </a:r>
            <a:r>
              <a:rPr sz="400" spc="-10" dirty="0">
                <a:latin typeface="Arial"/>
                <a:cs typeface="Arial"/>
              </a:rPr>
              <a:t>r</a:t>
            </a:r>
            <a:r>
              <a:rPr sz="400" dirty="0">
                <a:latin typeface="Arial"/>
                <a:cs typeface="Arial"/>
              </a:rPr>
              <a:t>obab</a:t>
            </a:r>
            <a:r>
              <a:rPr sz="400" spc="5" dirty="0">
                <a:latin typeface="Arial"/>
                <a:cs typeface="Arial"/>
              </a:rPr>
              <a:t>ili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dirty="0">
                <a:latin typeface="Arial"/>
                <a:cs typeface="Arial"/>
              </a:rPr>
              <a:t>y)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106" name="object 1106"/>
          <p:cNvGrpSpPr/>
          <p:nvPr/>
        </p:nvGrpSpPr>
        <p:grpSpPr>
          <a:xfrm>
            <a:off x="2703743" y="969604"/>
            <a:ext cx="1588082" cy="438879"/>
            <a:chOff x="2701439" y="970800"/>
            <a:chExt cx="1590040" cy="439420"/>
          </a:xfrm>
        </p:grpSpPr>
        <p:sp>
          <p:nvSpPr>
            <p:cNvPr id="1107" name="object 1107"/>
            <p:cNvSpPr/>
            <p:nvPr/>
          </p:nvSpPr>
          <p:spPr>
            <a:xfrm>
              <a:off x="2719415" y="986040"/>
              <a:ext cx="1553845" cy="408940"/>
            </a:xfrm>
            <a:custGeom>
              <a:avLst/>
              <a:gdLst/>
              <a:ahLst/>
              <a:cxnLst/>
              <a:rect l="l" t="t" r="r" b="b"/>
              <a:pathLst>
                <a:path w="1553845" h="408940">
                  <a:moveTo>
                    <a:pt x="0" y="0"/>
                  </a:moveTo>
                  <a:lnTo>
                    <a:pt x="16262" y="0"/>
                  </a:lnTo>
                  <a:lnTo>
                    <a:pt x="16262" y="10606"/>
                  </a:lnTo>
                  <a:lnTo>
                    <a:pt x="35743" y="10606"/>
                  </a:lnTo>
                  <a:lnTo>
                    <a:pt x="35743" y="23839"/>
                  </a:lnTo>
                  <a:lnTo>
                    <a:pt x="42265" y="23839"/>
                  </a:lnTo>
                  <a:lnTo>
                    <a:pt x="42265" y="37106"/>
                  </a:lnTo>
                  <a:lnTo>
                    <a:pt x="61872" y="37106"/>
                  </a:lnTo>
                  <a:lnTo>
                    <a:pt x="61872" y="50441"/>
                  </a:lnTo>
                  <a:lnTo>
                    <a:pt x="81395" y="50441"/>
                  </a:lnTo>
                  <a:lnTo>
                    <a:pt x="81395" y="63674"/>
                  </a:lnTo>
                  <a:lnTo>
                    <a:pt x="130308" y="63674"/>
                  </a:lnTo>
                  <a:lnTo>
                    <a:pt x="130308" y="76941"/>
                  </a:lnTo>
                  <a:lnTo>
                    <a:pt x="254094" y="76941"/>
                  </a:lnTo>
                  <a:lnTo>
                    <a:pt x="254094" y="92835"/>
                  </a:lnTo>
                  <a:lnTo>
                    <a:pt x="286619" y="92835"/>
                  </a:lnTo>
                  <a:lnTo>
                    <a:pt x="286619" y="106170"/>
                  </a:lnTo>
                  <a:lnTo>
                    <a:pt x="289879" y="106170"/>
                  </a:lnTo>
                  <a:lnTo>
                    <a:pt x="289879" y="122063"/>
                  </a:lnTo>
                  <a:lnTo>
                    <a:pt x="312664" y="122063"/>
                  </a:lnTo>
                  <a:lnTo>
                    <a:pt x="312664" y="137956"/>
                  </a:lnTo>
                  <a:lnTo>
                    <a:pt x="329010" y="137956"/>
                  </a:lnTo>
                  <a:lnTo>
                    <a:pt x="329010" y="153849"/>
                  </a:lnTo>
                  <a:lnTo>
                    <a:pt x="381057" y="153849"/>
                  </a:lnTo>
                  <a:lnTo>
                    <a:pt x="381057" y="172471"/>
                  </a:lnTo>
                  <a:lnTo>
                    <a:pt x="514710" y="172471"/>
                  </a:lnTo>
                  <a:lnTo>
                    <a:pt x="514710" y="191024"/>
                  </a:lnTo>
                  <a:lnTo>
                    <a:pt x="537494" y="191024"/>
                  </a:lnTo>
                  <a:lnTo>
                    <a:pt x="537494" y="212306"/>
                  </a:lnTo>
                  <a:lnTo>
                    <a:pt x="586365" y="212306"/>
                  </a:lnTo>
                  <a:lnTo>
                    <a:pt x="586365" y="257359"/>
                  </a:lnTo>
                  <a:lnTo>
                    <a:pt x="631933" y="257359"/>
                  </a:lnTo>
                  <a:lnTo>
                    <a:pt x="631933" y="281267"/>
                  </a:lnTo>
                  <a:lnTo>
                    <a:pt x="661280" y="281267"/>
                  </a:lnTo>
                  <a:lnTo>
                    <a:pt x="661280" y="305141"/>
                  </a:lnTo>
                  <a:lnTo>
                    <a:pt x="674282" y="305141"/>
                  </a:lnTo>
                  <a:lnTo>
                    <a:pt x="674282" y="331709"/>
                  </a:lnTo>
                  <a:lnTo>
                    <a:pt x="1159645" y="331709"/>
                  </a:lnTo>
                  <a:lnTo>
                    <a:pt x="1159645" y="408617"/>
                  </a:lnTo>
                  <a:lnTo>
                    <a:pt x="1553830" y="408617"/>
                  </a:lnTo>
                </a:path>
              </a:pathLst>
            </a:custGeom>
            <a:ln w="807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8" name="object 1108"/>
            <p:cNvSpPr/>
            <p:nvPr/>
          </p:nvSpPr>
          <p:spPr>
            <a:xfrm>
              <a:off x="2703027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9" name="object 1109"/>
            <p:cNvSpPr/>
            <p:nvPr/>
          </p:nvSpPr>
          <p:spPr>
            <a:xfrm>
              <a:off x="2719415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0" name="object 1110"/>
            <p:cNvSpPr/>
            <p:nvPr/>
          </p:nvSpPr>
          <p:spPr>
            <a:xfrm>
              <a:off x="2719415" y="99136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1" name="object 1111"/>
            <p:cNvSpPr/>
            <p:nvPr/>
          </p:nvSpPr>
          <p:spPr>
            <a:xfrm>
              <a:off x="2735677" y="97809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2" name="object 1112"/>
            <p:cNvSpPr/>
            <p:nvPr/>
          </p:nvSpPr>
          <p:spPr>
            <a:xfrm>
              <a:off x="2745418" y="101782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3" name="object 1113"/>
            <p:cNvSpPr/>
            <p:nvPr/>
          </p:nvSpPr>
          <p:spPr>
            <a:xfrm>
              <a:off x="2761680" y="1001933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4" name="object 1114"/>
            <p:cNvSpPr/>
            <p:nvPr/>
          </p:nvSpPr>
          <p:spPr>
            <a:xfrm>
              <a:off x="2764941" y="102314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5" name="object 1115"/>
            <p:cNvSpPr/>
            <p:nvPr/>
          </p:nvSpPr>
          <p:spPr>
            <a:xfrm>
              <a:off x="2781287" y="100987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6" name="object 1116"/>
            <p:cNvSpPr/>
            <p:nvPr/>
          </p:nvSpPr>
          <p:spPr>
            <a:xfrm>
              <a:off x="2768202" y="10364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7" name="object 1117"/>
            <p:cNvSpPr/>
            <p:nvPr/>
          </p:nvSpPr>
          <p:spPr>
            <a:xfrm>
              <a:off x="2784548" y="102314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8" name="object 1118"/>
            <p:cNvSpPr/>
            <p:nvPr/>
          </p:nvSpPr>
          <p:spPr>
            <a:xfrm>
              <a:off x="2771546" y="10364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9" name="object 1119"/>
            <p:cNvSpPr/>
            <p:nvPr/>
          </p:nvSpPr>
          <p:spPr>
            <a:xfrm>
              <a:off x="2787809" y="1023146"/>
              <a:ext cx="36195" cy="26670"/>
            </a:xfrm>
            <a:custGeom>
              <a:avLst/>
              <a:gdLst/>
              <a:ahLst/>
              <a:cxnLst/>
              <a:rect l="l" t="t" r="r" b="b"/>
              <a:pathLst>
                <a:path w="36194" h="26669">
                  <a:moveTo>
                    <a:pt x="0" y="26568"/>
                  </a:moveTo>
                  <a:lnTo>
                    <a:pt x="0" y="0"/>
                  </a:lnTo>
                </a:path>
                <a:path w="36194" h="26669">
                  <a:moveTo>
                    <a:pt x="0" y="26568"/>
                  </a:moveTo>
                  <a:lnTo>
                    <a:pt x="35785" y="26568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0" name="object 1120"/>
            <p:cNvSpPr/>
            <p:nvPr/>
          </p:nvSpPr>
          <p:spPr>
            <a:xfrm>
              <a:off x="2804071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1" name="object 1121"/>
            <p:cNvSpPr/>
            <p:nvPr/>
          </p:nvSpPr>
          <p:spPr>
            <a:xfrm>
              <a:off x="2807332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2" name="object 1122"/>
            <p:cNvSpPr/>
            <p:nvPr/>
          </p:nvSpPr>
          <p:spPr>
            <a:xfrm>
              <a:off x="2823594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3" name="object 1123"/>
            <p:cNvSpPr/>
            <p:nvPr/>
          </p:nvSpPr>
          <p:spPr>
            <a:xfrm>
              <a:off x="2820333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4" name="object 1124"/>
            <p:cNvSpPr/>
            <p:nvPr/>
          </p:nvSpPr>
          <p:spPr>
            <a:xfrm>
              <a:off x="2836596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5" name="object 1125"/>
            <p:cNvSpPr/>
            <p:nvPr/>
          </p:nvSpPr>
          <p:spPr>
            <a:xfrm>
              <a:off x="2830074" y="104971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6" name="object 1126"/>
            <p:cNvSpPr/>
            <p:nvPr/>
          </p:nvSpPr>
          <p:spPr>
            <a:xfrm>
              <a:off x="2846462" y="103648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7" name="object 1127"/>
            <p:cNvSpPr/>
            <p:nvPr/>
          </p:nvSpPr>
          <p:spPr>
            <a:xfrm>
              <a:off x="2849723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8" name="object 1128"/>
            <p:cNvSpPr/>
            <p:nvPr/>
          </p:nvSpPr>
          <p:spPr>
            <a:xfrm>
              <a:off x="2865985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9" name="object 1129"/>
            <p:cNvSpPr/>
            <p:nvPr/>
          </p:nvSpPr>
          <p:spPr>
            <a:xfrm>
              <a:off x="2865985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0" name="object 1130"/>
            <p:cNvSpPr/>
            <p:nvPr/>
          </p:nvSpPr>
          <p:spPr>
            <a:xfrm>
              <a:off x="288224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1" name="object 1131"/>
            <p:cNvSpPr/>
            <p:nvPr/>
          </p:nvSpPr>
          <p:spPr>
            <a:xfrm>
              <a:off x="2875726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2" name="object 1132"/>
            <p:cNvSpPr/>
            <p:nvPr/>
          </p:nvSpPr>
          <p:spPr>
            <a:xfrm>
              <a:off x="2891988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3" name="object 1133"/>
            <p:cNvSpPr/>
            <p:nvPr/>
          </p:nvSpPr>
          <p:spPr>
            <a:xfrm>
              <a:off x="2885466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4" name="object 1134"/>
            <p:cNvSpPr/>
            <p:nvPr/>
          </p:nvSpPr>
          <p:spPr>
            <a:xfrm>
              <a:off x="2901729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5" name="object 1135"/>
            <p:cNvSpPr/>
            <p:nvPr/>
          </p:nvSpPr>
          <p:spPr>
            <a:xfrm>
              <a:off x="2901729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6" name="object 1136"/>
            <p:cNvSpPr/>
            <p:nvPr/>
          </p:nvSpPr>
          <p:spPr>
            <a:xfrm>
              <a:off x="291811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7" name="object 1137"/>
            <p:cNvSpPr/>
            <p:nvPr/>
          </p:nvSpPr>
          <p:spPr>
            <a:xfrm>
              <a:off x="2911595" y="106298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8" name="object 1138"/>
            <p:cNvSpPr/>
            <p:nvPr/>
          </p:nvSpPr>
          <p:spPr>
            <a:xfrm>
              <a:off x="2927857" y="104971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9" name="object 1139"/>
            <p:cNvSpPr/>
            <p:nvPr/>
          </p:nvSpPr>
          <p:spPr>
            <a:xfrm>
              <a:off x="2983250" y="107887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0" name="object 1140"/>
            <p:cNvSpPr/>
            <p:nvPr/>
          </p:nvSpPr>
          <p:spPr>
            <a:xfrm>
              <a:off x="2999512" y="1065608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1" name="object 1141"/>
            <p:cNvSpPr/>
            <p:nvPr/>
          </p:nvSpPr>
          <p:spPr>
            <a:xfrm>
              <a:off x="2993032" y="110015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2" name="object 1142"/>
            <p:cNvSpPr/>
            <p:nvPr/>
          </p:nvSpPr>
          <p:spPr>
            <a:xfrm>
              <a:off x="3009295" y="108688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3" name="object 1143"/>
            <p:cNvSpPr/>
            <p:nvPr/>
          </p:nvSpPr>
          <p:spPr>
            <a:xfrm>
              <a:off x="3009295" y="110810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4" name="object 1144"/>
            <p:cNvSpPr/>
            <p:nvPr/>
          </p:nvSpPr>
          <p:spPr>
            <a:xfrm>
              <a:off x="3028818" y="1094836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5" name="object 1145"/>
            <p:cNvSpPr/>
            <p:nvPr/>
          </p:nvSpPr>
          <p:spPr>
            <a:xfrm>
              <a:off x="3022296" y="112399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6" name="object 1146"/>
            <p:cNvSpPr/>
            <p:nvPr/>
          </p:nvSpPr>
          <p:spPr>
            <a:xfrm>
              <a:off x="3038684" y="1110729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7" name="object 1147"/>
            <p:cNvSpPr/>
            <p:nvPr/>
          </p:nvSpPr>
          <p:spPr>
            <a:xfrm>
              <a:off x="3041903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8" name="object 1148"/>
            <p:cNvSpPr/>
            <p:nvPr/>
          </p:nvSpPr>
          <p:spPr>
            <a:xfrm>
              <a:off x="3058165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9" name="object 1149"/>
            <p:cNvSpPr/>
            <p:nvPr/>
          </p:nvSpPr>
          <p:spPr>
            <a:xfrm>
              <a:off x="3071209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0" name="object 1150"/>
            <p:cNvSpPr/>
            <p:nvPr/>
          </p:nvSpPr>
          <p:spPr>
            <a:xfrm>
              <a:off x="3087471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1" name="object 1151"/>
            <p:cNvSpPr/>
            <p:nvPr/>
          </p:nvSpPr>
          <p:spPr>
            <a:xfrm>
              <a:off x="3084210" y="113988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2" name="object 1152"/>
            <p:cNvSpPr/>
            <p:nvPr/>
          </p:nvSpPr>
          <p:spPr>
            <a:xfrm>
              <a:off x="3100473" y="112665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56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3" name="object 1153"/>
            <p:cNvSpPr/>
            <p:nvPr/>
          </p:nvSpPr>
          <p:spPr>
            <a:xfrm>
              <a:off x="3093951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4" name="object 1154"/>
            <p:cNvSpPr/>
            <p:nvPr/>
          </p:nvSpPr>
          <p:spPr>
            <a:xfrm>
              <a:off x="3110339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5" name="object 1155"/>
            <p:cNvSpPr/>
            <p:nvPr/>
          </p:nvSpPr>
          <p:spPr>
            <a:xfrm>
              <a:off x="3107078" y="115851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6" name="object 1156"/>
            <p:cNvSpPr/>
            <p:nvPr/>
          </p:nvSpPr>
          <p:spPr>
            <a:xfrm>
              <a:off x="3123340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7" name="object 1157"/>
            <p:cNvSpPr/>
            <p:nvPr/>
          </p:nvSpPr>
          <p:spPr>
            <a:xfrm>
              <a:off x="3110339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8" name="object 1158"/>
            <p:cNvSpPr/>
            <p:nvPr/>
          </p:nvSpPr>
          <p:spPr>
            <a:xfrm>
              <a:off x="3126601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9" name="object 1159"/>
            <p:cNvSpPr/>
            <p:nvPr/>
          </p:nvSpPr>
          <p:spPr>
            <a:xfrm>
              <a:off x="3129862" y="115851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43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0" name="object 1160"/>
            <p:cNvSpPr/>
            <p:nvPr/>
          </p:nvSpPr>
          <p:spPr>
            <a:xfrm>
              <a:off x="3146124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1" name="object 1161"/>
            <p:cNvSpPr/>
            <p:nvPr/>
          </p:nvSpPr>
          <p:spPr>
            <a:xfrm>
              <a:off x="3133081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2" name="object 1162"/>
            <p:cNvSpPr/>
            <p:nvPr/>
          </p:nvSpPr>
          <p:spPr>
            <a:xfrm>
              <a:off x="3149343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3" name="object 1163"/>
            <p:cNvSpPr/>
            <p:nvPr/>
          </p:nvSpPr>
          <p:spPr>
            <a:xfrm>
              <a:off x="3191734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4" name="object 1164"/>
            <p:cNvSpPr/>
            <p:nvPr/>
          </p:nvSpPr>
          <p:spPr>
            <a:xfrm>
              <a:off x="3207997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5" name="object 1165"/>
            <p:cNvSpPr/>
            <p:nvPr/>
          </p:nvSpPr>
          <p:spPr>
            <a:xfrm>
              <a:off x="3194995" y="115851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6" name="object 1166"/>
            <p:cNvSpPr/>
            <p:nvPr/>
          </p:nvSpPr>
          <p:spPr>
            <a:xfrm>
              <a:off x="3211257" y="114261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60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7" name="object 1167"/>
            <p:cNvSpPr/>
            <p:nvPr/>
          </p:nvSpPr>
          <p:spPr>
            <a:xfrm>
              <a:off x="3221040" y="1177064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8" name="object 1168"/>
            <p:cNvSpPr/>
            <p:nvPr/>
          </p:nvSpPr>
          <p:spPr>
            <a:xfrm>
              <a:off x="3237386" y="116383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9" name="object 1169"/>
            <p:cNvSpPr/>
            <p:nvPr/>
          </p:nvSpPr>
          <p:spPr>
            <a:xfrm>
              <a:off x="3237386" y="117706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0" name="object 1170"/>
            <p:cNvSpPr/>
            <p:nvPr/>
          </p:nvSpPr>
          <p:spPr>
            <a:xfrm>
              <a:off x="3253648" y="1163832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1" name="object 1171"/>
            <p:cNvSpPr/>
            <p:nvPr/>
          </p:nvSpPr>
          <p:spPr>
            <a:xfrm>
              <a:off x="3240647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2" name="object 1172"/>
            <p:cNvSpPr/>
            <p:nvPr/>
          </p:nvSpPr>
          <p:spPr>
            <a:xfrm>
              <a:off x="3256909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3" name="object 1173"/>
            <p:cNvSpPr/>
            <p:nvPr/>
          </p:nvSpPr>
          <p:spPr>
            <a:xfrm>
              <a:off x="3243908" y="1198346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4" name="object 1174"/>
            <p:cNvSpPr/>
            <p:nvPr/>
          </p:nvSpPr>
          <p:spPr>
            <a:xfrm>
              <a:off x="3260170" y="1185011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5" name="object 1175"/>
            <p:cNvSpPr/>
            <p:nvPr/>
          </p:nvSpPr>
          <p:spPr>
            <a:xfrm>
              <a:off x="330256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6" name="object 1176"/>
            <p:cNvSpPr/>
            <p:nvPr/>
          </p:nvSpPr>
          <p:spPr>
            <a:xfrm>
              <a:off x="331882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7" name="object 1177"/>
            <p:cNvSpPr/>
            <p:nvPr/>
          </p:nvSpPr>
          <p:spPr>
            <a:xfrm>
              <a:off x="330256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8" name="object 1178"/>
            <p:cNvSpPr/>
            <p:nvPr/>
          </p:nvSpPr>
          <p:spPr>
            <a:xfrm>
              <a:off x="331882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9" name="object 1179"/>
            <p:cNvSpPr/>
            <p:nvPr/>
          </p:nvSpPr>
          <p:spPr>
            <a:xfrm>
              <a:off x="3309041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0" name="object 1180"/>
            <p:cNvSpPr/>
            <p:nvPr/>
          </p:nvSpPr>
          <p:spPr>
            <a:xfrm>
              <a:off x="3325303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1" name="object 1181"/>
            <p:cNvSpPr/>
            <p:nvPr/>
          </p:nvSpPr>
          <p:spPr>
            <a:xfrm>
              <a:off x="3328564" y="12433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2" name="object 1182"/>
            <p:cNvSpPr/>
            <p:nvPr/>
          </p:nvSpPr>
          <p:spPr>
            <a:xfrm>
              <a:off x="3344826" y="1230133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3" name="object 1183"/>
            <p:cNvSpPr/>
            <p:nvPr/>
          </p:nvSpPr>
          <p:spPr>
            <a:xfrm>
              <a:off x="3367694" y="129118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4" name="object 1184"/>
            <p:cNvSpPr/>
            <p:nvPr/>
          </p:nvSpPr>
          <p:spPr>
            <a:xfrm>
              <a:off x="3383956" y="1277914"/>
              <a:ext cx="0" cy="29845"/>
            </a:xfrm>
            <a:custGeom>
              <a:avLst/>
              <a:gdLst/>
              <a:ahLst/>
              <a:cxnLst/>
              <a:rect l="l" t="t" r="r" b="b"/>
              <a:pathLst>
                <a:path h="29844">
                  <a:moveTo>
                    <a:pt x="0" y="29228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5" name="object 1185"/>
            <p:cNvSpPr/>
            <p:nvPr/>
          </p:nvSpPr>
          <p:spPr>
            <a:xfrm>
              <a:off x="3423003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6" name="object 1186"/>
            <p:cNvSpPr/>
            <p:nvPr/>
          </p:nvSpPr>
          <p:spPr>
            <a:xfrm>
              <a:off x="3439349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7" name="object 1187"/>
            <p:cNvSpPr/>
            <p:nvPr/>
          </p:nvSpPr>
          <p:spPr>
            <a:xfrm>
              <a:off x="3429483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8" name="object 1188"/>
            <p:cNvSpPr/>
            <p:nvPr/>
          </p:nvSpPr>
          <p:spPr>
            <a:xfrm>
              <a:off x="344587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9" name="object 1189"/>
            <p:cNvSpPr/>
            <p:nvPr/>
          </p:nvSpPr>
          <p:spPr>
            <a:xfrm>
              <a:off x="3442610" y="13177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0" name="object 1190"/>
            <p:cNvSpPr/>
            <p:nvPr/>
          </p:nvSpPr>
          <p:spPr>
            <a:xfrm>
              <a:off x="3462133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1" name="object 1191"/>
            <p:cNvSpPr/>
            <p:nvPr/>
          </p:nvSpPr>
          <p:spPr>
            <a:xfrm>
              <a:off x="34556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2" name="object 1192"/>
            <p:cNvSpPr/>
            <p:nvPr/>
          </p:nvSpPr>
          <p:spPr>
            <a:xfrm>
              <a:off x="3471873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3" name="object 1193"/>
            <p:cNvSpPr/>
            <p:nvPr/>
          </p:nvSpPr>
          <p:spPr>
            <a:xfrm>
              <a:off x="3481656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4" name="object 1194"/>
            <p:cNvSpPr/>
            <p:nvPr/>
          </p:nvSpPr>
          <p:spPr>
            <a:xfrm>
              <a:off x="3498002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5" name="object 1195"/>
            <p:cNvSpPr/>
            <p:nvPr/>
          </p:nvSpPr>
          <p:spPr>
            <a:xfrm>
              <a:off x="353052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6" name="object 1196"/>
            <p:cNvSpPr/>
            <p:nvPr/>
          </p:nvSpPr>
          <p:spPr>
            <a:xfrm>
              <a:off x="3546789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7" name="object 1197"/>
            <p:cNvSpPr/>
            <p:nvPr/>
          </p:nvSpPr>
          <p:spPr>
            <a:xfrm>
              <a:off x="353378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8" name="object 1198"/>
            <p:cNvSpPr/>
            <p:nvPr/>
          </p:nvSpPr>
          <p:spPr>
            <a:xfrm>
              <a:off x="355005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9" name="object 1199"/>
            <p:cNvSpPr/>
            <p:nvPr/>
          </p:nvSpPr>
          <p:spPr>
            <a:xfrm>
              <a:off x="35533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0" name="object 1200"/>
            <p:cNvSpPr/>
            <p:nvPr/>
          </p:nvSpPr>
          <p:spPr>
            <a:xfrm>
              <a:off x="3569657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1" name="object 1201"/>
            <p:cNvSpPr/>
            <p:nvPr/>
          </p:nvSpPr>
          <p:spPr>
            <a:xfrm>
              <a:off x="3651094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2" name="object 1202"/>
            <p:cNvSpPr/>
            <p:nvPr/>
          </p:nvSpPr>
          <p:spPr>
            <a:xfrm>
              <a:off x="3667356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3" name="object 1203"/>
            <p:cNvSpPr/>
            <p:nvPr/>
          </p:nvSpPr>
          <p:spPr>
            <a:xfrm>
              <a:off x="3651094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4" name="object 1204"/>
            <p:cNvSpPr/>
            <p:nvPr/>
          </p:nvSpPr>
          <p:spPr>
            <a:xfrm>
              <a:off x="3667356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5" name="object 1205"/>
            <p:cNvSpPr/>
            <p:nvPr/>
          </p:nvSpPr>
          <p:spPr>
            <a:xfrm>
              <a:off x="3660835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6" name="object 1206"/>
            <p:cNvSpPr/>
            <p:nvPr/>
          </p:nvSpPr>
          <p:spPr>
            <a:xfrm>
              <a:off x="3677097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7" name="object 1207"/>
            <p:cNvSpPr/>
            <p:nvPr/>
          </p:nvSpPr>
          <p:spPr>
            <a:xfrm>
              <a:off x="367061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8" name="object 1208"/>
            <p:cNvSpPr/>
            <p:nvPr/>
          </p:nvSpPr>
          <p:spPr>
            <a:xfrm>
              <a:off x="368688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9" name="object 1209"/>
            <p:cNvSpPr/>
            <p:nvPr/>
          </p:nvSpPr>
          <p:spPr>
            <a:xfrm>
              <a:off x="3699965" y="1317749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0" name="object 1210"/>
            <p:cNvSpPr/>
            <p:nvPr/>
          </p:nvSpPr>
          <p:spPr>
            <a:xfrm>
              <a:off x="3719488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1" name="object 1211"/>
            <p:cNvSpPr/>
            <p:nvPr/>
          </p:nvSpPr>
          <p:spPr>
            <a:xfrm>
              <a:off x="3716227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2" name="object 1212"/>
            <p:cNvSpPr/>
            <p:nvPr/>
          </p:nvSpPr>
          <p:spPr>
            <a:xfrm>
              <a:off x="373249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3" name="object 1213"/>
            <p:cNvSpPr/>
            <p:nvPr/>
          </p:nvSpPr>
          <p:spPr>
            <a:xfrm>
              <a:off x="3719488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4" name="object 1214"/>
            <p:cNvSpPr/>
            <p:nvPr/>
          </p:nvSpPr>
          <p:spPr>
            <a:xfrm>
              <a:off x="3735750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5" name="object 1215"/>
            <p:cNvSpPr/>
            <p:nvPr/>
          </p:nvSpPr>
          <p:spPr>
            <a:xfrm>
              <a:off x="3726010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6" name="object 1216"/>
            <p:cNvSpPr/>
            <p:nvPr/>
          </p:nvSpPr>
          <p:spPr>
            <a:xfrm>
              <a:off x="3742272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7" name="object 1217"/>
            <p:cNvSpPr/>
            <p:nvPr/>
          </p:nvSpPr>
          <p:spPr>
            <a:xfrm>
              <a:off x="3739011" y="13177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8" name="object 1218"/>
            <p:cNvSpPr/>
            <p:nvPr/>
          </p:nvSpPr>
          <p:spPr>
            <a:xfrm>
              <a:off x="3755274" y="1304517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9" name="object 1219"/>
            <p:cNvSpPr/>
            <p:nvPr/>
          </p:nvSpPr>
          <p:spPr>
            <a:xfrm>
              <a:off x="387906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0" name="object 1220"/>
            <p:cNvSpPr/>
            <p:nvPr/>
          </p:nvSpPr>
          <p:spPr>
            <a:xfrm>
              <a:off x="3895448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1" name="object 1221"/>
            <p:cNvSpPr/>
            <p:nvPr/>
          </p:nvSpPr>
          <p:spPr>
            <a:xfrm>
              <a:off x="3963842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2" name="object 1222"/>
            <p:cNvSpPr/>
            <p:nvPr/>
          </p:nvSpPr>
          <p:spPr>
            <a:xfrm>
              <a:off x="3980104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3" name="object 1223"/>
            <p:cNvSpPr/>
            <p:nvPr/>
          </p:nvSpPr>
          <p:spPr>
            <a:xfrm>
              <a:off x="3970363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4" name="object 1224"/>
            <p:cNvSpPr/>
            <p:nvPr/>
          </p:nvSpPr>
          <p:spPr>
            <a:xfrm>
              <a:off x="3986626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5" name="object 1225"/>
            <p:cNvSpPr/>
            <p:nvPr/>
          </p:nvSpPr>
          <p:spPr>
            <a:xfrm>
              <a:off x="3986626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6" name="object 1226"/>
            <p:cNvSpPr/>
            <p:nvPr/>
          </p:nvSpPr>
          <p:spPr>
            <a:xfrm>
              <a:off x="4002888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7" name="object 1227"/>
            <p:cNvSpPr/>
            <p:nvPr/>
          </p:nvSpPr>
          <p:spPr>
            <a:xfrm>
              <a:off x="4006149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8" name="object 1228"/>
            <p:cNvSpPr/>
            <p:nvPr/>
          </p:nvSpPr>
          <p:spPr>
            <a:xfrm>
              <a:off x="4022411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9" name="object 1229"/>
            <p:cNvSpPr/>
            <p:nvPr/>
          </p:nvSpPr>
          <p:spPr>
            <a:xfrm>
              <a:off x="405502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0" name="object 1230"/>
            <p:cNvSpPr/>
            <p:nvPr/>
          </p:nvSpPr>
          <p:spPr>
            <a:xfrm>
              <a:off x="4071282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1" name="object 1231"/>
            <p:cNvSpPr/>
            <p:nvPr/>
          </p:nvSpPr>
          <p:spPr>
            <a:xfrm>
              <a:off x="4116934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2" name="object 1232"/>
            <p:cNvSpPr/>
            <p:nvPr/>
          </p:nvSpPr>
          <p:spPr>
            <a:xfrm>
              <a:off x="4133196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3" name="object 1233"/>
            <p:cNvSpPr/>
            <p:nvPr/>
          </p:nvSpPr>
          <p:spPr>
            <a:xfrm>
              <a:off x="4195110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4" name="object 1234"/>
            <p:cNvSpPr/>
            <p:nvPr/>
          </p:nvSpPr>
          <p:spPr>
            <a:xfrm>
              <a:off x="4211373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5" name="object 1235"/>
            <p:cNvSpPr/>
            <p:nvPr/>
          </p:nvSpPr>
          <p:spPr>
            <a:xfrm>
              <a:off x="4256982" y="139465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6" name="object 1236"/>
            <p:cNvSpPr/>
            <p:nvPr/>
          </p:nvSpPr>
          <p:spPr>
            <a:xfrm>
              <a:off x="4273245" y="138142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99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7" name="object 1237"/>
            <p:cNvSpPr/>
            <p:nvPr/>
          </p:nvSpPr>
          <p:spPr>
            <a:xfrm>
              <a:off x="2719415" y="986040"/>
              <a:ext cx="1541145" cy="201930"/>
            </a:xfrm>
            <a:custGeom>
              <a:avLst/>
              <a:gdLst/>
              <a:ahLst/>
              <a:cxnLst/>
              <a:rect l="l" t="t" r="r" b="b"/>
              <a:pathLst>
                <a:path w="1541145" h="201930">
                  <a:moveTo>
                    <a:pt x="0" y="0"/>
                  </a:moveTo>
                  <a:lnTo>
                    <a:pt x="133527" y="0"/>
                  </a:lnTo>
                  <a:lnTo>
                    <a:pt x="133527" y="18553"/>
                  </a:lnTo>
                  <a:lnTo>
                    <a:pt x="879547" y="18553"/>
                  </a:lnTo>
                  <a:lnTo>
                    <a:pt x="879547" y="74281"/>
                  </a:lnTo>
                  <a:lnTo>
                    <a:pt x="954421" y="74281"/>
                  </a:lnTo>
                  <a:lnTo>
                    <a:pt x="954421" y="137956"/>
                  </a:lnTo>
                  <a:lnTo>
                    <a:pt x="967464" y="137956"/>
                  </a:lnTo>
                  <a:lnTo>
                    <a:pt x="967464" y="201631"/>
                  </a:lnTo>
                  <a:lnTo>
                    <a:pt x="1540828" y="201631"/>
                  </a:lnTo>
                </a:path>
              </a:pathLst>
            </a:custGeom>
            <a:ln w="799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8" name="object 1238"/>
            <p:cNvSpPr/>
            <p:nvPr/>
          </p:nvSpPr>
          <p:spPr>
            <a:xfrm>
              <a:off x="2703027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9" name="object 1239"/>
            <p:cNvSpPr/>
            <p:nvPr/>
          </p:nvSpPr>
          <p:spPr>
            <a:xfrm>
              <a:off x="2719415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0" name="object 1240"/>
            <p:cNvSpPr/>
            <p:nvPr/>
          </p:nvSpPr>
          <p:spPr>
            <a:xfrm>
              <a:off x="2732416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1" name="object 1241"/>
            <p:cNvSpPr/>
            <p:nvPr/>
          </p:nvSpPr>
          <p:spPr>
            <a:xfrm>
              <a:off x="2748678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2" name="object 1242"/>
            <p:cNvSpPr/>
            <p:nvPr/>
          </p:nvSpPr>
          <p:spPr>
            <a:xfrm>
              <a:off x="2764941" y="98604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3" name="object 1243"/>
            <p:cNvSpPr/>
            <p:nvPr/>
          </p:nvSpPr>
          <p:spPr>
            <a:xfrm>
              <a:off x="2781287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4" name="object 1244"/>
            <p:cNvSpPr/>
            <p:nvPr/>
          </p:nvSpPr>
          <p:spPr>
            <a:xfrm>
              <a:off x="2768202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5" name="object 1245"/>
            <p:cNvSpPr/>
            <p:nvPr/>
          </p:nvSpPr>
          <p:spPr>
            <a:xfrm>
              <a:off x="2784548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6" name="object 1246"/>
            <p:cNvSpPr/>
            <p:nvPr/>
          </p:nvSpPr>
          <p:spPr>
            <a:xfrm>
              <a:off x="2771546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7" name="object 1247"/>
            <p:cNvSpPr/>
            <p:nvPr/>
          </p:nvSpPr>
          <p:spPr>
            <a:xfrm>
              <a:off x="2787809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8" name="object 1248"/>
            <p:cNvSpPr/>
            <p:nvPr/>
          </p:nvSpPr>
          <p:spPr>
            <a:xfrm>
              <a:off x="2797549" y="98604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9" name="object 1249"/>
            <p:cNvSpPr/>
            <p:nvPr/>
          </p:nvSpPr>
          <p:spPr>
            <a:xfrm>
              <a:off x="2813812" y="972705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0" name="object 1250"/>
            <p:cNvSpPr/>
            <p:nvPr/>
          </p:nvSpPr>
          <p:spPr>
            <a:xfrm>
              <a:off x="285620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1" name="object 1251"/>
            <p:cNvSpPr/>
            <p:nvPr/>
          </p:nvSpPr>
          <p:spPr>
            <a:xfrm>
              <a:off x="287246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2" name="object 1252"/>
            <p:cNvSpPr/>
            <p:nvPr/>
          </p:nvSpPr>
          <p:spPr>
            <a:xfrm>
              <a:off x="286598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3" name="object 1253"/>
            <p:cNvSpPr/>
            <p:nvPr/>
          </p:nvSpPr>
          <p:spPr>
            <a:xfrm>
              <a:off x="288224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4" name="object 1254"/>
            <p:cNvSpPr/>
            <p:nvPr/>
          </p:nvSpPr>
          <p:spPr>
            <a:xfrm>
              <a:off x="2872465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5" name="object 1255"/>
            <p:cNvSpPr/>
            <p:nvPr/>
          </p:nvSpPr>
          <p:spPr>
            <a:xfrm>
              <a:off x="289198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6" name="object 1256"/>
            <p:cNvSpPr/>
            <p:nvPr/>
          </p:nvSpPr>
          <p:spPr>
            <a:xfrm>
              <a:off x="2878986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7" name="object 1257"/>
            <p:cNvSpPr/>
            <p:nvPr/>
          </p:nvSpPr>
          <p:spPr>
            <a:xfrm>
              <a:off x="2895249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8" name="object 1258"/>
            <p:cNvSpPr/>
            <p:nvPr/>
          </p:nvSpPr>
          <p:spPr>
            <a:xfrm>
              <a:off x="293764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9" name="object 1259"/>
            <p:cNvSpPr/>
            <p:nvPr/>
          </p:nvSpPr>
          <p:spPr>
            <a:xfrm>
              <a:off x="2953902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0" name="object 1260"/>
            <p:cNvSpPr/>
            <p:nvPr/>
          </p:nvSpPr>
          <p:spPr>
            <a:xfrm>
              <a:off x="294738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1" name="object 1261"/>
            <p:cNvSpPr/>
            <p:nvPr/>
          </p:nvSpPr>
          <p:spPr>
            <a:xfrm>
              <a:off x="296364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2" name="object 1262"/>
            <p:cNvSpPr/>
            <p:nvPr/>
          </p:nvSpPr>
          <p:spPr>
            <a:xfrm>
              <a:off x="295064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3" name="object 1263"/>
            <p:cNvSpPr/>
            <p:nvPr/>
          </p:nvSpPr>
          <p:spPr>
            <a:xfrm>
              <a:off x="296690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4" name="object 1264"/>
            <p:cNvSpPr/>
            <p:nvPr/>
          </p:nvSpPr>
          <p:spPr>
            <a:xfrm>
              <a:off x="295390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5" name="object 1265"/>
            <p:cNvSpPr/>
            <p:nvPr/>
          </p:nvSpPr>
          <p:spPr>
            <a:xfrm>
              <a:off x="297024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6" name="object 1266"/>
            <p:cNvSpPr/>
            <p:nvPr/>
          </p:nvSpPr>
          <p:spPr>
            <a:xfrm>
              <a:off x="2963643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7" name="object 1267"/>
            <p:cNvSpPr/>
            <p:nvPr/>
          </p:nvSpPr>
          <p:spPr>
            <a:xfrm>
              <a:off x="298325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8" name="object 1268"/>
            <p:cNvSpPr/>
            <p:nvPr/>
          </p:nvSpPr>
          <p:spPr>
            <a:xfrm>
              <a:off x="303529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9" name="object 1269"/>
            <p:cNvSpPr/>
            <p:nvPr/>
          </p:nvSpPr>
          <p:spPr>
            <a:xfrm>
              <a:off x="305168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0" name="object 1270"/>
            <p:cNvSpPr/>
            <p:nvPr/>
          </p:nvSpPr>
          <p:spPr>
            <a:xfrm>
              <a:off x="306794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1" name="object 1271"/>
            <p:cNvSpPr/>
            <p:nvPr/>
          </p:nvSpPr>
          <p:spPr>
            <a:xfrm>
              <a:off x="308421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2" name="object 1272"/>
            <p:cNvSpPr/>
            <p:nvPr/>
          </p:nvSpPr>
          <p:spPr>
            <a:xfrm>
              <a:off x="312334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3" name="object 1273"/>
            <p:cNvSpPr/>
            <p:nvPr/>
          </p:nvSpPr>
          <p:spPr>
            <a:xfrm>
              <a:off x="31396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4" name="object 1274"/>
            <p:cNvSpPr/>
            <p:nvPr/>
          </p:nvSpPr>
          <p:spPr>
            <a:xfrm>
              <a:off x="3142863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5" name="object 1275"/>
            <p:cNvSpPr/>
            <p:nvPr/>
          </p:nvSpPr>
          <p:spPr>
            <a:xfrm>
              <a:off x="315912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6" name="object 1276"/>
            <p:cNvSpPr/>
            <p:nvPr/>
          </p:nvSpPr>
          <p:spPr>
            <a:xfrm>
              <a:off x="3168992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74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7" name="object 1277"/>
            <p:cNvSpPr/>
            <p:nvPr/>
          </p:nvSpPr>
          <p:spPr>
            <a:xfrm>
              <a:off x="318847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8" name="object 1278"/>
            <p:cNvSpPr/>
            <p:nvPr/>
          </p:nvSpPr>
          <p:spPr>
            <a:xfrm>
              <a:off x="3178733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9" name="object 1279"/>
            <p:cNvSpPr/>
            <p:nvPr/>
          </p:nvSpPr>
          <p:spPr>
            <a:xfrm>
              <a:off x="319499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0" name="object 1280"/>
            <p:cNvSpPr/>
            <p:nvPr/>
          </p:nvSpPr>
          <p:spPr>
            <a:xfrm>
              <a:off x="3198256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1" name="object 1281"/>
            <p:cNvSpPr/>
            <p:nvPr/>
          </p:nvSpPr>
          <p:spPr>
            <a:xfrm>
              <a:off x="321451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2" name="object 1282"/>
            <p:cNvSpPr/>
            <p:nvPr/>
          </p:nvSpPr>
          <p:spPr>
            <a:xfrm>
              <a:off x="3224259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3" name="object 1283"/>
            <p:cNvSpPr/>
            <p:nvPr/>
          </p:nvSpPr>
          <p:spPr>
            <a:xfrm>
              <a:off x="324064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4" name="object 1284"/>
            <p:cNvSpPr/>
            <p:nvPr/>
          </p:nvSpPr>
          <p:spPr>
            <a:xfrm>
              <a:off x="323412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5" name="object 1285"/>
            <p:cNvSpPr/>
            <p:nvPr/>
          </p:nvSpPr>
          <p:spPr>
            <a:xfrm>
              <a:off x="325038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6" name="object 1286"/>
            <p:cNvSpPr/>
            <p:nvPr/>
          </p:nvSpPr>
          <p:spPr>
            <a:xfrm>
              <a:off x="3237386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7" name="object 1287"/>
            <p:cNvSpPr/>
            <p:nvPr/>
          </p:nvSpPr>
          <p:spPr>
            <a:xfrm>
              <a:off x="325364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8" name="object 1288"/>
            <p:cNvSpPr/>
            <p:nvPr/>
          </p:nvSpPr>
          <p:spPr>
            <a:xfrm>
              <a:off x="327317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9" name="object 1289"/>
            <p:cNvSpPr/>
            <p:nvPr/>
          </p:nvSpPr>
          <p:spPr>
            <a:xfrm>
              <a:off x="328943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0" name="object 1290"/>
            <p:cNvSpPr/>
            <p:nvPr/>
          </p:nvSpPr>
          <p:spPr>
            <a:xfrm>
              <a:off x="327643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1" name="object 1291"/>
            <p:cNvSpPr/>
            <p:nvPr/>
          </p:nvSpPr>
          <p:spPr>
            <a:xfrm>
              <a:off x="329269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2" name="object 1292"/>
            <p:cNvSpPr/>
            <p:nvPr/>
          </p:nvSpPr>
          <p:spPr>
            <a:xfrm>
              <a:off x="3282912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3" name="object 1293"/>
            <p:cNvSpPr/>
            <p:nvPr/>
          </p:nvSpPr>
          <p:spPr>
            <a:xfrm>
              <a:off x="3299175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4" name="object 1294"/>
            <p:cNvSpPr/>
            <p:nvPr/>
          </p:nvSpPr>
          <p:spPr>
            <a:xfrm>
              <a:off x="330256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5" name="object 1295"/>
            <p:cNvSpPr/>
            <p:nvPr/>
          </p:nvSpPr>
          <p:spPr>
            <a:xfrm>
              <a:off x="331882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6" name="object 1296"/>
            <p:cNvSpPr/>
            <p:nvPr/>
          </p:nvSpPr>
          <p:spPr>
            <a:xfrm>
              <a:off x="330904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7" name="object 1297"/>
            <p:cNvSpPr/>
            <p:nvPr/>
          </p:nvSpPr>
          <p:spPr>
            <a:xfrm>
              <a:off x="33253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8" name="object 1298"/>
            <p:cNvSpPr/>
            <p:nvPr/>
          </p:nvSpPr>
          <p:spPr>
            <a:xfrm>
              <a:off x="3312301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9" name="object 1299"/>
            <p:cNvSpPr/>
            <p:nvPr/>
          </p:nvSpPr>
          <p:spPr>
            <a:xfrm>
              <a:off x="332856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0" name="object 1300"/>
            <p:cNvSpPr/>
            <p:nvPr/>
          </p:nvSpPr>
          <p:spPr>
            <a:xfrm>
              <a:off x="335782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1" name="object 1301"/>
            <p:cNvSpPr/>
            <p:nvPr/>
          </p:nvSpPr>
          <p:spPr>
            <a:xfrm>
              <a:off x="337421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2" name="object 1302"/>
            <p:cNvSpPr/>
            <p:nvPr/>
          </p:nvSpPr>
          <p:spPr>
            <a:xfrm>
              <a:off x="3377435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3" name="object 1303"/>
            <p:cNvSpPr/>
            <p:nvPr/>
          </p:nvSpPr>
          <p:spPr>
            <a:xfrm>
              <a:off x="3393697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4" name="object 1304"/>
            <p:cNvSpPr/>
            <p:nvPr/>
          </p:nvSpPr>
          <p:spPr>
            <a:xfrm>
              <a:off x="3380695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5" name="object 1305"/>
            <p:cNvSpPr/>
            <p:nvPr/>
          </p:nvSpPr>
          <p:spPr>
            <a:xfrm>
              <a:off x="339695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6" name="object 1306"/>
            <p:cNvSpPr/>
            <p:nvPr/>
          </p:nvSpPr>
          <p:spPr>
            <a:xfrm>
              <a:off x="3390478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7" name="object 1307"/>
            <p:cNvSpPr/>
            <p:nvPr/>
          </p:nvSpPr>
          <p:spPr>
            <a:xfrm>
              <a:off x="3406740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8" name="object 1308"/>
            <p:cNvSpPr/>
            <p:nvPr/>
          </p:nvSpPr>
          <p:spPr>
            <a:xfrm>
              <a:off x="341000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9" name="object 1309"/>
            <p:cNvSpPr/>
            <p:nvPr/>
          </p:nvSpPr>
          <p:spPr>
            <a:xfrm>
              <a:off x="342626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0" name="object 1310"/>
            <p:cNvSpPr/>
            <p:nvPr/>
          </p:nvSpPr>
          <p:spPr>
            <a:xfrm>
              <a:off x="344913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1" name="object 1311"/>
            <p:cNvSpPr/>
            <p:nvPr/>
          </p:nvSpPr>
          <p:spPr>
            <a:xfrm>
              <a:off x="3465394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2" name="object 1312"/>
            <p:cNvSpPr/>
            <p:nvPr/>
          </p:nvSpPr>
          <p:spPr>
            <a:xfrm>
              <a:off x="3452350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3" name="object 1313"/>
            <p:cNvSpPr/>
            <p:nvPr/>
          </p:nvSpPr>
          <p:spPr>
            <a:xfrm>
              <a:off x="346861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4" name="object 1314"/>
            <p:cNvSpPr/>
            <p:nvPr/>
          </p:nvSpPr>
          <p:spPr>
            <a:xfrm>
              <a:off x="3471873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5" name="object 1315"/>
            <p:cNvSpPr/>
            <p:nvPr/>
          </p:nvSpPr>
          <p:spPr>
            <a:xfrm>
              <a:off x="3488136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6" name="object 1316"/>
            <p:cNvSpPr/>
            <p:nvPr/>
          </p:nvSpPr>
          <p:spPr>
            <a:xfrm>
              <a:off x="3494657" y="100459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8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7" name="object 1317"/>
            <p:cNvSpPr/>
            <p:nvPr/>
          </p:nvSpPr>
          <p:spPr>
            <a:xfrm>
              <a:off x="3511003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8" name="object 1318"/>
            <p:cNvSpPr/>
            <p:nvPr/>
          </p:nvSpPr>
          <p:spPr>
            <a:xfrm>
              <a:off x="3559791" y="100459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9" name="object 1319"/>
            <p:cNvSpPr/>
            <p:nvPr/>
          </p:nvSpPr>
          <p:spPr>
            <a:xfrm>
              <a:off x="3576178" y="991360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465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0" name="object 1320"/>
            <p:cNvSpPr/>
            <p:nvPr/>
          </p:nvSpPr>
          <p:spPr>
            <a:xfrm>
              <a:off x="3585919" y="106032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1" name="object 1321"/>
            <p:cNvSpPr/>
            <p:nvPr/>
          </p:nvSpPr>
          <p:spPr>
            <a:xfrm>
              <a:off x="3602181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2" name="object 1322"/>
            <p:cNvSpPr/>
            <p:nvPr/>
          </p:nvSpPr>
          <p:spPr>
            <a:xfrm>
              <a:off x="3602181" y="106032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91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3" name="object 1323"/>
            <p:cNvSpPr/>
            <p:nvPr/>
          </p:nvSpPr>
          <p:spPr>
            <a:xfrm>
              <a:off x="3621705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4" name="object 1324"/>
            <p:cNvSpPr/>
            <p:nvPr/>
          </p:nvSpPr>
          <p:spPr>
            <a:xfrm>
              <a:off x="3644572" y="106032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5" name="object 1325"/>
            <p:cNvSpPr/>
            <p:nvPr/>
          </p:nvSpPr>
          <p:spPr>
            <a:xfrm>
              <a:off x="3660835" y="1044428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h="29209">
                  <a:moveTo>
                    <a:pt x="0" y="29126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6" name="object 1326"/>
            <p:cNvSpPr/>
            <p:nvPr/>
          </p:nvSpPr>
          <p:spPr>
            <a:xfrm>
              <a:off x="376840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7" name="object 1327"/>
            <p:cNvSpPr/>
            <p:nvPr/>
          </p:nvSpPr>
          <p:spPr>
            <a:xfrm>
              <a:off x="378466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8" name="object 1328"/>
            <p:cNvSpPr/>
            <p:nvPr/>
          </p:nvSpPr>
          <p:spPr>
            <a:xfrm>
              <a:off x="377162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6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9" name="object 1329"/>
            <p:cNvSpPr/>
            <p:nvPr/>
          </p:nvSpPr>
          <p:spPr>
            <a:xfrm>
              <a:off x="3787882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0" name="object 1330"/>
            <p:cNvSpPr/>
            <p:nvPr/>
          </p:nvSpPr>
          <p:spPr>
            <a:xfrm>
              <a:off x="3807405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1" name="object 1331"/>
            <p:cNvSpPr/>
            <p:nvPr/>
          </p:nvSpPr>
          <p:spPr>
            <a:xfrm>
              <a:off x="3823667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2" name="object 1332"/>
            <p:cNvSpPr/>
            <p:nvPr/>
          </p:nvSpPr>
          <p:spPr>
            <a:xfrm>
              <a:off x="3813927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3" name="object 1333"/>
            <p:cNvSpPr/>
            <p:nvPr/>
          </p:nvSpPr>
          <p:spPr>
            <a:xfrm>
              <a:off x="383027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4" name="object 1334"/>
            <p:cNvSpPr/>
            <p:nvPr/>
          </p:nvSpPr>
          <p:spPr>
            <a:xfrm>
              <a:off x="3892103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5" name="object 1335"/>
            <p:cNvSpPr/>
            <p:nvPr/>
          </p:nvSpPr>
          <p:spPr>
            <a:xfrm>
              <a:off x="3908449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6" name="object 1336"/>
            <p:cNvSpPr/>
            <p:nvPr/>
          </p:nvSpPr>
          <p:spPr>
            <a:xfrm>
              <a:off x="3911710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7" name="object 1337"/>
            <p:cNvSpPr/>
            <p:nvPr/>
          </p:nvSpPr>
          <p:spPr>
            <a:xfrm>
              <a:off x="3927972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8" name="object 1338"/>
            <p:cNvSpPr/>
            <p:nvPr/>
          </p:nvSpPr>
          <p:spPr>
            <a:xfrm>
              <a:off x="3927972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9" name="object 1339"/>
            <p:cNvSpPr/>
            <p:nvPr/>
          </p:nvSpPr>
          <p:spPr>
            <a:xfrm>
              <a:off x="3944235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0" name="object 1340"/>
            <p:cNvSpPr/>
            <p:nvPr/>
          </p:nvSpPr>
          <p:spPr>
            <a:xfrm>
              <a:off x="3973624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1" name="object 1341"/>
            <p:cNvSpPr/>
            <p:nvPr/>
          </p:nvSpPr>
          <p:spPr>
            <a:xfrm>
              <a:off x="3989886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2" name="object 1342"/>
            <p:cNvSpPr/>
            <p:nvPr/>
          </p:nvSpPr>
          <p:spPr>
            <a:xfrm>
              <a:off x="4025756" y="118767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3" name="object 1343"/>
            <p:cNvSpPr/>
            <p:nvPr/>
          </p:nvSpPr>
          <p:spPr>
            <a:xfrm>
              <a:off x="4042018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4" name="object 1344"/>
            <p:cNvSpPr/>
            <p:nvPr/>
          </p:nvSpPr>
          <p:spPr>
            <a:xfrm>
              <a:off x="4149459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5" name="object 1345"/>
            <p:cNvSpPr/>
            <p:nvPr/>
          </p:nvSpPr>
          <p:spPr>
            <a:xfrm>
              <a:off x="4165804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6" name="object 1346"/>
            <p:cNvSpPr/>
            <p:nvPr/>
          </p:nvSpPr>
          <p:spPr>
            <a:xfrm>
              <a:off x="4152719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60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7" name="object 1347"/>
            <p:cNvSpPr/>
            <p:nvPr/>
          </p:nvSpPr>
          <p:spPr>
            <a:xfrm>
              <a:off x="4169065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8" name="object 1348"/>
            <p:cNvSpPr/>
            <p:nvPr/>
          </p:nvSpPr>
          <p:spPr>
            <a:xfrm>
              <a:off x="4224458" y="118767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5">
                  <a:moveTo>
                    <a:pt x="0" y="0"/>
                  </a:moveTo>
                  <a:lnTo>
                    <a:pt x="357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9" name="object 1349"/>
            <p:cNvSpPr/>
            <p:nvPr/>
          </p:nvSpPr>
          <p:spPr>
            <a:xfrm>
              <a:off x="4243981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0" name="object 1350"/>
            <p:cNvSpPr/>
            <p:nvPr/>
          </p:nvSpPr>
          <p:spPr>
            <a:xfrm>
              <a:off x="4243981" y="118767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52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1" name="object 1351"/>
            <p:cNvSpPr/>
            <p:nvPr/>
          </p:nvSpPr>
          <p:spPr>
            <a:xfrm>
              <a:off x="4260243" y="1174404"/>
              <a:ext cx="0" cy="26670"/>
            </a:xfrm>
            <a:custGeom>
              <a:avLst/>
              <a:gdLst/>
              <a:ahLst/>
              <a:cxnLst/>
              <a:rect l="l" t="t" r="r" b="b"/>
              <a:pathLst>
                <a:path h="26669">
                  <a:moveTo>
                    <a:pt x="0" y="26602"/>
                  </a:moveTo>
                  <a:lnTo>
                    <a:pt x="0" y="0"/>
                  </a:lnTo>
                </a:path>
              </a:pathLst>
            </a:custGeom>
            <a:ln w="325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52" name="object 1352"/>
          <p:cNvSpPr txBox="1"/>
          <p:nvPr/>
        </p:nvSpPr>
        <p:spPr>
          <a:xfrm>
            <a:off x="2988765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62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47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3" name="object 1353"/>
          <p:cNvSpPr txBox="1"/>
          <p:nvPr/>
        </p:nvSpPr>
        <p:spPr>
          <a:xfrm>
            <a:off x="3301169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35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31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4" name="object 1354"/>
          <p:cNvSpPr txBox="1"/>
          <p:nvPr/>
        </p:nvSpPr>
        <p:spPr>
          <a:xfrm>
            <a:off x="3610190" y="2371451"/>
            <a:ext cx="84351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20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17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5" name="object 1355"/>
          <p:cNvSpPr txBox="1"/>
          <p:nvPr/>
        </p:nvSpPr>
        <p:spPr>
          <a:xfrm>
            <a:off x="3938839" y="2371451"/>
            <a:ext cx="54543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8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6" name="object 1356"/>
          <p:cNvSpPr txBox="1"/>
          <p:nvPr/>
        </p:nvSpPr>
        <p:spPr>
          <a:xfrm>
            <a:off x="4247943" y="2371451"/>
            <a:ext cx="54543" cy="1095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3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endParaRPr sz="300">
              <a:latin typeface="Arial"/>
              <a:cs typeface="Arial"/>
            </a:endParaRPr>
          </a:p>
        </p:txBody>
      </p:sp>
      <p:sp>
        <p:nvSpPr>
          <p:cNvPr id="1357" name="object 1357"/>
          <p:cNvSpPr txBox="1"/>
          <p:nvPr/>
        </p:nvSpPr>
        <p:spPr>
          <a:xfrm>
            <a:off x="2325038" y="2268776"/>
            <a:ext cx="676076" cy="21261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57716" marR="5074" indent="276528">
              <a:lnSpc>
                <a:spcPct val="168300"/>
              </a:lnSpc>
              <a:spcBef>
                <a:spcPts val="90"/>
              </a:spcBef>
            </a:pPr>
            <a:r>
              <a:rPr sz="300" spc="60" dirty="0">
                <a:latin typeface="Arial"/>
                <a:cs typeface="Arial"/>
              </a:rPr>
              <a:t>N</a:t>
            </a:r>
            <a:r>
              <a:rPr sz="300" spc="35" dirty="0">
                <a:latin typeface="Arial"/>
                <a:cs typeface="Arial"/>
              </a:rPr>
              <a:t>u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50" dirty="0">
                <a:latin typeface="Arial"/>
                <a:cs typeface="Arial"/>
              </a:rPr>
              <a:t>ber</a:t>
            </a:r>
            <a:r>
              <a:rPr sz="300" spc="10" dirty="0">
                <a:latin typeface="Arial"/>
                <a:cs typeface="Arial"/>
              </a:rPr>
              <a:t> </a:t>
            </a:r>
            <a:r>
              <a:rPr sz="300" spc="45" dirty="0">
                <a:latin typeface="Arial"/>
                <a:cs typeface="Arial"/>
              </a:rPr>
              <a:t>at</a:t>
            </a:r>
            <a:r>
              <a:rPr sz="300" spc="5" dirty="0">
                <a:latin typeface="Arial"/>
                <a:cs typeface="Arial"/>
              </a:rPr>
              <a:t> 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30" dirty="0">
                <a:latin typeface="Arial"/>
                <a:cs typeface="Arial"/>
              </a:rPr>
              <a:t>i</a:t>
            </a:r>
            <a:r>
              <a:rPr sz="300" spc="40" dirty="0">
                <a:latin typeface="Arial"/>
                <a:cs typeface="Arial"/>
              </a:rPr>
              <a:t>sk  </a:t>
            </a:r>
            <a:r>
              <a:rPr sz="300" spc="50" dirty="0">
                <a:latin typeface="Arial"/>
                <a:cs typeface="Arial"/>
              </a:rPr>
              <a:t>Allo-HSCT   </a:t>
            </a:r>
            <a:r>
              <a:rPr sz="300" spc="65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94</a:t>
            </a:r>
            <a:endParaRPr sz="300">
              <a:latin typeface="Arial"/>
              <a:cs typeface="Arial"/>
            </a:endParaRPr>
          </a:p>
          <a:p>
            <a:pPr marL="12685">
              <a:spcBef>
                <a:spcPts val="40"/>
              </a:spcBef>
            </a:pPr>
            <a:r>
              <a:rPr sz="300" spc="50" dirty="0">
                <a:latin typeface="Arial"/>
                <a:cs typeface="Arial"/>
              </a:rPr>
              <a:t>Chemotherapy</a:t>
            </a:r>
            <a:r>
              <a:rPr sz="300" spc="25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67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1358" name="object 1358"/>
          <p:cNvGrpSpPr/>
          <p:nvPr/>
        </p:nvGrpSpPr>
        <p:grpSpPr>
          <a:xfrm>
            <a:off x="3833578" y="1039020"/>
            <a:ext cx="102743" cy="58982"/>
            <a:chOff x="3832667" y="1040301"/>
            <a:chExt cx="102870" cy="59055"/>
          </a:xfrm>
        </p:grpSpPr>
        <p:sp>
          <p:nvSpPr>
            <p:cNvPr id="1359" name="object 1359"/>
            <p:cNvSpPr/>
            <p:nvPr/>
          </p:nvSpPr>
          <p:spPr>
            <a:xfrm>
              <a:off x="3836795" y="1044428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0" y="0"/>
                  </a:moveTo>
                  <a:lnTo>
                    <a:pt x="94438" y="0"/>
                  </a:lnTo>
                </a:path>
              </a:pathLst>
            </a:custGeom>
            <a:ln w="7960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0" name="object 1360"/>
            <p:cNvSpPr/>
            <p:nvPr/>
          </p:nvSpPr>
          <p:spPr>
            <a:xfrm>
              <a:off x="3836795" y="1094836"/>
              <a:ext cx="94615" cy="0"/>
            </a:xfrm>
            <a:custGeom>
              <a:avLst/>
              <a:gdLst/>
              <a:ahLst/>
              <a:cxnLst/>
              <a:rect l="l" t="t" r="r" b="b"/>
              <a:pathLst>
                <a:path w="94614">
                  <a:moveTo>
                    <a:pt x="0" y="0"/>
                  </a:moveTo>
                  <a:lnTo>
                    <a:pt x="94438" y="0"/>
                  </a:lnTo>
                </a:path>
              </a:pathLst>
            </a:custGeom>
            <a:ln w="7960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61" name="object 1361"/>
          <p:cNvSpPr txBox="1"/>
          <p:nvPr/>
        </p:nvSpPr>
        <p:spPr>
          <a:xfrm>
            <a:off x="3968149" y="1006501"/>
            <a:ext cx="360236" cy="10963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0300"/>
              </a:lnSpc>
              <a:spcBef>
                <a:spcPts val="95"/>
              </a:spcBef>
            </a:pPr>
            <a:r>
              <a:rPr sz="300" spc="50" dirty="0">
                <a:latin typeface="Arial"/>
                <a:cs typeface="Arial"/>
              </a:rPr>
              <a:t>Allo-HSCT </a:t>
            </a:r>
            <a:r>
              <a:rPr sz="300" spc="55" dirty="0">
                <a:latin typeface="Arial"/>
                <a:cs typeface="Arial"/>
              </a:rPr>
              <a:t> </a:t>
            </a:r>
            <a:r>
              <a:rPr sz="300" spc="85" dirty="0">
                <a:latin typeface="Arial"/>
                <a:cs typeface="Arial"/>
              </a:rPr>
              <a:t>C</a:t>
            </a:r>
            <a:r>
              <a:rPr sz="300" spc="35" dirty="0">
                <a:latin typeface="Arial"/>
                <a:cs typeface="Arial"/>
              </a:rPr>
              <a:t>h</a:t>
            </a:r>
            <a:r>
              <a:rPr sz="300" spc="60" dirty="0">
                <a:latin typeface="Arial"/>
                <a:cs typeface="Arial"/>
              </a:rPr>
              <a:t>e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60" dirty="0">
                <a:latin typeface="Arial"/>
                <a:cs typeface="Arial"/>
              </a:rPr>
              <a:t>o</a:t>
            </a:r>
            <a:r>
              <a:rPr sz="300" spc="15" dirty="0">
                <a:latin typeface="Arial"/>
                <a:cs typeface="Arial"/>
              </a:rPr>
              <a:t>t</a:t>
            </a:r>
            <a:r>
              <a:rPr sz="300" spc="35" dirty="0">
                <a:latin typeface="Arial"/>
                <a:cs typeface="Arial"/>
              </a:rPr>
              <a:t>h</a:t>
            </a:r>
            <a:r>
              <a:rPr sz="300" spc="60" dirty="0">
                <a:latin typeface="Arial"/>
                <a:cs typeface="Arial"/>
              </a:rPr>
              <a:t>e</a:t>
            </a:r>
            <a:r>
              <a:rPr sz="300" spc="25" dirty="0">
                <a:latin typeface="Arial"/>
                <a:cs typeface="Arial"/>
              </a:rPr>
              <a:t>r</a:t>
            </a:r>
            <a:r>
              <a:rPr sz="300" spc="55" dirty="0">
                <a:latin typeface="Arial"/>
                <a:cs typeface="Arial"/>
              </a:rPr>
              <a:t>apy</a:t>
            </a:r>
            <a:endParaRPr sz="300">
              <a:latin typeface="Arial"/>
              <a:cs typeface="Arial"/>
            </a:endParaRPr>
          </a:p>
        </p:txBody>
      </p:sp>
      <p:sp>
        <p:nvSpPr>
          <p:cNvPr id="1362" name="object 1362"/>
          <p:cNvSpPr txBox="1"/>
          <p:nvPr/>
        </p:nvSpPr>
        <p:spPr>
          <a:xfrm>
            <a:off x="4013745" y="2003028"/>
            <a:ext cx="220074" cy="63401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300" spc="75" dirty="0">
                <a:latin typeface="Arial"/>
                <a:cs typeface="Arial"/>
              </a:rPr>
              <a:t>P</a:t>
            </a:r>
            <a:r>
              <a:rPr sz="300" spc="50" dirty="0">
                <a:latin typeface="Arial"/>
                <a:cs typeface="Arial"/>
              </a:rPr>
              <a:t>=</a:t>
            </a:r>
            <a:r>
              <a:rPr sz="300" spc="60" dirty="0">
                <a:latin typeface="Arial"/>
                <a:cs typeface="Arial"/>
              </a:rPr>
              <a:t>0</a:t>
            </a:r>
            <a:r>
              <a:rPr sz="300" spc="15" dirty="0">
                <a:latin typeface="Arial"/>
                <a:cs typeface="Arial"/>
              </a:rPr>
              <a:t>.</a:t>
            </a:r>
            <a:r>
              <a:rPr sz="300" spc="60" dirty="0">
                <a:latin typeface="Arial"/>
                <a:cs typeface="Arial"/>
              </a:rPr>
              <a:t>006</a:t>
            </a:r>
            <a:endParaRPr sz="300">
              <a:latin typeface="Arial"/>
              <a:cs typeface="Arial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2272275" y="726125"/>
            <a:ext cx="2200736" cy="1794837"/>
          </a:xfrm>
          <a:custGeom>
            <a:avLst/>
            <a:gdLst/>
            <a:ahLst/>
            <a:cxnLst/>
            <a:rect l="l" t="t" r="r" b="b"/>
            <a:pathLst>
              <a:path w="2203450" h="1797050">
                <a:moveTo>
                  <a:pt x="0" y="0"/>
                </a:moveTo>
                <a:lnTo>
                  <a:pt x="2202827" y="0"/>
                </a:lnTo>
                <a:lnTo>
                  <a:pt x="2202827" y="1796999"/>
                </a:lnTo>
                <a:lnTo>
                  <a:pt x="0" y="1796999"/>
                </a:lnTo>
                <a:lnTo>
                  <a:pt x="0" y="0"/>
                </a:lnTo>
                <a:close/>
              </a:path>
            </a:pathLst>
          </a:custGeom>
          <a:ln w="13754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218028" y="939702"/>
            <a:ext cx="3892196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Actividad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de</a:t>
            </a:r>
            <a:r>
              <a:rPr sz="1948" b="1" spc="-2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PEG-Asparaginasa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291716" y="1244642"/>
            <a:ext cx="4246724" cy="3012535"/>
            <a:chOff x="2288905" y="1246176"/>
            <a:chExt cx="4251960" cy="3016250"/>
          </a:xfrm>
        </p:grpSpPr>
        <p:sp>
          <p:nvSpPr>
            <p:cNvPr id="10" name="object 10"/>
            <p:cNvSpPr/>
            <p:nvPr/>
          </p:nvSpPr>
          <p:spPr>
            <a:xfrm>
              <a:off x="2632345" y="1246176"/>
              <a:ext cx="3908425" cy="3016250"/>
            </a:xfrm>
            <a:custGeom>
              <a:avLst/>
              <a:gdLst/>
              <a:ahLst/>
              <a:cxnLst/>
              <a:rect l="l" t="t" r="r" b="b"/>
              <a:pathLst>
                <a:path w="3908425" h="3016250">
                  <a:moveTo>
                    <a:pt x="2400198" y="0"/>
                  </a:moveTo>
                  <a:lnTo>
                    <a:pt x="2400198" y="753922"/>
                  </a:lnTo>
                  <a:lnTo>
                    <a:pt x="0" y="753922"/>
                  </a:lnTo>
                  <a:lnTo>
                    <a:pt x="0" y="2261781"/>
                  </a:lnTo>
                  <a:lnTo>
                    <a:pt x="2400198" y="2261781"/>
                  </a:lnTo>
                  <a:lnTo>
                    <a:pt x="2400198" y="3015703"/>
                  </a:lnTo>
                  <a:lnTo>
                    <a:pt x="3908044" y="1507845"/>
                  </a:lnTo>
                  <a:lnTo>
                    <a:pt x="2400198" y="0"/>
                  </a:lnTo>
                  <a:close/>
                </a:path>
              </a:pathLst>
            </a:custGeom>
            <a:solidFill>
              <a:srgbClr val="D5D9D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8905" y="2147110"/>
              <a:ext cx="1487395" cy="1213358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510827" y="2551125"/>
            <a:ext cx="1089586" cy="359911"/>
          </a:xfrm>
          <a:prstGeom prst="rect">
            <a:avLst/>
          </a:prstGeom>
        </p:spPr>
        <p:txBody>
          <a:bodyPr vert="horz" wrap="square" lIns="0" tIns="26637" rIns="0" bIns="0" rtlCol="0">
            <a:spAutoFit/>
          </a:bodyPr>
          <a:lstStyle/>
          <a:p>
            <a:pPr marL="204225" marR="5074" indent="-192174">
              <a:lnSpc>
                <a:spcPts val="1348"/>
              </a:lnSpc>
              <a:spcBef>
                <a:spcPts val="210"/>
              </a:spcBef>
            </a:pPr>
            <a:r>
              <a:rPr sz="1199" b="1" spc="-10" dirty="0">
                <a:latin typeface="Century Gothic"/>
                <a:cs typeface="Century Gothic"/>
              </a:rPr>
              <a:t>24</a:t>
            </a:r>
            <a:r>
              <a:rPr sz="1199" b="1" spc="-5" dirty="0">
                <a:latin typeface="Century Gothic"/>
                <a:cs typeface="Century Gothic"/>
              </a:rPr>
              <a:t>4 </a:t>
            </a:r>
            <a:r>
              <a:rPr sz="1199" b="1" spc="-10" dirty="0">
                <a:latin typeface="Century Gothic"/>
                <a:cs typeface="Century Gothic"/>
              </a:rPr>
              <a:t>PACIENTES  </a:t>
            </a:r>
            <a:r>
              <a:rPr sz="1199" b="1" spc="-15" dirty="0">
                <a:latin typeface="Century Gothic"/>
                <a:cs typeface="Century Gothic"/>
              </a:rPr>
              <a:t>VÁLIDOS</a:t>
            </a:r>
            <a:endParaRPr sz="1199">
              <a:latin typeface="Century Gothic"/>
              <a:cs typeface="Century Gothic"/>
            </a:endParaRPr>
          </a:p>
        </p:txBody>
      </p:sp>
      <p:pic>
        <p:nvPicPr>
          <p:cNvPr id="13" name="object 1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843233" y="2144466"/>
            <a:ext cx="1485563" cy="1211864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3955610" y="2467036"/>
            <a:ext cx="1262094" cy="543525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2685" marR="5074" indent="-634" algn="ctr">
              <a:lnSpc>
                <a:spcPct val="92100"/>
              </a:lnSpc>
              <a:spcBef>
                <a:spcPts val="204"/>
              </a:spcBef>
            </a:pPr>
            <a:r>
              <a:rPr sz="1199" b="1" spc="-10" dirty="0">
                <a:latin typeface="Century Gothic"/>
                <a:cs typeface="Century Gothic"/>
              </a:rPr>
              <a:t>96 PACIENTES </a:t>
            </a:r>
            <a:r>
              <a:rPr sz="1199" b="1" spc="-5" dirty="0">
                <a:latin typeface="Century Gothic"/>
                <a:cs typeface="Century Gothic"/>
              </a:rPr>
              <a:t> MONITORIZADOS  ACTIVIDAD</a:t>
            </a:r>
            <a:r>
              <a:rPr sz="1199" b="1" spc="-30" dirty="0">
                <a:latin typeface="Century Gothic"/>
                <a:cs typeface="Century Gothic"/>
              </a:rPr>
              <a:t> </a:t>
            </a:r>
            <a:r>
              <a:rPr sz="1199" b="1" spc="-10" dirty="0">
                <a:latin typeface="Century Gothic"/>
                <a:cs typeface="Century Gothic"/>
              </a:rPr>
              <a:t>ASP</a:t>
            </a:r>
            <a:endParaRPr sz="1199">
              <a:latin typeface="Century Gothic"/>
              <a:cs typeface="Century Gothic"/>
            </a:endParaRPr>
          </a:p>
        </p:txBody>
      </p:sp>
      <p:pic>
        <p:nvPicPr>
          <p:cNvPr id="15" name="object 1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394748" y="2144466"/>
            <a:ext cx="1487200" cy="1211853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5631583" y="2467036"/>
            <a:ext cx="1014115" cy="543525"/>
          </a:xfrm>
          <a:prstGeom prst="rect">
            <a:avLst/>
          </a:prstGeom>
        </p:spPr>
        <p:txBody>
          <a:bodyPr vert="horz" wrap="square" lIns="0" tIns="26002" rIns="0" bIns="0" rtlCol="0">
            <a:spAutoFit/>
          </a:bodyPr>
          <a:lstStyle/>
          <a:p>
            <a:pPr marL="12685" marR="5074" indent="-634" algn="ctr">
              <a:lnSpc>
                <a:spcPct val="92100"/>
              </a:lnSpc>
              <a:spcBef>
                <a:spcPts val="204"/>
              </a:spcBef>
            </a:pPr>
            <a:r>
              <a:rPr sz="1199" b="1" spc="-10" dirty="0">
                <a:latin typeface="Century Gothic"/>
                <a:cs typeface="Century Gothic"/>
              </a:rPr>
              <a:t>85 PACIENTES </a:t>
            </a:r>
            <a:r>
              <a:rPr sz="1199" b="1" spc="-325" dirty="0">
                <a:latin typeface="Century Gothic"/>
                <a:cs typeface="Century Gothic"/>
              </a:rPr>
              <a:t> </a:t>
            </a:r>
            <a:r>
              <a:rPr sz="1199" b="1" spc="-10" dirty="0">
                <a:latin typeface="Century Gothic"/>
                <a:cs typeface="Century Gothic"/>
              </a:rPr>
              <a:t>CON </a:t>
            </a:r>
            <a:r>
              <a:rPr sz="1199" b="1" spc="-15" dirty="0">
                <a:latin typeface="Century Gothic"/>
                <a:cs typeface="Century Gothic"/>
              </a:rPr>
              <a:t>DATOS </a:t>
            </a:r>
            <a:r>
              <a:rPr sz="1199" b="1" spc="-10" dirty="0">
                <a:latin typeface="Century Gothic"/>
                <a:cs typeface="Century Gothic"/>
              </a:rPr>
              <a:t> REGISTRADOS</a:t>
            </a:r>
            <a:endParaRPr sz="119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588530" y="2552388"/>
              <a:ext cx="4860290" cy="708660"/>
            </a:xfrm>
            <a:custGeom>
              <a:avLst/>
              <a:gdLst/>
              <a:ahLst/>
              <a:cxnLst/>
              <a:rect l="l" t="t" r="r" b="b"/>
              <a:pathLst>
                <a:path w="4860290" h="708660">
                  <a:moveTo>
                    <a:pt x="0" y="708205"/>
                  </a:moveTo>
                  <a:lnTo>
                    <a:pt x="1436213" y="708205"/>
                  </a:lnTo>
                </a:path>
                <a:path w="4860290" h="708660">
                  <a:moveTo>
                    <a:pt x="1632657" y="708205"/>
                  </a:moveTo>
                  <a:lnTo>
                    <a:pt x="1657435" y="708205"/>
                  </a:lnTo>
                </a:path>
                <a:path w="4860290" h="708660">
                  <a:moveTo>
                    <a:pt x="1858831" y="708205"/>
                  </a:moveTo>
                  <a:lnTo>
                    <a:pt x="2101503" y="708205"/>
                  </a:lnTo>
                </a:path>
                <a:path w="4860290" h="708660">
                  <a:moveTo>
                    <a:pt x="2302899" y="708205"/>
                  </a:moveTo>
                  <a:lnTo>
                    <a:pt x="2545571" y="708205"/>
                  </a:lnTo>
                </a:path>
                <a:path w="4860290" h="708660">
                  <a:moveTo>
                    <a:pt x="2746968" y="708205"/>
                  </a:moveTo>
                  <a:lnTo>
                    <a:pt x="2988001" y="708205"/>
                  </a:lnTo>
                </a:path>
                <a:path w="4860290" h="708660">
                  <a:moveTo>
                    <a:pt x="3189397" y="708205"/>
                  </a:moveTo>
                  <a:lnTo>
                    <a:pt x="3432069" y="708205"/>
                  </a:lnTo>
                </a:path>
                <a:path w="4860290" h="708660">
                  <a:moveTo>
                    <a:pt x="3633466" y="708205"/>
                  </a:moveTo>
                  <a:lnTo>
                    <a:pt x="4860036" y="708205"/>
                  </a:lnTo>
                </a:path>
                <a:path w="4860290" h="708660">
                  <a:moveTo>
                    <a:pt x="0" y="353277"/>
                  </a:moveTo>
                  <a:lnTo>
                    <a:pt x="1436213" y="353277"/>
                  </a:lnTo>
                </a:path>
                <a:path w="4860290" h="708660">
                  <a:moveTo>
                    <a:pt x="1632657" y="353277"/>
                  </a:moveTo>
                  <a:lnTo>
                    <a:pt x="1657435" y="353277"/>
                  </a:lnTo>
                </a:path>
                <a:path w="4860290" h="708660">
                  <a:moveTo>
                    <a:pt x="1858831" y="353277"/>
                  </a:moveTo>
                  <a:lnTo>
                    <a:pt x="2101503" y="353277"/>
                  </a:lnTo>
                </a:path>
                <a:path w="4860290" h="708660">
                  <a:moveTo>
                    <a:pt x="2302899" y="353277"/>
                  </a:moveTo>
                  <a:lnTo>
                    <a:pt x="2545571" y="353277"/>
                  </a:lnTo>
                </a:path>
                <a:path w="4860290" h="708660">
                  <a:moveTo>
                    <a:pt x="2746968" y="353277"/>
                  </a:moveTo>
                  <a:lnTo>
                    <a:pt x="2988001" y="353277"/>
                  </a:lnTo>
                </a:path>
                <a:path w="4860290" h="708660">
                  <a:moveTo>
                    <a:pt x="3189397" y="353277"/>
                  </a:moveTo>
                  <a:lnTo>
                    <a:pt x="3432069" y="353277"/>
                  </a:lnTo>
                </a:path>
                <a:path w="4860290" h="708660">
                  <a:moveTo>
                    <a:pt x="3633466" y="353277"/>
                  </a:moveTo>
                  <a:lnTo>
                    <a:pt x="4860036" y="353277"/>
                  </a:lnTo>
                </a:path>
                <a:path w="4860290" h="708660">
                  <a:moveTo>
                    <a:pt x="0" y="0"/>
                  </a:moveTo>
                  <a:lnTo>
                    <a:pt x="1436213" y="0"/>
                  </a:lnTo>
                </a:path>
                <a:path w="4860290" h="708660">
                  <a:moveTo>
                    <a:pt x="1632657" y="0"/>
                  </a:moveTo>
                  <a:lnTo>
                    <a:pt x="1657435" y="0"/>
                  </a:lnTo>
                </a:path>
                <a:path w="4860290" h="708660">
                  <a:moveTo>
                    <a:pt x="1858831" y="0"/>
                  </a:moveTo>
                  <a:lnTo>
                    <a:pt x="3432069" y="0"/>
                  </a:lnTo>
                </a:path>
                <a:path w="4860290" h="708660">
                  <a:moveTo>
                    <a:pt x="3633466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588530" y="2197460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588530" y="1844183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588530" y="1489255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588530" y="1135978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871222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801888" y="3613870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196443" y="0"/>
                  </a:moveTo>
                  <a:lnTo>
                    <a:pt x="0" y="0"/>
                  </a:lnTo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3801888" y="3613871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  <a:lnTo>
                    <a:pt x="0" y="0"/>
                  </a:lnTo>
                  <a:close/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891031" y="35511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891031" y="355113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891031" y="343723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891031" y="3437230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3886902" y="358910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33850"/>
                  </a:moveTo>
                  <a:lnTo>
                    <a:pt x="3385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879477" y="358910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845" y="3384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092434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2149" y="3268847"/>
              <a:ext cx="0" cy="345440"/>
            </a:xfrm>
            <a:custGeom>
              <a:avLst/>
              <a:gdLst/>
              <a:ahLst/>
              <a:cxnLst/>
              <a:rect l="l" t="t" r="r" b="b"/>
              <a:pathLst>
                <a:path h="345439">
                  <a:moveTo>
                    <a:pt x="0" y="0"/>
                  </a:moveTo>
                  <a:lnTo>
                    <a:pt x="0" y="34502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092434" y="1327475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4122149" y="1327475"/>
              <a:ext cx="0" cy="1085215"/>
            </a:xfrm>
            <a:custGeom>
              <a:avLst/>
              <a:gdLst/>
              <a:ahLst/>
              <a:cxnLst/>
              <a:rect l="l" t="t" r="r" b="b"/>
              <a:pathLst>
                <a:path h="1085214">
                  <a:moveTo>
                    <a:pt x="0" y="0"/>
                  </a:moveTo>
                  <a:lnTo>
                    <a:pt x="0" y="1084592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4024744" y="2412072"/>
              <a:ext cx="196850" cy="857250"/>
            </a:xfrm>
            <a:custGeom>
              <a:avLst/>
              <a:gdLst/>
              <a:ahLst/>
              <a:cxnLst/>
              <a:rect l="l" t="t" r="r" b="b"/>
              <a:pathLst>
                <a:path w="196850" h="857250">
                  <a:moveTo>
                    <a:pt x="196443" y="0"/>
                  </a:moveTo>
                  <a:lnTo>
                    <a:pt x="0" y="0"/>
                  </a:lnTo>
                  <a:lnTo>
                    <a:pt x="0" y="856780"/>
                  </a:lnTo>
                  <a:lnTo>
                    <a:pt x="196443" y="856780"/>
                  </a:lnTo>
                  <a:lnTo>
                    <a:pt x="196443" y="0"/>
                  </a:lnTo>
                  <a:close/>
                </a:path>
              </a:pathLst>
            </a:custGeom>
            <a:solidFill>
              <a:srgbClr val="DE7E1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4024750" y="2412067"/>
              <a:ext cx="196850" cy="857250"/>
            </a:xfrm>
            <a:custGeom>
              <a:avLst/>
              <a:gdLst/>
              <a:ahLst/>
              <a:cxnLst/>
              <a:rect l="l" t="t" r="r" b="b"/>
              <a:pathLst>
                <a:path w="196850" h="857250">
                  <a:moveTo>
                    <a:pt x="0" y="0"/>
                  </a:moveTo>
                  <a:lnTo>
                    <a:pt x="196443" y="0"/>
                  </a:lnTo>
                  <a:lnTo>
                    <a:pt x="196443" y="856780"/>
                  </a:lnTo>
                  <a:lnTo>
                    <a:pt x="0" y="856780"/>
                  </a:lnTo>
                  <a:lnTo>
                    <a:pt x="0" y="0"/>
                  </a:lnTo>
                  <a:close/>
                </a:path>
                <a:path w="196850" h="8572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024750" y="3268847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4024750" y="2847887"/>
              <a:ext cx="196850" cy="0"/>
            </a:xfrm>
            <a:custGeom>
              <a:avLst/>
              <a:gdLst/>
              <a:ahLst/>
              <a:cxnLst/>
              <a:rect l="l" t="t" r="r" b="b"/>
              <a:pathLst>
                <a:path w="196850">
                  <a:moveTo>
                    <a:pt x="0" y="0"/>
                  </a:moveTo>
                  <a:lnTo>
                    <a:pt x="196443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102338" y="275873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4102338" y="275874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B1651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4316947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4346661" y="3323325"/>
              <a:ext cx="0" cy="290830"/>
            </a:xfrm>
            <a:custGeom>
              <a:avLst/>
              <a:gdLst/>
              <a:ahLst/>
              <a:cxnLst/>
              <a:rect l="l" t="t" r="r" b="b"/>
              <a:pathLst>
                <a:path h="290829">
                  <a:moveTo>
                    <a:pt x="0" y="0"/>
                  </a:moveTo>
                  <a:lnTo>
                    <a:pt x="0" y="29055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316947" y="1817770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3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346661" y="1817770"/>
              <a:ext cx="0" cy="574675"/>
            </a:xfrm>
            <a:custGeom>
              <a:avLst/>
              <a:gdLst/>
              <a:ahLst/>
              <a:cxnLst/>
              <a:rect l="l" t="t" r="r" b="b"/>
              <a:pathLst>
                <a:path h="574675">
                  <a:moveTo>
                    <a:pt x="0" y="0"/>
                  </a:moveTo>
                  <a:lnTo>
                    <a:pt x="0" y="574484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4245965" y="2392260"/>
              <a:ext cx="201930" cy="931544"/>
            </a:xfrm>
            <a:custGeom>
              <a:avLst/>
              <a:gdLst/>
              <a:ahLst/>
              <a:cxnLst/>
              <a:rect l="l" t="t" r="r" b="b"/>
              <a:pathLst>
                <a:path w="201929" h="931545">
                  <a:moveTo>
                    <a:pt x="201396" y="0"/>
                  </a:moveTo>
                  <a:lnTo>
                    <a:pt x="0" y="0"/>
                  </a:lnTo>
                  <a:lnTo>
                    <a:pt x="0" y="931062"/>
                  </a:lnTo>
                  <a:lnTo>
                    <a:pt x="201396" y="931062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9F835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4245960" y="2392258"/>
              <a:ext cx="201930" cy="931544"/>
            </a:xfrm>
            <a:custGeom>
              <a:avLst/>
              <a:gdLst/>
              <a:ahLst/>
              <a:cxnLst/>
              <a:rect l="l" t="t" r="r" b="b"/>
              <a:pathLst>
                <a:path w="201929" h="931545">
                  <a:moveTo>
                    <a:pt x="0" y="0"/>
                  </a:moveTo>
                  <a:lnTo>
                    <a:pt x="201396" y="0"/>
                  </a:lnTo>
                  <a:lnTo>
                    <a:pt x="201396" y="931062"/>
                  </a:lnTo>
                  <a:lnTo>
                    <a:pt x="0" y="931062"/>
                  </a:lnTo>
                  <a:lnTo>
                    <a:pt x="0" y="0"/>
                  </a:lnTo>
                  <a:close/>
                </a:path>
                <a:path w="201929" h="931545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4245960" y="3323325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245960" y="305424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4326851" y="284127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4326851" y="284128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7F694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4538158" y="361516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3175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4538158" y="3412469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569523" y="3412469"/>
              <a:ext cx="0" cy="54610"/>
            </a:xfrm>
            <a:custGeom>
              <a:avLst/>
              <a:gdLst/>
              <a:ahLst/>
              <a:cxnLst/>
              <a:rect l="l" t="t" r="r" b="b"/>
              <a:pathLst>
                <a:path h="54610">
                  <a:moveTo>
                    <a:pt x="0" y="0"/>
                  </a:moveTo>
                  <a:lnTo>
                    <a:pt x="0" y="54483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468825" y="3466947"/>
              <a:ext cx="200025" cy="147320"/>
            </a:xfrm>
            <a:custGeom>
              <a:avLst/>
              <a:gdLst/>
              <a:ahLst/>
              <a:cxnLst/>
              <a:rect l="l" t="t" r="r" b="b"/>
              <a:pathLst>
                <a:path w="200025" h="147320">
                  <a:moveTo>
                    <a:pt x="199745" y="0"/>
                  </a:moveTo>
                  <a:lnTo>
                    <a:pt x="0" y="0"/>
                  </a:lnTo>
                  <a:lnTo>
                    <a:pt x="0" y="146926"/>
                  </a:lnTo>
                  <a:lnTo>
                    <a:pt x="199745" y="146926"/>
                  </a:lnTo>
                  <a:lnTo>
                    <a:pt x="199745" y="0"/>
                  </a:lnTo>
                  <a:close/>
                </a:path>
              </a:pathLst>
            </a:custGeom>
            <a:solidFill>
              <a:srgbClr val="7286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4468822" y="3466947"/>
              <a:ext cx="200025" cy="147320"/>
            </a:xfrm>
            <a:custGeom>
              <a:avLst/>
              <a:gdLst/>
              <a:ahLst/>
              <a:cxnLst/>
              <a:rect l="l" t="t" r="r" b="b"/>
              <a:pathLst>
                <a:path w="200025" h="147320">
                  <a:moveTo>
                    <a:pt x="0" y="0"/>
                  </a:moveTo>
                  <a:lnTo>
                    <a:pt x="199745" y="0"/>
                  </a:lnTo>
                  <a:lnTo>
                    <a:pt x="199745" y="146926"/>
                  </a:lnTo>
                  <a:lnTo>
                    <a:pt x="0" y="146926"/>
                  </a:lnTo>
                  <a:lnTo>
                    <a:pt x="0" y="0"/>
                  </a:lnTo>
                  <a:close/>
                </a:path>
                <a:path w="200025" h="147320">
                  <a:moveTo>
                    <a:pt x="0" y="0"/>
                  </a:moveTo>
                  <a:lnTo>
                    <a:pt x="19974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4468822" y="3613871"/>
              <a:ext cx="200025" cy="0"/>
            </a:xfrm>
            <a:custGeom>
              <a:avLst/>
              <a:gdLst/>
              <a:ahLst/>
              <a:cxnLst/>
              <a:rect l="l" t="t" r="r" b="b"/>
              <a:pathLst>
                <a:path w="200025">
                  <a:moveTo>
                    <a:pt x="0" y="0"/>
                  </a:moveTo>
                  <a:lnTo>
                    <a:pt x="199745" y="0"/>
                  </a:lnTo>
                </a:path>
                <a:path w="200025">
                  <a:moveTo>
                    <a:pt x="0" y="0"/>
                  </a:moveTo>
                  <a:lnTo>
                    <a:pt x="19974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4557965" y="1835928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1"/>
                  </a:lnTo>
                  <a:lnTo>
                    <a:pt x="16662" y="19811"/>
                  </a:lnTo>
                  <a:lnTo>
                    <a:pt x="21462" y="15379"/>
                  </a:lnTo>
                  <a:lnTo>
                    <a:pt x="21462" y="9905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72865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4557965" y="1835928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5"/>
                  </a:moveTo>
                  <a:lnTo>
                    <a:pt x="21462" y="15379"/>
                  </a:lnTo>
                  <a:lnTo>
                    <a:pt x="16662" y="19811"/>
                  </a:lnTo>
                  <a:lnTo>
                    <a:pt x="10731" y="19811"/>
                  </a:lnTo>
                  <a:lnTo>
                    <a:pt x="4800" y="19811"/>
                  </a:lnTo>
                  <a:lnTo>
                    <a:pt x="0" y="15379"/>
                  </a:lnTo>
                  <a:lnTo>
                    <a:pt x="0" y="9905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5"/>
                  </a:lnTo>
                  <a:close/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4548062" y="342897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4548062" y="342897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5B6B4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761019" y="3613871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4790734" y="3331579"/>
              <a:ext cx="0" cy="282575"/>
            </a:xfrm>
            <a:custGeom>
              <a:avLst/>
              <a:gdLst/>
              <a:ahLst/>
              <a:cxnLst/>
              <a:rect l="l" t="t" r="r" b="b"/>
              <a:pathLst>
                <a:path h="282575">
                  <a:moveTo>
                    <a:pt x="0" y="0"/>
                  </a:moveTo>
                  <a:lnTo>
                    <a:pt x="0" y="282295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761019" y="1964693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790734" y="1964693"/>
              <a:ext cx="0" cy="805815"/>
            </a:xfrm>
            <a:custGeom>
              <a:avLst/>
              <a:gdLst/>
              <a:ahLst/>
              <a:cxnLst/>
              <a:rect l="l" t="t" r="r" b="b"/>
              <a:pathLst>
                <a:path h="805814">
                  <a:moveTo>
                    <a:pt x="0" y="0"/>
                  </a:moveTo>
                  <a:lnTo>
                    <a:pt x="0" y="805599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690033" y="2770301"/>
              <a:ext cx="201930" cy="561340"/>
            </a:xfrm>
            <a:custGeom>
              <a:avLst/>
              <a:gdLst/>
              <a:ahLst/>
              <a:cxnLst/>
              <a:rect l="l" t="t" r="r" b="b"/>
              <a:pathLst>
                <a:path w="201929" h="561339">
                  <a:moveTo>
                    <a:pt x="201396" y="0"/>
                  </a:moveTo>
                  <a:lnTo>
                    <a:pt x="0" y="0"/>
                  </a:lnTo>
                  <a:lnTo>
                    <a:pt x="0" y="561276"/>
                  </a:lnTo>
                  <a:lnTo>
                    <a:pt x="201396" y="561276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92AA4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690033" y="2770298"/>
              <a:ext cx="201930" cy="561340"/>
            </a:xfrm>
            <a:custGeom>
              <a:avLst/>
              <a:gdLst/>
              <a:ahLst/>
              <a:cxnLst/>
              <a:rect l="l" t="t" r="r" b="b"/>
              <a:pathLst>
                <a:path w="201929" h="561339">
                  <a:moveTo>
                    <a:pt x="0" y="0"/>
                  </a:moveTo>
                  <a:lnTo>
                    <a:pt x="201396" y="0"/>
                  </a:lnTo>
                  <a:lnTo>
                    <a:pt x="201396" y="561276"/>
                  </a:lnTo>
                  <a:lnTo>
                    <a:pt x="0" y="561276"/>
                  </a:lnTo>
                  <a:lnTo>
                    <a:pt x="0" y="0"/>
                  </a:lnTo>
                  <a:close/>
                </a:path>
                <a:path w="201929" h="56133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4690033" y="3331579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4690033" y="3189608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780827" y="1649384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20" h="21589">
                  <a:moveTo>
                    <a:pt x="15379" y="0"/>
                  </a:moveTo>
                  <a:lnTo>
                    <a:pt x="4432" y="0"/>
                  </a:lnTo>
                  <a:lnTo>
                    <a:pt x="0" y="4800"/>
                  </a:lnTo>
                  <a:lnTo>
                    <a:pt x="0" y="16662"/>
                  </a:lnTo>
                  <a:lnTo>
                    <a:pt x="4432" y="21463"/>
                  </a:lnTo>
                  <a:lnTo>
                    <a:pt x="15379" y="21463"/>
                  </a:lnTo>
                  <a:lnTo>
                    <a:pt x="19812" y="16662"/>
                  </a:lnTo>
                  <a:lnTo>
                    <a:pt x="19812" y="10731"/>
                  </a:lnTo>
                  <a:lnTo>
                    <a:pt x="19812" y="4800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92AA4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4780827" y="1649384"/>
              <a:ext cx="20320" cy="21590"/>
            </a:xfrm>
            <a:custGeom>
              <a:avLst/>
              <a:gdLst/>
              <a:ahLst/>
              <a:cxnLst/>
              <a:rect l="l" t="t" r="r" b="b"/>
              <a:pathLst>
                <a:path w="20320" h="21589">
                  <a:moveTo>
                    <a:pt x="19812" y="10731"/>
                  </a:moveTo>
                  <a:lnTo>
                    <a:pt x="19812" y="16662"/>
                  </a:lnTo>
                  <a:lnTo>
                    <a:pt x="15379" y="21463"/>
                  </a:lnTo>
                  <a:lnTo>
                    <a:pt x="9906" y="21463"/>
                  </a:lnTo>
                  <a:lnTo>
                    <a:pt x="4432" y="21463"/>
                  </a:lnTo>
                  <a:lnTo>
                    <a:pt x="0" y="16662"/>
                  </a:lnTo>
                  <a:lnTo>
                    <a:pt x="0" y="10731"/>
                  </a:lnTo>
                  <a:lnTo>
                    <a:pt x="0" y="4800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800"/>
                  </a:lnTo>
                  <a:lnTo>
                    <a:pt x="19812" y="10731"/>
                  </a:lnTo>
                  <a:close/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4769274" y="299480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4769274" y="299481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75883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08666" y="3434654"/>
              <a:ext cx="206552" cy="18179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5203441" y="361387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5234806" y="3357992"/>
              <a:ext cx="0" cy="255904"/>
            </a:xfrm>
            <a:custGeom>
              <a:avLst/>
              <a:gdLst/>
              <a:ahLst/>
              <a:cxnLst/>
              <a:rect l="l" t="t" r="r" b="b"/>
              <a:pathLst>
                <a:path h="255904">
                  <a:moveTo>
                    <a:pt x="0" y="0"/>
                  </a:moveTo>
                  <a:lnTo>
                    <a:pt x="0" y="255879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5203441" y="2301463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5234806" y="2301463"/>
              <a:ext cx="0" cy="532130"/>
            </a:xfrm>
            <a:custGeom>
              <a:avLst/>
              <a:gdLst/>
              <a:ahLst/>
              <a:cxnLst/>
              <a:rect l="l" t="t" r="r" b="b"/>
              <a:pathLst>
                <a:path h="532130">
                  <a:moveTo>
                    <a:pt x="0" y="0"/>
                  </a:moveTo>
                  <a:lnTo>
                    <a:pt x="0" y="531571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5134102" y="2833027"/>
              <a:ext cx="201930" cy="525145"/>
            </a:xfrm>
            <a:custGeom>
              <a:avLst/>
              <a:gdLst/>
              <a:ahLst/>
              <a:cxnLst/>
              <a:rect l="l" t="t" r="r" b="b"/>
              <a:pathLst>
                <a:path w="201929" h="525145">
                  <a:moveTo>
                    <a:pt x="201396" y="0"/>
                  </a:moveTo>
                  <a:lnTo>
                    <a:pt x="0" y="0"/>
                  </a:lnTo>
                  <a:lnTo>
                    <a:pt x="0" y="524967"/>
                  </a:lnTo>
                  <a:lnTo>
                    <a:pt x="201396" y="524967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631D0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134105" y="2833029"/>
              <a:ext cx="201930" cy="525145"/>
            </a:xfrm>
            <a:custGeom>
              <a:avLst/>
              <a:gdLst/>
              <a:ahLst/>
              <a:cxnLst/>
              <a:rect l="l" t="t" r="r" b="b"/>
              <a:pathLst>
                <a:path w="201929" h="525145">
                  <a:moveTo>
                    <a:pt x="0" y="0"/>
                  </a:moveTo>
                  <a:lnTo>
                    <a:pt x="201396" y="0"/>
                  </a:lnTo>
                  <a:lnTo>
                    <a:pt x="201396" y="524967"/>
                  </a:lnTo>
                  <a:lnTo>
                    <a:pt x="0" y="524967"/>
                  </a:lnTo>
                  <a:lnTo>
                    <a:pt x="0" y="0"/>
                  </a:lnTo>
                  <a:close/>
                </a:path>
                <a:path w="201929" h="525145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134105" y="335799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134105" y="3156591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5213346" y="304268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5213346" y="304268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F170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5" name="object 7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52739" y="3543608"/>
              <a:ext cx="206552" cy="79447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647513" y="3428978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677228" y="3356342"/>
              <a:ext cx="0" cy="73025"/>
            </a:xfrm>
            <a:custGeom>
              <a:avLst/>
              <a:gdLst/>
              <a:ahLst/>
              <a:cxnLst/>
              <a:rect l="l" t="t" r="r" b="b"/>
              <a:pathLst>
                <a:path h="73025">
                  <a:moveTo>
                    <a:pt x="0" y="0"/>
                  </a:moveTo>
                  <a:lnTo>
                    <a:pt x="0" y="72631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647513" y="257715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74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677228" y="2577151"/>
              <a:ext cx="0" cy="221615"/>
            </a:xfrm>
            <a:custGeom>
              <a:avLst/>
              <a:gdLst/>
              <a:ahLst/>
              <a:cxnLst/>
              <a:rect l="l" t="t" r="r" b="b"/>
              <a:pathLst>
                <a:path h="221614">
                  <a:moveTo>
                    <a:pt x="0" y="0"/>
                  </a:moveTo>
                  <a:lnTo>
                    <a:pt x="0" y="221208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576531" y="2798356"/>
              <a:ext cx="201930" cy="558165"/>
            </a:xfrm>
            <a:custGeom>
              <a:avLst/>
              <a:gdLst/>
              <a:ahLst/>
              <a:cxnLst/>
              <a:rect l="l" t="t" r="r" b="b"/>
              <a:pathLst>
                <a:path w="201929" h="558164">
                  <a:moveTo>
                    <a:pt x="201396" y="0"/>
                  </a:moveTo>
                  <a:lnTo>
                    <a:pt x="0" y="0"/>
                  </a:lnTo>
                  <a:lnTo>
                    <a:pt x="0" y="557974"/>
                  </a:lnTo>
                  <a:lnTo>
                    <a:pt x="201396" y="557974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5F4F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5576528" y="2798362"/>
              <a:ext cx="201930" cy="558165"/>
            </a:xfrm>
            <a:custGeom>
              <a:avLst/>
              <a:gdLst/>
              <a:ahLst/>
              <a:cxnLst/>
              <a:rect l="l" t="t" r="r" b="b"/>
              <a:pathLst>
                <a:path w="201929" h="558164">
                  <a:moveTo>
                    <a:pt x="0" y="0"/>
                  </a:moveTo>
                  <a:lnTo>
                    <a:pt x="201396" y="0"/>
                  </a:lnTo>
                  <a:lnTo>
                    <a:pt x="201396" y="557974"/>
                  </a:lnTo>
                  <a:lnTo>
                    <a:pt x="0" y="557974"/>
                  </a:lnTo>
                  <a:lnTo>
                    <a:pt x="0" y="0"/>
                  </a:lnTo>
                  <a:close/>
                </a:path>
                <a:path w="201929" h="558164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5576528" y="335634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5576528" y="317310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667321" y="166589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1"/>
                  </a:lnTo>
                  <a:lnTo>
                    <a:pt x="16662" y="19811"/>
                  </a:lnTo>
                  <a:lnTo>
                    <a:pt x="21462" y="15379"/>
                  </a:lnTo>
                  <a:lnTo>
                    <a:pt x="21462" y="9905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5F4F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667321" y="166589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5"/>
                  </a:moveTo>
                  <a:lnTo>
                    <a:pt x="21462" y="15379"/>
                  </a:lnTo>
                  <a:lnTo>
                    <a:pt x="16662" y="19811"/>
                  </a:lnTo>
                  <a:lnTo>
                    <a:pt x="10731" y="19811"/>
                  </a:lnTo>
                  <a:lnTo>
                    <a:pt x="4800" y="19811"/>
                  </a:lnTo>
                  <a:lnTo>
                    <a:pt x="0" y="15379"/>
                  </a:lnTo>
                  <a:lnTo>
                    <a:pt x="0" y="9905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5"/>
                  </a:lnTo>
                  <a:close/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657418" y="298655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657418" y="29865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C3F27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868724" y="3613871"/>
              <a:ext cx="61594" cy="0"/>
            </a:xfrm>
            <a:custGeom>
              <a:avLst/>
              <a:gdLst/>
              <a:ahLst/>
              <a:cxnLst/>
              <a:rect l="l" t="t" r="r" b="b"/>
              <a:pathLst>
                <a:path w="61595">
                  <a:moveTo>
                    <a:pt x="0" y="0"/>
                  </a:moveTo>
                  <a:lnTo>
                    <a:pt x="61087" y="0"/>
                  </a:lnTo>
                </a:path>
                <a:path w="61595">
                  <a:moveTo>
                    <a:pt x="0" y="0"/>
                  </a:moveTo>
                  <a:lnTo>
                    <a:pt x="61087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799390" y="3613870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201396" y="0"/>
                  </a:moveTo>
                  <a:lnTo>
                    <a:pt x="0" y="0"/>
                  </a:lnTo>
                </a:path>
              </a:pathLst>
            </a:custGeom>
            <a:solidFill>
              <a:srgbClr val="44503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799390" y="3613871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  <a:lnTo>
                    <a:pt x="0" y="0"/>
                  </a:lnTo>
                  <a:close/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889355" y="3592405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0" y="30548"/>
                  </a:moveTo>
                  <a:lnTo>
                    <a:pt x="30548" y="0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878629" y="3592409"/>
              <a:ext cx="31115" cy="31115"/>
            </a:xfrm>
            <a:custGeom>
              <a:avLst/>
              <a:gdLst/>
              <a:ahLst/>
              <a:cxnLst/>
              <a:rect l="l" t="t" r="r" b="b"/>
              <a:pathLst>
                <a:path w="31114" h="31114">
                  <a:moveTo>
                    <a:pt x="0" y="0"/>
                  </a:moveTo>
                  <a:lnTo>
                    <a:pt x="30544" y="30544"/>
                  </a:lnTo>
                </a:path>
              </a:pathLst>
            </a:custGeom>
            <a:ln w="5156">
              <a:solidFill>
                <a:srgbClr val="364028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091586" y="3372849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121301" y="3278752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h="94614">
                  <a:moveTo>
                    <a:pt x="0" y="0"/>
                  </a:moveTo>
                  <a:lnTo>
                    <a:pt x="0" y="94094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091586" y="1343982"/>
              <a:ext cx="59690" cy="0"/>
            </a:xfrm>
            <a:custGeom>
              <a:avLst/>
              <a:gdLst/>
              <a:ahLst/>
              <a:cxnLst/>
              <a:rect l="l" t="t" r="r" b="b"/>
              <a:pathLst>
                <a:path w="59689">
                  <a:moveTo>
                    <a:pt x="0" y="0"/>
                  </a:moveTo>
                  <a:lnTo>
                    <a:pt x="59423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121301" y="1343982"/>
              <a:ext cx="0" cy="1088390"/>
            </a:xfrm>
            <a:custGeom>
              <a:avLst/>
              <a:gdLst/>
              <a:ahLst/>
              <a:cxnLst/>
              <a:rect l="l" t="t" r="r" b="b"/>
              <a:pathLst>
                <a:path h="1088389">
                  <a:moveTo>
                    <a:pt x="0" y="0"/>
                  </a:moveTo>
                  <a:lnTo>
                    <a:pt x="0" y="1087894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020600" y="2431872"/>
              <a:ext cx="201930" cy="847090"/>
            </a:xfrm>
            <a:custGeom>
              <a:avLst/>
              <a:gdLst/>
              <a:ahLst/>
              <a:cxnLst/>
              <a:rect l="l" t="t" r="r" b="b"/>
              <a:pathLst>
                <a:path w="201929" h="847089">
                  <a:moveTo>
                    <a:pt x="201396" y="0"/>
                  </a:moveTo>
                  <a:lnTo>
                    <a:pt x="0" y="0"/>
                  </a:lnTo>
                  <a:lnTo>
                    <a:pt x="0" y="846874"/>
                  </a:lnTo>
                  <a:lnTo>
                    <a:pt x="201396" y="846874"/>
                  </a:lnTo>
                  <a:lnTo>
                    <a:pt x="201396" y="0"/>
                  </a:lnTo>
                  <a:close/>
                </a:path>
              </a:pathLst>
            </a:custGeom>
            <a:solidFill>
              <a:srgbClr val="58662E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020601" y="2431878"/>
              <a:ext cx="201930" cy="847090"/>
            </a:xfrm>
            <a:custGeom>
              <a:avLst/>
              <a:gdLst/>
              <a:ahLst/>
              <a:cxnLst/>
              <a:rect l="l" t="t" r="r" b="b"/>
              <a:pathLst>
                <a:path w="201929" h="847089">
                  <a:moveTo>
                    <a:pt x="0" y="0"/>
                  </a:moveTo>
                  <a:lnTo>
                    <a:pt x="201396" y="0"/>
                  </a:lnTo>
                  <a:lnTo>
                    <a:pt x="201396" y="846874"/>
                  </a:lnTo>
                  <a:lnTo>
                    <a:pt x="0" y="846874"/>
                  </a:lnTo>
                  <a:lnTo>
                    <a:pt x="0" y="0"/>
                  </a:lnTo>
                  <a:close/>
                </a:path>
                <a:path w="201929" h="84708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020601" y="327875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020601" y="3077352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>
                  <a:moveTo>
                    <a:pt x="0" y="0"/>
                  </a:moveTo>
                  <a:lnTo>
                    <a:pt x="201396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101491" y="278349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101491" y="278350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46522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2588530" y="3613871"/>
              <a:ext cx="4860290" cy="0"/>
            </a:xfrm>
            <a:custGeom>
              <a:avLst/>
              <a:gdLst/>
              <a:ahLst/>
              <a:cxnLst/>
              <a:rect l="l" t="t" r="r" b="b"/>
              <a:pathLst>
                <a:path w="4860290">
                  <a:moveTo>
                    <a:pt x="0" y="0"/>
                  </a:moveTo>
                  <a:lnTo>
                    <a:pt x="4860036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4982186" y="3640429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entury Gothic"/>
                <a:cs typeface="Century Gothic"/>
              </a:rPr>
              <a:t>1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2590973" y="1134575"/>
            <a:ext cx="0" cy="2475353"/>
          </a:xfrm>
          <a:custGeom>
            <a:avLst/>
            <a:gdLst/>
            <a:ahLst/>
            <a:cxnLst/>
            <a:rect l="l" t="t" r="r" b="b"/>
            <a:pathLst>
              <a:path h="2478404">
                <a:moveTo>
                  <a:pt x="0" y="2477897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6" name="object 106"/>
          <p:cNvSpPr txBox="1"/>
          <p:nvPr/>
        </p:nvSpPr>
        <p:spPr>
          <a:xfrm>
            <a:off x="2487240" y="3546448"/>
            <a:ext cx="7166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395756" y="3191957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2395756" y="2839115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395756" y="2484624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395756" y="2131783"/>
            <a:ext cx="16236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50016" y="1777292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350016" y="1424450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2350016" y="1069959"/>
            <a:ext cx="207389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366050" y="926512"/>
            <a:ext cx="1082610" cy="12795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Actividad</a:t>
            </a:r>
            <a:r>
              <a:rPr sz="7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asparaginasa</a:t>
            </a:r>
            <a:r>
              <a:rPr sz="7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U/L</a:t>
            </a:r>
            <a:endParaRPr sz="749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312757" y="995762"/>
            <a:ext cx="3307447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Toxicidad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global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Inducción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136349" y="1659339"/>
            <a:ext cx="2214055" cy="1101002"/>
            <a:chOff x="2133345" y="1661385"/>
            <a:chExt cx="2216785" cy="1102360"/>
          </a:xfrm>
        </p:grpSpPr>
        <p:sp>
          <p:nvSpPr>
            <p:cNvPr id="10" name="object 10"/>
            <p:cNvSpPr/>
            <p:nvPr/>
          </p:nvSpPr>
          <p:spPr>
            <a:xfrm>
              <a:off x="2136203" y="2289906"/>
              <a:ext cx="2211070" cy="313690"/>
            </a:xfrm>
            <a:custGeom>
              <a:avLst/>
              <a:gdLst/>
              <a:ahLst/>
              <a:cxnLst/>
              <a:rect l="l" t="t" r="r" b="b"/>
              <a:pathLst>
                <a:path w="2211070" h="313689">
                  <a:moveTo>
                    <a:pt x="0" y="313658"/>
                  </a:moveTo>
                  <a:lnTo>
                    <a:pt x="275691" y="313658"/>
                  </a:lnTo>
                </a:path>
                <a:path w="2211070" h="313689">
                  <a:moveTo>
                    <a:pt x="828713" y="313658"/>
                  </a:moveTo>
                  <a:lnTo>
                    <a:pt x="2210460" y="313658"/>
                  </a:lnTo>
                </a:path>
                <a:path w="2211070" h="313689">
                  <a:moveTo>
                    <a:pt x="0" y="156829"/>
                  </a:moveTo>
                  <a:lnTo>
                    <a:pt x="275691" y="156829"/>
                  </a:lnTo>
                </a:path>
                <a:path w="2211070" h="313689">
                  <a:moveTo>
                    <a:pt x="828713" y="156829"/>
                  </a:moveTo>
                  <a:lnTo>
                    <a:pt x="1380096" y="156829"/>
                  </a:lnTo>
                </a:path>
                <a:path w="2211070" h="313689">
                  <a:moveTo>
                    <a:pt x="1931466" y="156829"/>
                  </a:moveTo>
                  <a:lnTo>
                    <a:pt x="2210460" y="156829"/>
                  </a:lnTo>
                </a:path>
                <a:path w="2211070" h="313689">
                  <a:moveTo>
                    <a:pt x="0" y="0"/>
                  </a:moveTo>
                  <a:lnTo>
                    <a:pt x="1380096" y="0"/>
                  </a:lnTo>
                </a:path>
                <a:path w="2211070" h="313689">
                  <a:moveTo>
                    <a:pt x="1931466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136203" y="2131789"/>
              <a:ext cx="2211070" cy="3175"/>
            </a:xfrm>
            <a:custGeom>
              <a:avLst/>
              <a:gdLst/>
              <a:ahLst/>
              <a:cxnLst/>
              <a:rect l="l" t="t" r="r" b="b"/>
              <a:pathLst>
                <a:path w="2211070" h="3175">
                  <a:moveTo>
                    <a:pt x="0" y="2578"/>
                  </a:moveTo>
                  <a:lnTo>
                    <a:pt x="2210460" y="2578"/>
                  </a:lnTo>
                </a:path>
                <a:path w="2211070" h="3175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136203" y="1976249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136203" y="181942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136203" y="1664243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605039" y="2735630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689231" y="2646485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5">
                  <a:moveTo>
                    <a:pt x="0" y="0"/>
                  </a:moveTo>
                  <a:lnTo>
                    <a:pt x="0" y="8914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605039" y="2217270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689231" y="2217270"/>
              <a:ext cx="0" cy="183515"/>
            </a:xfrm>
            <a:custGeom>
              <a:avLst/>
              <a:gdLst/>
              <a:ahLst/>
              <a:cxnLst/>
              <a:rect l="l" t="t" r="r" b="b"/>
              <a:pathLst>
                <a:path h="183514">
                  <a:moveTo>
                    <a:pt x="0" y="0"/>
                  </a:moveTo>
                  <a:lnTo>
                    <a:pt x="0" y="18323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411895" y="2400515"/>
              <a:ext cx="553085" cy="246379"/>
            </a:xfrm>
            <a:custGeom>
              <a:avLst/>
              <a:gdLst/>
              <a:ahLst/>
              <a:cxnLst/>
              <a:rect l="l" t="t" r="r" b="b"/>
              <a:pathLst>
                <a:path w="553085" h="246380">
                  <a:moveTo>
                    <a:pt x="553021" y="0"/>
                  </a:moveTo>
                  <a:lnTo>
                    <a:pt x="0" y="0"/>
                  </a:lnTo>
                  <a:lnTo>
                    <a:pt x="0" y="245973"/>
                  </a:lnTo>
                  <a:lnTo>
                    <a:pt x="553021" y="245973"/>
                  </a:lnTo>
                  <a:lnTo>
                    <a:pt x="553021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411892" y="2400512"/>
              <a:ext cx="553085" cy="246379"/>
            </a:xfrm>
            <a:custGeom>
              <a:avLst/>
              <a:gdLst/>
              <a:ahLst/>
              <a:cxnLst/>
              <a:rect l="l" t="t" r="r" b="b"/>
              <a:pathLst>
                <a:path w="553085" h="246380">
                  <a:moveTo>
                    <a:pt x="0" y="0"/>
                  </a:moveTo>
                  <a:lnTo>
                    <a:pt x="553021" y="0"/>
                  </a:lnTo>
                  <a:lnTo>
                    <a:pt x="553021" y="245973"/>
                  </a:lnTo>
                  <a:lnTo>
                    <a:pt x="0" y="245973"/>
                  </a:lnTo>
                  <a:lnTo>
                    <a:pt x="0" y="0"/>
                  </a:lnTo>
                  <a:close/>
                </a:path>
                <a:path w="553085" h="246380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2411892" y="2646485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2411892" y="2593658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2667769" y="249460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2667769" y="249461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709442" y="2760393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791983" y="2550737"/>
              <a:ext cx="0" cy="210185"/>
            </a:xfrm>
            <a:custGeom>
              <a:avLst/>
              <a:gdLst/>
              <a:ahLst/>
              <a:cxnLst/>
              <a:rect l="l" t="t" r="r" b="b"/>
              <a:pathLst>
                <a:path h="210185">
                  <a:moveTo>
                    <a:pt x="0" y="0"/>
                  </a:moveTo>
                  <a:lnTo>
                    <a:pt x="0" y="20965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709442" y="1748435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791983" y="1748435"/>
              <a:ext cx="0" cy="384810"/>
            </a:xfrm>
            <a:custGeom>
              <a:avLst/>
              <a:gdLst/>
              <a:ahLst/>
              <a:cxnLst/>
              <a:rect l="l" t="t" r="r" b="b"/>
              <a:pathLst>
                <a:path h="384810">
                  <a:moveTo>
                    <a:pt x="0" y="0"/>
                  </a:moveTo>
                  <a:lnTo>
                    <a:pt x="0" y="38464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516299" y="2133079"/>
              <a:ext cx="551815" cy="417830"/>
            </a:xfrm>
            <a:custGeom>
              <a:avLst/>
              <a:gdLst/>
              <a:ahLst/>
              <a:cxnLst/>
              <a:rect l="l" t="t" r="r" b="b"/>
              <a:pathLst>
                <a:path w="551814" h="417830">
                  <a:moveTo>
                    <a:pt x="551370" y="0"/>
                  </a:moveTo>
                  <a:lnTo>
                    <a:pt x="0" y="0"/>
                  </a:lnTo>
                  <a:lnTo>
                    <a:pt x="0" y="417664"/>
                  </a:lnTo>
                  <a:lnTo>
                    <a:pt x="551370" y="417664"/>
                  </a:lnTo>
                  <a:lnTo>
                    <a:pt x="551370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3516295" y="2133077"/>
              <a:ext cx="551815" cy="417830"/>
            </a:xfrm>
            <a:custGeom>
              <a:avLst/>
              <a:gdLst/>
              <a:ahLst/>
              <a:cxnLst/>
              <a:rect l="l" t="t" r="r" b="b"/>
              <a:pathLst>
                <a:path w="551814" h="417830">
                  <a:moveTo>
                    <a:pt x="0" y="0"/>
                  </a:moveTo>
                  <a:lnTo>
                    <a:pt x="551370" y="0"/>
                  </a:lnTo>
                  <a:lnTo>
                    <a:pt x="551370" y="417664"/>
                  </a:lnTo>
                  <a:lnTo>
                    <a:pt x="0" y="417664"/>
                  </a:lnTo>
                  <a:lnTo>
                    <a:pt x="0" y="0"/>
                  </a:lnTo>
                  <a:close/>
                </a:path>
                <a:path w="551814" h="417830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3516295" y="2550737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3516295" y="2375749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3772173" y="23163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772173" y="23163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136203" y="1664243"/>
              <a:ext cx="2211070" cy="1096645"/>
            </a:xfrm>
            <a:custGeom>
              <a:avLst/>
              <a:gdLst/>
              <a:ahLst/>
              <a:cxnLst/>
              <a:rect l="l" t="t" r="r" b="b"/>
              <a:pathLst>
                <a:path w="2211070" h="1096645">
                  <a:moveTo>
                    <a:pt x="0" y="1096149"/>
                  </a:moveTo>
                  <a:lnTo>
                    <a:pt x="2210460" y="1096149"/>
                  </a:lnTo>
                </a:path>
                <a:path w="2211070" h="1096645">
                  <a:moveTo>
                    <a:pt x="0" y="1096149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2047755" y="2707212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978712" y="2550577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978712" y="239394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978712" y="223730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978712" y="2080669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944190" y="1924033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944190" y="1767398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944190" y="161241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338353" y="1445883"/>
            <a:ext cx="1635014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29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N=69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141777" y="1965254"/>
            <a:ext cx="164896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835290">
              <a:spcBef>
                <a:spcPts val="125"/>
              </a:spcBef>
            </a:pPr>
            <a:r>
              <a:rPr sz="949" spc="10" dirty="0">
                <a:latin typeface="Century Gothic"/>
                <a:cs typeface="Century Gothic"/>
              </a:rPr>
              <a:t>P=0,004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2190761" y="3149849"/>
            <a:ext cx="2214055" cy="1101002"/>
            <a:chOff x="2187824" y="3153733"/>
            <a:chExt cx="2216785" cy="1102360"/>
          </a:xfrm>
        </p:grpSpPr>
        <p:sp>
          <p:nvSpPr>
            <p:cNvPr id="47" name="object 47"/>
            <p:cNvSpPr/>
            <p:nvPr/>
          </p:nvSpPr>
          <p:spPr>
            <a:xfrm>
              <a:off x="2190681" y="3704666"/>
              <a:ext cx="2211070" cy="365125"/>
            </a:xfrm>
            <a:custGeom>
              <a:avLst/>
              <a:gdLst/>
              <a:ahLst/>
              <a:cxnLst/>
              <a:rect l="l" t="t" r="r" b="b"/>
              <a:pathLst>
                <a:path w="2211070" h="365125">
                  <a:moveTo>
                    <a:pt x="0" y="364832"/>
                  </a:moveTo>
                  <a:lnTo>
                    <a:pt x="275683" y="364832"/>
                  </a:lnTo>
                </a:path>
                <a:path w="2211070" h="365125">
                  <a:moveTo>
                    <a:pt x="828705" y="364832"/>
                  </a:moveTo>
                  <a:lnTo>
                    <a:pt x="2210460" y="364832"/>
                  </a:lnTo>
                </a:path>
                <a:path w="2211070" h="365125">
                  <a:moveTo>
                    <a:pt x="0" y="181590"/>
                  </a:moveTo>
                  <a:lnTo>
                    <a:pt x="275683" y="181590"/>
                  </a:lnTo>
                </a:path>
                <a:path w="2211070" h="365125">
                  <a:moveTo>
                    <a:pt x="828705" y="181590"/>
                  </a:moveTo>
                  <a:lnTo>
                    <a:pt x="1380088" y="181590"/>
                  </a:lnTo>
                </a:path>
                <a:path w="2211070" h="365125">
                  <a:moveTo>
                    <a:pt x="1931459" y="181590"/>
                  </a:moveTo>
                  <a:lnTo>
                    <a:pt x="2210460" y="181590"/>
                  </a:lnTo>
                </a:path>
                <a:path w="2211070" h="365125">
                  <a:moveTo>
                    <a:pt x="0" y="0"/>
                  </a:moveTo>
                  <a:lnTo>
                    <a:pt x="1380088" y="0"/>
                  </a:lnTo>
                </a:path>
                <a:path w="2211070" h="365125">
                  <a:moveTo>
                    <a:pt x="1931459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190681" y="352142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190681" y="333818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190681" y="315659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659516" y="4254026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659516" y="3324975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743708" y="3324975"/>
              <a:ext cx="0" cy="452755"/>
            </a:xfrm>
            <a:custGeom>
              <a:avLst/>
              <a:gdLst/>
              <a:ahLst/>
              <a:cxnLst/>
              <a:rect l="l" t="t" r="r" b="b"/>
              <a:pathLst>
                <a:path h="452754">
                  <a:moveTo>
                    <a:pt x="0" y="0"/>
                  </a:moveTo>
                  <a:lnTo>
                    <a:pt x="0" y="45232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466365" y="3777297"/>
              <a:ext cx="553085" cy="475615"/>
            </a:xfrm>
            <a:custGeom>
              <a:avLst/>
              <a:gdLst/>
              <a:ahLst/>
              <a:cxnLst/>
              <a:rect l="l" t="t" r="r" b="b"/>
              <a:pathLst>
                <a:path w="553085" h="475614">
                  <a:moveTo>
                    <a:pt x="553021" y="0"/>
                  </a:moveTo>
                  <a:lnTo>
                    <a:pt x="0" y="0"/>
                  </a:lnTo>
                  <a:lnTo>
                    <a:pt x="0" y="475437"/>
                  </a:lnTo>
                  <a:lnTo>
                    <a:pt x="553021" y="475437"/>
                  </a:lnTo>
                  <a:lnTo>
                    <a:pt x="55302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466369" y="3777302"/>
              <a:ext cx="553085" cy="475615"/>
            </a:xfrm>
            <a:custGeom>
              <a:avLst/>
              <a:gdLst/>
              <a:ahLst/>
              <a:cxnLst/>
              <a:rect l="l" t="t" r="r" b="b"/>
              <a:pathLst>
                <a:path w="553085" h="475614">
                  <a:moveTo>
                    <a:pt x="0" y="0"/>
                  </a:moveTo>
                  <a:lnTo>
                    <a:pt x="553021" y="0"/>
                  </a:lnTo>
                  <a:lnTo>
                    <a:pt x="553021" y="475437"/>
                  </a:lnTo>
                  <a:lnTo>
                    <a:pt x="0" y="475437"/>
                  </a:lnTo>
                  <a:lnTo>
                    <a:pt x="0" y="0"/>
                  </a:lnTo>
                  <a:close/>
                </a:path>
                <a:path w="553085" h="475614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466369" y="4252741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466369" y="4107468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722247" y="397539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722247" y="397540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3763919" y="4107468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3846460" y="4000164"/>
              <a:ext cx="0" cy="107314"/>
            </a:xfrm>
            <a:custGeom>
              <a:avLst/>
              <a:gdLst/>
              <a:ahLst/>
              <a:cxnLst/>
              <a:rect l="l" t="t" r="r" b="b"/>
              <a:pathLst>
                <a:path h="107314">
                  <a:moveTo>
                    <a:pt x="0" y="0"/>
                  </a:moveTo>
                  <a:lnTo>
                    <a:pt x="0" y="10730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3763919" y="3336531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3846460" y="3336531"/>
              <a:ext cx="0" cy="224790"/>
            </a:xfrm>
            <a:custGeom>
              <a:avLst/>
              <a:gdLst/>
              <a:ahLst/>
              <a:cxnLst/>
              <a:rect l="l" t="t" r="r" b="b"/>
              <a:pathLst>
                <a:path h="224789">
                  <a:moveTo>
                    <a:pt x="0" y="0"/>
                  </a:moveTo>
                  <a:lnTo>
                    <a:pt x="0" y="22451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3570770" y="3561041"/>
              <a:ext cx="551815" cy="439420"/>
            </a:xfrm>
            <a:custGeom>
              <a:avLst/>
              <a:gdLst/>
              <a:ahLst/>
              <a:cxnLst/>
              <a:rect l="l" t="t" r="r" b="b"/>
              <a:pathLst>
                <a:path w="551814" h="439420">
                  <a:moveTo>
                    <a:pt x="551370" y="0"/>
                  </a:moveTo>
                  <a:lnTo>
                    <a:pt x="0" y="0"/>
                  </a:lnTo>
                  <a:lnTo>
                    <a:pt x="0" y="439115"/>
                  </a:lnTo>
                  <a:lnTo>
                    <a:pt x="551370" y="439115"/>
                  </a:lnTo>
                  <a:lnTo>
                    <a:pt x="551370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3570772" y="3561044"/>
              <a:ext cx="551815" cy="439420"/>
            </a:xfrm>
            <a:custGeom>
              <a:avLst/>
              <a:gdLst/>
              <a:ahLst/>
              <a:cxnLst/>
              <a:rect l="l" t="t" r="r" b="b"/>
              <a:pathLst>
                <a:path w="551814" h="439420">
                  <a:moveTo>
                    <a:pt x="0" y="0"/>
                  </a:moveTo>
                  <a:lnTo>
                    <a:pt x="551370" y="0"/>
                  </a:lnTo>
                  <a:lnTo>
                    <a:pt x="551370" y="439115"/>
                  </a:lnTo>
                  <a:lnTo>
                    <a:pt x="0" y="439115"/>
                  </a:lnTo>
                  <a:lnTo>
                    <a:pt x="0" y="0"/>
                  </a:lnTo>
                  <a:close/>
                </a:path>
                <a:path w="551814" h="439420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3570772" y="4000164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3570772" y="3798763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3826651" y="37657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3826651" y="376574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190681" y="425274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2690259" y="4278513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3815718" y="4278513"/>
            <a:ext cx="69130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Si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2193614" y="3152704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4" name="object 74"/>
          <p:cNvSpPr txBox="1"/>
          <p:nvPr/>
        </p:nvSpPr>
        <p:spPr>
          <a:xfrm>
            <a:off x="2102165" y="4197722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033121" y="401470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033121" y="3831690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033121" y="365032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033121" y="346730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1998600" y="3284289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998600" y="310292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392764" y="2746482"/>
            <a:ext cx="1635014" cy="334550"/>
          </a:xfrm>
          <a:prstGeom prst="rect">
            <a:avLst/>
          </a:prstGeom>
        </p:spPr>
        <p:txBody>
          <a:bodyPr vert="horz" wrap="square" lIns="0" tIns="57714" rIns="0" bIns="0" rtlCol="0">
            <a:spAutoFit/>
          </a:bodyPr>
          <a:lstStyle/>
          <a:p>
            <a:pPr marL="45665" algn="ctr">
              <a:spcBef>
                <a:spcPts val="454"/>
              </a:spcBef>
              <a:tabLst>
                <a:tab pos="1170803" algn="l"/>
              </a:tabLst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	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Si</a:t>
            </a:r>
            <a:endParaRPr sz="449">
              <a:latin typeface="Century Gothic"/>
              <a:cs typeface="Century Gothic"/>
            </a:endParaRPr>
          </a:p>
          <a:p>
            <a:pPr>
              <a:spcBef>
                <a:spcPts val="25"/>
              </a:spcBef>
            </a:pPr>
            <a:endParaRPr sz="499">
              <a:latin typeface="Century Gothic"/>
              <a:cs typeface="Century Gothic"/>
            </a:endParaRPr>
          </a:p>
          <a:p>
            <a:pPr algn="ctr">
              <a:lnSpc>
                <a:spcPct val="100000"/>
              </a:lnSpc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N=35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033389" y="3341996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0,009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5290493" y="1637906"/>
            <a:ext cx="2214055" cy="1101002"/>
            <a:chOff x="5291378" y="1639925"/>
            <a:chExt cx="2216785" cy="1102360"/>
          </a:xfrm>
        </p:grpSpPr>
        <p:sp>
          <p:nvSpPr>
            <p:cNvPr id="84" name="object 84"/>
            <p:cNvSpPr/>
            <p:nvPr/>
          </p:nvSpPr>
          <p:spPr>
            <a:xfrm>
              <a:off x="5294236" y="2007616"/>
              <a:ext cx="2211070" cy="548640"/>
            </a:xfrm>
            <a:custGeom>
              <a:avLst/>
              <a:gdLst/>
              <a:ahLst/>
              <a:cxnLst/>
              <a:rect l="l" t="t" r="r" b="b"/>
              <a:pathLst>
                <a:path w="2211070" h="548639">
                  <a:moveTo>
                    <a:pt x="0" y="548074"/>
                  </a:moveTo>
                  <a:lnTo>
                    <a:pt x="105651" y="548074"/>
                  </a:lnTo>
                </a:path>
                <a:path w="2211070" h="548639">
                  <a:moveTo>
                    <a:pt x="328510" y="548074"/>
                  </a:moveTo>
                  <a:lnTo>
                    <a:pt x="2210460" y="548074"/>
                  </a:lnTo>
                </a:path>
                <a:path w="2211070" h="548639">
                  <a:moveTo>
                    <a:pt x="0" y="364832"/>
                  </a:moveTo>
                  <a:lnTo>
                    <a:pt x="549732" y="364832"/>
                  </a:lnTo>
                </a:path>
                <a:path w="2211070" h="548639">
                  <a:moveTo>
                    <a:pt x="770940" y="364832"/>
                  </a:moveTo>
                  <a:lnTo>
                    <a:pt x="993800" y="364832"/>
                  </a:lnTo>
                </a:path>
                <a:path w="2211070" h="548639">
                  <a:moveTo>
                    <a:pt x="1215008" y="364832"/>
                  </a:moveTo>
                  <a:lnTo>
                    <a:pt x="1436217" y="364832"/>
                  </a:lnTo>
                </a:path>
                <a:path w="2211070" h="548639">
                  <a:moveTo>
                    <a:pt x="1654124" y="364832"/>
                  </a:moveTo>
                  <a:lnTo>
                    <a:pt x="2210460" y="364832"/>
                  </a:lnTo>
                </a:path>
                <a:path w="2211070" h="548639">
                  <a:moveTo>
                    <a:pt x="0" y="183241"/>
                  </a:moveTo>
                  <a:lnTo>
                    <a:pt x="549732" y="183241"/>
                  </a:lnTo>
                </a:path>
                <a:path w="2211070" h="548639">
                  <a:moveTo>
                    <a:pt x="770940" y="183241"/>
                  </a:moveTo>
                  <a:lnTo>
                    <a:pt x="993800" y="183241"/>
                  </a:lnTo>
                </a:path>
                <a:path w="2211070" h="548639">
                  <a:moveTo>
                    <a:pt x="1215008" y="183241"/>
                  </a:moveTo>
                  <a:lnTo>
                    <a:pt x="1436217" y="183241"/>
                  </a:lnTo>
                </a:path>
                <a:path w="2211070" h="548639">
                  <a:moveTo>
                    <a:pt x="1654124" y="183241"/>
                  </a:moveTo>
                  <a:lnTo>
                    <a:pt x="2210460" y="183241"/>
                  </a:lnTo>
                </a:path>
                <a:path w="2211070" h="548639">
                  <a:moveTo>
                    <a:pt x="0" y="0"/>
                  </a:moveTo>
                  <a:lnTo>
                    <a:pt x="549732" y="0"/>
                  </a:lnTo>
                </a:path>
                <a:path w="2211070" h="548639">
                  <a:moveTo>
                    <a:pt x="770940" y="0"/>
                  </a:moveTo>
                  <a:lnTo>
                    <a:pt x="993800" y="0"/>
                  </a:lnTo>
                </a:path>
                <a:path w="2211070" h="548639">
                  <a:moveTo>
                    <a:pt x="1215008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294236" y="182437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294236" y="1642783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477478" y="2738931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510494" y="2681152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h="57785">
                  <a:moveTo>
                    <a:pt x="0" y="0"/>
                  </a:moveTo>
                  <a:lnTo>
                    <a:pt x="0" y="5778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477478" y="2491308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510494" y="249130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8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399887" y="2499563"/>
              <a:ext cx="222885" cy="181610"/>
            </a:xfrm>
            <a:custGeom>
              <a:avLst/>
              <a:gdLst/>
              <a:ahLst/>
              <a:cxnLst/>
              <a:rect l="l" t="t" r="r" b="b"/>
              <a:pathLst>
                <a:path w="222885" h="181610">
                  <a:moveTo>
                    <a:pt x="222859" y="0"/>
                  </a:moveTo>
                  <a:lnTo>
                    <a:pt x="0" y="0"/>
                  </a:lnTo>
                  <a:lnTo>
                    <a:pt x="0" y="181597"/>
                  </a:lnTo>
                  <a:lnTo>
                    <a:pt x="222859" y="181597"/>
                  </a:lnTo>
                  <a:lnTo>
                    <a:pt x="2228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399890" y="2499561"/>
              <a:ext cx="222885" cy="181610"/>
            </a:xfrm>
            <a:custGeom>
              <a:avLst/>
              <a:gdLst/>
              <a:ahLst/>
              <a:cxnLst/>
              <a:rect l="l" t="t" r="r" b="b"/>
              <a:pathLst>
                <a:path w="222885" h="181610">
                  <a:moveTo>
                    <a:pt x="0" y="0"/>
                  </a:moveTo>
                  <a:lnTo>
                    <a:pt x="222859" y="0"/>
                  </a:lnTo>
                  <a:lnTo>
                    <a:pt x="222859" y="181597"/>
                  </a:lnTo>
                  <a:lnTo>
                    <a:pt x="0" y="181597"/>
                  </a:lnTo>
                  <a:lnTo>
                    <a:pt x="0" y="0"/>
                  </a:lnTo>
                  <a:close/>
                </a:path>
                <a:path w="222885" h="181610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5399890" y="2681152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5399890" y="2534229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5500588" y="218590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2"/>
                  </a:lnTo>
                  <a:lnTo>
                    <a:pt x="16662" y="19812"/>
                  </a:lnTo>
                  <a:lnTo>
                    <a:pt x="21462" y="15379"/>
                  </a:lnTo>
                  <a:lnTo>
                    <a:pt x="21462" y="9906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5500587" y="218590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6"/>
                  </a:moveTo>
                  <a:lnTo>
                    <a:pt x="21462" y="15379"/>
                  </a:lnTo>
                  <a:lnTo>
                    <a:pt x="16662" y="19812"/>
                  </a:lnTo>
                  <a:lnTo>
                    <a:pt x="10731" y="19812"/>
                  </a:lnTo>
                  <a:lnTo>
                    <a:pt x="4800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5490685" y="253092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5490685" y="253092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5921551" y="2547435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54567" y="251607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36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21551" y="189205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954567" y="1892057"/>
              <a:ext cx="0" cy="102870"/>
            </a:xfrm>
            <a:custGeom>
              <a:avLst/>
              <a:gdLst/>
              <a:ahLst/>
              <a:cxnLst/>
              <a:rect l="l" t="t" r="r" b="b"/>
              <a:pathLst>
                <a:path h="102869">
                  <a:moveTo>
                    <a:pt x="0" y="0"/>
                  </a:moveTo>
                  <a:lnTo>
                    <a:pt x="0" y="10234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843968" y="1994408"/>
              <a:ext cx="221615" cy="521970"/>
            </a:xfrm>
            <a:custGeom>
              <a:avLst/>
              <a:gdLst/>
              <a:ahLst/>
              <a:cxnLst/>
              <a:rect l="l" t="t" r="r" b="b"/>
              <a:pathLst>
                <a:path w="221614" h="521969">
                  <a:moveTo>
                    <a:pt x="221208" y="0"/>
                  </a:moveTo>
                  <a:lnTo>
                    <a:pt x="0" y="0"/>
                  </a:lnTo>
                  <a:lnTo>
                    <a:pt x="0" y="521665"/>
                  </a:lnTo>
                  <a:lnTo>
                    <a:pt x="221208" y="521665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843962" y="1994409"/>
              <a:ext cx="221615" cy="521970"/>
            </a:xfrm>
            <a:custGeom>
              <a:avLst/>
              <a:gdLst/>
              <a:ahLst/>
              <a:cxnLst/>
              <a:rect l="l" t="t" r="r" b="b"/>
              <a:pathLst>
                <a:path w="221614" h="521969">
                  <a:moveTo>
                    <a:pt x="0" y="0"/>
                  </a:moveTo>
                  <a:lnTo>
                    <a:pt x="221208" y="0"/>
                  </a:lnTo>
                  <a:lnTo>
                    <a:pt x="221208" y="521665"/>
                  </a:lnTo>
                  <a:lnTo>
                    <a:pt x="0" y="521665"/>
                  </a:lnTo>
                  <a:lnTo>
                    <a:pt x="0" y="0"/>
                  </a:lnTo>
                  <a:close/>
                </a:path>
                <a:path w="221614" h="521969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843962" y="2516070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843962" y="216774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934757" y="221726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5934757" y="221727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365623" y="273893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398639" y="2464894"/>
              <a:ext cx="0" cy="274320"/>
            </a:xfrm>
            <a:custGeom>
              <a:avLst/>
              <a:gdLst/>
              <a:ahLst/>
              <a:cxnLst/>
              <a:rect l="l" t="t" r="r" b="b"/>
              <a:pathLst>
                <a:path h="274319">
                  <a:moveTo>
                    <a:pt x="0" y="0"/>
                  </a:moveTo>
                  <a:lnTo>
                    <a:pt x="0" y="27404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365623" y="1822723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398639" y="1822723"/>
              <a:ext cx="0" cy="167005"/>
            </a:xfrm>
            <a:custGeom>
              <a:avLst/>
              <a:gdLst/>
              <a:ahLst/>
              <a:cxnLst/>
              <a:rect l="l" t="t" r="r" b="b"/>
              <a:pathLst>
                <a:path h="167005">
                  <a:moveTo>
                    <a:pt x="0" y="0"/>
                  </a:moveTo>
                  <a:lnTo>
                    <a:pt x="0" y="16673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288036" y="1989455"/>
              <a:ext cx="221615" cy="475615"/>
            </a:xfrm>
            <a:custGeom>
              <a:avLst/>
              <a:gdLst/>
              <a:ahLst/>
              <a:cxnLst/>
              <a:rect l="l" t="t" r="r" b="b"/>
              <a:pathLst>
                <a:path w="221615" h="475614">
                  <a:moveTo>
                    <a:pt x="221208" y="0"/>
                  </a:moveTo>
                  <a:lnTo>
                    <a:pt x="0" y="0"/>
                  </a:lnTo>
                  <a:lnTo>
                    <a:pt x="0" y="475437"/>
                  </a:lnTo>
                  <a:lnTo>
                    <a:pt x="221208" y="475437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288035" y="1989456"/>
              <a:ext cx="221615" cy="475615"/>
            </a:xfrm>
            <a:custGeom>
              <a:avLst/>
              <a:gdLst/>
              <a:ahLst/>
              <a:cxnLst/>
              <a:rect l="l" t="t" r="r" b="b"/>
              <a:pathLst>
                <a:path w="221615" h="475614">
                  <a:moveTo>
                    <a:pt x="0" y="0"/>
                  </a:moveTo>
                  <a:lnTo>
                    <a:pt x="221208" y="0"/>
                  </a:lnTo>
                  <a:lnTo>
                    <a:pt x="221208" y="475437"/>
                  </a:lnTo>
                  <a:lnTo>
                    <a:pt x="0" y="475437"/>
                  </a:lnTo>
                  <a:lnTo>
                    <a:pt x="0" y="0"/>
                  </a:lnTo>
                  <a:close/>
                </a:path>
                <a:path w="221615" h="475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288035" y="2464894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288035" y="2176000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377179" y="220736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377179" y="220736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806395" y="258870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839411" y="252927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806395" y="202577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839411" y="2025774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h="92710">
                  <a:moveTo>
                    <a:pt x="0" y="0"/>
                  </a:moveTo>
                  <a:lnTo>
                    <a:pt x="0" y="9244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730454" y="2118220"/>
              <a:ext cx="218440" cy="411480"/>
            </a:xfrm>
            <a:custGeom>
              <a:avLst/>
              <a:gdLst/>
              <a:ahLst/>
              <a:cxnLst/>
              <a:rect l="l" t="t" r="r" b="b"/>
              <a:pathLst>
                <a:path w="218440" h="411480">
                  <a:moveTo>
                    <a:pt x="217906" y="0"/>
                  </a:moveTo>
                  <a:lnTo>
                    <a:pt x="0" y="0"/>
                  </a:lnTo>
                  <a:lnTo>
                    <a:pt x="0" y="411060"/>
                  </a:lnTo>
                  <a:lnTo>
                    <a:pt x="217906" y="411060"/>
                  </a:lnTo>
                  <a:lnTo>
                    <a:pt x="217906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730456" y="2118220"/>
              <a:ext cx="218440" cy="411480"/>
            </a:xfrm>
            <a:custGeom>
              <a:avLst/>
              <a:gdLst/>
              <a:ahLst/>
              <a:cxnLst/>
              <a:rect l="l" t="t" r="r" b="b"/>
              <a:pathLst>
                <a:path w="218440" h="411480">
                  <a:moveTo>
                    <a:pt x="0" y="0"/>
                  </a:moveTo>
                  <a:lnTo>
                    <a:pt x="217906" y="0"/>
                  </a:lnTo>
                  <a:lnTo>
                    <a:pt x="217906" y="411060"/>
                  </a:lnTo>
                  <a:lnTo>
                    <a:pt x="0" y="411060"/>
                  </a:lnTo>
                  <a:lnTo>
                    <a:pt x="0" y="0"/>
                  </a:lnTo>
                  <a:close/>
                </a:path>
                <a:path w="218440" h="41148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730456" y="2529277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730456" y="2327875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819600" y="230476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819600" y="230476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7247165" y="2593658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7169576" y="259365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221208" y="0"/>
                  </a:moveTo>
                  <a:lnTo>
                    <a:pt x="0" y="0"/>
                  </a:lnTo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7169576" y="259365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  <a:lnTo>
                    <a:pt x="0" y="0"/>
                  </a:lnTo>
                  <a:close/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7260372" y="25738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260372" y="257384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294236" y="273893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5" name="object 135"/>
          <p:cNvSpPr txBox="1"/>
          <p:nvPr/>
        </p:nvSpPr>
        <p:spPr>
          <a:xfrm>
            <a:off x="5458798" y="2766568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829117" y="2766568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263842" y="2766568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698567" y="2766568"/>
            <a:ext cx="281593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7132004" y="2766568"/>
            <a:ext cx="29681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V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5293347" y="1640759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1" name="object 141"/>
          <p:cNvSpPr txBox="1"/>
          <p:nvPr/>
        </p:nvSpPr>
        <p:spPr>
          <a:xfrm>
            <a:off x="5201899" y="2685778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132856" y="250276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5132856" y="231974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5132856" y="2138378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132856" y="195536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098334" y="1772345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098334" y="1590978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489062" y="1424448"/>
            <a:ext cx="1641989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N=28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49" name="object 149"/>
          <p:cNvGrpSpPr/>
          <p:nvPr/>
        </p:nvGrpSpPr>
        <p:grpSpPr>
          <a:xfrm>
            <a:off x="5448777" y="3191070"/>
            <a:ext cx="1890604" cy="884734"/>
            <a:chOff x="5449858" y="3195004"/>
            <a:chExt cx="1892935" cy="885825"/>
          </a:xfrm>
        </p:grpSpPr>
        <p:sp>
          <p:nvSpPr>
            <p:cNvPr id="150" name="object 150"/>
            <p:cNvSpPr/>
            <p:nvPr/>
          </p:nvSpPr>
          <p:spPr>
            <a:xfrm>
              <a:off x="5452715" y="3636982"/>
              <a:ext cx="1887220" cy="294005"/>
            </a:xfrm>
            <a:custGeom>
              <a:avLst/>
              <a:gdLst/>
              <a:ahLst/>
              <a:cxnLst/>
              <a:rect l="l" t="t" r="r" b="b"/>
              <a:pathLst>
                <a:path w="1887220" h="294004">
                  <a:moveTo>
                    <a:pt x="0" y="293846"/>
                  </a:moveTo>
                  <a:lnTo>
                    <a:pt x="234420" y="293846"/>
                  </a:lnTo>
                </a:path>
                <a:path w="1887220" h="294004">
                  <a:moveTo>
                    <a:pt x="703253" y="293846"/>
                  </a:moveTo>
                  <a:lnTo>
                    <a:pt x="1886889" y="293846"/>
                  </a:lnTo>
                </a:path>
                <a:path w="1887220" h="294004">
                  <a:moveTo>
                    <a:pt x="0" y="146923"/>
                  </a:moveTo>
                  <a:lnTo>
                    <a:pt x="1178690" y="146923"/>
                  </a:lnTo>
                </a:path>
                <a:path w="1887220" h="294004">
                  <a:moveTo>
                    <a:pt x="1647524" y="146923"/>
                  </a:moveTo>
                  <a:lnTo>
                    <a:pt x="1886889" y="146923"/>
                  </a:lnTo>
                </a:path>
                <a:path w="1887220" h="294004">
                  <a:moveTo>
                    <a:pt x="0" y="0"/>
                  </a:moveTo>
                  <a:lnTo>
                    <a:pt x="1178690" y="0"/>
                  </a:lnTo>
                </a:path>
                <a:path w="1887220" h="294004">
                  <a:moveTo>
                    <a:pt x="1647524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452715" y="3490058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452715" y="3343135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452715" y="3197862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850565" y="4077752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21551" y="4031529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28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850565" y="3879654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921551" y="387965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604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687136" y="3886263"/>
              <a:ext cx="469265" cy="145415"/>
            </a:xfrm>
            <a:custGeom>
              <a:avLst/>
              <a:gdLst/>
              <a:ahLst/>
              <a:cxnLst/>
              <a:rect l="l" t="t" r="r" b="b"/>
              <a:pathLst>
                <a:path w="469264" h="145414">
                  <a:moveTo>
                    <a:pt x="468833" y="0"/>
                  </a:moveTo>
                  <a:lnTo>
                    <a:pt x="0" y="0"/>
                  </a:lnTo>
                  <a:lnTo>
                    <a:pt x="0" y="145275"/>
                  </a:lnTo>
                  <a:lnTo>
                    <a:pt x="468833" y="145275"/>
                  </a:lnTo>
                  <a:lnTo>
                    <a:pt x="46883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687133" y="3886257"/>
              <a:ext cx="469265" cy="145415"/>
            </a:xfrm>
            <a:custGeom>
              <a:avLst/>
              <a:gdLst/>
              <a:ahLst/>
              <a:cxnLst/>
              <a:rect l="l" t="t" r="r" b="b"/>
              <a:pathLst>
                <a:path w="469264" h="145414">
                  <a:moveTo>
                    <a:pt x="0" y="0"/>
                  </a:moveTo>
                  <a:lnTo>
                    <a:pt x="468833" y="0"/>
                  </a:lnTo>
                  <a:lnTo>
                    <a:pt x="468833" y="145275"/>
                  </a:lnTo>
                  <a:lnTo>
                    <a:pt x="0" y="145275"/>
                  </a:lnTo>
                  <a:lnTo>
                    <a:pt x="0" y="0"/>
                  </a:lnTo>
                  <a:close/>
                </a:path>
                <a:path w="469264" h="14541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687133" y="4031529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687133" y="3914321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911644" y="363202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911644" y="363202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901740" y="390771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901740" y="39077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794839" y="4077752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40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865824" y="3873050"/>
              <a:ext cx="0" cy="205104"/>
            </a:xfrm>
            <a:custGeom>
              <a:avLst/>
              <a:gdLst/>
              <a:ahLst/>
              <a:cxnLst/>
              <a:rect l="l" t="t" r="r" b="b"/>
              <a:pathLst>
                <a:path h="205104">
                  <a:moveTo>
                    <a:pt x="0" y="0"/>
                  </a:moveTo>
                  <a:lnTo>
                    <a:pt x="0" y="204698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794839" y="3343135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40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865824" y="3343135"/>
              <a:ext cx="0" cy="163830"/>
            </a:xfrm>
            <a:custGeom>
              <a:avLst/>
              <a:gdLst/>
              <a:ahLst/>
              <a:cxnLst/>
              <a:rect l="l" t="t" r="r" b="b"/>
              <a:pathLst>
                <a:path h="163829">
                  <a:moveTo>
                    <a:pt x="0" y="0"/>
                  </a:moveTo>
                  <a:lnTo>
                    <a:pt x="0" y="163436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631406" y="3506571"/>
              <a:ext cx="469265" cy="367030"/>
            </a:xfrm>
            <a:custGeom>
              <a:avLst/>
              <a:gdLst/>
              <a:ahLst/>
              <a:cxnLst/>
              <a:rect l="l" t="t" r="r" b="b"/>
              <a:pathLst>
                <a:path w="469265" h="367029">
                  <a:moveTo>
                    <a:pt x="468833" y="0"/>
                  </a:moveTo>
                  <a:lnTo>
                    <a:pt x="0" y="0"/>
                  </a:lnTo>
                  <a:lnTo>
                    <a:pt x="0" y="366483"/>
                  </a:lnTo>
                  <a:lnTo>
                    <a:pt x="468833" y="366483"/>
                  </a:lnTo>
                  <a:lnTo>
                    <a:pt x="46883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631408" y="3506566"/>
              <a:ext cx="469265" cy="367030"/>
            </a:xfrm>
            <a:custGeom>
              <a:avLst/>
              <a:gdLst/>
              <a:ahLst/>
              <a:cxnLst/>
              <a:rect l="l" t="t" r="r" b="b"/>
              <a:pathLst>
                <a:path w="469265" h="367029">
                  <a:moveTo>
                    <a:pt x="0" y="0"/>
                  </a:moveTo>
                  <a:lnTo>
                    <a:pt x="468833" y="0"/>
                  </a:lnTo>
                  <a:lnTo>
                    <a:pt x="468833" y="366483"/>
                  </a:lnTo>
                  <a:lnTo>
                    <a:pt x="0" y="366483"/>
                  </a:lnTo>
                  <a:lnTo>
                    <a:pt x="0" y="0"/>
                  </a:lnTo>
                  <a:close/>
                </a:path>
                <a:path w="469265" h="367029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631408" y="3873050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5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631408" y="3712919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5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846015" y="368485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846015" y="36848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452715" y="4077752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7" name="object 177"/>
          <p:cNvSpPr txBox="1"/>
          <p:nvPr/>
        </p:nvSpPr>
        <p:spPr>
          <a:xfrm>
            <a:off x="5873830" y="4102092"/>
            <a:ext cx="9703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6831154" y="4102092"/>
            <a:ext cx="6849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Si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5451630" y="3193920"/>
            <a:ext cx="0" cy="879026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879894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0" name="object 180"/>
          <p:cNvSpPr txBox="1"/>
          <p:nvPr/>
        </p:nvSpPr>
        <p:spPr>
          <a:xfrm>
            <a:off x="5300809" y="3872908"/>
            <a:ext cx="118599" cy="231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200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499">
              <a:latin typeface="Calibri"/>
              <a:cs typeface="Calibri"/>
            </a:endParaRPr>
          </a:p>
          <a:p>
            <a:pPr marL="74206"/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300809" y="3726167"/>
            <a:ext cx="118599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400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300809" y="3579424"/>
            <a:ext cx="118599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600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5300809" y="3432681"/>
            <a:ext cx="118599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800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269740" y="3285938"/>
            <a:ext cx="14967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1000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5269740" y="3140844"/>
            <a:ext cx="14967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1200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492336" y="2977614"/>
            <a:ext cx="1641989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N=28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7025293" y="1825106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0,045</a:t>
            </a:r>
            <a:endParaRPr sz="949">
              <a:latin typeface="Century Gothic"/>
              <a:cs typeface="Century Gothic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7246892" y="3292576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0,006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2259282" y="982571"/>
            <a:ext cx="1632476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800" b="1" spc="-5" dirty="0">
                <a:solidFill>
                  <a:srgbClr val="0070C0"/>
                </a:solidFill>
                <a:latin typeface="Century Gothic"/>
                <a:cs typeface="Century Gothic"/>
              </a:rPr>
              <a:t>Conclusiones</a:t>
            </a:r>
          </a:p>
        </p:txBody>
      </p:sp>
      <p:sp>
        <p:nvSpPr>
          <p:cNvPr id="9" name="object 9"/>
          <p:cNvSpPr txBox="1">
            <a:spLocks noGrp="1"/>
          </p:cNvSpPr>
          <p:nvPr>
            <p:ph type="body" idx="1"/>
          </p:nvPr>
        </p:nvSpPr>
        <p:spPr>
          <a:xfrm>
            <a:off x="2259282" y="1552086"/>
            <a:ext cx="4701458" cy="19733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842268">
              <a:spcBef>
                <a:spcPts val="100"/>
              </a:spcBef>
            </a:pPr>
            <a:r>
              <a:rPr sz="1300" spc="45" dirty="0">
                <a:solidFill>
                  <a:srgbClr val="A53010"/>
                </a:solidFill>
                <a:latin typeface="Arial"/>
                <a:cs typeface="Arial"/>
              </a:rPr>
              <a:t>´</a:t>
            </a:r>
            <a:r>
              <a:rPr sz="1300" spc="45" dirty="0"/>
              <a:t>Monitorización</a:t>
            </a:r>
            <a:r>
              <a:rPr sz="1300" spc="-5" dirty="0"/>
              <a:t> </a:t>
            </a:r>
            <a:r>
              <a:rPr sz="1300" dirty="0"/>
              <a:t>del</a:t>
            </a:r>
            <a:r>
              <a:rPr sz="1300" spc="-10" dirty="0"/>
              <a:t> </a:t>
            </a:r>
            <a:r>
              <a:rPr sz="1300" spc="-5" dirty="0"/>
              <a:t>39 </a:t>
            </a:r>
            <a:r>
              <a:rPr sz="1300" dirty="0"/>
              <a:t>%</a:t>
            </a:r>
            <a:r>
              <a:rPr sz="1300" spc="-5" dirty="0"/>
              <a:t> </a:t>
            </a:r>
            <a:r>
              <a:rPr sz="1300" dirty="0"/>
              <a:t>de</a:t>
            </a:r>
            <a:r>
              <a:rPr sz="1300" spc="-5" dirty="0"/>
              <a:t> los</a:t>
            </a:r>
            <a:r>
              <a:rPr sz="1300" spc="5" dirty="0"/>
              <a:t> </a:t>
            </a:r>
            <a:r>
              <a:rPr sz="1300" spc="-5" dirty="0"/>
              <a:t>pacientes</a:t>
            </a:r>
          </a:p>
          <a:p>
            <a:pPr marL="829583"/>
            <a:endParaRPr sz="1300" dirty="0"/>
          </a:p>
          <a:p>
            <a:pPr marL="829583">
              <a:spcBef>
                <a:spcPts val="20"/>
              </a:spcBef>
            </a:pPr>
            <a:endParaRPr sz="1300" dirty="0"/>
          </a:p>
          <a:p>
            <a:pPr marL="996388" marR="5074" indent="-154754">
              <a:lnSpc>
                <a:spcPct val="79200"/>
              </a:lnSpc>
            </a:pPr>
            <a:r>
              <a:rPr sz="1300" spc="60" dirty="0">
                <a:solidFill>
                  <a:srgbClr val="A53010"/>
                </a:solidFill>
                <a:latin typeface="Arial"/>
                <a:cs typeface="Arial"/>
              </a:rPr>
              <a:t>´</a:t>
            </a:r>
            <a:r>
              <a:rPr sz="1300" spc="60" dirty="0"/>
              <a:t>Confirmados </a:t>
            </a:r>
            <a:r>
              <a:rPr sz="1300" dirty="0"/>
              <a:t>3 </a:t>
            </a:r>
            <a:r>
              <a:rPr sz="1300" spc="-5" dirty="0"/>
              <a:t>casos </a:t>
            </a:r>
            <a:r>
              <a:rPr sz="1300" dirty="0"/>
              <a:t>de </a:t>
            </a:r>
            <a:r>
              <a:rPr sz="1300" spc="-5" dirty="0"/>
              <a:t>inactivación silente; (3,5 </a:t>
            </a:r>
            <a:r>
              <a:rPr sz="1300" dirty="0"/>
              <a:t>%) </a:t>
            </a:r>
            <a:r>
              <a:rPr sz="1300" spc="-5" dirty="0"/>
              <a:t>Otros</a:t>
            </a:r>
            <a:r>
              <a:rPr sz="1300" dirty="0"/>
              <a:t> 6 </a:t>
            </a:r>
            <a:r>
              <a:rPr sz="1300" spc="-345" dirty="0"/>
              <a:t> </a:t>
            </a:r>
            <a:r>
              <a:rPr sz="1300" spc="-5" dirty="0"/>
              <a:t>estan</a:t>
            </a:r>
            <a:r>
              <a:rPr sz="1300" spc="-10" dirty="0"/>
              <a:t> </a:t>
            </a:r>
            <a:r>
              <a:rPr sz="1300" dirty="0"/>
              <a:t>en</a:t>
            </a:r>
            <a:r>
              <a:rPr sz="1300" spc="-5" dirty="0"/>
              <a:t> estudio</a:t>
            </a:r>
          </a:p>
          <a:p>
            <a:pPr marL="829583">
              <a:spcBef>
                <a:spcPts val="5"/>
              </a:spcBef>
            </a:pPr>
            <a:endParaRPr sz="1300" dirty="0"/>
          </a:p>
          <a:p>
            <a:pPr marL="996388" marR="218812" indent="-154754">
              <a:lnSpc>
                <a:spcPct val="80000"/>
              </a:lnSpc>
            </a:pPr>
            <a:r>
              <a:rPr sz="1300" spc="60" dirty="0">
                <a:solidFill>
                  <a:srgbClr val="A53010"/>
                </a:solidFill>
                <a:latin typeface="Arial"/>
                <a:cs typeface="Arial"/>
              </a:rPr>
              <a:t>´</a:t>
            </a:r>
            <a:r>
              <a:rPr sz="1300" spc="60" dirty="0"/>
              <a:t>Correlación </a:t>
            </a:r>
            <a:r>
              <a:rPr sz="1300" spc="-5" dirty="0"/>
              <a:t>entre actividad asparaginasa </a:t>
            </a:r>
            <a:r>
              <a:rPr sz="1300" dirty="0"/>
              <a:t>y </a:t>
            </a:r>
            <a:r>
              <a:rPr sz="1300" spc="-5" dirty="0"/>
              <a:t>toxicidad </a:t>
            </a:r>
            <a:r>
              <a:rPr sz="1300" dirty="0"/>
              <a:t>de </a:t>
            </a:r>
            <a:r>
              <a:rPr sz="1300" spc="-345" dirty="0"/>
              <a:t> </a:t>
            </a:r>
            <a:r>
              <a:rPr sz="1300" spc="-5" dirty="0"/>
              <a:t>cualquier</a:t>
            </a:r>
            <a:r>
              <a:rPr sz="1300" spc="-10" dirty="0"/>
              <a:t> </a:t>
            </a:r>
            <a:r>
              <a:rPr sz="1300" spc="-5" dirty="0"/>
              <a:t>tipo,</a:t>
            </a:r>
          </a:p>
          <a:p>
            <a:pPr marL="829583"/>
            <a:endParaRPr sz="1300" dirty="0"/>
          </a:p>
          <a:p>
            <a:pPr marL="996388" marR="772502" indent="-154754">
              <a:lnSpc>
                <a:spcPct val="80000"/>
              </a:lnSpc>
              <a:spcBef>
                <a:spcPts val="5"/>
              </a:spcBef>
            </a:pPr>
            <a:r>
              <a:rPr sz="1300" spc="80" dirty="0">
                <a:solidFill>
                  <a:srgbClr val="A53010"/>
                </a:solidFill>
                <a:latin typeface="Arial"/>
                <a:cs typeface="Arial"/>
              </a:rPr>
              <a:t>´</a:t>
            </a:r>
            <a:r>
              <a:rPr sz="1300" spc="80" dirty="0"/>
              <a:t>Relación </a:t>
            </a:r>
            <a:r>
              <a:rPr sz="1300" spc="-5" dirty="0"/>
              <a:t>entre hipofibrinogenemia </a:t>
            </a:r>
            <a:r>
              <a:rPr sz="1300" dirty="0"/>
              <a:t>en </a:t>
            </a:r>
            <a:r>
              <a:rPr sz="1300" spc="-5" dirty="0"/>
              <a:t>inducción </a:t>
            </a:r>
            <a:r>
              <a:rPr sz="1300" dirty="0"/>
              <a:t>y </a:t>
            </a:r>
            <a:r>
              <a:rPr sz="1300" spc="-345" dirty="0"/>
              <a:t> </a:t>
            </a:r>
            <a:r>
              <a:rPr sz="1300" spc="-5" dirty="0"/>
              <a:t>actividad asparaginasa</a:t>
            </a:r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81241" y="2165594"/>
            <a:ext cx="1368642" cy="16765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116699">
              <a:spcBef>
                <a:spcPts val="170"/>
              </a:spcBef>
            </a:pPr>
            <a:r>
              <a:rPr sz="949" b="1" spc="5" dirty="0">
                <a:latin typeface="Corbel"/>
                <a:cs typeface="Corbel"/>
              </a:rPr>
              <a:t>11</a:t>
            </a:r>
            <a:r>
              <a:rPr sz="949" b="1" spc="10" dirty="0">
                <a:latin typeface="Corbel"/>
                <a:cs typeface="Corbel"/>
              </a:rPr>
              <a:t>2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5" dirty="0">
                <a:latin typeface="Corbel"/>
                <a:cs typeface="Corbel"/>
              </a:rPr>
              <a:t>B</a:t>
            </a:r>
            <a:r>
              <a:rPr sz="949" b="1" spc="5" dirty="0">
                <a:latin typeface="Corbel"/>
                <a:cs typeface="Corbel"/>
              </a:rPr>
              <a:t>C</a:t>
            </a:r>
            <a:r>
              <a:rPr sz="949" b="1" spc="15" dirty="0">
                <a:latin typeface="Corbel"/>
                <a:cs typeface="Corbel"/>
              </a:rPr>
              <a:t>P</a:t>
            </a:r>
            <a:r>
              <a:rPr sz="949" b="1" spc="-40" dirty="0">
                <a:latin typeface="Corbel"/>
                <a:cs typeface="Corbel"/>
              </a:rPr>
              <a:t> </a:t>
            </a:r>
            <a:r>
              <a:rPr sz="949" b="1" spc="15" dirty="0">
                <a:latin typeface="Corbel"/>
                <a:cs typeface="Corbel"/>
              </a:rPr>
              <a:t>A</a:t>
            </a:r>
            <a:r>
              <a:rPr sz="949" b="1" spc="5" dirty="0">
                <a:latin typeface="Corbel"/>
                <a:cs typeface="Corbel"/>
              </a:rPr>
              <a:t>L</a:t>
            </a:r>
            <a:r>
              <a:rPr sz="949" b="1" spc="10" dirty="0">
                <a:latin typeface="Corbel"/>
                <a:cs typeface="Corbel"/>
              </a:rPr>
              <a:t>L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c</a:t>
            </a:r>
            <a:r>
              <a:rPr sz="949" b="1" spc="10" dirty="0">
                <a:latin typeface="Corbel"/>
                <a:cs typeface="Corbel"/>
              </a:rPr>
              <a:t>on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ER</a:t>
            </a:r>
            <a:r>
              <a:rPr sz="949" b="1" spc="20" dirty="0">
                <a:latin typeface="Corbel"/>
                <a:cs typeface="Corbel"/>
              </a:rPr>
              <a:t>M</a:t>
            </a:r>
            <a:endParaRPr sz="949">
              <a:latin typeface="Corbel"/>
              <a:cs typeface="Corbe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50619" y="2822536"/>
            <a:ext cx="1159350" cy="16701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04014">
              <a:spcBef>
                <a:spcPts val="165"/>
              </a:spcBef>
            </a:pPr>
            <a:r>
              <a:rPr sz="949" b="1" spc="-5" dirty="0">
                <a:solidFill>
                  <a:srgbClr val="00B050"/>
                </a:solidFill>
                <a:latin typeface="Corbel"/>
                <a:cs typeface="Corbel"/>
              </a:rPr>
              <a:t>67</a:t>
            </a:r>
            <a:r>
              <a:rPr sz="949" b="1" spc="-20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negativa</a:t>
            </a:r>
            <a:r>
              <a:rPr sz="949" b="1" spc="-15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00B050"/>
                </a:solidFill>
                <a:latin typeface="Corbel"/>
                <a:cs typeface="Corbel"/>
              </a:rPr>
              <a:t>(60%)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5573" y="2822536"/>
            <a:ext cx="1043923" cy="168300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2198" rIns="0" bIns="0" rtlCol="0">
            <a:spAutoFit/>
          </a:bodyPr>
          <a:lstStyle/>
          <a:p>
            <a:pPr marL="55813">
              <a:spcBef>
                <a:spcPts val="175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45</a:t>
            </a:r>
            <a:r>
              <a:rPr sz="949" b="1" spc="-2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positiva</a:t>
            </a:r>
            <a:r>
              <a:rPr sz="949" b="1" spc="-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(40</a:t>
            </a:r>
            <a:r>
              <a:rPr sz="949" b="1" spc="-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837266" y="2365382"/>
            <a:ext cx="3193288" cy="458540"/>
          </a:xfrm>
          <a:custGeom>
            <a:avLst/>
            <a:gdLst/>
            <a:ahLst/>
            <a:cxnLst/>
            <a:rect l="l" t="t" r="r" b="b"/>
            <a:pathLst>
              <a:path w="3197225" h="459105">
                <a:moveTo>
                  <a:pt x="1630057" y="0"/>
                </a:moveTo>
                <a:lnTo>
                  <a:pt x="1630057" y="229285"/>
                </a:lnTo>
                <a:lnTo>
                  <a:pt x="0" y="229285"/>
                </a:lnTo>
                <a:lnTo>
                  <a:pt x="0" y="458571"/>
                </a:lnTo>
              </a:path>
              <a:path w="3197225" h="459105">
                <a:moveTo>
                  <a:pt x="1630057" y="0"/>
                </a:moveTo>
                <a:lnTo>
                  <a:pt x="1630057" y="228434"/>
                </a:lnTo>
                <a:lnTo>
                  <a:pt x="3196704" y="228434"/>
                </a:lnTo>
                <a:lnTo>
                  <a:pt x="3196704" y="456857"/>
                </a:lnTo>
              </a:path>
            </a:pathLst>
          </a:custGeom>
          <a:ln w="3441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/>
          <p:nvPr/>
        </p:nvSpPr>
        <p:spPr>
          <a:xfrm>
            <a:off x="3029001" y="3267917"/>
            <a:ext cx="974792" cy="200413"/>
          </a:xfrm>
          <a:custGeom>
            <a:avLst/>
            <a:gdLst/>
            <a:ahLst/>
            <a:cxnLst/>
            <a:rect l="l" t="t" r="r" b="b"/>
            <a:pathLst>
              <a:path w="975995" h="200660">
                <a:moveTo>
                  <a:pt x="0" y="0"/>
                </a:moveTo>
                <a:lnTo>
                  <a:pt x="975487" y="0"/>
                </a:lnTo>
                <a:lnTo>
                  <a:pt x="975487" y="200037"/>
                </a:lnTo>
                <a:lnTo>
                  <a:pt x="0" y="20003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3029857" y="3272747"/>
            <a:ext cx="97289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67439">
              <a:spcBef>
                <a:spcPts val="125"/>
              </a:spcBef>
            </a:pPr>
            <a:r>
              <a:rPr sz="949" b="1" spc="-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-3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AR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(4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9%)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36842" y="3269505"/>
            <a:ext cx="979867" cy="16637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81392">
              <a:spcBef>
                <a:spcPts val="160"/>
              </a:spcBef>
            </a:pPr>
            <a:r>
              <a:rPr sz="949" b="1" spc="-5" dirty="0">
                <a:solidFill>
                  <a:srgbClr val="F4B183"/>
                </a:solidFill>
                <a:latin typeface="Corbel"/>
                <a:cs typeface="Corbel"/>
              </a:rPr>
              <a:t>23</a:t>
            </a:r>
            <a:r>
              <a:rPr sz="949" b="1" spc="-15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RE</a:t>
            </a:r>
            <a:r>
              <a:rPr sz="949" b="1" spc="-15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(51%)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748919" y="3269505"/>
            <a:ext cx="939910" cy="17150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153486">
              <a:spcBef>
                <a:spcPts val="200"/>
              </a:spcBef>
            </a:pP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42</a:t>
            </a:r>
            <a:r>
              <a:rPr sz="949" b="1" spc="-20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RE</a:t>
            </a:r>
            <a:r>
              <a:rPr sz="949" b="1" spc="-15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00B050"/>
                </a:solidFill>
                <a:latin typeface="Corbel"/>
                <a:cs typeface="Corbel"/>
              </a:rPr>
              <a:t>(63%)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195314" y="3268193"/>
            <a:ext cx="909469" cy="200413"/>
          </a:xfrm>
          <a:custGeom>
            <a:avLst/>
            <a:gdLst/>
            <a:ahLst/>
            <a:cxnLst/>
            <a:rect l="l" t="t" r="r" b="b"/>
            <a:pathLst>
              <a:path w="910590" h="200660">
                <a:moveTo>
                  <a:pt x="0" y="0"/>
                </a:moveTo>
                <a:lnTo>
                  <a:pt x="910450" y="0"/>
                </a:lnTo>
                <a:lnTo>
                  <a:pt x="910450" y="200037"/>
                </a:lnTo>
                <a:lnTo>
                  <a:pt x="0" y="20003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6196171" y="3272747"/>
            <a:ext cx="90819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42704">
              <a:spcBef>
                <a:spcPts val="125"/>
              </a:spcBef>
            </a:pPr>
            <a:r>
              <a:rPr sz="949" b="1" spc="-20" dirty="0">
                <a:solidFill>
                  <a:srgbClr val="F4B183"/>
                </a:solidFill>
                <a:latin typeface="Corbel"/>
                <a:cs typeface="Corbel"/>
              </a:rPr>
              <a:t>2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5</a:t>
            </a:r>
            <a:r>
              <a:rPr sz="949" b="1" spc="-40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15" dirty="0">
                <a:solidFill>
                  <a:srgbClr val="F4B183"/>
                </a:solidFill>
                <a:latin typeface="Corbel"/>
                <a:cs typeface="Corbel"/>
              </a:rPr>
              <a:t>AR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 (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37%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)</a:t>
            </a:r>
            <a:endParaRPr sz="949">
              <a:latin typeface="Corbel"/>
              <a:cs typeface="Corbe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024761" y="3021464"/>
            <a:ext cx="2318701" cy="952594"/>
            <a:chOff x="2021620" y="3025189"/>
            <a:chExt cx="2321560" cy="953769"/>
          </a:xfrm>
        </p:grpSpPr>
        <p:sp>
          <p:nvSpPr>
            <p:cNvPr id="15" name="object 15"/>
            <p:cNvSpPr/>
            <p:nvPr/>
          </p:nvSpPr>
          <p:spPr>
            <a:xfrm>
              <a:off x="2023341" y="3026910"/>
              <a:ext cx="812165" cy="245745"/>
            </a:xfrm>
            <a:custGeom>
              <a:avLst/>
              <a:gdLst/>
              <a:ahLst/>
              <a:cxnLst/>
              <a:rect l="l" t="t" r="r" b="b"/>
              <a:pathLst>
                <a:path w="812164" h="245745">
                  <a:moveTo>
                    <a:pt x="811784" y="0"/>
                  </a:moveTo>
                  <a:lnTo>
                    <a:pt x="811784" y="122783"/>
                  </a:lnTo>
                  <a:lnTo>
                    <a:pt x="0" y="122783"/>
                  </a:lnTo>
                  <a:lnTo>
                    <a:pt x="0" y="245579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837003" y="3146619"/>
              <a:ext cx="678180" cy="120650"/>
            </a:xfrm>
            <a:custGeom>
              <a:avLst/>
              <a:gdLst/>
              <a:ahLst/>
              <a:cxnLst/>
              <a:rect l="l" t="t" r="r" b="b"/>
              <a:pathLst>
                <a:path w="678179" h="120650">
                  <a:moveTo>
                    <a:pt x="0" y="0"/>
                  </a:moveTo>
                  <a:lnTo>
                    <a:pt x="677837" y="0"/>
                  </a:lnTo>
                  <a:lnTo>
                    <a:pt x="677837" y="120065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748996" y="3476067"/>
              <a:ext cx="1591310" cy="500380"/>
            </a:xfrm>
            <a:custGeom>
              <a:avLst/>
              <a:gdLst/>
              <a:ahLst/>
              <a:cxnLst/>
              <a:rect l="l" t="t" r="r" b="b"/>
              <a:pathLst>
                <a:path w="1591310" h="500379">
                  <a:moveTo>
                    <a:pt x="0" y="0"/>
                  </a:moveTo>
                  <a:lnTo>
                    <a:pt x="1591106" y="0"/>
                  </a:lnTo>
                  <a:lnTo>
                    <a:pt x="1591106" y="500087"/>
                  </a:lnTo>
                  <a:lnTo>
                    <a:pt x="0" y="50008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5216679" y="3019562"/>
            <a:ext cx="2238789" cy="1106076"/>
            <a:chOff x="5217474" y="3023285"/>
            <a:chExt cx="2241550" cy="1107440"/>
          </a:xfrm>
        </p:grpSpPr>
        <p:sp>
          <p:nvSpPr>
            <p:cNvPr id="19" name="object 19"/>
            <p:cNvSpPr/>
            <p:nvPr/>
          </p:nvSpPr>
          <p:spPr>
            <a:xfrm>
              <a:off x="5219379" y="3025190"/>
              <a:ext cx="812800" cy="252729"/>
            </a:xfrm>
            <a:custGeom>
              <a:avLst/>
              <a:gdLst/>
              <a:ahLst/>
              <a:cxnLst/>
              <a:rect l="l" t="t" r="r" b="b"/>
              <a:pathLst>
                <a:path w="812800" h="252729">
                  <a:moveTo>
                    <a:pt x="812457" y="0"/>
                  </a:moveTo>
                  <a:lnTo>
                    <a:pt x="812457" y="126149"/>
                  </a:lnTo>
                  <a:lnTo>
                    <a:pt x="0" y="126149"/>
                  </a:lnTo>
                  <a:lnTo>
                    <a:pt x="0" y="252298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974034" y="3150635"/>
              <a:ext cx="638175" cy="118110"/>
            </a:xfrm>
            <a:custGeom>
              <a:avLst/>
              <a:gdLst/>
              <a:ahLst/>
              <a:cxnLst/>
              <a:rect l="l" t="t" r="r" b="b"/>
              <a:pathLst>
                <a:path w="638175" h="118110">
                  <a:moveTo>
                    <a:pt x="0" y="0"/>
                  </a:moveTo>
                  <a:lnTo>
                    <a:pt x="637933" y="0"/>
                  </a:lnTo>
                  <a:lnTo>
                    <a:pt x="637933" y="117805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881147" y="3477364"/>
              <a:ext cx="1574800" cy="650240"/>
            </a:xfrm>
            <a:custGeom>
              <a:avLst/>
              <a:gdLst/>
              <a:ahLst/>
              <a:cxnLst/>
              <a:rect l="l" t="t" r="r" b="b"/>
              <a:pathLst>
                <a:path w="1574800" h="650239">
                  <a:moveTo>
                    <a:pt x="0" y="0"/>
                  </a:moveTo>
                  <a:lnTo>
                    <a:pt x="1574419" y="0"/>
                  </a:lnTo>
                  <a:lnTo>
                    <a:pt x="1574419" y="650112"/>
                  </a:lnTo>
                  <a:lnTo>
                    <a:pt x="0" y="6501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2803108" y="3477199"/>
            <a:ext cx="1485973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+CD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KN2A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/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B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7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KMT2Ar</a:t>
            </a:r>
            <a:endParaRPr sz="949">
              <a:latin typeface="Corbel"/>
              <a:cs typeface="Corbel"/>
            </a:endParaRPr>
          </a:p>
          <a:p>
            <a:pPr algn="ctr">
              <a:spcBef>
                <a:spcPts val="55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</a:t>
            </a:r>
            <a:r>
              <a:rPr sz="949" b="1" spc="-3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Low-hypodiploid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923069" y="3478846"/>
            <a:ext cx="1485973" cy="6189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+CD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KN2A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/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B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8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KMT2Ar</a:t>
            </a:r>
            <a:endParaRPr sz="949">
              <a:latin typeface="Corbel"/>
              <a:cs typeface="Corbel"/>
            </a:endParaRPr>
          </a:p>
          <a:p>
            <a:pPr marL="227056" marR="219446" indent="-634" algn="ctr">
              <a:lnSpc>
                <a:spcPct val="103699"/>
              </a:lnSpc>
              <a:spcBef>
                <a:spcPts val="10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 Low-hypodiploid 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TP5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3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d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bl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e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6292376" y="2739162"/>
            <a:ext cx="718569" cy="763598"/>
            <a:chOff x="6294497" y="2742539"/>
            <a:chExt cx="719455" cy="764540"/>
          </a:xfrm>
        </p:grpSpPr>
        <p:sp>
          <p:nvSpPr>
            <p:cNvPr id="25" name="object 25"/>
            <p:cNvSpPr/>
            <p:nvPr/>
          </p:nvSpPr>
          <p:spPr>
            <a:xfrm>
              <a:off x="6300516" y="3251036"/>
              <a:ext cx="707390" cy="250190"/>
            </a:xfrm>
            <a:custGeom>
              <a:avLst/>
              <a:gdLst/>
              <a:ahLst/>
              <a:cxnLst/>
              <a:rect l="l" t="t" r="r" b="b"/>
              <a:pathLst>
                <a:path w="707390" h="250189">
                  <a:moveTo>
                    <a:pt x="0" y="125006"/>
                  </a:moveTo>
                  <a:lnTo>
                    <a:pt x="22122" y="81388"/>
                  </a:lnTo>
                  <a:lnTo>
                    <a:pt x="83164" y="44466"/>
                  </a:lnTo>
                  <a:lnTo>
                    <a:pt x="125783" y="29400"/>
                  </a:lnTo>
                  <a:lnTo>
                    <a:pt x="175135" y="17067"/>
                  </a:lnTo>
                  <a:lnTo>
                    <a:pt x="230222" y="7820"/>
                  </a:lnTo>
                  <a:lnTo>
                    <a:pt x="290045" y="2014"/>
                  </a:lnTo>
                  <a:lnTo>
                    <a:pt x="353606" y="0"/>
                  </a:lnTo>
                  <a:lnTo>
                    <a:pt x="417165" y="2014"/>
                  </a:lnTo>
                  <a:lnTo>
                    <a:pt x="476987" y="7820"/>
                  </a:lnTo>
                  <a:lnTo>
                    <a:pt x="532073" y="17067"/>
                  </a:lnTo>
                  <a:lnTo>
                    <a:pt x="581423" y="29400"/>
                  </a:lnTo>
                  <a:lnTo>
                    <a:pt x="624039" y="44466"/>
                  </a:lnTo>
                  <a:lnTo>
                    <a:pt x="658924" y="61913"/>
                  </a:lnTo>
                  <a:lnTo>
                    <a:pt x="701502" y="102536"/>
                  </a:lnTo>
                  <a:lnTo>
                    <a:pt x="707199" y="125006"/>
                  </a:lnTo>
                  <a:lnTo>
                    <a:pt x="701502" y="147475"/>
                  </a:lnTo>
                  <a:lnTo>
                    <a:pt x="658924" y="188098"/>
                  </a:lnTo>
                  <a:lnTo>
                    <a:pt x="624039" y="205545"/>
                  </a:lnTo>
                  <a:lnTo>
                    <a:pt x="581423" y="220611"/>
                  </a:lnTo>
                  <a:lnTo>
                    <a:pt x="532073" y="232944"/>
                  </a:lnTo>
                  <a:lnTo>
                    <a:pt x="476987" y="242191"/>
                  </a:lnTo>
                  <a:lnTo>
                    <a:pt x="417165" y="247998"/>
                  </a:lnTo>
                  <a:lnTo>
                    <a:pt x="353606" y="250012"/>
                  </a:lnTo>
                  <a:lnTo>
                    <a:pt x="290045" y="247998"/>
                  </a:lnTo>
                  <a:lnTo>
                    <a:pt x="230222" y="242191"/>
                  </a:lnTo>
                  <a:lnTo>
                    <a:pt x="175135" y="232944"/>
                  </a:lnTo>
                  <a:lnTo>
                    <a:pt x="125783" y="220611"/>
                  </a:lnTo>
                  <a:lnTo>
                    <a:pt x="83164" y="205545"/>
                  </a:lnTo>
                  <a:lnTo>
                    <a:pt x="48278" y="188098"/>
                  </a:lnTo>
                  <a:lnTo>
                    <a:pt x="5697" y="147475"/>
                  </a:lnTo>
                  <a:lnTo>
                    <a:pt x="0" y="125006"/>
                  </a:lnTo>
                  <a:close/>
                </a:path>
              </a:pathLst>
            </a:custGeom>
            <a:ln w="120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6648114" y="2742539"/>
              <a:ext cx="67945" cy="509270"/>
            </a:xfrm>
            <a:custGeom>
              <a:avLst/>
              <a:gdLst/>
              <a:ahLst/>
              <a:cxnLst/>
              <a:rect l="l" t="t" r="r" b="b"/>
              <a:pathLst>
                <a:path w="67945" h="509270">
                  <a:moveTo>
                    <a:pt x="38798" y="23833"/>
                  </a:moveTo>
                  <a:lnTo>
                    <a:pt x="32101" y="33713"/>
                  </a:lnTo>
                  <a:lnTo>
                    <a:pt x="0" y="508088"/>
                  </a:lnTo>
                  <a:lnTo>
                    <a:pt x="12014" y="508901"/>
                  </a:lnTo>
                  <a:lnTo>
                    <a:pt x="44103" y="34526"/>
                  </a:lnTo>
                  <a:lnTo>
                    <a:pt x="38798" y="23833"/>
                  </a:lnTo>
                  <a:close/>
                </a:path>
                <a:path w="67945" h="509270">
                  <a:moveTo>
                    <a:pt x="46119" y="11506"/>
                  </a:moveTo>
                  <a:lnTo>
                    <a:pt x="33604" y="11506"/>
                  </a:lnTo>
                  <a:lnTo>
                    <a:pt x="45605" y="12319"/>
                  </a:lnTo>
                  <a:lnTo>
                    <a:pt x="44103" y="34526"/>
                  </a:lnTo>
                  <a:lnTo>
                    <a:pt x="56921" y="60363"/>
                  </a:lnTo>
                  <a:lnTo>
                    <a:pt x="60540" y="61582"/>
                  </a:lnTo>
                  <a:lnTo>
                    <a:pt x="66497" y="58635"/>
                  </a:lnTo>
                  <a:lnTo>
                    <a:pt x="67703" y="55016"/>
                  </a:lnTo>
                  <a:lnTo>
                    <a:pt x="46119" y="11506"/>
                  </a:lnTo>
                  <a:close/>
                </a:path>
                <a:path w="67945" h="509270">
                  <a:moveTo>
                    <a:pt x="40411" y="0"/>
                  </a:moveTo>
                  <a:lnTo>
                    <a:pt x="5956" y="50838"/>
                  </a:lnTo>
                  <a:lnTo>
                    <a:pt x="6667" y="54584"/>
                  </a:lnTo>
                  <a:lnTo>
                    <a:pt x="12179" y="58318"/>
                  </a:lnTo>
                  <a:lnTo>
                    <a:pt x="15913" y="57594"/>
                  </a:lnTo>
                  <a:lnTo>
                    <a:pt x="32101" y="33713"/>
                  </a:lnTo>
                  <a:lnTo>
                    <a:pt x="33604" y="11506"/>
                  </a:lnTo>
                  <a:lnTo>
                    <a:pt x="46119" y="11506"/>
                  </a:lnTo>
                  <a:lnTo>
                    <a:pt x="40411" y="0"/>
                  </a:lnTo>
                  <a:close/>
                </a:path>
                <a:path w="67945" h="509270">
                  <a:moveTo>
                    <a:pt x="45451" y="14592"/>
                  </a:moveTo>
                  <a:lnTo>
                    <a:pt x="34213" y="14592"/>
                  </a:lnTo>
                  <a:lnTo>
                    <a:pt x="44589" y="15290"/>
                  </a:lnTo>
                  <a:lnTo>
                    <a:pt x="38798" y="23833"/>
                  </a:lnTo>
                  <a:lnTo>
                    <a:pt x="44103" y="34526"/>
                  </a:lnTo>
                  <a:lnTo>
                    <a:pt x="45451" y="14592"/>
                  </a:lnTo>
                  <a:close/>
                </a:path>
                <a:path w="67945" h="509270">
                  <a:moveTo>
                    <a:pt x="33604" y="11506"/>
                  </a:moveTo>
                  <a:lnTo>
                    <a:pt x="32101" y="33713"/>
                  </a:lnTo>
                  <a:lnTo>
                    <a:pt x="38798" y="23833"/>
                  </a:lnTo>
                  <a:lnTo>
                    <a:pt x="34213" y="14592"/>
                  </a:lnTo>
                  <a:lnTo>
                    <a:pt x="45451" y="14592"/>
                  </a:lnTo>
                  <a:lnTo>
                    <a:pt x="45605" y="12319"/>
                  </a:lnTo>
                  <a:lnTo>
                    <a:pt x="33604" y="11506"/>
                  </a:lnTo>
                  <a:close/>
                </a:path>
                <a:path w="67945" h="509270">
                  <a:moveTo>
                    <a:pt x="34213" y="14592"/>
                  </a:moveTo>
                  <a:lnTo>
                    <a:pt x="38798" y="23833"/>
                  </a:lnTo>
                  <a:lnTo>
                    <a:pt x="44589" y="15290"/>
                  </a:lnTo>
                  <a:lnTo>
                    <a:pt x="34213" y="1459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6184187" y="2469511"/>
            <a:ext cx="1388937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spc="-20" dirty="0">
                <a:latin typeface="Corbel"/>
                <a:cs typeface="Corbel"/>
              </a:rPr>
              <a:t>2</a:t>
            </a:r>
            <a:r>
              <a:rPr sz="999" spc="10" dirty="0">
                <a:latin typeface="Corbel"/>
                <a:cs typeface="Corbel"/>
              </a:rPr>
              <a:t>5/</a:t>
            </a:r>
            <a:r>
              <a:rPr sz="999" spc="5" dirty="0">
                <a:latin typeface="Corbel"/>
                <a:cs typeface="Corbel"/>
              </a:rPr>
              <a:t>11</a:t>
            </a:r>
            <a:r>
              <a:rPr sz="999" spc="10" dirty="0">
                <a:latin typeface="Corbel"/>
                <a:cs typeface="Corbel"/>
              </a:rPr>
              <a:t>2=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b="1" spc="-10" dirty="0">
                <a:latin typeface="Corbel"/>
                <a:cs typeface="Corbel"/>
              </a:rPr>
              <a:t>2</a:t>
            </a:r>
            <a:r>
              <a:rPr sz="999" b="1" spc="15" dirty="0">
                <a:latin typeface="Corbel"/>
                <a:cs typeface="Corbel"/>
              </a:rPr>
              <a:t>2%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20" dirty="0">
                <a:latin typeface="Corbel"/>
                <a:cs typeface="Corbel"/>
              </a:rPr>
              <a:t>m</a:t>
            </a:r>
            <a:r>
              <a:rPr sz="999" b="1" spc="10" dirty="0">
                <a:latin typeface="Corbel"/>
                <a:cs typeface="Corbel"/>
              </a:rPr>
              <a:t>ás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5" dirty="0">
                <a:latin typeface="Corbel"/>
                <a:cs typeface="Corbel"/>
              </a:rPr>
              <a:t>de</a:t>
            </a:r>
            <a:r>
              <a:rPr sz="999" b="1" spc="-70" dirty="0">
                <a:latin typeface="Corbel"/>
                <a:cs typeface="Corbel"/>
              </a:rPr>
              <a:t> </a:t>
            </a:r>
            <a:r>
              <a:rPr sz="999" b="1" spc="15" dirty="0">
                <a:latin typeface="Corbel"/>
                <a:cs typeface="Corbel"/>
              </a:rPr>
              <a:t>T</a:t>
            </a:r>
            <a:r>
              <a:rPr sz="999" b="1" spc="10" dirty="0">
                <a:latin typeface="Corbel"/>
                <a:cs typeface="Corbel"/>
              </a:rPr>
              <a:t>P</a:t>
            </a:r>
            <a:r>
              <a:rPr sz="999" b="1" spc="20" dirty="0">
                <a:latin typeface="Corbel"/>
                <a:cs typeface="Corbel"/>
              </a:rPr>
              <a:t>H</a:t>
            </a:r>
            <a:endParaRPr sz="999">
              <a:latin typeface="Corbel"/>
              <a:cs typeface="Corbe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607170" y="1743118"/>
            <a:ext cx="1774542" cy="16637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32556">
              <a:spcBef>
                <a:spcPts val="160"/>
              </a:spcBef>
            </a:pPr>
            <a:r>
              <a:rPr sz="949" b="1" spc="5" dirty="0">
                <a:latin typeface="Corbel"/>
                <a:cs typeface="Corbel"/>
              </a:rPr>
              <a:t>152</a:t>
            </a:r>
            <a:r>
              <a:rPr sz="949" b="1" spc="-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BCP</a:t>
            </a:r>
            <a:r>
              <a:rPr sz="949" b="1" spc="-4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ALL</a:t>
            </a:r>
            <a:r>
              <a:rPr sz="949" b="1" spc="-1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riesgo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genético</a:t>
            </a:r>
            <a:endParaRPr sz="949">
              <a:latin typeface="Corbel"/>
              <a:cs typeface="Corbel"/>
            </a:endParaRPr>
          </a:p>
        </p:txBody>
      </p:sp>
      <p:pic>
        <p:nvPicPr>
          <p:cNvPr id="29" name="object 2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90714" y="1984445"/>
            <a:ext cx="145997" cy="145996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5497536" y="1826753"/>
            <a:ext cx="2123996" cy="5200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469336">
              <a:lnSpc>
                <a:spcPct val="101600"/>
              </a:lnSpc>
              <a:spcBef>
                <a:spcPts val="95"/>
              </a:spcBef>
            </a:pP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1/5 </a:t>
            </a:r>
            <a:r>
              <a:rPr sz="1598" b="1" spc="5" dirty="0">
                <a:solidFill>
                  <a:srgbClr val="FF0000"/>
                </a:solidFill>
                <a:latin typeface="Corbel"/>
                <a:cs typeface="Corbel"/>
              </a:rPr>
              <a:t>pacientes </a:t>
            </a: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 cambio</a:t>
            </a:r>
            <a:r>
              <a:rPr sz="1598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de</a:t>
            </a:r>
            <a:r>
              <a:rPr sz="1598" b="1" spc="-2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598" b="1" spc="5" dirty="0">
                <a:solidFill>
                  <a:srgbClr val="FF0000"/>
                </a:solidFill>
                <a:latin typeface="Corbel"/>
                <a:cs typeface="Corbel"/>
              </a:rPr>
              <a:t>tratamiento!</a:t>
            </a:r>
            <a:endParaRPr sz="1598">
              <a:latin typeface="Corbel"/>
              <a:cs typeface="Corbel"/>
            </a:endParaRPr>
          </a:p>
        </p:txBody>
      </p:sp>
      <p:sp>
        <p:nvSpPr>
          <p:cNvPr id="31" name="object 31"/>
          <p:cNvSpPr txBox="1">
            <a:spLocks noGrp="1"/>
          </p:cNvSpPr>
          <p:nvPr>
            <p:ph type="title"/>
          </p:nvPr>
        </p:nvSpPr>
        <p:spPr>
          <a:xfrm>
            <a:off x="3225274" y="1354650"/>
            <a:ext cx="2691621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R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ES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PU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ES</a:t>
            </a:r>
            <a:r>
              <a:rPr sz="1398" b="1" spc="-75" dirty="0">
                <a:solidFill>
                  <a:srgbClr val="0070C0"/>
                </a:solidFill>
                <a:latin typeface="Corbel"/>
                <a:cs typeface="Corbel"/>
              </a:rPr>
              <a:t>T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A</a:t>
            </a:r>
            <a:r>
              <a:rPr sz="1398" b="1" spc="-6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AL</a:t>
            </a:r>
            <a:r>
              <a:rPr sz="1398" b="1" spc="-9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TR</a:t>
            </a:r>
            <a:r>
              <a:rPr sz="1398" b="1" spc="-70" dirty="0">
                <a:solidFill>
                  <a:srgbClr val="0070C0"/>
                </a:solidFill>
                <a:latin typeface="Corbel"/>
                <a:cs typeface="Corbel"/>
              </a:rPr>
              <a:t>AT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AM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IEN</a:t>
            </a:r>
            <a:r>
              <a:rPr sz="1398" b="1" spc="-35" dirty="0">
                <a:solidFill>
                  <a:srgbClr val="0070C0"/>
                </a:solidFill>
                <a:latin typeface="Corbel"/>
                <a:cs typeface="Corbel"/>
              </a:rPr>
              <a:t>T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O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 (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II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)</a:t>
            </a:r>
            <a:endParaRPr sz="1398" b="1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66682" y="2006179"/>
          <a:ext cx="2752505" cy="17009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2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7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25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8997"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Subtipo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LAL-B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581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ERM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fin</a:t>
                      </a:r>
                      <a:r>
                        <a:rPr sz="9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Ind-1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&lt;0,01%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≥0,01%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B-other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(n=53)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53%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47%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Ph-like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35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27%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73%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KMT2Ar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53%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47%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Low-hypodiploid</a:t>
                      </a:r>
                      <a:r>
                        <a:rPr sz="9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(n=9)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10" dirty="0">
                          <a:latin typeface="Corbel"/>
                          <a:cs typeface="Corbel"/>
                        </a:rPr>
                        <a:t>PAX5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P80R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(n=10)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100%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High-hyperdiploid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(n=8)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75%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25%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t(1;19)/TCF3::PBX1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(n=6)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17%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343537" y="3739356"/>
            <a:ext cx="44268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orbel"/>
                <a:cs typeface="Corbel"/>
              </a:rPr>
              <a:t>p</a:t>
            </a:r>
            <a:r>
              <a:rPr sz="949" spc="10" dirty="0">
                <a:latin typeface="Corbel"/>
                <a:cs typeface="Corbel"/>
              </a:rPr>
              <a:t>=0,006</a:t>
            </a:r>
            <a:endParaRPr sz="949">
              <a:latin typeface="Corbel"/>
              <a:cs typeface="Corbe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808511" y="2006179"/>
          <a:ext cx="2812121" cy="17009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71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79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7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8997"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Subtipo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LAL-B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708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ERM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fin</a:t>
                      </a:r>
                      <a:r>
                        <a:rPr sz="9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Ind-1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&lt;0,001%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≥0,001%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B-other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(n=53)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40%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60%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Ph-like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4826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10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13%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KMT2Ar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25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10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Low-hypodiploid</a:t>
                      </a:r>
                      <a:r>
                        <a:rPr sz="9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(n=9)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10" dirty="0">
                          <a:latin typeface="Corbel"/>
                          <a:cs typeface="Corbel"/>
                        </a:rPr>
                        <a:t>PAX5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P80R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(n=10)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10%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High-hyperdiploid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(n=8)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63%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37%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t(1;19)/TCF3::PBX1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(n=6)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128672" y="1675066"/>
            <a:ext cx="302902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orbel"/>
                <a:cs typeface="Corbel"/>
              </a:rPr>
              <a:t>Pacientes LAL-B </a:t>
            </a:r>
            <a:r>
              <a:rPr sz="949" b="1" spc="10" dirty="0">
                <a:latin typeface="Corbel"/>
                <a:cs typeface="Corbel"/>
              </a:rPr>
              <a:t>que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han </a:t>
            </a:r>
            <a:r>
              <a:rPr sz="949" b="1" spc="5" dirty="0">
                <a:latin typeface="Corbel"/>
                <a:cs typeface="Corbel"/>
              </a:rPr>
              <a:t>alcanzado </a:t>
            </a:r>
            <a:r>
              <a:rPr sz="949" b="1" spc="10" dirty="0">
                <a:latin typeface="Corbel"/>
                <a:cs typeface="Corbel"/>
              </a:rPr>
              <a:t>RC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y </a:t>
            </a:r>
            <a:r>
              <a:rPr sz="949" b="1" spc="5" dirty="0">
                <a:latin typeface="Corbel"/>
                <a:cs typeface="Corbel"/>
              </a:rPr>
              <a:t>finalizado </a:t>
            </a:r>
            <a:r>
              <a:rPr sz="949" b="1" spc="10" dirty="0">
                <a:latin typeface="Corbel"/>
                <a:cs typeface="Corbel"/>
              </a:rPr>
              <a:t>Ind-1</a:t>
            </a:r>
            <a:endParaRPr sz="949">
              <a:latin typeface="Corbel"/>
              <a:cs typeface="Corbe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592498" y="1354650"/>
            <a:ext cx="2075795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SUBTIPOS</a:t>
            </a:r>
            <a:r>
              <a:rPr sz="1398" b="1" spc="-7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GENÉTICOS</a:t>
            </a:r>
            <a:r>
              <a:rPr sz="1398" b="1" spc="-1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(II)</a:t>
            </a:r>
            <a:endParaRPr sz="1398" b="1">
              <a:latin typeface="Corbel"/>
              <a:cs typeface="Corbe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349681" y="2611077"/>
            <a:ext cx="199144" cy="507374"/>
            <a:chOff x="1345708" y="2614296"/>
            <a:chExt cx="199390" cy="50800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971373"/>
              <a:ext cx="199174" cy="15072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614296"/>
              <a:ext cx="199174" cy="15072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790145"/>
              <a:ext cx="199174" cy="150723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1349681" y="3182778"/>
            <a:ext cx="199144" cy="509277"/>
            <a:chOff x="1345708" y="3186702"/>
            <a:chExt cx="199390" cy="509905"/>
          </a:xfrm>
        </p:grpSpPr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5708" y="3186702"/>
              <a:ext cx="199174" cy="15072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5708" y="3360755"/>
              <a:ext cx="199174" cy="15072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45708" y="3545575"/>
              <a:ext cx="199174" cy="15072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92704" y="1048524"/>
            <a:ext cx="861902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Erwinia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197417" y="2054289"/>
            <a:ext cx="3512933" cy="1364203"/>
          </a:xfrm>
          <a:prstGeom prst="rect">
            <a:avLst/>
          </a:prstGeom>
        </p:spPr>
        <p:txBody>
          <a:bodyPr vert="horz" wrap="square" lIns="0" tIns="81814" rIns="0" bIns="0" rtlCol="0">
            <a:spAutoFit/>
          </a:bodyPr>
          <a:lstStyle/>
          <a:p>
            <a:pPr marL="197882" indent="-185832">
              <a:spcBef>
                <a:spcPts val="644"/>
              </a:spcBef>
              <a:buClr>
                <a:srgbClr val="A53010"/>
              </a:buClr>
              <a:buFont typeface="Arial"/>
              <a:buChar char="•"/>
              <a:tabLst>
                <a:tab pos="198516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Inducción</a:t>
            </a:r>
            <a:r>
              <a:rPr sz="1298" spc="-3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correcta.</a:t>
            </a:r>
            <a:endParaRPr sz="1298">
              <a:latin typeface="Century Gothic"/>
              <a:cs typeface="Century Gothic"/>
            </a:endParaRPr>
          </a:p>
          <a:p>
            <a:pPr marL="243547" indent="-231497">
              <a:spcBef>
                <a:spcPts val="544"/>
              </a:spcBef>
              <a:buClr>
                <a:srgbClr val="A53010"/>
              </a:buClr>
              <a:buFont typeface="Arial"/>
              <a:buChar char="•"/>
              <a:tabLst>
                <a:tab pos="244182" algn="l"/>
              </a:tabLst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Pasa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a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Erwinia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Consolidación tardía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1</a:t>
            </a:r>
            <a:endParaRPr sz="1298">
              <a:latin typeface="Century Gothic"/>
              <a:cs typeface="Century Gothic"/>
            </a:endParaRPr>
          </a:p>
          <a:p>
            <a:pPr marL="545445">
              <a:spcBef>
                <a:spcPts val="559"/>
              </a:spcBef>
            </a:pP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34</a:t>
            </a:r>
            <a:r>
              <a:rPr sz="1298" b="1" spc="-9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298">
              <a:latin typeface="Century Gothic"/>
              <a:cs typeface="Century Gothic"/>
            </a:endParaRPr>
          </a:p>
          <a:p>
            <a:pPr marL="506756">
              <a:spcBef>
                <a:spcPts val="544"/>
              </a:spcBef>
            </a:pP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&lt;5</a:t>
            </a:r>
            <a:r>
              <a:rPr sz="1298" b="1" spc="27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298">
              <a:latin typeface="Century Gothic"/>
              <a:cs typeface="Century Gothic"/>
            </a:endParaRPr>
          </a:p>
          <a:p>
            <a:pPr marL="506756">
              <a:spcBef>
                <a:spcPts val="559"/>
              </a:spcBef>
            </a:pPr>
            <a:r>
              <a:rPr sz="1298" b="1" dirty="0">
                <a:solidFill>
                  <a:srgbClr val="404040"/>
                </a:solidFill>
                <a:latin typeface="Century Gothic"/>
                <a:cs typeface="Century Gothic"/>
              </a:rPr>
              <a:t>48</a:t>
            </a:r>
            <a:r>
              <a:rPr sz="1298" b="1" spc="27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b="1" spc="-5" dirty="0">
                <a:solidFill>
                  <a:srgbClr val="404040"/>
                </a:solidFill>
                <a:latin typeface="Century Gothic"/>
                <a:cs typeface="Century Gothic"/>
              </a:rPr>
              <a:t>U/L</a:t>
            </a:r>
            <a:endParaRPr sz="12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13232" y="1911187"/>
            <a:ext cx="2375985" cy="2286802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493546" y="1873404"/>
            <a:ext cx="2455058" cy="2335825"/>
            <a:chOff x="1489750" y="1875714"/>
            <a:chExt cx="2458085" cy="2338705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750" y="1875714"/>
              <a:ext cx="2457993" cy="233822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02084" y="2743484"/>
              <a:ext cx="159524" cy="118427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684849" y="3486367"/>
              <a:ext cx="1340485" cy="296545"/>
            </a:xfrm>
            <a:custGeom>
              <a:avLst/>
              <a:gdLst/>
              <a:ahLst/>
              <a:cxnLst/>
              <a:rect l="l" t="t" r="r" b="b"/>
              <a:pathLst>
                <a:path w="1340485" h="296545">
                  <a:moveTo>
                    <a:pt x="0" y="148031"/>
                  </a:moveTo>
                  <a:lnTo>
                    <a:pt x="34167" y="101239"/>
                  </a:lnTo>
                  <a:lnTo>
                    <a:pt x="91503" y="73313"/>
                  </a:lnTo>
                  <a:lnTo>
                    <a:pt x="129311" y="60602"/>
                  </a:lnTo>
                  <a:lnTo>
                    <a:pt x="172667" y="48846"/>
                  </a:lnTo>
                  <a:lnTo>
                    <a:pt x="221164" y="38135"/>
                  </a:lnTo>
                  <a:lnTo>
                    <a:pt x="274391" y="28559"/>
                  </a:lnTo>
                  <a:lnTo>
                    <a:pt x="331940" y="20208"/>
                  </a:lnTo>
                  <a:lnTo>
                    <a:pt x="393402" y="13174"/>
                  </a:lnTo>
                  <a:lnTo>
                    <a:pt x="458368" y="7546"/>
                  </a:lnTo>
                  <a:lnTo>
                    <a:pt x="526430" y="3413"/>
                  </a:lnTo>
                  <a:lnTo>
                    <a:pt x="597178" y="868"/>
                  </a:lnTo>
                  <a:lnTo>
                    <a:pt x="670204" y="0"/>
                  </a:lnTo>
                  <a:lnTo>
                    <a:pt x="743230" y="868"/>
                  </a:lnTo>
                  <a:lnTo>
                    <a:pt x="813977" y="3413"/>
                  </a:lnTo>
                  <a:lnTo>
                    <a:pt x="882038" y="7546"/>
                  </a:lnTo>
                  <a:lnTo>
                    <a:pt x="947004" y="13174"/>
                  </a:lnTo>
                  <a:lnTo>
                    <a:pt x="1008465" y="20208"/>
                  </a:lnTo>
                  <a:lnTo>
                    <a:pt x="1066013" y="28559"/>
                  </a:lnTo>
                  <a:lnTo>
                    <a:pt x="1119238" y="38135"/>
                  </a:lnTo>
                  <a:lnTo>
                    <a:pt x="1167733" y="48846"/>
                  </a:lnTo>
                  <a:lnTo>
                    <a:pt x="1211089" y="60602"/>
                  </a:lnTo>
                  <a:lnTo>
                    <a:pt x="1248896" y="73313"/>
                  </a:lnTo>
                  <a:lnTo>
                    <a:pt x="1306229" y="101239"/>
                  </a:lnTo>
                  <a:lnTo>
                    <a:pt x="1336463" y="131900"/>
                  </a:lnTo>
                  <a:lnTo>
                    <a:pt x="1340396" y="148031"/>
                  </a:lnTo>
                  <a:lnTo>
                    <a:pt x="1336463" y="164162"/>
                  </a:lnTo>
                  <a:lnTo>
                    <a:pt x="1306229" y="194823"/>
                  </a:lnTo>
                  <a:lnTo>
                    <a:pt x="1248896" y="222748"/>
                  </a:lnTo>
                  <a:lnTo>
                    <a:pt x="1211089" y="235459"/>
                  </a:lnTo>
                  <a:lnTo>
                    <a:pt x="1167733" y="247215"/>
                  </a:lnTo>
                  <a:lnTo>
                    <a:pt x="1119238" y="257927"/>
                  </a:lnTo>
                  <a:lnTo>
                    <a:pt x="1066013" y="267503"/>
                  </a:lnTo>
                  <a:lnTo>
                    <a:pt x="1008465" y="275853"/>
                  </a:lnTo>
                  <a:lnTo>
                    <a:pt x="947004" y="282887"/>
                  </a:lnTo>
                  <a:lnTo>
                    <a:pt x="882038" y="288516"/>
                  </a:lnTo>
                  <a:lnTo>
                    <a:pt x="813977" y="292648"/>
                  </a:lnTo>
                  <a:lnTo>
                    <a:pt x="743230" y="295193"/>
                  </a:lnTo>
                  <a:lnTo>
                    <a:pt x="670204" y="296062"/>
                  </a:lnTo>
                  <a:lnTo>
                    <a:pt x="597178" y="295193"/>
                  </a:lnTo>
                  <a:lnTo>
                    <a:pt x="526430" y="292648"/>
                  </a:lnTo>
                  <a:lnTo>
                    <a:pt x="458368" y="288516"/>
                  </a:lnTo>
                  <a:lnTo>
                    <a:pt x="393402" y="282887"/>
                  </a:lnTo>
                  <a:lnTo>
                    <a:pt x="331940" y="275853"/>
                  </a:lnTo>
                  <a:lnTo>
                    <a:pt x="274391" y="267503"/>
                  </a:lnTo>
                  <a:lnTo>
                    <a:pt x="221164" y="257927"/>
                  </a:lnTo>
                  <a:lnTo>
                    <a:pt x="172667" y="247215"/>
                  </a:lnTo>
                  <a:lnTo>
                    <a:pt x="129311" y="235459"/>
                  </a:lnTo>
                  <a:lnTo>
                    <a:pt x="91503" y="222748"/>
                  </a:lnTo>
                  <a:lnTo>
                    <a:pt x="34167" y="194823"/>
                  </a:lnTo>
                  <a:lnTo>
                    <a:pt x="3932" y="164162"/>
                  </a:lnTo>
                  <a:lnTo>
                    <a:pt x="0" y="148031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965236" y="1354650"/>
            <a:ext cx="3330279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SUPERVIVENCIA</a:t>
            </a:r>
            <a:r>
              <a:rPr sz="1398" b="1" spc="-3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SEGÚN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RIESGO </a:t>
            </a:r>
            <a:r>
              <a:rPr sz="1398" b="1" spc="-15" dirty="0">
                <a:solidFill>
                  <a:srgbClr val="0070C0"/>
                </a:solidFill>
                <a:latin typeface="Corbel"/>
                <a:cs typeface="Corbel"/>
              </a:rPr>
              <a:t>(G+R)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(II)</a:t>
            </a:r>
            <a:endParaRPr sz="1398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611237"/>
            <a:chOff x="1270344" y="633301"/>
            <a:chExt cx="6603365" cy="361569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5530" y="1720443"/>
              <a:ext cx="2864180" cy="252816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85779" y="2165225"/>
              <a:ext cx="40640" cy="296545"/>
            </a:xfrm>
            <a:custGeom>
              <a:avLst/>
              <a:gdLst/>
              <a:ahLst/>
              <a:cxnLst/>
              <a:rect l="l" t="t" r="r" b="b"/>
              <a:pathLst>
                <a:path w="40639" h="296544">
                  <a:moveTo>
                    <a:pt x="0" y="0"/>
                  </a:moveTo>
                  <a:lnTo>
                    <a:pt x="10041" y="52"/>
                  </a:lnTo>
                  <a:lnTo>
                    <a:pt x="20083" y="207"/>
                  </a:lnTo>
                  <a:lnTo>
                    <a:pt x="30123" y="466"/>
                  </a:lnTo>
                  <a:lnTo>
                    <a:pt x="40157" y="825"/>
                  </a:lnTo>
                  <a:lnTo>
                    <a:pt x="28117" y="295948"/>
                  </a:lnTo>
                  <a:lnTo>
                    <a:pt x="21088" y="295698"/>
                  </a:lnTo>
                  <a:lnTo>
                    <a:pt x="14058" y="295519"/>
                  </a:lnTo>
                  <a:lnTo>
                    <a:pt x="7029" y="295412"/>
                  </a:lnTo>
                  <a:lnTo>
                    <a:pt x="0" y="295376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3894" y="2166035"/>
              <a:ext cx="52146" cy="29686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813885" y="2166043"/>
              <a:ext cx="52705" cy="297180"/>
            </a:xfrm>
            <a:custGeom>
              <a:avLst/>
              <a:gdLst/>
              <a:ahLst/>
              <a:cxnLst/>
              <a:rect l="l" t="t" r="r" b="b"/>
              <a:pathLst>
                <a:path w="52704" h="297180">
                  <a:moveTo>
                    <a:pt x="12052" y="0"/>
                  </a:moveTo>
                  <a:lnTo>
                    <a:pt x="22087" y="459"/>
                  </a:lnTo>
                  <a:lnTo>
                    <a:pt x="32113" y="1020"/>
                  </a:lnTo>
                  <a:lnTo>
                    <a:pt x="42132" y="1684"/>
                  </a:lnTo>
                  <a:lnTo>
                    <a:pt x="52146" y="2451"/>
                  </a:lnTo>
                  <a:lnTo>
                    <a:pt x="28067" y="296849"/>
                  </a:lnTo>
                  <a:lnTo>
                    <a:pt x="21061" y="296314"/>
                  </a:lnTo>
                  <a:lnTo>
                    <a:pt x="14047" y="295849"/>
                  </a:lnTo>
                  <a:lnTo>
                    <a:pt x="7026" y="295456"/>
                  </a:lnTo>
                  <a:lnTo>
                    <a:pt x="0" y="295135"/>
                  </a:lnTo>
                  <a:lnTo>
                    <a:pt x="1205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1949" y="2168499"/>
              <a:ext cx="64046" cy="29725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841953" y="2168500"/>
              <a:ext cx="64135" cy="297815"/>
            </a:xfrm>
            <a:custGeom>
              <a:avLst/>
              <a:gdLst/>
              <a:ahLst/>
              <a:cxnLst/>
              <a:rect l="l" t="t" r="r" b="b"/>
              <a:pathLst>
                <a:path w="64135" h="297814">
                  <a:moveTo>
                    <a:pt x="24079" y="0"/>
                  </a:moveTo>
                  <a:lnTo>
                    <a:pt x="34085" y="869"/>
                  </a:lnTo>
                  <a:lnTo>
                    <a:pt x="44080" y="1839"/>
                  </a:lnTo>
                  <a:lnTo>
                    <a:pt x="54063" y="2912"/>
                  </a:lnTo>
                  <a:lnTo>
                    <a:pt x="64033" y="4089"/>
                  </a:lnTo>
                  <a:lnTo>
                    <a:pt x="27978" y="297256"/>
                  </a:lnTo>
                  <a:lnTo>
                    <a:pt x="20993" y="296434"/>
                  </a:lnTo>
                  <a:lnTo>
                    <a:pt x="14003" y="295684"/>
                  </a:lnTo>
                  <a:lnTo>
                    <a:pt x="7005" y="295005"/>
                  </a:lnTo>
                  <a:lnTo>
                    <a:pt x="0" y="294398"/>
                  </a:lnTo>
                  <a:lnTo>
                    <a:pt x="2407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69926" y="2172588"/>
              <a:ext cx="75818" cy="29716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869923" y="2172592"/>
              <a:ext cx="76200" cy="297180"/>
            </a:xfrm>
            <a:custGeom>
              <a:avLst/>
              <a:gdLst/>
              <a:ahLst/>
              <a:cxnLst/>
              <a:rect l="l" t="t" r="r" b="b"/>
              <a:pathLst>
                <a:path w="76200" h="297180">
                  <a:moveTo>
                    <a:pt x="36067" y="0"/>
                  </a:moveTo>
                  <a:lnTo>
                    <a:pt x="46031" y="1278"/>
                  </a:lnTo>
                  <a:lnTo>
                    <a:pt x="55978" y="2657"/>
                  </a:lnTo>
                  <a:lnTo>
                    <a:pt x="65911" y="4136"/>
                  </a:lnTo>
                  <a:lnTo>
                    <a:pt x="75831" y="5715"/>
                  </a:lnTo>
                  <a:lnTo>
                    <a:pt x="27838" y="297167"/>
                  </a:lnTo>
                  <a:lnTo>
                    <a:pt x="20897" y="296060"/>
                  </a:lnTo>
                  <a:lnTo>
                    <a:pt x="13943" y="295024"/>
                  </a:lnTo>
                  <a:lnTo>
                    <a:pt x="6976" y="294059"/>
                  </a:lnTo>
                  <a:lnTo>
                    <a:pt x="0" y="293166"/>
                  </a:lnTo>
                  <a:lnTo>
                    <a:pt x="3606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7752" y="2178303"/>
              <a:ext cx="87490" cy="29658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897758" y="2178307"/>
              <a:ext cx="87630" cy="297180"/>
            </a:xfrm>
            <a:custGeom>
              <a:avLst/>
              <a:gdLst/>
              <a:ahLst/>
              <a:cxnLst/>
              <a:rect l="l" t="t" r="r" b="b"/>
              <a:pathLst>
                <a:path w="87629" h="297180">
                  <a:moveTo>
                    <a:pt x="47993" y="0"/>
                  </a:moveTo>
                  <a:lnTo>
                    <a:pt x="57891" y="1680"/>
                  </a:lnTo>
                  <a:lnTo>
                    <a:pt x="67775" y="3463"/>
                  </a:lnTo>
                  <a:lnTo>
                    <a:pt x="77641" y="5347"/>
                  </a:lnTo>
                  <a:lnTo>
                    <a:pt x="87490" y="7327"/>
                  </a:lnTo>
                  <a:lnTo>
                    <a:pt x="27647" y="296583"/>
                  </a:lnTo>
                  <a:lnTo>
                    <a:pt x="20754" y="295197"/>
                  </a:lnTo>
                  <a:lnTo>
                    <a:pt x="13847" y="293879"/>
                  </a:lnTo>
                  <a:lnTo>
                    <a:pt x="6929" y="292630"/>
                  </a:lnTo>
                  <a:lnTo>
                    <a:pt x="0" y="291452"/>
                  </a:lnTo>
                  <a:lnTo>
                    <a:pt x="4799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25400" y="2185644"/>
              <a:ext cx="99009" cy="29551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25402" y="2185640"/>
              <a:ext cx="99060" cy="295910"/>
            </a:xfrm>
            <a:custGeom>
              <a:avLst/>
              <a:gdLst/>
              <a:ahLst/>
              <a:cxnLst/>
              <a:rect l="l" t="t" r="r" b="b"/>
              <a:pathLst>
                <a:path w="99060" h="295910">
                  <a:moveTo>
                    <a:pt x="59842" y="0"/>
                  </a:moveTo>
                  <a:lnTo>
                    <a:pt x="69669" y="2086"/>
                  </a:lnTo>
                  <a:lnTo>
                    <a:pt x="79473" y="4270"/>
                  </a:lnTo>
                  <a:lnTo>
                    <a:pt x="89253" y="6554"/>
                  </a:lnTo>
                  <a:lnTo>
                    <a:pt x="99009" y="8940"/>
                  </a:lnTo>
                  <a:lnTo>
                    <a:pt x="27419" y="295516"/>
                  </a:lnTo>
                  <a:lnTo>
                    <a:pt x="20590" y="293845"/>
                  </a:lnTo>
                  <a:lnTo>
                    <a:pt x="13742" y="292242"/>
                  </a:lnTo>
                  <a:lnTo>
                    <a:pt x="6879" y="290712"/>
                  </a:lnTo>
                  <a:lnTo>
                    <a:pt x="0" y="289255"/>
                  </a:lnTo>
                  <a:lnTo>
                    <a:pt x="5984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52819" y="2194585"/>
              <a:ext cx="148653" cy="30241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952816" y="2194580"/>
              <a:ext cx="149225" cy="302895"/>
            </a:xfrm>
            <a:custGeom>
              <a:avLst/>
              <a:gdLst/>
              <a:ahLst/>
              <a:cxnLst/>
              <a:rect l="l" t="t" r="r" b="b"/>
              <a:pathLst>
                <a:path w="149225" h="302894">
                  <a:moveTo>
                    <a:pt x="71589" y="0"/>
                  </a:moveTo>
                  <a:lnTo>
                    <a:pt x="91026" y="5066"/>
                  </a:lnTo>
                  <a:lnTo>
                    <a:pt x="110355" y="10529"/>
                  </a:lnTo>
                  <a:lnTo>
                    <a:pt x="129566" y="16385"/>
                  </a:lnTo>
                  <a:lnTo>
                    <a:pt x="148653" y="22631"/>
                  </a:lnTo>
                  <a:lnTo>
                    <a:pt x="53949" y="302412"/>
                  </a:lnTo>
                  <a:lnTo>
                    <a:pt x="40587" y="298035"/>
                  </a:lnTo>
                  <a:lnTo>
                    <a:pt x="27136" y="293936"/>
                  </a:lnTo>
                  <a:lnTo>
                    <a:pt x="13605" y="290116"/>
                  </a:lnTo>
                  <a:lnTo>
                    <a:pt x="0" y="286575"/>
                  </a:lnTo>
                  <a:lnTo>
                    <a:pt x="7158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06756" y="2217216"/>
              <a:ext cx="169684" cy="29994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06768" y="2217209"/>
              <a:ext cx="170180" cy="300355"/>
            </a:xfrm>
            <a:custGeom>
              <a:avLst/>
              <a:gdLst/>
              <a:ahLst/>
              <a:cxnLst/>
              <a:rect l="l" t="t" r="r" b="b"/>
              <a:pathLst>
                <a:path w="170179" h="300355">
                  <a:moveTo>
                    <a:pt x="94703" y="0"/>
                  </a:moveTo>
                  <a:lnTo>
                    <a:pt x="113664" y="6633"/>
                  </a:lnTo>
                  <a:lnTo>
                    <a:pt x="132483" y="13652"/>
                  </a:lnTo>
                  <a:lnTo>
                    <a:pt x="151153" y="21052"/>
                  </a:lnTo>
                  <a:lnTo>
                    <a:pt x="169671" y="28829"/>
                  </a:lnTo>
                  <a:lnTo>
                    <a:pt x="52476" y="299961"/>
                  </a:lnTo>
                  <a:lnTo>
                    <a:pt x="39508" y="294518"/>
                  </a:lnTo>
                  <a:lnTo>
                    <a:pt x="26438" y="289337"/>
                  </a:lnTo>
                  <a:lnTo>
                    <a:pt x="13267" y="284423"/>
                  </a:lnTo>
                  <a:lnTo>
                    <a:pt x="0" y="279781"/>
                  </a:lnTo>
                  <a:lnTo>
                    <a:pt x="9470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59233" y="2246033"/>
              <a:ext cx="224624" cy="30927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059243" y="2246044"/>
              <a:ext cx="224790" cy="309880"/>
            </a:xfrm>
            <a:custGeom>
              <a:avLst/>
              <a:gdLst/>
              <a:ahLst/>
              <a:cxnLst/>
              <a:rect l="l" t="t" r="r" b="b"/>
              <a:pathLst>
                <a:path w="224789" h="309880">
                  <a:moveTo>
                    <a:pt x="117195" y="0"/>
                  </a:moveTo>
                  <a:lnTo>
                    <a:pt x="144664" y="12373"/>
                  </a:lnTo>
                  <a:lnTo>
                    <a:pt x="171737" y="25580"/>
                  </a:lnTo>
                  <a:lnTo>
                    <a:pt x="198393" y="39612"/>
                  </a:lnTo>
                  <a:lnTo>
                    <a:pt x="224612" y="54457"/>
                  </a:lnTo>
                  <a:lnTo>
                    <a:pt x="75196" y="309257"/>
                  </a:lnTo>
                  <a:lnTo>
                    <a:pt x="56839" y="298864"/>
                  </a:lnTo>
                  <a:lnTo>
                    <a:pt x="38179" y="289042"/>
                  </a:lnTo>
                  <a:lnTo>
                    <a:pt x="19228" y="279796"/>
                  </a:lnTo>
                  <a:lnTo>
                    <a:pt x="0" y="271132"/>
                  </a:lnTo>
                  <a:lnTo>
                    <a:pt x="11719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34430" y="2300503"/>
              <a:ext cx="395452" cy="39796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134432" y="2300503"/>
              <a:ext cx="395605" cy="398145"/>
            </a:xfrm>
            <a:custGeom>
              <a:avLst/>
              <a:gdLst/>
              <a:ahLst/>
              <a:cxnLst/>
              <a:rect l="l" t="t" r="r" b="b"/>
              <a:pathLst>
                <a:path w="395604" h="398144">
                  <a:moveTo>
                    <a:pt x="149428" y="0"/>
                  </a:moveTo>
                  <a:lnTo>
                    <a:pt x="194925" y="28377"/>
                  </a:lnTo>
                  <a:lnTo>
                    <a:pt x="238747" y="59140"/>
                  </a:lnTo>
                  <a:lnTo>
                    <a:pt x="280803" y="92214"/>
                  </a:lnTo>
                  <a:lnTo>
                    <a:pt x="321000" y="127523"/>
                  </a:lnTo>
                  <a:lnTo>
                    <a:pt x="359247" y="164992"/>
                  </a:lnTo>
                  <a:lnTo>
                    <a:pt x="395452" y="204546"/>
                  </a:lnTo>
                  <a:lnTo>
                    <a:pt x="172224" y="397967"/>
                  </a:lnTo>
                  <a:lnTo>
                    <a:pt x="133664" y="356982"/>
                  </a:lnTo>
                  <a:lnTo>
                    <a:pt x="91965" y="319338"/>
                  </a:lnTo>
                  <a:lnTo>
                    <a:pt x="47339" y="285213"/>
                  </a:lnTo>
                  <a:lnTo>
                    <a:pt x="0" y="254787"/>
                  </a:lnTo>
                  <a:lnTo>
                    <a:pt x="149428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06654" y="2505036"/>
              <a:ext cx="417982" cy="43715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306656" y="2505047"/>
              <a:ext cx="418465" cy="437515"/>
            </a:xfrm>
            <a:custGeom>
              <a:avLst/>
              <a:gdLst/>
              <a:ahLst/>
              <a:cxnLst/>
              <a:rect l="l" t="t" r="r" b="b"/>
              <a:pathLst>
                <a:path w="418465" h="437514">
                  <a:moveTo>
                    <a:pt x="223227" y="0"/>
                  </a:moveTo>
                  <a:lnTo>
                    <a:pt x="255200" y="38860"/>
                  </a:lnTo>
                  <a:lnTo>
                    <a:pt x="285088" y="79224"/>
                  </a:lnTo>
                  <a:lnTo>
                    <a:pt x="312844" y="121005"/>
                  </a:lnTo>
                  <a:lnTo>
                    <a:pt x="338420" y="164117"/>
                  </a:lnTo>
                  <a:lnTo>
                    <a:pt x="361768" y="208475"/>
                  </a:lnTo>
                  <a:lnTo>
                    <a:pt x="382840" y="253994"/>
                  </a:lnTo>
                  <a:lnTo>
                    <a:pt x="401590" y="300587"/>
                  </a:lnTo>
                  <a:lnTo>
                    <a:pt x="417969" y="348170"/>
                  </a:lnTo>
                  <a:lnTo>
                    <a:pt x="136321" y="437146"/>
                  </a:lnTo>
                  <a:lnTo>
                    <a:pt x="120663" y="392888"/>
                  </a:lnTo>
                  <a:lnTo>
                    <a:pt x="102074" y="349896"/>
                  </a:lnTo>
                  <a:lnTo>
                    <a:pt x="80633" y="308313"/>
                  </a:lnTo>
                  <a:lnTo>
                    <a:pt x="56421" y="268279"/>
                  </a:lnTo>
                  <a:lnTo>
                    <a:pt x="29517" y="229939"/>
                  </a:lnTo>
                  <a:lnTo>
                    <a:pt x="0" y="193433"/>
                  </a:lnTo>
                  <a:lnTo>
                    <a:pt x="22322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42976" y="2853207"/>
              <a:ext cx="327363" cy="43674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442970" y="2853211"/>
              <a:ext cx="327660" cy="436880"/>
            </a:xfrm>
            <a:custGeom>
              <a:avLst/>
              <a:gdLst/>
              <a:ahLst/>
              <a:cxnLst/>
              <a:rect l="l" t="t" r="r" b="b"/>
              <a:pathLst>
                <a:path w="327659" h="436879">
                  <a:moveTo>
                    <a:pt x="281660" y="0"/>
                  </a:moveTo>
                  <a:lnTo>
                    <a:pt x="295315" y="47304"/>
                  </a:lnTo>
                  <a:lnTo>
                    <a:pt x="306566" y="95128"/>
                  </a:lnTo>
                  <a:lnTo>
                    <a:pt x="315404" y="143378"/>
                  </a:lnTo>
                  <a:lnTo>
                    <a:pt x="321824" y="191963"/>
                  </a:lnTo>
                  <a:lnTo>
                    <a:pt x="325817" y="240793"/>
                  </a:lnTo>
                  <a:lnTo>
                    <a:pt x="327375" y="289776"/>
                  </a:lnTo>
                  <a:lnTo>
                    <a:pt x="326493" y="338820"/>
                  </a:lnTo>
                  <a:lnTo>
                    <a:pt x="323161" y="387834"/>
                  </a:lnTo>
                  <a:lnTo>
                    <a:pt x="317373" y="436727"/>
                  </a:lnTo>
                  <a:lnTo>
                    <a:pt x="25006" y="394690"/>
                  </a:lnTo>
                  <a:lnTo>
                    <a:pt x="30435" y="343314"/>
                  </a:lnTo>
                  <a:lnTo>
                    <a:pt x="32002" y="291820"/>
                  </a:lnTo>
                  <a:lnTo>
                    <a:pt x="29724" y="240423"/>
                  </a:lnTo>
                  <a:lnTo>
                    <a:pt x="23619" y="189340"/>
                  </a:lnTo>
                  <a:lnTo>
                    <a:pt x="13705" y="138785"/>
                  </a:lnTo>
                  <a:lnTo>
                    <a:pt x="0" y="88976"/>
                  </a:lnTo>
                  <a:lnTo>
                    <a:pt x="28166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41706" y="3247898"/>
              <a:ext cx="418630" cy="48389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341704" y="3247899"/>
              <a:ext cx="419100" cy="484505"/>
            </a:xfrm>
            <a:custGeom>
              <a:avLst/>
              <a:gdLst/>
              <a:ahLst/>
              <a:cxnLst/>
              <a:rect l="l" t="t" r="r" b="b"/>
              <a:pathLst>
                <a:path w="419100" h="484504">
                  <a:moveTo>
                    <a:pt x="418642" y="42037"/>
                  </a:moveTo>
                  <a:lnTo>
                    <a:pt x="410583" y="89733"/>
                  </a:lnTo>
                  <a:lnTo>
                    <a:pt x="400219" y="136864"/>
                  </a:lnTo>
                  <a:lnTo>
                    <a:pt x="387584" y="183348"/>
                  </a:lnTo>
                  <a:lnTo>
                    <a:pt x="372709" y="229106"/>
                  </a:lnTo>
                  <a:lnTo>
                    <a:pt x="355626" y="274056"/>
                  </a:lnTo>
                  <a:lnTo>
                    <a:pt x="336370" y="318119"/>
                  </a:lnTo>
                  <a:lnTo>
                    <a:pt x="314972" y="361213"/>
                  </a:lnTo>
                  <a:lnTo>
                    <a:pt x="291464" y="403259"/>
                  </a:lnTo>
                  <a:lnTo>
                    <a:pt x="265880" y="444175"/>
                  </a:lnTo>
                  <a:lnTo>
                    <a:pt x="238251" y="483882"/>
                  </a:lnTo>
                  <a:lnTo>
                    <a:pt x="0" y="309295"/>
                  </a:lnTo>
                  <a:lnTo>
                    <a:pt x="27188" y="269323"/>
                  </a:lnTo>
                  <a:lnTo>
                    <a:pt x="51438" y="227674"/>
                  </a:lnTo>
                  <a:lnTo>
                    <a:pt x="72684" y="184512"/>
                  </a:lnTo>
                  <a:lnTo>
                    <a:pt x="90858" y="140001"/>
                  </a:lnTo>
                  <a:lnTo>
                    <a:pt x="105892" y="94302"/>
                  </a:lnTo>
                  <a:lnTo>
                    <a:pt x="117721" y="47581"/>
                  </a:lnTo>
                  <a:lnTo>
                    <a:pt x="126276" y="0"/>
                  </a:lnTo>
                  <a:lnTo>
                    <a:pt x="418642" y="42037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79959" y="3557193"/>
              <a:ext cx="599998" cy="53732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979950" y="3557200"/>
              <a:ext cx="600075" cy="537845"/>
            </a:xfrm>
            <a:custGeom>
              <a:avLst/>
              <a:gdLst/>
              <a:ahLst/>
              <a:cxnLst/>
              <a:rect l="l" t="t" r="r" b="b"/>
              <a:pathLst>
                <a:path w="600075" h="537845">
                  <a:moveTo>
                    <a:pt x="600011" y="174586"/>
                  </a:moveTo>
                  <a:lnTo>
                    <a:pt x="569582" y="213982"/>
                  </a:lnTo>
                  <a:lnTo>
                    <a:pt x="537318" y="251658"/>
                  </a:lnTo>
                  <a:lnTo>
                    <a:pt x="503295" y="287563"/>
                  </a:lnTo>
                  <a:lnTo>
                    <a:pt x="467591" y="321642"/>
                  </a:lnTo>
                  <a:lnTo>
                    <a:pt x="430283" y="353841"/>
                  </a:lnTo>
                  <a:lnTo>
                    <a:pt x="391445" y="384107"/>
                  </a:lnTo>
                  <a:lnTo>
                    <a:pt x="351156" y="412386"/>
                  </a:lnTo>
                  <a:lnTo>
                    <a:pt x="309492" y="438624"/>
                  </a:lnTo>
                  <a:lnTo>
                    <a:pt x="266529" y="462768"/>
                  </a:lnTo>
                  <a:lnTo>
                    <a:pt x="222344" y="484764"/>
                  </a:lnTo>
                  <a:lnTo>
                    <a:pt x="177014" y="504557"/>
                  </a:lnTo>
                  <a:lnTo>
                    <a:pt x="130614" y="522095"/>
                  </a:lnTo>
                  <a:lnTo>
                    <a:pt x="83223" y="537324"/>
                  </a:lnTo>
                  <a:lnTo>
                    <a:pt x="0" y="253911"/>
                  </a:lnTo>
                  <a:lnTo>
                    <a:pt x="47699" y="237992"/>
                  </a:lnTo>
                  <a:lnTo>
                    <a:pt x="93900" y="218736"/>
                  </a:lnTo>
                  <a:lnTo>
                    <a:pt x="138439" y="196255"/>
                  </a:lnTo>
                  <a:lnTo>
                    <a:pt x="181157" y="170663"/>
                  </a:lnTo>
                  <a:lnTo>
                    <a:pt x="221891" y="142072"/>
                  </a:lnTo>
                  <a:lnTo>
                    <a:pt x="260479" y="110597"/>
                  </a:lnTo>
                  <a:lnTo>
                    <a:pt x="296761" y="76351"/>
                  </a:lnTo>
                  <a:lnTo>
                    <a:pt x="330575" y="39447"/>
                  </a:lnTo>
                  <a:lnTo>
                    <a:pt x="361759" y="0"/>
                  </a:lnTo>
                  <a:lnTo>
                    <a:pt x="600011" y="174586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358574" y="3770782"/>
              <a:ext cx="704596" cy="36358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358586" y="3770773"/>
              <a:ext cx="704850" cy="363855"/>
            </a:xfrm>
            <a:custGeom>
              <a:avLst/>
              <a:gdLst/>
              <a:ahLst/>
              <a:cxnLst/>
              <a:rect l="l" t="t" r="r" b="b"/>
              <a:pathLst>
                <a:path w="704850" h="363854">
                  <a:moveTo>
                    <a:pt x="704583" y="323748"/>
                  </a:moveTo>
                  <a:lnTo>
                    <a:pt x="657589" y="336296"/>
                  </a:lnTo>
                  <a:lnTo>
                    <a:pt x="610224" y="346472"/>
                  </a:lnTo>
                  <a:lnTo>
                    <a:pt x="562574" y="354283"/>
                  </a:lnTo>
                  <a:lnTo>
                    <a:pt x="514725" y="359736"/>
                  </a:lnTo>
                  <a:lnTo>
                    <a:pt x="466764" y="362838"/>
                  </a:lnTo>
                  <a:lnTo>
                    <a:pt x="418777" y="363597"/>
                  </a:lnTo>
                  <a:lnTo>
                    <a:pt x="370851" y="362019"/>
                  </a:lnTo>
                  <a:lnTo>
                    <a:pt x="323072" y="358111"/>
                  </a:lnTo>
                  <a:lnTo>
                    <a:pt x="275527" y="351881"/>
                  </a:lnTo>
                  <a:lnTo>
                    <a:pt x="228302" y="343336"/>
                  </a:lnTo>
                  <a:lnTo>
                    <a:pt x="181483" y="332483"/>
                  </a:lnTo>
                  <a:lnTo>
                    <a:pt x="135157" y="319328"/>
                  </a:lnTo>
                  <a:lnTo>
                    <a:pt x="89410" y="303879"/>
                  </a:lnTo>
                  <a:lnTo>
                    <a:pt x="44329" y="286144"/>
                  </a:lnTo>
                  <a:lnTo>
                    <a:pt x="0" y="266128"/>
                  </a:lnTo>
                  <a:lnTo>
                    <a:pt x="128155" y="0"/>
                  </a:lnTo>
                  <a:lnTo>
                    <a:pt x="174905" y="20419"/>
                  </a:lnTo>
                  <a:lnTo>
                    <a:pt x="222770" y="37241"/>
                  </a:lnTo>
                  <a:lnTo>
                    <a:pt x="271548" y="50449"/>
                  </a:lnTo>
                  <a:lnTo>
                    <a:pt x="321032" y="60027"/>
                  </a:lnTo>
                  <a:lnTo>
                    <a:pt x="371020" y="65959"/>
                  </a:lnTo>
                  <a:lnTo>
                    <a:pt x="421308" y="68227"/>
                  </a:lnTo>
                  <a:lnTo>
                    <a:pt x="471691" y="66815"/>
                  </a:lnTo>
                  <a:lnTo>
                    <a:pt x="521966" y="61706"/>
                  </a:lnTo>
                  <a:lnTo>
                    <a:pt x="571927" y="52885"/>
                  </a:lnTo>
                  <a:lnTo>
                    <a:pt x="621372" y="40335"/>
                  </a:lnTo>
                  <a:lnTo>
                    <a:pt x="704583" y="32374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1161" y="2165235"/>
              <a:ext cx="984615" cy="1871662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801161" y="2165225"/>
              <a:ext cx="984885" cy="1871980"/>
            </a:xfrm>
            <a:custGeom>
              <a:avLst/>
              <a:gdLst/>
              <a:ahLst/>
              <a:cxnLst/>
              <a:rect l="l" t="t" r="r" b="b"/>
              <a:pathLst>
                <a:path w="984885" h="1871979">
                  <a:moveTo>
                    <a:pt x="557419" y="1871675"/>
                  </a:moveTo>
                  <a:lnTo>
                    <a:pt x="514931" y="1849953"/>
                  </a:lnTo>
                  <a:lnTo>
                    <a:pt x="473942" y="1826471"/>
                  </a:lnTo>
                  <a:lnTo>
                    <a:pt x="434474" y="1801297"/>
                  </a:lnTo>
                  <a:lnTo>
                    <a:pt x="396554" y="1774500"/>
                  </a:lnTo>
                  <a:lnTo>
                    <a:pt x="360204" y="1746149"/>
                  </a:lnTo>
                  <a:lnTo>
                    <a:pt x="325449" y="1716313"/>
                  </a:lnTo>
                  <a:lnTo>
                    <a:pt x="292312" y="1685060"/>
                  </a:lnTo>
                  <a:lnTo>
                    <a:pt x="260818" y="1652460"/>
                  </a:lnTo>
                  <a:lnTo>
                    <a:pt x="230991" y="1618581"/>
                  </a:lnTo>
                  <a:lnTo>
                    <a:pt x="202856" y="1583493"/>
                  </a:lnTo>
                  <a:lnTo>
                    <a:pt x="176435" y="1547263"/>
                  </a:lnTo>
                  <a:lnTo>
                    <a:pt x="151753" y="1509961"/>
                  </a:lnTo>
                  <a:lnTo>
                    <a:pt x="128835" y="1471655"/>
                  </a:lnTo>
                  <a:lnTo>
                    <a:pt x="107704" y="1432416"/>
                  </a:lnTo>
                  <a:lnTo>
                    <a:pt x="88385" y="1392310"/>
                  </a:lnTo>
                  <a:lnTo>
                    <a:pt x="70901" y="1351408"/>
                  </a:lnTo>
                  <a:lnTo>
                    <a:pt x="55277" y="1309777"/>
                  </a:lnTo>
                  <a:lnTo>
                    <a:pt x="41536" y="1267488"/>
                  </a:lnTo>
                  <a:lnTo>
                    <a:pt x="29703" y="1224608"/>
                  </a:lnTo>
                  <a:lnTo>
                    <a:pt x="19802" y="1181207"/>
                  </a:lnTo>
                  <a:lnTo>
                    <a:pt x="11858" y="1137353"/>
                  </a:lnTo>
                  <a:lnTo>
                    <a:pt x="5893" y="1093116"/>
                  </a:lnTo>
                  <a:lnTo>
                    <a:pt x="1932" y="1048563"/>
                  </a:lnTo>
                  <a:lnTo>
                    <a:pt x="0" y="1003765"/>
                  </a:lnTo>
                  <a:lnTo>
                    <a:pt x="119" y="958789"/>
                  </a:lnTo>
                  <a:lnTo>
                    <a:pt x="2316" y="913705"/>
                  </a:lnTo>
                  <a:lnTo>
                    <a:pt x="6612" y="868581"/>
                  </a:lnTo>
                  <a:lnTo>
                    <a:pt x="13034" y="823486"/>
                  </a:lnTo>
                  <a:lnTo>
                    <a:pt x="21604" y="778490"/>
                  </a:lnTo>
                  <a:lnTo>
                    <a:pt x="32346" y="733661"/>
                  </a:lnTo>
                  <a:lnTo>
                    <a:pt x="45286" y="689067"/>
                  </a:lnTo>
                  <a:lnTo>
                    <a:pt x="60446" y="644778"/>
                  </a:lnTo>
                  <a:lnTo>
                    <a:pt x="77852" y="600863"/>
                  </a:lnTo>
                  <a:lnTo>
                    <a:pt x="97526" y="557390"/>
                  </a:lnTo>
                  <a:lnTo>
                    <a:pt x="119943" y="513655"/>
                  </a:lnTo>
                  <a:lnTo>
                    <a:pt x="144336" y="471374"/>
                  </a:lnTo>
                  <a:lnTo>
                    <a:pt x="170633" y="430592"/>
                  </a:lnTo>
                  <a:lnTo>
                    <a:pt x="198762" y="391354"/>
                  </a:lnTo>
                  <a:lnTo>
                    <a:pt x="228650" y="353707"/>
                  </a:lnTo>
                  <a:lnTo>
                    <a:pt x="260224" y="317695"/>
                  </a:lnTo>
                  <a:lnTo>
                    <a:pt x="293412" y="283365"/>
                  </a:lnTo>
                  <a:lnTo>
                    <a:pt x="328140" y="250762"/>
                  </a:lnTo>
                  <a:lnTo>
                    <a:pt x="364337" y="219932"/>
                  </a:lnTo>
                  <a:lnTo>
                    <a:pt x="401930" y="190920"/>
                  </a:lnTo>
                  <a:lnTo>
                    <a:pt x="440847" y="163773"/>
                  </a:lnTo>
                  <a:lnTo>
                    <a:pt x="481013" y="138535"/>
                  </a:lnTo>
                  <a:lnTo>
                    <a:pt x="522358" y="115252"/>
                  </a:lnTo>
                  <a:lnTo>
                    <a:pt x="564808" y="93970"/>
                  </a:lnTo>
                  <a:lnTo>
                    <a:pt x="608291" y="74734"/>
                  </a:lnTo>
                  <a:lnTo>
                    <a:pt x="652734" y="57591"/>
                  </a:lnTo>
                  <a:lnTo>
                    <a:pt x="698065" y="42585"/>
                  </a:lnTo>
                  <a:lnTo>
                    <a:pt x="744211" y="29763"/>
                  </a:lnTo>
                  <a:lnTo>
                    <a:pt x="791099" y="19170"/>
                  </a:lnTo>
                  <a:lnTo>
                    <a:pt x="838656" y="10851"/>
                  </a:lnTo>
                  <a:lnTo>
                    <a:pt x="886811" y="4853"/>
                  </a:lnTo>
                  <a:lnTo>
                    <a:pt x="935490" y="1220"/>
                  </a:lnTo>
                  <a:lnTo>
                    <a:pt x="984621" y="0"/>
                  </a:lnTo>
                  <a:lnTo>
                    <a:pt x="984621" y="295376"/>
                  </a:lnTo>
                  <a:lnTo>
                    <a:pt x="937433" y="296966"/>
                  </a:lnTo>
                  <a:lnTo>
                    <a:pt x="891099" y="301668"/>
                  </a:lnTo>
                  <a:lnTo>
                    <a:pt x="845720" y="309378"/>
                  </a:lnTo>
                  <a:lnTo>
                    <a:pt x="801400" y="319996"/>
                  </a:lnTo>
                  <a:lnTo>
                    <a:pt x="758242" y="333416"/>
                  </a:lnTo>
                  <a:lnTo>
                    <a:pt x="716347" y="349538"/>
                  </a:lnTo>
                  <a:lnTo>
                    <a:pt x="675819" y="368258"/>
                  </a:lnTo>
                  <a:lnTo>
                    <a:pt x="636760" y="389474"/>
                  </a:lnTo>
                  <a:lnTo>
                    <a:pt x="599274" y="413083"/>
                  </a:lnTo>
                  <a:lnTo>
                    <a:pt x="563462" y="438983"/>
                  </a:lnTo>
                  <a:lnTo>
                    <a:pt x="529427" y="467070"/>
                  </a:lnTo>
                  <a:lnTo>
                    <a:pt x="497272" y="497243"/>
                  </a:lnTo>
                  <a:lnTo>
                    <a:pt x="467099" y="529398"/>
                  </a:lnTo>
                  <a:lnTo>
                    <a:pt x="439012" y="563433"/>
                  </a:lnTo>
                  <a:lnTo>
                    <a:pt x="413112" y="599245"/>
                  </a:lnTo>
                  <a:lnTo>
                    <a:pt x="389503" y="636731"/>
                  </a:lnTo>
                  <a:lnTo>
                    <a:pt x="368287" y="675790"/>
                  </a:lnTo>
                  <a:lnTo>
                    <a:pt x="349567" y="716318"/>
                  </a:lnTo>
                  <a:lnTo>
                    <a:pt x="333445" y="758213"/>
                  </a:lnTo>
                  <a:lnTo>
                    <a:pt x="320025" y="801371"/>
                  </a:lnTo>
                  <a:lnTo>
                    <a:pt x="309407" y="845691"/>
                  </a:lnTo>
                  <a:lnTo>
                    <a:pt x="301697" y="891070"/>
                  </a:lnTo>
                  <a:lnTo>
                    <a:pt x="296995" y="937404"/>
                  </a:lnTo>
                  <a:lnTo>
                    <a:pt x="295405" y="984592"/>
                  </a:lnTo>
                  <a:lnTo>
                    <a:pt x="297166" y="1033932"/>
                  </a:lnTo>
                  <a:lnTo>
                    <a:pt x="302387" y="1082573"/>
                  </a:lnTo>
                  <a:lnTo>
                    <a:pt x="310972" y="1130363"/>
                  </a:lnTo>
                  <a:lnTo>
                    <a:pt x="322827" y="1177152"/>
                  </a:lnTo>
                  <a:lnTo>
                    <a:pt x="337857" y="1222788"/>
                  </a:lnTo>
                  <a:lnTo>
                    <a:pt x="355966" y="1267120"/>
                  </a:lnTo>
                  <a:lnTo>
                    <a:pt x="377061" y="1309999"/>
                  </a:lnTo>
                  <a:lnTo>
                    <a:pt x="401045" y="1351272"/>
                  </a:lnTo>
                  <a:lnTo>
                    <a:pt x="427825" y="1390788"/>
                  </a:lnTo>
                  <a:lnTo>
                    <a:pt x="457305" y="1428397"/>
                  </a:lnTo>
                  <a:lnTo>
                    <a:pt x="489390" y="1463949"/>
                  </a:lnTo>
                  <a:lnTo>
                    <a:pt x="523985" y="1497290"/>
                  </a:lnTo>
                  <a:lnTo>
                    <a:pt x="560997" y="1528272"/>
                  </a:lnTo>
                  <a:lnTo>
                    <a:pt x="600328" y="1556743"/>
                  </a:lnTo>
                  <a:lnTo>
                    <a:pt x="641886" y="1582551"/>
                  </a:lnTo>
                  <a:lnTo>
                    <a:pt x="685575" y="1605546"/>
                  </a:lnTo>
                  <a:lnTo>
                    <a:pt x="557419" y="187167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398912" y="1741302"/>
            <a:ext cx="1513244" cy="2860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78221" marR="5074" indent="-166170">
              <a:lnSpc>
                <a:spcPct val="1070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GENÉTICAS PETHEMA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–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 23/05/2022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843236" y="2218748"/>
            <a:ext cx="702079" cy="1854452"/>
            <a:chOff x="6846036" y="2221483"/>
            <a:chExt cx="702945" cy="1856739"/>
          </a:xfrm>
        </p:grpSpPr>
        <p:sp>
          <p:nvSpPr>
            <p:cNvPr id="39" name="object 39"/>
            <p:cNvSpPr/>
            <p:nvPr/>
          </p:nvSpPr>
          <p:spPr>
            <a:xfrm>
              <a:off x="6846036" y="2221483"/>
              <a:ext cx="702945" cy="1856739"/>
            </a:xfrm>
            <a:custGeom>
              <a:avLst/>
              <a:gdLst/>
              <a:ahLst/>
              <a:cxnLst/>
              <a:rect l="l" t="t" r="r" b="b"/>
              <a:pathLst>
                <a:path w="702945" h="1856739">
                  <a:moveTo>
                    <a:pt x="702411" y="0"/>
                  </a:moveTo>
                  <a:lnTo>
                    <a:pt x="0" y="0"/>
                  </a:lnTo>
                  <a:lnTo>
                    <a:pt x="0" y="1856651"/>
                  </a:lnTo>
                  <a:lnTo>
                    <a:pt x="702411" y="1856651"/>
                  </a:lnTo>
                  <a:lnTo>
                    <a:pt x="70241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878510" y="2262504"/>
              <a:ext cx="33985" cy="3399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878501" y="226251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78510" y="2378557"/>
              <a:ext cx="33985" cy="3398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878501" y="237855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878510" y="2494597"/>
              <a:ext cx="33985" cy="33985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878501" y="24945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78510" y="2610624"/>
              <a:ext cx="33985" cy="33997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878501" y="261063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878510" y="2726677"/>
              <a:ext cx="33985" cy="3398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878501" y="272667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878510" y="2842717"/>
              <a:ext cx="33985" cy="33985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878501" y="28427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878510" y="2958757"/>
              <a:ext cx="33985" cy="3399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878501" y="295876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878510" y="3074797"/>
              <a:ext cx="33985" cy="33985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878501" y="30748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78510" y="3190836"/>
              <a:ext cx="33985" cy="33985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878501" y="319084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78510" y="3306876"/>
              <a:ext cx="33985" cy="33997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878501" y="330688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8510" y="3422929"/>
              <a:ext cx="33985" cy="33985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878501" y="342292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78510" y="3538969"/>
              <a:ext cx="33985" cy="3398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878501" y="35389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878510" y="3654996"/>
              <a:ext cx="33985" cy="33997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878501" y="365500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878510" y="3771049"/>
              <a:ext cx="33985" cy="3398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878501" y="3771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878510" y="3887088"/>
              <a:ext cx="33985" cy="3398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878501" y="388708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878510" y="4003116"/>
              <a:ext cx="33985" cy="33997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878501" y="400313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6843236" y="2218748"/>
            <a:ext cx="702079" cy="1854452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0548">
              <a:spcBef>
                <a:spcPts val="160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IDH2R140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4311">
              <a:lnSpc>
                <a:spcPct val="169000"/>
              </a:lnSpc>
              <a:spcBef>
                <a:spcPts val="1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 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80548" marR="24101">
              <a:lnSpc>
                <a:spcPts val="918"/>
              </a:lnSpc>
              <a:spcBef>
                <a:spcPts val="8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80548" marR="17124">
              <a:lnSpc>
                <a:spcPts val="909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290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243547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4725338" y="1718320"/>
            <a:ext cx="2860957" cy="2525456"/>
          </a:xfrm>
          <a:custGeom>
            <a:avLst/>
            <a:gdLst/>
            <a:ahLst/>
            <a:cxnLst/>
            <a:rect l="l" t="t" r="r" b="b"/>
            <a:pathLst>
              <a:path w="2864484" h="2528570">
                <a:moveTo>
                  <a:pt x="0" y="0"/>
                </a:moveTo>
                <a:lnTo>
                  <a:pt x="2864180" y="0"/>
                </a:lnTo>
                <a:lnTo>
                  <a:pt x="2864180" y="2528176"/>
                </a:lnTo>
                <a:lnTo>
                  <a:pt x="0" y="2528176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4" name="object 74"/>
          <p:cNvSpPr txBox="1"/>
          <p:nvPr/>
        </p:nvSpPr>
        <p:spPr>
          <a:xfrm>
            <a:off x="4805811" y="2984209"/>
            <a:ext cx="2397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4474114" y="1825115"/>
            <a:ext cx="1191696" cy="1125103"/>
          </a:xfrm>
          <a:custGeom>
            <a:avLst/>
            <a:gdLst/>
            <a:ahLst/>
            <a:cxnLst/>
            <a:rect l="l" t="t" r="r" b="b"/>
            <a:pathLst>
              <a:path w="1193164" h="1126489">
                <a:moveTo>
                  <a:pt x="347952" y="1125915"/>
                </a:moveTo>
                <a:lnTo>
                  <a:pt x="303362" y="936228"/>
                </a:lnTo>
                <a:lnTo>
                  <a:pt x="257278" y="912066"/>
                </a:lnTo>
                <a:lnTo>
                  <a:pt x="214710" y="885008"/>
                </a:lnTo>
                <a:lnTo>
                  <a:pt x="175738" y="855293"/>
                </a:lnTo>
                <a:lnTo>
                  <a:pt x="140443" y="823164"/>
                </a:lnTo>
                <a:lnTo>
                  <a:pt x="108903" y="788860"/>
                </a:lnTo>
                <a:lnTo>
                  <a:pt x="81199" y="752622"/>
                </a:lnTo>
                <a:lnTo>
                  <a:pt x="57410" y="714691"/>
                </a:lnTo>
                <a:lnTo>
                  <a:pt x="37617" y="675308"/>
                </a:lnTo>
                <a:lnTo>
                  <a:pt x="21900" y="634713"/>
                </a:lnTo>
                <a:lnTo>
                  <a:pt x="10338" y="593146"/>
                </a:lnTo>
                <a:lnTo>
                  <a:pt x="3011" y="550849"/>
                </a:lnTo>
                <a:lnTo>
                  <a:pt x="0" y="508062"/>
                </a:lnTo>
                <a:lnTo>
                  <a:pt x="1383" y="465026"/>
                </a:lnTo>
                <a:lnTo>
                  <a:pt x="7241" y="421981"/>
                </a:lnTo>
                <a:lnTo>
                  <a:pt x="17655" y="379169"/>
                </a:lnTo>
                <a:lnTo>
                  <a:pt x="32703" y="336829"/>
                </a:lnTo>
                <a:lnTo>
                  <a:pt x="52465" y="295203"/>
                </a:lnTo>
                <a:lnTo>
                  <a:pt x="77023" y="254530"/>
                </a:lnTo>
                <a:lnTo>
                  <a:pt x="104219" y="217832"/>
                </a:lnTo>
                <a:lnTo>
                  <a:pt x="134528" y="183777"/>
                </a:lnTo>
                <a:lnTo>
                  <a:pt x="167704" y="152424"/>
                </a:lnTo>
                <a:lnTo>
                  <a:pt x="203505" y="123829"/>
                </a:lnTo>
                <a:lnTo>
                  <a:pt x="241686" y="98049"/>
                </a:lnTo>
                <a:lnTo>
                  <a:pt x="282004" y="75142"/>
                </a:lnTo>
                <a:lnTo>
                  <a:pt x="324214" y="55163"/>
                </a:lnTo>
                <a:lnTo>
                  <a:pt x="368073" y="38171"/>
                </a:lnTo>
                <a:lnTo>
                  <a:pt x="413336" y="24222"/>
                </a:lnTo>
                <a:lnTo>
                  <a:pt x="459760" y="13374"/>
                </a:lnTo>
                <a:lnTo>
                  <a:pt x="507101" y="5683"/>
                </a:lnTo>
                <a:lnTo>
                  <a:pt x="555115" y="1205"/>
                </a:lnTo>
                <a:lnTo>
                  <a:pt x="603559" y="0"/>
                </a:lnTo>
                <a:lnTo>
                  <a:pt x="652187" y="2122"/>
                </a:lnTo>
                <a:lnTo>
                  <a:pt x="700756" y="7629"/>
                </a:lnTo>
                <a:lnTo>
                  <a:pt x="749023" y="16579"/>
                </a:lnTo>
                <a:lnTo>
                  <a:pt x="796743" y="29028"/>
                </a:lnTo>
                <a:lnTo>
                  <a:pt x="843673" y="45034"/>
                </a:lnTo>
                <a:lnTo>
                  <a:pt x="889569" y="64653"/>
                </a:lnTo>
                <a:lnTo>
                  <a:pt x="935651" y="88815"/>
                </a:lnTo>
                <a:lnTo>
                  <a:pt x="978217" y="115873"/>
                </a:lnTo>
                <a:lnTo>
                  <a:pt x="1017187" y="145587"/>
                </a:lnTo>
                <a:lnTo>
                  <a:pt x="1052481" y="177717"/>
                </a:lnTo>
                <a:lnTo>
                  <a:pt x="1084020" y="212020"/>
                </a:lnTo>
                <a:lnTo>
                  <a:pt x="1111724" y="248258"/>
                </a:lnTo>
                <a:lnTo>
                  <a:pt x="1135511" y="286189"/>
                </a:lnTo>
                <a:lnTo>
                  <a:pt x="1155304" y="325572"/>
                </a:lnTo>
                <a:lnTo>
                  <a:pt x="1171021" y="366166"/>
                </a:lnTo>
                <a:lnTo>
                  <a:pt x="1182583" y="407732"/>
                </a:lnTo>
                <a:lnTo>
                  <a:pt x="1189911" y="450029"/>
                </a:lnTo>
                <a:lnTo>
                  <a:pt x="1192923" y="492815"/>
                </a:lnTo>
                <a:lnTo>
                  <a:pt x="1191540" y="535850"/>
                </a:lnTo>
                <a:lnTo>
                  <a:pt x="1185683" y="578893"/>
                </a:lnTo>
                <a:lnTo>
                  <a:pt x="1175271" y="621705"/>
                </a:lnTo>
                <a:lnTo>
                  <a:pt x="1160224" y="664043"/>
                </a:lnTo>
                <a:lnTo>
                  <a:pt x="1140463" y="705667"/>
                </a:lnTo>
                <a:lnTo>
                  <a:pt x="1115908" y="746338"/>
                </a:lnTo>
                <a:lnTo>
                  <a:pt x="1088561" y="783185"/>
                </a:lnTo>
                <a:lnTo>
                  <a:pt x="1057890" y="817522"/>
                </a:lnTo>
                <a:lnTo>
                  <a:pt x="1024137" y="849248"/>
                </a:lnTo>
                <a:lnTo>
                  <a:pt x="987548" y="878261"/>
                </a:lnTo>
                <a:lnTo>
                  <a:pt x="948366" y="904457"/>
                </a:lnTo>
                <a:lnTo>
                  <a:pt x="906835" y="927735"/>
                </a:lnTo>
                <a:lnTo>
                  <a:pt x="863199" y="947992"/>
                </a:lnTo>
                <a:lnTo>
                  <a:pt x="817701" y="965125"/>
                </a:lnTo>
                <a:lnTo>
                  <a:pt x="770586" y="979034"/>
                </a:lnTo>
                <a:lnTo>
                  <a:pt x="722098" y="989615"/>
                </a:lnTo>
                <a:lnTo>
                  <a:pt x="672480" y="996766"/>
                </a:lnTo>
                <a:lnTo>
                  <a:pt x="621976" y="1000385"/>
                </a:lnTo>
                <a:lnTo>
                  <a:pt x="570831" y="1000369"/>
                </a:lnTo>
                <a:lnTo>
                  <a:pt x="519287" y="996617"/>
                </a:lnTo>
                <a:lnTo>
                  <a:pt x="347952" y="1125915"/>
                </a:lnTo>
                <a:close/>
              </a:path>
            </a:pathLst>
          </a:custGeom>
          <a:ln w="6883">
            <a:solidFill>
              <a:srgbClr val="2F528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4593130" y="2040549"/>
            <a:ext cx="1037581" cy="40526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37</a:t>
            </a:r>
            <a:r>
              <a:rPr sz="649" spc="-6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AC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S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56%=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1049" spc="20" dirty="0">
                <a:solidFill>
                  <a:srgbClr val="FF0000"/>
                </a:solidFill>
                <a:latin typeface="Times New Roman"/>
                <a:cs typeface="Times New Roman"/>
              </a:rPr>
              <a:t>20%</a:t>
            </a:r>
            <a:endParaRPr sz="1049">
              <a:latin typeface="Times New Roman"/>
              <a:cs typeface="Times New Roman"/>
            </a:endParaRPr>
          </a:p>
          <a:p>
            <a:pPr marL="12685">
              <a:spcBef>
                <a:spcPts val="924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ND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COMP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LE</a:t>
            </a:r>
            <a:r>
              <a:rPr sz="649" spc="-50" dirty="0">
                <a:solidFill>
                  <a:srgbClr val="0563C1"/>
                </a:solidFill>
                <a:latin typeface="Times New Roman"/>
                <a:cs typeface="Times New Roman"/>
              </a:rPr>
              <a:t>T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AR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605817" y="2630080"/>
            <a:ext cx="563820" cy="6976"/>
          </a:xfrm>
          <a:custGeom>
            <a:avLst/>
            <a:gdLst/>
            <a:ahLst/>
            <a:cxnLst/>
            <a:rect l="l" t="t" r="r" b="b"/>
            <a:pathLst>
              <a:path w="564514" h="6985">
                <a:moveTo>
                  <a:pt x="564032" y="0"/>
                </a:moveTo>
                <a:lnTo>
                  <a:pt x="376021" y="0"/>
                </a:lnTo>
                <a:lnTo>
                  <a:pt x="0" y="0"/>
                </a:lnTo>
                <a:lnTo>
                  <a:pt x="0" y="6870"/>
                </a:lnTo>
                <a:lnTo>
                  <a:pt x="564032" y="6870"/>
                </a:lnTo>
                <a:lnTo>
                  <a:pt x="564032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8" name="object 78"/>
          <p:cNvSpPr txBox="1"/>
          <p:nvPr/>
        </p:nvSpPr>
        <p:spPr>
          <a:xfrm>
            <a:off x="4593130" y="2527493"/>
            <a:ext cx="58792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RNAs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eq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+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OGM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934882" y="1863631"/>
            <a:ext cx="524498" cy="20096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48836">
              <a:spcBef>
                <a:spcPts val="130"/>
              </a:spcBef>
            </a:pPr>
            <a:r>
              <a:rPr sz="1199" b="1" spc="-10" dirty="0">
                <a:latin typeface="Corbel"/>
                <a:cs typeface="Corbel"/>
              </a:rPr>
              <a:t>n=152</a:t>
            </a:r>
            <a:endParaRPr sz="1199">
              <a:latin typeface="Corbel"/>
              <a:cs typeface="Corbel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1274411" y="1272267"/>
            <a:ext cx="6549569" cy="416046"/>
            <a:chOff x="1270344" y="1273835"/>
            <a:chExt cx="6557645" cy="416559"/>
          </a:xfrm>
        </p:grpSpPr>
        <p:pic>
          <p:nvPicPr>
            <p:cNvPr id="81" name="object 8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270344" y="1273835"/>
              <a:ext cx="3318163" cy="415995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296311" y="1273835"/>
              <a:ext cx="830360" cy="415995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864201" y="1273835"/>
              <a:ext cx="2842717" cy="41599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7414725" y="1273835"/>
              <a:ext cx="335117" cy="415995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457656" y="1273835"/>
              <a:ext cx="369776" cy="415995"/>
            </a:xfrm>
            <a:prstGeom prst="rect">
              <a:avLst/>
            </a:prstGeom>
          </p:spPr>
        </p:pic>
      </p:grpSp>
      <p:sp>
        <p:nvSpPr>
          <p:cNvPr id="86" name="object 86"/>
          <p:cNvSpPr txBox="1"/>
          <p:nvPr/>
        </p:nvSpPr>
        <p:spPr>
          <a:xfrm>
            <a:off x="1374360" y="1349703"/>
            <a:ext cx="630856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Resultados: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evolutivo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la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clasificación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entidades</a:t>
            </a:r>
            <a:r>
              <a:rPr sz="1049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genéticas dentro del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protocolo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PETHEMA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LAL19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LAL-B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1421572" y="1708330"/>
            <a:ext cx="3667682" cy="2535603"/>
            <a:chOff x="1417688" y="1710436"/>
            <a:chExt cx="3672204" cy="2538730"/>
          </a:xfrm>
        </p:grpSpPr>
        <p:sp>
          <p:nvSpPr>
            <p:cNvPr id="88" name="object 88"/>
            <p:cNvSpPr/>
            <p:nvPr/>
          </p:nvSpPr>
          <p:spPr>
            <a:xfrm>
              <a:off x="5048263" y="2982347"/>
              <a:ext cx="41275" cy="282575"/>
            </a:xfrm>
            <a:custGeom>
              <a:avLst/>
              <a:gdLst/>
              <a:ahLst/>
              <a:cxnLst/>
              <a:rect l="l" t="t" r="r" b="b"/>
              <a:pathLst>
                <a:path w="41275" h="282575">
                  <a:moveTo>
                    <a:pt x="15481" y="241300"/>
                  </a:moveTo>
                  <a:lnTo>
                    <a:pt x="0" y="241300"/>
                  </a:lnTo>
                  <a:lnTo>
                    <a:pt x="20637" y="282575"/>
                  </a:lnTo>
                  <a:lnTo>
                    <a:pt x="37833" y="248183"/>
                  </a:lnTo>
                  <a:lnTo>
                    <a:pt x="15481" y="248183"/>
                  </a:lnTo>
                  <a:lnTo>
                    <a:pt x="15481" y="241300"/>
                  </a:lnTo>
                  <a:close/>
                </a:path>
                <a:path w="41275" h="282575">
                  <a:moveTo>
                    <a:pt x="25793" y="0"/>
                  </a:moveTo>
                  <a:lnTo>
                    <a:pt x="15481" y="0"/>
                  </a:lnTo>
                  <a:lnTo>
                    <a:pt x="15481" y="248183"/>
                  </a:lnTo>
                  <a:lnTo>
                    <a:pt x="25793" y="248183"/>
                  </a:lnTo>
                  <a:lnTo>
                    <a:pt x="25793" y="0"/>
                  </a:lnTo>
                  <a:close/>
                </a:path>
                <a:path w="41275" h="282575">
                  <a:moveTo>
                    <a:pt x="41275" y="241300"/>
                  </a:moveTo>
                  <a:lnTo>
                    <a:pt x="25793" y="241300"/>
                  </a:lnTo>
                  <a:lnTo>
                    <a:pt x="25793" y="248183"/>
                  </a:lnTo>
                  <a:lnTo>
                    <a:pt x="37833" y="248183"/>
                  </a:lnTo>
                  <a:lnTo>
                    <a:pt x="41275" y="24130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9" name="object 8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17688" y="1710436"/>
              <a:ext cx="2811500" cy="2538171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446442" y="2181404"/>
              <a:ext cx="107882" cy="298754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487604" y="2187942"/>
              <a:ext cx="67310" cy="290195"/>
            </a:xfrm>
            <a:custGeom>
              <a:avLst/>
              <a:gdLst/>
              <a:ahLst/>
              <a:cxnLst/>
              <a:rect l="l" t="t" r="r" b="b"/>
              <a:pathLst>
                <a:path w="67310" h="290194">
                  <a:moveTo>
                    <a:pt x="15430" y="0"/>
                  </a:moveTo>
                  <a:lnTo>
                    <a:pt x="28272" y="779"/>
                  </a:lnTo>
                  <a:lnTo>
                    <a:pt x="41100" y="1727"/>
                  </a:lnTo>
                  <a:lnTo>
                    <a:pt x="53913" y="2846"/>
                  </a:lnTo>
                  <a:lnTo>
                    <a:pt x="66713" y="4140"/>
                  </a:lnTo>
                  <a:lnTo>
                    <a:pt x="35902" y="289966"/>
                  </a:lnTo>
                  <a:lnTo>
                    <a:pt x="26942" y="289056"/>
                  </a:lnTo>
                  <a:lnTo>
                    <a:pt x="17970" y="288269"/>
                  </a:lnTo>
                  <a:lnTo>
                    <a:pt x="8988" y="287603"/>
                  </a:lnTo>
                  <a:lnTo>
                    <a:pt x="0" y="287058"/>
                  </a:lnTo>
                  <a:lnTo>
                    <a:pt x="1543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2" name="object 9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523502" y="2192083"/>
              <a:ext cx="81800" cy="290639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523498" y="2192083"/>
              <a:ext cx="81915" cy="290830"/>
            </a:xfrm>
            <a:custGeom>
              <a:avLst/>
              <a:gdLst/>
              <a:ahLst/>
              <a:cxnLst/>
              <a:rect l="l" t="t" r="r" b="b"/>
              <a:pathLst>
                <a:path w="81914" h="290830">
                  <a:moveTo>
                    <a:pt x="30822" y="0"/>
                  </a:moveTo>
                  <a:lnTo>
                    <a:pt x="43605" y="1466"/>
                  </a:lnTo>
                  <a:lnTo>
                    <a:pt x="56365" y="3103"/>
                  </a:lnTo>
                  <a:lnTo>
                    <a:pt x="69102" y="4909"/>
                  </a:lnTo>
                  <a:lnTo>
                    <a:pt x="81813" y="6883"/>
                  </a:lnTo>
                  <a:lnTo>
                    <a:pt x="35699" y="290639"/>
                  </a:lnTo>
                  <a:lnTo>
                    <a:pt x="26803" y="289253"/>
                  </a:lnTo>
                  <a:lnTo>
                    <a:pt x="17887" y="287988"/>
                  </a:lnTo>
                  <a:lnTo>
                    <a:pt x="8953" y="286842"/>
                  </a:lnTo>
                  <a:lnTo>
                    <a:pt x="0" y="285813"/>
                  </a:lnTo>
                  <a:lnTo>
                    <a:pt x="3082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559202" y="2198966"/>
              <a:ext cx="96659" cy="29048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559199" y="2198970"/>
              <a:ext cx="97155" cy="290830"/>
            </a:xfrm>
            <a:custGeom>
              <a:avLst/>
              <a:gdLst/>
              <a:ahLst/>
              <a:cxnLst/>
              <a:rect l="l" t="t" r="r" b="b"/>
              <a:pathLst>
                <a:path w="97155" h="290830">
                  <a:moveTo>
                    <a:pt x="46113" y="0"/>
                  </a:moveTo>
                  <a:lnTo>
                    <a:pt x="58796" y="2150"/>
                  </a:lnTo>
                  <a:lnTo>
                    <a:pt x="71448" y="4468"/>
                  </a:lnTo>
                  <a:lnTo>
                    <a:pt x="84070" y="6956"/>
                  </a:lnTo>
                  <a:lnTo>
                    <a:pt x="96659" y="9613"/>
                  </a:lnTo>
                  <a:lnTo>
                    <a:pt x="35382" y="290487"/>
                  </a:lnTo>
                  <a:lnTo>
                    <a:pt x="26569" y="288622"/>
                  </a:lnTo>
                  <a:lnTo>
                    <a:pt x="17733" y="286878"/>
                  </a:lnTo>
                  <a:lnTo>
                    <a:pt x="8877" y="285256"/>
                  </a:lnTo>
                  <a:lnTo>
                    <a:pt x="0" y="283756"/>
                  </a:lnTo>
                  <a:lnTo>
                    <a:pt x="4611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594584" y="2208580"/>
              <a:ext cx="111239" cy="289496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2594583" y="2208584"/>
              <a:ext cx="111760" cy="289560"/>
            </a:xfrm>
            <a:custGeom>
              <a:avLst/>
              <a:gdLst/>
              <a:ahLst/>
              <a:cxnLst/>
              <a:rect l="l" t="t" r="r" b="b"/>
              <a:pathLst>
                <a:path w="111760" h="289560">
                  <a:moveTo>
                    <a:pt x="61277" y="0"/>
                  </a:moveTo>
                  <a:lnTo>
                    <a:pt x="73829" y="2826"/>
                  </a:lnTo>
                  <a:lnTo>
                    <a:pt x="86339" y="5821"/>
                  </a:lnTo>
                  <a:lnTo>
                    <a:pt x="98808" y="8985"/>
                  </a:lnTo>
                  <a:lnTo>
                    <a:pt x="111239" y="12319"/>
                  </a:lnTo>
                  <a:lnTo>
                    <a:pt x="34975" y="289483"/>
                  </a:lnTo>
                  <a:lnTo>
                    <a:pt x="26274" y="287157"/>
                  </a:lnTo>
                  <a:lnTo>
                    <a:pt x="17545" y="284945"/>
                  </a:lnTo>
                  <a:lnTo>
                    <a:pt x="8786" y="282849"/>
                  </a:lnTo>
                  <a:lnTo>
                    <a:pt x="0" y="280873"/>
                  </a:lnTo>
                  <a:lnTo>
                    <a:pt x="6127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8" name="object 9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629547" y="2220899"/>
              <a:ext cx="125501" cy="287655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629557" y="2220898"/>
              <a:ext cx="125730" cy="287655"/>
            </a:xfrm>
            <a:custGeom>
              <a:avLst/>
              <a:gdLst/>
              <a:ahLst/>
              <a:cxnLst/>
              <a:rect l="l" t="t" r="r" b="b"/>
              <a:pathLst>
                <a:path w="125730" h="287655">
                  <a:moveTo>
                    <a:pt x="76263" y="0"/>
                  </a:moveTo>
                  <a:lnTo>
                    <a:pt x="88643" y="3495"/>
                  </a:lnTo>
                  <a:lnTo>
                    <a:pt x="100976" y="7158"/>
                  </a:lnTo>
                  <a:lnTo>
                    <a:pt x="113259" y="10985"/>
                  </a:lnTo>
                  <a:lnTo>
                    <a:pt x="125488" y="14973"/>
                  </a:lnTo>
                  <a:lnTo>
                    <a:pt x="34455" y="287655"/>
                  </a:lnTo>
                  <a:lnTo>
                    <a:pt x="25892" y="284864"/>
                  </a:lnTo>
                  <a:lnTo>
                    <a:pt x="17294" y="282187"/>
                  </a:lnTo>
                  <a:lnTo>
                    <a:pt x="8662" y="279625"/>
                  </a:lnTo>
                  <a:lnTo>
                    <a:pt x="0" y="277177"/>
                  </a:lnTo>
                  <a:lnTo>
                    <a:pt x="7626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0" name="object 10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664015" y="2235873"/>
              <a:ext cx="186715" cy="299110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664015" y="2235875"/>
              <a:ext cx="187325" cy="299720"/>
            </a:xfrm>
            <a:custGeom>
              <a:avLst/>
              <a:gdLst/>
              <a:ahLst/>
              <a:cxnLst/>
              <a:rect l="l" t="t" r="r" b="b"/>
              <a:pathLst>
                <a:path w="187325" h="299719">
                  <a:moveTo>
                    <a:pt x="91033" y="0"/>
                  </a:moveTo>
                  <a:lnTo>
                    <a:pt x="115329" y="8476"/>
                  </a:lnTo>
                  <a:lnTo>
                    <a:pt x="139385" y="17599"/>
                  </a:lnTo>
                  <a:lnTo>
                    <a:pt x="163189" y="27364"/>
                  </a:lnTo>
                  <a:lnTo>
                    <a:pt x="186728" y="37769"/>
                  </a:lnTo>
                  <a:lnTo>
                    <a:pt x="66979" y="299123"/>
                  </a:lnTo>
                  <a:lnTo>
                    <a:pt x="50508" y="291839"/>
                  </a:lnTo>
                  <a:lnTo>
                    <a:pt x="33847" y="285002"/>
                  </a:lnTo>
                  <a:lnTo>
                    <a:pt x="17007" y="278615"/>
                  </a:lnTo>
                  <a:lnTo>
                    <a:pt x="0" y="272681"/>
                  </a:lnTo>
                  <a:lnTo>
                    <a:pt x="9103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2" name="object 10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730995" y="2273643"/>
              <a:ext cx="210820" cy="294817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731000" y="2273641"/>
              <a:ext cx="210820" cy="295275"/>
            </a:xfrm>
            <a:custGeom>
              <a:avLst/>
              <a:gdLst/>
              <a:ahLst/>
              <a:cxnLst/>
              <a:rect l="l" t="t" r="r" b="b"/>
              <a:pathLst>
                <a:path w="210819" h="295275">
                  <a:moveTo>
                    <a:pt x="119735" y="0"/>
                  </a:moveTo>
                  <a:lnTo>
                    <a:pt x="142981" y="11028"/>
                  </a:lnTo>
                  <a:lnTo>
                    <a:pt x="165920" y="22677"/>
                  </a:lnTo>
                  <a:lnTo>
                    <a:pt x="188538" y="34938"/>
                  </a:lnTo>
                  <a:lnTo>
                    <a:pt x="210819" y="47802"/>
                  </a:lnTo>
                  <a:lnTo>
                    <a:pt x="63753" y="294817"/>
                  </a:lnTo>
                  <a:lnTo>
                    <a:pt x="48156" y="285809"/>
                  </a:lnTo>
                  <a:lnTo>
                    <a:pt x="32324" y="277228"/>
                  </a:lnTo>
                  <a:lnTo>
                    <a:pt x="16269" y="269075"/>
                  </a:lnTo>
                  <a:lnTo>
                    <a:pt x="0" y="261353"/>
                  </a:lnTo>
                  <a:lnTo>
                    <a:pt x="11973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4" name="object 10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794761" y="2321458"/>
              <a:ext cx="272783" cy="309511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2794758" y="2321449"/>
              <a:ext cx="273050" cy="309880"/>
            </a:xfrm>
            <a:custGeom>
              <a:avLst/>
              <a:gdLst/>
              <a:ahLst/>
              <a:cxnLst/>
              <a:rect l="l" t="t" r="r" b="b"/>
              <a:pathLst>
                <a:path w="273050" h="309880">
                  <a:moveTo>
                    <a:pt x="147066" y="0"/>
                  </a:moveTo>
                  <a:lnTo>
                    <a:pt x="179830" y="20412"/>
                  </a:lnTo>
                  <a:lnTo>
                    <a:pt x="211731" y="42119"/>
                  </a:lnTo>
                  <a:lnTo>
                    <a:pt x="242731" y="65093"/>
                  </a:lnTo>
                  <a:lnTo>
                    <a:pt x="272796" y="89306"/>
                  </a:lnTo>
                  <a:lnTo>
                    <a:pt x="88011" y="309524"/>
                  </a:lnTo>
                  <a:lnTo>
                    <a:pt x="66965" y="292570"/>
                  </a:lnTo>
                  <a:lnTo>
                    <a:pt x="45262" y="276488"/>
                  </a:lnTo>
                  <a:lnTo>
                    <a:pt x="22931" y="261296"/>
                  </a:lnTo>
                  <a:lnTo>
                    <a:pt x="0" y="247015"/>
                  </a:lnTo>
                  <a:lnTo>
                    <a:pt x="147066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6" name="object 10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882772" y="2410752"/>
              <a:ext cx="434555" cy="446506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2882767" y="2410748"/>
              <a:ext cx="434975" cy="447040"/>
            </a:xfrm>
            <a:custGeom>
              <a:avLst/>
              <a:gdLst/>
              <a:ahLst/>
              <a:cxnLst/>
              <a:rect l="l" t="t" r="r" b="b"/>
              <a:pathLst>
                <a:path w="434975" h="447039">
                  <a:moveTo>
                    <a:pt x="184785" y="0"/>
                  </a:moveTo>
                  <a:lnTo>
                    <a:pt x="223392" y="34207"/>
                  </a:lnTo>
                  <a:lnTo>
                    <a:pt x="260027" y="70362"/>
                  </a:lnTo>
                  <a:lnTo>
                    <a:pt x="294619" y="108377"/>
                  </a:lnTo>
                  <a:lnTo>
                    <a:pt x="327102" y="148164"/>
                  </a:lnTo>
                  <a:lnTo>
                    <a:pt x="357407" y="189634"/>
                  </a:lnTo>
                  <a:lnTo>
                    <a:pt x="385465" y="232700"/>
                  </a:lnTo>
                  <a:lnTo>
                    <a:pt x="411208" y="277273"/>
                  </a:lnTo>
                  <a:lnTo>
                    <a:pt x="434568" y="323265"/>
                  </a:lnTo>
                  <a:lnTo>
                    <a:pt x="174840" y="446506"/>
                  </a:lnTo>
                  <a:lnTo>
                    <a:pt x="152665" y="403798"/>
                  </a:lnTo>
                  <a:lnTo>
                    <a:pt x="127553" y="362893"/>
                  </a:lnTo>
                  <a:lnTo>
                    <a:pt x="99617" y="323937"/>
                  </a:lnTo>
                  <a:lnTo>
                    <a:pt x="68970" y="287075"/>
                  </a:lnTo>
                  <a:lnTo>
                    <a:pt x="35727" y="252453"/>
                  </a:lnTo>
                  <a:lnTo>
                    <a:pt x="0" y="220218"/>
                  </a:lnTo>
                  <a:lnTo>
                    <a:pt x="18478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8" name="object 10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057613" y="2734018"/>
              <a:ext cx="352149" cy="500722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3057620" y="2734019"/>
              <a:ext cx="352425" cy="501015"/>
            </a:xfrm>
            <a:custGeom>
              <a:avLst/>
              <a:gdLst/>
              <a:ahLst/>
              <a:cxnLst/>
              <a:rect l="l" t="t" r="r" b="b"/>
              <a:pathLst>
                <a:path w="352425" h="501014">
                  <a:moveTo>
                    <a:pt x="259714" y="0"/>
                  </a:moveTo>
                  <a:lnTo>
                    <a:pt x="280600" y="47266"/>
                  </a:lnTo>
                  <a:lnTo>
                    <a:pt x="298859" y="95448"/>
                  </a:lnTo>
                  <a:lnTo>
                    <a:pt x="314470" y="144436"/>
                  </a:lnTo>
                  <a:lnTo>
                    <a:pt x="327414" y="194121"/>
                  </a:lnTo>
                  <a:lnTo>
                    <a:pt x="337673" y="244394"/>
                  </a:lnTo>
                  <a:lnTo>
                    <a:pt x="345227" y="295143"/>
                  </a:lnTo>
                  <a:lnTo>
                    <a:pt x="350057" y="346260"/>
                  </a:lnTo>
                  <a:lnTo>
                    <a:pt x="352142" y="397636"/>
                  </a:lnTo>
                  <a:lnTo>
                    <a:pt x="351465" y="449160"/>
                  </a:lnTo>
                  <a:lnTo>
                    <a:pt x="348005" y="500722"/>
                  </a:lnTo>
                  <a:lnTo>
                    <a:pt x="61798" y="473748"/>
                  </a:lnTo>
                  <a:lnTo>
                    <a:pt x="64663" y="422190"/>
                  </a:lnTo>
                  <a:lnTo>
                    <a:pt x="63563" y="370753"/>
                  </a:lnTo>
                  <a:lnTo>
                    <a:pt x="58539" y="319663"/>
                  </a:lnTo>
                  <a:lnTo>
                    <a:pt x="49631" y="269142"/>
                  </a:lnTo>
                  <a:lnTo>
                    <a:pt x="36878" y="219415"/>
                  </a:lnTo>
                  <a:lnTo>
                    <a:pt x="20321" y="170707"/>
                  </a:lnTo>
                  <a:lnTo>
                    <a:pt x="0" y="123240"/>
                  </a:lnTo>
                  <a:lnTo>
                    <a:pt x="259714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0" name="object 11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971177" y="3207753"/>
              <a:ext cx="434441" cy="543102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2971182" y="3207764"/>
              <a:ext cx="434975" cy="543560"/>
            </a:xfrm>
            <a:custGeom>
              <a:avLst/>
              <a:gdLst/>
              <a:ahLst/>
              <a:cxnLst/>
              <a:rect l="l" t="t" r="r" b="b"/>
              <a:pathLst>
                <a:path w="434975" h="543560">
                  <a:moveTo>
                    <a:pt x="434441" y="26974"/>
                  </a:moveTo>
                  <a:lnTo>
                    <a:pt x="428197" y="78328"/>
                  </a:lnTo>
                  <a:lnTo>
                    <a:pt x="419225" y="129104"/>
                  </a:lnTo>
                  <a:lnTo>
                    <a:pt x="407568" y="179199"/>
                  </a:lnTo>
                  <a:lnTo>
                    <a:pt x="393267" y="228510"/>
                  </a:lnTo>
                  <a:lnTo>
                    <a:pt x="376365" y="276934"/>
                  </a:lnTo>
                  <a:lnTo>
                    <a:pt x="356904" y="324369"/>
                  </a:lnTo>
                  <a:lnTo>
                    <a:pt x="334925" y="370710"/>
                  </a:lnTo>
                  <a:lnTo>
                    <a:pt x="310472" y="415856"/>
                  </a:lnTo>
                  <a:lnTo>
                    <a:pt x="283585" y="459704"/>
                  </a:lnTo>
                  <a:lnTo>
                    <a:pt x="254308" y="502149"/>
                  </a:lnTo>
                  <a:lnTo>
                    <a:pt x="222681" y="543090"/>
                  </a:lnTo>
                  <a:lnTo>
                    <a:pt x="0" y="361276"/>
                  </a:lnTo>
                  <a:lnTo>
                    <a:pt x="30017" y="321596"/>
                  </a:lnTo>
                  <a:lnTo>
                    <a:pt x="56906" y="279976"/>
                  </a:lnTo>
                  <a:lnTo>
                    <a:pt x="80590" y="236602"/>
                  </a:lnTo>
                  <a:lnTo>
                    <a:pt x="100991" y="191663"/>
                  </a:lnTo>
                  <a:lnTo>
                    <a:pt x="118033" y="145346"/>
                  </a:lnTo>
                  <a:lnTo>
                    <a:pt x="131639" y="97838"/>
                  </a:lnTo>
                  <a:lnTo>
                    <a:pt x="141732" y="49327"/>
                  </a:lnTo>
                  <a:lnTo>
                    <a:pt x="148234" y="0"/>
                  </a:lnTo>
                  <a:lnTo>
                    <a:pt x="434441" y="26974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2" name="object 1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612136" y="3569055"/>
              <a:ext cx="581723" cy="506171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2612130" y="3569046"/>
              <a:ext cx="582295" cy="506730"/>
            </a:xfrm>
            <a:custGeom>
              <a:avLst/>
              <a:gdLst/>
              <a:ahLst/>
              <a:cxnLst/>
              <a:rect l="l" t="t" r="r" b="b"/>
              <a:pathLst>
                <a:path w="582294" h="506729">
                  <a:moveTo>
                    <a:pt x="581736" y="181813"/>
                  </a:moveTo>
                  <a:lnTo>
                    <a:pt x="547907" y="221035"/>
                  </a:lnTo>
                  <a:lnTo>
                    <a:pt x="512144" y="258238"/>
                  </a:lnTo>
                  <a:lnTo>
                    <a:pt x="474539" y="293364"/>
                  </a:lnTo>
                  <a:lnTo>
                    <a:pt x="435188" y="326352"/>
                  </a:lnTo>
                  <a:lnTo>
                    <a:pt x="394184" y="357144"/>
                  </a:lnTo>
                  <a:lnTo>
                    <a:pt x="351621" y="385679"/>
                  </a:lnTo>
                  <a:lnTo>
                    <a:pt x="307595" y="411899"/>
                  </a:lnTo>
                  <a:lnTo>
                    <a:pt x="262198" y="435744"/>
                  </a:lnTo>
                  <a:lnTo>
                    <a:pt x="215526" y="457154"/>
                  </a:lnTo>
                  <a:lnTo>
                    <a:pt x="167672" y="476071"/>
                  </a:lnTo>
                  <a:lnTo>
                    <a:pt x="118730" y="492433"/>
                  </a:lnTo>
                  <a:lnTo>
                    <a:pt x="68795" y="506183"/>
                  </a:lnTo>
                  <a:lnTo>
                    <a:pt x="0" y="227050"/>
                  </a:lnTo>
                  <a:lnTo>
                    <a:pt x="46455" y="213809"/>
                  </a:lnTo>
                  <a:lnTo>
                    <a:pt x="91634" y="197340"/>
                  </a:lnTo>
                  <a:lnTo>
                    <a:pt x="135382" y="177744"/>
                  </a:lnTo>
                  <a:lnTo>
                    <a:pt x="177541" y="155118"/>
                  </a:lnTo>
                  <a:lnTo>
                    <a:pt x="217957" y="129561"/>
                  </a:lnTo>
                  <a:lnTo>
                    <a:pt x="256472" y="101172"/>
                  </a:lnTo>
                  <a:lnTo>
                    <a:pt x="292930" y="70050"/>
                  </a:lnTo>
                  <a:lnTo>
                    <a:pt x="327177" y="36293"/>
                  </a:lnTo>
                  <a:lnTo>
                    <a:pt x="359054" y="0"/>
                  </a:lnTo>
                  <a:lnTo>
                    <a:pt x="581736" y="18181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4" name="object 11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896706" y="3691699"/>
              <a:ext cx="784225" cy="411307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1896711" y="3691686"/>
              <a:ext cx="784225" cy="411480"/>
            </a:xfrm>
            <a:custGeom>
              <a:avLst/>
              <a:gdLst/>
              <a:ahLst/>
              <a:cxnLst/>
              <a:rect l="l" t="t" r="r" b="b"/>
              <a:pathLst>
                <a:path w="784225" h="411479">
                  <a:moveTo>
                    <a:pt x="784212" y="383540"/>
                  </a:moveTo>
                  <a:lnTo>
                    <a:pt x="736301" y="394057"/>
                  </a:lnTo>
                  <a:lnTo>
                    <a:pt x="688157" y="402077"/>
                  </a:lnTo>
                  <a:lnTo>
                    <a:pt x="639871" y="407616"/>
                  </a:lnTo>
                  <a:lnTo>
                    <a:pt x="591534" y="410691"/>
                  </a:lnTo>
                  <a:lnTo>
                    <a:pt x="543237" y="411320"/>
                  </a:lnTo>
                  <a:lnTo>
                    <a:pt x="495072" y="409520"/>
                  </a:lnTo>
                  <a:lnTo>
                    <a:pt x="447129" y="405308"/>
                  </a:lnTo>
                  <a:lnTo>
                    <a:pt x="399500" y="398703"/>
                  </a:lnTo>
                  <a:lnTo>
                    <a:pt x="352277" y="389720"/>
                  </a:lnTo>
                  <a:lnTo>
                    <a:pt x="305549" y="378378"/>
                  </a:lnTo>
                  <a:lnTo>
                    <a:pt x="259408" y="364694"/>
                  </a:lnTo>
                  <a:lnTo>
                    <a:pt x="213946" y="348686"/>
                  </a:lnTo>
                  <a:lnTo>
                    <a:pt x="169253" y="330369"/>
                  </a:lnTo>
                  <a:lnTo>
                    <a:pt x="125421" y="309763"/>
                  </a:lnTo>
                  <a:lnTo>
                    <a:pt x="82540" y="286884"/>
                  </a:lnTo>
                  <a:lnTo>
                    <a:pt x="40703" y="261750"/>
                  </a:lnTo>
                  <a:lnTo>
                    <a:pt x="0" y="234378"/>
                  </a:lnTo>
                  <a:lnTo>
                    <a:pt x="166458" y="0"/>
                  </a:lnTo>
                  <a:lnTo>
                    <a:pt x="207062" y="26682"/>
                  </a:lnTo>
                  <a:lnTo>
                    <a:pt x="249206" y="50210"/>
                  </a:lnTo>
                  <a:lnTo>
                    <a:pt x="292708" y="70550"/>
                  </a:lnTo>
                  <a:lnTo>
                    <a:pt x="337387" y="87667"/>
                  </a:lnTo>
                  <a:lnTo>
                    <a:pt x="383061" y="101526"/>
                  </a:lnTo>
                  <a:lnTo>
                    <a:pt x="429550" y="112093"/>
                  </a:lnTo>
                  <a:lnTo>
                    <a:pt x="476671" y="119333"/>
                  </a:lnTo>
                  <a:lnTo>
                    <a:pt x="524244" y="123211"/>
                  </a:lnTo>
                  <a:lnTo>
                    <a:pt x="572086" y="123694"/>
                  </a:lnTo>
                  <a:lnTo>
                    <a:pt x="620016" y="120745"/>
                  </a:lnTo>
                  <a:lnTo>
                    <a:pt x="667853" y="114332"/>
                  </a:lnTo>
                  <a:lnTo>
                    <a:pt x="715416" y="104419"/>
                  </a:lnTo>
                  <a:lnTo>
                    <a:pt x="784212" y="38354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6" name="object 11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493431" y="3131959"/>
              <a:ext cx="569734" cy="794105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1493433" y="3131948"/>
              <a:ext cx="570230" cy="794385"/>
            </a:xfrm>
            <a:custGeom>
              <a:avLst/>
              <a:gdLst/>
              <a:ahLst/>
              <a:cxnLst/>
              <a:rect l="l" t="t" r="r" b="b"/>
              <a:pathLst>
                <a:path w="570230" h="794385">
                  <a:moveTo>
                    <a:pt x="403275" y="794118"/>
                  </a:moveTo>
                  <a:lnTo>
                    <a:pt x="363625" y="764387"/>
                  </a:lnTo>
                  <a:lnTo>
                    <a:pt x="325779" y="732837"/>
                  </a:lnTo>
                  <a:lnTo>
                    <a:pt x="289780" y="699553"/>
                  </a:lnTo>
                  <a:lnTo>
                    <a:pt x="255671" y="664619"/>
                  </a:lnTo>
                  <a:lnTo>
                    <a:pt x="223495" y="628119"/>
                  </a:lnTo>
                  <a:lnTo>
                    <a:pt x="193295" y="590139"/>
                  </a:lnTo>
                  <a:lnTo>
                    <a:pt x="165113" y="550761"/>
                  </a:lnTo>
                  <a:lnTo>
                    <a:pt x="138993" y="510071"/>
                  </a:lnTo>
                  <a:lnTo>
                    <a:pt x="114978" y="468153"/>
                  </a:lnTo>
                  <a:lnTo>
                    <a:pt x="93110" y="425092"/>
                  </a:lnTo>
                  <a:lnTo>
                    <a:pt x="73432" y="380971"/>
                  </a:lnTo>
                  <a:lnTo>
                    <a:pt x="55987" y="335875"/>
                  </a:lnTo>
                  <a:lnTo>
                    <a:pt x="40818" y="289889"/>
                  </a:lnTo>
                  <a:lnTo>
                    <a:pt x="27968" y="243097"/>
                  </a:lnTo>
                  <a:lnTo>
                    <a:pt x="17479" y="195583"/>
                  </a:lnTo>
                  <a:lnTo>
                    <a:pt x="9395" y="147432"/>
                  </a:lnTo>
                  <a:lnTo>
                    <a:pt x="3759" y="98729"/>
                  </a:lnTo>
                  <a:lnTo>
                    <a:pt x="613" y="49556"/>
                  </a:lnTo>
                  <a:lnTo>
                    <a:pt x="0" y="0"/>
                  </a:lnTo>
                  <a:lnTo>
                    <a:pt x="287451" y="3860"/>
                  </a:lnTo>
                  <a:lnTo>
                    <a:pt x="288679" y="54472"/>
                  </a:lnTo>
                  <a:lnTo>
                    <a:pt x="293664" y="104452"/>
                  </a:lnTo>
                  <a:lnTo>
                    <a:pt x="302313" y="153615"/>
                  </a:lnTo>
                  <a:lnTo>
                    <a:pt x="314533" y="201776"/>
                  </a:lnTo>
                  <a:lnTo>
                    <a:pt x="330230" y="248752"/>
                  </a:lnTo>
                  <a:lnTo>
                    <a:pt x="349311" y="294358"/>
                  </a:lnTo>
                  <a:lnTo>
                    <a:pt x="371681" y="338410"/>
                  </a:lnTo>
                  <a:lnTo>
                    <a:pt x="397248" y="380722"/>
                  </a:lnTo>
                  <a:lnTo>
                    <a:pt x="425917" y="421110"/>
                  </a:lnTo>
                  <a:lnTo>
                    <a:pt x="457595" y="459391"/>
                  </a:lnTo>
                  <a:lnTo>
                    <a:pt x="492188" y="495379"/>
                  </a:lnTo>
                  <a:lnTo>
                    <a:pt x="529604" y="528890"/>
                  </a:lnTo>
                  <a:lnTo>
                    <a:pt x="569747" y="559739"/>
                  </a:lnTo>
                  <a:lnTo>
                    <a:pt x="403275" y="79411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8" name="object 11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493431" y="2186559"/>
              <a:ext cx="958164" cy="949248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1493429" y="2186562"/>
              <a:ext cx="958215" cy="949325"/>
            </a:xfrm>
            <a:custGeom>
              <a:avLst/>
              <a:gdLst/>
              <a:ahLst/>
              <a:cxnLst/>
              <a:rect l="l" t="t" r="r" b="b"/>
              <a:pathLst>
                <a:path w="958214" h="949325">
                  <a:moveTo>
                    <a:pt x="0" y="945388"/>
                  </a:moveTo>
                  <a:lnTo>
                    <a:pt x="1879" y="896558"/>
                  </a:lnTo>
                  <a:lnTo>
                    <a:pt x="6161" y="848390"/>
                  </a:lnTo>
                  <a:lnTo>
                    <a:pt x="12784" y="800942"/>
                  </a:lnTo>
                  <a:lnTo>
                    <a:pt x="21690" y="754272"/>
                  </a:lnTo>
                  <a:lnTo>
                    <a:pt x="32820" y="708438"/>
                  </a:lnTo>
                  <a:lnTo>
                    <a:pt x="46116" y="663499"/>
                  </a:lnTo>
                  <a:lnTo>
                    <a:pt x="61517" y="619513"/>
                  </a:lnTo>
                  <a:lnTo>
                    <a:pt x="78965" y="576538"/>
                  </a:lnTo>
                  <a:lnTo>
                    <a:pt x="98400" y="534632"/>
                  </a:lnTo>
                  <a:lnTo>
                    <a:pt x="119764" y="493854"/>
                  </a:lnTo>
                  <a:lnTo>
                    <a:pt x="142998" y="454262"/>
                  </a:lnTo>
                  <a:lnTo>
                    <a:pt x="168042" y="415914"/>
                  </a:lnTo>
                  <a:lnTo>
                    <a:pt x="194838" y="378869"/>
                  </a:lnTo>
                  <a:lnTo>
                    <a:pt x="223326" y="343184"/>
                  </a:lnTo>
                  <a:lnTo>
                    <a:pt x="253448" y="308919"/>
                  </a:lnTo>
                  <a:lnTo>
                    <a:pt x="285143" y="276131"/>
                  </a:lnTo>
                  <a:lnTo>
                    <a:pt x="318354" y="244878"/>
                  </a:lnTo>
                  <a:lnTo>
                    <a:pt x="353021" y="215220"/>
                  </a:lnTo>
                  <a:lnTo>
                    <a:pt x="389084" y="187214"/>
                  </a:lnTo>
                  <a:lnTo>
                    <a:pt x="426486" y="160918"/>
                  </a:lnTo>
                  <a:lnTo>
                    <a:pt x="465167" y="136391"/>
                  </a:lnTo>
                  <a:lnTo>
                    <a:pt x="505067" y="113691"/>
                  </a:lnTo>
                  <a:lnTo>
                    <a:pt x="546128" y="92876"/>
                  </a:lnTo>
                  <a:lnTo>
                    <a:pt x="588291" y="74005"/>
                  </a:lnTo>
                  <a:lnTo>
                    <a:pt x="631496" y="57136"/>
                  </a:lnTo>
                  <a:lnTo>
                    <a:pt x="675685" y="42327"/>
                  </a:lnTo>
                  <a:lnTo>
                    <a:pt x="720798" y="29637"/>
                  </a:lnTo>
                  <a:lnTo>
                    <a:pt x="766777" y="19123"/>
                  </a:lnTo>
                  <a:lnTo>
                    <a:pt x="813562" y="10844"/>
                  </a:lnTo>
                  <a:lnTo>
                    <a:pt x="861094" y="4858"/>
                  </a:lnTo>
                  <a:lnTo>
                    <a:pt x="909314" y="1224"/>
                  </a:lnTo>
                  <a:lnTo>
                    <a:pt x="958164" y="0"/>
                  </a:lnTo>
                  <a:lnTo>
                    <a:pt x="958164" y="287477"/>
                  </a:lnTo>
                  <a:lnTo>
                    <a:pt x="910707" y="289131"/>
                  </a:lnTo>
                  <a:lnTo>
                    <a:pt x="864133" y="294019"/>
                  </a:lnTo>
                  <a:lnTo>
                    <a:pt x="818555" y="302032"/>
                  </a:lnTo>
                  <a:lnTo>
                    <a:pt x="774083" y="313059"/>
                  </a:lnTo>
                  <a:lnTo>
                    <a:pt x="730829" y="326992"/>
                  </a:lnTo>
                  <a:lnTo>
                    <a:pt x="688904" y="343719"/>
                  </a:lnTo>
                  <a:lnTo>
                    <a:pt x="648420" y="363131"/>
                  </a:lnTo>
                  <a:lnTo>
                    <a:pt x="609487" y="385119"/>
                  </a:lnTo>
                  <a:lnTo>
                    <a:pt x="572218" y="409572"/>
                  </a:lnTo>
                  <a:lnTo>
                    <a:pt x="536723" y="436380"/>
                  </a:lnTo>
                  <a:lnTo>
                    <a:pt x="503115" y="465434"/>
                  </a:lnTo>
                  <a:lnTo>
                    <a:pt x="471503" y="496624"/>
                  </a:lnTo>
                  <a:lnTo>
                    <a:pt x="442001" y="529840"/>
                  </a:lnTo>
                  <a:lnTo>
                    <a:pt x="414718" y="564971"/>
                  </a:lnTo>
                  <a:lnTo>
                    <a:pt x="389767" y="601909"/>
                  </a:lnTo>
                  <a:lnTo>
                    <a:pt x="367259" y="640543"/>
                  </a:lnTo>
                  <a:lnTo>
                    <a:pt x="347304" y="680764"/>
                  </a:lnTo>
                  <a:lnTo>
                    <a:pt x="330015" y="722461"/>
                  </a:lnTo>
                  <a:lnTo>
                    <a:pt x="315504" y="765524"/>
                  </a:lnTo>
                  <a:lnTo>
                    <a:pt x="303880" y="809845"/>
                  </a:lnTo>
                  <a:lnTo>
                    <a:pt x="295256" y="855312"/>
                  </a:lnTo>
                  <a:lnTo>
                    <a:pt x="289742" y="901817"/>
                  </a:lnTo>
                  <a:lnTo>
                    <a:pt x="287451" y="949248"/>
                  </a:lnTo>
                  <a:lnTo>
                    <a:pt x="0" y="94538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0" name="object 120"/>
          <p:cNvSpPr txBox="1"/>
          <p:nvPr/>
        </p:nvSpPr>
        <p:spPr>
          <a:xfrm>
            <a:off x="1828312" y="1789117"/>
            <a:ext cx="1500560" cy="2836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01053" marR="5074" indent="-201688">
              <a:lnSpc>
                <a:spcPct val="1058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GENÈTICAS PETHEMA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25/11/2019-23/05/2022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21" name="object 121"/>
          <p:cNvGrpSpPr/>
          <p:nvPr/>
        </p:nvGrpSpPr>
        <p:grpSpPr>
          <a:xfrm>
            <a:off x="3486854" y="2213764"/>
            <a:ext cx="702079" cy="1854452"/>
            <a:chOff x="3485515" y="2216493"/>
            <a:chExt cx="702945" cy="1856739"/>
          </a:xfrm>
        </p:grpSpPr>
        <p:sp>
          <p:nvSpPr>
            <p:cNvPr id="122" name="object 122"/>
            <p:cNvSpPr/>
            <p:nvPr/>
          </p:nvSpPr>
          <p:spPr>
            <a:xfrm>
              <a:off x="3485515" y="2216493"/>
              <a:ext cx="702945" cy="1856739"/>
            </a:xfrm>
            <a:custGeom>
              <a:avLst/>
              <a:gdLst/>
              <a:ahLst/>
              <a:cxnLst/>
              <a:rect l="l" t="t" r="r" b="b"/>
              <a:pathLst>
                <a:path w="702945" h="1856739">
                  <a:moveTo>
                    <a:pt x="702411" y="0"/>
                  </a:moveTo>
                  <a:lnTo>
                    <a:pt x="0" y="0"/>
                  </a:lnTo>
                  <a:lnTo>
                    <a:pt x="0" y="1856651"/>
                  </a:lnTo>
                  <a:lnTo>
                    <a:pt x="702411" y="1856651"/>
                  </a:lnTo>
                  <a:lnTo>
                    <a:pt x="70241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3" name="object 123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517988" y="2257514"/>
              <a:ext cx="33997" cy="33985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3517986" y="225751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5" name="object 125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517988" y="2373541"/>
              <a:ext cx="33997" cy="33997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517986" y="237355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7" name="object 12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517988" y="2489593"/>
              <a:ext cx="33997" cy="33985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3517986" y="24895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9" name="object 129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517988" y="2605633"/>
              <a:ext cx="33997" cy="33985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3517986" y="260563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1" name="object 13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517988" y="2721673"/>
              <a:ext cx="33997" cy="3399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3517986" y="272167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3" name="object 13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517988" y="2837713"/>
              <a:ext cx="33997" cy="33997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3517986" y="28377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5" name="object 135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517988" y="2953753"/>
              <a:ext cx="33997" cy="33985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3517986" y="295375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7" name="object 137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517988" y="3069793"/>
              <a:ext cx="33997" cy="33997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3517986" y="30698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9" name="object 139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517988" y="3185833"/>
              <a:ext cx="33997" cy="33997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3517986" y="318584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1" name="object 141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517988" y="3301885"/>
              <a:ext cx="33997" cy="33985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3517986" y="330188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3" name="object 143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517988" y="3417912"/>
              <a:ext cx="33997" cy="33997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3517986" y="341792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5" name="object 145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3517988" y="3533952"/>
              <a:ext cx="33997" cy="33997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3517986" y="35339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7" name="object 147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3517988" y="3650005"/>
              <a:ext cx="33997" cy="33985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3517986" y="365000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9" name="object 149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517988" y="3766045"/>
              <a:ext cx="33997" cy="33997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517986" y="3766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1" name="object 151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517988" y="3882072"/>
              <a:ext cx="33997" cy="33997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3517986" y="388208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3" name="object 153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517988" y="3998125"/>
              <a:ext cx="33997" cy="33985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3517986" y="399812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5" name="object 155"/>
          <p:cNvSpPr txBox="1"/>
          <p:nvPr/>
        </p:nvSpPr>
        <p:spPr>
          <a:xfrm>
            <a:off x="3486854" y="2213764"/>
            <a:ext cx="702079" cy="1854452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0548">
              <a:spcBef>
                <a:spcPts val="160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IDH2R140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4311">
              <a:lnSpc>
                <a:spcPct val="169000"/>
              </a:lnSpc>
              <a:spcBef>
                <a:spcPts val="1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 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80548" marR="24101">
              <a:lnSpc>
                <a:spcPts val="918"/>
              </a:lnSpc>
              <a:spcBef>
                <a:spcPts val="8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80548" marR="17124">
              <a:lnSpc>
                <a:spcPts val="909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290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243547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1421565" y="1708332"/>
            <a:ext cx="2808317" cy="2535603"/>
          </a:xfrm>
          <a:custGeom>
            <a:avLst/>
            <a:gdLst/>
            <a:ahLst/>
            <a:cxnLst/>
            <a:rect l="l" t="t" r="r" b="b"/>
            <a:pathLst>
              <a:path w="2811779" h="2538729">
                <a:moveTo>
                  <a:pt x="0" y="0"/>
                </a:moveTo>
                <a:lnTo>
                  <a:pt x="2811513" y="0"/>
                </a:lnTo>
                <a:lnTo>
                  <a:pt x="2811513" y="2538171"/>
                </a:lnTo>
                <a:lnTo>
                  <a:pt x="0" y="2538171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7" name="object 157"/>
          <p:cNvSpPr txBox="1"/>
          <p:nvPr/>
        </p:nvSpPr>
        <p:spPr>
          <a:xfrm>
            <a:off x="3439601" y="1825173"/>
            <a:ext cx="524498" cy="20160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48836">
              <a:spcBef>
                <a:spcPts val="135"/>
              </a:spcBef>
            </a:pPr>
            <a:r>
              <a:rPr sz="1199" b="1" spc="-10" dirty="0">
                <a:latin typeface="Corbel"/>
                <a:cs typeface="Corbel"/>
              </a:rPr>
              <a:t>n=115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635497" y="2670938"/>
            <a:ext cx="22704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25%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140852" y="3797373"/>
            <a:ext cx="268908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5074">
              <a:lnSpc>
                <a:spcPct val="104700"/>
              </a:lnSpc>
              <a:spcBef>
                <a:spcPts val="100"/>
              </a:spcBef>
            </a:pPr>
            <a:r>
              <a:rPr sz="599" b="1" spc="-5" dirty="0">
                <a:latin typeface="Calibri"/>
                <a:cs typeface="Calibri"/>
              </a:rPr>
              <a:t>14%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K</a:t>
            </a:r>
            <a:r>
              <a:rPr sz="599" b="1" spc="-5" dirty="0">
                <a:latin typeface="Calibri"/>
                <a:cs typeface="Calibri"/>
              </a:rPr>
              <a:t>MT2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3110335" y="3368667"/>
            <a:ext cx="228953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599" b="1" spc="-5" dirty="0">
                <a:latin typeface="Calibri"/>
                <a:cs typeface="Calibri"/>
              </a:rPr>
              <a:t>9%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r>
              <a:rPr sz="599" b="1" spc="-5" dirty="0">
                <a:latin typeface="Calibri"/>
                <a:cs typeface="Calibri"/>
              </a:rPr>
              <a:t>P</a:t>
            </a:r>
            <a:r>
              <a:rPr sz="599" b="1" spc="-10" dirty="0">
                <a:latin typeface="Calibri"/>
                <a:cs typeface="Calibri"/>
              </a:rPr>
              <a:t>h</a:t>
            </a:r>
            <a:r>
              <a:rPr sz="599" b="1" spc="-5" dirty="0">
                <a:latin typeface="Calibri"/>
                <a:cs typeface="Calibri"/>
              </a:rPr>
              <a:t>-li</a:t>
            </a:r>
            <a:r>
              <a:rPr sz="599" b="1" spc="-10" dirty="0">
                <a:latin typeface="Calibri"/>
                <a:cs typeface="Calibri"/>
              </a:rPr>
              <a:t>k</a:t>
            </a:r>
            <a:r>
              <a:rPr sz="599" b="1" spc="-5" dirty="0">
                <a:latin typeface="Calibri"/>
                <a:cs typeface="Calibri"/>
              </a:rPr>
              <a:t>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635518" y="3371916"/>
            <a:ext cx="228953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599" b="1" spc="-5" dirty="0">
                <a:latin typeface="Calibri"/>
                <a:cs typeface="Calibri"/>
              </a:rPr>
              <a:t>15%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r>
              <a:rPr sz="599" b="1" spc="-5" dirty="0">
                <a:latin typeface="Calibri"/>
                <a:cs typeface="Calibri"/>
              </a:rPr>
              <a:t>P</a:t>
            </a:r>
            <a:r>
              <a:rPr sz="599" b="1" spc="-10" dirty="0">
                <a:latin typeface="Calibri"/>
                <a:cs typeface="Calibri"/>
              </a:rPr>
              <a:t>h</a:t>
            </a:r>
            <a:r>
              <a:rPr sz="599" b="1" spc="-5" dirty="0">
                <a:latin typeface="Calibri"/>
                <a:cs typeface="Calibri"/>
              </a:rPr>
              <a:t>-li</a:t>
            </a:r>
            <a:r>
              <a:rPr sz="599" b="1" spc="-10" dirty="0">
                <a:latin typeface="Calibri"/>
                <a:cs typeface="Calibri"/>
              </a:rPr>
              <a:t>k</a:t>
            </a:r>
            <a:r>
              <a:rPr sz="599" b="1" spc="-5" dirty="0">
                <a:latin typeface="Calibri"/>
                <a:cs typeface="Calibri"/>
              </a:rPr>
              <a:t>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696515" y="3724751"/>
            <a:ext cx="298717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5074">
              <a:lnSpc>
                <a:spcPct val="104700"/>
              </a:lnSpc>
              <a:spcBef>
                <a:spcPts val="100"/>
              </a:spcBef>
            </a:pPr>
            <a:r>
              <a:rPr sz="599" b="1" spc="-5" dirty="0">
                <a:latin typeface="Calibri"/>
                <a:cs typeface="Calibri"/>
              </a:rPr>
              <a:t>10%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P</a:t>
            </a:r>
            <a:r>
              <a:rPr sz="599" b="1" spc="-10" dirty="0">
                <a:latin typeface="Calibri"/>
                <a:cs typeface="Calibri"/>
              </a:rPr>
              <a:t>AX</a:t>
            </a:r>
            <a:r>
              <a:rPr sz="599" b="1" spc="-5" dirty="0">
                <a:latin typeface="Calibri"/>
                <a:cs typeface="Calibri"/>
              </a:rPr>
              <a:t>5R80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571800" y="3823672"/>
            <a:ext cx="233391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12%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Ph-like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6082120" y="3737900"/>
            <a:ext cx="275251" cy="20557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65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10%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K</a:t>
            </a:r>
            <a:r>
              <a:rPr sz="599" spc="-10" dirty="0">
                <a:latin typeface="Calibri"/>
                <a:cs typeface="Calibri"/>
              </a:rPr>
              <a:t>M</a:t>
            </a:r>
            <a:r>
              <a:rPr sz="599" spc="-5" dirty="0">
                <a:latin typeface="Calibri"/>
                <a:cs typeface="Calibri"/>
              </a:rPr>
              <a:t>T2Ar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6409866" y="3380078"/>
            <a:ext cx="260664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47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8%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P</a:t>
            </a:r>
            <a:r>
              <a:rPr sz="599" spc="-5" dirty="0">
                <a:latin typeface="Calibri"/>
                <a:cs typeface="Calibri"/>
              </a:rPr>
              <a:t>X5R80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6496016" y="2969509"/>
            <a:ext cx="242904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7%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Hypopl</a:t>
            </a:r>
            <a:endParaRPr sz="5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589674"/>
            <a:chOff x="1270344" y="633301"/>
            <a:chExt cx="6603365" cy="359410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95702" y="1635531"/>
              <a:ext cx="3310058" cy="259174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58964"/>
              <a:ext cx="4037924" cy="483692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966550" y="1258964"/>
              <a:ext cx="1259573" cy="4836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86058" y="1258964"/>
              <a:ext cx="391246" cy="483692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5098719" y="2590551"/>
            <a:ext cx="409704" cy="306373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 algn="ctr">
              <a:lnSpc>
                <a:spcPct val="109200"/>
              </a:lnSpc>
              <a:spcBef>
                <a:spcPts val="70"/>
              </a:spcBef>
            </a:pPr>
            <a:r>
              <a:rPr sz="599" spc="25" dirty="0">
                <a:solidFill>
                  <a:srgbClr val="3366FF"/>
                </a:solidFill>
                <a:latin typeface="Avenir-Roman"/>
                <a:cs typeface="Avenir-Roman"/>
              </a:rPr>
              <a:t>Genes de </a:t>
            </a:r>
            <a:r>
              <a:rPr sz="599" spc="-155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fusión 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r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ecu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rr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ente</a:t>
            </a:r>
            <a:endParaRPr sz="599">
              <a:latin typeface="Avenir-Roman"/>
              <a:cs typeface="Avenir-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952035" y="2162071"/>
            <a:ext cx="449661" cy="10169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49" spc="5" dirty="0">
                <a:solidFill>
                  <a:srgbClr val="3366FF"/>
                </a:solidFill>
                <a:latin typeface="Avenir-Roman"/>
                <a:cs typeface="Avenir-Roman"/>
              </a:rPr>
              <a:t>Aneuploidías</a:t>
            </a:r>
            <a:endParaRPr sz="549">
              <a:latin typeface="Avenir-Roman"/>
              <a:cs typeface="Avenir-Roman"/>
            </a:endParaRPr>
          </a:p>
        </p:txBody>
      </p:sp>
      <p:pic>
        <p:nvPicPr>
          <p:cNvPr id="11" name="object 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586008" y="2226905"/>
            <a:ext cx="1337172" cy="1211864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6191507" y="2674236"/>
            <a:ext cx="10908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13115" y="2107944"/>
            <a:ext cx="730619" cy="345649"/>
          </a:xfrm>
          <a:prstGeom prst="rect">
            <a:avLst/>
          </a:prstGeom>
        </p:spPr>
        <p:txBody>
          <a:bodyPr vert="horz" wrap="square" lIns="0" tIns="74204" rIns="0" bIns="0" rtlCol="0">
            <a:spAutoFit/>
          </a:bodyPr>
          <a:lstStyle/>
          <a:p>
            <a:pPr marL="12685">
              <a:spcBef>
                <a:spcPts val="584"/>
              </a:spcBef>
            </a:pP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SNVs/InDels</a:t>
            </a:r>
            <a:endParaRPr sz="599">
              <a:latin typeface="Avenir-Roman"/>
              <a:cs typeface="Avenir-Roman"/>
            </a:endParaRPr>
          </a:p>
          <a:p>
            <a:pPr marL="436990">
              <a:spcBef>
                <a:spcPts val="350"/>
              </a:spcBef>
            </a:pP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15</a:t>
            </a:r>
            <a:r>
              <a:rPr sz="400" b="1" spc="55" dirty="0">
                <a:solidFill>
                  <a:srgbClr val="3F3F3F"/>
                </a:solidFill>
                <a:latin typeface="Arial"/>
                <a:cs typeface="Arial"/>
              </a:rPr>
              <a:t>0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b="1" spc="35" dirty="0">
                <a:solidFill>
                  <a:srgbClr val="3F3F3F"/>
                </a:solidFill>
                <a:latin typeface="Arial"/>
                <a:cs typeface="Arial"/>
              </a:rPr>
              <a:t>g</a:t>
            </a:r>
            <a:r>
              <a:rPr sz="400" b="1" spc="30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b="1" spc="15" dirty="0">
                <a:solidFill>
                  <a:srgbClr val="3F3F3F"/>
                </a:solidFill>
                <a:latin typeface="Arial"/>
                <a:cs typeface="Arial"/>
              </a:rPr>
              <a:t>n</a:t>
            </a:r>
            <a:r>
              <a:rPr sz="400" b="1" spc="30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b="1" spc="-20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endParaRPr sz="400">
              <a:latin typeface="Arial"/>
              <a:cs typeface="Arial"/>
            </a:endParaRPr>
          </a:p>
          <a:p>
            <a:pPr marL="112894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TP53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JAK2</a:t>
            </a:r>
            <a:r>
              <a:rPr sz="400" spc="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1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NRAS,</a:t>
            </a:r>
            <a:r>
              <a:rPr sz="400" i="1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3F3F3F"/>
                </a:solidFill>
                <a:latin typeface="Arial"/>
                <a:cs typeface="Arial"/>
              </a:rPr>
              <a:t>otras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41122" y="3189478"/>
            <a:ext cx="875855" cy="2765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91330" algn="ctr">
              <a:spcBef>
                <a:spcPts val="130"/>
              </a:spcBef>
            </a:pPr>
            <a:r>
              <a:rPr sz="499" spc="20" dirty="0">
                <a:solidFill>
                  <a:srgbClr val="3366FF"/>
                </a:solidFill>
                <a:latin typeface="Avenir-Roman"/>
                <a:cs typeface="Avenir-Roman"/>
              </a:rPr>
              <a:t>CNVs</a:t>
            </a:r>
            <a:endParaRPr sz="499">
              <a:latin typeface="Avenir-Roman"/>
              <a:cs typeface="Avenir-Roman"/>
            </a:endParaRPr>
          </a:p>
          <a:p>
            <a:pPr marR="5074" algn="r">
              <a:spcBef>
                <a:spcPts val="380"/>
              </a:spcBef>
            </a:pPr>
            <a:r>
              <a:rPr sz="400" spc="15" dirty="0">
                <a:solidFill>
                  <a:srgbClr val="3F3F3F"/>
                </a:solidFill>
                <a:latin typeface="Arial"/>
                <a:cs typeface="Arial"/>
              </a:rPr>
              <a:t>iAMP21,</a:t>
            </a:r>
            <a:r>
              <a:rPr sz="400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IKZF1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15" dirty="0">
                <a:solidFill>
                  <a:srgbClr val="3F3F3F"/>
                </a:solidFill>
                <a:latin typeface="Arial"/>
                <a:cs typeface="Arial"/>
              </a:rPr>
              <a:t>CDKN2A/B</a:t>
            </a:r>
            <a:r>
              <a:rPr sz="400" spc="1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PAX5</a:t>
            </a:r>
            <a:r>
              <a:rPr sz="400" spc="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endParaRPr sz="400">
              <a:latin typeface="Arial"/>
              <a:cs typeface="Arial"/>
            </a:endParaRPr>
          </a:p>
          <a:p>
            <a:pPr marR="5074" algn="r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B</a:t>
            </a:r>
            <a:r>
              <a:rPr sz="400" i="1" spc="-10" dirty="0">
                <a:solidFill>
                  <a:srgbClr val="3F3F3F"/>
                </a:solidFill>
                <a:latin typeface="Arial"/>
                <a:cs typeface="Arial"/>
              </a:rPr>
              <a:t>T</a:t>
            </a:r>
            <a:r>
              <a:rPr sz="400" i="1" spc="20" dirty="0">
                <a:solidFill>
                  <a:srgbClr val="3F3F3F"/>
                </a:solidFill>
                <a:latin typeface="Arial"/>
                <a:cs typeface="Arial"/>
              </a:rPr>
              <a:t>G1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 </a:t>
            </a:r>
            <a:r>
              <a:rPr sz="400" i="1" spc="-25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i="1" spc="-10" dirty="0">
                <a:solidFill>
                  <a:srgbClr val="3F3F3F"/>
                </a:solidFill>
                <a:latin typeface="Arial"/>
                <a:cs typeface="Arial"/>
              </a:rPr>
              <a:t>T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V6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 </a:t>
            </a:r>
            <a:r>
              <a:rPr sz="400" i="1" spc="-20" dirty="0">
                <a:solidFill>
                  <a:srgbClr val="3F3F3F"/>
                </a:solidFill>
                <a:latin typeface="Arial"/>
                <a:cs typeface="Arial"/>
              </a:rPr>
              <a:t>R</a:t>
            </a:r>
            <a:r>
              <a:rPr sz="400" i="1" spc="-15" dirty="0">
                <a:solidFill>
                  <a:srgbClr val="3F3F3F"/>
                </a:solidFill>
                <a:latin typeface="Arial"/>
                <a:cs typeface="Arial"/>
              </a:rPr>
              <a:t>B</a:t>
            </a:r>
            <a:r>
              <a:rPr sz="400" i="1" spc="20" dirty="0">
                <a:solidFill>
                  <a:srgbClr val="3F3F3F"/>
                </a:solidFill>
                <a:latin typeface="Arial"/>
                <a:cs typeface="Arial"/>
              </a:rPr>
              <a:t>1</a:t>
            </a:r>
            <a:r>
              <a:rPr sz="400" spc="30" dirty="0">
                <a:solidFill>
                  <a:srgbClr val="3F3F3F"/>
                </a:solidFill>
                <a:latin typeface="Arial"/>
                <a:cs typeface="Arial"/>
              </a:rPr>
              <a:t>…</a:t>
            </a:r>
            <a:endParaRPr sz="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838645" y="2594470"/>
            <a:ext cx="775014" cy="348820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208664" marR="29809" indent="68498">
              <a:lnSpc>
                <a:spcPct val="110700"/>
              </a:lnSpc>
              <a:spcBef>
                <a:spcPts val="70"/>
              </a:spcBef>
            </a:pP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Polimorfismos 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449" spc="10" dirty="0">
                <a:solidFill>
                  <a:srgbClr val="3366FF"/>
                </a:solidFill>
                <a:latin typeface="Avenir-Roman"/>
                <a:cs typeface="Avenir-Roman"/>
              </a:rPr>
              <a:t>f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arma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cog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en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ó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micos</a:t>
            </a:r>
            <a:endParaRPr sz="449">
              <a:latin typeface="Avenir-Roman"/>
              <a:cs typeface="Avenir-Roman"/>
            </a:endParaRPr>
          </a:p>
          <a:p>
            <a:pPr marR="5074" algn="r">
              <a:spcBef>
                <a:spcPts val="415"/>
              </a:spcBef>
            </a:pP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16</a:t>
            </a:r>
            <a:r>
              <a:rPr sz="400" b="1" spc="55" dirty="0">
                <a:solidFill>
                  <a:srgbClr val="3F3F3F"/>
                </a:solidFill>
                <a:latin typeface="Arial"/>
                <a:cs typeface="Arial"/>
              </a:rPr>
              <a:t>4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b="1" spc="-15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N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P</a:t>
            </a:r>
            <a:r>
              <a:rPr sz="400" b="1" spc="-10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r>
              <a:rPr sz="400" b="1" spc="10" dirty="0">
                <a:solidFill>
                  <a:srgbClr val="3F3F3F"/>
                </a:solidFill>
                <a:latin typeface="Arial"/>
                <a:cs typeface="Arial"/>
              </a:rPr>
              <a:t>:</a:t>
            </a:r>
            <a:endParaRPr sz="400">
              <a:latin typeface="Arial"/>
              <a:cs typeface="Arial"/>
            </a:endParaRPr>
          </a:p>
          <a:p>
            <a:pPr marR="5074" algn="r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TPMT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MTHFR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15" dirty="0">
                <a:solidFill>
                  <a:srgbClr val="3F3F3F"/>
                </a:solidFill>
                <a:latin typeface="Arial"/>
                <a:cs typeface="Arial"/>
              </a:rPr>
              <a:t>NUDT15,</a:t>
            </a:r>
            <a:r>
              <a:rPr sz="400" i="1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3F3F3F"/>
                </a:solidFill>
                <a:latin typeface="Arial"/>
                <a:cs typeface="Arial"/>
              </a:rPr>
              <a:t>otros</a:t>
            </a:r>
            <a:endParaRPr sz="4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6854664" y="2498834"/>
            <a:ext cx="795309" cy="692566"/>
          </a:xfrm>
          <a:custGeom>
            <a:avLst/>
            <a:gdLst/>
            <a:ahLst/>
            <a:cxnLst/>
            <a:rect l="l" t="t" r="r" b="b"/>
            <a:pathLst>
              <a:path w="796290" h="693419">
                <a:moveTo>
                  <a:pt x="0" y="346557"/>
                </a:moveTo>
                <a:lnTo>
                  <a:pt x="3100" y="303088"/>
                </a:lnTo>
                <a:lnTo>
                  <a:pt x="12154" y="261229"/>
                </a:lnTo>
                <a:lnTo>
                  <a:pt x="26788" y="221306"/>
                </a:lnTo>
                <a:lnTo>
                  <a:pt x="46629" y="183643"/>
                </a:lnTo>
                <a:lnTo>
                  <a:pt x="71303" y="148565"/>
                </a:lnTo>
                <a:lnTo>
                  <a:pt x="100439" y="116398"/>
                </a:lnTo>
                <a:lnTo>
                  <a:pt x="133663" y="87466"/>
                </a:lnTo>
                <a:lnTo>
                  <a:pt x="170602" y="62094"/>
                </a:lnTo>
                <a:lnTo>
                  <a:pt x="210883" y="40606"/>
                </a:lnTo>
                <a:lnTo>
                  <a:pt x="254132" y="23328"/>
                </a:lnTo>
                <a:lnTo>
                  <a:pt x="299978" y="10584"/>
                </a:lnTo>
                <a:lnTo>
                  <a:pt x="348048" y="2700"/>
                </a:lnTo>
                <a:lnTo>
                  <a:pt x="397967" y="0"/>
                </a:lnTo>
                <a:lnTo>
                  <a:pt x="447886" y="2700"/>
                </a:lnTo>
                <a:lnTo>
                  <a:pt x="495955" y="10584"/>
                </a:lnTo>
                <a:lnTo>
                  <a:pt x="541801" y="23328"/>
                </a:lnTo>
                <a:lnTo>
                  <a:pt x="585051" y="40606"/>
                </a:lnTo>
                <a:lnTo>
                  <a:pt x="625332" y="62094"/>
                </a:lnTo>
                <a:lnTo>
                  <a:pt x="662271" y="87466"/>
                </a:lnTo>
                <a:lnTo>
                  <a:pt x="695494" y="116398"/>
                </a:lnTo>
                <a:lnTo>
                  <a:pt x="724630" y="148565"/>
                </a:lnTo>
                <a:lnTo>
                  <a:pt x="749305" y="183643"/>
                </a:lnTo>
                <a:lnTo>
                  <a:pt x="769146" y="221306"/>
                </a:lnTo>
                <a:lnTo>
                  <a:pt x="783779" y="261229"/>
                </a:lnTo>
                <a:lnTo>
                  <a:pt x="792833" y="303088"/>
                </a:lnTo>
                <a:lnTo>
                  <a:pt x="795934" y="346557"/>
                </a:lnTo>
                <a:lnTo>
                  <a:pt x="792833" y="390027"/>
                </a:lnTo>
                <a:lnTo>
                  <a:pt x="783779" y="431885"/>
                </a:lnTo>
                <a:lnTo>
                  <a:pt x="769146" y="471809"/>
                </a:lnTo>
                <a:lnTo>
                  <a:pt x="749305" y="509471"/>
                </a:lnTo>
                <a:lnTo>
                  <a:pt x="724630" y="544549"/>
                </a:lnTo>
                <a:lnTo>
                  <a:pt x="695494" y="576716"/>
                </a:lnTo>
                <a:lnTo>
                  <a:pt x="662271" y="605648"/>
                </a:lnTo>
                <a:lnTo>
                  <a:pt x="625332" y="631021"/>
                </a:lnTo>
                <a:lnTo>
                  <a:pt x="585051" y="652508"/>
                </a:lnTo>
                <a:lnTo>
                  <a:pt x="541801" y="669786"/>
                </a:lnTo>
                <a:lnTo>
                  <a:pt x="495955" y="682530"/>
                </a:lnTo>
                <a:lnTo>
                  <a:pt x="447886" y="690414"/>
                </a:lnTo>
                <a:lnTo>
                  <a:pt x="397967" y="693115"/>
                </a:lnTo>
                <a:lnTo>
                  <a:pt x="348048" y="690414"/>
                </a:lnTo>
                <a:lnTo>
                  <a:pt x="299978" y="682530"/>
                </a:lnTo>
                <a:lnTo>
                  <a:pt x="254132" y="669786"/>
                </a:lnTo>
                <a:lnTo>
                  <a:pt x="210883" y="652508"/>
                </a:lnTo>
                <a:lnTo>
                  <a:pt x="170602" y="631021"/>
                </a:lnTo>
                <a:lnTo>
                  <a:pt x="133663" y="605648"/>
                </a:lnTo>
                <a:lnTo>
                  <a:pt x="100439" y="576716"/>
                </a:lnTo>
                <a:lnTo>
                  <a:pt x="71303" y="544549"/>
                </a:lnTo>
                <a:lnTo>
                  <a:pt x="46629" y="509471"/>
                </a:lnTo>
                <a:lnTo>
                  <a:pt x="26788" y="471809"/>
                </a:lnTo>
                <a:lnTo>
                  <a:pt x="12154" y="431885"/>
                </a:lnTo>
                <a:lnTo>
                  <a:pt x="3100" y="390027"/>
                </a:lnTo>
                <a:lnTo>
                  <a:pt x="0" y="346557"/>
                </a:lnTo>
                <a:close/>
              </a:path>
            </a:pathLst>
          </a:custGeom>
          <a:ln w="5156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1374360" y="1343659"/>
            <a:ext cx="4736340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Resultados: Estudios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preliminares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 de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NGS (frecuencias</a:t>
            </a:r>
            <a:r>
              <a:rPr sz="1298" b="1" spc="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mutacionales)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976460" y="1722881"/>
            <a:ext cx="240939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NGS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169</a:t>
            </a:r>
            <a:r>
              <a:rPr sz="649" b="1" spc="-5" dirty="0">
                <a:latin typeface="Calibri"/>
                <a:cs typeface="Calibri"/>
              </a:rPr>
              <a:t> pacientes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los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198 </a:t>
            </a:r>
            <a:r>
              <a:rPr sz="649" b="1" spc="-5" dirty="0">
                <a:latin typeface="Calibri"/>
                <a:cs typeface="Calibri"/>
              </a:rPr>
              <a:t>pacientes </a:t>
            </a:r>
            <a:r>
              <a:rPr sz="649" b="1" dirty="0">
                <a:latin typeface="Calibri"/>
                <a:cs typeface="Calibri"/>
              </a:rPr>
              <a:t>que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entran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en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el protocolo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710175"/>
            <a:chOff x="1270344" y="633301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4" y="633301"/>
              <a:ext cx="150225" cy="371436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697665" y="1403564"/>
            <a:ext cx="233772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dirty="0">
                <a:solidFill>
                  <a:srgbClr val="1083BF"/>
                </a:solidFill>
                <a:latin typeface="Calibri"/>
              </a:rPr>
              <a:t>Firma</a:t>
            </a:r>
            <a:r>
              <a:rPr sz="1498" spc="-5" dirty="0">
                <a:solidFill>
                  <a:srgbClr val="1083BF"/>
                </a:solidFill>
                <a:latin typeface="Calibri"/>
              </a:rPr>
              <a:t> </a:t>
            </a:r>
            <a:r>
              <a:rPr sz="1498" i="1" dirty="0">
                <a:solidFill>
                  <a:srgbClr val="1083BF"/>
                </a:solidFill>
                <a:latin typeface="Calibri"/>
              </a:rPr>
              <a:t>BCR::ABL1</a:t>
            </a:r>
            <a:r>
              <a:rPr sz="1498" dirty="0">
                <a:solidFill>
                  <a:srgbClr val="1083BF"/>
                </a:solidFill>
                <a:latin typeface="Calibri"/>
              </a:rPr>
              <a:t>-like</a:t>
            </a:r>
            <a:r>
              <a:rPr sz="1498" spc="-10" dirty="0">
                <a:solidFill>
                  <a:srgbClr val="1083BF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1083BF"/>
                </a:solidFill>
                <a:latin typeface="Calibri"/>
              </a:rPr>
              <a:t>por</a:t>
            </a:r>
            <a:r>
              <a:rPr sz="1498" spc="-5" dirty="0">
                <a:solidFill>
                  <a:srgbClr val="1083BF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1083BF"/>
                </a:solidFill>
                <a:latin typeface="Calibri"/>
              </a:rPr>
              <a:t>NGS</a:t>
            </a:r>
            <a:endParaRPr sz="1498">
              <a:latin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80387" y="1718743"/>
            <a:ext cx="4494141" cy="2398571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472090" y="4106488"/>
            <a:ext cx="229396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Sánchez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et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767171"/>
                </a:solidFill>
                <a:latin typeface="Calibri"/>
                <a:cs typeface="Calibri"/>
              </a:rPr>
              <a:t>al.</a:t>
            </a:r>
            <a:r>
              <a:rPr sz="1049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Blood</a:t>
            </a:r>
            <a:r>
              <a:rPr sz="1049" i="1" spc="-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Cancer</a:t>
            </a:r>
            <a:r>
              <a:rPr sz="1049" i="1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Journal</a:t>
            </a:r>
            <a:r>
              <a:rPr sz="1049" i="1" spc="5" dirty="0">
                <a:solidFill>
                  <a:srgbClr val="767171"/>
                </a:solidFill>
                <a:latin typeface="Calibri"/>
                <a:cs typeface="Calibri"/>
              </a:rPr>
              <a:t> </a:t>
            </a:r>
            <a:r>
              <a:rPr sz="1049" i="1" spc="10" dirty="0">
                <a:solidFill>
                  <a:srgbClr val="767171"/>
                </a:solidFill>
                <a:latin typeface="Calibri"/>
                <a:cs typeface="Calibri"/>
              </a:rPr>
              <a:t>2020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3421" y="682631"/>
              <a:ext cx="791990" cy="215248"/>
            </a:xfrm>
            <a:prstGeom prst="rect">
              <a:avLst/>
            </a:prstGeom>
          </p:spPr>
        </p:pic>
      </p:grp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54117" y="1887254"/>
            <a:ext cx="3180524" cy="1566355"/>
          </a:xfrm>
          <a:prstGeom prst="rect">
            <a:avLst/>
          </a:prstGeom>
        </p:spPr>
      </p:pic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311190" y="1299690"/>
            <a:ext cx="504203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Adult </a:t>
            </a:r>
            <a:r>
              <a:rPr sz="1498" spc="-20" dirty="0">
                <a:solidFill>
                  <a:srgbClr val="4472C4"/>
                </a:solidFill>
                <a:latin typeface="Calibri"/>
              </a:rPr>
              <a:t>T-ALL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</a:rPr>
              <a:t>Genetic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Characterization: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</a:rPr>
              <a:t>T-LBL/</a:t>
            </a:r>
            <a:r>
              <a:rPr sz="1498" spc="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</a:rPr>
              <a:t>MPAL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5" dirty="0">
                <a:solidFill>
                  <a:srgbClr val="4472C4"/>
                </a:solidFill>
                <a:latin typeface="Calibri"/>
              </a:rPr>
              <a:t>T-related/AUL</a:t>
            </a:r>
            <a:endParaRPr sz="1498">
              <a:latin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92781" y="2177948"/>
            <a:ext cx="225210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T-CELL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LYMPHOBLASTIC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LYMPHOMA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(T-LBL)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967769" y="2218662"/>
            <a:ext cx="1520220" cy="364675"/>
            <a:chOff x="2965790" y="2221397"/>
            <a:chExt cx="1522095" cy="365125"/>
          </a:xfrm>
        </p:grpSpPr>
        <p:sp>
          <p:nvSpPr>
            <p:cNvPr id="10" name="object 10"/>
            <p:cNvSpPr/>
            <p:nvPr/>
          </p:nvSpPr>
          <p:spPr>
            <a:xfrm>
              <a:off x="2965790" y="2393871"/>
              <a:ext cx="765810" cy="120650"/>
            </a:xfrm>
            <a:custGeom>
              <a:avLst/>
              <a:gdLst/>
              <a:ahLst/>
              <a:cxnLst/>
              <a:rect l="l" t="t" r="r" b="b"/>
              <a:pathLst>
                <a:path w="765810" h="120650">
                  <a:moveTo>
                    <a:pt x="702810" y="99909"/>
                  </a:moveTo>
                  <a:lnTo>
                    <a:pt x="700493" y="120421"/>
                  </a:lnTo>
                  <a:lnTo>
                    <a:pt x="753314" y="101066"/>
                  </a:lnTo>
                  <a:lnTo>
                    <a:pt x="713054" y="101066"/>
                  </a:lnTo>
                  <a:lnTo>
                    <a:pt x="702810" y="99909"/>
                  </a:lnTo>
                  <a:close/>
                </a:path>
                <a:path w="765810" h="120650">
                  <a:moveTo>
                    <a:pt x="705125" y="79410"/>
                  </a:moveTo>
                  <a:lnTo>
                    <a:pt x="702810" y="99909"/>
                  </a:lnTo>
                  <a:lnTo>
                    <a:pt x="713054" y="101066"/>
                  </a:lnTo>
                  <a:lnTo>
                    <a:pt x="715378" y="80568"/>
                  </a:lnTo>
                  <a:lnTo>
                    <a:pt x="705125" y="79410"/>
                  </a:lnTo>
                  <a:close/>
                </a:path>
                <a:path w="765810" h="120650">
                  <a:moveTo>
                    <a:pt x="707440" y="58902"/>
                  </a:moveTo>
                  <a:lnTo>
                    <a:pt x="705125" y="79410"/>
                  </a:lnTo>
                  <a:lnTo>
                    <a:pt x="715378" y="80568"/>
                  </a:lnTo>
                  <a:lnTo>
                    <a:pt x="713054" y="101066"/>
                  </a:lnTo>
                  <a:lnTo>
                    <a:pt x="753314" y="101066"/>
                  </a:lnTo>
                  <a:lnTo>
                    <a:pt x="765479" y="96608"/>
                  </a:lnTo>
                  <a:lnTo>
                    <a:pt x="707440" y="58902"/>
                  </a:lnTo>
                  <a:close/>
                </a:path>
                <a:path w="765810" h="120650">
                  <a:moveTo>
                    <a:pt x="2311" y="0"/>
                  </a:moveTo>
                  <a:lnTo>
                    <a:pt x="0" y="20510"/>
                  </a:lnTo>
                  <a:lnTo>
                    <a:pt x="702810" y="99909"/>
                  </a:lnTo>
                  <a:lnTo>
                    <a:pt x="705125" y="7941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77702" y="2221397"/>
              <a:ext cx="510096" cy="364830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4069978" y="2245549"/>
            <a:ext cx="31203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24%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01516" y="3520067"/>
            <a:ext cx="62914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-5" dirty="0">
                <a:latin typeface="Calibri"/>
                <a:cs typeface="Calibri"/>
              </a:rPr>
              <a:t>T-LBL</a:t>
            </a:r>
            <a:r>
              <a:rPr sz="949" b="1" spc="37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n=23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182028" y="3583813"/>
            <a:ext cx="427463" cy="62153"/>
          </a:xfrm>
          <a:custGeom>
            <a:avLst/>
            <a:gdLst/>
            <a:ahLst/>
            <a:cxnLst/>
            <a:rect l="l" t="t" r="r" b="b"/>
            <a:pathLst>
              <a:path w="427989" h="62229">
                <a:moveTo>
                  <a:pt x="366001" y="0"/>
                </a:moveTo>
                <a:lnTo>
                  <a:pt x="366001" y="61912"/>
                </a:lnTo>
                <a:lnTo>
                  <a:pt x="407267" y="41275"/>
                </a:lnTo>
                <a:lnTo>
                  <a:pt x="376326" y="41275"/>
                </a:lnTo>
                <a:lnTo>
                  <a:pt x="376326" y="20637"/>
                </a:lnTo>
                <a:lnTo>
                  <a:pt x="407284" y="20637"/>
                </a:lnTo>
                <a:lnTo>
                  <a:pt x="366001" y="0"/>
                </a:lnTo>
                <a:close/>
              </a:path>
              <a:path w="427989" h="62229">
                <a:moveTo>
                  <a:pt x="366001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66001" y="41275"/>
                </a:lnTo>
                <a:lnTo>
                  <a:pt x="366001" y="20637"/>
                </a:lnTo>
                <a:close/>
              </a:path>
              <a:path w="427989" h="62229">
                <a:moveTo>
                  <a:pt x="407284" y="20637"/>
                </a:moveTo>
                <a:lnTo>
                  <a:pt x="376326" y="20637"/>
                </a:lnTo>
                <a:lnTo>
                  <a:pt x="376326" y="41275"/>
                </a:lnTo>
                <a:lnTo>
                  <a:pt x="407267" y="41275"/>
                </a:lnTo>
                <a:lnTo>
                  <a:pt x="427913" y="30949"/>
                </a:lnTo>
                <a:lnTo>
                  <a:pt x="407284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2716149" y="3520067"/>
            <a:ext cx="192802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dirty="0">
                <a:latin typeface="Calibri"/>
                <a:cs typeface="Calibri"/>
              </a:rPr>
              <a:t>Available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to</a:t>
            </a:r>
            <a:r>
              <a:rPr sz="949" b="1" dirty="0">
                <a:latin typeface="Calibri"/>
                <a:cs typeface="Calibri"/>
              </a:rPr>
              <a:t> analyze: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10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16150" y="3663512"/>
            <a:ext cx="1429527" cy="32598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Pending: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b="1" spc="-35" dirty="0">
                <a:latin typeface="Calibri"/>
                <a:cs typeface="Calibri"/>
              </a:rPr>
              <a:t>To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ask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for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sample: </a:t>
            </a:r>
            <a:r>
              <a:rPr sz="949" b="1" spc="10" dirty="0">
                <a:latin typeface="Calibri"/>
                <a:cs typeface="Calibri"/>
              </a:rPr>
              <a:t>11</a:t>
            </a:r>
            <a:r>
              <a:rPr sz="949" b="1" spc="2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cases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608988" y="3789300"/>
            <a:ext cx="3165382" cy="14089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4"/>
              </a:lnSpc>
            </a:pPr>
            <a:r>
              <a:rPr sz="949" b="1" dirty="0">
                <a:latin typeface="Calibri"/>
                <a:cs typeface="Calibri"/>
              </a:rPr>
              <a:t>Infiltrated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(paraffine</a:t>
            </a:r>
            <a:r>
              <a:rPr sz="949" b="1" spc="5" dirty="0">
                <a:latin typeface="Calibri"/>
                <a:cs typeface="Calibri"/>
              </a:rPr>
              <a:t> embedded;</a:t>
            </a:r>
            <a:r>
              <a:rPr sz="949" b="1" spc="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LN, </a:t>
            </a:r>
            <a:r>
              <a:rPr sz="949" b="1" spc="5" dirty="0">
                <a:latin typeface="Calibri"/>
                <a:cs typeface="Calibri"/>
              </a:rPr>
              <a:t>imprint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cytology)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74721" y="1921878"/>
            <a:ext cx="425388" cy="36438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4565453" y="1948767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9%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455161" y="1592626"/>
            <a:ext cx="472048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2446890" algn="l"/>
              </a:tabLst>
            </a:pPr>
            <a:r>
              <a:rPr sz="1423" b="1" spc="-7" baseline="2923" dirty="0">
                <a:latin typeface="Calibri"/>
                <a:cs typeface="Calibri"/>
              </a:rPr>
              <a:t>T-CELL</a:t>
            </a:r>
            <a:r>
              <a:rPr sz="1423" b="1" spc="15" baseline="2923" dirty="0">
                <a:latin typeface="Calibri"/>
                <a:cs typeface="Calibri"/>
              </a:rPr>
              <a:t> MIXTED</a:t>
            </a:r>
            <a:r>
              <a:rPr sz="1423" b="1" spc="22" baseline="2923" dirty="0">
                <a:latin typeface="Calibri"/>
                <a:cs typeface="Calibri"/>
              </a:rPr>
              <a:t> </a:t>
            </a:r>
            <a:r>
              <a:rPr sz="1423" b="1" spc="15" baseline="2923" dirty="0">
                <a:latin typeface="Calibri"/>
                <a:cs typeface="Calibri"/>
              </a:rPr>
              <a:t>PHENOTYPE </a:t>
            </a:r>
            <a:r>
              <a:rPr sz="1423" b="1" spc="-7" baseline="2923" dirty="0">
                <a:latin typeface="Calibri"/>
                <a:cs typeface="Calibri"/>
              </a:rPr>
              <a:t>(MPAL</a:t>
            </a:r>
            <a:r>
              <a:rPr sz="1423" b="1" spc="22" baseline="2923" dirty="0">
                <a:latin typeface="Calibri"/>
                <a:cs typeface="Calibri"/>
              </a:rPr>
              <a:t> </a:t>
            </a:r>
            <a:r>
              <a:rPr sz="1423" b="1" spc="15" baseline="2923" dirty="0">
                <a:latin typeface="Calibri"/>
                <a:cs typeface="Calibri"/>
              </a:rPr>
              <a:t>T </a:t>
            </a:r>
            <a:r>
              <a:rPr sz="1423" b="1" baseline="2923" dirty="0">
                <a:latin typeface="Calibri"/>
                <a:cs typeface="Calibri"/>
              </a:rPr>
              <a:t>related)	</a:t>
            </a:r>
            <a:r>
              <a:rPr sz="949" b="1" spc="5" dirty="0">
                <a:latin typeface="Calibri"/>
                <a:cs typeface="Calibri"/>
              </a:rPr>
              <a:t>ACUTE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UNDIFFERENTIATED</a:t>
            </a:r>
            <a:r>
              <a:rPr sz="949" b="1" spc="10" dirty="0">
                <a:latin typeface="Calibri"/>
                <a:cs typeface="Calibri"/>
              </a:rPr>
              <a:t> LEUKEMIA</a:t>
            </a:r>
            <a:r>
              <a:rPr sz="949" b="1" spc="5" dirty="0">
                <a:latin typeface="Calibri"/>
                <a:cs typeface="Calibri"/>
              </a:rPr>
              <a:t> (AUL)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067647" y="1811615"/>
            <a:ext cx="1157448" cy="405900"/>
            <a:chOff x="4067025" y="1813849"/>
            <a:chExt cx="1158875" cy="406400"/>
          </a:xfrm>
        </p:grpSpPr>
        <p:sp>
          <p:nvSpPr>
            <p:cNvPr id="22" name="object 22"/>
            <p:cNvSpPr/>
            <p:nvPr/>
          </p:nvSpPr>
          <p:spPr>
            <a:xfrm>
              <a:off x="4067025" y="1813849"/>
              <a:ext cx="431165" cy="151130"/>
            </a:xfrm>
            <a:custGeom>
              <a:avLst/>
              <a:gdLst/>
              <a:ahLst/>
              <a:cxnLst/>
              <a:rect l="l" t="t" r="r" b="b"/>
              <a:pathLst>
                <a:path w="431164" h="151130">
                  <a:moveTo>
                    <a:pt x="368648" y="131029"/>
                  </a:moveTo>
                  <a:lnTo>
                    <a:pt x="362686" y="150774"/>
                  </a:lnTo>
                  <a:lnTo>
                    <a:pt x="430898" y="139039"/>
                  </a:lnTo>
                  <a:lnTo>
                    <a:pt x="425573" y="134010"/>
                  </a:lnTo>
                  <a:lnTo>
                    <a:pt x="378523" y="134010"/>
                  </a:lnTo>
                  <a:lnTo>
                    <a:pt x="368648" y="131029"/>
                  </a:lnTo>
                  <a:close/>
                </a:path>
                <a:path w="431164" h="151130">
                  <a:moveTo>
                    <a:pt x="374616" y="111268"/>
                  </a:moveTo>
                  <a:lnTo>
                    <a:pt x="368648" y="131029"/>
                  </a:lnTo>
                  <a:lnTo>
                    <a:pt x="378523" y="134010"/>
                  </a:lnTo>
                  <a:lnTo>
                    <a:pt x="384492" y="114249"/>
                  </a:lnTo>
                  <a:lnTo>
                    <a:pt x="374616" y="111268"/>
                  </a:lnTo>
                  <a:close/>
                </a:path>
                <a:path w="431164" h="151130">
                  <a:moveTo>
                    <a:pt x="380580" y="91516"/>
                  </a:moveTo>
                  <a:lnTo>
                    <a:pt x="374616" y="111268"/>
                  </a:lnTo>
                  <a:lnTo>
                    <a:pt x="384492" y="114249"/>
                  </a:lnTo>
                  <a:lnTo>
                    <a:pt x="378523" y="134010"/>
                  </a:lnTo>
                  <a:lnTo>
                    <a:pt x="425573" y="134010"/>
                  </a:lnTo>
                  <a:lnTo>
                    <a:pt x="380580" y="91516"/>
                  </a:lnTo>
                  <a:close/>
                </a:path>
                <a:path w="431164" h="151130">
                  <a:moveTo>
                    <a:pt x="5968" y="0"/>
                  </a:moveTo>
                  <a:lnTo>
                    <a:pt x="0" y="19748"/>
                  </a:lnTo>
                  <a:lnTo>
                    <a:pt x="368648" y="131029"/>
                  </a:lnTo>
                  <a:lnTo>
                    <a:pt x="374616" y="111268"/>
                  </a:lnTo>
                  <a:lnTo>
                    <a:pt x="5968" y="0"/>
                  </a:lnTo>
                  <a:close/>
                </a:path>
              </a:pathLst>
            </a:custGeom>
            <a:solidFill>
              <a:srgbClr val="FF33CC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99813" y="1853263"/>
              <a:ext cx="425913" cy="366483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4890426" y="1879516"/>
            <a:ext cx="2289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3%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25" name="object 2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006352" y="1778283"/>
            <a:ext cx="158085" cy="102299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6749098" y="2144973"/>
            <a:ext cx="537817" cy="6208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000"/>
              </a:lnSpc>
              <a:spcBef>
                <a:spcPts val="90"/>
              </a:spcBef>
            </a:pPr>
            <a:r>
              <a:rPr sz="949" b="1" spc="-70" dirty="0">
                <a:latin typeface="Calibri"/>
                <a:cs typeface="Calibri"/>
              </a:rPr>
              <a:t>T</a:t>
            </a:r>
            <a:r>
              <a:rPr sz="949" b="1" spc="10" dirty="0">
                <a:latin typeface="Calibri"/>
                <a:cs typeface="Calibri"/>
              </a:rPr>
              <a:t>ALL</a:t>
            </a:r>
            <a:r>
              <a:rPr sz="949" b="1" spc="5" dirty="0">
                <a:latin typeface="Calibri"/>
                <a:cs typeface="Calibri"/>
              </a:rPr>
              <a:t> n=62  TLL</a:t>
            </a:r>
            <a:r>
              <a:rPr sz="949" b="1" spc="10" dirty="0">
                <a:latin typeface="Calibri"/>
                <a:cs typeface="Calibri"/>
              </a:rPr>
              <a:t> n=23 </a:t>
            </a:r>
            <a:r>
              <a:rPr sz="949" b="1" spc="-20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TMP n=9 </a:t>
            </a:r>
            <a:r>
              <a:rPr sz="949" b="1" spc="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AUL</a:t>
            </a:r>
            <a:r>
              <a:rPr sz="949" b="1" spc="18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n=3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2926125"/>
          </a:xfrm>
          <a:prstGeom prst="rect">
            <a:avLst/>
          </a:prstGeom>
        </p:spPr>
      </p:pic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1088318"/>
            <a:chOff x="1270344" y="633301"/>
            <a:chExt cx="6603365" cy="108966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96934"/>
              <a:ext cx="734618" cy="42591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87055" y="1323352"/>
              <a:ext cx="216255" cy="2905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85402" y="1296934"/>
              <a:ext cx="316958" cy="4259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44832" y="1296934"/>
              <a:ext cx="316958" cy="42591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04262" y="1296934"/>
              <a:ext cx="3522866" cy="425913"/>
            </a:xfrm>
            <a:prstGeom prst="rect">
              <a:avLst/>
            </a:prstGeom>
          </p:spPr>
        </p:pic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56490" y="1331016"/>
            <a:ext cx="307088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</a:t>
            </a:r>
            <a:r>
              <a:rPr sz="1498" dirty="0">
                <a:solidFill>
                  <a:srgbClr val="4472C4"/>
                </a:solidFill>
                <a:latin typeface="Calibri"/>
              </a:rPr>
              <a:t> Response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65" dirty="0">
                <a:solidFill>
                  <a:srgbClr val="4472C4"/>
                </a:solidFill>
                <a:latin typeface="Calibri"/>
              </a:rPr>
              <a:t>To</a:t>
            </a:r>
            <a:r>
              <a:rPr sz="1498" spc="6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Treatment:</a:t>
            </a:r>
            <a:endParaRPr sz="1498">
              <a:latin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51806" y="1331016"/>
            <a:ext cx="758525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CR</a:t>
            </a:r>
            <a:r>
              <a:rPr sz="1498" spc="-5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Status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64462" y="1734423"/>
            <a:ext cx="882197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90" dirty="0">
                <a:latin typeface="Calibri"/>
                <a:cs typeface="Calibri"/>
              </a:rPr>
              <a:t>T</a:t>
            </a:r>
            <a:r>
              <a:rPr sz="1298" b="1" dirty="0">
                <a:latin typeface="Calibri"/>
                <a:cs typeface="Calibri"/>
              </a:rPr>
              <a:t>-</a:t>
            </a:r>
            <a:r>
              <a:rPr sz="1298" b="1" spc="-5" dirty="0">
                <a:latin typeface="Calibri"/>
                <a:cs typeface="Calibri"/>
              </a:rPr>
              <a:t>AL</a:t>
            </a:r>
            <a:r>
              <a:rPr sz="1298" b="1" dirty="0">
                <a:latin typeface="Calibri"/>
                <a:cs typeface="Calibri"/>
              </a:rPr>
              <a:t>L</a:t>
            </a:r>
            <a:r>
              <a:rPr sz="1298" b="1" spc="-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(</a:t>
            </a:r>
            <a:r>
              <a:rPr sz="1298" b="1" spc="-5" dirty="0">
                <a:latin typeface="Calibri"/>
                <a:cs typeface="Calibri"/>
              </a:rPr>
              <a:t>N</a:t>
            </a:r>
            <a:r>
              <a:rPr sz="1298" b="1" dirty="0">
                <a:latin typeface="Calibri"/>
                <a:cs typeface="Calibri"/>
              </a:rPr>
              <a:t>=</a:t>
            </a:r>
            <a:r>
              <a:rPr sz="1298" b="1" spc="-5" dirty="0">
                <a:latin typeface="Calibri"/>
                <a:cs typeface="Calibri"/>
              </a:rPr>
              <a:t>62)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672806" y="1845338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3268224" y="1765749"/>
            <a:ext cx="10857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46</a:t>
            </a:r>
            <a:r>
              <a:rPr sz="949" spc="19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Global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STATUS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491741" y="1855819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5088638" y="1792129"/>
            <a:ext cx="134771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42/46 </a:t>
            </a:r>
            <a:r>
              <a:rPr sz="949" spc="204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(91%) 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 </a:t>
            </a:r>
            <a:r>
              <a:rPr sz="949" spc="10" dirty="0">
                <a:latin typeface="Calibri"/>
                <a:cs typeface="Calibri"/>
              </a:rPr>
              <a:t>CR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027600" y="2031552"/>
            <a:ext cx="62153" cy="408436"/>
          </a:xfrm>
          <a:custGeom>
            <a:avLst/>
            <a:gdLst/>
            <a:ahLst/>
            <a:cxnLst/>
            <a:rect l="l" t="t" r="r" b="b"/>
            <a:pathLst>
              <a:path w="62230" h="408939">
                <a:moveTo>
                  <a:pt x="20637" y="346481"/>
                </a:moveTo>
                <a:lnTo>
                  <a:pt x="0" y="346481"/>
                </a:lnTo>
                <a:lnTo>
                  <a:pt x="30962" y="408381"/>
                </a:lnTo>
                <a:lnTo>
                  <a:pt x="56756" y="356793"/>
                </a:lnTo>
                <a:lnTo>
                  <a:pt x="20637" y="356793"/>
                </a:lnTo>
                <a:lnTo>
                  <a:pt x="20637" y="346481"/>
                </a:lnTo>
                <a:close/>
              </a:path>
              <a:path w="62230" h="408939">
                <a:moveTo>
                  <a:pt x="41275" y="0"/>
                </a:moveTo>
                <a:lnTo>
                  <a:pt x="20637" y="0"/>
                </a:lnTo>
                <a:lnTo>
                  <a:pt x="20637" y="356793"/>
                </a:lnTo>
                <a:lnTo>
                  <a:pt x="41275" y="356793"/>
                </a:lnTo>
                <a:lnTo>
                  <a:pt x="41275" y="0"/>
                </a:lnTo>
                <a:close/>
              </a:path>
              <a:path w="62230" h="408939">
                <a:moveTo>
                  <a:pt x="61912" y="346481"/>
                </a:moveTo>
                <a:lnTo>
                  <a:pt x="41275" y="346481"/>
                </a:lnTo>
                <a:lnTo>
                  <a:pt x="41275" y="356793"/>
                </a:lnTo>
                <a:lnTo>
                  <a:pt x="56756" y="356793"/>
                </a:lnTo>
                <a:lnTo>
                  <a:pt x="61912" y="346481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1503834" y="2520897"/>
            <a:ext cx="10857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NON-ETP-ALL</a:t>
            </a:r>
            <a:r>
              <a:rPr sz="949" b="1" spc="-3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(N=45)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685007" y="2569925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 txBox="1"/>
          <p:nvPr/>
        </p:nvSpPr>
        <p:spPr>
          <a:xfrm>
            <a:off x="3256390" y="2506058"/>
            <a:ext cx="108578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34</a:t>
            </a:r>
            <a:r>
              <a:rPr sz="949" spc="19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Global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STATUS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020521" y="2519289"/>
            <a:ext cx="32472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29/</a:t>
            </a:r>
            <a:r>
              <a:rPr sz="949" spc="5" dirty="0">
                <a:latin typeface="Calibri"/>
                <a:cs typeface="Calibri"/>
              </a:rPr>
              <a:t>3</a:t>
            </a:r>
            <a:r>
              <a:rPr sz="949" spc="10" dirty="0">
                <a:latin typeface="Calibri"/>
                <a:cs typeface="Calibri"/>
              </a:rPr>
              <a:t>4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89440" y="2519289"/>
            <a:ext cx="75281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(85%)  </a:t>
            </a:r>
            <a:r>
              <a:rPr sz="949" b="1" spc="19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end</a:t>
            </a:r>
            <a:r>
              <a:rPr sz="949" dirty="0">
                <a:latin typeface="Calibri"/>
                <a:cs typeface="Calibri"/>
              </a:rPr>
              <a:t> I-I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503926" y="2584221"/>
            <a:ext cx="456003" cy="62153"/>
          </a:xfrm>
          <a:custGeom>
            <a:avLst/>
            <a:gdLst/>
            <a:ahLst/>
            <a:cxnLst/>
            <a:rect l="l" t="t" r="r" b="b"/>
            <a:pathLst>
              <a:path w="456564" h="62230">
                <a:moveTo>
                  <a:pt x="394563" y="0"/>
                </a:moveTo>
                <a:lnTo>
                  <a:pt x="394563" y="61912"/>
                </a:lnTo>
                <a:lnTo>
                  <a:pt x="435821" y="41275"/>
                </a:lnTo>
                <a:lnTo>
                  <a:pt x="404876" y="41275"/>
                </a:lnTo>
                <a:lnTo>
                  <a:pt x="404876" y="20637"/>
                </a:lnTo>
                <a:lnTo>
                  <a:pt x="435838" y="20637"/>
                </a:lnTo>
                <a:lnTo>
                  <a:pt x="394563" y="0"/>
                </a:lnTo>
                <a:close/>
              </a:path>
              <a:path w="456564" h="62230">
                <a:moveTo>
                  <a:pt x="394563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394563" y="41275"/>
                </a:lnTo>
                <a:lnTo>
                  <a:pt x="394563" y="20637"/>
                </a:lnTo>
                <a:close/>
              </a:path>
              <a:path w="456564" h="62230">
                <a:moveTo>
                  <a:pt x="435838" y="20637"/>
                </a:moveTo>
                <a:lnTo>
                  <a:pt x="404876" y="20637"/>
                </a:lnTo>
                <a:lnTo>
                  <a:pt x="404876" y="41275"/>
                </a:lnTo>
                <a:lnTo>
                  <a:pt x="435821" y="41275"/>
                </a:lnTo>
                <a:lnTo>
                  <a:pt x="456463" y="30949"/>
                </a:lnTo>
                <a:lnTo>
                  <a:pt x="435838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5673066" y="2893722"/>
            <a:ext cx="62153" cy="268274"/>
          </a:xfrm>
          <a:custGeom>
            <a:avLst/>
            <a:gdLst/>
            <a:ahLst/>
            <a:cxnLst/>
            <a:rect l="l" t="t" r="r" b="b"/>
            <a:pathLst>
              <a:path w="62229" h="268605">
                <a:moveTo>
                  <a:pt x="20624" y="206616"/>
                </a:moveTo>
                <a:lnTo>
                  <a:pt x="0" y="206616"/>
                </a:lnTo>
                <a:lnTo>
                  <a:pt x="30949" y="268516"/>
                </a:lnTo>
                <a:lnTo>
                  <a:pt x="56743" y="216928"/>
                </a:lnTo>
                <a:lnTo>
                  <a:pt x="20624" y="216928"/>
                </a:lnTo>
                <a:lnTo>
                  <a:pt x="20624" y="206616"/>
                </a:lnTo>
                <a:close/>
              </a:path>
              <a:path w="62229" h="268605">
                <a:moveTo>
                  <a:pt x="41262" y="0"/>
                </a:moveTo>
                <a:lnTo>
                  <a:pt x="20624" y="0"/>
                </a:lnTo>
                <a:lnTo>
                  <a:pt x="20624" y="216928"/>
                </a:lnTo>
                <a:lnTo>
                  <a:pt x="41262" y="216928"/>
                </a:lnTo>
                <a:lnTo>
                  <a:pt x="41262" y="0"/>
                </a:lnTo>
                <a:close/>
              </a:path>
              <a:path w="62229" h="268605">
                <a:moveTo>
                  <a:pt x="61899" y="206616"/>
                </a:moveTo>
                <a:lnTo>
                  <a:pt x="41262" y="206616"/>
                </a:lnTo>
                <a:lnTo>
                  <a:pt x="41262" y="216928"/>
                </a:lnTo>
                <a:lnTo>
                  <a:pt x="56743" y="216928"/>
                </a:lnTo>
                <a:lnTo>
                  <a:pt x="61899" y="206616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5024947" y="3183714"/>
            <a:ext cx="140542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22/29 </a:t>
            </a:r>
            <a:r>
              <a:rPr sz="949" spc="204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(76%)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MRD</a:t>
            </a:r>
            <a:r>
              <a:rPr sz="949" spc="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&lt;0.01%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948513" y="2812180"/>
            <a:ext cx="1436504" cy="397655"/>
          </a:xfrm>
          <a:custGeom>
            <a:avLst/>
            <a:gdLst/>
            <a:ahLst/>
            <a:cxnLst/>
            <a:rect l="l" t="t" r="r" b="b"/>
            <a:pathLst>
              <a:path w="1438275" h="398144">
                <a:moveTo>
                  <a:pt x="1432877" y="0"/>
                </a:moveTo>
                <a:lnTo>
                  <a:pt x="1372971" y="15595"/>
                </a:lnTo>
                <a:lnTo>
                  <a:pt x="1378165" y="35572"/>
                </a:lnTo>
                <a:lnTo>
                  <a:pt x="1438071" y="19964"/>
                </a:lnTo>
                <a:lnTo>
                  <a:pt x="1432877" y="0"/>
                </a:lnTo>
                <a:close/>
              </a:path>
              <a:path w="1438275" h="398144">
                <a:moveTo>
                  <a:pt x="1352994" y="20802"/>
                </a:moveTo>
                <a:lnTo>
                  <a:pt x="1293088" y="36398"/>
                </a:lnTo>
                <a:lnTo>
                  <a:pt x="1298295" y="56362"/>
                </a:lnTo>
                <a:lnTo>
                  <a:pt x="1358201" y="40767"/>
                </a:lnTo>
                <a:lnTo>
                  <a:pt x="1352994" y="20802"/>
                </a:lnTo>
                <a:close/>
              </a:path>
              <a:path w="1438275" h="398144">
                <a:moveTo>
                  <a:pt x="1273124" y="41592"/>
                </a:moveTo>
                <a:lnTo>
                  <a:pt x="1213205" y="57188"/>
                </a:lnTo>
                <a:lnTo>
                  <a:pt x="1218412" y="77165"/>
                </a:lnTo>
                <a:lnTo>
                  <a:pt x="1278318" y="61556"/>
                </a:lnTo>
                <a:lnTo>
                  <a:pt x="1273124" y="41592"/>
                </a:lnTo>
                <a:close/>
              </a:path>
              <a:path w="1438275" h="398144">
                <a:moveTo>
                  <a:pt x="1193241" y="62395"/>
                </a:moveTo>
                <a:lnTo>
                  <a:pt x="1133335" y="77990"/>
                </a:lnTo>
                <a:lnTo>
                  <a:pt x="1138529" y="97955"/>
                </a:lnTo>
                <a:lnTo>
                  <a:pt x="1198435" y="82359"/>
                </a:lnTo>
                <a:lnTo>
                  <a:pt x="1193241" y="62395"/>
                </a:lnTo>
                <a:close/>
              </a:path>
              <a:path w="1438275" h="398144">
                <a:moveTo>
                  <a:pt x="1113358" y="83185"/>
                </a:moveTo>
                <a:lnTo>
                  <a:pt x="1053452" y="98780"/>
                </a:lnTo>
                <a:lnTo>
                  <a:pt x="1058659" y="118757"/>
                </a:lnTo>
                <a:lnTo>
                  <a:pt x="1118565" y="103149"/>
                </a:lnTo>
                <a:lnTo>
                  <a:pt x="1113358" y="83185"/>
                </a:lnTo>
                <a:close/>
              </a:path>
              <a:path w="1438275" h="398144">
                <a:moveTo>
                  <a:pt x="1033487" y="103987"/>
                </a:moveTo>
                <a:lnTo>
                  <a:pt x="973582" y="119583"/>
                </a:lnTo>
                <a:lnTo>
                  <a:pt x="978776" y="139547"/>
                </a:lnTo>
                <a:lnTo>
                  <a:pt x="1038682" y="123952"/>
                </a:lnTo>
                <a:lnTo>
                  <a:pt x="1033487" y="103987"/>
                </a:lnTo>
                <a:close/>
              </a:path>
              <a:path w="1438275" h="398144">
                <a:moveTo>
                  <a:pt x="953604" y="124777"/>
                </a:moveTo>
                <a:lnTo>
                  <a:pt x="893698" y="140373"/>
                </a:lnTo>
                <a:lnTo>
                  <a:pt x="898893" y="160350"/>
                </a:lnTo>
                <a:lnTo>
                  <a:pt x="958811" y="144754"/>
                </a:lnTo>
                <a:lnTo>
                  <a:pt x="953604" y="124777"/>
                </a:lnTo>
                <a:close/>
              </a:path>
              <a:path w="1438275" h="398144">
                <a:moveTo>
                  <a:pt x="873721" y="145580"/>
                </a:moveTo>
                <a:lnTo>
                  <a:pt x="813815" y="161175"/>
                </a:lnTo>
                <a:lnTo>
                  <a:pt x="819022" y="181140"/>
                </a:lnTo>
                <a:lnTo>
                  <a:pt x="878928" y="165544"/>
                </a:lnTo>
                <a:lnTo>
                  <a:pt x="873721" y="145580"/>
                </a:lnTo>
                <a:close/>
              </a:path>
              <a:path w="1438275" h="398144">
                <a:moveTo>
                  <a:pt x="793851" y="166370"/>
                </a:moveTo>
                <a:lnTo>
                  <a:pt x="733945" y="181965"/>
                </a:lnTo>
                <a:lnTo>
                  <a:pt x="739139" y="201942"/>
                </a:lnTo>
                <a:lnTo>
                  <a:pt x="799045" y="186347"/>
                </a:lnTo>
                <a:lnTo>
                  <a:pt x="793851" y="166370"/>
                </a:lnTo>
                <a:close/>
              </a:path>
              <a:path w="1438275" h="398144">
                <a:moveTo>
                  <a:pt x="713968" y="187172"/>
                </a:moveTo>
                <a:lnTo>
                  <a:pt x="654062" y="202768"/>
                </a:lnTo>
                <a:lnTo>
                  <a:pt x="659256" y="222732"/>
                </a:lnTo>
                <a:lnTo>
                  <a:pt x="719175" y="207136"/>
                </a:lnTo>
                <a:lnTo>
                  <a:pt x="713968" y="187172"/>
                </a:lnTo>
                <a:close/>
              </a:path>
              <a:path w="1438275" h="398144">
                <a:moveTo>
                  <a:pt x="634085" y="207962"/>
                </a:moveTo>
                <a:lnTo>
                  <a:pt x="574179" y="223558"/>
                </a:lnTo>
                <a:lnTo>
                  <a:pt x="579386" y="243535"/>
                </a:lnTo>
                <a:lnTo>
                  <a:pt x="639292" y="227939"/>
                </a:lnTo>
                <a:lnTo>
                  <a:pt x="634085" y="207962"/>
                </a:lnTo>
                <a:close/>
              </a:path>
              <a:path w="1438275" h="398144">
                <a:moveTo>
                  <a:pt x="554215" y="228765"/>
                </a:moveTo>
                <a:lnTo>
                  <a:pt x="494309" y="244360"/>
                </a:lnTo>
                <a:lnTo>
                  <a:pt x="499503" y="264325"/>
                </a:lnTo>
                <a:lnTo>
                  <a:pt x="559409" y="248729"/>
                </a:lnTo>
                <a:lnTo>
                  <a:pt x="554215" y="228765"/>
                </a:lnTo>
                <a:close/>
              </a:path>
              <a:path w="1438275" h="398144">
                <a:moveTo>
                  <a:pt x="474332" y="249554"/>
                </a:moveTo>
                <a:lnTo>
                  <a:pt x="414426" y="265150"/>
                </a:lnTo>
                <a:lnTo>
                  <a:pt x="419620" y="285127"/>
                </a:lnTo>
                <a:lnTo>
                  <a:pt x="479539" y="269532"/>
                </a:lnTo>
                <a:lnTo>
                  <a:pt x="474332" y="249554"/>
                </a:lnTo>
                <a:close/>
              </a:path>
              <a:path w="1438275" h="398144">
                <a:moveTo>
                  <a:pt x="394461" y="270357"/>
                </a:moveTo>
                <a:lnTo>
                  <a:pt x="334543" y="285953"/>
                </a:lnTo>
                <a:lnTo>
                  <a:pt x="339750" y="305917"/>
                </a:lnTo>
                <a:lnTo>
                  <a:pt x="399656" y="290322"/>
                </a:lnTo>
                <a:lnTo>
                  <a:pt x="394461" y="270357"/>
                </a:lnTo>
                <a:close/>
              </a:path>
              <a:path w="1438275" h="398144">
                <a:moveTo>
                  <a:pt x="314578" y="291147"/>
                </a:moveTo>
                <a:lnTo>
                  <a:pt x="254673" y="306743"/>
                </a:lnTo>
                <a:lnTo>
                  <a:pt x="259867" y="326720"/>
                </a:lnTo>
                <a:lnTo>
                  <a:pt x="319773" y="311124"/>
                </a:lnTo>
                <a:lnTo>
                  <a:pt x="314578" y="291147"/>
                </a:lnTo>
                <a:close/>
              </a:path>
              <a:path w="1438275" h="398144">
                <a:moveTo>
                  <a:pt x="234695" y="311950"/>
                </a:moveTo>
                <a:lnTo>
                  <a:pt x="174790" y="327545"/>
                </a:lnTo>
                <a:lnTo>
                  <a:pt x="179984" y="347510"/>
                </a:lnTo>
                <a:lnTo>
                  <a:pt x="239902" y="331914"/>
                </a:lnTo>
                <a:lnTo>
                  <a:pt x="234695" y="311950"/>
                </a:lnTo>
                <a:close/>
              </a:path>
              <a:path w="1438275" h="398144">
                <a:moveTo>
                  <a:pt x="154825" y="332740"/>
                </a:moveTo>
                <a:lnTo>
                  <a:pt x="94907" y="348335"/>
                </a:lnTo>
                <a:lnTo>
                  <a:pt x="100114" y="368312"/>
                </a:lnTo>
                <a:lnTo>
                  <a:pt x="160019" y="352717"/>
                </a:lnTo>
                <a:lnTo>
                  <a:pt x="154825" y="332740"/>
                </a:lnTo>
                <a:close/>
              </a:path>
              <a:path w="1438275" h="398144">
                <a:moveTo>
                  <a:pt x="52108" y="338162"/>
                </a:moveTo>
                <a:lnTo>
                  <a:pt x="0" y="383717"/>
                </a:lnTo>
                <a:lnTo>
                  <a:pt x="67703" y="398068"/>
                </a:lnTo>
                <a:lnTo>
                  <a:pt x="63184" y="380707"/>
                </a:lnTo>
                <a:lnTo>
                  <a:pt x="52527" y="380707"/>
                </a:lnTo>
                <a:lnTo>
                  <a:pt x="47320" y="360730"/>
                </a:lnTo>
                <a:lnTo>
                  <a:pt x="57306" y="358131"/>
                </a:lnTo>
                <a:lnTo>
                  <a:pt x="52108" y="338162"/>
                </a:lnTo>
                <a:close/>
              </a:path>
              <a:path w="1438275" h="398144">
                <a:moveTo>
                  <a:pt x="57306" y="358131"/>
                </a:moveTo>
                <a:lnTo>
                  <a:pt x="47320" y="360730"/>
                </a:lnTo>
                <a:lnTo>
                  <a:pt x="52527" y="380707"/>
                </a:lnTo>
                <a:lnTo>
                  <a:pt x="62506" y="378105"/>
                </a:lnTo>
                <a:lnTo>
                  <a:pt x="57306" y="358131"/>
                </a:lnTo>
                <a:close/>
              </a:path>
              <a:path w="1438275" h="398144">
                <a:moveTo>
                  <a:pt x="62506" y="378105"/>
                </a:moveTo>
                <a:lnTo>
                  <a:pt x="52527" y="380707"/>
                </a:lnTo>
                <a:lnTo>
                  <a:pt x="63184" y="380707"/>
                </a:lnTo>
                <a:lnTo>
                  <a:pt x="62506" y="378105"/>
                </a:lnTo>
                <a:close/>
              </a:path>
              <a:path w="1438275" h="398144">
                <a:moveTo>
                  <a:pt x="74942" y="353542"/>
                </a:moveTo>
                <a:lnTo>
                  <a:pt x="57306" y="358131"/>
                </a:lnTo>
                <a:lnTo>
                  <a:pt x="62506" y="378105"/>
                </a:lnTo>
                <a:lnTo>
                  <a:pt x="80136" y="373507"/>
                </a:lnTo>
                <a:lnTo>
                  <a:pt x="74942" y="353542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 txBox="1"/>
          <p:nvPr/>
        </p:nvSpPr>
        <p:spPr>
          <a:xfrm>
            <a:off x="2838038" y="3127654"/>
            <a:ext cx="2083406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lnSpc>
                <a:spcPts val="1134"/>
              </a:lnSpc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</a:t>
            </a:r>
            <a:r>
              <a:rPr sz="949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CASES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(1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no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data)</a:t>
            </a:r>
            <a:endParaRPr sz="949">
              <a:latin typeface="Calibri"/>
              <a:cs typeface="Calibri"/>
            </a:endParaRPr>
          </a:p>
          <a:p>
            <a:pPr marL="12685">
              <a:lnSpc>
                <a:spcPts val="1134"/>
              </a:lnSpc>
            </a:pPr>
            <a:r>
              <a:rPr sz="949" b="1" spc="5" dirty="0">
                <a:latin typeface="Calibri"/>
                <a:cs typeface="Calibri"/>
              </a:rPr>
              <a:t>PRE-T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IMMUNOPHENOTYPE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spc="10" dirty="0">
                <a:latin typeface="Calibri"/>
                <a:cs typeface="Calibri"/>
              </a:rPr>
              <a:t>CHECK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FOR</a:t>
            </a:r>
            <a:r>
              <a:rPr sz="949" dirty="0">
                <a:latin typeface="Calibri"/>
                <a:cs typeface="Calibri"/>
              </a:rPr>
              <a:t> IMMATURE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GENETICS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TRAITS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579613" y="2504408"/>
            <a:ext cx="121389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452846" algn="l"/>
              </a:tabLst>
            </a:pPr>
            <a:r>
              <a:rPr sz="949" spc="10" dirty="0">
                <a:latin typeface="Calibri"/>
                <a:cs typeface="Calibri"/>
              </a:rPr>
              <a:t>33/34	</a:t>
            </a:r>
            <a:r>
              <a:rPr sz="949" b="1" spc="5" dirty="0">
                <a:latin typeface="Calibri"/>
                <a:cs typeface="Calibri"/>
              </a:rPr>
              <a:t>(97%)</a:t>
            </a:r>
            <a:r>
              <a:rPr sz="949" b="1" spc="17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244141" y="2586873"/>
            <a:ext cx="292374" cy="62153"/>
          </a:xfrm>
          <a:custGeom>
            <a:avLst/>
            <a:gdLst/>
            <a:ahLst/>
            <a:cxnLst/>
            <a:rect l="l" t="t" r="r" b="b"/>
            <a:pathLst>
              <a:path w="292734" h="62230">
                <a:moveTo>
                  <a:pt x="230568" y="0"/>
                </a:moveTo>
                <a:lnTo>
                  <a:pt x="230568" y="61899"/>
                </a:lnTo>
                <a:lnTo>
                  <a:pt x="271818" y="41275"/>
                </a:lnTo>
                <a:lnTo>
                  <a:pt x="240880" y="41275"/>
                </a:lnTo>
                <a:lnTo>
                  <a:pt x="240880" y="20637"/>
                </a:lnTo>
                <a:lnTo>
                  <a:pt x="271843" y="20637"/>
                </a:lnTo>
                <a:lnTo>
                  <a:pt x="230568" y="0"/>
                </a:lnTo>
                <a:close/>
              </a:path>
              <a:path w="292734" h="62230">
                <a:moveTo>
                  <a:pt x="230568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230568" y="41275"/>
                </a:lnTo>
                <a:lnTo>
                  <a:pt x="230568" y="20637"/>
                </a:lnTo>
                <a:close/>
              </a:path>
              <a:path w="292734" h="62230">
                <a:moveTo>
                  <a:pt x="271843" y="20637"/>
                </a:moveTo>
                <a:lnTo>
                  <a:pt x="240880" y="20637"/>
                </a:lnTo>
                <a:lnTo>
                  <a:pt x="240880" y="41275"/>
                </a:lnTo>
                <a:lnTo>
                  <a:pt x="271818" y="41275"/>
                </a:lnTo>
                <a:lnTo>
                  <a:pt x="292468" y="30949"/>
                </a:lnTo>
                <a:lnTo>
                  <a:pt x="271843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6992112" y="3067001"/>
            <a:ext cx="62153" cy="390678"/>
          </a:xfrm>
          <a:custGeom>
            <a:avLst/>
            <a:gdLst/>
            <a:ahLst/>
            <a:cxnLst/>
            <a:rect l="l" t="t" r="r" b="b"/>
            <a:pathLst>
              <a:path w="62229" h="391160">
                <a:moveTo>
                  <a:pt x="41275" y="0"/>
                </a:moveTo>
                <a:lnTo>
                  <a:pt x="20637" y="0"/>
                </a:lnTo>
                <a:lnTo>
                  <a:pt x="20637" y="61899"/>
                </a:lnTo>
                <a:lnTo>
                  <a:pt x="41275" y="61899"/>
                </a:lnTo>
                <a:lnTo>
                  <a:pt x="41275" y="0"/>
                </a:lnTo>
                <a:close/>
              </a:path>
              <a:path w="62229" h="391160">
                <a:moveTo>
                  <a:pt x="41275" y="82537"/>
                </a:moveTo>
                <a:lnTo>
                  <a:pt x="20637" y="82537"/>
                </a:lnTo>
                <a:lnTo>
                  <a:pt x="20637" y="144449"/>
                </a:lnTo>
                <a:lnTo>
                  <a:pt x="41275" y="144449"/>
                </a:lnTo>
                <a:lnTo>
                  <a:pt x="41275" y="82537"/>
                </a:lnTo>
                <a:close/>
              </a:path>
              <a:path w="62229" h="391160">
                <a:moveTo>
                  <a:pt x="41275" y="165087"/>
                </a:moveTo>
                <a:lnTo>
                  <a:pt x="20637" y="165087"/>
                </a:lnTo>
                <a:lnTo>
                  <a:pt x="20637" y="226987"/>
                </a:lnTo>
                <a:lnTo>
                  <a:pt x="41275" y="226987"/>
                </a:lnTo>
                <a:lnTo>
                  <a:pt x="41275" y="165087"/>
                </a:lnTo>
                <a:close/>
              </a:path>
              <a:path w="62229" h="391160">
                <a:moveTo>
                  <a:pt x="41275" y="247624"/>
                </a:moveTo>
                <a:lnTo>
                  <a:pt x="20637" y="247624"/>
                </a:lnTo>
                <a:lnTo>
                  <a:pt x="20637" y="309524"/>
                </a:lnTo>
                <a:lnTo>
                  <a:pt x="41275" y="309524"/>
                </a:lnTo>
                <a:lnTo>
                  <a:pt x="41275" y="247624"/>
                </a:lnTo>
                <a:close/>
              </a:path>
              <a:path w="62229" h="391160">
                <a:moveTo>
                  <a:pt x="61912" y="328866"/>
                </a:moveTo>
                <a:lnTo>
                  <a:pt x="0" y="328866"/>
                </a:lnTo>
                <a:lnTo>
                  <a:pt x="30949" y="390778"/>
                </a:lnTo>
                <a:lnTo>
                  <a:pt x="56748" y="339191"/>
                </a:lnTo>
                <a:lnTo>
                  <a:pt x="20637" y="339191"/>
                </a:lnTo>
                <a:lnTo>
                  <a:pt x="20637" y="330174"/>
                </a:lnTo>
                <a:lnTo>
                  <a:pt x="61258" y="330174"/>
                </a:lnTo>
                <a:lnTo>
                  <a:pt x="61912" y="328866"/>
                </a:lnTo>
                <a:close/>
              </a:path>
              <a:path w="62229" h="391160">
                <a:moveTo>
                  <a:pt x="41275" y="330174"/>
                </a:moveTo>
                <a:lnTo>
                  <a:pt x="20637" y="330174"/>
                </a:lnTo>
                <a:lnTo>
                  <a:pt x="20637" y="339191"/>
                </a:lnTo>
                <a:lnTo>
                  <a:pt x="41275" y="339191"/>
                </a:lnTo>
                <a:lnTo>
                  <a:pt x="41275" y="330174"/>
                </a:lnTo>
                <a:close/>
              </a:path>
              <a:path w="62229" h="391160">
                <a:moveTo>
                  <a:pt x="61258" y="330174"/>
                </a:moveTo>
                <a:lnTo>
                  <a:pt x="41275" y="330174"/>
                </a:lnTo>
                <a:lnTo>
                  <a:pt x="41275" y="339191"/>
                </a:lnTo>
                <a:lnTo>
                  <a:pt x="56748" y="339191"/>
                </a:lnTo>
                <a:lnTo>
                  <a:pt x="61258" y="330174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 txBox="1"/>
          <p:nvPr/>
        </p:nvSpPr>
        <p:spPr>
          <a:xfrm>
            <a:off x="6505606" y="3478847"/>
            <a:ext cx="1111150" cy="4693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-634" algn="ctr">
              <a:lnSpc>
                <a:spcPct val="102099"/>
              </a:lnSpc>
              <a:spcBef>
                <a:spcPts val="100"/>
              </a:spcBef>
            </a:pPr>
            <a:r>
              <a:rPr sz="949" spc="10" dirty="0">
                <a:latin typeface="Calibri"/>
                <a:cs typeface="Calibri"/>
              </a:rPr>
              <a:t>1 CASE </a:t>
            </a:r>
            <a:r>
              <a:rPr sz="949" spc="5" dirty="0">
                <a:latin typeface="Calibri"/>
                <a:cs typeface="Calibri"/>
              </a:rPr>
              <a:t>REFRACTORY 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PRE-T </a:t>
            </a:r>
            <a:r>
              <a:rPr sz="949" b="1" spc="1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IMMU</a:t>
            </a:r>
            <a:r>
              <a:rPr sz="949" spc="15" dirty="0">
                <a:latin typeface="Calibri"/>
                <a:cs typeface="Calibri"/>
              </a:rPr>
              <a:t>N</a:t>
            </a:r>
            <a:r>
              <a:rPr sz="949" spc="5" dirty="0">
                <a:latin typeface="Calibri"/>
                <a:cs typeface="Calibri"/>
              </a:rPr>
              <a:t>OP</a:t>
            </a:r>
            <a:r>
              <a:rPr sz="949" spc="15" dirty="0">
                <a:latin typeface="Calibri"/>
                <a:cs typeface="Calibri"/>
              </a:rPr>
              <a:t>H</a:t>
            </a:r>
            <a:r>
              <a:rPr sz="949" spc="5" dirty="0">
                <a:latin typeface="Calibri"/>
                <a:cs typeface="Calibri"/>
              </a:rPr>
              <a:t>E</a:t>
            </a:r>
            <a:r>
              <a:rPr sz="949" spc="15" dirty="0">
                <a:latin typeface="Calibri"/>
                <a:cs typeface="Calibri"/>
              </a:rPr>
              <a:t>N</a:t>
            </a:r>
            <a:r>
              <a:rPr sz="949" spc="-15" dirty="0">
                <a:latin typeface="Calibri"/>
                <a:cs typeface="Calibri"/>
              </a:rPr>
              <a:t>O</a:t>
            </a:r>
            <a:r>
              <a:rPr sz="949" spc="5" dirty="0">
                <a:latin typeface="Calibri"/>
                <a:cs typeface="Calibri"/>
              </a:rPr>
              <a:t>TYP</a:t>
            </a:r>
            <a:r>
              <a:rPr sz="949" spc="10" dirty="0">
                <a:latin typeface="Calibri"/>
                <a:cs typeface="Calibri"/>
              </a:rPr>
              <a:t>E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594094" y="2862271"/>
            <a:ext cx="1042120" cy="860740"/>
          </a:xfrm>
          <a:prstGeom prst="rect">
            <a:avLst/>
          </a:prstGeom>
        </p:spPr>
      </p:pic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6379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94761" y="1614060"/>
            <a:ext cx="10578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latin typeface="Calibri"/>
                <a:cs typeface="Calibri"/>
              </a:rPr>
              <a:t>ETP-ALL</a:t>
            </a:r>
            <a:r>
              <a:rPr sz="1298" b="1" spc="-5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(N=17)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74410" y="1295337"/>
            <a:ext cx="4622181" cy="425559"/>
            <a:chOff x="1270344" y="1296934"/>
            <a:chExt cx="4627880" cy="426084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4" y="1296934"/>
              <a:ext cx="734618" cy="42591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87055" y="1323352"/>
              <a:ext cx="216255" cy="29053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85402" y="1296934"/>
              <a:ext cx="316958" cy="42591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44832" y="1296934"/>
              <a:ext cx="316958" cy="42591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904262" y="1296934"/>
              <a:ext cx="3993352" cy="425913"/>
            </a:xfrm>
            <a:prstGeom prst="rect">
              <a:avLst/>
            </a:prstGeom>
          </p:spPr>
        </p:pic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369175" y="1331016"/>
            <a:ext cx="300175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5370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</a:rPr>
              <a:t>HR(Ph</a:t>
            </a:r>
            <a:r>
              <a:rPr sz="1498" spc="7" baseline="25000" dirty="0">
                <a:solidFill>
                  <a:srgbClr val="4472C4"/>
                </a:solidFill>
                <a:latin typeface="Calibri"/>
              </a:rPr>
              <a:t>-</a:t>
            </a:r>
            <a:r>
              <a:rPr sz="1498" spc="5" dirty="0">
                <a:solidFill>
                  <a:srgbClr val="4472C4"/>
                </a:solidFill>
                <a:latin typeface="Calibri"/>
              </a:rPr>
              <a:t>)-2019</a:t>
            </a:r>
            <a:r>
              <a:rPr sz="1498" dirty="0">
                <a:solidFill>
                  <a:srgbClr val="4472C4"/>
                </a:solidFill>
                <a:latin typeface="Calibri"/>
              </a:rPr>
              <a:t> Response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65" dirty="0">
                <a:solidFill>
                  <a:srgbClr val="4472C4"/>
                </a:solidFill>
                <a:latin typeface="Calibri"/>
              </a:rPr>
              <a:t>To</a:t>
            </a:r>
            <a:r>
              <a:rPr sz="1498" spc="-5" dirty="0">
                <a:solidFill>
                  <a:srgbClr val="4472C4"/>
                </a:solidFill>
                <a:latin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</a:rPr>
              <a:t>Treatment:</a:t>
            </a:r>
            <a:endParaRPr sz="1498">
              <a:latin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637121" y="1295337"/>
            <a:ext cx="590457" cy="425559"/>
            <a:chOff x="5638434" y="1296934"/>
            <a:chExt cx="591185" cy="426084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38434" y="1296934"/>
              <a:ext cx="318609" cy="42591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97867" y="1296936"/>
              <a:ext cx="531558" cy="425907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4507948" y="1331016"/>
            <a:ext cx="1603303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CR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Status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in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ETP-ALL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281668" y="2359202"/>
            <a:ext cx="818775" cy="470590"/>
          </a:xfrm>
          <a:custGeom>
            <a:avLst/>
            <a:gdLst/>
            <a:ahLst/>
            <a:cxnLst/>
            <a:rect l="l" t="t" r="r" b="b"/>
            <a:pathLst>
              <a:path w="819785" h="471169">
                <a:moveTo>
                  <a:pt x="620979" y="307746"/>
                </a:moveTo>
                <a:lnTo>
                  <a:pt x="600341" y="307746"/>
                </a:lnTo>
                <a:lnTo>
                  <a:pt x="600341" y="369646"/>
                </a:lnTo>
                <a:lnTo>
                  <a:pt x="620979" y="369646"/>
                </a:lnTo>
                <a:lnTo>
                  <a:pt x="620979" y="307746"/>
                </a:lnTo>
                <a:close/>
              </a:path>
              <a:path w="819785" h="471169">
                <a:moveTo>
                  <a:pt x="620979" y="225209"/>
                </a:moveTo>
                <a:lnTo>
                  <a:pt x="600341" y="225209"/>
                </a:lnTo>
                <a:lnTo>
                  <a:pt x="600341" y="287108"/>
                </a:lnTo>
                <a:lnTo>
                  <a:pt x="620979" y="287108"/>
                </a:lnTo>
                <a:lnTo>
                  <a:pt x="620979" y="225209"/>
                </a:lnTo>
                <a:close/>
              </a:path>
              <a:path w="819785" h="471169">
                <a:moveTo>
                  <a:pt x="620979" y="142659"/>
                </a:moveTo>
                <a:lnTo>
                  <a:pt x="600341" y="142659"/>
                </a:lnTo>
                <a:lnTo>
                  <a:pt x="600341" y="204558"/>
                </a:lnTo>
                <a:lnTo>
                  <a:pt x="620979" y="204558"/>
                </a:lnTo>
                <a:lnTo>
                  <a:pt x="620979" y="142659"/>
                </a:lnTo>
                <a:close/>
              </a:path>
              <a:path w="819785" h="471169">
                <a:moveTo>
                  <a:pt x="641616" y="61912"/>
                </a:moveTo>
                <a:lnTo>
                  <a:pt x="640715" y="60121"/>
                </a:lnTo>
                <a:lnTo>
                  <a:pt x="610654" y="0"/>
                </a:lnTo>
                <a:lnTo>
                  <a:pt x="579704" y="61899"/>
                </a:lnTo>
                <a:lnTo>
                  <a:pt x="600341" y="61912"/>
                </a:lnTo>
                <a:lnTo>
                  <a:pt x="600341" y="122021"/>
                </a:lnTo>
                <a:lnTo>
                  <a:pt x="620979" y="122021"/>
                </a:lnTo>
                <a:lnTo>
                  <a:pt x="620979" y="61912"/>
                </a:lnTo>
                <a:lnTo>
                  <a:pt x="641616" y="61912"/>
                </a:lnTo>
                <a:close/>
              </a:path>
              <a:path w="819785" h="471169">
                <a:moveTo>
                  <a:pt x="819391" y="439915"/>
                </a:moveTo>
                <a:lnTo>
                  <a:pt x="798766" y="429602"/>
                </a:lnTo>
                <a:lnTo>
                  <a:pt x="757491" y="408965"/>
                </a:lnTo>
                <a:lnTo>
                  <a:pt x="757491" y="429602"/>
                </a:lnTo>
                <a:lnTo>
                  <a:pt x="0" y="429602"/>
                </a:lnTo>
                <a:lnTo>
                  <a:pt x="0" y="450240"/>
                </a:lnTo>
                <a:lnTo>
                  <a:pt x="757491" y="450240"/>
                </a:lnTo>
                <a:lnTo>
                  <a:pt x="757491" y="470877"/>
                </a:lnTo>
                <a:lnTo>
                  <a:pt x="798753" y="450240"/>
                </a:lnTo>
                <a:lnTo>
                  <a:pt x="819391" y="439915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5373295" y="2690722"/>
            <a:ext cx="192294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9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/11 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(82%)  </a:t>
            </a:r>
            <a:r>
              <a:rPr sz="949" b="1" spc="2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 POST</a:t>
            </a:r>
            <a:r>
              <a:rPr sz="949" dirty="0">
                <a:latin typeface="Calibri"/>
                <a:cs typeface="Calibri"/>
              </a:rPr>
              <a:t> I-I </a:t>
            </a:r>
            <a:r>
              <a:rPr sz="949" b="1" spc="5" dirty="0">
                <a:latin typeface="Calibri"/>
                <a:cs typeface="Calibri"/>
              </a:rPr>
              <a:t>(FLAG-IDA)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843784" y="2130173"/>
            <a:ext cx="231933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REFRACTORY</a:t>
            </a:r>
            <a:r>
              <a:rPr sz="949" spc="2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(no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response </a:t>
            </a:r>
            <a:r>
              <a:rPr sz="949" dirty="0">
                <a:latin typeface="Calibri"/>
                <a:cs typeface="Calibri"/>
              </a:rPr>
              <a:t>to </a:t>
            </a:r>
            <a:r>
              <a:rPr sz="949" spc="5" dirty="0">
                <a:latin typeface="Calibri"/>
                <a:cs typeface="Calibri"/>
              </a:rPr>
              <a:t>HyperCYVAD)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028093" y="2120240"/>
            <a:ext cx="108451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12</a:t>
            </a:r>
            <a:r>
              <a:rPr sz="949" spc="2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Global</a:t>
            </a:r>
            <a:r>
              <a:rPr sz="949" spc="-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RC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-20" dirty="0">
                <a:latin typeface="Calibri"/>
                <a:cs typeface="Calibri"/>
              </a:rPr>
              <a:t>STATUS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385439" y="2316552"/>
            <a:ext cx="62153" cy="355796"/>
          </a:xfrm>
          <a:custGeom>
            <a:avLst/>
            <a:gdLst/>
            <a:ahLst/>
            <a:cxnLst/>
            <a:rect l="l" t="t" r="r" b="b"/>
            <a:pathLst>
              <a:path w="62230" h="356235">
                <a:moveTo>
                  <a:pt x="20637" y="293992"/>
                </a:moveTo>
                <a:lnTo>
                  <a:pt x="0" y="293992"/>
                </a:lnTo>
                <a:lnTo>
                  <a:pt x="30962" y="355904"/>
                </a:lnTo>
                <a:lnTo>
                  <a:pt x="56751" y="304317"/>
                </a:lnTo>
                <a:lnTo>
                  <a:pt x="20637" y="304317"/>
                </a:lnTo>
                <a:lnTo>
                  <a:pt x="20637" y="293992"/>
                </a:lnTo>
                <a:close/>
              </a:path>
              <a:path w="62230" h="356235">
                <a:moveTo>
                  <a:pt x="41275" y="0"/>
                </a:moveTo>
                <a:lnTo>
                  <a:pt x="20637" y="0"/>
                </a:lnTo>
                <a:lnTo>
                  <a:pt x="20637" y="304317"/>
                </a:lnTo>
                <a:lnTo>
                  <a:pt x="41275" y="304317"/>
                </a:lnTo>
                <a:lnTo>
                  <a:pt x="41275" y="0"/>
                </a:lnTo>
                <a:close/>
              </a:path>
              <a:path w="62230" h="356235">
                <a:moveTo>
                  <a:pt x="61912" y="293992"/>
                </a:moveTo>
                <a:lnTo>
                  <a:pt x="41275" y="293992"/>
                </a:lnTo>
                <a:lnTo>
                  <a:pt x="41275" y="304317"/>
                </a:lnTo>
                <a:lnTo>
                  <a:pt x="56751" y="304317"/>
                </a:lnTo>
                <a:lnTo>
                  <a:pt x="61912" y="293992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 txBox="1"/>
          <p:nvPr/>
        </p:nvSpPr>
        <p:spPr>
          <a:xfrm>
            <a:off x="2259452" y="2728646"/>
            <a:ext cx="140352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  <a:tabLst>
                <a:tab pos="829583" algn="l"/>
              </a:tabLst>
            </a:pPr>
            <a:r>
              <a:rPr sz="949" b="1" spc="10" dirty="0">
                <a:latin typeface="Calibri"/>
                <a:cs typeface="Calibri"/>
              </a:rPr>
              <a:t>9</a:t>
            </a:r>
            <a:r>
              <a:rPr sz="949" b="1" spc="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/11    (82%)	</a:t>
            </a:r>
            <a:r>
              <a:rPr sz="949" spc="5" dirty="0">
                <a:latin typeface="Calibri"/>
                <a:cs typeface="Calibri"/>
              </a:rPr>
              <a:t>GLOBAL</a:t>
            </a:r>
            <a:r>
              <a:rPr sz="949" spc="-5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CR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74906" y="2372505"/>
            <a:ext cx="103504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1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protocol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deviation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2618316" y="2440255"/>
            <a:ext cx="489616" cy="62153"/>
          </a:xfrm>
          <a:custGeom>
            <a:avLst/>
            <a:gdLst/>
            <a:ahLst/>
            <a:cxnLst/>
            <a:rect l="l" t="t" r="r" b="b"/>
            <a:pathLst>
              <a:path w="490219" h="62230">
                <a:moveTo>
                  <a:pt x="61899" y="20637"/>
                </a:moveTo>
                <a:lnTo>
                  <a:pt x="0" y="20637"/>
                </a:lnTo>
                <a:lnTo>
                  <a:pt x="0" y="41275"/>
                </a:lnTo>
                <a:lnTo>
                  <a:pt x="61899" y="41275"/>
                </a:lnTo>
                <a:lnTo>
                  <a:pt x="61899" y="20637"/>
                </a:lnTo>
                <a:close/>
              </a:path>
              <a:path w="490219" h="62230">
                <a:moveTo>
                  <a:pt x="144437" y="20637"/>
                </a:moveTo>
                <a:lnTo>
                  <a:pt x="82537" y="20637"/>
                </a:lnTo>
                <a:lnTo>
                  <a:pt x="82537" y="41275"/>
                </a:lnTo>
                <a:lnTo>
                  <a:pt x="144437" y="41275"/>
                </a:lnTo>
                <a:lnTo>
                  <a:pt x="144437" y="20637"/>
                </a:lnTo>
                <a:close/>
              </a:path>
              <a:path w="490219" h="62230">
                <a:moveTo>
                  <a:pt x="226974" y="20637"/>
                </a:moveTo>
                <a:lnTo>
                  <a:pt x="165074" y="20637"/>
                </a:lnTo>
                <a:lnTo>
                  <a:pt x="165074" y="41275"/>
                </a:lnTo>
                <a:lnTo>
                  <a:pt x="226974" y="41275"/>
                </a:lnTo>
                <a:lnTo>
                  <a:pt x="226974" y="20637"/>
                </a:lnTo>
                <a:close/>
              </a:path>
              <a:path w="490219" h="62230">
                <a:moveTo>
                  <a:pt x="309524" y="20637"/>
                </a:moveTo>
                <a:lnTo>
                  <a:pt x="247624" y="20637"/>
                </a:lnTo>
                <a:lnTo>
                  <a:pt x="247624" y="41275"/>
                </a:lnTo>
                <a:lnTo>
                  <a:pt x="309524" y="41275"/>
                </a:lnTo>
                <a:lnTo>
                  <a:pt x="309524" y="20637"/>
                </a:lnTo>
                <a:close/>
              </a:path>
              <a:path w="490219" h="62230">
                <a:moveTo>
                  <a:pt x="392061" y="20637"/>
                </a:moveTo>
                <a:lnTo>
                  <a:pt x="330161" y="20637"/>
                </a:lnTo>
                <a:lnTo>
                  <a:pt x="330161" y="41275"/>
                </a:lnTo>
                <a:lnTo>
                  <a:pt x="392061" y="41275"/>
                </a:lnTo>
                <a:lnTo>
                  <a:pt x="392061" y="20637"/>
                </a:lnTo>
                <a:close/>
              </a:path>
              <a:path w="490219" h="62230">
                <a:moveTo>
                  <a:pt x="428256" y="0"/>
                </a:moveTo>
                <a:lnTo>
                  <a:pt x="428256" y="61899"/>
                </a:lnTo>
                <a:lnTo>
                  <a:pt x="469506" y="41275"/>
                </a:lnTo>
                <a:lnTo>
                  <a:pt x="438569" y="41275"/>
                </a:lnTo>
                <a:lnTo>
                  <a:pt x="438569" y="20637"/>
                </a:lnTo>
                <a:lnTo>
                  <a:pt x="469531" y="20637"/>
                </a:lnTo>
                <a:lnTo>
                  <a:pt x="428256" y="0"/>
                </a:lnTo>
                <a:close/>
              </a:path>
              <a:path w="490219" h="62230">
                <a:moveTo>
                  <a:pt x="428256" y="20637"/>
                </a:moveTo>
                <a:lnTo>
                  <a:pt x="412699" y="20637"/>
                </a:lnTo>
                <a:lnTo>
                  <a:pt x="412699" y="41275"/>
                </a:lnTo>
                <a:lnTo>
                  <a:pt x="428256" y="41275"/>
                </a:lnTo>
                <a:lnTo>
                  <a:pt x="428256" y="20637"/>
                </a:lnTo>
                <a:close/>
              </a:path>
              <a:path w="490219" h="62230">
                <a:moveTo>
                  <a:pt x="469531" y="20637"/>
                </a:moveTo>
                <a:lnTo>
                  <a:pt x="438569" y="20637"/>
                </a:lnTo>
                <a:lnTo>
                  <a:pt x="438569" y="41275"/>
                </a:lnTo>
                <a:lnTo>
                  <a:pt x="469506" y="41275"/>
                </a:lnTo>
                <a:lnTo>
                  <a:pt x="490156" y="30949"/>
                </a:lnTo>
                <a:lnTo>
                  <a:pt x="469531" y="20637"/>
                </a:lnTo>
                <a:close/>
              </a:path>
            </a:pathLst>
          </a:custGeom>
          <a:solidFill>
            <a:srgbClr val="FF33CC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 txBox="1"/>
          <p:nvPr/>
        </p:nvSpPr>
        <p:spPr>
          <a:xfrm>
            <a:off x="1688966" y="3279343"/>
            <a:ext cx="883466" cy="62089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High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Risk=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12</a:t>
            </a:r>
            <a:endParaRPr sz="949">
              <a:latin typeface="Calibri"/>
              <a:cs typeface="Calibri"/>
            </a:endParaRPr>
          </a:p>
          <a:p>
            <a:pPr marL="12685"/>
            <a:r>
              <a:rPr sz="949" b="1" spc="5" dirty="0">
                <a:latin typeface="Calibri"/>
                <a:cs typeface="Calibri"/>
              </a:rPr>
              <a:t>Standard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risk=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0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45"/>
              </a:spcBef>
            </a:pPr>
            <a:r>
              <a:rPr sz="949" b="1" spc="10" dirty="0">
                <a:latin typeface="Calibri"/>
                <a:cs typeface="Calibri"/>
              </a:rPr>
              <a:t>No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conclusive=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2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55"/>
              </a:spcBef>
            </a:pPr>
            <a:r>
              <a:rPr sz="949" b="1" spc="10" dirty="0">
                <a:latin typeface="Calibri"/>
                <a:cs typeface="Calibri"/>
              </a:rPr>
              <a:t>No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sample=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3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2780123"/>
          </a:xfrm>
          <a:prstGeom prst="rect">
            <a:avLst/>
          </a:prstGeom>
        </p:spPr>
      </p:pic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3504050"/>
          </a:xfrm>
          <a:prstGeom prst="rect">
            <a:avLst/>
          </a:prstGeom>
        </p:spPr>
      </p:pic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302976" y="1029556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5181765" y="0"/>
                  </a:moveTo>
                  <a:lnTo>
                    <a:pt x="77952" y="0"/>
                  </a:lnTo>
                  <a:lnTo>
                    <a:pt x="47609" y="6125"/>
                  </a:lnTo>
                  <a:lnTo>
                    <a:pt x="22831" y="22831"/>
                  </a:lnTo>
                  <a:lnTo>
                    <a:pt x="6125" y="47609"/>
                  </a:lnTo>
                  <a:lnTo>
                    <a:pt x="0" y="77952"/>
                  </a:lnTo>
                  <a:lnTo>
                    <a:pt x="0" y="389712"/>
                  </a:lnTo>
                  <a:lnTo>
                    <a:pt x="6125" y="420055"/>
                  </a:lnTo>
                  <a:lnTo>
                    <a:pt x="22831" y="444833"/>
                  </a:lnTo>
                  <a:lnTo>
                    <a:pt x="47609" y="461539"/>
                  </a:lnTo>
                  <a:lnTo>
                    <a:pt x="77952" y="467664"/>
                  </a:lnTo>
                  <a:lnTo>
                    <a:pt x="5181765" y="467664"/>
                  </a:lnTo>
                  <a:lnTo>
                    <a:pt x="5212108" y="461539"/>
                  </a:lnTo>
                  <a:lnTo>
                    <a:pt x="5236886" y="444833"/>
                  </a:lnTo>
                  <a:lnTo>
                    <a:pt x="5253591" y="420055"/>
                  </a:lnTo>
                  <a:lnTo>
                    <a:pt x="5259717" y="389712"/>
                  </a:lnTo>
                  <a:lnTo>
                    <a:pt x="5259717" y="77952"/>
                  </a:lnTo>
                  <a:lnTo>
                    <a:pt x="5253591" y="47609"/>
                  </a:lnTo>
                  <a:lnTo>
                    <a:pt x="5236886" y="22831"/>
                  </a:lnTo>
                  <a:lnTo>
                    <a:pt x="5212108" y="6125"/>
                  </a:lnTo>
                  <a:lnTo>
                    <a:pt x="518176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302976" y="1029556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0" y="77952"/>
                  </a:moveTo>
                  <a:lnTo>
                    <a:pt x="6125" y="47609"/>
                  </a:lnTo>
                  <a:lnTo>
                    <a:pt x="22831" y="22831"/>
                  </a:lnTo>
                  <a:lnTo>
                    <a:pt x="47609" y="6125"/>
                  </a:lnTo>
                  <a:lnTo>
                    <a:pt x="77952" y="0"/>
                  </a:lnTo>
                  <a:lnTo>
                    <a:pt x="5181765" y="0"/>
                  </a:lnTo>
                  <a:lnTo>
                    <a:pt x="5212108" y="6125"/>
                  </a:lnTo>
                  <a:lnTo>
                    <a:pt x="5236886" y="22831"/>
                  </a:lnTo>
                  <a:lnTo>
                    <a:pt x="5253591" y="47609"/>
                  </a:lnTo>
                  <a:lnTo>
                    <a:pt x="5259717" y="77952"/>
                  </a:lnTo>
                  <a:lnTo>
                    <a:pt x="5259717" y="389712"/>
                  </a:lnTo>
                  <a:lnTo>
                    <a:pt x="5253591" y="420055"/>
                  </a:lnTo>
                  <a:lnTo>
                    <a:pt x="5236886" y="444833"/>
                  </a:lnTo>
                  <a:lnTo>
                    <a:pt x="5212108" y="461539"/>
                  </a:lnTo>
                  <a:lnTo>
                    <a:pt x="5181765" y="467664"/>
                  </a:lnTo>
                  <a:lnTo>
                    <a:pt x="77952" y="467664"/>
                  </a:lnTo>
                  <a:lnTo>
                    <a:pt x="47609" y="461539"/>
                  </a:lnTo>
                  <a:lnTo>
                    <a:pt x="22831" y="444833"/>
                  </a:lnTo>
                  <a:lnTo>
                    <a:pt x="6125" y="420055"/>
                  </a:lnTo>
                  <a:lnTo>
                    <a:pt x="0" y="389712"/>
                  </a:lnTo>
                  <a:lnTo>
                    <a:pt x="0" y="77952"/>
                  </a:lnTo>
                  <a:close/>
                </a:path>
              </a:pathLst>
            </a:custGeom>
            <a:ln w="85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 idx="4294967295"/>
          </p:nvPr>
        </p:nvSpPr>
        <p:spPr>
          <a:xfrm>
            <a:off x="2390084" y="1084797"/>
            <a:ext cx="2160781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>
                <a:solidFill>
                  <a:srgbClr val="FFFFFF"/>
                </a:solidFill>
                <a:latin typeface="Century Gothic"/>
                <a:cs typeface="Century Gothic"/>
              </a:rPr>
              <a:t>Objetivo</a:t>
            </a:r>
            <a:r>
              <a:rPr spc="-80" dirty="0">
                <a:solidFill>
                  <a:srgbClr val="FFFFFF"/>
                </a:solidFill>
                <a:latin typeface="Century Gothic"/>
                <a:cs typeface="Century Gothic"/>
              </a:rPr>
              <a:t> </a:t>
            </a:r>
            <a:r>
              <a:rPr spc="-5" dirty="0">
                <a:solidFill>
                  <a:srgbClr val="FFFFFF"/>
                </a:solidFill>
                <a:latin typeface="Century Gothic"/>
                <a:cs typeface="Century Gothic"/>
              </a:rPr>
              <a:t>principal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2459877" y="1486004"/>
            <a:ext cx="314064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6805" indent="-154754">
              <a:spcBef>
                <a:spcPts val="114"/>
              </a:spcBef>
              <a:buChar char="•"/>
              <a:tabLst>
                <a:tab pos="167439" algn="l"/>
              </a:tabLst>
            </a:pPr>
            <a:r>
              <a:rPr sz="1498" dirty="0">
                <a:latin typeface="Century Gothic"/>
                <a:cs typeface="Century Gothic"/>
              </a:rPr>
              <a:t>Detectar inactivaciones silentes</a:t>
            </a:r>
            <a:endParaRPr sz="1498">
              <a:latin typeface="Century Gothic"/>
              <a:cs typeface="Century Gothic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2301477" y="2539165"/>
            <a:ext cx="5262107" cy="476297"/>
            <a:chOff x="2298677" y="2542296"/>
            <a:chExt cx="5268595" cy="476884"/>
          </a:xfrm>
        </p:grpSpPr>
        <p:sp>
          <p:nvSpPr>
            <p:cNvPr id="13" name="object 13"/>
            <p:cNvSpPr/>
            <p:nvPr/>
          </p:nvSpPr>
          <p:spPr>
            <a:xfrm>
              <a:off x="2302976" y="2546595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5181765" y="0"/>
                  </a:moveTo>
                  <a:lnTo>
                    <a:pt x="77952" y="0"/>
                  </a:lnTo>
                  <a:lnTo>
                    <a:pt x="47609" y="6125"/>
                  </a:lnTo>
                  <a:lnTo>
                    <a:pt x="22831" y="22831"/>
                  </a:lnTo>
                  <a:lnTo>
                    <a:pt x="6125" y="47609"/>
                  </a:lnTo>
                  <a:lnTo>
                    <a:pt x="0" y="77952"/>
                  </a:lnTo>
                  <a:lnTo>
                    <a:pt x="0" y="389712"/>
                  </a:lnTo>
                  <a:lnTo>
                    <a:pt x="6125" y="420055"/>
                  </a:lnTo>
                  <a:lnTo>
                    <a:pt x="22831" y="444833"/>
                  </a:lnTo>
                  <a:lnTo>
                    <a:pt x="47609" y="461539"/>
                  </a:lnTo>
                  <a:lnTo>
                    <a:pt x="77952" y="467664"/>
                  </a:lnTo>
                  <a:lnTo>
                    <a:pt x="5181765" y="467664"/>
                  </a:lnTo>
                  <a:lnTo>
                    <a:pt x="5212108" y="461539"/>
                  </a:lnTo>
                  <a:lnTo>
                    <a:pt x="5236886" y="444833"/>
                  </a:lnTo>
                  <a:lnTo>
                    <a:pt x="5253591" y="420055"/>
                  </a:lnTo>
                  <a:lnTo>
                    <a:pt x="5259717" y="389712"/>
                  </a:lnTo>
                  <a:lnTo>
                    <a:pt x="5259717" y="77952"/>
                  </a:lnTo>
                  <a:lnTo>
                    <a:pt x="5253591" y="47609"/>
                  </a:lnTo>
                  <a:lnTo>
                    <a:pt x="5236886" y="22831"/>
                  </a:lnTo>
                  <a:lnTo>
                    <a:pt x="5212108" y="6125"/>
                  </a:lnTo>
                  <a:lnTo>
                    <a:pt x="5181765" y="0"/>
                  </a:lnTo>
                  <a:close/>
                </a:path>
              </a:pathLst>
            </a:custGeom>
            <a:solidFill>
              <a:srgbClr val="6AAC9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302976" y="2546595"/>
              <a:ext cx="5260340" cy="467995"/>
            </a:xfrm>
            <a:custGeom>
              <a:avLst/>
              <a:gdLst/>
              <a:ahLst/>
              <a:cxnLst/>
              <a:rect l="l" t="t" r="r" b="b"/>
              <a:pathLst>
                <a:path w="5260340" h="467994">
                  <a:moveTo>
                    <a:pt x="0" y="77952"/>
                  </a:moveTo>
                  <a:lnTo>
                    <a:pt x="6125" y="47609"/>
                  </a:lnTo>
                  <a:lnTo>
                    <a:pt x="22831" y="22831"/>
                  </a:lnTo>
                  <a:lnTo>
                    <a:pt x="47609" y="6125"/>
                  </a:lnTo>
                  <a:lnTo>
                    <a:pt x="77952" y="0"/>
                  </a:lnTo>
                  <a:lnTo>
                    <a:pt x="5181765" y="0"/>
                  </a:lnTo>
                  <a:lnTo>
                    <a:pt x="5212108" y="6125"/>
                  </a:lnTo>
                  <a:lnTo>
                    <a:pt x="5236886" y="22831"/>
                  </a:lnTo>
                  <a:lnTo>
                    <a:pt x="5253591" y="47609"/>
                  </a:lnTo>
                  <a:lnTo>
                    <a:pt x="5259717" y="77952"/>
                  </a:lnTo>
                  <a:lnTo>
                    <a:pt x="5259717" y="389712"/>
                  </a:lnTo>
                  <a:lnTo>
                    <a:pt x="5253591" y="420055"/>
                  </a:lnTo>
                  <a:lnTo>
                    <a:pt x="5236886" y="444833"/>
                  </a:lnTo>
                  <a:lnTo>
                    <a:pt x="5212108" y="461539"/>
                  </a:lnTo>
                  <a:lnTo>
                    <a:pt x="5181765" y="467664"/>
                  </a:lnTo>
                  <a:lnTo>
                    <a:pt x="77952" y="467664"/>
                  </a:lnTo>
                  <a:lnTo>
                    <a:pt x="47609" y="461539"/>
                  </a:lnTo>
                  <a:lnTo>
                    <a:pt x="22831" y="444833"/>
                  </a:lnTo>
                  <a:lnTo>
                    <a:pt x="6125" y="420055"/>
                  </a:lnTo>
                  <a:lnTo>
                    <a:pt x="0" y="389712"/>
                  </a:lnTo>
                  <a:lnTo>
                    <a:pt x="0" y="77952"/>
                  </a:lnTo>
                  <a:close/>
                </a:path>
              </a:pathLst>
            </a:custGeom>
            <a:ln w="859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2390084" y="2465779"/>
            <a:ext cx="4329806" cy="792138"/>
          </a:xfrm>
          <a:prstGeom prst="rect">
            <a:avLst/>
          </a:prstGeom>
        </p:spPr>
        <p:txBody>
          <a:bodyPr vert="horz" wrap="square" lIns="0" tIns="146504" rIns="0" bIns="0" rtlCol="0">
            <a:spAutoFit/>
          </a:bodyPr>
          <a:lstStyle/>
          <a:p>
            <a:pPr marL="12685">
              <a:spcBef>
                <a:spcPts val="1154"/>
              </a:spcBef>
            </a:pPr>
            <a:r>
              <a:rPr sz="1948" spc="-5" dirty="0">
                <a:solidFill>
                  <a:srgbClr val="FFFFFF"/>
                </a:solidFill>
                <a:latin typeface="Century Gothic"/>
                <a:cs typeface="Century Gothic"/>
              </a:rPr>
              <a:t>Objetivo</a:t>
            </a:r>
            <a:r>
              <a:rPr sz="1948" spc="-50" dirty="0">
                <a:solidFill>
                  <a:srgbClr val="FFFFFF"/>
                </a:solidFill>
                <a:latin typeface="Century Gothic"/>
                <a:cs typeface="Century Gothic"/>
              </a:rPr>
              <a:t> </a:t>
            </a:r>
            <a:r>
              <a:rPr sz="1948" spc="-5" dirty="0">
                <a:solidFill>
                  <a:srgbClr val="FFFFFF"/>
                </a:solidFill>
                <a:latin typeface="Century Gothic"/>
                <a:cs typeface="Century Gothic"/>
              </a:rPr>
              <a:t>secundario</a:t>
            </a:r>
            <a:endParaRPr sz="1948">
              <a:latin typeface="Century Gothic"/>
              <a:cs typeface="Century Gothic"/>
            </a:endParaRPr>
          </a:p>
          <a:p>
            <a:pPr marL="236570" indent="-154754">
              <a:spcBef>
                <a:spcPts val="839"/>
              </a:spcBef>
              <a:buChar char="•"/>
              <a:tabLst>
                <a:tab pos="237205" algn="l"/>
              </a:tabLst>
            </a:pPr>
            <a:r>
              <a:rPr sz="1498" spc="5" dirty="0">
                <a:latin typeface="Century Gothic"/>
                <a:cs typeface="Century Gothic"/>
              </a:rPr>
              <a:t>Ajustar</a:t>
            </a:r>
            <a:r>
              <a:rPr sz="1498" spc="10" dirty="0">
                <a:latin typeface="Century Gothic"/>
                <a:cs typeface="Century Gothic"/>
              </a:rPr>
              <a:t> </a:t>
            </a:r>
            <a:r>
              <a:rPr sz="1498" dirty="0">
                <a:latin typeface="Century Gothic"/>
                <a:cs typeface="Century Gothic"/>
              </a:rPr>
              <a:t>dosis </a:t>
            </a:r>
            <a:r>
              <a:rPr sz="1498" spc="5" dirty="0">
                <a:latin typeface="Century Gothic"/>
                <a:cs typeface="Century Gothic"/>
              </a:rPr>
              <a:t>para </a:t>
            </a:r>
            <a:r>
              <a:rPr sz="1498" dirty="0">
                <a:latin typeface="Century Gothic"/>
                <a:cs typeface="Century Gothic"/>
              </a:rPr>
              <a:t>prevenir</a:t>
            </a:r>
            <a:r>
              <a:rPr sz="1498" spc="5" dirty="0">
                <a:latin typeface="Century Gothic"/>
                <a:cs typeface="Century Gothic"/>
              </a:rPr>
              <a:t> efectos</a:t>
            </a:r>
            <a:r>
              <a:rPr sz="1498" spc="10" dirty="0">
                <a:latin typeface="Century Gothic"/>
                <a:cs typeface="Century Gothic"/>
              </a:rPr>
              <a:t> </a:t>
            </a:r>
            <a:r>
              <a:rPr sz="1498" dirty="0">
                <a:latin typeface="Century Gothic"/>
                <a:cs typeface="Century Gothic"/>
              </a:rPr>
              <a:t>adversos</a:t>
            </a:r>
            <a:endParaRPr sz="1498">
              <a:latin typeface="Century Gothic"/>
              <a:cs typeface="Century Gothic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509936" y="2192786"/>
            <a:ext cx="539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I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1"/>
            <a:ext cx="6595178" cy="3698719"/>
          </a:xfrm>
          <a:prstGeom prst="rect">
            <a:avLst/>
          </a:prstGeom>
        </p:spPr>
      </p:pic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58738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54365" y="1333216"/>
            <a:ext cx="3041075" cy="33916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latin typeface="Calibri"/>
                <a:cs typeface="Calibri"/>
              </a:rPr>
              <a:t>WORSE</a:t>
            </a:r>
            <a:r>
              <a:rPr sz="1049" b="1" spc="-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OUTCOME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GENETICS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(WOG):</a:t>
            </a:r>
            <a:endParaRPr sz="1049">
              <a:latin typeface="Calibri"/>
              <a:cs typeface="Calibri"/>
            </a:endParaRPr>
          </a:p>
          <a:p>
            <a:pPr marL="1094695">
              <a:spcBef>
                <a:spcPts val="40"/>
              </a:spcBef>
            </a:pPr>
            <a:r>
              <a:rPr sz="1049" i="1" spc="10" dirty="0">
                <a:latin typeface="Calibri"/>
                <a:cs typeface="Calibri"/>
              </a:rPr>
              <a:t>N/KRAS</a:t>
            </a:r>
            <a:r>
              <a:rPr sz="1049" spc="10" dirty="0">
                <a:latin typeface="Calibri"/>
                <a:cs typeface="Calibri"/>
              </a:rPr>
              <a:t>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MSH2</a:t>
            </a:r>
            <a:r>
              <a:rPr sz="1049" spc="15" dirty="0">
                <a:latin typeface="Calibri"/>
                <a:cs typeface="Calibri"/>
              </a:rPr>
              <a:t>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DNMT3A</a:t>
            </a:r>
            <a:r>
              <a:rPr sz="1049" i="1" dirty="0">
                <a:latin typeface="Calibri"/>
                <a:cs typeface="Calibri"/>
              </a:rPr>
              <a:t> </a:t>
            </a:r>
            <a:r>
              <a:rPr sz="1049" spc="20" dirty="0">
                <a:latin typeface="Calibri"/>
                <a:cs typeface="Calibri"/>
              </a:rPr>
              <a:t>&amp;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i="1" spc="15" dirty="0">
                <a:latin typeface="Calibri"/>
                <a:cs typeface="Calibri"/>
              </a:rPr>
              <a:t>U2AF1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24368" y="3102048"/>
            <a:ext cx="1588444" cy="118594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024367" y="1620224"/>
            <a:ext cx="1589408" cy="1155849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977711" y="2222829"/>
            <a:ext cx="2347209" cy="1726529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279214" y="1955361"/>
            <a:ext cx="187411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alibri"/>
                <a:cs typeface="Calibri"/>
              </a:rPr>
              <a:t>MRD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5" dirty="0">
                <a:latin typeface="Calibri"/>
                <a:cs typeface="Calibri"/>
              </a:rPr>
              <a:t>&amp;</a:t>
            </a:r>
            <a:r>
              <a:rPr sz="949" b="1" spc="-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WOG</a:t>
            </a:r>
            <a:r>
              <a:rPr sz="949" b="1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dirty="0">
                <a:latin typeface="Calibri"/>
                <a:cs typeface="Calibri"/>
              </a:rPr>
              <a:t> 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061188" y="1370079"/>
            <a:ext cx="147455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WOG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spc="-10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061188" y="2877122"/>
            <a:ext cx="14574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alibri"/>
                <a:cs typeface="Calibri"/>
              </a:rPr>
              <a:t>MRD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RISK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dirty="0">
                <a:latin typeface="Calibri"/>
                <a:cs typeface="Calibri"/>
              </a:rPr>
              <a:t>STRASTIFICATION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21791" y="3099467"/>
            <a:ext cx="1593790" cy="736985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749">
              <a:latin typeface="Times New Roman"/>
              <a:cs typeface="Times New Roman"/>
            </a:endParaRPr>
          </a:p>
          <a:p>
            <a:pPr marL="740156"/>
            <a:r>
              <a:rPr sz="749" b="1" dirty="0">
                <a:latin typeface="Calibri"/>
                <a:cs typeface="Calibri"/>
              </a:rPr>
              <a:t>49%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(35-63%)</a:t>
            </a:r>
            <a:endParaRPr sz="7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49">
              <a:latin typeface="Calibri"/>
              <a:cs typeface="Calibri"/>
            </a:endParaRPr>
          </a:p>
          <a:p>
            <a:pPr marL="661510"/>
            <a:r>
              <a:rPr sz="749" b="1" spc="5" dirty="0">
                <a:latin typeface="Calibri"/>
                <a:cs typeface="Calibri"/>
              </a:rPr>
              <a:t>8%</a:t>
            </a:r>
            <a:r>
              <a:rPr sz="749" b="1" spc="-3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(0-23%)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21791" y="1587545"/>
            <a:ext cx="1595058" cy="667949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899">
              <a:latin typeface="Times New Roman"/>
              <a:cs typeface="Times New Roman"/>
            </a:endParaRPr>
          </a:p>
          <a:p>
            <a:pPr>
              <a:spcBef>
                <a:spcPts val="35"/>
              </a:spcBef>
            </a:pPr>
            <a:endParaRPr sz="999">
              <a:latin typeface="Times New Roman"/>
              <a:cs typeface="Times New Roman"/>
            </a:endParaRPr>
          </a:p>
          <a:p>
            <a:pPr marL="807385"/>
            <a:r>
              <a:rPr sz="749" b="1" dirty="0">
                <a:latin typeface="Calibri"/>
                <a:cs typeface="Calibri"/>
              </a:rPr>
              <a:t>45%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(32-58%)</a:t>
            </a:r>
            <a:endParaRPr sz="7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949">
              <a:latin typeface="Calibri"/>
              <a:cs typeface="Calibri"/>
            </a:endParaRPr>
          </a:p>
          <a:p>
            <a:pPr marL="740156">
              <a:spcBef>
                <a:spcPts val="5"/>
              </a:spcBef>
            </a:pPr>
            <a:r>
              <a:rPr sz="749" b="1" dirty="0">
                <a:latin typeface="Calibri"/>
                <a:cs typeface="Calibri"/>
              </a:rPr>
              <a:t>13%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(0-26%)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975134" y="2171791"/>
            <a:ext cx="2352949" cy="990332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199">
              <a:latin typeface="Times New Roman"/>
              <a:cs typeface="Times New Roman"/>
            </a:endParaRPr>
          </a:p>
          <a:p>
            <a:pPr>
              <a:spcBef>
                <a:spcPts val="20"/>
              </a:spcBef>
            </a:pPr>
            <a:endParaRPr sz="1698">
              <a:latin typeface="Times New Roman"/>
              <a:cs typeface="Times New Roman"/>
            </a:endParaRPr>
          </a:p>
          <a:p>
            <a:pPr marL="1300188"/>
            <a:r>
              <a:rPr sz="949" b="1" spc="10" dirty="0">
                <a:latin typeface="Calibri"/>
                <a:cs typeface="Calibri"/>
              </a:rPr>
              <a:t>52%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(37-67%)</a:t>
            </a:r>
            <a:endParaRPr sz="949">
              <a:latin typeface="Calibri"/>
              <a:cs typeface="Calibri"/>
            </a:endParaRPr>
          </a:p>
          <a:p>
            <a:pPr>
              <a:spcBef>
                <a:spcPts val="45"/>
              </a:spcBef>
            </a:pPr>
            <a:endParaRPr sz="1648">
              <a:latin typeface="Calibri"/>
              <a:cs typeface="Calibri"/>
            </a:endParaRPr>
          </a:p>
          <a:p>
            <a:pPr marL="1331900"/>
            <a:r>
              <a:rPr sz="949" b="1" spc="10" dirty="0">
                <a:latin typeface="Calibri"/>
                <a:cs typeface="Calibri"/>
              </a:rPr>
              <a:t>17%</a:t>
            </a:r>
            <a:r>
              <a:rPr sz="949" b="1" spc="-3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(1-33%)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501847" y="2217657"/>
            <a:ext cx="407168" cy="353259"/>
            <a:chOff x="4501761" y="2220391"/>
            <a:chExt cx="407670" cy="353695"/>
          </a:xfrm>
        </p:grpSpPr>
        <p:sp>
          <p:nvSpPr>
            <p:cNvPr id="17" name="object 17"/>
            <p:cNvSpPr/>
            <p:nvPr/>
          </p:nvSpPr>
          <p:spPr>
            <a:xfrm>
              <a:off x="4504339" y="2222969"/>
              <a:ext cx="402590" cy="348615"/>
            </a:xfrm>
            <a:custGeom>
              <a:avLst/>
              <a:gdLst/>
              <a:ahLst/>
              <a:cxnLst/>
              <a:rect l="l" t="t" r="r" b="b"/>
              <a:pathLst>
                <a:path w="402589" h="348614">
                  <a:moveTo>
                    <a:pt x="371233" y="0"/>
                  </a:moveTo>
                  <a:lnTo>
                    <a:pt x="21386" y="293077"/>
                  </a:lnTo>
                  <a:lnTo>
                    <a:pt x="5968" y="274662"/>
                  </a:lnTo>
                  <a:lnTo>
                    <a:pt x="0" y="342328"/>
                  </a:lnTo>
                  <a:lnTo>
                    <a:pt x="67652" y="348297"/>
                  </a:lnTo>
                  <a:lnTo>
                    <a:pt x="52235" y="329895"/>
                  </a:lnTo>
                  <a:lnTo>
                    <a:pt x="402081" y="36817"/>
                  </a:lnTo>
                  <a:lnTo>
                    <a:pt x="371233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504339" y="2222969"/>
              <a:ext cx="402590" cy="348615"/>
            </a:xfrm>
            <a:custGeom>
              <a:avLst/>
              <a:gdLst/>
              <a:ahLst/>
              <a:cxnLst/>
              <a:rect l="l" t="t" r="r" b="b"/>
              <a:pathLst>
                <a:path w="402589" h="348614">
                  <a:moveTo>
                    <a:pt x="371233" y="0"/>
                  </a:moveTo>
                  <a:lnTo>
                    <a:pt x="21386" y="293077"/>
                  </a:lnTo>
                  <a:lnTo>
                    <a:pt x="5968" y="274662"/>
                  </a:lnTo>
                  <a:lnTo>
                    <a:pt x="0" y="342328"/>
                  </a:lnTo>
                  <a:lnTo>
                    <a:pt x="67652" y="348297"/>
                  </a:lnTo>
                  <a:lnTo>
                    <a:pt x="52235" y="329895"/>
                  </a:lnTo>
                  <a:lnTo>
                    <a:pt x="402081" y="36817"/>
                  </a:lnTo>
                  <a:lnTo>
                    <a:pt x="371233" y="0"/>
                  </a:lnTo>
                  <a:close/>
                </a:path>
              </a:pathLst>
            </a:custGeom>
            <a:ln w="5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4552726" y="3346297"/>
            <a:ext cx="427463" cy="303156"/>
            <a:chOff x="4552702" y="3350423"/>
            <a:chExt cx="427990" cy="303530"/>
          </a:xfrm>
        </p:grpSpPr>
        <p:sp>
          <p:nvSpPr>
            <p:cNvPr id="20" name="object 20"/>
            <p:cNvSpPr/>
            <p:nvPr/>
          </p:nvSpPr>
          <p:spPr>
            <a:xfrm>
              <a:off x="4555280" y="3353001"/>
              <a:ext cx="422909" cy="298450"/>
            </a:xfrm>
            <a:custGeom>
              <a:avLst/>
              <a:gdLst/>
              <a:ahLst/>
              <a:cxnLst/>
              <a:rect l="l" t="t" r="r" b="b"/>
              <a:pathLst>
                <a:path w="422910" h="298450">
                  <a:moveTo>
                    <a:pt x="61099" y="0"/>
                  </a:moveTo>
                  <a:lnTo>
                    <a:pt x="0" y="13004"/>
                  </a:lnTo>
                  <a:lnTo>
                    <a:pt x="13017" y="74104"/>
                  </a:lnTo>
                  <a:lnTo>
                    <a:pt x="25031" y="55575"/>
                  </a:lnTo>
                  <a:lnTo>
                    <a:pt x="398614" y="297980"/>
                  </a:lnTo>
                  <a:lnTo>
                    <a:pt x="422656" y="260921"/>
                  </a:lnTo>
                  <a:lnTo>
                    <a:pt x="49085" y="18516"/>
                  </a:lnTo>
                  <a:lnTo>
                    <a:pt x="61099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555280" y="3353001"/>
              <a:ext cx="422909" cy="298450"/>
            </a:xfrm>
            <a:custGeom>
              <a:avLst/>
              <a:gdLst/>
              <a:ahLst/>
              <a:cxnLst/>
              <a:rect l="l" t="t" r="r" b="b"/>
              <a:pathLst>
                <a:path w="422910" h="298450">
                  <a:moveTo>
                    <a:pt x="422656" y="260921"/>
                  </a:moveTo>
                  <a:lnTo>
                    <a:pt x="49085" y="18516"/>
                  </a:lnTo>
                  <a:lnTo>
                    <a:pt x="61099" y="0"/>
                  </a:lnTo>
                  <a:lnTo>
                    <a:pt x="0" y="13004"/>
                  </a:lnTo>
                  <a:lnTo>
                    <a:pt x="13017" y="74104"/>
                  </a:lnTo>
                  <a:lnTo>
                    <a:pt x="25031" y="55575"/>
                  </a:lnTo>
                  <a:lnTo>
                    <a:pt x="398614" y="297980"/>
                  </a:lnTo>
                  <a:lnTo>
                    <a:pt x="422656" y="260921"/>
                  </a:lnTo>
                  <a:close/>
                </a:path>
              </a:pathLst>
            </a:custGeom>
            <a:ln w="5156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3421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298781" y="1655829"/>
            <a:ext cx="105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Calibri"/>
                <a:cs typeface="Calibri"/>
              </a:rPr>
              <a:t>102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(CR)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T-ALL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patients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82016" y="1274958"/>
            <a:ext cx="2997948" cy="49405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Genetic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Prognostic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Factors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of</a:t>
            </a:r>
            <a:r>
              <a:rPr sz="1498" spc="-1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Relapse</a:t>
            </a:r>
            <a:endParaRPr sz="1498">
              <a:latin typeface="Calibri"/>
              <a:cs typeface="Calibri"/>
            </a:endParaRPr>
          </a:p>
          <a:p>
            <a:pPr marL="1231056">
              <a:spcBef>
                <a:spcPts val="849"/>
              </a:spcBef>
            </a:pPr>
            <a:r>
              <a:rPr sz="849" b="1" spc="5" dirty="0">
                <a:latin typeface="Calibri"/>
                <a:cs typeface="Calibri"/>
              </a:rPr>
              <a:t>ALL-HR</a:t>
            </a:r>
            <a:r>
              <a:rPr sz="849" b="1" spc="-1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(Ph</a:t>
            </a:r>
            <a:r>
              <a:rPr sz="899" b="1" baseline="23148" dirty="0">
                <a:latin typeface="Calibri"/>
                <a:cs typeface="Calibri"/>
              </a:rPr>
              <a:t>-</a:t>
            </a:r>
            <a:r>
              <a:rPr sz="849" b="1" dirty="0">
                <a:latin typeface="Calibri"/>
                <a:cs typeface="Calibri"/>
              </a:rPr>
              <a:t>)-03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[NCT00853008]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75148" y="1741567"/>
            <a:ext cx="152719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849" b="1" spc="5" dirty="0">
                <a:latin typeface="Calibri"/>
                <a:cs typeface="Calibri"/>
              </a:rPr>
              <a:t>ALL-HR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(Ph</a:t>
            </a:r>
            <a:r>
              <a:rPr sz="899" b="1" baseline="23148" dirty="0">
                <a:latin typeface="Calibri"/>
                <a:cs typeface="Calibri"/>
              </a:rPr>
              <a:t>-</a:t>
            </a:r>
            <a:r>
              <a:rPr sz="849" b="1" dirty="0">
                <a:latin typeface="Calibri"/>
                <a:cs typeface="Calibri"/>
              </a:rPr>
              <a:t>)-</a:t>
            </a:r>
            <a:r>
              <a:rPr sz="849" b="1" spc="-1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11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[NCT01540812]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334899" y="1633530"/>
            <a:ext cx="95133" cy="260029"/>
          </a:xfrm>
          <a:custGeom>
            <a:avLst/>
            <a:gdLst/>
            <a:ahLst/>
            <a:cxnLst/>
            <a:rect l="l" t="t" r="r" b="b"/>
            <a:pathLst>
              <a:path w="95250" h="260350">
                <a:moveTo>
                  <a:pt x="0" y="0"/>
                </a:moveTo>
                <a:lnTo>
                  <a:pt x="18466" y="621"/>
                </a:lnTo>
                <a:lnTo>
                  <a:pt x="33548" y="2317"/>
                </a:lnTo>
                <a:lnTo>
                  <a:pt x="43717" y="4832"/>
                </a:lnTo>
                <a:lnTo>
                  <a:pt x="47447" y="7912"/>
                </a:lnTo>
                <a:lnTo>
                  <a:pt x="47447" y="122110"/>
                </a:lnTo>
                <a:lnTo>
                  <a:pt x="51176" y="125189"/>
                </a:lnTo>
                <a:lnTo>
                  <a:pt x="61345" y="127704"/>
                </a:lnTo>
                <a:lnTo>
                  <a:pt x="76427" y="129400"/>
                </a:lnTo>
                <a:lnTo>
                  <a:pt x="94894" y="130022"/>
                </a:lnTo>
                <a:lnTo>
                  <a:pt x="76427" y="130644"/>
                </a:lnTo>
                <a:lnTo>
                  <a:pt x="61345" y="132340"/>
                </a:lnTo>
                <a:lnTo>
                  <a:pt x="51176" y="134855"/>
                </a:lnTo>
                <a:lnTo>
                  <a:pt x="47447" y="137934"/>
                </a:lnTo>
                <a:lnTo>
                  <a:pt x="47447" y="252133"/>
                </a:lnTo>
                <a:lnTo>
                  <a:pt x="43717" y="255212"/>
                </a:lnTo>
                <a:lnTo>
                  <a:pt x="33548" y="257727"/>
                </a:lnTo>
                <a:lnTo>
                  <a:pt x="18466" y="259423"/>
                </a:lnTo>
                <a:lnTo>
                  <a:pt x="0" y="260045"/>
                </a:lnTo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0" name="object 10"/>
          <p:cNvGrpSpPr/>
          <p:nvPr/>
        </p:nvGrpSpPr>
        <p:grpSpPr>
          <a:xfrm>
            <a:off x="2091338" y="2791373"/>
            <a:ext cx="1538613" cy="818141"/>
            <a:chOff x="2088279" y="2794815"/>
            <a:chExt cx="1540510" cy="819150"/>
          </a:xfrm>
        </p:grpSpPr>
        <p:sp>
          <p:nvSpPr>
            <p:cNvPr id="11" name="object 11"/>
            <p:cNvSpPr/>
            <p:nvPr/>
          </p:nvSpPr>
          <p:spPr>
            <a:xfrm>
              <a:off x="2234563" y="2802752"/>
              <a:ext cx="0" cy="784860"/>
            </a:xfrm>
            <a:custGeom>
              <a:avLst/>
              <a:gdLst/>
              <a:ahLst/>
              <a:cxnLst/>
              <a:rect l="l" t="t" r="r" b="b"/>
              <a:pathLst>
                <a:path h="784860">
                  <a:moveTo>
                    <a:pt x="0" y="0"/>
                  </a:moveTo>
                  <a:lnTo>
                    <a:pt x="0" y="784847"/>
                  </a:lnTo>
                </a:path>
              </a:pathLst>
            </a:custGeom>
            <a:ln w="15481">
              <a:solidFill>
                <a:srgbClr val="4719EF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090184" y="3589364"/>
              <a:ext cx="1536700" cy="22860"/>
            </a:xfrm>
            <a:custGeom>
              <a:avLst/>
              <a:gdLst/>
              <a:ahLst/>
              <a:cxnLst/>
              <a:rect l="l" t="t" r="r" b="b"/>
              <a:pathLst>
                <a:path w="1536700" h="22860">
                  <a:moveTo>
                    <a:pt x="0" y="0"/>
                  </a:moveTo>
                  <a:lnTo>
                    <a:pt x="1536412" y="0"/>
                  </a:lnTo>
                </a:path>
                <a:path w="1536700"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345710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1273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856711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115511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371075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626597" y="3589364"/>
              <a:ext cx="0" cy="22860"/>
            </a:xfrm>
            <a:custGeom>
              <a:avLst/>
              <a:gdLst/>
              <a:ahLst/>
              <a:cxnLst/>
              <a:rect l="l" t="t" r="r" b="b"/>
              <a:pathLst>
                <a:path h="22860">
                  <a:moveTo>
                    <a:pt x="0" y="0"/>
                  </a:moveTo>
                  <a:lnTo>
                    <a:pt x="0" y="22607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493640" y="1994931"/>
            <a:ext cx="70398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CIR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-5" dirty="0">
                <a:latin typeface="Calibri"/>
                <a:cs typeface="Calibri"/>
              </a:rPr>
              <a:t>rate:</a:t>
            </a:r>
            <a:r>
              <a:rPr sz="949" b="1" spc="-15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48%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080170" y="3619870"/>
            <a:ext cx="29744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  <a:tabLst>
                <a:tab pos="254964" algn="l"/>
              </a:tabLst>
            </a:pPr>
            <a:r>
              <a:rPr sz="300" spc="60" dirty="0">
                <a:latin typeface="Arial"/>
                <a:cs typeface="Arial"/>
              </a:rPr>
              <a:t>0	2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90516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4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845765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04247" y="3619870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8</a:t>
            </a:r>
            <a:endParaRPr sz="3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343162" y="3619870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10</a:t>
            </a:r>
            <a:endParaRPr sz="3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598369" y="3619870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12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993757" y="2452321"/>
            <a:ext cx="32979" cy="1089586"/>
            <a:chOff x="1990578" y="2455345"/>
            <a:chExt cx="33020" cy="1090930"/>
          </a:xfrm>
        </p:grpSpPr>
        <p:sp>
          <p:nvSpPr>
            <p:cNvPr id="27" name="object 27"/>
            <p:cNvSpPr/>
            <p:nvPr/>
          </p:nvSpPr>
          <p:spPr>
            <a:xfrm>
              <a:off x="1991848" y="2457250"/>
              <a:ext cx="29845" cy="1087120"/>
            </a:xfrm>
            <a:custGeom>
              <a:avLst/>
              <a:gdLst/>
              <a:ahLst/>
              <a:cxnLst/>
              <a:rect l="l" t="t" r="r" b="b"/>
              <a:pathLst>
                <a:path w="29844" h="1087120">
                  <a:moveTo>
                    <a:pt x="29541" y="1086818"/>
                  </a:moveTo>
                  <a:lnTo>
                    <a:pt x="29541" y="0"/>
                  </a:lnTo>
                </a:path>
                <a:path w="29844" h="1087120">
                  <a:moveTo>
                    <a:pt x="29541" y="1086818"/>
                  </a:moveTo>
                  <a:lnTo>
                    <a:pt x="0" y="10868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1991848" y="332772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1991848" y="3108798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1991848" y="289245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1991848" y="2673592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1991848" y="245725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4">
                  <a:moveTo>
                    <a:pt x="2954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1890386" y="2637390"/>
            <a:ext cx="83083" cy="95344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250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300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2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r>
              <a:rPr sz="300" spc="60" dirty="0">
                <a:latin typeface="Arial"/>
                <a:cs typeface="Arial"/>
              </a:rPr>
              <a:t>0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90386" y="2418829"/>
            <a:ext cx="83083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</a:t>
            </a:r>
            <a:r>
              <a:rPr sz="300" spc="3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2024530" y="2408981"/>
            <a:ext cx="1813228" cy="1176474"/>
          </a:xfrm>
          <a:custGeom>
            <a:avLst/>
            <a:gdLst/>
            <a:ahLst/>
            <a:cxnLst/>
            <a:rect l="l" t="t" r="r" b="b"/>
            <a:pathLst>
              <a:path w="1815464" h="1177925">
                <a:moveTo>
                  <a:pt x="0" y="0"/>
                </a:moveTo>
                <a:lnTo>
                  <a:pt x="0" y="1177412"/>
                </a:lnTo>
                <a:lnTo>
                  <a:pt x="1814862" y="11774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6" name="object 36"/>
          <p:cNvSpPr txBox="1"/>
          <p:nvPr/>
        </p:nvSpPr>
        <p:spPr>
          <a:xfrm>
            <a:off x="1797519" y="2791400"/>
            <a:ext cx="123111" cy="412242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400" spc="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5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0" dirty="0">
                <a:latin typeface="Arial"/>
                <a:cs typeface="Arial"/>
              </a:rPr>
              <a:t>t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35" dirty="0">
                <a:latin typeface="Arial"/>
                <a:cs typeface="Arial"/>
              </a:rPr>
              <a:t> 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dence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2091656" y="2937240"/>
            <a:ext cx="1682580" cy="604410"/>
            <a:chOff x="2088597" y="2940861"/>
            <a:chExt cx="1684655" cy="605155"/>
          </a:xfrm>
        </p:grpSpPr>
        <p:sp>
          <p:nvSpPr>
            <p:cNvPr id="38" name="object 38"/>
            <p:cNvSpPr/>
            <p:nvPr/>
          </p:nvSpPr>
          <p:spPr>
            <a:xfrm>
              <a:off x="2090184" y="2955312"/>
              <a:ext cx="1680845" cy="589280"/>
            </a:xfrm>
            <a:custGeom>
              <a:avLst/>
              <a:gdLst/>
              <a:ahLst/>
              <a:cxnLst/>
              <a:rect l="l" t="t" r="r" b="b"/>
              <a:pathLst>
                <a:path w="1680845" h="589279">
                  <a:moveTo>
                    <a:pt x="0" y="588756"/>
                  </a:moveTo>
                  <a:lnTo>
                    <a:pt x="16353" y="588756"/>
                  </a:lnTo>
                  <a:lnTo>
                    <a:pt x="16353" y="578700"/>
                  </a:lnTo>
                  <a:lnTo>
                    <a:pt x="19624" y="578700"/>
                  </a:lnTo>
                  <a:lnTo>
                    <a:pt x="19624" y="568580"/>
                  </a:lnTo>
                  <a:lnTo>
                    <a:pt x="26165" y="568580"/>
                  </a:lnTo>
                  <a:lnTo>
                    <a:pt x="26165" y="558524"/>
                  </a:lnTo>
                  <a:lnTo>
                    <a:pt x="29436" y="558524"/>
                  </a:lnTo>
                  <a:lnTo>
                    <a:pt x="29436" y="545979"/>
                  </a:lnTo>
                  <a:lnTo>
                    <a:pt x="32707" y="545979"/>
                  </a:lnTo>
                  <a:lnTo>
                    <a:pt x="32707" y="535923"/>
                  </a:lnTo>
                  <a:lnTo>
                    <a:pt x="32707" y="525868"/>
                  </a:lnTo>
                  <a:lnTo>
                    <a:pt x="32707" y="515748"/>
                  </a:lnTo>
                  <a:lnTo>
                    <a:pt x="35978" y="515748"/>
                  </a:lnTo>
                  <a:lnTo>
                    <a:pt x="35978" y="503202"/>
                  </a:lnTo>
                  <a:lnTo>
                    <a:pt x="39248" y="503202"/>
                  </a:lnTo>
                  <a:lnTo>
                    <a:pt x="39248" y="493147"/>
                  </a:lnTo>
                  <a:lnTo>
                    <a:pt x="45895" y="493147"/>
                  </a:lnTo>
                  <a:lnTo>
                    <a:pt x="45895" y="483091"/>
                  </a:lnTo>
                  <a:lnTo>
                    <a:pt x="45895" y="473035"/>
                  </a:lnTo>
                  <a:lnTo>
                    <a:pt x="45895" y="460425"/>
                  </a:lnTo>
                  <a:lnTo>
                    <a:pt x="45895" y="450370"/>
                  </a:lnTo>
                  <a:lnTo>
                    <a:pt x="49166" y="450370"/>
                  </a:lnTo>
                  <a:lnTo>
                    <a:pt x="49166" y="440314"/>
                  </a:lnTo>
                  <a:lnTo>
                    <a:pt x="49166" y="427769"/>
                  </a:lnTo>
                  <a:lnTo>
                    <a:pt x="58978" y="427769"/>
                  </a:lnTo>
                  <a:lnTo>
                    <a:pt x="58978" y="417713"/>
                  </a:lnTo>
                  <a:lnTo>
                    <a:pt x="58978" y="407593"/>
                  </a:lnTo>
                  <a:lnTo>
                    <a:pt x="62249" y="407593"/>
                  </a:lnTo>
                  <a:lnTo>
                    <a:pt x="62249" y="397537"/>
                  </a:lnTo>
                  <a:lnTo>
                    <a:pt x="65519" y="397537"/>
                  </a:lnTo>
                  <a:lnTo>
                    <a:pt x="65519" y="384959"/>
                  </a:lnTo>
                  <a:lnTo>
                    <a:pt x="68790" y="384959"/>
                  </a:lnTo>
                  <a:lnTo>
                    <a:pt x="68790" y="374936"/>
                  </a:lnTo>
                  <a:lnTo>
                    <a:pt x="85144" y="374936"/>
                  </a:lnTo>
                  <a:lnTo>
                    <a:pt x="85144" y="362294"/>
                  </a:lnTo>
                  <a:lnTo>
                    <a:pt x="94956" y="362294"/>
                  </a:lnTo>
                  <a:lnTo>
                    <a:pt x="94956" y="352238"/>
                  </a:lnTo>
                  <a:lnTo>
                    <a:pt x="94956" y="329637"/>
                  </a:lnTo>
                  <a:lnTo>
                    <a:pt x="98210" y="329637"/>
                  </a:lnTo>
                  <a:lnTo>
                    <a:pt x="98210" y="317060"/>
                  </a:lnTo>
                  <a:lnTo>
                    <a:pt x="104768" y="317060"/>
                  </a:lnTo>
                  <a:lnTo>
                    <a:pt x="104768" y="306939"/>
                  </a:lnTo>
                  <a:lnTo>
                    <a:pt x="108132" y="306939"/>
                  </a:lnTo>
                  <a:lnTo>
                    <a:pt x="108132" y="294394"/>
                  </a:lnTo>
                  <a:lnTo>
                    <a:pt x="114690" y="294394"/>
                  </a:lnTo>
                  <a:lnTo>
                    <a:pt x="114690" y="284338"/>
                  </a:lnTo>
                  <a:lnTo>
                    <a:pt x="117969" y="284338"/>
                  </a:lnTo>
                  <a:lnTo>
                    <a:pt x="117969" y="271761"/>
                  </a:lnTo>
                  <a:lnTo>
                    <a:pt x="117969" y="259151"/>
                  </a:lnTo>
                  <a:lnTo>
                    <a:pt x="121248" y="259151"/>
                  </a:lnTo>
                  <a:lnTo>
                    <a:pt x="121248" y="249095"/>
                  </a:lnTo>
                  <a:lnTo>
                    <a:pt x="127764" y="249095"/>
                  </a:lnTo>
                  <a:lnTo>
                    <a:pt x="127764" y="236517"/>
                  </a:lnTo>
                  <a:lnTo>
                    <a:pt x="134323" y="236517"/>
                  </a:lnTo>
                  <a:lnTo>
                    <a:pt x="134323" y="223972"/>
                  </a:lnTo>
                  <a:lnTo>
                    <a:pt x="134323" y="211394"/>
                  </a:lnTo>
                  <a:lnTo>
                    <a:pt x="137602" y="211394"/>
                  </a:lnTo>
                  <a:lnTo>
                    <a:pt x="137602" y="198784"/>
                  </a:lnTo>
                  <a:lnTo>
                    <a:pt x="147397" y="198784"/>
                  </a:lnTo>
                  <a:lnTo>
                    <a:pt x="147397" y="186207"/>
                  </a:lnTo>
                  <a:lnTo>
                    <a:pt x="147397" y="173661"/>
                  </a:lnTo>
                  <a:lnTo>
                    <a:pt x="153956" y="173661"/>
                  </a:lnTo>
                  <a:lnTo>
                    <a:pt x="153956" y="161084"/>
                  </a:lnTo>
                  <a:lnTo>
                    <a:pt x="153956" y="148442"/>
                  </a:lnTo>
                  <a:lnTo>
                    <a:pt x="163751" y="148442"/>
                  </a:lnTo>
                  <a:lnTo>
                    <a:pt x="163751" y="135896"/>
                  </a:lnTo>
                  <a:lnTo>
                    <a:pt x="180189" y="135896"/>
                  </a:lnTo>
                  <a:lnTo>
                    <a:pt x="180189" y="123319"/>
                  </a:lnTo>
                  <a:lnTo>
                    <a:pt x="190026" y="123319"/>
                  </a:lnTo>
                  <a:lnTo>
                    <a:pt x="190026" y="110773"/>
                  </a:lnTo>
                  <a:lnTo>
                    <a:pt x="203101" y="110773"/>
                  </a:lnTo>
                  <a:lnTo>
                    <a:pt x="203101" y="98131"/>
                  </a:lnTo>
                  <a:lnTo>
                    <a:pt x="216175" y="98131"/>
                  </a:lnTo>
                  <a:lnTo>
                    <a:pt x="216175" y="85586"/>
                  </a:lnTo>
                  <a:lnTo>
                    <a:pt x="229292" y="85586"/>
                  </a:lnTo>
                  <a:lnTo>
                    <a:pt x="229292" y="70518"/>
                  </a:lnTo>
                  <a:lnTo>
                    <a:pt x="255525" y="70518"/>
                  </a:lnTo>
                  <a:lnTo>
                    <a:pt x="255525" y="57941"/>
                  </a:lnTo>
                  <a:lnTo>
                    <a:pt x="311271" y="57941"/>
                  </a:lnTo>
                  <a:lnTo>
                    <a:pt x="311271" y="40287"/>
                  </a:lnTo>
                  <a:lnTo>
                    <a:pt x="340699" y="40287"/>
                  </a:lnTo>
                  <a:lnTo>
                    <a:pt x="340699" y="22697"/>
                  </a:lnTo>
                  <a:lnTo>
                    <a:pt x="399682" y="22697"/>
                  </a:lnTo>
                  <a:lnTo>
                    <a:pt x="399682" y="0"/>
                  </a:lnTo>
                  <a:lnTo>
                    <a:pt x="16805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2106538" y="347106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2122892" y="345851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2139351" y="335284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2155704" y="3337782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1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2142621" y="33302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158975" y="33176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2145892" y="3330248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2162246" y="33176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2178599" y="3262251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2194953" y="32497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2181870" y="326225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2198316" y="324970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2188395" y="323965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2204875" y="3227073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2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2191674" y="3222061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2208154" y="320941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2194953" y="321446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2211433" y="3201885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2217949" y="3154097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2234303" y="3141519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2234303" y="3103754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2250657" y="3091208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306360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11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322714" y="3013253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309639" y="302583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2325993" y="3013253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309639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2329272" y="3013253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2319477" y="302583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2339194" y="3013253"/>
              <a:ext cx="0" cy="27940"/>
            </a:xfrm>
            <a:custGeom>
              <a:avLst/>
              <a:gdLst/>
              <a:ahLst/>
              <a:cxnLst/>
              <a:rect l="l" t="t" r="r" b="b"/>
              <a:pathLst>
                <a:path h="27939">
                  <a:moveTo>
                    <a:pt x="0" y="27644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2332635" y="30132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348989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2332635" y="30132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348989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2342473" y="30132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2358827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355547" y="3013253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375180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381697" y="3013253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2398176" y="3000610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219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2391534" y="2995599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2407972" y="2983021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22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2424326" y="297801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2440679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2437400" y="2978010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2453754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2466955" y="2978010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598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2486587" y="2965464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090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2512736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252909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2558645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2574998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2574998" y="2955312"/>
              <a:ext cx="36195" cy="0"/>
            </a:xfrm>
            <a:custGeom>
              <a:avLst/>
              <a:gdLst/>
              <a:ahLst/>
              <a:cxnLst/>
              <a:rect l="l" t="t" r="r" b="b"/>
              <a:pathLst>
                <a:path w="36194">
                  <a:moveTo>
                    <a:pt x="0" y="0"/>
                  </a:moveTo>
                  <a:lnTo>
                    <a:pt x="3607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2594631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2588073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260455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2637260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2653614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2879707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2896061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2922252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93869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2964839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98119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014026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0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303038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040175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05652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3043454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059808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053292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79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069730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171215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18756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3177773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19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19425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646230" y="2955312"/>
              <a:ext cx="33020" cy="0"/>
            </a:xfrm>
            <a:custGeom>
              <a:avLst/>
              <a:gdLst/>
              <a:ahLst/>
              <a:cxnLst/>
              <a:rect l="l" t="t" r="r" b="b"/>
              <a:pathLst>
                <a:path w="33020">
                  <a:moveTo>
                    <a:pt x="0" y="0"/>
                  </a:moveTo>
                  <a:lnTo>
                    <a:pt x="328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662709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754399" y="2954054"/>
              <a:ext cx="17145" cy="2540"/>
            </a:xfrm>
            <a:custGeom>
              <a:avLst/>
              <a:gdLst/>
              <a:ahLst/>
              <a:cxnLst/>
              <a:rect l="l" t="t" r="r" b="b"/>
              <a:pathLst>
                <a:path w="17145" h="2539">
                  <a:moveTo>
                    <a:pt x="0" y="2515"/>
                  </a:moveTo>
                  <a:lnTo>
                    <a:pt x="16560" y="2515"/>
                  </a:lnTo>
                  <a:lnTo>
                    <a:pt x="16560" y="0"/>
                  </a:lnTo>
                  <a:lnTo>
                    <a:pt x="0" y="0"/>
                  </a:lnTo>
                  <a:lnTo>
                    <a:pt x="0" y="2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770753" y="294276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h="25400">
                  <a:moveTo>
                    <a:pt x="0" y="25187"/>
                  </a:moveTo>
                  <a:lnTo>
                    <a:pt x="0" y="0"/>
                  </a:lnTo>
                </a:path>
              </a:pathLst>
            </a:custGeom>
            <a:ln w="327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9" name="object 119"/>
          <p:cNvSpPr txBox="1"/>
          <p:nvPr/>
        </p:nvSpPr>
        <p:spPr>
          <a:xfrm>
            <a:off x="2574183" y="3765619"/>
            <a:ext cx="71667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15</a:t>
            </a:r>
            <a:endParaRPr sz="3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2829431" y="3668279"/>
            <a:ext cx="173142" cy="14998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indent="45665">
              <a:lnSpc>
                <a:spcPct val="159500"/>
              </a:lnSpc>
              <a:spcBef>
                <a:spcPts val="95"/>
              </a:spcBef>
            </a:pPr>
            <a:r>
              <a:rPr sz="300" spc="40" dirty="0">
                <a:latin typeface="Arial"/>
                <a:cs typeface="Arial"/>
              </a:rPr>
              <a:t>T</a:t>
            </a:r>
            <a:r>
              <a:rPr sz="300" spc="35" dirty="0">
                <a:latin typeface="Arial"/>
                <a:cs typeface="Arial"/>
              </a:rPr>
              <a:t>i</a:t>
            </a:r>
            <a:r>
              <a:rPr sz="300" spc="80" dirty="0">
                <a:latin typeface="Arial"/>
                <a:cs typeface="Arial"/>
              </a:rPr>
              <a:t>m</a:t>
            </a:r>
            <a:r>
              <a:rPr sz="300" spc="40" dirty="0">
                <a:latin typeface="Arial"/>
                <a:cs typeface="Arial"/>
              </a:rPr>
              <a:t>e  </a:t>
            </a:r>
            <a:r>
              <a:rPr sz="300" spc="60" dirty="0">
                <a:latin typeface="Arial"/>
                <a:cs typeface="Arial"/>
              </a:rPr>
              <a:t>13</a:t>
            </a:r>
            <a:endParaRPr sz="3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104247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6</a:t>
            </a:r>
            <a:endParaRPr sz="3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359495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3</a:t>
            </a:r>
            <a:endParaRPr sz="3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614703" y="3765619"/>
            <a:ext cx="41858" cy="6083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>
              <a:spcBef>
                <a:spcPts val="114"/>
              </a:spcBef>
            </a:pPr>
            <a:r>
              <a:rPr sz="300" spc="60" dirty="0">
                <a:latin typeface="Arial"/>
                <a:cs typeface="Arial"/>
              </a:rPr>
              <a:t>2</a:t>
            </a:r>
            <a:endParaRPr sz="3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024532" y="3717870"/>
            <a:ext cx="365944" cy="1062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6003" marR="5074" indent="-26638">
              <a:lnSpc>
                <a:spcPct val="104600"/>
              </a:lnSpc>
              <a:spcBef>
                <a:spcPts val="100"/>
              </a:spcBef>
              <a:tabLst>
                <a:tab pos="294286" algn="l"/>
              </a:tabLst>
            </a:pPr>
            <a:r>
              <a:rPr sz="300" spc="55" dirty="0">
                <a:latin typeface="Arial"/>
                <a:cs typeface="Arial"/>
              </a:rPr>
              <a:t>Number </a:t>
            </a:r>
            <a:r>
              <a:rPr sz="300" spc="45" dirty="0">
                <a:latin typeface="Arial"/>
                <a:cs typeface="Arial"/>
              </a:rPr>
              <a:t>at </a:t>
            </a:r>
            <a:r>
              <a:rPr sz="300" spc="40" dirty="0">
                <a:latin typeface="Arial"/>
                <a:cs typeface="Arial"/>
              </a:rPr>
              <a:t>risk </a:t>
            </a:r>
            <a:r>
              <a:rPr sz="300" spc="-70" dirty="0">
                <a:latin typeface="Arial"/>
                <a:cs typeface="Arial"/>
              </a:rPr>
              <a:t> </a:t>
            </a:r>
            <a:r>
              <a:rPr sz="300" spc="60" dirty="0">
                <a:latin typeface="Arial"/>
                <a:cs typeface="Arial"/>
              </a:rPr>
              <a:t>102</a:t>
            </a:r>
            <a:r>
              <a:rPr sz="300" dirty="0">
                <a:latin typeface="Arial"/>
                <a:cs typeface="Arial"/>
              </a:rPr>
              <a:t>	</a:t>
            </a:r>
            <a:r>
              <a:rPr sz="300" spc="60" dirty="0">
                <a:latin typeface="Arial"/>
                <a:cs typeface="Arial"/>
              </a:rPr>
              <a:t>30</a:t>
            </a:r>
            <a:endParaRPr sz="300">
              <a:latin typeface="Arial"/>
              <a:cs typeface="Arial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2258224" y="2707005"/>
            <a:ext cx="1536076" cy="135088"/>
          </a:xfrm>
          <a:custGeom>
            <a:avLst/>
            <a:gdLst/>
            <a:ahLst/>
            <a:cxnLst/>
            <a:rect l="l" t="t" r="r" b="b"/>
            <a:pathLst>
              <a:path w="1537970" h="135255">
                <a:moveTo>
                  <a:pt x="1537855" y="134797"/>
                </a:moveTo>
                <a:lnTo>
                  <a:pt x="1536973" y="108562"/>
                </a:lnTo>
                <a:lnTo>
                  <a:pt x="1534566" y="87139"/>
                </a:lnTo>
                <a:lnTo>
                  <a:pt x="1530997" y="72695"/>
                </a:lnTo>
                <a:lnTo>
                  <a:pt x="1526628" y="67398"/>
                </a:lnTo>
                <a:lnTo>
                  <a:pt x="780161" y="67398"/>
                </a:lnTo>
                <a:lnTo>
                  <a:pt x="775784" y="62102"/>
                </a:lnTo>
                <a:lnTo>
                  <a:pt x="772212" y="47658"/>
                </a:lnTo>
                <a:lnTo>
                  <a:pt x="769804" y="26234"/>
                </a:lnTo>
                <a:lnTo>
                  <a:pt x="768921" y="0"/>
                </a:lnTo>
                <a:lnTo>
                  <a:pt x="768038" y="26234"/>
                </a:lnTo>
                <a:lnTo>
                  <a:pt x="765632" y="47658"/>
                </a:lnTo>
                <a:lnTo>
                  <a:pt x="762063" y="62102"/>
                </a:lnTo>
                <a:lnTo>
                  <a:pt x="757694" y="67398"/>
                </a:lnTo>
                <a:lnTo>
                  <a:pt x="11226" y="67398"/>
                </a:lnTo>
                <a:lnTo>
                  <a:pt x="6858" y="72695"/>
                </a:lnTo>
                <a:lnTo>
                  <a:pt x="3289" y="87139"/>
                </a:lnTo>
                <a:lnTo>
                  <a:pt x="882" y="108562"/>
                </a:lnTo>
                <a:lnTo>
                  <a:pt x="0" y="134797"/>
                </a:lnTo>
              </a:path>
            </a:pathLst>
          </a:custGeom>
          <a:ln w="688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26" name="object 126"/>
          <p:cNvGrpSpPr/>
          <p:nvPr/>
        </p:nvGrpSpPr>
        <p:grpSpPr>
          <a:xfrm>
            <a:off x="1764152" y="2207809"/>
            <a:ext cx="2208981" cy="1699069"/>
            <a:chOff x="1760689" y="2210531"/>
            <a:chExt cx="2211705" cy="1701164"/>
          </a:xfrm>
        </p:grpSpPr>
        <p:sp>
          <p:nvSpPr>
            <p:cNvPr id="127" name="object 127"/>
            <p:cNvSpPr/>
            <p:nvPr/>
          </p:nvSpPr>
          <p:spPr>
            <a:xfrm>
              <a:off x="1763267" y="2213109"/>
              <a:ext cx="2206625" cy="1696085"/>
            </a:xfrm>
            <a:custGeom>
              <a:avLst/>
              <a:gdLst/>
              <a:ahLst/>
              <a:cxnLst/>
              <a:rect l="l" t="t" r="r" b="b"/>
              <a:pathLst>
                <a:path w="2206625" h="1696085">
                  <a:moveTo>
                    <a:pt x="0" y="0"/>
                  </a:moveTo>
                  <a:lnTo>
                    <a:pt x="2206523" y="0"/>
                  </a:lnTo>
                  <a:lnTo>
                    <a:pt x="2206523" y="1695742"/>
                  </a:lnTo>
                  <a:lnTo>
                    <a:pt x="0" y="169574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024462" y="2753591"/>
              <a:ext cx="181610" cy="49530"/>
            </a:xfrm>
            <a:custGeom>
              <a:avLst/>
              <a:gdLst/>
              <a:ahLst/>
              <a:cxnLst/>
              <a:rect l="l" t="t" r="r" b="b"/>
              <a:pathLst>
                <a:path w="181610" h="49530">
                  <a:moveTo>
                    <a:pt x="181368" y="49161"/>
                  </a:moveTo>
                  <a:lnTo>
                    <a:pt x="181368" y="35585"/>
                  </a:lnTo>
                  <a:lnTo>
                    <a:pt x="179539" y="24587"/>
                  </a:lnTo>
                  <a:lnTo>
                    <a:pt x="177266" y="24587"/>
                  </a:lnTo>
                  <a:lnTo>
                    <a:pt x="94780" y="24587"/>
                  </a:lnTo>
                  <a:lnTo>
                    <a:pt x="92519" y="24587"/>
                  </a:lnTo>
                  <a:lnTo>
                    <a:pt x="90678" y="13576"/>
                  </a:lnTo>
                  <a:lnTo>
                    <a:pt x="90678" y="0"/>
                  </a:lnTo>
                  <a:lnTo>
                    <a:pt x="90678" y="13576"/>
                  </a:lnTo>
                  <a:lnTo>
                    <a:pt x="88849" y="24587"/>
                  </a:lnTo>
                  <a:lnTo>
                    <a:pt x="86588" y="24587"/>
                  </a:lnTo>
                  <a:lnTo>
                    <a:pt x="4089" y="24587"/>
                  </a:lnTo>
                  <a:lnTo>
                    <a:pt x="1828" y="24587"/>
                  </a:lnTo>
                  <a:lnTo>
                    <a:pt x="0" y="35585"/>
                  </a:lnTo>
                  <a:lnTo>
                    <a:pt x="0" y="49161"/>
                  </a:lnTo>
                </a:path>
              </a:pathLst>
            </a:custGeom>
            <a:ln w="6883">
              <a:solidFill>
                <a:srgbClr val="0000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9" name="object 129"/>
          <p:cNvSpPr txBox="1"/>
          <p:nvPr/>
        </p:nvSpPr>
        <p:spPr>
          <a:xfrm>
            <a:off x="2044405" y="2541784"/>
            <a:ext cx="18138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63%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934255" y="2525337"/>
            <a:ext cx="18138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37%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010342" y="3887748"/>
            <a:ext cx="223752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Not</a:t>
            </a:r>
            <a:r>
              <a:rPr sz="949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maintained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in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the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multivariable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dirty="0">
                <a:latin typeface="Calibri"/>
                <a:cs typeface="Calibri"/>
              </a:rPr>
              <a:t>analysis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32" name="object 132"/>
          <p:cNvGrpSpPr/>
          <p:nvPr/>
        </p:nvGrpSpPr>
        <p:grpSpPr>
          <a:xfrm>
            <a:off x="5509058" y="3352526"/>
            <a:ext cx="1365471" cy="30442"/>
            <a:chOff x="5510213" y="3356660"/>
            <a:chExt cx="1367155" cy="30480"/>
          </a:xfrm>
        </p:grpSpPr>
        <p:sp>
          <p:nvSpPr>
            <p:cNvPr id="133" name="object 133"/>
            <p:cNvSpPr/>
            <p:nvPr/>
          </p:nvSpPr>
          <p:spPr>
            <a:xfrm>
              <a:off x="5511800" y="3358248"/>
              <a:ext cx="1363980" cy="27305"/>
            </a:xfrm>
            <a:custGeom>
              <a:avLst/>
              <a:gdLst/>
              <a:ahLst/>
              <a:cxnLst/>
              <a:rect l="l" t="t" r="r" b="b"/>
              <a:pathLst>
                <a:path w="1363979" h="27304">
                  <a:moveTo>
                    <a:pt x="0" y="0"/>
                  </a:moveTo>
                  <a:lnTo>
                    <a:pt x="1363802" y="0"/>
                  </a:lnTo>
                </a:path>
                <a:path w="1363979"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739575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964305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192079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419974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647828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875602" y="3358248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h="27304">
                  <a:moveTo>
                    <a:pt x="0" y="0"/>
                  </a:moveTo>
                  <a:lnTo>
                    <a:pt x="0" y="2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0" name="object 140"/>
          <p:cNvSpPr txBox="1"/>
          <p:nvPr/>
        </p:nvSpPr>
        <p:spPr>
          <a:xfrm>
            <a:off x="5498163" y="3398728"/>
            <a:ext cx="492787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  <a:tabLst>
                <a:tab pos="227056" algn="l"/>
                <a:tab pos="451577" algn="l"/>
              </a:tabLst>
            </a:pPr>
            <a:r>
              <a:rPr sz="350" spc="20" dirty="0">
                <a:latin typeface="Arial"/>
                <a:cs typeface="Arial"/>
              </a:rPr>
              <a:t>0	2	4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141" name="object 141"/>
          <p:cNvGrpSpPr/>
          <p:nvPr/>
        </p:nvGrpSpPr>
        <p:grpSpPr>
          <a:xfrm>
            <a:off x="5418585" y="2048598"/>
            <a:ext cx="34882" cy="1256386"/>
            <a:chOff x="5419628" y="2051124"/>
            <a:chExt cx="34925" cy="1257935"/>
          </a:xfrm>
        </p:grpSpPr>
        <p:sp>
          <p:nvSpPr>
            <p:cNvPr id="142" name="object 142"/>
            <p:cNvSpPr/>
            <p:nvPr/>
          </p:nvSpPr>
          <p:spPr>
            <a:xfrm>
              <a:off x="5421215" y="2052711"/>
              <a:ext cx="31750" cy="1254760"/>
            </a:xfrm>
            <a:custGeom>
              <a:avLst/>
              <a:gdLst/>
              <a:ahLst/>
              <a:cxnLst/>
              <a:rect l="l" t="t" r="r" b="b"/>
              <a:pathLst>
                <a:path w="31750" h="1254760">
                  <a:moveTo>
                    <a:pt x="31260" y="1254150"/>
                  </a:moveTo>
                  <a:lnTo>
                    <a:pt x="31260" y="0"/>
                  </a:lnTo>
                </a:path>
                <a:path w="31750" h="1254760">
                  <a:moveTo>
                    <a:pt x="31260" y="1254150"/>
                  </a:moveTo>
                  <a:lnTo>
                    <a:pt x="0" y="12541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21215" y="3056032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21215" y="280520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421215" y="255437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421215" y="230354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421215" y="205271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3126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8" name="object 148"/>
          <p:cNvSpPr txBox="1"/>
          <p:nvPr/>
        </p:nvSpPr>
        <p:spPr>
          <a:xfrm>
            <a:off x="5320476" y="3262823"/>
            <a:ext cx="7991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20" dirty="0">
                <a:latin typeface="Arial"/>
                <a:cs typeface="Arial"/>
              </a:rPr>
              <a:t>0</a:t>
            </a:r>
            <a:r>
              <a:rPr sz="350" dirty="0">
                <a:latin typeface="Arial"/>
                <a:cs typeface="Arial"/>
              </a:rPr>
              <a:t>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320476" y="2010216"/>
            <a:ext cx="79911" cy="704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.0</a:t>
            </a:r>
            <a:endParaRPr sz="350"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5451392" y="1998862"/>
            <a:ext cx="1605840" cy="1355324"/>
          </a:xfrm>
          <a:custGeom>
            <a:avLst/>
            <a:gdLst/>
            <a:ahLst/>
            <a:cxnLst/>
            <a:rect l="l" t="t" r="r" b="b"/>
            <a:pathLst>
              <a:path w="1607820" h="1356995">
                <a:moveTo>
                  <a:pt x="0" y="0"/>
                </a:moveTo>
                <a:lnTo>
                  <a:pt x="0" y="1356921"/>
                </a:lnTo>
                <a:lnTo>
                  <a:pt x="1607284" y="13569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1" name="object 151"/>
          <p:cNvSpPr txBox="1"/>
          <p:nvPr/>
        </p:nvSpPr>
        <p:spPr>
          <a:xfrm>
            <a:off x="6177644" y="3369299"/>
            <a:ext cx="736327" cy="200413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endParaRPr sz="300">
              <a:latin typeface="Times New Roman"/>
              <a:cs typeface="Times New Roman"/>
            </a:endParaRPr>
          </a:p>
          <a:p>
            <a:pPr>
              <a:tabLst>
                <a:tab pos="227056" algn="l"/>
                <a:tab pos="438893" algn="l"/>
                <a:tab pos="666584" algn="l"/>
              </a:tabLst>
            </a:pPr>
            <a:r>
              <a:rPr sz="350" spc="20" dirty="0">
                <a:latin typeface="Arial"/>
                <a:cs typeface="Arial"/>
              </a:rPr>
              <a:t>6	8	10	12</a:t>
            </a:r>
            <a:endParaRPr sz="350">
              <a:latin typeface="Arial"/>
              <a:cs typeface="Arial"/>
            </a:endParaRPr>
          </a:p>
          <a:p>
            <a:pPr marL="21564">
              <a:spcBef>
                <a:spcPts val="270"/>
              </a:spcBef>
            </a:pPr>
            <a:r>
              <a:rPr sz="350" spc="15" dirty="0">
                <a:latin typeface="Arial"/>
                <a:cs typeface="Arial"/>
              </a:rPr>
              <a:t>Time</a:t>
            </a:r>
            <a:endParaRPr sz="35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234514" y="2430646"/>
            <a:ext cx="123111" cy="489616"/>
          </a:xfrm>
          <a:prstGeom prst="rect">
            <a:avLst/>
          </a:prstGeom>
        </p:spPr>
        <p:txBody>
          <a:bodyPr vert="vert270" wrap="square" lIns="0" tIns="6976" rIns="0" bIns="0" rtlCol="0">
            <a:spAutoFit/>
          </a:bodyPr>
          <a:lstStyle/>
          <a:p>
            <a:pPr marL="12685">
              <a:spcBef>
                <a:spcPts val="55"/>
              </a:spcBef>
            </a:pPr>
            <a:r>
              <a:rPr sz="400" spc="10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-10" dirty="0">
                <a:latin typeface="Arial"/>
                <a:cs typeface="Arial"/>
              </a:rPr>
              <a:t>m</a:t>
            </a:r>
            <a:r>
              <a:rPr sz="400" dirty="0">
                <a:latin typeface="Arial"/>
                <a:cs typeface="Arial"/>
              </a:rPr>
              <a:t>u</a:t>
            </a:r>
            <a:r>
              <a:rPr sz="400" spc="10" dirty="0">
                <a:latin typeface="Arial"/>
                <a:cs typeface="Arial"/>
              </a:rPr>
              <a:t>l</a:t>
            </a:r>
            <a:r>
              <a:rPr sz="400" dirty="0">
                <a:latin typeface="Arial"/>
                <a:cs typeface="Arial"/>
              </a:rPr>
              <a:t>a</a:t>
            </a:r>
            <a:r>
              <a:rPr sz="400" spc="-15" dirty="0">
                <a:latin typeface="Arial"/>
                <a:cs typeface="Arial"/>
              </a:rPr>
              <a:t>t</a:t>
            </a:r>
            <a:r>
              <a:rPr sz="400" spc="10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ve</a:t>
            </a:r>
            <a:r>
              <a:rPr sz="400" spc="-15" dirty="0">
                <a:latin typeface="Arial"/>
                <a:cs typeface="Arial"/>
              </a:rPr>
              <a:t> </a:t>
            </a:r>
            <a:r>
              <a:rPr sz="400" spc="10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spc="5" dirty="0">
                <a:latin typeface="Arial"/>
                <a:cs typeface="Arial"/>
              </a:rPr>
              <a:t>i</a:t>
            </a:r>
            <a:r>
              <a:rPr sz="400" dirty="0">
                <a:latin typeface="Arial"/>
                <a:cs typeface="Arial"/>
              </a:rPr>
              <a:t>den</a:t>
            </a:r>
            <a:r>
              <a:rPr sz="400" spc="-5" dirty="0">
                <a:latin typeface="Arial"/>
                <a:cs typeface="Arial"/>
              </a:rPr>
              <a:t>c</a:t>
            </a:r>
            <a:r>
              <a:rPr sz="400" dirty="0">
                <a:latin typeface="Arial"/>
                <a:cs typeface="Arial"/>
              </a:rPr>
              <a:t>e</a:t>
            </a:r>
            <a:endParaRPr sz="400">
              <a:latin typeface="Arial"/>
              <a:cs typeface="Arial"/>
            </a:endParaRPr>
          </a:p>
        </p:txBody>
      </p:sp>
      <p:grpSp>
        <p:nvGrpSpPr>
          <p:cNvPr id="153" name="object 153"/>
          <p:cNvGrpSpPr/>
          <p:nvPr/>
        </p:nvGrpSpPr>
        <p:grpSpPr>
          <a:xfrm>
            <a:off x="5509058" y="2311183"/>
            <a:ext cx="1490412" cy="993185"/>
            <a:chOff x="5510213" y="2314033"/>
            <a:chExt cx="1492250" cy="994410"/>
          </a:xfrm>
        </p:grpSpPr>
        <p:sp>
          <p:nvSpPr>
            <p:cNvPr id="154" name="object 154"/>
            <p:cNvSpPr/>
            <p:nvPr/>
          </p:nvSpPr>
          <p:spPr>
            <a:xfrm>
              <a:off x="5511800" y="2330691"/>
              <a:ext cx="1021080" cy="976630"/>
            </a:xfrm>
            <a:custGeom>
              <a:avLst/>
              <a:gdLst/>
              <a:ahLst/>
              <a:cxnLst/>
              <a:rect l="l" t="t" r="r" b="b"/>
              <a:pathLst>
                <a:path w="1021079" h="976629">
                  <a:moveTo>
                    <a:pt x="0" y="976171"/>
                  </a:moveTo>
                  <a:lnTo>
                    <a:pt x="15580" y="976171"/>
                  </a:lnTo>
                  <a:lnTo>
                    <a:pt x="15580" y="837200"/>
                  </a:lnTo>
                  <a:lnTo>
                    <a:pt x="24912" y="837200"/>
                  </a:lnTo>
                  <a:lnTo>
                    <a:pt x="24912" y="698114"/>
                  </a:lnTo>
                  <a:lnTo>
                    <a:pt x="28036" y="698114"/>
                  </a:lnTo>
                  <a:lnTo>
                    <a:pt x="28036" y="559104"/>
                  </a:lnTo>
                  <a:lnTo>
                    <a:pt x="28036" y="417105"/>
                  </a:lnTo>
                  <a:lnTo>
                    <a:pt x="40492" y="417105"/>
                  </a:lnTo>
                  <a:lnTo>
                    <a:pt x="40492" y="278095"/>
                  </a:lnTo>
                  <a:lnTo>
                    <a:pt x="106016" y="278095"/>
                  </a:lnTo>
                  <a:lnTo>
                    <a:pt x="106016" y="139009"/>
                  </a:lnTo>
                  <a:lnTo>
                    <a:pt x="202822" y="139009"/>
                  </a:lnTo>
                  <a:lnTo>
                    <a:pt x="202822" y="0"/>
                  </a:lnTo>
                  <a:lnTo>
                    <a:pt x="10205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705291" y="233069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720871" y="231562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511800" y="2657065"/>
              <a:ext cx="1489075" cy="650240"/>
            </a:xfrm>
            <a:custGeom>
              <a:avLst/>
              <a:gdLst/>
              <a:ahLst/>
              <a:cxnLst/>
              <a:rect l="l" t="t" r="r" b="b"/>
              <a:pathLst>
                <a:path w="1489075" h="650239">
                  <a:moveTo>
                    <a:pt x="0" y="649796"/>
                  </a:moveTo>
                  <a:lnTo>
                    <a:pt x="18664" y="649796"/>
                  </a:lnTo>
                  <a:lnTo>
                    <a:pt x="18664" y="637717"/>
                  </a:lnTo>
                  <a:lnTo>
                    <a:pt x="24912" y="637717"/>
                  </a:lnTo>
                  <a:lnTo>
                    <a:pt x="24912" y="622647"/>
                  </a:lnTo>
                  <a:lnTo>
                    <a:pt x="28036" y="622647"/>
                  </a:lnTo>
                  <a:lnTo>
                    <a:pt x="28036" y="610490"/>
                  </a:lnTo>
                  <a:lnTo>
                    <a:pt x="31160" y="610490"/>
                  </a:lnTo>
                  <a:lnTo>
                    <a:pt x="31160" y="595381"/>
                  </a:lnTo>
                  <a:lnTo>
                    <a:pt x="34244" y="595381"/>
                  </a:lnTo>
                  <a:lnTo>
                    <a:pt x="34244" y="583341"/>
                  </a:lnTo>
                  <a:lnTo>
                    <a:pt x="40492" y="583341"/>
                  </a:lnTo>
                  <a:lnTo>
                    <a:pt x="40492" y="568232"/>
                  </a:lnTo>
                  <a:lnTo>
                    <a:pt x="40492" y="556075"/>
                  </a:lnTo>
                  <a:lnTo>
                    <a:pt x="40492" y="540966"/>
                  </a:lnTo>
                  <a:lnTo>
                    <a:pt x="43616" y="540966"/>
                  </a:lnTo>
                  <a:lnTo>
                    <a:pt x="43616" y="525896"/>
                  </a:lnTo>
                  <a:lnTo>
                    <a:pt x="43616" y="513817"/>
                  </a:lnTo>
                  <a:lnTo>
                    <a:pt x="49944" y="513817"/>
                  </a:lnTo>
                  <a:lnTo>
                    <a:pt x="49944" y="498747"/>
                  </a:lnTo>
                  <a:lnTo>
                    <a:pt x="53068" y="498747"/>
                  </a:lnTo>
                  <a:lnTo>
                    <a:pt x="53068" y="486590"/>
                  </a:lnTo>
                  <a:lnTo>
                    <a:pt x="56152" y="486590"/>
                  </a:lnTo>
                  <a:lnTo>
                    <a:pt x="56152" y="471481"/>
                  </a:lnTo>
                  <a:lnTo>
                    <a:pt x="59276" y="471481"/>
                  </a:lnTo>
                  <a:lnTo>
                    <a:pt x="59276" y="459402"/>
                  </a:lnTo>
                  <a:lnTo>
                    <a:pt x="59276" y="444332"/>
                  </a:lnTo>
                  <a:lnTo>
                    <a:pt x="74856" y="444332"/>
                  </a:lnTo>
                  <a:lnTo>
                    <a:pt x="74856" y="432175"/>
                  </a:lnTo>
                  <a:lnTo>
                    <a:pt x="84228" y="432175"/>
                  </a:lnTo>
                  <a:lnTo>
                    <a:pt x="84228" y="417066"/>
                  </a:lnTo>
                  <a:lnTo>
                    <a:pt x="84228" y="386887"/>
                  </a:lnTo>
                  <a:lnTo>
                    <a:pt x="87312" y="386887"/>
                  </a:lnTo>
                  <a:lnTo>
                    <a:pt x="87312" y="374846"/>
                  </a:lnTo>
                  <a:lnTo>
                    <a:pt x="93560" y="374846"/>
                  </a:lnTo>
                  <a:lnTo>
                    <a:pt x="93560" y="359660"/>
                  </a:lnTo>
                  <a:lnTo>
                    <a:pt x="96684" y="359660"/>
                  </a:lnTo>
                  <a:lnTo>
                    <a:pt x="96684" y="344551"/>
                  </a:lnTo>
                  <a:lnTo>
                    <a:pt x="99808" y="344551"/>
                  </a:lnTo>
                  <a:lnTo>
                    <a:pt x="99808" y="329481"/>
                  </a:lnTo>
                  <a:lnTo>
                    <a:pt x="102932" y="329481"/>
                  </a:lnTo>
                  <a:lnTo>
                    <a:pt x="102932" y="314372"/>
                  </a:lnTo>
                  <a:lnTo>
                    <a:pt x="106016" y="314372"/>
                  </a:lnTo>
                  <a:lnTo>
                    <a:pt x="106016" y="299225"/>
                  </a:lnTo>
                  <a:lnTo>
                    <a:pt x="112265" y="299225"/>
                  </a:lnTo>
                  <a:lnTo>
                    <a:pt x="112265" y="284116"/>
                  </a:lnTo>
                  <a:lnTo>
                    <a:pt x="118593" y="284116"/>
                  </a:lnTo>
                  <a:lnTo>
                    <a:pt x="118593" y="269046"/>
                  </a:lnTo>
                  <a:lnTo>
                    <a:pt x="118593" y="253937"/>
                  </a:lnTo>
                  <a:lnTo>
                    <a:pt x="121717" y="253937"/>
                  </a:lnTo>
                  <a:lnTo>
                    <a:pt x="121717" y="235760"/>
                  </a:lnTo>
                  <a:lnTo>
                    <a:pt x="131049" y="235760"/>
                  </a:lnTo>
                  <a:lnTo>
                    <a:pt x="131049" y="220651"/>
                  </a:lnTo>
                  <a:lnTo>
                    <a:pt x="131049" y="205581"/>
                  </a:lnTo>
                  <a:lnTo>
                    <a:pt x="137297" y="205581"/>
                  </a:lnTo>
                  <a:lnTo>
                    <a:pt x="137297" y="187365"/>
                  </a:lnTo>
                  <a:lnTo>
                    <a:pt x="137297" y="172295"/>
                  </a:lnTo>
                  <a:lnTo>
                    <a:pt x="143505" y="172295"/>
                  </a:lnTo>
                  <a:lnTo>
                    <a:pt x="143505" y="157186"/>
                  </a:lnTo>
                  <a:lnTo>
                    <a:pt x="159085" y="157186"/>
                  </a:lnTo>
                  <a:lnTo>
                    <a:pt x="159085" y="139086"/>
                  </a:lnTo>
                  <a:lnTo>
                    <a:pt x="168457" y="139086"/>
                  </a:lnTo>
                  <a:lnTo>
                    <a:pt x="168457" y="123900"/>
                  </a:lnTo>
                  <a:lnTo>
                    <a:pt x="181033" y="123900"/>
                  </a:lnTo>
                  <a:lnTo>
                    <a:pt x="181033" y="105800"/>
                  </a:lnTo>
                  <a:lnTo>
                    <a:pt x="193489" y="105800"/>
                  </a:lnTo>
                  <a:lnTo>
                    <a:pt x="193489" y="90730"/>
                  </a:lnTo>
                  <a:lnTo>
                    <a:pt x="224650" y="90730"/>
                  </a:lnTo>
                  <a:lnTo>
                    <a:pt x="224650" y="72592"/>
                  </a:lnTo>
                  <a:lnTo>
                    <a:pt x="277718" y="72592"/>
                  </a:lnTo>
                  <a:lnTo>
                    <a:pt x="277718" y="51385"/>
                  </a:lnTo>
                  <a:lnTo>
                    <a:pt x="299547" y="51385"/>
                  </a:lnTo>
                  <a:lnTo>
                    <a:pt x="299547" y="27265"/>
                  </a:lnTo>
                  <a:lnTo>
                    <a:pt x="355699" y="27265"/>
                  </a:lnTo>
                  <a:lnTo>
                    <a:pt x="355699" y="0"/>
                  </a:lnTo>
                  <a:lnTo>
                    <a:pt x="148864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5524256" y="326755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5539836" y="324945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4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5555417" y="312854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5571077" y="3113476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16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558541" y="310139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5574201" y="30862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5561745" y="310139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5577325" y="30862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5589781" y="301672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5605361" y="300161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589781" y="301672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5608485" y="300161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5599113" y="298654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5614734" y="2971438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5602237" y="2971438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5617817" y="295629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5602237" y="2971438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5617817" y="295629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5624065" y="289282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5639726" y="2877716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636642" y="2829360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5652222" y="281425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5702166" y="2747796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5717747" y="273268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5705291" y="2747796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5720871" y="273268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714622" y="2747796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5730202" y="2732687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5723994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5739575" y="27145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5723994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739575" y="27145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5733327" y="2729657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5748907" y="27145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5745783" y="2729657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36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5764567" y="27145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5767691" y="2729657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786395" y="2714510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777063" y="2708451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5795767" y="2693381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25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5805099" y="268433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5820759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5817675" y="268433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5833256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5845712" y="2684331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5861292" y="2669222"/>
              <a:ext cx="0" cy="30480"/>
            </a:xfrm>
            <a:custGeom>
              <a:avLst/>
              <a:gdLst/>
              <a:ahLst/>
              <a:cxnLst/>
              <a:rect l="l" t="t" r="r" b="b"/>
              <a:pathLst>
                <a:path h="30480">
                  <a:moveTo>
                    <a:pt x="0" y="3017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5886324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590190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5923692" y="2657065"/>
              <a:ext cx="34925" cy="0"/>
            </a:xfrm>
            <a:custGeom>
              <a:avLst/>
              <a:gdLst/>
              <a:ahLst/>
              <a:cxnLst/>
              <a:rect l="l" t="t" r="r" b="b"/>
              <a:pathLst>
                <a:path w="34925">
                  <a:moveTo>
                    <a:pt x="0" y="0"/>
                  </a:moveTo>
                  <a:lnTo>
                    <a:pt x="3440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593927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5942517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5958097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5951849" y="2657065"/>
              <a:ext cx="34290" cy="0"/>
            </a:xfrm>
            <a:custGeom>
              <a:avLst/>
              <a:gdLst/>
              <a:ahLst/>
              <a:cxnLst/>
              <a:rect l="l" t="t" r="r" b="b"/>
              <a:pathLst>
                <a:path w="34289">
                  <a:moveTo>
                    <a:pt x="0" y="0"/>
                  </a:moveTo>
                  <a:lnTo>
                    <a:pt x="3428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967429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5995465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6011166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6210904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622648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6248272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626397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6285760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6301340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6329497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6345077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6354449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6370029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6357533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8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637311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6363781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24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6379361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6469918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6485498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6476166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6491747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6891303" y="2657065"/>
              <a:ext cx="31750" cy="0"/>
            </a:xfrm>
            <a:custGeom>
              <a:avLst/>
              <a:gdLst/>
              <a:ahLst/>
              <a:cxnLst/>
              <a:rect l="l" t="t" r="r" b="b"/>
              <a:pathLst>
                <a:path w="31750">
                  <a:moveTo>
                    <a:pt x="0" y="0"/>
                  </a:moveTo>
                  <a:lnTo>
                    <a:pt x="3116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6906883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6984864" y="2655554"/>
              <a:ext cx="15875" cy="3175"/>
            </a:xfrm>
            <a:custGeom>
              <a:avLst/>
              <a:gdLst/>
              <a:ahLst/>
              <a:cxnLst/>
              <a:rect l="l" t="t" r="r" b="b"/>
              <a:pathLst>
                <a:path w="15875" h="3175">
                  <a:moveTo>
                    <a:pt x="0" y="3021"/>
                  </a:moveTo>
                  <a:lnTo>
                    <a:pt x="15782" y="3021"/>
                  </a:lnTo>
                  <a:lnTo>
                    <a:pt x="15782" y="0"/>
                  </a:lnTo>
                  <a:lnTo>
                    <a:pt x="0" y="0"/>
                  </a:lnTo>
                  <a:lnTo>
                    <a:pt x="0" y="3021"/>
                  </a:lnTo>
                  <a:close/>
                </a:path>
              </a:pathLst>
            </a:custGeom>
            <a:solidFill>
              <a:srgbClr val="DF536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7000444" y="2641995"/>
              <a:ext cx="0" cy="33655"/>
            </a:xfrm>
            <a:custGeom>
              <a:avLst/>
              <a:gdLst/>
              <a:ahLst/>
              <a:cxnLst/>
              <a:rect l="l" t="t" r="r" b="b"/>
              <a:pathLst>
                <a:path h="33655">
                  <a:moveTo>
                    <a:pt x="0" y="3328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6" name="object 236"/>
          <p:cNvSpPr txBox="1"/>
          <p:nvPr/>
        </p:nvSpPr>
        <p:spPr>
          <a:xfrm>
            <a:off x="5145889" y="3514142"/>
            <a:ext cx="1754881" cy="247839"/>
          </a:xfrm>
          <a:prstGeom prst="rect">
            <a:avLst/>
          </a:prstGeom>
        </p:spPr>
        <p:txBody>
          <a:bodyPr vert="horz" wrap="square" lIns="0" tIns="1903" rIns="0" bIns="0" rtlCol="0">
            <a:spAutoFit/>
          </a:bodyPr>
          <a:lstStyle/>
          <a:p>
            <a:pPr>
              <a:spcBef>
                <a:spcPts val="15"/>
              </a:spcBef>
            </a:pPr>
            <a:endParaRPr sz="300">
              <a:latin typeface="Times New Roman"/>
              <a:cs typeface="Times New Roman"/>
            </a:endParaRPr>
          </a:p>
          <a:p>
            <a:pPr marL="305068"/>
            <a:r>
              <a:rPr sz="350" spc="15" dirty="0">
                <a:latin typeface="Arial"/>
                <a:cs typeface="Arial"/>
              </a:rPr>
              <a:t>N</a:t>
            </a:r>
            <a:r>
              <a:rPr sz="350" spc="-5" dirty="0">
                <a:latin typeface="Arial"/>
                <a:cs typeface="Arial"/>
              </a:rPr>
              <a:t>u</a:t>
            </a:r>
            <a:r>
              <a:rPr sz="350" spc="25" dirty="0">
                <a:latin typeface="Arial"/>
                <a:cs typeface="Arial"/>
              </a:rPr>
              <a:t>m</a:t>
            </a:r>
            <a:r>
              <a:rPr sz="350" spc="20" dirty="0">
                <a:latin typeface="Arial"/>
                <a:cs typeface="Arial"/>
              </a:rPr>
              <a:t>ber</a:t>
            </a:r>
            <a:r>
              <a:rPr sz="350" spc="-10" dirty="0">
                <a:latin typeface="Arial"/>
                <a:cs typeface="Arial"/>
              </a:rPr>
              <a:t> </a:t>
            </a:r>
            <a:r>
              <a:rPr sz="350" spc="15" dirty="0">
                <a:latin typeface="Arial"/>
                <a:cs typeface="Arial"/>
              </a:rPr>
              <a:t>at</a:t>
            </a:r>
            <a:r>
              <a:rPr sz="350" spc="-10" dirty="0">
                <a:latin typeface="Arial"/>
                <a:cs typeface="Arial"/>
              </a:rPr>
              <a:t> </a:t>
            </a:r>
            <a:r>
              <a:rPr sz="350" dirty="0">
                <a:latin typeface="Arial"/>
                <a:cs typeface="Arial"/>
              </a:rPr>
              <a:t>r</a:t>
            </a:r>
            <a:r>
              <a:rPr sz="350" spc="15" dirty="0">
                <a:latin typeface="Arial"/>
                <a:cs typeface="Arial"/>
              </a:rPr>
              <a:t>i</a:t>
            </a:r>
            <a:r>
              <a:rPr sz="350" spc="20" dirty="0">
                <a:latin typeface="Arial"/>
                <a:cs typeface="Arial"/>
              </a:rPr>
              <a:t>sk</a:t>
            </a:r>
            <a:endParaRPr sz="350">
              <a:latin typeface="Arial"/>
              <a:cs typeface="Arial"/>
            </a:endParaRPr>
          </a:p>
          <a:p>
            <a:pPr marL="49471">
              <a:spcBef>
                <a:spcPts val="270"/>
              </a:spcBef>
              <a:tabLst>
                <a:tab pos="352002" algn="l"/>
                <a:tab pos="579694" algn="l"/>
                <a:tab pos="804214" algn="l"/>
                <a:tab pos="1031271" algn="l"/>
                <a:tab pos="1258962" algn="l"/>
                <a:tab pos="1486654" algn="l"/>
                <a:tab pos="1714345" algn="l"/>
              </a:tabLst>
            </a:pPr>
            <a:r>
              <a:rPr sz="350" spc="25" dirty="0">
                <a:latin typeface="Arial"/>
                <a:cs typeface="Arial"/>
              </a:rPr>
              <a:t>M</a:t>
            </a:r>
            <a:r>
              <a:rPr sz="350" spc="-5" dirty="0">
                <a:latin typeface="Arial"/>
                <a:cs typeface="Arial"/>
              </a:rPr>
              <a:t>ut</a:t>
            </a:r>
            <a:r>
              <a:rPr sz="350" spc="20" dirty="0">
                <a:latin typeface="Arial"/>
                <a:cs typeface="Arial"/>
              </a:rPr>
              <a:t>a</a:t>
            </a:r>
            <a:r>
              <a:rPr sz="350" spc="-5" dirty="0">
                <a:latin typeface="Arial"/>
                <a:cs typeface="Arial"/>
              </a:rPr>
              <a:t>t</a:t>
            </a:r>
            <a:r>
              <a:rPr sz="350" spc="20" dirty="0">
                <a:latin typeface="Arial"/>
                <a:cs typeface="Arial"/>
              </a:rPr>
              <a:t>ed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9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0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0</a:t>
            </a:r>
            <a:endParaRPr sz="350">
              <a:latin typeface="Arial"/>
              <a:cs typeface="Arial"/>
            </a:endParaRPr>
          </a:p>
          <a:p>
            <a:pPr>
              <a:spcBef>
                <a:spcPts val="35"/>
              </a:spcBef>
              <a:tabLst>
                <a:tab pos="563838" algn="l"/>
                <a:tab pos="788358" algn="l"/>
                <a:tab pos="1016048" algn="l"/>
                <a:tab pos="1258962" algn="l"/>
                <a:tab pos="1486654" algn="l"/>
                <a:tab pos="1714345" algn="l"/>
              </a:tabLst>
            </a:pPr>
            <a:r>
              <a:rPr sz="350" spc="15" dirty="0">
                <a:latin typeface="Arial"/>
                <a:cs typeface="Arial"/>
              </a:rPr>
              <a:t>N</a:t>
            </a:r>
            <a:r>
              <a:rPr sz="350" spc="20" dirty="0">
                <a:latin typeface="Arial"/>
                <a:cs typeface="Arial"/>
              </a:rPr>
              <a:t>o</a:t>
            </a:r>
            <a:r>
              <a:rPr sz="350" spc="-5" dirty="0">
                <a:latin typeface="Arial"/>
                <a:cs typeface="Arial"/>
              </a:rPr>
              <a:t>n</a:t>
            </a:r>
            <a:r>
              <a:rPr sz="350" spc="15" dirty="0">
                <a:latin typeface="Arial"/>
                <a:cs typeface="Arial"/>
              </a:rPr>
              <a:t>-m</a:t>
            </a:r>
            <a:r>
              <a:rPr sz="350" spc="-5" dirty="0">
                <a:latin typeface="Arial"/>
                <a:cs typeface="Arial"/>
              </a:rPr>
              <a:t>ut</a:t>
            </a:r>
            <a:r>
              <a:rPr sz="350" spc="20" dirty="0">
                <a:latin typeface="Arial"/>
                <a:cs typeface="Arial"/>
              </a:rPr>
              <a:t>a</a:t>
            </a:r>
            <a:r>
              <a:rPr sz="350" spc="-5" dirty="0">
                <a:latin typeface="Arial"/>
                <a:cs typeface="Arial"/>
              </a:rPr>
              <a:t>t</a:t>
            </a:r>
            <a:r>
              <a:rPr sz="350" spc="20" dirty="0">
                <a:latin typeface="Arial"/>
                <a:cs typeface="Arial"/>
              </a:rPr>
              <a:t>ed</a:t>
            </a:r>
            <a:r>
              <a:rPr sz="350" dirty="0">
                <a:latin typeface="Arial"/>
                <a:cs typeface="Arial"/>
              </a:rPr>
              <a:t>    </a:t>
            </a:r>
            <a:r>
              <a:rPr sz="350" spc="-15" dirty="0">
                <a:latin typeface="Arial"/>
                <a:cs typeface="Arial"/>
              </a:rPr>
              <a:t> </a:t>
            </a:r>
            <a:r>
              <a:rPr sz="350" spc="20" dirty="0">
                <a:latin typeface="Arial"/>
                <a:cs typeface="Arial"/>
              </a:rPr>
              <a:t>93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29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14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12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5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3</a:t>
            </a:r>
            <a:r>
              <a:rPr sz="350" dirty="0">
                <a:latin typeface="Arial"/>
                <a:cs typeface="Arial"/>
              </a:rPr>
              <a:t>	</a:t>
            </a:r>
            <a:r>
              <a:rPr sz="350" spc="20" dirty="0">
                <a:latin typeface="Arial"/>
                <a:cs typeface="Arial"/>
              </a:rPr>
              <a:t>2</a:t>
            </a:r>
            <a:endParaRPr sz="350">
              <a:latin typeface="Arial"/>
              <a:cs typeface="Arial"/>
            </a:endParaRPr>
          </a:p>
        </p:txBody>
      </p:sp>
      <p:grpSp>
        <p:nvGrpSpPr>
          <p:cNvPr id="237" name="object 237"/>
          <p:cNvGrpSpPr/>
          <p:nvPr/>
        </p:nvGrpSpPr>
        <p:grpSpPr>
          <a:xfrm>
            <a:off x="6621805" y="2115010"/>
            <a:ext cx="90693" cy="60885"/>
            <a:chOff x="6624332" y="2117618"/>
            <a:chExt cx="90805" cy="60960"/>
          </a:xfrm>
        </p:grpSpPr>
        <p:sp>
          <p:nvSpPr>
            <p:cNvPr id="238" name="object 238"/>
            <p:cNvSpPr/>
            <p:nvPr/>
          </p:nvSpPr>
          <p:spPr>
            <a:xfrm>
              <a:off x="6625920" y="2119206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>
                  <a:moveTo>
                    <a:pt x="0" y="0"/>
                  </a:moveTo>
                  <a:lnTo>
                    <a:pt x="8747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6625920" y="2176611"/>
              <a:ext cx="87630" cy="0"/>
            </a:xfrm>
            <a:custGeom>
              <a:avLst/>
              <a:gdLst/>
              <a:ahLst/>
              <a:cxnLst/>
              <a:rect l="l" t="t" r="r" b="b"/>
              <a:pathLst>
                <a:path w="87629">
                  <a:moveTo>
                    <a:pt x="0" y="0"/>
                  </a:moveTo>
                  <a:lnTo>
                    <a:pt x="8747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40" name="object 240"/>
          <p:cNvSpPr txBox="1"/>
          <p:nvPr/>
        </p:nvSpPr>
        <p:spPr>
          <a:xfrm>
            <a:off x="6667073" y="1977737"/>
            <a:ext cx="379897" cy="224144"/>
          </a:xfrm>
          <a:prstGeom prst="rect">
            <a:avLst/>
          </a:prstGeom>
        </p:spPr>
        <p:txBody>
          <a:bodyPr vert="horz" wrap="square" lIns="0" tIns="36785" rIns="0" bIns="0" rtlCol="0">
            <a:spAutoFit/>
          </a:bodyPr>
          <a:lstStyle/>
          <a:p>
            <a:pPr>
              <a:spcBef>
                <a:spcPts val="290"/>
              </a:spcBef>
            </a:pPr>
            <a:r>
              <a:rPr sz="350" spc="25" dirty="0">
                <a:latin typeface="Arial"/>
                <a:cs typeface="Arial"/>
              </a:rPr>
              <a:t>NRAS_KRAS</a:t>
            </a:r>
            <a:endParaRPr sz="350">
              <a:latin typeface="Arial"/>
              <a:cs typeface="Arial"/>
            </a:endParaRPr>
          </a:p>
          <a:p>
            <a:pPr marL="90062">
              <a:spcBef>
                <a:spcPts val="200"/>
              </a:spcBef>
            </a:pPr>
            <a:r>
              <a:rPr sz="350" spc="10" dirty="0">
                <a:latin typeface="Arial"/>
                <a:cs typeface="Arial"/>
              </a:rPr>
              <a:t>Mutated</a:t>
            </a:r>
            <a:endParaRPr sz="350">
              <a:latin typeface="Arial"/>
              <a:cs typeface="Arial"/>
            </a:endParaRPr>
          </a:p>
          <a:p>
            <a:pPr marL="90062">
              <a:spcBef>
                <a:spcPts val="30"/>
              </a:spcBef>
            </a:pPr>
            <a:r>
              <a:rPr sz="350" spc="10" dirty="0">
                <a:latin typeface="Arial"/>
                <a:cs typeface="Arial"/>
              </a:rPr>
              <a:t>Non-mutated</a:t>
            </a:r>
            <a:endParaRPr sz="350">
              <a:latin typeface="Arial"/>
              <a:cs typeface="Arial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5084081" y="1760816"/>
            <a:ext cx="2099896" cy="2033937"/>
          </a:xfrm>
          <a:custGeom>
            <a:avLst/>
            <a:gdLst/>
            <a:ahLst/>
            <a:cxnLst/>
            <a:rect l="l" t="t" r="r" b="b"/>
            <a:pathLst>
              <a:path w="2102484" h="2036445">
                <a:moveTo>
                  <a:pt x="0" y="0"/>
                </a:moveTo>
                <a:lnTo>
                  <a:pt x="2102383" y="0"/>
                </a:lnTo>
                <a:lnTo>
                  <a:pt x="2102383" y="2035962"/>
                </a:lnTo>
                <a:lnTo>
                  <a:pt x="0" y="2035962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2" name="object 242"/>
          <p:cNvSpPr txBox="1"/>
          <p:nvPr/>
        </p:nvSpPr>
        <p:spPr>
          <a:xfrm>
            <a:off x="5752865" y="2118043"/>
            <a:ext cx="620265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78%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(37%;94%)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5320477" y="2260737"/>
            <a:ext cx="1275412" cy="8435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350" spc="10" dirty="0">
                <a:latin typeface="Arial"/>
                <a:cs typeface="Arial"/>
              </a:rPr>
              <a:t>0.8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549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r>
              <a:rPr sz="350" spc="10" dirty="0">
                <a:latin typeface="Arial"/>
                <a:cs typeface="Arial"/>
              </a:rPr>
              <a:t>0.6</a:t>
            </a:r>
            <a:endParaRPr sz="35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40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499">
              <a:latin typeface="Arial"/>
              <a:cs typeface="Arial"/>
            </a:endParaRPr>
          </a:p>
          <a:p>
            <a:pPr>
              <a:spcBef>
                <a:spcPts val="5"/>
              </a:spcBef>
              <a:tabLst>
                <a:tab pos="568277" algn="l"/>
              </a:tabLst>
            </a:pPr>
            <a:r>
              <a:rPr sz="350" spc="15" dirty="0">
                <a:latin typeface="Arial"/>
                <a:cs typeface="Arial"/>
              </a:rPr>
              <a:t>0.4	</a:t>
            </a:r>
            <a:r>
              <a:rPr sz="849" b="1" spc="5" dirty="0">
                <a:latin typeface="Calibri"/>
                <a:cs typeface="Calibri"/>
              </a:rPr>
              <a:t>52%</a:t>
            </a:r>
            <a:r>
              <a:rPr sz="849" b="1" spc="-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(40%;62%)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11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sz="350" spc="10" dirty="0">
                <a:latin typeface="Arial"/>
                <a:cs typeface="Arial"/>
              </a:rPr>
              <a:t>0.2</a:t>
            </a:r>
            <a:endParaRPr sz="35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6644597" y="3130952"/>
            <a:ext cx="42175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p=0</a:t>
            </a:r>
            <a:r>
              <a:rPr sz="949" dirty="0">
                <a:solidFill>
                  <a:srgbClr val="002060"/>
                </a:solidFill>
                <a:latin typeface="Calibri"/>
                <a:cs typeface="Calibri"/>
              </a:rPr>
              <a:t>.</a:t>
            </a:r>
            <a:r>
              <a:rPr sz="949" spc="10" dirty="0">
                <a:solidFill>
                  <a:srgbClr val="002060"/>
                </a:solidFill>
                <a:latin typeface="Calibri"/>
                <a:cs typeface="Calibri"/>
              </a:rPr>
              <a:t>007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664150" y="1472302"/>
            <a:ext cx="10103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alibri"/>
                <a:cs typeface="Calibri"/>
              </a:rPr>
              <a:t>N/K</a:t>
            </a:r>
            <a:r>
              <a:rPr sz="949" b="1" spc="-20" dirty="0">
                <a:latin typeface="Calibri"/>
                <a:cs typeface="Calibri"/>
              </a:rPr>
              <a:t> </a:t>
            </a:r>
            <a:r>
              <a:rPr sz="949" b="1" spc="10" dirty="0">
                <a:latin typeface="Calibri"/>
                <a:cs typeface="Calibri"/>
              </a:rPr>
              <a:t>RAS</a:t>
            </a:r>
            <a:r>
              <a:rPr sz="949" b="1" spc="-25" dirty="0">
                <a:latin typeface="Calibri"/>
                <a:cs typeface="Calibri"/>
              </a:rPr>
              <a:t> </a:t>
            </a:r>
            <a:r>
              <a:rPr sz="949" b="1" spc="5" dirty="0">
                <a:latin typeface="Calibri"/>
                <a:cs typeface="Calibri"/>
              </a:rPr>
              <a:t>mutations</a:t>
            </a:r>
            <a:endParaRPr sz="9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8527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1311190" y="1306285"/>
            <a:ext cx="643223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Adult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20" dirty="0">
                <a:solidFill>
                  <a:srgbClr val="4472C4"/>
                </a:solidFill>
                <a:latin typeface="Calibri"/>
                <a:cs typeface="Calibri"/>
              </a:rPr>
              <a:t>T-ALL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Genetic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-5" dirty="0">
                <a:solidFill>
                  <a:srgbClr val="4472C4"/>
                </a:solidFill>
                <a:latin typeface="Calibri"/>
                <a:cs typeface="Calibri"/>
              </a:rPr>
              <a:t>Characterization: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Application</a:t>
            </a:r>
            <a:r>
              <a:rPr sz="1498" spc="34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of  Optical  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Genome</a:t>
            </a:r>
            <a:r>
              <a:rPr sz="1498" spc="340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Mapping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11190" y="1512302"/>
            <a:ext cx="138386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spc="5" dirty="0">
                <a:solidFill>
                  <a:srgbClr val="4472C4"/>
                </a:solidFill>
                <a:latin typeface="Calibri"/>
                <a:cs typeface="Calibri"/>
              </a:rPr>
              <a:t>(OGM)</a:t>
            </a:r>
            <a:r>
              <a:rPr sz="1498" spc="-35" dirty="0">
                <a:solidFill>
                  <a:srgbClr val="4472C4"/>
                </a:solidFill>
                <a:latin typeface="Calibri"/>
                <a:cs typeface="Calibri"/>
              </a:rPr>
              <a:t> </a:t>
            </a:r>
            <a:r>
              <a:rPr sz="1498" dirty="0">
                <a:solidFill>
                  <a:srgbClr val="4472C4"/>
                </a:solidFill>
                <a:latin typeface="Calibri"/>
                <a:cs typeface="Calibri"/>
              </a:rPr>
              <a:t>technique</a:t>
            </a:r>
            <a:endParaRPr sz="1498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98931" y="3294521"/>
            <a:ext cx="1894396" cy="92229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1609537" y="1954812"/>
            <a:ext cx="141240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60%</a:t>
            </a:r>
            <a:r>
              <a:rPr sz="749" b="1" spc="-5" dirty="0">
                <a:latin typeface="Calibri"/>
                <a:cs typeface="Calibri"/>
              </a:rPr>
              <a:t> Karyotype </a:t>
            </a:r>
            <a:r>
              <a:rPr sz="749" b="1" dirty="0">
                <a:latin typeface="Calibri"/>
                <a:cs typeface="Calibri"/>
              </a:rPr>
              <a:t>without </a:t>
            </a:r>
            <a:r>
              <a:rPr sz="749" b="1" spc="-5" dirty="0">
                <a:latin typeface="Calibri"/>
                <a:cs typeface="Calibri"/>
              </a:rPr>
              <a:t>alterations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315207" y="2163548"/>
            <a:ext cx="62153" cy="232124"/>
          </a:xfrm>
          <a:custGeom>
            <a:avLst/>
            <a:gdLst/>
            <a:ahLst/>
            <a:cxnLst/>
            <a:rect l="l" t="t" r="r" b="b"/>
            <a:pathLst>
              <a:path w="62230" h="232410">
                <a:moveTo>
                  <a:pt x="20637" y="170243"/>
                </a:moveTo>
                <a:lnTo>
                  <a:pt x="0" y="170243"/>
                </a:lnTo>
                <a:lnTo>
                  <a:pt x="30962" y="232143"/>
                </a:lnTo>
                <a:lnTo>
                  <a:pt x="56756" y="180555"/>
                </a:lnTo>
                <a:lnTo>
                  <a:pt x="20637" y="180555"/>
                </a:lnTo>
                <a:lnTo>
                  <a:pt x="20637" y="170243"/>
                </a:lnTo>
                <a:close/>
              </a:path>
              <a:path w="62230" h="232410">
                <a:moveTo>
                  <a:pt x="41275" y="0"/>
                </a:moveTo>
                <a:lnTo>
                  <a:pt x="20637" y="0"/>
                </a:lnTo>
                <a:lnTo>
                  <a:pt x="20637" y="180555"/>
                </a:lnTo>
                <a:lnTo>
                  <a:pt x="41275" y="180555"/>
                </a:lnTo>
                <a:lnTo>
                  <a:pt x="41275" y="0"/>
                </a:lnTo>
                <a:close/>
              </a:path>
              <a:path w="62230" h="232410">
                <a:moveTo>
                  <a:pt x="61912" y="170243"/>
                </a:moveTo>
                <a:lnTo>
                  <a:pt x="41275" y="170243"/>
                </a:lnTo>
                <a:lnTo>
                  <a:pt x="41275" y="180555"/>
                </a:lnTo>
                <a:lnTo>
                  <a:pt x="56756" y="180555"/>
                </a:lnTo>
                <a:lnTo>
                  <a:pt x="61912" y="170243"/>
                </a:lnTo>
                <a:close/>
              </a:path>
            </a:pathLst>
          </a:custGeom>
          <a:solidFill>
            <a:srgbClr val="3333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1625613" y="2429665"/>
            <a:ext cx="1374350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SNPa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do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not</a:t>
            </a:r>
            <a:r>
              <a:rPr sz="749" b="1" spc="-5" dirty="0">
                <a:latin typeface="Calibri"/>
                <a:cs typeface="Calibri"/>
              </a:rPr>
              <a:t> detect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translocations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292260" y="2662480"/>
            <a:ext cx="62153" cy="238466"/>
          </a:xfrm>
          <a:custGeom>
            <a:avLst/>
            <a:gdLst/>
            <a:ahLst/>
            <a:cxnLst/>
            <a:rect l="l" t="t" r="r" b="b"/>
            <a:pathLst>
              <a:path w="62230" h="238760">
                <a:moveTo>
                  <a:pt x="20637" y="176263"/>
                </a:moveTo>
                <a:lnTo>
                  <a:pt x="0" y="176263"/>
                </a:lnTo>
                <a:lnTo>
                  <a:pt x="30962" y="238163"/>
                </a:lnTo>
                <a:lnTo>
                  <a:pt x="56756" y="186575"/>
                </a:lnTo>
                <a:lnTo>
                  <a:pt x="20637" y="186575"/>
                </a:lnTo>
                <a:lnTo>
                  <a:pt x="20637" y="176263"/>
                </a:lnTo>
                <a:close/>
              </a:path>
              <a:path w="62230" h="238760">
                <a:moveTo>
                  <a:pt x="41275" y="0"/>
                </a:moveTo>
                <a:lnTo>
                  <a:pt x="20637" y="0"/>
                </a:lnTo>
                <a:lnTo>
                  <a:pt x="20637" y="186575"/>
                </a:lnTo>
                <a:lnTo>
                  <a:pt x="41275" y="186575"/>
                </a:lnTo>
                <a:lnTo>
                  <a:pt x="41275" y="0"/>
                </a:lnTo>
                <a:close/>
              </a:path>
              <a:path w="62230" h="238760">
                <a:moveTo>
                  <a:pt x="61912" y="176263"/>
                </a:moveTo>
                <a:lnTo>
                  <a:pt x="41275" y="176263"/>
                </a:lnTo>
                <a:lnTo>
                  <a:pt x="41275" y="186575"/>
                </a:lnTo>
                <a:lnTo>
                  <a:pt x="56756" y="186575"/>
                </a:lnTo>
                <a:lnTo>
                  <a:pt x="61912" y="176263"/>
                </a:lnTo>
                <a:close/>
              </a:path>
            </a:pathLst>
          </a:custGeom>
          <a:solidFill>
            <a:srgbClr val="3333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3" name="object 13"/>
          <p:cNvGrpSpPr/>
          <p:nvPr/>
        </p:nvGrpSpPr>
        <p:grpSpPr>
          <a:xfrm>
            <a:off x="3636825" y="1629223"/>
            <a:ext cx="4113538" cy="1709852"/>
            <a:chOff x="3635672" y="1631232"/>
            <a:chExt cx="4118610" cy="1711960"/>
          </a:xfrm>
        </p:grpSpPr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40836" y="1636390"/>
              <a:ext cx="4108145" cy="170109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3638250" y="1633810"/>
              <a:ext cx="4113529" cy="1706880"/>
            </a:xfrm>
            <a:custGeom>
              <a:avLst/>
              <a:gdLst/>
              <a:ahLst/>
              <a:cxnLst/>
              <a:rect l="l" t="t" r="r" b="b"/>
              <a:pathLst>
                <a:path w="4113529" h="1706879">
                  <a:moveTo>
                    <a:pt x="0" y="0"/>
                  </a:moveTo>
                  <a:lnTo>
                    <a:pt x="4113314" y="0"/>
                  </a:lnTo>
                  <a:lnTo>
                    <a:pt x="4113314" y="1706257"/>
                  </a:lnTo>
                  <a:lnTo>
                    <a:pt x="0" y="170625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3443460" y="1576138"/>
            <a:ext cx="100841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3333FF"/>
                </a:solidFill>
                <a:latin typeface="Calibri"/>
                <a:cs typeface="Calibri"/>
              </a:rPr>
              <a:t>A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636825" y="3477113"/>
            <a:ext cx="4113538" cy="785796"/>
            <a:chOff x="3635672" y="3481400"/>
            <a:chExt cx="4118610" cy="78676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40836" y="3486569"/>
              <a:ext cx="4108145" cy="77639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638250" y="3483978"/>
              <a:ext cx="4113529" cy="781685"/>
            </a:xfrm>
            <a:custGeom>
              <a:avLst/>
              <a:gdLst/>
              <a:ahLst/>
              <a:cxnLst/>
              <a:rect l="l" t="t" r="r" b="b"/>
              <a:pathLst>
                <a:path w="4113529" h="781685">
                  <a:moveTo>
                    <a:pt x="0" y="0"/>
                  </a:moveTo>
                  <a:lnTo>
                    <a:pt x="4113314" y="0"/>
                  </a:lnTo>
                  <a:lnTo>
                    <a:pt x="4113314" y="781557"/>
                  </a:lnTo>
                  <a:lnTo>
                    <a:pt x="0" y="78155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7515377" y="4225074"/>
              <a:ext cx="233679" cy="38100"/>
            </a:xfrm>
            <a:custGeom>
              <a:avLst/>
              <a:gdLst/>
              <a:ahLst/>
              <a:cxnLst/>
              <a:rect l="l" t="t" r="r" b="b"/>
              <a:pathLst>
                <a:path w="233679" h="38100">
                  <a:moveTo>
                    <a:pt x="233603" y="0"/>
                  </a:moveTo>
                  <a:lnTo>
                    <a:pt x="0" y="0"/>
                  </a:lnTo>
                  <a:lnTo>
                    <a:pt x="0" y="37896"/>
                  </a:lnTo>
                  <a:lnTo>
                    <a:pt x="233603" y="37896"/>
                  </a:lnTo>
                  <a:lnTo>
                    <a:pt x="233603" y="0"/>
                  </a:lnTo>
                  <a:close/>
                </a:path>
              </a:pathLst>
            </a:custGeom>
            <a:solidFill>
              <a:srgbClr val="F5F4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7515378" y="4225069"/>
              <a:ext cx="233679" cy="38100"/>
            </a:xfrm>
            <a:custGeom>
              <a:avLst/>
              <a:gdLst/>
              <a:ahLst/>
              <a:cxnLst/>
              <a:rect l="l" t="t" r="r" b="b"/>
              <a:pathLst>
                <a:path w="233679" h="38100">
                  <a:moveTo>
                    <a:pt x="0" y="0"/>
                  </a:moveTo>
                  <a:lnTo>
                    <a:pt x="233603" y="0"/>
                  </a:lnTo>
                  <a:lnTo>
                    <a:pt x="233603" y="37896"/>
                  </a:lnTo>
                  <a:lnTo>
                    <a:pt x="0" y="3789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7522256" y="4207889"/>
            <a:ext cx="131917" cy="9221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250" b="1" spc="10" dirty="0">
                <a:latin typeface="Calibri"/>
                <a:cs typeface="Calibri"/>
              </a:rPr>
              <a:t>X         </a:t>
            </a:r>
            <a:r>
              <a:rPr sz="250" b="1" spc="-20" dirty="0">
                <a:latin typeface="Calibri"/>
                <a:cs typeface="Calibri"/>
              </a:rPr>
              <a:t> </a:t>
            </a:r>
            <a:r>
              <a:rPr sz="250" b="1" spc="10" dirty="0">
                <a:latin typeface="Calibri"/>
                <a:cs typeface="Calibri"/>
              </a:rPr>
              <a:t>Y</a:t>
            </a:r>
            <a:endParaRPr sz="25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590678" y="2957278"/>
            <a:ext cx="2224837" cy="521961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Saphyr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Optical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Genome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Mapping</a:t>
            </a:r>
            <a:endParaRPr sz="749">
              <a:latin typeface="Calibri"/>
              <a:cs typeface="Calibri"/>
            </a:endParaRPr>
          </a:p>
          <a:p>
            <a:pPr marR="268917" algn="r">
              <a:spcBef>
                <a:spcPts val="734"/>
              </a:spcBef>
            </a:pPr>
            <a:r>
              <a:rPr sz="949" b="1" spc="10" dirty="0">
                <a:solidFill>
                  <a:srgbClr val="3333FF"/>
                </a:solidFill>
                <a:latin typeface="Calibri"/>
                <a:cs typeface="Calibri"/>
              </a:rPr>
              <a:t>B</a:t>
            </a:r>
            <a:endParaRPr sz="949">
              <a:latin typeface="Calibri"/>
              <a:cs typeface="Calibri"/>
            </a:endParaRPr>
          </a:p>
          <a:p>
            <a:pPr marR="5074" algn="r">
              <a:spcBef>
                <a:spcPts val="229"/>
              </a:spcBef>
            </a:pPr>
            <a:r>
              <a:rPr sz="749" b="1" dirty="0">
                <a:latin typeface="Calibri"/>
                <a:cs typeface="Calibri"/>
              </a:rPr>
              <a:t>CNV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778820"/>
            <a:chOff x="1270344" y="633301"/>
            <a:chExt cx="6603365" cy="77978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38316" y="682631"/>
              <a:ext cx="791990" cy="215248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311190" y="1292547"/>
            <a:ext cx="285461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10" dirty="0">
                <a:solidFill>
                  <a:srgbClr val="4472C4"/>
                </a:solidFill>
                <a:latin typeface="Calibri"/>
              </a:rPr>
              <a:t>Filtered</a:t>
            </a:r>
            <a:r>
              <a:rPr sz="1298" spc="-15" dirty="0">
                <a:solidFill>
                  <a:srgbClr val="4472C4"/>
                </a:solidFill>
                <a:latin typeface="Calibri"/>
              </a:rPr>
              <a:t> </a:t>
            </a:r>
            <a:r>
              <a:rPr sz="1298" spc="-10" dirty="0">
                <a:solidFill>
                  <a:srgbClr val="4472C4"/>
                </a:solidFill>
                <a:latin typeface="Calibri"/>
              </a:rPr>
              <a:t>data </a:t>
            </a:r>
            <a:r>
              <a:rPr sz="1298" spc="-5" dirty="0">
                <a:solidFill>
                  <a:srgbClr val="4472C4"/>
                </a:solidFill>
                <a:latin typeface="Calibri"/>
              </a:rPr>
              <a:t>visualization-</a:t>
            </a:r>
            <a:r>
              <a:rPr sz="1298" spc="-15" dirty="0">
                <a:solidFill>
                  <a:srgbClr val="4472C4"/>
                </a:solidFill>
                <a:latin typeface="Calibri"/>
              </a:rPr>
              <a:t> </a:t>
            </a:r>
            <a:r>
              <a:rPr sz="1298" spc="-5" dirty="0">
                <a:solidFill>
                  <a:srgbClr val="4472C4"/>
                </a:solidFill>
                <a:latin typeface="Calibri"/>
              </a:rPr>
              <a:t>Bionano</a:t>
            </a:r>
            <a:r>
              <a:rPr sz="1298" spc="-10" dirty="0">
                <a:solidFill>
                  <a:srgbClr val="4472C4"/>
                </a:solidFill>
                <a:latin typeface="Calibri"/>
              </a:rPr>
              <a:t> </a:t>
            </a:r>
            <a:r>
              <a:rPr sz="1298" spc="-5" dirty="0">
                <a:solidFill>
                  <a:srgbClr val="4472C4"/>
                </a:solidFill>
                <a:latin typeface="Calibri"/>
              </a:rPr>
              <a:t>Access</a:t>
            </a:r>
            <a:endParaRPr sz="1298">
              <a:latin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675883" y="1593410"/>
            <a:ext cx="1856356" cy="2438568"/>
            <a:chOff x="1672311" y="1595374"/>
            <a:chExt cx="1858645" cy="2441575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77469" y="1600530"/>
              <a:ext cx="1799677" cy="233963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674889" y="1597952"/>
              <a:ext cx="1853564" cy="2436495"/>
            </a:xfrm>
            <a:custGeom>
              <a:avLst/>
              <a:gdLst/>
              <a:ahLst/>
              <a:cxnLst/>
              <a:rect l="l" t="t" r="r" b="b"/>
              <a:pathLst>
                <a:path w="1853564" h="2436495">
                  <a:moveTo>
                    <a:pt x="0" y="0"/>
                  </a:moveTo>
                  <a:lnTo>
                    <a:pt x="1853476" y="0"/>
                  </a:lnTo>
                  <a:lnTo>
                    <a:pt x="1853476" y="2436177"/>
                  </a:lnTo>
                  <a:lnTo>
                    <a:pt x="0" y="243617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4225393" y="1541155"/>
            <a:ext cx="2706207" cy="2488037"/>
            <a:chOff x="4627365" y="1543056"/>
            <a:chExt cx="2709545" cy="249110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27386" y="1594379"/>
              <a:ext cx="2484635" cy="238842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627365" y="1543056"/>
              <a:ext cx="2709545" cy="2491105"/>
            </a:xfrm>
            <a:custGeom>
              <a:avLst/>
              <a:gdLst/>
              <a:ahLst/>
              <a:cxnLst/>
              <a:rect l="l" t="t" r="r" b="b"/>
              <a:pathLst>
                <a:path w="2709545" h="2491104">
                  <a:moveTo>
                    <a:pt x="0" y="0"/>
                  </a:moveTo>
                  <a:lnTo>
                    <a:pt x="2709037" y="0"/>
                  </a:lnTo>
                  <a:lnTo>
                    <a:pt x="2709037" y="2491079"/>
                  </a:lnTo>
                  <a:lnTo>
                    <a:pt x="0" y="2491079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395099" y="2024834"/>
            <a:ext cx="1002064" cy="280959"/>
            <a:chOff x="6799745" y="2027330"/>
            <a:chExt cx="1003300" cy="281305"/>
          </a:xfrm>
        </p:grpSpPr>
        <p:sp>
          <p:nvSpPr>
            <p:cNvPr id="17" name="object 17"/>
            <p:cNvSpPr/>
            <p:nvPr/>
          </p:nvSpPr>
          <p:spPr>
            <a:xfrm>
              <a:off x="6799745" y="2172568"/>
              <a:ext cx="292100" cy="135890"/>
            </a:xfrm>
            <a:custGeom>
              <a:avLst/>
              <a:gdLst/>
              <a:ahLst/>
              <a:cxnLst/>
              <a:rect l="l" t="t" r="r" b="b"/>
              <a:pathLst>
                <a:path w="292100" h="135889">
                  <a:moveTo>
                    <a:pt x="29311" y="98120"/>
                  </a:moveTo>
                  <a:lnTo>
                    <a:pt x="0" y="133756"/>
                  </a:lnTo>
                  <a:lnTo>
                    <a:pt x="46088" y="135813"/>
                  </a:lnTo>
                  <a:lnTo>
                    <a:pt x="41040" y="124472"/>
                  </a:lnTo>
                  <a:lnTo>
                    <a:pt x="33515" y="124472"/>
                  </a:lnTo>
                  <a:lnTo>
                    <a:pt x="29324" y="115049"/>
                  </a:lnTo>
                  <a:lnTo>
                    <a:pt x="35602" y="112254"/>
                  </a:lnTo>
                  <a:lnTo>
                    <a:pt x="29311" y="98120"/>
                  </a:lnTo>
                  <a:close/>
                </a:path>
                <a:path w="292100" h="135889">
                  <a:moveTo>
                    <a:pt x="35602" y="112254"/>
                  </a:moveTo>
                  <a:lnTo>
                    <a:pt x="29324" y="115049"/>
                  </a:lnTo>
                  <a:lnTo>
                    <a:pt x="33515" y="124472"/>
                  </a:lnTo>
                  <a:lnTo>
                    <a:pt x="39796" y="121676"/>
                  </a:lnTo>
                  <a:lnTo>
                    <a:pt x="35602" y="112254"/>
                  </a:lnTo>
                  <a:close/>
                </a:path>
                <a:path w="292100" h="135889">
                  <a:moveTo>
                    <a:pt x="39796" y="121676"/>
                  </a:moveTo>
                  <a:lnTo>
                    <a:pt x="33515" y="124472"/>
                  </a:lnTo>
                  <a:lnTo>
                    <a:pt x="41040" y="124472"/>
                  </a:lnTo>
                  <a:lnTo>
                    <a:pt x="39796" y="121676"/>
                  </a:lnTo>
                  <a:close/>
                </a:path>
                <a:path w="292100" h="135889">
                  <a:moveTo>
                    <a:pt x="287756" y="0"/>
                  </a:moveTo>
                  <a:lnTo>
                    <a:pt x="35602" y="112254"/>
                  </a:lnTo>
                  <a:lnTo>
                    <a:pt x="39796" y="121676"/>
                  </a:lnTo>
                  <a:lnTo>
                    <a:pt x="291947" y="9423"/>
                  </a:lnTo>
                  <a:lnTo>
                    <a:pt x="287756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7124900" y="2030187"/>
              <a:ext cx="675640" cy="200025"/>
            </a:xfrm>
            <a:custGeom>
              <a:avLst/>
              <a:gdLst/>
              <a:ahLst/>
              <a:cxnLst/>
              <a:rect l="l" t="t" r="r" b="b"/>
              <a:pathLst>
                <a:path w="675640" h="200025">
                  <a:moveTo>
                    <a:pt x="0" y="0"/>
                  </a:moveTo>
                  <a:lnTo>
                    <a:pt x="675233" y="0"/>
                  </a:lnTo>
                  <a:lnTo>
                    <a:pt x="675233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6722428" y="2032854"/>
            <a:ext cx="66973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61520">
              <a:spcBef>
                <a:spcPts val="125"/>
              </a:spcBef>
            </a:pPr>
            <a:r>
              <a:rPr sz="949" spc="5" dirty="0">
                <a:solidFill>
                  <a:srgbClr val="00B050"/>
                </a:solidFill>
                <a:latin typeface="Calibri"/>
                <a:cs typeface="Calibri"/>
              </a:rPr>
              <a:t>INSERTION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4072566" y="1675682"/>
            <a:ext cx="1247507" cy="358967"/>
            <a:chOff x="4474348" y="1677748"/>
            <a:chExt cx="1249045" cy="359410"/>
          </a:xfrm>
        </p:grpSpPr>
        <p:sp>
          <p:nvSpPr>
            <p:cNvPr id="21" name="object 21"/>
            <p:cNvSpPr/>
            <p:nvPr/>
          </p:nvSpPr>
          <p:spPr>
            <a:xfrm>
              <a:off x="5336606" y="1914445"/>
              <a:ext cx="386715" cy="122555"/>
            </a:xfrm>
            <a:custGeom>
              <a:avLst/>
              <a:gdLst/>
              <a:ahLst/>
              <a:cxnLst/>
              <a:rect l="l" t="t" r="r" b="b"/>
              <a:pathLst>
                <a:path w="386714" h="122555">
                  <a:moveTo>
                    <a:pt x="345305" y="107251"/>
                  </a:moveTo>
                  <a:lnTo>
                    <a:pt x="341109" y="122148"/>
                  </a:lnTo>
                  <a:lnTo>
                    <a:pt x="386422" y="113474"/>
                  </a:lnTo>
                  <a:lnTo>
                    <a:pt x="381635" y="109118"/>
                  </a:lnTo>
                  <a:lnTo>
                    <a:pt x="351929" y="109118"/>
                  </a:lnTo>
                  <a:lnTo>
                    <a:pt x="345305" y="107251"/>
                  </a:lnTo>
                  <a:close/>
                </a:path>
                <a:path w="386714" h="122555">
                  <a:moveTo>
                    <a:pt x="348102" y="97320"/>
                  </a:moveTo>
                  <a:lnTo>
                    <a:pt x="345305" y="107251"/>
                  </a:lnTo>
                  <a:lnTo>
                    <a:pt x="351929" y="109118"/>
                  </a:lnTo>
                  <a:lnTo>
                    <a:pt x="354723" y="99187"/>
                  </a:lnTo>
                  <a:lnTo>
                    <a:pt x="348102" y="97320"/>
                  </a:lnTo>
                  <a:close/>
                </a:path>
                <a:path w="386714" h="122555">
                  <a:moveTo>
                    <a:pt x="352298" y="82423"/>
                  </a:moveTo>
                  <a:lnTo>
                    <a:pt x="348102" y="97320"/>
                  </a:lnTo>
                  <a:lnTo>
                    <a:pt x="354723" y="99187"/>
                  </a:lnTo>
                  <a:lnTo>
                    <a:pt x="351929" y="109118"/>
                  </a:lnTo>
                  <a:lnTo>
                    <a:pt x="381635" y="109118"/>
                  </a:lnTo>
                  <a:lnTo>
                    <a:pt x="352298" y="82423"/>
                  </a:lnTo>
                  <a:close/>
                </a:path>
                <a:path w="386714" h="122555">
                  <a:moveTo>
                    <a:pt x="2794" y="0"/>
                  </a:moveTo>
                  <a:lnTo>
                    <a:pt x="0" y="9931"/>
                  </a:lnTo>
                  <a:lnTo>
                    <a:pt x="345305" y="107251"/>
                  </a:lnTo>
                  <a:lnTo>
                    <a:pt x="348102" y="97320"/>
                  </a:lnTo>
                  <a:lnTo>
                    <a:pt x="2794" y="0"/>
                  </a:lnTo>
                  <a:close/>
                </a:path>
              </a:pathLst>
            </a:custGeom>
            <a:solidFill>
              <a:srgbClr val="3333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477206" y="1680606"/>
              <a:ext cx="805180" cy="200025"/>
            </a:xfrm>
            <a:custGeom>
              <a:avLst/>
              <a:gdLst/>
              <a:ahLst/>
              <a:cxnLst/>
              <a:rect l="l" t="t" r="r" b="b"/>
              <a:pathLst>
                <a:path w="805179" h="200025">
                  <a:moveTo>
                    <a:pt x="0" y="0"/>
                  </a:moveTo>
                  <a:lnTo>
                    <a:pt x="804760" y="0"/>
                  </a:lnTo>
                  <a:lnTo>
                    <a:pt x="804760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333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4077993" y="1683310"/>
            <a:ext cx="79911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57716">
              <a:spcBef>
                <a:spcPts val="125"/>
              </a:spcBef>
            </a:pPr>
            <a:r>
              <a:rPr sz="949" dirty="0">
                <a:solidFill>
                  <a:srgbClr val="3333FF"/>
                </a:solidFill>
                <a:latin typeface="Calibri"/>
                <a:cs typeface="Calibri"/>
              </a:rPr>
              <a:t>DUPLICATION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970087" y="2043405"/>
            <a:ext cx="909469" cy="230220"/>
            <a:chOff x="4371744" y="2045925"/>
            <a:chExt cx="910590" cy="230504"/>
          </a:xfrm>
        </p:grpSpPr>
        <p:sp>
          <p:nvSpPr>
            <p:cNvPr id="25" name="object 25"/>
            <p:cNvSpPr/>
            <p:nvPr/>
          </p:nvSpPr>
          <p:spPr>
            <a:xfrm>
              <a:off x="4988308" y="2167360"/>
              <a:ext cx="294005" cy="109220"/>
            </a:xfrm>
            <a:custGeom>
              <a:avLst/>
              <a:gdLst/>
              <a:ahLst/>
              <a:cxnLst/>
              <a:rect l="l" t="t" r="r" b="b"/>
              <a:pathLst>
                <a:path w="294004" h="109219">
                  <a:moveTo>
                    <a:pt x="252885" y="94313"/>
                  </a:moveTo>
                  <a:lnTo>
                    <a:pt x="247980" y="108991"/>
                  </a:lnTo>
                  <a:lnTo>
                    <a:pt x="293662" y="102514"/>
                  </a:lnTo>
                  <a:lnTo>
                    <a:pt x="287654" y="96494"/>
                  </a:lnTo>
                  <a:lnTo>
                    <a:pt x="259410" y="96494"/>
                  </a:lnTo>
                  <a:lnTo>
                    <a:pt x="252885" y="94313"/>
                  </a:lnTo>
                  <a:close/>
                </a:path>
                <a:path w="294004" h="109219">
                  <a:moveTo>
                    <a:pt x="256153" y="84535"/>
                  </a:moveTo>
                  <a:lnTo>
                    <a:pt x="252885" y="94313"/>
                  </a:lnTo>
                  <a:lnTo>
                    <a:pt x="259410" y="96494"/>
                  </a:lnTo>
                  <a:lnTo>
                    <a:pt x="262674" y="86715"/>
                  </a:lnTo>
                  <a:lnTo>
                    <a:pt x="256153" y="84535"/>
                  </a:lnTo>
                  <a:close/>
                </a:path>
                <a:path w="294004" h="109219">
                  <a:moveTo>
                    <a:pt x="261061" y="69850"/>
                  </a:moveTo>
                  <a:lnTo>
                    <a:pt x="256153" y="84535"/>
                  </a:lnTo>
                  <a:lnTo>
                    <a:pt x="262674" y="86715"/>
                  </a:lnTo>
                  <a:lnTo>
                    <a:pt x="259410" y="96494"/>
                  </a:lnTo>
                  <a:lnTo>
                    <a:pt x="287654" y="96494"/>
                  </a:lnTo>
                  <a:lnTo>
                    <a:pt x="261061" y="69850"/>
                  </a:lnTo>
                  <a:close/>
                </a:path>
                <a:path w="294004" h="109219">
                  <a:moveTo>
                    <a:pt x="3276" y="0"/>
                  </a:moveTo>
                  <a:lnTo>
                    <a:pt x="0" y="9791"/>
                  </a:lnTo>
                  <a:lnTo>
                    <a:pt x="252885" y="94313"/>
                  </a:lnTo>
                  <a:lnTo>
                    <a:pt x="256153" y="84535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55A1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4374601" y="2048783"/>
              <a:ext cx="733425" cy="200025"/>
            </a:xfrm>
            <a:custGeom>
              <a:avLst/>
              <a:gdLst/>
              <a:ahLst/>
              <a:cxnLst/>
              <a:rect l="l" t="t" r="r" b="b"/>
              <a:pathLst>
                <a:path w="733425" h="200025">
                  <a:moveTo>
                    <a:pt x="0" y="0"/>
                  </a:moveTo>
                  <a:lnTo>
                    <a:pt x="732891" y="0"/>
                  </a:lnTo>
                  <a:lnTo>
                    <a:pt x="732891" y="200012"/>
                  </a:lnTo>
                  <a:lnTo>
                    <a:pt x="0" y="2000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975516" y="2050991"/>
            <a:ext cx="72744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46299">
              <a:spcBef>
                <a:spcPts val="125"/>
              </a:spcBef>
            </a:pPr>
            <a:r>
              <a:rPr sz="949" spc="5" dirty="0">
                <a:solidFill>
                  <a:srgbClr val="C55A11"/>
                </a:solidFill>
                <a:latin typeface="Calibri"/>
                <a:cs typeface="Calibri"/>
              </a:rPr>
              <a:t>DELETION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898401" y="3034654"/>
            <a:ext cx="1440309" cy="662124"/>
            <a:chOff x="4299968" y="3038396"/>
            <a:chExt cx="1442085" cy="662940"/>
          </a:xfrm>
        </p:grpSpPr>
        <p:sp>
          <p:nvSpPr>
            <p:cNvPr id="29" name="object 29"/>
            <p:cNvSpPr/>
            <p:nvPr/>
          </p:nvSpPr>
          <p:spPr>
            <a:xfrm>
              <a:off x="5044758" y="3038396"/>
              <a:ext cx="678815" cy="413384"/>
            </a:xfrm>
            <a:custGeom>
              <a:avLst/>
              <a:gdLst/>
              <a:ahLst/>
              <a:cxnLst/>
              <a:rect l="l" t="t" r="r" b="b"/>
              <a:pathLst>
                <a:path w="678814" h="413385">
                  <a:moveTo>
                    <a:pt x="640290" y="16944"/>
                  </a:moveTo>
                  <a:lnTo>
                    <a:pt x="0" y="404075"/>
                  </a:lnTo>
                  <a:lnTo>
                    <a:pt x="5334" y="412902"/>
                  </a:lnTo>
                  <a:lnTo>
                    <a:pt x="645625" y="25770"/>
                  </a:lnTo>
                  <a:lnTo>
                    <a:pt x="640290" y="16944"/>
                  </a:lnTo>
                  <a:close/>
                </a:path>
                <a:path w="678814" h="413385">
                  <a:moveTo>
                    <a:pt x="669815" y="13385"/>
                  </a:moveTo>
                  <a:lnTo>
                    <a:pt x="646176" y="13385"/>
                  </a:lnTo>
                  <a:lnTo>
                    <a:pt x="651510" y="22212"/>
                  </a:lnTo>
                  <a:lnTo>
                    <a:pt x="645625" y="25770"/>
                  </a:lnTo>
                  <a:lnTo>
                    <a:pt x="653630" y="39014"/>
                  </a:lnTo>
                  <a:lnTo>
                    <a:pt x="669815" y="13385"/>
                  </a:lnTo>
                  <a:close/>
                </a:path>
                <a:path w="678814" h="413385">
                  <a:moveTo>
                    <a:pt x="646176" y="13385"/>
                  </a:moveTo>
                  <a:lnTo>
                    <a:pt x="640290" y="16944"/>
                  </a:lnTo>
                  <a:lnTo>
                    <a:pt x="645625" y="25770"/>
                  </a:lnTo>
                  <a:lnTo>
                    <a:pt x="651510" y="22212"/>
                  </a:lnTo>
                  <a:lnTo>
                    <a:pt x="646176" y="13385"/>
                  </a:lnTo>
                  <a:close/>
                </a:path>
                <a:path w="678814" h="413385">
                  <a:moveTo>
                    <a:pt x="678268" y="0"/>
                  </a:moveTo>
                  <a:lnTo>
                    <a:pt x="632282" y="3695"/>
                  </a:lnTo>
                  <a:lnTo>
                    <a:pt x="640290" y="16944"/>
                  </a:lnTo>
                  <a:lnTo>
                    <a:pt x="646176" y="13385"/>
                  </a:lnTo>
                  <a:lnTo>
                    <a:pt x="669815" y="13385"/>
                  </a:lnTo>
                  <a:lnTo>
                    <a:pt x="678268" y="0"/>
                  </a:lnTo>
                  <a:close/>
                </a:path>
              </a:pathLst>
            </a:custGeom>
            <a:solidFill>
              <a:srgbClr val="FF339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302826" y="3498415"/>
              <a:ext cx="1436370" cy="200660"/>
            </a:xfrm>
            <a:custGeom>
              <a:avLst/>
              <a:gdLst/>
              <a:ahLst/>
              <a:cxnLst/>
              <a:rect l="l" t="t" r="r" b="b"/>
              <a:pathLst>
                <a:path w="1436370" h="200660">
                  <a:moveTo>
                    <a:pt x="0" y="0"/>
                  </a:moveTo>
                  <a:lnTo>
                    <a:pt x="1436065" y="0"/>
                  </a:lnTo>
                  <a:lnTo>
                    <a:pt x="1436065" y="200037"/>
                  </a:lnTo>
                  <a:lnTo>
                    <a:pt x="0" y="20003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33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3903829" y="3498633"/>
            <a:ext cx="142952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3041">
              <a:spcBef>
                <a:spcPts val="125"/>
              </a:spcBef>
            </a:pPr>
            <a:r>
              <a:rPr sz="949" dirty="0">
                <a:solidFill>
                  <a:srgbClr val="FF3399"/>
                </a:solidFill>
                <a:latin typeface="Calibri"/>
                <a:cs typeface="Calibri"/>
              </a:rPr>
              <a:t>INTER-TRANSLOCATION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6204039" y="1712378"/>
            <a:ext cx="796578" cy="234026"/>
            <a:chOff x="6608450" y="1714489"/>
            <a:chExt cx="797560" cy="234315"/>
          </a:xfrm>
        </p:grpSpPr>
        <p:sp>
          <p:nvSpPr>
            <p:cNvPr id="33" name="object 33"/>
            <p:cNvSpPr/>
            <p:nvPr/>
          </p:nvSpPr>
          <p:spPr>
            <a:xfrm>
              <a:off x="6864667" y="1810778"/>
              <a:ext cx="541020" cy="41275"/>
            </a:xfrm>
            <a:custGeom>
              <a:avLst/>
              <a:gdLst/>
              <a:ahLst/>
              <a:cxnLst/>
              <a:rect l="l" t="t" r="r" b="b"/>
              <a:pathLst>
                <a:path w="541020" h="41275">
                  <a:moveTo>
                    <a:pt x="499554" y="0"/>
                  </a:moveTo>
                  <a:lnTo>
                    <a:pt x="499554" y="41275"/>
                  </a:lnTo>
                  <a:lnTo>
                    <a:pt x="530507" y="25793"/>
                  </a:lnTo>
                  <a:lnTo>
                    <a:pt x="506425" y="25793"/>
                  </a:lnTo>
                  <a:lnTo>
                    <a:pt x="506425" y="15481"/>
                  </a:lnTo>
                  <a:lnTo>
                    <a:pt x="530507" y="15481"/>
                  </a:lnTo>
                  <a:lnTo>
                    <a:pt x="499554" y="0"/>
                  </a:lnTo>
                  <a:close/>
                </a:path>
                <a:path w="541020" h="41275">
                  <a:moveTo>
                    <a:pt x="499554" y="15481"/>
                  </a:moveTo>
                  <a:lnTo>
                    <a:pt x="0" y="15481"/>
                  </a:lnTo>
                  <a:lnTo>
                    <a:pt x="0" y="25793"/>
                  </a:lnTo>
                  <a:lnTo>
                    <a:pt x="499554" y="25793"/>
                  </a:lnTo>
                  <a:lnTo>
                    <a:pt x="499554" y="15481"/>
                  </a:lnTo>
                  <a:close/>
                </a:path>
                <a:path w="541020" h="41275">
                  <a:moveTo>
                    <a:pt x="530507" y="15481"/>
                  </a:moveTo>
                  <a:lnTo>
                    <a:pt x="506425" y="15481"/>
                  </a:lnTo>
                  <a:lnTo>
                    <a:pt x="506425" y="25793"/>
                  </a:lnTo>
                  <a:lnTo>
                    <a:pt x="530507" y="25793"/>
                  </a:lnTo>
                  <a:lnTo>
                    <a:pt x="540816" y="20637"/>
                  </a:lnTo>
                  <a:lnTo>
                    <a:pt x="530507" y="154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08450" y="1714489"/>
              <a:ext cx="232143" cy="233857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7073800" y="1734423"/>
            <a:ext cx="16045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alibri"/>
                <a:cs typeface="Calibri"/>
              </a:rPr>
              <a:t>CR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C42E94B7-F281-7249-B3F7-25CA7008AA31}"/>
              </a:ext>
            </a:extLst>
          </p:cNvPr>
          <p:cNvGrpSpPr>
            <a:grpSpLocks/>
          </p:cNvGrpSpPr>
          <p:nvPr/>
        </p:nvGrpSpPr>
        <p:grpSpPr bwMode="auto">
          <a:xfrm>
            <a:off x="6319969" y="2672281"/>
            <a:ext cx="1245139" cy="246221"/>
            <a:chOff x="4798863" y="3444086"/>
            <a:chExt cx="2203040" cy="380933"/>
          </a:xfrm>
        </p:grpSpPr>
        <p:cxnSp>
          <p:nvCxnSpPr>
            <p:cNvPr id="37" name="Conector recto de flecha 36">
              <a:extLst>
                <a:ext uri="{FF2B5EF4-FFF2-40B4-BE49-F238E27FC236}">
                  <a16:creationId xmlns:a16="http://schemas.microsoft.com/office/drawing/2014/main" id="{755357F3-BB1E-804E-8236-16077658A9B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798863" y="3618462"/>
              <a:ext cx="1064298" cy="9024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CuadroTexto 24">
              <a:extLst>
                <a:ext uri="{FF2B5EF4-FFF2-40B4-BE49-F238E27FC236}">
                  <a16:creationId xmlns:a16="http://schemas.microsoft.com/office/drawing/2014/main" id="{BDC85074-012A-7241-B9A8-58168ED8E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1031" y="3444086"/>
              <a:ext cx="1120872" cy="380933"/>
            </a:xfrm>
            <a:prstGeom prst="rect">
              <a:avLst/>
            </a:prstGeom>
            <a:noFill/>
            <a:ln w="9525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s-E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+mn-cs"/>
                </a:rPr>
                <a:t>CNV loss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957291"/>
            <a:ext cx="1283391" cy="37784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5" dirty="0">
                <a:solidFill>
                  <a:srgbClr val="0033CC"/>
                </a:solidFill>
              </a:rPr>
              <a:t>Ou</a:t>
            </a:r>
            <a:r>
              <a:rPr sz="2347" b="1" dirty="0">
                <a:solidFill>
                  <a:srgbClr val="0033CC"/>
                </a:solidFill>
              </a:rPr>
              <a:t>tli</a:t>
            </a:r>
            <a:r>
              <a:rPr sz="2347" b="1" spc="15" dirty="0">
                <a:solidFill>
                  <a:srgbClr val="0033CC"/>
                </a:solidFill>
              </a:rPr>
              <a:t>ne</a:t>
            </a:r>
            <a:endParaRPr sz="2347" b="1" dirty="0"/>
          </a:p>
        </p:txBody>
      </p:sp>
      <p:sp>
        <p:nvSpPr>
          <p:cNvPr id="4" name="object 4"/>
          <p:cNvSpPr txBox="1"/>
          <p:nvPr/>
        </p:nvSpPr>
        <p:spPr>
          <a:xfrm>
            <a:off x="1764609" y="1544262"/>
            <a:ext cx="3975913" cy="1558908"/>
          </a:xfrm>
          <a:prstGeom prst="rect">
            <a:avLst/>
          </a:prstGeom>
        </p:spPr>
        <p:txBody>
          <a:bodyPr vert="horz" wrap="square" lIns="0" tIns="62788" rIns="0" bIns="0" rtlCol="0">
            <a:spAutoFit/>
          </a:bodyPr>
          <a:lstStyle/>
          <a:p>
            <a:pPr marL="135727" indent="-123676">
              <a:spcBef>
                <a:spcPts val="494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Overview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Protocols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ALL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2019.</a:t>
            </a:r>
            <a:r>
              <a:rPr sz="1698" spc="5" dirty="0">
                <a:latin typeface="Calibri"/>
                <a:cs typeface="Calibri"/>
              </a:rPr>
              <a:t> Clinical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biologic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data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35"/>
              </a:spcBef>
              <a:buFont typeface="Arial"/>
              <a:buChar char="•"/>
              <a:tabLst>
                <a:tab pos="136361" algn="l"/>
              </a:tabLst>
            </a:pP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Clinical trials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of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adult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ALL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Spain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Activity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SHOP/PETHEMA </a:t>
            </a:r>
            <a:r>
              <a:rPr sz="1698" spc="10" dirty="0">
                <a:latin typeface="Calibri"/>
                <a:cs typeface="Calibri"/>
              </a:rPr>
              <a:t>in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pediatric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40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HARMONY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for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376802" y="2757431"/>
            <a:ext cx="643097" cy="321549"/>
          </a:xfrm>
          <a:custGeom>
            <a:avLst/>
            <a:gdLst/>
            <a:ahLst/>
            <a:cxnLst/>
            <a:rect l="l" t="t" r="r" b="b"/>
            <a:pathLst>
              <a:path w="643889" h="321944">
                <a:moveTo>
                  <a:pt x="611543" y="0"/>
                </a:moveTo>
                <a:lnTo>
                  <a:pt x="32181" y="0"/>
                </a:lnTo>
                <a:lnTo>
                  <a:pt x="19657" y="2528"/>
                </a:lnTo>
                <a:lnTo>
                  <a:pt x="9428" y="9423"/>
                </a:lnTo>
                <a:lnTo>
                  <a:pt x="2529" y="19652"/>
                </a:lnTo>
                <a:lnTo>
                  <a:pt x="0" y="32181"/>
                </a:lnTo>
                <a:lnTo>
                  <a:pt x="0" y="289674"/>
                </a:lnTo>
                <a:lnTo>
                  <a:pt x="2529" y="302203"/>
                </a:lnTo>
                <a:lnTo>
                  <a:pt x="9428" y="312432"/>
                </a:lnTo>
                <a:lnTo>
                  <a:pt x="19657" y="319328"/>
                </a:lnTo>
                <a:lnTo>
                  <a:pt x="32181" y="321856"/>
                </a:lnTo>
                <a:lnTo>
                  <a:pt x="611543" y="321856"/>
                </a:lnTo>
                <a:lnTo>
                  <a:pt x="624072" y="319328"/>
                </a:lnTo>
                <a:lnTo>
                  <a:pt x="634301" y="312432"/>
                </a:lnTo>
                <a:lnTo>
                  <a:pt x="641196" y="302203"/>
                </a:lnTo>
                <a:lnTo>
                  <a:pt x="643724" y="289674"/>
                </a:lnTo>
                <a:lnTo>
                  <a:pt x="643724" y="32181"/>
                </a:lnTo>
                <a:lnTo>
                  <a:pt x="641196" y="19652"/>
                </a:lnTo>
                <a:lnTo>
                  <a:pt x="634301" y="9423"/>
                </a:lnTo>
                <a:lnTo>
                  <a:pt x="624072" y="2528"/>
                </a:lnTo>
                <a:lnTo>
                  <a:pt x="611543" y="0"/>
                </a:lnTo>
                <a:close/>
              </a:path>
            </a:pathLst>
          </a:custGeom>
          <a:solidFill>
            <a:srgbClr val="4F81BD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585868" y="2808886"/>
            <a:ext cx="22514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012760" y="1919478"/>
            <a:ext cx="786430" cy="1005870"/>
            <a:chOff x="2009604" y="1921845"/>
            <a:chExt cx="787400" cy="1007110"/>
          </a:xfrm>
        </p:grpSpPr>
        <p:sp>
          <p:nvSpPr>
            <p:cNvPr id="6" name="object 6"/>
            <p:cNvSpPr/>
            <p:nvPr/>
          </p:nvSpPr>
          <p:spPr>
            <a:xfrm>
              <a:off x="2016589" y="2089755"/>
              <a:ext cx="129539" cy="832485"/>
            </a:xfrm>
            <a:custGeom>
              <a:avLst/>
              <a:gdLst/>
              <a:ahLst/>
              <a:cxnLst/>
              <a:rect l="l" t="t" r="r" b="b"/>
              <a:pathLst>
                <a:path w="129539" h="832485">
                  <a:moveTo>
                    <a:pt x="0" y="832002"/>
                  </a:moveTo>
                  <a:lnTo>
                    <a:pt x="129108" y="0"/>
                  </a:lnTo>
                </a:path>
              </a:pathLst>
            </a:custGeom>
            <a:ln w="13754">
              <a:solidFill>
                <a:srgbClr val="3D669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145695" y="1928830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145695" y="1928830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317611" y="1986688"/>
            <a:ext cx="30569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A-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784643" y="1113923"/>
            <a:ext cx="1009674" cy="980501"/>
            <a:chOff x="2782439" y="1115297"/>
            <a:chExt cx="1010919" cy="981710"/>
          </a:xfrm>
        </p:grpSpPr>
        <p:sp>
          <p:nvSpPr>
            <p:cNvPr id="11" name="object 11"/>
            <p:cNvSpPr/>
            <p:nvPr/>
          </p:nvSpPr>
          <p:spPr>
            <a:xfrm>
              <a:off x="2789424" y="1283206"/>
              <a:ext cx="353695" cy="807085"/>
            </a:xfrm>
            <a:custGeom>
              <a:avLst/>
              <a:gdLst/>
              <a:ahLst/>
              <a:cxnLst/>
              <a:rect l="l" t="t" r="r" b="b"/>
              <a:pathLst>
                <a:path w="353694" h="807085">
                  <a:moveTo>
                    <a:pt x="0" y="806551"/>
                  </a:moveTo>
                  <a:lnTo>
                    <a:pt x="353110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142540" y="1122282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142540" y="1122282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3347286" y="1173282"/>
            <a:ext cx="23719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Ph</a:t>
            </a: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+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780260" y="899424"/>
            <a:ext cx="2987801" cy="719837"/>
            <a:chOff x="3779283" y="900532"/>
            <a:chExt cx="2991485" cy="720725"/>
          </a:xfrm>
        </p:grpSpPr>
        <p:sp>
          <p:nvSpPr>
            <p:cNvPr id="16" name="object 16"/>
            <p:cNvSpPr/>
            <p:nvPr/>
          </p:nvSpPr>
          <p:spPr>
            <a:xfrm>
              <a:off x="3786268" y="1068439"/>
              <a:ext cx="2113280" cy="215265"/>
            </a:xfrm>
            <a:custGeom>
              <a:avLst/>
              <a:gdLst/>
              <a:ahLst/>
              <a:cxnLst/>
              <a:rect l="l" t="t" r="r" b="b"/>
              <a:pathLst>
                <a:path w="2113279" h="215265">
                  <a:moveTo>
                    <a:pt x="0" y="214769"/>
                  </a:moveTo>
                  <a:lnTo>
                    <a:pt x="2112975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899247" y="907517"/>
              <a:ext cx="864869" cy="321945"/>
            </a:xfrm>
            <a:custGeom>
              <a:avLst/>
              <a:gdLst/>
              <a:ahLst/>
              <a:cxnLst/>
              <a:rect l="l" t="t" r="r" b="b"/>
              <a:pathLst>
                <a:path w="864870" h="321944">
                  <a:moveTo>
                    <a:pt x="832078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198"/>
                  </a:lnTo>
                  <a:lnTo>
                    <a:pt x="9428" y="312427"/>
                  </a:lnTo>
                  <a:lnTo>
                    <a:pt x="19657" y="319326"/>
                  </a:lnTo>
                  <a:lnTo>
                    <a:pt x="32181" y="321856"/>
                  </a:lnTo>
                  <a:lnTo>
                    <a:pt x="832078" y="321856"/>
                  </a:lnTo>
                  <a:lnTo>
                    <a:pt x="844602" y="319328"/>
                  </a:lnTo>
                  <a:lnTo>
                    <a:pt x="854832" y="312432"/>
                  </a:lnTo>
                  <a:lnTo>
                    <a:pt x="861730" y="302203"/>
                  </a:lnTo>
                  <a:lnTo>
                    <a:pt x="864260" y="289674"/>
                  </a:lnTo>
                  <a:lnTo>
                    <a:pt x="864260" y="32181"/>
                  </a:lnTo>
                  <a:lnTo>
                    <a:pt x="861732" y="19652"/>
                  </a:lnTo>
                  <a:lnTo>
                    <a:pt x="854837" y="9423"/>
                  </a:lnTo>
                  <a:lnTo>
                    <a:pt x="844607" y="2528"/>
                  </a:lnTo>
                  <a:lnTo>
                    <a:pt x="832078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899247" y="907517"/>
              <a:ext cx="864869" cy="321945"/>
            </a:xfrm>
            <a:custGeom>
              <a:avLst/>
              <a:gdLst/>
              <a:ahLst/>
              <a:cxnLst/>
              <a:rect l="l" t="t" r="r" b="b"/>
              <a:pathLst>
                <a:path w="864870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32078" y="0"/>
                  </a:lnTo>
                  <a:lnTo>
                    <a:pt x="844607" y="2528"/>
                  </a:lnTo>
                  <a:lnTo>
                    <a:pt x="854837" y="9423"/>
                  </a:lnTo>
                  <a:lnTo>
                    <a:pt x="861732" y="19652"/>
                  </a:lnTo>
                  <a:lnTo>
                    <a:pt x="864260" y="32181"/>
                  </a:lnTo>
                  <a:lnTo>
                    <a:pt x="864260" y="289674"/>
                  </a:lnTo>
                  <a:lnTo>
                    <a:pt x="861730" y="302203"/>
                  </a:lnTo>
                  <a:lnTo>
                    <a:pt x="854832" y="312432"/>
                  </a:lnTo>
                  <a:lnTo>
                    <a:pt x="844602" y="319328"/>
                  </a:lnTo>
                  <a:lnTo>
                    <a:pt x="832078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3786268" y="1283209"/>
              <a:ext cx="2117090" cy="153035"/>
            </a:xfrm>
            <a:custGeom>
              <a:avLst/>
              <a:gdLst/>
              <a:ahLst/>
              <a:cxnLst/>
              <a:rect l="l" t="t" r="r" b="b"/>
              <a:pathLst>
                <a:path w="2117090" h="153034">
                  <a:moveTo>
                    <a:pt x="0" y="0"/>
                  </a:moveTo>
                  <a:lnTo>
                    <a:pt x="2116721" y="152552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902994" y="1257573"/>
              <a:ext cx="861060" cy="356870"/>
            </a:xfrm>
            <a:custGeom>
              <a:avLst/>
              <a:gdLst/>
              <a:ahLst/>
              <a:cxnLst/>
              <a:rect l="l" t="t" r="r" b="b"/>
              <a:pathLst>
                <a:path w="861059" h="356869">
                  <a:moveTo>
                    <a:pt x="824877" y="0"/>
                  </a:moveTo>
                  <a:lnTo>
                    <a:pt x="35636" y="0"/>
                  </a:lnTo>
                  <a:lnTo>
                    <a:pt x="21763" y="2799"/>
                  </a:lnTo>
                  <a:lnTo>
                    <a:pt x="10436" y="10436"/>
                  </a:lnTo>
                  <a:lnTo>
                    <a:pt x="2799" y="21763"/>
                  </a:lnTo>
                  <a:lnTo>
                    <a:pt x="0" y="35636"/>
                  </a:lnTo>
                  <a:lnTo>
                    <a:pt x="0" y="320725"/>
                  </a:lnTo>
                  <a:lnTo>
                    <a:pt x="2799" y="334598"/>
                  </a:lnTo>
                  <a:lnTo>
                    <a:pt x="10436" y="345925"/>
                  </a:lnTo>
                  <a:lnTo>
                    <a:pt x="21763" y="353562"/>
                  </a:lnTo>
                  <a:lnTo>
                    <a:pt x="35636" y="356361"/>
                  </a:lnTo>
                  <a:lnTo>
                    <a:pt x="824877" y="356361"/>
                  </a:lnTo>
                  <a:lnTo>
                    <a:pt x="838750" y="353562"/>
                  </a:lnTo>
                  <a:lnTo>
                    <a:pt x="850077" y="345925"/>
                  </a:lnTo>
                  <a:lnTo>
                    <a:pt x="857713" y="334598"/>
                  </a:lnTo>
                  <a:lnTo>
                    <a:pt x="860513" y="320725"/>
                  </a:lnTo>
                  <a:lnTo>
                    <a:pt x="860513" y="35636"/>
                  </a:lnTo>
                  <a:lnTo>
                    <a:pt x="857713" y="21763"/>
                  </a:lnTo>
                  <a:lnTo>
                    <a:pt x="850077" y="10436"/>
                  </a:lnTo>
                  <a:lnTo>
                    <a:pt x="838750" y="2799"/>
                  </a:lnTo>
                  <a:lnTo>
                    <a:pt x="824877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902994" y="1257573"/>
              <a:ext cx="861060" cy="356870"/>
            </a:xfrm>
            <a:custGeom>
              <a:avLst/>
              <a:gdLst/>
              <a:ahLst/>
              <a:cxnLst/>
              <a:rect l="l" t="t" r="r" b="b"/>
              <a:pathLst>
                <a:path w="861059" h="356869">
                  <a:moveTo>
                    <a:pt x="0" y="35636"/>
                  </a:moveTo>
                  <a:lnTo>
                    <a:pt x="2799" y="21763"/>
                  </a:lnTo>
                  <a:lnTo>
                    <a:pt x="10436" y="10436"/>
                  </a:lnTo>
                  <a:lnTo>
                    <a:pt x="21763" y="2799"/>
                  </a:lnTo>
                  <a:lnTo>
                    <a:pt x="35636" y="0"/>
                  </a:lnTo>
                  <a:lnTo>
                    <a:pt x="824877" y="0"/>
                  </a:lnTo>
                  <a:lnTo>
                    <a:pt x="838750" y="2799"/>
                  </a:lnTo>
                  <a:lnTo>
                    <a:pt x="850077" y="10436"/>
                  </a:lnTo>
                  <a:lnTo>
                    <a:pt x="857713" y="21763"/>
                  </a:lnTo>
                  <a:lnTo>
                    <a:pt x="860513" y="35636"/>
                  </a:lnTo>
                  <a:lnTo>
                    <a:pt x="860513" y="320725"/>
                  </a:lnTo>
                  <a:lnTo>
                    <a:pt x="857713" y="334598"/>
                  </a:lnTo>
                  <a:lnTo>
                    <a:pt x="850077" y="345925"/>
                  </a:lnTo>
                  <a:lnTo>
                    <a:pt x="838750" y="353562"/>
                  </a:lnTo>
                  <a:lnTo>
                    <a:pt x="824877" y="356361"/>
                  </a:lnTo>
                  <a:lnTo>
                    <a:pt x="35636" y="356361"/>
                  </a:lnTo>
                  <a:lnTo>
                    <a:pt x="21763" y="353562"/>
                  </a:lnTo>
                  <a:lnTo>
                    <a:pt x="10436" y="345925"/>
                  </a:lnTo>
                  <a:lnTo>
                    <a:pt x="2799" y="334598"/>
                  </a:lnTo>
                  <a:lnTo>
                    <a:pt x="0" y="320725"/>
                  </a:lnTo>
                  <a:lnTo>
                    <a:pt x="0" y="35636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042725" y="883095"/>
            <a:ext cx="573333" cy="702714"/>
          </a:xfrm>
          <a:prstGeom prst="rect">
            <a:avLst/>
          </a:prstGeom>
        </p:spPr>
        <p:txBody>
          <a:bodyPr vert="horz" wrap="square" lIns="0" tIns="27906" rIns="0" bIns="0" rtlCol="0">
            <a:spAutoFit/>
          </a:bodyPr>
          <a:lstStyle/>
          <a:p>
            <a:pPr marL="12685" marR="5074" algn="ctr">
              <a:lnSpc>
                <a:spcPts val="1199"/>
              </a:lnSpc>
              <a:spcBef>
                <a:spcPts val="220"/>
              </a:spcBef>
            </a:pPr>
            <a:r>
              <a:rPr sz="1049" b="1" spc="-5" dirty="0">
                <a:solidFill>
                  <a:srgbClr val="FFFF00"/>
                </a:solidFill>
                <a:latin typeface="Calibri"/>
                <a:cs typeface="Calibri"/>
              </a:rPr>
              <a:t>P</a:t>
            </a:r>
            <a:r>
              <a:rPr sz="1049" b="1" spc="10" dirty="0">
                <a:solidFill>
                  <a:srgbClr val="FFFF00"/>
                </a:solidFill>
                <a:latin typeface="Calibri"/>
                <a:cs typeface="Calibri"/>
              </a:rPr>
              <a:t>on</a:t>
            </a:r>
            <a:r>
              <a:rPr sz="1049" b="1" dirty="0">
                <a:solidFill>
                  <a:srgbClr val="FFFF00"/>
                </a:solidFill>
                <a:latin typeface="Calibri"/>
                <a:cs typeface="Calibri"/>
              </a:rPr>
              <a:t>a</a:t>
            </a:r>
            <a:r>
              <a:rPr sz="1049" b="1" spc="5" dirty="0">
                <a:solidFill>
                  <a:srgbClr val="FFFF00"/>
                </a:solidFill>
                <a:latin typeface="Calibri"/>
                <a:cs typeface="Calibri"/>
              </a:rPr>
              <a:t>tini</a:t>
            </a:r>
            <a:r>
              <a:rPr sz="1049" b="1" spc="10" dirty="0">
                <a:solidFill>
                  <a:srgbClr val="FFFF00"/>
                </a:solidFill>
                <a:latin typeface="Calibri"/>
                <a:cs typeface="Calibri"/>
              </a:rPr>
              <a:t>b  </a:t>
            </a:r>
            <a:r>
              <a:rPr sz="1049" b="1" spc="15" dirty="0">
                <a:solidFill>
                  <a:srgbClr val="FFFF00"/>
                </a:solidFill>
                <a:latin typeface="Calibri"/>
                <a:cs typeface="Calibri"/>
              </a:rPr>
              <a:t>3001</a:t>
            </a:r>
            <a:endParaRPr sz="1049">
              <a:latin typeface="Calibri"/>
              <a:cs typeface="Calibri"/>
            </a:endParaRPr>
          </a:p>
          <a:p>
            <a:pPr marL="97038" marR="86256" algn="ctr">
              <a:lnSpc>
                <a:spcPct val="132500"/>
              </a:lnSpc>
              <a:spcBef>
                <a:spcPts val="110"/>
              </a:spcBef>
            </a:pPr>
            <a:r>
              <a:rPr sz="849" dirty="0">
                <a:solidFill>
                  <a:srgbClr val="FFFFFF"/>
                </a:solidFill>
                <a:latin typeface="Calibri"/>
                <a:cs typeface="Calibri"/>
              </a:rPr>
              <a:t>LALPh08  LAL</a:t>
            </a:r>
            <a:r>
              <a:rPr sz="849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FFFF"/>
                </a:solidFill>
                <a:latin typeface="Calibri"/>
                <a:cs typeface="Calibri"/>
              </a:rPr>
              <a:t>OPh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2784643" y="2080207"/>
            <a:ext cx="1042020" cy="860000"/>
            <a:chOff x="2782439" y="2082772"/>
            <a:chExt cx="1043305" cy="861060"/>
          </a:xfrm>
        </p:grpSpPr>
        <p:sp>
          <p:nvSpPr>
            <p:cNvPr id="24" name="object 24"/>
            <p:cNvSpPr/>
            <p:nvPr/>
          </p:nvSpPr>
          <p:spPr>
            <a:xfrm>
              <a:off x="2789424" y="2089757"/>
              <a:ext cx="385445" cy="685800"/>
            </a:xfrm>
            <a:custGeom>
              <a:avLst/>
              <a:gdLst/>
              <a:ahLst/>
              <a:cxnLst/>
              <a:rect l="l" t="t" r="r" b="b"/>
              <a:pathLst>
                <a:path w="385444" h="685800">
                  <a:moveTo>
                    <a:pt x="0" y="0"/>
                  </a:moveTo>
                  <a:lnTo>
                    <a:pt x="385419" y="685622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3174842" y="2614455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174842" y="2614455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92722" y="2663792"/>
            <a:ext cx="21056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Ph-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812523" y="2013584"/>
            <a:ext cx="912640" cy="765501"/>
            <a:chOff x="3811586" y="2016066"/>
            <a:chExt cx="913765" cy="766445"/>
          </a:xfrm>
        </p:grpSpPr>
        <p:sp>
          <p:nvSpPr>
            <p:cNvPr id="29" name="object 29"/>
            <p:cNvSpPr/>
            <p:nvPr/>
          </p:nvSpPr>
          <p:spPr>
            <a:xfrm>
              <a:off x="3818571" y="2183980"/>
              <a:ext cx="255904" cy="591820"/>
            </a:xfrm>
            <a:custGeom>
              <a:avLst/>
              <a:gdLst/>
              <a:ahLst/>
              <a:cxnLst/>
              <a:rect l="l" t="t" r="r" b="b"/>
              <a:pathLst>
                <a:path w="255904" h="591819">
                  <a:moveTo>
                    <a:pt x="0" y="591400"/>
                  </a:moveTo>
                  <a:lnTo>
                    <a:pt x="255841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4074414" y="2023052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4074414" y="2023051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4171115" y="2071875"/>
            <a:ext cx="45092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1ª</a:t>
            </a:r>
            <a:r>
              <a:rPr sz="1049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FFFFFF"/>
                </a:solidFill>
                <a:latin typeface="Calibri"/>
                <a:cs typeface="Calibri"/>
              </a:rPr>
              <a:t>línea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4710986" y="1670449"/>
            <a:ext cx="951327" cy="518156"/>
            <a:chOff x="4711157" y="1672508"/>
            <a:chExt cx="952500" cy="518795"/>
          </a:xfrm>
        </p:grpSpPr>
        <p:sp>
          <p:nvSpPr>
            <p:cNvPr id="34" name="object 34"/>
            <p:cNvSpPr/>
            <p:nvPr/>
          </p:nvSpPr>
          <p:spPr>
            <a:xfrm>
              <a:off x="4718142" y="1840419"/>
              <a:ext cx="294640" cy="344170"/>
            </a:xfrm>
            <a:custGeom>
              <a:avLst/>
              <a:gdLst/>
              <a:ahLst/>
              <a:cxnLst/>
              <a:rect l="l" t="t" r="r" b="b"/>
              <a:pathLst>
                <a:path w="294639" h="344169">
                  <a:moveTo>
                    <a:pt x="0" y="343560"/>
                  </a:moveTo>
                  <a:lnTo>
                    <a:pt x="294233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012377" y="1679493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012377" y="1679493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093204" y="1728926"/>
            <a:ext cx="48073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&lt;55-60a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5647792" y="1632978"/>
            <a:ext cx="1120029" cy="335501"/>
            <a:chOff x="5649119" y="1634991"/>
            <a:chExt cx="1121410" cy="335915"/>
          </a:xfrm>
        </p:grpSpPr>
        <p:sp>
          <p:nvSpPr>
            <p:cNvPr id="39" name="object 39"/>
            <p:cNvSpPr/>
            <p:nvPr/>
          </p:nvSpPr>
          <p:spPr>
            <a:xfrm>
              <a:off x="5656104" y="1802904"/>
              <a:ext cx="245110" cy="38100"/>
            </a:xfrm>
            <a:custGeom>
              <a:avLst/>
              <a:gdLst/>
              <a:ahLst/>
              <a:cxnLst/>
              <a:rect l="l" t="t" r="r" b="b"/>
              <a:pathLst>
                <a:path w="245110" h="38100">
                  <a:moveTo>
                    <a:pt x="0" y="37515"/>
                  </a:moveTo>
                  <a:lnTo>
                    <a:pt x="244741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900844" y="1641976"/>
              <a:ext cx="862965" cy="321945"/>
            </a:xfrm>
            <a:custGeom>
              <a:avLst/>
              <a:gdLst/>
              <a:ahLst/>
              <a:cxnLst/>
              <a:rect l="l" t="t" r="r" b="b"/>
              <a:pathLst>
                <a:path w="862965" h="321944">
                  <a:moveTo>
                    <a:pt x="830478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830478" y="321856"/>
                  </a:lnTo>
                  <a:lnTo>
                    <a:pt x="843009" y="319328"/>
                  </a:lnTo>
                  <a:lnTo>
                    <a:pt x="853243" y="312432"/>
                  </a:lnTo>
                  <a:lnTo>
                    <a:pt x="860142" y="302203"/>
                  </a:lnTo>
                  <a:lnTo>
                    <a:pt x="862672" y="289674"/>
                  </a:lnTo>
                  <a:lnTo>
                    <a:pt x="862672" y="32181"/>
                  </a:lnTo>
                  <a:lnTo>
                    <a:pt x="860142" y="19652"/>
                  </a:lnTo>
                  <a:lnTo>
                    <a:pt x="853243" y="9423"/>
                  </a:lnTo>
                  <a:lnTo>
                    <a:pt x="843009" y="2528"/>
                  </a:lnTo>
                  <a:lnTo>
                    <a:pt x="830478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900844" y="1641976"/>
              <a:ext cx="862965" cy="321945"/>
            </a:xfrm>
            <a:custGeom>
              <a:avLst/>
              <a:gdLst/>
              <a:ahLst/>
              <a:cxnLst/>
              <a:rect l="l" t="t" r="r" b="b"/>
              <a:pathLst>
                <a:path w="862965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30478" y="0"/>
                  </a:lnTo>
                  <a:lnTo>
                    <a:pt x="843009" y="2528"/>
                  </a:lnTo>
                  <a:lnTo>
                    <a:pt x="853243" y="9423"/>
                  </a:lnTo>
                  <a:lnTo>
                    <a:pt x="860142" y="19652"/>
                  </a:lnTo>
                  <a:lnTo>
                    <a:pt x="862672" y="32181"/>
                  </a:lnTo>
                  <a:lnTo>
                    <a:pt x="862660" y="289674"/>
                  </a:lnTo>
                  <a:lnTo>
                    <a:pt x="860132" y="302203"/>
                  </a:lnTo>
                  <a:lnTo>
                    <a:pt x="853236" y="312432"/>
                  </a:lnTo>
                  <a:lnTo>
                    <a:pt x="843007" y="319328"/>
                  </a:lnTo>
                  <a:lnTo>
                    <a:pt x="830478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5942327" y="1699798"/>
            <a:ext cx="77628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PETHEMA2019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710986" y="2158970"/>
            <a:ext cx="951327" cy="335501"/>
            <a:chOff x="4711157" y="2161631"/>
            <a:chExt cx="952500" cy="335915"/>
          </a:xfrm>
        </p:grpSpPr>
        <p:sp>
          <p:nvSpPr>
            <p:cNvPr id="44" name="object 44"/>
            <p:cNvSpPr/>
            <p:nvPr/>
          </p:nvSpPr>
          <p:spPr>
            <a:xfrm>
              <a:off x="4718142" y="2183978"/>
              <a:ext cx="294640" cy="146050"/>
            </a:xfrm>
            <a:custGeom>
              <a:avLst/>
              <a:gdLst/>
              <a:ahLst/>
              <a:cxnLst/>
              <a:rect l="l" t="t" r="r" b="b"/>
              <a:pathLst>
                <a:path w="294639" h="146050">
                  <a:moveTo>
                    <a:pt x="0" y="0"/>
                  </a:moveTo>
                  <a:lnTo>
                    <a:pt x="294233" y="145567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012377" y="2168615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012377" y="2168616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5093204" y="2218618"/>
            <a:ext cx="480737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≥55-60a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3812522" y="1970230"/>
            <a:ext cx="2955456" cy="1349616"/>
            <a:chOff x="3811586" y="1972659"/>
            <a:chExt cx="2959100" cy="1351280"/>
          </a:xfrm>
        </p:grpSpPr>
        <p:sp>
          <p:nvSpPr>
            <p:cNvPr id="49" name="object 49"/>
            <p:cNvSpPr/>
            <p:nvPr/>
          </p:nvSpPr>
          <p:spPr>
            <a:xfrm>
              <a:off x="5656106" y="2140567"/>
              <a:ext cx="232410" cy="189230"/>
            </a:xfrm>
            <a:custGeom>
              <a:avLst/>
              <a:gdLst/>
              <a:ahLst/>
              <a:cxnLst/>
              <a:rect l="l" t="t" r="r" b="b"/>
              <a:pathLst>
                <a:path w="232410" h="189230">
                  <a:moveTo>
                    <a:pt x="0" y="188975"/>
                  </a:moveTo>
                  <a:lnTo>
                    <a:pt x="232283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5888395" y="1979644"/>
              <a:ext cx="875665" cy="321945"/>
            </a:xfrm>
            <a:custGeom>
              <a:avLst/>
              <a:gdLst/>
              <a:ahLst/>
              <a:cxnLst/>
              <a:rect l="l" t="t" r="r" b="b"/>
              <a:pathLst>
                <a:path w="875665" h="321944">
                  <a:moveTo>
                    <a:pt x="842924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842924" y="321856"/>
                  </a:lnTo>
                  <a:lnTo>
                    <a:pt x="855455" y="319328"/>
                  </a:lnTo>
                  <a:lnTo>
                    <a:pt x="865689" y="312432"/>
                  </a:lnTo>
                  <a:lnTo>
                    <a:pt x="872588" y="302203"/>
                  </a:lnTo>
                  <a:lnTo>
                    <a:pt x="875118" y="289674"/>
                  </a:lnTo>
                  <a:lnTo>
                    <a:pt x="875118" y="32181"/>
                  </a:lnTo>
                  <a:lnTo>
                    <a:pt x="872588" y="19652"/>
                  </a:lnTo>
                  <a:lnTo>
                    <a:pt x="865689" y="9423"/>
                  </a:lnTo>
                  <a:lnTo>
                    <a:pt x="855455" y="2528"/>
                  </a:lnTo>
                  <a:lnTo>
                    <a:pt x="842924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5888395" y="1979644"/>
              <a:ext cx="875665" cy="321945"/>
            </a:xfrm>
            <a:custGeom>
              <a:avLst/>
              <a:gdLst/>
              <a:ahLst/>
              <a:cxnLst/>
              <a:rect l="l" t="t" r="r" b="b"/>
              <a:pathLst>
                <a:path w="875665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42924" y="0"/>
                  </a:lnTo>
                  <a:lnTo>
                    <a:pt x="855455" y="2528"/>
                  </a:lnTo>
                  <a:lnTo>
                    <a:pt x="865689" y="9423"/>
                  </a:lnTo>
                  <a:lnTo>
                    <a:pt x="872588" y="19652"/>
                  </a:lnTo>
                  <a:lnTo>
                    <a:pt x="875118" y="32181"/>
                  </a:lnTo>
                  <a:lnTo>
                    <a:pt x="875118" y="289674"/>
                  </a:lnTo>
                  <a:lnTo>
                    <a:pt x="872588" y="302203"/>
                  </a:lnTo>
                  <a:lnTo>
                    <a:pt x="865689" y="312432"/>
                  </a:lnTo>
                  <a:lnTo>
                    <a:pt x="855455" y="319328"/>
                  </a:lnTo>
                  <a:lnTo>
                    <a:pt x="842924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5656106" y="2329543"/>
              <a:ext cx="260350" cy="150495"/>
            </a:xfrm>
            <a:custGeom>
              <a:avLst/>
              <a:gdLst/>
              <a:ahLst/>
              <a:cxnLst/>
              <a:rect l="l" t="t" r="r" b="b"/>
              <a:pathLst>
                <a:path w="260350" h="150494">
                  <a:moveTo>
                    <a:pt x="0" y="0"/>
                  </a:moveTo>
                  <a:lnTo>
                    <a:pt x="259842" y="150075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5915947" y="2317308"/>
              <a:ext cx="847090" cy="325120"/>
            </a:xfrm>
            <a:custGeom>
              <a:avLst/>
              <a:gdLst/>
              <a:ahLst/>
              <a:cxnLst/>
              <a:rect l="l" t="t" r="r" b="b"/>
              <a:pathLst>
                <a:path w="847090" h="325119">
                  <a:moveTo>
                    <a:pt x="814514" y="0"/>
                  </a:moveTo>
                  <a:lnTo>
                    <a:pt x="32461" y="0"/>
                  </a:lnTo>
                  <a:lnTo>
                    <a:pt x="19823" y="2550"/>
                  </a:lnTo>
                  <a:lnTo>
                    <a:pt x="9505" y="9505"/>
                  </a:lnTo>
                  <a:lnTo>
                    <a:pt x="2550" y="19823"/>
                  </a:lnTo>
                  <a:lnTo>
                    <a:pt x="0" y="32461"/>
                  </a:lnTo>
                  <a:lnTo>
                    <a:pt x="0" y="292163"/>
                  </a:lnTo>
                  <a:lnTo>
                    <a:pt x="2550" y="304795"/>
                  </a:lnTo>
                  <a:lnTo>
                    <a:pt x="9505" y="315113"/>
                  </a:lnTo>
                  <a:lnTo>
                    <a:pt x="19823" y="322072"/>
                  </a:lnTo>
                  <a:lnTo>
                    <a:pt x="32461" y="324624"/>
                  </a:lnTo>
                  <a:lnTo>
                    <a:pt x="814514" y="324624"/>
                  </a:lnTo>
                  <a:lnTo>
                    <a:pt x="827151" y="322072"/>
                  </a:lnTo>
                  <a:lnTo>
                    <a:pt x="837469" y="315113"/>
                  </a:lnTo>
                  <a:lnTo>
                    <a:pt x="844425" y="304795"/>
                  </a:lnTo>
                  <a:lnTo>
                    <a:pt x="846975" y="292163"/>
                  </a:lnTo>
                  <a:lnTo>
                    <a:pt x="846975" y="32461"/>
                  </a:lnTo>
                  <a:lnTo>
                    <a:pt x="844425" y="19823"/>
                  </a:lnTo>
                  <a:lnTo>
                    <a:pt x="837469" y="9505"/>
                  </a:lnTo>
                  <a:lnTo>
                    <a:pt x="827151" y="2550"/>
                  </a:lnTo>
                  <a:lnTo>
                    <a:pt x="814514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915947" y="2317308"/>
              <a:ext cx="847090" cy="325120"/>
            </a:xfrm>
            <a:custGeom>
              <a:avLst/>
              <a:gdLst/>
              <a:ahLst/>
              <a:cxnLst/>
              <a:rect l="l" t="t" r="r" b="b"/>
              <a:pathLst>
                <a:path w="847090" h="325119">
                  <a:moveTo>
                    <a:pt x="0" y="32461"/>
                  </a:moveTo>
                  <a:lnTo>
                    <a:pt x="2550" y="19823"/>
                  </a:lnTo>
                  <a:lnTo>
                    <a:pt x="9505" y="9505"/>
                  </a:lnTo>
                  <a:lnTo>
                    <a:pt x="19823" y="2550"/>
                  </a:lnTo>
                  <a:lnTo>
                    <a:pt x="32461" y="0"/>
                  </a:lnTo>
                  <a:lnTo>
                    <a:pt x="814514" y="0"/>
                  </a:lnTo>
                  <a:lnTo>
                    <a:pt x="827151" y="2550"/>
                  </a:lnTo>
                  <a:lnTo>
                    <a:pt x="837469" y="9505"/>
                  </a:lnTo>
                  <a:lnTo>
                    <a:pt x="844425" y="19823"/>
                  </a:lnTo>
                  <a:lnTo>
                    <a:pt x="846975" y="32461"/>
                  </a:lnTo>
                  <a:lnTo>
                    <a:pt x="846975" y="292163"/>
                  </a:lnTo>
                  <a:lnTo>
                    <a:pt x="844425" y="304795"/>
                  </a:lnTo>
                  <a:lnTo>
                    <a:pt x="837469" y="315113"/>
                  </a:lnTo>
                  <a:lnTo>
                    <a:pt x="827151" y="322072"/>
                  </a:lnTo>
                  <a:lnTo>
                    <a:pt x="814514" y="324624"/>
                  </a:lnTo>
                  <a:lnTo>
                    <a:pt x="32461" y="324624"/>
                  </a:lnTo>
                  <a:lnTo>
                    <a:pt x="19823" y="322072"/>
                  </a:lnTo>
                  <a:lnTo>
                    <a:pt x="9505" y="315113"/>
                  </a:lnTo>
                  <a:lnTo>
                    <a:pt x="2550" y="304795"/>
                  </a:lnTo>
                  <a:lnTo>
                    <a:pt x="0" y="292163"/>
                  </a:lnTo>
                  <a:lnTo>
                    <a:pt x="0" y="3246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3818571" y="2775381"/>
              <a:ext cx="262890" cy="381000"/>
            </a:xfrm>
            <a:custGeom>
              <a:avLst/>
              <a:gdLst/>
              <a:ahLst/>
              <a:cxnLst/>
              <a:rect l="l" t="t" r="r" b="b"/>
              <a:pathLst>
                <a:path w="262889" h="381000">
                  <a:moveTo>
                    <a:pt x="0" y="0"/>
                  </a:moveTo>
                  <a:lnTo>
                    <a:pt x="262661" y="380606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081239" y="2995058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081239" y="2995058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4289483" y="3043016"/>
            <a:ext cx="22768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R/R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4717802" y="2945884"/>
            <a:ext cx="2050427" cy="635486"/>
            <a:chOff x="4717981" y="2949516"/>
            <a:chExt cx="2052955" cy="636270"/>
          </a:xfrm>
        </p:grpSpPr>
        <p:sp>
          <p:nvSpPr>
            <p:cNvPr id="60" name="object 60"/>
            <p:cNvSpPr/>
            <p:nvPr/>
          </p:nvSpPr>
          <p:spPr>
            <a:xfrm>
              <a:off x="4724966" y="3105922"/>
              <a:ext cx="1203325" cy="50165"/>
            </a:xfrm>
            <a:custGeom>
              <a:avLst/>
              <a:gdLst/>
              <a:ahLst/>
              <a:cxnLst/>
              <a:rect l="l" t="t" r="r" b="b"/>
              <a:pathLst>
                <a:path w="1203325" h="50164">
                  <a:moveTo>
                    <a:pt x="0" y="50063"/>
                  </a:moveTo>
                  <a:lnTo>
                    <a:pt x="1202982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5927952" y="2956501"/>
              <a:ext cx="835660" cy="299085"/>
            </a:xfrm>
            <a:custGeom>
              <a:avLst/>
              <a:gdLst/>
              <a:ahLst/>
              <a:cxnLst/>
              <a:rect l="l" t="t" r="r" b="b"/>
              <a:pathLst>
                <a:path w="835659" h="299085">
                  <a:moveTo>
                    <a:pt x="805675" y="0"/>
                  </a:moveTo>
                  <a:lnTo>
                    <a:pt x="29883" y="0"/>
                  </a:lnTo>
                  <a:lnTo>
                    <a:pt x="18248" y="2347"/>
                  </a:lnTo>
                  <a:lnTo>
                    <a:pt x="8750" y="8750"/>
                  </a:lnTo>
                  <a:lnTo>
                    <a:pt x="2347" y="18248"/>
                  </a:lnTo>
                  <a:lnTo>
                    <a:pt x="0" y="29883"/>
                  </a:lnTo>
                  <a:lnTo>
                    <a:pt x="0" y="268947"/>
                  </a:lnTo>
                  <a:lnTo>
                    <a:pt x="2347" y="280576"/>
                  </a:lnTo>
                  <a:lnTo>
                    <a:pt x="8750" y="290075"/>
                  </a:lnTo>
                  <a:lnTo>
                    <a:pt x="18248" y="296481"/>
                  </a:lnTo>
                  <a:lnTo>
                    <a:pt x="29883" y="298831"/>
                  </a:lnTo>
                  <a:lnTo>
                    <a:pt x="805675" y="298831"/>
                  </a:lnTo>
                  <a:lnTo>
                    <a:pt x="817309" y="296481"/>
                  </a:lnTo>
                  <a:lnTo>
                    <a:pt x="826808" y="290075"/>
                  </a:lnTo>
                  <a:lnTo>
                    <a:pt x="833210" y="280576"/>
                  </a:lnTo>
                  <a:lnTo>
                    <a:pt x="835558" y="268947"/>
                  </a:lnTo>
                  <a:lnTo>
                    <a:pt x="835558" y="29883"/>
                  </a:lnTo>
                  <a:lnTo>
                    <a:pt x="833210" y="18248"/>
                  </a:lnTo>
                  <a:lnTo>
                    <a:pt x="826808" y="8750"/>
                  </a:lnTo>
                  <a:lnTo>
                    <a:pt x="817309" y="2347"/>
                  </a:lnTo>
                  <a:lnTo>
                    <a:pt x="805675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927952" y="2956501"/>
              <a:ext cx="835660" cy="299085"/>
            </a:xfrm>
            <a:custGeom>
              <a:avLst/>
              <a:gdLst/>
              <a:ahLst/>
              <a:cxnLst/>
              <a:rect l="l" t="t" r="r" b="b"/>
              <a:pathLst>
                <a:path w="835659" h="299085">
                  <a:moveTo>
                    <a:pt x="0" y="29883"/>
                  </a:moveTo>
                  <a:lnTo>
                    <a:pt x="2347" y="18254"/>
                  </a:lnTo>
                  <a:lnTo>
                    <a:pt x="8750" y="8755"/>
                  </a:lnTo>
                  <a:lnTo>
                    <a:pt x="18248" y="2349"/>
                  </a:lnTo>
                  <a:lnTo>
                    <a:pt x="29883" y="0"/>
                  </a:lnTo>
                  <a:lnTo>
                    <a:pt x="805675" y="0"/>
                  </a:lnTo>
                  <a:lnTo>
                    <a:pt x="817309" y="2349"/>
                  </a:lnTo>
                  <a:lnTo>
                    <a:pt x="826808" y="8755"/>
                  </a:lnTo>
                  <a:lnTo>
                    <a:pt x="833210" y="18254"/>
                  </a:lnTo>
                  <a:lnTo>
                    <a:pt x="835558" y="29883"/>
                  </a:lnTo>
                  <a:lnTo>
                    <a:pt x="835558" y="268947"/>
                  </a:lnTo>
                  <a:lnTo>
                    <a:pt x="833210" y="280576"/>
                  </a:lnTo>
                  <a:lnTo>
                    <a:pt x="826808" y="290075"/>
                  </a:lnTo>
                  <a:lnTo>
                    <a:pt x="817309" y="296481"/>
                  </a:lnTo>
                  <a:lnTo>
                    <a:pt x="805675" y="298831"/>
                  </a:lnTo>
                  <a:lnTo>
                    <a:pt x="29883" y="298831"/>
                  </a:lnTo>
                  <a:lnTo>
                    <a:pt x="18248" y="296481"/>
                  </a:lnTo>
                  <a:lnTo>
                    <a:pt x="8750" y="290075"/>
                  </a:lnTo>
                  <a:lnTo>
                    <a:pt x="2347" y="280576"/>
                  </a:lnTo>
                  <a:lnTo>
                    <a:pt x="0" y="268947"/>
                  </a:lnTo>
                  <a:lnTo>
                    <a:pt x="0" y="29883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4724966" y="3155985"/>
              <a:ext cx="1225550" cy="261620"/>
            </a:xfrm>
            <a:custGeom>
              <a:avLst/>
              <a:gdLst/>
              <a:ahLst/>
              <a:cxnLst/>
              <a:rect l="l" t="t" r="r" b="b"/>
              <a:pathLst>
                <a:path w="1225550" h="261620">
                  <a:moveTo>
                    <a:pt x="0" y="0"/>
                  </a:moveTo>
                  <a:lnTo>
                    <a:pt x="1225372" y="261594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5950341" y="3256654"/>
              <a:ext cx="813435" cy="321945"/>
            </a:xfrm>
            <a:custGeom>
              <a:avLst/>
              <a:gdLst/>
              <a:ahLst/>
              <a:cxnLst/>
              <a:rect l="l" t="t" r="r" b="b"/>
              <a:pathLst>
                <a:path w="813434" h="321945">
                  <a:moveTo>
                    <a:pt x="780656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780656" y="321856"/>
                  </a:lnTo>
                  <a:lnTo>
                    <a:pt x="793185" y="319328"/>
                  </a:lnTo>
                  <a:lnTo>
                    <a:pt x="803414" y="312432"/>
                  </a:lnTo>
                  <a:lnTo>
                    <a:pt x="810310" y="302203"/>
                  </a:lnTo>
                  <a:lnTo>
                    <a:pt x="812838" y="289674"/>
                  </a:lnTo>
                  <a:lnTo>
                    <a:pt x="812838" y="32181"/>
                  </a:lnTo>
                  <a:lnTo>
                    <a:pt x="810310" y="19652"/>
                  </a:lnTo>
                  <a:lnTo>
                    <a:pt x="803414" y="9423"/>
                  </a:lnTo>
                  <a:lnTo>
                    <a:pt x="793185" y="2528"/>
                  </a:lnTo>
                  <a:lnTo>
                    <a:pt x="780656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5950341" y="3256654"/>
              <a:ext cx="813435" cy="321945"/>
            </a:xfrm>
            <a:custGeom>
              <a:avLst/>
              <a:gdLst/>
              <a:ahLst/>
              <a:cxnLst/>
              <a:rect l="l" t="t" r="r" b="b"/>
              <a:pathLst>
                <a:path w="813434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780656" y="0"/>
                  </a:lnTo>
                  <a:lnTo>
                    <a:pt x="793185" y="2528"/>
                  </a:lnTo>
                  <a:lnTo>
                    <a:pt x="803414" y="9423"/>
                  </a:lnTo>
                  <a:lnTo>
                    <a:pt x="810310" y="19652"/>
                  </a:lnTo>
                  <a:lnTo>
                    <a:pt x="812838" y="32181"/>
                  </a:lnTo>
                  <a:lnTo>
                    <a:pt x="812838" y="289674"/>
                  </a:lnTo>
                  <a:lnTo>
                    <a:pt x="810310" y="302203"/>
                  </a:lnTo>
                  <a:lnTo>
                    <a:pt x="803414" y="312432"/>
                  </a:lnTo>
                  <a:lnTo>
                    <a:pt x="793185" y="319328"/>
                  </a:lnTo>
                  <a:lnTo>
                    <a:pt x="780656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5980037" y="3312318"/>
            <a:ext cx="74964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FFFF00"/>
                </a:solidFill>
                <a:latin typeface="Calibri"/>
                <a:cs typeface="Calibri"/>
              </a:rPr>
              <a:t>CART19-BE-02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2012760" y="2911183"/>
            <a:ext cx="802286" cy="1235457"/>
            <a:chOff x="2009604" y="2914773"/>
            <a:chExt cx="803275" cy="1236980"/>
          </a:xfrm>
        </p:grpSpPr>
        <p:sp>
          <p:nvSpPr>
            <p:cNvPr id="68" name="object 68"/>
            <p:cNvSpPr/>
            <p:nvPr/>
          </p:nvSpPr>
          <p:spPr>
            <a:xfrm>
              <a:off x="2016589" y="2921758"/>
              <a:ext cx="145415" cy="1061720"/>
            </a:xfrm>
            <a:custGeom>
              <a:avLst/>
              <a:gdLst/>
              <a:ahLst/>
              <a:cxnLst/>
              <a:rect l="l" t="t" r="r" b="b"/>
              <a:pathLst>
                <a:path w="145414" h="1061720">
                  <a:moveTo>
                    <a:pt x="0" y="0"/>
                  </a:moveTo>
                  <a:lnTo>
                    <a:pt x="145034" y="1061618"/>
                  </a:lnTo>
                </a:path>
              </a:pathLst>
            </a:custGeom>
            <a:ln w="13754">
              <a:solidFill>
                <a:srgbClr val="3D669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2161621" y="3822449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2161621" y="3822449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2337021" y="3877856"/>
            <a:ext cx="29808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r>
              <a:rPr sz="949" dirty="0">
                <a:solidFill>
                  <a:srgbClr val="FFFFFF"/>
                </a:solidFill>
                <a:latin typeface="Calibri"/>
                <a:cs typeface="Calibri"/>
              </a:rPr>
              <a:t>A-</a:t>
            </a: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2800547" y="3542328"/>
            <a:ext cx="1043923" cy="443318"/>
            <a:chOff x="2798363" y="3546695"/>
            <a:chExt cx="1045210" cy="443865"/>
          </a:xfrm>
        </p:grpSpPr>
        <p:sp>
          <p:nvSpPr>
            <p:cNvPr id="73" name="object 73"/>
            <p:cNvSpPr/>
            <p:nvPr/>
          </p:nvSpPr>
          <p:spPr>
            <a:xfrm>
              <a:off x="2805348" y="3692165"/>
              <a:ext cx="402590" cy="291465"/>
            </a:xfrm>
            <a:custGeom>
              <a:avLst/>
              <a:gdLst/>
              <a:ahLst/>
              <a:cxnLst/>
              <a:rect l="l" t="t" r="r" b="b"/>
              <a:pathLst>
                <a:path w="402589" h="291464">
                  <a:moveTo>
                    <a:pt x="0" y="291210"/>
                  </a:moveTo>
                  <a:lnTo>
                    <a:pt x="402018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3207370" y="3553680"/>
              <a:ext cx="629285" cy="277495"/>
            </a:xfrm>
            <a:custGeom>
              <a:avLst/>
              <a:gdLst/>
              <a:ahLst/>
              <a:cxnLst/>
              <a:rect l="l" t="t" r="r" b="b"/>
              <a:pathLst>
                <a:path w="629285" h="277495">
                  <a:moveTo>
                    <a:pt x="601078" y="0"/>
                  </a:moveTo>
                  <a:lnTo>
                    <a:pt x="27698" y="0"/>
                  </a:lnTo>
                  <a:lnTo>
                    <a:pt x="16914" y="2177"/>
                  </a:lnTo>
                  <a:lnTo>
                    <a:pt x="8110" y="8115"/>
                  </a:lnTo>
                  <a:lnTo>
                    <a:pt x="2175" y="16919"/>
                  </a:lnTo>
                  <a:lnTo>
                    <a:pt x="0" y="27698"/>
                  </a:lnTo>
                  <a:lnTo>
                    <a:pt x="0" y="249275"/>
                  </a:lnTo>
                  <a:lnTo>
                    <a:pt x="2175" y="260054"/>
                  </a:lnTo>
                  <a:lnTo>
                    <a:pt x="8110" y="268859"/>
                  </a:lnTo>
                  <a:lnTo>
                    <a:pt x="16914" y="274796"/>
                  </a:lnTo>
                  <a:lnTo>
                    <a:pt x="27698" y="276974"/>
                  </a:lnTo>
                  <a:lnTo>
                    <a:pt x="601078" y="276974"/>
                  </a:lnTo>
                  <a:lnTo>
                    <a:pt x="611862" y="274796"/>
                  </a:lnTo>
                  <a:lnTo>
                    <a:pt x="620666" y="268859"/>
                  </a:lnTo>
                  <a:lnTo>
                    <a:pt x="626601" y="260054"/>
                  </a:lnTo>
                  <a:lnTo>
                    <a:pt x="628777" y="249275"/>
                  </a:lnTo>
                  <a:lnTo>
                    <a:pt x="628777" y="27698"/>
                  </a:lnTo>
                  <a:lnTo>
                    <a:pt x="626601" y="16919"/>
                  </a:lnTo>
                  <a:lnTo>
                    <a:pt x="620666" y="8115"/>
                  </a:lnTo>
                  <a:lnTo>
                    <a:pt x="611862" y="2177"/>
                  </a:lnTo>
                  <a:lnTo>
                    <a:pt x="601078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3207370" y="3553680"/>
              <a:ext cx="629285" cy="277495"/>
            </a:xfrm>
            <a:custGeom>
              <a:avLst/>
              <a:gdLst/>
              <a:ahLst/>
              <a:cxnLst/>
              <a:rect l="l" t="t" r="r" b="b"/>
              <a:pathLst>
                <a:path w="629285" h="277495">
                  <a:moveTo>
                    <a:pt x="0" y="27698"/>
                  </a:moveTo>
                  <a:lnTo>
                    <a:pt x="2175" y="16919"/>
                  </a:lnTo>
                  <a:lnTo>
                    <a:pt x="8110" y="8115"/>
                  </a:lnTo>
                  <a:lnTo>
                    <a:pt x="16914" y="2177"/>
                  </a:lnTo>
                  <a:lnTo>
                    <a:pt x="27698" y="0"/>
                  </a:lnTo>
                  <a:lnTo>
                    <a:pt x="601078" y="0"/>
                  </a:lnTo>
                  <a:lnTo>
                    <a:pt x="611862" y="2177"/>
                  </a:lnTo>
                  <a:lnTo>
                    <a:pt x="620666" y="8115"/>
                  </a:lnTo>
                  <a:lnTo>
                    <a:pt x="626601" y="16919"/>
                  </a:lnTo>
                  <a:lnTo>
                    <a:pt x="628777" y="27698"/>
                  </a:lnTo>
                  <a:lnTo>
                    <a:pt x="628777" y="249275"/>
                  </a:lnTo>
                  <a:lnTo>
                    <a:pt x="626601" y="260054"/>
                  </a:lnTo>
                  <a:lnTo>
                    <a:pt x="620666" y="268859"/>
                  </a:lnTo>
                  <a:lnTo>
                    <a:pt x="611862" y="274796"/>
                  </a:lnTo>
                  <a:lnTo>
                    <a:pt x="601078" y="276974"/>
                  </a:lnTo>
                  <a:lnTo>
                    <a:pt x="27698" y="276974"/>
                  </a:lnTo>
                  <a:lnTo>
                    <a:pt x="16914" y="274796"/>
                  </a:lnTo>
                  <a:lnTo>
                    <a:pt x="8110" y="268859"/>
                  </a:lnTo>
                  <a:lnTo>
                    <a:pt x="2175" y="260054"/>
                  </a:lnTo>
                  <a:lnTo>
                    <a:pt x="0" y="249275"/>
                  </a:lnTo>
                  <a:lnTo>
                    <a:pt x="0" y="27698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3297675" y="3578874"/>
            <a:ext cx="45092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1ª</a:t>
            </a:r>
            <a:r>
              <a:rPr sz="1049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FFFFFF"/>
                </a:solidFill>
                <a:latin typeface="Calibri"/>
                <a:cs typeface="Calibri"/>
              </a:rPr>
              <a:t>línea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3830081" y="3546872"/>
            <a:ext cx="2938332" cy="335501"/>
            <a:chOff x="3829166" y="3551245"/>
            <a:chExt cx="2941955" cy="335915"/>
          </a:xfrm>
        </p:grpSpPr>
        <p:sp>
          <p:nvSpPr>
            <p:cNvPr id="78" name="object 78"/>
            <p:cNvSpPr/>
            <p:nvPr/>
          </p:nvSpPr>
          <p:spPr>
            <a:xfrm>
              <a:off x="3836151" y="3692165"/>
              <a:ext cx="2073910" cy="27305"/>
            </a:xfrm>
            <a:custGeom>
              <a:avLst/>
              <a:gdLst/>
              <a:ahLst/>
              <a:cxnLst/>
              <a:rect l="l" t="t" r="r" b="b"/>
              <a:pathLst>
                <a:path w="2073910" h="27304">
                  <a:moveTo>
                    <a:pt x="0" y="0"/>
                  </a:moveTo>
                  <a:lnTo>
                    <a:pt x="2073402" y="26987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909553" y="3558230"/>
              <a:ext cx="854075" cy="321945"/>
            </a:xfrm>
            <a:custGeom>
              <a:avLst/>
              <a:gdLst/>
              <a:ahLst/>
              <a:cxnLst/>
              <a:rect l="l" t="t" r="r" b="b"/>
              <a:pathLst>
                <a:path w="854075" h="321945">
                  <a:moveTo>
                    <a:pt x="821766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821766" y="321856"/>
                  </a:lnTo>
                  <a:lnTo>
                    <a:pt x="834297" y="319328"/>
                  </a:lnTo>
                  <a:lnTo>
                    <a:pt x="844530" y="312432"/>
                  </a:lnTo>
                  <a:lnTo>
                    <a:pt x="851430" y="302203"/>
                  </a:lnTo>
                  <a:lnTo>
                    <a:pt x="853960" y="289674"/>
                  </a:lnTo>
                  <a:lnTo>
                    <a:pt x="853960" y="32181"/>
                  </a:lnTo>
                  <a:lnTo>
                    <a:pt x="851430" y="19652"/>
                  </a:lnTo>
                  <a:lnTo>
                    <a:pt x="844530" y="9423"/>
                  </a:lnTo>
                  <a:lnTo>
                    <a:pt x="834297" y="2528"/>
                  </a:lnTo>
                  <a:lnTo>
                    <a:pt x="821766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909553" y="3558230"/>
              <a:ext cx="854075" cy="321945"/>
            </a:xfrm>
            <a:custGeom>
              <a:avLst/>
              <a:gdLst/>
              <a:ahLst/>
              <a:cxnLst/>
              <a:rect l="l" t="t" r="r" b="b"/>
              <a:pathLst>
                <a:path w="854075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21766" y="0"/>
                  </a:lnTo>
                  <a:lnTo>
                    <a:pt x="834297" y="2528"/>
                  </a:lnTo>
                  <a:lnTo>
                    <a:pt x="844530" y="9423"/>
                  </a:lnTo>
                  <a:lnTo>
                    <a:pt x="851430" y="19652"/>
                  </a:lnTo>
                  <a:lnTo>
                    <a:pt x="853960" y="32181"/>
                  </a:lnTo>
                  <a:lnTo>
                    <a:pt x="853960" y="289674"/>
                  </a:lnTo>
                  <a:lnTo>
                    <a:pt x="851430" y="302203"/>
                  </a:lnTo>
                  <a:lnTo>
                    <a:pt x="844530" y="312432"/>
                  </a:lnTo>
                  <a:lnTo>
                    <a:pt x="834297" y="319328"/>
                  </a:lnTo>
                  <a:lnTo>
                    <a:pt x="821766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5946677" y="3614048"/>
            <a:ext cx="77628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FFFFFF"/>
                </a:solidFill>
                <a:latin typeface="Calibri"/>
                <a:cs typeface="Calibri"/>
              </a:rPr>
              <a:t>PETHEMA2019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2800547" y="3935965"/>
            <a:ext cx="1042654" cy="335501"/>
            <a:chOff x="2798363" y="3940818"/>
            <a:chExt cx="1043940" cy="335915"/>
          </a:xfrm>
        </p:grpSpPr>
        <p:sp>
          <p:nvSpPr>
            <p:cNvPr id="83" name="object 83"/>
            <p:cNvSpPr/>
            <p:nvPr/>
          </p:nvSpPr>
          <p:spPr>
            <a:xfrm>
              <a:off x="2805348" y="3983376"/>
              <a:ext cx="386715" cy="125730"/>
            </a:xfrm>
            <a:custGeom>
              <a:avLst/>
              <a:gdLst/>
              <a:ahLst/>
              <a:cxnLst/>
              <a:rect l="l" t="t" r="r" b="b"/>
              <a:pathLst>
                <a:path w="386714" h="125729">
                  <a:moveTo>
                    <a:pt x="0" y="0"/>
                  </a:moveTo>
                  <a:lnTo>
                    <a:pt x="386232" y="125349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3191586" y="3947803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611543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611543" y="321856"/>
                  </a:lnTo>
                  <a:lnTo>
                    <a:pt x="624072" y="319328"/>
                  </a:lnTo>
                  <a:lnTo>
                    <a:pt x="634301" y="312432"/>
                  </a:lnTo>
                  <a:lnTo>
                    <a:pt x="641196" y="302203"/>
                  </a:lnTo>
                  <a:lnTo>
                    <a:pt x="643724" y="289674"/>
                  </a:lnTo>
                  <a:lnTo>
                    <a:pt x="643724" y="32181"/>
                  </a:lnTo>
                  <a:lnTo>
                    <a:pt x="641196" y="19652"/>
                  </a:lnTo>
                  <a:lnTo>
                    <a:pt x="634301" y="9423"/>
                  </a:lnTo>
                  <a:lnTo>
                    <a:pt x="624072" y="2528"/>
                  </a:lnTo>
                  <a:lnTo>
                    <a:pt x="611543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3191586" y="3947803"/>
              <a:ext cx="643890" cy="321945"/>
            </a:xfrm>
            <a:custGeom>
              <a:avLst/>
              <a:gdLst/>
              <a:ahLst/>
              <a:cxnLst/>
              <a:rect l="l" t="t" r="r" b="b"/>
              <a:pathLst>
                <a:path w="643889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611543" y="0"/>
                  </a:lnTo>
                  <a:lnTo>
                    <a:pt x="624072" y="2528"/>
                  </a:lnTo>
                  <a:lnTo>
                    <a:pt x="634301" y="9423"/>
                  </a:lnTo>
                  <a:lnTo>
                    <a:pt x="641196" y="19652"/>
                  </a:lnTo>
                  <a:lnTo>
                    <a:pt x="643724" y="32181"/>
                  </a:lnTo>
                  <a:lnTo>
                    <a:pt x="643724" y="289674"/>
                  </a:lnTo>
                  <a:lnTo>
                    <a:pt x="641196" y="302203"/>
                  </a:lnTo>
                  <a:lnTo>
                    <a:pt x="634301" y="312432"/>
                  </a:lnTo>
                  <a:lnTo>
                    <a:pt x="624072" y="319328"/>
                  </a:lnTo>
                  <a:lnTo>
                    <a:pt x="611543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6" name="object 86"/>
          <p:cNvSpPr txBox="1"/>
          <p:nvPr/>
        </p:nvSpPr>
        <p:spPr>
          <a:xfrm>
            <a:off x="3400926" y="3994371"/>
            <a:ext cx="227684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R/R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3829245" y="3935965"/>
            <a:ext cx="2938966" cy="335501"/>
            <a:chOff x="3828329" y="3940818"/>
            <a:chExt cx="2942590" cy="335915"/>
          </a:xfrm>
        </p:grpSpPr>
        <p:sp>
          <p:nvSpPr>
            <p:cNvPr id="88" name="object 88"/>
            <p:cNvSpPr/>
            <p:nvPr/>
          </p:nvSpPr>
          <p:spPr>
            <a:xfrm>
              <a:off x="3835314" y="4108730"/>
              <a:ext cx="2074545" cy="0"/>
            </a:xfrm>
            <a:custGeom>
              <a:avLst/>
              <a:gdLst/>
              <a:ahLst/>
              <a:cxnLst/>
              <a:rect l="l" t="t" r="r" b="b"/>
              <a:pathLst>
                <a:path w="2074545">
                  <a:moveTo>
                    <a:pt x="0" y="0"/>
                  </a:moveTo>
                  <a:lnTo>
                    <a:pt x="2074240" y="0"/>
                  </a:lnTo>
                </a:path>
              </a:pathLst>
            </a:custGeom>
            <a:ln w="13754">
              <a:solidFill>
                <a:srgbClr val="4774A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909553" y="3947803"/>
              <a:ext cx="854075" cy="321945"/>
            </a:xfrm>
            <a:custGeom>
              <a:avLst/>
              <a:gdLst/>
              <a:ahLst/>
              <a:cxnLst/>
              <a:rect l="l" t="t" r="r" b="b"/>
              <a:pathLst>
                <a:path w="854075" h="321945">
                  <a:moveTo>
                    <a:pt x="821766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821766" y="321856"/>
                  </a:lnTo>
                  <a:lnTo>
                    <a:pt x="834297" y="319328"/>
                  </a:lnTo>
                  <a:lnTo>
                    <a:pt x="844530" y="312432"/>
                  </a:lnTo>
                  <a:lnTo>
                    <a:pt x="851430" y="302203"/>
                  </a:lnTo>
                  <a:lnTo>
                    <a:pt x="853960" y="289674"/>
                  </a:lnTo>
                  <a:lnTo>
                    <a:pt x="853960" y="32181"/>
                  </a:lnTo>
                  <a:lnTo>
                    <a:pt x="851430" y="19652"/>
                  </a:lnTo>
                  <a:lnTo>
                    <a:pt x="844530" y="9423"/>
                  </a:lnTo>
                  <a:lnTo>
                    <a:pt x="834297" y="2528"/>
                  </a:lnTo>
                  <a:lnTo>
                    <a:pt x="821766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909553" y="3947803"/>
              <a:ext cx="854075" cy="321945"/>
            </a:xfrm>
            <a:custGeom>
              <a:avLst/>
              <a:gdLst/>
              <a:ahLst/>
              <a:cxnLst/>
              <a:rect l="l" t="t" r="r" b="b"/>
              <a:pathLst>
                <a:path w="854075" h="321945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21766" y="0"/>
                  </a:lnTo>
                  <a:lnTo>
                    <a:pt x="834297" y="2528"/>
                  </a:lnTo>
                  <a:lnTo>
                    <a:pt x="844530" y="9423"/>
                  </a:lnTo>
                  <a:lnTo>
                    <a:pt x="851430" y="19652"/>
                  </a:lnTo>
                  <a:lnTo>
                    <a:pt x="853960" y="32181"/>
                  </a:lnTo>
                  <a:lnTo>
                    <a:pt x="853960" y="289674"/>
                  </a:lnTo>
                  <a:lnTo>
                    <a:pt x="851430" y="302203"/>
                  </a:lnTo>
                  <a:lnTo>
                    <a:pt x="844530" y="312432"/>
                  </a:lnTo>
                  <a:lnTo>
                    <a:pt x="834297" y="319328"/>
                  </a:lnTo>
                  <a:lnTo>
                    <a:pt x="821766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6052279" y="3933915"/>
            <a:ext cx="565088" cy="312669"/>
          </a:xfrm>
          <a:prstGeom prst="rect">
            <a:avLst/>
          </a:prstGeom>
        </p:spPr>
        <p:txBody>
          <a:bodyPr vert="horz" wrap="square" lIns="0" tIns="25369" rIns="0" bIns="0" rtlCol="0">
            <a:spAutoFit/>
          </a:bodyPr>
          <a:lstStyle/>
          <a:p>
            <a:pPr marL="12685" marR="5074" indent="55813">
              <a:lnSpc>
                <a:spcPts val="1089"/>
              </a:lnSpc>
              <a:spcBef>
                <a:spcPts val="200"/>
              </a:spcBef>
            </a:pPr>
            <a:r>
              <a:rPr sz="949" b="1" spc="5" dirty="0">
                <a:solidFill>
                  <a:srgbClr val="FFFF00"/>
                </a:solidFill>
                <a:latin typeface="Calibri"/>
                <a:cs typeface="Calibri"/>
              </a:rPr>
              <a:t>NOTCH1 </a:t>
            </a:r>
            <a:r>
              <a:rPr sz="949" b="1" spc="10" dirty="0">
                <a:solidFill>
                  <a:srgbClr val="FFFF00"/>
                </a:solidFill>
                <a:latin typeface="Calibri"/>
                <a:cs typeface="Calibri"/>
              </a:rPr>
              <a:t> INHIBI</a:t>
            </a:r>
            <a:r>
              <a:rPr sz="949" b="1" spc="-20" dirty="0">
                <a:solidFill>
                  <a:srgbClr val="FFFF00"/>
                </a:solidFill>
                <a:latin typeface="Calibri"/>
                <a:cs typeface="Calibri"/>
              </a:rPr>
              <a:t>T</a:t>
            </a:r>
            <a:r>
              <a:rPr sz="949" b="1" spc="15" dirty="0">
                <a:solidFill>
                  <a:srgbClr val="FFFF00"/>
                </a:solidFill>
                <a:latin typeface="Calibri"/>
                <a:cs typeface="Calibri"/>
              </a:rPr>
              <a:t>OR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5904197" y="2657811"/>
            <a:ext cx="854291" cy="335501"/>
            <a:chOff x="5905840" y="2661088"/>
            <a:chExt cx="855344" cy="335915"/>
          </a:xfrm>
        </p:grpSpPr>
        <p:sp>
          <p:nvSpPr>
            <p:cNvPr id="93" name="object 93"/>
            <p:cNvSpPr/>
            <p:nvPr/>
          </p:nvSpPr>
          <p:spPr>
            <a:xfrm>
              <a:off x="5912825" y="2668073"/>
              <a:ext cx="841375" cy="321945"/>
            </a:xfrm>
            <a:custGeom>
              <a:avLst/>
              <a:gdLst/>
              <a:ahLst/>
              <a:cxnLst/>
              <a:rect l="l" t="t" r="r" b="b"/>
              <a:pathLst>
                <a:path w="841375" h="321944">
                  <a:moveTo>
                    <a:pt x="809040" y="0"/>
                  </a:moveTo>
                  <a:lnTo>
                    <a:pt x="32181" y="0"/>
                  </a:lnTo>
                  <a:lnTo>
                    <a:pt x="19657" y="2528"/>
                  </a:lnTo>
                  <a:lnTo>
                    <a:pt x="9428" y="9423"/>
                  </a:lnTo>
                  <a:lnTo>
                    <a:pt x="2529" y="19652"/>
                  </a:lnTo>
                  <a:lnTo>
                    <a:pt x="0" y="32181"/>
                  </a:lnTo>
                  <a:lnTo>
                    <a:pt x="0" y="289674"/>
                  </a:lnTo>
                  <a:lnTo>
                    <a:pt x="2529" y="302203"/>
                  </a:lnTo>
                  <a:lnTo>
                    <a:pt x="9428" y="312432"/>
                  </a:lnTo>
                  <a:lnTo>
                    <a:pt x="19657" y="319328"/>
                  </a:lnTo>
                  <a:lnTo>
                    <a:pt x="32181" y="321856"/>
                  </a:lnTo>
                  <a:lnTo>
                    <a:pt x="809040" y="321856"/>
                  </a:lnTo>
                  <a:lnTo>
                    <a:pt x="821572" y="319328"/>
                  </a:lnTo>
                  <a:lnTo>
                    <a:pt x="831805" y="312432"/>
                  </a:lnTo>
                  <a:lnTo>
                    <a:pt x="838705" y="302203"/>
                  </a:lnTo>
                  <a:lnTo>
                    <a:pt x="841235" y="289674"/>
                  </a:lnTo>
                  <a:lnTo>
                    <a:pt x="841235" y="32181"/>
                  </a:lnTo>
                  <a:lnTo>
                    <a:pt x="838705" y="19652"/>
                  </a:lnTo>
                  <a:lnTo>
                    <a:pt x="831805" y="9423"/>
                  </a:lnTo>
                  <a:lnTo>
                    <a:pt x="821572" y="2528"/>
                  </a:lnTo>
                  <a:lnTo>
                    <a:pt x="809040" y="0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5912825" y="2668073"/>
              <a:ext cx="841375" cy="321945"/>
            </a:xfrm>
            <a:custGeom>
              <a:avLst/>
              <a:gdLst/>
              <a:ahLst/>
              <a:cxnLst/>
              <a:rect l="l" t="t" r="r" b="b"/>
              <a:pathLst>
                <a:path w="841375" h="321944">
                  <a:moveTo>
                    <a:pt x="0" y="32181"/>
                  </a:moveTo>
                  <a:lnTo>
                    <a:pt x="2529" y="19652"/>
                  </a:lnTo>
                  <a:lnTo>
                    <a:pt x="9428" y="9423"/>
                  </a:lnTo>
                  <a:lnTo>
                    <a:pt x="19657" y="2528"/>
                  </a:lnTo>
                  <a:lnTo>
                    <a:pt x="32181" y="0"/>
                  </a:lnTo>
                  <a:lnTo>
                    <a:pt x="809040" y="0"/>
                  </a:lnTo>
                  <a:lnTo>
                    <a:pt x="821572" y="2528"/>
                  </a:lnTo>
                  <a:lnTo>
                    <a:pt x="831805" y="9423"/>
                  </a:lnTo>
                  <a:lnTo>
                    <a:pt x="838705" y="19652"/>
                  </a:lnTo>
                  <a:lnTo>
                    <a:pt x="841235" y="32181"/>
                  </a:lnTo>
                  <a:lnTo>
                    <a:pt x="841235" y="289674"/>
                  </a:lnTo>
                  <a:lnTo>
                    <a:pt x="838705" y="302203"/>
                  </a:lnTo>
                  <a:lnTo>
                    <a:pt x="831805" y="312432"/>
                  </a:lnTo>
                  <a:lnTo>
                    <a:pt x="821572" y="319328"/>
                  </a:lnTo>
                  <a:lnTo>
                    <a:pt x="809040" y="321856"/>
                  </a:lnTo>
                  <a:lnTo>
                    <a:pt x="32181" y="321856"/>
                  </a:lnTo>
                  <a:lnTo>
                    <a:pt x="19657" y="319328"/>
                  </a:lnTo>
                  <a:lnTo>
                    <a:pt x="9428" y="312432"/>
                  </a:lnTo>
                  <a:lnTo>
                    <a:pt x="2529" y="302203"/>
                  </a:lnTo>
                  <a:lnTo>
                    <a:pt x="0" y="289674"/>
                  </a:lnTo>
                  <a:lnTo>
                    <a:pt x="0" y="32181"/>
                  </a:lnTo>
                  <a:close/>
                </a:path>
              </a:pathLst>
            </a:custGeom>
            <a:ln w="137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5" name="object 95"/>
          <p:cNvSpPr txBox="1"/>
          <p:nvPr/>
        </p:nvSpPr>
        <p:spPr>
          <a:xfrm>
            <a:off x="6001124" y="2029007"/>
            <a:ext cx="660855" cy="115491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57081">
              <a:spcBef>
                <a:spcPts val="130"/>
              </a:spcBef>
            </a:pPr>
            <a:r>
              <a:rPr sz="1049" b="1" spc="20" dirty="0">
                <a:solidFill>
                  <a:srgbClr val="FFFF00"/>
                </a:solidFill>
                <a:latin typeface="Calibri"/>
                <a:cs typeface="Calibri"/>
              </a:rPr>
              <a:t>AMG</a:t>
            </a:r>
            <a:r>
              <a:rPr sz="1049" b="1" spc="5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00"/>
                </a:solidFill>
                <a:latin typeface="Calibri"/>
                <a:cs typeface="Calibri"/>
              </a:rPr>
              <a:t>103</a:t>
            </a:r>
            <a:endParaRPr sz="1049">
              <a:latin typeface="Calibri"/>
              <a:cs typeface="Calibri"/>
            </a:endParaRPr>
          </a:p>
          <a:p>
            <a:pPr marL="58349">
              <a:lnSpc>
                <a:spcPts val="1219"/>
              </a:lnSpc>
              <a:spcBef>
                <a:spcPts val="818"/>
              </a:spcBef>
            </a:pP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PETHEMA</a:t>
            </a:r>
            <a:endParaRPr sz="1049">
              <a:latin typeface="Calibri"/>
              <a:cs typeface="Calibri"/>
            </a:endParaRPr>
          </a:p>
          <a:p>
            <a:pPr marL="11416" algn="ctr">
              <a:lnSpc>
                <a:spcPts val="1219"/>
              </a:lnSpc>
            </a:pPr>
            <a:r>
              <a:rPr sz="1049" spc="5" dirty="0">
                <a:solidFill>
                  <a:srgbClr val="FFFFFF"/>
                </a:solidFill>
                <a:latin typeface="Calibri"/>
                <a:cs typeface="Calibri"/>
              </a:rPr>
              <a:t>old/frail</a:t>
            </a:r>
            <a:endParaRPr sz="1049">
              <a:latin typeface="Calibri"/>
              <a:cs typeface="Calibri"/>
            </a:endParaRPr>
          </a:p>
          <a:p>
            <a:pPr algn="ctr">
              <a:spcBef>
                <a:spcPts val="899"/>
              </a:spcBef>
            </a:pPr>
            <a:r>
              <a:rPr sz="1049" spc="15" dirty="0">
                <a:solidFill>
                  <a:srgbClr val="FFFFFF"/>
                </a:solidFill>
                <a:latin typeface="Calibri"/>
                <a:cs typeface="Calibri"/>
              </a:rPr>
              <a:t>Guia</a:t>
            </a:r>
            <a:r>
              <a:rPr sz="1049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FFFFFF"/>
                </a:solidFill>
                <a:latin typeface="Calibri"/>
                <a:cs typeface="Calibri"/>
              </a:rPr>
              <a:t>clínica</a:t>
            </a:r>
            <a:endParaRPr sz="1049">
              <a:latin typeface="Calibri"/>
              <a:cs typeface="Calibri"/>
            </a:endParaRPr>
          </a:p>
          <a:p>
            <a:pPr marL="76743">
              <a:spcBef>
                <a:spcPts val="924"/>
              </a:spcBef>
            </a:pPr>
            <a:r>
              <a:rPr sz="1049" b="1" spc="20" dirty="0">
                <a:solidFill>
                  <a:srgbClr val="FFFF00"/>
                </a:solidFill>
                <a:latin typeface="Calibri"/>
                <a:cs typeface="Calibri"/>
              </a:rPr>
              <a:t>AMG</a:t>
            </a:r>
            <a:r>
              <a:rPr sz="1049" b="1" spc="-30" dirty="0">
                <a:solidFill>
                  <a:srgbClr val="FFFF0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00"/>
                </a:solidFill>
                <a:latin typeface="Calibri"/>
                <a:cs typeface="Calibri"/>
              </a:rPr>
              <a:t>404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96" name="object 96"/>
          <p:cNvSpPr txBox="1">
            <a:spLocks noGrp="1"/>
          </p:cNvSpPr>
          <p:nvPr>
            <p:ph type="title"/>
          </p:nvPr>
        </p:nvSpPr>
        <p:spPr>
          <a:xfrm>
            <a:off x="1376802" y="637347"/>
            <a:ext cx="6471798" cy="19747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00" b="1" spc="-5" dirty="0">
                <a:solidFill>
                  <a:srgbClr val="0033CC"/>
                </a:solidFill>
              </a:rPr>
              <a:t>Visión </a:t>
            </a:r>
            <a:r>
              <a:rPr sz="1200" b="1" spc="-10" dirty="0">
                <a:solidFill>
                  <a:srgbClr val="0033CC"/>
                </a:solidFill>
              </a:rPr>
              <a:t>general</a:t>
            </a:r>
            <a:r>
              <a:rPr sz="1200" b="1" spc="-5" dirty="0">
                <a:solidFill>
                  <a:srgbClr val="0033CC"/>
                </a:solidFill>
              </a:rPr>
              <a:t> de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5" dirty="0">
                <a:solidFill>
                  <a:srgbClr val="0033CC"/>
                </a:solidFill>
              </a:rPr>
              <a:t>los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10" dirty="0">
                <a:solidFill>
                  <a:srgbClr val="0033CC"/>
                </a:solidFill>
              </a:rPr>
              <a:t>protocolos</a:t>
            </a:r>
            <a:r>
              <a:rPr sz="1200" b="1" spc="5" dirty="0">
                <a:solidFill>
                  <a:srgbClr val="0033CC"/>
                </a:solidFill>
              </a:rPr>
              <a:t> </a:t>
            </a:r>
            <a:r>
              <a:rPr sz="1200" b="1" spc="-5" dirty="0">
                <a:solidFill>
                  <a:srgbClr val="0033CC"/>
                </a:solidFill>
              </a:rPr>
              <a:t>de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10" dirty="0">
                <a:solidFill>
                  <a:srgbClr val="0033CC"/>
                </a:solidFill>
              </a:rPr>
              <a:t>tratamiento</a:t>
            </a:r>
            <a:r>
              <a:rPr sz="1200" b="1" dirty="0">
                <a:solidFill>
                  <a:srgbClr val="0033CC"/>
                </a:solidFill>
              </a:rPr>
              <a:t> y</a:t>
            </a:r>
            <a:r>
              <a:rPr sz="1200" b="1" spc="-5" dirty="0">
                <a:solidFill>
                  <a:srgbClr val="0033CC"/>
                </a:solidFill>
              </a:rPr>
              <a:t> de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5" dirty="0">
                <a:solidFill>
                  <a:srgbClr val="0033CC"/>
                </a:solidFill>
              </a:rPr>
              <a:t>los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10" dirty="0">
                <a:solidFill>
                  <a:srgbClr val="0033CC"/>
                </a:solidFill>
              </a:rPr>
              <a:t>ensayos</a:t>
            </a:r>
            <a:r>
              <a:rPr sz="1200" b="1" spc="5" dirty="0">
                <a:solidFill>
                  <a:srgbClr val="0033CC"/>
                </a:solidFill>
              </a:rPr>
              <a:t> </a:t>
            </a:r>
            <a:r>
              <a:rPr sz="1200" b="1" spc="-5" dirty="0">
                <a:solidFill>
                  <a:srgbClr val="0033CC"/>
                </a:solidFill>
              </a:rPr>
              <a:t>clinicos</a:t>
            </a:r>
            <a:r>
              <a:rPr sz="1200" b="1" dirty="0">
                <a:solidFill>
                  <a:srgbClr val="0033CC"/>
                </a:solidFill>
              </a:rPr>
              <a:t> </a:t>
            </a:r>
            <a:r>
              <a:rPr sz="1200" b="1" spc="-5" dirty="0">
                <a:solidFill>
                  <a:srgbClr val="0033CC"/>
                </a:solidFill>
              </a:rPr>
              <a:t>activos</a:t>
            </a:r>
            <a:endParaRPr sz="1200" b="1" dirty="0"/>
          </a:p>
        </p:txBody>
      </p:sp>
      <p:sp>
        <p:nvSpPr>
          <p:cNvPr id="97" name="object 97"/>
          <p:cNvSpPr txBox="1"/>
          <p:nvPr/>
        </p:nvSpPr>
        <p:spPr>
          <a:xfrm>
            <a:off x="6910565" y="906399"/>
            <a:ext cx="688127" cy="312905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20929" rIns="0" bIns="0" rtlCol="0">
            <a:spAutoFit/>
          </a:bodyPr>
          <a:lstStyle/>
          <a:p>
            <a:pPr marL="183295" marR="72937" indent="-131287">
              <a:spcBef>
                <a:spcPts val="165"/>
              </a:spcBef>
            </a:pPr>
            <a:r>
              <a:rPr sz="949" spc="5" dirty="0">
                <a:latin typeface="Calibri"/>
                <a:cs typeface="Calibri"/>
              </a:rPr>
              <a:t>E</a:t>
            </a:r>
            <a:r>
              <a:rPr sz="949" spc="10" dirty="0">
                <a:latin typeface="Calibri"/>
                <a:cs typeface="Calibri"/>
              </a:rPr>
              <a:t>n</a:t>
            </a:r>
            <a:r>
              <a:rPr sz="949" spc="-15" dirty="0">
                <a:latin typeface="Calibri"/>
                <a:cs typeface="Calibri"/>
              </a:rPr>
              <a:t>r</a:t>
            </a:r>
            <a:r>
              <a:rPr sz="949" spc="10" dirty="0">
                <a:latin typeface="Calibri"/>
                <a:cs typeface="Calibri"/>
              </a:rPr>
              <a:t>o</a:t>
            </a:r>
            <a:r>
              <a:rPr sz="949" spc="5" dirty="0">
                <a:latin typeface="Calibri"/>
                <a:cs typeface="Calibri"/>
              </a:rPr>
              <a:t>llm</a:t>
            </a:r>
            <a:r>
              <a:rPr sz="949" spc="10" dirty="0">
                <a:latin typeface="Calibri"/>
                <a:cs typeface="Calibri"/>
              </a:rPr>
              <a:t>e</a:t>
            </a:r>
            <a:r>
              <a:rPr sz="949" dirty="0">
                <a:latin typeface="Calibri"/>
                <a:cs typeface="Calibri"/>
              </a:rPr>
              <a:t>n</a:t>
            </a:r>
            <a:r>
              <a:rPr sz="949" spc="5" dirty="0">
                <a:latin typeface="Calibri"/>
                <a:cs typeface="Calibri"/>
              </a:rPr>
              <a:t>t  closed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910565" y="1346876"/>
            <a:ext cx="718569" cy="167019"/>
          </a:xfrm>
          <a:prstGeom prst="rect">
            <a:avLst/>
          </a:prstGeom>
          <a:solidFill>
            <a:srgbClr val="00B050"/>
          </a:solidFill>
        </p:spPr>
        <p:txBody>
          <a:bodyPr vert="horz" wrap="square" lIns="0" tIns="20929" rIns="0" bIns="0" rtlCol="0">
            <a:spAutoFit/>
          </a:bodyPr>
          <a:lstStyle/>
          <a:p>
            <a:pPr marL="48836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LAL</a:t>
            </a:r>
            <a:r>
              <a:rPr sz="949" spc="-2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Ph</a:t>
            </a:r>
            <a:r>
              <a:rPr sz="949" spc="-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2022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4718727" y="2847050"/>
            <a:ext cx="1211991" cy="322817"/>
          </a:xfrm>
          <a:custGeom>
            <a:avLst/>
            <a:gdLst/>
            <a:ahLst/>
            <a:cxnLst/>
            <a:rect l="l" t="t" r="r" b="b"/>
            <a:pathLst>
              <a:path w="1213485" h="323214">
                <a:moveTo>
                  <a:pt x="0" y="322592"/>
                </a:moveTo>
                <a:lnTo>
                  <a:pt x="1213129" y="0"/>
                </a:lnTo>
              </a:path>
            </a:pathLst>
          </a:custGeom>
          <a:ln w="15481">
            <a:solidFill>
              <a:srgbClr val="0070C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0" name="object 100"/>
          <p:cNvSpPr txBox="1"/>
          <p:nvPr/>
        </p:nvSpPr>
        <p:spPr>
          <a:xfrm>
            <a:off x="6892527" y="1730704"/>
            <a:ext cx="724277" cy="167019"/>
          </a:xfrm>
          <a:prstGeom prst="rect">
            <a:avLst/>
          </a:prstGeom>
          <a:solidFill>
            <a:srgbClr val="00B050"/>
          </a:solidFill>
        </p:spPr>
        <p:txBody>
          <a:bodyPr vert="horz" wrap="square" lIns="0" tIns="20929" rIns="0" bIns="0" rtlCol="0">
            <a:spAutoFit/>
          </a:bodyPr>
          <a:lstStyle/>
          <a:p>
            <a:pPr marL="48836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ACCADEMIA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6826974" y="3955884"/>
            <a:ext cx="558112" cy="316475"/>
          </a:xfrm>
          <a:custGeom>
            <a:avLst/>
            <a:gdLst/>
            <a:ahLst/>
            <a:cxnLst/>
            <a:rect l="l" t="t" r="r" b="b"/>
            <a:pathLst>
              <a:path w="558800" h="316864">
                <a:moveTo>
                  <a:pt x="558736" y="0"/>
                </a:moveTo>
                <a:lnTo>
                  <a:pt x="0" y="0"/>
                </a:lnTo>
                <a:lnTo>
                  <a:pt x="0" y="316725"/>
                </a:lnTo>
                <a:lnTo>
                  <a:pt x="558736" y="316725"/>
                </a:lnTo>
                <a:lnTo>
                  <a:pt x="558736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02" name="object 102"/>
          <p:cNvSpPr txBox="1"/>
          <p:nvPr/>
        </p:nvSpPr>
        <p:spPr>
          <a:xfrm>
            <a:off x="6860132" y="3955884"/>
            <a:ext cx="571430" cy="155383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19661" rIns="0" bIns="0" rtlCol="0">
            <a:spAutoFit/>
          </a:bodyPr>
          <a:lstStyle/>
          <a:p>
            <a:pPr marL="15856">
              <a:spcBef>
                <a:spcPts val="155"/>
              </a:spcBef>
            </a:pPr>
            <a:r>
              <a:rPr sz="849" spc="5" dirty="0">
                <a:latin typeface="Calibri"/>
                <a:cs typeface="Calibri"/>
              </a:rPr>
              <a:t>Closed</a:t>
            </a:r>
            <a:r>
              <a:rPr sz="849" spc="-4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by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860132" y="4111006"/>
            <a:ext cx="571430" cy="128082"/>
          </a:xfrm>
          <a:prstGeom prst="rect">
            <a:avLst/>
          </a:prstGeom>
          <a:solidFill>
            <a:srgbClr val="FF0000"/>
          </a:solidFill>
        </p:spPr>
        <p:txBody>
          <a:bodyPr vert="horz" wrap="square" lIns="0" tIns="0" rIns="0" bIns="0" rtlCol="0">
            <a:spAutoFit/>
          </a:bodyPr>
          <a:lstStyle/>
          <a:p>
            <a:pPr marL="15856">
              <a:lnSpc>
                <a:spcPts val="979"/>
              </a:lnSpc>
            </a:pPr>
            <a:r>
              <a:rPr sz="849" dirty="0">
                <a:latin typeface="Calibri"/>
                <a:cs typeface="Calibri"/>
              </a:rPr>
              <a:t>promotor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860132" y="3642187"/>
            <a:ext cx="571430" cy="250145"/>
          </a:xfrm>
          <a:prstGeom prst="rect">
            <a:avLst/>
          </a:prstGeom>
          <a:solidFill>
            <a:srgbClr val="00B050"/>
          </a:solidFill>
        </p:spPr>
        <p:txBody>
          <a:bodyPr vert="horz" wrap="square" lIns="0" tIns="19661" rIns="0" bIns="0" rtlCol="0">
            <a:spAutoFit/>
          </a:bodyPr>
          <a:lstStyle/>
          <a:p>
            <a:pPr marL="48836" marR="70400">
              <a:spcBef>
                <a:spcPts val="155"/>
              </a:spcBef>
            </a:pPr>
            <a:r>
              <a:rPr sz="749" dirty="0">
                <a:latin typeface="Calibri"/>
                <a:cs typeface="Calibri"/>
              </a:rPr>
              <a:t>E</a:t>
            </a:r>
            <a:r>
              <a:rPr sz="749" spc="-30" dirty="0">
                <a:latin typeface="Calibri"/>
                <a:cs typeface="Calibri"/>
              </a:rPr>
              <a:t>W</a:t>
            </a:r>
            <a:r>
              <a:rPr sz="749" dirty="0">
                <a:latin typeface="Calibri"/>
                <a:cs typeface="Calibri"/>
              </a:rPr>
              <a:t>A</a:t>
            </a:r>
            <a:r>
              <a:rPr sz="749" spc="-5" dirty="0">
                <a:latin typeface="Calibri"/>
                <a:cs typeface="Calibri"/>
              </a:rPr>
              <a:t>L</a:t>
            </a:r>
            <a:r>
              <a:rPr sz="749" dirty="0">
                <a:latin typeface="Calibri"/>
                <a:cs typeface="Calibri"/>
              </a:rPr>
              <a:t>L</a:t>
            </a:r>
            <a:r>
              <a:rPr sz="749" spc="-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t</a:t>
            </a:r>
            <a:r>
              <a:rPr sz="749" spc="-5" dirty="0">
                <a:latin typeface="Calibri"/>
                <a:cs typeface="Calibri"/>
              </a:rPr>
              <a:t>r</a:t>
            </a:r>
            <a:r>
              <a:rPr sz="749" dirty="0">
                <a:latin typeface="Calibri"/>
                <a:cs typeface="Calibri"/>
              </a:rPr>
              <a:t>ial  (planned)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760812" y="3235754"/>
            <a:ext cx="924690" cy="167659"/>
          </a:xfrm>
          <a:prstGeom prst="rect">
            <a:avLst/>
          </a:prstGeom>
          <a:solidFill>
            <a:srgbClr val="00B050"/>
          </a:solidFill>
        </p:spPr>
        <p:txBody>
          <a:bodyPr vert="horz" wrap="square" lIns="0" tIns="21563" rIns="0" bIns="0" rtlCol="0">
            <a:spAutoFit/>
          </a:bodyPr>
          <a:lstStyle/>
          <a:p>
            <a:pPr marL="48836">
              <a:spcBef>
                <a:spcPts val="170"/>
              </a:spcBef>
            </a:pPr>
            <a:r>
              <a:rPr sz="949" spc="5" dirty="0">
                <a:latin typeface="Calibri"/>
                <a:cs typeface="Calibri"/>
              </a:rPr>
              <a:t>YTB</a:t>
            </a:r>
            <a:r>
              <a:rPr sz="949" spc="-2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323A12101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760812" y="3443169"/>
            <a:ext cx="671003" cy="150369"/>
          </a:xfrm>
          <a:prstGeom prst="rect">
            <a:avLst/>
          </a:prstGeom>
          <a:solidFill>
            <a:srgbClr val="00B050"/>
          </a:solidFill>
        </p:spPr>
        <p:txBody>
          <a:bodyPr vert="horz" wrap="square" lIns="0" tIns="19661" rIns="0" bIns="0" rtlCol="0">
            <a:spAutoFit/>
          </a:bodyPr>
          <a:lstStyle/>
          <a:p>
            <a:pPr marL="48836">
              <a:spcBef>
                <a:spcPts val="155"/>
              </a:spcBef>
            </a:pPr>
            <a:r>
              <a:rPr sz="849" dirty="0">
                <a:latin typeface="Calibri"/>
                <a:cs typeface="Calibri"/>
              </a:rPr>
              <a:t>Auto-1</a:t>
            </a:r>
            <a:r>
              <a:rPr sz="749" dirty="0">
                <a:latin typeface="Calibri"/>
                <a:cs typeface="Calibri"/>
              </a:rPr>
              <a:t>.</a:t>
            </a:r>
            <a:r>
              <a:rPr sz="749" spc="-25" dirty="0">
                <a:latin typeface="Calibri"/>
                <a:cs typeface="Calibri"/>
              </a:rPr>
              <a:t> </a:t>
            </a:r>
            <a:r>
              <a:rPr sz="749" spc="-5" dirty="0">
                <a:latin typeface="Calibri"/>
                <a:cs typeface="Calibri"/>
              </a:rPr>
              <a:t>FELIX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73691" y="817144"/>
            <a:ext cx="3096252" cy="38814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3446" spc="30" baseline="1207" dirty="0">
                <a:solidFill>
                  <a:srgbClr val="0070C0"/>
                </a:solidFill>
                <a:latin typeface="Calibri"/>
                <a:cs typeface="Calibri"/>
              </a:rPr>
              <a:t>Accademia</a:t>
            </a:r>
            <a:r>
              <a:rPr sz="3446" baseline="1207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3446" spc="-30" baseline="1207" dirty="0">
                <a:solidFill>
                  <a:srgbClr val="0070C0"/>
                </a:solidFill>
                <a:latin typeface="Calibri"/>
                <a:cs typeface="Calibri"/>
              </a:rPr>
              <a:t>Trial</a:t>
            </a:r>
            <a:r>
              <a:rPr sz="3446" spc="15" baseline="1207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2347" spc="-10" dirty="0">
                <a:solidFill>
                  <a:srgbClr val="0070C0"/>
                </a:solidFill>
                <a:latin typeface="Calibri"/>
                <a:cs typeface="Calibri"/>
              </a:rPr>
              <a:t>overview</a:t>
            </a:r>
            <a:endParaRPr sz="2347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89501" y="2339414"/>
            <a:ext cx="892979" cy="217484"/>
          </a:xfrm>
          <a:prstGeom prst="rect">
            <a:avLst/>
          </a:prstGeom>
          <a:solidFill>
            <a:srgbClr val="DEEBF7"/>
          </a:solidFill>
        </p:spPr>
        <p:txBody>
          <a:bodyPr vert="horz" wrap="square" lIns="0" tIns="17758" rIns="0" bIns="0" rtlCol="0">
            <a:spAutoFit/>
          </a:bodyPr>
          <a:lstStyle/>
          <a:p>
            <a:pPr algn="ctr">
              <a:spcBef>
                <a:spcPts val="140"/>
              </a:spcBef>
            </a:pPr>
            <a:r>
              <a:rPr sz="649" i="1" spc="-5" dirty="0">
                <a:solidFill>
                  <a:srgbClr val="0070C0"/>
                </a:solidFill>
                <a:latin typeface="Calibri"/>
                <a:cs typeface="Calibri"/>
              </a:rPr>
              <a:t>Primary</a:t>
            </a:r>
            <a:r>
              <a:rPr sz="649" i="1" spc="-20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649" i="1" spc="-5" dirty="0">
                <a:solidFill>
                  <a:srgbClr val="0070C0"/>
                </a:solidFill>
                <a:latin typeface="Calibri"/>
                <a:cs typeface="Calibri"/>
              </a:rPr>
              <a:t>objective:</a:t>
            </a:r>
            <a:endParaRPr sz="649">
              <a:latin typeface="Calibri"/>
              <a:cs typeface="Calibri"/>
            </a:endParaRPr>
          </a:p>
          <a:p>
            <a:pPr algn="ctr">
              <a:spcBef>
                <a:spcPts val="35"/>
              </a:spcBef>
            </a:pP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3</a:t>
            </a:r>
            <a:r>
              <a:rPr sz="649" b="1" i="1" spc="-10" dirty="0">
                <a:solidFill>
                  <a:srgbClr val="0070C0"/>
                </a:solidFill>
                <a:latin typeface="Calibri-BoldItalic"/>
                <a:cs typeface="Calibri-BoldItalic"/>
              </a:rPr>
              <a:t>-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ye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ar E</a:t>
            </a:r>
            <a:r>
              <a:rPr sz="649" b="1" i="1" spc="-10" dirty="0">
                <a:solidFill>
                  <a:srgbClr val="0070C0"/>
                </a:solidFill>
                <a:latin typeface="Calibri-BoldItalic"/>
                <a:cs typeface="Calibri-BoldItalic"/>
              </a:rPr>
              <a:t>F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S</a:t>
            </a:r>
            <a:endParaRPr sz="649">
              <a:latin typeface="Calibri-BoldItalic"/>
              <a:cs typeface="Calibri-BoldItalic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381587" y="2030673"/>
            <a:ext cx="2273671" cy="859365"/>
            <a:chOff x="2378885" y="2033176"/>
            <a:chExt cx="2276475" cy="860425"/>
          </a:xfrm>
        </p:grpSpPr>
        <p:sp>
          <p:nvSpPr>
            <p:cNvPr id="6" name="object 6"/>
            <p:cNvSpPr/>
            <p:nvPr/>
          </p:nvSpPr>
          <p:spPr>
            <a:xfrm>
              <a:off x="3620025" y="2831641"/>
              <a:ext cx="1035050" cy="62230"/>
            </a:xfrm>
            <a:custGeom>
              <a:avLst/>
              <a:gdLst/>
              <a:ahLst/>
              <a:cxnLst/>
              <a:rect l="l" t="t" r="r" b="b"/>
              <a:pathLst>
                <a:path w="1035050" h="62230">
                  <a:moveTo>
                    <a:pt x="972947" y="0"/>
                  </a:moveTo>
                  <a:lnTo>
                    <a:pt x="972947" y="61912"/>
                  </a:lnTo>
                  <a:lnTo>
                    <a:pt x="1014205" y="41275"/>
                  </a:lnTo>
                  <a:lnTo>
                    <a:pt x="983259" y="41275"/>
                  </a:lnTo>
                  <a:lnTo>
                    <a:pt x="983259" y="20637"/>
                  </a:lnTo>
                  <a:lnTo>
                    <a:pt x="1014222" y="20637"/>
                  </a:lnTo>
                  <a:lnTo>
                    <a:pt x="972947" y="0"/>
                  </a:lnTo>
                  <a:close/>
                </a:path>
                <a:path w="1035050" h="62230">
                  <a:moveTo>
                    <a:pt x="972947" y="20637"/>
                  </a:moveTo>
                  <a:lnTo>
                    <a:pt x="0" y="20637"/>
                  </a:lnTo>
                  <a:lnTo>
                    <a:pt x="0" y="41275"/>
                  </a:lnTo>
                  <a:lnTo>
                    <a:pt x="972947" y="41275"/>
                  </a:lnTo>
                  <a:lnTo>
                    <a:pt x="972947" y="20637"/>
                  </a:lnTo>
                  <a:close/>
                </a:path>
                <a:path w="1035050" h="62230">
                  <a:moveTo>
                    <a:pt x="1014222" y="20637"/>
                  </a:moveTo>
                  <a:lnTo>
                    <a:pt x="983259" y="20637"/>
                  </a:lnTo>
                  <a:lnTo>
                    <a:pt x="983259" y="41275"/>
                  </a:lnTo>
                  <a:lnTo>
                    <a:pt x="1014205" y="41275"/>
                  </a:lnTo>
                  <a:lnTo>
                    <a:pt x="1034846" y="30949"/>
                  </a:lnTo>
                  <a:lnTo>
                    <a:pt x="1014222" y="2063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378885" y="2546967"/>
              <a:ext cx="740410" cy="346710"/>
            </a:xfrm>
            <a:custGeom>
              <a:avLst/>
              <a:gdLst/>
              <a:ahLst/>
              <a:cxnLst/>
              <a:rect l="l" t="t" r="r" b="b"/>
              <a:pathLst>
                <a:path w="740410" h="346710">
                  <a:moveTo>
                    <a:pt x="678243" y="284670"/>
                  </a:moveTo>
                  <a:lnTo>
                    <a:pt x="678243" y="346583"/>
                  </a:lnTo>
                  <a:lnTo>
                    <a:pt x="719526" y="325945"/>
                  </a:lnTo>
                  <a:lnTo>
                    <a:pt x="688555" y="325945"/>
                  </a:lnTo>
                  <a:lnTo>
                    <a:pt x="688555" y="305308"/>
                  </a:lnTo>
                  <a:lnTo>
                    <a:pt x="719510" y="305308"/>
                  </a:lnTo>
                  <a:lnTo>
                    <a:pt x="678243" y="284670"/>
                  </a:lnTo>
                  <a:close/>
                </a:path>
                <a:path w="740410" h="346710">
                  <a:moveTo>
                    <a:pt x="20637" y="0"/>
                  </a:moveTo>
                  <a:lnTo>
                    <a:pt x="0" y="0"/>
                  </a:lnTo>
                  <a:lnTo>
                    <a:pt x="0" y="325945"/>
                  </a:lnTo>
                  <a:lnTo>
                    <a:pt x="678243" y="325945"/>
                  </a:lnTo>
                  <a:lnTo>
                    <a:pt x="678243" y="315633"/>
                  </a:lnTo>
                  <a:lnTo>
                    <a:pt x="20637" y="315633"/>
                  </a:lnTo>
                  <a:lnTo>
                    <a:pt x="10312" y="305308"/>
                  </a:lnTo>
                  <a:lnTo>
                    <a:pt x="20637" y="305308"/>
                  </a:lnTo>
                  <a:lnTo>
                    <a:pt x="20637" y="0"/>
                  </a:lnTo>
                  <a:close/>
                </a:path>
                <a:path w="740410" h="346710">
                  <a:moveTo>
                    <a:pt x="719510" y="305308"/>
                  </a:moveTo>
                  <a:lnTo>
                    <a:pt x="688555" y="305308"/>
                  </a:lnTo>
                  <a:lnTo>
                    <a:pt x="688555" y="325945"/>
                  </a:lnTo>
                  <a:lnTo>
                    <a:pt x="719526" y="325945"/>
                  </a:lnTo>
                  <a:lnTo>
                    <a:pt x="740156" y="315633"/>
                  </a:lnTo>
                  <a:lnTo>
                    <a:pt x="719510" y="305308"/>
                  </a:lnTo>
                  <a:close/>
                </a:path>
                <a:path w="740410" h="346710">
                  <a:moveTo>
                    <a:pt x="20637" y="305308"/>
                  </a:moveTo>
                  <a:lnTo>
                    <a:pt x="10312" y="305308"/>
                  </a:lnTo>
                  <a:lnTo>
                    <a:pt x="20637" y="315633"/>
                  </a:lnTo>
                  <a:lnTo>
                    <a:pt x="20637" y="305308"/>
                  </a:lnTo>
                  <a:close/>
                </a:path>
                <a:path w="740410" h="346710">
                  <a:moveTo>
                    <a:pt x="678243" y="305308"/>
                  </a:moveTo>
                  <a:lnTo>
                    <a:pt x="20637" y="305308"/>
                  </a:lnTo>
                  <a:lnTo>
                    <a:pt x="20637" y="315633"/>
                  </a:lnTo>
                  <a:lnTo>
                    <a:pt x="678243" y="315633"/>
                  </a:lnTo>
                  <a:lnTo>
                    <a:pt x="678243" y="305308"/>
                  </a:lnTo>
                  <a:close/>
                </a:path>
              </a:pathLst>
            </a:custGeom>
            <a:solidFill>
              <a:srgbClr val="80808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378875" y="2033181"/>
              <a:ext cx="2254885" cy="363855"/>
            </a:xfrm>
            <a:custGeom>
              <a:avLst/>
              <a:gdLst/>
              <a:ahLst/>
              <a:cxnLst/>
              <a:rect l="l" t="t" r="r" b="b"/>
              <a:pathLst>
                <a:path w="2254885" h="363855">
                  <a:moveTo>
                    <a:pt x="747547" y="30949"/>
                  </a:moveTo>
                  <a:lnTo>
                    <a:pt x="726922" y="20637"/>
                  </a:lnTo>
                  <a:lnTo>
                    <a:pt x="685634" y="0"/>
                  </a:lnTo>
                  <a:lnTo>
                    <a:pt x="685634" y="20637"/>
                  </a:lnTo>
                  <a:lnTo>
                    <a:pt x="0" y="20637"/>
                  </a:lnTo>
                  <a:lnTo>
                    <a:pt x="0" y="363766"/>
                  </a:lnTo>
                  <a:lnTo>
                    <a:pt x="20637" y="363766"/>
                  </a:lnTo>
                  <a:lnTo>
                    <a:pt x="20637" y="41275"/>
                  </a:lnTo>
                  <a:lnTo>
                    <a:pt x="685634" y="41275"/>
                  </a:lnTo>
                  <a:lnTo>
                    <a:pt x="685634" y="61899"/>
                  </a:lnTo>
                  <a:lnTo>
                    <a:pt x="726897" y="41275"/>
                  </a:lnTo>
                  <a:lnTo>
                    <a:pt x="747547" y="30949"/>
                  </a:lnTo>
                  <a:close/>
                </a:path>
                <a:path w="2254885" h="363855">
                  <a:moveTo>
                    <a:pt x="2254554" y="31686"/>
                  </a:moveTo>
                  <a:lnTo>
                    <a:pt x="2233917" y="21374"/>
                  </a:lnTo>
                  <a:lnTo>
                    <a:pt x="2192642" y="736"/>
                  </a:lnTo>
                  <a:lnTo>
                    <a:pt x="2192642" y="21374"/>
                  </a:lnTo>
                  <a:lnTo>
                    <a:pt x="1764182" y="21374"/>
                  </a:lnTo>
                  <a:lnTo>
                    <a:pt x="1764182" y="20637"/>
                  </a:lnTo>
                  <a:lnTo>
                    <a:pt x="1253185" y="20637"/>
                  </a:lnTo>
                  <a:lnTo>
                    <a:pt x="1253185" y="41275"/>
                  </a:lnTo>
                  <a:lnTo>
                    <a:pt x="1743544" y="41275"/>
                  </a:lnTo>
                  <a:lnTo>
                    <a:pt x="1743544" y="41998"/>
                  </a:lnTo>
                  <a:lnTo>
                    <a:pt x="2192642" y="41998"/>
                  </a:lnTo>
                  <a:lnTo>
                    <a:pt x="2192642" y="62636"/>
                  </a:lnTo>
                  <a:lnTo>
                    <a:pt x="2233917" y="41998"/>
                  </a:lnTo>
                  <a:lnTo>
                    <a:pt x="2254554" y="31686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325964" y="2398887"/>
            <a:ext cx="13191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649" b="1" spc="-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649" b="1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096329" y="1953214"/>
            <a:ext cx="568894" cy="267640"/>
            <a:chOff x="3094509" y="1955622"/>
            <a:chExt cx="569595" cy="267970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94509" y="1965519"/>
              <a:ext cx="569535" cy="21790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67151" y="1955622"/>
              <a:ext cx="424256" cy="267426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126427" y="1987198"/>
              <a:ext cx="506095" cy="154305"/>
            </a:xfrm>
            <a:custGeom>
              <a:avLst/>
              <a:gdLst/>
              <a:ahLst/>
              <a:cxnLst/>
              <a:rect l="l" t="t" r="r" b="b"/>
              <a:pathLst>
                <a:path w="506095" h="154305">
                  <a:moveTo>
                    <a:pt x="479983" y="0"/>
                  </a:moveTo>
                  <a:lnTo>
                    <a:pt x="25641" y="0"/>
                  </a:lnTo>
                  <a:lnTo>
                    <a:pt x="15660" y="2015"/>
                  </a:lnTo>
                  <a:lnTo>
                    <a:pt x="7510" y="7510"/>
                  </a:lnTo>
                  <a:lnTo>
                    <a:pt x="2015" y="15660"/>
                  </a:lnTo>
                  <a:lnTo>
                    <a:pt x="0" y="25641"/>
                  </a:lnTo>
                  <a:lnTo>
                    <a:pt x="0" y="128219"/>
                  </a:lnTo>
                  <a:lnTo>
                    <a:pt x="2015" y="138199"/>
                  </a:lnTo>
                  <a:lnTo>
                    <a:pt x="7510" y="146350"/>
                  </a:lnTo>
                  <a:lnTo>
                    <a:pt x="15660" y="151845"/>
                  </a:lnTo>
                  <a:lnTo>
                    <a:pt x="25641" y="153860"/>
                  </a:lnTo>
                  <a:lnTo>
                    <a:pt x="479983" y="153860"/>
                  </a:lnTo>
                  <a:lnTo>
                    <a:pt x="489971" y="151845"/>
                  </a:lnTo>
                  <a:lnTo>
                    <a:pt x="498125" y="146350"/>
                  </a:lnTo>
                  <a:lnTo>
                    <a:pt x="503622" y="138199"/>
                  </a:lnTo>
                  <a:lnTo>
                    <a:pt x="505637" y="128219"/>
                  </a:lnTo>
                  <a:lnTo>
                    <a:pt x="505637" y="25641"/>
                  </a:lnTo>
                  <a:lnTo>
                    <a:pt x="503622" y="15660"/>
                  </a:lnTo>
                  <a:lnTo>
                    <a:pt x="498125" y="7510"/>
                  </a:lnTo>
                  <a:lnTo>
                    <a:pt x="489971" y="2015"/>
                  </a:lnTo>
                  <a:lnTo>
                    <a:pt x="47998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62070" y="2270859"/>
            <a:ext cx="584749" cy="384375"/>
          </a:xfrm>
          <a:prstGeom prst="rect">
            <a:avLst/>
          </a:prstGeom>
          <a:solidFill>
            <a:srgbClr val="8EFA00"/>
          </a:solidFill>
          <a:ln w="5156">
            <a:solidFill>
              <a:srgbClr val="808080"/>
            </a:solidFill>
          </a:ln>
        </p:spPr>
        <p:txBody>
          <a:bodyPr vert="horz" wrap="square" lIns="0" tIns="15855" rIns="0" bIns="0" rtlCol="0">
            <a:spAutoFit/>
          </a:bodyPr>
          <a:lstStyle/>
          <a:p>
            <a:pPr marL="131287" marR="123041" indent="-634" algn="ctr">
              <a:lnSpc>
                <a:spcPct val="100499"/>
              </a:lnSpc>
              <a:spcBef>
                <a:spcPts val="125"/>
              </a:spcBef>
            </a:pP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Screening </a:t>
            </a:r>
            <a:r>
              <a:rPr sz="599" spc="-1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599" spc="-1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599" spc="-10" dirty="0">
                <a:solidFill>
                  <a:srgbClr val="595959"/>
                </a:solidFill>
                <a:latin typeface="Calibri"/>
                <a:cs typeface="Calibri"/>
              </a:rPr>
              <a:t>olm</a:t>
            </a: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599" spc="-1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t  Risk </a:t>
            </a:r>
            <a:r>
              <a:rPr sz="599" spc="-10" dirty="0">
                <a:solidFill>
                  <a:srgbClr val="595959"/>
                </a:solidFill>
                <a:latin typeface="Calibri"/>
                <a:cs typeface="Calibri"/>
              </a:rPr>
              <a:t>class </a:t>
            </a:r>
            <a:r>
              <a:rPr sz="59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99" b="1" spc="-5" dirty="0">
                <a:solidFill>
                  <a:srgbClr val="595959"/>
                </a:solidFill>
                <a:latin typeface="Calibri"/>
                <a:cs typeface="Calibri"/>
              </a:rPr>
              <a:t>Strata*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91916" y="2090179"/>
            <a:ext cx="796578" cy="961474"/>
          </a:xfrm>
          <a:prstGeom prst="rect">
            <a:avLst/>
          </a:prstGeom>
          <a:solidFill>
            <a:srgbClr val="8EFA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40"/>
              </a:spcBef>
            </a:pPr>
            <a:endParaRPr sz="749">
              <a:latin typeface="Times New Roman"/>
              <a:cs typeface="Times New Roman"/>
            </a:endParaRPr>
          </a:p>
          <a:p>
            <a:pPr marL="298092" marR="151583" algn="ctr">
              <a:lnSpc>
                <a:spcPct val="101099"/>
              </a:lnSpc>
            </a:pP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*A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g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e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+/-40  </a:t>
            </a:r>
            <a:r>
              <a:rPr sz="599" spc="-10" dirty="0">
                <a:solidFill>
                  <a:srgbClr val="404040"/>
                </a:solidFill>
                <a:latin typeface="Calibri"/>
                <a:cs typeface="Calibri"/>
              </a:rPr>
              <a:t>W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BC</a:t>
            </a:r>
            <a:r>
              <a:rPr sz="599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99" spc="-5" dirty="0">
                <a:solidFill>
                  <a:srgbClr val="404040"/>
                </a:solidFill>
                <a:latin typeface="Calibri"/>
                <a:cs typeface="Calibri"/>
              </a:rPr>
              <a:t>+/-30  </a:t>
            </a:r>
            <a:r>
              <a:rPr sz="599" b="1" spc="-5" dirty="0">
                <a:solidFill>
                  <a:srgbClr val="404040"/>
                </a:solidFill>
                <a:latin typeface="Calibri"/>
                <a:cs typeface="Calibri"/>
              </a:rPr>
              <a:t>N-SOC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155939" y="2159350"/>
            <a:ext cx="115288" cy="613289"/>
          </a:xfrm>
          <a:prstGeom prst="rect">
            <a:avLst/>
          </a:prstGeom>
        </p:spPr>
        <p:txBody>
          <a:bodyPr vert="vert270" wrap="square" lIns="0" tIns="8879" rIns="0" bIns="0" rtlCol="0">
            <a:spAutoFit/>
          </a:bodyPr>
          <a:lstStyle/>
          <a:p>
            <a:pPr marL="12685">
              <a:spcBef>
                <a:spcPts val="70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Randomization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089733" y="2751225"/>
            <a:ext cx="564454" cy="267640"/>
            <a:chOff x="3087905" y="2754617"/>
            <a:chExt cx="565150" cy="267970"/>
          </a:xfrm>
        </p:grpSpPr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87905" y="2757916"/>
              <a:ext cx="564583" cy="22946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82003" y="2754617"/>
              <a:ext cx="374733" cy="26742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119036" y="2779243"/>
              <a:ext cx="501015" cy="167005"/>
            </a:xfrm>
            <a:custGeom>
              <a:avLst/>
              <a:gdLst/>
              <a:ahLst/>
              <a:cxnLst/>
              <a:rect l="l" t="t" r="r" b="b"/>
              <a:pathLst>
                <a:path w="501014" h="167005">
                  <a:moveTo>
                    <a:pt x="473202" y="0"/>
                  </a:moveTo>
                  <a:lnTo>
                    <a:pt x="27787" y="0"/>
                  </a:lnTo>
                  <a:lnTo>
                    <a:pt x="16968" y="2184"/>
                  </a:lnTo>
                  <a:lnTo>
                    <a:pt x="8135" y="8140"/>
                  </a:lnTo>
                  <a:lnTo>
                    <a:pt x="2182" y="16973"/>
                  </a:lnTo>
                  <a:lnTo>
                    <a:pt x="0" y="27787"/>
                  </a:lnTo>
                  <a:lnTo>
                    <a:pt x="0" y="138912"/>
                  </a:lnTo>
                  <a:lnTo>
                    <a:pt x="2182" y="149732"/>
                  </a:lnTo>
                  <a:lnTo>
                    <a:pt x="8135" y="158564"/>
                  </a:lnTo>
                  <a:lnTo>
                    <a:pt x="16968" y="164517"/>
                  </a:lnTo>
                  <a:lnTo>
                    <a:pt x="27787" y="166700"/>
                  </a:lnTo>
                  <a:lnTo>
                    <a:pt x="473202" y="166700"/>
                  </a:lnTo>
                  <a:lnTo>
                    <a:pt x="484021" y="164517"/>
                  </a:lnTo>
                  <a:lnTo>
                    <a:pt x="492853" y="158564"/>
                  </a:lnTo>
                  <a:lnTo>
                    <a:pt x="498806" y="149732"/>
                  </a:lnTo>
                  <a:lnTo>
                    <a:pt x="500989" y="138912"/>
                  </a:lnTo>
                  <a:lnTo>
                    <a:pt x="500989" y="27787"/>
                  </a:lnTo>
                  <a:lnTo>
                    <a:pt x="498806" y="16973"/>
                  </a:lnTo>
                  <a:lnTo>
                    <a:pt x="492853" y="8140"/>
                  </a:lnTo>
                  <a:lnTo>
                    <a:pt x="484021" y="2184"/>
                  </a:lnTo>
                  <a:lnTo>
                    <a:pt x="473202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3261288" y="2782507"/>
            <a:ext cx="21943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IN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D2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3996570" y="2751225"/>
            <a:ext cx="568894" cy="267640"/>
            <a:chOff x="3995860" y="2754617"/>
            <a:chExt cx="569595" cy="267970"/>
          </a:xfrm>
        </p:grpSpPr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995860" y="2757916"/>
              <a:ext cx="569535" cy="22946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55300" y="2754617"/>
              <a:ext cx="450666" cy="26742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027661" y="2779243"/>
              <a:ext cx="506730" cy="167005"/>
            </a:xfrm>
            <a:custGeom>
              <a:avLst/>
              <a:gdLst/>
              <a:ahLst/>
              <a:cxnLst/>
              <a:rect l="l" t="t" r="r" b="b"/>
              <a:pathLst>
                <a:path w="506729" h="167005">
                  <a:moveTo>
                    <a:pt x="478345" y="0"/>
                  </a:moveTo>
                  <a:lnTo>
                    <a:pt x="27787" y="0"/>
                  </a:lnTo>
                  <a:lnTo>
                    <a:pt x="16968" y="2184"/>
                  </a:lnTo>
                  <a:lnTo>
                    <a:pt x="8135" y="8140"/>
                  </a:lnTo>
                  <a:lnTo>
                    <a:pt x="2182" y="16973"/>
                  </a:lnTo>
                  <a:lnTo>
                    <a:pt x="0" y="27787"/>
                  </a:lnTo>
                  <a:lnTo>
                    <a:pt x="0" y="138912"/>
                  </a:lnTo>
                  <a:lnTo>
                    <a:pt x="2182" y="149732"/>
                  </a:lnTo>
                  <a:lnTo>
                    <a:pt x="8135" y="158564"/>
                  </a:lnTo>
                  <a:lnTo>
                    <a:pt x="16968" y="164517"/>
                  </a:lnTo>
                  <a:lnTo>
                    <a:pt x="27787" y="166700"/>
                  </a:lnTo>
                  <a:lnTo>
                    <a:pt x="478345" y="166700"/>
                  </a:lnTo>
                  <a:lnTo>
                    <a:pt x="489157" y="164517"/>
                  </a:lnTo>
                  <a:lnTo>
                    <a:pt x="497986" y="158564"/>
                  </a:lnTo>
                  <a:lnTo>
                    <a:pt x="503937" y="149732"/>
                  </a:lnTo>
                  <a:lnTo>
                    <a:pt x="506120" y="138912"/>
                  </a:lnTo>
                  <a:lnTo>
                    <a:pt x="506120" y="27787"/>
                  </a:lnTo>
                  <a:lnTo>
                    <a:pt x="503937" y="16973"/>
                  </a:lnTo>
                  <a:lnTo>
                    <a:pt x="497986" y="8140"/>
                  </a:lnTo>
                  <a:lnTo>
                    <a:pt x="489157" y="2184"/>
                  </a:lnTo>
                  <a:lnTo>
                    <a:pt x="47834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4134005" y="2782507"/>
            <a:ext cx="294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CONS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601678" y="1953206"/>
            <a:ext cx="612020" cy="1065486"/>
            <a:chOff x="4601714" y="1955614"/>
            <a:chExt cx="612775" cy="1066800"/>
          </a:xfrm>
        </p:grpSpPr>
        <p:pic>
          <p:nvPicPr>
            <p:cNvPr id="28" name="object 2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23175" y="2757919"/>
              <a:ext cx="590987" cy="22946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94161" y="2754617"/>
              <a:ext cx="449024" cy="26742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654873" y="2779243"/>
              <a:ext cx="527685" cy="167005"/>
            </a:xfrm>
            <a:custGeom>
              <a:avLst/>
              <a:gdLst/>
              <a:ahLst/>
              <a:cxnLst/>
              <a:rect l="l" t="t" r="r" b="b"/>
              <a:pathLst>
                <a:path w="527685" h="167005">
                  <a:moveTo>
                    <a:pt x="499732" y="0"/>
                  </a:moveTo>
                  <a:lnTo>
                    <a:pt x="27787" y="0"/>
                  </a:lnTo>
                  <a:lnTo>
                    <a:pt x="16968" y="2184"/>
                  </a:lnTo>
                  <a:lnTo>
                    <a:pt x="8135" y="8140"/>
                  </a:lnTo>
                  <a:lnTo>
                    <a:pt x="2182" y="16973"/>
                  </a:lnTo>
                  <a:lnTo>
                    <a:pt x="0" y="27787"/>
                  </a:lnTo>
                  <a:lnTo>
                    <a:pt x="0" y="138912"/>
                  </a:lnTo>
                  <a:lnTo>
                    <a:pt x="2182" y="149732"/>
                  </a:lnTo>
                  <a:lnTo>
                    <a:pt x="8135" y="158564"/>
                  </a:lnTo>
                  <a:lnTo>
                    <a:pt x="16968" y="164517"/>
                  </a:lnTo>
                  <a:lnTo>
                    <a:pt x="27787" y="166700"/>
                  </a:lnTo>
                  <a:lnTo>
                    <a:pt x="499732" y="166700"/>
                  </a:lnTo>
                  <a:lnTo>
                    <a:pt x="510551" y="164517"/>
                  </a:lnTo>
                  <a:lnTo>
                    <a:pt x="519383" y="158564"/>
                  </a:lnTo>
                  <a:lnTo>
                    <a:pt x="525337" y="149732"/>
                  </a:lnTo>
                  <a:lnTo>
                    <a:pt x="527519" y="138912"/>
                  </a:lnTo>
                  <a:lnTo>
                    <a:pt x="527519" y="27787"/>
                  </a:lnTo>
                  <a:lnTo>
                    <a:pt x="525337" y="16973"/>
                  </a:lnTo>
                  <a:lnTo>
                    <a:pt x="519383" y="8140"/>
                  </a:lnTo>
                  <a:lnTo>
                    <a:pt x="510551" y="2184"/>
                  </a:lnTo>
                  <a:lnTo>
                    <a:pt x="499732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601714" y="1967170"/>
              <a:ext cx="569535" cy="216258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74351" y="1955614"/>
              <a:ext cx="424254" cy="269082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633426" y="1987928"/>
              <a:ext cx="506095" cy="154305"/>
            </a:xfrm>
            <a:custGeom>
              <a:avLst/>
              <a:gdLst/>
              <a:ahLst/>
              <a:cxnLst/>
              <a:rect l="l" t="t" r="r" b="b"/>
              <a:pathLst>
                <a:path w="506095" h="154305">
                  <a:moveTo>
                    <a:pt x="479983" y="0"/>
                  </a:moveTo>
                  <a:lnTo>
                    <a:pt x="25641" y="0"/>
                  </a:lnTo>
                  <a:lnTo>
                    <a:pt x="15660" y="2015"/>
                  </a:lnTo>
                  <a:lnTo>
                    <a:pt x="7510" y="7510"/>
                  </a:lnTo>
                  <a:lnTo>
                    <a:pt x="2015" y="15660"/>
                  </a:lnTo>
                  <a:lnTo>
                    <a:pt x="0" y="25641"/>
                  </a:lnTo>
                  <a:lnTo>
                    <a:pt x="0" y="128219"/>
                  </a:lnTo>
                  <a:lnTo>
                    <a:pt x="2015" y="138199"/>
                  </a:lnTo>
                  <a:lnTo>
                    <a:pt x="7510" y="146350"/>
                  </a:lnTo>
                  <a:lnTo>
                    <a:pt x="15660" y="151845"/>
                  </a:lnTo>
                  <a:lnTo>
                    <a:pt x="25641" y="153860"/>
                  </a:lnTo>
                  <a:lnTo>
                    <a:pt x="479983" y="153860"/>
                  </a:lnTo>
                  <a:lnTo>
                    <a:pt x="489971" y="151845"/>
                  </a:lnTo>
                  <a:lnTo>
                    <a:pt x="498125" y="146350"/>
                  </a:lnTo>
                  <a:lnTo>
                    <a:pt x="503622" y="138199"/>
                  </a:lnTo>
                  <a:lnTo>
                    <a:pt x="505637" y="128219"/>
                  </a:lnTo>
                  <a:lnTo>
                    <a:pt x="505637" y="25641"/>
                  </a:lnTo>
                  <a:lnTo>
                    <a:pt x="503622" y="15660"/>
                  </a:lnTo>
                  <a:lnTo>
                    <a:pt x="498125" y="7510"/>
                  </a:lnTo>
                  <a:lnTo>
                    <a:pt x="489971" y="2015"/>
                  </a:lnTo>
                  <a:lnTo>
                    <a:pt x="47998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4771129" y="2782507"/>
            <a:ext cx="294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CONS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3625837" y="2098161"/>
            <a:ext cx="0" cy="772478"/>
          </a:xfrm>
          <a:custGeom>
            <a:avLst/>
            <a:gdLst/>
            <a:ahLst/>
            <a:cxnLst/>
            <a:rect l="l" t="t" r="r" b="b"/>
            <a:pathLst>
              <a:path h="773430">
                <a:moveTo>
                  <a:pt x="0" y="0"/>
                </a:moveTo>
                <a:lnTo>
                  <a:pt x="0" y="772858"/>
                </a:lnTo>
              </a:path>
            </a:pathLst>
          </a:custGeom>
          <a:ln w="3441">
            <a:solidFill>
              <a:srgbClr val="595959"/>
            </a:solidFill>
            <a:prstDash val="sysDot"/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6" name="object 36"/>
          <p:cNvGrpSpPr/>
          <p:nvPr/>
        </p:nvGrpSpPr>
        <p:grpSpPr>
          <a:xfrm>
            <a:off x="2484625" y="1931771"/>
            <a:ext cx="3700028" cy="932300"/>
            <a:chOff x="2482051" y="1934153"/>
            <a:chExt cx="3704590" cy="933450"/>
          </a:xfrm>
        </p:grpSpPr>
        <p:sp>
          <p:nvSpPr>
            <p:cNvPr id="37" name="object 37"/>
            <p:cNvSpPr/>
            <p:nvPr/>
          </p:nvSpPr>
          <p:spPr>
            <a:xfrm>
              <a:off x="4537874" y="2539860"/>
              <a:ext cx="0" cy="325755"/>
            </a:xfrm>
            <a:custGeom>
              <a:avLst/>
              <a:gdLst/>
              <a:ahLst/>
              <a:cxnLst/>
              <a:rect l="l" t="t" r="r" b="b"/>
              <a:pathLst>
                <a:path h="325755">
                  <a:moveTo>
                    <a:pt x="0" y="0"/>
                  </a:moveTo>
                  <a:lnTo>
                    <a:pt x="0" y="325760"/>
                  </a:lnTo>
                </a:path>
              </a:pathLst>
            </a:custGeom>
            <a:ln w="3441">
              <a:solidFill>
                <a:srgbClr val="59595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013262" y="2581998"/>
              <a:ext cx="0" cy="273685"/>
            </a:xfrm>
            <a:custGeom>
              <a:avLst/>
              <a:gdLst/>
              <a:ahLst/>
              <a:cxnLst/>
              <a:rect l="l" t="t" r="r" b="b"/>
              <a:pathLst>
                <a:path h="273685">
                  <a:moveTo>
                    <a:pt x="0" y="0"/>
                  </a:moveTo>
                  <a:lnTo>
                    <a:pt x="0" y="273423"/>
                  </a:lnTo>
                </a:path>
              </a:pathLst>
            </a:custGeom>
            <a:ln w="3441">
              <a:solidFill>
                <a:srgbClr val="59595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4537874" y="2092761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h="314325">
                  <a:moveTo>
                    <a:pt x="0" y="0"/>
                  </a:moveTo>
                  <a:lnTo>
                    <a:pt x="0" y="313748"/>
                  </a:lnTo>
                </a:path>
              </a:pathLst>
            </a:custGeom>
            <a:ln w="3441">
              <a:solidFill>
                <a:srgbClr val="59595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82051" y="1934153"/>
              <a:ext cx="557979" cy="282291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90305" y="1957265"/>
              <a:ext cx="541463" cy="267431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513771" y="1955345"/>
              <a:ext cx="495300" cy="219710"/>
            </a:xfrm>
            <a:custGeom>
              <a:avLst/>
              <a:gdLst/>
              <a:ahLst/>
              <a:cxnLst/>
              <a:rect l="l" t="t" r="r" b="b"/>
              <a:pathLst>
                <a:path w="495300" h="219710">
                  <a:moveTo>
                    <a:pt x="458685" y="0"/>
                  </a:moveTo>
                  <a:lnTo>
                    <a:pt x="36588" y="0"/>
                  </a:lnTo>
                  <a:lnTo>
                    <a:pt x="22347" y="2875"/>
                  </a:lnTo>
                  <a:lnTo>
                    <a:pt x="10717" y="10717"/>
                  </a:lnTo>
                  <a:lnTo>
                    <a:pt x="2875" y="22347"/>
                  </a:lnTo>
                  <a:lnTo>
                    <a:pt x="0" y="36588"/>
                  </a:lnTo>
                  <a:lnTo>
                    <a:pt x="0" y="182956"/>
                  </a:lnTo>
                  <a:lnTo>
                    <a:pt x="2875" y="197197"/>
                  </a:lnTo>
                  <a:lnTo>
                    <a:pt x="10717" y="208827"/>
                  </a:lnTo>
                  <a:lnTo>
                    <a:pt x="22347" y="216669"/>
                  </a:lnTo>
                  <a:lnTo>
                    <a:pt x="36588" y="219544"/>
                  </a:lnTo>
                  <a:lnTo>
                    <a:pt x="458685" y="219544"/>
                  </a:lnTo>
                  <a:lnTo>
                    <a:pt x="472927" y="216669"/>
                  </a:lnTo>
                  <a:lnTo>
                    <a:pt x="484557" y="208827"/>
                  </a:lnTo>
                  <a:lnTo>
                    <a:pt x="492399" y="197197"/>
                  </a:lnTo>
                  <a:lnTo>
                    <a:pt x="495274" y="182956"/>
                  </a:lnTo>
                  <a:lnTo>
                    <a:pt x="495274" y="36588"/>
                  </a:lnTo>
                  <a:lnTo>
                    <a:pt x="492399" y="22347"/>
                  </a:lnTo>
                  <a:lnTo>
                    <a:pt x="484557" y="10717"/>
                  </a:lnTo>
                  <a:lnTo>
                    <a:pt x="472927" y="2875"/>
                  </a:lnTo>
                  <a:lnTo>
                    <a:pt x="45868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013262" y="2082563"/>
              <a:ext cx="0" cy="283210"/>
            </a:xfrm>
            <a:custGeom>
              <a:avLst/>
              <a:gdLst/>
              <a:ahLst/>
              <a:cxnLst/>
              <a:rect l="l" t="t" r="r" b="b"/>
              <a:pathLst>
                <a:path h="283210">
                  <a:moveTo>
                    <a:pt x="0" y="0"/>
                  </a:moveTo>
                  <a:lnTo>
                    <a:pt x="0" y="282735"/>
                  </a:lnTo>
                </a:path>
              </a:pathLst>
            </a:custGeom>
            <a:ln w="3441">
              <a:solidFill>
                <a:srgbClr val="595959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2876143" y="2365298"/>
              <a:ext cx="295910" cy="217170"/>
            </a:xfrm>
            <a:custGeom>
              <a:avLst/>
              <a:gdLst/>
              <a:ahLst/>
              <a:cxnLst/>
              <a:rect l="l" t="t" r="r" b="b"/>
              <a:pathLst>
                <a:path w="295910" h="217169">
                  <a:moveTo>
                    <a:pt x="295910" y="0"/>
                  </a:moveTo>
                  <a:lnTo>
                    <a:pt x="0" y="0"/>
                  </a:lnTo>
                  <a:lnTo>
                    <a:pt x="0" y="216700"/>
                  </a:lnTo>
                  <a:lnTo>
                    <a:pt x="295910" y="216700"/>
                  </a:lnTo>
                  <a:lnTo>
                    <a:pt x="2959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" name="object 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250489" y="2079426"/>
              <a:ext cx="936019" cy="188194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257093" y="2054669"/>
              <a:ext cx="898050" cy="267423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5282073" y="2101282"/>
              <a:ext cx="873125" cy="123825"/>
            </a:xfrm>
            <a:custGeom>
              <a:avLst/>
              <a:gdLst/>
              <a:ahLst/>
              <a:cxnLst/>
              <a:rect l="l" t="t" r="r" b="b"/>
              <a:pathLst>
                <a:path w="873125" h="123825">
                  <a:moveTo>
                    <a:pt x="852271" y="0"/>
                  </a:moveTo>
                  <a:lnTo>
                    <a:pt x="20612" y="0"/>
                  </a:lnTo>
                  <a:lnTo>
                    <a:pt x="12590" y="1620"/>
                  </a:lnTo>
                  <a:lnTo>
                    <a:pt x="6038" y="6038"/>
                  </a:lnTo>
                  <a:lnTo>
                    <a:pt x="1620" y="12590"/>
                  </a:lnTo>
                  <a:lnTo>
                    <a:pt x="0" y="20612"/>
                  </a:lnTo>
                  <a:lnTo>
                    <a:pt x="0" y="103073"/>
                  </a:lnTo>
                  <a:lnTo>
                    <a:pt x="1620" y="111094"/>
                  </a:lnTo>
                  <a:lnTo>
                    <a:pt x="6038" y="117646"/>
                  </a:lnTo>
                  <a:lnTo>
                    <a:pt x="12590" y="122064"/>
                  </a:lnTo>
                  <a:lnTo>
                    <a:pt x="20612" y="123685"/>
                  </a:lnTo>
                  <a:lnTo>
                    <a:pt x="852271" y="123685"/>
                  </a:lnTo>
                  <a:lnTo>
                    <a:pt x="860292" y="122064"/>
                  </a:lnTo>
                  <a:lnTo>
                    <a:pt x="866844" y="117646"/>
                  </a:lnTo>
                  <a:lnTo>
                    <a:pt x="871263" y="111094"/>
                  </a:lnTo>
                  <a:lnTo>
                    <a:pt x="872883" y="103073"/>
                  </a:lnTo>
                  <a:lnTo>
                    <a:pt x="872883" y="20612"/>
                  </a:lnTo>
                  <a:lnTo>
                    <a:pt x="871263" y="12590"/>
                  </a:lnTo>
                  <a:lnTo>
                    <a:pt x="866844" y="6038"/>
                  </a:lnTo>
                  <a:lnTo>
                    <a:pt x="860292" y="1620"/>
                  </a:lnTo>
                  <a:lnTo>
                    <a:pt x="852271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2919283" y="2368108"/>
            <a:ext cx="21373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BM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C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R</a:t>
            </a:r>
            <a:endParaRPr sz="549">
              <a:latin typeface="Calibri-BoldItalic"/>
              <a:cs typeface="Calibri-BoldItalic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924915" y="2450548"/>
            <a:ext cx="20168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MRD1</a:t>
            </a:r>
            <a:endParaRPr sz="549">
              <a:latin typeface="Calibri-BoldItalic"/>
              <a:cs typeface="Calibri-BoldItalic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771932" y="2165981"/>
            <a:ext cx="175626" cy="612020"/>
          </a:xfrm>
          <a:prstGeom prst="rect">
            <a:avLst/>
          </a:prstGeom>
          <a:ln w="6883">
            <a:solidFill>
              <a:srgbClr val="4472C4"/>
            </a:solidFill>
          </a:ln>
        </p:spPr>
        <p:txBody>
          <a:bodyPr vert="vert270" wrap="square" lIns="0" tIns="16490" rIns="0" bIns="0" rtlCol="0">
            <a:spAutoFit/>
          </a:bodyPr>
          <a:lstStyle/>
          <a:p>
            <a:pPr algn="ctr">
              <a:lnSpc>
                <a:spcPts val="654"/>
              </a:lnSpc>
              <a:spcBef>
                <a:spcPts val="130"/>
              </a:spcBef>
            </a:pP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R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isk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cl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a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ssi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f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ic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a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ti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o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n</a:t>
            </a:r>
            <a:endParaRPr sz="549">
              <a:latin typeface="Calibri-BoldItalic"/>
              <a:cs typeface="Calibri-BoldItalic"/>
            </a:endParaRPr>
          </a:p>
          <a:p>
            <a:pPr algn="ctr">
              <a:lnSpc>
                <a:spcPts val="654"/>
              </a:lnSpc>
            </a:pPr>
            <a:r>
              <a:rPr sz="549" i="1" spc="-5" dirty="0">
                <a:solidFill>
                  <a:srgbClr val="404040"/>
                </a:solidFill>
                <a:latin typeface="Calibri"/>
                <a:cs typeface="Calibri"/>
              </a:rPr>
              <a:t>(SR</a:t>
            </a:r>
            <a:r>
              <a:rPr sz="549" i="1" dirty="0">
                <a:solidFill>
                  <a:srgbClr val="404040"/>
                </a:solidFill>
                <a:latin typeface="Calibri"/>
                <a:cs typeface="Calibri"/>
              </a:rPr>
              <a:t>,</a:t>
            </a:r>
            <a:r>
              <a:rPr sz="549" i="1" spc="-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549" i="1" dirty="0">
                <a:solidFill>
                  <a:srgbClr val="404040"/>
                </a:solidFill>
                <a:latin typeface="Calibri"/>
                <a:cs typeface="Calibri"/>
              </a:rPr>
              <a:t>H</a:t>
            </a:r>
            <a:r>
              <a:rPr sz="549" i="1" spc="-5" dirty="0">
                <a:solidFill>
                  <a:srgbClr val="404040"/>
                </a:solidFill>
                <a:latin typeface="Calibri"/>
                <a:cs typeface="Calibri"/>
              </a:rPr>
              <a:t>R</a:t>
            </a:r>
            <a:r>
              <a:rPr sz="549" i="1" dirty="0">
                <a:solidFill>
                  <a:srgbClr val="404040"/>
                </a:solidFill>
                <a:latin typeface="Calibri"/>
                <a:cs typeface="Calibri"/>
              </a:rPr>
              <a:t>)</a:t>
            </a:r>
            <a:endParaRPr sz="549">
              <a:latin typeface="Calibri"/>
              <a:cs typeface="Calibri"/>
            </a:endParaRPr>
          </a:p>
        </p:txBody>
      </p:sp>
      <p:pic>
        <p:nvPicPr>
          <p:cNvPr id="51" name="object 5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632960" y="1957153"/>
            <a:ext cx="82029" cy="106129"/>
          </a:xfrm>
          <a:prstGeom prst="rect">
            <a:avLst/>
          </a:prstGeom>
        </p:spPr>
      </p:pic>
      <p:sp>
        <p:nvSpPr>
          <p:cNvPr id="52" name="object 52"/>
          <p:cNvSpPr txBox="1"/>
          <p:nvPr/>
        </p:nvSpPr>
        <p:spPr>
          <a:xfrm>
            <a:off x="3622463" y="2932271"/>
            <a:ext cx="177581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3621062" y="1859225"/>
            <a:ext cx="3373405" cy="1091489"/>
            <a:chOff x="3619889" y="1861517"/>
            <a:chExt cx="3377565" cy="1092835"/>
          </a:xfrm>
        </p:grpSpPr>
        <p:pic>
          <p:nvPicPr>
            <p:cNvPr id="54" name="object 5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619889" y="2860881"/>
              <a:ext cx="121221" cy="93014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250490" y="1884641"/>
              <a:ext cx="1746574" cy="193134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258752" y="1861517"/>
              <a:ext cx="1735010" cy="269084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282073" y="1906295"/>
              <a:ext cx="1684020" cy="128905"/>
            </a:xfrm>
            <a:custGeom>
              <a:avLst/>
              <a:gdLst/>
              <a:ahLst/>
              <a:cxnLst/>
              <a:rect l="l" t="t" r="r" b="b"/>
              <a:pathLst>
                <a:path w="1684020" h="128905">
                  <a:moveTo>
                    <a:pt x="1661998" y="0"/>
                  </a:moveTo>
                  <a:lnTo>
                    <a:pt x="21437" y="0"/>
                  </a:lnTo>
                  <a:lnTo>
                    <a:pt x="13094" y="1685"/>
                  </a:lnTo>
                  <a:lnTo>
                    <a:pt x="6280" y="6280"/>
                  </a:lnTo>
                  <a:lnTo>
                    <a:pt x="1685" y="13094"/>
                  </a:lnTo>
                  <a:lnTo>
                    <a:pt x="0" y="21437"/>
                  </a:lnTo>
                  <a:lnTo>
                    <a:pt x="0" y="107187"/>
                  </a:lnTo>
                  <a:lnTo>
                    <a:pt x="1685" y="115531"/>
                  </a:lnTo>
                  <a:lnTo>
                    <a:pt x="6280" y="122345"/>
                  </a:lnTo>
                  <a:lnTo>
                    <a:pt x="13094" y="126940"/>
                  </a:lnTo>
                  <a:lnTo>
                    <a:pt x="21437" y="128625"/>
                  </a:lnTo>
                  <a:lnTo>
                    <a:pt x="1661998" y="128625"/>
                  </a:lnTo>
                  <a:lnTo>
                    <a:pt x="1670341" y="126940"/>
                  </a:lnTo>
                  <a:lnTo>
                    <a:pt x="1677155" y="122345"/>
                  </a:lnTo>
                  <a:lnTo>
                    <a:pt x="1681750" y="115531"/>
                  </a:lnTo>
                  <a:lnTo>
                    <a:pt x="1683435" y="107187"/>
                  </a:lnTo>
                  <a:lnTo>
                    <a:pt x="1683435" y="21437"/>
                  </a:lnTo>
                  <a:lnTo>
                    <a:pt x="1681750" y="13094"/>
                  </a:lnTo>
                  <a:lnTo>
                    <a:pt x="1677155" y="6280"/>
                  </a:lnTo>
                  <a:lnTo>
                    <a:pt x="1670341" y="1685"/>
                  </a:lnTo>
                  <a:lnTo>
                    <a:pt x="1661998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2477114" y="1699249"/>
            <a:ext cx="1304586" cy="4261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R="104649" algn="ctr">
              <a:spcBef>
                <a:spcPts val="105"/>
              </a:spcBef>
            </a:pP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Induction</a:t>
            </a:r>
            <a:r>
              <a:rPr sz="7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1-2</a:t>
            </a:r>
            <a:r>
              <a:rPr sz="7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and</a:t>
            </a:r>
            <a:r>
              <a:rPr sz="7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Risk</a:t>
            </a:r>
            <a:r>
              <a:rPr sz="7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Model</a:t>
            </a:r>
            <a:endParaRPr sz="749">
              <a:latin typeface="Calibri"/>
              <a:cs typeface="Calibri"/>
            </a:endParaRPr>
          </a:p>
          <a:p>
            <a:pPr marR="5074" algn="r">
              <a:spcBef>
                <a:spcPts val="429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endParaRPr sz="449">
              <a:latin typeface="Calibri"/>
              <a:cs typeface="Calibri"/>
            </a:endParaRPr>
          </a:p>
          <a:p>
            <a:pPr marR="164902" algn="ctr">
              <a:spcBef>
                <a:spcPts val="380"/>
              </a:spcBef>
              <a:tabLst>
                <a:tab pos="675463" algn="l"/>
              </a:tabLst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Pre/IND1	Blina1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371882" y="1890509"/>
            <a:ext cx="54225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Maintenance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1859810" y="2052011"/>
            <a:ext cx="5307136" cy="1087684"/>
            <a:chOff x="1856466" y="2054541"/>
            <a:chExt cx="5313680" cy="1089025"/>
          </a:xfrm>
        </p:grpSpPr>
        <p:sp>
          <p:nvSpPr>
            <p:cNvPr id="61" name="object 61"/>
            <p:cNvSpPr/>
            <p:nvPr/>
          </p:nvSpPr>
          <p:spPr>
            <a:xfrm>
              <a:off x="5139061" y="2054541"/>
              <a:ext cx="2031364" cy="288290"/>
            </a:xfrm>
            <a:custGeom>
              <a:avLst/>
              <a:gdLst/>
              <a:ahLst/>
              <a:cxnLst/>
              <a:rect l="l" t="t" r="r" b="b"/>
              <a:pathLst>
                <a:path w="2031365" h="288289">
                  <a:moveTo>
                    <a:pt x="1989493" y="225856"/>
                  </a:moveTo>
                  <a:lnTo>
                    <a:pt x="1968855" y="225856"/>
                  </a:lnTo>
                  <a:lnTo>
                    <a:pt x="1999818" y="287756"/>
                  </a:lnTo>
                  <a:lnTo>
                    <a:pt x="2025611" y="236169"/>
                  </a:lnTo>
                  <a:lnTo>
                    <a:pt x="1989493" y="236169"/>
                  </a:lnTo>
                  <a:lnTo>
                    <a:pt x="1989493" y="225856"/>
                  </a:lnTo>
                  <a:close/>
                </a:path>
                <a:path w="2031365" h="288289">
                  <a:moveTo>
                    <a:pt x="1989493" y="10312"/>
                  </a:moveTo>
                  <a:lnTo>
                    <a:pt x="1989493" y="236169"/>
                  </a:lnTo>
                  <a:lnTo>
                    <a:pt x="2010130" y="236169"/>
                  </a:lnTo>
                  <a:lnTo>
                    <a:pt x="2010130" y="20637"/>
                  </a:lnTo>
                  <a:lnTo>
                    <a:pt x="1999818" y="20637"/>
                  </a:lnTo>
                  <a:lnTo>
                    <a:pt x="1989493" y="10312"/>
                  </a:lnTo>
                  <a:close/>
                </a:path>
                <a:path w="2031365" h="288289">
                  <a:moveTo>
                    <a:pt x="2030768" y="225856"/>
                  </a:moveTo>
                  <a:lnTo>
                    <a:pt x="2010130" y="225856"/>
                  </a:lnTo>
                  <a:lnTo>
                    <a:pt x="2010130" y="236169"/>
                  </a:lnTo>
                  <a:lnTo>
                    <a:pt x="2025611" y="236169"/>
                  </a:lnTo>
                  <a:lnTo>
                    <a:pt x="2030768" y="225856"/>
                  </a:lnTo>
                  <a:close/>
                </a:path>
                <a:path w="2031365" h="288289">
                  <a:moveTo>
                    <a:pt x="2010130" y="0"/>
                  </a:moveTo>
                  <a:lnTo>
                    <a:pt x="0" y="0"/>
                  </a:lnTo>
                  <a:lnTo>
                    <a:pt x="0" y="20637"/>
                  </a:lnTo>
                  <a:lnTo>
                    <a:pt x="1989493" y="20637"/>
                  </a:lnTo>
                  <a:lnTo>
                    <a:pt x="1989493" y="10312"/>
                  </a:lnTo>
                  <a:lnTo>
                    <a:pt x="2010130" y="10312"/>
                  </a:lnTo>
                  <a:lnTo>
                    <a:pt x="2010130" y="0"/>
                  </a:lnTo>
                  <a:close/>
                </a:path>
                <a:path w="2031365" h="288289">
                  <a:moveTo>
                    <a:pt x="2010130" y="10312"/>
                  </a:moveTo>
                  <a:lnTo>
                    <a:pt x="1989493" y="10312"/>
                  </a:lnTo>
                  <a:lnTo>
                    <a:pt x="1999818" y="20637"/>
                  </a:lnTo>
                  <a:lnTo>
                    <a:pt x="2010130" y="20637"/>
                  </a:lnTo>
                  <a:lnTo>
                    <a:pt x="2010130" y="10312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182393" y="2592345"/>
              <a:ext cx="1987550" cy="280670"/>
            </a:xfrm>
            <a:custGeom>
              <a:avLst/>
              <a:gdLst/>
              <a:ahLst/>
              <a:cxnLst/>
              <a:rect l="l" t="t" r="r" b="b"/>
              <a:pathLst>
                <a:path w="1987550" h="280669">
                  <a:moveTo>
                    <a:pt x="1946160" y="259930"/>
                  </a:moveTo>
                  <a:lnTo>
                    <a:pt x="0" y="259930"/>
                  </a:lnTo>
                  <a:lnTo>
                    <a:pt x="0" y="280568"/>
                  </a:lnTo>
                  <a:lnTo>
                    <a:pt x="1966798" y="280568"/>
                  </a:lnTo>
                  <a:lnTo>
                    <a:pt x="1966798" y="270256"/>
                  </a:lnTo>
                  <a:lnTo>
                    <a:pt x="1946160" y="270256"/>
                  </a:lnTo>
                  <a:lnTo>
                    <a:pt x="1946160" y="259930"/>
                  </a:lnTo>
                  <a:close/>
                </a:path>
                <a:path w="1987550" h="280669">
                  <a:moveTo>
                    <a:pt x="1966798" y="51587"/>
                  </a:moveTo>
                  <a:lnTo>
                    <a:pt x="1946160" y="51587"/>
                  </a:lnTo>
                  <a:lnTo>
                    <a:pt x="1946160" y="270256"/>
                  </a:lnTo>
                  <a:lnTo>
                    <a:pt x="1956485" y="259930"/>
                  </a:lnTo>
                  <a:lnTo>
                    <a:pt x="1966798" y="259930"/>
                  </a:lnTo>
                  <a:lnTo>
                    <a:pt x="1966798" y="51587"/>
                  </a:lnTo>
                  <a:close/>
                </a:path>
                <a:path w="1987550" h="280669">
                  <a:moveTo>
                    <a:pt x="1966798" y="259930"/>
                  </a:moveTo>
                  <a:lnTo>
                    <a:pt x="1956485" y="259930"/>
                  </a:lnTo>
                  <a:lnTo>
                    <a:pt x="1946160" y="270256"/>
                  </a:lnTo>
                  <a:lnTo>
                    <a:pt x="1966798" y="270256"/>
                  </a:lnTo>
                  <a:lnTo>
                    <a:pt x="1966798" y="259930"/>
                  </a:lnTo>
                  <a:close/>
                </a:path>
                <a:path w="1987550" h="280669">
                  <a:moveTo>
                    <a:pt x="1956485" y="0"/>
                  </a:moveTo>
                  <a:lnTo>
                    <a:pt x="1925523" y="61899"/>
                  </a:lnTo>
                  <a:lnTo>
                    <a:pt x="1946160" y="61899"/>
                  </a:lnTo>
                  <a:lnTo>
                    <a:pt x="1946160" y="51587"/>
                  </a:lnTo>
                  <a:lnTo>
                    <a:pt x="1982279" y="51587"/>
                  </a:lnTo>
                  <a:lnTo>
                    <a:pt x="1956485" y="0"/>
                  </a:lnTo>
                  <a:close/>
                </a:path>
                <a:path w="1987550" h="280669">
                  <a:moveTo>
                    <a:pt x="1982279" y="51587"/>
                  </a:moveTo>
                  <a:lnTo>
                    <a:pt x="1966798" y="51587"/>
                  </a:lnTo>
                  <a:lnTo>
                    <a:pt x="1966798" y="61899"/>
                  </a:lnTo>
                  <a:lnTo>
                    <a:pt x="1987435" y="61899"/>
                  </a:lnTo>
                  <a:lnTo>
                    <a:pt x="1982279" y="51587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3" name="object 6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478750" y="2733154"/>
              <a:ext cx="559630" cy="283942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488655" y="2756265"/>
              <a:ext cx="541471" cy="267434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2511280" y="2754805"/>
              <a:ext cx="495300" cy="219710"/>
            </a:xfrm>
            <a:custGeom>
              <a:avLst/>
              <a:gdLst/>
              <a:ahLst/>
              <a:cxnLst/>
              <a:rect l="l" t="t" r="r" b="b"/>
              <a:pathLst>
                <a:path w="495300" h="219710">
                  <a:moveTo>
                    <a:pt x="458685" y="0"/>
                  </a:moveTo>
                  <a:lnTo>
                    <a:pt x="36588" y="0"/>
                  </a:lnTo>
                  <a:lnTo>
                    <a:pt x="22347" y="2875"/>
                  </a:lnTo>
                  <a:lnTo>
                    <a:pt x="10717" y="10717"/>
                  </a:lnTo>
                  <a:lnTo>
                    <a:pt x="2875" y="22347"/>
                  </a:lnTo>
                  <a:lnTo>
                    <a:pt x="0" y="36588"/>
                  </a:lnTo>
                  <a:lnTo>
                    <a:pt x="0" y="182956"/>
                  </a:lnTo>
                  <a:lnTo>
                    <a:pt x="2875" y="197197"/>
                  </a:lnTo>
                  <a:lnTo>
                    <a:pt x="10717" y="208827"/>
                  </a:lnTo>
                  <a:lnTo>
                    <a:pt x="22347" y="216669"/>
                  </a:lnTo>
                  <a:lnTo>
                    <a:pt x="36588" y="219544"/>
                  </a:lnTo>
                  <a:lnTo>
                    <a:pt x="458685" y="219544"/>
                  </a:lnTo>
                  <a:lnTo>
                    <a:pt x="472927" y="216669"/>
                  </a:lnTo>
                  <a:lnTo>
                    <a:pt x="484557" y="208827"/>
                  </a:lnTo>
                  <a:lnTo>
                    <a:pt x="492399" y="197197"/>
                  </a:lnTo>
                  <a:lnTo>
                    <a:pt x="495274" y="182956"/>
                  </a:lnTo>
                  <a:lnTo>
                    <a:pt x="495274" y="36588"/>
                  </a:lnTo>
                  <a:lnTo>
                    <a:pt x="492399" y="22347"/>
                  </a:lnTo>
                  <a:lnTo>
                    <a:pt x="484557" y="10717"/>
                  </a:lnTo>
                  <a:lnTo>
                    <a:pt x="472927" y="2875"/>
                  </a:lnTo>
                  <a:lnTo>
                    <a:pt x="45868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1856460" y="3102267"/>
              <a:ext cx="5282565" cy="41910"/>
            </a:xfrm>
            <a:custGeom>
              <a:avLst/>
              <a:gdLst/>
              <a:ahLst/>
              <a:cxnLst/>
              <a:rect l="l" t="t" r="r" b="b"/>
              <a:pathLst>
                <a:path w="5282565" h="41910">
                  <a:moveTo>
                    <a:pt x="2148065" y="20650"/>
                  </a:moveTo>
                  <a:lnTo>
                    <a:pt x="2144636" y="18935"/>
                  </a:lnTo>
                  <a:lnTo>
                    <a:pt x="2106803" y="25"/>
                  </a:lnTo>
                  <a:lnTo>
                    <a:pt x="2106803" y="18935"/>
                  </a:lnTo>
                  <a:lnTo>
                    <a:pt x="0" y="18935"/>
                  </a:lnTo>
                  <a:lnTo>
                    <a:pt x="0" y="22377"/>
                  </a:lnTo>
                  <a:lnTo>
                    <a:pt x="2106803" y="22377"/>
                  </a:lnTo>
                  <a:lnTo>
                    <a:pt x="2106803" y="41287"/>
                  </a:lnTo>
                  <a:lnTo>
                    <a:pt x="2144611" y="22377"/>
                  </a:lnTo>
                  <a:lnTo>
                    <a:pt x="2148065" y="20650"/>
                  </a:lnTo>
                  <a:close/>
                </a:path>
                <a:path w="5282565" h="41910">
                  <a:moveTo>
                    <a:pt x="3393719" y="20650"/>
                  </a:moveTo>
                  <a:lnTo>
                    <a:pt x="3390290" y="18935"/>
                  </a:lnTo>
                  <a:lnTo>
                    <a:pt x="3352444" y="25"/>
                  </a:lnTo>
                  <a:lnTo>
                    <a:pt x="3352444" y="18935"/>
                  </a:lnTo>
                  <a:lnTo>
                    <a:pt x="2160879" y="18935"/>
                  </a:lnTo>
                  <a:lnTo>
                    <a:pt x="2160879" y="22377"/>
                  </a:lnTo>
                  <a:lnTo>
                    <a:pt x="3352444" y="22377"/>
                  </a:lnTo>
                  <a:lnTo>
                    <a:pt x="3352444" y="41287"/>
                  </a:lnTo>
                  <a:lnTo>
                    <a:pt x="3390265" y="22377"/>
                  </a:lnTo>
                  <a:lnTo>
                    <a:pt x="3393719" y="20650"/>
                  </a:lnTo>
                  <a:close/>
                </a:path>
                <a:path w="5282565" h="41910">
                  <a:moveTo>
                    <a:pt x="5282412" y="20624"/>
                  </a:moveTo>
                  <a:lnTo>
                    <a:pt x="5278983" y="18910"/>
                  </a:lnTo>
                  <a:lnTo>
                    <a:pt x="5241137" y="0"/>
                  </a:lnTo>
                  <a:lnTo>
                    <a:pt x="5241137" y="18910"/>
                  </a:lnTo>
                  <a:lnTo>
                    <a:pt x="3414484" y="18910"/>
                  </a:lnTo>
                  <a:lnTo>
                    <a:pt x="3414484" y="22352"/>
                  </a:lnTo>
                  <a:lnTo>
                    <a:pt x="5241137" y="22352"/>
                  </a:lnTo>
                  <a:lnTo>
                    <a:pt x="5241137" y="41262"/>
                  </a:lnTo>
                  <a:lnTo>
                    <a:pt x="5278958" y="22352"/>
                  </a:lnTo>
                  <a:lnTo>
                    <a:pt x="5282412" y="20624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4267269" y="2409329"/>
            <a:ext cx="1239262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MRD3,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and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Q3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mos. until</a:t>
            </a:r>
            <a:r>
              <a:rPr sz="549" b="1" i="1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end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of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treatment</a:t>
            </a:r>
            <a:endParaRPr sz="549">
              <a:latin typeface="Calibri-BoldItalic"/>
              <a:cs typeface="Calibri-BoldItalic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567906" y="2784156"/>
            <a:ext cx="38623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749" spc="-1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/IN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D1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523429" y="2366460"/>
            <a:ext cx="213731" cy="1690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7759" marR="5074" indent="-5708">
              <a:lnSpc>
                <a:spcPts val="649"/>
              </a:lnSpc>
              <a:spcBef>
                <a:spcPts val="120"/>
              </a:spcBef>
            </a:pP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BM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 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C</a:t>
            </a:r>
            <a:r>
              <a:rPr sz="5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R  M</a:t>
            </a:r>
            <a:r>
              <a:rPr sz="549" b="1" i="1" spc="-10" dirty="0">
                <a:solidFill>
                  <a:srgbClr val="595959"/>
                </a:solidFill>
                <a:latin typeface="Calibri-BoldItalic"/>
                <a:cs typeface="Calibri-BoldItalic"/>
              </a:rPr>
              <a:t>RD2</a:t>
            </a:r>
            <a:endParaRPr sz="549">
              <a:latin typeface="Calibri-BoldItalic"/>
              <a:cs typeface="Calibri-BoldItalic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5248006" y="2652295"/>
            <a:ext cx="1746635" cy="460441"/>
            <a:chOff x="5248839" y="2655565"/>
            <a:chExt cx="1748789" cy="461009"/>
          </a:xfrm>
        </p:grpSpPr>
        <p:pic>
          <p:nvPicPr>
            <p:cNvPr id="71" name="object 7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248839" y="2873474"/>
              <a:ext cx="936019" cy="186543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255450" y="2848712"/>
              <a:ext cx="898042" cy="267434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279901" y="2894987"/>
              <a:ext cx="873125" cy="123825"/>
            </a:xfrm>
            <a:custGeom>
              <a:avLst/>
              <a:gdLst/>
              <a:ahLst/>
              <a:cxnLst/>
              <a:rect l="l" t="t" r="r" b="b"/>
              <a:pathLst>
                <a:path w="873125" h="123825">
                  <a:moveTo>
                    <a:pt x="852271" y="0"/>
                  </a:moveTo>
                  <a:lnTo>
                    <a:pt x="20612" y="0"/>
                  </a:lnTo>
                  <a:lnTo>
                    <a:pt x="12590" y="1618"/>
                  </a:lnTo>
                  <a:lnTo>
                    <a:pt x="6038" y="6034"/>
                  </a:lnTo>
                  <a:lnTo>
                    <a:pt x="1620" y="12585"/>
                  </a:lnTo>
                  <a:lnTo>
                    <a:pt x="0" y="20612"/>
                  </a:lnTo>
                  <a:lnTo>
                    <a:pt x="0" y="103073"/>
                  </a:lnTo>
                  <a:lnTo>
                    <a:pt x="1620" y="111094"/>
                  </a:lnTo>
                  <a:lnTo>
                    <a:pt x="6038" y="117646"/>
                  </a:lnTo>
                  <a:lnTo>
                    <a:pt x="12590" y="122064"/>
                  </a:lnTo>
                  <a:lnTo>
                    <a:pt x="20612" y="123685"/>
                  </a:lnTo>
                  <a:lnTo>
                    <a:pt x="852271" y="123685"/>
                  </a:lnTo>
                  <a:lnTo>
                    <a:pt x="860292" y="122064"/>
                  </a:lnTo>
                  <a:lnTo>
                    <a:pt x="866844" y="117646"/>
                  </a:lnTo>
                  <a:lnTo>
                    <a:pt x="871263" y="111094"/>
                  </a:lnTo>
                  <a:lnTo>
                    <a:pt x="872883" y="103073"/>
                  </a:lnTo>
                  <a:lnTo>
                    <a:pt x="872883" y="20612"/>
                  </a:lnTo>
                  <a:lnTo>
                    <a:pt x="871263" y="12585"/>
                  </a:lnTo>
                  <a:lnTo>
                    <a:pt x="866844" y="6034"/>
                  </a:lnTo>
                  <a:lnTo>
                    <a:pt x="860292" y="1618"/>
                  </a:lnTo>
                  <a:lnTo>
                    <a:pt x="852271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4" name="object 7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248839" y="2678676"/>
              <a:ext cx="1748226" cy="191495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255442" y="2655565"/>
              <a:ext cx="1172087" cy="269084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279900" y="2700000"/>
              <a:ext cx="1685925" cy="128905"/>
            </a:xfrm>
            <a:custGeom>
              <a:avLst/>
              <a:gdLst/>
              <a:ahLst/>
              <a:cxnLst/>
              <a:rect l="l" t="t" r="r" b="b"/>
              <a:pathLst>
                <a:path w="1685925" h="128905">
                  <a:moveTo>
                    <a:pt x="1664169" y="0"/>
                  </a:moveTo>
                  <a:lnTo>
                    <a:pt x="21437" y="0"/>
                  </a:lnTo>
                  <a:lnTo>
                    <a:pt x="13094" y="1685"/>
                  </a:lnTo>
                  <a:lnTo>
                    <a:pt x="6280" y="6280"/>
                  </a:lnTo>
                  <a:lnTo>
                    <a:pt x="1685" y="13094"/>
                  </a:lnTo>
                  <a:lnTo>
                    <a:pt x="0" y="21437"/>
                  </a:lnTo>
                  <a:lnTo>
                    <a:pt x="0" y="107187"/>
                  </a:lnTo>
                  <a:lnTo>
                    <a:pt x="1685" y="115531"/>
                  </a:lnTo>
                  <a:lnTo>
                    <a:pt x="6280" y="122345"/>
                  </a:lnTo>
                  <a:lnTo>
                    <a:pt x="13094" y="126940"/>
                  </a:lnTo>
                  <a:lnTo>
                    <a:pt x="21437" y="128625"/>
                  </a:lnTo>
                  <a:lnTo>
                    <a:pt x="1664169" y="128625"/>
                  </a:lnTo>
                  <a:lnTo>
                    <a:pt x="1672513" y="126940"/>
                  </a:lnTo>
                  <a:lnTo>
                    <a:pt x="1679327" y="122345"/>
                  </a:lnTo>
                  <a:lnTo>
                    <a:pt x="1683922" y="115531"/>
                  </a:lnTo>
                  <a:lnTo>
                    <a:pt x="1685607" y="107187"/>
                  </a:lnTo>
                  <a:lnTo>
                    <a:pt x="1685607" y="21437"/>
                  </a:lnTo>
                  <a:lnTo>
                    <a:pt x="1683922" y="13094"/>
                  </a:lnTo>
                  <a:lnTo>
                    <a:pt x="1679327" y="6280"/>
                  </a:lnTo>
                  <a:lnTo>
                    <a:pt x="1672513" y="1685"/>
                  </a:lnTo>
                  <a:lnTo>
                    <a:pt x="1664169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5321839" y="2683579"/>
            <a:ext cx="1026165" cy="32059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6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SR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Chemo</a:t>
            </a:r>
            <a:r>
              <a:rPr sz="7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/</a:t>
            </a:r>
            <a:r>
              <a:rPr sz="7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Maintenance</a:t>
            </a:r>
            <a:endParaRPr sz="749">
              <a:latin typeface="Calibri"/>
              <a:cs typeface="Calibri"/>
            </a:endParaRPr>
          </a:p>
          <a:p>
            <a:pPr marL="12685">
              <a:spcBef>
                <a:spcPts val="624"/>
              </a:spcBef>
            </a:pPr>
            <a:r>
              <a:rPr sz="6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HR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Allogeneic</a:t>
            </a:r>
            <a:r>
              <a:rPr sz="7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595959"/>
                </a:solidFill>
                <a:latin typeface="Calibri"/>
                <a:cs typeface="Calibri"/>
              </a:rPr>
              <a:t>HCT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1857908" y="1953205"/>
            <a:ext cx="2709379" cy="1168230"/>
            <a:chOff x="1854561" y="1955614"/>
            <a:chExt cx="2712720" cy="1169670"/>
          </a:xfrm>
        </p:grpSpPr>
        <p:sp>
          <p:nvSpPr>
            <p:cNvPr id="79" name="object 79"/>
            <p:cNvSpPr/>
            <p:nvPr/>
          </p:nvSpPr>
          <p:spPr>
            <a:xfrm>
              <a:off x="1856466" y="3026615"/>
              <a:ext cx="0" cy="96520"/>
            </a:xfrm>
            <a:custGeom>
              <a:avLst/>
              <a:gdLst/>
              <a:ahLst/>
              <a:cxnLst/>
              <a:rect l="l" t="t" r="r" b="b"/>
              <a:pathLst>
                <a:path h="96519">
                  <a:moveTo>
                    <a:pt x="0" y="0"/>
                  </a:moveTo>
                  <a:lnTo>
                    <a:pt x="0" y="96266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997511" y="1958915"/>
              <a:ext cx="569535" cy="231115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56941" y="1955614"/>
              <a:ext cx="449025" cy="269084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028777" y="1981085"/>
              <a:ext cx="506730" cy="167005"/>
            </a:xfrm>
            <a:custGeom>
              <a:avLst/>
              <a:gdLst/>
              <a:ahLst/>
              <a:cxnLst/>
              <a:rect l="l" t="t" r="r" b="b"/>
              <a:pathLst>
                <a:path w="506729" h="167005">
                  <a:moveTo>
                    <a:pt x="478345" y="0"/>
                  </a:moveTo>
                  <a:lnTo>
                    <a:pt x="27787" y="0"/>
                  </a:lnTo>
                  <a:lnTo>
                    <a:pt x="16968" y="2184"/>
                  </a:lnTo>
                  <a:lnTo>
                    <a:pt x="8135" y="8140"/>
                  </a:lnTo>
                  <a:lnTo>
                    <a:pt x="2182" y="16973"/>
                  </a:lnTo>
                  <a:lnTo>
                    <a:pt x="0" y="27787"/>
                  </a:lnTo>
                  <a:lnTo>
                    <a:pt x="0" y="138912"/>
                  </a:lnTo>
                  <a:lnTo>
                    <a:pt x="2182" y="149726"/>
                  </a:lnTo>
                  <a:lnTo>
                    <a:pt x="8135" y="158559"/>
                  </a:lnTo>
                  <a:lnTo>
                    <a:pt x="16968" y="164515"/>
                  </a:lnTo>
                  <a:lnTo>
                    <a:pt x="27787" y="166700"/>
                  </a:lnTo>
                  <a:lnTo>
                    <a:pt x="478345" y="166700"/>
                  </a:lnTo>
                  <a:lnTo>
                    <a:pt x="489157" y="164515"/>
                  </a:lnTo>
                  <a:lnTo>
                    <a:pt x="497986" y="158559"/>
                  </a:lnTo>
                  <a:lnTo>
                    <a:pt x="503937" y="149726"/>
                  </a:lnTo>
                  <a:lnTo>
                    <a:pt x="506120" y="138912"/>
                  </a:lnTo>
                  <a:lnTo>
                    <a:pt x="506120" y="27787"/>
                  </a:lnTo>
                  <a:lnTo>
                    <a:pt x="503937" y="16973"/>
                  </a:lnTo>
                  <a:lnTo>
                    <a:pt x="497986" y="8140"/>
                  </a:lnTo>
                  <a:lnTo>
                    <a:pt x="489157" y="2184"/>
                  </a:lnTo>
                  <a:lnTo>
                    <a:pt x="478345" y="0"/>
                  </a:lnTo>
                  <a:close/>
                </a:path>
              </a:pathLst>
            </a:custGeom>
            <a:solidFill>
              <a:srgbClr val="D9D9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4135120" y="1699249"/>
            <a:ext cx="885368" cy="4261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89428">
              <a:spcBef>
                <a:spcPts val="105"/>
              </a:spcBef>
            </a:pPr>
            <a:r>
              <a:rPr sz="749" b="1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rly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Con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li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749" b="1" spc="-1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ti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on</a:t>
            </a:r>
            <a:endParaRPr sz="7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109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  <a:tabLst>
                <a:tab pos="629164" algn="l"/>
              </a:tabLst>
            </a:pPr>
            <a:r>
              <a:rPr sz="749" spc="-5" dirty="0">
                <a:solidFill>
                  <a:srgbClr val="595959"/>
                </a:solidFill>
                <a:latin typeface="Calibri"/>
                <a:cs typeface="Calibri"/>
              </a:rPr>
              <a:t>CONS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1	Blina2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800734" y="3346083"/>
            <a:ext cx="1373082" cy="246880"/>
          </a:xfrm>
          <a:prstGeom prst="rect">
            <a:avLst/>
          </a:prstGeom>
          <a:solidFill>
            <a:srgbClr val="8EFA00"/>
          </a:solidFill>
        </p:spPr>
        <p:txBody>
          <a:bodyPr vert="horz" wrap="square" lIns="0" tIns="15855" rIns="0" bIns="0" rtlCol="0">
            <a:spAutoFit/>
          </a:bodyPr>
          <a:lstStyle/>
          <a:p>
            <a:pPr marL="48836" marR="36786">
              <a:lnSpc>
                <a:spcPct val="102499"/>
              </a:lnSpc>
              <a:spcBef>
                <a:spcPts val="125"/>
              </a:spcBef>
            </a:pP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National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Group standard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of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care </a:t>
            </a:r>
            <a:r>
              <a:rPr sz="749" b="1" spc="-15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(N-SOC):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IND/CINS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 courses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969550" y="3402478"/>
            <a:ext cx="1765662" cy="766135"/>
          </a:xfrm>
          <a:prstGeom prst="rect">
            <a:avLst/>
          </a:prstGeom>
          <a:solidFill>
            <a:srgbClr val="DEEBF7"/>
          </a:solidFill>
        </p:spPr>
        <p:txBody>
          <a:bodyPr vert="horz" wrap="square" lIns="0" tIns="18392" rIns="0" bIns="0" rtlCol="0">
            <a:spAutoFit/>
          </a:bodyPr>
          <a:lstStyle/>
          <a:p>
            <a:pPr marL="360881">
              <a:spcBef>
                <a:spcPts val="145"/>
              </a:spcBef>
            </a:pPr>
            <a:r>
              <a:rPr sz="7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Event-free</a:t>
            </a:r>
            <a:r>
              <a:rPr sz="749" b="1" i="1" spc="-25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7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Survival</a:t>
            </a:r>
            <a:r>
              <a:rPr sz="749" b="1" i="1" spc="-15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7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(P-EFS)</a:t>
            </a:r>
            <a:endParaRPr sz="749">
              <a:latin typeface="Calibri-BoldItalic"/>
              <a:cs typeface="Calibri-BoldItalic"/>
            </a:endParaRPr>
          </a:p>
          <a:p>
            <a:pPr marL="48836">
              <a:spcBef>
                <a:spcPts val="774"/>
              </a:spcBef>
            </a:pPr>
            <a:r>
              <a:rPr sz="649" i="1" u="sng" spc="-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Calibri"/>
                <a:cs typeface="Calibri"/>
              </a:rPr>
              <a:t>Treatment</a:t>
            </a:r>
            <a:r>
              <a:rPr sz="649" i="1" u="sng" spc="-2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Calibri"/>
                <a:cs typeface="Calibri"/>
              </a:rPr>
              <a:t> </a:t>
            </a:r>
            <a:r>
              <a:rPr sz="649" i="1" u="sng" spc="-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Calibri"/>
                <a:cs typeface="Calibri"/>
              </a:rPr>
              <a:t>failure</a:t>
            </a:r>
            <a:r>
              <a:rPr sz="649" i="1" u="sng" spc="-1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Calibri"/>
                <a:cs typeface="Calibri"/>
              </a:rPr>
              <a:t> </a:t>
            </a:r>
            <a:r>
              <a:rPr sz="649" i="1" u="sng" spc="-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Calibri"/>
                <a:cs typeface="Calibri"/>
              </a:rPr>
              <a:t>events</a:t>
            </a:r>
            <a:r>
              <a:rPr sz="649" i="1" spc="-5" dirty="0">
                <a:solidFill>
                  <a:srgbClr val="0070C0"/>
                </a:solidFill>
                <a:latin typeface="Calibri"/>
                <a:cs typeface="Calibri"/>
              </a:rPr>
              <a:t>:</a:t>
            </a:r>
            <a:endParaRPr sz="649">
              <a:latin typeface="Calibri"/>
              <a:cs typeface="Calibri"/>
            </a:endParaRPr>
          </a:p>
          <a:p>
            <a:pPr marL="142069" indent="-93233">
              <a:lnSpc>
                <a:spcPts val="774"/>
              </a:lnSpc>
              <a:spcBef>
                <a:spcPts val="25"/>
              </a:spcBef>
              <a:buSzPct val="162500"/>
              <a:buFont typeface="Arial"/>
              <a:buChar char="•"/>
              <a:tabLst>
                <a:tab pos="142704" algn="l"/>
              </a:tabLst>
            </a:pPr>
            <a:r>
              <a:rPr sz="599" i="1" baseline="27777" dirty="0">
                <a:solidFill>
                  <a:srgbClr val="0070C0"/>
                </a:solidFill>
                <a:latin typeface="Calibri"/>
                <a:cs typeface="Calibri"/>
              </a:rPr>
              <a:t>a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No</a:t>
            </a:r>
            <a:r>
              <a:rPr sz="649" b="1" i="1" spc="-10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CR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 after Induction 1-2</a:t>
            </a:r>
            <a:endParaRPr sz="649">
              <a:latin typeface="Calibri-BoldItalic"/>
              <a:cs typeface="Calibri-BoldItalic"/>
            </a:endParaRPr>
          </a:p>
          <a:p>
            <a:pPr marL="142069" indent="-93867">
              <a:lnSpc>
                <a:spcPts val="774"/>
              </a:lnSpc>
              <a:buSzPct val="162500"/>
              <a:buFont typeface="Arial"/>
              <a:buChar char="•"/>
              <a:tabLst>
                <a:tab pos="142704" algn="l"/>
              </a:tabLst>
            </a:pPr>
            <a:r>
              <a:rPr sz="599" i="1" spc="22" baseline="27777" dirty="0">
                <a:solidFill>
                  <a:srgbClr val="0070C0"/>
                </a:solidFill>
                <a:latin typeface="Calibri"/>
                <a:cs typeface="Calibri"/>
              </a:rPr>
              <a:t>b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CR wi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t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h M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R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D</a:t>
            </a:r>
            <a:r>
              <a:rPr sz="649" b="1" i="1" spc="5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dirty="0">
                <a:solidFill>
                  <a:srgbClr val="0070C0"/>
                </a:solidFill>
                <a:latin typeface="Cambria Math"/>
                <a:cs typeface="Cambria Math"/>
              </a:rPr>
              <a:t>≥</a:t>
            </a:r>
            <a:r>
              <a:rPr sz="649" spc="-50" dirty="0">
                <a:solidFill>
                  <a:srgbClr val="0070C0"/>
                </a:solidFill>
                <a:latin typeface="Cambria Math"/>
                <a:cs typeface="Cambria Math"/>
              </a:rPr>
              <a:t> 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10</a:t>
            </a:r>
            <a:r>
              <a:rPr sz="599" b="1" i="1" spc="15" baseline="27777" dirty="0">
                <a:solidFill>
                  <a:srgbClr val="0070C0"/>
                </a:solidFill>
                <a:latin typeface="Calibri-BoldItalic"/>
                <a:cs typeface="Calibri-BoldItalic"/>
              </a:rPr>
              <a:t>-4</a:t>
            </a:r>
            <a:endParaRPr sz="599" baseline="27777">
              <a:latin typeface="Calibri-BoldItalic"/>
              <a:cs typeface="Calibri-BoldItalic"/>
            </a:endParaRPr>
          </a:p>
          <a:p>
            <a:pPr marL="142069" indent="-93867">
              <a:lnSpc>
                <a:spcPts val="774"/>
              </a:lnSpc>
              <a:spcBef>
                <a:spcPts val="25"/>
              </a:spcBef>
              <a:buFont typeface="Arial"/>
              <a:buChar char="•"/>
              <a:tabLst>
                <a:tab pos="142704" algn="l"/>
              </a:tabLst>
            </a:pP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Relapse (any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site)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 and 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MRD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relapse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 (10</a:t>
            </a:r>
            <a:r>
              <a:rPr sz="599" b="1" i="1" baseline="27777" dirty="0">
                <a:solidFill>
                  <a:srgbClr val="0070C0"/>
                </a:solidFill>
                <a:latin typeface="Calibri-BoldItalic"/>
                <a:cs typeface="Calibri-BoldItalic"/>
              </a:rPr>
              <a:t>-3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)</a:t>
            </a:r>
            <a:endParaRPr sz="649">
              <a:latin typeface="Calibri-BoldItalic"/>
              <a:cs typeface="Calibri-BoldItalic"/>
            </a:endParaRPr>
          </a:p>
          <a:p>
            <a:pPr marL="142069" indent="-93867">
              <a:lnSpc>
                <a:spcPts val="774"/>
              </a:lnSpc>
              <a:buFont typeface="Arial"/>
              <a:buChar char="•"/>
              <a:tabLst>
                <a:tab pos="142704" algn="l"/>
              </a:tabLst>
            </a:pPr>
            <a:r>
              <a:rPr sz="649" b="1" i="1" spc="-5" dirty="0">
                <a:solidFill>
                  <a:srgbClr val="0070C0"/>
                </a:solidFill>
                <a:latin typeface="Calibri-BoldItalic"/>
                <a:cs typeface="Calibri-BoldItalic"/>
              </a:rPr>
              <a:t>Death</a:t>
            </a:r>
            <a:r>
              <a:rPr sz="649" b="1" i="1" spc="-25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in</a:t>
            </a:r>
            <a:r>
              <a:rPr sz="649" b="1" i="1" spc="-20" dirty="0">
                <a:solidFill>
                  <a:srgbClr val="0070C0"/>
                </a:solidFill>
                <a:latin typeface="Calibri-BoldItalic"/>
                <a:cs typeface="Calibri-BoldItalic"/>
              </a:rPr>
              <a:t> </a:t>
            </a:r>
            <a:r>
              <a:rPr sz="649" b="1" i="1" dirty="0">
                <a:solidFill>
                  <a:srgbClr val="0070C0"/>
                </a:solidFill>
                <a:latin typeface="Calibri-BoldItalic"/>
                <a:cs typeface="Calibri-BoldItalic"/>
              </a:rPr>
              <a:t>CR</a:t>
            </a:r>
            <a:endParaRPr sz="649">
              <a:latin typeface="Calibri-BoldItalic"/>
              <a:cs typeface="Calibri-BoldItalic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5732751" y="1847692"/>
            <a:ext cx="639926" cy="272080"/>
            <a:chOff x="5734182" y="1849970"/>
            <a:chExt cx="640715" cy="272415"/>
          </a:xfrm>
        </p:grpSpPr>
        <p:pic>
          <p:nvPicPr>
            <p:cNvPr id="87" name="object 8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734182" y="1864818"/>
              <a:ext cx="316958" cy="216258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752341" y="1853263"/>
              <a:ext cx="280640" cy="269084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765686" y="1885519"/>
              <a:ext cx="253695" cy="15386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057744" y="1859876"/>
              <a:ext cx="316956" cy="217898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075908" y="1849970"/>
              <a:ext cx="280636" cy="267423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089242" y="1881531"/>
              <a:ext cx="253682" cy="153860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5273513" y="1699249"/>
            <a:ext cx="1101002" cy="52513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61731">
              <a:spcBef>
                <a:spcPts val="105"/>
              </a:spcBef>
            </a:pP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Risk-Oriented</a:t>
            </a:r>
            <a:r>
              <a:rPr sz="7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Therapy</a:t>
            </a:r>
            <a:endParaRPr sz="749">
              <a:latin typeface="Calibri"/>
              <a:cs typeface="Calibri"/>
            </a:endParaRPr>
          </a:p>
          <a:p>
            <a:pPr marL="63424">
              <a:spcBef>
                <a:spcPts val="609"/>
              </a:spcBef>
              <a:tabLst>
                <a:tab pos="889836" algn="l"/>
              </a:tabLst>
            </a:pPr>
            <a:r>
              <a:rPr sz="6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SR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Chemo   </a:t>
            </a:r>
            <a:r>
              <a:rPr sz="749" spc="10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1124" baseline="3703" dirty="0">
                <a:solidFill>
                  <a:srgbClr val="595959"/>
                </a:solidFill>
                <a:latin typeface="Calibri"/>
                <a:cs typeface="Calibri"/>
              </a:rPr>
              <a:t>B3	</a:t>
            </a:r>
            <a:r>
              <a:rPr sz="1124" baseline="7407" dirty="0">
                <a:solidFill>
                  <a:srgbClr val="595959"/>
                </a:solidFill>
                <a:latin typeface="Calibri"/>
                <a:cs typeface="Calibri"/>
              </a:rPr>
              <a:t>B4</a:t>
            </a:r>
            <a:endParaRPr sz="1124" baseline="7407">
              <a:latin typeface="Calibri"/>
              <a:cs typeface="Calibri"/>
            </a:endParaRPr>
          </a:p>
          <a:p>
            <a:pPr marL="62790">
              <a:spcBef>
                <a:spcPts val="619"/>
              </a:spcBef>
            </a:pPr>
            <a:r>
              <a:rPr sz="649" b="1" i="1" spc="-5" dirty="0">
                <a:solidFill>
                  <a:srgbClr val="595959"/>
                </a:solidFill>
                <a:latin typeface="Calibri-BoldItalic"/>
                <a:cs typeface="Calibri-BoldItalic"/>
              </a:rPr>
              <a:t>HR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Allogeneic</a:t>
            </a:r>
            <a:r>
              <a:rPr sz="7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spc="5" dirty="0">
                <a:solidFill>
                  <a:srgbClr val="595959"/>
                </a:solidFill>
                <a:latin typeface="Calibri"/>
                <a:cs typeface="Calibri"/>
              </a:rPr>
              <a:t>HCT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058530" y="4150456"/>
            <a:ext cx="1610279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524" i="1" spc="-7" baseline="23809" dirty="0">
                <a:solidFill>
                  <a:srgbClr val="0070C0"/>
                </a:solidFill>
                <a:latin typeface="Calibri"/>
                <a:cs typeface="Calibri"/>
              </a:rPr>
              <a:t>a</a:t>
            </a:r>
            <a:r>
              <a:rPr sz="549" i="1" spc="-5" dirty="0">
                <a:solidFill>
                  <a:srgbClr val="0070C0"/>
                </a:solidFill>
                <a:latin typeface="Calibri"/>
                <a:cs typeface="Calibri"/>
              </a:rPr>
              <a:t>off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study;</a:t>
            </a:r>
            <a:r>
              <a:rPr sz="549" i="1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24" i="1" spc="-7" baseline="23809" dirty="0">
                <a:solidFill>
                  <a:srgbClr val="0070C0"/>
                </a:solidFill>
                <a:latin typeface="Calibri"/>
                <a:cs typeface="Calibri"/>
              </a:rPr>
              <a:t>b</a:t>
            </a:r>
            <a:r>
              <a:rPr sz="549" i="1" spc="-5" dirty="0">
                <a:solidFill>
                  <a:srgbClr val="0070C0"/>
                </a:solidFill>
                <a:latin typeface="Calibri"/>
                <a:cs typeface="Calibri"/>
              </a:rPr>
              <a:t>in</a:t>
            </a:r>
            <a:r>
              <a:rPr sz="549" i="1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study</a:t>
            </a:r>
            <a:r>
              <a:rPr sz="549" i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for</a:t>
            </a:r>
            <a:r>
              <a:rPr sz="549" i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relapse-free</a:t>
            </a:r>
            <a:r>
              <a:rPr sz="549" i="1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and</a:t>
            </a:r>
            <a:r>
              <a:rPr sz="549" i="1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overall</a:t>
            </a:r>
            <a:r>
              <a:rPr sz="549" i="1" spc="-5" dirty="0">
                <a:solidFill>
                  <a:srgbClr val="0070C0"/>
                </a:solidFill>
                <a:latin typeface="Calibri"/>
                <a:cs typeface="Calibri"/>
              </a:rPr>
              <a:t> </a:t>
            </a:r>
            <a:r>
              <a:rPr sz="549" i="1" spc="-10" dirty="0">
                <a:solidFill>
                  <a:srgbClr val="0070C0"/>
                </a:solidFill>
                <a:latin typeface="Calibri"/>
                <a:cs typeface="Calibri"/>
              </a:rPr>
              <a:t>survival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2791996" y="3170523"/>
            <a:ext cx="617728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Approx.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10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weeks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422667" y="3170523"/>
            <a:ext cx="33867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10 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w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ee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510318" y="3170523"/>
            <a:ext cx="33867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12 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w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ee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335574" y="3170523"/>
            <a:ext cx="57967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24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mos.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(Maint.)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158240" y="3758287"/>
            <a:ext cx="1373082" cy="364331"/>
          </a:xfrm>
          <a:prstGeom prst="rect">
            <a:avLst/>
          </a:prstGeom>
          <a:solidFill>
            <a:srgbClr val="8EFA00"/>
          </a:solidFill>
        </p:spPr>
        <p:txBody>
          <a:bodyPr vert="horz" wrap="square" lIns="0" tIns="15855" rIns="0" bIns="0" rtlCol="0">
            <a:spAutoFit/>
          </a:bodyPr>
          <a:lstStyle/>
          <a:p>
            <a:pPr marL="48836" marR="35517">
              <a:lnSpc>
                <a:spcPct val="102499"/>
              </a:lnSpc>
              <a:spcBef>
                <a:spcPts val="125"/>
              </a:spcBef>
            </a:pP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EWALL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PI, joint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prognostic index </a:t>
            </a:r>
            <a:r>
              <a:rPr sz="749" b="1" spc="-15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for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risk classification</a:t>
            </a:r>
            <a:r>
              <a:rPr sz="749" b="1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and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risk- </a:t>
            </a:r>
            <a:r>
              <a:rPr sz="749" b="1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oriented</a:t>
            </a:r>
            <a:r>
              <a:rPr sz="7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595959"/>
                </a:solidFill>
                <a:latin typeface="Calibri"/>
                <a:cs typeface="Calibri"/>
              </a:rPr>
              <a:t>therapy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593150" y="719359"/>
            <a:ext cx="1064218" cy="817549"/>
          </a:xfrm>
          <a:prstGeom prst="rect">
            <a:avLst/>
          </a:prstGeom>
          <a:ln w="20637">
            <a:solidFill>
              <a:srgbClr val="0070C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296189">
              <a:lnSpc>
                <a:spcPts val="1538"/>
              </a:lnSpc>
            </a:pPr>
            <a:r>
              <a:rPr sz="1298" spc="-5" dirty="0">
                <a:latin typeface="Calibri"/>
                <a:cs typeface="Calibri"/>
              </a:rPr>
              <a:t>GIMEMA</a:t>
            </a:r>
            <a:endParaRPr sz="1298">
              <a:latin typeface="Calibri"/>
              <a:cs typeface="Calibri"/>
            </a:endParaRPr>
          </a:p>
          <a:p>
            <a:pPr marL="296189" marR="93233">
              <a:lnSpc>
                <a:spcPct val="105800"/>
              </a:lnSpc>
              <a:spcBef>
                <a:spcPts val="25"/>
              </a:spcBef>
            </a:pPr>
            <a:r>
              <a:rPr sz="1298" spc="-5" dirty="0">
                <a:latin typeface="Calibri"/>
                <a:cs typeface="Calibri"/>
              </a:rPr>
              <a:t>P</a:t>
            </a:r>
            <a:r>
              <a:rPr sz="1298" dirty="0">
                <a:latin typeface="Calibri"/>
                <a:cs typeface="Calibri"/>
              </a:rPr>
              <a:t>ETHE</a:t>
            </a:r>
            <a:r>
              <a:rPr sz="1298" spc="-5" dirty="0">
                <a:latin typeface="Calibri"/>
                <a:cs typeface="Calibri"/>
              </a:rPr>
              <a:t>M</a:t>
            </a:r>
            <a:r>
              <a:rPr sz="1298" dirty="0">
                <a:latin typeface="Calibri"/>
                <a:cs typeface="Calibri"/>
              </a:rPr>
              <a:t>A  </a:t>
            </a:r>
            <a:r>
              <a:rPr sz="1298" spc="-5" dirty="0">
                <a:latin typeface="Calibri"/>
                <a:cs typeface="Calibri"/>
              </a:rPr>
              <a:t>UKALL </a:t>
            </a:r>
            <a:r>
              <a:rPr sz="1298" dirty="0">
                <a:latin typeface="Calibri"/>
                <a:cs typeface="Calibri"/>
              </a:rPr>
              <a:t> </a:t>
            </a:r>
            <a:r>
              <a:rPr sz="1298" spc="-10" dirty="0">
                <a:latin typeface="Calibri"/>
                <a:cs typeface="Calibri"/>
              </a:rPr>
              <a:t>HOVON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957291"/>
            <a:ext cx="1435791" cy="37784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5" dirty="0">
                <a:solidFill>
                  <a:srgbClr val="0033CC"/>
                </a:solidFill>
              </a:rPr>
              <a:t>Ou</a:t>
            </a:r>
            <a:r>
              <a:rPr sz="2347" b="1" dirty="0">
                <a:solidFill>
                  <a:srgbClr val="0033CC"/>
                </a:solidFill>
              </a:rPr>
              <a:t>tli</a:t>
            </a:r>
            <a:r>
              <a:rPr sz="2347" b="1" spc="15" dirty="0">
                <a:solidFill>
                  <a:srgbClr val="0033CC"/>
                </a:solidFill>
              </a:rPr>
              <a:t>ne</a:t>
            </a:r>
            <a:endParaRPr sz="2347" b="1" dirty="0"/>
          </a:p>
        </p:txBody>
      </p:sp>
      <p:sp>
        <p:nvSpPr>
          <p:cNvPr id="4" name="object 4"/>
          <p:cNvSpPr txBox="1"/>
          <p:nvPr/>
        </p:nvSpPr>
        <p:spPr>
          <a:xfrm>
            <a:off x="1764609" y="1544262"/>
            <a:ext cx="4077387" cy="1558908"/>
          </a:xfrm>
          <a:prstGeom prst="rect">
            <a:avLst/>
          </a:prstGeom>
        </p:spPr>
        <p:txBody>
          <a:bodyPr vert="horz" wrap="square" lIns="0" tIns="62788" rIns="0" bIns="0" rtlCol="0">
            <a:spAutoFit/>
          </a:bodyPr>
          <a:lstStyle/>
          <a:p>
            <a:pPr marL="135727" indent="-123676">
              <a:spcBef>
                <a:spcPts val="494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Overview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Protocols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ALL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2019.</a:t>
            </a:r>
            <a:r>
              <a:rPr sz="1698" spc="5" dirty="0">
                <a:latin typeface="Calibri"/>
                <a:cs typeface="Calibri"/>
              </a:rPr>
              <a:t> Clinical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biologic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data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3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5" dirty="0">
                <a:latin typeface="Calibri"/>
                <a:cs typeface="Calibri"/>
              </a:rPr>
              <a:t>Clinical </a:t>
            </a:r>
            <a:r>
              <a:rPr sz="1698" spc="10" dirty="0">
                <a:latin typeface="Calibri"/>
                <a:cs typeface="Calibri"/>
              </a:rPr>
              <a:t>trials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adult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 in Spain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Activity</a:t>
            </a:r>
            <a:r>
              <a:rPr sz="1698" b="1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of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SHOP/PETHEMA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in</a:t>
            </a:r>
            <a:r>
              <a:rPr sz="1698" b="1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pediatric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40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HARMONY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-5" dirty="0">
                <a:latin typeface="Calibri"/>
                <a:cs typeface="Calibri"/>
              </a:rPr>
              <a:t>for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13604" y="923216"/>
            <a:ext cx="192358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3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(60m):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90.1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(87.4-91.7%)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2" y="1419994"/>
            <a:ext cx="3297589" cy="244828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625189" y="1399384"/>
            <a:ext cx="3198028" cy="2448288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296979" y="964436"/>
            <a:ext cx="19660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Calibri"/>
                <a:cs typeface="Calibri"/>
              </a:rPr>
              <a:t>SLE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(60m):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85,7</a:t>
            </a:r>
            <a:r>
              <a:rPr sz="1298" b="1" spc="-1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(83,3-87,9%)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4298918" y="823162"/>
            <a:ext cx="762964" cy="243036"/>
          </a:xfrm>
          <a:prstGeom prst="rect">
            <a:avLst/>
          </a:prstGeom>
          <a:ln w="20637">
            <a:solidFill>
              <a:srgbClr val="4F81BD"/>
            </a:solidFill>
          </a:ln>
        </p:spPr>
        <p:txBody>
          <a:bodyPr vert="horz" wrap="square" lIns="0" tIns="12684" rIns="0" bIns="0" rtlCol="0">
            <a:spAutoFit/>
          </a:bodyPr>
          <a:lstStyle/>
          <a:p>
            <a:pPr marL="48836">
              <a:spcBef>
                <a:spcPts val="100"/>
              </a:spcBef>
            </a:pPr>
            <a:r>
              <a:rPr sz="1498" spc="5" dirty="0">
                <a:solidFill>
                  <a:srgbClr val="000000"/>
                </a:solidFill>
                <a:latin typeface="Calibri"/>
              </a:rPr>
              <a:t>N=</a:t>
            </a:r>
            <a:r>
              <a:rPr sz="1498" spc="-30" dirty="0">
                <a:solidFill>
                  <a:srgbClr val="000000"/>
                </a:solidFill>
                <a:latin typeface="Calibri"/>
              </a:rPr>
              <a:t> </a:t>
            </a:r>
            <a:r>
              <a:rPr sz="1498" spc="5" dirty="0">
                <a:solidFill>
                  <a:srgbClr val="000000"/>
                </a:solidFill>
                <a:latin typeface="Calibri"/>
              </a:rPr>
              <a:t>1949</a:t>
            </a:r>
            <a:endParaRPr sz="1498">
              <a:latin typeface="Calibri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312757" y="995762"/>
            <a:ext cx="3307447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Toxicidad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global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Inducción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5069554" y="1679125"/>
            <a:ext cx="2214055" cy="1101002"/>
            <a:chOff x="5070167" y="1681195"/>
            <a:chExt cx="2216785" cy="1102360"/>
          </a:xfrm>
        </p:grpSpPr>
        <p:sp>
          <p:nvSpPr>
            <p:cNvPr id="10" name="object 10"/>
            <p:cNvSpPr/>
            <p:nvPr/>
          </p:nvSpPr>
          <p:spPr>
            <a:xfrm>
              <a:off x="5073025" y="2152888"/>
              <a:ext cx="2211070" cy="470534"/>
            </a:xfrm>
            <a:custGeom>
              <a:avLst/>
              <a:gdLst/>
              <a:ahLst/>
              <a:cxnLst/>
              <a:rect l="l" t="t" r="r" b="b"/>
              <a:pathLst>
                <a:path w="2211070" h="470535">
                  <a:moveTo>
                    <a:pt x="0" y="470485"/>
                  </a:moveTo>
                  <a:lnTo>
                    <a:pt x="137022" y="470485"/>
                  </a:lnTo>
                </a:path>
                <a:path w="2211070" h="470535">
                  <a:moveTo>
                    <a:pt x="411063" y="470485"/>
                  </a:moveTo>
                  <a:lnTo>
                    <a:pt x="2210460" y="470485"/>
                  </a:lnTo>
                </a:path>
                <a:path w="2211070" h="470535">
                  <a:moveTo>
                    <a:pt x="0" y="313656"/>
                  </a:moveTo>
                  <a:lnTo>
                    <a:pt x="137022" y="313656"/>
                  </a:lnTo>
                </a:path>
                <a:path w="2211070" h="470535">
                  <a:moveTo>
                    <a:pt x="411063" y="313656"/>
                  </a:moveTo>
                  <a:lnTo>
                    <a:pt x="688393" y="313656"/>
                  </a:lnTo>
                </a:path>
                <a:path w="2211070" h="470535">
                  <a:moveTo>
                    <a:pt x="962433" y="313656"/>
                  </a:moveTo>
                  <a:lnTo>
                    <a:pt x="1241427" y="313656"/>
                  </a:lnTo>
                </a:path>
                <a:path w="2211070" h="470535">
                  <a:moveTo>
                    <a:pt x="1518770" y="313656"/>
                  </a:moveTo>
                  <a:lnTo>
                    <a:pt x="1792798" y="313656"/>
                  </a:lnTo>
                </a:path>
                <a:path w="2211070" h="470535">
                  <a:moveTo>
                    <a:pt x="2071791" y="313656"/>
                  </a:moveTo>
                  <a:lnTo>
                    <a:pt x="2210460" y="313656"/>
                  </a:lnTo>
                </a:path>
                <a:path w="2211070" h="470535">
                  <a:moveTo>
                    <a:pt x="0" y="156828"/>
                  </a:moveTo>
                  <a:lnTo>
                    <a:pt x="688393" y="156828"/>
                  </a:lnTo>
                </a:path>
                <a:path w="2211070" h="470535">
                  <a:moveTo>
                    <a:pt x="962433" y="156828"/>
                  </a:moveTo>
                  <a:lnTo>
                    <a:pt x="1241427" y="156828"/>
                  </a:lnTo>
                </a:path>
                <a:path w="2211070" h="470535">
                  <a:moveTo>
                    <a:pt x="1518770" y="156828"/>
                  </a:moveTo>
                  <a:lnTo>
                    <a:pt x="1792798" y="156828"/>
                  </a:lnTo>
                </a:path>
                <a:path w="2211070" h="470535">
                  <a:moveTo>
                    <a:pt x="2071791" y="156828"/>
                  </a:moveTo>
                  <a:lnTo>
                    <a:pt x="2210460" y="156828"/>
                  </a:lnTo>
                </a:path>
                <a:path w="2211070" h="470535">
                  <a:moveTo>
                    <a:pt x="0" y="0"/>
                  </a:moveTo>
                  <a:lnTo>
                    <a:pt x="1241427" y="0"/>
                  </a:lnTo>
                </a:path>
                <a:path w="2211070" h="470535">
                  <a:moveTo>
                    <a:pt x="1518770" y="0"/>
                  </a:moveTo>
                  <a:lnTo>
                    <a:pt x="1792798" y="0"/>
                  </a:lnTo>
                </a:path>
                <a:path w="2211070" h="470535">
                  <a:moveTo>
                    <a:pt x="2071791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073025" y="199606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5073025" y="183923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073025" y="168405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305792" y="2755440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347063" y="2666295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5">
                  <a:moveTo>
                    <a:pt x="0" y="0"/>
                  </a:moveTo>
                  <a:lnTo>
                    <a:pt x="0" y="8914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305792" y="2237080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347063" y="2237080"/>
              <a:ext cx="0" cy="183515"/>
            </a:xfrm>
            <a:custGeom>
              <a:avLst/>
              <a:gdLst/>
              <a:ahLst/>
              <a:cxnLst/>
              <a:rect l="l" t="t" r="r" b="b"/>
              <a:pathLst>
                <a:path h="183514">
                  <a:moveTo>
                    <a:pt x="0" y="0"/>
                  </a:moveTo>
                  <a:lnTo>
                    <a:pt x="0" y="18324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5210047" y="2420327"/>
              <a:ext cx="274320" cy="246379"/>
            </a:xfrm>
            <a:custGeom>
              <a:avLst/>
              <a:gdLst/>
              <a:ahLst/>
              <a:cxnLst/>
              <a:rect l="l" t="t" r="r" b="b"/>
              <a:pathLst>
                <a:path w="274320" h="246380">
                  <a:moveTo>
                    <a:pt x="274040" y="0"/>
                  </a:moveTo>
                  <a:lnTo>
                    <a:pt x="0" y="0"/>
                  </a:lnTo>
                  <a:lnTo>
                    <a:pt x="0" y="245973"/>
                  </a:lnTo>
                  <a:lnTo>
                    <a:pt x="274040" y="245973"/>
                  </a:lnTo>
                  <a:lnTo>
                    <a:pt x="274040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5210044" y="2420322"/>
              <a:ext cx="274320" cy="246379"/>
            </a:xfrm>
            <a:custGeom>
              <a:avLst/>
              <a:gdLst/>
              <a:ahLst/>
              <a:cxnLst/>
              <a:rect l="l" t="t" r="r" b="b"/>
              <a:pathLst>
                <a:path w="274320" h="246380">
                  <a:moveTo>
                    <a:pt x="0" y="0"/>
                  </a:moveTo>
                  <a:lnTo>
                    <a:pt x="274040" y="0"/>
                  </a:lnTo>
                  <a:lnTo>
                    <a:pt x="274040" y="245973"/>
                  </a:lnTo>
                  <a:lnTo>
                    <a:pt x="0" y="245973"/>
                  </a:lnTo>
                  <a:lnTo>
                    <a:pt x="0" y="0"/>
                  </a:lnTo>
                  <a:close/>
                </a:path>
                <a:path w="274320" h="24638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210044" y="2666295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210044" y="2613469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5325601" y="251441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5325601" y="25144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5857168" y="2780202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898440" y="2615120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h="165100">
                  <a:moveTo>
                    <a:pt x="0" y="0"/>
                  </a:moveTo>
                  <a:lnTo>
                    <a:pt x="0" y="16508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857168" y="1768245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898440" y="1768245"/>
              <a:ext cx="0" cy="398145"/>
            </a:xfrm>
            <a:custGeom>
              <a:avLst/>
              <a:gdLst/>
              <a:ahLst/>
              <a:cxnLst/>
              <a:rect l="l" t="t" r="r" b="b"/>
              <a:pathLst>
                <a:path h="398144">
                  <a:moveTo>
                    <a:pt x="0" y="0"/>
                  </a:moveTo>
                  <a:lnTo>
                    <a:pt x="0" y="39785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761418" y="2166099"/>
              <a:ext cx="274320" cy="449580"/>
            </a:xfrm>
            <a:custGeom>
              <a:avLst/>
              <a:gdLst/>
              <a:ahLst/>
              <a:cxnLst/>
              <a:rect l="l" t="t" r="r" b="b"/>
              <a:pathLst>
                <a:path w="274320" h="449580">
                  <a:moveTo>
                    <a:pt x="274040" y="0"/>
                  </a:moveTo>
                  <a:lnTo>
                    <a:pt x="0" y="0"/>
                  </a:lnTo>
                  <a:lnTo>
                    <a:pt x="0" y="449021"/>
                  </a:lnTo>
                  <a:lnTo>
                    <a:pt x="274040" y="449021"/>
                  </a:lnTo>
                  <a:lnTo>
                    <a:pt x="274040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761421" y="2166095"/>
              <a:ext cx="274320" cy="449580"/>
            </a:xfrm>
            <a:custGeom>
              <a:avLst/>
              <a:gdLst/>
              <a:ahLst/>
              <a:cxnLst/>
              <a:rect l="l" t="t" r="r" b="b"/>
              <a:pathLst>
                <a:path w="274320" h="449580">
                  <a:moveTo>
                    <a:pt x="0" y="0"/>
                  </a:moveTo>
                  <a:lnTo>
                    <a:pt x="274040" y="0"/>
                  </a:lnTo>
                  <a:lnTo>
                    <a:pt x="274040" y="449021"/>
                  </a:lnTo>
                  <a:lnTo>
                    <a:pt x="0" y="449021"/>
                  </a:lnTo>
                  <a:lnTo>
                    <a:pt x="0" y="0"/>
                  </a:lnTo>
                  <a:close/>
                </a:path>
                <a:path w="274320" h="44958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5761421" y="2615120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761421" y="2468196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878629" y="236584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878629" y="236584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6411846" y="2689407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6453117" y="2499561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4">
                  <a:moveTo>
                    <a:pt x="0" y="0"/>
                  </a:moveTo>
                  <a:lnTo>
                    <a:pt x="0" y="18983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6411846" y="1951487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6453117" y="1951487"/>
              <a:ext cx="0" cy="186690"/>
            </a:xfrm>
            <a:custGeom>
              <a:avLst/>
              <a:gdLst/>
              <a:ahLst/>
              <a:cxnLst/>
              <a:rect l="l" t="t" r="r" b="b"/>
              <a:pathLst>
                <a:path h="186689">
                  <a:moveTo>
                    <a:pt x="0" y="0"/>
                  </a:moveTo>
                  <a:lnTo>
                    <a:pt x="0" y="18653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6314452" y="2138032"/>
              <a:ext cx="277495" cy="361950"/>
            </a:xfrm>
            <a:custGeom>
              <a:avLst/>
              <a:gdLst/>
              <a:ahLst/>
              <a:cxnLst/>
              <a:rect l="l" t="t" r="r" b="b"/>
              <a:pathLst>
                <a:path w="277495" h="361950">
                  <a:moveTo>
                    <a:pt x="277342" y="0"/>
                  </a:moveTo>
                  <a:lnTo>
                    <a:pt x="0" y="0"/>
                  </a:lnTo>
                  <a:lnTo>
                    <a:pt x="0" y="361530"/>
                  </a:lnTo>
                  <a:lnTo>
                    <a:pt x="277342" y="361530"/>
                  </a:lnTo>
                  <a:lnTo>
                    <a:pt x="277342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6314447" y="2138030"/>
              <a:ext cx="277495" cy="361950"/>
            </a:xfrm>
            <a:custGeom>
              <a:avLst/>
              <a:gdLst/>
              <a:ahLst/>
              <a:cxnLst/>
              <a:rect l="l" t="t" r="r" b="b"/>
              <a:pathLst>
                <a:path w="277495" h="361950">
                  <a:moveTo>
                    <a:pt x="0" y="0"/>
                  </a:moveTo>
                  <a:lnTo>
                    <a:pt x="277342" y="0"/>
                  </a:lnTo>
                  <a:lnTo>
                    <a:pt x="277342" y="361530"/>
                  </a:lnTo>
                  <a:lnTo>
                    <a:pt x="0" y="361530"/>
                  </a:lnTo>
                  <a:lnTo>
                    <a:pt x="0" y="0"/>
                  </a:lnTo>
                  <a:close/>
                </a:path>
                <a:path w="277495" h="361950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6314447" y="2499561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6314447" y="2352638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6433308" y="23245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6433308" y="232457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6963223" y="2638231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>
                  <a:moveTo>
                    <a:pt x="0" y="0"/>
                  </a:moveTo>
                  <a:lnTo>
                    <a:pt x="8418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7004494" y="2558991"/>
              <a:ext cx="0" cy="79375"/>
            </a:xfrm>
            <a:custGeom>
              <a:avLst/>
              <a:gdLst/>
              <a:ahLst/>
              <a:cxnLst/>
              <a:rect l="l" t="t" r="r" b="b"/>
              <a:pathLst>
                <a:path h="79375">
                  <a:moveTo>
                    <a:pt x="0" y="0"/>
                  </a:moveTo>
                  <a:lnTo>
                    <a:pt x="0" y="7923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6963223" y="1949835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>
                  <a:moveTo>
                    <a:pt x="0" y="0"/>
                  </a:moveTo>
                  <a:lnTo>
                    <a:pt x="8418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7004494" y="1949835"/>
              <a:ext cx="0" cy="127635"/>
            </a:xfrm>
            <a:custGeom>
              <a:avLst/>
              <a:gdLst/>
              <a:ahLst/>
              <a:cxnLst/>
              <a:rect l="l" t="t" r="r" b="b"/>
              <a:pathLst>
                <a:path h="127635">
                  <a:moveTo>
                    <a:pt x="0" y="0"/>
                  </a:moveTo>
                  <a:lnTo>
                    <a:pt x="0" y="12711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6865823" y="2076945"/>
              <a:ext cx="279400" cy="482600"/>
            </a:xfrm>
            <a:custGeom>
              <a:avLst/>
              <a:gdLst/>
              <a:ahLst/>
              <a:cxnLst/>
              <a:rect l="l" t="t" r="r" b="b"/>
              <a:pathLst>
                <a:path w="279400" h="482600">
                  <a:moveTo>
                    <a:pt x="278993" y="0"/>
                  </a:moveTo>
                  <a:lnTo>
                    <a:pt x="0" y="0"/>
                  </a:lnTo>
                  <a:lnTo>
                    <a:pt x="0" y="482041"/>
                  </a:lnTo>
                  <a:lnTo>
                    <a:pt x="278993" y="482041"/>
                  </a:lnTo>
                  <a:lnTo>
                    <a:pt x="278993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6865824" y="2076950"/>
              <a:ext cx="279400" cy="482600"/>
            </a:xfrm>
            <a:custGeom>
              <a:avLst/>
              <a:gdLst/>
              <a:ahLst/>
              <a:cxnLst/>
              <a:rect l="l" t="t" r="r" b="b"/>
              <a:pathLst>
                <a:path w="279400" h="482600">
                  <a:moveTo>
                    <a:pt x="0" y="0"/>
                  </a:moveTo>
                  <a:lnTo>
                    <a:pt x="278993" y="0"/>
                  </a:lnTo>
                  <a:lnTo>
                    <a:pt x="278993" y="482041"/>
                  </a:lnTo>
                  <a:lnTo>
                    <a:pt x="0" y="482041"/>
                  </a:lnTo>
                  <a:lnTo>
                    <a:pt x="0" y="0"/>
                  </a:lnTo>
                  <a:close/>
                </a:path>
                <a:path w="279400" h="482600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6865824" y="2558991"/>
              <a:ext cx="279400" cy="0"/>
            </a:xfrm>
            <a:custGeom>
              <a:avLst/>
              <a:gdLst/>
              <a:ahLst/>
              <a:cxnLst/>
              <a:rect l="l" t="t" r="r" b="b"/>
              <a:pathLst>
                <a:path w="279400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6865824" y="2360893"/>
              <a:ext cx="279400" cy="0"/>
            </a:xfrm>
            <a:custGeom>
              <a:avLst/>
              <a:gdLst/>
              <a:ahLst/>
              <a:cxnLst/>
              <a:rect l="l" t="t" r="r" b="b"/>
              <a:pathLst>
                <a:path w="279400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6984683" y="230476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6984683" y="230476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073025" y="278020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5293059" y="2807789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946465" y="2807789"/>
            <a:ext cx="11669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&gt;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5072408" y="1681980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8" name="object 58"/>
          <p:cNvSpPr txBox="1"/>
          <p:nvPr/>
        </p:nvSpPr>
        <p:spPr>
          <a:xfrm>
            <a:off x="4980960" y="2726997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911916" y="257036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911916" y="241372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11916" y="225709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911916" y="210045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877395" y="1943820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877395" y="1787185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877395" y="1632198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403378" y="1465669"/>
            <a:ext cx="1371813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29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5056365" y="3108629"/>
            <a:ext cx="2214055" cy="1101002"/>
            <a:chOff x="5056962" y="3112462"/>
            <a:chExt cx="2216785" cy="1102360"/>
          </a:xfrm>
        </p:grpSpPr>
        <p:sp>
          <p:nvSpPr>
            <p:cNvPr id="68" name="object 68"/>
            <p:cNvSpPr/>
            <p:nvPr/>
          </p:nvSpPr>
          <p:spPr>
            <a:xfrm>
              <a:off x="5059819" y="3844987"/>
              <a:ext cx="2211070" cy="183515"/>
            </a:xfrm>
            <a:custGeom>
              <a:avLst/>
              <a:gdLst/>
              <a:ahLst/>
              <a:cxnLst/>
              <a:rect l="l" t="t" r="r" b="b"/>
              <a:pathLst>
                <a:path w="2211070" h="183514">
                  <a:moveTo>
                    <a:pt x="0" y="183240"/>
                  </a:moveTo>
                  <a:lnTo>
                    <a:pt x="137020" y="183240"/>
                  </a:lnTo>
                </a:path>
                <a:path w="2211070" h="183514">
                  <a:moveTo>
                    <a:pt x="411060" y="183240"/>
                  </a:moveTo>
                  <a:lnTo>
                    <a:pt x="2210460" y="183240"/>
                  </a:lnTo>
                </a:path>
                <a:path w="2211070" h="183514">
                  <a:moveTo>
                    <a:pt x="0" y="0"/>
                  </a:moveTo>
                  <a:lnTo>
                    <a:pt x="137020" y="0"/>
                  </a:lnTo>
                </a:path>
                <a:path w="2211070" h="183514">
                  <a:moveTo>
                    <a:pt x="411060" y="0"/>
                  </a:moveTo>
                  <a:lnTo>
                    <a:pt x="68839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6022251" y="3844524"/>
              <a:ext cx="1248410" cy="3175"/>
            </a:xfrm>
            <a:custGeom>
              <a:avLst/>
              <a:gdLst/>
              <a:ahLst/>
              <a:cxnLst/>
              <a:rect l="l" t="t" r="r" b="b"/>
              <a:pathLst>
                <a:path w="1248409" h="3175">
                  <a:moveTo>
                    <a:pt x="0" y="0"/>
                  </a:moveTo>
                  <a:lnTo>
                    <a:pt x="830364" y="0"/>
                  </a:lnTo>
                </a:path>
                <a:path w="1248409" h="3175">
                  <a:moveTo>
                    <a:pt x="1109357" y="0"/>
                  </a:moveTo>
                  <a:lnTo>
                    <a:pt x="1248028" y="0"/>
                  </a:lnTo>
                </a:path>
                <a:path w="1248409" h="3175">
                  <a:moveTo>
                    <a:pt x="0" y="2578"/>
                  </a:moveTo>
                  <a:lnTo>
                    <a:pt x="830364" y="2578"/>
                  </a:lnTo>
                </a:path>
                <a:path w="1248409" h="3175">
                  <a:moveTo>
                    <a:pt x="1109357" y="2578"/>
                  </a:moveTo>
                  <a:lnTo>
                    <a:pt x="1248028" y="2578"/>
                  </a:lnTo>
                </a:path>
              </a:pathLst>
            </a:custGeom>
            <a:ln w="4230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59819" y="3661279"/>
              <a:ext cx="2211070" cy="3175"/>
            </a:xfrm>
            <a:custGeom>
              <a:avLst/>
              <a:gdLst/>
              <a:ahLst/>
              <a:cxnLst/>
              <a:rect l="l" t="t" r="r" b="b"/>
              <a:pathLst>
                <a:path w="2211070" h="3175">
                  <a:moveTo>
                    <a:pt x="0" y="2578"/>
                  </a:moveTo>
                  <a:lnTo>
                    <a:pt x="1241425" y="2578"/>
                  </a:lnTo>
                </a:path>
                <a:path w="2211070" h="3175">
                  <a:moveTo>
                    <a:pt x="1518767" y="2578"/>
                  </a:moveTo>
                  <a:lnTo>
                    <a:pt x="1792795" y="2578"/>
                  </a:lnTo>
                </a:path>
                <a:path w="2211070" h="3175">
                  <a:moveTo>
                    <a:pt x="2071789" y="2578"/>
                  </a:moveTo>
                  <a:lnTo>
                    <a:pt x="2210460" y="2578"/>
                  </a:lnTo>
                </a:path>
                <a:path w="2211070" h="3175">
                  <a:moveTo>
                    <a:pt x="0" y="0"/>
                  </a:moveTo>
                  <a:lnTo>
                    <a:pt x="1241425" y="0"/>
                  </a:lnTo>
                </a:path>
                <a:path w="2211070" h="3175">
                  <a:moveTo>
                    <a:pt x="1518767" y="0"/>
                  </a:moveTo>
                  <a:lnTo>
                    <a:pt x="1792795" y="0"/>
                  </a:lnTo>
                </a:path>
                <a:path w="2211070" h="3175">
                  <a:moveTo>
                    <a:pt x="2071789" y="0"/>
                  </a:moveTo>
                  <a:lnTo>
                    <a:pt x="2210460" y="0"/>
                  </a:lnTo>
                </a:path>
              </a:pathLst>
            </a:custGeom>
            <a:ln w="423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059819" y="348015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1241425" y="0"/>
                  </a:lnTo>
                </a:path>
                <a:path w="2211070">
                  <a:moveTo>
                    <a:pt x="1518767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059819" y="329691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5059819" y="311532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5292585" y="4212760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5292585" y="3283705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5333856" y="3283705"/>
              <a:ext cx="0" cy="452755"/>
            </a:xfrm>
            <a:custGeom>
              <a:avLst/>
              <a:gdLst/>
              <a:ahLst/>
              <a:cxnLst/>
              <a:rect l="l" t="t" r="r" b="b"/>
              <a:pathLst>
                <a:path h="452754">
                  <a:moveTo>
                    <a:pt x="0" y="0"/>
                  </a:moveTo>
                  <a:lnTo>
                    <a:pt x="0" y="45232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196840" y="3736035"/>
              <a:ext cx="274320" cy="475615"/>
            </a:xfrm>
            <a:custGeom>
              <a:avLst/>
              <a:gdLst/>
              <a:ahLst/>
              <a:cxnLst/>
              <a:rect l="l" t="t" r="r" b="b"/>
              <a:pathLst>
                <a:path w="274320" h="475614">
                  <a:moveTo>
                    <a:pt x="274040" y="0"/>
                  </a:moveTo>
                  <a:lnTo>
                    <a:pt x="0" y="0"/>
                  </a:lnTo>
                  <a:lnTo>
                    <a:pt x="0" y="475437"/>
                  </a:lnTo>
                  <a:lnTo>
                    <a:pt x="274040" y="475437"/>
                  </a:lnTo>
                  <a:lnTo>
                    <a:pt x="274040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196837" y="3736032"/>
              <a:ext cx="274320" cy="475615"/>
            </a:xfrm>
            <a:custGeom>
              <a:avLst/>
              <a:gdLst/>
              <a:ahLst/>
              <a:cxnLst/>
              <a:rect l="l" t="t" r="r" b="b"/>
              <a:pathLst>
                <a:path w="274320" h="475614">
                  <a:moveTo>
                    <a:pt x="0" y="0"/>
                  </a:moveTo>
                  <a:lnTo>
                    <a:pt x="274040" y="0"/>
                  </a:lnTo>
                  <a:lnTo>
                    <a:pt x="274040" y="475437"/>
                  </a:lnTo>
                  <a:lnTo>
                    <a:pt x="0" y="475437"/>
                  </a:lnTo>
                  <a:lnTo>
                    <a:pt x="0" y="0"/>
                  </a:lnTo>
                  <a:close/>
                </a:path>
                <a:path w="274320" h="475614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196837" y="4211469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196837" y="4066197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12396" y="393412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5312396" y="393413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5843962" y="4019974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885233" y="4008418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0"/>
                  </a:moveTo>
                  <a:lnTo>
                    <a:pt x="0" y="1155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843962" y="3640283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885233" y="3640283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46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748210" y="3661740"/>
              <a:ext cx="274320" cy="346710"/>
            </a:xfrm>
            <a:custGeom>
              <a:avLst/>
              <a:gdLst/>
              <a:ahLst/>
              <a:cxnLst/>
              <a:rect l="l" t="t" r="r" b="b"/>
              <a:pathLst>
                <a:path w="274320" h="346710">
                  <a:moveTo>
                    <a:pt x="274040" y="0"/>
                  </a:moveTo>
                  <a:lnTo>
                    <a:pt x="0" y="0"/>
                  </a:lnTo>
                  <a:lnTo>
                    <a:pt x="0" y="346671"/>
                  </a:lnTo>
                  <a:lnTo>
                    <a:pt x="274040" y="346671"/>
                  </a:lnTo>
                  <a:lnTo>
                    <a:pt x="274040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748214" y="3661745"/>
              <a:ext cx="274320" cy="346710"/>
            </a:xfrm>
            <a:custGeom>
              <a:avLst/>
              <a:gdLst/>
              <a:ahLst/>
              <a:cxnLst/>
              <a:rect l="l" t="t" r="r" b="b"/>
              <a:pathLst>
                <a:path w="274320" h="346710">
                  <a:moveTo>
                    <a:pt x="0" y="0"/>
                  </a:moveTo>
                  <a:lnTo>
                    <a:pt x="274040" y="0"/>
                  </a:lnTo>
                  <a:lnTo>
                    <a:pt x="274040" y="346671"/>
                  </a:lnTo>
                  <a:lnTo>
                    <a:pt x="0" y="346671"/>
                  </a:lnTo>
                  <a:lnTo>
                    <a:pt x="0" y="0"/>
                  </a:lnTo>
                  <a:close/>
                </a:path>
                <a:path w="274320" h="34671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748214" y="4008418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748214" y="3882955"/>
              <a:ext cx="274320" cy="0"/>
            </a:xfrm>
            <a:custGeom>
              <a:avLst/>
              <a:gdLst/>
              <a:ahLst/>
              <a:cxnLst/>
              <a:rect l="l" t="t" r="r" b="b"/>
              <a:pathLst>
                <a:path w="274320">
                  <a:moveTo>
                    <a:pt x="0" y="0"/>
                  </a:moveTo>
                  <a:lnTo>
                    <a:pt x="27404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865422" y="382847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865422" y="382847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398639" y="4061245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439910" y="3846637"/>
              <a:ext cx="0" cy="214629"/>
            </a:xfrm>
            <a:custGeom>
              <a:avLst/>
              <a:gdLst/>
              <a:ahLst/>
              <a:cxnLst/>
              <a:rect l="l" t="t" r="r" b="b"/>
              <a:pathLst>
                <a:path h="214629">
                  <a:moveTo>
                    <a:pt x="0" y="0"/>
                  </a:moveTo>
                  <a:lnTo>
                    <a:pt x="0" y="21460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398639" y="3295261"/>
              <a:ext cx="82550" cy="0"/>
            </a:xfrm>
            <a:custGeom>
              <a:avLst/>
              <a:gdLst/>
              <a:ahLst/>
              <a:cxnLst/>
              <a:rect l="l" t="t" r="r" b="b"/>
              <a:pathLst>
                <a:path w="82550">
                  <a:moveTo>
                    <a:pt x="0" y="0"/>
                  </a:moveTo>
                  <a:lnTo>
                    <a:pt x="8253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439910" y="3295261"/>
              <a:ext cx="0" cy="104139"/>
            </a:xfrm>
            <a:custGeom>
              <a:avLst/>
              <a:gdLst/>
              <a:ahLst/>
              <a:cxnLst/>
              <a:rect l="l" t="t" r="r" b="b"/>
              <a:pathLst>
                <a:path h="104139">
                  <a:moveTo>
                    <a:pt x="0" y="0"/>
                  </a:moveTo>
                  <a:lnTo>
                    <a:pt x="0" y="10400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301244" y="3399269"/>
              <a:ext cx="277495" cy="447675"/>
            </a:xfrm>
            <a:custGeom>
              <a:avLst/>
              <a:gdLst/>
              <a:ahLst/>
              <a:cxnLst/>
              <a:rect l="l" t="t" r="r" b="b"/>
              <a:pathLst>
                <a:path w="277495" h="447675">
                  <a:moveTo>
                    <a:pt x="277342" y="0"/>
                  </a:moveTo>
                  <a:lnTo>
                    <a:pt x="0" y="0"/>
                  </a:lnTo>
                  <a:lnTo>
                    <a:pt x="0" y="447370"/>
                  </a:lnTo>
                  <a:lnTo>
                    <a:pt x="277342" y="447370"/>
                  </a:lnTo>
                  <a:lnTo>
                    <a:pt x="277342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301242" y="3399263"/>
              <a:ext cx="277495" cy="447675"/>
            </a:xfrm>
            <a:custGeom>
              <a:avLst/>
              <a:gdLst/>
              <a:ahLst/>
              <a:cxnLst/>
              <a:rect l="l" t="t" r="r" b="b"/>
              <a:pathLst>
                <a:path w="277495" h="447675">
                  <a:moveTo>
                    <a:pt x="0" y="0"/>
                  </a:moveTo>
                  <a:lnTo>
                    <a:pt x="277342" y="0"/>
                  </a:lnTo>
                  <a:lnTo>
                    <a:pt x="277342" y="447370"/>
                  </a:lnTo>
                  <a:lnTo>
                    <a:pt x="0" y="447370"/>
                  </a:lnTo>
                  <a:lnTo>
                    <a:pt x="0" y="0"/>
                  </a:lnTo>
                  <a:close/>
                </a:path>
                <a:path w="277495" h="447675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301242" y="3846637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301242" y="3554440"/>
              <a:ext cx="277495" cy="0"/>
            </a:xfrm>
            <a:custGeom>
              <a:avLst/>
              <a:gdLst/>
              <a:ahLst/>
              <a:cxnLst/>
              <a:rect l="l" t="t" r="r" b="b"/>
              <a:pathLst>
                <a:path w="277495">
                  <a:moveTo>
                    <a:pt x="0" y="0"/>
                  </a:moveTo>
                  <a:lnTo>
                    <a:pt x="277342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420100" y="35940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420100" y="359406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950016" y="4066197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>
                  <a:moveTo>
                    <a:pt x="0" y="0"/>
                  </a:moveTo>
                  <a:lnTo>
                    <a:pt x="8418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991287" y="3955591"/>
              <a:ext cx="0" cy="111125"/>
            </a:xfrm>
            <a:custGeom>
              <a:avLst/>
              <a:gdLst/>
              <a:ahLst/>
              <a:cxnLst/>
              <a:rect l="l" t="t" r="r" b="b"/>
              <a:pathLst>
                <a:path h="111125">
                  <a:moveTo>
                    <a:pt x="0" y="0"/>
                  </a:moveTo>
                  <a:lnTo>
                    <a:pt x="0" y="11060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950016" y="3450438"/>
              <a:ext cx="84455" cy="0"/>
            </a:xfrm>
            <a:custGeom>
              <a:avLst/>
              <a:gdLst/>
              <a:ahLst/>
              <a:cxnLst/>
              <a:rect l="l" t="t" r="r" b="b"/>
              <a:pathLst>
                <a:path w="84454">
                  <a:moveTo>
                    <a:pt x="0" y="0"/>
                  </a:moveTo>
                  <a:lnTo>
                    <a:pt x="8418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991287" y="3450438"/>
              <a:ext cx="0" cy="48260"/>
            </a:xfrm>
            <a:custGeom>
              <a:avLst/>
              <a:gdLst/>
              <a:ahLst/>
              <a:cxnLst/>
              <a:rect l="l" t="t" r="r" b="b"/>
              <a:pathLst>
                <a:path h="48260">
                  <a:moveTo>
                    <a:pt x="0" y="0"/>
                  </a:moveTo>
                  <a:lnTo>
                    <a:pt x="0" y="4787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852615" y="3498316"/>
              <a:ext cx="279400" cy="457834"/>
            </a:xfrm>
            <a:custGeom>
              <a:avLst/>
              <a:gdLst/>
              <a:ahLst/>
              <a:cxnLst/>
              <a:rect l="l" t="t" r="r" b="b"/>
              <a:pathLst>
                <a:path w="279400" h="457835">
                  <a:moveTo>
                    <a:pt x="278993" y="0"/>
                  </a:moveTo>
                  <a:lnTo>
                    <a:pt x="0" y="0"/>
                  </a:lnTo>
                  <a:lnTo>
                    <a:pt x="0" y="457276"/>
                  </a:lnTo>
                  <a:lnTo>
                    <a:pt x="278993" y="457276"/>
                  </a:lnTo>
                  <a:lnTo>
                    <a:pt x="278993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52617" y="3498312"/>
              <a:ext cx="279400" cy="457834"/>
            </a:xfrm>
            <a:custGeom>
              <a:avLst/>
              <a:gdLst/>
              <a:ahLst/>
              <a:cxnLst/>
              <a:rect l="l" t="t" r="r" b="b"/>
              <a:pathLst>
                <a:path w="279400" h="457835">
                  <a:moveTo>
                    <a:pt x="0" y="0"/>
                  </a:moveTo>
                  <a:lnTo>
                    <a:pt x="278993" y="0"/>
                  </a:lnTo>
                  <a:lnTo>
                    <a:pt x="278993" y="457276"/>
                  </a:lnTo>
                  <a:lnTo>
                    <a:pt x="0" y="457276"/>
                  </a:lnTo>
                  <a:lnTo>
                    <a:pt x="0" y="0"/>
                  </a:lnTo>
                  <a:close/>
                </a:path>
                <a:path w="279400" h="457835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852617" y="3955591"/>
              <a:ext cx="279400" cy="0"/>
            </a:xfrm>
            <a:custGeom>
              <a:avLst/>
              <a:gdLst/>
              <a:ahLst/>
              <a:cxnLst/>
              <a:rect l="l" t="t" r="r" b="b"/>
              <a:pathLst>
                <a:path w="279400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852617" y="3942386"/>
              <a:ext cx="279400" cy="0"/>
            </a:xfrm>
            <a:custGeom>
              <a:avLst/>
              <a:gdLst/>
              <a:ahLst/>
              <a:cxnLst/>
              <a:rect l="l" t="t" r="r" b="b"/>
              <a:pathLst>
                <a:path w="279400">
                  <a:moveTo>
                    <a:pt x="0" y="0"/>
                  </a:moveTo>
                  <a:lnTo>
                    <a:pt x="278993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971477" y="378225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971477" y="378225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059819" y="4211469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4" name="object 114"/>
          <p:cNvSpPr txBox="1"/>
          <p:nvPr/>
        </p:nvSpPr>
        <p:spPr>
          <a:xfrm>
            <a:off x="5279868" y="4237293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867930" y="4237293"/>
            <a:ext cx="393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413055" y="4237293"/>
            <a:ext cx="53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939286" y="4237293"/>
            <a:ext cx="1046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&gt;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5059218" y="3111484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9" name="object 119"/>
          <p:cNvSpPr txBox="1"/>
          <p:nvPr/>
        </p:nvSpPr>
        <p:spPr>
          <a:xfrm>
            <a:off x="4967769" y="4156503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898727" y="397348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898727" y="3790470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898727" y="360910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898727" y="342608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864206" y="3243070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4864206" y="306170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390188" y="2799958"/>
            <a:ext cx="1371813" cy="236696"/>
          </a:xfrm>
          <a:prstGeom prst="rect">
            <a:avLst/>
          </a:prstGeom>
        </p:spPr>
        <p:txBody>
          <a:bodyPr vert="horz" wrap="square" lIns="0" tIns="24100" rIns="0" bIns="0" rtlCol="0">
            <a:spAutoFit/>
          </a:bodyPr>
          <a:lstStyle/>
          <a:p>
            <a:pPr marL="503585">
              <a:spcBef>
                <a:spcPts val="190"/>
              </a:spcBef>
              <a:tabLst>
                <a:tab pos="1048395" algn="l"/>
              </a:tabLst>
            </a:pP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	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</a:t>
            </a: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14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27" name="object 127"/>
          <p:cNvGrpSpPr/>
          <p:nvPr/>
        </p:nvGrpSpPr>
        <p:grpSpPr>
          <a:xfrm>
            <a:off x="2136349" y="1659339"/>
            <a:ext cx="2214055" cy="1101002"/>
            <a:chOff x="2133345" y="1661385"/>
            <a:chExt cx="2216785" cy="1102360"/>
          </a:xfrm>
        </p:grpSpPr>
        <p:sp>
          <p:nvSpPr>
            <p:cNvPr id="128" name="object 128"/>
            <p:cNvSpPr/>
            <p:nvPr/>
          </p:nvSpPr>
          <p:spPr>
            <a:xfrm>
              <a:off x="2136203" y="2289906"/>
              <a:ext cx="2211070" cy="313690"/>
            </a:xfrm>
            <a:custGeom>
              <a:avLst/>
              <a:gdLst/>
              <a:ahLst/>
              <a:cxnLst/>
              <a:rect l="l" t="t" r="r" b="b"/>
              <a:pathLst>
                <a:path w="2211070" h="313689">
                  <a:moveTo>
                    <a:pt x="0" y="313658"/>
                  </a:moveTo>
                  <a:lnTo>
                    <a:pt x="275691" y="313658"/>
                  </a:lnTo>
                </a:path>
                <a:path w="2211070" h="313689">
                  <a:moveTo>
                    <a:pt x="828713" y="313658"/>
                  </a:moveTo>
                  <a:lnTo>
                    <a:pt x="2210460" y="313658"/>
                  </a:lnTo>
                </a:path>
                <a:path w="2211070" h="313689">
                  <a:moveTo>
                    <a:pt x="0" y="156829"/>
                  </a:moveTo>
                  <a:lnTo>
                    <a:pt x="275691" y="156829"/>
                  </a:lnTo>
                </a:path>
                <a:path w="2211070" h="313689">
                  <a:moveTo>
                    <a:pt x="828713" y="156829"/>
                  </a:moveTo>
                  <a:lnTo>
                    <a:pt x="1380096" y="156829"/>
                  </a:lnTo>
                </a:path>
                <a:path w="2211070" h="313689">
                  <a:moveTo>
                    <a:pt x="1931466" y="156829"/>
                  </a:moveTo>
                  <a:lnTo>
                    <a:pt x="2210460" y="156829"/>
                  </a:lnTo>
                </a:path>
                <a:path w="2211070" h="313689">
                  <a:moveTo>
                    <a:pt x="0" y="0"/>
                  </a:moveTo>
                  <a:lnTo>
                    <a:pt x="1380096" y="0"/>
                  </a:lnTo>
                </a:path>
                <a:path w="2211070" h="313689">
                  <a:moveTo>
                    <a:pt x="1931466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136203" y="2131789"/>
              <a:ext cx="2211070" cy="3175"/>
            </a:xfrm>
            <a:custGeom>
              <a:avLst/>
              <a:gdLst/>
              <a:ahLst/>
              <a:cxnLst/>
              <a:rect l="l" t="t" r="r" b="b"/>
              <a:pathLst>
                <a:path w="2211070" h="3175">
                  <a:moveTo>
                    <a:pt x="0" y="2578"/>
                  </a:moveTo>
                  <a:lnTo>
                    <a:pt x="2210460" y="2578"/>
                  </a:lnTo>
                </a:path>
                <a:path w="2211070" h="3175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136203" y="1976249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136203" y="181942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136203" y="1664243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605039" y="2735630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689231" y="2646485"/>
              <a:ext cx="0" cy="89535"/>
            </a:xfrm>
            <a:custGeom>
              <a:avLst/>
              <a:gdLst/>
              <a:ahLst/>
              <a:cxnLst/>
              <a:rect l="l" t="t" r="r" b="b"/>
              <a:pathLst>
                <a:path h="89535">
                  <a:moveTo>
                    <a:pt x="0" y="0"/>
                  </a:moveTo>
                  <a:lnTo>
                    <a:pt x="0" y="8914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605039" y="2217270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2689231" y="2217270"/>
              <a:ext cx="0" cy="183515"/>
            </a:xfrm>
            <a:custGeom>
              <a:avLst/>
              <a:gdLst/>
              <a:ahLst/>
              <a:cxnLst/>
              <a:rect l="l" t="t" r="r" b="b"/>
              <a:pathLst>
                <a:path h="183514">
                  <a:moveTo>
                    <a:pt x="0" y="0"/>
                  </a:moveTo>
                  <a:lnTo>
                    <a:pt x="0" y="18323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411895" y="2400515"/>
              <a:ext cx="553085" cy="246379"/>
            </a:xfrm>
            <a:custGeom>
              <a:avLst/>
              <a:gdLst/>
              <a:ahLst/>
              <a:cxnLst/>
              <a:rect l="l" t="t" r="r" b="b"/>
              <a:pathLst>
                <a:path w="553085" h="246380">
                  <a:moveTo>
                    <a:pt x="553021" y="0"/>
                  </a:moveTo>
                  <a:lnTo>
                    <a:pt x="0" y="0"/>
                  </a:lnTo>
                  <a:lnTo>
                    <a:pt x="0" y="245973"/>
                  </a:lnTo>
                  <a:lnTo>
                    <a:pt x="553021" y="245973"/>
                  </a:lnTo>
                  <a:lnTo>
                    <a:pt x="553021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411892" y="2400512"/>
              <a:ext cx="553085" cy="246379"/>
            </a:xfrm>
            <a:custGeom>
              <a:avLst/>
              <a:gdLst/>
              <a:ahLst/>
              <a:cxnLst/>
              <a:rect l="l" t="t" r="r" b="b"/>
              <a:pathLst>
                <a:path w="553085" h="246380">
                  <a:moveTo>
                    <a:pt x="0" y="0"/>
                  </a:moveTo>
                  <a:lnTo>
                    <a:pt x="553021" y="0"/>
                  </a:lnTo>
                  <a:lnTo>
                    <a:pt x="553021" y="245973"/>
                  </a:lnTo>
                  <a:lnTo>
                    <a:pt x="0" y="245973"/>
                  </a:lnTo>
                  <a:lnTo>
                    <a:pt x="0" y="0"/>
                  </a:lnTo>
                  <a:close/>
                </a:path>
                <a:path w="553085" h="246380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411892" y="2646485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411892" y="2593658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667769" y="249460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667769" y="249461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3709442" y="2760393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791983" y="2550737"/>
              <a:ext cx="0" cy="210185"/>
            </a:xfrm>
            <a:custGeom>
              <a:avLst/>
              <a:gdLst/>
              <a:ahLst/>
              <a:cxnLst/>
              <a:rect l="l" t="t" r="r" b="b"/>
              <a:pathLst>
                <a:path h="210185">
                  <a:moveTo>
                    <a:pt x="0" y="0"/>
                  </a:moveTo>
                  <a:lnTo>
                    <a:pt x="0" y="20965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709442" y="1748435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791983" y="1748435"/>
              <a:ext cx="0" cy="384810"/>
            </a:xfrm>
            <a:custGeom>
              <a:avLst/>
              <a:gdLst/>
              <a:ahLst/>
              <a:cxnLst/>
              <a:rect l="l" t="t" r="r" b="b"/>
              <a:pathLst>
                <a:path h="384810">
                  <a:moveTo>
                    <a:pt x="0" y="0"/>
                  </a:moveTo>
                  <a:lnTo>
                    <a:pt x="0" y="38464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3516299" y="2133079"/>
              <a:ext cx="551815" cy="417830"/>
            </a:xfrm>
            <a:custGeom>
              <a:avLst/>
              <a:gdLst/>
              <a:ahLst/>
              <a:cxnLst/>
              <a:rect l="l" t="t" r="r" b="b"/>
              <a:pathLst>
                <a:path w="551814" h="417830">
                  <a:moveTo>
                    <a:pt x="551370" y="0"/>
                  </a:moveTo>
                  <a:lnTo>
                    <a:pt x="0" y="0"/>
                  </a:lnTo>
                  <a:lnTo>
                    <a:pt x="0" y="417664"/>
                  </a:lnTo>
                  <a:lnTo>
                    <a:pt x="551370" y="417664"/>
                  </a:lnTo>
                  <a:lnTo>
                    <a:pt x="551370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516295" y="2133077"/>
              <a:ext cx="551815" cy="417830"/>
            </a:xfrm>
            <a:custGeom>
              <a:avLst/>
              <a:gdLst/>
              <a:ahLst/>
              <a:cxnLst/>
              <a:rect l="l" t="t" r="r" b="b"/>
              <a:pathLst>
                <a:path w="551814" h="417830">
                  <a:moveTo>
                    <a:pt x="0" y="0"/>
                  </a:moveTo>
                  <a:lnTo>
                    <a:pt x="551370" y="0"/>
                  </a:lnTo>
                  <a:lnTo>
                    <a:pt x="551370" y="417664"/>
                  </a:lnTo>
                  <a:lnTo>
                    <a:pt x="0" y="417664"/>
                  </a:lnTo>
                  <a:lnTo>
                    <a:pt x="0" y="0"/>
                  </a:lnTo>
                  <a:close/>
                </a:path>
                <a:path w="551814" h="417830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3516295" y="2550737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3516295" y="2375749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772173" y="231631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772173" y="231631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136203" y="1664243"/>
              <a:ext cx="2211070" cy="1096645"/>
            </a:xfrm>
            <a:custGeom>
              <a:avLst/>
              <a:gdLst/>
              <a:ahLst/>
              <a:cxnLst/>
              <a:rect l="l" t="t" r="r" b="b"/>
              <a:pathLst>
                <a:path w="2211070" h="1096645">
                  <a:moveTo>
                    <a:pt x="0" y="1096149"/>
                  </a:moveTo>
                  <a:lnTo>
                    <a:pt x="2210460" y="1096149"/>
                  </a:lnTo>
                </a:path>
                <a:path w="2211070" h="1096645">
                  <a:moveTo>
                    <a:pt x="0" y="1096149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4" name="object 154"/>
          <p:cNvSpPr txBox="1"/>
          <p:nvPr/>
        </p:nvSpPr>
        <p:spPr>
          <a:xfrm>
            <a:off x="2047755" y="2707212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1978712" y="2550577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978712" y="239394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978712" y="223730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978712" y="2080669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944190" y="1924033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944190" y="1767398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944190" y="161241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338353" y="1445883"/>
            <a:ext cx="1635014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29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N=69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2141777" y="1965254"/>
            <a:ext cx="164896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835290">
              <a:spcBef>
                <a:spcPts val="125"/>
              </a:spcBef>
            </a:pPr>
            <a:r>
              <a:rPr sz="949" spc="10" dirty="0">
                <a:latin typeface="Century Gothic"/>
                <a:cs typeface="Century Gothic"/>
              </a:rPr>
              <a:t>P=0,004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164" name="object 164"/>
          <p:cNvGrpSpPr/>
          <p:nvPr/>
        </p:nvGrpSpPr>
        <p:grpSpPr>
          <a:xfrm>
            <a:off x="2190761" y="3149849"/>
            <a:ext cx="2214055" cy="1101002"/>
            <a:chOff x="2187824" y="3153733"/>
            <a:chExt cx="2216785" cy="1102360"/>
          </a:xfrm>
        </p:grpSpPr>
        <p:sp>
          <p:nvSpPr>
            <p:cNvPr id="165" name="object 165"/>
            <p:cNvSpPr/>
            <p:nvPr/>
          </p:nvSpPr>
          <p:spPr>
            <a:xfrm>
              <a:off x="2190681" y="3704666"/>
              <a:ext cx="2211070" cy="365125"/>
            </a:xfrm>
            <a:custGeom>
              <a:avLst/>
              <a:gdLst/>
              <a:ahLst/>
              <a:cxnLst/>
              <a:rect l="l" t="t" r="r" b="b"/>
              <a:pathLst>
                <a:path w="2211070" h="365125">
                  <a:moveTo>
                    <a:pt x="0" y="364832"/>
                  </a:moveTo>
                  <a:lnTo>
                    <a:pt x="275683" y="364832"/>
                  </a:lnTo>
                </a:path>
                <a:path w="2211070" h="365125">
                  <a:moveTo>
                    <a:pt x="828705" y="364832"/>
                  </a:moveTo>
                  <a:lnTo>
                    <a:pt x="2210460" y="364832"/>
                  </a:lnTo>
                </a:path>
                <a:path w="2211070" h="365125">
                  <a:moveTo>
                    <a:pt x="0" y="181590"/>
                  </a:moveTo>
                  <a:lnTo>
                    <a:pt x="275683" y="181590"/>
                  </a:lnTo>
                </a:path>
                <a:path w="2211070" h="365125">
                  <a:moveTo>
                    <a:pt x="828705" y="181590"/>
                  </a:moveTo>
                  <a:lnTo>
                    <a:pt x="1380088" y="181590"/>
                  </a:lnTo>
                </a:path>
                <a:path w="2211070" h="365125">
                  <a:moveTo>
                    <a:pt x="1931459" y="181590"/>
                  </a:moveTo>
                  <a:lnTo>
                    <a:pt x="2210460" y="181590"/>
                  </a:lnTo>
                </a:path>
                <a:path w="2211070" h="365125">
                  <a:moveTo>
                    <a:pt x="0" y="0"/>
                  </a:moveTo>
                  <a:lnTo>
                    <a:pt x="1380088" y="0"/>
                  </a:lnTo>
                </a:path>
                <a:path w="2211070" h="365125">
                  <a:moveTo>
                    <a:pt x="1931459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190681" y="352142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2190681" y="333818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2190681" y="315659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659516" y="4254026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2659516" y="3324975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2743708" y="3324975"/>
              <a:ext cx="0" cy="452755"/>
            </a:xfrm>
            <a:custGeom>
              <a:avLst/>
              <a:gdLst/>
              <a:ahLst/>
              <a:cxnLst/>
              <a:rect l="l" t="t" r="r" b="b"/>
              <a:pathLst>
                <a:path h="452754">
                  <a:moveTo>
                    <a:pt x="0" y="0"/>
                  </a:moveTo>
                  <a:lnTo>
                    <a:pt x="0" y="45232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2466365" y="3777297"/>
              <a:ext cx="553085" cy="475615"/>
            </a:xfrm>
            <a:custGeom>
              <a:avLst/>
              <a:gdLst/>
              <a:ahLst/>
              <a:cxnLst/>
              <a:rect l="l" t="t" r="r" b="b"/>
              <a:pathLst>
                <a:path w="553085" h="475614">
                  <a:moveTo>
                    <a:pt x="553021" y="0"/>
                  </a:moveTo>
                  <a:lnTo>
                    <a:pt x="0" y="0"/>
                  </a:lnTo>
                  <a:lnTo>
                    <a:pt x="0" y="475437"/>
                  </a:lnTo>
                  <a:lnTo>
                    <a:pt x="553021" y="475437"/>
                  </a:lnTo>
                  <a:lnTo>
                    <a:pt x="553021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2466369" y="3777302"/>
              <a:ext cx="553085" cy="475615"/>
            </a:xfrm>
            <a:custGeom>
              <a:avLst/>
              <a:gdLst/>
              <a:ahLst/>
              <a:cxnLst/>
              <a:rect l="l" t="t" r="r" b="b"/>
              <a:pathLst>
                <a:path w="553085" h="475614">
                  <a:moveTo>
                    <a:pt x="0" y="0"/>
                  </a:moveTo>
                  <a:lnTo>
                    <a:pt x="553021" y="0"/>
                  </a:lnTo>
                  <a:lnTo>
                    <a:pt x="553021" y="475437"/>
                  </a:lnTo>
                  <a:lnTo>
                    <a:pt x="0" y="475437"/>
                  </a:lnTo>
                  <a:lnTo>
                    <a:pt x="0" y="0"/>
                  </a:lnTo>
                  <a:close/>
                </a:path>
                <a:path w="553085" h="475614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2466369" y="4252741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2466369" y="4107468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2722247" y="397539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2722247" y="3975402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3763919" y="4107468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3846460" y="4000164"/>
              <a:ext cx="0" cy="107314"/>
            </a:xfrm>
            <a:custGeom>
              <a:avLst/>
              <a:gdLst/>
              <a:ahLst/>
              <a:cxnLst/>
              <a:rect l="l" t="t" r="r" b="b"/>
              <a:pathLst>
                <a:path h="107314">
                  <a:moveTo>
                    <a:pt x="0" y="0"/>
                  </a:moveTo>
                  <a:lnTo>
                    <a:pt x="0" y="10730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3763919" y="3336531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3846460" y="3336531"/>
              <a:ext cx="0" cy="224790"/>
            </a:xfrm>
            <a:custGeom>
              <a:avLst/>
              <a:gdLst/>
              <a:ahLst/>
              <a:cxnLst/>
              <a:rect l="l" t="t" r="r" b="b"/>
              <a:pathLst>
                <a:path h="224789">
                  <a:moveTo>
                    <a:pt x="0" y="0"/>
                  </a:moveTo>
                  <a:lnTo>
                    <a:pt x="0" y="22451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3570770" y="3561041"/>
              <a:ext cx="551815" cy="439420"/>
            </a:xfrm>
            <a:custGeom>
              <a:avLst/>
              <a:gdLst/>
              <a:ahLst/>
              <a:cxnLst/>
              <a:rect l="l" t="t" r="r" b="b"/>
              <a:pathLst>
                <a:path w="551814" h="439420">
                  <a:moveTo>
                    <a:pt x="551370" y="0"/>
                  </a:moveTo>
                  <a:lnTo>
                    <a:pt x="0" y="0"/>
                  </a:lnTo>
                  <a:lnTo>
                    <a:pt x="0" y="439115"/>
                  </a:lnTo>
                  <a:lnTo>
                    <a:pt x="551370" y="439115"/>
                  </a:lnTo>
                  <a:lnTo>
                    <a:pt x="551370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3570772" y="3561044"/>
              <a:ext cx="551815" cy="439420"/>
            </a:xfrm>
            <a:custGeom>
              <a:avLst/>
              <a:gdLst/>
              <a:ahLst/>
              <a:cxnLst/>
              <a:rect l="l" t="t" r="r" b="b"/>
              <a:pathLst>
                <a:path w="551814" h="439420">
                  <a:moveTo>
                    <a:pt x="0" y="0"/>
                  </a:moveTo>
                  <a:lnTo>
                    <a:pt x="551370" y="0"/>
                  </a:lnTo>
                  <a:lnTo>
                    <a:pt x="551370" y="439115"/>
                  </a:lnTo>
                  <a:lnTo>
                    <a:pt x="0" y="439115"/>
                  </a:lnTo>
                  <a:lnTo>
                    <a:pt x="0" y="0"/>
                  </a:lnTo>
                  <a:close/>
                </a:path>
                <a:path w="551814" h="439420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3570772" y="4000164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3570772" y="3798763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3826651" y="376574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4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3826651" y="376574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2190681" y="425274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9" name="object 189"/>
          <p:cNvSpPr txBox="1"/>
          <p:nvPr/>
        </p:nvSpPr>
        <p:spPr>
          <a:xfrm>
            <a:off x="2690259" y="4278513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815718" y="4278513"/>
            <a:ext cx="69130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Si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2193614" y="3152704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2" name="object 192"/>
          <p:cNvSpPr txBox="1"/>
          <p:nvPr/>
        </p:nvSpPr>
        <p:spPr>
          <a:xfrm>
            <a:off x="2102165" y="4197722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033121" y="401470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033121" y="3831690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033121" y="365032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2033121" y="346730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998600" y="3284289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1998600" y="310292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2392764" y="2746482"/>
            <a:ext cx="1635014" cy="334550"/>
          </a:xfrm>
          <a:prstGeom prst="rect">
            <a:avLst/>
          </a:prstGeom>
        </p:spPr>
        <p:txBody>
          <a:bodyPr vert="horz" wrap="square" lIns="0" tIns="57714" rIns="0" bIns="0" rtlCol="0">
            <a:spAutoFit/>
          </a:bodyPr>
          <a:lstStyle/>
          <a:p>
            <a:pPr marL="45665" algn="ctr">
              <a:spcBef>
                <a:spcPts val="454"/>
              </a:spcBef>
              <a:tabLst>
                <a:tab pos="1170803" algn="l"/>
              </a:tabLst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	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Si</a:t>
            </a:r>
            <a:endParaRPr sz="449">
              <a:latin typeface="Century Gothic"/>
              <a:cs typeface="Century Gothic"/>
            </a:endParaRPr>
          </a:p>
          <a:p>
            <a:pPr>
              <a:spcBef>
                <a:spcPts val="25"/>
              </a:spcBef>
            </a:pPr>
            <a:endParaRPr sz="499">
              <a:latin typeface="Century Gothic"/>
              <a:cs typeface="Century Gothic"/>
            </a:endParaRPr>
          </a:p>
          <a:p>
            <a:pPr algn="ctr">
              <a:lnSpc>
                <a:spcPct val="100000"/>
              </a:lnSpc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global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N=35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033389" y="3341996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0,009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693297" y="1104686"/>
            <a:ext cx="3757403" cy="19747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00" b="1" spc="-5" dirty="0">
                <a:solidFill>
                  <a:srgbClr val="000000"/>
                </a:solidFill>
              </a:rPr>
              <a:t>Indicencia</a:t>
            </a:r>
            <a:r>
              <a:rPr sz="1200" b="1" spc="-20" dirty="0">
                <a:solidFill>
                  <a:srgbClr val="000000"/>
                </a:solidFill>
              </a:rPr>
              <a:t> </a:t>
            </a:r>
            <a:r>
              <a:rPr sz="1200" b="1" spc="-5" dirty="0">
                <a:solidFill>
                  <a:srgbClr val="000000"/>
                </a:solidFill>
              </a:rPr>
              <a:t>acumulada</a:t>
            </a:r>
            <a:r>
              <a:rPr sz="1200" b="1" spc="-10" dirty="0">
                <a:solidFill>
                  <a:srgbClr val="000000"/>
                </a:solidFill>
              </a:rPr>
              <a:t> </a:t>
            </a:r>
            <a:r>
              <a:rPr sz="1200" b="1" spc="-5" dirty="0">
                <a:solidFill>
                  <a:srgbClr val="000000"/>
                </a:solidFill>
              </a:rPr>
              <a:t>de</a:t>
            </a:r>
            <a:r>
              <a:rPr sz="1200" b="1" spc="-15" dirty="0">
                <a:solidFill>
                  <a:srgbClr val="000000"/>
                </a:solidFill>
              </a:rPr>
              <a:t> </a:t>
            </a:r>
            <a:r>
              <a:rPr sz="1200" b="1" spc="-5" dirty="0">
                <a:solidFill>
                  <a:srgbClr val="000000"/>
                </a:solidFill>
              </a:rPr>
              <a:t>recaída:</a:t>
            </a:r>
            <a:r>
              <a:rPr sz="1200" b="1" spc="-10" dirty="0">
                <a:solidFill>
                  <a:srgbClr val="000000"/>
                </a:solidFill>
              </a:rPr>
              <a:t> </a:t>
            </a:r>
            <a:r>
              <a:rPr sz="1200" b="1" spc="-5" dirty="0">
                <a:solidFill>
                  <a:srgbClr val="000000"/>
                </a:solidFill>
              </a:rPr>
              <a:t>13.6%</a:t>
            </a:r>
            <a:r>
              <a:rPr sz="1200" b="1" spc="-10" dirty="0">
                <a:solidFill>
                  <a:srgbClr val="000000"/>
                </a:solidFill>
              </a:rPr>
              <a:t> </a:t>
            </a:r>
            <a:r>
              <a:rPr sz="1200" b="1" spc="-5" dirty="0">
                <a:solidFill>
                  <a:srgbClr val="000000"/>
                </a:solidFill>
              </a:rPr>
              <a:t>(11.6-16)</a:t>
            </a:r>
            <a:endParaRPr sz="1200" b="1"/>
          </a:p>
        </p:txBody>
      </p:sp>
      <p:grpSp>
        <p:nvGrpSpPr>
          <p:cNvPr id="4" name="object 4"/>
          <p:cNvGrpSpPr/>
          <p:nvPr/>
        </p:nvGrpSpPr>
        <p:grpSpPr>
          <a:xfrm>
            <a:off x="2888801" y="1498138"/>
            <a:ext cx="3366428" cy="2448716"/>
            <a:chOff x="2886725" y="1499985"/>
            <a:chExt cx="3370579" cy="24517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86725" y="1499985"/>
              <a:ext cx="3370547" cy="245130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96064" y="3244608"/>
              <a:ext cx="486409" cy="76835"/>
            </a:xfrm>
            <a:custGeom>
              <a:avLst/>
              <a:gdLst/>
              <a:ahLst/>
              <a:cxnLst/>
              <a:rect l="l" t="t" r="r" b="b"/>
              <a:pathLst>
                <a:path w="486410" h="76835">
                  <a:moveTo>
                    <a:pt x="486244" y="0"/>
                  </a:moveTo>
                  <a:lnTo>
                    <a:pt x="0" y="0"/>
                  </a:lnTo>
                  <a:lnTo>
                    <a:pt x="0" y="76542"/>
                  </a:lnTo>
                  <a:lnTo>
                    <a:pt x="486244" y="76542"/>
                  </a:lnTo>
                  <a:lnTo>
                    <a:pt x="4862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5789917" y="4099893"/>
            <a:ext cx="18056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-5" dirty="0">
                <a:latin typeface="Calibri"/>
                <a:cs typeface="Calibri"/>
              </a:rPr>
              <a:t>Resultados</a:t>
            </a:r>
            <a:r>
              <a:rPr sz="749" b="1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tras</a:t>
            </a:r>
            <a:r>
              <a:rPr sz="749" b="1" dirty="0">
                <a:latin typeface="Calibri"/>
                <a:cs typeface="Calibri"/>
              </a:rPr>
              <a:t> un primer análisis</a:t>
            </a:r>
            <a:r>
              <a:rPr sz="749" b="1" spc="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preliminar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05581" y="965515"/>
          <a:ext cx="5926766" cy="28444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19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76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29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2806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47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413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9659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85725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PETHEMA-SEHOP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2013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1557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P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-BFM</a:t>
                      </a:r>
                      <a:r>
                        <a:rPr sz="800" b="1" spc="-4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LL 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009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7526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ALL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IC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BFM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2009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UKALL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2011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42240" algn="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N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OP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H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O</a:t>
                      </a:r>
                      <a:r>
                        <a:rPr sz="800" b="1" spc="-4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LL 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2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008</a:t>
                      </a:r>
                      <a:endParaRPr sz="800">
                        <a:latin typeface="Corbel"/>
                        <a:cs typeface="Corbel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16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(24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47395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94.6%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9271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95.2%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7145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90.9%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4414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94.1%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444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405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(48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3670" algn="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90,4%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80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8699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92.9%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240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85.6%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95.67%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(36</a:t>
                      </a:r>
                      <a:r>
                        <a:rPr sz="6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157480" algn="r">
                        <a:lnSpc>
                          <a:spcPct val="100000"/>
                        </a:lnSpc>
                      </a:pPr>
                      <a:r>
                        <a:rPr sz="900" spc="15" dirty="0">
                          <a:latin typeface="Corbel"/>
                          <a:cs typeface="Corbel"/>
                        </a:rPr>
                        <a:t>92%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00" b="1" dirty="0">
                          <a:latin typeface="Corbel"/>
                          <a:cs typeface="Corbel"/>
                        </a:rPr>
                        <a:t>SG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(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6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0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4566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 marR="16129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90,1%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B9B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686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(24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58115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89.5%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9334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60020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6891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92.1%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17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655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900" b="1" spc="10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900" b="1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(48</a:t>
                      </a:r>
                      <a:r>
                        <a:rPr sz="600" b="1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6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28905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86.4%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7620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84.7%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40970" algn="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79.1%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89.87%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(36</a:t>
                      </a:r>
                      <a:r>
                        <a:rPr sz="6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spc="-5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R="173355" algn="r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87.6%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126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D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0707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600" b="1" dirty="0">
                          <a:latin typeface="Corbel"/>
                          <a:cs typeface="Corbel"/>
                        </a:rPr>
                        <a:t>EFS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(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6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0</a:t>
                      </a:r>
                      <a:r>
                        <a:rPr sz="600" b="1" spc="-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600" b="1" dirty="0">
                          <a:latin typeface="Corbel"/>
                          <a:cs typeface="Corbel"/>
                        </a:rPr>
                        <a:t>m)</a:t>
                      </a:r>
                      <a:endParaRPr sz="600">
                        <a:latin typeface="Corbel"/>
                        <a:cs typeface="Corbel"/>
                      </a:endParaRPr>
                    </a:p>
                  </a:txBody>
                  <a:tcPr marL="0" marR="0" marT="577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85,7%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329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251828" y="155269"/>
            <a:ext cx="5610926" cy="8219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45"/>
              </a:spcBef>
            </a:pPr>
            <a:endParaRPr sz="1249">
              <a:latin typeface="Work Sans"/>
              <a:cs typeface="Work Sans"/>
            </a:endParaRPr>
          </a:p>
          <a:p>
            <a:pPr marL="3042440">
              <a:spcBef>
                <a:spcPts val="5"/>
              </a:spcBef>
            </a:pPr>
            <a:r>
              <a:rPr sz="1298" b="1" spc="-5" dirty="0">
                <a:latin typeface="Calibri"/>
                <a:cs typeface="Calibri"/>
              </a:rPr>
              <a:t>LAL/SEHOP-PETHEMA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2013.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SG</a:t>
            </a:r>
            <a:r>
              <a:rPr sz="1298" b="1" spc="-25" dirty="0">
                <a:latin typeface="Calibri"/>
                <a:cs typeface="Calibri"/>
              </a:rPr>
              <a:t> </a:t>
            </a:r>
            <a:r>
              <a:rPr sz="1298" b="1" dirty="0">
                <a:latin typeface="Calibri"/>
                <a:cs typeface="Calibri"/>
              </a:rPr>
              <a:t>y</a:t>
            </a:r>
            <a:r>
              <a:rPr sz="1298" b="1" spc="-20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SLE.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810942" y="1325433"/>
            <a:ext cx="790236" cy="2716990"/>
            <a:chOff x="2808771" y="1327067"/>
            <a:chExt cx="791210" cy="2720340"/>
          </a:xfrm>
        </p:grpSpPr>
        <p:sp>
          <p:nvSpPr>
            <p:cNvPr id="5" name="object 5"/>
            <p:cNvSpPr/>
            <p:nvPr/>
          </p:nvSpPr>
          <p:spPr>
            <a:xfrm>
              <a:off x="2815648" y="1333945"/>
              <a:ext cx="777240" cy="2706370"/>
            </a:xfrm>
            <a:custGeom>
              <a:avLst/>
              <a:gdLst/>
              <a:ahLst/>
              <a:cxnLst/>
              <a:rect l="l" t="t" r="r" b="b"/>
              <a:pathLst>
                <a:path w="777239" h="2706370">
                  <a:moveTo>
                    <a:pt x="388429" y="0"/>
                  </a:moveTo>
                  <a:lnTo>
                    <a:pt x="347450" y="7439"/>
                  </a:lnTo>
                  <a:lnTo>
                    <a:pt x="307701" y="29259"/>
                  </a:lnTo>
                  <a:lnTo>
                    <a:pt x="269396" y="64712"/>
                  </a:lnTo>
                  <a:lnTo>
                    <a:pt x="232750" y="113049"/>
                  </a:lnTo>
                  <a:lnTo>
                    <a:pt x="197977" y="173523"/>
                  </a:lnTo>
                  <a:lnTo>
                    <a:pt x="181361" y="208077"/>
                  </a:lnTo>
                  <a:lnTo>
                    <a:pt x="165293" y="245384"/>
                  </a:lnTo>
                  <a:lnTo>
                    <a:pt x="149801" y="285352"/>
                  </a:lnTo>
                  <a:lnTo>
                    <a:pt x="134912" y="327886"/>
                  </a:lnTo>
                  <a:lnTo>
                    <a:pt x="120652" y="372893"/>
                  </a:lnTo>
                  <a:lnTo>
                    <a:pt x="107048" y="420280"/>
                  </a:lnTo>
                  <a:lnTo>
                    <a:pt x="94127" y="469953"/>
                  </a:lnTo>
                  <a:lnTo>
                    <a:pt x="81917" y="521818"/>
                  </a:lnTo>
                  <a:lnTo>
                    <a:pt x="70443" y="575782"/>
                  </a:lnTo>
                  <a:lnTo>
                    <a:pt x="59733" y="631751"/>
                  </a:lnTo>
                  <a:lnTo>
                    <a:pt x="49813" y="689633"/>
                  </a:lnTo>
                  <a:lnTo>
                    <a:pt x="40711" y="749333"/>
                  </a:lnTo>
                  <a:lnTo>
                    <a:pt x="32453" y="810758"/>
                  </a:lnTo>
                  <a:lnTo>
                    <a:pt x="25066" y="873814"/>
                  </a:lnTo>
                  <a:lnTo>
                    <a:pt x="18577" y="938408"/>
                  </a:lnTo>
                  <a:lnTo>
                    <a:pt x="13012" y="1004447"/>
                  </a:lnTo>
                  <a:lnTo>
                    <a:pt x="8399" y="1071836"/>
                  </a:lnTo>
                  <a:lnTo>
                    <a:pt x="4765" y="1140483"/>
                  </a:lnTo>
                  <a:lnTo>
                    <a:pt x="2135" y="1210293"/>
                  </a:lnTo>
                  <a:lnTo>
                    <a:pt x="538" y="1281174"/>
                  </a:lnTo>
                  <a:lnTo>
                    <a:pt x="0" y="1353032"/>
                  </a:lnTo>
                  <a:lnTo>
                    <a:pt x="538" y="1424890"/>
                  </a:lnTo>
                  <a:lnTo>
                    <a:pt x="2135" y="1495771"/>
                  </a:lnTo>
                  <a:lnTo>
                    <a:pt x="4765" y="1565581"/>
                  </a:lnTo>
                  <a:lnTo>
                    <a:pt x="8399" y="1634228"/>
                  </a:lnTo>
                  <a:lnTo>
                    <a:pt x="13012" y="1701618"/>
                  </a:lnTo>
                  <a:lnTo>
                    <a:pt x="18577" y="1767656"/>
                  </a:lnTo>
                  <a:lnTo>
                    <a:pt x="25066" y="1832250"/>
                  </a:lnTo>
                  <a:lnTo>
                    <a:pt x="32453" y="1895307"/>
                  </a:lnTo>
                  <a:lnTo>
                    <a:pt x="40711" y="1956731"/>
                  </a:lnTo>
                  <a:lnTo>
                    <a:pt x="49813" y="2016431"/>
                  </a:lnTo>
                  <a:lnTo>
                    <a:pt x="59733" y="2074313"/>
                  </a:lnTo>
                  <a:lnTo>
                    <a:pt x="70443" y="2130282"/>
                  </a:lnTo>
                  <a:lnTo>
                    <a:pt x="81917" y="2184246"/>
                  </a:lnTo>
                  <a:lnTo>
                    <a:pt x="94127" y="2236112"/>
                  </a:lnTo>
                  <a:lnTo>
                    <a:pt x="107048" y="2285784"/>
                  </a:lnTo>
                  <a:lnTo>
                    <a:pt x="120652" y="2333171"/>
                  </a:lnTo>
                  <a:lnTo>
                    <a:pt x="134912" y="2378178"/>
                  </a:lnTo>
                  <a:lnTo>
                    <a:pt x="149801" y="2420712"/>
                  </a:lnTo>
                  <a:lnTo>
                    <a:pt x="165293" y="2460680"/>
                  </a:lnTo>
                  <a:lnTo>
                    <a:pt x="181361" y="2497987"/>
                  </a:lnTo>
                  <a:lnTo>
                    <a:pt x="197977" y="2532542"/>
                  </a:lnTo>
                  <a:lnTo>
                    <a:pt x="232750" y="2593015"/>
                  </a:lnTo>
                  <a:lnTo>
                    <a:pt x="269396" y="2641352"/>
                  </a:lnTo>
                  <a:lnTo>
                    <a:pt x="307701" y="2676805"/>
                  </a:lnTo>
                  <a:lnTo>
                    <a:pt x="347450" y="2698625"/>
                  </a:lnTo>
                  <a:lnTo>
                    <a:pt x="388429" y="2706065"/>
                  </a:lnTo>
                  <a:lnTo>
                    <a:pt x="409059" y="2704189"/>
                  </a:lnTo>
                  <a:lnTo>
                    <a:pt x="449449" y="2689466"/>
                  </a:lnTo>
                  <a:lnTo>
                    <a:pt x="488503" y="2660736"/>
                  </a:lnTo>
                  <a:lnTo>
                    <a:pt x="526006" y="2618747"/>
                  </a:lnTo>
                  <a:lnTo>
                    <a:pt x="561742" y="2564249"/>
                  </a:lnTo>
                  <a:lnTo>
                    <a:pt x="595497" y="2497987"/>
                  </a:lnTo>
                  <a:lnTo>
                    <a:pt x="611565" y="2460680"/>
                  </a:lnTo>
                  <a:lnTo>
                    <a:pt x="627057" y="2420712"/>
                  </a:lnTo>
                  <a:lnTo>
                    <a:pt x="641946" y="2378178"/>
                  </a:lnTo>
                  <a:lnTo>
                    <a:pt x="656206" y="2333171"/>
                  </a:lnTo>
                  <a:lnTo>
                    <a:pt x="669810" y="2285784"/>
                  </a:lnTo>
                  <a:lnTo>
                    <a:pt x="682731" y="2236112"/>
                  </a:lnTo>
                  <a:lnTo>
                    <a:pt x="694941" y="2184246"/>
                  </a:lnTo>
                  <a:lnTo>
                    <a:pt x="706415" y="2130282"/>
                  </a:lnTo>
                  <a:lnTo>
                    <a:pt x="717125" y="2074313"/>
                  </a:lnTo>
                  <a:lnTo>
                    <a:pt x="727045" y="2016431"/>
                  </a:lnTo>
                  <a:lnTo>
                    <a:pt x="736147" y="1956731"/>
                  </a:lnTo>
                  <a:lnTo>
                    <a:pt x="744405" y="1895307"/>
                  </a:lnTo>
                  <a:lnTo>
                    <a:pt x="751792" y="1832250"/>
                  </a:lnTo>
                  <a:lnTo>
                    <a:pt x="758281" y="1767656"/>
                  </a:lnTo>
                  <a:lnTo>
                    <a:pt x="763846" y="1701618"/>
                  </a:lnTo>
                  <a:lnTo>
                    <a:pt x="768459" y="1634228"/>
                  </a:lnTo>
                  <a:lnTo>
                    <a:pt x="772093" y="1565581"/>
                  </a:lnTo>
                  <a:lnTo>
                    <a:pt x="774723" y="1495771"/>
                  </a:lnTo>
                  <a:lnTo>
                    <a:pt x="776320" y="1424890"/>
                  </a:lnTo>
                  <a:lnTo>
                    <a:pt x="776859" y="1353032"/>
                  </a:lnTo>
                  <a:lnTo>
                    <a:pt x="776320" y="1281174"/>
                  </a:lnTo>
                  <a:lnTo>
                    <a:pt x="774723" y="1210293"/>
                  </a:lnTo>
                  <a:lnTo>
                    <a:pt x="772093" y="1140483"/>
                  </a:lnTo>
                  <a:lnTo>
                    <a:pt x="768459" y="1071836"/>
                  </a:lnTo>
                  <a:lnTo>
                    <a:pt x="763846" y="1004447"/>
                  </a:lnTo>
                  <a:lnTo>
                    <a:pt x="758281" y="938408"/>
                  </a:lnTo>
                  <a:lnTo>
                    <a:pt x="751792" y="873814"/>
                  </a:lnTo>
                  <a:lnTo>
                    <a:pt x="744405" y="810758"/>
                  </a:lnTo>
                  <a:lnTo>
                    <a:pt x="736147" y="749333"/>
                  </a:lnTo>
                  <a:lnTo>
                    <a:pt x="727045" y="689633"/>
                  </a:lnTo>
                  <a:lnTo>
                    <a:pt x="717125" y="631751"/>
                  </a:lnTo>
                  <a:lnTo>
                    <a:pt x="706415" y="575782"/>
                  </a:lnTo>
                  <a:lnTo>
                    <a:pt x="694941" y="521818"/>
                  </a:lnTo>
                  <a:lnTo>
                    <a:pt x="682731" y="469953"/>
                  </a:lnTo>
                  <a:lnTo>
                    <a:pt x="669810" y="420280"/>
                  </a:lnTo>
                  <a:lnTo>
                    <a:pt x="656206" y="372893"/>
                  </a:lnTo>
                  <a:lnTo>
                    <a:pt x="641946" y="327886"/>
                  </a:lnTo>
                  <a:lnTo>
                    <a:pt x="627057" y="285352"/>
                  </a:lnTo>
                  <a:lnTo>
                    <a:pt x="611565" y="245384"/>
                  </a:lnTo>
                  <a:lnTo>
                    <a:pt x="595497" y="208077"/>
                  </a:lnTo>
                  <a:lnTo>
                    <a:pt x="578881" y="173523"/>
                  </a:lnTo>
                  <a:lnTo>
                    <a:pt x="544108" y="113049"/>
                  </a:lnTo>
                  <a:lnTo>
                    <a:pt x="507462" y="64712"/>
                  </a:lnTo>
                  <a:lnTo>
                    <a:pt x="469157" y="29259"/>
                  </a:lnTo>
                  <a:lnTo>
                    <a:pt x="429408" y="7439"/>
                  </a:lnTo>
                  <a:lnTo>
                    <a:pt x="388429" y="0"/>
                  </a:lnTo>
                  <a:close/>
                </a:path>
              </a:pathLst>
            </a:custGeom>
            <a:solidFill>
              <a:srgbClr val="FCD5B5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815648" y="1333944"/>
              <a:ext cx="777240" cy="2706370"/>
            </a:xfrm>
            <a:custGeom>
              <a:avLst/>
              <a:gdLst/>
              <a:ahLst/>
              <a:cxnLst/>
              <a:rect l="l" t="t" r="r" b="b"/>
              <a:pathLst>
                <a:path w="777239" h="2706370">
                  <a:moveTo>
                    <a:pt x="0" y="1353032"/>
                  </a:moveTo>
                  <a:lnTo>
                    <a:pt x="538" y="1281174"/>
                  </a:lnTo>
                  <a:lnTo>
                    <a:pt x="2135" y="1210293"/>
                  </a:lnTo>
                  <a:lnTo>
                    <a:pt x="4765" y="1140483"/>
                  </a:lnTo>
                  <a:lnTo>
                    <a:pt x="8399" y="1071836"/>
                  </a:lnTo>
                  <a:lnTo>
                    <a:pt x="13012" y="1004447"/>
                  </a:lnTo>
                  <a:lnTo>
                    <a:pt x="18577" y="938408"/>
                  </a:lnTo>
                  <a:lnTo>
                    <a:pt x="25066" y="873814"/>
                  </a:lnTo>
                  <a:lnTo>
                    <a:pt x="32453" y="810758"/>
                  </a:lnTo>
                  <a:lnTo>
                    <a:pt x="40711" y="749333"/>
                  </a:lnTo>
                  <a:lnTo>
                    <a:pt x="49813" y="689633"/>
                  </a:lnTo>
                  <a:lnTo>
                    <a:pt x="59733" y="631751"/>
                  </a:lnTo>
                  <a:lnTo>
                    <a:pt x="70443" y="575782"/>
                  </a:lnTo>
                  <a:lnTo>
                    <a:pt x="81917" y="521818"/>
                  </a:lnTo>
                  <a:lnTo>
                    <a:pt x="94127" y="469953"/>
                  </a:lnTo>
                  <a:lnTo>
                    <a:pt x="107048" y="420280"/>
                  </a:lnTo>
                  <a:lnTo>
                    <a:pt x="120652" y="372893"/>
                  </a:lnTo>
                  <a:lnTo>
                    <a:pt x="134912" y="327886"/>
                  </a:lnTo>
                  <a:lnTo>
                    <a:pt x="149801" y="285352"/>
                  </a:lnTo>
                  <a:lnTo>
                    <a:pt x="165293" y="245384"/>
                  </a:lnTo>
                  <a:lnTo>
                    <a:pt x="181361" y="208077"/>
                  </a:lnTo>
                  <a:lnTo>
                    <a:pt x="197977" y="173523"/>
                  </a:lnTo>
                  <a:lnTo>
                    <a:pt x="232750" y="113049"/>
                  </a:lnTo>
                  <a:lnTo>
                    <a:pt x="269396" y="64712"/>
                  </a:lnTo>
                  <a:lnTo>
                    <a:pt x="307701" y="29259"/>
                  </a:lnTo>
                  <a:lnTo>
                    <a:pt x="347450" y="7439"/>
                  </a:lnTo>
                  <a:lnTo>
                    <a:pt x="388429" y="0"/>
                  </a:lnTo>
                  <a:lnTo>
                    <a:pt x="409059" y="1875"/>
                  </a:lnTo>
                  <a:lnTo>
                    <a:pt x="449449" y="16598"/>
                  </a:lnTo>
                  <a:lnTo>
                    <a:pt x="488503" y="45328"/>
                  </a:lnTo>
                  <a:lnTo>
                    <a:pt x="526006" y="87317"/>
                  </a:lnTo>
                  <a:lnTo>
                    <a:pt x="561742" y="141816"/>
                  </a:lnTo>
                  <a:lnTo>
                    <a:pt x="595497" y="208077"/>
                  </a:lnTo>
                  <a:lnTo>
                    <a:pt x="611565" y="245384"/>
                  </a:lnTo>
                  <a:lnTo>
                    <a:pt x="627057" y="285352"/>
                  </a:lnTo>
                  <a:lnTo>
                    <a:pt x="641946" y="327886"/>
                  </a:lnTo>
                  <a:lnTo>
                    <a:pt x="656206" y="372893"/>
                  </a:lnTo>
                  <a:lnTo>
                    <a:pt x="669810" y="420280"/>
                  </a:lnTo>
                  <a:lnTo>
                    <a:pt x="682731" y="469953"/>
                  </a:lnTo>
                  <a:lnTo>
                    <a:pt x="694941" y="521818"/>
                  </a:lnTo>
                  <a:lnTo>
                    <a:pt x="706415" y="575782"/>
                  </a:lnTo>
                  <a:lnTo>
                    <a:pt x="717125" y="631751"/>
                  </a:lnTo>
                  <a:lnTo>
                    <a:pt x="727045" y="689633"/>
                  </a:lnTo>
                  <a:lnTo>
                    <a:pt x="736147" y="749333"/>
                  </a:lnTo>
                  <a:lnTo>
                    <a:pt x="744405" y="810758"/>
                  </a:lnTo>
                  <a:lnTo>
                    <a:pt x="751792" y="873814"/>
                  </a:lnTo>
                  <a:lnTo>
                    <a:pt x="758281" y="938408"/>
                  </a:lnTo>
                  <a:lnTo>
                    <a:pt x="763846" y="1004447"/>
                  </a:lnTo>
                  <a:lnTo>
                    <a:pt x="768459" y="1071836"/>
                  </a:lnTo>
                  <a:lnTo>
                    <a:pt x="772093" y="1140483"/>
                  </a:lnTo>
                  <a:lnTo>
                    <a:pt x="774723" y="1210293"/>
                  </a:lnTo>
                  <a:lnTo>
                    <a:pt x="776320" y="1281174"/>
                  </a:lnTo>
                  <a:lnTo>
                    <a:pt x="776859" y="1353032"/>
                  </a:lnTo>
                  <a:lnTo>
                    <a:pt x="776320" y="1424890"/>
                  </a:lnTo>
                  <a:lnTo>
                    <a:pt x="774723" y="1495771"/>
                  </a:lnTo>
                  <a:lnTo>
                    <a:pt x="772093" y="1565581"/>
                  </a:lnTo>
                  <a:lnTo>
                    <a:pt x="768459" y="1634228"/>
                  </a:lnTo>
                  <a:lnTo>
                    <a:pt x="763846" y="1701618"/>
                  </a:lnTo>
                  <a:lnTo>
                    <a:pt x="758281" y="1767656"/>
                  </a:lnTo>
                  <a:lnTo>
                    <a:pt x="751792" y="1832250"/>
                  </a:lnTo>
                  <a:lnTo>
                    <a:pt x="744405" y="1895307"/>
                  </a:lnTo>
                  <a:lnTo>
                    <a:pt x="736147" y="1956731"/>
                  </a:lnTo>
                  <a:lnTo>
                    <a:pt x="727045" y="2016431"/>
                  </a:lnTo>
                  <a:lnTo>
                    <a:pt x="717125" y="2074313"/>
                  </a:lnTo>
                  <a:lnTo>
                    <a:pt x="706415" y="2130282"/>
                  </a:lnTo>
                  <a:lnTo>
                    <a:pt x="694941" y="2184246"/>
                  </a:lnTo>
                  <a:lnTo>
                    <a:pt x="682731" y="2236112"/>
                  </a:lnTo>
                  <a:lnTo>
                    <a:pt x="669810" y="2285784"/>
                  </a:lnTo>
                  <a:lnTo>
                    <a:pt x="656206" y="2333171"/>
                  </a:lnTo>
                  <a:lnTo>
                    <a:pt x="641946" y="2378178"/>
                  </a:lnTo>
                  <a:lnTo>
                    <a:pt x="627057" y="2420712"/>
                  </a:lnTo>
                  <a:lnTo>
                    <a:pt x="611565" y="2460680"/>
                  </a:lnTo>
                  <a:lnTo>
                    <a:pt x="595497" y="2497987"/>
                  </a:lnTo>
                  <a:lnTo>
                    <a:pt x="578881" y="2532542"/>
                  </a:lnTo>
                  <a:lnTo>
                    <a:pt x="544108" y="2593015"/>
                  </a:lnTo>
                  <a:lnTo>
                    <a:pt x="507462" y="2641352"/>
                  </a:lnTo>
                  <a:lnTo>
                    <a:pt x="469157" y="2676805"/>
                  </a:lnTo>
                  <a:lnTo>
                    <a:pt x="429408" y="2698625"/>
                  </a:lnTo>
                  <a:lnTo>
                    <a:pt x="388429" y="2706065"/>
                  </a:lnTo>
                  <a:lnTo>
                    <a:pt x="367799" y="2704189"/>
                  </a:lnTo>
                  <a:lnTo>
                    <a:pt x="327409" y="2689466"/>
                  </a:lnTo>
                  <a:lnTo>
                    <a:pt x="288355" y="2660736"/>
                  </a:lnTo>
                  <a:lnTo>
                    <a:pt x="250852" y="2618747"/>
                  </a:lnTo>
                  <a:lnTo>
                    <a:pt x="215116" y="2564249"/>
                  </a:lnTo>
                  <a:lnTo>
                    <a:pt x="181361" y="2497987"/>
                  </a:lnTo>
                  <a:lnTo>
                    <a:pt x="165293" y="2460680"/>
                  </a:lnTo>
                  <a:lnTo>
                    <a:pt x="149801" y="2420712"/>
                  </a:lnTo>
                  <a:lnTo>
                    <a:pt x="134912" y="2378178"/>
                  </a:lnTo>
                  <a:lnTo>
                    <a:pt x="120652" y="2333171"/>
                  </a:lnTo>
                  <a:lnTo>
                    <a:pt x="107048" y="2285784"/>
                  </a:lnTo>
                  <a:lnTo>
                    <a:pt x="94127" y="2236112"/>
                  </a:lnTo>
                  <a:lnTo>
                    <a:pt x="81917" y="2184246"/>
                  </a:lnTo>
                  <a:lnTo>
                    <a:pt x="70443" y="2130282"/>
                  </a:lnTo>
                  <a:lnTo>
                    <a:pt x="59733" y="2074313"/>
                  </a:lnTo>
                  <a:lnTo>
                    <a:pt x="49813" y="2016431"/>
                  </a:lnTo>
                  <a:lnTo>
                    <a:pt x="40711" y="1956731"/>
                  </a:lnTo>
                  <a:lnTo>
                    <a:pt x="32453" y="1895307"/>
                  </a:lnTo>
                  <a:lnTo>
                    <a:pt x="25066" y="1832250"/>
                  </a:lnTo>
                  <a:lnTo>
                    <a:pt x="18577" y="1767656"/>
                  </a:lnTo>
                  <a:lnTo>
                    <a:pt x="13012" y="1701618"/>
                  </a:lnTo>
                  <a:lnTo>
                    <a:pt x="8399" y="1634228"/>
                  </a:lnTo>
                  <a:lnTo>
                    <a:pt x="4765" y="1565581"/>
                  </a:lnTo>
                  <a:lnTo>
                    <a:pt x="2135" y="1495771"/>
                  </a:lnTo>
                  <a:lnTo>
                    <a:pt x="538" y="1424890"/>
                  </a:lnTo>
                  <a:lnTo>
                    <a:pt x="0" y="1353032"/>
                  </a:lnTo>
                  <a:close/>
                </a:path>
              </a:pathLst>
            </a:custGeom>
            <a:ln w="13754">
              <a:solidFill>
                <a:srgbClr val="E46C0A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957291"/>
            <a:ext cx="1359591" cy="37784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2347" b="1" spc="15" dirty="0">
                <a:solidFill>
                  <a:srgbClr val="0033CC"/>
                </a:solidFill>
              </a:rPr>
              <a:t>Ou</a:t>
            </a:r>
            <a:r>
              <a:rPr sz="2347" b="1" dirty="0">
                <a:solidFill>
                  <a:srgbClr val="0033CC"/>
                </a:solidFill>
              </a:rPr>
              <a:t>tli</a:t>
            </a:r>
            <a:r>
              <a:rPr sz="2347" b="1" spc="15" dirty="0">
                <a:solidFill>
                  <a:srgbClr val="0033CC"/>
                </a:solidFill>
              </a:rPr>
              <a:t>ne</a:t>
            </a:r>
            <a:endParaRPr sz="2347" b="1" dirty="0"/>
          </a:p>
        </p:txBody>
      </p:sp>
      <p:sp>
        <p:nvSpPr>
          <p:cNvPr id="4" name="object 4"/>
          <p:cNvSpPr txBox="1"/>
          <p:nvPr/>
        </p:nvSpPr>
        <p:spPr>
          <a:xfrm>
            <a:off x="1764609" y="1544262"/>
            <a:ext cx="3975913" cy="1558908"/>
          </a:xfrm>
          <a:prstGeom prst="rect">
            <a:avLst/>
          </a:prstGeom>
        </p:spPr>
        <p:txBody>
          <a:bodyPr vert="horz" wrap="square" lIns="0" tIns="62788" rIns="0" bIns="0" rtlCol="0">
            <a:spAutoFit/>
          </a:bodyPr>
          <a:lstStyle/>
          <a:p>
            <a:pPr marL="135727" indent="-123676">
              <a:spcBef>
                <a:spcPts val="494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Overview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-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PETHEMA</a:t>
            </a:r>
            <a:r>
              <a:rPr sz="1698" dirty="0">
                <a:latin typeface="Calibri"/>
                <a:cs typeface="Calibri"/>
              </a:rPr>
              <a:t> Protocols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ALL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2019.</a:t>
            </a:r>
            <a:r>
              <a:rPr sz="1698" spc="5" dirty="0">
                <a:latin typeface="Calibri"/>
                <a:cs typeface="Calibri"/>
              </a:rPr>
              <a:t> Clinical </a:t>
            </a:r>
            <a:r>
              <a:rPr sz="1698" spc="15" dirty="0">
                <a:latin typeface="Calibri"/>
                <a:cs typeface="Calibri"/>
              </a:rPr>
              <a:t>and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biologic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data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3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5" dirty="0">
                <a:latin typeface="Calibri"/>
                <a:cs typeface="Calibri"/>
              </a:rPr>
              <a:t>Clinical </a:t>
            </a:r>
            <a:r>
              <a:rPr sz="1698" spc="10" dirty="0">
                <a:latin typeface="Calibri"/>
                <a:cs typeface="Calibri"/>
              </a:rPr>
              <a:t>trials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adult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 in Spain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405"/>
              </a:spcBef>
              <a:buFont typeface="Arial"/>
              <a:buChar char="•"/>
              <a:tabLst>
                <a:tab pos="136361" algn="l"/>
              </a:tabLst>
            </a:pPr>
            <a:r>
              <a:rPr sz="1698" spc="10" dirty="0">
                <a:latin typeface="Calibri"/>
                <a:cs typeface="Calibri"/>
              </a:rPr>
              <a:t>Activity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of</a:t>
            </a:r>
            <a:r>
              <a:rPr sz="1698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SHOP/PETHEMA </a:t>
            </a:r>
            <a:r>
              <a:rPr sz="1698" spc="10" dirty="0">
                <a:latin typeface="Calibri"/>
                <a:cs typeface="Calibri"/>
              </a:rPr>
              <a:t>in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pediatric</a:t>
            </a:r>
            <a:r>
              <a:rPr sz="1698" spc="5" dirty="0">
                <a:latin typeface="Calibri"/>
                <a:cs typeface="Calibri"/>
              </a:rPr>
              <a:t> </a:t>
            </a:r>
            <a:r>
              <a:rPr sz="1698" spc="10" dirty="0"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  <a:p>
            <a:pPr marL="135727" indent="-123676">
              <a:spcBef>
                <a:spcPts val="340"/>
              </a:spcBef>
              <a:buFont typeface="Arial"/>
              <a:buChar char="•"/>
              <a:tabLst>
                <a:tab pos="136361" algn="l"/>
              </a:tabLst>
            </a:pPr>
            <a:r>
              <a:rPr sz="1698" b="1" spc="15" dirty="0">
                <a:solidFill>
                  <a:srgbClr val="FF0000"/>
                </a:solidFill>
                <a:latin typeface="Calibri"/>
                <a:cs typeface="Calibri"/>
              </a:rPr>
              <a:t>PETHEMA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and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FF0000"/>
                </a:solidFill>
                <a:latin typeface="Calibri"/>
                <a:cs typeface="Calibri"/>
              </a:rPr>
              <a:t>HARMONY</a:t>
            </a:r>
            <a:r>
              <a:rPr sz="1698" b="1" dirty="0">
                <a:solidFill>
                  <a:srgbClr val="FF0000"/>
                </a:solidFill>
                <a:latin typeface="Calibri"/>
                <a:cs typeface="Calibri"/>
              </a:rPr>
              <a:t> for</a:t>
            </a:r>
            <a:r>
              <a:rPr sz="1698" b="1" spc="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FF0000"/>
                </a:solidFill>
                <a:latin typeface="Calibri"/>
                <a:cs typeface="Calibri"/>
              </a:rPr>
              <a:t>ALL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966752" y="3839933"/>
            <a:ext cx="208404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i="1" spc="5" dirty="0">
                <a:latin typeface="Calibri"/>
                <a:cs typeface="Calibri"/>
              </a:rPr>
              <a:t>Olga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García,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Jordi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Ribera,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10" dirty="0">
                <a:latin typeface="Calibri"/>
                <a:cs typeface="Calibri"/>
              </a:rPr>
              <a:t>Josep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20" dirty="0">
                <a:latin typeface="Calibri"/>
                <a:cs typeface="Calibri"/>
              </a:rPr>
              <a:t>M</a:t>
            </a:r>
            <a:r>
              <a:rPr sz="949" i="1" dirty="0">
                <a:latin typeface="Calibri"/>
                <a:cs typeface="Calibri"/>
              </a:rPr>
              <a:t> </a:t>
            </a:r>
            <a:r>
              <a:rPr sz="949" i="1" spc="5" dirty="0">
                <a:latin typeface="Calibri"/>
                <a:cs typeface="Calibri"/>
              </a:rPr>
              <a:t>Ribera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40028" y="1845991"/>
            <a:ext cx="3207240" cy="1179645"/>
          </a:xfrm>
          <a:prstGeom prst="rect">
            <a:avLst/>
          </a:prstGeom>
        </p:spPr>
        <p:txBody>
          <a:bodyPr vert="horz" wrap="square" lIns="0" tIns="59616" rIns="0" bIns="0" rtlCol="0">
            <a:spAutoFit/>
          </a:bodyPr>
          <a:lstStyle/>
          <a:p>
            <a:pPr marL="12685" marR="5074" indent="297458">
              <a:lnSpc>
                <a:spcPts val="2916"/>
              </a:lnSpc>
              <a:spcBef>
                <a:spcPts val="469"/>
              </a:spcBef>
            </a:pP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Valor</a:t>
            </a:r>
            <a:r>
              <a:rPr sz="2697" b="1" spc="-3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pronóstico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de </a:t>
            </a:r>
            <a:r>
              <a:rPr sz="2697" b="1" spc="-539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alteraciones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de</a:t>
            </a:r>
            <a:r>
              <a:rPr sz="2697" b="1" spc="-4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IKZF1</a:t>
            </a:r>
            <a:endParaRPr sz="2697">
              <a:latin typeface="Corbel"/>
              <a:cs typeface="Corbel"/>
            </a:endParaRPr>
          </a:p>
          <a:p>
            <a:pPr marL="1298919">
              <a:lnSpc>
                <a:spcPts val="2882"/>
              </a:lnSpc>
            </a:pPr>
            <a:r>
              <a:rPr sz="2697" b="1" dirty="0">
                <a:solidFill>
                  <a:srgbClr val="0070C0"/>
                </a:solidFill>
                <a:latin typeface="Corbel"/>
                <a:cs typeface="Corbel"/>
              </a:rPr>
              <a:t>(HARMONY)</a:t>
            </a:r>
            <a:endParaRPr sz="2697">
              <a:latin typeface="Corbel"/>
              <a:cs typeface="Corbe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24947" y="1557284"/>
            <a:ext cx="2483102" cy="2553843"/>
          </a:xfrm>
          <a:prstGeom prst="rect">
            <a:avLst/>
          </a:prstGeom>
        </p:spPr>
      </p:pic>
    </p:spTree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2710648"/>
            <a:chOff x="1270344" y="633301"/>
            <a:chExt cx="6603365" cy="271399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90227" y="1330070"/>
              <a:ext cx="3817530" cy="2017102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2240724" y="3324959"/>
            <a:ext cx="1094026" cy="814336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algn="ctr">
              <a:lnSpc>
                <a:spcPct val="103200"/>
              </a:lnSpc>
              <a:spcBef>
                <a:spcPts val="90"/>
              </a:spcBef>
            </a:pPr>
            <a:r>
              <a:rPr sz="1049" spc="10" dirty="0">
                <a:latin typeface="Corbel"/>
                <a:cs typeface="Corbel"/>
              </a:rPr>
              <a:t>L</a:t>
            </a:r>
            <a:r>
              <a:rPr sz="1049" spc="15" dirty="0">
                <a:latin typeface="Corbel"/>
                <a:cs typeface="Corbel"/>
              </a:rPr>
              <a:t>eg</a:t>
            </a:r>
            <a:r>
              <a:rPr sz="1049" spc="10" dirty="0">
                <a:latin typeface="Corbel"/>
                <a:cs typeface="Corbel"/>
              </a:rPr>
              <a:t>a</a:t>
            </a:r>
            <a:r>
              <a:rPr sz="1049" spc="5" dirty="0">
                <a:latin typeface="Corbel"/>
                <a:cs typeface="Corbel"/>
              </a:rPr>
              <a:t>l </a:t>
            </a:r>
            <a:r>
              <a:rPr sz="1049" b="1" spc="15" dirty="0">
                <a:latin typeface="Corbel"/>
                <a:cs typeface="Corbel"/>
              </a:rPr>
              <a:t>A</a:t>
            </a:r>
            <a:r>
              <a:rPr sz="1049" b="1" spc="10" dirty="0">
                <a:latin typeface="Corbel"/>
                <a:cs typeface="Corbel"/>
              </a:rPr>
              <a:t>greements  </a:t>
            </a:r>
            <a:r>
              <a:rPr sz="1049" spc="15" dirty="0">
                <a:latin typeface="Corbel"/>
                <a:cs typeface="Corbel"/>
              </a:rPr>
              <a:t>PETHEMA </a:t>
            </a:r>
            <a:r>
              <a:rPr sz="1049" spc="20" dirty="0">
                <a:latin typeface="Corbel"/>
                <a:cs typeface="Corbel"/>
              </a:rPr>
              <a:t>&amp; </a:t>
            </a:r>
            <a:r>
              <a:rPr sz="1049" spc="25" dirty="0">
                <a:latin typeface="Corbel"/>
                <a:cs typeface="Corbel"/>
              </a:rPr>
              <a:t> </a:t>
            </a:r>
            <a:r>
              <a:rPr sz="1049" spc="20" dirty="0">
                <a:latin typeface="Corbel"/>
                <a:cs typeface="Corbel"/>
              </a:rPr>
              <a:t>HARMONY</a:t>
            </a:r>
            <a:endParaRPr sz="1049">
              <a:latin typeface="Corbel"/>
              <a:cs typeface="Corbel"/>
            </a:endParaRPr>
          </a:p>
          <a:p>
            <a:pPr marL="91330" marR="83719" algn="ctr">
              <a:spcBef>
                <a:spcPts val="35"/>
              </a:spcBef>
            </a:pPr>
            <a:r>
              <a:rPr sz="949" i="1" spc="5" dirty="0">
                <a:latin typeface="Corbel"/>
                <a:cs typeface="Corbel"/>
              </a:rPr>
              <a:t>Al</a:t>
            </a:r>
            <a:r>
              <a:rPr sz="949" i="1" dirty="0">
                <a:latin typeface="Corbel"/>
                <a:cs typeface="Corbel"/>
              </a:rPr>
              <a:t>f</a:t>
            </a:r>
            <a:r>
              <a:rPr sz="949" i="1" spc="10" dirty="0">
                <a:latin typeface="Corbel"/>
                <a:cs typeface="Corbel"/>
              </a:rPr>
              <a:t>on</a:t>
            </a:r>
            <a:r>
              <a:rPr sz="949" i="1" dirty="0">
                <a:latin typeface="Corbel"/>
                <a:cs typeface="Corbel"/>
              </a:rPr>
              <a:t>s</a:t>
            </a:r>
            <a:r>
              <a:rPr sz="949" i="1" spc="10" dirty="0">
                <a:latin typeface="Corbel"/>
                <a:cs typeface="Corbel"/>
              </a:rPr>
              <a:t>o</a:t>
            </a:r>
            <a:r>
              <a:rPr sz="949" i="1" spc="-3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San</a:t>
            </a:r>
            <a:r>
              <a:rPr sz="949" i="1" dirty="0">
                <a:latin typeface="Corbel"/>
                <a:cs typeface="Corbel"/>
              </a:rPr>
              <a:t>t</a:t>
            </a:r>
            <a:r>
              <a:rPr sz="949" i="1" spc="5" dirty="0">
                <a:latin typeface="Corbel"/>
                <a:cs typeface="Corbel"/>
              </a:rPr>
              <a:t>iago,  San</a:t>
            </a:r>
            <a:r>
              <a:rPr sz="949" i="1" dirty="0">
                <a:latin typeface="Corbel"/>
                <a:cs typeface="Corbel"/>
              </a:rPr>
              <a:t>t</a:t>
            </a:r>
            <a:r>
              <a:rPr sz="949" i="1" spc="10" dirty="0">
                <a:latin typeface="Corbel"/>
                <a:cs typeface="Corbel"/>
              </a:rPr>
              <a:t>iago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Morale</a:t>
            </a:r>
            <a:r>
              <a:rPr sz="949" i="1" dirty="0">
                <a:latin typeface="Corbel"/>
                <a:cs typeface="Corbel"/>
              </a:rPr>
              <a:t>j</a:t>
            </a:r>
            <a:r>
              <a:rPr sz="949" i="1" spc="10" dirty="0">
                <a:latin typeface="Corbel"/>
                <a:cs typeface="Corbel"/>
              </a:rPr>
              <a:t>o</a:t>
            </a:r>
            <a:endParaRPr sz="949">
              <a:latin typeface="Corbel"/>
              <a:cs typeface="Corbe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554272" y="1670341"/>
            <a:ext cx="4754732" cy="2141754"/>
            <a:chOff x="2551783" y="1672400"/>
            <a:chExt cx="4760595" cy="2144395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51783" y="3037705"/>
              <a:ext cx="181092" cy="18762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30088" y="1672400"/>
              <a:ext cx="181711" cy="138833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8541" y="2866687"/>
              <a:ext cx="989372" cy="88688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45077" y="3482944"/>
              <a:ext cx="535469" cy="33378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53358" y="3178661"/>
              <a:ext cx="265604" cy="266314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6743738" y="1874844"/>
            <a:ext cx="1000796" cy="58601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051" marR="5074" algn="ctr">
              <a:lnSpc>
                <a:spcPct val="102299"/>
              </a:lnSpc>
              <a:spcBef>
                <a:spcPts val="95"/>
              </a:spcBef>
            </a:pPr>
            <a:r>
              <a:rPr sz="899" b="1" spc="5" dirty="0">
                <a:latin typeface="Corbel"/>
                <a:cs typeface="Corbel"/>
              </a:rPr>
              <a:t>Credentials</a:t>
            </a:r>
            <a:r>
              <a:rPr sz="899" b="1" spc="-3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for</a:t>
            </a:r>
            <a:r>
              <a:rPr sz="899" spc="-2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data </a:t>
            </a:r>
            <a:r>
              <a:rPr sz="899" spc="-165" dirty="0">
                <a:latin typeface="Corbel"/>
                <a:cs typeface="Corbel"/>
              </a:rPr>
              <a:t> </a:t>
            </a:r>
            <a:r>
              <a:rPr sz="899" dirty="0">
                <a:latin typeface="Corbel"/>
                <a:cs typeface="Corbel"/>
              </a:rPr>
              <a:t>t</a:t>
            </a:r>
            <a:r>
              <a:rPr sz="899" spc="5" dirty="0">
                <a:latin typeface="Corbel"/>
                <a:cs typeface="Corbel"/>
              </a:rPr>
              <a:t>rans</a:t>
            </a:r>
            <a:r>
              <a:rPr sz="899" dirty="0">
                <a:latin typeface="Corbel"/>
                <a:cs typeface="Corbel"/>
              </a:rPr>
              <a:t>f</a:t>
            </a:r>
            <a:r>
              <a:rPr sz="899" spc="5" dirty="0">
                <a:latin typeface="Corbel"/>
                <a:cs typeface="Corbel"/>
              </a:rPr>
              <a:t>erence</a:t>
            </a:r>
            <a:r>
              <a:rPr sz="899" dirty="0">
                <a:latin typeface="Corbel"/>
                <a:cs typeface="Corbel"/>
              </a:rPr>
              <a:t> t</a:t>
            </a:r>
            <a:r>
              <a:rPr sz="899" spc="10" dirty="0">
                <a:latin typeface="Corbel"/>
                <a:cs typeface="Corbel"/>
              </a:rPr>
              <a:t>o</a:t>
            </a:r>
            <a:r>
              <a:rPr sz="899" spc="-60" dirty="0">
                <a:latin typeface="Corbel"/>
                <a:cs typeface="Corbel"/>
              </a:rPr>
              <a:t> </a:t>
            </a:r>
            <a:r>
              <a:rPr sz="899" spc="5" dirty="0">
                <a:latin typeface="Corbel"/>
                <a:cs typeface="Corbel"/>
              </a:rPr>
              <a:t>TTP  </a:t>
            </a:r>
            <a:r>
              <a:rPr sz="899" i="1" spc="5" dirty="0">
                <a:latin typeface="Corbel"/>
                <a:cs typeface="Corbel"/>
              </a:rPr>
              <a:t>Gabriele Nagel </a:t>
            </a:r>
            <a:r>
              <a:rPr sz="899" i="1" spc="10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(U</a:t>
            </a:r>
            <a:r>
              <a:rPr sz="899" i="1" dirty="0">
                <a:latin typeface="Corbel"/>
                <a:cs typeface="Corbel"/>
              </a:rPr>
              <a:t>ni</a:t>
            </a:r>
            <a:r>
              <a:rPr sz="899" i="1" spc="5" dirty="0">
                <a:latin typeface="Corbel"/>
                <a:cs typeface="Corbel"/>
              </a:rPr>
              <a:t>v</a:t>
            </a:r>
            <a:r>
              <a:rPr sz="899" i="1" dirty="0">
                <a:latin typeface="Corbel"/>
                <a:cs typeface="Corbel"/>
              </a:rPr>
              <a:t>ersit</a:t>
            </a:r>
            <a:r>
              <a:rPr sz="899" i="1" spc="5" dirty="0">
                <a:latin typeface="Corbel"/>
                <a:cs typeface="Corbel"/>
              </a:rPr>
              <a:t>y</a:t>
            </a:r>
            <a:r>
              <a:rPr sz="899" i="1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of</a:t>
            </a:r>
            <a:r>
              <a:rPr sz="899" i="1" spc="-40" dirty="0">
                <a:latin typeface="Corbel"/>
                <a:cs typeface="Corbel"/>
              </a:rPr>
              <a:t> </a:t>
            </a:r>
            <a:r>
              <a:rPr sz="899" i="1" spc="5" dirty="0">
                <a:latin typeface="Corbel"/>
                <a:cs typeface="Corbel"/>
              </a:rPr>
              <a:t>Ulm)</a:t>
            </a:r>
            <a:endParaRPr sz="899">
              <a:latin typeface="Corbel"/>
              <a:cs typeface="Corbe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624335" y="3886099"/>
            <a:ext cx="1159350" cy="470590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 algn="ctr">
              <a:lnSpc>
                <a:spcPct val="102600"/>
              </a:lnSpc>
              <a:spcBef>
                <a:spcPts val="95"/>
              </a:spcBef>
            </a:pPr>
            <a:r>
              <a:rPr sz="949" i="1" spc="10" dirty="0">
                <a:latin typeface="Corbel"/>
                <a:cs typeface="Corbel"/>
              </a:rPr>
              <a:t>Anna </a:t>
            </a:r>
            <a:r>
              <a:rPr sz="949" i="1" spc="5" dirty="0">
                <a:latin typeface="Corbel"/>
                <a:cs typeface="Corbel"/>
              </a:rPr>
              <a:t>Halstead, </a:t>
            </a:r>
            <a:r>
              <a:rPr sz="949" i="1" spc="10" dirty="0">
                <a:latin typeface="Corbel"/>
                <a:cs typeface="Corbel"/>
              </a:rPr>
              <a:t> Anthony Moorman </a:t>
            </a:r>
            <a:r>
              <a:rPr sz="949" i="1" spc="15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(~100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field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dictionary</a:t>
            </a:r>
            <a:r>
              <a:rPr sz="949" spc="5" dirty="0">
                <a:latin typeface="Corbel"/>
                <a:cs typeface="Corbel"/>
              </a:rPr>
              <a:t>)</a:t>
            </a:r>
            <a:endParaRPr sz="9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932300"/>
            <a:chOff x="1270344" y="633301"/>
            <a:chExt cx="6603365" cy="9334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84620" y="677100"/>
              <a:ext cx="863291" cy="77385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97575" y="633310"/>
              <a:ext cx="653783" cy="93333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296823" y="634060"/>
              <a:ext cx="565289" cy="922578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3048651" y="3088753"/>
            <a:ext cx="209292" cy="319012"/>
            <a:chOff x="3046773" y="3092561"/>
            <a:chExt cx="209550" cy="319405"/>
          </a:xfrm>
        </p:grpSpPr>
        <p:sp>
          <p:nvSpPr>
            <p:cNvPr id="9" name="object 9"/>
            <p:cNvSpPr/>
            <p:nvPr/>
          </p:nvSpPr>
          <p:spPr>
            <a:xfrm>
              <a:off x="3050214" y="3096003"/>
              <a:ext cx="202565" cy="312420"/>
            </a:xfrm>
            <a:custGeom>
              <a:avLst/>
              <a:gdLst/>
              <a:ahLst/>
              <a:cxnLst/>
              <a:rect l="l" t="t" r="r" b="b"/>
              <a:pathLst>
                <a:path w="202564" h="312420">
                  <a:moveTo>
                    <a:pt x="151561" y="0"/>
                  </a:moveTo>
                  <a:lnTo>
                    <a:pt x="50520" y="0"/>
                  </a:lnTo>
                  <a:lnTo>
                    <a:pt x="50520" y="211061"/>
                  </a:lnTo>
                  <a:lnTo>
                    <a:pt x="0" y="211061"/>
                  </a:lnTo>
                  <a:lnTo>
                    <a:pt x="101041" y="312102"/>
                  </a:lnTo>
                  <a:lnTo>
                    <a:pt x="202095" y="211061"/>
                  </a:lnTo>
                  <a:lnTo>
                    <a:pt x="151561" y="211061"/>
                  </a:lnTo>
                  <a:lnTo>
                    <a:pt x="15156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050214" y="3096003"/>
              <a:ext cx="202565" cy="312420"/>
            </a:xfrm>
            <a:custGeom>
              <a:avLst/>
              <a:gdLst/>
              <a:ahLst/>
              <a:cxnLst/>
              <a:rect l="l" t="t" r="r" b="b"/>
              <a:pathLst>
                <a:path w="202564" h="312420">
                  <a:moveTo>
                    <a:pt x="0" y="211061"/>
                  </a:moveTo>
                  <a:lnTo>
                    <a:pt x="50520" y="211061"/>
                  </a:lnTo>
                  <a:lnTo>
                    <a:pt x="50520" y="0"/>
                  </a:lnTo>
                  <a:lnTo>
                    <a:pt x="151561" y="0"/>
                  </a:lnTo>
                  <a:lnTo>
                    <a:pt x="151561" y="211061"/>
                  </a:lnTo>
                  <a:lnTo>
                    <a:pt x="202095" y="211061"/>
                  </a:lnTo>
                  <a:lnTo>
                    <a:pt x="101041" y="312102"/>
                  </a:lnTo>
                  <a:lnTo>
                    <a:pt x="0" y="211061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2226117" y="2278249"/>
            <a:ext cx="5433980" cy="1749173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4101">
              <a:spcBef>
                <a:spcPts val="130"/>
              </a:spcBef>
            </a:pPr>
            <a:r>
              <a:rPr sz="999" spc="10" dirty="0">
                <a:latin typeface="Corbel"/>
                <a:cs typeface="Corbel"/>
              </a:rPr>
              <a:t>-Data</a:t>
            </a:r>
            <a:r>
              <a:rPr sz="999" spc="-5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collection of </a:t>
            </a:r>
            <a:r>
              <a:rPr sz="999" spc="15" dirty="0">
                <a:latin typeface="Corbel"/>
                <a:cs typeface="Corbel"/>
              </a:rPr>
              <a:t>PETHEMA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patients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for</a:t>
            </a:r>
            <a:r>
              <a:rPr sz="999" spc="10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IKZF1</a:t>
            </a:r>
            <a:r>
              <a:rPr sz="999" b="1" spc="5" dirty="0">
                <a:latin typeface="Corbel"/>
                <a:cs typeface="Corbel"/>
              </a:rPr>
              <a:t> project</a:t>
            </a:r>
            <a:endParaRPr sz="999">
              <a:latin typeface="Corbel"/>
              <a:cs typeface="Corbel"/>
            </a:endParaRPr>
          </a:p>
          <a:p>
            <a:pPr marL="24735">
              <a:spcBef>
                <a:spcPts val="45"/>
              </a:spcBef>
            </a:pPr>
            <a:r>
              <a:rPr sz="999" spc="-5" dirty="0">
                <a:latin typeface="Corbel"/>
                <a:cs typeface="Corbel"/>
              </a:rPr>
              <a:t>MLPA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all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cases</a:t>
            </a:r>
            <a:r>
              <a:rPr sz="999" spc="-10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(140/400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5" dirty="0">
                <a:latin typeface="Corbel"/>
                <a:cs typeface="Corbel"/>
              </a:rPr>
              <a:t>also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with</a:t>
            </a:r>
            <a:r>
              <a:rPr sz="999" spc="-30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SNP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array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or</a:t>
            </a:r>
            <a:r>
              <a:rPr sz="999" spc="-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RNAseq)</a:t>
            </a:r>
            <a:endParaRPr sz="999">
              <a:latin typeface="Corbel"/>
              <a:cs typeface="Corbel"/>
            </a:endParaRPr>
          </a:p>
          <a:p>
            <a:pPr>
              <a:spcBef>
                <a:spcPts val="10"/>
              </a:spcBef>
            </a:pPr>
            <a:endParaRPr sz="999">
              <a:latin typeface="Corbel"/>
              <a:cs typeface="Corbel"/>
            </a:endParaRPr>
          </a:p>
          <a:p>
            <a:pPr marL="90696" indent="-66595">
              <a:buChar char="-"/>
              <a:tabLst>
                <a:tab pos="91330" algn="l"/>
              </a:tabLst>
            </a:pPr>
            <a:r>
              <a:rPr sz="999" spc="10" dirty="0">
                <a:latin typeface="Corbel"/>
                <a:cs typeface="Corbel"/>
              </a:rPr>
              <a:t>Submit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5" dirty="0">
                <a:latin typeface="Corbel"/>
                <a:cs typeface="Corbel"/>
              </a:rPr>
              <a:t>PETHEMA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data</a:t>
            </a:r>
            <a:r>
              <a:rPr sz="999" spc="5" dirty="0">
                <a:latin typeface="Corbel"/>
                <a:cs typeface="Corbel"/>
              </a:rPr>
              <a:t> for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IKZF1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spc="10" dirty="0">
                <a:latin typeface="Corbel"/>
                <a:cs typeface="Corbel"/>
              </a:rPr>
              <a:t>project</a:t>
            </a:r>
            <a:r>
              <a:rPr sz="999" spc="5" dirty="0">
                <a:latin typeface="Corbel"/>
                <a:cs typeface="Corbel"/>
              </a:rPr>
              <a:t> </a:t>
            </a:r>
            <a:r>
              <a:rPr sz="999" dirty="0">
                <a:latin typeface="Corbel"/>
                <a:cs typeface="Corbel"/>
              </a:rPr>
              <a:t>(</a:t>
            </a:r>
            <a:r>
              <a:rPr sz="999" b="1" dirty="0">
                <a:latin typeface="Corbel"/>
                <a:cs typeface="Corbel"/>
              </a:rPr>
              <a:t>TOTAL: </a:t>
            </a:r>
            <a:r>
              <a:rPr sz="999" b="1" spc="10" dirty="0">
                <a:latin typeface="Corbel"/>
                <a:cs typeface="Corbel"/>
              </a:rPr>
              <a:t>400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databases</a:t>
            </a:r>
            <a:r>
              <a:rPr sz="999" b="1" spc="5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with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molecular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0" dirty="0">
                <a:latin typeface="Corbel"/>
                <a:cs typeface="Corbel"/>
              </a:rPr>
              <a:t>data</a:t>
            </a:r>
            <a:r>
              <a:rPr sz="999" spc="10" dirty="0">
                <a:latin typeface="Corbel"/>
                <a:cs typeface="Corbel"/>
              </a:rPr>
              <a:t>)</a:t>
            </a:r>
            <a:endParaRPr sz="999">
              <a:latin typeface="Corbel"/>
              <a:cs typeface="Corbel"/>
            </a:endParaRPr>
          </a:p>
          <a:p>
            <a:pPr>
              <a:lnSpc>
                <a:spcPct val="100000"/>
              </a:lnSpc>
              <a:buFont typeface="Corbel"/>
              <a:buChar char="-"/>
            </a:pPr>
            <a:endParaRPr sz="1448">
              <a:latin typeface="Corbel"/>
              <a:cs typeface="Corbel"/>
            </a:endParaRPr>
          </a:p>
          <a:p>
            <a:pPr marL="1102306"/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+ 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other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PETHEMA patients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with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unknown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IKZF1</a:t>
            </a:r>
            <a:r>
              <a:rPr sz="849" dirty="0">
                <a:solidFill>
                  <a:srgbClr val="7F7F7F"/>
                </a:solidFill>
                <a:latin typeface="Corbel"/>
                <a:cs typeface="Corbel"/>
              </a:rPr>
              <a:t> status</a:t>
            </a:r>
            <a:r>
              <a:rPr sz="849" spc="10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spc="-5" dirty="0">
                <a:solidFill>
                  <a:srgbClr val="7F7F7F"/>
                </a:solidFill>
                <a:latin typeface="Corbel"/>
                <a:cs typeface="Corbel"/>
              </a:rPr>
              <a:t>(Total: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800 datasets</a:t>
            </a:r>
            <a:r>
              <a:rPr sz="849" b="1" spc="-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basic</a:t>
            </a:r>
            <a:r>
              <a:rPr sz="849" b="1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genetic</a:t>
            </a:r>
            <a:r>
              <a:rPr sz="849" b="1" spc="-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Corbel"/>
                <a:cs typeface="Corbel"/>
              </a:rPr>
              <a:t>data</a:t>
            </a:r>
            <a:r>
              <a:rPr sz="849" spc="5" dirty="0">
                <a:solidFill>
                  <a:srgbClr val="7F7F7F"/>
                </a:solidFill>
                <a:latin typeface="Corbel"/>
                <a:cs typeface="Corbel"/>
              </a:rPr>
              <a:t>)</a:t>
            </a:r>
            <a:endParaRPr sz="849">
              <a:latin typeface="Corbel"/>
              <a:cs typeface="Corbel"/>
            </a:endParaRPr>
          </a:p>
          <a:p>
            <a:pPr>
              <a:lnSpc>
                <a:spcPct val="100000"/>
              </a:lnSpc>
            </a:pPr>
            <a:endParaRPr sz="799">
              <a:latin typeface="Corbel"/>
              <a:cs typeface="Corbel"/>
            </a:endParaRPr>
          </a:p>
          <a:p>
            <a:pPr>
              <a:spcBef>
                <a:spcPts val="50"/>
              </a:spcBef>
            </a:pPr>
            <a:endParaRPr sz="799">
              <a:latin typeface="Corbel"/>
              <a:cs typeface="Corbel"/>
            </a:endParaRPr>
          </a:p>
          <a:p>
            <a:pPr marL="78646" indent="-66595">
              <a:buChar char="-"/>
              <a:tabLst>
                <a:tab pos="79280" algn="l"/>
              </a:tabLst>
            </a:pP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Submit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5" dirty="0">
                <a:solidFill>
                  <a:srgbClr val="7F7F7F"/>
                </a:solidFill>
                <a:latin typeface="Corbel"/>
                <a:cs typeface="Corbel"/>
              </a:rPr>
              <a:t>PETHEMA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 data</a:t>
            </a:r>
            <a:r>
              <a:rPr sz="999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for </a:t>
            </a:r>
            <a:r>
              <a:rPr sz="999" b="1" spc="15" dirty="0">
                <a:solidFill>
                  <a:srgbClr val="7F7F7F"/>
                </a:solidFill>
                <a:latin typeface="Corbel"/>
                <a:cs typeface="Corbel"/>
              </a:rPr>
              <a:t>ALL</a:t>
            </a:r>
            <a:r>
              <a:rPr sz="999" b="1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Knowledge</a:t>
            </a:r>
            <a:r>
              <a:rPr sz="999" b="1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Databank</a:t>
            </a:r>
            <a:r>
              <a:rPr sz="999" b="1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7F7F7F"/>
                </a:solidFill>
                <a:latin typeface="Corbel"/>
                <a:cs typeface="Corbel"/>
              </a:rPr>
              <a:t>project</a:t>
            </a:r>
            <a:r>
              <a:rPr sz="999" b="1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(Anthony</a:t>
            </a:r>
            <a:r>
              <a:rPr sz="999" spc="5" dirty="0">
                <a:solidFill>
                  <a:srgbClr val="7F7F7F"/>
                </a:solidFill>
                <a:latin typeface="Corbel"/>
                <a:cs typeface="Corbel"/>
              </a:rPr>
              <a:t> </a:t>
            </a:r>
            <a:r>
              <a:rPr sz="999" spc="10" dirty="0">
                <a:solidFill>
                  <a:srgbClr val="7F7F7F"/>
                </a:solidFill>
                <a:latin typeface="Corbel"/>
                <a:cs typeface="Corbel"/>
              </a:rPr>
              <a:t>Moorman)</a:t>
            </a:r>
            <a:endParaRPr sz="999">
              <a:latin typeface="Corbel"/>
              <a:cs typeface="Corbel"/>
            </a:endParaRPr>
          </a:p>
          <a:p>
            <a:pPr>
              <a:spcBef>
                <a:spcPts val="25"/>
              </a:spcBef>
            </a:pPr>
            <a:endParaRPr sz="899">
              <a:latin typeface="Corbel"/>
              <a:cs typeface="Corbel"/>
            </a:endParaRPr>
          </a:p>
          <a:p>
            <a:pPr marL="228960"/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&gt; 1000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BCP</a:t>
            </a:r>
            <a:r>
              <a:rPr sz="1298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ALL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PETHEMA</a:t>
            </a:r>
            <a:r>
              <a:rPr sz="1298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patients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in</a:t>
            </a:r>
            <a:r>
              <a:rPr sz="1298" b="1" spc="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both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HARMONY</a:t>
            </a:r>
            <a:r>
              <a:rPr sz="1298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Corbel"/>
                <a:cs typeface="Corbel"/>
              </a:rPr>
              <a:t>projects</a:t>
            </a:r>
            <a:endParaRPr sz="1298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83778" y="1827471"/>
            <a:ext cx="4633597" cy="175345"/>
          </a:xfrm>
          <a:prstGeom prst="rect">
            <a:avLst/>
          </a:prstGeom>
          <a:ln w="10312">
            <a:solidFill>
              <a:srgbClr val="00489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55178">
              <a:spcBef>
                <a:spcPts val="170"/>
              </a:spcBef>
            </a:pPr>
            <a:r>
              <a:rPr sz="999" b="1" i="1" spc="15" dirty="0">
                <a:latin typeface="Corbel-BoldItalic"/>
                <a:cs typeface="Corbel-BoldItalic"/>
              </a:rPr>
              <a:t>BCP</a:t>
            </a:r>
            <a:r>
              <a:rPr sz="999" b="1" i="1" spc="-30" dirty="0">
                <a:latin typeface="Corbel-BoldItalic"/>
                <a:cs typeface="Corbel-BoldItalic"/>
              </a:rPr>
              <a:t> </a:t>
            </a:r>
            <a:r>
              <a:rPr sz="999" b="1" i="1" spc="15" dirty="0">
                <a:latin typeface="Corbel-BoldItalic"/>
                <a:cs typeface="Corbel-BoldItalic"/>
              </a:rPr>
              <a:t>ALL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adult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patients treated</a:t>
            </a:r>
            <a:r>
              <a:rPr sz="999" b="1" i="1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within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modern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protocols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with</a:t>
            </a:r>
            <a:r>
              <a:rPr sz="999" b="1" i="1" spc="5" dirty="0">
                <a:latin typeface="Corbel-BoldItalic"/>
                <a:cs typeface="Corbel-BoldItalic"/>
              </a:rPr>
              <a:t> </a:t>
            </a:r>
            <a:r>
              <a:rPr sz="999" b="1" i="1" spc="15" dirty="0">
                <a:latin typeface="Corbel-BoldItalic"/>
                <a:cs typeface="Corbel-BoldItalic"/>
              </a:rPr>
              <a:t>MRD</a:t>
            </a:r>
            <a:r>
              <a:rPr sz="999" b="1" i="1" dirty="0">
                <a:latin typeface="Corbel-BoldItalic"/>
                <a:cs typeface="Corbel-BoldItalic"/>
              </a:rPr>
              <a:t> </a:t>
            </a:r>
            <a:r>
              <a:rPr sz="999" b="1" i="1" spc="10" dirty="0">
                <a:latin typeface="Corbel-BoldItalic"/>
                <a:cs typeface="Corbel-BoldItalic"/>
              </a:rPr>
              <a:t>determinations</a:t>
            </a:r>
            <a:endParaRPr sz="999">
              <a:latin typeface="Corbel-BoldItalic"/>
              <a:cs typeface="Corbel-BoldItalic"/>
            </a:endParaRPr>
          </a:p>
        </p:txBody>
      </p:sp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62569" y="1732304"/>
            <a:ext cx="3585233" cy="1716828"/>
            <a:chOff x="1859228" y="1734439"/>
            <a:chExt cx="3589654" cy="17189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59228" y="1734439"/>
              <a:ext cx="3589109" cy="171890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986868" y="2851379"/>
              <a:ext cx="1033144" cy="1270"/>
            </a:xfrm>
            <a:custGeom>
              <a:avLst/>
              <a:gdLst/>
              <a:ahLst/>
              <a:cxnLst/>
              <a:rect l="l" t="t" r="r" b="b"/>
              <a:pathLst>
                <a:path w="1033144" h="1269">
                  <a:moveTo>
                    <a:pt x="0" y="0"/>
                  </a:moveTo>
                  <a:lnTo>
                    <a:pt x="1032649" y="863"/>
                  </a:lnTo>
                </a:path>
              </a:pathLst>
            </a:custGeom>
            <a:ln w="120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5675357" y="2533969"/>
            <a:ext cx="560014" cy="317743"/>
            <a:chOff x="5676717" y="2537093"/>
            <a:chExt cx="560705" cy="318135"/>
          </a:xfrm>
        </p:grpSpPr>
        <p:sp>
          <p:nvSpPr>
            <p:cNvPr id="8" name="object 8"/>
            <p:cNvSpPr/>
            <p:nvPr/>
          </p:nvSpPr>
          <p:spPr>
            <a:xfrm>
              <a:off x="5680158" y="2540534"/>
              <a:ext cx="553720" cy="311150"/>
            </a:xfrm>
            <a:custGeom>
              <a:avLst/>
              <a:gdLst/>
              <a:ahLst/>
              <a:cxnLst/>
              <a:rect l="l" t="t" r="r" b="b"/>
              <a:pathLst>
                <a:path w="553720" h="311150">
                  <a:moveTo>
                    <a:pt x="397776" y="0"/>
                  </a:moveTo>
                  <a:lnTo>
                    <a:pt x="397776" y="77711"/>
                  </a:lnTo>
                  <a:lnTo>
                    <a:pt x="0" y="77711"/>
                  </a:lnTo>
                  <a:lnTo>
                    <a:pt x="0" y="233133"/>
                  </a:lnTo>
                  <a:lnTo>
                    <a:pt x="397776" y="233133"/>
                  </a:lnTo>
                  <a:lnTo>
                    <a:pt x="397776" y="310845"/>
                  </a:lnTo>
                  <a:lnTo>
                    <a:pt x="553199" y="155422"/>
                  </a:lnTo>
                  <a:lnTo>
                    <a:pt x="39777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680158" y="2540534"/>
              <a:ext cx="553720" cy="311150"/>
            </a:xfrm>
            <a:custGeom>
              <a:avLst/>
              <a:gdLst/>
              <a:ahLst/>
              <a:cxnLst/>
              <a:rect l="l" t="t" r="r" b="b"/>
              <a:pathLst>
                <a:path w="553720" h="311150">
                  <a:moveTo>
                    <a:pt x="0" y="77711"/>
                  </a:moveTo>
                  <a:lnTo>
                    <a:pt x="397776" y="77711"/>
                  </a:lnTo>
                  <a:lnTo>
                    <a:pt x="397776" y="0"/>
                  </a:lnTo>
                  <a:lnTo>
                    <a:pt x="553199" y="155422"/>
                  </a:lnTo>
                  <a:lnTo>
                    <a:pt x="397776" y="310845"/>
                  </a:lnTo>
                  <a:lnTo>
                    <a:pt x="397776" y="233133"/>
                  </a:lnTo>
                  <a:lnTo>
                    <a:pt x="0" y="233133"/>
                  </a:lnTo>
                  <a:lnTo>
                    <a:pt x="0" y="77711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6485826" y="2420871"/>
            <a:ext cx="738864" cy="565088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 indent="4440" algn="just">
              <a:lnSpc>
                <a:spcPct val="97900"/>
              </a:lnSpc>
              <a:spcBef>
                <a:spcPts val="120"/>
              </a:spcBef>
            </a:pPr>
            <a:r>
              <a:rPr sz="1199" spc="-5" dirty="0">
                <a:latin typeface="Calibri"/>
                <a:cs typeface="Calibri"/>
              </a:rPr>
              <a:t>E</a:t>
            </a:r>
            <a:r>
              <a:rPr sz="1199" spc="-10" dirty="0">
                <a:latin typeface="Calibri"/>
                <a:cs typeface="Calibri"/>
              </a:rPr>
              <a:t>X</a:t>
            </a:r>
            <a:r>
              <a:rPr sz="1199" spc="-5" dirty="0">
                <a:latin typeface="Calibri"/>
                <a:cs typeface="Calibri"/>
              </a:rPr>
              <a:t>TENS</a:t>
            </a:r>
            <a:r>
              <a:rPr sz="1199" spc="-10" dirty="0">
                <a:latin typeface="Calibri"/>
                <a:cs typeface="Calibri"/>
              </a:rPr>
              <a:t>I</a:t>
            </a:r>
            <a:r>
              <a:rPr sz="1199" spc="-5" dirty="0">
                <a:latin typeface="Calibri"/>
                <a:cs typeface="Calibri"/>
              </a:rPr>
              <a:t>ON  </a:t>
            </a:r>
            <a:r>
              <a:rPr sz="1199" spc="-10" dirty="0">
                <a:latin typeface="Calibri"/>
                <a:cs typeface="Calibri"/>
              </a:rPr>
              <a:t>APPROVED </a:t>
            </a:r>
            <a:r>
              <a:rPr sz="1199" spc="-260" dirty="0">
                <a:latin typeface="Calibri"/>
                <a:cs typeface="Calibri"/>
              </a:rPr>
              <a:t> </a:t>
            </a:r>
            <a:r>
              <a:rPr sz="1199" spc="-10" dirty="0">
                <a:latin typeface="Calibri"/>
                <a:cs typeface="Calibri"/>
              </a:rPr>
              <a:t>(Jun</a:t>
            </a:r>
            <a:r>
              <a:rPr sz="1199" spc="-5" dirty="0">
                <a:latin typeface="Calibri"/>
                <a:cs typeface="Calibri"/>
              </a:rPr>
              <a:t>e</a:t>
            </a:r>
            <a:r>
              <a:rPr sz="1199" dirty="0">
                <a:latin typeface="Calibri"/>
                <a:cs typeface="Calibri"/>
              </a:rPr>
              <a:t> </a:t>
            </a:r>
            <a:r>
              <a:rPr sz="1199" spc="-10" dirty="0">
                <a:latin typeface="Calibri"/>
                <a:cs typeface="Calibri"/>
              </a:rPr>
              <a:t>2023)</a:t>
            </a:r>
            <a:endParaRPr sz="11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03046" y="810548"/>
            <a:ext cx="3897269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Clinical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Committee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and</a:t>
            </a:r>
            <a:r>
              <a:rPr sz="1698" b="1" spc="-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Data</a:t>
            </a:r>
            <a:r>
              <a:rPr sz="1698" b="1" spc="-10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Management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000910" y="1396806"/>
            <a:ext cx="4901237" cy="2495014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69764" rIns="0" bIns="0" rtlCol="0">
            <a:spAutoFit/>
          </a:bodyPr>
          <a:lstStyle/>
          <a:p>
            <a:pPr marL="48836">
              <a:spcBef>
                <a:spcPts val="54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Josep </a:t>
            </a:r>
            <a:r>
              <a:rPr sz="949" spc="15" dirty="0">
                <a:latin typeface="Arial"/>
                <a:cs typeface="Arial"/>
              </a:rPr>
              <a:t>Mª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Ribera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spc="5" dirty="0">
                <a:solidFill>
                  <a:srgbClr val="0070C0"/>
                </a:solidFill>
                <a:latin typeface="Arial"/>
                <a:cs typeface="Arial"/>
              </a:rPr>
              <a:t>j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ribera@iconcologia.net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Pere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Barba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pbarba@vhio.net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8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Arancha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Bermúdez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maranzazu.bermudez@scsalud.es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65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Jordi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Esteve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JESTEVE@clinic.cat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8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José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González</a:t>
            </a:r>
            <a:r>
              <a:rPr sz="949" spc="3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Campos</a:t>
            </a:r>
            <a:r>
              <a:rPr sz="949" spc="3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jose.gonzalez.sspa@juntadeandalucia.es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0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Jesús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María </a:t>
            </a:r>
            <a:r>
              <a:rPr sz="949" spc="5" dirty="0">
                <a:latin typeface="Arial"/>
                <a:cs typeface="Arial"/>
              </a:rPr>
              <a:t>Hernández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Rivas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jmhr@usal.es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Pilar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Martínez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Sánchez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mariapilar.martinez.sanchez@salud.madrid.org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58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Natalia</a:t>
            </a:r>
            <a:r>
              <a:rPr sz="949" spc="-4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Alonso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Natalia.Alonso.Vence@sergas.es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4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Pau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Montesinos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montesinos_pau@gva.es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58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Mar</a:t>
            </a:r>
            <a:r>
              <a:rPr sz="949" spc="-40" dirty="0">
                <a:latin typeface="Arial"/>
                <a:cs typeface="Arial"/>
              </a:rPr>
              <a:t> </a:t>
            </a:r>
            <a:r>
              <a:rPr sz="949" spc="-10" dirty="0">
                <a:latin typeface="Arial"/>
                <a:cs typeface="Arial"/>
              </a:rPr>
              <a:t>Tormo</a:t>
            </a:r>
            <a:r>
              <a:rPr sz="949" spc="-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tormo_mar@gva.es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0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Mireia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Morgades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mmorgades@iconcologia.net</a:t>
            </a:r>
            <a:r>
              <a:rPr sz="949" spc="5" dirty="0">
                <a:latin typeface="Arial"/>
                <a:cs typeface="Arial"/>
              </a:rPr>
              <a:t>).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Data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Manager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63124" y="733054"/>
            <a:ext cx="19781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333399"/>
                </a:solidFill>
                <a:latin typeface="Calibri"/>
                <a:cs typeface="Calibri"/>
              </a:rPr>
              <a:t>Biological</a:t>
            </a:r>
            <a:r>
              <a:rPr sz="1698" b="1" spc="-45" dirty="0">
                <a:solidFill>
                  <a:srgbClr val="333399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333399"/>
                </a:solidFill>
                <a:latin typeface="Calibri"/>
                <a:cs typeface="Calibri"/>
              </a:rPr>
              <a:t>Committee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84120" y="1163227"/>
            <a:ext cx="4901237" cy="2944040"/>
          </a:xfrm>
          <a:prstGeom prst="rect">
            <a:avLst/>
          </a:prstGeom>
          <a:ln w="15481">
            <a:solidFill>
              <a:srgbClr val="0070C0"/>
            </a:solidFill>
          </a:ln>
        </p:spPr>
        <p:txBody>
          <a:bodyPr vert="horz" wrap="square" lIns="0" tIns="69130" rIns="0" bIns="0" rtlCol="0">
            <a:spAutoFit/>
          </a:bodyPr>
          <a:lstStyle/>
          <a:p>
            <a:pPr marL="48836">
              <a:spcBef>
                <a:spcPts val="54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Joaquín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Martínez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jmarti01@ucm.es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Ricardo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Sánchez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Pérez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ricardsanchez.hdoc@gmail.com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60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María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José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Calasanz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mjcal@unav.es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Margarita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Ortega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marorteg@vhebron.net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59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Jesús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María </a:t>
            </a:r>
            <a:r>
              <a:rPr sz="949" spc="5" dirty="0">
                <a:latin typeface="Arial"/>
                <a:cs typeface="Arial"/>
              </a:rPr>
              <a:t>Hernández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Rivas</a:t>
            </a:r>
            <a:r>
              <a:rPr sz="949" spc="1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jmhr@usal.es</a:t>
            </a:r>
            <a:r>
              <a:rPr sz="949" spc="5" dirty="0">
                <a:solidFill>
                  <a:srgbClr val="0070C0"/>
                </a:solidFill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8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-10" dirty="0">
                <a:latin typeface="Arial"/>
                <a:cs typeface="Arial"/>
              </a:rPr>
              <a:t>Teresa</a:t>
            </a:r>
            <a:r>
              <a:rPr sz="949" spc="10" dirty="0">
                <a:latin typeface="Arial"/>
                <a:cs typeface="Arial"/>
              </a:rPr>
              <a:t> González Martínez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tergonma@usal.es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Rocío </a:t>
            </a:r>
            <a:r>
              <a:rPr sz="949" spc="10" dirty="0">
                <a:latin typeface="Arial"/>
                <a:cs typeface="Arial"/>
              </a:rPr>
              <a:t>Benito</a:t>
            </a:r>
            <a:r>
              <a:rPr sz="949" spc="5" dirty="0">
                <a:latin typeface="Arial"/>
                <a:cs typeface="Arial"/>
              </a:rPr>
              <a:t> 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beniroc@usal.es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9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Esperanza</a:t>
            </a:r>
            <a:r>
              <a:rPr sz="949" spc="-1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Such</a:t>
            </a:r>
            <a:r>
              <a:rPr sz="949" spc="-1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</a:t>
            </a:r>
            <a:r>
              <a:rPr sz="949" u="sng" spc="10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such_esp@gva.es</a:t>
            </a:r>
            <a:r>
              <a:rPr sz="949" spc="10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44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Eulàlia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Genescà</a:t>
            </a:r>
            <a:r>
              <a:rPr sz="949" spc="2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egenesca@carrerasresearch.org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9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Jordi</a:t>
            </a:r>
            <a:r>
              <a:rPr sz="949" spc="3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Ribera</a:t>
            </a:r>
            <a:r>
              <a:rPr sz="949" spc="3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9999"/>
                </a:solidFill>
                <a:uFill>
                  <a:solidFill>
                    <a:srgbClr val="009999"/>
                  </a:solidFill>
                </a:uFill>
                <a:latin typeface="Arial"/>
                <a:cs typeface="Arial"/>
              </a:rPr>
              <a:t>jribera@carrerasresearch.org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9471">
              <a:spcBef>
                <a:spcPts val="58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Isabel</a:t>
            </a:r>
            <a:r>
              <a:rPr sz="949" spc="10" dirty="0">
                <a:latin typeface="Arial"/>
                <a:cs typeface="Arial"/>
              </a:rPr>
              <a:t> Granada</a:t>
            </a:r>
            <a:r>
              <a:rPr sz="949" spc="1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igranada@iconcologia.net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63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5" dirty="0">
                <a:latin typeface="Arial"/>
                <a:cs typeface="Arial"/>
              </a:rPr>
              <a:t>Lurdes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Zamora</a:t>
            </a:r>
            <a:r>
              <a:rPr sz="949" spc="20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lzamora@iconcologia.net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99"/>
              </a:spcBef>
              <a:tabLst>
                <a:tab pos="234668" algn="l"/>
              </a:tabLst>
            </a:pPr>
            <a:r>
              <a:rPr sz="949" spc="-85" dirty="0">
                <a:latin typeface="Arial"/>
                <a:cs typeface="Arial"/>
              </a:rPr>
              <a:t>§	</a:t>
            </a:r>
            <a:r>
              <a:rPr sz="949" spc="10" dirty="0">
                <a:latin typeface="Arial"/>
                <a:cs typeface="Arial"/>
              </a:rPr>
              <a:t>Edgar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Zapico </a:t>
            </a:r>
            <a:r>
              <a:rPr sz="949" spc="5" dirty="0">
                <a:latin typeface="Arial"/>
                <a:cs typeface="Arial"/>
              </a:rPr>
              <a:t>(</a:t>
            </a:r>
            <a:r>
              <a:rPr sz="949" u="sng" spc="5" dirty="0">
                <a:solidFill>
                  <a:srgbClr val="0070C0"/>
                </a:solidFill>
                <a:uFill>
                  <a:solidFill>
                    <a:srgbClr val="0070C0"/>
                  </a:solidFill>
                </a:uFill>
                <a:latin typeface="Arial"/>
                <a:cs typeface="Arial"/>
              </a:rPr>
              <a:t>ezapico@santpau.cat</a:t>
            </a:r>
            <a:r>
              <a:rPr sz="949" spc="5" dirty="0">
                <a:latin typeface="Arial"/>
                <a:cs typeface="Arial"/>
              </a:rPr>
              <a:t>)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3698125"/>
            <a:chOff x="1270344" y="633301"/>
            <a:chExt cx="6603365" cy="37026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6708" y="1370368"/>
              <a:ext cx="2380335" cy="163795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15872" y="1367140"/>
              <a:ext cx="2605736" cy="163876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99260" y="3015551"/>
              <a:ext cx="1499895" cy="108360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40730" y="3005912"/>
              <a:ext cx="1123004" cy="53878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89712" y="1371345"/>
              <a:ext cx="1526164" cy="170411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36067" y="3850805"/>
              <a:ext cx="901153" cy="48474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01070" y="3479813"/>
              <a:ext cx="945405" cy="39540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47885" y="3002775"/>
              <a:ext cx="3126800" cy="1283131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909620" y="3426088"/>
            <a:ext cx="367846" cy="211464"/>
          </a:xfrm>
          <a:prstGeom prst="rect">
            <a:avLst/>
          </a:prstGeom>
        </p:spPr>
        <p:txBody>
          <a:bodyPr vert="horz" wrap="square" lIns="0" tIns="9513" rIns="0" bIns="0" rtlCol="0">
            <a:spAutoFit/>
          </a:bodyPr>
          <a:lstStyle/>
          <a:p>
            <a:pPr marL="12685" marR="5074" indent="58984">
              <a:lnSpc>
                <a:spcPct val="103299"/>
              </a:lnSpc>
              <a:spcBef>
                <a:spcPts val="75"/>
              </a:spcBef>
            </a:pPr>
            <a:r>
              <a:rPr sz="649" b="1" spc="-5" dirty="0">
                <a:latin typeface="Calibri"/>
                <a:cs typeface="Calibri"/>
              </a:rPr>
              <a:t>Mireia </a:t>
            </a:r>
            <a:r>
              <a:rPr sz="649" b="1" dirty="0">
                <a:latin typeface="Calibri"/>
                <a:cs typeface="Calibri"/>
              </a:rPr>
              <a:t> Mo</a:t>
            </a:r>
            <a:r>
              <a:rPr sz="649" b="1" spc="-10" dirty="0">
                <a:latin typeface="Calibri"/>
                <a:cs typeface="Calibri"/>
              </a:rPr>
              <a:t>rg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d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dirty="0">
                <a:latin typeface="Calibri"/>
                <a:cs typeface="Calibri"/>
              </a:rPr>
              <a:t>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70225" y="1344757"/>
            <a:ext cx="1992713" cy="251785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296823" marR="5074" indent="-284773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Corbel"/>
                <a:cs typeface="Corbel"/>
              </a:rPr>
              <a:t>Juana</a:t>
            </a:r>
            <a:r>
              <a:rPr sz="749" spc="-3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Ciudad,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Susana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Barrena,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Alberto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Orfao, Eva </a:t>
            </a:r>
            <a:r>
              <a:rPr sz="749" spc="-13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Lumbreras,</a:t>
            </a:r>
            <a:r>
              <a:rPr sz="749" spc="-2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Sandra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Santos,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Cristina</a:t>
            </a:r>
            <a:r>
              <a:rPr sz="749" spc="-1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Miguel</a:t>
            </a:r>
            <a:endParaRPr sz="749">
              <a:latin typeface="Corbel"/>
              <a:cs typeface="Corbe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319775" y="4163097"/>
            <a:ext cx="5621708" cy="16926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lnSpc>
                <a:spcPts val="604"/>
              </a:lnSpc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PETHEMA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(Susana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Martín,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Carmen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10" dirty="0">
                <a:latin typeface="Calibri"/>
                <a:cs typeface="Calibri"/>
              </a:rPr>
              <a:t>López-Carrero,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Rocío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Aguirre,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Alejandro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15" dirty="0">
                <a:latin typeface="Calibri"/>
                <a:cs typeface="Calibri"/>
              </a:rPr>
              <a:t>Tomé)</a:t>
            </a:r>
            <a:endParaRPr sz="649">
              <a:latin typeface="Calibri"/>
              <a:cs typeface="Calibri"/>
            </a:endParaRPr>
          </a:p>
          <a:p>
            <a:pPr marL="2799527">
              <a:lnSpc>
                <a:spcPts val="604"/>
              </a:lnSpc>
            </a:pPr>
            <a:r>
              <a:rPr sz="649" spc="-5" dirty="0">
                <a:latin typeface="Corbel"/>
                <a:cs typeface="Corbel"/>
              </a:rPr>
              <a:t>María</a:t>
            </a:r>
            <a:r>
              <a:rPr sz="649" spc="-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José</a:t>
            </a:r>
            <a:r>
              <a:rPr sz="649" spc="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Layarroz,</a:t>
            </a:r>
            <a:r>
              <a:rPr sz="649" spc="5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María</a:t>
            </a:r>
            <a:r>
              <a:rPr sz="649" spc="-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José</a:t>
            </a:r>
            <a:r>
              <a:rPr sz="649" spc="-2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Calasanz</a:t>
            </a:r>
            <a:r>
              <a:rPr sz="649" spc="1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(</a:t>
            </a:r>
            <a:r>
              <a:rPr sz="649" b="1" i="1" spc="-5" dirty="0">
                <a:latin typeface="Corbel-BoldItalic"/>
                <a:cs typeface="Corbel-BoldItalic"/>
              </a:rPr>
              <a:t>CIMA</a:t>
            </a:r>
            <a:r>
              <a:rPr sz="649" spc="-5" dirty="0">
                <a:latin typeface="Corbel"/>
                <a:cs typeface="Corbel"/>
              </a:rPr>
              <a:t>),</a:t>
            </a:r>
            <a:r>
              <a:rPr sz="649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Margarita</a:t>
            </a:r>
            <a:r>
              <a:rPr sz="649" spc="-20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Ortega</a:t>
            </a:r>
            <a:r>
              <a:rPr sz="649" spc="5" dirty="0">
                <a:latin typeface="Corbel"/>
                <a:cs typeface="Corbel"/>
              </a:rPr>
              <a:t> </a:t>
            </a:r>
            <a:r>
              <a:rPr sz="649" spc="-5" dirty="0">
                <a:latin typeface="Corbel"/>
                <a:cs typeface="Corbel"/>
              </a:rPr>
              <a:t>(</a:t>
            </a:r>
            <a:r>
              <a:rPr sz="649" b="1" i="1" spc="-5" dirty="0">
                <a:latin typeface="Corbel-BoldItalic"/>
                <a:cs typeface="Corbel-BoldItalic"/>
              </a:rPr>
              <a:t>Vall</a:t>
            </a:r>
            <a:r>
              <a:rPr sz="649" b="1" i="1" spc="5" dirty="0">
                <a:latin typeface="Corbel-BoldItalic"/>
                <a:cs typeface="Corbel-BoldItalic"/>
              </a:rPr>
              <a:t> </a:t>
            </a:r>
            <a:r>
              <a:rPr sz="649" b="1" i="1" spc="-5" dirty="0">
                <a:latin typeface="Corbel-BoldItalic"/>
                <a:cs typeface="Corbel-BoldItalic"/>
              </a:rPr>
              <a:t>d’Hebrón</a:t>
            </a:r>
            <a:r>
              <a:rPr sz="649" spc="-5" dirty="0"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259282" y="1002357"/>
            <a:ext cx="3628995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Toxicidad</a:t>
            </a:r>
            <a:r>
              <a:rPr sz="1948" b="1" spc="-2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hepática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Inducción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508533" y="2450314"/>
            <a:ext cx="2224837" cy="1109881"/>
            <a:chOff x="2505989" y="2453335"/>
            <a:chExt cx="2227580" cy="1111250"/>
          </a:xfrm>
        </p:grpSpPr>
        <p:sp>
          <p:nvSpPr>
            <p:cNvPr id="10" name="object 10"/>
            <p:cNvSpPr/>
            <p:nvPr/>
          </p:nvSpPr>
          <p:spPr>
            <a:xfrm>
              <a:off x="2505989" y="2453335"/>
              <a:ext cx="2227580" cy="1111250"/>
            </a:xfrm>
            <a:custGeom>
              <a:avLst/>
              <a:gdLst/>
              <a:ahLst/>
              <a:cxnLst/>
              <a:rect l="l" t="t" r="r" b="b"/>
              <a:pathLst>
                <a:path w="2227579" h="1111250">
                  <a:moveTo>
                    <a:pt x="2226970" y="0"/>
                  </a:moveTo>
                  <a:lnTo>
                    <a:pt x="0" y="0"/>
                  </a:lnTo>
                  <a:lnTo>
                    <a:pt x="0" y="1111008"/>
                  </a:lnTo>
                  <a:lnTo>
                    <a:pt x="2226970" y="1111008"/>
                  </a:lnTo>
                  <a:lnTo>
                    <a:pt x="222697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514243" y="3244085"/>
              <a:ext cx="2211070" cy="156845"/>
            </a:xfrm>
            <a:custGeom>
              <a:avLst/>
              <a:gdLst/>
              <a:ahLst/>
              <a:cxnLst/>
              <a:rect l="l" t="t" r="r" b="b"/>
              <a:pathLst>
                <a:path w="2211070" h="156845">
                  <a:moveTo>
                    <a:pt x="0" y="156828"/>
                  </a:moveTo>
                  <a:lnTo>
                    <a:pt x="105652" y="156828"/>
                  </a:lnTo>
                </a:path>
                <a:path w="2211070" h="156845">
                  <a:moveTo>
                    <a:pt x="328512" y="156828"/>
                  </a:moveTo>
                  <a:lnTo>
                    <a:pt x="2210460" y="156828"/>
                  </a:lnTo>
                </a:path>
                <a:path w="2211070" h="156845">
                  <a:moveTo>
                    <a:pt x="0" y="0"/>
                  </a:moveTo>
                  <a:lnTo>
                    <a:pt x="105652" y="0"/>
                  </a:lnTo>
                </a:path>
                <a:path w="2211070" h="156845">
                  <a:moveTo>
                    <a:pt x="328512" y="0"/>
                  </a:moveTo>
                  <a:lnTo>
                    <a:pt x="54972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285172" y="3242797"/>
              <a:ext cx="1439545" cy="3175"/>
            </a:xfrm>
            <a:custGeom>
              <a:avLst/>
              <a:gdLst/>
              <a:ahLst/>
              <a:cxnLst/>
              <a:rect l="l" t="t" r="r" b="b"/>
              <a:pathLst>
                <a:path w="1439545" h="3175">
                  <a:moveTo>
                    <a:pt x="0" y="0"/>
                  </a:moveTo>
                  <a:lnTo>
                    <a:pt x="665289" y="0"/>
                  </a:lnTo>
                </a:path>
                <a:path w="1439545" h="3175">
                  <a:moveTo>
                    <a:pt x="883196" y="0"/>
                  </a:moveTo>
                  <a:lnTo>
                    <a:pt x="1104404" y="0"/>
                  </a:lnTo>
                </a:path>
                <a:path w="1439545" h="3175">
                  <a:moveTo>
                    <a:pt x="1325613" y="0"/>
                  </a:moveTo>
                  <a:lnTo>
                    <a:pt x="1439531" y="0"/>
                  </a:lnTo>
                </a:path>
                <a:path w="1439545" h="3175">
                  <a:moveTo>
                    <a:pt x="0" y="2578"/>
                  </a:moveTo>
                  <a:lnTo>
                    <a:pt x="665289" y="2578"/>
                  </a:lnTo>
                </a:path>
                <a:path w="1439545" h="3175">
                  <a:moveTo>
                    <a:pt x="883196" y="2578"/>
                  </a:moveTo>
                  <a:lnTo>
                    <a:pt x="1104404" y="2578"/>
                  </a:lnTo>
                </a:path>
                <a:path w="1439545" h="3175">
                  <a:moveTo>
                    <a:pt x="1325613" y="2578"/>
                  </a:moveTo>
                  <a:lnTo>
                    <a:pt x="1439531" y="2578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514243" y="2930428"/>
              <a:ext cx="2211070" cy="156845"/>
            </a:xfrm>
            <a:custGeom>
              <a:avLst/>
              <a:gdLst/>
              <a:ahLst/>
              <a:cxnLst/>
              <a:rect l="l" t="t" r="r" b="b"/>
              <a:pathLst>
                <a:path w="2211070" h="156844">
                  <a:moveTo>
                    <a:pt x="0" y="156828"/>
                  </a:moveTo>
                  <a:lnTo>
                    <a:pt x="105652" y="156828"/>
                  </a:lnTo>
                </a:path>
                <a:path w="2211070" h="156844">
                  <a:moveTo>
                    <a:pt x="328512" y="156828"/>
                  </a:moveTo>
                  <a:lnTo>
                    <a:pt x="549720" y="156828"/>
                  </a:lnTo>
                </a:path>
                <a:path w="2211070" h="156844">
                  <a:moveTo>
                    <a:pt x="770929" y="156828"/>
                  </a:moveTo>
                  <a:lnTo>
                    <a:pt x="993801" y="156828"/>
                  </a:lnTo>
                </a:path>
                <a:path w="2211070" h="156844">
                  <a:moveTo>
                    <a:pt x="1215010" y="156828"/>
                  </a:moveTo>
                  <a:lnTo>
                    <a:pt x="1436218" y="156828"/>
                  </a:lnTo>
                </a:path>
                <a:path w="2211070" h="156844">
                  <a:moveTo>
                    <a:pt x="1654125" y="156828"/>
                  </a:moveTo>
                  <a:lnTo>
                    <a:pt x="1875334" y="156828"/>
                  </a:lnTo>
                </a:path>
                <a:path w="2211070" h="156844">
                  <a:moveTo>
                    <a:pt x="2096542" y="156828"/>
                  </a:moveTo>
                  <a:lnTo>
                    <a:pt x="2210460" y="156828"/>
                  </a:lnTo>
                </a:path>
                <a:path w="2211070" h="156844">
                  <a:moveTo>
                    <a:pt x="0" y="0"/>
                  </a:moveTo>
                  <a:lnTo>
                    <a:pt x="1436218" y="0"/>
                  </a:lnTo>
                </a:path>
                <a:path w="2211070" h="156844">
                  <a:moveTo>
                    <a:pt x="1654125" y="0"/>
                  </a:moveTo>
                  <a:lnTo>
                    <a:pt x="1875334" y="0"/>
                  </a:lnTo>
                </a:path>
                <a:path w="2211070" h="156844">
                  <a:moveTo>
                    <a:pt x="2096542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514243" y="2773599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514243" y="261677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514243" y="246159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697485" y="3557742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4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730501" y="3440534"/>
              <a:ext cx="0" cy="117475"/>
            </a:xfrm>
            <a:custGeom>
              <a:avLst/>
              <a:gdLst/>
              <a:ahLst/>
              <a:cxnLst/>
              <a:rect l="l" t="t" r="r" b="b"/>
              <a:pathLst>
                <a:path h="117475">
                  <a:moveTo>
                    <a:pt x="0" y="0"/>
                  </a:moveTo>
                  <a:lnTo>
                    <a:pt x="0" y="11720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97485" y="2545784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4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730501" y="2545784"/>
              <a:ext cx="0" cy="490855"/>
            </a:xfrm>
            <a:custGeom>
              <a:avLst/>
              <a:gdLst/>
              <a:ahLst/>
              <a:cxnLst/>
              <a:rect l="l" t="t" r="r" b="b"/>
              <a:pathLst>
                <a:path h="490855">
                  <a:moveTo>
                    <a:pt x="0" y="0"/>
                  </a:moveTo>
                  <a:lnTo>
                    <a:pt x="0" y="490296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2619895" y="3036081"/>
              <a:ext cx="222885" cy="404495"/>
            </a:xfrm>
            <a:custGeom>
              <a:avLst/>
              <a:gdLst/>
              <a:ahLst/>
              <a:cxnLst/>
              <a:rect l="l" t="t" r="r" b="b"/>
              <a:pathLst>
                <a:path w="222885" h="404495">
                  <a:moveTo>
                    <a:pt x="0" y="0"/>
                  </a:moveTo>
                  <a:lnTo>
                    <a:pt x="222859" y="0"/>
                  </a:lnTo>
                  <a:lnTo>
                    <a:pt x="222859" y="404456"/>
                  </a:lnTo>
                  <a:lnTo>
                    <a:pt x="0" y="404456"/>
                  </a:lnTo>
                  <a:lnTo>
                    <a:pt x="0" y="0"/>
                  </a:lnTo>
                  <a:close/>
                </a:path>
                <a:path w="222885" h="40449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2619895" y="3440534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2619895" y="3344786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2710691" y="323252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2710691" y="323252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141557" y="3417422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174574" y="3285356"/>
              <a:ext cx="0" cy="132080"/>
            </a:xfrm>
            <a:custGeom>
              <a:avLst/>
              <a:gdLst/>
              <a:ahLst/>
              <a:cxnLst/>
              <a:rect l="l" t="t" r="r" b="b"/>
              <a:pathLst>
                <a:path h="132079">
                  <a:moveTo>
                    <a:pt x="0" y="0"/>
                  </a:moveTo>
                  <a:lnTo>
                    <a:pt x="0" y="13206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141557" y="3060843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174574" y="3060843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8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3063969" y="3069097"/>
              <a:ext cx="221615" cy="216535"/>
            </a:xfrm>
            <a:custGeom>
              <a:avLst/>
              <a:gdLst/>
              <a:ahLst/>
              <a:cxnLst/>
              <a:rect l="l" t="t" r="r" b="b"/>
              <a:pathLst>
                <a:path w="221614" h="216535">
                  <a:moveTo>
                    <a:pt x="0" y="0"/>
                  </a:moveTo>
                  <a:lnTo>
                    <a:pt x="221208" y="0"/>
                  </a:lnTo>
                  <a:lnTo>
                    <a:pt x="221208" y="216255"/>
                  </a:lnTo>
                  <a:lnTo>
                    <a:pt x="0" y="216255"/>
                  </a:lnTo>
                  <a:lnTo>
                    <a:pt x="0" y="0"/>
                  </a:lnTo>
                  <a:close/>
                </a:path>
                <a:path w="221614" h="21653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3063969" y="328535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3063969" y="3173100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3154763" y="316979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154763" y="316979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3585630" y="3262245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3618646" y="3244085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0"/>
                  </a:moveTo>
                  <a:lnTo>
                    <a:pt x="0" y="1816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585630" y="2918872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618646" y="2918872"/>
              <a:ext cx="0" cy="67945"/>
            </a:xfrm>
            <a:custGeom>
              <a:avLst/>
              <a:gdLst/>
              <a:ahLst/>
              <a:cxnLst/>
              <a:rect l="l" t="t" r="r" b="b"/>
              <a:pathLst>
                <a:path h="67944">
                  <a:moveTo>
                    <a:pt x="0" y="0"/>
                  </a:moveTo>
                  <a:lnTo>
                    <a:pt x="0" y="6767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3508041" y="2986556"/>
              <a:ext cx="221615" cy="257810"/>
            </a:xfrm>
            <a:custGeom>
              <a:avLst/>
              <a:gdLst/>
              <a:ahLst/>
              <a:cxnLst/>
              <a:rect l="l" t="t" r="r" b="b"/>
              <a:pathLst>
                <a:path w="221614" h="257810">
                  <a:moveTo>
                    <a:pt x="0" y="0"/>
                  </a:moveTo>
                  <a:lnTo>
                    <a:pt x="221208" y="0"/>
                  </a:lnTo>
                  <a:lnTo>
                    <a:pt x="221208" y="257530"/>
                  </a:lnTo>
                  <a:lnTo>
                    <a:pt x="0" y="257530"/>
                  </a:lnTo>
                  <a:lnTo>
                    <a:pt x="0" y="0"/>
                  </a:lnTo>
                  <a:close/>
                </a:path>
                <a:path w="221614" h="257810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3508041" y="3244085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3508041" y="318960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3597186" y="312026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597186" y="312027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026401" y="3430629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059417" y="3318372"/>
              <a:ext cx="0" cy="112395"/>
            </a:xfrm>
            <a:custGeom>
              <a:avLst/>
              <a:gdLst/>
              <a:ahLst/>
              <a:cxnLst/>
              <a:rect l="l" t="t" r="r" b="b"/>
              <a:pathLst>
                <a:path h="112395">
                  <a:moveTo>
                    <a:pt x="0" y="0"/>
                  </a:moveTo>
                  <a:lnTo>
                    <a:pt x="0" y="112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4026401" y="2727375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4059417" y="2727375"/>
              <a:ext cx="0" cy="122555"/>
            </a:xfrm>
            <a:custGeom>
              <a:avLst/>
              <a:gdLst/>
              <a:ahLst/>
              <a:cxnLst/>
              <a:rect l="l" t="t" r="r" b="b"/>
              <a:pathLst>
                <a:path h="122555">
                  <a:moveTo>
                    <a:pt x="0" y="0"/>
                  </a:moveTo>
                  <a:lnTo>
                    <a:pt x="0" y="122161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3950463" y="2849537"/>
              <a:ext cx="218440" cy="469265"/>
            </a:xfrm>
            <a:custGeom>
              <a:avLst/>
              <a:gdLst/>
              <a:ahLst/>
              <a:cxnLst/>
              <a:rect l="l" t="t" r="r" b="b"/>
              <a:pathLst>
                <a:path w="218439" h="469264">
                  <a:moveTo>
                    <a:pt x="0" y="0"/>
                  </a:moveTo>
                  <a:lnTo>
                    <a:pt x="217906" y="0"/>
                  </a:lnTo>
                  <a:lnTo>
                    <a:pt x="217906" y="468833"/>
                  </a:lnTo>
                  <a:lnTo>
                    <a:pt x="0" y="468833"/>
                  </a:lnTo>
                  <a:lnTo>
                    <a:pt x="0" y="0"/>
                  </a:lnTo>
                  <a:close/>
                </a:path>
                <a:path w="218439" h="469264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3950463" y="3318372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39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3950463" y="3029478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39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4039607" y="304433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039607" y="304433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4467171" y="341577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500189" y="3306817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h="109220">
                  <a:moveTo>
                    <a:pt x="0" y="0"/>
                  </a:moveTo>
                  <a:lnTo>
                    <a:pt x="0" y="10895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467171" y="272902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500189" y="2729026"/>
              <a:ext cx="0" cy="69850"/>
            </a:xfrm>
            <a:custGeom>
              <a:avLst/>
              <a:gdLst/>
              <a:ahLst/>
              <a:cxnLst/>
              <a:rect l="l" t="t" r="r" b="b"/>
              <a:pathLst>
                <a:path h="69850">
                  <a:moveTo>
                    <a:pt x="0" y="0"/>
                  </a:moveTo>
                  <a:lnTo>
                    <a:pt x="0" y="6932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389583" y="2798362"/>
              <a:ext cx="221615" cy="508634"/>
            </a:xfrm>
            <a:custGeom>
              <a:avLst/>
              <a:gdLst/>
              <a:ahLst/>
              <a:cxnLst/>
              <a:rect l="l" t="t" r="r" b="b"/>
              <a:pathLst>
                <a:path w="221614" h="508635">
                  <a:moveTo>
                    <a:pt x="0" y="0"/>
                  </a:moveTo>
                  <a:lnTo>
                    <a:pt x="221208" y="0"/>
                  </a:lnTo>
                  <a:lnTo>
                    <a:pt x="221208" y="508457"/>
                  </a:lnTo>
                  <a:lnTo>
                    <a:pt x="0" y="508457"/>
                  </a:lnTo>
                  <a:lnTo>
                    <a:pt x="0" y="0"/>
                  </a:lnTo>
                  <a:close/>
                </a:path>
                <a:path w="221614" h="50863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4389583" y="3306817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4389583" y="3133479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480378" y="305588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4480378" y="305589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514243" y="3557742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2682228" y="3584371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052547" y="3584371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487273" y="3584371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921997" y="3584371"/>
            <a:ext cx="281593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355434" y="3584371"/>
            <a:ext cx="29681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V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2516777" y="2458561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9" name="object 69"/>
          <p:cNvSpPr txBox="1"/>
          <p:nvPr/>
        </p:nvSpPr>
        <p:spPr>
          <a:xfrm>
            <a:off x="2425328" y="3503581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356286" y="3346944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356286" y="3190308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356286" y="3033673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356286" y="2877037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321764" y="2720402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321764" y="2563766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321764" y="2408780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790640" y="2242250"/>
            <a:ext cx="1485973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hepática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29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5351498" y="2496927"/>
            <a:ext cx="2214055" cy="1101002"/>
            <a:chOff x="5352459" y="2500006"/>
            <a:chExt cx="2216785" cy="1102360"/>
          </a:xfrm>
        </p:grpSpPr>
        <p:sp>
          <p:nvSpPr>
            <p:cNvPr id="79" name="object 79"/>
            <p:cNvSpPr/>
            <p:nvPr/>
          </p:nvSpPr>
          <p:spPr>
            <a:xfrm>
              <a:off x="5355316" y="2867696"/>
              <a:ext cx="2211070" cy="548640"/>
            </a:xfrm>
            <a:custGeom>
              <a:avLst/>
              <a:gdLst/>
              <a:ahLst/>
              <a:cxnLst/>
              <a:rect l="l" t="t" r="r" b="b"/>
              <a:pathLst>
                <a:path w="2211070" h="548639">
                  <a:moveTo>
                    <a:pt x="0" y="548074"/>
                  </a:moveTo>
                  <a:lnTo>
                    <a:pt x="105657" y="548074"/>
                  </a:lnTo>
                </a:path>
                <a:path w="2211070" h="548639">
                  <a:moveTo>
                    <a:pt x="328517" y="548074"/>
                  </a:moveTo>
                  <a:lnTo>
                    <a:pt x="1436223" y="548074"/>
                  </a:lnTo>
                </a:path>
                <a:path w="2211070" h="548639">
                  <a:moveTo>
                    <a:pt x="1654130" y="548074"/>
                  </a:moveTo>
                  <a:lnTo>
                    <a:pt x="1875339" y="548074"/>
                  </a:lnTo>
                </a:path>
                <a:path w="2211070" h="548639">
                  <a:moveTo>
                    <a:pt x="2096547" y="548074"/>
                  </a:moveTo>
                  <a:lnTo>
                    <a:pt x="2210460" y="548074"/>
                  </a:lnTo>
                </a:path>
                <a:path w="2211070" h="548639">
                  <a:moveTo>
                    <a:pt x="0" y="364832"/>
                  </a:moveTo>
                  <a:lnTo>
                    <a:pt x="105657" y="364832"/>
                  </a:lnTo>
                </a:path>
                <a:path w="2211070" h="548639">
                  <a:moveTo>
                    <a:pt x="328517" y="364832"/>
                  </a:moveTo>
                  <a:lnTo>
                    <a:pt x="549725" y="364832"/>
                  </a:lnTo>
                </a:path>
                <a:path w="2211070" h="548639">
                  <a:moveTo>
                    <a:pt x="770934" y="364832"/>
                  </a:moveTo>
                  <a:lnTo>
                    <a:pt x="1436223" y="364832"/>
                  </a:lnTo>
                </a:path>
                <a:path w="2211070" h="548639">
                  <a:moveTo>
                    <a:pt x="1654130" y="364832"/>
                  </a:moveTo>
                  <a:lnTo>
                    <a:pt x="1875339" y="364832"/>
                  </a:lnTo>
                </a:path>
                <a:path w="2211070" h="548639">
                  <a:moveTo>
                    <a:pt x="2096547" y="364832"/>
                  </a:moveTo>
                  <a:lnTo>
                    <a:pt x="2210460" y="364832"/>
                  </a:lnTo>
                </a:path>
                <a:path w="2211070" h="548639">
                  <a:moveTo>
                    <a:pt x="0" y="183241"/>
                  </a:moveTo>
                  <a:lnTo>
                    <a:pt x="105657" y="183241"/>
                  </a:lnTo>
                </a:path>
                <a:path w="2211070" h="548639">
                  <a:moveTo>
                    <a:pt x="328517" y="183241"/>
                  </a:moveTo>
                  <a:lnTo>
                    <a:pt x="549725" y="183241"/>
                  </a:lnTo>
                </a:path>
                <a:path w="2211070" h="548639">
                  <a:moveTo>
                    <a:pt x="770934" y="183241"/>
                  </a:moveTo>
                  <a:lnTo>
                    <a:pt x="1436223" y="183241"/>
                  </a:lnTo>
                </a:path>
                <a:path w="2211070" h="548639">
                  <a:moveTo>
                    <a:pt x="1654130" y="183241"/>
                  </a:moveTo>
                  <a:lnTo>
                    <a:pt x="1875339" y="183241"/>
                  </a:lnTo>
                </a:path>
                <a:path w="2211070" h="548639">
                  <a:moveTo>
                    <a:pt x="2096547" y="183241"/>
                  </a:moveTo>
                  <a:lnTo>
                    <a:pt x="2210460" y="183241"/>
                  </a:lnTo>
                </a:path>
                <a:path w="2211070" h="548639">
                  <a:moveTo>
                    <a:pt x="0" y="0"/>
                  </a:moveTo>
                  <a:lnTo>
                    <a:pt x="1436223" y="0"/>
                  </a:lnTo>
                </a:path>
                <a:path w="2211070" h="548639">
                  <a:moveTo>
                    <a:pt x="165413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355316" y="268445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5355316" y="250286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5538558" y="3599013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5571576" y="3470248"/>
              <a:ext cx="0" cy="128905"/>
            </a:xfrm>
            <a:custGeom>
              <a:avLst/>
              <a:gdLst/>
              <a:ahLst/>
              <a:cxnLst/>
              <a:rect l="l" t="t" r="r" b="b"/>
              <a:pathLst>
                <a:path h="128904">
                  <a:moveTo>
                    <a:pt x="0" y="0"/>
                  </a:moveTo>
                  <a:lnTo>
                    <a:pt x="0" y="12876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538558" y="2671248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571576" y="2671248"/>
              <a:ext cx="0" cy="356870"/>
            </a:xfrm>
            <a:custGeom>
              <a:avLst/>
              <a:gdLst/>
              <a:ahLst/>
              <a:cxnLst/>
              <a:rect l="l" t="t" r="r" b="b"/>
              <a:pathLst>
                <a:path h="356869">
                  <a:moveTo>
                    <a:pt x="0" y="0"/>
                  </a:moveTo>
                  <a:lnTo>
                    <a:pt x="0" y="35657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460974" y="3027832"/>
              <a:ext cx="222885" cy="442595"/>
            </a:xfrm>
            <a:custGeom>
              <a:avLst/>
              <a:gdLst/>
              <a:ahLst/>
              <a:cxnLst/>
              <a:rect l="l" t="t" r="r" b="b"/>
              <a:pathLst>
                <a:path w="222885" h="442595">
                  <a:moveTo>
                    <a:pt x="222859" y="0"/>
                  </a:moveTo>
                  <a:lnTo>
                    <a:pt x="0" y="0"/>
                  </a:lnTo>
                  <a:lnTo>
                    <a:pt x="0" y="442417"/>
                  </a:lnTo>
                  <a:lnTo>
                    <a:pt x="222859" y="442417"/>
                  </a:lnTo>
                  <a:lnTo>
                    <a:pt x="2228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460970" y="3027827"/>
              <a:ext cx="222885" cy="442595"/>
            </a:xfrm>
            <a:custGeom>
              <a:avLst/>
              <a:gdLst/>
              <a:ahLst/>
              <a:cxnLst/>
              <a:rect l="l" t="t" r="r" b="b"/>
              <a:pathLst>
                <a:path w="222885" h="442595">
                  <a:moveTo>
                    <a:pt x="0" y="0"/>
                  </a:moveTo>
                  <a:lnTo>
                    <a:pt x="222859" y="0"/>
                  </a:lnTo>
                  <a:lnTo>
                    <a:pt x="222859" y="442417"/>
                  </a:lnTo>
                  <a:lnTo>
                    <a:pt x="0" y="442417"/>
                  </a:lnTo>
                  <a:lnTo>
                    <a:pt x="0" y="0"/>
                  </a:lnTo>
                  <a:close/>
                </a:path>
                <a:path w="222885" h="44259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460970" y="3470248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460970" y="3351389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551765" y="323582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551765" y="323583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982632" y="3392660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015648" y="3364595"/>
              <a:ext cx="0" cy="28575"/>
            </a:xfrm>
            <a:custGeom>
              <a:avLst/>
              <a:gdLst/>
              <a:ahLst/>
              <a:cxnLst/>
              <a:rect l="l" t="t" r="r" b="b"/>
              <a:pathLst>
                <a:path h="28575">
                  <a:moveTo>
                    <a:pt x="0" y="0"/>
                  </a:moveTo>
                  <a:lnTo>
                    <a:pt x="0" y="28067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5982632" y="288585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015648" y="2885856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h="21589">
                  <a:moveTo>
                    <a:pt x="0" y="0"/>
                  </a:moveTo>
                  <a:lnTo>
                    <a:pt x="0" y="2146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5905042" y="2907322"/>
              <a:ext cx="221615" cy="457834"/>
            </a:xfrm>
            <a:custGeom>
              <a:avLst/>
              <a:gdLst/>
              <a:ahLst/>
              <a:cxnLst/>
              <a:rect l="l" t="t" r="r" b="b"/>
              <a:pathLst>
                <a:path w="221614" h="457835">
                  <a:moveTo>
                    <a:pt x="221208" y="0"/>
                  </a:moveTo>
                  <a:lnTo>
                    <a:pt x="0" y="0"/>
                  </a:lnTo>
                  <a:lnTo>
                    <a:pt x="0" y="457276"/>
                  </a:lnTo>
                  <a:lnTo>
                    <a:pt x="221208" y="457276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5905042" y="2907317"/>
              <a:ext cx="221615" cy="457834"/>
            </a:xfrm>
            <a:custGeom>
              <a:avLst/>
              <a:gdLst/>
              <a:ahLst/>
              <a:cxnLst/>
              <a:rect l="l" t="t" r="r" b="b"/>
              <a:pathLst>
                <a:path w="221614" h="457835">
                  <a:moveTo>
                    <a:pt x="0" y="0"/>
                  </a:moveTo>
                  <a:lnTo>
                    <a:pt x="221208" y="0"/>
                  </a:lnTo>
                  <a:lnTo>
                    <a:pt x="221208" y="457276"/>
                  </a:lnTo>
                  <a:lnTo>
                    <a:pt x="0" y="457276"/>
                  </a:lnTo>
                  <a:lnTo>
                    <a:pt x="0" y="0"/>
                  </a:lnTo>
                  <a:close/>
                </a:path>
                <a:path w="221614" h="45783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5905042" y="3364595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5905042" y="3072399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95838" y="310210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995838" y="310211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426704" y="288750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349115" y="288750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221208" y="0"/>
                  </a:moveTo>
                  <a:lnTo>
                    <a:pt x="0" y="0"/>
                  </a:lnTo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49114" y="288750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  <a:lnTo>
                    <a:pt x="0" y="0"/>
                  </a:lnTo>
                  <a:close/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38259" y="286769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438259" y="286769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867475" y="3455029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67475" y="283669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791540" y="2837980"/>
              <a:ext cx="218440" cy="615950"/>
            </a:xfrm>
            <a:custGeom>
              <a:avLst/>
              <a:gdLst/>
              <a:ahLst/>
              <a:cxnLst/>
              <a:rect l="l" t="t" r="r" b="b"/>
              <a:pathLst>
                <a:path w="218440" h="615950">
                  <a:moveTo>
                    <a:pt x="217906" y="0"/>
                  </a:moveTo>
                  <a:lnTo>
                    <a:pt x="0" y="0"/>
                  </a:lnTo>
                  <a:lnTo>
                    <a:pt x="0" y="615759"/>
                  </a:lnTo>
                  <a:lnTo>
                    <a:pt x="217906" y="615759"/>
                  </a:lnTo>
                  <a:lnTo>
                    <a:pt x="217906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791537" y="2837981"/>
              <a:ext cx="218440" cy="615950"/>
            </a:xfrm>
            <a:custGeom>
              <a:avLst/>
              <a:gdLst/>
              <a:ahLst/>
              <a:cxnLst/>
              <a:rect l="l" t="t" r="r" b="b"/>
              <a:pathLst>
                <a:path w="218440" h="615950">
                  <a:moveTo>
                    <a:pt x="0" y="0"/>
                  </a:moveTo>
                  <a:lnTo>
                    <a:pt x="217906" y="0"/>
                  </a:lnTo>
                  <a:lnTo>
                    <a:pt x="217906" y="615759"/>
                  </a:lnTo>
                  <a:lnTo>
                    <a:pt x="0" y="615759"/>
                  </a:lnTo>
                  <a:lnTo>
                    <a:pt x="0" y="0"/>
                  </a:lnTo>
                  <a:close/>
                </a:path>
                <a:path w="218440" h="61595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791537" y="3453740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791537" y="3145035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880682" y="312522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880682" y="312522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7308246" y="345007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40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7308246" y="295555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40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230655" y="2956839"/>
              <a:ext cx="221615" cy="492125"/>
            </a:xfrm>
            <a:custGeom>
              <a:avLst/>
              <a:gdLst/>
              <a:ahLst/>
              <a:cxnLst/>
              <a:rect l="l" t="t" r="r" b="b"/>
              <a:pathLst>
                <a:path w="221615" h="492125">
                  <a:moveTo>
                    <a:pt x="221208" y="0"/>
                  </a:moveTo>
                  <a:lnTo>
                    <a:pt x="0" y="0"/>
                  </a:lnTo>
                  <a:lnTo>
                    <a:pt x="0" y="491947"/>
                  </a:lnTo>
                  <a:lnTo>
                    <a:pt x="221208" y="491947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230657" y="2956841"/>
              <a:ext cx="221615" cy="492125"/>
            </a:xfrm>
            <a:custGeom>
              <a:avLst/>
              <a:gdLst/>
              <a:ahLst/>
              <a:cxnLst/>
              <a:rect l="l" t="t" r="r" b="b"/>
              <a:pathLst>
                <a:path w="221615" h="492125">
                  <a:moveTo>
                    <a:pt x="0" y="0"/>
                  </a:moveTo>
                  <a:lnTo>
                    <a:pt x="221208" y="0"/>
                  </a:lnTo>
                  <a:lnTo>
                    <a:pt x="221208" y="491947"/>
                  </a:lnTo>
                  <a:lnTo>
                    <a:pt x="0" y="491947"/>
                  </a:lnTo>
                  <a:lnTo>
                    <a:pt x="0" y="0"/>
                  </a:lnTo>
                  <a:close/>
                </a:path>
                <a:path w="221615" h="49212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7230657" y="3448787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7230657" y="332992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321453" y="322427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7321453" y="322427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55316" y="3599013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4" name="object 124"/>
          <p:cNvSpPr txBox="1"/>
          <p:nvPr/>
        </p:nvSpPr>
        <p:spPr>
          <a:xfrm>
            <a:off x="5519802" y="3625590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890122" y="3625590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324848" y="3625590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6759573" y="3625590"/>
            <a:ext cx="281593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193009" y="3625590"/>
            <a:ext cx="29681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V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5354351" y="2499781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0" name="object 130"/>
          <p:cNvSpPr txBox="1"/>
          <p:nvPr/>
        </p:nvSpPr>
        <p:spPr>
          <a:xfrm>
            <a:off x="5262904" y="3544799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193861" y="336178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193861" y="3178767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193861" y="2997400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193861" y="2814383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159339" y="2631367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159339" y="2450000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628214" y="2283470"/>
            <a:ext cx="1485973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Toxicidad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hepática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endParaRPr sz="8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4073581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884" y="2270125"/>
            <a:ext cx="6594232" cy="2898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3319" algn="ctr">
              <a:spcBef>
                <a:spcPts val="100"/>
              </a:spcBef>
            </a:pPr>
            <a:r>
              <a:rPr sz="1800" b="1" spc="-5" dirty="0">
                <a:solidFill>
                  <a:srgbClr val="333399"/>
                </a:solidFill>
              </a:rPr>
              <a:t>Thanks</a:t>
            </a:r>
            <a:r>
              <a:rPr sz="1800" b="1" spc="-10" dirty="0">
                <a:solidFill>
                  <a:srgbClr val="333399"/>
                </a:solidFill>
              </a:rPr>
              <a:t> </a:t>
            </a:r>
            <a:r>
              <a:rPr sz="1800" b="1" dirty="0">
                <a:solidFill>
                  <a:srgbClr val="333399"/>
                </a:solidFill>
              </a:rPr>
              <a:t>to</a:t>
            </a:r>
            <a:r>
              <a:rPr sz="1800" b="1" spc="-5" dirty="0">
                <a:solidFill>
                  <a:srgbClr val="333399"/>
                </a:solidFill>
              </a:rPr>
              <a:t> all</a:t>
            </a:r>
            <a:r>
              <a:rPr sz="1800" b="1" spc="-10" dirty="0">
                <a:solidFill>
                  <a:srgbClr val="333399"/>
                </a:solidFill>
              </a:rPr>
              <a:t> </a:t>
            </a:r>
            <a:r>
              <a:rPr sz="1800" b="1" spc="-5" dirty="0">
                <a:solidFill>
                  <a:srgbClr val="333399"/>
                </a:solidFill>
              </a:rPr>
              <a:t>participants</a:t>
            </a:r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75723" y="1660525"/>
            <a:ext cx="1392553" cy="1234100"/>
          </a:xfrm>
          <a:prstGeom prst="rect">
            <a:avLst/>
          </a:prstGeom>
        </p:spPr>
        <p:txBody>
          <a:bodyPr vert="horz" wrap="square" lIns="0" tIns="222611" rIns="0" bIns="0" rtlCol="0">
            <a:spAutoFit/>
          </a:bodyPr>
          <a:lstStyle/>
          <a:p>
            <a:pPr algn="ctr">
              <a:spcBef>
                <a:spcPts val="1753"/>
              </a:spcBef>
            </a:pPr>
            <a:r>
              <a:rPr sz="3200" spc="-5" dirty="0">
                <a:solidFill>
                  <a:schemeClr val="tx1"/>
                </a:solidFill>
              </a:rPr>
              <a:t>GEPTI</a:t>
            </a:r>
          </a:p>
          <a:p>
            <a:pPr marL="97673" marR="90696" algn="ctr">
              <a:lnSpc>
                <a:spcPct val="125000"/>
              </a:lnSpc>
              <a:spcBef>
                <a:spcPts val="275"/>
              </a:spcBef>
            </a:pPr>
            <a:r>
              <a:rPr sz="1298" dirty="0">
                <a:solidFill>
                  <a:schemeClr val="tx1"/>
                </a:solidFill>
              </a:rPr>
              <a:t>Reunión</a:t>
            </a:r>
            <a:r>
              <a:rPr sz="1298" spc="-5" dirty="0">
                <a:solidFill>
                  <a:schemeClr val="tx1"/>
                </a:solidFill>
              </a:rPr>
              <a:t> </a:t>
            </a:r>
            <a:r>
              <a:rPr sz="1298" dirty="0">
                <a:solidFill>
                  <a:schemeClr val="tx1"/>
                </a:solidFill>
              </a:rPr>
              <a:t>anual  </a:t>
            </a:r>
            <a:r>
              <a:rPr sz="1298" spc="-5" dirty="0">
                <a:solidFill>
                  <a:schemeClr val="tx1"/>
                </a:solidFill>
              </a:rPr>
              <a:t>Mayo</a:t>
            </a:r>
            <a:r>
              <a:rPr sz="1298" spc="-20" dirty="0">
                <a:solidFill>
                  <a:schemeClr val="tx1"/>
                </a:solidFill>
              </a:rPr>
              <a:t> </a:t>
            </a:r>
            <a:r>
              <a:rPr sz="1298" dirty="0">
                <a:solidFill>
                  <a:schemeClr val="tx1"/>
                </a:solidFill>
              </a:rPr>
              <a:t>2022</a:t>
            </a: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85315" y="3526504"/>
            <a:ext cx="957757" cy="70833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266600" y="3650697"/>
            <a:ext cx="584144" cy="584144"/>
          </a:xfrm>
          <a:prstGeom prst="rect">
            <a:avLst/>
          </a:prstGeom>
        </p:spPr>
      </p:pic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64609" y="1060067"/>
            <a:ext cx="362265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latin typeface="Arial"/>
                <a:cs typeface="Arial"/>
              </a:rPr>
              <a:t>ORDEN</a:t>
            </a:r>
            <a:r>
              <a:rPr sz="1298" b="1" spc="-1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DEL</a:t>
            </a:r>
            <a:r>
              <a:rPr sz="1298" b="1" spc="-3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DÍA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REUNIÓN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20" dirty="0">
                <a:latin typeface="Arial"/>
                <a:cs typeface="Arial"/>
              </a:rPr>
              <a:t>JUNTA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15" dirty="0">
                <a:latin typeface="Arial"/>
                <a:cs typeface="Arial"/>
              </a:rPr>
              <a:t>DIRECTIVA</a:t>
            </a:r>
            <a:endParaRPr sz="1298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4609" y="1381877"/>
            <a:ext cx="165531" cy="549867"/>
          </a:xfrm>
          <a:prstGeom prst="rect">
            <a:avLst/>
          </a:prstGeom>
        </p:spPr>
        <p:txBody>
          <a:bodyPr vert="horz" wrap="square" lIns="0" tIns="84351" rIns="0" bIns="0" rtlCol="0">
            <a:spAutoFit/>
          </a:bodyPr>
          <a:lstStyle/>
          <a:p>
            <a:pPr marL="12685">
              <a:spcBef>
                <a:spcPts val="664"/>
              </a:spcBef>
            </a:pPr>
            <a:r>
              <a:rPr sz="1249" spc="-10" dirty="0">
                <a:latin typeface="Arial"/>
                <a:cs typeface="Arial"/>
              </a:rPr>
              <a:t>1)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69"/>
              </a:spcBef>
            </a:pPr>
            <a:r>
              <a:rPr sz="1249" spc="-10" dirty="0">
                <a:latin typeface="Arial"/>
                <a:cs typeface="Arial"/>
              </a:rPr>
              <a:t>2)</a:t>
            </a:r>
            <a:endParaRPr sz="12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59177" y="1381876"/>
            <a:ext cx="4872063" cy="51284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37800"/>
              </a:lnSpc>
              <a:spcBef>
                <a:spcPts val="100"/>
              </a:spcBef>
            </a:pPr>
            <a:r>
              <a:rPr sz="1249" spc="-5" dirty="0">
                <a:latin typeface="Arial"/>
                <a:cs typeface="Arial"/>
              </a:rPr>
              <a:t>Actualización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las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Guías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GEPTI,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capítulos,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plazos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presentación. </a:t>
            </a:r>
            <a:r>
              <a:rPr sz="1249" spc="-330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Reuniones</a:t>
            </a:r>
            <a:r>
              <a:rPr sz="1249" spc="-5" dirty="0">
                <a:latin typeface="Arial"/>
                <a:cs typeface="Arial"/>
              </a:rPr>
              <a:t> con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grupos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 </a:t>
            </a:r>
            <a:r>
              <a:rPr sz="1249" spc="-10" dirty="0">
                <a:latin typeface="Arial"/>
                <a:cs typeface="Arial"/>
              </a:rPr>
              <a:t>trabajo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DIGESTIVO,</a:t>
            </a:r>
            <a:r>
              <a:rPr sz="1249" spc="-70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AUTOINMUNES</a:t>
            </a:r>
            <a:r>
              <a:rPr sz="1249" spc="-5" dirty="0">
                <a:latin typeface="Arial"/>
                <a:cs typeface="Arial"/>
              </a:rPr>
              <a:t> y</a:t>
            </a:r>
            <a:endParaRPr sz="12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59020" y="1907731"/>
            <a:ext cx="3279541" cy="401460"/>
          </a:xfrm>
          <a:prstGeom prst="rect">
            <a:avLst/>
          </a:prstGeom>
        </p:spPr>
        <p:txBody>
          <a:bodyPr vert="horz" wrap="square" lIns="0" tIns="21563" rIns="0" bIns="0" rtlCol="0">
            <a:spAutoFit/>
          </a:bodyPr>
          <a:lstStyle/>
          <a:p>
            <a:pPr marL="12685" marR="5074">
              <a:lnSpc>
                <a:spcPts val="1468"/>
              </a:lnSpc>
              <a:spcBef>
                <a:spcPts val="170"/>
              </a:spcBef>
              <a:tabLst>
                <a:tab pos="1496167" algn="l"/>
              </a:tabLst>
            </a:pPr>
            <a:r>
              <a:rPr sz="1249" spc="-15" dirty="0">
                <a:latin typeface="Arial"/>
                <a:cs typeface="Arial"/>
              </a:rPr>
              <a:t>REUMATOLOGÍA,	</a:t>
            </a:r>
            <a:r>
              <a:rPr sz="1249" spc="-5" dirty="0">
                <a:latin typeface="Arial"/>
                <a:cs typeface="Arial"/>
              </a:rPr>
              <a:t>Registro PTI </a:t>
            </a:r>
            <a:r>
              <a:rPr sz="1249" spc="-10" dirty="0">
                <a:latin typeface="Arial"/>
                <a:cs typeface="Arial"/>
              </a:rPr>
              <a:t>secundarias </a:t>
            </a:r>
            <a:r>
              <a:rPr sz="1249" spc="-34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PRIMER</a:t>
            </a:r>
            <a:r>
              <a:rPr sz="1249" spc="-10" dirty="0">
                <a:latin typeface="Arial"/>
                <a:cs typeface="Arial"/>
              </a:rPr>
              <a:t> Manuscrito</a:t>
            </a:r>
            <a:r>
              <a:rPr sz="1249" spc="-5" dirty="0">
                <a:latin typeface="Arial"/>
                <a:cs typeface="Arial"/>
              </a:rPr>
              <a:t> REGISTRO</a:t>
            </a:r>
            <a:r>
              <a:rPr sz="1249" spc="-1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PTI</a:t>
            </a:r>
            <a:endParaRPr sz="12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64450" y="2023076"/>
            <a:ext cx="165531" cy="1338460"/>
          </a:xfrm>
          <a:prstGeom prst="rect">
            <a:avLst/>
          </a:prstGeom>
        </p:spPr>
        <p:txBody>
          <a:bodyPr vert="horz" wrap="square" lIns="0" tIns="83083" rIns="0" bIns="0" rtlCol="0">
            <a:spAutoFit/>
          </a:bodyPr>
          <a:lstStyle/>
          <a:p>
            <a:pPr marL="12685">
              <a:spcBef>
                <a:spcPts val="654"/>
              </a:spcBef>
            </a:pPr>
            <a:r>
              <a:rPr sz="1249" spc="-10" dirty="0">
                <a:latin typeface="Arial"/>
                <a:cs typeface="Arial"/>
              </a:rPr>
              <a:t>3)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54"/>
              </a:spcBef>
            </a:pPr>
            <a:r>
              <a:rPr sz="1249" spc="-10" dirty="0">
                <a:latin typeface="Arial"/>
                <a:cs typeface="Arial"/>
              </a:rPr>
              <a:t>4)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499"/>
              </a:spcBef>
            </a:pPr>
            <a:r>
              <a:rPr sz="1249" spc="-10" dirty="0">
                <a:latin typeface="Arial"/>
                <a:cs typeface="Arial"/>
              </a:rPr>
              <a:t>5)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64"/>
              </a:spcBef>
            </a:pPr>
            <a:r>
              <a:rPr sz="1249" spc="-10" dirty="0">
                <a:latin typeface="Arial"/>
                <a:cs typeface="Arial"/>
              </a:rPr>
              <a:t>6)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54"/>
              </a:spcBef>
            </a:pPr>
            <a:r>
              <a:rPr sz="1249" spc="-10" dirty="0">
                <a:latin typeface="Arial"/>
                <a:cs typeface="Arial"/>
              </a:rPr>
              <a:t>7)</a:t>
            </a:r>
            <a:endParaRPr sz="12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59019" y="2290270"/>
            <a:ext cx="4948803" cy="15030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1220908">
              <a:lnSpc>
                <a:spcPct val="133500"/>
              </a:lnSpc>
              <a:spcBef>
                <a:spcPts val="100"/>
              </a:spcBef>
            </a:pPr>
            <a:r>
              <a:rPr sz="1249" spc="-10" dirty="0">
                <a:latin typeface="Arial"/>
                <a:cs typeface="Arial"/>
              </a:rPr>
              <a:t>Reuniones</a:t>
            </a:r>
            <a:r>
              <a:rPr sz="1249" spc="-5" dirty="0">
                <a:latin typeface="Arial"/>
                <a:cs typeface="Arial"/>
              </a:rPr>
              <a:t> con </a:t>
            </a:r>
            <a:r>
              <a:rPr sz="1249" spc="-10" dirty="0">
                <a:latin typeface="Arial"/>
                <a:cs typeface="Arial"/>
              </a:rPr>
              <a:t>grupos</a:t>
            </a:r>
            <a:r>
              <a:rPr sz="1249" spc="-5" dirty="0">
                <a:latin typeface="Arial"/>
                <a:cs typeface="Arial"/>
              </a:rPr>
              <a:t> de PTI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 </a:t>
            </a:r>
            <a:r>
              <a:rPr sz="1249" spc="-10" dirty="0">
                <a:latin typeface="Arial"/>
                <a:cs typeface="Arial"/>
              </a:rPr>
              <a:t>Iberoamérica </a:t>
            </a:r>
            <a:r>
              <a:rPr sz="1249" spc="-5" dirty="0">
                <a:latin typeface="Arial"/>
                <a:cs typeface="Arial"/>
              </a:rPr>
              <a:t> Difusión</a:t>
            </a:r>
            <a:r>
              <a:rPr sz="1249" spc="-1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 las</a:t>
            </a:r>
            <a:r>
              <a:rPr sz="1249" spc="-10" dirty="0">
                <a:latin typeface="Arial"/>
                <a:cs typeface="Arial"/>
              </a:rPr>
              <a:t> Guías</a:t>
            </a:r>
            <a:r>
              <a:rPr sz="1249" spc="-5" dirty="0">
                <a:latin typeface="Arial"/>
                <a:cs typeface="Arial"/>
              </a:rPr>
              <a:t> de PTI</a:t>
            </a:r>
            <a:r>
              <a:rPr sz="1249" spc="-1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GEPTI en</a:t>
            </a:r>
            <a:r>
              <a:rPr sz="1249" spc="-10" dirty="0">
                <a:latin typeface="Arial"/>
                <a:cs typeface="Arial"/>
              </a:rPr>
              <a:t> Iberoamérica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64"/>
              </a:spcBef>
            </a:pPr>
            <a:r>
              <a:rPr sz="1249" spc="-10" dirty="0">
                <a:latin typeface="Arial"/>
                <a:cs typeface="Arial"/>
              </a:rPr>
              <a:t>Reunión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pacientes</a:t>
            </a:r>
            <a:r>
              <a:rPr sz="1249" spc="10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del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02</a:t>
            </a:r>
            <a:r>
              <a:rPr sz="1249" spc="10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Noviembre.</a:t>
            </a:r>
            <a:r>
              <a:rPr sz="1249" spc="-6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Asociación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pacientes</a:t>
            </a:r>
            <a:endParaRPr sz="1249">
              <a:latin typeface="Arial"/>
              <a:cs typeface="Arial"/>
            </a:endParaRPr>
          </a:p>
          <a:p>
            <a:pPr marL="12685" marR="99575">
              <a:lnSpc>
                <a:spcPts val="1468"/>
              </a:lnSpc>
              <a:spcBef>
                <a:spcPts val="629"/>
              </a:spcBef>
            </a:pPr>
            <a:r>
              <a:rPr sz="1249" spc="-10" dirty="0">
                <a:latin typeface="Arial"/>
                <a:cs typeface="Arial"/>
              </a:rPr>
              <a:t>Papers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del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GEPTI: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Recomendaciones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GEPTI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DEL</a:t>
            </a:r>
            <a:r>
              <a:rPr sz="1249" spc="-5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MANEJO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DE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PTI, </a:t>
            </a:r>
            <a:r>
              <a:rPr sz="1249" spc="-335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wAIHA,</a:t>
            </a:r>
            <a:r>
              <a:rPr sz="1249" spc="-1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CAD y </a:t>
            </a:r>
            <a:r>
              <a:rPr sz="1249" spc="-10" dirty="0">
                <a:latin typeface="Arial"/>
                <a:cs typeface="Arial"/>
              </a:rPr>
              <a:t>neutropenia</a:t>
            </a:r>
            <a:r>
              <a:rPr sz="1249" spc="-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inmune.</a:t>
            </a:r>
            <a:endParaRPr sz="1249">
              <a:latin typeface="Arial"/>
              <a:cs typeface="Arial"/>
            </a:endParaRPr>
          </a:p>
          <a:p>
            <a:pPr marL="12685">
              <a:spcBef>
                <a:spcPts val="504"/>
              </a:spcBef>
            </a:pPr>
            <a:r>
              <a:rPr sz="1249" spc="-5" dirty="0">
                <a:latin typeface="Arial"/>
                <a:cs typeface="Arial"/>
              </a:rPr>
              <a:t>Estudios</a:t>
            </a:r>
            <a:r>
              <a:rPr sz="1249" spc="-20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TRAPEZE</a:t>
            </a:r>
            <a:r>
              <a:rPr sz="1249" spc="5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(QoL;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Sobi)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y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20" dirty="0">
                <a:latin typeface="Arial"/>
                <a:cs typeface="Arial"/>
              </a:rPr>
              <a:t>FOSTAMES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(real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life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5" dirty="0">
                <a:latin typeface="Arial"/>
                <a:cs typeface="Arial"/>
              </a:rPr>
              <a:t>y</a:t>
            </a:r>
            <a:r>
              <a:rPr sz="1249" dirty="0">
                <a:latin typeface="Arial"/>
                <a:cs typeface="Arial"/>
              </a:rPr>
              <a:t> </a:t>
            </a:r>
            <a:r>
              <a:rPr sz="1249" spc="-10" dirty="0">
                <a:latin typeface="Arial"/>
                <a:cs typeface="Arial"/>
              </a:rPr>
              <a:t>fostamatinib)</a:t>
            </a:r>
            <a:endParaRPr sz="12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64450" y="3578045"/>
            <a:ext cx="165531" cy="2041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1249" spc="-10" dirty="0">
                <a:latin typeface="Arial"/>
                <a:cs typeface="Arial"/>
              </a:rPr>
              <a:t>8)</a:t>
            </a:r>
            <a:endParaRPr sz="12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692383"/>
            <a:ext cx="5249422" cy="582846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L="12685" marR="5074">
              <a:lnSpc>
                <a:spcPts val="2048"/>
              </a:lnSpc>
              <a:spcBef>
                <a:spcPts val="409"/>
              </a:spcBef>
            </a:pP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Actualización </a:t>
            </a:r>
            <a:r>
              <a:rPr sz="1948" b="1" dirty="0">
                <a:solidFill>
                  <a:schemeClr val="tx1"/>
                </a:solidFill>
                <a:latin typeface="Arial"/>
                <a:cs typeface="Arial"/>
              </a:rPr>
              <a:t>de las Guías GEPTI, 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capítulos, </a:t>
            </a:r>
            <a:r>
              <a:rPr sz="1948" b="1" spc="-529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chemeClr val="tx1"/>
                </a:solidFill>
                <a:latin typeface="Arial"/>
                <a:cs typeface="Arial"/>
              </a:rPr>
              <a:t>plazos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chemeClr val="tx1"/>
                </a:solidFill>
                <a:latin typeface="Arial"/>
                <a:cs typeface="Arial"/>
              </a:rPr>
              <a:t>de</a:t>
            </a:r>
            <a:r>
              <a:rPr sz="194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chemeClr val="tx1"/>
                </a:solidFill>
                <a:latin typeface="Arial"/>
                <a:cs typeface="Arial"/>
              </a:rPr>
              <a:t>presentación</a:t>
            </a:r>
            <a:endParaRPr sz="194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4609" y="1424945"/>
            <a:ext cx="5295086" cy="120818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23500"/>
              </a:lnSpc>
              <a:spcBef>
                <a:spcPts val="95"/>
              </a:spcBef>
            </a:pPr>
            <a:r>
              <a:rPr sz="1498" spc="5" dirty="0">
                <a:latin typeface="Arial"/>
                <a:cs typeface="Arial"/>
              </a:rPr>
              <a:t>Actualizar los capítulos pertinentes de las guías españolas de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PTI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y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presentarlas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en el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congreso nacional del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06/10/2022.</a:t>
            </a:r>
            <a:endParaRPr sz="1498">
              <a:latin typeface="Arial"/>
              <a:cs typeface="Arial"/>
            </a:endParaRPr>
          </a:p>
          <a:p>
            <a:pPr marL="12685" marR="487095">
              <a:lnSpc>
                <a:spcPct val="120600"/>
              </a:lnSpc>
              <a:spcBef>
                <a:spcPts val="534"/>
              </a:spcBef>
            </a:pPr>
            <a:r>
              <a:rPr sz="1498" spc="10" dirty="0">
                <a:latin typeface="Arial"/>
                <a:cs typeface="Arial"/>
              </a:rPr>
              <a:t>No </a:t>
            </a:r>
            <a:r>
              <a:rPr sz="1498" spc="5" dirty="0">
                <a:latin typeface="Arial"/>
                <a:cs typeface="Arial"/>
              </a:rPr>
              <a:t>todos los capítulos, sólo 2da línea, discontinuación y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fisiopatología.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74410" y="1333259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30949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6" name="object 6"/>
          <p:cNvGrpSpPr/>
          <p:nvPr/>
        </p:nvGrpSpPr>
        <p:grpSpPr>
          <a:xfrm>
            <a:off x="6105724" y="2451499"/>
            <a:ext cx="1212625" cy="1729512"/>
            <a:chOff x="6107615" y="2454521"/>
            <a:chExt cx="1214120" cy="173164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12776" y="2459672"/>
              <a:ext cx="1203731" cy="172104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110193" y="2457099"/>
              <a:ext cx="1209040" cy="1726564"/>
            </a:xfrm>
            <a:custGeom>
              <a:avLst/>
              <a:gdLst/>
              <a:ahLst/>
              <a:cxnLst/>
              <a:rect l="l" t="t" r="r" b="b"/>
              <a:pathLst>
                <a:path w="1209040" h="1726564">
                  <a:moveTo>
                    <a:pt x="0" y="0"/>
                  </a:moveTo>
                  <a:lnTo>
                    <a:pt x="1208887" y="0"/>
                  </a:lnTo>
                  <a:lnTo>
                    <a:pt x="1208887" y="1726196"/>
                  </a:lnTo>
                  <a:lnTo>
                    <a:pt x="0" y="172619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ctrTitle"/>
          </p:nvPr>
        </p:nvSpPr>
        <p:spPr>
          <a:xfrm>
            <a:off x="1258214" y="593725"/>
            <a:ext cx="6620256" cy="744158"/>
          </a:xfrm>
          <a:prstGeom prst="rect">
            <a:avLst/>
          </a:prstGeom>
        </p:spPr>
        <p:txBody>
          <a:bodyPr vert="horz" wrap="square" lIns="0" tIns="39322" rIns="0" bIns="0" rtlCol="0">
            <a:spAutoFit/>
          </a:bodyPr>
          <a:lstStyle/>
          <a:p>
            <a:pPr marL="515001" marR="971018">
              <a:lnSpc>
                <a:spcPts val="1898"/>
              </a:lnSpc>
              <a:spcBef>
                <a:spcPts val="310"/>
              </a:spcBef>
            </a:pPr>
            <a:r>
              <a:rPr b="1" spc="10" dirty="0"/>
              <a:t>Reuniones </a:t>
            </a:r>
            <a:r>
              <a:rPr b="1" spc="15" dirty="0"/>
              <a:t>con grupos de </a:t>
            </a:r>
            <a:r>
              <a:rPr b="1" spc="10" dirty="0"/>
              <a:t>trabajo </a:t>
            </a:r>
            <a:r>
              <a:rPr b="1" spc="15" dirty="0"/>
              <a:t>de DIGESTIVO, </a:t>
            </a:r>
            <a:r>
              <a:rPr b="1" spc="-458" dirty="0"/>
              <a:t> </a:t>
            </a:r>
            <a:r>
              <a:rPr b="1" spc="15" dirty="0"/>
              <a:t>AUTOINMUNES</a:t>
            </a:r>
            <a:r>
              <a:rPr b="1" spc="10" dirty="0"/>
              <a:t> </a:t>
            </a:r>
            <a:r>
              <a:rPr b="1" spc="15" dirty="0"/>
              <a:t>y</a:t>
            </a:r>
            <a:r>
              <a:rPr b="1" spc="10" dirty="0"/>
              <a:t> </a:t>
            </a:r>
            <a:r>
              <a:rPr b="1" spc="5" dirty="0"/>
              <a:t>REUMATOLOGÍA.</a:t>
            </a:r>
            <a:r>
              <a:rPr b="1" spc="15" dirty="0"/>
              <a:t> </a:t>
            </a:r>
            <a:r>
              <a:rPr b="1" spc="10" dirty="0" err="1"/>
              <a:t>Registro</a:t>
            </a:r>
            <a:r>
              <a:rPr b="1" spc="10" dirty="0"/>
              <a:t> </a:t>
            </a:r>
            <a:r>
              <a:rPr b="1" spc="15" dirty="0"/>
              <a:t>PTI</a:t>
            </a:r>
            <a:endParaRPr lang="es-ES" b="1" spc="15" dirty="0"/>
          </a:p>
          <a:p>
            <a:pPr marL="12685">
              <a:lnSpc>
                <a:spcPts val="1748"/>
              </a:lnSpc>
              <a:tabLst>
                <a:tab pos="515001" algn="l"/>
                <a:tab pos="6607491" algn="l"/>
              </a:tabLst>
            </a:pPr>
            <a:r>
              <a:rPr lang="es-ES" b="1" u="heavy" spc="5" dirty="0">
                <a:uFill>
                  <a:solidFill>
                    <a:srgbClr val="C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lang="es-ES" b="1" u="heavy" spc="10" dirty="0">
                <a:uFill>
                  <a:solidFill>
                    <a:srgbClr val="C00000"/>
                  </a:solidFill>
                </a:uFill>
              </a:rPr>
              <a:t>secundarias	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764546" y="1424944"/>
            <a:ext cx="5584924" cy="86317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 marR="5074" indent="43762" algn="just">
              <a:lnSpc>
                <a:spcPct val="121700"/>
              </a:lnSpc>
              <a:spcBef>
                <a:spcPts val="130"/>
              </a:spcBef>
            </a:pPr>
            <a:r>
              <a:rPr lang="es-ES" sz="1498" spc="-25" dirty="0">
                <a:latin typeface="Arial"/>
                <a:cs typeface="Arial"/>
              </a:rPr>
              <a:t>Tomás</a:t>
            </a:r>
            <a:r>
              <a:rPr sz="1498" spc="-2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habló con Jose Salvador García Morillo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 autoinmunes 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 digestivo de la SEMI para hacer un grupo conjunto y poner en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marcha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un registro de PTI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secundaria.</a:t>
            </a:r>
            <a:endParaRPr sz="1498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48204" y="650065"/>
            <a:ext cx="3504689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5" dirty="0">
                <a:solidFill>
                  <a:schemeClr val="tx1"/>
                </a:solidFill>
                <a:latin typeface="Arial"/>
                <a:cs typeface="Arial"/>
              </a:rPr>
              <a:t>Manuscrito</a:t>
            </a:r>
            <a:r>
              <a:rPr sz="2147" b="1" spc="-2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chemeClr val="tx1"/>
                </a:solidFill>
                <a:latin typeface="Arial"/>
                <a:cs typeface="Arial"/>
              </a:rPr>
              <a:t>REGISTRO</a:t>
            </a:r>
            <a:r>
              <a:rPr sz="2147" b="1" spc="-20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chemeClr val="tx1"/>
                </a:solidFill>
                <a:latin typeface="Arial"/>
                <a:cs typeface="Arial"/>
              </a:rPr>
              <a:t>PTI</a:t>
            </a:r>
            <a:endParaRPr sz="2147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9649" y="1073750"/>
            <a:ext cx="5124481" cy="93420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23500"/>
              </a:lnSpc>
              <a:spcBef>
                <a:spcPts val="95"/>
              </a:spcBef>
            </a:pPr>
            <a:r>
              <a:rPr sz="1498" spc="5" dirty="0">
                <a:latin typeface="Arial"/>
                <a:cs typeface="Arial"/>
              </a:rPr>
              <a:t>Se propone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hacer un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estudio descriptivo, </a:t>
            </a:r>
            <a:r>
              <a:rPr sz="1498" dirty="0">
                <a:latin typeface="Arial"/>
                <a:cs typeface="Arial"/>
              </a:rPr>
              <a:t>fácil </a:t>
            </a:r>
            <a:r>
              <a:rPr sz="1498" spc="5" dirty="0">
                <a:latin typeface="Arial"/>
                <a:cs typeface="Arial"/>
              </a:rPr>
              <a:t>y simple para </a:t>
            </a:r>
            <a:r>
              <a:rPr sz="1498" spc="-40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publicar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914"/>
              </a:spcBef>
            </a:pPr>
            <a:r>
              <a:rPr sz="1498" spc="5" dirty="0">
                <a:latin typeface="Arial"/>
                <a:cs typeface="Arial"/>
              </a:rPr>
              <a:t>Se solicitó la entrega de la base de datos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 Dynamics.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71946" y="3091986"/>
            <a:ext cx="5648345" cy="1090855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>
              <a:lnSpc>
                <a:spcPct val="116300"/>
              </a:lnSpc>
              <a:spcBef>
                <a:spcPts val="120"/>
              </a:spcBef>
            </a:pPr>
            <a:r>
              <a:rPr sz="1498" spc="-25" dirty="0">
                <a:latin typeface="Arial"/>
                <a:cs typeface="Arial"/>
              </a:rPr>
              <a:t>Tomás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ha escrito correos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las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Sociedades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 hematología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de 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Iberoamérica,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sólo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han contestado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los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Colombianos. Mariana 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Canaro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intentará conectarse con la SAH de Argentina, Uruguay y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Chile</a:t>
            </a:r>
            <a:endParaRPr sz="1498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48205" y="2507433"/>
            <a:ext cx="5613463" cy="3798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2297" b="1" spc="5" dirty="0">
                <a:latin typeface="Calibri"/>
                <a:cs typeface="Calibri"/>
              </a:rPr>
              <a:t>Reuniones</a:t>
            </a:r>
            <a:r>
              <a:rPr sz="2297" b="1" spc="-5" dirty="0">
                <a:latin typeface="Calibri"/>
                <a:cs typeface="Calibri"/>
              </a:rPr>
              <a:t> </a:t>
            </a:r>
            <a:r>
              <a:rPr sz="2297" b="1" spc="5" dirty="0">
                <a:latin typeface="Calibri"/>
                <a:cs typeface="Calibri"/>
              </a:rPr>
              <a:t>con</a:t>
            </a:r>
            <a:r>
              <a:rPr sz="2297" b="1" spc="10" dirty="0">
                <a:latin typeface="Calibri"/>
                <a:cs typeface="Calibri"/>
              </a:rPr>
              <a:t> grupos</a:t>
            </a:r>
            <a:r>
              <a:rPr sz="2297" b="1" spc="5" dirty="0">
                <a:latin typeface="Calibri"/>
                <a:cs typeface="Calibri"/>
              </a:rPr>
              <a:t> </a:t>
            </a:r>
            <a:r>
              <a:rPr sz="2297" b="1" spc="15" dirty="0">
                <a:latin typeface="Calibri"/>
                <a:cs typeface="Calibri"/>
              </a:rPr>
              <a:t>de</a:t>
            </a:r>
            <a:r>
              <a:rPr sz="2297" b="1" dirty="0">
                <a:latin typeface="Calibri"/>
                <a:cs typeface="Calibri"/>
              </a:rPr>
              <a:t> </a:t>
            </a:r>
            <a:r>
              <a:rPr sz="2297" b="1" spc="5" dirty="0">
                <a:latin typeface="Calibri"/>
                <a:cs typeface="Calibri"/>
              </a:rPr>
              <a:t>PTI </a:t>
            </a:r>
            <a:r>
              <a:rPr sz="2297" b="1" spc="15" dirty="0">
                <a:latin typeface="Calibri"/>
                <a:cs typeface="Calibri"/>
              </a:rPr>
              <a:t>de</a:t>
            </a:r>
            <a:r>
              <a:rPr sz="2297" b="1" spc="-5" dirty="0">
                <a:latin typeface="Calibri"/>
                <a:cs typeface="Calibri"/>
              </a:rPr>
              <a:t> </a:t>
            </a:r>
            <a:r>
              <a:rPr sz="2297" b="1" spc="5" dirty="0">
                <a:latin typeface="Calibri"/>
                <a:cs typeface="Calibri"/>
              </a:rPr>
              <a:t>Iberoamérica</a:t>
            </a:r>
            <a:endParaRPr sz="2297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44720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30949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/>
          <p:nvPr/>
        </p:nvSpPr>
        <p:spPr>
          <a:xfrm>
            <a:off x="1274410" y="296831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30949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833631"/>
            <a:ext cx="4175056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Reunión</a:t>
            </a:r>
            <a:r>
              <a:rPr sz="169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de</a:t>
            </a:r>
            <a:r>
              <a:rPr sz="169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chemeClr val="tx1"/>
                </a:solidFill>
                <a:latin typeface="Arial"/>
                <a:cs typeface="Arial"/>
              </a:rPr>
              <a:t>pacientes</a:t>
            </a:r>
            <a:r>
              <a:rPr sz="169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chemeClr val="tx1"/>
                </a:solidFill>
                <a:latin typeface="Arial"/>
                <a:cs typeface="Arial"/>
              </a:rPr>
              <a:t>del</a:t>
            </a:r>
            <a:r>
              <a:rPr sz="169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02</a:t>
            </a:r>
            <a:r>
              <a:rPr sz="1698" b="1" spc="-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Noviembre</a:t>
            </a:r>
            <a:endParaRPr sz="169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4608" y="1374476"/>
            <a:ext cx="5541797" cy="2483598"/>
          </a:xfrm>
          <a:prstGeom prst="rect">
            <a:avLst/>
          </a:prstGeom>
        </p:spPr>
        <p:txBody>
          <a:bodyPr vert="horz" wrap="square" lIns="0" tIns="100841" rIns="0" bIns="0" rtlCol="0">
            <a:spAutoFit/>
          </a:bodyPr>
          <a:lstStyle/>
          <a:p>
            <a:pPr marL="12685">
              <a:spcBef>
                <a:spcPts val="794"/>
              </a:spcBef>
            </a:pPr>
            <a:r>
              <a:rPr sz="1398" dirty="0">
                <a:latin typeface="Arial"/>
                <a:cs typeface="Arial"/>
              </a:rPr>
              <a:t>Píldoras</a:t>
            </a:r>
            <a:r>
              <a:rPr sz="1398" spc="-2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de</a:t>
            </a:r>
            <a:r>
              <a:rPr sz="1398" spc="-1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Novartis</a:t>
            </a:r>
            <a:endParaRPr sz="1398">
              <a:latin typeface="Arial"/>
              <a:cs typeface="Arial"/>
            </a:endParaRPr>
          </a:p>
          <a:p>
            <a:pPr marL="12685" marR="544810">
              <a:lnSpc>
                <a:spcPct val="109900"/>
              </a:lnSpc>
              <a:spcBef>
                <a:spcPts val="529"/>
              </a:spcBef>
            </a:pPr>
            <a:r>
              <a:rPr sz="1398" b="1" dirty="0">
                <a:latin typeface="Arial"/>
                <a:cs typeface="Arial"/>
              </a:rPr>
              <a:t>Reunión de </a:t>
            </a:r>
            <a:r>
              <a:rPr sz="1398" b="1" spc="15" dirty="0">
                <a:latin typeface="Arial"/>
                <a:cs typeface="Arial"/>
              </a:rPr>
              <a:t>pacientes</a:t>
            </a:r>
            <a:r>
              <a:rPr sz="1398" spc="15" dirty="0">
                <a:latin typeface="Arial Unicode MS"/>
                <a:cs typeface="Arial Unicode MS"/>
              </a:rPr>
              <a:t>➔ </a:t>
            </a:r>
            <a:r>
              <a:rPr sz="1398" dirty="0">
                <a:latin typeface="Arial"/>
                <a:cs typeface="Arial"/>
              </a:rPr>
              <a:t>colaboradores Sobi, Argenis, Grifols, </a:t>
            </a:r>
            <a:r>
              <a:rPr sz="1398" spc="-37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Novartis y</a:t>
            </a:r>
            <a:r>
              <a:rPr sz="1398" spc="-7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Amgen, en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negociación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del presupuesto</a:t>
            </a:r>
            <a:endParaRPr sz="1398">
              <a:latin typeface="Arial"/>
              <a:cs typeface="Arial"/>
            </a:endParaRPr>
          </a:p>
          <a:p>
            <a:pPr marL="135727" marR="245450" indent="-123676">
              <a:lnSpc>
                <a:spcPct val="109100"/>
              </a:lnSpc>
              <a:spcBef>
                <a:spcPts val="614"/>
              </a:spcBef>
              <a:buChar char="•"/>
              <a:tabLst>
                <a:tab pos="136361" algn="l"/>
              </a:tabLst>
            </a:pPr>
            <a:r>
              <a:rPr sz="1398" dirty="0">
                <a:latin typeface="Arial"/>
                <a:cs typeface="Arial"/>
              </a:rPr>
              <a:t>Formato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presencial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y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virtual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con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cupo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de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20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pacientes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presencial </a:t>
            </a:r>
            <a:r>
              <a:rPr sz="1398" spc="-37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repartido entre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los hospitales.</a:t>
            </a:r>
            <a:endParaRPr sz="1398">
              <a:latin typeface="Arial"/>
              <a:cs typeface="Arial"/>
            </a:endParaRPr>
          </a:p>
          <a:p>
            <a:pPr marL="135727" marR="333609" indent="-123676">
              <a:lnSpc>
                <a:spcPct val="112200"/>
              </a:lnSpc>
              <a:spcBef>
                <a:spcPts val="504"/>
              </a:spcBef>
              <a:buChar char="•"/>
              <a:tabLst>
                <a:tab pos="136361" algn="l"/>
              </a:tabLst>
            </a:pPr>
            <a:r>
              <a:rPr sz="1398" spc="5" dirty="0">
                <a:latin typeface="Arial"/>
                <a:cs typeface="Arial"/>
              </a:rPr>
              <a:t>Se </a:t>
            </a:r>
            <a:r>
              <a:rPr sz="1398" dirty="0">
                <a:latin typeface="Arial"/>
                <a:cs typeface="Arial"/>
              </a:rPr>
              <a:t>asesorará a los pacientes en la creación de la Asociación de </a:t>
            </a:r>
            <a:r>
              <a:rPr sz="1398" spc="-37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pacientes.</a:t>
            </a:r>
            <a:endParaRPr sz="1398">
              <a:latin typeface="Arial"/>
              <a:cs typeface="Arial"/>
            </a:endParaRPr>
          </a:p>
          <a:p>
            <a:pPr marL="135727" marR="5074" indent="-123676">
              <a:lnSpc>
                <a:spcPct val="109100"/>
              </a:lnSpc>
              <a:spcBef>
                <a:spcPts val="554"/>
              </a:spcBef>
              <a:buChar char="•"/>
              <a:tabLst>
                <a:tab pos="136361" algn="l"/>
              </a:tabLst>
            </a:pPr>
            <a:r>
              <a:rPr sz="1398" spc="5" dirty="0">
                <a:latin typeface="Arial"/>
                <a:cs typeface="Arial"/>
              </a:rPr>
              <a:t>Se </a:t>
            </a:r>
            <a:r>
              <a:rPr sz="1398" dirty="0">
                <a:latin typeface="Arial"/>
                <a:cs typeface="Arial"/>
              </a:rPr>
              <a:t>costeará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los gastos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de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traslado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y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estancia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de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los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pacientes,</a:t>
            </a:r>
            <a:r>
              <a:rPr sz="1398" spc="10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no</a:t>
            </a:r>
            <a:r>
              <a:rPr sz="1398" spc="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a </a:t>
            </a:r>
            <a:r>
              <a:rPr sz="1398" spc="-37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sus</a:t>
            </a:r>
            <a:r>
              <a:rPr sz="1398" spc="-5" dirty="0">
                <a:latin typeface="Arial"/>
                <a:cs typeface="Arial"/>
              </a:rPr>
              <a:t> </a:t>
            </a:r>
            <a:r>
              <a:rPr sz="1398" dirty="0">
                <a:latin typeface="Arial"/>
                <a:cs typeface="Arial"/>
              </a:rPr>
              <a:t>acompañantes.</a:t>
            </a:r>
            <a:endParaRPr sz="1398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74410" y="1333259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30949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4609" y="833631"/>
            <a:ext cx="4597446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chemeClr val="tx1"/>
                </a:solidFill>
                <a:latin typeface="Arial"/>
                <a:cs typeface="Arial"/>
              </a:rPr>
              <a:t>Publicaciones,</a:t>
            </a:r>
            <a:r>
              <a:rPr sz="1698" b="1" spc="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chemeClr val="tx1"/>
                </a:solidFill>
                <a:latin typeface="Arial"/>
                <a:cs typeface="Arial"/>
              </a:rPr>
              <a:t>estudios </a:t>
            </a: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y</a:t>
            </a:r>
            <a:r>
              <a:rPr sz="1698" b="1" spc="5" dirty="0">
                <a:solidFill>
                  <a:schemeClr val="tx1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chemeClr val="tx1"/>
                </a:solidFill>
                <a:latin typeface="Arial"/>
                <a:cs typeface="Arial"/>
              </a:rPr>
              <a:t>congresos </a:t>
            </a:r>
            <a:r>
              <a:rPr sz="1698" b="1" spc="15" dirty="0">
                <a:solidFill>
                  <a:schemeClr val="tx1"/>
                </a:solidFill>
                <a:latin typeface="Arial"/>
                <a:cs typeface="Arial"/>
              </a:rPr>
              <a:t>GEPTI</a:t>
            </a:r>
            <a:endParaRPr sz="1698">
              <a:solidFill>
                <a:schemeClr val="tx1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64609" y="1454678"/>
            <a:ext cx="5335676" cy="2364999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35727" marR="5074" indent="-123676">
              <a:lnSpc>
                <a:spcPct val="102000"/>
              </a:lnSpc>
              <a:spcBef>
                <a:spcPts val="60"/>
              </a:spcBef>
              <a:buChar char="•"/>
              <a:tabLst>
                <a:tab pos="136361" algn="l"/>
              </a:tabLst>
            </a:pPr>
            <a:r>
              <a:rPr sz="1199" spc="-10" dirty="0">
                <a:latin typeface="Arial"/>
                <a:cs typeface="Arial"/>
              </a:rPr>
              <a:t>Recomendaciones</a:t>
            </a:r>
            <a:r>
              <a:rPr sz="1199" spc="-5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GEPTI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DEL</a:t>
            </a:r>
            <a:r>
              <a:rPr sz="1199" spc="-45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MANEJO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DE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PTI,</a:t>
            </a:r>
            <a:r>
              <a:rPr sz="1199" spc="-5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wAIHA,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CAD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y neutropenia </a:t>
            </a:r>
            <a:r>
              <a:rPr sz="1199" spc="-315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inmune.</a:t>
            </a:r>
            <a:r>
              <a:rPr sz="1199" spc="-10" dirty="0">
                <a:latin typeface="Arial"/>
                <a:cs typeface="Arial"/>
              </a:rPr>
              <a:t> Pharmaceuticals.</a:t>
            </a:r>
            <a:endParaRPr sz="1199" dirty="0">
              <a:latin typeface="Arial"/>
              <a:cs typeface="Arial"/>
            </a:endParaRPr>
          </a:p>
          <a:p>
            <a:pPr marL="135727" marR="159828" indent="-123676">
              <a:lnSpc>
                <a:spcPct val="101099"/>
              </a:lnSpc>
              <a:spcBef>
                <a:spcPts val="494"/>
              </a:spcBef>
              <a:buChar char="•"/>
              <a:tabLst>
                <a:tab pos="136361" algn="l"/>
              </a:tabLst>
            </a:pPr>
            <a:r>
              <a:rPr lang="es-ES" sz="1199" spc="-35" dirty="0">
                <a:latin typeface="Arial"/>
                <a:cs typeface="Arial"/>
              </a:rPr>
              <a:t>Tomás</a:t>
            </a:r>
            <a:r>
              <a:rPr sz="1199" spc="-5" dirty="0">
                <a:latin typeface="Arial"/>
                <a:cs typeface="Arial"/>
              </a:rPr>
              <a:t> propone articulo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de tratamiento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de </a:t>
            </a:r>
            <a:r>
              <a:rPr sz="1199" spc="-10" dirty="0">
                <a:latin typeface="Arial"/>
                <a:cs typeface="Arial"/>
              </a:rPr>
              <a:t>PTI</a:t>
            </a:r>
            <a:r>
              <a:rPr sz="1199" spc="-5" dirty="0">
                <a:latin typeface="Arial"/>
                <a:cs typeface="Arial"/>
              </a:rPr>
              <a:t> en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autoinmunes.</a:t>
            </a:r>
            <a:r>
              <a:rPr sz="1199" spc="-5" dirty="0">
                <a:latin typeface="Arial"/>
                <a:cs typeface="Arial"/>
              </a:rPr>
              <a:t> Frontiers</a:t>
            </a:r>
            <a:r>
              <a:rPr sz="1199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in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-15" dirty="0">
                <a:latin typeface="Arial"/>
                <a:cs typeface="Arial"/>
              </a:rPr>
              <a:t>inmunology.</a:t>
            </a:r>
            <a:endParaRPr sz="1199" dirty="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98" dirty="0">
              <a:latin typeface="Arial"/>
              <a:cs typeface="Arial"/>
            </a:endParaRPr>
          </a:p>
          <a:p>
            <a:pPr marL="136361" marR="509927" indent="-124311" algn="just">
              <a:lnSpc>
                <a:spcPct val="102000"/>
              </a:lnSpc>
              <a:spcBef>
                <a:spcPts val="934"/>
              </a:spcBef>
              <a:buSzPct val="91666"/>
              <a:buFont typeface="Arial Unicode MS"/>
              <a:buChar char="►"/>
              <a:tabLst>
                <a:tab pos="136361" algn="l"/>
              </a:tabLst>
            </a:pPr>
            <a:r>
              <a:rPr sz="1199" b="1" spc="-10" dirty="0">
                <a:latin typeface="Arial"/>
                <a:cs typeface="Arial"/>
              </a:rPr>
              <a:t>Estudios TRAPEZE (QoL; Sobi) </a:t>
            </a:r>
            <a:r>
              <a:rPr sz="1199" spc="-5" dirty="0">
                <a:latin typeface="Arial"/>
                <a:cs typeface="Arial"/>
              </a:rPr>
              <a:t>49 centros y </a:t>
            </a:r>
            <a:r>
              <a:rPr sz="1199" spc="-20" dirty="0">
                <a:latin typeface="Arial"/>
                <a:cs typeface="Arial"/>
              </a:rPr>
              <a:t>FOSTAMES </a:t>
            </a:r>
            <a:r>
              <a:rPr sz="1199" spc="-5" dirty="0">
                <a:latin typeface="Arial"/>
                <a:cs typeface="Arial"/>
              </a:rPr>
              <a:t>(real </a:t>
            </a:r>
            <a:r>
              <a:rPr sz="1199" spc="-10" dirty="0">
                <a:latin typeface="Arial"/>
                <a:cs typeface="Arial"/>
              </a:rPr>
              <a:t>life </a:t>
            </a:r>
            <a:r>
              <a:rPr sz="1199" spc="-5" dirty="0">
                <a:latin typeface="Arial"/>
                <a:cs typeface="Arial"/>
              </a:rPr>
              <a:t>y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fostamatinib)Fase</a:t>
            </a:r>
            <a:r>
              <a:rPr sz="1199" spc="-5" dirty="0">
                <a:latin typeface="Arial"/>
                <a:cs typeface="Arial"/>
              </a:rPr>
              <a:t> de </a:t>
            </a:r>
            <a:r>
              <a:rPr sz="1199" spc="-10" dirty="0">
                <a:latin typeface="Arial"/>
                <a:cs typeface="Arial"/>
              </a:rPr>
              <a:t>compliance</a:t>
            </a:r>
            <a:r>
              <a:rPr sz="1199" spc="-5" dirty="0">
                <a:latin typeface="Arial"/>
                <a:cs typeface="Arial"/>
              </a:rPr>
              <a:t> en marcha.</a:t>
            </a:r>
            <a:endParaRPr sz="1199" dirty="0">
              <a:latin typeface="Arial"/>
              <a:cs typeface="Arial"/>
            </a:endParaRPr>
          </a:p>
          <a:p>
            <a:pPr marL="136361" marR="128750" indent="-123676" algn="just">
              <a:lnSpc>
                <a:spcPct val="99800"/>
              </a:lnSpc>
              <a:spcBef>
                <a:spcPts val="514"/>
              </a:spcBef>
              <a:buSzPct val="91666"/>
              <a:buFont typeface="Arial Unicode MS"/>
              <a:buChar char="►"/>
              <a:tabLst>
                <a:tab pos="136995" algn="l"/>
              </a:tabLst>
            </a:pPr>
            <a:r>
              <a:rPr sz="1199" spc="-5" dirty="0">
                <a:latin typeface="Arial"/>
                <a:cs typeface="Arial"/>
              </a:rPr>
              <a:t>1er </a:t>
            </a:r>
            <a:r>
              <a:rPr sz="1199" spc="-10" dirty="0">
                <a:latin typeface="Arial"/>
                <a:cs typeface="Arial"/>
              </a:rPr>
              <a:t>Congreso </a:t>
            </a:r>
            <a:r>
              <a:rPr sz="1199" spc="-5" dirty="0">
                <a:latin typeface="Arial"/>
                <a:cs typeface="Arial"/>
              </a:rPr>
              <a:t>internacional de </a:t>
            </a:r>
            <a:r>
              <a:rPr sz="1199" spc="-10" dirty="0">
                <a:latin typeface="Arial"/>
                <a:cs typeface="Arial"/>
              </a:rPr>
              <a:t>PTI </a:t>
            </a:r>
            <a:r>
              <a:rPr sz="1199" spc="-5" dirty="0">
                <a:latin typeface="Arial"/>
                <a:cs typeface="Arial"/>
              </a:rPr>
              <a:t>del </a:t>
            </a:r>
            <a:r>
              <a:rPr sz="1199" spc="-10" dirty="0">
                <a:latin typeface="Arial"/>
                <a:cs typeface="Arial"/>
              </a:rPr>
              <a:t>ERCI </a:t>
            </a:r>
            <a:r>
              <a:rPr sz="1199" spc="-5" dirty="0">
                <a:latin typeface="Arial"/>
                <a:cs typeface="Arial"/>
              </a:rPr>
              <a:t>en </a:t>
            </a:r>
            <a:r>
              <a:rPr sz="1199" spc="-10" dirty="0">
                <a:latin typeface="Arial"/>
                <a:cs typeface="Arial"/>
              </a:rPr>
              <a:t>Burgos,</a:t>
            </a:r>
            <a:r>
              <a:rPr sz="1199" spc="-5" dirty="0">
                <a:latin typeface="Arial"/>
                <a:cs typeface="Arial"/>
              </a:rPr>
              <a:t> mixto, </a:t>
            </a:r>
            <a:r>
              <a:rPr sz="1199" spc="-10" dirty="0">
                <a:latin typeface="Arial"/>
                <a:cs typeface="Arial"/>
              </a:rPr>
              <a:t>presencial </a:t>
            </a:r>
            <a:r>
              <a:rPr sz="1199" spc="-5" dirty="0">
                <a:latin typeface="Arial"/>
                <a:cs typeface="Arial"/>
              </a:rPr>
              <a:t>y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virtual. 20 y 21 de Octubre de 2022. </a:t>
            </a:r>
            <a:r>
              <a:rPr sz="1199" spc="-10" dirty="0">
                <a:latin typeface="Arial"/>
                <a:cs typeface="Arial"/>
              </a:rPr>
              <a:t>P</a:t>
            </a:r>
            <a:r>
              <a:rPr lang="es-ES" sz="1199" spc="-10" dirty="0">
                <a:latin typeface="Arial"/>
                <a:cs typeface="Arial"/>
              </a:rPr>
              <a:t>á</a:t>
            </a:r>
            <a:r>
              <a:rPr sz="1199" spc="-10" dirty="0" err="1">
                <a:latin typeface="Arial"/>
                <a:cs typeface="Arial"/>
              </a:rPr>
              <a:t>gina</a:t>
            </a:r>
            <a:r>
              <a:rPr sz="1199" spc="-10" dirty="0">
                <a:latin typeface="Arial"/>
                <a:cs typeface="Arial"/>
              </a:rPr>
              <a:t> web </a:t>
            </a:r>
            <a:r>
              <a:rPr sz="1199" spc="-5" dirty="0">
                <a:latin typeface="Arial"/>
                <a:cs typeface="Arial"/>
              </a:rPr>
              <a:t>del </a:t>
            </a:r>
            <a:r>
              <a:rPr sz="1199" spc="-10" dirty="0">
                <a:latin typeface="Arial"/>
                <a:cs typeface="Arial"/>
              </a:rPr>
              <a:t>ERCI.Chairs: Cooper </a:t>
            </a:r>
            <a:r>
              <a:rPr sz="1199" spc="-5" dirty="0">
                <a:latin typeface="Arial"/>
                <a:cs typeface="Arial"/>
              </a:rPr>
              <a:t>y </a:t>
            </a:r>
            <a:r>
              <a:rPr sz="1199" spc="-320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Rodeghiero</a:t>
            </a:r>
            <a:endParaRPr sz="1199" dirty="0">
              <a:latin typeface="Arial"/>
              <a:cs typeface="Arial"/>
            </a:endParaRPr>
          </a:p>
          <a:p>
            <a:pPr marL="12685">
              <a:spcBef>
                <a:spcPts val="508"/>
              </a:spcBef>
            </a:pPr>
            <a:r>
              <a:rPr sz="1199" spc="-5" dirty="0">
                <a:latin typeface="Arial"/>
                <a:cs typeface="Arial"/>
              </a:rPr>
              <a:t>.</a:t>
            </a:r>
            <a:endParaRPr sz="1199" dirty="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74410" y="1333259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30949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61250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PLENARIA-TROMBOCITOPENIA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INMUNE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884" y="1635513"/>
            <a:ext cx="6594232" cy="991662"/>
          </a:xfrm>
          <a:prstGeom prst="rect">
            <a:avLst/>
          </a:prstGeom>
        </p:spPr>
        <p:txBody>
          <a:bodyPr vert="horz" wrap="square" lIns="0" tIns="222611" rIns="0" bIns="0" rtlCol="0">
            <a:spAutoFit/>
          </a:bodyPr>
          <a:lstStyle/>
          <a:p>
            <a:pPr marL="634" algn="ctr">
              <a:spcBef>
                <a:spcPts val="1753"/>
              </a:spcBef>
            </a:pPr>
            <a:r>
              <a:rPr sz="3200" spc="-5" dirty="0">
                <a:solidFill>
                  <a:schemeClr val="tx1"/>
                </a:solidFill>
              </a:rPr>
              <a:t>Gracias</a:t>
            </a:r>
          </a:p>
          <a:p>
            <a:pPr marL="634" algn="ctr">
              <a:spcBef>
                <a:spcPts val="664"/>
              </a:spcBef>
            </a:pPr>
            <a:r>
              <a:rPr sz="1200" spc="-5" dirty="0">
                <a:solidFill>
                  <a:schemeClr val="tx1"/>
                </a:solidFill>
                <a:latin typeface="Calibri"/>
              </a:rPr>
              <a:t>Ana</a:t>
            </a:r>
            <a:r>
              <a:rPr sz="1200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200" spc="-5" dirty="0">
                <a:solidFill>
                  <a:schemeClr val="tx1"/>
                </a:solidFill>
                <a:latin typeface="Calibri"/>
              </a:rPr>
              <a:t>Carolina.</a:t>
            </a:r>
            <a:r>
              <a:rPr sz="1200" spc="-15" dirty="0">
                <a:solidFill>
                  <a:schemeClr val="tx1"/>
                </a:solidFill>
                <a:latin typeface="Calibri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Calibri"/>
              </a:rPr>
              <a:t>Secretaria</a:t>
            </a:r>
            <a:r>
              <a:rPr sz="1200" spc="-5" dirty="0">
                <a:solidFill>
                  <a:schemeClr val="tx1"/>
                </a:solidFill>
                <a:latin typeface="Calibri"/>
              </a:rPr>
              <a:t> GEPTI.</a:t>
            </a:r>
            <a:r>
              <a:rPr sz="1200" spc="-10" dirty="0">
                <a:solidFill>
                  <a:schemeClr val="tx1"/>
                </a:solidFill>
                <a:latin typeface="Calibri"/>
              </a:rPr>
              <a:t> </a:t>
            </a:r>
            <a:r>
              <a:rPr sz="1200" spc="-5" dirty="0">
                <a:solidFill>
                  <a:srgbClr val="2F5597"/>
                </a:solidFill>
                <a:latin typeface="Calibri"/>
                <a:hlinkClick r:id="rId2"/>
              </a:rPr>
              <a:t>gepti@sehh.es</a:t>
            </a:r>
            <a:endParaRPr sz="1200" dirty="0">
              <a:latin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85315" y="3526504"/>
            <a:ext cx="957757" cy="70833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068746" y="3650699"/>
            <a:ext cx="584144" cy="584139"/>
          </a:xfrm>
          <a:prstGeom prst="rect">
            <a:avLst/>
          </a:prstGeom>
        </p:spPr>
      </p:pic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224023" y="2079570"/>
            <a:ext cx="2622491" cy="101474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algn="ctr">
              <a:spcBef>
                <a:spcPts val="114"/>
              </a:spcBef>
            </a:pP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María</a:t>
            </a:r>
            <a:r>
              <a:rPr sz="2147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dirty="0">
                <a:solidFill>
                  <a:srgbClr val="7030A0"/>
                </a:solidFill>
                <a:latin typeface="Arial"/>
                <a:cs typeface="Arial"/>
              </a:rPr>
              <a:t>Díez</a:t>
            </a:r>
            <a:r>
              <a:rPr sz="2147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Campelo</a:t>
            </a:r>
            <a:endParaRPr sz="2147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2247">
              <a:latin typeface="Arial"/>
              <a:cs typeface="Arial"/>
            </a:endParaRPr>
          </a:p>
          <a:p>
            <a:pPr marL="634" algn="ctr"/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Presidenta</a:t>
            </a:r>
            <a:endParaRPr sz="2147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89907" y="1078636"/>
            <a:ext cx="1899803" cy="2817554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LEUCEMIA</a:t>
            </a:r>
            <a:r>
              <a:rPr sz="1199" b="1" spc="-70" dirty="0">
                <a:latin typeface="Work Sans"/>
                <a:cs typeface="Work Sans"/>
              </a:rPr>
              <a:t> </a:t>
            </a:r>
            <a:r>
              <a:rPr sz="1199" b="1" spc="-15" dirty="0">
                <a:latin typeface="Work Sans"/>
                <a:cs typeface="Work Sans"/>
              </a:rPr>
              <a:t>AGUDA</a:t>
            </a:r>
            <a:r>
              <a:rPr sz="1199" b="1" spc="-4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LINFOBLÁSTICA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507951" y="630830"/>
            <a:ext cx="212907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2F1FF9"/>
                </a:solidFill>
                <a:latin typeface="Calibri"/>
                <a:cs typeface="Calibri"/>
              </a:rPr>
              <a:t>Flow</a:t>
            </a:r>
            <a:r>
              <a:rPr sz="1698" b="1" spc="-10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chart</a:t>
            </a:r>
            <a:r>
              <a:rPr sz="1698" b="1" spc="-5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of</a:t>
            </a:r>
            <a:r>
              <a:rPr sz="1698" b="1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2F1FF9"/>
                </a:solidFill>
                <a:latin typeface="Calibri"/>
                <a:cs typeface="Calibri"/>
              </a:rPr>
              <a:t>the</a:t>
            </a:r>
            <a:r>
              <a:rPr sz="1698" b="1" spc="-10" dirty="0">
                <a:solidFill>
                  <a:srgbClr val="2F1FF9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2F1FF9"/>
                </a:solidFill>
                <a:latin typeface="Calibri"/>
                <a:cs typeface="Calibri"/>
              </a:rPr>
              <a:t>study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793118" y="1000925"/>
            <a:ext cx="1412403" cy="138201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22832" rIns="0" bIns="0" rtlCol="0">
            <a:spAutoFit/>
          </a:bodyPr>
          <a:lstStyle/>
          <a:p>
            <a:pPr marL="238473">
              <a:spcBef>
                <a:spcPts val="180"/>
              </a:spcBef>
            </a:pPr>
            <a:r>
              <a:rPr sz="749" b="1" dirty="0">
                <a:solidFill>
                  <a:srgbClr val="2515F9"/>
                </a:solidFill>
                <a:latin typeface="Arial"/>
                <a:cs typeface="Arial"/>
              </a:rPr>
              <a:t>PETHEMA</a:t>
            </a:r>
            <a:r>
              <a:rPr sz="749" b="1" spc="-45" dirty="0">
                <a:solidFill>
                  <a:srgbClr val="2515F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2515F9"/>
                </a:solidFill>
                <a:latin typeface="Arial"/>
                <a:cs typeface="Arial"/>
              </a:rPr>
              <a:t>LAL</a:t>
            </a:r>
            <a:r>
              <a:rPr sz="749" b="1" spc="-35" dirty="0">
                <a:solidFill>
                  <a:srgbClr val="2515F9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2515F9"/>
                </a:solidFill>
                <a:latin typeface="Arial"/>
                <a:cs typeface="Arial"/>
              </a:rPr>
              <a:t>Ph08</a:t>
            </a:r>
            <a:endParaRPr sz="749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02650" y="1168381"/>
            <a:ext cx="906829" cy="324604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4143563" y="1212854"/>
            <a:ext cx="63041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solidFill>
                  <a:srgbClr val="FFFFFF"/>
                </a:solidFill>
                <a:latin typeface="Calibri"/>
                <a:cs typeface="Calibri"/>
              </a:rPr>
              <a:t>ALL</a:t>
            </a:r>
            <a:r>
              <a:rPr sz="749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749" b="1" dirty="0">
                <a:solidFill>
                  <a:srgbClr val="FFFFFF"/>
                </a:solidFill>
                <a:latin typeface="Calibri"/>
                <a:cs typeface="Calibri"/>
              </a:rPr>
              <a:t>Ph+</a:t>
            </a:r>
            <a:r>
              <a:rPr sz="749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FFFFFF"/>
                </a:solidFill>
                <a:latin typeface="Calibri"/>
                <a:cs typeface="Calibri"/>
              </a:rPr>
              <a:t>(≤55y.)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3924023" y="1515312"/>
            <a:ext cx="1037581" cy="210560"/>
            <a:chOff x="3923224" y="1517180"/>
            <a:chExt cx="1038860" cy="210820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23224" y="1524749"/>
              <a:ext cx="1038360" cy="20305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27144" y="1517180"/>
              <a:ext cx="1030909" cy="166801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3927939" y="1515314"/>
            <a:ext cx="1029970" cy="13307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207396">
              <a:spcBef>
                <a:spcPts val="140"/>
              </a:spcBef>
            </a:pPr>
            <a:r>
              <a:rPr sz="749" b="1" spc="-5" dirty="0">
                <a:latin typeface="Calibri"/>
                <a:cs typeface="Calibri"/>
              </a:rPr>
              <a:t>Registered,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189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3876213" y="1904315"/>
            <a:ext cx="1260191" cy="210560"/>
            <a:chOff x="3875354" y="1906663"/>
            <a:chExt cx="1261745" cy="210820"/>
          </a:xfrm>
        </p:grpSpPr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75354" y="1914347"/>
              <a:ext cx="1261228" cy="20304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78998" y="1906663"/>
              <a:ext cx="1253591" cy="166814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3879850" y="1904327"/>
            <a:ext cx="1252581" cy="13307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305068">
              <a:spcBef>
                <a:spcPts val="140"/>
              </a:spcBef>
            </a:pPr>
            <a:r>
              <a:rPr sz="749" b="1" spc="-10" dirty="0">
                <a:latin typeface="Calibri"/>
                <a:cs typeface="Calibri"/>
              </a:rPr>
              <a:t>Valid,</a:t>
            </a:r>
            <a:r>
              <a:rPr sz="749" b="1" spc="-1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165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(87%)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858073" y="2377505"/>
            <a:ext cx="1329321" cy="555575"/>
            <a:chOff x="3857193" y="2380437"/>
            <a:chExt cx="1330960" cy="556260"/>
          </a:xfrm>
        </p:grpSpPr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84307" y="2388130"/>
              <a:ext cx="873277" cy="20305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987330" y="2380437"/>
              <a:ext cx="867549" cy="164211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857193" y="2733154"/>
              <a:ext cx="1330565" cy="20304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60939" y="2726055"/>
              <a:ext cx="1323238" cy="166814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3988051" y="2377496"/>
            <a:ext cx="866975" cy="133078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77377">
              <a:spcBef>
                <a:spcPts val="140"/>
              </a:spcBef>
            </a:pPr>
            <a:r>
              <a:rPr sz="749" b="1" dirty="0">
                <a:latin typeface="Calibri"/>
                <a:cs typeface="Calibri"/>
              </a:rPr>
              <a:t>CR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156/161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(97%)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4197558" y="1713694"/>
            <a:ext cx="474395" cy="1015383"/>
          </a:xfrm>
          <a:custGeom>
            <a:avLst/>
            <a:gdLst/>
            <a:ahLst/>
            <a:cxnLst/>
            <a:rect l="l" t="t" r="r" b="b"/>
            <a:pathLst>
              <a:path w="474979" h="1016635">
                <a:moveTo>
                  <a:pt x="228727" y="60185"/>
                </a:moveTo>
                <a:lnTo>
                  <a:pt x="24434" y="60185"/>
                </a:lnTo>
                <a:lnTo>
                  <a:pt x="54013" y="42926"/>
                </a:lnTo>
                <a:lnTo>
                  <a:pt x="54711" y="40297"/>
                </a:lnTo>
                <a:lnTo>
                  <a:pt x="52324" y="36195"/>
                </a:lnTo>
                <a:lnTo>
                  <a:pt x="49682" y="35496"/>
                </a:lnTo>
                <a:lnTo>
                  <a:pt x="0" y="64490"/>
                </a:lnTo>
                <a:lnTo>
                  <a:pt x="49682" y="93472"/>
                </a:lnTo>
                <a:lnTo>
                  <a:pt x="52324" y="92773"/>
                </a:lnTo>
                <a:lnTo>
                  <a:pt x="54711" y="88671"/>
                </a:lnTo>
                <a:lnTo>
                  <a:pt x="54013" y="86042"/>
                </a:lnTo>
                <a:lnTo>
                  <a:pt x="24434" y="68783"/>
                </a:lnTo>
                <a:lnTo>
                  <a:pt x="228727" y="68783"/>
                </a:lnTo>
                <a:lnTo>
                  <a:pt x="228727" y="60185"/>
                </a:lnTo>
                <a:close/>
              </a:path>
              <a:path w="474979" h="1016635">
                <a:moveTo>
                  <a:pt x="254000" y="615302"/>
                </a:moveTo>
                <a:lnTo>
                  <a:pt x="253339" y="612660"/>
                </a:lnTo>
                <a:lnTo>
                  <a:pt x="249262" y="610222"/>
                </a:lnTo>
                <a:lnTo>
                  <a:pt x="246621" y="610882"/>
                </a:lnTo>
                <a:lnTo>
                  <a:pt x="229019" y="640257"/>
                </a:lnTo>
                <a:lnTo>
                  <a:pt x="232168" y="373202"/>
                </a:lnTo>
                <a:lnTo>
                  <a:pt x="223570" y="373100"/>
                </a:lnTo>
                <a:lnTo>
                  <a:pt x="222084" y="498678"/>
                </a:lnTo>
                <a:lnTo>
                  <a:pt x="24434" y="498678"/>
                </a:lnTo>
                <a:lnTo>
                  <a:pt x="54013" y="481418"/>
                </a:lnTo>
                <a:lnTo>
                  <a:pt x="54711" y="478790"/>
                </a:lnTo>
                <a:lnTo>
                  <a:pt x="52324" y="474687"/>
                </a:lnTo>
                <a:lnTo>
                  <a:pt x="49682" y="473989"/>
                </a:lnTo>
                <a:lnTo>
                  <a:pt x="0" y="502983"/>
                </a:lnTo>
                <a:lnTo>
                  <a:pt x="49682" y="531964"/>
                </a:lnTo>
                <a:lnTo>
                  <a:pt x="52324" y="531266"/>
                </a:lnTo>
                <a:lnTo>
                  <a:pt x="54711" y="527164"/>
                </a:lnTo>
                <a:lnTo>
                  <a:pt x="54013" y="524535"/>
                </a:lnTo>
                <a:lnTo>
                  <a:pt x="24434" y="507276"/>
                </a:lnTo>
                <a:lnTo>
                  <a:pt x="221983" y="507276"/>
                </a:lnTo>
                <a:lnTo>
                  <a:pt x="220421" y="640156"/>
                </a:lnTo>
                <a:lnTo>
                  <a:pt x="203517" y="610374"/>
                </a:lnTo>
                <a:lnTo>
                  <a:pt x="200888" y="609650"/>
                </a:lnTo>
                <a:lnTo>
                  <a:pt x="196761" y="612000"/>
                </a:lnTo>
                <a:lnTo>
                  <a:pt x="196037" y="614616"/>
                </a:lnTo>
                <a:lnTo>
                  <a:pt x="224434" y="664641"/>
                </a:lnTo>
                <a:lnTo>
                  <a:pt x="229514" y="656158"/>
                </a:lnTo>
                <a:lnTo>
                  <a:pt x="254000" y="615302"/>
                </a:lnTo>
                <a:close/>
              </a:path>
              <a:path w="474979" h="1016635">
                <a:moveTo>
                  <a:pt x="273189" y="966622"/>
                </a:moveTo>
                <a:lnTo>
                  <a:pt x="272491" y="963993"/>
                </a:lnTo>
                <a:lnTo>
                  <a:pt x="268389" y="961593"/>
                </a:lnTo>
                <a:lnTo>
                  <a:pt x="265760" y="962291"/>
                </a:lnTo>
                <a:lnTo>
                  <a:pt x="248500" y="991870"/>
                </a:lnTo>
                <a:lnTo>
                  <a:pt x="248500" y="843470"/>
                </a:lnTo>
                <a:lnTo>
                  <a:pt x="239903" y="843470"/>
                </a:lnTo>
                <a:lnTo>
                  <a:pt x="239903" y="991870"/>
                </a:lnTo>
                <a:lnTo>
                  <a:pt x="222643" y="962291"/>
                </a:lnTo>
                <a:lnTo>
                  <a:pt x="220014" y="961593"/>
                </a:lnTo>
                <a:lnTo>
                  <a:pt x="215912" y="963993"/>
                </a:lnTo>
                <a:lnTo>
                  <a:pt x="215214" y="966622"/>
                </a:lnTo>
                <a:lnTo>
                  <a:pt x="244208" y="1016317"/>
                </a:lnTo>
                <a:lnTo>
                  <a:pt x="249186" y="1007783"/>
                </a:lnTo>
                <a:lnTo>
                  <a:pt x="273189" y="966622"/>
                </a:lnTo>
                <a:close/>
              </a:path>
              <a:path w="474979" h="1016635">
                <a:moveTo>
                  <a:pt x="467779" y="427316"/>
                </a:moveTo>
                <a:lnTo>
                  <a:pt x="418299" y="397967"/>
                </a:lnTo>
                <a:lnTo>
                  <a:pt x="415671" y="398640"/>
                </a:lnTo>
                <a:lnTo>
                  <a:pt x="413245" y="402729"/>
                </a:lnTo>
                <a:lnTo>
                  <a:pt x="413918" y="405358"/>
                </a:lnTo>
                <a:lnTo>
                  <a:pt x="443369" y="422833"/>
                </a:lnTo>
                <a:lnTo>
                  <a:pt x="233921" y="421297"/>
                </a:lnTo>
                <a:lnTo>
                  <a:pt x="233857" y="429895"/>
                </a:lnTo>
                <a:lnTo>
                  <a:pt x="443318" y="431431"/>
                </a:lnTo>
                <a:lnTo>
                  <a:pt x="413600" y="448475"/>
                </a:lnTo>
                <a:lnTo>
                  <a:pt x="412889" y="451104"/>
                </a:lnTo>
                <a:lnTo>
                  <a:pt x="415251" y="455218"/>
                </a:lnTo>
                <a:lnTo>
                  <a:pt x="417880" y="455930"/>
                </a:lnTo>
                <a:lnTo>
                  <a:pt x="460400" y="431546"/>
                </a:lnTo>
                <a:lnTo>
                  <a:pt x="467779" y="427316"/>
                </a:lnTo>
                <a:close/>
              </a:path>
              <a:path w="474979" h="1016635">
                <a:moveTo>
                  <a:pt x="474662" y="65341"/>
                </a:moveTo>
                <a:lnTo>
                  <a:pt x="425183" y="35991"/>
                </a:lnTo>
                <a:lnTo>
                  <a:pt x="422554" y="36664"/>
                </a:lnTo>
                <a:lnTo>
                  <a:pt x="420128" y="40754"/>
                </a:lnTo>
                <a:lnTo>
                  <a:pt x="420801" y="43383"/>
                </a:lnTo>
                <a:lnTo>
                  <a:pt x="450240" y="60858"/>
                </a:lnTo>
                <a:lnTo>
                  <a:pt x="244208" y="59347"/>
                </a:lnTo>
                <a:lnTo>
                  <a:pt x="244208" y="0"/>
                </a:lnTo>
                <a:lnTo>
                  <a:pt x="235610" y="0"/>
                </a:lnTo>
                <a:lnTo>
                  <a:pt x="235610" y="148399"/>
                </a:lnTo>
                <a:lnTo>
                  <a:pt x="218351" y="118821"/>
                </a:lnTo>
                <a:lnTo>
                  <a:pt x="215722" y="118122"/>
                </a:lnTo>
                <a:lnTo>
                  <a:pt x="211620" y="120523"/>
                </a:lnTo>
                <a:lnTo>
                  <a:pt x="210921" y="123151"/>
                </a:lnTo>
                <a:lnTo>
                  <a:pt x="239915" y="172847"/>
                </a:lnTo>
                <a:lnTo>
                  <a:pt x="244894" y="164312"/>
                </a:lnTo>
                <a:lnTo>
                  <a:pt x="268897" y="123151"/>
                </a:lnTo>
                <a:lnTo>
                  <a:pt x="268198" y="120523"/>
                </a:lnTo>
                <a:lnTo>
                  <a:pt x="264096" y="118122"/>
                </a:lnTo>
                <a:lnTo>
                  <a:pt x="261467" y="118821"/>
                </a:lnTo>
                <a:lnTo>
                  <a:pt x="244208" y="148399"/>
                </a:lnTo>
                <a:lnTo>
                  <a:pt x="244208" y="67957"/>
                </a:lnTo>
                <a:lnTo>
                  <a:pt x="450202" y="69456"/>
                </a:lnTo>
                <a:lnTo>
                  <a:pt x="420484" y="86499"/>
                </a:lnTo>
                <a:lnTo>
                  <a:pt x="419773" y="89128"/>
                </a:lnTo>
                <a:lnTo>
                  <a:pt x="422135" y="93243"/>
                </a:lnTo>
                <a:lnTo>
                  <a:pt x="424764" y="93954"/>
                </a:lnTo>
                <a:lnTo>
                  <a:pt x="467283" y="69570"/>
                </a:lnTo>
                <a:lnTo>
                  <a:pt x="474662" y="6534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 txBox="1"/>
          <p:nvPr/>
        </p:nvSpPr>
        <p:spPr>
          <a:xfrm>
            <a:off x="3608606" y="2145247"/>
            <a:ext cx="49659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Calibri"/>
                <a:cs typeface="Calibri"/>
              </a:rPr>
              <a:t>On</a:t>
            </a:r>
            <a:r>
              <a:rPr sz="599" spc="-2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induction: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179279" y="2936644"/>
            <a:ext cx="490885" cy="242904"/>
          </a:xfrm>
          <a:custGeom>
            <a:avLst/>
            <a:gdLst/>
            <a:ahLst/>
            <a:cxnLst/>
            <a:rect l="l" t="t" r="r" b="b"/>
            <a:pathLst>
              <a:path w="491489" h="243205">
                <a:moveTo>
                  <a:pt x="251599" y="24688"/>
                </a:moveTo>
                <a:lnTo>
                  <a:pt x="24422" y="24688"/>
                </a:lnTo>
                <a:lnTo>
                  <a:pt x="54013" y="7429"/>
                </a:lnTo>
                <a:lnTo>
                  <a:pt x="54711" y="4787"/>
                </a:lnTo>
                <a:lnTo>
                  <a:pt x="52311" y="685"/>
                </a:lnTo>
                <a:lnTo>
                  <a:pt x="49682" y="0"/>
                </a:lnTo>
                <a:lnTo>
                  <a:pt x="17068" y="19024"/>
                </a:lnTo>
                <a:lnTo>
                  <a:pt x="17068" y="28981"/>
                </a:lnTo>
                <a:lnTo>
                  <a:pt x="10693" y="25273"/>
                </a:lnTo>
                <a:lnTo>
                  <a:pt x="17068" y="28981"/>
                </a:lnTo>
                <a:lnTo>
                  <a:pt x="17068" y="19024"/>
                </a:lnTo>
                <a:lnTo>
                  <a:pt x="0" y="28981"/>
                </a:lnTo>
                <a:lnTo>
                  <a:pt x="49682" y="57962"/>
                </a:lnTo>
                <a:lnTo>
                  <a:pt x="52311" y="57277"/>
                </a:lnTo>
                <a:lnTo>
                  <a:pt x="54711" y="53174"/>
                </a:lnTo>
                <a:lnTo>
                  <a:pt x="54013" y="50546"/>
                </a:lnTo>
                <a:lnTo>
                  <a:pt x="24422" y="33286"/>
                </a:lnTo>
                <a:lnTo>
                  <a:pt x="251599" y="33286"/>
                </a:lnTo>
                <a:lnTo>
                  <a:pt x="251599" y="24688"/>
                </a:lnTo>
                <a:close/>
              </a:path>
              <a:path w="491489" h="243205">
                <a:moveTo>
                  <a:pt x="486079" y="124574"/>
                </a:moveTo>
                <a:lnTo>
                  <a:pt x="436600" y="95224"/>
                </a:lnTo>
                <a:lnTo>
                  <a:pt x="433971" y="95897"/>
                </a:lnTo>
                <a:lnTo>
                  <a:pt x="431546" y="99987"/>
                </a:lnTo>
                <a:lnTo>
                  <a:pt x="432219" y="102616"/>
                </a:lnTo>
                <a:lnTo>
                  <a:pt x="461670" y="120091"/>
                </a:lnTo>
                <a:lnTo>
                  <a:pt x="252222" y="118554"/>
                </a:lnTo>
                <a:lnTo>
                  <a:pt x="252158" y="127152"/>
                </a:lnTo>
                <a:lnTo>
                  <a:pt x="461619" y="128689"/>
                </a:lnTo>
                <a:lnTo>
                  <a:pt x="431901" y="145732"/>
                </a:lnTo>
                <a:lnTo>
                  <a:pt x="431190" y="148361"/>
                </a:lnTo>
                <a:lnTo>
                  <a:pt x="433552" y="152476"/>
                </a:lnTo>
                <a:lnTo>
                  <a:pt x="436181" y="153187"/>
                </a:lnTo>
                <a:lnTo>
                  <a:pt x="478701" y="128803"/>
                </a:lnTo>
                <a:lnTo>
                  <a:pt x="486079" y="124574"/>
                </a:lnTo>
                <a:close/>
              </a:path>
              <a:path w="491489" h="243205">
                <a:moveTo>
                  <a:pt x="490385" y="213995"/>
                </a:moveTo>
                <a:lnTo>
                  <a:pt x="440905" y="184645"/>
                </a:lnTo>
                <a:lnTo>
                  <a:pt x="438277" y="185318"/>
                </a:lnTo>
                <a:lnTo>
                  <a:pt x="435851" y="189407"/>
                </a:lnTo>
                <a:lnTo>
                  <a:pt x="436524" y="192036"/>
                </a:lnTo>
                <a:lnTo>
                  <a:pt x="465963" y="209511"/>
                </a:lnTo>
                <a:lnTo>
                  <a:pt x="256527" y="207975"/>
                </a:lnTo>
                <a:lnTo>
                  <a:pt x="256463" y="216573"/>
                </a:lnTo>
                <a:lnTo>
                  <a:pt x="465924" y="218109"/>
                </a:lnTo>
                <a:lnTo>
                  <a:pt x="436206" y="235153"/>
                </a:lnTo>
                <a:lnTo>
                  <a:pt x="435495" y="237782"/>
                </a:lnTo>
                <a:lnTo>
                  <a:pt x="437857" y="241896"/>
                </a:lnTo>
                <a:lnTo>
                  <a:pt x="440486" y="242608"/>
                </a:lnTo>
                <a:lnTo>
                  <a:pt x="483006" y="218224"/>
                </a:lnTo>
                <a:lnTo>
                  <a:pt x="490385" y="213995"/>
                </a:lnTo>
                <a:close/>
              </a:path>
              <a:path w="491489" h="243205">
                <a:moveTo>
                  <a:pt x="491236" y="30861"/>
                </a:moveTo>
                <a:lnTo>
                  <a:pt x="441756" y="1511"/>
                </a:lnTo>
                <a:lnTo>
                  <a:pt x="439127" y="2184"/>
                </a:lnTo>
                <a:lnTo>
                  <a:pt x="436702" y="6273"/>
                </a:lnTo>
                <a:lnTo>
                  <a:pt x="437375" y="8902"/>
                </a:lnTo>
                <a:lnTo>
                  <a:pt x="466826" y="26365"/>
                </a:lnTo>
                <a:lnTo>
                  <a:pt x="257378" y="24841"/>
                </a:lnTo>
                <a:lnTo>
                  <a:pt x="257314" y="33439"/>
                </a:lnTo>
                <a:lnTo>
                  <a:pt x="466775" y="34963"/>
                </a:lnTo>
                <a:lnTo>
                  <a:pt x="437057" y="52019"/>
                </a:lnTo>
                <a:lnTo>
                  <a:pt x="436346" y="54648"/>
                </a:lnTo>
                <a:lnTo>
                  <a:pt x="438708" y="58762"/>
                </a:lnTo>
                <a:lnTo>
                  <a:pt x="441337" y="59474"/>
                </a:lnTo>
                <a:lnTo>
                  <a:pt x="483857" y="35090"/>
                </a:lnTo>
                <a:lnTo>
                  <a:pt x="491236" y="3086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 txBox="1"/>
          <p:nvPr/>
        </p:nvSpPr>
        <p:spPr>
          <a:xfrm>
            <a:off x="5160372" y="2986132"/>
            <a:ext cx="1035043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(Protocol</a:t>
            </a:r>
            <a:r>
              <a:rPr sz="599" spc="-5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violation: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2,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Toxicity: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1)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2379104" y="3402846"/>
            <a:ext cx="1947683" cy="750280"/>
            <a:chOff x="2376399" y="3407041"/>
            <a:chExt cx="1950085" cy="751205"/>
          </a:xfrm>
        </p:grpSpPr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84653" y="3414953"/>
              <a:ext cx="1941372" cy="721398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76399" y="3411651"/>
              <a:ext cx="1626065" cy="74616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88095" y="3407041"/>
              <a:ext cx="1934565" cy="714489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2390782" y="3402840"/>
            <a:ext cx="1932462" cy="668717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18392" rIns="0" bIns="0" rtlCol="0">
            <a:spAutoFit/>
          </a:bodyPr>
          <a:lstStyle/>
          <a:p>
            <a:pPr algn="ctr">
              <a:spcBef>
                <a:spcPts val="145"/>
              </a:spcBef>
            </a:pPr>
            <a:r>
              <a:rPr sz="749" b="1" dirty="0">
                <a:latin typeface="Calibri"/>
                <a:cs typeface="Calibri"/>
              </a:rPr>
              <a:t>Allo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SCT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:</a:t>
            </a:r>
            <a:r>
              <a:rPr sz="749" b="1" spc="-1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133</a:t>
            </a:r>
            <a:endParaRPr sz="749">
              <a:latin typeface="Calibri"/>
              <a:cs typeface="Calibri"/>
            </a:endParaRPr>
          </a:p>
          <a:p>
            <a:pPr marL="46934">
              <a:spcBef>
                <a:spcPts val="20"/>
              </a:spcBef>
            </a:pPr>
            <a:r>
              <a:rPr sz="749" spc="-5" dirty="0">
                <a:latin typeface="Calibri"/>
                <a:cs typeface="Calibri"/>
              </a:rPr>
              <a:t>-</a:t>
            </a:r>
            <a:r>
              <a:rPr sz="699" spc="-5" dirty="0">
                <a:latin typeface="Calibri"/>
                <a:cs typeface="Calibri"/>
              </a:rPr>
              <a:t>Matched-related </a:t>
            </a:r>
            <a:r>
              <a:rPr sz="699" dirty="0">
                <a:latin typeface="Calibri"/>
                <a:cs typeface="Calibri"/>
              </a:rPr>
              <a:t>donor: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50/118 (42%)</a:t>
            </a:r>
            <a:endParaRPr sz="699">
              <a:latin typeface="Calibri"/>
              <a:cs typeface="Calibri"/>
            </a:endParaRPr>
          </a:p>
          <a:p>
            <a:pPr marL="46934">
              <a:lnSpc>
                <a:spcPts val="829"/>
              </a:lnSpc>
              <a:spcBef>
                <a:spcPts val="10"/>
              </a:spcBef>
            </a:pPr>
            <a:r>
              <a:rPr sz="699" spc="-5" dirty="0">
                <a:latin typeface="Calibri"/>
                <a:cs typeface="Calibri"/>
              </a:rPr>
              <a:t>-Mismatched-related</a:t>
            </a:r>
            <a:r>
              <a:rPr sz="699" dirty="0">
                <a:latin typeface="Calibri"/>
                <a:cs typeface="Calibri"/>
              </a:rPr>
              <a:t> donor: 1/118 (1%)</a:t>
            </a:r>
            <a:endParaRPr sz="699">
              <a:latin typeface="Calibri"/>
              <a:cs typeface="Calibri"/>
            </a:endParaRPr>
          </a:p>
          <a:p>
            <a:pPr marL="46934">
              <a:lnSpc>
                <a:spcPts val="829"/>
              </a:lnSpc>
            </a:pPr>
            <a:r>
              <a:rPr sz="699" spc="-5" dirty="0">
                <a:latin typeface="Calibri"/>
                <a:cs typeface="Calibri"/>
              </a:rPr>
              <a:t>-Matched-unrelated</a:t>
            </a:r>
            <a:r>
              <a:rPr sz="699" dirty="0">
                <a:latin typeface="Calibri"/>
                <a:cs typeface="Calibri"/>
              </a:rPr>
              <a:t> donor: 37/118</a:t>
            </a:r>
            <a:r>
              <a:rPr sz="699" spc="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(31%)</a:t>
            </a:r>
            <a:endParaRPr sz="699">
              <a:latin typeface="Calibri"/>
              <a:cs typeface="Calibri"/>
            </a:endParaRPr>
          </a:p>
          <a:p>
            <a:pPr marL="46934">
              <a:spcBef>
                <a:spcPts val="15"/>
              </a:spcBef>
            </a:pPr>
            <a:r>
              <a:rPr sz="699" spc="-5" dirty="0">
                <a:latin typeface="Calibri"/>
                <a:cs typeface="Calibri"/>
              </a:rPr>
              <a:t>-Unrelated cord </a:t>
            </a:r>
            <a:r>
              <a:rPr sz="699" dirty="0">
                <a:latin typeface="Calibri"/>
                <a:cs typeface="Calibri"/>
              </a:rPr>
              <a:t>blood: 24/118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(20%)</a:t>
            </a:r>
            <a:endParaRPr sz="699">
              <a:latin typeface="Calibri"/>
              <a:cs typeface="Calibri"/>
            </a:endParaRPr>
          </a:p>
          <a:p>
            <a:pPr marL="46934">
              <a:spcBef>
                <a:spcPts val="30"/>
              </a:spcBef>
            </a:pPr>
            <a:r>
              <a:rPr sz="699" dirty="0">
                <a:latin typeface="Calibri"/>
                <a:cs typeface="Calibri"/>
              </a:rPr>
              <a:t>-Haploidentical:</a:t>
            </a:r>
            <a:r>
              <a:rPr sz="699" spc="-2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6/118</a:t>
            </a:r>
            <a:r>
              <a:rPr sz="699" spc="-2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(5%)</a:t>
            </a:r>
            <a:endParaRPr sz="699">
              <a:latin typeface="Calibri"/>
              <a:cs typeface="Calibri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4219160" y="4131637"/>
            <a:ext cx="442050" cy="211194"/>
            <a:chOff x="4218724" y="4136732"/>
            <a:chExt cx="442595" cy="211454"/>
          </a:xfrm>
        </p:grpSpPr>
        <p:pic>
          <p:nvPicPr>
            <p:cNvPr id="31" name="object 3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22026" y="4146270"/>
              <a:ext cx="437464" cy="17497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18724" y="4144611"/>
              <a:ext cx="442417" cy="203051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224642" y="4139590"/>
              <a:ext cx="431622" cy="166801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4224638" y="4139590"/>
              <a:ext cx="431800" cy="167005"/>
            </a:xfrm>
            <a:custGeom>
              <a:avLst/>
              <a:gdLst/>
              <a:ahLst/>
              <a:cxnLst/>
              <a:rect l="l" t="t" r="r" b="b"/>
              <a:pathLst>
                <a:path w="431800" h="167004">
                  <a:moveTo>
                    <a:pt x="0" y="0"/>
                  </a:moveTo>
                  <a:lnTo>
                    <a:pt x="431622" y="0"/>
                  </a:lnTo>
                  <a:lnTo>
                    <a:pt x="431622" y="166801"/>
                  </a:lnTo>
                  <a:lnTo>
                    <a:pt x="0" y="166801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4266483" y="4137816"/>
            <a:ext cx="348186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dirty="0">
                <a:latin typeface="Calibri"/>
                <a:cs typeface="Calibri"/>
              </a:rPr>
              <a:t>CCR</a:t>
            </a:r>
            <a:r>
              <a:rPr sz="749" b="1" spc="-4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: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85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500420" y="1705019"/>
            <a:ext cx="2372609" cy="10432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  <a:tabLst>
                <a:tab pos="1246278" algn="l"/>
              </a:tabLst>
            </a:pPr>
            <a:r>
              <a:rPr sz="899" spc="-15" baseline="4629" dirty="0">
                <a:latin typeface="Calibri"/>
                <a:cs typeface="Calibri"/>
              </a:rPr>
              <a:t>Registration</a:t>
            </a:r>
            <a:r>
              <a:rPr sz="899" spc="7" baseline="4629" dirty="0">
                <a:latin typeface="Calibri"/>
                <a:cs typeface="Calibri"/>
              </a:rPr>
              <a:t> </a:t>
            </a:r>
            <a:r>
              <a:rPr sz="899" spc="-7" baseline="4629" dirty="0">
                <a:latin typeface="Calibri"/>
                <a:cs typeface="Calibri"/>
              </a:rPr>
              <a:t>only:</a:t>
            </a:r>
            <a:r>
              <a:rPr sz="899" spc="22" baseline="4629" dirty="0">
                <a:latin typeface="Calibri"/>
                <a:cs typeface="Calibri"/>
              </a:rPr>
              <a:t> </a:t>
            </a:r>
            <a:r>
              <a:rPr sz="899" spc="-7" baseline="4629" dirty="0">
                <a:latin typeface="Calibri"/>
                <a:cs typeface="Calibri"/>
              </a:rPr>
              <a:t>4	</a:t>
            </a:r>
            <a:r>
              <a:rPr sz="599" spc="-10" dirty="0">
                <a:latin typeface="Calibri"/>
                <a:cs typeface="Calibri"/>
              </a:rPr>
              <a:t>Exclusion: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20 (Non </a:t>
            </a:r>
            <a:r>
              <a:rPr sz="599" spc="-10" dirty="0">
                <a:latin typeface="Calibri"/>
                <a:cs typeface="Calibri"/>
              </a:rPr>
              <a:t>inclusion</a:t>
            </a:r>
            <a:r>
              <a:rPr sz="599" spc="-5" dirty="0">
                <a:latin typeface="Calibri"/>
                <a:cs typeface="Calibri"/>
              </a:rPr>
              <a:t> criteria)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569744" y="2900379"/>
            <a:ext cx="312035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O</a:t>
            </a:r>
            <a:r>
              <a:rPr sz="599" spc="-5" dirty="0">
                <a:latin typeface="Calibri"/>
                <a:cs typeface="Calibri"/>
              </a:rPr>
              <a:t>n </a:t>
            </a:r>
            <a:r>
              <a:rPr sz="599" spc="-10" dirty="0">
                <a:latin typeface="Calibri"/>
                <a:cs typeface="Calibri"/>
              </a:rPr>
              <a:t>cons</a:t>
            </a:r>
            <a:r>
              <a:rPr sz="599" spc="-5" dirty="0">
                <a:latin typeface="Calibri"/>
                <a:cs typeface="Calibri"/>
              </a:rPr>
              <a:t>o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69744" y="2997637"/>
            <a:ext cx="27271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Pending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4028416" y="3188153"/>
            <a:ext cx="1177109" cy="417315"/>
            <a:chOff x="4027746" y="3192084"/>
            <a:chExt cx="1178560" cy="417830"/>
          </a:xfrm>
        </p:grpSpPr>
        <p:sp>
          <p:nvSpPr>
            <p:cNvPr id="40" name="object 40"/>
            <p:cNvSpPr/>
            <p:nvPr/>
          </p:nvSpPr>
          <p:spPr>
            <a:xfrm>
              <a:off x="4027741" y="3192094"/>
              <a:ext cx="824865" cy="206375"/>
            </a:xfrm>
            <a:custGeom>
              <a:avLst/>
              <a:gdLst/>
              <a:ahLst/>
              <a:cxnLst/>
              <a:rect l="l" t="t" r="r" b="b"/>
              <a:pathLst>
                <a:path w="824864" h="206375">
                  <a:moveTo>
                    <a:pt x="41262" y="165087"/>
                  </a:moveTo>
                  <a:lnTo>
                    <a:pt x="24930" y="165087"/>
                  </a:lnTo>
                  <a:lnTo>
                    <a:pt x="24930" y="0"/>
                  </a:lnTo>
                  <a:lnTo>
                    <a:pt x="16332" y="0"/>
                  </a:lnTo>
                  <a:lnTo>
                    <a:pt x="16332" y="165087"/>
                  </a:lnTo>
                  <a:lnTo>
                    <a:pt x="0" y="165087"/>
                  </a:lnTo>
                  <a:lnTo>
                    <a:pt x="20637" y="206349"/>
                  </a:lnTo>
                  <a:lnTo>
                    <a:pt x="37820" y="171958"/>
                  </a:lnTo>
                  <a:lnTo>
                    <a:pt x="41262" y="165087"/>
                  </a:lnTo>
                  <a:close/>
                </a:path>
                <a:path w="824864" h="206375">
                  <a:moveTo>
                    <a:pt x="824547" y="165087"/>
                  </a:moveTo>
                  <a:lnTo>
                    <a:pt x="808215" y="165087"/>
                  </a:lnTo>
                  <a:lnTo>
                    <a:pt x="808215" y="0"/>
                  </a:lnTo>
                  <a:lnTo>
                    <a:pt x="799617" y="0"/>
                  </a:lnTo>
                  <a:lnTo>
                    <a:pt x="799617" y="165087"/>
                  </a:lnTo>
                  <a:lnTo>
                    <a:pt x="783285" y="165087"/>
                  </a:lnTo>
                  <a:lnTo>
                    <a:pt x="803922" y="206349"/>
                  </a:lnTo>
                  <a:lnTo>
                    <a:pt x="821105" y="171958"/>
                  </a:lnTo>
                  <a:lnTo>
                    <a:pt x="824547" y="1650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1" name="object 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29078" y="3405047"/>
              <a:ext cx="676839" cy="20469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32451" y="3398431"/>
              <a:ext cx="670648" cy="166814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4532497" y="3402840"/>
            <a:ext cx="670368" cy="123472"/>
          </a:xfrm>
          <a:prstGeom prst="rect">
            <a:avLst/>
          </a:prstGeom>
          <a:ln w="5156">
            <a:solidFill>
              <a:srgbClr val="4A7EBB"/>
            </a:solidFill>
          </a:ln>
        </p:spPr>
        <p:txBody>
          <a:bodyPr vert="horz" wrap="square" lIns="0" tIns="8245" rIns="0" bIns="0" rtlCol="0">
            <a:spAutoFit/>
          </a:bodyPr>
          <a:lstStyle/>
          <a:p>
            <a:pPr marL="95770">
              <a:spcBef>
                <a:spcPts val="65"/>
              </a:spcBef>
            </a:pPr>
            <a:r>
              <a:rPr sz="749" b="1" dirty="0">
                <a:latin typeface="Calibri"/>
                <a:cs typeface="Calibri"/>
              </a:rPr>
              <a:t>Auto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SCT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: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5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4320388" y="3554838"/>
            <a:ext cx="392581" cy="590457"/>
            <a:chOff x="4320077" y="3559221"/>
            <a:chExt cx="393065" cy="591185"/>
          </a:xfrm>
        </p:grpSpPr>
        <p:sp>
          <p:nvSpPr>
            <p:cNvPr id="45" name="object 45"/>
            <p:cNvSpPr/>
            <p:nvPr/>
          </p:nvSpPr>
          <p:spPr>
            <a:xfrm>
              <a:off x="4391440" y="3563520"/>
              <a:ext cx="222250" cy="381000"/>
            </a:xfrm>
            <a:custGeom>
              <a:avLst/>
              <a:gdLst/>
              <a:ahLst/>
              <a:cxnLst/>
              <a:rect l="l" t="t" r="r" b="b"/>
              <a:pathLst>
                <a:path w="222250" h="381000">
                  <a:moveTo>
                    <a:pt x="221830" y="0"/>
                  </a:moveTo>
                  <a:lnTo>
                    <a:pt x="0" y="380898"/>
                  </a:lnTo>
                </a:path>
              </a:pathLst>
            </a:custGeom>
            <a:ln w="85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4324376" y="3893686"/>
              <a:ext cx="67310" cy="50800"/>
            </a:xfrm>
            <a:custGeom>
              <a:avLst/>
              <a:gdLst/>
              <a:ahLst/>
              <a:cxnLst/>
              <a:rect l="l" t="t" r="r" b="b"/>
              <a:pathLst>
                <a:path w="67310" h="50800">
                  <a:moveTo>
                    <a:pt x="0" y="0"/>
                  </a:moveTo>
                  <a:lnTo>
                    <a:pt x="67068" y="50723"/>
                  </a:lnTo>
                </a:path>
              </a:pathLst>
            </a:custGeom>
            <a:ln w="85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4395660" y="3930014"/>
              <a:ext cx="317500" cy="111760"/>
            </a:xfrm>
            <a:custGeom>
              <a:avLst/>
              <a:gdLst/>
              <a:ahLst/>
              <a:cxnLst/>
              <a:rect l="l" t="t" r="r" b="b"/>
              <a:pathLst>
                <a:path w="317500" h="111760">
                  <a:moveTo>
                    <a:pt x="317360" y="81470"/>
                  </a:moveTo>
                  <a:lnTo>
                    <a:pt x="309968" y="77317"/>
                  </a:lnTo>
                  <a:lnTo>
                    <a:pt x="269887" y="54825"/>
                  </a:lnTo>
                  <a:lnTo>
                    <a:pt x="313918" y="28155"/>
                  </a:lnTo>
                  <a:lnTo>
                    <a:pt x="306527" y="24003"/>
                  </a:lnTo>
                  <a:lnTo>
                    <a:pt x="263766" y="0"/>
                  </a:lnTo>
                  <a:lnTo>
                    <a:pt x="261137" y="736"/>
                  </a:lnTo>
                  <a:lnTo>
                    <a:pt x="258813" y="4876"/>
                  </a:lnTo>
                  <a:lnTo>
                    <a:pt x="259549" y="7493"/>
                  </a:lnTo>
                  <a:lnTo>
                    <a:pt x="289407" y="24269"/>
                  </a:lnTo>
                  <a:lnTo>
                    <a:pt x="0" y="29019"/>
                  </a:lnTo>
                  <a:lnTo>
                    <a:pt x="139" y="37617"/>
                  </a:lnTo>
                  <a:lnTo>
                    <a:pt x="289560" y="32867"/>
                  </a:lnTo>
                  <a:lnTo>
                    <a:pt x="260261" y="50596"/>
                  </a:lnTo>
                  <a:lnTo>
                    <a:pt x="259613" y="53251"/>
                  </a:lnTo>
                  <a:lnTo>
                    <a:pt x="262064" y="57302"/>
                  </a:lnTo>
                  <a:lnTo>
                    <a:pt x="262661" y="57454"/>
                  </a:lnTo>
                  <a:lnTo>
                    <a:pt x="262255" y="58191"/>
                  </a:lnTo>
                  <a:lnTo>
                    <a:pt x="262991" y="60807"/>
                  </a:lnTo>
                  <a:lnTo>
                    <a:pt x="292849" y="77571"/>
                  </a:lnTo>
                  <a:lnTo>
                    <a:pt x="3441" y="82334"/>
                  </a:lnTo>
                  <a:lnTo>
                    <a:pt x="3581" y="90932"/>
                  </a:lnTo>
                  <a:lnTo>
                    <a:pt x="293001" y="86169"/>
                  </a:lnTo>
                  <a:lnTo>
                    <a:pt x="263702" y="103911"/>
                  </a:lnTo>
                  <a:lnTo>
                    <a:pt x="263055" y="106565"/>
                  </a:lnTo>
                  <a:lnTo>
                    <a:pt x="265506" y="110617"/>
                  </a:lnTo>
                  <a:lnTo>
                    <a:pt x="268160" y="111277"/>
                  </a:lnTo>
                  <a:lnTo>
                    <a:pt x="317360" y="814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4374248" y="3943554"/>
              <a:ext cx="41275" cy="206375"/>
            </a:xfrm>
            <a:custGeom>
              <a:avLst/>
              <a:gdLst/>
              <a:ahLst/>
              <a:cxnLst/>
              <a:rect l="l" t="t" r="r" b="b"/>
              <a:pathLst>
                <a:path w="41275" h="206375">
                  <a:moveTo>
                    <a:pt x="16332" y="165087"/>
                  </a:moveTo>
                  <a:lnTo>
                    <a:pt x="0" y="165087"/>
                  </a:lnTo>
                  <a:lnTo>
                    <a:pt x="20637" y="206349"/>
                  </a:lnTo>
                  <a:lnTo>
                    <a:pt x="37828" y="171957"/>
                  </a:lnTo>
                  <a:lnTo>
                    <a:pt x="16332" y="171957"/>
                  </a:lnTo>
                  <a:lnTo>
                    <a:pt x="16332" y="165087"/>
                  </a:lnTo>
                  <a:close/>
                </a:path>
                <a:path w="41275" h="206375">
                  <a:moveTo>
                    <a:pt x="24930" y="0"/>
                  </a:moveTo>
                  <a:lnTo>
                    <a:pt x="16332" y="0"/>
                  </a:lnTo>
                  <a:lnTo>
                    <a:pt x="16332" y="171957"/>
                  </a:lnTo>
                  <a:lnTo>
                    <a:pt x="24930" y="171957"/>
                  </a:lnTo>
                  <a:lnTo>
                    <a:pt x="24930" y="0"/>
                  </a:lnTo>
                  <a:close/>
                </a:path>
                <a:path w="41275" h="206375">
                  <a:moveTo>
                    <a:pt x="41262" y="165087"/>
                  </a:moveTo>
                  <a:lnTo>
                    <a:pt x="24930" y="165087"/>
                  </a:lnTo>
                  <a:lnTo>
                    <a:pt x="24930" y="171957"/>
                  </a:lnTo>
                  <a:lnTo>
                    <a:pt x="37828" y="171957"/>
                  </a:lnTo>
                  <a:lnTo>
                    <a:pt x="41262" y="1650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4784223" y="3848457"/>
            <a:ext cx="419217" cy="220074"/>
          </a:xfrm>
          <a:prstGeom prst="rect">
            <a:avLst/>
          </a:prstGeom>
        </p:spPr>
        <p:txBody>
          <a:bodyPr vert="horz" wrap="square" lIns="0" tIns="18392" rIns="0" bIns="0" rtlCol="0">
            <a:spAutoFit/>
          </a:bodyPr>
          <a:lstStyle/>
          <a:p>
            <a:pPr marL="12685">
              <a:spcBef>
                <a:spcPts val="145"/>
              </a:spcBef>
            </a:pPr>
            <a:r>
              <a:rPr sz="599" spc="-5" dirty="0">
                <a:latin typeface="Calibri"/>
                <a:cs typeface="Calibri"/>
              </a:rPr>
              <a:t>Re</a:t>
            </a:r>
            <a:r>
              <a:rPr sz="599" spc="-10" dirty="0">
                <a:latin typeface="Calibri"/>
                <a:cs typeface="Calibri"/>
              </a:rPr>
              <a:t>laps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25</a:t>
            </a:r>
            <a:endParaRPr sz="599">
              <a:latin typeface="Calibri"/>
              <a:cs typeface="Calibri"/>
            </a:endParaRPr>
          </a:p>
          <a:p>
            <a:pPr marL="28541">
              <a:spcBef>
                <a:spcPts val="50"/>
              </a:spcBef>
            </a:pPr>
            <a:r>
              <a:rPr sz="599" spc="-5" dirty="0">
                <a:latin typeface="Calibri"/>
                <a:cs typeface="Calibri"/>
              </a:rPr>
              <a:t>NR</a:t>
            </a:r>
            <a:r>
              <a:rPr sz="599" spc="-10" dirty="0">
                <a:latin typeface="Calibri"/>
                <a:cs typeface="Calibri"/>
              </a:rPr>
              <a:t>M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28</a:t>
            </a:r>
            <a:endParaRPr sz="599">
              <a:latin typeface="Calibri"/>
              <a:cs typeface="Calibri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3857089" y="2720138"/>
          <a:ext cx="1321710" cy="46488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69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21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6165">
                <a:tc gridSpan="2"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Consolidation:</a:t>
                      </a:r>
                      <a:r>
                        <a:rPr sz="7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154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7124" marB="0">
                    <a:lnL w="6350">
                      <a:solidFill>
                        <a:srgbClr val="4A7EBB"/>
                      </a:solidFill>
                      <a:prstDash val="solid"/>
                    </a:lnL>
                    <a:lnR w="6350">
                      <a:solidFill>
                        <a:srgbClr val="4A7EBB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6350">
                      <a:solidFill>
                        <a:srgbClr val="4A7EBB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17">
                <a:tc>
                  <a:txBody>
                    <a:bodyPr/>
                    <a:lstStyle/>
                    <a:p>
                      <a:pPr marR="265430" indent="20955">
                        <a:lnSpc>
                          <a:spcPct val="106500"/>
                        </a:lnSpc>
                        <a:spcBef>
                          <a:spcPts val="13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lidation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:2 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SCT: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6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7124" marB="0"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4A7EBB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92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laps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: 4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304165">
                        <a:lnSpc>
                          <a:spcPts val="71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Withdrawn: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307975">
                        <a:lnSpc>
                          <a:spcPts val="690"/>
                        </a:lnSpc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: 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000000"/>
                      </a:solidFill>
                      <a:prstDash val="solid"/>
                    </a:lnL>
                    <a:lnT w="6350">
                      <a:solidFill>
                        <a:srgbClr val="4A7EBB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1" name="object 51"/>
          <p:cNvSpPr/>
          <p:nvPr/>
        </p:nvSpPr>
        <p:spPr>
          <a:xfrm>
            <a:off x="4420827" y="2189319"/>
            <a:ext cx="234661" cy="135723"/>
          </a:xfrm>
          <a:custGeom>
            <a:avLst/>
            <a:gdLst/>
            <a:ahLst/>
            <a:cxnLst/>
            <a:rect l="l" t="t" r="r" b="b"/>
            <a:pathLst>
              <a:path w="234950" h="135889">
                <a:moveTo>
                  <a:pt x="233921" y="106730"/>
                </a:moveTo>
                <a:lnTo>
                  <a:pt x="184442" y="77381"/>
                </a:lnTo>
                <a:lnTo>
                  <a:pt x="181813" y="78054"/>
                </a:lnTo>
                <a:lnTo>
                  <a:pt x="179387" y="82143"/>
                </a:lnTo>
                <a:lnTo>
                  <a:pt x="180060" y="84772"/>
                </a:lnTo>
                <a:lnTo>
                  <a:pt x="209499" y="102247"/>
                </a:lnTo>
                <a:lnTo>
                  <a:pt x="63" y="100711"/>
                </a:lnTo>
                <a:lnTo>
                  <a:pt x="0" y="109308"/>
                </a:lnTo>
                <a:lnTo>
                  <a:pt x="209461" y="110845"/>
                </a:lnTo>
                <a:lnTo>
                  <a:pt x="179743" y="127889"/>
                </a:lnTo>
                <a:lnTo>
                  <a:pt x="179031" y="130517"/>
                </a:lnTo>
                <a:lnTo>
                  <a:pt x="181394" y="134632"/>
                </a:lnTo>
                <a:lnTo>
                  <a:pt x="184023" y="135343"/>
                </a:lnTo>
                <a:lnTo>
                  <a:pt x="226542" y="110959"/>
                </a:lnTo>
                <a:lnTo>
                  <a:pt x="233921" y="106730"/>
                </a:lnTo>
                <a:close/>
              </a:path>
              <a:path w="234950" h="135889">
                <a:moveTo>
                  <a:pt x="234772" y="29349"/>
                </a:moveTo>
                <a:lnTo>
                  <a:pt x="185293" y="0"/>
                </a:lnTo>
                <a:lnTo>
                  <a:pt x="182664" y="673"/>
                </a:lnTo>
                <a:lnTo>
                  <a:pt x="180238" y="4762"/>
                </a:lnTo>
                <a:lnTo>
                  <a:pt x="180911" y="7391"/>
                </a:lnTo>
                <a:lnTo>
                  <a:pt x="210362" y="24866"/>
                </a:lnTo>
                <a:lnTo>
                  <a:pt x="914" y="23329"/>
                </a:lnTo>
                <a:lnTo>
                  <a:pt x="850" y="31927"/>
                </a:lnTo>
                <a:lnTo>
                  <a:pt x="210312" y="33464"/>
                </a:lnTo>
                <a:lnTo>
                  <a:pt x="180594" y="50507"/>
                </a:lnTo>
                <a:lnTo>
                  <a:pt x="179882" y="53136"/>
                </a:lnTo>
                <a:lnTo>
                  <a:pt x="182245" y="57251"/>
                </a:lnTo>
                <a:lnTo>
                  <a:pt x="184873" y="57962"/>
                </a:lnTo>
                <a:lnTo>
                  <a:pt x="227406" y="33578"/>
                </a:lnTo>
                <a:lnTo>
                  <a:pt x="234772" y="29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2" name="object 52"/>
          <p:cNvSpPr txBox="1"/>
          <p:nvPr/>
        </p:nvSpPr>
        <p:spPr>
          <a:xfrm>
            <a:off x="4724118" y="2071052"/>
            <a:ext cx="1576666" cy="264469"/>
          </a:xfrm>
          <a:prstGeom prst="rect">
            <a:avLst/>
          </a:prstGeom>
        </p:spPr>
        <p:txBody>
          <a:bodyPr vert="horz" wrap="square" lIns="0" tIns="29173" rIns="0" bIns="0" rtlCol="0">
            <a:spAutoFit/>
          </a:bodyPr>
          <a:lstStyle/>
          <a:p>
            <a:pPr marL="16490" marR="5074" indent="-4440">
              <a:lnSpc>
                <a:spcPts val="579"/>
              </a:lnSpc>
              <a:spcBef>
                <a:spcPts val="229"/>
              </a:spcBef>
            </a:pPr>
            <a:r>
              <a:rPr sz="599" spc="-10" dirty="0">
                <a:latin typeface="Calibri"/>
                <a:cs typeface="Calibri"/>
              </a:rPr>
              <a:t>Withdrawn:</a:t>
            </a:r>
            <a:r>
              <a:rPr sz="599" spc="-5" dirty="0">
                <a:latin typeface="Calibri"/>
                <a:cs typeface="Calibri"/>
              </a:rPr>
              <a:t> 2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(Voluntary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withdrawal, </a:t>
            </a:r>
            <a:r>
              <a:rPr sz="599" spc="-10" dirty="0">
                <a:latin typeface="Calibri"/>
                <a:cs typeface="Calibri"/>
              </a:rPr>
              <a:t>Clinical </a:t>
            </a:r>
            <a:r>
              <a:rPr sz="599" spc="-5" dirty="0">
                <a:latin typeface="Calibri"/>
                <a:cs typeface="Calibri"/>
              </a:rPr>
              <a:t>Trial)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Early </a:t>
            </a:r>
            <a:r>
              <a:rPr sz="599" spc="-10" dirty="0">
                <a:latin typeface="Calibri"/>
                <a:cs typeface="Calibri"/>
              </a:rPr>
              <a:t>Death: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4</a:t>
            </a:r>
            <a:endParaRPr sz="599">
              <a:latin typeface="Calibri"/>
              <a:cs typeface="Calibri"/>
            </a:endParaRPr>
          </a:p>
          <a:p>
            <a:pPr marL="15856">
              <a:lnSpc>
                <a:spcPts val="594"/>
              </a:lnSpc>
            </a:pPr>
            <a:r>
              <a:rPr sz="599" spc="-10" dirty="0">
                <a:latin typeface="Calibri"/>
                <a:cs typeface="Calibri"/>
              </a:rPr>
              <a:t>Resistant:</a:t>
            </a:r>
            <a:r>
              <a:rPr sz="599" spc="-20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398952" y="2568988"/>
            <a:ext cx="776917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Pending consolidation:</a:t>
            </a:r>
            <a:r>
              <a:rPr sz="599" spc="-5" dirty="0">
                <a:latin typeface="Calibri"/>
                <a:cs typeface="Calibri"/>
              </a:rPr>
              <a:t> 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4207933" y="2597718"/>
            <a:ext cx="457270" cy="60251"/>
          </a:xfrm>
          <a:custGeom>
            <a:avLst/>
            <a:gdLst/>
            <a:ahLst/>
            <a:cxnLst/>
            <a:rect l="l" t="t" r="r" b="b"/>
            <a:pathLst>
              <a:path w="457835" h="60325">
                <a:moveTo>
                  <a:pt x="457606" y="31508"/>
                </a:moveTo>
                <a:lnTo>
                  <a:pt x="408127" y="2159"/>
                </a:lnTo>
                <a:lnTo>
                  <a:pt x="405498" y="2832"/>
                </a:lnTo>
                <a:lnTo>
                  <a:pt x="403072" y="6921"/>
                </a:lnTo>
                <a:lnTo>
                  <a:pt x="403745" y="9550"/>
                </a:lnTo>
                <a:lnTo>
                  <a:pt x="433197" y="27025"/>
                </a:lnTo>
                <a:lnTo>
                  <a:pt x="228727" y="25527"/>
                </a:lnTo>
                <a:lnTo>
                  <a:pt x="228727" y="24688"/>
                </a:lnTo>
                <a:lnTo>
                  <a:pt x="24422" y="24688"/>
                </a:lnTo>
                <a:lnTo>
                  <a:pt x="54013" y="7429"/>
                </a:lnTo>
                <a:lnTo>
                  <a:pt x="54711" y="4800"/>
                </a:lnTo>
                <a:lnTo>
                  <a:pt x="52324" y="698"/>
                </a:lnTo>
                <a:lnTo>
                  <a:pt x="49682" y="0"/>
                </a:lnTo>
                <a:lnTo>
                  <a:pt x="0" y="28994"/>
                </a:lnTo>
                <a:lnTo>
                  <a:pt x="49682" y="57975"/>
                </a:lnTo>
                <a:lnTo>
                  <a:pt x="52324" y="57277"/>
                </a:lnTo>
                <a:lnTo>
                  <a:pt x="54711" y="53174"/>
                </a:lnTo>
                <a:lnTo>
                  <a:pt x="54013" y="50546"/>
                </a:lnTo>
                <a:lnTo>
                  <a:pt x="24422" y="33286"/>
                </a:lnTo>
                <a:lnTo>
                  <a:pt x="223685" y="33286"/>
                </a:lnTo>
                <a:lnTo>
                  <a:pt x="223685" y="34086"/>
                </a:lnTo>
                <a:lnTo>
                  <a:pt x="433146" y="35623"/>
                </a:lnTo>
                <a:lnTo>
                  <a:pt x="403428" y="52666"/>
                </a:lnTo>
                <a:lnTo>
                  <a:pt x="402717" y="55295"/>
                </a:lnTo>
                <a:lnTo>
                  <a:pt x="405079" y="59410"/>
                </a:lnTo>
                <a:lnTo>
                  <a:pt x="407708" y="60121"/>
                </a:lnTo>
                <a:lnTo>
                  <a:pt x="450227" y="35737"/>
                </a:lnTo>
                <a:lnTo>
                  <a:pt x="457606" y="315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5" name="object 55"/>
          <p:cNvSpPr txBox="1"/>
          <p:nvPr/>
        </p:nvSpPr>
        <p:spPr>
          <a:xfrm>
            <a:off x="4722615" y="2554148"/>
            <a:ext cx="261298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0" dirty="0">
                <a:latin typeface="Calibri"/>
                <a:cs typeface="Calibri"/>
              </a:rPr>
              <a:t>D</a:t>
            </a:r>
            <a:r>
              <a:rPr sz="599" spc="-5" dirty="0">
                <a:latin typeface="Calibri"/>
                <a:cs typeface="Calibri"/>
              </a:rPr>
              <a:t>e</a:t>
            </a:r>
            <a:r>
              <a:rPr sz="599" spc="-10" dirty="0">
                <a:latin typeface="Calibri"/>
                <a:cs typeface="Calibri"/>
              </a:rPr>
              <a:t>ad</a:t>
            </a:r>
            <a:r>
              <a:rPr sz="599" spc="-5" dirty="0">
                <a:latin typeface="Calibri"/>
                <a:cs typeface="Calibri"/>
              </a:rPr>
              <a:t>: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1</a:t>
            </a:r>
            <a:endParaRPr sz="5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431702" y="1948186"/>
              <a:ext cx="2211070" cy="627380"/>
            </a:xfrm>
            <a:custGeom>
              <a:avLst/>
              <a:gdLst/>
              <a:ahLst/>
              <a:cxnLst/>
              <a:rect l="l" t="t" r="r" b="b"/>
              <a:pathLst>
                <a:path w="2211070" h="627380">
                  <a:moveTo>
                    <a:pt x="0" y="627313"/>
                  </a:moveTo>
                  <a:lnTo>
                    <a:pt x="105656" y="627313"/>
                  </a:lnTo>
                </a:path>
                <a:path w="2211070" h="627380">
                  <a:moveTo>
                    <a:pt x="328515" y="627313"/>
                  </a:moveTo>
                  <a:lnTo>
                    <a:pt x="549724" y="627313"/>
                  </a:lnTo>
                </a:path>
                <a:path w="2211070" h="627380">
                  <a:moveTo>
                    <a:pt x="770933" y="627313"/>
                  </a:moveTo>
                  <a:lnTo>
                    <a:pt x="2210460" y="627313"/>
                  </a:lnTo>
                </a:path>
                <a:path w="2211070" h="627380">
                  <a:moveTo>
                    <a:pt x="0" y="470485"/>
                  </a:moveTo>
                  <a:lnTo>
                    <a:pt x="105656" y="470485"/>
                  </a:lnTo>
                </a:path>
                <a:path w="2211070" h="627380">
                  <a:moveTo>
                    <a:pt x="328515" y="470485"/>
                  </a:moveTo>
                  <a:lnTo>
                    <a:pt x="549724" y="470485"/>
                  </a:lnTo>
                </a:path>
                <a:path w="2211070" h="627380">
                  <a:moveTo>
                    <a:pt x="770933" y="470485"/>
                  </a:moveTo>
                  <a:lnTo>
                    <a:pt x="993792" y="470485"/>
                  </a:lnTo>
                </a:path>
                <a:path w="2211070" h="627380">
                  <a:moveTo>
                    <a:pt x="1215001" y="470485"/>
                  </a:moveTo>
                  <a:lnTo>
                    <a:pt x="1875337" y="470485"/>
                  </a:lnTo>
                </a:path>
                <a:path w="2211070" h="627380">
                  <a:moveTo>
                    <a:pt x="2096546" y="470485"/>
                  </a:moveTo>
                  <a:lnTo>
                    <a:pt x="2210460" y="470485"/>
                  </a:lnTo>
                </a:path>
                <a:path w="2211070" h="627380">
                  <a:moveTo>
                    <a:pt x="0" y="313656"/>
                  </a:moveTo>
                  <a:lnTo>
                    <a:pt x="105656" y="313656"/>
                  </a:lnTo>
                </a:path>
                <a:path w="2211070" h="627380">
                  <a:moveTo>
                    <a:pt x="328515" y="313656"/>
                  </a:moveTo>
                  <a:lnTo>
                    <a:pt x="993792" y="313656"/>
                  </a:lnTo>
                </a:path>
                <a:path w="2211070" h="627380">
                  <a:moveTo>
                    <a:pt x="1215001" y="313656"/>
                  </a:moveTo>
                  <a:lnTo>
                    <a:pt x="1436222" y="313656"/>
                  </a:lnTo>
                </a:path>
                <a:path w="2211070" h="627380">
                  <a:moveTo>
                    <a:pt x="1654129" y="313656"/>
                  </a:moveTo>
                  <a:lnTo>
                    <a:pt x="1875337" y="313656"/>
                  </a:lnTo>
                </a:path>
                <a:path w="2211070" h="627380">
                  <a:moveTo>
                    <a:pt x="2096546" y="313656"/>
                  </a:moveTo>
                  <a:lnTo>
                    <a:pt x="2210460" y="313656"/>
                  </a:lnTo>
                </a:path>
                <a:path w="2211070" h="627380">
                  <a:moveTo>
                    <a:pt x="0" y="156828"/>
                  </a:moveTo>
                  <a:lnTo>
                    <a:pt x="1436222" y="156828"/>
                  </a:lnTo>
                </a:path>
                <a:path w="2211070" h="627380">
                  <a:moveTo>
                    <a:pt x="1654129" y="156828"/>
                  </a:moveTo>
                  <a:lnTo>
                    <a:pt x="1875337" y="156828"/>
                  </a:lnTo>
                </a:path>
                <a:path w="2211070" h="627380">
                  <a:moveTo>
                    <a:pt x="2096546" y="156828"/>
                  </a:moveTo>
                  <a:lnTo>
                    <a:pt x="2210460" y="156828"/>
                  </a:lnTo>
                </a:path>
                <a:path w="2211070" h="627380">
                  <a:moveTo>
                    <a:pt x="0" y="0"/>
                  </a:moveTo>
                  <a:lnTo>
                    <a:pt x="1436222" y="0"/>
                  </a:lnTo>
                </a:path>
                <a:path w="2211070" h="627380">
                  <a:moveTo>
                    <a:pt x="1654129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431702" y="1791357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431702" y="1636179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614943" y="2732328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4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647960" y="2608516"/>
              <a:ext cx="0" cy="123825"/>
            </a:xfrm>
            <a:custGeom>
              <a:avLst/>
              <a:gdLst/>
              <a:ahLst/>
              <a:cxnLst/>
              <a:rect l="l" t="t" r="r" b="b"/>
              <a:pathLst>
                <a:path h="123825">
                  <a:moveTo>
                    <a:pt x="0" y="0"/>
                  </a:moveTo>
                  <a:lnTo>
                    <a:pt x="0" y="12381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614943" y="2024123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4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647960" y="2024123"/>
              <a:ext cx="0" cy="137160"/>
            </a:xfrm>
            <a:custGeom>
              <a:avLst/>
              <a:gdLst/>
              <a:ahLst/>
              <a:cxnLst/>
              <a:rect l="l" t="t" r="r" b="b"/>
              <a:pathLst>
                <a:path h="137160">
                  <a:moveTo>
                    <a:pt x="0" y="0"/>
                  </a:moveTo>
                  <a:lnTo>
                    <a:pt x="0" y="13702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537358" y="2161146"/>
              <a:ext cx="222885" cy="447675"/>
            </a:xfrm>
            <a:custGeom>
              <a:avLst/>
              <a:gdLst/>
              <a:ahLst/>
              <a:cxnLst/>
              <a:rect l="l" t="t" r="r" b="b"/>
              <a:pathLst>
                <a:path w="222885" h="447675">
                  <a:moveTo>
                    <a:pt x="222859" y="0"/>
                  </a:moveTo>
                  <a:lnTo>
                    <a:pt x="0" y="0"/>
                  </a:lnTo>
                  <a:lnTo>
                    <a:pt x="0" y="447370"/>
                  </a:lnTo>
                  <a:lnTo>
                    <a:pt x="222859" y="447370"/>
                  </a:lnTo>
                  <a:lnTo>
                    <a:pt x="222859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537354" y="2161142"/>
              <a:ext cx="222885" cy="447675"/>
            </a:xfrm>
            <a:custGeom>
              <a:avLst/>
              <a:gdLst/>
              <a:ahLst/>
              <a:cxnLst/>
              <a:rect l="l" t="t" r="r" b="b"/>
              <a:pathLst>
                <a:path w="222885" h="447675">
                  <a:moveTo>
                    <a:pt x="0" y="0"/>
                  </a:moveTo>
                  <a:lnTo>
                    <a:pt x="222859" y="0"/>
                  </a:lnTo>
                  <a:lnTo>
                    <a:pt x="222859" y="447370"/>
                  </a:lnTo>
                  <a:lnTo>
                    <a:pt x="0" y="447370"/>
                  </a:lnTo>
                  <a:lnTo>
                    <a:pt x="0" y="0"/>
                  </a:lnTo>
                  <a:close/>
                </a:path>
                <a:path w="222885" h="44767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537354" y="2608516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537354" y="2558991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28150" y="241371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628150" y="241371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3059016" y="264153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3092032" y="2608516"/>
              <a:ext cx="0" cy="33020"/>
            </a:xfrm>
            <a:custGeom>
              <a:avLst/>
              <a:gdLst/>
              <a:ahLst/>
              <a:cxnLst/>
              <a:rect l="l" t="t" r="r" b="b"/>
              <a:pathLst>
                <a:path h="33019">
                  <a:moveTo>
                    <a:pt x="0" y="0"/>
                  </a:moveTo>
                  <a:lnTo>
                    <a:pt x="0" y="3302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3059016" y="2230476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3092032" y="2230476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5">
                  <a:moveTo>
                    <a:pt x="0" y="0"/>
                  </a:moveTo>
                  <a:lnTo>
                    <a:pt x="0" y="4622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2981426" y="2276703"/>
              <a:ext cx="221615" cy="332105"/>
            </a:xfrm>
            <a:custGeom>
              <a:avLst/>
              <a:gdLst/>
              <a:ahLst/>
              <a:cxnLst/>
              <a:rect l="l" t="t" r="r" b="b"/>
              <a:pathLst>
                <a:path w="221614" h="332105">
                  <a:moveTo>
                    <a:pt x="221208" y="0"/>
                  </a:moveTo>
                  <a:lnTo>
                    <a:pt x="0" y="0"/>
                  </a:lnTo>
                  <a:lnTo>
                    <a:pt x="0" y="331812"/>
                  </a:lnTo>
                  <a:lnTo>
                    <a:pt x="221208" y="331812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2981427" y="2276701"/>
              <a:ext cx="221615" cy="332105"/>
            </a:xfrm>
            <a:custGeom>
              <a:avLst/>
              <a:gdLst/>
              <a:ahLst/>
              <a:cxnLst/>
              <a:rect l="l" t="t" r="r" b="b"/>
              <a:pathLst>
                <a:path w="221614" h="332105">
                  <a:moveTo>
                    <a:pt x="0" y="0"/>
                  </a:moveTo>
                  <a:lnTo>
                    <a:pt x="221208" y="0"/>
                  </a:lnTo>
                  <a:lnTo>
                    <a:pt x="221208" y="331812"/>
                  </a:lnTo>
                  <a:lnTo>
                    <a:pt x="0" y="331812"/>
                  </a:lnTo>
                  <a:lnTo>
                    <a:pt x="0" y="0"/>
                  </a:lnTo>
                  <a:close/>
                </a:path>
                <a:path w="221614" h="33210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2981427" y="260851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2981427" y="2474799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072222" y="243682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3072222" y="243683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3503088" y="264978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3536105" y="2507816"/>
              <a:ext cx="0" cy="142240"/>
            </a:xfrm>
            <a:custGeom>
              <a:avLst/>
              <a:gdLst/>
              <a:ahLst/>
              <a:cxnLst/>
              <a:rect l="l" t="t" r="r" b="b"/>
              <a:pathLst>
                <a:path h="142239">
                  <a:moveTo>
                    <a:pt x="0" y="0"/>
                  </a:moveTo>
                  <a:lnTo>
                    <a:pt x="0" y="14197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3503088" y="207860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3536105" y="2078601"/>
              <a:ext cx="0" cy="112395"/>
            </a:xfrm>
            <a:custGeom>
              <a:avLst/>
              <a:gdLst/>
              <a:ahLst/>
              <a:cxnLst/>
              <a:rect l="l" t="t" r="r" b="b"/>
              <a:pathLst>
                <a:path h="112394">
                  <a:moveTo>
                    <a:pt x="0" y="0"/>
                  </a:moveTo>
                  <a:lnTo>
                    <a:pt x="0" y="112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3425494" y="2190851"/>
              <a:ext cx="221615" cy="317500"/>
            </a:xfrm>
            <a:custGeom>
              <a:avLst/>
              <a:gdLst/>
              <a:ahLst/>
              <a:cxnLst/>
              <a:rect l="l" t="t" r="r" b="b"/>
              <a:pathLst>
                <a:path w="221614" h="317500">
                  <a:moveTo>
                    <a:pt x="221208" y="0"/>
                  </a:moveTo>
                  <a:lnTo>
                    <a:pt x="0" y="0"/>
                  </a:lnTo>
                  <a:lnTo>
                    <a:pt x="0" y="316953"/>
                  </a:lnTo>
                  <a:lnTo>
                    <a:pt x="221208" y="316953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3425499" y="2190857"/>
              <a:ext cx="221615" cy="317500"/>
            </a:xfrm>
            <a:custGeom>
              <a:avLst/>
              <a:gdLst/>
              <a:ahLst/>
              <a:cxnLst/>
              <a:rect l="l" t="t" r="r" b="b"/>
              <a:pathLst>
                <a:path w="221614" h="317500">
                  <a:moveTo>
                    <a:pt x="0" y="0"/>
                  </a:moveTo>
                  <a:lnTo>
                    <a:pt x="221208" y="0"/>
                  </a:lnTo>
                  <a:lnTo>
                    <a:pt x="221208" y="316953"/>
                  </a:lnTo>
                  <a:lnTo>
                    <a:pt x="0" y="316953"/>
                  </a:lnTo>
                  <a:lnTo>
                    <a:pt x="0" y="0"/>
                  </a:lnTo>
                  <a:close/>
                </a:path>
                <a:path w="221614" h="317500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425499" y="250781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3425499" y="2362544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3514645" y="232622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3514645" y="232622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3943859" y="2590358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3976876" y="2374099"/>
              <a:ext cx="0" cy="216535"/>
            </a:xfrm>
            <a:custGeom>
              <a:avLst/>
              <a:gdLst/>
              <a:ahLst/>
              <a:cxnLst/>
              <a:rect l="l" t="t" r="r" b="b"/>
              <a:pathLst>
                <a:path h="216535">
                  <a:moveTo>
                    <a:pt x="0" y="0"/>
                  </a:moveTo>
                  <a:lnTo>
                    <a:pt x="0" y="216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3943859" y="172037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3976876" y="1720371"/>
              <a:ext cx="0" cy="194945"/>
            </a:xfrm>
            <a:custGeom>
              <a:avLst/>
              <a:gdLst/>
              <a:ahLst/>
              <a:cxnLst/>
              <a:rect l="l" t="t" r="r" b="b"/>
              <a:pathLst>
                <a:path h="194944">
                  <a:moveTo>
                    <a:pt x="0" y="0"/>
                  </a:moveTo>
                  <a:lnTo>
                    <a:pt x="0" y="19479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3867924" y="1915172"/>
              <a:ext cx="218440" cy="459105"/>
            </a:xfrm>
            <a:custGeom>
              <a:avLst/>
              <a:gdLst/>
              <a:ahLst/>
              <a:cxnLst/>
              <a:rect l="l" t="t" r="r" b="b"/>
              <a:pathLst>
                <a:path w="218439" h="459105">
                  <a:moveTo>
                    <a:pt x="217906" y="0"/>
                  </a:moveTo>
                  <a:lnTo>
                    <a:pt x="0" y="0"/>
                  </a:lnTo>
                  <a:lnTo>
                    <a:pt x="0" y="458927"/>
                  </a:lnTo>
                  <a:lnTo>
                    <a:pt x="217906" y="458927"/>
                  </a:lnTo>
                  <a:lnTo>
                    <a:pt x="21790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3867922" y="1915168"/>
              <a:ext cx="218440" cy="459105"/>
            </a:xfrm>
            <a:custGeom>
              <a:avLst/>
              <a:gdLst/>
              <a:ahLst/>
              <a:cxnLst/>
              <a:rect l="l" t="t" r="r" b="b"/>
              <a:pathLst>
                <a:path w="218439" h="459105">
                  <a:moveTo>
                    <a:pt x="0" y="0"/>
                  </a:moveTo>
                  <a:lnTo>
                    <a:pt x="217906" y="0"/>
                  </a:lnTo>
                  <a:lnTo>
                    <a:pt x="217906" y="458927"/>
                  </a:lnTo>
                  <a:lnTo>
                    <a:pt x="0" y="458927"/>
                  </a:lnTo>
                  <a:lnTo>
                    <a:pt x="0" y="0"/>
                  </a:lnTo>
                  <a:close/>
                </a:path>
                <a:path w="218439" h="459105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3867922" y="2374099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39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3867922" y="2009265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39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3957066" y="208520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3957066" y="208520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4384630" y="2519372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4417648" y="249956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0"/>
                  </a:moveTo>
                  <a:lnTo>
                    <a:pt x="0" y="1981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4384630" y="1901962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4417648" y="1901962"/>
              <a:ext cx="0" cy="144145"/>
            </a:xfrm>
            <a:custGeom>
              <a:avLst/>
              <a:gdLst/>
              <a:ahLst/>
              <a:cxnLst/>
              <a:rect l="l" t="t" r="r" b="b"/>
              <a:pathLst>
                <a:path h="144144">
                  <a:moveTo>
                    <a:pt x="0" y="0"/>
                  </a:moveTo>
                  <a:lnTo>
                    <a:pt x="0" y="143624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4307039" y="2045588"/>
              <a:ext cx="221615" cy="454025"/>
            </a:xfrm>
            <a:custGeom>
              <a:avLst/>
              <a:gdLst/>
              <a:ahLst/>
              <a:cxnLst/>
              <a:rect l="l" t="t" r="r" b="b"/>
              <a:pathLst>
                <a:path w="221614" h="454025">
                  <a:moveTo>
                    <a:pt x="221208" y="0"/>
                  </a:moveTo>
                  <a:lnTo>
                    <a:pt x="0" y="0"/>
                  </a:lnTo>
                  <a:lnTo>
                    <a:pt x="0" y="453974"/>
                  </a:lnTo>
                  <a:lnTo>
                    <a:pt x="221208" y="453974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4307041" y="2045585"/>
              <a:ext cx="221615" cy="454025"/>
            </a:xfrm>
            <a:custGeom>
              <a:avLst/>
              <a:gdLst/>
              <a:ahLst/>
              <a:cxnLst/>
              <a:rect l="l" t="t" r="r" b="b"/>
              <a:pathLst>
                <a:path w="221614" h="454025">
                  <a:moveTo>
                    <a:pt x="0" y="0"/>
                  </a:moveTo>
                  <a:lnTo>
                    <a:pt x="221208" y="0"/>
                  </a:lnTo>
                  <a:lnTo>
                    <a:pt x="221208" y="453974"/>
                  </a:lnTo>
                  <a:lnTo>
                    <a:pt x="0" y="453974"/>
                  </a:lnTo>
                  <a:lnTo>
                    <a:pt x="0" y="0"/>
                  </a:lnTo>
                  <a:close/>
                </a:path>
                <a:path w="221614" h="45402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4307041" y="2499561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4307041" y="234768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4397837" y="226348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4397837" y="226349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431702" y="2732328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2599788" y="2759973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970108" y="2759973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404834" y="2759973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839557" y="2759973"/>
            <a:ext cx="281593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272995" y="2759973"/>
            <a:ext cx="29681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V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2434337" y="1634165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8" name="object 68"/>
          <p:cNvSpPr txBox="1"/>
          <p:nvPr/>
        </p:nvSpPr>
        <p:spPr>
          <a:xfrm>
            <a:off x="2342889" y="2679182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273845" y="252254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273845" y="236591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273845" y="2209276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273845" y="2052641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239325" y="1896005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239325" y="1739370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5290493" y="1637906"/>
            <a:ext cx="2214055" cy="1101002"/>
            <a:chOff x="5291378" y="1639925"/>
            <a:chExt cx="2216785" cy="1102360"/>
          </a:xfrm>
        </p:grpSpPr>
        <p:sp>
          <p:nvSpPr>
            <p:cNvPr id="76" name="object 76"/>
            <p:cNvSpPr/>
            <p:nvPr/>
          </p:nvSpPr>
          <p:spPr>
            <a:xfrm>
              <a:off x="5294236" y="2007616"/>
              <a:ext cx="2211070" cy="548640"/>
            </a:xfrm>
            <a:custGeom>
              <a:avLst/>
              <a:gdLst/>
              <a:ahLst/>
              <a:cxnLst/>
              <a:rect l="l" t="t" r="r" b="b"/>
              <a:pathLst>
                <a:path w="2211070" h="548639">
                  <a:moveTo>
                    <a:pt x="0" y="548074"/>
                  </a:moveTo>
                  <a:lnTo>
                    <a:pt x="105651" y="548074"/>
                  </a:lnTo>
                </a:path>
                <a:path w="2211070" h="548639">
                  <a:moveTo>
                    <a:pt x="328510" y="548074"/>
                  </a:moveTo>
                  <a:lnTo>
                    <a:pt x="2210460" y="548074"/>
                  </a:lnTo>
                </a:path>
                <a:path w="2211070" h="548639">
                  <a:moveTo>
                    <a:pt x="0" y="364832"/>
                  </a:moveTo>
                  <a:lnTo>
                    <a:pt x="549732" y="364832"/>
                  </a:lnTo>
                </a:path>
                <a:path w="2211070" h="548639">
                  <a:moveTo>
                    <a:pt x="770940" y="364832"/>
                  </a:moveTo>
                  <a:lnTo>
                    <a:pt x="993800" y="364832"/>
                  </a:lnTo>
                </a:path>
                <a:path w="2211070" h="548639">
                  <a:moveTo>
                    <a:pt x="1215008" y="364832"/>
                  </a:moveTo>
                  <a:lnTo>
                    <a:pt x="1436217" y="364832"/>
                  </a:lnTo>
                </a:path>
                <a:path w="2211070" h="548639">
                  <a:moveTo>
                    <a:pt x="1654124" y="364832"/>
                  </a:moveTo>
                  <a:lnTo>
                    <a:pt x="2210460" y="364832"/>
                  </a:lnTo>
                </a:path>
                <a:path w="2211070" h="548639">
                  <a:moveTo>
                    <a:pt x="0" y="183241"/>
                  </a:moveTo>
                  <a:lnTo>
                    <a:pt x="549732" y="183241"/>
                  </a:lnTo>
                </a:path>
                <a:path w="2211070" h="548639">
                  <a:moveTo>
                    <a:pt x="770940" y="183241"/>
                  </a:moveTo>
                  <a:lnTo>
                    <a:pt x="993800" y="183241"/>
                  </a:lnTo>
                </a:path>
                <a:path w="2211070" h="548639">
                  <a:moveTo>
                    <a:pt x="1215008" y="183241"/>
                  </a:moveTo>
                  <a:lnTo>
                    <a:pt x="1436217" y="183241"/>
                  </a:lnTo>
                </a:path>
                <a:path w="2211070" h="548639">
                  <a:moveTo>
                    <a:pt x="1654124" y="183241"/>
                  </a:moveTo>
                  <a:lnTo>
                    <a:pt x="2210460" y="183241"/>
                  </a:lnTo>
                </a:path>
                <a:path w="2211070" h="548639">
                  <a:moveTo>
                    <a:pt x="0" y="0"/>
                  </a:moveTo>
                  <a:lnTo>
                    <a:pt x="549732" y="0"/>
                  </a:lnTo>
                </a:path>
                <a:path w="2211070" h="548639">
                  <a:moveTo>
                    <a:pt x="770940" y="0"/>
                  </a:moveTo>
                  <a:lnTo>
                    <a:pt x="993800" y="0"/>
                  </a:lnTo>
                </a:path>
                <a:path w="2211070" h="548639">
                  <a:moveTo>
                    <a:pt x="1215008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5294236" y="1824374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5294236" y="1642783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5477478" y="2738931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5510494" y="2681152"/>
              <a:ext cx="0" cy="57785"/>
            </a:xfrm>
            <a:custGeom>
              <a:avLst/>
              <a:gdLst/>
              <a:ahLst/>
              <a:cxnLst/>
              <a:rect l="l" t="t" r="r" b="b"/>
              <a:pathLst>
                <a:path h="57785">
                  <a:moveTo>
                    <a:pt x="0" y="0"/>
                  </a:moveTo>
                  <a:lnTo>
                    <a:pt x="0" y="5778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5477478" y="2491308"/>
              <a:ext cx="67945" cy="0"/>
            </a:xfrm>
            <a:custGeom>
              <a:avLst/>
              <a:gdLst/>
              <a:ahLst/>
              <a:cxnLst/>
              <a:rect l="l" t="t" r="r" b="b"/>
              <a:pathLst>
                <a:path w="67945">
                  <a:moveTo>
                    <a:pt x="0" y="0"/>
                  </a:moveTo>
                  <a:lnTo>
                    <a:pt x="6767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5510494" y="249130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h="8255">
                  <a:moveTo>
                    <a:pt x="0" y="0"/>
                  </a:moveTo>
                  <a:lnTo>
                    <a:pt x="0" y="825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5399887" y="2499563"/>
              <a:ext cx="222885" cy="181610"/>
            </a:xfrm>
            <a:custGeom>
              <a:avLst/>
              <a:gdLst/>
              <a:ahLst/>
              <a:cxnLst/>
              <a:rect l="l" t="t" r="r" b="b"/>
              <a:pathLst>
                <a:path w="222885" h="181610">
                  <a:moveTo>
                    <a:pt x="222859" y="0"/>
                  </a:moveTo>
                  <a:lnTo>
                    <a:pt x="0" y="0"/>
                  </a:lnTo>
                  <a:lnTo>
                    <a:pt x="0" y="181597"/>
                  </a:lnTo>
                  <a:lnTo>
                    <a:pt x="222859" y="181597"/>
                  </a:lnTo>
                  <a:lnTo>
                    <a:pt x="2228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5399890" y="2499561"/>
              <a:ext cx="222885" cy="181610"/>
            </a:xfrm>
            <a:custGeom>
              <a:avLst/>
              <a:gdLst/>
              <a:ahLst/>
              <a:cxnLst/>
              <a:rect l="l" t="t" r="r" b="b"/>
              <a:pathLst>
                <a:path w="222885" h="181610">
                  <a:moveTo>
                    <a:pt x="0" y="0"/>
                  </a:moveTo>
                  <a:lnTo>
                    <a:pt x="222859" y="0"/>
                  </a:lnTo>
                  <a:lnTo>
                    <a:pt x="222859" y="181597"/>
                  </a:lnTo>
                  <a:lnTo>
                    <a:pt x="0" y="181597"/>
                  </a:lnTo>
                  <a:lnTo>
                    <a:pt x="0" y="0"/>
                  </a:lnTo>
                  <a:close/>
                </a:path>
                <a:path w="222885" h="181610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5399890" y="2681152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5399890" y="2534229"/>
              <a:ext cx="222885" cy="0"/>
            </a:xfrm>
            <a:custGeom>
              <a:avLst/>
              <a:gdLst/>
              <a:ahLst/>
              <a:cxnLst/>
              <a:rect l="l" t="t" r="r" b="b"/>
              <a:pathLst>
                <a:path w="222885">
                  <a:moveTo>
                    <a:pt x="0" y="0"/>
                  </a:moveTo>
                  <a:lnTo>
                    <a:pt x="22285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500588" y="218590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16662" y="0"/>
                  </a:moveTo>
                  <a:lnTo>
                    <a:pt x="4800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800" y="19812"/>
                  </a:lnTo>
                  <a:lnTo>
                    <a:pt x="16662" y="19812"/>
                  </a:lnTo>
                  <a:lnTo>
                    <a:pt x="21462" y="15379"/>
                  </a:lnTo>
                  <a:lnTo>
                    <a:pt x="21462" y="9906"/>
                  </a:lnTo>
                  <a:lnTo>
                    <a:pt x="21462" y="4432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500587" y="2185903"/>
              <a:ext cx="21590" cy="20320"/>
            </a:xfrm>
            <a:custGeom>
              <a:avLst/>
              <a:gdLst/>
              <a:ahLst/>
              <a:cxnLst/>
              <a:rect l="l" t="t" r="r" b="b"/>
              <a:pathLst>
                <a:path w="21589" h="20319">
                  <a:moveTo>
                    <a:pt x="21462" y="9906"/>
                  </a:moveTo>
                  <a:lnTo>
                    <a:pt x="21462" y="15379"/>
                  </a:lnTo>
                  <a:lnTo>
                    <a:pt x="16662" y="19812"/>
                  </a:lnTo>
                  <a:lnTo>
                    <a:pt x="10731" y="19812"/>
                  </a:lnTo>
                  <a:lnTo>
                    <a:pt x="4800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432"/>
                  </a:lnTo>
                  <a:lnTo>
                    <a:pt x="21462" y="9906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490685" y="253092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490685" y="2530928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5921551" y="2547435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5954567" y="2516070"/>
              <a:ext cx="0" cy="31750"/>
            </a:xfrm>
            <a:custGeom>
              <a:avLst/>
              <a:gdLst/>
              <a:ahLst/>
              <a:cxnLst/>
              <a:rect l="l" t="t" r="r" b="b"/>
              <a:pathLst>
                <a:path h="31750">
                  <a:moveTo>
                    <a:pt x="0" y="0"/>
                  </a:moveTo>
                  <a:lnTo>
                    <a:pt x="0" y="3136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5921551" y="189205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5954567" y="1892057"/>
              <a:ext cx="0" cy="102870"/>
            </a:xfrm>
            <a:custGeom>
              <a:avLst/>
              <a:gdLst/>
              <a:ahLst/>
              <a:cxnLst/>
              <a:rect l="l" t="t" r="r" b="b"/>
              <a:pathLst>
                <a:path h="102869">
                  <a:moveTo>
                    <a:pt x="0" y="0"/>
                  </a:moveTo>
                  <a:lnTo>
                    <a:pt x="0" y="10234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5843968" y="1994408"/>
              <a:ext cx="221615" cy="521970"/>
            </a:xfrm>
            <a:custGeom>
              <a:avLst/>
              <a:gdLst/>
              <a:ahLst/>
              <a:cxnLst/>
              <a:rect l="l" t="t" r="r" b="b"/>
              <a:pathLst>
                <a:path w="221614" h="521969">
                  <a:moveTo>
                    <a:pt x="221208" y="0"/>
                  </a:moveTo>
                  <a:lnTo>
                    <a:pt x="0" y="0"/>
                  </a:lnTo>
                  <a:lnTo>
                    <a:pt x="0" y="521665"/>
                  </a:lnTo>
                  <a:lnTo>
                    <a:pt x="221208" y="521665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5843962" y="1994409"/>
              <a:ext cx="221615" cy="521970"/>
            </a:xfrm>
            <a:custGeom>
              <a:avLst/>
              <a:gdLst/>
              <a:ahLst/>
              <a:cxnLst/>
              <a:rect l="l" t="t" r="r" b="b"/>
              <a:pathLst>
                <a:path w="221614" h="521969">
                  <a:moveTo>
                    <a:pt x="0" y="0"/>
                  </a:moveTo>
                  <a:lnTo>
                    <a:pt x="221208" y="0"/>
                  </a:lnTo>
                  <a:lnTo>
                    <a:pt x="221208" y="521665"/>
                  </a:lnTo>
                  <a:lnTo>
                    <a:pt x="0" y="521665"/>
                  </a:lnTo>
                  <a:lnTo>
                    <a:pt x="0" y="0"/>
                  </a:lnTo>
                  <a:close/>
                </a:path>
                <a:path w="221614" h="521969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5843962" y="2516070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5843962" y="2167746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5934757" y="221726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934757" y="221727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365623" y="2738931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398639" y="2464894"/>
              <a:ext cx="0" cy="274320"/>
            </a:xfrm>
            <a:custGeom>
              <a:avLst/>
              <a:gdLst/>
              <a:ahLst/>
              <a:cxnLst/>
              <a:rect l="l" t="t" r="r" b="b"/>
              <a:pathLst>
                <a:path h="274319">
                  <a:moveTo>
                    <a:pt x="0" y="0"/>
                  </a:moveTo>
                  <a:lnTo>
                    <a:pt x="0" y="27404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365623" y="1822723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39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98639" y="1822723"/>
              <a:ext cx="0" cy="167005"/>
            </a:xfrm>
            <a:custGeom>
              <a:avLst/>
              <a:gdLst/>
              <a:ahLst/>
              <a:cxnLst/>
              <a:rect l="l" t="t" r="r" b="b"/>
              <a:pathLst>
                <a:path h="167005">
                  <a:moveTo>
                    <a:pt x="0" y="0"/>
                  </a:moveTo>
                  <a:lnTo>
                    <a:pt x="0" y="166738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288036" y="1989455"/>
              <a:ext cx="221615" cy="475615"/>
            </a:xfrm>
            <a:custGeom>
              <a:avLst/>
              <a:gdLst/>
              <a:ahLst/>
              <a:cxnLst/>
              <a:rect l="l" t="t" r="r" b="b"/>
              <a:pathLst>
                <a:path w="221615" h="475614">
                  <a:moveTo>
                    <a:pt x="221208" y="0"/>
                  </a:moveTo>
                  <a:lnTo>
                    <a:pt x="0" y="0"/>
                  </a:lnTo>
                  <a:lnTo>
                    <a:pt x="0" y="475437"/>
                  </a:lnTo>
                  <a:lnTo>
                    <a:pt x="221208" y="475437"/>
                  </a:lnTo>
                  <a:lnTo>
                    <a:pt x="221208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288035" y="1989456"/>
              <a:ext cx="221615" cy="475615"/>
            </a:xfrm>
            <a:custGeom>
              <a:avLst/>
              <a:gdLst/>
              <a:ahLst/>
              <a:cxnLst/>
              <a:rect l="l" t="t" r="r" b="b"/>
              <a:pathLst>
                <a:path w="221615" h="475614">
                  <a:moveTo>
                    <a:pt x="0" y="0"/>
                  </a:moveTo>
                  <a:lnTo>
                    <a:pt x="221208" y="0"/>
                  </a:lnTo>
                  <a:lnTo>
                    <a:pt x="221208" y="475437"/>
                  </a:lnTo>
                  <a:lnTo>
                    <a:pt x="0" y="475437"/>
                  </a:lnTo>
                  <a:lnTo>
                    <a:pt x="0" y="0"/>
                  </a:lnTo>
                  <a:close/>
                </a:path>
                <a:path w="221615" h="475614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288035" y="2464894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288035" y="2176000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377179" y="220736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377179" y="220736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06395" y="2588707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839411" y="2529277"/>
              <a:ext cx="0" cy="59690"/>
            </a:xfrm>
            <a:custGeom>
              <a:avLst/>
              <a:gdLst/>
              <a:ahLst/>
              <a:cxnLst/>
              <a:rect l="l" t="t" r="r" b="b"/>
              <a:pathLst>
                <a:path h="59689">
                  <a:moveTo>
                    <a:pt x="0" y="0"/>
                  </a:moveTo>
                  <a:lnTo>
                    <a:pt x="0" y="59436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806395" y="2025774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839411" y="2025774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h="92710">
                  <a:moveTo>
                    <a:pt x="0" y="0"/>
                  </a:moveTo>
                  <a:lnTo>
                    <a:pt x="0" y="92443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730454" y="2118220"/>
              <a:ext cx="218440" cy="411480"/>
            </a:xfrm>
            <a:custGeom>
              <a:avLst/>
              <a:gdLst/>
              <a:ahLst/>
              <a:cxnLst/>
              <a:rect l="l" t="t" r="r" b="b"/>
              <a:pathLst>
                <a:path w="218440" h="411480">
                  <a:moveTo>
                    <a:pt x="217906" y="0"/>
                  </a:moveTo>
                  <a:lnTo>
                    <a:pt x="0" y="0"/>
                  </a:lnTo>
                  <a:lnTo>
                    <a:pt x="0" y="411060"/>
                  </a:lnTo>
                  <a:lnTo>
                    <a:pt x="217906" y="411060"/>
                  </a:lnTo>
                  <a:lnTo>
                    <a:pt x="217906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730456" y="2118220"/>
              <a:ext cx="218440" cy="411480"/>
            </a:xfrm>
            <a:custGeom>
              <a:avLst/>
              <a:gdLst/>
              <a:ahLst/>
              <a:cxnLst/>
              <a:rect l="l" t="t" r="r" b="b"/>
              <a:pathLst>
                <a:path w="218440" h="411480">
                  <a:moveTo>
                    <a:pt x="0" y="0"/>
                  </a:moveTo>
                  <a:lnTo>
                    <a:pt x="217906" y="0"/>
                  </a:lnTo>
                  <a:lnTo>
                    <a:pt x="217906" y="411060"/>
                  </a:lnTo>
                  <a:lnTo>
                    <a:pt x="0" y="411060"/>
                  </a:lnTo>
                  <a:lnTo>
                    <a:pt x="0" y="0"/>
                  </a:lnTo>
                  <a:close/>
                </a:path>
                <a:path w="218440" h="41148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730456" y="2529277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730456" y="2327875"/>
              <a:ext cx="218440" cy="0"/>
            </a:xfrm>
            <a:custGeom>
              <a:avLst/>
              <a:gdLst/>
              <a:ahLst/>
              <a:cxnLst/>
              <a:rect l="l" t="t" r="r" b="b"/>
              <a:pathLst>
                <a:path w="218440">
                  <a:moveTo>
                    <a:pt x="0" y="0"/>
                  </a:moveTo>
                  <a:lnTo>
                    <a:pt x="21790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819600" y="230476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819600" y="230476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247165" y="2593658"/>
              <a:ext cx="66040" cy="0"/>
            </a:xfrm>
            <a:custGeom>
              <a:avLst/>
              <a:gdLst/>
              <a:ahLst/>
              <a:cxnLst/>
              <a:rect l="l" t="t" r="r" b="b"/>
              <a:pathLst>
                <a:path w="66040">
                  <a:moveTo>
                    <a:pt x="0" y="0"/>
                  </a:moveTo>
                  <a:lnTo>
                    <a:pt x="660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7169576" y="259365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221208" y="0"/>
                  </a:moveTo>
                  <a:lnTo>
                    <a:pt x="0" y="0"/>
                  </a:lnTo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7169576" y="2593658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>
                  <a:moveTo>
                    <a:pt x="0" y="0"/>
                  </a:moveTo>
                  <a:lnTo>
                    <a:pt x="221208" y="0"/>
                  </a:lnTo>
                  <a:lnTo>
                    <a:pt x="0" y="0"/>
                  </a:lnTo>
                  <a:close/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  <a:path w="221615">
                  <a:moveTo>
                    <a:pt x="0" y="0"/>
                  </a:moveTo>
                  <a:lnTo>
                    <a:pt x="22120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260372" y="2573845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260372" y="257384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294236" y="2738931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7" name="object 127"/>
          <p:cNvSpPr txBox="1"/>
          <p:nvPr/>
        </p:nvSpPr>
        <p:spPr>
          <a:xfrm>
            <a:off x="5458798" y="2766568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5829117" y="2766568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263842" y="2766568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698567" y="2766568"/>
            <a:ext cx="281593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III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132004" y="2766568"/>
            <a:ext cx="29681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V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5293347" y="1640759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3" name="object 133"/>
          <p:cNvSpPr txBox="1"/>
          <p:nvPr/>
        </p:nvSpPr>
        <p:spPr>
          <a:xfrm>
            <a:off x="5201899" y="2685778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132856" y="250276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132856" y="2319745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132856" y="2138378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132856" y="1955362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098334" y="1772345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2201272" y="995762"/>
            <a:ext cx="4955145" cy="69383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63424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Hipofibrinogenemia</a:t>
            </a:r>
            <a:r>
              <a:rPr sz="1948" b="1" spc="-30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Inducción</a:t>
            </a:r>
            <a:endParaRPr sz="1948">
              <a:latin typeface="Century Gothic"/>
              <a:cs typeface="Century Gothic"/>
            </a:endParaRPr>
          </a:p>
          <a:p>
            <a:pPr marL="572717">
              <a:spcBef>
                <a:spcPts val="1059"/>
              </a:spcBef>
              <a:tabLst>
                <a:tab pos="3299939" algn="l"/>
              </a:tabLst>
            </a:pPr>
            <a:r>
              <a:rPr sz="1273" b="1" spc="7" baseline="3267" dirty="0">
                <a:solidFill>
                  <a:srgbClr val="595959"/>
                </a:solidFill>
                <a:latin typeface="Calibri"/>
                <a:cs typeface="Calibri"/>
              </a:rPr>
              <a:t>Hifobibrinógeno</a:t>
            </a:r>
            <a:r>
              <a:rPr sz="1273" b="1" baseline="3267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1273" b="1" spc="7" baseline="3267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1273" b="1" spc="15" baseline="3267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1273" b="1" spc="7" baseline="3267" dirty="0">
                <a:solidFill>
                  <a:srgbClr val="595959"/>
                </a:solidFill>
                <a:latin typeface="Calibri"/>
                <a:cs typeface="Calibri"/>
              </a:rPr>
              <a:t>29	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N=28</a:t>
            </a:r>
            <a:endParaRPr sz="849">
              <a:latin typeface="Calibri"/>
              <a:cs typeface="Calibri"/>
            </a:endParaRPr>
          </a:p>
          <a:p>
            <a:pPr marL="50739">
              <a:spcBef>
                <a:spcPts val="300"/>
              </a:spcBef>
              <a:tabLst>
                <a:tab pos="2909250" algn="l"/>
              </a:tabLst>
            </a:pPr>
            <a:r>
              <a:rPr sz="674" spc="22" baseline="6172" dirty="0">
                <a:solidFill>
                  <a:srgbClr val="595959"/>
                </a:solidFill>
                <a:latin typeface="Century Gothic"/>
                <a:cs typeface="Century Gothic"/>
              </a:rPr>
              <a:t>1400	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6007902" y="1739368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0,045</a:t>
            </a:r>
            <a:endParaRPr sz="949">
              <a:latin typeface="Century Gothic"/>
              <a:cs typeface="Century Gothic"/>
            </a:endParaRPr>
          </a:p>
        </p:txBody>
      </p:sp>
      <p:grpSp>
        <p:nvGrpSpPr>
          <p:cNvPr id="141" name="object 141"/>
          <p:cNvGrpSpPr/>
          <p:nvPr/>
        </p:nvGrpSpPr>
        <p:grpSpPr>
          <a:xfrm>
            <a:off x="5448777" y="3191070"/>
            <a:ext cx="1890604" cy="884734"/>
            <a:chOff x="5449858" y="3195004"/>
            <a:chExt cx="1892935" cy="885825"/>
          </a:xfrm>
        </p:grpSpPr>
        <p:sp>
          <p:nvSpPr>
            <p:cNvPr id="142" name="object 142"/>
            <p:cNvSpPr/>
            <p:nvPr/>
          </p:nvSpPr>
          <p:spPr>
            <a:xfrm>
              <a:off x="5452715" y="3636982"/>
              <a:ext cx="1887220" cy="294005"/>
            </a:xfrm>
            <a:custGeom>
              <a:avLst/>
              <a:gdLst/>
              <a:ahLst/>
              <a:cxnLst/>
              <a:rect l="l" t="t" r="r" b="b"/>
              <a:pathLst>
                <a:path w="1887220" h="294004">
                  <a:moveTo>
                    <a:pt x="0" y="293846"/>
                  </a:moveTo>
                  <a:lnTo>
                    <a:pt x="234420" y="293846"/>
                  </a:lnTo>
                </a:path>
                <a:path w="1887220" h="294004">
                  <a:moveTo>
                    <a:pt x="703253" y="293846"/>
                  </a:moveTo>
                  <a:lnTo>
                    <a:pt x="1886889" y="293846"/>
                  </a:lnTo>
                </a:path>
                <a:path w="1887220" h="294004">
                  <a:moveTo>
                    <a:pt x="0" y="146923"/>
                  </a:moveTo>
                  <a:lnTo>
                    <a:pt x="1178690" y="146923"/>
                  </a:lnTo>
                </a:path>
                <a:path w="1887220" h="294004">
                  <a:moveTo>
                    <a:pt x="1647524" y="146923"/>
                  </a:moveTo>
                  <a:lnTo>
                    <a:pt x="1886889" y="146923"/>
                  </a:lnTo>
                </a:path>
                <a:path w="1887220" h="294004">
                  <a:moveTo>
                    <a:pt x="0" y="0"/>
                  </a:moveTo>
                  <a:lnTo>
                    <a:pt x="1178690" y="0"/>
                  </a:lnTo>
                </a:path>
                <a:path w="1887220" h="294004">
                  <a:moveTo>
                    <a:pt x="1647524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452715" y="3490058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5452715" y="3343135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5452715" y="3197862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5850565" y="4077752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921551" y="4031529"/>
              <a:ext cx="0" cy="46355"/>
            </a:xfrm>
            <a:custGeom>
              <a:avLst/>
              <a:gdLst/>
              <a:ahLst/>
              <a:cxnLst/>
              <a:rect l="l" t="t" r="r" b="b"/>
              <a:pathLst>
                <a:path h="46354">
                  <a:moveTo>
                    <a:pt x="0" y="0"/>
                  </a:moveTo>
                  <a:lnTo>
                    <a:pt x="0" y="46228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850565" y="3879654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39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5921551" y="3879654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h="6985">
                  <a:moveTo>
                    <a:pt x="0" y="0"/>
                  </a:moveTo>
                  <a:lnTo>
                    <a:pt x="0" y="6604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5687136" y="3886263"/>
              <a:ext cx="469265" cy="145415"/>
            </a:xfrm>
            <a:custGeom>
              <a:avLst/>
              <a:gdLst/>
              <a:ahLst/>
              <a:cxnLst/>
              <a:rect l="l" t="t" r="r" b="b"/>
              <a:pathLst>
                <a:path w="469264" h="145414">
                  <a:moveTo>
                    <a:pt x="468833" y="0"/>
                  </a:moveTo>
                  <a:lnTo>
                    <a:pt x="0" y="0"/>
                  </a:lnTo>
                  <a:lnTo>
                    <a:pt x="0" y="145275"/>
                  </a:lnTo>
                  <a:lnTo>
                    <a:pt x="468833" y="145275"/>
                  </a:lnTo>
                  <a:lnTo>
                    <a:pt x="46883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5687133" y="3886257"/>
              <a:ext cx="469265" cy="145415"/>
            </a:xfrm>
            <a:custGeom>
              <a:avLst/>
              <a:gdLst/>
              <a:ahLst/>
              <a:cxnLst/>
              <a:rect l="l" t="t" r="r" b="b"/>
              <a:pathLst>
                <a:path w="469264" h="145414">
                  <a:moveTo>
                    <a:pt x="0" y="0"/>
                  </a:moveTo>
                  <a:lnTo>
                    <a:pt x="468833" y="0"/>
                  </a:lnTo>
                  <a:lnTo>
                    <a:pt x="468833" y="145275"/>
                  </a:lnTo>
                  <a:lnTo>
                    <a:pt x="0" y="145275"/>
                  </a:lnTo>
                  <a:lnTo>
                    <a:pt x="0" y="0"/>
                  </a:lnTo>
                  <a:close/>
                </a:path>
                <a:path w="469264" h="14541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5687133" y="4031529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687133" y="3914321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4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5911644" y="363202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5379" y="0"/>
                  </a:moveTo>
                  <a:lnTo>
                    <a:pt x="4432" y="0"/>
                  </a:lnTo>
                  <a:lnTo>
                    <a:pt x="0" y="4432"/>
                  </a:lnTo>
                  <a:lnTo>
                    <a:pt x="0" y="15379"/>
                  </a:lnTo>
                  <a:lnTo>
                    <a:pt x="4432" y="19812"/>
                  </a:lnTo>
                  <a:lnTo>
                    <a:pt x="15379" y="19812"/>
                  </a:lnTo>
                  <a:lnTo>
                    <a:pt x="19812" y="15379"/>
                  </a:lnTo>
                  <a:lnTo>
                    <a:pt x="19812" y="9906"/>
                  </a:lnTo>
                  <a:lnTo>
                    <a:pt x="19812" y="4432"/>
                  </a:lnTo>
                  <a:lnTo>
                    <a:pt x="1537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5911644" y="3632028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19812" y="9906"/>
                  </a:moveTo>
                  <a:lnTo>
                    <a:pt x="19812" y="15379"/>
                  </a:lnTo>
                  <a:lnTo>
                    <a:pt x="15379" y="19812"/>
                  </a:lnTo>
                  <a:lnTo>
                    <a:pt x="9906" y="19812"/>
                  </a:lnTo>
                  <a:lnTo>
                    <a:pt x="4432" y="19812"/>
                  </a:lnTo>
                  <a:lnTo>
                    <a:pt x="0" y="15379"/>
                  </a:lnTo>
                  <a:lnTo>
                    <a:pt x="0" y="9906"/>
                  </a:lnTo>
                  <a:lnTo>
                    <a:pt x="0" y="4432"/>
                  </a:lnTo>
                  <a:lnTo>
                    <a:pt x="4432" y="0"/>
                  </a:lnTo>
                  <a:lnTo>
                    <a:pt x="9906" y="0"/>
                  </a:lnTo>
                  <a:lnTo>
                    <a:pt x="15379" y="0"/>
                  </a:lnTo>
                  <a:lnTo>
                    <a:pt x="19812" y="4432"/>
                  </a:lnTo>
                  <a:lnTo>
                    <a:pt x="19812" y="9906"/>
                  </a:lnTo>
                  <a:close/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5901740" y="3907713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5901740" y="3907717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794839" y="4077752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40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865824" y="3873050"/>
              <a:ext cx="0" cy="205104"/>
            </a:xfrm>
            <a:custGeom>
              <a:avLst/>
              <a:gdLst/>
              <a:ahLst/>
              <a:cxnLst/>
              <a:rect l="l" t="t" r="r" b="b"/>
              <a:pathLst>
                <a:path h="205104">
                  <a:moveTo>
                    <a:pt x="0" y="0"/>
                  </a:moveTo>
                  <a:lnTo>
                    <a:pt x="0" y="204698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794839" y="3343135"/>
              <a:ext cx="142240" cy="0"/>
            </a:xfrm>
            <a:custGeom>
              <a:avLst/>
              <a:gdLst/>
              <a:ahLst/>
              <a:cxnLst/>
              <a:rect l="l" t="t" r="r" b="b"/>
              <a:pathLst>
                <a:path w="142240">
                  <a:moveTo>
                    <a:pt x="0" y="0"/>
                  </a:moveTo>
                  <a:lnTo>
                    <a:pt x="14197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865824" y="3343135"/>
              <a:ext cx="0" cy="163830"/>
            </a:xfrm>
            <a:custGeom>
              <a:avLst/>
              <a:gdLst/>
              <a:ahLst/>
              <a:cxnLst/>
              <a:rect l="l" t="t" r="r" b="b"/>
              <a:pathLst>
                <a:path h="163829">
                  <a:moveTo>
                    <a:pt x="0" y="0"/>
                  </a:moveTo>
                  <a:lnTo>
                    <a:pt x="0" y="163436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631406" y="3506571"/>
              <a:ext cx="469265" cy="367030"/>
            </a:xfrm>
            <a:custGeom>
              <a:avLst/>
              <a:gdLst/>
              <a:ahLst/>
              <a:cxnLst/>
              <a:rect l="l" t="t" r="r" b="b"/>
              <a:pathLst>
                <a:path w="469265" h="367029">
                  <a:moveTo>
                    <a:pt x="468833" y="0"/>
                  </a:moveTo>
                  <a:lnTo>
                    <a:pt x="0" y="0"/>
                  </a:lnTo>
                  <a:lnTo>
                    <a:pt x="0" y="366483"/>
                  </a:lnTo>
                  <a:lnTo>
                    <a:pt x="468833" y="366483"/>
                  </a:lnTo>
                  <a:lnTo>
                    <a:pt x="46883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631408" y="3506566"/>
              <a:ext cx="469265" cy="367030"/>
            </a:xfrm>
            <a:custGeom>
              <a:avLst/>
              <a:gdLst/>
              <a:ahLst/>
              <a:cxnLst/>
              <a:rect l="l" t="t" r="r" b="b"/>
              <a:pathLst>
                <a:path w="469265" h="367029">
                  <a:moveTo>
                    <a:pt x="0" y="0"/>
                  </a:moveTo>
                  <a:lnTo>
                    <a:pt x="468833" y="0"/>
                  </a:lnTo>
                  <a:lnTo>
                    <a:pt x="468833" y="366483"/>
                  </a:lnTo>
                  <a:lnTo>
                    <a:pt x="0" y="366483"/>
                  </a:lnTo>
                  <a:lnTo>
                    <a:pt x="0" y="0"/>
                  </a:lnTo>
                  <a:close/>
                </a:path>
                <a:path w="469265" h="367029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631408" y="3873050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5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631408" y="3712919"/>
              <a:ext cx="469265" cy="0"/>
            </a:xfrm>
            <a:custGeom>
              <a:avLst/>
              <a:gdLst/>
              <a:ahLst/>
              <a:cxnLst/>
              <a:rect l="l" t="t" r="r" b="b"/>
              <a:pathLst>
                <a:path w="469265">
                  <a:moveTo>
                    <a:pt x="0" y="0"/>
                  </a:moveTo>
                  <a:lnTo>
                    <a:pt x="468833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846015" y="368485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846015" y="36848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365B9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5452715" y="4077752"/>
              <a:ext cx="1887220" cy="0"/>
            </a:xfrm>
            <a:custGeom>
              <a:avLst/>
              <a:gdLst/>
              <a:ahLst/>
              <a:cxnLst/>
              <a:rect l="l" t="t" r="r" b="b"/>
              <a:pathLst>
                <a:path w="1887220">
                  <a:moveTo>
                    <a:pt x="0" y="0"/>
                  </a:moveTo>
                  <a:lnTo>
                    <a:pt x="1886889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9" name="object 169"/>
          <p:cNvSpPr txBox="1"/>
          <p:nvPr/>
        </p:nvSpPr>
        <p:spPr>
          <a:xfrm>
            <a:off x="5873830" y="4102092"/>
            <a:ext cx="9703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No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831154" y="4102092"/>
            <a:ext cx="6849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Si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5451630" y="3193920"/>
            <a:ext cx="0" cy="879026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879894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2" name="object 172"/>
          <p:cNvSpPr txBox="1"/>
          <p:nvPr/>
        </p:nvSpPr>
        <p:spPr>
          <a:xfrm>
            <a:off x="5300809" y="3432681"/>
            <a:ext cx="118599" cy="68559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800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499">
              <a:latin typeface="Calibri"/>
              <a:cs typeface="Calibri"/>
            </a:endParaRPr>
          </a:p>
          <a:p>
            <a:pPr marL="12685"/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600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49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400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499">
              <a:latin typeface="Calibri"/>
              <a:cs typeface="Calibri"/>
            </a:endParaRPr>
          </a:p>
          <a:p>
            <a:pPr marL="12685"/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200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"/>
              </a:spcBef>
            </a:pPr>
            <a:endParaRPr sz="499">
              <a:latin typeface="Calibri"/>
              <a:cs typeface="Calibri"/>
            </a:endParaRPr>
          </a:p>
          <a:p>
            <a:pPr marL="74206"/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5269740" y="3285938"/>
            <a:ext cx="14967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1000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269740" y="3140844"/>
            <a:ext cx="149675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1200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492336" y="2977614"/>
            <a:ext cx="1641989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Inducción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43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N=28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6076601" y="3223284"/>
            <a:ext cx="4820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entury Gothic"/>
                <a:cs typeface="Century Gothic"/>
              </a:rPr>
              <a:t>P=</a:t>
            </a:r>
            <a:r>
              <a:rPr sz="949" spc="10" dirty="0">
                <a:latin typeface="Century Gothic"/>
                <a:cs typeface="Century Gothic"/>
              </a:rPr>
              <a:t>0,006</a:t>
            </a:r>
            <a:endParaRPr sz="949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87041" y="2258167"/>
            <a:ext cx="1428955" cy="103735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230559" y="1663524"/>
            <a:ext cx="1514513" cy="52005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246" b="1" dirty="0">
                <a:solidFill>
                  <a:srgbClr val="7030A0"/>
                </a:solidFill>
                <a:latin typeface="Arial"/>
                <a:cs typeface="Arial"/>
              </a:rPr>
              <a:t>RESMD</a:t>
            </a:r>
            <a:endParaRPr sz="3246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99168" y="1663524"/>
            <a:ext cx="1536710" cy="52005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246" b="1" spc="-5" dirty="0">
                <a:solidFill>
                  <a:srgbClr val="7030A0"/>
                </a:solidFill>
                <a:latin typeface="Arial"/>
                <a:cs typeface="Arial"/>
              </a:rPr>
              <a:t>G</a:t>
            </a:r>
            <a:r>
              <a:rPr sz="3246" b="1" dirty="0">
                <a:solidFill>
                  <a:srgbClr val="7030A0"/>
                </a:solidFill>
                <a:latin typeface="Arial"/>
                <a:cs typeface="Arial"/>
              </a:rPr>
              <a:t>ESMD</a:t>
            </a:r>
            <a:endParaRPr sz="3246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99464" y="907235"/>
            <a:ext cx="564301" cy="746144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5567085" y="3438727"/>
            <a:ext cx="842241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indent="64691" algn="just">
              <a:lnSpc>
                <a:spcPct val="103200"/>
              </a:lnSpc>
              <a:spcBef>
                <a:spcPts val="90"/>
              </a:spcBef>
            </a:pPr>
            <a:r>
              <a:rPr sz="1049" b="1" spc="-10" dirty="0">
                <a:solidFill>
                  <a:srgbClr val="7030A0"/>
                </a:solidFill>
                <a:latin typeface="Arial"/>
                <a:cs typeface="Arial"/>
              </a:rPr>
              <a:t>Dr.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G.Sanz </a:t>
            </a: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Dra.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Cañizo </a:t>
            </a: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Dra.</a:t>
            </a:r>
            <a:r>
              <a:rPr sz="1049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5" dirty="0">
                <a:solidFill>
                  <a:srgbClr val="7030A0"/>
                </a:solidFill>
                <a:latin typeface="Arial"/>
                <a:cs typeface="Arial"/>
              </a:rPr>
              <a:t>Vallespí</a:t>
            </a:r>
            <a:endParaRPr sz="1049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292586" y="1890900"/>
            <a:ext cx="3041709" cy="1542418"/>
            <a:chOff x="2289775" y="1893232"/>
            <a:chExt cx="3045460" cy="154432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89775" y="2144293"/>
              <a:ext cx="1843424" cy="1293139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880200" y="1896673"/>
              <a:ext cx="1451610" cy="949325"/>
            </a:xfrm>
            <a:custGeom>
              <a:avLst/>
              <a:gdLst/>
              <a:ahLst/>
              <a:cxnLst/>
              <a:rect l="l" t="t" r="r" b="b"/>
              <a:pathLst>
                <a:path w="1451610" h="949325">
                  <a:moveTo>
                    <a:pt x="976807" y="0"/>
                  </a:moveTo>
                  <a:lnTo>
                    <a:pt x="976807" y="237185"/>
                  </a:lnTo>
                  <a:lnTo>
                    <a:pt x="474370" y="237185"/>
                  </a:lnTo>
                  <a:lnTo>
                    <a:pt x="474370" y="0"/>
                  </a:lnTo>
                  <a:lnTo>
                    <a:pt x="0" y="474370"/>
                  </a:lnTo>
                  <a:lnTo>
                    <a:pt x="474370" y="948740"/>
                  </a:lnTo>
                  <a:lnTo>
                    <a:pt x="474370" y="711555"/>
                  </a:lnTo>
                  <a:lnTo>
                    <a:pt x="976807" y="711555"/>
                  </a:lnTo>
                  <a:lnTo>
                    <a:pt x="976807" y="948740"/>
                  </a:lnTo>
                  <a:lnTo>
                    <a:pt x="1451178" y="474370"/>
                  </a:lnTo>
                  <a:lnTo>
                    <a:pt x="976807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880200" y="1896673"/>
              <a:ext cx="1451610" cy="949325"/>
            </a:xfrm>
            <a:custGeom>
              <a:avLst/>
              <a:gdLst/>
              <a:ahLst/>
              <a:cxnLst/>
              <a:rect l="l" t="t" r="r" b="b"/>
              <a:pathLst>
                <a:path w="1451610" h="949325">
                  <a:moveTo>
                    <a:pt x="0" y="474370"/>
                  </a:moveTo>
                  <a:lnTo>
                    <a:pt x="474370" y="0"/>
                  </a:lnTo>
                  <a:lnTo>
                    <a:pt x="474370" y="237185"/>
                  </a:lnTo>
                  <a:lnTo>
                    <a:pt x="976807" y="237185"/>
                  </a:lnTo>
                  <a:lnTo>
                    <a:pt x="976807" y="0"/>
                  </a:lnTo>
                  <a:lnTo>
                    <a:pt x="1451178" y="474370"/>
                  </a:lnTo>
                  <a:lnTo>
                    <a:pt x="976807" y="948740"/>
                  </a:lnTo>
                  <a:lnTo>
                    <a:pt x="976807" y="711555"/>
                  </a:lnTo>
                  <a:lnTo>
                    <a:pt x="474370" y="711555"/>
                  </a:lnTo>
                  <a:lnTo>
                    <a:pt x="474370" y="948740"/>
                  </a:lnTo>
                  <a:lnTo>
                    <a:pt x="0" y="474370"/>
                  </a:lnTo>
                  <a:close/>
                </a:path>
              </a:pathLst>
            </a:custGeom>
            <a:ln w="6883">
              <a:solidFill>
                <a:srgbClr val="7030A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843473" y="1119972"/>
            <a:ext cx="73061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GES</a:t>
            </a:r>
            <a:r>
              <a:rPr sz="1498" b="1" spc="10" dirty="0">
                <a:solidFill>
                  <a:srgbClr val="7030A0"/>
                </a:solidFill>
                <a:latin typeface="Arial"/>
                <a:cs typeface="Arial"/>
              </a:rPr>
              <a:t>MD</a:t>
            </a:r>
            <a:endParaRPr sz="1498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43473" y="1551406"/>
            <a:ext cx="5324894" cy="2099896"/>
          </a:xfrm>
          <a:prstGeom prst="rect">
            <a:avLst/>
          </a:prstGeom>
        </p:spPr>
        <p:txBody>
          <a:bodyPr vert="horz" wrap="square" lIns="0" tIns="109720" rIns="0" bIns="0" rtlCol="0">
            <a:spAutoFit/>
          </a:bodyPr>
          <a:lstStyle/>
          <a:p>
            <a:pPr marL="197882" indent="-185832">
              <a:spcBef>
                <a:spcPts val="864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Main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purpose: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to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 promote and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develop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research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on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MDS</a:t>
            </a:r>
            <a:endParaRPr sz="1298">
              <a:latin typeface="Arial"/>
              <a:cs typeface="Arial"/>
            </a:endParaRPr>
          </a:p>
          <a:p>
            <a:pPr marL="197882" marR="5074" indent="-185832">
              <a:lnSpc>
                <a:spcPct val="149200"/>
              </a:lnSpc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Bringing</a:t>
            </a:r>
            <a:r>
              <a:rPr sz="1298" b="1" spc="2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together</a:t>
            </a:r>
            <a:r>
              <a:rPr sz="1298" b="1" spc="229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all</a:t>
            </a:r>
            <a:r>
              <a:rPr sz="1298" b="1" spc="2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those</a:t>
            </a:r>
            <a:r>
              <a:rPr sz="1298" b="1" spc="229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involved</a:t>
            </a:r>
            <a:r>
              <a:rPr sz="1298" b="1" spc="2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</a:t>
            </a:r>
            <a:r>
              <a:rPr sz="1298" b="1" spc="2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the</a:t>
            </a:r>
            <a:r>
              <a:rPr sz="1298" b="1" spc="229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research,</a:t>
            </a:r>
            <a:r>
              <a:rPr sz="1298" b="1" spc="2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diagnosis </a:t>
            </a:r>
            <a:r>
              <a:rPr sz="1298" b="1" spc="-34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and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management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of patients with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MDS</a:t>
            </a:r>
            <a:endParaRPr sz="1298">
              <a:latin typeface="Arial"/>
              <a:cs typeface="Arial"/>
            </a:endParaRPr>
          </a:p>
          <a:p>
            <a:pPr marL="197882" marR="5074" indent="-185832">
              <a:lnSpc>
                <a:spcPct val="149200"/>
              </a:lnSpc>
              <a:spcBef>
                <a:spcPts val="1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298" b="1" spc="-50" dirty="0">
                <a:solidFill>
                  <a:srgbClr val="7030A0"/>
                </a:solidFill>
                <a:latin typeface="Arial"/>
                <a:cs typeface="Arial"/>
              </a:rPr>
              <a:t>To</a:t>
            </a:r>
            <a:r>
              <a:rPr sz="1298" b="1" spc="1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contribute</a:t>
            </a:r>
            <a:r>
              <a:rPr sz="1298" b="1" spc="1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jointly</a:t>
            </a:r>
            <a:r>
              <a:rPr sz="1298" b="1" spc="1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with</a:t>
            </a:r>
            <a:r>
              <a:rPr sz="1298" b="1" spc="1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the</a:t>
            </a:r>
            <a:r>
              <a:rPr sz="1298" b="1" spc="1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affected</a:t>
            </a:r>
            <a:r>
              <a:rPr sz="1298" b="1" spc="1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people</a:t>
            </a:r>
            <a:r>
              <a:rPr sz="1298" b="1" spc="1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and</a:t>
            </a:r>
            <a:r>
              <a:rPr sz="1298" b="1" spc="1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institutions</a:t>
            </a:r>
            <a:r>
              <a:rPr sz="1298" b="1" spc="1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to </a:t>
            </a:r>
            <a:r>
              <a:rPr sz="1298" b="1" spc="-35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reach</a:t>
            </a:r>
            <a:r>
              <a:rPr sz="1298" b="1" spc="9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integral</a:t>
            </a:r>
            <a:r>
              <a:rPr sz="1298" b="1" spc="10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solutions</a:t>
            </a:r>
            <a:r>
              <a:rPr sz="1298" b="1" spc="10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that</a:t>
            </a:r>
            <a:r>
              <a:rPr sz="1298" b="1" spc="10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minimize</a:t>
            </a:r>
            <a:r>
              <a:rPr sz="1298" b="1" spc="10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or</a:t>
            </a:r>
            <a:r>
              <a:rPr sz="1298" b="1" spc="10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even</a:t>
            </a:r>
            <a:r>
              <a:rPr sz="1298" b="1" spc="9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eradicate</a:t>
            </a:r>
            <a:r>
              <a:rPr sz="1298" b="1" spc="10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the</a:t>
            </a:r>
            <a:endParaRPr sz="1298">
              <a:latin typeface="Arial"/>
              <a:cs typeface="Arial"/>
            </a:endParaRPr>
          </a:p>
          <a:p>
            <a:pPr marL="197882">
              <a:spcBef>
                <a:spcPts val="818"/>
              </a:spcBef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consequences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of</a:t>
            </a:r>
            <a:r>
              <a:rPr sz="12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this</a:t>
            </a:r>
            <a:r>
              <a:rPr sz="12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pathology</a:t>
            </a:r>
            <a:endParaRPr sz="1298">
              <a:latin typeface="Arial"/>
              <a:cs typeface="Arial"/>
            </a:endParaRPr>
          </a:p>
          <a:p>
            <a:pPr marL="197882" indent="-185832">
              <a:spcBef>
                <a:spcPts val="764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Independent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from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the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pharmaceutical industry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39202" y="884744"/>
            <a:ext cx="2687182" cy="2936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800" spc="-10" dirty="0">
                <a:solidFill>
                  <a:srgbClr val="0070C0"/>
                </a:solidFill>
              </a:rPr>
              <a:t>Miembros</a:t>
            </a:r>
            <a:r>
              <a:rPr sz="1800" spc="-5" dirty="0">
                <a:solidFill>
                  <a:srgbClr val="0070C0"/>
                </a:solidFill>
              </a:rPr>
              <a:t> del GESMD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175188" y="1678363"/>
            <a:ext cx="3597284" cy="138132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18812" indent="-206762">
              <a:spcBef>
                <a:spcPts val="100"/>
              </a:spcBef>
              <a:buChar char="●"/>
              <a:tabLst>
                <a:tab pos="219446" algn="l"/>
              </a:tabLst>
            </a:pPr>
            <a:r>
              <a:rPr sz="1298" spc="-35" dirty="0">
                <a:latin typeface="Arial"/>
                <a:cs typeface="Arial"/>
              </a:rPr>
              <a:t>Total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miembros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GESMD </a:t>
            </a:r>
            <a:r>
              <a:rPr sz="1298" dirty="0">
                <a:latin typeface="Arial"/>
                <a:cs typeface="Arial"/>
              </a:rPr>
              <a:t>en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Calibri"/>
                <a:cs typeface="Calibri"/>
              </a:rPr>
              <a:t>octubre</a:t>
            </a:r>
            <a:r>
              <a:rPr sz="1298" spc="55" dirty="0">
                <a:latin typeface="Calibri"/>
                <a:cs typeface="Calibri"/>
              </a:rPr>
              <a:t> </a:t>
            </a:r>
            <a:r>
              <a:rPr sz="1298" dirty="0">
                <a:latin typeface="Arial"/>
                <a:cs typeface="Arial"/>
              </a:rPr>
              <a:t>2021:</a:t>
            </a:r>
            <a:r>
              <a:rPr sz="1298" spc="335" dirty="0">
                <a:latin typeface="Arial"/>
                <a:cs typeface="Arial"/>
              </a:rPr>
              <a:t> </a:t>
            </a:r>
            <a:r>
              <a:rPr sz="1298" spc="-5" dirty="0">
                <a:latin typeface="Calibri"/>
                <a:cs typeface="Calibri"/>
              </a:rPr>
              <a:t>409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45"/>
              </a:spcBef>
              <a:buFont typeface="Arial"/>
              <a:buChar char="●"/>
            </a:pPr>
            <a:endParaRPr sz="1249">
              <a:latin typeface="Calibri"/>
              <a:cs typeface="Calibri"/>
            </a:endParaRPr>
          </a:p>
          <a:p>
            <a:pPr marL="218178" indent="-206127">
              <a:buChar char="●"/>
              <a:tabLst>
                <a:tab pos="218812" algn="l"/>
              </a:tabLst>
            </a:pPr>
            <a:r>
              <a:rPr sz="1298" spc="-35" dirty="0">
                <a:latin typeface="Arial"/>
                <a:cs typeface="Arial"/>
              </a:rPr>
              <a:t>Total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miembros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GESMD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15" dirty="0">
                <a:latin typeface="Calibri"/>
                <a:cs typeface="Calibri"/>
              </a:rPr>
              <a:t>mayo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2022:</a:t>
            </a:r>
            <a:r>
              <a:rPr sz="1298" spc="-10" dirty="0">
                <a:latin typeface="Calibri"/>
                <a:cs typeface="Calibri"/>
              </a:rPr>
              <a:t> </a:t>
            </a:r>
            <a:r>
              <a:rPr sz="1298" spc="-5" dirty="0">
                <a:latin typeface="Calibri"/>
                <a:cs typeface="Calibri"/>
              </a:rPr>
              <a:t>439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5"/>
              </a:spcBef>
              <a:buFont typeface="Arial"/>
              <a:buChar char="●"/>
            </a:pPr>
            <a:endParaRPr sz="1249">
              <a:latin typeface="Calibri"/>
              <a:cs typeface="Calibri"/>
            </a:endParaRPr>
          </a:p>
          <a:p>
            <a:pPr marL="218178" indent="-206127">
              <a:spcBef>
                <a:spcPts val="5"/>
              </a:spcBef>
              <a:buChar char="●"/>
              <a:tabLst>
                <a:tab pos="218812" algn="l"/>
              </a:tabLst>
            </a:pPr>
            <a:r>
              <a:rPr sz="1298" spc="-5" dirty="0">
                <a:latin typeface="Arial"/>
                <a:cs typeface="Arial"/>
              </a:rPr>
              <a:t>Nuevos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miembros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desde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Calibri"/>
                <a:cs typeface="Calibri"/>
              </a:rPr>
              <a:t>octubre</a:t>
            </a:r>
            <a:r>
              <a:rPr sz="1298" spc="55" dirty="0">
                <a:latin typeface="Calibri"/>
                <a:cs typeface="Calibri"/>
              </a:rPr>
              <a:t> </a:t>
            </a:r>
            <a:r>
              <a:rPr sz="1298" dirty="0">
                <a:latin typeface="Arial"/>
                <a:cs typeface="Arial"/>
              </a:rPr>
              <a:t>2021: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Calibri"/>
                <a:cs typeface="Calibri"/>
              </a:rPr>
              <a:t>30</a:t>
            </a:r>
            <a:endParaRPr sz="1298">
              <a:latin typeface="Calibri"/>
              <a:cs typeface="Calibri"/>
            </a:endParaRPr>
          </a:p>
          <a:p>
            <a:pPr>
              <a:spcBef>
                <a:spcPts val="60"/>
              </a:spcBef>
              <a:buFont typeface="Arial"/>
              <a:buChar char="●"/>
            </a:pPr>
            <a:endParaRPr sz="1149">
              <a:latin typeface="Calibri"/>
              <a:cs typeface="Calibri"/>
            </a:endParaRPr>
          </a:p>
          <a:p>
            <a:pPr marL="218812" indent="-199785">
              <a:buChar char="●"/>
              <a:tabLst>
                <a:tab pos="219446" algn="l"/>
              </a:tabLst>
            </a:pPr>
            <a:r>
              <a:rPr sz="1199" spc="-5" dirty="0">
                <a:latin typeface="Arial"/>
                <a:cs typeface="Arial"/>
              </a:rPr>
              <a:t>Centros</a:t>
            </a:r>
            <a:r>
              <a:rPr sz="1199" spc="-30" dirty="0">
                <a:latin typeface="Arial"/>
                <a:cs typeface="Arial"/>
              </a:rPr>
              <a:t> </a:t>
            </a:r>
            <a:r>
              <a:rPr sz="1199" spc="-10" dirty="0">
                <a:latin typeface="Arial"/>
                <a:cs typeface="Arial"/>
              </a:rPr>
              <a:t>GESMD</a:t>
            </a:r>
            <a:r>
              <a:rPr sz="1199" spc="-25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:</a:t>
            </a:r>
            <a:r>
              <a:rPr sz="1199" spc="-25" dirty="0">
                <a:latin typeface="Arial"/>
                <a:cs typeface="Arial"/>
              </a:rPr>
              <a:t> </a:t>
            </a:r>
            <a:r>
              <a:rPr sz="1199" spc="-5" dirty="0">
                <a:latin typeface="Arial"/>
                <a:cs typeface="Arial"/>
              </a:rPr>
              <a:t>14</a:t>
            </a:r>
            <a:r>
              <a:rPr sz="1199" spc="-5" dirty="0">
                <a:latin typeface="Calibri"/>
                <a:cs typeface="Calibri"/>
              </a:rPr>
              <a:t>9</a:t>
            </a:r>
            <a:endParaRPr sz="11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411026" y="1668878"/>
            <a:ext cx="2322506" cy="2220397"/>
            <a:chOff x="3409594" y="1670935"/>
            <a:chExt cx="2325370" cy="2223135"/>
          </a:xfrm>
        </p:grpSpPr>
        <p:sp>
          <p:nvSpPr>
            <p:cNvPr id="5" name="object 5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03234" y="965"/>
                  </a:lnTo>
                  <a:lnTo>
                    <a:pt x="1055055" y="3838"/>
                  </a:lnTo>
                  <a:lnTo>
                    <a:pt x="1007432" y="8578"/>
                  </a:lnTo>
                  <a:lnTo>
                    <a:pt x="960404" y="15148"/>
                  </a:lnTo>
                  <a:lnTo>
                    <a:pt x="914010" y="23509"/>
                  </a:lnTo>
                  <a:lnTo>
                    <a:pt x="868292" y="33624"/>
                  </a:lnTo>
                  <a:lnTo>
                    <a:pt x="823289" y="45455"/>
                  </a:lnTo>
                  <a:lnTo>
                    <a:pt x="779041" y="58962"/>
                  </a:lnTo>
                  <a:lnTo>
                    <a:pt x="735588" y="74108"/>
                  </a:lnTo>
                  <a:lnTo>
                    <a:pt x="692971" y="90854"/>
                  </a:lnTo>
                  <a:lnTo>
                    <a:pt x="651228" y="109163"/>
                  </a:lnTo>
                  <a:lnTo>
                    <a:pt x="610400" y="128996"/>
                  </a:lnTo>
                  <a:lnTo>
                    <a:pt x="570527" y="150315"/>
                  </a:lnTo>
                  <a:lnTo>
                    <a:pt x="531649" y="173082"/>
                  </a:lnTo>
                  <a:lnTo>
                    <a:pt x="493806" y="197258"/>
                  </a:lnTo>
                  <a:lnTo>
                    <a:pt x="457037" y="222805"/>
                  </a:lnTo>
                  <a:lnTo>
                    <a:pt x="421384" y="249686"/>
                  </a:lnTo>
                  <a:lnTo>
                    <a:pt x="386886" y="277861"/>
                  </a:lnTo>
                  <a:lnTo>
                    <a:pt x="353582" y="307293"/>
                  </a:lnTo>
                  <a:lnTo>
                    <a:pt x="321513" y="337943"/>
                  </a:lnTo>
                  <a:lnTo>
                    <a:pt x="290719" y="369774"/>
                  </a:lnTo>
                  <a:lnTo>
                    <a:pt x="261240" y="402747"/>
                  </a:lnTo>
                  <a:lnTo>
                    <a:pt x="233116" y="436823"/>
                  </a:lnTo>
                  <a:lnTo>
                    <a:pt x="206386" y="471965"/>
                  </a:lnTo>
                  <a:lnTo>
                    <a:pt x="181091" y="508134"/>
                  </a:lnTo>
                  <a:lnTo>
                    <a:pt x="157271" y="545292"/>
                  </a:lnTo>
                  <a:lnTo>
                    <a:pt x="134966" y="583402"/>
                  </a:lnTo>
                  <a:lnTo>
                    <a:pt x="114215" y="622424"/>
                  </a:lnTo>
                  <a:lnTo>
                    <a:pt x="95059" y="662320"/>
                  </a:lnTo>
                  <a:lnTo>
                    <a:pt x="77537" y="703053"/>
                  </a:lnTo>
                  <a:lnTo>
                    <a:pt x="61690" y="744584"/>
                  </a:lnTo>
                  <a:lnTo>
                    <a:pt x="47558" y="786874"/>
                  </a:lnTo>
                  <a:lnTo>
                    <a:pt x="35180" y="829887"/>
                  </a:lnTo>
                  <a:lnTo>
                    <a:pt x="24597" y="873583"/>
                  </a:lnTo>
                  <a:lnTo>
                    <a:pt x="15849" y="917923"/>
                  </a:lnTo>
                  <a:lnTo>
                    <a:pt x="8975" y="962871"/>
                  </a:lnTo>
                  <a:lnTo>
                    <a:pt x="4015" y="1008388"/>
                  </a:lnTo>
                  <a:lnTo>
                    <a:pt x="1010" y="1054436"/>
                  </a:lnTo>
                  <a:lnTo>
                    <a:pt x="0" y="1100975"/>
                  </a:lnTo>
                  <a:lnTo>
                    <a:pt x="1010" y="1147515"/>
                  </a:lnTo>
                  <a:lnTo>
                    <a:pt x="4015" y="1193562"/>
                  </a:lnTo>
                  <a:lnTo>
                    <a:pt x="8975" y="1239079"/>
                  </a:lnTo>
                  <a:lnTo>
                    <a:pt x="15849" y="1284027"/>
                  </a:lnTo>
                  <a:lnTo>
                    <a:pt x="24597" y="1328368"/>
                  </a:lnTo>
                  <a:lnTo>
                    <a:pt x="35180" y="1372064"/>
                  </a:lnTo>
                  <a:lnTo>
                    <a:pt x="47558" y="1415076"/>
                  </a:lnTo>
                  <a:lnTo>
                    <a:pt x="61690" y="1457367"/>
                  </a:lnTo>
                  <a:lnTo>
                    <a:pt x="77537" y="1498898"/>
                  </a:lnTo>
                  <a:lnTo>
                    <a:pt x="95059" y="1539630"/>
                  </a:lnTo>
                  <a:lnTo>
                    <a:pt x="114215" y="1579527"/>
                  </a:lnTo>
                  <a:lnTo>
                    <a:pt x="134966" y="1618549"/>
                  </a:lnTo>
                  <a:lnTo>
                    <a:pt x="157271" y="1656658"/>
                  </a:lnTo>
                  <a:lnTo>
                    <a:pt x="181091" y="1693816"/>
                  </a:lnTo>
                  <a:lnTo>
                    <a:pt x="206386" y="1729986"/>
                  </a:lnTo>
                  <a:lnTo>
                    <a:pt x="233116" y="1765128"/>
                  </a:lnTo>
                  <a:lnTo>
                    <a:pt x="261240" y="1799204"/>
                  </a:lnTo>
                  <a:lnTo>
                    <a:pt x="290719" y="1832176"/>
                  </a:lnTo>
                  <a:lnTo>
                    <a:pt x="321513" y="1864007"/>
                  </a:lnTo>
                  <a:lnTo>
                    <a:pt x="353582" y="1894657"/>
                  </a:lnTo>
                  <a:lnTo>
                    <a:pt x="386886" y="1924089"/>
                  </a:lnTo>
                  <a:lnTo>
                    <a:pt x="421384" y="1952265"/>
                  </a:lnTo>
                  <a:lnTo>
                    <a:pt x="457037" y="1979145"/>
                  </a:lnTo>
                  <a:lnTo>
                    <a:pt x="493806" y="2004692"/>
                  </a:lnTo>
                  <a:lnTo>
                    <a:pt x="531649" y="2028868"/>
                  </a:lnTo>
                  <a:lnTo>
                    <a:pt x="570527" y="2051635"/>
                  </a:lnTo>
                  <a:lnTo>
                    <a:pt x="610400" y="2072954"/>
                  </a:lnTo>
                  <a:lnTo>
                    <a:pt x="651228" y="2092787"/>
                  </a:lnTo>
                  <a:lnTo>
                    <a:pt x="692971" y="2111096"/>
                  </a:lnTo>
                  <a:lnTo>
                    <a:pt x="735588" y="2127843"/>
                  </a:lnTo>
                  <a:lnTo>
                    <a:pt x="779041" y="2142989"/>
                  </a:lnTo>
                  <a:lnTo>
                    <a:pt x="823289" y="2156496"/>
                  </a:lnTo>
                  <a:lnTo>
                    <a:pt x="868292" y="2168326"/>
                  </a:lnTo>
                  <a:lnTo>
                    <a:pt x="914010" y="2178441"/>
                  </a:lnTo>
                  <a:lnTo>
                    <a:pt x="960404" y="2186803"/>
                  </a:lnTo>
                  <a:lnTo>
                    <a:pt x="1007432" y="2193373"/>
                  </a:lnTo>
                  <a:lnTo>
                    <a:pt x="1055055" y="2198113"/>
                  </a:lnTo>
                  <a:lnTo>
                    <a:pt x="1103234" y="2200985"/>
                  </a:lnTo>
                  <a:lnTo>
                    <a:pt x="1151928" y="2201951"/>
                  </a:lnTo>
                  <a:lnTo>
                    <a:pt x="1200620" y="2200985"/>
                  </a:lnTo>
                  <a:lnTo>
                    <a:pt x="1248798" y="2198113"/>
                  </a:lnTo>
                  <a:lnTo>
                    <a:pt x="1296421" y="2193373"/>
                  </a:lnTo>
                  <a:lnTo>
                    <a:pt x="1343448" y="2186803"/>
                  </a:lnTo>
                  <a:lnTo>
                    <a:pt x="1389840" y="2178441"/>
                  </a:lnTo>
                  <a:lnTo>
                    <a:pt x="1435558" y="2168326"/>
                  </a:lnTo>
                  <a:lnTo>
                    <a:pt x="1480560" y="2156496"/>
                  </a:lnTo>
                  <a:lnTo>
                    <a:pt x="1524807" y="2142989"/>
                  </a:lnTo>
                  <a:lnTo>
                    <a:pt x="1568260" y="2127843"/>
                  </a:lnTo>
                  <a:lnTo>
                    <a:pt x="1610877" y="2111096"/>
                  </a:lnTo>
                  <a:lnTo>
                    <a:pt x="1652620" y="2092787"/>
                  </a:lnTo>
                  <a:lnTo>
                    <a:pt x="1693447" y="2072954"/>
                  </a:lnTo>
                  <a:lnTo>
                    <a:pt x="1733319" y="2051635"/>
                  </a:lnTo>
                  <a:lnTo>
                    <a:pt x="1772197" y="2028868"/>
                  </a:lnTo>
                  <a:lnTo>
                    <a:pt x="1810040" y="2004692"/>
                  </a:lnTo>
                  <a:lnTo>
                    <a:pt x="1846808" y="1979145"/>
                  </a:lnTo>
                  <a:lnTo>
                    <a:pt x="1882461" y="1952265"/>
                  </a:lnTo>
                  <a:lnTo>
                    <a:pt x="1916959" y="1924089"/>
                  </a:lnTo>
                  <a:lnTo>
                    <a:pt x="1950262" y="1894657"/>
                  </a:lnTo>
                  <a:lnTo>
                    <a:pt x="1982331" y="1864007"/>
                  </a:lnTo>
                  <a:lnTo>
                    <a:pt x="2013124" y="1832176"/>
                  </a:lnTo>
                  <a:lnTo>
                    <a:pt x="2042603" y="1799204"/>
                  </a:lnTo>
                  <a:lnTo>
                    <a:pt x="2070728" y="1765128"/>
                  </a:lnTo>
                  <a:lnTo>
                    <a:pt x="2097457" y="1729986"/>
                  </a:lnTo>
                  <a:lnTo>
                    <a:pt x="2122752" y="1693816"/>
                  </a:lnTo>
                  <a:lnTo>
                    <a:pt x="2146572" y="1656658"/>
                  </a:lnTo>
                  <a:lnTo>
                    <a:pt x="2168877" y="1618549"/>
                  </a:lnTo>
                  <a:lnTo>
                    <a:pt x="2189628" y="1579527"/>
                  </a:lnTo>
                  <a:lnTo>
                    <a:pt x="2208784" y="1539630"/>
                  </a:lnTo>
                  <a:lnTo>
                    <a:pt x="2226305" y="1498898"/>
                  </a:lnTo>
                  <a:lnTo>
                    <a:pt x="2242152" y="1457367"/>
                  </a:lnTo>
                  <a:lnTo>
                    <a:pt x="2256285" y="1415076"/>
                  </a:lnTo>
                  <a:lnTo>
                    <a:pt x="2268662" y="1372064"/>
                  </a:lnTo>
                  <a:lnTo>
                    <a:pt x="2279245" y="1328368"/>
                  </a:lnTo>
                  <a:lnTo>
                    <a:pt x="2287994" y="1284027"/>
                  </a:lnTo>
                  <a:lnTo>
                    <a:pt x="2294868" y="1239079"/>
                  </a:lnTo>
                  <a:lnTo>
                    <a:pt x="2299827" y="1193562"/>
                  </a:lnTo>
                  <a:lnTo>
                    <a:pt x="2302832" y="1147515"/>
                  </a:lnTo>
                  <a:lnTo>
                    <a:pt x="2303843" y="1100975"/>
                  </a:lnTo>
                  <a:lnTo>
                    <a:pt x="2302832" y="1054436"/>
                  </a:lnTo>
                  <a:lnTo>
                    <a:pt x="2299827" y="1008388"/>
                  </a:lnTo>
                  <a:lnTo>
                    <a:pt x="2294868" y="962871"/>
                  </a:lnTo>
                  <a:lnTo>
                    <a:pt x="2287994" y="917923"/>
                  </a:lnTo>
                  <a:lnTo>
                    <a:pt x="2279245" y="873583"/>
                  </a:lnTo>
                  <a:lnTo>
                    <a:pt x="2268662" y="829887"/>
                  </a:lnTo>
                  <a:lnTo>
                    <a:pt x="2256285" y="786874"/>
                  </a:lnTo>
                  <a:lnTo>
                    <a:pt x="2242152" y="744584"/>
                  </a:lnTo>
                  <a:lnTo>
                    <a:pt x="2226305" y="703053"/>
                  </a:lnTo>
                  <a:lnTo>
                    <a:pt x="2208784" y="662320"/>
                  </a:lnTo>
                  <a:lnTo>
                    <a:pt x="2189628" y="622424"/>
                  </a:lnTo>
                  <a:lnTo>
                    <a:pt x="2168877" y="583402"/>
                  </a:lnTo>
                  <a:lnTo>
                    <a:pt x="2146572" y="545292"/>
                  </a:lnTo>
                  <a:lnTo>
                    <a:pt x="2122752" y="508134"/>
                  </a:lnTo>
                  <a:lnTo>
                    <a:pt x="2097457" y="471965"/>
                  </a:lnTo>
                  <a:lnTo>
                    <a:pt x="2070728" y="436823"/>
                  </a:lnTo>
                  <a:lnTo>
                    <a:pt x="2042603" y="402747"/>
                  </a:lnTo>
                  <a:lnTo>
                    <a:pt x="2013124" y="369774"/>
                  </a:lnTo>
                  <a:lnTo>
                    <a:pt x="1982331" y="337943"/>
                  </a:lnTo>
                  <a:lnTo>
                    <a:pt x="1950262" y="307293"/>
                  </a:lnTo>
                  <a:lnTo>
                    <a:pt x="1916959" y="277861"/>
                  </a:lnTo>
                  <a:lnTo>
                    <a:pt x="1882461" y="249686"/>
                  </a:lnTo>
                  <a:lnTo>
                    <a:pt x="1846808" y="222805"/>
                  </a:lnTo>
                  <a:lnTo>
                    <a:pt x="1810040" y="197258"/>
                  </a:lnTo>
                  <a:lnTo>
                    <a:pt x="1772197" y="173082"/>
                  </a:lnTo>
                  <a:lnTo>
                    <a:pt x="1733319" y="150315"/>
                  </a:lnTo>
                  <a:lnTo>
                    <a:pt x="1693447" y="128996"/>
                  </a:lnTo>
                  <a:lnTo>
                    <a:pt x="1652620" y="109163"/>
                  </a:lnTo>
                  <a:lnTo>
                    <a:pt x="1610877" y="90854"/>
                  </a:lnTo>
                  <a:lnTo>
                    <a:pt x="1568260" y="74108"/>
                  </a:lnTo>
                  <a:lnTo>
                    <a:pt x="1524807" y="58962"/>
                  </a:lnTo>
                  <a:lnTo>
                    <a:pt x="1480560" y="45455"/>
                  </a:lnTo>
                  <a:lnTo>
                    <a:pt x="1435558" y="33624"/>
                  </a:lnTo>
                  <a:lnTo>
                    <a:pt x="1389840" y="23509"/>
                  </a:lnTo>
                  <a:lnTo>
                    <a:pt x="1343448" y="15148"/>
                  </a:lnTo>
                  <a:lnTo>
                    <a:pt x="1296421" y="8578"/>
                  </a:lnTo>
                  <a:lnTo>
                    <a:pt x="1248798" y="3838"/>
                  </a:lnTo>
                  <a:lnTo>
                    <a:pt x="1200620" y="965"/>
                  </a:lnTo>
                  <a:lnTo>
                    <a:pt x="11519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420071" y="1681412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51928" y="2201951"/>
                  </a:lnTo>
                </a:path>
                <a:path w="2304415" h="2202179">
                  <a:moveTo>
                    <a:pt x="0" y="1100975"/>
                  </a:moveTo>
                  <a:lnTo>
                    <a:pt x="2303856" y="1100975"/>
                  </a:lnTo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0" y="1100975"/>
                  </a:moveTo>
                  <a:lnTo>
                    <a:pt x="1010" y="1054436"/>
                  </a:lnTo>
                  <a:lnTo>
                    <a:pt x="4015" y="1008388"/>
                  </a:lnTo>
                  <a:lnTo>
                    <a:pt x="8975" y="962871"/>
                  </a:lnTo>
                  <a:lnTo>
                    <a:pt x="15849" y="917923"/>
                  </a:lnTo>
                  <a:lnTo>
                    <a:pt x="24597" y="873583"/>
                  </a:lnTo>
                  <a:lnTo>
                    <a:pt x="35180" y="829887"/>
                  </a:lnTo>
                  <a:lnTo>
                    <a:pt x="47558" y="786874"/>
                  </a:lnTo>
                  <a:lnTo>
                    <a:pt x="61690" y="744584"/>
                  </a:lnTo>
                  <a:lnTo>
                    <a:pt x="77537" y="703053"/>
                  </a:lnTo>
                  <a:lnTo>
                    <a:pt x="95059" y="662320"/>
                  </a:lnTo>
                  <a:lnTo>
                    <a:pt x="114215" y="622424"/>
                  </a:lnTo>
                  <a:lnTo>
                    <a:pt x="134966" y="583402"/>
                  </a:lnTo>
                  <a:lnTo>
                    <a:pt x="157271" y="545292"/>
                  </a:lnTo>
                  <a:lnTo>
                    <a:pt x="181091" y="508134"/>
                  </a:lnTo>
                  <a:lnTo>
                    <a:pt x="206386" y="471965"/>
                  </a:lnTo>
                  <a:lnTo>
                    <a:pt x="233116" y="436823"/>
                  </a:lnTo>
                  <a:lnTo>
                    <a:pt x="261240" y="402747"/>
                  </a:lnTo>
                  <a:lnTo>
                    <a:pt x="290719" y="369774"/>
                  </a:lnTo>
                  <a:lnTo>
                    <a:pt x="321513" y="337943"/>
                  </a:lnTo>
                  <a:lnTo>
                    <a:pt x="353582" y="307293"/>
                  </a:lnTo>
                  <a:lnTo>
                    <a:pt x="386886" y="277861"/>
                  </a:lnTo>
                  <a:lnTo>
                    <a:pt x="421384" y="249686"/>
                  </a:lnTo>
                  <a:lnTo>
                    <a:pt x="457037" y="222805"/>
                  </a:lnTo>
                  <a:lnTo>
                    <a:pt x="493806" y="197258"/>
                  </a:lnTo>
                  <a:lnTo>
                    <a:pt x="531649" y="173082"/>
                  </a:lnTo>
                  <a:lnTo>
                    <a:pt x="570527" y="150315"/>
                  </a:lnTo>
                  <a:lnTo>
                    <a:pt x="610400" y="128996"/>
                  </a:lnTo>
                  <a:lnTo>
                    <a:pt x="651228" y="109163"/>
                  </a:lnTo>
                  <a:lnTo>
                    <a:pt x="692971" y="90854"/>
                  </a:lnTo>
                  <a:lnTo>
                    <a:pt x="735588" y="74108"/>
                  </a:lnTo>
                  <a:lnTo>
                    <a:pt x="779041" y="58962"/>
                  </a:lnTo>
                  <a:lnTo>
                    <a:pt x="823289" y="45455"/>
                  </a:lnTo>
                  <a:lnTo>
                    <a:pt x="868292" y="33624"/>
                  </a:lnTo>
                  <a:lnTo>
                    <a:pt x="914010" y="23509"/>
                  </a:lnTo>
                  <a:lnTo>
                    <a:pt x="960404" y="15148"/>
                  </a:lnTo>
                  <a:lnTo>
                    <a:pt x="1007432" y="8578"/>
                  </a:lnTo>
                  <a:lnTo>
                    <a:pt x="1055055" y="3838"/>
                  </a:lnTo>
                  <a:lnTo>
                    <a:pt x="1103234" y="965"/>
                  </a:lnTo>
                  <a:lnTo>
                    <a:pt x="1151928" y="0"/>
                  </a:lnTo>
                  <a:lnTo>
                    <a:pt x="1200620" y="965"/>
                  </a:lnTo>
                  <a:lnTo>
                    <a:pt x="1248798" y="3838"/>
                  </a:lnTo>
                  <a:lnTo>
                    <a:pt x="1296421" y="8578"/>
                  </a:lnTo>
                  <a:lnTo>
                    <a:pt x="1343448" y="15148"/>
                  </a:lnTo>
                  <a:lnTo>
                    <a:pt x="1389840" y="23509"/>
                  </a:lnTo>
                  <a:lnTo>
                    <a:pt x="1435558" y="33624"/>
                  </a:lnTo>
                  <a:lnTo>
                    <a:pt x="1480560" y="45455"/>
                  </a:lnTo>
                  <a:lnTo>
                    <a:pt x="1524807" y="58962"/>
                  </a:lnTo>
                  <a:lnTo>
                    <a:pt x="1568260" y="74108"/>
                  </a:lnTo>
                  <a:lnTo>
                    <a:pt x="1610877" y="90854"/>
                  </a:lnTo>
                  <a:lnTo>
                    <a:pt x="1652620" y="109163"/>
                  </a:lnTo>
                  <a:lnTo>
                    <a:pt x="1693447" y="128996"/>
                  </a:lnTo>
                  <a:lnTo>
                    <a:pt x="1733319" y="150315"/>
                  </a:lnTo>
                  <a:lnTo>
                    <a:pt x="1772197" y="173082"/>
                  </a:lnTo>
                  <a:lnTo>
                    <a:pt x="1810040" y="197258"/>
                  </a:lnTo>
                  <a:lnTo>
                    <a:pt x="1846808" y="222805"/>
                  </a:lnTo>
                  <a:lnTo>
                    <a:pt x="1882461" y="249686"/>
                  </a:lnTo>
                  <a:lnTo>
                    <a:pt x="1916959" y="277861"/>
                  </a:lnTo>
                  <a:lnTo>
                    <a:pt x="1950262" y="307293"/>
                  </a:lnTo>
                  <a:lnTo>
                    <a:pt x="1982331" y="337943"/>
                  </a:lnTo>
                  <a:lnTo>
                    <a:pt x="2013124" y="369774"/>
                  </a:lnTo>
                  <a:lnTo>
                    <a:pt x="2042603" y="402747"/>
                  </a:lnTo>
                  <a:lnTo>
                    <a:pt x="2070728" y="436823"/>
                  </a:lnTo>
                  <a:lnTo>
                    <a:pt x="2097457" y="471965"/>
                  </a:lnTo>
                  <a:lnTo>
                    <a:pt x="2122752" y="508134"/>
                  </a:lnTo>
                  <a:lnTo>
                    <a:pt x="2146572" y="545292"/>
                  </a:lnTo>
                  <a:lnTo>
                    <a:pt x="2168877" y="583402"/>
                  </a:lnTo>
                  <a:lnTo>
                    <a:pt x="2189628" y="622424"/>
                  </a:lnTo>
                  <a:lnTo>
                    <a:pt x="2208784" y="662320"/>
                  </a:lnTo>
                  <a:lnTo>
                    <a:pt x="2226305" y="703053"/>
                  </a:lnTo>
                  <a:lnTo>
                    <a:pt x="2242152" y="744584"/>
                  </a:lnTo>
                  <a:lnTo>
                    <a:pt x="2256285" y="786874"/>
                  </a:lnTo>
                  <a:lnTo>
                    <a:pt x="2268662" y="829887"/>
                  </a:lnTo>
                  <a:lnTo>
                    <a:pt x="2279245" y="873583"/>
                  </a:lnTo>
                  <a:lnTo>
                    <a:pt x="2287994" y="917923"/>
                  </a:lnTo>
                  <a:lnTo>
                    <a:pt x="2294868" y="962871"/>
                  </a:lnTo>
                  <a:lnTo>
                    <a:pt x="2299827" y="1008388"/>
                  </a:lnTo>
                  <a:lnTo>
                    <a:pt x="2302832" y="1054436"/>
                  </a:lnTo>
                  <a:lnTo>
                    <a:pt x="2303843" y="1100975"/>
                  </a:lnTo>
                  <a:lnTo>
                    <a:pt x="2302832" y="1147515"/>
                  </a:lnTo>
                  <a:lnTo>
                    <a:pt x="2299827" y="1193562"/>
                  </a:lnTo>
                  <a:lnTo>
                    <a:pt x="2294868" y="1239079"/>
                  </a:lnTo>
                  <a:lnTo>
                    <a:pt x="2287994" y="1284027"/>
                  </a:lnTo>
                  <a:lnTo>
                    <a:pt x="2279245" y="1328368"/>
                  </a:lnTo>
                  <a:lnTo>
                    <a:pt x="2268662" y="1372064"/>
                  </a:lnTo>
                  <a:lnTo>
                    <a:pt x="2256285" y="1415076"/>
                  </a:lnTo>
                  <a:lnTo>
                    <a:pt x="2242152" y="1457367"/>
                  </a:lnTo>
                  <a:lnTo>
                    <a:pt x="2226305" y="1498898"/>
                  </a:lnTo>
                  <a:lnTo>
                    <a:pt x="2208784" y="1539630"/>
                  </a:lnTo>
                  <a:lnTo>
                    <a:pt x="2189628" y="1579527"/>
                  </a:lnTo>
                  <a:lnTo>
                    <a:pt x="2168877" y="1618549"/>
                  </a:lnTo>
                  <a:lnTo>
                    <a:pt x="2146572" y="1656658"/>
                  </a:lnTo>
                  <a:lnTo>
                    <a:pt x="2122752" y="1693816"/>
                  </a:lnTo>
                  <a:lnTo>
                    <a:pt x="2097457" y="1729986"/>
                  </a:lnTo>
                  <a:lnTo>
                    <a:pt x="2070728" y="1765128"/>
                  </a:lnTo>
                  <a:lnTo>
                    <a:pt x="2042603" y="1799204"/>
                  </a:lnTo>
                  <a:lnTo>
                    <a:pt x="2013124" y="1832176"/>
                  </a:lnTo>
                  <a:lnTo>
                    <a:pt x="1982331" y="1864007"/>
                  </a:lnTo>
                  <a:lnTo>
                    <a:pt x="1950262" y="1894657"/>
                  </a:lnTo>
                  <a:lnTo>
                    <a:pt x="1916959" y="1924089"/>
                  </a:lnTo>
                  <a:lnTo>
                    <a:pt x="1882461" y="1952265"/>
                  </a:lnTo>
                  <a:lnTo>
                    <a:pt x="1846808" y="1979145"/>
                  </a:lnTo>
                  <a:lnTo>
                    <a:pt x="1810040" y="2004692"/>
                  </a:lnTo>
                  <a:lnTo>
                    <a:pt x="1772197" y="2028868"/>
                  </a:lnTo>
                  <a:lnTo>
                    <a:pt x="1733319" y="2051635"/>
                  </a:lnTo>
                  <a:lnTo>
                    <a:pt x="1693447" y="2072954"/>
                  </a:lnTo>
                  <a:lnTo>
                    <a:pt x="1652620" y="2092787"/>
                  </a:lnTo>
                  <a:lnTo>
                    <a:pt x="1610877" y="2111096"/>
                  </a:lnTo>
                  <a:lnTo>
                    <a:pt x="1568260" y="2127843"/>
                  </a:lnTo>
                  <a:lnTo>
                    <a:pt x="1524807" y="2142989"/>
                  </a:lnTo>
                  <a:lnTo>
                    <a:pt x="1480560" y="2156496"/>
                  </a:lnTo>
                  <a:lnTo>
                    <a:pt x="1435558" y="2168326"/>
                  </a:lnTo>
                  <a:lnTo>
                    <a:pt x="1389840" y="2178441"/>
                  </a:lnTo>
                  <a:lnTo>
                    <a:pt x="1343448" y="2186803"/>
                  </a:lnTo>
                  <a:lnTo>
                    <a:pt x="1296421" y="2193373"/>
                  </a:lnTo>
                  <a:lnTo>
                    <a:pt x="1248798" y="2198113"/>
                  </a:lnTo>
                  <a:lnTo>
                    <a:pt x="1200620" y="2200985"/>
                  </a:lnTo>
                  <a:lnTo>
                    <a:pt x="1151928" y="2201951"/>
                  </a:lnTo>
                  <a:lnTo>
                    <a:pt x="1103234" y="2200985"/>
                  </a:lnTo>
                  <a:lnTo>
                    <a:pt x="1055055" y="2198113"/>
                  </a:lnTo>
                  <a:lnTo>
                    <a:pt x="1007432" y="2193373"/>
                  </a:lnTo>
                  <a:lnTo>
                    <a:pt x="960404" y="2186803"/>
                  </a:lnTo>
                  <a:lnTo>
                    <a:pt x="914010" y="2178441"/>
                  </a:lnTo>
                  <a:lnTo>
                    <a:pt x="868292" y="2168326"/>
                  </a:lnTo>
                  <a:lnTo>
                    <a:pt x="823289" y="2156496"/>
                  </a:lnTo>
                  <a:lnTo>
                    <a:pt x="779041" y="2142989"/>
                  </a:lnTo>
                  <a:lnTo>
                    <a:pt x="735588" y="2127843"/>
                  </a:lnTo>
                  <a:lnTo>
                    <a:pt x="692971" y="2111096"/>
                  </a:lnTo>
                  <a:lnTo>
                    <a:pt x="651228" y="2092787"/>
                  </a:lnTo>
                  <a:lnTo>
                    <a:pt x="610400" y="2072954"/>
                  </a:lnTo>
                  <a:lnTo>
                    <a:pt x="570527" y="2051635"/>
                  </a:lnTo>
                  <a:lnTo>
                    <a:pt x="531649" y="2028868"/>
                  </a:lnTo>
                  <a:lnTo>
                    <a:pt x="493806" y="2004692"/>
                  </a:lnTo>
                  <a:lnTo>
                    <a:pt x="457037" y="1979145"/>
                  </a:lnTo>
                  <a:lnTo>
                    <a:pt x="421384" y="1952265"/>
                  </a:lnTo>
                  <a:lnTo>
                    <a:pt x="386886" y="1924089"/>
                  </a:lnTo>
                  <a:lnTo>
                    <a:pt x="353582" y="1894657"/>
                  </a:lnTo>
                  <a:lnTo>
                    <a:pt x="321513" y="1864007"/>
                  </a:lnTo>
                  <a:lnTo>
                    <a:pt x="290719" y="1832176"/>
                  </a:lnTo>
                  <a:lnTo>
                    <a:pt x="261240" y="1799204"/>
                  </a:lnTo>
                  <a:lnTo>
                    <a:pt x="233116" y="1765128"/>
                  </a:lnTo>
                  <a:lnTo>
                    <a:pt x="206386" y="1729986"/>
                  </a:lnTo>
                  <a:lnTo>
                    <a:pt x="181091" y="1693816"/>
                  </a:lnTo>
                  <a:lnTo>
                    <a:pt x="157271" y="1656658"/>
                  </a:lnTo>
                  <a:lnTo>
                    <a:pt x="134966" y="1618549"/>
                  </a:lnTo>
                  <a:lnTo>
                    <a:pt x="114215" y="1579527"/>
                  </a:lnTo>
                  <a:lnTo>
                    <a:pt x="95059" y="1539630"/>
                  </a:lnTo>
                  <a:lnTo>
                    <a:pt x="77537" y="1498898"/>
                  </a:lnTo>
                  <a:lnTo>
                    <a:pt x="61690" y="1457367"/>
                  </a:lnTo>
                  <a:lnTo>
                    <a:pt x="47558" y="1415076"/>
                  </a:lnTo>
                  <a:lnTo>
                    <a:pt x="35180" y="1372064"/>
                  </a:lnTo>
                  <a:lnTo>
                    <a:pt x="24597" y="1328368"/>
                  </a:lnTo>
                  <a:lnTo>
                    <a:pt x="15849" y="1284027"/>
                  </a:lnTo>
                  <a:lnTo>
                    <a:pt x="8975" y="1239079"/>
                  </a:lnTo>
                  <a:lnTo>
                    <a:pt x="4015" y="1193562"/>
                  </a:lnTo>
                  <a:lnTo>
                    <a:pt x="1010" y="1147515"/>
                  </a:lnTo>
                  <a:lnTo>
                    <a:pt x="0" y="1100975"/>
                  </a:lnTo>
                  <a:close/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658576" y="2246098"/>
            <a:ext cx="720472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RESMD</a:t>
            </a:r>
            <a:endParaRPr sz="1498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92098" y="3088633"/>
            <a:ext cx="100967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G</a:t>
            </a: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u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de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li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nes</a:t>
            </a:r>
            <a:endParaRPr sz="1498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60708" y="2186193"/>
            <a:ext cx="1042020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48412" marR="5074" indent="-136361">
              <a:lnSpc>
                <a:spcPct val="100800"/>
              </a:lnSpc>
              <a:spcBef>
                <a:spcPts val="85"/>
              </a:spcBef>
            </a:pPr>
            <a:r>
              <a:rPr sz="1298" b="1" spc="-75" dirty="0">
                <a:solidFill>
                  <a:srgbClr val="8FAADC"/>
                </a:solidFill>
                <a:latin typeface="Arial"/>
                <a:cs typeface="Arial"/>
              </a:rPr>
              <a:t>T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ra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n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s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l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at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ion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al  Research</a:t>
            </a:r>
            <a:endParaRPr sz="1298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663727" y="2971567"/>
            <a:ext cx="710324" cy="463594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03381" marR="5074" indent="-91330">
              <a:lnSpc>
                <a:spcPct val="102499"/>
              </a:lnSpc>
              <a:spcBef>
                <a:spcPts val="70"/>
              </a:spcBef>
            </a:pP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C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li</a:t>
            </a: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n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cal  </a:t>
            </a:r>
            <a:r>
              <a:rPr sz="1498" b="1" spc="-10" dirty="0">
                <a:solidFill>
                  <a:srgbClr val="8FAADC"/>
                </a:solidFill>
                <a:latin typeface="Arial"/>
                <a:cs typeface="Arial"/>
              </a:rPr>
              <a:t>Trials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4177027" y="2393624"/>
            <a:ext cx="792138" cy="783893"/>
            <a:chOff x="4176539" y="2396575"/>
            <a:chExt cx="793115" cy="784860"/>
          </a:xfrm>
        </p:grpSpPr>
        <p:sp>
          <p:nvSpPr>
            <p:cNvPr id="13" name="object 13"/>
            <p:cNvSpPr/>
            <p:nvPr/>
          </p:nvSpPr>
          <p:spPr>
            <a:xfrm>
              <a:off x="4179981" y="2400015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393115" y="0"/>
                  </a:moveTo>
                  <a:lnTo>
                    <a:pt x="249135" y="143979"/>
                  </a:lnTo>
                  <a:lnTo>
                    <a:pt x="321119" y="143979"/>
                  </a:lnTo>
                  <a:lnTo>
                    <a:pt x="321119" y="201701"/>
                  </a:lnTo>
                  <a:lnTo>
                    <a:pt x="203936" y="201701"/>
                  </a:lnTo>
                  <a:lnTo>
                    <a:pt x="203936" y="316826"/>
                  </a:lnTo>
                  <a:lnTo>
                    <a:pt x="143979" y="316826"/>
                  </a:lnTo>
                  <a:lnTo>
                    <a:pt x="143979" y="244830"/>
                  </a:lnTo>
                  <a:lnTo>
                    <a:pt x="0" y="388810"/>
                  </a:lnTo>
                  <a:lnTo>
                    <a:pt x="143979" y="532790"/>
                  </a:lnTo>
                  <a:lnTo>
                    <a:pt x="143979" y="460794"/>
                  </a:lnTo>
                  <a:lnTo>
                    <a:pt x="203936" y="460794"/>
                  </a:lnTo>
                  <a:lnTo>
                    <a:pt x="203936" y="575919"/>
                  </a:lnTo>
                  <a:lnTo>
                    <a:pt x="321119" y="575919"/>
                  </a:lnTo>
                  <a:lnTo>
                    <a:pt x="321119" y="633641"/>
                  </a:lnTo>
                  <a:lnTo>
                    <a:pt x="249135" y="633641"/>
                  </a:lnTo>
                  <a:lnTo>
                    <a:pt x="393115" y="777621"/>
                  </a:lnTo>
                  <a:lnTo>
                    <a:pt x="537083" y="633641"/>
                  </a:lnTo>
                  <a:lnTo>
                    <a:pt x="465099" y="633641"/>
                  </a:lnTo>
                  <a:lnTo>
                    <a:pt x="465099" y="575919"/>
                  </a:lnTo>
                  <a:lnTo>
                    <a:pt x="582282" y="575919"/>
                  </a:lnTo>
                  <a:lnTo>
                    <a:pt x="582282" y="460794"/>
                  </a:lnTo>
                  <a:lnTo>
                    <a:pt x="642239" y="460794"/>
                  </a:lnTo>
                  <a:lnTo>
                    <a:pt x="642239" y="532790"/>
                  </a:lnTo>
                  <a:lnTo>
                    <a:pt x="786218" y="388810"/>
                  </a:lnTo>
                  <a:lnTo>
                    <a:pt x="642239" y="244830"/>
                  </a:lnTo>
                  <a:lnTo>
                    <a:pt x="642239" y="316826"/>
                  </a:lnTo>
                  <a:lnTo>
                    <a:pt x="582282" y="316826"/>
                  </a:lnTo>
                  <a:lnTo>
                    <a:pt x="582282" y="201701"/>
                  </a:lnTo>
                  <a:lnTo>
                    <a:pt x="465099" y="201701"/>
                  </a:lnTo>
                  <a:lnTo>
                    <a:pt x="465099" y="143979"/>
                  </a:lnTo>
                  <a:lnTo>
                    <a:pt x="537083" y="143979"/>
                  </a:lnTo>
                  <a:lnTo>
                    <a:pt x="393115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179981" y="2400016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0" y="388810"/>
                  </a:moveTo>
                  <a:lnTo>
                    <a:pt x="143979" y="244830"/>
                  </a:lnTo>
                  <a:lnTo>
                    <a:pt x="143979" y="316826"/>
                  </a:lnTo>
                  <a:lnTo>
                    <a:pt x="203936" y="316826"/>
                  </a:lnTo>
                  <a:lnTo>
                    <a:pt x="203936" y="201701"/>
                  </a:lnTo>
                  <a:lnTo>
                    <a:pt x="321119" y="201701"/>
                  </a:lnTo>
                  <a:lnTo>
                    <a:pt x="321119" y="143979"/>
                  </a:lnTo>
                  <a:lnTo>
                    <a:pt x="249135" y="143979"/>
                  </a:lnTo>
                  <a:lnTo>
                    <a:pt x="393115" y="0"/>
                  </a:lnTo>
                  <a:lnTo>
                    <a:pt x="537083" y="143979"/>
                  </a:lnTo>
                  <a:lnTo>
                    <a:pt x="465099" y="143979"/>
                  </a:lnTo>
                  <a:lnTo>
                    <a:pt x="465099" y="201701"/>
                  </a:lnTo>
                  <a:lnTo>
                    <a:pt x="582282" y="201701"/>
                  </a:lnTo>
                  <a:lnTo>
                    <a:pt x="582282" y="316826"/>
                  </a:lnTo>
                  <a:lnTo>
                    <a:pt x="642239" y="316826"/>
                  </a:lnTo>
                  <a:lnTo>
                    <a:pt x="642239" y="244830"/>
                  </a:lnTo>
                  <a:lnTo>
                    <a:pt x="786218" y="388810"/>
                  </a:lnTo>
                  <a:lnTo>
                    <a:pt x="642239" y="532790"/>
                  </a:lnTo>
                  <a:lnTo>
                    <a:pt x="642239" y="460794"/>
                  </a:lnTo>
                  <a:lnTo>
                    <a:pt x="582282" y="460794"/>
                  </a:lnTo>
                  <a:lnTo>
                    <a:pt x="582282" y="575919"/>
                  </a:lnTo>
                  <a:lnTo>
                    <a:pt x="465099" y="575919"/>
                  </a:lnTo>
                  <a:lnTo>
                    <a:pt x="465099" y="633641"/>
                  </a:lnTo>
                  <a:lnTo>
                    <a:pt x="537083" y="633641"/>
                  </a:lnTo>
                  <a:lnTo>
                    <a:pt x="393115" y="777621"/>
                  </a:lnTo>
                  <a:lnTo>
                    <a:pt x="249135" y="633641"/>
                  </a:lnTo>
                  <a:lnTo>
                    <a:pt x="321119" y="633641"/>
                  </a:lnTo>
                  <a:lnTo>
                    <a:pt x="321119" y="575919"/>
                  </a:lnTo>
                  <a:lnTo>
                    <a:pt x="203936" y="575919"/>
                  </a:lnTo>
                  <a:lnTo>
                    <a:pt x="203936" y="460794"/>
                  </a:lnTo>
                  <a:lnTo>
                    <a:pt x="143979" y="460794"/>
                  </a:lnTo>
                  <a:lnTo>
                    <a:pt x="143979" y="532790"/>
                  </a:lnTo>
                  <a:lnTo>
                    <a:pt x="0" y="388810"/>
                  </a:lnTo>
                  <a:close/>
                </a:path>
              </a:pathLst>
            </a:custGeom>
            <a:ln w="688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12965" y="1356299"/>
            <a:ext cx="2718258" cy="80609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Spanish</a:t>
            </a:r>
            <a:r>
              <a:rPr sz="16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698" b="1" spc="-5" dirty="0">
                <a:solidFill>
                  <a:srgbClr val="7030A0"/>
                </a:solidFill>
                <a:latin typeface="Arial"/>
                <a:cs typeface="Arial"/>
              </a:rPr>
              <a:t>Registry, </a:t>
            </a:r>
            <a:r>
              <a:rPr sz="1698" b="1" spc="20" dirty="0">
                <a:solidFill>
                  <a:srgbClr val="7030A0"/>
                </a:solidFill>
                <a:latin typeface="Arial"/>
                <a:cs typeface="Arial"/>
              </a:rPr>
              <a:t>RESMD</a:t>
            </a:r>
            <a:endParaRPr sz="1698">
              <a:latin typeface="Arial"/>
              <a:cs typeface="Arial"/>
            </a:endParaRPr>
          </a:p>
          <a:p>
            <a:pPr marL="197882" indent="-185832">
              <a:spcBef>
                <a:spcPts val="884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2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Data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manager:</a:t>
            </a:r>
            <a:endParaRPr sz="1049">
              <a:latin typeface="Arial"/>
              <a:cs typeface="Arial"/>
            </a:endParaRPr>
          </a:p>
          <a:p>
            <a:pPr marL="506756">
              <a:spcBef>
                <a:spcPts val="789"/>
              </a:spcBef>
            </a:pP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</a:rPr>
              <a:t>Luis</a:t>
            </a:r>
            <a:r>
              <a:rPr sz="949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</a:rPr>
              <a:t>Benlloch</a:t>
            </a:r>
            <a:endParaRPr sz="9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12965" y="2143568"/>
            <a:ext cx="1301415" cy="1230383"/>
          </a:xfrm>
          <a:prstGeom prst="rect">
            <a:avLst/>
          </a:prstGeom>
        </p:spPr>
        <p:txBody>
          <a:bodyPr vert="horz" wrap="square" lIns="0" tIns="86254" rIns="0" bIns="0" rtlCol="0">
            <a:spAutoFit/>
          </a:bodyPr>
          <a:lstStyle/>
          <a:p>
            <a:pPr marL="506756">
              <a:spcBef>
                <a:spcPts val="679"/>
              </a:spcBef>
            </a:pP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</a:rPr>
              <a:t>Ana</a:t>
            </a:r>
            <a:r>
              <a:rPr sz="949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7030A0"/>
                </a:solidFill>
                <a:latin typeface="Arial"/>
                <a:cs typeface="Arial"/>
              </a:rPr>
              <a:t>Vicente</a:t>
            </a:r>
            <a:endParaRPr sz="949">
              <a:latin typeface="Arial"/>
              <a:cs typeface="Arial"/>
            </a:endParaRPr>
          </a:p>
          <a:p>
            <a:pPr marL="166805" indent="-154754">
              <a:spcBef>
                <a:spcPts val="65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1</a:t>
            </a:r>
            <a:r>
              <a:rPr sz="1049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statistician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16.630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patients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149</a:t>
            </a:r>
            <a:r>
              <a:rPr sz="1049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centers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428</a:t>
            </a:r>
            <a:r>
              <a:rPr sz="1049" b="1" spc="-4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investigators</a:t>
            </a:r>
            <a:endParaRPr sz="10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12966" y="3725066"/>
            <a:ext cx="2788656" cy="46180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60038" indent="-247987">
              <a:lnSpc>
                <a:spcPts val="1793"/>
              </a:lnSpc>
              <a:spcBef>
                <a:spcPts val="114"/>
              </a:spcBef>
              <a:buFont typeface="Arial Unicode MS"/>
              <a:buChar char="❖"/>
              <a:tabLst>
                <a:tab pos="260672" algn="l"/>
              </a:tabLst>
            </a:pPr>
            <a:r>
              <a:rPr sz="1498" b="1" spc="10" dirty="0">
                <a:solidFill>
                  <a:srgbClr val="7030A0"/>
                </a:solidFill>
                <a:latin typeface="Arial"/>
                <a:cs typeface="Arial"/>
              </a:rPr>
              <a:t>New</a:t>
            </a:r>
            <a:r>
              <a:rPr sz="14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data</a:t>
            </a:r>
            <a:r>
              <a:rPr sz="1498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base</a:t>
            </a:r>
            <a:r>
              <a:rPr sz="1498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2021,</a:t>
            </a:r>
            <a:r>
              <a:rPr sz="14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10" dirty="0">
                <a:solidFill>
                  <a:srgbClr val="7030A0"/>
                </a:solidFill>
                <a:latin typeface="Arial"/>
                <a:cs typeface="Arial"/>
              </a:rPr>
              <a:t>OMOP</a:t>
            </a:r>
            <a:endParaRPr sz="1498">
              <a:latin typeface="Arial"/>
              <a:cs typeface="Arial"/>
            </a:endParaRPr>
          </a:p>
          <a:p>
            <a:pPr marL="260038" indent="-247987">
              <a:lnSpc>
                <a:spcPts val="1793"/>
              </a:lnSpc>
              <a:buFont typeface="Arial Unicode MS"/>
              <a:buChar char="❖"/>
              <a:tabLst>
                <a:tab pos="260672" algn="l"/>
              </a:tabLst>
            </a:pPr>
            <a:r>
              <a:rPr sz="1498" b="1" spc="10" dirty="0">
                <a:solidFill>
                  <a:srgbClr val="7030A0"/>
                </a:solidFill>
                <a:latin typeface="Arial"/>
                <a:cs typeface="Arial"/>
              </a:rPr>
              <a:t>NGS</a:t>
            </a:r>
            <a:r>
              <a:rPr sz="14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data</a:t>
            </a:r>
            <a:r>
              <a:rPr sz="14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dirty="0">
                <a:solidFill>
                  <a:srgbClr val="7030A0"/>
                </a:solidFill>
                <a:latin typeface="Arial"/>
                <a:cs typeface="Arial"/>
              </a:rPr>
              <a:t>in</a:t>
            </a:r>
            <a:r>
              <a:rPr sz="14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2022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595752" y="1727368"/>
            <a:ext cx="2228642" cy="783893"/>
            <a:chOff x="5597014" y="1729498"/>
            <a:chExt cx="2231390" cy="784860"/>
          </a:xfrm>
        </p:grpSpPr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97014" y="1778155"/>
              <a:ext cx="2231123" cy="73597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5605919" y="1729498"/>
              <a:ext cx="2219960" cy="183515"/>
            </a:xfrm>
            <a:custGeom>
              <a:avLst/>
              <a:gdLst/>
              <a:ahLst/>
              <a:cxnLst/>
              <a:rect l="l" t="t" r="r" b="b"/>
              <a:pathLst>
                <a:path w="2219959" h="183514">
                  <a:moveTo>
                    <a:pt x="2219413" y="0"/>
                  </a:moveTo>
                  <a:lnTo>
                    <a:pt x="0" y="0"/>
                  </a:lnTo>
                  <a:lnTo>
                    <a:pt x="0" y="183362"/>
                  </a:lnTo>
                  <a:lnTo>
                    <a:pt x="2219413" y="183362"/>
                  </a:lnTo>
                  <a:lnTo>
                    <a:pt x="2219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5686120" y="1739919"/>
            <a:ext cx="205550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RESMD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patient´s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inclusion</a:t>
            </a:r>
            <a:r>
              <a:rPr sz="8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per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months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374142" y="3439212"/>
            <a:ext cx="2477255" cy="628510"/>
            <a:chOff x="5375131" y="3443452"/>
            <a:chExt cx="2480310" cy="629285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75131" y="3459578"/>
              <a:ext cx="2480243" cy="61256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5578005" y="3443452"/>
              <a:ext cx="2063114" cy="183515"/>
            </a:xfrm>
            <a:custGeom>
              <a:avLst/>
              <a:gdLst/>
              <a:ahLst/>
              <a:cxnLst/>
              <a:rect l="l" t="t" r="r" b="b"/>
              <a:pathLst>
                <a:path w="2063115" h="183514">
                  <a:moveTo>
                    <a:pt x="2062530" y="0"/>
                  </a:moveTo>
                  <a:lnTo>
                    <a:pt x="0" y="0"/>
                  </a:lnTo>
                  <a:lnTo>
                    <a:pt x="0" y="183362"/>
                  </a:lnTo>
                  <a:lnTo>
                    <a:pt x="2062530" y="183362"/>
                  </a:lnTo>
                  <a:lnTo>
                    <a:pt x="20625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5634858" y="3451368"/>
            <a:ext cx="194514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RESMD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patient´s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inclusion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per</a:t>
            </a:r>
            <a:r>
              <a:rPr sz="8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030A0"/>
                </a:solidFill>
                <a:latin typeface="Arial"/>
                <a:cs typeface="Arial"/>
              </a:rPr>
              <a:t>years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3411026" y="1668878"/>
            <a:ext cx="2322506" cy="2220397"/>
            <a:chOff x="3409594" y="1670935"/>
            <a:chExt cx="2325370" cy="2223135"/>
          </a:xfrm>
        </p:grpSpPr>
        <p:sp>
          <p:nvSpPr>
            <p:cNvPr id="16" name="object 16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03234" y="965"/>
                  </a:lnTo>
                  <a:lnTo>
                    <a:pt x="1055055" y="3838"/>
                  </a:lnTo>
                  <a:lnTo>
                    <a:pt x="1007432" y="8578"/>
                  </a:lnTo>
                  <a:lnTo>
                    <a:pt x="960404" y="15148"/>
                  </a:lnTo>
                  <a:lnTo>
                    <a:pt x="914010" y="23509"/>
                  </a:lnTo>
                  <a:lnTo>
                    <a:pt x="868292" y="33624"/>
                  </a:lnTo>
                  <a:lnTo>
                    <a:pt x="823289" y="45455"/>
                  </a:lnTo>
                  <a:lnTo>
                    <a:pt x="779041" y="58962"/>
                  </a:lnTo>
                  <a:lnTo>
                    <a:pt x="735588" y="74108"/>
                  </a:lnTo>
                  <a:lnTo>
                    <a:pt x="692971" y="90854"/>
                  </a:lnTo>
                  <a:lnTo>
                    <a:pt x="651228" y="109163"/>
                  </a:lnTo>
                  <a:lnTo>
                    <a:pt x="610400" y="128996"/>
                  </a:lnTo>
                  <a:lnTo>
                    <a:pt x="570527" y="150315"/>
                  </a:lnTo>
                  <a:lnTo>
                    <a:pt x="531649" y="173082"/>
                  </a:lnTo>
                  <a:lnTo>
                    <a:pt x="493806" y="197258"/>
                  </a:lnTo>
                  <a:lnTo>
                    <a:pt x="457037" y="222805"/>
                  </a:lnTo>
                  <a:lnTo>
                    <a:pt x="421384" y="249686"/>
                  </a:lnTo>
                  <a:lnTo>
                    <a:pt x="386886" y="277861"/>
                  </a:lnTo>
                  <a:lnTo>
                    <a:pt x="353582" y="307293"/>
                  </a:lnTo>
                  <a:lnTo>
                    <a:pt x="321513" y="337943"/>
                  </a:lnTo>
                  <a:lnTo>
                    <a:pt x="290719" y="369774"/>
                  </a:lnTo>
                  <a:lnTo>
                    <a:pt x="261240" y="402747"/>
                  </a:lnTo>
                  <a:lnTo>
                    <a:pt x="233116" y="436823"/>
                  </a:lnTo>
                  <a:lnTo>
                    <a:pt x="206386" y="471965"/>
                  </a:lnTo>
                  <a:lnTo>
                    <a:pt x="181091" y="508134"/>
                  </a:lnTo>
                  <a:lnTo>
                    <a:pt x="157271" y="545292"/>
                  </a:lnTo>
                  <a:lnTo>
                    <a:pt x="134966" y="583402"/>
                  </a:lnTo>
                  <a:lnTo>
                    <a:pt x="114215" y="622424"/>
                  </a:lnTo>
                  <a:lnTo>
                    <a:pt x="95059" y="662320"/>
                  </a:lnTo>
                  <a:lnTo>
                    <a:pt x="77537" y="703053"/>
                  </a:lnTo>
                  <a:lnTo>
                    <a:pt x="61690" y="744584"/>
                  </a:lnTo>
                  <a:lnTo>
                    <a:pt x="47558" y="786874"/>
                  </a:lnTo>
                  <a:lnTo>
                    <a:pt x="35180" y="829887"/>
                  </a:lnTo>
                  <a:lnTo>
                    <a:pt x="24597" y="873583"/>
                  </a:lnTo>
                  <a:lnTo>
                    <a:pt x="15849" y="917923"/>
                  </a:lnTo>
                  <a:lnTo>
                    <a:pt x="8975" y="962871"/>
                  </a:lnTo>
                  <a:lnTo>
                    <a:pt x="4015" y="1008388"/>
                  </a:lnTo>
                  <a:lnTo>
                    <a:pt x="1010" y="1054436"/>
                  </a:lnTo>
                  <a:lnTo>
                    <a:pt x="0" y="1100975"/>
                  </a:lnTo>
                  <a:lnTo>
                    <a:pt x="1010" y="1147515"/>
                  </a:lnTo>
                  <a:lnTo>
                    <a:pt x="4015" y="1193562"/>
                  </a:lnTo>
                  <a:lnTo>
                    <a:pt x="8975" y="1239079"/>
                  </a:lnTo>
                  <a:lnTo>
                    <a:pt x="15849" y="1284027"/>
                  </a:lnTo>
                  <a:lnTo>
                    <a:pt x="24597" y="1328368"/>
                  </a:lnTo>
                  <a:lnTo>
                    <a:pt x="35180" y="1372064"/>
                  </a:lnTo>
                  <a:lnTo>
                    <a:pt x="47558" y="1415076"/>
                  </a:lnTo>
                  <a:lnTo>
                    <a:pt x="61690" y="1457367"/>
                  </a:lnTo>
                  <a:lnTo>
                    <a:pt x="77537" y="1498898"/>
                  </a:lnTo>
                  <a:lnTo>
                    <a:pt x="95059" y="1539630"/>
                  </a:lnTo>
                  <a:lnTo>
                    <a:pt x="114215" y="1579527"/>
                  </a:lnTo>
                  <a:lnTo>
                    <a:pt x="134966" y="1618549"/>
                  </a:lnTo>
                  <a:lnTo>
                    <a:pt x="157271" y="1656658"/>
                  </a:lnTo>
                  <a:lnTo>
                    <a:pt x="181091" y="1693816"/>
                  </a:lnTo>
                  <a:lnTo>
                    <a:pt x="206386" y="1729986"/>
                  </a:lnTo>
                  <a:lnTo>
                    <a:pt x="233116" y="1765128"/>
                  </a:lnTo>
                  <a:lnTo>
                    <a:pt x="261240" y="1799204"/>
                  </a:lnTo>
                  <a:lnTo>
                    <a:pt x="290719" y="1832176"/>
                  </a:lnTo>
                  <a:lnTo>
                    <a:pt x="321513" y="1864007"/>
                  </a:lnTo>
                  <a:lnTo>
                    <a:pt x="353582" y="1894657"/>
                  </a:lnTo>
                  <a:lnTo>
                    <a:pt x="386886" y="1924089"/>
                  </a:lnTo>
                  <a:lnTo>
                    <a:pt x="421384" y="1952265"/>
                  </a:lnTo>
                  <a:lnTo>
                    <a:pt x="457037" y="1979145"/>
                  </a:lnTo>
                  <a:lnTo>
                    <a:pt x="493806" y="2004692"/>
                  </a:lnTo>
                  <a:lnTo>
                    <a:pt x="531649" y="2028868"/>
                  </a:lnTo>
                  <a:lnTo>
                    <a:pt x="570527" y="2051635"/>
                  </a:lnTo>
                  <a:lnTo>
                    <a:pt x="610400" y="2072954"/>
                  </a:lnTo>
                  <a:lnTo>
                    <a:pt x="651228" y="2092787"/>
                  </a:lnTo>
                  <a:lnTo>
                    <a:pt x="692971" y="2111096"/>
                  </a:lnTo>
                  <a:lnTo>
                    <a:pt x="735588" y="2127843"/>
                  </a:lnTo>
                  <a:lnTo>
                    <a:pt x="779041" y="2142989"/>
                  </a:lnTo>
                  <a:lnTo>
                    <a:pt x="823289" y="2156496"/>
                  </a:lnTo>
                  <a:lnTo>
                    <a:pt x="868292" y="2168326"/>
                  </a:lnTo>
                  <a:lnTo>
                    <a:pt x="914010" y="2178441"/>
                  </a:lnTo>
                  <a:lnTo>
                    <a:pt x="960404" y="2186803"/>
                  </a:lnTo>
                  <a:lnTo>
                    <a:pt x="1007432" y="2193373"/>
                  </a:lnTo>
                  <a:lnTo>
                    <a:pt x="1055055" y="2198113"/>
                  </a:lnTo>
                  <a:lnTo>
                    <a:pt x="1103234" y="2200985"/>
                  </a:lnTo>
                  <a:lnTo>
                    <a:pt x="1151928" y="2201951"/>
                  </a:lnTo>
                  <a:lnTo>
                    <a:pt x="1200620" y="2200985"/>
                  </a:lnTo>
                  <a:lnTo>
                    <a:pt x="1248798" y="2198113"/>
                  </a:lnTo>
                  <a:lnTo>
                    <a:pt x="1296421" y="2193373"/>
                  </a:lnTo>
                  <a:lnTo>
                    <a:pt x="1343448" y="2186803"/>
                  </a:lnTo>
                  <a:lnTo>
                    <a:pt x="1389840" y="2178441"/>
                  </a:lnTo>
                  <a:lnTo>
                    <a:pt x="1435558" y="2168326"/>
                  </a:lnTo>
                  <a:lnTo>
                    <a:pt x="1480560" y="2156496"/>
                  </a:lnTo>
                  <a:lnTo>
                    <a:pt x="1524807" y="2142989"/>
                  </a:lnTo>
                  <a:lnTo>
                    <a:pt x="1568260" y="2127843"/>
                  </a:lnTo>
                  <a:lnTo>
                    <a:pt x="1610877" y="2111096"/>
                  </a:lnTo>
                  <a:lnTo>
                    <a:pt x="1652620" y="2092787"/>
                  </a:lnTo>
                  <a:lnTo>
                    <a:pt x="1693447" y="2072954"/>
                  </a:lnTo>
                  <a:lnTo>
                    <a:pt x="1733319" y="2051635"/>
                  </a:lnTo>
                  <a:lnTo>
                    <a:pt x="1772197" y="2028868"/>
                  </a:lnTo>
                  <a:lnTo>
                    <a:pt x="1810040" y="2004692"/>
                  </a:lnTo>
                  <a:lnTo>
                    <a:pt x="1846808" y="1979145"/>
                  </a:lnTo>
                  <a:lnTo>
                    <a:pt x="1882461" y="1952265"/>
                  </a:lnTo>
                  <a:lnTo>
                    <a:pt x="1916959" y="1924089"/>
                  </a:lnTo>
                  <a:lnTo>
                    <a:pt x="1950262" y="1894657"/>
                  </a:lnTo>
                  <a:lnTo>
                    <a:pt x="1982331" y="1864007"/>
                  </a:lnTo>
                  <a:lnTo>
                    <a:pt x="2013124" y="1832176"/>
                  </a:lnTo>
                  <a:lnTo>
                    <a:pt x="2042603" y="1799204"/>
                  </a:lnTo>
                  <a:lnTo>
                    <a:pt x="2070728" y="1765128"/>
                  </a:lnTo>
                  <a:lnTo>
                    <a:pt x="2097457" y="1729986"/>
                  </a:lnTo>
                  <a:lnTo>
                    <a:pt x="2122752" y="1693816"/>
                  </a:lnTo>
                  <a:lnTo>
                    <a:pt x="2146572" y="1656658"/>
                  </a:lnTo>
                  <a:lnTo>
                    <a:pt x="2168877" y="1618549"/>
                  </a:lnTo>
                  <a:lnTo>
                    <a:pt x="2189628" y="1579527"/>
                  </a:lnTo>
                  <a:lnTo>
                    <a:pt x="2208784" y="1539630"/>
                  </a:lnTo>
                  <a:lnTo>
                    <a:pt x="2226305" y="1498898"/>
                  </a:lnTo>
                  <a:lnTo>
                    <a:pt x="2242152" y="1457367"/>
                  </a:lnTo>
                  <a:lnTo>
                    <a:pt x="2256285" y="1415076"/>
                  </a:lnTo>
                  <a:lnTo>
                    <a:pt x="2268662" y="1372064"/>
                  </a:lnTo>
                  <a:lnTo>
                    <a:pt x="2279245" y="1328368"/>
                  </a:lnTo>
                  <a:lnTo>
                    <a:pt x="2287994" y="1284027"/>
                  </a:lnTo>
                  <a:lnTo>
                    <a:pt x="2294868" y="1239079"/>
                  </a:lnTo>
                  <a:lnTo>
                    <a:pt x="2299827" y="1193562"/>
                  </a:lnTo>
                  <a:lnTo>
                    <a:pt x="2302832" y="1147515"/>
                  </a:lnTo>
                  <a:lnTo>
                    <a:pt x="2303843" y="1100975"/>
                  </a:lnTo>
                  <a:lnTo>
                    <a:pt x="2302832" y="1054436"/>
                  </a:lnTo>
                  <a:lnTo>
                    <a:pt x="2299827" y="1008388"/>
                  </a:lnTo>
                  <a:lnTo>
                    <a:pt x="2294868" y="962871"/>
                  </a:lnTo>
                  <a:lnTo>
                    <a:pt x="2287994" y="917923"/>
                  </a:lnTo>
                  <a:lnTo>
                    <a:pt x="2279245" y="873583"/>
                  </a:lnTo>
                  <a:lnTo>
                    <a:pt x="2268662" y="829887"/>
                  </a:lnTo>
                  <a:lnTo>
                    <a:pt x="2256285" y="786874"/>
                  </a:lnTo>
                  <a:lnTo>
                    <a:pt x="2242152" y="744584"/>
                  </a:lnTo>
                  <a:lnTo>
                    <a:pt x="2226305" y="703053"/>
                  </a:lnTo>
                  <a:lnTo>
                    <a:pt x="2208784" y="662320"/>
                  </a:lnTo>
                  <a:lnTo>
                    <a:pt x="2189628" y="622424"/>
                  </a:lnTo>
                  <a:lnTo>
                    <a:pt x="2168877" y="583402"/>
                  </a:lnTo>
                  <a:lnTo>
                    <a:pt x="2146572" y="545292"/>
                  </a:lnTo>
                  <a:lnTo>
                    <a:pt x="2122752" y="508134"/>
                  </a:lnTo>
                  <a:lnTo>
                    <a:pt x="2097457" y="471965"/>
                  </a:lnTo>
                  <a:lnTo>
                    <a:pt x="2070728" y="436823"/>
                  </a:lnTo>
                  <a:lnTo>
                    <a:pt x="2042603" y="402747"/>
                  </a:lnTo>
                  <a:lnTo>
                    <a:pt x="2013124" y="369774"/>
                  </a:lnTo>
                  <a:lnTo>
                    <a:pt x="1982331" y="337943"/>
                  </a:lnTo>
                  <a:lnTo>
                    <a:pt x="1950262" y="307293"/>
                  </a:lnTo>
                  <a:lnTo>
                    <a:pt x="1916959" y="277861"/>
                  </a:lnTo>
                  <a:lnTo>
                    <a:pt x="1882461" y="249686"/>
                  </a:lnTo>
                  <a:lnTo>
                    <a:pt x="1846808" y="222805"/>
                  </a:lnTo>
                  <a:lnTo>
                    <a:pt x="1810040" y="197258"/>
                  </a:lnTo>
                  <a:lnTo>
                    <a:pt x="1772197" y="173082"/>
                  </a:lnTo>
                  <a:lnTo>
                    <a:pt x="1733319" y="150315"/>
                  </a:lnTo>
                  <a:lnTo>
                    <a:pt x="1693447" y="128996"/>
                  </a:lnTo>
                  <a:lnTo>
                    <a:pt x="1652620" y="109163"/>
                  </a:lnTo>
                  <a:lnTo>
                    <a:pt x="1610877" y="90854"/>
                  </a:lnTo>
                  <a:lnTo>
                    <a:pt x="1568260" y="74108"/>
                  </a:lnTo>
                  <a:lnTo>
                    <a:pt x="1524807" y="58962"/>
                  </a:lnTo>
                  <a:lnTo>
                    <a:pt x="1480560" y="45455"/>
                  </a:lnTo>
                  <a:lnTo>
                    <a:pt x="1435558" y="33624"/>
                  </a:lnTo>
                  <a:lnTo>
                    <a:pt x="1389840" y="23509"/>
                  </a:lnTo>
                  <a:lnTo>
                    <a:pt x="1343448" y="15148"/>
                  </a:lnTo>
                  <a:lnTo>
                    <a:pt x="1296421" y="8578"/>
                  </a:lnTo>
                  <a:lnTo>
                    <a:pt x="1248798" y="3838"/>
                  </a:lnTo>
                  <a:lnTo>
                    <a:pt x="1200620" y="965"/>
                  </a:lnTo>
                  <a:lnTo>
                    <a:pt x="11519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3420071" y="1681412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51928" y="2201951"/>
                  </a:lnTo>
                </a:path>
                <a:path w="2304415" h="2202179">
                  <a:moveTo>
                    <a:pt x="0" y="1100975"/>
                  </a:moveTo>
                  <a:lnTo>
                    <a:pt x="2303856" y="1100975"/>
                  </a:lnTo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0" y="1100975"/>
                  </a:moveTo>
                  <a:lnTo>
                    <a:pt x="1010" y="1054436"/>
                  </a:lnTo>
                  <a:lnTo>
                    <a:pt x="4015" y="1008388"/>
                  </a:lnTo>
                  <a:lnTo>
                    <a:pt x="8975" y="962871"/>
                  </a:lnTo>
                  <a:lnTo>
                    <a:pt x="15849" y="917923"/>
                  </a:lnTo>
                  <a:lnTo>
                    <a:pt x="24597" y="873583"/>
                  </a:lnTo>
                  <a:lnTo>
                    <a:pt x="35180" y="829887"/>
                  </a:lnTo>
                  <a:lnTo>
                    <a:pt x="47558" y="786874"/>
                  </a:lnTo>
                  <a:lnTo>
                    <a:pt x="61690" y="744584"/>
                  </a:lnTo>
                  <a:lnTo>
                    <a:pt x="77537" y="703053"/>
                  </a:lnTo>
                  <a:lnTo>
                    <a:pt x="95059" y="662320"/>
                  </a:lnTo>
                  <a:lnTo>
                    <a:pt x="114215" y="622424"/>
                  </a:lnTo>
                  <a:lnTo>
                    <a:pt x="134966" y="583402"/>
                  </a:lnTo>
                  <a:lnTo>
                    <a:pt x="157271" y="545292"/>
                  </a:lnTo>
                  <a:lnTo>
                    <a:pt x="181091" y="508134"/>
                  </a:lnTo>
                  <a:lnTo>
                    <a:pt x="206386" y="471965"/>
                  </a:lnTo>
                  <a:lnTo>
                    <a:pt x="233116" y="436823"/>
                  </a:lnTo>
                  <a:lnTo>
                    <a:pt x="261240" y="402747"/>
                  </a:lnTo>
                  <a:lnTo>
                    <a:pt x="290719" y="369774"/>
                  </a:lnTo>
                  <a:lnTo>
                    <a:pt x="321513" y="337943"/>
                  </a:lnTo>
                  <a:lnTo>
                    <a:pt x="353582" y="307293"/>
                  </a:lnTo>
                  <a:lnTo>
                    <a:pt x="386886" y="277861"/>
                  </a:lnTo>
                  <a:lnTo>
                    <a:pt x="421384" y="249686"/>
                  </a:lnTo>
                  <a:lnTo>
                    <a:pt x="457037" y="222805"/>
                  </a:lnTo>
                  <a:lnTo>
                    <a:pt x="493806" y="197258"/>
                  </a:lnTo>
                  <a:lnTo>
                    <a:pt x="531649" y="173082"/>
                  </a:lnTo>
                  <a:lnTo>
                    <a:pt x="570527" y="150315"/>
                  </a:lnTo>
                  <a:lnTo>
                    <a:pt x="610400" y="128996"/>
                  </a:lnTo>
                  <a:lnTo>
                    <a:pt x="651228" y="109163"/>
                  </a:lnTo>
                  <a:lnTo>
                    <a:pt x="692971" y="90854"/>
                  </a:lnTo>
                  <a:lnTo>
                    <a:pt x="735588" y="74108"/>
                  </a:lnTo>
                  <a:lnTo>
                    <a:pt x="779041" y="58962"/>
                  </a:lnTo>
                  <a:lnTo>
                    <a:pt x="823289" y="45455"/>
                  </a:lnTo>
                  <a:lnTo>
                    <a:pt x="868292" y="33624"/>
                  </a:lnTo>
                  <a:lnTo>
                    <a:pt x="914010" y="23509"/>
                  </a:lnTo>
                  <a:lnTo>
                    <a:pt x="960404" y="15148"/>
                  </a:lnTo>
                  <a:lnTo>
                    <a:pt x="1007432" y="8578"/>
                  </a:lnTo>
                  <a:lnTo>
                    <a:pt x="1055055" y="3838"/>
                  </a:lnTo>
                  <a:lnTo>
                    <a:pt x="1103234" y="965"/>
                  </a:lnTo>
                  <a:lnTo>
                    <a:pt x="1151928" y="0"/>
                  </a:lnTo>
                  <a:lnTo>
                    <a:pt x="1200620" y="965"/>
                  </a:lnTo>
                  <a:lnTo>
                    <a:pt x="1248798" y="3838"/>
                  </a:lnTo>
                  <a:lnTo>
                    <a:pt x="1296421" y="8578"/>
                  </a:lnTo>
                  <a:lnTo>
                    <a:pt x="1343448" y="15148"/>
                  </a:lnTo>
                  <a:lnTo>
                    <a:pt x="1389840" y="23509"/>
                  </a:lnTo>
                  <a:lnTo>
                    <a:pt x="1435558" y="33624"/>
                  </a:lnTo>
                  <a:lnTo>
                    <a:pt x="1480560" y="45455"/>
                  </a:lnTo>
                  <a:lnTo>
                    <a:pt x="1524807" y="58962"/>
                  </a:lnTo>
                  <a:lnTo>
                    <a:pt x="1568260" y="74108"/>
                  </a:lnTo>
                  <a:lnTo>
                    <a:pt x="1610877" y="90854"/>
                  </a:lnTo>
                  <a:lnTo>
                    <a:pt x="1652620" y="109163"/>
                  </a:lnTo>
                  <a:lnTo>
                    <a:pt x="1693447" y="128996"/>
                  </a:lnTo>
                  <a:lnTo>
                    <a:pt x="1733319" y="150315"/>
                  </a:lnTo>
                  <a:lnTo>
                    <a:pt x="1772197" y="173082"/>
                  </a:lnTo>
                  <a:lnTo>
                    <a:pt x="1810040" y="197258"/>
                  </a:lnTo>
                  <a:lnTo>
                    <a:pt x="1846808" y="222805"/>
                  </a:lnTo>
                  <a:lnTo>
                    <a:pt x="1882461" y="249686"/>
                  </a:lnTo>
                  <a:lnTo>
                    <a:pt x="1916959" y="277861"/>
                  </a:lnTo>
                  <a:lnTo>
                    <a:pt x="1950262" y="307293"/>
                  </a:lnTo>
                  <a:lnTo>
                    <a:pt x="1982331" y="337943"/>
                  </a:lnTo>
                  <a:lnTo>
                    <a:pt x="2013124" y="369774"/>
                  </a:lnTo>
                  <a:lnTo>
                    <a:pt x="2042603" y="402747"/>
                  </a:lnTo>
                  <a:lnTo>
                    <a:pt x="2070728" y="436823"/>
                  </a:lnTo>
                  <a:lnTo>
                    <a:pt x="2097457" y="471965"/>
                  </a:lnTo>
                  <a:lnTo>
                    <a:pt x="2122752" y="508134"/>
                  </a:lnTo>
                  <a:lnTo>
                    <a:pt x="2146572" y="545292"/>
                  </a:lnTo>
                  <a:lnTo>
                    <a:pt x="2168877" y="583402"/>
                  </a:lnTo>
                  <a:lnTo>
                    <a:pt x="2189628" y="622424"/>
                  </a:lnTo>
                  <a:lnTo>
                    <a:pt x="2208784" y="662320"/>
                  </a:lnTo>
                  <a:lnTo>
                    <a:pt x="2226305" y="703053"/>
                  </a:lnTo>
                  <a:lnTo>
                    <a:pt x="2242152" y="744584"/>
                  </a:lnTo>
                  <a:lnTo>
                    <a:pt x="2256285" y="786874"/>
                  </a:lnTo>
                  <a:lnTo>
                    <a:pt x="2268662" y="829887"/>
                  </a:lnTo>
                  <a:lnTo>
                    <a:pt x="2279245" y="873583"/>
                  </a:lnTo>
                  <a:lnTo>
                    <a:pt x="2287994" y="917923"/>
                  </a:lnTo>
                  <a:lnTo>
                    <a:pt x="2294868" y="962871"/>
                  </a:lnTo>
                  <a:lnTo>
                    <a:pt x="2299827" y="1008388"/>
                  </a:lnTo>
                  <a:lnTo>
                    <a:pt x="2302832" y="1054436"/>
                  </a:lnTo>
                  <a:lnTo>
                    <a:pt x="2303843" y="1100975"/>
                  </a:lnTo>
                  <a:lnTo>
                    <a:pt x="2302832" y="1147515"/>
                  </a:lnTo>
                  <a:lnTo>
                    <a:pt x="2299827" y="1193562"/>
                  </a:lnTo>
                  <a:lnTo>
                    <a:pt x="2294868" y="1239079"/>
                  </a:lnTo>
                  <a:lnTo>
                    <a:pt x="2287994" y="1284027"/>
                  </a:lnTo>
                  <a:lnTo>
                    <a:pt x="2279245" y="1328368"/>
                  </a:lnTo>
                  <a:lnTo>
                    <a:pt x="2268662" y="1372064"/>
                  </a:lnTo>
                  <a:lnTo>
                    <a:pt x="2256285" y="1415076"/>
                  </a:lnTo>
                  <a:lnTo>
                    <a:pt x="2242152" y="1457367"/>
                  </a:lnTo>
                  <a:lnTo>
                    <a:pt x="2226305" y="1498898"/>
                  </a:lnTo>
                  <a:lnTo>
                    <a:pt x="2208784" y="1539630"/>
                  </a:lnTo>
                  <a:lnTo>
                    <a:pt x="2189628" y="1579527"/>
                  </a:lnTo>
                  <a:lnTo>
                    <a:pt x="2168877" y="1618549"/>
                  </a:lnTo>
                  <a:lnTo>
                    <a:pt x="2146572" y="1656658"/>
                  </a:lnTo>
                  <a:lnTo>
                    <a:pt x="2122752" y="1693816"/>
                  </a:lnTo>
                  <a:lnTo>
                    <a:pt x="2097457" y="1729986"/>
                  </a:lnTo>
                  <a:lnTo>
                    <a:pt x="2070728" y="1765128"/>
                  </a:lnTo>
                  <a:lnTo>
                    <a:pt x="2042603" y="1799204"/>
                  </a:lnTo>
                  <a:lnTo>
                    <a:pt x="2013124" y="1832176"/>
                  </a:lnTo>
                  <a:lnTo>
                    <a:pt x="1982331" y="1864007"/>
                  </a:lnTo>
                  <a:lnTo>
                    <a:pt x="1950262" y="1894657"/>
                  </a:lnTo>
                  <a:lnTo>
                    <a:pt x="1916959" y="1924089"/>
                  </a:lnTo>
                  <a:lnTo>
                    <a:pt x="1882461" y="1952265"/>
                  </a:lnTo>
                  <a:lnTo>
                    <a:pt x="1846808" y="1979145"/>
                  </a:lnTo>
                  <a:lnTo>
                    <a:pt x="1810040" y="2004692"/>
                  </a:lnTo>
                  <a:lnTo>
                    <a:pt x="1772197" y="2028868"/>
                  </a:lnTo>
                  <a:lnTo>
                    <a:pt x="1733319" y="2051635"/>
                  </a:lnTo>
                  <a:lnTo>
                    <a:pt x="1693447" y="2072954"/>
                  </a:lnTo>
                  <a:lnTo>
                    <a:pt x="1652620" y="2092787"/>
                  </a:lnTo>
                  <a:lnTo>
                    <a:pt x="1610877" y="2111096"/>
                  </a:lnTo>
                  <a:lnTo>
                    <a:pt x="1568260" y="2127843"/>
                  </a:lnTo>
                  <a:lnTo>
                    <a:pt x="1524807" y="2142989"/>
                  </a:lnTo>
                  <a:lnTo>
                    <a:pt x="1480560" y="2156496"/>
                  </a:lnTo>
                  <a:lnTo>
                    <a:pt x="1435558" y="2168326"/>
                  </a:lnTo>
                  <a:lnTo>
                    <a:pt x="1389840" y="2178441"/>
                  </a:lnTo>
                  <a:lnTo>
                    <a:pt x="1343448" y="2186803"/>
                  </a:lnTo>
                  <a:lnTo>
                    <a:pt x="1296421" y="2193373"/>
                  </a:lnTo>
                  <a:lnTo>
                    <a:pt x="1248798" y="2198113"/>
                  </a:lnTo>
                  <a:lnTo>
                    <a:pt x="1200620" y="2200985"/>
                  </a:lnTo>
                  <a:lnTo>
                    <a:pt x="1151928" y="2201951"/>
                  </a:lnTo>
                  <a:lnTo>
                    <a:pt x="1103234" y="2200985"/>
                  </a:lnTo>
                  <a:lnTo>
                    <a:pt x="1055055" y="2198113"/>
                  </a:lnTo>
                  <a:lnTo>
                    <a:pt x="1007432" y="2193373"/>
                  </a:lnTo>
                  <a:lnTo>
                    <a:pt x="960404" y="2186803"/>
                  </a:lnTo>
                  <a:lnTo>
                    <a:pt x="914010" y="2178441"/>
                  </a:lnTo>
                  <a:lnTo>
                    <a:pt x="868292" y="2168326"/>
                  </a:lnTo>
                  <a:lnTo>
                    <a:pt x="823289" y="2156496"/>
                  </a:lnTo>
                  <a:lnTo>
                    <a:pt x="779041" y="2142989"/>
                  </a:lnTo>
                  <a:lnTo>
                    <a:pt x="735588" y="2127843"/>
                  </a:lnTo>
                  <a:lnTo>
                    <a:pt x="692971" y="2111096"/>
                  </a:lnTo>
                  <a:lnTo>
                    <a:pt x="651228" y="2092787"/>
                  </a:lnTo>
                  <a:lnTo>
                    <a:pt x="610400" y="2072954"/>
                  </a:lnTo>
                  <a:lnTo>
                    <a:pt x="570527" y="2051635"/>
                  </a:lnTo>
                  <a:lnTo>
                    <a:pt x="531649" y="2028868"/>
                  </a:lnTo>
                  <a:lnTo>
                    <a:pt x="493806" y="2004692"/>
                  </a:lnTo>
                  <a:lnTo>
                    <a:pt x="457037" y="1979145"/>
                  </a:lnTo>
                  <a:lnTo>
                    <a:pt x="421384" y="1952265"/>
                  </a:lnTo>
                  <a:lnTo>
                    <a:pt x="386886" y="1924089"/>
                  </a:lnTo>
                  <a:lnTo>
                    <a:pt x="353582" y="1894657"/>
                  </a:lnTo>
                  <a:lnTo>
                    <a:pt x="321513" y="1864007"/>
                  </a:lnTo>
                  <a:lnTo>
                    <a:pt x="290719" y="1832176"/>
                  </a:lnTo>
                  <a:lnTo>
                    <a:pt x="261240" y="1799204"/>
                  </a:lnTo>
                  <a:lnTo>
                    <a:pt x="233116" y="1765128"/>
                  </a:lnTo>
                  <a:lnTo>
                    <a:pt x="206386" y="1729986"/>
                  </a:lnTo>
                  <a:lnTo>
                    <a:pt x="181091" y="1693816"/>
                  </a:lnTo>
                  <a:lnTo>
                    <a:pt x="157271" y="1656658"/>
                  </a:lnTo>
                  <a:lnTo>
                    <a:pt x="134966" y="1618549"/>
                  </a:lnTo>
                  <a:lnTo>
                    <a:pt x="114215" y="1579527"/>
                  </a:lnTo>
                  <a:lnTo>
                    <a:pt x="95059" y="1539630"/>
                  </a:lnTo>
                  <a:lnTo>
                    <a:pt x="77537" y="1498898"/>
                  </a:lnTo>
                  <a:lnTo>
                    <a:pt x="61690" y="1457367"/>
                  </a:lnTo>
                  <a:lnTo>
                    <a:pt x="47558" y="1415076"/>
                  </a:lnTo>
                  <a:lnTo>
                    <a:pt x="35180" y="1372064"/>
                  </a:lnTo>
                  <a:lnTo>
                    <a:pt x="24597" y="1328368"/>
                  </a:lnTo>
                  <a:lnTo>
                    <a:pt x="15849" y="1284027"/>
                  </a:lnTo>
                  <a:lnTo>
                    <a:pt x="8975" y="1239079"/>
                  </a:lnTo>
                  <a:lnTo>
                    <a:pt x="4015" y="1193562"/>
                  </a:lnTo>
                  <a:lnTo>
                    <a:pt x="1010" y="1147515"/>
                  </a:lnTo>
                  <a:lnTo>
                    <a:pt x="0" y="1100975"/>
                  </a:lnTo>
                  <a:close/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3658576" y="2246098"/>
            <a:ext cx="720472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RESMD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4177027" y="2393624"/>
            <a:ext cx="792138" cy="783893"/>
            <a:chOff x="4176539" y="2396575"/>
            <a:chExt cx="793115" cy="784860"/>
          </a:xfrm>
        </p:grpSpPr>
        <p:sp>
          <p:nvSpPr>
            <p:cNvPr id="21" name="object 21"/>
            <p:cNvSpPr/>
            <p:nvPr/>
          </p:nvSpPr>
          <p:spPr>
            <a:xfrm>
              <a:off x="4179981" y="2400015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393115" y="0"/>
                  </a:moveTo>
                  <a:lnTo>
                    <a:pt x="249135" y="143979"/>
                  </a:lnTo>
                  <a:lnTo>
                    <a:pt x="321119" y="143979"/>
                  </a:lnTo>
                  <a:lnTo>
                    <a:pt x="321119" y="201701"/>
                  </a:lnTo>
                  <a:lnTo>
                    <a:pt x="203936" y="201701"/>
                  </a:lnTo>
                  <a:lnTo>
                    <a:pt x="203936" y="316826"/>
                  </a:lnTo>
                  <a:lnTo>
                    <a:pt x="143979" y="316826"/>
                  </a:lnTo>
                  <a:lnTo>
                    <a:pt x="143979" y="244830"/>
                  </a:lnTo>
                  <a:lnTo>
                    <a:pt x="0" y="388810"/>
                  </a:lnTo>
                  <a:lnTo>
                    <a:pt x="143979" y="532790"/>
                  </a:lnTo>
                  <a:lnTo>
                    <a:pt x="143979" y="460794"/>
                  </a:lnTo>
                  <a:lnTo>
                    <a:pt x="203936" y="460794"/>
                  </a:lnTo>
                  <a:lnTo>
                    <a:pt x="203936" y="575919"/>
                  </a:lnTo>
                  <a:lnTo>
                    <a:pt x="321119" y="575919"/>
                  </a:lnTo>
                  <a:lnTo>
                    <a:pt x="321119" y="633641"/>
                  </a:lnTo>
                  <a:lnTo>
                    <a:pt x="249135" y="633641"/>
                  </a:lnTo>
                  <a:lnTo>
                    <a:pt x="393115" y="777621"/>
                  </a:lnTo>
                  <a:lnTo>
                    <a:pt x="537083" y="633641"/>
                  </a:lnTo>
                  <a:lnTo>
                    <a:pt x="465099" y="633641"/>
                  </a:lnTo>
                  <a:lnTo>
                    <a:pt x="465099" y="575919"/>
                  </a:lnTo>
                  <a:lnTo>
                    <a:pt x="582282" y="575919"/>
                  </a:lnTo>
                  <a:lnTo>
                    <a:pt x="582282" y="460794"/>
                  </a:lnTo>
                  <a:lnTo>
                    <a:pt x="642239" y="460794"/>
                  </a:lnTo>
                  <a:lnTo>
                    <a:pt x="642239" y="532790"/>
                  </a:lnTo>
                  <a:lnTo>
                    <a:pt x="786218" y="388810"/>
                  </a:lnTo>
                  <a:lnTo>
                    <a:pt x="642239" y="244830"/>
                  </a:lnTo>
                  <a:lnTo>
                    <a:pt x="642239" y="316826"/>
                  </a:lnTo>
                  <a:lnTo>
                    <a:pt x="582282" y="316826"/>
                  </a:lnTo>
                  <a:lnTo>
                    <a:pt x="582282" y="201701"/>
                  </a:lnTo>
                  <a:lnTo>
                    <a:pt x="465099" y="201701"/>
                  </a:lnTo>
                  <a:lnTo>
                    <a:pt x="465099" y="143979"/>
                  </a:lnTo>
                  <a:lnTo>
                    <a:pt x="537083" y="143979"/>
                  </a:lnTo>
                  <a:lnTo>
                    <a:pt x="393115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179981" y="2400016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0" y="388810"/>
                  </a:moveTo>
                  <a:lnTo>
                    <a:pt x="143979" y="244830"/>
                  </a:lnTo>
                  <a:lnTo>
                    <a:pt x="143979" y="316826"/>
                  </a:lnTo>
                  <a:lnTo>
                    <a:pt x="203936" y="316826"/>
                  </a:lnTo>
                  <a:lnTo>
                    <a:pt x="203936" y="201701"/>
                  </a:lnTo>
                  <a:lnTo>
                    <a:pt x="321119" y="201701"/>
                  </a:lnTo>
                  <a:lnTo>
                    <a:pt x="321119" y="143979"/>
                  </a:lnTo>
                  <a:lnTo>
                    <a:pt x="249135" y="143979"/>
                  </a:lnTo>
                  <a:lnTo>
                    <a:pt x="393115" y="0"/>
                  </a:lnTo>
                  <a:lnTo>
                    <a:pt x="537083" y="143979"/>
                  </a:lnTo>
                  <a:lnTo>
                    <a:pt x="465099" y="143979"/>
                  </a:lnTo>
                  <a:lnTo>
                    <a:pt x="465099" y="201701"/>
                  </a:lnTo>
                  <a:lnTo>
                    <a:pt x="582282" y="201701"/>
                  </a:lnTo>
                  <a:lnTo>
                    <a:pt x="582282" y="316826"/>
                  </a:lnTo>
                  <a:lnTo>
                    <a:pt x="642239" y="316826"/>
                  </a:lnTo>
                  <a:lnTo>
                    <a:pt x="642239" y="244830"/>
                  </a:lnTo>
                  <a:lnTo>
                    <a:pt x="786218" y="388810"/>
                  </a:lnTo>
                  <a:lnTo>
                    <a:pt x="642239" y="532790"/>
                  </a:lnTo>
                  <a:lnTo>
                    <a:pt x="642239" y="460794"/>
                  </a:lnTo>
                  <a:lnTo>
                    <a:pt x="582282" y="460794"/>
                  </a:lnTo>
                  <a:lnTo>
                    <a:pt x="582282" y="575919"/>
                  </a:lnTo>
                  <a:lnTo>
                    <a:pt x="465099" y="575919"/>
                  </a:lnTo>
                  <a:lnTo>
                    <a:pt x="465099" y="633641"/>
                  </a:lnTo>
                  <a:lnTo>
                    <a:pt x="537083" y="633641"/>
                  </a:lnTo>
                  <a:lnTo>
                    <a:pt x="393115" y="777621"/>
                  </a:lnTo>
                  <a:lnTo>
                    <a:pt x="249135" y="633641"/>
                  </a:lnTo>
                  <a:lnTo>
                    <a:pt x="321119" y="633641"/>
                  </a:lnTo>
                  <a:lnTo>
                    <a:pt x="321119" y="575919"/>
                  </a:lnTo>
                  <a:lnTo>
                    <a:pt x="203936" y="575919"/>
                  </a:lnTo>
                  <a:lnTo>
                    <a:pt x="203936" y="460794"/>
                  </a:lnTo>
                  <a:lnTo>
                    <a:pt x="143979" y="460794"/>
                  </a:lnTo>
                  <a:lnTo>
                    <a:pt x="143979" y="532790"/>
                  </a:lnTo>
                  <a:lnTo>
                    <a:pt x="0" y="388810"/>
                  </a:lnTo>
                  <a:close/>
                </a:path>
              </a:pathLst>
            </a:custGeom>
            <a:ln w="688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24" name="object 24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74411" y="1044431"/>
            <a:ext cx="6595179" cy="288598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213633" y="1240043"/>
          <a:ext cx="4222619" cy="1192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840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7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1771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87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4100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1100" b="1" spc="10" dirty="0">
                          <a:latin typeface="Calibri"/>
                          <a:cs typeface="Calibri"/>
                        </a:rPr>
                        <a:t>XII-Reunión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1100" b="1" spc="10" dirty="0">
                          <a:latin typeface="Calibri"/>
                          <a:cs typeface="Calibri"/>
                        </a:rPr>
                        <a:t>XI-Reunión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384" algn="ctr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1100" b="1" spc="10" dirty="0">
                          <a:latin typeface="Calibri"/>
                          <a:cs typeface="Calibri"/>
                        </a:rPr>
                        <a:t>+/-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424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41003">
                <a:tc>
                  <a:txBody>
                    <a:bodyPr/>
                    <a:lstStyle/>
                    <a:p>
                      <a:pPr marL="23495">
                        <a:lnSpc>
                          <a:spcPts val="1300"/>
                        </a:lnSpc>
                        <a:spcBef>
                          <a:spcPts val="500"/>
                        </a:spcBef>
                      </a:pPr>
                      <a:r>
                        <a:rPr sz="1100" spc="-15" dirty="0">
                          <a:latin typeface="Calibri"/>
                          <a:cs typeface="Calibri"/>
                        </a:rPr>
                        <a:t>Total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0" dirty="0">
                          <a:latin typeface="Calibri"/>
                          <a:cs typeface="Calibri"/>
                        </a:rPr>
                        <a:t>pacientes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registrados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100" b="1" spc="10" dirty="0">
                          <a:latin typeface="Calibri"/>
                          <a:cs typeface="Calibri"/>
                        </a:rPr>
                        <a:t>16703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16059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1100" i="1" spc="15" dirty="0">
                          <a:solidFill>
                            <a:srgbClr val="548135"/>
                          </a:solidFill>
                          <a:latin typeface="Calibri"/>
                          <a:cs typeface="Calibri"/>
                        </a:rPr>
                        <a:t>+644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36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41003">
                <a:tc>
                  <a:txBody>
                    <a:bodyPr/>
                    <a:lstStyle/>
                    <a:p>
                      <a:pPr marL="23495">
                        <a:lnSpc>
                          <a:spcPts val="1305"/>
                        </a:lnSpc>
                        <a:spcBef>
                          <a:spcPts val="495"/>
                        </a:spcBef>
                      </a:pPr>
                      <a:r>
                        <a:rPr sz="1100" spc="-15" dirty="0">
                          <a:latin typeface="Calibri"/>
                          <a:cs typeface="Calibri"/>
                        </a:rPr>
                        <a:t>Total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centros </a:t>
                      </a:r>
                      <a:r>
                        <a:rPr sz="1100" spc="15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registros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6278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127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1100" i="1" spc="15" dirty="0">
                          <a:solidFill>
                            <a:srgbClr val="548135"/>
                          </a:solidFill>
                          <a:latin typeface="Calibri"/>
                          <a:cs typeface="Calibri"/>
                        </a:rPr>
                        <a:t>+7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1003">
                <a:tc>
                  <a:txBody>
                    <a:bodyPr/>
                    <a:lstStyle/>
                    <a:p>
                      <a:pPr marL="23495">
                        <a:lnSpc>
                          <a:spcPts val="1300"/>
                        </a:lnSpc>
                        <a:spcBef>
                          <a:spcPts val="500"/>
                        </a:spcBef>
                      </a:pPr>
                      <a:r>
                        <a:rPr sz="1100" spc="-15" dirty="0">
                          <a:latin typeface="Calibri"/>
                          <a:cs typeface="Calibri"/>
                        </a:rPr>
                        <a:t>Total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centros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6342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170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164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1100" i="1" spc="15" dirty="0">
                          <a:solidFill>
                            <a:srgbClr val="548135"/>
                          </a:solidFill>
                          <a:latin typeface="Calibri"/>
                          <a:cs typeface="Calibri"/>
                        </a:rPr>
                        <a:t>+6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3234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8318">
                <a:tc>
                  <a:txBody>
                    <a:bodyPr/>
                    <a:lstStyle/>
                    <a:p>
                      <a:pPr marL="23495">
                        <a:lnSpc>
                          <a:spcPts val="1305"/>
                        </a:lnSpc>
                        <a:spcBef>
                          <a:spcPts val="395"/>
                        </a:spcBef>
                      </a:pPr>
                      <a:r>
                        <a:rPr sz="1100" spc="-15" dirty="0">
                          <a:latin typeface="Calibri"/>
                          <a:cs typeface="Calibri"/>
                        </a:rPr>
                        <a:t>Total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10" dirty="0">
                          <a:latin typeface="Calibri"/>
                          <a:cs typeface="Calibri"/>
                        </a:rPr>
                        <a:t>usuarios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5010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177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100" spc="10" dirty="0">
                          <a:latin typeface="Calibri"/>
                          <a:cs typeface="Calibri"/>
                        </a:rPr>
                        <a:t>506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1100" i="1" spc="1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-329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266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2277183" y="3916537"/>
            <a:ext cx="2227374" cy="77375"/>
          </a:xfrm>
          <a:custGeom>
            <a:avLst/>
            <a:gdLst/>
            <a:ahLst/>
            <a:cxnLst/>
            <a:rect l="l" t="t" r="r" b="b"/>
            <a:pathLst>
              <a:path w="2230120" h="77470">
                <a:moveTo>
                  <a:pt x="120357" y="0"/>
                </a:moveTo>
                <a:lnTo>
                  <a:pt x="91135" y="0"/>
                </a:lnTo>
                <a:lnTo>
                  <a:pt x="0" y="0"/>
                </a:lnTo>
                <a:lnTo>
                  <a:pt x="0" y="77241"/>
                </a:lnTo>
                <a:lnTo>
                  <a:pt x="91135" y="77241"/>
                </a:lnTo>
                <a:lnTo>
                  <a:pt x="120357" y="77241"/>
                </a:lnTo>
                <a:lnTo>
                  <a:pt x="120357" y="0"/>
                </a:lnTo>
                <a:close/>
              </a:path>
              <a:path w="2230120" h="77470">
                <a:moveTo>
                  <a:pt x="1156119" y="0"/>
                </a:moveTo>
                <a:lnTo>
                  <a:pt x="1156119" y="0"/>
                </a:lnTo>
                <a:lnTo>
                  <a:pt x="120370" y="0"/>
                </a:lnTo>
                <a:lnTo>
                  <a:pt x="120370" y="77241"/>
                </a:lnTo>
                <a:lnTo>
                  <a:pt x="1156119" y="77241"/>
                </a:lnTo>
                <a:lnTo>
                  <a:pt x="1156119" y="0"/>
                </a:lnTo>
                <a:close/>
              </a:path>
              <a:path w="2230120" h="77470">
                <a:moveTo>
                  <a:pt x="2230031" y="0"/>
                </a:moveTo>
                <a:lnTo>
                  <a:pt x="1156131" y="0"/>
                </a:lnTo>
                <a:lnTo>
                  <a:pt x="1156131" y="77241"/>
                </a:lnTo>
                <a:lnTo>
                  <a:pt x="2230031" y="77241"/>
                </a:lnTo>
                <a:lnTo>
                  <a:pt x="2230031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2277180" y="3884451"/>
            <a:ext cx="222737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XI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49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(3 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4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marzo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 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2021)</a:t>
            </a:r>
            <a:endParaRPr sz="649">
              <a:latin typeface="Verdana"/>
              <a:cs typeface="Verdana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24278" y="764425"/>
            <a:ext cx="3234934" cy="57213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208127" y="2426891"/>
            <a:ext cx="1230383" cy="875855"/>
            <a:chOff x="5208911" y="2429883"/>
            <a:chExt cx="1231900" cy="87693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41236" y="2668772"/>
              <a:ext cx="312006" cy="55467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208911" y="2429883"/>
              <a:ext cx="1231900" cy="876935"/>
            </a:xfrm>
            <a:custGeom>
              <a:avLst/>
              <a:gdLst/>
              <a:ahLst/>
              <a:cxnLst/>
              <a:rect l="l" t="t" r="r" b="b"/>
              <a:pathLst>
                <a:path w="1231900" h="876935">
                  <a:moveTo>
                    <a:pt x="61912" y="814692"/>
                  </a:moveTo>
                  <a:lnTo>
                    <a:pt x="0" y="845642"/>
                  </a:lnTo>
                  <a:lnTo>
                    <a:pt x="61912" y="876592"/>
                  </a:lnTo>
                  <a:lnTo>
                    <a:pt x="61912" y="855954"/>
                  </a:lnTo>
                  <a:lnTo>
                    <a:pt x="51587" y="855954"/>
                  </a:lnTo>
                  <a:lnTo>
                    <a:pt x="51587" y="835329"/>
                  </a:lnTo>
                  <a:lnTo>
                    <a:pt x="61912" y="835329"/>
                  </a:lnTo>
                  <a:lnTo>
                    <a:pt x="61912" y="814692"/>
                  </a:lnTo>
                  <a:close/>
                </a:path>
                <a:path w="1231900" h="876935">
                  <a:moveTo>
                    <a:pt x="61912" y="835329"/>
                  </a:moveTo>
                  <a:lnTo>
                    <a:pt x="51587" y="835329"/>
                  </a:lnTo>
                  <a:lnTo>
                    <a:pt x="51587" y="855954"/>
                  </a:lnTo>
                  <a:lnTo>
                    <a:pt x="61912" y="855954"/>
                  </a:lnTo>
                  <a:lnTo>
                    <a:pt x="61912" y="835329"/>
                  </a:lnTo>
                  <a:close/>
                </a:path>
                <a:path w="1231900" h="876935">
                  <a:moveTo>
                    <a:pt x="605561" y="835329"/>
                  </a:moveTo>
                  <a:lnTo>
                    <a:pt x="61912" y="835329"/>
                  </a:lnTo>
                  <a:lnTo>
                    <a:pt x="61912" y="855954"/>
                  </a:lnTo>
                  <a:lnTo>
                    <a:pt x="626198" y="855954"/>
                  </a:lnTo>
                  <a:lnTo>
                    <a:pt x="626198" y="845642"/>
                  </a:lnTo>
                  <a:lnTo>
                    <a:pt x="605561" y="845642"/>
                  </a:lnTo>
                  <a:lnTo>
                    <a:pt x="605561" y="835329"/>
                  </a:lnTo>
                  <a:close/>
                </a:path>
                <a:path w="1231900" h="876935">
                  <a:moveTo>
                    <a:pt x="1231785" y="0"/>
                  </a:moveTo>
                  <a:lnTo>
                    <a:pt x="605561" y="0"/>
                  </a:lnTo>
                  <a:lnTo>
                    <a:pt x="605561" y="845642"/>
                  </a:lnTo>
                  <a:lnTo>
                    <a:pt x="615886" y="835329"/>
                  </a:lnTo>
                  <a:lnTo>
                    <a:pt x="626198" y="835329"/>
                  </a:lnTo>
                  <a:lnTo>
                    <a:pt x="626198" y="20637"/>
                  </a:lnTo>
                  <a:lnTo>
                    <a:pt x="615886" y="20637"/>
                  </a:lnTo>
                  <a:lnTo>
                    <a:pt x="626198" y="10312"/>
                  </a:lnTo>
                  <a:lnTo>
                    <a:pt x="1231785" y="10312"/>
                  </a:lnTo>
                  <a:lnTo>
                    <a:pt x="1231785" y="0"/>
                  </a:lnTo>
                  <a:close/>
                </a:path>
                <a:path w="1231900" h="876935">
                  <a:moveTo>
                    <a:pt x="626198" y="835329"/>
                  </a:moveTo>
                  <a:lnTo>
                    <a:pt x="615886" y="835329"/>
                  </a:lnTo>
                  <a:lnTo>
                    <a:pt x="605561" y="845642"/>
                  </a:lnTo>
                  <a:lnTo>
                    <a:pt x="626198" y="845642"/>
                  </a:lnTo>
                  <a:lnTo>
                    <a:pt x="626198" y="835329"/>
                  </a:lnTo>
                  <a:close/>
                </a:path>
                <a:path w="1231900" h="876935">
                  <a:moveTo>
                    <a:pt x="626198" y="10312"/>
                  </a:moveTo>
                  <a:lnTo>
                    <a:pt x="615886" y="20637"/>
                  </a:lnTo>
                  <a:lnTo>
                    <a:pt x="626198" y="20637"/>
                  </a:lnTo>
                  <a:lnTo>
                    <a:pt x="626198" y="10312"/>
                  </a:lnTo>
                  <a:close/>
                </a:path>
                <a:path w="1231900" h="876935">
                  <a:moveTo>
                    <a:pt x="1231785" y="10312"/>
                  </a:moveTo>
                  <a:lnTo>
                    <a:pt x="626198" y="10312"/>
                  </a:lnTo>
                  <a:lnTo>
                    <a:pt x="626198" y="20637"/>
                  </a:lnTo>
                  <a:lnTo>
                    <a:pt x="1231785" y="20637"/>
                  </a:lnTo>
                  <a:lnTo>
                    <a:pt x="1231785" y="10312"/>
                  </a:lnTo>
                  <a:close/>
                </a:path>
              </a:pathLst>
            </a:custGeom>
            <a:solidFill>
              <a:srgbClr val="C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2160305" y="2648235"/>
          <a:ext cx="3022044" cy="14032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13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8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109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109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190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793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008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65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3495" marR="172085">
                        <a:lnSpc>
                          <a:spcPct val="108300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upa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ci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ó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 d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e 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centros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894"/>
                        </a:lnSpc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Nº</a:t>
                      </a:r>
                      <a:r>
                        <a:rPr sz="7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de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marL="154940" marR="32384" indent="-114935">
                        <a:lnSpc>
                          <a:spcPct val="108300"/>
                        </a:lnSpc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Ce</a:t>
                      </a:r>
                      <a:r>
                        <a:rPr sz="700" b="1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700" b="1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o  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59690" marR="52069" indent="113664">
                        <a:lnSpc>
                          <a:spcPct val="155900"/>
                        </a:lnSpc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N </a:t>
                      </a:r>
                      <a:r>
                        <a:rPr sz="7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SMD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N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860"/>
                        </a:lnSpc>
                        <a:spcBef>
                          <a:spcPts val="50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Útiles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N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860"/>
                        </a:lnSpc>
                        <a:spcBef>
                          <a:spcPts val="505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Validos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%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860"/>
                        </a:lnSpc>
                        <a:spcBef>
                          <a:spcPts val="50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Útiles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%</a:t>
                      </a:r>
                      <a:endParaRPr sz="7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860"/>
                        </a:lnSpc>
                        <a:spcBef>
                          <a:spcPts val="505"/>
                        </a:spcBef>
                      </a:pPr>
                      <a:r>
                        <a:rPr sz="700" b="1" spc="-5" dirty="0">
                          <a:latin typeface="Calibri"/>
                          <a:cs typeface="Calibri"/>
                        </a:rPr>
                        <a:t>Válidos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&gt;200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registros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11566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9131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7945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Entre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100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200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2176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1549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1281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71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Entre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50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7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100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1454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878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559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38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Entre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20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50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17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595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360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263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61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Entre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7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50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182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23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ts val="865"/>
                        </a:lnSpc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Hasta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29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17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875" algn="r">
                        <a:lnSpc>
                          <a:spcPts val="86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16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05693">
                <a:tc>
                  <a:txBody>
                    <a:bodyPr/>
                    <a:lstStyle/>
                    <a:p>
                      <a:pPr marL="232410">
                        <a:lnSpc>
                          <a:spcPts val="1185"/>
                        </a:lnSpc>
                        <a:spcBef>
                          <a:spcPts val="10"/>
                        </a:spcBef>
                        <a:tabLst>
                          <a:tab pos="781685" algn="l"/>
                        </a:tabLst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Todos </a:t>
                      </a:r>
                      <a:r>
                        <a:rPr sz="1000" b="1" spc="-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u="heavy" dirty="0">
                          <a:uFill>
                            <a:solidFill>
                              <a:srgbClr val="FFFF00"/>
                            </a:solidFill>
                          </a:uFill>
                          <a:latin typeface="Times New Roman"/>
                          <a:cs typeface="Times New Roman"/>
                        </a:rPr>
                        <a:t> 	</a:t>
                      </a: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u="heavy" spc="10" dirty="0">
                          <a:uFill>
                            <a:solidFill>
                              <a:srgbClr val="FFFF00"/>
                            </a:solidFill>
                          </a:uFill>
                          <a:latin typeface="Calibri"/>
                          <a:cs typeface="Calibri"/>
                        </a:rPr>
                        <a:t>120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u="heavy" spc="10" dirty="0">
                          <a:uFill>
                            <a:solidFill>
                              <a:srgbClr val="FFFF00"/>
                            </a:solidFill>
                          </a:uFill>
                          <a:latin typeface="Calibri"/>
                          <a:cs typeface="Calibri"/>
                        </a:rPr>
                        <a:t>6059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12019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10104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7145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16510" algn="r">
                        <a:lnSpc>
                          <a:spcPts val="1185"/>
                        </a:lnSpc>
                        <a:spcBef>
                          <a:spcPts val="1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2424207" y="2541488"/>
            <a:ext cx="2227374" cy="96401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4"/>
              </a:lnSpc>
            </a:pP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XI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49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(3 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4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marzo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 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2021)</a:t>
            </a:r>
            <a:endParaRPr sz="649">
              <a:latin typeface="Verdana"/>
              <a:cs typeface="Verdan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385395" y="2702935"/>
            <a:ext cx="573967" cy="167659"/>
          </a:xfrm>
          <a:prstGeom prst="rect">
            <a:avLst/>
          </a:prstGeom>
          <a:solidFill>
            <a:srgbClr val="FFE1FF"/>
          </a:solidFill>
        </p:spPr>
        <p:txBody>
          <a:bodyPr vert="horz" wrap="square" lIns="0" tIns="21563" rIns="0" bIns="0" rtlCol="0">
            <a:spAutoFit/>
          </a:bodyPr>
          <a:lstStyle/>
          <a:p>
            <a:pPr marL="115431">
              <a:spcBef>
                <a:spcPts val="170"/>
              </a:spcBef>
            </a:pPr>
            <a:r>
              <a:rPr sz="949" spc="10" dirty="0">
                <a:solidFill>
                  <a:srgbClr val="FF0000"/>
                </a:solidFill>
                <a:latin typeface="Calibri"/>
                <a:cs typeface="Calibri"/>
              </a:rPr>
              <a:t>0-70</a:t>
            </a:r>
            <a:r>
              <a:rPr sz="949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49" spc="15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385395" y="2884004"/>
            <a:ext cx="573967" cy="16637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0295" rIns="0" bIns="0" rtlCol="0">
            <a:spAutoFit/>
          </a:bodyPr>
          <a:lstStyle/>
          <a:p>
            <a:pPr marL="83719">
              <a:spcBef>
                <a:spcPts val="160"/>
              </a:spcBef>
            </a:pPr>
            <a:r>
              <a:rPr sz="949" spc="10" dirty="0">
                <a:latin typeface="Calibri"/>
                <a:cs typeface="Calibri"/>
              </a:rPr>
              <a:t>70-90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385395" y="3086054"/>
            <a:ext cx="573967" cy="167019"/>
          </a:xfrm>
          <a:prstGeom prst="rect">
            <a:avLst/>
          </a:prstGeom>
          <a:solidFill>
            <a:srgbClr val="E1EFD8"/>
          </a:solidFill>
        </p:spPr>
        <p:txBody>
          <a:bodyPr vert="horz" wrap="square" lIns="0" tIns="20929" rIns="0" bIns="0" rtlCol="0">
            <a:spAutoFit/>
          </a:bodyPr>
          <a:lstStyle/>
          <a:p>
            <a:pPr marL="52642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90-100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6488332" y="1324422"/>
          <a:ext cx="759793" cy="7819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97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1076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Promedio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457"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35"/>
                        </a:spcBef>
                      </a:pPr>
                      <a:r>
                        <a:rPr sz="900" i="1" spc="5" dirty="0">
                          <a:latin typeface="Calibri"/>
                          <a:cs typeface="Calibri"/>
                        </a:rPr>
                        <a:t>X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→</a:t>
                      </a:r>
                      <a:r>
                        <a:rPr sz="600" b="1" spc="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982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4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76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25"/>
                        </a:spcBef>
                      </a:pPr>
                      <a:r>
                        <a:rPr sz="900" i="1" spc="5" dirty="0">
                          <a:latin typeface="Calibri"/>
                          <a:cs typeface="Calibri"/>
                        </a:rPr>
                        <a:t>Me</a:t>
                      </a:r>
                      <a:r>
                        <a:rPr sz="600" b="1" spc="5" dirty="0">
                          <a:latin typeface="Calibri"/>
                          <a:cs typeface="Calibri"/>
                        </a:rPr>
                        <a:t>→</a:t>
                      </a:r>
                      <a:r>
                        <a:rPr sz="600" b="1" spc="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887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19" name="object 1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282630" y="3666304"/>
            <a:ext cx="1846649" cy="281943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5985722" y="3533127"/>
            <a:ext cx="488348" cy="94141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74"/>
              </a:lnSpc>
            </a:pP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X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I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I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15" dirty="0">
                <a:solidFill>
                  <a:srgbClr val="8362EC"/>
                </a:solidFill>
                <a:latin typeface="Verdana"/>
                <a:cs typeface="Verdana"/>
              </a:rPr>
              <a:t>R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e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un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ión</a:t>
            </a:r>
            <a:endParaRPr sz="649"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480491" y="2764416"/>
            <a:ext cx="311616" cy="553991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827358" y="2780043"/>
            <a:ext cx="522596" cy="166379"/>
          </a:xfrm>
          <a:prstGeom prst="rect">
            <a:avLst/>
          </a:prstGeom>
          <a:solidFill>
            <a:srgbClr val="FFE1FF"/>
          </a:solidFill>
        </p:spPr>
        <p:txBody>
          <a:bodyPr vert="horz" wrap="square" lIns="0" tIns="20295" rIns="0" bIns="0" rtlCol="0">
            <a:spAutoFit/>
          </a:bodyPr>
          <a:lstStyle/>
          <a:p>
            <a:pPr marL="89428">
              <a:spcBef>
                <a:spcPts val="160"/>
              </a:spcBef>
            </a:pPr>
            <a:r>
              <a:rPr sz="949" spc="10" dirty="0">
                <a:solidFill>
                  <a:srgbClr val="FF0000"/>
                </a:solidFill>
                <a:latin typeface="Calibri"/>
                <a:cs typeface="Calibri"/>
              </a:rPr>
              <a:t>0-70</a:t>
            </a:r>
            <a:r>
              <a:rPr sz="949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49" spc="15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827358" y="2982080"/>
            <a:ext cx="522596" cy="16701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0929" rIns="0" bIns="0" rtlCol="0">
            <a:spAutoFit/>
          </a:bodyPr>
          <a:lstStyle/>
          <a:p>
            <a:pPr marL="58349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70-90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27359" y="3184129"/>
            <a:ext cx="576504" cy="166379"/>
          </a:xfrm>
          <a:prstGeom prst="rect">
            <a:avLst/>
          </a:prstGeom>
          <a:solidFill>
            <a:srgbClr val="E1EFD8"/>
          </a:solidFill>
        </p:spPr>
        <p:txBody>
          <a:bodyPr vert="horz" wrap="square" lIns="0" tIns="20295" rIns="0" bIns="0" rtlCol="0">
            <a:spAutoFit/>
          </a:bodyPr>
          <a:lstStyle/>
          <a:p>
            <a:pPr marL="53910">
              <a:spcBef>
                <a:spcPts val="160"/>
              </a:spcBef>
            </a:pPr>
            <a:r>
              <a:rPr sz="949" spc="10" dirty="0">
                <a:latin typeface="Calibri"/>
                <a:cs typeface="Calibri"/>
              </a:rPr>
              <a:t>90-100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824277" y="764425"/>
            <a:ext cx="4364688" cy="1612816"/>
            <a:chOff x="2822122" y="765367"/>
            <a:chExt cx="4370070" cy="1614805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41334" y="1174773"/>
              <a:ext cx="2550528" cy="120510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22122" y="765367"/>
              <a:ext cx="3238923" cy="572837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  <p:pic>
        <p:nvPicPr>
          <p:cNvPr id="13" name="object 1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973499" y="1173326"/>
            <a:ext cx="2623231" cy="2337990"/>
          </a:xfrm>
          <a:prstGeom prst="rect">
            <a:avLst/>
          </a:prstGeom>
        </p:spPr>
      </p:pic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990794" y="3569036"/>
            <a:ext cx="1848281" cy="281931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601374" y="4024354"/>
            <a:ext cx="534012" cy="167019"/>
          </a:xfrm>
          <a:prstGeom prst="rect">
            <a:avLst/>
          </a:prstGeom>
          <a:solidFill>
            <a:srgbClr val="FFE1FF"/>
          </a:solidFill>
        </p:spPr>
        <p:txBody>
          <a:bodyPr vert="horz" wrap="square" lIns="0" tIns="20929" rIns="0" bIns="0" rtlCol="0">
            <a:spAutoFit/>
          </a:bodyPr>
          <a:lstStyle/>
          <a:p>
            <a:pPr marL="89428">
              <a:spcBef>
                <a:spcPts val="165"/>
              </a:spcBef>
            </a:pPr>
            <a:r>
              <a:rPr sz="949" spc="10" dirty="0">
                <a:solidFill>
                  <a:srgbClr val="FF0000"/>
                </a:solidFill>
                <a:latin typeface="Calibri"/>
                <a:cs typeface="Calibri"/>
              </a:rPr>
              <a:t>0-70</a:t>
            </a:r>
            <a:r>
              <a:rPr sz="949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49" spc="15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134954" y="4024354"/>
            <a:ext cx="522596" cy="16701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0929" rIns="0" bIns="0" rtlCol="0">
            <a:spAutoFit/>
          </a:bodyPr>
          <a:lstStyle/>
          <a:p>
            <a:pPr marL="58349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70-90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57512" y="4024354"/>
            <a:ext cx="594262" cy="167019"/>
          </a:xfrm>
          <a:prstGeom prst="rect">
            <a:avLst/>
          </a:prstGeom>
          <a:solidFill>
            <a:srgbClr val="E1EFD8"/>
          </a:solidFill>
        </p:spPr>
        <p:txBody>
          <a:bodyPr vert="horz" wrap="square" lIns="0" tIns="20929" rIns="0" bIns="0" rtlCol="0">
            <a:spAutoFit/>
          </a:bodyPr>
          <a:lstStyle/>
          <a:p>
            <a:pPr marL="62790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90-100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24278" y="764425"/>
            <a:ext cx="3234934" cy="572132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955362" y="1105725"/>
            <a:ext cx="5227225" cy="2434129"/>
            <a:chOff x="1952136" y="1107089"/>
            <a:chExt cx="5233670" cy="243713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52136" y="1107089"/>
              <a:ext cx="2619863" cy="2436621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09969" y="1107089"/>
              <a:ext cx="2575291" cy="2354080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472241" y="3196408"/>
            <a:ext cx="311622" cy="553984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5817946" y="3212745"/>
            <a:ext cx="522596" cy="167019"/>
          </a:xfrm>
          <a:prstGeom prst="rect">
            <a:avLst/>
          </a:prstGeom>
          <a:solidFill>
            <a:srgbClr val="FFE1FF"/>
          </a:solidFill>
        </p:spPr>
        <p:txBody>
          <a:bodyPr vert="horz" wrap="square" lIns="0" tIns="20929" rIns="0" bIns="0" rtlCol="0">
            <a:spAutoFit/>
          </a:bodyPr>
          <a:lstStyle/>
          <a:p>
            <a:pPr marL="89428">
              <a:spcBef>
                <a:spcPts val="165"/>
              </a:spcBef>
            </a:pPr>
            <a:r>
              <a:rPr sz="949" spc="10" dirty="0">
                <a:solidFill>
                  <a:srgbClr val="FF0000"/>
                </a:solidFill>
                <a:latin typeface="Calibri"/>
                <a:cs typeface="Calibri"/>
              </a:rPr>
              <a:t>0-70</a:t>
            </a:r>
            <a:r>
              <a:rPr sz="949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49" spc="15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817946" y="3414794"/>
            <a:ext cx="522596" cy="166379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20295" rIns="0" bIns="0" rtlCol="0">
            <a:spAutoFit/>
          </a:bodyPr>
          <a:lstStyle/>
          <a:p>
            <a:pPr marL="58349">
              <a:spcBef>
                <a:spcPts val="160"/>
              </a:spcBef>
            </a:pPr>
            <a:r>
              <a:rPr sz="949" spc="10" dirty="0">
                <a:latin typeface="Calibri"/>
                <a:cs typeface="Calibri"/>
              </a:rPr>
              <a:t>70-90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817946" y="3616844"/>
            <a:ext cx="577773" cy="167019"/>
          </a:xfrm>
          <a:prstGeom prst="rect">
            <a:avLst/>
          </a:prstGeom>
          <a:solidFill>
            <a:srgbClr val="E1EFD8"/>
          </a:solidFill>
        </p:spPr>
        <p:txBody>
          <a:bodyPr vert="horz" wrap="square" lIns="0" tIns="20929" rIns="0" bIns="0" rtlCol="0">
            <a:spAutoFit/>
          </a:bodyPr>
          <a:lstStyle/>
          <a:p>
            <a:pPr marL="54544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90-100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824278" y="764425"/>
            <a:ext cx="3234934" cy="572132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019665" y="1128808"/>
            <a:ext cx="5144776" cy="2451887"/>
            <a:chOff x="2016518" y="1130200"/>
            <a:chExt cx="5151120" cy="2454910"/>
          </a:xfrm>
        </p:grpSpPr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16518" y="1130200"/>
              <a:ext cx="2534020" cy="245478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29778" y="1141756"/>
              <a:ext cx="2537314" cy="1431267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 idx="4294967295"/>
          </p:nvPr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198421" y="982570"/>
            <a:ext cx="4197889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Hipofibrinogenemia</a:t>
            </a:r>
            <a:r>
              <a:rPr sz="1948" b="1" spc="-45" dirty="0">
                <a:solidFill>
                  <a:srgbClr val="0070C0"/>
                </a:solidFill>
                <a:latin typeface="Century Gothic"/>
                <a:cs typeface="Century Gothic"/>
              </a:rPr>
              <a:t> </a:t>
            </a:r>
            <a:r>
              <a:rPr sz="1948" b="1" spc="-5" dirty="0">
                <a:solidFill>
                  <a:srgbClr val="0070C0"/>
                </a:solidFill>
                <a:latin typeface="Century Gothic"/>
                <a:cs typeface="Century Gothic"/>
              </a:rPr>
              <a:t>Consolidación</a:t>
            </a:r>
            <a:endParaRPr sz="1948">
              <a:latin typeface="Century Gothic"/>
              <a:cs typeface="Century Gothic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411699" y="2442516"/>
            <a:ext cx="2214055" cy="1101002"/>
            <a:chOff x="2409035" y="2445528"/>
            <a:chExt cx="2216785" cy="1102360"/>
          </a:xfrm>
        </p:grpSpPr>
        <p:sp>
          <p:nvSpPr>
            <p:cNvPr id="10" name="object 10"/>
            <p:cNvSpPr/>
            <p:nvPr/>
          </p:nvSpPr>
          <p:spPr>
            <a:xfrm>
              <a:off x="2411892" y="3178053"/>
              <a:ext cx="2211070" cy="183515"/>
            </a:xfrm>
            <a:custGeom>
              <a:avLst/>
              <a:gdLst/>
              <a:ahLst/>
              <a:cxnLst/>
              <a:rect l="l" t="t" r="r" b="b"/>
              <a:pathLst>
                <a:path w="2211070" h="183514">
                  <a:moveTo>
                    <a:pt x="0" y="183240"/>
                  </a:moveTo>
                  <a:lnTo>
                    <a:pt x="275681" y="183240"/>
                  </a:lnTo>
                </a:path>
                <a:path w="2211070" h="183514">
                  <a:moveTo>
                    <a:pt x="828702" y="183240"/>
                  </a:moveTo>
                  <a:lnTo>
                    <a:pt x="2210460" y="183240"/>
                  </a:lnTo>
                </a:path>
                <a:path w="2211070" h="183514">
                  <a:moveTo>
                    <a:pt x="0" y="0"/>
                  </a:moveTo>
                  <a:lnTo>
                    <a:pt x="275681" y="0"/>
                  </a:lnTo>
                </a:path>
                <a:path w="2211070" h="183514">
                  <a:moveTo>
                    <a:pt x="828702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411892" y="2996460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411892" y="2813218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1380086" y="0"/>
                  </a:lnTo>
                </a:path>
                <a:path w="2211070">
                  <a:moveTo>
                    <a:pt x="1931456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411892" y="2629976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411892" y="2448385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880727" y="3544535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964919" y="3404215"/>
              <a:ext cx="0" cy="140335"/>
            </a:xfrm>
            <a:custGeom>
              <a:avLst/>
              <a:gdLst/>
              <a:ahLst/>
              <a:cxnLst/>
              <a:rect l="l" t="t" r="r" b="b"/>
              <a:pathLst>
                <a:path h="140335">
                  <a:moveTo>
                    <a:pt x="0" y="0"/>
                  </a:moveTo>
                  <a:lnTo>
                    <a:pt x="0" y="140322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880727" y="2915570"/>
              <a:ext cx="167005" cy="0"/>
            </a:xfrm>
            <a:custGeom>
              <a:avLst/>
              <a:gdLst/>
              <a:ahLst/>
              <a:cxnLst/>
              <a:rect l="l" t="t" r="r" b="b"/>
              <a:pathLst>
                <a:path w="167005">
                  <a:moveTo>
                    <a:pt x="0" y="0"/>
                  </a:moveTo>
                  <a:lnTo>
                    <a:pt x="166738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964919" y="2915570"/>
              <a:ext cx="0" cy="222885"/>
            </a:xfrm>
            <a:custGeom>
              <a:avLst/>
              <a:gdLst/>
              <a:ahLst/>
              <a:cxnLst/>
              <a:rect l="l" t="t" r="r" b="b"/>
              <a:pathLst>
                <a:path h="222885">
                  <a:moveTo>
                    <a:pt x="0" y="0"/>
                  </a:moveTo>
                  <a:lnTo>
                    <a:pt x="0" y="222859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2687574" y="3138436"/>
              <a:ext cx="553085" cy="266065"/>
            </a:xfrm>
            <a:custGeom>
              <a:avLst/>
              <a:gdLst/>
              <a:ahLst/>
              <a:cxnLst/>
              <a:rect l="l" t="t" r="r" b="b"/>
              <a:pathLst>
                <a:path w="553085" h="266064">
                  <a:moveTo>
                    <a:pt x="553021" y="0"/>
                  </a:moveTo>
                  <a:lnTo>
                    <a:pt x="0" y="0"/>
                  </a:lnTo>
                  <a:lnTo>
                    <a:pt x="0" y="265785"/>
                  </a:lnTo>
                  <a:lnTo>
                    <a:pt x="553021" y="265785"/>
                  </a:lnTo>
                  <a:lnTo>
                    <a:pt x="553021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687580" y="3138432"/>
              <a:ext cx="553085" cy="266065"/>
            </a:xfrm>
            <a:custGeom>
              <a:avLst/>
              <a:gdLst/>
              <a:ahLst/>
              <a:cxnLst/>
              <a:rect l="l" t="t" r="r" b="b"/>
              <a:pathLst>
                <a:path w="553085" h="266064">
                  <a:moveTo>
                    <a:pt x="0" y="0"/>
                  </a:moveTo>
                  <a:lnTo>
                    <a:pt x="553021" y="0"/>
                  </a:lnTo>
                  <a:lnTo>
                    <a:pt x="553021" y="265785"/>
                  </a:lnTo>
                  <a:lnTo>
                    <a:pt x="0" y="265785"/>
                  </a:lnTo>
                  <a:lnTo>
                    <a:pt x="0" y="0"/>
                  </a:lnTo>
                  <a:close/>
                </a:path>
                <a:path w="553085" h="266064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2687580" y="3404215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2687580" y="3333230"/>
              <a:ext cx="553085" cy="0"/>
            </a:xfrm>
            <a:custGeom>
              <a:avLst/>
              <a:gdLst/>
              <a:ahLst/>
              <a:cxnLst/>
              <a:rect l="l" t="t" r="r" b="b"/>
              <a:pathLst>
                <a:path w="553085">
                  <a:moveTo>
                    <a:pt x="0" y="0"/>
                  </a:moveTo>
                  <a:lnTo>
                    <a:pt x="553021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2953360" y="252432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16662" y="0"/>
                  </a:moveTo>
                  <a:lnTo>
                    <a:pt x="4800" y="0"/>
                  </a:lnTo>
                  <a:lnTo>
                    <a:pt x="0" y="4800"/>
                  </a:lnTo>
                  <a:lnTo>
                    <a:pt x="0" y="16662"/>
                  </a:lnTo>
                  <a:lnTo>
                    <a:pt x="4800" y="21462"/>
                  </a:lnTo>
                  <a:lnTo>
                    <a:pt x="16662" y="21462"/>
                  </a:lnTo>
                  <a:lnTo>
                    <a:pt x="21462" y="16662"/>
                  </a:lnTo>
                  <a:lnTo>
                    <a:pt x="21462" y="10731"/>
                  </a:lnTo>
                  <a:lnTo>
                    <a:pt x="21462" y="4800"/>
                  </a:lnTo>
                  <a:lnTo>
                    <a:pt x="16662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2953360" y="2524323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462" y="10731"/>
                  </a:moveTo>
                  <a:lnTo>
                    <a:pt x="21462" y="16662"/>
                  </a:lnTo>
                  <a:lnTo>
                    <a:pt x="16662" y="21462"/>
                  </a:lnTo>
                  <a:lnTo>
                    <a:pt x="10731" y="21462"/>
                  </a:lnTo>
                  <a:lnTo>
                    <a:pt x="4800" y="21462"/>
                  </a:lnTo>
                  <a:lnTo>
                    <a:pt x="0" y="16662"/>
                  </a:lnTo>
                  <a:lnTo>
                    <a:pt x="0" y="10731"/>
                  </a:lnTo>
                  <a:lnTo>
                    <a:pt x="0" y="4800"/>
                  </a:lnTo>
                  <a:lnTo>
                    <a:pt x="4800" y="0"/>
                  </a:lnTo>
                  <a:lnTo>
                    <a:pt x="10731" y="0"/>
                  </a:lnTo>
                  <a:lnTo>
                    <a:pt x="16662" y="0"/>
                  </a:lnTo>
                  <a:lnTo>
                    <a:pt x="21462" y="4800"/>
                  </a:lnTo>
                  <a:lnTo>
                    <a:pt x="21462" y="10731"/>
                  </a:lnTo>
                  <a:close/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2943458" y="324243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2943458" y="324243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3985130" y="2837618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3985130" y="2691417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>
                  <a:moveTo>
                    <a:pt x="0" y="0"/>
                  </a:moveTo>
                  <a:lnTo>
                    <a:pt x="165087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3791978" y="2692704"/>
              <a:ext cx="551815" cy="144145"/>
            </a:xfrm>
            <a:custGeom>
              <a:avLst/>
              <a:gdLst/>
              <a:ahLst/>
              <a:cxnLst/>
              <a:rect l="l" t="t" r="r" b="b"/>
              <a:pathLst>
                <a:path w="551814" h="144144">
                  <a:moveTo>
                    <a:pt x="551370" y="0"/>
                  </a:moveTo>
                  <a:lnTo>
                    <a:pt x="0" y="0"/>
                  </a:lnTo>
                  <a:lnTo>
                    <a:pt x="0" y="143624"/>
                  </a:lnTo>
                  <a:lnTo>
                    <a:pt x="551370" y="143624"/>
                  </a:lnTo>
                  <a:lnTo>
                    <a:pt x="551370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3791983" y="2692708"/>
              <a:ext cx="551815" cy="144145"/>
            </a:xfrm>
            <a:custGeom>
              <a:avLst/>
              <a:gdLst/>
              <a:ahLst/>
              <a:cxnLst/>
              <a:rect l="l" t="t" r="r" b="b"/>
              <a:pathLst>
                <a:path w="551814" h="144144">
                  <a:moveTo>
                    <a:pt x="0" y="0"/>
                  </a:moveTo>
                  <a:lnTo>
                    <a:pt x="551370" y="0"/>
                  </a:lnTo>
                  <a:lnTo>
                    <a:pt x="551370" y="143624"/>
                  </a:lnTo>
                  <a:lnTo>
                    <a:pt x="0" y="143624"/>
                  </a:lnTo>
                  <a:lnTo>
                    <a:pt x="0" y="0"/>
                  </a:lnTo>
                  <a:close/>
                </a:path>
                <a:path w="551814" h="14414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3791983" y="2836330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3791983" y="2765344"/>
              <a:ext cx="551815" cy="0"/>
            </a:xfrm>
            <a:custGeom>
              <a:avLst/>
              <a:gdLst/>
              <a:ahLst/>
              <a:cxnLst/>
              <a:rect l="l" t="t" r="r" b="b"/>
              <a:pathLst>
                <a:path w="551814">
                  <a:moveTo>
                    <a:pt x="0" y="0"/>
                  </a:moveTo>
                  <a:lnTo>
                    <a:pt x="551370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4047862" y="2743880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047862" y="274388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2411892" y="3544535"/>
              <a:ext cx="2211070" cy="0"/>
            </a:xfrm>
            <a:custGeom>
              <a:avLst/>
              <a:gdLst/>
              <a:ahLst/>
              <a:cxnLst/>
              <a:rect l="l" t="t" r="r" b="b"/>
              <a:pathLst>
                <a:path w="2211070">
                  <a:moveTo>
                    <a:pt x="0" y="0"/>
                  </a:moveTo>
                  <a:lnTo>
                    <a:pt x="2210460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2911198" y="3571180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43911" y="3571180"/>
            <a:ext cx="254321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414552" y="2445371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9" name="object 39"/>
          <p:cNvSpPr txBox="1"/>
          <p:nvPr/>
        </p:nvSpPr>
        <p:spPr>
          <a:xfrm>
            <a:off x="2323103" y="3490390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254060" y="3307373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254060" y="3124357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254060" y="2942990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254060" y="2759973"/>
            <a:ext cx="12874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219538" y="2576957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219538" y="2395589"/>
            <a:ext cx="16299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1200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562179" y="2229060"/>
            <a:ext cx="1738391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Consolidación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7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N=33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5015145" y="2442516"/>
            <a:ext cx="2248303" cy="1101002"/>
            <a:chOff x="5015691" y="2445528"/>
            <a:chExt cx="2251075" cy="1102360"/>
          </a:xfrm>
        </p:grpSpPr>
        <p:sp>
          <p:nvSpPr>
            <p:cNvPr id="48" name="object 48"/>
            <p:cNvSpPr/>
            <p:nvPr/>
          </p:nvSpPr>
          <p:spPr>
            <a:xfrm>
              <a:off x="5018548" y="3407517"/>
              <a:ext cx="2245360" cy="0"/>
            </a:xfrm>
            <a:custGeom>
              <a:avLst/>
              <a:gdLst/>
              <a:ahLst/>
              <a:cxnLst/>
              <a:rect l="l" t="t" r="r" b="b"/>
              <a:pathLst>
                <a:path w="2245359">
                  <a:moveTo>
                    <a:pt x="0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018548" y="3133479"/>
              <a:ext cx="2245360" cy="137160"/>
            </a:xfrm>
            <a:custGeom>
              <a:avLst/>
              <a:gdLst/>
              <a:ahLst/>
              <a:cxnLst/>
              <a:rect l="l" t="t" r="r" b="b"/>
              <a:pathLst>
                <a:path w="2245359" h="137160">
                  <a:moveTo>
                    <a:pt x="0" y="137019"/>
                  </a:moveTo>
                  <a:lnTo>
                    <a:pt x="275687" y="137019"/>
                  </a:lnTo>
                </a:path>
                <a:path w="2245359" h="137160">
                  <a:moveTo>
                    <a:pt x="838615" y="137019"/>
                  </a:moveTo>
                  <a:lnTo>
                    <a:pt x="2245131" y="137019"/>
                  </a:lnTo>
                </a:path>
                <a:path w="2245359" h="137160">
                  <a:moveTo>
                    <a:pt x="0" y="0"/>
                  </a:moveTo>
                  <a:lnTo>
                    <a:pt x="275687" y="0"/>
                  </a:lnTo>
                </a:path>
                <a:path w="2245359" h="137160">
                  <a:moveTo>
                    <a:pt x="838615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5018548" y="2996460"/>
              <a:ext cx="2245360" cy="0"/>
            </a:xfrm>
            <a:custGeom>
              <a:avLst/>
              <a:gdLst/>
              <a:ahLst/>
              <a:cxnLst/>
              <a:rect l="l" t="t" r="r" b="b"/>
              <a:pathLst>
                <a:path w="2245359">
                  <a:moveTo>
                    <a:pt x="0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5018548" y="2585404"/>
              <a:ext cx="2245360" cy="274320"/>
            </a:xfrm>
            <a:custGeom>
              <a:avLst/>
              <a:gdLst/>
              <a:ahLst/>
              <a:cxnLst/>
              <a:rect l="l" t="t" r="r" b="b"/>
              <a:pathLst>
                <a:path w="2245359" h="274319">
                  <a:moveTo>
                    <a:pt x="0" y="274038"/>
                  </a:moveTo>
                  <a:lnTo>
                    <a:pt x="1401555" y="274038"/>
                  </a:lnTo>
                </a:path>
                <a:path w="2245359" h="274319">
                  <a:moveTo>
                    <a:pt x="1962831" y="274038"/>
                  </a:moveTo>
                  <a:lnTo>
                    <a:pt x="2245131" y="274038"/>
                  </a:lnTo>
                </a:path>
                <a:path w="2245359" h="274319">
                  <a:moveTo>
                    <a:pt x="0" y="137019"/>
                  </a:moveTo>
                  <a:lnTo>
                    <a:pt x="1401555" y="137019"/>
                  </a:lnTo>
                </a:path>
                <a:path w="2245359" h="274319">
                  <a:moveTo>
                    <a:pt x="1962831" y="137019"/>
                  </a:moveTo>
                  <a:lnTo>
                    <a:pt x="2245131" y="137019"/>
                  </a:lnTo>
                </a:path>
                <a:path w="2245359" h="274319">
                  <a:moveTo>
                    <a:pt x="0" y="0"/>
                  </a:moveTo>
                  <a:lnTo>
                    <a:pt x="1401555" y="0"/>
                  </a:lnTo>
                </a:path>
                <a:path w="2245359" h="274319">
                  <a:moveTo>
                    <a:pt x="1962831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5018548" y="2448385"/>
              <a:ext cx="2245360" cy="0"/>
            </a:xfrm>
            <a:custGeom>
              <a:avLst/>
              <a:gdLst/>
              <a:ahLst/>
              <a:cxnLst/>
              <a:rect l="l" t="t" r="r" b="b"/>
              <a:pathLst>
                <a:path w="2245359">
                  <a:moveTo>
                    <a:pt x="0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5492336" y="3544535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10">
                  <a:moveTo>
                    <a:pt x="0" y="0"/>
                  </a:moveTo>
                  <a:lnTo>
                    <a:pt x="16838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576528" y="3364595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39">
                  <a:moveTo>
                    <a:pt x="0" y="0"/>
                  </a:moveTo>
                  <a:lnTo>
                    <a:pt x="0" y="179946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5492336" y="2633278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10">
                  <a:moveTo>
                    <a:pt x="0" y="0"/>
                  </a:moveTo>
                  <a:lnTo>
                    <a:pt x="168389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5576528" y="2633278"/>
              <a:ext cx="0" cy="419734"/>
            </a:xfrm>
            <a:custGeom>
              <a:avLst/>
              <a:gdLst/>
              <a:ahLst/>
              <a:cxnLst/>
              <a:rect l="l" t="t" r="r" b="b"/>
              <a:pathLst>
                <a:path h="419735">
                  <a:moveTo>
                    <a:pt x="0" y="0"/>
                  </a:moveTo>
                  <a:lnTo>
                    <a:pt x="0" y="41931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5294236" y="3052584"/>
              <a:ext cx="563245" cy="312420"/>
            </a:xfrm>
            <a:custGeom>
              <a:avLst/>
              <a:gdLst/>
              <a:ahLst/>
              <a:cxnLst/>
              <a:rect l="l" t="t" r="r" b="b"/>
              <a:pathLst>
                <a:path w="563245" h="312420">
                  <a:moveTo>
                    <a:pt x="562927" y="0"/>
                  </a:moveTo>
                  <a:lnTo>
                    <a:pt x="0" y="0"/>
                  </a:lnTo>
                  <a:lnTo>
                    <a:pt x="0" y="312000"/>
                  </a:lnTo>
                  <a:lnTo>
                    <a:pt x="562927" y="312000"/>
                  </a:lnTo>
                  <a:lnTo>
                    <a:pt x="562927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5294236" y="3052589"/>
              <a:ext cx="563245" cy="312420"/>
            </a:xfrm>
            <a:custGeom>
              <a:avLst/>
              <a:gdLst/>
              <a:ahLst/>
              <a:cxnLst/>
              <a:rect l="l" t="t" r="r" b="b"/>
              <a:pathLst>
                <a:path w="563245" h="312420">
                  <a:moveTo>
                    <a:pt x="0" y="0"/>
                  </a:moveTo>
                  <a:lnTo>
                    <a:pt x="562927" y="0"/>
                  </a:lnTo>
                  <a:lnTo>
                    <a:pt x="562927" y="312000"/>
                  </a:lnTo>
                  <a:lnTo>
                    <a:pt x="0" y="312000"/>
                  </a:lnTo>
                  <a:lnTo>
                    <a:pt x="0" y="0"/>
                  </a:lnTo>
                  <a:close/>
                </a:path>
                <a:path w="563245" h="312420">
                  <a:moveTo>
                    <a:pt x="0" y="0"/>
                  </a:moveTo>
                  <a:lnTo>
                    <a:pt x="5629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5294236" y="3364595"/>
              <a:ext cx="563245" cy="0"/>
            </a:xfrm>
            <a:custGeom>
              <a:avLst/>
              <a:gdLst/>
              <a:ahLst/>
              <a:cxnLst/>
              <a:rect l="l" t="t" r="r" b="b"/>
              <a:pathLst>
                <a:path w="563245">
                  <a:moveTo>
                    <a:pt x="0" y="0"/>
                  </a:moveTo>
                  <a:lnTo>
                    <a:pt x="5629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5294236" y="3206116"/>
              <a:ext cx="563245" cy="0"/>
            </a:xfrm>
            <a:custGeom>
              <a:avLst/>
              <a:gdLst/>
              <a:ahLst/>
              <a:cxnLst/>
              <a:rect l="l" t="t" r="r" b="b"/>
              <a:pathLst>
                <a:path w="563245">
                  <a:moveTo>
                    <a:pt x="0" y="0"/>
                  </a:moveTo>
                  <a:lnTo>
                    <a:pt x="562927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5555067" y="3151634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555067" y="3151639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6616550" y="2890448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09">
                  <a:moveTo>
                    <a:pt x="0" y="0"/>
                  </a:moveTo>
                  <a:lnTo>
                    <a:pt x="168389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6616550" y="2526339"/>
              <a:ext cx="168910" cy="0"/>
            </a:xfrm>
            <a:custGeom>
              <a:avLst/>
              <a:gdLst/>
              <a:ahLst/>
              <a:cxnLst/>
              <a:rect l="l" t="t" r="r" b="b"/>
              <a:pathLst>
                <a:path w="168909">
                  <a:moveTo>
                    <a:pt x="0" y="0"/>
                  </a:moveTo>
                  <a:lnTo>
                    <a:pt x="168389" y="0"/>
                  </a:lnTo>
                </a:path>
              </a:pathLst>
            </a:custGeom>
            <a:ln w="3175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6420104" y="2527630"/>
              <a:ext cx="561340" cy="361950"/>
            </a:xfrm>
            <a:custGeom>
              <a:avLst/>
              <a:gdLst/>
              <a:ahLst/>
              <a:cxnLst/>
              <a:rect l="l" t="t" r="r" b="b"/>
              <a:pathLst>
                <a:path w="561340" h="361950">
                  <a:moveTo>
                    <a:pt x="561276" y="0"/>
                  </a:moveTo>
                  <a:lnTo>
                    <a:pt x="0" y="0"/>
                  </a:lnTo>
                  <a:lnTo>
                    <a:pt x="0" y="361530"/>
                  </a:lnTo>
                  <a:lnTo>
                    <a:pt x="561276" y="361530"/>
                  </a:lnTo>
                  <a:lnTo>
                    <a:pt x="561276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6420100" y="2527626"/>
              <a:ext cx="561340" cy="361950"/>
            </a:xfrm>
            <a:custGeom>
              <a:avLst/>
              <a:gdLst/>
              <a:ahLst/>
              <a:cxnLst/>
              <a:rect l="l" t="t" r="r" b="b"/>
              <a:pathLst>
                <a:path w="561340" h="361950">
                  <a:moveTo>
                    <a:pt x="0" y="0"/>
                  </a:moveTo>
                  <a:lnTo>
                    <a:pt x="561276" y="0"/>
                  </a:lnTo>
                  <a:lnTo>
                    <a:pt x="561276" y="361530"/>
                  </a:lnTo>
                  <a:lnTo>
                    <a:pt x="0" y="361530"/>
                  </a:lnTo>
                  <a:lnTo>
                    <a:pt x="0" y="0"/>
                  </a:lnTo>
                  <a:close/>
                </a:path>
                <a:path w="561340" h="361950">
                  <a:moveTo>
                    <a:pt x="0" y="0"/>
                  </a:moveTo>
                  <a:lnTo>
                    <a:pt x="56127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420100" y="2889157"/>
              <a:ext cx="561340" cy="0"/>
            </a:xfrm>
            <a:custGeom>
              <a:avLst/>
              <a:gdLst/>
              <a:ahLst/>
              <a:cxnLst/>
              <a:rect l="l" t="t" r="r" b="b"/>
              <a:pathLst>
                <a:path w="561340">
                  <a:moveTo>
                    <a:pt x="0" y="0"/>
                  </a:moveTo>
                  <a:lnTo>
                    <a:pt x="56127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6420100" y="2709217"/>
              <a:ext cx="561340" cy="0"/>
            </a:xfrm>
            <a:custGeom>
              <a:avLst/>
              <a:gdLst/>
              <a:ahLst/>
              <a:cxnLst/>
              <a:rect l="l" t="t" r="r" b="b"/>
              <a:pathLst>
                <a:path w="561340">
                  <a:moveTo>
                    <a:pt x="0" y="0"/>
                  </a:moveTo>
                  <a:lnTo>
                    <a:pt x="561276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6679280" y="2687751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41275"/>
                  </a:moveTo>
                  <a:lnTo>
                    <a:pt x="41275" y="0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679280" y="2687756"/>
              <a:ext cx="41275" cy="41275"/>
            </a:xfrm>
            <a:custGeom>
              <a:avLst/>
              <a:gdLst/>
              <a:ahLst/>
              <a:cxnLst/>
              <a:rect l="l" t="t" r="r" b="b"/>
              <a:pathLst>
                <a:path w="41275" h="41275">
                  <a:moveTo>
                    <a:pt x="0" y="0"/>
                  </a:moveTo>
                  <a:lnTo>
                    <a:pt x="41275" y="41275"/>
                  </a:lnTo>
                </a:path>
              </a:pathLst>
            </a:custGeom>
            <a:ln w="5156">
              <a:solidFill>
                <a:srgbClr val="84270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018548" y="3544535"/>
              <a:ext cx="2245360" cy="0"/>
            </a:xfrm>
            <a:custGeom>
              <a:avLst/>
              <a:gdLst/>
              <a:ahLst/>
              <a:cxnLst/>
              <a:rect l="l" t="t" r="r" b="b"/>
              <a:pathLst>
                <a:path w="2245359">
                  <a:moveTo>
                    <a:pt x="0" y="0"/>
                  </a:moveTo>
                  <a:lnTo>
                    <a:pt x="224513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5523250" y="3571180"/>
            <a:ext cx="111622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20" dirty="0">
                <a:solidFill>
                  <a:srgbClr val="595959"/>
                </a:solidFill>
                <a:latin typeface="Century Gothic"/>
                <a:cs typeface="Century Gothic"/>
              </a:rPr>
              <a:t>No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6566439" y="3571180"/>
            <a:ext cx="268274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30" dirty="0">
                <a:solidFill>
                  <a:srgbClr val="595959"/>
                </a:solidFill>
                <a:latin typeface="Century Gothic"/>
                <a:cs typeface="Century Gothic"/>
              </a:rPr>
              <a:t>G</a:t>
            </a: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rado</a:t>
            </a:r>
            <a:r>
              <a:rPr sz="449" spc="10" dirty="0">
                <a:solidFill>
                  <a:srgbClr val="595959"/>
                </a:solidFill>
                <a:latin typeface="Century Gothic"/>
                <a:cs typeface="Century Gothic"/>
              </a:rPr>
              <a:t> </a:t>
            </a:r>
            <a:r>
              <a:rPr sz="449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r>
              <a:rPr sz="449" spc="5" dirty="0">
                <a:solidFill>
                  <a:srgbClr val="595959"/>
                </a:solidFill>
                <a:latin typeface="Century Gothic"/>
                <a:cs typeface="Century Gothic"/>
              </a:rPr>
              <a:t>I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5017998" y="2445371"/>
            <a:ext cx="0" cy="1095294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149"/>
                </a:moveTo>
                <a:lnTo>
                  <a:pt x="0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5" name="object 75"/>
          <p:cNvSpPr txBox="1"/>
          <p:nvPr/>
        </p:nvSpPr>
        <p:spPr>
          <a:xfrm>
            <a:off x="4926482" y="3490390"/>
            <a:ext cx="59616" cy="8568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857439" y="2395588"/>
            <a:ext cx="128746" cy="10566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800</a:t>
            </a: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539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700</a:t>
            </a: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534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600</a:t>
            </a:r>
            <a:endParaRPr sz="449">
              <a:latin typeface="Century Gothic"/>
              <a:cs typeface="Century Gothic"/>
            </a:endParaRPr>
          </a:p>
          <a:p>
            <a:pPr>
              <a:spcBef>
                <a:spcPts val="5"/>
              </a:spcBef>
            </a:pPr>
            <a:endParaRPr sz="449">
              <a:latin typeface="Century Gothic"/>
              <a:cs typeface="Century Gothic"/>
            </a:endParaRPr>
          </a:p>
          <a:p>
            <a:pPr marL="12685"/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500</a:t>
            </a:r>
            <a:endParaRPr sz="449">
              <a:latin typeface="Century Gothic"/>
              <a:cs typeface="Century Gothic"/>
            </a:endParaRPr>
          </a:p>
          <a:p>
            <a:pPr>
              <a:lnSpc>
                <a:spcPct val="100000"/>
              </a:lnSpc>
            </a:pP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5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400</a:t>
            </a: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534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300</a:t>
            </a:r>
            <a:endParaRPr sz="449">
              <a:latin typeface="Century Gothic"/>
              <a:cs typeface="Century Gothic"/>
            </a:endParaRPr>
          </a:p>
          <a:p>
            <a:pPr>
              <a:spcBef>
                <a:spcPts val="5"/>
              </a:spcBef>
            </a:pPr>
            <a:endParaRPr sz="449">
              <a:latin typeface="Century Gothic"/>
              <a:cs typeface="Century Gothic"/>
            </a:endParaRPr>
          </a:p>
          <a:p>
            <a:pPr marL="12685"/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200</a:t>
            </a:r>
            <a:endParaRPr sz="449">
              <a:latin typeface="Century Gothic"/>
              <a:cs typeface="Century Gothic"/>
            </a:endParaRPr>
          </a:p>
          <a:p>
            <a:pPr marL="12685">
              <a:spcBef>
                <a:spcPts val="539"/>
              </a:spcBef>
            </a:pPr>
            <a:r>
              <a:rPr sz="449" spc="15" dirty="0">
                <a:solidFill>
                  <a:srgbClr val="595959"/>
                </a:solidFill>
                <a:latin typeface="Century Gothic"/>
                <a:cs typeface="Century Gothic"/>
              </a:rPr>
              <a:t>100</a:t>
            </a:r>
            <a:endParaRPr sz="449">
              <a:latin typeface="Century Gothic"/>
              <a:cs typeface="Century Gothic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200249" y="2229060"/>
            <a:ext cx="1738391" cy="145886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Hipofibrinógeno</a:t>
            </a:r>
            <a:r>
              <a:rPr sz="849" b="1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Calibri"/>
                <a:cs typeface="Calibri"/>
              </a:rPr>
              <a:t>Consolidación</a:t>
            </a:r>
            <a:r>
              <a:rPr sz="84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7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595959"/>
                </a:solidFill>
                <a:latin typeface="Calibri"/>
                <a:cs typeface="Calibri"/>
              </a:rPr>
              <a:t>N=16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996582" y="764424"/>
            <a:ext cx="5184098" cy="2583804"/>
            <a:chOff x="1993407" y="765367"/>
            <a:chExt cx="5190490" cy="2586990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93407" y="1229250"/>
              <a:ext cx="2580243" cy="1771338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641334" y="1229258"/>
              <a:ext cx="2542267" cy="212295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22122" y="765367"/>
              <a:ext cx="3238923" cy="572837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2417025" y="3494829"/>
            <a:ext cx="938643" cy="556209"/>
            <a:chOff x="2414368" y="3499138"/>
            <a:chExt cx="939800" cy="556895"/>
          </a:xfrm>
        </p:grpSpPr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14368" y="3499138"/>
              <a:ext cx="310355" cy="55632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760192" y="3718217"/>
              <a:ext cx="593725" cy="6985"/>
            </a:xfrm>
            <a:custGeom>
              <a:avLst/>
              <a:gdLst/>
              <a:ahLst/>
              <a:cxnLst/>
              <a:rect l="l" t="t" r="r" b="b"/>
              <a:pathLst>
                <a:path w="593725" h="6985">
                  <a:moveTo>
                    <a:pt x="0" y="6718"/>
                  </a:moveTo>
                  <a:lnTo>
                    <a:pt x="593712" y="6718"/>
                  </a:lnTo>
                  <a:lnTo>
                    <a:pt x="593712" y="0"/>
                  </a:lnTo>
                  <a:lnTo>
                    <a:pt x="0" y="0"/>
                  </a:lnTo>
                  <a:lnTo>
                    <a:pt x="0" y="6718"/>
                  </a:lnTo>
                  <a:close/>
                </a:path>
              </a:pathLst>
            </a:custGeom>
            <a:solidFill>
              <a:srgbClr val="FFE1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2797635" y="3511602"/>
            <a:ext cx="558112" cy="167019"/>
          </a:xfrm>
          <a:prstGeom prst="rect">
            <a:avLst/>
          </a:prstGeom>
          <a:solidFill>
            <a:srgbClr val="FFE1FF"/>
          </a:solidFill>
        </p:spPr>
        <p:txBody>
          <a:bodyPr vert="horz" wrap="square" lIns="0" tIns="20929" rIns="0" bIns="0" rtlCol="0">
            <a:spAutoFit/>
          </a:bodyPr>
          <a:lstStyle/>
          <a:p>
            <a:pPr marL="89428">
              <a:spcBef>
                <a:spcPts val="165"/>
              </a:spcBef>
            </a:pPr>
            <a:r>
              <a:rPr sz="949" spc="10" dirty="0">
                <a:solidFill>
                  <a:srgbClr val="FF0000"/>
                </a:solidFill>
                <a:latin typeface="Calibri"/>
                <a:cs typeface="Calibri"/>
              </a:rPr>
              <a:t>0-70</a:t>
            </a:r>
            <a:r>
              <a:rPr sz="949" spc="-3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949" spc="15" dirty="0">
                <a:solidFill>
                  <a:srgbClr val="FF0000"/>
                </a:solidFill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97635" y="3720348"/>
            <a:ext cx="558112" cy="160614"/>
          </a:xfrm>
          <a:prstGeom prst="rect">
            <a:avLst/>
          </a:prstGeom>
          <a:solidFill>
            <a:srgbClr val="FFF2CC"/>
          </a:solidFill>
        </p:spPr>
        <p:txBody>
          <a:bodyPr vert="horz" wrap="square" lIns="0" tIns="14586" rIns="0" bIns="0" rtlCol="0">
            <a:spAutoFit/>
          </a:bodyPr>
          <a:lstStyle/>
          <a:p>
            <a:pPr marL="58349">
              <a:spcBef>
                <a:spcPts val="114"/>
              </a:spcBef>
            </a:pPr>
            <a:r>
              <a:rPr sz="949" spc="10" dirty="0">
                <a:latin typeface="Calibri"/>
                <a:cs typeface="Calibri"/>
              </a:rPr>
              <a:t>70-90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97635" y="3915687"/>
            <a:ext cx="558112" cy="167019"/>
          </a:xfrm>
          <a:prstGeom prst="rect">
            <a:avLst/>
          </a:prstGeom>
          <a:solidFill>
            <a:srgbClr val="E1EFD8"/>
          </a:solidFill>
        </p:spPr>
        <p:txBody>
          <a:bodyPr vert="horz" wrap="square" lIns="0" tIns="20929" rIns="0" bIns="0" rtlCol="0">
            <a:spAutoFit/>
          </a:bodyPr>
          <a:lstStyle/>
          <a:p>
            <a:pPr marL="26638">
              <a:spcBef>
                <a:spcPts val="165"/>
              </a:spcBef>
            </a:pPr>
            <a:r>
              <a:rPr sz="949" spc="10" dirty="0">
                <a:latin typeface="Calibri"/>
                <a:cs typeface="Calibri"/>
              </a:rPr>
              <a:t>90-100</a:t>
            </a:r>
            <a:r>
              <a:rPr sz="949" spc="-35" dirty="0">
                <a:latin typeface="Calibri"/>
                <a:cs typeface="Calibri"/>
              </a:rPr>
              <a:t> </a:t>
            </a:r>
            <a:r>
              <a:rPr sz="949" spc="15" dirty="0">
                <a:latin typeface="Calibri"/>
                <a:cs typeface="Calibri"/>
              </a:rPr>
              <a:t>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12583" y="736395"/>
            <a:ext cx="273690" cy="262155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91197" y="800698"/>
            <a:ext cx="346246" cy="220938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24278" y="764425"/>
            <a:ext cx="3234934" cy="572132"/>
          </a:xfrm>
          <a:prstGeom prst="rect">
            <a:avLst/>
          </a:prstGeom>
        </p:spPr>
      </p:pic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3115763" y="806702"/>
            <a:ext cx="2862860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i="1" spc="5" dirty="0">
                <a:solidFill>
                  <a:srgbClr val="000000"/>
                </a:solidFill>
                <a:latin typeface="Verdana-BoldItalic"/>
                <a:cs typeface="Verdana-BoldItalic"/>
              </a:rPr>
              <a:t>- Estado actual del RESMD</a:t>
            </a:r>
            <a:endParaRPr sz="1498">
              <a:latin typeface="Verdana-BoldItalic"/>
              <a:cs typeface="Verdana-BoldItalic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321806" y="2367790"/>
          <a:ext cx="3367063" cy="18354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096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97655">
                <a:tc gridSpan="2"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200" spc="-10" dirty="0">
                          <a:latin typeface="Verdana"/>
                          <a:cs typeface="Verdana"/>
                        </a:rPr>
                        <a:t>Nº registros de NGS </a:t>
                      </a:r>
                      <a:r>
                        <a:rPr sz="1200" spc="-5" dirty="0">
                          <a:latin typeface="Verdana"/>
                          <a:cs typeface="Verdana"/>
                        </a:rPr>
                        <a:t>por</a:t>
                      </a:r>
                      <a:r>
                        <a:rPr sz="1200" spc="-10" dirty="0">
                          <a:latin typeface="Verdana"/>
                          <a:cs typeface="Verdana"/>
                        </a:rPr>
                        <a:t> Centro</a:t>
                      </a:r>
                      <a:endParaRPr sz="1200">
                        <a:latin typeface="Verdana"/>
                        <a:cs typeface="Verdana"/>
                      </a:endParaRPr>
                    </a:p>
                  </a:txBody>
                  <a:tcPr marL="0" marR="0" marT="1649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C4E0B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Verdana"/>
                          <a:cs typeface="Verdana"/>
                        </a:rPr>
                        <a:t>H.</a:t>
                      </a:r>
                      <a:r>
                        <a:rPr sz="900" spc="-1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Son</a:t>
                      </a:r>
                      <a:r>
                        <a:rPr sz="900" spc="-1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5" dirty="0">
                          <a:latin typeface="Verdana"/>
                          <a:cs typeface="Verdana"/>
                        </a:rPr>
                        <a:t>Llatzer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Verdana"/>
                          <a:cs typeface="Verdana"/>
                        </a:rPr>
                        <a:t>1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Verdana"/>
                          <a:cs typeface="Verdana"/>
                        </a:rPr>
                        <a:t>H.</a:t>
                      </a:r>
                      <a:r>
                        <a:rPr sz="9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5" dirty="0">
                          <a:latin typeface="Verdana"/>
                          <a:cs typeface="Verdana"/>
                        </a:rPr>
                        <a:t>U.</a:t>
                      </a:r>
                      <a:r>
                        <a:rPr sz="900" spc="-1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La</a:t>
                      </a:r>
                      <a:r>
                        <a:rPr sz="9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dirty="0">
                          <a:latin typeface="Verdana"/>
                          <a:cs typeface="Verdana"/>
                        </a:rPr>
                        <a:t>Fe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Verdana"/>
                          <a:cs typeface="Verdana"/>
                        </a:rPr>
                        <a:t>1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218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5" dirty="0">
                          <a:latin typeface="Verdana"/>
                          <a:cs typeface="Verdana"/>
                        </a:rPr>
                        <a:t>ICO</a:t>
                      </a:r>
                      <a:r>
                        <a:rPr sz="900" spc="-1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5" dirty="0">
                          <a:latin typeface="Verdana"/>
                          <a:cs typeface="Verdana"/>
                        </a:rPr>
                        <a:t>de</a:t>
                      </a:r>
                      <a:r>
                        <a:rPr sz="900" spc="-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5" dirty="0">
                          <a:latin typeface="Verdana"/>
                          <a:cs typeface="Verdana"/>
                        </a:rPr>
                        <a:t>L'Hospitalet</a:t>
                      </a:r>
                      <a:r>
                        <a:rPr sz="900" spc="-1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5" dirty="0">
                          <a:latin typeface="Verdana"/>
                          <a:cs typeface="Verdana"/>
                        </a:rPr>
                        <a:t>de</a:t>
                      </a:r>
                      <a:r>
                        <a:rPr sz="900" spc="-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Llobregat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Verdana"/>
                          <a:cs typeface="Verdana"/>
                        </a:rPr>
                        <a:t>2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5" dirty="0">
                          <a:latin typeface="Verdana"/>
                          <a:cs typeface="Verdana"/>
                        </a:rPr>
                        <a:t>ICO</a:t>
                      </a:r>
                      <a:r>
                        <a:rPr sz="900" spc="-4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Badalona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dirty="0">
                          <a:latin typeface="Verdana"/>
                          <a:cs typeface="Verdana"/>
                        </a:rPr>
                        <a:t>2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Verdana"/>
                          <a:cs typeface="Verdana"/>
                        </a:rPr>
                        <a:t>H.</a:t>
                      </a:r>
                      <a:r>
                        <a:rPr sz="900" spc="-2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C.</a:t>
                      </a:r>
                      <a:r>
                        <a:rPr sz="9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Barcelona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191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5" dirty="0">
                          <a:latin typeface="Verdana"/>
                          <a:cs typeface="Verdana"/>
                        </a:rPr>
                        <a:t>60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0" dirty="0">
                          <a:latin typeface="Verdana"/>
                          <a:cs typeface="Verdana"/>
                        </a:rPr>
                        <a:t>H.</a:t>
                      </a:r>
                      <a:r>
                        <a:rPr sz="900" spc="-2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-5" dirty="0">
                          <a:latin typeface="Verdana"/>
                          <a:cs typeface="Verdana"/>
                        </a:rPr>
                        <a:t>Vall</a:t>
                      </a:r>
                      <a:r>
                        <a:rPr sz="900" spc="-1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0" dirty="0">
                          <a:latin typeface="Verdana"/>
                          <a:cs typeface="Verdana"/>
                        </a:rPr>
                        <a:t>D'Hebron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1910" algn="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900" spc="15" dirty="0">
                          <a:latin typeface="Verdana"/>
                          <a:cs typeface="Verdana"/>
                        </a:rPr>
                        <a:t>117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7345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10" dirty="0">
                          <a:latin typeface="Verdana"/>
                          <a:cs typeface="Verdana"/>
                        </a:rPr>
                        <a:t>Centros</a:t>
                      </a:r>
                      <a:r>
                        <a:rPr sz="9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20" dirty="0">
                          <a:latin typeface="Verdana"/>
                          <a:cs typeface="Verdana"/>
                        </a:rPr>
                        <a:t>=</a:t>
                      </a:r>
                      <a:r>
                        <a:rPr sz="9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5" dirty="0">
                          <a:latin typeface="Verdana"/>
                          <a:cs typeface="Verdana"/>
                        </a:rPr>
                        <a:t>6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>
                  <a:txBody>
                    <a:bodyPr/>
                    <a:lstStyle/>
                    <a:p>
                      <a:pPr marR="41910" algn="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900" spc="-15" dirty="0">
                          <a:latin typeface="Verdana"/>
                          <a:cs typeface="Verdana"/>
                        </a:rPr>
                        <a:t>Total </a:t>
                      </a:r>
                      <a:r>
                        <a:rPr sz="900" spc="20" dirty="0">
                          <a:latin typeface="Verdana"/>
                          <a:cs typeface="Verdana"/>
                        </a:rPr>
                        <a:t>=</a:t>
                      </a:r>
                      <a:r>
                        <a:rPr sz="900" spc="-1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900" spc="15" dirty="0">
                          <a:latin typeface="Verdana"/>
                          <a:cs typeface="Verdana"/>
                        </a:rPr>
                        <a:t>183</a:t>
                      </a:r>
                      <a:endParaRPr sz="900">
                        <a:latin typeface="Verdana"/>
                        <a:cs typeface="Verdana"/>
                      </a:endParaRPr>
                    </a:p>
                  </a:txBody>
                  <a:tcPr marL="0" marR="0" marT="2156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981630" y="1333673"/>
          <a:ext cx="1561443" cy="86126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02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12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6711">
                <a:tc gridSpan="2"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300" dirty="0">
                          <a:latin typeface="Verdana"/>
                          <a:cs typeface="Verdana"/>
                        </a:rPr>
                        <a:t>NGS</a:t>
                      </a:r>
                      <a:r>
                        <a:rPr sz="1300" spc="-4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300" spc="-5" dirty="0">
                          <a:latin typeface="Verdana"/>
                          <a:cs typeface="Verdana"/>
                        </a:rPr>
                        <a:t>enviados</a:t>
                      </a:r>
                      <a:endParaRPr sz="1300">
                        <a:latin typeface="Verdana"/>
                        <a:cs typeface="Verdana"/>
                      </a:endParaRPr>
                    </a:p>
                  </a:txBody>
                  <a:tcPr marL="0" marR="0" marT="2410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C4E0B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41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latin typeface="Verdana"/>
                          <a:cs typeface="Verdana"/>
                        </a:rPr>
                        <a:t>UNSUCCESSFULLY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5" dirty="0">
                          <a:latin typeface="Verdana"/>
                          <a:cs typeface="Verdana"/>
                        </a:rPr>
                        <a:t>17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41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latin typeface="Verdana"/>
                          <a:cs typeface="Verdana"/>
                        </a:rPr>
                        <a:t>SUCCESSFULLY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4254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5" dirty="0">
                          <a:latin typeface="Verdana"/>
                          <a:cs typeface="Verdana"/>
                        </a:rPr>
                        <a:t>183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2029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3731">
                <a:tc gridSpan="2">
                  <a:txBody>
                    <a:bodyPr/>
                    <a:lstStyle/>
                    <a:p>
                      <a:pPr marL="71247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000" spc="-10" dirty="0">
                          <a:latin typeface="Verdana"/>
                          <a:cs typeface="Verdana"/>
                        </a:rPr>
                        <a:t>Total</a:t>
                      </a:r>
                      <a:r>
                        <a:rPr sz="1000" spc="-20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000" spc="25" dirty="0">
                          <a:latin typeface="Verdana"/>
                          <a:cs typeface="Verdana"/>
                        </a:rPr>
                        <a:t>=</a:t>
                      </a:r>
                      <a:r>
                        <a:rPr sz="1000" spc="-2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1000" spc="20" dirty="0">
                          <a:latin typeface="Verdana"/>
                          <a:cs typeface="Verdana"/>
                        </a:rPr>
                        <a:t>200</a:t>
                      </a:r>
                      <a:endParaRPr sz="1000">
                        <a:latin typeface="Verdana"/>
                        <a:cs typeface="Verdana"/>
                      </a:endParaRPr>
                    </a:p>
                  </a:txBody>
                  <a:tcPr marL="0" marR="0" marT="221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1EFD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3863631" y="1491774"/>
            <a:ext cx="1031238" cy="318925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79280" marR="5074" indent="-67229">
              <a:lnSpc>
                <a:spcPct val="104000"/>
              </a:lnSpc>
              <a:spcBef>
                <a:spcPts val="80"/>
              </a:spcBef>
            </a:pPr>
            <a:r>
              <a:rPr sz="999" spc="10" dirty="0">
                <a:solidFill>
                  <a:srgbClr val="222222"/>
                </a:solidFill>
                <a:latin typeface="Arial"/>
                <a:cs typeface="Arial"/>
              </a:rPr>
              <a:t>“annovar”</a:t>
            </a:r>
            <a:r>
              <a:rPr sz="999" spc="-55" dirty="0">
                <a:solidFill>
                  <a:srgbClr val="222222"/>
                </a:solidFill>
                <a:latin typeface="Arial"/>
                <a:cs typeface="Arial"/>
              </a:rPr>
              <a:t> </a:t>
            </a:r>
            <a:r>
              <a:rPr sz="999" spc="15" dirty="0">
                <a:solidFill>
                  <a:srgbClr val="222222"/>
                </a:solidFill>
                <a:latin typeface="Arial"/>
                <a:cs typeface="Arial"/>
              </a:rPr>
              <a:t>genera </a:t>
            </a:r>
            <a:r>
              <a:rPr sz="999" spc="-265" dirty="0">
                <a:solidFill>
                  <a:srgbClr val="222222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222222"/>
                </a:solidFill>
                <a:latin typeface="Arial"/>
                <a:cs typeface="Arial"/>
              </a:rPr>
              <a:t>ficheros</a:t>
            </a:r>
            <a:r>
              <a:rPr sz="999" spc="-20" dirty="0">
                <a:solidFill>
                  <a:srgbClr val="222222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222222"/>
                </a:solidFill>
                <a:latin typeface="Arial"/>
                <a:cs typeface="Arial"/>
              </a:rPr>
              <a:t>vacíos</a:t>
            </a:r>
            <a:endParaRPr sz="999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555982" y="1625671"/>
            <a:ext cx="223245" cy="41224"/>
          </a:xfrm>
          <a:custGeom>
            <a:avLst/>
            <a:gdLst/>
            <a:ahLst/>
            <a:cxnLst/>
            <a:rect l="l" t="t" r="r" b="b"/>
            <a:pathLst>
              <a:path w="223520" h="41275">
                <a:moveTo>
                  <a:pt x="41274" y="0"/>
                </a:moveTo>
                <a:lnTo>
                  <a:pt x="0" y="20637"/>
                </a:lnTo>
                <a:lnTo>
                  <a:pt x="41274" y="41274"/>
                </a:lnTo>
                <a:lnTo>
                  <a:pt x="41274" y="23215"/>
                </a:lnTo>
                <a:lnTo>
                  <a:pt x="34391" y="23215"/>
                </a:lnTo>
                <a:lnTo>
                  <a:pt x="34391" y="18059"/>
                </a:lnTo>
                <a:lnTo>
                  <a:pt x="41274" y="18059"/>
                </a:lnTo>
                <a:lnTo>
                  <a:pt x="41274" y="0"/>
                </a:lnTo>
                <a:close/>
              </a:path>
              <a:path w="223520" h="41275">
                <a:moveTo>
                  <a:pt x="181978" y="0"/>
                </a:moveTo>
                <a:lnTo>
                  <a:pt x="181978" y="41274"/>
                </a:lnTo>
                <a:lnTo>
                  <a:pt x="218097" y="23215"/>
                </a:lnTo>
                <a:lnTo>
                  <a:pt x="188861" y="23215"/>
                </a:lnTo>
                <a:lnTo>
                  <a:pt x="188861" y="18059"/>
                </a:lnTo>
                <a:lnTo>
                  <a:pt x="218097" y="18059"/>
                </a:lnTo>
                <a:lnTo>
                  <a:pt x="181978" y="0"/>
                </a:lnTo>
                <a:close/>
              </a:path>
              <a:path w="223520" h="41275">
                <a:moveTo>
                  <a:pt x="41274" y="18059"/>
                </a:moveTo>
                <a:lnTo>
                  <a:pt x="34391" y="18059"/>
                </a:lnTo>
                <a:lnTo>
                  <a:pt x="34391" y="23215"/>
                </a:lnTo>
                <a:lnTo>
                  <a:pt x="41274" y="23215"/>
                </a:lnTo>
                <a:lnTo>
                  <a:pt x="41274" y="18059"/>
                </a:lnTo>
                <a:close/>
              </a:path>
              <a:path w="223520" h="41275">
                <a:moveTo>
                  <a:pt x="181978" y="18059"/>
                </a:moveTo>
                <a:lnTo>
                  <a:pt x="41274" y="18059"/>
                </a:lnTo>
                <a:lnTo>
                  <a:pt x="41274" y="23215"/>
                </a:lnTo>
                <a:lnTo>
                  <a:pt x="181978" y="23215"/>
                </a:lnTo>
                <a:lnTo>
                  <a:pt x="181978" y="18059"/>
                </a:lnTo>
                <a:close/>
              </a:path>
              <a:path w="223520" h="41275">
                <a:moveTo>
                  <a:pt x="218097" y="18059"/>
                </a:moveTo>
                <a:lnTo>
                  <a:pt x="188861" y="18059"/>
                </a:lnTo>
                <a:lnTo>
                  <a:pt x="188861" y="23215"/>
                </a:lnTo>
                <a:lnTo>
                  <a:pt x="218097" y="23215"/>
                </a:lnTo>
                <a:lnTo>
                  <a:pt x="223253" y="20637"/>
                </a:lnTo>
                <a:lnTo>
                  <a:pt x="218097" y="18059"/>
                </a:lnTo>
                <a:close/>
              </a:path>
            </a:pathLst>
          </a:custGeom>
          <a:solidFill>
            <a:srgbClr val="5B9BD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5204829" y="1451653"/>
            <a:ext cx="1649601" cy="36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5770" indent="-83719">
              <a:lnSpc>
                <a:spcPts val="1493"/>
              </a:lnSpc>
              <a:buSzPct val="118181"/>
              <a:buChar char="-"/>
              <a:tabLst>
                <a:tab pos="96404" algn="l"/>
              </a:tabLst>
            </a:pPr>
            <a:r>
              <a:rPr sz="1099" spc="5" dirty="0">
                <a:solidFill>
                  <a:srgbClr val="222222"/>
                </a:solidFill>
                <a:latin typeface="Calibri"/>
                <a:cs typeface="Calibri"/>
              </a:rPr>
              <a:t>vcf</a:t>
            </a:r>
            <a:r>
              <a:rPr sz="1099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222222"/>
                </a:solidFill>
                <a:latin typeface="Calibri"/>
                <a:cs typeface="Calibri"/>
              </a:rPr>
              <a:t>solo</a:t>
            </a:r>
            <a:r>
              <a:rPr sz="1099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222222"/>
                </a:solidFill>
                <a:latin typeface="Calibri"/>
                <a:cs typeface="Calibri"/>
              </a:rPr>
              <a:t>tiene</a:t>
            </a:r>
            <a:r>
              <a:rPr sz="1099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222222"/>
                </a:solidFill>
                <a:latin typeface="Calibri"/>
                <a:cs typeface="Calibri"/>
              </a:rPr>
              <a:t>comentarios</a:t>
            </a:r>
            <a:endParaRPr sz="1099">
              <a:latin typeface="Calibri"/>
              <a:cs typeface="Calibri"/>
            </a:endParaRPr>
          </a:p>
          <a:p>
            <a:pPr marL="88793" indent="-76743">
              <a:spcBef>
                <a:spcPts val="40"/>
              </a:spcBef>
              <a:buChar char="-"/>
              <a:tabLst>
                <a:tab pos="89428" algn="l"/>
              </a:tabLst>
            </a:pPr>
            <a:r>
              <a:rPr sz="1099" spc="5" dirty="0">
                <a:solidFill>
                  <a:srgbClr val="222222"/>
                </a:solidFill>
                <a:latin typeface="Calibri"/>
                <a:cs typeface="Calibri"/>
              </a:rPr>
              <a:t>vcf</a:t>
            </a:r>
            <a:r>
              <a:rPr sz="1099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222222"/>
                </a:solidFill>
                <a:latin typeface="Calibri"/>
                <a:cs typeface="Calibri"/>
              </a:rPr>
              <a:t>no</a:t>
            </a:r>
            <a:r>
              <a:rPr sz="1099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5" dirty="0">
                <a:solidFill>
                  <a:srgbClr val="222222"/>
                </a:solidFill>
                <a:latin typeface="Calibri"/>
                <a:cs typeface="Calibri"/>
              </a:rPr>
              <a:t>está</a:t>
            </a:r>
            <a:r>
              <a:rPr sz="1099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5" dirty="0">
                <a:solidFill>
                  <a:srgbClr val="222222"/>
                </a:solidFill>
                <a:latin typeface="Calibri"/>
                <a:cs typeface="Calibri"/>
              </a:rPr>
              <a:t>bien</a:t>
            </a:r>
            <a:r>
              <a:rPr sz="1099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099" spc="10" dirty="0">
                <a:solidFill>
                  <a:srgbClr val="222222"/>
                </a:solidFill>
                <a:latin typeface="Calibri"/>
                <a:cs typeface="Calibri"/>
              </a:rPr>
              <a:t>formado</a:t>
            </a:r>
            <a:endParaRPr sz="1099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949587" y="1521415"/>
            <a:ext cx="126844" cy="350088"/>
          </a:xfrm>
          <a:custGeom>
            <a:avLst/>
            <a:gdLst/>
            <a:ahLst/>
            <a:cxnLst/>
            <a:rect l="l" t="t" r="r" b="b"/>
            <a:pathLst>
              <a:path w="127000" h="350519">
                <a:moveTo>
                  <a:pt x="126415" y="349986"/>
                </a:moveTo>
                <a:lnTo>
                  <a:pt x="101810" y="349986"/>
                </a:lnTo>
                <a:lnTo>
                  <a:pt x="81719" y="349986"/>
                </a:lnTo>
                <a:lnTo>
                  <a:pt x="68174" y="349986"/>
                </a:lnTo>
                <a:lnTo>
                  <a:pt x="63207" y="349986"/>
                </a:lnTo>
                <a:lnTo>
                  <a:pt x="63207" y="193789"/>
                </a:lnTo>
                <a:lnTo>
                  <a:pt x="58241" y="193789"/>
                </a:lnTo>
                <a:lnTo>
                  <a:pt x="44696" y="193789"/>
                </a:lnTo>
                <a:lnTo>
                  <a:pt x="24604" y="193789"/>
                </a:lnTo>
                <a:lnTo>
                  <a:pt x="0" y="193789"/>
                </a:lnTo>
                <a:lnTo>
                  <a:pt x="24604" y="193789"/>
                </a:lnTo>
                <a:lnTo>
                  <a:pt x="44696" y="193789"/>
                </a:lnTo>
                <a:lnTo>
                  <a:pt x="58241" y="193789"/>
                </a:lnTo>
                <a:lnTo>
                  <a:pt x="63207" y="193789"/>
                </a:lnTo>
                <a:lnTo>
                  <a:pt x="63207" y="0"/>
                </a:lnTo>
                <a:lnTo>
                  <a:pt x="68174" y="0"/>
                </a:lnTo>
                <a:lnTo>
                  <a:pt x="81719" y="0"/>
                </a:lnTo>
                <a:lnTo>
                  <a:pt x="101810" y="0"/>
                </a:lnTo>
                <a:lnTo>
                  <a:pt x="126415" y="0"/>
                </a:lnTo>
              </a:path>
            </a:pathLst>
          </a:custGeom>
          <a:ln w="5156">
            <a:solidFill>
              <a:srgbClr val="5B9BD5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3404848" y="4187386"/>
            <a:ext cx="225781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XII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spc="-5" dirty="0">
                <a:solidFill>
                  <a:srgbClr val="8362EC"/>
                </a:solidFill>
                <a:latin typeface="Verdana"/>
                <a:cs typeface="Verdana"/>
              </a:rPr>
              <a:t>Reunión </a:t>
            </a:r>
            <a:r>
              <a:rPr sz="649" dirty="0">
                <a:solidFill>
                  <a:srgbClr val="8362EC"/>
                </a:solidFill>
                <a:latin typeface="Verdana"/>
                <a:cs typeface="Verdana"/>
              </a:rPr>
              <a:t>anual</a:t>
            </a:r>
            <a:r>
              <a:rPr sz="649" spc="-10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b="1" spc="-5" dirty="0">
                <a:solidFill>
                  <a:srgbClr val="8362EC"/>
                </a:solidFill>
                <a:latin typeface="Verdana"/>
                <a:cs typeface="Verdana"/>
              </a:rPr>
              <a:t>GESMD</a:t>
            </a:r>
            <a:r>
              <a:rPr sz="649" b="1" spc="454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(5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y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6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 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mayo </a:t>
            </a:r>
            <a:r>
              <a:rPr sz="649" i="1" dirty="0">
                <a:solidFill>
                  <a:srgbClr val="8362EC"/>
                </a:solidFill>
                <a:latin typeface="Verdana"/>
                <a:cs typeface="Verdana"/>
              </a:rPr>
              <a:t>de</a:t>
            </a:r>
            <a:r>
              <a:rPr sz="649" i="1" spc="-5" dirty="0">
                <a:solidFill>
                  <a:srgbClr val="8362EC"/>
                </a:solidFill>
                <a:latin typeface="Verdana"/>
                <a:cs typeface="Verdana"/>
              </a:rPr>
              <a:t> 2022)</a:t>
            </a:r>
            <a:endParaRPr sz="649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954023" y="2306854"/>
            <a:ext cx="1632476" cy="850979"/>
          </a:xfrm>
          <a:prstGeom prst="rect">
            <a:avLst/>
          </a:prstGeom>
          <a:ln w="15481">
            <a:solidFill>
              <a:srgbClr val="7030A0"/>
            </a:solidFill>
          </a:ln>
        </p:spPr>
        <p:txBody>
          <a:bodyPr vert="horz" wrap="square" lIns="0" tIns="79911" rIns="0" bIns="0" rtlCol="0">
            <a:spAutoFit/>
          </a:bodyPr>
          <a:lstStyle/>
          <a:p>
            <a:pPr marL="156023" indent="159828">
              <a:spcBef>
                <a:spcPts val="629"/>
              </a:spcBef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Buscador</a:t>
            </a:r>
            <a:r>
              <a:rPr sz="1298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de</a:t>
            </a:r>
            <a:endParaRPr sz="1298">
              <a:latin typeface="Arial"/>
              <a:cs typeface="Arial"/>
            </a:endParaRPr>
          </a:p>
          <a:p>
            <a:pPr marL="119870" marR="112894" indent="35517">
              <a:lnSpc>
                <a:spcPct val="149200"/>
              </a:lnSpc>
              <a:spcBef>
                <a:spcPts val="50"/>
              </a:spcBef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ensayos clínicos </a:t>
            </a:r>
            <a:r>
              <a:rPr sz="1298" b="1" spc="-35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en</a:t>
            </a:r>
            <a:r>
              <a:rPr sz="1298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la</a:t>
            </a:r>
            <a:r>
              <a:rPr sz="1298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web</a:t>
            </a:r>
            <a:r>
              <a:rPr sz="1298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endParaRPr sz="1298">
              <a:latin typeface="Arial"/>
              <a:cs typeface="Arial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422488" y="1341459"/>
            <a:ext cx="1440943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Clinical</a:t>
            </a:r>
            <a:r>
              <a:rPr sz="1698" b="1" spc="-5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698" b="1" spc="-10" dirty="0">
                <a:solidFill>
                  <a:srgbClr val="7030A0"/>
                </a:solidFill>
                <a:latin typeface="Arial"/>
                <a:cs typeface="Arial"/>
              </a:rPr>
              <a:t>Trials</a:t>
            </a:r>
            <a:endParaRPr sz="1698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22487" y="2014718"/>
            <a:ext cx="1762491" cy="1317905"/>
          </a:xfrm>
          <a:prstGeom prst="rect">
            <a:avLst/>
          </a:prstGeom>
        </p:spPr>
        <p:txBody>
          <a:bodyPr vert="horz" wrap="square" lIns="0" tIns="114793" rIns="0" bIns="0" rtlCol="0">
            <a:spAutoFit/>
          </a:bodyPr>
          <a:lstStyle/>
          <a:p>
            <a:pPr marL="197882" indent="-185832">
              <a:spcBef>
                <a:spcPts val="904"/>
              </a:spcBef>
              <a:buFont typeface="Arial Unicode MS"/>
              <a:buChar char="►"/>
              <a:tabLst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endParaRPr sz="1298">
              <a:latin typeface="Arial"/>
              <a:cs typeface="Arial"/>
            </a:endParaRPr>
          </a:p>
          <a:p>
            <a:pPr marL="506756" marR="173147" lvl="1" indent="-247353">
              <a:lnSpc>
                <a:spcPct val="154700"/>
              </a:lnSpc>
              <a:spcBef>
                <a:spcPts val="15"/>
              </a:spcBef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Simidis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(Phase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5" dirty="0">
                <a:solidFill>
                  <a:srgbClr val="7030A0"/>
                </a:solidFill>
                <a:latin typeface="Arial"/>
                <a:cs typeface="Arial"/>
              </a:rPr>
              <a:t>2) </a:t>
            </a:r>
            <a:r>
              <a:rPr sz="1049" b="1" spc="-28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Sanz</a:t>
            </a:r>
            <a:endParaRPr sz="1049">
              <a:latin typeface="Arial"/>
              <a:cs typeface="Arial"/>
            </a:endParaRPr>
          </a:p>
          <a:p>
            <a:pPr marL="506756" marR="5074" lvl="1" indent="-247353">
              <a:lnSpc>
                <a:spcPct val="154700"/>
              </a:lnSpc>
              <a:buFont typeface="Arial"/>
              <a:buChar char="•"/>
              <a:tabLst>
                <a:tab pos="414792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Sintra-Rev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(Phase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5" dirty="0">
                <a:solidFill>
                  <a:srgbClr val="7030A0"/>
                </a:solidFill>
                <a:latin typeface="Arial"/>
                <a:cs typeface="Arial"/>
              </a:rPr>
              <a:t>3) </a:t>
            </a:r>
            <a:r>
              <a:rPr sz="1049" b="1" spc="-2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Díez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Campelo</a:t>
            </a:r>
            <a:endParaRPr sz="10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422488" y="3305724"/>
            <a:ext cx="2224202" cy="615826"/>
          </a:xfrm>
          <a:prstGeom prst="rect">
            <a:avLst/>
          </a:prstGeom>
        </p:spPr>
        <p:txBody>
          <a:bodyPr vert="horz" wrap="square" lIns="0" tIns="109720" rIns="0" bIns="0" rtlCol="0">
            <a:spAutoFit/>
          </a:bodyPr>
          <a:lstStyle/>
          <a:p>
            <a:pPr marL="197882" indent="-185832">
              <a:spcBef>
                <a:spcPts val="864"/>
              </a:spcBef>
              <a:buFont typeface="Arial Unicode MS"/>
              <a:buChar char="►"/>
              <a:tabLst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EMSCO,</a:t>
            </a:r>
            <a:r>
              <a:rPr sz="1298" b="1" spc="-4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MDS-Foundation</a:t>
            </a:r>
            <a:endParaRPr sz="1298">
              <a:latin typeface="Arial"/>
              <a:cs typeface="Arial"/>
            </a:endParaRPr>
          </a:p>
          <a:p>
            <a:pPr marL="197882" indent="-185832">
              <a:spcBef>
                <a:spcPts val="764"/>
              </a:spcBef>
              <a:buFont typeface="Arial Unicode MS"/>
              <a:buChar char="►"/>
              <a:tabLst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Industry</a:t>
            </a:r>
            <a:r>
              <a:rPr sz="1298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sponsored</a:t>
            </a:r>
            <a:endParaRPr sz="1298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411026" y="1668878"/>
            <a:ext cx="2322506" cy="2220397"/>
            <a:chOff x="3409594" y="1670935"/>
            <a:chExt cx="2325370" cy="2223135"/>
          </a:xfrm>
        </p:grpSpPr>
        <p:sp>
          <p:nvSpPr>
            <p:cNvPr id="9" name="object 9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03234" y="965"/>
                  </a:lnTo>
                  <a:lnTo>
                    <a:pt x="1055055" y="3838"/>
                  </a:lnTo>
                  <a:lnTo>
                    <a:pt x="1007432" y="8578"/>
                  </a:lnTo>
                  <a:lnTo>
                    <a:pt x="960404" y="15148"/>
                  </a:lnTo>
                  <a:lnTo>
                    <a:pt x="914010" y="23509"/>
                  </a:lnTo>
                  <a:lnTo>
                    <a:pt x="868292" y="33624"/>
                  </a:lnTo>
                  <a:lnTo>
                    <a:pt x="823289" y="45455"/>
                  </a:lnTo>
                  <a:lnTo>
                    <a:pt x="779041" y="58962"/>
                  </a:lnTo>
                  <a:lnTo>
                    <a:pt x="735588" y="74108"/>
                  </a:lnTo>
                  <a:lnTo>
                    <a:pt x="692971" y="90854"/>
                  </a:lnTo>
                  <a:lnTo>
                    <a:pt x="651228" y="109163"/>
                  </a:lnTo>
                  <a:lnTo>
                    <a:pt x="610400" y="128996"/>
                  </a:lnTo>
                  <a:lnTo>
                    <a:pt x="570527" y="150315"/>
                  </a:lnTo>
                  <a:lnTo>
                    <a:pt x="531649" y="173082"/>
                  </a:lnTo>
                  <a:lnTo>
                    <a:pt x="493806" y="197258"/>
                  </a:lnTo>
                  <a:lnTo>
                    <a:pt x="457037" y="222805"/>
                  </a:lnTo>
                  <a:lnTo>
                    <a:pt x="421384" y="249686"/>
                  </a:lnTo>
                  <a:lnTo>
                    <a:pt x="386886" y="277861"/>
                  </a:lnTo>
                  <a:lnTo>
                    <a:pt x="353582" y="307293"/>
                  </a:lnTo>
                  <a:lnTo>
                    <a:pt x="321513" y="337943"/>
                  </a:lnTo>
                  <a:lnTo>
                    <a:pt x="290719" y="369774"/>
                  </a:lnTo>
                  <a:lnTo>
                    <a:pt x="261240" y="402747"/>
                  </a:lnTo>
                  <a:lnTo>
                    <a:pt x="233116" y="436823"/>
                  </a:lnTo>
                  <a:lnTo>
                    <a:pt x="206386" y="471965"/>
                  </a:lnTo>
                  <a:lnTo>
                    <a:pt x="181091" y="508134"/>
                  </a:lnTo>
                  <a:lnTo>
                    <a:pt x="157271" y="545292"/>
                  </a:lnTo>
                  <a:lnTo>
                    <a:pt x="134966" y="583402"/>
                  </a:lnTo>
                  <a:lnTo>
                    <a:pt x="114215" y="622424"/>
                  </a:lnTo>
                  <a:lnTo>
                    <a:pt x="95059" y="662320"/>
                  </a:lnTo>
                  <a:lnTo>
                    <a:pt x="77537" y="703053"/>
                  </a:lnTo>
                  <a:lnTo>
                    <a:pt x="61690" y="744584"/>
                  </a:lnTo>
                  <a:lnTo>
                    <a:pt x="47558" y="786874"/>
                  </a:lnTo>
                  <a:lnTo>
                    <a:pt x="35180" y="829887"/>
                  </a:lnTo>
                  <a:lnTo>
                    <a:pt x="24597" y="873583"/>
                  </a:lnTo>
                  <a:lnTo>
                    <a:pt x="15849" y="917923"/>
                  </a:lnTo>
                  <a:lnTo>
                    <a:pt x="8975" y="962871"/>
                  </a:lnTo>
                  <a:lnTo>
                    <a:pt x="4015" y="1008388"/>
                  </a:lnTo>
                  <a:lnTo>
                    <a:pt x="1010" y="1054436"/>
                  </a:lnTo>
                  <a:lnTo>
                    <a:pt x="0" y="1100975"/>
                  </a:lnTo>
                  <a:lnTo>
                    <a:pt x="1010" y="1147515"/>
                  </a:lnTo>
                  <a:lnTo>
                    <a:pt x="4015" y="1193562"/>
                  </a:lnTo>
                  <a:lnTo>
                    <a:pt x="8975" y="1239079"/>
                  </a:lnTo>
                  <a:lnTo>
                    <a:pt x="15849" y="1284027"/>
                  </a:lnTo>
                  <a:lnTo>
                    <a:pt x="24597" y="1328368"/>
                  </a:lnTo>
                  <a:lnTo>
                    <a:pt x="35180" y="1372064"/>
                  </a:lnTo>
                  <a:lnTo>
                    <a:pt x="47558" y="1415076"/>
                  </a:lnTo>
                  <a:lnTo>
                    <a:pt x="61690" y="1457367"/>
                  </a:lnTo>
                  <a:lnTo>
                    <a:pt x="77537" y="1498898"/>
                  </a:lnTo>
                  <a:lnTo>
                    <a:pt x="95059" y="1539630"/>
                  </a:lnTo>
                  <a:lnTo>
                    <a:pt x="114215" y="1579527"/>
                  </a:lnTo>
                  <a:lnTo>
                    <a:pt x="134966" y="1618549"/>
                  </a:lnTo>
                  <a:lnTo>
                    <a:pt x="157271" y="1656658"/>
                  </a:lnTo>
                  <a:lnTo>
                    <a:pt x="181091" y="1693816"/>
                  </a:lnTo>
                  <a:lnTo>
                    <a:pt x="206386" y="1729986"/>
                  </a:lnTo>
                  <a:lnTo>
                    <a:pt x="233116" y="1765128"/>
                  </a:lnTo>
                  <a:lnTo>
                    <a:pt x="261240" y="1799204"/>
                  </a:lnTo>
                  <a:lnTo>
                    <a:pt x="290719" y="1832176"/>
                  </a:lnTo>
                  <a:lnTo>
                    <a:pt x="321513" y="1864007"/>
                  </a:lnTo>
                  <a:lnTo>
                    <a:pt x="353582" y="1894657"/>
                  </a:lnTo>
                  <a:lnTo>
                    <a:pt x="386886" y="1924089"/>
                  </a:lnTo>
                  <a:lnTo>
                    <a:pt x="421384" y="1952265"/>
                  </a:lnTo>
                  <a:lnTo>
                    <a:pt x="457037" y="1979145"/>
                  </a:lnTo>
                  <a:lnTo>
                    <a:pt x="493806" y="2004692"/>
                  </a:lnTo>
                  <a:lnTo>
                    <a:pt x="531649" y="2028868"/>
                  </a:lnTo>
                  <a:lnTo>
                    <a:pt x="570527" y="2051635"/>
                  </a:lnTo>
                  <a:lnTo>
                    <a:pt x="610400" y="2072954"/>
                  </a:lnTo>
                  <a:lnTo>
                    <a:pt x="651228" y="2092787"/>
                  </a:lnTo>
                  <a:lnTo>
                    <a:pt x="692971" y="2111096"/>
                  </a:lnTo>
                  <a:lnTo>
                    <a:pt x="735588" y="2127843"/>
                  </a:lnTo>
                  <a:lnTo>
                    <a:pt x="779041" y="2142989"/>
                  </a:lnTo>
                  <a:lnTo>
                    <a:pt x="823289" y="2156496"/>
                  </a:lnTo>
                  <a:lnTo>
                    <a:pt x="868292" y="2168326"/>
                  </a:lnTo>
                  <a:lnTo>
                    <a:pt x="914010" y="2178441"/>
                  </a:lnTo>
                  <a:lnTo>
                    <a:pt x="960404" y="2186803"/>
                  </a:lnTo>
                  <a:lnTo>
                    <a:pt x="1007432" y="2193373"/>
                  </a:lnTo>
                  <a:lnTo>
                    <a:pt x="1055055" y="2198113"/>
                  </a:lnTo>
                  <a:lnTo>
                    <a:pt x="1103234" y="2200985"/>
                  </a:lnTo>
                  <a:lnTo>
                    <a:pt x="1151928" y="2201951"/>
                  </a:lnTo>
                  <a:lnTo>
                    <a:pt x="1200620" y="2200985"/>
                  </a:lnTo>
                  <a:lnTo>
                    <a:pt x="1248798" y="2198113"/>
                  </a:lnTo>
                  <a:lnTo>
                    <a:pt x="1296421" y="2193373"/>
                  </a:lnTo>
                  <a:lnTo>
                    <a:pt x="1343448" y="2186803"/>
                  </a:lnTo>
                  <a:lnTo>
                    <a:pt x="1389840" y="2178441"/>
                  </a:lnTo>
                  <a:lnTo>
                    <a:pt x="1435558" y="2168326"/>
                  </a:lnTo>
                  <a:lnTo>
                    <a:pt x="1480560" y="2156496"/>
                  </a:lnTo>
                  <a:lnTo>
                    <a:pt x="1524807" y="2142989"/>
                  </a:lnTo>
                  <a:lnTo>
                    <a:pt x="1568260" y="2127843"/>
                  </a:lnTo>
                  <a:lnTo>
                    <a:pt x="1610877" y="2111096"/>
                  </a:lnTo>
                  <a:lnTo>
                    <a:pt x="1652620" y="2092787"/>
                  </a:lnTo>
                  <a:lnTo>
                    <a:pt x="1693447" y="2072954"/>
                  </a:lnTo>
                  <a:lnTo>
                    <a:pt x="1733319" y="2051635"/>
                  </a:lnTo>
                  <a:lnTo>
                    <a:pt x="1772197" y="2028868"/>
                  </a:lnTo>
                  <a:lnTo>
                    <a:pt x="1810040" y="2004692"/>
                  </a:lnTo>
                  <a:lnTo>
                    <a:pt x="1846808" y="1979145"/>
                  </a:lnTo>
                  <a:lnTo>
                    <a:pt x="1882461" y="1952265"/>
                  </a:lnTo>
                  <a:lnTo>
                    <a:pt x="1916959" y="1924089"/>
                  </a:lnTo>
                  <a:lnTo>
                    <a:pt x="1950262" y="1894657"/>
                  </a:lnTo>
                  <a:lnTo>
                    <a:pt x="1982331" y="1864007"/>
                  </a:lnTo>
                  <a:lnTo>
                    <a:pt x="2013124" y="1832176"/>
                  </a:lnTo>
                  <a:lnTo>
                    <a:pt x="2042603" y="1799204"/>
                  </a:lnTo>
                  <a:lnTo>
                    <a:pt x="2070728" y="1765128"/>
                  </a:lnTo>
                  <a:lnTo>
                    <a:pt x="2097457" y="1729986"/>
                  </a:lnTo>
                  <a:lnTo>
                    <a:pt x="2122752" y="1693816"/>
                  </a:lnTo>
                  <a:lnTo>
                    <a:pt x="2146572" y="1656658"/>
                  </a:lnTo>
                  <a:lnTo>
                    <a:pt x="2168877" y="1618549"/>
                  </a:lnTo>
                  <a:lnTo>
                    <a:pt x="2189628" y="1579527"/>
                  </a:lnTo>
                  <a:lnTo>
                    <a:pt x="2208784" y="1539630"/>
                  </a:lnTo>
                  <a:lnTo>
                    <a:pt x="2226305" y="1498898"/>
                  </a:lnTo>
                  <a:lnTo>
                    <a:pt x="2242152" y="1457367"/>
                  </a:lnTo>
                  <a:lnTo>
                    <a:pt x="2256285" y="1415076"/>
                  </a:lnTo>
                  <a:lnTo>
                    <a:pt x="2268662" y="1372064"/>
                  </a:lnTo>
                  <a:lnTo>
                    <a:pt x="2279245" y="1328368"/>
                  </a:lnTo>
                  <a:lnTo>
                    <a:pt x="2287994" y="1284027"/>
                  </a:lnTo>
                  <a:lnTo>
                    <a:pt x="2294868" y="1239079"/>
                  </a:lnTo>
                  <a:lnTo>
                    <a:pt x="2299827" y="1193562"/>
                  </a:lnTo>
                  <a:lnTo>
                    <a:pt x="2302832" y="1147515"/>
                  </a:lnTo>
                  <a:lnTo>
                    <a:pt x="2303843" y="1100975"/>
                  </a:lnTo>
                  <a:lnTo>
                    <a:pt x="2302832" y="1054436"/>
                  </a:lnTo>
                  <a:lnTo>
                    <a:pt x="2299827" y="1008388"/>
                  </a:lnTo>
                  <a:lnTo>
                    <a:pt x="2294868" y="962871"/>
                  </a:lnTo>
                  <a:lnTo>
                    <a:pt x="2287994" y="917923"/>
                  </a:lnTo>
                  <a:lnTo>
                    <a:pt x="2279245" y="873583"/>
                  </a:lnTo>
                  <a:lnTo>
                    <a:pt x="2268662" y="829887"/>
                  </a:lnTo>
                  <a:lnTo>
                    <a:pt x="2256285" y="786874"/>
                  </a:lnTo>
                  <a:lnTo>
                    <a:pt x="2242152" y="744584"/>
                  </a:lnTo>
                  <a:lnTo>
                    <a:pt x="2226305" y="703053"/>
                  </a:lnTo>
                  <a:lnTo>
                    <a:pt x="2208784" y="662320"/>
                  </a:lnTo>
                  <a:lnTo>
                    <a:pt x="2189628" y="622424"/>
                  </a:lnTo>
                  <a:lnTo>
                    <a:pt x="2168877" y="583402"/>
                  </a:lnTo>
                  <a:lnTo>
                    <a:pt x="2146572" y="545292"/>
                  </a:lnTo>
                  <a:lnTo>
                    <a:pt x="2122752" y="508134"/>
                  </a:lnTo>
                  <a:lnTo>
                    <a:pt x="2097457" y="471965"/>
                  </a:lnTo>
                  <a:lnTo>
                    <a:pt x="2070728" y="436823"/>
                  </a:lnTo>
                  <a:lnTo>
                    <a:pt x="2042603" y="402747"/>
                  </a:lnTo>
                  <a:lnTo>
                    <a:pt x="2013124" y="369774"/>
                  </a:lnTo>
                  <a:lnTo>
                    <a:pt x="1982331" y="337943"/>
                  </a:lnTo>
                  <a:lnTo>
                    <a:pt x="1950262" y="307293"/>
                  </a:lnTo>
                  <a:lnTo>
                    <a:pt x="1916959" y="277861"/>
                  </a:lnTo>
                  <a:lnTo>
                    <a:pt x="1882461" y="249686"/>
                  </a:lnTo>
                  <a:lnTo>
                    <a:pt x="1846808" y="222805"/>
                  </a:lnTo>
                  <a:lnTo>
                    <a:pt x="1810040" y="197258"/>
                  </a:lnTo>
                  <a:lnTo>
                    <a:pt x="1772197" y="173082"/>
                  </a:lnTo>
                  <a:lnTo>
                    <a:pt x="1733319" y="150315"/>
                  </a:lnTo>
                  <a:lnTo>
                    <a:pt x="1693447" y="128996"/>
                  </a:lnTo>
                  <a:lnTo>
                    <a:pt x="1652620" y="109163"/>
                  </a:lnTo>
                  <a:lnTo>
                    <a:pt x="1610877" y="90854"/>
                  </a:lnTo>
                  <a:lnTo>
                    <a:pt x="1568260" y="74108"/>
                  </a:lnTo>
                  <a:lnTo>
                    <a:pt x="1524807" y="58962"/>
                  </a:lnTo>
                  <a:lnTo>
                    <a:pt x="1480560" y="45455"/>
                  </a:lnTo>
                  <a:lnTo>
                    <a:pt x="1435558" y="33624"/>
                  </a:lnTo>
                  <a:lnTo>
                    <a:pt x="1389840" y="23509"/>
                  </a:lnTo>
                  <a:lnTo>
                    <a:pt x="1343448" y="15148"/>
                  </a:lnTo>
                  <a:lnTo>
                    <a:pt x="1296421" y="8578"/>
                  </a:lnTo>
                  <a:lnTo>
                    <a:pt x="1248798" y="3838"/>
                  </a:lnTo>
                  <a:lnTo>
                    <a:pt x="1200620" y="965"/>
                  </a:lnTo>
                  <a:lnTo>
                    <a:pt x="11519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420071" y="1681412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51928" y="2201951"/>
                  </a:lnTo>
                </a:path>
                <a:path w="2304415" h="2202179">
                  <a:moveTo>
                    <a:pt x="0" y="1100975"/>
                  </a:moveTo>
                  <a:lnTo>
                    <a:pt x="2303856" y="1100975"/>
                  </a:lnTo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0" y="1100975"/>
                  </a:moveTo>
                  <a:lnTo>
                    <a:pt x="1010" y="1054436"/>
                  </a:lnTo>
                  <a:lnTo>
                    <a:pt x="4015" y="1008388"/>
                  </a:lnTo>
                  <a:lnTo>
                    <a:pt x="8975" y="962871"/>
                  </a:lnTo>
                  <a:lnTo>
                    <a:pt x="15849" y="917923"/>
                  </a:lnTo>
                  <a:lnTo>
                    <a:pt x="24597" y="873583"/>
                  </a:lnTo>
                  <a:lnTo>
                    <a:pt x="35180" y="829887"/>
                  </a:lnTo>
                  <a:lnTo>
                    <a:pt x="47558" y="786874"/>
                  </a:lnTo>
                  <a:lnTo>
                    <a:pt x="61690" y="744584"/>
                  </a:lnTo>
                  <a:lnTo>
                    <a:pt x="77537" y="703053"/>
                  </a:lnTo>
                  <a:lnTo>
                    <a:pt x="95059" y="662320"/>
                  </a:lnTo>
                  <a:lnTo>
                    <a:pt x="114215" y="622424"/>
                  </a:lnTo>
                  <a:lnTo>
                    <a:pt x="134966" y="583402"/>
                  </a:lnTo>
                  <a:lnTo>
                    <a:pt x="157271" y="545292"/>
                  </a:lnTo>
                  <a:lnTo>
                    <a:pt x="181091" y="508134"/>
                  </a:lnTo>
                  <a:lnTo>
                    <a:pt x="206386" y="471965"/>
                  </a:lnTo>
                  <a:lnTo>
                    <a:pt x="233116" y="436823"/>
                  </a:lnTo>
                  <a:lnTo>
                    <a:pt x="261240" y="402747"/>
                  </a:lnTo>
                  <a:lnTo>
                    <a:pt x="290719" y="369774"/>
                  </a:lnTo>
                  <a:lnTo>
                    <a:pt x="321513" y="337943"/>
                  </a:lnTo>
                  <a:lnTo>
                    <a:pt x="353582" y="307293"/>
                  </a:lnTo>
                  <a:lnTo>
                    <a:pt x="386886" y="277861"/>
                  </a:lnTo>
                  <a:lnTo>
                    <a:pt x="421384" y="249686"/>
                  </a:lnTo>
                  <a:lnTo>
                    <a:pt x="457037" y="222805"/>
                  </a:lnTo>
                  <a:lnTo>
                    <a:pt x="493806" y="197258"/>
                  </a:lnTo>
                  <a:lnTo>
                    <a:pt x="531649" y="173082"/>
                  </a:lnTo>
                  <a:lnTo>
                    <a:pt x="570527" y="150315"/>
                  </a:lnTo>
                  <a:lnTo>
                    <a:pt x="610400" y="128996"/>
                  </a:lnTo>
                  <a:lnTo>
                    <a:pt x="651228" y="109163"/>
                  </a:lnTo>
                  <a:lnTo>
                    <a:pt x="692971" y="90854"/>
                  </a:lnTo>
                  <a:lnTo>
                    <a:pt x="735588" y="74108"/>
                  </a:lnTo>
                  <a:lnTo>
                    <a:pt x="779041" y="58962"/>
                  </a:lnTo>
                  <a:lnTo>
                    <a:pt x="823289" y="45455"/>
                  </a:lnTo>
                  <a:lnTo>
                    <a:pt x="868292" y="33624"/>
                  </a:lnTo>
                  <a:lnTo>
                    <a:pt x="914010" y="23509"/>
                  </a:lnTo>
                  <a:lnTo>
                    <a:pt x="960404" y="15148"/>
                  </a:lnTo>
                  <a:lnTo>
                    <a:pt x="1007432" y="8578"/>
                  </a:lnTo>
                  <a:lnTo>
                    <a:pt x="1055055" y="3838"/>
                  </a:lnTo>
                  <a:lnTo>
                    <a:pt x="1103234" y="965"/>
                  </a:lnTo>
                  <a:lnTo>
                    <a:pt x="1151928" y="0"/>
                  </a:lnTo>
                  <a:lnTo>
                    <a:pt x="1200620" y="965"/>
                  </a:lnTo>
                  <a:lnTo>
                    <a:pt x="1248798" y="3838"/>
                  </a:lnTo>
                  <a:lnTo>
                    <a:pt x="1296421" y="8578"/>
                  </a:lnTo>
                  <a:lnTo>
                    <a:pt x="1343448" y="15148"/>
                  </a:lnTo>
                  <a:lnTo>
                    <a:pt x="1389840" y="23509"/>
                  </a:lnTo>
                  <a:lnTo>
                    <a:pt x="1435558" y="33624"/>
                  </a:lnTo>
                  <a:lnTo>
                    <a:pt x="1480560" y="45455"/>
                  </a:lnTo>
                  <a:lnTo>
                    <a:pt x="1524807" y="58962"/>
                  </a:lnTo>
                  <a:lnTo>
                    <a:pt x="1568260" y="74108"/>
                  </a:lnTo>
                  <a:lnTo>
                    <a:pt x="1610877" y="90854"/>
                  </a:lnTo>
                  <a:lnTo>
                    <a:pt x="1652620" y="109163"/>
                  </a:lnTo>
                  <a:lnTo>
                    <a:pt x="1693447" y="128996"/>
                  </a:lnTo>
                  <a:lnTo>
                    <a:pt x="1733319" y="150315"/>
                  </a:lnTo>
                  <a:lnTo>
                    <a:pt x="1772197" y="173082"/>
                  </a:lnTo>
                  <a:lnTo>
                    <a:pt x="1810040" y="197258"/>
                  </a:lnTo>
                  <a:lnTo>
                    <a:pt x="1846808" y="222805"/>
                  </a:lnTo>
                  <a:lnTo>
                    <a:pt x="1882461" y="249686"/>
                  </a:lnTo>
                  <a:lnTo>
                    <a:pt x="1916959" y="277861"/>
                  </a:lnTo>
                  <a:lnTo>
                    <a:pt x="1950262" y="307293"/>
                  </a:lnTo>
                  <a:lnTo>
                    <a:pt x="1982331" y="337943"/>
                  </a:lnTo>
                  <a:lnTo>
                    <a:pt x="2013124" y="369774"/>
                  </a:lnTo>
                  <a:lnTo>
                    <a:pt x="2042603" y="402747"/>
                  </a:lnTo>
                  <a:lnTo>
                    <a:pt x="2070728" y="436823"/>
                  </a:lnTo>
                  <a:lnTo>
                    <a:pt x="2097457" y="471965"/>
                  </a:lnTo>
                  <a:lnTo>
                    <a:pt x="2122752" y="508134"/>
                  </a:lnTo>
                  <a:lnTo>
                    <a:pt x="2146572" y="545292"/>
                  </a:lnTo>
                  <a:lnTo>
                    <a:pt x="2168877" y="583402"/>
                  </a:lnTo>
                  <a:lnTo>
                    <a:pt x="2189628" y="622424"/>
                  </a:lnTo>
                  <a:lnTo>
                    <a:pt x="2208784" y="662320"/>
                  </a:lnTo>
                  <a:lnTo>
                    <a:pt x="2226305" y="703053"/>
                  </a:lnTo>
                  <a:lnTo>
                    <a:pt x="2242152" y="744584"/>
                  </a:lnTo>
                  <a:lnTo>
                    <a:pt x="2256285" y="786874"/>
                  </a:lnTo>
                  <a:lnTo>
                    <a:pt x="2268662" y="829887"/>
                  </a:lnTo>
                  <a:lnTo>
                    <a:pt x="2279245" y="873583"/>
                  </a:lnTo>
                  <a:lnTo>
                    <a:pt x="2287994" y="917923"/>
                  </a:lnTo>
                  <a:lnTo>
                    <a:pt x="2294868" y="962871"/>
                  </a:lnTo>
                  <a:lnTo>
                    <a:pt x="2299827" y="1008388"/>
                  </a:lnTo>
                  <a:lnTo>
                    <a:pt x="2302832" y="1054436"/>
                  </a:lnTo>
                  <a:lnTo>
                    <a:pt x="2303843" y="1100975"/>
                  </a:lnTo>
                  <a:lnTo>
                    <a:pt x="2302832" y="1147515"/>
                  </a:lnTo>
                  <a:lnTo>
                    <a:pt x="2299827" y="1193562"/>
                  </a:lnTo>
                  <a:lnTo>
                    <a:pt x="2294868" y="1239079"/>
                  </a:lnTo>
                  <a:lnTo>
                    <a:pt x="2287994" y="1284027"/>
                  </a:lnTo>
                  <a:lnTo>
                    <a:pt x="2279245" y="1328368"/>
                  </a:lnTo>
                  <a:lnTo>
                    <a:pt x="2268662" y="1372064"/>
                  </a:lnTo>
                  <a:lnTo>
                    <a:pt x="2256285" y="1415076"/>
                  </a:lnTo>
                  <a:lnTo>
                    <a:pt x="2242152" y="1457367"/>
                  </a:lnTo>
                  <a:lnTo>
                    <a:pt x="2226305" y="1498898"/>
                  </a:lnTo>
                  <a:lnTo>
                    <a:pt x="2208784" y="1539630"/>
                  </a:lnTo>
                  <a:lnTo>
                    <a:pt x="2189628" y="1579527"/>
                  </a:lnTo>
                  <a:lnTo>
                    <a:pt x="2168877" y="1618549"/>
                  </a:lnTo>
                  <a:lnTo>
                    <a:pt x="2146572" y="1656658"/>
                  </a:lnTo>
                  <a:lnTo>
                    <a:pt x="2122752" y="1693816"/>
                  </a:lnTo>
                  <a:lnTo>
                    <a:pt x="2097457" y="1729986"/>
                  </a:lnTo>
                  <a:lnTo>
                    <a:pt x="2070728" y="1765128"/>
                  </a:lnTo>
                  <a:lnTo>
                    <a:pt x="2042603" y="1799204"/>
                  </a:lnTo>
                  <a:lnTo>
                    <a:pt x="2013124" y="1832176"/>
                  </a:lnTo>
                  <a:lnTo>
                    <a:pt x="1982331" y="1864007"/>
                  </a:lnTo>
                  <a:lnTo>
                    <a:pt x="1950262" y="1894657"/>
                  </a:lnTo>
                  <a:lnTo>
                    <a:pt x="1916959" y="1924089"/>
                  </a:lnTo>
                  <a:lnTo>
                    <a:pt x="1882461" y="1952265"/>
                  </a:lnTo>
                  <a:lnTo>
                    <a:pt x="1846808" y="1979145"/>
                  </a:lnTo>
                  <a:lnTo>
                    <a:pt x="1810040" y="2004692"/>
                  </a:lnTo>
                  <a:lnTo>
                    <a:pt x="1772197" y="2028868"/>
                  </a:lnTo>
                  <a:lnTo>
                    <a:pt x="1733319" y="2051635"/>
                  </a:lnTo>
                  <a:lnTo>
                    <a:pt x="1693447" y="2072954"/>
                  </a:lnTo>
                  <a:lnTo>
                    <a:pt x="1652620" y="2092787"/>
                  </a:lnTo>
                  <a:lnTo>
                    <a:pt x="1610877" y="2111096"/>
                  </a:lnTo>
                  <a:lnTo>
                    <a:pt x="1568260" y="2127843"/>
                  </a:lnTo>
                  <a:lnTo>
                    <a:pt x="1524807" y="2142989"/>
                  </a:lnTo>
                  <a:lnTo>
                    <a:pt x="1480560" y="2156496"/>
                  </a:lnTo>
                  <a:lnTo>
                    <a:pt x="1435558" y="2168326"/>
                  </a:lnTo>
                  <a:lnTo>
                    <a:pt x="1389840" y="2178441"/>
                  </a:lnTo>
                  <a:lnTo>
                    <a:pt x="1343448" y="2186803"/>
                  </a:lnTo>
                  <a:lnTo>
                    <a:pt x="1296421" y="2193373"/>
                  </a:lnTo>
                  <a:lnTo>
                    <a:pt x="1248798" y="2198113"/>
                  </a:lnTo>
                  <a:lnTo>
                    <a:pt x="1200620" y="2200985"/>
                  </a:lnTo>
                  <a:lnTo>
                    <a:pt x="1151928" y="2201951"/>
                  </a:lnTo>
                  <a:lnTo>
                    <a:pt x="1103234" y="2200985"/>
                  </a:lnTo>
                  <a:lnTo>
                    <a:pt x="1055055" y="2198113"/>
                  </a:lnTo>
                  <a:lnTo>
                    <a:pt x="1007432" y="2193373"/>
                  </a:lnTo>
                  <a:lnTo>
                    <a:pt x="960404" y="2186803"/>
                  </a:lnTo>
                  <a:lnTo>
                    <a:pt x="914010" y="2178441"/>
                  </a:lnTo>
                  <a:lnTo>
                    <a:pt x="868292" y="2168326"/>
                  </a:lnTo>
                  <a:lnTo>
                    <a:pt x="823289" y="2156496"/>
                  </a:lnTo>
                  <a:lnTo>
                    <a:pt x="779041" y="2142989"/>
                  </a:lnTo>
                  <a:lnTo>
                    <a:pt x="735588" y="2127843"/>
                  </a:lnTo>
                  <a:lnTo>
                    <a:pt x="692971" y="2111096"/>
                  </a:lnTo>
                  <a:lnTo>
                    <a:pt x="651228" y="2092787"/>
                  </a:lnTo>
                  <a:lnTo>
                    <a:pt x="610400" y="2072954"/>
                  </a:lnTo>
                  <a:lnTo>
                    <a:pt x="570527" y="2051635"/>
                  </a:lnTo>
                  <a:lnTo>
                    <a:pt x="531649" y="2028868"/>
                  </a:lnTo>
                  <a:lnTo>
                    <a:pt x="493806" y="2004692"/>
                  </a:lnTo>
                  <a:lnTo>
                    <a:pt x="457037" y="1979145"/>
                  </a:lnTo>
                  <a:lnTo>
                    <a:pt x="421384" y="1952265"/>
                  </a:lnTo>
                  <a:lnTo>
                    <a:pt x="386886" y="1924089"/>
                  </a:lnTo>
                  <a:lnTo>
                    <a:pt x="353582" y="1894657"/>
                  </a:lnTo>
                  <a:lnTo>
                    <a:pt x="321513" y="1864007"/>
                  </a:lnTo>
                  <a:lnTo>
                    <a:pt x="290719" y="1832176"/>
                  </a:lnTo>
                  <a:lnTo>
                    <a:pt x="261240" y="1799204"/>
                  </a:lnTo>
                  <a:lnTo>
                    <a:pt x="233116" y="1765128"/>
                  </a:lnTo>
                  <a:lnTo>
                    <a:pt x="206386" y="1729986"/>
                  </a:lnTo>
                  <a:lnTo>
                    <a:pt x="181091" y="1693816"/>
                  </a:lnTo>
                  <a:lnTo>
                    <a:pt x="157271" y="1656658"/>
                  </a:lnTo>
                  <a:lnTo>
                    <a:pt x="134966" y="1618549"/>
                  </a:lnTo>
                  <a:lnTo>
                    <a:pt x="114215" y="1579527"/>
                  </a:lnTo>
                  <a:lnTo>
                    <a:pt x="95059" y="1539630"/>
                  </a:lnTo>
                  <a:lnTo>
                    <a:pt x="77537" y="1498898"/>
                  </a:lnTo>
                  <a:lnTo>
                    <a:pt x="61690" y="1457367"/>
                  </a:lnTo>
                  <a:lnTo>
                    <a:pt x="47558" y="1415076"/>
                  </a:lnTo>
                  <a:lnTo>
                    <a:pt x="35180" y="1372064"/>
                  </a:lnTo>
                  <a:lnTo>
                    <a:pt x="24597" y="1328368"/>
                  </a:lnTo>
                  <a:lnTo>
                    <a:pt x="15849" y="1284027"/>
                  </a:lnTo>
                  <a:lnTo>
                    <a:pt x="8975" y="1239079"/>
                  </a:lnTo>
                  <a:lnTo>
                    <a:pt x="4015" y="1193562"/>
                  </a:lnTo>
                  <a:lnTo>
                    <a:pt x="1010" y="1147515"/>
                  </a:lnTo>
                  <a:lnTo>
                    <a:pt x="0" y="1100975"/>
                  </a:lnTo>
                  <a:close/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3663727" y="2971567"/>
            <a:ext cx="710324" cy="463594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03381" marR="5074" indent="-91330">
              <a:lnSpc>
                <a:spcPct val="102499"/>
              </a:lnSpc>
              <a:spcBef>
                <a:spcPts val="70"/>
              </a:spcBef>
            </a:pP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C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li</a:t>
            </a: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n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cal  </a:t>
            </a:r>
            <a:r>
              <a:rPr sz="1498" b="1" spc="-10" dirty="0">
                <a:solidFill>
                  <a:srgbClr val="8FAADC"/>
                </a:solidFill>
                <a:latin typeface="Arial"/>
                <a:cs typeface="Arial"/>
              </a:rPr>
              <a:t>Trials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177026" y="1567691"/>
            <a:ext cx="3693050" cy="1609645"/>
            <a:chOff x="4176539" y="1569624"/>
            <a:chExt cx="3697604" cy="1611630"/>
          </a:xfrm>
        </p:grpSpPr>
        <p:sp>
          <p:nvSpPr>
            <p:cNvPr id="14" name="object 14"/>
            <p:cNvSpPr/>
            <p:nvPr/>
          </p:nvSpPr>
          <p:spPr>
            <a:xfrm>
              <a:off x="4179981" y="2400015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393115" y="0"/>
                  </a:moveTo>
                  <a:lnTo>
                    <a:pt x="249135" y="143979"/>
                  </a:lnTo>
                  <a:lnTo>
                    <a:pt x="321119" y="143979"/>
                  </a:lnTo>
                  <a:lnTo>
                    <a:pt x="321119" y="201701"/>
                  </a:lnTo>
                  <a:lnTo>
                    <a:pt x="203936" y="201701"/>
                  </a:lnTo>
                  <a:lnTo>
                    <a:pt x="203936" y="316826"/>
                  </a:lnTo>
                  <a:lnTo>
                    <a:pt x="143979" y="316826"/>
                  </a:lnTo>
                  <a:lnTo>
                    <a:pt x="143979" y="244830"/>
                  </a:lnTo>
                  <a:lnTo>
                    <a:pt x="0" y="388810"/>
                  </a:lnTo>
                  <a:lnTo>
                    <a:pt x="143979" y="532790"/>
                  </a:lnTo>
                  <a:lnTo>
                    <a:pt x="143979" y="460794"/>
                  </a:lnTo>
                  <a:lnTo>
                    <a:pt x="203936" y="460794"/>
                  </a:lnTo>
                  <a:lnTo>
                    <a:pt x="203936" y="575919"/>
                  </a:lnTo>
                  <a:lnTo>
                    <a:pt x="321119" y="575919"/>
                  </a:lnTo>
                  <a:lnTo>
                    <a:pt x="321119" y="633641"/>
                  </a:lnTo>
                  <a:lnTo>
                    <a:pt x="249135" y="633641"/>
                  </a:lnTo>
                  <a:lnTo>
                    <a:pt x="393115" y="777621"/>
                  </a:lnTo>
                  <a:lnTo>
                    <a:pt x="537083" y="633641"/>
                  </a:lnTo>
                  <a:lnTo>
                    <a:pt x="465099" y="633641"/>
                  </a:lnTo>
                  <a:lnTo>
                    <a:pt x="465099" y="575919"/>
                  </a:lnTo>
                  <a:lnTo>
                    <a:pt x="582282" y="575919"/>
                  </a:lnTo>
                  <a:lnTo>
                    <a:pt x="582282" y="460794"/>
                  </a:lnTo>
                  <a:lnTo>
                    <a:pt x="642239" y="460794"/>
                  </a:lnTo>
                  <a:lnTo>
                    <a:pt x="642239" y="532790"/>
                  </a:lnTo>
                  <a:lnTo>
                    <a:pt x="786218" y="388810"/>
                  </a:lnTo>
                  <a:lnTo>
                    <a:pt x="642239" y="244830"/>
                  </a:lnTo>
                  <a:lnTo>
                    <a:pt x="642239" y="316826"/>
                  </a:lnTo>
                  <a:lnTo>
                    <a:pt x="582282" y="316826"/>
                  </a:lnTo>
                  <a:lnTo>
                    <a:pt x="582282" y="201701"/>
                  </a:lnTo>
                  <a:lnTo>
                    <a:pt x="465099" y="201701"/>
                  </a:lnTo>
                  <a:lnTo>
                    <a:pt x="465099" y="143979"/>
                  </a:lnTo>
                  <a:lnTo>
                    <a:pt x="537083" y="143979"/>
                  </a:lnTo>
                  <a:lnTo>
                    <a:pt x="393115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9981" y="2400016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0" y="388810"/>
                  </a:moveTo>
                  <a:lnTo>
                    <a:pt x="143979" y="244830"/>
                  </a:lnTo>
                  <a:lnTo>
                    <a:pt x="143979" y="316826"/>
                  </a:lnTo>
                  <a:lnTo>
                    <a:pt x="203936" y="316826"/>
                  </a:lnTo>
                  <a:lnTo>
                    <a:pt x="203936" y="201701"/>
                  </a:lnTo>
                  <a:lnTo>
                    <a:pt x="321119" y="201701"/>
                  </a:lnTo>
                  <a:lnTo>
                    <a:pt x="321119" y="143979"/>
                  </a:lnTo>
                  <a:lnTo>
                    <a:pt x="249135" y="143979"/>
                  </a:lnTo>
                  <a:lnTo>
                    <a:pt x="393115" y="0"/>
                  </a:lnTo>
                  <a:lnTo>
                    <a:pt x="537083" y="143979"/>
                  </a:lnTo>
                  <a:lnTo>
                    <a:pt x="465099" y="143979"/>
                  </a:lnTo>
                  <a:lnTo>
                    <a:pt x="465099" y="201701"/>
                  </a:lnTo>
                  <a:lnTo>
                    <a:pt x="582282" y="201701"/>
                  </a:lnTo>
                  <a:lnTo>
                    <a:pt x="582282" y="316826"/>
                  </a:lnTo>
                  <a:lnTo>
                    <a:pt x="642239" y="316826"/>
                  </a:lnTo>
                  <a:lnTo>
                    <a:pt x="642239" y="244830"/>
                  </a:lnTo>
                  <a:lnTo>
                    <a:pt x="786218" y="388810"/>
                  </a:lnTo>
                  <a:lnTo>
                    <a:pt x="642239" y="532790"/>
                  </a:lnTo>
                  <a:lnTo>
                    <a:pt x="642239" y="460794"/>
                  </a:lnTo>
                  <a:lnTo>
                    <a:pt x="582282" y="460794"/>
                  </a:lnTo>
                  <a:lnTo>
                    <a:pt x="582282" y="575919"/>
                  </a:lnTo>
                  <a:lnTo>
                    <a:pt x="465099" y="575919"/>
                  </a:lnTo>
                  <a:lnTo>
                    <a:pt x="465099" y="633641"/>
                  </a:lnTo>
                  <a:lnTo>
                    <a:pt x="537083" y="633641"/>
                  </a:lnTo>
                  <a:lnTo>
                    <a:pt x="393115" y="777621"/>
                  </a:lnTo>
                  <a:lnTo>
                    <a:pt x="249135" y="633641"/>
                  </a:lnTo>
                  <a:lnTo>
                    <a:pt x="321119" y="633641"/>
                  </a:lnTo>
                  <a:lnTo>
                    <a:pt x="321119" y="575919"/>
                  </a:lnTo>
                  <a:lnTo>
                    <a:pt x="203936" y="575919"/>
                  </a:lnTo>
                  <a:lnTo>
                    <a:pt x="203936" y="460794"/>
                  </a:lnTo>
                  <a:lnTo>
                    <a:pt x="143979" y="460794"/>
                  </a:lnTo>
                  <a:lnTo>
                    <a:pt x="143979" y="532790"/>
                  </a:lnTo>
                  <a:lnTo>
                    <a:pt x="0" y="388810"/>
                  </a:lnTo>
                  <a:close/>
                </a:path>
              </a:pathLst>
            </a:custGeom>
            <a:ln w="688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38876" y="1569624"/>
              <a:ext cx="2534780" cy="425558"/>
            </a:xfrm>
            <a:prstGeom prst="rect">
              <a:avLst/>
            </a:prstGeom>
          </p:spPr>
        </p:pic>
      </p:grpSp>
      <p:pic>
        <p:nvPicPr>
          <p:cNvPr id="17" name="object 1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5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5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5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86802" y="756181"/>
            <a:ext cx="859945" cy="847480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47117" y="1182626"/>
            <a:ext cx="1844939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3.-Ensayos</a:t>
            </a:r>
            <a:r>
              <a:rPr sz="1498" b="1" spc="-4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Clínicos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347117" y="1553055"/>
            <a:ext cx="4511827" cy="55303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9403" indent="-247353">
              <a:spcBef>
                <a:spcPts val="100"/>
              </a:spcBef>
              <a:buClr>
                <a:srgbClr val="000000"/>
              </a:buClr>
              <a:buSzPct val="57692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Propuesta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triple</a:t>
            </a:r>
            <a:r>
              <a:rPr sz="1298" b="1" spc="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terapia</a:t>
            </a:r>
            <a:r>
              <a:rPr sz="1298" b="1" spc="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en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alto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riesgo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con</a:t>
            </a:r>
            <a:r>
              <a:rPr sz="12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Pevo…falló</a:t>
            </a:r>
            <a:endParaRPr sz="1298">
              <a:latin typeface="Arial"/>
              <a:cs typeface="Arial"/>
            </a:endParaRPr>
          </a:p>
          <a:p>
            <a:pPr marL="259403" indent="-247353">
              <a:spcBef>
                <a:spcPts val="1039"/>
              </a:spcBef>
              <a:buClr>
                <a:srgbClr val="000000"/>
              </a:buClr>
              <a:buSzPct val="57692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EMSCO: LUSPLUS (IIIb,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Medalist 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a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dosis 1.75</a:t>
            </a:r>
            <a:r>
              <a:rPr sz="12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mg/Kg)</a:t>
            </a:r>
            <a:endParaRPr sz="1298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47117" y="3056756"/>
            <a:ext cx="452197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9403" indent="-247353">
              <a:spcBef>
                <a:spcPts val="100"/>
              </a:spcBef>
              <a:buClr>
                <a:srgbClr val="000000"/>
              </a:buClr>
              <a:buSzPct val="57692"/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Fomentar ensayos</a:t>
            </a:r>
            <a:r>
              <a:rPr sz="1298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clínicos</a:t>
            </a:r>
            <a:r>
              <a:rPr sz="1298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independientes:</a:t>
            </a:r>
            <a:r>
              <a:rPr sz="1298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FF0000"/>
                </a:solidFill>
                <a:latin typeface="Arial"/>
                <a:cs typeface="Arial"/>
              </a:rPr>
              <a:t>originales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3411191" y="1669039"/>
            <a:ext cx="2321872" cy="2220397"/>
            <a:chOff x="3409759" y="1671096"/>
            <a:chExt cx="2324735" cy="2223135"/>
          </a:xfrm>
        </p:grpSpPr>
        <p:sp>
          <p:nvSpPr>
            <p:cNvPr id="5" name="object 5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03234" y="965"/>
                  </a:lnTo>
                  <a:lnTo>
                    <a:pt x="1055055" y="3838"/>
                  </a:lnTo>
                  <a:lnTo>
                    <a:pt x="1007432" y="8578"/>
                  </a:lnTo>
                  <a:lnTo>
                    <a:pt x="960404" y="15148"/>
                  </a:lnTo>
                  <a:lnTo>
                    <a:pt x="914010" y="23509"/>
                  </a:lnTo>
                  <a:lnTo>
                    <a:pt x="868292" y="33624"/>
                  </a:lnTo>
                  <a:lnTo>
                    <a:pt x="823289" y="45455"/>
                  </a:lnTo>
                  <a:lnTo>
                    <a:pt x="779041" y="58962"/>
                  </a:lnTo>
                  <a:lnTo>
                    <a:pt x="735588" y="74108"/>
                  </a:lnTo>
                  <a:lnTo>
                    <a:pt x="692971" y="90854"/>
                  </a:lnTo>
                  <a:lnTo>
                    <a:pt x="651228" y="109163"/>
                  </a:lnTo>
                  <a:lnTo>
                    <a:pt x="610400" y="128996"/>
                  </a:lnTo>
                  <a:lnTo>
                    <a:pt x="570527" y="150315"/>
                  </a:lnTo>
                  <a:lnTo>
                    <a:pt x="531649" y="173082"/>
                  </a:lnTo>
                  <a:lnTo>
                    <a:pt x="493806" y="197258"/>
                  </a:lnTo>
                  <a:lnTo>
                    <a:pt x="457037" y="222805"/>
                  </a:lnTo>
                  <a:lnTo>
                    <a:pt x="421384" y="249686"/>
                  </a:lnTo>
                  <a:lnTo>
                    <a:pt x="386886" y="277861"/>
                  </a:lnTo>
                  <a:lnTo>
                    <a:pt x="353582" y="307293"/>
                  </a:lnTo>
                  <a:lnTo>
                    <a:pt x="321513" y="337943"/>
                  </a:lnTo>
                  <a:lnTo>
                    <a:pt x="290719" y="369774"/>
                  </a:lnTo>
                  <a:lnTo>
                    <a:pt x="261240" y="402747"/>
                  </a:lnTo>
                  <a:lnTo>
                    <a:pt x="233116" y="436823"/>
                  </a:lnTo>
                  <a:lnTo>
                    <a:pt x="206386" y="471965"/>
                  </a:lnTo>
                  <a:lnTo>
                    <a:pt x="181091" y="508134"/>
                  </a:lnTo>
                  <a:lnTo>
                    <a:pt x="157271" y="545292"/>
                  </a:lnTo>
                  <a:lnTo>
                    <a:pt x="134966" y="583402"/>
                  </a:lnTo>
                  <a:lnTo>
                    <a:pt x="114215" y="622424"/>
                  </a:lnTo>
                  <a:lnTo>
                    <a:pt x="95059" y="662320"/>
                  </a:lnTo>
                  <a:lnTo>
                    <a:pt x="77537" y="703053"/>
                  </a:lnTo>
                  <a:lnTo>
                    <a:pt x="61690" y="744584"/>
                  </a:lnTo>
                  <a:lnTo>
                    <a:pt x="47558" y="786874"/>
                  </a:lnTo>
                  <a:lnTo>
                    <a:pt x="35180" y="829887"/>
                  </a:lnTo>
                  <a:lnTo>
                    <a:pt x="24597" y="873583"/>
                  </a:lnTo>
                  <a:lnTo>
                    <a:pt x="15849" y="917923"/>
                  </a:lnTo>
                  <a:lnTo>
                    <a:pt x="8975" y="962871"/>
                  </a:lnTo>
                  <a:lnTo>
                    <a:pt x="4015" y="1008388"/>
                  </a:lnTo>
                  <a:lnTo>
                    <a:pt x="1010" y="1054436"/>
                  </a:lnTo>
                  <a:lnTo>
                    <a:pt x="0" y="1100975"/>
                  </a:lnTo>
                  <a:lnTo>
                    <a:pt x="1010" y="1147515"/>
                  </a:lnTo>
                  <a:lnTo>
                    <a:pt x="4015" y="1193562"/>
                  </a:lnTo>
                  <a:lnTo>
                    <a:pt x="8975" y="1239079"/>
                  </a:lnTo>
                  <a:lnTo>
                    <a:pt x="15849" y="1284027"/>
                  </a:lnTo>
                  <a:lnTo>
                    <a:pt x="24597" y="1328368"/>
                  </a:lnTo>
                  <a:lnTo>
                    <a:pt x="35180" y="1372064"/>
                  </a:lnTo>
                  <a:lnTo>
                    <a:pt x="47558" y="1415076"/>
                  </a:lnTo>
                  <a:lnTo>
                    <a:pt x="61690" y="1457367"/>
                  </a:lnTo>
                  <a:lnTo>
                    <a:pt x="77537" y="1498898"/>
                  </a:lnTo>
                  <a:lnTo>
                    <a:pt x="95059" y="1539630"/>
                  </a:lnTo>
                  <a:lnTo>
                    <a:pt x="114215" y="1579527"/>
                  </a:lnTo>
                  <a:lnTo>
                    <a:pt x="134966" y="1618549"/>
                  </a:lnTo>
                  <a:lnTo>
                    <a:pt x="157271" y="1656658"/>
                  </a:lnTo>
                  <a:lnTo>
                    <a:pt x="181091" y="1693816"/>
                  </a:lnTo>
                  <a:lnTo>
                    <a:pt x="206386" y="1729986"/>
                  </a:lnTo>
                  <a:lnTo>
                    <a:pt x="233116" y="1765128"/>
                  </a:lnTo>
                  <a:lnTo>
                    <a:pt x="261240" y="1799204"/>
                  </a:lnTo>
                  <a:lnTo>
                    <a:pt x="290719" y="1832176"/>
                  </a:lnTo>
                  <a:lnTo>
                    <a:pt x="321513" y="1864007"/>
                  </a:lnTo>
                  <a:lnTo>
                    <a:pt x="353582" y="1894657"/>
                  </a:lnTo>
                  <a:lnTo>
                    <a:pt x="386886" y="1924089"/>
                  </a:lnTo>
                  <a:lnTo>
                    <a:pt x="421384" y="1952265"/>
                  </a:lnTo>
                  <a:lnTo>
                    <a:pt x="457037" y="1979145"/>
                  </a:lnTo>
                  <a:lnTo>
                    <a:pt x="493806" y="2004692"/>
                  </a:lnTo>
                  <a:lnTo>
                    <a:pt x="531649" y="2028868"/>
                  </a:lnTo>
                  <a:lnTo>
                    <a:pt x="570527" y="2051635"/>
                  </a:lnTo>
                  <a:lnTo>
                    <a:pt x="610400" y="2072954"/>
                  </a:lnTo>
                  <a:lnTo>
                    <a:pt x="651228" y="2092787"/>
                  </a:lnTo>
                  <a:lnTo>
                    <a:pt x="692971" y="2111096"/>
                  </a:lnTo>
                  <a:lnTo>
                    <a:pt x="735588" y="2127843"/>
                  </a:lnTo>
                  <a:lnTo>
                    <a:pt x="779041" y="2142989"/>
                  </a:lnTo>
                  <a:lnTo>
                    <a:pt x="823289" y="2156496"/>
                  </a:lnTo>
                  <a:lnTo>
                    <a:pt x="868292" y="2168326"/>
                  </a:lnTo>
                  <a:lnTo>
                    <a:pt x="914010" y="2178441"/>
                  </a:lnTo>
                  <a:lnTo>
                    <a:pt x="960404" y="2186803"/>
                  </a:lnTo>
                  <a:lnTo>
                    <a:pt x="1007432" y="2193373"/>
                  </a:lnTo>
                  <a:lnTo>
                    <a:pt x="1055055" y="2198113"/>
                  </a:lnTo>
                  <a:lnTo>
                    <a:pt x="1103234" y="2200985"/>
                  </a:lnTo>
                  <a:lnTo>
                    <a:pt x="1151928" y="2201951"/>
                  </a:lnTo>
                  <a:lnTo>
                    <a:pt x="1200620" y="2200985"/>
                  </a:lnTo>
                  <a:lnTo>
                    <a:pt x="1248798" y="2198113"/>
                  </a:lnTo>
                  <a:lnTo>
                    <a:pt x="1296421" y="2193373"/>
                  </a:lnTo>
                  <a:lnTo>
                    <a:pt x="1343448" y="2186803"/>
                  </a:lnTo>
                  <a:lnTo>
                    <a:pt x="1389840" y="2178441"/>
                  </a:lnTo>
                  <a:lnTo>
                    <a:pt x="1435558" y="2168326"/>
                  </a:lnTo>
                  <a:lnTo>
                    <a:pt x="1480560" y="2156496"/>
                  </a:lnTo>
                  <a:lnTo>
                    <a:pt x="1524807" y="2142989"/>
                  </a:lnTo>
                  <a:lnTo>
                    <a:pt x="1568260" y="2127843"/>
                  </a:lnTo>
                  <a:lnTo>
                    <a:pt x="1610877" y="2111096"/>
                  </a:lnTo>
                  <a:lnTo>
                    <a:pt x="1652620" y="2092787"/>
                  </a:lnTo>
                  <a:lnTo>
                    <a:pt x="1693447" y="2072954"/>
                  </a:lnTo>
                  <a:lnTo>
                    <a:pt x="1733319" y="2051635"/>
                  </a:lnTo>
                  <a:lnTo>
                    <a:pt x="1772197" y="2028868"/>
                  </a:lnTo>
                  <a:lnTo>
                    <a:pt x="1810040" y="2004692"/>
                  </a:lnTo>
                  <a:lnTo>
                    <a:pt x="1846808" y="1979145"/>
                  </a:lnTo>
                  <a:lnTo>
                    <a:pt x="1882461" y="1952265"/>
                  </a:lnTo>
                  <a:lnTo>
                    <a:pt x="1916959" y="1924089"/>
                  </a:lnTo>
                  <a:lnTo>
                    <a:pt x="1950262" y="1894657"/>
                  </a:lnTo>
                  <a:lnTo>
                    <a:pt x="1982331" y="1864007"/>
                  </a:lnTo>
                  <a:lnTo>
                    <a:pt x="2013124" y="1832176"/>
                  </a:lnTo>
                  <a:lnTo>
                    <a:pt x="2042603" y="1799204"/>
                  </a:lnTo>
                  <a:lnTo>
                    <a:pt x="2070728" y="1765128"/>
                  </a:lnTo>
                  <a:lnTo>
                    <a:pt x="2097457" y="1729986"/>
                  </a:lnTo>
                  <a:lnTo>
                    <a:pt x="2122752" y="1693816"/>
                  </a:lnTo>
                  <a:lnTo>
                    <a:pt x="2146572" y="1656658"/>
                  </a:lnTo>
                  <a:lnTo>
                    <a:pt x="2168877" y="1618549"/>
                  </a:lnTo>
                  <a:lnTo>
                    <a:pt x="2189628" y="1579527"/>
                  </a:lnTo>
                  <a:lnTo>
                    <a:pt x="2208784" y="1539630"/>
                  </a:lnTo>
                  <a:lnTo>
                    <a:pt x="2226305" y="1498898"/>
                  </a:lnTo>
                  <a:lnTo>
                    <a:pt x="2242152" y="1457367"/>
                  </a:lnTo>
                  <a:lnTo>
                    <a:pt x="2256285" y="1415076"/>
                  </a:lnTo>
                  <a:lnTo>
                    <a:pt x="2268662" y="1372064"/>
                  </a:lnTo>
                  <a:lnTo>
                    <a:pt x="2279245" y="1328368"/>
                  </a:lnTo>
                  <a:lnTo>
                    <a:pt x="2287994" y="1284027"/>
                  </a:lnTo>
                  <a:lnTo>
                    <a:pt x="2294868" y="1239079"/>
                  </a:lnTo>
                  <a:lnTo>
                    <a:pt x="2299827" y="1193562"/>
                  </a:lnTo>
                  <a:lnTo>
                    <a:pt x="2302832" y="1147515"/>
                  </a:lnTo>
                  <a:lnTo>
                    <a:pt x="2303843" y="1100975"/>
                  </a:lnTo>
                  <a:lnTo>
                    <a:pt x="2302832" y="1054436"/>
                  </a:lnTo>
                  <a:lnTo>
                    <a:pt x="2299827" y="1008388"/>
                  </a:lnTo>
                  <a:lnTo>
                    <a:pt x="2294868" y="962871"/>
                  </a:lnTo>
                  <a:lnTo>
                    <a:pt x="2287994" y="917923"/>
                  </a:lnTo>
                  <a:lnTo>
                    <a:pt x="2279245" y="873583"/>
                  </a:lnTo>
                  <a:lnTo>
                    <a:pt x="2268662" y="829887"/>
                  </a:lnTo>
                  <a:lnTo>
                    <a:pt x="2256285" y="786874"/>
                  </a:lnTo>
                  <a:lnTo>
                    <a:pt x="2242152" y="744584"/>
                  </a:lnTo>
                  <a:lnTo>
                    <a:pt x="2226305" y="703053"/>
                  </a:lnTo>
                  <a:lnTo>
                    <a:pt x="2208784" y="662320"/>
                  </a:lnTo>
                  <a:lnTo>
                    <a:pt x="2189628" y="622424"/>
                  </a:lnTo>
                  <a:lnTo>
                    <a:pt x="2168877" y="583402"/>
                  </a:lnTo>
                  <a:lnTo>
                    <a:pt x="2146572" y="545292"/>
                  </a:lnTo>
                  <a:lnTo>
                    <a:pt x="2122752" y="508134"/>
                  </a:lnTo>
                  <a:lnTo>
                    <a:pt x="2097457" y="471965"/>
                  </a:lnTo>
                  <a:lnTo>
                    <a:pt x="2070728" y="436823"/>
                  </a:lnTo>
                  <a:lnTo>
                    <a:pt x="2042603" y="402747"/>
                  </a:lnTo>
                  <a:lnTo>
                    <a:pt x="2013124" y="369774"/>
                  </a:lnTo>
                  <a:lnTo>
                    <a:pt x="1982331" y="337943"/>
                  </a:lnTo>
                  <a:lnTo>
                    <a:pt x="1950262" y="307293"/>
                  </a:lnTo>
                  <a:lnTo>
                    <a:pt x="1916959" y="277861"/>
                  </a:lnTo>
                  <a:lnTo>
                    <a:pt x="1882461" y="249686"/>
                  </a:lnTo>
                  <a:lnTo>
                    <a:pt x="1846808" y="222805"/>
                  </a:lnTo>
                  <a:lnTo>
                    <a:pt x="1810040" y="197258"/>
                  </a:lnTo>
                  <a:lnTo>
                    <a:pt x="1772197" y="173082"/>
                  </a:lnTo>
                  <a:lnTo>
                    <a:pt x="1733319" y="150315"/>
                  </a:lnTo>
                  <a:lnTo>
                    <a:pt x="1693447" y="128996"/>
                  </a:lnTo>
                  <a:lnTo>
                    <a:pt x="1652620" y="109163"/>
                  </a:lnTo>
                  <a:lnTo>
                    <a:pt x="1610877" y="90854"/>
                  </a:lnTo>
                  <a:lnTo>
                    <a:pt x="1568260" y="74108"/>
                  </a:lnTo>
                  <a:lnTo>
                    <a:pt x="1524807" y="58962"/>
                  </a:lnTo>
                  <a:lnTo>
                    <a:pt x="1480560" y="45455"/>
                  </a:lnTo>
                  <a:lnTo>
                    <a:pt x="1435558" y="33624"/>
                  </a:lnTo>
                  <a:lnTo>
                    <a:pt x="1389840" y="23509"/>
                  </a:lnTo>
                  <a:lnTo>
                    <a:pt x="1343448" y="15148"/>
                  </a:lnTo>
                  <a:lnTo>
                    <a:pt x="1296421" y="8578"/>
                  </a:lnTo>
                  <a:lnTo>
                    <a:pt x="1248798" y="3838"/>
                  </a:lnTo>
                  <a:lnTo>
                    <a:pt x="1200620" y="965"/>
                  </a:lnTo>
                  <a:lnTo>
                    <a:pt x="11519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420071" y="1681412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51928" y="2201951"/>
                  </a:lnTo>
                </a:path>
                <a:path w="2304415" h="2202179">
                  <a:moveTo>
                    <a:pt x="0" y="1100975"/>
                  </a:moveTo>
                  <a:lnTo>
                    <a:pt x="2303856" y="1100975"/>
                  </a:lnTo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0" y="1100975"/>
                  </a:moveTo>
                  <a:lnTo>
                    <a:pt x="1010" y="1054436"/>
                  </a:lnTo>
                  <a:lnTo>
                    <a:pt x="4015" y="1008388"/>
                  </a:lnTo>
                  <a:lnTo>
                    <a:pt x="8975" y="962871"/>
                  </a:lnTo>
                  <a:lnTo>
                    <a:pt x="15849" y="917923"/>
                  </a:lnTo>
                  <a:lnTo>
                    <a:pt x="24597" y="873583"/>
                  </a:lnTo>
                  <a:lnTo>
                    <a:pt x="35180" y="829887"/>
                  </a:lnTo>
                  <a:lnTo>
                    <a:pt x="47558" y="786874"/>
                  </a:lnTo>
                  <a:lnTo>
                    <a:pt x="61690" y="744584"/>
                  </a:lnTo>
                  <a:lnTo>
                    <a:pt x="77537" y="703053"/>
                  </a:lnTo>
                  <a:lnTo>
                    <a:pt x="95059" y="662320"/>
                  </a:lnTo>
                  <a:lnTo>
                    <a:pt x="114215" y="622424"/>
                  </a:lnTo>
                  <a:lnTo>
                    <a:pt x="134966" y="583402"/>
                  </a:lnTo>
                  <a:lnTo>
                    <a:pt x="157271" y="545292"/>
                  </a:lnTo>
                  <a:lnTo>
                    <a:pt x="181091" y="508134"/>
                  </a:lnTo>
                  <a:lnTo>
                    <a:pt x="206386" y="471965"/>
                  </a:lnTo>
                  <a:lnTo>
                    <a:pt x="233116" y="436823"/>
                  </a:lnTo>
                  <a:lnTo>
                    <a:pt x="261240" y="402747"/>
                  </a:lnTo>
                  <a:lnTo>
                    <a:pt x="290719" y="369774"/>
                  </a:lnTo>
                  <a:lnTo>
                    <a:pt x="321513" y="337943"/>
                  </a:lnTo>
                  <a:lnTo>
                    <a:pt x="353582" y="307293"/>
                  </a:lnTo>
                  <a:lnTo>
                    <a:pt x="386886" y="277861"/>
                  </a:lnTo>
                  <a:lnTo>
                    <a:pt x="421384" y="249686"/>
                  </a:lnTo>
                  <a:lnTo>
                    <a:pt x="457037" y="222805"/>
                  </a:lnTo>
                  <a:lnTo>
                    <a:pt x="493806" y="197258"/>
                  </a:lnTo>
                  <a:lnTo>
                    <a:pt x="531649" y="173082"/>
                  </a:lnTo>
                  <a:lnTo>
                    <a:pt x="570527" y="150315"/>
                  </a:lnTo>
                  <a:lnTo>
                    <a:pt x="610400" y="128996"/>
                  </a:lnTo>
                  <a:lnTo>
                    <a:pt x="651228" y="109163"/>
                  </a:lnTo>
                  <a:lnTo>
                    <a:pt x="692971" y="90854"/>
                  </a:lnTo>
                  <a:lnTo>
                    <a:pt x="735588" y="74108"/>
                  </a:lnTo>
                  <a:lnTo>
                    <a:pt x="779041" y="58962"/>
                  </a:lnTo>
                  <a:lnTo>
                    <a:pt x="823289" y="45455"/>
                  </a:lnTo>
                  <a:lnTo>
                    <a:pt x="868292" y="33624"/>
                  </a:lnTo>
                  <a:lnTo>
                    <a:pt x="914010" y="23509"/>
                  </a:lnTo>
                  <a:lnTo>
                    <a:pt x="960404" y="15148"/>
                  </a:lnTo>
                  <a:lnTo>
                    <a:pt x="1007432" y="8578"/>
                  </a:lnTo>
                  <a:lnTo>
                    <a:pt x="1055055" y="3838"/>
                  </a:lnTo>
                  <a:lnTo>
                    <a:pt x="1103234" y="965"/>
                  </a:lnTo>
                  <a:lnTo>
                    <a:pt x="1151928" y="0"/>
                  </a:lnTo>
                  <a:lnTo>
                    <a:pt x="1200620" y="965"/>
                  </a:lnTo>
                  <a:lnTo>
                    <a:pt x="1248798" y="3838"/>
                  </a:lnTo>
                  <a:lnTo>
                    <a:pt x="1296421" y="8578"/>
                  </a:lnTo>
                  <a:lnTo>
                    <a:pt x="1343448" y="15148"/>
                  </a:lnTo>
                  <a:lnTo>
                    <a:pt x="1389840" y="23509"/>
                  </a:lnTo>
                  <a:lnTo>
                    <a:pt x="1435558" y="33624"/>
                  </a:lnTo>
                  <a:lnTo>
                    <a:pt x="1480560" y="45455"/>
                  </a:lnTo>
                  <a:lnTo>
                    <a:pt x="1524807" y="58962"/>
                  </a:lnTo>
                  <a:lnTo>
                    <a:pt x="1568260" y="74108"/>
                  </a:lnTo>
                  <a:lnTo>
                    <a:pt x="1610877" y="90854"/>
                  </a:lnTo>
                  <a:lnTo>
                    <a:pt x="1652620" y="109163"/>
                  </a:lnTo>
                  <a:lnTo>
                    <a:pt x="1693447" y="128996"/>
                  </a:lnTo>
                  <a:lnTo>
                    <a:pt x="1733319" y="150315"/>
                  </a:lnTo>
                  <a:lnTo>
                    <a:pt x="1772197" y="173082"/>
                  </a:lnTo>
                  <a:lnTo>
                    <a:pt x="1810040" y="197258"/>
                  </a:lnTo>
                  <a:lnTo>
                    <a:pt x="1846808" y="222805"/>
                  </a:lnTo>
                  <a:lnTo>
                    <a:pt x="1882461" y="249686"/>
                  </a:lnTo>
                  <a:lnTo>
                    <a:pt x="1916959" y="277861"/>
                  </a:lnTo>
                  <a:lnTo>
                    <a:pt x="1950262" y="307293"/>
                  </a:lnTo>
                  <a:lnTo>
                    <a:pt x="1982331" y="337943"/>
                  </a:lnTo>
                  <a:lnTo>
                    <a:pt x="2013124" y="369774"/>
                  </a:lnTo>
                  <a:lnTo>
                    <a:pt x="2042603" y="402747"/>
                  </a:lnTo>
                  <a:lnTo>
                    <a:pt x="2070728" y="436823"/>
                  </a:lnTo>
                  <a:lnTo>
                    <a:pt x="2097457" y="471965"/>
                  </a:lnTo>
                  <a:lnTo>
                    <a:pt x="2122752" y="508134"/>
                  </a:lnTo>
                  <a:lnTo>
                    <a:pt x="2146572" y="545292"/>
                  </a:lnTo>
                  <a:lnTo>
                    <a:pt x="2168877" y="583402"/>
                  </a:lnTo>
                  <a:lnTo>
                    <a:pt x="2189628" y="622424"/>
                  </a:lnTo>
                  <a:lnTo>
                    <a:pt x="2208784" y="662320"/>
                  </a:lnTo>
                  <a:lnTo>
                    <a:pt x="2226305" y="703053"/>
                  </a:lnTo>
                  <a:lnTo>
                    <a:pt x="2242152" y="744584"/>
                  </a:lnTo>
                  <a:lnTo>
                    <a:pt x="2256285" y="786874"/>
                  </a:lnTo>
                  <a:lnTo>
                    <a:pt x="2268662" y="829887"/>
                  </a:lnTo>
                  <a:lnTo>
                    <a:pt x="2279245" y="873583"/>
                  </a:lnTo>
                  <a:lnTo>
                    <a:pt x="2287994" y="917923"/>
                  </a:lnTo>
                  <a:lnTo>
                    <a:pt x="2294868" y="962871"/>
                  </a:lnTo>
                  <a:lnTo>
                    <a:pt x="2299827" y="1008388"/>
                  </a:lnTo>
                  <a:lnTo>
                    <a:pt x="2302832" y="1054436"/>
                  </a:lnTo>
                  <a:lnTo>
                    <a:pt x="2303843" y="1100975"/>
                  </a:lnTo>
                  <a:lnTo>
                    <a:pt x="2302832" y="1147515"/>
                  </a:lnTo>
                  <a:lnTo>
                    <a:pt x="2299827" y="1193562"/>
                  </a:lnTo>
                  <a:lnTo>
                    <a:pt x="2294868" y="1239079"/>
                  </a:lnTo>
                  <a:lnTo>
                    <a:pt x="2287994" y="1284027"/>
                  </a:lnTo>
                  <a:lnTo>
                    <a:pt x="2279245" y="1328368"/>
                  </a:lnTo>
                  <a:lnTo>
                    <a:pt x="2268662" y="1372064"/>
                  </a:lnTo>
                  <a:lnTo>
                    <a:pt x="2256285" y="1415076"/>
                  </a:lnTo>
                  <a:lnTo>
                    <a:pt x="2242152" y="1457367"/>
                  </a:lnTo>
                  <a:lnTo>
                    <a:pt x="2226305" y="1498898"/>
                  </a:lnTo>
                  <a:lnTo>
                    <a:pt x="2208784" y="1539630"/>
                  </a:lnTo>
                  <a:lnTo>
                    <a:pt x="2189628" y="1579527"/>
                  </a:lnTo>
                  <a:lnTo>
                    <a:pt x="2168877" y="1618549"/>
                  </a:lnTo>
                  <a:lnTo>
                    <a:pt x="2146572" y="1656658"/>
                  </a:lnTo>
                  <a:lnTo>
                    <a:pt x="2122752" y="1693816"/>
                  </a:lnTo>
                  <a:lnTo>
                    <a:pt x="2097457" y="1729986"/>
                  </a:lnTo>
                  <a:lnTo>
                    <a:pt x="2070728" y="1765128"/>
                  </a:lnTo>
                  <a:lnTo>
                    <a:pt x="2042603" y="1799204"/>
                  </a:lnTo>
                  <a:lnTo>
                    <a:pt x="2013124" y="1832176"/>
                  </a:lnTo>
                  <a:lnTo>
                    <a:pt x="1982331" y="1864007"/>
                  </a:lnTo>
                  <a:lnTo>
                    <a:pt x="1950262" y="1894657"/>
                  </a:lnTo>
                  <a:lnTo>
                    <a:pt x="1916959" y="1924089"/>
                  </a:lnTo>
                  <a:lnTo>
                    <a:pt x="1882461" y="1952265"/>
                  </a:lnTo>
                  <a:lnTo>
                    <a:pt x="1846808" y="1979145"/>
                  </a:lnTo>
                  <a:lnTo>
                    <a:pt x="1810040" y="2004692"/>
                  </a:lnTo>
                  <a:lnTo>
                    <a:pt x="1772197" y="2028868"/>
                  </a:lnTo>
                  <a:lnTo>
                    <a:pt x="1733319" y="2051635"/>
                  </a:lnTo>
                  <a:lnTo>
                    <a:pt x="1693447" y="2072954"/>
                  </a:lnTo>
                  <a:lnTo>
                    <a:pt x="1652620" y="2092787"/>
                  </a:lnTo>
                  <a:lnTo>
                    <a:pt x="1610877" y="2111096"/>
                  </a:lnTo>
                  <a:lnTo>
                    <a:pt x="1568260" y="2127843"/>
                  </a:lnTo>
                  <a:lnTo>
                    <a:pt x="1524807" y="2142989"/>
                  </a:lnTo>
                  <a:lnTo>
                    <a:pt x="1480560" y="2156496"/>
                  </a:lnTo>
                  <a:lnTo>
                    <a:pt x="1435558" y="2168326"/>
                  </a:lnTo>
                  <a:lnTo>
                    <a:pt x="1389840" y="2178441"/>
                  </a:lnTo>
                  <a:lnTo>
                    <a:pt x="1343448" y="2186803"/>
                  </a:lnTo>
                  <a:lnTo>
                    <a:pt x="1296421" y="2193373"/>
                  </a:lnTo>
                  <a:lnTo>
                    <a:pt x="1248798" y="2198113"/>
                  </a:lnTo>
                  <a:lnTo>
                    <a:pt x="1200620" y="2200985"/>
                  </a:lnTo>
                  <a:lnTo>
                    <a:pt x="1151928" y="2201951"/>
                  </a:lnTo>
                  <a:lnTo>
                    <a:pt x="1103234" y="2200985"/>
                  </a:lnTo>
                  <a:lnTo>
                    <a:pt x="1055055" y="2198113"/>
                  </a:lnTo>
                  <a:lnTo>
                    <a:pt x="1007432" y="2193373"/>
                  </a:lnTo>
                  <a:lnTo>
                    <a:pt x="960404" y="2186803"/>
                  </a:lnTo>
                  <a:lnTo>
                    <a:pt x="914010" y="2178441"/>
                  </a:lnTo>
                  <a:lnTo>
                    <a:pt x="868292" y="2168326"/>
                  </a:lnTo>
                  <a:lnTo>
                    <a:pt x="823289" y="2156496"/>
                  </a:lnTo>
                  <a:lnTo>
                    <a:pt x="779041" y="2142989"/>
                  </a:lnTo>
                  <a:lnTo>
                    <a:pt x="735588" y="2127843"/>
                  </a:lnTo>
                  <a:lnTo>
                    <a:pt x="692971" y="2111096"/>
                  </a:lnTo>
                  <a:lnTo>
                    <a:pt x="651228" y="2092787"/>
                  </a:lnTo>
                  <a:lnTo>
                    <a:pt x="610400" y="2072954"/>
                  </a:lnTo>
                  <a:lnTo>
                    <a:pt x="570527" y="2051635"/>
                  </a:lnTo>
                  <a:lnTo>
                    <a:pt x="531649" y="2028868"/>
                  </a:lnTo>
                  <a:lnTo>
                    <a:pt x="493806" y="2004692"/>
                  </a:lnTo>
                  <a:lnTo>
                    <a:pt x="457037" y="1979145"/>
                  </a:lnTo>
                  <a:lnTo>
                    <a:pt x="421384" y="1952265"/>
                  </a:lnTo>
                  <a:lnTo>
                    <a:pt x="386886" y="1924089"/>
                  </a:lnTo>
                  <a:lnTo>
                    <a:pt x="353582" y="1894657"/>
                  </a:lnTo>
                  <a:lnTo>
                    <a:pt x="321513" y="1864007"/>
                  </a:lnTo>
                  <a:lnTo>
                    <a:pt x="290719" y="1832176"/>
                  </a:lnTo>
                  <a:lnTo>
                    <a:pt x="261240" y="1799204"/>
                  </a:lnTo>
                  <a:lnTo>
                    <a:pt x="233116" y="1765128"/>
                  </a:lnTo>
                  <a:lnTo>
                    <a:pt x="206386" y="1729986"/>
                  </a:lnTo>
                  <a:lnTo>
                    <a:pt x="181091" y="1693816"/>
                  </a:lnTo>
                  <a:lnTo>
                    <a:pt x="157271" y="1656658"/>
                  </a:lnTo>
                  <a:lnTo>
                    <a:pt x="134966" y="1618549"/>
                  </a:lnTo>
                  <a:lnTo>
                    <a:pt x="114215" y="1579527"/>
                  </a:lnTo>
                  <a:lnTo>
                    <a:pt x="95059" y="1539630"/>
                  </a:lnTo>
                  <a:lnTo>
                    <a:pt x="77537" y="1498898"/>
                  </a:lnTo>
                  <a:lnTo>
                    <a:pt x="61690" y="1457367"/>
                  </a:lnTo>
                  <a:lnTo>
                    <a:pt x="47558" y="1415076"/>
                  </a:lnTo>
                  <a:lnTo>
                    <a:pt x="35180" y="1372064"/>
                  </a:lnTo>
                  <a:lnTo>
                    <a:pt x="24597" y="1328368"/>
                  </a:lnTo>
                  <a:lnTo>
                    <a:pt x="15849" y="1284027"/>
                  </a:lnTo>
                  <a:lnTo>
                    <a:pt x="8975" y="1239079"/>
                  </a:lnTo>
                  <a:lnTo>
                    <a:pt x="4015" y="1193562"/>
                  </a:lnTo>
                  <a:lnTo>
                    <a:pt x="1010" y="1147515"/>
                  </a:lnTo>
                  <a:lnTo>
                    <a:pt x="0" y="1100975"/>
                  </a:lnTo>
                  <a:close/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4179981" y="2400015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393115" y="0"/>
                  </a:moveTo>
                  <a:lnTo>
                    <a:pt x="249135" y="143979"/>
                  </a:lnTo>
                  <a:lnTo>
                    <a:pt x="321119" y="143979"/>
                  </a:lnTo>
                  <a:lnTo>
                    <a:pt x="321119" y="201701"/>
                  </a:lnTo>
                  <a:lnTo>
                    <a:pt x="203936" y="201701"/>
                  </a:lnTo>
                  <a:lnTo>
                    <a:pt x="203936" y="316826"/>
                  </a:lnTo>
                  <a:lnTo>
                    <a:pt x="143979" y="316826"/>
                  </a:lnTo>
                  <a:lnTo>
                    <a:pt x="143979" y="244830"/>
                  </a:lnTo>
                  <a:lnTo>
                    <a:pt x="0" y="388810"/>
                  </a:lnTo>
                  <a:lnTo>
                    <a:pt x="143979" y="532790"/>
                  </a:lnTo>
                  <a:lnTo>
                    <a:pt x="143979" y="460794"/>
                  </a:lnTo>
                  <a:lnTo>
                    <a:pt x="203936" y="460794"/>
                  </a:lnTo>
                  <a:lnTo>
                    <a:pt x="203936" y="575919"/>
                  </a:lnTo>
                  <a:lnTo>
                    <a:pt x="321119" y="575919"/>
                  </a:lnTo>
                  <a:lnTo>
                    <a:pt x="321119" y="633641"/>
                  </a:lnTo>
                  <a:lnTo>
                    <a:pt x="249135" y="633641"/>
                  </a:lnTo>
                  <a:lnTo>
                    <a:pt x="393115" y="777621"/>
                  </a:lnTo>
                  <a:lnTo>
                    <a:pt x="537083" y="633641"/>
                  </a:lnTo>
                  <a:lnTo>
                    <a:pt x="465099" y="633641"/>
                  </a:lnTo>
                  <a:lnTo>
                    <a:pt x="465099" y="575919"/>
                  </a:lnTo>
                  <a:lnTo>
                    <a:pt x="582282" y="575919"/>
                  </a:lnTo>
                  <a:lnTo>
                    <a:pt x="582282" y="460794"/>
                  </a:lnTo>
                  <a:lnTo>
                    <a:pt x="642239" y="460794"/>
                  </a:lnTo>
                  <a:lnTo>
                    <a:pt x="642239" y="532790"/>
                  </a:lnTo>
                  <a:lnTo>
                    <a:pt x="786218" y="388810"/>
                  </a:lnTo>
                  <a:lnTo>
                    <a:pt x="642239" y="244830"/>
                  </a:lnTo>
                  <a:lnTo>
                    <a:pt x="642239" y="316826"/>
                  </a:lnTo>
                  <a:lnTo>
                    <a:pt x="582282" y="316826"/>
                  </a:lnTo>
                  <a:lnTo>
                    <a:pt x="582282" y="201701"/>
                  </a:lnTo>
                  <a:lnTo>
                    <a:pt x="465099" y="201701"/>
                  </a:lnTo>
                  <a:lnTo>
                    <a:pt x="465099" y="143979"/>
                  </a:lnTo>
                  <a:lnTo>
                    <a:pt x="537083" y="143979"/>
                  </a:lnTo>
                  <a:lnTo>
                    <a:pt x="393115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179981" y="2400016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0" y="388810"/>
                  </a:moveTo>
                  <a:lnTo>
                    <a:pt x="143979" y="244830"/>
                  </a:lnTo>
                  <a:lnTo>
                    <a:pt x="143979" y="316826"/>
                  </a:lnTo>
                  <a:lnTo>
                    <a:pt x="203936" y="316826"/>
                  </a:lnTo>
                  <a:lnTo>
                    <a:pt x="203936" y="201701"/>
                  </a:lnTo>
                  <a:lnTo>
                    <a:pt x="321119" y="201701"/>
                  </a:lnTo>
                  <a:lnTo>
                    <a:pt x="321119" y="143979"/>
                  </a:lnTo>
                  <a:lnTo>
                    <a:pt x="249135" y="143979"/>
                  </a:lnTo>
                  <a:lnTo>
                    <a:pt x="393115" y="0"/>
                  </a:lnTo>
                  <a:lnTo>
                    <a:pt x="537083" y="143979"/>
                  </a:lnTo>
                  <a:lnTo>
                    <a:pt x="465099" y="143979"/>
                  </a:lnTo>
                  <a:lnTo>
                    <a:pt x="465099" y="201701"/>
                  </a:lnTo>
                  <a:lnTo>
                    <a:pt x="582282" y="201701"/>
                  </a:lnTo>
                  <a:lnTo>
                    <a:pt x="582282" y="316826"/>
                  </a:lnTo>
                  <a:lnTo>
                    <a:pt x="642239" y="316826"/>
                  </a:lnTo>
                  <a:lnTo>
                    <a:pt x="642239" y="244830"/>
                  </a:lnTo>
                  <a:lnTo>
                    <a:pt x="786218" y="388810"/>
                  </a:lnTo>
                  <a:lnTo>
                    <a:pt x="642239" y="532790"/>
                  </a:lnTo>
                  <a:lnTo>
                    <a:pt x="642239" y="460794"/>
                  </a:lnTo>
                  <a:lnTo>
                    <a:pt x="582282" y="460794"/>
                  </a:lnTo>
                  <a:lnTo>
                    <a:pt x="582282" y="575919"/>
                  </a:lnTo>
                  <a:lnTo>
                    <a:pt x="465099" y="575919"/>
                  </a:lnTo>
                  <a:lnTo>
                    <a:pt x="465099" y="633641"/>
                  </a:lnTo>
                  <a:lnTo>
                    <a:pt x="537083" y="633641"/>
                  </a:lnTo>
                  <a:lnTo>
                    <a:pt x="393115" y="777621"/>
                  </a:lnTo>
                  <a:lnTo>
                    <a:pt x="249135" y="633641"/>
                  </a:lnTo>
                  <a:lnTo>
                    <a:pt x="321119" y="633641"/>
                  </a:lnTo>
                  <a:lnTo>
                    <a:pt x="321119" y="575919"/>
                  </a:lnTo>
                  <a:lnTo>
                    <a:pt x="203936" y="575919"/>
                  </a:lnTo>
                  <a:lnTo>
                    <a:pt x="203936" y="460794"/>
                  </a:lnTo>
                  <a:lnTo>
                    <a:pt x="143979" y="460794"/>
                  </a:lnTo>
                  <a:lnTo>
                    <a:pt x="143979" y="532790"/>
                  </a:lnTo>
                  <a:lnTo>
                    <a:pt x="0" y="388810"/>
                  </a:lnTo>
                  <a:close/>
                </a:path>
              </a:pathLst>
            </a:custGeom>
            <a:ln w="688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28500" y="1343109"/>
            <a:ext cx="242905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7030A0"/>
                </a:solidFill>
                <a:latin typeface="Arial"/>
                <a:cs typeface="Arial"/>
              </a:rPr>
              <a:t>Translational</a:t>
            </a:r>
            <a:r>
              <a:rPr sz="1698" b="1" spc="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Research</a:t>
            </a:r>
            <a:endParaRPr sz="1698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28500" y="1631647"/>
            <a:ext cx="1485339" cy="767404"/>
          </a:xfrm>
          <a:prstGeom prst="rect">
            <a:avLst/>
          </a:prstGeom>
        </p:spPr>
        <p:txBody>
          <a:bodyPr vert="horz" wrap="square" lIns="0" tIns="98938" rIns="0" bIns="0" rtlCol="0">
            <a:spAutoFit/>
          </a:bodyPr>
          <a:lstStyle/>
          <a:p>
            <a:pPr marL="197882" indent="-185832">
              <a:spcBef>
                <a:spcPts val="77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41</a:t>
            </a:r>
            <a:r>
              <a:rPr sz="1049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active</a:t>
            </a:r>
            <a:r>
              <a:rPr sz="1049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proposals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68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&gt;200</a:t>
            </a:r>
            <a:r>
              <a:rPr sz="1049" b="1" spc="-4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meetings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&gt;135</a:t>
            </a:r>
            <a:r>
              <a:rPr sz="1049" b="1" spc="-4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papers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28500" y="3162829"/>
            <a:ext cx="2221031" cy="101538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National</a:t>
            </a:r>
            <a:r>
              <a:rPr sz="1498" b="1" spc="-3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projects</a:t>
            </a:r>
            <a:endParaRPr sz="1498">
              <a:latin typeface="Arial"/>
              <a:cs typeface="Arial"/>
            </a:endParaRPr>
          </a:p>
          <a:p>
            <a:pPr marL="12685">
              <a:spcBef>
                <a:spcPts val="818"/>
              </a:spcBef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Coordinated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FIS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in</a:t>
            </a:r>
            <a:endParaRPr sz="1049">
              <a:latin typeface="Arial"/>
              <a:cs typeface="Arial"/>
            </a:endParaRPr>
          </a:p>
          <a:p>
            <a:pPr marL="12685">
              <a:spcBef>
                <a:spcPts val="689"/>
              </a:spcBef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-2017: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3</a:t>
            </a:r>
            <a:r>
              <a:rPr sz="1049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centers</a:t>
            </a:r>
            <a:endParaRPr sz="1049">
              <a:latin typeface="Arial"/>
              <a:cs typeface="Arial"/>
            </a:endParaRPr>
          </a:p>
          <a:p>
            <a:pPr marL="12685">
              <a:spcBef>
                <a:spcPts val="689"/>
              </a:spcBef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-2021:</a:t>
            </a:r>
            <a:r>
              <a:rPr sz="10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Umbrella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project,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4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centers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763343" y="1512385"/>
            <a:ext cx="1984467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International</a:t>
            </a:r>
            <a:r>
              <a:rPr sz="1498" b="1" spc="-5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projects</a:t>
            </a:r>
            <a:endParaRPr sz="1498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763206" y="1752010"/>
            <a:ext cx="2071990" cy="2251474"/>
          </a:xfrm>
          <a:prstGeom prst="rect">
            <a:avLst/>
          </a:prstGeom>
        </p:spPr>
        <p:txBody>
          <a:bodyPr vert="horz" wrap="square" lIns="0" tIns="98938" rIns="0" bIns="0" rtlCol="0">
            <a:spAutoFit/>
          </a:bodyPr>
          <a:lstStyle/>
          <a:p>
            <a:pPr marL="197882" indent="-185832">
              <a:spcBef>
                <a:spcPts val="77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IPSS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68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IPSS-R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68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EU-MDS</a:t>
            </a:r>
            <a:r>
              <a:rPr sz="1049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registry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689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MDS</a:t>
            </a:r>
            <a:r>
              <a:rPr sz="1049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Right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HARMONY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GENOMED4All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molecular</a:t>
            </a:r>
            <a:r>
              <a:rPr sz="1049" b="1" spc="-4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IPSS-R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EBMT</a:t>
            </a:r>
            <a:endParaRPr sz="1049">
              <a:latin typeface="Arial"/>
              <a:cs typeface="Arial"/>
            </a:endParaRPr>
          </a:p>
          <a:p>
            <a:pPr marL="166805" indent="-154754">
              <a:spcBef>
                <a:spcPts val="689"/>
              </a:spcBef>
              <a:buFont typeface="Arial"/>
              <a:buChar char="•"/>
              <a:tabLst>
                <a:tab pos="16743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FISIM_GESMD</a:t>
            </a:r>
            <a:r>
              <a:rPr sz="1049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Joint</a:t>
            </a:r>
            <a:r>
              <a:rPr sz="1049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Projects</a:t>
            </a:r>
            <a:endParaRPr sz="10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60708" y="2186193"/>
            <a:ext cx="1042020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48412" marR="5074" indent="-136361">
              <a:lnSpc>
                <a:spcPct val="100800"/>
              </a:lnSpc>
              <a:spcBef>
                <a:spcPts val="85"/>
              </a:spcBef>
            </a:pPr>
            <a:r>
              <a:rPr sz="1298" b="1" spc="-75" dirty="0">
                <a:solidFill>
                  <a:srgbClr val="8FAADC"/>
                </a:solidFill>
                <a:latin typeface="Arial"/>
                <a:cs typeface="Arial"/>
              </a:rPr>
              <a:t>T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ra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n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s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l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at</a:t>
            </a:r>
            <a:r>
              <a:rPr sz="1298" b="1" spc="-5" dirty="0">
                <a:solidFill>
                  <a:srgbClr val="8FAADC"/>
                </a:solidFill>
                <a:latin typeface="Arial"/>
                <a:cs typeface="Arial"/>
              </a:rPr>
              <a:t>ion</a:t>
            </a:r>
            <a:r>
              <a:rPr sz="1298" b="1" dirty="0">
                <a:solidFill>
                  <a:srgbClr val="8FAADC"/>
                </a:solidFill>
                <a:latin typeface="Arial"/>
                <a:cs typeface="Arial"/>
              </a:rPr>
              <a:t>al  Research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64309" y="754490"/>
            <a:ext cx="4008892" cy="2936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800" spc="-20" dirty="0">
                <a:solidFill>
                  <a:srgbClr val="0070C0"/>
                </a:solidFill>
              </a:rPr>
              <a:t>Lista</a:t>
            </a:r>
            <a:r>
              <a:rPr sz="1800" spc="5" dirty="0">
                <a:solidFill>
                  <a:srgbClr val="0070C0"/>
                </a:solidFill>
              </a:rPr>
              <a:t> de</a:t>
            </a:r>
            <a:r>
              <a:rPr sz="1800" spc="10" dirty="0">
                <a:solidFill>
                  <a:srgbClr val="0070C0"/>
                </a:solidFill>
              </a:rPr>
              <a:t> </a:t>
            </a:r>
            <a:r>
              <a:rPr sz="1800" spc="-5" dirty="0">
                <a:solidFill>
                  <a:srgbClr val="0070C0"/>
                </a:solidFill>
              </a:rPr>
              <a:t>estudios</a:t>
            </a:r>
            <a:r>
              <a:rPr sz="1800" spc="5" dirty="0">
                <a:solidFill>
                  <a:srgbClr val="0070C0"/>
                </a:solidFill>
              </a:rPr>
              <a:t> </a:t>
            </a:r>
            <a:r>
              <a:rPr sz="1800" spc="-5" dirty="0">
                <a:solidFill>
                  <a:srgbClr val="0070C0"/>
                </a:solidFill>
              </a:rPr>
              <a:t>del</a:t>
            </a:r>
            <a:r>
              <a:rPr sz="1800" spc="10" dirty="0">
                <a:solidFill>
                  <a:srgbClr val="0070C0"/>
                </a:solidFill>
              </a:rPr>
              <a:t> </a:t>
            </a:r>
            <a:r>
              <a:rPr sz="1800" spc="-5" dirty="0">
                <a:solidFill>
                  <a:srgbClr val="0070C0"/>
                </a:solidFill>
              </a:rPr>
              <a:t>GESMD</a:t>
            </a:r>
            <a:r>
              <a:rPr sz="1800" spc="5" dirty="0">
                <a:solidFill>
                  <a:srgbClr val="0070C0"/>
                </a:solidFill>
              </a:rPr>
              <a:t> </a:t>
            </a:r>
            <a:r>
              <a:rPr sz="1800" dirty="0">
                <a:solidFill>
                  <a:srgbClr val="0070C0"/>
                </a:solidFill>
              </a:rPr>
              <a:t>(93)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body" idx="1"/>
          </p:nvPr>
        </p:nvSpPr>
        <p:spPr>
          <a:xfrm>
            <a:off x="2216000" y="2513512"/>
            <a:ext cx="4701458" cy="1725269"/>
          </a:xfrm>
          <a:prstGeom prst="rect">
            <a:avLst/>
          </a:prstGeom>
        </p:spPr>
        <p:txBody>
          <a:bodyPr vert="horz" wrap="square" lIns="0" tIns="36150" rIns="0" bIns="0" rtlCol="0">
            <a:spAutoFit/>
          </a:bodyPr>
          <a:lstStyle/>
          <a:p>
            <a:pPr marL="12685">
              <a:spcBef>
                <a:spcPts val="285"/>
              </a:spcBef>
            </a:pPr>
            <a:r>
              <a:rPr spc="5" dirty="0">
                <a:hlinkClick r:id="rId2"/>
              </a:rPr>
              <a:t>http://www.gesmd.es/actividad-cientifica/proyectos/</a:t>
            </a:r>
          </a:p>
          <a:p>
            <a:pPr marL="12685">
              <a:spcBef>
                <a:spcPts val="240"/>
              </a:spcBef>
            </a:pPr>
            <a:r>
              <a:rPr sz="1498" b="1" spc="-5" dirty="0">
                <a:solidFill>
                  <a:srgbClr val="000000"/>
                </a:solidFill>
              </a:rPr>
              <a:t>Password:</a:t>
            </a:r>
            <a:r>
              <a:rPr sz="1498" b="1" dirty="0">
                <a:solidFill>
                  <a:srgbClr val="000000"/>
                </a:solidFill>
              </a:rPr>
              <a:t> </a:t>
            </a:r>
            <a:r>
              <a:rPr sz="1498" spc="-5" dirty="0">
                <a:solidFill>
                  <a:srgbClr val="000000"/>
                </a:solidFill>
              </a:rPr>
              <a:t>Contactar</a:t>
            </a:r>
            <a:r>
              <a:rPr sz="1498" spc="5" dirty="0">
                <a:solidFill>
                  <a:srgbClr val="000000"/>
                </a:solidFill>
              </a:rPr>
              <a:t> </a:t>
            </a:r>
            <a:r>
              <a:rPr sz="1498" dirty="0">
                <a:solidFill>
                  <a:srgbClr val="000000"/>
                </a:solidFill>
              </a:rPr>
              <a:t>con</a:t>
            </a:r>
            <a:r>
              <a:rPr sz="1498" spc="5" dirty="0">
                <a:solidFill>
                  <a:srgbClr val="000000"/>
                </a:solidFill>
              </a:rPr>
              <a:t> </a:t>
            </a:r>
            <a:r>
              <a:rPr sz="1498" spc="-5" dirty="0">
                <a:solidFill>
                  <a:srgbClr val="000000"/>
                </a:solidFill>
              </a:rPr>
              <a:t>Secretaría</a:t>
            </a:r>
            <a:r>
              <a:rPr sz="1498" spc="5" dirty="0">
                <a:solidFill>
                  <a:srgbClr val="000000"/>
                </a:solidFill>
              </a:rPr>
              <a:t> del</a:t>
            </a:r>
            <a:r>
              <a:rPr sz="1498" dirty="0">
                <a:solidFill>
                  <a:srgbClr val="000000"/>
                </a:solidFill>
              </a:rPr>
              <a:t> </a:t>
            </a:r>
            <a:r>
              <a:rPr sz="1498" spc="5" dirty="0">
                <a:solidFill>
                  <a:srgbClr val="000000"/>
                </a:solidFill>
              </a:rPr>
              <a:t>GESMD</a:t>
            </a:r>
            <a:endParaRPr sz="1498" dirty="0"/>
          </a:p>
          <a:p>
            <a:pPr>
              <a:spcBef>
                <a:spcPts val="55"/>
              </a:spcBef>
            </a:pPr>
            <a:endParaRPr sz="1898" dirty="0"/>
          </a:p>
          <a:p>
            <a:pPr marL="12685"/>
            <a:r>
              <a:rPr sz="1498" b="1" spc="-5" dirty="0">
                <a:solidFill>
                  <a:srgbClr val="000000"/>
                </a:solidFill>
              </a:rPr>
              <a:t>Registros</a:t>
            </a:r>
            <a:endParaRPr sz="1498" b="1" dirty="0"/>
          </a:p>
          <a:p>
            <a:pPr marL="77377" indent="-65327">
              <a:spcBef>
                <a:spcPts val="305"/>
              </a:spcBef>
              <a:buSzPct val="66666"/>
              <a:buFont typeface="Arial"/>
              <a:buChar char="•"/>
              <a:tabLst>
                <a:tab pos="78011" algn="l"/>
              </a:tabLst>
            </a:pPr>
            <a:r>
              <a:rPr sz="1498" spc="5" dirty="0">
                <a:solidFill>
                  <a:srgbClr val="000000"/>
                </a:solidFill>
              </a:rPr>
              <a:t>RESMD</a:t>
            </a:r>
            <a:endParaRPr sz="1498" dirty="0"/>
          </a:p>
          <a:p>
            <a:pPr marL="77377" indent="-65327">
              <a:spcBef>
                <a:spcPts val="320"/>
              </a:spcBef>
              <a:buSzPct val="66666"/>
              <a:buFont typeface="Arial"/>
              <a:buChar char="•"/>
              <a:tabLst>
                <a:tab pos="78011" algn="l"/>
              </a:tabLst>
            </a:pPr>
            <a:r>
              <a:rPr sz="1498" spc="5" dirty="0">
                <a:solidFill>
                  <a:srgbClr val="000000"/>
                </a:solidFill>
              </a:rPr>
              <a:t>EU</a:t>
            </a:r>
            <a:r>
              <a:rPr sz="1498" spc="-25" dirty="0">
                <a:solidFill>
                  <a:srgbClr val="000000"/>
                </a:solidFill>
              </a:rPr>
              <a:t> </a:t>
            </a:r>
            <a:r>
              <a:rPr sz="1498" spc="10" dirty="0">
                <a:solidFill>
                  <a:srgbClr val="000000"/>
                </a:solidFill>
              </a:rPr>
              <a:t>MDS</a:t>
            </a:r>
            <a:r>
              <a:rPr sz="1498" spc="-20" dirty="0">
                <a:solidFill>
                  <a:srgbClr val="000000"/>
                </a:solidFill>
              </a:rPr>
              <a:t> </a:t>
            </a:r>
            <a:r>
              <a:rPr sz="1498" dirty="0">
                <a:solidFill>
                  <a:srgbClr val="000000"/>
                </a:solidFill>
              </a:rPr>
              <a:t>Registry</a:t>
            </a:r>
            <a:endParaRPr sz="1498" dirty="0"/>
          </a:p>
          <a:p>
            <a:pPr marL="77377" indent="-65327">
              <a:spcBef>
                <a:spcPts val="254"/>
              </a:spcBef>
              <a:buSzPct val="66666"/>
              <a:buFont typeface="Arial"/>
              <a:buChar char="•"/>
              <a:tabLst>
                <a:tab pos="78011" algn="l"/>
              </a:tabLst>
            </a:pPr>
            <a:r>
              <a:rPr sz="1498" spc="5" dirty="0">
                <a:solidFill>
                  <a:srgbClr val="000000"/>
                </a:solidFill>
              </a:rPr>
              <a:t>HARMONY</a:t>
            </a:r>
            <a:endParaRPr sz="1498" dirty="0"/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104362" y="3229375"/>
            <a:ext cx="859935" cy="847478"/>
          </a:xfrm>
          <a:prstGeom prst="rect">
            <a:avLst/>
          </a:prstGeom>
        </p:spPr>
      </p:pic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137452" y="1207024"/>
          <a:ext cx="4879037" cy="13064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95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0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5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7480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393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marzo</a:t>
                      </a:r>
                      <a:r>
                        <a:rPr sz="9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octubre</a:t>
                      </a:r>
                      <a:r>
                        <a:rPr sz="9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mayo</a:t>
                      </a:r>
                      <a:r>
                        <a:rPr sz="9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661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Estudios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promovidos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0" dirty="0">
                          <a:latin typeface="Calibri"/>
                          <a:cs typeface="Calibri"/>
                        </a:rPr>
                        <a:t>por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GESMD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b="1" spc="10" dirty="0"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Estudios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Activos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41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41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92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Estudios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finalizados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Estudios</a:t>
                      </a:r>
                      <a:r>
                        <a:rPr sz="10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nuevos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1563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8510"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Estudios</a:t>
                      </a:r>
                      <a:r>
                        <a:rPr sz="10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anulados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1000" spc="10" dirty="0"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202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92960" y="828331"/>
            <a:ext cx="6276855" cy="3503420"/>
            <a:chOff x="1288916" y="829352"/>
            <a:chExt cx="6284595" cy="350774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88916" y="4007502"/>
              <a:ext cx="329392" cy="3293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70495" y="829352"/>
              <a:ext cx="6003010" cy="3203399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92960" y="680465"/>
            <a:ext cx="6276855" cy="3651193"/>
            <a:chOff x="1288916" y="681304"/>
            <a:chExt cx="6284595" cy="36556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88916" y="4007502"/>
              <a:ext cx="329392" cy="32939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70495" y="681304"/>
              <a:ext cx="6003010" cy="3367431"/>
            </a:xfrm>
            <a:prstGeom prst="rect">
              <a:avLst/>
            </a:prstGeom>
          </p:spPr>
        </p:pic>
      </p:grpSp>
      <p:sp>
        <p:nvSpPr>
          <p:cNvPr id="6" name="object 6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50747" y="685752"/>
            <a:ext cx="3464253" cy="2936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800" spc="-5" dirty="0">
                <a:solidFill>
                  <a:srgbClr val="C00000"/>
                </a:solidFill>
              </a:rPr>
              <a:t>Publicaciones</a:t>
            </a:r>
            <a:r>
              <a:rPr sz="1800" spc="-10" dirty="0">
                <a:solidFill>
                  <a:srgbClr val="C00000"/>
                </a:solidFill>
              </a:rPr>
              <a:t> </a:t>
            </a:r>
            <a:r>
              <a:rPr sz="1800" spc="10" dirty="0">
                <a:solidFill>
                  <a:srgbClr val="C00000"/>
                </a:solidFill>
              </a:rPr>
              <a:t>2021</a:t>
            </a:r>
            <a:r>
              <a:rPr sz="1800" spc="-15" dirty="0">
                <a:solidFill>
                  <a:srgbClr val="C00000"/>
                </a:solidFill>
              </a:rPr>
              <a:t> </a:t>
            </a:r>
            <a:r>
              <a:rPr sz="1800" dirty="0">
                <a:solidFill>
                  <a:srgbClr val="C00000"/>
                </a:solidFill>
              </a:rPr>
              <a:t>(22)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595304" y="1053471"/>
            <a:ext cx="1181548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Calibri"/>
                <a:cs typeface="Calibri"/>
              </a:rPr>
              <a:t>Publicaciones:</a:t>
            </a:r>
            <a:r>
              <a:rPr sz="1298" spc="-55" dirty="0">
                <a:latin typeface="Calibri"/>
                <a:cs typeface="Calibri"/>
              </a:rPr>
              <a:t> </a:t>
            </a:r>
            <a:r>
              <a:rPr sz="1298" b="1" spc="-5" dirty="0">
                <a:latin typeface="Calibri"/>
                <a:cs typeface="Calibri"/>
              </a:rPr>
              <a:t>22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sz="half" idx="2"/>
          </p:nvPr>
        </p:nvSpPr>
        <p:spPr>
          <a:xfrm>
            <a:off x="1905000" y="1433793"/>
            <a:ext cx="2351373" cy="2387694"/>
          </a:xfrm>
          <a:prstGeom prst="rect">
            <a:avLst/>
          </a:prstGeom>
        </p:spPr>
        <p:txBody>
          <a:bodyPr vert="horz" wrap="square" lIns="0" tIns="111622" rIns="0" bIns="0" rtlCol="0">
            <a:spAutoFit/>
          </a:bodyPr>
          <a:lstStyle/>
          <a:p>
            <a:pPr marL="183929" indent="-171878">
              <a:spcBef>
                <a:spcPts val="879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Cancers</a:t>
            </a:r>
            <a:r>
              <a:rPr sz="1050" spc="-30" dirty="0"/>
              <a:t> </a:t>
            </a:r>
            <a:r>
              <a:rPr sz="1050" spc="-5" dirty="0"/>
              <a:t>(Basel)</a:t>
            </a:r>
            <a:r>
              <a:rPr sz="1050" spc="-30" dirty="0"/>
              <a:t> </a:t>
            </a:r>
            <a:r>
              <a:rPr sz="1050" spc="-5" dirty="0"/>
              <a:t>(2)</a:t>
            </a:r>
          </a:p>
          <a:p>
            <a:pPr marL="183929" indent="-171878">
              <a:spcBef>
                <a:spcPts val="779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Bone</a:t>
            </a:r>
            <a:r>
              <a:rPr sz="1050" spc="-10" dirty="0"/>
              <a:t> Marrow </a:t>
            </a:r>
            <a:r>
              <a:rPr sz="1050" spc="-15" dirty="0"/>
              <a:t>Transplantation</a:t>
            </a:r>
            <a:r>
              <a:rPr sz="1050" spc="-10" dirty="0"/>
              <a:t> </a:t>
            </a:r>
            <a:r>
              <a:rPr sz="1050" spc="-5" dirty="0"/>
              <a:t>(2)</a:t>
            </a:r>
          </a:p>
          <a:p>
            <a:pPr marL="183929" indent="-171878">
              <a:spcBef>
                <a:spcPts val="764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20" dirty="0"/>
              <a:t>Transpl </a:t>
            </a:r>
            <a:r>
              <a:rPr sz="1050" spc="-10" dirty="0"/>
              <a:t>Infect</a:t>
            </a:r>
            <a:r>
              <a:rPr sz="1050" spc="-20" dirty="0"/>
              <a:t> </a:t>
            </a:r>
            <a:r>
              <a:rPr sz="1050" spc="-5" dirty="0"/>
              <a:t>Dis</a:t>
            </a:r>
            <a:r>
              <a:rPr sz="1050" spc="-15" dirty="0"/>
              <a:t> </a:t>
            </a:r>
            <a:r>
              <a:rPr sz="1050" spc="-5" dirty="0"/>
              <a:t>(1)</a:t>
            </a:r>
          </a:p>
          <a:p>
            <a:pPr marL="183929" indent="-171878">
              <a:spcBef>
                <a:spcPts val="818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dirty="0"/>
              <a:t>J</a:t>
            </a:r>
            <a:r>
              <a:rPr sz="1050" spc="-25" dirty="0"/>
              <a:t> </a:t>
            </a:r>
            <a:r>
              <a:rPr sz="1050" spc="-5" dirty="0"/>
              <a:t>Clin</a:t>
            </a:r>
            <a:r>
              <a:rPr sz="1050" spc="-25" dirty="0"/>
              <a:t> </a:t>
            </a:r>
            <a:r>
              <a:rPr sz="1050" spc="-5" dirty="0"/>
              <a:t>Oncol</a:t>
            </a:r>
            <a:r>
              <a:rPr sz="1050" spc="-25" dirty="0"/>
              <a:t> </a:t>
            </a:r>
            <a:r>
              <a:rPr sz="1050" spc="-5" dirty="0"/>
              <a:t>(1)</a:t>
            </a:r>
          </a:p>
          <a:p>
            <a:pPr marL="183929" indent="-163633">
              <a:spcBef>
                <a:spcPts val="764"/>
              </a:spcBef>
              <a:buSzPct val="50000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Br</a:t>
            </a:r>
            <a:r>
              <a:rPr sz="1050" spc="-20" dirty="0"/>
              <a:t> </a:t>
            </a:r>
            <a:r>
              <a:rPr sz="1050" dirty="0"/>
              <a:t>J</a:t>
            </a:r>
            <a:r>
              <a:rPr sz="1050" spc="-20" dirty="0"/>
              <a:t> </a:t>
            </a:r>
            <a:r>
              <a:rPr sz="1050" spc="-10" dirty="0"/>
              <a:t>Haematol</a:t>
            </a:r>
            <a:r>
              <a:rPr sz="1050" spc="-15" dirty="0"/>
              <a:t> </a:t>
            </a:r>
            <a:r>
              <a:rPr sz="1050" spc="-5" dirty="0"/>
              <a:t>(1)</a:t>
            </a:r>
          </a:p>
          <a:p>
            <a:pPr marL="183929" indent="-171878">
              <a:spcBef>
                <a:spcPts val="764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Nat</a:t>
            </a:r>
            <a:r>
              <a:rPr sz="1050" spc="-35" dirty="0"/>
              <a:t> </a:t>
            </a:r>
            <a:r>
              <a:rPr sz="1050" spc="-5" dirty="0"/>
              <a:t>Med</a:t>
            </a:r>
            <a:r>
              <a:rPr sz="1050" spc="-30" dirty="0"/>
              <a:t> </a:t>
            </a:r>
            <a:r>
              <a:rPr sz="1050" spc="-5" dirty="0"/>
              <a:t>(1)</a:t>
            </a:r>
          </a:p>
          <a:p>
            <a:pPr marL="183929" indent="-171878">
              <a:spcBef>
                <a:spcPts val="779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Lancet</a:t>
            </a:r>
            <a:r>
              <a:rPr sz="1050" spc="-25" dirty="0"/>
              <a:t> </a:t>
            </a:r>
            <a:r>
              <a:rPr sz="1050" spc="-10" dirty="0"/>
              <a:t>Haematol</a:t>
            </a:r>
            <a:r>
              <a:rPr sz="1050" spc="-20" dirty="0"/>
              <a:t> </a:t>
            </a:r>
            <a:r>
              <a:rPr sz="1050" spc="-5" dirty="0"/>
              <a:t>(1)</a:t>
            </a:r>
          </a:p>
          <a:p>
            <a:pPr marL="183929" indent="-171878">
              <a:spcBef>
                <a:spcPts val="769"/>
              </a:spcBef>
              <a:buSzPct val="57692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Blood</a:t>
            </a:r>
            <a:r>
              <a:rPr sz="1050" spc="-45" dirty="0"/>
              <a:t> </a:t>
            </a:r>
            <a:r>
              <a:rPr sz="1050" spc="-5" dirty="0"/>
              <a:t>(1)</a:t>
            </a:r>
          </a:p>
          <a:p>
            <a:pPr marL="183929" indent="-163633">
              <a:spcBef>
                <a:spcPts val="814"/>
              </a:spcBef>
              <a:buSzPct val="50000"/>
              <a:buFont typeface="Arial"/>
              <a:buChar char="●"/>
              <a:tabLst>
                <a:tab pos="184563" algn="l"/>
              </a:tabLst>
            </a:pPr>
            <a:r>
              <a:rPr sz="1050" spc="-5" dirty="0"/>
              <a:t>Blood</a:t>
            </a:r>
            <a:r>
              <a:rPr sz="1050" spc="-30" dirty="0"/>
              <a:t> </a:t>
            </a:r>
            <a:r>
              <a:rPr sz="1050" spc="-5" dirty="0"/>
              <a:t>Adv</a:t>
            </a:r>
            <a:r>
              <a:rPr sz="1050" spc="-30" dirty="0"/>
              <a:t> </a:t>
            </a:r>
            <a:r>
              <a:rPr sz="1050" spc="-5" dirty="0"/>
              <a:t>(3)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4779806" y="1433793"/>
            <a:ext cx="1520855" cy="1997787"/>
          </a:xfrm>
          <a:prstGeom prst="rect">
            <a:avLst/>
          </a:prstGeom>
        </p:spPr>
        <p:txBody>
          <a:bodyPr vert="horz" wrap="square" lIns="0" tIns="98938" rIns="0" bIns="0" rtlCol="0">
            <a:spAutoFit/>
          </a:bodyPr>
          <a:lstStyle/>
          <a:p>
            <a:pPr marL="170610" indent="-158560">
              <a:spcBef>
                <a:spcPts val="77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Leukemia</a:t>
            </a:r>
            <a:r>
              <a:rPr sz="1049" spc="204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Leukemia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research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(2)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Leukemia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lymphoma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10" dirty="0">
                <a:latin typeface="Calibri"/>
                <a:cs typeface="Calibri"/>
              </a:rPr>
              <a:t>Medicina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Clínica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Clinical Epigenetics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3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Stem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Cell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Res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15" dirty="0">
                <a:latin typeface="Calibri"/>
                <a:cs typeface="Calibri"/>
              </a:rPr>
              <a:t>Ann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Hematol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  <a:p>
            <a:pPr marL="170610" indent="-158560">
              <a:spcBef>
                <a:spcPts val="689"/>
              </a:spcBef>
              <a:buSzPct val="52380"/>
              <a:buFont typeface="Arial"/>
              <a:buChar char="●"/>
              <a:tabLst>
                <a:tab pos="171244" algn="l"/>
              </a:tabLst>
            </a:pPr>
            <a:r>
              <a:rPr sz="1049" spc="5" dirty="0">
                <a:latin typeface="Calibri"/>
                <a:cs typeface="Calibri"/>
              </a:rPr>
              <a:t>Haematologica</a:t>
            </a:r>
            <a:r>
              <a:rPr sz="1049" spc="-1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(1)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502152" y="938598"/>
            <a:ext cx="1741738" cy="29590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848" spc="-30" dirty="0">
                <a:solidFill>
                  <a:srgbClr val="C00000"/>
                </a:solidFill>
              </a:rPr>
              <a:t>Abstracts</a:t>
            </a:r>
            <a:r>
              <a:rPr sz="1848" spc="-50" dirty="0">
                <a:solidFill>
                  <a:srgbClr val="C00000"/>
                </a:solidFill>
              </a:rPr>
              <a:t> </a:t>
            </a:r>
            <a:r>
              <a:rPr sz="1848" spc="-5" dirty="0">
                <a:solidFill>
                  <a:srgbClr val="C00000"/>
                </a:solidFill>
              </a:rPr>
              <a:t>2021</a:t>
            </a:r>
            <a:endParaRPr sz="1848" dirty="0">
              <a:solidFill>
                <a:srgbClr val="C00000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997558" y="1820709"/>
            <a:ext cx="4750927" cy="233392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83929" indent="-171878">
              <a:spcBef>
                <a:spcPts val="114"/>
              </a:spcBef>
              <a:buSzPct val="34883"/>
              <a:buChar char="●"/>
              <a:tabLst>
                <a:tab pos="184563" algn="l"/>
              </a:tabLst>
            </a:pP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Comunicaciones</a:t>
            </a:r>
            <a:r>
              <a:rPr sz="2147" u="heavy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orales</a:t>
            </a: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internacionales:</a:t>
            </a:r>
            <a:r>
              <a:rPr sz="2147" spc="-10" dirty="0">
                <a:latin typeface="Calibri"/>
                <a:cs typeface="Calibri"/>
              </a:rPr>
              <a:t> </a:t>
            </a:r>
            <a:r>
              <a:rPr sz="2147" u="heavy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6</a:t>
            </a:r>
            <a:endParaRPr sz="2147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Calibri"/>
              <a:buChar char="●"/>
            </a:pPr>
            <a:endParaRPr sz="2097">
              <a:latin typeface="Calibri"/>
              <a:cs typeface="Calibri"/>
            </a:endParaRPr>
          </a:p>
          <a:p>
            <a:pPr marL="183929" indent="-171878">
              <a:buSzPct val="44117"/>
              <a:buChar char="●"/>
              <a:tabLst>
                <a:tab pos="184563" algn="l"/>
              </a:tabLst>
            </a:pPr>
            <a:r>
              <a:rPr sz="1698" u="heavy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Comunicaciones</a:t>
            </a:r>
            <a:r>
              <a:rPr sz="1698" u="heavy" spc="10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147" u="heavy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orales</a:t>
            </a:r>
            <a:r>
              <a:rPr sz="2147" u="heavy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nacionales:</a:t>
            </a:r>
            <a:r>
              <a:rPr sz="2147" u="heavy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11</a:t>
            </a:r>
            <a:endParaRPr sz="2147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Calibri"/>
              <a:buChar char="●"/>
            </a:pPr>
            <a:endParaRPr sz="2097">
              <a:latin typeface="Calibri"/>
              <a:cs typeface="Calibri"/>
            </a:endParaRPr>
          </a:p>
          <a:p>
            <a:pPr marL="183929" indent="-171878">
              <a:buSzPct val="34883"/>
              <a:buChar char="●"/>
              <a:tabLst>
                <a:tab pos="184563" algn="l"/>
              </a:tabLst>
            </a:pPr>
            <a:r>
              <a:rPr sz="2147" u="heavy" spc="-2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Póster</a:t>
            </a: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147" u="heavy" spc="-1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internacionales:</a:t>
            </a: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147" u="heavy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12</a:t>
            </a:r>
            <a:endParaRPr sz="2147">
              <a:latin typeface="Calibri"/>
              <a:cs typeface="Calibri"/>
            </a:endParaRPr>
          </a:p>
          <a:p>
            <a:pPr>
              <a:spcBef>
                <a:spcPts val="55"/>
              </a:spcBef>
              <a:buFont typeface="Calibri"/>
              <a:buChar char="●"/>
            </a:pPr>
            <a:endParaRPr sz="2097">
              <a:latin typeface="Calibri"/>
              <a:cs typeface="Calibri"/>
            </a:endParaRPr>
          </a:p>
          <a:p>
            <a:pPr marL="183929" indent="-171878">
              <a:spcBef>
                <a:spcPts val="5"/>
              </a:spcBef>
              <a:buSzPct val="34883"/>
              <a:buChar char="●"/>
              <a:tabLst>
                <a:tab pos="184563" algn="l"/>
              </a:tabLst>
            </a:pPr>
            <a:r>
              <a:rPr sz="2147" u="heavy" spc="-2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Póster</a:t>
            </a:r>
            <a:r>
              <a:rPr sz="2147" u="heavy" spc="-2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147" u="heavy" spc="-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nacionales:</a:t>
            </a:r>
            <a:r>
              <a:rPr sz="2147" spc="-15" dirty="0">
                <a:latin typeface="Calibri"/>
                <a:cs typeface="Calibri"/>
              </a:rPr>
              <a:t> </a:t>
            </a:r>
            <a:r>
              <a:rPr sz="2147" u="heavy" spc="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3</a:t>
            </a:r>
            <a:endParaRPr sz="2147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2259282" y="982571"/>
            <a:ext cx="1632476" cy="28946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pc="-5" dirty="0"/>
              <a:t>Conclusiones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2506435" y="1516782"/>
            <a:ext cx="5000175" cy="2759482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L="166805" marR="154754" indent="-154754">
              <a:lnSpc>
                <a:spcPct val="80000"/>
              </a:lnSpc>
              <a:spcBef>
                <a:spcPts val="409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167439" algn="l"/>
              </a:tabLst>
            </a:pP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Se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monitoriza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manera incompleta al 39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% 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los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pacientes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del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protocolo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PETHEMA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LAL-19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que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reciben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PEG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asparaginasa</a:t>
            </a:r>
            <a:endParaRPr sz="1298">
              <a:latin typeface="Century Gothic"/>
              <a:cs typeface="Century Gothic"/>
            </a:endParaRPr>
          </a:p>
          <a:p>
            <a:pPr>
              <a:lnSpc>
                <a:spcPct val="100000"/>
              </a:lnSpc>
              <a:buClr>
                <a:srgbClr val="A53010"/>
              </a:buClr>
              <a:buFont typeface="Arial"/>
              <a:buChar char="•"/>
            </a:pPr>
            <a:endParaRPr sz="1598">
              <a:latin typeface="Century Gothic"/>
              <a:cs typeface="Century Gothic"/>
            </a:endParaRPr>
          </a:p>
          <a:p>
            <a:pPr>
              <a:spcBef>
                <a:spcPts val="40"/>
              </a:spcBef>
              <a:buClr>
                <a:srgbClr val="A53010"/>
              </a:buClr>
              <a:buFont typeface="Arial"/>
              <a:buChar char="•"/>
            </a:pPr>
            <a:endParaRPr sz="1548">
              <a:latin typeface="Century Gothic"/>
              <a:cs typeface="Century Gothic"/>
            </a:endParaRPr>
          </a:p>
          <a:p>
            <a:pPr marL="166805" indent="-154754">
              <a:lnSpc>
                <a:spcPts val="1403"/>
              </a:lnSpc>
              <a:spcBef>
                <a:spcPts val="5"/>
              </a:spcBef>
              <a:buClr>
                <a:srgbClr val="A53010"/>
              </a:buClr>
              <a:buSzPct val="92307"/>
              <a:buFont typeface="Arial"/>
              <a:buChar char="•"/>
              <a:tabLst>
                <a:tab pos="167439" algn="l"/>
              </a:tabLst>
            </a:pP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Se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han confirmado tres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casos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inactivación</a:t>
            </a:r>
            <a:r>
              <a:rPr sz="1298" spc="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silente; (3,5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%)</a:t>
            </a:r>
            <a:endParaRPr sz="1298">
              <a:latin typeface="Century Gothic"/>
              <a:cs typeface="Century Gothic"/>
            </a:endParaRPr>
          </a:p>
          <a:p>
            <a:pPr marL="166805">
              <a:lnSpc>
                <a:spcPts val="1403"/>
              </a:lnSpc>
            </a:pP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:otros</a:t>
            </a:r>
            <a:r>
              <a:rPr sz="1298" spc="35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seis estan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estudio</a:t>
            </a:r>
            <a:endParaRPr sz="1298">
              <a:latin typeface="Century Gothic"/>
              <a:cs typeface="Century Gothic"/>
            </a:endParaRPr>
          </a:p>
          <a:p>
            <a:pPr>
              <a:lnSpc>
                <a:spcPct val="100000"/>
              </a:lnSpc>
            </a:pPr>
            <a:endParaRPr sz="1948">
              <a:latin typeface="Century Gothic"/>
              <a:cs typeface="Century Gothic"/>
            </a:endParaRPr>
          </a:p>
          <a:p>
            <a:pPr marL="166805" marR="140167" indent="-154754">
              <a:lnSpc>
                <a:spcPct val="80000"/>
              </a:lnSpc>
              <a:buClr>
                <a:srgbClr val="A53010"/>
              </a:buClr>
              <a:buSzPct val="92307"/>
              <a:buFont typeface="Arial"/>
              <a:buChar char="•"/>
              <a:tabLst>
                <a:tab pos="167439" algn="l"/>
              </a:tabLst>
            </a:pP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Se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observa una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relación entre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la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actividad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asparaginasa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y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toxicidad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cualquier tipo.</a:t>
            </a:r>
            <a:endParaRPr sz="1298">
              <a:latin typeface="Century Gothic"/>
              <a:cs typeface="Century Gothic"/>
            </a:endParaRPr>
          </a:p>
          <a:p>
            <a:pPr>
              <a:spcBef>
                <a:spcPts val="5"/>
              </a:spcBef>
              <a:buClr>
                <a:srgbClr val="A53010"/>
              </a:buClr>
              <a:buFont typeface="Arial"/>
              <a:buChar char="•"/>
            </a:pPr>
            <a:endParaRPr sz="1948">
              <a:latin typeface="Century Gothic"/>
              <a:cs typeface="Century Gothic"/>
            </a:endParaRPr>
          </a:p>
          <a:p>
            <a:pPr marL="166805" marR="171244" indent="-154754">
              <a:lnSpc>
                <a:spcPct val="80000"/>
              </a:lnSpc>
              <a:buClr>
                <a:srgbClr val="A53010"/>
              </a:buClr>
              <a:buSzPct val="92307"/>
              <a:buFont typeface="Arial"/>
              <a:buChar char="•"/>
              <a:tabLst>
                <a:tab pos="167439" algn="l"/>
              </a:tabLst>
            </a:pP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Se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observa una relación entre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la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hipofibrinogenemia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y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 la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actividad asparaginasa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en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los ciclos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de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inducción 43 </a:t>
            </a:r>
            <a:r>
              <a:rPr sz="1298" dirty="0">
                <a:solidFill>
                  <a:srgbClr val="404040"/>
                </a:solidFill>
                <a:latin typeface="Century Gothic"/>
                <a:cs typeface="Century Gothic"/>
              </a:rPr>
              <a:t>y de </a:t>
            </a:r>
            <a:r>
              <a:rPr sz="1298" spc="-345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consolidación</a:t>
            </a:r>
            <a:r>
              <a:rPr sz="1298" spc="-10" dirty="0">
                <a:solidFill>
                  <a:srgbClr val="404040"/>
                </a:solidFill>
                <a:latin typeface="Century Gothic"/>
                <a:cs typeface="Century Gothic"/>
              </a:rPr>
              <a:t> </a:t>
            </a:r>
            <a:r>
              <a:rPr sz="1298" spc="-5" dirty="0">
                <a:solidFill>
                  <a:srgbClr val="404040"/>
                </a:solidFill>
                <a:latin typeface="Century Gothic"/>
                <a:cs typeface="Century Gothic"/>
              </a:rPr>
              <a:t>temprana</a:t>
            </a:r>
            <a:endParaRPr sz="1298">
              <a:latin typeface="Century Gothic"/>
              <a:cs typeface="Century Gothic"/>
            </a:endParaRPr>
          </a:p>
        </p:txBody>
      </p:sp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94232" y="1412358"/>
            <a:ext cx="1146666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Guidelines</a:t>
            </a:r>
            <a:endParaRPr sz="16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94232" y="2146621"/>
            <a:ext cx="1489144" cy="631681"/>
          </a:xfrm>
          <a:prstGeom prst="rect">
            <a:avLst/>
          </a:prstGeom>
        </p:spPr>
        <p:txBody>
          <a:bodyPr vert="horz" wrap="square" lIns="0" tIns="55176" rIns="0" bIns="0" rtlCol="0">
            <a:spAutoFit/>
          </a:bodyPr>
          <a:lstStyle/>
          <a:p>
            <a:pPr marL="197882" indent="-185832">
              <a:spcBef>
                <a:spcPts val="433"/>
              </a:spcBef>
              <a:buFont typeface="Arial Unicode MS"/>
              <a:buChar char="►"/>
              <a:tabLst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Patients</a:t>
            </a:r>
            <a:endParaRPr sz="1298">
              <a:latin typeface="Arial"/>
              <a:cs typeface="Arial"/>
            </a:endParaRPr>
          </a:p>
          <a:p>
            <a:pPr marL="445235" lvl="1" indent="-186466">
              <a:spcBef>
                <a:spcPts val="315"/>
              </a:spcBef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2007,</a:t>
            </a:r>
            <a:r>
              <a:rPr sz="1049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3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Ramos</a:t>
            </a:r>
            <a:endParaRPr sz="1049">
              <a:latin typeface="Arial"/>
              <a:cs typeface="Arial"/>
            </a:endParaRPr>
          </a:p>
          <a:p>
            <a:pPr marL="414157" lvl="1" indent="-155388">
              <a:spcBef>
                <a:spcPts val="40"/>
              </a:spcBef>
              <a:buFont typeface="Arial"/>
              <a:buChar char="•"/>
              <a:tabLst>
                <a:tab pos="414792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2019,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Jerez</a:t>
            </a:r>
            <a:endParaRPr sz="10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94232" y="2979263"/>
            <a:ext cx="107246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97882" indent="-185832">
              <a:spcBef>
                <a:spcPts val="100"/>
              </a:spcBef>
              <a:buFont typeface="Arial Unicode MS"/>
              <a:buChar char="►"/>
              <a:tabLst>
                <a:tab pos="198516" algn="l"/>
              </a:tabLst>
            </a:pPr>
            <a:r>
              <a:rPr sz="1298" b="1" spc="-5" dirty="0">
                <a:solidFill>
                  <a:srgbClr val="7030A0"/>
                </a:solidFill>
                <a:latin typeface="Arial"/>
                <a:cs typeface="Arial"/>
              </a:rPr>
              <a:t>Physicians</a:t>
            </a:r>
            <a:endParaRPr sz="1298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41550" y="3212841"/>
            <a:ext cx="2788022" cy="849852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97882" indent="-185832">
              <a:spcBef>
                <a:spcPts val="13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2012,</a:t>
            </a:r>
            <a:r>
              <a:rPr sz="1049" b="1" spc="-2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Sanz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4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2020,</a:t>
            </a:r>
            <a:r>
              <a:rPr sz="1049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Díez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Campelo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4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2017,</a:t>
            </a:r>
            <a:r>
              <a:rPr sz="10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NGS,</a:t>
            </a:r>
            <a:r>
              <a:rPr sz="1049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Solé</a:t>
            </a:r>
            <a:r>
              <a:rPr sz="1049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and</a:t>
            </a:r>
            <a:r>
              <a:rPr sz="1049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20" dirty="0">
                <a:solidFill>
                  <a:srgbClr val="7030A0"/>
                </a:solidFill>
                <a:latin typeface="Arial"/>
                <a:cs typeface="Arial"/>
              </a:rPr>
              <a:t>Such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4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2021,</a:t>
            </a:r>
            <a:r>
              <a:rPr sz="1049" b="1" spc="-2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CHIPs,</a:t>
            </a:r>
            <a:r>
              <a:rPr sz="1049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Montoro</a:t>
            </a:r>
            <a:endParaRPr sz="1049">
              <a:latin typeface="Arial"/>
              <a:cs typeface="Arial"/>
            </a:endParaRPr>
          </a:p>
          <a:p>
            <a:pPr marL="197882" indent="-185832">
              <a:spcBef>
                <a:spcPts val="4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2022,</a:t>
            </a:r>
            <a:r>
              <a:rPr sz="1049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Arial"/>
                <a:cs typeface="Arial"/>
              </a:rPr>
              <a:t>Germline predisposition,</a:t>
            </a:r>
            <a:r>
              <a:rPr sz="1049" b="1" spc="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Dr</a:t>
            </a:r>
            <a:r>
              <a:rPr sz="1049" b="1" spc="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Arial"/>
                <a:cs typeface="Arial"/>
              </a:rPr>
              <a:t>Jerez</a:t>
            </a:r>
            <a:endParaRPr sz="10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411026" y="1668878"/>
            <a:ext cx="2322506" cy="2220397"/>
            <a:chOff x="3409594" y="1670935"/>
            <a:chExt cx="2325370" cy="2223135"/>
          </a:xfrm>
        </p:grpSpPr>
        <p:sp>
          <p:nvSpPr>
            <p:cNvPr id="9" name="object 9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03234" y="965"/>
                  </a:lnTo>
                  <a:lnTo>
                    <a:pt x="1055055" y="3838"/>
                  </a:lnTo>
                  <a:lnTo>
                    <a:pt x="1007432" y="8578"/>
                  </a:lnTo>
                  <a:lnTo>
                    <a:pt x="960404" y="15148"/>
                  </a:lnTo>
                  <a:lnTo>
                    <a:pt x="914010" y="23509"/>
                  </a:lnTo>
                  <a:lnTo>
                    <a:pt x="868292" y="33624"/>
                  </a:lnTo>
                  <a:lnTo>
                    <a:pt x="823289" y="45455"/>
                  </a:lnTo>
                  <a:lnTo>
                    <a:pt x="779041" y="58962"/>
                  </a:lnTo>
                  <a:lnTo>
                    <a:pt x="735588" y="74108"/>
                  </a:lnTo>
                  <a:lnTo>
                    <a:pt x="692971" y="90854"/>
                  </a:lnTo>
                  <a:lnTo>
                    <a:pt x="651228" y="109163"/>
                  </a:lnTo>
                  <a:lnTo>
                    <a:pt x="610400" y="128996"/>
                  </a:lnTo>
                  <a:lnTo>
                    <a:pt x="570527" y="150315"/>
                  </a:lnTo>
                  <a:lnTo>
                    <a:pt x="531649" y="173082"/>
                  </a:lnTo>
                  <a:lnTo>
                    <a:pt x="493806" y="197258"/>
                  </a:lnTo>
                  <a:lnTo>
                    <a:pt x="457037" y="222805"/>
                  </a:lnTo>
                  <a:lnTo>
                    <a:pt x="421384" y="249686"/>
                  </a:lnTo>
                  <a:lnTo>
                    <a:pt x="386886" y="277861"/>
                  </a:lnTo>
                  <a:lnTo>
                    <a:pt x="353582" y="307293"/>
                  </a:lnTo>
                  <a:lnTo>
                    <a:pt x="321513" y="337943"/>
                  </a:lnTo>
                  <a:lnTo>
                    <a:pt x="290719" y="369774"/>
                  </a:lnTo>
                  <a:lnTo>
                    <a:pt x="261240" y="402747"/>
                  </a:lnTo>
                  <a:lnTo>
                    <a:pt x="233116" y="436823"/>
                  </a:lnTo>
                  <a:lnTo>
                    <a:pt x="206386" y="471965"/>
                  </a:lnTo>
                  <a:lnTo>
                    <a:pt x="181091" y="508134"/>
                  </a:lnTo>
                  <a:lnTo>
                    <a:pt x="157271" y="545292"/>
                  </a:lnTo>
                  <a:lnTo>
                    <a:pt x="134966" y="583402"/>
                  </a:lnTo>
                  <a:lnTo>
                    <a:pt x="114215" y="622424"/>
                  </a:lnTo>
                  <a:lnTo>
                    <a:pt x="95059" y="662320"/>
                  </a:lnTo>
                  <a:lnTo>
                    <a:pt x="77537" y="703053"/>
                  </a:lnTo>
                  <a:lnTo>
                    <a:pt x="61690" y="744584"/>
                  </a:lnTo>
                  <a:lnTo>
                    <a:pt x="47558" y="786874"/>
                  </a:lnTo>
                  <a:lnTo>
                    <a:pt x="35180" y="829887"/>
                  </a:lnTo>
                  <a:lnTo>
                    <a:pt x="24597" y="873583"/>
                  </a:lnTo>
                  <a:lnTo>
                    <a:pt x="15849" y="917923"/>
                  </a:lnTo>
                  <a:lnTo>
                    <a:pt x="8975" y="962871"/>
                  </a:lnTo>
                  <a:lnTo>
                    <a:pt x="4015" y="1008388"/>
                  </a:lnTo>
                  <a:lnTo>
                    <a:pt x="1010" y="1054436"/>
                  </a:lnTo>
                  <a:lnTo>
                    <a:pt x="0" y="1100975"/>
                  </a:lnTo>
                  <a:lnTo>
                    <a:pt x="1010" y="1147515"/>
                  </a:lnTo>
                  <a:lnTo>
                    <a:pt x="4015" y="1193562"/>
                  </a:lnTo>
                  <a:lnTo>
                    <a:pt x="8975" y="1239079"/>
                  </a:lnTo>
                  <a:lnTo>
                    <a:pt x="15849" y="1284027"/>
                  </a:lnTo>
                  <a:lnTo>
                    <a:pt x="24597" y="1328368"/>
                  </a:lnTo>
                  <a:lnTo>
                    <a:pt x="35180" y="1372064"/>
                  </a:lnTo>
                  <a:lnTo>
                    <a:pt x="47558" y="1415076"/>
                  </a:lnTo>
                  <a:lnTo>
                    <a:pt x="61690" y="1457367"/>
                  </a:lnTo>
                  <a:lnTo>
                    <a:pt x="77537" y="1498898"/>
                  </a:lnTo>
                  <a:lnTo>
                    <a:pt x="95059" y="1539630"/>
                  </a:lnTo>
                  <a:lnTo>
                    <a:pt x="114215" y="1579527"/>
                  </a:lnTo>
                  <a:lnTo>
                    <a:pt x="134966" y="1618549"/>
                  </a:lnTo>
                  <a:lnTo>
                    <a:pt x="157271" y="1656658"/>
                  </a:lnTo>
                  <a:lnTo>
                    <a:pt x="181091" y="1693816"/>
                  </a:lnTo>
                  <a:lnTo>
                    <a:pt x="206386" y="1729986"/>
                  </a:lnTo>
                  <a:lnTo>
                    <a:pt x="233116" y="1765128"/>
                  </a:lnTo>
                  <a:lnTo>
                    <a:pt x="261240" y="1799204"/>
                  </a:lnTo>
                  <a:lnTo>
                    <a:pt x="290719" y="1832176"/>
                  </a:lnTo>
                  <a:lnTo>
                    <a:pt x="321513" y="1864007"/>
                  </a:lnTo>
                  <a:lnTo>
                    <a:pt x="353582" y="1894657"/>
                  </a:lnTo>
                  <a:lnTo>
                    <a:pt x="386886" y="1924089"/>
                  </a:lnTo>
                  <a:lnTo>
                    <a:pt x="421384" y="1952265"/>
                  </a:lnTo>
                  <a:lnTo>
                    <a:pt x="457037" y="1979145"/>
                  </a:lnTo>
                  <a:lnTo>
                    <a:pt x="493806" y="2004692"/>
                  </a:lnTo>
                  <a:lnTo>
                    <a:pt x="531649" y="2028868"/>
                  </a:lnTo>
                  <a:lnTo>
                    <a:pt x="570527" y="2051635"/>
                  </a:lnTo>
                  <a:lnTo>
                    <a:pt x="610400" y="2072954"/>
                  </a:lnTo>
                  <a:lnTo>
                    <a:pt x="651228" y="2092787"/>
                  </a:lnTo>
                  <a:lnTo>
                    <a:pt x="692971" y="2111096"/>
                  </a:lnTo>
                  <a:lnTo>
                    <a:pt x="735588" y="2127843"/>
                  </a:lnTo>
                  <a:lnTo>
                    <a:pt x="779041" y="2142989"/>
                  </a:lnTo>
                  <a:lnTo>
                    <a:pt x="823289" y="2156496"/>
                  </a:lnTo>
                  <a:lnTo>
                    <a:pt x="868292" y="2168326"/>
                  </a:lnTo>
                  <a:lnTo>
                    <a:pt x="914010" y="2178441"/>
                  </a:lnTo>
                  <a:lnTo>
                    <a:pt x="960404" y="2186803"/>
                  </a:lnTo>
                  <a:lnTo>
                    <a:pt x="1007432" y="2193373"/>
                  </a:lnTo>
                  <a:lnTo>
                    <a:pt x="1055055" y="2198113"/>
                  </a:lnTo>
                  <a:lnTo>
                    <a:pt x="1103234" y="2200985"/>
                  </a:lnTo>
                  <a:lnTo>
                    <a:pt x="1151928" y="2201951"/>
                  </a:lnTo>
                  <a:lnTo>
                    <a:pt x="1200620" y="2200985"/>
                  </a:lnTo>
                  <a:lnTo>
                    <a:pt x="1248798" y="2198113"/>
                  </a:lnTo>
                  <a:lnTo>
                    <a:pt x="1296421" y="2193373"/>
                  </a:lnTo>
                  <a:lnTo>
                    <a:pt x="1343448" y="2186803"/>
                  </a:lnTo>
                  <a:lnTo>
                    <a:pt x="1389840" y="2178441"/>
                  </a:lnTo>
                  <a:lnTo>
                    <a:pt x="1435558" y="2168326"/>
                  </a:lnTo>
                  <a:lnTo>
                    <a:pt x="1480560" y="2156496"/>
                  </a:lnTo>
                  <a:lnTo>
                    <a:pt x="1524807" y="2142989"/>
                  </a:lnTo>
                  <a:lnTo>
                    <a:pt x="1568260" y="2127843"/>
                  </a:lnTo>
                  <a:lnTo>
                    <a:pt x="1610877" y="2111096"/>
                  </a:lnTo>
                  <a:lnTo>
                    <a:pt x="1652620" y="2092787"/>
                  </a:lnTo>
                  <a:lnTo>
                    <a:pt x="1693447" y="2072954"/>
                  </a:lnTo>
                  <a:lnTo>
                    <a:pt x="1733319" y="2051635"/>
                  </a:lnTo>
                  <a:lnTo>
                    <a:pt x="1772197" y="2028868"/>
                  </a:lnTo>
                  <a:lnTo>
                    <a:pt x="1810040" y="2004692"/>
                  </a:lnTo>
                  <a:lnTo>
                    <a:pt x="1846808" y="1979145"/>
                  </a:lnTo>
                  <a:lnTo>
                    <a:pt x="1882461" y="1952265"/>
                  </a:lnTo>
                  <a:lnTo>
                    <a:pt x="1916959" y="1924089"/>
                  </a:lnTo>
                  <a:lnTo>
                    <a:pt x="1950262" y="1894657"/>
                  </a:lnTo>
                  <a:lnTo>
                    <a:pt x="1982331" y="1864007"/>
                  </a:lnTo>
                  <a:lnTo>
                    <a:pt x="2013124" y="1832176"/>
                  </a:lnTo>
                  <a:lnTo>
                    <a:pt x="2042603" y="1799204"/>
                  </a:lnTo>
                  <a:lnTo>
                    <a:pt x="2070728" y="1765128"/>
                  </a:lnTo>
                  <a:lnTo>
                    <a:pt x="2097457" y="1729986"/>
                  </a:lnTo>
                  <a:lnTo>
                    <a:pt x="2122752" y="1693816"/>
                  </a:lnTo>
                  <a:lnTo>
                    <a:pt x="2146572" y="1656658"/>
                  </a:lnTo>
                  <a:lnTo>
                    <a:pt x="2168877" y="1618549"/>
                  </a:lnTo>
                  <a:lnTo>
                    <a:pt x="2189628" y="1579527"/>
                  </a:lnTo>
                  <a:lnTo>
                    <a:pt x="2208784" y="1539630"/>
                  </a:lnTo>
                  <a:lnTo>
                    <a:pt x="2226305" y="1498898"/>
                  </a:lnTo>
                  <a:lnTo>
                    <a:pt x="2242152" y="1457367"/>
                  </a:lnTo>
                  <a:lnTo>
                    <a:pt x="2256285" y="1415076"/>
                  </a:lnTo>
                  <a:lnTo>
                    <a:pt x="2268662" y="1372064"/>
                  </a:lnTo>
                  <a:lnTo>
                    <a:pt x="2279245" y="1328368"/>
                  </a:lnTo>
                  <a:lnTo>
                    <a:pt x="2287994" y="1284027"/>
                  </a:lnTo>
                  <a:lnTo>
                    <a:pt x="2294868" y="1239079"/>
                  </a:lnTo>
                  <a:lnTo>
                    <a:pt x="2299827" y="1193562"/>
                  </a:lnTo>
                  <a:lnTo>
                    <a:pt x="2302832" y="1147515"/>
                  </a:lnTo>
                  <a:lnTo>
                    <a:pt x="2303843" y="1100975"/>
                  </a:lnTo>
                  <a:lnTo>
                    <a:pt x="2302832" y="1054436"/>
                  </a:lnTo>
                  <a:lnTo>
                    <a:pt x="2299827" y="1008388"/>
                  </a:lnTo>
                  <a:lnTo>
                    <a:pt x="2294868" y="962871"/>
                  </a:lnTo>
                  <a:lnTo>
                    <a:pt x="2287994" y="917923"/>
                  </a:lnTo>
                  <a:lnTo>
                    <a:pt x="2279245" y="873583"/>
                  </a:lnTo>
                  <a:lnTo>
                    <a:pt x="2268662" y="829887"/>
                  </a:lnTo>
                  <a:lnTo>
                    <a:pt x="2256285" y="786874"/>
                  </a:lnTo>
                  <a:lnTo>
                    <a:pt x="2242152" y="744584"/>
                  </a:lnTo>
                  <a:lnTo>
                    <a:pt x="2226305" y="703053"/>
                  </a:lnTo>
                  <a:lnTo>
                    <a:pt x="2208784" y="662320"/>
                  </a:lnTo>
                  <a:lnTo>
                    <a:pt x="2189628" y="622424"/>
                  </a:lnTo>
                  <a:lnTo>
                    <a:pt x="2168877" y="583402"/>
                  </a:lnTo>
                  <a:lnTo>
                    <a:pt x="2146572" y="545292"/>
                  </a:lnTo>
                  <a:lnTo>
                    <a:pt x="2122752" y="508134"/>
                  </a:lnTo>
                  <a:lnTo>
                    <a:pt x="2097457" y="471965"/>
                  </a:lnTo>
                  <a:lnTo>
                    <a:pt x="2070728" y="436823"/>
                  </a:lnTo>
                  <a:lnTo>
                    <a:pt x="2042603" y="402747"/>
                  </a:lnTo>
                  <a:lnTo>
                    <a:pt x="2013124" y="369774"/>
                  </a:lnTo>
                  <a:lnTo>
                    <a:pt x="1982331" y="337943"/>
                  </a:lnTo>
                  <a:lnTo>
                    <a:pt x="1950262" y="307293"/>
                  </a:lnTo>
                  <a:lnTo>
                    <a:pt x="1916959" y="277861"/>
                  </a:lnTo>
                  <a:lnTo>
                    <a:pt x="1882461" y="249686"/>
                  </a:lnTo>
                  <a:lnTo>
                    <a:pt x="1846808" y="222805"/>
                  </a:lnTo>
                  <a:lnTo>
                    <a:pt x="1810040" y="197258"/>
                  </a:lnTo>
                  <a:lnTo>
                    <a:pt x="1772197" y="173082"/>
                  </a:lnTo>
                  <a:lnTo>
                    <a:pt x="1733319" y="150315"/>
                  </a:lnTo>
                  <a:lnTo>
                    <a:pt x="1693447" y="128996"/>
                  </a:lnTo>
                  <a:lnTo>
                    <a:pt x="1652620" y="109163"/>
                  </a:lnTo>
                  <a:lnTo>
                    <a:pt x="1610877" y="90854"/>
                  </a:lnTo>
                  <a:lnTo>
                    <a:pt x="1568260" y="74108"/>
                  </a:lnTo>
                  <a:lnTo>
                    <a:pt x="1524807" y="58962"/>
                  </a:lnTo>
                  <a:lnTo>
                    <a:pt x="1480560" y="45455"/>
                  </a:lnTo>
                  <a:lnTo>
                    <a:pt x="1435558" y="33624"/>
                  </a:lnTo>
                  <a:lnTo>
                    <a:pt x="1389840" y="23509"/>
                  </a:lnTo>
                  <a:lnTo>
                    <a:pt x="1343448" y="15148"/>
                  </a:lnTo>
                  <a:lnTo>
                    <a:pt x="1296421" y="8578"/>
                  </a:lnTo>
                  <a:lnTo>
                    <a:pt x="1248798" y="3838"/>
                  </a:lnTo>
                  <a:lnTo>
                    <a:pt x="1200620" y="965"/>
                  </a:lnTo>
                  <a:lnTo>
                    <a:pt x="11519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420071" y="1681412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1151928" y="0"/>
                  </a:moveTo>
                  <a:lnTo>
                    <a:pt x="1151928" y="2201951"/>
                  </a:lnTo>
                </a:path>
                <a:path w="2304415" h="2202179">
                  <a:moveTo>
                    <a:pt x="0" y="1100975"/>
                  </a:moveTo>
                  <a:lnTo>
                    <a:pt x="2303856" y="1100975"/>
                  </a:lnTo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420078" y="1681415"/>
              <a:ext cx="2304415" cy="2202180"/>
            </a:xfrm>
            <a:custGeom>
              <a:avLst/>
              <a:gdLst/>
              <a:ahLst/>
              <a:cxnLst/>
              <a:rect l="l" t="t" r="r" b="b"/>
              <a:pathLst>
                <a:path w="2304415" h="2202179">
                  <a:moveTo>
                    <a:pt x="0" y="1100975"/>
                  </a:moveTo>
                  <a:lnTo>
                    <a:pt x="1010" y="1054436"/>
                  </a:lnTo>
                  <a:lnTo>
                    <a:pt x="4015" y="1008388"/>
                  </a:lnTo>
                  <a:lnTo>
                    <a:pt x="8975" y="962871"/>
                  </a:lnTo>
                  <a:lnTo>
                    <a:pt x="15849" y="917923"/>
                  </a:lnTo>
                  <a:lnTo>
                    <a:pt x="24597" y="873583"/>
                  </a:lnTo>
                  <a:lnTo>
                    <a:pt x="35180" y="829887"/>
                  </a:lnTo>
                  <a:lnTo>
                    <a:pt x="47558" y="786874"/>
                  </a:lnTo>
                  <a:lnTo>
                    <a:pt x="61690" y="744584"/>
                  </a:lnTo>
                  <a:lnTo>
                    <a:pt x="77537" y="703053"/>
                  </a:lnTo>
                  <a:lnTo>
                    <a:pt x="95059" y="662320"/>
                  </a:lnTo>
                  <a:lnTo>
                    <a:pt x="114215" y="622424"/>
                  </a:lnTo>
                  <a:lnTo>
                    <a:pt x="134966" y="583402"/>
                  </a:lnTo>
                  <a:lnTo>
                    <a:pt x="157271" y="545292"/>
                  </a:lnTo>
                  <a:lnTo>
                    <a:pt x="181091" y="508134"/>
                  </a:lnTo>
                  <a:lnTo>
                    <a:pt x="206386" y="471965"/>
                  </a:lnTo>
                  <a:lnTo>
                    <a:pt x="233116" y="436823"/>
                  </a:lnTo>
                  <a:lnTo>
                    <a:pt x="261240" y="402747"/>
                  </a:lnTo>
                  <a:lnTo>
                    <a:pt x="290719" y="369774"/>
                  </a:lnTo>
                  <a:lnTo>
                    <a:pt x="321513" y="337943"/>
                  </a:lnTo>
                  <a:lnTo>
                    <a:pt x="353582" y="307293"/>
                  </a:lnTo>
                  <a:lnTo>
                    <a:pt x="386886" y="277861"/>
                  </a:lnTo>
                  <a:lnTo>
                    <a:pt x="421384" y="249686"/>
                  </a:lnTo>
                  <a:lnTo>
                    <a:pt x="457037" y="222805"/>
                  </a:lnTo>
                  <a:lnTo>
                    <a:pt x="493806" y="197258"/>
                  </a:lnTo>
                  <a:lnTo>
                    <a:pt x="531649" y="173082"/>
                  </a:lnTo>
                  <a:lnTo>
                    <a:pt x="570527" y="150315"/>
                  </a:lnTo>
                  <a:lnTo>
                    <a:pt x="610400" y="128996"/>
                  </a:lnTo>
                  <a:lnTo>
                    <a:pt x="651228" y="109163"/>
                  </a:lnTo>
                  <a:lnTo>
                    <a:pt x="692971" y="90854"/>
                  </a:lnTo>
                  <a:lnTo>
                    <a:pt x="735588" y="74108"/>
                  </a:lnTo>
                  <a:lnTo>
                    <a:pt x="779041" y="58962"/>
                  </a:lnTo>
                  <a:lnTo>
                    <a:pt x="823289" y="45455"/>
                  </a:lnTo>
                  <a:lnTo>
                    <a:pt x="868292" y="33624"/>
                  </a:lnTo>
                  <a:lnTo>
                    <a:pt x="914010" y="23509"/>
                  </a:lnTo>
                  <a:lnTo>
                    <a:pt x="960404" y="15148"/>
                  </a:lnTo>
                  <a:lnTo>
                    <a:pt x="1007432" y="8578"/>
                  </a:lnTo>
                  <a:lnTo>
                    <a:pt x="1055055" y="3838"/>
                  </a:lnTo>
                  <a:lnTo>
                    <a:pt x="1103234" y="965"/>
                  </a:lnTo>
                  <a:lnTo>
                    <a:pt x="1151928" y="0"/>
                  </a:lnTo>
                  <a:lnTo>
                    <a:pt x="1200620" y="965"/>
                  </a:lnTo>
                  <a:lnTo>
                    <a:pt x="1248798" y="3838"/>
                  </a:lnTo>
                  <a:lnTo>
                    <a:pt x="1296421" y="8578"/>
                  </a:lnTo>
                  <a:lnTo>
                    <a:pt x="1343448" y="15148"/>
                  </a:lnTo>
                  <a:lnTo>
                    <a:pt x="1389840" y="23509"/>
                  </a:lnTo>
                  <a:lnTo>
                    <a:pt x="1435558" y="33624"/>
                  </a:lnTo>
                  <a:lnTo>
                    <a:pt x="1480560" y="45455"/>
                  </a:lnTo>
                  <a:lnTo>
                    <a:pt x="1524807" y="58962"/>
                  </a:lnTo>
                  <a:lnTo>
                    <a:pt x="1568260" y="74108"/>
                  </a:lnTo>
                  <a:lnTo>
                    <a:pt x="1610877" y="90854"/>
                  </a:lnTo>
                  <a:lnTo>
                    <a:pt x="1652620" y="109163"/>
                  </a:lnTo>
                  <a:lnTo>
                    <a:pt x="1693447" y="128996"/>
                  </a:lnTo>
                  <a:lnTo>
                    <a:pt x="1733319" y="150315"/>
                  </a:lnTo>
                  <a:lnTo>
                    <a:pt x="1772197" y="173082"/>
                  </a:lnTo>
                  <a:lnTo>
                    <a:pt x="1810040" y="197258"/>
                  </a:lnTo>
                  <a:lnTo>
                    <a:pt x="1846808" y="222805"/>
                  </a:lnTo>
                  <a:lnTo>
                    <a:pt x="1882461" y="249686"/>
                  </a:lnTo>
                  <a:lnTo>
                    <a:pt x="1916959" y="277861"/>
                  </a:lnTo>
                  <a:lnTo>
                    <a:pt x="1950262" y="307293"/>
                  </a:lnTo>
                  <a:lnTo>
                    <a:pt x="1982331" y="337943"/>
                  </a:lnTo>
                  <a:lnTo>
                    <a:pt x="2013124" y="369774"/>
                  </a:lnTo>
                  <a:lnTo>
                    <a:pt x="2042603" y="402747"/>
                  </a:lnTo>
                  <a:lnTo>
                    <a:pt x="2070728" y="436823"/>
                  </a:lnTo>
                  <a:lnTo>
                    <a:pt x="2097457" y="471965"/>
                  </a:lnTo>
                  <a:lnTo>
                    <a:pt x="2122752" y="508134"/>
                  </a:lnTo>
                  <a:lnTo>
                    <a:pt x="2146572" y="545292"/>
                  </a:lnTo>
                  <a:lnTo>
                    <a:pt x="2168877" y="583402"/>
                  </a:lnTo>
                  <a:lnTo>
                    <a:pt x="2189628" y="622424"/>
                  </a:lnTo>
                  <a:lnTo>
                    <a:pt x="2208784" y="662320"/>
                  </a:lnTo>
                  <a:lnTo>
                    <a:pt x="2226305" y="703053"/>
                  </a:lnTo>
                  <a:lnTo>
                    <a:pt x="2242152" y="744584"/>
                  </a:lnTo>
                  <a:lnTo>
                    <a:pt x="2256285" y="786874"/>
                  </a:lnTo>
                  <a:lnTo>
                    <a:pt x="2268662" y="829887"/>
                  </a:lnTo>
                  <a:lnTo>
                    <a:pt x="2279245" y="873583"/>
                  </a:lnTo>
                  <a:lnTo>
                    <a:pt x="2287994" y="917923"/>
                  </a:lnTo>
                  <a:lnTo>
                    <a:pt x="2294868" y="962871"/>
                  </a:lnTo>
                  <a:lnTo>
                    <a:pt x="2299827" y="1008388"/>
                  </a:lnTo>
                  <a:lnTo>
                    <a:pt x="2302832" y="1054436"/>
                  </a:lnTo>
                  <a:lnTo>
                    <a:pt x="2303843" y="1100975"/>
                  </a:lnTo>
                  <a:lnTo>
                    <a:pt x="2302832" y="1147515"/>
                  </a:lnTo>
                  <a:lnTo>
                    <a:pt x="2299827" y="1193562"/>
                  </a:lnTo>
                  <a:lnTo>
                    <a:pt x="2294868" y="1239079"/>
                  </a:lnTo>
                  <a:lnTo>
                    <a:pt x="2287994" y="1284027"/>
                  </a:lnTo>
                  <a:lnTo>
                    <a:pt x="2279245" y="1328368"/>
                  </a:lnTo>
                  <a:lnTo>
                    <a:pt x="2268662" y="1372064"/>
                  </a:lnTo>
                  <a:lnTo>
                    <a:pt x="2256285" y="1415076"/>
                  </a:lnTo>
                  <a:lnTo>
                    <a:pt x="2242152" y="1457367"/>
                  </a:lnTo>
                  <a:lnTo>
                    <a:pt x="2226305" y="1498898"/>
                  </a:lnTo>
                  <a:lnTo>
                    <a:pt x="2208784" y="1539630"/>
                  </a:lnTo>
                  <a:lnTo>
                    <a:pt x="2189628" y="1579527"/>
                  </a:lnTo>
                  <a:lnTo>
                    <a:pt x="2168877" y="1618549"/>
                  </a:lnTo>
                  <a:lnTo>
                    <a:pt x="2146572" y="1656658"/>
                  </a:lnTo>
                  <a:lnTo>
                    <a:pt x="2122752" y="1693816"/>
                  </a:lnTo>
                  <a:lnTo>
                    <a:pt x="2097457" y="1729986"/>
                  </a:lnTo>
                  <a:lnTo>
                    <a:pt x="2070728" y="1765128"/>
                  </a:lnTo>
                  <a:lnTo>
                    <a:pt x="2042603" y="1799204"/>
                  </a:lnTo>
                  <a:lnTo>
                    <a:pt x="2013124" y="1832176"/>
                  </a:lnTo>
                  <a:lnTo>
                    <a:pt x="1982331" y="1864007"/>
                  </a:lnTo>
                  <a:lnTo>
                    <a:pt x="1950262" y="1894657"/>
                  </a:lnTo>
                  <a:lnTo>
                    <a:pt x="1916959" y="1924089"/>
                  </a:lnTo>
                  <a:lnTo>
                    <a:pt x="1882461" y="1952265"/>
                  </a:lnTo>
                  <a:lnTo>
                    <a:pt x="1846808" y="1979145"/>
                  </a:lnTo>
                  <a:lnTo>
                    <a:pt x="1810040" y="2004692"/>
                  </a:lnTo>
                  <a:lnTo>
                    <a:pt x="1772197" y="2028868"/>
                  </a:lnTo>
                  <a:lnTo>
                    <a:pt x="1733319" y="2051635"/>
                  </a:lnTo>
                  <a:lnTo>
                    <a:pt x="1693447" y="2072954"/>
                  </a:lnTo>
                  <a:lnTo>
                    <a:pt x="1652620" y="2092787"/>
                  </a:lnTo>
                  <a:lnTo>
                    <a:pt x="1610877" y="2111096"/>
                  </a:lnTo>
                  <a:lnTo>
                    <a:pt x="1568260" y="2127843"/>
                  </a:lnTo>
                  <a:lnTo>
                    <a:pt x="1524807" y="2142989"/>
                  </a:lnTo>
                  <a:lnTo>
                    <a:pt x="1480560" y="2156496"/>
                  </a:lnTo>
                  <a:lnTo>
                    <a:pt x="1435558" y="2168326"/>
                  </a:lnTo>
                  <a:lnTo>
                    <a:pt x="1389840" y="2178441"/>
                  </a:lnTo>
                  <a:lnTo>
                    <a:pt x="1343448" y="2186803"/>
                  </a:lnTo>
                  <a:lnTo>
                    <a:pt x="1296421" y="2193373"/>
                  </a:lnTo>
                  <a:lnTo>
                    <a:pt x="1248798" y="2198113"/>
                  </a:lnTo>
                  <a:lnTo>
                    <a:pt x="1200620" y="2200985"/>
                  </a:lnTo>
                  <a:lnTo>
                    <a:pt x="1151928" y="2201951"/>
                  </a:lnTo>
                  <a:lnTo>
                    <a:pt x="1103234" y="2200985"/>
                  </a:lnTo>
                  <a:lnTo>
                    <a:pt x="1055055" y="2198113"/>
                  </a:lnTo>
                  <a:lnTo>
                    <a:pt x="1007432" y="2193373"/>
                  </a:lnTo>
                  <a:lnTo>
                    <a:pt x="960404" y="2186803"/>
                  </a:lnTo>
                  <a:lnTo>
                    <a:pt x="914010" y="2178441"/>
                  </a:lnTo>
                  <a:lnTo>
                    <a:pt x="868292" y="2168326"/>
                  </a:lnTo>
                  <a:lnTo>
                    <a:pt x="823289" y="2156496"/>
                  </a:lnTo>
                  <a:lnTo>
                    <a:pt x="779041" y="2142989"/>
                  </a:lnTo>
                  <a:lnTo>
                    <a:pt x="735588" y="2127843"/>
                  </a:lnTo>
                  <a:lnTo>
                    <a:pt x="692971" y="2111096"/>
                  </a:lnTo>
                  <a:lnTo>
                    <a:pt x="651228" y="2092787"/>
                  </a:lnTo>
                  <a:lnTo>
                    <a:pt x="610400" y="2072954"/>
                  </a:lnTo>
                  <a:lnTo>
                    <a:pt x="570527" y="2051635"/>
                  </a:lnTo>
                  <a:lnTo>
                    <a:pt x="531649" y="2028868"/>
                  </a:lnTo>
                  <a:lnTo>
                    <a:pt x="493806" y="2004692"/>
                  </a:lnTo>
                  <a:lnTo>
                    <a:pt x="457037" y="1979145"/>
                  </a:lnTo>
                  <a:lnTo>
                    <a:pt x="421384" y="1952265"/>
                  </a:lnTo>
                  <a:lnTo>
                    <a:pt x="386886" y="1924089"/>
                  </a:lnTo>
                  <a:lnTo>
                    <a:pt x="353582" y="1894657"/>
                  </a:lnTo>
                  <a:lnTo>
                    <a:pt x="321513" y="1864007"/>
                  </a:lnTo>
                  <a:lnTo>
                    <a:pt x="290719" y="1832176"/>
                  </a:lnTo>
                  <a:lnTo>
                    <a:pt x="261240" y="1799204"/>
                  </a:lnTo>
                  <a:lnTo>
                    <a:pt x="233116" y="1765128"/>
                  </a:lnTo>
                  <a:lnTo>
                    <a:pt x="206386" y="1729986"/>
                  </a:lnTo>
                  <a:lnTo>
                    <a:pt x="181091" y="1693816"/>
                  </a:lnTo>
                  <a:lnTo>
                    <a:pt x="157271" y="1656658"/>
                  </a:lnTo>
                  <a:lnTo>
                    <a:pt x="134966" y="1618549"/>
                  </a:lnTo>
                  <a:lnTo>
                    <a:pt x="114215" y="1579527"/>
                  </a:lnTo>
                  <a:lnTo>
                    <a:pt x="95059" y="1539630"/>
                  </a:lnTo>
                  <a:lnTo>
                    <a:pt x="77537" y="1498898"/>
                  </a:lnTo>
                  <a:lnTo>
                    <a:pt x="61690" y="1457367"/>
                  </a:lnTo>
                  <a:lnTo>
                    <a:pt x="47558" y="1415076"/>
                  </a:lnTo>
                  <a:lnTo>
                    <a:pt x="35180" y="1372064"/>
                  </a:lnTo>
                  <a:lnTo>
                    <a:pt x="24597" y="1328368"/>
                  </a:lnTo>
                  <a:lnTo>
                    <a:pt x="15849" y="1284027"/>
                  </a:lnTo>
                  <a:lnTo>
                    <a:pt x="8975" y="1239079"/>
                  </a:lnTo>
                  <a:lnTo>
                    <a:pt x="4015" y="1193562"/>
                  </a:lnTo>
                  <a:lnTo>
                    <a:pt x="1010" y="1147515"/>
                  </a:lnTo>
                  <a:lnTo>
                    <a:pt x="0" y="1100975"/>
                  </a:lnTo>
                  <a:close/>
                </a:path>
              </a:pathLst>
            </a:custGeom>
            <a:ln w="20637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592011" y="3088633"/>
            <a:ext cx="100967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G</a:t>
            </a:r>
            <a:r>
              <a:rPr sz="1498" b="1" spc="10" dirty="0">
                <a:solidFill>
                  <a:srgbClr val="8FAADC"/>
                </a:solidFill>
                <a:latin typeface="Arial"/>
                <a:cs typeface="Arial"/>
              </a:rPr>
              <a:t>u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de</a:t>
            </a:r>
            <a:r>
              <a:rPr sz="1498" b="1" spc="-5" dirty="0">
                <a:solidFill>
                  <a:srgbClr val="8FAADC"/>
                </a:solidFill>
                <a:latin typeface="Arial"/>
                <a:cs typeface="Arial"/>
              </a:rPr>
              <a:t>li</a:t>
            </a:r>
            <a:r>
              <a:rPr sz="1498" b="1" spc="5" dirty="0">
                <a:solidFill>
                  <a:srgbClr val="8FAADC"/>
                </a:solidFill>
                <a:latin typeface="Arial"/>
                <a:cs typeface="Arial"/>
              </a:rPr>
              <a:t>nes</a:t>
            </a:r>
            <a:endParaRPr sz="1498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177026" y="2124239"/>
            <a:ext cx="3686708" cy="1316637"/>
            <a:chOff x="4176539" y="2126859"/>
            <a:chExt cx="3691254" cy="1318260"/>
          </a:xfrm>
        </p:grpSpPr>
        <p:sp>
          <p:nvSpPr>
            <p:cNvPr id="14" name="object 14"/>
            <p:cNvSpPr/>
            <p:nvPr/>
          </p:nvSpPr>
          <p:spPr>
            <a:xfrm>
              <a:off x="4179981" y="2400015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393115" y="0"/>
                  </a:moveTo>
                  <a:lnTo>
                    <a:pt x="249135" y="143979"/>
                  </a:lnTo>
                  <a:lnTo>
                    <a:pt x="321119" y="143979"/>
                  </a:lnTo>
                  <a:lnTo>
                    <a:pt x="321119" y="201701"/>
                  </a:lnTo>
                  <a:lnTo>
                    <a:pt x="203936" y="201701"/>
                  </a:lnTo>
                  <a:lnTo>
                    <a:pt x="203936" y="316826"/>
                  </a:lnTo>
                  <a:lnTo>
                    <a:pt x="143979" y="316826"/>
                  </a:lnTo>
                  <a:lnTo>
                    <a:pt x="143979" y="244830"/>
                  </a:lnTo>
                  <a:lnTo>
                    <a:pt x="0" y="388810"/>
                  </a:lnTo>
                  <a:lnTo>
                    <a:pt x="143979" y="532790"/>
                  </a:lnTo>
                  <a:lnTo>
                    <a:pt x="143979" y="460794"/>
                  </a:lnTo>
                  <a:lnTo>
                    <a:pt x="203936" y="460794"/>
                  </a:lnTo>
                  <a:lnTo>
                    <a:pt x="203936" y="575919"/>
                  </a:lnTo>
                  <a:lnTo>
                    <a:pt x="321119" y="575919"/>
                  </a:lnTo>
                  <a:lnTo>
                    <a:pt x="321119" y="633641"/>
                  </a:lnTo>
                  <a:lnTo>
                    <a:pt x="249135" y="633641"/>
                  </a:lnTo>
                  <a:lnTo>
                    <a:pt x="393115" y="777621"/>
                  </a:lnTo>
                  <a:lnTo>
                    <a:pt x="537083" y="633641"/>
                  </a:lnTo>
                  <a:lnTo>
                    <a:pt x="465099" y="633641"/>
                  </a:lnTo>
                  <a:lnTo>
                    <a:pt x="465099" y="575919"/>
                  </a:lnTo>
                  <a:lnTo>
                    <a:pt x="582282" y="575919"/>
                  </a:lnTo>
                  <a:lnTo>
                    <a:pt x="582282" y="460794"/>
                  </a:lnTo>
                  <a:lnTo>
                    <a:pt x="642239" y="460794"/>
                  </a:lnTo>
                  <a:lnTo>
                    <a:pt x="642239" y="532790"/>
                  </a:lnTo>
                  <a:lnTo>
                    <a:pt x="786218" y="388810"/>
                  </a:lnTo>
                  <a:lnTo>
                    <a:pt x="642239" y="244830"/>
                  </a:lnTo>
                  <a:lnTo>
                    <a:pt x="642239" y="316826"/>
                  </a:lnTo>
                  <a:lnTo>
                    <a:pt x="582282" y="316826"/>
                  </a:lnTo>
                  <a:lnTo>
                    <a:pt x="582282" y="201701"/>
                  </a:lnTo>
                  <a:lnTo>
                    <a:pt x="465099" y="201701"/>
                  </a:lnTo>
                  <a:lnTo>
                    <a:pt x="465099" y="143979"/>
                  </a:lnTo>
                  <a:lnTo>
                    <a:pt x="537083" y="143979"/>
                  </a:lnTo>
                  <a:lnTo>
                    <a:pt x="393115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179981" y="2400016"/>
              <a:ext cx="786765" cy="777875"/>
            </a:xfrm>
            <a:custGeom>
              <a:avLst/>
              <a:gdLst/>
              <a:ahLst/>
              <a:cxnLst/>
              <a:rect l="l" t="t" r="r" b="b"/>
              <a:pathLst>
                <a:path w="786764" h="777875">
                  <a:moveTo>
                    <a:pt x="0" y="388810"/>
                  </a:moveTo>
                  <a:lnTo>
                    <a:pt x="143979" y="244830"/>
                  </a:lnTo>
                  <a:lnTo>
                    <a:pt x="143979" y="316826"/>
                  </a:lnTo>
                  <a:lnTo>
                    <a:pt x="203936" y="316826"/>
                  </a:lnTo>
                  <a:lnTo>
                    <a:pt x="203936" y="201701"/>
                  </a:lnTo>
                  <a:lnTo>
                    <a:pt x="321119" y="201701"/>
                  </a:lnTo>
                  <a:lnTo>
                    <a:pt x="321119" y="143979"/>
                  </a:lnTo>
                  <a:lnTo>
                    <a:pt x="249135" y="143979"/>
                  </a:lnTo>
                  <a:lnTo>
                    <a:pt x="393115" y="0"/>
                  </a:lnTo>
                  <a:lnTo>
                    <a:pt x="537083" y="143979"/>
                  </a:lnTo>
                  <a:lnTo>
                    <a:pt x="465099" y="143979"/>
                  </a:lnTo>
                  <a:lnTo>
                    <a:pt x="465099" y="201701"/>
                  </a:lnTo>
                  <a:lnTo>
                    <a:pt x="582282" y="201701"/>
                  </a:lnTo>
                  <a:lnTo>
                    <a:pt x="582282" y="316826"/>
                  </a:lnTo>
                  <a:lnTo>
                    <a:pt x="642239" y="316826"/>
                  </a:lnTo>
                  <a:lnTo>
                    <a:pt x="642239" y="244830"/>
                  </a:lnTo>
                  <a:lnTo>
                    <a:pt x="786218" y="388810"/>
                  </a:lnTo>
                  <a:lnTo>
                    <a:pt x="642239" y="532790"/>
                  </a:lnTo>
                  <a:lnTo>
                    <a:pt x="642239" y="460794"/>
                  </a:lnTo>
                  <a:lnTo>
                    <a:pt x="582282" y="460794"/>
                  </a:lnTo>
                  <a:lnTo>
                    <a:pt x="582282" y="575919"/>
                  </a:lnTo>
                  <a:lnTo>
                    <a:pt x="465099" y="575919"/>
                  </a:lnTo>
                  <a:lnTo>
                    <a:pt x="465099" y="633641"/>
                  </a:lnTo>
                  <a:lnTo>
                    <a:pt x="537083" y="633641"/>
                  </a:lnTo>
                  <a:lnTo>
                    <a:pt x="393115" y="777621"/>
                  </a:lnTo>
                  <a:lnTo>
                    <a:pt x="249135" y="633641"/>
                  </a:lnTo>
                  <a:lnTo>
                    <a:pt x="321119" y="633641"/>
                  </a:lnTo>
                  <a:lnTo>
                    <a:pt x="321119" y="575919"/>
                  </a:lnTo>
                  <a:lnTo>
                    <a:pt x="203936" y="575919"/>
                  </a:lnTo>
                  <a:lnTo>
                    <a:pt x="203936" y="460794"/>
                  </a:lnTo>
                  <a:lnTo>
                    <a:pt x="143979" y="460794"/>
                  </a:lnTo>
                  <a:lnTo>
                    <a:pt x="143979" y="532790"/>
                  </a:lnTo>
                  <a:lnTo>
                    <a:pt x="0" y="388810"/>
                  </a:lnTo>
                  <a:close/>
                </a:path>
              </a:pathLst>
            </a:custGeom>
            <a:ln w="6883">
              <a:solidFill>
                <a:srgbClr val="8FAADC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723927" y="2532329"/>
              <a:ext cx="2143252" cy="91240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23927" y="2126859"/>
              <a:ext cx="2143252" cy="784653"/>
            </a:xfrm>
            <a:prstGeom prst="rect">
              <a:avLst/>
            </a:prstGeom>
          </p:spPr>
        </p:pic>
      </p:grpSp>
      <p:pic>
        <p:nvPicPr>
          <p:cNvPr id="18" name="object 1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94232" y="1315079"/>
            <a:ext cx="152719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Dissemination</a:t>
            </a:r>
            <a:endParaRPr sz="16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567071" y="1731415"/>
            <a:ext cx="3604260" cy="1712389"/>
            <a:chOff x="2564599" y="1733550"/>
            <a:chExt cx="3608704" cy="171450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74309" y="2173874"/>
              <a:ext cx="3498505" cy="12736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64599" y="1733550"/>
              <a:ext cx="3557422" cy="446087"/>
            </a:xfrm>
            <a:prstGeom prst="rect">
              <a:avLst/>
            </a:prstGeom>
          </p:spPr>
        </p:pic>
      </p:grpSp>
      <p:sp>
        <p:nvSpPr>
          <p:cNvPr id="10" name="object 10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494232" y="1315079"/>
            <a:ext cx="152719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Dissemination</a:t>
            </a:r>
            <a:endParaRPr sz="16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36432" y="1862280"/>
            <a:ext cx="4096881" cy="1157065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47211" y="3147767"/>
            <a:ext cx="4078619" cy="55550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6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04362" y="756181"/>
            <a:ext cx="859935" cy="84747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006177" y="995212"/>
            <a:ext cx="2944040" cy="33867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2048" b="1" spc="-5" dirty="0">
                <a:solidFill>
                  <a:srgbClr val="000000"/>
                </a:solidFill>
                <a:latin typeface="Calibri"/>
              </a:rPr>
              <a:t>FECHA:</a:t>
            </a:r>
            <a:r>
              <a:rPr sz="2048" b="1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dirty="0">
                <a:solidFill>
                  <a:srgbClr val="000000"/>
                </a:solidFill>
                <a:latin typeface="Calibri"/>
              </a:rPr>
              <a:t>5</a:t>
            </a:r>
            <a:r>
              <a:rPr sz="2048" b="1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dirty="0">
                <a:solidFill>
                  <a:srgbClr val="000000"/>
                </a:solidFill>
                <a:latin typeface="Calibri"/>
              </a:rPr>
              <a:t>y</a:t>
            </a:r>
            <a:r>
              <a:rPr sz="2048" b="1" spc="-5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dirty="0">
                <a:solidFill>
                  <a:srgbClr val="000000"/>
                </a:solidFill>
                <a:latin typeface="Calibri"/>
              </a:rPr>
              <a:t>6</a:t>
            </a:r>
            <a:r>
              <a:rPr sz="2048" b="1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dirty="0">
                <a:solidFill>
                  <a:srgbClr val="000000"/>
                </a:solidFill>
                <a:latin typeface="Calibri"/>
              </a:rPr>
              <a:t>de</a:t>
            </a:r>
            <a:r>
              <a:rPr sz="2048" b="1" spc="-5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spc="-15" dirty="0">
                <a:solidFill>
                  <a:srgbClr val="000000"/>
                </a:solidFill>
                <a:latin typeface="Calibri"/>
              </a:rPr>
              <a:t>mayo</a:t>
            </a:r>
            <a:r>
              <a:rPr sz="2048" b="1" spc="-10" dirty="0">
                <a:solidFill>
                  <a:srgbClr val="000000"/>
                </a:solidFill>
                <a:latin typeface="Calibri"/>
              </a:rPr>
              <a:t> </a:t>
            </a:r>
            <a:r>
              <a:rPr sz="2048" b="1" dirty="0">
                <a:solidFill>
                  <a:srgbClr val="000000"/>
                </a:solidFill>
                <a:latin typeface="Calibri"/>
              </a:rPr>
              <a:t>2022</a:t>
            </a:r>
            <a:endParaRPr sz="2048"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32046" y="1544537"/>
            <a:ext cx="3890927" cy="632315"/>
          </a:xfrm>
          <a:prstGeom prst="rect">
            <a:avLst/>
          </a:prstGeom>
        </p:spPr>
        <p:txBody>
          <a:bodyPr vert="horz" wrap="square" lIns="0" tIns="25369" rIns="0" bIns="0" rtlCol="0">
            <a:spAutoFit/>
          </a:bodyPr>
          <a:lstStyle/>
          <a:p>
            <a:pPr marL="967847" marR="5074" indent="-955796">
              <a:lnSpc>
                <a:spcPts val="2377"/>
              </a:lnSpc>
              <a:spcBef>
                <a:spcPts val="200"/>
              </a:spcBef>
            </a:pPr>
            <a:r>
              <a:rPr sz="1998" b="1" dirty="0">
                <a:solidFill>
                  <a:srgbClr val="202124"/>
                </a:solidFill>
                <a:latin typeface="Calibri"/>
                <a:cs typeface="Calibri"/>
              </a:rPr>
              <a:t>Madrid </a:t>
            </a:r>
            <a:r>
              <a:rPr sz="1998" b="1" spc="-5" dirty="0">
                <a:solidFill>
                  <a:srgbClr val="202124"/>
                </a:solidFill>
                <a:latin typeface="Calibri"/>
                <a:cs typeface="Calibri"/>
              </a:rPr>
              <a:t>Marriott Auditorium Hotel </a:t>
            </a:r>
            <a:r>
              <a:rPr sz="1998" b="1" dirty="0">
                <a:solidFill>
                  <a:srgbClr val="202124"/>
                </a:solidFill>
                <a:latin typeface="Calibri"/>
                <a:cs typeface="Calibri"/>
              </a:rPr>
              <a:t>&amp; </a:t>
            </a:r>
            <a:r>
              <a:rPr sz="1998" b="1" spc="-439" dirty="0">
                <a:solidFill>
                  <a:srgbClr val="202124"/>
                </a:solidFill>
                <a:latin typeface="Calibri"/>
                <a:cs typeface="Calibri"/>
              </a:rPr>
              <a:t> </a:t>
            </a:r>
            <a:r>
              <a:rPr sz="1998" b="1" spc="-10" dirty="0">
                <a:solidFill>
                  <a:srgbClr val="202124"/>
                </a:solidFill>
                <a:latin typeface="Calibri"/>
                <a:cs typeface="Calibri"/>
              </a:rPr>
              <a:t>Conference</a:t>
            </a:r>
            <a:r>
              <a:rPr sz="1998" b="1" spc="-5" dirty="0">
                <a:solidFill>
                  <a:srgbClr val="202124"/>
                </a:solidFill>
                <a:latin typeface="Calibri"/>
                <a:cs typeface="Calibri"/>
              </a:rPr>
              <a:t> </a:t>
            </a:r>
            <a:r>
              <a:rPr sz="1998" b="1" spc="-10" dirty="0">
                <a:solidFill>
                  <a:srgbClr val="202124"/>
                </a:solidFill>
                <a:latin typeface="Calibri"/>
                <a:cs typeface="Calibri"/>
              </a:rPr>
              <a:t>Center</a:t>
            </a:r>
            <a:endParaRPr sz="1998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37067" y="2571459"/>
            <a:ext cx="2584438" cy="1112418"/>
          </a:xfrm>
          <a:prstGeom prst="rect">
            <a:avLst/>
          </a:prstGeom>
        </p:spPr>
        <p:txBody>
          <a:bodyPr vert="horz" wrap="square" lIns="0" tIns="64689" rIns="0" bIns="0" rtlCol="0">
            <a:spAutoFit/>
          </a:bodyPr>
          <a:lstStyle/>
          <a:p>
            <a:pPr marL="12685">
              <a:spcBef>
                <a:spcPts val="508"/>
              </a:spcBef>
            </a:pP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Inscritos</a:t>
            </a:r>
            <a:r>
              <a:rPr sz="2048" b="1" u="heavy" spc="-2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Reunión</a:t>
            </a:r>
            <a:r>
              <a:rPr sz="2048" b="1" u="heavy" spc="-2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Anual</a:t>
            </a:r>
            <a:endParaRPr sz="2048">
              <a:latin typeface="Calibri"/>
              <a:cs typeface="Calibri"/>
            </a:endParaRPr>
          </a:p>
          <a:p>
            <a:pPr marL="266380" indent="-254329">
              <a:spcBef>
                <a:spcPts val="409"/>
              </a:spcBef>
              <a:buFont typeface="Arial Unicode MS"/>
              <a:buChar char="❖"/>
              <a:tabLst>
                <a:tab pos="267014" algn="l"/>
              </a:tabLst>
            </a:pPr>
            <a:r>
              <a:rPr sz="2048" spc="-5" dirty="0">
                <a:latin typeface="Calibri"/>
                <a:cs typeface="Calibri"/>
              </a:rPr>
              <a:t>Presenciales:</a:t>
            </a:r>
            <a:r>
              <a:rPr sz="2048" spc="-25" dirty="0">
                <a:latin typeface="Calibri"/>
                <a:cs typeface="Calibri"/>
              </a:rPr>
              <a:t> </a:t>
            </a:r>
            <a:r>
              <a:rPr sz="2048" dirty="0">
                <a:latin typeface="Calibri"/>
                <a:cs typeface="Calibri"/>
              </a:rPr>
              <a:t>104</a:t>
            </a:r>
            <a:endParaRPr sz="2048">
              <a:latin typeface="Calibri"/>
              <a:cs typeface="Calibri"/>
            </a:endParaRPr>
          </a:p>
          <a:p>
            <a:pPr marL="266380" indent="-254329">
              <a:spcBef>
                <a:spcPts val="365"/>
              </a:spcBef>
              <a:buFont typeface="Arial Unicode MS"/>
              <a:buChar char="❖"/>
              <a:tabLst>
                <a:tab pos="267014" algn="l"/>
              </a:tabLst>
            </a:pPr>
            <a:r>
              <a:rPr sz="2048" dirty="0">
                <a:latin typeface="Calibri"/>
                <a:cs typeface="Calibri"/>
              </a:rPr>
              <a:t>Online:</a:t>
            </a:r>
            <a:r>
              <a:rPr sz="2048" spc="415" dirty="0">
                <a:latin typeface="Calibri"/>
                <a:cs typeface="Calibri"/>
              </a:rPr>
              <a:t> </a:t>
            </a:r>
            <a:r>
              <a:rPr sz="2048" dirty="0">
                <a:latin typeface="Calibri"/>
                <a:cs typeface="Calibri"/>
              </a:rPr>
              <a:t>100</a:t>
            </a:r>
            <a:endParaRPr sz="204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34642" y="2571871"/>
            <a:ext cx="2952919" cy="1111784"/>
          </a:xfrm>
          <a:prstGeom prst="rect">
            <a:avLst/>
          </a:prstGeom>
        </p:spPr>
        <p:txBody>
          <a:bodyPr vert="horz" wrap="square" lIns="0" tIns="64689" rIns="0" bIns="0" rtlCol="0">
            <a:spAutoFit/>
          </a:bodyPr>
          <a:lstStyle/>
          <a:p>
            <a:pPr marL="12685">
              <a:spcBef>
                <a:spcPts val="508"/>
              </a:spcBef>
            </a:pP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Inscritos</a:t>
            </a:r>
            <a:r>
              <a:rPr sz="2048" b="1" u="heavy" spc="-3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Curso</a:t>
            </a:r>
            <a:r>
              <a:rPr sz="2048" b="1" u="heavy" spc="-3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sz="2048" b="1" u="heavy" spc="-5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Educacional</a:t>
            </a:r>
            <a:endParaRPr sz="2048">
              <a:latin typeface="Calibri"/>
              <a:cs typeface="Calibri"/>
            </a:endParaRPr>
          </a:p>
          <a:p>
            <a:pPr marL="266380" indent="-254329">
              <a:spcBef>
                <a:spcPts val="409"/>
              </a:spcBef>
              <a:buFont typeface="Arial Unicode MS"/>
              <a:buChar char="❖"/>
              <a:tabLst>
                <a:tab pos="267014" algn="l"/>
              </a:tabLst>
            </a:pPr>
            <a:r>
              <a:rPr sz="2048" spc="-5" dirty="0">
                <a:latin typeface="Calibri"/>
                <a:cs typeface="Calibri"/>
              </a:rPr>
              <a:t>Presenciales:</a:t>
            </a:r>
            <a:r>
              <a:rPr sz="2048" spc="-20" dirty="0">
                <a:latin typeface="Calibri"/>
                <a:cs typeface="Calibri"/>
              </a:rPr>
              <a:t> </a:t>
            </a:r>
            <a:r>
              <a:rPr sz="2048" dirty="0">
                <a:latin typeface="Calibri"/>
                <a:cs typeface="Calibri"/>
              </a:rPr>
              <a:t>48</a:t>
            </a:r>
            <a:endParaRPr sz="2048">
              <a:latin typeface="Calibri"/>
              <a:cs typeface="Calibri"/>
            </a:endParaRPr>
          </a:p>
          <a:p>
            <a:pPr marL="266380" indent="-254329">
              <a:spcBef>
                <a:spcPts val="360"/>
              </a:spcBef>
              <a:buFont typeface="Arial Unicode MS"/>
              <a:buChar char="❖"/>
              <a:tabLst>
                <a:tab pos="267014" algn="l"/>
              </a:tabLst>
            </a:pPr>
            <a:r>
              <a:rPr sz="2048" dirty="0">
                <a:latin typeface="Calibri"/>
                <a:cs typeface="Calibri"/>
              </a:rPr>
              <a:t>Online:</a:t>
            </a:r>
            <a:r>
              <a:rPr sz="2048" spc="-35" dirty="0">
                <a:latin typeface="Calibri"/>
                <a:cs typeface="Calibri"/>
              </a:rPr>
              <a:t> </a:t>
            </a:r>
            <a:r>
              <a:rPr sz="2048" spc="-5" dirty="0">
                <a:latin typeface="Calibri"/>
                <a:cs typeface="Calibri"/>
              </a:rPr>
              <a:t>73</a:t>
            </a:r>
            <a:endParaRPr sz="204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374861" y="1687708"/>
            <a:ext cx="4352638" cy="165086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2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16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next</a:t>
            </a:r>
            <a:r>
              <a:rPr sz="1698" b="1" spc="-1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7030A0"/>
                </a:solidFill>
                <a:latin typeface="Arial"/>
                <a:cs typeface="Arial"/>
              </a:rPr>
              <a:t>steps:</a:t>
            </a:r>
            <a:endParaRPr sz="1698">
              <a:latin typeface="Arial"/>
              <a:cs typeface="Arial"/>
            </a:endParaRPr>
          </a:p>
          <a:p>
            <a:pPr marL="507390" indent="-247987">
              <a:spcBef>
                <a:spcPts val="1683"/>
              </a:spcBef>
              <a:buFont typeface="Arial"/>
              <a:buChar char="•"/>
              <a:tabLst>
                <a:tab pos="506756" algn="l"/>
                <a:tab pos="507390" algn="l"/>
              </a:tabLst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Collaborative</a:t>
            </a:r>
            <a:r>
              <a:rPr sz="14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studies:</a:t>
            </a:r>
            <a:r>
              <a:rPr sz="1498" b="1" spc="-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dirty="0">
                <a:solidFill>
                  <a:srgbClr val="7030A0"/>
                </a:solidFill>
                <a:latin typeface="Arial"/>
                <a:cs typeface="Arial"/>
              </a:rPr>
              <a:t>RWE,</a:t>
            </a:r>
            <a:r>
              <a:rPr sz="1498" b="1" spc="-10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NGS</a:t>
            </a:r>
            <a:endParaRPr sz="1498">
              <a:latin typeface="Arial"/>
              <a:cs typeface="Arial"/>
            </a:endParaRPr>
          </a:p>
          <a:p>
            <a:pPr>
              <a:spcBef>
                <a:spcPts val="40"/>
              </a:spcBef>
              <a:buClr>
                <a:srgbClr val="7030A0"/>
              </a:buClr>
              <a:buFont typeface="Arial"/>
              <a:buChar char="•"/>
            </a:pPr>
            <a:endParaRPr sz="1548">
              <a:latin typeface="Arial"/>
              <a:cs typeface="Arial"/>
            </a:endParaRPr>
          </a:p>
          <a:p>
            <a:pPr marL="507390" indent="-247987">
              <a:spcBef>
                <a:spcPts val="5"/>
              </a:spcBef>
              <a:buFont typeface="Arial"/>
              <a:buChar char="•"/>
              <a:tabLst>
                <a:tab pos="507390" algn="l"/>
                <a:tab pos="508024" algn="l"/>
              </a:tabLst>
            </a:pP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Clinical</a:t>
            </a:r>
            <a:r>
              <a:rPr sz="1498" b="1" dirty="0">
                <a:solidFill>
                  <a:srgbClr val="7030A0"/>
                </a:solidFill>
                <a:latin typeface="Arial"/>
                <a:cs typeface="Arial"/>
              </a:rPr>
              <a:t> trials,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early access to</a:t>
            </a:r>
            <a:r>
              <a:rPr sz="14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novel</a:t>
            </a:r>
            <a:r>
              <a:rPr sz="1498" b="1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7030A0"/>
                </a:solidFill>
                <a:latin typeface="Arial"/>
                <a:cs typeface="Arial"/>
              </a:rPr>
              <a:t>drugs</a:t>
            </a:r>
            <a:endParaRPr sz="1498">
              <a:latin typeface="Arial"/>
              <a:cs typeface="Arial"/>
            </a:endParaRPr>
          </a:p>
          <a:p>
            <a:pPr>
              <a:spcBef>
                <a:spcPts val="40"/>
              </a:spcBef>
              <a:buClr>
                <a:srgbClr val="7030A0"/>
              </a:buClr>
              <a:buFont typeface="Arial"/>
              <a:buChar char="•"/>
            </a:pPr>
            <a:endParaRPr sz="1548">
              <a:latin typeface="Arial"/>
              <a:cs typeface="Arial"/>
            </a:endParaRPr>
          </a:p>
          <a:p>
            <a:pPr marL="507390" indent="-247987">
              <a:buFont typeface="Arial"/>
              <a:buChar char="•"/>
              <a:tabLst>
                <a:tab pos="507390" algn="l"/>
                <a:tab pos="508024" algn="l"/>
              </a:tabLst>
            </a:pPr>
            <a:r>
              <a:rPr sz="1498" b="1" spc="15" dirty="0">
                <a:solidFill>
                  <a:srgbClr val="7030A0"/>
                </a:solidFill>
                <a:latin typeface="Arial"/>
                <a:cs typeface="Arial"/>
              </a:rPr>
              <a:t>…</a:t>
            </a:r>
            <a:endParaRPr sz="1498">
              <a:latin typeface="Arial"/>
              <a:cs typeface="Aria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65263" y="632636"/>
            <a:ext cx="804327" cy="817653"/>
          </a:xfrm>
          <a:prstGeom prst="rect">
            <a:avLst/>
          </a:prstGeom>
        </p:spPr>
      </p:pic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3559305" y="811646"/>
            <a:ext cx="2025058" cy="355162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2147" b="1" spc="10" dirty="0">
                <a:solidFill>
                  <a:srgbClr val="7030A0"/>
                </a:solidFill>
                <a:latin typeface="Arial"/>
                <a:cs typeface="Arial"/>
              </a:rPr>
              <a:t>GESMD</a:t>
            </a:r>
            <a:r>
              <a:rPr sz="2147" b="1" spc="-75" dirty="0">
                <a:solidFill>
                  <a:srgbClr val="7030A0"/>
                </a:solidFill>
                <a:latin typeface="Arial"/>
                <a:cs typeface="Arial"/>
              </a:rPr>
              <a:t> </a:t>
            </a:r>
            <a:r>
              <a:rPr sz="2147" b="1" spc="5" dirty="0">
                <a:solidFill>
                  <a:srgbClr val="7030A0"/>
                </a:solidFill>
                <a:latin typeface="Arial"/>
                <a:cs typeface="Arial"/>
              </a:rPr>
              <a:t>project</a:t>
            </a:r>
            <a:endParaRPr sz="2147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92959" y="4002567"/>
            <a:ext cx="328986" cy="32898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746409" y="632521"/>
            <a:ext cx="3703034" cy="363690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4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928346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PLENARIA-SÍNDROMES MIELODISPLÁSICOS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32977" y="1148391"/>
            <a:ext cx="2678035" cy="266614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916876" y="4161620"/>
            <a:ext cx="914541" cy="149728"/>
          </a:xfrm>
          <a:prstGeom prst="rect">
            <a:avLst/>
          </a:prstGeom>
        </p:spPr>
        <p:txBody>
          <a:bodyPr vert="horz" wrap="square" lIns="0" tIns="3805" rIns="0" bIns="0" rtlCol="0">
            <a:spAutoFit/>
          </a:bodyPr>
          <a:lstStyle/>
          <a:p>
            <a:pPr marL="12685">
              <a:spcBef>
                <a:spcPts val="30"/>
              </a:spcBef>
            </a:pPr>
            <a:r>
              <a:rPr sz="949" b="1" spc="15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ww</a:t>
            </a:r>
            <a:r>
              <a:rPr sz="949" b="1" spc="-25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w</a:t>
            </a:r>
            <a:r>
              <a:rPr sz="949" b="1" spc="10" dirty="0">
                <a:solidFill>
                  <a:srgbClr val="7030A0"/>
                </a:solidFill>
                <a:latin typeface="Arial"/>
                <a:cs typeface="Arial"/>
                <a:hlinkClick r:id="rId3"/>
              </a:rPr>
              <a:t>.gesmd.es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 dirty="0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962205" y="894286"/>
            <a:ext cx="5297623" cy="1334617"/>
          </a:xfrm>
          <a:prstGeom prst="rect">
            <a:avLst/>
          </a:prstGeom>
          <a:solidFill>
            <a:srgbClr val="000042"/>
          </a:solidFill>
        </p:spPr>
        <p:txBody>
          <a:bodyPr vert="horz" wrap="square" lIns="0" tIns="142065" rIns="0" bIns="0" rtlCol="0">
            <a:spAutoFit/>
          </a:bodyPr>
          <a:lstStyle/>
          <a:p>
            <a:pPr marL="406546" marR="400838" indent="1268" algn="ctr">
              <a:lnSpc>
                <a:spcPts val="3096"/>
              </a:lnSpc>
              <a:spcBef>
                <a:spcPts val="1119"/>
              </a:spcBef>
            </a:pPr>
            <a:r>
              <a:rPr sz="2597" spc="-10" dirty="0">
                <a:solidFill>
                  <a:srgbClr val="FFFFFF"/>
                </a:solidFill>
                <a:latin typeface="Calibri"/>
                <a:cs typeface="Calibri"/>
              </a:rPr>
              <a:t>Reunión </a:t>
            </a:r>
            <a:r>
              <a:rPr sz="2597" spc="-5" dirty="0">
                <a:solidFill>
                  <a:srgbClr val="FFFFFF"/>
                </a:solidFill>
                <a:latin typeface="Calibri"/>
                <a:cs typeface="Calibri"/>
              </a:rPr>
              <a:t>anual PETHEMA </a:t>
            </a:r>
            <a:r>
              <a:rPr sz="2597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2597" spc="-5" dirty="0">
                <a:solidFill>
                  <a:srgbClr val="FFFFFF"/>
                </a:solidFill>
                <a:latin typeface="Calibri"/>
                <a:cs typeface="Calibri"/>
              </a:rPr>
              <a:t>Situación actual de los </a:t>
            </a:r>
            <a:r>
              <a:rPr sz="2597" spc="-15" dirty="0">
                <a:solidFill>
                  <a:srgbClr val="FFFFFF"/>
                </a:solidFill>
                <a:latin typeface="Calibri"/>
                <a:cs typeface="Calibri"/>
              </a:rPr>
              <a:t>protocolos </a:t>
            </a:r>
            <a:r>
              <a:rPr sz="2597" spc="-574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2597" spc="-5" dirty="0">
                <a:solidFill>
                  <a:srgbClr val="FFFFFF"/>
                </a:solidFill>
                <a:latin typeface="Calibri"/>
                <a:cs typeface="Calibri"/>
              </a:rPr>
              <a:t>activos en</a:t>
            </a:r>
            <a:r>
              <a:rPr sz="2597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2597" spc="-15" dirty="0">
                <a:solidFill>
                  <a:srgbClr val="FFFFFF"/>
                </a:solidFill>
                <a:latin typeface="Calibri"/>
                <a:cs typeface="Calibri"/>
              </a:rPr>
              <a:t>LLC</a:t>
            </a:r>
            <a:endParaRPr sz="2597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28571" y="2476976"/>
            <a:ext cx="4311044" cy="98707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461712" y="2494073"/>
            <a:ext cx="4244821" cy="817678"/>
          </a:xfrm>
          <a:prstGeom prst="rect">
            <a:avLst/>
          </a:prstGeom>
          <a:solidFill>
            <a:srgbClr val="DCE6F2"/>
          </a:solidFill>
          <a:ln w="6883">
            <a:solidFill>
              <a:srgbClr val="4A7EBB"/>
            </a:solidFill>
          </a:ln>
        </p:spPr>
        <p:txBody>
          <a:bodyPr vert="horz" wrap="square" lIns="0" tIns="75472" rIns="0" bIns="0" rtlCol="0">
            <a:spAutoFit/>
          </a:bodyPr>
          <a:lstStyle/>
          <a:p>
            <a:pPr marL="1356001" marR="1348390" algn="ctr">
              <a:lnSpc>
                <a:spcPct val="114199"/>
              </a:lnSpc>
              <a:spcBef>
                <a:spcPts val="594"/>
              </a:spcBef>
            </a:pPr>
            <a:r>
              <a:rPr sz="1049" spc="5" dirty="0">
                <a:latin typeface="Calibri"/>
                <a:cs typeface="Calibri"/>
              </a:rPr>
              <a:t>Pau  </a:t>
            </a:r>
            <a:r>
              <a:rPr sz="1049" spc="10" dirty="0">
                <a:latin typeface="Calibri"/>
                <a:cs typeface="Calibri"/>
              </a:rPr>
              <a:t>Abrisqueta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Department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of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Hematology</a:t>
            </a:r>
            <a:endParaRPr sz="1049">
              <a:latin typeface="Calibri"/>
              <a:cs typeface="Calibri"/>
            </a:endParaRPr>
          </a:p>
          <a:p>
            <a:pPr algn="ctr">
              <a:spcBef>
                <a:spcPts val="195"/>
              </a:spcBef>
            </a:pPr>
            <a:r>
              <a:rPr sz="1049" spc="5" dirty="0">
                <a:latin typeface="Calibri"/>
                <a:cs typeface="Calibri"/>
              </a:rPr>
              <a:t>Hospital Universitari </a:t>
            </a:r>
            <a:r>
              <a:rPr sz="1049" spc="-5" dirty="0">
                <a:latin typeface="Calibri"/>
                <a:cs typeface="Calibri"/>
              </a:rPr>
              <a:t>Vall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d’Hebron,</a:t>
            </a:r>
            <a:r>
              <a:rPr sz="1049" spc="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Barcelona</a:t>
            </a:r>
            <a:endParaRPr sz="1049">
              <a:latin typeface="Calibri"/>
              <a:cs typeface="Calibri"/>
            </a:endParaRPr>
          </a:p>
          <a:p>
            <a:pPr algn="ctr">
              <a:spcBef>
                <a:spcPts val="180"/>
              </a:spcBef>
            </a:pPr>
            <a:r>
              <a:rPr sz="1049" i="1" u="sng" spc="10" dirty="0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3"/>
              </a:rPr>
              <a:t>pabrisqueta@vhio.net</a:t>
            </a:r>
            <a:endParaRPr sz="10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03885" y="3585834"/>
            <a:ext cx="1555345" cy="574664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3909467" y="3650321"/>
            <a:ext cx="134517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5" dirty="0">
                <a:latin typeface="Calibri"/>
                <a:cs typeface="Calibri"/>
              </a:rPr>
              <a:t>26-28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Mayo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de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2022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145316" y="1275319"/>
          <a:ext cx="5107356" cy="264532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02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777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2740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97006">
                <a:tc>
                  <a:txBody>
                    <a:bodyPr/>
                    <a:lstStyle/>
                    <a:p>
                      <a:pPr marL="65405" marR="511175">
                        <a:lnSpc>
                          <a:spcPct val="102499"/>
                        </a:lnSpc>
                        <a:spcBef>
                          <a:spcPts val="105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Estadios</a:t>
                      </a:r>
                      <a:r>
                        <a:rPr sz="10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iniciales</a:t>
                      </a:r>
                      <a:r>
                        <a:rPr sz="10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 </a:t>
                      </a:r>
                      <a:r>
                        <a:rPr sz="1000" b="1" spc="-2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criterios de riesgo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Progresión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Precoz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331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Primera</a:t>
                      </a:r>
                      <a:r>
                        <a:rPr sz="10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Línea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Recaída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12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60633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b="1" spc="-20" dirty="0">
                          <a:latin typeface="Calibri"/>
                          <a:cs typeface="Calibri"/>
                        </a:rPr>
                        <a:t>GLLC-EARLY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5405" marR="117475">
                        <a:lnSpc>
                          <a:spcPct val="102499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(reclutamiento cerrado)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Acalabrutinib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1000" i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Observación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GELLC7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5405" marR="439420" algn="just">
                        <a:lnSpc>
                          <a:spcPct val="102499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(reclutamiento cerrado) </a:t>
                      </a:r>
                      <a:r>
                        <a:rPr sz="1000" spc="-2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Ibrutinib</a:t>
                      </a:r>
                      <a:r>
                        <a:rPr sz="10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0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Ofatumumab </a:t>
                      </a:r>
                      <a:r>
                        <a:rPr sz="1000" spc="-2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consolidación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CD5B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876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CLL17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5405" marR="98425" indent="-635">
                        <a:lnSpc>
                          <a:spcPct val="100600"/>
                        </a:lnSpc>
                        <a:spcBef>
                          <a:spcPts val="5"/>
                        </a:spcBef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Ibrutinib 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vs 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fixed-duration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Venetoclax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+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Obinutuzumab </a:t>
                      </a:r>
                      <a:r>
                        <a:rPr sz="1000" i="1" spc="-5" dirty="0">
                          <a:latin typeface="Calibri"/>
                          <a:cs typeface="Calibri"/>
                        </a:rPr>
                        <a:t>vs </a:t>
                      </a:r>
                      <a:r>
                        <a:rPr sz="1000" i="1" spc="-2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fixed-duration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Ibrutinib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+ </a:t>
                      </a:r>
                      <a:r>
                        <a:rPr sz="10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Venetoclax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CD5B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40067" y="646217"/>
            <a:ext cx="2184881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b="1" spc="-15" dirty="0">
                <a:solidFill>
                  <a:schemeClr val="tx1"/>
                </a:solidFill>
                <a:latin typeface="Calibri"/>
              </a:rPr>
              <a:t>Ensayos</a:t>
            </a:r>
            <a:r>
              <a:rPr sz="2597" b="1" spc="-65" dirty="0">
                <a:solidFill>
                  <a:schemeClr val="tx1"/>
                </a:solidFill>
                <a:latin typeface="Calibri"/>
              </a:rPr>
              <a:t> </a:t>
            </a:r>
            <a:r>
              <a:rPr sz="2597" b="1" spc="-5" dirty="0">
                <a:solidFill>
                  <a:schemeClr val="tx1"/>
                </a:solidFill>
                <a:latin typeface="Calibri"/>
              </a:rPr>
              <a:t>Activos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84606" y="776376"/>
              <a:ext cx="2055830" cy="26412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97819" y="789584"/>
              <a:ext cx="1991990" cy="200295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1672943" y="1417121"/>
            <a:ext cx="5861443" cy="318157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75684" marR="5074" indent="-163633">
              <a:lnSpc>
                <a:spcPct val="102499"/>
              </a:lnSpc>
              <a:spcBef>
                <a:spcPts val="80"/>
              </a:spcBef>
              <a:buFont typeface="Arial Unicode MS"/>
              <a:buChar char="■"/>
              <a:tabLst>
                <a:tab pos="175684" algn="l"/>
              </a:tabLst>
            </a:pPr>
            <a:r>
              <a:rPr sz="999" dirty="0">
                <a:latin typeface="Calibri"/>
                <a:cs typeface="Calibri"/>
              </a:rPr>
              <a:t>Multi-center</a:t>
            </a:r>
            <a:r>
              <a:rPr sz="999" spc="20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phase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2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study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aimed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to</a:t>
            </a:r>
            <a:r>
              <a:rPr sz="999" spc="204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determine</a:t>
            </a:r>
            <a:r>
              <a:rPr sz="999" spc="204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whether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consolidation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with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ofatumumab</a:t>
            </a:r>
            <a:r>
              <a:rPr sz="999" spc="204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improved</a:t>
            </a:r>
            <a:r>
              <a:rPr sz="999" spc="21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the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response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 </a:t>
            </a:r>
            <a:r>
              <a:rPr sz="999" spc="-5" dirty="0">
                <a:latin typeface="Calibri"/>
                <a:cs typeface="Calibri"/>
              </a:rPr>
              <a:t>treatment-naïve</a:t>
            </a:r>
            <a:r>
              <a:rPr sz="999" dirty="0">
                <a:latin typeface="Calibri"/>
                <a:cs typeface="Calibri"/>
              </a:rPr>
              <a:t> CLL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receiving ibrutinib</a:t>
            </a:r>
            <a:endParaRPr sz="999">
              <a:latin typeface="Calibri"/>
              <a:cs typeface="Calibri"/>
            </a:endParaRPr>
          </a:p>
        </p:txBody>
      </p: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56961" y="1903132"/>
            <a:ext cx="4440554" cy="1324375"/>
          </a:xfrm>
          <a:prstGeom prst="rect">
            <a:avLst/>
          </a:prstGeom>
        </p:spPr>
      </p:pic>
      <p:grpSp>
        <p:nvGrpSpPr>
          <p:cNvPr id="11" name="object 11"/>
          <p:cNvGrpSpPr/>
          <p:nvPr/>
        </p:nvGrpSpPr>
        <p:grpSpPr>
          <a:xfrm>
            <a:off x="1802954" y="3379876"/>
            <a:ext cx="5421295" cy="531475"/>
            <a:chOff x="1799539" y="3384044"/>
            <a:chExt cx="5427980" cy="532130"/>
          </a:xfrm>
        </p:grpSpPr>
        <p:sp>
          <p:nvSpPr>
            <p:cNvPr id="12" name="object 12"/>
            <p:cNvSpPr/>
            <p:nvPr/>
          </p:nvSpPr>
          <p:spPr>
            <a:xfrm>
              <a:off x="1802980" y="3387486"/>
              <a:ext cx="5420995" cy="525145"/>
            </a:xfrm>
            <a:custGeom>
              <a:avLst/>
              <a:gdLst/>
              <a:ahLst/>
              <a:cxnLst/>
              <a:rect l="l" t="t" r="r" b="b"/>
              <a:pathLst>
                <a:path w="5420995" h="525145">
                  <a:moveTo>
                    <a:pt x="5333365" y="0"/>
                  </a:moveTo>
                  <a:lnTo>
                    <a:pt x="87439" y="0"/>
                  </a:lnTo>
                  <a:lnTo>
                    <a:pt x="53401" y="6872"/>
                  </a:lnTo>
                  <a:lnTo>
                    <a:pt x="25607" y="25612"/>
                  </a:lnTo>
                  <a:lnTo>
                    <a:pt x="6870" y="53406"/>
                  </a:lnTo>
                  <a:lnTo>
                    <a:pt x="0" y="87439"/>
                  </a:lnTo>
                  <a:lnTo>
                    <a:pt x="0" y="437184"/>
                  </a:lnTo>
                  <a:lnTo>
                    <a:pt x="6870" y="471217"/>
                  </a:lnTo>
                  <a:lnTo>
                    <a:pt x="25607" y="499011"/>
                  </a:lnTo>
                  <a:lnTo>
                    <a:pt x="53401" y="517752"/>
                  </a:lnTo>
                  <a:lnTo>
                    <a:pt x="87439" y="524624"/>
                  </a:lnTo>
                  <a:lnTo>
                    <a:pt x="5333365" y="524624"/>
                  </a:lnTo>
                  <a:lnTo>
                    <a:pt x="5367395" y="517752"/>
                  </a:lnTo>
                  <a:lnTo>
                    <a:pt x="5395185" y="499011"/>
                  </a:lnTo>
                  <a:lnTo>
                    <a:pt x="5413921" y="471217"/>
                  </a:lnTo>
                  <a:lnTo>
                    <a:pt x="5420791" y="437184"/>
                  </a:lnTo>
                  <a:lnTo>
                    <a:pt x="5420791" y="87439"/>
                  </a:lnTo>
                  <a:lnTo>
                    <a:pt x="5413921" y="53406"/>
                  </a:lnTo>
                  <a:lnTo>
                    <a:pt x="5395185" y="25612"/>
                  </a:lnTo>
                  <a:lnTo>
                    <a:pt x="5367395" y="6872"/>
                  </a:lnTo>
                  <a:lnTo>
                    <a:pt x="5333365" y="0"/>
                  </a:lnTo>
                  <a:close/>
                </a:path>
              </a:pathLst>
            </a:custGeom>
            <a:solidFill>
              <a:srgbClr val="0C3CA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1802980" y="3387486"/>
              <a:ext cx="5420995" cy="525145"/>
            </a:xfrm>
            <a:custGeom>
              <a:avLst/>
              <a:gdLst/>
              <a:ahLst/>
              <a:cxnLst/>
              <a:rect l="l" t="t" r="r" b="b"/>
              <a:pathLst>
                <a:path w="5420995" h="525145">
                  <a:moveTo>
                    <a:pt x="0" y="87439"/>
                  </a:moveTo>
                  <a:lnTo>
                    <a:pt x="6870" y="53406"/>
                  </a:lnTo>
                  <a:lnTo>
                    <a:pt x="25607" y="25612"/>
                  </a:lnTo>
                  <a:lnTo>
                    <a:pt x="53401" y="6872"/>
                  </a:lnTo>
                  <a:lnTo>
                    <a:pt x="87439" y="0"/>
                  </a:lnTo>
                  <a:lnTo>
                    <a:pt x="5333365" y="0"/>
                  </a:lnTo>
                  <a:lnTo>
                    <a:pt x="5367395" y="6872"/>
                  </a:lnTo>
                  <a:lnTo>
                    <a:pt x="5395185" y="25612"/>
                  </a:lnTo>
                  <a:lnTo>
                    <a:pt x="5413921" y="53406"/>
                  </a:lnTo>
                  <a:lnTo>
                    <a:pt x="5420791" y="87439"/>
                  </a:lnTo>
                  <a:lnTo>
                    <a:pt x="5420791" y="437184"/>
                  </a:lnTo>
                  <a:lnTo>
                    <a:pt x="5413921" y="471217"/>
                  </a:lnTo>
                  <a:lnTo>
                    <a:pt x="5395185" y="499011"/>
                  </a:lnTo>
                  <a:lnTo>
                    <a:pt x="5367395" y="517752"/>
                  </a:lnTo>
                  <a:lnTo>
                    <a:pt x="5333365" y="524624"/>
                  </a:lnTo>
                  <a:lnTo>
                    <a:pt x="87439" y="524624"/>
                  </a:lnTo>
                  <a:lnTo>
                    <a:pt x="53401" y="517752"/>
                  </a:lnTo>
                  <a:lnTo>
                    <a:pt x="25607" y="499011"/>
                  </a:lnTo>
                  <a:lnTo>
                    <a:pt x="6870" y="471217"/>
                  </a:lnTo>
                  <a:lnTo>
                    <a:pt x="0" y="437184"/>
                  </a:lnTo>
                  <a:lnTo>
                    <a:pt x="0" y="87439"/>
                  </a:lnTo>
                  <a:close/>
                </a:path>
              </a:pathLst>
            </a:custGeom>
            <a:ln w="6883">
              <a:solidFill>
                <a:srgbClr val="3366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868745" y="3411062"/>
            <a:ext cx="5176487" cy="491519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-634">
              <a:lnSpc>
                <a:spcPct val="102499"/>
              </a:lnSpc>
              <a:spcBef>
                <a:spcPts val="80"/>
              </a:spcBef>
            </a:pP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Primary</a:t>
            </a:r>
            <a:r>
              <a:rPr sz="999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endpoint:</a:t>
            </a:r>
            <a:r>
              <a:rPr sz="999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CR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rate</a:t>
            </a:r>
            <a:r>
              <a:rPr sz="999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obtained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with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the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sequential</a:t>
            </a:r>
            <a:r>
              <a:rPr sz="999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combination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of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Ibrutinib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and</a:t>
            </a:r>
            <a:r>
              <a:rPr sz="999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ofatumumab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Secondary</a:t>
            </a:r>
            <a:r>
              <a:rPr sz="999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FFFFFF"/>
                </a:solidFill>
                <a:latin typeface="Calibri"/>
                <a:cs typeface="Calibri"/>
              </a:rPr>
              <a:t>endpoints:</a:t>
            </a:r>
            <a:r>
              <a:rPr sz="999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ORR,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 MRD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evaluation,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duration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of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response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and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progression-free</a:t>
            </a:r>
            <a:r>
              <a:rPr sz="999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survival,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safety,</a:t>
            </a:r>
            <a:r>
              <a:rPr sz="9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and</a:t>
            </a:r>
            <a:r>
              <a:rPr sz="999" dirty="0">
                <a:solidFill>
                  <a:srgbClr val="FFFFFF"/>
                </a:solidFill>
                <a:latin typeface="Calibri"/>
                <a:cs typeface="Calibri"/>
              </a:rPr>
              <a:t> overall survival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76850" y="4228865"/>
            <a:ext cx="51372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5" dirty="0">
                <a:latin typeface="Arial"/>
                <a:cs typeface="Arial"/>
              </a:rPr>
              <a:t>•</a:t>
            </a:r>
            <a:endParaRPr sz="5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76705" y="3958461"/>
            <a:ext cx="5868419" cy="37508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48412" indent="-136361">
              <a:spcBef>
                <a:spcPts val="160"/>
              </a:spcBef>
              <a:buFont typeface="Arial"/>
              <a:buChar char="•"/>
              <a:tabLst>
                <a:tab pos="149046" algn="l"/>
              </a:tabLst>
            </a:pPr>
            <a:r>
              <a:rPr sz="549" spc="5" dirty="0">
                <a:latin typeface="Calibri"/>
                <a:cs typeface="Calibri"/>
              </a:rPr>
              <a:t>Ibrutinib</a:t>
            </a:r>
            <a:r>
              <a:rPr sz="549" spc="10" dirty="0">
                <a:latin typeface="Calibri"/>
                <a:cs typeface="Calibri"/>
              </a:rPr>
              <a:t> was administered</a:t>
            </a:r>
            <a:r>
              <a:rPr sz="549" spc="1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orally</a:t>
            </a:r>
            <a:r>
              <a:rPr sz="549" spc="10" dirty="0">
                <a:latin typeface="Calibri"/>
                <a:cs typeface="Calibri"/>
              </a:rPr>
              <a:t> 420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mg</a:t>
            </a:r>
            <a:r>
              <a:rPr sz="549" spc="10" dirty="0">
                <a:latin typeface="Calibri"/>
                <a:cs typeface="Calibri"/>
              </a:rPr>
              <a:t> once daily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on</a:t>
            </a:r>
            <a:r>
              <a:rPr sz="549" spc="1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a</a:t>
            </a:r>
            <a:r>
              <a:rPr sz="549" spc="1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continuous schedule </a:t>
            </a:r>
            <a:r>
              <a:rPr sz="549" spc="5" dirty="0">
                <a:latin typeface="Calibri"/>
                <a:cs typeface="Calibri"/>
              </a:rPr>
              <a:t>until</a:t>
            </a:r>
            <a:r>
              <a:rPr sz="549" spc="10" dirty="0">
                <a:latin typeface="Calibri"/>
                <a:cs typeface="Calibri"/>
              </a:rPr>
              <a:t> disease </a:t>
            </a:r>
            <a:r>
              <a:rPr sz="549" spc="5" dirty="0">
                <a:latin typeface="Calibri"/>
                <a:cs typeface="Calibri"/>
              </a:rPr>
              <a:t>progression</a:t>
            </a:r>
            <a:r>
              <a:rPr sz="549" spc="1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or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unacceptable</a:t>
            </a:r>
            <a:r>
              <a:rPr sz="549" spc="5" dirty="0">
                <a:latin typeface="Calibri"/>
                <a:cs typeface="Calibri"/>
              </a:rPr>
              <a:t> toxicity</a:t>
            </a:r>
            <a:endParaRPr sz="549">
              <a:latin typeface="Calibri"/>
              <a:cs typeface="Calibri"/>
            </a:endParaRPr>
          </a:p>
          <a:p>
            <a:pPr marL="148412" marR="5708" indent="-136361">
              <a:lnSpc>
                <a:spcPct val="110300"/>
              </a:lnSpc>
              <a:buFont typeface="Arial"/>
              <a:buChar char="•"/>
              <a:tabLst>
                <a:tab pos="149046" algn="l"/>
              </a:tabLst>
            </a:pPr>
            <a:r>
              <a:rPr sz="549" spc="10" dirty="0">
                <a:latin typeface="Calibri"/>
                <a:cs typeface="Calibri"/>
              </a:rPr>
              <a:t>Ofatumumab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was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administered</a:t>
            </a:r>
            <a:r>
              <a:rPr sz="549" spc="3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by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IV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infusion,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300mg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on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Day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1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and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1,000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mg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on</a:t>
            </a:r>
            <a:r>
              <a:rPr sz="549" spc="3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Day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8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of</a:t>
            </a:r>
            <a:r>
              <a:rPr sz="549" spc="3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Cycle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13,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followed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by</a:t>
            </a:r>
            <a:r>
              <a:rPr sz="549" spc="3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5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monthly</a:t>
            </a:r>
            <a:r>
              <a:rPr sz="549" spc="3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infusions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of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1,000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5" dirty="0">
                <a:latin typeface="Calibri"/>
                <a:cs typeface="Calibri"/>
              </a:rPr>
              <a:t>mg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(Day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1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of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subsequent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28-day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cycles</a:t>
            </a:r>
            <a:r>
              <a:rPr sz="549" spc="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for</a:t>
            </a:r>
            <a:r>
              <a:rPr sz="549" spc="2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cycles </a:t>
            </a:r>
            <a:r>
              <a:rPr sz="549" spc="1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C14,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C15,</a:t>
            </a:r>
            <a:r>
              <a:rPr sz="549" spc="-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C16,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C17,</a:t>
            </a:r>
            <a:r>
              <a:rPr sz="549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and</a:t>
            </a:r>
            <a:r>
              <a:rPr sz="549" spc="5" dirty="0">
                <a:latin typeface="Calibri"/>
                <a:cs typeface="Calibri"/>
              </a:rPr>
              <a:t> C18)</a:t>
            </a:r>
            <a:endParaRPr sz="549">
              <a:latin typeface="Calibri"/>
              <a:cs typeface="Calibri"/>
            </a:endParaRPr>
          </a:p>
          <a:p>
            <a:pPr marL="148412">
              <a:spcBef>
                <a:spcPts val="35"/>
              </a:spcBef>
              <a:tabLst>
                <a:tab pos="3983015" algn="l"/>
              </a:tabLst>
            </a:pPr>
            <a:r>
              <a:rPr sz="824" spc="22" baseline="5050" dirty="0">
                <a:latin typeface="Calibri"/>
                <a:cs typeface="Calibri"/>
              </a:rPr>
              <a:t>A</a:t>
            </a:r>
            <a:r>
              <a:rPr sz="824" spc="7" baseline="5050" dirty="0">
                <a:latin typeface="Calibri"/>
                <a:cs typeface="Calibri"/>
              </a:rPr>
              <a:t> </a:t>
            </a:r>
            <a:r>
              <a:rPr sz="824" spc="15" baseline="5050" dirty="0">
                <a:latin typeface="Calibri"/>
                <a:cs typeface="Calibri"/>
              </a:rPr>
              <a:t>treatment</a:t>
            </a:r>
            <a:r>
              <a:rPr sz="824" spc="7" baseline="5050" dirty="0">
                <a:latin typeface="Calibri"/>
                <a:cs typeface="Calibri"/>
              </a:rPr>
              <a:t> Cycle</a:t>
            </a:r>
            <a:r>
              <a:rPr sz="824" spc="15" baseline="5050" dirty="0">
                <a:latin typeface="Calibri"/>
                <a:cs typeface="Calibri"/>
              </a:rPr>
              <a:t> was defined</a:t>
            </a:r>
            <a:r>
              <a:rPr sz="824" spc="22" baseline="5050" dirty="0">
                <a:latin typeface="Calibri"/>
                <a:cs typeface="Calibri"/>
              </a:rPr>
              <a:t> </a:t>
            </a:r>
            <a:r>
              <a:rPr sz="824" spc="15" baseline="5050" dirty="0">
                <a:latin typeface="Calibri"/>
                <a:cs typeface="Calibri"/>
              </a:rPr>
              <a:t>as </a:t>
            </a:r>
            <a:r>
              <a:rPr sz="824" spc="7" baseline="5050" dirty="0">
                <a:latin typeface="Calibri"/>
                <a:cs typeface="Calibri"/>
              </a:rPr>
              <a:t>lasting</a:t>
            </a:r>
            <a:r>
              <a:rPr sz="824" spc="15" baseline="5050" dirty="0">
                <a:latin typeface="Calibri"/>
                <a:cs typeface="Calibri"/>
              </a:rPr>
              <a:t> 28</a:t>
            </a:r>
            <a:r>
              <a:rPr sz="824" spc="7" baseline="5050" dirty="0">
                <a:latin typeface="Calibri"/>
                <a:cs typeface="Calibri"/>
              </a:rPr>
              <a:t> </a:t>
            </a:r>
            <a:r>
              <a:rPr sz="824" spc="15" baseline="5050" dirty="0">
                <a:latin typeface="Calibri"/>
                <a:cs typeface="Calibri"/>
              </a:rPr>
              <a:t>days	</a:t>
            </a:r>
            <a:r>
              <a:rPr sz="549" spc="10" dirty="0">
                <a:latin typeface="Calibri"/>
                <a:cs typeface="Calibri"/>
              </a:rPr>
              <a:t>EUDRACT</a:t>
            </a:r>
            <a:r>
              <a:rPr sz="549" spc="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number </a:t>
            </a:r>
            <a:r>
              <a:rPr sz="549" spc="5" dirty="0">
                <a:latin typeface="Calibri"/>
                <a:cs typeface="Calibri"/>
              </a:rPr>
              <a:t>2016-004937-26. </a:t>
            </a:r>
            <a:r>
              <a:rPr sz="549" spc="10" dirty="0">
                <a:latin typeface="Calibri"/>
                <a:cs typeface="Calibri"/>
              </a:rPr>
              <a:t>Data </a:t>
            </a:r>
            <a:r>
              <a:rPr sz="549" spc="5" dirty="0">
                <a:latin typeface="Calibri"/>
                <a:cs typeface="Calibri"/>
              </a:rPr>
              <a:t>cutoff: </a:t>
            </a:r>
            <a:r>
              <a:rPr sz="549" spc="10" dirty="0">
                <a:latin typeface="Calibri"/>
                <a:cs typeface="Calibri"/>
              </a:rPr>
              <a:t>January,</a:t>
            </a:r>
            <a:r>
              <a:rPr sz="549" spc="5" dirty="0">
                <a:latin typeface="Calibri"/>
                <a:cs typeface="Calibri"/>
              </a:rPr>
              <a:t> 2021.</a:t>
            </a:r>
            <a:endParaRPr sz="5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2144" y="632097"/>
            <a:ext cx="6597770" cy="3710809"/>
            <a:chOff x="1268075" y="632876"/>
            <a:chExt cx="6605905" cy="37153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0345" y="632876"/>
              <a:ext cx="1544405" cy="37147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270342" y="633298"/>
              <a:ext cx="99060" cy="3714750"/>
            </a:xfrm>
            <a:custGeom>
              <a:avLst/>
              <a:gdLst/>
              <a:ahLst/>
              <a:cxnLst/>
              <a:rect l="l" t="t" r="r" b="b"/>
              <a:pathLst>
                <a:path w="99059" h="3714750">
                  <a:moveTo>
                    <a:pt x="99047" y="0"/>
                  </a:moveTo>
                  <a:lnTo>
                    <a:pt x="0" y="0"/>
                  </a:lnTo>
                  <a:lnTo>
                    <a:pt x="0" y="3714356"/>
                  </a:lnTo>
                  <a:lnTo>
                    <a:pt x="99047" y="3714356"/>
                  </a:lnTo>
                  <a:lnTo>
                    <a:pt x="99047" y="0"/>
                  </a:lnTo>
                  <a:close/>
                </a:path>
              </a:pathLst>
            </a:custGeom>
            <a:solidFill>
              <a:srgbClr val="766F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1268075" y="1020215"/>
              <a:ext cx="865505" cy="274955"/>
            </a:xfrm>
            <a:custGeom>
              <a:avLst/>
              <a:gdLst/>
              <a:ahLst/>
              <a:cxnLst/>
              <a:rect l="l" t="t" r="r" b="b"/>
              <a:pathLst>
                <a:path w="865505" h="274955">
                  <a:moveTo>
                    <a:pt x="2324" y="0"/>
                  </a:moveTo>
                  <a:lnTo>
                    <a:pt x="0" y="272834"/>
                  </a:lnTo>
                  <a:lnTo>
                    <a:pt x="676808" y="274751"/>
                  </a:lnTo>
                  <a:lnTo>
                    <a:pt x="731139" y="274751"/>
                  </a:lnTo>
                  <a:lnTo>
                    <a:pt x="734491" y="271297"/>
                  </a:lnTo>
                  <a:lnTo>
                    <a:pt x="735507" y="270471"/>
                  </a:lnTo>
                  <a:lnTo>
                    <a:pt x="736346" y="269595"/>
                  </a:lnTo>
                  <a:lnTo>
                    <a:pt x="860361" y="145592"/>
                  </a:lnTo>
                  <a:lnTo>
                    <a:pt x="865479" y="140423"/>
                  </a:lnTo>
                  <a:lnTo>
                    <a:pt x="865479" y="135267"/>
                  </a:lnTo>
                  <a:lnTo>
                    <a:pt x="860361" y="130098"/>
                  </a:lnTo>
                  <a:lnTo>
                    <a:pt x="736346" y="6095"/>
                  </a:lnTo>
                  <a:lnTo>
                    <a:pt x="733653" y="6095"/>
                  </a:lnTo>
                  <a:lnTo>
                    <a:pt x="733653" y="3517"/>
                  </a:lnTo>
                  <a:lnTo>
                    <a:pt x="731139" y="3517"/>
                  </a:lnTo>
                  <a:lnTo>
                    <a:pt x="728535" y="927"/>
                  </a:lnTo>
                  <a:lnTo>
                    <a:pt x="676808" y="927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A5301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11629" y="831062"/>
              <a:ext cx="1699189" cy="226558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30831" y="3462417"/>
              <a:ext cx="1660154" cy="54282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5099" y="729084"/>
              <a:ext cx="3198478" cy="113494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31154" y="2177021"/>
              <a:ext cx="2986362" cy="1993361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91558" y="776373"/>
              <a:ext cx="3048528" cy="22671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04765" y="789584"/>
              <a:ext cx="2982483" cy="162876"/>
            </a:xfrm>
            <a:prstGeom prst="rect">
              <a:avLst/>
            </a:prstGeom>
          </p:spPr>
        </p:pic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281998" y="1470078"/>
          <a:ext cx="2215323" cy="24924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04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48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4764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Patient’s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Characteristic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N=84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522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53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Age,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(range)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69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(38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84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yrs)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023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Male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sex,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71%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023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Binet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stage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B/C,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83.3%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781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23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Unmutated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IGHV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61%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23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17p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deletion/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TP53</a:t>
                      </a:r>
                      <a:r>
                        <a:rPr sz="800" i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mut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7.6%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23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11q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deletion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654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11.4%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0654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96861" y="776376"/>
              <a:ext cx="1844515" cy="26412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0069" y="789579"/>
              <a:ext cx="1780692" cy="198099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5296241" y="1626002"/>
            <a:ext cx="1335029" cy="714571"/>
          </a:xfrm>
          <a:prstGeom prst="rect">
            <a:avLst/>
          </a:prstGeom>
          <a:ln w="6883">
            <a:solidFill>
              <a:srgbClr val="4F81BD"/>
            </a:solidFill>
          </a:ln>
        </p:spPr>
        <p:txBody>
          <a:bodyPr vert="horz" wrap="square" lIns="0" tIns="15221" rIns="0" bIns="0" rtlCol="0">
            <a:spAutoFit/>
          </a:bodyPr>
          <a:lstStyle/>
          <a:p>
            <a:pPr marL="48836">
              <a:spcBef>
                <a:spcPts val="120"/>
              </a:spcBef>
            </a:pPr>
            <a:r>
              <a:rPr sz="799" i="1" spc="-10" dirty="0">
                <a:latin typeface="Calibri"/>
                <a:cs typeface="Calibri"/>
              </a:rPr>
              <a:t>Discontinued induction </a:t>
            </a:r>
            <a:r>
              <a:rPr sz="799" i="1" spc="-5" dirty="0">
                <a:latin typeface="Calibri"/>
                <a:cs typeface="Calibri"/>
              </a:rPr>
              <a:t>(n=6)</a:t>
            </a:r>
            <a:endParaRPr sz="799">
              <a:latin typeface="Calibri"/>
              <a:cs typeface="Calibri"/>
            </a:endParaRPr>
          </a:p>
          <a:p>
            <a:pPr marL="203590" indent="-155388">
              <a:lnSpc>
                <a:spcPts val="949"/>
              </a:lnSpc>
              <a:spcBef>
                <a:spcPts val="45"/>
              </a:spcBef>
              <a:buFont typeface="Arial"/>
              <a:buChar char="•"/>
              <a:tabLst>
                <a:tab pos="204225" algn="l"/>
              </a:tabLst>
            </a:pPr>
            <a:r>
              <a:rPr sz="799" i="1" spc="-10" dirty="0">
                <a:latin typeface="Calibri"/>
                <a:cs typeface="Calibri"/>
              </a:rPr>
              <a:t>P</a:t>
            </a:r>
            <a:r>
              <a:rPr sz="799" i="1" spc="-5" dirty="0">
                <a:latin typeface="Calibri"/>
                <a:cs typeface="Calibri"/>
              </a:rPr>
              <a:t>D (</a:t>
            </a:r>
            <a:r>
              <a:rPr sz="799" i="1" spc="-10" dirty="0">
                <a:latin typeface="Calibri"/>
                <a:cs typeface="Calibri"/>
              </a:rPr>
              <a:t>n</a:t>
            </a:r>
            <a:r>
              <a:rPr sz="799" i="1" spc="-5" dirty="0">
                <a:latin typeface="Calibri"/>
                <a:cs typeface="Calibri"/>
              </a:rPr>
              <a:t>=1)</a:t>
            </a:r>
            <a:endParaRPr sz="799">
              <a:latin typeface="Calibri"/>
              <a:cs typeface="Calibri"/>
            </a:endParaRPr>
          </a:p>
          <a:p>
            <a:pPr marL="203590" indent="-155388">
              <a:lnSpc>
                <a:spcPts val="934"/>
              </a:lnSpc>
              <a:buFont typeface="Arial"/>
              <a:buChar char="•"/>
              <a:tabLst>
                <a:tab pos="204225" algn="l"/>
              </a:tabLst>
            </a:pPr>
            <a:r>
              <a:rPr sz="799" i="1" spc="-5" dirty="0">
                <a:latin typeface="Calibri"/>
                <a:cs typeface="Calibri"/>
              </a:rPr>
              <a:t>A</a:t>
            </a:r>
            <a:r>
              <a:rPr sz="799" i="1" spc="-10" dirty="0">
                <a:latin typeface="Calibri"/>
                <a:cs typeface="Calibri"/>
              </a:rPr>
              <a:t>e</a:t>
            </a:r>
            <a:r>
              <a:rPr sz="799" i="1" spc="-5" dirty="0">
                <a:latin typeface="Calibri"/>
                <a:cs typeface="Calibri"/>
              </a:rPr>
              <a:t>s (</a:t>
            </a:r>
            <a:r>
              <a:rPr sz="799" i="1" spc="-10" dirty="0">
                <a:latin typeface="Calibri"/>
                <a:cs typeface="Calibri"/>
              </a:rPr>
              <a:t>n</a:t>
            </a:r>
            <a:r>
              <a:rPr sz="799" i="1" spc="-5" dirty="0">
                <a:latin typeface="Calibri"/>
                <a:cs typeface="Calibri"/>
              </a:rPr>
              <a:t>=3)</a:t>
            </a:r>
            <a:endParaRPr sz="799">
              <a:latin typeface="Calibri"/>
              <a:cs typeface="Calibri"/>
            </a:endParaRPr>
          </a:p>
          <a:p>
            <a:pPr marL="293652" lvl="1" indent="-76743">
              <a:lnSpc>
                <a:spcPts val="943"/>
              </a:lnSpc>
              <a:buFont typeface="Arial"/>
              <a:buChar char="•"/>
              <a:tabLst>
                <a:tab pos="294286" algn="l"/>
              </a:tabLst>
            </a:pPr>
            <a:r>
              <a:rPr sz="799" i="1" spc="-10" dirty="0">
                <a:latin typeface="Calibri"/>
                <a:cs typeface="Calibri"/>
              </a:rPr>
              <a:t>infections</a:t>
            </a:r>
            <a:r>
              <a:rPr sz="799" i="1" spc="-25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[n=2]</a:t>
            </a:r>
            <a:endParaRPr sz="799">
              <a:latin typeface="Calibri"/>
              <a:cs typeface="Calibri"/>
            </a:endParaRPr>
          </a:p>
          <a:p>
            <a:pPr marL="293652" lvl="1" indent="-76743">
              <a:lnSpc>
                <a:spcPts val="943"/>
              </a:lnSpc>
              <a:buFont typeface="Arial"/>
              <a:buChar char="•"/>
              <a:tabLst>
                <a:tab pos="294286" algn="l"/>
              </a:tabLst>
            </a:pPr>
            <a:r>
              <a:rPr sz="799" i="1" spc="-10" dirty="0">
                <a:latin typeface="Calibri"/>
                <a:cs typeface="Calibri"/>
              </a:rPr>
              <a:t>gastric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10" dirty="0">
                <a:latin typeface="Calibri"/>
                <a:cs typeface="Calibri"/>
              </a:rPr>
              <a:t>toxicity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[n=1]</a:t>
            </a:r>
            <a:endParaRPr sz="799">
              <a:latin typeface="Calibri"/>
              <a:cs typeface="Calibri"/>
            </a:endParaRPr>
          </a:p>
          <a:p>
            <a:pPr marL="203590" indent="-154754">
              <a:lnSpc>
                <a:spcPts val="949"/>
              </a:lnSpc>
              <a:buFont typeface="Arial"/>
              <a:buChar char="•"/>
              <a:tabLst>
                <a:tab pos="204225" algn="l"/>
              </a:tabLst>
            </a:pPr>
            <a:r>
              <a:rPr sz="799" i="1" spc="-10" dirty="0">
                <a:latin typeface="Calibri"/>
                <a:cs typeface="Calibri"/>
              </a:rPr>
              <a:t>Patient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10" dirty="0">
                <a:latin typeface="Calibri"/>
                <a:cs typeface="Calibri"/>
              </a:rPr>
              <a:t>withdrawal </a:t>
            </a:r>
            <a:r>
              <a:rPr sz="799" i="1" spc="-5" dirty="0">
                <a:latin typeface="Calibri"/>
                <a:cs typeface="Calibri"/>
              </a:rPr>
              <a:t>(n=2)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94900" y="2900351"/>
            <a:ext cx="1458701" cy="945760"/>
          </a:xfrm>
          <a:prstGeom prst="rect">
            <a:avLst/>
          </a:prstGeom>
          <a:ln w="6883">
            <a:solidFill>
              <a:srgbClr val="4F81BD"/>
            </a:solidFill>
          </a:ln>
        </p:spPr>
        <p:txBody>
          <a:bodyPr vert="horz" wrap="square" lIns="0" tIns="15855" rIns="0" bIns="0" rtlCol="0">
            <a:spAutoFit/>
          </a:bodyPr>
          <a:lstStyle/>
          <a:p>
            <a:pPr marL="48836">
              <a:spcBef>
                <a:spcPts val="125"/>
              </a:spcBef>
            </a:pPr>
            <a:r>
              <a:rPr sz="799" i="1" spc="-10" dirty="0">
                <a:latin typeface="Calibri"/>
                <a:cs typeface="Calibri"/>
              </a:rPr>
              <a:t>Discontinued consolidation</a:t>
            </a:r>
            <a:r>
              <a:rPr sz="799" i="1" spc="-5" dirty="0">
                <a:latin typeface="Calibri"/>
                <a:cs typeface="Calibri"/>
              </a:rPr>
              <a:t> (n=6)</a:t>
            </a:r>
            <a:endParaRPr sz="799">
              <a:latin typeface="Calibri"/>
              <a:cs typeface="Calibri"/>
            </a:endParaRPr>
          </a:p>
          <a:p>
            <a:pPr marL="203590" indent="-155388">
              <a:lnSpc>
                <a:spcPts val="949"/>
              </a:lnSpc>
              <a:spcBef>
                <a:spcPts val="45"/>
              </a:spcBef>
              <a:buFont typeface="Arial"/>
              <a:buChar char="•"/>
              <a:tabLst>
                <a:tab pos="204225" algn="l"/>
              </a:tabLst>
            </a:pPr>
            <a:r>
              <a:rPr sz="799" i="1" spc="-10" dirty="0">
                <a:latin typeface="Calibri"/>
                <a:cs typeface="Calibri"/>
              </a:rPr>
              <a:t>P</a:t>
            </a:r>
            <a:r>
              <a:rPr sz="799" i="1" spc="-5" dirty="0">
                <a:latin typeface="Calibri"/>
                <a:cs typeface="Calibri"/>
              </a:rPr>
              <a:t>D (</a:t>
            </a:r>
            <a:r>
              <a:rPr sz="799" i="1" spc="-10" dirty="0">
                <a:latin typeface="Calibri"/>
                <a:cs typeface="Calibri"/>
              </a:rPr>
              <a:t>n</a:t>
            </a:r>
            <a:r>
              <a:rPr sz="799" i="1" spc="-5" dirty="0">
                <a:latin typeface="Calibri"/>
                <a:cs typeface="Calibri"/>
              </a:rPr>
              <a:t>=1)</a:t>
            </a:r>
            <a:endParaRPr sz="799">
              <a:latin typeface="Calibri"/>
              <a:cs typeface="Calibri"/>
            </a:endParaRPr>
          </a:p>
          <a:p>
            <a:pPr marL="203590" indent="-155388">
              <a:lnSpc>
                <a:spcPts val="934"/>
              </a:lnSpc>
              <a:buFont typeface="Arial"/>
              <a:buChar char="•"/>
              <a:tabLst>
                <a:tab pos="204225" algn="l"/>
              </a:tabLst>
            </a:pPr>
            <a:r>
              <a:rPr sz="799" i="1" spc="-5" dirty="0">
                <a:latin typeface="Calibri"/>
                <a:cs typeface="Calibri"/>
              </a:rPr>
              <a:t>A</a:t>
            </a:r>
            <a:r>
              <a:rPr sz="799" i="1" spc="-10" dirty="0">
                <a:latin typeface="Calibri"/>
                <a:cs typeface="Calibri"/>
              </a:rPr>
              <a:t>e</a:t>
            </a:r>
            <a:r>
              <a:rPr sz="799" i="1" spc="-5" dirty="0">
                <a:latin typeface="Calibri"/>
                <a:cs typeface="Calibri"/>
              </a:rPr>
              <a:t>s (</a:t>
            </a:r>
            <a:r>
              <a:rPr sz="799" i="1" spc="-10" dirty="0">
                <a:latin typeface="Calibri"/>
                <a:cs typeface="Calibri"/>
              </a:rPr>
              <a:t>n</a:t>
            </a:r>
            <a:r>
              <a:rPr sz="799" i="1" spc="-5" dirty="0">
                <a:latin typeface="Calibri"/>
                <a:cs typeface="Calibri"/>
              </a:rPr>
              <a:t>=4)</a:t>
            </a:r>
            <a:endParaRPr sz="799">
              <a:latin typeface="Calibri"/>
              <a:cs typeface="Calibri"/>
            </a:endParaRPr>
          </a:p>
          <a:p>
            <a:pPr marL="294286" marR="257501" lvl="1" indent="-98307">
              <a:lnSpc>
                <a:spcPts val="939"/>
              </a:lnSpc>
              <a:spcBef>
                <a:spcPts val="35"/>
              </a:spcBef>
              <a:buFont typeface="Arial"/>
              <a:buChar char="•"/>
              <a:tabLst>
                <a:tab pos="294921" algn="l"/>
              </a:tabLst>
            </a:pPr>
            <a:r>
              <a:rPr sz="799" i="1" spc="-10" dirty="0">
                <a:latin typeface="Calibri"/>
                <a:cs typeface="Calibri"/>
              </a:rPr>
              <a:t>hematological toxicity </a:t>
            </a:r>
            <a:r>
              <a:rPr sz="799" i="1" spc="-170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[n=1]</a:t>
            </a:r>
            <a:endParaRPr sz="799">
              <a:latin typeface="Calibri"/>
              <a:cs typeface="Calibri"/>
            </a:endParaRPr>
          </a:p>
          <a:p>
            <a:pPr marL="294286" lvl="1" indent="-98941">
              <a:lnSpc>
                <a:spcPts val="918"/>
              </a:lnSpc>
              <a:buFont typeface="Arial"/>
              <a:buChar char="•"/>
              <a:tabLst>
                <a:tab pos="294921" algn="l"/>
              </a:tabLst>
            </a:pPr>
            <a:r>
              <a:rPr sz="799" i="1" spc="-10" dirty="0">
                <a:latin typeface="Calibri"/>
                <a:cs typeface="Calibri"/>
              </a:rPr>
              <a:t>infections</a:t>
            </a:r>
            <a:r>
              <a:rPr sz="799" i="1" spc="-25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[n=1]</a:t>
            </a:r>
            <a:endParaRPr sz="799">
              <a:latin typeface="Calibri"/>
              <a:cs typeface="Calibri"/>
            </a:endParaRPr>
          </a:p>
          <a:p>
            <a:pPr marL="294286" lvl="1" indent="-98941">
              <a:lnSpc>
                <a:spcPts val="949"/>
              </a:lnSpc>
              <a:spcBef>
                <a:spcPts val="45"/>
              </a:spcBef>
              <a:buFont typeface="Arial"/>
              <a:buChar char="•"/>
              <a:tabLst>
                <a:tab pos="294921" algn="l"/>
              </a:tabLst>
            </a:pPr>
            <a:r>
              <a:rPr sz="799" i="1" spc="-10" dirty="0">
                <a:latin typeface="Calibri"/>
                <a:cs typeface="Calibri"/>
              </a:rPr>
              <a:t>second</a:t>
            </a:r>
            <a:r>
              <a:rPr sz="799" i="1" spc="-20" dirty="0">
                <a:latin typeface="Calibri"/>
                <a:cs typeface="Calibri"/>
              </a:rPr>
              <a:t> </a:t>
            </a:r>
            <a:r>
              <a:rPr sz="799" i="1" spc="-10" dirty="0">
                <a:latin typeface="Calibri"/>
                <a:cs typeface="Calibri"/>
              </a:rPr>
              <a:t>neoplasms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[n=2]</a:t>
            </a:r>
            <a:endParaRPr sz="799">
              <a:latin typeface="Calibri"/>
              <a:cs typeface="Calibri"/>
            </a:endParaRPr>
          </a:p>
          <a:p>
            <a:pPr marL="203590" indent="-155388">
              <a:lnSpc>
                <a:spcPts val="949"/>
              </a:lnSpc>
              <a:buFont typeface="Arial"/>
              <a:buChar char="•"/>
              <a:tabLst>
                <a:tab pos="204225" algn="l"/>
              </a:tabLst>
            </a:pPr>
            <a:r>
              <a:rPr sz="799" i="1" spc="-10" dirty="0">
                <a:latin typeface="Calibri"/>
                <a:cs typeface="Calibri"/>
              </a:rPr>
              <a:t>Patient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10" dirty="0">
                <a:latin typeface="Calibri"/>
                <a:cs typeface="Calibri"/>
              </a:rPr>
              <a:t>withdrawal</a:t>
            </a:r>
            <a:r>
              <a:rPr sz="799" i="1" spc="-15" dirty="0">
                <a:latin typeface="Calibri"/>
                <a:cs typeface="Calibri"/>
              </a:rPr>
              <a:t> </a:t>
            </a:r>
            <a:r>
              <a:rPr sz="799" i="1" spc="-5" dirty="0">
                <a:latin typeface="Calibri"/>
                <a:cs typeface="Calibri"/>
              </a:rPr>
              <a:t>(n=1)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903419" y="1283245"/>
            <a:ext cx="1156814" cy="440147"/>
            <a:chOff x="2901362" y="1284827"/>
            <a:chExt cx="1158240" cy="440690"/>
          </a:xfrm>
        </p:grpSpPr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01362" y="1284827"/>
              <a:ext cx="1157780" cy="42480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65195" y="1652168"/>
              <a:ext cx="1030109" cy="7288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33992" y="1301343"/>
              <a:ext cx="1092009" cy="35834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933989" y="1301336"/>
              <a:ext cx="1092200" cy="358775"/>
            </a:xfrm>
            <a:custGeom>
              <a:avLst/>
              <a:gdLst/>
              <a:ahLst/>
              <a:cxnLst/>
              <a:rect l="l" t="t" r="r" b="b"/>
              <a:pathLst>
                <a:path w="1092200" h="358775">
                  <a:moveTo>
                    <a:pt x="0" y="59728"/>
                  </a:moveTo>
                  <a:lnTo>
                    <a:pt x="4694" y="36481"/>
                  </a:lnTo>
                  <a:lnTo>
                    <a:pt x="17495" y="17495"/>
                  </a:lnTo>
                  <a:lnTo>
                    <a:pt x="36481" y="4694"/>
                  </a:lnTo>
                  <a:lnTo>
                    <a:pt x="59728" y="0"/>
                  </a:lnTo>
                  <a:lnTo>
                    <a:pt x="1032281" y="0"/>
                  </a:lnTo>
                  <a:lnTo>
                    <a:pt x="1055528" y="4694"/>
                  </a:lnTo>
                  <a:lnTo>
                    <a:pt x="1074513" y="17495"/>
                  </a:lnTo>
                  <a:lnTo>
                    <a:pt x="1087315" y="36481"/>
                  </a:lnTo>
                  <a:lnTo>
                    <a:pt x="1092009" y="59728"/>
                  </a:lnTo>
                  <a:lnTo>
                    <a:pt x="1092009" y="298627"/>
                  </a:lnTo>
                  <a:lnTo>
                    <a:pt x="1087315" y="321879"/>
                  </a:lnTo>
                  <a:lnTo>
                    <a:pt x="1074513" y="340864"/>
                  </a:lnTo>
                  <a:lnTo>
                    <a:pt x="1055528" y="353663"/>
                  </a:lnTo>
                  <a:lnTo>
                    <a:pt x="1032281" y="358355"/>
                  </a:lnTo>
                  <a:lnTo>
                    <a:pt x="59728" y="358355"/>
                  </a:lnTo>
                  <a:lnTo>
                    <a:pt x="36481" y="353663"/>
                  </a:lnTo>
                  <a:lnTo>
                    <a:pt x="17495" y="340864"/>
                  </a:lnTo>
                  <a:lnTo>
                    <a:pt x="4694" y="321879"/>
                  </a:lnTo>
                  <a:lnTo>
                    <a:pt x="0" y="298627"/>
                  </a:lnTo>
                  <a:lnTo>
                    <a:pt x="0" y="59728"/>
                  </a:lnTo>
                  <a:close/>
                </a:path>
              </a:pathLst>
            </a:custGeom>
            <a:ln w="6883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3049011" y="1325521"/>
            <a:ext cx="864439" cy="276273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312045" marR="5074" indent="-299995">
              <a:lnSpc>
                <a:spcPct val="105300"/>
              </a:lnSpc>
              <a:spcBef>
                <a:spcPts val="60"/>
              </a:spcBef>
            </a:pPr>
            <a:r>
              <a:rPr sz="849" b="1" dirty="0">
                <a:solidFill>
                  <a:srgbClr val="FFFFFF"/>
                </a:solidFill>
                <a:latin typeface="Calibri"/>
                <a:cs typeface="Calibri"/>
              </a:rPr>
              <a:t>Untreated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CLL/SLL </a:t>
            </a:r>
            <a:r>
              <a:rPr sz="849" b="1" spc="-18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FFFFFF"/>
                </a:solidFill>
                <a:latin typeface="Calibri"/>
                <a:cs typeface="Calibri"/>
              </a:rPr>
              <a:t>N=84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028237" y="1719035"/>
            <a:ext cx="83526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Ibrutinib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12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cycles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863295" y="2397741"/>
            <a:ext cx="384336" cy="333599"/>
          </a:xfrm>
          <a:custGeom>
            <a:avLst/>
            <a:gdLst/>
            <a:ahLst/>
            <a:cxnLst/>
            <a:rect l="l" t="t" r="r" b="b"/>
            <a:pathLst>
              <a:path w="384810" h="334010">
                <a:moveTo>
                  <a:pt x="0" y="0"/>
                </a:moveTo>
                <a:lnTo>
                  <a:pt x="384810" y="0"/>
                </a:lnTo>
                <a:lnTo>
                  <a:pt x="384810" y="333387"/>
                </a:lnTo>
                <a:lnTo>
                  <a:pt x="0" y="333387"/>
                </a:lnTo>
                <a:lnTo>
                  <a:pt x="0" y="0"/>
                </a:lnTo>
                <a:close/>
              </a:path>
            </a:pathLst>
          </a:custGeom>
          <a:ln w="6883">
            <a:solidFill>
              <a:srgbClr val="4F81BD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2951712" y="2409329"/>
            <a:ext cx="207389" cy="276273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2685" marR="5074" indent="31712">
              <a:lnSpc>
                <a:spcPct val="105300"/>
              </a:lnSpc>
              <a:spcBef>
                <a:spcPts val="60"/>
              </a:spcBef>
            </a:pPr>
            <a:r>
              <a:rPr sz="849" dirty="0">
                <a:latin typeface="Calibri"/>
                <a:cs typeface="Calibri"/>
              </a:rPr>
              <a:t>CR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N=3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80696" y="2397742"/>
            <a:ext cx="466783" cy="287801"/>
          </a:xfrm>
          <a:prstGeom prst="rect">
            <a:avLst/>
          </a:prstGeom>
          <a:ln w="6883">
            <a:solidFill>
              <a:srgbClr val="4F81BD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marL="113528" marR="60253" indent="-46299">
              <a:lnSpc>
                <a:spcPct val="105300"/>
              </a:lnSpc>
              <a:spcBef>
                <a:spcPts val="150"/>
              </a:spcBef>
            </a:pPr>
            <a:r>
              <a:rPr sz="849" spc="5" dirty="0">
                <a:latin typeface="Calibri"/>
                <a:cs typeface="Calibri"/>
              </a:rPr>
              <a:t>Non </a:t>
            </a:r>
            <a:r>
              <a:rPr sz="849" dirty="0">
                <a:latin typeface="Calibri"/>
                <a:cs typeface="Calibri"/>
              </a:rPr>
              <a:t>C</a:t>
            </a:r>
            <a:r>
              <a:rPr sz="849" spc="5" dirty="0">
                <a:latin typeface="Calibri"/>
                <a:cs typeface="Calibri"/>
              </a:rPr>
              <a:t>R  N=75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716597" y="2798447"/>
            <a:ext cx="40716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Ibrutini</a:t>
            </a:r>
            <a:r>
              <a:rPr sz="849" spc="5" dirty="0">
                <a:latin typeface="Calibri"/>
                <a:cs typeface="Calibri"/>
              </a:rPr>
              <a:t>b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523411" y="2798447"/>
            <a:ext cx="110924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Ibrutinib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+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Ofatumumab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668107" y="3851685"/>
            <a:ext cx="1758052" cy="289851"/>
          </a:xfrm>
          <a:prstGeom prst="rect">
            <a:avLst/>
          </a:prstGeom>
          <a:ln w="6883">
            <a:solidFill>
              <a:srgbClr val="4F81BD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605063" marR="150314" indent="-446504">
              <a:lnSpc>
                <a:spcPct val="107000"/>
              </a:lnSpc>
              <a:spcBef>
                <a:spcPts val="130"/>
              </a:spcBef>
            </a:pPr>
            <a:r>
              <a:rPr sz="849" spc="5" dirty="0">
                <a:latin typeface="Calibri"/>
                <a:cs typeface="Calibri"/>
              </a:rPr>
              <a:t>Evaluable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population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at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cycle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20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N=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72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(86%)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877695" y="3578873"/>
            <a:ext cx="123228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  <a:tabLst>
                <a:tab pos="980532" algn="l"/>
              </a:tabLst>
            </a:pPr>
            <a:r>
              <a:rPr sz="849" spc="5" dirty="0">
                <a:latin typeface="Calibri"/>
                <a:cs typeface="Calibri"/>
              </a:rPr>
              <a:t>N=3	N=69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013339" y="1914184"/>
            <a:ext cx="936739" cy="521327"/>
            <a:chOff x="3011417" y="1916544"/>
            <a:chExt cx="937894" cy="521970"/>
          </a:xfrm>
        </p:grpSpPr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5034" y="1916544"/>
              <a:ext cx="79239" cy="46663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484728" y="1932696"/>
              <a:ext cx="0" cy="397510"/>
            </a:xfrm>
            <a:custGeom>
              <a:avLst/>
              <a:gdLst/>
              <a:ahLst/>
              <a:cxnLst/>
              <a:rect l="l" t="t" r="r" b="b"/>
              <a:pathLst>
                <a:path h="397510">
                  <a:moveTo>
                    <a:pt x="0" y="0"/>
                  </a:moveTo>
                  <a:lnTo>
                    <a:pt x="0" y="397179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20221" y="2306142"/>
              <a:ext cx="928855" cy="7703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050990" y="2329874"/>
              <a:ext cx="857885" cy="0"/>
            </a:xfrm>
            <a:custGeom>
              <a:avLst/>
              <a:gdLst/>
              <a:ahLst/>
              <a:cxnLst/>
              <a:rect l="l" t="t" r="r" b="b"/>
              <a:pathLst>
                <a:path w="857885">
                  <a:moveTo>
                    <a:pt x="0" y="0"/>
                  </a:moveTo>
                  <a:lnTo>
                    <a:pt x="857846" y="0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11417" y="2314944"/>
              <a:ext cx="79239" cy="12326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050990" y="2329874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h="53975">
                  <a:moveTo>
                    <a:pt x="0" y="0"/>
                  </a:moveTo>
                  <a:lnTo>
                    <a:pt x="0" y="53835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869847" y="2314944"/>
              <a:ext cx="79239" cy="12326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908842" y="2329874"/>
              <a:ext cx="0" cy="53975"/>
            </a:xfrm>
            <a:custGeom>
              <a:avLst/>
              <a:gdLst/>
              <a:ahLst/>
              <a:cxnLst/>
              <a:rect l="l" t="t" r="r" b="b"/>
              <a:pathLst>
                <a:path h="53975">
                  <a:moveTo>
                    <a:pt x="0" y="0"/>
                  </a:moveTo>
                  <a:lnTo>
                    <a:pt x="0" y="53835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2890229" y="2971611"/>
            <a:ext cx="169336" cy="695103"/>
            <a:chOff x="2888155" y="2975275"/>
            <a:chExt cx="169545" cy="695960"/>
          </a:xfrm>
        </p:grpSpPr>
        <p:pic>
          <p:nvPicPr>
            <p:cNvPr id="35" name="object 3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88155" y="2975275"/>
              <a:ext cx="169484" cy="69554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2945470" y="2990735"/>
              <a:ext cx="55244" cy="581025"/>
            </a:xfrm>
            <a:custGeom>
              <a:avLst/>
              <a:gdLst/>
              <a:ahLst/>
              <a:cxnLst/>
              <a:rect l="l" t="t" r="r" b="b"/>
              <a:pathLst>
                <a:path w="55244" h="581025">
                  <a:moveTo>
                    <a:pt x="18351" y="525881"/>
                  </a:moveTo>
                  <a:lnTo>
                    <a:pt x="0" y="525881"/>
                  </a:lnTo>
                  <a:lnTo>
                    <a:pt x="27520" y="580910"/>
                  </a:lnTo>
                  <a:lnTo>
                    <a:pt x="50439" y="535063"/>
                  </a:lnTo>
                  <a:lnTo>
                    <a:pt x="18351" y="535063"/>
                  </a:lnTo>
                  <a:lnTo>
                    <a:pt x="18351" y="525881"/>
                  </a:lnTo>
                  <a:close/>
                </a:path>
                <a:path w="55244" h="581025">
                  <a:moveTo>
                    <a:pt x="36690" y="0"/>
                  </a:moveTo>
                  <a:lnTo>
                    <a:pt x="18351" y="0"/>
                  </a:lnTo>
                  <a:lnTo>
                    <a:pt x="18351" y="535063"/>
                  </a:lnTo>
                  <a:lnTo>
                    <a:pt x="36690" y="535063"/>
                  </a:lnTo>
                  <a:lnTo>
                    <a:pt x="36690" y="0"/>
                  </a:lnTo>
                  <a:close/>
                </a:path>
                <a:path w="55244" h="581025">
                  <a:moveTo>
                    <a:pt x="55029" y="525881"/>
                  </a:moveTo>
                  <a:lnTo>
                    <a:pt x="36690" y="525881"/>
                  </a:lnTo>
                  <a:lnTo>
                    <a:pt x="36690" y="535063"/>
                  </a:lnTo>
                  <a:lnTo>
                    <a:pt x="50439" y="535063"/>
                  </a:lnTo>
                  <a:lnTo>
                    <a:pt x="55029" y="525881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3901490" y="2982603"/>
            <a:ext cx="171873" cy="695103"/>
            <a:chOff x="3900663" y="2986281"/>
            <a:chExt cx="172085" cy="695960"/>
          </a:xfrm>
        </p:grpSpPr>
        <p:pic>
          <p:nvPicPr>
            <p:cNvPr id="38" name="object 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00663" y="2986281"/>
              <a:ext cx="171680" cy="69554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959477" y="3001576"/>
              <a:ext cx="55244" cy="581025"/>
            </a:xfrm>
            <a:custGeom>
              <a:avLst/>
              <a:gdLst/>
              <a:ahLst/>
              <a:cxnLst/>
              <a:rect l="l" t="t" r="r" b="b"/>
              <a:pathLst>
                <a:path w="55245" h="581025">
                  <a:moveTo>
                    <a:pt x="18351" y="525881"/>
                  </a:moveTo>
                  <a:lnTo>
                    <a:pt x="0" y="525881"/>
                  </a:lnTo>
                  <a:lnTo>
                    <a:pt x="27520" y="580910"/>
                  </a:lnTo>
                  <a:lnTo>
                    <a:pt x="50439" y="535063"/>
                  </a:lnTo>
                  <a:lnTo>
                    <a:pt x="18351" y="535063"/>
                  </a:lnTo>
                  <a:lnTo>
                    <a:pt x="18351" y="525881"/>
                  </a:lnTo>
                  <a:close/>
                </a:path>
                <a:path w="55245" h="581025">
                  <a:moveTo>
                    <a:pt x="36690" y="0"/>
                  </a:moveTo>
                  <a:lnTo>
                    <a:pt x="18351" y="0"/>
                  </a:lnTo>
                  <a:lnTo>
                    <a:pt x="18351" y="535063"/>
                  </a:lnTo>
                  <a:lnTo>
                    <a:pt x="36690" y="535063"/>
                  </a:lnTo>
                  <a:lnTo>
                    <a:pt x="36690" y="0"/>
                  </a:lnTo>
                  <a:close/>
                </a:path>
                <a:path w="55245" h="581025">
                  <a:moveTo>
                    <a:pt x="55029" y="525881"/>
                  </a:moveTo>
                  <a:lnTo>
                    <a:pt x="36690" y="525881"/>
                  </a:lnTo>
                  <a:lnTo>
                    <a:pt x="36690" y="535063"/>
                  </a:lnTo>
                  <a:lnTo>
                    <a:pt x="50439" y="535063"/>
                  </a:lnTo>
                  <a:lnTo>
                    <a:pt x="55029" y="525881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63186"/>
            <a:chOff x="2500761" y="633298"/>
            <a:chExt cx="5373370" cy="56388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634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7401" y="796183"/>
              <a:ext cx="2876842" cy="255327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505459"/>
            </a:xfrm>
            <a:custGeom>
              <a:avLst/>
              <a:gdLst/>
              <a:ahLst/>
              <a:cxnLst/>
              <a:rect l="l" t="t" r="r" b="b"/>
              <a:pathLst>
                <a:path w="5355590" h="505459">
                  <a:moveTo>
                    <a:pt x="5355501" y="0"/>
                  </a:moveTo>
                  <a:lnTo>
                    <a:pt x="0" y="0"/>
                  </a:lnTo>
                  <a:lnTo>
                    <a:pt x="0" y="505167"/>
                  </a:lnTo>
                  <a:lnTo>
                    <a:pt x="5355501" y="505167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90608" y="809389"/>
              <a:ext cx="2812997" cy="191495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6374611" y="4213476"/>
            <a:ext cx="824483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10" dirty="0">
                <a:latin typeface="Calibri"/>
                <a:cs typeface="Calibri"/>
              </a:rPr>
              <a:t>Data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cutoff: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January,</a:t>
            </a:r>
            <a:r>
              <a:rPr sz="549" spc="-1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2021.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002154" y="2463931"/>
            <a:ext cx="786430" cy="786430"/>
            <a:chOff x="5002684" y="2466969"/>
            <a:chExt cx="787400" cy="787400"/>
          </a:xfrm>
        </p:grpSpPr>
        <p:sp>
          <p:nvSpPr>
            <p:cNvPr id="11" name="object 11"/>
            <p:cNvSpPr/>
            <p:nvPr/>
          </p:nvSpPr>
          <p:spPr>
            <a:xfrm>
              <a:off x="5396246" y="2473637"/>
              <a:ext cx="90805" cy="387350"/>
            </a:xfrm>
            <a:custGeom>
              <a:avLst/>
              <a:gdLst/>
              <a:ahLst/>
              <a:cxnLst/>
              <a:rect l="l" t="t" r="r" b="b"/>
              <a:pathLst>
                <a:path w="90804" h="387350">
                  <a:moveTo>
                    <a:pt x="0" y="0"/>
                  </a:moveTo>
                  <a:lnTo>
                    <a:pt x="0" y="386842"/>
                  </a:lnTo>
                  <a:lnTo>
                    <a:pt x="90309" y="10693"/>
                  </a:lnTo>
                  <a:lnTo>
                    <a:pt x="67997" y="6022"/>
                  </a:lnTo>
                  <a:lnTo>
                    <a:pt x="45469" y="2679"/>
                  </a:lnTo>
                  <a:lnTo>
                    <a:pt x="22783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5009346" y="2484324"/>
              <a:ext cx="774065" cy="763270"/>
            </a:xfrm>
            <a:custGeom>
              <a:avLst/>
              <a:gdLst/>
              <a:ahLst/>
              <a:cxnLst/>
              <a:rect l="l" t="t" r="r" b="b"/>
              <a:pathLst>
                <a:path w="774064" h="763269">
                  <a:moveTo>
                    <a:pt x="477205" y="0"/>
                  </a:moveTo>
                  <a:lnTo>
                    <a:pt x="386895" y="376148"/>
                  </a:lnTo>
                  <a:lnTo>
                    <a:pt x="113362" y="102616"/>
                  </a:lnTo>
                  <a:lnTo>
                    <a:pt x="78391" y="142771"/>
                  </a:lnTo>
                  <a:lnTo>
                    <a:pt x="49386" y="187131"/>
                  </a:lnTo>
                  <a:lnTo>
                    <a:pt x="26716" y="235039"/>
                  </a:lnTo>
                  <a:lnTo>
                    <a:pt x="10746" y="285838"/>
                  </a:lnTo>
                  <a:lnTo>
                    <a:pt x="2350" y="333726"/>
                  </a:lnTo>
                  <a:lnTo>
                    <a:pt x="0" y="381216"/>
                  </a:lnTo>
                  <a:lnTo>
                    <a:pt x="3428" y="427870"/>
                  </a:lnTo>
                  <a:lnTo>
                    <a:pt x="12367" y="473252"/>
                  </a:lnTo>
                  <a:lnTo>
                    <a:pt x="26548" y="516924"/>
                  </a:lnTo>
                  <a:lnTo>
                    <a:pt x="45705" y="558449"/>
                  </a:lnTo>
                  <a:lnTo>
                    <a:pt x="69568" y="597390"/>
                  </a:lnTo>
                  <a:lnTo>
                    <a:pt x="97871" y="633311"/>
                  </a:lnTo>
                  <a:lnTo>
                    <a:pt x="130345" y="665773"/>
                  </a:lnTo>
                  <a:lnTo>
                    <a:pt x="166723" y="694339"/>
                  </a:lnTo>
                  <a:lnTo>
                    <a:pt x="206736" y="718574"/>
                  </a:lnTo>
                  <a:lnTo>
                    <a:pt x="250117" y="738039"/>
                  </a:lnTo>
                  <a:lnTo>
                    <a:pt x="296598" y="752297"/>
                  </a:lnTo>
                  <a:lnTo>
                    <a:pt x="344483" y="760693"/>
                  </a:lnTo>
                  <a:lnTo>
                    <a:pt x="391971" y="763044"/>
                  </a:lnTo>
                  <a:lnTo>
                    <a:pt x="438623" y="759616"/>
                  </a:lnTo>
                  <a:lnTo>
                    <a:pt x="484003" y="750677"/>
                  </a:lnTo>
                  <a:lnTo>
                    <a:pt x="527674" y="736496"/>
                  </a:lnTo>
                  <a:lnTo>
                    <a:pt x="569198" y="717340"/>
                  </a:lnTo>
                  <a:lnTo>
                    <a:pt x="608139" y="693477"/>
                  </a:lnTo>
                  <a:lnTo>
                    <a:pt x="644058" y="665175"/>
                  </a:lnTo>
                  <a:lnTo>
                    <a:pt x="676520" y="632702"/>
                  </a:lnTo>
                  <a:lnTo>
                    <a:pt x="705087" y="596326"/>
                  </a:lnTo>
                  <a:lnTo>
                    <a:pt x="729321" y="556315"/>
                  </a:lnTo>
                  <a:lnTo>
                    <a:pt x="748785" y="512936"/>
                  </a:lnTo>
                  <a:lnTo>
                    <a:pt x="763044" y="466458"/>
                  </a:lnTo>
                  <a:lnTo>
                    <a:pt x="771441" y="418570"/>
                  </a:lnTo>
                  <a:lnTo>
                    <a:pt x="773791" y="371080"/>
                  </a:lnTo>
                  <a:lnTo>
                    <a:pt x="770364" y="324426"/>
                  </a:lnTo>
                  <a:lnTo>
                    <a:pt x="761426" y="279044"/>
                  </a:lnTo>
                  <a:lnTo>
                    <a:pt x="747246" y="235372"/>
                  </a:lnTo>
                  <a:lnTo>
                    <a:pt x="728091" y="193847"/>
                  </a:lnTo>
                  <a:lnTo>
                    <a:pt x="704229" y="154906"/>
                  </a:lnTo>
                  <a:lnTo>
                    <a:pt x="675927" y="118986"/>
                  </a:lnTo>
                  <a:lnTo>
                    <a:pt x="643455" y="86524"/>
                  </a:lnTo>
                  <a:lnTo>
                    <a:pt x="607078" y="57957"/>
                  </a:lnTo>
                  <a:lnTo>
                    <a:pt x="567066" y="33722"/>
                  </a:lnTo>
                  <a:lnTo>
                    <a:pt x="523685" y="14258"/>
                  </a:lnTo>
                  <a:lnTo>
                    <a:pt x="477205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009351" y="2484324"/>
              <a:ext cx="774065" cy="763270"/>
            </a:xfrm>
            <a:custGeom>
              <a:avLst/>
              <a:gdLst/>
              <a:ahLst/>
              <a:cxnLst/>
              <a:rect l="l" t="t" r="r" b="b"/>
              <a:pathLst>
                <a:path w="774064" h="763269">
                  <a:moveTo>
                    <a:pt x="477202" y="0"/>
                  </a:moveTo>
                  <a:lnTo>
                    <a:pt x="523681" y="14258"/>
                  </a:lnTo>
                  <a:lnTo>
                    <a:pt x="567061" y="33723"/>
                  </a:lnTo>
                  <a:lnTo>
                    <a:pt x="607074" y="57957"/>
                  </a:lnTo>
                  <a:lnTo>
                    <a:pt x="643451" y="86524"/>
                  </a:lnTo>
                  <a:lnTo>
                    <a:pt x="675924" y="118986"/>
                  </a:lnTo>
                  <a:lnTo>
                    <a:pt x="704226" y="154906"/>
                  </a:lnTo>
                  <a:lnTo>
                    <a:pt x="728089" y="193847"/>
                  </a:lnTo>
                  <a:lnTo>
                    <a:pt x="747246" y="235372"/>
                  </a:lnTo>
                  <a:lnTo>
                    <a:pt x="761427" y="279044"/>
                  </a:lnTo>
                  <a:lnTo>
                    <a:pt x="770365" y="324425"/>
                  </a:lnTo>
                  <a:lnTo>
                    <a:pt x="773793" y="371078"/>
                  </a:lnTo>
                  <a:lnTo>
                    <a:pt x="771443" y="418567"/>
                  </a:lnTo>
                  <a:lnTo>
                    <a:pt x="763046" y="466454"/>
                  </a:lnTo>
                  <a:lnTo>
                    <a:pt x="748787" y="512934"/>
                  </a:lnTo>
                  <a:lnTo>
                    <a:pt x="729322" y="556314"/>
                  </a:lnTo>
                  <a:lnTo>
                    <a:pt x="705087" y="596326"/>
                  </a:lnTo>
                  <a:lnTo>
                    <a:pt x="676521" y="632703"/>
                  </a:lnTo>
                  <a:lnTo>
                    <a:pt x="644059" y="665176"/>
                  </a:lnTo>
                  <a:lnTo>
                    <a:pt x="608139" y="693479"/>
                  </a:lnTo>
                  <a:lnTo>
                    <a:pt x="569198" y="717342"/>
                  </a:lnTo>
                  <a:lnTo>
                    <a:pt x="527673" y="736498"/>
                  </a:lnTo>
                  <a:lnTo>
                    <a:pt x="484001" y="750679"/>
                  </a:lnTo>
                  <a:lnTo>
                    <a:pt x="438620" y="759617"/>
                  </a:lnTo>
                  <a:lnTo>
                    <a:pt x="391967" y="763045"/>
                  </a:lnTo>
                  <a:lnTo>
                    <a:pt x="344478" y="760695"/>
                  </a:lnTo>
                  <a:lnTo>
                    <a:pt x="296591" y="752298"/>
                  </a:lnTo>
                  <a:lnTo>
                    <a:pt x="250111" y="738039"/>
                  </a:lnTo>
                  <a:lnTo>
                    <a:pt x="206731" y="718574"/>
                  </a:lnTo>
                  <a:lnTo>
                    <a:pt x="166719" y="694340"/>
                  </a:lnTo>
                  <a:lnTo>
                    <a:pt x="130342" y="665773"/>
                  </a:lnTo>
                  <a:lnTo>
                    <a:pt x="97868" y="633311"/>
                  </a:lnTo>
                  <a:lnTo>
                    <a:pt x="69566" y="597391"/>
                  </a:lnTo>
                  <a:lnTo>
                    <a:pt x="45703" y="558450"/>
                  </a:lnTo>
                  <a:lnTo>
                    <a:pt x="26547" y="516925"/>
                  </a:lnTo>
                  <a:lnTo>
                    <a:pt x="12366" y="473253"/>
                  </a:lnTo>
                  <a:lnTo>
                    <a:pt x="3427" y="427872"/>
                  </a:lnTo>
                  <a:lnTo>
                    <a:pt x="0" y="381219"/>
                  </a:lnTo>
                  <a:lnTo>
                    <a:pt x="2350" y="333730"/>
                  </a:lnTo>
                  <a:lnTo>
                    <a:pt x="10747" y="285843"/>
                  </a:lnTo>
                  <a:lnTo>
                    <a:pt x="26713" y="235042"/>
                  </a:lnTo>
                  <a:lnTo>
                    <a:pt x="49382" y="187132"/>
                  </a:lnTo>
                  <a:lnTo>
                    <a:pt x="78388" y="142770"/>
                  </a:lnTo>
                  <a:lnTo>
                    <a:pt x="113361" y="102613"/>
                  </a:lnTo>
                  <a:lnTo>
                    <a:pt x="386896" y="376149"/>
                  </a:lnTo>
                  <a:lnTo>
                    <a:pt x="477202" y="0"/>
                  </a:lnTo>
                  <a:close/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122713" y="2492565"/>
              <a:ext cx="273685" cy="368300"/>
            </a:xfrm>
            <a:custGeom>
              <a:avLst/>
              <a:gdLst/>
              <a:ahLst/>
              <a:cxnLst/>
              <a:rect l="l" t="t" r="r" b="b"/>
              <a:pathLst>
                <a:path w="273685" h="368300">
                  <a:moveTo>
                    <a:pt x="154000" y="0"/>
                  </a:moveTo>
                  <a:lnTo>
                    <a:pt x="111512" y="16637"/>
                  </a:lnTo>
                  <a:lnTo>
                    <a:pt x="71413" y="38076"/>
                  </a:lnTo>
                  <a:lnTo>
                    <a:pt x="34108" y="64070"/>
                  </a:lnTo>
                  <a:lnTo>
                    <a:pt x="0" y="94373"/>
                  </a:lnTo>
                  <a:lnTo>
                    <a:pt x="273532" y="367906"/>
                  </a:lnTo>
                  <a:lnTo>
                    <a:pt x="154000" y="0"/>
                  </a:lnTo>
                  <a:close/>
                </a:path>
              </a:pathLst>
            </a:custGeom>
            <a:solidFill>
              <a:srgbClr val="FAC09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122711" y="2492569"/>
              <a:ext cx="273685" cy="368300"/>
            </a:xfrm>
            <a:custGeom>
              <a:avLst/>
              <a:gdLst/>
              <a:ahLst/>
              <a:cxnLst/>
              <a:rect l="l" t="t" r="r" b="b"/>
              <a:pathLst>
                <a:path w="273685" h="368300">
                  <a:moveTo>
                    <a:pt x="0" y="94367"/>
                  </a:moveTo>
                  <a:lnTo>
                    <a:pt x="34107" y="64064"/>
                  </a:lnTo>
                  <a:lnTo>
                    <a:pt x="71412" y="38070"/>
                  </a:lnTo>
                  <a:lnTo>
                    <a:pt x="111509" y="16633"/>
                  </a:lnTo>
                  <a:lnTo>
                    <a:pt x="153994" y="0"/>
                  </a:lnTo>
                  <a:lnTo>
                    <a:pt x="273531" y="367899"/>
                  </a:lnTo>
                  <a:lnTo>
                    <a:pt x="0" y="94367"/>
                  </a:lnTo>
                  <a:close/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276707" y="2473633"/>
              <a:ext cx="120014" cy="387350"/>
            </a:xfrm>
            <a:custGeom>
              <a:avLst/>
              <a:gdLst/>
              <a:ahLst/>
              <a:cxnLst/>
              <a:rect l="l" t="t" r="r" b="b"/>
              <a:pathLst>
                <a:path w="120014" h="387350">
                  <a:moveTo>
                    <a:pt x="119545" y="0"/>
                  </a:moveTo>
                  <a:lnTo>
                    <a:pt x="89166" y="1194"/>
                  </a:lnTo>
                  <a:lnTo>
                    <a:pt x="59024" y="4762"/>
                  </a:lnTo>
                  <a:lnTo>
                    <a:pt x="29257" y="10683"/>
                  </a:lnTo>
                  <a:lnTo>
                    <a:pt x="0" y="18935"/>
                  </a:lnTo>
                  <a:lnTo>
                    <a:pt x="119545" y="386842"/>
                  </a:lnTo>
                  <a:lnTo>
                    <a:pt x="119545" y="0"/>
                  </a:lnTo>
                  <a:close/>
                </a:path>
              </a:pathLst>
            </a:custGeom>
            <a:solidFill>
              <a:srgbClr val="98480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5276705" y="2473636"/>
              <a:ext cx="120014" cy="387350"/>
            </a:xfrm>
            <a:custGeom>
              <a:avLst/>
              <a:gdLst/>
              <a:ahLst/>
              <a:cxnLst/>
              <a:rect l="l" t="t" r="r" b="b"/>
              <a:pathLst>
                <a:path w="120014" h="387350">
                  <a:moveTo>
                    <a:pt x="0" y="18932"/>
                  </a:moveTo>
                  <a:lnTo>
                    <a:pt x="29256" y="10682"/>
                  </a:lnTo>
                  <a:lnTo>
                    <a:pt x="59023" y="4762"/>
                  </a:lnTo>
                  <a:lnTo>
                    <a:pt x="89164" y="1194"/>
                  </a:lnTo>
                  <a:lnTo>
                    <a:pt x="119537" y="0"/>
                  </a:lnTo>
                  <a:lnTo>
                    <a:pt x="119538" y="386832"/>
                  </a:lnTo>
                  <a:lnTo>
                    <a:pt x="0" y="18932"/>
                  </a:lnTo>
                  <a:close/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5448385" y="3089525"/>
            <a:ext cx="93864" cy="9785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49" spc="-15" dirty="0">
                <a:solidFill>
                  <a:srgbClr val="FFFFFF"/>
                </a:solidFill>
                <a:latin typeface="Calibri"/>
                <a:cs typeface="Calibri"/>
              </a:rPr>
              <a:t>67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02697" y="2524281"/>
            <a:ext cx="61518" cy="9785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49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318315" y="2479318"/>
            <a:ext cx="138260" cy="9785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49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549" spc="1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549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114548" y="3359135"/>
            <a:ext cx="32344" cy="3234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56" y="0"/>
                </a:moveTo>
                <a:lnTo>
                  <a:pt x="0" y="0"/>
                </a:lnTo>
                <a:lnTo>
                  <a:pt x="0" y="32156"/>
                </a:lnTo>
                <a:lnTo>
                  <a:pt x="32156" y="32156"/>
                </a:lnTo>
                <a:lnTo>
                  <a:pt x="32156" y="0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5262283" y="3359135"/>
            <a:ext cx="32344" cy="3234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56" y="0"/>
                </a:moveTo>
                <a:lnTo>
                  <a:pt x="0" y="0"/>
                </a:lnTo>
                <a:lnTo>
                  <a:pt x="0" y="32156"/>
                </a:lnTo>
                <a:lnTo>
                  <a:pt x="32156" y="32156"/>
                </a:lnTo>
                <a:lnTo>
                  <a:pt x="32156" y="0"/>
                </a:lnTo>
                <a:close/>
              </a:path>
            </a:pathLst>
          </a:custGeom>
          <a:solidFill>
            <a:srgbClr val="37609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5410005" y="3359135"/>
            <a:ext cx="32344" cy="3234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56" y="0"/>
                </a:moveTo>
                <a:lnTo>
                  <a:pt x="0" y="0"/>
                </a:lnTo>
                <a:lnTo>
                  <a:pt x="0" y="32156"/>
                </a:lnTo>
                <a:lnTo>
                  <a:pt x="32156" y="32156"/>
                </a:lnTo>
                <a:lnTo>
                  <a:pt x="32156" y="0"/>
                </a:lnTo>
                <a:close/>
              </a:path>
            </a:pathLst>
          </a:custGeom>
          <a:solidFill>
            <a:srgbClr val="FAC09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5596287" y="3359135"/>
            <a:ext cx="32344" cy="32344"/>
          </a:xfrm>
          <a:custGeom>
            <a:avLst/>
            <a:gdLst/>
            <a:ahLst/>
            <a:cxnLst/>
            <a:rect l="l" t="t" r="r" b="b"/>
            <a:pathLst>
              <a:path w="32385" h="32385">
                <a:moveTo>
                  <a:pt x="32156" y="0"/>
                </a:moveTo>
                <a:lnTo>
                  <a:pt x="0" y="0"/>
                </a:lnTo>
                <a:lnTo>
                  <a:pt x="0" y="32156"/>
                </a:lnTo>
                <a:lnTo>
                  <a:pt x="32156" y="32156"/>
                </a:lnTo>
                <a:lnTo>
                  <a:pt x="32156" y="0"/>
                </a:lnTo>
                <a:close/>
              </a:path>
            </a:pathLst>
          </a:custGeom>
          <a:solidFill>
            <a:srgbClr val="984807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5149324" y="3320760"/>
            <a:ext cx="568259" cy="8248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R      </a:t>
            </a:r>
            <a:r>
              <a:rPr sz="449" spc="-5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R     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     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SD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5835287" y="1896041"/>
            <a:ext cx="381165" cy="388141"/>
            <a:chOff x="5836844" y="1898379"/>
            <a:chExt cx="381635" cy="388620"/>
          </a:xfrm>
        </p:grpSpPr>
        <p:sp>
          <p:nvSpPr>
            <p:cNvPr id="27" name="object 27"/>
            <p:cNvSpPr/>
            <p:nvPr/>
          </p:nvSpPr>
          <p:spPr>
            <a:xfrm>
              <a:off x="6030429" y="1905047"/>
              <a:ext cx="187960" cy="298450"/>
            </a:xfrm>
            <a:custGeom>
              <a:avLst/>
              <a:gdLst/>
              <a:ahLst/>
              <a:cxnLst/>
              <a:rect l="l" t="t" r="r" b="b"/>
              <a:pathLst>
                <a:path w="187960" h="298450">
                  <a:moveTo>
                    <a:pt x="0" y="0"/>
                  </a:moveTo>
                  <a:lnTo>
                    <a:pt x="0" y="187807"/>
                  </a:lnTo>
                  <a:lnTo>
                    <a:pt x="151942" y="298208"/>
                  </a:lnTo>
                  <a:lnTo>
                    <a:pt x="167383" y="272996"/>
                  </a:lnTo>
                  <a:lnTo>
                    <a:pt x="178619" y="245846"/>
                  </a:lnTo>
                  <a:lnTo>
                    <a:pt x="185482" y="217277"/>
                  </a:lnTo>
                  <a:lnTo>
                    <a:pt x="187807" y="187807"/>
                  </a:lnTo>
                  <a:lnTo>
                    <a:pt x="181098" y="137881"/>
                  </a:lnTo>
                  <a:lnTo>
                    <a:pt x="162165" y="93018"/>
                  </a:lnTo>
                  <a:lnTo>
                    <a:pt x="132799" y="55008"/>
                  </a:lnTo>
                  <a:lnTo>
                    <a:pt x="94789" y="25641"/>
                  </a:lnTo>
                  <a:lnTo>
                    <a:pt x="49925" y="6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843512" y="1905045"/>
              <a:ext cx="339090" cy="375285"/>
            </a:xfrm>
            <a:custGeom>
              <a:avLst/>
              <a:gdLst/>
              <a:ahLst/>
              <a:cxnLst/>
              <a:rect l="l" t="t" r="r" b="b"/>
              <a:pathLst>
                <a:path w="339089" h="375285">
                  <a:moveTo>
                    <a:pt x="186918" y="0"/>
                  </a:moveTo>
                  <a:lnTo>
                    <a:pt x="142781" y="5256"/>
                  </a:lnTo>
                  <a:lnTo>
                    <a:pt x="101650" y="20469"/>
                  </a:lnTo>
                  <a:lnTo>
                    <a:pt x="65167" y="44802"/>
                  </a:lnTo>
                  <a:lnTo>
                    <a:pt x="34975" y="77419"/>
                  </a:lnTo>
                  <a:lnTo>
                    <a:pt x="11054" y="121757"/>
                  </a:lnTo>
                  <a:lnTo>
                    <a:pt x="0" y="169183"/>
                  </a:lnTo>
                  <a:lnTo>
                    <a:pt x="1415" y="217196"/>
                  </a:lnTo>
                  <a:lnTo>
                    <a:pt x="14904" y="263298"/>
                  </a:lnTo>
                  <a:lnTo>
                    <a:pt x="40070" y="304987"/>
                  </a:lnTo>
                  <a:lnTo>
                    <a:pt x="76517" y="339763"/>
                  </a:lnTo>
                  <a:lnTo>
                    <a:pt x="120855" y="363679"/>
                  </a:lnTo>
                  <a:lnTo>
                    <a:pt x="168281" y="374732"/>
                  </a:lnTo>
                  <a:lnTo>
                    <a:pt x="216294" y="373316"/>
                  </a:lnTo>
                  <a:lnTo>
                    <a:pt x="262396" y="359827"/>
                  </a:lnTo>
                  <a:lnTo>
                    <a:pt x="304084" y="334659"/>
                  </a:lnTo>
                  <a:lnTo>
                    <a:pt x="338860" y="298208"/>
                  </a:lnTo>
                  <a:lnTo>
                    <a:pt x="186918" y="187820"/>
                  </a:lnTo>
                  <a:lnTo>
                    <a:pt x="186918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843512" y="1905046"/>
              <a:ext cx="339090" cy="375285"/>
            </a:xfrm>
            <a:custGeom>
              <a:avLst/>
              <a:gdLst/>
              <a:ahLst/>
              <a:cxnLst/>
              <a:rect l="l" t="t" r="r" b="b"/>
              <a:pathLst>
                <a:path w="339089" h="375285">
                  <a:moveTo>
                    <a:pt x="338858" y="298204"/>
                  </a:moveTo>
                  <a:lnTo>
                    <a:pt x="304084" y="334653"/>
                  </a:lnTo>
                  <a:lnTo>
                    <a:pt x="262396" y="359821"/>
                  </a:lnTo>
                  <a:lnTo>
                    <a:pt x="216295" y="373310"/>
                  </a:lnTo>
                  <a:lnTo>
                    <a:pt x="168282" y="374727"/>
                  </a:lnTo>
                  <a:lnTo>
                    <a:pt x="120858" y="363673"/>
                  </a:lnTo>
                  <a:lnTo>
                    <a:pt x="76522" y="339754"/>
                  </a:lnTo>
                  <a:lnTo>
                    <a:pt x="40073" y="304980"/>
                  </a:lnTo>
                  <a:lnTo>
                    <a:pt x="14906" y="263292"/>
                  </a:lnTo>
                  <a:lnTo>
                    <a:pt x="1416" y="217191"/>
                  </a:lnTo>
                  <a:lnTo>
                    <a:pt x="0" y="169179"/>
                  </a:lnTo>
                  <a:lnTo>
                    <a:pt x="11053" y="121754"/>
                  </a:lnTo>
                  <a:lnTo>
                    <a:pt x="34972" y="77418"/>
                  </a:lnTo>
                  <a:lnTo>
                    <a:pt x="65167" y="44803"/>
                  </a:lnTo>
                  <a:lnTo>
                    <a:pt x="101650" y="20470"/>
                  </a:lnTo>
                  <a:lnTo>
                    <a:pt x="142780" y="5257"/>
                  </a:lnTo>
                  <a:lnTo>
                    <a:pt x="186915" y="0"/>
                  </a:lnTo>
                  <a:lnTo>
                    <a:pt x="186915" y="187811"/>
                  </a:lnTo>
                  <a:lnTo>
                    <a:pt x="338858" y="298204"/>
                  </a:lnTo>
                  <a:close/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6048378" y="1959037"/>
            <a:ext cx="104011" cy="10554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99" dirty="0">
                <a:solidFill>
                  <a:srgbClr val="FFFFFF"/>
                </a:solidFill>
                <a:latin typeface="Calibri"/>
                <a:cs typeface="Calibri"/>
              </a:rPr>
              <a:t>21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899040" y="2087501"/>
            <a:ext cx="104011" cy="10554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99" dirty="0">
                <a:solidFill>
                  <a:srgbClr val="FFFFFF"/>
                </a:solidFill>
                <a:latin typeface="Calibri"/>
                <a:cs typeface="Calibri"/>
              </a:rPr>
              <a:t>39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401381" y="1898807"/>
            <a:ext cx="375457" cy="382433"/>
            <a:chOff x="5402404" y="1901148"/>
            <a:chExt cx="375920" cy="382905"/>
          </a:xfrm>
        </p:grpSpPr>
        <p:sp>
          <p:nvSpPr>
            <p:cNvPr id="33" name="object 33"/>
            <p:cNvSpPr/>
            <p:nvPr/>
          </p:nvSpPr>
          <p:spPr>
            <a:xfrm>
              <a:off x="5402404" y="1907815"/>
              <a:ext cx="375920" cy="375920"/>
            </a:xfrm>
            <a:custGeom>
              <a:avLst/>
              <a:gdLst/>
              <a:ahLst/>
              <a:cxnLst/>
              <a:rect l="l" t="t" r="r" b="b"/>
              <a:pathLst>
                <a:path w="375920" h="375919">
                  <a:moveTo>
                    <a:pt x="187807" y="0"/>
                  </a:moveTo>
                  <a:lnTo>
                    <a:pt x="137881" y="6708"/>
                  </a:lnTo>
                  <a:lnTo>
                    <a:pt x="93018" y="25641"/>
                  </a:lnTo>
                  <a:lnTo>
                    <a:pt x="55008" y="55008"/>
                  </a:lnTo>
                  <a:lnTo>
                    <a:pt x="25641" y="93018"/>
                  </a:lnTo>
                  <a:lnTo>
                    <a:pt x="6708" y="137881"/>
                  </a:lnTo>
                  <a:lnTo>
                    <a:pt x="0" y="187807"/>
                  </a:lnTo>
                  <a:lnTo>
                    <a:pt x="6708" y="237738"/>
                  </a:lnTo>
                  <a:lnTo>
                    <a:pt x="25641" y="282605"/>
                  </a:lnTo>
                  <a:lnTo>
                    <a:pt x="55008" y="320617"/>
                  </a:lnTo>
                  <a:lnTo>
                    <a:pt x="93018" y="349985"/>
                  </a:lnTo>
                  <a:lnTo>
                    <a:pt x="137881" y="368919"/>
                  </a:lnTo>
                  <a:lnTo>
                    <a:pt x="187807" y="375627"/>
                  </a:lnTo>
                  <a:lnTo>
                    <a:pt x="237733" y="368919"/>
                  </a:lnTo>
                  <a:lnTo>
                    <a:pt x="282596" y="349985"/>
                  </a:lnTo>
                  <a:lnTo>
                    <a:pt x="320606" y="320617"/>
                  </a:lnTo>
                  <a:lnTo>
                    <a:pt x="349973" y="282605"/>
                  </a:lnTo>
                  <a:lnTo>
                    <a:pt x="368906" y="237738"/>
                  </a:lnTo>
                  <a:lnTo>
                    <a:pt x="375615" y="187807"/>
                  </a:lnTo>
                  <a:lnTo>
                    <a:pt x="187807" y="187807"/>
                  </a:lnTo>
                  <a:lnTo>
                    <a:pt x="187807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590209" y="1907815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h="187960">
                  <a:moveTo>
                    <a:pt x="0" y="0"/>
                  </a:moveTo>
                  <a:lnTo>
                    <a:pt x="0" y="187811"/>
                  </a:lnTo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5555831" y="2138887"/>
            <a:ext cx="64689" cy="10554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99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4420003" y="1889175"/>
            <a:ext cx="378628" cy="385605"/>
            <a:chOff x="4419815" y="1891505"/>
            <a:chExt cx="379095" cy="386080"/>
          </a:xfrm>
        </p:grpSpPr>
        <p:sp>
          <p:nvSpPr>
            <p:cNvPr id="37" name="object 37"/>
            <p:cNvSpPr/>
            <p:nvPr/>
          </p:nvSpPr>
          <p:spPr>
            <a:xfrm>
              <a:off x="4419815" y="1898173"/>
              <a:ext cx="379095" cy="379095"/>
            </a:xfrm>
            <a:custGeom>
              <a:avLst/>
              <a:gdLst/>
              <a:ahLst/>
              <a:cxnLst/>
              <a:rect l="l" t="t" r="r" b="b"/>
              <a:pathLst>
                <a:path w="379095" h="379094">
                  <a:moveTo>
                    <a:pt x="189522" y="0"/>
                  </a:moveTo>
                  <a:lnTo>
                    <a:pt x="139138" y="6769"/>
                  </a:lnTo>
                  <a:lnTo>
                    <a:pt x="93865" y="25874"/>
                  </a:lnTo>
                  <a:lnTo>
                    <a:pt x="55508" y="55508"/>
                  </a:lnTo>
                  <a:lnTo>
                    <a:pt x="25874" y="93865"/>
                  </a:lnTo>
                  <a:lnTo>
                    <a:pt x="6769" y="139138"/>
                  </a:lnTo>
                  <a:lnTo>
                    <a:pt x="0" y="189522"/>
                  </a:lnTo>
                  <a:lnTo>
                    <a:pt x="6769" y="239900"/>
                  </a:lnTo>
                  <a:lnTo>
                    <a:pt x="25874" y="285170"/>
                  </a:lnTo>
                  <a:lnTo>
                    <a:pt x="55508" y="323524"/>
                  </a:lnTo>
                  <a:lnTo>
                    <a:pt x="93865" y="353157"/>
                  </a:lnTo>
                  <a:lnTo>
                    <a:pt x="139138" y="372261"/>
                  </a:lnTo>
                  <a:lnTo>
                    <a:pt x="189522" y="379031"/>
                  </a:lnTo>
                  <a:lnTo>
                    <a:pt x="239905" y="372261"/>
                  </a:lnTo>
                  <a:lnTo>
                    <a:pt x="285178" y="353157"/>
                  </a:lnTo>
                  <a:lnTo>
                    <a:pt x="323535" y="323524"/>
                  </a:lnTo>
                  <a:lnTo>
                    <a:pt x="353169" y="285170"/>
                  </a:lnTo>
                  <a:lnTo>
                    <a:pt x="372274" y="239900"/>
                  </a:lnTo>
                  <a:lnTo>
                    <a:pt x="379044" y="189522"/>
                  </a:lnTo>
                  <a:lnTo>
                    <a:pt x="189522" y="189522"/>
                  </a:lnTo>
                  <a:lnTo>
                    <a:pt x="189522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4609336" y="1898173"/>
              <a:ext cx="0" cy="189865"/>
            </a:xfrm>
            <a:custGeom>
              <a:avLst/>
              <a:gdLst/>
              <a:ahLst/>
              <a:cxnLst/>
              <a:rect l="l" t="t" r="r" b="b"/>
              <a:pathLst>
                <a:path h="189864">
                  <a:moveTo>
                    <a:pt x="0" y="0"/>
                  </a:moveTo>
                  <a:lnTo>
                    <a:pt x="0" y="189516"/>
                  </a:lnTo>
                </a:path>
              </a:pathLst>
            </a:custGeom>
            <a:ln w="1286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4578943" y="2151734"/>
            <a:ext cx="61518" cy="9785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49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549">
              <a:latin typeface="Calibri"/>
              <a:cs typeface="Calibri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4932635" y="1901955"/>
            <a:ext cx="372286" cy="379262"/>
            <a:chOff x="4933079" y="1904300"/>
            <a:chExt cx="372745" cy="379730"/>
          </a:xfrm>
        </p:grpSpPr>
        <p:sp>
          <p:nvSpPr>
            <p:cNvPr id="41" name="object 41"/>
            <p:cNvSpPr/>
            <p:nvPr/>
          </p:nvSpPr>
          <p:spPr>
            <a:xfrm>
              <a:off x="5122668" y="1910967"/>
              <a:ext cx="183515" cy="366395"/>
            </a:xfrm>
            <a:custGeom>
              <a:avLst/>
              <a:gdLst/>
              <a:ahLst/>
              <a:cxnLst/>
              <a:rect l="l" t="t" r="r" b="b"/>
              <a:pathLst>
                <a:path w="183514" h="366394">
                  <a:moveTo>
                    <a:pt x="0" y="0"/>
                  </a:moveTo>
                  <a:lnTo>
                    <a:pt x="0" y="365836"/>
                  </a:lnTo>
                  <a:lnTo>
                    <a:pt x="48628" y="359302"/>
                  </a:lnTo>
                  <a:lnTo>
                    <a:pt x="92324" y="340863"/>
                  </a:lnTo>
                  <a:lnTo>
                    <a:pt x="129344" y="312262"/>
                  </a:lnTo>
                  <a:lnTo>
                    <a:pt x="157945" y="275242"/>
                  </a:lnTo>
                  <a:lnTo>
                    <a:pt x="176384" y="231546"/>
                  </a:lnTo>
                  <a:lnTo>
                    <a:pt x="182918" y="182918"/>
                  </a:lnTo>
                  <a:lnTo>
                    <a:pt x="176384" y="134293"/>
                  </a:lnTo>
                  <a:lnTo>
                    <a:pt x="157945" y="90598"/>
                  </a:lnTo>
                  <a:lnTo>
                    <a:pt x="129344" y="53578"/>
                  </a:lnTo>
                  <a:lnTo>
                    <a:pt x="92324" y="24975"/>
                  </a:lnTo>
                  <a:lnTo>
                    <a:pt x="48628" y="65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4939750" y="1910974"/>
              <a:ext cx="183515" cy="366395"/>
            </a:xfrm>
            <a:custGeom>
              <a:avLst/>
              <a:gdLst/>
              <a:ahLst/>
              <a:cxnLst/>
              <a:rect l="l" t="t" r="r" b="b"/>
              <a:pathLst>
                <a:path w="183514" h="366394">
                  <a:moveTo>
                    <a:pt x="182918" y="0"/>
                  </a:moveTo>
                  <a:lnTo>
                    <a:pt x="134289" y="6533"/>
                  </a:lnTo>
                  <a:lnTo>
                    <a:pt x="90593" y="24972"/>
                  </a:lnTo>
                  <a:lnTo>
                    <a:pt x="53573" y="53573"/>
                  </a:lnTo>
                  <a:lnTo>
                    <a:pt x="24972" y="90593"/>
                  </a:lnTo>
                  <a:lnTo>
                    <a:pt x="6533" y="134289"/>
                  </a:lnTo>
                  <a:lnTo>
                    <a:pt x="0" y="182918"/>
                  </a:lnTo>
                  <a:lnTo>
                    <a:pt x="6533" y="231546"/>
                  </a:lnTo>
                  <a:lnTo>
                    <a:pt x="24972" y="275242"/>
                  </a:lnTo>
                  <a:lnTo>
                    <a:pt x="53573" y="312262"/>
                  </a:lnTo>
                  <a:lnTo>
                    <a:pt x="90593" y="340863"/>
                  </a:lnTo>
                  <a:lnTo>
                    <a:pt x="134289" y="359302"/>
                  </a:lnTo>
                  <a:lnTo>
                    <a:pt x="182918" y="365836"/>
                  </a:lnTo>
                  <a:lnTo>
                    <a:pt x="182918" y="0"/>
                  </a:lnTo>
                  <a:close/>
                </a:path>
              </a:pathLst>
            </a:custGeom>
            <a:solidFill>
              <a:srgbClr val="98480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4939747" y="1910967"/>
              <a:ext cx="183515" cy="366395"/>
            </a:xfrm>
            <a:custGeom>
              <a:avLst/>
              <a:gdLst/>
              <a:ahLst/>
              <a:cxnLst/>
              <a:rect l="l" t="t" r="r" b="b"/>
              <a:pathLst>
                <a:path w="183514" h="366394">
                  <a:moveTo>
                    <a:pt x="182915" y="365831"/>
                  </a:moveTo>
                  <a:lnTo>
                    <a:pt x="134289" y="359297"/>
                  </a:lnTo>
                  <a:lnTo>
                    <a:pt x="90594" y="340857"/>
                  </a:lnTo>
                  <a:lnTo>
                    <a:pt x="53574" y="312256"/>
                  </a:lnTo>
                  <a:lnTo>
                    <a:pt x="24973" y="275236"/>
                  </a:lnTo>
                  <a:lnTo>
                    <a:pt x="6533" y="231541"/>
                  </a:lnTo>
                  <a:lnTo>
                    <a:pt x="0" y="182915"/>
                  </a:lnTo>
                  <a:lnTo>
                    <a:pt x="6533" y="134289"/>
                  </a:lnTo>
                  <a:lnTo>
                    <a:pt x="24973" y="90594"/>
                  </a:lnTo>
                  <a:lnTo>
                    <a:pt x="53574" y="53574"/>
                  </a:lnTo>
                  <a:lnTo>
                    <a:pt x="90594" y="24973"/>
                  </a:lnTo>
                  <a:lnTo>
                    <a:pt x="134289" y="6533"/>
                  </a:lnTo>
                  <a:lnTo>
                    <a:pt x="182915" y="0"/>
                  </a:lnTo>
                  <a:lnTo>
                    <a:pt x="182915" y="182915"/>
                  </a:lnTo>
                  <a:lnTo>
                    <a:pt x="182915" y="365831"/>
                  </a:lnTo>
                  <a:close/>
                </a:path>
              </a:pathLst>
            </a:custGeom>
            <a:ln w="1286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5204402" y="2023270"/>
            <a:ext cx="64689" cy="10554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99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968347" y="2023270"/>
            <a:ext cx="64689" cy="10554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599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4639224" y="2222227"/>
            <a:ext cx="1400353" cy="527035"/>
            <a:chOff x="4639307" y="2224967"/>
            <a:chExt cx="1402080" cy="527685"/>
          </a:xfrm>
        </p:grpSpPr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3977" y="2244261"/>
              <a:ext cx="437317" cy="508059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5624760" y="2295705"/>
              <a:ext cx="354330" cy="422275"/>
            </a:xfrm>
            <a:custGeom>
              <a:avLst/>
              <a:gdLst/>
              <a:ahLst/>
              <a:cxnLst/>
              <a:rect l="l" t="t" r="r" b="b"/>
              <a:pathLst>
                <a:path w="354329" h="422275">
                  <a:moveTo>
                    <a:pt x="324084" y="25512"/>
                  </a:moveTo>
                  <a:lnTo>
                    <a:pt x="0" y="413829"/>
                  </a:lnTo>
                  <a:lnTo>
                    <a:pt x="9880" y="422071"/>
                  </a:lnTo>
                  <a:lnTo>
                    <a:pt x="333963" y="33756"/>
                  </a:lnTo>
                  <a:lnTo>
                    <a:pt x="324084" y="25512"/>
                  </a:lnTo>
                  <a:close/>
                </a:path>
                <a:path w="354329" h="422275">
                  <a:moveTo>
                    <a:pt x="348893" y="20574"/>
                  </a:moveTo>
                  <a:lnTo>
                    <a:pt x="328206" y="20574"/>
                  </a:lnTo>
                  <a:lnTo>
                    <a:pt x="338086" y="28816"/>
                  </a:lnTo>
                  <a:lnTo>
                    <a:pt x="333963" y="33756"/>
                  </a:lnTo>
                  <a:lnTo>
                    <a:pt x="343839" y="41998"/>
                  </a:lnTo>
                  <a:lnTo>
                    <a:pt x="348893" y="20574"/>
                  </a:lnTo>
                  <a:close/>
                </a:path>
                <a:path w="354329" h="422275">
                  <a:moveTo>
                    <a:pt x="328206" y="20574"/>
                  </a:moveTo>
                  <a:lnTo>
                    <a:pt x="324084" y="25512"/>
                  </a:lnTo>
                  <a:lnTo>
                    <a:pt x="333963" y="33756"/>
                  </a:lnTo>
                  <a:lnTo>
                    <a:pt x="338086" y="28816"/>
                  </a:lnTo>
                  <a:lnTo>
                    <a:pt x="328206" y="20574"/>
                  </a:lnTo>
                  <a:close/>
                </a:path>
                <a:path w="354329" h="422275">
                  <a:moveTo>
                    <a:pt x="353745" y="0"/>
                  </a:moveTo>
                  <a:lnTo>
                    <a:pt x="314210" y="17272"/>
                  </a:lnTo>
                  <a:lnTo>
                    <a:pt x="324084" y="25512"/>
                  </a:lnTo>
                  <a:lnTo>
                    <a:pt x="328206" y="20574"/>
                  </a:lnTo>
                  <a:lnTo>
                    <a:pt x="348893" y="20574"/>
                  </a:lnTo>
                  <a:lnTo>
                    <a:pt x="3537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9" name="object 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39307" y="2224968"/>
              <a:ext cx="585233" cy="360143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703624" y="2276420"/>
              <a:ext cx="500380" cy="278765"/>
            </a:xfrm>
            <a:custGeom>
              <a:avLst/>
              <a:gdLst/>
              <a:ahLst/>
              <a:cxnLst/>
              <a:rect l="l" t="t" r="r" b="b"/>
              <a:pathLst>
                <a:path w="500379" h="278764">
                  <a:moveTo>
                    <a:pt x="36918" y="12908"/>
                  </a:moveTo>
                  <a:lnTo>
                    <a:pt x="30735" y="24187"/>
                  </a:lnTo>
                  <a:lnTo>
                    <a:pt x="493966" y="278168"/>
                  </a:lnTo>
                  <a:lnTo>
                    <a:pt x="500151" y="266890"/>
                  </a:lnTo>
                  <a:lnTo>
                    <a:pt x="36918" y="12908"/>
                  </a:lnTo>
                  <a:close/>
                </a:path>
                <a:path w="500379" h="278764">
                  <a:moveTo>
                    <a:pt x="0" y="0"/>
                  </a:moveTo>
                  <a:lnTo>
                    <a:pt x="24549" y="35471"/>
                  </a:lnTo>
                  <a:lnTo>
                    <a:pt x="30735" y="24187"/>
                  </a:lnTo>
                  <a:lnTo>
                    <a:pt x="25095" y="21094"/>
                  </a:lnTo>
                  <a:lnTo>
                    <a:pt x="31280" y="9817"/>
                  </a:lnTo>
                  <a:lnTo>
                    <a:pt x="38613" y="9817"/>
                  </a:lnTo>
                  <a:lnTo>
                    <a:pt x="43103" y="1625"/>
                  </a:lnTo>
                  <a:lnTo>
                    <a:pt x="0" y="0"/>
                  </a:lnTo>
                  <a:close/>
                </a:path>
                <a:path w="500379" h="278764">
                  <a:moveTo>
                    <a:pt x="31280" y="9817"/>
                  </a:moveTo>
                  <a:lnTo>
                    <a:pt x="25095" y="21094"/>
                  </a:lnTo>
                  <a:lnTo>
                    <a:pt x="30735" y="24187"/>
                  </a:lnTo>
                  <a:lnTo>
                    <a:pt x="36918" y="12908"/>
                  </a:lnTo>
                  <a:lnTo>
                    <a:pt x="31280" y="9817"/>
                  </a:lnTo>
                  <a:close/>
                </a:path>
                <a:path w="500379" h="278764">
                  <a:moveTo>
                    <a:pt x="38613" y="9817"/>
                  </a:moveTo>
                  <a:lnTo>
                    <a:pt x="31280" y="9817"/>
                  </a:lnTo>
                  <a:lnTo>
                    <a:pt x="36918" y="12908"/>
                  </a:lnTo>
                  <a:lnTo>
                    <a:pt x="38613" y="98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102351" y="2224967"/>
              <a:ext cx="263673" cy="315125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66655" y="2276417"/>
              <a:ext cx="174764" cy="232587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17477" y="2244261"/>
              <a:ext cx="192925" cy="295832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43813" y="2295705"/>
              <a:ext cx="105384" cy="211721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5689419" y="3176075"/>
            <a:ext cx="790236" cy="118348"/>
          </a:xfrm>
          <a:prstGeom prst="rect">
            <a:avLst/>
          </a:prstGeom>
          <a:ln w="6431">
            <a:solidFill>
              <a:srgbClr val="000000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1225">
              <a:spcBef>
                <a:spcPts val="85"/>
              </a:spcBef>
            </a:pPr>
            <a:r>
              <a:rPr sz="699" dirty="0">
                <a:latin typeface="Calibri"/>
                <a:cs typeface="Calibri"/>
              </a:rPr>
              <a:t>At</a:t>
            </a:r>
            <a:r>
              <a:rPr sz="699" spc="-1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12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cycles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(n=80)</a:t>
            </a:r>
            <a:endParaRPr sz="69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014983" y="1718005"/>
            <a:ext cx="790236" cy="118348"/>
          </a:xfrm>
          <a:prstGeom prst="rect">
            <a:avLst/>
          </a:prstGeom>
          <a:ln w="6431">
            <a:solidFill>
              <a:srgbClr val="000000"/>
            </a:solidFill>
          </a:ln>
        </p:spPr>
        <p:txBody>
          <a:bodyPr vert="horz" wrap="square" lIns="0" tIns="10782" rIns="0" bIns="0" rtlCol="0">
            <a:spAutoFit/>
          </a:bodyPr>
          <a:lstStyle/>
          <a:p>
            <a:pPr marL="42494">
              <a:spcBef>
                <a:spcPts val="85"/>
              </a:spcBef>
            </a:pPr>
            <a:r>
              <a:rPr sz="699" dirty="0">
                <a:latin typeface="Calibri"/>
                <a:cs typeface="Calibri"/>
              </a:rPr>
              <a:t>At</a:t>
            </a:r>
            <a:r>
              <a:rPr sz="699" spc="-15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20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cycles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dirty="0">
                <a:latin typeface="Calibri"/>
                <a:cs typeface="Calibri"/>
              </a:rPr>
              <a:t>(n=72)</a:t>
            </a:r>
            <a:endParaRPr sz="699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494094" y="2297211"/>
            <a:ext cx="856828" cy="55113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38054" marR="30443">
              <a:lnSpc>
                <a:spcPct val="101400"/>
              </a:lnSpc>
              <a:spcBef>
                <a:spcPts val="100"/>
              </a:spcBef>
            </a:pPr>
            <a:r>
              <a:rPr sz="849" spc="5" dirty="0">
                <a:latin typeface="Calibri"/>
                <a:cs typeface="Calibri"/>
              </a:rPr>
              <a:t>MRD was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undetectable in </a:t>
            </a:r>
            <a:r>
              <a:rPr sz="849" spc="5" dirty="0">
                <a:latin typeface="Calibri"/>
                <a:cs typeface="Calibri"/>
              </a:rPr>
              <a:t>2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patients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(sensitivity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10</a:t>
            </a:r>
            <a:r>
              <a:rPr sz="824" spc="7" baseline="30303" dirty="0">
                <a:latin typeface="Calibri"/>
                <a:cs typeface="Calibri"/>
              </a:rPr>
              <a:t>-4</a:t>
            </a:r>
            <a:r>
              <a:rPr sz="849" spc="5" dirty="0">
                <a:latin typeface="Calibri"/>
                <a:cs typeface="Calibri"/>
              </a:rPr>
              <a:t>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3646473" y="2914453"/>
            <a:ext cx="365944" cy="0"/>
          </a:xfrm>
          <a:custGeom>
            <a:avLst/>
            <a:gdLst/>
            <a:ahLst/>
            <a:cxnLst/>
            <a:rect l="l" t="t" r="r" b="b"/>
            <a:pathLst>
              <a:path w="366395">
                <a:moveTo>
                  <a:pt x="0" y="0"/>
                </a:moveTo>
                <a:lnTo>
                  <a:pt x="366167" y="0"/>
                </a:lnTo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59" name="object 59"/>
          <p:cNvGrpSpPr/>
          <p:nvPr/>
        </p:nvGrpSpPr>
        <p:grpSpPr>
          <a:xfrm>
            <a:off x="1886062" y="2017073"/>
            <a:ext cx="2126533" cy="1125103"/>
            <a:chOff x="1882750" y="2019560"/>
            <a:chExt cx="2129155" cy="1126490"/>
          </a:xfrm>
        </p:grpSpPr>
        <p:sp>
          <p:nvSpPr>
            <p:cNvPr id="60" name="object 60"/>
            <p:cNvSpPr/>
            <p:nvPr/>
          </p:nvSpPr>
          <p:spPr>
            <a:xfrm>
              <a:off x="1882750" y="2246712"/>
              <a:ext cx="1430655" cy="671830"/>
            </a:xfrm>
            <a:custGeom>
              <a:avLst/>
              <a:gdLst/>
              <a:ahLst/>
              <a:cxnLst/>
              <a:rect l="l" t="t" r="r" b="b"/>
              <a:pathLst>
                <a:path w="1430654" h="671830">
                  <a:moveTo>
                    <a:pt x="0" y="671334"/>
                  </a:moveTo>
                  <a:lnTo>
                    <a:pt x="364882" y="671334"/>
                  </a:lnTo>
                </a:path>
                <a:path w="1430654" h="671830">
                  <a:moveTo>
                    <a:pt x="699451" y="671334"/>
                  </a:moveTo>
                  <a:lnTo>
                    <a:pt x="1430209" y="671334"/>
                  </a:lnTo>
                </a:path>
                <a:path w="1430654" h="671830">
                  <a:moveTo>
                    <a:pt x="0" y="446824"/>
                  </a:moveTo>
                  <a:lnTo>
                    <a:pt x="364882" y="446824"/>
                  </a:lnTo>
                </a:path>
                <a:path w="1430654" h="671830">
                  <a:moveTo>
                    <a:pt x="699451" y="446824"/>
                  </a:moveTo>
                  <a:lnTo>
                    <a:pt x="1430221" y="446824"/>
                  </a:lnTo>
                </a:path>
                <a:path w="1430654" h="671830">
                  <a:moveTo>
                    <a:pt x="0" y="224510"/>
                  </a:moveTo>
                  <a:lnTo>
                    <a:pt x="364882" y="224510"/>
                  </a:lnTo>
                </a:path>
                <a:path w="1430654" h="671830">
                  <a:moveTo>
                    <a:pt x="699451" y="224510"/>
                  </a:moveTo>
                  <a:lnTo>
                    <a:pt x="1430221" y="224510"/>
                  </a:lnTo>
                </a:path>
                <a:path w="1430654" h="671830">
                  <a:moveTo>
                    <a:pt x="0" y="0"/>
                  </a:moveTo>
                  <a:lnTo>
                    <a:pt x="364882" y="0"/>
                  </a:lnTo>
                </a:path>
                <a:path w="1430654" h="671830">
                  <a:moveTo>
                    <a:pt x="699451" y="0"/>
                  </a:moveTo>
                  <a:lnTo>
                    <a:pt x="1430221" y="0"/>
                  </a:lnTo>
                </a:path>
              </a:pathLst>
            </a:custGeom>
            <a:ln w="688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2247633" y="3109531"/>
              <a:ext cx="334645" cy="33020"/>
            </a:xfrm>
            <a:custGeom>
              <a:avLst/>
              <a:gdLst/>
              <a:ahLst/>
              <a:cxnLst/>
              <a:rect l="l" t="t" r="r" b="b"/>
              <a:pathLst>
                <a:path w="334644" h="33019">
                  <a:moveTo>
                    <a:pt x="334568" y="0"/>
                  </a:moveTo>
                  <a:lnTo>
                    <a:pt x="0" y="0"/>
                  </a:lnTo>
                  <a:lnTo>
                    <a:pt x="0" y="32740"/>
                  </a:lnTo>
                  <a:lnTo>
                    <a:pt x="334568" y="32740"/>
                  </a:lnTo>
                  <a:lnTo>
                    <a:pt x="334568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2247633" y="2171877"/>
              <a:ext cx="334645" cy="937894"/>
            </a:xfrm>
            <a:custGeom>
              <a:avLst/>
              <a:gdLst/>
              <a:ahLst/>
              <a:cxnLst/>
              <a:rect l="l" t="t" r="r" b="b"/>
              <a:pathLst>
                <a:path w="334644" h="937894">
                  <a:moveTo>
                    <a:pt x="334568" y="0"/>
                  </a:moveTo>
                  <a:lnTo>
                    <a:pt x="0" y="0"/>
                  </a:lnTo>
                  <a:lnTo>
                    <a:pt x="0" y="937666"/>
                  </a:lnTo>
                  <a:lnTo>
                    <a:pt x="334568" y="937666"/>
                  </a:lnTo>
                  <a:lnTo>
                    <a:pt x="334568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2247633" y="2088235"/>
              <a:ext cx="334645" cy="83820"/>
            </a:xfrm>
            <a:custGeom>
              <a:avLst/>
              <a:gdLst/>
              <a:ahLst/>
              <a:cxnLst/>
              <a:rect l="l" t="t" r="r" b="b"/>
              <a:pathLst>
                <a:path w="334644" h="83819">
                  <a:moveTo>
                    <a:pt x="334568" y="0"/>
                  </a:moveTo>
                  <a:lnTo>
                    <a:pt x="0" y="0"/>
                  </a:lnTo>
                  <a:lnTo>
                    <a:pt x="0" y="83642"/>
                  </a:lnTo>
                  <a:lnTo>
                    <a:pt x="334568" y="83642"/>
                  </a:lnTo>
                  <a:lnTo>
                    <a:pt x="334568" y="0"/>
                  </a:lnTo>
                  <a:close/>
                </a:path>
              </a:pathLst>
            </a:custGeom>
            <a:solidFill>
              <a:srgbClr val="FAC09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1882750" y="2023002"/>
              <a:ext cx="2129155" cy="0"/>
            </a:xfrm>
            <a:custGeom>
              <a:avLst/>
              <a:gdLst/>
              <a:ahLst/>
              <a:cxnLst/>
              <a:rect l="l" t="t" r="r" b="b"/>
              <a:pathLst>
                <a:path w="2129154">
                  <a:moveTo>
                    <a:pt x="0" y="0"/>
                  </a:moveTo>
                  <a:lnTo>
                    <a:pt x="2128748" y="0"/>
                  </a:lnTo>
                </a:path>
              </a:pathLst>
            </a:custGeom>
            <a:ln w="688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2247633" y="2022995"/>
              <a:ext cx="1398270" cy="65405"/>
            </a:xfrm>
            <a:custGeom>
              <a:avLst/>
              <a:gdLst/>
              <a:ahLst/>
              <a:cxnLst/>
              <a:rect l="l" t="t" r="r" b="b"/>
              <a:pathLst>
                <a:path w="1398270" h="65405">
                  <a:moveTo>
                    <a:pt x="334568" y="8013"/>
                  </a:moveTo>
                  <a:lnTo>
                    <a:pt x="0" y="8013"/>
                  </a:lnTo>
                  <a:lnTo>
                    <a:pt x="0" y="65227"/>
                  </a:lnTo>
                  <a:lnTo>
                    <a:pt x="334568" y="65227"/>
                  </a:lnTo>
                  <a:lnTo>
                    <a:pt x="334568" y="8013"/>
                  </a:lnTo>
                  <a:close/>
                </a:path>
                <a:path w="1398270" h="65405">
                  <a:moveTo>
                    <a:pt x="1397698" y="0"/>
                  </a:moveTo>
                  <a:lnTo>
                    <a:pt x="1065326" y="0"/>
                  </a:lnTo>
                  <a:lnTo>
                    <a:pt x="1065326" y="30010"/>
                  </a:lnTo>
                  <a:lnTo>
                    <a:pt x="1397698" y="30010"/>
                  </a:lnTo>
                  <a:lnTo>
                    <a:pt x="1397698" y="0"/>
                  </a:lnTo>
                  <a:close/>
                </a:path>
              </a:pathLst>
            </a:custGeom>
            <a:solidFill>
              <a:srgbClr val="B6570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1882750" y="3142276"/>
              <a:ext cx="2129155" cy="0"/>
            </a:xfrm>
            <a:custGeom>
              <a:avLst/>
              <a:gdLst/>
              <a:ahLst/>
              <a:cxnLst/>
              <a:rect l="l" t="t" r="r" b="b"/>
              <a:pathLst>
                <a:path w="2129154">
                  <a:moveTo>
                    <a:pt x="0" y="0"/>
                  </a:moveTo>
                  <a:lnTo>
                    <a:pt x="2128748" y="0"/>
                  </a:lnTo>
                </a:path>
              </a:pathLst>
            </a:custGeom>
            <a:ln w="688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7" name="object 67"/>
          <p:cNvSpPr/>
          <p:nvPr/>
        </p:nvSpPr>
        <p:spPr>
          <a:xfrm>
            <a:off x="3646486" y="2690219"/>
            <a:ext cx="365944" cy="0"/>
          </a:xfrm>
          <a:custGeom>
            <a:avLst/>
            <a:gdLst/>
            <a:ahLst/>
            <a:cxnLst/>
            <a:rect l="l" t="t" r="r" b="b"/>
            <a:pathLst>
              <a:path w="366395">
                <a:moveTo>
                  <a:pt x="0" y="0"/>
                </a:moveTo>
                <a:lnTo>
                  <a:pt x="366154" y="0"/>
                </a:lnTo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8" name="object 68"/>
          <p:cNvSpPr/>
          <p:nvPr/>
        </p:nvSpPr>
        <p:spPr>
          <a:xfrm>
            <a:off x="3646486" y="2468180"/>
            <a:ext cx="365944" cy="0"/>
          </a:xfrm>
          <a:custGeom>
            <a:avLst/>
            <a:gdLst/>
            <a:ahLst/>
            <a:cxnLst/>
            <a:rect l="l" t="t" r="r" b="b"/>
            <a:pathLst>
              <a:path w="366395">
                <a:moveTo>
                  <a:pt x="0" y="0"/>
                </a:moveTo>
                <a:lnTo>
                  <a:pt x="366154" y="0"/>
                </a:lnTo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9" name="object 69"/>
          <p:cNvSpPr/>
          <p:nvPr/>
        </p:nvSpPr>
        <p:spPr>
          <a:xfrm>
            <a:off x="3646486" y="2243945"/>
            <a:ext cx="365944" cy="0"/>
          </a:xfrm>
          <a:custGeom>
            <a:avLst/>
            <a:gdLst/>
            <a:ahLst/>
            <a:cxnLst/>
            <a:rect l="l" t="t" r="r" b="b"/>
            <a:pathLst>
              <a:path w="366395">
                <a:moveTo>
                  <a:pt x="0" y="0"/>
                </a:moveTo>
                <a:lnTo>
                  <a:pt x="366154" y="0"/>
                </a:lnTo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0" name="object 70"/>
          <p:cNvSpPr txBox="1"/>
          <p:nvPr/>
        </p:nvSpPr>
        <p:spPr>
          <a:xfrm>
            <a:off x="1696224" y="3067748"/>
            <a:ext cx="13445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654428" y="2845739"/>
            <a:ext cx="16172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654428" y="2621503"/>
            <a:ext cx="16172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654428" y="2397268"/>
            <a:ext cx="16172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654428" y="2175258"/>
            <a:ext cx="161726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612631" y="1951023"/>
            <a:ext cx="21690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0%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2545543" y="1755673"/>
            <a:ext cx="573333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-5" dirty="0">
                <a:solidFill>
                  <a:srgbClr val="595959"/>
                </a:solidFill>
                <a:latin typeface="Calibri"/>
                <a:cs typeface="Calibri"/>
              </a:rPr>
              <a:t>Responses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2428216" y="337128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45313" y="0"/>
                </a:moveTo>
                <a:lnTo>
                  <a:pt x="0" y="0"/>
                </a:lnTo>
                <a:lnTo>
                  <a:pt x="0" y="45313"/>
                </a:lnTo>
                <a:lnTo>
                  <a:pt x="45313" y="45313"/>
                </a:lnTo>
                <a:lnTo>
                  <a:pt x="45313" y="0"/>
                </a:lnTo>
                <a:close/>
              </a:path>
            </a:pathLst>
          </a:custGeom>
          <a:solidFill>
            <a:srgbClr val="92D05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8" name="object 78"/>
          <p:cNvSpPr/>
          <p:nvPr/>
        </p:nvSpPr>
        <p:spPr>
          <a:xfrm>
            <a:off x="2638408" y="337128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45313" y="0"/>
                </a:moveTo>
                <a:lnTo>
                  <a:pt x="0" y="0"/>
                </a:lnTo>
                <a:lnTo>
                  <a:pt x="0" y="45313"/>
                </a:lnTo>
                <a:lnTo>
                  <a:pt x="45313" y="45313"/>
                </a:lnTo>
                <a:lnTo>
                  <a:pt x="45313" y="0"/>
                </a:lnTo>
                <a:close/>
              </a:path>
            </a:pathLst>
          </a:custGeom>
          <a:solidFill>
            <a:srgbClr val="37609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9" name="object 79"/>
          <p:cNvSpPr/>
          <p:nvPr/>
        </p:nvSpPr>
        <p:spPr>
          <a:xfrm>
            <a:off x="2847231" y="337128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45313" y="0"/>
                </a:moveTo>
                <a:lnTo>
                  <a:pt x="0" y="0"/>
                </a:lnTo>
                <a:lnTo>
                  <a:pt x="0" y="45313"/>
                </a:lnTo>
                <a:lnTo>
                  <a:pt x="45313" y="45313"/>
                </a:lnTo>
                <a:lnTo>
                  <a:pt x="45313" y="0"/>
                </a:lnTo>
                <a:close/>
              </a:path>
            </a:pathLst>
          </a:custGeom>
          <a:solidFill>
            <a:srgbClr val="FAC09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0" name="object 80"/>
          <p:cNvSpPr/>
          <p:nvPr/>
        </p:nvSpPr>
        <p:spPr>
          <a:xfrm>
            <a:off x="3115949" y="337128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45313" y="0"/>
                </a:moveTo>
                <a:lnTo>
                  <a:pt x="0" y="0"/>
                </a:lnTo>
                <a:lnTo>
                  <a:pt x="0" y="45313"/>
                </a:lnTo>
                <a:lnTo>
                  <a:pt x="45313" y="45313"/>
                </a:lnTo>
                <a:lnTo>
                  <a:pt x="45313" y="0"/>
                </a:lnTo>
                <a:close/>
              </a:path>
            </a:pathLst>
          </a:custGeom>
          <a:solidFill>
            <a:srgbClr val="B65708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1" name="object 81"/>
          <p:cNvSpPr txBox="1"/>
          <p:nvPr/>
        </p:nvSpPr>
        <p:spPr>
          <a:xfrm>
            <a:off x="2135874" y="3129411"/>
            <a:ext cx="1626769" cy="29491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356442" marR="5074" indent="-344391">
              <a:lnSpc>
                <a:spcPct val="148800"/>
              </a:lnSpc>
              <a:spcBef>
                <a:spcPts val="100"/>
              </a:spcBef>
              <a:tabLst>
                <a:tab pos="1075668" algn="l"/>
              </a:tabLst>
            </a:pP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)	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CR     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PR    </a:t>
            </a:r>
            <a:r>
              <a:rPr sz="649" spc="16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PR-L</a:t>
            </a:r>
            <a:r>
              <a:rPr sz="649" spc="180" dirty="0">
                <a:solidFill>
                  <a:srgbClr val="595959"/>
                </a:solidFill>
                <a:latin typeface="Calibri"/>
                <a:cs typeface="Calibri"/>
              </a:rPr>
              <a:t>   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SD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354742" y="2962590"/>
            <a:ext cx="16997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4%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314511" y="2764962"/>
            <a:ext cx="332330" cy="271405"/>
          </a:xfrm>
          <a:prstGeom prst="rect">
            <a:avLst/>
          </a:prstGeom>
          <a:solidFill>
            <a:srgbClr val="92D050"/>
          </a:solidFill>
        </p:spPr>
        <p:txBody>
          <a:bodyPr vert="horz" wrap="square" lIns="0" tIns="116695" rIns="0" bIns="0" rtlCol="0">
            <a:spAutoFit/>
          </a:bodyPr>
          <a:lstStyle/>
          <a:p>
            <a:pPr marL="78646">
              <a:spcBef>
                <a:spcPts val="918"/>
              </a:spcBef>
            </a:pPr>
            <a:r>
              <a:rPr sz="999" spc="5" dirty="0">
                <a:latin typeface="Calibri"/>
                <a:cs typeface="Calibri"/>
              </a:rPr>
              <a:t>33%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329052" y="2485519"/>
            <a:ext cx="23529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84%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314511" y="2050490"/>
            <a:ext cx="332330" cy="522191"/>
          </a:xfrm>
          <a:prstGeom prst="rect">
            <a:avLst/>
          </a:prstGeom>
          <a:solidFill>
            <a:srgbClr val="376092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199">
              <a:latin typeface="Times New Roman"/>
              <a:cs typeface="Times New Roman"/>
            </a:endParaRPr>
          </a:p>
          <a:p>
            <a:pPr>
              <a:spcBef>
                <a:spcPts val="15"/>
              </a:spcBef>
            </a:pPr>
            <a:endParaRPr sz="1199">
              <a:latin typeface="Times New Roman"/>
              <a:cs typeface="Times New Roman"/>
            </a:endParaRPr>
          </a:p>
          <a:p>
            <a:pPr marL="98941"/>
            <a:r>
              <a:rPr sz="999" spc="5" dirty="0">
                <a:solidFill>
                  <a:srgbClr val="FFFFFF"/>
                </a:solidFill>
                <a:latin typeface="Calibri"/>
                <a:cs typeface="Calibri"/>
              </a:rPr>
              <a:t>64%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354700" y="2070022"/>
            <a:ext cx="169970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7%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394739" y="1913953"/>
            <a:ext cx="18265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3%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342016" y="1938190"/>
            <a:ext cx="182655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spc="5" dirty="0">
                <a:latin typeface="Calibri"/>
                <a:cs typeface="Calibri"/>
              </a:rPr>
              <a:t>5%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613923"/>
            <a:chOff x="2500761" y="633298"/>
            <a:chExt cx="5373370" cy="61468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61410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72048" y="813792"/>
              <a:ext cx="2687547" cy="264132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557530"/>
            </a:xfrm>
            <a:custGeom>
              <a:avLst/>
              <a:gdLst/>
              <a:ahLst/>
              <a:cxnLst/>
              <a:rect l="l" t="t" r="r" b="b"/>
              <a:pathLst>
                <a:path w="5355590" h="557530">
                  <a:moveTo>
                    <a:pt x="5355501" y="0"/>
                  </a:moveTo>
                  <a:lnTo>
                    <a:pt x="0" y="0"/>
                  </a:lnTo>
                  <a:lnTo>
                    <a:pt x="0" y="557174"/>
                  </a:lnTo>
                  <a:lnTo>
                    <a:pt x="5355501" y="55717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85255" y="826998"/>
              <a:ext cx="2621513" cy="198094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863913" y="1591519"/>
            <a:ext cx="2003982" cy="1639977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143616" y="1591519"/>
            <a:ext cx="1990904" cy="1615090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1929492" y="3424720"/>
            <a:ext cx="5285573" cy="416780"/>
          </a:xfrm>
          <a:prstGeom prst="rect">
            <a:avLst/>
          </a:prstGeom>
          <a:ln w="6883">
            <a:solidFill>
              <a:srgbClr val="3399FF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203590" indent="-155388">
              <a:spcBef>
                <a:spcPts val="135"/>
              </a:spcBef>
              <a:buFont typeface="Arial Unicode MS"/>
              <a:buChar char="■"/>
              <a:tabLst>
                <a:tab pos="204225" algn="l"/>
              </a:tabLst>
            </a:pPr>
            <a:r>
              <a:rPr sz="849" spc="5" dirty="0">
                <a:latin typeface="Calibri"/>
                <a:cs typeface="Calibri"/>
              </a:rPr>
              <a:t>Median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Follow-up </a:t>
            </a:r>
            <a:r>
              <a:rPr sz="849" spc="5" dirty="0">
                <a:latin typeface="Calibri"/>
                <a:cs typeface="Calibri"/>
              </a:rPr>
              <a:t>was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of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32 months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(2</a:t>
            </a:r>
            <a:r>
              <a:rPr sz="849" spc="5" dirty="0">
                <a:latin typeface="Calibri"/>
                <a:cs typeface="Calibri"/>
              </a:rPr>
              <a:t> – 40 months)</a:t>
            </a:r>
            <a:endParaRPr sz="849">
              <a:latin typeface="Calibri"/>
              <a:cs typeface="Calibri"/>
            </a:endParaRPr>
          </a:p>
          <a:p>
            <a:pPr marL="202956" marR="42494" indent="-154754">
              <a:lnSpc>
                <a:spcPts val="1009"/>
              </a:lnSpc>
              <a:spcBef>
                <a:spcPts val="115"/>
              </a:spcBef>
              <a:buFont typeface="Arial Unicode MS"/>
              <a:buChar char="■"/>
              <a:tabLst>
                <a:tab pos="204225" algn="l"/>
              </a:tabLst>
            </a:pPr>
            <a:r>
              <a:rPr sz="849" spc="5" dirty="0">
                <a:latin typeface="Calibri"/>
                <a:cs typeface="Calibri"/>
              </a:rPr>
              <a:t>The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intention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to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treat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PFS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OS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at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30-months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were</a:t>
            </a:r>
            <a:r>
              <a:rPr sz="849" spc="2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89.6%</a:t>
            </a:r>
            <a:r>
              <a:rPr sz="849" b="1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(CI: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82.7–96.5)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2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94.6%</a:t>
            </a:r>
            <a:r>
              <a:rPr sz="849" b="1" spc="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(CI:</a:t>
            </a:r>
            <a:r>
              <a:rPr sz="849" spc="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89.5–99.7),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respectively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166867" y="4213476"/>
            <a:ext cx="824483" cy="10041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549" spc="10" dirty="0">
                <a:latin typeface="Calibri"/>
                <a:cs typeface="Calibri"/>
              </a:rPr>
              <a:t>Data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cutoff:</a:t>
            </a:r>
            <a:r>
              <a:rPr sz="549" spc="-10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January,</a:t>
            </a:r>
            <a:r>
              <a:rPr sz="549" spc="-1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2021.</a:t>
            </a:r>
            <a:endParaRPr sz="5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39032" y="677329"/>
              <a:ext cx="2755781" cy="47542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52239" y="688329"/>
              <a:ext cx="2689748" cy="411606"/>
            </a:xfrm>
            <a:prstGeom prst="rect">
              <a:avLst/>
            </a:prstGeom>
          </p:spPr>
        </p:pic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801812" y="1550754"/>
          <a:ext cx="2960527" cy="20142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720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8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7389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9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Number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patients,</a:t>
                      </a: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9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Total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N=84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333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b="1" spc="-5" dirty="0">
                          <a:latin typeface="Calibri"/>
                          <a:cs typeface="Calibri"/>
                        </a:rPr>
                        <a:t>Total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Gr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3-4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AEs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42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5" dirty="0">
                          <a:latin typeface="Calibri"/>
                          <a:cs typeface="Calibri"/>
                        </a:rPr>
                        <a:t>(50)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b="1" spc="15" dirty="0">
                          <a:latin typeface="Calibri"/>
                          <a:cs typeface="Calibri"/>
                        </a:rPr>
                        <a:t>Hematologic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Gr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3-4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AEs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Neutropenia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(14.3)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Thrombocytopenia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(1.2)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Anemia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(8.3)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b="1" spc="15" dirty="0">
                          <a:latin typeface="Calibri"/>
                          <a:cs typeface="Calibri"/>
                        </a:rPr>
                        <a:t>Non-hematologic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Gr</a:t>
                      </a:r>
                      <a:r>
                        <a:rPr sz="9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3-4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5" dirty="0">
                          <a:latin typeface="Calibri"/>
                          <a:cs typeface="Calibri"/>
                        </a:rPr>
                        <a:t>AEs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Infections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5" dirty="0">
                          <a:latin typeface="Calibri"/>
                          <a:cs typeface="Calibri"/>
                        </a:rPr>
                        <a:t>(13)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Diarrhea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(3.6)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Dyspnea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(3.6)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0782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Infusion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related reaction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(3.6)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8E8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marL="36131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Bleeding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900" spc="1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(2.4)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951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DCDD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4959348" y="1595191"/>
            <a:ext cx="2808951" cy="110290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75684" marR="5074" indent="-163633" algn="just">
              <a:lnSpc>
                <a:spcPct val="101099"/>
              </a:lnSpc>
              <a:spcBef>
                <a:spcPts val="95"/>
              </a:spcBef>
              <a:buFont typeface="Arial Unicode MS"/>
              <a:buChar char="■"/>
              <a:tabLst>
                <a:tab pos="175684" algn="l"/>
              </a:tabLst>
            </a:pPr>
            <a:r>
              <a:rPr sz="999" dirty="0">
                <a:latin typeface="Calibri"/>
                <a:cs typeface="Calibri"/>
              </a:rPr>
              <a:t>Grade</a:t>
            </a:r>
            <a:r>
              <a:rPr sz="999" spc="5" dirty="0">
                <a:latin typeface="Calibri"/>
                <a:cs typeface="Calibri"/>
              </a:rPr>
              <a:t> ≥3 AEs </a:t>
            </a:r>
            <a:r>
              <a:rPr sz="999" dirty="0">
                <a:latin typeface="Calibri"/>
                <a:cs typeface="Calibri"/>
              </a:rPr>
              <a:t>were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experienced</a:t>
            </a:r>
            <a:r>
              <a:rPr sz="999" spc="5" dirty="0">
                <a:latin typeface="Calibri"/>
                <a:cs typeface="Calibri"/>
              </a:rPr>
              <a:t> by 42 </a:t>
            </a:r>
            <a:r>
              <a:rPr sz="999" dirty="0">
                <a:latin typeface="Calibri"/>
                <a:cs typeface="Calibri"/>
              </a:rPr>
              <a:t>patients 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(50%)</a:t>
            </a:r>
            <a:endParaRPr sz="999">
              <a:latin typeface="Calibri"/>
              <a:cs typeface="Calibri"/>
            </a:endParaRPr>
          </a:p>
          <a:p>
            <a:pPr>
              <a:spcBef>
                <a:spcPts val="40"/>
              </a:spcBef>
              <a:buFont typeface="Arial Unicode MS"/>
              <a:buChar char="■"/>
            </a:pPr>
            <a:endParaRPr sz="999">
              <a:latin typeface="Calibri"/>
              <a:cs typeface="Calibri"/>
            </a:endParaRPr>
          </a:p>
          <a:p>
            <a:pPr marL="175050" marR="5074" indent="-162999" algn="just">
              <a:lnSpc>
                <a:spcPct val="100099"/>
              </a:lnSpc>
              <a:buFont typeface="Arial Unicode MS"/>
              <a:buChar char="■"/>
              <a:tabLst>
                <a:tab pos="176318" algn="l"/>
              </a:tabLst>
            </a:pPr>
            <a:r>
              <a:rPr sz="999" spc="5" dirty="0">
                <a:latin typeface="Calibri"/>
                <a:cs typeface="Calibri"/>
              </a:rPr>
              <a:t>The </a:t>
            </a:r>
            <a:r>
              <a:rPr sz="999" dirty="0">
                <a:latin typeface="Calibri"/>
                <a:cs typeface="Calibri"/>
              </a:rPr>
              <a:t>most common G3/4 </a:t>
            </a:r>
            <a:r>
              <a:rPr sz="999" spc="5" dirty="0">
                <a:latin typeface="Calibri"/>
                <a:cs typeface="Calibri"/>
              </a:rPr>
              <a:t>AEs </a:t>
            </a:r>
            <a:r>
              <a:rPr sz="999" dirty="0">
                <a:latin typeface="Calibri"/>
                <a:cs typeface="Calibri"/>
              </a:rPr>
              <a:t>were hematological 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toxicity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(20%)</a:t>
            </a:r>
            <a:r>
              <a:rPr sz="999" spc="5" dirty="0">
                <a:latin typeface="Calibri"/>
                <a:cs typeface="Calibri"/>
              </a:rPr>
              <a:t> and</a:t>
            </a:r>
            <a:r>
              <a:rPr sz="999" spc="1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infections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(13%),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while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G3/4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infusion-related reactions were observed in 3/69 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(4%)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patients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868008" y="4057390"/>
            <a:ext cx="643731" cy="188729"/>
          </a:xfrm>
          <a:prstGeom prst="rect">
            <a:avLst/>
          </a:prstGeom>
        </p:spPr>
        <p:txBody>
          <a:bodyPr vert="horz" wrap="square" lIns="0" tIns="7611" rIns="0" bIns="0" rtlCol="0">
            <a:spAutoFit/>
          </a:bodyPr>
          <a:lstStyle/>
          <a:p>
            <a:pPr marL="12685" marR="5074">
              <a:lnSpc>
                <a:spcPct val="110300"/>
              </a:lnSpc>
              <a:spcBef>
                <a:spcPts val="60"/>
              </a:spcBef>
            </a:pPr>
            <a:r>
              <a:rPr sz="549" spc="10" dirty="0">
                <a:latin typeface="Calibri"/>
                <a:cs typeface="Calibri"/>
              </a:rPr>
              <a:t>Data</a:t>
            </a:r>
            <a:r>
              <a:rPr sz="549" spc="-25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cutoff:</a:t>
            </a:r>
            <a:r>
              <a:rPr sz="549" spc="-25" dirty="0">
                <a:latin typeface="Calibri"/>
                <a:cs typeface="Calibri"/>
              </a:rPr>
              <a:t> </a:t>
            </a:r>
            <a:r>
              <a:rPr sz="549" spc="10" dirty="0">
                <a:latin typeface="Calibri"/>
                <a:cs typeface="Calibri"/>
              </a:rPr>
              <a:t>January, </a:t>
            </a:r>
            <a:r>
              <a:rPr sz="549" spc="-110" dirty="0">
                <a:latin typeface="Calibri"/>
                <a:cs typeface="Calibri"/>
              </a:rPr>
              <a:t> </a:t>
            </a:r>
            <a:r>
              <a:rPr sz="549" spc="5" dirty="0">
                <a:latin typeface="Calibri"/>
                <a:cs typeface="Calibri"/>
              </a:rPr>
              <a:t>2021</a:t>
            </a:r>
            <a:endParaRPr sz="5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21"/>
            <a:ext cx="5366753" cy="613923"/>
            <a:chOff x="2500761" y="633301"/>
            <a:chExt cx="5373370" cy="61468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61410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26426" y="813791"/>
              <a:ext cx="1978791" cy="22671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310"/>
              <a:ext cx="5355590" cy="557530"/>
            </a:xfrm>
            <a:custGeom>
              <a:avLst/>
              <a:gdLst/>
              <a:ahLst/>
              <a:cxnLst/>
              <a:rect l="l" t="t" r="r" b="b"/>
              <a:pathLst>
                <a:path w="5355590" h="557530">
                  <a:moveTo>
                    <a:pt x="5355501" y="0"/>
                  </a:moveTo>
                  <a:lnTo>
                    <a:pt x="0" y="0"/>
                  </a:lnTo>
                  <a:lnTo>
                    <a:pt x="0" y="557161"/>
                  </a:lnTo>
                  <a:lnTo>
                    <a:pt x="5355501" y="557161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237432" y="826998"/>
              <a:ext cx="1917160" cy="162881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021925" y="1595190"/>
            <a:ext cx="4834644" cy="31738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75684" marR="5074" indent="-163633">
              <a:lnSpc>
                <a:spcPct val="101099"/>
              </a:lnSpc>
              <a:spcBef>
                <a:spcPts val="95"/>
              </a:spcBef>
              <a:buFont typeface="Arial Unicode MS"/>
              <a:buChar char="■"/>
              <a:tabLst>
                <a:tab pos="175684" algn="l"/>
              </a:tabLst>
            </a:pPr>
            <a:r>
              <a:rPr sz="999" dirty="0">
                <a:latin typeface="Calibri"/>
                <a:cs typeface="Calibri"/>
              </a:rPr>
              <a:t>Consolidation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with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anti-CD20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therapy</a:t>
            </a:r>
            <a:r>
              <a:rPr sz="999" spc="15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after</a:t>
            </a:r>
            <a:r>
              <a:rPr sz="999" spc="14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12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cycles</a:t>
            </a:r>
            <a:r>
              <a:rPr sz="999" spc="14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of</a:t>
            </a:r>
            <a:r>
              <a:rPr sz="999" spc="14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prior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treatment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with</a:t>
            </a:r>
            <a:r>
              <a:rPr sz="999" spc="14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ibrutinib </a:t>
            </a:r>
            <a:r>
              <a:rPr sz="999" spc="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elicited </a:t>
            </a:r>
            <a:r>
              <a:rPr sz="999" spc="5" dirty="0">
                <a:latin typeface="Calibri"/>
                <a:cs typeface="Calibri"/>
              </a:rPr>
              <a:t>a</a:t>
            </a:r>
            <a:r>
              <a:rPr sz="999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deeper</a:t>
            </a:r>
            <a:r>
              <a:rPr sz="999" dirty="0">
                <a:latin typeface="Calibri"/>
                <a:cs typeface="Calibri"/>
              </a:rPr>
              <a:t> response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without </a:t>
            </a:r>
            <a:r>
              <a:rPr sz="999" spc="5" dirty="0">
                <a:latin typeface="Calibri"/>
                <a:cs typeface="Calibri"/>
              </a:rPr>
              <a:t>a </a:t>
            </a:r>
            <a:r>
              <a:rPr sz="999" dirty="0">
                <a:latin typeface="Calibri"/>
                <a:cs typeface="Calibri"/>
              </a:rPr>
              <a:t>significant increase of</a:t>
            </a:r>
            <a:r>
              <a:rPr sz="999" spc="-5" dirty="0">
                <a:latin typeface="Calibri"/>
                <a:cs typeface="Calibri"/>
              </a:rPr>
              <a:t> toxicity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22053" y="2298715"/>
            <a:ext cx="4834644" cy="491519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75050" marR="5074" indent="-162999" algn="just">
              <a:lnSpc>
                <a:spcPct val="102499"/>
              </a:lnSpc>
              <a:spcBef>
                <a:spcPts val="80"/>
              </a:spcBef>
              <a:buFont typeface="Arial Unicode MS"/>
              <a:buChar char="■"/>
              <a:tabLst>
                <a:tab pos="175684" algn="l"/>
              </a:tabLst>
            </a:pPr>
            <a:r>
              <a:rPr sz="999" spc="5" dirty="0">
                <a:latin typeface="Calibri"/>
                <a:cs typeface="Calibri"/>
              </a:rPr>
              <a:t>These </a:t>
            </a:r>
            <a:r>
              <a:rPr sz="999" dirty="0">
                <a:latin typeface="Calibri"/>
                <a:cs typeface="Calibri"/>
              </a:rPr>
              <a:t>results support </a:t>
            </a:r>
            <a:r>
              <a:rPr sz="999" spc="5" dirty="0">
                <a:latin typeface="Calibri"/>
                <a:cs typeface="Calibri"/>
              </a:rPr>
              <a:t>the </a:t>
            </a:r>
            <a:r>
              <a:rPr sz="999" spc="-5" dirty="0">
                <a:latin typeface="Calibri"/>
                <a:cs typeface="Calibri"/>
              </a:rPr>
              <a:t>role</a:t>
            </a:r>
            <a:r>
              <a:rPr sz="999" spc="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of </a:t>
            </a:r>
            <a:r>
              <a:rPr sz="999" spc="5" dirty="0">
                <a:latin typeface="Calibri"/>
                <a:cs typeface="Calibri"/>
              </a:rPr>
              <a:t>a </a:t>
            </a:r>
            <a:r>
              <a:rPr sz="999" dirty="0">
                <a:latin typeface="Calibri"/>
                <a:cs typeface="Calibri"/>
              </a:rPr>
              <a:t>consolidation as therapeutic </a:t>
            </a:r>
            <a:r>
              <a:rPr sz="999" spc="-5" dirty="0">
                <a:latin typeface="Calibri"/>
                <a:cs typeface="Calibri"/>
              </a:rPr>
              <a:t>strategy</a:t>
            </a:r>
            <a:r>
              <a:rPr sz="999" spc="21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 CLL, where </a:t>
            </a:r>
            <a:r>
              <a:rPr sz="999" spc="5" dirty="0">
                <a:latin typeface="Calibri"/>
                <a:cs typeface="Calibri"/>
              </a:rPr>
              <a:t> the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addition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of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a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mAbs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in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patients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with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low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tumor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burden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might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improve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the</a:t>
            </a:r>
            <a:r>
              <a:rPr sz="999" spc="70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quality</a:t>
            </a:r>
            <a:r>
              <a:rPr sz="999" spc="75" dirty="0">
                <a:latin typeface="Calibri"/>
                <a:cs typeface="Calibri"/>
              </a:rPr>
              <a:t> </a:t>
            </a:r>
            <a:r>
              <a:rPr sz="999" spc="-5" dirty="0">
                <a:latin typeface="Calibri"/>
                <a:cs typeface="Calibri"/>
              </a:rPr>
              <a:t>of </a:t>
            </a:r>
            <a:r>
              <a:rPr sz="999" spc="-21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the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dirty="0">
                <a:latin typeface="Calibri"/>
                <a:cs typeface="Calibri"/>
              </a:rPr>
              <a:t>response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18"/>
            <a:ext cx="6595233" cy="3557963"/>
            <a:chOff x="1270342" y="633298"/>
            <a:chExt cx="6603365" cy="35623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870" y="662763"/>
              <a:ext cx="796412" cy="25339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54702" y="738962"/>
              <a:ext cx="922248" cy="31474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5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67898" y="752161"/>
              <a:ext cx="856229" cy="2509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68482" y="1269566"/>
              <a:ext cx="6019408" cy="292602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0342" y="633298"/>
              <a:ext cx="2105647" cy="97317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147186" y="765367"/>
              <a:ext cx="2130668" cy="29714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160393" y="778574"/>
              <a:ext cx="2066836" cy="231115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486813" y="1481885"/>
            <a:ext cx="6149221" cy="1933132"/>
          </a:xfrm>
          <a:prstGeom prst="rect">
            <a:avLst/>
          </a:prstGeom>
        </p:spPr>
      </p:pic>
    </p:spTree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90908" y="765367"/>
              <a:ext cx="2454230" cy="29714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01922" y="778574"/>
              <a:ext cx="2392591" cy="231113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99534" y="1239287"/>
            <a:ext cx="4188436" cy="2970017"/>
          </a:xfrm>
          <a:prstGeom prst="rect">
            <a:avLst/>
          </a:prstGeom>
        </p:spPr>
      </p:pic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24527" y="776373"/>
              <a:ext cx="1582585" cy="242115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37735" y="789584"/>
              <a:ext cx="1518754" cy="178282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2074822" y="1298543"/>
            <a:ext cx="4890455" cy="2854615"/>
            <a:chOff x="2071742" y="1300144"/>
            <a:chExt cx="4896485" cy="2858135"/>
          </a:xfrm>
        </p:grpSpPr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71742" y="1300144"/>
              <a:ext cx="4895909" cy="2832537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531993" y="1398479"/>
              <a:ext cx="1196340" cy="520065"/>
            </a:xfrm>
            <a:custGeom>
              <a:avLst/>
              <a:gdLst/>
              <a:ahLst/>
              <a:cxnLst/>
              <a:rect l="l" t="t" r="r" b="b"/>
              <a:pathLst>
                <a:path w="1196339" h="520064">
                  <a:moveTo>
                    <a:pt x="1109345" y="0"/>
                  </a:moveTo>
                  <a:lnTo>
                    <a:pt x="86664" y="0"/>
                  </a:lnTo>
                  <a:lnTo>
                    <a:pt x="52929" y="6810"/>
                  </a:lnTo>
                  <a:lnTo>
                    <a:pt x="25382" y="25382"/>
                  </a:lnTo>
                  <a:lnTo>
                    <a:pt x="6810" y="52929"/>
                  </a:lnTo>
                  <a:lnTo>
                    <a:pt x="0" y="86664"/>
                  </a:lnTo>
                  <a:lnTo>
                    <a:pt x="0" y="433336"/>
                  </a:lnTo>
                  <a:lnTo>
                    <a:pt x="6810" y="467066"/>
                  </a:lnTo>
                  <a:lnTo>
                    <a:pt x="25382" y="494614"/>
                  </a:lnTo>
                  <a:lnTo>
                    <a:pt x="52929" y="513189"/>
                  </a:lnTo>
                  <a:lnTo>
                    <a:pt x="86664" y="520001"/>
                  </a:lnTo>
                  <a:lnTo>
                    <a:pt x="1109345" y="520001"/>
                  </a:lnTo>
                  <a:lnTo>
                    <a:pt x="1143074" y="513189"/>
                  </a:lnTo>
                  <a:lnTo>
                    <a:pt x="1170622" y="494614"/>
                  </a:lnTo>
                  <a:lnTo>
                    <a:pt x="1189197" y="467066"/>
                  </a:lnTo>
                  <a:lnTo>
                    <a:pt x="1196009" y="433336"/>
                  </a:lnTo>
                  <a:lnTo>
                    <a:pt x="1196009" y="86664"/>
                  </a:lnTo>
                  <a:lnTo>
                    <a:pt x="1189197" y="52929"/>
                  </a:lnTo>
                  <a:lnTo>
                    <a:pt x="1170622" y="25382"/>
                  </a:lnTo>
                  <a:lnTo>
                    <a:pt x="1143074" y="6810"/>
                  </a:lnTo>
                  <a:lnTo>
                    <a:pt x="11093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531993" y="1398479"/>
              <a:ext cx="1196340" cy="520065"/>
            </a:xfrm>
            <a:custGeom>
              <a:avLst/>
              <a:gdLst/>
              <a:ahLst/>
              <a:cxnLst/>
              <a:rect l="l" t="t" r="r" b="b"/>
              <a:pathLst>
                <a:path w="1196339" h="520064">
                  <a:moveTo>
                    <a:pt x="0" y="86664"/>
                  </a:moveTo>
                  <a:lnTo>
                    <a:pt x="6810" y="52929"/>
                  </a:lnTo>
                  <a:lnTo>
                    <a:pt x="25382" y="25382"/>
                  </a:lnTo>
                  <a:lnTo>
                    <a:pt x="52929" y="6810"/>
                  </a:lnTo>
                  <a:lnTo>
                    <a:pt x="86664" y="0"/>
                  </a:lnTo>
                  <a:lnTo>
                    <a:pt x="1109345" y="0"/>
                  </a:lnTo>
                  <a:lnTo>
                    <a:pt x="1143074" y="6810"/>
                  </a:lnTo>
                  <a:lnTo>
                    <a:pt x="1170622" y="25382"/>
                  </a:lnTo>
                  <a:lnTo>
                    <a:pt x="1189197" y="52929"/>
                  </a:lnTo>
                  <a:lnTo>
                    <a:pt x="1196009" y="86664"/>
                  </a:lnTo>
                  <a:lnTo>
                    <a:pt x="1196009" y="433336"/>
                  </a:lnTo>
                  <a:lnTo>
                    <a:pt x="1189197" y="467071"/>
                  </a:lnTo>
                  <a:lnTo>
                    <a:pt x="1170622" y="494618"/>
                  </a:lnTo>
                  <a:lnTo>
                    <a:pt x="1143074" y="513191"/>
                  </a:lnTo>
                  <a:lnTo>
                    <a:pt x="1109345" y="520001"/>
                  </a:lnTo>
                  <a:lnTo>
                    <a:pt x="86664" y="520001"/>
                  </a:lnTo>
                  <a:lnTo>
                    <a:pt x="52929" y="513191"/>
                  </a:lnTo>
                  <a:lnTo>
                    <a:pt x="25382" y="494618"/>
                  </a:lnTo>
                  <a:lnTo>
                    <a:pt x="6810" y="467071"/>
                  </a:lnTo>
                  <a:lnTo>
                    <a:pt x="0" y="433336"/>
                  </a:lnTo>
                  <a:lnTo>
                    <a:pt x="0" y="86664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531993" y="3790492"/>
              <a:ext cx="3276600" cy="364490"/>
            </a:xfrm>
            <a:custGeom>
              <a:avLst/>
              <a:gdLst/>
              <a:ahLst/>
              <a:cxnLst/>
              <a:rect l="l" t="t" r="r" b="b"/>
              <a:pathLst>
                <a:path w="3276600" h="364489">
                  <a:moveTo>
                    <a:pt x="3215347" y="0"/>
                  </a:moveTo>
                  <a:lnTo>
                    <a:pt x="60667" y="0"/>
                  </a:lnTo>
                  <a:lnTo>
                    <a:pt x="37054" y="4768"/>
                  </a:lnTo>
                  <a:lnTo>
                    <a:pt x="17770" y="17770"/>
                  </a:lnTo>
                  <a:lnTo>
                    <a:pt x="4768" y="37054"/>
                  </a:lnTo>
                  <a:lnTo>
                    <a:pt x="0" y="60667"/>
                  </a:lnTo>
                  <a:lnTo>
                    <a:pt x="0" y="303326"/>
                  </a:lnTo>
                  <a:lnTo>
                    <a:pt x="4768" y="326945"/>
                  </a:lnTo>
                  <a:lnTo>
                    <a:pt x="17770" y="346228"/>
                  </a:lnTo>
                  <a:lnTo>
                    <a:pt x="37054" y="359228"/>
                  </a:lnTo>
                  <a:lnTo>
                    <a:pt x="60667" y="363994"/>
                  </a:lnTo>
                  <a:lnTo>
                    <a:pt x="3215347" y="363994"/>
                  </a:lnTo>
                  <a:lnTo>
                    <a:pt x="3238966" y="359228"/>
                  </a:lnTo>
                  <a:lnTo>
                    <a:pt x="3258250" y="346228"/>
                  </a:lnTo>
                  <a:lnTo>
                    <a:pt x="3271249" y="326945"/>
                  </a:lnTo>
                  <a:lnTo>
                    <a:pt x="3276015" y="303326"/>
                  </a:lnTo>
                  <a:lnTo>
                    <a:pt x="3276015" y="60667"/>
                  </a:lnTo>
                  <a:lnTo>
                    <a:pt x="3271249" y="37054"/>
                  </a:lnTo>
                  <a:lnTo>
                    <a:pt x="3258250" y="17770"/>
                  </a:lnTo>
                  <a:lnTo>
                    <a:pt x="3238966" y="4768"/>
                  </a:lnTo>
                  <a:lnTo>
                    <a:pt x="32153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3531993" y="3790492"/>
              <a:ext cx="3276600" cy="364490"/>
            </a:xfrm>
            <a:custGeom>
              <a:avLst/>
              <a:gdLst/>
              <a:ahLst/>
              <a:cxnLst/>
              <a:rect l="l" t="t" r="r" b="b"/>
              <a:pathLst>
                <a:path w="3276600" h="364489">
                  <a:moveTo>
                    <a:pt x="0" y="60667"/>
                  </a:moveTo>
                  <a:lnTo>
                    <a:pt x="4768" y="37054"/>
                  </a:lnTo>
                  <a:lnTo>
                    <a:pt x="17770" y="17770"/>
                  </a:lnTo>
                  <a:lnTo>
                    <a:pt x="37054" y="4768"/>
                  </a:lnTo>
                  <a:lnTo>
                    <a:pt x="60667" y="0"/>
                  </a:lnTo>
                  <a:lnTo>
                    <a:pt x="3215347" y="0"/>
                  </a:lnTo>
                  <a:lnTo>
                    <a:pt x="3238966" y="4768"/>
                  </a:lnTo>
                  <a:lnTo>
                    <a:pt x="3258250" y="17770"/>
                  </a:lnTo>
                  <a:lnTo>
                    <a:pt x="3271249" y="37054"/>
                  </a:lnTo>
                  <a:lnTo>
                    <a:pt x="3276015" y="60667"/>
                  </a:lnTo>
                  <a:lnTo>
                    <a:pt x="3276015" y="303326"/>
                  </a:lnTo>
                  <a:lnTo>
                    <a:pt x="3271249" y="326945"/>
                  </a:lnTo>
                  <a:lnTo>
                    <a:pt x="3258250" y="346228"/>
                  </a:lnTo>
                  <a:lnTo>
                    <a:pt x="3238966" y="359228"/>
                  </a:lnTo>
                  <a:lnTo>
                    <a:pt x="3215347" y="363994"/>
                  </a:lnTo>
                  <a:lnTo>
                    <a:pt x="60667" y="363994"/>
                  </a:lnTo>
                  <a:lnTo>
                    <a:pt x="37054" y="359228"/>
                  </a:lnTo>
                  <a:lnTo>
                    <a:pt x="17770" y="346228"/>
                  </a:lnTo>
                  <a:lnTo>
                    <a:pt x="4768" y="326945"/>
                  </a:lnTo>
                  <a:lnTo>
                    <a:pt x="0" y="303326"/>
                  </a:lnTo>
                  <a:lnTo>
                    <a:pt x="0" y="60667"/>
                  </a:lnTo>
                  <a:close/>
                </a:path>
              </a:pathLst>
            </a:custGeom>
            <a:ln w="6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43691" y="3041308"/>
              <a:ext cx="332359" cy="69774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780001" y="3062488"/>
              <a:ext cx="260350" cy="624205"/>
            </a:xfrm>
            <a:custGeom>
              <a:avLst/>
              <a:gdLst/>
              <a:ahLst/>
              <a:cxnLst/>
              <a:rect l="l" t="t" r="r" b="b"/>
              <a:pathLst>
                <a:path w="260350" h="624204">
                  <a:moveTo>
                    <a:pt x="0" y="43332"/>
                  </a:moveTo>
                  <a:lnTo>
                    <a:pt x="3405" y="26467"/>
                  </a:lnTo>
                  <a:lnTo>
                    <a:pt x="12693" y="12693"/>
                  </a:lnTo>
                  <a:lnTo>
                    <a:pt x="26467" y="3405"/>
                  </a:lnTo>
                  <a:lnTo>
                    <a:pt x="43332" y="0"/>
                  </a:lnTo>
                  <a:lnTo>
                    <a:pt x="216661" y="0"/>
                  </a:lnTo>
                  <a:lnTo>
                    <a:pt x="233534" y="3405"/>
                  </a:lnTo>
                  <a:lnTo>
                    <a:pt x="247311" y="12693"/>
                  </a:lnTo>
                  <a:lnTo>
                    <a:pt x="256600" y="26467"/>
                  </a:lnTo>
                  <a:lnTo>
                    <a:pt x="260007" y="43332"/>
                  </a:lnTo>
                  <a:lnTo>
                    <a:pt x="260007" y="580669"/>
                  </a:lnTo>
                  <a:lnTo>
                    <a:pt x="256600" y="597534"/>
                  </a:lnTo>
                  <a:lnTo>
                    <a:pt x="247311" y="611308"/>
                  </a:lnTo>
                  <a:lnTo>
                    <a:pt x="233534" y="620595"/>
                  </a:lnTo>
                  <a:lnTo>
                    <a:pt x="216661" y="624001"/>
                  </a:lnTo>
                  <a:lnTo>
                    <a:pt x="43332" y="624001"/>
                  </a:lnTo>
                  <a:lnTo>
                    <a:pt x="26467" y="620595"/>
                  </a:lnTo>
                  <a:lnTo>
                    <a:pt x="12693" y="611308"/>
                  </a:lnTo>
                  <a:lnTo>
                    <a:pt x="3405" y="597534"/>
                  </a:lnTo>
                  <a:lnTo>
                    <a:pt x="0" y="580669"/>
                  </a:lnTo>
                  <a:lnTo>
                    <a:pt x="0" y="4333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24947" y="1557284"/>
            <a:ext cx="2483102" cy="255384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4913594" y="1788833"/>
            <a:ext cx="2545751" cy="15094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994485" algn="r">
              <a:spcBef>
                <a:spcPts val="100"/>
              </a:spcBef>
            </a:pP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E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st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ud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i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os  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genéticos</a:t>
            </a:r>
            <a:r>
              <a:rPr sz="3246" b="1" spc="-8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LAL</a:t>
            </a:r>
            <a:endParaRPr sz="3246">
              <a:latin typeface="Corbel"/>
              <a:cs typeface="Corbel"/>
            </a:endParaRPr>
          </a:p>
          <a:p>
            <a:pPr marR="5708" algn="r"/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línea</a:t>
            </a:r>
            <a:r>
              <a:rPr sz="3246" b="1" spc="-10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B</a:t>
            </a:r>
            <a:endParaRPr sz="3246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96025" y="3648714"/>
            <a:ext cx="2889497" cy="569528"/>
          </a:xfrm>
          <a:prstGeom prst="rect">
            <a:avLst/>
          </a:prstGeom>
        </p:spPr>
        <p:txBody>
          <a:bodyPr vert="horz" wrap="square" lIns="0" tIns="66593" rIns="0" bIns="0" rtlCol="0">
            <a:spAutoFit/>
          </a:bodyPr>
          <a:lstStyle/>
          <a:p>
            <a:pPr algn="ctr">
              <a:spcBef>
                <a:spcPts val="524"/>
              </a:spcBef>
            </a:pPr>
            <a:r>
              <a:rPr sz="949" b="1" i="1" spc="10" dirty="0">
                <a:latin typeface="Corbel-BoldItalic"/>
                <a:cs typeface="Corbel-BoldItalic"/>
              </a:rPr>
              <a:t>Grupo</a:t>
            </a:r>
            <a:r>
              <a:rPr sz="949" b="1" i="1" spc="5" dirty="0">
                <a:latin typeface="Corbel-BoldItalic"/>
                <a:cs typeface="Corbel-BoldItalic"/>
              </a:rPr>
              <a:t> </a:t>
            </a:r>
            <a:r>
              <a:rPr sz="949" b="1" i="1" spc="10" dirty="0">
                <a:latin typeface="Corbel-BoldItalic"/>
                <a:cs typeface="Corbel-BoldItalic"/>
              </a:rPr>
              <a:t>de </a:t>
            </a:r>
            <a:r>
              <a:rPr sz="949" b="1" i="1" spc="5" dirty="0">
                <a:latin typeface="Corbel-BoldItalic"/>
                <a:cs typeface="Corbel-BoldItalic"/>
              </a:rPr>
              <a:t>estudios</a:t>
            </a:r>
            <a:r>
              <a:rPr sz="949" b="1" i="1" spc="10" dirty="0">
                <a:latin typeface="Corbel-BoldItalic"/>
                <a:cs typeface="Corbel-BoldItalic"/>
              </a:rPr>
              <a:t> </a:t>
            </a:r>
            <a:r>
              <a:rPr sz="949" b="1" i="1" spc="5" dirty="0">
                <a:latin typeface="Corbel-BoldItalic"/>
                <a:cs typeface="Corbel-BoldItalic"/>
              </a:rPr>
              <a:t>biológicos</a:t>
            </a:r>
            <a:r>
              <a:rPr sz="949" b="1" i="1" spc="10" dirty="0">
                <a:latin typeface="Corbel-BoldItalic"/>
                <a:cs typeface="Corbel-BoldItalic"/>
              </a:rPr>
              <a:t> en </a:t>
            </a:r>
            <a:r>
              <a:rPr sz="949" b="1" i="1" spc="-5" dirty="0">
                <a:latin typeface="Corbel-BoldItalic"/>
                <a:cs typeface="Corbel-BoldItalic"/>
              </a:rPr>
              <a:t>LAL-B:</a:t>
            </a:r>
            <a:endParaRPr sz="949">
              <a:latin typeface="Corbel-BoldItalic"/>
              <a:cs typeface="Corbel-BoldItalic"/>
            </a:endParaRPr>
          </a:p>
          <a:p>
            <a:pPr marL="12685" marR="5074" algn="ctr">
              <a:spcBef>
                <a:spcPts val="433"/>
              </a:spcBef>
            </a:pPr>
            <a:r>
              <a:rPr sz="949" i="1" dirty="0">
                <a:latin typeface="Corbel"/>
                <a:cs typeface="Corbel"/>
              </a:rPr>
              <a:t>Teresa</a:t>
            </a:r>
            <a:r>
              <a:rPr sz="949" i="1" spc="-40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González,</a:t>
            </a:r>
            <a:r>
              <a:rPr sz="949" i="1" spc="5" dirty="0">
                <a:latin typeface="Corbel"/>
                <a:cs typeface="Corbel"/>
              </a:rPr>
              <a:t> Esperanza</a:t>
            </a:r>
            <a:r>
              <a:rPr sz="949" i="1" spc="-3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Such,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Ricardo</a:t>
            </a:r>
            <a:r>
              <a:rPr sz="949" i="1" spc="-40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Sánchez,</a:t>
            </a:r>
            <a:r>
              <a:rPr sz="949" i="1" spc="5" dirty="0">
                <a:latin typeface="Corbel"/>
                <a:cs typeface="Corbel"/>
              </a:rPr>
              <a:t> Isabel </a:t>
            </a:r>
            <a:r>
              <a:rPr sz="949" i="1" spc="-17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Granada,</a:t>
            </a:r>
            <a:r>
              <a:rPr sz="949" i="1" spc="-50" dirty="0">
                <a:latin typeface="Corbel"/>
                <a:cs typeface="Corbel"/>
              </a:rPr>
              <a:t> </a:t>
            </a:r>
            <a:r>
              <a:rPr sz="949" i="1" spc="5" dirty="0">
                <a:latin typeface="Corbel"/>
                <a:cs typeface="Corbel"/>
              </a:rPr>
              <a:t>Jordi Ribera,</a:t>
            </a:r>
            <a:r>
              <a:rPr sz="949" i="1" spc="-45" dirty="0">
                <a:latin typeface="Corbel"/>
                <a:cs typeface="Corbel"/>
              </a:rPr>
              <a:t> </a:t>
            </a:r>
            <a:r>
              <a:rPr sz="949" i="1" spc="5" dirty="0">
                <a:latin typeface="Corbel"/>
                <a:cs typeface="Corbel"/>
              </a:rPr>
              <a:t>Jesús</a:t>
            </a:r>
            <a:r>
              <a:rPr sz="949" i="1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María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Hernández-Rivas</a:t>
            </a:r>
            <a:endParaRPr sz="949">
              <a:latin typeface="Corbel"/>
              <a:cs typeface="Corbel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F6A41367-0845-2141-9367-7E86852869D8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81154" y="769772"/>
              <a:ext cx="2271525" cy="29274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518156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01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01" y="482434"/>
                  </a:lnTo>
                  <a:lnTo>
                    <a:pt x="5355501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94365" y="782976"/>
              <a:ext cx="2205494" cy="226711"/>
            </a:xfrm>
            <a:prstGeom prst="rect">
              <a:avLst/>
            </a:prstGeom>
          </p:spPr>
        </p:pic>
      </p:grpSp>
      <p:pic>
        <p:nvPicPr>
          <p:cNvPr id="9" name="object 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856989" y="1344809"/>
            <a:ext cx="5430026" cy="2906265"/>
          </a:xfrm>
          <a:prstGeom prst="rect">
            <a:avLst/>
          </a:prstGeom>
        </p:spPr>
      </p:pic>
    </p:spTree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413064" y="4111984"/>
            <a:ext cx="333852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*stratified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according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to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the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GCLLSG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prognostic</a:t>
            </a:r>
            <a:r>
              <a:rPr sz="649" dirty="0">
                <a:latin typeface="Calibri"/>
                <a:cs typeface="Calibri"/>
              </a:rPr>
              <a:t> index </a:t>
            </a:r>
            <a:r>
              <a:rPr sz="649" spc="-5" dirty="0">
                <a:latin typeface="Calibri"/>
                <a:cs typeface="Calibri"/>
              </a:rPr>
              <a:t>groups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(intermediate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and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high </a:t>
            </a:r>
            <a:r>
              <a:rPr sz="649" spc="-5" dirty="0">
                <a:latin typeface="Calibri"/>
                <a:cs typeface="Calibri"/>
              </a:rPr>
              <a:t>/very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high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risk)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2633017" y="632521"/>
            <a:ext cx="5236738" cy="506106"/>
            <a:chOff x="2630626" y="633301"/>
            <a:chExt cx="5243195" cy="506730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30626" y="633301"/>
              <a:ext cx="5243028" cy="50625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97462" y="763166"/>
              <a:ext cx="1173188" cy="26633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647988" y="633310"/>
              <a:ext cx="5226050" cy="448945"/>
            </a:xfrm>
            <a:custGeom>
              <a:avLst/>
              <a:gdLst/>
              <a:ahLst/>
              <a:cxnLst/>
              <a:rect l="l" t="t" r="r" b="b"/>
              <a:pathLst>
                <a:path w="5226050" h="448944">
                  <a:moveTo>
                    <a:pt x="5225669" y="0"/>
                  </a:moveTo>
                  <a:lnTo>
                    <a:pt x="0" y="0"/>
                  </a:lnTo>
                  <a:lnTo>
                    <a:pt x="0" y="448449"/>
                  </a:lnTo>
                  <a:lnTo>
                    <a:pt x="5225669" y="448449"/>
                  </a:lnTo>
                  <a:lnTo>
                    <a:pt x="5225669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8468" y="776373"/>
              <a:ext cx="1109350" cy="200294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569661" y="1221018"/>
            <a:ext cx="5999068" cy="2855249"/>
            <a:chOff x="1565959" y="1222523"/>
            <a:chExt cx="6006465" cy="2858770"/>
          </a:xfrm>
        </p:grpSpPr>
        <p:sp>
          <p:nvSpPr>
            <p:cNvPr id="11" name="object 11"/>
            <p:cNvSpPr/>
            <p:nvPr/>
          </p:nvSpPr>
          <p:spPr>
            <a:xfrm>
              <a:off x="1586754" y="1233001"/>
              <a:ext cx="0" cy="2837815"/>
            </a:xfrm>
            <a:custGeom>
              <a:avLst/>
              <a:gdLst/>
              <a:ahLst/>
              <a:cxnLst/>
              <a:rect l="l" t="t" r="r" b="b"/>
              <a:pathLst>
                <a:path h="2837815">
                  <a:moveTo>
                    <a:pt x="0" y="0"/>
                  </a:moveTo>
                  <a:lnTo>
                    <a:pt x="0" y="2837815"/>
                  </a:lnTo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7557246" y="1233001"/>
              <a:ext cx="0" cy="2837815"/>
            </a:xfrm>
            <a:custGeom>
              <a:avLst/>
              <a:gdLst/>
              <a:ahLst/>
              <a:cxnLst/>
              <a:rect l="l" t="t" r="r" b="b"/>
              <a:pathLst>
                <a:path h="2837815">
                  <a:moveTo>
                    <a:pt x="0" y="0"/>
                  </a:moveTo>
                  <a:lnTo>
                    <a:pt x="0" y="2837815"/>
                  </a:lnTo>
                </a:path>
              </a:pathLst>
            </a:custGeom>
            <a:ln w="91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1576437" y="1243317"/>
              <a:ext cx="5985510" cy="0"/>
            </a:xfrm>
            <a:custGeom>
              <a:avLst/>
              <a:gdLst/>
              <a:ahLst/>
              <a:cxnLst/>
              <a:rect l="l" t="t" r="r" b="b"/>
              <a:pathLst>
                <a:path w="5985509">
                  <a:moveTo>
                    <a:pt x="0" y="0"/>
                  </a:moveTo>
                  <a:lnTo>
                    <a:pt x="5985395" y="0"/>
                  </a:lnTo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1576437" y="4066233"/>
              <a:ext cx="5985510" cy="0"/>
            </a:xfrm>
            <a:custGeom>
              <a:avLst/>
              <a:gdLst/>
              <a:ahLst/>
              <a:cxnLst/>
              <a:rect l="l" t="t" r="r" b="b"/>
              <a:pathLst>
                <a:path w="5985509">
                  <a:moveTo>
                    <a:pt x="0" y="0"/>
                  </a:moveTo>
                  <a:lnTo>
                    <a:pt x="5985395" y="0"/>
                  </a:lnTo>
                </a:path>
              </a:pathLst>
            </a:custGeom>
            <a:ln w="91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70945" y="1962772"/>
              <a:ext cx="1778488" cy="136247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703687" y="1979763"/>
              <a:ext cx="1713230" cy="1295400"/>
            </a:xfrm>
            <a:custGeom>
              <a:avLst/>
              <a:gdLst/>
              <a:ahLst/>
              <a:cxnLst/>
              <a:rect l="l" t="t" r="r" b="b"/>
              <a:pathLst>
                <a:path w="1713229" h="1295400">
                  <a:moveTo>
                    <a:pt x="1496923" y="0"/>
                  </a:moveTo>
                  <a:lnTo>
                    <a:pt x="215811" y="0"/>
                  </a:lnTo>
                  <a:lnTo>
                    <a:pt x="166327" y="5699"/>
                  </a:lnTo>
                  <a:lnTo>
                    <a:pt x="120902" y="21935"/>
                  </a:lnTo>
                  <a:lnTo>
                    <a:pt x="80832" y="47411"/>
                  </a:lnTo>
                  <a:lnTo>
                    <a:pt x="47411" y="80832"/>
                  </a:lnTo>
                  <a:lnTo>
                    <a:pt x="21935" y="120902"/>
                  </a:lnTo>
                  <a:lnTo>
                    <a:pt x="5699" y="166327"/>
                  </a:lnTo>
                  <a:lnTo>
                    <a:pt x="0" y="215811"/>
                  </a:lnTo>
                  <a:lnTo>
                    <a:pt x="0" y="1079042"/>
                  </a:lnTo>
                  <a:lnTo>
                    <a:pt x="5699" y="1128531"/>
                  </a:lnTo>
                  <a:lnTo>
                    <a:pt x="21935" y="1173959"/>
                  </a:lnTo>
                  <a:lnTo>
                    <a:pt x="47411" y="1214032"/>
                  </a:lnTo>
                  <a:lnTo>
                    <a:pt x="80832" y="1247454"/>
                  </a:lnTo>
                  <a:lnTo>
                    <a:pt x="120902" y="1272931"/>
                  </a:lnTo>
                  <a:lnTo>
                    <a:pt x="166327" y="1289166"/>
                  </a:lnTo>
                  <a:lnTo>
                    <a:pt x="215811" y="1294866"/>
                  </a:lnTo>
                  <a:lnTo>
                    <a:pt x="1496923" y="1294866"/>
                  </a:lnTo>
                  <a:lnTo>
                    <a:pt x="1546407" y="1289166"/>
                  </a:lnTo>
                  <a:lnTo>
                    <a:pt x="1591831" y="1272931"/>
                  </a:lnTo>
                  <a:lnTo>
                    <a:pt x="1631902" y="1247454"/>
                  </a:lnTo>
                  <a:lnTo>
                    <a:pt x="1665323" y="1214032"/>
                  </a:lnTo>
                  <a:lnTo>
                    <a:pt x="1690799" y="1173959"/>
                  </a:lnTo>
                  <a:lnTo>
                    <a:pt x="1707034" y="1128531"/>
                  </a:lnTo>
                  <a:lnTo>
                    <a:pt x="1712734" y="1079042"/>
                  </a:lnTo>
                  <a:lnTo>
                    <a:pt x="1712734" y="215811"/>
                  </a:lnTo>
                  <a:lnTo>
                    <a:pt x="1707034" y="166327"/>
                  </a:lnTo>
                  <a:lnTo>
                    <a:pt x="1690799" y="120902"/>
                  </a:lnTo>
                  <a:lnTo>
                    <a:pt x="1665323" y="80832"/>
                  </a:lnTo>
                  <a:lnTo>
                    <a:pt x="1631902" y="47411"/>
                  </a:lnTo>
                  <a:lnTo>
                    <a:pt x="1591831" y="21935"/>
                  </a:lnTo>
                  <a:lnTo>
                    <a:pt x="1546407" y="5699"/>
                  </a:lnTo>
                  <a:lnTo>
                    <a:pt x="1496923" y="0"/>
                  </a:lnTo>
                  <a:close/>
                </a:path>
              </a:pathLst>
            </a:custGeom>
            <a:solidFill>
              <a:srgbClr val="37609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1703687" y="1979763"/>
              <a:ext cx="1713230" cy="1295400"/>
            </a:xfrm>
            <a:custGeom>
              <a:avLst/>
              <a:gdLst/>
              <a:ahLst/>
              <a:cxnLst/>
              <a:rect l="l" t="t" r="r" b="b"/>
              <a:pathLst>
                <a:path w="1713229" h="1295400">
                  <a:moveTo>
                    <a:pt x="0" y="215811"/>
                  </a:moveTo>
                  <a:lnTo>
                    <a:pt x="5699" y="166327"/>
                  </a:lnTo>
                  <a:lnTo>
                    <a:pt x="21935" y="120902"/>
                  </a:lnTo>
                  <a:lnTo>
                    <a:pt x="47411" y="80832"/>
                  </a:lnTo>
                  <a:lnTo>
                    <a:pt x="80832" y="47411"/>
                  </a:lnTo>
                  <a:lnTo>
                    <a:pt x="120902" y="21935"/>
                  </a:lnTo>
                  <a:lnTo>
                    <a:pt x="166327" y="5699"/>
                  </a:lnTo>
                  <a:lnTo>
                    <a:pt x="215811" y="0"/>
                  </a:lnTo>
                  <a:lnTo>
                    <a:pt x="1496923" y="0"/>
                  </a:lnTo>
                  <a:lnTo>
                    <a:pt x="1546407" y="5699"/>
                  </a:lnTo>
                  <a:lnTo>
                    <a:pt x="1591831" y="21935"/>
                  </a:lnTo>
                  <a:lnTo>
                    <a:pt x="1631902" y="47411"/>
                  </a:lnTo>
                  <a:lnTo>
                    <a:pt x="1665323" y="80832"/>
                  </a:lnTo>
                  <a:lnTo>
                    <a:pt x="1690799" y="120902"/>
                  </a:lnTo>
                  <a:lnTo>
                    <a:pt x="1707034" y="166327"/>
                  </a:lnTo>
                  <a:lnTo>
                    <a:pt x="1712734" y="215811"/>
                  </a:lnTo>
                  <a:lnTo>
                    <a:pt x="1712734" y="1079042"/>
                  </a:lnTo>
                  <a:lnTo>
                    <a:pt x="1707034" y="1128531"/>
                  </a:lnTo>
                  <a:lnTo>
                    <a:pt x="1690799" y="1173959"/>
                  </a:lnTo>
                  <a:lnTo>
                    <a:pt x="1665323" y="1214032"/>
                  </a:lnTo>
                  <a:lnTo>
                    <a:pt x="1631902" y="1247454"/>
                  </a:lnTo>
                  <a:lnTo>
                    <a:pt x="1591831" y="1272931"/>
                  </a:lnTo>
                  <a:lnTo>
                    <a:pt x="1546407" y="1289166"/>
                  </a:lnTo>
                  <a:lnTo>
                    <a:pt x="1496923" y="1294866"/>
                  </a:lnTo>
                  <a:lnTo>
                    <a:pt x="215811" y="1294866"/>
                  </a:lnTo>
                  <a:lnTo>
                    <a:pt x="166327" y="1289166"/>
                  </a:lnTo>
                  <a:lnTo>
                    <a:pt x="120902" y="1272931"/>
                  </a:lnTo>
                  <a:lnTo>
                    <a:pt x="80832" y="1247454"/>
                  </a:lnTo>
                  <a:lnTo>
                    <a:pt x="47411" y="1214032"/>
                  </a:lnTo>
                  <a:lnTo>
                    <a:pt x="21935" y="1173959"/>
                  </a:lnTo>
                  <a:lnTo>
                    <a:pt x="5699" y="1128531"/>
                  </a:lnTo>
                  <a:lnTo>
                    <a:pt x="0" y="1079042"/>
                  </a:lnTo>
                  <a:lnTo>
                    <a:pt x="0" y="215811"/>
                  </a:lnTo>
                  <a:close/>
                </a:path>
              </a:pathLst>
            </a:custGeom>
            <a:ln w="6883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836297" y="2207077"/>
            <a:ext cx="1329321" cy="81940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05493" indent="-206127" algn="just">
              <a:lnSpc>
                <a:spcPts val="1533"/>
              </a:lnSpc>
              <a:spcBef>
                <a:spcPts val="100"/>
              </a:spcBef>
              <a:buFont typeface="Arial"/>
              <a:buChar char="•"/>
              <a:tabLst>
                <a:tab pos="206127" algn="l"/>
              </a:tabLst>
            </a:pPr>
            <a:r>
              <a:rPr sz="1298" b="1" spc="-15" dirty="0">
                <a:solidFill>
                  <a:srgbClr val="FFFFFF"/>
                </a:solidFill>
                <a:latin typeface="Calibri"/>
                <a:cs typeface="Calibri"/>
              </a:rPr>
              <a:t>Early-stage</a:t>
            </a:r>
            <a:r>
              <a:rPr sz="1298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CLL</a:t>
            </a:r>
            <a:endParaRPr sz="1298">
              <a:latin typeface="Calibri"/>
              <a:cs typeface="Calibri"/>
            </a:endParaRPr>
          </a:p>
          <a:p>
            <a:pPr marL="205493" marR="5074" indent="-206127" algn="just">
              <a:lnSpc>
                <a:spcPts val="1588"/>
              </a:lnSpc>
              <a:buFont typeface="Arial"/>
              <a:buChar char="•"/>
              <a:tabLst>
                <a:tab pos="206127" algn="l"/>
              </a:tabLst>
            </a:pPr>
            <a:r>
              <a:rPr sz="1298" b="1" spc="-10" dirty="0">
                <a:solidFill>
                  <a:srgbClr val="FFFFFF"/>
                </a:solidFill>
                <a:latin typeface="Calibri"/>
                <a:cs typeface="Calibri"/>
              </a:rPr>
              <a:t>Intermediate </a:t>
            </a: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or </a:t>
            </a:r>
            <a:r>
              <a:rPr sz="1298" b="1" spc="-28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very high </a:t>
            </a:r>
            <a:r>
              <a:rPr sz="1298" b="1" spc="-10" dirty="0">
                <a:solidFill>
                  <a:srgbClr val="FFFFFF"/>
                </a:solidFill>
                <a:latin typeface="Calibri"/>
                <a:cs typeface="Calibri"/>
              </a:rPr>
              <a:t>scores </a:t>
            </a:r>
            <a:r>
              <a:rPr sz="1298" b="1" spc="-28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FFFFFF"/>
                </a:solidFill>
                <a:latin typeface="Calibri"/>
                <a:cs typeface="Calibri"/>
              </a:rPr>
              <a:t>(GCLLSG</a:t>
            </a:r>
            <a:r>
              <a:rPr sz="1298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FFFFFF"/>
                </a:solidFill>
                <a:latin typeface="Calibri"/>
                <a:cs typeface="Calibri"/>
              </a:rPr>
              <a:t>score)</a:t>
            </a:r>
            <a:endParaRPr sz="1298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457415" y="1767733"/>
            <a:ext cx="3928980" cy="1516415"/>
            <a:chOff x="3456040" y="1769912"/>
            <a:chExt cx="3933825" cy="1518285"/>
          </a:xfrm>
        </p:grpSpPr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56040" y="1993583"/>
              <a:ext cx="512849" cy="70435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90544" y="2011235"/>
              <a:ext cx="442201" cy="63511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490536" y="2011234"/>
              <a:ext cx="442595" cy="635635"/>
            </a:xfrm>
            <a:custGeom>
              <a:avLst/>
              <a:gdLst/>
              <a:ahLst/>
              <a:cxnLst/>
              <a:rect l="l" t="t" r="r" b="b"/>
              <a:pathLst>
                <a:path w="442595" h="635635">
                  <a:moveTo>
                    <a:pt x="0" y="587667"/>
                  </a:moveTo>
                  <a:lnTo>
                    <a:pt x="325526" y="54063"/>
                  </a:lnTo>
                  <a:lnTo>
                    <a:pt x="286626" y="30327"/>
                  </a:lnTo>
                  <a:lnTo>
                    <a:pt x="411873" y="0"/>
                  </a:lnTo>
                  <a:lnTo>
                    <a:pt x="442201" y="125234"/>
                  </a:lnTo>
                  <a:lnTo>
                    <a:pt x="403313" y="101511"/>
                  </a:lnTo>
                  <a:lnTo>
                    <a:pt x="77787" y="635127"/>
                  </a:lnTo>
                  <a:lnTo>
                    <a:pt x="0" y="587667"/>
                  </a:lnTo>
                  <a:close/>
                </a:path>
              </a:pathLst>
            </a:custGeom>
            <a:ln w="6883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78051" y="2629702"/>
              <a:ext cx="565683" cy="658124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12527" y="2647899"/>
              <a:ext cx="495820" cy="58911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512534" y="2647899"/>
              <a:ext cx="495934" cy="589280"/>
            </a:xfrm>
            <a:custGeom>
              <a:avLst/>
              <a:gdLst/>
              <a:ahLst/>
              <a:cxnLst/>
              <a:rect l="l" t="t" r="r" b="b"/>
              <a:pathLst>
                <a:path w="495935" h="589280">
                  <a:moveTo>
                    <a:pt x="71348" y="0"/>
                  </a:moveTo>
                  <a:lnTo>
                    <a:pt x="460146" y="489432"/>
                  </a:lnTo>
                  <a:lnTo>
                    <a:pt x="495820" y="461086"/>
                  </a:lnTo>
                  <a:lnTo>
                    <a:pt x="481152" y="589114"/>
                  </a:lnTo>
                  <a:lnTo>
                    <a:pt x="353123" y="574446"/>
                  </a:lnTo>
                  <a:lnTo>
                    <a:pt x="388797" y="546112"/>
                  </a:lnTo>
                  <a:lnTo>
                    <a:pt x="0" y="56680"/>
                  </a:lnTo>
                  <a:lnTo>
                    <a:pt x="71348" y="0"/>
                  </a:lnTo>
                  <a:close/>
                </a:path>
              </a:pathLst>
            </a:custGeom>
            <a:ln w="6883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012920" y="2002387"/>
              <a:ext cx="3376485" cy="77034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042360" y="2026187"/>
              <a:ext cx="3308985" cy="0"/>
            </a:xfrm>
            <a:custGeom>
              <a:avLst/>
              <a:gdLst/>
              <a:ahLst/>
              <a:cxnLst/>
              <a:rect l="l" t="t" r="r" b="b"/>
              <a:pathLst>
                <a:path w="3308984">
                  <a:moveTo>
                    <a:pt x="0" y="0"/>
                  </a:moveTo>
                  <a:lnTo>
                    <a:pt x="158151" y="0"/>
                  </a:lnTo>
                </a:path>
                <a:path w="3308984">
                  <a:moveTo>
                    <a:pt x="1135531" y="0"/>
                  </a:moveTo>
                  <a:lnTo>
                    <a:pt x="3308527" y="0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4200512" y="1773402"/>
              <a:ext cx="977900" cy="267335"/>
            </a:xfrm>
            <a:custGeom>
              <a:avLst/>
              <a:gdLst/>
              <a:ahLst/>
              <a:cxnLst/>
              <a:rect l="l" t="t" r="r" b="b"/>
              <a:pathLst>
                <a:path w="977900" h="267335">
                  <a:moveTo>
                    <a:pt x="977379" y="0"/>
                  </a:moveTo>
                  <a:lnTo>
                    <a:pt x="0" y="0"/>
                  </a:lnTo>
                  <a:lnTo>
                    <a:pt x="0" y="266712"/>
                  </a:lnTo>
                  <a:lnTo>
                    <a:pt x="977379" y="266712"/>
                  </a:lnTo>
                  <a:lnTo>
                    <a:pt x="977379" y="0"/>
                  </a:lnTo>
                  <a:close/>
                </a:path>
              </a:pathLst>
            </a:custGeom>
            <a:solidFill>
              <a:srgbClr val="DCE6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4200517" y="1773405"/>
              <a:ext cx="977900" cy="267335"/>
            </a:xfrm>
            <a:custGeom>
              <a:avLst/>
              <a:gdLst/>
              <a:ahLst/>
              <a:cxnLst/>
              <a:rect l="l" t="t" r="r" b="b"/>
              <a:pathLst>
                <a:path w="977900" h="267335">
                  <a:moveTo>
                    <a:pt x="0" y="0"/>
                  </a:moveTo>
                  <a:lnTo>
                    <a:pt x="977379" y="0"/>
                  </a:lnTo>
                  <a:lnTo>
                    <a:pt x="977379" y="266712"/>
                  </a:lnTo>
                  <a:lnTo>
                    <a:pt x="0" y="266712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0" name="object 30"/>
          <p:cNvSpPr txBox="1">
            <a:spLocks noGrp="1"/>
          </p:cNvSpPr>
          <p:nvPr>
            <p:ph type="title"/>
          </p:nvPr>
        </p:nvSpPr>
        <p:spPr>
          <a:xfrm>
            <a:off x="4266921" y="1782788"/>
            <a:ext cx="847948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>
              <a:spcBef>
                <a:spcPts val="100"/>
              </a:spcBef>
            </a:pPr>
            <a:r>
              <a:rPr b="1" spc="-10" dirty="0">
                <a:latin typeface="Calibri"/>
              </a:rPr>
              <a:t>Observation</a:t>
            </a:r>
          </a:p>
        </p:txBody>
      </p:sp>
      <p:grpSp>
        <p:nvGrpSpPr>
          <p:cNvPr id="31" name="object 31"/>
          <p:cNvGrpSpPr/>
          <p:nvPr/>
        </p:nvGrpSpPr>
        <p:grpSpPr>
          <a:xfrm>
            <a:off x="3593714" y="2356061"/>
            <a:ext cx="3876340" cy="932300"/>
            <a:chOff x="3592508" y="2358966"/>
            <a:chExt cx="3881120" cy="933450"/>
          </a:xfrm>
        </p:grpSpPr>
        <p:pic>
          <p:nvPicPr>
            <p:cNvPr id="32" name="object 3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94365" y="3212995"/>
              <a:ext cx="3378682" cy="7923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124901" y="3238514"/>
              <a:ext cx="3308985" cy="0"/>
            </a:xfrm>
            <a:custGeom>
              <a:avLst/>
              <a:gdLst/>
              <a:ahLst/>
              <a:cxnLst/>
              <a:rect l="l" t="t" r="r" b="b"/>
              <a:pathLst>
                <a:path w="3308984">
                  <a:moveTo>
                    <a:pt x="0" y="0"/>
                  </a:moveTo>
                  <a:lnTo>
                    <a:pt x="130690" y="0"/>
                  </a:lnTo>
                </a:path>
                <a:path w="3308984">
                  <a:moveTo>
                    <a:pt x="1279100" y="0"/>
                  </a:moveTo>
                  <a:lnTo>
                    <a:pt x="3308527" y="0"/>
                  </a:lnTo>
                </a:path>
              </a:pathLst>
            </a:custGeom>
            <a:ln w="18338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4255592" y="3011525"/>
              <a:ext cx="1148715" cy="267335"/>
            </a:xfrm>
            <a:custGeom>
              <a:avLst/>
              <a:gdLst/>
              <a:ahLst/>
              <a:cxnLst/>
              <a:rect l="l" t="t" r="r" b="b"/>
              <a:pathLst>
                <a:path w="1148714" h="267335">
                  <a:moveTo>
                    <a:pt x="1148410" y="0"/>
                  </a:moveTo>
                  <a:lnTo>
                    <a:pt x="0" y="0"/>
                  </a:lnTo>
                  <a:lnTo>
                    <a:pt x="0" y="266712"/>
                  </a:lnTo>
                  <a:lnTo>
                    <a:pt x="1148410" y="266712"/>
                  </a:lnTo>
                  <a:lnTo>
                    <a:pt x="1148410" y="0"/>
                  </a:lnTo>
                  <a:close/>
                </a:path>
              </a:pathLst>
            </a:custGeom>
            <a:solidFill>
              <a:srgbClr val="DCE6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4255592" y="3011525"/>
              <a:ext cx="1148715" cy="267335"/>
            </a:xfrm>
            <a:custGeom>
              <a:avLst/>
              <a:gdLst/>
              <a:ahLst/>
              <a:cxnLst/>
              <a:rect l="l" t="t" r="r" b="b"/>
              <a:pathLst>
                <a:path w="1148714" h="267335">
                  <a:moveTo>
                    <a:pt x="0" y="0"/>
                  </a:moveTo>
                  <a:lnTo>
                    <a:pt x="1148410" y="0"/>
                  </a:lnTo>
                  <a:lnTo>
                    <a:pt x="1148410" y="266712"/>
                  </a:lnTo>
                  <a:lnTo>
                    <a:pt x="0" y="266712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4F81BD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6" name="object 3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01313" y="2389782"/>
              <a:ext cx="699947" cy="526061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592508" y="2358966"/>
              <a:ext cx="715344" cy="671336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34257" y="2405938"/>
              <a:ext cx="632828" cy="460768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634263" y="2405933"/>
              <a:ext cx="633095" cy="461009"/>
            </a:xfrm>
            <a:custGeom>
              <a:avLst/>
              <a:gdLst/>
              <a:ahLst/>
              <a:cxnLst/>
              <a:rect l="l" t="t" r="r" b="b"/>
              <a:pathLst>
                <a:path w="633095" h="461010">
                  <a:moveTo>
                    <a:pt x="0" y="230390"/>
                  </a:moveTo>
                  <a:lnTo>
                    <a:pt x="5097" y="188977"/>
                  </a:lnTo>
                  <a:lnTo>
                    <a:pt x="19794" y="149999"/>
                  </a:lnTo>
                  <a:lnTo>
                    <a:pt x="43197" y="114108"/>
                  </a:lnTo>
                  <a:lnTo>
                    <a:pt x="74413" y="81952"/>
                  </a:lnTo>
                  <a:lnTo>
                    <a:pt x="112548" y="54184"/>
                  </a:lnTo>
                  <a:lnTo>
                    <a:pt x="156708" y="31455"/>
                  </a:lnTo>
                  <a:lnTo>
                    <a:pt x="206000" y="14413"/>
                  </a:lnTo>
                  <a:lnTo>
                    <a:pt x="259531" y="3711"/>
                  </a:lnTo>
                  <a:lnTo>
                    <a:pt x="316407" y="0"/>
                  </a:lnTo>
                  <a:lnTo>
                    <a:pt x="373283" y="3711"/>
                  </a:lnTo>
                  <a:lnTo>
                    <a:pt x="426814" y="14413"/>
                  </a:lnTo>
                  <a:lnTo>
                    <a:pt x="476107" y="31455"/>
                  </a:lnTo>
                  <a:lnTo>
                    <a:pt x="520267" y="54184"/>
                  </a:lnTo>
                  <a:lnTo>
                    <a:pt x="558402" y="81952"/>
                  </a:lnTo>
                  <a:lnTo>
                    <a:pt x="589617" y="114108"/>
                  </a:lnTo>
                  <a:lnTo>
                    <a:pt x="613020" y="149999"/>
                  </a:lnTo>
                  <a:lnTo>
                    <a:pt x="627718" y="188977"/>
                  </a:lnTo>
                  <a:lnTo>
                    <a:pt x="632815" y="230390"/>
                  </a:lnTo>
                  <a:lnTo>
                    <a:pt x="627718" y="271803"/>
                  </a:lnTo>
                  <a:lnTo>
                    <a:pt x="613020" y="310781"/>
                  </a:lnTo>
                  <a:lnTo>
                    <a:pt x="589617" y="346673"/>
                  </a:lnTo>
                  <a:lnTo>
                    <a:pt x="558402" y="378828"/>
                  </a:lnTo>
                  <a:lnTo>
                    <a:pt x="520267" y="406596"/>
                  </a:lnTo>
                  <a:lnTo>
                    <a:pt x="476107" y="429326"/>
                  </a:lnTo>
                  <a:lnTo>
                    <a:pt x="426814" y="446367"/>
                  </a:lnTo>
                  <a:lnTo>
                    <a:pt x="373283" y="457069"/>
                  </a:lnTo>
                  <a:lnTo>
                    <a:pt x="316407" y="460781"/>
                  </a:lnTo>
                  <a:lnTo>
                    <a:pt x="259531" y="457069"/>
                  </a:lnTo>
                  <a:lnTo>
                    <a:pt x="206000" y="446367"/>
                  </a:lnTo>
                  <a:lnTo>
                    <a:pt x="156708" y="429326"/>
                  </a:lnTo>
                  <a:lnTo>
                    <a:pt x="112548" y="406596"/>
                  </a:lnTo>
                  <a:lnTo>
                    <a:pt x="74413" y="378828"/>
                  </a:lnTo>
                  <a:lnTo>
                    <a:pt x="43197" y="346673"/>
                  </a:lnTo>
                  <a:lnTo>
                    <a:pt x="19794" y="310781"/>
                  </a:lnTo>
                  <a:lnTo>
                    <a:pt x="5097" y="271803"/>
                  </a:lnTo>
                  <a:lnTo>
                    <a:pt x="0" y="230390"/>
                  </a:lnTo>
                  <a:close/>
                </a:path>
              </a:pathLst>
            </a:custGeom>
            <a:ln w="6883">
              <a:solidFill>
                <a:srgbClr val="4A7EB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3798579" y="2426183"/>
            <a:ext cx="318377" cy="37736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>
              <a:spcBef>
                <a:spcPts val="110"/>
              </a:spcBef>
            </a:pPr>
            <a:r>
              <a:rPr sz="2297" spc="5" dirty="0">
                <a:latin typeface="Calibri"/>
                <a:cs typeface="Calibri"/>
              </a:rPr>
              <a:t>R*</a:t>
            </a:r>
            <a:endParaRPr sz="2297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88913" y="3771599"/>
            <a:ext cx="1806886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25370">
              <a:spcBef>
                <a:spcPts val="110"/>
              </a:spcBef>
            </a:pPr>
            <a:r>
              <a:rPr sz="974" baseline="25641" dirty="0">
                <a:latin typeface="Calibri"/>
                <a:cs typeface="Calibri"/>
              </a:rPr>
              <a:t>#</a:t>
            </a:r>
            <a:r>
              <a:rPr sz="999" dirty="0">
                <a:latin typeface="Calibri"/>
                <a:cs typeface="Calibri"/>
              </a:rPr>
              <a:t>Acalabrutinib</a:t>
            </a:r>
            <a:r>
              <a:rPr sz="999" spc="-5" dirty="0">
                <a:latin typeface="Calibri"/>
                <a:cs typeface="Calibri"/>
              </a:rPr>
              <a:t> </a:t>
            </a:r>
            <a:r>
              <a:rPr sz="999" spc="5" dirty="0">
                <a:latin typeface="Calibri"/>
                <a:cs typeface="Calibri"/>
              </a:rPr>
              <a:t>100</a:t>
            </a:r>
            <a:r>
              <a:rPr sz="999" dirty="0">
                <a:latin typeface="Calibri"/>
                <a:cs typeface="Calibri"/>
              </a:rPr>
              <a:t> mg twice daily</a:t>
            </a:r>
            <a:endParaRPr sz="999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260382" y="2058941"/>
            <a:ext cx="492787" cy="223824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4100" rIns="0" bIns="0" rtlCol="0">
            <a:spAutoFit/>
          </a:bodyPr>
          <a:lstStyle/>
          <a:p>
            <a:pPr marL="65327">
              <a:spcBef>
                <a:spcPts val="190"/>
              </a:spcBef>
            </a:pPr>
            <a:r>
              <a:rPr sz="1298" dirty="0">
                <a:latin typeface="Calibri"/>
                <a:cs typeface="Calibri"/>
              </a:rPr>
              <a:t>N=65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4260382" y="3300387"/>
            <a:ext cx="492787" cy="267006"/>
          </a:xfrm>
          <a:custGeom>
            <a:avLst/>
            <a:gdLst/>
            <a:ahLst/>
            <a:cxnLst/>
            <a:rect l="l" t="t" r="r" b="b"/>
            <a:pathLst>
              <a:path w="493395" h="267335">
                <a:moveTo>
                  <a:pt x="0" y="0"/>
                </a:moveTo>
                <a:lnTo>
                  <a:pt x="493369" y="0"/>
                </a:lnTo>
                <a:lnTo>
                  <a:pt x="493369" y="266712"/>
                </a:lnTo>
                <a:lnTo>
                  <a:pt x="0" y="266712"/>
                </a:lnTo>
                <a:lnTo>
                  <a:pt x="0" y="0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4" name="object 44"/>
          <p:cNvSpPr txBox="1"/>
          <p:nvPr/>
        </p:nvSpPr>
        <p:spPr>
          <a:xfrm>
            <a:off x="4296559" y="2923751"/>
            <a:ext cx="1036946" cy="610752"/>
          </a:xfrm>
          <a:prstGeom prst="rect">
            <a:avLst/>
          </a:prstGeom>
        </p:spPr>
        <p:txBody>
          <a:bodyPr vert="horz" wrap="square" lIns="0" tIns="107182" rIns="0" bIns="0" rtlCol="0">
            <a:spAutoFit/>
          </a:bodyPr>
          <a:lstStyle/>
          <a:p>
            <a:pPr marL="25370">
              <a:spcBef>
                <a:spcPts val="843"/>
              </a:spcBef>
            </a:pPr>
            <a:r>
              <a:rPr sz="1298" b="1" spc="-5" dirty="0">
                <a:latin typeface="Calibri"/>
                <a:cs typeface="Calibri"/>
              </a:rPr>
              <a:t>Acalabrutinib</a:t>
            </a:r>
            <a:r>
              <a:rPr sz="1273" b="1" spc="-7" baseline="22875" dirty="0">
                <a:latin typeface="Calibri"/>
                <a:cs typeface="Calibri"/>
              </a:rPr>
              <a:t>#</a:t>
            </a:r>
            <a:endParaRPr sz="1273" baseline="22875">
              <a:latin typeface="Calibri"/>
              <a:cs typeface="Calibri"/>
            </a:endParaRPr>
          </a:p>
          <a:p>
            <a:pPr marL="29174">
              <a:spcBef>
                <a:spcPts val="744"/>
              </a:spcBef>
            </a:pPr>
            <a:r>
              <a:rPr sz="1298" dirty="0">
                <a:latin typeface="Calibri"/>
                <a:cs typeface="Calibri"/>
              </a:rPr>
              <a:t>N=65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936" y="661947"/>
            <a:ext cx="795431" cy="25308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371408" y="632518"/>
            <a:ext cx="5498670" cy="563186"/>
            <a:chOff x="2368695" y="633298"/>
            <a:chExt cx="5505450" cy="56388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8695" y="633301"/>
              <a:ext cx="5504960" cy="5634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16972" y="785177"/>
              <a:ext cx="1272233" cy="28393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387993" y="633298"/>
              <a:ext cx="5485765" cy="505459"/>
            </a:xfrm>
            <a:custGeom>
              <a:avLst/>
              <a:gdLst/>
              <a:ahLst/>
              <a:cxnLst/>
              <a:rect l="l" t="t" r="r" b="b"/>
              <a:pathLst>
                <a:path w="5485765" h="505459">
                  <a:moveTo>
                    <a:pt x="5485663" y="0"/>
                  </a:moveTo>
                  <a:lnTo>
                    <a:pt x="0" y="0"/>
                  </a:lnTo>
                  <a:lnTo>
                    <a:pt x="0" y="505167"/>
                  </a:lnTo>
                  <a:lnTo>
                    <a:pt x="5485663" y="505167"/>
                  </a:lnTo>
                  <a:lnTo>
                    <a:pt x="5485663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30178" y="798384"/>
              <a:ext cx="1208405" cy="217909"/>
            </a:xfrm>
            <a:prstGeom prst="rect">
              <a:avLst/>
            </a:prstGeom>
          </p:spPr>
        </p:pic>
      </p:grp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347370" y="1444110"/>
          <a:ext cx="3845897" cy="5707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0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05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8601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977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43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8473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5118">
                <a:tc>
                  <a:txBody>
                    <a:bodyPr/>
                    <a:lstStyle/>
                    <a:p>
                      <a:pPr marL="127000" marR="119380" indent="-635" algn="ctr">
                        <a:lnSpc>
                          <a:spcPct val="103200"/>
                        </a:lnSpc>
                        <a:spcBef>
                          <a:spcPts val="18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Pacientes </a:t>
                      </a:r>
                      <a:r>
                        <a:rPr sz="700" b="1" spc="-1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lu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dos  </a:t>
                      </a:r>
                      <a:r>
                        <a:rPr sz="700" b="1" spc="5" dirty="0">
                          <a:latin typeface="Calibri"/>
                          <a:cs typeface="Calibri"/>
                        </a:rPr>
                        <a:t>Totales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0170" marR="82550" indent="137795">
                        <a:lnSpc>
                          <a:spcPct val="103200"/>
                        </a:lnSpc>
                        <a:spcBef>
                          <a:spcPts val="18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En </a:t>
                      </a:r>
                      <a:r>
                        <a:rPr sz="7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creen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ing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Reclutados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090" marR="76835" indent="182880">
                        <a:lnSpc>
                          <a:spcPct val="103200"/>
                        </a:lnSpc>
                        <a:spcBef>
                          <a:spcPts val="18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En </a:t>
                      </a:r>
                      <a:r>
                        <a:rPr sz="7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am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7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700" b="1" dirty="0">
                          <a:latin typeface="Calibri"/>
                          <a:cs typeface="Calibri"/>
                        </a:rPr>
                        <a:t>nto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Finalizados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5" dirty="0">
                          <a:latin typeface="Calibri"/>
                          <a:cs typeface="Calibri"/>
                        </a:rPr>
                        <a:t>Fallos</a:t>
                      </a:r>
                      <a:r>
                        <a:rPr sz="7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1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7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5" dirty="0">
                          <a:latin typeface="Calibri"/>
                          <a:cs typeface="Calibri"/>
                        </a:rPr>
                        <a:t>Screening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10" dirty="0">
                          <a:latin typeface="Calibri"/>
                          <a:cs typeface="Calibri"/>
                        </a:rPr>
                        <a:t>27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1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spc="10" dirty="0">
                          <a:latin typeface="Calibri"/>
                          <a:cs typeface="Calibri"/>
                        </a:rPr>
                        <a:t>20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b="1" dirty="0">
                          <a:latin typeface="Calibri"/>
                          <a:cs typeface="Calibri"/>
                        </a:rPr>
                        <a:t>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object 10"/>
          <p:cNvGrpSpPr/>
          <p:nvPr/>
        </p:nvGrpSpPr>
        <p:grpSpPr>
          <a:xfrm>
            <a:off x="4622897" y="2460345"/>
            <a:ext cx="3110205" cy="1018554"/>
            <a:chOff x="4622960" y="2463379"/>
            <a:chExt cx="3114040" cy="1019810"/>
          </a:xfrm>
        </p:grpSpPr>
        <p:sp>
          <p:nvSpPr>
            <p:cNvPr id="11" name="object 11"/>
            <p:cNvSpPr/>
            <p:nvPr/>
          </p:nvSpPr>
          <p:spPr>
            <a:xfrm>
              <a:off x="4622960" y="2466821"/>
              <a:ext cx="3114040" cy="810260"/>
            </a:xfrm>
            <a:custGeom>
              <a:avLst/>
              <a:gdLst/>
              <a:ahLst/>
              <a:cxnLst/>
              <a:rect l="l" t="t" r="r" b="b"/>
              <a:pathLst>
                <a:path w="3114040" h="810260">
                  <a:moveTo>
                    <a:pt x="0" y="810006"/>
                  </a:moveTo>
                  <a:lnTo>
                    <a:pt x="3113684" y="810006"/>
                  </a:lnTo>
                </a:path>
                <a:path w="3114040" h="810260">
                  <a:moveTo>
                    <a:pt x="0" y="607504"/>
                  </a:moveTo>
                  <a:lnTo>
                    <a:pt x="3113684" y="607504"/>
                  </a:lnTo>
                </a:path>
                <a:path w="3114040" h="810260">
                  <a:moveTo>
                    <a:pt x="0" y="405003"/>
                  </a:moveTo>
                  <a:lnTo>
                    <a:pt x="3113684" y="405003"/>
                  </a:lnTo>
                </a:path>
                <a:path w="3114040" h="810260">
                  <a:moveTo>
                    <a:pt x="0" y="202501"/>
                  </a:moveTo>
                  <a:lnTo>
                    <a:pt x="3113684" y="202501"/>
                  </a:lnTo>
                </a:path>
                <a:path w="3114040" h="810260">
                  <a:moveTo>
                    <a:pt x="0" y="0"/>
                  </a:moveTo>
                  <a:lnTo>
                    <a:pt x="3113684" y="0"/>
                  </a:lnTo>
                </a:path>
              </a:pathLst>
            </a:custGeom>
            <a:ln w="688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675454" y="2466822"/>
              <a:ext cx="1140460" cy="1012825"/>
            </a:xfrm>
            <a:custGeom>
              <a:avLst/>
              <a:gdLst/>
              <a:ahLst/>
              <a:cxnLst/>
              <a:rect l="l" t="t" r="r" b="b"/>
              <a:pathLst>
                <a:path w="1140460" h="1012825">
                  <a:moveTo>
                    <a:pt x="50622" y="0"/>
                  </a:moveTo>
                  <a:lnTo>
                    <a:pt x="0" y="0"/>
                  </a:lnTo>
                  <a:lnTo>
                    <a:pt x="0" y="1012596"/>
                  </a:lnTo>
                  <a:lnTo>
                    <a:pt x="50622" y="1012596"/>
                  </a:lnTo>
                  <a:lnTo>
                    <a:pt x="50622" y="0"/>
                  </a:lnTo>
                  <a:close/>
                </a:path>
                <a:path w="1140460" h="1012825">
                  <a:moveTo>
                    <a:pt x="204698" y="0"/>
                  </a:moveTo>
                  <a:lnTo>
                    <a:pt x="156286" y="0"/>
                  </a:lnTo>
                  <a:lnTo>
                    <a:pt x="156286" y="1012596"/>
                  </a:lnTo>
                  <a:lnTo>
                    <a:pt x="204698" y="1012596"/>
                  </a:lnTo>
                  <a:lnTo>
                    <a:pt x="204698" y="0"/>
                  </a:lnTo>
                  <a:close/>
                </a:path>
                <a:path w="1140460" h="1012825">
                  <a:moveTo>
                    <a:pt x="360959" y="405003"/>
                  </a:moveTo>
                  <a:lnTo>
                    <a:pt x="312547" y="405003"/>
                  </a:lnTo>
                  <a:lnTo>
                    <a:pt x="312547" y="1012596"/>
                  </a:lnTo>
                  <a:lnTo>
                    <a:pt x="360959" y="1012596"/>
                  </a:lnTo>
                  <a:lnTo>
                    <a:pt x="360959" y="405003"/>
                  </a:lnTo>
                  <a:close/>
                </a:path>
                <a:path w="1140460" h="1012825">
                  <a:moveTo>
                    <a:pt x="517245" y="405003"/>
                  </a:moveTo>
                  <a:lnTo>
                    <a:pt x="468833" y="405003"/>
                  </a:lnTo>
                  <a:lnTo>
                    <a:pt x="468833" y="1012596"/>
                  </a:lnTo>
                  <a:lnTo>
                    <a:pt x="517245" y="1012596"/>
                  </a:lnTo>
                  <a:lnTo>
                    <a:pt x="517245" y="405003"/>
                  </a:lnTo>
                  <a:close/>
                </a:path>
                <a:path w="1140460" h="1012825">
                  <a:moveTo>
                    <a:pt x="673531" y="607504"/>
                  </a:moveTo>
                  <a:lnTo>
                    <a:pt x="622909" y="607504"/>
                  </a:lnTo>
                  <a:lnTo>
                    <a:pt x="622909" y="1012596"/>
                  </a:lnTo>
                  <a:lnTo>
                    <a:pt x="673531" y="1012596"/>
                  </a:lnTo>
                  <a:lnTo>
                    <a:pt x="673531" y="607504"/>
                  </a:lnTo>
                  <a:close/>
                </a:path>
                <a:path w="1140460" h="1012825">
                  <a:moveTo>
                    <a:pt x="827608" y="607504"/>
                  </a:moveTo>
                  <a:lnTo>
                    <a:pt x="779195" y="607504"/>
                  </a:lnTo>
                  <a:lnTo>
                    <a:pt x="779195" y="1012596"/>
                  </a:lnTo>
                  <a:lnTo>
                    <a:pt x="827608" y="1012596"/>
                  </a:lnTo>
                  <a:lnTo>
                    <a:pt x="827608" y="607504"/>
                  </a:lnTo>
                  <a:close/>
                </a:path>
                <a:path w="1140460" h="1012825">
                  <a:moveTo>
                    <a:pt x="983894" y="810006"/>
                  </a:moveTo>
                  <a:lnTo>
                    <a:pt x="935469" y="810006"/>
                  </a:lnTo>
                  <a:lnTo>
                    <a:pt x="935469" y="1012596"/>
                  </a:lnTo>
                  <a:lnTo>
                    <a:pt x="983894" y="1012596"/>
                  </a:lnTo>
                  <a:lnTo>
                    <a:pt x="983894" y="810006"/>
                  </a:lnTo>
                  <a:close/>
                </a:path>
                <a:path w="1140460" h="1012825">
                  <a:moveTo>
                    <a:pt x="1140155" y="810006"/>
                  </a:moveTo>
                  <a:lnTo>
                    <a:pt x="1091742" y="810006"/>
                  </a:lnTo>
                  <a:lnTo>
                    <a:pt x="1091742" y="1012596"/>
                  </a:lnTo>
                  <a:lnTo>
                    <a:pt x="1140155" y="1012596"/>
                  </a:lnTo>
                  <a:lnTo>
                    <a:pt x="1140155" y="810006"/>
                  </a:lnTo>
                  <a:close/>
                </a:path>
              </a:pathLst>
            </a:custGeom>
            <a:solidFill>
              <a:srgbClr val="4F81B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4622960" y="3479421"/>
              <a:ext cx="3114040" cy="0"/>
            </a:xfrm>
            <a:custGeom>
              <a:avLst/>
              <a:gdLst/>
              <a:ahLst/>
              <a:cxnLst/>
              <a:rect l="l" t="t" r="r" b="b"/>
              <a:pathLst>
                <a:path w="3114040">
                  <a:moveTo>
                    <a:pt x="0" y="0"/>
                  </a:moveTo>
                  <a:lnTo>
                    <a:pt x="3113684" y="0"/>
                  </a:lnTo>
                </a:path>
              </a:pathLst>
            </a:custGeom>
            <a:ln w="688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4" name="object 14"/>
          <p:cNvSpPr/>
          <p:nvPr/>
        </p:nvSpPr>
        <p:spPr>
          <a:xfrm>
            <a:off x="4622897" y="2261201"/>
            <a:ext cx="3110205" cy="0"/>
          </a:xfrm>
          <a:custGeom>
            <a:avLst/>
            <a:gdLst/>
            <a:ahLst/>
            <a:cxnLst/>
            <a:rect l="l" t="t" r="r" b="b"/>
            <a:pathLst>
              <a:path w="3114040">
                <a:moveTo>
                  <a:pt x="0" y="0"/>
                </a:moveTo>
                <a:lnTo>
                  <a:pt x="3113684" y="0"/>
                </a:lnTo>
              </a:path>
            </a:pathLst>
          </a:custGeom>
          <a:ln w="6883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 txBox="1"/>
          <p:nvPr/>
        </p:nvSpPr>
        <p:spPr>
          <a:xfrm>
            <a:off x="4492005" y="2190730"/>
            <a:ext cx="67227" cy="134010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35"/>
              </a:spcBef>
            </a:pPr>
            <a:endParaRPr sz="649">
              <a:latin typeface="Calibri"/>
              <a:cs typeface="Calibri"/>
            </a:endParaRPr>
          </a:p>
          <a:p>
            <a:pPr marL="12685"/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6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15"/>
              </a:spcBef>
            </a:pPr>
            <a:endParaRPr sz="649">
              <a:latin typeface="Calibri"/>
              <a:cs typeface="Calibri"/>
            </a:endParaRPr>
          </a:p>
          <a:p>
            <a:pPr marL="12685">
              <a:spcBef>
                <a:spcPts val="5"/>
              </a:spcBef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649">
              <a:latin typeface="Calibri"/>
              <a:cs typeface="Calibri"/>
            </a:endParaRPr>
          </a:p>
          <a:p>
            <a:pPr marL="12685"/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649">
              <a:latin typeface="Calibri"/>
              <a:cs typeface="Calibri"/>
            </a:endParaRPr>
          </a:p>
          <a:p>
            <a:pPr marL="12685"/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649">
              <a:latin typeface="Calibri"/>
              <a:cs typeface="Calibri"/>
            </a:endParaRPr>
          </a:p>
          <a:p>
            <a:pPr>
              <a:spcBef>
                <a:spcPts val="20"/>
              </a:spcBef>
            </a:pPr>
            <a:endParaRPr sz="649">
              <a:latin typeface="Calibri"/>
              <a:cs typeface="Calibri"/>
            </a:endParaRPr>
          </a:p>
          <a:p>
            <a:pPr marL="12685"/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 rot="18960000">
            <a:off x="6420099" y="3634721"/>
            <a:ext cx="9246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44"/>
              </a:lnSpc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 rot="18900000">
            <a:off x="4260350" y="3709350"/>
            <a:ext cx="52968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 S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 rot="18900000">
            <a:off x="4330215" y="3747430"/>
            <a:ext cx="626349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V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6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'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 rot="18900000">
            <a:off x="4412567" y="3783068"/>
            <a:ext cx="69871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Vir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g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4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 rot="18900000">
            <a:off x="4559423" y="3780760"/>
            <a:ext cx="723913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Vir</a:t>
            </a:r>
            <a:r>
              <a:rPr sz="649" spc="55" dirty="0">
                <a:solidFill>
                  <a:srgbClr val="595959"/>
                </a:solidFill>
                <a:latin typeface="Calibri"/>
                <a:cs typeface="Calibri"/>
              </a:rPr>
              <a:t>g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V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5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 rot="18900000">
            <a:off x="4865346" y="3726148"/>
            <a:ext cx="53156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4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2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 rot="18900000">
            <a:off x="5006289" y="3731705"/>
            <a:ext cx="54723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O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-50" dirty="0">
                <a:solidFill>
                  <a:srgbClr val="595959"/>
                </a:solidFill>
                <a:latin typeface="Calibri"/>
                <a:cs typeface="Calibri"/>
              </a:rPr>
              <a:t>´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spc="-4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it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-8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 rot="18900000">
            <a:off x="4968341" y="3806559"/>
            <a:ext cx="787586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2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 S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2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au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 rot="18900000">
            <a:off x="5037033" y="3843926"/>
            <a:ext cx="886041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H.U.Marqués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Valdecilla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 rot="18900000">
            <a:off x="5461736" y="3726902"/>
            <a:ext cx="578603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649" spc="4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4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 rot="18900000">
            <a:off x="5437622" y="3802666"/>
            <a:ext cx="785694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lí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6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on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 rot="18900000">
            <a:off x="5873343" y="3686243"/>
            <a:ext cx="459652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O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on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 rot="18900000">
            <a:off x="5955295" y="3718546"/>
            <a:ext cx="54096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ñ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 rot="18900000">
            <a:off x="6251044" y="3660596"/>
            <a:ext cx="378211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L 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az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 rot="18900000">
            <a:off x="6194684" y="3750457"/>
            <a:ext cx="62383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 rot="18900000">
            <a:off x="6438693" y="3711900"/>
            <a:ext cx="52279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H.U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La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Princesa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 rot="18900000">
            <a:off x="6235379" y="3861157"/>
            <a:ext cx="943520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-5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ó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J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é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z</a:t>
            </a:r>
            <a:r>
              <a:rPr sz="649" spc="-4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3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í</a:t>
            </a:r>
            <a:r>
              <a:rPr sz="649" spc="-2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z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 rot="18900000">
            <a:off x="6649329" y="3753983"/>
            <a:ext cx="63892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H.U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Infanta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Leonor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 rot="18900000">
            <a:off x="6907336" y="3709793"/>
            <a:ext cx="52279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649" spc="-20" dirty="0">
                <a:solidFill>
                  <a:srgbClr val="595959"/>
                </a:solidFill>
                <a:latin typeface="Calibri"/>
                <a:cs typeface="Calibri"/>
              </a:rPr>
              <a:t>.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U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649" spc="-3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S</a:t>
            </a:r>
            <a:r>
              <a:rPr sz="649" spc="15" dirty="0">
                <a:solidFill>
                  <a:srgbClr val="595959"/>
                </a:solidFill>
                <a:latin typeface="Calibri"/>
                <a:cs typeface="Calibri"/>
              </a:rPr>
              <a:t>of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í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 rot="18900000">
            <a:off x="6839362" y="3805195"/>
            <a:ext cx="778757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H.U</a:t>
            </a:r>
            <a:r>
              <a:rPr sz="6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0" dirty="0">
                <a:solidFill>
                  <a:srgbClr val="595959"/>
                </a:solidFill>
                <a:latin typeface="Calibri"/>
                <a:cs typeface="Calibri"/>
              </a:rPr>
              <a:t>Central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5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649" spc="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15" dirty="0">
                <a:solidFill>
                  <a:srgbClr val="595959"/>
                </a:solidFill>
                <a:latin typeface="Calibri"/>
                <a:cs typeface="Calibri"/>
              </a:rPr>
              <a:t>Asturias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 rot="18900000">
            <a:off x="7386541" y="3639693"/>
            <a:ext cx="326425" cy="8244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39"/>
              </a:lnSpc>
            </a:pP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H.U</a:t>
            </a:r>
            <a:r>
              <a:rPr sz="649" spc="-30" dirty="0">
                <a:solidFill>
                  <a:srgbClr val="595959"/>
                </a:solidFill>
                <a:latin typeface="Calibri"/>
                <a:cs typeface="Calibri"/>
              </a:rPr>
              <a:t> La</a:t>
            </a:r>
            <a:r>
              <a:rPr sz="6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649" spc="-5" dirty="0">
                <a:solidFill>
                  <a:srgbClr val="595959"/>
                </a:solidFill>
                <a:latin typeface="Calibri"/>
                <a:cs typeface="Calibri"/>
              </a:rPr>
              <a:t>Fe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5381531" y="1995298"/>
            <a:ext cx="1385132" cy="167659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999" b="1" spc="-5" dirty="0">
                <a:solidFill>
                  <a:srgbClr val="595959"/>
                </a:solidFill>
                <a:latin typeface="Calibri"/>
                <a:cs typeface="Calibri"/>
              </a:rPr>
              <a:t>Reclutamiento</a:t>
            </a:r>
            <a:r>
              <a:rPr sz="999" b="1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999" b="1" dirty="0">
                <a:solidFill>
                  <a:srgbClr val="595959"/>
                </a:solidFill>
                <a:latin typeface="Calibri"/>
                <a:cs typeface="Calibri"/>
              </a:rPr>
              <a:t>por</a:t>
            </a:r>
            <a:r>
              <a:rPr sz="999" b="1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999" b="1" spc="-5" dirty="0">
                <a:solidFill>
                  <a:srgbClr val="595959"/>
                </a:solidFill>
                <a:latin typeface="Calibri"/>
                <a:cs typeface="Calibri"/>
              </a:rPr>
              <a:t>centro</a:t>
            </a:r>
            <a:endParaRPr sz="9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555116" y="1626636"/>
          <a:ext cx="6127813" cy="18614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136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4849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656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44586">
                <a:tc>
                  <a:txBody>
                    <a:bodyPr/>
                    <a:lstStyle/>
                    <a:p>
                      <a:pPr marL="65405" marR="142240">
                        <a:lnSpc>
                          <a:spcPct val="107000"/>
                        </a:lnSpc>
                        <a:spcBef>
                          <a:spcPts val="6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Estadios iniciales con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criterios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de </a:t>
                      </a:r>
                      <a:r>
                        <a:rPr sz="800" b="1" spc="-1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riesgo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Progresión Precoz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Primera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Línea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Recaída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17375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84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65405" marR="705485">
                        <a:lnSpc>
                          <a:spcPct val="102800"/>
                        </a:lnSpc>
                        <a:spcBef>
                          <a:spcPts val="11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Propuesta 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Zanubrutinib + Obinutuzumab </a:t>
                      </a:r>
                      <a:r>
                        <a:rPr sz="800" b="1" spc="-1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Combinación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inicio</a:t>
                      </a:r>
                      <a:r>
                        <a:rPr sz="8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vs</a:t>
                      </a:r>
                      <a:r>
                        <a:rPr sz="800" spc="19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secuencial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Endpoint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CR MRD </a:t>
                      </a:r>
                      <a:r>
                        <a:rPr sz="800" spc="85" dirty="0">
                          <a:latin typeface="Arial Unicode MS"/>
                          <a:cs typeface="Arial Unicode MS"/>
                        </a:rPr>
                        <a:t>➔</a:t>
                      </a:r>
                      <a:r>
                        <a:rPr sz="800" spc="-40" dirty="0">
                          <a:latin typeface="Arial Unicode MS"/>
                          <a:cs typeface="Arial Unicode MS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Stop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tratamiento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5405">
                        <a:lnSpc>
                          <a:spcPts val="100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(P Abrisqueta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Bosch)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395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CD5B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842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CE6F2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Propuesta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Richter 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Mosunetuzumab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CHOP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540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(L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Yáñez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Bosch)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FCD5B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443939" y="775922"/>
            <a:ext cx="2626931" cy="4211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97" b="1" spc="-10" dirty="0">
                <a:solidFill>
                  <a:schemeClr val="tx1"/>
                </a:solidFill>
                <a:latin typeface="Calibri"/>
              </a:rPr>
              <a:t>Nuevas</a:t>
            </a:r>
            <a:r>
              <a:rPr sz="2597" b="1" spc="-85" dirty="0">
                <a:solidFill>
                  <a:schemeClr val="tx1"/>
                </a:solidFill>
                <a:latin typeface="Calibri"/>
              </a:rPr>
              <a:t> </a:t>
            </a:r>
            <a:r>
              <a:rPr sz="2597" b="1" spc="-10" dirty="0">
                <a:solidFill>
                  <a:schemeClr val="tx1"/>
                </a:solidFill>
                <a:latin typeface="Calibri"/>
              </a:rPr>
              <a:t>propuestas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</p:spTree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15218" y="758764"/>
              <a:ext cx="5210012" cy="32356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518143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13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13" y="482434"/>
                  </a:lnTo>
                  <a:lnTo>
                    <a:pt x="5355513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28425" y="771971"/>
              <a:ext cx="5143974" cy="257528"/>
            </a:xfrm>
            <a:prstGeom prst="rect">
              <a:avLst/>
            </a:prstGeom>
          </p:spPr>
        </p:pic>
      </p:grpSp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079057" y="1448689"/>
            <a:ext cx="4674266" cy="2451821"/>
          </a:xfrm>
          <a:prstGeom prst="rect">
            <a:avLst/>
          </a:prstGeom>
        </p:spPr>
      </p:pic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503312" y="632518"/>
            <a:ext cx="5366753" cy="539085"/>
            <a:chOff x="2500761" y="633298"/>
            <a:chExt cx="5373370" cy="539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00761" y="633301"/>
              <a:ext cx="5372893" cy="53927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15218" y="758764"/>
              <a:ext cx="5210012" cy="32356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518143" y="633298"/>
              <a:ext cx="5355590" cy="482600"/>
            </a:xfrm>
            <a:custGeom>
              <a:avLst/>
              <a:gdLst/>
              <a:ahLst/>
              <a:cxnLst/>
              <a:rect l="l" t="t" r="r" b="b"/>
              <a:pathLst>
                <a:path w="5355590" h="482600">
                  <a:moveTo>
                    <a:pt x="5355513" y="0"/>
                  </a:moveTo>
                  <a:lnTo>
                    <a:pt x="0" y="0"/>
                  </a:lnTo>
                  <a:lnTo>
                    <a:pt x="0" y="482434"/>
                  </a:lnTo>
                  <a:lnTo>
                    <a:pt x="5355513" y="482434"/>
                  </a:lnTo>
                  <a:lnTo>
                    <a:pt x="5355513" y="0"/>
                  </a:lnTo>
                  <a:close/>
                </a:path>
              </a:pathLst>
            </a:custGeom>
            <a:solidFill>
              <a:srgbClr val="25406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28425" y="771971"/>
              <a:ext cx="5143974" cy="257528"/>
            </a:xfrm>
            <a:prstGeom prst="rect">
              <a:avLst/>
            </a:prstGeom>
          </p:spPr>
        </p:pic>
      </p:grp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710923" y="1340237"/>
          <a:ext cx="5764407" cy="2518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29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348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0438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Primary</a:t>
                      </a:r>
                      <a:r>
                        <a:rPr sz="10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objective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marL="153670" indent="-124460">
                        <a:lnSpc>
                          <a:spcPct val="100000"/>
                        </a:lnSpc>
                        <a:spcBef>
                          <a:spcPts val="15"/>
                        </a:spcBef>
                        <a:buFont typeface="Arial"/>
                        <a:buChar char="•"/>
                        <a:tabLst>
                          <a:tab pos="154305" algn="l"/>
                        </a:tabLst>
                      </a:pP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800" b="1" spc="1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determine</a:t>
                      </a:r>
                      <a:r>
                        <a:rPr sz="800" b="1" spc="1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the</a:t>
                      </a:r>
                      <a:r>
                        <a:rPr sz="800" b="1" spc="1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undetectable</a:t>
                      </a:r>
                      <a:r>
                        <a:rPr sz="800" b="1" spc="1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minimal</a:t>
                      </a:r>
                      <a:r>
                        <a:rPr sz="800" b="1" spc="1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residual</a:t>
                      </a:r>
                      <a:r>
                        <a:rPr sz="800" b="1" spc="1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disease</a:t>
                      </a:r>
                      <a:r>
                        <a:rPr sz="800" b="1" spc="1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(uMRD)</a:t>
                      </a:r>
                      <a:r>
                        <a:rPr sz="800" b="1" spc="1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rate</a:t>
                      </a:r>
                      <a:r>
                        <a:rPr sz="800" b="1" spc="1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assessed</a:t>
                      </a:r>
                      <a:r>
                        <a:rPr sz="800" b="1" spc="1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by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5367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flow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cytometry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bone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marrow</a:t>
                      </a:r>
                      <a:r>
                        <a:rPr sz="800" b="1" spc="2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(MRD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&lt;10</a:t>
                      </a:r>
                      <a:r>
                        <a:rPr sz="800" b="1" spc="7" baseline="30303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-4</a:t>
                      </a:r>
                      <a:r>
                        <a:rPr sz="800" b="1" spc="-7" baseline="30303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53670" marR="21590" indent="-123825" algn="just">
                        <a:lnSpc>
                          <a:spcPct val="118400"/>
                        </a:lnSpc>
                        <a:buFont typeface="Arial"/>
                        <a:buChar char="•"/>
                        <a:tabLst>
                          <a:tab pos="154305" algn="l"/>
                        </a:tabLst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Response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will be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assessed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after</a:t>
                      </a:r>
                      <a:r>
                        <a:rPr sz="800" b="1" spc="1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cycles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treatment for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the primary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objective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the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study.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 attaining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uMRD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will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stop treatment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with zanubrutinib,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whereas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the</a:t>
                      </a:r>
                      <a:r>
                        <a:rPr sz="800" b="1" spc="7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</a:t>
                      </a:r>
                      <a:r>
                        <a:rPr sz="800" b="1" spc="7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will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continue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treatment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with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zanubrutinib</a:t>
                      </a:r>
                      <a:r>
                        <a:rPr sz="800" b="1" spc="9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until</a:t>
                      </a:r>
                      <a:r>
                        <a:rPr sz="800" b="1" spc="8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progression 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or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unacceptable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toxicity.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41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Secondary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objectives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4F81BD"/>
                    </a:solidFill>
                  </a:tcPr>
                </a:tc>
                <a:tc>
                  <a:txBody>
                    <a:bodyPr/>
                    <a:lstStyle/>
                    <a:p>
                      <a:pPr marL="277495" indent="-248285">
                        <a:lnSpc>
                          <a:spcPct val="100000"/>
                        </a:lnSpc>
                        <a:spcBef>
                          <a:spcPts val="15"/>
                        </a:spcBef>
                        <a:buSzPct val="82352"/>
                        <a:buFont typeface="Arial"/>
                        <a:buChar char="•"/>
                        <a:tabLst>
                          <a:tab pos="277495" algn="l"/>
                          <a:tab pos="27813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Overall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response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rate,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including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Complete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Remission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(CR);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CR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with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incomplete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77495" marR="538480">
                        <a:lnSpc>
                          <a:spcPct val="1206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marrow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recovery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(CRi);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Partial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Remission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(PR),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partial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response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with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lymphocytosis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77495" indent="-248285">
                        <a:lnSpc>
                          <a:spcPct val="100000"/>
                        </a:lnSpc>
                        <a:spcBef>
                          <a:spcPts val="420"/>
                        </a:spcBef>
                        <a:buSzPct val="82352"/>
                        <a:buFont typeface="Arial"/>
                        <a:buChar char="•"/>
                        <a:tabLst>
                          <a:tab pos="277495" algn="l"/>
                          <a:tab pos="27813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Duration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of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response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progression-free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survival (PFS)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77495" marR="25400" indent="-247650">
                        <a:lnSpc>
                          <a:spcPct val="116399"/>
                        </a:lnSpc>
                        <a:spcBef>
                          <a:spcPts val="335"/>
                        </a:spcBef>
                        <a:buSzPct val="82352"/>
                        <a:buFont typeface="Arial"/>
                        <a:buChar char="•"/>
                        <a:tabLst>
                          <a:tab pos="277495" algn="l"/>
                          <a:tab pos="278130" algn="l"/>
                        </a:tabLst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Safety: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type,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frequency,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severity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of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adverse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events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(AEs)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relationship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of AEs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to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zanubrutinib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the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combination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of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zanubrutinib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obinutuzumab,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including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the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assessment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of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tumor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lysis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syndrome.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77495" indent="-248285">
                        <a:lnSpc>
                          <a:spcPts val="1010"/>
                        </a:lnSpc>
                        <a:spcBef>
                          <a:spcPts val="420"/>
                        </a:spcBef>
                        <a:buSzPct val="82352"/>
                        <a:buFont typeface="Arial"/>
                        <a:buChar char="•"/>
                        <a:tabLst>
                          <a:tab pos="277495" algn="l"/>
                          <a:tab pos="278130" algn="l"/>
                        </a:tabLst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Overall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survival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D0D8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15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PLENARIA-LEUCEMIA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LINFÁTICA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57544" y="1518612"/>
            <a:ext cx="5700351" cy="218805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58768" indent="-246719">
              <a:spcBef>
                <a:spcPts val="135"/>
              </a:spcBef>
              <a:buFont typeface="Arial"/>
              <a:buChar char="•"/>
              <a:tabLst>
                <a:tab pos="258768" algn="l"/>
                <a:tab pos="259403" algn="l"/>
              </a:tabLst>
            </a:pPr>
            <a:r>
              <a:rPr sz="899" spc="15" dirty="0">
                <a:latin typeface="Calibri"/>
                <a:cs typeface="Calibri"/>
              </a:rPr>
              <a:t>Non- </a:t>
            </a:r>
            <a:r>
              <a:rPr sz="899" spc="10" dirty="0">
                <a:latin typeface="Calibri"/>
                <a:cs typeface="Calibri"/>
              </a:rPr>
              <a:t>randomized,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open-label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double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agent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phase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II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study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of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the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Spanish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Group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of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CLL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(GELLC),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multicenter</a:t>
            </a:r>
            <a:endParaRPr sz="899">
              <a:latin typeface="Calibri"/>
              <a:cs typeface="Calibri"/>
            </a:endParaRPr>
          </a:p>
          <a:p>
            <a:pPr>
              <a:spcBef>
                <a:spcPts val="50"/>
              </a:spcBef>
              <a:buFont typeface="Arial"/>
              <a:buChar char="•"/>
            </a:pPr>
            <a:endParaRPr sz="849">
              <a:latin typeface="Calibri"/>
              <a:cs typeface="Calibri"/>
            </a:endParaRPr>
          </a:p>
          <a:p>
            <a:pPr marL="258768" indent="-246719">
              <a:buFont typeface="Arial"/>
              <a:buChar char="•"/>
              <a:tabLst>
                <a:tab pos="258768" algn="l"/>
                <a:tab pos="259403" algn="l"/>
              </a:tabLst>
            </a:pPr>
            <a:r>
              <a:rPr sz="899" spc="15" dirty="0">
                <a:latin typeface="Calibri"/>
                <a:cs typeface="Calibri"/>
              </a:rPr>
              <a:t>N=34</a:t>
            </a:r>
            <a:endParaRPr sz="899">
              <a:latin typeface="Calibri"/>
              <a:cs typeface="Calibri"/>
            </a:endParaRPr>
          </a:p>
          <a:p>
            <a:pPr marL="258768" marR="5074" indent="-246719">
              <a:lnSpc>
                <a:spcPct val="117200"/>
              </a:lnSpc>
              <a:spcBef>
                <a:spcPts val="834"/>
              </a:spcBef>
              <a:buFont typeface="Arial"/>
              <a:buChar char="•"/>
              <a:tabLst>
                <a:tab pos="258768" algn="l"/>
                <a:tab pos="259403" algn="l"/>
              </a:tabLst>
            </a:pPr>
            <a:r>
              <a:rPr sz="899" spc="10" dirty="0">
                <a:latin typeface="Calibri"/>
                <a:cs typeface="Calibri"/>
              </a:rPr>
              <a:t>Participants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with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previously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untreated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Richter´s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Syndrome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will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receive</a:t>
            </a:r>
            <a:r>
              <a:rPr sz="899" spc="35" dirty="0">
                <a:latin typeface="Calibri"/>
                <a:cs typeface="Calibri"/>
              </a:rPr>
              <a:t> </a:t>
            </a:r>
            <a:r>
              <a:rPr sz="899" spc="20" dirty="0">
                <a:latin typeface="Calibri"/>
                <a:cs typeface="Calibri"/>
              </a:rPr>
              <a:t>CHOP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+ mosunetuzumab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from</a:t>
            </a:r>
            <a:r>
              <a:rPr sz="899" spc="3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cycle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1</a:t>
            </a:r>
            <a:r>
              <a:rPr sz="899" spc="2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to 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cycle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6.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Patients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with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a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partial</a:t>
            </a:r>
            <a:r>
              <a:rPr sz="899" spc="15" dirty="0">
                <a:latin typeface="Calibri"/>
                <a:cs typeface="Calibri"/>
              </a:rPr>
              <a:t> response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or </a:t>
            </a:r>
            <a:r>
              <a:rPr sz="899" spc="10" dirty="0">
                <a:latin typeface="Calibri"/>
                <a:cs typeface="Calibri"/>
              </a:rPr>
              <a:t>stable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disease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at</a:t>
            </a:r>
            <a:r>
              <a:rPr sz="899" spc="15" dirty="0">
                <a:latin typeface="Calibri"/>
                <a:cs typeface="Calibri"/>
              </a:rPr>
              <a:t> the </a:t>
            </a:r>
            <a:r>
              <a:rPr sz="899" spc="20" dirty="0">
                <a:latin typeface="Calibri"/>
                <a:cs typeface="Calibri"/>
              </a:rPr>
              <a:t>end </a:t>
            </a:r>
            <a:r>
              <a:rPr sz="899" spc="15" dirty="0">
                <a:latin typeface="Calibri"/>
                <a:cs typeface="Calibri"/>
              </a:rPr>
              <a:t>of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C6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may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continue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Mosunetuzumab 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monotherapy</a:t>
            </a:r>
            <a:r>
              <a:rPr sz="899" spc="10" dirty="0">
                <a:latin typeface="Calibri"/>
                <a:cs typeface="Calibri"/>
              </a:rPr>
              <a:t> </a:t>
            </a:r>
            <a:r>
              <a:rPr sz="899" spc="5" dirty="0">
                <a:latin typeface="Calibri"/>
                <a:cs typeface="Calibri"/>
              </a:rPr>
              <a:t>for</a:t>
            </a:r>
            <a:r>
              <a:rPr sz="899" spc="10" dirty="0">
                <a:latin typeface="Calibri"/>
                <a:cs typeface="Calibri"/>
              </a:rPr>
              <a:t> </a:t>
            </a:r>
            <a:r>
              <a:rPr sz="899" spc="20" dirty="0">
                <a:latin typeface="Calibri"/>
                <a:cs typeface="Calibri"/>
              </a:rPr>
              <a:t>up </a:t>
            </a:r>
            <a:r>
              <a:rPr sz="899" spc="10" dirty="0">
                <a:latin typeface="Calibri"/>
                <a:cs typeface="Calibri"/>
              </a:rPr>
              <a:t>to </a:t>
            </a:r>
            <a:r>
              <a:rPr sz="899" spc="15" dirty="0">
                <a:latin typeface="Calibri"/>
                <a:cs typeface="Calibri"/>
              </a:rPr>
              <a:t>11 additional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cycles.</a:t>
            </a:r>
            <a:r>
              <a:rPr sz="899" spc="5" dirty="0">
                <a:latin typeface="Calibri"/>
                <a:cs typeface="Calibri"/>
              </a:rPr>
              <a:t> </a:t>
            </a:r>
            <a:r>
              <a:rPr sz="899" spc="20" dirty="0">
                <a:latin typeface="Calibri"/>
                <a:cs typeface="Calibri"/>
              </a:rPr>
              <a:t>A</a:t>
            </a:r>
            <a:r>
              <a:rPr sz="899" spc="10" dirty="0">
                <a:latin typeface="Calibri"/>
                <a:cs typeface="Calibri"/>
              </a:rPr>
              <a:t> treatment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Cycle</a:t>
            </a:r>
            <a:r>
              <a:rPr sz="899" spc="15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will </a:t>
            </a:r>
            <a:r>
              <a:rPr sz="899" spc="15" dirty="0">
                <a:latin typeface="Calibri"/>
                <a:cs typeface="Calibri"/>
              </a:rPr>
              <a:t>be defined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as </a:t>
            </a:r>
            <a:r>
              <a:rPr sz="899" spc="10" dirty="0">
                <a:latin typeface="Calibri"/>
                <a:cs typeface="Calibri"/>
              </a:rPr>
              <a:t>lasting </a:t>
            </a:r>
            <a:r>
              <a:rPr sz="899" spc="15" dirty="0">
                <a:latin typeface="Calibri"/>
                <a:cs typeface="Calibri"/>
              </a:rPr>
              <a:t>21</a:t>
            </a:r>
            <a:r>
              <a:rPr sz="899" spc="20" dirty="0">
                <a:latin typeface="Calibri"/>
                <a:cs typeface="Calibri"/>
              </a:rPr>
              <a:t> </a:t>
            </a:r>
            <a:r>
              <a:rPr sz="899" spc="10" dirty="0">
                <a:latin typeface="Calibri"/>
                <a:cs typeface="Calibri"/>
              </a:rPr>
              <a:t>days.</a:t>
            </a:r>
            <a:endParaRPr sz="899">
              <a:latin typeface="Calibri"/>
              <a:cs typeface="Calibri"/>
            </a:endParaRPr>
          </a:p>
          <a:p>
            <a:pPr>
              <a:spcBef>
                <a:spcPts val="45"/>
              </a:spcBef>
              <a:buFont typeface="Arial"/>
              <a:buChar char="•"/>
            </a:pPr>
            <a:endParaRPr sz="849">
              <a:latin typeface="Calibri"/>
              <a:cs typeface="Calibri"/>
            </a:endParaRPr>
          </a:p>
          <a:p>
            <a:pPr marL="258768" indent="-246719">
              <a:buFont typeface="Arial"/>
              <a:buChar char="•"/>
              <a:tabLst>
                <a:tab pos="258768" algn="l"/>
                <a:tab pos="259403" algn="l"/>
              </a:tabLst>
            </a:pPr>
            <a:r>
              <a:rPr sz="899" spc="15" dirty="0">
                <a:latin typeface="Calibri"/>
                <a:cs typeface="Calibri"/>
              </a:rPr>
              <a:t>Study</a:t>
            </a:r>
            <a:r>
              <a:rPr sz="899" spc="-20" dirty="0">
                <a:latin typeface="Calibri"/>
                <a:cs typeface="Calibri"/>
              </a:rPr>
              <a:t> </a:t>
            </a:r>
            <a:r>
              <a:rPr sz="899" spc="15" dirty="0">
                <a:latin typeface="Calibri"/>
                <a:cs typeface="Calibri"/>
              </a:rPr>
              <a:t>schedule</a:t>
            </a:r>
            <a:endParaRPr sz="899">
              <a:latin typeface="Calibri"/>
              <a:cs typeface="Calibri"/>
            </a:endParaRPr>
          </a:p>
          <a:p>
            <a:pPr marL="546713" lvl="1" indent="-205493">
              <a:spcBef>
                <a:spcPts val="924"/>
              </a:spcBef>
              <a:buFont typeface="Arial"/>
              <a:buChar char="–"/>
              <a:tabLst>
                <a:tab pos="546713" algn="l"/>
                <a:tab pos="547347" algn="l"/>
              </a:tabLst>
            </a:pPr>
            <a:r>
              <a:rPr sz="699" spc="5" dirty="0">
                <a:latin typeface="Calibri"/>
                <a:cs typeface="Calibri"/>
              </a:rPr>
              <a:t>Inclusion</a:t>
            </a:r>
            <a:r>
              <a:rPr sz="699" spc="-2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period:</a:t>
            </a:r>
            <a:r>
              <a:rPr sz="699" spc="-25" dirty="0">
                <a:latin typeface="Calibri"/>
                <a:cs typeface="Calibri"/>
              </a:rPr>
              <a:t> </a:t>
            </a:r>
            <a:r>
              <a:rPr sz="699" spc="10" dirty="0">
                <a:latin typeface="Calibri"/>
                <a:cs typeface="Calibri"/>
              </a:rPr>
              <a:t>2</a:t>
            </a:r>
            <a:r>
              <a:rPr sz="699" spc="-2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years</a:t>
            </a:r>
            <a:endParaRPr sz="699">
              <a:latin typeface="Calibri"/>
              <a:cs typeface="Calibri"/>
            </a:endParaRPr>
          </a:p>
          <a:p>
            <a:pPr lvl="1">
              <a:spcBef>
                <a:spcPts val="35"/>
              </a:spcBef>
              <a:buFont typeface="Arial"/>
              <a:buChar char="–"/>
            </a:pPr>
            <a:endParaRPr sz="699">
              <a:latin typeface="Calibri"/>
              <a:cs typeface="Calibri"/>
            </a:endParaRPr>
          </a:p>
          <a:p>
            <a:pPr marL="546713" lvl="1" indent="-205493">
              <a:buFont typeface="Arial"/>
              <a:buChar char="–"/>
              <a:tabLst>
                <a:tab pos="546713" algn="l"/>
                <a:tab pos="547347" algn="l"/>
              </a:tabLst>
            </a:pPr>
            <a:r>
              <a:rPr sz="699" spc="5" dirty="0">
                <a:latin typeface="Calibri"/>
                <a:cs typeface="Calibri"/>
              </a:rPr>
              <a:t>Time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on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therapy: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10" dirty="0">
                <a:latin typeface="Calibri"/>
                <a:cs typeface="Calibri"/>
              </a:rPr>
              <a:t>1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year</a:t>
            </a:r>
            <a:endParaRPr sz="699">
              <a:latin typeface="Calibri"/>
              <a:cs typeface="Calibri"/>
            </a:endParaRPr>
          </a:p>
          <a:p>
            <a:pPr lvl="1">
              <a:spcBef>
                <a:spcPts val="40"/>
              </a:spcBef>
              <a:buFont typeface="Arial"/>
              <a:buChar char="–"/>
            </a:pPr>
            <a:endParaRPr sz="699">
              <a:latin typeface="Calibri"/>
              <a:cs typeface="Calibri"/>
            </a:endParaRPr>
          </a:p>
          <a:p>
            <a:pPr marL="546713" lvl="1" indent="-205493">
              <a:buFont typeface="Arial"/>
              <a:buChar char="–"/>
              <a:tabLst>
                <a:tab pos="546713" algn="l"/>
                <a:tab pos="547347" algn="l"/>
              </a:tabLst>
            </a:pPr>
            <a:r>
              <a:rPr sz="699" spc="5" dirty="0">
                <a:latin typeface="Calibri"/>
                <a:cs typeface="Calibri"/>
              </a:rPr>
              <a:t>Minimum</a:t>
            </a:r>
            <a:r>
              <a:rPr sz="699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follow-up</a:t>
            </a:r>
            <a:r>
              <a:rPr sz="699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after the end</a:t>
            </a:r>
            <a:r>
              <a:rPr sz="699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of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therapy:</a:t>
            </a:r>
            <a:r>
              <a:rPr sz="699" dirty="0">
                <a:latin typeface="Calibri"/>
                <a:cs typeface="Calibri"/>
              </a:rPr>
              <a:t> </a:t>
            </a:r>
            <a:r>
              <a:rPr sz="699" spc="10" dirty="0">
                <a:latin typeface="Calibri"/>
                <a:cs typeface="Calibri"/>
              </a:rPr>
              <a:t>1</a:t>
            </a:r>
            <a:r>
              <a:rPr sz="699" spc="5" dirty="0">
                <a:latin typeface="Calibri"/>
                <a:cs typeface="Calibri"/>
              </a:rPr>
              <a:t> year</a:t>
            </a:r>
            <a:endParaRPr sz="699">
              <a:latin typeface="Calibri"/>
              <a:cs typeface="Calibri"/>
            </a:endParaRPr>
          </a:p>
          <a:p>
            <a:pPr lvl="1">
              <a:spcBef>
                <a:spcPts val="40"/>
              </a:spcBef>
              <a:buFont typeface="Arial"/>
              <a:buChar char="–"/>
            </a:pPr>
            <a:endParaRPr sz="699">
              <a:latin typeface="Calibri"/>
              <a:cs typeface="Calibri"/>
            </a:endParaRPr>
          </a:p>
          <a:p>
            <a:pPr marL="546713" lvl="1" indent="-205493">
              <a:buFont typeface="Arial"/>
              <a:buChar char="–"/>
              <a:tabLst>
                <a:tab pos="546713" algn="l"/>
                <a:tab pos="547347" algn="l"/>
              </a:tabLst>
            </a:pPr>
            <a:r>
              <a:rPr sz="699" spc="5" dirty="0">
                <a:latin typeface="Calibri"/>
                <a:cs typeface="Calibri"/>
              </a:rPr>
              <a:t>Total</a:t>
            </a:r>
            <a:r>
              <a:rPr sz="699" spc="-10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duration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of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the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study:</a:t>
            </a:r>
            <a:r>
              <a:rPr sz="699" spc="-5" dirty="0">
                <a:latin typeface="Calibri"/>
                <a:cs typeface="Calibri"/>
              </a:rPr>
              <a:t> </a:t>
            </a:r>
            <a:r>
              <a:rPr sz="699" spc="10" dirty="0">
                <a:latin typeface="Calibri"/>
                <a:cs typeface="Calibri"/>
              </a:rPr>
              <a:t>4</a:t>
            </a:r>
            <a:r>
              <a:rPr sz="699" dirty="0">
                <a:latin typeface="Calibri"/>
                <a:cs typeface="Calibri"/>
              </a:rPr>
              <a:t> </a:t>
            </a:r>
            <a:r>
              <a:rPr sz="699" spc="5" dirty="0">
                <a:latin typeface="Calibri"/>
                <a:cs typeface="Calibri"/>
              </a:rPr>
              <a:t>years</a:t>
            </a:r>
            <a:endParaRPr sz="69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85688" y="632521"/>
            <a:ext cx="1405263" cy="502031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817343" y="855798"/>
            <a:ext cx="4982416" cy="33359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1998" b="1" dirty="0">
                <a:solidFill>
                  <a:srgbClr val="001395"/>
                </a:solidFill>
                <a:latin typeface="Calibri"/>
                <a:cs typeface="Calibri"/>
              </a:rPr>
              <a:t>Richter </a:t>
            </a:r>
            <a:r>
              <a:rPr sz="1998" b="1" spc="5" dirty="0">
                <a:solidFill>
                  <a:srgbClr val="001395"/>
                </a:solidFill>
                <a:latin typeface="Calibri"/>
                <a:cs typeface="Calibri"/>
              </a:rPr>
              <a:t>Mosunetuzumab</a:t>
            </a:r>
            <a:r>
              <a:rPr sz="1998" b="1" dirty="0">
                <a:solidFill>
                  <a:srgbClr val="001395"/>
                </a:solidFill>
                <a:latin typeface="Calibri"/>
                <a:cs typeface="Calibri"/>
              </a:rPr>
              <a:t> </a:t>
            </a:r>
            <a:r>
              <a:rPr sz="1998" b="1" spc="10" dirty="0">
                <a:solidFill>
                  <a:srgbClr val="001395"/>
                </a:solidFill>
                <a:latin typeface="Calibri"/>
                <a:cs typeface="Calibri"/>
              </a:rPr>
              <a:t>+</a:t>
            </a:r>
            <a:r>
              <a:rPr sz="1998" b="1" spc="5" dirty="0">
                <a:solidFill>
                  <a:srgbClr val="001395"/>
                </a:solidFill>
                <a:latin typeface="Calibri"/>
                <a:cs typeface="Calibri"/>
              </a:rPr>
              <a:t> CHOP: Study</a:t>
            </a:r>
            <a:r>
              <a:rPr sz="1998" b="1" spc="10" dirty="0">
                <a:solidFill>
                  <a:srgbClr val="001395"/>
                </a:solidFill>
                <a:latin typeface="Calibri"/>
                <a:cs typeface="Calibri"/>
              </a:rPr>
              <a:t> </a:t>
            </a:r>
            <a:r>
              <a:rPr sz="1998" b="1" spc="5" dirty="0">
                <a:solidFill>
                  <a:srgbClr val="001395"/>
                </a:solidFill>
                <a:latin typeface="Calibri"/>
                <a:cs typeface="Calibri"/>
              </a:rPr>
              <a:t>design</a:t>
            </a:r>
            <a:endParaRPr sz="19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156269" y="1728542"/>
            <a:ext cx="493422" cy="403363"/>
          </a:xfrm>
          <a:custGeom>
            <a:avLst/>
            <a:gdLst/>
            <a:ahLst/>
            <a:cxnLst/>
            <a:rect l="l" t="t" r="r" b="b"/>
            <a:pathLst>
              <a:path w="494029" h="403860">
                <a:moveTo>
                  <a:pt x="0" y="201879"/>
                </a:moveTo>
                <a:lnTo>
                  <a:pt x="5017" y="161193"/>
                </a:lnTo>
                <a:lnTo>
                  <a:pt x="19406" y="123299"/>
                </a:lnTo>
                <a:lnTo>
                  <a:pt x="42175" y="89007"/>
                </a:lnTo>
                <a:lnTo>
                  <a:pt x="72329" y="59129"/>
                </a:lnTo>
                <a:lnTo>
                  <a:pt x="108876" y="34478"/>
                </a:lnTo>
                <a:lnTo>
                  <a:pt x="150822" y="15864"/>
                </a:lnTo>
                <a:lnTo>
                  <a:pt x="197174" y="4101"/>
                </a:lnTo>
                <a:lnTo>
                  <a:pt x="246938" y="0"/>
                </a:lnTo>
                <a:lnTo>
                  <a:pt x="296707" y="4101"/>
                </a:lnTo>
                <a:lnTo>
                  <a:pt x="343062" y="15864"/>
                </a:lnTo>
                <a:lnTo>
                  <a:pt x="385010" y="34478"/>
                </a:lnTo>
                <a:lnTo>
                  <a:pt x="421559" y="59129"/>
                </a:lnTo>
                <a:lnTo>
                  <a:pt x="451714" y="89007"/>
                </a:lnTo>
                <a:lnTo>
                  <a:pt x="474483" y="123299"/>
                </a:lnTo>
                <a:lnTo>
                  <a:pt x="488873" y="161193"/>
                </a:lnTo>
                <a:lnTo>
                  <a:pt x="493890" y="201879"/>
                </a:lnTo>
                <a:lnTo>
                  <a:pt x="488873" y="242564"/>
                </a:lnTo>
                <a:lnTo>
                  <a:pt x="474483" y="280459"/>
                </a:lnTo>
                <a:lnTo>
                  <a:pt x="451714" y="314751"/>
                </a:lnTo>
                <a:lnTo>
                  <a:pt x="421559" y="344628"/>
                </a:lnTo>
                <a:lnTo>
                  <a:pt x="385010" y="369280"/>
                </a:lnTo>
                <a:lnTo>
                  <a:pt x="343062" y="387893"/>
                </a:lnTo>
                <a:lnTo>
                  <a:pt x="296707" y="399656"/>
                </a:lnTo>
                <a:lnTo>
                  <a:pt x="246938" y="403758"/>
                </a:lnTo>
                <a:lnTo>
                  <a:pt x="197174" y="399656"/>
                </a:lnTo>
                <a:lnTo>
                  <a:pt x="150822" y="387893"/>
                </a:lnTo>
                <a:lnTo>
                  <a:pt x="108876" y="369280"/>
                </a:lnTo>
                <a:lnTo>
                  <a:pt x="72329" y="344628"/>
                </a:lnTo>
                <a:lnTo>
                  <a:pt x="42175" y="314751"/>
                </a:lnTo>
                <a:lnTo>
                  <a:pt x="19406" y="280459"/>
                </a:lnTo>
                <a:lnTo>
                  <a:pt x="5017" y="242564"/>
                </a:lnTo>
                <a:lnTo>
                  <a:pt x="0" y="201879"/>
                </a:lnTo>
                <a:close/>
              </a:path>
            </a:pathLst>
          </a:custGeom>
          <a:ln w="20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4335836" y="1846907"/>
            <a:ext cx="134454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5" dirty="0">
                <a:latin typeface="Calibri"/>
                <a:cs typeface="Calibri"/>
              </a:rPr>
              <a:t>CR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548702" y="3092723"/>
            <a:ext cx="1179645" cy="699542"/>
            <a:chOff x="3547440" y="3096536"/>
            <a:chExt cx="1181100" cy="700405"/>
          </a:xfrm>
        </p:grpSpPr>
        <p:sp>
          <p:nvSpPr>
            <p:cNvPr id="6" name="object 6"/>
            <p:cNvSpPr/>
            <p:nvPr/>
          </p:nvSpPr>
          <p:spPr>
            <a:xfrm>
              <a:off x="3556647" y="3105744"/>
              <a:ext cx="621030" cy="454659"/>
            </a:xfrm>
            <a:custGeom>
              <a:avLst/>
              <a:gdLst/>
              <a:ahLst/>
              <a:cxnLst/>
              <a:rect l="l" t="t" r="r" b="b"/>
              <a:pathLst>
                <a:path w="621029" h="454660">
                  <a:moveTo>
                    <a:pt x="63969" y="0"/>
                  </a:moveTo>
                  <a:lnTo>
                    <a:pt x="549008" y="298386"/>
                  </a:lnTo>
                  <a:lnTo>
                    <a:pt x="580986" y="246392"/>
                  </a:lnTo>
                  <a:lnTo>
                    <a:pt x="621004" y="414350"/>
                  </a:lnTo>
                  <a:lnTo>
                    <a:pt x="453047" y="454367"/>
                  </a:lnTo>
                  <a:lnTo>
                    <a:pt x="485038" y="402374"/>
                  </a:lnTo>
                  <a:lnTo>
                    <a:pt x="0" y="103987"/>
                  </a:lnTo>
                  <a:lnTo>
                    <a:pt x="63969" y="0"/>
                  </a:lnTo>
                  <a:close/>
                </a:path>
              </a:pathLst>
            </a:custGeom>
            <a:ln w="183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4223947" y="3372220"/>
              <a:ext cx="494030" cy="414655"/>
            </a:xfrm>
            <a:custGeom>
              <a:avLst/>
              <a:gdLst/>
              <a:ahLst/>
              <a:cxnLst/>
              <a:rect l="l" t="t" r="r" b="b"/>
              <a:pathLst>
                <a:path w="494029" h="414654">
                  <a:moveTo>
                    <a:pt x="0" y="207111"/>
                  </a:moveTo>
                  <a:lnTo>
                    <a:pt x="5017" y="165370"/>
                  </a:lnTo>
                  <a:lnTo>
                    <a:pt x="19406" y="126492"/>
                  </a:lnTo>
                  <a:lnTo>
                    <a:pt x="42175" y="91311"/>
                  </a:lnTo>
                  <a:lnTo>
                    <a:pt x="72329" y="60659"/>
                  </a:lnTo>
                  <a:lnTo>
                    <a:pt x="108876" y="35370"/>
                  </a:lnTo>
                  <a:lnTo>
                    <a:pt x="150822" y="16275"/>
                  </a:lnTo>
                  <a:lnTo>
                    <a:pt x="197174" y="4207"/>
                  </a:lnTo>
                  <a:lnTo>
                    <a:pt x="246938" y="0"/>
                  </a:lnTo>
                  <a:lnTo>
                    <a:pt x="296707" y="4207"/>
                  </a:lnTo>
                  <a:lnTo>
                    <a:pt x="343062" y="16275"/>
                  </a:lnTo>
                  <a:lnTo>
                    <a:pt x="385010" y="35370"/>
                  </a:lnTo>
                  <a:lnTo>
                    <a:pt x="421559" y="60659"/>
                  </a:lnTo>
                  <a:lnTo>
                    <a:pt x="451714" y="91311"/>
                  </a:lnTo>
                  <a:lnTo>
                    <a:pt x="474483" y="126492"/>
                  </a:lnTo>
                  <a:lnTo>
                    <a:pt x="488873" y="165370"/>
                  </a:lnTo>
                  <a:lnTo>
                    <a:pt x="493890" y="207111"/>
                  </a:lnTo>
                  <a:lnTo>
                    <a:pt x="488873" y="248853"/>
                  </a:lnTo>
                  <a:lnTo>
                    <a:pt x="474483" y="287730"/>
                  </a:lnTo>
                  <a:lnTo>
                    <a:pt x="451714" y="322911"/>
                  </a:lnTo>
                  <a:lnTo>
                    <a:pt x="421559" y="353563"/>
                  </a:lnTo>
                  <a:lnTo>
                    <a:pt x="385010" y="378852"/>
                  </a:lnTo>
                  <a:lnTo>
                    <a:pt x="343062" y="397947"/>
                  </a:lnTo>
                  <a:lnTo>
                    <a:pt x="296707" y="410015"/>
                  </a:lnTo>
                  <a:lnTo>
                    <a:pt x="246938" y="414223"/>
                  </a:lnTo>
                  <a:lnTo>
                    <a:pt x="197174" y="410015"/>
                  </a:lnTo>
                  <a:lnTo>
                    <a:pt x="150822" y="397947"/>
                  </a:lnTo>
                  <a:lnTo>
                    <a:pt x="108876" y="378852"/>
                  </a:lnTo>
                  <a:lnTo>
                    <a:pt x="72329" y="353563"/>
                  </a:lnTo>
                  <a:lnTo>
                    <a:pt x="42175" y="322911"/>
                  </a:lnTo>
                  <a:lnTo>
                    <a:pt x="19406" y="287730"/>
                  </a:lnTo>
                  <a:lnTo>
                    <a:pt x="5017" y="248853"/>
                  </a:lnTo>
                  <a:lnTo>
                    <a:pt x="0" y="207111"/>
                  </a:lnTo>
                  <a:close/>
                </a:path>
              </a:pathLst>
            </a:custGeom>
            <a:ln w="2063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401652" y="3493504"/>
            <a:ext cx="138894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10" dirty="0">
                <a:latin typeface="Calibri"/>
                <a:cs typeface="Calibri"/>
              </a:rPr>
              <a:t>P</a:t>
            </a:r>
            <a:r>
              <a:rPr sz="799" spc="-5" dirty="0">
                <a:latin typeface="Calibri"/>
                <a:cs typeface="Calibri"/>
              </a:rPr>
              <a:t>D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870975" y="3499733"/>
            <a:ext cx="36911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15" dirty="0">
                <a:latin typeface="Calibri"/>
                <a:cs typeface="Calibri"/>
              </a:rPr>
              <a:t>S</a:t>
            </a:r>
            <a:r>
              <a:rPr sz="1298" spc="-40" dirty="0">
                <a:latin typeface="Calibri"/>
                <a:cs typeface="Calibri"/>
              </a:rPr>
              <a:t>T</a:t>
            </a:r>
            <a:r>
              <a:rPr sz="1298" spc="-5" dirty="0">
                <a:latin typeface="Calibri"/>
                <a:cs typeface="Calibri"/>
              </a:rPr>
              <a:t>O</a:t>
            </a:r>
            <a:r>
              <a:rPr sz="1298" dirty="0">
                <a:latin typeface="Calibri"/>
                <a:cs typeface="Calibri"/>
              </a:rPr>
              <a:t>P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161362" y="1931185"/>
            <a:ext cx="462979" cy="433171"/>
          </a:xfrm>
          <a:custGeom>
            <a:avLst/>
            <a:gdLst/>
            <a:ahLst/>
            <a:cxnLst/>
            <a:rect l="l" t="t" r="r" b="b"/>
            <a:pathLst>
              <a:path w="463550" h="433705">
                <a:moveTo>
                  <a:pt x="133083" y="0"/>
                </a:moveTo>
                <a:lnTo>
                  <a:pt x="361632" y="180670"/>
                </a:lnTo>
                <a:lnTo>
                  <a:pt x="428167" y="96494"/>
                </a:lnTo>
                <a:lnTo>
                  <a:pt x="463435" y="397929"/>
                </a:lnTo>
                <a:lnTo>
                  <a:pt x="162001" y="433197"/>
                </a:lnTo>
                <a:lnTo>
                  <a:pt x="228549" y="349021"/>
                </a:lnTo>
                <a:lnTo>
                  <a:pt x="0" y="168351"/>
                </a:lnTo>
                <a:lnTo>
                  <a:pt x="133083" y="0"/>
                </a:lnTo>
                <a:close/>
              </a:path>
            </a:pathLst>
          </a:custGeom>
          <a:ln w="1833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/>
          <p:nvPr/>
        </p:nvSpPr>
        <p:spPr>
          <a:xfrm>
            <a:off x="5049122" y="1261061"/>
            <a:ext cx="482006" cy="433805"/>
          </a:xfrm>
          <a:custGeom>
            <a:avLst/>
            <a:gdLst/>
            <a:ahLst/>
            <a:cxnLst/>
            <a:rect l="l" t="t" r="r" b="b"/>
            <a:pathLst>
              <a:path w="482600" h="434339">
                <a:moveTo>
                  <a:pt x="0" y="259778"/>
                </a:moveTo>
                <a:lnTo>
                  <a:pt x="126949" y="87071"/>
                </a:lnTo>
                <a:lnTo>
                  <a:pt x="8509" y="0"/>
                </a:lnTo>
                <a:lnTo>
                  <a:pt x="372364" y="1447"/>
                </a:lnTo>
                <a:lnTo>
                  <a:pt x="482307" y="348297"/>
                </a:lnTo>
                <a:lnTo>
                  <a:pt x="363855" y="261226"/>
                </a:lnTo>
                <a:lnTo>
                  <a:pt x="236893" y="433920"/>
                </a:lnTo>
                <a:lnTo>
                  <a:pt x="0" y="259778"/>
                </a:lnTo>
                <a:close/>
              </a:path>
            </a:pathLst>
          </a:custGeom>
          <a:ln w="1833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 txBox="1"/>
          <p:nvPr/>
        </p:nvSpPr>
        <p:spPr>
          <a:xfrm>
            <a:off x="4641962" y="1332517"/>
            <a:ext cx="702714" cy="623436"/>
          </a:xfrm>
          <a:prstGeom prst="rect">
            <a:avLst/>
          </a:prstGeom>
        </p:spPr>
        <p:txBody>
          <a:bodyPr vert="horz" wrap="square" lIns="0" tIns="106549" rIns="0" bIns="0" rtlCol="0">
            <a:spAutoFit/>
          </a:bodyPr>
          <a:lstStyle/>
          <a:p>
            <a:pPr marR="5074" algn="r">
              <a:spcBef>
                <a:spcPts val="839"/>
              </a:spcBef>
            </a:pPr>
            <a:r>
              <a:rPr sz="1298" spc="-35" dirty="0">
                <a:latin typeface="Calibri"/>
                <a:cs typeface="Calibri"/>
              </a:rPr>
              <a:t>Yes</a:t>
            </a:r>
            <a:endParaRPr sz="1298">
              <a:latin typeface="Calibri"/>
              <a:cs typeface="Calibri"/>
            </a:endParaRPr>
          </a:p>
          <a:p>
            <a:pPr marL="112260" marR="31712" indent="-100210">
              <a:lnSpc>
                <a:spcPct val="104700"/>
              </a:lnSpc>
              <a:spcBef>
                <a:spcPts val="405"/>
              </a:spcBef>
            </a:pPr>
            <a:r>
              <a:rPr sz="799" spc="-10" dirty="0">
                <a:latin typeface="Calibri"/>
                <a:cs typeface="Calibri"/>
              </a:rPr>
              <a:t>Cellular therapy </a:t>
            </a:r>
            <a:r>
              <a:rPr sz="799" spc="-170" dirty="0">
                <a:latin typeface="Calibri"/>
                <a:cs typeface="Calibri"/>
              </a:rPr>
              <a:t> </a:t>
            </a:r>
            <a:r>
              <a:rPr sz="799" spc="-10" dirty="0">
                <a:latin typeface="Calibri"/>
                <a:cs typeface="Calibri"/>
              </a:rPr>
              <a:t>candidate?</a:t>
            </a:r>
            <a:endParaRPr sz="79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83788" y="2072974"/>
            <a:ext cx="21943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dirty="0">
                <a:latin typeface="Calibri"/>
                <a:cs typeface="Calibri"/>
              </a:rPr>
              <a:t>No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184847" y="149129"/>
            <a:ext cx="6594232" cy="21261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224273">
              <a:spcBef>
                <a:spcPts val="100"/>
              </a:spcBef>
            </a:pPr>
            <a:r>
              <a:rPr spc="-15" dirty="0"/>
              <a:t>S</a:t>
            </a:r>
            <a:r>
              <a:rPr spc="-40" dirty="0"/>
              <a:t>T</a:t>
            </a:r>
            <a:r>
              <a:rPr spc="-5" dirty="0"/>
              <a:t>O</a:t>
            </a:r>
            <a:r>
              <a:rPr dirty="0"/>
              <a:t>P</a:t>
            </a:r>
          </a:p>
        </p:txBody>
      </p:sp>
      <p:sp>
        <p:nvSpPr>
          <p:cNvPr id="15" name="object 15"/>
          <p:cNvSpPr/>
          <p:nvPr/>
        </p:nvSpPr>
        <p:spPr>
          <a:xfrm>
            <a:off x="4223930" y="2606907"/>
            <a:ext cx="558112" cy="414144"/>
          </a:xfrm>
          <a:custGeom>
            <a:avLst/>
            <a:gdLst/>
            <a:ahLst/>
            <a:cxnLst/>
            <a:rect l="l" t="t" r="r" b="b"/>
            <a:pathLst>
              <a:path w="558800" h="414655">
                <a:moveTo>
                  <a:pt x="0" y="207111"/>
                </a:moveTo>
                <a:lnTo>
                  <a:pt x="5671" y="165370"/>
                </a:lnTo>
                <a:lnTo>
                  <a:pt x="21937" y="126492"/>
                </a:lnTo>
                <a:lnTo>
                  <a:pt x="47675" y="91311"/>
                </a:lnTo>
                <a:lnTo>
                  <a:pt x="81762" y="60659"/>
                </a:lnTo>
                <a:lnTo>
                  <a:pt x="123077" y="35370"/>
                </a:lnTo>
                <a:lnTo>
                  <a:pt x="170496" y="16275"/>
                </a:lnTo>
                <a:lnTo>
                  <a:pt x="222897" y="4207"/>
                </a:lnTo>
                <a:lnTo>
                  <a:pt x="279158" y="0"/>
                </a:lnTo>
                <a:lnTo>
                  <a:pt x="335420" y="4207"/>
                </a:lnTo>
                <a:lnTo>
                  <a:pt x="387823" y="16275"/>
                </a:lnTo>
                <a:lnTo>
                  <a:pt x="435244" y="35370"/>
                </a:lnTo>
                <a:lnTo>
                  <a:pt x="476561" y="60659"/>
                </a:lnTo>
                <a:lnTo>
                  <a:pt x="510650" y="91311"/>
                </a:lnTo>
                <a:lnTo>
                  <a:pt x="536390" y="126492"/>
                </a:lnTo>
                <a:lnTo>
                  <a:pt x="552658" y="165370"/>
                </a:lnTo>
                <a:lnTo>
                  <a:pt x="558330" y="207111"/>
                </a:lnTo>
                <a:lnTo>
                  <a:pt x="552658" y="248853"/>
                </a:lnTo>
                <a:lnTo>
                  <a:pt x="536390" y="287730"/>
                </a:lnTo>
                <a:lnTo>
                  <a:pt x="510650" y="322911"/>
                </a:lnTo>
                <a:lnTo>
                  <a:pt x="476561" y="353563"/>
                </a:lnTo>
                <a:lnTo>
                  <a:pt x="435244" y="378852"/>
                </a:lnTo>
                <a:lnTo>
                  <a:pt x="387823" y="397947"/>
                </a:lnTo>
                <a:lnTo>
                  <a:pt x="335420" y="410015"/>
                </a:lnTo>
                <a:lnTo>
                  <a:pt x="279158" y="414223"/>
                </a:lnTo>
                <a:lnTo>
                  <a:pt x="222897" y="410015"/>
                </a:lnTo>
                <a:lnTo>
                  <a:pt x="170496" y="397947"/>
                </a:lnTo>
                <a:lnTo>
                  <a:pt x="123077" y="378852"/>
                </a:lnTo>
                <a:lnTo>
                  <a:pt x="81762" y="353563"/>
                </a:lnTo>
                <a:lnTo>
                  <a:pt x="47675" y="322911"/>
                </a:lnTo>
                <a:lnTo>
                  <a:pt x="21937" y="287730"/>
                </a:lnTo>
                <a:lnTo>
                  <a:pt x="5671" y="248853"/>
                </a:lnTo>
                <a:lnTo>
                  <a:pt x="0" y="207111"/>
                </a:lnTo>
                <a:close/>
              </a:path>
            </a:pathLst>
          </a:custGeom>
          <a:ln w="20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6" name="object 16"/>
          <p:cNvGrpSpPr/>
          <p:nvPr/>
        </p:nvGrpSpPr>
        <p:grpSpPr>
          <a:xfrm>
            <a:off x="3594230" y="2199474"/>
            <a:ext cx="546062" cy="811799"/>
            <a:chOff x="3593024" y="2202186"/>
            <a:chExt cx="546735" cy="812800"/>
          </a:xfrm>
        </p:grpSpPr>
        <p:sp>
          <p:nvSpPr>
            <p:cNvPr id="17" name="object 17"/>
            <p:cNvSpPr/>
            <p:nvPr/>
          </p:nvSpPr>
          <p:spPr>
            <a:xfrm>
              <a:off x="3602193" y="2211355"/>
              <a:ext cx="483234" cy="513715"/>
            </a:xfrm>
            <a:custGeom>
              <a:avLst/>
              <a:gdLst/>
              <a:ahLst/>
              <a:cxnLst/>
              <a:rect l="l" t="t" r="r" b="b"/>
              <a:pathLst>
                <a:path w="483235" h="513714">
                  <a:moveTo>
                    <a:pt x="0" y="429463"/>
                  </a:moveTo>
                  <a:lnTo>
                    <a:pt x="344538" y="50253"/>
                  </a:lnTo>
                  <a:lnTo>
                    <a:pt x="298488" y="8420"/>
                  </a:lnTo>
                  <a:lnTo>
                    <a:pt x="474243" y="0"/>
                  </a:lnTo>
                  <a:lnTo>
                    <a:pt x="482676" y="175755"/>
                  </a:lnTo>
                  <a:lnTo>
                    <a:pt x="436626" y="133921"/>
                  </a:lnTo>
                  <a:lnTo>
                    <a:pt x="92087" y="513130"/>
                  </a:lnTo>
                  <a:lnTo>
                    <a:pt x="0" y="429463"/>
                  </a:lnTo>
                  <a:close/>
                </a:path>
              </a:pathLst>
            </a:custGeom>
            <a:ln w="183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3636200" y="2777012"/>
              <a:ext cx="494030" cy="229235"/>
            </a:xfrm>
            <a:custGeom>
              <a:avLst/>
              <a:gdLst/>
              <a:ahLst/>
              <a:cxnLst/>
              <a:rect l="l" t="t" r="r" b="b"/>
              <a:pathLst>
                <a:path w="494029" h="229235">
                  <a:moveTo>
                    <a:pt x="0" y="57188"/>
                  </a:moveTo>
                  <a:lnTo>
                    <a:pt x="379501" y="57188"/>
                  </a:lnTo>
                  <a:lnTo>
                    <a:pt x="379501" y="0"/>
                  </a:lnTo>
                  <a:lnTo>
                    <a:pt x="493890" y="114376"/>
                  </a:lnTo>
                  <a:lnTo>
                    <a:pt x="379501" y="228765"/>
                  </a:lnTo>
                  <a:lnTo>
                    <a:pt x="379501" y="171576"/>
                  </a:lnTo>
                  <a:lnTo>
                    <a:pt x="0" y="171576"/>
                  </a:lnTo>
                  <a:lnTo>
                    <a:pt x="0" y="57188"/>
                  </a:lnTo>
                  <a:close/>
                </a:path>
              </a:pathLst>
            </a:custGeom>
            <a:ln w="183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4363543" y="2730661"/>
            <a:ext cx="278422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spc="-10" dirty="0">
                <a:latin typeface="Calibri"/>
                <a:cs typeface="Calibri"/>
              </a:rPr>
              <a:t>P</a:t>
            </a:r>
            <a:r>
              <a:rPr sz="799" spc="-5" dirty="0">
                <a:latin typeface="Calibri"/>
                <a:cs typeface="Calibri"/>
              </a:rPr>
              <a:t>R/</a:t>
            </a:r>
            <a:r>
              <a:rPr sz="799" spc="-10" dirty="0">
                <a:latin typeface="Calibri"/>
                <a:cs typeface="Calibri"/>
              </a:rPr>
              <a:t>SD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4882900" y="2077654"/>
            <a:ext cx="2738553" cy="969085"/>
            <a:chOff x="4883283" y="2080216"/>
            <a:chExt cx="2741930" cy="970280"/>
          </a:xfrm>
        </p:grpSpPr>
        <p:sp>
          <p:nvSpPr>
            <p:cNvPr id="21" name="object 21"/>
            <p:cNvSpPr/>
            <p:nvPr/>
          </p:nvSpPr>
          <p:spPr>
            <a:xfrm>
              <a:off x="4892452" y="2610118"/>
              <a:ext cx="777875" cy="429259"/>
            </a:xfrm>
            <a:custGeom>
              <a:avLst/>
              <a:gdLst/>
              <a:ahLst/>
              <a:cxnLst/>
              <a:rect l="l" t="t" r="r" b="b"/>
              <a:pathLst>
                <a:path w="777875" h="429260">
                  <a:moveTo>
                    <a:pt x="0" y="107302"/>
                  </a:moveTo>
                  <a:lnTo>
                    <a:pt x="563054" y="107302"/>
                  </a:lnTo>
                  <a:lnTo>
                    <a:pt x="563054" y="0"/>
                  </a:lnTo>
                  <a:lnTo>
                    <a:pt x="777659" y="214604"/>
                  </a:lnTo>
                  <a:lnTo>
                    <a:pt x="563054" y="429209"/>
                  </a:lnTo>
                  <a:lnTo>
                    <a:pt x="563054" y="321906"/>
                  </a:lnTo>
                  <a:lnTo>
                    <a:pt x="0" y="321906"/>
                  </a:lnTo>
                  <a:lnTo>
                    <a:pt x="0" y="107302"/>
                  </a:lnTo>
                  <a:close/>
                </a:path>
              </a:pathLst>
            </a:custGeom>
            <a:ln w="1833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21005" y="2080216"/>
              <a:ext cx="1903807" cy="969967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522946" y="2320983"/>
            <a:ext cx="1997393" cy="1192126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76672" y="821098"/>
            <a:ext cx="1405263" cy="502031"/>
          </a:xfrm>
          <a:prstGeom prst="rect">
            <a:avLst/>
          </a:prstGeom>
        </p:spPr>
      </p:pic>
    </p:spTree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381228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1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LINFÁTICA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CRÓNICA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29000" y="1965325"/>
            <a:ext cx="2466369" cy="367584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2297" spc="5" dirty="0">
                <a:solidFill>
                  <a:schemeClr val="tx1"/>
                </a:solidFill>
              </a:rPr>
              <a:t>Muchas</a:t>
            </a:r>
            <a:r>
              <a:rPr sz="2297" spc="-70" dirty="0">
                <a:solidFill>
                  <a:schemeClr val="tx1"/>
                </a:solidFill>
              </a:rPr>
              <a:t> </a:t>
            </a:r>
            <a:r>
              <a:rPr sz="2297" spc="-5" dirty="0">
                <a:solidFill>
                  <a:schemeClr val="tx1"/>
                </a:solidFill>
              </a:rPr>
              <a:t>gracias!</a:t>
            </a:r>
            <a:endParaRPr sz="2297" dirty="0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ctrTitle"/>
          </p:nvPr>
        </p:nvSpPr>
        <p:spPr>
          <a:xfrm>
            <a:off x="1265529" y="1431925"/>
            <a:ext cx="6605625" cy="86239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03" algn="ctr">
              <a:lnSpc>
                <a:spcPts val="3311"/>
              </a:lnSpc>
              <a:spcBef>
                <a:spcPts val="125"/>
              </a:spcBef>
            </a:pPr>
            <a:r>
              <a:rPr sz="2900" b="1" spc="15" dirty="0">
                <a:solidFill>
                  <a:srgbClr val="C00000"/>
                </a:solidFill>
              </a:rPr>
              <a:t>PETHEMA</a:t>
            </a:r>
          </a:p>
          <a:p>
            <a:pPr marL="1903" algn="ctr">
              <a:lnSpc>
                <a:spcPts val="3311"/>
              </a:lnSpc>
            </a:pPr>
            <a:r>
              <a:rPr sz="2900" b="1" spc="10" dirty="0">
                <a:solidFill>
                  <a:srgbClr val="C00000"/>
                </a:solidFill>
              </a:rPr>
              <a:t>Grupo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Español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de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Mieloma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4059857" y="2505509"/>
            <a:ext cx="1024262" cy="61703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indent="55178">
              <a:lnSpc>
                <a:spcPct val="119800"/>
              </a:lnSpc>
              <a:spcBef>
                <a:spcPts val="90"/>
              </a:spcBef>
            </a:pPr>
            <a:r>
              <a:rPr sz="1698" spc="5" dirty="0">
                <a:latin typeface="Calibri"/>
                <a:cs typeface="Calibri"/>
              </a:rPr>
              <a:t>Barcelona </a:t>
            </a:r>
            <a:r>
              <a:rPr sz="1698" spc="10" dirty="0">
                <a:latin typeface="Calibri"/>
                <a:cs typeface="Calibri"/>
              </a:rPr>
              <a:t> </a:t>
            </a:r>
            <a:r>
              <a:rPr sz="1698" spc="5" dirty="0">
                <a:latin typeface="Calibri"/>
                <a:cs typeface="Calibri"/>
              </a:rPr>
              <a:t>Mayo</a:t>
            </a:r>
            <a:r>
              <a:rPr sz="1698" spc="-8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2022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17762" y="2282965"/>
            <a:ext cx="491340" cy="329758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180590" y="2303256"/>
            <a:ext cx="365310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solidFill>
                  <a:srgbClr val="0070C0"/>
                </a:solidFill>
                <a:latin typeface="Calibri"/>
                <a:cs typeface="Calibri"/>
              </a:rPr>
              <a:t>90</a:t>
            </a:r>
            <a:endParaRPr sz="649">
              <a:latin typeface="Calibri"/>
              <a:cs typeface="Calibri"/>
            </a:endParaRPr>
          </a:p>
          <a:p>
            <a:pPr algn="ctr">
              <a:spcBef>
                <a:spcPts val="35"/>
              </a:spcBef>
            </a:pPr>
            <a:r>
              <a:rPr sz="649" b="1" spc="-5" dirty="0">
                <a:latin typeface="Calibri"/>
                <a:cs typeface="Calibri"/>
              </a:rPr>
              <a:t>LAL-B</a:t>
            </a:r>
            <a:r>
              <a:rPr sz="649" b="1" spc="-3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Ph+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970190" y="1765244"/>
            <a:ext cx="377573" cy="331407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4052890" y="1787184"/>
            <a:ext cx="211829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63424">
              <a:spcBef>
                <a:spcPts val="100"/>
              </a:spcBef>
            </a:pPr>
            <a:r>
              <a:rPr sz="649" b="1" dirty="0">
                <a:solidFill>
                  <a:srgbClr val="0070C0"/>
                </a:solidFill>
                <a:latin typeface="Calibri"/>
                <a:cs typeface="Calibri"/>
              </a:rPr>
              <a:t>90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25"/>
              </a:spcBef>
            </a:pPr>
            <a:r>
              <a:rPr sz="649" b="1" dirty="0">
                <a:latin typeface="Calibri"/>
                <a:cs typeface="Calibri"/>
              </a:rPr>
              <a:t>L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L</a:t>
            </a:r>
            <a:r>
              <a:rPr sz="649" b="1" spc="-5" dirty="0">
                <a:latin typeface="Calibri"/>
                <a:cs typeface="Calibri"/>
              </a:rPr>
              <a:t>-</a:t>
            </a:r>
            <a:r>
              <a:rPr sz="649" b="1" dirty="0">
                <a:latin typeface="Calibri"/>
                <a:cs typeface="Calibri"/>
              </a:rPr>
              <a:t>T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8" name="object 8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543970" y="2492361"/>
            <a:ext cx="791421" cy="331407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4624693" y="2512653"/>
            <a:ext cx="629778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649" b="1" dirty="0">
                <a:solidFill>
                  <a:srgbClr val="0070C0"/>
                </a:solidFill>
                <a:latin typeface="Calibri"/>
                <a:cs typeface="Calibri"/>
              </a:rPr>
              <a:t>198</a:t>
            </a:r>
            <a:endParaRPr sz="649">
              <a:latin typeface="Calibri"/>
              <a:cs typeface="Calibri"/>
            </a:endParaRPr>
          </a:p>
          <a:p>
            <a:pPr algn="ctr">
              <a:spcBef>
                <a:spcPts val="35"/>
              </a:spcBef>
            </a:pPr>
            <a:r>
              <a:rPr sz="649" b="1" spc="-5" dirty="0">
                <a:latin typeface="Calibri"/>
                <a:cs typeface="Calibri"/>
              </a:rPr>
              <a:t>LAL-B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diágnostico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853127" y="1965302"/>
            <a:ext cx="4016501" cy="2377049"/>
            <a:chOff x="3852240" y="1967725"/>
            <a:chExt cx="4021454" cy="2379980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829528" y="3525551"/>
              <a:ext cx="562932" cy="43581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38346" y="3534281"/>
              <a:ext cx="506507" cy="379476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83005" y="1967725"/>
              <a:ext cx="2590649" cy="2379938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86070" y="2176085"/>
              <a:ext cx="108242" cy="10767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856951" y="2056159"/>
              <a:ext cx="108242" cy="10767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39649" y="2444426"/>
              <a:ext cx="108242" cy="10767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93096" y="2088304"/>
              <a:ext cx="108242" cy="10767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67279" y="2124695"/>
              <a:ext cx="108242" cy="10767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47179" y="2759129"/>
              <a:ext cx="108242" cy="10767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775250" y="3064268"/>
              <a:ext cx="108242" cy="107670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468462" y="3053459"/>
              <a:ext cx="108242" cy="10767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96801" y="3422348"/>
              <a:ext cx="108242" cy="10767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640103" y="2226481"/>
              <a:ext cx="108242" cy="10767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289766" y="3992780"/>
              <a:ext cx="108242" cy="10767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554047" y="2952666"/>
              <a:ext cx="108242" cy="107670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265337" y="2419084"/>
              <a:ext cx="108242" cy="10767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00920" y="2469481"/>
              <a:ext cx="108242" cy="10767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56523" y="3549882"/>
              <a:ext cx="108242" cy="10767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833641" y="3046999"/>
              <a:ext cx="108242" cy="10767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52240" y="3225101"/>
              <a:ext cx="894747" cy="429214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1374360" y="1343659"/>
            <a:ext cx="66592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Muestras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976352" y="3243069"/>
            <a:ext cx="665295" cy="30470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80333">
              <a:spcBef>
                <a:spcPts val="100"/>
              </a:spcBef>
            </a:pPr>
            <a:r>
              <a:rPr sz="649" b="1" dirty="0">
                <a:solidFill>
                  <a:srgbClr val="0070C0"/>
                </a:solidFill>
                <a:latin typeface="Calibri"/>
                <a:cs typeface="Calibri"/>
              </a:rPr>
              <a:t>76</a:t>
            </a:r>
            <a:endParaRPr sz="649">
              <a:latin typeface="Calibri"/>
              <a:cs typeface="Calibri"/>
            </a:endParaRPr>
          </a:p>
          <a:p>
            <a:pPr marL="12685" marR="5074" indent="139532">
              <a:lnSpc>
                <a:spcPts val="749"/>
              </a:lnSpc>
              <a:spcBef>
                <a:spcPts val="85"/>
              </a:spcBef>
            </a:pPr>
            <a:r>
              <a:rPr sz="649" b="1" spc="-5" dirty="0">
                <a:latin typeface="Calibri"/>
                <a:cs typeface="Calibri"/>
              </a:rPr>
              <a:t>Excluídos: </a:t>
            </a:r>
            <a:r>
              <a:rPr sz="649" b="1" dirty="0">
                <a:latin typeface="Calibri"/>
                <a:cs typeface="Calibri"/>
              </a:rPr>
              <a:t> Bu</a:t>
            </a:r>
            <a:r>
              <a:rPr sz="649" b="1" spc="-5" dirty="0">
                <a:latin typeface="Calibri"/>
                <a:cs typeface="Calibri"/>
              </a:rPr>
              <a:t>rk</a:t>
            </a:r>
            <a:r>
              <a:rPr sz="649" b="1" dirty="0">
                <a:latin typeface="Calibri"/>
                <a:cs typeface="Calibri"/>
              </a:rPr>
              <a:t>i</a:t>
            </a:r>
            <a:r>
              <a:rPr sz="649" b="1" spc="-10" dirty="0">
                <a:latin typeface="Calibri"/>
                <a:cs typeface="Calibri"/>
              </a:rPr>
              <a:t>t</a:t>
            </a:r>
            <a:r>
              <a:rPr sz="649" b="1" spc="-5" dirty="0">
                <a:latin typeface="Calibri"/>
                <a:cs typeface="Calibri"/>
              </a:rPr>
              <a:t>t</a:t>
            </a:r>
            <a:r>
              <a:rPr sz="649" b="1" dirty="0">
                <a:latin typeface="Calibri"/>
                <a:cs typeface="Calibri"/>
              </a:rPr>
              <a:t>, L</a:t>
            </a:r>
            <a:r>
              <a:rPr sz="649" b="1" spc="-10" dirty="0">
                <a:latin typeface="Calibri"/>
                <a:cs typeface="Calibri"/>
              </a:rPr>
              <a:t>L</a:t>
            </a:r>
            <a:r>
              <a:rPr sz="649" b="1" spc="-5" dirty="0">
                <a:latin typeface="Calibri"/>
                <a:cs typeface="Calibri"/>
              </a:rPr>
              <a:t>C</a:t>
            </a:r>
            <a:r>
              <a:rPr sz="649" b="1" dirty="0">
                <a:latin typeface="Calibri"/>
                <a:cs typeface="Calibri"/>
              </a:rPr>
              <a:t>, CML…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633847" y="1695994"/>
            <a:ext cx="3457122" cy="1834158"/>
            <a:chOff x="1630224" y="1698085"/>
            <a:chExt cx="3461385" cy="1836420"/>
          </a:xfrm>
        </p:grpSpPr>
        <p:sp>
          <p:nvSpPr>
            <p:cNvPr id="34" name="object 34"/>
            <p:cNvSpPr/>
            <p:nvPr/>
          </p:nvSpPr>
          <p:spPr>
            <a:xfrm>
              <a:off x="3179509" y="1750237"/>
              <a:ext cx="1912620" cy="1784350"/>
            </a:xfrm>
            <a:custGeom>
              <a:avLst/>
              <a:gdLst/>
              <a:ahLst/>
              <a:cxnLst/>
              <a:rect l="l" t="t" r="r" b="b"/>
              <a:pathLst>
                <a:path w="1912620" h="1784350">
                  <a:moveTo>
                    <a:pt x="1859762" y="1749386"/>
                  </a:moveTo>
                  <a:lnTo>
                    <a:pt x="1845700" y="1764477"/>
                  </a:lnTo>
                  <a:lnTo>
                    <a:pt x="1912096" y="1784048"/>
                  </a:lnTo>
                  <a:lnTo>
                    <a:pt x="1901792" y="1756425"/>
                  </a:lnTo>
                  <a:lnTo>
                    <a:pt x="1867315" y="1756425"/>
                  </a:lnTo>
                  <a:lnTo>
                    <a:pt x="1859762" y="1749386"/>
                  </a:lnTo>
                  <a:close/>
                </a:path>
                <a:path w="1912620" h="1784350">
                  <a:moveTo>
                    <a:pt x="1873834" y="1734286"/>
                  </a:moveTo>
                  <a:lnTo>
                    <a:pt x="1859762" y="1749386"/>
                  </a:lnTo>
                  <a:lnTo>
                    <a:pt x="1867315" y="1756425"/>
                  </a:lnTo>
                  <a:lnTo>
                    <a:pt x="1881387" y="1741325"/>
                  </a:lnTo>
                  <a:lnTo>
                    <a:pt x="1873834" y="1734286"/>
                  </a:lnTo>
                  <a:close/>
                </a:path>
                <a:path w="1912620" h="1784350">
                  <a:moveTo>
                    <a:pt x="1887902" y="1719189"/>
                  </a:moveTo>
                  <a:lnTo>
                    <a:pt x="1873834" y="1734286"/>
                  </a:lnTo>
                  <a:lnTo>
                    <a:pt x="1881387" y="1741325"/>
                  </a:lnTo>
                  <a:lnTo>
                    <a:pt x="1867315" y="1756425"/>
                  </a:lnTo>
                  <a:lnTo>
                    <a:pt x="1901792" y="1756425"/>
                  </a:lnTo>
                  <a:lnTo>
                    <a:pt x="1887902" y="1719189"/>
                  </a:lnTo>
                  <a:close/>
                </a:path>
                <a:path w="1912620" h="1784350">
                  <a:moveTo>
                    <a:pt x="59089" y="43065"/>
                  </a:moveTo>
                  <a:lnTo>
                    <a:pt x="53578" y="52035"/>
                  </a:lnTo>
                  <a:lnTo>
                    <a:pt x="45016" y="58165"/>
                  </a:lnTo>
                  <a:lnTo>
                    <a:pt x="1859762" y="1749386"/>
                  </a:lnTo>
                  <a:lnTo>
                    <a:pt x="1873834" y="1734286"/>
                  </a:lnTo>
                  <a:lnTo>
                    <a:pt x="59089" y="43065"/>
                  </a:lnTo>
                  <a:close/>
                </a:path>
                <a:path w="1912620" h="1784350">
                  <a:moveTo>
                    <a:pt x="29846" y="0"/>
                  </a:moveTo>
                  <a:lnTo>
                    <a:pt x="18285" y="2675"/>
                  </a:lnTo>
                  <a:lnTo>
                    <a:pt x="8289" y="9832"/>
                  </a:lnTo>
                  <a:lnTo>
                    <a:pt x="1854" y="20301"/>
                  </a:lnTo>
                  <a:lnTo>
                    <a:pt x="0" y="32021"/>
                  </a:lnTo>
                  <a:lnTo>
                    <a:pt x="2674" y="43581"/>
                  </a:lnTo>
                  <a:lnTo>
                    <a:pt x="9826" y="53571"/>
                  </a:lnTo>
                  <a:lnTo>
                    <a:pt x="20300" y="60009"/>
                  </a:lnTo>
                  <a:lnTo>
                    <a:pt x="32021" y="61866"/>
                  </a:lnTo>
                  <a:lnTo>
                    <a:pt x="43582" y="59192"/>
                  </a:lnTo>
                  <a:lnTo>
                    <a:pt x="45016" y="58165"/>
                  </a:lnTo>
                  <a:lnTo>
                    <a:pt x="23898" y="38484"/>
                  </a:lnTo>
                  <a:lnTo>
                    <a:pt x="37969" y="23383"/>
                  </a:lnTo>
                  <a:lnTo>
                    <a:pt x="60374" y="23383"/>
                  </a:lnTo>
                  <a:lnTo>
                    <a:pt x="59193" y="18279"/>
                  </a:lnTo>
                  <a:lnTo>
                    <a:pt x="52041" y="8283"/>
                  </a:lnTo>
                  <a:lnTo>
                    <a:pt x="41567" y="1853"/>
                  </a:lnTo>
                  <a:lnTo>
                    <a:pt x="29846" y="0"/>
                  </a:lnTo>
                  <a:close/>
                </a:path>
                <a:path w="1912620" h="1784350">
                  <a:moveTo>
                    <a:pt x="37969" y="23383"/>
                  </a:moveTo>
                  <a:lnTo>
                    <a:pt x="23898" y="38484"/>
                  </a:lnTo>
                  <a:lnTo>
                    <a:pt x="45016" y="58165"/>
                  </a:lnTo>
                  <a:lnTo>
                    <a:pt x="53578" y="52035"/>
                  </a:lnTo>
                  <a:lnTo>
                    <a:pt x="59089" y="43065"/>
                  </a:lnTo>
                  <a:lnTo>
                    <a:pt x="37969" y="23383"/>
                  </a:lnTo>
                  <a:close/>
                </a:path>
                <a:path w="1912620" h="1784350">
                  <a:moveTo>
                    <a:pt x="60374" y="23383"/>
                  </a:moveTo>
                  <a:lnTo>
                    <a:pt x="37969" y="23383"/>
                  </a:lnTo>
                  <a:lnTo>
                    <a:pt x="59089" y="43065"/>
                  </a:lnTo>
                  <a:lnTo>
                    <a:pt x="60013" y="41560"/>
                  </a:lnTo>
                  <a:lnTo>
                    <a:pt x="61868" y="29840"/>
                  </a:lnTo>
                  <a:lnTo>
                    <a:pt x="60374" y="2338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664892" y="1698085"/>
              <a:ext cx="1507205" cy="44407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630224" y="1699736"/>
              <a:ext cx="1485732" cy="475431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1696937" y="1704118"/>
            <a:ext cx="1448554" cy="371119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28540" rIns="0" bIns="0" rtlCol="0">
            <a:spAutoFit/>
          </a:bodyPr>
          <a:lstStyle/>
          <a:p>
            <a:pPr marL="20296" marR="102112">
              <a:lnSpc>
                <a:spcPts val="868"/>
              </a:lnSpc>
              <a:spcBef>
                <a:spcPts val="225"/>
              </a:spcBef>
            </a:pPr>
            <a:r>
              <a:rPr sz="749" b="1" spc="-80" dirty="0">
                <a:latin typeface="Calibri"/>
                <a:cs typeface="Calibri"/>
              </a:rPr>
              <a:t>T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spc="-20" dirty="0">
                <a:latin typeface="Calibri"/>
                <a:cs typeface="Calibri"/>
              </a:rPr>
              <a:t>ta</a:t>
            </a:r>
            <a:r>
              <a:rPr sz="749" b="1" dirty="0">
                <a:latin typeface="Calibri"/>
                <a:cs typeface="Calibri"/>
              </a:rPr>
              <a:t>l</a:t>
            </a:r>
            <a:r>
              <a:rPr sz="749" b="1" spc="-15" dirty="0">
                <a:latin typeface="Calibri"/>
                <a:cs typeface="Calibri"/>
              </a:rPr>
              <a:t> d</a:t>
            </a:r>
            <a:r>
              <a:rPr sz="749" b="1" dirty="0">
                <a:latin typeface="Calibri"/>
                <a:cs typeface="Calibri"/>
              </a:rPr>
              <a:t>e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20" dirty="0">
                <a:latin typeface="Calibri"/>
                <a:cs typeface="Calibri"/>
              </a:rPr>
              <a:t>m</a:t>
            </a:r>
            <a:r>
              <a:rPr sz="749" b="1" spc="-15" dirty="0">
                <a:latin typeface="Calibri"/>
                <a:cs typeface="Calibri"/>
              </a:rPr>
              <a:t>u</a:t>
            </a:r>
            <a:r>
              <a:rPr sz="749" b="1" spc="-20" dirty="0">
                <a:latin typeface="Calibri"/>
                <a:cs typeface="Calibri"/>
              </a:rPr>
              <a:t>es</a:t>
            </a:r>
            <a:r>
              <a:rPr sz="749" b="1" spc="-15" dirty="0">
                <a:latin typeface="Calibri"/>
                <a:cs typeface="Calibri"/>
              </a:rPr>
              <a:t>t</a:t>
            </a:r>
            <a:r>
              <a:rPr sz="749" b="1" spc="-30" dirty="0">
                <a:latin typeface="Calibri"/>
                <a:cs typeface="Calibri"/>
              </a:rPr>
              <a:t>r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dirty="0">
                <a:latin typeface="Calibri"/>
                <a:cs typeface="Calibri"/>
              </a:rPr>
              <a:t>s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p</a:t>
            </a:r>
            <a:r>
              <a:rPr sz="749" b="1" spc="-25" dirty="0">
                <a:latin typeface="Calibri"/>
                <a:cs typeface="Calibri"/>
              </a:rPr>
              <a:t>r</a:t>
            </a:r>
            <a:r>
              <a:rPr sz="749" b="1" spc="-15" dirty="0">
                <a:latin typeface="Calibri"/>
                <a:cs typeface="Calibri"/>
              </a:rPr>
              <a:t>oc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5" dirty="0">
                <a:latin typeface="Calibri"/>
                <a:cs typeface="Calibri"/>
              </a:rPr>
              <a:t>s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15" dirty="0">
                <a:latin typeface="Calibri"/>
                <a:cs typeface="Calibri"/>
              </a:rPr>
              <a:t>d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15" dirty="0">
                <a:latin typeface="Calibri"/>
                <a:cs typeface="Calibri"/>
              </a:rPr>
              <a:t>s</a:t>
            </a:r>
            <a:r>
              <a:rPr sz="749" b="1" dirty="0">
                <a:latin typeface="Calibri"/>
                <a:cs typeface="Calibri"/>
              </a:rPr>
              <a:t>:</a:t>
            </a:r>
            <a:r>
              <a:rPr sz="749" b="1" spc="-15" dirty="0">
                <a:latin typeface="Calibri"/>
                <a:cs typeface="Calibri"/>
              </a:rPr>
              <a:t> 77</a:t>
            </a:r>
            <a:r>
              <a:rPr sz="749" b="1" dirty="0">
                <a:latin typeface="Calibri"/>
                <a:cs typeface="Calibri"/>
              </a:rPr>
              <a:t>1  </a:t>
            </a:r>
            <a:r>
              <a:rPr sz="749" b="1" spc="-80" dirty="0">
                <a:latin typeface="Calibri"/>
                <a:cs typeface="Calibri"/>
              </a:rPr>
              <a:t>T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spc="-20" dirty="0">
                <a:latin typeface="Calibri"/>
                <a:cs typeface="Calibri"/>
              </a:rPr>
              <a:t>ta</a:t>
            </a:r>
            <a:r>
              <a:rPr sz="749" b="1" dirty="0">
                <a:latin typeface="Calibri"/>
                <a:cs typeface="Calibri"/>
              </a:rPr>
              <a:t>l</a:t>
            </a:r>
            <a:r>
              <a:rPr sz="749" b="1" spc="-15" dirty="0">
                <a:latin typeface="Calibri"/>
                <a:cs typeface="Calibri"/>
              </a:rPr>
              <a:t> d</a:t>
            </a:r>
            <a:r>
              <a:rPr sz="749" b="1" dirty="0">
                <a:latin typeface="Calibri"/>
                <a:cs typeface="Calibri"/>
              </a:rPr>
              <a:t>e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p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25" dirty="0">
                <a:latin typeface="Calibri"/>
                <a:cs typeface="Calibri"/>
              </a:rPr>
              <a:t>nt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dirty="0">
                <a:latin typeface="Calibri"/>
                <a:cs typeface="Calibri"/>
              </a:rPr>
              <a:t>s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spc="-25" dirty="0">
                <a:latin typeface="Calibri"/>
                <a:cs typeface="Calibri"/>
              </a:rPr>
              <a:t>r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b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dos</a:t>
            </a:r>
            <a:r>
              <a:rPr sz="749" b="1" dirty="0">
                <a:latin typeface="Calibri"/>
                <a:cs typeface="Calibri"/>
              </a:rPr>
              <a:t>:</a:t>
            </a:r>
            <a:r>
              <a:rPr sz="749" b="1" spc="-15" dirty="0">
                <a:latin typeface="Calibri"/>
                <a:cs typeface="Calibri"/>
              </a:rPr>
              <a:t> 45</a:t>
            </a:r>
            <a:r>
              <a:rPr sz="749" b="1" dirty="0">
                <a:latin typeface="Calibri"/>
                <a:cs typeface="Calibri"/>
              </a:rPr>
              <a:t>4  </a:t>
            </a:r>
            <a:r>
              <a:rPr sz="749" b="1" spc="-15" dirty="0">
                <a:solidFill>
                  <a:srgbClr val="FF0000"/>
                </a:solidFill>
                <a:latin typeface="Calibri"/>
                <a:cs typeface="Calibri"/>
              </a:rPr>
              <a:t>Recaídas:</a:t>
            </a:r>
            <a:r>
              <a:rPr sz="749" b="1" spc="-2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b="1" spc="-5" dirty="0">
                <a:solidFill>
                  <a:srgbClr val="FF0000"/>
                </a:solidFill>
                <a:latin typeface="Calibri"/>
                <a:cs typeface="Calibri"/>
              </a:rPr>
              <a:t>18</a:t>
            </a:r>
            <a:r>
              <a:rPr sz="749" b="1" spc="-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b="1" spc="-15" dirty="0">
                <a:solidFill>
                  <a:srgbClr val="FF0000"/>
                </a:solidFill>
                <a:latin typeface="Calibri"/>
                <a:cs typeface="Calibri"/>
              </a:rPr>
              <a:t>pacientes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4543970" y="3872402"/>
            <a:ext cx="1144763" cy="366578"/>
            <a:chOff x="4543935" y="3877177"/>
            <a:chExt cx="1146175" cy="367030"/>
          </a:xfrm>
        </p:grpSpPr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543935" y="3877177"/>
              <a:ext cx="1145674" cy="331816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563745" y="3877177"/>
              <a:ext cx="1104403" cy="366483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4572000" y="3880400"/>
            <a:ext cx="1087684" cy="257126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29808" rIns="0" bIns="0" rtlCol="0">
            <a:spAutoFit/>
          </a:bodyPr>
          <a:lstStyle/>
          <a:p>
            <a:pPr marL="75474" marR="65961" indent="95770">
              <a:lnSpc>
                <a:spcPts val="859"/>
              </a:lnSpc>
              <a:spcBef>
                <a:spcPts val="235"/>
              </a:spcBef>
            </a:pPr>
            <a:r>
              <a:rPr sz="749" b="1" spc="-10" dirty="0">
                <a:latin typeface="Calibri"/>
                <a:cs typeface="Calibri"/>
              </a:rPr>
              <a:t>152 </a:t>
            </a:r>
            <a:r>
              <a:rPr sz="749" b="1" spc="-15" dirty="0">
                <a:latin typeface="Calibri"/>
                <a:cs typeface="Calibri"/>
              </a:rPr>
              <a:t>pacientes </a:t>
            </a:r>
            <a:r>
              <a:rPr sz="749" b="1" spc="-10" dirty="0">
                <a:latin typeface="Calibri"/>
                <a:cs typeface="Calibri"/>
              </a:rPr>
              <a:t>LAL-B </a:t>
            </a:r>
            <a:r>
              <a:rPr sz="749" b="1" spc="-5" dirty="0">
                <a:latin typeface="Calibri"/>
                <a:cs typeface="Calibri"/>
              </a:rPr>
              <a:t> 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15" dirty="0">
                <a:latin typeface="Calibri"/>
                <a:cs typeface="Calibri"/>
              </a:rPr>
              <a:t>n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5" dirty="0">
                <a:latin typeface="Calibri"/>
                <a:cs typeface="Calibri"/>
              </a:rPr>
              <a:t>li</a:t>
            </a:r>
            <a:r>
              <a:rPr sz="749" b="1" spc="-20" dirty="0">
                <a:latin typeface="Calibri"/>
                <a:cs typeface="Calibri"/>
              </a:rPr>
              <a:t>za</a:t>
            </a:r>
            <a:r>
              <a:rPr sz="749" b="1" spc="-15" dirty="0">
                <a:latin typeface="Calibri"/>
                <a:cs typeface="Calibri"/>
              </a:rPr>
              <a:t>do</a:t>
            </a:r>
            <a:r>
              <a:rPr sz="749" b="1" dirty="0">
                <a:latin typeface="Calibri"/>
                <a:cs typeface="Calibri"/>
              </a:rPr>
              <a:t>s </a:t>
            </a:r>
            <a:r>
              <a:rPr sz="749" b="1" spc="-30" dirty="0">
                <a:latin typeface="Calibri"/>
                <a:cs typeface="Calibri"/>
              </a:rPr>
              <a:t> 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dirty="0">
                <a:latin typeface="Calibri"/>
                <a:cs typeface="Calibri"/>
              </a:rPr>
              <a:t>n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p</a:t>
            </a:r>
            <a:r>
              <a:rPr sz="749" b="1" spc="-25" dirty="0">
                <a:latin typeface="Calibri"/>
                <a:cs typeface="Calibri"/>
              </a:rPr>
              <a:t>r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spc="-20" dirty="0">
                <a:latin typeface="Calibri"/>
                <a:cs typeface="Calibri"/>
              </a:rPr>
              <a:t>t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spc="-20" dirty="0">
                <a:latin typeface="Calibri"/>
                <a:cs typeface="Calibri"/>
              </a:rPr>
              <a:t>c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spc="-5" dirty="0">
                <a:latin typeface="Calibri"/>
                <a:cs typeface="Calibri"/>
              </a:rPr>
              <a:t>l</a:t>
            </a:r>
            <a:r>
              <a:rPr sz="749" b="1" dirty="0">
                <a:latin typeface="Calibri"/>
                <a:cs typeface="Calibri"/>
              </a:rPr>
              <a:t>o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400504" y="1884090"/>
            <a:ext cx="3171724" cy="2345972"/>
            <a:chOff x="1396593" y="1886413"/>
            <a:chExt cx="3175635" cy="2348865"/>
          </a:xfrm>
        </p:grpSpPr>
        <p:sp>
          <p:nvSpPr>
            <p:cNvPr id="43" name="object 43"/>
            <p:cNvSpPr/>
            <p:nvPr/>
          </p:nvSpPr>
          <p:spPr>
            <a:xfrm>
              <a:off x="3415868" y="1886419"/>
              <a:ext cx="1156335" cy="1352550"/>
            </a:xfrm>
            <a:custGeom>
              <a:avLst/>
              <a:gdLst/>
              <a:ahLst/>
              <a:cxnLst/>
              <a:rect l="l" t="t" r="r" b="b"/>
              <a:pathLst>
                <a:path w="1156335" h="1352550">
                  <a:moveTo>
                    <a:pt x="513143" y="536016"/>
                  </a:moveTo>
                  <a:lnTo>
                    <a:pt x="511048" y="525792"/>
                  </a:lnTo>
                  <a:lnTo>
                    <a:pt x="510679" y="523963"/>
                  </a:lnTo>
                  <a:lnTo>
                    <a:pt x="504012" y="514146"/>
                  </a:lnTo>
                  <a:lnTo>
                    <a:pt x="494157" y="507542"/>
                  </a:lnTo>
                  <a:lnTo>
                    <a:pt x="482092" y="505155"/>
                  </a:lnTo>
                  <a:lnTo>
                    <a:pt x="470052" y="507631"/>
                  </a:lnTo>
                  <a:lnTo>
                    <a:pt x="460235" y="514299"/>
                  </a:lnTo>
                  <a:lnTo>
                    <a:pt x="453631" y="524154"/>
                  </a:lnTo>
                  <a:lnTo>
                    <a:pt x="453288" y="525881"/>
                  </a:lnTo>
                  <a:lnTo>
                    <a:pt x="200812" y="526707"/>
                  </a:lnTo>
                  <a:lnTo>
                    <a:pt x="200736" y="506069"/>
                  </a:lnTo>
                  <a:lnTo>
                    <a:pt x="138938" y="537222"/>
                  </a:lnTo>
                  <a:lnTo>
                    <a:pt x="200939" y="567982"/>
                  </a:lnTo>
                  <a:lnTo>
                    <a:pt x="200875" y="547370"/>
                  </a:lnTo>
                  <a:lnTo>
                    <a:pt x="453351" y="546519"/>
                  </a:lnTo>
                  <a:lnTo>
                    <a:pt x="453707" y="548246"/>
                  </a:lnTo>
                  <a:lnTo>
                    <a:pt x="460375" y="558063"/>
                  </a:lnTo>
                  <a:lnTo>
                    <a:pt x="470242" y="564667"/>
                  </a:lnTo>
                  <a:lnTo>
                    <a:pt x="482295" y="567067"/>
                  </a:lnTo>
                  <a:lnTo>
                    <a:pt x="494334" y="564591"/>
                  </a:lnTo>
                  <a:lnTo>
                    <a:pt x="504151" y="557923"/>
                  </a:lnTo>
                  <a:lnTo>
                    <a:pt x="510755" y="548068"/>
                  </a:lnTo>
                  <a:lnTo>
                    <a:pt x="513143" y="536016"/>
                  </a:lnTo>
                  <a:close/>
                </a:path>
                <a:path w="1156335" h="1352550">
                  <a:moveTo>
                    <a:pt x="581101" y="19773"/>
                  </a:moveTo>
                  <a:lnTo>
                    <a:pt x="576973" y="18542"/>
                  </a:lnTo>
                  <a:lnTo>
                    <a:pt x="514781" y="0"/>
                  </a:lnTo>
                  <a:lnTo>
                    <a:pt x="518350" y="20320"/>
                  </a:lnTo>
                  <a:lnTo>
                    <a:pt x="57137" y="101307"/>
                  </a:lnTo>
                  <a:lnTo>
                    <a:pt x="56502" y="99656"/>
                  </a:lnTo>
                  <a:lnTo>
                    <a:pt x="48260" y="91122"/>
                  </a:lnTo>
                  <a:lnTo>
                    <a:pt x="37426" y="86283"/>
                  </a:lnTo>
                  <a:lnTo>
                    <a:pt x="25133" y="85966"/>
                  </a:lnTo>
                  <a:lnTo>
                    <a:pt x="13690" y="90449"/>
                  </a:lnTo>
                  <a:lnTo>
                    <a:pt x="5143" y="98679"/>
                  </a:lnTo>
                  <a:lnTo>
                    <a:pt x="317" y="109524"/>
                  </a:lnTo>
                  <a:lnTo>
                    <a:pt x="0" y="121805"/>
                  </a:lnTo>
                  <a:lnTo>
                    <a:pt x="4483" y="133248"/>
                  </a:lnTo>
                  <a:lnTo>
                    <a:pt x="12712" y="141795"/>
                  </a:lnTo>
                  <a:lnTo>
                    <a:pt x="23558" y="146634"/>
                  </a:lnTo>
                  <a:lnTo>
                    <a:pt x="35839" y="146939"/>
                  </a:lnTo>
                  <a:lnTo>
                    <a:pt x="47294" y="142468"/>
                  </a:lnTo>
                  <a:lnTo>
                    <a:pt x="55829" y="134226"/>
                  </a:lnTo>
                  <a:lnTo>
                    <a:pt x="59232" y="126619"/>
                  </a:lnTo>
                  <a:lnTo>
                    <a:pt x="60667" y="123393"/>
                  </a:lnTo>
                  <a:lnTo>
                    <a:pt x="60706" y="121627"/>
                  </a:lnTo>
                  <a:lnTo>
                    <a:pt x="521919" y="40640"/>
                  </a:lnTo>
                  <a:lnTo>
                    <a:pt x="525487" y="60972"/>
                  </a:lnTo>
                  <a:lnTo>
                    <a:pt x="581101" y="19773"/>
                  </a:lnTo>
                  <a:close/>
                </a:path>
                <a:path w="1156335" h="1352550">
                  <a:moveTo>
                    <a:pt x="1090688" y="1083957"/>
                  </a:moveTo>
                  <a:lnTo>
                    <a:pt x="1090485" y="1072959"/>
                  </a:lnTo>
                  <a:lnTo>
                    <a:pt x="1090472" y="1072095"/>
                  </a:lnTo>
                  <a:lnTo>
                    <a:pt x="1085824" y="1061186"/>
                  </a:lnTo>
                  <a:lnTo>
                    <a:pt x="1077036" y="1052588"/>
                  </a:lnTo>
                  <a:lnTo>
                    <a:pt x="1065593" y="1048080"/>
                  </a:lnTo>
                  <a:lnTo>
                    <a:pt x="1053731" y="1048308"/>
                  </a:lnTo>
                  <a:lnTo>
                    <a:pt x="1042809" y="1052957"/>
                  </a:lnTo>
                  <a:lnTo>
                    <a:pt x="1034224" y="1061745"/>
                  </a:lnTo>
                  <a:lnTo>
                    <a:pt x="1029716" y="1073188"/>
                  </a:lnTo>
                  <a:lnTo>
                    <a:pt x="1029931" y="1085049"/>
                  </a:lnTo>
                  <a:lnTo>
                    <a:pt x="1034580" y="1095959"/>
                  </a:lnTo>
                  <a:lnTo>
                    <a:pt x="1035850" y="1097203"/>
                  </a:lnTo>
                  <a:lnTo>
                    <a:pt x="907986" y="1294688"/>
                  </a:lnTo>
                  <a:lnTo>
                    <a:pt x="890663" y="1283474"/>
                  </a:lnTo>
                  <a:lnTo>
                    <a:pt x="883005" y="1352257"/>
                  </a:lnTo>
                  <a:lnTo>
                    <a:pt x="942632" y="1317117"/>
                  </a:lnTo>
                  <a:lnTo>
                    <a:pt x="938682" y="1314564"/>
                  </a:lnTo>
                  <a:lnTo>
                    <a:pt x="925309" y="1305902"/>
                  </a:lnTo>
                  <a:lnTo>
                    <a:pt x="1053172" y="1108417"/>
                  </a:lnTo>
                  <a:lnTo>
                    <a:pt x="1054811" y="1109065"/>
                  </a:lnTo>
                  <a:lnTo>
                    <a:pt x="1066685" y="1108837"/>
                  </a:lnTo>
                  <a:lnTo>
                    <a:pt x="1077595" y="1104188"/>
                  </a:lnTo>
                  <a:lnTo>
                    <a:pt x="1086192" y="1095387"/>
                  </a:lnTo>
                  <a:lnTo>
                    <a:pt x="1090688" y="1083957"/>
                  </a:lnTo>
                  <a:close/>
                </a:path>
                <a:path w="1156335" h="1352550">
                  <a:moveTo>
                    <a:pt x="1156131" y="747153"/>
                  </a:moveTo>
                  <a:lnTo>
                    <a:pt x="1146708" y="743953"/>
                  </a:lnTo>
                  <a:lnTo>
                    <a:pt x="1090587" y="724903"/>
                  </a:lnTo>
                  <a:lnTo>
                    <a:pt x="1093393" y="745363"/>
                  </a:lnTo>
                  <a:lnTo>
                    <a:pt x="795413" y="786218"/>
                  </a:lnTo>
                  <a:lnTo>
                    <a:pt x="794829" y="784555"/>
                  </a:lnTo>
                  <a:lnTo>
                    <a:pt x="786930" y="775716"/>
                  </a:lnTo>
                  <a:lnTo>
                    <a:pt x="776274" y="770483"/>
                  </a:lnTo>
                  <a:lnTo>
                    <a:pt x="764006" y="769708"/>
                  </a:lnTo>
                  <a:lnTo>
                    <a:pt x="752398" y="773760"/>
                  </a:lnTo>
                  <a:lnTo>
                    <a:pt x="743559" y="781659"/>
                  </a:lnTo>
                  <a:lnTo>
                    <a:pt x="738327" y="792314"/>
                  </a:lnTo>
                  <a:lnTo>
                    <a:pt x="737552" y="804570"/>
                  </a:lnTo>
                  <a:lnTo>
                    <a:pt x="741603" y="816178"/>
                  </a:lnTo>
                  <a:lnTo>
                    <a:pt x="749503" y="825030"/>
                  </a:lnTo>
                  <a:lnTo>
                    <a:pt x="760158" y="830262"/>
                  </a:lnTo>
                  <a:lnTo>
                    <a:pt x="772426" y="831037"/>
                  </a:lnTo>
                  <a:lnTo>
                    <a:pt x="784034" y="826985"/>
                  </a:lnTo>
                  <a:lnTo>
                    <a:pt x="792873" y="819086"/>
                  </a:lnTo>
                  <a:lnTo>
                    <a:pt x="797039" y="810590"/>
                  </a:lnTo>
                  <a:lnTo>
                    <a:pt x="798106" y="808431"/>
                  </a:lnTo>
                  <a:lnTo>
                    <a:pt x="798220" y="806665"/>
                  </a:lnTo>
                  <a:lnTo>
                    <a:pt x="1096187" y="765797"/>
                  </a:lnTo>
                  <a:lnTo>
                    <a:pt x="1098994" y="786231"/>
                  </a:lnTo>
                  <a:lnTo>
                    <a:pt x="1156131" y="74715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1396593" y="2758592"/>
              <a:ext cx="2546985" cy="1476375"/>
            </a:xfrm>
            <a:custGeom>
              <a:avLst/>
              <a:gdLst/>
              <a:ahLst/>
              <a:cxnLst/>
              <a:rect l="l" t="t" r="r" b="b"/>
              <a:pathLst>
                <a:path w="2546985" h="1476375">
                  <a:moveTo>
                    <a:pt x="2546769" y="0"/>
                  </a:moveTo>
                  <a:lnTo>
                    <a:pt x="0" y="0"/>
                  </a:lnTo>
                  <a:lnTo>
                    <a:pt x="0" y="1476286"/>
                  </a:lnTo>
                  <a:lnTo>
                    <a:pt x="2546769" y="1476286"/>
                  </a:lnTo>
                  <a:lnTo>
                    <a:pt x="2546769" y="0"/>
                  </a:lnTo>
                  <a:close/>
                </a:path>
              </a:pathLst>
            </a:custGeom>
            <a:solidFill>
              <a:srgbClr val="E2F0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560893" y="3043516"/>
              <a:ext cx="2309495" cy="703245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1570799" y="3256470"/>
              <a:ext cx="2233930" cy="661670"/>
            </a:xfrm>
            <a:custGeom>
              <a:avLst/>
              <a:gdLst/>
              <a:ahLst/>
              <a:cxnLst/>
              <a:rect l="l" t="t" r="r" b="b"/>
              <a:pathLst>
                <a:path w="2233929" h="661670">
                  <a:moveTo>
                    <a:pt x="26416" y="0"/>
                  </a:moveTo>
                  <a:lnTo>
                    <a:pt x="0" y="0"/>
                  </a:lnTo>
                  <a:lnTo>
                    <a:pt x="0" y="661593"/>
                  </a:lnTo>
                  <a:lnTo>
                    <a:pt x="26416" y="661593"/>
                  </a:lnTo>
                  <a:lnTo>
                    <a:pt x="26416" y="0"/>
                  </a:lnTo>
                  <a:close/>
                </a:path>
                <a:path w="2233929" h="661670">
                  <a:moveTo>
                    <a:pt x="227812" y="208000"/>
                  </a:moveTo>
                  <a:lnTo>
                    <a:pt x="199745" y="208000"/>
                  </a:lnTo>
                  <a:lnTo>
                    <a:pt x="199745" y="661606"/>
                  </a:lnTo>
                  <a:lnTo>
                    <a:pt x="227812" y="661606"/>
                  </a:lnTo>
                  <a:lnTo>
                    <a:pt x="227812" y="208000"/>
                  </a:lnTo>
                  <a:close/>
                </a:path>
                <a:path w="2233929" h="661670">
                  <a:moveTo>
                    <a:pt x="427558" y="348322"/>
                  </a:moveTo>
                  <a:lnTo>
                    <a:pt x="401142" y="348322"/>
                  </a:lnTo>
                  <a:lnTo>
                    <a:pt x="401142" y="661593"/>
                  </a:lnTo>
                  <a:lnTo>
                    <a:pt x="427558" y="661593"/>
                  </a:lnTo>
                  <a:lnTo>
                    <a:pt x="427558" y="348322"/>
                  </a:lnTo>
                  <a:close/>
                </a:path>
                <a:path w="2233929" h="661670">
                  <a:moveTo>
                    <a:pt x="628967" y="313651"/>
                  </a:moveTo>
                  <a:lnTo>
                    <a:pt x="600900" y="313651"/>
                  </a:lnTo>
                  <a:lnTo>
                    <a:pt x="600900" y="661581"/>
                  </a:lnTo>
                  <a:lnTo>
                    <a:pt x="628967" y="661581"/>
                  </a:lnTo>
                  <a:lnTo>
                    <a:pt x="628967" y="313651"/>
                  </a:lnTo>
                  <a:close/>
                </a:path>
                <a:path w="2233929" h="661670">
                  <a:moveTo>
                    <a:pt x="828713" y="138671"/>
                  </a:moveTo>
                  <a:lnTo>
                    <a:pt x="802297" y="138671"/>
                  </a:lnTo>
                  <a:lnTo>
                    <a:pt x="802297" y="661593"/>
                  </a:lnTo>
                  <a:lnTo>
                    <a:pt x="828713" y="661593"/>
                  </a:lnTo>
                  <a:lnTo>
                    <a:pt x="828713" y="138671"/>
                  </a:lnTo>
                  <a:close/>
                </a:path>
                <a:path w="2233929" h="661670">
                  <a:moveTo>
                    <a:pt x="1030109" y="313651"/>
                  </a:moveTo>
                  <a:lnTo>
                    <a:pt x="1002042" y="313651"/>
                  </a:lnTo>
                  <a:lnTo>
                    <a:pt x="1002042" y="661581"/>
                  </a:lnTo>
                  <a:lnTo>
                    <a:pt x="1030109" y="661581"/>
                  </a:lnTo>
                  <a:lnTo>
                    <a:pt x="1030109" y="313651"/>
                  </a:lnTo>
                  <a:close/>
                </a:path>
                <a:path w="2233929" h="661670">
                  <a:moveTo>
                    <a:pt x="1229868" y="138671"/>
                  </a:moveTo>
                  <a:lnTo>
                    <a:pt x="1203452" y="138671"/>
                  </a:lnTo>
                  <a:lnTo>
                    <a:pt x="1203452" y="661593"/>
                  </a:lnTo>
                  <a:lnTo>
                    <a:pt x="1229868" y="661593"/>
                  </a:lnTo>
                  <a:lnTo>
                    <a:pt x="1229868" y="138671"/>
                  </a:lnTo>
                  <a:close/>
                </a:path>
                <a:path w="2233929" h="661670">
                  <a:moveTo>
                    <a:pt x="1431264" y="313651"/>
                  </a:moveTo>
                  <a:lnTo>
                    <a:pt x="1403197" y="313651"/>
                  </a:lnTo>
                  <a:lnTo>
                    <a:pt x="1403197" y="661581"/>
                  </a:lnTo>
                  <a:lnTo>
                    <a:pt x="1431264" y="661581"/>
                  </a:lnTo>
                  <a:lnTo>
                    <a:pt x="1431264" y="313651"/>
                  </a:lnTo>
                  <a:close/>
                </a:path>
                <a:path w="2233929" h="661670">
                  <a:moveTo>
                    <a:pt x="1631010" y="69329"/>
                  </a:moveTo>
                  <a:lnTo>
                    <a:pt x="1604594" y="69329"/>
                  </a:lnTo>
                  <a:lnTo>
                    <a:pt x="1604594" y="661581"/>
                  </a:lnTo>
                  <a:lnTo>
                    <a:pt x="1631010" y="661581"/>
                  </a:lnTo>
                  <a:lnTo>
                    <a:pt x="1631010" y="69329"/>
                  </a:lnTo>
                  <a:close/>
                </a:path>
                <a:path w="2233929" h="661670">
                  <a:moveTo>
                    <a:pt x="1832406" y="244322"/>
                  </a:moveTo>
                  <a:lnTo>
                    <a:pt x="1804352" y="244322"/>
                  </a:lnTo>
                  <a:lnTo>
                    <a:pt x="1804352" y="661593"/>
                  </a:lnTo>
                  <a:lnTo>
                    <a:pt x="1832406" y="661593"/>
                  </a:lnTo>
                  <a:lnTo>
                    <a:pt x="1832406" y="244322"/>
                  </a:lnTo>
                  <a:close/>
                </a:path>
                <a:path w="2233929" h="661670">
                  <a:moveTo>
                    <a:pt x="2032165" y="278980"/>
                  </a:moveTo>
                  <a:lnTo>
                    <a:pt x="2005749" y="278980"/>
                  </a:lnTo>
                  <a:lnTo>
                    <a:pt x="2005749" y="661581"/>
                  </a:lnTo>
                  <a:lnTo>
                    <a:pt x="2032165" y="661581"/>
                  </a:lnTo>
                  <a:lnTo>
                    <a:pt x="2032165" y="278980"/>
                  </a:lnTo>
                  <a:close/>
                </a:path>
                <a:path w="2233929" h="661670">
                  <a:moveTo>
                    <a:pt x="2233561" y="138671"/>
                  </a:moveTo>
                  <a:lnTo>
                    <a:pt x="2205507" y="138671"/>
                  </a:lnTo>
                  <a:lnTo>
                    <a:pt x="2205507" y="661593"/>
                  </a:lnTo>
                  <a:lnTo>
                    <a:pt x="2233561" y="661593"/>
                  </a:lnTo>
                  <a:lnTo>
                    <a:pt x="2233561" y="138671"/>
                  </a:lnTo>
                  <a:close/>
                </a:path>
              </a:pathLst>
            </a:custGeom>
            <a:solidFill>
              <a:srgbClr val="70AD47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1570795" y="3256466"/>
              <a:ext cx="2233930" cy="661670"/>
            </a:xfrm>
            <a:custGeom>
              <a:avLst/>
              <a:gdLst/>
              <a:ahLst/>
              <a:cxnLst/>
              <a:rect l="l" t="t" r="r" b="b"/>
              <a:pathLst>
                <a:path w="2233929" h="661670">
                  <a:moveTo>
                    <a:pt x="0" y="0"/>
                  </a:moveTo>
                  <a:lnTo>
                    <a:pt x="26416" y="0"/>
                  </a:lnTo>
                  <a:lnTo>
                    <a:pt x="26416" y="661593"/>
                  </a:lnTo>
                  <a:lnTo>
                    <a:pt x="0" y="661593"/>
                  </a:lnTo>
                  <a:lnTo>
                    <a:pt x="0" y="0"/>
                  </a:lnTo>
                  <a:close/>
                </a:path>
                <a:path w="2233929" h="661670">
                  <a:moveTo>
                    <a:pt x="199745" y="208000"/>
                  </a:moveTo>
                  <a:lnTo>
                    <a:pt x="227812" y="208000"/>
                  </a:lnTo>
                  <a:lnTo>
                    <a:pt x="227812" y="661593"/>
                  </a:lnTo>
                  <a:lnTo>
                    <a:pt x="199745" y="661593"/>
                  </a:lnTo>
                  <a:lnTo>
                    <a:pt x="199745" y="208000"/>
                  </a:lnTo>
                  <a:close/>
                </a:path>
                <a:path w="2233929" h="661670">
                  <a:moveTo>
                    <a:pt x="401154" y="348322"/>
                  </a:moveTo>
                  <a:lnTo>
                    <a:pt x="427558" y="348322"/>
                  </a:lnTo>
                  <a:lnTo>
                    <a:pt x="427558" y="661593"/>
                  </a:lnTo>
                  <a:lnTo>
                    <a:pt x="401154" y="661593"/>
                  </a:lnTo>
                  <a:lnTo>
                    <a:pt x="401154" y="348322"/>
                  </a:lnTo>
                  <a:close/>
                </a:path>
                <a:path w="2233929" h="661670">
                  <a:moveTo>
                    <a:pt x="600900" y="313651"/>
                  </a:moveTo>
                  <a:lnTo>
                    <a:pt x="628967" y="313651"/>
                  </a:lnTo>
                  <a:lnTo>
                    <a:pt x="628967" y="661593"/>
                  </a:lnTo>
                  <a:lnTo>
                    <a:pt x="600900" y="661593"/>
                  </a:lnTo>
                  <a:lnTo>
                    <a:pt x="600900" y="313651"/>
                  </a:lnTo>
                  <a:close/>
                </a:path>
                <a:path w="2233929" h="661670">
                  <a:moveTo>
                    <a:pt x="802297" y="138671"/>
                  </a:moveTo>
                  <a:lnTo>
                    <a:pt x="828713" y="138671"/>
                  </a:lnTo>
                  <a:lnTo>
                    <a:pt x="828713" y="661593"/>
                  </a:lnTo>
                  <a:lnTo>
                    <a:pt x="802297" y="661593"/>
                  </a:lnTo>
                  <a:lnTo>
                    <a:pt x="802297" y="138671"/>
                  </a:lnTo>
                  <a:close/>
                </a:path>
                <a:path w="2233929" h="661670">
                  <a:moveTo>
                    <a:pt x="1002055" y="313651"/>
                  </a:moveTo>
                  <a:lnTo>
                    <a:pt x="1030122" y="313651"/>
                  </a:lnTo>
                  <a:lnTo>
                    <a:pt x="1030122" y="661593"/>
                  </a:lnTo>
                  <a:lnTo>
                    <a:pt x="1002055" y="661593"/>
                  </a:lnTo>
                  <a:lnTo>
                    <a:pt x="1002055" y="313651"/>
                  </a:lnTo>
                  <a:close/>
                </a:path>
                <a:path w="2233929" h="661670">
                  <a:moveTo>
                    <a:pt x="1203452" y="138671"/>
                  </a:moveTo>
                  <a:lnTo>
                    <a:pt x="1229868" y="138671"/>
                  </a:lnTo>
                  <a:lnTo>
                    <a:pt x="1229868" y="661593"/>
                  </a:lnTo>
                  <a:lnTo>
                    <a:pt x="1203452" y="661593"/>
                  </a:lnTo>
                  <a:lnTo>
                    <a:pt x="1203452" y="138671"/>
                  </a:lnTo>
                  <a:close/>
                </a:path>
                <a:path w="2233929" h="661670">
                  <a:moveTo>
                    <a:pt x="1403197" y="313651"/>
                  </a:moveTo>
                  <a:lnTo>
                    <a:pt x="1431264" y="313651"/>
                  </a:lnTo>
                  <a:lnTo>
                    <a:pt x="1431264" y="661593"/>
                  </a:lnTo>
                  <a:lnTo>
                    <a:pt x="1403197" y="661593"/>
                  </a:lnTo>
                  <a:lnTo>
                    <a:pt x="1403197" y="313651"/>
                  </a:lnTo>
                  <a:close/>
                </a:path>
                <a:path w="2233929" h="661670">
                  <a:moveTo>
                    <a:pt x="1604606" y="69329"/>
                  </a:moveTo>
                  <a:lnTo>
                    <a:pt x="1631022" y="69329"/>
                  </a:lnTo>
                  <a:lnTo>
                    <a:pt x="1631022" y="661593"/>
                  </a:lnTo>
                  <a:lnTo>
                    <a:pt x="1604606" y="661593"/>
                  </a:lnTo>
                  <a:lnTo>
                    <a:pt x="1604606" y="69329"/>
                  </a:lnTo>
                  <a:close/>
                </a:path>
                <a:path w="2233929" h="661670">
                  <a:moveTo>
                    <a:pt x="1804352" y="244322"/>
                  </a:moveTo>
                  <a:lnTo>
                    <a:pt x="1832419" y="244322"/>
                  </a:lnTo>
                  <a:lnTo>
                    <a:pt x="1832419" y="661593"/>
                  </a:lnTo>
                  <a:lnTo>
                    <a:pt x="1804352" y="661593"/>
                  </a:lnTo>
                  <a:lnTo>
                    <a:pt x="1804352" y="244322"/>
                  </a:lnTo>
                  <a:close/>
                </a:path>
                <a:path w="2233929" h="661670">
                  <a:moveTo>
                    <a:pt x="2005761" y="278993"/>
                  </a:moveTo>
                  <a:lnTo>
                    <a:pt x="2032165" y="278993"/>
                  </a:lnTo>
                  <a:lnTo>
                    <a:pt x="2032165" y="661593"/>
                  </a:lnTo>
                  <a:lnTo>
                    <a:pt x="2005761" y="661593"/>
                  </a:lnTo>
                  <a:lnTo>
                    <a:pt x="2005761" y="278993"/>
                  </a:lnTo>
                  <a:close/>
                </a:path>
                <a:path w="2233929" h="661670">
                  <a:moveTo>
                    <a:pt x="2205507" y="138671"/>
                  </a:moveTo>
                  <a:lnTo>
                    <a:pt x="2233574" y="138671"/>
                  </a:lnTo>
                  <a:lnTo>
                    <a:pt x="2233574" y="661593"/>
                  </a:lnTo>
                  <a:lnTo>
                    <a:pt x="2205507" y="661593"/>
                  </a:lnTo>
                  <a:lnTo>
                    <a:pt x="2205507" y="138671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1597202" y="3116148"/>
              <a:ext cx="2233930" cy="802005"/>
            </a:xfrm>
            <a:custGeom>
              <a:avLst/>
              <a:gdLst/>
              <a:ahLst/>
              <a:cxnLst/>
              <a:rect l="l" t="t" r="r" b="b"/>
              <a:pathLst>
                <a:path w="2233929" h="802004">
                  <a:moveTo>
                    <a:pt x="28054" y="174980"/>
                  </a:moveTo>
                  <a:lnTo>
                    <a:pt x="0" y="174980"/>
                  </a:lnTo>
                  <a:lnTo>
                    <a:pt x="0" y="801903"/>
                  </a:lnTo>
                  <a:lnTo>
                    <a:pt x="28054" y="801903"/>
                  </a:lnTo>
                  <a:lnTo>
                    <a:pt x="28054" y="174980"/>
                  </a:lnTo>
                  <a:close/>
                </a:path>
                <a:path w="2233929" h="802004">
                  <a:moveTo>
                    <a:pt x="229476" y="419303"/>
                  </a:moveTo>
                  <a:lnTo>
                    <a:pt x="201409" y="419303"/>
                  </a:lnTo>
                  <a:lnTo>
                    <a:pt x="201409" y="801903"/>
                  </a:lnTo>
                  <a:lnTo>
                    <a:pt x="229476" y="801903"/>
                  </a:lnTo>
                  <a:lnTo>
                    <a:pt x="229476" y="419303"/>
                  </a:lnTo>
                  <a:close/>
                </a:path>
                <a:path w="2233929" h="802004">
                  <a:moveTo>
                    <a:pt x="429221" y="0"/>
                  </a:moveTo>
                  <a:lnTo>
                    <a:pt x="401154" y="0"/>
                  </a:lnTo>
                  <a:lnTo>
                    <a:pt x="401154" y="801928"/>
                  </a:lnTo>
                  <a:lnTo>
                    <a:pt x="429221" y="801928"/>
                  </a:lnTo>
                  <a:lnTo>
                    <a:pt x="429221" y="0"/>
                  </a:lnTo>
                  <a:close/>
                </a:path>
                <a:path w="2233929" h="802004">
                  <a:moveTo>
                    <a:pt x="628967" y="174980"/>
                  </a:moveTo>
                  <a:lnTo>
                    <a:pt x="602551" y="174980"/>
                  </a:lnTo>
                  <a:lnTo>
                    <a:pt x="602551" y="801903"/>
                  </a:lnTo>
                  <a:lnTo>
                    <a:pt x="628967" y="801903"/>
                  </a:lnTo>
                  <a:lnTo>
                    <a:pt x="628967" y="174980"/>
                  </a:lnTo>
                  <a:close/>
                </a:path>
                <a:path w="2233929" h="802004">
                  <a:moveTo>
                    <a:pt x="830376" y="453974"/>
                  </a:moveTo>
                  <a:lnTo>
                    <a:pt x="802309" y="453974"/>
                  </a:lnTo>
                  <a:lnTo>
                    <a:pt x="802309" y="801903"/>
                  </a:lnTo>
                  <a:lnTo>
                    <a:pt x="830376" y="801903"/>
                  </a:lnTo>
                  <a:lnTo>
                    <a:pt x="830376" y="453974"/>
                  </a:lnTo>
                  <a:close/>
                </a:path>
                <a:path w="2233929" h="802004">
                  <a:moveTo>
                    <a:pt x="1030122" y="523316"/>
                  </a:moveTo>
                  <a:lnTo>
                    <a:pt x="1003706" y="523316"/>
                  </a:lnTo>
                  <a:lnTo>
                    <a:pt x="1003706" y="801916"/>
                  </a:lnTo>
                  <a:lnTo>
                    <a:pt x="1030122" y="801916"/>
                  </a:lnTo>
                  <a:lnTo>
                    <a:pt x="1030122" y="523316"/>
                  </a:lnTo>
                  <a:close/>
                </a:path>
                <a:path w="2233929" h="802004">
                  <a:moveTo>
                    <a:pt x="1231531" y="419303"/>
                  </a:moveTo>
                  <a:lnTo>
                    <a:pt x="1203464" y="419303"/>
                  </a:lnTo>
                  <a:lnTo>
                    <a:pt x="1203464" y="801903"/>
                  </a:lnTo>
                  <a:lnTo>
                    <a:pt x="1231531" y="801903"/>
                  </a:lnTo>
                  <a:lnTo>
                    <a:pt x="1231531" y="419303"/>
                  </a:lnTo>
                  <a:close/>
                </a:path>
                <a:path w="2233929" h="802004">
                  <a:moveTo>
                    <a:pt x="1431277" y="105651"/>
                  </a:moveTo>
                  <a:lnTo>
                    <a:pt x="1404861" y="105651"/>
                  </a:lnTo>
                  <a:lnTo>
                    <a:pt x="1404861" y="801916"/>
                  </a:lnTo>
                  <a:lnTo>
                    <a:pt x="1431277" y="801916"/>
                  </a:lnTo>
                  <a:lnTo>
                    <a:pt x="1431277" y="105651"/>
                  </a:lnTo>
                  <a:close/>
                </a:path>
                <a:path w="2233929" h="802004">
                  <a:moveTo>
                    <a:pt x="1632673" y="453974"/>
                  </a:moveTo>
                  <a:lnTo>
                    <a:pt x="1604606" y="453974"/>
                  </a:lnTo>
                  <a:lnTo>
                    <a:pt x="1604606" y="801903"/>
                  </a:lnTo>
                  <a:lnTo>
                    <a:pt x="1632673" y="801903"/>
                  </a:lnTo>
                  <a:lnTo>
                    <a:pt x="1632673" y="453974"/>
                  </a:lnTo>
                  <a:close/>
                </a:path>
                <a:path w="2233929" h="802004">
                  <a:moveTo>
                    <a:pt x="1832432" y="278993"/>
                  </a:moveTo>
                  <a:lnTo>
                    <a:pt x="1806016" y="278993"/>
                  </a:lnTo>
                  <a:lnTo>
                    <a:pt x="1806016" y="801916"/>
                  </a:lnTo>
                  <a:lnTo>
                    <a:pt x="1832432" y="801916"/>
                  </a:lnTo>
                  <a:lnTo>
                    <a:pt x="1832432" y="278993"/>
                  </a:lnTo>
                  <a:close/>
                </a:path>
                <a:path w="2233929" h="802004">
                  <a:moveTo>
                    <a:pt x="2033816" y="174980"/>
                  </a:moveTo>
                  <a:lnTo>
                    <a:pt x="2005761" y="174980"/>
                  </a:lnTo>
                  <a:lnTo>
                    <a:pt x="2005761" y="801903"/>
                  </a:lnTo>
                  <a:lnTo>
                    <a:pt x="2033816" y="801903"/>
                  </a:lnTo>
                  <a:lnTo>
                    <a:pt x="2033816" y="174980"/>
                  </a:lnTo>
                  <a:close/>
                </a:path>
                <a:path w="2233929" h="802004">
                  <a:moveTo>
                    <a:pt x="2233561" y="278993"/>
                  </a:moveTo>
                  <a:lnTo>
                    <a:pt x="2207158" y="278993"/>
                  </a:lnTo>
                  <a:lnTo>
                    <a:pt x="2207158" y="801916"/>
                  </a:lnTo>
                  <a:lnTo>
                    <a:pt x="2233561" y="801916"/>
                  </a:lnTo>
                  <a:lnTo>
                    <a:pt x="2233561" y="278993"/>
                  </a:lnTo>
                  <a:close/>
                </a:path>
              </a:pathLst>
            </a:custGeom>
            <a:solidFill>
              <a:srgbClr val="5B9BD5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1597209" y="3116140"/>
              <a:ext cx="2233930" cy="802005"/>
            </a:xfrm>
            <a:custGeom>
              <a:avLst/>
              <a:gdLst/>
              <a:ahLst/>
              <a:cxnLst/>
              <a:rect l="l" t="t" r="r" b="b"/>
              <a:pathLst>
                <a:path w="2233929" h="802004">
                  <a:moveTo>
                    <a:pt x="0" y="174993"/>
                  </a:moveTo>
                  <a:lnTo>
                    <a:pt x="28067" y="174993"/>
                  </a:lnTo>
                  <a:lnTo>
                    <a:pt x="28067" y="801916"/>
                  </a:lnTo>
                  <a:lnTo>
                    <a:pt x="0" y="801916"/>
                  </a:lnTo>
                  <a:lnTo>
                    <a:pt x="0" y="174993"/>
                  </a:lnTo>
                  <a:close/>
                </a:path>
                <a:path w="2233929" h="802004">
                  <a:moveTo>
                    <a:pt x="201396" y="419315"/>
                  </a:moveTo>
                  <a:lnTo>
                    <a:pt x="229463" y="419315"/>
                  </a:lnTo>
                  <a:lnTo>
                    <a:pt x="229463" y="801916"/>
                  </a:lnTo>
                  <a:lnTo>
                    <a:pt x="201396" y="801916"/>
                  </a:lnTo>
                  <a:lnTo>
                    <a:pt x="201396" y="419315"/>
                  </a:lnTo>
                  <a:close/>
                </a:path>
                <a:path w="2233929" h="802004">
                  <a:moveTo>
                    <a:pt x="401154" y="0"/>
                  </a:moveTo>
                  <a:lnTo>
                    <a:pt x="429209" y="0"/>
                  </a:lnTo>
                  <a:lnTo>
                    <a:pt x="429209" y="801916"/>
                  </a:lnTo>
                  <a:lnTo>
                    <a:pt x="401154" y="801916"/>
                  </a:lnTo>
                  <a:lnTo>
                    <a:pt x="401154" y="0"/>
                  </a:lnTo>
                  <a:close/>
                </a:path>
                <a:path w="2233929" h="802004">
                  <a:moveTo>
                    <a:pt x="602551" y="174993"/>
                  </a:moveTo>
                  <a:lnTo>
                    <a:pt x="628967" y="174993"/>
                  </a:lnTo>
                  <a:lnTo>
                    <a:pt x="628967" y="801916"/>
                  </a:lnTo>
                  <a:lnTo>
                    <a:pt x="602551" y="801916"/>
                  </a:lnTo>
                  <a:lnTo>
                    <a:pt x="602551" y="174993"/>
                  </a:lnTo>
                  <a:close/>
                </a:path>
                <a:path w="2233929" h="802004">
                  <a:moveTo>
                    <a:pt x="802297" y="453986"/>
                  </a:moveTo>
                  <a:lnTo>
                    <a:pt x="830364" y="453986"/>
                  </a:lnTo>
                  <a:lnTo>
                    <a:pt x="830364" y="801916"/>
                  </a:lnTo>
                  <a:lnTo>
                    <a:pt x="802297" y="801916"/>
                  </a:lnTo>
                  <a:lnTo>
                    <a:pt x="802297" y="453986"/>
                  </a:lnTo>
                  <a:close/>
                </a:path>
                <a:path w="2233929" h="802004">
                  <a:moveTo>
                    <a:pt x="1003706" y="523316"/>
                  </a:moveTo>
                  <a:lnTo>
                    <a:pt x="1030122" y="523316"/>
                  </a:lnTo>
                  <a:lnTo>
                    <a:pt x="1030122" y="801916"/>
                  </a:lnTo>
                  <a:lnTo>
                    <a:pt x="1003706" y="801916"/>
                  </a:lnTo>
                  <a:lnTo>
                    <a:pt x="1003706" y="523316"/>
                  </a:lnTo>
                  <a:close/>
                </a:path>
                <a:path w="2233929" h="802004">
                  <a:moveTo>
                    <a:pt x="1203452" y="419315"/>
                  </a:moveTo>
                  <a:lnTo>
                    <a:pt x="1231519" y="419315"/>
                  </a:lnTo>
                  <a:lnTo>
                    <a:pt x="1231519" y="801916"/>
                  </a:lnTo>
                  <a:lnTo>
                    <a:pt x="1203452" y="801916"/>
                  </a:lnTo>
                  <a:lnTo>
                    <a:pt x="1203452" y="419315"/>
                  </a:lnTo>
                  <a:close/>
                </a:path>
                <a:path w="2233929" h="802004">
                  <a:moveTo>
                    <a:pt x="1404848" y="105663"/>
                  </a:moveTo>
                  <a:lnTo>
                    <a:pt x="1431264" y="105663"/>
                  </a:lnTo>
                  <a:lnTo>
                    <a:pt x="1431264" y="801916"/>
                  </a:lnTo>
                  <a:lnTo>
                    <a:pt x="1404848" y="801916"/>
                  </a:lnTo>
                  <a:lnTo>
                    <a:pt x="1404848" y="105663"/>
                  </a:lnTo>
                  <a:close/>
                </a:path>
                <a:path w="2233929" h="802004">
                  <a:moveTo>
                    <a:pt x="1604606" y="453986"/>
                  </a:moveTo>
                  <a:lnTo>
                    <a:pt x="1632673" y="453986"/>
                  </a:lnTo>
                  <a:lnTo>
                    <a:pt x="1632673" y="801916"/>
                  </a:lnTo>
                  <a:lnTo>
                    <a:pt x="1604606" y="801916"/>
                  </a:lnTo>
                  <a:lnTo>
                    <a:pt x="1604606" y="453986"/>
                  </a:lnTo>
                  <a:close/>
                </a:path>
                <a:path w="2233929" h="802004">
                  <a:moveTo>
                    <a:pt x="1806003" y="278993"/>
                  </a:moveTo>
                  <a:lnTo>
                    <a:pt x="1832419" y="278993"/>
                  </a:lnTo>
                  <a:lnTo>
                    <a:pt x="1832419" y="801916"/>
                  </a:lnTo>
                  <a:lnTo>
                    <a:pt x="1806003" y="801916"/>
                  </a:lnTo>
                  <a:lnTo>
                    <a:pt x="1806003" y="278993"/>
                  </a:lnTo>
                  <a:close/>
                </a:path>
                <a:path w="2233929" h="802004">
                  <a:moveTo>
                    <a:pt x="2005749" y="174993"/>
                  </a:moveTo>
                  <a:lnTo>
                    <a:pt x="2033816" y="174993"/>
                  </a:lnTo>
                  <a:lnTo>
                    <a:pt x="2033816" y="801916"/>
                  </a:lnTo>
                  <a:lnTo>
                    <a:pt x="2005749" y="801916"/>
                  </a:lnTo>
                  <a:lnTo>
                    <a:pt x="2005749" y="174993"/>
                  </a:lnTo>
                  <a:close/>
                </a:path>
                <a:path w="2233929" h="802004">
                  <a:moveTo>
                    <a:pt x="2207158" y="278993"/>
                  </a:moveTo>
                  <a:lnTo>
                    <a:pt x="2233574" y="278993"/>
                  </a:lnTo>
                  <a:lnTo>
                    <a:pt x="2233574" y="801916"/>
                  </a:lnTo>
                  <a:lnTo>
                    <a:pt x="2207158" y="801916"/>
                  </a:lnTo>
                  <a:lnTo>
                    <a:pt x="2207158" y="278993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1625269" y="3360470"/>
              <a:ext cx="629285" cy="558165"/>
            </a:xfrm>
            <a:custGeom>
              <a:avLst/>
              <a:gdLst/>
              <a:ahLst/>
              <a:cxnLst/>
              <a:rect l="l" t="t" r="r" b="b"/>
              <a:pathLst>
                <a:path w="629285" h="558164">
                  <a:moveTo>
                    <a:pt x="28067" y="34671"/>
                  </a:moveTo>
                  <a:lnTo>
                    <a:pt x="0" y="34671"/>
                  </a:lnTo>
                  <a:lnTo>
                    <a:pt x="0" y="557593"/>
                  </a:lnTo>
                  <a:lnTo>
                    <a:pt x="28067" y="557593"/>
                  </a:lnTo>
                  <a:lnTo>
                    <a:pt x="28067" y="34671"/>
                  </a:lnTo>
                  <a:close/>
                </a:path>
                <a:path w="629285" h="558164">
                  <a:moveTo>
                    <a:pt x="227825" y="140322"/>
                  </a:moveTo>
                  <a:lnTo>
                    <a:pt x="201409" y="140322"/>
                  </a:lnTo>
                  <a:lnTo>
                    <a:pt x="201409" y="557593"/>
                  </a:lnTo>
                  <a:lnTo>
                    <a:pt x="227825" y="557593"/>
                  </a:lnTo>
                  <a:lnTo>
                    <a:pt x="227825" y="140322"/>
                  </a:lnTo>
                  <a:close/>
                </a:path>
                <a:path w="629285" h="558164">
                  <a:moveTo>
                    <a:pt x="429221" y="34671"/>
                  </a:moveTo>
                  <a:lnTo>
                    <a:pt x="401154" y="34671"/>
                  </a:lnTo>
                  <a:lnTo>
                    <a:pt x="401154" y="557593"/>
                  </a:lnTo>
                  <a:lnTo>
                    <a:pt x="429221" y="557593"/>
                  </a:lnTo>
                  <a:lnTo>
                    <a:pt x="429221" y="34671"/>
                  </a:lnTo>
                  <a:close/>
                </a:path>
                <a:path w="629285" h="558164">
                  <a:moveTo>
                    <a:pt x="628967" y="0"/>
                  </a:moveTo>
                  <a:lnTo>
                    <a:pt x="600900" y="0"/>
                  </a:lnTo>
                  <a:lnTo>
                    <a:pt x="600900" y="557606"/>
                  </a:lnTo>
                  <a:lnTo>
                    <a:pt x="628967" y="557606"/>
                  </a:lnTo>
                  <a:lnTo>
                    <a:pt x="628967" y="0"/>
                  </a:lnTo>
                  <a:close/>
                </a:path>
              </a:pathLst>
            </a:custGeom>
            <a:solidFill>
              <a:srgbClr val="FFC000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1625272" y="3360465"/>
              <a:ext cx="629285" cy="558165"/>
            </a:xfrm>
            <a:custGeom>
              <a:avLst/>
              <a:gdLst/>
              <a:ahLst/>
              <a:cxnLst/>
              <a:rect l="l" t="t" r="r" b="b"/>
              <a:pathLst>
                <a:path w="629285" h="558164">
                  <a:moveTo>
                    <a:pt x="0" y="34671"/>
                  </a:moveTo>
                  <a:lnTo>
                    <a:pt x="28067" y="34671"/>
                  </a:lnTo>
                  <a:lnTo>
                    <a:pt x="28067" y="557593"/>
                  </a:lnTo>
                  <a:lnTo>
                    <a:pt x="0" y="557593"/>
                  </a:lnTo>
                  <a:lnTo>
                    <a:pt x="0" y="34671"/>
                  </a:lnTo>
                  <a:close/>
                </a:path>
                <a:path w="629285" h="558164">
                  <a:moveTo>
                    <a:pt x="201396" y="140322"/>
                  </a:moveTo>
                  <a:lnTo>
                    <a:pt x="227812" y="140322"/>
                  </a:lnTo>
                  <a:lnTo>
                    <a:pt x="227812" y="557593"/>
                  </a:lnTo>
                  <a:lnTo>
                    <a:pt x="201396" y="557593"/>
                  </a:lnTo>
                  <a:lnTo>
                    <a:pt x="201396" y="140322"/>
                  </a:lnTo>
                  <a:close/>
                </a:path>
                <a:path w="629285" h="558164">
                  <a:moveTo>
                    <a:pt x="401154" y="34671"/>
                  </a:moveTo>
                  <a:lnTo>
                    <a:pt x="429209" y="34671"/>
                  </a:lnTo>
                  <a:lnTo>
                    <a:pt x="429209" y="557593"/>
                  </a:lnTo>
                  <a:lnTo>
                    <a:pt x="401154" y="557593"/>
                  </a:lnTo>
                  <a:lnTo>
                    <a:pt x="401154" y="34671"/>
                  </a:lnTo>
                  <a:close/>
                </a:path>
                <a:path w="629285" h="558164">
                  <a:moveTo>
                    <a:pt x="600900" y="0"/>
                  </a:moveTo>
                  <a:lnTo>
                    <a:pt x="628967" y="0"/>
                  </a:lnTo>
                  <a:lnTo>
                    <a:pt x="628967" y="557593"/>
                  </a:lnTo>
                  <a:lnTo>
                    <a:pt x="600900" y="557593"/>
                  </a:lnTo>
                  <a:lnTo>
                    <a:pt x="600900" y="0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1439" y="3918057"/>
              <a:ext cx="2306320" cy="19685"/>
            </a:xfrm>
            <a:custGeom>
              <a:avLst/>
              <a:gdLst/>
              <a:ahLst/>
              <a:cxnLst/>
              <a:rect l="l" t="t" r="r" b="b"/>
              <a:pathLst>
                <a:path w="2306320" h="19685">
                  <a:moveTo>
                    <a:pt x="0" y="0"/>
                  </a:moveTo>
                  <a:lnTo>
                    <a:pt x="2306269" y="0"/>
                  </a:lnTo>
                </a:path>
                <a:path w="2306320" h="19685">
                  <a:moveTo>
                    <a:pt x="0" y="0"/>
                  </a:moveTo>
                  <a:lnTo>
                    <a:pt x="0" y="19634"/>
                  </a:lnTo>
                </a:path>
                <a:path w="2306320" h="19685">
                  <a:moveTo>
                    <a:pt x="100152" y="0"/>
                  </a:moveTo>
                  <a:lnTo>
                    <a:pt x="100152" y="19634"/>
                  </a:lnTo>
                </a:path>
                <a:path w="2306320" h="19685">
                  <a:moveTo>
                    <a:pt x="200850" y="0"/>
                  </a:moveTo>
                  <a:lnTo>
                    <a:pt x="200850" y="19634"/>
                  </a:lnTo>
                </a:path>
                <a:path w="2306320" h="19685">
                  <a:moveTo>
                    <a:pt x="301548" y="0"/>
                  </a:moveTo>
                  <a:lnTo>
                    <a:pt x="301548" y="19634"/>
                  </a:lnTo>
                </a:path>
                <a:path w="2306320" h="19685">
                  <a:moveTo>
                    <a:pt x="400596" y="0"/>
                  </a:moveTo>
                  <a:lnTo>
                    <a:pt x="400596" y="19634"/>
                  </a:lnTo>
                </a:path>
                <a:path w="2306320" h="19685">
                  <a:moveTo>
                    <a:pt x="501307" y="0"/>
                  </a:moveTo>
                  <a:lnTo>
                    <a:pt x="501307" y="19634"/>
                  </a:lnTo>
                </a:path>
                <a:path w="2306320" h="19685">
                  <a:moveTo>
                    <a:pt x="602005" y="0"/>
                  </a:moveTo>
                  <a:lnTo>
                    <a:pt x="602005" y="19634"/>
                  </a:lnTo>
                </a:path>
                <a:path w="2306320" h="19685">
                  <a:moveTo>
                    <a:pt x="702703" y="0"/>
                  </a:moveTo>
                  <a:lnTo>
                    <a:pt x="702703" y="19634"/>
                  </a:lnTo>
                </a:path>
                <a:path w="2306320" h="19685">
                  <a:moveTo>
                    <a:pt x="801751" y="0"/>
                  </a:moveTo>
                  <a:lnTo>
                    <a:pt x="801751" y="19634"/>
                  </a:lnTo>
                </a:path>
                <a:path w="2306320" h="19685">
                  <a:moveTo>
                    <a:pt x="902449" y="0"/>
                  </a:moveTo>
                  <a:lnTo>
                    <a:pt x="902449" y="19634"/>
                  </a:lnTo>
                </a:path>
                <a:path w="2306320" h="19685">
                  <a:moveTo>
                    <a:pt x="1003147" y="0"/>
                  </a:moveTo>
                  <a:lnTo>
                    <a:pt x="1003147" y="19634"/>
                  </a:lnTo>
                </a:path>
                <a:path w="2306320" h="19685">
                  <a:moveTo>
                    <a:pt x="1102207" y="0"/>
                  </a:moveTo>
                  <a:lnTo>
                    <a:pt x="1102207" y="19634"/>
                  </a:lnTo>
                </a:path>
                <a:path w="2306320" h="19685">
                  <a:moveTo>
                    <a:pt x="1202905" y="0"/>
                  </a:moveTo>
                  <a:lnTo>
                    <a:pt x="1202905" y="19634"/>
                  </a:lnTo>
                </a:path>
                <a:path w="2306320" h="19685">
                  <a:moveTo>
                    <a:pt x="1303604" y="0"/>
                  </a:moveTo>
                  <a:lnTo>
                    <a:pt x="1303604" y="19634"/>
                  </a:lnTo>
                </a:path>
                <a:path w="2306320" h="19685">
                  <a:moveTo>
                    <a:pt x="1404302" y="0"/>
                  </a:moveTo>
                  <a:lnTo>
                    <a:pt x="1404302" y="19634"/>
                  </a:lnTo>
                </a:path>
                <a:path w="2306320" h="19685">
                  <a:moveTo>
                    <a:pt x="1503349" y="0"/>
                  </a:moveTo>
                  <a:lnTo>
                    <a:pt x="1503349" y="19634"/>
                  </a:lnTo>
                </a:path>
                <a:path w="2306320" h="19685">
                  <a:moveTo>
                    <a:pt x="1604060" y="0"/>
                  </a:moveTo>
                  <a:lnTo>
                    <a:pt x="1604060" y="19634"/>
                  </a:lnTo>
                </a:path>
                <a:path w="2306320" h="19685">
                  <a:moveTo>
                    <a:pt x="1704759" y="0"/>
                  </a:moveTo>
                  <a:lnTo>
                    <a:pt x="1704759" y="19634"/>
                  </a:lnTo>
                </a:path>
                <a:path w="2306320" h="19685">
                  <a:moveTo>
                    <a:pt x="1805457" y="0"/>
                  </a:moveTo>
                  <a:lnTo>
                    <a:pt x="1805457" y="19634"/>
                  </a:lnTo>
                </a:path>
                <a:path w="2306320" h="19685">
                  <a:moveTo>
                    <a:pt x="1904504" y="0"/>
                  </a:moveTo>
                  <a:lnTo>
                    <a:pt x="1904504" y="19634"/>
                  </a:lnTo>
                </a:path>
                <a:path w="2306320" h="19685">
                  <a:moveTo>
                    <a:pt x="2005202" y="0"/>
                  </a:moveTo>
                  <a:lnTo>
                    <a:pt x="2005202" y="19634"/>
                  </a:lnTo>
                </a:path>
                <a:path w="2306320" h="19685">
                  <a:moveTo>
                    <a:pt x="2105901" y="0"/>
                  </a:moveTo>
                  <a:lnTo>
                    <a:pt x="2105901" y="19634"/>
                  </a:lnTo>
                </a:path>
                <a:path w="2306320" h="19685">
                  <a:moveTo>
                    <a:pt x="2206612" y="0"/>
                  </a:moveTo>
                  <a:lnTo>
                    <a:pt x="2206612" y="19634"/>
                  </a:lnTo>
                </a:path>
                <a:path w="2306320" h="19685">
                  <a:moveTo>
                    <a:pt x="2306269" y="0"/>
                  </a:moveTo>
                  <a:lnTo>
                    <a:pt x="2306269" y="19634"/>
                  </a:lnTo>
                </a:path>
              </a:pathLst>
            </a:custGeom>
            <a:ln w="10312">
              <a:solidFill>
                <a:srgbClr val="40404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963697" y="3489565"/>
            <a:ext cx="4439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9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158869" y="3210898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17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345658" y="3393914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12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545987" y="3425262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11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784267" y="3420253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11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794753" y="3428600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11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118438" y="3454940"/>
            <a:ext cx="1196135" cy="1453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R="5074" algn="ctr">
              <a:lnSpc>
                <a:spcPts val="489"/>
              </a:lnSpc>
              <a:spcBef>
                <a:spcPts val="135"/>
              </a:spcBef>
              <a:tabLst>
                <a:tab pos="254329" algn="l"/>
                <a:tab pos="805482" algn="l"/>
                <a:tab pos="1069325" algn="l"/>
              </a:tabLst>
            </a:pPr>
            <a:r>
              <a:rPr sz="449" b="1" spc="15" dirty="0">
                <a:latin typeface="Calibri"/>
                <a:cs typeface="Calibri"/>
              </a:rPr>
              <a:t>10	</a:t>
            </a:r>
            <a:r>
              <a:rPr sz="674" b="1" spc="22" baseline="6172" dirty="0">
                <a:latin typeface="Calibri"/>
                <a:cs typeface="Calibri"/>
              </a:rPr>
              <a:t>10     </a:t>
            </a:r>
            <a:r>
              <a:rPr sz="674" b="1" spc="112" baseline="6172" dirty="0">
                <a:latin typeface="Calibri"/>
                <a:cs typeface="Calibri"/>
              </a:rPr>
              <a:t> </a:t>
            </a:r>
            <a:r>
              <a:rPr sz="674" b="1" spc="22" baseline="6172" dirty="0">
                <a:latin typeface="Calibri"/>
                <a:cs typeface="Calibri"/>
              </a:rPr>
              <a:t>10	10	10</a:t>
            </a:r>
            <a:endParaRPr sz="674" baseline="6172">
              <a:latin typeface="Calibri"/>
              <a:cs typeface="Calibri"/>
            </a:endParaRPr>
          </a:p>
          <a:p>
            <a:pPr marR="173147" algn="ctr">
              <a:lnSpc>
                <a:spcPts val="489"/>
              </a:lnSpc>
            </a:pPr>
            <a:r>
              <a:rPr sz="449" b="1" spc="15" dirty="0">
                <a:latin typeface="Calibri"/>
                <a:cs typeface="Calibri"/>
              </a:rPr>
              <a:t>8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586980" y="3176334"/>
            <a:ext cx="75472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18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746809" y="3280209"/>
            <a:ext cx="13826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</a:t>
            </a:r>
            <a:r>
              <a:rPr sz="449" b="1" spc="10" dirty="0">
                <a:latin typeface="Calibri"/>
                <a:cs typeface="Calibri"/>
              </a:rPr>
              <a:t>5</a:t>
            </a:r>
            <a:r>
              <a:rPr sz="449" b="1" spc="15" dirty="0">
                <a:latin typeface="Calibri"/>
                <a:cs typeface="Calibri"/>
              </a:rPr>
              <a:t>15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731384" y="3362629"/>
            <a:ext cx="194705" cy="8639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5370">
              <a:spcBef>
                <a:spcPts val="135"/>
              </a:spcBef>
            </a:pPr>
            <a:r>
              <a:rPr sz="449" b="1" spc="30" dirty="0">
                <a:latin typeface="Calibri"/>
                <a:cs typeface="Calibri"/>
              </a:rPr>
              <a:t>13</a:t>
            </a:r>
            <a:r>
              <a:rPr sz="674" b="1" spc="44" baseline="-24691" dirty="0">
                <a:latin typeface="Calibri"/>
                <a:cs typeface="Calibri"/>
              </a:rPr>
              <a:t>12</a:t>
            </a:r>
            <a:endParaRPr sz="674" baseline="-24691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2000220" y="3280210"/>
            <a:ext cx="1499926" cy="8639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5370">
              <a:spcBef>
                <a:spcPts val="135"/>
              </a:spcBef>
              <a:tabLst>
                <a:tab pos="757914" algn="l"/>
                <a:tab pos="1385810" algn="l"/>
              </a:tabLst>
            </a:pPr>
            <a:r>
              <a:rPr sz="449" b="1" spc="15" dirty="0">
                <a:latin typeface="Calibri"/>
                <a:cs typeface="Calibri"/>
              </a:rPr>
              <a:t>15	</a:t>
            </a:r>
            <a:r>
              <a:rPr sz="674" b="1" spc="22" baseline="6172" dirty="0">
                <a:latin typeface="Calibri"/>
                <a:cs typeface="Calibri"/>
              </a:rPr>
              <a:t>15	</a:t>
            </a:r>
            <a:r>
              <a:rPr sz="449" b="1" spc="15" dirty="0">
                <a:latin typeface="Calibri"/>
                <a:cs typeface="Calibri"/>
              </a:rPr>
              <a:t>15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200548" y="3258755"/>
            <a:ext cx="258127" cy="8639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5370">
              <a:spcBef>
                <a:spcPts val="135"/>
              </a:spcBef>
            </a:pPr>
            <a:r>
              <a:rPr sz="449" b="1" spc="15" dirty="0">
                <a:latin typeface="Calibri"/>
                <a:cs typeface="Calibri"/>
              </a:rPr>
              <a:t>16   </a:t>
            </a:r>
            <a:r>
              <a:rPr sz="449" b="1" spc="95" dirty="0">
                <a:latin typeface="Calibri"/>
                <a:cs typeface="Calibri"/>
              </a:rPr>
              <a:t> </a:t>
            </a:r>
            <a:r>
              <a:rPr sz="674" b="1" spc="22" baseline="-18518" dirty="0">
                <a:latin typeface="Calibri"/>
                <a:cs typeface="Calibri"/>
              </a:rPr>
              <a:t>15</a:t>
            </a:r>
            <a:endParaRPr sz="674" baseline="-18518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476663" y="3684144"/>
            <a:ext cx="44395" cy="25514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5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endParaRPr sz="6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445315" y="3509351"/>
            <a:ext cx="81814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35" dirty="0">
                <a:solidFill>
                  <a:srgbClr val="404040"/>
                </a:solidFill>
                <a:latin typeface="Calibri"/>
                <a:cs typeface="Calibri"/>
              </a:rPr>
              <a:t>10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419946" y="2988311"/>
            <a:ext cx="314572" cy="447757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25370">
              <a:spcBef>
                <a:spcPts val="135"/>
              </a:spcBef>
            </a:pPr>
            <a:r>
              <a:rPr sz="449" spc="35" dirty="0">
                <a:solidFill>
                  <a:srgbClr val="404040"/>
                </a:solidFill>
                <a:latin typeface="Calibri"/>
                <a:cs typeface="Calibri"/>
              </a:rPr>
              <a:t>25</a:t>
            </a:r>
            <a:endParaRPr sz="44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endParaRPr sz="549">
              <a:latin typeface="Calibri"/>
              <a:cs typeface="Calibri"/>
            </a:endParaRPr>
          </a:p>
          <a:p>
            <a:pPr marL="25370"/>
            <a:r>
              <a:rPr sz="674" spc="37" baseline="-12345" dirty="0">
                <a:solidFill>
                  <a:srgbClr val="404040"/>
                </a:solidFill>
                <a:latin typeface="Calibri"/>
                <a:cs typeface="Calibri"/>
              </a:rPr>
              <a:t>20 </a:t>
            </a:r>
            <a:r>
              <a:rPr sz="674" spc="60" baseline="-1234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b="1" spc="-5" dirty="0">
                <a:latin typeface="Calibri"/>
                <a:cs typeface="Calibri"/>
              </a:rPr>
              <a:t>19</a:t>
            </a:r>
            <a:r>
              <a:rPr sz="674" b="1" spc="-7" baseline="-24691" dirty="0">
                <a:latin typeface="Calibri"/>
                <a:cs typeface="Calibri"/>
              </a:rPr>
              <a:t>18</a:t>
            </a:r>
            <a:endParaRPr sz="674" baseline="-24691">
              <a:latin typeface="Calibri"/>
              <a:cs typeface="Calibri"/>
            </a:endParaRPr>
          </a:p>
          <a:p>
            <a:pPr marL="213104">
              <a:lnSpc>
                <a:spcPts val="489"/>
              </a:lnSpc>
              <a:spcBef>
                <a:spcPts val="499"/>
              </a:spcBef>
            </a:pPr>
            <a:r>
              <a:rPr sz="449" b="1" spc="15" dirty="0">
                <a:latin typeface="Calibri"/>
                <a:cs typeface="Calibri"/>
              </a:rPr>
              <a:t>15</a:t>
            </a:r>
            <a:endParaRPr sz="449">
              <a:latin typeface="Calibri"/>
              <a:cs typeface="Calibri"/>
            </a:endParaRPr>
          </a:p>
          <a:p>
            <a:pPr marL="25370">
              <a:lnSpc>
                <a:spcPts val="489"/>
              </a:lnSpc>
            </a:pPr>
            <a:r>
              <a:rPr sz="449" spc="35" dirty="0">
                <a:solidFill>
                  <a:srgbClr val="404040"/>
                </a:solidFill>
                <a:latin typeface="Calibri"/>
                <a:cs typeface="Calibri"/>
              </a:rPr>
              <a:t>15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567677" y="3939686"/>
            <a:ext cx="2314261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JAN      </a:t>
            </a:r>
            <a:r>
              <a:rPr sz="449" spc="4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FEB     </a:t>
            </a:r>
            <a:r>
              <a:rPr sz="449" spc="5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MAR    </a:t>
            </a:r>
            <a:r>
              <a:rPr sz="449" spc="1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APR    </a:t>
            </a:r>
            <a:r>
              <a:rPr sz="449" spc="12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MAY      JUN     </a:t>
            </a:r>
            <a:r>
              <a:rPr sz="449" spc="14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JUL     </a:t>
            </a:r>
            <a:r>
              <a:rPr sz="449" spc="1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AUG     </a:t>
            </a:r>
            <a:r>
              <a:rPr sz="449" spc="6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404040"/>
                </a:solidFill>
                <a:latin typeface="Calibri"/>
                <a:cs typeface="Calibri"/>
              </a:rPr>
              <a:t>SEP      </a:t>
            </a:r>
            <a:r>
              <a:rPr sz="449" spc="5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OCT     </a:t>
            </a:r>
            <a:r>
              <a:rPr sz="449" spc="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NOV      </a:t>
            </a:r>
            <a:r>
              <a:rPr sz="449" spc="15" dirty="0">
                <a:solidFill>
                  <a:srgbClr val="404040"/>
                </a:solidFill>
                <a:latin typeface="Calibri"/>
                <a:cs typeface="Calibri"/>
              </a:rPr>
              <a:t>DEC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926076" y="2786352"/>
            <a:ext cx="1504999" cy="47147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b="1" dirty="0">
                <a:solidFill>
                  <a:srgbClr val="404040"/>
                </a:solidFill>
                <a:latin typeface="Calibri"/>
                <a:cs typeface="Calibri"/>
              </a:rPr>
              <a:t>RECLUTAMIENTO</a:t>
            </a:r>
            <a:r>
              <a:rPr sz="949" b="1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b="1" spc="10" dirty="0">
                <a:solidFill>
                  <a:srgbClr val="404040"/>
                </a:solidFill>
                <a:latin typeface="Calibri"/>
                <a:cs typeface="Calibri"/>
              </a:rPr>
              <a:t>POR</a:t>
            </a:r>
            <a:r>
              <a:rPr sz="949" b="1" spc="-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b="1" spc="5" dirty="0">
                <a:solidFill>
                  <a:srgbClr val="404040"/>
                </a:solidFill>
                <a:latin typeface="Calibri"/>
                <a:cs typeface="Calibri"/>
              </a:rPr>
              <a:t>MESES</a:t>
            </a:r>
            <a:endParaRPr sz="949">
              <a:latin typeface="Calibri"/>
              <a:cs typeface="Calibri"/>
            </a:endParaRPr>
          </a:p>
          <a:p>
            <a:pPr marL="58349">
              <a:spcBef>
                <a:spcPts val="644"/>
              </a:spcBef>
            </a:pPr>
            <a:r>
              <a:rPr sz="449" b="1" spc="15" dirty="0">
                <a:latin typeface="Calibri"/>
                <a:cs typeface="Calibri"/>
              </a:rPr>
              <a:t>23</a:t>
            </a:r>
            <a:endParaRPr sz="449">
              <a:latin typeface="Calibri"/>
              <a:cs typeface="Calibri"/>
            </a:endParaRPr>
          </a:p>
          <a:p>
            <a:pPr marL="1059812">
              <a:spcBef>
                <a:spcPts val="215"/>
              </a:spcBef>
            </a:pPr>
            <a:r>
              <a:rPr sz="449" b="1" spc="15" dirty="0">
                <a:latin typeface="Calibri"/>
                <a:cs typeface="Calibri"/>
              </a:rPr>
              <a:t>20</a:t>
            </a:r>
            <a:endParaRPr sz="449">
              <a:latin typeface="Calibri"/>
              <a:cs typeface="Calibri"/>
            </a:endParaRPr>
          </a:p>
          <a:p>
            <a:pPr marL="258768">
              <a:spcBef>
                <a:spcPts val="45"/>
              </a:spcBef>
            </a:pPr>
            <a:r>
              <a:rPr sz="449" b="1" spc="15" dirty="0">
                <a:latin typeface="Calibri"/>
                <a:cs typeface="Calibri"/>
              </a:rPr>
              <a:t>18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2324573" y="4072542"/>
            <a:ext cx="695737" cy="116062"/>
            <a:chOff x="2321801" y="4077563"/>
            <a:chExt cx="696595" cy="116205"/>
          </a:xfrm>
        </p:grpSpPr>
        <p:sp>
          <p:nvSpPr>
            <p:cNvPr id="71" name="object 71"/>
            <p:cNvSpPr/>
            <p:nvPr/>
          </p:nvSpPr>
          <p:spPr>
            <a:xfrm>
              <a:off x="2321801" y="4077563"/>
              <a:ext cx="696595" cy="116205"/>
            </a:xfrm>
            <a:custGeom>
              <a:avLst/>
              <a:gdLst/>
              <a:ahLst/>
              <a:cxnLst/>
              <a:rect l="l" t="t" r="r" b="b"/>
              <a:pathLst>
                <a:path w="696594" h="116204">
                  <a:moveTo>
                    <a:pt x="696366" y="0"/>
                  </a:moveTo>
                  <a:lnTo>
                    <a:pt x="0" y="0"/>
                  </a:lnTo>
                  <a:lnTo>
                    <a:pt x="0" y="116039"/>
                  </a:lnTo>
                  <a:lnTo>
                    <a:pt x="696366" y="116039"/>
                  </a:lnTo>
                  <a:lnTo>
                    <a:pt x="696366" y="0"/>
                  </a:lnTo>
                  <a:close/>
                </a:path>
              </a:pathLst>
            </a:custGeom>
            <a:solidFill>
              <a:srgbClr val="F2F2F2">
                <a:alpha val="3881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2372969" y="411859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70AD47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2372965" y="411859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2595422" y="411859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5B9BD5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2595417" y="411859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2817863" y="411859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85" y="0"/>
                  </a:moveTo>
                  <a:lnTo>
                    <a:pt x="0" y="0"/>
                  </a:lnTo>
                  <a:lnTo>
                    <a:pt x="0" y="33985"/>
                  </a:lnTo>
                  <a:lnTo>
                    <a:pt x="33985" y="33985"/>
                  </a:lnTo>
                  <a:lnTo>
                    <a:pt x="33985" y="0"/>
                  </a:lnTo>
                  <a:close/>
                </a:path>
              </a:pathLst>
            </a:custGeom>
            <a:solidFill>
              <a:srgbClr val="FFC000">
                <a:alpha val="850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2817868" y="411859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2324573" y="4072542"/>
            <a:ext cx="695737" cy="88889"/>
          </a:xfrm>
          <a:prstGeom prst="rect">
            <a:avLst/>
          </a:prstGeom>
        </p:spPr>
        <p:txBody>
          <a:bodyPr vert="horz" wrap="square" lIns="0" tIns="19661" rIns="0" bIns="0" rtlCol="0">
            <a:spAutoFit/>
          </a:bodyPr>
          <a:lstStyle/>
          <a:p>
            <a:pPr marL="98941">
              <a:spcBef>
                <a:spcPts val="155"/>
              </a:spcBef>
            </a:pP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2020     </a:t>
            </a:r>
            <a:r>
              <a:rPr sz="449" spc="3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404040"/>
                </a:solidFill>
                <a:latin typeface="Calibri"/>
                <a:cs typeface="Calibri"/>
              </a:rPr>
              <a:t>2021     </a:t>
            </a:r>
            <a:r>
              <a:rPr sz="449" spc="3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404040"/>
                </a:solidFill>
                <a:latin typeface="Calibri"/>
                <a:cs typeface="Calibri"/>
              </a:rPr>
              <a:t>2022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1400509" y="2755200"/>
            <a:ext cx="2543848" cy="1474557"/>
          </a:xfrm>
          <a:custGeom>
            <a:avLst/>
            <a:gdLst/>
            <a:ahLst/>
            <a:cxnLst/>
            <a:rect l="l" t="t" r="r" b="b"/>
            <a:pathLst>
              <a:path w="2546985" h="1476375">
                <a:moveTo>
                  <a:pt x="0" y="0"/>
                </a:moveTo>
                <a:lnTo>
                  <a:pt x="2546769" y="0"/>
                </a:lnTo>
                <a:lnTo>
                  <a:pt x="2546769" y="1476286"/>
                </a:lnTo>
                <a:lnTo>
                  <a:pt x="0" y="1476286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BFBF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0" name="object 2">
            <a:extLst>
              <a:ext uri="{FF2B5EF4-FFF2-40B4-BE49-F238E27FC236}">
                <a16:creationId xmlns:a16="http://schemas.microsoft.com/office/drawing/2014/main" id="{6BB3A1BC-559E-E84A-A8FA-6F789534DD2E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81986" y="1699291"/>
            <a:ext cx="3546547" cy="839229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110401" y="1810543"/>
            <a:ext cx="3058833" cy="462345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2847" b="1" spc="15" dirty="0">
                <a:solidFill>
                  <a:srgbClr val="C00000"/>
                </a:solidFill>
              </a:rPr>
              <a:t>Ensayos</a:t>
            </a:r>
            <a:r>
              <a:rPr sz="2847" b="1" spc="-40" dirty="0">
                <a:solidFill>
                  <a:srgbClr val="C00000"/>
                </a:solidFill>
              </a:rPr>
              <a:t> </a:t>
            </a:r>
            <a:r>
              <a:rPr sz="2847" b="1" spc="15" dirty="0">
                <a:solidFill>
                  <a:srgbClr val="C00000"/>
                </a:solidFill>
              </a:rPr>
              <a:t>Clínicos</a:t>
            </a:r>
            <a:endParaRPr sz="2847" b="1" dirty="0"/>
          </a:p>
        </p:txBody>
      </p:sp>
    </p:spTree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3693" y="1619555"/>
            <a:ext cx="6304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8493" y="1812466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8493" y="2209827"/>
            <a:ext cx="10413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CAR-T</a:t>
            </a:r>
            <a:r>
              <a:rPr sz="849" b="1" spc="-5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5" y="700628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297161" y="1619555"/>
            <a:ext cx="782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1962" y="1812466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1962" y="2142225"/>
            <a:ext cx="1083244" cy="40832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5727" indent="-123676">
              <a:spcBef>
                <a:spcPts val="6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99412" y="1619555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3773" y="2142225"/>
            <a:ext cx="1793568" cy="816873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6361" indent="-124311">
              <a:spcBef>
                <a:spcPts val="6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GEM-TECTAL</a:t>
            </a:r>
            <a:r>
              <a:rPr sz="849" b="1" spc="-2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Tecli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Talque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CAR-T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(ARI002)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54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GEM-Velisa.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IsaVd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9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Plasmocitomas</a:t>
            </a:r>
            <a:r>
              <a:rPr sz="849" b="1" spc="-3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8604" y="1619555"/>
            <a:ext cx="62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</a:t>
            </a:r>
            <a:r>
              <a:rPr sz="849" b="1" dirty="0">
                <a:latin typeface="Arial"/>
                <a:cs typeface="Arial"/>
              </a:rPr>
              <a:t>ida</a:t>
            </a:r>
            <a:r>
              <a:rPr sz="849" b="1" spc="5" dirty="0">
                <a:latin typeface="Arial"/>
                <a:cs typeface="Arial"/>
              </a:rPr>
              <a:t>t</a:t>
            </a:r>
            <a:r>
              <a:rPr sz="849" b="1" dirty="0">
                <a:latin typeface="Arial"/>
                <a:cs typeface="Arial"/>
              </a:rPr>
              <a:t>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13404" y="1812466"/>
            <a:ext cx="125321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GEM12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&amp;</a:t>
            </a:r>
            <a:r>
              <a:rPr sz="849" b="1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GEM14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13404" y="2011971"/>
            <a:ext cx="88790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13404" y="2209827"/>
            <a:ext cx="997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spc="5" dirty="0">
                <a:latin typeface="Arial"/>
                <a:cs typeface="Arial"/>
              </a:rPr>
              <a:t>Nuevo</a:t>
            </a:r>
            <a:r>
              <a:rPr sz="999" b="1" spc="-3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1908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 marR="122408">
              <a:spcBef>
                <a:spcPts val="215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Reclutamiento</a:t>
            </a:r>
            <a:r>
              <a:rPr sz="849" b="1" spc="-6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finalizado </a:t>
            </a:r>
            <a:r>
              <a:rPr sz="849" b="1" spc="-2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93220" y="3152935"/>
            <a:ext cx="1468849" cy="609483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0051" y="3152934"/>
            <a:ext cx="2118288" cy="1008407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Elranatamab</a:t>
            </a:r>
            <a:r>
              <a:rPr sz="849" b="1" spc="-2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2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CC93269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CelMods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Isa-PVd</a:t>
            </a:r>
            <a:r>
              <a:rPr sz="849" b="1" spc="-2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2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4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CiltaCel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+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08F00"/>
                </a:solidFill>
                <a:latin typeface="Arial"/>
                <a:cs typeface="Arial"/>
              </a:rPr>
              <a:t>Teclistamab</a:t>
            </a:r>
            <a:r>
              <a:rPr sz="849" b="1" spc="-15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08F00"/>
                </a:solidFill>
                <a:latin typeface="Arial"/>
                <a:cs typeface="Arial"/>
              </a:rPr>
              <a:t>en</a:t>
            </a:r>
            <a:r>
              <a:rPr sz="849" b="1" spc="-10" dirty="0">
                <a:solidFill>
                  <a:srgbClr val="008F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08F00"/>
                </a:solidFill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3693" y="1619555"/>
            <a:ext cx="6304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8493" y="1812466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8493" y="2209827"/>
            <a:ext cx="10413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CAR-T</a:t>
            </a:r>
            <a:r>
              <a:rPr sz="849" b="1" spc="-5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5" y="700628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297161" y="1619555"/>
            <a:ext cx="782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1962" y="1812466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1962" y="2142225"/>
            <a:ext cx="1083244" cy="40832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5727" indent="-123676">
              <a:spcBef>
                <a:spcPts val="6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99412" y="1619555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3773" y="2142225"/>
            <a:ext cx="1793568" cy="816873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6361" indent="-124311">
              <a:spcBef>
                <a:spcPts val="6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Talque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54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GEM-Velisa.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9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8604" y="1619555"/>
            <a:ext cx="62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</a:t>
            </a:r>
            <a:r>
              <a:rPr sz="849" b="1" dirty="0">
                <a:latin typeface="Arial"/>
                <a:cs typeface="Arial"/>
              </a:rPr>
              <a:t>ida</a:t>
            </a:r>
            <a:r>
              <a:rPr sz="849" b="1" spc="5" dirty="0">
                <a:latin typeface="Arial"/>
                <a:cs typeface="Arial"/>
              </a:rPr>
              <a:t>t</a:t>
            </a:r>
            <a:r>
              <a:rPr sz="849" b="1" dirty="0">
                <a:latin typeface="Arial"/>
                <a:cs typeface="Arial"/>
              </a:rPr>
              <a:t>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13404" y="1812466"/>
            <a:ext cx="125321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13404" y="2011971"/>
            <a:ext cx="88790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13404" y="2209827"/>
            <a:ext cx="997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spc="5" dirty="0">
                <a:latin typeface="Arial"/>
                <a:cs typeface="Arial"/>
              </a:rPr>
              <a:t>Nuevo</a:t>
            </a:r>
            <a:r>
              <a:rPr sz="999" b="1" spc="-3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1908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 marR="122408">
              <a:spcBef>
                <a:spcPts val="215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6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93220" y="3152935"/>
            <a:ext cx="1468849" cy="609483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0051" y="3152934"/>
            <a:ext cx="2118288" cy="1008407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4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491221" y="693207"/>
            <a:ext cx="2207713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GEM-CESAR:</a:t>
            </a:r>
            <a:r>
              <a:rPr sz="1448" b="1" spc="-4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448" b="1" spc="-4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Design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47010" y="951853"/>
            <a:ext cx="2323140" cy="435073"/>
          </a:xfrm>
          <a:prstGeom prst="rect">
            <a:avLst/>
          </a:prstGeom>
        </p:spPr>
        <p:txBody>
          <a:bodyPr vert="horz" wrap="square" lIns="0" tIns="78009" rIns="0" bIns="0" rtlCol="0">
            <a:spAutoFit/>
          </a:bodyPr>
          <a:lstStyle/>
          <a:p>
            <a:pPr marL="12685">
              <a:spcBef>
                <a:spcPts val="614"/>
              </a:spcBef>
            </a:pPr>
            <a:r>
              <a:rPr sz="1049" spc="-5" dirty="0">
                <a:solidFill>
                  <a:srgbClr val="595454"/>
                </a:solidFill>
                <a:latin typeface="Trebuchet MS"/>
                <a:cs typeface="Trebuchet MS"/>
              </a:rPr>
              <a:t>Multicenter,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 open-label,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phase 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II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trial</a:t>
            </a:r>
            <a:endParaRPr sz="1049">
              <a:latin typeface="Trebuchet MS"/>
              <a:cs typeface="Trebuchet MS"/>
            </a:endParaRPr>
          </a:p>
          <a:p>
            <a:pPr marL="1388347" algn="ctr">
              <a:spcBef>
                <a:spcPts val="254"/>
              </a:spcBef>
            </a:pP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Induction</a:t>
            </a:r>
            <a:endParaRPr sz="499">
              <a:latin typeface="Trebuchet MS"/>
              <a:cs typeface="Trebuchet MS"/>
            </a:endParaRPr>
          </a:p>
          <a:p>
            <a:pPr marL="1388981" algn="ctr">
              <a:spcBef>
                <a:spcPts val="45"/>
              </a:spcBef>
            </a:pP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6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4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310859" y="2643700"/>
            <a:ext cx="6285100" cy="767404"/>
          </a:xfrm>
          <a:prstGeom prst="rect">
            <a:avLst/>
          </a:prstGeom>
        </p:spPr>
        <p:txBody>
          <a:bodyPr vert="horz" wrap="square" lIns="0" tIns="41224" rIns="0" bIns="0" rtlCol="0">
            <a:spAutoFit/>
          </a:bodyPr>
          <a:lstStyle/>
          <a:p>
            <a:pPr marL="12685">
              <a:spcBef>
                <a:spcPts val="325"/>
              </a:spcBef>
            </a:pP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*High-risk</a:t>
            </a:r>
            <a:r>
              <a:rPr sz="8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was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defined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according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8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Mayo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 and/or</a:t>
            </a:r>
            <a:r>
              <a:rPr sz="8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0" dirty="0">
                <a:solidFill>
                  <a:srgbClr val="595454"/>
                </a:solidFill>
                <a:latin typeface="Trebuchet MS"/>
                <a:cs typeface="Trebuchet MS"/>
              </a:rPr>
              <a:t>Spanish</a:t>
            </a:r>
            <a:r>
              <a:rPr sz="8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99" b="1" spc="-25" dirty="0">
                <a:solidFill>
                  <a:srgbClr val="595454"/>
                </a:solidFill>
                <a:latin typeface="Trebuchet MS"/>
                <a:cs typeface="Trebuchet MS"/>
              </a:rPr>
              <a:t>models</a:t>
            </a:r>
            <a:endParaRPr sz="899">
              <a:latin typeface="Trebuchet MS"/>
              <a:cs typeface="Trebuchet MS"/>
            </a:endParaRPr>
          </a:p>
          <a:p>
            <a:pPr marL="128116" marR="5074" indent="-115431">
              <a:spcBef>
                <a:spcPts val="215"/>
              </a:spcBef>
              <a:buChar char="-"/>
              <a:tabLst>
                <a:tab pos="129384" algn="l"/>
              </a:tabLst>
            </a:pPr>
            <a:r>
              <a:rPr sz="849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 with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any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one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or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more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biomarkers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predicting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imminent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risk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progression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MM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were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allowed to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included </a:t>
            </a:r>
            <a:r>
              <a:rPr sz="849" spc="-24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but…</a:t>
            </a:r>
            <a:endParaRPr sz="849">
              <a:latin typeface="Trebuchet MS"/>
              <a:cs typeface="Trebuchet MS"/>
            </a:endParaRPr>
          </a:p>
          <a:p>
            <a:pPr marL="128116" marR="176952" indent="-116066">
              <a:spcBef>
                <a:spcPts val="235"/>
              </a:spcBef>
              <a:buChar char="-"/>
              <a:tabLst>
                <a:tab pos="128750" algn="l"/>
              </a:tabLst>
            </a:pP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New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 imaging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assessments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were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mandatory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at</a:t>
            </a:r>
            <a:r>
              <a:rPr sz="8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screening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and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if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bone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disease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was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detected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by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CT</a:t>
            </a:r>
            <a:r>
              <a:rPr sz="849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or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-30" dirty="0">
                <a:solidFill>
                  <a:srgbClr val="595454"/>
                </a:solidFill>
                <a:latin typeface="Trebuchet MS"/>
                <a:cs typeface="Trebuchet MS"/>
              </a:rPr>
              <a:t>PET-CT,</a:t>
            </a:r>
            <a:r>
              <a:rPr sz="8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patients were </a:t>
            </a:r>
            <a:r>
              <a:rPr sz="849" spc="-2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spc="5" dirty="0">
                <a:solidFill>
                  <a:srgbClr val="595454"/>
                </a:solidFill>
                <a:latin typeface="Trebuchet MS"/>
                <a:cs typeface="Trebuchet MS"/>
              </a:rPr>
              <a:t>excluded</a:t>
            </a:r>
            <a:endParaRPr sz="849">
              <a:latin typeface="Trebuchet MS"/>
              <a:cs typeface="Trebuchet M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831993" y="1462923"/>
            <a:ext cx="1051533" cy="1074999"/>
            <a:chOff x="1828614" y="1464726"/>
            <a:chExt cx="1052830" cy="1076325"/>
          </a:xfrm>
        </p:grpSpPr>
        <p:sp>
          <p:nvSpPr>
            <p:cNvPr id="12" name="object 12"/>
            <p:cNvSpPr/>
            <p:nvPr/>
          </p:nvSpPr>
          <p:spPr>
            <a:xfrm>
              <a:off x="2625332" y="1979621"/>
              <a:ext cx="256540" cy="46990"/>
            </a:xfrm>
            <a:custGeom>
              <a:avLst/>
              <a:gdLst/>
              <a:ahLst/>
              <a:cxnLst/>
              <a:rect l="l" t="t" r="r" b="b"/>
              <a:pathLst>
                <a:path w="256539" h="46989">
                  <a:moveTo>
                    <a:pt x="209499" y="0"/>
                  </a:moveTo>
                  <a:lnTo>
                    <a:pt x="209499" y="46431"/>
                  </a:lnTo>
                  <a:lnTo>
                    <a:pt x="240461" y="30949"/>
                  </a:lnTo>
                  <a:lnTo>
                    <a:pt x="217233" y="30949"/>
                  </a:lnTo>
                  <a:lnTo>
                    <a:pt x="217233" y="15468"/>
                  </a:lnTo>
                  <a:lnTo>
                    <a:pt x="240436" y="15468"/>
                  </a:lnTo>
                  <a:lnTo>
                    <a:pt x="209499" y="0"/>
                  </a:lnTo>
                  <a:close/>
                </a:path>
                <a:path w="256539" h="46989">
                  <a:moveTo>
                    <a:pt x="209499" y="15468"/>
                  </a:moveTo>
                  <a:lnTo>
                    <a:pt x="0" y="15468"/>
                  </a:lnTo>
                  <a:lnTo>
                    <a:pt x="0" y="30949"/>
                  </a:lnTo>
                  <a:lnTo>
                    <a:pt x="209499" y="30949"/>
                  </a:lnTo>
                  <a:lnTo>
                    <a:pt x="209499" y="15468"/>
                  </a:lnTo>
                  <a:close/>
                </a:path>
                <a:path w="256539" h="46989">
                  <a:moveTo>
                    <a:pt x="240436" y="15468"/>
                  </a:moveTo>
                  <a:lnTo>
                    <a:pt x="217233" y="15468"/>
                  </a:lnTo>
                  <a:lnTo>
                    <a:pt x="217233" y="30949"/>
                  </a:lnTo>
                  <a:lnTo>
                    <a:pt x="240461" y="30949"/>
                  </a:lnTo>
                  <a:lnTo>
                    <a:pt x="255930" y="23215"/>
                  </a:lnTo>
                  <a:lnTo>
                    <a:pt x="240436" y="15468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1835599" y="1471711"/>
              <a:ext cx="756285" cy="1062355"/>
            </a:xfrm>
            <a:custGeom>
              <a:avLst/>
              <a:gdLst/>
              <a:ahLst/>
              <a:cxnLst/>
              <a:rect l="l" t="t" r="r" b="b"/>
              <a:pathLst>
                <a:path w="756285" h="1062355">
                  <a:moveTo>
                    <a:pt x="640524" y="0"/>
                  </a:moveTo>
                  <a:lnTo>
                    <a:pt x="115735" y="0"/>
                  </a:lnTo>
                  <a:lnTo>
                    <a:pt x="70685" y="9094"/>
                  </a:lnTo>
                  <a:lnTo>
                    <a:pt x="33897" y="33897"/>
                  </a:lnTo>
                  <a:lnTo>
                    <a:pt x="9094" y="70685"/>
                  </a:lnTo>
                  <a:lnTo>
                    <a:pt x="0" y="115735"/>
                  </a:lnTo>
                  <a:lnTo>
                    <a:pt x="0" y="946505"/>
                  </a:lnTo>
                  <a:lnTo>
                    <a:pt x="9094" y="991555"/>
                  </a:lnTo>
                  <a:lnTo>
                    <a:pt x="33897" y="1028342"/>
                  </a:lnTo>
                  <a:lnTo>
                    <a:pt x="70685" y="1053145"/>
                  </a:lnTo>
                  <a:lnTo>
                    <a:pt x="115735" y="1062240"/>
                  </a:lnTo>
                  <a:lnTo>
                    <a:pt x="640524" y="1062240"/>
                  </a:lnTo>
                  <a:lnTo>
                    <a:pt x="685573" y="1053145"/>
                  </a:lnTo>
                  <a:lnTo>
                    <a:pt x="722361" y="1028342"/>
                  </a:lnTo>
                  <a:lnTo>
                    <a:pt x="747164" y="991555"/>
                  </a:lnTo>
                  <a:lnTo>
                    <a:pt x="756259" y="946505"/>
                  </a:lnTo>
                  <a:lnTo>
                    <a:pt x="756259" y="115735"/>
                  </a:lnTo>
                  <a:lnTo>
                    <a:pt x="747164" y="70685"/>
                  </a:lnTo>
                  <a:lnTo>
                    <a:pt x="722361" y="33897"/>
                  </a:lnTo>
                  <a:lnTo>
                    <a:pt x="685573" y="9094"/>
                  </a:lnTo>
                  <a:lnTo>
                    <a:pt x="640524" y="0"/>
                  </a:lnTo>
                  <a:close/>
                </a:path>
              </a:pathLst>
            </a:custGeom>
            <a:solidFill>
              <a:srgbClr val="FFD57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1835599" y="1471711"/>
              <a:ext cx="756285" cy="1062355"/>
            </a:xfrm>
            <a:custGeom>
              <a:avLst/>
              <a:gdLst/>
              <a:ahLst/>
              <a:cxnLst/>
              <a:rect l="l" t="t" r="r" b="b"/>
              <a:pathLst>
                <a:path w="756285" h="1062355">
                  <a:moveTo>
                    <a:pt x="0" y="115735"/>
                  </a:moveTo>
                  <a:lnTo>
                    <a:pt x="9094" y="70685"/>
                  </a:lnTo>
                  <a:lnTo>
                    <a:pt x="33897" y="33897"/>
                  </a:lnTo>
                  <a:lnTo>
                    <a:pt x="70685" y="9094"/>
                  </a:lnTo>
                  <a:lnTo>
                    <a:pt x="115735" y="0"/>
                  </a:lnTo>
                  <a:lnTo>
                    <a:pt x="640524" y="0"/>
                  </a:lnTo>
                  <a:lnTo>
                    <a:pt x="685573" y="9094"/>
                  </a:lnTo>
                  <a:lnTo>
                    <a:pt x="722361" y="33897"/>
                  </a:lnTo>
                  <a:lnTo>
                    <a:pt x="747164" y="70685"/>
                  </a:lnTo>
                  <a:lnTo>
                    <a:pt x="756259" y="115735"/>
                  </a:lnTo>
                  <a:lnTo>
                    <a:pt x="756259" y="946505"/>
                  </a:lnTo>
                  <a:lnTo>
                    <a:pt x="747164" y="991555"/>
                  </a:lnTo>
                  <a:lnTo>
                    <a:pt x="722361" y="1028342"/>
                  </a:lnTo>
                  <a:lnTo>
                    <a:pt x="685573" y="1053145"/>
                  </a:lnTo>
                  <a:lnTo>
                    <a:pt x="640524" y="1062240"/>
                  </a:lnTo>
                  <a:lnTo>
                    <a:pt x="115735" y="1062240"/>
                  </a:lnTo>
                  <a:lnTo>
                    <a:pt x="70685" y="1053145"/>
                  </a:lnTo>
                  <a:lnTo>
                    <a:pt x="33897" y="1028342"/>
                  </a:lnTo>
                  <a:lnTo>
                    <a:pt x="9094" y="991555"/>
                  </a:lnTo>
                  <a:lnTo>
                    <a:pt x="0" y="946505"/>
                  </a:lnTo>
                  <a:lnTo>
                    <a:pt x="0" y="115735"/>
                  </a:lnTo>
                  <a:close/>
                </a:path>
              </a:pathLst>
            </a:custGeom>
            <a:ln w="13754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" name="object 15"/>
          <p:cNvSpPr/>
          <p:nvPr/>
        </p:nvSpPr>
        <p:spPr>
          <a:xfrm>
            <a:off x="1663564" y="2687136"/>
            <a:ext cx="5973065" cy="0"/>
          </a:xfrm>
          <a:custGeom>
            <a:avLst/>
            <a:gdLst/>
            <a:ahLst/>
            <a:cxnLst/>
            <a:rect l="l" t="t" r="r" b="b"/>
            <a:pathLst>
              <a:path w="5980430">
                <a:moveTo>
                  <a:pt x="5980036" y="0"/>
                </a:moveTo>
                <a:lnTo>
                  <a:pt x="0" y="0"/>
                </a:lnTo>
              </a:path>
            </a:pathLst>
          </a:custGeom>
          <a:solidFill>
            <a:srgbClr val="59545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1890541" y="1769047"/>
            <a:ext cx="651976" cy="462345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 indent="634" algn="ctr">
              <a:lnSpc>
                <a:spcPct val="97500"/>
              </a:lnSpc>
              <a:spcBef>
                <a:spcPts val="120"/>
              </a:spcBef>
            </a:pP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High-risk* 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S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u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ring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49" b="1" dirty="0">
                <a:solidFill>
                  <a:srgbClr val="595454"/>
                </a:solidFill>
                <a:latin typeface="Trebuchet MS"/>
                <a:cs typeface="Trebuchet MS"/>
              </a:rPr>
              <a:t>MM  </a:t>
            </a: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endParaRPr sz="649">
              <a:latin typeface="Trebuchet MS"/>
              <a:cs typeface="Trebuchet MS"/>
            </a:endParaRPr>
          </a:p>
          <a:p>
            <a:pPr marL="634" algn="ctr">
              <a:spcBef>
                <a:spcPts val="360"/>
              </a:spcBef>
            </a:pPr>
            <a:r>
              <a:rPr sz="649" b="1" spc="-5" dirty="0">
                <a:solidFill>
                  <a:srgbClr val="595454"/>
                </a:solidFill>
                <a:latin typeface="Trebuchet MS"/>
                <a:cs typeface="Trebuchet MS"/>
              </a:rPr>
              <a:t>N=90</a:t>
            </a:r>
            <a:endParaRPr sz="649">
              <a:latin typeface="Trebuchet MS"/>
              <a:cs typeface="Trebuchet M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910015" y="1503097"/>
            <a:ext cx="971621" cy="1090221"/>
            <a:chOff x="2907965" y="1504950"/>
            <a:chExt cx="972819" cy="1091565"/>
          </a:xfrm>
        </p:grpSpPr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07965" y="1504950"/>
              <a:ext cx="972329" cy="109118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20221" y="1607289"/>
              <a:ext cx="747817" cy="98224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931091" y="1514673"/>
              <a:ext cx="926465" cy="1046480"/>
            </a:xfrm>
            <a:custGeom>
              <a:avLst/>
              <a:gdLst/>
              <a:ahLst/>
              <a:cxnLst/>
              <a:rect l="l" t="t" r="r" b="b"/>
              <a:pathLst>
                <a:path w="926464" h="1046480">
                  <a:moveTo>
                    <a:pt x="841959" y="0"/>
                  </a:moveTo>
                  <a:lnTo>
                    <a:pt x="84404" y="0"/>
                  </a:lnTo>
                  <a:lnTo>
                    <a:pt x="51547" y="6633"/>
                  </a:lnTo>
                  <a:lnTo>
                    <a:pt x="24718" y="24723"/>
                  </a:lnTo>
                  <a:lnTo>
                    <a:pt x="6631" y="51552"/>
                  </a:lnTo>
                  <a:lnTo>
                    <a:pt x="0" y="84404"/>
                  </a:lnTo>
                  <a:lnTo>
                    <a:pt x="0" y="961834"/>
                  </a:lnTo>
                  <a:lnTo>
                    <a:pt x="6631" y="994685"/>
                  </a:lnTo>
                  <a:lnTo>
                    <a:pt x="24718" y="1021514"/>
                  </a:lnTo>
                  <a:lnTo>
                    <a:pt x="51547" y="1039604"/>
                  </a:lnTo>
                  <a:lnTo>
                    <a:pt x="84404" y="1046238"/>
                  </a:lnTo>
                  <a:lnTo>
                    <a:pt x="841959" y="1046238"/>
                  </a:lnTo>
                  <a:lnTo>
                    <a:pt x="874810" y="1039604"/>
                  </a:lnTo>
                  <a:lnTo>
                    <a:pt x="901639" y="1021514"/>
                  </a:lnTo>
                  <a:lnTo>
                    <a:pt x="919729" y="994685"/>
                  </a:lnTo>
                  <a:lnTo>
                    <a:pt x="926363" y="961834"/>
                  </a:lnTo>
                  <a:lnTo>
                    <a:pt x="926363" y="84404"/>
                  </a:lnTo>
                  <a:lnTo>
                    <a:pt x="919729" y="51552"/>
                  </a:lnTo>
                  <a:lnTo>
                    <a:pt x="901639" y="24723"/>
                  </a:lnTo>
                  <a:lnTo>
                    <a:pt x="874810" y="6633"/>
                  </a:lnTo>
                  <a:lnTo>
                    <a:pt x="8419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3043796" y="1621480"/>
            <a:ext cx="704616" cy="219405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11626" marR="104649" algn="ctr">
              <a:spcBef>
                <a:spcPts val="135"/>
              </a:spcBef>
            </a:pP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Carfilzomib</a:t>
            </a:r>
            <a:r>
              <a:rPr sz="449" b="1" spc="114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15" dirty="0">
                <a:solidFill>
                  <a:srgbClr val="595454"/>
                </a:solidFill>
                <a:latin typeface="Trebuchet MS"/>
                <a:cs typeface="Trebuchet MS"/>
              </a:rPr>
              <a:t>i.v. </a:t>
            </a:r>
            <a:r>
              <a:rPr sz="449" b="1" spc="-1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20/36</a:t>
            </a:r>
            <a:r>
              <a:rPr sz="44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mg/m</a:t>
            </a:r>
            <a:r>
              <a:rPr sz="449" b="1" spc="37" baseline="27777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endParaRPr sz="449" baseline="27777">
              <a:latin typeface="Trebuchet MS"/>
              <a:cs typeface="Trebuchet MS"/>
            </a:endParaRPr>
          </a:p>
          <a:p>
            <a:pPr algn="ctr">
              <a:lnSpc>
                <a:spcPts val="539"/>
              </a:lnSpc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2,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9,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15,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16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189856" y="1929784"/>
            <a:ext cx="410973" cy="23720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9384" marR="5074" indent="-117334">
              <a:spcBef>
                <a:spcPts val="135"/>
              </a:spcBef>
            </a:pP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Len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al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25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69132">
              <a:spcBef>
                <a:spcPts val="114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124070" y="2244685"/>
            <a:ext cx="543525" cy="27969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85832" marR="38689" indent="-141435">
              <a:lnSpc>
                <a:spcPct val="120300"/>
              </a:lnSpc>
              <a:spcBef>
                <a:spcPts val="90"/>
              </a:spcBef>
            </a:pP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De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xa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eth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aso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n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40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12685">
              <a:spcBef>
                <a:spcPts val="165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49">
              <a:latin typeface="Trebuchet MS"/>
              <a:cs typeface="Trebuchet M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4189479" y="1494852"/>
            <a:ext cx="722374" cy="1074999"/>
            <a:chOff x="4189007" y="1496694"/>
            <a:chExt cx="723265" cy="1076325"/>
          </a:xfrm>
        </p:grpSpPr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89007" y="1496694"/>
              <a:ext cx="723060" cy="107632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13770" y="1811992"/>
              <a:ext cx="673537" cy="45893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212231" y="1506932"/>
              <a:ext cx="676910" cy="1031875"/>
            </a:xfrm>
            <a:custGeom>
              <a:avLst/>
              <a:gdLst/>
              <a:ahLst/>
              <a:cxnLst/>
              <a:rect l="l" t="t" r="r" b="b"/>
              <a:pathLst>
                <a:path w="676910" h="1031875">
                  <a:moveTo>
                    <a:pt x="615010" y="0"/>
                  </a:moveTo>
                  <a:lnTo>
                    <a:pt x="61645" y="0"/>
                  </a:lnTo>
                  <a:lnTo>
                    <a:pt x="37649" y="4844"/>
                  </a:lnTo>
                  <a:lnTo>
                    <a:pt x="18054" y="18054"/>
                  </a:lnTo>
                  <a:lnTo>
                    <a:pt x="4844" y="37649"/>
                  </a:lnTo>
                  <a:lnTo>
                    <a:pt x="0" y="61645"/>
                  </a:lnTo>
                  <a:lnTo>
                    <a:pt x="0" y="969962"/>
                  </a:lnTo>
                  <a:lnTo>
                    <a:pt x="4844" y="993958"/>
                  </a:lnTo>
                  <a:lnTo>
                    <a:pt x="18054" y="1013553"/>
                  </a:lnTo>
                  <a:lnTo>
                    <a:pt x="37649" y="1026764"/>
                  </a:lnTo>
                  <a:lnTo>
                    <a:pt x="61645" y="1031608"/>
                  </a:lnTo>
                  <a:lnTo>
                    <a:pt x="615010" y="1031608"/>
                  </a:lnTo>
                  <a:lnTo>
                    <a:pt x="639006" y="1026764"/>
                  </a:lnTo>
                  <a:lnTo>
                    <a:pt x="658601" y="1013553"/>
                  </a:lnTo>
                  <a:lnTo>
                    <a:pt x="671811" y="993958"/>
                  </a:lnTo>
                  <a:lnTo>
                    <a:pt x="676656" y="969962"/>
                  </a:lnTo>
                  <a:lnTo>
                    <a:pt x="676656" y="61645"/>
                  </a:lnTo>
                  <a:lnTo>
                    <a:pt x="671811" y="37649"/>
                  </a:lnTo>
                  <a:lnTo>
                    <a:pt x="658601" y="18054"/>
                  </a:lnTo>
                  <a:lnTo>
                    <a:pt x="639006" y="4844"/>
                  </a:lnTo>
                  <a:lnTo>
                    <a:pt x="615010" y="0"/>
                  </a:lnTo>
                  <a:close/>
                </a:path>
              </a:pathLst>
            </a:custGeom>
            <a:solidFill>
              <a:srgbClr val="FFD186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4236904" y="1825930"/>
            <a:ext cx="625973" cy="38179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61096" marR="153486" indent="-634" algn="ctr">
              <a:spcBef>
                <a:spcPts val="135"/>
              </a:spcBef>
            </a:pP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High-dose </a:t>
            </a:r>
            <a:r>
              <a:rPr sz="449" b="1" spc="-1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40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b="1" spc="30" dirty="0">
                <a:solidFill>
                  <a:srgbClr val="595454"/>
                </a:solidFill>
                <a:latin typeface="Trebuchet MS"/>
                <a:cs typeface="Trebuchet MS"/>
              </a:rPr>
              <a:t>e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lph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49" b="1" spc="15" dirty="0">
                <a:solidFill>
                  <a:srgbClr val="595454"/>
                </a:solidFill>
                <a:latin typeface="Trebuchet MS"/>
                <a:cs typeface="Trebuchet MS"/>
              </a:rPr>
              <a:t>l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n</a:t>
            </a:r>
            <a:endParaRPr sz="449">
              <a:latin typeface="Trebuchet MS"/>
              <a:cs typeface="Trebuchet MS"/>
            </a:endParaRPr>
          </a:p>
          <a:p>
            <a:pPr marL="38054" marR="30443" indent="19661" algn="ctr">
              <a:lnSpc>
                <a:spcPts val="868"/>
              </a:lnSpc>
              <a:spcBef>
                <a:spcPts val="25"/>
              </a:spcBef>
            </a:pP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[200 mg/m</a:t>
            </a:r>
            <a:r>
              <a:rPr sz="449" b="1" spc="37" baseline="27777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] </a:t>
            </a:r>
            <a:r>
              <a:rPr sz="449" b="1" spc="3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Followed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by</a:t>
            </a:r>
            <a:r>
              <a:rPr sz="449" b="1" spc="14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ASCT</a:t>
            </a:r>
            <a:endParaRPr sz="449">
              <a:latin typeface="Trebuchet MS"/>
              <a:cs typeface="Trebuchet M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5145781" y="1501436"/>
            <a:ext cx="971621" cy="1090221"/>
            <a:chOff x="5146488" y="1503287"/>
            <a:chExt cx="972819" cy="1091565"/>
          </a:xfrm>
        </p:grpSpPr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46488" y="1503287"/>
              <a:ext cx="972337" cy="1091196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57093" y="1605648"/>
              <a:ext cx="749473" cy="98223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169170" y="1513238"/>
              <a:ext cx="926465" cy="1046480"/>
            </a:xfrm>
            <a:custGeom>
              <a:avLst/>
              <a:gdLst/>
              <a:ahLst/>
              <a:cxnLst/>
              <a:rect l="l" t="t" r="r" b="b"/>
              <a:pathLst>
                <a:path w="926464" h="1046480">
                  <a:moveTo>
                    <a:pt x="841959" y="0"/>
                  </a:moveTo>
                  <a:lnTo>
                    <a:pt x="84404" y="0"/>
                  </a:lnTo>
                  <a:lnTo>
                    <a:pt x="51547" y="6633"/>
                  </a:lnTo>
                  <a:lnTo>
                    <a:pt x="24718" y="24723"/>
                  </a:lnTo>
                  <a:lnTo>
                    <a:pt x="6631" y="51552"/>
                  </a:lnTo>
                  <a:lnTo>
                    <a:pt x="0" y="84404"/>
                  </a:lnTo>
                  <a:lnTo>
                    <a:pt x="0" y="961834"/>
                  </a:lnTo>
                  <a:lnTo>
                    <a:pt x="6631" y="994685"/>
                  </a:lnTo>
                  <a:lnTo>
                    <a:pt x="24718" y="1021514"/>
                  </a:lnTo>
                  <a:lnTo>
                    <a:pt x="51547" y="1039604"/>
                  </a:lnTo>
                  <a:lnTo>
                    <a:pt x="84404" y="1046238"/>
                  </a:lnTo>
                  <a:lnTo>
                    <a:pt x="841959" y="1046238"/>
                  </a:lnTo>
                  <a:lnTo>
                    <a:pt x="874810" y="1039604"/>
                  </a:lnTo>
                  <a:lnTo>
                    <a:pt x="901639" y="1021514"/>
                  </a:lnTo>
                  <a:lnTo>
                    <a:pt x="919729" y="994685"/>
                  </a:lnTo>
                  <a:lnTo>
                    <a:pt x="926363" y="961834"/>
                  </a:lnTo>
                  <a:lnTo>
                    <a:pt x="926363" y="84404"/>
                  </a:lnTo>
                  <a:lnTo>
                    <a:pt x="919729" y="51552"/>
                  </a:lnTo>
                  <a:lnTo>
                    <a:pt x="901639" y="24723"/>
                  </a:lnTo>
                  <a:lnTo>
                    <a:pt x="874810" y="6633"/>
                  </a:lnTo>
                  <a:lnTo>
                    <a:pt x="841959" y="0"/>
                  </a:lnTo>
                  <a:close/>
                </a:path>
              </a:pathLst>
            </a:custGeom>
            <a:solidFill>
              <a:srgbClr val="00B0F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5279121" y="1619830"/>
            <a:ext cx="704616" cy="214410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algn="ctr">
              <a:spcBef>
                <a:spcPts val="135"/>
              </a:spcBef>
            </a:pP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Carfilzomib</a:t>
            </a:r>
            <a:r>
              <a:rPr sz="449" b="1" spc="1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15" dirty="0">
                <a:solidFill>
                  <a:srgbClr val="595454"/>
                </a:solidFill>
                <a:latin typeface="Trebuchet MS"/>
                <a:cs typeface="Trebuchet MS"/>
              </a:rPr>
              <a:t>i.v.</a:t>
            </a:r>
            <a:endParaRPr sz="449">
              <a:latin typeface="Trebuchet MS"/>
              <a:cs typeface="Trebuchet MS"/>
            </a:endParaRPr>
          </a:p>
          <a:p>
            <a:pPr algn="ctr">
              <a:lnSpc>
                <a:spcPts val="534"/>
              </a:lnSpc>
              <a:spcBef>
                <a:spcPts val="5"/>
              </a:spcBef>
            </a:pP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20/36</a:t>
            </a:r>
            <a:r>
              <a:rPr sz="449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mg/m</a:t>
            </a:r>
            <a:r>
              <a:rPr sz="449" spc="37" baseline="27777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endParaRPr sz="449" baseline="27777">
              <a:latin typeface="Trebuchet MS"/>
              <a:cs typeface="Trebuchet MS"/>
            </a:endParaRPr>
          </a:p>
          <a:p>
            <a:pPr algn="ctr">
              <a:lnSpc>
                <a:spcPts val="534"/>
              </a:lnSpc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2,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9,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15,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16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425180" y="1929805"/>
            <a:ext cx="410973" cy="23720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9384" marR="5074" indent="-117334">
              <a:spcBef>
                <a:spcPts val="135"/>
              </a:spcBef>
            </a:pP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Len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al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25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69132">
              <a:spcBef>
                <a:spcPts val="105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359394" y="2243035"/>
            <a:ext cx="543525" cy="28095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85832" marR="38689" indent="-141435">
              <a:lnSpc>
                <a:spcPct val="120300"/>
              </a:lnSpc>
              <a:spcBef>
                <a:spcPts val="90"/>
              </a:spcBef>
            </a:pP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De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xa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eth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aso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n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40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12685">
              <a:spcBef>
                <a:spcPts val="175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341710" y="1169534"/>
            <a:ext cx="541622" cy="160487"/>
          </a:xfrm>
          <a:prstGeom prst="rect">
            <a:avLst/>
          </a:prstGeom>
        </p:spPr>
        <p:txBody>
          <a:bodyPr vert="horz" wrap="square" lIns="0" tIns="14587" rIns="0" bIns="0" rtlCol="0">
            <a:spAutoFit/>
          </a:bodyPr>
          <a:lstStyle/>
          <a:p>
            <a:pPr marL="68498">
              <a:spcBef>
                <a:spcPts val="115"/>
              </a:spcBef>
            </a:pPr>
            <a:r>
              <a:rPr sz="499" b="1" spc="-5" dirty="0">
                <a:solidFill>
                  <a:srgbClr val="595454"/>
                </a:solidFill>
                <a:latin typeface="Trebuchet MS"/>
                <a:cs typeface="Trebuchet MS"/>
              </a:rPr>
              <a:t>Consolidation</a:t>
            </a:r>
            <a:endParaRPr sz="499">
              <a:latin typeface="Trebuchet MS"/>
              <a:cs typeface="Trebuchet MS"/>
            </a:endParaRPr>
          </a:p>
          <a:p>
            <a:pPr marL="12685">
              <a:spcBef>
                <a:spcPts val="45"/>
              </a:spcBef>
            </a:pP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4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4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3904321" y="1977664"/>
            <a:ext cx="136357" cy="46932"/>
          </a:xfrm>
          <a:custGeom>
            <a:avLst/>
            <a:gdLst/>
            <a:ahLst/>
            <a:cxnLst/>
            <a:rect l="l" t="t" r="r" b="b"/>
            <a:pathLst>
              <a:path w="136525" h="46989">
                <a:moveTo>
                  <a:pt x="121480" y="15405"/>
                </a:moveTo>
                <a:lnTo>
                  <a:pt x="97751" y="15405"/>
                </a:lnTo>
                <a:lnTo>
                  <a:pt x="97916" y="30873"/>
                </a:lnTo>
                <a:lnTo>
                  <a:pt x="90182" y="30955"/>
                </a:lnTo>
                <a:lnTo>
                  <a:pt x="90347" y="46431"/>
                </a:lnTo>
                <a:lnTo>
                  <a:pt x="136524" y="22733"/>
                </a:lnTo>
                <a:lnTo>
                  <a:pt x="121480" y="15405"/>
                </a:lnTo>
                <a:close/>
              </a:path>
              <a:path w="136525" h="46989">
                <a:moveTo>
                  <a:pt x="90017" y="15485"/>
                </a:moveTo>
                <a:lnTo>
                  <a:pt x="0" y="16421"/>
                </a:lnTo>
                <a:lnTo>
                  <a:pt x="165" y="31902"/>
                </a:lnTo>
                <a:lnTo>
                  <a:pt x="90182" y="30955"/>
                </a:lnTo>
                <a:lnTo>
                  <a:pt x="90017" y="15485"/>
                </a:lnTo>
                <a:close/>
              </a:path>
              <a:path w="136525" h="46989">
                <a:moveTo>
                  <a:pt x="97751" y="15405"/>
                </a:moveTo>
                <a:lnTo>
                  <a:pt x="90017" y="15485"/>
                </a:lnTo>
                <a:lnTo>
                  <a:pt x="90182" y="30955"/>
                </a:lnTo>
                <a:lnTo>
                  <a:pt x="97916" y="30873"/>
                </a:lnTo>
                <a:lnTo>
                  <a:pt x="97751" y="15405"/>
                </a:lnTo>
                <a:close/>
              </a:path>
              <a:path w="136525" h="46989">
                <a:moveTo>
                  <a:pt x="89852" y="0"/>
                </a:moveTo>
                <a:lnTo>
                  <a:pt x="90017" y="15485"/>
                </a:lnTo>
                <a:lnTo>
                  <a:pt x="97751" y="15405"/>
                </a:lnTo>
                <a:lnTo>
                  <a:pt x="121480" y="15405"/>
                </a:lnTo>
                <a:lnTo>
                  <a:pt x="89852" y="0"/>
                </a:lnTo>
                <a:close/>
              </a:path>
            </a:pathLst>
          </a:custGeom>
          <a:solidFill>
            <a:srgbClr val="59545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38" name="object 38"/>
          <p:cNvGrpSpPr/>
          <p:nvPr/>
        </p:nvGrpSpPr>
        <p:grpSpPr>
          <a:xfrm>
            <a:off x="5024067" y="1516275"/>
            <a:ext cx="2013007" cy="1075634"/>
            <a:chOff x="5024624" y="1518145"/>
            <a:chExt cx="2015489" cy="1076960"/>
          </a:xfrm>
        </p:grpSpPr>
        <p:sp>
          <p:nvSpPr>
            <p:cNvPr id="39" name="object 39"/>
            <p:cNvSpPr/>
            <p:nvPr/>
          </p:nvSpPr>
          <p:spPr>
            <a:xfrm>
              <a:off x="5024615" y="1980107"/>
              <a:ext cx="1245235" cy="46990"/>
            </a:xfrm>
            <a:custGeom>
              <a:avLst/>
              <a:gdLst/>
              <a:ahLst/>
              <a:cxnLst/>
              <a:rect l="l" t="t" r="r" b="b"/>
              <a:pathLst>
                <a:path w="1245235" h="46989">
                  <a:moveTo>
                    <a:pt x="136525" y="22733"/>
                  </a:moveTo>
                  <a:lnTo>
                    <a:pt x="121488" y="15405"/>
                  </a:lnTo>
                  <a:lnTo>
                    <a:pt x="89852" y="0"/>
                  </a:lnTo>
                  <a:lnTo>
                    <a:pt x="90017" y="15481"/>
                  </a:lnTo>
                  <a:lnTo>
                    <a:pt x="0" y="16421"/>
                  </a:lnTo>
                  <a:lnTo>
                    <a:pt x="165" y="31902"/>
                  </a:lnTo>
                  <a:lnTo>
                    <a:pt x="90182" y="30962"/>
                  </a:lnTo>
                  <a:lnTo>
                    <a:pt x="90347" y="46431"/>
                  </a:lnTo>
                  <a:lnTo>
                    <a:pt x="136525" y="22733"/>
                  </a:lnTo>
                  <a:close/>
                </a:path>
                <a:path w="1245235" h="46989">
                  <a:moveTo>
                    <a:pt x="1244727" y="22733"/>
                  </a:moveTo>
                  <a:lnTo>
                    <a:pt x="1229677" y="15405"/>
                  </a:lnTo>
                  <a:lnTo>
                    <a:pt x="1198054" y="0"/>
                  </a:lnTo>
                  <a:lnTo>
                    <a:pt x="1198219" y="15481"/>
                  </a:lnTo>
                  <a:lnTo>
                    <a:pt x="1108202" y="16421"/>
                  </a:lnTo>
                  <a:lnTo>
                    <a:pt x="1108367" y="31902"/>
                  </a:lnTo>
                  <a:lnTo>
                    <a:pt x="1198384" y="30962"/>
                  </a:lnTo>
                  <a:lnTo>
                    <a:pt x="1198549" y="46431"/>
                  </a:lnTo>
                  <a:lnTo>
                    <a:pt x="1244727" y="22733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269050" y="1518145"/>
              <a:ext cx="770936" cy="10763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335083" y="1726149"/>
              <a:ext cx="638870" cy="673537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6291840" y="1527854"/>
              <a:ext cx="725805" cy="1031875"/>
            </a:xfrm>
            <a:custGeom>
              <a:avLst/>
              <a:gdLst/>
              <a:ahLst/>
              <a:cxnLst/>
              <a:rect l="l" t="t" r="r" b="b"/>
              <a:pathLst>
                <a:path w="725804" h="1031875">
                  <a:moveTo>
                    <a:pt x="659498" y="0"/>
                  </a:moveTo>
                  <a:lnTo>
                    <a:pt x="66116" y="0"/>
                  </a:lnTo>
                  <a:lnTo>
                    <a:pt x="40381" y="5196"/>
                  </a:lnTo>
                  <a:lnTo>
                    <a:pt x="19365" y="19365"/>
                  </a:lnTo>
                  <a:lnTo>
                    <a:pt x="5196" y="40381"/>
                  </a:lnTo>
                  <a:lnTo>
                    <a:pt x="0" y="66116"/>
                  </a:lnTo>
                  <a:lnTo>
                    <a:pt x="0" y="965504"/>
                  </a:lnTo>
                  <a:lnTo>
                    <a:pt x="5196" y="991239"/>
                  </a:lnTo>
                  <a:lnTo>
                    <a:pt x="19365" y="1012255"/>
                  </a:lnTo>
                  <a:lnTo>
                    <a:pt x="40381" y="1026424"/>
                  </a:lnTo>
                  <a:lnTo>
                    <a:pt x="66116" y="1031621"/>
                  </a:lnTo>
                  <a:lnTo>
                    <a:pt x="659498" y="1031621"/>
                  </a:lnTo>
                  <a:lnTo>
                    <a:pt x="685232" y="1026424"/>
                  </a:lnTo>
                  <a:lnTo>
                    <a:pt x="706248" y="1012255"/>
                  </a:lnTo>
                  <a:lnTo>
                    <a:pt x="720418" y="991239"/>
                  </a:lnTo>
                  <a:lnTo>
                    <a:pt x="725614" y="965504"/>
                  </a:lnTo>
                  <a:lnTo>
                    <a:pt x="725614" y="66116"/>
                  </a:lnTo>
                  <a:lnTo>
                    <a:pt x="720418" y="40381"/>
                  </a:lnTo>
                  <a:lnTo>
                    <a:pt x="706248" y="19365"/>
                  </a:lnTo>
                  <a:lnTo>
                    <a:pt x="685232" y="5196"/>
                  </a:lnTo>
                  <a:lnTo>
                    <a:pt x="659498" y="0"/>
                  </a:lnTo>
                  <a:close/>
                </a:path>
              </a:pathLst>
            </a:custGeom>
            <a:solidFill>
              <a:srgbClr val="0070C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6446162" y="1740194"/>
            <a:ext cx="410973" cy="237209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9384" marR="5074" indent="-117334">
              <a:spcBef>
                <a:spcPts val="135"/>
              </a:spcBef>
            </a:pP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Len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al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o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i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10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69132">
              <a:spcBef>
                <a:spcPts val="114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spc="-3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1–21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6380437" y="2055094"/>
            <a:ext cx="543525" cy="27969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85832" marR="38689" indent="-141435">
              <a:lnSpc>
                <a:spcPct val="120300"/>
              </a:lnSpc>
              <a:spcBef>
                <a:spcPts val="90"/>
              </a:spcBef>
            </a:pP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De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xa</a:t>
            </a:r>
            <a:r>
              <a:rPr sz="449" spc="45" dirty="0">
                <a:solidFill>
                  <a:srgbClr val="595454"/>
                </a:solidFill>
                <a:latin typeface="Trebuchet MS"/>
                <a:cs typeface="Trebuchet MS"/>
              </a:rPr>
              <a:t>m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eth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aso</a:t>
            </a:r>
            <a:r>
              <a:rPr sz="449" spc="30" dirty="0">
                <a:solidFill>
                  <a:srgbClr val="595454"/>
                </a:solidFill>
                <a:latin typeface="Trebuchet MS"/>
                <a:cs typeface="Trebuchet MS"/>
              </a:rPr>
              <a:t>n</a:t>
            </a:r>
            <a:r>
              <a:rPr sz="449" spc="10" dirty="0">
                <a:solidFill>
                  <a:srgbClr val="595454"/>
                </a:solidFill>
                <a:latin typeface="Trebuchet MS"/>
                <a:cs typeface="Trebuchet MS"/>
              </a:rPr>
              <a:t>e  </a:t>
            </a:r>
            <a:r>
              <a:rPr sz="449" spc="20" dirty="0">
                <a:solidFill>
                  <a:srgbClr val="595454"/>
                </a:solidFill>
                <a:latin typeface="Trebuchet MS"/>
                <a:cs typeface="Trebuchet MS"/>
              </a:rPr>
              <a:t>20</a:t>
            </a:r>
            <a:r>
              <a:rPr sz="4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spc="25" dirty="0">
                <a:solidFill>
                  <a:srgbClr val="595454"/>
                </a:solidFill>
                <a:latin typeface="Trebuchet MS"/>
                <a:cs typeface="Trebuchet MS"/>
              </a:rPr>
              <a:t>mg</a:t>
            </a:r>
            <a:endParaRPr sz="449">
              <a:latin typeface="Trebuchet MS"/>
              <a:cs typeface="Trebuchet MS"/>
            </a:endParaRPr>
          </a:p>
          <a:p>
            <a:pPr marL="12685">
              <a:spcBef>
                <a:spcPts val="165"/>
              </a:spcBef>
            </a:pP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Days</a:t>
            </a:r>
            <a:r>
              <a:rPr sz="449" i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1,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15" dirty="0">
                <a:solidFill>
                  <a:srgbClr val="595454"/>
                </a:solidFill>
                <a:latin typeface="Trebuchet MS"/>
                <a:cs typeface="Trebuchet MS"/>
              </a:rPr>
              <a:t>8,</a:t>
            </a:r>
            <a:r>
              <a:rPr sz="449" i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15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5" dirty="0">
                <a:solidFill>
                  <a:srgbClr val="595454"/>
                </a:solidFill>
                <a:latin typeface="Trebuchet MS"/>
                <a:cs typeface="Trebuchet MS"/>
              </a:rPr>
              <a:t>&amp;</a:t>
            </a:r>
            <a:r>
              <a:rPr sz="449" i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i="1" spc="20" dirty="0">
                <a:solidFill>
                  <a:srgbClr val="595454"/>
                </a:solidFill>
                <a:latin typeface="Trebuchet MS"/>
                <a:cs typeface="Trebuchet MS"/>
              </a:rPr>
              <a:t>22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352833" y="1179427"/>
            <a:ext cx="579675" cy="160487"/>
          </a:xfrm>
          <a:prstGeom prst="rect">
            <a:avLst/>
          </a:prstGeom>
        </p:spPr>
        <p:txBody>
          <a:bodyPr vert="horz" wrap="square" lIns="0" tIns="14587" rIns="0" bIns="0" rtlCol="0">
            <a:spAutoFit/>
          </a:bodyPr>
          <a:lstStyle/>
          <a:p>
            <a:pPr algn="ctr">
              <a:spcBef>
                <a:spcPts val="115"/>
              </a:spcBef>
            </a:pPr>
            <a:r>
              <a:rPr sz="499" b="1" dirty="0">
                <a:solidFill>
                  <a:srgbClr val="595454"/>
                </a:solidFill>
                <a:latin typeface="Trebuchet MS"/>
                <a:cs typeface="Trebuchet MS"/>
              </a:rPr>
              <a:t>Maintenance</a:t>
            </a:r>
            <a:endParaRPr sz="499">
              <a:latin typeface="Trebuchet MS"/>
              <a:cs typeface="Trebuchet MS"/>
            </a:endParaRPr>
          </a:p>
          <a:p>
            <a:pPr algn="ctr">
              <a:spcBef>
                <a:spcPts val="45"/>
              </a:spcBef>
            </a:pP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24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44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5" dirty="0">
                <a:solidFill>
                  <a:srgbClr val="595454"/>
                </a:solidFill>
                <a:latin typeface="Trebuchet MS"/>
                <a:cs typeface="Trebuchet MS"/>
              </a:rPr>
              <a:t>28-day</a:t>
            </a:r>
            <a:r>
              <a:rPr sz="449" b="1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449" b="1" spc="20" dirty="0">
                <a:solidFill>
                  <a:srgbClr val="595454"/>
                </a:solidFill>
                <a:latin typeface="Trebuchet MS"/>
                <a:cs typeface="Trebuchet MS"/>
              </a:rPr>
              <a:t>cycles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274408" y="3638305"/>
            <a:ext cx="6595233" cy="17534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1563" rIns="0" bIns="0" rtlCol="0">
            <a:spAutoFit/>
          </a:bodyPr>
          <a:lstStyle/>
          <a:p>
            <a:pPr marL="696393">
              <a:spcBef>
                <a:spcPts val="170"/>
              </a:spcBef>
            </a:pP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Primary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end-point: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MRD-ve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rate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after</a:t>
            </a:r>
            <a:r>
              <a:rPr sz="999" b="1" spc="-6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ASCT</a:t>
            </a:r>
            <a:r>
              <a:rPr sz="999" b="1" spc="-2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and</a:t>
            </a:r>
            <a:r>
              <a:rPr sz="999" b="1" spc="-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maintained</a:t>
            </a:r>
            <a:r>
              <a:rPr sz="999" b="1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at</a:t>
            </a:r>
            <a:r>
              <a:rPr sz="999" b="1" spc="-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15" dirty="0">
                <a:solidFill>
                  <a:srgbClr val="0432FF"/>
                </a:solidFill>
                <a:latin typeface="Trebuchet MS"/>
                <a:cs typeface="Trebuchet MS"/>
              </a:rPr>
              <a:t>3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and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15" dirty="0">
                <a:solidFill>
                  <a:srgbClr val="0432FF"/>
                </a:solidFill>
                <a:latin typeface="Trebuchet MS"/>
                <a:cs typeface="Trebuchet MS"/>
              </a:rPr>
              <a:t>5</a:t>
            </a:r>
            <a:r>
              <a:rPr sz="999" b="1" spc="-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years</a:t>
            </a:r>
            <a:r>
              <a:rPr sz="999" b="1" spc="-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post</a:t>
            </a:r>
            <a:r>
              <a:rPr sz="999" b="1" spc="-6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0432FF"/>
                </a:solidFill>
                <a:latin typeface="Trebuchet MS"/>
                <a:cs typeface="Trebuchet MS"/>
              </a:rPr>
              <a:t>ASCT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306449" y="655012"/>
            <a:ext cx="2510235" cy="21453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b="1" spc="5" dirty="0">
                <a:solidFill>
                  <a:srgbClr val="C00000"/>
                </a:solidFill>
                <a:latin typeface="Trebuchet MS"/>
                <a:cs typeface="Trebuchet MS"/>
              </a:rPr>
              <a:t>GEM-CESAR:</a:t>
            </a:r>
            <a:r>
              <a:rPr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b="1" spc="5" dirty="0">
                <a:solidFill>
                  <a:srgbClr val="C00000"/>
                </a:solidFill>
                <a:latin typeface="Trebuchet MS"/>
                <a:cs typeface="Trebuchet MS"/>
              </a:rPr>
              <a:t>efficacy</a:t>
            </a:r>
            <a:r>
              <a:rPr b="1" spc="-1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b="1" spc="5" dirty="0">
                <a:solidFill>
                  <a:srgbClr val="C00000"/>
                </a:solidFill>
                <a:latin typeface="Trebuchet MS"/>
                <a:cs typeface="Trebuchet MS"/>
              </a:rPr>
              <a:t>on</a:t>
            </a:r>
            <a:r>
              <a:rPr b="1" spc="-2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b="1" spc="5" dirty="0">
                <a:solidFill>
                  <a:srgbClr val="C00000"/>
                </a:solidFill>
                <a:latin typeface="Trebuchet MS"/>
                <a:cs typeface="Trebuchet MS"/>
              </a:rPr>
              <a:t>ITT</a:t>
            </a: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400448" y="1171628"/>
          <a:ext cx="6181087" cy="252100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639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68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14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481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50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03141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Response</a:t>
                      </a:r>
                      <a:r>
                        <a:rPr sz="1000" b="1" spc="-2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category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1780" marR="178435" indent="-86360">
                        <a:lnSpc>
                          <a:spcPct val="104000"/>
                        </a:lnSpc>
                        <a:spcBef>
                          <a:spcPts val="120"/>
                        </a:spcBef>
                      </a:pP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uc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tio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 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15221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 marR="127635" indent="-99060">
                        <a:lnSpc>
                          <a:spcPct val="104000"/>
                        </a:lnSpc>
                        <a:spcBef>
                          <a:spcPts val="12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HD</a:t>
                      </a:r>
                      <a:r>
                        <a:rPr sz="1000" b="1" spc="-8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 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15221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909" marR="204470" indent="-211454">
                        <a:lnSpc>
                          <a:spcPct val="104000"/>
                        </a:lnSpc>
                        <a:spcBef>
                          <a:spcPts val="120"/>
                        </a:spcBef>
                      </a:pP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Con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ol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id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ti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on 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15221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685" marR="80010" indent="-186690">
                        <a:lnSpc>
                          <a:spcPct val="104000"/>
                        </a:lnSpc>
                        <a:spcBef>
                          <a:spcPts val="120"/>
                        </a:spcBef>
                      </a:pP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M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te</a:t>
                      </a:r>
                      <a:r>
                        <a:rPr sz="1000" b="1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nance 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(n=90)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15221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ORR,</a:t>
                      </a:r>
                      <a:r>
                        <a:rPr sz="1000" b="1" spc="-3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n(%)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85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82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(91%)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85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80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(95%)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marL="2863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" dirty="0">
                          <a:solidFill>
                            <a:srgbClr val="595454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000" b="1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CR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219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37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(41%)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219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54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(60%)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219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64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(70%)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219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57</a:t>
                      </a:r>
                      <a:r>
                        <a:rPr sz="1000" b="1" spc="-4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2198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28702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VGPR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35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(39%)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8735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(19%)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(16%)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287020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PR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13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(14%)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(12%)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(8%)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956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8127">
                <a:tc>
                  <a:txBody>
                    <a:bodyPr/>
                    <a:lstStyle/>
                    <a:p>
                      <a:pPr marL="287020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SD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(1)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1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39322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Progressive</a:t>
                      </a:r>
                      <a:r>
                        <a:rPr sz="1000" spc="-3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disease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(3%)*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005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(7%)**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Not</a:t>
                      </a:r>
                      <a:r>
                        <a:rPr sz="1000" spc="-3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evaluable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0929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0929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7(8%)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0929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000" spc="1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1000" spc="-35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spc="10" dirty="0">
                          <a:solidFill>
                            <a:srgbClr val="595454"/>
                          </a:solidFill>
                          <a:latin typeface="Trebuchet MS"/>
                          <a:cs typeface="Trebuchet MS"/>
                        </a:rPr>
                        <a:t>(5%)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0929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39733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MRD</a:t>
                      </a:r>
                      <a:r>
                        <a:rPr sz="1000" b="1" spc="-1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–ve,</a:t>
                      </a:r>
                      <a:r>
                        <a:rPr sz="1000" b="1" spc="-15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r>
                        <a:rPr sz="1000" b="1" baseline="27777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-5</a:t>
                      </a:r>
                      <a:endParaRPr sz="1000" baseline="27777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r>
                        <a:rPr sz="1000" b="1" spc="-4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(40%)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57</a:t>
                      </a:r>
                      <a:r>
                        <a:rPr sz="1000" b="1" spc="-4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51</a:t>
                      </a:r>
                      <a:r>
                        <a:rPr sz="1000" b="1" spc="-4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(63%)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47</a:t>
                      </a:r>
                      <a:r>
                        <a:rPr sz="1000" b="1" spc="-4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1000" b="1" spc="10" dirty="0">
                          <a:solidFill>
                            <a:srgbClr val="0432FF"/>
                          </a:solidFill>
                          <a:latin typeface="Trebuchet MS"/>
                          <a:cs typeface="Trebuchet MS"/>
                        </a:rPr>
                        <a:t>(52%)</a:t>
                      </a:r>
                      <a:endParaRPr sz="1000">
                        <a:latin typeface="Trebuchet MS"/>
                        <a:cs typeface="Trebuchet MS"/>
                      </a:endParaRPr>
                    </a:p>
                  </a:txBody>
                  <a:tcPr marL="0" marR="0" marT="21563" marB="0">
                    <a:lnL w="9525">
                      <a:solidFill>
                        <a:srgbClr val="595454"/>
                      </a:solidFill>
                      <a:prstDash val="solid"/>
                    </a:lnL>
                    <a:lnR w="9525">
                      <a:solidFill>
                        <a:srgbClr val="595454"/>
                      </a:solidFill>
                      <a:prstDash val="solid"/>
                    </a:lnR>
                    <a:lnT w="9525">
                      <a:solidFill>
                        <a:srgbClr val="595454"/>
                      </a:solidFill>
                      <a:prstDash val="solid"/>
                    </a:lnT>
                    <a:lnB w="9525">
                      <a:solidFill>
                        <a:srgbClr val="595454"/>
                      </a:solidFill>
                      <a:prstDash val="soli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0" name="object 10"/>
          <p:cNvSpPr txBox="1"/>
          <p:nvPr/>
        </p:nvSpPr>
        <p:spPr>
          <a:xfrm>
            <a:off x="1440664" y="3683846"/>
            <a:ext cx="4996369" cy="328275"/>
          </a:xfrm>
          <a:prstGeom prst="rect">
            <a:avLst/>
          </a:prstGeom>
        </p:spPr>
        <p:txBody>
          <a:bodyPr vert="horz" wrap="square" lIns="0" tIns="41224" rIns="0" bIns="0" rtlCol="0">
            <a:spAutoFit/>
          </a:bodyPr>
          <a:lstStyle/>
          <a:p>
            <a:pPr marL="12685">
              <a:spcBef>
                <a:spcPts val="325"/>
              </a:spcBef>
            </a:pP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*Progressions</a:t>
            </a:r>
            <a:r>
              <a:rPr sz="849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were</a:t>
            </a:r>
            <a:r>
              <a:rPr sz="849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biochemical</a:t>
            </a:r>
            <a:endParaRPr sz="849">
              <a:latin typeface="Arial"/>
              <a:cs typeface="Arial"/>
            </a:endParaRPr>
          </a:p>
          <a:p>
            <a:pPr marL="12685">
              <a:spcBef>
                <a:spcPts val="225"/>
              </a:spcBef>
            </a:pP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**Progressions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were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biochemical</a:t>
            </a:r>
            <a:r>
              <a:rPr sz="8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in the 6 patients and symptomatic</a:t>
            </a:r>
            <a:r>
              <a:rPr sz="849" b="1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in 1 pt</a:t>
            </a:r>
            <a:r>
              <a:rPr sz="849" b="1" spc="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Arial"/>
                <a:cs typeface="Arial"/>
              </a:rPr>
              <a:t>during maintenance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554153" y="678094"/>
            <a:ext cx="2036474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5" dirty="0">
                <a:solidFill>
                  <a:srgbClr val="C00000"/>
                </a:solidFill>
                <a:latin typeface="Trebuchet MS"/>
                <a:cs typeface="Trebuchet MS"/>
              </a:rPr>
              <a:t>GEM-CESAR:</a:t>
            </a:r>
            <a:r>
              <a:rPr sz="1498" b="1" spc="-4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98" b="1" spc="5" dirty="0">
                <a:solidFill>
                  <a:srgbClr val="C00000"/>
                </a:solidFill>
                <a:latin typeface="Trebuchet MS"/>
                <a:cs typeface="Trebuchet MS"/>
              </a:rPr>
              <a:t>outcomes</a:t>
            </a:r>
            <a:endParaRPr sz="149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15507" y="1294490"/>
            <a:ext cx="2029498" cy="198398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9173" rIns="0" bIns="0" rtlCol="0">
            <a:spAutoFit/>
          </a:bodyPr>
          <a:lstStyle/>
          <a:p>
            <a:pPr marL="48836">
              <a:spcBef>
                <a:spcPts val="229"/>
              </a:spcBef>
            </a:pP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TTP</a:t>
            </a:r>
            <a:r>
              <a:rPr sz="1099" b="1" spc="-2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to</a:t>
            </a:r>
            <a:r>
              <a:rPr sz="1099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symptomatic</a:t>
            </a:r>
            <a:r>
              <a:rPr sz="1099" b="1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disease</a:t>
            </a:r>
            <a:endParaRPr sz="109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2000" y="1148455"/>
            <a:ext cx="3202167" cy="359847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2832" rIns="0" bIns="0" rtlCol="0">
            <a:spAutoFit/>
          </a:bodyPr>
          <a:lstStyle/>
          <a:p>
            <a:pPr marL="644386" marR="51373" indent="-585402">
              <a:lnSpc>
                <a:spcPct val="103400"/>
              </a:lnSpc>
              <a:spcBef>
                <a:spcPts val="180"/>
              </a:spcBef>
            </a:pP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Landmark TTP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to </a:t>
            </a: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symptomatic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disease at the </a:t>
            </a:r>
            <a:r>
              <a:rPr sz="1099" b="1" spc="-32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end</a:t>
            </a:r>
            <a:r>
              <a:rPr sz="1099" b="1" spc="1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of </a:t>
            </a:r>
            <a:r>
              <a:rPr sz="1099" b="1" spc="25" dirty="0">
                <a:solidFill>
                  <a:srgbClr val="0432FF"/>
                </a:solidFill>
                <a:latin typeface="Trebuchet MS"/>
                <a:cs typeface="Trebuchet MS"/>
              </a:rPr>
              <a:t>maintenance</a:t>
            </a:r>
            <a:r>
              <a:rPr sz="1099" b="1" spc="1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099" b="1" spc="20" dirty="0">
                <a:solidFill>
                  <a:srgbClr val="0432FF"/>
                </a:solidFill>
                <a:latin typeface="Trebuchet MS"/>
                <a:cs typeface="Trebuchet MS"/>
              </a:rPr>
              <a:t>by </a:t>
            </a:r>
            <a:r>
              <a:rPr sz="1099" b="1" spc="30" dirty="0">
                <a:solidFill>
                  <a:srgbClr val="0432FF"/>
                </a:solidFill>
                <a:latin typeface="Trebuchet MS"/>
                <a:cs typeface="Trebuchet MS"/>
              </a:rPr>
              <a:t>MRD</a:t>
            </a:r>
            <a:endParaRPr sz="109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45541" y="3713800"/>
            <a:ext cx="2347241" cy="2914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>
              <a:lnSpc>
                <a:spcPct val="119200"/>
              </a:lnSpc>
              <a:spcBef>
                <a:spcPts val="95"/>
              </a:spcBef>
            </a:pP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4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pts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progressed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symptomatic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disease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and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5" dirty="0">
                <a:solidFill>
                  <a:srgbClr val="595454"/>
                </a:solidFill>
                <a:latin typeface="Trebuchet MS"/>
                <a:cs typeface="Trebuchet MS"/>
              </a:rPr>
              <a:t>3 </a:t>
            </a:r>
            <a:r>
              <a:rPr sz="799" b="1" spc="-2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pts,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progression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was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first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asymptomatic</a:t>
            </a:r>
            <a:endParaRPr sz="799">
              <a:latin typeface="Trebuchet MS"/>
              <a:cs typeface="Trebuchet MS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63498" y="1597925"/>
            <a:ext cx="2919255" cy="1748623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4706869" y="3903412"/>
            <a:ext cx="2895839" cy="13692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two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patients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were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MRD+ve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at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end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maintenance</a:t>
            </a:r>
            <a:endParaRPr sz="799">
              <a:latin typeface="Trebuchet MS"/>
              <a:cs typeface="Trebuchet M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512077" y="1590981"/>
            <a:ext cx="3150971" cy="1755537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7253094" y="1682748"/>
            <a:ext cx="407168" cy="27588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9900"/>
              </a:lnSpc>
              <a:spcBef>
                <a:spcPts val="95"/>
              </a:spcBef>
            </a:pPr>
            <a:r>
              <a:rPr sz="749" b="1" dirty="0">
                <a:solidFill>
                  <a:srgbClr val="C00000"/>
                </a:solidFill>
                <a:latin typeface="Arial"/>
                <a:cs typeface="Arial"/>
              </a:rPr>
              <a:t>MRD-ve </a:t>
            </a:r>
            <a:r>
              <a:rPr sz="749" b="1" spc="-19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0B0F0"/>
                </a:solidFill>
                <a:latin typeface="Arial"/>
                <a:cs typeface="Arial"/>
              </a:rPr>
              <a:t>M</a:t>
            </a:r>
            <a:r>
              <a:rPr sz="749" b="1" spc="5" dirty="0">
                <a:solidFill>
                  <a:srgbClr val="00B0F0"/>
                </a:solidFill>
                <a:latin typeface="Arial"/>
                <a:cs typeface="Arial"/>
              </a:rPr>
              <a:t>RD</a:t>
            </a:r>
            <a:r>
              <a:rPr sz="749" b="1" spc="-5" dirty="0">
                <a:solidFill>
                  <a:srgbClr val="00B0F0"/>
                </a:solidFill>
                <a:latin typeface="Arial"/>
                <a:cs typeface="Arial"/>
              </a:rPr>
              <a:t>+ve</a:t>
            </a:r>
            <a:endParaRPr sz="7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25291" y="3325801"/>
            <a:ext cx="2775972" cy="312905"/>
          </a:xfrm>
          <a:prstGeom prst="rect">
            <a:avLst/>
          </a:prstGeom>
          <a:ln w="6883">
            <a:solidFill>
              <a:srgbClr val="FFFFFF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5327">
              <a:spcBef>
                <a:spcPts val="265"/>
              </a:spcBef>
            </a:pPr>
            <a:r>
              <a:rPr sz="699" dirty="0">
                <a:solidFill>
                  <a:srgbClr val="002060"/>
                </a:solidFill>
                <a:latin typeface="Trebuchet MS"/>
                <a:cs typeface="Trebuchet MS"/>
              </a:rPr>
              <a:t>Number</a:t>
            </a:r>
            <a:r>
              <a:rPr sz="699" spc="-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002060"/>
                </a:solidFill>
                <a:latin typeface="Trebuchet MS"/>
                <a:cs typeface="Trebuchet MS"/>
              </a:rPr>
              <a:t>of</a:t>
            </a:r>
            <a:r>
              <a:rPr sz="699" spc="-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002060"/>
                </a:solidFill>
                <a:latin typeface="Trebuchet MS"/>
                <a:cs typeface="Trebuchet MS"/>
              </a:rPr>
              <a:t>patients</a:t>
            </a:r>
            <a:r>
              <a:rPr sz="699" spc="-15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002060"/>
                </a:solidFill>
                <a:latin typeface="Trebuchet MS"/>
                <a:cs typeface="Trebuchet MS"/>
              </a:rPr>
              <a:t>at</a:t>
            </a:r>
            <a:r>
              <a:rPr sz="699" spc="-20" dirty="0">
                <a:solidFill>
                  <a:srgbClr val="002060"/>
                </a:solidFill>
                <a:latin typeface="Trebuchet MS"/>
                <a:cs typeface="Trebuchet MS"/>
              </a:rPr>
              <a:t> </a:t>
            </a:r>
            <a:r>
              <a:rPr sz="699" spc="-5" dirty="0">
                <a:solidFill>
                  <a:srgbClr val="002060"/>
                </a:solidFill>
                <a:latin typeface="Trebuchet MS"/>
                <a:cs typeface="Trebuchet MS"/>
              </a:rPr>
              <a:t>risk</a:t>
            </a:r>
            <a:endParaRPr sz="699">
              <a:latin typeface="Trebuchet MS"/>
              <a:cs typeface="Trebuchet MS"/>
            </a:endParaRPr>
          </a:p>
          <a:p>
            <a:pPr marL="118603">
              <a:spcBef>
                <a:spcPts val="539"/>
              </a:spcBef>
              <a:tabLst>
                <a:tab pos="479483" algn="l"/>
                <a:tab pos="760451" algn="l"/>
                <a:tab pos="1067423" algn="l"/>
                <a:tab pos="1375028" algn="l"/>
                <a:tab pos="1681999" algn="l"/>
                <a:tab pos="1989605" algn="l"/>
                <a:tab pos="2323848" algn="l"/>
              </a:tabLst>
            </a:pPr>
            <a:r>
              <a:rPr sz="699" dirty="0">
                <a:solidFill>
                  <a:srgbClr val="002060"/>
                </a:solidFill>
                <a:latin typeface="Trebuchet MS"/>
                <a:cs typeface="Trebuchet MS"/>
              </a:rPr>
              <a:t>90	88	87	85	83	70	31	1</a:t>
            </a:r>
            <a:endParaRPr sz="699">
              <a:latin typeface="Trebuchet MS"/>
              <a:cs typeface="Trebuchet MS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4458121" y="3399697"/>
          <a:ext cx="3228801" cy="5270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1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393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42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342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0759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3423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875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8601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77581">
                <a:tc gridSpan="8"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Number</a:t>
                      </a:r>
                      <a:r>
                        <a:rPr sz="700" spc="-2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of</a:t>
                      </a:r>
                      <a:r>
                        <a:rPr sz="700" spc="-2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patients</a:t>
                      </a:r>
                      <a:r>
                        <a:rPr sz="700" spc="-1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at</a:t>
                      </a:r>
                      <a:r>
                        <a:rPr sz="700" spc="-2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spc="-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risk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2344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6313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MRD-ve</a:t>
                      </a:r>
                      <a:r>
                        <a:rPr sz="700" spc="15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L="3746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18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/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C00000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R w="9525">
                      <a:solidFill>
                        <a:srgbClr val="FFFFFF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3142"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MRD+ve</a:t>
                      </a:r>
                      <a:r>
                        <a:rPr sz="700" spc="155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L w="9525">
                      <a:solidFill>
                        <a:srgbClr val="FFFFFF"/>
                      </a:solidFill>
                      <a:prstDash val="solid"/>
                    </a:lnL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38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29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984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solidFill>
                            <a:srgbClr val="002060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700">
                        <a:latin typeface="Trebuchet MS"/>
                        <a:cs typeface="Trebuchet MS"/>
                      </a:endParaRPr>
                    </a:p>
                  </a:txBody>
                  <a:tcPr marL="0" marR="0" marT="31077" marB="0"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4868461" y="2953982"/>
            <a:ext cx="332330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b="1" spc="5" dirty="0">
                <a:solidFill>
                  <a:srgbClr val="EEE7E7"/>
                </a:solidFill>
                <a:latin typeface="Arial"/>
                <a:cs typeface="Arial"/>
              </a:rPr>
              <a:t>P</a:t>
            </a:r>
            <a:r>
              <a:rPr sz="749" b="1" spc="-5" dirty="0">
                <a:solidFill>
                  <a:srgbClr val="EEE7E7"/>
                </a:solidFill>
                <a:latin typeface="Arial"/>
                <a:cs typeface="Arial"/>
              </a:rPr>
              <a:t>=0.0</a:t>
            </a:r>
            <a:r>
              <a:rPr sz="749" b="1" dirty="0">
                <a:solidFill>
                  <a:srgbClr val="EEE7E7"/>
                </a:solidFill>
                <a:latin typeface="Arial"/>
                <a:cs typeface="Arial"/>
              </a:rPr>
              <a:t>2</a:t>
            </a:r>
            <a:endParaRPr sz="749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1562272" y="1057592"/>
            <a:ext cx="1777713" cy="13692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Median</a:t>
            </a:r>
            <a:r>
              <a:rPr sz="799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follow-up:</a:t>
            </a: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5" dirty="0">
                <a:solidFill>
                  <a:srgbClr val="595454"/>
                </a:solidFill>
                <a:latin typeface="Arial"/>
                <a:cs typeface="Arial"/>
              </a:rPr>
              <a:t>54.6</a:t>
            </a:r>
            <a:r>
              <a:rPr sz="799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(6.2-71)</a:t>
            </a:r>
            <a:r>
              <a:rPr sz="799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months</a:t>
            </a:r>
            <a:endParaRPr sz="7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809629" y="622860"/>
            <a:ext cx="1523392" cy="33042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98" spc="5" dirty="0">
                <a:solidFill>
                  <a:srgbClr val="C00000"/>
                </a:solidFill>
                <a:latin typeface="Trebuchet MS"/>
                <a:cs typeface="Trebuchet MS"/>
              </a:rPr>
              <a:t>CAR-HiRiSMM</a:t>
            </a:r>
            <a:endParaRPr sz="199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94851" y="1156602"/>
            <a:ext cx="5931207" cy="2830515"/>
          </a:xfrm>
          <a:prstGeom prst="rect">
            <a:avLst/>
          </a:prstGeom>
        </p:spPr>
        <p:txBody>
          <a:bodyPr vert="horz" wrap="square" lIns="0" tIns="52005" rIns="0" bIns="0" rtlCol="0">
            <a:spAutoFit/>
          </a:bodyPr>
          <a:lstStyle/>
          <a:p>
            <a:pPr marL="12685">
              <a:spcBef>
                <a:spcPts val="409"/>
              </a:spcBef>
            </a:pPr>
            <a:r>
              <a:rPr sz="1448" b="1" spc="-5" dirty="0">
                <a:solidFill>
                  <a:srgbClr val="0432FF"/>
                </a:solidFill>
                <a:latin typeface="Arial"/>
                <a:cs typeface="Arial"/>
              </a:rPr>
              <a:t>Cilta-Cel</a:t>
            </a:r>
            <a:r>
              <a:rPr sz="1448" b="1" spc="-4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1448" b="1" spc="-4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0432FF"/>
                </a:solidFill>
                <a:latin typeface="Arial"/>
                <a:cs typeface="Arial"/>
              </a:rPr>
              <a:t>HR-SMM</a:t>
            </a:r>
            <a:endParaRPr sz="1448">
              <a:latin typeface="Arial"/>
              <a:cs typeface="Arial"/>
            </a:endParaRPr>
          </a:p>
          <a:p>
            <a:pPr marL="12685">
              <a:spcBef>
                <a:spcPts val="310"/>
              </a:spcBef>
            </a:pP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Number</a:t>
            </a:r>
            <a:r>
              <a:rPr sz="1448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of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patients</a:t>
            </a:r>
            <a:r>
              <a:rPr sz="1448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=</a:t>
            </a:r>
            <a:r>
              <a:rPr sz="1448" b="1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0432FF"/>
                </a:solidFill>
                <a:latin typeface="Arial"/>
                <a:cs typeface="Arial"/>
              </a:rPr>
              <a:t>20</a:t>
            </a:r>
            <a:r>
              <a:rPr sz="1448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0432FF"/>
                </a:solidFill>
                <a:latin typeface="Arial"/>
                <a:cs typeface="Arial"/>
              </a:rPr>
              <a:t>pts</a:t>
            </a:r>
            <a:r>
              <a:rPr sz="1448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0432FF"/>
                </a:solidFill>
                <a:latin typeface="Arial"/>
                <a:cs typeface="Arial"/>
              </a:rPr>
              <a:t>in</a:t>
            </a:r>
            <a:r>
              <a:rPr sz="1448" b="1" spc="-2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0432FF"/>
                </a:solidFill>
                <a:latin typeface="Arial"/>
                <a:cs typeface="Arial"/>
              </a:rPr>
              <a:t>ES</a:t>
            </a:r>
            <a:r>
              <a:rPr sz="1448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448" b="1" spc="-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595454"/>
                </a:solidFill>
                <a:latin typeface="Arial"/>
                <a:cs typeface="Arial"/>
              </a:rPr>
              <a:t>20</a:t>
            </a:r>
            <a:r>
              <a:rPr sz="1448" b="1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pts</a:t>
            </a:r>
            <a:r>
              <a:rPr sz="1448" b="1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dirty="0">
                <a:solidFill>
                  <a:srgbClr val="595454"/>
                </a:solidFill>
                <a:latin typeface="Arial"/>
                <a:cs typeface="Arial"/>
              </a:rPr>
              <a:t>in</a:t>
            </a:r>
            <a:r>
              <a:rPr sz="1448" b="1" spc="-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US</a:t>
            </a:r>
            <a:endParaRPr sz="1448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1298">
              <a:latin typeface="Arial"/>
              <a:cs typeface="Arial"/>
            </a:endParaRPr>
          </a:p>
          <a:p>
            <a:pPr marL="12685"/>
            <a:r>
              <a:rPr sz="1298" b="1" spc="-20" dirty="0">
                <a:solidFill>
                  <a:srgbClr val="BE2BBB"/>
                </a:solidFill>
                <a:latin typeface="Trebuchet MS"/>
                <a:cs typeface="Trebuchet MS"/>
              </a:rPr>
              <a:t>Treatment</a:t>
            </a:r>
            <a:r>
              <a:rPr sz="1298" b="1" spc="-35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1298" b="1" spc="-5" dirty="0">
                <a:solidFill>
                  <a:srgbClr val="BE2BBB"/>
                </a:solidFill>
                <a:latin typeface="Trebuchet MS"/>
                <a:cs typeface="Trebuchet MS"/>
              </a:rPr>
              <a:t>scheme</a:t>
            </a:r>
            <a:endParaRPr sz="1298">
              <a:latin typeface="Trebuchet MS"/>
              <a:cs typeface="Trebuchet MS"/>
            </a:endParaRPr>
          </a:p>
          <a:p>
            <a:pPr marL="12685">
              <a:spcBef>
                <a:spcPts val="345"/>
              </a:spcBef>
            </a:pP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S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cree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nin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g</a:t>
            </a:r>
            <a:r>
              <a:rPr sz="1448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65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spc="-25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Aph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eresi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s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65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spc="30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D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ara-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VR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D</a:t>
            </a:r>
            <a:r>
              <a:rPr sz="1448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(x2</a:t>
            </a:r>
            <a:r>
              <a:rPr sz="1448" b="1" dirty="0">
                <a:solidFill>
                  <a:srgbClr val="595454"/>
                </a:solidFill>
                <a:latin typeface="Arial"/>
                <a:cs typeface="Arial"/>
              </a:rPr>
              <a:t>)</a:t>
            </a:r>
            <a:r>
              <a:rPr sz="1448" b="1" spc="-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398" spc="-65" dirty="0">
                <a:solidFill>
                  <a:srgbClr val="595454"/>
                </a:solidFill>
                <a:latin typeface="Wingdings"/>
                <a:cs typeface="Wingdings"/>
              </a:rPr>
              <a:t></a:t>
            </a:r>
            <a:r>
              <a:rPr sz="1398" spc="30" dirty="0">
                <a:solidFill>
                  <a:srgbClr val="595454"/>
                </a:solidFill>
                <a:latin typeface="Times New Roman"/>
                <a:cs typeface="Times New Roman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CAR-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T</a:t>
            </a:r>
            <a:r>
              <a:rPr sz="1448" b="1" spc="-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infu</a:t>
            </a:r>
            <a:r>
              <a:rPr sz="1448" b="1" spc="-5" dirty="0">
                <a:solidFill>
                  <a:srgbClr val="595454"/>
                </a:solidFill>
                <a:latin typeface="Arial"/>
                <a:cs typeface="Arial"/>
              </a:rPr>
              <a:t>si</a:t>
            </a:r>
            <a:r>
              <a:rPr sz="1448" b="1" spc="-10" dirty="0">
                <a:solidFill>
                  <a:srgbClr val="595454"/>
                </a:solidFill>
                <a:latin typeface="Arial"/>
                <a:cs typeface="Arial"/>
              </a:rPr>
              <a:t>o</a:t>
            </a:r>
            <a:r>
              <a:rPr sz="1448" b="1" spc="5" dirty="0">
                <a:solidFill>
                  <a:srgbClr val="595454"/>
                </a:solidFill>
                <a:latin typeface="Arial"/>
                <a:cs typeface="Arial"/>
              </a:rPr>
              <a:t>n</a:t>
            </a:r>
            <a:endParaRPr sz="1448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1448">
              <a:latin typeface="Arial"/>
              <a:cs typeface="Arial"/>
            </a:endParaRPr>
          </a:p>
          <a:p>
            <a:pPr marL="12685"/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Endpoints</a:t>
            </a:r>
            <a:endParaRPr sz="999">
              <a:latin typeface="Trebuchet MS"/>
              <a:cs typeface="Trebuchet MS"/>
            </a:endParaRPr>
          </a:p>
          <a:p>
            <a:pPr marL="259403" indent="-247353">
              <a:spcBef>
                <a:spcPts val="345"/>
              </a:spcBef>
              <a:buFont typeface="Calibri"/>
              <a:buChar char="-"/>
              <a:tabLst>
                <a:tab pos="259403" algn="l"/>
                <a:tab pos="260038" algn="l"/>
              </a:tabLst>
            </a:pPr>
            <a:r>
              <a:rPr sz="1298" b="1" spc="-5" dirty="0">
                <a:solidFill>
                  <a:srgbClr val="595454"/>
                </a:solidFill>
                <a:latin typeface="Arial"/>
                <a:cs typeface="Arial"/>
              </a:rPr>
              <a:t>Primary: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MRD</a:t>
            </a:r>
            <a:r>
              <a:rPr sz="1298" b="1" spc="-5" dirty="0">
                <a:solidFill>
                  <a:srgbClr val="595454"/>
                </a:solidFill>
                <a:latin typeface="Arial"/>
                <a:cs typeface="Arial"/>
              </a:rPr>
              <a:t> in bone marrow</a:t>
            </a:r>
            <a:r>
              <a:rPr sz="1298" b="1" spc="-1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298" b="1" dirty="0">
                <a:solidFill>
                  <a:srgbClr val="595454"/>
                </a:solidFill>
                <a:latin typeface="Arial"/>
                <a:cs typeface="Arial"/>
              </a:rPr>
              <a:t>(BM)</a:t>
            </a:r>
            <a:r>
              <a:rPr sz="1298" b="1" spc="-5" dirty="0">
                <a:solidFill>
                  <a:srgbClr val="595454"/>
                </a:solidFill>
                <a:latin typeface="Arial"/>
                <a:cs typeface="Arial"/>
              </a:rPr>
              <a:t> by NGS and NGF</a:t>
            </a:r>
            <a:endParaRPr sz="1298">
              <a:latin typeface="Arial"/>
              <a:cs typeface="Arial"/>
            </a:endParaRPr>
          </a:p>
          <a:p>
            <a:pPr marL="259403" indent="-247353">
              <a:spcBef>
                <a:spcPts val="320"/>
              </a:spcBef>
              <a:buFont typeface="Calibri"/>
              <a:buChar char="-"/>
              <a:tabLst>
                <a:tab pos="259403" algn="l"/>
                <a:tab pos="260038" algn="l"/>
              </a:tabLst>
            </a:pP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Secondary:</a:t>
            </a:r>
            <a:endParaRPr sz="1099">
              <a:latin typeface="Arial"/>
              <a:cs typeface="Arial"/>
            </a:endParaRPr>
          </a:p>
          <a:p>
            <a:pPr marL="547982" lvl="1" indent="-206762">
              <a:spcBef>
                <a:spcPts val="355"/>
              </a:spcBef>
              <a:buFont typeface="Courier New"/>
              <a:buChar char="o"/>
              <a:tabLst>
                <a:tab pos="548616" algn="l"/>
              </a:tabLst>
            </a:pP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Response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assessment</a:t>
            </a:r>
            <a:r>
              <a:rPr sz="1099" b="1" spc="1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by the 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IMWG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15" dirty="0">
                <a:solidFill>
                  <a:srgbClr val="595454"/>
                </a:solidFill>
                <a:latin typeface="Arial"/>
                <a:cs typeface="Arial"/>
              </a:rPr>
              <a:t>criteria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 by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mass-spec</a:t>
            </a:r>
            <a:endParaRPr sz="1099">
              <a:latin typeface="Arial"/>
              <a:cs typeface="Arial"/>
            </a:endParaRPr>
          </a:p>
          <a:p>
            <a:pPr marL="547982" marR="5074" lvl="1" indent="-206762">
              <a:lnSpc>
                <a:spcPct val="107400"/>
              </a:lnSpc>
              <a:spcBef>
                <a:spcPts val="209"/>
              </a:spcBef>
              <a:buFont typeface="Courier New"/>
              <a:buChar char="o"/>
              <a:tabLst>
                <a:tab pos="548616" algn="l"/>
              </a:tabLst>
            </a:pP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Immunoprofiling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15" dirty="0">
                <a:solidFill>
                  <a:srgbClr val="595454"/>
                </a:solidFill>
                <a:latin typeface="Arial"/>
                <a:cs typeface="Arial"/>
              </a:rPr>
              <a:t>(IP)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by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 NGF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and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 scRNAseq </a:t>
            </a:r>
            <a:r>
              <a:rPr sz="1099" b="1" spc="15" dirty="0">
                <a:solidFill>
                  <a:srgbClr val="595454"/>
                </a:solidFill>
                <a:latin typeface="Arial"/>
                <a:cs typeface="Arial"/>
              </a:rPr>
              <a:t>in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BM</a:t>
            </a:r>
            <a:r>
              <a:rPr sz="1099" b="1" spc="3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peripheral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blood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(PB). </a:t>
            </a:r>
            <a:r>
              <a:rPr sz="1099" b="1" spc="-29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Includes the identification 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and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 characterization of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CAR-T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 cells.</a:t>
            </a:r>
            <a:endParaRPr sz="1099">
              <a:latin typeface="Arial"/>
              <a:cs typeface="Arial"/>
            </a:endParaRPr>
          </a:p>
          <a:p>
            <a:pPr marL="547982" lvl="1" indent="-206762">
              <a:spcBef>
                <a:spcPts val="355"/>
              </a:spcBef>
              <a:buFont typeface="Courier New"/>
              <a:buChar char="o"/>
              <a:tabLst>
                <a:tab pos="548616" algn="l"/>
              </a:tabLst>
            </a:pP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Multiomic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characterization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of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CAR-T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resistant 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tumor plasma </a:t>
            </a:r>
            <a:r>
              <a:rPr sz="1099" b="1" spc="20" dirty="0">
                <a:solidFill>
                  <a:srgbClr val="595454"/>
                </a:solidFill>
                <a:latin typeface="Arial"/>
                <a:cs typeface="Arial"/>
              </a:rPr>
              <a:t>cells</a:t>
            </a:r>
            <a:r>
              <a:rPr sz="1099" b="1" spc="30" dirty="0">
                <a:solidFill>
                  <a:srgbClr val="595454"/>
                </a:solidFill>
                <a:latin typeface="Arial"/>
                <a:cs typeface="Arial"/>
              </a:rPr>
              <a:t> </a:t>
            </a:r>
            <a:r>
              <a:rPr sz="1099" b="1" spc="25" dirty="0">
                <a:solidFill>
                  <a:srgbClr val="595454"/>
                </a:solidFill>
                <a:latin typeface="Arial"/>
                <a:cs typeface="Arial"/>
              </a:rPr>
              <a:t>(PC)</a:t>
            </a:r>
            <a:endParaRPr sz="1099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1844147" y="675072"/>
            <a:ext cx="5525941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Belantamab-madofotin-RVd </a:t>
            </a:r>
            <a:r>
              <a:rPr sz="1448" b="1" dirty="0">
                <a:solidFill>
                  <a:srgbClr val="C00000"/>
                </a:solidFill>
                <a:latin typeface="Trebuchet MS"/>
                <a:cs typeface="Trebuchet MS"/>
              </a:rPr>
              <a:t>in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 trx-eligible NDMM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patients</a:t>
            </a:r>
            <a:r>
              <a:rPr sz="144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(n=50)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62109" y="1335139"/>
            <a:ext cx="1431430" cy="1362934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92599" algn="ctr">
              <a:spcBef>
                <a:spcPts val="130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Bela-RVd</a:t>
            </a:r>
            <a:endParaRPr sz="999">
              <a:latin typeface="Trebuchet MS"/>
              <a:cs typeface="Trebuchet MS"/>
            </a:endParaRPr>
          </a:p>
          <a:p>
            <a:pPr marL="92599" algn="ctr">
              <a:spcBef>
                <a:spcPts val="864"/>
              </a:spcBef>
            </a:pPr>
            <a:r>
              <a:rPr sz="999" b="1" spc="5" dirty="0">
                <a:solidFill>
                  <a:srgbClr val="BE2BBB"/>
                </a:solidFill>
                <a:latin typeface="Trebuchet MS"/>
                <a:cs typeface="Trebuchet MS"/>
              </a:rPr>
              <a:t>(6</a:t>
            </a:r>
            <a:r>
              <a:rPr sz="999" b="1" spc="-15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induction</a:t>
            </a:r>
            <a:r>
              <a:rPr sz="999" b="1" spc="-15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cycles)</a:t>
            </a:r>
            <a:endParaRPr sz="999">
              <a:latin typeface="Trebuchet MS"/>
              <a:cs typeface="Trebuchet MS"/>
            </a:endParaRPr>
          </a:p>
          <a:p>
            <a:pPr marL="166805" marR="5074" indent="-154754">
              <a:lnSpc>
                <a:spcPct val="154700"/>
              </a:lnSpc>
              <a:spcBef>
                <a:spcPts val="265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Belantamab-madofotin at 2.3 </a:t>
            </a:r>
            <a:r>
              <a:rPr sz="699" b="1" spc="-1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mg/Kg</a:t>
            </a:r>
            <a:r>
              <a:rPr sz="699" b="1" spc="2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8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weeks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14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Lenalidomide,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29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Bortezomib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14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Dexamethasone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81340" y="3520890"/>
            <a:ext cx="5201222" cy="13692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Hypothesis: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RVd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GEM2012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resulted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28.8%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ITT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population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and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we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expect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increase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up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40%</a:t>
            </a:r>
            <a:endParaRPr sz="79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79286" y="1734147"/>
            <a:ext cx="613289" cy="444586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algn="ctr">
              <a:spcBef>
                <a:spcPts val="130"/>
              </a:spcBef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Mel200</a:t>
            </a:r>
            <a:r>
              <a:rPr sz="999" b="1" spc="229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15" dirty="0">
                <a:solidFill>
                  <a:srgbClr val="595454"/>
                </a:solidFill>
                <a:latin typeface="Trebuchet MS"/>
                <a:cs typeface="Trebuchet MS"/>
              </a:rPr>
              <a:t>+</a:t>
            </a:r>
            <a:endParaRPr sz="999">
              <a:latin typeface="Trebuchet MS"/>
              <a:cs typeface="Trebuchet MS"/>
            </a:endParaRPr>
          </a:p>
          <a:p>
            <a:pPr marL="30443" algn="ctr">
              <a:spcBef>
                <a:spcPts val="864"/>
              </a:spcBef>
            </a:pP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ASCT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62078" y="2807365"/>
            <a:ext cx="3668951" cy="438298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18392" rIns="0" bIns="0" rtlCol="0">
            <a:spAutoFit/>
          </a:bodyPr>
          <a:lstStyle/>
          <a:p>
            <a:pPr marL="48836">
              <a:spcBef>
                <a:spcPts val="145"/>
              </a:spcBef>
            </a:pP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Primary</a:t>
            </a:r>
            <a:r>
              <a:rPr sz="799" b="1" spc="-5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objective</a:t>
            </a:r>
            <a:endParaRPr sz="799">
              <a:latin typeface="Trebuchet MS"/>
              <a:cs typeface="Trebuchet MS"/>
            </a:endParaRPr>
          </a:p>
          <a:p>
            <a:pPr marL="213738" indent="-165536">
              <a:spcBef>
                <a:spcPts val="185"/>
              </a:spcBef>
              <a:buAutoNum type="arabicPeriod"/>
              <a:tabLst>
                <a:tab pos="214371" algn="l"/>
              </a:tabLst>
            </a:pP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Safety</a:t>
            </a:r>
            <a:r>
              <a:rPr sz="799" b="1" spc="-2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7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7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combination</a:t>
            </a:r>
            <a:endParaRPr sz="799">
              <a:latin typeface="Trebuchet MS"/>
              <a:cs typeface="Trebuchet MS"/>
            </a:endParaRPr>
          </a:p>
          <a:p>
            <a:pPr marL="213738" indent="-165536">
              <a:spcBef>
                <a:spcPts val="170"/>
              </a:spcBef>
              <a:buAutoNum type="arabicPeriod"/>
              <a:tabLst>
                <a:tab pos="214371" algn="l"/>
              </a:tabLst>
            </a:pPr>
            <a:r>
              <a:rPr sz="799" b="1" spc="-5" dirty="0">
                <a:solidFill>
                  <a:srgbClr val="0432FF"/>
                </a:solidFill>
                <a:latin typeface="Trebuchet MS"/>
                <a:cs typeface="Trebuchet MS"/>
              </a:rPr>
              <a:t>Efficacy</a:t>
            </a:r>
            <a:r>
              <a:rPr sz="799" b="1" spc="-1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in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terms of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dirty="0">
                <a:solidFill>
                  <a:srgbClr val="595454"/>
                </a:solidFill>
                <a:latin typeface="Trebuchet MS"/>
                <a:cs typeface="Trebuchet MS"/>
              </a:rPr>
              <a:t>CR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 rate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and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MRD-ve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rate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5" dirty="0">
                <a:solidFill>
                  <a:srgbClr val="595454"/>
                </a:solidFill>
                <a:latin typeface="Trebuchet MS"/>
                <a:cs typeface="Trebuchet MS"/>
              </a:rPr>
              <a:t>after</a:t>
            </a:r>
            <a:r>
              <a:rPr sz="7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799" b="1" spc="-10" dirty="0">
                <a:solidFill>
                  <a:srgbClr val="595454"/>
                </a:solidFill>
                <a:latin typeface="Trebuchet MS"/>
                <a:cs typeface="Trebuchet MS"/>
              </a:rPr>
              <a:t>induction</a:t>
            </a:r>
            <a:endParaRPr sz="799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606515" y="1335139"/>
            <a:ext cx="1481533" cy="1362934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42494" algn="ctr">
              <a:spcBef>
                <a:spcPts val="130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Bela-RVd</a:t>
            </a:r>
            <a:endParaRPr sz="999">
              <a:latin typeface="Trebuchet MS"/>
              <a:cs typeface="Trebuchet MS"/>
            </a:endParaRPr>
          </a:p>
          <a:p>
            <a:pPr marL="42494" algn="ctr">
              <a:spcBef>
                <a:spcPts val="864"/>
              </a:spcBef>
            </a:pPr>
            <a:r>
              <a:rPr sz="999" b="1" spc="5" dirty="0">
                <a:solidFill>
                  <a:srgbClr val="BE2BBB"/>
                </a:solidFill>
                <a:latin typeface="Trebuchet MS"/>
                <a:cs typeface="Trebuchet MS"/>
              </a:rPr>
              <a:t>(2</a:t>
            </a:r>
            <a:r>
              <a:rPr sz="999" b="1" spc="-1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consolidation</a:t>
            </a:r>
            <a:r>
              <a:rPr sz="999" b="1" spc="-10" dirty="0">
                <a:solidFill>
                  <a:srgbClr val="BE2BBB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cycles)</a:t>
            </a:r>
            <a:endParaRPr sz="999">
              <a:latin typeface="Trebuchet MS"/>
              <a:cs typeface="Trebuchet MS"/>
            </a:endParaRPr>
          </a:p>
          <a:p>
            <a:pPr marL="166805" marR="55178" indent="-154754">
              <a:lnSpc>
                <a:spcPct val="154700"/>
              </a:lnSpc>
              <a:spcBef>
                <a:spcPts val="265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Belantamab-madofotin at 2.3 </a:t>
            </a:r>
            <a:r>
              <a:rPr sz="699" b="1" spc="-19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mg/Kg</a:t>
            </a:r>
            <a:r>
              <a:rPr sz="699" b="1" spc="2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8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weeks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14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Lenalidomide,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29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Bortezomib</a:t>
            </a:r>
            <a:endParaRPr sz="699">
              <a:latin typeface="Trebuchet MS"/>
              <a:cs typeface="Trebuchet MS"/>
            </a:endParaRPr>
          </a:p>
          <a:p>
            <a:pPr marL="166805" indent="-154754">
              <a:spcBef>
                <a:spcPts val="614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Dexamethasone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734920" y="1335139"/>
            <a:ext cx="788333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b="1" dirty="0">
                <a:solidFill>
                  <a:srgbClr val="BE2BBB"/>
                </a:solidFill>
                <a:latin typeface="Trebuchet MS"/>
                <a:cs typeface="Trebuchet MS"/>
              </a:rPr>
              <a:t>Maintenance</a:t>
            </a:r>
            <a:endParaRPr sz="999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31397" y="1786924"/>
            <a:ext cx="1182817" cy="870146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66805" marR="37420" indent="-154754">
              <a:lnSpc>
                <a:spcPct val="154700"/>
              </a:lnSpc>
              <a:spcBef>
                <a:spcPts val="100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Belantamab-madofotin </a:t>
            </a:r>
            <a:r>
              <a:rPr sz="699" b="1" spc="-20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at 2.3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mg/Kg</a:t>
            </a:r>
            <a:r>
              <a:rPr sz="699" b="1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every 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8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 weeks 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x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dirty="0">
                <a:solidFill>
                  <a:srgbClr val="595454"/>
                </a:solidFill>
                <a:latin typeface="Trebuchet MS"/>
                <a:cs typeface="Trebuchet MS"/>
              </a:rPr>
              <a:t>2</a:t>
            </a:r>
            <a:r>
              <a:rPr sz="69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spc="5" dirty="0">
                <a:solidFill>
                  <a:srgbClr val="595454"/>
                </a:solidFill>
                <a:latin typeface="Trebuchet MS"/>
                <a:cs typeface="Trebuchet MS"/>
              </a:rPr>
              <a:t>yrs</a:t>
            </a:r>
            <a:endParaRPr sz="699">
              <a:latin typeface="Trebuchet MS"/>
              <a:cs typeface="Trebuchet MS"/>
            </a:endParaRPr>
          </a:p>
          <a:p>
            <a:pPr marL="166805" marR="5074" indent="-154754">
              <a:lnSpc>
                <a:spcPct val="154700"/>
              </a:lnSpc>
              <a:spcBef>
                <a:spcPts val="155"/>
              </a:spcBef>
              <a:buFont typeface="Arial"/>
              <a:buChar char="•"/>
              <a:tabLst>
                <a:tab pos="167439" algn="l"/>
              </a:tabLst>
            </a:pP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Lenalidomide 10-15 </a:t>
            </a:r>
            <a:r>
              <a:rPr sz="699" b="1" spc="10" dirty="0">
                <a:solidFill>
                  <a:srgbClr val="595454"/>
                </a:solidFill>
                <a:latin typeface="Trebuchet MS"/>
                <a:cs typeface="Trebuchet MS"/>
              </a:rPr>
              <a:t>mg </a:t>
            </a:r>
            <a:r>
              <a:rPr sz="699" b="1" spc="-20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until</a:t>
            </a:r>
            <a:r>
              <a:rPr sz="699" b="1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699" b="1" spc="5" dirty="0">
                <a:solidFill>
                  <a:srgbClr val="595454"/>
                </a:solidFill>
                <a:latin typeface="Trebuchet MS"/>
                <a:cs typeface="Trebuchet MS"/>
              </a:rPr>
              <a:t>DP</a:t>
            </a:r>
            <a:endParaRPr sz="699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 txBox="1"/>
          <p:nvPr/>
        </p:nvSpPr>
        <p:spPr>
          <a:xfrm>
            <a:off x="3792952" y="1041157"/>
            <a:ext cx="1506268" cy="158053"/>
          </a:xfrm>
          <a:prstGeom prst="rect">
            <a:avLst/>
          </a:prstGeom>
          <a:solidFill>
            <a:srgbClr val="FFD186"/>
          </a:solidFill>
        </p:spPr>
        <p:txBody>
          <a:bodyPr vert="horz" wrap="square" lIns="0" tIns="27271" rIns="0" bIns="0" rtlCol="0">
            <a:spAutoFit/>
          </a:bodyPr>
          <a:lstStyle/>
          <a:p>
            <a:pPr marL="142069">
              <a:spcBef>
                <a:spcPts val="215"/>
              </a:spcBef>
            </a:pP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Recruitment</a:t>
            </a:r>
            <a:r>
              <a:rPr sz="84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completed</a:t>
            </a:r>
            <a:endParaRPr sz="849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46980" y="2827888"/>
              <a:ext cx="390002" cy="52000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50236" y="1901139"/>
              <a:ext cx="3361080" cy="220549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26878" y="2175174"/>
              <a:ext cx="1966135" cy="146758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4424" y="1262278"/>
              <a:ext cx="1675577" cy="32685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982264" y="734002"/>
              <a:ext cx="3517900" cy="361525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46980" y="2827888"/>
              <a:ext cx="390002" cy="52000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4424" y="1262278"/>
              <a:ext cx="1675577" cy="326851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82264" y="734002"/>
              <a:ext cx="3517900" cy="3615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50236" y="1645259"/>
              <a:ext cx="5442777" cy="2608306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275906" y="632810"/>
            <a:ext cx="6592696" cy="2425884"/>
            <a:chOff x="1271841" y="633590"/>
            <a:chExt cx="6600825" cy="24288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1841" y="633590"/>
              <a:ext cx="6600317" cy="7790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56084" y="2868936"/>
              <a:ext cx="268166" cy="19251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956094" y="2868935"/>
              <a:ext cx="268605" cy="193040"/>
            </a:xfrm>
            <a:custGeom>
              <a:avLst/>
              <a:gdLst/>
              <a:ahLst/>
              <a:cxnLst/>
              <a:rect l="l" t="t" r="r" b="b"/>
              <a:pathLst>
                <a:path w="268604" h="193039">
                  <a:moveTo>
                    <a:pt x="123621" y="186804"/>
                  </a:moveTo>
                  <a:lnTo>
                    <a:pt x="148594" y="167551"/>
                  </a:lnTo>
                  <a:lnTo>
                    <a:pt x="169659" y="136709"/>
                  </a:lnTo>
                  <a:lnTo>
                    <a:pt x="185790" y="96246"/>
                  </a:lnTo>
                  <a:lnTo>
                    <a:pt x="195960" y="48133"/>
                  </a:lnTo>
                  <a:lnTo>
                    <a:pt x="171894" y="48133"/>
                  </a:lnTo>
                  <a:lnTo>
                    <a:pt x="223189" y="0"/>
                  </a:lnTo>
                  <a:lnTo>
                    <a:pt x="268147" y="48133"/>
                  </a:lnTo>
                  <a:lnTo>
                    <a:pt x="244093" y="48133"/>
                  </a:lnTo>
                  <a:lnTo>
                    <a:pt x="230625" y="106545"/>
                  </a:lnTo>
                  <a:lnTo>
                    <a:pt x="208659" y="152190"/>
                  </a:lnTo>
                  <a:lnTo>
                    <a:pt x="180309" y="181899"/>
                  </a:lnTo>
                  <a:lnTo>
                    <a:pt x="147688" y="192506"/>
                  </a:lnTo>
                  <a:lnTo>
                    <a:pt x="99555" y="192506"/>
                  </a:lnTo>
                  <a:lnTo>
                    <a:pt x="40755" y="155365"/>
                  </a:lnTo>
                  <a:lnTo>
                    <a:pt x="19206" y="113694"/>
                  </a:lnTo>
                  <a:lnTo>
                    <a:pt x="5074" y="60849"/>
                  </a:lnTo>
                  <a:lnTo>
                    <a:pt x="0" y="0"/>
                  </a:lnTo>
                  <a:lnTo>
                    <a:pt x="48120" y="0"/>
                  </a:lnTo>
                  <a:lnTo>
                    <a:pt x="53196" y="60849"/>
                  </a:lnTo>
                  <a:lnTo>
                    <a:pt x="67330" y="113694"/>
                  </a:lnTo>
                  <a:lnTo>
                    <a:pt x="88884" y="155365"/>
                  </a:lnTo>
                  <a:lnTo>
                    <a:pt x="116216" y="182693"/>
                  </a:lnTo>
                  <a:lnTo>
                    <a:pt x="147688" y="192506"/>
                  </a:lnTo>
                </a:path>
              </a:pathLst>
            </a:custGeom>
            <a:ln w="3175">
              <a:solidFill>
                <a:srgbClr val="78200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72099" y="2768796"/>
              <a:ext cx="1003249" cy="21781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65501" y="2767152"/>
              <a:ext cx="1057701" cy="255756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603413" y="2772497"/>
            <a:ext cx="945619" cy="134999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19661" rIns="0" bIns="0" rtlCol="0">
            <a:spAutoFit/>
          </a:bodyPr>
          <a:lstStyle/>
          <a:p>
            <a:pPr marL="47568">
              <a:spcBef>
                <a:spcPts val="155"/>
              </a:spcBef>
            </a:pPr>
            <a:r>
              <a:rPr sz="749" b="1" spc="-15" dirty="0">
                <a:latin typeface="Calibri"/>
                <a:cs typeface="Calibri"/>
              </a:rPr>
              <a:t>S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0" dirty="0">
                <a:latin typeface="Calibri"/>
                <a:cs typeface="Calibri"/>
              </a:rPr>
              <a:t>r</a:t>
            </a:r>
            <a:r>
              <a:rPr sz="749" b="1" spc="-15" dirty="0">
                <a:latin typeface="Calibri"/>
                <a:cs typeface="Calibri"/>
              </a:rPr>
              <a:t>v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dirty="0">
                <a:latin typeface="Calibri"/>
                <a:cs typeface="Calibri"/>
              </a:rPr>
              <a:t>o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20" dirty="0">
                <a:latin typeface="Calibri"/>
                <a:cs typeface="Calibri"/>
              </a:rPr>
              <a:t>tome</a:t>
            </a:r>
            <a:r>
              <a:rPr sz="749" b="1" spc="-15" dirty="0">
                <a:latin typeface="Calibri"/>
                <a:cs typeface="Calibri"/>
              </a:rPr>
              <a:t>tr</a:t>
            </a:r>
            <a:r>
              <a:rPr sz="749" b="1" spc="-5" dirty="0">
                <a:latin typeface="Calibri"/>
                <a:cs typeface="Calibri"/>
              </a:rPr>
              <a:t>í</a:t>
            </a:r>
            <a:r>
              <a:rPr sz="749" b="1" dirty="0">
                <a:latin typeface="Calibri"/>
                <a:cs typeface="Calibri"/>
              </a:rPr>
              <a:t>a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0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+</a:t>
            </a:r>
            <a:r>
              <a:rPr sz="749" b="1" spc="5" dirty="0">
                <a:latin typeface="Calibri"/>
                <a:cs typeface="Calibri"/>
              </a:rPr>
              <a:t>D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28300" y="3221920"/>
            <a:ext cx="852389" cy="852389"/>
            <a:chOff x="1524547" y="3225893"/>
            <a:chExt cx="853440" cy="853440"/>
          </a:xfrm>
        </p:grpSpPr>
        <p:sp>
          <p:nvSpPr>
            <p:cNvPr id="11" name="object 11"/>
            <p:cNvSpPr/>
            <p:nvPr/>
          </p:nvSpPr>
          <p:spPr>
            <a:xfrm>
              <a:off x="1524547" y="3225893"/>
              <a:ext cx="853440" cy="853440"/>
            </a:xfrm>
            <a:custGeom>
              <a:avLst/>
              <a:gdLst/>
              <a:ahLst/>
              <a:cxnLst/>
              <a:rect l="l" t="t" r="r" b="b"/>
              <a:pathLst>
                <a:path w="853439" h="853439">
                  <a:moveTo>
                    <a:pt x="426504" y="0"/>
                  </a:moveTo>
                  <a:lnTo>
                    <a:pt x="380016" y="2506"/>
                  </a:lnTo>
                  <a:lnTo>
                    <a:pt x="335113" y="9807"/>
                  </a:lnTo>
                  <a:lnTo>
                    <a:pt x="291829" y="21681"/>
                  </a:lnTo>
                  <a:lnTo>
                    <a:pt x="250502" y="37860"/>
                  </a:lnTo>
                  <a:lnTo>
                    <a:pt x="211393" y="58087"/>
                  </a:lnTo>
                  <a:lnTo>
                    <a:pt x="174766" y="82105"/>
                  </a:lnTo>
                  <a:lnTo>
                    <a:pt x="140882" y="109657"/>
                  </a:lnTo>
                  <a:lnTo>
                    <a:pt x="110002" y="140487"/>
                  </a:lnTo>
                  <a:lnTo>
                    <a:pt x="82390" y="174338"/>
                  </a:lnTo>
                  <a:lnTo>
                    <a:pt x="58307" y="210953"/>
                  </a:lnTo>
                  <a:lnTo>
                    <a:pt x="38015" y="250075"/>
                  </a:lnTo>
                  <a:lnTo>
                    <a:pt x="21776" y="291448"/>
                  </a:lnTo>
                  <a:lnTo>
                    <a:pt x="9853" y="334815"/>
                  </a:lnTo>
                  <a:lnTo>
                    <a:pt x="2506" y="379919"/>
                  </a:lnTo>
                  <a:lnTo>
                    <a:pt x="0" y="426504"/>
                  </a:lnTo>
                  <a:lnTo>
                    <a:pt x="2494" y="472918"/>
                  </a:lnTo>
                  <a:lnTo>
                    <a:pt x="9802" y="517867"/>
                  </a:lnTo>
                  <a:lnTo>
                    <a:pt x="21681" y="561183"/>
                  </a:lnTo>
                  <a:lnTo>
                    <a:pt x="37860" y="602511"/>
                  </a:lnTo>
                  <a:lnTo>
                    <a:pt x="58087" y="641619"/>
                  </a:lnTo>
                  <a:lnTo>
                    <a:pt x="82105" y="678247"/>
                  </a:lnTo>
                  <a:lnTo>
                    <a:pt x="109657" y="712131"/>
                  </a:lnTo>
                  <a:lnTo>
                    <a:pt x="140487" y="743009"/>
                  </a:lnTo>
                  <a:lnTo>
                    <a:pt x="174338" y="770621"/>
                  </a:lnTo>
                  <a:lnTo>
                    <a:pt x="210953" y="794703"/>
                  </a:lnTo>
                  <a:lnTo>
                    <a:pt x="250075" y="814994"/>
                  </a:lnTo>
                  <a:lnTo>
                    <a:pt x="291448" y="831232"/>
                  </a:lnTo>
                  <a:lnTo>
                    <a:pt x="334815" y="843155"/>
                  </a:lnTo>
                  <a:lnTo>
                    <a:pt x="379919" y="850501"/>
                  </a:lnTo>
                  <a:lnTo>
                    <a:pt x="426504" y="853008"/>
                  </a:lnTo>
                  <a:lnTo>
                    <a:pt x="473163" y="850501"/>
                  </a:lnTo>
                  <a:lnTo>
                    <a:pt x="518192" y="843200"/>
                  </a:lnTo>
                  <a:lnTo>
                    <a:pt x="561559" y="831326"/>
                  </a:lnTo>
                  <a:lnTo>
                    <a:pt x="602932" y="815147"/>
                  </a:lnTo>
                  <a:lnTo>
                    <a:pt x="637318" y="797369"/>
                  </a:lnTo>
                  <a:lnTo>
                    <a:pt x="426504" y="797369"/>
                  </a:lnTo>
                  <a:lnTo>
                    <a:pt x="379955" y="794482"/>
                  </a:lnTo>
                  <a:lnTo>
                    <a:pt x="335140" y="786051"/>
                  </a:lnTo>
                  <a:lnTo>
                    <a:pt x="292404" y="772423"/>
                  </a:lnTo>
                  <a:lnTo>
                    <a:pt x="252095" y="753944"/>
                  </a:lnTo>
                  <a:lnTo>
                    <a:pt x="214558" y="730961"/>
                  </a:lnTo>
                  <a:lnTo>
                    <a:pt x="180140" y="703820"/>
                  </a:lnTo>
                  <a:lnTo>
                    <a:pt x="149187" y="672867"/>
                  </a:lnTo>
                  <a:lnTo>
                    <a:pt x="122046" y="638449"/>
                  </a:lnTo>
                  <a:lnTo>
                    <a:pt x="99063" y="600912"/>
                  </a:lnTo>
                  <a:lnTo>
                    <a:pt x="80584" y="560603"/>
                  </a:lnTo>
                  <a:lnTo>
                    <a:pt x="66956" y="517867"/>
                  </a:lnTo>
                  <a:lnTo>
                    <a:pt x="58532" y="473088"/>
                  </a:lnTo>
                  <a:lnTo>
                    <a:pt x="55638" y="426504"/>
                  </a:lnTo>
                  <a:lnTo>
                    <a:pt x="58533" y="379919"/>
                  </a:lnTo>
                  <a:lnTo>
                    <a:pt x="66956" y="335144"/>
                  </a:lnTo>
                  <a:lnTo>
                    <a:pt x="80584" y="292410"/>
                  </a:lnTo>
                  <a:lnTo>
                    <a:pt x="99063" y="252101"/>
                  </a:lnTo>
                  <a:lnTo>
                    <a:pt x="122046" y="214564"/>
                  </a:lnTo>
                  <a:lnTo>
                    <a:pt x="149187" y="180145"/>
                  </a:lnTo>
                  <a:lnTo>
                    <a:pt x="180140" y="149192"/>
                  </a:lnTo>
                  <a:lnTo>
                    <a:pt x="214558" y="122050"/>
                  </a:lnTo>
                  <a:lnTo>
                    <a:pt x="252095" y="99065"/>
                  </a:lnTo>
                  <a:lnTo>
                    <a:pt x="292404" y="80586"/>
                  </a:lnTo>
                  <a:lnTo>
                    <a:pt x="335140" y="66957"/>
                  </a:lnTo>
                  <a:lnTo>
                    <a:pt x="379955" y="58526"/>
                  </a:lnTo>
                  <a:lnTo>
                    <a:pt x="426504" y="55638"/>
                  </a:lnTo>
                  <a:lnTo>
                    <a:pt x="636476" y="55638"/>
                  </a:lnTo>
                  <a:lnTo>
                    <a:pt x="602511" y="38015"/>
                  </a:lnTo>
                  <a:lnTo>
                    <a:pt x="561183" y="21776"/>
                  </a:lnTo>
                  <a:lnTo>
                    <a:pt x="517898" y="9853"/>
                  </a:lnTo>
                  <a:lnTo>
                    <a:pt x="472918" y="2506"/>
                  </a:lnTo>
                  <a:lnTo>
                    <a:pt x="426504" y="0"/>
                  </a:lnTo>
                  <a:close/>
                </a:path>
                <a:path w="853439" h="853439">
                  <a:moveTo>
                    <a:pt x="636476" y="55638"/>
                  </a:moveTo>
                  <a:lnTo>
                    <a:pt x="426504" y="55638"/>
                  </a:lnTo>
                  <a:lnTo>
                    <a:pt x="473052" y="58526"/>
                  </a:lnTo>
                  <a:lnTo>
                    <a:pt x="517867" y="66957"/>
                  </a:lnTo>
                  <a:lnTo>
                    <a:pt x="560603" y="80586"/>
                  </a:lnTo>
                  <a:lnTo>
                    <a:pt x="600912" y="99065"/>
                  </a:lnTo>
                  <a:lnTo>
                    <a:pt x="638449" y="122050"/>
                  </a:lnTo>
                  <a:lnTo>
                    <a:pt x="672867" y="149192"/>
                  </a:lnTo>
                  <a:lnTo>
                    <a:pt x="703820" y="180145"/>
                  </a:lnTo>
                  <a:lnTo>
                    <a:pt x="730961" y="214564"/>
                  </a:lnTo>
                  <a:lnTo>
                    <a:pt x="753944" y="252101"/>
                  </a:lnTo>
                  <a:lnTo>
                    <a:pt x="772423" y="292410"/>
                  </a:lnTo>
                  <a:lnTo>
                    <a:pt x="786051" y="335144"/>
                  </a:lnTo>
                  <a:lnTo>
                    <a:pt x="794475" y="379919"/>
                  </a:lnTo>
                  <a:lnTo>
                    <a:pt x="797369" y="426504"/>
                  </a:lnTo>
                  <a:lnTo>
                    <a:pt x="794475" y="473088"/>
                  </a:lnTo>
                  <a:lnTo>
                    <a:pt x="786051" y="517867"/>
                  </a:lnTo>
                  <a:lnTo>
                    <a:pt x="772423" y="560603"/>
                  </a:lnTo>
                  <a:lnTo>
                    <a:pt x="753944" y="600912"/>
                  </a:lnTo>
                  <a:lnTo>
                    <a:pt x="730961" y="638449"/>
                  </a:lnTo>
                  <a:lnTo>
                    <a:pt x="703820" y="672867"/>
                  </a:lnTo>
                  <a:lnTo>
                    <a:pt x="672867" y="703820"/>
                  </a:lnTo>
                  <a:lnTo>
                    <a:pt x="638449" y="730961"/>
                  </a:lnTo>
                  <a:lnTo>
                    <a:pt x="600912" y="753944"/>
                  </a:lnTo>
                  <a:lnTo>
                    <a:pt x="560603" y="772423"/>
                  </a:lnTo>
                  <a:lnTo>
                    <a:pt x="517867" y="786051"/>
                  </a:lnTo>
                  <a:lnTo>
                    <a:pt x="473052" y="794482"/>
                  </a:lnTo>
                  <a:lnTo>
                    <a:pt x="426504" y="797369"/>
                  </a:lnTo>
                  <a:lnTo>
                    <a:pt x="637318" y="797369"/>
                  </a:lnTo>
                  <a:lnTo>
                    <a:pt x="678669" y="770902"/>
                  </a:lnTo>
                  <a:lnTo>
                    <a:pt x="712520" y="743350"/>
                  </a:lnTo>
                  <a:lnTo>
                    <a:pt x="743350" y="712520"/>
                  </a:lnTo>
                  <a:lnTo>
                    <a:pt x="770902" y="678669"/>
                  </a:lnTo>
                  <a:lnTo>
                    <a:pt x="794920" y="642054"/>
                  </a:lnTo>
                  <a:lnTo>
                    <a:pt x="815147" y="602932"/>
                  </a:lnTo>
                  <a:lnTo>
                    <a:pt x="831326" y="561559"/>
                  </a:lnTo>
                  <a:lnTo>
                    <a:pt x="843200" y="518192"/>
                  </a:lnTo>
                  <a:lnTo>
                    <a:pt x="850513" y="473088"/>
                  </a:lnTo>
                  <a:lnTo>
                    <a:pt x="853008" y="426504"/>
                  </a:lnTo>
                  <a:lnTo>
                    <a:pt x="850501" y="380092"/>
                  </a:lnTo>
                  <a:lnTo>
                    <a:pt x="843160" y="335144"/>
                  </a:lnTo>
                  <a:lnTo>
                    <a:pt x="831232" y="291829"/>
                  </a:lnTo>
                  <a:lnTo>
                    <a:pt x="814994" y="250502"/>
                  </a:lnTo>
                  <a:lnTo>
                    <a:pt x="794703" y="211393"/>
                  </a:lnTo>
                  <a:lnTo>
                    <a:pt x="770621" y="174766"/>
                  </a:lnTo>
                  <a:lnTo>
                    <a:pt x="743009" y="140882"/>
                  </a:lnTo>
                  <a:lnTo>
                    <a:pt x="712131" y="110002"/>
                  </a:lnTo>
                  <a:lnTo>
                    <a:pt x="678247" y="82390"/>
                  </a:lnTo>
                  <a:lnTo>
                    <a:pt x="641619" y="58307"/>
                  </a:lnTo>
                  <a:lnTo>
                    <a:pt x="636476" y="55638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1621166" y="3322516"/>
              <a:ext cx="659765" cy="659765"/>
            </a:xfrm>
            <a:custGeom>
              <a:avLst/>
              <a:gdLst/>
              <a:ahLst/>
              <a:cxnLst/>
              <a:rect l="l" t="t" r="r" b="b"/>
              <a:pathLst>
                <a:path w="659764" h="659764">
                  <a:moveTo>
                    <a:pt x="329882" y="0"/>
                  </a:moveTo>
                  <a:lnTo>
                    <a:pt x="281133" y="3576"/>
                  </a:lnTo>
                  <a:lnTo>
                    <a:pt x="234606" y="13966"/>
                  </a:lnTo>
                  <a:lnTo>
                    <a:pt x="190810" y="30659"/>
                  </a:lnTo>
                  <a:lnTo>
                    <a:pt x="150255" y="53144"/>
                  </a:lnTo>
                  <a:lnTo>
                    <a:pt x="113453" y="80912"/>
                  </a:lnTo>
                  <a:lnTo>
                    <a:pt x="80912" y="113453"/>
                  </a:lnTo>
                  <a:lnTo>
                    <a:pt x="53144" y="150255"/>
                  </a:lnTo>
                  <a:lnTo>
                    <a:pt x="30659" y="190810"/>
                  </a:lnTo>
                  <a:lnTo>
                    <a:pt x="13966" y="234606"/>
                  </a:lnTo>
                  <a:lnTo>
                    <a:pt x="3576" y="281133"/>
                  </a:lnTo>
                  <a:lnTo>
                    <a:pt x="0" y="329882"/>
                  </a:lnTo>
                  <a:lnTo>
                    <a:pt x="3576" y="378631"/>
                  </a:lnTo>
                  <a:lnTo>
                    <a:pt x="13966" y="425158"/>
                  </a:lnTo>
                  <a:lnTo>
                    <a:pt x="30659" y="468954"/>
                  </a:lnTo>
                  <a:lnTo>
                    <a:pt x="53144" y="509509"/>
                  </a:lnTo>
                  <a:lnTo>
                    <a:pt x="80912" y="546311"/>
                  </a:lnTo>
                  <a:lnTo>
                    <a:pt x="113453" y="578852"/>
                  </a:lnTo>
                  <a:lnTo>
                    <a:pt x="150255" y="606620"/>
                  </a:lnTo>
                  <a:lnTo>
                    <a:pt x="190810" y="629105"/>
                  </a:lnTo>
                  <a:lnTo>
                    <a:pt x="234606" y="645798"/>
                  </a:lnTo>
                  <a:lnTo>
                    <a:pt x="281133" y="656188"/>
                  </a:lnTo>
                  <a:lnTo>
                    <a:pt x="329882" y="659765"/>
                  </a:lnTo>
                  <a:lnTo>
                    <a:pt x="378631" y="656188"/>
                  </a:lnTo>
                  <a:lnTo>
                    <a:pt x="425158" y="645798"/>
                  </a:lnTo>
                  <a:lnTo>
                    <a:pt x="468954" y="629105"/>
                  </a:lnTo>
                  <a:lnTo>
                    <a:pt x="509509" y="606620"/>
                  </a:lnTo>
                  <a:lnTo>
                    <a:pt x="546311" y="578852"/>
                  </a:lnTo>
                  <a:lnTo>
                    <a:pt x="578852" y="546311"/>
                  </a:lnTo>
                  <a:lnTo>
                    <a:pt x="606620" y="509509"/>
                  </a:lnTo>
                  <a:lnTo>
                    <a:pt x="629105" y="468954"/>
                  </a:lnTo>
                  <a:lnTo>
                    <a:pt x="645798" y="425158"/>
                  </a:lnTo>
                  <a:lnTo>
                    <a:pt x="656188" y="378631"/>
                  </a:lnTo>
                  <a:lnTo>
                    <a:pt x="659765" y="329882"/>
                  </a:lnTo>
                  <a:lnTo>
                    <a:pt x="656188" y="281133"/>
                  </a:lnTo>
                  <a:lnTo>
                    <a:pt x="645798" y="234606"/>
                  </a:lnTo>
                  <a:lnTo>
                    <a:pt x="629105" y="190810"/>
                  </a:lnTo>
                  <a:lnTo>
                    <a:pt x="606620" y="150255"/>
                  </a:lnTo>
                  <a:lnTo>
                    <a:pt x="578852" y="113453"/>
                  </a:lnTo>
                  <a:lnTo>
                    <a:pt x="546311" y="80912"/>
                  </a:lnTo>
                  <a:lnTo>
                    <a:pt x="509509" y="53144"/>
                  </a:lnTo>
                  <a:lnTo>
                    <a:pt x="468954" y="30659"/>
                  </a:lnTo>
                  <a:lnTo>
                    <a:pt x="425158" y="13966"/>
                  </a:lnTo>
                  <a:lnTo>
                    <a:pt x="378631" y="3576"/>
                  </a:lnTo>
                  <a:lnTo>
                    <a:pt x="329882" y="0"/>
                  </a:lnTo>
                  <a:close/>
                </a:path>
              </a:pathLst>
            </a:custGeom>
            <a:solidFill>
              <a:srgbClr val="DAE3F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694265" y="3454222"/>
            <a:ext cx="520692" cy="37355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1078" marR="5074" indent="-19027" algn="just">
              <a:lnSpc>
                <a:spcPct val="101800"/>
              </a:lnSpc>
              <a:spcBef>
                <a:spcPts val="90"/>
              </a:spcBef>
            </a:pPr>
            <a:r>
              <a:rPr sz="749" b="1" spc="5" dirty="0">
                <a:latin typeface="Calibri"/>
                <a:cs typeface="Calibri"/>
              </a:rPr>
              <a:t>M</a:t>
            </a:r>
            <a:r>
              <a:rPr sz="749" b="1" spc="-5" dirty="0">
                <a:latin typeface="Calibri"/>
                <a:cs typeface="Calibri"/>
              </a:rPr>
              <a:t>ue</a:t>
            </a:r>
            <a:r>
              <a:rPr sz="749" b="1" spc="-10" dirty="0">
                <a:latin typeface="Calibri"/>
                <a:cs typeface="Calibri"/>
              </a:rPr>
              <a:t>s</a:t>
            </a:r>
            <a:r>
              <a:rPr sz="749" b="1" dirty="0">
                <a:latin typeface="Calibri"/>
                <a:cs typeface="Calibri"/>
              </a:rPr>
              <a:t>t</a:t>
            </a:r>
            <a:r>
              <a:rPr sz="749" b="1" spc="-20" dirty="0">
                <a:latin typeface="Calibri"/>
                <a:cs typeface="Calibri"/>
              </a:rPr>
              <a:t>r</a:t>
            </a:r>
            <a:r>
              <a:rPr sz="749" b="1" dirty="0">
                <a:latin typeface="Calibri"/>
                <a:cs typeface="Calibri"/>
              </a:rPr>
              <a:t>a</a:t>
            </a:r>
            <a:r>
              <a:rPr sz="749" b="1" spc="-5" dirty="0">
                <a:latin typeface="Calibri"/>
                <a:cs typeface="Calibri"/>
              </a:rPr>
              <a:t> L</a:t>
            </a:r>
            <a:r>
              <a:rPr sz="749" b="1" dirty="0">
                <a:latin typeface="Calibri"/>
                <a:cs typeface="Calibri"/>
              </a:rPr>
              <a:t>AL  </a:t>
            </a:r>
            <a:r>
              <a:rPr sz="749" b="1" spc="-5" dirty="0">
                <a:latin typeface="Calibri"/>
                <a:cs typeface="Calibri"/>
              </a:rPr>
              <a:t>diagnóstico </a:t>
            </a:r>
            <a:r>
              <a:rPr sz="749" b="1" spc="-160" dirty="0">
                <a:latin typeface="Calibri"/>
                <a:cs typeface="Calibri"/>
              </a:rPr>
              <a:t> </a:t>
            </a:r>
            <a:r>
              <a:rPr sz="749" b="1" dirty="0">
                <a:latin typeface="Calibri"/>
                <a:cs typeface="Calibri"/>
              </a:rPr>
              <a:t>(MO+SP)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916733" y="2203402"/>
            <a:ext cx="1707949" cy="1007772"/>
            <a:chOff x="1913458" y="2206118"/>
            <a:chExt cx="1710055" cy="1009015"/>
          </a:xfrm>
        </p:grpSpPr>
        <p:sp>
          <p:nvSpPr>
            <p:cNvPr id="15" name="object 15"/>
            <p:cNvSpPr/>
            <p:nvPr/>
          </p:nvSpPr>
          <p:spPr>
            <a:xfrm>
              <a:off x="1913458" y="2504555"/>
              <a:ext cx="676910" cy="710565"/>
            </a:xfrm>
            <a:custGeom>
              <a:avLst/>
              <a:gdLst/>
              <a:ahLst/>
              <a:cxnLst/>
              <a:rect l="l" t="t" r="r" b="b"/>
              <a:pathLst>
                <a:path w="676910" h="710564">
                  <a:moveTo>
                    <a:pt x="30157" y="648146"/>
                  </a:moveTo>
                  <a:lnTo>
                    <a:pt x="18572" y="650700"/>
                  </a:lnTo>
                  <a:lnTo>
                    <a:pt x="8505" y="657745"/>
                  </a:lnTo>
                  <a:lnTo>
                    <a:pt x="1970" y="668148"/>
                  </a:lnTo>
                  <a:lnTo>
                    <a:pt x="0" y="679845"/>
                  </a:lnTo>
                  <a:lnTo>
                    <a:pt x="2558" y="691430"/>
                  </a:lnTo>
                  <a:lnTo>
                    <a:pt x="9610" y="701497"/>
                  </a:lnTo>
                  <a:lnTo>
                    <a:pt x="20013" y="708032"/>
                  </a:lnTo>
                  <a:lnTo>
                    <a:pt x="31708" y="710003"/>
                  </a:lnTo>
                  <a:lnTo>
                    <a:pt x="43289" y="707444"/>
                  </a:lnTo>
                  <a:lnTo>
                    <a:pt x="53349" y="700392"/>
                  </a:lnTo>
                  <a:lnTo>
                    <a:pt x="59885" y="689989"/>
                  </a:lnTo>
                  <a:lnTo>
                    <a:pt x="60527" y="686181"/>
                  </a:lnTo>
                  <a:lnTo>
                    <a:pt x="38401" y="686181"/>
                  </a:lnTo>
                  <a:lnTo>
                    <a:pt x="23453" y="671969"/>
                  </a:lnTo>
                  <a:lnTo>
                    <a:pt x="43345" y="651054"/>
                  </a:lnTo>
                  <a:lnTo>
                    <a:pt x="41854" y="650117"/>
                  </a:lnTo>
                  <a:lnTo>
                    <a:pt x="30157" y="648146"/>
                  </a:lnTo>
                  <a:close/>
                </a:path>
                <a:path w="676910" h="710564">
                  <a:moveTo>
                    <a:pt x="43345" y="651054"/>
                  </a:moveTo>
                  <a:lnTo>
                    <a:pt x="23453" y="671969"/>
                  </a:lnTo>
                  <a:lnTo>
                    <a:pt x="38401" y="686181"/>
                  </a:lnTo>
                  <a:lnTo>
                    <a:pt x="58290" y="665269"/>
                  </a:lnTo>
                  <a:lnTo>
                    <a:pt x="52257" y="656653"/>
                  </a:lnTo>
                  <a:lnTo>
                    <a:pt x="43345" y="651054"/>
                  </a:lnTo>
                  <a:close/>
                </a:path>
                <a:path w="676910" h="710564">
                  <a:moveTo>
                    <a:pt x="58290" y="665269"/>
                  </a:moveTo>
                  <a:lnTo>
                    <a:pt x="38401" y="686181"/>
                  </a:lnTo>
                  <a:lnTo>
                    <a:pt x="60527" y="686181"/>
                  </a:lnTo>
                  <a:lnTo>
                    <a:pt x="61856" y="678294"/>
                  </a:lnTo>
                  <a:lnTo>
                    <a:pt x="59302" y="666713"/>
                  </a:lnTo>
                  <a:lnTo>
                    <a:pt x="58290" y="665269"/>
                  </a:lnTo>
                  <a:close/>
                </a:path>
                <a:path w="676910" h="710564">
                  <a:moveTo>
                    <a:pt x="626685" y="37721"/>
                  </a:moveTo>
                  <a:lnTo>
                    <a:pt x="43345" y="651054"/>
                  </a:lnTo>
                  <a:lnTo>
                    <a:pt x="52257" y="656653"/>
                  </a:lnTo>
                  <a:lnTo>
                    <a:pt x="58290" y="665269"/>
                  </a:lnTo>
                  <a:lnTo>
                    <a:pt x="641629" y="51937"/>
                  </a:lnTo>
                  <a:lnTo>
                    <a:pt x="626685" y="37721"/>
                  </a:lnTo>
                  <a:close/>
                </a:path>
                <a:path w="676910" h="710564">
                  <a:moveTo>
                    <a:pt x="667553" y="30251"/>
                  </a:moveTo>
                  <a:lnTo>
                    <a:pt x="633790" y="30251"/>
                  </a:lnTo>
                  <a:lnTo>
                    <a:pt x="648738" y="44462"/>
                  </a:lnTo>
                  <a:lnTo>
                    <a:pt x="641629" y="51937"/>
                  </a:lnTo>
                  <a:lnTo>
                    <a:pt x="656574" y="66154"/>
                  </a:lnTo>
                  <a:lnTo>
                    <a:pt x="667553" y="30251"/>
                  </a:lnTo>
                  <a:close/>
                </a:path>
                <a:path w="676910" h="710564">
                  <a:moveTo>
                    <a:pt x="633790" y="30251"/>
                  </a:moveTo>
                  <a:lnTo>
                    <a:pt x="626685" y="37721"/>
                  </a:lnTo>
                  <a:lnTo>
                    <a:pt x="641629" y="51937"/>
                  </a:lnTo>
                  <a:lnTo>
                    <a:pt x="648738" y="44462"/>
                  </a:lnTo>
                  <a:lnTo>
                    <a:pt x="633790" y="30251"/>
                  </a:lnTo>
                  <a:close/>
                </a:path>
                <a:path w="676910" h="710564">
                  <a:moveTo>
                    <a:pt x="676805" y="0"/>
                  </a:moveTo>
                  <a:lnTo>
                    <a:pt x="611743" y="23507"/>
                  </a:lnTo>
                  <a:lnTo>
                    <a:pt x="626685" y="37721"/>
                  </a:lnTo>
                  <a:lnTo>
                    <a:pt x="633790" y="30251"/>
                  </a:lnTo>
                  <a:lnTo>
                    <a:pt x="667553" y="30251"/>
                  </a:lnTo>
                  <a:lnTo>
                    <a:pt x="676805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75400" y="2206118"/>
              <a:ext cx="999949" cy="33166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40748" y="2206118"/>
              <a:ext cx="1082453" cy="36631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603626" y="2214384"/>
              <a:ext cx="944244" cy="274955"/>
            </a:xfrm>
            <a:custGeom>
              <a:avLst/>
              <a:gdLst/>
              <a:ahLst/>
              <a:cxnLst/>
              <a:rect l="l" t="t" r="r" b="b"/>
              <a:pathLst>
                <a:path w="944245" h="274955">
                  <a:moveTo>
                    <a:pt x="943673" y="0"/>
                  </a:moveTo>
                  <a:lnTo>
                    <a:pt x="0" y="0"/>
                  </a:lnTo>
                  <a:lnTo>
                    <a:pt x="0" y="274916"/>
                  </a:lnTo>
                  <a:lnTo>
                    <a:pt x="943673" y="274916"/>
                  </a:lnTo>
                  <a:lnTo>
                    <a:pt x="943673" y="0"/>
                  </a:lnTo>
                  <a:close/>
                </a:path>
              </a:pathLst>
            </a:custGeom>
            <a:solidFill>
              <a:srgbClr val="E2F0D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606050" y="2211657"/>
            <a:ext cx="943081" cy="138894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21563" rIns="0" bIns="0" rtlCol="0">
            <a:spAutoFit/>
          </a:bodyPr>
          <a:lstStyle/>
          <a:p>
            <a:pPr marL="20296">
              <a:spcBef>
                <a:spcPts val="170"/>
              </a:spcBef>
            </a:pPr>
            <a:r>
              <a:rPr sz="749" b="1" spc="-15" dirty="0">
                <a:latin typeface="Calibri"/>
                <a:cs typeface="Calibri"/>
              </a:rPr>
              <a:t>E</a:t>
            </a:r>
            <a:r>
              <a:rPr sz="749" b="1" spc="-20" dirty="0">
                <a:latin typeface="Calibri"/>
                <a:cs typeface="Calibri"/>
              </a:rPr>
              <a:t>s</a:t>
            </a:r>
            <a:r>
              <a:rPr sz="749" b="1" spc="-15" dirty="0">
                <a:latin typeface="Calibri"/>
                <a:cs typeface="Calibri"/>
              </a:rPr>
              <a:t>tud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dirty="0">
                <a:latin typeface="Calibri"/>
                <a:cs typeface="Calibri"/>
              </a:rPr>
              <a:t>o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n</a:t>
            </a:r>
            <a:r>
              <a:rPr sz="749" b="1" spc="-20" dirty="0">
                <a:latin typeface="Calibri"/>
                <a:cs typeface="Calibri"/>
              </a:rPr>
              <a:t>m</a:t>
            </a:r>
            <a:r>
              <a:rPr sz="749" b="1" spc="-15" dirty="0">
                <a:latin typeface="Calibri"/>
                <a:cs typeface="Calibri"/>
              </a:rPr>
              <a:t>u</a:t>
            </a:r>
            <a:r>
              <a:rPr sz="749" b="1" spc="-25" dirty="0">
                <a:latin typeface="Calibri"/>
                <a:cs typeface="Calibri"/>
              </a:rPr>
              <a:t>f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5" dirty="0">
                <a:latin typeface="Calibri"/>
                <a:cs typeface="Calibri"/>
              </a:rPr>
              <a:t>not</a:t>
            </a:r>
            <a:r>
              <a:rPr sz="749" b="1" spc="-5" dirty="0">
                <a:latin typeface="Calibri"/>
                <a:cs typeface="Calibri"/>
              </a:rPr>
              <a:t>í</a:t>
            </a:r>
            <a:r>
              <a:rPr sz="749" b="1" spc="-15" dirty="0">
                <a:latin typeface="Calibri"/>
                <a:cs typeface="Calibri"/>
              </a:rPr>
              <a:t>p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20" dirty="0">
                <a:latin typeface="Calibri"/>
                <a:cs typeface="Calibri"/>
              </a:rPr>
              <a:t>c</a:t>
            </a:r>
            <a:r>
              <a:rPr sz="749" b="1" dirty="0">
                <a:latin typeface="Calibri"/>
                <a:cs typeface="Calibri"/>
              </a:rPr>
              <a:t>o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606050" y="2350158"/>
            <a:ext cx="943081" cy="102466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0" rIns="0" bIns="0" rtlCol="0">
            <a:spAutoFit/>
          </a:bodyPr>
          <a:lstStyle/>
          <a:p>
            <a:pPr marL="81182">
              <a:lnSpc>
                <a:spcPts val="839"/>
              </a:lnSpc>
            </a:pPr>
            <a:r>
              <a:rPr sz="749" b="1" spc="-10" dirty="0">
                <a:latin typeface="Calibri"/>
                <a:cs typeface="Calibri"/>
              </a:rPr>
              <a:t>(</a:t>
            </a:r>
            <a:r>
              <a:rPr sz="749" b="1" spc="-15" dirty="0">
                <a:latin typeface="Calibri"/>
                <a:cs typeface="Calibri"/>
              </a:rPr>
              <a:t>pa</a:t>
            </a:r>
            <a:r>
              <a:rPr sz="749" b="1" spc="-30" dirty="0">
                <a:latin typeface="Calibri"/>
                <a:cs typeface="Calibri"/>
              </a:rPr>
              <a:t>r</a:t>
            </a:r>
            <a:r>
              <a:rPr sz="749" b="1" dirty="0">
                <a:latin typeface="Calibri"/>
                <a:cs typeface="Calibri"/>
              </a:rPr>
              <a:t>a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po</a:t>
            </a:r>
            <a:r>
              <a:rPr sz="749" b="1" spc="-20" dirty="0">
                <a:latin typeface="Calibri"/>
                <a:cs typeface="Calibri"/>
              </a:rPr>
              <a:t>s</a:t>
            </a:r>
            <a:r>
              <a:rPr sz="749" b="1" spc="-25" dirty="0">
                <a:latin typeface="Calibri"/>
                <a:cs typeface="Calibri"/>
              </a:rPr>
              <a:t>t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5" dirty="0">
                <a:latin typeface="Calibri"/>
                <a:cs typeface="Calibri"/>
              </a:rPr>
              <a:t>r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o</a:t>
            </a:r>
            <a:r>
              <a:rPr sz="749" b="1" dirty="0">
                <a:latin typeface="Calibri"/>
                <a:cs typeface="Calibri"/>
              </a:rPr>
              <a:t>r</a:t>
            </a:r>
            <a:r>
              <a:rPr sz="749" b="1" spc="-20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E</a:t>
            </a:r>
            <a:r>
              <a:rPr sz="749" b="1" spc="-25" dirty="0">
                <a:latin typeface="Calibri"/>
                <a:cs typeface="Calibri"/>
              </a:rPr>
              <a:t>M</a:t>
            </a:r>
            <a:r>
              <a:rPr sz="749" b="1" spc="-15" dirty="0">
                <a:latin typeface="Calibri"/>
                <a:cs typeface="Calibri"/>
              </a:rPr>
              <a:t>R</a:t>
            </a:r>
            <a:r>
              <a:rPr sz="749" b="1" dirty="0">
                <a:latin typeface="Calibri"/>
                <a:cs typeface="Calibri"/>
              </a:rPr>
              <a:t>)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524206" y="2485221"/>
            <a:ext cx="1092758" cy="365944"/>
            <a:chOff x="4524147" y="2488285"/>
            <a:chExt cx="1094105" cy="366395"/>
          </a:xfrm>
        </p:grpSpPr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29097" y="2488285"/>
              <a:ext cx="1042849" cy="33166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24147" y="2488285"/>
              <a:ext cx="1094004" cy="366306"/>
            </a:xfrm>
            <a:prstGeom prst="rect">
              <a:avLst/>
            </a:prstGeom>
          </p:spPr>
        </p:pic>
      </p:grpSp>
      <p:sp>
        <p:nvSpPr>
          <p:cNvPr id="24" name="object 24"/>
          <p:cNvSpPr txBox="1"/>
          <p:nvPr/>
        </p:nvSpPr>
        <p:spPr>
          <a:xfrm>
            <a:off x="4557362" y="2493657"/>
            <a:ext cx="984941" cy="248800"/>
          </a:xfrm>
          <a:prstGeom prst="rect">
            <a:avLst/>
          </a:prstGeom>
          <a:solidFill>
            <a:srgbClr val="E2F0D9"/>
          </a:solidFill>
        </p:spPr>
        <p:txBody>
          <a:bodyPr vert="horz" wrap="square" lIns="0" tIns="21563" rIns="0" bIns="0" rtlCol="0">
            <a:spAutoFit/>
          </a:bodyPr>
          <a:lstStyle/>
          <a:p>
            <a:pPr marL="49471">
              <a:lnSpc>
                <a:spcPts val="884"/>
              </a:lnSpc>
              <a:spcBef>
                <a:spcPts val="170"/>
              </a:spcBef>
            </a:pPr>
            <a:r>
              <a:rPr sz="749" b="1" spc="-15" dirty="0">
                <a:latin typeface="Calibri"/>
                <a:cs typeface="Calibri"/>
              </a:rPr>
              <a:t>S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0" dirty="0">
                <a:latin typeface="Calibri"/>
                <a:cs typeface="Calibri"/>
              </a:rPr>
              <a:t>r</a:t>
            </a:r>
            <a:r>
              <a:rPr sz="749" b="1" spc="-15" dirty="0">
                <a:latin typeface="Calibri"/>
                <a:cs typeface="Calibri"/>
              </a:rPr>
              <a:t>v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dirty="0">
                <a:latin typeface="Calibri"/>
                <a:cs typeface="Calibri"/>
              </a:rPr>
              <a:t>o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d</a:t>
            </a:r>
            <a:r>
              <a:rPr sz="749" b="1" dirty="0">
                <a:latin typeface="Calibri"/>
                <a:cs typeface="Calibri"/>
              </a:rPr>
              <a:t>e</a:t>
            </a:r>
            <a:r>
              <a:rPr sz="749" b="1" spc="-25" dirty="0">
                <a:latin typeface="Calibri"/>
                <a:cs typeface="Calibri"/>
              </a:rPr>
              <a:t> </a:t>
            </a:r>
            <a:r>
              <a:rPr sz="749" b="1" spc="-15" dirty="0">
                <a:latin typeface="Calibri"/>
                <a:cs typeface="Calibri"/>
              </a:rPr>
              <a:t>c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20" dirty="0">
                <a:latin typeface="Calibri"/>
                <a:cs typeface="Calibri"/>
              </a:rPr>
              <a:t>to</a:t>
            </a:r>
            <a:r>
              <a:rPr sz="749" b="1" spc="-25" dirty="0">
                <a:latin typeface="Calibri"/>
                <a:cs typeface="Calibri"/>
              </a:rPr>
              <a:t>g</a:t>
            </a:r>
            <a:r>
              <a:rPr sz="749" b="1" spc="-20" dirty="0">
                <a:latin typeface="Calibri"/>
                <a:cs typeface="Calibri"/>
              </a:rPr>
              <a:t>e</a:t>
            </a:r>
            <a:r>
              <a:rPr sz="749" b="1" spc="-15" dirty="0">
                <a:latin typeface="Calibri"/>
                <a:cs typeface="Calibri"/>
              </a:rPr>
              <a:t>n</a:t>
            </a:r>
            <a:r>
              <a:rPr sz="749" b="1" spc="-25" dirty="0">
                <a:latin typeface="Calibri"/>
                <a:cs typeface="Calibri"/>
              </a:rPr>
              <a:t>é</a:t>
            </a:r>
            <a:r>
              <a:rPr sz="749" b="1" spc="-15" dirty="0">
                <a:latin typeface="Calibri"/>
                <a:cs typeface="Calibri"/>
              </a:rPr>
              <a:t>t</a:t>
            </a:r>
            <a:r>
              <a:rPr sz="749" b="1" spc="-5" dirty="0">
                <a:latin typeface="Calibri"/>
                <a:cs typeface="Calibri"/>
              </a:rPr>
              <a:t>i</a:t>
            </a:r>
            <a:r>
              <a:rPr sz="749" b="1" spc="-20" dirty="0">
                <a:latin typeface="Calibri"/>
                <a:cs typeface="Calibri"/>
              </a:rPr>
              <a:t>c</a:t>
            </a:r>
            <a:r>
              <a:rPr sz="749" b="1" dirty="0">
                <a:latin typeface="Calibri"/>
                <a:cs typeface="Calibri"/>
              </a:rPr>
              <a:t>a</a:t>
            </a:r>
            <a:endParaRPr sz="749">
              <a:latin typeface="Calibri"/>
              <a:cs typeface="Calibri"/>
            </a:endParaRPr>
          </a:p>
          <a:p>
            <a:pPr marL="191540">
              <a:lnSpc>
                <a:spcPts val="884"/>
              </a:lnSpc>
            </a:pPr>
            <a:r>
              <a:rPr sz="749" b="1" spc="-15" dirty="0">
                <a:latin typeface="Calibri"/>
                <a:cs typeface="Calibri"/>
              </a:rPr>
              <a:t>H.</a:t>
            </a:r>
            <a:r>
              <a:rPr sz="749" b="1" spc="-20" dirty="0">
                <a:latin typeface="Calibri"/>
                <a:cs typeface="Calibri"/>
              </a:rPr>
              <a:t>U</a:t>
            </a:r>
            <a:r>
              <a:rPr sz="749" b="1" dirty="0">
                <a:latin typeface="Calibri"/>
                <a:cs typeface="Calibri"/>
              </a:rPr>
              <a:t>.</a:t>
            </a:r>
            <a:r>
              <a:rPr sz="749" b="1" spc="-15" dirty="0">
                <a:latin typeface="Calibri"/>
                <a:cs typeface="Calibri"/>
              </a:rPr>
              <a:t> S</a:t>
            </a:r>
            <a:r>
              <a:rPr sz="749" b="1" spc="-20" dirty="0">
                <a:latin typeface="Calibri"/>
                <a:cs typeface="Calibri"/>
              </a:rPr>
              <a:t>a</a:t>
            </a:r>
            <a:r>
              <a:rPr sz="749" b="1" spc="-5" dirty="0">
                <a:latin typeface="Calibri"/>
                <a:cs typeface="Calibri"/>
              </a:rPr>
              <a:t>l</a:t>
            </a:r>
            <a:r>
              <a:rPr sz="749" b="1" spc="-20" dirty="0">
                <a:latin typeface="Calibri"/>
                <a:cs typeface="Calibri"/>
              </a:rPr>
              <a:t>ama</a:t>
            </a:r>
            <a:r>
              <a:rPr sz="749" b="1" spc="-15" dirty="0">
                <a:latin typeface="Calibri"/>
                <a:cs typeface="Calibri"/>
              </a:rPr>
              <a:t>n</a:t>
            </a:r>
            <a:r>
              <a:rPr sz="749" b="1" spc="-20" dirty="0">
                <a:latin typeface="Calibri"/>
                <a:cs typeface="Calibri"/>
              </a:rPr>
              <a:t>c</a:t>
            </a:r>
            <a:r>
              <a:rPr sz="749" b="1" dirty="0">
                <a:latin typeface="Calibri"/>
                <a:cs typeface="Calibri"/>
              </a:rPr>
              <a:t>a</a:t>
            </a:r>
            <a:endParaRPr sz="7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568345" y="1992061"/>
            <a:ext cx="779454" cy="321102"/>
          </a:xfrm>
          <a:prstGeom prst="rect">
            <a:avLst/>
          </a:prstGeom>
          <a:ln w="5156">
            <a:solidFill>
              <a:srgbClr val="F4B183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71035" marR="63424" algn="ctr">
              <a:lnSpc>
                <a:spcPct val="99900"/>
              </a:lnSpc>
              <a:spcBef>
                <a:spcPts val="170"/>
              </a:spcBef>
            </a:pPr>
            <a:r>
              <a:rPr sz="649" b="1" spc="-5" dirty="0">
                <a:latin typeface="Calibri"/>
                <a:cs typeface="Calibri"/>
              </a:rPr>
              <a:t>Institut</a:t>
            </a:r>
            <a:r>
              <a:rPr sz="649" b="1" spc="-3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30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Recerca </a:t>
            </a:r>
            <a:r>
              <a:rPr sz="649" b="1" spc="-13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Josep </a:t>
            </a:r>
            <a:r>
              <a:rPr sz="649" b="1" spc="-10" dirty="0">
                <a:latin typeface="Calibri"/>
                <a:cs typeface="Calibri"/>
              </a:rPr>
              <a:t>Carreras- </a:t>
            </a:r>
            <a:r>
              <a:rPr sz="649" b="1" spc="-5" dirty="0">
                <a:latin typeface="Calibri"/>
                <a:cs typeface="Calibri"/>
              </a:rPr>
              <a:t> Badalona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074596" y="1582506"/>
            <a:ext cx="875221" cy="219789"/>
          </a:xfrm>
          <a:prstGeom prst="rect">
            <a:avLst/>
          </a:prstGeom>
          <a:ln w="5156">
            <a:solidFill>
              <a:srgbClr val="F4B183"/>
            </a:solidFill>
          </a:ln>
        </p:spPr>
        <p:txBody>
          <a:bodyPr vert="horz" wrap="square" lIns="0" tIns="17758" rIns="0" bIns="0" rtlCol="0">
            <a:spAutoFit/>
          </a:bodyPr>
          <a:lstStyle/>
          <a:p>
            <a:pPr marL="154120" marR="19027" indent="-128116">
              <a:lnSpc>
                <a:spcPct val="103299"/>
              </a:lnSpc>
              <a:spcBef>
                <a:spcPts val="140"/>
              </a:spcBef>
            </a:pPr>
            <a:r>
              <a:rPr sz="649" b="1" spc="-10" dirty="0">
                <a:latin typeface="Calibri"/>
                <a:cs typeface="Calibri"/>
              </a:rPr>
              <a:t>Aviso </a:t>
            </a:r>
            <a:r>
              <a:rPr sz="649" b="1" spc="-5" dirty="0">
                <a:latin typeface="Calibri"/>
                <a:cs typeface="Calibri"/>
              </a:rPr>
              <a:t>hospital </a:t>
            </a:r>
            <a:r>
              <a:rPr sz="649" b="1" dirty="0">
                <a:latin typeface="Calibri"/>
                <a:cs typeface="Calibri"/>
              </a:rPr>
              <a:t>de </a:t>
            </a:r>
            <a:r>
              <a:rPr sz="649" b="1" spc="-5" dirty="0">
                <a:latin typeface="Calibri"/>
                <a:cs typeface="Calibri"/>
              </a:rPr>
              <a:t>origen </a:t>
            </a:r>
            <a:r>
              <a:rPr sz="649" b="1" spc="-13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para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envío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SP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827991" y="1738381"/>
            <a:ext cx="205487" cy="232758"/>
            <a:chOff x="1824608" y="1740524"/>
            <a:chExt cx="205740" cy="233045"/>
          </a:xfrm>
        </p:grpSpPr>
        <p:sp>
          <p:nvSpPr>
            <p:cNvPr id="28" name="object 28"/>
            <p:cNvSpPr/>
            <p:nvPr/>
          </p:nvSpPr>
          <p:spPr>
            <a:xfrm>
              <a:off x="1824608" y="1740524"/>
              <a:ext cx="205740" cy="233045"/>
            </a:xfrm>
            <a:custGeom>
              <a:avLst/>
              <a:gdLst/>
              <a:ahLst/>
              <a:cxnLst/>
              <a:rect l="l" t="t" r="r" b="b"/>
              <a:pathLst>
                <a:path w="205739" h="233044">
                  <a:moveTo>
                    <a:pt x="28652" y="170919"/>
                  </a:moveTo>
                  <a:lnTo>
                    <a:pt x="17201" y="174010"/>
                  </a:lnTo>
                  <a:lnTo>
                    <a:pt x="7477" y="181521"/>
                  </a:lnTo>
                  <a:lnTo>
                    <a:pt x="1428" y="192216"/>
                  </a:lnTo>
                  <a:lnTo>
                    <a:pt x="0" y="203993"/>
                  </a:lnTo>
                  <a:lnTo>
                    <a:pt x="3090" y="215446"/>
                  </a:lnTo>
                  <a:lnTo>
                    <a:pt x="10601" y="225170"/>
                  </a:lnTo>
                  <a:lnTo>
                    <a:pt x="21297" y="231217"/>
                  </a:lnTo>
                  <a:lnTo>
                    <a:pt x="33073" y="232641"/>
                  </a:lnTo>
                  <a:lnTo>
                    <a:pt x="44526" y="229546"/>
                  </a:lnTo>
                  <a:lnTo>
                    <a:pt x="54251" y="222034"/>
                  </a:lnTo>
                  <a:lnTo>
                    <a:pt x="60292" y="211345"/>
                  </a:lnTo>
                  <a:lnTo>
                    <a:pt x="60632" y="208533"/>
                  </a:lnTo>
                  <a:lnTo>
                    <a:pt x="38655" y="208533"/>
                  </a:lnTo>
                  <a:lnTo>
                    <a:pt x="23072" y="195033"/>
                  </a:lnTo>
                  <a:lnTo>
                    <a:pt x="41967" y="173220"/>
                  </a:lnTo>
                  <a:lnTo>
                    <a:pt x="40425" y="172348"/>
                  </a:lnTo>
                  <a:lnTo>
                    <a:pt x="28652" y="170919"/>
                  </a:lnTo>
                  <a:close/>
                </a:path>
                <a:path w="205739" h="233044">
                  <a:moveTo>
                    <a:pt x="41967" y="173220"/>
                  </a:moveTo>
                  <a:lnTo>
                    <a:pt x="23072" y="195033"/>
                  </a:lnTo>
                  <a:lnTo>
                    <a:pt x="38655" y="208533"/>
                  </a:lnTo>
                  <a:lnTo>
                    <a:pt x="57548" y="186727"/>
                  </a:lnTo>
                  <a:lnTo>
                    <a:pt x="51114" y="178396"/>
                  </a:lnTo>
                  <a:lnTo>
                    <a:pt x="41967" y="173220"/>
                  </a:lnTo>
                  <a:close/>
                </a:path>
                <a:path w="205739" h="233044">
                  <a:moveTo>
                    <a:pt x="57548" y="186727"/>
                  </a:moveTo>
                  <a:lnTo>
                    <a:pt x="38655" y="208533"/>
                  </a:lnTo>
                  <a:lnTo>
                    <a:pt x="60632" y="208533"/>
                  </a:lnTo>
                  <a:lnTo>
                    <a:pt x="61717" y="199572"/>
                  </a:lnTo>
                  <a:lnTo>
                    <a:pt x="58624" y="188120"/>
                  </a:lnTo>
                  <a:lnTo>
                    <a:pt x="57548" y="186727"/>
                  </a:lnTo>
                  <a:close/>
                </a:path>
                <a:path w="205739" h="233044">
                  <a:moveTo>
                    <a:pt x="157352" y="40016"/>
                  </a:moveTo>
                  <a:lnTo>
                    <a:pt x="41967" y="173220"/>
                  </a:lnTo>
                  <a:lnTo>
                    <a:pt x="51114" y="178396"/>
                  </a:lnTo>
                  <a:lnTo>
                    <a:pt x="57548" y="186727"/>
                  </a:lnTo>
                  <a:lnTo>
                    <a:pt x="172949" y="53526"/>
                  </a:lnTo>
                  <a:lnTo>
                    <a:pt x="157352" y="40016"/>
                  </a:lnTo>
                  <a:close/>
                </a:path>
                <a:path w="205739" h="233044">
                  <a:moveTo>
                    <a:pt x="197438" y="32219"/>
                  </a:moveTo>
                  <a:lnTo>
                    <a:pt x="164106" y="32219"/>
                  </a:lnTo>
                  <a:lnTo>
                    <a:pt x="179701" y="45732"/>
                  </a:lnTo>
                  <a:lnTo>
                    <a:pt x="172949" y="53526"/>
                  </a:lnTo>
                  <a:lnTo>
                    <a:pt x="188541" y="67030"/>
                  </a:lnTo>
                  <a:lnTo>
                    <a:pt x="197438" y="32219"/>
                  </a:lnTo>
                  <a:close/>
                </a:path>
                <a:path w="205739" h="233044">
                  <a:moveTo>
                    <a:pt x="164106" y="32219"/>
                  </a:moveTo>
                  <a:lnTo>
                    <a:pt x="157352" y="40016"/>
                  </a:lnTo>
                  <a:lnTo>
                    <a:pt x="172949" y="53526"/>
                  </a:lnTo>
                  <a:lnTo>
                    <a:pt x="179701" y="45732"/>
                  </a:lnTo>
                  <a:lnTo>
                    <a:pt x="164106" y="32219"/>
                  </a:lnTo>
                  <a:close/>
                </a:path>
                <a:path w="205739" h="233044">
                  <a:moveTo>
                    <a:pt x="205673" y="0"/>
                  </a:moveTo>
                  <a:lnTo>
                    <a:pt x="141766" y="26517"/>
                  </a:lnTo>
                  <a:lnTo>
                    <a:pt x="157352" y="40016"/>
                  </a:lnTo>
                  <a:lnTo>
                    <a:pt x="164106" y="32219"/>
                  </a:lnTo>
                  <a:lnTo>
                    <a:pt x="197438" y="32219"/>
                  </a:lnTo>
                  <a:lnTo>
                    <a:pt x="205673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37813" y="1758946"/>
              <a:ext cx="95704" cy="11550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1845544" y="1766347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64249" y="0"/>
                  </a:moveTo>
                  <a:lnTo>
                    <a:pt x="2616" y="0"/>
                  </a:lnTo>
                  <a:lnTo>
                    <a:pt x="1790" y="127"/>
                  </a:lnTo>
                  <a:lnTo>
                    <a:pt x="888" y="1016"/>
                  </a:lnTo>
                  <a:lnTo>
                    <a:pt x="279" y="2882"/>
                  </a:lnTo>
                  <a:lnTo>
                    <a:pt x="0" y="8547"/>
                  </a:lnTo>
                  <a:lnTo>
                    <a:pt x="444" y="12230"/>
                  </a:lnTo>
                  <a:lnTo>
                    <a:pt x="1155" y="13766"/>
                  </a:lnTo>
                  <a:lnTo>
                    <a:pt x="2171" y="14439"/>
                  </a:lnTo>
                  <a:lnTo>
                    <a:pt x="24371" y="14439"/>
                  </a:lnTo>
                  <a:lnTo>
                    <a:pt x="24371" y="84467"/>
                  </a:lnTo>
                  <a:lnTo>
                    <a:pt x="34937" y="87287"/>
                  </a:lnTo>
                  <a:lnTo>
                    <a:pt x="39547" y="86766"/>
                  </a:lnTo>
                  <a:lnTo>
                    <a:pt x="41363" y="86029"/>
                  </a:lnTo>
                  <a:lnTo>
                    <a:pt x="42100" y="84912"/>
                  </a:lnTo>
                  <a:lnTo>
                    <a:pt x="42100" y="14439"/>
                  </a:lnTo>
                  <a:lnTo>
                    <a:pt x="63855" y="14439"/>
                  </a:lnTo>
                  <a:lnTo>
                    <a:pt x="64617" y="14300"/>
                  </a:lnTo>
                  <a:lnTo>
                    <a:pt x="65570" y="13347"/>
                  </a:lnTo>
                  <a:lnTo>
                    <a:pt x="66192" y="11493"/>
                  </a:lnTo>
                  <a:lnTo>
                    <a:pt x="66471" y="5905"/>
                  </a:lnTo>
                  <a:lnTo>
                    <a:pt x="66014" y="2133"/>
                  </a:lnTo>
                  <a:lnTo>
                    <a:pt x="65290" y="609"/>
                  </a:lnTo>
                  <a:lnTo>
                    <a:pt x="64249" y="0"/>
                  </a:lnTo>
                  <a:close/>
                </a:path>
              </a:pathLst>
            </a:custGeom>
            <a:solidFill>
              <a:srgbClr val="F4B1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1845544" y="1766347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2616" y="0"/>
                  </a:moveTo>
                  <a:lnTo>
                    <a:pt x="63855" y="0"/>
                  </a:lnTo>
                  <a:lnTo>
                    <a:pt x="64249" y="0"/>
                  </a:lnTo>
                  <a:lnTo>
                    <a:pt x="64617" y="127"/>
                  </a:lnTo>
                  <a:lnTo>
                    <a:pt x="66471" y="5905"/>
                  </a:lnTo>
                  <a:lnTo>
                    <a:pt x="66471" y="7251"/>
                  </a:lnTo>
                  <a:lnTo>
                    <a:pt x="66471" y="8547"/>
                  </a:lnTo>
                  <a:lnTo>
                    <a:pt x="64249" y="14439"/>
                  </a:lnTo>
                  <a:lnTo>
                    <a:pt x="63855" y="14439"/>
                  </a:lnTo>
                  <a:lnTo>
                    <a:pt x="42100" y="14439"/>
                  </a:lnTo>
                  <a:lnTo>
                    <a:pt x="42100" y="84467"/>
                  </a:lnTo>
                  <a:lnTo>
                    <a:pt x="42100" y="84912"/>
                  </a:lnTo>
                  <a:lnTo>
                    <a:pt x="41948" y="85318"/>
                  </a:lnTo>
                  <a:lnTo>
                    <a:pt x="34937" y="87287"/>
                  </a:lnTo>
                  <a:lnTo>
                    <a:pt x="33235" y="87287"/>
                  </a:lnTo>
                  <a:lnTo>
                    <a:pt x="31534" y="87287"/>
                  </a:lnTo>
                  <a:lnTo>
                    <a:pt x="24371" y="84912"/>
                  </a:lnTo>
                  <a:lnTo>
                    <a:pt x="24371" y="84467"/>
                  </a:lnTo>
                  <a:lnTo>
                    <a:pt x="24371" y="14439"/>
                  </a:lnTo>
                  <a:lnTo>
                    <a:pt x="2616" y="14439"/>
                  </a:lnTo>
                  <a:lnTo>
                    <a:pt x="2171" y="14439"/>
                  </a:lnTo>
                  <a:lnTo>
                    <a:pt x="1790" y="14300"/>
                  </a:lnTo>
                  <a:lnTo>
                    <a:pt x="1473" y="14033"/>
                  </a:lnTo>
                  <a:lnTo>
                    <a:pt x="1155" y="13766"/>
                  </a:lnTo>
                  <a:lnTo>
                    <a:pt x="888" y="13347"/>
                  </a:lnTo>
                  <a:lnTo>
                    <a:pt x="673" y="12788"/>
                  </a:lnTo>
                  <a:lnTo>
                    <a:pt x="444" y="12230"/>
                  </a:lnTo>
                  <a:lnTo>
                    <a:pt x="279" y="11493"/>
                  </a:lnTo>
                  <a:lnTo>
                    <a:pt x="165" y="10579"/>
                  </a:lnTo>
                  <a:lnTo>
                    <a:pt x="50" y="9652"/>
                  </a:lnTo>
                  <a:lnTo>
                    <a:pt x="0" y="8547"/>
                  </a:lnTo>
                  <a:lnTo>
                    <a:pt x="0" y="7251"/>
                  </a:lnTo>
                  <a:lnTo>
                    <a:pt x="0" y="5905"/>
                  </a:lnTo>
                  <a:lnTo>
                    <a:pt x="673" y="1574"/>
                  </a:lnTo>
                  <a:lnTo>
                    <a:pt x="888" y="1016"/>
                  </a:lnTo>
                  <a:lnTo>
                    <a:pt x="1155" y="609"/>
                  </a:lnTo>
                  <a:lnTo>
                    <a:pt x="1473" y="368"/>
                  </a:lnTo>
                  <a:lnTo>
                    <a:pt x="1790" y="127"/>
                  </a:lnTo>
                  <a:lnTo>
                    <a:pt x="2171" y="0"/>
                  </a:lnTo>
                  <a:lnTo>
                    <a:pt x="2616" y="0"/>
                  </a:lnTo>
                  <a:close/>
                </a:path>
              </a:pathLst>
            </a:custGeom>
            <a:ln w="6870">
              <a:solidFill>
                <a:srgbClr val="C55A1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2384124" y="2334498"/>
            <a:ext cx="2141120" cy="464882"/>
            <a:chOff x="2381426" y="2337376"/>
            <a:chExt cx="2143760" cy="465455"/>
          </a:xfrm>
        </p:grpSpPr>
        <p:sp>
          <p:nvSpPr>
            <p:cNvPr id="33" name="object 33"/>
            <p:cNvSpPr/>
            <p:nvPr/>
          </p:nvSpPr>
          <p:spPr>
            <a:xfrm>
              <a:off x="2381426" y="2337376"/>
              <a:ext cx="201295" cy="134620"/>
            </a:xfrm>
            <a:custGeom>
              <a:avLst/>
              <a:gdLst/>
              <a:ahLst/>
              <a:cxnLst/>
              <a:rect l="l" t="t" r="r" b="b"/>
              <a:pathLst>
                <a:path w="201294" h="134619">
                  <a:moveTo>
                    <a:pt x="140150" y="97457"/>
                  </a:moveTo>
                  <a:lnTo>
                    <a:pt x="139549" y="99116"/>
                  </a:lnTo>
                  <a:lnTo>
                    <a:pt x="140095" y="110964"/>
                  </a:lnTo>
                  <a:lnTo>
                    <a:pt x="145044" y="121743"/>
                  </a:lnTo>
                  <a:lnTo>
                    <a:pt x="154063" y="130086"/>
                  </a:lnTo>
                  <a:lnTo>
                    <a:pt x="165613" y="134275"/>
                  </a:lnTo>
                  <a:lnTo>
                    <a:pt x="177461" y="133729"/>
                  </a:lnTo>
                  <a:lnTo>
                    <a:pt x="188241" y="128780"/>
                  </a:lnTo>
                  <a:lnTo>
                    <a:pt x="196583" y="119760"/>
                  </a:lnTo>
                  <a:lnTo>
                    <a:pt x="199227" y="112471"/>
                  </a:lnTo>
                  <a:lnTo>
                    <a:pt x="164795" y="112471"/>
                  </a:lnTo>
                  <a:lnTo>
                    <a:pt x="140150" y="97457"/>
                  </a:lnTo>
                  <a:close/>
                </a:path>
                <a:path w="201294" h="134619">
                  <a:moveTo>
                    <a:pt x="150882" y="79842"/>
                  </a:moveTo>
                  <a:lnTo>
                    <a:pt x="143738" y="87566"/>
                  </a:lnTo>
                  <a:lnTo>
                    <a:pt x="140150" y="97457"/>
                  </a:lnTo>
                  <a:lnTo>
                    <a:pt x="164795" y="112471"/>
                  </a:lnTo>
                  <a:lnTo>
                    <a:pt x="175526" y="94856"/>
                  </a:lnTo>
                  <a:lnTo>
                    <a:pt x="150882" y="79842"/>
                  </a:lnTo>
                  <a:close/>
                </a:path>
                <a:path w="201294" h="134619">
                  <a:moveTo>
                    <a:pt x="174708" y="73052"/>
                  </a:moveTo>
                  <a:lnTo>
                    <a:pt x="162860" y="73598"/>
                  </a:lnTo>
                  <a:lnTo>
                    <a:pt x="152080" y="78546"/>
                  </a:lnTo>
                  <a:lnTo>
                    <a:pt x="150882" y="79842"/>
                  </a:lnTo>
                  <a:lnTo>
                    <a:pt x="175526" y="94856"/>
                  </a:lnTo>
                  <a:lnTo>
                    <a:pt x="164795" y="112471"/>
                  </a:lnTo>
                  <a:lnTo>
                    <a:pt x="199227" y="112471"/>
                  </a:lnTo>
                  <a:lnTo>
                    <a:pt x="200772" y="108211"/>
                  </a:lnTo>
                  <a:lnTo>
                    <a:pt x="200226" y="96362"/>
                  </a:lnTo>
                  <a:lnTo>
                    <a:pt x="195277" y="85583"/>
                  </a:lnTo>
                  <a:lnTo>
                    <a:pt x="186258" y="77241"/>
                  </a:lnTo>
                  <a:lnTo>
                    <a:pt x="174708" y="73052"/>
                  </a:lnTo>
                  <a:close/>
                </a:path>
                <a:path w="201294" h="134619">
                  <a:moveTo>
                    <a:pt x="58212" y="23387"/>
                  </a:moveTo>
                  <a:lnTo>
                    <a:pt x="47480" y="41002"/>
                  </a:lnTo>
                  <a:lnTo>
                    <a:pt x="140150" y="97457"/>
                  </a:lnTo>
                  <a:lnTo>
                    <a:pt x="143738" y="87566"/>
                  </a:lnTo>
                  <a:lnTo>
                    <a:pt x="150882" y="79842"/>
                  </a:lnTo>
                  <a:lnTo>
                    <a:pt x="58212" y="23387"/>
                  </a:lnTo>
                  <a:close/>
                </a:path>
                <a:path w="201294" h="134619">
                  <a:moveTo>
                    <a:pt x="0" y="0"/>
                  </a:moveTo>
                  <a:lnTo>
                    <a:pt x="36753" y="58610"/>
                  </a:lnTo>
                  <a:lnTo>
                    <a:pt x="47480" y="41002"/>
                  </a:lnTo>
                  <a:lnTo>
                    <a:pt x="38671" y="35636"/>
                  </a:lnTo>
                  <a:lnTo>
                    <a:pt x="49402" y="18021"/>
                  </a:lnTo>
                  <a:lnTo>
                    <a:pt x="61481" y="18021"/>
                  </a:lnTo>
                  <a:lnTo>
                    <a:pt x="68948" y="5765"/>
                  </a:lnTo>
                  <a:lnTo>
                    <a:pt x="0" y="0"/>
                  </a:lnTo>
                  <a:close/>
                </a:path>
                <a:path w="201294" h="134619">
                  <a:moveTo>
                    <a:pt x="49402" y="18021"/>
                  </a:moveTo>
                  <a:lnTo>
                    <a:pt x="38671" y="35636"/>
                  </a:lnTo>
                  <a:lnTo>
                    <a:pt x="47480" y="41002"/>
                  </a:lnTo>
                  <a:lnTo>
                    <a:pt x="58212" y="23387"/>
                  </a:lnTo>
                  <a:lnTo>
                    <a:pt x="49402" y="18021"/>
                  </a:lnTo>
                  <a:close/>
                </a:path>
                <a:path w="201294" h="134619">
                  <a:moveTo>
                    <a:pt x="61481" y="18021"/>
                  </a:moveTo>
                  <a:lnTo>
                    <a:pt x="49402" y="18021"/>
                  </a:lnTo>
                  <a:lnTo>
                    <a:pt x="58212" y="23387"/>
                  </a:lnTo>
                  <a:lnTo>
                    <a:pt x="61481" y="18021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4" name="object 3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92241" y="2433840"/>
              <a:ext cx="94050" cy="11549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2398673" y="2441152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64249" y="0"/>
                  </a:moveTo>
                  <a:lnTo>
                    <a:pt x="2616" y="0"/>
                  </a:lnTo>
                  <a:lnTo>
                    <a:pt x="1790" y="127"/>
                  </a:lnTo>
                  <a:lnTo>
                    <a:pt x="888" y="1016"/>
                  </a:lnTo>
                  <a:lnTo>
                    <a:pt x="279" y="2882"/>
                  </a:lnTo>
                  <a:lnTo>
                    <a:pt x="0" y="8547"/>
                  </a:lnTo>
                  <a:lnTo>
                    <a:pt x="444" y="12230"/>
                  </a:lnTo>
                  <a:lnTo>
                    <a:pt x="1155" y="13766"/>
                  </a:lnTo>
                  <a:lnTo>
                    <a:pt x="2171" y="14439"/>
                  </a:lnTo>
                  <a:lnTo>
                    <a:pt x="24371" y="14439"/>
                  </a:lnTo>
                  <a:lnTo>
                    <a:pt x="24371" y="84467"/>
                  </a:lnTo>
                  <a:lnTo>
                    <a:pt x="24510" y="85318"/>
                  </a:lnTo>
                  <a:lnTo>
                    <a:pt x="25577" y="86321"/>
                  </a:lnTo>
                  <a:lnTo>
                    <a:pt x="26923" y="86766"/>
                  </a:lnTo>
                  <a:lnTo>
                    <a:pt x="30111" y="87223"/>
                  </a:lnTo>
                  <a:lnTo>
                    <a:pt x="36360" y="87223"/>
                  </a:lnTo>
                  <a:lnTo>
                    <a:pt x="39547" y="86766"/>
                  </a:lnTo>
                  <a:lnTo>
                    <a:pt x="41363" y="86029"/>
                  </a:lnTo>
                  <a:lnTo>
                    <a:pt x="42100" y="84912"/>
                  </a:lnTo>
                  <a:lnTo>
                    <a:pt x="42100" y="14439"/>
                  </a:lnTo>
                  <a:lnTo>
                    <a:pt x="63855" y="14439"/>
                  </a:lnTo>
                  <a:lnTo>
                    <a:pt x="64617" y="14300"/>
                  </a:lnTo>
                  <a:lnTo>
                    <a:pt x="65570" y="13347"/>
                  </a:lnTo>
                  <a:lnTo>
                    <a:pt x="66192" y="11493"/>
                  </a:lnTo>
                  <a:lnTo>
                    <a:pt x="66471" y="5905"/>
                  </a:lnTo>
                  <a:lnTo>
                    <a:pt x="66014" y="2133"/>
                  </a:lnTo>
                  <a:lnTo>
                    <a:pt x="65290" y="609"/>
                  </a:lnTo>
                  <a:lnTo>
                    <a:pt x="64249" y="0"/>
                  </a:lnTo>
                  <a:close/>
                </a:path>
              </a:pathLst>
            </a:custGeom>
            <a:solidFill>
              <a:srgbClr val="F4B1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2398673" y="2441152"/>
              <a:ext cx="66675" cy="87630"/>
            </a:xfrm>
            <a:custGeom>
              <a:avLst/>
              <a:gdLst/>
              <a:ahLst/>
              <a:cxnLst/>
              <a:rect l="l" t="t" r="r" b="b"/>
              <a:pathLst>
                <a:path w="66675" h="87630">
                  <a:moveTo>
                    <a:pt x="2616" y="0"/>
                  </a:moveTo>
                  <a:lnTo>
                    <a:pt x="63855" y="0"/>
                  </a:lnTo>
                  <a:lnTo>
                    <a:pt x="64249" y="0"/>
                  </a:lnTo>
                  <a:lnTo>
                    <a:pt x="64617" y="127"/>
                  </a:lnTo>
                  <a:lnTo>
                    <a:pt x="66471" y="5905"/>
                  </a:lnTo>
                  <a:lnTo>
                    <a:pt x="66471" y="7251"/>
                  </a:lnTo>
                  <a:lnTo>
                    <a:pt x="66471" y="8547"/>
                  </a:lnTo>
                  <a:lnTo>
                    <a:pt x="64249" y="14439"/>
                  </a:lnTo>
                  <a:lnTo>
                    <a:pt x="63855" y="14439"/>
                  </a:lnTo>
                  <a:lnTo>
                    <a:pt x="42100" y="14439"/>
                  </a:lnTo>
                  <a:lnTo>
                    <a:pt x="42100" y="84467"/>
                  </a:lnTo>
                  <a:lnTo>
                    <a:pt x="42100" y="84912"/>
                  </a:lnTo>
                  <a:lnTo>
                    <a:pt x="41948" y="85318"/>
                  </a:lnTo>
                  <a:lnTo>
                    <a:pt x="37490" y="87083"/>
                  </a:lnTo>
                  <a:lnTo>
                    <a:pt x="36360" y="87223"/>
                  </a:lnTo>
                  <a:lnTo>
                    <a:pt x="34937" y="87287"/>
                  </a:lnTo>
                  <a:lnTo>
                    <a:pt x="33235" y="87287"/>
                  </a:lnTo>
                  <a:lnTo>
                    <a:pt x="31534" y="87287"/>
                  </a:lnTo>
                  <a:lnTo>
                    <a:pt x="30111" y="87223"/>
                  </a:lnTo>
                  <a:lnTo>
                    <a:pt x="28968" y="87083"/>
                  </a:lnTo>
                  <a:lnTo>
                    <a:pt x="27825" y="86944"/>
                  </a:lnTo>
                  <a:lnTo>
                    <a:pt x="24371" y="84912"/>
                  </a:lnTo>
                  <a:lnTo>
                    <a:pt x="24371" y="84467"/>
                  </a:lnTo>
                  <a:lnTo>
                    <a:pt x="24371" y="14439"/>
                  </a:lnTo>
                  <a:lnTo>
                    <a:pt x="2616" y="14439"/>
                  </a:lnTo>
                  <a:lnTo>
                    <a:pt x="2171" y="14439"/>
                  </a:lnTo>
                  <a:lnTo>
                    <a:pt x="1790" y="14300"/>
                  </a:lnTo>
                  <a:lnTo>
                    <a:pt x="1473" y="14033"/>
                  </a:lnTo>
                  <a:lnTo>
                    <a:pt x="1155" y="13766"/>
                  </a:lnTo>
                  <a:lnTo>
                    <a:pt x="888" y="13347"/>
                  </a:lnTo>
                  <a:lnTo>
                    <a:pt x="673" y="12788"/>
                  </a:lnTo>
                  <a:lnTo>
                    <a:pt x="444" y="12230"/>
                  </a:lnTo>
                  <a:lnTo>
                    <a:pt x="279" y="11493"/>
                  </a:lnTo>
                  <a:lnTo>
                    <a:pt x="165" y="10579"/>
                  </a:lnTo>
                  <a:lnTo>
                    <a:pt x="50" y="9652"/>
                  </a:lnTo>
                  <a:lnTo>
                    <a:pt x="0" y="8547"/>
                  </a:lnTo>
                  <a:lnTo>
                    <a:pt x="0" y="7251"/>
                  </a:lnTo>
                  <a:lnTo>
                    <a:pt x="0" y="5905"/>
                  </a:lnTo>
                  <a:lnTo>
                    <a:pt x="673" y="1574"/>
                  </a:lnTo>
                  <a:lnTo>
                    <a:pt x="888" y="1016"/>
                  </a:lnTo>
                  <a:lnTo>
                    <a:pt x="1155" y="609"/>
                  </a:lnTo>
                  <a:lnTo>
                    <a:pt x="1473" y="368"/>
                  </a:lnTo>
                  <a:lnTo>
                    <a:pt x="1790" y="127"/>
                  </a:lnTo>
                  <a:lnTo>
                    <a:pt x="2171" y="0"/>
                  </a:lnTo>
                  <a:lnTo>
                    <a:pt x="2616" y="0"/>
                  </a:lnTo>
                  <a:close/>
                </a:path>
              </a:pathLst>
            </a:custGeom>
            <a:ln w="6870">
              <a:solidFill>
                <a:srgbClr val="C55A1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3558336" y="2459532"/>
              <a:ext cx="504190" cy="342900"/>
            </a:xfrm>
            <a:custGeom>
              <a:avLst/>
              <a:gdLst/>
              <a:ahLst/>
              <a:cxnLst/>
              <a:rect l="l" t="t" r="r" b="b"/>
              <a:pathLst>
                <a:path w="504189" h="342900">
                  <a:moveTo>
                    <a:pt x="504075" y="188671"/>
                  </a:moveTo>
                  <a:lnTo>
                    <a:pt x="436397" y="174345"/>
                  </a:lnTo>
                  <a:lnTo>
                    <a:pt x="441591" y="194297"/>
                  </a:lnTo>
                  <a:lnTo>
                    <a:pt x="55981" y="294792"/>
                  </a:lnTo>
                  <a:lnTo>
                    <a:pt x="55206" y="293217"/>
                  </a:lnTo>
                  <a:lnTo>
                    <a:pt x="46304" y="285369"/>
                  </a:lnTo>
                  <a:lnTo>
                    <a:pt x="35115" y="281432"/>
                  </a:lnTo>
                  <a:lnTo>
                    <a:pt x="22860" y="282117"/>
                  </a:lnTo>
                  <a:lnTo>
                    <a:pt x="11811" y="287502"/>
                  </a:lnTo>
                  <a:lnTo>
                    <a:pt x="3975" y="296405"/>
                  </a:lnTo>
                  <a:lnTo>
                    <a:pt x="38" y="307594"/>
                  </a:lnTo>
                  <a:lnTo>
                    <a:pt x="723" y="319862"/>
                  </a:lnTo>
                  <a:lnTo>
                    <a:pt x="6108" y="330898"/>
                  </a:lnTo>
                  <a:lnTo>
                    <a:pt x="14998" y="338747"/>
                  </a:lnTo>
                  <a:lnTo>
                    <a:pt x="26200" y="342684"/>
                  </a:lnTo>
                  <a:lnTo>
                    <a:pt x="38468" y="341998"/>
                  </a:lnTo>
                  <a:lnTo>
                    <a:pt x="49504" y="336600"/>
                  </a:lnTo>
                  <a:lnTo>
                    <a:pt x="57340" y="327710"/>
                  </a:lnTo>
                  <a:lnTo>
                    <a:pt x="59347" y="322033"/>
                  </a:lnTo>
                  <a:lnTo>
                    <a:pt x="61277" y="316522"/>
                  </a:lnTo>
                  <a:lnTo>
                    <a:pt x="61188" y="314756"/>
                  </a:lnTo>
                  <a:lnTo>
                    <a:pt x="446798" y="214261"/>
                  </a:lnTo>
                  <a:lnTo>
                    <a:pt x="452005" y="234213"/>
                  </a:lnTo>
                  <a:lnTo>
                    <a:pt x="500608" y="191693"/>
                  </a:lnTo>
                  <a:lnTo>
                    <a:pt x="504075" y="188671"/>
                  </a:lnTo>
                  <a:close/>
                </a:path>
                <a:path w="504189" h="342900">
                  <a:moveTo>
                    <a:pt x="504075" y="156933"/>
                  </a:moveTo>
                  <a:lnTo>
                    <a:pt x="500316" y="153606"/>
                  </a:lnTo>
                  <a:lnTo>
                    <a:pt x="452259" y="111086"/>
                  </a:lnTo>
                  <a:lnTo>
                    <a:pt x="446938" y="131025"/>
                  </a:lnTo>
                  <a:lnTo>
                    <a:pt x="61201" y="28130"/>
                  </a:lnTo>
                  <a:lnTo>
                    <a:pt x="26365" y="0"/>
                  </a:lnTo>
                  <a:lnTo>
                    <a:pt x="15163" y="3873"/>
                  </a:lnTo>
                  <a:lnTo>
                    <a:pt x="6223" y="11671"/>
                  </a:lnTo>
                  <a:lnTo>
                    <a:pt x="762" y="22682"/>
                  </a:lnTo>
                  <a:lnTo>
                    <a:pt x="0" y="34937"/>
                  </a:lnTo>
                  <a:lnTo>
                    <a:pt x="3873" y="46151"/>
                  </a:lnTo>
                  <a:lnTo>
                    <a:pt x="11671" y="55092"/>
                  </a:lnTo>
                  <a:lnTo>
                    <a:pt x="22682" y="60540"/>
                  </a:lnTo>
                  <a:lnTo>
                    <a:pt x="34950" y="61290"/>
                  </a:lnTo>
                  <a:lnTo>
                    <a:pt x="46151" y="57429"/>
                  </a:lnTo>
                  <a:lnTo>
                    <a:pt x="55092" y="49631"/>
                  </a:lnTo>
                  <a:lnTo>
                    <a:pt x="55880" y="48056"/>
                  </a:lnTo>
                  <a:lnTo>
                    <a:pt x="441629" y="150939"/>
                  </a:lnTo>
                  <a:lnTo>
                    <a:pt x="436308" y="170878"/>
                  </a:lnTo>
                  <a:lnTo>
                    <a:pt x="504075" y="156933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8" name="object 3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192480" y="2503132"/>
              <a:ext cx="232656" cy="11385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83485" y="2506104"/>
              <a:ext cx="441159" cy="159250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5773126" y="4000825"/>
            <a:ext cx="61138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Colaboración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41" name="object 4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812085" y="3453190"/>
            <a:ext cx="549677" cy="549677"/>
          </a:xfrm>
          <a:prstGeom prst="rect">
            <a:avLst/>
          </a:prstGeom>
        </p:spPr>
      </p:pic>
      <p:sp>
        <p:nvSpPr>
          <p:cNvPr id="42" name="object 42"/>
          <p:cNvSpPr txBox="1"/>
          <p:nvPr/>
        </p:nvSpPr>
        <p:spPr>
          <a:xfrm>
            <a:off x="3906639" y="2054478"/>
            <a:ext cx="85365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Intercomunicación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006570" y="1453096"/>
            <a:ext cx="2707477" cy="1888701"/>
            <a:chOff x="4005873" y="1454888"/>
            <a:chExt cx="2710815" cy="1891030"/>
          </a:xfrm>
        </p:grpSpPr>
        <p:pic>
          <p:nvPicPr>
            <p:cNvPr id="44" name="object 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005873" y="1454888"/>
              <a:ext cx="623970" cy="62397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18466" y="1826599"/>
              <a:ext cx="542877" cy="422421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602548" y="1766408"/>
              <a:ext cx="1113653" cy="76069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25721" y="2150015"/>
              <a:ext cx="589079" cy="295364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695188" y="2156796"/>
              <a:ext cx="1002426" cy="45086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36617" y="2574086"/>
              <a:ext cx="343217" cy="151807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289735" y="2610388"/>
              <a:ext cx="306915" cy="174908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700736" y="2612748"/>
              <a:ext cx="996886" cy="210751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076874" y="2882652"/>
              <a:ext cx="554417" cy="37621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617671" y="2728761"/>
              <a:ext cx="1098535" cy="616905"/>
            </a:xfrm>
            <a:prstGeom prst="rect">
              <a:avLst/>
            </a:prstGeom>
          </p:spPr>
        </p:pic>
      </p:grpSp>
      <p:sp>
        <p:nvSpPr>
          <p:cNvPr id="54" name="object 54"/>
          <p:cNvSpPr txBox="1"/>
          <p:nvPr/>
        </p:nvSpPr>
        <p:spPr>
          <a:xfrm>
            <a:off x="4703075" y="3179708"/>
            <a:ext cx="723008" cy="213257"/>
          </a:xfrm>
          <a:prstGeom prst="rect">
            <a:avLst/>
          </a:prstGeom>
          <a:ln w="5156">
            <a:solidFill>
              <a:srgbClr val="F4B183"/>
            </a:solidFill>
          </a:ln>
        </p:spPr>
        <p:txBody>
          <a:bodyPr vert="horz" wrap="square" lIns="0" tIns="33614" rIns="0" bIns="0" rtlCol="0">
            <a:spAutoFit/>
          </a:bodyPr>
          <a:lstStyle/>
          <a:p>
            <a:pPr marL="64691" marR="57716" indent="2537">
              <a:lnSpc>
                <a:spcPts val="749"/>
              </a:lnSpc>
              <a:spcBef>
                <a:spcPts val="265"/>
              </a:spcBef>
            </a:pPr>
            <a:r>
              <a:rPr sz="649" b="1" spc="-5" dirty="0">
                <a:latin typeface="Century Gothic"/>
                <a:cs typeface="Century Gothic"/>
              </a:rPr>
              <a:t>F</a:t>
            </a:r>
            <a:r>
              <a:rPr sz="649" b="1" dirty="0">
                <a:latin typeface="Century Gothic"/>
                <a:cs typeface="Century Gothic"/>
              </a:rPr>
              <a:t>IS</a:t>
            </a:r>
            <a:r>
              <a:rPr sz="649" b="1" spc="-5" dirty="0">
                <a:latin typeface="Century Gothic"/>
                <a:cs typeface="Century Gothic"/>
              </a:rPr>
              <a:t>H</a:t>
            </a:r>
            <a:r>
              <a:rPr sz="649" b="1" dirty="0">
                <a:latin typeface="Century Gothic"/>
                <a:cs typeface="Century Gothic"/>
              </a:rPr>
              <a:t>, </a:t>
            </a:r>
            <a:r>
              <a:rPr sz="649" b="1" spc="-5" dirty="0">
                <a:latin typeface="Century Gothic"/>
                <a:cs typeface="Century Gothic"/>
              </a:rPr>
              <a:t>ca</a:t>
            </a:r>
            <a:r>
              <a:rPr sz="649" b="1" dirty="0">
                <a:latin typeface="Century Gothic"/>
                <a:cs typeface="Century Gothic"/>
              </a:rPr>
              <a:t>r</a:t>
            </a:r>
            <a:r>
              <a:rPr sz="649" b="1" spc="-5" dirty="0">
                <a:latin typeface="Century Gothic"/>
                <a:cs typeface="Century Gothic"/>
              </a:rPr>
              <a:t>io</a:t>
            </a:r>
            <a:r>
              <a:rPr sz="649" b="1" dirty="0">
                <a:latin typeface="Century Gothic"/>
                <a:cs typeface="Century Gothic"/>
              </a:rPr>
              <a:t>t</a:t>
            </a:r>
            <a:r>
              <a:rPr sz="649" b="1" spc="-5" dirty="0">
                <a:latin typeface="Century Gothic"/>
                <a:cs typeface="Century Gothic"/>
              </a:rPr>
              <a:t>ipo</a:t>
            </a:r>
            <a:r>
              <a:rPr sz="649" b="1" dirty="0">
                <a:latin typeface="Century Gothic"/>
                <a:cs typeface="Century Gothic"/>
              </a:rPr>
              <a:t>,  </a:t>
            </a:r>
            <a:r>
              <a:rPr sz="649" b="1" spc="-5" dirty="0">
                <a:latin typeface="Century Gothic"/>
                <a:cs typeface="Century Gothic"/>
              </a:rPr>
              <a:t>sec</a:t>
            </a:r>
            <a:r>
              <a:rPr sz="649" b="1" dirty="0">
                <a:latin typeface="Century Gothic"/>
                <a:cs typeface="Century Gothic"/>
              </a:rPr>
              <a:t>u</a:t>
            </a:r>
            <a:r>
              <a:rPr sz="649" b="1" spc="-5" dirty="0">
                <a:latin typeface="Century Gothic"/>
                <a:cs typeface="Century Gothic"/>
              </a:rPr>
              <a:t>e</a:t>
            </a:r>
            <a:r>
              <a:rPr sz="649" b="1" dirty="0">
                <a:latin typeface="Century Gothic"/>
                <a:cs typeface="Century Gothic"/>
              </a:rPr>
              <a:t>n</a:t>
            </a:r>
            <a:r>
              <a:rPr sz="649" b="1" spc="-5" dirty="0">
                <a:latin typeface="Century Gothic"/>
                <a:cs typeface="Century Gothic"/>
              </a:rPr>
              <a:t>ciación</a:t>
            </a:r>
            <a:endParaRPr sz="649">
              <a:latin typeface="Century Gothic"/>
              <a:cs typeface="Century Gothic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39520" y="2149772"/>
            <a:ext cx="873952" cy="219149"/>
          </a:xfrm>
          <a:prstGeom prst="rect">
            <a:avLst/>
          </a:prstGeom>
          <a:ln w="5156">
            <a:solidFill>
              <a:srgbClr val="8FAADC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215641" marR="68498" indent="-138898">
              <a:lnSpc>
                <a:spcPct val="103299"/>
              </a:lnSpc>
              <a:spcBef>
                <a:spcPts val="135"/>
              </a:spcBef>
            </a:pPr>
            <a:r>
              <a:rPr sz="649" b="1" dirty="0">
                <a:latin typeface="Calibri"/>
                <a:cs typeface="Calibri"/>
              </a:rPr>
              <a:t>L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bo</a:t>
            </a:r>
            <a:r>
              <a:rPr sz="649" b="1" spc="-20" dirty="0">
                <a:latin typeface="Calibri"/>
                <a:cs typeface="Calibri"/>
              </a:rPr>
              <a:t>r</a:t>
            </a:r>
            <a:r>
              <a:rPr sz="649" b="1" spc="-10" dirty="0">
                <a:latin typeface="Calibri"/>
                <a:cs typeface="Calibri"/>
              </a:rPr>
              <a:t>at</a:t>
            </a:r>
            <a:r>
              <a:rPr sz="649" b="1" dirty="0">
                <a:latin typeface="Calibri"/>
                <a:cs typeface="Calibri"/>
              </a:rPr>
              <a:t>o</a:t>
            </a:r>
            <a:r>
              <a:rPr sz="649" b="1" spc="-5" dirty="0">
                <a:latin typeface="Calibri"/>
                <a:cs typeface="Calibri"/>
              </a:rPr>
              <a:t>r</a:t>
            </a:r>
            <a:r>
              <a:rPr sz="649" b="1" dirty="0">
                <a:latin typeface="Calibri"/>
                <a:cs typeface="Calibri"/>
              </a:rPr>
              <a:t>io </a:t>
            </a:r>
            <a:r>
              <a:rPr sz="649" b="1" spc="-5" dirty="0">
                <a:latin typeface="Calibri"/>
                <a:cs typeface="Calibri"/>
              </a:rPr>
              <a:t>Ge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10" dirty="0">
                <a:latin typeface="Calibri"/>
                <a:cs typeface="Calibri"/>
              </a:rPr>
              <a:t>é</a:t>
            </a:r>
            <a:r>
              <a:rPr sz="649" b="1" spc="-5" dirty="0">
                <a:latin typeface="Calibri"/>
                <a:cs typeface="Calibri"/>
              </a:rPr>
              <a:t>t</a:t>
            </a:r>
            <a:r>
              <a:rPr sz="649" b="1" dirty="0">
                <a:latin typeface="Calibri"/>
                <a:cs typeface="Calibri"/>
              </a:rPr>
              <a:t>i</a:t>
            </a:r>
            <a:r>
              <a:rPr sz="649" b="1" spc="-5" dirty="0">
                <a:latin typeface="Calibri"/>
                <a:cs typeface="Calibri"/>
              </a:rPr>
              <a:t>c</a:t>
            </a:r>
            <a:r>
              <a:rPr sz="649" b="1" dirty="0">
                <a:latin typeface="Calibri"/>
                <a:cs typeface="Calibri"/>
              </a:rPr>
              <a:t>a  </a:t>
            </a:r>
            <a:r>
              <a:rPr sz="649" b="1" spc="-10" dirty="0">
                <a:latin typeface="Calibri"/>
                <a:cs typeface="Calibri"/>
              </a:rPr>
              <a:t>Univ.Navarra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39520" y="1594121"/>
            <a:ext cx="873952" cy="219149"/>
          </a:xfrm>
          <a:prstGeom prst="rect">
            <a:avLst/>
          </a:prstGeom>
          <a:ln w="5156">
            <a:solidFill>
              <a:srgbClr val="8FAADC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17124" marR="8879" indent="100844">
              <a:lnSpc>
                <a:spcPct val="103299"/>
              </a:lnSpc>
              <a:spcBef>
                <a:spcPts val="135"/>
              </a:spcBef>
            </a:pPr>
            <a:r>
              <a:rPr sz="649" b="1" spc="-5" dirty="0">
                <a:latin typeface="Calibri"/>
                <a:cs typeface="Calibri"/>
              </a:rPr>
              <a:t>Institut </a:t>
            </a:r>
            <a:r>
              <a:rPr sz="649" b="1" dirty="0">
                <a:latin typeface="Calibri"/>
                <a:cs typeface="Calibri"/>
              </a:rPr>
              <a:t>de </a:t>
            </a:r>
            <a:r>
              <a:rPr sz="649" b="1" spc="-10" dirty="0">
                <a:latin typeface="Calibri"/>
                <a:cs typeface="Calibri"/>
              </a:rPr>
              <a:t>Recerca 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Jo</a:t>
            </a:r>
            <a:r>
              <a:rPr sz="649" b="1" spc="-5" dirty="0">
                <a:latin typeface="Calibri"/>
                <a:cs typeface="Calibri"/>
              </a:rPr>
              <a:t>se</a:t>
            </a:r>
            <a:r>
              <a:rPr sz="649" b="1" dirty="0">
                <a:latin typeface="Calibri"/>
                <a:cs typeface="Calibri"/>
              </a:rPr>
              <a:t>p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C</a:t>
            </a:r>
            <a:r>
              <a:rPr sz="649" b="1" spc="-5" dirty="0">
                <a:latin typeface="Calibri"/>
                <a:cs typeface="Calibri"/>
              </a:rPr>
              <a:t>ar</a:t>
            </a:r>
            <a:r>
              <a:rPr sz="649" b="1" spc="-1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e</a:t>
            </a:r>
            <a:r>
              <a:rPr sz="649" b="1" spc="-20" dirty="0">
                <a:latin typeface="Calibri"/>
                <a:cs typeface="Calibri"/>
              </a:rPr>
              <a:t>r</a:t>
            </a:r>
            <a:r>
              <a:rPr sz="649" b="1" spc="-5" dirty="0">
                <a:latin typeface="Calibri"/>
                <a:cs typeface="Calibri"/>
              </a:rPr>
              <a:t>as-</a:t>
            </a:r>
            <a:r>
              <a:rPr sz="649" b="1" dirty="0">
                <a:latin typeface="Calibri"/>
                <a:cs typeface="Calibri"/>
              </a:rPr>
              <a:t>B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d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lona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69721" y="2672494"/>
            <a:ext cx="873952" cy="219149"/>
          </a:xfrm>
          <a:prstGeom prst="rect">
            <a:avLst/>
          </a:prstGeom>
          <a:ln w="5156">
            <a:solidFill>
              <a:srgbClr val="8FAADC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277162" marR="68498" indent="-200419">
              <a:lnSpc>
                <a:spcPct val="103299"/>
              </a:lnSpc>
              <a:spcBef>
                <a:spcPts val="135"/>
              </a:spcBef>
            </a:pPr>
            <a:r>
              <a:rPr sz="649" b="1" dirty="0">
                <a:latin typeface="Calibri"/>
                <a:cs typeface="Calibri"/>
              </a:rPr>
              <a:t>L</a:t>
            </a:r>
            <a:r>
              <a:rPr sz="649" b="1" spc="-5" dirty="0">
                <a:latin typeface="Calibri"/>
                <a:cs typeface="Calibri"/>
              </a:rPr>
              <a:t>a</a:t>
            </a:r>
            <a:r>
              <a:rPr sz="649" b="1" dirty="0">
                <a:latin typeface="Calibri"/>
                <a:cs typeface="Calibri"/>
              </a:rPr>
              <a:t>bo</a:t>
            </a:r>
            <a:r>
              <a:rPr sz="649" b="1" spc="-20" dirty="0">
                <a:latin typeface="Calibri"/>
                <a:cs typeface="Calibri"/>
              </a:rPr>
              <a:t>r</a:t>
            </a:r>
            <a:r>
              <a:rPr sz="649" b="1" spc="-10" dirty="0">
                <a:latin typeface="Calibri"/>
                <a:cs typeface="Calibri"/>
              </a:rPr>
              <a:t>at</a:t>
            </a:r>
            <a:r>
              <a:rPr sz="649" b="1" dirty="0">
                <a:latin typeface="Calibri"/>
                <a:cs typeface="Calibri"/>
              </a:rPr>
              <a:t>o</a:t>
            </a:r>
            <a:r>
              <a:rPr sz="649" b="1" spc="-5" dirty="0">
                <a:latin typeface="Calibri"/>
                <a:cs typeface="Calibri"/>
              </a:rPr>
              <a:t>r</a:t>
            </a:r>
            <a:r>
              <a:rPr sz="649" b="1" dirty="0">
                <a:latin typeface="Calibri"/>
                <a:cs typeface="Calibri"/>
              </a:rPr>
              <a:t>io </a:t>
            </a:r>
            <a:r>
              <a:rPr sz="649" b="1" spc="-5" dirty="0">
                <a:latin typeface="Calibri"/>
                <a:cs typeface="Calibri"/>
              </a:rPr>
              <a:t>Ge</a:t>
            </a:r>
            <a:r>
              <a:rPr sz="649" b="1" dirty="0">
                <a:latin typeface="Calibri"/>
                <a:cs typeface="Calibri"/>
              </a:rPr>
              <a:t>n</a:t>
            </a:r>
            <a:r>
              <a:rPr sz="649" b="1" spc="-10" dirty="0">
                <a:latin typeface="Calibri"/>
                <a:cs typeface="Calibri"/>
              </a:rPr>
              <a:t>é</a:t>
            </a:r>
            <a:r>
              <a:rPr sz="649" b="1" spc="-5" dirty="0">
                <a:latin typeface="Calibri"/>
                <a:cs typeface="Calibri"/>
              </a:rPr>
              <a:t>t</a:t>
            </a:r>
            <a:r>
              <a:rPr sz="649" b="1" dirty="0">
                <a:latin typeface="Calibri"/>
                <a:cs typeface="Calibri"/>
              </a:rPr>
              <a:t>i</a:t>
            </a:r>
            <a:r>
              <a:rPr sz="649" b="1" spc="-5" dirty="0">
                <a:latin typeface="Calibri"/>
                <a:cs typeface="Calibri"/>
              </a:rPr>
              <a:t>c</a:t>
            </a:r>
            <a:r>
              <a:rPr sz="649" b="1" dirty="0">
                <a:latin typeface="Calibri"/>
                <a:cs typeface="Calibri"/>
              </a:rPr>
              <a:t>a  </a:t>
            </a:r>
            <a:r>
              <a:rPr sz="649" b="1" spc="-5" dirty="0">
                <a:latin typeface="Calibri"/>
                <a:cs typeface="Calibri"/>
              </a:rPr>
              <a:t>HU.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La</a:t>
            </a:r>
            <a:r>
              <a:rPr sz="649" b="1" spc="-10" dirty="0">
                <a:latin typeface="Calibri"/>
                <a:cs typeface="Calibri"/>
              </a:rPr>
              <a:t> Fe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769721" y="3195229"/>
            <a:ext cx="873952" cy="219405"/>
          </a:xfrm>
          <a:prstGeom prst="rect">
            <a:avLst/>
          </a:prstGeom>
          <a:ln w="5156">
            <a:solidFill>
              <a:srgbClr val="8FAADC"/>
            </a:solidFill>
          </a:ln>
        </p:spPr>
        <p:txBody>
          <a:bodyPr vert="horz" wrap="square" lIns="0" tIns="19661" rIns="0" bIns="0" rtlCol="0">
            <a:spAutoFit/>
          </a:bodyPr>
          <a:lstStyle/>
          <a:p>
            <a:pPr marL="10148">
              <a:spcBef>
                <a:spcPts val="155"/>
              </a:spcBef>
            </a:pPr>
            <a:r>
              <a:rPr sz="649" b="1" spc="-5" dirty="0">
                <a:latin typeface="Calibri"/>
                <a:cs typeface="Calibri"/>
              </a:rPr>
              <a:t>Laboratorio</a:t>
            </a:r>
            <a:r>
              <a:rPr sz="649" b="1" spc="-2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B.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Molecular</a:t>
            </a:r>
            <a:endParaRPr sz="649">
              <a:latin typeface="Calibri"/>
              <a:cs typeface="Calibri"/>
            </a:endParaRPr>
          </a:p>
          <a:p>
            <a:pPr marL="103381">
              <a:spcBef>
                <a:spcPts val="40"/>
              </a:spcBef>
            </a:pPr>
            <a:r>
              <a:rPr sz="649" b="1" dirty="0">
                <a:latin typeface="Calibri"/>
                <a:cs typeface="Calibri"/>
              </a:rPr>
              <a:t>H.</a:t>
            </a:r>
            <a:r>
              <a:rPr sz="649" b="1" spc="-20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Doce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1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Octubre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1915223" y="2933661"/>
            <a:ext cx="2366902" cy="1389572"/>
            <a:chOff x="1911947" y="2937278"/>
            <a:chExt cx="2369820" cy="1391285"/>
          </a:xfrm>
        </p:grpSpPr>
        <p:sp>
          <p:nvSpPr>
            <p:cNvPr id="60" name="object 60"/>
            <p:cNvSpPr/>
            <p:nvPr/>
          </p:nvSpPr>
          <p:spPr>
            <a:xfrm>
              <a:off x="1911947" y="2937278"/>
              <a:ext cx="656590" cy="277495"/>
            </a:xfrm>
            <a:custGeom>
              <a:avLst/>
              <a:gdLst/>
              <a:ahLst/>
              <a:cxnLst/>
              <a:rect l="l" t="t" r="r" b="b"/>
              <a:pathLst>
                <a:path w="656589" h="277494">
                  <a:moveTo>
                    <a:pt x="31972" y="215420"/>
                  </a:moveTo>
                  <a:lnTo>
                    <a:pt x="19859" y="217462"/>
                  </a:lnTo>
                  <a:lnTo>
                    <a:pt x="9485" y="224038"/>
                  </a:lnTo>
                  <a:lnTo>
                    <a:pt x="2673" y="233748"/>
                  </a:lnTo>
                  <a:lnTo>
                    <a:pt x="0" y="245303"/>
                  </a:lnTo>
                  <a:lnTo>
                    <a:pt x="2041" y="257416"/>
                  </a:lnTo>
                  <a:lnTo>
                    <a:pt x="8618" y="267796"/>
                  </a:lnTo>
                  <a:lnTo>
                    <a:pt x="18327" y="274608"/>
                  </a:lnTo>
                  <a:lnTo>
                    <a:pt x="29882" y="277283"/>
                  </a:lnTo>
                  <a:lnTo>
                    <a:pt x="41995" y="275247"/>
                  </a:lnTo>
                  <a:lnTo>
                    <a:pt x="52370" y="268664"/>
                  </a:lnTo>
                  <a:lnTo>
                    <a:pt x="59182" y="258954"/>
                  </a:lnTo>
                  <a:lnTo>
                    <a:pt x="59869" y="255981"/>
                  </a:lnTo>
                  <a:lnTo>
                    <a:pt x="34617" y="255981"/>
                  </a:lnTo>
                  <a:lnTo>
                    <a:pt x="27238" y="236715"/>
                  </a:lnTo>
                  <a:lnTo>
                    <a:pt x="54180" y="226394"/>
                  </a:lnTo>
                  <a:lnTo>
                    <a:pt x="53237" y="224905"/>
                  </a:lnTo>
                  <a:lnTo>
                    <a:pt x="43527" y="218093"/>
                  </a:lnTo>
                  <a:lnTo>
                    <a:pt x="31972" y="215420"/>
                  </a:lnTo>
                  <a:close/>
                </a:path>
                <a:path w="656589" h="277494">
                  <a:moveTo>
                    <a:pt x="54180" y="226394"/>
                  </a:moveTo>
                  <a:lnTo>
                    <a:pt x="27238" y="236715"/>
                  </a:lnTo>
                  <a:lnTo>
                    <a:pt x="34617" y="255981"/>
                  </a:lnTo>
                  <a:lnTo>
                    <a:pt x="61562" y="245658"/>
                  </a:lnTo>
                  <a:lnTo>
                    <a:pt x="59813" y="235280"/>
                  </a:lnTo>
                  <a:lnTo>
                    <a:pt x="54180" y="226394"/>
                  </a:lnTo>
                  <a:close/>
                </a:path>
                <a:path w="656589" h="277494">
                  <a:moveTo>
                    <a:pt x="61562" y="245658"/>
                  </a:moveTo>
                  <a:lnTo>
                    <a:pt x="34617" y="255981"/>
                  </a:lnTo>
                  <a:lnTo>
                    <a:pt x="59869" y="255981"/>
                  </a:lnTo>
                  <a:lnTo>
                    <a:pt x="61855" y="247398"/>
                  </a:lnTo>
                  <a:lnTo>
                    <a:pt x="61562" y="245658"/>
                  </a:lnTo>
                  <a:close/>
                </a:path>
                <a:path w="656589" h="277494">
                  <a:moveTo>
                    <a:pt x="594870" y="19260"/>
                  </a:moveTo>
                  <a:lnTo>
                    <a:pt x="54180" y="226394"/>
                  </a:lnTo>
                  <a:lnTo>
                    <a:pt x="59813" y="235280"/>
                  </a:lnTo>
                  <a:lnTo>
                    <a:pt x="61562" y="245658"/>
                  </a:lnTo>
                  <a:lnTo>
                    <a:pt x="602251" y="38513"/>
                  </a:lnTo>
                  <a:lnTo>
                    <a:pt x="594870" y="19260"/>
                  </a:lnTo>
                  <a:close/>
                </a:path>
                <a:path w="656589" h="277494">
                  <a:moveTo>
                    <a:pt x="648265" y="15570"/>
                  </a:moveTo>
                  <a:lnTo>
                    <a:pt x="604504" y="15570"/>
                  </a:lnTo>
                  <a:lnTo>
                    <a:pt x="611882" y="34823"/>
                  </a:lnTo>
                  <a:lnTo>
                    <a:pt x="602251" y="38513"/>
                  </a:lnTo>
                  <a:lnTo>
                    <a:pt x="609634" y="57772"/>
                  </a:lnTo>
                  <a:lnTo>
                    <a:pt x="648265" y="15570"/>
                  </a:lnTo>
                  <a:close/>
                </a:path>
                <a:path w="656589" h="277494">
                  <a:moveTo>
                    <a:pt x="604504" y="15570"/>
                  </a:moveTo>
                  <a:lnTo>
                    <a:pt x="594870" y="19260"/>
                  </a:lnTo>
                  <a:lnTo>
                    <a:pt x="602251" y="38513"/>
                  </a:lnTo>
                  <a:lnTo>
                    <a:pt x="611882" y="34823"/>
                  </a:lnTo>
                  <a:lnTo>
                    <a:pt x="604504" y="15570"/>
                  </a:lnTo>
                  <a:close/>
                </a:path>
                <a:path w="656589" h="277494">
                  <a:moveTo>
                    <a:pt x="587486" y="0"/>
                  </a:moveTo>
                  <a:lnTo>
                    <a:pt x="594870" y="19260"/>
                  </a:lnTo>
                  <a:lnTo>
                    <a:pt x="604504" y="15570"/>
                  </a:lnTo>
                  <a:lnTo>
                    <a:pt x="648265" y="15570"/>
                  </a:lnTo>
                  <a:lnTo>
                    <a:pt x="656345" y="6743"/>
                  </a:lnTo>
                  <a:lnTo>
                    <a:pt x="587486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3074118" y="3199113"/>
              <a:ext cx="1203960" cy="1125855"/>
            </a:xfrm>
            <a:custGeom>
              <a:avLst/>
              <a:gdLst/>
              <a:ahLst/>
              <a:cxnLst/>
              <a:rect l="l" t="t" r="r" b="b"/>
              <a:pathLst>
                <a:path w="1203960" h="1125854">
                  <a:moveTo>
                    <a:pt x="351065" y="1125406"/>
                  </a:moveTo>
                  <a:lnTo>
                    <a:pt x="306069" y="935808"/>
                  </a:lnTo>
                  <a:lnTo>
                    <a:pt x="259574" y="911655"/>
                  </a:lnTo>
                  <a:lnTo>
                    <a:pt x="216627" y="884608"/>
                  </a:lnTo>
                  <a:lnTo>
                    <a:pt x="177308" y="854906"/>
                  </a:lnTo>
                  <a:lnTo>
                    <a:pt x="141698" y="822790"/>
                  </a:lnTo>
                  <a:lnTo>
                    <a:pt x="109877" y="788500"/>
                  </a:lnTo>
                  <a:lnTo>
                    <a:pt x="81925" y="752278"/>
                  </a:lnTo>
                  <a:lnTo>
                    <a:pt x="57924" y="714364"/>
                  </a:lnTo>
                  <a:lnTo>
                    <a:pt x="37955" y="674998"/>
                  </a:lnTo>
                  <a:lnTo>
                    <a:pt x="22097" y="634421"/>
                  </a:lnTo>
                  <a:lnTo>
                    <a:pt x="10431" y="592873"/>
                  </a:lnTo>
                  <a:lnTo>
                    <a:pt x="3038" y="550596"/>
                  </a:lnTo>
                  <a:lnTo>
                    <a:pt x="0" y="507828"/>
                  </a:lnTo>
                  <a:lnTo>
                    <a:pt x="1395" y="464812"/>
                  </a:lnTo>
                  <a:lnTo>
                    <a:pt x="7305" y="421787"/>
                  </a:lnTo>
                  <a:lnTo>
                    <a:pt x="17811" y="378995"/>
                  </a:lnTo>
                  <a:lnTo>
                    <a:pt x="32994" y="336675"/>
                  </a:lnTo>
                  <a:lnTo>
                    <a:pt x="52933" y="295068"/>
                  </a:lnTo>
                  <a:lnTo>
                    <a:pt x="77710" y="254415"/>
                  </a:lnTo>
                  <a:lnTo>
                    <a:pt x="105150" y="217734"/>
                  </a:lnTo>
                  <a:lnTo>
                    <a:pt x="135729" y="183695"/>
                  </a:lnTo>
                  <a:lnTo>
                    <a:pt x="169203" y="152357"/>
                  </a:lnTo>
                  <a:lnTo>
                    <a:pt x="205325" y="123775"/>
                  </a:lnTo>
                  <a:lnTo>
                    <a:pt x="243848" y="98008"/>
                  </a:lnTo>
                  <a:lnTo>
                    <a:pt x="284527" y="75111"/>
                  </a:lnTo>
                  <a:lnTo>
                    <a:pt x="327115" y="55141"/>
                  </a:lnTo>
                  <a:lnTo>
                    <a:pt x="371367" y="38157"/>
                  </a:lnTo>
                  <a:lnTo>
                    <a:pt x="417036" y="24214"/>
                  </a:lnTo>
                  <a:lnTo>
                    <a:pt x="463876" y="13370"/>
                  </a:lnTo>
                  <a:lnTo>
                    <a:pt x="511641" y="5682"/>
                  </a:lnTo>
                  <a:lnTo>
                    <a:pt x="560086" y="1206"/>
                  </a:lnTo>
                  <a:lnTo>
                    <a:pt x="608963" y="0"/>
                  </a:lnTo>
                  <a:lnTo>
                    <a:pt x="658027" y="2120"/>
                  </a:lnTo>
                  <a:lnTo>
                    <a:pt x="707031" y="7624"/>
                  </a:lnTo>
                  <a:lnTo>
                    <a:pt x="755730" y="16568"/>
                  </a:lnTo>
                  <a:lnTo>
                    <a:pt x="803877" y="29010"/>
                  </a:lnTo>
                  <a:lnTo>
                    <a:pt x="851227" y="45006"/>
                  </a:lnTo>
                  <a:lnTo>
                    <a:pt x="897533" y="64613"/>
                  </a:lnTo>
                  <a:lnTo>
                    <a:pt x="944027" y="88766"/>
                  </a:lnTo>
                  <a:lnTo>
                    <a:pt x="986974" y="115814"/>
                  </a:lnTo>
                  <a:lnTo>
                    <a:pt x="1026293" y="145516"/>
                  </a:lnTo>
                  <a:lnTo>
                    <a:pt x="1061904" y="177632"/>
                  </a:lnTo>
                  <a:lnTo>
                    <a:pt x="1093725" y="211921"/>
                  </a:lnTo>
                  <a:lnTo>
                    <a:pt x="1121676" y="248143"/>
                  </a:lnTo>
                  <a:lnTo>
                    <a:pt x="1145677" y="286057"/>
                  </a:lnTo>
                  <a:lnTo>
                    <a:pt x="1165647" y="325423"/>
                  </a:lnTo>
                  <a:lnTo>
                    <a:pt x="1181505" y="366000"/>
                  </a:lnTo>
                  <a:lnTo>
                    <a:pt x="1193171" y="407548"/>
                  </a:lnTo>
                  <a:lnTo>
                    <a:pt x="1200563" y="449826"/>
                  </a:lnTo>
                  <a:lnTo>
                    <a:pt x="1203602" y="492593"/>
                  </a:lnTo>
                  <a:lnTo>
                    <a:pt x="1202207" y="535609"/>
                  </a:lnTo>
                  <a:lnTo>
                    <a:pt x="1196296" y="578634"/>
                  </a:lnTo>
                  <a:lnTo>
                    <a:pt x="1185790" y="621427"/>
                  </a:lnTo>
                  <a:lnTo>
                    <a:pt x="1170608" y="663747"/>
                  </a:lnTo>
                  <a:lnTo>
                    <a:pt x="1150668" y="705353"/>
                  </a:lnTo>
                  <a:lnTo>
                    <a:pt x="1125892" y="746006"/>
                  </a:lnTo>
                  <a:lnTo>
                    <a:pt x="1098301" y="782835"/>
                  </a:lnTo>
                  <a:lnTo>
                    <a:pt x="1067355" y="817156"/>
                  </a:lnTo>
                  <a:lnTo>
                    <a:pt x="1033302" y="848867"/>
                  </a:lnTo>
                  <a:lnTo>
                    <a:pt x="996386" y="877865"/>
                  </a:lnTo>
                  <a:lnTo>
                    <a:pt x="956853" y="904049"/>
                  </a:lnTo>
                  <a:lnTo>
                    <a:pt x="914951" y="927316"/>
                  </a:lnTo>
                  <a:lnTo>
                    <a:pt x="870925" y="947563"/>
                  </a:lnTo>
                  <a:lnTo>
                    <a:pt x="825021" y="964689"/>
                  </a:lnTo>
                  <a:lnTo>
                    <a:pt x="777484" y="978591"/>
                  </a:lnTo>
                  <a:lnTo>
                    <a:pt x="728562" y="989166"/>
                  </a:lnTo>
                  <a:lnTo>
                    <a:pt x="678501" y="996313"/>
                  </a:lnTo>
                  <a:lnTo>
                    <a:pt x="627545" y="999929"/>
                  </a:lnTo>
                  <a:lnTo>
                    <a:pt x="575942" y="999912"/>
                  </a:lnTo>
                  <a:lnTo>
                    <a:pt x="523937" y="996158"/>
                  </a:lnTo>
                  <a:lnTo>
                    <a:pt x="351065" y="1125406"/>
                  </a:lnTo>
                  <a:close/>
                </a:path>
              </a:pathLst>
            </a:custGeom>
            <a:ln w="6870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1350425" y="1343619"/>
            <a:ext cx="551770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Circuito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195692" y="3388849"/>
            <a:ext cx="993185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  <a:hlinkClick r:id="rId25"/>
              </a:rPr>
              <a:t>mmorgades@iconcologia.ne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  <a:hlinkClick r:id="rId25"/>
              </a:rPr>
              <a:t>t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3208376" y="3697625"/>
            <a:ext cx="872684" cy="6976"/>
          </a:xfrm>
          <a:custGeom>
            <a:avLst/>
            <a:gdLst/>
            <a:ahLst/>
            <a:cxnLst/>
            <a:rect l="l" t="t" r="r" b="b"/>
            <a:pathLst>
              <a:path w="873760" h="6985">
                <a:moveTo>
                  <a:pt x="873163" y="0"/>
                </a:moveTo>
                <a:lnTo>
                  <a:pt x="0" y="0"/>
                </a:lnTo>
                <a:lnTo>
                  <a:pt x="0" y="6870"/>
                </a:lnTo>
                <a:lnTo>
                  <a:pt x="873163" y="6870"/>
                </a:lnTo>
                <a:lnTo>
                  <a:pt x="873163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5" name="object 65"/>
          <p:cNvSpPr txBox="1"/>
          <p:nvPr/>
        </p:nvSpPr>
        <p:spPr>
          <a:xfrm>
            <a:off x="3195717" y="3594856"/>
            <a:ext cx="89424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  <a:hlinkClick r:id="rId26"/>
              </a:rPr>
              <a:t>igranada@iconcologia.net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3208376" y="3896765"/>
            <a:ext cx="968450" cy="6976"/>
          </a:xfrm>
          <a:custGeom>
            <a:avLst/>
            <a:gdLst/>
            <a:ahLst/>
            <a:cxnLst/>
            <a:rect l="l" t="t" r="r" b="b"/>
            <a:pathLst>
              <a:path w="969645" h="6985">
                <a:moveTo>
                  <a:pt x="969429" y="0"/>
                </a:moveTo>
                <a:lnTo>
                  <a:pt x="0" y="0"/>
                </a:lnTo>
                <a:lnTo>
                  <a:pt x="0" y="6870"/>
                </a:lnTo>
                <a:lnTo>
                  <a:pt x="969429" y="6870"/>
                </a:lnTo>
                <a:lnTo>
                  <a:pt x="969429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7" name="object 67"/>
          <p:cNvSpPr txBox="1"/>
          <p:nvPr/>
        </p:nvSpPr>
        <p:spPr>
          <a:xfrm>
            <a:off x="3195649" y="3794270"/>
            <a:ext cx="995722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  <a:hlinkClick r:id="rId27"/>
              </a:rPr>
              <a:t>informes_citometria@usal.es</a:t>
            </a:r>
            <a:endParaRPr sz="649">
              <a:latin typeface="Times New Roman"/>
              <a:cs typeface="Times New Roman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4801121" y="1432302"/>
            <a:ext cx="805457" cy="563820"/>
            <a:chOff x="4801404" y="1434068"/>
            <a:chExt cx="806450" cy="564515"/>
          </a:xfrm>
        </p:grpSpPr>
        <p:sp>
          <p:nvSpPr>
            <p:cNvPr id="69" name="object 69"/>
            <p:cNvSpPr/>
            <p:nvPr/>
          </p:nvSpPr>
          <p:spPr>
            <a:xfrm>
              <a:off x="4804840" y="1437503"/>
              <a:ext cx="799465" cy="485140"/>
            </a:xfrm>
            <a:custGeom>
              <a:avLst/>
              <a:gdLst/>
              <a:ahLst/>
              <a:cxnLst/>
              <a:rect l="l" t="t" r="r" b="b"/>
              <a:pathLst>
                <a:path w="799464" h="485139">
                  <a:moveTo>
                    <a:pt x="72218" y="159674"/>
                  </a:moveTo>
                  <a:lnTo>
                    <a:pt x="75395" y="118777"/>
                  </a:lnTo>
                  <a:lnTo>
                    <a:pt x="96591" y="83293"/>
                  </a:lnTo>
                  <a:lnTo>
                    <a:pt x="132363" y="56958"/>
                  </a:lnTo>
                  <a:lnTo>
                    <a:pt x="179267" y="43507"/>
                  </a:lnTo>
                  <a:lnTo>
                    <a:pt x="200084" y="42617"/>
                  </a:lnTo>
                  <a:lnTo>
                    <a:pt x="220651" y="44568"/>
                  </a:lnTo>
                  <a:lnTo>
                    <a:pt x="240544" y="49290"/>
                  </a:lnTo>
                  <a:lnTo>
                    <a:pt x="259340" y="56715"/>
                  </a:lnTo>
                  <a:lnTo>
                    <a:pt x="284228" y="31672"/>
                  </a:lnTo>
                  <a:lnTo>
                    <a:pt x="317643" y="16969"/>
                  </a:lnTo>
                  <a:lnTo>
                    <a:pt x="355291" y="13694"/>
                  </a:lnTo>
                  <a:lnTo>
                    <a:pt x="392881" y="22933"/>
                  </a:lnTo>
                  <a:lnTo>
                    <a:pt x="399063" y="25888"/>
                  </a:lnTo>
                  <a:lnTo>
                    <a:pt x="404965" y="29201"/>
                  </a:lnTo>
                  <a:lnTo>
                    <a:pt x="410561" y="32856"/>
                  </a:lnTo>
                  <a:lnTo>
                    <a:pt x="415829" y="36840"/>
                  </a:lnTo>
                  <a:lnTo>
                    <a:pt x="435558" y="15928"/>
                  </a:lnTo>
                  <a:lnTo>
                    <a:pt x="462527" y="3328"/>
                  </a:lnTo>
                  <a:lnTo>
                    <a:pt x="493250" y="0"/>
                  </a:lnTo>
                  <a:lnTo>
                    <a:pt x="524237" y="6906"/>
                  </a:lnTo>
                  <a:lnTo>
                    <a:pt x="532255" y="10696"/>
                  </a:lnTo>
                  <a:lnTo>
                    <a:pt x="539672" y="15199"/>
                  </a:lnTo>
                  <a:lnTo>
                    <a:pt x="546420" y="20368"/>
                  </a:lnTo>
                  <a:lnTo>
                    <a:pt x="552431" y="26159"/>
                  </a:lnTo>
                  <a:lnTo>
                    <a:pt x="580459" y="7931"/>
                  </a:lnTo>
                  <a:lnTo>
                    <a:pt x="613649" y="237"/>
                  </a:lnTo>
                  <a:lnTo>
                    <a:pt x="647923" y="3351"/>
                  </a:lnTo>
                  <a:lnTo>
                    <a:pt x="679202" y="17549"/>
                  </a:lnTo>
                  <a:lnTo>
                    <a:pt x="690144" y="26640"/>
                  </a:lnTo>
                  <a:lnTo>
                    <a:pt x="698965" y="37062"/>
                  </a:lnTo>
                  <a:lnTo>
                    <a:pt x="705493" y="48570"/>
                  </a:lnTo>
                  <a:lnTo>
                    <a:pt x="709555" y="60919"/>
                  </a:lnTo>
                  <a:lnTo>
                    <a:pt x="744607" y="75464"/>
                  </a:lnTo>
                  <a:lnTo>
                    <a:pt x="769334" y="99175"/>
                  </a:lnTo>
                  <a:lnTo>
                    <a:pt x="781507" y="128824"/>
                  </a:lnTo>
                  <a:lnTo>
                    <a:pt x="778897" y="161186"/>
                  </a:lnTo>
                  <a:lnTo>
                    <a:pt x="777691" y="164843"/>
                  </a:lnTo>
                  <a:lnTo>
                    <a:pt x="776179" y="168425"/>
                  </a:lnTo>
                  <a:lnTo>
                    <a:pt x="774376" y="171917"/>
                  </a:lnTo>
                  <a:lnTo>
                    <a:pt x="796302" y="208829"/>
                  </a:lnTo>
                  <a:lnTo>
                    <a:pt x="799271" y="248442"/>
                  </a:lnTo>
                  <a:lnTo>
                    <a:pt x="784023" y="286087"/>
                  </a:lnTo>
                  <a:lnTo>
                    <a:pt x="751300" y="317091"/>
                  </a:lnTo>
                  <a:lnTo>
                    <a:pt x="708405" y="334754"/>
                  </a:lnTo>
                  <a:lnTo>
                    <a:pt x="692639" y="337474"/>
                  </a:lnTo>
                  <a:lnTo>
                    <a:pt x="683888" y="371806"/>
                  </a:lnTo>
                  <a:lnTo>
                    <a:pt x="660658" y="399734"/>
                  </a:lnTo>
                  <a:lnTo>
                    <a:pt x="626425" y="418440"/>
                  </a:lnTo>
                  <a:lnTo>
                    <a:pt x="584663" y="425104"/>
                  </a:lnTo>
                  <a:lnTo>
                    <a:pt x="569949" y="424172"/>
                  </a:lnTo>
                  <a:lnTo>
                    <a:pt x="555599" y="421596"/>
                  </a:lnTo>
                  <a:lnTo>
                    <a:pt x="541811" y="417425"/>
                  </a:lnTo>
                  <a:lnTo>
                    <a:pt x="528783" y="411706"/>
                  </a:lnTo>
                  <a:lnTo>
                    <a:pt x="505281" y="447900"/>
                  </a:lnTo>
                  <a:lnTo>
                    <a:pt x="468120" y="472953"/>
                  </a:lnTo>
                  <a:lnTo>
                    <a:pt x="422318" y="484645"/>
                  </a:lnTo>
                  <a:lnTo>
                    <a:pt x="372891" y="480756"/>
                  </a:lnTo>
                  <a:lnTo>
                    <a:pt x="352887" y="474142"/>
                  </a:lnTo>
                  <a:lnTo>
                    <a:pt x="334680" y="464858"/>
                  </a:lnTo>
                  <a:lnTo>
                    <a:pt x="318648" y="453141"/>
                  </a:lnTo>
                  <a:lnTo>
                    <a:pt x="305174" y="439227"/>
                  </a:lnTo>
                  <a:lnTo>
                    <a:pt x="262694" y="453336"/>
                  </a:lnTo>
                  <a:lnTo>
                    <a:pt x="218605" y="455676"/>
                  </a:lnTo>
                  <a:lnTo>
                    <a:pt x="176140" y="446914"/>
                  </a:lnTo>
                  <a:lnTo>
                    <a:pt x="138531" y="427717"/>
                  </a:lnTo>
                  <a:lnTo>
                    <a:pt x="109010" y="398752"/>
                  </a:lnTo>
                  <a:lnTo>
                    <a:pt x="107499" y="396618"/>
                  </a:lnTo>
                  <a:lnTo>
                    <a:pt x="75547" y="394447"/>
                  </a:lnTo>
                  <a:lnTo>
                    <a:pt x="48041" y="382764"/>
                  </a:lnTo>
                  <a:lnTo>
                    <a:pt x="27864" y="363444"/>
                  </a:lnTo>
                  <a:lnTo>
                    <a:pt x="17900" y="338363"/>
                  </a:lnTo>
                  <a:lnTo>
                    <a:pt x="17761" y="323868"/>
                  </a:lnTo>
                  <a:lnTo>
                    <a:pt x="21383" y="309853"/>
                  </a:lnTo>
                  <a:lnTo>
                    <a:pt x="28573" y="296803"/>
                  </a:lnTo>
                  <a:lnTo>
                    <a:pt x="39135" y="285201"/>
                  </a:lnTo>
                  <a:lnTo>
                    <a:pt x="15307" y="267543"/>
                  </a:lnTo>
                  <a:lnTo>
                    <a:pt x="1954" y="244475"/>
                  </a:lnTo>
                  <a:lnTo>
                    <a:pt x="0" y="218936"/>
                  </a:lnTo>
                  <a:lnTo>
                    <a:pt x="10369" y="193863"/>
                  </a:lnTo>
                  <a:lnTo>
                    <a:pt x="21807" y="181317"/>
                  </a:lnTo>
                  <a:lnTo>
                    <a:pt x="36252" y="171457"/>
                  </a:lnTo>
                  <a:lnTo>
                    <a:pt x="53050" y="164630"/>
                  </a:lnTo>
                  <a:lnTo>
                    <a:pt x="71545" y="161186"/>
                  </a:lnTo>
                  <a:lnTo>
                    <a:pt x="72218" y="159674"/>
                  </a:lnTo>
                  <a:close/>
                </a:path>
              </a:pathLst>
            </a:custGeom>
            <a:ln w="68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5024691" y="1968097"/>
              <a:ext cx="27305" cy="27305"/>
            </a:xfrm>
            <a:custGeom>
              <a:avLst/>
              <a:gdLst/>
              <a:ahLst/>
              <a:cxnLst/>
              <a:rect l="l" t="t" r="r" b="b"/>
              <a:pathLst>
                <a:path w="27304" h="27305">
                  <a:moveTo>
                    <a:pt x="26949" y="13474"/>
                  </a:moveTo>
                  <a:lnTo>
                    <a:pt x="26949" y="20916"/>
                  </a:lnTo>
                  <a:lnTo>
                    <a:pt x="20916" y="26949"/>
                  </a:lnTo>
                  <a:lnTo>
                    <a:pt x="13474" y="26949"/>
                  </a:lnTo>
                  <a:lnTo>
                    <a:pt x="6032" y="26949"/>
                  </a:lnTo>
                  <a:lnTo>
                    <a:pt x="0" y="20916"/>
                  </a:lnTo>
                  <a:lnTo>
                    <a:pt x="0" y="13474"/>
                  </a:lnTo>
                  <a:lnTo>
                    <a:pt x="0" y="6032"/>
                  </a:lnTo>
                  <a:lnTo>
                    <a:pt x="6032" y="0"/>
                  </a:lnTo>
                  <a:lnTo>
                    <a:pt x="13474" y="0"/>
                  </a:lnTo>
                  <a:lnTo>
                    <a:pt x="20916" y="0"/>
                  </a:lnTo>
                  <a:lnTo>
                    <a:pt x="26949" y="6032"/>
                  </a:lnTo>
                  <a:lnTo>
                    <a:pt x="26949" y="13474"/>
                  </a:lnTo>
                  <a:close/>
                </a:path>
              </a:pathLst>
            </a:custGeom>
            <a:ln w="68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5020280" y="1938133"/>
              <a:ext cx="53975" cy="53975"/>
            </a:xfrm>
            <a:custGeom>
              <a:avLst/>
              <a:gdLst/>
              <a:ahLst/>
              <a:cxnLst/>
              <a:rect l="l" t="t" r="r" b="b"/>
              <a:pathLst>
                <a:path w="53975" h="53975">
                  <a:moveTo>
                    <a:pt x="53898" y="26949"/>
                  </a:moveTo>
                  <a:lnTo>
                    <a:pt x="51781" y="37439"/>
                  </a:lnTo>
                  <a:lnTo>
                    <a:pt x="46005" y="46005"/>
                  </a:lnTo>
                  <a:lnTo>
                    <a:pt x="37439" y="51781"/>
                  </a:lnTo>
                  <a:lnTo>
                    <a:pt x="26949" y="53898"/>
                  </a:lnTo>
                  <a:lnTo>
                    <a:pt x="16459" y="51781"/>
                  </a:lnTo>
                  <a:lnTo>
                    <a:pt x="7893" y="46005"/>
                  </a:lnTo>
                  <a:lnTo>
                    <a:pt x="2117" y="37439"/>
                  </a:lnTo>
                  <a:lnTo>
                    <a:pt x="0" y="26949"/>
                  </a:lnTo>
                  <a:lnTo>
                    <a:pt x="2117" y="16459"/>
                  </a:lnTo>
                  <a:lnTo>
                    <a:pt x="7893" y="7893"/>
                  </a:lnTo>
                  <a:lnTo>
                    <a:pt x="16459" y="2117"/>
                  </a:lnTo>
                  <a:lnTo>
                    <a:pt x="26949" y="0"/>
                  </a:lnTo>
                  <a:lnTo>
                    <a:pt x="37439" y="2117"/>
                  </a:lnTo>
                  <a:lnTo>
                    <a:pt x="46005" y="7893"/>
                  </a:lnTo>
                  <a:lnTo>
                    <a:pt x="51781" y="16459"/>
                  </a:lnTo>
                  <a:lnTo>
                    <a:pt x="53898" y="26949"/>
                  </a:lnTo>
                  <a:close/>
                </a:path>
              </a:pathLst>
            </a:custGeom>
            <a:ln w="68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5028853" y="1884550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80848" y="40424"/>
                  </a:moveTo>
                  <a:lnTo>
                    <a:pt x="77671" y="56159"/>
                  </a:lnTo>
                  <a:lnTo>
                    <a:pt x="69008" y="69008"/>
                  </a:lnTo>
                  <a:lnTo>
                    <a:pt x="56159" y="77671"/>
                  </a:lnTo>
                  <a:lnTo>
                    <a:pt x="40424" y="80848"/>
                  </a:lnTo>
                  <a:lnTo>
                    <a:pt x="24688" y="77671"/>
                  </a:lnTo>
                  <a:lnTo>
                    <a:pt x="11839" y="69008"/>
                  </a:lnTo>
                  <a:lnTo>
                    <a:pt x="3176" y="56159"/>
                  </a:lnTo>
                  <a:lnTo>
                    <a:pt x="0" y="40424"/>
                  </a:lnTo>
                  <a:lnTo>
                    <a:pt x="3176" y="24688"/>
                  </a:lnTo>
                  <a:lnTo>
                    <a:pt x="11839" y="11839"/>
                  </a:lnTo>
                  <a:lnTo>
                    <a:pt x="24688" y="3176"/>
                  </a:lnTo>
                  <a:lnTo>
                    <a:pt x="40424" y="0"/>
                  </a:lnTo>
                  <a:lnTo>
                    <a:pt x="56159" y="3176"/>
                  </a:lnTo>
                  <a:lnTo>
                    <a:pt x="69008" y="11839"/>
                  </a:lnTo>
                  <a:lnTo>
                    <a:pt x="77671" y="24688"/>
                  </a:lnTo>
                  <a:lnTo>
                    <a:pt x="80848" y="40424"/>
                  </a:lnTo>
                  <a:close/>
                </a:path>
              </a:pathLst>
            </a:custGeom>
            <a:ln w="68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4844842" y="1462090"/>
              <a:ext cx="734060" cy="412750"/>
            </a:xfrm>
            <a:custGeom>
              <a:avLst/>
              <a:gdLst/>
              <a:ahLst/>
              <a:cxnLst/>
              <a:rect l="l" t="t" r="r" b="b"/>
              <a:pathLst>
                <a:path w="734060" h="412750">
                  <a:moveTo>
                    <a:pt x="46901" y="267677"/>
                  </a:moveTo>
                  <a:lnTo>
                    <a:pt x="34657" y="267691"/>
                  </a:lnTo>
                  <a:lnTo>
                    <a:pt x="22621" y="266177"/>
                  </a:lnTo>
                  <a:lnTo>
                    <a:pt x="11000" y="263175"/>
                  </a:lnTo>
                  <a:lnTo>
                    <a:pt x="0" y="258724"/>
                  </a:lnTo>
                </a:path>
                <a:path w="734060" h="412750">
                  <a:moveTo>
                    <a:pt x="88290" y="365620"/>
                  </a:moveTo>
                  <a:lnTo>
                    <a:pt x="81699" y="367791"/>
                  </a:lnTo>
                  <a:lnTo>
                    <a:pt x="74802" y="369227"/>
                  </a:lnTo>
                  <a:lnTo>
                    <a:pt x="67767" y="369912"/>
                  </a:lnTo>
                </a:path>
                <a:path w="734060" h="412750">
                  <a:moveTo>
                    <a:pt x="265125" y="412686"/>
                  </a:moveTo>
                  <a:lnTo>
                    <a:pt x="260184" y="406552"/>
                  </a:lnTo>
                  <a:lnTo>
                    <a:pt x="256031" y="400011"/>
                  </a:lnTo>
                  <a:lnTo>
                    <a:pt x="252768" y="393141"/>
                  </a:lnTo>
                </a:path>
                <a:path w="734060" h="412750">
                  <a:moveTo>
                    <a:pt x="493801" y="363956"/>
                  </a:moveTo>
                  <a:lnTo>
                    <a:pt x="493077" y="371233"/>
                  </a:lnTo>
                  <a:lnTo>
                    <a:pt x="491426" y="378421"/>
                  </a:lnTo>
                  <a:lnTo>
                    <a:pt x="488873" y="385406"/>
                  </a:lnTo>
                </a:path>
                <a:path w="734060" h="412750">
                  <a:moveTo>
                    <a:pt x="591985" y="231482"/>
                  </a:moveTo>
                  <a:lnTo>
                    <a:pt x="617100" y="245506"/>
                  </a:lnTo>
                  <a:lnTo>
                    <a:pt x="636135" y="264374"/>
                  </a:lnTo>
                  <a:lnTo>
                    <a:pt x="648147" y="286830"/>
                  </a:lnTo>
                  <a:lnTo>
                    <a:pt x="652195" y="311619"/>
                  </a:lnTo>
                </a:path>
                <a:path w="734060" h="412750">
                  <a:moveTo>
                    <a:pt x="733996" y="146138"/>
                  </a:moveTo>
                  <a:lnTo>
                    <a:pt x="728907" y="154577"/>
                  </a:lnTo>
                  <a:lnTo>
                    <a:pt x="722696" y="162448"/>
                  </a:lnTo>
                  <a:lnTo>
                    <a:pt x="715433" y="169677"/>
                  </a:lnTo>
                  <a:lnTo>
                    <a:pt x="707186" y="176187"/>
                  </a:lnTo>
                </a:path>
                <a:path w="734060" h="412750">
                  <a:moveTo>
                    <a:pt x="669670" y="34645"/>
                  </a:moveTo>
                  <a:lnTo>
                    <a:pt x="670686" y="39331"/>
                  </a:lnTo>
                  <a:lnTo>
                    <a:pt x="671169" y="44081"/>
                  </a:lnTo>
                  <a:lnTo>
                    <a:pt x="671080" y="48844"/>
                  </a:lnTo>
                </a:path>
                <a:path w="734060" h="412750">
                  <a:moveTo>
                    <a:pt x="498449" y="18097"/>
                  </a:moveTo>
                  <a:lnTo>
                    <a:pt x="501942" y="11556"/>
                  </a:lnTo>
                  <a:lnTo>
                    <a:pt x="506577" y="5460"/>
                  </a:lnTo>
                  <a:lnTo>
                    <a:pt x="512190" y="0"/>
                  </a:lnTo>
                </a:path>
                <a:path w="734060" h="412750">
                  <a:moveTo>
                    <a:pt x="370001" y="26720"/>
                  </a:moveTo>
                  <a:lnTo>
                    <a:pt x="371424" y="21310"/>
                  </a:lnTo>
                  <a:lnTo>
                    <a:pt x="373659" y="16065"/>
                  </a:lnTo>
                  <a:lnTo>
                    <a:pt x="376643" y="11112"/>
                  </a:lnTo>
                </a:path>
                <a:path w="734060" h="412750">
                  <a:moveTo>
                    <a:pt x="219240" y="32016"/>
                  </a:moveTo>
                  <a:lnTo>
                    <a:pt x="225668" y="35346"/>
                  </a:lnTo>
                  <a:lnTo>
                    <a:pt x="231836" y="38987"/>
                  </a:lnTo>
                  <a:lnTo>
                    <a:pt x="237726" y="42930"/>
                  </a:lnTo>
                  <a:lnTo>
                    <a:pt x="243319" y="47167"/>
                  </a:lnTo>
                </a:path>
                <a:path w="734060" h="412750">
                  <a:moveTo>
                    <a:pt x="36423" y="151028"/>
                  </a:moveTo>
                  <a:lnTo>
                    <a:pt x="34518" y="145808"/>
                  </a:lnTo>
                  <a:lnTo>
                    <a:pt x="33108" y="140487"/>
                  </a:lnTo>
                  <a:lnTo>
                    <a:pt x="32219" y="135089"/>
                  </a:lnTo>
                </a:path>
              </a:pathLst>
            </a:custGeom>
            <a:ln w="687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4959550" y="1506776"/>
            <a:ext cx="592994" cy="21236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FF0000"/>
                </a:solidFill>
                <a:latin typeface="Calibri"/>
                <a:cs typeface="Calibri"/>
              </a:rPr>
              <a:t>Informes?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25"/>
              </a:spcBef>
            </a:pPr>
            <a:r>
              <a:rPr sz="649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  <a:r>
              <a:rPr sz="649" spc="-5" dirty="0">
                <a:solidFill>
                  <a:srgbClr val="FF0000"/>
                </a:solidFill>
                <a:latin typeface="Calibri"/>
                <a:cs typeface="Calibri"/>
              </a:rPr>
              <a:t>t</a:t>
            </a:r>
            <a:r>
              <a:rPr sz="649" spc="-20" dirty="0">
                <a:solidFill>
                  <a:srgbClr val="FF0000"/>
                </a:solidFill>
                <a:latin typeface="Calibri"/>
                <a:cs typeface="Calibri"/>
              </a:rPr>
              <a:t>r</a:t>
            </a:r>
            <a:r>
              <a:rPr sz="649" dirty="0">
                <a:solidFill>
                  <a:srgbClr val="FF0000"/>
                </a:solidFill>
                <a:latin typeface="Calibri"/>
                <a:cs typeface="Calibri"/>
              </a:rPr>
              <a:t>as e</a:t>
            </a:r>
            <a:r>
              <a:rPr sz="649" spc="-10" dirty="0">
                <a:solidFill>
                  <a:srgbClr val="FF0000"/>
                </a:solidFill>
                <a:latin typeface="Calibri"/>
                <a:cs typeface="Calibri"/>
              </a:rPr>
              <a:t>n</a:t>
            </a:r>
            <a:r>
              <a:rPr sz="649" spc="-5" dirty="0">
                <a:solidFill>
                  <a:srgbClr val="FF0000"/>
                </a:solidFill>
                <a:latin typeface="Calibri"/>
                <a:cs typeface="Calibri"/>
              </a:rPr>
              <a:t>tidad</a:t>
            </a:r>
            <a:r>
              <a:rPr sz="649" dirty="0">
                <a:solidFill>
                  <a:srgbClr val="FF0000"/>
                </a:solidFill>
                <a:latin typeface="Calibri"/>
                <a:cs typeface="Calibri"/>
              </a:rPr>
              <a:t>es?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75" name="object 2">
            <a:extLst>
              <a:ext uri="{FF2B5EF4-FFF2-40B4-BE49-F238E27FC236}">
                <a16:creationId xmlns:a16="http://schemas.microsoft.com/office/drawing/2014/main" id="{39D1DB2D-A1E0-A146-B9B8-F7FB690760EC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05619" y="3733499"/>
              <a:ext cx="311990" cy="41599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07965" y="715842"/>
              <a:ext cx="3517914" cy="359880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51837" y="1260616"/>
              <a:ext cx="3641725" cy="293352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08" y="632530"/>
            <a:ext cx="6595233" cy="3710175"/>
            <a:chOff x="1270342" y="633310"/>
            <a:chExt cx="6603365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6603314" cy="37143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269264" y="633310"/>
              <a:ext cx="604392" cy="78678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2228" y="633310"/>
              <a:ext cx="881754" cy="631557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26995" y="3153498"/>
              <a:ext cx="311988" cy="41598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28774" y="1633703"/>
              <a:ext cx="5114264" cy="32356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03013" y="722445"/>
              <a:ext cx="3516263" cy="35988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22774" y="1138454"/>
              <a:ext cx="1675590" cy="32686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094509" y="1995234"/>
              <a:ext cx="2846017" cy="22649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28990" y="2029167"/>
              <a:ext cx="2748081" cy="216682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118672" y="2018850"/>
              <a:ext cx="2769235" cy="2187575"/>
            </a:xfrm>
            <a:custGeom>
              <a:avLst/>
              <a:gdLst/>
              <a:ahLst/>
              <a:cxnLst/>
              <a:rect l="l" t="t" r="r" b="b"/>
              <a:pathLst>
                <a:path w="2769235" h="2187575">
                  <a:moveTo>
                    <a:pt x="0" y="0"/>
                  </a:moveTo>
                  <a:lnTo>
                    <a:pt x="2768714" y="0"/>
                  </a:lnTo>
                  <a:lnTo>
                    <a:pt x="2768714" y="2187460"/>
                  </a:lnTo>
                  <a:lnTo>
                    <a:pt x="0" y="2187460"/>
                  </a:lnTo>
                  <a:lnTo>
                    <a:pt x="0" y="0"/>
                  </a:lnTo>
                  <a:close/>
                </a:path>
              </a:pathLst>
            </a:custGeom>
            <a:ln w="20637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3855143" y="675347"/>
            <a:ext cx="1433967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20" dirty="0">
                <a:solidFill>
                  <a:srgbClr val="C00000"/>
                </a:solidFill>
                <a:latin typeface="Trebuchet MS"/>
                <a:cs typeface="Trebuchet MS"/>
              </a:rPr>
              <a:t>GEM</a:t>
            </a:r>
            <a:r>
              <a:rPr sz="169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2017</a:t>
            </a:r>
            <a:r>
              <a:rPr sz="169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FIT</a:t>
            </a:r>
            <a:endParaRPr sz="1698">
              <a:latin typeface="Trebuchet MS"/>
              <a:cs typeface="Trebuchet M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568856" y="1304409"/>
            <a:ext cx="6261634" cy="2377683"/>
            <a:chOff x="1565152" y="1306017"/>
            <a:chExt cx="6269355" cy="2380615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65152" y="1306017"/>
              <a:ext cx="3006847" cy="238047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50539" y="1313446"/>
              <a:ext cx="3283493" cy="2231910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76702" y="1567670"/>
              <a:ext cx="2959934" cy="178619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777794" y="1568776"/>
              <a:ext cx="2959100" cy="1785620"/>
            </a:xfrm>
            <a:custGeom>
              <a:avLst/>
              <a:gdLst/>
              <a:ahLst/>
              <a:cxnLst/>
              <a:rect l="l" t="t" r="r" b="b"/>
              <a:pathLst>
                <a:path w="2959100" h="1785620">
                  <a:moveTo>
                    <a:pt x="0" y="1785023"/>
                  </a:moveTo>
                  <a:lnTo>
                    <a:pt x="2958566" y="1785023"/>
                  </a:lnTo>
                </a:path>
                <a:path w="2959100" h="1785620">
                  <a:moveTo>
                    <a:pt x="0" y="1606804"/>
                  </a:moveTo>
                  <a:lnTo>
                    <a:pt x="2958566" y="1606804"/>
                  </a:lnTo>
                </a:path>
                <a:path w="2959100" h="1785620">
                  <a:moveTo>
                    <a:pt x="0" y="1428508"/>
                  </a:moveTo>
                  <a:lnTo>
                    <a:pt x="2958566" y="1428508"/>
                  </a:lnTo>
                </a:path>
                <a:path w="2959100" h="1785620">
                  <a:moveTo>
                    <a:pt x="0" y="1250226"/>
                  </a:moveTo>
                  <a:lnTo>
                    <a:pt x="2958566" y="1250226"/>
                  </a:lnTo>
                </a:path>
                <a:path w="2959100" h="1785620">
                  <a:moveTo>
                    <a:pt x="0" y="1070279"/>
                  </a:moveTo>
                  <a:lnTo>
                    <a:pt x="2958566" y="1070279"/>
                  </a:lnTo>
                </a:path>
                <a:path w="2959100" h="1785620">
                  <a:moveTo>
                    <a:pt x="0" y="891984"/>
                  </a:moveTo>
                  <a:lnTo>
                    <a:pt x="2958566" y="891984"/>
                  </a:lnTo>
                </a:path>
                <a:path w="2959100" h="1785620">
                  <a:moveTo>
                    <a:pt x="0" y="713701"/>
                  </a:moveTo>
                  <a:lnTo>
                    <a:pt x="2958566" y="713701"/>
                  </a:lnTo>
                </a:path>
                <a:path w="2959100" h="1785620">
                  <a:moveTo>
                    <a:pt x="0" y="535406"/>
                  </a:moveTo>
                  <a:lnTo>
                    <a:pt x="2958566" y="535406"/>
                  </a:lnTo>
                </a:path>
                <a:path w="2959100" h="1785620">
                  <a:moveTo>
                    <a:pt x="0" y="357123"/>
                  </a:moveTo>
                  <a:lnTo>
                    <a:pt x="2958566" y="357123"/>
                  </a:lnTo>
                </a:path>
                <a:path w="2959100" h="1785620">
                  <a:moveTo>
                    <a:pt x="0" y="178828"/>
                  </a:moveTo>
                  <a:lnTo>
                    <a:pt x="2958566" y="178828"/>
                  </a:lnTo>
                </a:path>
                <a:path w="2959100" h="1785620">
                  <a:moveTo>
                    <a:pt x="0" y="0"/>
                  </a:moveTo>
                  <a:lnTo>
                    <a:pt x="2958566" y="0"/>
                  </a:lnTo>
                </a:path>
              </a:pathLst>
            </a:custGeom>
            <a:ln w="6883">
              <a:solidFill>
                <a:srgbClr val="9A99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777794" y="3218138"/>
              <a:ext cx="2959100" cy="6985"/>
            </a:xfrm>
            <a:custGeom>
              <a:avLst/>
              <a:gdLst/>
              <a:ahLst/>
              <a:cxnLst/>
              <a:rect l="l" t="t" r="r" b="b"/>
              <a:pathLst>
                <a:path w="2959100" h="6985">
                  <a:moveTo>
                    <a:pt x="0" y="0"/>
                  </a:moveTo>
                  <a:lnTo>
                    <a:pt x="2958566" y="0"/>
                  </a:lnTo>
                </a:path>
                <a:path w="2959100" h="6985">
                  <a:moveTo>
                    <a:pt x="0" y="0"/>
                  </a:moveTo>
                  <a:lnTo>
                    <a:pt x="0" y="6540"/>
                  </a:lnTo>
                </a:path>
                <a:path w="2959100" h="6985">
                  <a:moveTo>
                    <a:pt x="69888" y="0"/>
                  </a:moveTo>
                  <a:lnTo>
                    <a:pt x="69888" y="6540"/>
                  </a:lnTo>
                </a:path>
                <a:path w="2959100" h="6985">
                  <a:moveTo>
                    <a:pt x="140881" y="0"/>
                  </a:moveTo>
                  <a:lnTo>
                    <a:pt x="140881" y="6540"/>
                  </a:lnTo>
                </a:path>
                <a:path w="2959100" h="6985">
                  <a:moveTo>
                    <a:pt x="211861" y="0"/>
                  </a:moveTo>
                  <a:lnTo>
                    <a:pt x="211861" y="6540"/>
                  </a:lnTo>
                </a:path>
                <a:path w="2959100" h="6985">
                  <a:moveTo>
                    <a:pt x="281203" y="0"/>
                  </a:moveTo>
                  <a:lnTo>
                    <a:pt x="281203" y="6540"/>
                  </a:lnTo>
                </a:path>
                <a:path w="2959100" h="6985">
                  <a:moveTo>
                    <a:pt x="352183" y="0"/>
                  </a:moveTo>
                  <a:lnTo>
                    <a:pt x="352183" y="6540"/>
                  </a:lnTo>
                </a:path>
                <a:path w="2959100" h="6985">
                  <a:moveTo>
                    <a:pt x="423176" y="0"/>
                  </a:moveTo>
                  <a:lnTo>
                    <a:pt x="423176" y="6540"/>
                  </a:lnTo>
                </a:path>
                <a:path w="2959100" h="6985">
                  <a:moveTo>
                    <a:pt x="492506" y="0"/>
                  </a:moveTo>
                  <a:lnTo>
                    <a:pt x="492506" y="6540"/>
                  </a:lnTo>
                </a:path>
                <a:path w="2959100" h="6985">
                  <a:moveTo>
                    <a:pt x="563486" y="0"/>
                  </a:moveTo>
                  <a:lnTo>
                    <a:pt x="563486" y="6540"/>
                  </a:lnTo>
                </a:path>
                <a:path w="2959100" h="6985">
                  <a:moveTo>
                    <a:pt x="634479" y="0"/>
                  </a:moveTo>
                  <a:lnTo>
                    <a:pt x="634479" y="6540"/>
                  </a:lnTo>
                </a:path>
                <a:path w="2959100" h="6985">
                  <a:moveTo>
                    <a:pt x="703808" y="0"/>
                  </a:moveTo>
                  <a:lnTo>
                    <a:pt x="703808" y="6540"/>
                  </a:lnTo>
                </a:path>
                <a:path w="2959100" h="6985">
                  <a:moveTo>
                    <a:pt x="774801" y="0"/>
                  </a:moveTo>
                  <a:lnTo>
                    <a:pt x="774801" y="6540"/>
                  </a:lnTo>
                </a:path>
                <a:path w="2959100" h="6985">
                  <a:moveTo>
                    <a:pt x="845781" y="0"/>
                  </a:moveTo>
                  <a:lnTo>
                    <a:pt x="845781" y="6540"/>
                  </a:lnTo>
                </a:path>
                <a:path w="2959100" h="6985">
                  <a:moveTo>
                    <a:pt x="915123" y="0"/>
                  </a:moveTo>
                  <a:lnTo>
                    <a:pt x="915123" y="6540"/>
                  </a:lnTo>
                </a:path>
                <a:path w="2959100" h="6985">
                  <a:moveTo>
                    <a:pt x="986104" y="0"/>
                  </a:moveTo>
                  <a:lnTo>
                    <a:pt x="986104" y="6540"/>
                  </a:lnTo>
                </a:path>
                <a:path w="2959100" h="6985">
                  <a:moveTo>
                    <a:pt x="1057084" y="0"/>
                  </a:moveTo>
                  <a:lnTo>
                    <a:pt x="1057084" y="6540"/>
                  </a:lnTo>
                </a:path>
                <a:path w="2959100" h="6985">
                  <a:moveTo>
                    <a:pt x="1126426" y="0"/>
                  </a:moveTo>
                  <a:lnTo>
                    <a:pt x="1126426" y="6540"/>
                  </a:lnTo>
                </a:path>
                <a:path w="2959100" h="6985">
                  <a:moveTo>
                    <a:pt x="1197406" y="0"/>
                  </a:moveTo>
                  <a:lnTo>
                    <a:pt x="1197406" y="6540"/>
                  </a:lnTo>
                </a:path>
                <a:path w="2959100" h="6985">
                  <a:moveTo>
                    <a:pt x="1268399" y="0"/>
                  </a:moveTo>
                  <a:lnTo>
                    <a:pt x="1268399" y="6540"/>
                  </a:lnTo>
                </a:path>
                <a:path w="2959100" h="6985">
                  <a:moveTo>
                    <a:pt x="1337729" y="0"/>
                  </a:moveTo>
                  <a:lnTo>
                    <a:pt x="1337729" y="6540"/>
                  </a:lnTo>
                </a:path>
                <a:path w="2959100" h="6985">
                  <a:moveTo>
                    <a:pt x="1408709" y="0"/>
                  </a:moveTo>
                  <a:lnTo>
                    <a:pt x="1408709" y="6540"/>
                  </a:lnTo>
                </a:path>
                <a:path w="2959100" h="6985">
                  <a:moveTo>
                    <a:pt x="1479702" y="0"/>
                  </a:moveTo>
                  <a:lnTo>
                    <a:pt x="1479702" y="6540"/>
                  </a:lnTo>
                </a:path>
                <a:path w="2959100" h="6985">
                  <a:moveTo>
                    <a:pt x="1549031" y="0"/>
                  </a:moveTo>
                  <a:lnTo>
                    <a:pt x="1549031" y="6540"/>
                  </a:lnTo>
                </a:path>
                <a:path w="2959100" h="6985">
                  <a:moveTo>
                    <a:pt x="1620024" y="0"/>
                  </a:moveTo>
                  <a:lnTo>
                    <a:pt x="1620024" y="6540"/>
                  </a:lnTo>
                </a:path>
                <a:path w="2959100" h="6985">
                  <a:moveTo>
                    <a:pt x="1691005" y="0"/>
                  </a:moveTo>
                  <a:lnTo>
                    <a:pt x="1691005" y="6540"/>
                  </a:lnTo>
                </a:path>
                <a:path w="2959100" h="6985">
                  <a:moveTo>
                    <a:pt x="1760347" y="0"/>
                  </a:moveTo>
                  <a:lnTo>
                    <a:pt x="1760347" y="6540"/>
                  </a:lnTo>
                </a:path>
                <a:path w="2959100" h="6985">
                  <a:moveTo>
                    <a:pt x="1831327" y="0"/>
                  </a:moveTo>
                  <a:lnTo>
                    <a:pt x="1831327" y="6540"/>
                  </a:lnTo>
                </a:path>
                <a:path w="2959100" h="6985">
                  <a:moveTo>
                    <a:pt x="1902307" y="0"/>
                  </a:moveTo>
                  <a:lnTo>
                    <a:pt x="1902307" y="6540"/>
                  </a:lnTo>
                </a:path>
                <a:path w="2959100" h="6985">
                  <a:moveTo>
                    <a:pt x="1971649" y="0"/>
                  </a:moveTo>
                  <a:lnTo>
                    <a:pt x="1971649" y="6540"/>
                  </a:lnTo>
                </a:path>
                <a:path w="2959100" h="6985">
                  <a:moveTo>
                    <a:pt x="2042629" y="0"/>
                  </a:moveTo>
                  <a:lnTo>
                    <a:pt x="2042629" y="6540"/>
                  </a:lnTo>
                </a:path>
                <a:path w="2959100" h="6985">
                  <a:moveTo>
                    <a:pt x="2113622" y="0"/>
                  </a:moveTo>
                  <a:lnTo>
                    <a:pt x="2113622" y="6540"/>
                  </a:lnTo>
                </a:path>
                <a:path w="2959100" h="6985">
                  <a:moveTo>
                    <a:pt x="2182952" y="0"/>
                  </a:moveTo>
                  <a:lnTo>
                    <a:pt x="2182952" y="6540"/>
                  </a:lnTo>
                </a:path>
                <a:path w="2959100" h="6985">
                  <a:moveTo>
                    <a:pt x="2253945" y="0"/>
                  </a:moveTo>
                  <a:lnTo>
                    <a:pt x="2253945" y="6540"/>
                  </a:lnTo>
                </a:path>
                <a:path w="2959100" h="6985">
                  <a:moveTo>
                    <a:pt x="2324925" y="0"/>
                  </a:moveTo>
                  <a:lnTo>
                    <a:pt x="2324925" y="6540"/>
                  </a:lnTo>
                </a:path>
                <a:path w="2959100" h="6985">
                  <a:moveTo>
                    <a:pt x="2394254" y="0"/>
                  </a:moveTo>
                  <a:lnTo>
                    <a:pt x="2394254" y="6540"/>
                  </a:lnTo>
                </a:path>
                <a:path w="2959100" h="6985">
                  <a:moveTo>
                    <a:pt x="2465247" y="0"/>
                  </a:moveTo>
                  <a:lnTo>
                    <a:pt x="2465247" y="6540"/>
                  </a:lnTo>
                </a:path>
                <a:path w="2959100" h="6985">
                  <a:moveTo>
                    <a:pt x="2536228" y="0"/>
                  </a:moveTo>
                  <a:lnTo>
                    <a:pt x="2536228" y="6540"/>
                  </a:lnTo>
                </a:path>
                <a:path w="2959100" h="6985">
                  <a:moveTo>
                    <a:pt x="2605570" y="0"/>
                  </a:moveTo>
                  <a:lnTo>
                    <a:pt x="2605570" y="6540"/>
                  </a:lnTo>
                </a:path>
                <a:path w="2959100" h="6985">
                  <a:moveTo>
                    <a:pt x="2676550" y="0"/>
                  </a:moveTo>
                  <a:lnTo>
                    <a:pt x="2676550" y="6540"/>
                  </a:lnTo>
                </a:path>
                <a:path w="2959100" h="6985">
                  <a:moveTo>
                    <a:pt x="2747530" y="0"/>
                  </a:moveTo>
                  <a:lnTo>
                    <a:pt x="2747530" y="6540"/>
                  </a:lnTo>
                </a:path>
                <a:path w="2959100" h="6985">
                  <a:moveTo>
                    <a:pt x="2816872" y="0"/>
                  </a:moveTo>
                  <a:lnTo>
                    <a:pt x="2816872" y="6540"/>
                  </a:lnTo>
                </a:path>
                <a:path w="2959100" h="6985">
                  <a:moveTo>
                    <a:pt x="2887853" y="0"/>
                  </a:moveTo>
                  <a:lnTo>
                    <a:pt x="2887853" y="6540"/>
                  </a:lnTo>
                </a:path>
                <a:path w="2959100" h="6985">
                  <a:moveTo>
                    <a:pt x="2958566" y="0"/>
                  </a:moveTo>
                  <a:lnTo>
                    <a:pt x="2958566" y="6540"/>
                  </a:lnTo>
                </a:path>
              </a:pathLst>
            </a:custGeom>
            <a:ln w="6883">
              <a:solidFill>
                <a:srgbClr val="9A999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813014" y="1568773"/>
              <a:ext cx="2888615" cy="1642745"/>
            </a:xfrm>
            <a:custGeom>
              <a:avLst/>
              <a:gdLst/>
              <a:ahLst/>
              <a:cxnLst/>
              <a:rect l="l" t="t" r="r" b="b"/>
              <a:pathLst>
                <a:path w="2888615" h="1642745">
                  <a:moveTo>
                    <a:pt x="0" y="1642224"/>
                  </a:moveTo>
                  <a:lnTo>
                    <a:pt x="70993" y="1613408"/>
                  </a:lnTo>
                  <a:lnTo>
                    <a:pt x="140322" y="1573784"/>
                  </a:lnTo>
                  <a:lnTo>
                    <a:pt x="211315" y="1530870"/>
                  </a:lnTo>
                  <a:lnTo>
                    <a:pt x="282295" y="1492897"/>
                  </a:lnTo>
                  <a:lnTo>
                    <a:pt x="351637" y="1449971"/>
                  </a:lnTo>
                  <a:lnTo>
                    <a:pt x="422617" y="1410347"/>
                  </a:lnTo>
                  <a:lnTo>
                    <a:pt x="493598" y="1367434"/>
                  </a:lnTo>
                  <a:lnTo>
                    <a:pt x="562940" y="1327810"/>
                  </a:lnTo>
                  <a:lnTo>
                    <a:pt x="633920" y="1284897"/>
                  </a:lnTo>
                  <a:lnTo>
                    <a:pt x="704913" y="1245273"/>
                  </a:lnTo>
                  <a:lnTo>
                    <a:pt x="774242" y="1202347"/>
                  </a:lnTo>
                  <a:lnTo>
                    <a:pt x="845223" y="1164386"/>
                  </a:lnTo>
                  <a:lnTo>
                    <a:pt x="916216" y="1121460"/>
                  </a:lnTo>
                  <a:lnTo>
                    <a:pt x="985545" y="1081836"/>
                  </a:lnTo>
                  <a:lnTo>
                    <a:pt x="1056538" y="1038923"/>
                  </a:lnTo>
                  <a:lnTo>
                    <a:pt x="1127518" y="999299"/>
                  </a:lnTo>
                  <a:lnTo>
                    <a:pt x="1196860" y="956373"/>
                  </a:lnTo>
                  <a:lnTo>
                    <a:pt x="1267841" y="916762"/>
                  </a:lnTo>
                  <a:lnTo>
                    <a:pt x="1338821" y="875487"/>
                  </a:lnTo>
                  <a:lnTo>
                    <a:pt x="1408163" y="835863"/>
                  </a:lnTo>
                  <a:lnTo>
                    <a:pt x="1479143" y="792949"/>
                  </a:lnTo>
                  <a:lnTo>
                    <a:pt x="1550136" y="753325"/>
                  </a:lnTo>
                  <a:lnTo>
                    <a:pt x="1619465" y="710399"/>
                  </a:lnTo>
                  <a:lnTo>
                    <a:pt x="1690458" y="670788"/>
                  </a:lnTo>
                  <a:lnTo>
                    <a:pt x="1761439" y="627862"/>
                  </a:lnTo>
                  <a:lnTo>
                    <a:pt x="1830768" y="588238"/>
                  </a:lnTo>
                  <a:lnTo>
                    <a:pt x="1901761" y="550278"/>
                  </a:lnTo>
                  <a:lnTo>
                    <a:pt x="1972741" y="510654"/>
                  </a:lnTo>
                  <a:lnTo>
                    <a:pt x="2042083" y="471030"/>
                  </a:lnTo>
                  <a:lnTo>
                    <a:pt x="2113064" y="431419"/>
                  </a:lnTo>
                  <a:lnTo>
                    <a:pt x="2184044" y="393446"/>
                  </a:lnTo>
                  <a:lnTo>
                    <a:pt x="2253386" y="353822"/>
                  </a:lnTo>
                  <a:lnTo>
                    <a:pt x="2324366" y="314210"/>
                  </a:lnTo>
                  <a:lnTo>
                    <a:pt x="2395359" y="274586"/>
                  </a:lnTo>
                  <a:lnTo>
                    <a:pt x="2464689" y="234962"/>
                  </a:lnTo>
                  <a:lnTo>
                    <a:pt x="2535682" y="196989"/>
                  </a:lnTo>
                  <a:lnTo>
                    <a:pt x="2606662" y="157378"/>
                  </a:lnTo>
                  <a:lnTo>
                    <a:pt x="2675991" y="117754"/>
                  </a:lnTo>
                  <a:lnTo>
                    <a:pt x="2746984" y="78130"/>
                  </a:lnTo>
                  <a:lnTo>
                    <a:pt x="2817964" y="38519"/>
                  </a:lnTo>
                  <a:lnTo>
                    <a:pt x="2888119" y="0"/>
                  </a:lnTo>
                </a:path>
              </a:pathLst>
            </a:custGeom>
            <a:ln w="20637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4813014" y="1625900"/>
              <a:ext cx="2536190" cy="1592580"/>
            </a:xfrm>
            <a:custGeom>
              <a:avLst/>
              <a:gdLst/>
              <a:ahLst/>
              <a:cxnLst/>
              <a:rect l="l" t="t" r="r" b="b"/>
              <a:pathLst>
                <a:path w="2536190" h="1592580">
                  <a:moveTo>
                    <a:pt x="0" y="1592237"/>
                  </a:moveTo>
                  <a:lnTo>
                    <a:pt x="70993" y="1567840"/>
                  </a:lnTo>
                  <a:lnTo>
                    <a:pt x="140322" y="1562887"/>
                  </a:lnTo>
                  <a:lnTo>
                    <a:pt x="211315" y="1549679"/>
                  </a:lnTo>
                  <a:lnTo>
                    <a:pt x="282295" y="1531518"/>
                  </a:lnTo>
                  <a:lnTo>
                    <a:pt x="351637" y="1506753"/>
                  </a:lnTo>
                  <a:lnTo>
                    <a:pt x="422617" y="1488592"/>
                  </a:lnTo>
                  <a:lnTo>
                    <a:pt x="493598" y="1452270"/>
                  </a:lnTo>
                  <a:lnTo>
                    <a:pt x="562940" y="1396149"/>
                  </a:lnTo>
                  <a:lnTo>
                    <a:pt x="633920" y="1356525"/>
                  </a:lnTo>
                  <a:lnTo>
                    <a:pt x="704913" y="1303705"/>
                  </a:lnTo>
                  <a:lnTo>
                    <a:pt x="774242" y="1270685"/>
                  </a:lnTo>
                  <a:lnTo>
                    <a:pt x="845223" y="1203007"/>
                  </a:lnTo>
                  <a:lnTo>
                    <a:pt x="916216" y="1135316"/>
                  </a:lnTo>
                  <a:lnTo>
                    <a:pt x="985545" y="1074242"/>
                  </a:lnTo>
                  <a:lnTo>
                    <a:pt x="1056538" y="1009853"/>
                  </a:lnTo>
                  <a:lnTo>
                    <a:pt x="1127518" y="932268"/>
                  </a:lnTo>
                  <a:lnTo>
                    <a:pt x="1196860" y="907503"/>
                  </a:lnTo>
                  <a:lnTo>
                    <a:pt x="1267841" y="886040"/>
                  </a:lnTo>
                  <a:lnTo>
                    <a:pt x="1338821" y="838174"/>
                  </a:lnTo>
                  <a:lnTo>
                    <a:pt x="1408163" y="757275"/>
                  </a:lnTo>
                  <a:lnTo>
                    <a:pt x="1479143" y="702805"/>
                  </a:lnTo>
                  <a:lnTo>
                    <a:pt x="1550136" y="678040"/>
                  </a:lnTo>
                  <a:lnTo>
                    <a:pt x="1619465" y="635114"/>
                  </a:lnTo>
                  <a:lnTo>
                    <a:pt x="1690458" y="582295"/>
                  </a:lnTo>
                  <a:lnTo>
                    <a:pt x="1761439" y="484886"/>
                  </a:lnTo>
                  <a:lnTo>
                    <a:pt x="1830768" y="441972"/>
                  </a:lnTo>
                  <a:lnTo>
                    <a:pt x="1901761" y="395744"/>
                  </a:lnTo>
                  <a:lnTo>
                    <a:pt x="1972741" y="367677"/>
                  </a:lnTo>
                  <a:lnTo>
                    <a:pt x="2042083" y="299999"/>
                  </a:lnTo>
                  <a:lnTo>
                    <a:pt x="2113064" y="266979"/>
                  </a:lnTo>
                  <a:lnTo>
                    <a:pt x="2184044" y="214160"/>
                  </a:lnTo>
                  <a:lnTo>
                    <a:pt x="2253386" y="171234"/>
                  </a:lnTo>
                  <a:lnTo>
                    <a:pt x="2324366" y="103555"/>
                  </a:lnTo>
                  <a:lnTo>
                    <a:pt x="2395359" y="72186"/>
                  </a:lnTo>
                  <a:lnTo>
                    <a:pt x="2464689" y="32562"/>
                  </a:lnTo>
                  <a:lnTo>
                    <a:pt x="2535910" y="0"/>
                  </a:lnTo>
                </a:path>
              </a:pathLst>
            </a:custGeom>
            <a:ln w="20637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4782259" y="318738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782258" y="318738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" name="object 19"/>
            <p:cNvSpPr/>
            <p:nvPr/>
          </p:nvSpPr>
          <p:spPr>
            <a:xfrm>
              <a:off x="4853245" y="316262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4853245" y="316262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922579" y="315767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4922579" y="315767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4993566" y="31444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993566" y="314446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064551" y="312630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064551" y="312630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133886" y="3101544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133886" y="3101544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204871" y="308338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5204871" y="308338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275856" y="304706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275856" y="304706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345192" y="299093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345192" y="299093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416177" y="2951320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416177" y="2951320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487163" y="289849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487163" y="289849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556497" y="28654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556497" y="286547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627482" y="279779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627482" y="279779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38789" y="260464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38789" y="260464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909774" y="252705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909774" y="2527056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979110" y="250229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979110" y="250229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6050095" y="248083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6050095" y="248083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6121081" y="243295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6121081" y="243295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6190415" y="235206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6190415" y="235206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6261400" y="229759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6261400" y="229759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6332386" y="227282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6332386" y="227282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6401722" y="222990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6401722" y="222990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6472707" y="2177080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6472707" y="2177080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6543692" y="207968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6543692" y="207968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6613026" y="203676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6613026" y="203676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684013" y="199053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6684013" y="199053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6754999" y="196247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754999" y="1962473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6824333" y="189478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6824333" y="189478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895320" y="186177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895319" y="1861772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6966304" y="180894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6966304" y="1808947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7035639" y="176602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37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7035639" y="176602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37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7106625" y="169834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7106625" y="169834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7177610" y="166697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7177610" y="166697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7246945" y="162735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7246945" y="1627355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37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7317931" y="159433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59545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7317931" y="1594338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5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5696210" y="272820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5696210" y="272820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5767195" y="266877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0" y="31368"/>
                  </a:lnTo>
                  <a:lnTo>
                    <a:pt x="31369" y="62725"/>
                  </a:lnTo>
                  <a:lnTo>
                    <a:pt x="62738" y="31368"/>
                  </a:lnTo>
                  <a:lnTo>
                    <a:pt x="31369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5767195" y="2668771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69" y="0"/>
                  </a:moveTo>
                  <a:lnTo>
                    <a:pt x="62738" y="31368"/>
                  </a:lnTo>
                  <a:lnTo>
                    <a:pt x="31369" y="62725"/>
                  </a:lnTo>
                  <a:lnTo>
                    <a:pt x="0" y="31368"/>
                  </a:lnTo>
                  <a:lnTo>
                    <a:pt x="31369" y="0"/>
                  </a:lnTo>
                  <a:close/>
                </a:path>
              </a:pathLst>
            </a:custGeom>
            <a:ln w="6883">
              <a:solidFill>
                <a:srgbClr val="00B0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4768896" y="3214215"/>
            <a:ext cx="2623760" cy="37144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50" b="1" spc="5" dirty="0">
                <a:latin typeface="Calibri"/>
                <a:cs typeface="Calibri"/>
              </a:rPr>
              <a:t>OC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T-1 </a:t>
            </a:r>
            <a:r>
              <a:rPr sz="150" b="1" spc="5" dirty="0">
                <a:latin typeface="Calibri"/>
                <a:cs typeface="Calibri"/>
              </a:rPr>
              <a:t>8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NOV-18</a:t>
            </a:r>
            <a:r>
              <a:rPr sz="150" b="1" spc="5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DIC-1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8  </a:t>
            </a:r>
            <a:r>
              <a:rPr sz="150" b="1" spc="-5" dirty="0">
                <a:latin typeface="Calibri"/>
                <a:cs typeface="Calibri"/>
              </a:rPr>
              <a:t>ENE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-19</a:t>
            </a:r>
            <a:r>
              <a:rPr sz="150" b="1" spc="7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FE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B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-1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9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AR </a:t>
            </a:r>
            <a:r>
              <a:rPr sz="150" b="1" spc="5" dirty="0">
                <a:latin typeface="Calibri"/>
                <a:cs typeface="Calibri"/>
              </a:rPr>
              <a:t>-1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9AB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R-1 </a:t>
            </a:r>
            <a:r>
              <a:rPr sz="150" b="1" spc="5" dirty="0">
                <a:latin typeface="Calibri"/>
                <a:cs typeface="Calibri"/>
              </a:rPr>
              <a:t>9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AY  </a:t>
            </a:r>
            <a:r>
              <a:rPr sz="150" b="1" spc="-5" dirty="0">
                <a:latin typeface="Calibri"/>
                <a:cs typeface="Calibri"/>
              </a:rPr>
              <a:t>-19</a:t>
            </a:r>
            <a:r>
              <a:rPr sz="150" b="1" spc="4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JUN-19  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JUL-1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9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AGO-19</a:t>
            </a:r>
            <a:r>
              <a:rPr sz="150" b="1" spc="4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SE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P-1 </a:t>
            </a:r>
            <a:r>
              <a:rPr sz="150" b="1" spc="5" dirty="0">
                <a:latin typeface="Calibri"/>
                <a:cs typeface="Calibri"/>
              </a:rPr>
              <a:t>9  OC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T-1 </a:t>
            </a:r>
            <a:r>
              <a:rPr sz="150" b="1" spc="5" dirty="0">
                <a:latin typeface="Calibri"/>
                <a:cs typeface="Calibri"/>
              </a:rPr>
              <a:t>9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NOV-19</a:t>
            </a:r>
            <a:r>
              <a:rPr sz="150" b="1" spc="5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DIC-1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9  </a:t>
            </a:r>
            <a:r>
              <a:rPr sz="150" b="1" spc="-5" dirty="0">
                <a:latin typeface="Calibri"/>
                <a:cs typeface="Calibri"/>
              </a:rPr>
              <a:t>ENE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-20</a:t>
            </a:r>
            <a:r>
              <a:rPr sz="150" b="1" spc="7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FE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B</a:t>
            </a:r>
            <a:r>
              <a:rPr sz="150" b="1" spc="-20" dirty="0">
                <a:latin typeface="Calibri"/>
                <a:cs typeface="Calibri"/>
              </a:rPr>
              <a:t> -2  </a:t>
            </a:r>
            <a:r>
              <a:rPr sz="150" b="1" spc="5" dirty="0">
                <a:latin typeface="Calibri"/>
                <a:cs typeface="Calibri"/>
              </a:rPr>
              <a:t>0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AR </a:t>
            </a:r>
            <a:r>
              <a:rPr sz="150" b="1" spc="5" dirty="0">
                <a:latin typeface="Calibri"/>
                <a:cs typeface="Calibri"/>
              </a:rPr>
              <a:t>-2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0AB</a:t>
            </a:r>
            <a:r>
              <a:rPr sz="150" b="1" spc="-20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R-2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0</a:t>
            </a:r>
            <a:r>
              <a:rPr sz="150" b="1" spc="-2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AY  </a:t>
            </a:r>
            <a:r>
              <a:rPr sz="150" b="1" spc="-5" dirty="0">
                <a:latin typeface="Calibri"/>
                <a:cs typeface="Calibri"/>
              </a:rPr>
              <a:t>-20</a:t>
            </a:r>
            <a:r>
              <a:rPr sz="150" b="1" spc="4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JUN-20  </a:t>
            </a:r>
            <a:r>
              <a:rPr sz="150" b="1" spc="25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JUL-2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0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AGO-20</a:t>
            </a:r>
            <a:r>
              <a:rPr sz="150" b="1" spc="4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SE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P-2 </a:t>
            </a:r>
            <a:r>
              <a:rPr sz="150" b="1" spc="5" dirty="0">
                <a:latin typeface="Calibri"/>
                <a:cs typeface="Calibri"/>
              </a:rPr>
              <a:t>0 </a:t>
            </a:r>
            <a:r>
              <a:rPr sz="150" b="1" spc="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OC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T-2 </a:t>
            </a:r>
            <a:r>
              <a:rPr sz="150" b="1" spc="5" dirty="0">
                <a:latin typeface="Calibri"/>
                <a:cs typeface="Calibri"/>
              </a:rPr>
              <a:t>0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NOV-20</a:t>
            </a:r>
            <a:r>
              <a:rPr sz="150" b="1" spc="55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DIC-2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0 </a:t>
            </a:r>
            <a:r>
              <a:rPr sz="150" b="1" spc="10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ENE -21</a:t>
            </a:r>
            <a:r>
              <a:rPr sz="150" b="1" spc="80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FE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B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-2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1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0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AR </a:t>
            </a:r>
            <a:r>
              <a:rPr sz="150" b="1" spc="5" dirty="0">
                <a:latin typeface="Calibri"/>
                <a:cs typeface="Calibri"/>
              </a:rPr>
              <a:t>-2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1AB</a:t>
            </a:r>
            <a:r>
              <a:rPr sz="150" b="1" spc="-20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R-2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1</a:t>
            </a:r>
            <a:r>
              <a:rPr sz="150" b="1" spc="-20" dirty="0">
                <a:latin typeface="Calibri"/>
                <a:cs typeface="Calibri"/>
              </a:rPr>
              <a:t> </a:t>
            </a:r>
            <a:r>
              <a:rPr sz="150" b="1" spc="10" dirty="0">
                <a:latin typeface="Calibri"/>
                <a:cs typeface="Calibri"/>
              </a:rPr>
              <a:t>M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20" dirty="0">
                <a:latin typeface="Calibri"/>
                <a:cs typeface="Calibri"/>
              </a:rPr>
              <a:t>AY  </a:t>
            </a:r>
            <a:r>
              <a:rPr sz="150" b="1" spc="-5" dirty="0">
                <a:latin typeface="Calibri"/>
                <a:cs typeface="Calibri"/>
              </a:rPr>
              <a:t>-21</a:t>
            </a:r>
            <a:r>
              <a:rPr sz="150" b="1" spc="4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JUN-21  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JUL-2</a:t>
            </a:r>
            <a:r>
              <a:rPr sz="150" b="1" spc="-5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1</a:t>
            </a:r>
            <a:r>
              <a:rPr sz="150" b="1" spc="20" dirty="0">
                <a:latin typeface="Calibri"/>
                <a:cs typeface="Calibri"/>
              </a:rPr>
              <a:t> </a:t>
            </a:r>
            <a:r>
              <a:rPr sz="150" b="1" dirty="0">
                <a:latin typeface="Calibri"/>
                <a:cs typeface="Calibri"/>
              </a:rPr>
              <a:t>AGO-21</a:t>
            </a:r>
            <a:r>
              <a:rPr sz="150" b="1" spc="45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SE</a:t>
            </a:r>
            <a:r>
              <a:rPr sz="150" b="1" dirty="0">
                <a:latin typeface="Calibri"/>
                <a:cs typeface="Calibri"/>
              </a:rPr>
              <a:t> </a:t>
            </a:r>
            <a:r>
              <a:rPr sz="150" b="1" spc="-10" dirty="0">
                <a:latin typeface="Calibri"/>
                <a:cs typeface="Calibri"/>
              </a:rPr>
              <a:t>P-2 </a:t>
            </a:r>
            <a:r>
              <a:rPr sz="150" b="1" spc="5" dirty="0">
                <a:latin typeface="Calibri"/>
                <a:cs typeface="Calibri"/>
              </a:rPr>
              <a:t>1 </a:t>
            </a:r>
            <a:r>
              <a:rPr sz="150" b="1" spc="10" dirty="0">
                <a:latin typeface="Calibri"/>
                <a:cs typeface="Calibri"/>
              </a:rPr>
              <a:t> </a:t>
            </a:r>
            <a:r>
              <a:rPr sz="150" b="1" spc="5" dirty="0">
                <a:latin typeface="Calibri"/>
                <a:cs typeface="Calibri"/>
              </a:rPr>
              <a:t>OC</a:t>
            </a:r>
            <a:r>
              <a:rPr sz="150" b="1" spc="-15" dirty="0">
                <a:latin typeface="Calibri"/>
                <a:cs typeface="Calibri"/>
              </a:rPr>
              <a:t> </a:t>
            </a:r>
            <a:r>
              <a:rPr sz="150" b="1" spc="-5" dirty="0">
                <a:latin typeface="Calibri"/>
                <a:cs typeface="Calibri"/>
              </a:rPr>
              <a:t>T-2 </a:t>
            </a:r>
            <a:r>
              <a:rPr sz="150" b="1" spc="5" dirty="0">
                <a:latin typeface="Calibri"/>
                <a:cs typeface="Calibri"/>
              </a:rPr>
              <a:t>1</a:t>
            </a:r>
            <a:endParaRPr sz="150">
              <a:latin typeface="Calibri"/>
              <a:cs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6093808" y="3451678"/>
            <a:ext cx="131917" cy="0"/>
          </a:xfrm>
          <a:custGeom>
            <a:avLst/>
            <a:gdLst/>
            <a:ahLst/>
            <a:cxnLst/>
            <a:rect l="l" t="t" r="r" b="b"/>
            <a:pathLst>
              <a:path w="132079">
                <a:moveTo>
                  <a:pt x="0" y="0"/>
                </a:moveTo>
                <a:lnTo>
                  <a:pt x="132067" y="0"/>
                </a:lnTo>
              </a:path>
            </a:pathLst>
          </a:custGeom>
          <a:ln w="17195">
            <a:solidFill>
              <a:srgbClr val="59545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3" name="object 93"/>
          <p:cNvSpPr txBox="1"/>
          <p:nvPr/>
        </p:nvSpPr>
        <p:spPr>
          <a:xfrm>
            <a:off x="6226939" y="3395858"/>
            <a:ext cx="185192" cy="7813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400" dirty="0">
                <a:latin typeface="Calibri"/>
                <a:cs typeface="Calibri"/>
              </a:rPr>
              <a:t>Teórico</a:t>
            </a:r>
            <a:endParaRPr sz="4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946799" y="1337887"/>
            <a:ext cx="660855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latin typeface="Trebuchet MS"/>
                <a:cs typeface="Trebuchet MS"/>
              </a:rPr>
              <a:t>PACIENTES</a:t>
            </a:r>
            <a:r>
              <a:rPr sz="449" b="1" spc="-20" dirty="0">
                <a:latin typeface="Trebuchet MS"/>
                <a:cs typeface="Trebuchet MS"/>
              </a:rPr>
              <a:t> </a:t>
            </a:r>
            <a:r>
              <a:rPr sz="449" b="1" spc="15" dirty="0">
                <a:latin typeface="Trebuchet MS"/>
                <a:cs typeface="Trebuchet MS"/>
              </a:rPr>
              <a:t>INCLUIDOS</a:t>
            </a:r>
            <a:endParaRPr sz="449">
              <a:latin typeface="Trebuchet MS"/>
              <a:cs typeface="Trebuchet MS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792952" y="1042946"/>
            <a:ext cx="1506268" cy="158053"/>
          </a:xfrm>
          <a:prstGeom prst="rect">
            <a:avLst/>
          </a:prstGeom>
          <a:solidFill>
            <a:srgbClr val="FFD186"/>
          </a:solidFill>
        </p:spPr>
        <p:txBody>
          <a:bodyPr vert="horz" wrap="square" lIns="0" tIns="27271" rIns="0" bIns="0" rtlCol="0">
            <a:spAutoFit/>
          </a:bodyPr>
          <a:lstStyle/>
          <a:p>
            <a:pPr marL="142069">
              <a:spcBef>
                <a:spcPts val="215"/>
              </a:spcBef>
            </a:pP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Recruitment</a:t>
            </a:r>
            <a:r>
              <a:rPr sz="84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849" b="1" spc="5" dirty="0">
                <a:solidFill>
                  <a:srgbClr val="595454"/>
                </a:solidFill>
                <a:latin typeface="Trebuchet MS"/>
                <a:cs typeface="Trebuchet MS"/>
              </a:rPr>
              <a:t>completed</a:t>
            </a:r>
            <a:endParaRPr sz="849">
              <a:latin typeface="Trebuchet MS"/>
              <a:cs typeface="Trebuchet MS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1" y="4015848"/>
            <a:ext cx="6397357" cy="326622"/>
            <a:chOff x="1270345" y="4020799"/>
            <a:chExt cx="6405245" cy="327025"/>
          </a:xfrm>
        </p:grpSpPr>
        <p:sp>
          <p:nvSpPr>
            <p:cNvPr id="4" name="object 4"/>
            <p:cNvSpPr/>
            <p:nvPr/>
          </p:nvSpPr>
          <p:spPr>
            <a:xfrm>
              <a:off x="1468443" y="4075277"/>
              <a:ext cx="6207125" cy="0"/>
            </a:xfrm>
            <a:custGeom>
              <a:avLst/>
              <a:gdLst/>
              <a:ahLst/>
              <a:cxnLst/>
              <a:rect l="l" t="t" r="r" b="b"/>
              <a:pathLst>
                <a:path w="6207125">
                  <a:moveTo>
                    <a:pt x="0" y="0"/>
                  </a:moveTo>
                  <a:lnTo>
                    <a:pt x="6207112" y="0"/>
                  </a:lnTo>
                </a:path>
              </a:pathLst>
            </a:custGeom>
            <a:ln w="3441">
              <a:solidFill>
                <a:srgbClr val="59545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5" y="4040393"/>
              <a:ext cx="463839" cy="307273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3029157" y="647317"/>
            <a:ext cx="3118450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GEM-CESAR</a:t>
            </a:r>
            <a:r>
              <a:rPr sz="1698" b="1" spc="-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and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GEM-2017</a:t>
            </a:r>
            <a:r>
              <a:rPr sz="1698" b="1" spc="-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FIT</a:t>
            </a:r>
            <a:endParaRPr sz="1698" b="1" dirty="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746088" y="1453577"/>
            <a:ext cx="365182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Los objetivos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principales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están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basados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 en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Trebuchet MS"/>
                <a:cs typeface="Trebuchet MS"/>
              </a:rPr>
              <a:t>MRD</a:t>
            </a:r>
            <a:r>
              <a:rPr sz="1049" spc="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Trebuchet MS"/>
                <a:cs typeface="Trebuchet MS"/>
              </a:rPr>
              <a:t>por lo que:</a:t>
            </a:r>
            <a:endParaRPr sz="1049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15529" y="1865777"/>
            <a:ext cx="5913448" cy="525905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424939" marR="5074" indent="-412888">
              <a:lnSpc>
                <a:spcPct val="100699"/>
              </a:lnSpc>
              <a:spcBef>
                <a:spcPts val="114"/>
              </a:spcBef>
            </a:pPr>
            <a:r>
              <a:rPr sz="1698" b="1" spc="20" dirty="0">
                <a:solidFill>
                  <a:srgbClr val="0432FF"/>
                </a:solidFill>
                <a:latin typeface="Trebuchet MS"/>
                <a:cs typeface="Trebuchet MS"/>
              </a:rPr>
              <a:t>No olvidar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realizar </a:t>
            </a:r>
            <a:r>
              <a:rPr sz="1698" b="1" spc="20" dirty="0">
                <a:solidFill>
                  <a:srgbClr val="0432FF"/>
                </a:solidFill>
                <a:latin typeface="Trebuchet MS"/>
                <a:cs typeface="Trebuchet MS"/>
              </a:rPr>
              <a:t>MO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de acuerdo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al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protocolo y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siempre </a:t>
            </a:r>
            <a:r>
              <a:rPr sz="1698" b="1" spc="-499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una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vez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al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año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-5" dirty="0">
                <a:solidFill>
                  <a:srgbClr val="0432FF"/>
                </a:solidFill>
                <a:latin typeface="Trebuchet MS"/>
                <a:cs typeface="Trebuchet MS"/>
              </a:rPr>
              <a:t>para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 evaluar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la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0432FF"/>
                </a:solidFill>
                <a:latin typeface="Trebuchet MS"/>
                <a:cs typeface="Trebuchet MS"/>
              </a:rPr>
              <a:t>MRD–ve</a:t>
            </a:r>
            <a:r>
              <a:rPr sz="1698" b="1" spc="5" dirty="0">
                <a:solidFill>
                  <a:srgbClr val="0432FF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0432FF"/>
                </a:solidFill>
                <a:latin typeface="Trebuchet MS"/>
                <a:cs typeface="Trebuchet MS"/>
              </a:rPr>
              <a:t>mantenida</a:t>
            </a:r>
            <a:endParaRPr sz="1698">
              <a:latin typeface="Trebuchet MS"/>
              <a:cs typeface="Trebuchet M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8"/>
            <a:ext cx="442524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5322" y="4015848"/>
            <a:ext cx="922153" cy="321549"/>
            <a:chOff x="1801911" y="4020799"/>
            <a:chExt cx="923290" cy="3219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314121" y="622585"/>
            <a:ext cx="4515632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GEM-IBERDARAX: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5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698" b="1" spc="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Design</a:t>
            </a:r>
            <a:r>
              <a:rPr sz="1698" b="1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20" dirty="0">
                <a:solidFill>
                  <a:srgbClr val="C00000"/>
                </a:solidFill>
                <a:latin typeface="Trebuchet MS"/>
                <a:cs typeface="Trebuchet MS"/>
              </a:rPr>
              <a:t>&amp;</a:t>
            </a:r>
            <a:r>
              <a:rPr sz="1698" b="1" spc="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698" b="1" spc="10" dirty="0">
                <a:solidFill>
                  <a:srgbClr val="C00000"/>
                </a:solidFill>
                <a:latin typeface="Trebuchet MS"/>
                <a:cs typeface="Trebuchet MS"/>
              </a:rPr>
              <a:t>Objectives</a:t>
            </a:r>
            <a:endParaRPr sz="1698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405287" y="3638231"/>
            <a:ext cx="6202018" cy="346917"/>
          </a:xfrm>
          <a:prstGeom prst="rect">
            <a:avLst/>
          </a:prstGeom>
        </p:spPr>
        <p:txBody>
          <a:bodyPr vert="horz" wrap="square" lIns="0" tIns="24735" rIns="0" bIns="0" rtlCol="0">
            <a:spAutoFit/>
          </a:bodyPr>
          <a:lstStyle/>
          <a:p>
            <a:pPr marL="197248" marR="5074" indent="-185197">
              <a:lnSpc>
                <a:spcPct val="90300"/>
              </a:lnSpc>
              <a:spcBef>
                <a:spcPts val="195"/>
              </a:spcBef>
              <a:tabLst>
                <a:tab pos="197248" algn="l"/>
              </a:tabLst>
            </a:pPr>
            <a:r>
              <a:rPr sz="749" dirty="0">
                <a:solidFill>
                  <a:srgbClr val="595454"/>
                </a:solidFill>
                <a:latin typeface="Arial"/>
                <a:cs typeface="Arial"/>
              </a:rPr>
              <a:t>–	</a:t>
            </a:r>
            <a:r>
              <a:rPr sz="749" b="1" dirty="0">
                <a:solidFill>
                  <a:srgbClr val="7F7F7F"/>
                </a:solidFill>
                <a:latin typeface="Arial"/>
                <a:cs typeface="Arial"/>
              </a:rPr>
              <a:t>Primary</a:t>
            </a:r>
            <a:r>
              <a:rPr sz="749" b="1" spc="-2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spc="-5" dirty="0">
                <a:solidFill>
                  <a:srgbClr val="7F7F7F"/>
                </a:solidFill>
                <a:latin typeface="Arial"/>
                <a:cs typeface="Arial"/>
              </a:rPr>
              <a:t>objective:</a:t>
            </a:r>
            <a:r>
              <a:rPr sz="749" b="1" spc="-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0" dirty="0">
                <a:solidFill>
                  <a:srgbClr val="7F7F7F"/>
                </a:solidFill>
                <a:latin typeface="Arial"/>
                <a:cs typeface="Arial"/>
              </a:rPr>
              <a:t>To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determine the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b="1" dirty="0">
                <a:solidFill>
                  <a:srgbClr val="0432FF"/>
                </a:solidFill>
                <a:latin typeface="Arial"/>
                <a:cs typeface="Arial"/>
              </a:rPr>
              <a:t>efficacy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of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35" dirty="0">
                <a:solidFill>
                  <a:srgbClr val="7F7F7F"/>
                </a:solidFill>
                <a:latin typeface="Arial"/>
                <a:cs typeface="Arial"/>
              </a:rPr>
              <a:t>IBER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in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combination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with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dexamethasone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30" dirty="0">
                <a:solidFill>
                  <a:srgbClr val="7F7F7F"/>
                </a:solidFill>
                <a:latin typeface="Arial"/>
                <a:cs typeface="Arial"/>
              </a:rPr>
              <a:t>(IBERDEX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cohort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1)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10" dirty="0">
                <a:solidFill>
                  <a:srgbClr val="7F7F7F"/>
                </a:solidFill>
                <a:latin typeface="Arial"/>
                <a:cs typeface="Arial"/>
              </a:rPr>
              <a:t>also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in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combination 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with 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daratumumab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dexamethasone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25" dirty="0">
                <a:solidFill>
                  <a:srgbClr val="7F7F7F"/>
                </a:solidFill>
                <a:latin typeface="Arial"/>
                <a:cs typeface="Arial"/>
              </a:rPr>
              <a:t>(IBERDARADEX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cohort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2)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in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transplant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ineligible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NDMM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patients,</a:t>
            </a:r>
            <a:r>
              <a:rPr sz="749" spc="1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20" dirty="0">
                <a:solidFill>
                  <a:srgbClr val="7F7F7F"/>
                </a:solidFill>
                <a:latin typeface="Arial"/>
                <a:cs typeface="Arial"/>
              </a:rPr>
              <a:t>as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measured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by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10" dirty="0">
                <a:solidFill>
                  <a:srgbClr val="7F7F7F"/>
                </a:solidFill>
                <a:latin typeface="Arial"/>
                <a:cs typeface="Arial"/>
              </a:rPr>
              <a:t>overall</a:t>
            </a:r>
            <a:r>
              <a:rPr sz="7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rate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25" dirty="0">
                <a:solidFill>
                  <a:srgbClr val="7F7F7F"/>
                </a:solidFill>
                <a:latin typeface="Arial"/>
                <a:cs typeface="Arial"/>
              </a:rPr>
              <a:t>as </a:t>
            </a:r>
            <a:r>
              <a:rPr sz="749" spc="-2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well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20" dirty="0">
                <a:solidFill>
                  <a:srgbClr val="7F7F7F"/>
                </a:solidFill>
                <a:latin typeface="Arial"/>
                <a:cs typeface="Arial"/>
              </a:rPr>
              <a:t>as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the other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categories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and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especially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the complete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rate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25" dirty="0">
                <a:solidFill>
                  <a:srgbClr val="7F7F7F"/>
                </a:solidFill>
                <a:latin typeface="Arial"/>
                <a:cs typeface="Arial"/>
              </a:rPr>
              <a:t>(CRR)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according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to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the </a:t>
            </a:r>
            <a:r>
              <a:rPr sz="749" spc="-20" dirty="0">
                <a:solidFill>
                  <a:srgbClr val="7F7F7F"/>
                </a:solidFill>
                <a:latin typeface="Arial"/>
                <a:cs typeface="Arial"/>
              </a:rPr>
              <a:t>IMWG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spc="-5" dirty="0">
                <a:solidFill>
                  <a:srgbClr val="7F7F7F"/>
                </a:solidFill>
                <a:latin typeface="Arial"/>
                <a:cs typeface="Arial"/>
              </a:rPr>
              <a:t>response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 criteria</a:t>
            </a:r>
            <a:r>
              <a:rPr sz="7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749" dirty="0">
                <a:solidFill>
                  <a:srgbClr val="7F7F7F"/>
                </a:solidFill>
                <a:latin typeface="Arial"/>
                <a:cs typeface="Arial"/>
              </a:rPr>
              <a:t>2016</a:t>
            </a:r>
            <a:endParaRPr sz="749">
              <a:latin typeface="Arial"/>
              <a:cs typeface="Arial"/>
            </a:endParaRPr>
          </a:p>
        </p:txBody>
      </p:sp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92729" y="906570"/>
            <a:ext cx="4419456" cy="2756578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2183965" y="1525358"/>
            <a:ext cx="286667" cy="102109"/>
          </a:xfrm>
          <a:prstGeom prst="rect">
            <a:avLst/>
          </a:prstGeom>
          <a:solidFill>
            <a:srgbClr val="EBA5E9"/>
          </a:solidFill>
        </p:spPr>
        <p:txBody>
          <a:bodyPr vert="horz" wrap="square" lIns="0" tIns="634" rIns="0" bIns="0" rtlCol="0">
            <a:spAutoFit/>
          </a:bodyPr>
          <a:lstStyle/>
          <a:p>
            <a:pPr algn="ctr">
              <a:spcBef>
                <a:spcPts val="5"/>
              </a:spcBef>
            </a:pPr>
            <a:r>
              <a:rPr sz="649" spc="-5" dirty="0">
                <a:solidFill>
                  <a:srgbClr val="595454"/>
                </a:solidFill>
                <a:latin typeface="Trebuchet MS"/>
                <a:cs typeface="Trebuchet MS"/>
              </a:rPr>
              <a:t>56</a:t>
            </a:r>
            <a:endParaRPr sz="649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948766" y="1525358"/>
            <a:ext cx="286667" cy="102109"/>
          </a:xfrm>
          <a:prstGeom prst="rect">
            <a:avLst/>
          </a:prstGeom>
          <a:solidFill>
            <a:srgbClr val="E077DE"/>
          </a:solidFill>
        </p:spPr>
        <p:txBody>
          <a:bodyPr vert="horz" wrap="square" lIns="0" tIns="634" rIns="0" bIns="0" rtlCol="0">
            <a:spAutoFit/>
          </a:bodyPr>
          <a:lstStyle/>
          <a:p>
            <a:pPr algn="ctr">
              <a:spcBef>
                <a:spcPts val="5"/>
              </a:spcBef>
            </a:pPr>
            <a:r>
              <a:rPr sz="649" spc="-5" dirty="0">
                <a:solidFill>
                  <a:srgbClr val="595454"/>
                </a:solidFill>
                <a:latin typeface="Trebuchet MS"/>
                <a:cs typeface="Trebuchet MS"/>
              </a:rPr>
              <a:t>70</a:t>
            </a:r>
            <a:endParaRPr sz="649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195232" y="1258567"/>
            <a:ext cx="2544483" cy="138703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1563" rIns="0" bIns="0" rtlCol="0">
            <a:spAutoFit/>
          </a:bodyPr>
          <a:lstStyle/>
          <a:p>
            <a:pPr marL="254964" indent="-206762">
              <a:spcBef>
                <a:spcPts val="170"/>
              </a:spcBef>
              <a:buFont typeface="Arial"/>
              <a:buChar char="•"/>
              <a:tabLst>
                <a:tab pos="254964" algn="l"/>
                <a:tab pos="255597" algn="l"/>
              </a:tabLst>
            </a:pP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30%</a:t>
            </a:r>
            <a:r>
              <a:rPr sz="9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of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population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will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be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frail</a:t>
            </a:r>
            <a:endParaRPr sz="999">
              <a:latin typeface="Trebuchet MS"/>
              <a:cs typeface="Trebuchet MS"/>
            </a:endParaRPr>
          </a:p>
          <a:p>
            <a:pPr marL="254964" marR="191540" indent="-206127">
              <a:spcBef>
                <a:spcPts val="259"/>
              </a:spcBef>
              <a:buFont typeface="Arial"/>
              <a:buChar char="•"/>
              <a:tabLst>
                <a:tab pos="254964" algn="l"/>
                <a:tab pos="255597" algn="l"/>
              </a:tabLst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Modified IMWG 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frailty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score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will </a:t>
            </a: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be </a:t>
            </a:r>
            <a:r>
              <a:rPr sz="999" b="1" spc="-29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used</a:t>
            </a:r>
            <a:r>
              <a:rPr sz="9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to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evaluate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the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-5" dirty="0">
                <a:solidFill>
                  <a:srgbClr val="595454"/>
                </a:solidFill>
                <a:latin typeface="Trebuchet MS"/>
                <a:cs typeface="Trebuchet MS"/>
              </a:rPr>
              <a:t>frailty</a:t>
            </a:r>
            <a:endParaRPr sz="999">
              <a:latin typeface="Trebuchet MS"/>
              <a:cs typeface="Trebuchet MS"/>
            </a:endParaRPr>
          </a:p>
          <a:p>
            <a:pPr marL="254964" marR="297458" indent="-206127">
              <a:lnSpc>
                <a:spcPct val="104000"/>
              </a:lnSpc>
              <a:spcBef>
                <a:spcPts val="200"/>
              </a:spcBef>
              <a:buFont typeface="Arial"/>
              <a:buChar char="•"/>
              <a:tabLst>
                <a:tab pos="254964" algn="l"/>
                <a:tab pos="255597" algn="l"/>
              </a:tabLst>
            </a:pP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This</a:t>
            </a:r>
            <a:r>
              <a:rPr sz="9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is</a:t>
            </a:r>
            <a:r>
              <a:rPr sz="999" b="1" spc="-2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15" dirty="0">
                <a:solidFill>
                  <a:srgbClr val="595454"/>
                </a:solidFill>
                <a:latin typeface="Trebuchet MS"/>
                <a:cs typeface="Trebuchet MS"/>
              </a:rPr>
              <a:t>a</a:t>
            </a:r>
            <a:r>
              <a:rPr sz="9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platform</a:t>
            </a:r>
            <a:r>
              <a:rPr sz="9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for</a:t>
            </a:r>
            <a:r>
              <a:rPr sz="9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adding</a:t>
            </a:r>
            <a:r>
              <a:rPr sz="999" b="1" spc="-2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new </a:t>
            </a:r>
            <a:r>
              <a:rPr sz="999" b="1" spc="-28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combos</a:t>
            </a:r>
            <a:r>
              <a:rPr sz="999" b="1" spc="-15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if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we</a:t>
            </a:r>
            <a:r>
              <a:rPr sz="999" b="1" spc="-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want....</a:t>
            </a:r>
            <a:endParaRPr sz="999">
              <a:latin typeface="Trebuchet MS"/>
              <a:cs typeface="Trebuchet MS"/>
            </a:endParaRPr>
          </a:p>
          <a:p>
            <a:pPr marL="255597" marR="238473" indent="-206762">
              <a:lnSpc>
                <a:spcPct val="99100"/>
              </a:lnSpc>
              <a:spcBef>
                <a:spcPts val="280"/>
              </a:spcBef>
              <a:buFont typeface="Arial"/>
              <a:buChar char="•"/>
              <a:tabLst>
                <a:tab pos="254964" algn="l"/>
                <a:tab pos="255597" algn="l"/>
              </a:tabLst>
            </a:pP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We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are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planning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to rescue this </a:t>
            </a:r>
            <a:r>
              <a:rPr sz="999" b="1" spc="1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population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with CC-92480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plus </a:t>
            </a:r>
            <a:r>
              <a:rPr sz="999" b="1" spc="5" dirty="0">
                <a:solidFill>
                  <a:srgbClr val="595454"/>
                </a:solidFill>
                <a:latin typeface="Trebuchet MS"/>
                <a:cs typeface="Trebuchet MS"/>
              </a:rPr>
              <a:t>Vd </a:t>
            </a:r>
            <a:r>
              <a:rPr sz="999" b="1" spc="-290" dirty="0">
                <a:solidFill>
                  <a:srgbClr val="595454"/>
                </a:solidFill>
                <a:latin typeface="Trebuchet MS"/>
                <a:cs typeface="Trebuchet MS"/>
              </a:rPr>
              <a:t> </a:t>
            </a:r>
            <a:r>
              <a:rPr sz="999" b="1" dirty="0">
                <a:solidFill>
                  <a:srgbClr val="595454"/>
                </a:solidFill>
                <a:latin typeface="Trebuchet MS"/>
                <a:cs typeface="Trebuchet MS"/>
              </a:rPr>
              <a:t>(ASH2021)</a:t>
            </a:r>
            <a:endParaRPr sz="999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274410" y="976114"/>
            <a:ext cx="6595233" cy="998893"/>
            <a:chOff x="1270344" y="977317"/>
            <a:chExt cx="6603365" cy="1000125"/>
          </a:xfrm>
        </p:grpSpPr>
        <p:sp>
          <p:nvSpPr>
            <p:cNvPr id="14" name="object 14"/>
            <p:cNvSpPr/>
            <p:nvPr/>
          </p:nvSpPr>
          <p:spPr>
            <a:xfrm>
              <a:off x="1270344" y="982473"/>
              <a:ext cx="6603365" cy="0"/>
            </a:xfrm>
            <a:custGeom>
              <a:avLst/>
              <a:gdLst/>
              <a:ahLst/>
              <a:cxnLst/>
              <a:rect l="l" t="t" r="r" b="b"/>
              <a:pathLst>
                <a:path w="6603365">
                  <a:moveTo>
                    <a:pt x="0" y="0"/>
                  </a:moveTo>
                  <a:lnTo>
                    <a:pt x="6603314" y="0"/>
                  </a:lnTo>
                </a:path>
              </a:pathLst>
            </a:custGeom>
            <a:ln w="10312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1919982" y="1710481"/>
              <a:ext cx="676275" cy="260350"/>
            </a:xfrm>
            <a:custGeom>
              <a:avLst/>
              <a:gdLst/>
              <a:ahLst/>
              <a:cxnLst/>
              <a:rect l="l" t="t" r="r" b="b"/>
              <a:pathLst>
                <a:path w="676275" h="260350">
                  <a:moveTo>
                    <a:pt x="0" y="129997"/>
                  </a:moveTo>
                  <a:lnTo>
                    <a:pt x="26562" y="79397"/>
                  </a:lnTo>
                  <a:lnTo>
                    <a:pt x="57726" y="57315"/>
                  </a:lnTo>
                  <a:lnTo>
                    <a:pt x="98999" y="38076"/>
                  </a:lnTo>
                  <a:lnTo>
                    <a:pt x="149022" y="22202"/>
                  </a:lnTo>
                  <a:lnTo>
                    <a:pt x="206436" y="10216"/>
                  </a:lnTo>
                  <a:lnTo>
                    <a:pt x="269881" y="2641"/>
                  </a:lnTo>
                  <a:lnTo>
                    <a:pt x="337997" y="0"/>
                  </a:lnTo>
                  <a:lnTo>
                    <a:pt x="406118" y="2641"/>
                  </a:lnTo>
                  <a:lnTo>
                    <a:pt x="469566" y="10216"/>
                  </a:lnTo>
                  <a:lnTo>
                    <a:pt x="526982" y="22202"/>
                  </a:lnTo>
                  <a:lnTo>
                    <a:pt x="577007" y="38076"/>
                  </a:lnTo>
                  <a:lnTo>
                    <a:pt x="618281" y="57315"/>
                  </a:lnTo>
                  <a:lnTo>
                    <a:pt x="649445" y="79397"/>
                  </a:lnTo>
                  <a:lnTo>
                    <a:pt x="676008" y="129997"/>
                  </a:lnTo>
                  <a:lnTo>
                    <a:pt x="669141" y="156195"/>
                  </a:lnTo>
                  <a:lnTo>
                    <a:pt x="618281" y="202678"/>
                  </a:lnTo>
                  <a:lnTo>
                    <a:pt x="577007" y="221918"/>
                  </a:lnTo>
                  <a:lnTo>
                    <a:pt x="526982" y="237792"/>
                  </a:lnTo>
                  <a:lnTo>
                    <a:pt x="469566" y="249778"/>
                  </a:lnTo>
                  <a:lnTo>
                    <a:pt x="406118" y="257353"/>
                  </a:lnTo>
                  <a:lnTo>
                    <a:pt x="337997" y="259994"/>
                  </a:lnTo>
                  <a:lnTo>
                    <a:pt x="269881" y="257353"/>
                  </a:lnTo>
                  <a:lnTo>
                    <a:pt x="206436" y="249778"/>
                  </a:lnTo>
                  <a:lnTo>
                    <a:pt x="149022" y="237792"/>
                  </a:lnTo>
                  <a:lnTo>
                    <a:pt x="98999" y="221918"/>
                  </a:lnTo>
                  <a:lnTo>
                    <a:pt x="57726" y="202678"/>
                  </a:lnTo>
                  <a:lnTo>
                    <a:pt x="26562" y="180596"/>
                  </a:lnTo>
                  <a:lnTo>
                    <a:pt x="0" y="129997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3718435" y="1658480"/>
              <a:ext cx="676275" cy="260350"/>
            </a:xfrm>
            <a:custGeom>
              <a:avLst/>
              <a:gdLst/>
              <a:ahLst/>
              <a:cxnLst/>
              <a:rect l="l" t="t" r="r" b="b"/>
              <a:pathLst>
                <a:path w="676275" h="260350">
                  <a:moveTo>
                    <a:pt x="0" y="129997"/>
                  </a:moveTo>
                  <a:lnTo>
                    <a:pt x="26562" y="79397"/>
                  </a:lnTo>
                  <a:lnTo>
                    <a:pt x="57726" y="57315"/>
                  </a:lnTo>
                  <a:lnTo>
                    <a:pt x="98999" y="38076"/>
                  </a:lnTo>
                  <a:lnTo>
                    <a:pt x="149022" y="22202"/>
                  </a:lnTo>
                  <a:lnTo>
                    <a:pt x="206436" y="10216"/>
                  </a:lnTo>
                  <a:lnTo>
                    <a:pt x="269881" y="2641"/>
                  </a:lnTo>
                  <a:lnTo>
                    <a:pt x="337997" y="0"/>
                  </a:lnTo>
                  <a:lnTo>
                    <a:pt x="406118" y="2641"/>
                  </a:lnTo>
                  <a:lnTo>
                    <a:pt x="469566" y="10216"/>
                  </a:lnTo>
                  <a:lnTo>
                    <a:pt x="526982" y="22202"/>
                  </a:lnTo>
                  <a:lnTo>
                    <a:pt x="577007" y="38076"/>
                  </a:lnTo>
                  <a:lnTo>
                    <a:pt x="618281" y="57315"/>
                  </a:lnTo>
                  <a:lnTo>
                    <a:pt x="649445" y="79397"/>
                  </a:lnTo>
                  <a:lnTo>
                    <a:pt x="676008" y="129997"/>
                  </a:lnTo>
                  <a:lnTo>
                    <a:pt x="669141" y="156195"/>
                  </a:lnTo>
                  <a:lnTo>
                    <a:pt x="618281" y="202678"/>
                  </a:lnTo>
                  <a:lnTo>
                    <a:pt x="577007" y="221918"/>
                  </a:lnTo>
                  <a:lnTo>
                    <a:pt x="526982" y="237792"/>
                  </a:lnTo>
                  <a:lnTo>
                    <a:pt x="469566" y="249778"/>
                  </a:lnTo>
                  <a:lnTo>
                    <a:pt x="406118" y="257353"/>
                  </a:lnTo>
                  <a:lnTo>
                    <a:pt x="337997" y="259994"/>
                  </a:lnTo>
                  <a:lnTo>
                    <a:pt x="269881" y="257353"/>
                  </a:lnTo>
                  <a:lnTo>
                    <a:pt x="206436" y="249778"/>
                  </a:lnTo>
                  <a:lnTo>
                    <a:pt x="149022" y="237792"/>
                  </a:lnTo>
                  <a:lnTo>
                    <a:pt x="98999" y="221918"/>
                  </a:lnTo>
                  <a:lnTo>
                    <a:pt x="57726" y="202678"/>
                  </a:lnTo>
                  <a:lnTo>
                    <a:pt x="26562" y="180596"/>
                  </a:lnTo>
                  <a:lnTo>
                    <a:pt x="0" y="129997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595986" y="1294474"/>
              <a:ext cx="1248410" cy="0"/>
            </a:xfrm>
            <a:custGeom>
              <a:avLst/>
              <a:gdLst/>
              <a:ahLst/>
              <a:cxnLst/>
              <a:rect l="l" t="t" r="r" b="b"/>
              <a:pathLst>
                <a:path w="1248410">
                  <a:moveTo>
                    <a:pt x="0" y="0"/>
                  </a:moveTo>
                  <a:lnTo>
                    <a:pt x="1248003" y="0"/>
                  </a:lnTo>
                </a:path>
              </a:pathLst>
            </a:custGeom>
            <a:ln w="15481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8"/>
            <a:ext cx="442524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5322" y="4015848"/>
            <a:ext cx="922153" cy="321549"/>
            <a:chOff x="1801911" y="4020799"/>
            <a:chExt cx="923290" cy="3219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774527" y="721237"/>
            <a:ext cx="5642003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Modified-ALCYONE</a:t>
            </a:r>
            <a:r>
              <a:rPr sz="144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Scheme</a:t>
            </a:r>
            <a:r>
              <a:rPr sz="1448" b="1" spc="-2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Design: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Observational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Study</a:t>
            </a:r>
            <a:r>
              <a:rPr sz="1448" b="1" spc="-1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OptiMMal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08962" y="4000690"/>
            <a:ext cx="3782476" cy="273456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lnSpc>
                <a:spcPts val="514"/>
              </a:lnSpc>
              <a:spcBef>
                <a:spcPts val="135"/>
              </a:spcBef>
            </a:pPr>
            <a:r>
              <a:rPr sz="449" spc="30" dirty="0">
                <a:latin typeface="Arial"/>
                <a:cs typeface="Arial"/>
              </a:rPr>
              <a:t>NDMM,</a:t>
            </a:r>
            <a:r>
              <a:rPr sz="449" spc="25" dirty="0">
                <a:latin typeface="Arial"/>
                <a:cs typeface="Arial"/>
              </a:rPr>
              <a:t> newly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diagnosed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multiple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myeloma; </a:t>
            </a:r>
            <a:r>
              <a:rPr sz="449" spc="30" dirty="0">
                <a:latin typeface="Arial"/>
                <a:cs typeface="Arial"/>
              </a:rPr>
              <a:t>ECOG, </a:t>
            </a:r>
            <a:r>
              <a:rPr sz="449" spc="20" dirty="0">
                <a:latin typeface="Arial"/>
                <a:cs typeface="Arial"/>
              </a:rPr>
              <a:t>Eastern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Cooperative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Oncology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Group; </a:t>
            </a:r>
            <a:r>
              <a:rPr sz="449" spc="20" dirty="0">
                <a:latin typeface="Arial"/>
                <a:cs typeface="Arial"/>
              </a:rPr>
              <a:t>ISS,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International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Staging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System;</a:t>
            </a:r>
            <a:endParaRPr sz="449">
              <a:latin typeface="Arial"/>
              <a:cs typeface="Arial"/>
            </a:endParaRPr>
          </a:p>
          <a:p>
            <a:pPr marL="12685" marR="5074">
              <a:lnSpc>
                <a:spcPts val="479"/>
              </a:lnSpc>
              <a:spcBef>
                <a:spcPts val="45"/>
              </a:spcBef>
            </a:pPr>
            <a:r>
              <a:rPr sz="449" spc="25" dirty="0">
                <a:latin typeface="Arial"/>
                <a:cs typeface="Arial"/>
              </a:rPr>
              <a:t>EU, European</a:t>
            </a:r>
            <a:r>
              <a:rPr sz="449" spc="35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Union; </a:t>
            </a:r>
            <a:r>
              <a:rPr sz="449" spc="30" dirty="0">
                <a:latin typeface="Arial"/>
                <a:cs typeface="Arial"/>
              </a:rPr>
              <a:t>VMP, </a:t>
            </a:r>
            <a:r>
              <a:rPr sz="449" spc="25" dirty="0">
                <a:latin typeface="Arial"/>
                <a:cs typeface="Arial"/>
              </a:rPr>
              <a:t>bortezomib/melphalan/prednisone; SC, subcutaneously;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PO, </a:t>
            </a:r>
            <a:r>
              <a:rPr sz="449" spc="20" dirty="0">
                <a:latin typeface="Arial"/>
                <a:cs typeface="Arial"/>
              </a:rPr>
              <a:t>orally;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D,</a:t>
            </a:r>
            <a:r>
              <a:rPr sz="449" spc="25" dirty="0">
                <a:latin typeface="Arial"/>
                <a:cs typeface="Arial"/>
              </a:rPr>
              <a:t> daratumumab;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IV,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intravenously; </a:t>
            </a:r>
            <a:r>
              <a:rPr sz="449" spc="25" dirty="0">
                <a:latin typeface="Arial"/>
                <a:cs typeface="Arial"/>
              </a:rPr>
              <a:t> PD,</a:t>
            </a:r>
            <a:r>
              <a:rPr sz="449" spc="20" dirty="0">
                <a:latin typeface="Arial"/>
                <a:cs typeface="Arial"/>
              </a:rPr>
              <a:t> progressive</a:t>
            </a:r>
            <a:r>
              <a:rPr sz="449" spc="3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disease;</a:t>
            </a:r>
            <a:r>
              <a:rPr sz="449" spc="25" dirty="0">
                <a:latin typeface="Arial"/>
                <a:cs typeface="Arial"/>
              </a:rPr>
              <a:t> PFS, </a:t>
            </a:r>
            <a:r>
              <a:rPr sz="449" spc="20" dirty="0">
                <a:latin typeface="Arial"/>
                <a:cs typeface="Arial"/>
              </a:rPr>
              <a:t>progression-free</a:t>
            </a:r>
            <a:r>
              <a:rPr sz="449" spc="3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survival;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30" dirty="0">
                <a:latin typeface="Arial"/>
                <a:cs typeface="Arial"/>
              </a:rPr>
              <a:t>ORR,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overall</a:t>
            </a:r>
            <a:r>
              <a:rPr sz="449" spc="25" dirty="0">
                <a:latin typeface="Arial"/>
                <a:cs typeface="Arial"/>
              </a:rPr>
              <a:t> response</a:t>
            </a:r>
            <a:r>
              <a:rPr sz="449" spc="3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rate; </a:t>
            </a:r>
            <a:r>
              <a:rPr sz="449" spc="30" dirty="0">
                <a:latin typeface="Arial"/>
                <a:cs typeface="Arial"/>
              </a:rPr>
              <a:t>VGPR,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very</a:t>
            </a:r>
            <a:r>
              <a:rPr sz="449" spc="25" dirty="0">
                <a:latin typeface="Arial"/>
                <a:cs typeface="Arial"/>
              </a:rPr>
              <a:t> good</a:t>
            </a:r>
            <a:r>
              <a:rPr sz="449" spc="3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partial</a:t>
            </a:r>
            <a:r>
              <a:rPr sz="449" spc="25" dirty="0">
                <a:latin typeface="Arial"/>
                <a:cs typeface="Arial"/>
              </a:rPr>
              <a:t> response;</a:t>
            </a:r>
            <a:endParaRPr sz="449">
              <a:latin typeface="Arial"/>
              <a:cs typeface="Arial"/>
            </a:endParaRPr>
          </a:p>
          <a:p>
            <a:pPr marL="12685">
              <a:lnSpc>
                <a:spcPts val="489"/>
              </a:lnSpc>
            </a:pPr>
            <a:r>
              <a:rPr sz="449" spc="25" dirty="0">
                <a:latin typeface="Arial"/>
                <a:cs typeface="Arial"/>
              </a:rPr>
              <a:t>CR, complete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response;</a:t>
            </a:r>
            <a:r>
              <a:rPr sz="449" spc="30" dirty="0">
                <a:latin typeface="Arial"/>
                <a:cs typeface="Arial"/>
              </a:rPr>
              <a:t> MRD,</a:t>
            </a:r>
            <a:r>
              <a:rPr sz="449" spc="25" dirty="0">
                <a:latin typeface="Arial"/>
                <a:cs typeface="Arial"/>
              </a:rPr>
              <a:t> minimal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residual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disease;</a:t>
            </a:r>
            <a:r>
              <a:rPr sz="449" spc="30" dirty="0">
                <a:latin typeface="Arial"/>
                <a:cs typeface="Arial"/>
              </a:rPr>
              <a:t> NGS,</a:t>
            </a:r>
            <a:r>
              <a:rPr sz="449" spc="25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next-generation</a:t>
            </a:r>
            <a:r>
              <a:rPr sz="449" spc="4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sequencing;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5" dirty="0">
                <a:latin typeface="Arial"/>
                <a:cs typeface="Arial"/>
              </a:rPr>
              <a:t>OS, </a:t>
            </a:r>
            <a:r>
              <a:rPr sz="449" spc="20" dirty="0">
                <a:latin typeface="Arial"/>
                <a:cs typeface="Arial"/>
              </a:rPr>
              <a:t>overall</a:t>
            </a:r>
            <a:r>
              <a:rPr sz="449" spc="30" dirty="0">
                <a:latin typeface="Arial"/>
                <a:cs typeface="Arial"/>
              </a:rPr>
              <a:t> </a:t>
            </a:r>
            <a:r>
              <a:rPr sz="449" spc="20" dirty="0">
                <a:latin typeface="Arial"/>
                <a:cs typeface="Arial"/>
              </a:rPr>
              <a:t>survival.</a:t>
            </a:r>
            <a:endParaRPr sz="449">
              <a:latin typeface="Arial"/>
              <a:cs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075730" y="1290392"/>
            <a:ext cx="3540205" cy="2501356"/>
            <a:chOff x="2072652" y="1291983"/>
            <a:chExt cx="3544570" cy="2504440"/>
          </a:xfrm>
        </p:grpSpPr>
        <p:sp>
          <p:nvSpPr>
            <p:cNvPr id="10" name="object 10"/>
            <p:cNvSpPr/>
            <p:nvPr/>
          </p:nvSpPr>
          <p:spPr>
            <a:xfrm>
              <a:off x="2942158" y="2431186"/>
              <a:ext cx="2675255" cy="41275"/>
            </a:xfrm>
            <a:custGeom>
              <a:avLst/>
              <a:gdLst/>
              <a:ahLst/>
              <a:cxnLst/>
              <a:rect l="l" t="t" r="r" b="b"/>
              <a:pathLst>
                <a:path w="2675254" h="41275">
                  <a:moveTo>
                    <a:pt x="266674" y="20637"/>
                  </a:moveTo>
                  <a:lnTo>
                    <a:pt x="252907" y="13754"/>
                  </a:lnTo>
                  <a:lnTo>
                    <a:pt x="225399" y="0"/>
                  </a:lnTo>
                  <a:lnTo>
                    <a:pt x="225399" y="13754"/>
                  </a:lnTo>
                  <a:lnTo>
                    <a:pt x="0" y="13754"/>
                  </a:lnTo>
                  <a:lnTo>
                    <a:pt x="0" y="27508"/>
                  </a:lnTo>
                  <a:lnTo>
                    <a:pt x="225399" y="27508"/>
                  </a:lnTo>
                  <a:lnTo>
                    <a:pt x="225399" y="41275"/>
                  </a:lnTo>
                  <a:lnTo>
                    <a:pt x="252933" y="27508"/>
                  </a:lnTo>
                  <a:lnTo>
                    <a:pt x="266674" y="20637"/>
                  </a:lnTo>
                  <a:close/>
                </a:path>
                <a:path w="2675254" h="41275">
                  <a:moveTo>
                    <a:pt x="2674759" y="20637"/>
                  </a:moveTo>
                  <a:lnTo>
                    <a:pt x="2660993" y="13754"/>
                  </a:lnTo>
                  <a:lnTo>
                    <a:pt x="2633484" y="0"/>
                  </a:lnTo>
                  <a:lnTo>
                    <a:pt x="2633484" y="13754"/>
                  </a:lnTo>
                  <a:lnTo>
                    <a:pt x="2294725" y="13754"/>
                  </a:lnTo>
                  <a:lnTo>
                    <a:pt x="2294725" y="27508"/>
                  </a:lnTo>
                  <a:lnTo>
                    <a:pt x="2633484" y="27508"/>
                  </a:lnTo>
                  <a:lnTo>
                    <a:pt x="2633484" y="41275"/>
                  </a:lnTo>
                  <a:lnTo>
                    <a:pt x="2661018" y="27508"/>
                  </a:lnTo>
                  <a:lnTo>
                    <a:pt x="2674759" y="206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72652" y="1291983"/>
              <a:ext cx="873281" cy="2504302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2132325" y="1766573"/>
            <a:ext cx="751548" cy="153734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147143">
              <a:lnSpc>
                <a:spcPct val="101600"/>
              </a:lnSpc>
              <a:spcBef>
                <a:spcPts val="95"/>
              </a:spcBef>
            </a:pPr>
            <a:r>
              <a:rPr sz="799" spc="-10" dirty="0">
                <a:latin typeface="Arial"/>
                <a:cs typeface="Arial"/>
              </a:rPr>
              <a:t>Ke</a:t>
            </a:r>
            <a:r>
              <a:rPr sz="799" spc="5" dirty="0">
                <a:latin typeface="Arial"/>
                <a:cs typeface="Arial"/>
              </a:rPr>
              <a:t>y</a:t>
            </a:r>
            <a:r>
              <a:rPr sz="799" spc="-10" dirty="0">
                <a:latin typeface="Arial"/>
                <a:cs typeface="Arial"/>
              </a:rPr>
              <a:t> e</a:t>
            </a:r>
            <a:r>
              <a:rPr sz="799" spc="-5" dirty="0">
                <a:latin typeface="Arial"/>
                <a:cs typeface="Arial"/>
              </a:rPr>
              <a:t>li</a:t>
            </a:r>
            <a:r>
              <a:rPr sz="799" spc="-10" dirty="0">
                <a:latin typeface="Arial"/>
                <a:cs typeface="Arial"/>
              </a:rPr>
              <a:t>g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b</a:t>
            </a:r>
            <a:r>
              <a:rPr sz="799" spc="-5" dirty="0">
                <a:latin typeface="Arial"/>
                <a:cs typeface="Arial"/>
              </a:rPr>
              <a:t>ilit</a:t>
            </a:r>
            <a:r>
              <a:rPr sz="799" dirty="0">
                <a:latin typeface="Arial"/>
                <a:cs typeface="Arial"/>
              </a:rPr>
              <a:t>y  </a:t>
            </a:r>
            <a:r>
              <a:rPr sz="799" spc="-5" dirty="0">
                <a:latin typeface="Arial"/>
                <a:cs typeface="Arial"/>
              </a:rPr>
              <a:t>criteria:</a:t>
            </a:r>
            <a:endParaRPr sz="799">
              <a:latin typeface="Arial"/>
              <a:cs typeface="Arial"/>
            </a:endParaRPr>
          </a:p>
          <a:p>
            <a:pPr marL="135727" marR="97038" indent="-123676">
              <a:lnSpc>
                <a:spcPct val="98800"/>
              </a:lnSpc>
              <a:spcBef>
                <a:spcPts val="454"/>
              </a:spcBef>
              <a:buChar char="•"/>
              <a:tabLst>
                <a:tab pos="136361" algn="l"/>
              </a:tabLst>
            </a:pPr>
            <a:r>
              <a:rPr sz="799" spc="-5" dirty="0">
                <a:latin typeface="Arial"/>
                <a:cs typeface="Arial"/>
              </a:rPr>
              <a:t>Tr</a:t>
            </a:r>
            <a:r>
              <a:rPr sz="799" spc="-10" dirty="0">
                <a:latin typeface="Arial"/>
                <a:cs typeface="Arial"/>
              </a:rPr>
              <a:t>an</a:t>
            </a:r>
            <a:r>
              <a:rPr sz="799" spc="-5" dirty="0">
                <a:latin typeface="Arial"/>
                <a:cs typeface="Arial"/>
              </a:rPr>
              <a:t>s</a:t>
            </a:r>
            <a:r>
              <a:rPr sz="799" spc="-10" dirty="0">
                <a:latin typeface="Arial"/>
                <a:cs typeface="Arial"/>
              </a:rPr>
              <a:t>p</a:t>
            </a:r>
            <a:r>
              <a:rPr sz="799" spc="-5" dirty="0">
                <a:latin typeface="Arial"/>
                <a:cs typeface="Arial"/>
              </a:rPr>
              <a:t>l</a:t>
            </a:r>
            <a:r>
              <a:rPr sz="799" spc="-10" dirty="0">
                <a:latin typeface="Arial"/>
                <a:cs typeface="Arial"/>
              </a:rPr>
              <a:t>an</a:t>
            </a:r>
            <a:r>
              <a:rPr sz="799" spc="-5" dirty="0">
                <a:latin typeface="Arial"/>
                <a:cs typeface="Arial"/>
              </a:rPr>
              <a:t>t</a:t>
            </a:r>
            <a:r>
              <a:rPr sz="799" dirty="0">
                <a:latin typeface="Arial"/>
                <a:cs typeface="Arial"/>
              </a:rPr>
              <a:t>-  </a:t>
            </a:r>
            <a:r>
              <a:rPr sz="799" spc="-5" dirty="0">
                <a:latin typeface="Arial"/>
                <a:cs typeface="Arial"/>
              </a:rPr>
              <a:t>ineligible </a:t>
            </a:r>
            <a:r>
              <a:rPr sz="799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NDMM</a:t>
            </a:r>
            <a:endParaRPr sz="799">
              <a:latin typeface="Arial"/>
              <a:cs typeface="Arial"/>
            </a:endParaRPr>
          </a:p>
          <a:p>
            <a:pPr marL="135727" indent="-123676">
              <a:lnSpc>
                <a:spcPts val="939"/>
              </a:lnSpc>
              <a:spcBef>
                <a:spcPts val="15"/>
              </a:spcBef>
              <a:buChar char="•"/>
              <a:tabLst>
                <a:tab pos="136361" algn="l"/>
              </a:tabLst>
            </a:pPr>
            <a:r>
              <a:rPr sz="799" spc="-10" dirty="0">
                <a:latin typeface="Arial"/>
                <a:cs typeface="Arial"/>
              </a:rPr>
              <a:t>EC</a:t>
            </a:r>
            <a:r>
              <a:rPr sz="799" spc="-15" dirty="0">
                <a:latin typeface="Arial"/>
                <a:cs typeface="Arial"/>
              </a:rPr>
              <a:t>O</a:t>
            </a:r>
            <a:r>
              <a:rPr sz="799" spc="5" dirty="0">
                <a:latin typeface="Arial"/>
                <a:cs typeface="Arial"/>
              </a:rPr>
              <a:t>G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0-</a:t>
            </a:r>
            <a:r>
              <a:rPr sz="799" spc="5" dirty="0">
                <a:latin typeface="Arial"/>
                <a:cs typeface="Arial"/>
              </a:rPr>
              <a:t>2</a:t>
            </a:r>
            <a:endParaRPr sz="799">
              <a:latin typeface="Arial"/>
              <a:cs typeface="Arial"/>
            </a:endParaRPr>
          </a:p>
          <a:p>
            <a:pPr marL="135727" marR="149046" indent="-123676" algn="r">
              <a:lnSpc>
                <a:spcPts val="968"/>
              </a:lnSpc>
              <a:spcBef>
                <a:spcPts val="5"/>
              </a:spcBef>
              <a:buChar char="•"/>
              <a:tabLst>
                <a:tab pos="136361" algn="l"/>
              </a:tabLst>
            </a:pPr>
            <a:r>
              <a:rPr sz="799" spc="-10" dirty="0">
                <a:latin typeface="Arial"/>
                <a:cs typeface="Arial"/>
              </a:rPr>
              <a:t>Crea</a:t>
            </a:r>
            <a:r>
              <a:rPr sz="799" spc="-5" dirty="0">
                <a:latin typeface="Arial"/>
                <a:cs typeface="Arial"/>
              </a:rPr>
              <a:t>ti</a:t>
            </a:r>
            <a:r>
              <a:rPr sz="799" spc="-10" dirty="0">
                <a:latin typeface="Arial"/>
                <a:cs typeface="Arial"/>
              </a:rPr>
              <a:t>n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ne  </a:t>
            </a:r>
            <a:r>
              <a:rPr sz="799" spc="-5" dirty="0">
                <a:latin typeface="Arial"/>
                <a:cs typeface="Arial"/>
              </a:rPr>
              <a:t>clearance</a:t>
            </a:r>
            <a:endParaRPr sz="799">
              <a:latin typeface="Arial"/>
              <a:cs typeface="Arial"/>
            </a:endParaRPr>
          </a:p>
          <a:p>
            <a:pPr marR="90696" algn="r">
              <a:lnSpc>
                <a:spcPts val="893"/>
              </a:lnSpc>
            </a:pPr>
            <a:r>
              <a:rPr sz="799" spc="-5" dirty="0">
                <a:latin typeface="Arial"/>
                <a:cs typeface="Arial"/>
              </a:rPr>
              <a:t>≥40</a:t>
            </a:r>
            <a:r>
              <a:rPr sz="799" spc="-5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mL/min</a:t>
            </a:r>
            <a:endParaRPr sz="799">
              <a:latin typeface="Arial"/>
              <a:cs typeface="Arial"/>
            </a:endParaRPr>
          </a:p>
          <a:p>
            <a:pPr marL="135727" marR="5074" indent="-123676">
              <a:lnSpc>
                <a:spcPct val="98800"/>
              </a:lnSpc>
              <a:spcBef>
                <a:spcPts val="30"/>
              </a:spcBef>
              <a:buChar char="•"/>
              <a:tabLst>
                <a:tab pos="136361" algn="l"/>
              </a:tabLst>
            </a:pPr>
            <a:r>
              <a:rPr sz="799" spc="-10" dirty="0">
                <a:latin typeface="Arial"/>
                <a:cs typeface="Arial"/>
              </a:rPr>
              <a:t>N</a:t>
            </a:r>
            <a:r>
              <a:rPr sz="799" spc="5" dirty="0">
                <a:latin typeface="Arial"/>
                <a:cs typeface="Arial"/>
              </a:rPr>
              <a:t>o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per</a:t>
            </a:r>
            <a:r>
              <a:rPr sz="799" spc="-5" dirty="0">
                <a:latin typeface="Arial"/>
                <a:cs typeface="Arial"/>
              </a:rPr>
              <a:t>i</a:t>
            </a:r>
            <a:r>
              <a:rPr sz="799" spc="-10" dirty="0">
                <a:latin typeface="Arial"/>
                <a:cs typeface="Arial"/>
              </a:rPr>
              <a:t>pher</a:t>
            </a:r>
            <a:r>
              <a:rPr sz="799" spc="-15" dirty="0">
                <a:latin typeface="Arial"/>
                <a:cs typeface="Arial"/>
              </a:rPr>
              <a:t>al  </a:t>
            </a:r>
            <a:r>
              <a:rPr sz="799" spc="-10" dirty="0">
                <a:latin typeface="Arial"/>
                <a:cs typeface="Arial"/>
              </a:rPr>
              <a:t>neuropathy </a:t>
            </a:r>
            <a:r>
              <a:rPr sz="799" spc="-5" dirty="0">
                <a:latin typeface="Arial"/>
                <a:cs typeface="Arial"/>
              </a:rPr>
              <a:t> grade</a:t>
            </a:r>
            <a:r>
              <a:rPr sz="799" spc="-25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≥2</a:t>
            </a:r>
            <a:endParaRPr sz="799">
              <a:latin typeface="Arial"/>
              <a:cs typeface="Aria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06797" y="1630042"/>
            <a:ext cx="2032963" cy="1637245"/>
          </a:xfrm>
          <a:prstGeom prst="rect">
            <a:avLst/>
          </a:prstGeom>
        </p:spPr>
      </p:pic>
      <p:sp>
        <p:nvSpPr>
          <p:cNvPr id="14" name="object 14"/>
          <p:cNvSpPr txBox="1"/>
          <p:nvPr/>
        </p:nvSpPr>
        <p:spPr>
          <a:xfrm>
            <a:off x="3263779" y="1775367"/>
            <a:ext cx="1234822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spc="5" dirty="0">
                <a:latin typeface="Arial"/>
                <a:cs typeface="Arial"/>
              </a:rPr>
              <a:t>VMP-Dara</a:t>
            </a:r>
            <a:r>
              <a:rPr sz="999" spc="-40" dirty="0">
                <a:latin typeface="Arial"/>
                <a:cs typeface="Arial"/>
              </a:rPr>
              <a:t> </a:t>
            </a:r>
            <a:r>
              <a:rPr sz="999" spc="15" dirty="0">
                <a:latin typeface="Arial"/>
                <a:cs typeface="Arial"/>
              </a:rPr>
              <a:t>×</a:t>
            </a:r>
            <a:r>
              <a:rPr sz="999" spc="-40" dirty="0">
                <a:latin typeface="Arial"/>
                <a:cs typeface="Arial"/>
              </a:rPr>
              <a:t> </a:t>
            </a:r>
            <a:r>
              <a:rPr sz="999" spc="15" dirty="0">
                <a:latin typeface="Arial"/>
                <a:cs typeface="Arial"/>
              </a:rPr>
              <a:t>9</a:t>
            </a:r>
            <a:r>
              <a:rPr sz="999" spc="-35" dirty="0">
                <a:latin typeface="Arial"/>
                <a:cs typeface="Arial"/>
              </a:rPr>
              <a:t> </a:t>
            </a:r>
            <a:r>
              <a:rPr sz="999" spc="5" dirty="0">
                <a:latin typeface="Arial"/>
                <a:cs typeface="Arial"/>
              </a:rPr>
              <a:t>cycles</a:t>
            </a:r>
            <a:endParaRPr sz="99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38317" y="2050442"/>
            <a:ext cx="1855722" cy="94371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2365" marR="649460" indent="-124945">
              <a:lnSpc>
                <a:spcPct val="98900"/>
              </a:lnSpc>
              <a:spcBef>
                <a:spcPts val="114"/>
              </a:spcBef>
            </a:pPr>
            <a:r>
              <a:rPr sz="749" dirty="0">
                <a:latin typeface="Arial"/>
                <a:cs typeface="Arial"/>
              </a:rPr>
              <a:t>Bortezomib: 1.3 mg/m</a:t>
            </a:r>
            <a:r>
              <a:rPr sz="674" baseline="24691" dirty="0">
                <a:latin typeface="Arial"/>
                <a:cs typeface="Arial"/>
              </a:rPr>
              <a:t>2</a:t>
            </a:r>
            <a:r>
              <a:rPr sz="674" spc="7" baseline="24691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SC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i="1" dirty="0">
                <a:latin typeface="Arial"/>
                <a:cs typeface="Arial"/>
              </a:rPr>
              <a:t>Cycle 1: twice weekly </a:t>
            </a:r>
            <a:r>
              <a:rPr sz="749" i="1" spc="5" dirty="0">
                <a:latin typeface="Arial"/>
                <a:cs typeface="Arial"/>
              </a:rPr>
              <a:t> </a:t>
            </a:r>
            <a:r>
              <a:rPr sz="749" i="1" dirty="0">
                <a:latin typeface="Arial"/>
                <a:cs typeface="Arial"/>
              </a:rPr>
              <a:t>Cycles</a:t>
            </a:r>
            <a:r>
              <a:rPr sz="749" i="1" spc="-15" dirty="0">
                <a:latin typeface="Arial"/>
                <a:cs typeface="Arial"/>
              </a:rPr>
              <a:t> </a:t>
            </a:r>
            <a:r>
              <a:rPr sz="749" i="1" spc="-5" dirty="0">
                <a:latin typeface="Arial"/>
                <a:cs typeface="Arial"/>
              </a:rPr>
              <a:t>2-9:</a:t>
            </a:r>
            <a:r>
              <a:rPr sz="749" i="1" spc="-15" dirty="0">
                <a:latin typeface="Arial"/>
                <a:cs typeface="Arial"/>
              </a:rPr>
              <a:t> </a:t>
            </a:r>
            <a:r>
              <a:rPr sz="749" i="1" dirty="0">
                <a:latin typeface="Arial"/>
                <a:cs typeface="Arial"/>
              </a:rPr>
              <a:t>once</a:t>
            </a:r>
            <a:r>
              <a:rPr sz="749" i="1" spc="-15" dirty="0">
                <a:latin typeface="Arial"/>
                <a:cs typeface="Arial"/>
              </a:rPr>
              <a:t> </a:t>
            </a:r>
            <a:r>
              <a:rPr sz="749" i="1" dirty="0">
                <a:latin typeface="Arial"/>
                <a:cs typeface="Arial"/>
              </a:rPr>
              <a:t>weekly</a:t>
            </a:r>
            <a:endParaRPr sz="749">
              <a:latin typeface="Arial"/>
              <a:cs typeface="Arial"/>
            </a:endParaRPr>
          </a:p>
          <a:p>
            <a:pPr marL="38054" marR="152851">
              <a:lnSpc>
                <a:spcPct val="102600"/>
              </a:lnSpc>
            </a:pPr>
            <a:r>
              <a:rPr sz="749" dirty="0">
                <a:latin typeface="Arial"/>
                <a:cs typeface="Arial"/>
              </a:rPr>
              <a:t>Melphalan: 9 </a:t>
            </a:r>
            <a:r>
              <a:rPr sz="749" spc="5" dirty="0">
                <a:latin typeface="Arial"/>
                <a:cs typeface="Arial"/>
              </a:rPr>
              <a:t>mg/m</a:t>
            </a:r>
            <a:r>
              <a:rPr sz="674" spc="7" baseline="24691" dirty="0">
                <a:latin typeface="Arial"/>
                <a:cs typeface="Arial"/>
              </a:rPr>
              <a:t>2</a:t>
            </a:r>
            <a:r>
              <a:rPr sz="674" spc="15" baseline="24691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PO </a:t>
            </a:r>
            <a:r>
              <a:rPr sz="749" dirty="0">
                <a:latin typeface="Arial"/>
                <a:cs typeface="Arial"/>
              </a:rPr>
              <a:t>on Days 1-4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Prednisone: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60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mg/m</a:t>
            </a:r>
            <a:r>
              <a:rPr sz="674" baseline="24691" dirty="0">
                <a:latin typeface="Arial"/>
                <a:cs typeface="Arial"/>
              </a:rPr>
              <a:t>2</a:t>
            </a:r>
            <a:r>
              <a:rPr sz="674" spc="127" baseline="24691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PO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on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Days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1-4 </a:t>
            </a:r>
            <a:r>
              <a:rPr sz="749" spc="-19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Daratumumab: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16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mg/kg</a:t>
            </a:r>
            <a:r>
              <a:rPr sz="749" spc="-5" dirty="0">
                <a:latin typeface="Arial"/>
                <a:cs typeface="Arial"/>
              </a:rPr>
              <a:t> IV</a:t>
            </a:r>
            <a:endParaRPr sz="749">
              <a:latin typeface="Arial"/>
              <a:cs typeface="Arial"/>
            </a:endParaRPr>
          </a:p>
          <a:p>
            <a:pPr marL="697028" marR="30443">
              <a:lnSpc>
                <a:spcPts val="859"/>
              </a:lnSpc>
              <a:spcBef>
                <a:spcPts val="85"/>
              </a:spcBef>
            </a:pPr>
            <a:r>
              <a:rPr sz="749" dirty="0">
                <a:latin typeface="Arial"/>
                <a:cs typeface="Arial"/>
              </a:rPr>
              <a:t>Cycle 1: once weekly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Cycles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2-9: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every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3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weeks</a:t>
            </a:r>
            <a:endParaRPr sz="749">
              <a:latin typeface="Arial"/>
              <a:cs typeface="Arial"/>
            </a:endParaRPr>
          </a:p>
        </p:txBody>
      </p:sp>
      <p:pic>
        <p:nvPicPr>
          <p:cNvPr id="16" name="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610740" y="1649829"/>
            <a:ext cx="1469071" cy="1637246"/>
          </a:xfrm>
          <a:prstGeom prst="rect">
            <a:avLst/>
          </a:prstGeom>
        </p:spPr>
      </p:pic>
      <p:sp>
        <p:nvSpPr>
          <p:cNvPr id="17" name="object 17"/>
          <p:cNvSpPr txBox="1"/>
          <p:nvPr/>
        </p:nvSpPr>
        <p:spPr>
          <a:xfrm>
            <a:off x="5643534" y="2088638"/>
            <a:ext cx="1312831" cy="75915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256866">
              <a:lnSpc>
                <a:spcPts val="1179"/>
              </a:lnSpc>
              <a:spcBef>
                <a:spcPts val="130"/>
              </a:spcBef>
            </a:pPr>
            <a:r>
              <a:rPr sz="999" b="1" spc="5" dirty="0">
                <a:solidFill>
                  <a:srgbClr val="0432FF"/>
                </a:solidFill>
                <a:latin typeface="Arial"/>
                <a:cs typeface="Arial"/>
              </a:rPr>
              <a:t>VDara</a:t>
            </a:r>
            <a:r>
              <a:rPr sz="999" b="1" spc="-4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dirty="0">
                <a:solidFill>
                  <a:srgbClr val="0432FF"/>
                </a:solidFill>
                <a:latin typeface="Arial"/>
                <a:cs typeface="Arial"/>
              </a:rPr>
              <a:t>until</a:t>
            </a:r>
            <a:r>
              <a:rPr sz="999" b="1" spc="-3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432FF"/>
                </a:solidFill>
                <a:latin typeface="Arial"/>
                <a:cs typeface="Arial"/>
              </a:rPr>
              <a:t>DP</a:t>
            </a:r>
            <a:endParaRPr sz="999">
              <a:latin typeface="Arial"/>
              <a:cs typeface="Arial"/>
            </a:endParaRPr>
          </a:p>
          <a:p>
            <a:pPr marL="38054">
              <a:lnSpc>
                <a:spcPts val="879"/>
              </a:lnSpc>
            </a:pPr>
            <a:r>
              <a:rPr sz="749" dirty="0">
                <a:latin typeface="Arial"/>
                <a:cs typeface="Arial"/>
              </a:rPr>
              <a:t>Cycles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10+</a:t>
            </a:r>
            <a:endParaRPr sz="749">
              <a:latin typeface="Arial"/>
              <a:cs typeface="Arial"/>
            </a:endParaRPr>
          </a:p>
          <a:p>
            <a:pPr marL="38054">
              <a:spcBef>
                <a:spcPts val="20"/>
              </a:spcBef>
            </a:pPr>
            <a:r>
              <a:rPr sz="749" dirty="0">
                <a:latin typeface="Arial"/>
                <a:cs typeface="Arial"/>
              </a:rPr>
              <a:t>Bortezomib: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1.3</a:t>
            </a:r>
            <a:r>
              <a:rPr sz="749" spc="-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mg/m</a:t>
            </a:r>
            <a:r>
              <a:rPr sz="674" baseline="24691" dirty="0">
                <a:latin typeface="Arial"/>
                <a:cs typeface="Arial"/>
              </a:rPr>
              <a:t>2</a:t>
            </a:r>
            <a:r>
              <a:rPr sz="674" spc="104" baseline="24691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SC</a:t>
            </a:r>
            <a:endParaRPr sz="749">
              <a:latin typeface="Arial"/>
              <a:cs typeface="Arial"/>
            </a:endParaRPr>
          </a:p>
          <a:p>
            <a:pPr marL="38054" marR="89428" indent="558764">
              <a:lnSpc>
                <a:spcPct val="102499"/>
              </a:lnSpc>
            </a:pPr>
            <a:r>
              <a:rPr sz="749" dirty="0">
                <a:latin typeface="Arial"/>
                <a:cs typeface="Arial"/>
              </a:rPr>
              <a:t>Days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and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15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Daratumumab: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16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mg/kg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IV</a:t>
            </a:r>
            <a:endParaRPr sz="749">
              <a:latin typeface="Arial"/>
              <a:cs typeface="Arial"/>
            </a:endParaRPr>
          </a:p>
          <a:p>
            <a:pPr marL="623456">
              <a:spcBef>
                <a:spcPts val="25"/>
              </a:spcBef>
            </a:pPr>
            <a:r>
              <a:rPr sz="749" dirty="0">
                <a:latin typeface="Arial"/>
                <a:cs typeface="Arial"/>
              </a:rPr>
              <a:t>Every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4</a:t>
            </a:r>
            <a:r>
              <a:rPr sz="749" spc="-2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weeks:</a:t>
            </a:r>
            <a:endParaRPr sz="749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/>
          <p:nvPr/>
        </p:nvSpPr>
        <p:spPr>
          <a:xfrm>
            <a:off x="5818471" y="1968053"/>
            <a:ext cx="1090855" cy="416046"/>
          </a:xfrm>
          <a:custGeom>
            <a:avLst/>
            <a:gdLst/>
            <a:ahLst/>
            <a:cxnLst/>
            <a:rect l="l" t="t" r="r" b="b"/>
            <a:pathLst>
              <a:path w="1092200" h="416560">
                <a:moveTo>
                  <a:pt x="0" y="208000"/>
                </a:moveTo>
                <a:lnTo>
                  <a:pt x="16675" y="156786"/>
                </a:lnTo>
                <a:lnTo>
                  <a:pt x="63971" y="110220"/>
                </a:lnTo>
                <a:lnTo>
                  <a:pt x="97824" y="89167"/>
                </a:lnTo>
                <a:lnTo>
                  <a:pt x="137796" y="69860"/>
                </a:lnTo>
                <a:lnTo>
                  <a:pt x="183378" y="52496"/>
                </a:lnTo>
                <a:lnTo>
                  <a:pt x="234056" y="37267"/>
                </a:lnTo>
                <a:lnTo>
                  <a:pt x="289320" y="24371"/>
                </a:lnTo>
                <a:lnTo>
                  <a:pt x="348658" y="14001"/>
                </a:lnTo>
                <a:lnTo>
                  <a:pt x="411558" y="6352"/>
                </a:lnTo>
                <a:lnTo>
                  <a:pt x="477509" y="1620"/>
                </a:lnTo>
                <a:lnTo>
                  <a:pt x="545998" y="0"/>
                </a:lnTo>
                <a:lnTo>
                  <a:pt x="614487" y="1620"/>
                </a:lnTo>
                <a:lnTo>
                  <a:pt x="680438" y="6352"/>
                </a:lnTo>
                <a:lnTo>
                  <a:pt x="743339" y="14001"/>
                </a:lnTo>
                <a:lnTo>
                  <a:pt x="802678" y="24371"/>
                </a:lnTo>
                <a:lnTo>
                  <a:pt x="857944" y="37267"/>
                </a:lnTo>
                <a:lnTo>
                  <a:pt x="908624" y="52496"/>
                </a:lnTo>
                <a:lnTo>
                  <a:pt x="954207" y="69860"/>
                </a:lnTo>
                <a:lnTo>
                  <a:pt x="994181" y="89167"/>
                </a:lnTo>
                <a:lnTo>
                  <a:pt x="1028034" y="110220"/>
                </a:lnTo>
                <a:lnTo>
                  <a:pt x="1075333" y="156786"/>
                </a:lnTo>
                <a:lnTo>
                  <a:pt x="1092009" y="208000"/>
                </a:lnTo>
                <a:lnTo>
                  <a:pt x="1087755" y="234090"/>
                </a:lnTo>
                <a:lnTo>
                  <a:pt x="1055256" y="283176"/>
                </a:lnTo>
                <a:lnTo>
                  <a:pt x="994181" y="326834"/>
                </a:lnTo>
                <a:lnTo>
                  <a:pt x="954207" y="346140"/>
                </a:lnTo>
                <a:lnTo>
                  <a:pt x="908624" y="363505"/>
                </a:lnTo>
                <a:lnTo>
                  <a:pt x="857944" y="378733"/>
                </a:lnTo>
                <a:lnTo>
                  <a:pt x="802678" y="391629"/>
                </a:lnTo>
                <a:lnTo>
                  <a:pt x="743339" y="401999"/>
                </a:lnTo>
                <a:lnTo>
                  <a:pt x="680438" y="409648"/>
                </a:lnTo>
                <a:lnTo>
                  <a:pt x="614487" y="414380"/>
                </a:lnTo>
                <a:lnTo>
                  <a:pt x="545998" y="416001"/>
                </a:lnTo>
                <a:lnTo>
                  <a:pt x="477509" y="414380"/>
                </a:lnTo>
                <a:lnTo>
                  <a:pt x="411558" y="409648"/>
                </a:lnTo>
                <a:lnTo>
                  <a:pt x="348658" y="401999"/>
                </a:lnTo>
                <a:lnTo>
                  <a:pt x="289320" y="391629"/>
                </a:lnTo>
                <a:lnTo>
                  <a:pt x="234056" y="378733"/>
                </a:lnTo>
                <a:lnTo>
                  <a:pt x="183378" y="363505"/>
                </a:lnTo>
                <a:lnTo>
                  <a:pt x="137796" y="346140"/>
                </a:lnTo>
                <a:lnTo>
                  <a:pt x="97824" y="326834"/>
                </a:lnTo>
                <a:lnTo>
                  <a:pt x="63971" y="305780"/>
                </a:lnTo>
                <a:lnTo>
                  <a:pt x="16675" y="259214"/>
                </a:lnTo>
                <a:lnTo>
                  <a:pt x="0" y="208000"/>
                </a:lnTo>
                <a:close/>
              </a:path>
            </a:pathLst>
          </a:custGeom>
          <a:ln w="13754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4035418"/>
            <a:ext cx="442524" cy="30689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805322" y="4015848"/>
            <a:ext cx="922153" cy="321549"/>
            <a:chOff x="1801911" y="4020799"/>
            <a:chExt cx="923290" cy="32194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1911" y="4032355"/>
              <a:ext cx="326862" cy="310355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170045" y="4020799"/>
              <a:ext cx="554678" cy="312006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460109" y="823463"/>
            <a:ext cx="4225794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What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dirty="0">
                <a:solidFill>
                  <a:srgbClr val="C00000"/>
                </a:solidFill>
                <a:latin typeface="Trebuchet MS"/>
                <a:cs typeface="Trebuchet MS"/>
              </a:rPr>
              <a:t>do</a:t>
            </a:r>
            <a:r>
              <a:rPr sz="1448" b="1" spc="-20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we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expect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with</a:t>
            </a:r>
            <a:r>
              <a:rPr sz="1448" b="1" spc="-2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the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OptiMMal</a:t>
            </a:r>
            <a:r>
              <a:rPr sz="1448" b="1" spc="-15" dirty="0">
                <a:solidFill>
                  <a:srgbClr val="C00000"/>
                </a:solidFill>
                <a:latin typeface="Trebuchet MS"/>
                <a:cs typeface="Trebuchet MS"/>
              </a:rPr>
              <a:t> </a:t>
            </a:r>
            <a:r>
              <a:rPr sz="1448" b="1" spc="-5" dirty="0">
                <a:solidFill>
                  <a:srgbClr val="C00000"/>
                </a:solidFill>
                <a:latin typeface="Trebuchet MS"/>
                <a:cs typeface="Trebuchet MS"/>
              </a:rPr>
              <a:t>approach?</a:t>
            </a:r>
            <a:endParaRPr sz="1448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590184" y="4121052"/>
            <a:ext cx="137625" cy="136920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799" spc="-10" dirty="0">
                <a:solidFill>
                  <a:srgbClr val="595454"/>
                </a:solidFill>
                <a:latin typeface="Arial"/>
                <a:cs typeface="Arial"/>
              </a:rPr>
              <a:t>18</a:t>
            </a:r>
            <a:endParaRPr sz="79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79137" y="1388220"/>
            <a:ext cx="6186162" cy="307398"/>
          </a:xfrm>
          <a:prstGeom prst="rect">
            <a:avLst/>
          </a:prstGeom>
          <a:ln w="10312">
            <a:solidFill>
              <a:srgbClr val="D9D9D9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27">
              <a:lnSpc>
                <a:spcPts val="1194"/>
              </a:lnSpc>
            </a:pP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PFS: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20" dirty="0">
                <a:solidFill>
                  <a:srgbClr val="595454"/>
                </a:solidFill>
                <a:latin typeface="Calibri"/>
                <a:cs typeface="Calibri"/>
              </a:rPr>
              <a:t>VMP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(Mateos,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Lancet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2010)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versus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simulated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D-VMP</a:t>
            </a:r>
            <a:endParaRPr sz="1049">
              <a:latin typeface="Calibri"/>
              <a:cs typeface="Calibri"/>
            </a:endParaRPr>
          </a:p>
          <a:p>
            <a:pPr marL="19027">
              <a:lnSpc>
                <a:spcPts val="1219"/>
              </a:lnSpc>
            </a:pP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(applying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HR=0.519,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based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5" dirty="0">
                <a:solidFill>
                  <a:srgbClr val="595454"/>
                </a:solidFill>
                <a:latin typeface="Calibri"/>
                <a:cs typeface="Calibri"/>
              </a:rPr>
              <a:t>on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 12-months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Alcyone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survival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 data,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solidFill>
                  <a:srgbClr val="595454"/>
                </a:solidFill>
                <a:latin typeface="Calibri"/>
                <a:cs typeface="Calibri"/>
              </a:rPr>
              <a:t>to</a:t>
            </a:r>
            <a:r>
              <a:rPr sz="1049" dirty="0">
                <a:solidFill>
                  <a:srgbClr val="595454"/>
                </a:solidFill>
                <a:latin typeface="Calibri"/>
                <a:cs typeface="Calibri"/>
              </a:rPr>
              <a:t> </a:t>
            </a:r>
            <a:r>
              <a:rPr sz="1049" spc="10" dirty="0">
                <a:solidFill>
                  <a:srgbClr val="595454"/>
                </a:solidFill>
                <a:latin typeface="Calibri"/>
                <a:cs typeface="Calibri"/>
              </a:rPr>
              <a:t>VMP-curve)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3065848" y="1868373"/>
            <a:ext cx="3481222" cy="1950220"/>
            <a:chOff x="3063990" y="1870676"/>
            <a:chExt cx="3485515" cy="195262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63990" y="1870676"/>
              <a:ext cx="3485069" cy="1952138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373520" y="2750189"/>
              <a:ext cx="3125470" cy="0"/>
            </a:xfrm>
            <a:custGeom>
              <a:avLst/>
              <a:gdLst/>
              <a:ahLst/>
              <a:cxnLst/>
              <a:rect l="l" t="t" r="r" b="b"/>
              <a:pathLst>
                <a:path w="3125470">
                  <a:moveTo>
                    <a:pt x="0" y="0"/>
                  </a:moveTo>
                  <a:lnTo>
                    <a:pt x="3125318" y="0"/>
                  </a:lnTo>
                </a:path>
              </a:pathLst>
            </a:custGeom>
            <a:ln w="12594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3364348" y="2389148"/>
              <a:ext cx="1786889" cy="0"/>
            </a:xfrm>
            <a:custGeom>
              <a:avLst/>
              <a:gdLst/>
              <a:ahLst/>
              <a:cxnLst/>
              <a:rect l="l" t="t" r="r" b="b"/>
              <a:pathLst>
                <a:path w="1786889">
                  <a:moveTo>
                    <a:pt x="0" y="0"/>
                  </a:moveTo>
                  <a:lnTo>
                    <a:pt x="1786535" y="0"/>
                  </a:lnTo>
                </a:path>
              </a:pathLst>
            </a:custGeom>
            <a:ln w="12594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134579" y="2329582"/>
              <a:ext cx="132621" cy="114934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5348862" y="2312724"/>
            <a:ext cx="332330" cy="15421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899" b="1" spc="55" dirty="0">
                <a:solidFill>
                  <a:srgbClr val="C00000"/>
                </a:solidFill>
                <a:latin typeface="Calibri"/>
                <a:cs typeface="Calibri"/>
              </a:rPr>
              <a:t>&gt;</a:t>
            </a:r>
            <a:r>
              <a:rPr sz="899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b="1" spc="40" dirty="0">
                <a:solidFill>
                  <a:srgbClr val="C00000"/>
                </a:solidFill>
                <a:latin typeface="Calibri"/>
                <a:cs typeface="Calibri"/>
              </a:rPr>
              <a:t>75%</a:t>
            </a:r>
            <a:endParaRPr sz="899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3175769" y="3914549"/>
            <a:ext cx="865708" cy="150944"/>
            <a:chOff x="3174047" y="3919376"/>
            <a:chExt cx="866775" cy="151130"/>
          </a:xfrm>
        </p:grpSpPr>
        <p:sp>
          <p:nvSpPr>
            <p:cNvPr id="17" name="object 17"/>
            <p:cNvSpPr/>
            <p:nvPr/>
          </p:nvSpPr>
          <p:spPr>
            <a:xfrm>
              <a:off x="3307029" y="3931970"/>
              <a:ext cx="734060" cy="100965"/>
            </a:xfrm>
            <a:custGeom>
              <a:avLst/>
              <a:gdLst/>
              <a:ahLst/>
              <a:cxnLst/>
              <a:rect l="l" t="t" r="r" b="b"/>
              <a:pathLst>
                <a:path w="734060" h="100964">
                  <a:moveTo>
                    <a:pt x="733704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733704" y="100761"/>
                  </a:lnTo>
                  <a:lnTo>
                    <a:pt x="733704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1614" y="3919376"/>
              <a:ext cx="444806" cy="151133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64712" y="3919376"/>
              <a:ext cx="178828" cy="15112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742663" y="3919376"/>
              <a:ext cx="279723" cy="15113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916917" y="3919376"/>
              <a:ext cx="123812" cy="151125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174047" y="3931970"/>
              <a:ext cx="128905" cy="100965"/>
            </a:xfrm>
            <a:custGeom>
              <a:avLst/>
              <a:gdLst/>
              <a:ahLst/>
              <a:cxnLst/>
              <a:rect l="l" t="t" r="r" b="b"/>
              <a:pathLst>
                <a:path w="128904" h="100964">
                  <a:moveTo>
                    <a:pt x="128397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128397" y="100761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3161698" y="3855743"/>
            <a:ext cx="862536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67" baseline="-11111" dirty="0">
                <a:solidFill>
                  <a:srgbClr val="FFFFFF"/>
                </a:solidFill>
                <a:latin typeface="Calibri"/>
                <a:cs typeface="Calibri"/>
              </a:rPr>
              <a:t>V </a:t>
            </a:r>
            <a:r>
              <a:rPr sz="1498" b="1" spc="135" baseline="-1111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bortezomib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175769" y="3818106"/>
            <a:ext cx="1090221" cy="356431"/>
            <a:chOff x="3174047" y="3822814"/>
            <a:chExt cx="1091565" cy="356870"/>
          </a:xfrm>
        </p:grpSpPr>
        <p:sp>
          <p:nvSpPr>
            <p:cNvPr id="25" name="object 25"/>
            <p:cNvSpPr/>
            <p:nvPr/>
          </p:nvSpPr>
          <p:spPr>
            <a:xfrm>
              <a:off x="3174047" y="3822814"/>
              <a:ext cx="128905" cy="100965"/>
            </a:xfrm>
            <a:custGeom>
              <a:avLst/>
              <a:gdLst/>
              <a:ahLst/>
              <a:cxnLst/>
              <a:rect l="l" t="t" r="r" b="b"/>
              <a:pathLst>
                <a:path w="128904" h="100964">
                  <a:moveTo>
                    <a:pt x="128397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128397" y="100761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3307029" y="4036923"/>
              <a:ext cx="958850" cy="105410"/>
            </a:xfrm>
            <a:custGeom>
              <a:avLst/>
              <a:gdLst/>
              <a:ahLst/>
              <a:cxnLst/>
              <a:rect l="l" t="t" r="r" b="b"/>
              <a:pathLst>
                <a:path w="958850" h="105410">
                  <a:moveTo>
                    <a:pt x="958392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958392" y="104952"/>
                  </a:lnTo>
                  <a:lnTo>
                    <a:pt x="9583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11614" y="4028528"/>
              <a:ext cx="357679" cy="1511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582166" y="4028528"/>
              <a:ext cx="178839" cy="15113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55536" y="4028528"/>
              <a:ext cx="279723" cy="151130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29790" y="4028528"/>
              <a:ext cx="128397" cy="15113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74047" y="4036923"/>
              <a:ext cx="128905" cy="105410"/>
            </a:xfrm>
            <a:custGeom>
              <a:avLst/>
              <a:gdLst/>
              <a:ahLst/>
              <a:cxnLst/>
              <a:rect l="l" t="t" r="r" b="b"/>
              <a:pathLst>
                <a:path w="128904" h="105410">
                  <a:moveTo>
                    <a:pt x="128397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128397" y="104952"/>
                  </a:lnTo>
                  <a:lnTo>
                    <a:pt x="1283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142232" y="3964761"/>
            <a:ext cx="797212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104" baseline="-1111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498" b="1" spc="300" baseline="-1111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melfalan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3308587" y="4132584"/>
            <a:ext cx="957669" cy="150944"/>
            <a:chOff x="3307029" y="4137680"/>
            <a:chExt cx="958850" cy="151130"/>
          </a:xfrm>
        </p:grpSpPr>
        <p:sp>
          <p:nvSpPr>
            <p:cNvPr id="34" name="object 34"/>
            <p:cNvSpPr/>
            <p:nvPr/>
          </p:nvSpPr>
          <p:spPr>
            <a:xfrm>
              <a:off x="3307029" y="4146080"/>
              <a:ext cx="958850" cy="105410"/>
            </a:xfrm>
            <a:custGeom>
              <a:avLst/>
              <a:gdLst/>
              <a:ahLst/>
              <a:cxnLst/>
              <a:rect l="l" t="t" r="r" b="b"/>
              <a:pathLst>
                <a:path w="958850" h="105410">
                  <a:moveTo>
                    <a:pt x="958392" y="0"/>
                  </a:moveTo>
                  <a:lnTo>
                    <a:pt x="0" y="0"/>
                  </a:lnTo>
                  <a:lnTo>
                    <a:pt x="0" y="104952"/>
                  </a:lnTo>
                  <a:lnTo>
                    <a:pt x="958392" y="104952"/>
                  </a:lnTo>
                  <a:lnTo>
                    <a:pt x="958392" y="0"/>
                  </a:lnTo>
                  <a:close/>
                </a:path>
              </a:pathLst>
            </a:custGeom>
            <a:solidFill>
              <a:srgbClr val="00002D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11614" y="4137680"/>
              <a:ext cx="522762" cy="1511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733492" y="4137680"/>
              <a:ext cx="279723" cy="1511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07745" y="4137680"/>
              <a:ext cx="123812" cy="151133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3308587" y="4132480"/>
            <a:ext cx="957669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51373">
              <a:spcBef>
                <a:spcPts val="125"/>
              </a:spcBef>
            </a:pP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prednisona</a:t>
            </a:r>
            <a:r>
              <a:rPr sz="499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(9</a:t>
            </a:r>
            <a:r>
              <a:rPr sz="499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cycles)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175769" y="4140974"/>
            <a:ext cx="128746" cy="105280"/>
          </a:xfrm>
          <a:custGeom>
            <a:avLst/>
            <a:gdLst/>
            <a:ahLst/>
            <a:cxnLst/>
            <a:rect l="l" t="t" r="r" b="b"/>
            <a:pathLst>
              <a:path w="128904" h="105410">
                <a:moveTo>
                  <a:pt x="128397" y="0"/>
                </a:moveTo>
                <a:lnTo>
                  <a:pt x="0" y="0"/>
                </a:lnTo>
                <a:lnTo>
                  <a:pt x="0" y="104952"/>
                </a:lnTo>
                <a:lnTo>
                  <a:pt x="128397" y="104952"/>
                </a:lnTo>
                <a:lnTo>
                  <a:pt x="1283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 txBox="1"/>
          <p:nvPr/>
        </p:nvSpPr>
        <p:spPr>
          <a:xfrm>
            <a:off x="3191074" y="4098935"/>
            <a:ext cx="98938" cy="16509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999" b="1" spc="4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endParaRPr sz="999">
              <a:latin typeface="Calibri"/>
              <a:cs typeface="Calibri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3313166" y="3805532"/>
            <a:ext cx="3151429" cy="150944"/>
            <a:chOff x="3311613" y="3810224"/>
            <a:chExt cx="3155315" cy="151130"/>
          </a:xfrm>
        </p:grpSpPr>
        <p:sp>
          <p:nvSpPr>
            <p:cNvPr id="42" name="object 42"/>
            <p:cNvSpPr/>
            <p:nvPr/>
          </p:nvSpPr>
          <p:spPr>
            <a:xfrm>
              <a:off x="3311613" y="3822819"/>
              <a:ext cx="3155315" cy="100965"/>
            </a:xfrm>
            <a:custGeom>
              <a:avLst/>
              <a:gdLst/>
              <a:ahLst/>
              <a:cxnLst/>
              <a:rect l="l" t="t" r="r" b="b"/>
              <a:pathLst>
                <a:path w="3155315" h="100964">
                  <a:moveTo>
                    <a:pt x="3099892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3099892" y="100761"/>
                  </a:lnTo>
                  <a:lnTo>
                    <a:pt x="3154908" y="50380"/>
                  </a:lnTo>
                  <a:lnTo>
                    <a:pt x="3099892" y="0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3" name="object 4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316198" y="3810224"/>
              <a:ext cx="559447" cy="1511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74763" y="3810224"/>
              <a:ext cx="233867" cy="1511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921505" y="3810224"/>
              <a:ext cx="348500" cy="1511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182884" y="3810224"/>
              <a:ext cx="449376" cy="1511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26806" y="3810224"/>
              <a:ext cx="128397" cy="151133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3158835" y="3750918"/>
            <a:ext cx="1474557" cy="16497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38054">
              <a:spcBef>
                <a:spcPts val="90"/>
              </a:spcBef>
            </a:pPr>
            <a:r>
              <a:rPr sz="1498" b="1" spc="75" baseline="-8333" dirty="0">
                <a:solidFill>
                  <a:srgbClr val="FFFFFF"/>
                </a:solidFill>
                <a:latin typeface="Calibri"/>
                <a:cs typeface="Calibri"/>
              </a:rPr>
              <a:t>D </a:t>
            </a:r>
            <a:r>
              <a:rPr sz="1498" b="1" spc="165" baseline="-8333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30" dirty="0">
                <a:solidFill>
                  <a:srgbClr val="FFFFFF"/>
                </a:solidFill>
                <a:latin typeface="Calibri"/>
                <a:cs typeface="Calibri"/>
              </a:rPr>
              <a:t>daratumumab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0" dirty="0">
                <a:solidFill>
                  <a:srgbClr val="FFFFFF"/>
                </a:solidFill>
                <a:latin typeface="Calibri"/>
                <a:cs typeface="Calibri"/>
              </a:rPr>
              <a:t>(until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diseases</a:t>
            </a:r>
            <a:r>
              <a:rPr sz="499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progression)</a:t>
            </a:r>
            <a:endParaRPr sz="499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091764" y="3914549"/>
            <a:ext cx="2372609" cy="150944"/>
            <a:chOff x="4091171" y="3919376"/>
            <a:chExt cx="2375535" cy="151130"/>
          </a:xfrm>
        </p:grpSpPr>
        <p:sp>
          <p:nvSpPr>
            <p:cNvPr id="50" name="object 50"/>
            <p:cNvSpPr/>
            <p:nvPr/>
          </p:nvSpPr>
          <p:spPr>
            <a:xfrm>
              <a:off x="4091171" y="3931970"/>
              <a:ext cx="2375535" cy="100965"/>
            </a:xfrm>
            <a:custGeom>
              <a:avLst/>
              <a:gdLst/>
              <a:ahLst/>
              <a:cxnLst/>
              <a:rect l="l" t="t" r="r" b="b"/>
              <a:pathLst>
                <a:path w="2375535" h="100964">
                  <a:moveTo>
                    <a:pt x="2320328" y="0"/>
                  </a:moveTo>
                  <a:lnTo>
                    <a:pt x="0" y="0"/>
                  </a:lnTo>
                  <a:lnTo>
                    <a:pt x="0" y="100761"/>
                  </a:lnTo>
                  <a:lnTo>
                    <a:pt x="2320328" y="100761"/>
                  </a:lnTo>
                  <a:lnTo>
                    <a:pt x="2375357" y="50380"/>
                  </a:lnTo>
                  <a:lnTo>
                    <a:pt x="2320328" y="0"/>
                  </a:lnTo>
                  <a:close/>
                </a:path>
              </a:pathLst>
            </a:custGeom>
            <a:solidFill>
              <a:srgbClr val="7030A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1" name="object 5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91171" y="3919376"/>
              <a:ext cx="444806" cy="151133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48851" y="3919376"/>
              <a:ext cx="123812" cy="151133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467193" y="3919376"/>
              <a:ext cx="238452" cy="151133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18519" y="3919376"/>
              <a:ext cx="348508" cy="15113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79900" y="3919376"/>
              <a:ext cx="449392" cy="151133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23" y="3919376"/>
              <a:ext cx="123812" cy="151125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4126825" y="3914445"/>
            <a:ext cx="1177109" cy="9273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bortezomib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0" dirty="0">
                <a:solidFill>
                  <a:srgbClr val="FFFFFF"/>
                </a:solidFill>
                <a:latin typeface="Calibri"/>
                <a:cs typeface="Calibri"/>
              </a:rPr>
              <a:t>(until</a:t>
            </a:r>
            <a:r>
              <a:rPr sz="499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diseases</a:t>
            </a:r>
            <a:r>
              <a:rPr sz="49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499" spc="25" dirty="0">
                <a:solidFill>
                  <a:srgbClr val="FFFFFF"/>
                </a:solidFill>
                <a:latin typeface="Calibri"/>
                <a:cs typeface="Calibri"/>
              </a:rPr>
              <a:t>progression)</a:t>
            </a:r>
            <a:endParaRPr sz="499">
              <a:latin typeface="Calibri"/>
              <a:cs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5202410" y="2432329"/>
            <a:ext cx="0" cy="1073731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0"/>
                </a:moveTo>
                <a:lnTo>
                  <a:pt x="0" y="1074428"/>
                </a:lnTo>
              </a:path>
            </a:pathLst>
          </a:custGeom>
          <a:ln w="13756">
            <a:solidFill>
              <a:srgbClr val="C00000"/>
            </a:solidFill>
            <a:prstDash val="lgDash"/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9" name="object 59"/>
          <p:cNvSpPr txBox="1"/>
          <p:nvPr/>
        </p:nvSpPr>
        <p:spPr>
          <a:xfrm>
            <a:off x="5661015" y="2090495"/>
            <a:ext cx="626607" cy="12353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38054">
              <a:spcBef>
                <a:spcPts val="125"/>
              </a:spcBef>
            </a:pPr>
            <a:r>
              <a:rPr sz="1049" b="1" spc="60" baseline="11904" dirty="0">
                <a:solidFill>
                  <a:srgbClr val="C00000"/>
                </a:solidFill>
                <a:latin typeface="Calibri"/>
                <a:cs typeface="Calibri"/>
              </a:rPr>
              <a:t>DVMP</a:t>
            </a:r>
            <a:r>
              <a:rPr sz="1049" b="1" spc="-52" baseline="11904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449" b="1" spc="25" dirty="0">
                <a:solidFill>
                  <a:srgbClr val="C00000"/>
                </a:solidFill>
                <a:latin typeface="Calibri"/>
                <a:cs typeface="Calibri"/>
              </a:rPr>
              <a:t>OptiMMal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574280" y="1898785"/>
            <a:ext cx="838435" cy="128082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29"/>
              </a:lnSpc>
            </a:pPr>
            <a:r>
              <a:rPr sz="899" b="1" u="dashLong" spc="3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Simulated</a:t>
            </a:r>
            <a:r>
              <a:rPr sz="899" b="1" spc="-4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899" b="1" u="dashLong" spc="3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curve</a:t>
            </a:r>
            <a:endParaRPr sz="8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1037964"/>
            <a:ext cx="6595233" cy="3304910"/>
            <a:chOff x="1270344" y="1039243"/>
            <a:chExt cx="6603365" cy="330898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3839208"/>
              <a:ext cx="6601660" cy="1319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32135" y="3836715"/>
              <a:ext cx="741520" cy="510947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041634" y="1039243"/>
              <a:ext cx="0" cy="2980055"/>
            </a:xfrm>
            <a:custGeom>
              <a:avLst/>
              <a:gdLst/>
              <a:ahLst/>
              <a:cxnLst/>
              <a:rect l="l" t="t" r="r" b="b"/>
              <a:pathLst>
                <a:path h="2980054">
                  <a:moveTo>
                    <a:pt x="0" y="0"/>
                  </a:moveTo>
                  <a:lnTo>
                    <a:pt x="0" y="2979610"/>
                  </a:lnTo>
                </a:path>
              </a:pathLst>
            </a:custGeom>
            <a:ln w="41275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2139436" y="1030387"/>
            <a:ext cx="4860647" cy="273221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88159" marR="75474" algn="ctr">
              <a:lnSpc>
                <a:spcPct val="100099"/>
              </a:lnSpc>
              <a:spcBef>
                <a:spcPts val="95"/>
              </a:spcBef>
            </a:pP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Selinexor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in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combination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with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Daratumumab- </a:t>
            </a:r>
            <a:r>
              <a:rPr sz="1948" b="1" spc="-429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Bortezomib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and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dexamethasone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5" dirty="0">
                <a:solidFill>
                  <a:srgbClr val="1782BF"/>
                </a:solidFill>
                <a:latin typeface="Calibri"/>
                <a:cs typeface="Calibri"/>
              </a:rPr>
              <a:t>for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the 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treatment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of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relapse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or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15" dirty="0">
                <a:solidFill>
                  <a:srgbClr val="1782BF"/>
                </a:solidFill>
                <a:latin typeface="Calibri"/>
                <a:cs typeface="Calibri"/>
              </a:rPr>
              <a:t>refractory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Multiple </a:t>
            </a:r>
            <a:r>
              <a:rPr sz="194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Myeloma: Initial results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of the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phase </a:t>
            </a:r>
            <a:r>
              <a:rPr sz="1948" b="1" dirty="0">
                <a:solidFill>
                  <a:srgbClr val="1782BF"/>
                </a:solidFill>
                <a:latin typeface="Calibri"/>
                <a:cs typeface="Calibri"/>
              </a:rPr>
              <a:t>2, open- </a:t>
            </a:r>
            <a:r>
              <a:rPr sz="1948" b="1" spc="-429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label,</a:t>
            </a:r>
            <a:r>
              <a:rPr sz="1948" b="1" spc="-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948" b="1" spc="-5" dirty="0">
                <a:solidFill>
                  <a:srgbClr val="1782BF"/>
                </a:solidFill>
                <a:latin typeface="Calibri"/>
                <a:cs typeface="Calibri"/>
              </a:rPr>
              <a:t>multicenter </a:t>
            </a:r>
            <a:r>
              <a:rPr sz="1948" b="1" spc="-10" dirty="0">
                <a:solidFill>
                  <a:srgbClr val="C00000"/>
                </a:solidFill>
                <a:latin typeface="Calibri"/>
                <a:cs typeface="Calibri"/>
              </a:rPr>
              <a:t>GEM-SELIBORDARA</a:t>
            </a:r>
            <a:r>
              <a:rPr sz="1948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948" b="1" spc="-25" dirty="0">
                <a:solidFill>
                  <a:srgbClr val="1782BF"/>
                </a:solidFill>
                <a:latin typeface="Calibri"/>
                <a:cs typeface="Calibri"/>
              </a:rPr>
              <a:t>study.</a:t>
            </a:r>
            <a:endParaRPr sz="1948">
              <a:latin typeface="Calibri"/>
              <a:cs typeface="Calibri"/>
            </a:endParaRPr>
          </a:p>
          <a:p>
            <a:pPr marL="57081" marR="30443">
              <a:lnSpc>
                <a:spcPct val="102800"/>
              </a:lnSpc>
              <a:spcBef>
                <a:spcPts val="1618"/>
              </a:spcBef>
            </a:pP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Paula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Rodriguez-Otero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1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Verónica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González-Calle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2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Anna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Sureda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3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Felipe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de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Arriba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4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Marta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Reinoso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5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Paz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Ribas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6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Ana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Pilar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González-Rodríguez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7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Yolanda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González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8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Albert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Oriol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9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Joaquín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Martínez-López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10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Marta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Sonia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González</a:t>
            </a:r>
            <a:r>
              <a:rPr sz="899" b="1" spc="-7" baseline="23148" dirty="0">
                <a:solidFill>
                  <a:srgbClr val="262626"/>
                </a:solidFill>
                <a:latin typeface="Calibri"/>
                <a:cs typeface="Calibri"/>
              </a:rPr>
              <a:t>11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Miguel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35" dirty="0">
                <a:solidFill>
                  <a:srgbClr val="262626"/>
                </a:solidFill>
                <a:latin typeface="Calibri"/>
                <a:cs typeface="Calibri"/>
              </a:rPr>
              <a:t>T.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Hernández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12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Maialen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Sirvent</a:t>
            </a:r>
            <a:r>
              <a:rPr sz="899" b="1" spc="-7" baseline="23148" dirty="0">
                <a:solidFill>
                  <a:srgbClr val="262626"/>
                </a:solidFill>
                <a:latin typeface="Calibri"/>
                <a:cs typeface="Calibri"/>
              </a:rPr>
              <a:t>13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Joan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Bladé</a:t>
            </a:r>
            <a:r>
              <a:rPr sz="899" b="1" spc="-7" baseline="23148" dirty="0">
                <a:solidFill>
                  <a:srgbClr val="262626"/>
                </a:solidFill>
                <a:latin typeface="Calibri"/>
                <a:cs typeface="Calibri"/>
              </a:rPr>
              <a:t>14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Juan</a:t>
            </a:r>
            <a:r>
              <a:rPr sz="849" b="1" spc="1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José 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Lahuerta</a:t>
            </a:r>
            <a:r>
              <a:rPr sz="899" b="1" spc="-7" baseline="23148" dirty="0">
                <a:solidFill>
                  <a:srgbClr val="262626"/>
                </a:solidFill>
                <a:latin typeface="Calibri"/>
                <a:cs typeface="Calibri"/>
              </a:rPr>
              <a:t>10</a:t>
            </a:r>
            <a:r>
              <a:rPr sz="849" b="1" spc="-5" dirty="0">
                <a:solidFill>
                  <a:srgbClr val="262626"/>
                </a:solidFill>
                <a:latin typeface="Calibri"/>
                <a:cs typeface="Calibri"/>
              </a:rPr>
              <a:t>,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Jesús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-30" dirty="0">
                <a:solidFill>
                  <a:srgbClr val="262626"/>
                </a:solidFill>
                <a:latin typeface="Calibri"/>
                <a:cs typeface="Calibri"/>
              </a:rPr>
              <a:t>F. </a:t>
            </a:r>
            <a:r>
              <a:rPr sz="849" b="1" spc="-25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San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Miguel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1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,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Maria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Victoria Mateos</a:t>
            </a:r>
            <a:r>
              <a:rPr sz="899" b="1" baseline="23148" dirty="0">
                <a:solidFill>
                  <a:srgbClr val="262626"/>
                </a:solidFill>
                <a:latin typeface="Calibri"/>
                <a:cs typeface="Calibri"/>
              </a:rPr>
              <a:t>2</a:t>
            </a:r>
            <a:r>
              <a:rPr sz="899" b="1" spc="-30" baseline="23148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(On 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behalf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 of</a:t>
            </a:r>
            <a:r>
              <a:rPr sz="849" b="1" spc="10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the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Spanish Myeloma</a:t>
            </a:r>
            <a:r>
              <a:rPr sz="849" b="1" dirty="0">
                <a:solidFill>
                  <a:srgbClr val="262626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262626"/>
                </a:solidFill>
                <a:latin typeface="Calibri"/>
                <a:cs typeface="Calibri"/>
              </a:rPr>
              <a:t>Group)</a:t>
            </a:r>
            <a:endParaRPr sz="849">
              <a:latin typeface="Calibri"/>
              <a:cs typeface="Calibri"/>
            </a:endParaRPr>
          </a:p>
          <a:p>
            <a:pPr marL="38054" marR="52642">
              <a:lnSpc>
                <a:spcPts val="649"/>
              </a:lnSpc>
              <a:spcBef>
                <a:spcPts val="584"/>
              </a:spcBef>
            </a:pP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Clínica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Universidad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Navarra,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Pamplona,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15" baseline="23809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Salamanca,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Salamanda,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Català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D'Oncologia-L'Hospitalet.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IDIBELL,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Universitat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15" baseline="23809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General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J.M.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Morales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Meseguer.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IMIB-Arrixaca.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Murcia,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15" baseline="23809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Virgen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Rocío,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Sevilla,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endParaRPr sz="549">
              <a:latin typeface="Calibri"/>
              <a:cs typeface="Calibri"/>
            </a:endParaRPr>
          </a:p>
          <a:p>
            <a:pPr marL="38054">
              <a:lnSpc>
                <a:spcPts val="624"/>
              </a:lnSpc>
            </a:pPr>
            <a:r>
              <a:rPr sz="524" spc="-15" baseline="23809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Dr.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Peset,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Valencia,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15" baseline="23809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Central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Asturias,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Oviedo,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Catalá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D’Oncologia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Girona,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Girona,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Institut</a:t>
            </a:r>
            <a:endParaRPr sz="549">
              <a:latin typeface="Calibri"/>
              <a:cs typeface="Calibri"/>
            </a:endParaRPr>
          </a:p>
          <a:p>
            <a:pPr marL="38054">
              <a:lnSpc>
                <a:spcPts val="649"/>
              </a:lnSpc>
            </a:pP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Catalá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D’Oncologia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Badalona,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Badalona,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10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12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Octubre,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Madrid,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Complejo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Hospitalario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Santiago,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La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Coruña,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endParaRPr sz="549">
              <a:latin typeface="Calibri"/>
              <a:cs typeface="Calibri"/>
            </a:endParaRPr>
          </a:p>
          <a:p>
            <a:pPr marL="38054">
              <a:lnSpc>
                <a:spcPts val="654"/>
              </a:lnSpc>
            </a:pP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12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Universitario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Canarias,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Tenerife,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13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Donostia,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San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Sebastián,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24" spc="-7" baseline="23809" dirty="0">
                <a:solidFill>
                  <a:srgbClr val="595959"/>
                </a:solidFill>
                <a:latin typeface="Calibri"/>
                <a:cs typeface="Calibri"/>
              </a:rPr>
              <a:t>14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Hospital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Clinic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5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Provincial</a:t>
            </a:r>
            <a:r>
              <a:rPr sz="5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de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IDIBAPS,</a:t>
            </a:r>
            <a:r>
              <a:rPr sz="5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Barcelona,</a:t>
            </a:r>
            <a:r>
              <a:rPr sz="5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549" spc="-10" dirty="0">
                <a:solidFill>
                  <a:srgbClr val="595959"/>
                </a:solidFill>
                <a:latin typeface="Calibri"/>
                <a:cs typeface="Calibri"/>
              </a:rPr>
              <a:t>Spain.</a:t>
            </a:r>
            <a:endParaRPr sz="5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306137" y="4204317"/>
            <a:ext cx="4547977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alibri"/>
                <a:cs typeface="Calibri"/>
              </a:rPr>
              <a:t>Presented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at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the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63rd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American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Society</a:t>
            </a:r>
            <a:r>
              <a:rPr sz="649" dirty="0">
                <a:latin typeface="Calibri"/>
                <a:cs typeface="Calibri"/>
              </a:rPr>
              <a:t> of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Hematology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(ASH)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Annual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Meeting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&amp; </a:t>
            </a:r>
            <a:r>
              <a:rPr sz="649" spc="-5" dirty="0">
                <a:latin typeface="Calibri"/>
                <a:cs typeface="Calibri"/>
              </a:rPr>
              <a:t>Exposition;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December</a:t>
            </a:r>
            <a:r>
              <a:rPr sz="649" spc="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11-14,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dirty="0">
                <a:latin typeface="Calibri"/>
                <a:cs typeface="Calibri"/>
              </a:rPr>
              <a:t>2021;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10" dirty="0">
                <a:latin typeface="Calibri"/>
                <a:cs typeface="Calibri"/>
              </a:rPr>
              <a:t>Atlanta,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GA/Virtual</a:t>
            </a:r>
            <a:endParaRPr sz="6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61726" y="672049"/>
            <a:ext cx="6620601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703370" algn="l"/>
                <a:tab pos="6607491" algn="l"/>
              </a:tabLst>
            </a:pPr>
            <a:r>
              <a:rPr sz="1698" u="sng" spc="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98" b="1" u="sng" spc="1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GEM-SELIBORDARA: </a:t>
            </a:r>
            <a:r>
              <a:rPr sz="1698" b="1" u="sng" spc="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study</a:t>
            </a:r>
            <a:r>
              <a:rPr sz="1698" b="1" u="sng" spc="1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 design and </a:t>
            </a:r>
            <a:r>
              <a:rPr sz="1698" b="1" u="sng" spc="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patient</a:t>
            </a:r>
            <a:r>
              <a:rPr sz="1698" b="1" u="sng" spc="1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 </a:t>
            </a:r>
            <a:r>
              <a:rPr sz="1698" b="1" u="sng" spc="1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population	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69313" y="3830039"/>
            <a:ext cx="5476472" cy="482639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259403" indent="-247353">
              <a:spcBef>
                <a:spcPts val="125"/>
              </a:spcBef>
              <a:buClr>
                <a:srgbClr val="00B0F0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949" spc="10" dirty="0">
                <a:latin typeface="Open Sans"/>
                <a:cs typeface="Open Sans"/>
              </a:rPr>
              <a:t>Between</a:t>
            </a:r>
            <a:r>
              <a:rPr sz="949" spc="5" dirty="0">
                <a:latin typeface="Open Sans"/>
                <a:cs typeface="Open Sans"/>
              </a:rPr>
              <a:t> July</a:t>
            </a:r>
            <a:r>
              <a:rPr sz="949" spc="10" dirty="0">
                <a:latin typeface="Open Sans"/>
                <a:cs typeface="Open Sans"/>
              </a:rPr>
              <a:t> 2018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and </a:t>
            </a:r>
            <a:r>
              <a:rPr sz="949" spc="5" dirty="0">
                <a:latin typeface="Open Sans"/>
                <a:cs typeface="Open Sans"/>
              </a:rPr>
              <a:t>March 2021,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i="1" spc="10" dirty="0">
                <a:latin typeface="Open Sans"/>
                <a:cs typeface="Open Sans"/>
              </a:rPr>
              <a:t>57 </a:t>
            </a:r>
            <a:r>
              <a:rPr sz="949" i="1" spc="5" dirty="0">
                <a:latin typeface="Open Sans"/>
                <a:cs typeface="Open Sans"/>
              </a:rPr>
              <a:t>patients</a:t>
            </a:r>
            <a:r>
              <a:rPr sz="949" i="1" spc="10" dirty="0">
                <a:latin typeface="Open Sans"/>
                <a:cs typeface="Open Sans"/>
              </a:rPr>
              <a:t> </a:t>
            </a:r>
            <a:r>
              <a:rPr sz="949" i="1" spc="5" dirty="0">
                <a:latin typeface="Open Sans"/>
                <a:cs typeface="Open Sans"/>
              </a:rPr>
              <a:t>were included (</a:t>
            </a:r>
            <a:r>
              <a:rPr sz="94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24</a:t>
            </a:r>
            <a:r>
              <a:rPr sz="949" b="1" i="1" spc="10" dirty="0">
                <a:solidFill>
                  <a:srgbClr val="0432FF"/>
                </a:solidFill>
                <a:latin typeface="OpenSans-BoldItalic"/>
                <a:cs typeface="OpenSans-BoldItalic"/>
              </a:rPr>
              <a:t> in</a:t>
            </a:r>
            <a:r>
              <a:rPr sz="94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49" b="1" i="1" spc="10" dirty="0">
                <a:solidFill>
                  <a:srgbClr val="0432FF"/>
                </a:solidFill>
                <a:latin typeface="OpenSans-BoldItalic"/>
                <a:cs typeface="OpenSans-BoldItalic"/>
              </a:rPr>
              <a:t>Part</a:t>
            </a:r>
            <a:r>
              <a:rPr sz="94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49" b="1" i="1" spc="10" dirty="0">
                <a:solidFill>
                  <a:srgbClr val="0432FF"/>
                </a:solidFill>
                <a:latin typeface="OpenSans-BoldItalic"/>
                <a:cs typeface="OpenSans-BoldItalic"/>
              </a:rPr>
              <a:t>1 and 33</a:t>
            </a:r>
            <a:r>
              <a:rPr sz="94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49" b="1" i="1" spc="10" dirty="0">
                <a:solidFill>
                  <a:srgbClr val="0432FF"/>
                </a:solidFill>
                <a:latin typeface="OpenSans-BoldItalic"/>
                <a:cs typeface="OpenSans-BoldItalic"/>
              </a:rPr>
              <a:t>in</a:t>
            </a:r>
            <a:r>
              <a:rPr sz="949" b="1" i="1" spc="5" dirty="0">
                <a:solidFill>
                  <a:srgbClr val="0432FF"/>
                </a:solidFill>
                <a:latin typeface="OpenSans-BoldItalic"/>
                <a:cs typeface="OpenSans-BoldItalic"/>
              </a:rPr>
              <a:t> </a:t>
            </a:r>
            <a:r>
              <a:rPr sz="949" b="1" i="1" spc="10" dirty="0">
                <a:solidFill>
                  <a:srgbClr val="0432FF"/>
                </a:solidFill>
                <a:latin typeface="OpenSans-BoldItalic"/>
                <a:cs typeface="OpenSans-BoldItalic"/>
              </a:rPr>
              <a:t>Part </a:t>
            </a:r>
            <a:r>
              <a:rPr sz="949" b="1" i="1" dirty="0">
                <a:solidFill>
                  <a:srgbClr val="0432FF"/>
                </a:solidFill>
                <a:latin typeface="OpenSans-BoldItalic"/>
                <a:cs typeface="OpenSans-BoldItalic"/>
              </a:rPr>
              <a:t>2</a:t>
            </a:r>
            <a:r>
              <a:rPr sz="949" i="1" dirty="0">
                <a:latin typeface="Open Sans"/>
                <a:cs typeface="Open Sans"/>
              </a:rPr>
              <a:t>).</a:t>
            </a:r>
            <a:endParaRPr sz="949">
              <a:latin typeface="Open Sans"/>
              <a:cs typeface="Open Sans"/>
            </a:endParaRPr>
          </a:p>
          <a:p>
            <a:pPr marL="259403" indent="-247353">
              <a:spcBef>
                <a:spcPts val="50"/>
              </a:spcBef>
              <a:buClr>
                <a:srgbClr val="00B0F0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849" dirty="0">
                <a:latin typeface="Open Sans"/>
                <a:cs typeface="Open Sans"/>
              </a:rPr>
              <a:t>Cut-off</a:t>
            </a:r>
            <a:r>
              <a:rPr sz="849" spc="-10" dirty="0">
                <a:latin typeface="Open Sans"/>
                <a:cs typeface="Open Sans"/>
              </a:rPr>
              <a:t> </a:t>
            </a:r>
            <a:r>
              <a:rPr sz="849" dirty="0">
                <a:latin typeface="Open Sans"/>
                <a:cs typeface="Open Sans"/>
              </a:rPr>
              <a:t>date: </a:t>
            </a:r>
            <a:r>
              <a:rPr sz="849" spc="5" dirty="0">
                <a:latin typeface="Open Sans"/>
                <a:cs typeface="Open Sans"/>
              </a:rPr>
              <a:t>1</a:t>
            </a:r>
            <a:r>
              <a:rPr sz="849" spc="-5" dirty="0">
                <a:latin typeface="Open Sans"/>
                <a:cs typeface="Open Sans"/>
              </a:rPr>
              <a:t> </a:t>
            </a:r>
            <a:r>
              <a:rPr sz="849" spc="5" dirty="0">
                <a:latin typeface="Open Sans"/>
                <a:cs typeface="Open Sans"/>
              </a:rPr>
              <a:t>June</a:t>
            </a:r>
            <a:r>
              <a:rPr sz="849" dirty="0">
                <a:latin typeface="Open Sans"/>
                <a:cs typeface="Open Sans"/>
              </a:rPr>
              <a:t> 2021.</a:t>
            </a:r>
            <a:endParaRPr sz="849">
              <a:latin typeface="Open Sans"/>
              <a:cs typeface="Open Sans"/>
            </a:endParaRPr>
          </a:p>
          <a:p>
            <a:pPr marL="2228712">
              <a:spcBef>
                <a:spcPts val="584"/>
              </a:spcBef>
            </a:pP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drigu</a:t>
            </a:r>
            <a:r>
              <a:rPr sz="649" spc="-10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z</a:t>
            </a:r>
            <a:r>
              <a:rPr sz="649" spc="-5" dirty="0">
                <a:latin typeface="Calibri"/>
                <a:cs typeface="Calibri"/>
              </a:rPr>
              <a:t>-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10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 </a:t>
            </a:r>
            <a:r>
              <a:rPr sz="649" spc="-80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. </a:t>
            </a:r>
            <a:r>
              <a:rPr sz="649" spc="-5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t </a:t>
            </a:r>
            <a:r>
              <a:rPr sz="649" spc="-5" dirty="0">
                <a:latin typeface="Calibri"/>
                <a:cs typeface="Calibri"/>
              </a:rPr>
              <a:t>al</a:t>
            </a:r>
            <a:r>
              <a:rPr sz="649" dirty="0">
                <a:latin typeface="Calibri"/>
                <a:cs typeface="Calibri"/>
              </a:rPr>
              <a:t>. A</a:t>
            </a:r>
            <a:r>
              <a:rPr sz="649" spc="-5" dirty="0">
                <a:latin typeface="Calibri"/>
                <a:cs typeface="Calibri"/>
              </a:rPr>
              <a:t>S</a:t>
            </a:r>
            <a:r>
              <a:rPr sz="649" dirty="0">
                <a:latin typeface="Calibri"/>
                <a:cs typeface="Calibri"/>
              </a:rPr>
              <a:t>H 2021. </a:t>
            </a:r>
            <a:r>
              <a:rPr sz="649" spc="-5" dirty="0">
                <a:latin typeface="Calibri"/>
                <a:cs typeface="Calibri"/>
              </a:rPr>
              <a:t>[</a:t>
            </a:r>
            <a:r>
              <a:rPr sz="649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b</a:t>
            </a:r>
            <a:r>
              <a:rPr sz="649" spc="-5" dirty="0">
                <a:latin typeface="Calibri"/>
                <a:cs typeface="Calibri"/>
              </a:rPr>
              <a:t>st</a:t>
            </a:r>
            <a:r>
              <a:rPr sz="649" spc="-20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act #1677]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287884" y="1175941"/>
            <a:ext cx="4440160" cy="2488671"/>
            <a:chOff x="3286300" y="1177391"/>
            <a:chExt cx="4445635" cy="2491740"/>
          </a:xfrm>
        </p:grpSpPr>
        <p:sp>
          <p:nvSpPr>
            <p:cNvPr id="6" name="object 6"/>
            <p:cNvSpPr/>
            <p:nvPr/>
          </p:nvSpPr>
          <p:spPr>
            <a:xfrm>
              <a:off x="6206590" y="1209734"/>
              <a:ext cx="1518285" cy="2452370"/>
            </a:xfrm>
            <a:custGeom>
              <a:avLst/>
              <a:gdLst/>
              <a:ahLst/>
              <a:cxnLst/>
              <a:rect l="l" t="t" r="r" b="b"/>
              <a:pathLst>
                <a:path w="1518284" h="2452370">
                  <a:moveTo>
                    <a:pt x="0" y="253047"/>
                  </a:moveTo>
                  <a:lnTo>
                    <a:pt x="4077" y="207562"/>
                  </a:lnTo>
                  <a:lnTo>
                    <a:pt x="15831" y="164752"/>
                  </a:lnTo>
                  <a:lnTo>
                    <a:pt x="34549" y="125331"/>
                  </a:lnTo>
                  <a:lnTo>
                    <a:pt x="59514" y="90013"/>
                  </a:lnTo>
                  <a:lnTo>
                    <a:pt x="90013" y="59514"/>
                  </a:lnTo>
                  <a:lnTo>
                    <a:pt x="125331" y="34549"/>
                  </a:lnTo>
                  <a:lnTo>
                    <a:pt x="164752" y="15831"/>
                  </a:lnTo>
                  <a:lnTo>
                    <a:pt x="207562" y="4077"/>
                  </a:lnTo>
                  <a:lnTo>
                    <a:pt x="253047" y="0"/>
                  </a:lnTo>
                  <a:lnTo>
                    <a:pt x="1265174" y="0"/>
                  </a:lnTo>
                  <a:lnTo>
                    <a:pt x="1310658" y="4077"/>
                  </a:lnTo>
                  <a:lnTo>
                    <a:pt x="1353469" y="15831"/>
                  </a:lnTo>
                  <a:lnTo>
                    <a:pt x="1392890" y="34549"/>
                  </a:lnTo>
                  <a:lnTo>
                    <a:pt x="1428207" y="59514"/>
                  </a:lnTo>
                  <a:lnTo>
                    <a:pt x="1458706" y="90013"/>
                  </a:lnTo>
                  <a:lnTo>
                    <a:pt x="1483672" y="125331"/>
                  </a:lnTo>
                  <a:lnTo>
                    <a:pt x="1502389" y="164752"/>
                  </a:lnTo>
                  <a:lnTo>
                    <a:pt x="1514144" y="207562"/>
                  </a:lnTo>
                  <a:lnTo>
                    <a:pt x="1518221" y="253047"/>
                  </a:lnTo>
                  <a:lnTo>
                    <a:pt x="1518221" y="2198852"/>
                  </a:lnTo>
                  <a:lnTo>
                    <a:pt x="1514144" y="2244336"/>
                  </a:lnTo>
                  <a:lnTo>
                    <a:pt x="1502389" y="2287146"/>
                  </a:lnTo>
                  <a:lnTo>
                    <a:pt x="1483672" y="2326565"/>
                  </a:lnTo>
                  <a:lnTo>
                    <a:pt x="1458706" y="2361881"/>
                  </a:lnTo>
                  <a:lnTo>
                    <a:pt x="1428207" y="2392377"/>
                  </a:lnTo>
                  <a:lnTo>
                    <a:pt x="1392890" y="2417341"/>
                  </a:lnTo>
                  <a:lnTo>
                    <a:pt x="1353469" y="2436057"/>
                  </a:lnTo>
                  <a:lnTo>
                    <a:pt x="1310658" y="2447810"/>
                  </a:lnTo>
                  <a:lnTo>
                    <a:pt x="1265174" y="2451887"/>
                  </a:lnTo>
                  <a:lnTo>
                    <a:pt x="253047" y="2451887"/>
                  </a:lnTo>
                  <a:lnTo>
                    <a:pt x="207562" y="2447810"/>
                  </a:lnTo>
                  <a:lnTo>
                    <a:pt x="164752" y="2436057"/>
                  </a:lnTo>
                  <a:lnTo>
                    <a:pt x="125331" y="2417341"/>
                  </a:lnTo>
                  <a:lnTo>
                    <a:pt x="90013" y="2392377"/>
                  </a:lnTo>
                  <a:lnTo>
                    <a:pt x="59514" y="2361881"/>
                  </a:lnTo>
                  <a:lnTo>
                    <a:pt x="34549" y="2326565"/>
                  </a:lnTo>
                  <a:lnTo>
                    <a:pt x="15831" y="2287146"/>
                  </a:lnTo>
                  <a:lnTo>
                    <a:pt x="4077" y="2244336"/>
                  </a:lnTo>
                  <a:lnTo>
                    <a:pt x="0" y="2198852"/>
                  </a:lnTo>
                  <a:lnTo>
                    <a:pt x="0" y="253047"/>
                  </a:lnTo>
                  <a:close/>
                </a:path>
              </a:pathLst>
            </a:custGeom>
            <a:ln w="13754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300050" y="1737466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2829407" y="0"/>
                  </a:moveTo>
                  <a:lnTo>
                    <a:pt x="2829407" y="30441"/>
                  </a:lnTo>
                  <a:lnTo>
                    <a:pt x="0" y="30441"/>
                  </a:lnTo>
                  <a:lnTo>
                    <a:pt x="0" y="91338"/>
                  </a:lnTo>
                  <a:lnTo>
                    <a:pt x="2829407" y="91338"/>
                  </a:lnTo>
                  <a:lnTo>
                    <a:pt x="2829407" y="121780"/>
                  </a:lnTo>
                  <a:lnTo>
                    <a:pt x="2890304" y="60883"/>
                  </a:lnTo>
                  <a:lnTo>
                    <a:pt x="2829407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300050" y="1737466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0" y="30441"/>
                  </a:moveTo>
                  <a:lnTo>
                    <a:pt x="2829407" y="30441"/>
                  </a:lnTo>
                  <a:lnTo>
                    <a:pt x="2829407" y="0"/>
                  </a:lnTo>
                  <a:lnTo>
                    <a:pt x="2890304" y="60883"/>
                  </a:lnTo>
                  <a:lnTo>
                    <a:pt x="2829407" y="121780"/>
                  </a:lnTo>
                  <a:lnTo>
                    <a:pt x="2829407" y="91338"/>
                  </a:lnTo>
                  <a:lnTo>
                    <a:pt x="0" y="91338"/>
                  </a:lnTo>
                  <a:lnTo>
                    <a:pt x="0" y="30441"/>
                  </a:lnTo>
                  <a:close/>
                </a:path>
              </a:pathLst>
            </a:custGeom>
            <a:ln w="13754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293285" y="2980999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2829407" y="0"/>
                  </a:moveTo>
                  <a:lnTo>
                    <a:pt x="2829407" y="30441"/>
                  </a:lnTo>
                  <a:lnTo>
                    <a:pt x="0" y="30441"/>
                  </a:lnTo>
                  <a:lnTo>
                    <a:pt x="0" y="91338"/>
                  </a:lnTo>
                  <a:lnTo>
                    <a:pt x="2829407" y="91338"/>
                  </a:lnTo>
                  <a:lnTo>
                    <a:pt x="2829407" y="121780"/>
                  </a:lnTo>
                  <a:lnTo>
                    <a:pt x="2890304" y="60883"/>
                  </a:lnTo>
                  <a:lnTo>
                    <a:pt x="2829407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293285" y="2980999"/>
              <a:ext cx="2890520" cy="121920"/>
            </a:xfrm>
            <a:custGeom>
              <a:avLst/>
              <a:gdLst/>
              <a:ahLst/>
              <a:cxnLst/>
              <a:rect l="l" t="t" r="r" b="b"/>
              <a:pathLst>
                <a:path w="2890520" h="121919">
                  <a:moveTo>
                    <a:pt x="0" y="30441"/>
                  </a:moveTo>
                  <a:lnTo>
                    <a:pt x="2829407" y="30441"/>
                  </a:lnTo>
                  <a:lnTo>
                    <a:pt x="2829407" y="0"/>
                  </a:lnTo>
                  <a:lnTo>
                    <a:pt x="2890304" y="60883"/>
                  </a:lnTo>
                  <a:lnTo>
                    <a:pt x="2829407" y="121780"/>
                  </a:lnTo>
                  <a:lnTo>
                    <a:pt x="2829407" y="91338"/>
                  </a:lnTo>
                  <a:lnTo>
                    <a:pt x="0" y="91338"/>
                  </a:lnTo>
                  <a:lnTo>
                    <a:pt x="0" y="30441"/>
                  </a:lnTo>
                  <a:close/>
                </a:path>
              </a:pathLst>
            </a:custGeom>
            <a:ln w="13754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413709" y="1177391"/>
              <a:ext cx="2371090" cy="1244600"/>
            </a:xfrm>
            <a:custGeom>
              <a:avLst/>
              <a:gdLst/>
              <a:ahLst/>
              <a:cxnLst/>
              <a:rect l="l" t="t" r="r" b="b"/>
              <a:pathLst>
                <a:path w="2371090" h="1244600">
                  <a:moveTo>
                    <a:pt x="2370696" y="0"/>
                  </a:moveTo>
                  <a:lnTo>
                    <a:pt x="0" y="0"/>
                  </a:lnTo>
                  <a:lnTo>
                    <a:pt x="0" y="1244434"/>
                  </a:lnTo>
                  <a:lnTo>
                    <a:pt x="2370696" y="1244434"/>
                  </a:lnTo>
                  <a:lnTo>
                    <a:pt x="2370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3427849" y="1190391"/>
            <a:ext cx="2346607" cy="1190427"/>
          </a:xfrm>
          <a:prstGeom prst="rect">
            <a:avLst/>
          </a:prstGeom>
          <a:ln w="9646">
            <a:solidFill>
              <a:srgbClr val="1870A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799" b="1" spc="10" dirty="0">
                <a:latin typeface="Open Sans"/>
                <a:cs typeface="Open Sans"/>
              </a:rPr>
              <a:t>PART</a:t>
            </a:r>
            <a:r>
              <a:rPr sz="799" b="1" spc="-35" dirty="0">
                <a:latin typeface="Open Sans"/>
                <a:cs typeface="Open Sans"/>
              </a:rPr>
              <a:t> </a:t>
            </a:r>
            <a:r>
              <a:rPr sz="799" b="1" spc="20" dirty="0">
                <a:latin typeface="Open Sans"/>
                <a:cs typeface="Open Sans"/>
              </a:rPr>
              <a:t>1</a:t>
            </a:r>
            <a:endParaRPr sz="799">
              <a:latin typeface="Open Sans"/>
              <a:cs typeface="Open Sans"/>
            </a:endParaRPr>
          </a:p>
          <a:p>
            <a:pPr marL="206762" marR="192808" indent="-173781">
              <a:lnSpc>
                <a:spcPts val="1029"/>
              </a:lnSpc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Daratumumab </a:t>
            </a:r>
            <a:r>
              <a:rPr sz="799" spc="-20" dirty="0">
                <a:latin typeface="Arial"/>
                <a:cs typeface="Arial"/>
              </a:rPr>
              <a:t>IV </a:t>
            </a:r>
            <a:r>
              <a:rPr sz="799" spc="25" dirty="0">
                <a:latin typeface="Arial"/>
                <a:cs typeface="Arial"/>
              </a:rPr>
              <a:t>(16mg/kg) </a:t>
            </a:r>
            <a:r>
              <a:rPr sz="799" spc="30" dirty="0">
                <a:latin typeface="Arial"/>
                <a:cs typeface="Arial"/>
              </a:rPr>
              <a:t>weekly </a:t>
            </a:r>
            <a:r>
              <a:rPr sz="799" spc="-10" dirty="0">
                <a:latin typeface="Arial"/>
                <a:cs typeface="Arial"/>
              </a:rPr>
              <a:t>C1 </a:t>
            </a:r>
            <a:r>
              <a:rPr sz="799" spc="-210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and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-15" dirty="0">
                <a:latin typeface="Arial"/>
                <a:cs typeface="Arial"/>
              </a:rPr>
              <a:t>C2,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C3-C6 </a:t>
            </a:r>
            <a:r>
              <a:rPr sz="799" dirty="0">
                <a:latin typeface="Arial"/>
                <a:cs typeface="Arial"/>
              </a:rPr>
              <a:t>Q2W,</a:t>
            </a:r>
            <a:r>
              <a:rPr sz="799" spc="-5" dirty="0">
                <a:latin typeface="Arial"/>
                <a:cs typeface="Arial"/>
              </a:rPr>
              <a:t> C7+ </a:t>
            </a:r>
            <a:r>
              <a:rPr sz="799" spc="25" dirty="0">
                <a:latin typeface="Arial"/>
                <a:cs typeface="Arial"/>
              </a:rPr>
              <a:t>Q4W</a:t>
            </a:r>
            <a:endParaRPr sz="799">
              <a:latin typeface="Arial"/>
              <a:cs typeface="Arial"/>
            </a:endParaRPr>
          </a:p>
          <a:p>
            <a:pPr marL="206762" indent="-174415">
              <a:lnSpc>
                <a:spcPts val="934"/>
              </a:lnSpc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Bortezomib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20" dirty="0">
                <a:latin typeface="Arial"/>
                <a:cs typeface="Arial"/>
              </a:rPr>
              <a:t>1.3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mg/m</a:t>
            </a:r>
            <a:r>
              <a:rPr sz="824" spc="97" baseline="25252" dirty="0">
                <a:latin typeface="Arial"/>
                <a:cs typeface="Arial"/>
              </a:rPr>
              <a:t>2</a:t>
            </a:r>
            <a:r>
              <a:rPr sz="824" spc="82" baseline="25252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sc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15" dirty="0">
                <a:latin typeface="Arial"/>
                <a:cs typeface="Arial"/>
              </a:rPr>
              <a:t>15,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762">
              <a:spcBef>
                <a:spcPts val="30"/>
              </a:spcBef>
            </a:pPr>
            <a:r>
              <a:rPr sz="799" spc="-10" dirty="0">
                <a:latin typeface="Arial"/>
                <a:cs typeface="Arial"/>
              </a:rPr>
              <a:t>C1-C8.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C9+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endParaRPr sz="799">
              <a:latin typeface="Arial"/>
              <a:cs typeface="Arial"/>
            </a:endParaRPr>
          </a:p>
          <a:p>
            <a:pPr marL="206762" indent="-174415">
              <a:spcBef>
                <a:spcPts val="65"/>
              </a:spcBef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Dexamethasone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45" dirty="0">
                <a:latin typeface="Arial"/>
                <a:cs typeface="Arial"/>
              </a:rPr>
              <a:t>40mg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127" indent="-173781">
              <a:spcBef>
                <a:spcPts val="25"/>
              </a:spcBef>
              <a:buFont typeface="Wingdings"/>
              <a:buChar char=""/>
              <a:tabLst>
                <a:tab pos="206762" algn="l"/>
              </a:tabLst>
            </a:pPr>
            <a:r>
              <a:rPr sz="799" b="1" spc="10" dirty="0">
                <a:latin typeface="Open Sans"/>
                <a:cs typeface="Open Sans"/>
              </a:rPr>
              <a:t>Selinexor</a:t>
            </a:r>
            <a:r>
              <a:rPr sz="799" b="1" spc="5" dirty="0">
                <a:latin typeface="Open Sans"/>
                <a:cs typeface="Open Sans"/>
              </a:rPr>
              <a:t> </a:t>
            </a:r>
            <a:r>
              <a:rPr sz="799" spc="40" dirty="0">
                <a:latin typeface="Arial"/>
                <a:cs typeface="Arial"/>
              </a:rPr>
              <a:t>100mg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200" dirty="0">
                <a:latin typeface="Arial"/>
                <a:cs typeface="Arial"/>
              </a:rPr>
              <a:t> </a:t>
            </a:r>
            <a:r>
              <a:rPr sz="799" spc="20" dirty="0">
                <a:latin typeface="Arial"/>
                <a:cs typeface="Arial"/>
              </a:rPr>
              <a:t>22.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899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99" spc="30" dirty="0">
                <a:latin typeface="Arial"/>
                <a:cs typeface="Arial"/>
              </a:rPr>
              <a:t>4-week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duration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10" dirty="0">
                <a:latin typeface="Arial"/>
                <a:cs typeface="Arial"/>
              </a:rPr>
              <a:t>cycles</a:t>
            </a:r>
            <a:endParaRPr sz="799">
              <a:latin typeface="Arial"/>
              <a:cs typeface="Arial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453937" y="1160724"/>
            <a:ext cx="1830353" cy="1222772"/>
            <a:chOff x="1450092" y="1162155"/>
            <a:chExt cx="1832610" cy="1224280"/>
          </a:xfrm>
        </p:grpSpPr>
        <p:sp>
          <p:nvSpPr>
            <p:cNvPr id="14" name="object 14"/>
            <p:cNvSpPr/>
            <p:nvPr/>
          </p:nvSpPr>
          <p:spPr>
            <a:xfrm>
              <a:off x="1457077" y="1169140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1616989" y="0"/>
                  </a:moveTo>
                  <a:lnTo>
                    <a:pt x="201625" y="0"/>
                  </a:lnTo>
                  <a:lnTo>
                    <a:pt x="155394" y="5325"/>
                  </a:lnTo>
                  <a:lnTo>
                    <a:pt x="112955" y="20493"/>
                  </a:lnTo>
                  <a:lnTo>
                    <a:pt x="75519" y="44295"/>
                  </a:lnTo>
                  <a:lnTo>
                    <a:pt x="44295" y="75519"/>
                  </a:lnTo>
                  <a:lnTo>
                    <a:pt x="20493" y="112955"/>
                  </a:lnTo>
                  <a:lnTo>
                    <a:pt x="5325" y="155394"/>
                  </a:lnTo>
                  <a:lnTo>
                    <a:pt x="0" y="201625"/>
                  </a:lnTo>
                  <a:lnTo>
                    <a:pt x="0" y="1008087"/>
                  </a:lnTo>
                  <a:lnTo>
                    <a:pt x="5325" y="1054318"/>
                  </a:lnTo>
                  <a:lnTo>
                    <a:pt x="20493" y="1096757"/>
                  </a:lnTo>
                  <a:lnTo>
                    <a:pt x="44295" y="1134193"/>
                  </a:lnTo>
                  <a:lnTo>
                    <a:pt x="75519" y="1165418"/>
                  </a:lnTo>
                  <a:lnTo>
                    <a:pt x="112955" y="1189219"/>
                  </a:lnTo>
                  <a:lnTo>
                    <a:pt x="155394" y="1204387"/>
                  </a:lnTo>
                  <a:lnTo>
                    <a:pt x="201625" y="1209713"/>
                  </a:lnTo>
                  <a:lnTo>
                    <a:pt x="1616989" y="1209713"/>
                  </a:lnTo>
                  <a:lnTo>
                    <a:pt x="1663219" y="1204387"/>
                  </a:lnTo>
                  <a:lnTo>
                    <a:pt x="1705658" y="1189219"/>
                  </a:lnTo>
                  <a:lnTo>
                    <a:pt x="1743095" y="1165418"/>
                  </a:lnTo>
                  <a:lnTo>
                    <a:pt x="1774319" y="1134193"/>
                  </a:lnTo>
                  <a:lnTo>
                    <a:pt x="1798121" y="1096757"/>
                  </a:lnTo>
                  <a:lnTo>
                    <a:pt x="1813289" y="1054318"/>
                  </a:lnTo>
                  <a:lnTo>
                    <a:pt x="1818614" y="1008087"/>
                  </a:lnTo>
                  <a:lnTo>
                    <a:pt x="1818614" y="201625"/>
                  </a:lnTo>
                  <a:lnTo>
                    <a:pt x="1813289" y="155394"/>
                  </a:lnTo>
                  <a:lnTo>
                    <a:pt x="1798121" y="112955"/>
                  </a:lnTo>
                  <a:lnTo>
                    <a:pt x="1774319" y="75519"/>
                  </a:lnTo>
                  <a:lnTo>
                    <a:pt x="1743095" y="44295"/>
                  </a:lnTo>
                  <a:lnTo>
                    <a:pt x="1705658" y="20493"/>
                  </a:lnTo>
                  <a:lnTo>
                    <a:pt x="1663219" y="5325"/>
                  </a:lnTo>
                  <a:lnTo>
                    <a:pt x="1616989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1457077" y="1169140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0" y="201625"/>
                  </a:moveTo>
                  <a:lnTo>
                    <a:pt x="5325" y="155394"/>
                  </a:lnTo>
                  <a:lnTo>
                    <a:pt x="20493" y="112955"/>
                  </a:lnTo>
                  <a:lnTo>
                    <a:pt x="44295" y="75519"/>
                  </a:lnTo>
                  <a:lnTo>
                    <a:pt x="75519" y="44295"/>
                  </a:lnTo>
                  <a:lnTo>
                    <a:pt x="112955" y="20493"/>
                  </a:lnTo>
                  <a:lnTo>
                    <a:pt x="155394" y="5325"/>
                  </a:lnTo>
                  <a:lnTo>
                    <a:pt x="201625" y="0"/>
                  </a:lnTo>
                  <a:lnTo>
                    <a:pt x="1616989" y="0"/>
                  </a:lnTo>
                  <a:lnTo>
                    <a:pt x="1663219" y="5325"/>
                  </a:lnTo>
                  <a:lnTo>
                    <a:pt x="1705658" y="20493"/>
                  </a:lnTo>
                  <a:lnTo>
                    <a:pt x="1743095" y="44295"/>
                  </a:lnTo>
                  <a:lnTo>
                    <a:pt x="1774319" y="75519"/>
                  </a:lnTo>
                  <a:lnTo>
                    <a:pt x="1798121" y="112955"/>
                  </a:lnTo>
                  <a:lnTo>
                    <a:pt x="1813289" y="155394"/>
                  </a:lnTo>
                  <a:lnTo>
                    <a:pt x="1818614" y="201625"/>
                  </a:lnTo>
                  <a:lnTo>
                    <a:pt x="1818614" y="1008087"/>
                  </a:lnTo>
                  <a:lnTo>
                    <a:pt x="1813289" y="1054318"/>
                  </a:lnTo>
                  <a:lnTo>
                    <a:pt x="1798121" y="1096757"/>
                  </a:lnTo>
                  <a:lnTo>
                    <a:pt x="1774319" y="1134193"/>
                  </a:lnTo>
                  <a:lnTo>
                    <a:pt x="1743095" y="1165418"/>
                  </a:lnTo>
                  <a:lnTo>
                    <a:pt x="1705658" y="1189219"/>
                  </a:lnTo>
                  <a:lnTo>
                    <a:pt x="1663219" y="1204387"/>
                  </a:lnTo>
                  <a:lnTo>
                    <a:pt x="1616989" y="1209713"/>
                  </a:lnTo>
                  <a:lnTo>
                    <a:pt x="201625" y="1209713"/>
                  </a:lnTo>
                  <a:lnTo>
                    <a:pt x="155394" y="1204387"/>
                  </a:lnTo>
                  <a:lnTo>
                    <a:pt x="112955" y="1189219"/>
                  </a:lnTo>
                  <a:lnTo>
                    <a:pt x="75519" y="1165418"/>
                  </a:lnTo>
                  <a:lnTo>
                    <a:pt x="44295" y="1134193"/>
                  </a:lnTo>
                  <a:lnTo>
                    <a:pt x="20493" y="1096757"/>
                  </a:lnTo>
                  <a:lnTo>
                    <a:pt x="5325" y="1054318"/>
                  </a:lnTo>
                  <a:lnTo>
                    <a:pt x="0" y="1008087"/>
                  </a:lnTo>
                  <a:lnTo>
                    <a:pt x="0" y="201625"/>
                  </a:lnTo>
                  <a:close/>
                </a:path>
              </a:pathLst>
            </a:custGeom>
            <a:ln w="13754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56672" y="1289798"/>
            <a:ext cx="14301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Key inclusion criteria</a:t>
            </a:r>
            <a:r>
              <a:rPr sz="849" spc="-5" dirty="0">
                <a:latin typeface="Calibri"/>
                <a:cs typeface="Calibri"/>
              </a:rPr>
              <a:t> for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15" dirty="0">
                <a:latin typeface="Calibri"/>
                <a:cs typeface="Calibri"/>
              </a:rPr>
              <a:t>PART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1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556563" y="1551957"/>
            <a:ext cx="1522757" cy="686858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6805" indent="-154754">
              <a:spcBef>
                <a:spcPts val="114"/>
              </a:spcBef>
              <a:buFont typeface="Arial"/>
              <a:buChar char="•"/>
              <a:tabLst>
                <a:tab pos="167439" algn="l"/>
              </a:tabLst>
            </a:pPr>
            <a:r>
              <a:rPr sz="849" dirty="0">
                <a:latin typeface="Calibri"/>
                <a:cs typeface="Calibri"/>
              </a:rPr>
              <a:t>Adult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RRMM</a:t>
            </a:r>
            <a:endParaRPr sz="849">
              <a:latin typeface="Calibri"/>
              <a:cs typeface="Calibri"/>
            </a:endParaRPr>
          </a:p>
          <a:p>
            <a:pPr marL="166805" indent="-154754">
              <a:spcBef>
                <a:spcPts val="60"/>
              </a:spcBef>
              <a:buFont typeface="Arial"/>
              <a:buChar char="•"/>
              <a:tabLst>
                <a:tab pos="167439" algn="l"/>
              </a:tabLst>
            </a:pP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≥</a:t>
            </a:r>
            <a:r>
              <a:rPr sz="849" b="1" spc="-2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3</a:t>
            </a:r>
            <a:r>
              <a:rPr sz="849" b="1" spc="-2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PL</a:t>
            </a:r>
            <a:endParaRPr sz="849">
              <a:latin typeface="Calibri"/>
              <a:cs typeface="Calibri"/>
            </a:endParaRPr>
          </a:p>
          <a:p>
            <a:pPr marL="166805" indent="-154754">
              <a:spcBef>
                <a:spcPts val="5"/>
              </a:spcBef>
              <a:buFont typeface="Arial"/>
              <a:buChar char="•"/>
              <a:tabLst>
                <a:tab pos="167439" algn="l"/>
              </a:tabLst>
            </a:pPr>
            <a:r>
              <a:rPr sz="849" dirty="0">
                <a:latin typeface="Calibri"/>
                <a:cs typeface="Calibri"/>
              </a:rPr>
              <a:t>prior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exposure to: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PI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IMID</a:t>
            </a:r>
            <a:endParaRPr sz="849">
              <a:latin typeface="Calibri"/>
              <a:cs typeface="Calibri"/>
            </a:endParaRPr>
          </a:p>
          <a:p>
            <a:pPr marL="166805" marR="58349" indent="-154754">
              <a:lnSpc>
                <a:spcPts val="1039"/>
              </a:lnSpc>
              <a:spcBef>
                <a:spcPts val="25"/>
              </a:spcBef>
              <a:buFont typeface="Arial"/>
              <a:buChar char="•"/>
              <a:tabLst>
                <a:tab pos="167439" algn="l"/>
              </a:tabLst>
            </a:pPr>
            <a:r>
              <a:rPr sz="849" dirty="0">
                <a:latin typeface="Calibri"/>
                <a:cs typeface="Calibri"/>
              </a:rPr>
              <a:t>Last line refractory </a:t>
            </a:r>
            <a:r>
              <a:rPr sz="849" spc="5" dirty="0">
                <a:latin typeface="Calibri"/>
                <a:cs typeface="Calibri"/>
              </a:rPr>
              <a:t>or </a:t>
            </a:r>
            <a:r>
              <a:rPr sz="849" dirty="0">
                <a:latin typeface="Calibri"/>
                <a:cs typeface="Calibri"/>
              </a:rPr>
              <a:t>double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refractory.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423254" y="2449019"/>
            <a:ext cx="2359925" cy="1243067"/>
          </a:xfrm>
          <a:custGeom>
            <a:avLst/>
            <a:gdLst/>
            <a:ahLst/>
            <a:cxnLst/>
            <a:rect l="l" t="t" r="r" b="b"/>
            <a:pathLst>
              <a:path w="2362835" h="1244600">
                <a:moveTo>
                  <a:pt x="2362581" y="0"/>
                </a:moveTo>
                <a:lnTo>
                  <a:pt x="0" y="0"/>
                </a:lnTo>
                <a:lnTo>
                  <a:pt x="0" y="1244434"/>
                </a:lnTo>
                <a:lnTo>
                  <a:pt x="2362581" y="1244434"/>
                </a:lnTo>
                <a:lnTo>
                  <a:pt x="236258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3432011" y="2463476"/>
            <a:ext cx="2346607" cy="1190427"/>
          </a:xfrm>
          <a:prstGeom prst="rect">
            <a:avLst/>
          </a:prstGeom>
          <a:ln w="9646">
            <a:solidFill>
              <a:srgbClr val="1870A4"/>
            </a:solidFill>
          </a:ln>
        </p:spPr>
        <p:txBody>
          <a:bodyPr vert="horz" wrap="square" lIns="0" tIns="19027" rIns="0" bIns="0" rtlCol="0">
            <a:spAutoFit/>
          </a:bodyPr>
          <a:lstStyle/>
          <a:p>
            <a:pPr algn="ctr">
              <a:spcBef>
                <a:spcPts val="150"/>
              </a:spcBef>
            </a:pPr>
            <a:r>
              <a:rPr sz="799" b="1" spc="10" dirty="0">
                <a:latin typeface="Open Sans"/>
                <a:cs typeface="Open Sans"/>
              </a:rPr>
              <a:t>PART</a:t>
            </a:r>
            <a:r>
              <a:rPr sz="799" b="1" spc="-35" dirty="0">
                <a:latin typeface="Open Sans"/>
                <a:cs typeface="Open Sans"/>
              </a:rPr>
              <a:t> </a:t>
            </a:r>
            <a:r>
              <a:rPr sz="799" b="1" spc="20" dirty="0">
                <a:latin typeface="Open Sans"/>
                <a:cs typeface="Open Sans"/>
              </a:rPr>
              <a:t>2</a:t>
            </a:r>
            <a:endParaRPr sz="799">
              <a:latin typeface="Open Sans"/>
              <a:cs typeface="Open Sans"/>
            </a:endParaRPr>
          </a:p>
          <a:p>
            <a:pPr marL="206127" marR="192808" indent="-173781">
              <a:lnSpc>
                <a:spcPts val="1029"/>
              </a:lnSpc>
              <a:buFont typeface="Wingdings"/>
              <a:buChar char=""/>
              <a:tabLst>
                <a:tab pos="206762" algn="l"/>
              </a:tabLst>
            </a:pPr>
            <a:r>
              <a:rPr sz="799" b="1" spc="15" dirty="0">
                <a:latin typeface="Open Sans"/>
                <a:cs typeface="Open Sans"/>
              </a:rPr>
              <a:t>Daratumumab </a:t>
            </a:r>
            <a:r>
              <a:rPr sz="799" spc="-20" dirty="0">
                <a:latin typeface="Arial"/>
                <a:cs typeface="Arial"/>
              </a:rPr>
              <a:t>IV </a:t>
            </a:r>
            <a:r>
              <a:rPr sz="799" spc="25" dirty="0">
                <a:latin typeface="Arial"/>
                <a:cs typeface="Arial"/>
              </a:rPr>
              <a:t>(16mg/kg) </a:t>
            </a:r>
            <a:r>
              <a:rPr sz="799" spc="30" dirty="0">
                <a:latin typeface="Arial"/>
                <a:cs typeface="Arial"/>
              </a:rPr>
              <a:t>weekly </a:t>
            </a:r>
            <a:r>
              <a:rPr sz="799" spc="-10" dirty="0">
                <a:latin typeface="Arial"/>
                <a:cs typeface="Arial"/>
              </a:rPr>
              <a:t>C1 </a:t>
            </a:r>
            <a:r>
              <a:rPr sz="799" spc="-210" dirty="0">
                <a:latin typeface="Arial"/>
                <a:cs typeface="Arial"/>
              </a:rPr>
              <a:t> </a:t>
            </a:r>
            <a:r>
              <a:rPr sz="799" spc="50" dirty="0">
                <a:latin typeface="Arial"/>
                <a:cs typeface="Arial"/>
              </a:rPr>
              <a:t>and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-15" dirty="0">
                <a:latin typeface="Arial"/>
                <a:cs typeface="Arial"/>
              </a:rPr>
              <a:t>C2,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-10" dirty="0">
                <a:latin typeface="Arial"/>
                <a:cs typeface="Arial"/>
              </a:rPr>
              <a:t>C3-C6 </a:t>
            </a:r>
            <a:r>
              <a:rPr sz="799" dirty="0">
                <a:latin typeface="Arial"/>
                <a:cs typeface="Arial"/>
              </a:rPr>
              <a:t>Q2W,</a:t>
            </a:r>
            <a:r>
              <a:rPr sz="799" spc="-5" dirty="0">
                <a:latin typeface="Arial"/>
                <a:cs typeface="Arial"/>
              </a:rPr>
              <a:t> C7+ </a:t>
            </a:r>
            <a:r>
              <a:rPr sz="799" spc="25" dirty="0">
                <a:latin typeface="Arial"/>
                <a:cs typeface="Arial"/>
              </a:rPr>
              <a:t>Q4W</a:t>
            </a:r>
            <a:endParaRPr sz="799">
              <a:latin typeface="Arial"/>
              <a:cs typeface="Arial"/>
            </a:endParaRPr>
          </a:p>
          <a:p>
            <a:pPr marL="206762" indent="-173781">
              <a:lnSpc>
                <a:spcPts val="934"/>
              </a:lnSpc>
              <a:buFont typeface="Wingdings"/>
              <a:buChar char=""/>
              <a:tabLst>
                <a:tab pos="206762" algn="l"/>
              </a:tabLst>
            </a:pPr>
            <a:r>
              <a:rPr sz="799" b="1" spc="15" dirty="0">
                <a:latin typeface="Open Sans"/>
                <a:cs typeface="Open Sans"/>
              </a:rPr>
              <a:t>Bortezomib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20" dirty="0">
                <a:latin typeface="Arial"/>
                <a:cs typeface="Arial"/>
              </a:rPr>
              <a:t>1.3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mg/m</a:t>
            </a:r>
            <a:r>
              <a:rPr sz="824" spc="97" baseline="25252" dirty="0">
                <a:latin typeface="Arial"/>
                <a:cs typeface="Arial"/>
              </a:rPr>
              <a:t>2</a:t>
            </a:r>
            <a:r>
              <a:rPr sz="824" spc="82" baseline="25252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sc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762">
              <a:spcBef>
                <a:spcPts val="30"/>
              </a:spcBef>
            </a:pPr>
            <a:r>
              <a:rPr sz="799" spc="-10" dirty="0">
                <a:latin typeface="Arial"/>
                <a:cs typeface="Arial"/>
              </a:rPr>
              <a:t>C1-C8.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-5" dirty="0">
                <a:latin typeface="Arial"/>
                <a:cs typeface="Arial"/>
              </a:rPr>
              <a:t>C9+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</a:t>
            </a:r>
            <a:r>
              <a:rPr sz="799" spc="-15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2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endParaRPr sz="799">
              <a:latin typeface="Arial"/>
              <a:cs typeface="Arial"/>
            </a:endParaRPr>
          </a:p>
          <a:p>
            <a:pPr marL="206762" indent="-174415">
              <a:spcBef>
                <a:spcPts val="65"/>
              </a:spcBef>
              <a:buFont typeface="Wingdings"/>
              <a:buChar char=""/>
              <a:tabLst>
                <a:tab pos="207396" algn="l"/>
              </a:tabLst>
            </a:pPr>
            <a:r>
              <a:rPr sz="799" b="1" spc="15" dirty="0">
                <a:latin typeface="Open Sans"/>
                <a:cs typeface="Open Sans"/>
              </a:rPr>
              <a:t>Dexamethasone</a:t>
            </a:r>
            <a:r>
              <a:rPr sz="799" b="1" dirty="0">
                <a:latin typeface="Open Sans"/>
                <a:cs typeface="Open Sans"/>
              </a:rPr>
              <a:t> </a:t>
            </a:r>
            <a:r>
              <a:rPr sz="799" spc="45" dirty="0">
                <a:latin typeface="Arial"/>
                <a:cs typeface="Arial"/>
              </a:rPr>
              <a:t>40mg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65" dirty="0">
                <a:latin typeface="Arial"/>
                <a:cs typeface="Arial"/>
              </a:rPr>
              <a:t>d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1,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5" dirty="0">
                <a:latin typeface="Arial"/>
                <a:cs typeface="Arial"/>
              </a:rPr>
              <a:t>8,</a:t>
            </a:r>
            <a:r>
              <a:rPr sz="799" spc="-5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15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75" dirty="0">
                <a:latin typeface="Arial"/>
                <a:cs typeface="Arial"/>
              </a:rPr>
              <a:t>&amp;</a:t>
            </a:r>
            <a:r>
              <a:rPr sz="799" spc="-10" dirty="0">
                <a:latin typeface="Arial"/>
                <a:cs typeface="Arial"/>
              </a:rPr>
              <a:t> </a:t>
            </a:r>
            <a:r>
              <a:rPr sz="799" spc="30" dirty="0">
                <a:latin typeface="Arial"/>
                <a:cs typeface="Arial"/>
              </a:rPr>
              <a:t>22</a:t>
            </a:r>
            <a:endParaRPr sz="799">
              <a:latin typeface="Arial"/>
              <a:cs typeface="Arial"/>
            </a:endParaRPr>
          </a:p>
          <a:p>
            <a:pPr marL="206127" indent="-173781">
              <a:spcBef>
                <a:spcPts val="25"/>
              </a:spcBef>
              <a:buFont typeface="Wingdings"/>
              <a:buChar char=""/>
              <a:tabLst>
                <a:tab pos="206762" algn="l"/>
              </a:tabLst>
            </a:pPr>
            <a:r>
              <a:rPr sz="799" b="1" u="heavy" spc="10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Selinexor</a:t>
            </a:r>
            <a:r>
              <a:rPr sz="799" b="1" u="heavy" spc="5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 </a:t>
            </a:r>
            <a:r>
              <a:rPr sz="799" b="1" u="heavy" spc="20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60mg</a:t>
            </a:r>
            <a:r>
              <a:rPr sz="799" b="1" u="heavy" dirty="0">
                <a:uFill>
                  <a:solidFill>
                    <a:srgbClr val="0432FF"/>
                  </a:solidFill>
                </a:uFill>
                <a:latin typeface="Open Sans"/>
                <a:cs typeface="Open Sans"/>
              </a:rPr>
              <a:t> </a:t>
            </a:r>
            <a:r>
              <a:rPr sz="799" u="heavy" spc="6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d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1,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8,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3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15</a:t>
            </a:r>
            <a:r>
              <a:rPr sz="799" u="heavy" spc="-1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75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&amp;</a:t>
            </a:r>
            <a:r>
              <a:rPr sz="799" u="heavy" spc="204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799" u="heavy" spc="2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22.</a:t>
            </a:r>
            <a:r>
              <a:rPr sz="799" u="heavy" spc="-60" dirty="0"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endParaRPr sz="799">
              <a:latin typeface="Arial"/>
              <a:cs typeface="Arial"/>
            </a:endParaRPr>
          </a:p>
          <a:p>
            <a:pPr>
              <a:spcBef>
                <a:spcPts val="20"/>
              </a:spcBef>
            </a:pPr>
            <a:endParaRPr sz="899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799" b="1" spc="20" dirty="0">
                <a:latin typeface="Open Sans"/>
                <a:cs typeface="Open Sans"/>
              </a:rPr>
              <a:t>5-week</a:t>
            </a:r>
            <a:r>
              <a:rPr sz="799" b="1" spc="-10" dirty="0">
                <a:latin typeface="Open Sans"/>
                <a:cs typeface="Open Sans"/>
              </a:rPr>
              <a:t> </a:t>
            </a:r>
            <a:r>
              <a:rPr sz="799" spc="50" dirty="0">
                <a:latin typeface="Arial"/>
                <a:cs typeface="Arial"/>
              </a:rPr>
              <a:t>duration</a:t>
            </a:r>
            <a:r>
              <a:rPr sz="799" spc="-25" dirty="0">
                <a:latin typeface="Arial"/>
                <a:cs typeface="Arial"/>
              </a:rPr>
              <a:t> </a:t>
            </a:r>
            <a:r>
              <a:rPr sz="799" spc="10" dirty="0">
                <a:latin typeface="Arial"/>
                <a:cs typeface="Arial"/>
              </a:rPr>
              <a:t>cycles</a:t>
            </a:r>
            <a:endParaRPr sz="7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273792" y="1301888"/>
            <a:ext cx="1319173" cy="68495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dirty="0">
                <a:latin typeface="Calibri"/>
                <a:cs typeface="Calibri"/>
              </a:rPr>
              <a:t>Treatment </a:t>
            </a:r>
            <a:r>
              <a:rPr sz="1049" spc="10" dirty="0">
                <a:latin typeface="Calibri"/>
                <a:cs typeface="Calibri"/>
              </a:rPr>
              <a:t>was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continued </a:t>
            </a:r>
            <a:r>
              <a:rPr sz="1049" spc="5" dirty="0">
                <a:latin typeface="Calibri"/>
                <a:cs typeface="Calibri"/>
              </a:rPr>
              <a:t>until </a:t>
            </a:r>
            <a:r>
              <a:rPr sz="1049" spc="10" dirty="0">
                <a:latin typeface="Calibri"/>
                <a:cs typeface="Calibri"/>
              </a:rPr>
              <a:t>disease </a:t>
            </a:r>
            <a:r>
              <a:rPr sz="1049" spc="-2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progression or </a:t>
            </a:r>
            <a:r>
              <a:rPr sz="1049" spc="10" dirty="0">
                <a:latin typeface="Calibri"/>
                <a:cs typeface="Calibri"/>
              </a:rPr>
              <a:t> unacceptable</a:t>
            </a:r>
            <a:r>
              <a:rPr sz="1049" spc="-5" dirty="0">
                <a:latin typeface="Calibri"/>
                <a:cs typeface="Calibri"/>
              </a:rPr>
              <a:t> toxicity.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273792" y="2373605"/>
            <a:ext cx="1354055" cy="113842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104649" indent="-185832">
              <a:lnSpc>
                <a:spcPct val="103200"/>
              </a:lnSpc>
              <a:spcBef>
                <a:spcPts val="90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Primary endpoint </a:t>
            </a:r>
            <a:r>
              <a:rPr sz="1049" b="1" spc="1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was </a:t>
            </a:r>
            <a:r>
              <a:rPr sz="1049" b="1" spc="5" dirty="0">
                <a:solidFill>
                  <a:srgbClr val="0432FF"/>
                </a:solidFill>
                <a:latin typeface="Calibri"/>
                <a:cs typeface="Calibri"/>
              </a:rPr>
              <a:t>complete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 response</a:t>
            </a:r>
            <a:r>
              <a:rPr sz="1049" b="1" spc="-1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(CR)</a:t>
            </a:r>
            <a:r>
              <a:rPr sz="1049" b="1" spc="-1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-5" dirty="0">
                <a:solidFill>
                  <a:srgbClr val="0432FF"/>
                </a:solidFill>
                <a:latin typeface="Calibri"/>
                <a:cs typeface="Calibri"/>
              </a:rPr>
              <a:t>rate</a:t>
            </a:r>
            <a:endParaRPr sz="1049">
              <a:latin typeface="Calibri"/>
              <a:cs typeface="Calibri"/>
            </a:endParaRPr>
          </a:p>
          <a:p>
            <a:pPr marL="197882" marR="5074" indent="-185832">
              <a:lnSpc>
                <a:spcPct val="103200"/>
              </a:lnSpc>
              <a:spcBef>
                <a:spcPts val="974"/>
              </a:spcBef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5" dirty="0">
                <a:latin typeface="Calibri"/>
                <a:cs typeface="Calibri"/>
              </a:rPr>
              <a:t>Key </a:t>
            </a:r>
            <a:r>
              <a:rPr sz="1049" spc="10" dirty="0">
                <a:latin typeface="Calibri"/>
                <a:cs typeface="Calibri"/>
              </a:rPr>
              <a:t>secondary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endpoints</a:t>
            </a:r>
            <a:r>
              <a:rPr sz="1049" spc="-2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were</a:t>
            </a:r>
            <a:r>
              <a:rPr sz="1049" spc="-2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ORR </a:t>
            </a:r>
            <a:r>
              <a:rPr sz="1049" spc="-220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and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safety</a:t>
            </a:r>
            <a:r>
              <a:rPr sz="1049" spc="-10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profile.</a:t>
            </a:r>
            <a:endParaRPr sz="1049">
              <a:latin typeface="Calibri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439070" y="2427051"/>
            <a:ext cx="1830353" cy="1222772"/>
            <a:chOff x="1435207" y="2430044"/>
            <a:chExt cx="1832610" cy="1224280"/>
          </a:xfrm>
        </p:grpSpPr>
        <p:sp>
          <p:nvSpPr>
            <p:cNvPr id="23" name="object 23"/>
            <p:cNvSpPr/>
            <p:nvPr/>
          </p:nvSpPr>
          <p:spPr>
            <a:xfrm>
              <a:off x="1442192" y="2437029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1616989" y="0"/>
                  </a:moveTo>
                  <a:lnTo>
                    <a:pt x="201625" y="0"/>
                  </a:lnTo>
                  <a:lnTo>
                    <a:pt x="155394" y="5325"/>
                  </a:lnTo>
                  <a:lnTo>
                    <a:pt x="112955" y="20493"/>
                  </a:lnTo>
                  <a:lnTo>
                    <a:pt x="75519" y="44295"/>
                  </a:lnTo>
                  <a:lnTo>
                    <a:pt x="44295" y="75519"/>
                  </a:lnTo>
                  <a:lnTo>
                    <a:pt x="20493" y="112955"/>
                  </a:lnTo>
                  <a:lnTo>
                    <a:pt x="5325" y="155394"/>
                  </a:lnTo>
                  <a:lnTo>
                    <a:pt x="0" y="201625"/>
                  </a:lnTo>
                  <a:lnTo>
                    <a:pt x="0" y="1008087"/>
                  </a:lnTo>
                  <a:lnTo>
                    <a:pt x="5325" y="1054318"/>
                  </a:lnTo>
                  <a:lnTo>
                    <a:pt x="20493" y="1096757"/>
                  </a:lnTo>
                  <a:lnTo>
                    <a:pt x="44295" y="1134193"/>
                  </a:lnTo>
                  <a:lnTo>
                    <a:pt x="75519" y="1165418"/>
                  </a:lnTo>
                  <a:lnTo>
                    <a:pt x="112955" y="1189219"/>
                  </a:lnTo>
                  <a:lnTo>
                    <a:pt x="155394" y="1204387"/>
                  </a:lnTo>
                  <a:lnTo>
                    <a:pt x="201625" y="1209713"/>
                  </a:lnTo>
                  <a:lnTo>
                    <a:pt x="1616989" y="1209713"/>
                  </a:lnTo>
                  <a:lnTo>
                    <a:pt x="1663219" y="1204387"/>
                  </a:lnTo>
                  <a:lnTo>
                    <a:pt x="1705658" y="1189219"/>
                  </a:lnTo>
                  <a:lnTo>
                    <a:pt x="1743095" y="1165418"/>
                  </a:lnTo>
                  <a:lnTo>
                    <a:pt x="1774319" y="1134193"/>
                  </a:lnTo>
                  <a:lnTo>
                    <a:pt x="1798121" y="1096757"/>
                  </a:lnTo>
                  <a:lnTo>
                    <a:pt x="1813289" y="1054318"/>
                  </a:lnTo>
                  <a:lnTo>
                    <a:pt x="1818614" y="1008087"/>
                  </a:lnTo>
                  <a:lnTo>
                    <a:pt x="1818614" y="201625"/>
                  </a:lnTo>
                  <a:lnTo>
                    <a:pt x="1813289" y="155394"/>
                  </a:lnTo>
                  <a:lnTo>
                    <a:pt x="1798121" y="112955"/>
                  </a:lnTo>
                  <a:lnTo>
                    <a:pt x="1774319" y="75519"/>
                  </a:lnTo>
                  <a:lnTo>
                    <a:pt x="1743095" y="44295"/>
                  </a:lnTo>
                  <a:lnTo>
                    <a:pt x="1705658" y="20493"/>
                  </a:lnTo>
                  <a:lnTo>
                    <a:pt x="1663219" y="5325"/>
                  </a:lnTo>
                  <a:lnTo>
                    <a:pt x="1616989" y="0"/>
                  </a:lnTo>
                  <a:close/>
                </a:path>
              </a:pathLst>
            </a:custGeom>
            <a:solidFill>
              <a:srgbClr val="CAE8F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442192" y="2437029"/>
              <a:ext cx="1818639" cy="1210310"/>
            </a:xfrm>
            <a:custGeom>
              <a:avLst/>
              <a:gdLst/>
              <a:ahLst/>
              <a:cxnLst/>
              <a:rect l="l" t="t" r="r" b="b"/>
              <a:pathLst>
                <a:path w="1818639" h="1210310">
                  <a:moveTo>
                    <a:pt x="0" y="201625"/>
                  </a:moveTo>
                  <a:lnTo>
                    <a:pt x="5325" y="155394"/>
                  </a:lnTo>
                  <a:lnTo>
                    <a:pt x="20493" y="112955"/>
                  </a:lnTo>
                  <a:lnTo>
                    <a:pt x="44295" y="75519"/>
                  </a:lnTo>
                  <a:lnTo>
                    <a:pt x="75519" y="44295"/>
                  </a:lnTo>
                  <a:lnTo>
                    <a:pt x="112955" y="20493"/>
                  </a:lnTo>
                  <a:lnTo>
                    <a:pt x="155394" y="5325"/>
                  </a:lnTo>
                  <a:lnTo>
                    <a:pt x="201625" y="0"/>
                  </a:lnTo>
                  <a:lnTo>
                    <a:pt x="1616989" y="0"/>
                  </a:lnTo>
                  <a:lnTo>
                    <a:pt x="1663219" y="5325"/>
                  </a:lnTo>
                  <a:lnTo>
                    <a:pt x="1705658" y="20493"/>
                  </a:lnTo>
                  <a:lnTo>
                    <a:pt x="1743095" y="44295"/>
                  </a:lnTo>
                  <a:lnTo>
                    <a:pt x="1774319" y="75519"/>
                  </a:lnTo>
                  <a:lnTo>
                    <a:pt x="1798121" y="112955"/>
                  </a:lnTo>
                  <a:lnTo>
                    <a:pt x="1813289" y="155394"/>
                  </a:lnTo>
                  <a:lnTo>
                    <a:pt x="1818614" y="201625"/>
                  </a:lnTo>
                  <a:lnTo>
                    <a:pt x="1818614" y="1008087"/>
                  </a:lnTo>
                  <a:lnTo>
                    <a:pt x="1813289" y="1054318"/>
                  </a:lnTo>
                  <a:lnTo>
                    <a:pt x="1798121" y="1096757"/>
                  </a:lnTo>
                  <a:lnTo>
                    <a:pt x="1774319" y="1134193"/>
                  </a:lnTo>
                  <a:lnTo>
                    <a:pt x="1743095" y="1165418"/>
                  </a:lnTo>
                  <a:lnTo>
                    <a:pt x="1705658" y="1189219"/>
                  </a:lnTo>
                  <a:lnTo>
                    <a:pt x="1663219" y="1204387"/>
                  </a:lnTo>
                  <a:lnTo>
                    <a:pt x="1616989" y="1209713"/>
                  </a:lnTo>
                  <a:lnTo>
                    <a:pt x="201625" y="1209713"/>
                  </a:lnTo>
                  <a:lnTo>
                    <a:pt x="155394" y="1204387"/>
                  </a:lnTo>
                  <a:lnTo>
                    <a:pt x="112955" y="1189219"/>
                  </a:lnTo>
                  <a:lnTo>
                    <a:pt x="75519" y="1165418"/>
                  </a:lnTo>
                  <a:lnTo>
                    <a:pt x="44295" y="1134193"/>
                  </a:lnTo>
                  <a:lnTo>
                    <a:pt x="20493" y="1096757"/>
                  </a:lnTo>
                  <a:lnTo>
                    <a:pt x="5325" y="1054318"/>
                  </a:lnTo>
                  <a:lnTo>
                    <a:pt x="0" y="1008087"/>
                  </a:lnTo>
                  <a:lnTo>
                    <a:pt x="0" y="201625"/>
                  </a:lnTo>
                  <a:close/>
                </a:path>
              </a:pathLst>
            </a:custGeom>
            <a:ln w="13754">
              <a:solidFill>
                <a:srgbClr val="1782B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41807" y="2557720"/>
            <a:ext cx="14301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Key inclusion criteria</a:t>
            </a:r>
            <a:r>
              <a:rPr sz="849" spc="-5" dirty="0">
                <a:latin typeface="Calibri"/>
                <a:cs typeface="Calibri"/>
              </a:rPr>
              <a:t> for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15" dirty="0">
                <a:latin typeface="Calibri"/>
                <a:cs typeface="Calibri"/>
              </a:rPr>
              <a:t>PART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2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541807" y="2818230"/>
            <a:ext cx="752817" cy="294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6805" indent="-154754">
              <a:spcBef>
                <a:spcPts val="114"/>
              </a:spcBef>
              <a:buFont typeface="Arial"/>
              <a:buChar char="•"/>
              <a:tabLst>
                <a:tab pos="167439" algn="l"/>
              </a:tabLst>
            </a:pPr>
            <a:r>
              <a:rPr sz="849" dirty="0">
                <a:latin typeface="Calibri"/>
                <a:cs typeface="Calibri"/>
              </a:rPr>
              <a:t>Adult</a:t>
            </a:r>
            <a:r>
              <a:rPr sz="849" spc="-4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RRMM</a:t>
            </a:r>
            <a:endParaRPr sz="849">
              <a:latin typeface="Calibri"/>
              <a:cs typeface="Calibri"/>
            </a:endParaRPr>
          </a:p>
          <a:p>
            <a:pPr marL="166805" indent="-154754">
              <a:spcBef>
                <a:spcPts val="60"/>
              </a:spcBef>
              <a:buFont typeface="Arial"/>
              <a:buChar char="•"/>
              <a:tabLst>
                <a:tab pos="167439" algn="l"/>
              </a:tabLst>
            </a:pP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≥</a:t>
            </a:r>
            <a:r>
              <a:rPr sz="849" b="1" spc="-2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1</a:t>
            </a:r>
            <a:r>
              <a:rPr sz="849" b="1" spc="-2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Calibri"/>
                <a:cs typeface="Calibri"/>
              </a:rPr>
              <a:t>PL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637146" y="2123861"/>
            <a:ext cx="1662285" cy="0"/>
          </a:xfrm>
          <a:custGeom>
            <a:avLst/>
            <a:gdLst/>
            <a:ahLst/>
            <a:cxnLst/>
            <a:rect l="l" t="t" r="r" b="b"/>
            <a:pathLst>
              <a:path w="1664335">
                <a:moveTo>
                  <a:pt x="0" y="0"/>
                </a:moveTo>
                <a:lnTo>
                  <a:pt x="1664004" y="0"/>
                </a:lnTo>
              </a:path>
            </a:pathLst>
          </a:custGeom>
          <a:ln w="15481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85865" y="4187829"/>
            <a:ext cx="177327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drigu</a:t>
            </a:r>
            <a:r>
              <a:rPr sz="649" spc="-10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z</a:t>
            </a:r>
            <a:r>
              <a:rPr sz="649" spc="-5" dirty="0">
                <a:latin typeface="Calibri"/>
                <a:cs typeface="Calibri"/>
              </a:rPr>
              <a:t>-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10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 </a:t>
            </a:r>
            <a:r>
              <a:rPr sz="649" spc="-80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. </a:t>
            </a:r>
            <a:r>
              <a:rPr sz="649" spc="-5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t </a:t>
            </a:r>
            <a:r>
              <a:rPr sz="649" spc="-5" dirty="0">
                <a:latin typeface="Calibri"/>
                <a:cs typeface="Calibri"/>
              </a:rPr>
              <a:t>al</a:t>
            </a:r>
            <a:r>
              <a:rPr sz="649" dirty="0">
                <a:latin typeface="Calibri"/>
                <a:cs typeface="Calibri"/>
              </a:rPr>
              <a:t>. A</a:t>
            </a:r>
            <a:r>
              <a:rPr sz="649" spc="-5" dirty="0">
                <a:latin typeface="Calibri"/>
                <a:cs typeface="Calibri"/>
              </a:rPr>
              <a:t>S</a:t>
            </a:r>
            <a:r>
              <a:rPr sz="649" dirty="0">
                <a:latin typeface="Calibri"/>
                <a:cs typeface="Calibri"/>
              </a:rPr>
              <a:t>H 2021. </a:t>
            </a:r>
            <a:r>
              <a:rPr sz="649" spc="-5" dirty="0">
                <a:latin typeface="Calibri"/>
                <a:cs typeface="Calibri"/>
              </a:rPr>
              <a:t>[</a:t>
            </a:r>
            <a:r>
              <a:rPr sz="649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b</a:t>
            </a:r>
            <a:r>
              <a:rPr sz="649" spc="-5" dirty="0">
                <a:latin typeface="Calibri"/>
                <a:cs typeface="Calibri"/>
              </a:rPr>
              <a:t>st</a:t>
            </a:r>
            <a:r>
              <a:rPr sz="649" spc="-20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act #1677]</a:t>
            </a:r>
            <a:endParaRPr sz="649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480953" y="2410837"/>
            <a:ext cx="4182668" cy="1280486"/>
            <a:chOff x="2478374" y="2413809"/>
            <a:chExt cx="4187825" cy="1282065"/>
          </a:xfrm>
        </p:grpSpPr>
        <p:sp>
          <p:nvSpPr>
            <p:cNvPr id="5" name="object 5"/>
            <p:cNvSpPr/>
            <p:nvPr/>
          </p:nvSpPr>
          <p:spPr>
            <a:xfrm>
              <a:off x="2480952" y="2413809"/>
              <a:ext cx="4182110" cy="1279525"/>
            </a:xfrm>
            <a:custGeom>
              <a:avLst/>
              <a:gdLst/>
              <a:ahLst/>
              <a:cxnLst/>
              <a:rect l="l" t="t" r="r" b="b"/>
              <a:pathLst>
                <a:path w="4182109" h="1279525">
                  <a:moveTo>
                    <a:pt x="0" y="0"/>
                  </a:moveTo>
                  <a:lnTo>
                    <a:pt x="0" y="1279385"/>
                  </a:lnTo>
                </a:path>
                <a:path w="4182109" h="1279525">
                  <a:moveTo>
                    <a:pt x="2091042" y="0"/>
                  </a:moveTo>
                  <a:lnTo>
                    <a:pt x="2091042" y="1279385"/>
                  </a:lnTo>
                </a:path>
                <a:path w="4182109" h="1279525">
                  <a:moveTo>
                    <a:pt x="4182097" y="0"/>
                  </a:moveTo>
                  <a:lnTo>
                    <a:pt x="4182097" y="1279385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941807" y="3335520"/>
              <a:ext cx="3260725" cy="358140"/>
            </a:xfrm>
            <a:custGeom>
              <a:avLst/>
              <a:gdLst/>
              <a:ahLst/>
              <a:cxnLst/>
              <a:rect l="l" t="t" r="r" b="b"/>
              <a:pathLst>
                <a:path w="3260725" h="358139">
                  <a:moveTo>
                    <a:pt x="0" y="0"/>
                  </a:moveTo>
                  <a:lnTo>
                    <a:pt x="1169339" y="0"/>
                  </a:lnTo>
                  <a:lnTo>
                    <a:pt x="1169339" y="357682"/>
                  </a:lnTo>
                  <a:lnTo>
                    <a:pt x="0" y="357682"/>
                  </a:lnTo>
                  <a:lnTo>
                    <a:pt x="0" y="0"/>
                  </a:lnTo>
                  <a:close/>
                </a:path>
                <a:path w="3260725" h="358139">
                  <a:moveTo>
                    <a:pt x="2091042" y="144449"/>
                  </a:moveTo>
                  <a:lnTo>
                    <a:pt x="3260382" y="144449"/>
                  </a:lnTo>
                  <a:lnTo>
                    <a:pt x="3260382" y="357682"/>
                  </a:lnTo>
                  <a:lnTo>
                    <a:pt x="2091042" y="357682"/>
                  </a:lnTo>
                  <a:lnTo>
                    <a:pt x="2091042" y="144449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480952" y="3693199"/>
              <a:ext cx="4182110" cy="0"/>
            </a:xfrm>
            <a:custGeom>
              <a:avLst/>
              <a:gdLst/>
              <a:ahLst/>
              <a:cxnLst/>
              <a:rect l="l" t="t" r="r" b="b"/>
              <a:pathLst>
                <a:path w="4182109">
                  <a:moveTo>
                    <a:pt x="0" y="0"/>
                  </a:moveTo>
                  <a:lnTo>
                    <a:pt x="4182097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2946389" y="3333984"/>
            <a:ext cx="1163156" cy="247070"/>
          </a:xfrm>
          <a:prstGeom prst="rect">
            <a:avLst/>
          </a:prstGeom>
          <a:solidFill>
            <a:srgbClr val="3C7483"/>
          </a:solidFill>
        </p:spPr>
        <p:txBody>
          <a:bodyPr vert="horz" wrap="square" lIns="0" tIns="100206" rIns="0" bIns="0" rtlCol="0">
            <a:spAutoFit/>
          </a:bodyPr>
          <a:lstStyle/>
          <a:p>
            <a:pPr algn="ctr">
              <a:spcBef>
                <a:spcPts val="789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25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34856" y="3478268"/>
            <a:ext cx="1163156" cy="170861"/>
          </a:xfrm>
          <a:prstGeom prst="rect">
            <a:avLst/>
          </a:prstGeom>
          <a:solidFill>
            <a:srgbClr val="3C7483"/>
          </a:solidFill>
        </p:spPr>
        <p:txBody>
          <a:bodyPr vert="horz" wrap="square" lIns="0" tIns="2473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15,1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43814" y="3159664"/>
            <a:ext cx="1168230" cy="152290"/>
          </a:xfrm>
          <a:prstGeom prst="rect">
            <a:avLst/>
          </a:prstGeom>
          <a:solidFill>
            <a:srgbClr val="66A7B9"/>
          </a:solidFill>
          <a:ln w="5156">
            <a:solidFill>
              <a:srgbClr val="3C7483"/>
            </a:solidFill>
          </a:ln>
        </p:spPr>
        <p:txBody>
          <a:bodyPr vert="horz" wrap="square" lIns="0" tIns="6342" rIns="0" bIns="0" rtlCol="0">
            <a:spAutoFit/>
          </a:bodyPr>
          <a:lstStyle/>
          <a:p>
            <a:pPr marL="634" algn="ctr">
              <a:spcBef>
                <a:spcPts val="50"/>
              </a:spcBef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12,5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032282" y="2871120"/>
            <a:ext cx="1168230" cy="383799"/>
          </a:xfrm>
          <a:prstGeom prst="rect">
            <a:avLst/>
          </a:prstGeom>
          <a:solidFill>
            <a:srgbClr val="66A7B9"/>
          </a:solidFill>
          <a:ln w="5156">
            <a:solidFill>
              <a:srgbClr val="3C7483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548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49" b="1" spc="10" dirty="0">
                <a:solidFill>
                  <a:srgbClr val="FFFFFF"/>
                </a:solidFill>
                <a:latin typeface="Calibri"/>
                <a:cs typeface="Calibri"/>
              </a:rPr>
              <a:t>42,4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943814" y="2981043"/>
            <a:ext cx="1168230" cy="152290"/>
          </a:xfrm>
          <a:prstGeom prst="rect">
            <a:avLst/>
          </a:prstGeom>
          <a:solidFill>
            <a:srgbClr val="CBE1E7"/>
          </a:solidFill>
          <a:ln w="5156">
            <a:solidFill>
              <a:srgbClr val="3C7483"/>
            </a:solidFill>
          </a:ln>
        </p:spPr>
        <p:txBody>
          <a:bodyPr vert="horz" wrap="square" lIns="0" tIns="6342" rIns="0" bIns="0" rtlCol="0">
            <a:spAutoFit/>
          </a:bodyPr>
          <a:lstStyle/>
          <a:p>
            <a:pPr marL="634" algn="ctr">
              <a:spcBef>
                <a:spcPts val="50"/>
              </a:spcBef>
            </a:pPr>
            <a:r>
              <a:rPr sz="949" b="1" spc="10" dirty="0">
                <a:latin typeface="Calibri"/>
                <a:cs typeface="Calibri"/>
              </a:rPr>
              <a:t>12,5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32282" y="2534491"/>
            <a:ext cx="1168230" cy="235544"/>
          </a:xfrm>
          <a:prstGeom prst="rect">
            <a:avLst/>
          </a:prstGeom>
          <a:solidFill>
            <a:srgbClr val="CBE1E7"/>
          </a:solidFill>
          <a:ln w="5156">
            <a:solidFill>
              <a:srgbClr val="3C7483"/>
            </a:solidFill>
          </a:ln>
        </p:spPr>
        <p:txBody>
          <a:bodyPr vert="horz" wrap="square" lIns="0" tIns="88791" rIns="0" bIns="0" rtlCol="0">
            <a:spAutoFit/>
          </a:bodyPr>
          <a:lstStyle/>
          <a:p>
            <a:pPr algn="ctr">
              <a:spcBef>
                <a:spcPts val="699"/>
              </a:spcBef>
            </a:pPr>
            <a:r>
              <a:rPr sz="949" b="1" spc="10" dirty="0">
                <a:latin typeface="Calibri"/>
                <a:cs typeface="Calibri"/>
              </a:rPr>
              <a:t>24,2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19783" y="3761841"/>
            <a:ext cx="408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i="1" spc="45" dirty="0">
                <a:solidFill>
                  <a:srgbClr val="595959"/>
                </a:solidFill>
                <a:latin typeface="OpenSans-BoldItalic"/>
                <a:cs typeface="OpenSans-BoldItalic"/>
              </a:rPr>
              <a:t>PART</a:t>
            </a:r>
            <a:r>
              <a:rPr sz="849" b="1" i="1" spc="60" dirty="0">
                <a:solidFill>
                  <a:srgbClr val="595959"/>
                </a:solidFill>
                <a:latin typeface="OpenSans-BoldItalic"/>
                <a:cs typeface="OpenSans-BoldItalic"/>
              </a:rPr>
              <a:t> </a:t>
            </a:r>
            <a:r>
              <a:rPr sz="849" b="1" i="1" spc="5" dirty="0">
                <a:solidFill>
                  <a:srgbClr val="595959"/>
                </a:solidFill>
                <a:latin typeface="OpenSans-BoldItalic"/>
                <a:cs typeface="OpenSans-BoldItalic"/>
              </a:rPr>
              <a:t>1</a:t>
            </a:r>
            <a:endParaRPr sz="849">
              <a:latin typeface="OpenSans-BoldItalic"/>
              <a:cs typeface="OpenSans-BoldItalic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87710" y="3761841"/>
            <a:ext cx="408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i="1" spc="45" dirty="0">
                <a:solidFill>
                  <a:srgbClr val="595959"/>
                </a:solidFill>
                <a:latin typeface="OpenSans-BoldItalic"/>
                <a:cs typeface="OpenSans-BoldItalic"/>
              </a:rPr>
              <a:t>PART</a:t>
            </a:r>
            <a:r>
              <a:rPr sz="849" b="1" i="1" spc="60" dirty="0">
                <a:solidFill>
                  <a:srgbClr val="595959"/>
                </a:solidFill>
                <a:latin typeface="OpenSans-BoldItalic"/>
                <a:cs typeface="OpenSans-BoldItalic"/>
              </a:rPr>
              <a:t> </a:t>
            </a:r>
            <a:r>
              <a:rPr sz="849" b="1" i="1" spc="5" dirty="0">
                <a:solidFill>
                  <a:srgbClr val="595959"/>
                </a:solidFill>
                <a:latin typeface="OpenSans-BoldItalic"/>
                <a:cs typeface="OpenSans-BoldItalic"/>
              </a:rPr>
              <a:t>2</a:t>
            </a:r>
            <a:endParaRPr sz="849">
              <a:latin typeface="OpenSans-BoldItalic"/>
              <a:cs typeface="OpenSans-BoldItalic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019827" y="2195290"/>
            <a:ext cx="81180" cy="81180"/>
            <a:chOff x="4019146" y="2197997"/>
            <a:chExt cx="81280" cy="81280"/>
          </a:xfrm>
        </p:grpSpPr>
        <p:sp>
          <p:nvSpPr>
            <p:cNvPr id="17" name="object 17"/>
            <p:cNvSpPr/>
            <p:nvPr/>
          </p:nvSpPr>
          <p:spPr>
            <a:xfrm>
              <a:off x="4021721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3C748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4021724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4377066" y="2195290"/>
            <a:ext cx="81180" cy="81180"/>
            <a:chOff x="4376826" y="2197997"/>
            <a:chExt cx="81280" cy="81280"/>
          </a:xfrm>
        </p:grpSpPr>
        <p:sp>
          <p:nvSpPr>
            <p:cNvPr id="20" name="object 20"/>
            <p:cNvSpPr/>
            <p:nvPr/>
          </p:nvSpPr>
          <p:spPr>
            <a:xfrm>
              <a:off x="4379404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66A7B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379404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4899184" y="2195290"/>
            <a:ext cx="81180" cy="81180"/>
            <a:chOff x="4899587" y="2197997"/>
            <a:chExt cx="81280" cy="81280"/>
          </a:xfrm>
        </p:grpSpPr>
        <p:sp>
          <p:nvSpPr>
            <p:cNvPr id="23" name="object 23"/>
            <p:cNvSpPr/>
            <p:nvPr/>
          </p:nvSpPr>
          <p:spPr>
            <a:xfrm>
              <a:off x="4902162" y="220056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66" y="0"/>
                  </a:moveTo>
                  <a:lnTo>
                    <a:pt x="0" y="0"/>
                  </a:lnTo>
                  <a:lnTo>
                    <a:pt x="0" y="75666"/>
                  </a:lnTo>
                  <a:lnTo>
                    <a:pt x="75666" y="75666"/>
                  </a:lnTo>
                  <a:lnTo>
                    <a:pt x="75666" y="0"/>
                  </a:lnTo>
                  <a:close/>
                </a:path>
              </a:pathLst>
            </a:custGeom>
            <a:solidFill>
              <a:srgbClr val="CBE1E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4902165" y="2200575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0"/>
                  </a:moveTo>
                  <a:lnTo>
                    <a:pt x="75666" y="0"/>
                  </a:lnTo>
                  <a:lnTo>
                    <a:pt x="75666" y="75666"/>
                  </a:lnTo>
                  <a:lnTo>
                    <a:pt x="0" y="7566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3C7483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261726" y="672049"/>
            <a:ext cx="6620601" cy="163818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  <a:tabLst>
                <a:tab pos="2004192" algn="l"/>
                <a:tab pos="6607491" algn="l"/>
              </a:tabLst>
            </a:pPr>
            <a:r>
              <a:rPr sz="1698" u="sng" spc="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Times New Roman"/>
                <a:cs typeface="Times New Roman"/>
              </a:rPr>
              <a:t> 	</a:t>
            </a:r>
            <a:r>
              <a:rPr sz="1698" b="1" u="sng" spc="10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GEM-SELIBORDARA:</a:t>
            </a:r>
            <a:r>
              <a:rPr sz="1698" b="1" u="sng" spc="-15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 </a:t>
            </a:r>
            <a:r>
              <a:rPr sz="1698" b="1" u="sng" dirty="0">
                <a:solidFill>
                  <a:srgbClr val="C00000"/>
                </a:solidFill>
                <a:uFill>
                  <a:solidFill>
                    <a:srgbClr val="C00000"/>
                  </a:solidFill>
                </a:uFill>
                <a:latin typeface="Calibri"/>
                <a:cs typeface="Calibri"/>
              </a:rPr>
              <a:t>Efficacy	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40"/>
              </a:spcBef>
            </a:pPr>
            <a:endParaRPr sz="2347">
              <a:latin typeface="Calibri"/>
              <a:cs typeface="Calibri"/>
            </a:endParaRPr>
          </a:p>
          <a:p>
            <a:pPr marL="913303" marR="717323" indent="-247353">
              <a:lnSpc>
                <a:spcPts val="1398"/>
              </a:lnSpc>
              <a:buClr>
                <a:srgbClr val="1782BF"/>
              </a:buClr>
              <a:buFont typeface="Arial"/>
              <a:buChar char="•"/>
              <a:tabLst>
                <a:tab pos="913303" algn="l"/>
                <a:tab pos="913937" algn="l"/>
              </a:tabLst>
            </a:pPr>
            <a:r>
              <a:rPr sz="1199" b="1" spc="-10" dirty="0">
                <a:solidFill>
                  <a:srgbClr val="0432FF"/>
                </a:solidFill>
                <a:latin typeface="Open Sans"/>
                <a:cs typeface="Open Sans"/>
              </a:rPr>
              <a:t>ORR</a:t>
            </a: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among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patients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treated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in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b="1" spc="-10" dirty="0">
                <a:solidFill>
                  <a:srgbClr val="0432FF"/>
                </a:solidFill>
                <a:latin typeface="Open Sans"/>
                <a:cs typeface="Open Sans"/>
              </a:rPr>
              <a:t>Part</a:t>
            </a: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b="1" spc="-5" dirty="0">
                <a:solidFill>
                  <a:srgbClr val="0432FF"/>
                </a:solidFill>
                <a:latin typeface="Open Sans"/>
                <a:cs typeface="Open Sans"/>
              </a:rPr>
              <a:t>1 </a:t>
            </a:r>
            <a:r>
              <a:rPr sz="1199" b="1" spc="-10" dirty="0">
                <a:latin typeface="Open Sans"/>
                <a:cs typeface="Open Sans"/>
              </a:rPr>
              <a:t>was</a:t>
            </a:r>
            <a:r>
              <a:rPr sz="1199" b="1" dirty="0">
                <a:latin typeface="Open Sans"/>
                <a:cs typeface="Open Sans"/>
              </a:rPr>
              <a:t> </a:t>
            </a:r>
            <a:r>
              <a:rPr sz="1199" b="1" spc="-10" dirty="0">
                <a:solidFill>
                  <a:srgbClr val="0432FF"/>
                </a:solidFill>
                <a:latin typeface="Open Sans"/>
                <a:cs typeface="Open Sans"/>
              </a:rPr>
              <a:t>50%</a:t>
            </a:r>
            <a:r>
              <a:rPr sz="1199" b="1" spc="1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with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6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patients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(24,4%) </a:t>
            </a:r>
            <a:r>
              <a:rPr sz="1199" spc="-29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achieving </a:t>
            </a:r>
            <a:r>
              <a:rPr sz="1199" spc="-5" dirty="0">
                <a:latin typeface="Open Sans"/>
                <a:cs typeface="Open Sans"/>
              </a:rPr>
              <a:t>at least </a:t>
            </a:r>
            <a:r>
              <a:rPr sz="1199" spc="-15" dirty="0">
                <a:latin typeface="Open Sans"/>
                <a:cs typeface="Open Sans"/>
              </a:rPr>
              <a:t>VGPR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(Figure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1).</a:t>
            </a:r>
            <a:endParaRPr sz="1199">
              <a:latin typeface="Open Sans"/>
              <a:cs typeface="Open Sans"/>
            </a:endParaRPr>
          </a:p>
          <a:p>
            <a:pPr marL="913303" indent="-247987">
              <a:spcBef>
                <a:spcPts val="1293"/>
              </a:spcBef>
              <a:buClr>
                <a:srgbClr val="1782BF"/>
              </a:buClr>
              <a:buFont typeface="Arial"/>
              <a:buChar char="•"/>
              <a:tabLst>
                <a:tab pos="913303" algn="l"/>
                <a:tab pos="913937" algn="l"/>
              </a:tabLst>
            </a:pPr>
            <a:r>
              <a:rPr sz="1199" spc="-10" dirty="0">
                <a:latin typeface="Open Sans"/>
                <a:cs typeface="Open Sans"/>
              </a:rPr>
              <a:t>ORR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in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b="1" spc="-10" dirty="0">
                <a:solidFill>
                  <a:srgbClr val="0432FF"/>
                </a:solidFill>
                <a:latin typeface="Open Sans"/>
                <a:cs typeface="Open Sans"/>
              </a:rPr>
              <a:t>Part</a:t>
            </a:r>
            <a:r>
              <a:rPr sz="1199" b="1" spc="-5" dirty="0">
                <a:solidFill>
                  <a:srgbClr val="0432FF"/>
                </a:solidFill>
                <a:latin typeface="Open Sans"/>
                <a:cs typeface="Open Sans"/>
              </a:rPr>
              <a:t> 2 </a:t>
            </a:r>
            <a:r>
              <a:rPr sz="1199" spc="-10" dirty="0">
                <a:latin typeface="Open Sans"/>
                <a:cs typeface="Open Sans"/>
              </a:rPr>
              <a:t>was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b="1" spc="-10" dirty="0">
                <a:solidFill>
                  <a:srgbClr val="0432FF"/>
                </a:solidFill>
                <a:latin typeface="Open Sans"/>
                <a:cs typeface="Open Sans"/>
              </a:rPr>
              <a:t>82%</a:t>
            </a:r>
            <a:r>
              <a:rPr sz="1199" b="1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(≥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VGPR: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66,6%,</a:t>
            </a:r>
            <a:r>
              <a:rPr sz="1199" spc="-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and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CR:</a:t>
            </a:r>
            <a:r>
              <a:rPr sz="1199" spc="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24,2%</a:t>
            </a:r>
            <a:r>
              <a:rPr sz="1199" spc="-5" dirty="0">
                <a:latin typeface="Open Sans"/>
                <a:cs typeface="Open Sans"/>
              </a:rPr>
              <a:t> </a:t>
            </a:r>
            <a:r>
              <a:rPr sz="1199" spc="-10" dirty="0">
                <a:latin typeface="Open Sans"/>
                <a:cs typeface="Open Sans"/>
              </a:rPr>
              <a:t>(Figure</a:t>
            </a:r>
            <a:r>
              <a:rPr sz="1199" dirty="0">
                <a:latin typeface="Open Sans"/>
                <a:cs typeface="Open Sans"/>
              </a:rPr>
              <a:t> </a:t>
            </a:r>
            <a:r>
              <a:rPr sz="1199" spc="-5" dirty="0">
                <a:latin typeface="Open Sans"/>
                <a:cs typeface="Open Sans"/>
              </a:rPr>
              <a:t>1).</a:t>
            </a:r>
            <a:endParaRPr sz="1199">
              <a:latin typeface="Open Sans"/>
              <a:cs typeface="Open Sans"/>
            </a:endParaRPr>
          </a:p>
          <a:p>
            <a:pPr marL="159828" algn="ctr">
              <a:spcBef>
                <a:spcPts val="934"/>
              </a:spcBef>
              <a:tabLst>
                <a:tab pos="515001" algn="l"/>
                <a:tab pos="1038882" algn="l"/>
              </a:tabLst>
            </a:pPr>
            <a:r>
              <a:rPr sz="1049" b="1" spc="25" dirty="0">
                <a:solidFill>
                  <a:srgbClr val="595959"/>
                </a:solidFill>
                <a:latin typeface="Calibri"/>
                <a:cs typeface="Calibri"/>
              </a:rPr>
              <a:t>PR	</a:t>
            </a:r>
            <a:r>
              <a:rPr sz="1049" b="1" spc="10" dirty="0">
                <a:solidFill>
                  <a:srgbClr val="595959"/>
                </a:solidFill>
                <a:latin typeface="Calibri"/>
                <a:cs typeface="Calibri"/>
              </a:rPr>
              <a:t>VGPR	</a:t>
            </a:r>
            <a:r>
              <a:rPr sz="1049" b="1" spc="35" dirty="0">
                <a:solidFill>
                  <a:srgbClr val="595959"/>
                </a:solidFill>
                <a:latin typeface="Calibri"/>
                <a:cs typeface="Calibri"/>
              </a:rPr>
              <a:t>CR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1418879" y="1465669"/>
            <a:ext cx="307278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Estudios 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genéticos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PETHEMA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LAL19 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LAL-B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body" idx="4294967295"/>
          </p:nvPr>
        </p:nvSpPr>
        <p:spPr>
          <a:xfrm>
            <a:off x="2068987" y="1684136"/>
            <a:ext cx="5232932" cy="1747683"/>
          </a:xfrm>
          <a:prstGeom prst="rect">
            <a:avLst/>
          </a:prstGeom>
        </p:spPr>
        <p:txBody>
          <a:bodyPr vert="horz" wrap="square" lIns="0" tIns="117330" rIns="0" bIns="0" rtlCol="0">
            <a:spAutoFit/>
          </a:bodyPr>
          <a:lstStyle/>
          <a:p>
            <a:pPr marR="48202" algn="ctr">
              <a:spcBef>
                <a:spcPts val="924"/>
              </a:spcBef>
            </a:pPr>
            <a:r>
              <a:rPr sz="1199" spc="-5" dirty="0">
                <a:solidFill>
                  <a:srgbClr val="FF0000"/>
                </a:solidFill>
              </a:rPr>
              <a:t>Alto</a:t>
            </a:r>
            <a:r>
              <a:rPr sz="1199" dirty="0">
                <a:solidFill>
                  <a:srgbClr val="FF0000"/>
                </a:solidFill>
              </a:rPr>
              <a:t> </a:t>
            </a:r>
            <a:r>
              <a:rPr sz="1199" spc="-5" dirty="0">
                <a:solidFill>
                  <a:srgbClr val="FF0000"/>
                </a:solidFill>
              </a:rPr>
              <a:t>Riesgo</a:t>
            </a:r>
            <a:r>
              <a:rPr sz="1199" spc="-45" dirty="0">
                <a:solidFill>
                  <a:srgbClr val="FF0000"/>
                </a:solidFill>
              </a:rPr>
              <a:t> </a:t>
            </a:r>
            <a:r>
              <a:rPr sz="1199" spc="-5" dirty="0">
                <a:solidFill>
                  <a:srgbClr val="FF0000"/>
                </a:solidFill>
              </a:rPr>
              <a:t>Genético</a:t>
            </a:r>
            <a:r>
              <a:rPr sz="1199" spc="5" dirty="0">
                <a:solidFill>
                  <a:srgbClr val="FF0000"/>
                </a:solidFill>
              </a:rPr>
              <a:t> </a:t>
            </a:r>
            <a:r>
              <a:rPr sz="1199" spc="5" dirty="0"/>
              <a:t>(conlleva realización</a:t>
            </a:r>
            <a:r>
              <a:rPr sz="1199" spc="10" dirty="0"/>
              <a:t> de</a:t>
            </a:r>
            <a:r>
              <a:rPr sz="1199" spc="-60" dirty="0"/>
              <a:t> </a:t>
            </a:r>
            <a:r>
              <a:rPr sz="1199" spc="10" dirty="0"/>
              <a:t>TPH </a:t>
            </a:r>
            <a:r>
              <a:rPr sz="1199" i="1" u="sng" spc="10" dirty="0">
                <a:uFill>
                  <a:solidFill>
                    <a:srgbClr val="000000"/>
                  </a:solidFill>
                </a:uFill>
                <a:latin typeface="Corbel-BoldItalic"/>
                <a:cs typeface="Corbel-BoldItalic"/>
              </a:rPr>
              <a:t>independientemente</a:t>
            </a:r>
            <a:r>
              <a:rPr sz="1199" i="1" spc="5" dirty="0">
                <a:latin typeface="Corbel-BoldItalic"/>
                <a:cs typeface="Corbel-BoldItalic"/>
              </a:rPr>
              <a:t> </a:t>
            </a:r>
            <a:r>
              <a:rPr sz="1199" spc="10" dirty="0"/>
              <a:t>de ERM):</a:t>
            </a:r>
            <a:endParaRPr sz="1199" dirty="0">
              <a:latin typeface="Corbel-BoldItalic"/>
              <a:cs typeface="Corbel-BoldItalic"/>
            </a:endParaRPr>
          </a:p>
          <a:p>
            <a:pPr marL="528320" indent="-247987">
              <a:spcBef>
                <a:spcPts val="564"/>
              </a:spcBef>
              <a:buAutoNum type="arabicPeriod"/>
              <a:tabLst>
                <a:tab pos="528320" algn="l"/>
                <a:tab pos="528954" algn="l"/>
              </a:tabLst>
            </a:pPr>
            <a:r>
              <a:rPr sz="849" spc="5" dirty="0">
                <a:solidFill>
                  <a:srgbClr val="44546A"/>
                </a:solidFill>
              </a:rPr>
              <a:t>Reordenamiento</a:t>
            </a:r>
            <a:r>
              <a:rPr sz="849" spc="-25" dirty="0">
                <a:solidFill>
                  <a:srgbClr val="44546A"/>
                </a:solidFill>
              </a:rPr>
              <a:t> </a:t>
            </a:r>
            <a:r>
              <a:rPr sz="849" spc="10" dirty="0">
                <a:solidFill>
                  <a:srgbClr val="44546A"/>
                </a:solidFill>
              </a:rPr>
              <a:t>KMT2A</a:t>
            </a:r>
            <a:r>
              <a:rPr sz="849" spc="-20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(MLL)</a:t>
            </a:r>
            <a:endParaRPr sz="849" dirty="0"/>
          </a:p>
          <a:p>
            <a:pPr marL="528320" indent="-247987">
              <a:spcBef>
                <a:spcPts val="70"/>
              </a:spcBef>
              <a:buAutoNum type="arabicPeriod"/>
              <a:tabLst>
                <a:tab pos="528320" algn="l"/>
                <a:tab pos="528954" algn="l"/>
              </a:tabLst>
            </a:pPr>
            <a:r>
              <a:rPr sz="849" spc="5" dirty="0">
                <a:solidFill>
                  <a:srgbClr val="44546A"/>
                </a:solidFill>
              </a:rPr>
              <a:t>Baja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hipodiploidía (&lt;40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-10" dirty="0">
                <a:solidFill>
                  <a:srgbClr val="44546A"/>
                </a:solidFill>
              </a:rPr>
              <a:t>cr.)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en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mayores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de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35</a:t>
            </a:r>
            <a:r>
              <a:rPr sz="849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años</a:t>
            </a:r>
            <a:endParaRPr sz="849" dirty="0"/>
          </a:p>
          <a:p>
            <a:pPr marL="528320" indent="-247987">
              <a:spcBef>
                <a:spcPts val="10"/>
              </a:spcBef>
              <a:buAutoNum type="arabicPeriod"/>
              <a:tabLst>
                <a:tab pos="528320" algn="l"/>
                <a:tab pos="528954" algn="l"/>
              </a:tabLst>
            </a:pPr>
            <a:r>
              <a:rPr sz="849" spc="5" dirty="0">
                <a:solidFill>
                  <a:srgbClr val="44546A"/>
                </a:solidFill>
              </a:rPr>
              <a:t>Deleción</a:t>
            </a:r>
            <a:r>
              <a:rPr sz="849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y</a:t>
            </a:r>
            <a:r>
              <a:rPr sz="849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mutación</a:t>
            </a:r>
            <a:r>
              <a:rPr sz="849" spc="-5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TP53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en</a:t>
            </a:r>
            <a:r>
              <a:rPr sz="849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homozigosis (ambos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dirty="0">
                <a:solidFill>
                  <a:srgbClr val="44546A"/>
                </a:solidFill>
              </a:rPr>
              <a:t>alelos)</a:t>
            </a:r>
            <a:endParaRPr sz="849" dirty="0"/>
          </a:p>
          <a:p>
            <a:pPr marL="528320" indent="-247987">
              <a:spcBef>
                <a:spcPts val="5"/>
              </a:spcBef>
              <a:buAutoNum type="arabicPeriod"/>
              <a:tabLst>
                <a:tab pos="528320" algn="l"/>
                <a:tab pos="528954" algn="l"/>
              </a:tabLst>
            </a:pPr>
            <a:r>
              <a:rPr sz="849" spc="5" dirty="0">
                <a:solidFill>
                  <a:srgbClr val="44546A"/>
                </a:solidFill>
              </a:rPr>
              <a:t>Doble deleción</a:t>
            </a:r>
            <a:r>
              <a:rPr sz="849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de IKZF1</a:t>
            </a:r>
            <a:r>
              <a:rPr sz="849" spc="-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y</a:t>
            </a:r>
            <a:r>
              <a:rPr sz="849" spc="-35" dirty="0">
                <a:solidFill>
                  <a:srgbClr val="44546A"/>
                </a:solidFill>
              </a:rPr>
              <a:t> </a:t>
            </a:r>
            <a:r>
              <a:rPr sz="849" spc="5" dirty="0">
                <a:solidFill>
                  <a:srgbClr val="44546A"/>
                </a:solidFill>
              </a:rPr>
              <a:t>CDKN2A/B </a:t>
            </a:r>
            <a:r>
              <a:rPr sz="849" dirty="0">
                <a:solidFill>
                  <a:srgbClr val="44546A"/>
                </a:solidFill>
              </a:rPr>
              <a:t>(concomitante)</a:t>
            </a:r>
            <a:endParaRPr sz="849" dirty="0"/>
          </a:p>
          <a:p>
            <a:pPr>
              <a:lnSpc>
                <a:spcPct val="100000"/>
              </a:lnSpc>
            </a:pPr>
            <a:endParaRPr lang="es-ES" sz="799" dirty="0"/>
          </a:p>
          <a:p>
            <a:pPr>
              <a:lnSpc>
                <a:spcPct val="100000"/>
              </a:lnSpc>
            </a:pPr>
            <a:endParaRPr sz="799" dirty="0"/>
          </a:p>
          <a:p>
            <a:pPr marR="10148" algn="ctr">
              <a:spcBef>
                <a:spcPts val="5"/>
              </a:spcBef>
            </a:pPr>
            <a:r>
              <a:rPr sz="1049" spc="10" dirty="0"/>
              <a:t>Si</a:t>
            </a:r>
            <a:r>
              <a:rPr sz="1049" spc="5" dirty="0"/>
              <a:t> </a:t>
            </a:r>
            <a:r>
              <a:rPr sz="1049" spc="15" dirty="0">
                <a:solidFill>
                  <a:srgbClr val="FF0000"/>
                </a:solidFill>
              </a:rPr>
              <a:t>no</a:t>
            </a:r>
            <a:r>
              <a:rPr sz="1049" spc="10" dirty="0">
                <a:solidFill>
                  <a:srgbClr val="FF0000"/>
                </a:solidFill>
              </a:rPr>
              <a:t> </a:t>
            </a:r>
            <a:r>
              <a:rPr sz="1049" spc="15" dirty="0"/>
              <a:t>hay</a:t>
            </a:r>
            <a:r>
              <a:rPr sz="1049" spc="5" dirty="0"/>
              <a:t> </a:t>
            </a:r>
            <a:r>
              <a:rPr sz="1049" spc="10" dirty="0"/>
              <a:t>resultado </a:t>
            </a:r>
            <a:r>
              <a:rPr sz="1049" spc="10" dirty="0">
                <a:solidFill>
                  <a:srgbClr val="FF0000"/>
                </a:solidFill>
              </a:rPr>
              <a:t>riesgo</a:t>
            </a:r>
            <a:r>
              <a:rPr sz="1049" spc="5" dirty="0">
                <a:solidFill>
                  <a:srgbClr val="FF0000"/>
                </a:solidFill>
              </a:rPr>
              <a:t> </a:t>
            </a:r>
            <a:r>
              <a:rPr sz="1049" spc="10" dirty="0"/>
              <a:t>genético</a:t>
            </a:r>
            <a:r>
              <a:rPr sz="1049" spc="5" dirty="0"/>
              <a:t> </a:t>
            </a:r>
            <a:r>
              <a:rPr sz="1049" spc="15" dirty="0"/>
              <a:t>se</a:t>
            </a:r>
            <a:r>
              <a:rPr sz="1049" spc="5" dirty="0"/>
              <a:t> </a:t>
            </a:r>
            <a:r>
              <a:rPr sz="1049" spc="15" dirty="0"/>
              <a:t>procede</a:t>
            </a:r>
            <a:r>
              <a:rPr sz="1049" spc="5" dirty="0"/>
              <a:t> </a:t>
            </a:r>
            <a:r>
              <a:rPr sz="1049" spc="15" dirty="0"/>
              <a:t>según</a:t>
            </a:r>
            <a:r>
              <a:rPr sz="1049" spc="5" dirty="0"/>
              <a:t> </a:t>
            </a:r>
            <a:r>
              <a:rPr sz="1049" spc="15" dirty="0">
                <a:solidFill>
                  <a:srgbClr val="FF0000"/>
                </a:solidFill>
              </a:rPr>
              <a:t>ERM</a:t>
            </a:r>
            <a:endParaRPr sz="1049" dirty="0"/>
          </a:p>
          <a:p>
            <a:pPr>
              <a:spcBef>
                <a:spcPts val="55"/>
              </a:spcBef>
            </a:pPr>
            <a:endParaRPr lang="es-ES" sz="799" dirty="0"/>
          </a:p>
          <a:p>
            <a:pPr>
              <a:spcBef>
                <a:spcPts val="55"/>
              </a:spcBef>
            </a:pPr>
            <a:endParaRPr sz="799" dirty="0"/>
          </a:p>
          <a:p>
            <a:pPr algn="ctr">
              <a:lnSpc>
                <a:spcPct val="100000"/>
              </a:lnSpc>
            </a:pPr>
            <a:r>
              <a:rPr sz="999" spc="10" dirty="0">
                <a:solidFill>
                  <a:srgbClr val="FF0000"/>
                </a:solidFill>
              </a:rPr>
              <a:t>Linfomas </a:t>
            </a:r>
            <a:r>
              <a:rPr sz="999" spc="5" dirty="0"/>
              <a:t>linfoblásticos</a:t>
            </a:r>
            <a:r>
              <a:rPr sz="999" spc="10" dirty="0"/>
              <a:t> y</a:t>
            </a:r>
            <a:r>
              <a:rPr sz="999" spc="15" dirty="0"/>
              <a:t> </a:t>
            </a:r>
            <a:r>
              <a:rPr sz="999" spc="10" dirty="0"/>
              <a:t>LA</a:t>
            </a:r>
            <a:r>
              <a:rPr sz="999" spc="15" dirty="0"/>
              <a:t> </a:t>
            </a:r>
            <a:r>
              <a:rPr sz="999" spc="5" dirty="0">
                <a:solidFill>
                  <a:srgbClr val="FF0000"/>
                </a:solidFill>
              </a:rPr>
              <a:t>bifenotípicas</a:t>
            </a:r>
            <a:r>
              <a:rPr sz="999" spc="5" dirty="0"/>
              <a:t>/fenotipo</a:t>
            </a:r>
            <a:r>
              <a:rPr sz="999" spc="20" dirty="0"/>
              <a:t> </a:t>
            </a:r>
            <a:r>
              <a:rPr sz="999" spc="10" dirty="0"/>
              <a:t>mixto</a:t>
            </a:r>
            <a:r>
              <a:rPr sz="999" spc="15" dirty="0"/>
              <a:t> </a:t>
            </a:r>
            <a:r>
              <a:rPr sz="999" spc="15" dirty="0">
                <a:solidFill>
                  <a:srgbClr val="FF0000"/>
                </a:solidFill>
              </a:rPr>
              <a:t>NO</a:t>
            </a:r>
            <a:r>
              <a:rPr sz="999" spc="-30" dirty="0">
                <a:solidFill>
                  <a:srgbClr val="FF0000"/>
                </a:solidFill>
              </a:rPr>
              <a:t> </a:t>
            </a:r>
            <a:r>
              <a:rPr sz="999" spc="10" dirty="0">
                <a:solidFill>
                  <a:srgbClr val="FF0000"/>
                </a:solidFill>
              </a:rPr>
              <a:t>APLICA</a:t>
            </a:r>
            <a:r>
              <a:rPr sz="999" spc="15" dirty="0">
                <a:solidFill>
                  <a:srgbClr val="FF0000"/>
                </a:solidFill>
              </a:rPr>
              <a:t> </a:t>
            </a:r>
            <a:r>
              <a:rPr sz="999" spc="5" dirty="0"/>
              <a:t>el</a:t>
            </a:r>
            <a:r>
              <a:rPr sz="999" spc="15" dirty="0"/>
              <a:t> </a:t>
            </a:r>
            <a:r>
              <a:rPr sz="999" spc="5" dirty="0"/>
              <a:t>criterio</a:t>
            </a:r>
            <a:r>
              <a:rPr sz="999" spc="15" dirty="0"/>
              <a:t> </a:t>
            </a:r>
            <a:r>
              <a:rPr sz="999" spc="10" dirty="0"/>
              <a:t>de</a:t>
            </a:r>
            <a:r>
              <a:rPr sz="999" spc="15" dirty="0"/>
              <a:t> </a:t>
            </a:r>
            <a:r>
              <a:rPr sz="999" spc="5" dirty="0"/>
              <a:t>riesgo</a:t>
            </a:r>
            <a:r>
              <a:rPr sz="999" spc="15" dirty="0"/>
              <a:t> </a:t>
            </a:r>
            <a:r>
              <a:rPr sz="999" spc="10" dirty="0"/>
              <a:t>genético</a:t>
            </a: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75567" y="3661100"/>
            <a:ext cx="442739" cy="442739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964771" y="3702533"/>
            <a:ext cx="735059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260038" marR="5074" indent="-247987">
              <a:lnSpc>
                <a:spcPct val="103200"/>
              </a:lnSpc>
              <a:spcBef>
                <a:spcPts val="90"/>
              </a:spcBef>
            </a:pPr>
            <a:r>
              <a:rPr sz="1049" b="1" spc="15" dirty="0">
                <a:solidFill>
                  <a:srgbClr val="00B050"/>
                </a:solidFill>
                <a:latin typeface="Corbel"/>
                <a:cs typeface="Corbel"/>
              </a:rPr>
              <a:t>D</a:t>
            </a:r>
            <a:r>
              <a:rPr sz="1049" b="1" spc="5" dirty="0">
                <a:solidFill>
                  <a:srgbClr val="00B050"/>
                </a:solidFill>
                <a:latin typeface="Corbel"/>
                <a:cs typeface="Corbel"/>
              </a:rPr>
              <a:t>i</a:t>
            </a:r>
            <a:r>
              <a:rPr sz="1049" b="1" spc="10" dirty="0">
                <a:solidFill>
                  <a:srgbClr val="00B050"/>
                </a:solidFill>
                <a:latin typeface="Corbel"/>
                <a:cs typeface="Corbel"/>
              </a:rPr>
              <a:t>agnóstico  </a:t>
            </a:r>
            <a:r>
              <a:rPr sz="1049" b="1" spc="20" dirty="0">
                <a:solidFill>
                  <a:srgbClr val="00B050"/>
                </a:solidFill>
                <a:latin typeface="Corbel"/>
                <a:cs typeface="Corbel"/>
              </a:rPr>
              <a:t>MO</a:t>
            </a:r>
            <a:endParaRPr sz="1049">
              <a:latin typeface="Corbel"/>
              <a:cs typeface="Corbe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37290" y="3772332"/>
            <a:ext cx="721106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Mue</a:t>
            </a:r>
            <a:r>
              <a:rPr sz="949" b="1" spc="5" dirty="0">
                <a:latin typeface="Corbel"/>
                <a:cs typeface="Corbel"/>
              </a:rPr>
              <a:t>stra</a:t>
            </a:r>
            <a:r>
              <a:rPr sz="949" b="1" spc="10" dirty="0">
                <a:latin typeface="Corbel"/>
                <a:cs typeface="Corbel"/>
              </a:rPr>
              <a:t>s</a:t>
            </a:r>
            <a:r>
              <a:rPr sz="949" b="1" spc="-2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SP!</a:t>
            </a:r>
            <a:endParaRPr sz="949" dirty="0">
              <a:latin typeface="Corbel"/>
              <a:cs typeface="Corbe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534469" y="3821227"/>
            <a:ext cx="410339" cy="96401"/>
            <a:chOff x="3533189" y="3825939"/>
            <a:chExt cx="410845" cy="96520"/>
          </a:xfrm>
        </p:grpSpPr>
        <p:sp>
          <p:nvSpPr>
            <p:cNvPr id="10" name="object 10"/>
            <p:cNvSpPr/>
            <p:nvPr/>
          </p:nvSpPr>
          <p:spPr>
            <a:xfrm>
              <a:off x="3536631" y="3829381"/>
              <a:ext cx="403860" cy="89535"/>
            </a:xfrm>
            <a:custGeom>
              <a:avLst/>
              <a:gdLst/>
              <a:ahLst/>
              <a:cxnLst/>
              <a:rect l="l" t="t" r="r" b="b"/>
              <a:pathLst>
                <a:path w="403860" h="89535">
                  <a:moveTo>
                    <a:pt x="359156" y="0"/>
                  </a:moveTo>
                  <a:lnTo>
                    <a:pt x="359156" y="22288"/>
                  </a:lnTo>
                  <a:lnTo>
                    <a:pt x="0" y="22288"/>
                  </a:lnTo>
                  <a:lnTo>
                    <a:pt x="0" y="66865"/>
                  </a:lnTo>
                  <a:lnTo>
                    <a:pt x="359156" y="66865"/>
                  </a:lnTo>
                  <a:lnTo>
                    <a:pt x="359156" y="89166"/>
                  </a:lnTo>
                  <a:lnTo>
                    <a:pt x="403733" y="44576"/>
                  </a:lnTo>
                  <a:lnTo>
                    <a:pt x="35915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536631" y="3829381"/>
              <a:ext cx="403860" cy="89535"/>
            </a:xfrm>
            <a:custGeom>
              <a:avLst/>
              <a:gdLst/>
              <a:ahLst/>
              <a:cxnLst/>
              <a:rect l="l" t="t" r="r" b="b"/>
              <a:pathLst>
                <a:path w="403860" h="89535">
                  <a:moveTo>
                    <a:pt x="0" y="22288"/>
                  </a:moveTo>
                  <a:lnTo>
                    <a:pt x="359156" y="22288"/>
                  </a:lnTo>
                  <a:lnTo>
                    <a:pt x="359156" y="0"/>
                  </a:lnTo>
                  <a:lnTo>
                    <a:pt x="403733" y="44576"/>
                  </a:lnTo>
                  <a:lnTo>
                    <a:pt x="359156" y="89166"/>
                  </a:lnTo>
                  <a:lnTo>
                    <a:pt x="359156" y="66865"/>
                  </a:lnTo>
                  <a:lnTo>
                    <a:pt x="0" y="66865"/>
                  </a:lnTo>
                  <a:lnTo>
                    <a:pt x="0" y="2228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5236016" y="3628803"/>
            <a:ext cx="1198672" cy="391484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03381" marR="5074" indent="-91330">
              <a:lnSpc>
                <a:spcPct val="135700"/>
              </a:lnSpc>
              <a:spcBef>
                <a:spcPts val="95"/>
              </a:spcBef>
            </a:pPr>
            <a:r>
              <a:rPr sz="949" b="1" spc="5" dirty="0">
                <a:latin typeface="Corbel"/>
                <a:cs typeface="Corbel"/>
              </a:rPr>
              <a:t>Muestras “solo cortis” </a:t>
            </a:r>
            <a:r>
              <a:rPr sz="949" b="1" spc="-185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Muestras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día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+14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6532619" y="3644971"/>
            <a:ext cx="92596" cy="462345"/>
          </a:xfrm>
          <a:custGeom>
            <a:avLst/>
            <a:gdLst/>
            <a:ahLst/>
            <a:cxnLst/>
            <a:rect l="l" t="t" r="r" b="b"/>
            <a:pathLst>
              <a:path w="92709" h="462914">
                <a:moveTo>
                  <a:pt x="0" y="0"/>
                </a:moveTo>
                <a:lnTo>
                  <a:pt x="18007" y="606"/>
                </a:lnTo>
                <a:lnTo>
                  <a:pt x="32708" y="2259"/>
                </a:lnTo>
                <a:lnTo>
                  <a:pt x="42619" y="4709"/>
                </a:lnTo>
                <a:lnTo>
                  <a:pt x="46253" y="7708"/>
                </a:lnTo>
                <a:lnTo>
                  <a:pt x="46253" y="223710"/>
                </a:lnTo>
                <a:lnTo>
                  <a:pt x="49889" y="226709"/>
                </a:lnTo>
                <a:lnTo>
                  <a:pt x="59804" y="229160"/>
                </a:lnTo>
                <a:lnTo>
                  <a:pt x="74510" y="230813"/>
                </a:lnTo>
                <a:lnTo>
                  <a:pt x="92519" y="231419"/>
                </a:lnTo>
                <a:lnTo>
                  <a:pt x="74510" y="232025"/>
                </a:lnTo>
                <a:lnTo>
                  <a:pt x="59804" y="233678"/>
                </a:lnTo>
                <a:lnTo>
                  <a:pt x="49889" y="236128"/>
                </a:lnTo>
                <a:lnTo>
                  <a:pt x="46253" y="239128"/>
                </a:lnTo>
                <a:lnTo>
                  <a:pt x="46253" y="455129"/>
                </a:lnTo>
                <a:lnTo>
                  <a:pt x="42619" y="458129"/>
                </a:lnTo>
                <a:lnTo>
                  <a:pt x="32708" y="460579"/>
                </a:lnTo>
                <a:lnTo>
                  <a:pt x="18007" y="462232"/>
                </a:lnTo>
                <a:lnTo>
                  <a:pt x="0" y="462838"/>
                </a:lnTo>
              </a:path>
            </a:pathLst>
          </a:custGeom>
          <a:ln w="8597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758438" y="3751565"/>
            <a:ext cx="228675" cy="228672"/>
          </a:xfrm>
          <a:prstGeom prst="rect">
            <a:avLst/>
          </a:prstGeom>
        </p:spPr>
      </p:pic>
    </p:spTree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58510" y="3811903"/>
            <a:ext cx="6268611" cy="500398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7882" indent="-185832">
              <a:spcBef>
                <a:spcPts val="125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949" b="1" spc="10" dirty="0">
                <a:latin typeface="Open Sans"/>
                <a:cs typeface="Open Sans"/>
              </a:rPr>
              <a:t>Median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b="1" spc="10" dirty="0">
                <a:latin typeface="Open Sans"/>
                <a:cs typeface="Open Sans"/>
              </a:rPr>
              <a:t>PFS</a:t>
            </a:r>
            <a:r>
              <a:rPr sz="949" b="1" spc="5" dirty="0">
                <a:latin typeface="Open Sans"/>
                <a:cs typeface="Open Sans"/>
              </a:rPr>
              <a:t> in</a:t>
            </a:r>
            <a:r>
              <a:rPr sz="949" b="1" spc="10" dirty="0">
                <a:latin typeface="Open Sans"/>
                <a:cs typeface="Open Sans"/>
              </a:rPr>
              <a:t> Len-R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b="1" spc="10" dirty="0">
                <a:latin typeface="Open Sans"/>
                <a:cs typeface="Open Sans"/>
              </a:rPr>
              <a:t>patients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treated in </a:t>
            </a:r>
            <a:r>
              <a:rPr sz="949" b="1" spc="10" dirty="0">
                <a:latin typeface="Open Sans"/>
                <a:cs typeface="Open Sans"/>
              </a:rPr>
              <a:t>Part 1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(n=23)</a:t>
            </a:r>
            <a:r>
              <a:rPr sz="949" spc="10" dirty="0">
                <a:latin typeface="Open Sans"/>
                <a:cs typeface="Open Sans"/>
              </a:rPr>
              <a:t> was </a:t>
            </a:r>
            <a:r>
              <a:rPr sz="949" b="1" spc="5" dirty="0">
                <a:latin typeface="Open Sans"/>
                <a:cs typeface="Open Sans"/>
              </a:rPr>
              <a:t>7.1 </a:t>
            </a:r>
            <a:r>
              <a:rPr sz="949" b="1" spc="20" dirty="0">
                <a:latin typeface="Open Sans"/>
                <a:cs typeface="Open Sans"/>
              </a:rPr>
              <a:t>m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(95% </a:t>
            </a:r>
            <a:r>
              <a:rPr sz="949" spc="5" dirty="0">
                <a:latin typeface="Open Sans"/>
                <a:cs typeface="Open Sans"/>
              </a:rPr>
              <a:t>CI, 3.4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–</a:t>
            </a:r>
            <a:r>
              <a:rPr sz="949" spc="5" dirty="0">
                <a:latin typeface="Open Sans"/>
                <a:cs typeface="Open Sans"/>
              </a:rPr>
              <a:t> 12.2)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b="1" spc="15" dirty="0">
                <a:latin typeface="Open Sans"/>
                <a:cs typeface="Open Sans"/>
              </a:rPr>
              <a:t>and</a:t>
            </a:r>
            <a:r>
              <a:rPr sz="949" b="1" dirty="0">
                <a:latin typeface="Open Sans"/>
                <a:cs typeface="Open Sans"/>
              </a:rPr>
              <a:t> </a:t>
            </a:r>
            <a:r>
              <a:rPr sz="949" b="1" spc="5" dirty="0">
                <a:latin typeface="Open Sans"/>
                <a:cs typeface="Open Sans"/>
              </a:rPr>
              <a:t>12.1 </a:t>
            </a:r>
            <a:r>
              <a:rPr sz="949" b="1" spc="20" dirty="0">
                <a:latin typeface="Open Sans"/>
                <a:cs typeface="Open Sans"/>
              </a:rPr>
              <a:t>m</a:t>
            </a:r>
            <a:r>
              <a:rPr sz="949" b="1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(95% </a:t>
            </a:r>
            <a:r>
              <a:rPr sz="949" spc="5" dirty="0">
                <a:latin typeface="Open Sans"/>
                <a:cs typeface="Open Sans"/>
              </a:rPr>
              <a:t>CI,</a:t>
            </a:r>
            <a:endParaRPr sz="949">
              <a:latin typeface="Open Sans"/>
              <a:cs typeface="Open Sans"/>
            </a:endParaRPr>
          </a:p>
          <a:p>
            <a:pPr marL="197882">
              <a:spcBef>
                <a:spcPts val="55"/>
              </a:spcBef>
            </a:pPr>
            <a:r>
              <a:rPr sz="949" spc="5" dirty="0">
                <a:latin typeface="Open Sans"/>
                <a:cs typeface="Open Sans"/>
              </a:rPr>
              <a:t>5.1</a:t>
            </a:r>
            <a:r>
              <a:rPr sz="949" spc="-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–</a:t>
            </a:r>
            <a:r>
              <a:rPr sz="949" spc="-10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NE)</a:t>
            </a:r>
            <a:r>
              <a:rPr sz="949" spc="-5" dirty="0">
                <a:latin typeface="Open Sans"/>
                <a:cs typeface="Open Sans"/>
              </a:rPr>
              <a:t> </a:t>
            </a:r>
            <a:r>
              <a:rPr sz="949" b="1" spc="10" dirty="0">
                <a:latin typeface="Open Sans"/>
                <a:cs typeface="Open Sans"/>
              </a:rPr>
              <a:t>in</a:t>
            </a:r>
            <a:r>
              <a:rPr sz="949" b="1" spc="-5" dirty="0">
                <a:latin typeface="Open Sans"/>
                <a:cs typeface="Open Sans"/>
              </a:rPr>
              <a:t> </a:t>
            </a:r>
            <a:r>
              <a:rPr sz="949" b="1" spc="10" dirty="0">
                <a:latin typeface="Open Sans"/>
                <a:cs typeface="Open Sans"/>
              </a:rPr>
              <a:t>part</a:t>
            </a:r>
            <a:r>
              <a:rPr sz="949" b="1" spc="-5" dirty="0">
                <a:latin typeface="Open Sans"/>
                <a:cs typeface="Open Sans"/>
              </a:rPr>
              <a:t> </a:t>
            </a:r>
            <a:r>
              <a:rPr sz="949" b="1" spc="5" dirty="0">
                <a:latin typeface="Open Sans"/>
                <a:cs typeface="Open Sans"/>
              </a:rPr>
              <a:t>2</a:t>
            </a:r>
            <a:r>
              <a:rPr sz="949" spc="5" dirty="0">
                <a:latin typeface="Open Sans"/>
                <a:cs typeface="Open Sans"/>
              </a:rPr>
              <a:t>.</a:t>
            </a:r>
            <a:endParaRPr sz="949">
              <a:latin typeface="Open Sans"/>
              <a:cs typeface="Open Sans"/>
            </a:endParaRPr>
          </a:p>
          <a:p>
            <a:pPr marR="232765" algn="ctr">
              <a:spcBef>
                <a:spcPts val="599"/>
              </a:spcBef>
            </a:pP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drigu</a:t>
            </a:r>
            <a:r>
              <a:rPr sz="649" spc="-10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z</a:t>
            </a:r>
            <a:r>
              <a:rPr sz="649" spc="-5" dirty="0">
                <a:latin typeface="Calibri"/>
                <a:cs typeface="Calibri"/>
              </a:rPr>
              <a:t>-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10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 </a:t>
            </a:r>
            <a:r>
              <a:rPr sz="649" spc="-80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. </a:t>
            </a:r>
            <a:r>
              <a:rPr sz="649" spc="-5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t </a:t>
            </a:r>
            <a:r>
              <a:rPr sz="649" spc="-5" dirty="0">
                <a:latin typeface="Calibri"/>
                <a:cs typeface="Calibri"/>
              </a:rPr>
              <a:t>al</a:t>
            </a:r>
            <a:r>
              <a:rPr sz="649" dirty="0">
                <a:latin typeface="Calibri"/>
                <a:cs typeface="Calibri"/>
              </a:rPr>
              <a:t>. A</a:t>
            </a:r>
            <a:r>
              <a:rPr sz="649" spc="-5" dirty="0">
                <a:latin typeface="Calibri"/>
                <a:cs typeface="Calibri"/>
              </a:rPr>
              <a:t>S</a:t>
            </a:r>
            <a:r>
              <a:rPr sz="649" dirty="0">
                <a:latin typeface="Calibri"/>
                <a:cs typeface="Calibri"/>
              </a:rPr>
              <a:t>H 2021. </a:t>
            </a:r>
            <a:r>
              <a:rPr sz="649" spc="-5" dirty="0">
                <a:latin typeface="Calibri"/>
                <a:cs typeface="Calibri"/>
              </a:rPr>
              <a:t>[</a:t>
            </a:r>
            <a:r>
              <a:rPr sz="649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b</a:t>
            </a:r>
            <a:r>
              <a:rPr sz="649" spc="-5" dirty="0">
                <a:latin typeface="Calibri"/>
                <a:cs typeface="Calibri"/>
              </a:rPr>
              <a:t>st</a:t>
            </a:r>
            <a:r>
              <a:rPr sz="649" spc="-20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act #1677]</a:t>
            </a:r>
            <a:endParaRPr sz="649">
              <a:latin typeface="Calibri"/>
              <a:cs typeface="Calibri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848065" y="1171831"/>
            <a:ext cx="5475361" cy="2631185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279638" y="658859"/>
            <a:ext cx="2613612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b="1" spc="-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dirty="0">
                <a:solidFill>
                  <a:srgbClr val="C00000"/>
                </a:solidFill>
                <a:latin typeface="Calibri"/>
                <a:cs typeface="Calibri"/>
              </a:rPr>
              <a:t>Efficacy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00745" y="976114"/>
            <a:ext cx="6569230" cy="10782"/>
          </a:xfrm>
          <a:custGeom>
            <a:avLst/>
            <a:gdLst/>
            <a:ahLst/>
            <a:cxnLst/>
            <a:rect l="l" t="t" r="r" b="b"/>
            <a:pathLst>
              <a:path w="6577330" h="10794">
                <a:moveTo>
                  <a:pt x="0" y="10312"/>
                </a:moveTo>
                <a:lnTo>
                  <a:pt x="6576945" y="10312"/>
                </a:lnTo>
                <a:lnTo>
                  <a:pt x="6576945" y="0"/>
                </a:lnTo>
                <a:lnTo>
                  <a:pt x="0" y="0"/>
                </a:lnTo>
                <a:lnTo>
                  <a:pt x="0" y="10312"/>
                </a:lnTo>
                <a:close/>
              </a:path>
            </a:pathLst>
          </a:custGeom>
          <a:solidFill>
            <a:srgbClr val="C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85865" y="4187829"/>
            <a:ext cx="177327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5" dirty="0">
                <a:latin typeface="Calibri"/>
                <a:cs typeface="Calibri"/>
              </a:rPr>
              <a:t>drigu</a:t>
            </a:r>
            <a:r>
              <a:rPr sz="649" spc="-10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z</a:t>
            </a:r>
            <a:r>
              <a:rPr sz="649" spc="-5" dirty="0">
                <a:latin typeface="Calibri"/>
                <a:cs typeface="Calibri"/>
              </a:rPr>
              <a:t>-</a:t>
            </a:r>
            <a:r>
              <a:rPr sz="649" dirty="0">
                <a:latin typeface="Calibri"/>
                <a:cs typeface="Calibri"/>
              </a:rPr>
              <a:t>O</a:t>
            </a:r>
            <a:r>
              <a:rPr sz="649" spc="-10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5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o </a:t>
            </a:r>
            <a:r>
              <a:rPr sz="649" spc="-80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. </a:t>
            </a:r>
            <a:r>
              <a:rPr sz="649" spc="-5" dirty="0">
                <a:latin typeface="Calibri"/>
                <a:cs typeface="Calibri"/>
              </a:rPr>
              <a:t>e</a:t>
            </a:r>
            <a:r>
              <a:rPr sz="649" dirty="0">
                <a:latin typeface="Calibri"/>
                <a:cs typeface="Calibri"/>
              </a:rPr>
              <a:t>t </a:t>
            </a:r>
            <a:r>
              <a:rPr sz="649" spc="-5" dirty="0">
                <a:latin typeface="Calibri"/>
                <a:cs typeface="Calibri"/>
              </a:rPr>
              <a:t>al</a:t>
            </a:r>
            <a:r>
              <a:rPr sz="649" dirty="0">
                <a:latin typeface="Calibri"/>
                <a:cs typeface="Calibri"/>
              </a:rPr>
              <a:t>. A</a:t>
            </a:r>
            <a:r>
              <a:rPr sz="649" spc="-5" dirty="0">
                <a:latin typeface="Calibri"/>
                <a:cs typeface="Calibri"/>
              </a:rPr>
              <a:t>S</a:t>
            </a:r>
            <a:r>
              <a:rPr sz="649" dirty="0">
                <a:latin typeface="Calibri"/>
                <a:cs typeface="Calibri"/>
              </a:rPr>
              <a:t>H 2021. </a:t>
            </a:r>
            <a:r>
              <a:rPr sz="649" spc="-5" dirty="0">
                <a:latin typeface="Calibri"/>
                <a:cs typeface="Calibri"/>
              </a:rPr>
              <a:t>[</a:t>
            </a:r>
            <a:r>
              <a:rPr sz="649" dirty="0">
                <a:latin typeface="Calibri"/>
                <a:cs typeface="Calibri"/>
              </a:rPr>
              <a:t>A</a:t>
            </a:r>
            <a:r>
              <a:rPr sz="649" spc="-10" dirty="0">
                <a:latin typeface="Calibri"/>
                <a:cs typeface="Calibri"/>
              </a:rPr>
              <a:t>b</a:t>
            </a:r>
            <a:r>
              <a:rPr sz="649" spc="-5" dirty="0">
                <a:latin typeface="Calibri"/>
                <a:cs typeface="Calibri"/>
              </a:rPr>
              <a:t>st</a:t>
            </a:r>
            <a:r>
              <a:rPr sz="649" spc="-20" dirty="0">
                <a:latin typeface="Calibri"/>
                <a:cs typeface="Calibri"/>
              </a:rPr>
              <a:t>r</a:t>
            </a:r>
            <a:r>
              <a:rPr sz="649" dirty="0">
                <a:latin typeface="Calibri"/>
                <a:cs typeface="Calibri"/>
              </a:rPr>
              <a:t>act #1677]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518248" y="1114474"/>
            <a:ext cx="5732696" cy="554941"/>
          </a:xfrm>
          <a:prstGeom prst="rect">
            <a:avLst/>
          </a:prstGeom>
        </p:spPr>
        <p:txBody>
          <a:bodyPr vert="horz" wrap="square" lIns="0" tIns="60251" rIns="0" bIns="0" rtlCol="0">
            <a:spAutoFit/>
          </a:bodyPr>
          <a:lstStyle/>
          <a:p>
            <a:pPr marL="259403" indent="-247353">
              <a:spcBef>
                <a:spcPts val="474"/>
              </a:spcBef>
              <a:buClr>
                <a:srgbClr val="1782BF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949" spc="10" dirty="0">
                <a:latin typeface="Open Sans"/>
                <a:cs typeface="Open Sans"/>
              </a:rPr>
              <a:t>Adverse</a:t>
            </a:r>
            <a:r>
              <a:rPr sz="949" spc="-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events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(AEs)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were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manageable.</a:t>
            </a:r>
            <a:endParaRPr sz="949">
              <a:latin typeface="Open Sans"/>
              <a:cs typeface="Open Sans"/>
            </a:endParaRPr>
          </a:p>
          <a:p>
            <a:pPr marL="259403" marR="5074" indent="-247353">
              <a:spcBef>
                <a:spcPts val="380"/>
              </a:spcBef>
              <a:buClr>
                <a:srgbClr val="1782BF"/>
              </a:buClr>
              <a:buFont typeface="Arial"/>
              <a:buChar char="•"/>
              <a:tabLst>
                <a:tab pos="259403" algn="l"/>
                <a:tab pos="260038" algn="l"/>
              </a:tabLst>
            </a:pPr>
            <a:r>
              <a:rPr sz="949" spc="10" dirty="0">
                <a:latin typeface="Open Sans"/>
                <a:cs typeface="Open Sans"/>
              </a:rPr>
              <a:t>Recommended </a:t>
            </a:r>
            <a:r>
              <a:rPr sz="949" b="1" spc="10" dirty="0">
                <a:solidFill>
                  <a:srgbClr val="0432FF"/>
                </a:solidFill>
                <a:latin typeface="Open Sans"/>
                <a:cs typeface="Open Sans"/>
              </a:rPr>
              <a:t>supportive </a:t>
            </a:r>
            <a:r>
              <a:rPr sz="949" b="1" spc="5" dirty="0">
                <a:solidFill>
                  <a:srgbClr val="0432FF"/>
                </a:solidFill>
                <a:latin typeface="Open Sans"/>
                <a:cs typeface="Open Sans"/>
              </a:rPr>
              <a:t>care </a:t>
            </a:r>
            <a:r>
              <a:rPr sz="949" spc="10" dirty="0">
                <a:latin typeface="Open Sans"/>
                <a:cs typeface="Open Sans"/>
              </a:rPr>
              <a:t>to </a:t>
            </a:r>
            <a:r>
              <a:rPr sz="949" spc="5" dirty="0">
                <a:latin typeface="Open Sans"/>
                <a:cs typeface="Open Sans"/>
              </a:rPr>
              <a:t>prevent </a:t>
            </a:r>
            <a:r>
              <a:rPr sz="949" dirty="0">
                <a:latin typeface="Open Sans"/>
                <a:cs typeface="Open Sans"/>
              </a:rPr>
              <a:t>Selinexor </a:t>
            </a:r>
            <a:r>
              <a:rPr sz="949" spc="10" dirty="0">
                <a:latin typeface="Open Sans"/>
                <a:cs typeface="Open Sans"/>
              </a:rPr>
              <a:t>associated </a:t>
            </a:r>
            <a:r>
              <a:rPr sz="949" b="1" spc="15" dirty="0">
                <a:solidFill>
                  <a:srgbClr val="0432FF"/>
                </a:solidFill>
                <a:latin typeface="Open Sans"/>
                <a:cs typeface="Open Sans"/>
              </a:rPr>
              <a:t>nausea </a:t>
            </a:r>
            <a:r>
              <a:rPr sz="949" b="1" spc="10" dirty="0">
                <a:solidFill>
                  <a:srgbClr val="0432FF"/>
                </a:solidFill>
                <a:latin typeface="Open Sans"/>
                <a:cs typeface="Open Sans"/>
              </a:rPr>
              <a:t>(± </a:t>
            </a:r>
            <a:r>
              <a:rPr sz="949" b="1" spc="5" dirty="0">
                <a:solidFill>
                  <a:srgbClr val="0432FF"/>
                </a:solidFill>
                <a:latin typeface="Open Sans"/>
                <a:cs typeface="Open Sans"/>
              </a:rPr>
              <a:t>anorexia) </a:t>
            </a:r>
            <a:r>
              <a:rPr sz="949" spc="5" dirty="0">
                <a:latin typeface="Open Sans"/>
                <a:cs typeface="Open Sans"/>
              </a:rPr>
              <a:t>included </a:t>
            </a:r>
            <a:r>
              <a:rPr sz="949" spc="-23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ondansetron</a:t>
            </a:r>
            <a:r>
              <a:rPr sz="949" spc="-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for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2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days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and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daily olanzapine.</a:t>
            </a:r>
            <a:endParaRPr sz="949">
              <a:latin typeface="Open Sans"/>
              <a:cs typeface="Open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18124" y="3584333"/>
            <a:ext cx="5986384" cy="469321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9403" marR="5074" indent="-247353" algn="just">
              <a:lnSpc>
                <a:spcPct val="102000"/>
              </a:lnSpc>
              <a:spcBef>
                <a:spcPts val="100"/>
              </a:spcBef>
              <a:buClr>
                <a:srgbClr val="1782BF"/>
              </a:buClr>
              <a:buFont typeface="Arial"/>
              <a:buChar char="•"/>
              <a:tabLst>
                <a:tab pos="260038" algn="l"/>
              </a:tabLst>
            </a:pPr>
            <a:r>
              <a:rPr sz="949" spc="5" dirty="0">
                <a:latin typeface="Open Sans"/>
                <a:cs typeface="Open Sans"/>
              </a:rPr>
              <a:t>Overall, </a:t>
            </a:r>
            <a:r>
              <a:rPr sz="949" b="1" spc="10" dirty="0">
                <a:solidFill>
                  <a:srgbClr val="0432FF"/>
                </a:solidFill>
                <a:latin typeface="Open Sans"/>
                <a:cs typeface="Open Sans"/>
              </a:rPr>
              <a:t>35 patients </a:t>
            </a:r>
            <a:r>
              <a:rPr sz="949" b="1" spc="5" dirty="0">
                <a:solidFill>
                  <a:srgbClr val="0432FF"/>
                </a:solidFill>
                <a:latin typeface="Open Sans"/>
                <a:cs typeface="Open Sans"/>
              </a:rPr>
              <a:t>(61.4%) </a:t>
            </a:r>
            <a:r>
              <a:rPr sz="949" b="1" dirty="0">
                <a:solidFill>
                  <a:srgbClr val="0432FF"/>
                </a:solidFill>
                <a:latin typeface="Open Sans"/>
                <a:cs typeface="Open Sans"/>
              </a:rPr>
              <a:t>required </a:t>
            </a:r>
            <a:r>
              <a:rPr sz="949" b="1" spc="10" dirty="0">
                <a:solidFill>
                  <a:srgbClr val="0432FF"/>
                </a:solidFill>
                <a:latin typeface="Open Sans"/>
                <a:cs typeface="Open Sans"/>
              </a:rPr>
              <a:t>dose </a:t>
            </a:r>
            <a:r>
              <a:rPr sz="949" b="1" spc="5" dirty="0">
                <a:solidFill>
                  <a:srgbClr val="0432FF"/>
                </a:solidFill>
                <a:latin typeface="Open Sans"/>
                <a:cs typeface="Open Sans"/>
              </a:rPr>
              <a:t>modifications</a:t>
            </a:r>
            <a:r>
              <a:rPr sz="949" spc="5" dirty="0">
                <a:latin typeface="Open Sans"/>
                <a:cs typeface="Open Sans"/>
              </a:rPr>
              <a:t>. </a:t>
            </a:r>
            <a:r>
              <a:rPr sz="949" dirty="0">
                <a:latin typeface="Open Sans"/>
                <a:cs typeface="Open Sans"/>
              </a:rPr>
              <a:t>Selinexor </a:t>
            </a:r>
            <a:r>
              <a:rPr sz="949" spc="10" dirty="0">
                <a:latin typeface="Open Sans"/>
                <a:cs typeface="Open Sans"/>
              </a:rPr>
              <a:t>was the drug most </a:t>
            </a:r>
            <a:r>
              <a:rPr sz="949" spc="5" dirty="0">
                <a:latin typeface="Open Sans"/>
                <a:cs typeface="Open Sans"/>
              </a:rPr>
              <a:t>frequently </a:t>
            </a:r>
            <a:r>
              <a:rPr sz="949" spc="10" dirty="0">
                <a:latin typeface="Open Sans"/>
                <a:cs typeface="Open Sans"/>
              </a:rPr>
              <a:t> modified and was </a:t>
            </a:r>
            <a:r>
              <a:rPr sz="949" spc="5" dirty="0">
                <a:latin typeface="Open Sans"/>
                <a:cs typeface="Open Sans"/>
              </a:rPr>
              <a:t>reduced in </a:t>
            </a:r>
            <a:r>
              <a:rPr sz="949" spc="10" dirty="0">
                <a:latin typeface="Open Sans"/>
                <a:cs typeface="Open Sans"/>
              </a:rPr>
              <a:t>24 (15 </a:t>
            </a:r>
            <a:r>
              <a:rPr sz="949" spc="5" dirty="0">
                <a:latin typeface="Open Sans"/>
                <a:cs typeface="Open Sans"/>
              </a:rPr>
              <a:t>in part </a:t>
            </a:r>
            <a:r>
              <a:rPr sz="949" spc="10" dirty="0">
                <a:latin typeface="Open Sans"/>
                <a:cs typeface="Open Sans"/>
              </a:rPr>
              <a:t>1 and 14 </a:t>
            </a:r>
            <a:r>
              <a:rPr sz="949" spc="5" dirty="0">
                <a:latin typeface="Open Sans"/>
                <a:cs typeface="Open Sans"/>
              </a:rPr>
              <a:t>in part 2) </a:t>
            </a:r>
            <a:r>
              <a:rPr sz="949" spc="10" dirty="0">
                <a:latin typeface="Open Sans"/>
                <a:cs typeface="Open Sans"/>
              </a:rPr>
              <a:t>and </a:t>
            </a:r>
            <a:r>
              <a:rPr sz="949" b="1" spc="10" dirty="0">
                <a:solidFill>
                  <a:srgbClr val="0432FF"/>
                </a:solidFill>
                <a:latin typeface="Open Sans"/>
                <a:cs typeface="Open Sans"/>
              </a:rPr>
              <a:t>discontinued in 5 patients </a:t>
            </a:r>
            <a:r>
              <a:rPr sz="949" spc="10" dirty="0">
                <a:latin typeface="Open Sans"/>
                <a:cs typeface="Open Sans"/>
              </a:rPr>
              <a:t>(4 </a:t>
            </a:r>
            <a:r>
              <a:rPr sz="949" spc="5" dirty="0">
                <a:latin typeface="Open Sans"/>
                <a:cs typeface="Open Sans"/>
              </a:rPr>
              <a:t>in 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part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1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and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1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in part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2), </a:t>
            </a:r>
            <a:r>
              <a:rPr sz="949" dirty="0">
                <a:latin typeface="Open Sans"/>
                <a:cs typeface="Open Sans"/>
              </a:rPr>
              <a:t>respectively. </a:t>
            </a:r>
            <a:r>
              <a:rPr sz="949" spc="5" dirty="0">
                <a:latin typeface="Open Sans"/>
                <a:cs typeface="Open Sans"/>
              </a:rPr>
              <a:t>Only</a:t>
            </a:r>
            <a:r>
              <a:rPr sz="949" spc="10" dirty="0">
                <a:latin typeface="Open Sans"/>
                <a:cs typeface="Open Sans"/>
              </a:rPr>
              <a:t> 1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patient </a:t>
            </a:r>
            <a:r>
              <a:rPr sz="949" spc="10" dirty="0">
                <a:latin typeface="Open Sans"/>
                <a:cs typeface="Open Sans"/>
              </a:rPr>
              <a:t>discontinued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the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study due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to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AEs</a:t>
            </a:r>
            <a:endParaRPr sz="949">
              <a:latin typeface="Open Sans"/>
              <a:cs typeface="Open Sans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109228" y="1875116"/>
          <a:ext cx="4981781" cy="14409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026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33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19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968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1870A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b="1" spc="1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All</a:t>
                      </a:r>
                      <a:r>
                        <a:rPr sz="800" b="1" spc="-3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grade</a:t>
                      </a:r>
                      <a:endParaRPr sz="800">
                        <a:latin typeface="Open Sans"/>
                        <a:cs typeface="Open Sans"/>
                      </a:endParaRPr>
                    </a:p>
                    <a:p>
                      <a:pPr algn="ctr">
                        <a:lnSpc>
                          <a:spcPts val="925"/>
                        </a:lnSpc>
                        <a:spcBef>
                          <a:spcPts val="34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(n=57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1268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1870A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Grade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≥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3</a:t>
                      </a:r>
                      <a:endParaRPr sz="800">
                        <a:latin typeface="Open Sans"/>
                        <a:cs typeface="Open Sans"/>
                      </a:endParaRPr>
                    </a:p>
                    <a:p>
                      <a:pPr algn="ctr">
                        <a:lnSpc>
                          <a:spcPts val="925"/>
                        </a:lnSpc>
                        <a:spcBef>
                          <a:spcPts val="345"/>
                        </a:spcBef>
                      </a:pPr>
                      <a:r>
                        <a:rPr sz="800" b="1" spc="15" dirty="0">
                          <a:solidFill>
                            <a:srgbClr val="FFFFFF"/>
                          </a:solidFill>
                          <a:latin typeface="Open Sans"/>
                          <a:cs typeface="Open Sans"/>
                        </a:rPr>
                        <a:t>(n=57)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1268" marB="0">
                    <a:lnL w="6350">
                      <a:solidFill>
                        <a:srgbClr val="FFFFFF"/>
                      </a:solidFill>
                      <a:prstDash val="solid"/>
                    </a:lnL>
                    <a:solidFill>
                      <a:srgbClr val="1870A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4307">
                <a:tc>
                  <a:txBody>
                    <a:bodyPr/>
                    <a:lstStyle/>
                    <a:p>
                      <a:pPr marL="34925">
                        <a:lnSpc>
                          <a:spcPts val="885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Hematological</a:t>
                      </a:r>
                      <a:r>
                        <a:rPr sz="800" b="1" spc="-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AEs,</a:t>
                      </a:r>
                      <a:r>
                        <a:rPr sz="800" b="1" spc="-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5" dirty="0">
                          <a:latin typeface="Open Sans"/>
                          <a:cs typeface="Open Sans"/>
                        </a:rPr>
                        <a:t>n</a:t>
                      </a:r>
                      <a:r>
                        <a:rPr sz="800" b="1" spc="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latin typeface="Open Sans"/>
                          <a:cs typeface="Open Sans"/>
                        </a:rPr>
                        <a:t>(%)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85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44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(77)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Thrombocytopenia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39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(68.4)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24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(34(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Neutropenia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19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(33)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16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34925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Non-Hematological</a:t>
                      </a:r>
                      <a:r>
                        <a:rPr sz="800" b="1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AEs,</a:t>
                      </a:r>
                      <a:r>
                        <a:rPr sz="800" b="1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5" dirty="0">
                          <a:latin typeface="Open Sans"/>
                          <a:cs typeface="Open Sans"/>
                        </a:rPr>
                        <a:t>n</a:t>
                      </a:r>
                      <a:r>
                        <a:rPr sz="800" b="1" spc="10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20" dirty="0">
                          <a:latin typeface="Open Sans"/>
                          <a:cs typeface="Open Sans"/>
                        </a:rPr>
                        <a:t>(%)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43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(75)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1870A4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00"/>
                        </a:lnSpc>
                        <a:spcBef>
                          <a:spcPts val="5"/>
                        </a:spcBef>
                      </a:pPr>
                      <a:r>
                        <a:rPr sz="800" b="1" spc="5" dirty="0">
                          <a:latin typeface="Open Sans"/>
                          <a:cs typeface="Open Sans"/>
                        </a:rPr>
                        <a:t>GI-Toxicity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634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00"/>
                        </a:lnSpc>
                        <a:spcBef>
                          <a:spcPts val="5"/>
                        </a:spcBef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22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(38.6)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63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72085">
                        <a:lnSpc>
                          <a:spcPts val="910"/>
                        </a:lnSpc>
                      </a:pPr>
                      <a:r>
                        <a:rPr sz="800" b="1" spc="20" dirty="0">
                          <a:latin typeface="Open Sans"/>
                          <a:cs typeface="Open Sans"/>
                        </a:rPr>
                        <a:t>Nausea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16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(28)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dirty="0">
                          <a:latin typeface="Arial"/>
                          <a:cs typeface="Arial"/>
                        </a:rPr>
                        <a:t>(3.5)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72085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Diarrhea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12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(21)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5" dirty="0">
                          <a:latin typeface="Arial"/>
                          <a:cs typeface="Arial"/>
                        </a:rPr>
                        <a:t>1(1.7)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Asthenia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0" dirty="0">
                          <a:latin typeface="Arial"/>
                          <a:cs typeface="Arial"/>
                        </a:rPr>
                        <a:t>20</a:t>
                      </a:r>
                      <a:r>
                        <a:rPr sz="800" spc="-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(35)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(10.5)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7478">
                <a:tc>
                  <a:txBody>
                    <a:bodyPr/>
                    <a:lstStyle/>
                    <a:p>
                      <a:pPr marL="116839">
                        <a:lnSpc>
                          <a:spcPts val="910"/>
                        </a:lnSpc>
                      </a:pPr>
                      <a:r>
                        <a:rPr sz="800" b="1" spc="15" dirty="0">
                          <a:latin typeface="Open Sans"/>
                          <a:cs typeface="Open Sans"/>
                        </a:rPr>
                        <a:t>Peripheral</a:t>
                      </a:r>
                      <a:r>
                        <a:rPr sz="800" b="1" spc="-15" dirty="0">
                          <a:latin typeface="Open Sans"/>
                          <a:cs typeface="Open Sans"/>
                        </a:rPr>
                        <a:t> </a:t>
                      </a:r>
                      <a:r>
                        <a:rPr sz="800" b="1" spc="15" dirty="0">
                          <a:latin typeface="Open Sans"/>
                          <a:cs typeface="Open Sans"/>
                        </a:rPr>
                        <a:t>neuropathy</a:t>
                      </a:r>
                      <a:endParaRPr sz="800">
                        <a:latin typeface="Open Sans"/>
                        <a:cs typeface="Open Sans"/>
                      </a:endParaRPr>
                    </a:p>
                  </a:txBody>
                  <a:tcPr marL="0" marR="0" marT="0" marB="0">
                    <a:lnL w="6350">
                      <a:solidFill>
                        <a:srgbClr val="1870A4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800" spc="-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5" dirty="0">
                          <a:latin typeface="Arial"/>
                          <a:cs typeface="Arial"/>
                        </a:rPr>
                        <a:t>(12.3)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0"/>
                        </a:lnSpc>
                      </a:pPr>
                      <a:r>
                        <a:rPr sz="800" spc="35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800" spc="-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800" spc="-5" dirty="0">
                          <a:latin typeface="Arial"/>
                          <a:cs typeface="Arial"/>
                        </a:rPr>
                        <a:t>(0)</a:t>
                      </a:r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1870A4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1870A4"/>
                      </a:solidFill>
                      <a:prstDash val="solid"/>
                    </a:lnB>
                    <a:solidFill>
                      <a:srgbClr val="DCEB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322964" y="658859"/>
            <a:ext cx="2475353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0" dirty="0">
                <a:solidFill>
                  <a:srgbClr val="C00000"/>
                </a:solidFill>
                <a:latin typeface="Calibri"/>
                <a:cs typeface="Calibri"/>
              </a:rPr>
              <a:t>GEM-SELIBORDARA:</a:t>
            </a:r>
            <a:r>
              <a:rPr sz="1698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698" b="1" dirty="0">
                <a:solidFill>
                  <a:srgbClr val="C00000"/>
                </a:solidFill>
                <a:latin typeface="Calibri"/>
                <a:cs typeface="Calibri"/>
              </a:rPr>
              <a:t>safety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274410" y="981263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3693" y="1619555"/>
            <a:ext cx="6304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8493" y="1812466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8493" y="2209827"/>
            <a:ext cx="10413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5" y="700628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297161" y="1619555"/>
            <a:ext cx="782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1962" y="1812466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1962" y="2142225"/>
            <a:ext cx="1083244" cy="40832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5727" indent="-123676">
              <a:spcBef>
                <a:spcPts val="6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99412" y="1619555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3773" y="2142225"/>
            <a:ext cx="1793568" cy="816873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6361" indent="-124311">
              <a:spcBef>
                <a:spcPts val="6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GEM-TECTAL</a:t>
            </a:r>
            <a:r>
              <a:rPr sz="849" b="1" spc="-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Tecli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+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Talque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54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GEM-Velisa.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9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8604" y="1619555"/>
            <a:ext cx="62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</a:t>
            </a:r>
            <a:r>
              <a:rPr sz="849" b="1" dirty="0">
                <a:latin typeface="Arial"/>
                <a:cs typeface="Arial"/>
              </a:rPr>
              <a:t>ida</a:t>
            </a:r>
            <a:r>
              <a:rPr sz="849" b="1" spc="5" dirty="0">
                <a:latin typeface="Arial"/>
                <a:cs typeface="Arial"/>
              </a:rPr>
              <a:t>t</a:t>
            </a:r>
            <a:r>
              <a:rPr sz="849" b="1" dirty="0">
                <a:latin typeface="Arial"/>
                <a:cs typeface="Arial"/>
              </a:rPr>
              <a:t>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13404" y="1812466"/>
            <a:ext cx="125321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13404" y="2011971"/>
            <a:ext cx="88790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13404" y="2209827"/>
            <a:ext cx="997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spc="5" dirty="0">
                <a:latin typeface="Arial"/>
                <a:cs typeface="Arial"/>
              </a:rPr>
              <a:t>Nuevo</a:t>
            </a:r>
            <a:r>
              <a:rPr sz="999" b="1" spc="-3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1908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 marR="122408">
              <a:spcBef>
                <a:spcPts val="215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6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93220" y="3152935"/>
            <a:ext cx="1468849" cy="609483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0051" y="3152934"/>
            <a:ext cx="2118288" cy="1008407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4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07591" y="775924"/>
            <a:ext cx="2831783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GEM-BELMA:</a:t>
            </a:r>
            <a:r>
              <a:rPr sz="1698" b="1" spc="-1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Belantamab</a:t>
            </a:r>
            <a:r>
              <a:rPr sz="1698" b="1" spc="-1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+</a:t>
            </a:r>
            <a:r>
              <a:rPr sz="1698" b="1" spc="-10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-20" dirty="0">
                <a:solidFill>
                  <a:srgbClr val="1782BF"/>
                </a:solidFill>
                <a:latin typeface="Calibri"/>
                <a:cs typeface="Calibri"/>
              </a:rPr>
              <a:t>Kd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696541" y="1432143"/>
            <a:ext cx="4956414" cy="167433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Población: </a:t>
            </a:r>
            <a:r>
              <a:rPr sz="1049" b="1" spc="30" dirty="0">
                <a:solidFill>
                  <a:srgbClr val="0432FF"/>
                </a:solidFill>
                <a:latin typeface="Open Sans"/>
                <a:cs typeface="Open Sans"/>
              </a:rPr>
              <a:t>MM 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en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recaída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y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refractario, 1-3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líneas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previas. </a:t>
            </a:r>
            <a:r>
              <a:rPr sz="1049" spc="10" dirty="0">
                <a:latin typeface="Open Sans"/>
                <a:cs typeface="Open Sans"/>
              </a:rPr>
              <a:t>Refractario </a:t>
            </a:r>
            <a:r>
              <a:rPr sz="1049" spc="15" dirty="0">
                <a:latin typeface="Open Sans"/>
                <a:cs typeface="Open Sans"/>
              </a:rPr>
              <a:t>a </a:t>
            </a:r>
            <a:r>
              <a:rPr sz="1049" spc="-26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Lenalidomida.</a:t>
            </a:r>
            <a:endParaRPr sz="1049">
              <a:latin typeface="Open Sans"/>
              <a:cs typeface="Open Sans"/>
            </a:endParaRPr>
          </a:p>
          <a:p>
            <a:pPr marL="197882" indent="-185832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N=</a:t>
            </a:r>
            <a:r>
              <a:rPr sz="1049" b="1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60</a:t>
            </a:r>
            <a:r>
              <a:rPr sz="1049" b="1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pacientes</a:t>
            </a:r>
            <a:r>
              <a:rPr sz="1049" spc="10" dirty="0">
                <a:latin typeface="Open Sans"/>
                <a:cs typeface="Open Sans"/>
              </a:rPr>
              <a:t>. </a:t>
            </a:r>
            <a:r>
              <a:rPr sz="1049" spc="15" dirty="0">
                <a:latin typeface="Open Sans"/>
                <a:cs typeface="Open Sans"/>
              </a:rPr>
              <a:t>15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centers.</a:t>
            </a:r>
            <a:endParaRPr sz="1049">
              <a:latin typeface="Open Sans"/>
              <a:cs typeface="Open Sans"/>
            </a:endParaRPr>
          </a:p>
          <a:p>
            <a:pPr marL="197882" indent="-185832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5" dirty="0">
                <a:latin typeface="Open Sans"/>
                <a:cs typeface="Open Sans"/>
              </a:rPr>
              <a:t>Key</a:t>
            </a:r>
            <a:r>
              <a:rPr sz="1049" spc="-20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endpoints:</a:t>
            </a:r>
            <a:endParaRPr sz="1049">
              <a:latin typeface="Open Sans"/>
              <a:cs typeface="Open Sans"/>
            </a:endParaRPr>
          </a:p>
          <a:p>
            <a:pPr marL="445235" lvl="1" indent="-186466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spc="15" dirty="0">
                <a:latin typeface="Open Sans"/>
                <a:cs typeface="Open Sans"/>
              </a:rPr>
              <a:t>Fase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1: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dosis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recomendada</a:t>
            </a:r>
            <a:r>
              <a:rPr sz="1049" spc="5" dirty="0">
                <a:latin typeface="Open Sans"/>
                <a:cs typeface="Open Sans"/>
              </a:rPr>
              <a:t> para </a:t>
            </a:r>
            <a:r>
              <a:rPr sz="1049" spc="10" dirty="0">
                <a:latin typeface="Open Sans"/>
                <a:cs typeface="Open Sans"/>
              </a:rPr>
              <a:t>la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fase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2</a:t>
            </a:r>
            <a:endParaRPr sz="1049">
              <a:latin typeface="Open Sans"/>
              <a:cs typeface="Open Sans"/>
            </a:endParaRPr>
          </a:p>
          <a:p>
            <a:pPr marL="445235" lvl="1" indent="-186466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1049" spc="15" dirty="0">
                <a:latin typeface="Open Sans"/>
                <a:cs typeface="Open Sans"/>
              </a:rPr>
              <a:t>Fase</a:t>
            </a:r>
            <a:r>
              <a:rPr sz="1049" spc="10" dirty="0">
                <a:latin typeface="Open Sans"/>
                <a:cs typeface="Open Sans"/>
              </a:rPr>
              <a:t> 2: Eficacia </a:t>
            </a:r>
            <a:r>
              <a:rPr sz="1049" spc="15" dirty="0">
                <a:latin typeface="Open Sans"/>
                <a:cs typeface="Open Sans"/>
              </a:rPr>
              <a:t>en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términos </a:t>
            </a:r>
            <a:r>
              <a:rPr sz="1049" spc="15" dirty="0">
                <a:latin typeface="Open Sans"/>
                <a:cs typeface="Open Sans"/>
              </a:rPr>
              <a:t>de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ORR,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CR,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20" dirty="0">
                <a:latin typeface="Open Sans"/>
                <a:cs typeface="Open Sans"/>
              </a:rPr>
              <a:t>MRD</a:t>
            </a:r>
            <a:r>
              <a:rPr sz="1049" spc="15" dirty="0">
                <a:latin typeface="Open Sans"/>
                <a:cs typeface="Open Sans"/>
              </a:rPr>
              <a:t> a</a:t>
            </a:r>
            <a:r>
              <a:rPr sz="1049" spc="10" dirty="0">
                <a:latin typeface="Open Sans"/>
                <a:cs typeface="Open Sans"/>
              </a:rPr>
              <a:t> los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12</a:t>
            </a:r>
            <a:r>
              <a:rPr sz="1049" spc="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meses</a:t>
            </a:r>
            <a:endParaRPr sz="1049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5463154" cy="91010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 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5"/>
              </a:spcBef>
            </a:pPr>
            <a:endParaRPr sz="1448">
              <a:latin typeface="Work Sans"/>
              <a:cs typeface="Work Sans"/>
            </a:endParaRPr>
          </a:p>
          <a:p>
            <a:pPr marL="1268476"/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GEM-BELMA: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Esquema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de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tratamiento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y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dosis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484902" y="1329822"/>
          <a:ext cx="6082149" cy="252735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986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10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9215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96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02714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875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-1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098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1.9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20/45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76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933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0F2FB"/>
                    </a:solidFill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2.5mg/kg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20/45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ts val="985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E0F2FB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999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Q8W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20/56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ts val="990"/>
                        </a:lnSpc>
                        <a:spcBef>
                          <a:spcPts val="66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53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432FF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432FF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Dose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level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432FF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340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Belantamab-Mafodotin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2.5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mg/kg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Q8W)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0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Carfilzomib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20/70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mg/m</a:t>
                      </a:r>
                      <a:r>
                        <a:rPr sz="900" spc="7" baseline="23148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900" spc="67" baseline="23148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days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 8, and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Q4W.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95250" indent="-59055">
                        <a:lnSpc>
                          <a:spcPct val="100000"/>
                        </a:lnSpc>
                        <a:spcBef>
                          <a:spcPts val="655"/>
                        </a:spcBef>
                        <a:buChar char="-"/>
                        <a:tabLst>
                          <a:tab pos="9588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Dexamethasone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40 mg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weekly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(days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and 22,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Q4W)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or 20 mg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 patients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&gt; 75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years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old.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19050">
                      <a:solidFill>
                        <a:srgbClr val="0432FF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432FF"/>
                      </a:solidFill>
                      <a:prstDash val="solid"/>
                    </a:lnR>
                    <a:lnT w="19050">
                      <a:solidFill>
                        <a:srgbClr val="0432FF"/>
                      </a:solidFill>
                      <a:prstDash val="solid"/>
                    </a:lnT>
                    <a:lnB w="19050">
                      <a:solidFill>
                        <a:srgbClr val="0432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07591" y="775924"/>
            <a:ext cx="2135412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spc="15" dirty="0">
                <a:solidFill>
                  <a:srgbClr val="1782BF"/>
                </a:solidFill>
                <a:latin typeface="Calibri"/>
              </a:rPr>
              <a:t>GEM-BELMA:</a:t>
            </a:r>
            <a:r>
              <a:rPr sz="1698" b="1" spc="-40" dirty="0">
                <a:solidFill>
                  <a:srgbClr val="1782BF"/>
                </a:solidFill>
                <a:latin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</a:rPr>
              <a:t>Situación</a:t>
            </a:r>
            <a:endParaRPr sz="1698" b="1"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685212" y="3868630"/>
            <a:ext cx="5567165" cy="344926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2198" rIns="0" bIns="0" rtlCol="0">
            <a:spAutoFit/>
          </a:bodyPr>
          <a:lstStyle/>
          <a:p>
            <a:pPr marL="203590" indent="-155388">
              <a:spcBef>
                <a:spcPts val="175"/>
              </a:spcBef>
              <a:buClr>
                <a:srgbClr val="1782BF"/>
              </a:buClr>
              <a:buFont typeface="Arial"/>
              <a:buChar char="•"/>
              <a:tabLst>
                <a:tab pos="204225" algn="l"/>
              </a:tabLst>
            </a:pPr>
            <a:r>
              <a:rPr sz="1049" b="1" spc="15" dirty="0">
                <a:solidFill>
                  <a:srgbClr val="0432FF"/>
                </a:solidFill>
                <a:latin typeface="Calibri"/>
                <a:cs typeface="Calibri"/>
              </a:rPr>
              <a:t>6</a:t>
            </a:r>
            <a:r>
              <a:rPr sz="1049" b="1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432FF"/>
                </a:solidFill>
                <a:latin typeface="Calibri"/>
                <a:cs typeface="Calibri"/>
              </a:rPr>
              <a:t>centros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abiertos</a:t>
            </a:r>
            <a:r>
              <a:rPr sz="1049" b="1" spc="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(2</a:t>
            </a:r>
            <a:r>
              <a:rPr sz="1049" b="1" spc="5" dirty="0">
                <a:latin typeface="Calibri"/>
                <a:cs typeface="Calibri"/>
              </a:rPr>
              <a:t> abrirán </a:t>
            </a:r>
            <a:r>
              <a:rPr sz="1049" b="1" spc="15" dirty="0">
                <a:latin typeface="Calibri"/>
                <a:cs typeface="Calibri"/>
              </a:rPr>
              <a:t>en</a:t>
            </a:r>
            <a:r>
              <a:rPr sz="1049" b="1" spc="5" dirty="0">
                <a:latin typeface="Calibri"/>
                <a:cs typeface="Calibri"/>
              </a:rPr>
              <a:t> Mayo)</a:t>
            </a:r>
            <a:endParaRPr sz="1049">
              <a:latin typeface="Calibri"/>
              <a:cs typeface="Calibri"/>
            </a:endParaRPr>
          </a:p>
          <a:p>
            <a:pPr marL="203590" indent="-155388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204225" algn="l"/>
              </a:tabLst>
            </a:pPr>
            <a:r>
              <a:rPr sz="1049" b="1" spc="15" dirty="0">
                <a:latin typeface="Calibri"/>
                <a:cs typeface="Calibri"/>
              </a:rPr>
              <a:t>3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pacientes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incluidos.</a:t>
            </a:r>
            <a:endParaRPr sz="1049">
              <a:latin typeface="Calibri"/>
              <a:cs typeface="Calibri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0673451"/>
              </p:ext>
            </p:extLst>
          </p:nvPr>
        </p:nvGraphicFramePr>
        <p:xfrm>
          <a:off x="1736514" y="1370318"/>
          <a:ext cx="5606486" cy="2267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6778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20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9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66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820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285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7461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68580"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40386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 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tig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667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Contract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SIV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132080" marR="58419" indent="12065">
                        <a:lnSpc>
                          <a:spcPct val="104700"/>
                        </a:lnSpc>
                        <a:spcBef>
                          <a:spcPts val="625"/>
                        </a:spcBef>
                      </a:pP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Patients </a:t>
                      </a:r>
                      <a:r>
                        <a:rPr sz="600" b="1" spc="-1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reene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tc>
                  <a:txBody>
                    <a:bodyPr/>
                    <a:lstStyle/>
                    <a:p>
                      <a:pPr marL="212725" marR="139065" indent="5080">
                        <a:lnSpc>
                          <a:spcPct val="104700"/>
                        </a:lnSpc>
                        <a:spcBef>
                          <a:spcPts val="625"/>
                        </a:spcBef>
                      </a:pP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ts  i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6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cl</a:t>
                      </a:r>
                      <a:r>
                        <a:rPr sz="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uded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9277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70AD4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</a:t>
                      </a:r>
                      <a:r>
                        <a:rPr sz="600" spc="1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Salamanca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Mariví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Mateos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26/01/2022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Clínica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Universidad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Navarra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(CUN)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Paul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ígu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15/11/2021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80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80"/>
                        </a:lnSpc>
                        <a:spcBef>
                          <a:spcPts val="18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Clinic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Laura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Rosiñol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12 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Octubre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Joaquín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Martínez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Gregorio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Marañón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Cristina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Encinas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Mo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M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er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Felipe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de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Arriba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la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Fuente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12/05/2022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Hospital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Germans Trias i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Pujol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(ICO BADALONA)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Albert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Oriol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Rocafiguera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Sidned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29/03/2022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ICO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Hospitalet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Su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Sidned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05/01/2022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HUCA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Mª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Pilar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González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Rodríguez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ts val="675"/>
                        </a:lnSpc>
                        <a:spcBef>
                          <a:spcPts val="18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25/05/2022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Marqués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Valdecilla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.U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F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e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Javier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6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La</a:t>
                      </a:r>
                      <a:r>
                        <a:rPr sz="6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Rubia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Complejo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spc="1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Santiago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(CHUS)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Marta Sonia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González Pérez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22/12/2021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0"/>
                        </a:lnSpc>
                        <a:spcBef>
                          <a:spcPts val="19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2473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0"/>
                        </a:lnSpc>
                        <a:spcBef>
                          <a:spcPts val="19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1</a:t>
                      </a:r>
                    </a:p>
                  </a:txBody>
                  <a:tcPr marL="0" marR="0" marT="24735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Complejo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Hospitalario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Virgen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Rocío</a:t>
                      </a:r>
                      <a:endParaRPr sz="600" dirty="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Dra.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Estrella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Carrillo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16/03/2022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2177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Universitario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Canarias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Miguel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Teodoro</a:t>
                      </a:r>
                      <a:r>
                        <a:rPr sz="6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Hernández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García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p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og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s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611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9525">
                      <a:solidFill>
                        <a:srgbClr val="F4B084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H.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So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 Llat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zer</a:t>
                      </a:r>
                    </a:p>
                  </a:txBody>
                  <a:tcPr marL="0" marR="0" marT="8879" marB="0">
                    <a:lnL w="9525">
                      <a:solidFill>
                        <a:srgbClr val="F4B084"/>
                      </a:solidFill>
                      <a:prstDash val="solid"/>
                    </a:lnL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Dr.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Joan</a:t>
                      </a:r>
                      <a:r>
                        <a:rPr sz="6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10" dirty="0">
                          <a:latin typeface="Calibri"/>
                          <a:cs typeface="Calibri"/>
                        </a:rPr>
                        <a:t>Bargay</a:t>
                      </a:r>
                      <a:endParaRPr sz="600" dirty="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10" dirty="0">
                          <a:latin typeface="Calibri"/>
                          <a:cs typeface="Calibri"/>
                        </a:rPr>
                        <a:t>Signed</a:t>
                      </a:r>
                      <a:endParaRPr sz="600" dirty="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12/11/2021</a:t>
                      </a:r>
                      <a:endParaRPr sz="600" dirty="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5"/>
                        </a:lnSpc>
                        <a:spcBef>
                          <a:spcPts val="185"/>
                        </a:spcBef>
                      </a:pPr>
                      <a:r>
                        <a:rPr sz="600" u="none" dirty="0">
                          <a:latin typeface="Calibri"/>
                          <a:cs typeface="Calibri"/>
                        </a:rPr>
                        <a:t>1</a:t>
                      </a: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5"/>
                        </a:lnSpc>
                        <a:spcBef>
                          <a:spcPts val="185"/>
                        </a:spcBef>
                        <a:tabLst>
                          <a:tab pos="328295" algn="l"/>
                          <a:tab pos="628650" algn="l"/>
                        </a:tabLst>
                      </a:pPr>
                      <a:r>
                        <a:rPr lang="es-ES" sz="600" u="none" spc="-5" dirty="0">
                          <a:uFill>
                            <a:solidFill>
                              <a:srgbClr val="F4B084"/>
                            </a:solidFill>
                          </a:uFill>
                          <a:latin typeface="Calibri"/>
                          <a:cs typeface="Calibri"/>
                        </a:rPr>
                        <a:t>1</a:t>
                      </a:r>
                      <a:endParaRPr sz="600" u="none" dirty="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T w="9525">
                      <a:solidFill>
                        <a:srgbClr val="F4B084"/>
                      </a:solidFill>
                      <a:prstDash val="soli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567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4B084"/>
                      </a:solidFill>
                      <a:prstDash val="solid"/>
                    </a:lnL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T w="6350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80975" algn="r">
                        <a:lnSpc>
                          <a:spcPts val="670"/>
                        </a:lnSpc>
                        <a:spcBef>
                          <a:spcPts val="6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5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78009" marB="0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6040" algn="ctr">
                        <a:lnSpc>
                          <a:spcPts val="670"/>
                        </a:lnSpc>
                        <a:spcBef>
                          <a:spcPts val="6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</a:t>
                      </a:r>
                    </a:p>
                  </a:txBody>
                  <a:tcPr marL="0" marR="0" marT="78009" marB="0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F4B08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07591" y="775924"/>
            <a:ext cx="5062328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-5" dirty="0">
                <a:solidFill>
                  <a:srgbClr val="1782BF"/>
                </a:solidFill>
                <a:latin typeface="Calibri"/>
                <a:cs typeface="Calibri"/>
              </a:rPr>
              <a:t>Teclistamab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y</a:t>
            </a: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talquetamab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en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5" dirty="0">
                <a:solidFill>
                  <a:srgbClr val="1782BF"/>
                </a:solidFill>
                <a:latin typeface="Calibri"/>
                <a:cs typeface="Calibri"/>
              </a:rPr>
              <a:t>HR-NDMM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689542" y="1171633"/>
            <a:ext cx="5461251" cy="2248937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97882" marR="5074" indent="-185832">
              <a:lnSpc>
                <a:spcPct val="103200"/>
              </a:lnSpc>
              <a:spcBef>
                <a:spcPts val="9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Población: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pacientes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con </a:t>
            </a:r>
            <a:r>
              <a:rPr sz="1049" b="1" spc="30" dirty="0">
                <a:solidFill>
                  <a:srgbClr val="0432FF"/>
                </a:solidFill>
                <a:latin typeface="Open Sans"/>
                <a:cs typeface="Open Sans"/>
              </a:rPr>
              <a:t>MM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de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alto riesgo 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en</a:t>
            </a: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primera</a:t>
            </a:r>
            <a:r>
              <a:rPr sz="1049" b="1" spc="20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línea</a:t>
            </a:r>
            <a:r>
              <a:rPr sz="1049" spc="10" dirty="0">
                <a:latin typeface="Open Sans"/>
                <a:cs typeface="Open Sans"/>
              </a:rPr>
              <a:t>.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Incluye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pacientes </a:t>
            </a:r>
            <a:r>
              <a:rPr sz="1049" spc="-254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candidatos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y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no</a:t>
            </a:r>
            <a:r>
              <a:rPr sz="1049" spc="10" dirty="0">
                <a:latin typeface="Open Sans"/>
                <a:cs typeface="Open Sans"/>
              </a:rPr>
              <a:t> candidatos.</a:t>
            </a:r>
            <a:endParaRPr sz="1049">
              <a:latin typeface="Open Sans"/>
              <a:cs typeface="Open Sans"/>
            </a:endParaRPr>
          </a:p>
          <a:p>
            <a:pPr marL="197882" indent="-185832">
              <a:spcBef>
                <a:spcPts val="1338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spc="10" dirty="0">
                <a:latin typeface="Open Sans"/>
                <a:cs typeface="Open Sans"/>
              </a:rPr>
              <a:t>Definición</a:t>
            </a:r>
            <a:r>
              <a:rPr sz="1049" spc="-5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de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alto</a:t>
            </a:r>
            <a:r>
              <a:rPr sz="1049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riesgo:</a:t>
            </a:r>
            <a:endParaRPr sz="1049">
              <a:latin typeface="Open Sans"/>
              <a:cs typeface="Open Sans"/>
            </a:endParaRPr>
          </a:p>
          <a:p>
            <a:pPr marL="445235" lvl="1" indent="-186466">
              <a:spcBef>
                <a:spcPts val="674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FISH: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del(17p),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t(4;14),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t(14;16)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and 1q</a:t>
            </a:r>
            <a:r>
              <a:rPr sz="949" spc="5" dirty="0">
                <a:latin typeface="Open Sans"/>
                <a:cs typeface="Open Sans"/>
              </a:rPr>
              <a:t> amplifications.</a:t>
            </a:r>
            <a:endParaRPr sz="949">
              <a:latin typeface="Open Sans"/>
              <a:cs typeface="Open Sans"/>
            </a:endParaRPr>
          </a:p>
          <a:p>
            <a:pPr marL="445235" lvl="1" indent="-186466">
              <a:spcBef>
                <a:spcPts val="55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5" dirty="0">
                <a:latin typeface="Open Sans"/>
                <a:cs typeface="Open Sans"/>
              </a:rPr>
              <a:t>R-ISS</a:t>
            </a:r>
            <a:r>
              <a:rPr sz="949" spc="-3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3</a:t>
            </a:r>
            <a:endParaRPr sz="949">
              <a:latin typeface="Open Sans"/>
              <a:cs typeface="Open Sans"/>
            </a:endParaRPr>
          </a:p>
          <a:p>
            <a:pPr marL="445235" marR="136995" lvl="1" indent="-185832">
              <a:lnSpc>
                <a:spcPts val="1179"/>
              </a:lnSpc>
              <a:spcBef>
                <a:spcPts val="10"/>
              </a:spcBef>
              <a:buClr>
                <a:srgbClr val="1782BF"/>
              </a:buClr>
              <a:buFont typeface="Arial"/>
              <a:buChar char="•"/>
              <a:tabLst>
                <a:tab pos="445235" algn="l"/>
                <a:tab pos="445869" algn="l"/>
              </a:tabLst>
            </a:pPr>
            <a:r>
              <a:rPr sz="949" spc="10" dirty="0">
                <a:latin typeface="Open Sans"/>
                <a:cs typeface="Open Sans"/>
              </a:rPr>
              <a:t>Presence</a:t>
            </a:r>
            <a:r>
              <a:rPr sz="949" spc="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of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disease,</a:t>
            </a:r>
            <a:r>
              <a:rPr sz="949" spc="10" dirty="0">
                <a:latin typeface="Open Sans"/>
                <a:cs typeface="Open Sans"/>
              </a:rPr>
              <a:t> defined as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presence</a:t>
            </a:r>
            <a:r>
              <a:rPr sz="949" spc="10" dirty="0">
                <a:latin typeface="Open Sans"/>
                <a:cs typeface="Open Sans"/>
              </a:rPr>
              <a:t> of</a:t>
            </a:r>
            <a:r>
              <a:rPr sz="949" spc="2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paramedullary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lesions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or </a:t>
            </a:r>
            <a:r>
              <a:rPr sz="949" spc="-22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plasmacytoma.</a:t>
            </a:r>
            <a:endParaRPr sz="949">
              <a:latin typeface="Open Sans"/>
              <a:cs typeface="Open Sans"/>
            </a:endParaRPr>
          </a:p>
          <a:p>
            <a:pPr marL="259403" marR="38689">
              <a:lnSpc>
                <a:spcPct val="104900"/>
              </a:lnSpc>
              <a:spcBef>
                <a:spcPts val="1084"/>
              </a:spcBef>
            </a:pPr>
            <a:r>
              <a:rPr sz="949" spc="10" dirty="0">
                <a:latin typeface="Open Sans"/>
                <a:cs typeface="Open Sans"/>
              </a:rPr>
              <a:t>Note:</a:t>
            </a:r>
            <a:r>
              <a:rPr sz="949" spc="5" dirty="0">
                <a:latin typeface="Open Sans"/>
                <a:cs typeface="Open Sans"/>
              </a:rPr>
              <a:t> In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order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to have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a </a:t>
            </a:r>
            <a:r>
              <a:rPr sz="949" spc="5" dirty="0">
                <a:latin typeface="Open Sans"/>
                <a:cs typeface="Open Sans"/>
              </a:rPr>
              <a:t>representative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population</a:t>
            </a:r>
            <a:r>
              <a:rPr sz="949" spc="10" dirty="0">
                <a:latin typeface="Open Sans"/>
                <a:cs typeface="Open Sans"/>
              </a:rPr>
              <a:t> with </a:t>
            </a: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features,</a:t>
            </a:r>
            <a:r>
              <a:rPr sz="949" spc="10" dirty="0">
                <a:latin typeface="Open Sans"/>
                <a:cs typeface="Open Sans"/>
              </a:rPr>
              <a:t> 50%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of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patients </a:t>
            </a:r>
            <a:r>
              <a:rPr sz="949" spc="-23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included</a:t>
            </a:r>
            <a:r>
              <a:rPr sz="949" spc="-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will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have</a:t>
            </a:r>
            <a:r>
              <a:rPr sz="949" spc="5" dirty="0">
                <a:latin typeface="Open Sans"/>
                <a:cs typeface="Open Sans"/>
              </a:rPr>
              <a:t> ultra-high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risk </a:t>
            </a:r>
            <a:r>
              <a:rPr sz="949" spc="10" dirty="0">
                <a:latin typeface="Open Sans"/>
                <a:cs typeface="Open Sans"/>
              </a:rPr>
              <a:t>disease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defined</a:t>
            </a:r>
            <a:r>
              <a:rPr sz="949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as:</a:t>
            </a:r>
            <a:endParaRPr sz="949">
              <a:latin typeface="Open Sans"/>
              <a:cs typeface="Open Sans"/>
            </a:endParaRPr>
          </a:p>
          <a:p>
            <a:pPr marL="444600" lvl="1" indent="-185832">
              <a:spcBef>
                <a:spcPts val="5"/>
              </a:spcBef>
              <a:buClr>
                <a:srgbClr val="1782BF"/>
              </a:buClr>
              <a:buFont typeface="Arial"/>
              <a:buChar char="•"/>
              <a:tabLst>
                <a:tab pos="444600" algn="l"/>
                <a:tab pos="445235" algn="l"/>
              </a:tabLst>
            </a:pPr>
            <a:r>
              <a:rPr sz="949" spc="5" dirty="0">
                <a:latin typeface="Open Sans"/>
                <a:cs typeface="Open Sans"/>
              </a:rPr>
              <a:t>R-ISS</a:t>
            </a:r>
            <a:r>
              <a:rPr sz="949" spc="-3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3</a:t>
            </a:r>
            <a:endParaRPr sz="949">
              <a:latin typeface="Open Sans"/>
              <a:cs typeface="Open Sans"/>
            </a:endParaRPr>
          </a:p>
          <a:p>
            <a:pPr marL="444600" lvl="1" indent="-185832">
              <a:spcBef>
                <a:spcPts val="45"/>
              </a:spcBef>
              <a:buClr>
                <a:srgbClr val="1782BF"/>
              </a:buClr>
              <a:buFont typeface="Arial"/>
              <a:buChar char="•"/>
              <a:tabLst>
                <a:tab pos="444600" algn="l"/>
                <a:tab pos="445235" algn="l"/>
              </a:tabLst>
            </a:pPr>
            <a:r>
              <a:rPr sz="949" spc="10" dirty="0">
                <a:latin typeface="Open Sans"/>
                <a:cs typeface="Open Sans"/>
              </a:rPr>
              <a:t>Double </a:t>
            </a:r>
            <a:r>
              <a:rPr sz="949" spc="5" dirty="0">
                <a:latin typeface="Open Sans"/>
                <a:cs typeface="Open Sans"/>
              </a:rPr>
              <a:t>hit</a:t>
            </a:r>
            <a:r>
              <a:rPr sz="949" spc="10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(at least</a:t>
            </a:r>
            <a:r>
              <a:rPr sz="949" spc="10" dirty="0">
                <a:latin typeface="Open Sans"/>
                <a:cs typeface="Open Sans"/>
              </a:rPr>
              <a:t> two</a:t>
            </a:r>
            <a:r>
              <a:rPr sz="949" spc="5" dirty="0">
                <a:latin typeface="Open Sans"/>
                <a:cs typeface="Open Sans"/>
              </a:rPr>
              <a:t> high-risk</a:t>
            </a:r>
            <a:r>
              <a:rPr sz="949" spc="10" dirty="0">
                <a:latin typeface="Open Sans"/>
                <a:cs typeface="Open Sans"/>
              </a:rPr>
              <a:t> cytogenetic </a:t>
            </a:r>
            <a:r>
              <a:rPr sz="949" spc="5" dirty="0">
                <a:latin typeface="Open Sans"/>
                <a:cs typeface="Open Sans"/>
              </a:rPr>
              <a:t>abnormalities)</a:t>
            </a:r>
            <a:endParaRPr sz="949">
              <a:latin typeface="Open Sans"/>
              <a:cs typeface="Open Sans"/>
            </a:endParaRPr>
          </a:p>
          <a:p>
            <a:pPr marL="444600" lvl="1" indent="-185832">
              <a:buClr>
                <a:srgbClr val="1782BF"/>
              </a:buClr>
              <a:buFont typeface="Arial"/>
              <a:buChar char="•"/>
              <a:tabLst>
                <a:tab pos="444600" algn="l"/>
                <a:tab pos="445235" algn="l"/>
              </a:tabLst>
            </a:pPr>
            <a:r>
              <a:rPr sz="949" spc="10" dirty="0">
                <a:latin typeface="Open Sans"/>
                <a:cs typeface="Open Sans"/>
              </a:rPr>
              <a:t>One </a:t>
            </a:r>
            <a:r>
              <a:rPr sz="949" spc="5" dirty="0">
                <a:latin typeface="Open Sans"/>
                <a:cs typeface="Open Sans"/>
              </a:rPr>
              <a:t>high-risk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cytogenetic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abnormality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10" dirty="0">
                <a:latin typeface="Open Sans"/>
                <a:cs typeface="Open Sans"/>
              </a:rPr>
              <a:t>+ </a:t>
            </a:r>
            <a:r>
              <a:rPr sz="949" spc="5" dirty="0">
                <a:latin typeface="Open Sans"/>
                <a:cs typeface="Open Sans"/>
              </a:rPr>
              <a:t>extramedullary</a:t>
            </a:r>
            <a:r>
              <a:rPr sz="949" spc="15" dirty="0">
                <a:latin typeface="Open Sans"/>
                <a:cs typeface="Open Sans"/>
              </a:rPr>
              <a:t> </a:t>
            </a:r>
            <a:r>
              <a:rPr sz="949" spc="5" dirty="0">
                <a:latin typeface="Open Sans"/>
                <a:cs typeface="Open Sans"/>
              </a:rPr>
              <a:t>disease.</a:t>
            </a:r>
            <a:endParaRPr sz="949">
              <a:latin typeface="Open Sans"/>
              <a:cs typeface="Open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89542" y="3809705"/>
            <a:ext cx="4070410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97882" indent="-185832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97882" algn="l"/>
                <a:tab pos="198516" algn="l"/>
              </a:tabLst>
            </a:pPr>
            <a:r>
              <a:rPr sz="1049" b="1" spc="15" dirty="0">
                <a:solidFill>
                  <a:srgbClr val="0432FF"/>
                </a:solidFill>
                <a:latin typeface="Open Sans"/>
                <a:cs typeface="Open Sans"/>
              </a:rPr>
              <a:t>N=30</a:t>
            </a:r>
            <a:r>
              <a:rPr sz="1049" b="1" spc="5" dirty="0">
                <a:solidFill>
                  <a:srgbClr val="0432FF"/>
                </a:solidFill>
                <a:latin typeface="Open Sans"/>
                <a:cs typeface="Open Sans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Open Sans"/>
                <a:cs typeface="Open Sans"/>
              </a:rPr>
              <a:t>pacientes</a:t>
            </a:r>
            <a:r>
              <a:rPr sz="1049" spc="10" dirty="0">
                <a:latin typeface="Open Sans"/>
                <a:cs typeface="Open Sans"/>
              </a:rPr>
              <a:t>.</a:t>
            </a:r>
            <a:r>
              <a:rPr sz="1049" spc="15" dirty="0">
                <a:latin typeface="Open Sans"/>
                <a:cs typeface="Open Sans"/>
              </a:rPr>
              <a:t> Prueba</a:t>
            </a:r>
            <a:r>
              <a:rPr sz="1049" spc="10" dirty="0">
                <a:latin typeface="Open Sans"/>
                <a:cs typeface="Open Sans"/>
              </a:rPr>
              <a:t> </a:t>
            </a:r>
            <a:r>
              <a:rPr sz="1049" spc="15" dirty="0">
                <a:latin typeface="Open Sans"/>
                <a:cs typeface="Open Sans"/>
              </a:rPr>
              <a:t>de concepto </a:t>
            </a:r>
            <a:r>
              <a:rPr sz="1049" spc="5" dirty="0">
                <a:latin typeface="Open Sans"/>
                <a:cs typeface="Open Sans"/>
              </a:rPr>
              <a:t>para</a:t>
            </a:r>
            <a:r>
              <a:rPr sz="1049" spc="15" dirty="0">
                <a:latin typeface="Open Sans"/>
                <a:cs typeface="Open Sans"/>
              </a:rPr>
              <a:t> un </a:t>
            </a:r>
            <a:r>
              <a:rPr sz="1049" spc="5" dirty="0">
                <a:latin typeface="Open Sans"/>
                <a:cs typeface="Open Sans"/>
              </a:rPr>
              <a:t>futuro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10" dirty="0">
                <a:latin typeface="Open Sans"/>
                <a:cs typeface="Open Sans"/>
              </a:rPr>
              <a:t>fase</a:t>
            </a:r>
            <a:r>
              <a:rPr sz="1049" spc="15" dirty="0">
                <a:latin typeface="Open Sans"/>
                <a:cs typeface="Open Sans"/>
              </a:rPr>
              <a:t> </a:t>
            </a:r>
            <a:r>
              <a:rPr sz="1049" spc="5" dirty="0">
                <a:latin typeface="Open Sans"/>
                <a:cs typeface="Open Sans"/>
              </a:rPr>
              <a:t>III.</a:t>
            </a:r>
            <a:endParaRPr sz="1049">
              <a:latin typeface="Open Sans"/>
              <a:cs typeface="Open Sans"/>
            </a:endParaRPr>
          </a:p>
        </p:txBody>
      </p:sp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3417801" cy="91010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 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  <a:p>
            <a:pPr>
              <a:lnSpc>
                <a:spcPct val="100000"/>
              </a:lnSpc>
            </a:pPr>
            <a:endParaRPr sz="1498">
              <a:latin typeface="Work Sans"/>
              <a:cs typeface="Work Sans"/>
            </a:endParaRPr>
          </a:p>
          <a:p>
            <a:pPr>
              <a:spcBef>
                <a:spcPts val="25"/>
              </a:spcBef>
            </a:pPr>
            <a:endParaRPr sz="1448">
              <a:latin typeface="Work Sans"/>
              <a:cs typeface="Work Sans"/>
            </a:endParaRPr>
          </a:p>
          <a:p>
            <a:pPr marL="1268476"/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-3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  <a:cs typeface="Calibri"/>
              </a:rPr>
              <a:t>Objetivos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47457" y="1065194"/>
          <a:ext cx="2808316" cy="318567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2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98938">
                <a:tc>
                  <a:txBody>
                    <a:bodyPr/>
                    <a:lstStyle/>
                    <a:p>
                      <a:pPr marL="12065" algn="ctr">
                        <a:lnSpc>
                          <a:spcPts val="520"/>
                        </a:lnSpc>
                      </a:pPr>
                      <a:r>
                        <a:rPr sz="400" b="1" spc="60" dirty="0">
                          <a:latin typeface="Arial"/>
                          <a:cs typeface="Arial"/>
                        </a:rPr>
                        <a:t>Objective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20"/>
                        </a:lnSpc>
                      </a:pPr>
                      <a:r>
                        <a:rPr sz="400" b="1" spc="65" dirty="0">
                          <a:latin typeface="Arial"/>
                          <a:cs typeface="Arial"/>
                        </a:rPr>
                        <a:t>Endpoint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011">
                <a:tc gridSpan="2"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b="1" spc="60" dirty="0">
                          <a:latin typeface="Arial"/>
                          <a:cs typeface="Arial"/>
                        </a:rPr>
                        <a:t>Primary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efficacy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terms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252095">
                        <a:lnSpc>
                          <a:spcPct val="14480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rate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0" dirty="0">
                          <a:latin typeface="Arial"/>
                          <a:cs typeface="Arial"/>
                        </a:rPr>
                        <a:t>NGF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(sensitivity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level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4318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10</a:t>
                      </a:r>
                      <a:r>
                        <a:rPr sz="400" spc="82" baseline="44444" dirty="0">
                          <a:latin typeface="Arial"/>
                          <a:cs typeface="Arial"/>
                        </a:rPr>
                        <a:t>-6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FDG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using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Deauville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score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per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IMWG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2016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response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criteria after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6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therapy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011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b="1" spc="65" dirty="0">
                          <a:latin typeface="Arial"/>
                          <a:cs typeface="Arial"/>
                        </a:rPr>
                        <a:t>Secondary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rate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75" dirty="0">
                          <a:latin typeface="Arial"/>
                          <a:cs typeface="Arial"/>
                        </a:rPr>
                        <a:t>D-VRD</a:t>
                      </a:r>
                      <a:r>
                        <a:rPr sz="400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0" dirty="0">
                          <a:latin typeface="Arial"/>
                          <a:cs typeface="Arial"/>
                        </a:rPr>
                        <a:t>NGF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(sensitivity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level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4318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10</a:t>
                      </a:r>
                      <a:r>
                        <a:rPr sz="400" spc="82" baseline="44444" dirty="0">
                          <a:latin typeface="Arial"/>
                          <a:cs typeface="Arial"/>
                        </a:rPr>
                        <a:t>-6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FDG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using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Deaville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score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CR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per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85" dirty="0">
                          <a:latin typeface="Arial"/>
                          <a:cs typeface="Arial"/>
                        </a:rPr>
                        <a:t>IMWG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2016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response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criteria after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4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D-VRD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7448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negativity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329565">
                        <a:lnSpc>
                          <a:spcPts val="780"/>
                        </a:lnSpc>
                        <a:spcBef>
                          <a:spcPts val="30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teclistamab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using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alternative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methods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rates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measured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266700">
                        <a:lnSpc>
                          <a:spcPts val="780"/>
                        </a:lnSpc>
                        <a:spcBef>
                          <a:spcPts val="30"/>
                        </a:spcBef>
                      </a:pP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cycles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therapy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460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conversion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early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rescue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intervention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with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talquetamab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Percentage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converting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from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2794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positive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evaluated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FDG-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PET-CT</a:t>
                      </a:r>
                      <a:r>
                        <a:rPr sz="40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scan.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95323">
                <a:tc>
                  <a:txBody>
                    <a:bodyPr/>
                    <a:lstStyle/>
                    <a:p>
                      <a:pPr marL="39370">
                        <a:lnSpc>
                          <a:spcPts val="520"/>
                        </a:lnSpc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conversion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after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intensification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ts val="520"/>
                        </a:lnSpc>
                      </a:pPr>
                      <a:r>
                        <a:rPr sz="400" spc="60" dirty="0">
                          <a:latin typeface="Arial"/>
                          <a:cs typeface="Arial"/>
                        </a:rPr>
                        <a:t>Percentage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converting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from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72390">
                        <a:lnSpc>
                          <a:spcPct val="144800"/>
                        </a:lnSpc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positive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after </a:t>
                      </a:r>
                      <a:r>
                        <a:rPr sz="400" spc="75" dirty="0">
                          <a:latin typeface="Arial"/>
                          <a:cs typeface="Arial"/>
                        </a:rPr>
                        <a:t>D-VRD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induction to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evaluated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FDG-PET-CT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400" spc="4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intensification.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93834">
                <a:tc>
                  <a:txBody>
                    <a:bodyPr/>
                    <a:lstStyle/>
                    <a:p>
                      <a:pPr marL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70" dirty="0">
                          <a:latin typeface="Arial"/>
                          <a:cs typeface="Arial"/>
                        </a:rPr>
                        <a:t>To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evaluate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sustained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90" dirty="0">
                          <a:latin typeface="Arial"/>
                          <a:cs typeface="Arial"/>
                        </a:rPr>
                        <a:t>MRD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negativity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39370" marR="93345">
                        <a:lnSpc>
                          <a:spcPct val="144800"/>
                        </a:lnSpc>
                      </a:pPr>
                      <a:r>
                        <a:rPr sz="400" spc="50" dirty="0">
                          <a:latin typeface="Arial"/>
                          <a:cs typeface="Arial"/>
                        </a:rPr>
                        <a:t>during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maintenance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in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both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teclistamab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talquetamab</a:t>
                      </a:r>
                      <a:r>
                        <a:rPr sz="400" spc="2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arms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317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400" spc="55" dirty="0">
                          <a:latin typeface="Arial"/>
                          <a:cs typeface="Arial"/>
                        </a:rPr>
                        <a:t>Proportion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patients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with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persistent</a:t>
                      </a:r>
                      <a:endParaRPr sz="400">
                        <a:latin typeface="Arial"/>
                        <a:cs typeface="Arial"/>
                      </a:endParaRPr>
                    </a:p>
                    <a:p>
                      <a:pPr marL="42545" marR="100965">
                        <a:lnSpc>
                          <a:spcPct val="144800"/>
                        </a:lnSpc>
                      </a:pPr>
                      <a:r>
                        <a:rPr sz="400" spc="90" dirty="0">
                          <a:latin typeface="Arial"/>
                          <a:cs typeface="Arial"/>
                        </a:rPr>
                        <a:t>MRD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negative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disease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at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month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6,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12,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18</a:t>
                      </a:r>
                      <a:r>
                        <a:rPr sz="400" spc="2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24</a:t>
                      </a:r>
                      <a:r>
                        <a:rPr sz="4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5" dirty="0">
                          <a:latin typeface="Arial"/>
                          <a:cs typeface="Arial"/>
                        </a:rPr>
                        <a:t>of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maintenance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</a:t>
                      </a:r>
                      <a:r>
                        <a:rPr sz="400" spc="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40" dirty="0">
                          <a:latin typeface="Arial"/>
                          <a:cs typeface="Arial"/>
                        </a:rPr>
                        <a:t>in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both teclistamab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talquetamab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treatment,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0" dirty="0">
                          <a:latin typeface="Arial"/>
                          <a:cs typeface="Arial"/>
                        </a:rPr>
                        <a:t>by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NGF,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NGS,</a:t>
                      </a:r>
                      <a:r>
                        <a:rPr sz="4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QIP-MS-FLC </a:t>
                      </a:r>
                      <a:r>
                        <a:rPr sz="400" spc="-1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and </a:t>
                      </a:r>
                      <a:r>
                        <a:rPr sz="400" spc="70" dirty="0">
                          <a:latin typeface="Arial"/>
                          <a:cs typeface="Arial"/>
                        </a:rPr>
                        <a:t>FDG-PET-CT </a:t>
                      </a:r>
                      <a:r>
                        <a:rPr sz="400" spc="65" dirty="0">
                          <a:latin typeface="Arial"/>
                          <a:cs typeface="Arial"/>
                        </a:rPr>
                        <a:t>scan and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annually </a:t>
                      </a:r>
                      <a:r>
                        <a:rPr sz="4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400" spc="50" dirty="0">
                          <a:latin typeface="Arial"/>
                          <a:cs typeface="Arial"/>
                        </a:rPr>
                        <a:t>thereafter</a:t>
                      </a:r>
                      <a:endParaRPr sz="400">
                        <a:latin typeface="Arial"/>
                        <a:cs typeface="Arial"/>
                      </a:endParaRPr>
                    </a:p>
                  </a:txBody>
                  <a:tcPr marL="0" marR="0" marT="253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3376623" y="1354954"/>
            <a:ext cx="813702" cy="0"/>
          </a:xfrm>
          <a:custGeom>
            <a:avLst/>
            <a:gdLst/>
            <a:ahLst/>
            <a:cxnLst/>
            <a:rect l="l" t="t" r="r" b="b"/>
            <a:pathLst>
              <a:path w="814704">
                <a:moveTo>
                  <a:pt x="0" y="0"/>
                </a:moveTo>
                <a:lnTo>
                  <a:pt x="814552" y="0"/>
                </a:lnTo>
              </a:path>
            </a:pathLst>
          </a:custGeom>
          <a:ln w="15481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2969849" y="1456918"/>
            <a:ext cx="1129542" cy="0"/>
          </a:xfrm>
          <a:custGeom>
            <a:avLst/>
            <a:gdLst/>
            <a:ahLst/>
            <a:cxnLst/>
            <a:rect l="l" t="t" r="r" b="b"/>
            <a:pathLst>
              <a:path w="1130935">
                <a:moveTo>
                  <a:pt x="0" y="0"/>
                </a:moveTo>
                <a:lnTo>
                  <a:pt x="1130604" y="0"/>
                </a:lnTo>
              </a:path>
            </a:pathLst>
          </a:custGeom>
          <a:ln w="15481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2969849" y="1552374"/>
            <a:ext cx="491519" cy="0"/>
          </a:xfrm>
          <a:custGeom>
            <a:avLst/>
            <a:gdLst/>
            <a:ahLst/>
            <a:cxnLst/>
            <a:rect l="l" t="t" r="r" b="b"/>
            <a:pathLst>
              <a:path w="492125">
                <a:moveTo>
                  <a:pt x="0" y="0"/>
                </a:moveTo>
                <a:lnTo>
                  <a:pt x="491985" y="0"/>
                </a:lnTo>
              </a:path>
            </a:pathLst>
          </a:custGeom>
          <a:ln w="15481">
            <a:solidFill>
              <a:srgbClr val="0432F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07590" y="775924"/>
            <a:ext cx="2980825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</a:rPr>
              <a:t>GEM-TECTAL: </a:t>
            </a:r>
            <a:r>
              <a:rPr sz="1698" b="1" spc="10" dirty="0">
                <a:solidFill>
                  <a:srgbClr val="1782BF"/>
                </a:solidFill>
                <a:latin typeface="Calibri"/>
              </a:rPr>
              <a:t>Diseño</a:t>
            </a:r>
            <a:r>
              <a:rPr sz="1698" b="1" spc="-5" dirty="0">
                <a:solidFill>
                  <a:srgbClr val="1782BF"/>
                </a:solidFill>
                <a:latin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</a:rPr>
              <a:t>del</a:t>
            </a:r>
            <a:r>
              <a:rPr sz="1698" b="1" spc="-5" dirty="0">
                <a:solidFill>
                  <a:srgbClr val="1782BF"/>
                </a:solidFill>
                <a:latin typeface="Calibri"/>
              </a:rPr>
              <a:t> </a:t>
            </a:r>
            <a:r>
              <a:rPr sz="1698" b="1" spc="5" dirty="0">
                <a:solidFill>
                  <a:srgbClr val="1782BF"/>
                </a:solidFill>
                <a:latin typeface="Calibri"/>
              </a:rPr>
              <a:t>estudio</a:t>
            </a:r>
            <a:endParaRPr sz="1698" b="1"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76224" y="1529581"/>
            <a:ext cx="6053023" cy="1693503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1663305" y="3488190"/>
            <a:ext cx="5223419" cy="337753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66805" marR="5074" indent="-154754">
              <a:lnSpc>
                <a:spcPct val="103200"/>
              </a:lnSpc>
              <a:spcBef>
                <a:spcPts val="9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Pacientes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que </a:t>
            </a:r>
            <a:r>
              <a:rPr sz="1049" b="1" spc="10" dirty="0">
                <a:latin typeface="Calibri"/>
                <a:cs typeface="Calibri"/>
              </a:rPr>
              <a:t>progrean </a:t>
            </a:r>
            <a:r>
              <a:rPr sz="1049" b="1" spc="15" dirty="0">
                <a:latin typeface="Calibri"/>
                <a:cs typeface="Calibri"/>
              </a:rPr>
              <a:t>o </a:t>
            </a:r>
            <a:r>
              <a:rPr sz="1049" b="1" spc="5" dirty="0">
                <a:latin typeface="Calibri"/>
                <a:cs typeface="Calibri"/>
              </a:rPr>
              <a:t>positivizan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20" dirty="0">
                <a:latin typeface="Calibri"/>
                <a:cs typeface="Calibri"/>
              </a:rPr>
              <a:t>MRD</a:t>
            </a:r>
            <a:r>
              <a:rPr sz="1049" b="1" spc="15" dirty="0">
                <a:latin typeface="Calibri"/>
                <a:cs typeface="Calibri"/>
              </a:rPr>
              <a:t> en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la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fase </a:t>
            </a:r>
            <a:r>
              <a:rPr sz="1049" b="1" spc="15" dirty="0">
                <a:latin typeface="Calibri"/>
                <a:cs typeface="Calibri"/>
              </a:rPr>
              <a:t>de </a:t>
            </a:r>
            <a:r>
              <a:rPr sz="1049" b="1" spc="5" dirty="0">
                <a:latin typeface="Calibri"/>
                <a:cs typeface="Calibri"/>
              </a:rPr>
              <a:t>intensificación</a:t>
            </a:r>
            <a:r>
              <a:rPr sz="1049" b="1" spc="10" dirty="0">
                <a:latin typeface="Calibri"/>
                <a:cs typeface="Calibri"/>
              </a:rPr>
              <a:t> con</a:t>
            </a:r>
            <a:r>
              <a:rPr sz="1049" b="1" spc="15" dirty="0">
                <a:latin typeface="Calibri"/>
                <a:cs typeface="Calibri"/>
              </a:rPr>
              <a:t> </a:t>
            </a:r>
            <a:r>
              <a:rPr sz="1049" b="1" dirty="0">
                <a:latin typeface="Calibri"/>
                <a:cs typeface="Calibri"/>
              </a:rPr>
              <a:t>Teclistamab</a:t>
            </a:r>
            <a:r>
              <a:rPr sz="1049" b="1" spc="1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o </a:t>
            </a:r>
            <a:r>
              <a:rPr sz="1049" b="1" spc="-22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mantenimiento,</a:t>
            </a:r>
            <a:r>
              <a:rPr sz="1049" b="1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podrán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cruzar</a:t>
            </a:r>
            <a:r>
              <a:rPr sz="1049" b="1" spc="5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a</a:t>
            </a:r>
            <a:r>
              <a:rPr sz="1049" b="1" spc="5" dirty="0">
                <a:latin typeface="Calibri"/>
                <a:cs typeface="Calibri"/>
              </a:rPr>
              <a:t> la rama </a:t>
            </a:r>
            <a:r>
              <a:rPr sz="1049" b="1" spc="15" dirty="0">
                <a:latin typeface="Calibri"/>
                <a:cs typeface="Calibri"/>
              </a:rPr>
              <a:t>de </a:t>
            </a:r>
            <a:r>
              <a:rPr sz="1049" b="1" spc="5" dirty="0">
                <a:latin typeface="Calibri"/>
                <a:cs typeface="Calibri"/>
              </a:rPr>
              <a:t>Talquetamab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07591" y="775924"/>
            <a:ext cx="2135412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b="1" dirty="0">
                <a:solidFill>
                  <a:srgbClr val="1782BF"/>
                </a:solidFill>
                <a:latin typeface="Calibri"/>
                <a:cs typeface="Calibri"/>
              </a:rPr>
              <a:t>GEM-TECTAL:</a:t>
            </a:r>
            <a:r>
              <a:rPr sz="1698" b="1" spc="-45" dirty="0">
                <a:solidFill>
                  <a:srgbClr val="1782BF"/>
                </a:solidFill>
                <a:latin typeface="Calibri"/>
                <a:cs typeface="Calibri"/>
              </a:rPr>
              <a:t> </a:t>
            </a:r>
            <a:r>
              <a:rPr sz="1698" b="1" spc="10" dirty="0">
                <a:solidFill>
                  <a:srgbClr val="1782BF"/>
                </a:solidFill>
                <a:latin typeface="Calibri"/>
                <a:cs typeface="Calibri"/>
              </a:rPr>
              <a:t>Situación</a:t>
            </a:r>
            <a:endParaRPr sz="1698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28478" y="632521"/>
            <a:ext cx="0" cy="54352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0"/>
                </a:moveTo>
                <a:lnTo>
                  <a:pt x="0" y="543966"/>
                </a:lnTo>
              </a:path>
            </a:pathLst>
          </a:custGeom>
          <a:ln w="41275">
            <a:solidFill>
              <a:srgbClr val="1782B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1705224" y="1349703"/>
            <a:ext cx="2092284" cy="117964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66805" indent="-154754">
              <a:spcBef>
                <a:spcPts val="130"/>
              </a:spcBef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Contrato</a:t>
            </a:r>
            <a:r>
              <a:rPr sz="1049" b="1" spc="-20" dirty="0">
                <a:latin typeface="Calibri"/>
                <a:cs typeface="Calibri"/>
              </a:rPr>
              <a:t> </a:t>
            </a:r>
            <a:r>
              <a:rPr sz="1049" b="1" spc="15" dirty="0">
                <a:latin typeface="Calibri"/>
                <a:cs typeface="Calibri"/>
              </a:rPr>
              <a:t>en</a:t>
            </a:r>
            <a:r>
              <a:rPr sz="1049" b="1" spc="-2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negociación</a:t>
            </a:r>
            <a:endParaRPr sz="1049">
              <a:latin typeface="Calibri"/>
              <a:cs typeface="Calibri"/>
            </a:endParaRPr>
          </a:p>
          <a:p>
            <a:pPr>
              <a:lnSpc>
                <a:spcPct val="100000"/>
              </a:lnSpc>
              <a:buClr>
                <a:srgbClr val="1782BF"/>
              </a:buClr>
              <a:buFont typeface="Arial"/>
              <a:buChar char="•"/>
            </a:pPr>
            <a:endParaRPr sz="1099">
              <a:latin typeface="Calibri"/>
              <a:cs typeface="Calibri"/>
            </a:endParaRPr>
          </a:p>
          <a:p>
            <a:pPr marL="166805" indent="-154754"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5" dirty="0">
                <a:latin typeface="Calibri"/>
                <a:cs typeface="Calibri"/>
              </a:rPr>
              <a:t>Protocolo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5" dirty="0">
                <a:latin typeface="Calibri"/>
                <a:cs typeface="Calibri"/>
              </a:rPr>
              <a:t>finalizado</a:t>
            </a:r>
            <a:endParaRPr sz="1049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1782BF"/>
              </a:buClr>
              <a:buFont typeface="Arial"/>
              <a:buChar char="•"/>
            </a:pPr>
            <a:endParaRPr sz="1049">
              <a:latin typeface="Calibri"/>
              <a:cs typeface="Calibri"/>
            </a:endParaRPr>
          </a:p>
          <a:p>
            <a:pPr marL="166805" indent="-154754">
              <a:buClr>
                <a:srgbClr val="1782BF"/>
              </a:buClr>
              <a:buFont typeface="Arial"/>
              <a:buChar char="•"/>
              <a:tabLst>
                <a:tab pos="167439" algn="l"/>
              </a:tabLst>
            </a:pPr>
            <a:r>
              <a:rPr sz="1049" b="1" spc="10" dirty="0">
                <a:latin typeface="Calibri"/>
                <a:cs typeface="Calibri"/>
              </a:rPr>
              <a:t>Tiempos</a:t>
            </a:r>
            <a:r>
              <a:rPr sz="1049" b="1" spc="-10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del</a:t>
            </a:r>
            <a:r>
              <a:rPr sz="1049" b="1" spc="-15" dirty="0">
                <a:latin typeface="Calibri"/>
                <a:cs typeface="Calibri"/>
              </a:rPr>
              <a:t> </a:t>
            </a:r>
            <a:r>
              <a:rPr sz="1049" b="1" spc="10" dirty="0">
                <a:latin typeface="Calibri"/>
                <a:cs typeface="Calibri"/>
              </a:rPr>
              <a:t>estudio:</a:t>
            </a:r>
            <a:endParaRPr sz="10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414792" algn="l"/>
              </a:tabLst>
            </a:pP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1º</a:t>
            </a:r>
            <a:r>
              <a:rPr sz="1049" b="1" spc="-10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0432FF"/>
                </a:solidFill>
                <a:latin typeface="Calibri"/>
                <a:cs typeface="Calibri"/>
              </a:rPr>
              <a:t>paciente:</a:t>
            </a:r>
            <a:r>
              <a:rPr sz="1049" b="1" spc="-5" dirty="0">
                <a:solidFill>
                  <a:srgbClr val="0432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0432FF"/>
                </a:solidFill>
                <a:latin typeface="Calibri"/>
                <a:cs typeface="Calibri"/>
              </a:rPr>
              <a:t>Dic-2022</a:t>
            </a:r>
            <a:endParaRPr sz="1049">
              <a:latin typeface="Calibri"/>
              <a:cs typeface="Calibri"/>
            </a:endParaRPr>
          </a:p>
          <a:p>
            <a:pPr marL="414157" lvl="1" indent="-155388">
              <a:spcBef>
                <a:spcPts val="40"/>
              </a:spcBef>
              <a:buClr>
                <a:srgbClr val="1782BF"/>
              </a:buClr>
              <a:buFont typeface="Arial"/>
              <a:buChar char="•"/>
              <a:tabLst>
                <a:tab pos="414792" algn="l"/>
              </a:tabLst>
            </a:pPr>
            <a:r>
              <a:rPr sz="1049" spc="5" dirty="0">
                <a:latin typeface="Calibri"/>
                <a:cs typeface="Calibri"/>
              </a:rPr>
              <a:t>Pendiente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envio</a:t>
            </a:r>
            <a:r>
              <a:rPr sz="1049" spc="-5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</a:t>
            </a:r>
            <a:r>
              <a:rPr sz="1049" dirty="0">
                <a:latin typeface="Calibri"/>
                <a:cs typeface="Calibri"/>
              </a:rPr>
              <a:t> </a:t>
            </a:r>
            <a:r>
              <a:rPr sz="1049" spc="15" dirty="0">
                <a:latin typeface="Calibri"/>
                <a:cs typeface="Calibri"/>
              </a:rPr>
              <a:t>AEMPS,</a:t>
            </a:r>
            <a:r>
              <a:rPr sz="1049" spc="5" dirty="0">
                <a:latin typeface="Calibri"/>
                <a:cs typeface="Calibri"/>
              </a:rPr>
              <a:t> etc</a:t>
            </a:r>
            <a:endParaRPr sz="10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2"/>
            <a:ext cx="6595178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901612" y="1693521"/>
            <a:ext cx="4884113" cy="2500721"/>
            <a:chOff x="1898319" y="1695608"/>
            <a:chExt cx="4890135" cy="250380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98319" y="1779099"/>
              <a:ext cx="4889566" cy="241999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973171" y="1695614"/>
              <a:ext cx="3462020" cy="1077595"/>
            </a:xfrm>
            <a:custGeom>
              <a:avLst/>
              <a:gdLst/>
              <a:ahLst/>
              <a:cxnLst/>
              <a:rect l="l" t="t" r="r" b="b"/>
              <a:pathLst>
                <a:path w="3462020" h="1077595">
                  <a:moveTo>
                    <a:pt x="41275" y="605028"/>
                  </a:moveTo>
                  <a:lnTo>
                    <a:pt x="25793" y="605028"/>
                  </a:lnTo>
                  <a:lnTo>
                    <a:pt x="25793" y="215430"/>
                  </a:lnTo>
                  <a:lnTo>
                    <a:pt x="15481" y="215430"/>
                  </a:lnTo>
                  <a:lnTo>
                    <a:pt x="15481" y="605028"/>
                  </a:lnTo>
                  <a:lnTo>
                    <a:pt x="0" y="605028"/>
                  </a:lnTo>
                  <a:lnTo>
                    <a:pt x="20637" y="646290"/>
                  </a:lnTo>
                  <a:lnTo>
                    <a:pt x="37833" y="611898"/>
                  </a:lnTo>
                  <a:lnTo>
                    <a:pt x="41275" y="605028"/>
                  </a:lnTo>
                  <a:close/>
                </a:path>
                <a:path w="3462020" h="1077595">
                  <a:moveTo>
                    <a:pt x="1040028" y="605028"/>
                  </a:moveTo>
                  <a:lnTo>
                    <a:pt x="1024547" y="605028"/>
                  </a:lnTo>
                  <a:lnTo>
                    <a:pt x="1024547" y="215430"/>
                  </a:lnTo>
                  <a:lnTo>
                    <a:pt x="1014234" y="215430"/>
                  </a:lnTo>
                  <a:lnTo>
                    <a:pt x="1014234" y="605028"/>
                  </a:lnTo>
                  <a:lnTo>
                    <a:pt x="998753" y="605028"/>
                  </a:lnTo>
                  <a:lnTo>
                    <a:pt x="1019390" y="646290"/>
                  </a:lnTo>
                  <a:lnTo>
                    <a:pt x="1036586" y="611898"/>
                  </a:lnTo>
                  <a:lnTo>
                    <a:pt x="1040028" y="605028"/>
                  </a:lnTo>
                  <a:close/>
                </a:path>
                <a:path w="3462020" h="1077595">
                  <a:moveTo>
                    <a:pt x="2032165" y="852652"/>
                  </a:moveTo>
                  <a:lnTo>
                    <a:pt x="2016683" y="852652"/>
                  </a:lnTo>
                  <a:lnTo>
                    <a:pt x="2016683" y="463054"/>
                  </a:lnTo>
                  <a:lnTo>
                    <a:pt x="2006371" y="463054"/>
                  </a:lnTo>
                  <a:lnTo>
                    <a:pt x="2006371" y="852652"/>
                  </a:lnTo>
                  <a:lnTo>
                    <a:pt x="1990890" y="852652"/>
                  </a:lnTo>
                  <a:lnTo>
                    <a:pt x="2011527" y="893914"/>
                  </a:lnTo>
                  <a:lnTo>
                    <a:pt x="2028736" y="859523"/>
                  </a:lnTo>
                  <a:lnTo>
                    <a:pt x="2032165" y="852652"/>
                  </a:lnTo>
                  <a:close/>
                </a:path>
                <a:path w="3462020" h="1077595">
                  <a:moveTo>
                    <a:pt x="2197252" y="985545"/>
                  </a:moveTo>
                  <a:lnTo>
                    <a:pt x="2181771" y="985545"/>
                  </a:lnTo>
                  <a:lnTo>
                    <a:pt x="2181771" y="595947"/>
                  </a:lnTo>
                  <a:lnTo>
                    <a:pt x="2171458" y="595947"/>
                  </a:lnTo>
                  <a:lnTo>
                    <a:pt x="2171458" y="985545"/>
                  </a:lnTo>
                  <a:lnTo>
                    <a:pt x="2155977" y="985545"/>
                  </a:lnTo>
                  <a:lnTo>
                    <a:pt x="2176615" y="1026807"/>
                  </a:lnTo>
                  <a:lnTo>
                    <a:pt x="2193810" y="992416"/>
                  </a:lnTo>
                  <a:lnTo>
                    <a:pt x="2197252" y="985545"/>
                  </a:lnTo>
                  <a:close/>
                </a:path>
                <a:path w="3462020" h="1077595">
                  <a:moveTo>
                    <a:pt x="2461387" y="1035900"/>
                  </a:moveTo>
                  <a:lnTo>
                    <a:pt x="2445905" y="1035900"/>
                  </a:lnTo>
                  <a:lnTo>
                    <a:pt x="2445905" y="646303"/>
                  </a:lnTo>
                  <a:lnTo>
                    <a:pt x="2435593" y="646303"/>
                  </a:lnTo>
                  <a:lnTo>
                    <a:pt x="2435593" y="1035900"/>
                  </a:lnTo>
                  <a:lnTo>
                    <a:pt x="2420112" y="1035900"/>
                  </a:lnTo>
                  <a:lnTo>
                    <a:pt x="2440749" y="1077163"/>
                  </a:lnTo>
                  <a:lnTo>
                    <a:pt x="2457945" y="1042771"/>
                  </a:lnTo>
                  <a:lnTo>
                    <a:pt x="2461387" y="1035900"/>
                  </a:lnTo>
                  <a:close/>
                </a:path>
                <a:path w="3462020" h="1077595">
                  <a:moveTo>
                    <a:pt x="2910408" y="389597"/>
                  </a:moveTo>
                  <a:lnTo>
                    <a:pt x="2894927" y="389597"/>
                  </a:lnTo>
                  <a:lnTo>
                    <a:pt x="2894927" y="0"/>
                  </a:lnTo>
                  <a:lnTo>
                    <a:pt x="2884614" y="0"/>
                  </a:lnTo>
                  <a:lnTo>
                    <a:pt x="2884614" y="389597"/>
                  </a:lnTo>
                  <a:lnTo>
                    <a:pt x="2869133" y="389597"/>
                  </a:lnTo>
                  <a:lnTo>
                    <a:pt x="2889770" y="430860"/>
                  </a:lnTo>
                  <a:lnTo>
                    <a:pt x="2906979" y="396468"/>
                  </a:lnTo>
                  <a:lnTo>
                    <a:pt x="2910408" y="389597"/>
                  </a:lnTo>
                  <a:close/>
                </a:path>
                <a:path w="3462020" h="1077595">
                  <a:moveTo>
                    <a:pt x="3035871" y="605028"/>
                  </a:moveTo>
                  <a:lnTo>
                    <a:pt x="3020390" y="605028"/>
                  </a:lnTo>
                  <a:lnTo>
                    <a:pt x="3020390" y="215430"/>
                  </a:lnTo>
                  <a:lnTo>
                    <a:pt x="3010077" y="215430"/>
                  </a:lnTo>
                  <a:lnTo>
                    <a:pt x="3010077" y="605028"/>
                  </a:lnTo>
                  <a:lnTo>
                    <a:pt x="2994596" y="605028"/>
                  </a:lnTo>
                  <a:lnTo>
                    <a:pt x="3015234" y="646290"/>
                  </a:lnTo>
                  <a:lnTo>
                    <a:pt x="3032429" y="611898"/>
                  </a:lnTo>
                  <a:lnTo>
                    <a:pt x="3035871" y="605028"/>
                  </a:lnTo>
                  <a:close/>
                </a:path>
                <a:path w="3462020" h="1077595">
                  <a:moveTo>
                    <a:pt x="3461791" y="852652"/>
                  </a:moveTo>
                  <a:lnTo>
                    <a:pt x="3446310" y="852652"/>
                  </a:lnTo>
                  <a:lnTo>
                    <a:pt x="3446310" y="463054"/>
                  </a:lnTo>
                  <a:lnTo>
                    <a:pt x="3435997" y="463054"/>
                  </a:lnTo>
                  <a:lnTo>
                    <a:pt x="3435997" y="852652"/>
                  </a:lnTo>
                  <a:lnTo>
                    <a:pt x="3420516" y="852652"/>
                  </a:lnTo>
                  <a:lnTo>
                    <a:pt x="3441154" y="893914"/>
                  </a:lnTo>
                  <a:lnTo>
                    <a:pt x="3458349" y="859523"/>
                  </a:lnTo>
                  <a:lnTo>
                    <a:pt x="3461791" y="85265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6972935" y="4160623"/>
            <a:ext cx="726814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i="1" spc="25" dirty="0">
                <a:solidFill>
                  <a:srgbClr val="C00000"/>
                </a:solidFill>
                <a:latin typeface="Arial"/>
                <a:cs typeface="Arial"/>
              </a:rPr>
              <a:t>Gu</a:t>
            </a:r>
            <a:r>
              <a:rPr sz="449" i="1" spc="-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449" i="1" spc="10" dirty="0">
                <a:solidFill>
                  <a:srgbClr val="C00000"/>
                </a:solidFill>
                <a:latin typeface="Arial"/>
                <a:cs typeface="Arial"/>
              </a:rPr>
              <a:t>el</a:t>
            </a:r>
            <a:r>
              <a:rPr sz="449" i="1" spc="-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449" i="1" spc="10" dirty="0">
                <a:solidFill>
                  <a:srgbClr val="C00000"/>
                </a:solidFill>
                <a:latin typeface="Arial"/>
                <a:cs typeface="Arial"/>
              </a:rPr>
              <a:t>tal,</a:t>
            </a:r>
            <a:r>
              <a:rPr sz="449" i="1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449" i="1" spc="15" dirty="0">
                <a:solidFill>
                  <a:srgbClr val="C00000"/>
                </a:solidFill>
                <a:latin typeface="Arial"/>
                <a:cs typeface="Arial"/>
              </a:rPr>
              <a:t>Nat</a:t>
            </a:r>
            <a:r>
              <a:rPr sz="449" i="1" spc="-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449" i="1" spc="20" dirty="0">
                <a:solidFill>
                  <a:srgbClr val="C00000"/>
                </a:solidFill>
                <a:latin typeface="Arial"/>
                <a:cs typeface="Arial"/>
              </a:rPr>
              <a:t>Genet</a:t>
            </a:r>
            <a:r>
              <a:rPr sz="449" i="1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449" i="1" spc="15" dirty="0">
                <a:solidFill>
                  <a:srgbClr val="C00000"/>
                </a:solidFill>
                <a:latin typeface="Arial"/>
                <a:cs typeface="Arial"/>
              </a:rPr>
              <a:t>2019</a:t>
            </a:r>
            <a:endParaRPr sz="449">
              <a:latin typeface="Arial"/>
              <a:cs typeface="Aria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1374361" y="1343659"/>
            <a:ext cx="186840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Nuevas</a:t>
            </a:r>
            <a:r>
              <a:rPr sz="1298" spc="-1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entidades</a:t>
            </a:r>
            <a:r>
              <a:rPr sz="1298" spc="-1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de</a:t>
            </a:r>
            <a:r>
              <a:rPr sz="1298" spc="-1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LAL-B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3693" y="1619555"/>
            <a:ext cx="6304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8493" y="1812466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8493" y="2209827"/>
            <a:ext cx="10413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5" y="700628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297161" y="1619555"/>
            <a:ext cx="782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1962" y="1812466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1962" y="2142225"/>
            <a:ext cx="1083244" cy="40832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5727" indent="-123676">
              <a:spcBef>
                <a:spcPts val="6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99412" y="1619555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3773" y="2142225"/>
            <a:ext cx="1793568" cy="816873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6361" indent="-124311">
              <a:spcBef>
                <a:spcPts val="6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Talque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CAR-T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(ARI002)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54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GEM-Velisa.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IsaVd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en</a:t>
            </a:r>
            <a:r>
              <a:rPr sz="849" b="1" spc="-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9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Plasmocitomas</a:t>
            </a:r>
            <a:r>
              <a:rPr sz="849" b="1" spc="-3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8604" y="1619555"/>
            <a:ext cx="62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</a:t>
            </a:r>
            <a:r>
              <a:rPr sz="849" b="1" dirty="0">
                <a:latin typeface="Arial"/>
                <a:cs typeface="Arial"/>
              </a:rPr>
              <a:t>ida</a:t>
            </a:r>
            <a:r>
              <a:rPr sz="849" b="1" spc="5" dirty="0">
                <a:latin typeface="Arial"/>
                <a:cs typeface="Arial"/>
              </a:rPr>
              <a:t>t</a:t>
            </a:r>
            <a:r>
              <a:rPr sz="849" b="1" dirty="0">
                <a:latin typeface="Arial"/>
                <a:cs typeface="Arial"/>
              </a:rPr>
              <a:t>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13404" y="1812466"/>
            <a:ext cx="125321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GEM12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&amp;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GEM14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13404" y="2011971"/>
            <a:ext cx="88790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13404" y="2209827"/>
            <a:ext cx="997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spc="5" dirty="0">
                <a:latin typeface="Arial"/>
                <a:cs typeface="Arial"/>
              </a:rPr>
              <a:t>Nuevo</a:t>
            </a:r>
            <a:r>
              <a:rPr sz="999" b="1" spc="-3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1908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 marR="122408">
              <a:spcBef>
                <a:spcPts val="215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6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93220" y="3152935"/>
            <a:ext cx="1468849" cy="609483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0051" y="3152934"/>
            <a:ext cx="2118288" cy="1008407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4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640949" y="1020493"/>
            <a:ext cx="5293251" cy="31257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242852"/>
                </a:solidFill>
              </a:rPr>
              <a:t>GEM-VELISA:</a:t>
            </a:r>
            <a:r>
              <a:rPr sz="1948" b="1" spc="-25" dirty="0">
                <a:solidFill>
                  <a:srgbClr val="242852"/>
                </a:solidFill>
              </a:rPr>
              <a:t> </a:t>
            </a:r>
            <a:r>
              <a:rPr sz="1948" b="1" dirty="0">
                <a:solidFill>
                  <a:srgbClr val="242852"/>
                </a:solidFill>
              </a:rPr>
              <a:t>IsaVd</a:t>
            </a:r>
            <a:r>
              <a:rPr sz="1948" b="1" spc="-20" dirty="0">
                <a:solidFill>
                  <a:srgbClr val="242852"/>
                </a:solidFill>
              </a:rPr>
              <a:t> </a:t>
            </a:r>
            <a:r>
              <a:rPr sz="1948" b="1" spc="-5" dirty="0">
                <a:solidFill>
                  <a:srgbClr val="242852"/>
                </a:solidFill>
              </a:rPr>
              <a:t>en</a:t>
            </a:r>
            <a:r>
              <a:rPr sz="1948" b="1" spc="-30" dirty="0">
                <a:solidFill>
                  <a:srgbClr val="242852"/>
                </a:solidFill>
              </a:rPr>
              <a:t> </a:t>
            </a:r>
            <a:r>
              <a:rPr sz="1948" b="1" dirty="0">
                <a:solidFill>
                  <a:srgbClr val="242852"/>
                </a:solidFill>
              </a:rPr>
              <a:t>insuficiencia</a:t>
            </a:r>
            <a:r>
              <a:rPr sz="1948" b="1" spc="-20" dirty="0">
                <a:solidFill>
                  <a:srgbClr val="242852"/>
                </a:solidFill>
              </a:rPr>
              <a:t> </a:t>
            </a:r>
            <a:r>
              <a:rPr sz="1948" b="1" spc="-5" dirty="0">
                <a:solidFill>
                  <a:srgbClr val="242852"/>
                </a:solidFill>
              </a:rPr>
              <a:t>renal</a:t>
            </a:r>
            <a:endParaRPr sz="1948" b="1"/>
          </a:p>
        </p:txBody>
      </p:sp>
      <p:sp>
        <p:nvSpPr>
          <p:cNvPr id="5" name="object 5"/>
          <p:cNvSpPr txBox="1"/>
          <p:nvPr/>
        </p:nvSpPr>
        <p:spPr>
          <a:xfrm>
            <a:off x="2382906" y="1634395"/>
            <a:ext cx="4128759" cy="2144736"/>
          </a:xfrm>
          <a:prstGeom prst="rect">
            <a:avLst/>
          </a:prstGeom>
        </p:spPr>
        <p:txBody>
          <a:bodyPr vert="horz" wrap="square" lIns="0" tIns="65959" rIns="0" bIns="0" rtlCol="0">
            <a:spAutoFit/>
          </a:bodyPr>
          <a:lstStyle/>
          <a:p>
            <a:pPr marL="110992" indent="-98941">
              <a:spcBef>
                <a:spcPts val="519"/>
              </a:spcBef>
              <a:buClr>
                <a:srgbClr val="629DD1"/>
              </a:buClr>
              <a:buSzPct val="86666"/>
              <a:buFont typeface="Arial"/>
              <a:buChar char="•"/>
              <a:tabLst>
                <a:tab pos="111626" algn="l"/>
              </a:tabLst>
            </a:pPr>
            <a:r>
              <a:rPr sz="1498" b="1" spc="5" dirty="0">
                <a:solidFill>
                  <a:srgbClr val="0432FF"/>
                </a:solidFill>
                <a:latin typeface="Arial"/>
                <a:cs typeface="Arial"/>
              </a:rPr>
              <a:t>Fase</a:t>
            </a:r>
            <a:r>
              <a:rPr sz="1498" b="1" spc="-3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0432FF"/>
                </a:solidFill>
                <a:latin typeface="Arial"/>
                <a:cs typeface="Arial"/>
              </a:rPr>
              <a:t>2</a:t>
            </a:r>
            <a:endParaRPr sz="1498">
              <a:latin typeface="Arial"/>
              <a:cs typeface="Arial"/>
            </a:endParaRPr>
          </a:p>
          <a:p>
            <a:pPr marL="110992" marR="5074" indent="-98941">
              <a:lnSpc>
                <a:spcPts val="1778"/>
              </a:lnSpc>
              <a:spcBef>
                <a:spcPts val="494"/>
              </a:spcBef>
              <a:buClr>
                <a:srgbClr val="629DD1"/>
              </a:buClr>
              <a:buSzPct val="86666"/>
              <a:buChar char="•"/>
              <a:tabLst>
                <a:tab pos="111626" algn="l"/>
              </a:tabLst>
            </a:pPr>
            <a:r>
              <a:rPr sz="1498" spc="5" dirty="0">
                <a:latin typeface="Arial"/>
                <a:cs typeface="Arial"/>
              </a:rPr>
              <a:t>Pacientes con </a:t>
            </a:r>
            <a:r>
              <a:rPr sz="1498" spc="10" dirty="0">
                <a:latin typeface="Arial"/>
                <a:cs typeface="Arial"/>
              </a:rPr>
              <a:t>NDMM </a:t>
            </a:r>
            <a:r>
              <a:rPr sz="1498" spc="5" dirty="0">
                <a:latin typeface="Arial"/>
                <a:cs typeface="Arial"/>
              </a:rPr>
              <a:t>+ insuf renal (creat &gt; 2 ó </a:t>
            </a:r>
            <a:r>
              <a:rPr sz="1498" spc="-40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eGFR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≤40 ml/min)</a:t>
            </a:r>
            <a:endParaRPr sz="1498">
              <a:latin typeface="Arial"/>
              <a:cs typeface="Arial"/>
            </a:endParaRPr>
          </a:p>
          <a:p>
            <a:pPr marL="110992" indent="-98941">
              <a:spcBef>
                <a:spcPts val="315"/>
              </a:spcBef>
              <a:buClr>
                <a:srgbClr val="629DD1"/>
              </a:buClr>
              <a:buSzPct val="86666"/>
              <a:buFont typeface="Arial"/>
              <a:buChar char="•"/>
              <a:tabLst>
                <a:tab pos="111626" algn="l"/>
              </a:tabLst>
            </a:pPr>
            <a:r>
              <a:rPr sz="1498" b="1" spc="10" dirty="0">
                <a:solidFill>
                  <a:srgbClr val="0432FF"/>
                </a:solidFill>
                <a:latin typeface="Arial"/>
                <a:cs typeface="Arial"/>
              </a:rPr>
              <a:t>N=60</a:t>
            </a:r>
            <a:endParaRPr sz="1498">
              <a:latin typeface="Arial"/>
              <a:cs typeface="Arial"/>
            </a:endParaRPr>
          </a:p>
          <a:p>
            <a:pPr marL="110992" indent="-98941">
              <a:spcBef>
                <a:spcPts val="424"/>
              </a:spcBef>
              <a:buClr>
                <a:srgbClr val="629DD1"/>
              </a:buClr>
              <a:buSzPct val="86666"/>
              <a:buChar char="•"/>
              <a:tabLst>
                <a:tab pos="111626" algn="l"/>
              </a:tabLst>
            </a:pPr>
            <a:r>
              <a:rPr sz="1498" spc="5" dirty="0">
                <a:latin typeface="Arial"/>
                <a:cs typeface="Arial"/>
              </a:rPr>
              <a:t>12</a:t>
            </a:r>
            <a:r>
              <a:rPr sz="1498" spc="-3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centros</a:t>
            </a:r>
            <a:endParaRPr sz="1498">
              <a:latin typeface="Arial"/>
              <a:cs typeface="Arial"/>
            </a:endParaRPr>
          </a:p>
          <a:p>
            <a:pPr marL="110992" indent="-98941">
              <a:spcBef>
                <a:spcPts val="359"/>
              </a:spcBef>
              <a:buClr>
                <a:srgbClr val="629DD1"/>
              </a:buClr>
              <a:buSzPct val="86666"/>
              <a:buChar char="•"/>
              <a:tabLst>
                <a:tab pos="111626" algn="l"/>
              </a:tabLst>
            </a:pPr>
            <a:r>
              <a:rPr sz="1498" spc="5" dirty="0">
                <a:latin typeface="Arial"/>
                <a:cs typeface="Arial"/>
              </a:rPr>
              <a:t>Objetivos:</a:t>
            </a:r>
            <a:endParaRPr sz="1498">
              <a:latin typeface="Arial"/>
              <a:cs typeface="Arial"/>
            </a:endParaRPr>
          </a:p>
          <a:p>
            <a:pPr marL="259403" lvl="1" indent="-99575">
              <a:spcBef>
                <a:spcPts val="350"/>
              </a:spcBef>
              <a:buClr>
                <a:srgbClr val="629DD1"/>
              </a:buClr>
              <a:buSzPct val="80769"/>
              <a:buFont typeface="Arial"/>
              <a:buChar char="•"/>
              <a:tabLst>
                <a:tab pos="260038" algn="l"/>
              </a:tabLst>
            </a:pPr>
            <a:r>
              <a:rPr sz="1298" b="1" spc="-5" dirty="0">
                <a:solidFill>
                  <a:srgbClr val="0432FF"/>
                </a:solidFill>
                <a:latin typeface="Arial"/>
                <a:cs typeface="Arial"/>
              </a:rPr>
              <a:t>Reversibilidad</a:t>
            </a:r>
            <a:r>
              <a:rPr sz="1298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432FF"/>
                </a:solidFill>
                <a:latin typeface="Arial"/>
                <a:cs typeface="Arial"/>
              </a:rPr>
              <a:t>insuf</a:t>
            </a:r>
            <a:r>
              <a:rPr sz="1298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432FF"/>
                </a:solidFill>
                <a:latin typeface="Arial"/>
                <a:cs typeface="Arial"/>
              </a:rPr>
              <a:t>renal</a:t>
            </a:r>
            <a:endParaRPr sz="1298">
              <a:latin typeface="Arial"/>
              <a:cs typeface="Arial"/>
            </a:endParaRPr>
          </a:p>
          <a:p>
            <a:pPr marL="259403" lvl="1" indent="-99575">
              <a:spcBef>
                <a:spcPts val="284"/>
              </a:spcBef>
              <a:buClr>
                <a:srgbClr val="629DD1"/>
              </a:buClr>
              <a:buSzPct val="80769"/>
              <a:buFont typeface="Arial"/>
              <a:buChar char="•"/>
              <a:tabLst>
                <a:tab pos="260038" algn="l"/>
              </a:tabLst>
            </a:pPr>
            <a:r>
              <a:rPr sz="1298" b="1" spc="-5" dirty="0">
                <a:solidFill>
                  <a:srgbClr val="0432FF"/>
                </a:solidFill>
                <a:latin typeface="Arial"/>
                <a:cs typeface="Arial"/>
              </a:rPr>
              <a:t>Discontinuación</a:t>
            </a:r>
            <a:r>
              <a:rPr sz="1298" b="1" spc="-3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1298" b="1" spc="-5" dirty="0">
                <a:solidFill>
                  <a:srgbClr val="0432FF"/>
                </a:solidFill>
                <a:latin typeface="Arial"/>
                <a:cs typeface="Arial"/>
              </a:rPr>
              <a:t>diálisis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2974730" y="2137046"/>
            <a:ext cx="572065" cy="172783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949" spc="10" dirty="0">
                <a:latin typeface="Arial"/>
                <a:cs typeface="Arial"/>
              </a:rPr>
              <a:t>IsaVDx6</a:t>
            </a:r>
            <a:endParaRPr sz="949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676327" y="2226854"/>
            <a:ext cx="350723" cy="54543"/>
          </a:xfrm>
          <a:custGeom>
            <a:avLst/>
            <a:gdLst/>
            <a:ahLst/>
            <a:cxnLst/>
            <a:rect l="l" t="t" r="r" b="b"/>
            <a:pathLst>
              <a:path w="351154" h="54610">
                <a:moveTo>
                  <a:pt x="340577" y="27018"/>
                </a:moveTo>
                <a:lnTo>
                  <a:pt x="301891" y="49580"/>
                </a:lnTo>
                <a:lnTo>
                  <a:pt x="301472" y="51155"/>
                </a:lnTo>
                <a:lnTo>
                  <a:pt x="302907" y="53619"/>
                </a:lnTo>
                <a:lnTo>
                  <a:pt x="304495" y="54038"/>
                </a:lnTo>
                <a:lnTo>
                  <a:pt x="346393" y="29591"/>
                </a:lnTo>
                <a:lnTo>
                  <a:pt x="345694" y="29591"/>
                </a:lnTo>
                <a:lnTo>
                  <a:pt x="345694" y="29248"/>
                </a:lnTo>
                <a:lnTo>
                  <a:pt x="344398" y="29248"/>
                </a:lnTo>
                <a:lnTo>
                  <a:pt x="340577" y="27018"/>
                </a:lnTo>
                <a:close/>
              </a:path>
              <a:path w="351154" h="54610">
                <a:moveTo>
                  <a:pt x="336149" y="24434"/>
                </a:moveTo>
                <a:lnTo>
                  <a:pt x="0" y="24434"/>
                </a:lnTo>
                <a:lnTo>
                  <a:pt x="0" y="29591"/>
                </a:lnTo>
                <a:lnTo>
                  <a:pt x="336167" y="29591"/>
                </a:lnTo>
                <a:lnTo>
                  <a:pt x="340577" y="27018"/>
                </a:lnTo>
                <a:lnTo>
                  <a:pt x="336149" y="24434"/>
                </a:lnTo>
                <a:close/>
              </a:path>
              <a:path w="351154" h="54610">
                <a:moveTo>
                  <a:pt x="346392" y="24434"/>
                </a:moveTo>
                <a:lnTo>
                  <a:pt x="345694" y="24434"/>
                </a:lnTo>
                <a:lnTo>
                  <a:pt x="345694" y="29591"/>
                </a:lnTo>
                <a:lnTo>
                  <a:pt x="346393" y="29591"/>
                </a:lnTo>
                <a:lnTo>
                  <a:pt x="350812" y="27012"/>
                </a:lnTo>
                <a:lnTo>
                  <a:pt x="346392" y="24434"/>
                </a:lnTo>
                <a:close/>
              </a:path>
              <a:path w="351154" h="54610">
                <a:moveTo>
                  <a:pt x="344398" y="24790"/>
                </a:moveTo>
                <a:lnTo>
                  <a:pt x="340577" y="27018"/>
                </a:lnTo>
                <a:lnTo>
                  <a:pt x="344398" y="29248"/>
                </a:lnTo>
                <a:lnTo>
                  <a:pt x="344398" y="24790"/>
                </a:lnTo>
                <a:close/>
              </a:path>
              <a:path w="351154" h="54610">
                <a:moveTo>
                  <a:pt x="345694" y="24790"/>
                </a:moveTo>
                <a:lnTo>
                  <a:pt x="344398" y="24790"/>
                </a:lnTo>
                <a:lnTo>
                  <a:pt x="344398" y="29248"/>
                </a:lnTo>
                <a:lnTo>
                  <a:pt x="345694" y="29248"/>
                </a:lnTo>
                <a:lnTo>
                  <a:pt x="345694" y="24790"/>
                </a:lnTo>
                <a:close/>
              </a:path>
              <a:path w="351154" h="54610">
                <a:moveTo>
                  <a:pt x="304495" y="0"/>
                </a:moveTo>
                <a:lnTo>
                  <a:pt x="302907" y="406"/>
                </a:lnTo>
                <a:lnTo>
                  <a:pt x="301472" y="2870"/>
                </a:lnTo>
                <a:lnTo>
                  <a:pt x="301891" y="4445"/>
                </a:lnTo>
                <a:lnTo>
                  <a:pt x="340587" y="27012"/>
                </a:lnTo>
                <a:lnTo>
                  <a:pt x="344398" y="24790"/>
                </a:lnTo>
                <a:lnTo>
                  <a:pt x="345694" y="24790"/>
                </a:lnTo>
                <a:lnTo>
                  <a:pt x="345694" y="24434"/>
                </a:lnTo>
                <a:lnTo>
                  <a:pt x="346392" y="24434"/>
                </a:lnTo>
                <a:lnTo>
                  <a:pt x="304495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4182128" y="2137046"/>
            <a:ext cx="416681" cy="172783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949" spc="-5" dirty="0">
                <a:latin typeface="Arial"/>
                <a:cs typeface="Arial"/>
              </a:rPr>
              <a:t>TASP</a:t>
            </a:r>
            <a:endParaRPr sz="949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688789" y="2226854"/>
            <a:ext cx="312035" cy="54543"/>
          </a:xfrm>
          <a:custGeom>
            <a:avLst/>
            <a:gdLst/>
            <a:ahLst/>
            <a:cxnLst/>
            <a:rect l="l" t="t" r="r" b="b"/>
            <a:pathLst>
              <a:path w="312420" h="54610">
                <a:moveTo>
                  <a:pt x="301882" y="27018"/>
                </a:moveTo>
                <a:lnTo>
                  <a:pt x="263207" y="49580"/>
                </a:lnTo>
                <a:lnTo>
                  <a:pt x="262788" y="51155"/>
                </a:lnTo>
                <a:lnTo>
                  <a:pt x="264223" y="53619"/>
                </a:lnTo>
                <a:lnTo>
                  <a:pt x="265798" y="54038"/>
                </a:lnTo>
                <a:lnTo>
                  <a:pt x="307708" y="29591"/>
                </a:lnTo>
                <a:lnTo>
                  <a:pt x="306997" y="29591"/>
                </a:lnTo>
                <a:lnTo>
                  <a:pt x="306997" y="29248"/>
                </a:lnTo>
                <a:lnTo>
                  <a:pt x="305701" y="29248"/>
                </a:lnTo>
                <a:lnTo>
                  <a:pt x="301882" y="27018"/>
                </a:lnTo>
                <a:close/>
              </a:path>
              <a:path w="312420" h="54610">
                <a:moveTo>
                  <a:pt x="297455" y="24434"/>
                </a:moveTo>
                <a:lnTo>
                  <a:pt x="0" y="24434"/>
                </a:lnTo>
                <a:lnTo>
                  <a:pt x="0" y="29591"/>
                </a:lnTo>
                <a:lnTo>
                  <a:pt x="297472" y="29591"/>
                </a:lnTo>
                <a:lnTo>
                  <a:pt x="301882" y="27018"/>
                </a:lnTo>
                <a:lnTo>
                  <a:pt x="297455" y="24434"/>
                </a:lnTo>
                <a:close/>
              </a:path>
              <a:path w="312420" h="54610">
                <a:moveTo>
                  <a:pt x="307707" y="24434"/>
                </a:moveTo>
                <a:lnTo>
                  <a:pt x="306997" y="24434"/>
                </a:lnTo>
                <a:lnTo>
                  <a:pt x="306997" y="29591"/>
                </a:lnTo>
                <a:lnTo>
                  <a:pt x="307708" y="29591"/>
                </a:lnTo>
                <a:lnTo>
                  <a:pt x="312127" y="27012"/>
                </a:lnTo>
                <a:lnTo>
                  <a:pt x="307707" y="24434"/>
                </a:lnTo>
                <a:close/>
              </a:path>
              <a:path w="312420" h="54610">
                <a:moveTo>
                  <a:pt x="305701" y="24790"/>
                </a:moveTo>
                <a:lnTo>
                  <a:pt x="301882" y="27018"/>
                </a:lnTo>
                <a:lnTo>
                  <a:pt x="305701" y="29248"/>
                </a:lnTo>
                <a:lnTo>
                  <a:pt x="305701" y="24790"/>
                </a:lnTo>
                <a:close/>
              </a:path>
              <a:path w="312420" h="54610">
                <a:moveTo>
                  <a:pt x="306997" y="24790"/>
                </a:moveTo>
                <a:lnTo>
                  <a:pt x="305701" y="24790"/>
                </a:lnTo>
                <a:lnTo>
                  <a:pt x="305701" y="29248"/>
                </a:lnTo>
                <a:lnTo>
                  <a:pt x="306997" y="29248"/>
                </a:lnTo>
                <a:lnTo>
                  <a:pt x="306997" y="24790"/>
                </a:lnTo>
                <a:close/>
              </a:path>
              <a:path w="312420" h="54610">
                <a:moveTo>
                  <a:pt x="265798" y="0"/>
                </a:moveTo>
                <a:lnTo>
                  <a:pt x="264223" y="406"/>
                </a:lnTo>
                <a:lnTo>
                  <a:pt x="262788" y="2870"/>
                </a:lnTo>
                <a:lnTo>
                  <a:pt x="263207" y="4445"/>
                </a:lnTo>
                <a:lnTo>
                  <a:pt x="301892" y="27012"/>
                </a:lnTo>
                <a:lnTo>
                  <a:pt x="305701" y="24790"/>
                </a:lnTo>
                <a:lnTo>
                  <a:pt x="306997" y="24790"/>
                </a:lnTo>
                <a:lnTo>
                  <a:pt x="306997" y="24434"/>
                </a:lnTo>
                <a:lnTo>
                  <a:pt x="307707" y="24434"/>
                </a:lnTo>
                <a:lnTo>
                  <a:pt x="265798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5234094" y="2137046"/>
            <a:ext cx="1151106" cy="172783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949" spc="10" dirty="0">
                <a:latin typeface="Arial"/>
                <a:cs typeface="Arial"/>
              </a:rPr>
              <a:t>Isa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+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lena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x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3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años</a:t>
            </a:r>
            <a:endParaRPr sz="9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74730" y="2915931"/>
            <a:ext cx="572065" cy="174063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0" dirty="0">
                <a:latin typeface="Arial"/>
                <a:cs typeface="Arial"/>
              </a:rPr>
              <a:t>IsaVDx6</a:t>
            </a:r>
            <a:endParaRPr sz="9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34094" y="2954574"/>
            <a:ext cx="1151106" cy="173423"/>
          </a:xfrm>
          <a:prstGeom prst="rect">
            <a:avLst/>
          </a:prstGeom>
          <a:ln w="6883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10" dirty="0">
                <a:latin typeface="Arial"/>
                <a:cs typeface="Arial"/>
              </a:rPr>
              <a:t>Isa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+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lena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x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3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años</a:t>
            </a:r>
            <a:endParaRPr sz="949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753615" y="3044383"/>
            <a:ext cx="1285560" cy="54543"/>
          </a:xfrm>
          <a:custGeom>
            <a:avLst/>
            <a:gdLst/>
            <a:ahLst/>
            <a:cxnLst/>
            <a:rect l="l" t="t" r="r" b="b"/>
            <a:pathLst>
              <a:path w="1287145" h="54610">
                <a:moveTo>
                  <a:pt x="1276899" y="27018"/>
                </a:moveTo>
                <a:lnTo>
                  <a:pt x="1238224" y="49580"/>
                </a:lnTo>
                <a:lnTo>
                  <a:pt x="1237805" y="51155"/>
                </a:lnTo>
                <a:lnTo>
                  <a:pt x="1239240" y="53619"/>
                </a:lnTo>
                <a:lnTo>
                  <a:pt x="1240815" y="54038"/>
                </a:lnTo>
                <a:lnTo>
                  <a:pt x="1282725" y="29591"/>
                </a:lnTo>
                <a:lnTo>
                  <a:pt x="1282014" y="29591"/>
                </a:lnTo>
                <a:lnTo>
                  <a:pt x="1282014" y="29248"/>
                </a:lnTo>
                <a:lnTo>
                  <a:pt x="1280718" y="29248"/>
                </a:lnTo>
                <a:lnTo>
                  <a:pt x="1276899" y="27018"/>
                </a:lnTo>
                <a:close/>
              </a:path>
              <a:path w="1287145" h="54610">
                <a:moveTo>
                  <a:pt x="1272472" y="24434"/>
                </a:moveTo>
                <a:lnTo>
                  <a:pt x="0" y="24434"/>
                </a:lnTo>
                <a:lnTo>
                  <a:pt x="0" y="29591"/>
                </a:lnTo>
                <a:lnTo>
                  <a:pt x="1272489" y="29591"/>
                </a:lnTo>
                <a:lnTo>
                  <a:pt x="1276899" y="27018"/>
                </a:lnTo>
                <a:lnTo>
                  <a:pt x="1272472" y="24434"/>
                </a:lnTo>
                <a:close/>
              </a:path>
              <a:path w="1287145" h="54610">
                <a:moveTo>
                  <a:pt x="1282724" y="24434"/>
                </a:moveTo>
                <a:lnTo>
                  <a:pt x="1282014" y="24434"/>
                </a:lnTo>
                <a:lnTo>
                  <a:pt x="1282014" y="29591"/>
                </a:lnTo>
                <a:lnTo>
                  <a:pt x="1282725" y="29591"/>
                </a:lnTo>
                <a:lnTo>
                  <a:pt x="1287145" y="27012"/>
                </a:lnTo>
                <a:lnTo>
                  <a:pt x="1282724" y="24434"/>
                </a:lnTo>
                <a:close/>
              </a:path>
              <a:path w="1287145" h="54610">
                <a:moveTo>
                  <a:pt x="1280718" y="24790"/>
                </a:moveTo>
                <a:lnTo>
                  <a:pt x="1276899" y="27018"/>
                </a:lnTo>
                <a:lnTo>
                  <a:pt x="1280718" y="29248"/>
                </a:lnTo>
                <a:lnTo>
                  <a:pt x="1280718" y="24790"/>
                </a:lnTo>
                <a:close/>
              </a:path>
              <a:path w="1287145" h="54610">
                <a:moveTo>
                  <a:pt x="1282014" y="24790"/>
                </a:moveTo>
                <a:lnTo>
                  <a:pt x="1280718" y="24790"/>
                </a:lnTo>
                <a:lnTo>
                  <a:pt x="1280718" y="29248"/>
                </a:lnTo>
                <a:lnTo>
                  <a:pt x="1282014" y="29248"/>
                </a:lnTo>
                <a:lnTo>
                  <a:pt x="1282014" y="24790"/>
                </a:lnTo>
                <a:close/>
              </a:path>
              <a:path w="1287145" h="54610">
                <a:moveTo>
                  <a:pt x="1240815" y="0"/>
                </a:moveTo>
                <a:lnTo>
                  <a:pt x="1239240" y="406"/>
                </a:lnTo>
                <a:lnTo>
                  <a:pt x="1237805" y="2870"/>
                </a:lnTo>
                <a:lnTo>
                  <a:pt x="1238224" y="4445"/>
                </a:lnTo>
                <a:lnTo>
                  <a:pt x="1276909" y="27012"/>
                </a:lnTo>
                <a:lnTo>
                  <a:pt x="1280718" y="24790"/>
                </a:lnTo>
                <a:lnTo>
                  <a:pt x="1282014" y="24790"/>
                </a:lnTo>
                <a:lnTo>
                  <a:pt x="1282014" y="24434"/>
                </a:lnTo>
                <a:lnTo>
                  <a:pt x="1282724" y="24434"/>
                </a:lnTo>
                <a:lnTo>
                  <a:pt x="1240815" y="0"/>
                </a:lnTo>
                <a:close/>
              </a:path>
            </a:pathLst>
          </a:custGeom>
          <a:solidFill>
            <a:srgbClr val="5D9ACF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439465" y="964586"/>
            <a:ext cx="3382283" cy="468131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65"/>
              </a:spcBef>
            </a:pPr>
            <a:r>
              <a:rPr sz="1500" b="1" spc="15" dirty="0">
                <a:solidFill>
                  <a:srgbClr val="242852"/>
                </a:solidFill>
                <a:latin typeface="Arial"/>
                <a:cs typeface="Arial"/>
              </a:rPr>
              <a:t>Plasmocitomas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extramedulares. </a:t>
            </a:r>
            <a:r>
              <a:rPr sz="1500" b="1" spc="-458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Candidatos</a:t>
            </a:r>
            <a:r>
              <a:rPr sz="1500" b="1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5" dirty="0">
                <a:solidFill>
                  <a:srgbClr val="242852"/>
                </a:solidFill>
                <a:latin typeface="Arial"/>
                <a:cs typeface="Arial"/>
              </a:rPr>
              <a:t>a</a:t>
            </a:r>
            <a:r>
              <a:rPr sz="1500" b="1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trasplante</a:t>
            </a:r>
            <a:endParaRPr sz="1500" dirty="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195847" y="2409269"/>
            <a:ext cx="624070" cy="412937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algn="ctr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VRD+</a:t>
            </a:r>
            <a:endParaRPr sz="849">
              <a:latin typeface="Arial"/>
              <a:cs typeface="Arial"/>
            </a:endParaRPr>
          </a:p>
          <a:p>
            <a:pPr marL="83085" marR="74840" algn="ctr">
              <a:lnSpc>
                <a:spcPts val="1039"/>
              </a:lnSpc>
              <a:spcBef>
                <a:spcPts val="25"/>
              </a:spcBef>
            </a:pPr>
            <a:r>
              <a:rPr sz="849" dirty="0">
                <a:latin typeface="Arial"/>
                <a:cs typeface="Arial"/>
              </a:rPr>
              <a:t>antiCD3</a:t>
            </a:r>
            <a:r>
              <a:rPr sz="849" spc="5" dirty="0">
                <a:latin typeface="Arial"/>
                <a:cs typeface="Arial"/>
              </a:rPr>
              <a:t>8  x3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52876" y="2058901"/>
            <a:ext cx="545427" cy="31930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15" dirty="0">
                <a:latin typeface="Arial"/>
                <a:cs typeface="Arial"/>
              </a:rPr>
              <a:t>PET</a:t>
            </a:r>
            <a:endParaRPr sz="949">
              <a:latin typeface="Arial"/>
              <a:cs typeface="Arial"/>
            </a:endParaRPr>
          </a:p>
          <a:p>
            <a:pPr marL="48836">
              <a:spcBef>
                <a:spcPts val="5"/>
              </a:spcBef>
            </a:pPr>
            <a:r>
              <a:rPr sz="949" spc="15" dirty="0">
                <a:latin typeface="Arial"/>
                <a:cs typeface="Arial"/>
              </a:rPr>
              <a:t>≥RP</a:t>
            </a:r>
            <a:endParaRPr sz="9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831760" y="1942111"/>
            <a:ext cx="624070" cy="418445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849" spc="5" dirty="0">
                <a:latin typeface="Arial"/>
                <a:cs typeface="Arial"/>
              </a:rPr>
              <a:t>VRD+</a:t>
            </a:r>
            <a:endParaRPr sz="849">
              <a:latin typeface="Arial"/>
              <a:cs typeface="Arial"/>
            </a:endParaRPr>
          </a:p>
          <a:p>
            <a:pPr marL="48836" marR="109089">
              <a:spcBef>
                <a:spcPts val="10"/>
              </a:spcBef>
            </a:pPr>
            <a:r>
              <a:rPr sz="849" dirty="0">
                <a:latin typeface="Arial"/>
                <a:cs typeface="Arial"/>
              </a:rPr>
              <a:t>antiCD3</a:t>
            </a:r>
            <a:r>
              <a:rPr sz="849" spc="5" dirty="0">
                <a:latin typeface="Arial"/>
                <a:cs typeface="Arial"/>
              </a:rPr>
              <a:t>8  x3</a:t>
            </a:r>
            <a:endParaRPr sz="8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2001" y="2058901"/>
            <a:ext cx="428730" cy="17342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-5" dirty="0">
                <a:latin typeface="Arial"/>
                <a:cs typeface="Arial"/>
              </a:rPr>
              <a:t>TASP</a:t>
            </a:r>
            <a:endParaRPr sz="9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195450" y="1591743"/>
            <a:ext cx="700811" cy="31994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48836" marR="127482">
              <a:spcBef>
                <a:spcPts val="220"/>
              </a:spcBef>
            </a:pPr>
            <a:r>
              <a:rPr sz="949" spc="15" dirty="0">
                <a:latin typeface="Arial"/>
                <a:cs typeface="Arial"/>
              </a:rPr>
              <a:t>PET </a:t>
            </a:r>
            <a:r>
              <a:rPr sz="949" spc="5" dirty="0">
                <a:latin typeface="Arial"/>
                <a:cs typeface="Arial"/>
              </a:rPr>
              <a:t>neg </a:t>
            </a:r>
            <a:r>
              <a:rPr sz="949" spc="-250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EMR</a:t>
            </a:r>
            <a:r>
              <a:rPr sz="949" spc="-65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neg</a:t>
            </a:r>
            <a:endParaRPr sz="9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34094" y="2292480"/>
            <a:ext cx="545427" cy="417804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5474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PE</a:t>
            </a:r>
            <a:r>
              <a:rPr sz="849" spc="10" dirty="0">
                <a:latin typeface="Arial"/>
                <a:cs typeface="Arial"/>
              </a:rPr>
              <a:t>T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RP</a:t>
            </a:r>
            <a:endParaRPr sz="849">
              <a:latin typeface="Arial"/>
              <a:cs typeface="Arial"/>
            </a:endParaRPr>
          </a:p>
          <a:p>
            <a:pPr marL="65961" marR="58349" indent="175684">
              <a:spcBef>
                <a:spcPts val="20"/>
              </a:spcBef>
            </a:pPr>
            <a:r>
              <a:rPr sz="849" spc="5" dirty="0">
                <a:latin typeface="Arial"/>
                <a:cs typeface="Arial"/>
              </a:rPr>
              <a:t>ó 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</a:t>
            </a:r>
            <a:r>
              <a:rPr sz="849" spc="10" dirty="0">
                <a:latin typeface="Arial"/>
                <a:cs typeface="Arial"/>
              </a:rPr>
              <a:t>MR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(+)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169269" y="1433734"/>
            <a:ext cx="584115" cy="549601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 marR="44397">
              <a:spcBef>
                <a:spcPts val="215"/>
              </a:spcBef>
            </a:pPr>
            <a:r>
              <a:rPr sz="849" spc="10" dirty="0">
                <a:latin typeface="Arial"/>
                <a:cs typeface="Arial"/>
              </a:rPr>
              <a:t>M</a:t>
            </a:r>
            <a:r>
              <a:rPr sz="849" dirty="0">
                <a:latin typeface="Arial"/>
                <a:cs typeface="Arial"/>
              </a:rPr>
              <a:t>anteni</a:t>
            </a:r>
            <a:r>
              <a:rPr sz="849" spc="5" dirty="0">
                <a:latin typeface="Arial"/>
                <a:cs typeface="Arial"/>
              </a:rPr>
              <a:t>m  </a:t>
            </a:r>
            <a:r>
              <a:rPr sz="849" dirty="0">
                <a:latin typeface="Arial"/>
                <a:cs typeface="Arial"/>
              </a:rPr>
              <a:t>ien</a:t>
            </a:r>
            <a:r>
              <a:rPr sz="849" spc="5" dirty="0">
                <a:latin typeface="Arial"/>
                <a:cs typeface="Arial"/>
              </a:rPr>
              <a:t>to </a:t>
            </a:r>
            <a:r>
              <a:rPr sz="849" dirty="0">
                <a:latin typeface="Arial"/>
                <a:cs typeface="Arial"/>
              </a:rPr>
              <a:t>lena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spc="400" dirty="0">
                <a:latin typeface="Arial"/>
                <a:cs typeface="Arial"/>
              </a:rPr>
              <a:t>±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5"/>
              </a:spcBef>
            </a:pPr>
            <a:r>
              <a:rPr sz="849" dirty="0">
                <a:latin typeface="Arial"/>
                <a:cs typeface="Arial"/>
              </a:rPr>
              <a:t>antiCD38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4334" y="2482262"/>
            <a:ext cx="974159" cy="17406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dirty="0">
                <a:latin typeface="Arial"/>
                <a:cs typeface="Arial"/>
              </a:rPr>
              <a:t>Talquetamab*</a:t>
            </a:r>
            <a:endParaRPr sz="9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14234" y="3072223"/>
            <a:ext cx="662124" cy="17406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5" dirty="0">
                <a:latin typeface="Arial"/>
                <a:cs typeface="Arial"/>
              </a:rPr>
              <a:t>PET</a:t>
            </a:r>
            <a:r>
              <a:rPr sz="949" spc="-5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&lt;RP</a:t>
            </a:r>
            <a:endParaRPr sz="9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71261" y="3144357"/>
            <a:ext cx="506106" cy="17342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-10" dirty="0">
                <a:latin typeface="Arial"/>
                <a:cs typeface="Arial"/>
              </a:rPr>
              <a:t>PACE</a:t>
            </a:r>
            <a:endParaRPr sz="94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784969" y="3183859"/>
            <a:ext cx="449661" cy="199779"/>
          </a:xfrm>
          <a:custGeom>
            <a:avLst/>
            <a:gdLst/>
            <a:ahLst/>
            <a:cxnLst/>
            <a:rect l="l" t="t" r="r" b="b"/>
            <a:pathLst>
              <a:path w="450214" h="200025">
                <a:moveTo>
                  <a:pt x="0" y="0"/>
                </a:moveTo>
                <a:lnTo>
                  <a:pt x="449681" y="0"/>
                </a:lnTo>
                <a:lnTo>
                  <a:pt x="449681" y="199478"/>
                </a:lnTo>
                <a:lnTo>
                  <a:pt x="0" y="19947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4821748" y="3195254"/>
            <a:ext cx="33930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-60" dirty="0">
                <a:latin typeface="Arial"/>
                <a:cs typeface="Arial"/>
              </a:rPr>
              <a:t>T</a:t>
            </a:r>
            <a:r>
              <a:rPr sz="949" spc="15" dirty="0">
                <a:latin typeface="Arial"/>
                <a:cs typeface="Arial"/>
              </a:rPr>
              <a:t>ASP</a:t>
            </a:r>
            <a:endParaRPr sz="9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90385" y="3183860"/>
            <a:ext cx="1012845" cy="17342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dirty="0">
                <a:latin typeface="Arial"/>
                <a:cs typeface="Arial"/>
              </a:rPr>
              <a:t>Talquetamab*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812428" y="1779805"/>
            <a:ext cx="1019823" cy="1678141"/>
            <a:chOff x="2810259" y="1782000"/>
            <a:chExt cx="1021080" cy="1680210"/>
          </a:xfrm>
        </p:grpSpPr>
        <p:sp>
          <p:nvSpPr>
            <p:cNvPr id="19" name="object 19"/>
            <p:cNvSpPr/>
            <p:nvPr/>
          </p:nvSpPr>
          <p:spPr>
            <a:xfrm>
              <a:off x="2853448" y="2151367"/>
              <a:ext cx="977900" cy="1107440"/>
            </a:xfrm>
            <a:custGeom>
              <a:avLst/>
              <a:gdLst/>
              <a:ahLst/>
              <a:cxnLst/>
              <a:rect l="l" t="t" r="r" b="b"/>
              <a:pathLst>
                <a:path w="977900" h="1107439">
                  <a:moveTo>
                    <a:pt x="125869" y="831888"/>
                  </a:moveTo>
                  <a:lnTo>
                    <a:pt x="124866" y="830592"/>
                  </a:lnTo>
                  <a:lnTo>
                    <a:pt x="122047" y="830249"/>
                  </a:lnTo>
                  <a:lnTo>
                    <a:pt x="120751" y="831253"/>
                  </a:lnTo>
                  <a:lnTo>
                    <a:pt x="115900" y="870623"/>
                  </a:lnTo>
                  <a:lnTo>
                    <a:pt x="4737" y="611517"/>
                  </a:lnTo>
                  <a:lnTo>
                    <a:pt x="0" y="613549"/>
                  </a:lnTo>
                  <a:lnTo>
                    <a:pt x="111175" y="872667"/>
                  </a:lnTo>
                  <a:lnTo>
                    <a:pt x="79286" y="849045"/>
                  </a:lnTo>
                  <a:lnTo>
                    <a:pt x="77660" y="849287"/>
                  </a:lnTo>
                  <a:lnTo>
                    <a:pt x="75971" y="851573"/>
                  </a:lnTo>
                  <a:lnTo>
                    <a:pt x="76212" y="853186"/>
                  </a:lnTo>
                  <a:lnTo>
                    <a:pt x="119303" y="885101"/>
                  </a:lnTo>
                  <a:lnTo>
                    <a:pt x="119761" y="881418"/>
                  </a:lnTo>
                  <a:lnTo>
                    <a:pt x="125869" y="831888"/>
                  </a:lnTo>
                  <a:close/>
                </a:path>
                <a:path w="977900" h="1107439">
                  <a:moveTo>
                    <a:pt x="162255" y="197459"/>
                  </a:moveTo>
                  <a:lnTo>
                    <a:pt x="159080" y="147358"/>
                  </a:lnTo>
                  <a:lnTo>
                    <a:pt x="158864" y="143941"/>
                  </a:lnTo>
                  <a:lnTo>
                    <a:pt x="113944" y="173228"/>
                  </a:lnTo>
                  <a:lnTo>
                    <a:pt x="113601" y="174828"/>
                  </a:lnTo>
                  <a:lnTo>
                    <a:pt x="115163" y="177215"/>
                  </a:lnTo>
                  <a:lnTo>
                    <a:pt x="116763" y="177558"/>
                  </a:lnTo>
                  <a:lnTo>
                    <a:pt x="149987" y="155892"/>
                  </a:lnTo>
                  <a:lnTo>
                    <a:pt x="63" y="454901"/>
                  </a:lnTo>
                  <a:lnTo>
                    <a:pt x="4673" y="457212"/>
                  </a:lnTo>
                  <a:lnTo>
                    <a:pt x="154597" y="158191"/>
                  </a:lnTo>
                  <a:lnTo>
                    <a:pt x="157099" y="197777"/>
                  </a:lnTo>
                  <a:lnTo>
                    <a:pt x="158330" y="198856"/>
                  </a:lnTo>
                  <a:lnTo>
                    <a:pt x="161175" y="198678"/>
                  </a:lnTo>
                  <a:lnTo>
                    <a:pt x="162255" y="197459"/>
                  </a:lnTo>
                  <a:close/>
                </a:path>
                <a:path w="977900" h="1107439">
                  <a:moveTo>
                    <a:pt x="938720" y="27012"/>
                  </a:moveTo>
                  <a:lnTo>
                    <a:pt x="934300" y="24434"/>
                  </a:lnTo>
                  <a:lnTo>
                    <a:pt x="892390" y="0"/>
                  </a:lnTo>
                  <a:lnTo>
                    <a:pt x="890816" y="406"/>
                  </a:lnTo>
                  <a:lnTo>
                    <a:pt x="889381" y="2870"/>
                  </a:lnTo>
                  <a:lnTo>
                    <a:pt x="889800" y="4445"/>
                  </a:lnTo>
                  <a:lnTo>
                    <a:pt x="924052" y="24434"/>
                  </a:lnTo>
                  <a:lnTo>
                    <a:pt x="782218" y="24434"/>
                  </a:lnTo>
                  <a:lnTo>
                    <a:pt x="782218" y="29591"/>
                  </a:lnTo>
                  <a:lnTo>
                    <a:pt x="924052" y="29591"/>
                  </a:lnTo>
                  <a:lnTo>
                    <a:pt x="889800" y="49580"/>
                  </a:lnTo>
                  <a:lnTo>
                    <a:pt x="889381" y="51155"/>
                  </a:lnTo>
                  <a:lnTo>
                    <a:pt x="890816" y="53619"/>
                  </a:lnTo>
                  <a:lnTo>
                    <a:pt x="892390" y="54038"/>
                  </a:lnTo>
                  <a:lnTo>
                    <a:pt x="934300" y="29591"/>
                  </a:lnTo>
                  <a:lnTo>
                    <a:pt x="938720" y="27012"/>
                  </a:lnTo>
                  <a:close/>
                </a:path>
                <a:path w="977900" h="1107439">
                  <a:moveTo>
                    <a:pt x="977404" y="1080274"/>
                  </a:moveTo>
                  <a:lnTo>
                    <a:pt x="972985" y="1077696"/>
                  </a:lnTo>
                  <a:lnTo>
                    <a:pt x="931087" y="1053261"/>
                  </a:lnTo>
                  <a:lnTo>
                    <a:pt x="929513" y="1053668"/>
                  </a:lnTo>
                  <a:lnTo>
                    <a:pt x="928077" y="1056132"/>
                  </a:lnTo>
                  <a:lnTo>
                    <a:pt x="928484" y="1057706"/>
                  </a:lnTo>
                  <a:lnTo>
                    <a:pt x="962736" y="1077696"/>
                  </a:lnTo>
                  <a:lnTo>
                    <a:pt x="860463" y="1077696"/>
                  </a:lnTo>
                  <a:lnTo>
                    <a:pt x="860463" y="1082852"/>
                  </a:lnTo>
                  <a:lnTo>
                    <a:pt x="962748" y="1082852"/>
                  </a:lnTo>
                  <a:lnTo>
                    <a:pt x="928484" y="1102842"/>
                  </a:lnTo>
                  <a:lnTo>
                    <a:pt x="928077" y="1104417"/>
                  </a:lnTo>
                  <a:lnTo>
                    <a:pt x="929513" y="1106881"/>
                  </a:lnTo>
                  <a:lnTo>
                    <a:pt x="931087" y="1107300"/>
                  </a:lnTo>
                  <a:lnTo>
                    <a:pt x="972985" y="1082852"/>
                  </a:lnTo>
                  <a:lnTo>
                    <a:pt x="977404" y="10802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2817136" y="1788877"/>
              <a:ext cx="975360" cy="1666239"/>
            </a:xfrm>
            <a:custGeom>
              <a:avLst/>
              <a:gdLst/>
              <a:ahLst/>
              <a:cxnLst/>
              <a:rect l="l" t="t" r="r" b="b"/>
              <a:pathLst>
                <a:path w="975360" h="1666239">
                  <a:moveTo>
                    <a:pt x="0" y="162509"/>
                  </a:moveTo>
                  <a:lnTo>
                    <a:pt x="5805" y="119307"/>
                  </a:lnTo>
                  <a:lnTo>
                    <a:pt x="22187" y="80487"/>
                  </a:lnTo>
                  <a:lnTo>
                    <a:pt x="47598" y="47598"/>
                  </a:lnTo>
                  <a:lnTo>
                    <a:pt x="80487" y="22187"/>
                  </a:lnTo>
                  <a:lnTo>
                    <a:pt x="119307" y="5805"/>
                  </a:lnTo>
                  <a:lnTo>
                    <a:pt x="162509" y="0"/>
                  </a:lnTo>
                  <a:lnTo>
                    <a:pt x="812507" y="0"/>
                  </a:lnTo>
                  <a:lnTo>
                    <a:pt x="855709" y="5805"/>
                  </a:lnTo>
                  <a:lnTo>
                    <a:pt x="894529" y="22187"/>
                  </a:lnTo>
                  <a:lnTo>
                    <a:pt x="927419" y="47598"/>
                  </a:lnTo>
                  <a:lnTo>
                    <a:pt x="952829" y="80487"/>
                  </a:lnTo>
                  <a:lnTo>
                    <a:pt x="969212" y="119307"/>
                  </a:lnTo>
                  <a:lnTo>
                    <a:pt x="975017" y="162509"/>
                  </a:lnTo>
                  <a:lnTo>
                    <a:pt x="975017" y="1503527"/>
                  </a:lnTo>
                  <a:lnTo>
                    <a:pt x="969212" y="1546728"/>
                  </a:lnTo>
                  <a:lnTo>
                    <a:pt x="952829" y="1585548"/>
                  </a:lnTo>
                  <a:lnTo>
                    <a:pt x="927419" y="1618438"/>
                  </a:lnTo>
                  <a:lnTo>
                    <a:pt x="894529" y="1643849"/>
                  </a:lnTo>
                  <a:lnTo>
                    <a:pt x="855709" y="1660231"/>
                  </a:lnTo>
                  <a:lnTo>
                    <a:pt x="812507" y="1666036"/>
                  </a:lnTo>
                  <a:lnTo>
                    <a:pt x="162509" y="1666036"/>
                  </a:lnTo>
                  <a:lnTo>
                    <a:pt x="119307" y="1660231"/>
                  </a:lnTo>
                  <a:lnTo>
                    <a:pt x="80487" y="1643849"/>
                  </a:lnTo>
                  <a:lnTo>
                    <a:pt x="47598" y="1618438"/>
                  </a:lnTo>
                  <a:lnTo>
                    <a:pt x="22187" y="1585548"/>
                  </a:lnTo>
                  <a:lnTo>
                    <a:pt x="5805" y="1546728"/>
                  </a:lnTo>
                  <a:lnTo>
                    <a:pt x="0" y="1503527"/>
                  </a:lnTo>
                  <a:lnTo>
                    <a:pt x="0" y="162509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1" name="object 21"/>
          <p:cNvSpPr/>
          <p:nvPr/>
        </p:nvSpPr>
        <p:spPr>
          <a:xfrm>
            <a:off x="4455211" y="2148708"/>
            <a:ext cx="117330" cy="54543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06707" y="27018"/>
                </a:moveTo>
                <a:lnTo>
                  <a:pt x="68021" y="49580"/>
                </a:lnTo>
                <a:lnTo>
                  <a:pt x="67614" y="51155"/>
                </a:lnTo>
                <a:lnTo>
                  <a:pt x="69049" y="53619"/>
                </a:lnTo>
                <a:lnTo>
                  <a:pt x="70624" y="54038"/>
                </a:lnTo>
                <a:lnTo>
                  <a:pt x="112523" y="29591"/>
                </a:lnTo>
                <a:lnTo>
                  <a:pt x="111823" y="29591"/>
                </a:lnTo>
                <a:lnTo>
                  <a:pt x="111823" y="29248"/>
                </a:lnTo>
                <a:lnTo>
                  <a:pt x="110528" y="29248"/>
                </a:lnTo>
                <a:lnTo>
                  <a:pt x="106707" y="27018"/>
                </a:lnTo>
                <a:close/>
              </a:path>
              <a:path w="117475" h="54610">
                <a:moveTo>
                  <a:pt x="102279" y="24434"/>
                </a:moveTo>
                <a:lnTo>
                  <a:pt x="0" y="24434"/>
                </a:lnTo>
                <a:lnTo>
                  <a:pt x="0" y="29591"/>
                </a:lnTo>
                <a:lnTo>
                  <a:pt x="102296" y="29591"/>
                </a:lnTo>
                <a:lnTo>
                  <a:pt x="106707" y="27018"/>
                </a:lnTo>
                <a:lnTo>
                  <a:pt x="102279" y="24434"/>
                </a:lnTo>
                <a:close/>
              </a:path>
              <a:path w="117475" h="54610">
                <a:moveTo>
                  <a:pt x="112522" y="24434"/>
                </a:moveTo>
                <a:lnTo>
                  <a:pt x="111823" y="24434"/>
                </a:lnTo>
                <a:lnTo>
                  <a:pt x="111823" y="29591"/>
                </a:lnTo>
                <a:lnTo>
                  <a:pt x="112523" y="29591"/>
                </a:lnTo>
                <a:lnTo>
                  <a:pt x="116941" y="27012"/>
                </a:lnTo>
                <a:lnTo>
                  <a:pt x="112522" y="24434"/>
                </a:lnTo>
                <a:close/>
              </a:path>
              <a:path w="117475" h="54610">
                <a:moveTo>
                  <a:pt x="110528" y="24790"/>
                </a:moveTo>
                <a:lnTo>
                  <a:pt x="106707" y="27018"/>
                </a:lnTo>
                <a:lnTo>
                  <a:pt x="110528" y="29248"/>
                </a:lnTo>
                <a:lnTo>
                  <a:pt x="110528" y="24790"/>
                </a:lnTo>
                <a:close/>
              </a:path>
              <a:path w="117475" h="54610">
                <a:moveTo>
                  <a:pt x="111823" y="24790"/>
                </a:moveTo>
                <a:lnTo>
                  <a:pt x="110528" y="24790"/>
                </a:lnTo>
                <a:lnTo>
                  <a:pt x="110528" y="29248"/>
                </a:lnTo>
                <a:lnTo>
                  <a:pt x="111823" y="29248"/>
                </a:lnTo>
                <a:lnTo>
                  <a:pt x="111823" y="24790"/>
                </a:lnTo>
                <a:close/>
              </a:path>
              <a:path w="117475" h="54610">
                <a:moveTo>
                  <a:pt x="70624" y="0"/>
                </a:moveTo>
                <a:lnTo>
                  <a:pt x="69049" y="406"/>
                </a:lnTo>
                <a:lnTo>
                  <a:pt x="67614" y="2870"/>
                </a:lnTo>
                <a:lnTo>
                  <a:pt x="68021" y="4445"/>
                </a:lnTo>
                <a:lnTo>
                  <a:pt x="106717" y="27012"/>
                </a:lnTo>
                <a:lnTo>
                  <a:pt x="110528" y="24790"/>
                </a:lnTo>
                <a:lnTo>
                  <a:pt x="111823" y="24790"/>
                </a:lnTo>
                <a:lnTo>
                  <a:pt x="111823" y="24434"/>
                </a:lnTo>
                <a:lnTo>
                  <a:pt x="112522" y="24434"/>
                </a:lnTo>
                <a:lnTo>
                  <a:pt x="70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2" name="object 22"/>
          <p:cNvGrpSpPr/>
          <p:nvPr/>
        </p:nvGrpSpPr>
        <p:grpSpPr>
          <a:xfrm>
            <a:off x="4993646" y="1258681"/>
            <a:ext cx="1136519" cy="1678141"/>
            <a:chOff x="4994166" y="1260233"/>
            <a:chExt cx="1137920" cy="1680210"/>
          </a:xfrm>
        </p:grpSpPr>
        <p:sp>
          <p:nvSpPr>
            <p:cNvPr id="23" name="object 23"/>
            <p:cNvSpPr/>
            <p:nvPr/>
          </p:nvSpPr>
          <p:spPr>
            <a:xfrm>
              <a:off x="4998796" y="1761870"/>
              <a:ext cx="1133475" cy="834390"/>
            </a:xfrm>
            <a:custGeom>
              <a:avLst/>
              <a:gdLst/>
              <a:ahLst/>
              <a:cxnLst/>
              <a:rect l="l" t="t" r="r" b="b"/>
              <a:pathLst>
                <a:path w="1133475" h="834389">
                  <a:moveTo>
                    <a:pt x="158356" y="117894"/>
                  </a:moveTo>
                  <a:lnTo>
                    <a:pt x="157899" y="68872"/>
                  </a:lnTo>
                  <a:lnTo>
                    <a:pt x="157873" y="65697"/>
                  </a:lnTo>
                  <a:lnTo>
                    <a:pt x="111442" y="92532"/>
                  </a:lnTo>
                  <a:lnTo>
                    <a:pt x="111023" y="94107"/>
                  </a:lnTo>
                  <a:lnTo>
                    <a:pt x="112445" y="96570"/>
                  </a:lnTo>
                  <a:lnTo>
                    <a:pt x="114020" y="96989"/>
                  </a:lnTo>
                  <a:lnTo>
                    <a:pt x="148374" y="77139"/>
                  </a:lnTo>
                  <a:lnTo>
                    <a:pt x="0" y="336994"/>
                  </a:lnTo>
                  <a:lnTo>
                    <a:pt x="4483" y="339547"/>
                  </a:lnTo>
                  <a:lnTo>
                    <a:pt x="152844" y="79692"/>
                  </a:lnTo>
                  <a:lnTo>
                    <a:pt x="153212" y="119367"/>
                  </a:lnTo>
                  <a:lnTo>
                    <a:pt x="154381" y="120510"/>
                  </a:lnTo>
                  <a:lnTo>
                    <a:pt x="157226" y="120484"/>
                  </a:lnTo>
                  <a:lnTo>
                    <a:pt x="158330" y="119367"/>
                  </a:lnTo>
                  <a:lnTo>
                    <a:pt x="158356" y="117894"/>
                  </a:lnTo>
                  <a:close/>
                </a:path>
                <a:path w="1133475" h="834389">
                  <a:moveTo>
                    <a:pt x="197421" y="728624"/>
                  </a:moveTo>
                  <a:lnTo>
                    <a:pt x="197319" y="725652"/>
                  </a:lnTo>
                  <a:lnTo>
                    <a:pt x="195783" y="675030"/>
                  </a:lnTo>
                  <a:lnTo>
                    <a:pt x="194589" y="673900"/>
                  </a:lnTo>
                  <a:lnTo>
                    <a:pt x="191744" y="673989"/>
                  </a:lnTo>
                  <a:lnTo>
                    <a:pt x="190766" y="675030"/>
                  </a:lnTo>
                  <a:lnTo>
                    <a:pt x="190665" y="676452"/>
                  </a:lnTo>
                  <a:lnTo>
                    <a:pt x="191846" y="714832"/>
                  </a:lnTo>
                  <a:lnTo>
                    <a:pt x="4432" y="415137"/>
                  </a:lnTo>
                  <a:lnTo>
                    <a:pt x="63" y="417868"/>
                  </a:lnTo>
                  <a:lnTo>
                    <a:pt x="187452" y="717550"/>
                  </a:lnTo>
                  <a:lnTo>
                    <a:pt x="152361" y="699109"/>
                  </a:lnTo>
                  <a:lnTo>
                    <a:pt x="150799" y="699592"/>
                  </a:lnTo>
                  <a:lnTo>
                    <a:pt x="149479" y="702119"/>
                  </a:lnTo>
                  <a:lnTo>
                    <a:pt x="149961" y="703681"/>
                  </a:lnTo>
                  <a:lnTo>
                    <a:pt x="197421" y="728624"/>
                  </a:lnTo>
                  <a:close/>
                </a:path>
                <a:path w="1133475" h="834389">
                  <a:moveTo>
                    <a:pt x="938593" y="806856"/>
                  </a:moveTo>
                  <a:lnTo>
                    <a:pt x="934161" y="804278"/>
                  </a:lnTo>
                  <a:lnTo>
                    <a:pt x="892263" y="779843"/>
                  </a:lnTo>
                  <a:lnTo>
                    <a:pt x="890689" y="780249"/>
                  </a:lnTo>
                  <a:lnTo>
                    <a:pt x="889254" y="782713"/>
                  </a:lnTo>
                  <a:lnTo>
                    <a:pt x="889673" y="784288"/>
                  </a:lnTo>
                  <a:lnTo>
                    <a:pt x="923912" y="804278"/>
                  </a:lnTo>
                  <a:lnTo>
                    <a:pt x="928357" y="806856"/>
                  </a:lnTo>
                  <a:lnTo>
                    <a:pt x="923912" y="804278"/>
                  </a:lnTo>
                  <a:lnTo>
                    <a:pt x="782091" y="804278"/>
                  </a:lnTo>
                  <a:lnTo>
                    <a:pt x="782091" y="809434"/>
                  </a:lnTo>
                  <a:lnTo>
                    <a:pt x="923937" y="809434"/>
                  </a:lnTo>
                  <a:lnTo>
                    <a:pt x="889673" y="829424"/>
                  </a:lnTo>
                  <a:lnTo>
                    <a:pt x="889254" y="830999"/>
                  </a:lnTo>
                  <a:lnTo>
                    <a:pt x="890689" y="833462"/>
                  </a:lnTo>
                  <a:lnTo>
                    <a:pt x="892263" y="833882"/>
                  </a:lnTo>
                  <a:lnTo>
                    <a:pt x="934173" y="809434"/>
                  </a:lnTo>
                  <a:lnTo>
                    <a:pt x="938593" y="806856"/>
                  </a:lnTo>
                  <a:close/>
                </a:path>
                <a:path w="1133475" h="834389">
                  <a:moveTo>
                    <a:pt x="1132890" y="27012"/>
                  </a:moveTo>
                  <a:lnTo>
                    <a:pt x="1128471" y="24434"/>
                  </a:lnTo>
                  <a:lnTo>
                    <a:pt x="1086573" y="0"/>
                  </a:lnTo>
                  <a:lnTo>
                    <a:pt x="1084999" y="406"/>
                  </a:lnTo>
                  <a:lnTo>
                    <a:pt x="1083564" y="2870"/>
                  </a:lnTo>
                  <a:lnTo>
                    <a:pt x="1083970" y="4445"/>
                  </a:lnTo>
                  <a:lnTo>
                    <a:pt x="1118235" y="24434"/>
                  </a:lnTo>
                  <a:lnTo>
                    <a:pt x="1122667" y="27012"/>
                  </a:lnTo>
                  <a:lnTo>
                    <a:pt x="1118235" y="24434"/>
                  </a:lnTo>
                  <a:lnTo>
                    <a:pt x="938568" y="24434"/>
                  </a:lnTo>
                  <a:lnTo>
                    <a:pt x="938568" y="29591"/>
                  </a:lnTo>
                  <a:lnTo>
                    <a:pt x="1118247" y="29591"/>
                  </a:lnTo>
                  <a:lnTo>
                    <a:pt x="1083970" y="49580"/>
                  </a:lnTo>
                  <a:lnTo>
                    <a:pt x="1083564" y="51155"/>
                  </a:lnTo>
                  <a:lnTo>
                    <a:pt x="1084999" y="53619"/>
                  </a:lnTo>
                  <a:lnTo>
                    <a:pt x="1086573" y="54038"/>
                  </a:lnTo>
                  <a:lnTo>
                    <a:pt x="1128471" y="29591"/>
                  </a:lnTo>
                  <a:lnTo>
                    <a:pt x="1132890" y="270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5001043" y="1267110"/>
              <a:ext cx="975360" cy="1666239"/>
            </a:xfrm>
            <a:custGeom>
              <a:avLst/>
              <a:gdLst/>
              <a:ahLst/>
              <a:cxnLst/>
              <a:rect l="l" t="t" r="r" b="b"/>
              <a:pathLst>
                <a:path w="975360" h="1666239">
                  <a:moveTo>
                    <a:pt x="0" y="162509"/>
                  </a:moveTo>
                  <a:lnTo>
                    <a:pt x="5805" y="119307"/>
                  </a:lnTo>
                  <a:lnTo>
                    <a:pt x="22187" y="80487"/>
                  </a:lnTo>
                  <a:lnTo>
                    <a:pt x="47598" y="47598"/>
                  </a:lnTo>
                  <a:lnTo>
                    <a:pt x="80487" y="22187"/>
                  </a:lnTo>
                  <a:lnTo>
                    <a:pt x="119307" y="5805"/>
                  </a:lnTo>
                  <a:lnTo>
                    <a:pt x="162509" y="0"/>
                  </a:lnTo>
                  <a:lnTo>
                    <a:pt x="812520" y="0"/>
                  </a:lnTo>
                  <a:lnTo>
                    <a:pt x="855716" y="5805"/>
                  </a:lnTo>
                  <a:lnTo>
                    <a:pt x="894532" y="22187"/>
                  </a:lnTo>
                  <a:lnTo>
                    <a:pt x="927420" y="47598"/>
                  </a:lnTo>
                  <a:lnTo>
                    <a:pt x="952830" y="80487"/>
                  </a:lnTo>
                  <a:lnTo>
                    <a:pt x="969212" y="119307"/>
                  </a:lnTo>
                  <a:lnTo>
                    <a:pt x="975017" y="162509"/>
                  </a:lnTo>
                  <a:lnTo>
                    <a:pt x="975017" y="1503527"/>
                  </a:lnTo>
                  <a:lnTo>
                    <a:pt x="969212" y="1546728"/>
                  </a:lnTo>
                  <a:lnTo>
                    <a:pt x="952830" y="1585548"/>
                  </a:lnTo>
                  <a:lnTo>
                    <a:pt x="927420" y="1618438"/>
                  </a:lnTo>
                  <a:lnTo>
                    <a:pt x="894532" y="1643849"/>
                  </a:lnTo>
                  <a:lnTo>
                    <a:pt x="855716" y="1660231"/>
                  </a:lnTo>
                  <a:lnTo>
                    <a:pt x="812520" y="1666036"/>
                  </a:lnTo>
                  <a:lnTo>
                    <a:pt x="162509" y="1666036"/>
                  </a:lnTo>
                  <a:lnTo>
                    <a:pt x="119307" y="1660231"/>
                  </a:lnTo>
                  <a:lnTo>
                    <a:pt x="80487" y="1643849"/>
                  </a:lnTo>
                  <a:lnTo>
                    <a:pt x="47598" y="1618438"/>
                  </a:lnTo>
                  <a:lnTo>
                    <a:pt x="22187" y="1585548"/>
                  </a:lnTo>
                  <a:lnTo>
                    <a:pt x="5805" y="1546728"/>
                  </a:lnTo>
                  <a:lnTo>
                    <a:pt x="0" y="1503527"/>
                  </a:lnTo>
                  <a:lnTo>
                    <a:pt x="0" y="162509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/>
          <p:nvPr/>
        </p:nvSpPr>
        <p:spPr>
          <a:xfrm>
            <a:off x="4455203" y="3239319"/>
            <a:ext cx="896150" cy="54543"/>
          </a:xfrm>
          <a:custGeom>
            <a:avLst/>
            <a:gdLst/>
            <a:ahLst/>
            <a:cxnLst/>
            <a:rect l="l" t="t" r="r" b="b"/>
            <a:pathLst>
              <a:path w="897254" h="54610">
                <a:moveTo>
                  <a:pt x="312115" y="27012"/>
                </a:moveTo>
                <a:lnTo>
                  <a:pt x="307695" y="24434"/>
                </a:lnTo>
                <a:lnTo>
                  <a:pt x="265798" y="0"/>
                </a:lnTo>
                <a:lnTo>
                  <a:pt x="264223" y="406"/>
                </a:lnTo>
                <a:lnTo>
                  <a:pt x="262788" y="2870"/>
                </a:lnTo>
                <a:lnTo>
                  <a:pt x="263207" y="4445"/>
                </a:lnTo>
                <a:lnTo>
                  <a:pt x="297459" y="24434"/>
                </a:lnTo>
                <a:lnTo>
                  <a:pt x="301891" y="27012"/>
                </a:lnTo>
                <a:lnTo>
                  <a:pt x="297459" y="24434"/>
                </a:lnTo>
                <a:lnTo>
                  <a:pt x="0" y="24434"/>
                </a:lnTo>
                <a:lnTo>
                  <a:pt x="0" y="29591"/>
                </a:lnTo>
                <a:lnTo>
                  <a:pt x="297472" y="29591"/>
                </a:lnTo>
                <a:lnTo>
                  <a:pt x="263207" y="49580"/>
                </a:lnTo>
                <a:lnTo>
                  <a:pt x="262788" y="51155"/>
                </a:lnTo>
                <a:lnTo>
                  <a:pt x="264223" y="53619"/>
                </a:lnTo>
                <a:lnTo>
                  <a:pt x="265798" y="54038"/>
                </a:lnTo>
                <a:lnTo>
                  <a:pt x="307695" y="29591"/>
                </a:lnTo>
                <a:lnTo>
                  <a:pt x="312115" y="27012"/>
                </a:lnTo>
                <a:close/>
              </a:path>
              <a:path w="897254" h="54610">
                <a:moveTo>
                  <a:pt x="896797" y="27012"/>
                </a:moveTo>
                <a:lnTo>
                  <a:pt x="892378" y="24434"/>
                </a:lnTo>
                <a:lnTo>
                  <a:pt x="850480" y="0"/>
                </a:lnTo>
                <a:lnTo>
                  <a:pt x="848893" y="406"/>
                </a:lnTo>
                <a:lnTo>
                  <a:pt x="847458" y="2870"/>
                </a:lnTo>
                <a:lnTo>
                  <a:pt x="847877" y="4445"/>
                </a:lnTo>
                <a:lnTo>
                  <a:pt x="882116" y="24434"/>
                </a:lnTo>
                <a:lnTo>
                  <a:pt x="886561" y="27012"/>
                </a:lnTo>
                <a:lnTo>
                  <a:pt x="882116" y="24434"/>
                </a:lnTo>
                <a:lnTo>
                  <a:pt x="741159" y="24434"/>
                </a:lnTo>
                <a:lnTo>
                  <a:pt x="741159" y="29591"/>
                </a:lnTo>
                <a:lnTo>
                  <a:pt x="882142" y="29591"/>
                </a:lnTo>
                <a:lnTo>
                  <a:pt x="847877" y="49580"/>
                </a:lnTo>
                <a:lnTo>
                  <a:pt x="847458" y="51155"/>
                </a:lnTo>
                <a:lnTo>
                  <a:pt x="848893" y="53619"/>
                </a:lnTo>
                <a:lnTo>
                  <a:pt x="850480" y="54038"/>
                </a:lnTo>
                <a:lnTo>
                  <a:pt x="892378" y="29591"/>
                </a:lnTo>
                <a:lnTo>
                  <a:pt x="896797" y="2701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 dirty="0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443206" y="904624"/>
            <a:ext cx="3303482" cy="468131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65"/>
              </a:spcBef>
            </a:pPr>
            <a:r>
              <a:rPr sz="1500" b="1" spc="15" dirty="0">
                <a:solidFill>
                  <a:srgbClr val="242852"/>
                </a:solidFill>
                <a:latin typeface="Arial"/>
                <a:cs typeface="Arial"/>
              </a:rPr>
              <a:t>Plasmocitomas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extramedulares. </a:t>
            </a:r>
            <a:r>
              <a:rPr sz="1500" b="1" spc="15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20" dirty="0">
                <a:solidFill>
                  <a:srgbClr val="242852"/>
                </a:solidFill>
                <a:latin typeface="Arial"/>
                <a:cs typeface="Arial"/>
              </a:rPr>
              <a:t>No</a:t>
            </a:r>
            <a:r>
              <a:rPr sz="1500" b="1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Candidatos</a:t>
            </a:r>
            <a:r>
              <a:rPr sz="1500" b="1" spc="5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5" dirty="0">
                <a:solidFill>
                  <a:srgbClr val="242852"/>
                </a:solidFill>
                <a:latin typeface="Arial"/>
                <a:cs typeface="Arial"/>
              </a:rPr>
              <a:t>a</a:t>
            </a:r>
            <a:r>
              <a:rPr sz="1500" b="1" spc="5" dirty="0">
                <a:solidFill>
                  <a:srgbClr val="242852"/>
                </a:solidFill>
                <a:latin typeface="Arial"/>
                <a:cs typeface="Arial"/>
              </a:rPr>
              <a:t> </a:t>
            </a:r>
            <a:r>
              <a:rPr sz="1500" b="1" spc="10" dirty="0">
                <a:solidFill>
                  <a:srgbClr val="242852"/>
                </a:solidFill>
                <a:latin typeface="Arial"/>
                <a:cs typeface="Arial"/>
              </a:rPr>
              <a:t>trasplante</a:t>
            </a:r>
            <a:r>
              <a:rPr sz="1500" b="1" spc="5" dirty="0">
                <a:solidFill>
                  <a:srgbClr val="242852"/>
                </a:solidFill>
                <a:latin typeface="Arial"/>
                <a:cs typeface="Arial"/>
              </a:rPr>
              <a:t> 65-75a</a:t>
            </a:r>
            <a:endParaRPr sz="1500" dirty="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195846" y="2409270"/>
            <a:ext cx="662124" cy="500398"/>
          </a:xfrm>
          <a:custGeom>
            <a:avLst/>
            <a:gdLst/>
            <a:ahLst/>
            <a:cxnLst/>
            <a:rect l="l" t="t" r="r" b="b"/>
            <a:pathLst>
              <a:path w="662939" h="501014">
                <a:moveTo>
                  <a:pt x="0" y="0"/>
                </a:moveTo>
                <a:lnTo>
                  <a:pt x="662914" y="0"/>
                </a:lnTo>
                <a:lnTo>
                  <a:pt x="662914" y="500405"/>
                </a:lnTo>
                <a:lnTo>
                  <a:pt x="0" y="50040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2256612" y="2421969"/>
            <a:ext cx="540988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spc="15" dirty="0">
                <a:latin typeface="Arial"/>
                <a:cs typeface="Arial"/>
              </a:rPr>
              <a:t>VRD</a:t>
            </a:r>
            <a:r>
              <a:rPr sz="949" spc="-4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+</a:t>
            </a:r>
            <a:endParaRPr sz="949">
              <a:latin typeface="Arial"/>
              <a:cs typeface="Arial"/>
            </a:endParaRPr>
          </a:p>
          <a:p>
            <a:pPr algn="ctr">
              <a:lnSpc>
                <a:spcPts val="1134"/>
              </a:lnSpc>
            </a:pPr>
            <a:r>
              <a:rPr sz="949" spc="5" dirty="0">
                <a:latin typeface="Arial"/>
                <a:cs typeface="Arial"/>
              </a:rPr>
              <a:t>antiCD38</a:t>
            </a:r>
            <a:endParaRPr sz="949">
              <a:latin typeface="Arial"/>
              <a:cs typeface="Arial"/>
            </a:endParaRPr>
          </a:p>
          <a:p>
            <a:pPr algn="ctr">
              <a:spcBef>
                <a:spcPts val="55"/>
              </a:spcBef>
            </a:pPr>
            <a:r>
              <a:rPr sz="949" spc="10" dirty="0">
                <a:latin typeface="Arial"/>
                <a:cs typeface="Arial"/>
              </a:rPr>
              <a:t>x3</a:t>
            </a:r>
            <a:endParaRPr sz="9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52877" y="2097545"/>
            <a:ext cx="584115" cy="156772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48836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PET</a:t>
            </a:r>
            <a:r>
              <a:rPr sz="849" spc="-5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≥RP</a:t>
            </a:r>
            <a:endParaRPr sz="84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831760" y="1942111"/>
            <a:ext cx="857462" cy="30329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849" spc="5" dirty="0">
                <a:latin typeface="Arial"/>
                <a:cs typeface="Arial"/>
              </a:rPr>
              <a:t>VRD+antiCD38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0"/>
              </a:spcBef>
            </a:pPr>
            <a:r>
              <a:rPr sz="949" spc="10" dirty="0">
                <a:latin typeface="Arial"/>
                <a:cs typeface="Arial"/>
              </a:rPr>
              <a:t>x6</a:t>
            </a:r>
            <a:endParaRPr sz="9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22369" y="1591742"/>
            <a:ext cx="585383" cy="281461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3466" rIns="0" bIns="0" rtlCol="0">
            <a:spAutoFit/>
          </a:bodyPr>
          <a:lstStyle/>
          <a:p>
            <a:pPr marL="48836" marR="69766">
              <a:lnSpc>
                <a:spcPct val="102000"/>
              </a:lnSpc>
              <a:spcBef>
                <a:spcPts val="185"/>
              </a:spcBef>
            </a:pPr>
            <a:r>
              <a:rPr sz="849" spc="5" dirty="0">
                <a:latin typeface="Arial"/>
                <a:cs typeface="Arial"/>
              </a:rPr>
              <a:t>PET neg </a:t>
            </a:r>
            <a:r>
              <a:rPr sz="849" spc="-22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</a:t>
            </a:r>
            <a:r>
              <a:rPr sz="849" spc="10" dirty="0">
                <a:latin typeface="Arial"/>
                <a:cs typeface="Arial"/>
              </a:rPr>
              <a:t>MR</a:t>
            </a:r>
            <a:r>
              <a:rPr sz="849" dirty="0">
                <a:latin typeface="Arial"/>
                <a:cs typeface="Arial"/>
              </a:rPr>
              <a:t> ne</a:t>
            </a:r>
            <a:r>
              <a:rPr sz="849" spc="5" dirty="0">
                <a:latin typeface="Arial"/>
                <a:cs typeface="Arial"/>
              </a:rPr>
              <a:t>g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22369" y="2253836"/>
            <a:ext cx="585383" cy="418445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95136">
              <a:spcBef>
                <a:spcPts val="210"/>
              </a:spcBef>
            </a:pPr>
            <a:r>
              <a:rPr sz="849" spc="5" dirty="0">
                <a:latin typeface="Arial"/>
                <a:cs typeface="Arial"/>
              </a:rPr>
              <a:t>PE</a:t>
            </a:r>
            <a:r>
              <a:rPr sz="849" spc="10" dirty="0">
                <a:latin typeface="Arial"/>
                <a:cs typeface="Arial"/>
              </a:rPr>
              <a:t>T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RP</a:t>
            </a:r>
            <a:endParaRPr sz="849">
              <a:latin typeface="Arial"/>
              <a:cs typeface="Arial"/>
            </a:endParaRPr>
          </a:p>
          <a:p>
            <a:pPr marL="100844" marR="62790" indent="160462">
              <a:spcBef>
                <a:spcPts val="5"/>
              </a:spcBef>
            </a:pPr>
            <a:r>
              <a:rPr sz="849" spc="5" dirty="0">
                <a:latin typeface="Arial"/>
                <a:cs typeface="Arial"/>
              </a:rPr>
              <a:t>ó 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</a:t>
            </a:r>
            <a:r>
              <a:rPr sz="849" spc="10" dirty="0">
                <a:latin typeface="Arial"/>
                <a:cs typeface="Arial"/>
              </a:rPr>
              <a:t>MR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(+)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818043" y="1591742"/>
            <a:ext cx="935472" cy="41152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4100" rIns="0" bIns="0" rtlCol="0">
            <a:spAutoFit/>
          </a:bodyPr>
          <a:lstStyle/>
          <a:p>
            <a:pPr marL="48836" marR="157291">
              <a:lnSpc>
                <a:spcPct val="101299"/>
              </a:lnSpc>
              <a:spcBef>
                <a:spcPts val="190"/>
              </a:spcBef>
            </a:pPr>
            <a:r>
              <a:rPr sz="849" spc="10" dirty="0">
                <a:latin typeface="Arial"/>
                <a:cs typeface="Arial"/>
              </a:rPr>
              <a:t>M</a:t>
            </a:r>
            <a:r>
              <a:rPr sz="849" dirty="0">
                <a:latin typeface="Arial"/>
                <a:cs typeface="Arial"/>
              </a:rPr>
              <a:t>anteni</a:t>
            </a:r>
            <a:r>
              <a:rPr sz="849" spc="10" dirty="0">
                <a:latin typeface="Arial"/>
                <a:cs typeface="Arial"/>
              </a:rPr>
              <a:t>m</a:t>
            </a:r>
            <a:r>
              <a:rPr sz="849" dirty="0">
                <a:latin typeface="Arial"/>
                <a:cs typeface="Arial"/>
              </a:rPr>
              <a:t>ien</a:t>
            </a:r>
            <a:r>
              <a:rPr sz="849" spc="5" dirty="0">
                <a:latin typeface="Arial"/>
                <a:cs typeface="Arial"/>
              </a:rPr>
              <a:t>to  </a:t>
            </a:r>
            <a:r>
              <a:rPr sz="849" dirty="0">
                <a:latin typeface="Arial"/>
                <a:cs typeface="Arial"/>
              </a:rPr>
              <a:t>antiCD38 </a:t>
            </a:r>
            <a:r>
              <a:rPr sz="849" spc="400" dirty="0">
                <a:latin typeface="Arial"/>
                <a:cs typeface="Arial"/>
              </a:rPr>
              <a:t>± </a:t>
            </a:r>
            <a:r>
              <a:rPr sz="849" spc="405" dirty="0">
                <a:latin typeface="Arial"/>
                <a:cs typeface="Arial"/>
              </a:rPr>
              <a:t> </a:t>
            </a:r>
            <a:r>
              <a:rPr sz="849" spc="-5" dirty="0">
                <a:latin typeface="Arial"/>
                <a:cs typeface="Arial"/>
              </a:rPr>
              <a:t>Velcade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857544" y="2370625"/>
            <a:ext cx="974159" cy="17342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dirty="0">
                <a:latin typeface="Arial"/>
                <a:cs typeface="Arial"/>
              </a:rPr>
              <a:t>Talquetamab</a:t>
            </a:r>
            <a:endParaRPr sz="9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14234" y="3072223"/>
            <a:ext cx="662124" cy="17406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6" rIns="0" bIns="0" rtlCol="0">
            <a:spAutoFit/>
          </a:bodyPr>
          <a:lstStyle/>
          <a:p>
            <a:pPr marL="48836">
              <a:spcBef>
                <a:spcPts val="220"/>
              </a:spcBef>
            </a:pPr>
            <a:r>
              <a:rPr sz="949" spc="15" dirty="0">
                <a:latin typeface="Arial"/>
                <a:cs typeface="Arial"/>
              </a:rPr>
              <a:t>PET</a:t>
            </a:r>
            <a:r>
              <a:rPr sz="949" spc="-60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&lt;RP</a:t>
            </a:r>
            <a:endParaRPr sz="9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71261" y="3144357"/>
            <a:ext cx="506106" cy="17342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48836">
              <a:spcBef>
                <a:spcPts val="215"/>
              </a:spcBef>
            </a:pPr>
            <a:r>
              <a:rPr sz="949" spc="-10" dirty="0">
                <a:latin typeface="Arial"/>
                <a:cs typeface="Arial"/>
              </a:rPr>
              <a:t>PACE</a:t>
            </a:r>
            <a:endParaRPr sz="9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922368" y="3188154"/>
            <a:ext cx="1013480" cy="174062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7905" rIns="0" bIns="0" rtlCol="0">
            <a:spAutoFit/>
          </a:bodyPr>
          <a:lstStyle/>
          <a:p>
            <a:pPr marL="48836">
              <a:spcBef>
                <a:spcPts val="219"/>
              </a:spcBef>
            </a:pPr>
            <a:r>
              <a:rPr sz="949" dirty="0">
                <a:latin typeface="Arial"/>
                <a:cs typeface="Arial"/>
              </a:rPr>
              <a:t>Talquetamab</a:t>
            </a:r>
            <a:endParaRPr sz="949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812428" y="1779805"/>
            <a:ext cx="1019823" cy="1678141"/>
            <a:chOff x="2810259" y="1782000"/>
            <a:chExt cx="1021080" cy="1680210"/>
          </a:xfrm>
        </p:grpSpPr>
        <p:sp>
          <p:nvSpPr>
            <p:cNvPr id="17" name="object 17"/>
            <p:cNvSpPr/>
            <p:nvPr/>
          </p:nvSpPr>
          <p:spPr>
            <a:xfrm>
              <a:off x="2853448" y="2151367"/>
              <a:ext cx="977900" cy="1107440"/>
            </a:xfrm>
            <a:custGeom>
              <a:avLst/>
              <a:gdLst/>
              <a:ahLst/>
              <a:cxnLst/>
              <a:rect l="l" t="t" r="r" b="b"/>
              <a:pathLst>
                <a:path w="977900" h="1107439">
                  <a:moveTo>
                    <a:pt x="125869" y="831888"/>
                  </a:moveTo>
                  <a:lnTo>
                    <a:pt x="124866" y="830592"/>
                  </a:lnTo>
                  <a:lnTo>
                    <a:pt x="122047" y="830249"/>
                  </a:lnTo>
                  <a:lnTo>
                    <a:pt x="120751" y="831253"/>
                  </a:lnTo>
                  <a:lnTo>
                    <a:pt x="115900" y="870623"/>
                  </a:lnTo>
                  <a:lnTo>
                    <a:pt x="4737" y="611517"/>
                  </a:lnTo>
                  <a:lnTo>
                    <a:pt x="0" y="613549"/>
                  </a:lnTo>
                  <a:lnTo>
                    <a:pt x="111175" y="872667"/>
                  </a:lnTo>
                  <a:lnTo>
                    <a:pt x="79286" y="849045"/>
                  </a:lnTo>
                  <a:lnTo>
                    <a:pt x="77660" y="849287"/>
                  </a:lnTo>
                  <a:lnTo>
                    <a:pt x="75971" y="851573"/>
                  </a:lnTo>
                  <a:lnTo>
                    <a:pt x="76212" y="853186"/>
                  </a:lnTo>
                  <a:lnTo>
                    <a:pt x="119303" y="885101"/>
                  </a:lnTo>
                  <a:lnTo>
                    <a:pt x="119761" y="881418"/>
                  </a:lnTo>
                  <a:lnTo>
                    <a:pt x="125869" y="831888"/>
                  </a:lnTo>
                  <a:close/>
                </a:path>
                <a:path w="977900" h="1107439">
                  <a:moveTo>
                    <a:pt x="162255" y="197459"/>
                  </a:moveTo>
                  <a:lnTo>
                    <a:pt x="159080" y="147358"/>
                  </a:lnTo>
                  <a:lnTo>
                    <a:pt x="158864" y="143941"/>
                  </a:lnTo>
                  <a:lnTo>
                    <a:pt x="113944" y="173228"/>
                  </a:lnTo>
                  <a:lnTo>
                    <a:pt x="113601" y="174828"/>
                  </a:lnTo>
                  <a:lnTo>
                    <a:pt x="115163" y="177215"/>
                  </a:lnTo>
                  <a:lnTo>
                    <a:pt x="116763" y="177558"/>
                  </a:lnTo>
                  <a:lnTo>
                    <a:pt x="149987" y="155892"/>
                  </a:lnTo>
                  <a:lnTo>
                    <a:pt x="63" y="454901"/>
                  </a:lnTo>
                  <a:lnTo>
                    <a:pt x="4673" y="457212"/>
                  </a:lnTo>
                  <a:lnTo>
                    <a:pt x="154597" y="158191"/>
                  </a:lnTo>
                  <a:lnTo>
                    <a:pt x="157099" y="197777"/>
                  </a:lnTo>
                  <a:lnTo>
                    <a:pt x="158330" y="198856"/>
                  </a:lnTo>
                  <a:lnTo>
                    <a:pt x="161175" y="198678"/>
                  </a:lnTo>
                  <a:lnTo>
                    <a:pt x="162255" y="197459"/>
                  </a:lnTo>
                  <a:close/>
                </a:path>
                <a:path w="977900" h="1107439">
                  <a:moveTo>
                    <a:pt x="938720" y="27012"/>
                  </a:moveTo>
                  <a:lnTo>
                    <a:pt x="934300" y="24434"/>
                  </a:lnTo>
                  <a:lnTo>
                    <a:pt x="892390" y="0"/>
                  </a:lnTo>
                  <a:lnTo>
                    <a:pt x="890816" y="406"/>
                  </a:lnTo>
                  <a:lnTo>
                    <a:pt x="889381" y="2870"/>
                  </a:lnTo>
                  <a:lnTo>
                    <a:pt x="889800" y="4445"/>
                  </a:lnTo>
                  <a:lnTo>
                    <a:pt x="924052" y="24434"/>
                  </a:lnTo>
                  <a:lnTo>
                    <a:pt x="782218" y="24434"/>
                  </a:lnTo>
                  <a:lnTo>
                    <a:pt x="782218" y="29591"/>
                  </a:lnTo>
                  <a:lnTo>
                    <a:pt x="924052" y="29591"/>
                  </a:lnTo>
                  <a:lnTo>
                    <a:pt x="889800" y="49580"/>
                  </a:lnTo>
                  <a:lnTo>
                    <a:pt x="889381" y="51155"/>
                  </a:lnTo>
                  <a:lnTo>
                    <a:pt x="890816" y="53619"/>
                  </a:lnTo>
                  <a:lnTo>
                    <a:pt x="892390" y="54038"/>
                  </a:lnTo>
                  <a:lnTo>
                    <a:pt x="934300" y="29591"/>
                  </a:lnTo>
                  <a:lnTo>
                    <a:pt x="938720" y="27012"/>
                  </a:lnTo>
                  <a:close/>
                </a:path>
                <a:path w="977900" h="1107439">
                  <a:moveTo>
                    <a:pt x="977404" y="1080274"/>
                  </a:moveTo>
                  <a:lnTo>
                    <a:pt x="972985" y="1077696"/>
                  </a:lnTo>
                  <a:lnTo>
                    <a:pt x="931087" y="1053261"/>
                  </a:lnTo>
                  <a:lnTo>
                    <a:pt x="929513" y="1053668"/>
                  </a:lnTo>
                  <a:lnTo>
                    <a:pt x="928077" y="1056132"/>
                  </a:lnTo>
                  <a:lnTo>
                    <a:pt x="928484" y="1057706"/>
                  </a:lnTo>
                  <a:lnTo>
                    <a:pt x="962736" y="1077696"/>
                  </a:lnTo>
                  <a:lnTo>
                    <a:pt x="860463" y="1077696"/>
                  </a:lnTo>
                  <a:lnTo>
                    <a:pt x="860463" y="1082852"/>
                  </a:lnTo>
                  <a:lnTo>
                    <a:pt x="962748" y="1082852"/>
                  </a:lnTo>
                  <a:lnTo>
                    <a:pt x="928484" y="1102842"/>
                  </a:lnTo>
                  <a:lnTo>
                    <a:pt x="928077" y="1104417"/>
                  </a:lnTo>
                  <a:lnTo>
                    <a:pt x="929513" y="1106881"/>
                  </a:lnTo>
                  <a:lnTo>
                    <a:pt x="931087" y="1107300"/>
                  </a:lnTo>
                  <a:lnTo>
                    <a:pt x="972985" y="1082852"/>
                  </a:lnTo>
                  <a:lnTo>
                    <a:pt x="977404" y="10802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817136" y="1788877"/>
              <a:ext cx="975360" cy="1666239"/>
            </a:xfrm>
            <a:custGeom>
              <a:avLst/>
              <a:gdLst/>
              <a:ahLst/>
              <a:cxnLst/>
              <a:rect l="l" t="t" r="r" b="b"/>
              <a:pathLst>
                <a:path w="975360" h="1666239">
                  <a:moveTo>
                    <a:pt x="0" y="162509"/>
                  </a:moveTo>
                  <a:lnTo>
                    <a:pt x="5805" y="119307"/>
                  </a:lnTo>
                  <a:lnTo>
                    <a:pt x="22187" y="80487"/>
                  </a:lnTo>
                  <a:lnTo>
                    <a:pt x="47598" y="47598"/>
                  </a:lnTo>
                  <a:lnTo>
                    <a:pt x="80487" y="22187"/>
                  </a:lnTo>
                  <a:lnTo>
                    <a:pt x="119307" y="5805"/>
                  </a:lnTo>
                  <a:lnTo>
                    <a:pt x="162509" y="0"/>
                  </a:lnTo>
                  <a:lnTo>
                    <a:pt x="812507" y="0"/>
                  </a:lnTo>
                  <a:lnTo>
                    <a:pt x="855709" y="5805"/>
                  </a:lnTo>
                  <a:lnTo>
                    <a:pt x="894529" y="22187"/>
                  </a:lnTo>
                  <a:lnTo>
                    <a:pt x="927419" y="47598"/>
                  </a:lnTo>
                  <a:lnTo>
                    <a:pt x="952829" y="80487"/>
                  </a:lnTo>
                  <a:lnTo>
                    <a:pt x="969212" y="119307"/>
                  </a:lnTo>
                  <a:lnTo>
                    <a:pt x="975017" y="162509"/>
                  </a:lnTo>
                  <a:lnTo>
                    <a:pt x="975017" y="1503527"/>
                  </a:lnTo>
                  <a:lnTo>
                    <a:pt x="969212" y="1546728"/>
                  </a:lnTo>
                  <a:lnTo>
                    <a:pt x="952829" y="1585548"/>
                  </a:lnTo>
                  <a:lnTo>
                    <a:pt x="927419" y="1618438"/>
                  </a:lnTo>
                  <a:lnTo>
                    <a:pt x="894529" y="1643849"/>
                  </a:lnTo>
                  <a:lnTo>
                    <a:pt x="855709" y="1660231"/>
                  </a:lnTo>
                  <a:lnTo>
                    <a:pt x="812507" y="1666036"/>
                  </a:lnTo>
                  <a:lnTo>
                    <a:pt x="162509" y="1666036"/>
                  </a:lnTo>
                  <a:lnTo>
                    <a:pt x="119307" y="1660231"/>
                  </a:lnTo>
                  <a:lnTo>
                    <a:pt x="80487" y="1643849"/>
                  </a:lnTo>
                  <a:lnTo>
                    <a:pt x="47598" y="1618438"/>
                  </a:lnTo>
                  <a:lnTo>
                    <a:pt x="22187" y="1585548"/>
                  </a:lnTo>
                  <a:lnTo>
                    <a:pt x="5805" y="1546728"/>
                  </a:lnTo>
                  <a:lnTo>
                    <a:pt x="0" y="1503527"/>
                  </a:lnTo>
                  <a:lnTo>
                    <a:pt x="0" y="162509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4686611" y="1258681"/>
            <a:ext cx="1054705" cy="1678141"/>
            <a:chOff x="4686752" y="1260233"/>
            <a:chExt cx="1056005" cy="1680210"/>
          </a:xfrm>
        </p:grpSpPr>
        <p:sp>
          <p:nvSpPr>
            <p:cNvPr id="20" name="object 20"/>
            <p:cNvSpPr/>
            <p:nvPr/>
          </p:nvSpPr>
          <p:spPr>
            <a:xfrm>
              <a:off x="4686744" y="1749323"/>
              <a:ext cx="1056005" cy="729615"/>
            </a:xfrm>
            <a:custGeom>
              <a:avLst/>
              <a:gdLst/>
              <a:ahLst/>
              <a:cxnLst/>
              <a:rect l="l" t="t" r="r" b="b"/>
              <a:pathLst>
                <a:path w="1056004" h="729614">
                  <a:moveTo>
                    <a:pt x="197370" y="702487"/>
                  </a:moveTo>
                  <a:lnTo>
                    <a:pt x="197281" y="699516"/>
                  </a:lnTo>
                  <a:lnTo>
                    <a:pt x="195719" y="648893"/>
                  </a:lnTo>
                  <a:lnTo>
                    <a:pt x="194525" y="647763"/>
                  </a:lnTo>
                  <a:lnTo>
                    <a:pt x="191681" y="647852"/>
                  </a:lnTo>
                  <a:lnTo>
                    <a:pt x="190703" y="648893"/>
                  </a:lnTo>
                  <a:lnTo>
                    <a:pt x="190601" y="650316"/>
                  </a:lnTo>
                  <a:lnTo>
                    <a:pt x="191782" y="688695"/>
                  </a:lnTo>
                  <a:lnTo>
                    <a:pt x="4368" y="389001"/>
                  </a:lnTo>
                  <a:lnTo>
                    <a:pt x="0" y="391731"/>
                  </a:lnTo>
                  <a:lnTo>
                    <a:pt x="187413" y="691438"/>
                  </a:lnTo>
                  <a:lnTo>
                    <a:pt x="152298" y="672973"/>
                  </a:lnTo>
                  <a:lnTo>
                    <a:pt x="150736" y="673455"/>
                  </a:lnTo>
                  <a:lnTo>
                    <a:pt x="149415" y="675982"/>
                  </a:lnTo>
                  <a:lnTo>
                    <a:pt x="149898" y="677545"/>
                  </a:lnTo>
                  <a:lnTo>
                    <a:pt x="197370" y="702487"/>
                  </a:lnTo>
                  <a:close/>
                </a:path>
                <a:path w="1056004" h="729614">
                  <a:moveTo>
                    <a:pt x="197802" y="52209"/>
                  </a:moveTo>
                  <a:lnTo>
                    <a:pt x="197396" y="3162"/>
                  </a:lnTo>
                  <a:lnTo>
                    <a:pt x="197370" y="0"/>
                  </a:lnTo>
                  <a:lnTo>
                    <a:pt x="150914" y="26784"/>
                  </a:lnTo>
                  <a:lnTo>
                    <a:pt x="150482" y="28359"/>
                  </a:lnTo>
                  <a:lnTo>
                    <a:pt x="151904" y="30835"/>
                  </a:lnTo>
                  <a:lnTo>
                    <a:pt x="153479" y="31254"/>
                  </a:lnTo>
                  <a:lnTo>
                    <a:pt x="187833" y="11442"/>
                  </a:lnTo>
                  <a:lnTo>
                    <a:pt x="38633" y="272148"/>
                  </a:lnTo>
                  <a:lnTo>
                    <a:pt x="43116" y="274713"/>
                  </a:lnTo>
                  <a:lnTo>
                    <a:pt x="192316" y="14020"/>
                  </a:lnTo>
                  <a:lnTo>
                    <a:pt x="192646" y="53670"/>
                  </a:lnTo>
                  <a:lnTo>
                    <a:pt x="193814" y="54813"/>
                  </a:lnTo>
                  <a:lnTo>
                    <a:pt x="196659" y="54787"/>
                  </a:lnTo>
                  <a:lnTo>
                    <a:pt x="197777" y="53670"/>
                  </a:lnTo>
                  <a:lnTo>
                    <a:pt x="197802" y="52209"/>
                  </a:lnTo>
                  <a:close/>
                </a:path>
                <a:path w="1056004" h="729614">
                  <a:moveTo>
                    <a:pt x="1055458" y="702475"/>
                  </a:moveTo>
                  <a:lnTo>
                    <a:pt x="1051039" y="699897"/>
                  </a:lnTo>
                  <a:lnTo>
                    <a:pt x="1009129" y="675462"/>
                  </a:lnTo>
                  <a:lnTo>
                    <a:pt x="1007554" y="675868"/>
                  </a:lnTo>
                  <a:lnTo>
                    <a:pt x="1006119" y="678332"/>
                  </a:lnTo>
                  <a:lnTo>
                    <a:pt x="1006538" y="679907"/>
                  </a:lnTo>
                  <a:lnTo>
                    <a:pt x="1040790" y="699897"/>
                  </a:lnTo>
                  <a:lnTo>
                    <a:pt x="898956" y="699897"/>
                  </a:lnTo>
                  <a:lnTo>
                    <a:pt x="898956" y="705053"/>
                  </a:lnTo>
                  <a:lnTo>
                    <a:pt x="1040803" y="705053"/>
                  </a:lnTo>
                  <a:lnTo>
                    <a:pt x="1006538" y="725043"/>
                  </a:lnTo>
                  <a:lnTo>
                    <a:pt x="1006119" y="726617"/>
                  </a:lnTo>
                  <a:lnTo>
                    <a:pt x="1007554" y="729081"/>
                  </a:lnTo>
                  <a:lnTo>
                    <a:pt x="1009129" y="729500"/>
                  </a:lnTo>
                  <a:lnTo>
                    <a:pt x="1051039" y="705053"/>
                  </a:lnTo>
                  <a:lnTo>
                    <a:pt x="1055458" y="702475"/>
                  </a:lnTo>
                  <a:close/>
                </a:path>
                <a:path w="1056004" h="729614">
                  <a:moveTo>
                    <a:pt x="1055458" y="39560"/>
                  </a:moveTo>
                  <a:lnTo>
                    <a:pt x="1051039" y="36982"/>
                  </a:lnTo>
                  <a:lnTo>
                    <a:pt x="1009142" y="12547"/>
                  </a:lnTo>
                  <a:lnTo>
                    <a:pt x="1007567" y="12954"/>
                  </a:lnTo>
                  <a:lnTo>
                    <a:pt x="1006119" y="15417"/>
                  </a:lnTo>
                  <a:lnTo>
                    <a:pt x="1006538" y="16992"/>
                  </a:lnTo>
                  <a:lnTo>
                    <a:pt x="1040790" y="36982"/>
                  </a:lnTo>
                  <a:lnTo>
                    <a:pt x="1045235" y="39560"/>
                  </a:lnTo>
                  <a:lnTo>
                    <a:pt x="1040790" y="36982"/>
                  </a:lnTo>
                  <a:lnTo>
                    <a:pt x="860272" y="36982"/>
                  </a:lnTo>
                  <a:lnTo>
                    <a:pt x="860272" y="42138"/>
                  </a:lnTo>
                  <a:lnTo>
                    <a:pt x="1040815" y="42138"/>
                  </a:lnTo>
                  <a:lnTo>
                    <a:pt x="1006538" y="62128"/>
                  </a:lnTo>
                  <a:lnTo>
                    <a:pt x="1006119" y="63703"/>
                  </a:lnTo>
                  <a:lnTo>
                    <a:pt x="1007567" y="66167"/>
                  </a:lnTo>
                  <a:lnTo>
                    <a:pt x="1009142" y="66586"/>
                  </a:lnTo>
                  <a:lnTo>
                    <a:pt x="1051039" y="42138"/>
                  </a:lnTo>
                  <a:lnTo>
                    <a:pt x="1055458" y="395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4746903" y="1267110"/>
              <a:ext cx="975360" cy="1666239"/>
            </a:xfrm>
            <a:custGeom>
              <a:avLst/>
              <a:gdLst/>
              <a:ahLst/>
              <a:cxnLst/>
              <a:rect l="l" t="t" r="r" b="b"/>
              <a:pathLst>
                <a:path w="975360" h="1666239">
                  <a:moveTo>
                    <a:pt x="0" y="162509"/>
                  </a:moveTo>
                  <a:lnTo>
                    <a:pt x="5805" y="119307"/>
                  </a:lnTo>
                  <a:lnTo>
                    <a:pt x="22187" y="80487"/>
                  </a:lnTo>
                  <a:lnTo>
                    <a:pt x="47598" y="47598"/>
                  </a:lnTo>
                  <a:lnTo>
                    <a:pt x="80487" y="22187"/>
                  </a:lnTo>
                  <a:lnTo>
                    <a:pt x="119307" y="5805"/>
                  </a:lnTo>
                  <a:lnTo>
                    <a:pt x="162509" y="0"/>
                  </a:lnTo>
                  <a:lnTo>
                    <a:pt x="812507" y="0"/>
                  </a:lnTo>
                  <a:lnTo>
                    <a:pt x="855709" y="5805"/>
                  </a:lnTo>
                  <a:lnTo>
                    <a:pt x="894529" y="22187"/>
                  </a:lnTo>
                  <a:lnTo>
                    <a:pt x="927419" y="47598"/>
                  </a:lnTo>
                  <a:lnTo>
                    <a:pt x="952829" y="80487"/>
                  </a:lnTo>
                  <a:lnTo>
                    <a:pt x="969212" y="119307"/>
                  </a:lnTo>
                  <a:lnTo>
                    <a:pt x="975017" y="162509"/>
                  </a:lnTo>
                  <a:lnTo>
                    <a:pt x="975017" y="1503527"/>
                  </a:lnTo>
                  <a:lnTo>
                    <a:pt x="969212" y="1546728"/>
                  </a:lnTo>
                  <a:lnTo>
                    <a:pt x="952829" y="1585548"/>
                  </a:lnTo>
                  <a:lnTo>
                    <a:pt x="927419" y="1618438"/>
                  </a:lnTo>
                  <a:lnTo>
                    <a:pt x="894529" y="1643849"/>
                  </a:lnTo>
                  <a:lnTo>
                    <a:pt x="855709" y="1660231"/>
                  </a:lnTo>
                  <a:lnTo>
                    <a:pt x="812507" y="1666036"/>
                  </a:lnTo>
                  <a:lnTo>
                    <a:pt x="162509" y="1666036"/>
                  </a:lnTo>
                  <a:lnTo>
                    <a:pt x="119307" y="1660231"/>
                  </a:lnTo>
                  <a:lnTo>
                    <a:pt x="80487" y="1643849"/>
                  </a:lnTo>
                  <a:lnTo>
                    <a:pt x="47598" y="1618438"/>
                  </a:lnTo>
                  <a:lnTo>
                    <a:pt x="22187" y="1585548"/>
                  </a:lnTo>
                  <a:lnTo>
                    <a:pt x="5805" y="1546728"/>
                  </a:lnTo>
                  <a:lnTo>
                    <a:pt x="0" y="1503527"/>
                  </a:lnTo>
                  <a:lnTo>
                    <a:pt x="0" y="162509"/>
                  </a:lnTo>
                  <a:close/>
                </a:path>
              </a:pathLst>
            </a:custGeom>
            <a:ln w="13754">
              <a:solidFill>
                <a:srgbClr val="0432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/>
          <p:nvPr/>
        </p:nvSpPr>
        <p:spPr>
          <a:xfrm>
            <a:off x="4455211" y="3239318"/>
            <a:ext cx="312035" cy="54543"/>
          </a:xfrm>
          <a:custGeom>
            <a:avLst/>
            <a:gdLst/>
            <a:ahLst/>
            <a:cxnLst/>
            <a:rect l="l" t="t" r="r" b="b"/>
            <a:pathLst>
              <a:path w="312420" h="54610">
                <a:moveTo>
                  <a:pt x="301882" y="27018"/>
                </a:moveTo>
                <a:lnTo>
                  <a:pt x="263207" y="49580"/>
                </a:lnTo>
                <a:lnTo>
                  <a:pt x="262788" y="51155"/>
                </a:lnTo>
                <a:lnTo>
                  <a:pt x="264223" y="53619"/>
                </a:lnTo>
                <a:lnTo>
                  <a:pt x="265798" y="54038"/>
                </a:lnTo>
                <a:lnTo>
                  <a:pt x="307696" y="29591"/>
                </a:lnTo>
                <a:lnTo>
                  <a:pt x="306997" y="29591"/>
                </a:lnTo>
                <a:lnTo>
                  <a:pt x="306997" y="29248"/>
                </a:lnTo>
                <a:lnTo>
                  <a:pt x="305701" y="29248"/>
                </a:lnTo>
                <a:lnTo>
                  <a:pt x="301882" y="27018"/>
                </a:lnTo>
                <a:close/>
              </a:path>
              <a:path w="312420" h="54610">
                <a:moveTo>
                  <a:pt x="297455" y="24434"/>
                </a:moveTo>
                <a:lnTo>
                  <a:pt x="0" y="24434"/>
                </a:lnTo>
                <a:lnTo>
                  <a:pt x="0" y="29591"/>
                </a:lnTo>
                <a:lnTo>
                  <a:pt x="297472" y="29591"/>
                </a:lnTo>
                <a:lnTo>
                  <a:pt x="301882" y="27018"/>
                </a:lnTo>
                <a:lnTo>
                  <a:pt x="297455" y="24434"/>
                </a:lnTo>
                <a:close/>
              </a:path>
              <a:path w="312420" h="54610">
                <a:moveTo>
                  <a:pt x="307695" y="24434"/>
                </a:moveTo>
                <a:lnTo>
                  <a:pt x="306997" y="24434"/>
                </a:lnTo>
                <a:lnTo>
                  <a:pt x="306997" y="29591"/>
                </a:lnTo>
                <a:lnTo>
                  <a:pt x="307696" y="29591"/>
                </a:lnTo>
                <a:lnTo>
                  <a:pt x="312115" y="27012"/>
                </a:lnTo>
                <a:lnTo>
                  <a:pt x="307695" y="24434"/>
                </a:lnTo>
                <a:close/>
              </a:path>
              <a:path w="312420" h="54610">
                <a:moveTo>
                  <a:pt x="305701" y="24790"/>
                </a:moveTo>
                <a:lnTo>
                  <a:pt x="301882" y="27018"/>
                </a:lnTo>
                <a:lnTo>
                  <a:pt x="305701" y="29248"/>
                </a:lnTo>
                <a:lnTo>
                  <a:pt x="305701" y="24790"/>
                </a:lnTo>
                <a:close/>
              </a:path>
              <a:path w="312420" h="54610">
                <a:moveTo>
                  <a:pt x="306997" y="24790"/>
                </a:moveTo>
                <a:lnTo>
                  <a:pt x="305701" y="24790"/>
                </a:lnTo>
                <a:lnTo>
                  <a:pt x="305701" y="29248"/>
                </a:lnTo>
                <a:lnTo>
                  <a:pt x="306997" y="29248"/>
                </a:lnTo>
                <a:lnTo>
                  <a:pt x="306997" y="24790"/>
                </a:lnTo>
                <a:close/>
              </a:path>
              <a:path w="312420" h="54610">
                <a:moveTo>
                  <a:pt x="265798" y="0"/>
                </a:moveTo>
                <a:lnTo>
                  <a:pt x="264223" y="406"/>
                </a:lnTo>
                <a:lnTo>
                  <a:pt x="262788" y="2870"/>
                </a:lnTo>
                <a:lnTo>
                  <a:pt x="263207" y="4445"/>
                </a:lnTo>
                <a:lnTo>
                  <a:pt x="301892" y="27012"/>
                </a:lnTo>
                <a:lnTo>
                  <a:pt x="305701" y="24790"/>
                </a:lnTo>
                <a:lnTo>
                  <a:pt x="306997" y="24790"/>
                </a:lnTo>
                <a:lnTo>
                  <a:pt x="306997" y="24434"/>
                </a:lnTo>
                <a:lnTo>
                  <a:pt x="307695" y="24434"/>
                </a:lnTo>
                <a:lnTo>
                  <a:pt x="2657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632523"/>
            <a:ext cx="6595178" cy="74453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7576037" y="4115831"/>
            <a:ext cx="101475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37</a:t>
            </a:r>
            <a:endParaRPr sz="5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75995" y="584388"/>
            <a:ext cx="4019039" cy="848584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2685" marR="5074" algn="ctr">
              <a:lnSpc>
                <a:spcPct val="103400"/>
              </a:lnSpc>
              <a:spcBef>
                <a:spcPts val="65"/>
              </a:spcBef>
            </a:pPr>
            <a:r>
              <a:rPr sz="1748" spc="20" dirty="0">
                <a:solidFill>
                  <a:srgbClr val="FFFFFF"/>
                </a:solidFill>
                <a:latin typeface="Montserrat"/>
                <a:cs typeface="Montserrat"/>
              </a:rPr>
              <a:t>Phase </a:t>
            </a:r>
            <a:r>
              <a:rPr sz="1748" spc="10" dirty="0">
                <a:solidFill>
                  <a:srgbClr val="FFFFFF"/>
                </a:solidFill>
                <a:latin typeface="Montserrat"/>
                <a:cs typeface="Montserrat"/>
              </a:rPr>
              <a:t>I/II </a:t>
            </a:r>
            <a:r>
              <a:rPr sz="1748" spc="20" dirty="0">
                <a:solidFill>
                  <a:srgbClr val="FFFFFF"/>
                </a:solidFill>
                <a:latin typeface="Montserrat"/>
                <a:cs typeface="Montserrat"/>
              </a:rPr>
              <a:t>Humanized </a:t>
            </a:r>
            <a:r>
              <a:rPr sz="1748" spc="25" dirty="0">
                <a:solidFill>
                  <a:srgbClr val="FFFFFF"/>
                </a:solidFill>
                <a:latin typeface="Montserrat"/>
                <a:cs typeface="Montserrat"/>
              </a:rPr>
              <a:t>CART-BCMA </a:t>
            </a:r>
            <a:r>
              <a:rPr sz="1748" spc="30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20" dirty="0">
                <a:solidFill>
                  <a:srgbClr val="FFFFFF"/>
                </a:solidFill>
                <a:latin typeface="Montserrat"/>
                <a:cs typeface="Montserrat"/>
              </a:rPr>
              <a:t>(ARI0002h)</a:t>
            </a:r>
            <a:r>
              <a:rPr sz="1748" spc="-5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15" dirty="0">
                <a:solidFill>
                  <a:srgbClr val="FFFFFF"/>
                </a:solidFill>
                <a:latin typeface="Montserrat"/>
                <a:cs typeface="Montserrat"/>
              </a:rPr>
              <a:t>for</a:t>
            </a:r>
            <a:r>
              <a:rPr sz="1748" spc="5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15" dirty="0">
                <a:solidFill>
                  <a:srgbClr val="FFFFFF"/>
                </a:solidFill>
                <a:latin typeface="Montserrat"/>
                <a:cs typeface="Montserrat"/>
              </a:rPr>
              <a:t>Primary</a:t>
            </a:r>
            <a:r>
              <a:rPr sz="1748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20" dirty="0">
                <a:solidFill>
                  <a:srgbClr val="FFFFFF"/>
                </a:solidFill>
                <a:latin typeface="Montserrat"/>
                <a:cs typeface="Montserrat"/>
              </a:rPr>
              <a:t>Plasma</a:t>
            </a:r>
            <a:r>
              <a:rPr sz="1748" spc="5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10" dirty="0">
                <a:solidFill>
                  <a:srgbClr val="FFFFFF"/>
                </a:solidFill>
                <a:latin typeface="Montserrat"/>
                <a:cs typeface="Montserrat"/>
              </a:rPr>
              <a:t>Cell </a:t>
            </a:r>
            <a:r>
              <a:rPr sz="1748" spc="-439" dirty="0">
                <a:solidFill>
                  <a:srgbClr val="FFFFFF"/>
                </a:solidFill>
                <a:latin typeface="Montserrat"/>
                <a:cs typeface="Montserrat"/>
              </a:rPr>
              <a:t> </a:t>
            </a:r>
            <a:r>
              <a:rPr sz="1748" spc="20" dirty="0">
                <a:solidFill>
                  <a:srgbClr val="FFFFFF"/>
                </a:solidFill>
                <a:latin typeface="Montserrat"/>
                <a:cs typeface="Montserrat"/>
              </a:rPr>
              <a:t>Leukemia</a:t>
            </a:r>
            <a:endParaRPr sz="1748">
              <a:latin typeface="Montserrat"/>
              <a:cs typeface="Montserrat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194990" y="2080374"/>
            <a:ext cx="1947683" cy="1175206"/>
          </a:xfrm>
          <a:custGeom>
            <a:avLst/>
            <a:gdLst/>
            <a:ahLst/>
            <a:cxnLst/>
            <a:rect l="l" t="t" r="r" b="b"/>
            <a:pathLst>
              <a:path w="1950085" h="1176654">
                <a:moveTo>
                  <a:pt x="1950034" y="0"/>
                </a:moveTo>
                <a:lnTo>
                  <a:pt x="0" y="0"/>
                </a:lnTo>
                <a:lnTo>
                  <a:pt x="0" y="1176210"/>
                </a:lnTo>
                <a:lnTo>
                  <a:pt x="1950034" y="1176210"/>
                </a:lnTo>
                <a:lnTo>
                  <a:pt x="1950034" y="0"/>
                </a:lnTo>
                <a:close/>
              </a:path>
            </a:pathLst>
          </a:custGeom>
          <a:solidFill>
            <a:srgbClr val="F1F9F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 txBox="1"/>
          <p:nvPr/>
        </p:nvSpPr>
        <p:spPr>
          <a:xfrm>
            <a:off x="2248253" y="2066958"/>
            <a:ext cx="1841135" cy="1191696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391959">
              <a:lnSpc>
                <a:spcPct val="155600"/>
              </a:lnSpc>
              <a:spcBef>
                <a:spcPts val="80"/>
              </a:spcBef>
            </a:pPr>
            <a:r>
              <a:rPr sz="949" b="1" spc="10" dirty="0">
                <a:latin typeface="Arial"/>
                <a:cs typeface="Arial"/>
              </a:rPr>
              <a:t>Primary  objective </a:t>
            </a:r>
            <a:r>
              <a:rPr sz="949" b="1" spc="15" dirty="0"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432FF"/>
                </a:solidFill>
                <a:latin typeface="Arial"/>
                <a:cs typeface="Arial"/>
              </a:rPr>
              <a:t>Safety</a:t>
            </a:r>
            <a:r>
              <a:rPr sz="999" b="1" spc="14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spc="15" dirty="0">
                <a:solidFill>
                  <a:srgbClr val="0432FF"/>
                </a:solidFill>
                <a:latin typeface="Arial"/>
                <a:cs typeface="Arial"/>
              </a:rPr>
              <a:t>and</a:t>
            </a:r>
            <a:r>
              <a:rPr sz="999" b="1" spc="13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b="1" spc="10" dirty="0">
                <a:solidFill>
                  <a:srgbClr val="0432FF"/>
                </a:solidFill>
                <a:latin typeface="Arial"/>
                <a:cs typeface="Arial"/>
              </a:rPr>
              <a:t>efficacy</a:t>
            </a:r>
            <a:r>
              <a:rPr sz="999" b="1" spc="14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of</a:t>
            </a:r>
            <a:r>
              <a:rPr sz="999" spc="13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5" dirty="0">
                <a:solidFill>
                  <a:srgbClr val="595959"/>
                </a:solidFill>
                <a:latin typeface="Arial"/>
                <a:cs typeface="Arial"/>
              </a:rPr>
              <a:t>BCMA </a:t>
            </a:r>
            <a:r>
              <a:rPr sz="999" spc="-26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5" dirty="0">
                <a:solidFill>
                  <a:srgbClr val="595959"/>
                </a:solidFill>
                <a:latin typeface="Arial"/>
                <a:cs typeface="Arial"/>
              </a:rPr>
              <a:t>CAR</a:t>
            </a:r>
            <a:r>
              <a:rPr sz="999" spc="10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5" dirty="0">
                <a:solidFill>
                  <a:srgbClr val="595959"/>
                </a:solidFill>
                <a:latin typeface="Arial"/>
                <a:cs typeface="Arial"/>
              </a:rPr>
              <a:t>T</a:t>
            </a:r>
            <a:r>
              <a:rPr sz="999" spc="10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cells</a:t>
            </a:r>
            <a:r>
              <a:rPr sz="999" spc="114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b="1" spc="15" dirty="0">
                <a:solidFill>
                  <a:srgbClr val="0432FF"/>
                </a:solidFill>
                <a:latin typeface="Arial"/>
                <a:cs typeface="Arial"/>
              </a:rPr>
              <a:t>ARI0002h</a:t>
            </a:r>
            <a:r>
              <a:rPr sz="999" b="1" spc="10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in </a:t>
            </a:r>
            <a:r>
              <a:rPr sz="999" spc="-26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patients</a:t>
            </a:r>
            <a:r>
              <a:rPr sz="99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with</a:t>
            </a:r>
            <a:r>
              <a:rPr sz="99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primary</a:t>
            </a:r>
            <a:r>
              <a:rPr sz="99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plasma </a:t>
            </a:r>
            <a:r>
              <a:rPr sz="999" spc="-26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cell</a:t>
            </a:r>
            <a:r>
              <a:rPr sz="999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leukemia</a:t>
            </a:r>
            <a:r>
              <a:rPr sz="999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in</a:t>
            </a:r>
            <a:r>
              <a:rPr sz="999" spc="5" dirty="0">
                <a:solidFill>
                  <a:srgbClr val="595959"/>
                </a:solidFill>
                <a:latin typeface="Arial"/>
                <a:cs typeface="Arial"/>
              </a:rPr>
              <a:t> first</a:t>
            </a:r>
            <a:r>
              <a:rPr sz="999" spc="-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999" spc="10" dirty="0">
                <a:solidFill>
                  <a:srgbClr val="595959"/>
                </a:solidFill>
                <a:latin typeface="Arial"/>
                <a:cs typeface="Arial"/>
              </a:rPr>
              <a:t>line.</a:t>
            </a:r>
            <a:endParaRPr sz="999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33741" y="2289907"/>
            <a:ext cx="2427786" cy="142094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76106" rIns="0" bIns="0" rtlCol="0">
            <a:spAutoFit/>
          </a:bodyPr>
          <a:lstStyle/>
          <a:p>
            <a:pPr marL="1002730">
              <a:spcBef>
                <a:spcPts val="599"/>
              </a:spcBef>
            </a:pPr>
            <a:r>
              <a:rPr sz="84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Efficacy</a:t>
            </a:r>
            <a:endParaRPr sz="849">
              <a:latin typeface="Arial"/>
              <a:cs typeface="Arial"/>
            </a:endParaRPr>
          </a:p>
          <a:p>
            <a:pPr marL="65327" marR="58349">
              <a:lnSpc>
                <a:spcPts val="1558"/>
              </a:lnSpc>
              <a:spcBef>
                <a:spcPts val="105"/>
              </a:spcBef>
            </a:pP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Overall</a:t>
            </a:r>
            <a:r>
              <a:rPr sz="849" b="1" spc="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response</a:t>
            </a:r>
            <a:r>
              <a:rPr sz="849" b="1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rate</a:t>
            </a:r>
            <a:r>
              <a:rPr sz="849" b="1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595959"/>
                </a:solidFill>
                <a:latin typeface="Arial"/>
                <a:cs typeface="Arial"/>
              </a:rPr>
              <a:t>at</a:t>
            </a:r>
            <a:r>
              <a:rPr sz="849" spc="6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3</a:t>
            </a:r>
            <a:r>
              <a:rPr sz="849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849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6</a:t>
            </a:r>
            <a:r>
              <a:rPr sz="849" spc="5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months </a:t>
            </a:r>
            <a:r>
              <a:rPr sz="849" spc="-2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10" dirty="0">
                <a:solidFill>
                  <a:srgbClr val="595959"/>
                </a:solidFill>
                <a:latin typeface="Arial"/>
                <a:cs typeface="Arial"/>
              </a:rPr>
              <a:t>(IMWG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595959"/>
                </a:solidFill>
                <a:latin typeface="Arial"/>
                <a:cs typeface="Arial"/>
              </a:rPr>
              <a:t>criteria)</a:t>
            </a:r>
            <a:endParaRPr sz="849">
              <a:latin typeface="Arial"/>
              <a:cs typeface="Arial"/>
            </a:endParaRPr>
          </a:p>
          <a:p>
            <a:pPr marL="65327">
              <a:spcBef>
                <a:spcPts val="409"/>
              </a:spcBef>
            </a:pP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Progression-free</a:t>
            </a:r>
            <a:r>
              <a:rPr sz="849" b="1" spc="-5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595959"/>
                </a:solidFill>
                <a:latin typeface="Arial"/>
                <a:cs typeface="Arial"/>
              </a:rPr>
              <a:t>survival</a:t>
            </a:r>
            <a:endParaRPr sz="8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9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49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84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Safety</a:t>
            </a:r>
            <a:endParaRPr sz="849">
              <a:latin typeface="Arial"/>
              <a:cs typeface="Arial"/>
            </a:endParaRPr>
          </a:p>
          <a:p>
            <a:pPr algn="ctr">
              <a:spcBef>
                <a:spcPts val="499"/>
              </a:spcBef>
            </a:pP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CRS</a:t>
            </a:r>
            <a:r>
              <a:rPr sz="849" b="1" spc="114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849" b="1" spc="1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dirty="0">
                <a:solidFill>
                  <a:srgbClr val="595959"/>
                </a:solidFill>
                <a:latin typeface="Arial"/>
                <a:cs typeface="Arial"/>
              </a:rPr>
              <a:t>neurological</a:t>
            </a:r>
            <a:r>
              <a:rPr sz="849" b="1" spc="1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595959"/>
                </a:solidFill>
                <a:latin typeface="Arial"/>
                <a:cs typeface="Arial"/>
              </a:rPr>
              <a:t>toxicity</a:t>
            </a:r>
            <a:r>
              <a:rPr sz="849" b="1" spc="1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rate</a:t>
            </a:r>
            <a:r>
              <a:rPr sz="849" spc="1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595959"/>
                </a:solidFill>
                <a:latin typeface="Arial"/>
                <a:cs typeface="Arial"/>
              </a:rPr>
              <a:t>over</a:t>
            </a:r>
            <a:r>
              <a:rPr sz="849" spc="13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87117" y="3731663"/>
            <a:ext cx="61899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solidFill>
                  <a:srgbClr val="595959"/>
                </a:solidFill>
                <a:latin typeface="Arial"/>
                <a:cs typeface="Arial"/>
              </a:rPr>
              <a:t>first</a:t>
            </a:r>
            <a:r>
              <a:rPr sz="849" spc="-2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30</a:t>
            </a:r>
            <a:r>
              <a:rPr sz="849" spc="-2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595959"/>
                </a:solidFill>
                <a:latin typeface="Arial"/>
                <a:cs typeface="Arial"/>
              </a:rPr>
              <a:t>days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625651" y="2939887"/>
            <a:ext cx="816238" cy="41224"/>
          </a:xfrm>
          <a:custGeom>
            <a:avLst/>
            <a:gdLst/>
            <a:ahLst/>
            <a:cxnLst/>
            <a:rect l="l" t="t" r="r" b="b"/>
            <a:pathLst>
              <a:path w="817245" h="41275">
                <a:moveTo>
                  <a:pt x="12" y="17284"/>
                </a:moveTo>
                <a:lnTo>
                  <a:pt x="0" y="20726"/>
                </a:lnTo>
                <a:lnTo>
                  <a:pt x="13766" y="20751"/>
                </a:lnTo>
                <a:lnTo>
                  <a:pt x="13766" y="17310"/>
                </a:lnTo>
                <a:lnTo>
                  <a:pt x="12" y="17284"/>
                </a:lnTo>
                <a:close/>
              </a:path>
              <a:path w="817245" h="41275">
                <a:moveTo>
                  <a:pt x="24091" y="17335"/>
                </a:moveTo>
                <a:lnTo>
                  <a:pt x="24079" y="20777"/>
                </a:lnTo>
                <a:lnTo>
                  <a:pt x="37833" y="20802"/>
                </a:lnTo>
                <a:lnTo>
                  <a:pt x="37845" y="17360"/>
                </a:lnTo>
                <a:lnTo>
                  <a:pt x="24091" y="17335"/>
                </a:lnTo>
                <a:close/>
              </a:path>
              <a:path w="817245" h="41275">
                <a:moveTo>
                  <a:pt x="48158" y="17386"/>
                </a:moveTo>
                <a:lnTo>
                  <a:pt x="48158" y="20827"/>
                </a:lnTo>
                <a:lnTo>
                  <a:pt x="61912" y="20853"/>
                </a:lnTo>
                <a:lnTo>
                  <a:pt x="61912" y="17411"/>
                </a:lnTo>
                <a:lnTo>
                  <a:pt x="48158" y="17386"/>
                </a:lnTo>
                <a:close/>
              </a:path>
              <a:path w="817245" h="41275">
                <a:moveTo>
                  <a:pt x="72237" y="17437"/>
                </a:moveTo>
                <a:lnTo>
                  <a:pt x="72224" y="20878"/>
                </a:lnTo>
                <a:lnTo>
                  <a:pt x="85991" y="20904"/>
                </a:lnTo>
                <a:lnTo>
                  <a:pt x="85991" y="17462"/>
                </a:lnTo>
                <a:lnTo>
                  <a:pt x="72237" y="17437"/>
                </a:lnTo>
                <a:close/>
              </a:path>
              <a:path w="817245" h="41275">
                <a:moveTo>
                  <a:pt x="96316" y="17487"/>
                </a:moveTo>
                <a:lnTo>
                  <a:pt x="96304" y="20929"/>
                </a:lnTo>
                <a:lnTo>
                  <a:pt x="110058" y="20954"/>
                </a:lnTo>
                <a:lnTo>
                  <a:pt x="110070" y="17513"/>
                </a:lnTo>
                <a:lnTo>
                  <a:pt x="96316" y="17487"/>
                </a:lnTo>
                <a:close/>
              </a:path>
              <a:path w="817245" h="41275">
                <a:moveTo>
                  <a:pt x="120383" y="17538"/>
                </a:moveTo>
                <a:lnTo>
                  <a:pt x="120383" y="20980"/>
                </a:lnTo>
                <a:lnTo>
                  <a:pt x="134137" y="21005"/>
                </a:lnTo>
                <a:lnTo>
                  <a:pt x="134137" y="17564"/>
                </a:lnTo>
                <a:lnTo>
                  <a:pt x="120383" y="17538"/>
                </a:lnTo>
                <a:close/>
              </a:path>
              <a:path w="817245" h="41275">
                <a:moveTo>
                  <a:pt x="144462" y="17589"/>
                </a:moveTo>
                <a:lnTo>
                  <a:pt x="144449" y="21031"/>
                </a:lnTo>
                <a:lnTo>
                  <a:pt x="158203" y="21056"/>
                </a:lnTo>
                <a:lnTo>
                  <a:pt x="158216" y="17614"/>
                </a:lnTo>
                <a:lnTo>
                  <a:pt x="144462" y="17589"/>
                </a:lnTo>
                <a:close/>
              </a:path>
              <a:path w="817245" h="41275">
                <a:moveTo>
                  <a:pt x="168528" y="17640"/>
                </a:moveTo>
                <a:lnTo>
                  <a:pt x="168528" y="21081"/>
                </a:lnTo>
                <a:lnTo>
                  <a:pt x="182283" y="21107"/>
                </a:lnTo>
                <a:lnTo>
                  <a:pt x="182295" y="17665"/>
                </a:lnTo>
                <a:lnTo>
                  <a:pt x="168528" y="17640"/>
                </a:lnTo>
                <a:close/>
              </a:path>
              <a:path w="817245" h="41275">
                <a:moveTo>
                  <a:pt x="192608" y="17691"/>
                </a:moveTo>
                <a:lnTo>
                  <a:pt x="192595" y="21132"/>
                </a:lnTo>
                <a:lnTo>
                  <a:pt x="206362" y="21158"/>
                </a:lnTo>
                <a:lnTo>
                  <a:pt x="206362" y="17716"/>
                </a:lnTo>
                <a:lnTo>
                  <a:pt x="192608" y="17691"/>
                </a:lnTo>
                <a:close/>
              </a:path>
              <a:path w="817245" h="41275">
                <a:moveTo>
                  <a:pt x="216687" y="17741"/>
                </a:moveTo>
                <a:lnTo>
                  <a:pt x="216674" y="21183"/>
                </a:lnTo>
                <a:lnTo>
                  <a:pt x="230428" y="21208"/>
                </a:lnTo>
                <a:lnTo>
                  <a:pt x="230441" y="17767"/>
                </a:lnTo>
                <a:lnTo>
                  <a:pt x="216687" y="17741"/>
                </a:lnTo>
                <a:close/>
              </a:path>
              <a:path w="817245" h="41275">
                <a:moveTo>
                  <a:pt x="240753" y="17792"/>
                </a:moveTo>
                <a:lnTo>
                  <a:pt x="240753" y="21234"/>
                </a:lnTo>
                <a:lnTo>
                  <a:pt x="254507" y="21259"/>
                </a:lnTo>
                <a:lnTo>
                  <a:pt x="254520" y="17818"/>
                </a:lnTo>
                <a:lnTo>
                  <a:pt x="240753" y="17792"/>
                </a:lnTo>
                <a:close/>
              </a:path>
              <a:path w="817245" h="41275">
                <a:moveTo>
                  <a:pt x="264833" y="17843"/>
                </a:moveTo>
                <a:lnTo>
                  <a:pt x="264820" y="21285"/>
                </a:lnTo>
                <a:lnTo>
                  <a:pt x="278587" y="21310"/>
                </a:lnTo>
                <a:lnTo>
                  <a:pt x="278587" y="17868"/>
                </a:lnTo>
                <a:lnTo>
                  <a:pt x="264833" y="17843"/>
                </a:lnTo>
                <a:close/>
              </a:path>
              <a:path w="817245" h="41275">
                <a:moveTo>
                  <a:pt x="288912" y="17894"/>
                </a:moveTo>
                <a:lnTo>
                  <a:pt x="288899" y="21335"/>
                </a:lnTo>
                <a:lnTo>
                  <a:pt x="302653" y="21361"/>
                </a:lnTo>
                <a:lnTo>
                  <a:pt x="302666" y="17919"/>
                </a:lnTo>
                <a:lnTo>
                  <a:pt x="288912" y="17894"/>
                </a:lnTo>
                <a:close/>
              </a:path>
              <a:path w="817245" h="41275">
                <a:moveTo>
                  <a:pt x="312978" y="17945"/>
                </a:moveTo>
                <a:lnTo>
                  <a:pt x="312978" y="21386"/>
                </a:lnTo>
                <a:lnTo>
                  <a:pt x="326732" y="21412"/>
                </a:lnTo>
                <a:lnTo>
                  <a:pt x="326732" y="17970"/>
                </a:lnTo>
                <a:lnTo>
                  <a:pt x="312978" y="17945"/>
                </a:lnTo>
                <a:close/>
              </a:path>
              <a:path w="817245" h="41275">
                <a:moveTo>
                  <a:pt x="337057" y="17995"/>
                </a:moveTo>
                <a:lnTo>
                  <a:pt x="337045" y="21437"/>
                </a:lnTo>
                <a:lnTo>
                  <a:pt x="350799" y="21462"/>
                </a:lnTo>
                <a:lnTo>
                  <a:pt x="350812" y="18021"/>
                </a:lnTo>
                <a:lnTo>
                  <a:pt x="337057" y="17995"/>
                </a:lnTo>
                <a:close/>
              </a:path>
              <a:path w="817245" h="41275">
                <a:moveTo>
                  <a:pt x="361124" y="18046"/>
                </a:moveTo>
                <a:lnTo>
                  <a:pt x="361124" y="21488"/>
                </a:lnTo>
                <a:lnTo>
                  <a:pt x="374878" y="21513"/>
                </a:lnTo>
                <a:lnTo>
                  <a:pt x="374891" y="18072"/>
                </a:lnTo>
                <a:lnTo>
                  <a:pt x="361124" y="18046"/>
                </a:lnTo>
                <a:close/>
              </a:path>
              <a:path w="817245" h="41275">
                <a:moveTo>
                  <a:pt x="385203" y="18097"/>
                </a:moveTo>
                <a:lnTo>
                  <a:pt x="385190" y="21539"/>
                </a:lnTo>
                <a:lnTo>
                  <a:pt x="398957" y="21564"/>
                </a:lnTo>
                <a:lnTo>
                  <a:pt x="398957" y="18122"/>
                </a:lnTo>
                <a:lnTo>
                  <a:pt x="385203" y="18097"/>
                </a:lnTo>
                <a:close/>
              </a:path>
              <a:path w="817245" h="41275">
                <a:moveTo>
                  <a:pt x="409282" y="18148"/>
                </a:moveTo>
                <a:lnTo>
                  <a:pt x="409270" y="21589"/>
                </a:lnTo>
                <a:lnTo>
                  <a:pt x="423024" y="21615"/>
                </a:lnTo>
                <a:lnTo>
                  <a:pt x="423036" y="18173"/>
                </a:lnTo>
                <a:lnTo>
                  <a:pt x="409282" y="18148"/>
                </a:lnTo>
                <a:close/>
              </a:path>
              <a:path w="817245" h="41275">
                <a:moveTo>
                  <a:pt x="433349" y="18199"/>
                </a:moveTo>
                <a:lnTo>
                  <a:pt x="433349" y="21640"/>
                </a:lnTo>
                <a:lnTo>
                  <a:pt x="447103" y="21666"/>
                </a:lnTo>
                <a:lnTo>
                  <a:pt x="447116" y="18224"/>
                </a:lnTo>
                <a:lnTo>
                  <a:pt x="433349" y="18199"/>
                </a:lnTo>
                <a:close/>
              </a:path>
              <a:path w="817245" h="41275">
                <a:moveTo>
                  <a:pt x="457428" y="18249"/>
                </a:moveTo>
                <a:lnTo>
                  <a:pt x="457415" y="21691"/>
                </a:lnTo>
                <a:lnTo>
                  <a:pt x="471182" y="21716"/>
                </a:lnTo>
                <a:lnTo>
                  <a:pt x="471182" y="18275"/>
                </a:lnTo>
                <a:lnTo>
                  <a:pt x="457428" y="18249"/>
                </a:lnTo>
                <a:close/>
              </a:path>
              <a:path w="817245" h="41275">
                <a:moveTo>
                  <a:pt x="481507" y="18300"/>
                </a:moveTo>
                <a:lnTo>
                  <a:pt x="481495" y="21742"/>
                </a:lnTo>
                <a:lnTo>
                  <a:pt x="495249" y="21767"/>
                </a:lnTo>
                <a:lnTo>
                  <a:pt x="495261" y="18326"/>
                </a:lnTo>
                <a:lnTo>
                  <a:pt x="481507" y="18300"/>
                </a:lnTo>
                <a:close/>
              </a:path>
              <a:path w="817245" h="41275">
                <a:moveTo>
                  <a:pt x="505574" y="18351"/>
                </a:moveTo>
                <a:lnTo>
                  <a:pt x="505574" y="21793"/>
                </a:lnTo>
                <a:lnTo>
                  <a:pt x="519328" y="21818"/>
                </a:lnTo>
                <a:lnTo>
                  <a:pt x="519328" y="18376"/>
                </a:lnTo>
                <a:lnTo>
                  <a:pt x="505574" y="18351"/>
                </a:lnTo>
                <a:close/>
              </a:path>
              <a:path w="817245" h="41275">
                <a:moveTo>
                  <a:pt x="529653" y="18402"/>
                </a:moveTo>
                <a:lnTo>
                  <a:pt x="529640" y="21843"/>
                </a:lnTo>
                <a:lnTo>
                  <a:pt x="543394" y="21869"/>
                </a:lnTo>
                <a:lnTo>
                  <a:pt x="543407" y="18427"/>
                </a:lnTo>
                <a:lnTo>
                  <a:pt x="529653" y="18402"/>
                </a:lnTo>
                <a:close/>
              </a:path>
              <a:path w="817245" h="41275">
                <a:moveTo>
                  <a:pt x="553732" y="18453"/>
                </a:moveTo>
                <a:lnTo>
                  <a:pt x="553719" y="21894"/>
                </a:lnTo>
                <a:lnTo>
                  <a:pt x="567474" y="21920"/>
                </a:lnTo>
                <a:lnTo>
                  <a:pt x="567486" y="18478"/>
                </a:lnTo>
                <a:lnTo>
                  <a:pt x="553732" y="18453"/>
                </a:lnTo>
                <a:close/>
              </a:path>
              <a:path w="817245" h="41275">
                <a:moveTo>
                  <a:pt x="577799" y="18503"/>
                </a:moveTo>
                <a:lnTo>
                  <a:pt x="577799" y="21945"/>
                </a:lnTo>
                <a:lnTo>
                  <a:pt x="591553" y="21970"/>
                </a:lnTo>
                <a:lnTo>
                  <a:pt x="591553" y="18529"/>
                </a:lnTo>
                <a:lnTo>
                  <a:pt x="577799" y="18503"/>
                </a:lnTo>
                <a:close/>
              </a:path>
              <a:path w="817245" h="41275">
                <a:moveTo>
                  <a:pt x="601878" y="18554"/>
                </a:moveTo>
                <a:lnTo>
                  <a:pt x="601865" y="21996"/>
                </a:lnTo>
                <a:lnTo>
                  <a:pt x="615619" y="22021"/>
                </a:lnTo>
                <a:lnTo>
                  <a:pt x="615632" y="18580"/>
                </a:lnTo>
                <a:lnTo>
                  <a:pt x="601878" y="18554"/>
                </a:lnTo>
                <a:close/>
              </a:path>
              <a:path w="817245" h="41275">
                <a:moveTo>
                  <a:pt x="625944" y="18605"/>
                </a:moveTo>
                <a:lnTo>
                  <a:pt x="625944" y="22047"/>
                </a:lnTo>
                <a:lnTo>
                  <a:pt x="639698" y="22072"/>
                </a:lnTo>
                <a:lnTo>
                  <a:pt x="639711" y="18630"/>
                </a:lnTo>
                <a:lnTo>
                  <a:pt x="625944" y="18605"/>
                </a:lnTo>
                <a:close/>
              </a:path>
              <a:path w="817245" h="41275">
                <a:moveTo>
                  <a:pt x="650024" y="18656"/>
                </a:moveTo>
                <a:lnTo>
                  <a:pt x="650011" y="22097"/>
                </a:lnTo>
                <a:lnTo>
                  <a:pt x="663778" y="22123"/>
                </a:lnTo>
                <a:lnTo>
                  <a:pt x="663778" y="18681"/>
                </a:lnTo>
                <a:lnTo>
                  <a:pt x="650024" y="18656"/>
                </a:lnTo>
                <a:close/>
              </a:path>
              <a:path w="817245" h="41275">
                <a:moveTo>
                  <a:pt x="674103" y="18707"/>
                </a:moveTo>
                <a:lnTo>
                  <a:pt x="674090" y="22148"/>
                </a:lnTo>
                <a:lnTo>
                  <a:pt x="687844" y="22174"/>
                </a:lnTo>
                <a:lnTo>
                  <a:pt x="687857" y="18732"/>
                </a:lnTo>
                <a:lnTo>
                  <a:pt x="674103" y="18707"/>
                </a:lnTo>
                <a:close/>
              </a:path>
              <a:path w="817245" h="41275">
                <a:moveTo>
                  <a:pt x="698169" y="18757"/>
                </a:moveTo>
                <a:lnTo>
                  <a:pt x="698169" y="22199"/>
                </a:lnTo>
                <a:lnTo>
                  <a:pt x="711923" y="22224"/>
                </a:lnTo>
                <a:lnTo>
                  <a:pt x="711936" y="18783"/>
                </a:lnTo>
                <a:lnTo>
                  <a:pt x="698169" y="18757"/>
                </a:lnTo>
                <a:close/>
              </a:path>
              <a:path w="817245" h="41275">
                <a:moveTo>
                  <a:pt x="722248" y="18808"/>
                </a:moveTo>
                <a:lnTo>
                  <a:pt x="722236" y="22250"/>
                </a:lnTo>
                <a:lnTo>
                  <a:pt x="736003" y="22275"/>
                </a:lnTo>
                <a:lnTo>
                  <a:pt x="736003" y="18834"/>
                </a:lnTo>
                <a:lnTo>
                  <a:pt x="722248" y="18808"/>
                </a:lnTo>
                <a:close/>
              </a:path>
              <a:path w="817245" h="41275">
                <a:moveTo>
                  <a:pt x="746328" y="18859"/>
                </a:moveTo>
                <a:lnTo>
                  <a:pt x="746315" y="22301"/>
                </a:lnTo>
                <a:lnTo>
                  <a:pt x="760069" y="22326"/>
                </a:lnTo>
                <a:lnTo>
                  <a:pt x="760082" y="18884"/>
                </a:lnTo>
                <a:lnTo>
                  <a:pt x="746328" y="18859"/>
                </a:lnTo>
                <a:close/>
              </a:path>
              <a:path w="817245" h="41275">
                <a:moveTo>
                  <a:pt x="775553" y="22362"/>
                </a:moveTo>
                <a:lnTo>
                  <a:pt x="775512" y="41274"/>
                </a:lnTo>
                <a:lnTo>
                  <a:pt x="813506" y="22377"/>
                </a:lnTo>
                <a:lnTo>
                  <a:pt x="775553" y="22362"/>
                </a:lnTo>
                <a:close/>
              </a:path>
              <a:path w="817245" h="41275">
                <a:moveTo>
                  <a:pt x="775560" y="18921"/>
                </a:moveTo>
                <a:lnTo>
                  <a:pt x="775553" y="22362"/>
                </a:lnTo>
                <a:lnTo>
                  <a:pt x="782434" y="22377"/>
                </a:lnTo>
                <a:lnTo>
                  <a:pt x="782434" y="18935"/>
                </a:lnTo>
                <a:lnTo>
                  <a:pt x="775560" y="18921"/>
                </a:lnTo>
                <a:close/>
              </a:path>
              <a:path w="817245" h="41275">
                <a:moveTo>
                  <a:pt x="775601" y="0"/>
                </a:moveTo>
                <a:lnTo>
                  <a:pt x="775560" y="18921"/>
                </a:lnTo>
                <a:lnTo>
                  <a:pt x="782434" y="18935"/>
                </a:lnTo>
                <a:lnTo>
                  <a:pt x="782434" y="22377"/>
                </a:lnTo>
                <a:lnTo>
                  <a:pt x="813506" y="22377"/>
                </a:lnTo>
                <a:lnTo>
                  <a:pt x="816825" y="20726"/>
                </a:lnTo>
                <a:lnTo>
                  <a:pt x="775601" y="0"/>
                </a:lnTo>
                <a:close/>
              </a:path>
              <a:path w="817245" h="41275">
                <a:moveTo>
                  <a:pt x="770394" y="18910"/>
                </a:moveTo>
                <a:lnTo>
                  <a:pt x="770394" y="22351"/>
                </a:lnTo>
                <a:lnTo>
                  <a:pt x="775553" y="22362"/>
                </a:lnTo>
                <a:lnTo>
                  <a:pt x="775560" y="18921"/>
                </a:lnTo>
                <a:lnTo>
                  <a:pt x="770394" y="1891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34919" y="1298917"/>
            <a:ext cx="447398" cy="73679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46609" y="1254254"/>
            <a:ext cx="3232315" cy="920487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2095366" y="632518"/>
            <a:ext cx="4950071" cy="397655"/>
          </a:xfrm>
          <a:custGeom>
            <a:avLst/>
            <a:gdLst/>
            <a:ahLst/>
            <a:cxnLst/>
            <a:rect l="l" t="t" r="r" b="b"/>
            <a:pathLst>
              <a:path w="4956175" h="398144">
                <a:moveTo>
                  <a:pt x="4955921" y="0"/>
                </a:moveTo>
                <a:lnTo>
                  <a:pt x="0" y="0"/>
                </a:lnTo>
                <a:lnTo>
                  <a:pt x="0" y="398094"/>
                </a:lnTo>
                <a:lnTo>
                  <a:pt x="4955921" y="398094"/>
                </a:lnTo>
                <a:lnTo>
                  <a:pt x="4955921" y="0"/>
                </a:lnTo>
                <a:close/>
              </a:path>
            </a:pathLst>
          </a:custGeom>
          <a:solidFill>
            <a:srgbClr val="D6DCE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 txBox="1"/>
          <p:nvPr/>
        </p:nvSpPr>
        <p:spPr>
          <a:xfrm>
            <a:off x="2095366" y="688537"/>
            <a:ext cx="4950071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algn="ctr">
              <a:spcBef>
                <a:spcPts val="105"/>
              </a:spcBef>
            </a:pPr>
            <a:r>
              <a:rPr sz="1398" b="1" dirty="0">
                <a:solidFill>
                  <a:srgbClr val="44546A"/>
                </a:solidFill>
                <a:latin typeface="Calibri"/>
                <a:cs typeface="Calibri"/>
              </a:rPr>
              <a:t>Samples</a:t>
            </a:r>
            <a:r>
              <a:rPr sz="1398" b="1" spc="-1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398" b="1" dirty="0">
                <a:solidFill>
                  <a:srgbClr val="44546A"/>
                </a:solidFill>
                <a:latin typeface="Calibri"/>
                <a:cs typeface="Calibri"/>
              </a:rPr>
              <a:t>and</a:t>
            </a:r>
            <a:r>
              <a:rPr sz="1398" b="1" spc="-5" dirty="0">
                <a:solidFill>
                  <a:srgbClr val="44546A"/>
                </a:solidFill>
                <a:latin typeface="Calibri"/>
                <a:cs typeface="Calibri"/>
              </a:rPr>
              <a:t> exploratory</a:t>
            </a:r>
            <a:r>
              <a:rPr sz="1398" b="1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1398" b="1" spc="-5" dirty="0">
                <a:solidFill>
                  <a:srgbClr val="44546A"/>
                </a:solidFill>
                <a:latin typeface="Calibri"/>
                <a:cs typeface="Calibri"/>
              </a:rPr>
              <a:t>studies</a:t>
            </a:r>
            <a:endParaRPr sz="1398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61644" y="1651158"/>
            <a:ext cx="88156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7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730257" y="1651158"/>
            <a:ext cx="118599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10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12375" y="1651158"/>
            <a:ext cx="11098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25" dirty="0">
                <a:solidFill>
                  <a:srgbClr val="44546A"/>
                </a:solidFill>
                <a:latin typeface="Calibri"/>
                <a:cs typeface="Calibri"/>
              </a:rPr>
              <a:t>M4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03285" y="1651158"/>
            <a:ext cx="11098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25" dirty="0">
                <a:solidFill>
                  <a:srgbClr val="44546A"/>
                </a:solidFill>
                <a:latin typeface="Calibri"/>
                <a:cs typeface="Calibri"/>
              </a:rPr>
              <a:t>M5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413788" y="1651158"/>
            <a:ext cx="655147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39957">
              <a:spcBef>
                <a:spcPts val="135"/>
              </a:spcBef>
            </a:pP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Inclusion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60"/>
              </a:spcBef>
            </a:pPr>
            <a:r>
              <a:rPr sz="449" b="1" spc="25" dirty="0">
                <a:solidFill>
                  <a:srgbClr val="44546A"/>
                </a:solidFill>
                <a:latin typeface="Calibri"/>
                <a:cs typeface="Calibri"/>
              </a:rPr>
              <a:t>M6   </a:t>
            </a:r>
            <a:r>
              <a:rPr sz="449" b="1" spc="20" dirty="0">
                <a:solidFill>
                  <a:srgbClr val="44546A"/>
                </a:solidFill>
                <a:latin typeface="Calibri"/>
                <a:cs typeface="Calibri"/>
              </a:rPr>
              <a:t> …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monthl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y</a:t>
            </a:r>
            <a:r>
              <a:rPr sz="449" b="1" spc="25" dirty="0">
                <a:solidFill>
                  <a:srgbClr val="44546A"/>
                </a:solidFill>
                <a:latin typeface="Calibri"/>
                <a:cs typeface="Calibri"/>
              </a:rPr>
              <a:t>…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</a:t>
            </a:r>
            <a:r>
              <a:rPr sz="449" b="1" spc="30" dirty="0">
                <a:solidFill>
                  <a:srgbClr val="44546A"/>
                </a:solidFill>
                <a:latin typeface="Calibri"/>
                <a:cs typeface="Calibri"/>
              </a:rPr>
              <a:t> M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1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2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207807" y="1651159"/>
            <a:ext cx="1114321" cy="159590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 indent="43762">
              <a:lnSpc>
                <a:spcPct val="110800"/>
              </a:lnSpc>
              <a:spcBef>
                <a:spcPts val="80"/>
              </a:spcBef>
              <a:tabLst>
                <a:tab pos="265746" algn="l"/>
              </a:tabLst>
            </a:pP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L</a:t>
            </a:r>
            <a:r>
              <a:rPr sz="449" b="1" spc="20" dirty="0">
                <a:solidFill>
                  <a:srgbClr val="44546A"/>
                </a:solidFill>
                <a:latin typeface="Calibri"/>
                <a:cs typeface="Calibri"/>
              </a:rPr>
              <a:t>D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20" dirty="0">
                <a:solidFill>
                  <a:srgbClr val="44546A"/>
                </a:solidFill>
                <a:latin typeface="Calibri"/>
                <a:cs typeface="Calibri"/>
              </a:rPr>
              <a:t>R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eg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im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e</a:t>
            </a:r>
            <a:r>
              <a:rPr sz="449" b="1" spc="20" dirty="0">
                <a:solidFill>
                  <a:srgbClr val="44546A"/>
                </a:solidFill>
                <a:latin typeface="Calibri"/>
                <a:cs typeface="Calibri"/>
              </a:rPr>
              <a:t>n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</a:t>
            </a:r>
            <a:r>
              <a:rPr sz="449" b="1" spc="3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  </a:t>
            </a:r>
            <a:r>
              <a:rPr sz="449" b="1" spc="4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3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     </a:t>
            </a:r>
            <a:r>
              <a:rPr sz="449" b="1" spc="-4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7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     </a:t>
            </a:r>
            <a:r>
              <a:rPr sz="449" b="1" spc="-45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1</a:t>
            </a: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4</a:t>
            </a:r>
            <a:r>
              <a:rPr sz="449" b="1" dirty="0">
                <a:solidFill>
                  <a:srgbClr val="44546A"/>
                </a:solidFill>
                <a:latin typeface="Calibri"/>
                <a:cs typeface="Calibri"/>
              </a:rPr>
              <a:t>        </a:t>
            </a:r>
            <a:r>
              <a:rPr sz="449" b="1" spc="-50" dirty="0">
                <a:solidFill>
                  <a:srgbClr val="44546A"/>
                </a:solidFill>
                <a:latin typeface="Calibri"/>
                <a:cs typeface="Calibri"/>
              </a:rPr>
              <a:t> </a:t>
            </a:r>
            <a:r>
              <a:rPr sz="449" b="1" spc="10" dirty="0">
                <a:solidFill>
                  <a:srgbClr val="44546A"/>
                </a:solidFill>
                <a:latin typeface="Calibri"/>
                <a:cs typeface="Calibri"/>
              </a:rPr>
              <a:t>28  </a:t>
            </a:r>
            <a:r>
              <a:rPr sz="449" b="1" spc="20" dirty="0">
                <a:solidFill>
                  <a:srgbClr val="44546A"/>
                </a:solidFill>
                <a:latin typeface="Calibri"/>
                <a:cs typeface="Calibri"/>
              </a:rPr>
              <a:t>M18	M24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99899" y="1659443"/>
            <a:ext cx="570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3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190543" y="1659443"/>
            <a:ext cx="57080" cy="168172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60"/>
              </a:spcBef>
            </a:pPr>
            <a:r>
              <a:rPr sz="449" b="1" spc="15" dirty="0">
                <a:solidFill>
                  <a:srgbClr val="44546A"/>
                </a:solidFill>
                <a:latin typeface="Calibri"/>
                <a:cs typeface="Calibri"/>
              </a:rPr>
              <a:t>7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277430" y="1793556"/>
            <a:ext cx="4602520" cy="2551459"/>
            <a:chOff x="2274600" y="1795767"/>
            <a:chExt cx="4608195" cy="2554605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78976" y="1795767"/>
              <a:ext cx="565746" cy="843461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277173" y="2483599"/>
              <a:ext cx="4603115" cy="1864360"/>
            </a:xfrm>
            <a:custGeom>
              <a:avLst/>
              <a:gdLst/>
              <a:ahLst/>
              <a:cxnLst/>
              <a:rect l="l" t="t" r="r" b="b"/>
              <a:pathLst>
                <a:path w="4603115" h="1864360">
                  <a:moveTo>
                    <a:pt x="4602543" y="0"/>
                  </a:moveTo>
                  <a:lnTo>
                    <a:pt x="0" y="0"/>
                  </a:lnTo>
                  <a:lnTo>
                    <a:pt x="0" y="1864067"/>
                  </a:lnTo>
                  <a:lnTo>
                    <a:pt x="4602543" y="1864067"/>
                  </a:lnTo>
                  <a:lnTo>
                    <a:pt x="4602543" y="0"/>
                  </a:lnTo>
                  <a:close/>
                </a:path>
              </a:pathLst>
            </a:custGeom>
            <a:solidFill>
              <a:srgbClr val="D6DCE5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277178" y="2483604"/>
              <a:ext cx="4603115" cy="1864360"/>
            </a:xfrm>
            <a:custGeom>
              <a:avLst/>
              <a:gdLst/>
              <a:ahLst/>
              <a:cxnLst/>
              <a:rect l="l" t="t" r="r" b="b"/>
              <a:pathLst>
                <a:path w="4603115" h="1864360">
                  <a:moveTo>
                    <a:pt x="0" y="0"/>
                  </a:moveTo>
                  <a:lnTo>
                    <a:pt x="4602543" y="0"/>
                  </a:lnTo>
                  <a:lnTo>
                    <a:pt x="4602543" y="1864062"/>
                  </a:lnTo>
                </a:path>
                <a:path w="4603115" h="1864360">
                  <a:moveTo>
                    <a:pt x="0" y="1864062"/>
                  </a:moveTo>
                  <a:lnTo>
                    <a:pt x="0" y="0"/>
                  </a:lnTo>
                </a:path>
              </a:pathLst>
            </a:custGeom>
            <a:ln w="515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257211" y="2659945"/>
            <a:ext cx="4645647" cy="1574129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265111" marR="67863" indent="-154754">
              <a:spcBef>
                <a:spcPts val="114"/>
              </a:spcBef>
              <a:buFont typeface="Arial"/>
              <a:buChar char="•"/>
              <a:tabLst>
                <a:tab pos="265746" algn="l"/>
              </a:tabLst>
            </a:pPr>
            <a:r>
              <a:rPr sz="849" spc="5" dirty="0">
                <a:latin typeface="Calibri"/>
                <a:cs typeface="Calibri"/>
              </a:rPr>
              <a:t>BCMA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expression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on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plasma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cells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(PC)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by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flow</a:t>
            </a:r>
            <a:r>
              <a:rPr sz="849" b="1" spc="7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cytometry</a:t>
            </a:r>
            <a:r>
              <a:rPr sz="849" b="1" spc="9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+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molecular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cytogenetic</a:t>
            </a:r>
            <a:r>
              <a:rPr sz="849" b="1" spc="8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studies </a:t>
            </a:r>
            <a:r>
              <a:rPr sz="849" b="1" spc="5" dirty="0">
                <a:latin typeface="Calibri"/>
                <a:cs typeface="Calibri"/>
              </a:rPr>
              <a:t> (bone</a:t>
            </a:r>
            <a:r>
              <a:rPr sz="849" b="1" spc="-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marrow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+ blood)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25"/>
              </a:spcBef>
              <a:buFont typeface="Arial"/>
              <a:buChar char="•"/>
            </a:pPr>
            <a:endParaRPr sz="749">
              <a:latin typeface="Calibri"/>
              <a:cs typeface="Calibri"/>
            </a:endParaRPr>
          </a:p>
          <a:p>
            <a:pPr marL="265111" marR="67863" indent="-154754">
              <a:lnSpc>
                <a:spcPct val="105800"/>
              </a:lnSpc>
              <a:buFont typeface="Arial"/>
              <a:buChar char="•"/>
              <a:tabLst>
                <a:tab pos="265746" algn="l"/>
              </a:tabLst>
            </a:pPr>
            <a:r>
              <a:rPr sz="849" spc="10" dirty="0">
                <a:latin typeface="Calibri"/>
                <a:cs typeface="Calibri"/>
              </a:rPr>
              <a:t>%</a:t>
            </a:r>
            <a:r>
              <a:rPr sz="849" spc="1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CAR</a:t>
            </a:r>
            <a:r>
              <a:rPr sz="849" spc="1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transduction,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spc="-10" dirty="0">
                <a:latin typeface="Calibri"/>
                <a:cs typeface="Calibri"/>
              </a:rPr>
              <a:t>T-cell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B-cell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subsets,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immune</a:t>
            </a:r>
            <a:r>
              <a:rPr sz="849" spc="1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checkpoint</a:t>
            </a:r>
            <a:r>
              <a:rPr sz="849" spc="1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receptors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1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human</a:t>
            </a:r>
            <a:r>
              <a:rPr sz="849" spc="12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anti- </a:t>
            </a:r>
            <a:r>
              <a:rPr sz="849" spc="5" dirty="0">
                <a:latin typeface="Calibri"/>
                <a:cs typeface="Calibri"/>
              </a:rPr>
              <a:t> human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antibodies by </a:t>
            </a:r>
            <a:r>
              <a:rPr sz="849" b="1" spc="5" dirty="0">
                <a:latin typeface="Calibri"/>
                <a:cs typeface="Calibri"/>
              </a:rPr>
              <a:t>flow</a:t>
            </a:r>
            <a:r>
              <a:rPr sz="849" b="1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cytometry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5"/>
              </a:spcBef>
              <a:buFont typeface="Arial"/>
              <a:buChar char="•"/>
            </a:pPr>
            <a:endParaRPr sz="799">
              <a:latin typeface="Calibri"/>
              <a:cs typeface="Calibri"/>
            </a:endParaRPr>
          </a:p>
          <a:p>
            <a:pPr marL="265111" indent="-155388">
              <a:buFont typeface="Arial"/>
              <a:buChar char="•"/>
              <a:tabLst>
                <a:tab pos="265746" algn="l"/>
              </a:tabLst>
            </a:pPr>
            <a:r>
              <a:rPr sz="849" spc="5" dirty="0">
                <a:latin typeface="Calibri"/>
                <a:cs typeface="Calibri"/>
              </a:rPr>
              <a:t>The peak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the </a:t>
            </a:r>
            <a:r>
              <a:rPr sz="849" dirty="0">
                <a:latin typeface="Calibri"/>
                <a:cs typeface="Calibri"/>
              </a:rPr>
              <a:t>persistence</a:t>
            </a:r>
            <a:r>
              <a:rPr sz="849" spc="5" dirty="0">
                <a:latin typeface="Calibri"/>
                <a:cs typeface="Calibri"/>
              </a:rPr>
              <a:t> of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ARI0002h </a:t>
            </a:r>
            <a:r>
              <a:rPr sz="849" dirty="0">
                <a:latin typeface="Calibri"/>
                <a:cs typeface="Calibri"/>
              </a:rPr>
              <a:t>by </a:t>
            </a:r>
            <a:r>
              <a:rPr sz="849" b="1" dirty="0">
                <a:latin typeface="Calibri"/>
                <a:cs typeface="Calibri"/>
              </a:rPr>
              <a:t>polymerase </a:t>
            </a:r>
            <a:r>
              <a:rPr sz="849" b="1" spc="5" dirty="0">
                <a:latin typeface="Calibri"/>
                <a:cs typeface="Calibri"/>
              </a:rPr>
              <a:t>chain </a:t>
            </a:r>
            <a:r>
              <a:rPr sz="849" b="1" dirty="0">
                <a:latin typeface="Calibri"/>
                <a:cs typeface="Calibri"/>
              </a:rPr>
              <a:t>reaction</a:t>
            </a:r>
            <a:r>
              <a:rPr sz="849" b="1" spc="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(PCR)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5"/>
              </a:spcBef>
              <a:buFont typeface="Arial"/>
              <a:buChar char="•"/>
            </a:pPr>
            <a:endParaRPr sz="799">
              <a:latin typeface="Calibri"/>
              <a:cs typeface="Calibri"/>
            </a:endParaRPr>
          </a:p>
          <a:p>
            <a:pPr marL="264477" indent="-154754">
              <a:spcBef>
                <a:spcPts val="5"/>
              </a:spcBef>
              <a:buFont typeface="Arial"/>
              <a:buChar char="•"/>
              <a:tabLst>
                <a:tab pos="265111" algn="l"/>
              </a:tabLst>
            </a:pPr>
            <a:r>
              <a:rPr sz="849" dirty="0">
                <a:latin typeface="Calibri"/>
                <a:cs typeface="Calibri"/>
              </a:rPr>
              <a:t>Soluble</a:t>
            </a:r>
            <a:r>
              <a:rPr sz="849" spc="-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BCMA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by</a:t>
            </a:r>
            <a:r>
              <a:rPr sz="849" spc="-1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ELISA</a:t>
            </a:r>
            <a:endParaRPr sz="849">
              <a:latin typeface="Calibri"/>
              <a:cs typeface="Calibri"/>
            </a:endParaRPr>
          </a:p>
          <a:p>
            <a:pPr>
              <a:spcBef>
                <a:spcPts val="40"/>
              </a:spcBef>
              <a:buFont typeface="Arial"/>
              <a:buChar char="•"/>
            </a:pPr>
            <a:endParaRPr sz="749">
              <a:latin typeface="Calibri"/>
              <a:cs typeface="Calibri"/>
            </a:endParaRPr>
          </a:p>
          <a:p>
            <a:pPr marL="264477" marR="68498" indent="-154754">
              <a:lnSpc>
                <a:spcPct val="102000"/>
              </a:lnSpc>
              <a:spcBef>
                <a:spcPts val="5"/>
              </a:spcBef>
              <a:buFont typeface="Arial"/>
              <a:buChar char="•"/>
              <a:tabLst>
                <a:tab pos="265111" algn="l"/>
              </a:tabLst>
            </a:pPr>
            <a:r>
              <a:rPr sz="849" dirty="0">
                <a:latin typeface="Calibri"/>
                <a:cs typeface="Calibri"/>
              </a:rPr>
              <a:t>Minimal</a:t>
            </a:r>
            <a:r>
              <a:rPr sz="849" spc="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residual</a:t>
            </a:r>
            <a:r>
              <a:rPr sz="849" spc="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disease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in</a:t>
            </a:r>
            <a:r>
              <a:rPr sz="849" spc="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the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bone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marrow</a:t>
            </a:r>
            <a:r>
              <a:rPr sz="849" spc="8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measured</a:t>
            </a:r>
            <a:r>
              <a:rPr sz="849" spc="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with</a:t>
            </a:r>
            <a:r>
              <a:rPr sz="849" spc="8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Next</a:t>
            </a:r>
            <a:r>
              <a:rPr sz="849" b="1" spc="75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Generation</a:t>
            </a:r>
            <a:r>
              <a:rPr sz="849" b="1" spc="85" dirty="0">
                <a:latin typeface="Calibri"/>
                <a:cs typeface="Calibri"/>
              </a:rPr>
              <a:t> </a:t>
            </a:r>
            <a:r>
              <a:rPr sz="849" b="1" spc="5" dirty="0">
                <a:latin typeface="Calibri"/>
                <a:cs typeface="Calibri"/>
              </a:rPr>
              <a:t>Flow</a:t>
            </a:r>
            <a:r>
              <a:rPr sz="849" b="1" spc="7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</a:t>
            </a:r>
            <a:r>
              <a:rPr sz="849" i="1" spc="5" dirty="0">
                <a:latin typeface="Calibri"/>
                <a:cs typeface="Calibri"/>
              </a:rPr>
              <a:t>EuroFlow </a:t>
            </a:r>
            <a:r>
              <a:rPr sz="849" i="1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consensus)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at</a:t>
            </a:r>
            <a:r>
              <a:rPr sz="849" spc="5" dirty="0">
                <a:latin typeface="Calibri"/>
                <a:cs typeface="Calibri"/>
              </a:rPr>
              <a:t> a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sensitivity</a:t>
            </a:r>
            <a:r>
              <a:rPr sz="849" b="1" spc="5" dirty="0">
                <a:latin typeface="Calibri"/>
                <a:cs typeface="Calibri"/>
              </a:rPr>
              <a:t> of </a:t>
            </a:r>
            <a:r>
              <a:rPr sz="849" b="1" dirty="0">
                <a:latin typeface="Calibri"/>
                <a:cs typeface="Calibri"/>
              </a:rPr>
              <a:t>1x10</a:t>
            </a:r>
            <a:r>
              <a:rPr sz="899" b="1" baseline="23148" dirty="0">
                <a:latin typeface="Calibri"/>
                <a:cs typeface="Calibri"/>
              </a:rPr>
              <a:t>-6</a:t>
            </a:r>
            <a:endParaRPr sz="899" baseline="23148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377048" y="1090233"/>
            <a:ext cx="3343597" cy="152290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21563" rIns="0" bIns="0" rtlCol="0">
            <a:spAutoFit/>
          </a:bodyPr>
          <a:lstStyle/>
          <a:p>
            <a:pPr algn="ctr">
              <a:spcBef>
                <a:spcPts val="170"/>
              </a:spcBef>
            </a:pPr>
            <a:r>
              <a:rPr sz="849" b="1" dirty="0">
                <a:latin typeface="Calibri"/>
                <a:cs typeface="Calibri"/>
              </a:rPr>
              <a:t>First</a:t>
            </a:r>
            <a:r>
              <a:rPr sz="849" b="1" spc="-30" dirty="0">
                <a:latin typeface="Calibri"/>
                <a:cs typeface="Calibri"/>
              </a:rPr>
              <a:t> </a:t>
            </a:r>
            <a:r>
              <a:rPr sz="849" b="1" dirty="0">
                <a:latin typeface="Calibri"/>
                <a:cs typeface="Calibri"/>
              </a:rPr>
              <a:t>infusion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967469" y="1090233"/>
            <a:ext cx="782625" cy="220174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0" rIns="0" bIns="0" rtlCol="0">
            <a:spAutoFit/>
          </a:bodyPr>
          <a:lstStyle/>
          <a:p>
            <a:pPr marL="225154">
              <a:lnSpc>
                <a:spcPts val="679"/>
              </a:lnSpc>
            </a:pPr>
            <a:r>
              <a:rPr sz="849" b="1" spc="5" dirty="0">
                <a:latin typeface="Calibri"/>
                <a:cs typeface="Calibri"/>
              </a:rPr>
              <a:t>Second</a:t>
            </a:r>
            <a:endParaRPr sz="849">
              <a:latin typeface="Calibri"/>
              <a:cs typeface="Calibri"/>
            </a:endParaRPr>
          </a:p>
          <a:p>
            <a:pPr marL="206762">
              <a:spcBef>
                <a:spcPts val="5"/>
              </a:spcBef>
            </a:pPr>
            <a:r>
              <a:rPr sz="849" b="1" dirty="0">
                <a:latin typeface="Calibri"/>
                <a:cs typeface="Calibri"/>
              </a:rPr>
              <a:t>infusion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967469" y="1960140"/>
            <a:ext cx="782625" cy="442012"/>
          </a:xfrm>
          <a:prstGeom prst="rect">
            <a:avLst/>
          </a:prstGeom>
          <a:solidFill>
            <a:srgbClr val="D6DCE5">
              <a:alpha val="50199"/>
            </a:srgbClr>
          </a:solidFill>
        </p:spPr>
        <p:txBody>
          <a:bodyPr vert="horz" wrap="square" lIns="0" tIns="24735" rIns="0" bIns="0" rtlCol="0">
            <a:spAutoFit/>
          </a:bodyPr>
          <a:lstStyle/>
          <a:p>
            <a:pPr marL="48836" marR="172513">
              <a:lnSpc>
                <a:spcPct val="96500"/>
              </a:lnSpc>
              <a:spcBef>
                <a:spcPts val="195"/>
              </a:spcBef>
            </a:pPr>
            <a:r>
              <a:rPr sz="699" spc="-15" dirty="0">
                <a:latin typeface="Calibri"/>
                <a:cs typeface="Calibri"/>
              </a:rPr>
              <a:t>So</a:t>
            </a:r>
            <a:r>
              <a:rPr sz="699" spc="-25" dirty="0">
                <a:latin typeface="Calibri"/>
                <a:cs typeface="Calibri"/>
              </a:rPr>
              <a:t>m</a:t>
            </a:r>
            <a:r>
              <a:rPr sz="699" dirty="0">
                <a:latin typeface="Calibri"/>
                <a:cs typeface="Calibri"/>
              </a:rPr>
              <a:t>e</a:t>
            </a:r>
            <a:r>
              <a:rPr sz="699" spc="-15" dirty="0">
                <a:latin typeface="Calibri"/>
                <a:cs typeface="Calibri"/>
              </a:rPr>
              <a:t> deg</a:t>
            </a:r>
            <a:r>
              <a:rPr sz="699" spc="-20" dirty="0">
                <a:latin typeface="Calibri"/>
                <a:cs typeface="Calibri"/>
              </a:rPr>
              <a:t>r</a:t>
            </a:r>
            <a:r>
              <a:rPr sz="699" spc="-15" dirty="0">
                <a:latin typeface="Calibri"/>
                <a:cs typeface="Calibri"/>
              </a:rPr>
              <a:t>e</a:t>
            </a:r>
            <a:r>
              <a:rPr sz="699" dirty="0">
                <a:latin typeface="Calibri"/>
                <a:cs typeface="Calibri"/>
              </a:rPr>
              <a:t>e</a:t>
            </a:r>
            <a:r>
              <a:rPr sz="699" spc="-15" dirty="0">
                <a:latin typeface="Calibri"/>
                <a:cs typeface="Calibri"/>
              </a:rPr>
              <a:t> o</a:t>
            </a:r>
            <a:r>
              <a:rPr sz="699" dirty="0">
                <a:latin typeface="Calibri"/>
                <a:cs typeface="Calibri"/>
              </a:rPr>
              <a:t>f  </a:t>
            </a:r>
            <a:r>
              <a:rPr sz="699" spc="-15" dirty="0">
                <a:latin typeface="Calibri"/>
                <a:cs typeface="Calibri"/>
              </a:rPr>
              <a:t>response </a:t>
            </a:r>
            <a:r>
              <a:rPr sz="699" spc="204" dirty="0">
                <a:latin typeface="Calibri"/>
                <a:cs typeface="Calibri"/>
              </a:rPr>
              <a:t>  </a:t>
            </a:r>
            <a:r>
              <a:rPr sz="699" spc="210" dirty="0">
                <a:latin typeface="Calibri"/>
                <a:cs typeface="Calibri"/>
              </a:rPr>
              <a:t> </a:t>
            </a:r>
            <a:r>
              <a:rPr sz="699" spc="-15" dirty="0">
                <a:latin typeface="Calibri"/>
                <a:cs typeface="Calibri"/>
              </a:rPr>
              <a:t>N</a:t>
            </a:r>
            <a:r>
              <a:rPr sz="699" dirty="0">
                <a:latin typeface="Calibri"/>
                <a:cs typeface="Calibri"/>
              </a:rPr>
              <a:t>o</a:t>
            </a:r>
            <a:r>
              <a:rPr sz="699" spc="-15" dirty="0">
                <a:latin typeface="Calibri"/>
                <a:cs typeface="Calibri"/>
              </a:rPr>
              <a:t> </a:t>
            </a:r>
            <a:r>
              <a:rPr sz="699" spc="-10" dirty="0">
                <a:latin typeface="Calibri"/>
                <a:cs typeface="Calibri"/>
              </a:rPr>
              <a:t>li</a:t>
            </a:r>
            <a:r>
              <a:rPr sz="699" spc="-25" dirty="0">
                <a:latin typeface="Calibri"/>
                <a:cs typeface="Calibri"/>
              </a:rPr>
              <a:t>m</a:t>
            </a:r>
            <a:r>
              <a:rPr sz="699" spc="-10" dirty="0">
                <a:latin typeface="Calibri"/>
                <a:cs typeface="Calibri"/>
              </a:rPr>
              <a:t>i</a:t>
            </a:r>
            <a:r>
              <a:rPr sz="699" spc="-15" dirty="0">
                <a:latin typeface="Calibri"/>
                <a:cs typeface="Calibri"/>
              </a:rPr>
              <a:t>t</a:t>
            </a:r>
            <a:r>
              <a:rPr sz="699" spc="-10" dirty="0">
                <a:latin typeface="Calibri"/>
                <a:cs typeface="Calibri"/>
              </a:rPr>
              <a:t>i</a:t>
            </a:r>
            <a:r>
              <a:rPr sz="699" spc="-15" dirty="0">
                <a:latin typeface="Calibri"/>
                <a:cs typeface="Calibri"/>
              </a:rPr>
              <a:t>n</a:t>
            </a:r>
            <a:r>
              <a:rPr sz="699" dirty="0">
                <a:latin typeface="Calibri"/>
                <a:cs typeface="Calibri"/>
              </a:rPr>
              <a:t>g</a:t>
            </a:r>
            <a:r>
              <a:rPr sz="699" spc="-15" dirty="0">
                <a:latin typeface="Calibri"/>
                <a:cs typeface="Calibri"/>
              </a:rPr>
              <a:t> s</a:t>
            </a:r>
            <a:r>
              <a:rPr sz="699" spc="-10" dirty="0">
                <a:latin typeface="Calibri"/>
                <a:cs typeface="Calibri"/>
              </a:rPr>
              <a:t>i</a:t>
            </a:r>
            <a:r>
              <a:rPr sz="699" spc="-15" dirty="0">
                <a:latin typeface="Calibri"/>
                <a:cs typeface="Calibri"/>
              </a:rPr>
              <a:t>d</a:t>
            </a:r>
            <a:r>
              <a:rPr sz="699" dirty="0">
                <a:latin typeface="Calibri"/>
                <a:cs typeface="Calibri"/>
              </a:rPr>
              <a:t>e  </a:t>
            </a:r>
            <a:r>
              <a:rPr sz="699" spc="-15" dirty="0">
                <a:latin typeface="Calibri"/>
                <a:cs typeface="Calibri"/>
              </a:rPr>
              <a:t>effects</a:t>
            </a:r>
            <a:endParaRPr sz="69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3693" y="1619555"/>
            <a:ext cx="6304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Smoldering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708493" y="1812466"/>
            <a:ext cx="82004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GEM-CESAR</a:t>
            </a:r>
            <a:endParaRPr sz="8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08493" y="2209827"/>
            <a:ext cx="104138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5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(Cilta-Cel)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601735" y="700628"/>
            <a:ext cx="3996842" cy="32218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Ensayos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spc="-5" dirty="0">
                <a:solidFill>
                  <a:srgbClr val="C00000"/>
                </a:solidFill>
                <a:latin typeface="Arial"/>
                <a:cs typeface="Arial"/>
              </a:rPr>
              <a:t>Clínicos</a:t>
            </a:r>
            <a:r>
              <a:rPr sz="1948" b="1" spc="-45" dirty="0">
                <a:solidFill>
                  <a:srgbClr val="C00000"/>
                </a:solidFill>
                <a:latin typeface="Arial"/>
                <a:cs typeface="Arial"/>
              </a:rPr>
              <a:t> </a:t>
            </a:r>
            <a:r>
              <a:rPr sz="1948" b="1" dirty="0">
                <a:solidFill>
                  <a:srgbClr val="C00000"/>
                </a:solidFill>
                <a:latin typeface="Arial"/>
                <a:cs typeface="Arial"/>
              </a:rPr>
              <a:t>GEM-PETHEMA</a:t>
            </a:r>
            <a:endParaRPr sz="1948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74410" y="1085134"/>
            <a:ext cx="6595233" cy="0"/>
          </a:xfrm>
          <a:custGeom>
            <a:avLst/>
            <a:gdLst/>
            <a:ahLst/>
            <a:cxnLst/>
            <a:rect l="l" t="t" r="r" b="b"/>
            <a:pathLst>
              <a:path w="6603365">
                <a:moveTo>
                  <a:pt x="0" y="0"/>
                </a:moveTo>
                <a:lnTo>
                  <a:pt x="6603314" y="0"/>
                </a:lnTo>
              </a:path>
            </a:pathLst>
          </a:custGeom>
          <a:ln w="10312">
            <a:solidFill>
              <a:srgbClr val="C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4297161" y="1619555"/>
            <a:ext cx="782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No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candidatos</a:t>
            </a:r>
            <a:endParaRPr sz="849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71962" y="1812466"/>
            <a:ext cx="80926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GEM2017FIT</a:t>
            </a:r>
            <a:endParaRPr sz="8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71962" y="2142225"/>
            <a:ext cx="1083244" cy="408327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5727" indent="-123676">
              <a:spcBef>
                <a:spcPts val="6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GEM-IberDaraDex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54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GEM-OptiMMal</a:t>
            </a:r>
            <a:endParaRPr sz="8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699412" y="1619555"/>
            <a:ext cx="849852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Otros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EC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ND</a:t>
            </a:r>
            <a:endParaRPr sz="8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973773" y="2142225"/>
            <a:ext cx="1793568" cy="816873"/>
          </a:xfrm>
          <a:prstGeom prst="rect">
            <a:avLst/>
          </a:prstGeom>
        </p:spPr>
        <p:txBody>
          <a:bodyPr vert="horz" wrap="square" lIns="0" tIns="82448" rIns="0" bIns="0" rtlCol="0">
            <a:spAutoFit/>
          </a:bodyPr>
          <a:lstStyle/>
          <a:p>
            <a:pPr marL="136361" indent="-124311">
              <a:spcBef>
                <a:spcPts val="6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GEM-TECTAL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Tecli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-10" dirty="0">
                <a:latin typeface="Arial"/>
                <a:cs typeface="Arial"/>
              </a:rPr>
              <a:t>Talque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HR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49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spc="5" dirty="0">
                <a:latin typeface="Arial"/>
                <a:cs typeface="Arial"/>
              </a:rPr>
              <a:t>CAR-T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(ARI002)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LCP</a:t>
            </a:r>
            <a:endParaRPr sz="849">
              <a:latin typeface="Arial"/>
              <a:cs typeface="Arial"/>
            </a:endParaRPr>
          </a:p>
          <a:p>
            <a:pPr marL="136361" indent="-124311">
              <a:spcBef>
                <a:spcPts val="554"/>
              </a:spcBef>
              <a:buFont typeface="Arial"/>
              <a:buChar char="•"/>
              <a:tabLst>
                <a:tab pos="136995" algn="l"/>
              </a:tabLst>
            </a:pPr>
            <a:r>
              <a:rPr sz="849" b="1" dirty="0">
                <a:latin typeface="Arial"/>
                <a:cs typeface="Arial"/>
              </a:rPr>
              <a:t>GEM-Velisa.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IsaVd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Irenal</a:t>
            </a:r>
            <a:endParaRPr sz="849">
              <a:latin typeface="Arial"/>
              <a:cs typeface="Arial"/>
            </a:endParaRPr>
          </a:p>
          <a:p>
            <a:pPr marL="135727" indent="-123676">
              <a:spcBef>
                <a:spcPts val="499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Plasmocitomas</a:t>
            </a:r>
            <a:r>
              <a:rPr sz="849" b="1" spc="-3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EM</a:t>
            </a:r>
            <a:endParaRPr sz="8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738604" y="1619555"/>
            <a:ext cx="62343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latin typeface="Arial"/>
                <a:cs typeface="Arial"/>
              </a:rPr>
              <a:t>Cand</a:t>
            </a:r>
            <a:r>
              <a:rPr sz="849" b="1" dirty="0">
                <a:latin typeface="Arial"/>
                <a:cs typeface="Arial"/>
              </a:rPr>
              <a:t>ida</a:t>
            </a:r>
            <a:r>
              <a:rPr sz="849" b="1" spc="5" dirty="0">
                <a:latin typeface="Arial"/>
                <a:cs typeface="Arial"/>
              </a:rPr>
              <a:t>t</a:t>
            </a:r>
            <a:r>
              <a:rPr sz="849" b="1" dirty="0">
                <a:latin typeface="Arial"/>
                <a:cs typeface="Arial"/>
              </a:rPr>
              <a:t>os</a:t>
            </a:r>
            <a:endParaRPr sz="8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13404" y="1812466"/>
            <a:ext cx="125321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GEM12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0432FF"/>
                </a:solidFill>
                <a:latin typeface="Arial"/>
                <a:cs typeface="Arial"/>
              </a:rPr>
              <a:t>&amp;</a:t>
            </a:r>
            <a:r>
              <a:rPr sz="849" b="1" spc="-15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GEM14</a:t>
            </a:r>
            <a:r>
              <a:rPr sz="849" b="1" spc="-1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&lt;65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13404" y="2011971"/>
            <a:ext cx="88790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latin typeface="Arial"/>
                <a:cs typeface="Arial"/>
              </a:rPr>
              <a:t>GEM-BelaVRd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013404" y="2209827"/>
            <a:ext cx="997625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35727" indent="-123676">
              <a:spcBef>
                <a:spcPts val="114"/>
              </a:spcBef>
              <a:buFont typeface="Arial"/>
              <a:buChar char="•"/>
              <a:tabLst>
                <a:tab pos="136361" algn="l"/>
              </a:tabLst>
            </a:pPr>
            <a:r>
              <a:rPr sz="849" b="1" spc="5" dirty="0">
                <a:solidFill>
                  <a:srgbClr val="0432FF"/>
                </a:solidFill>
                <a:latin typeface="Arial"/>
                <a:cs typeface="Arial"/>
              </a:rPr>
              <a:t>GEM21menos65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274408" y="1165185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spc="5" dirty="0">
                <a:latin typeface="Arial"/>
                <a:cs typeface="Arial"/>
              </a:rPr>
              <a:t>Nuevo</a:t>
            </a:r>
            <a:r>
              <a:rPr sz="999" b="1" spc="-35" dirty="0">
                <a:latin typeface="Arial"/>
                <a:cs typeface="Arial"/>
              </a:rPr>
              <a:t> </a:t>
            </a:r>
            <a:r>
              <a:rPr sz="999" b="1" dirty="0">
                <a:latin typeface="Arial"/>
                <a:cs typeface="Arial"/>
              </a:rPr>
              <a:t>Diagnóstico</a:t>
            </a:r>
            <a:endParaRPr sz="9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285898" y="3733882"/>
            <a:ext cx="1475825" cy="419085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7271" rIns="0" bIns="0" rtlCol="0">
            <a:spAutoFit/>
          </a:bodyPr>
          <a:lstStyle/>
          <a:p>
            <a:pPr marL="48836" marR="122408">
              <a:spcBef>
                <a:spcPts val="215"/>
              </a:spcBef>
            </a:pPr>
            <a:r>
              <a:rPr sz="849" b="1" spc="5" dirty="0">
                <a:latin typeface="Arial"/>
                <a:cs typeface="Arial"/>
              </a:rPr>
              <a:t>Reclutamiento</a:t>
            </a:r>
            <a:r>
              <a:rPr sz="849" b="1" spc="-6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finalizado </a:t>
            </a:r>
            <a:r>
              <a:rPr sz="849" b="1" spc="-2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reclutamiento</a:t>
            </a:r>
            <a:endParaRPr sz="849">
              <a:latin typeface="Arial"/>
              <a:cs typeface="Arial"/>
            </a:endParaRPr>
          </a:p>
          <a:p>
            <a:pPr marL="48836">
              <a:spcBef>
                <a:spcPts val="15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274408" y="2716419"/>
            <a:ext cx="1376253" cy="292411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899">
              <a:latin typeface="Times New Roman"/>
              <a:cs typeface="Times New Roman"/>
            </a:endParaRPr>
          </a:p>
          <a:p>
            <a:pPr marL="48836"/>
            <a:r>
              <a:rPr sz="999" b="1" dirty="0">
                <a:latin typeface="Arial"/>
                <a:cs typeface="Arial"/>
              </a:rPr>
              <a:t>Recaídas</a:t>
            </a:r>
            <a:endParaRPr sz="9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893220" y="3152935"/>
            <a:ext cx="1468849" cy="609483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3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marcha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GEM-SeliBordeDara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GEM-BelMa</a:t>
            </a:r>
            <a:endParaRPr sz="8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570051" y="3152934"/>
            <a:ext cx="2118288" cy="1008407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negociación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49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Elranatamab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986" indent="-124311">
              <a:spcBef>
                <a:spcPts val="539"/>
              </a:spcBef>
              <a:buFont typeface="Arial"/>
              <a:buChar char="•"/>
              <a:tabLst>
                <a:tab pos="411620" algn="l"/>
              </a:tabLst>
            </a:pPr>
            <a:r>
              <a:rPr sz="849" b="1" spc="5" dirty="0">
                <a:latin typeface="Arial"/>
                <a:cs typeface="Arial"/>
              </a:rPr>
              <a:t>CC93269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CelMods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54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Isa-PVd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25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  <a:p>
            <a:pPr marL="410352" indent="-124311">
              <a:spcBef>
                <a:spcPts val="549"/>
              </a:spcBef>
              <a:buFont typeface="Arial"/>
              <a:buChar char="•"/>
              <a:tabLst>
                <a:tab pos="410986" algn="l"/>
              </a:tabLst>
            </a:pPr>
            <a:r>
              <a:rPr sz="849" b="1" spc="5" dirty="0">
                <a:latin typeface="Arial"/>
                <a:cs typeface="Arial"/>
              </a:rPr>
              <a:t>CiltaCel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+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Teclistamab</a:t>
            </a:r>
            <a:r>
              <a:rPr sz="849" b="1" spc="-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en</a:t>
            </a:r>
            <a:r>
              <a:rPr sz="849" b="1" spc="-10" dirty="0">
                <a:latin typeface="Arial"/>
                <a:cs typeface="Arial"/>
              </a:rPr>
              <a:t> </a:t>
            </a:r>
            <a:r>
              <a:rPr sz="849" b="1" spc="10" dirty="0">
                <a:latin typeface="Arial"/>
                <a:cs typeface="Arial"/>
              </a:rPr>
              <a:t>RRMM</a:t>
            </a:r>
            <a:endParaRPr sz="849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474147" y="1812243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1474147" y="201998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1474147" y="2175797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3975151" y="3058713"/>
            <a:ext cx="3765352" cy="0"/>
          </a:xfrm>
          <a:custGeom>
            <a:avLst/>
            <a:gdLst/>
            <a:ahLst/>
            <a:cxnLst/>
            <a:rect l="l" t="t" r="r" b="b"/>
            <a:pathLst>
              <a:path w="3769995">
                <a:moveTo>
                  <a:pt x="0" y="0"/>
                </a:moveTo>
                <a:lnTo>
                  <a:pt x="3769601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1474147" y="1604498"/>
            <a:ext cx="6306029" cy="0"/>
          </a:xfrm>
          <a:custGeom>
            <a:avLst/>
            <a:gdLst/>
            <a:ahLst/>
            <a:cxnLst/>
            <a:rect l="l" t="t" r="r" b="b"/>
            <a:pathLst>
              <a:path w="6313805">
                <a:moveTo>
                  <a:pt x="0" y="0"/>
                </a:moveTo>
                <a:lnTo>
                  <a:pt x="6313398" y="0"/>
                </a:lnTo>
              </a:path>
            </a:pathLst>
          </a:custGeom>
          <a:ln w="34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0" y="711605"/>
            <a:ext cx="6595178" cy="3631802"/>
          </a:xfrm>
          <a:prstGeom prst="rect">
            <a:avLst/>
          </a:prstGeom>
        </p:spPr>
      </p:pic>
    </p:spTree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37964" y="1699291"/>
            <a:ext cx="4034600" cy="839236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865658" y="1810543"/>
            <a:ext cx="3549084" cy="462345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2847" b="1" spc="15" dirty="0">
                <a:solidFill>
                  <a:srgbClr val="C00000"/>
                </a:solidFill>
              </a:rPr>
              <a:t>Estudios</a:t>
            </a:r>
            <a:r>
              <a:rPr sz="2847" b="1" spc="-20" dirty="0">
                <a:solidFill>
                  <a:srgbClr val="C00000"/>
                </a:solidFill>
              </a:rPr>
              <a:t> </a:t>
            </a:r>
            <a:r>
              <a:rPr sz="2847" b="1" spc="15" dirty="0">
                <a:solidFill>
                  <a:srgbClr val="C00000"/>
                </a:solidFill>
              </a:rPr>
              <a:t>Biológicos</a:t>
            </a:r>
            <a:endParaRPr sz="2847" b="1" dirty="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5906" y="632810"/>
            <a:ext cx="6592189" cy="778096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4761530" y="1700516"/>
            <a:ext cx="2787388" cy="2595854"/>
            <a:chOff x="4761763" y="1702612"/>
            <a:chExt cx="2790825" cy="2599055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61763" y="1702612"/>
              <a:ext cx="2790291" cy="259888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85230" y="2219436"/>
              <a:ext cx="38735" cy="285115"/>
            </a:xfrm>
            <a:custGeom>
              <a:avLst/>
              <a:gdLst/>
              <a:ahLst/>
              <a:cxnLst/>
              <a:rect l="l" t="t" r="r" b="b"/>
              <a:pathLst>
                <a:path w="38735" h="285114">
                  <a:moveTo>
                    <a:pt x="0" y="0"/>
                  </a:moveTo>
                  <a:lnTo>
                    <a:pt x="9667" y="49"/>
                  </a:lnTo>
                  <a:lnTo>
                    <a:pt x="19334" y="198"/>
                  </a:lnTo>
                  <a:lnTo>
                    <a:pt x="28998" y="444"/>
                  </a:lnTo>
                  <a:lnTo>
                    <a:pt x="38658" y="787"/>
                  </a:lnTo>
                  <a:lnTo>
                    <a:pt x="27063" y="284899"/>
                  </a:lnTo>
                  <a:lnTo>
                    <a:pt x="20300" y="284658"/>
                  </a:lnTo>
                  <a:lnTo>
                    <a:pt x="13536" y="284487"/>
                  </a:lnTo>
                  <a:lnTo>
                    <a:pt x="6770" y="284386"/>
                  </a:lnTo>
                  <a:lnTo>
                    <a:pt x="0" y="284353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2294" y="2220213"/>
              <a:ext cx="50203" cy="28578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812295" y="2220225"/>
              <a:ext cx="50800" cy="286385"/>
            </a:xfrm>
            <a:custGeom>
              <a:avLst/>
              <a:gdLst/>
              <a:ahLst/>
              <a:cxnLst/>
              <a:rect l="l" t="t" r="r" b="b"/>
              <a:pathLst>
                <a:path w="50800" h="286385">
                  <a:moveTo>
                    <a:pt x="11595" y="0"/>
                  </a:moveTo>
                  <a:lnTo>
                    <a:pt x="21251" y="440"/>
                  </a:lnTo>
                  <a:lnTo>
                    <a:pt x="30902" y="981"/>
                  </a:lnTo>
                  <a:lnTo>
                    <a:pt x="40548" y="1621"/>
                  </a:lnTo>
                  <a:lnTo>
                    <a:pt x="50190" y="2362"/>
                  </a:lnTo>
                  <a:lnTo>
                    <a:pt x="27012" y="285775"/>
                  </a:lnTo>
                  <a:lnTo>
                    <a:pt x="20266" y="285256"/>
                  </a:lnTo>
                  <a:lnTo>
                    <a:pt x="13515" y="284805"/>
                  </a:lnTo>
                  <a:lnTo>
                    <a:pt x="6760" y="284423"/>
                  </a:lnTo>
                  <a:lnTo>
                    <a:pt x="0" y="284111"/>
                  </a:lnTo>
                  <a:lnTo>
                    <a:pt x="1159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39307" y="2222588"/>
              <a:ext cx="61645" cy="28616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839311" y="2222590"/>
              <a:ext cx="62230" cy="286385"/>
            </a:xfrm>
            <a:custGeom>
              <a:avLst/>
              <a:gdLst/>
              <a:ahLst/>
              <a:cxnLst/>
              <a:rect l="l" t="t" r="r" b="b"/>
              <a:pathLst>
                <a:path w="62229" h="286385">
                  <a:moveTo>
                    <a:pt x="23177" y="0"/>
                  </a:moveTo>
                  <a:lnTo>
                    <a:pt x="32811" y="838"/>
                  </a:lnTo>
                  <a:lnTo>
                    <a:pt x="42435" y="1773"/>
                  </a:lnTo>
                  <a:lnTo>
                    <a:pt x="52047" y="2805"/>
                  </a:lnTo>
                  <a:lnTo>
                    <a:pt x="61645" y="3937"/>
                  </a:lnTo>
                  <a:lnTo>
                    <a:pt x="26923" y="286169"/>
                  </a:lnTo>
                  <a:lnTo>
                    <a:pt x="20204" y="285373"/>
                  </a:lnTo>
                  <a:lnTo>
                    <a:pt x="13476" y="284646"/>
                  </a:lnTo>
                  <a:lnTo>
                    <a:pt x="6741" y="283988"/>
                  </a:lnTo>
                  <a:lnTo>
                    <a:pt x="0" y="283400"/>
                  </a:lnTo>
                  <a:lnTo>
                    <a:pt x="2317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66244" y="2226525"/>
              <a:ext cx="72986" cy="28608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866233" y="2226529"/>
              <a:ext cx="73025" cy="286385"/>
            </a:xfrm>
            <a:custGeom>
              <a:avLst/>
              <a:gdLst/>
              <a:ahLst/>
              <a:cxnLst/>
              <a:rect l="l" t="t" r="r" b="b"/>
              <a:pathLst>
                <a:path w="73025" h="286385">
                  <a:moveTo>
                    <a:pt x="34721" y="0"/>
                  </a:moveTo>
                  <a:lnTo>
                    <a:pt x="44308" y="1228"/>
                  </a:lnTo>
                  <a:lnTo>
                    <a:pt x="53884" y="2554"/>
                  </a:lnTo>
                  <a:lnTo>
                    <a:pt x="63448" y="3977"/>
                  </a:lnTo>
                  <a:lnTo>
                    <a:pt x="72999" y="5499"/>
                  </a:lnTo>
                  <a:lnTo>
                    <a:pt x="26796" y="286080"/>
                  </a:lnTo>
                  <a:lnTo>
                    <a:pt x="20115" y="285010"/>
                  </a:lnTo>
                  <a:lnTo>
                    <a:pt x="13422" y="284011"/>
                  </a:lnTo>
                  <a:lnTo>
                    <a:pt x="6717" y="283081"/>
                  </a:lnTo>
                  <a:lnTo>
                    <a:pt x="0" y="282219"/>
                  </a:lnTo>
                  <a:lnTo>
                    <a:pt x="34721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3028" y="2232024"/>
              <a:ext cx="84226" cy="285521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893029" y="2232031"/>
              <a:ext cx="84455" cy="285750"/>
            </a:xfrm>
            <a:custGeom>
              <a:avLst/>
              <a:gdLst/>
              <a:ahLst/>
              <a:cxnLst/>
              <a:rect l="l" t="t" r="r" b="b"/>
              <a:pathLst>
                <a:path w="84454" h="285750">
                  <a:moveTo>
                    <a:pt x="46202" y="0"/>
                  </a:moveTo>
                  <a:lnTo>
                    <a:pt x="55737" y="1619"/>
                  </a:lnTo>
                  <a:lnTo>
                    <a:pt x="65252" y="3335"/>
                  </a:lnTo>
                  <a:lnTo>
                    <a:pt x="74749" y="5148"/>
                  </a:lnTo>
                  <a:lnTo>
                    <a:pt x="84226" y="7061"/>
                  </a:lnTo>
                  <a:lnTo>
                    <a:pt x="26619" y="285521"/>
                  </a:lnTo>
                  <a:lnTo>
                    <a:pt x="19982" y="284183"/>
                  </a:lnTo>
                  <a:lnTo>
                    <a:pt x="13333" y="282911"/>
                  </a:lnTo>
                  <a:lnTo>
                    <a:pt x="6672" y="281706"/>
                  </a:lnTo>
                  <a:lnTo>
                    <a:pt x="0" y="280568"/>
                  </a:lnTo>
                  <a:lnTo>
                    <a:pt x="4620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19647" y="2239086"/>
              <a:ext cx="95300" cy="28448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19645" y="2239091"/>
              <a:ext cx="95885" cy="284480"/>
            </a:xfrm>
            <a:custGeom>
              <a:avLst/>
              <a:gdLst/>
              <a:ahLst/>
              <a:cxnLst/>
              <a:rect l="l" t="t" r="r" b="b"/>
              <a:pathLst>
                <a:path w="95885" h="284480">
                  <a:moveTo>
                    <a:pt x="57607" y="0"/>
                  </a:moveTo>
                  <a:lnTo>
                    <a:pt x="67065" y="2009"/>
                  </a:lnTo>
                  <a:lnTo>
                    <a:pt x="76501" y="4114"/>
                  </a:lnTo>
                  <a:lnTo>
                    <a:pt x="85914" y="6315"/>
                  </a:lnTo>
                  <a:lnTo>
                    <a:pt x="95300" y="8610"/>
                  </a:lnTo>
                  <a:lnTo>
                    <a:pt x="26390" y="284480"/>
                  </a:lnTo>
                  <a:lnTo>
                    <a:pt x="19818" y="282875"/>
                  </a:lnTo>
                  <a:lnTo>
                    <a:pt x="13228" y="281336"/>
                  </a:lnTo>
                  <a:lnTo>
                    <a:pt x="6622" y="279865"/>
                  </a:lnTo>
                  <a:lnTo>
                    <a:pt x="0" y="278460"/>
                  </a:lnTo>
                  <a:lnTo>
                    <a:pt x="5760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46038" y="2247696"/>
              <a:ext cx="143103" cy="29112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946042" y="2247696"/>
              <a:ext cx="143510" cy="291465"/>
            </a:xfrm>
            <a:custGeom>
              <a:avLst/>
              <a:gdLst/>
              <a:ahLst/>
              <a:cxnLst/>
              <a:rect l="l" t="t" r="r" b="b"/>
              <a:pathLst>
                <a:path w="143510" h="291464">
                  <a:moveTo>
                    <a:pt x="68910" y="0"/>
                  </a:moveTo>
                  <a:lnTo>
                    <a:pt x="87623" y="4876"/>
                  </a:lnTo>
                  <a:lnTo>
                    <a:pt x="106230" y="10133"/>
                  </a:lnTo>
                  <a:lnTo>
                    <a:pt x="124726" y="15768"/>
                  </a:lnTo>
                  <a:lnTo>
                    <a:pt x="143103" y="21780"/>
                  </a:lnTo>
                  <a:lnTo>
                    <a:pt x="51930" y="291122"/>
                  </a:lnTo>
                  <a:lnTo>
                    <a:pt x="39065" y="286911"/>
                  </a:lnTo>
                  <a:lnTo>
                    <a:pt x="26117" y="282967"/>
                  </a:lnTo>
                  <a:lnTo>
                    <a:pt x="13093" y="279286"/>
                  </a:lnTo>
                  <a:lnTo>
                    <a:pt x="0" y="275869"/>
                  </a:lnTo>
                  <a:lnTo>
                    <a:pt x="6891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997968" y="2269477"/>
              <a:ext cx="163334" cy="288772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997968" y="2269481"/>
              <a:ext cx="163830" cy="288925"/>
            </a:xfrm>
            <a:custGeom>
              <a:avLst/>
              <a:gdLst/>
              <a:ahLst/>
              <a:cxnLst/>
              <a:rect l="l" t="t" r="r" b="b"/>
              <a:pathLst>
                <a:path w="163829" h="288925">
                  <a:moveTo>
                    <a:pt x="91173" y="0"/>
                  </a:moveTo>
                  <a:lnTo>
                    <a:pt x="109424" y="6386"/>
                  </a:lnTo>
                  <a:lnTo>
                    <a:pt x="127539" y="13142"/>
                  </a:lnTo>
                  <a:lnTo>
                    <a:pt x="145512" y="20268"/>
                  </a:lnTo>
                  <a:lnTo>
                    <a:pt x="163334" y="27762"/>
                  </a:lnTo>
                  <a:lnTo>
                    <a:pt x="50520" y="288772"/>
                  </a:lnTo>
                  <a:lnTo>
                    <a:pt x="38038" y="283529"/>
                  </a:lnTo>
                  <a:lnTo>
                    <a:pt x="25455" y="278542"/>
                  </a:lnTo>
                  <a:lnTo>
                    <a:pt x="12774" y="273813"/>
                  </a:lnTo>
                  <a:lnTo>
                    <a:pt x="0" y="269341"/>
                  </a:lnTo>
                  <a:lnTo>
                    <a:pt x="9117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48476" y="2297239"/>
              <a:ext cx="216242" cy="297713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048482" y="2297240"/>
              <a:ext cx="216535" cy="297815"/>
            </a:xfrm>
            <a:custGeom>
              <a:avLst/>
              <a:gdLst/>
              <a:ahLst/>
              <a:cxnLst/>
              <a:rect l="l" t="t" r="r" b="b"/>
              <a:pathLst>
                <a:path w="216535" h="297814">
                  <a:moveTo>
                    <a:pt x="112826" y="0"/>
                  </a:moveTo>
                  <a:lnTo>
                    <a:pt x="139272" y="11916"/>
                  </a:lnTo>
                  <a:lnTo>
                    <a:pt x="165334" y="24631"/>
                  </a:lnTo>
                  <a:lnTo>
                    <a:pt x="190997" y="38136"/>
                  </a:lnTo>
                  <a:lnTo>
                    <a:pt x="216242" y="52425"/>
                  </a:lnTo>
                  <a:lnTo>
                    <a:pt x="72390" y="297713"/>
                  </a:lnTo>
                  <a:lnTo>
                    <a:pt x="54721" y="287708"/>
                  </a:lnTo>
                  <a:lnTo>
                    <a:pt x="36756" y="278252"/>
                  </a:lnTo>
                  <a:lnTo>
                    <a:pt x="18511" y="269350"/>
                  </a:lnTo>
                  <a:lnTo>
                    <a:pt x="0" y="261010"/>
                  </a:lnTo>
                  <a:lnTo>
                    <a:pt x="112826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20879" y="2349665"/>
              <a:ext cx="380682" cy="38312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120870" y="2349666"/>
              <a:ext cx="381000" cy="383540"/>
            </a:xfrm>
            <a:custGeom>
              <a:avLst/>
              <a:gdLst/>
              <a:ahLst/>
              <a:cxnLst/>
              <a:rect l="l" t="t" r="r" b="b"/>
              <a:pathLst>
                <a:path w="381000" h="383539">
                  <a:moveTo>
                    <a:pt x="143852" y="0"/>
                  </a:moveTo>
                  <a:lnTo>
                    <a:pt x="187652" y="27316"/>
                  </a:lnTo>
                  <a:lnTo>
                    <a:pt x="229838" y="56930"/>
                  </a:lnTo>
                  <a:lnTo>
                    <a:pt x="270322" y="88769"/>
                  </a:lnTo>
                  <a:lnTo>
                    <a:pt x="309018" y="122761"/>
                  </a:lnTo>
                  <a:lnTo>
                    <a:pt x="345838" y="158834"/>
                  </a:lnTo>
                  <a:lnTo>
                    <a:pt x="380695" y="196913"/>
                  </a:lnTo>
                  <a:lnTo>
                    <a:pt x="165798" y="383120"/>
                  </a:lnTo>
                  <a:lnTo>
                    <a:pt x="128678" y="343664"/>
                  </a:lnTo>
                  <a:lnTo>
                    <a:pt x="88533" y="307422"/>
                  </a:lnTo>
                  <a:lnTo>
                    <a:pt x="45570" y="274571"/>
                  </a:lnTo>
                  <a:lnTo>
                    <a:pt x="0" y="245287"/>
                  </a:lnTo>
                  <a:lnTo>
                    <a:pt x="14385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286664" y="2546578"/>
              <a:ext cx="402374" cy="420827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286666" y="2546575"/>
              <a:ext cx="402590" cy="421005"/>
            </a:xfrm>
            <a:custGeom>
              <a:avLst/>
              <a:gdLst/>
              <a:ahLst/>
              <a:cxnLst/>
              <a:rect l="l" t="t" r="r" b="b"/>
              <a:pathLst>
                <a:path w="402590" h="421005">
                  <a:moveTo>
                    <a:pt x="214896" y="0"/>
                  </a:moveTo>
                  <a:lnTo>
                    <a:pt x="245675" y="37411"/>
                  </a:lnTo>
                  <a:lnTo>
                    <a:pt x="274447" y="76269"/>
                  </a:lnTo>
                  <a:lnTo>
                    <a:pt x="301167" y="116489"/>
                  </a:lnTo>
                  <a:lnTo>
                    <a:pt x="325789" y="157991"/>
                  </a:lnTo>
                  <a:lnTo>
                    <a:pt x="348267" y="200691"/>
                  </a:lnTo>
                  <a:lnTo>
                    <a:pt x="368555" y="244509"/>
                  </a:lnTo>
                  <a:lnTo>
                    <a:pt x="386606" y="289361"/>
                  </a:lnTo>
                  <a:lnTo>
                    <a:pt x="402374" y="335165"/>
                  </a:lnTo>
                  <a:lnTo>
                    <a:pt x="131229" y="420827"/>
                  </a:lnTo>
                  <a:lnTo>
                    <a:pt x="112798" y="369844"/>
                  </a:lnTo>
                  <a:lnTo>
                    <a:pt x="90329" y="320655"/>
                  </a:lnTo>
                  <a:lnTo>
                    <a:pt x="63952" y="273495"/>
                  </a:lnTo>
                  <a:lnTo>
                    <a:pt x="33798" y="228600"/>
                  </a:lnTo>
                  <a:lnTo>
                    <a:pt x="0" y="186207"/>
                  </a:lnTo>
                  <a:lnTo>
                    <a:pt x="214896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17894" y="2881744"/>
              <a:ext cx="314865" cy="42043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417897" y="2881745"/>
              <a:ext cx="314960" cy="421005"/>
            </a:xfrm>
            <a:custGeom>
              <a:avLst/>
              <a:gdLst/>
              <a:ahLst/>
              <a:cxnLst/>
              <a:rect l="l" t="t" r="r" b="b"/>
              <a:pathLst>
                <a:path w="314959" h="421004">
                  <a:moveTo>
                    <a:pt x="271145" y="0"/>
                  </a:moveTo>
                  <a:lnTo>
                    <a:pt x="285770" y="51266"/>
                  </a:lnTo>
                  <a:lnTo>
                    <a:pt x="297465" y="103150"/>
                  </a:lnTo>
                  <a:lnTo>
                    <a:pt x="306219" y="155527"/>
                  </a:lnTo>
                  <a:lnTo>
                    <a:pt x="312023" y="208272"/>
                  </a:lnTo>
                  <a:lnTo>
                    <a:pt x="314865" y="261258"/>
                  </a:lnTo>
                  <a:lnTo>
                    <a:pt x="314736" y="314362"/>
                  </a:lnTo>
                  <a:lnTo>
                    <a:pt x="311625" y="367458"/>
                  </a:lnTo>
                  <a:lnTo>
                    <a:pt x="305523" y="420420"/>
                  </a:lnTo>
                  <a:lnTo>
                    <a:pt x="24066" y="379958"/>
                  </a:lnTo>
                  <a:lnTo>
                    <a:pt x="29294" y="330500"/>
                  </a:lnTo>
                  <a:lnTo>
                    <a:pt x="30803" y="280929"/>
                  </a:lnTo>
                  <a:lnTo>
                    <a:pt x="28611" y="231452"/>
                  </a:lnTo>
                  <a:lnTo>
                    <a:pt x="22735" y="182277"/>
                  </a:lnTo>
                  <a:lnTo>
                    <a:pt x="13192" y="133611"/>
                  </a:lnTo>
                  <a:lnTo>
                    <a:pt x="0" y="85661"/>
                  </a:lnTo>
                  <a:lnTo>
                    <a:pt x="27114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20408" y="3261702"/>
              <a:ext cx="403009" cy="46582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320403" y="3261709"/>
              <a:ext cx="403225" cy="466090"/>
            </a:xfrm>
            <a:custGeom>
              <a:avLst/>
              <a:gdLst/>
              <a:ahLst/>
              <a:cxnLst/>
              <a:rect l="l" t="t" r="r" b="b"/>
              <a:pathLst>
                <a:path w="403225" h="466089">
                  <a:moveTo>
                    <a:pt x="403021" y="40462"/>
                  </a:moveTo>
                  <a:lnTo>
                    <a:pt x="394265" y="91450"/>
                  </a:lnTo>
                  <a:lnTo>
                    <a:pt x="382772" y="141754"/>
                  </a:lnTo>
                  <a:lnTo>
                    <a:pt x="368587" y="191268"/>
                  </a:lnTo>
                  <a:lnTo>
                    <a:pt x="351753" y="239885"/>
                  </a:lnTo>
                  <a:lnTo>
                    <a:pt x="332314" y="287500"/>
                  </a:lnTo>
                  <a:lnTo>
                    <a:pt x="310311" y="334008"/>
                  </a:lnTo>
                  <a:lnTo>
                    <a:pt x="285790" y="379301"/>
                  </a:lnTo>
                  <a:lnTo>
                    <a:pt x="258792" y="423275"/>
                  </a:lnTo>
                  <a:lnTo>
                    <a:pt x="229361" y="465823"/>
                  </a:lnTo>
                  <a:lnTo>
                    <a:pt x="0" y="297751"/>
                  </a:lnTo>
                  <a:lnTo>
                    <a:pt x="30264" y="252695"/>
                  </a:lnTo>
                  <a:lnTo>
                    <a:pt x="56662" y="205477"/>
                  </a:lnTo>
                  <a:lnTo>
                    <a:pt x="79094" y="156348"/>
                  </a:lnTo>
                  <a:lnTo>
                    <a:pt x="97456" y="105558"/>
                  </a:lnTo>
                  <a:lnTo>
                    <a:pt x="111646" y="53358"/>
                  </a:lnTo>
                  <a:lnTo>
                    <a:pt x="121564" y="0"/>
                  </a:lnTo>
                  <a:lnTo>
                    <a:pt x="403021" y="40462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72162" y="3559454"/>
              <a:ext cx="577621" cy="517271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972163" y="3559460"/>
              <a:ext cx="577850" cy="517525"/>
            </a:xfrm>
            <a:custGeom>
              <a:avLst/>
              <a:gdLst/>
              <a:ahLst/>
              <a:cxnLst/>
              <a:rect l="l" t="t" r="r" b="b"/>
              <a:pathLst>
                <a:path w="577850" h="517525">
                  <a:moveTo>
                    <a:pt x="577608" y="168071"/>
                  </a:moveTo>
                  <a:lnTo>
                    <a:pt x="545794" y="209084"/>
                  </a:lnTo>
                  <a:lnTo>
                    <a:pt x="511914" y="248149"/>
                  </a:lnTo>
                  <a:lnTo>
                    <a:pt x="476062" y="285202"/>
                  </a:lnTo>
                  <a:lnTo>
                    <a:pt x="438332" y="320177"/>
                  </a:lnTo>
                  <a:lnTo>
                    <a:pt x="398817" y="353007"/>
                  </a:lnTo>
                  <a:lnTo>
                    <a:pt x="357611" y="383628"/>
                  </a:lnTo>
                  <a:lnTo>
                    <a:pt x="314808" y="411974"/>
                  </a:lnTo>
                  <a:lnTo>
                    <a:pt x="270501" y="437978"/>
                  </a:lnTo>
                  <a:lnTo>
                    <a:pt x="224784" y="461576"/>
                  </a:lnTo>
                  <a:lnTo>
                    <a:pt x="177751" y="482701"/>
                  </a:lnTo>
                  <a:lnTo>
                    <a:pt x="129495" y="501288"/>
                  </a:lnTo>
                  <a:lnTo>
                    <a:pt x="80111" y="517270"/>
                  </a:lnTo>
                  <a:lnTo>
                    <a:pt x="0" y="244436"/>
                  </a:lnTo>
                  <a:lnTo>
                    <a:pt x="45917" y="229112"/>
                  </a:lnTo>
                  <a:lnTo>
                    <a:pt x="90392" y="210574"/>
                  </a:lnTo>
                  <a:lnTo>
                    <a:pt x="133268" y="188932"/>
                  </a:lnTo>
                  <a:lnTo>
                    <a:pt x="174390" y="164296"/>
                  </a:lnTo>
                  <a:lnTo>
                    <a:pt x="213602" y="136773"/>
                  </a:lnTo>
                  <a:lnTo>
                    <a:pt x="250749" y="106473"/>
                  </a:lnTo>
                  <a:lnTo>
                    <a:pt x="285676" y="73505"/>
                  </a:lnTo>
                  <a:lnTo>
                    <a:pt x="318227" y="37977"/>
                  </a:lnTo>
                  <a:lnTo>
                    <a:pt x="348246" y="0"/>
                  </a:lnTo>
                  <a:lnTo>
                    <a:pt x="577608" y="168071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373979" y="3765067"/>
              <a:ext cx="678281" cy="349809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373974" y="3765058"/>
              <a:ext cx="678815" cy="349885"/>
            </a:xfrm>
            <a:custGeom>
              <a:avLst/>
              <a:gdLst/>
              <a:ahLst/>
              <a:cxnLst/>
              <a:rect l="l" t="t" r="r" b="b"/>
              <a:pathLst>
                <a:path w="678814" h="349885">
                  <a:moveTo>
                    <a:pt x="678294" y="311670"/>
                  </a:moveTo>
                  <a:lnTo>
                    <a:pt x="629807" y="324525"/>
                  </a:lnTo>
                  <a:lnTo>
                    <a:pt x="580917" y="334759"/>
                  </a:lnTo>
                  <a:lnTo>
                    <a:pt x="531727" y="342381"/>
                  </a:lnTo>
                  <a:lnTo>
                    <a:pt x="482337" y="347399"/>
                  </a:lnTo>
                  <a:lnTo>
                    <a:pt x="432851" y="349821"/>
                  </a:lnTo>
                  <a:lnTo>
                    <a:pt x="383371" y="349656"/>
                  </a:lnTo>
                  <a:lnTo>
                    <a:pt x="333998" y="346913"/>
                  </a:lnTo>
                  <a:lnTo>
                    <a:pt x="284836" y="341598"/>
                  </a:lnTo>
                  <a:lnTo>
                    <a:pt x="235986" y="333722"/>
                  </a:lnTo>
                  <a:lnTo>
                    <a:pt x="187551" y="323291"/>
                  </a:lnTo>
                  <a:lnTo>
                    <a:pt x="139632" y="310315"/>
                  </a:lnTo>
                  <a:lnTo>
                    <a:pt x="92333" y="294802"/>
                  </a:lnTo>
                  <a:lnTo>
                    <a:pt x="45754" y="276759"/>
                  </a:lnTo>
                  <a:lnTo>
                    <a:pt x="0" y="256197"/>
                  </a:lnTo>
                  <a:lnTo>
                    <a:pt x="123380" y="0"/>
                  </a:lnTo>
                  <a:lnTo>
                    <a:pt x="168384" y="19659"/>
                  </a:lnTo>
                  <a:lnTo>
                    <a:pt x="214462" y="35855"/>
                  </a:lnTo>
                  <a:lnTo>
                    <a:pt x="261418" y="48572"/>
                  </a:lnTo>
                  <a:lnTo>
                    <a:pt x="309054" y="57793"/>
                  </a:lnTo>
                  <a:lnTo>
                    <a:pt x="357176" y="63504"/>
                  </a:lnTo>
                  <a:lnTo>
                    <a:pt x="405586" y="65688"/>
                  </a:lnTo>
                  <a:lnTo>
                    <a:pt x="454088" y="64329"/>
                  </a:lnTo>
                  <a:lnTo>
                    <a:pt x="502485" y="59412"/>
                  </a:lnTo>
                  <a:lnTo>
                    <a:pt x="550582" y="50919"/>
                  </a:lnTo>
                  <a:lnTo>
                    <a:pt x="598182" y="38836"/>
                  </a:lnTo>
                  <a:lnTo>
                    <a:pt x="678294" y="31167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37168" y="2219439"/>
              <a:ext cx="948062" cy="1801812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837170" y="2219432"/>
              <a:ext cx="948055" cy="1802130"/>
            </a:xfrm>
            <a:custGeom>
              <a:avLst/>
              <a:gdLst/>
              <a:ahLst/>
              <a:cxnLst/>
              <a:rect l="l" t="t" r="r" b="b"/>
              <a:pathLst>
                <a:path w="948054" h="1802129">
                  <a:moveTo>
                    <a:pt x="536805" y="1801825"/>
                  </a:moveTo>
                  <a:lnTo>
                    <a:pt x="493395" y="1779551"/>
                  </a:lnTo>
                  <a:lnTo>
                    <a:pt x="451614" y="1755368"/>
                  </a:lnTo>
                  <a:lnTo>
                    <a:pt x="411491" y="1729355"/>
                  </a:lnTo>
                  <a:lnTo>
                    <a:pt x="373054" y="1701593"/>
                  </a:lnTo>
                  <a:lnTo>
                    <a:pt x="336330" y="1672161"/>
                  </a:lnTo>
                  <a:lnTo>
                    <a:pt x="301347" y="1641138"/>
                  </a:lnTo>
                  <a:lnTo>
                    <a:pt x="268134" y="1608603"/>
                  </a:lnTo>
                  <a:lnTo>
                    <a:pt x="236717" y="1574637"/>
                  </a:lnTo>
                  <a:lnTo>
                    <a:pt x="207125" y="1539318"/>
                  </a:lnTo>
                  <a:lnTo>
                    <a:pt x="179385" y="1502726"/>
                  </a:lnTo>
                  <a:lnTo>
                    <a:pt x="153526" y="1464941"/>
                  </a:lnTo>
                  <a:lnTo>
                    <a:pt x="129574" y="1426042"/>
                  </a:lnTo>
                  <a:lnTo>
                    <a:pt x="107559" y="1386109"/>
                  </a:lnTo>
                  <a:lnTo>
                    <a:pt x="87507" y="1345221"/>
                  </a:lnTo>
                  <a:lnTo>
                    <a:pt x="69447" y="1303458"/>
                  </a:lnTo>
                  <a:lnTo>
                    <a:pt x="53407" y="1260898"/>
                  </a:lnTo>
                  <a:lnTo>
                    <a:pt x="39413" y="1217623"/>
                  </a:lnTo>
                  <a:lnTo>
                    <a:pt x="27494" y="1173710"/>
                  </a:lnTo>
                  <a:lnTo>
                    <a:pt x="17679" y="1129241"/>
                  </a:lnTo>
                  <a:lnTo>
                    <a:pt x="9993" y="1084293"/>
                  </a:lnTo>
                  <a:lnTo>
                    <a:pt x="4467" y="1038947"/>
                  </a:lnTo>
                  <a:lnTo>
                    <a:pt x="1126" y="993282"/>
                  </a:lnTo>
                  <a:lnTo>
                    <a:pt x="0" y="947378"/>
                  </a:lnTo>
                  <a:lnTo>
                    <a:pt x="1115" y="901314"/>
                  </a:lnTo>
                  <a:lnTo>
                    <a:pt x="4500" y="855170"/>
                  </a:lnTo>
                  <a:lnTo>
                    <a:pt x="10183" y="809024"/>
                  </a:lnTo>
                  <a:lnTo>
                    <a:pt x="18190" y="762958"/>
                  </a:lnTo>
                  <a:lnTo>
                    <a:pt x="28551" y="717049"/>
                  </a:lnTo>
                  <a:lnTo>
                    <a:pt x="41293" y="671379"/>
                  </a:lnTo>
                  <a:lnTo>
                    <a:pt x="56444" y="626025"/>
                  </a:lnTo>
                  <a:lnTo>
                    <a:pt x="74031" y="581068"/>
                  </a:lnTo>
                  <a:lnTo>
                    <a:pt x="94083" y="536587"/>
                  </a:lnTo>
                  <a:lnTo>
                    <a:pt x="116690" y="492605"/>
                  </a:lnTo>
                  <a:lnTo>
                    <a:pt x="141373" y="450154"/>
                  </a:lnTo>
                  <a:lnTo>
                    <a:pt x="168053" y="409284"/>
                  </a:lnTo>
                  <a:lnTo>
                    <a:pt x="196649" y="370046"/>
                  </a:lnTo>
                  <a:lnTo>
                    <a:pt x="227083" y="332490"/>
                  </a:lnTo>
                  <a:lnTo>
                    <a:pt x="259273" y="296666"/>
                  </a:lnTo>
                  <a:lnTo>
                    <a:pt x="293140" y="262624"/>
                  </a:lnTo>
                  <a:lnTo>
                    <a:pt x="328604" y="230415"/>
                  </a:lnTo>
                  <a:lnTo>
                    <a:pt x="365585" y="200088"/>
                  </a:lnTo>
                  <a:lnTo>
                    <a:pt x="404003" y="171694"/>
                  </a:lnTo>
                  <a:lnTo>
                    <a:pt x="443779" y="145283"/>
                  </a:lnTo>
                  <a:lnTo>
                    <a:pt x="484833" y="120905"/>
                  </a:lnTo>
                  <a:lnTo>
                    <a:pt x="527084" y="98611"/>
                  </a:lnTo>
                  <a:lnTo>
                    <a:pt x="570453" y="78450"/>
                  </a:lnTo>
                  <a:lnTo>
                    <a:pt x="614859" y="60473"/>
                  </a:lnTo>
                  <a:lnTo>
                    <a:pt x="660224" y="44730"/>
                  </a:lnTo>
                  <a:lnTo>
                    <a:pt x="706467" y="31272"/>
                  </a:lnTo>
                  <a:lnTo>
                    <a:pt x="753508" y="20148"/>
                  </a:lnTo>
                  <a:lnTo>
                    <a:pt x="801267" y="11408"/>
                  </a:lnTo>
                  <a:lnTo>
                    <a:pt x="849665" y="5103"/>
                  </a:lnTo>
                  <a:lnTo>
                    <a:pt x="898621" y="1284"/>
                  </a:lnTo>
                  <a:lnTo>
                    <a:pt x="948056" y="0"/>
                  </a:lnTo>
                  <a:lnTo>
                    <a:pt x="948056" y="284353"/>
                  </a:lnTo>
                  <a:lnTo>
                    <a:pt x="900673" y="286018"/>
                  </a:lnTo>
                  <a:lnTo>
                    <a:pt x="854189" y="290941"/>
                  </a:lnTo>
                  <a:lnTo>
                    <a:pt x="808716" y="299009"/>
                  </a:lnTo>
                  <a:lnTo>
                    <a:pt x="764367" y="310109"/>
                  </a:lnTo>
                  <a:lnTo>
                    <a:pt x="721254" y="324129"/>
                  </a:lnTo>
                  <a:lnTo>
                    <a:pt x="679489" y="340957"/>
                  </a:lnTo>
                  <a:lnTo>
                    <a:pt x="639185" y="360480"/>
                  </a:lnTo>
                  <a:lnTo>
                    <a:pt x="600454" y="382587"/>
                  </a:lnTo>
                  <a:lnTo>
                    <a:pt x="563407" y="407165"/>
                  </a:lnTo>
                  <a:lnTo>
                    <a:pt x="528159" y="434102"/>
                  </a:lnTo>
                  <a:lnTo>
                    <a:pt x="494819" y="463286"/>
                  </a:lnTo>
                  <a:lnTo>
                    <a:pt x="463502" y="494603"/>
                  </a:lnTo>
                  <a:lnTo>
                    <a:pt x="434319" y="527943"/>
                  </a:lnTo>
                  <a:lnTo>
                    <a:pt x="407383" y="563192"/>
                  </a:lnTo>
                  <a:lnTo>
                    <a:pt x="382805" y="600239"/>
                  </a:lnTo>
                  <a:lnTo>
                    <a:pt x="360698" y="638971"/>
                  </a:lnTo>
                  <a:lnTo>
                    <a:pt x="341174" y="679276"/>
                  </a:lnTo>
                  <a:lnTo>
                    <a:pt x="324347" y="721042"/>
                  </a:lnTo>
                  <a:lnTo>
                    <a:pt x="310327" y="764156"/>
                  </a:lnTo>
                  <a:lnTo>
                    <a:pt x="299227" y="808506"/>
                  </a:lnTo>
                  <a:lnTo>
                    <a:pt x="291159" y="853981"/>
                  </a:lnTo>
                  <a:lnTo>
                    <a:pt x="286236" y="900466"/>
                  </a:lnTo>
                  <a:lnTo>
                    <a:pt x="284570" y="947851"/>
                  </a:lnTo>
                  <a:lnTo>
                    <a:pt x="286498" y="998494"/>
                  </a:lnTo>
                  <a:lnTo>
                    <a:pt x="292209" y="1048360"/>
                  </a:lnTo>
                  <a:lnTo>
                    <a:pt x="301590" y="1097272"/>
                  </a:lnTo>
                  <a:lnTo>
                    <a:pt x="314532" y="1145054"/>
                  </a:lnTo>
                  <a:lnTo>
                    <a:pt x="330923" y="1191530"/>
                  </a:lnTo>
                  <a:lnTo>
                    <a:pt x="350654" y="1236523"/>
                  </a:lnTo>
                  <a:lnTo>
                    <a:pt x="373612" y="1279857"/>
                  </a:lnTo>
                  <a:lnTo>
                    <a:pt x="399688" y="1321355"/>
                  </a:lnTo>
                  <a:lnTo>
                    <a:pt x="428769" y="1360841"/>
                  </a:lnTo>
                  <a:lnTo>
                    <a:pt x="460747" y="1398139"/>
                  </a:lnTo>
                  <a:lnTo>
                    <a:pt x="495508" y="1433072"/>
                  </a:lnTo>
                  <a:lnTo>
                    <a:pt x="532944" y="1465463"/>
                  </a:lnTo>
                  <a:lnTo>
                    <a:pt x="572943" y="1495138"/>
                  </a:lnTo>
                  <a:lnTo>
                    <a:pt x="615394" y="1521918"/>
                  </a:lnTo>
                  <a:lnTo>
                    <a:pt x="660186" y="1545628"/>
                  </a:lnTo>
                  <a:lnTo>
                    <a:pt x="536805" y="180182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370577" y="1726254"/>
            <a:ext cx="1499926" cy="2836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597452" marR="5074" indent="-598086">
              <a:lnSpc>
                <a:spcPct val="1057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</a:t>
            </a:r>
            <a:r>
              <a:rPr sz="849" spc="-1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GENÉTICAS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PETHEMA </a:t>
            </a:r>
            <a:r>
              <a:rPr sz="849" spc="-18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N=152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805943" y="2236608"/>
            <a:ext cx="701445" cy="1853819"/>
            <a:chOff x="6808698" y="2239365"/>
            <a:chExt cx="702310" cy="1856105"/>
          </a:xfrm>
        </p:grpSpPr>
        <p:sp>
          <p:nvSpPr>
            <p:cNvPr id="39" name="object 39"/>
            <p:cNvSpPr/>
            <p:nvPr/>
          </p:nvSpPr>
          <p:spPr>
            <a:xfrm>
              <a:off x="6808698" y="2239365"/>
              <a:ext cx="702310" cy="1856105"/>
            </a:xfrm>
            <a:custGeom>
              <a:avLst/>
              <a:gdLst/>
              <a:ahLst/>
              <a:cxnLst/>
              <a:rect l="l" t="t" r="r" b="b"/>
              <a:pathLst>
                <a:path w="702309" h="1856104">
                  <a:moveTo>
                    <a:pt x="702094" y="0"/>
                  </a:moveTo>
                  <a:lnTo>
                    <a:pt x="0" y="0"/>
                  </a:lnTo>
                  <a:lnTo>
                    <a:pt x="0" y="1855812"/>
                  </a:lnTo>
                  <a:lnTo>
                    <a:pt x="702094" y="1855812"/>
                  </a:lnTo>
                  <a:lnTo>
                    <a:pt x="702094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841159" y="2280373"/>
              <a:ext cx="33972" cy="33972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841158" y="228037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41159" y="2396363"/>
              <a:ext cx="33972" cy="3397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841158" y="239636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841159" y="2512352"/>
              <a:ext cx="33972" cy="3397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841158" y="251235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6873998" y="2198132"/>
            <a:ext cx="511179" cy="37355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93867">
              <a:lnSpc>
                <a:spcPct val="168400"/>
              </a:lnSpc>
              <a:spcBef>
                <a:spcPts val="90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MYCr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385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MYCr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BCL2r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(n=1)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6832974" y="2619717"/>
            <a:ext cx="45029" cy="1435235"/>
            <a:chOff x="6835761" y="2622947"/>
            <a:chExt cx="45085" cy="1437005"/>
          </a:xfrm>
        </p:grpSpPr>
        <p:pic>
          <p:nvPicPr>
            <p:cNvPr id="48" name="object 4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41159" y="2628341"/>
              <a:ext cx="33972" cy="33972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841158" y="262834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841159" y="2744330"/>
              <a:ext cx="33972" cy="33972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841158" y="274433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841159" y="2860319"/>
              <a:ext cx="33972" cy="3397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841158" y="286032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841159" y="2976308"/>
              <a:ext cx="33972" cy="33972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841158" y="297631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841159" y="3092297"/>
              <a:ext cx="33972" cy="3397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841158" y="30923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41159" y="3208286"/>
              <a:ext cx="33972" cy="3397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841158" y="320828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41159" y="3324275"/>
              <a:ext cx="33972" cy="33972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841158" y="332427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41159" y="3440264"/>
              <a:ext cx="33972" cy="33972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841158" y="344026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41159" y="3556241"/>
              <a:ext cx="33972" cy="3398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841158" y="355625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841159" y="3672243"/>
              <a:ext cx="33972" cy="33972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841158" y="367224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841159" y="3788232"/>
              <a:ext cx="33972" cy="33972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841158" y="378823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841159" y="3904221"/>
              <a:ext cx="33972" cy="33972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841158" y="390422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841159" y="4020197"/>
              <a:ext cx="33972" cy="33985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6841158" y="402020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6873998" y="2545872"/>
            <a:ext cx="620899" cy="1530368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111626">
              <a:lnSpc>
                <a:spcPct val="169200"/>
              </a:lnSpc>
              <a:spcBef>
                <a:spcPts val="8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 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12685" marR="114163">
              <a:lnSpc>
                <a:spcPct val="1684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12685" marR="11416">
              <a:lnSpc>
                <a:spcPct val="168400"/>
              </a:lnSpc>
              <a:spcBef>
                <a:spcPts val="1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12685" marR="5074">
              <a:lnSpc>
                <a:spcPct val="168400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384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 marR="230863">
              <a:lnSpc>
                <a:spcPct val="1684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4761526" y="1700529"/>
            <a:ext cx="2787388" cy="2595854"/>
          </a:xfrm>
          <a:custGeom>
            <a:avLst/>
            <a:gdLst/>
            <a:ahLst/>
            <a:cxnLst/>
            <a:rect l="l" t="t" r="r" b="b"/>
            <a:pathLst>
              <a:path w="2790825" h="2599054">
                <a:moveTo>
                  <a:pt x="0" y="0"/>
                </a:moveTo>
                <a:lnTo>
                  <a:pt x="2790291" y="0"/>
                </a:lnTo>
                <a:lnTo>
                  <a:pt x="2790291" y="2598877"/>
                </a:lnTo>
                <a:lnTo>
                  <a:pt x="0" y="2598877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4856056" y="2953763"/>
            <a:ext cx="287935" cy="25398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  <a:p>
            <a:pPr marL="12685">
              <a:spcBef>
                <a:spcPts val="15"/>
              </a:spcBef>
            </a:pPr>
            <a:r>
              <a:rPr sz="599" spc="-5" dirty="0">
                <a:latin typeface="Calibri"/>
                <a:cs typeface="Calibri"/>
              </a:rPr>
              <a:t>B-</a:t>
            </a:r>
            <a:r>
              <a:rPr sz="599" spc="-10" dirty="0">
                <a:latin typeface="Calibri"/>
                <a:cs typeface="Calibri"/>
              </a:rPr>
              <a:t>oth</a:t>
            </a:r>
            <a:r>
              <a:rPr sz="599" spc="-5" dirty="0">
                <a:latin typeface="Calibri"/>
                <a:cs typeface="Calibri"/>
              </a:rPr>
              <a:t>ers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365166" y="1703953"/>
            <a:ext cx="2613612" cy="2592683"/>
            <a:chOff x="1361211" y="1706054"/>
            <a:chExt cx="2616835" cy="2595880"/>
          </a:xfrm>
        </p:grpSpPr>
        <p:pic>
          <p:nvPicPr>
            <p:cNvPr id="78" name="object 7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361211" y="1706054"/>
              <a:ext cx="2616327" cy="259544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728829" y="2289310"/>
              <a:ext cx="1467485" cy="1759585"/>
            </a:xfrm>
            <a:custGeom>
              <a:avLst/>
              <a:gdLst/>
              <a:ahLst/>
              <a:cxnLst/>
              <a:rect l="l" t="t" r="r" b="b"/>
              <a:pathLst>
                <a:path w="1467485" h="1759585">
                  <a:moveTo>
                    <a:pt x="587692" y="0"/>
                  </a:moveTo>
                  <a:lnTo>
                    <a:pt x="635958" y="1301"/>
                  </a:lnTo>
                  <a:lnTo>
                    <a:pt x="683544" y="5161"/>
                  </a:lnTo>
                  <a:lnTo>
                    <a:pt x="730382" y="11513"/>
                  </a:lnTo>
                  <a:lnTo>
                    <a:pt x="776406" y="20289"/>
                  </a:lnTo>
                  <a:lnTo>
                    <a:pt x="821548" y="31423"/>
                  </a:lnTo>
                  <a:lnTo>
                    <a:pt x="865742" y="44847"/>
                  </a:lnTo>
                  <a:lnTo>
                    <a:pt x="908920" y="60494"/>
                  </a:lnTo>
                  <a:lnTo>
                    <a:pt x="951015" y="78297"/>
                  </a:lnTo>
                  <a:lnTo>
                    <a:pt x="991960" y="98189"/>
                  </a:lnTo>
                  <a:lnTo>
                    <a:pt x="1031688" y="120103"/>
                  </a:lnTo>
                  <a:lnTo>
                    <a:pt x="1070132" y="143972"/>
                  </a:lnTo>
                  <a:lnTo>
                    <a:pt x="1107225" y="169729"/>
                  </a:lnTo>
                  <a:lnTo>
                    <a:pt x="1142900" y="197307"/>
                  </a:lnTo>
                  <a:lnTo>
                    <a:pt x="1177090" y="226638"/>
                  </a:lnTo>
                  <a:lnTo>
                    <a:pt x="1209727" y="257656"/>
                  </a:lnTo>
                  <a:lnTo>
                    <a:pt x="1240745" y="290293"/>
                  </a:lnTo>
                  <a:lnTo>
                    <a:pt x="1270076" y="324482"/>
                  </a:lnTo>
                  <a:lnTo>
                    <a:pt x="1297653" y="360157"/>
                  </a:lnTo>
                  <a:lnTo>
                    <a:pt x="1323410" y="397250"/>
                  </a:lnTo>
                  <a:lnTo>
                    <a:pt x="1347279" y="435694"/>
                  </a:lnTo>
                  <a:lnTo>
                    <a:pt x="1369193" y="475422"/>
                  </a:lnTo>
                  <a:lnTo>
                    <a:pt x="1389085" y="516368"/>
                  </a:lnTo>
                  <a:lnTo>
                    <a:pt x="1406888" y="558463"/>
                  </a:lnTo>
                  <a:lnTo>
                    <a:pt x="1422536" y="601641"/>
                  </a:lnTo>
                  <a:lnTo>
                    <a:pt x="1435959" y="645834"/>
                  </a:lnTo>
                  <a:lnTo>
                    <a:pt x="1447093" y="690976"/>
                  </a:lnTo>
                  <a:lnTo>
                    <a:pt x="1455869" y="737000"/>
                  </a:lnTo>
                  <a:lnTo>
                    <a:pt x="1462221" y="783839"/>
                  </a:lnTo>
                  <a:lnTo>
                    <a:pt x="1466081" y="831424"/>
                  </a:lnTo>
                  <a:lnTo>
                    <a:pt x="1467383" y="879690"/>
                  </a:lnTo>
                  <a:lnTo>
                    <a:pt x="1466081" y="927956"/>
                  </a:lnTo>
                  <a:lnTo>
                    <a:pt x="1462221" y="975542"/>
                  </a:lnTo>
                  <a:lnTo>
                    <a:pt x="1455869" y="1022380"/>
                  </a:lnTo>
                  <a:lnTo>
                    <a:pt x="1447093" y="1068404"/>
                  </a:lnTo>
                  <a:lnTo>
                    <a:pt x="1435959" y="1113546"/>
                  </a:lnTo>
                  <a:lnTo>
                    <a:pt x="1422536" y="1157739"/>
                  </a:lnTo>
                  <a:lnTo>
                    <a:pt x="1406888" y="1200916"/>
                  </a:lnTo>
                  <a:lnTo>
                    <a:pt x="1389085" y="1243011"/>
                  </a:lnTo>
                  <a:lnTo>
                    <a:pt x="1369193" y="1283956"/>
                  </a:lnTo>
                  <a:lnTo>
                    <a:pt x="1347279" y="1323683"/>
                  </a:lnTo>
                  <a:lnTo>
                    <a:pt x="1323410" y="1362127"/>
                  </a:lnTo>
                  <a:lnTo>
                    <a:pt x="1297653" y="1399219"/>
                  </a:lnTo>
                  <a:lnTo>
                    <a:pt x="1270076" y="1434894"/>
                  </a:lnTo>
                  <a:lnTo>
                    <a:pt x="1240745" y="1469082"/>
                  </a:lnTo>
                  <a:lnTo>
                    <a:pt x="1209727" y="1501719"/>
                  </a:lnTo>
                  <a:lnTo>
                    <a:pt x="1177090" y="1532736"/>
                  </a:lnTo>
                  <a:lnTo>
                    <a:pt x="1142900" y="1562066"/>
                  </a:lnTo>
                  <a:lnTo>
                    <a:pt x="1107225" y="1589643"/>
                  </a:lnTo>
                  <a:lnTo>
                    <a:pt x="1070132" y="1615400"/>
                  </a:lnTo>
                  <a:lnTo>
                    <a:pt x="1031688" y="1639268"/>
                  </a:lnTo>
                  <a:lnTo>
                    <a:pt x="991960" y="1661182"/>
                  </a:lnTo>
                  <a:lnTo>
                    <a:pt x="951015" y="1681073"/>
                  </a:lnTo>
                  <a:lnTo>
                    <a:pt x="908920" y="1698876"/>
                  </a:lnTo>
                  <a:lnTo>
                    <a:pt x="865742" y="1714523"/>
                  </a:lnTo>
                  <a:lnTo>
                    <a:pt x="821548" y="1727946"/>
                  </a:lnTo>
                  <a:lnTo>
                    <a:pt x="776406" y="1739079"/>
                  </a:lnTo>
                  <a:lnTo>
                    <a:pt x="730382" y="1747855"/>
                  </a:lnTo>
                  <a:lnTo>
                    <a:pt x="683544" y="1754207"/>
                  </a:lnTo>
                  <a:lnTo>
                    <a:pt x="635958" y="1758067"/>
                  </a:lnTo>
                  <a:lnTo>
                    <a:pt x="587692" y="1759369"/>
                  </a:lnTo>
                  <a:lnTo>
                    <a:pt x="537780" y="1757953"/>
                  </a:lnTo>
                  <a:lnTo>
                    <a:pt x="488249" y="1753733"/>
                  </a:lnTo>
                  <a:lnTo>
                    <a:pt x="439210" y="1746751"/>
                  </a:lnTo>
                  <a:lnTo>
                    <a:pt x="390773" y="1737049"/>
                  </a:lnTo>
                  <a:lnTo>
                    <a:pt x="343046" y="1724669"/>
                  </a:lnTo>
                  <a:lnTo>
                    <a:pt x="296140" y="1709653"/>
                  </a:lnTo>
                  <a:lnTo>
                    <a:pt x="250164" y="1692043"/>
                  </a:lnTo>
                  <a:lnTo>
                    <a:pt x="205229" y="1671881"/>
                  </a:lnTo>
                  <a:lnTo>
                    <a:pt x="161444" y="1649209"/>
                  </a:lnTo>
                  <a:lnTo>
                    <a:pt x="118919" y="1624069"/>
                  </a:lnTo>
                  <a:lnTo>
                    <a:pt x="77763" y="1596503"/>
                  </a:lnTo>
                  <a:lnTo>
                    <a:pt x="38087" y="1566553"/>
                  </a:lnTo>
                  <a:lnTo>
                    <a:pt x="0" y="1534261"/>
                  </a:lnTo>
                  <a:lnTo>
                    <a:pt x="176314" y="1337894"/>
                  </a:lnTo>
                  <a:lnTo>
                    <a:pt x="213360" y="1368665"/>
                  </a:lnTo>
                  <a:lnTo>
                    <a:pt x="252066" y="1396070"/>
                  </a:lnTo>
                  <a:lnTo>
                    <a:pt x="292240" y="1420119"/>
                  </a:lnTo>
                  <a:lnTo>
                    <a:pt x="333688" y="1440823"/>
                  </a:lnTo>
                  <a:lnTo>
                    <a:pt x="376217" y="1458193"/>
                  </a:lnTo>
                  <a:lnTo>
                    <a:pt x="419633" y="1472238"/>
                  </a:lnTo>
                  <a:lnTo>
                    <a:pt x="463742" y="1482969"/>
                  </a:lnTo>
                  <a:lnTo>
                    <a:pt x="508353" y="1490396"/>
                  </a:lnTo>
                  <a:lnTo>
                    <a:pt x="553271" y="1494530"/>
                  </a:lnTo>
                  <a:lnTo>
                    <a:pt x="598303" y="1495382"/>
                  </a:lnTo>
                  <a:lnTo>
                    <a:pt x="643255" y="1492961"/>
                  </a:lnTo>
                  <a:lnTo>
                    <a:pt x="687935" y="1487279"/>
                  </a:lnTo>
                  <a:lnTo>
                    <a:pt x="732150" y="1478344"/>
                  </a:lnTo>
                  <a:lnTo>
                    <a:pt x="775705" y="1466169"/>
                  </a:lnTo>
                  <a:lnTo>
                    <a:pt x="818407" y="1450764"/>
                  </a:lnTo>
                  <a:lnTo>
                    <a:pt x="860064" y="1432138"/>
                  </a:lnTo>
                  <a:lnTo>
                    <a:pt x="900482" y="1410302"/>
                  </a:lnTo>
                  <a:lnTo>
                    <a:pt x="939467" y="1385267"/>
                  </a:lnTo>
                  <a:lnTo>
                    <a:pt x="976827" y="1357042"/>
                  </a:lnTo>
                  <a:lnTo>
                    <a:pt x="1012367" y="1325640"/>
                  </a:lnTo>
                  <a:lnTo>
                    <a:pt x="1045895" y="1291069"/>
                  </a:lnTo>
                  <a:lnTo>
                    <a:pt x="1076666" y="1254023"/>
                  </a:lnTo>
                  <a:lnTo>
                    <a:pt x="1104071" y="1215316"/>
                  </a:lnTo>
                  <a:lnTo>
                    <a:pt x="1128121" y="1175141"/>
                  </a:lnTo>
                  <a:lnTo>
                    <a:pt x="1148825" y="1133693"/>
                  </a:lnTo>
                  <a:lnTo>
                    <a:pt x="1166194" y="1091164"/>
                  </a:lnTo>
                  <a:lnTo>
                    <a:pt x="1180239" y="1047748"/>
                  </a:lnTo>
                  <a:lnTo>
                    <a:pt x="1190970" y="1003637"/>
                  </a:lnTo>
                  <a:lnTo>
                    <a:pt x="1198398" y="959026"/>
                  </a:lnTo>
                  <a:lnTo>
                    <a:pt x="1202532" y="914108"/>
                  </a:lnTo>
                  <a:lnTo>
                    <a:pt x="1203384" y="869075"/>
                  </a:lnTo>
                  <a:lnTo>
                    <a:pt x="1200963" y="824122"/>
                  </a:lnTo>
                  <a:lnTo>
                    <a:pt x="1195280" y="779442"/>
                  </a:lnTo>
                  <a:lnTo>
                    <a:pt x="1186346" y="735227"/>
                  </a:lnTo>
                  <a:lnTo>
                    <a:pt x="1174171" y="691672"/>
                  </a:lnTo>
                  <a:lnTo>
                    <a:pt x="1158765" y="648970"/>
                  </a:lnTo>
                  <a:lnTo>
                    <a:pt x="1140139" y="607313"/>
                  </a:lnTo>
                  <a:lnTo>
                    <a:pt x="1118303" y="566896"/>
                  </a:lnTo>
                  <a:lnTo>
                    <a:pt x="1093268" y="527911"/>
                  </a:lnTo>
                  <a:lnTo>
                    <a:pt x="1065044" y="490553"/>
                  </a:lnTo>
                  <a:lnTo>
                    <a:pt x="1033641" y="455014"/>
                  </a:lnTo>
                  <a:lnTo>
                    <a:pt x="999070" y="421487"/>
                  </a:lnTo>
                  <a:lnTo>
                    <a:pt x="960200" y="389361"/>
                  </a:lnTo>
                  <a:lnTo>
                    <a:pt x="919079" y="360682"/>
                  </a:lnTo>
                  <a:lnTo>
                    <a:pt x="875941" y="335539"/>
                  </a:lnTo>
                  <a:lnTo>
                    <a:pt x="831015" y="314021"/>
                  </a:lnTo>
                  <a:lnTo>
                    <a:pt x="784534" y="296216"/>
                  </a:lnTo>
                  <a:lnTo>
                    <a:pt x="736730" y="282213"/>
                  </a:lnTo>
                  <a:lnTo>
                    <a:pt x="687834" y="272101"/>
                  </a:lnTo>
                  <a:lnTo>
                    <a:pt x="638077" y="265969"/>
                  </a:lnTo>
                  <a:lnTo>
                    <a:pt x="587692" y="263906"/>
                  </a:lnTo>
                  <a:lnTo>
                    <a:pt x="58769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0" name="object 8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71028" y="3339007"/>
              <a:ext cx="434111" cy="484568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471023" y="3339009"/>
              <a:ext cx="434340" cy="485140"/>
            </a:xfrm>
            <a:custGeom>
              <a:avLst/>
              <a:gdLst/>
              <a:ahLst/>
              <a:cxnLst/>
              <a:rect l="l" t="t" r="r" b="b"/>
              <a:pathLst>
                <a:path w="434339" h="485139">
                  <a:moveTo>
                    <a:pt x="257809" y="484568"/>
                  </a:moveTo>
                  <a:lnTo>
                    <a:pt x="221964" y="450520"/>
                  </a:lnTo>
                  <a:lnTo>
                    <a:pt x="188191" y="414628"/>
                  </a:lnTo>
                  <a:lnTo>
                    <a:pt x="156553" y="376991"/>
                  </a:lnTo>
                  <a:lnTo>
                    <a:pt x="127110" y="337705"/>
                  </a:lnTo>
                  <a:lnTo>
                    <a:pt x="99925" y="296870"/>
                  </a:lnTo>
                  <a:lnTo>
                    <a:pt x="75058" y="254583"/>
                  </a:lnTo>
                  <a:lnTo>
                    <a:pt x="52570" y="210941"/>
                  </a:lnTo>
                  <a:lnTo>
                    <a:pt x="32524" y="166044"/>
                  </a:lnTo>
                  <a:lnTo>
                    <a:pt x="14980" y="119988"/>
                  </a:lnTo>
                  <a:lnTo>
                    <a:pt x="0" y="72872"/>
                  </a:lnTo>
                  <a:lnTo>
                    <a:pt x="253657" y="0"/>
                  </a:lnTo>
                  <a:lnTo>
                    <a:pt x="269188" y="46893"/>
                  </a:lnTo>
                  <a:lnTo>
                    <a:pt x="288344" y="92212"/>
                  </a:lnTo>
                  <a:lnTo>
                    <a:pt x="311000" y="135757"/>
                  </a:lnTo>
                  <a:lnTo>
                    <a:pt x="337029" y="177328"/>
                  </a:lnTo>
                  <a:lnTo>
                    <a:pt x="366307" y="216725"/>
                  </a:lnTo>
                  <a:lnTo>
                    <a:pt x="398710" y="253749"/>
                  </a:lnTo>
                  <a:lnTo>
                    <a:pt x="434111" y="288201"/>
                  </a:lnTo>
                  <a:lnTo>
                    <a:pt x="257809" y="48456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2" name="object 8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36945" y="2999701"/>
              <a:ext cx="287727" cy="41217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436944" y="2999700"/>
              <a:ext cx="288290" cy="412750"/>
            </a:xfrm>
            <a:custGeom>
              <a:avLst/>
              <a:gdLst/>
              <a:ahLst/>
              <a:cxnLst/>
              <a:rect l="l" t="t" r="r" b="b"/>
              <a:pathLst>
                <a:path w="288289" h="412750">
                  <a:moveTo>
                    <a:pt x="34082" y="412178"/>
                  </a:moveTo>
                  <a:lnTo>
                    <a:pt x="21163" y="361594"/>
                  </a:lnTo>
                  <a:lnTo>
                    <a:pt x="11290" y="310469"/>
                  </a:lnTo>
                  <a:lnTo>
                    <a:pt x="4467" y="258939"/>
                  </a:lnTo>
                  <a:lnTo>
                    <a:pt x="702" y="207141"/>
                  </a:lnTo>
                  <a:lnTo>
                    <a:pt x="0" y="155212"/>
                  </a:lnTo>
                  <a:lnTo>
                    <a:pt x="2366" y="103288"/>
                  </a:lnTo>
                  <a:lnTo>
                    <a:pt x="7807" y="51505"/>
                  </a:lnTo>
                  <a:lnTo>
                    <a:pt x="16328" y="0"/>
                  </a:lnTo>
                  <a:lnTo>
                    <a:pt x="275306" y="50787"/>
                  </a:lnTo>
                  <a:lnTo>
                    <a:pt x="267833" y="98910"/>
                  </a:lnTo>
                  <a:lnTo>
                    <a:pt x="264189" y="147320"/>
                  </a:lnTo>
                  <a:lnTo>
                    <a:pt x="264367" y="195791"/>
                  </a:lnTo>
                  <a:lnTo>
                    <a:pt x="268355" y="244098"/>
                  </a:lnTo>
                  <a:lnTo>
                    <a:pt x="276145" y="292015"/>
                  </a:lnTo>
                  <a:lnTo>
                    <a:pt x="287727" y="339318"/>
                  </a:lnTo>
                  <a:lnTo>
                    <a:pt x="34082" y="41217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4" name="object 8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53273" y="2654998"/>
              <a:ext cx="363512" cy="39549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453278" y="2654998"/>
              <a:ext cx="363855" cy="395605"/>
            </a:xfrm>
            <a:custGeom>
              <a:avLst/>
              <a:gdLst/>
              <a:ahLst/>
              <a:cxnLst/>
              <a:rect l="l" t="t" r="r" b="b"/>
              <a:pathLst>
                <a:path w="363855" h="395605">
                  <a:moveTo>
                    <a:pt x="0" y="344703"/>
                  </a:moveTo>
                  <a:lnTo>
                    <a:pt x="10382" y="298418"/>
                  </a:lnTo>
                  <a:lnTo>
                    <a:pt x="23212" y="252858"/>
                  </a:lnTo>
                  <a:lnTo>
                    <a:pt x="38451" y="208116"/>
                  </a:lnTo>
                  <a:lnTo>
                    <a:pt x="56057" y="164288"/>
                  </a:lnTo>
                  <a:lnTo>
                    <a:pt x="75990" y="121468"/>
                  </a:lnTo>
                  <a:lnTo>
                    <a:pt x="98208" y="79750"/>
                  </a:lnTo>
                  <a:lnTo>
                    <a:pt x="122671" y="39229"/>
                  </a:lnTo>
                  <a:lnTo>
                    <a:pt x="149339" y="0"/>
                  </a:lnTo>
                  <a:lnTo>
                    <a:pt x="363512" y="154203"/>
                  </a:lnTo>
                  <a:lnTo>
                    <a:pt x="334380" y="198575"/>
                  </a:lnTo>
                  <a:lnTo>
                    <a:pt x="309243" y="245160"/>
                  </a:lnTo>
                  <a:lnTo>
                    <a:pt x="288219" y="293688"/>
                  </a:lnTo>
                  <a:lnTo>
                    <a:pt x="271425" y="343888"/>
                  </a:lnTo>
                  <a:lnTo>
                    <a:pt x="258978" y="395490"/>
                  </a:lnTo>
                  <a:lnTo>
                    <a:pt x="0" y="34470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6" name="object 86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02625" y="2423439"/>
              <a:ext cx="387083" cy="38576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602620" y="2423428"/>
              <a:ext cx="387350" cy="386080"/>
            </a:xfrm>
            <a:custGeom>
              <a:avLst/>
              <a:gdLst/>
              <a:ahLst/>
              <a:cxnLst/>
              <a:rect l="l" t="t" r="r" b="b"/>
              <a:pathLst>
                <a:path w="387350" h="386080">
                  <a:moveTo>
                    <a:pt x="0" y="231571"/>
                  </a:moveTo>
                  <a:lnTo>
                    <a:pt x="29578" y="192805"/>
                  </a:lnTo>
                  <a:lnTo>
                    <a:pt x="61196" y="155806"/>
                  </a:lnTo>
                  <a:lnTo>
                    <a:pt x="94772" y="120651"/>
                  </a:lnTo>
                  <a:lnTo>
                    <a:pt x="130225" y="87416"/>
                  </a:lnTo>
                  <a:lnTo>
                    <a:pt x="167473" y="56178"/>
                  </a:lnTo>
                  <a:lnTo>
                    <a:pt x="206434" y="27014"/>
                  </a:lnTo>
                  <a:lnTo>
                    <a:pt x="247027" y="0"/>
                  </a:lnTo>
                  <a:lnTo>
                    <a:pt x="387083" y="223672"/>
                  </a:lnTo>
                  <a:lnTo>
                    <a:pt x="347619" y="250572"/>
                  </a:lnTo>
                  <a:lnTo>
                    <a:pt x="310439" y="280379"/>
                  </a:lnTo>
                  <a:lnTo>
                    <a:pt x="275701" y="312947"/>
                  </a:lnTo>
                  <a:lnTo>
                    <a:pt x="243559" y="348127"/>
                  </a:lnTo>
                  <a:lnTo>
                    <a:pt x="214172" y="385775"/>
                  </a:lnTo>
                  <a:lnTo>
                    <a:pt x="0" y="231571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8" name="object 8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849653" y="2318473"/>
              <a:ext cx="309625" cy="328625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849644" y="2318473"/>
              <a:ext cx="309880" cy="328930"/>
            </a:xfrm>
            <a:custGeom>
              <a:avLst/>
              <a:gdLst/>
              <a:ahLst/>
              <a:cxnLst/>
              <a:rect l="l" t="t" r="r" b="b"/>
              <a:pathLst>
                <a:path w="309880" h="328930">
                  <a:moveTo>
                    <a:pt x="0" y="104952"/>
                  </a:moveTo>
                  <a:lnTo>
                    <a:pt x="45781" y="78172"/>
                  </a:lnTo>
                  <a:lnTo>
                    <a:pt x="93029" y="54227"/>
                  </a:lnTo>
                  <a:lnTo>
                    <a:pt x="141611" y="33177"/>
                  </a:lnTo>
                  <a:lnTo>
                    <a:pt x="191392" y="15082"/>
                  </a:lnTo>
                  <a:lnTo>
                    <a:pt x="242239" y="0"/>
                  </a:lnTo>
                  <a:lnTo>
                    <a:pt x="309638" y="255155"/>
                  </a:lnTo>
                  <a:lnTo>
                    <a:pt x="265253" y="268687"/>
                  </a:lnTo>
                  <a:lnTo>
                    <a:pt x="222076" y="285494"/>
                  </a:lnTo>
                  <a:lnTo>
                    <a:pt x="180288" y="305499"/>
                  </a:lnTo>
                  <a:lnTo>
                    <a:pt x="140068" y="328625"/>
                  </a:lnTo>
                  <a:lnTo>
                    <a:pt x="0" y="104952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0" name="object 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091880" y="2309596"/>
              <a:ext cx="93154" cy="264032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091889" y="2309597"/>
              <a:ext cx="93345" cy="264160"/>
            </a:xfrm>
            <a:custGeom>
              <a:avLst/>
              <a:gdLst/>
              <a:ahLst/>
              <a:cxnLst/>
              <a:rect l="l" t="t" r="r" b="b"/>
              <a:pathLst>
                <a:path w="93344" h="264160">
                  <a:moveTo>
                    <a:pt x="0" y="8877"/>
                  </a:moveTo>
                  <a:lnTo>
                    <a:pt x="9165" y="6507"/>
                  </a:lnTo>
                  <a:lnTo>
                    <a:pt x="18354" y="4238"/>
                  </a:lnTo>
                  <a:lnTo>
                    <a:pt x="27567" y="2069"/>
                  </a:lnTo>
                  <a:lnTo>
                    <a:pt x="36804" y="0"/>
                  </a:lnTo>
                  <a:lnTo>
                    <a:pt x="93154" y="257822"/>
                  </a:lnTo>
                  <a:lnTo>
                    <a:pt x="86686" y="259269"/>
                  </a:lnTo>
                  <a:lnTo>
                    <a:pt x="80237" y="260789"/>
                  </a:lnTo>
                  <a:lnTo>
                    <a:pt x="73803" y="262378"/>
                  </a:lnTo>
                  <a:lnTo>
                    <a:pt x="67386" y="264033"/>
                  </a:lnTo>
                  <a:lnTo>
                    <a:pt x="0" y="8877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2" name="object 9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128685" y="2302306"/>
              <a:ext cx="82359" cy="265112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128688" y="2302309"/>
              <a:ext cx="82550" cy="265430"/>
            </a:xfrm>
            <a:custGeom>
              <a:avLst/>
              <a:gdLst/>
              <a:ahLst/>
              <a:cxnLst/>
              <a:rect l="l" t="t" r="r" b="b"/>
              <a:pathLst>
                <a:path w="82550" h="265430">
                  <a:moveTo>
                    <a:pt x="0" y="7289"/>
                  </a:moveTo>
                  <a:lnTo>
                    <a:pt x="9258" y="5320"/>
                  </a:lnTo>
                  <a:lnTo>
                    <a:pt x="18535" y="3449"/>
                  </a:lnTo>
                  <a:lnTo>
                    <a:pt x="27832" y="1676"/>
                  </a:lnTo>
                  <a:lnTo>
                    <a:pt x="37147" y="0"/>
                  </a:lnTo>
                  <a:lnTo>
                    <a:pt x="82346" y="260007"/>
                  </a:lnTo>
                  <a:lnTo>
                    <a:pt x="75827" y="261176"/>
                  </a:lnTo>
                  <a:lnTo>
                    <a:pt x="69319" y="262416"/>
                  </a:lnTo>
                  <a:lnTo>
                    <a:pt x="62826" y="263728"/>
                  </a:lnTo>
                  <a:lnTo>
                    <a:pt x="56349" y="265112"/>
                  </a:lnTo>
                  <a:lnTo>
                    <a:pt x="0" y="7289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165832" y="2296629"/>
              <a:ext cx="71412" cy="265683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165837" y="2296635"/>
              <a:ext cx="71755" cy="266065"/>
            </a:xfrm>
            <a:custGeom>
              <a:avLst/>
              <a:gdLst/>
              <a:ahLst/>
              <a:cxnLst/>
              <a:rect l="l" t="t" r="r" b="b"/>
              <a:pathLst>
                <a:path w="71755" h="266064">
                  <a:moveTo>
                    <a:pt x="0" y="5676"/>
                  </a:moveTo>
                  <a:lnTo>
                    <a:pt x="9334" y="4107"/>
                  </a:lnTo>
                  <a:lnTo>
                    <a:pt x="18684" y="2638"/>
                  </a:lnTo>
                  <a:lnTo>
                    <a:pt x="28049" y="1269"/>
                  </a:lnTo>
                  <a:lnTo>
                    <a:pt x="37426" y="0"/>
                  </a:lnTo>
                  <a:lnTo>
                    <a:pt x="71399" y="261708"/>
                  </a:lnTo>
                  <a:lnTo>
                    <a:pt x="64833" y="262594"/>
                  </a:lnTo>
                  <a:lnTo>
                    <a:pt x="58280" y="263553"/>
                  </a:lnTo>
                  <a:lnTo>
                    <a:pt x="51736" y="264584"/>
                  </a:lnTo>
                  <a:lnTo>
                    <a:pt x="45199" y="265684"/>
                  </a:lnTo>
                  <a:lnTo>
                    <a:pt x="0" y="5676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203259" y="2292565"/>
              <a:ext cx="60325" cy="265772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2203262" y="2292568"/>
              <a:ext cx="60325" cy="266065"/>
            </a:xfrm>
            <a:custGeom>
              <a:avLst/>
              <a:gdLst/>
              <a:ahLst/>
              <a:cxnLst/>
              <a:rect l="l" t="t" r="r" b="b"/>
              <a:pathLst>
                <a:path w="60325" h="266064">
                  <a:moveTo>
                    <a:pt x="0" y="4063"/>
                  </a:moveTo>
                  <a:lnTo>
                    <a:pt x="9389" y="2895"/>
                  </a:lnTo>
                  <a:lnTo>
                    <a:pt x="18791" y="1827"/>
                  </a:lnTo>
                  <a:lnTo>
                    <a:pt x="28205" y="861"/>
                  </a:lnTo>
                  <a:lnTo>
                    <a:pt x="37630" y="0"/>
                  </a:lnTo>
                  <a:lnTo>
                    <a:pt x="60325" y="262928"/>
                  </a:lnTo>
                  <a:lnTo>
                    <a:pt x="53726" y="263535"/>
                  </a:lnTo>
                  <a:lnTo>
                    <a:pt x="47136" y="264212"/>
                  </a:lnTo>
                  <a:lnTo>
                    <a:pt x="40554" y="264958"/>
                  </a:lnTo>
                  <a:lnTo>
                    <a:pt x="33985" y="265772"/>
                  </a:lnTo>
                  <a:lnTo>
                    <a:pt x="0" y="406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8" name="object 9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240902" y="2289314"/>
              <a:ext cx="75615" cy="266179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240899" y="2289316"/>
              <a:ext cx="76200" cy="266700"/>
            </a:xfrm>
            <a:custGeom>
              <a:avLst/>
              <a:gdLst/>
              <a:ahLst/>
              <a:cxnLst/>
              <a:rect l="l" t="t" r="r" b="b"/>
              <a:pathLst>
                <a:path w="76200" h="266700">
                  <a:moveTo>
                    <a:pt x="0" y="3251"/>
                  </a:moveTo>
                  <a:lnTo>
                    <a:pt x="18874" y="1827"/>
                  </a:lnTo>
                  <a:lnTo>
                    <a:pt x="37776" y="811"/>
                  </a:lnTo>
                  <a:lnTo>
                    <a:pt x="56696" y="202"/>
                  </a:lnTo>
                  <a:lnTo>
                    <a:pt x="75628" y="0"/>
                  </a:lnTo>
                  <a:lnTo>
                    <a:pt x="75615" y="263906"/>
                  </a:lnTo>
                  <a:lnTo>
                    <a:pt x="62367" y="264048"/>
                  </a:lnTo>
                  <a:lnTo>
                    <a:pt x="49125" y="264475"/>
                  </a:lnTo>
                  <a:lnTo>
                    <a:pt x="35894" y="265186"/>
                  </a:lnTo>
                  <a:lnTo>
                    <a:pt x="22682" y="266179"/>
                  </a:lnTo>
                  <a:lnTo>
                    <a:pt x="0" y="3251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3271837" y="2531059"/>
              <a:ext cx="664845" cy="1276350"/>
            </a:xfrm>
            <a:custGeom>
              <a:avLst/>
              <a:gdLst/>
              <a:ahLst/>
              <a:cxnLst/>
              <a:rect l="l" t="t" r="r" b="b"/>
              <a:pathLst>
                <a:path w="664845" h="1276350">
                  <a:moveTo>
                    <a:pt x="664451" y="0"/>
                  </a:moveTo>
                  <a:lnTo>
                    <a:pt x="0" y="0"/>
                  </a:lnTo>
                  <a:lnTo>
                    <a:pt x="0" y="1275880"/>
                  </a:lnTo>
                  <a:lnTo>
                    <a:pt x="664451" y="1275880"/>
                  </a:lnTo>
                  <a:lnTo>
                    <a:pt x="66445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1" name="object 10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304298" y="2572067"/>
              <a:ext cx="33972" cy="33972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3304293" y="257207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3" name="object 10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304298" y="2688056"/>
              <a:ext cx="33972" cy="33972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3304293" y="268805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5" name="object 10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304298" y="2804045"/>
              <a:ext cx="33972" cy="33972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3304293" y="2804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7" name="object 10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304298" y="2920034"/>
              <a:ext cx="33972" cy="33972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3304293" y="292003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9" name="object 10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304298" y="3036023"/>
              <a:ext cx="33972" cy="33972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3304293" y="303602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1" name="object 11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304298" y="3152013"/>
              <a:ext cx="33972" cy="33972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3304293" y="315201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3" name="object 11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304298" y="3268002"/>
              <a:ext cx="33972" cy="33972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3304293" y="326800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5" name="object 11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304298" y="3383978"/>
              <a:ext cx="33972" cy="33972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3304293" y="338398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7" name="object 11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304298" y="3499980"/>
              <a:ext cx="33972" cy="3397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3304293" y="349997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9" name="object 11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304298" y="3615969"/>
              <a:ext cx="33972" cy="33972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3304293" y="361596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1" name="object 12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304298" y="3731945"/>
              <a:ext cx="33972" cy="33985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304293" y="373195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72" y="0"/>
                  </a:lnTo>
                  <a:lnTo>
                    <a:pt x="33972" y="33972"/>
                  </a:lnTo>
                  <a:lnTo>
                    <a:pt x="0" y="3397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3" name="object 123"/>
          <p:cNvSpPr txBox="1"/>
          <p:nvPr/>
        </p:nvSpPr>
        <p:spPr>
          <a:xfrm>
            <a:off x="3273439" y="2527942"/>
            <a:ext cx="664026" cy="1274778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0548">
              <a:spcBef>
                <a:spcPts val="160"/>
              </a:spcBef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70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13</a:t>
            </a:r>
            <a:endParaRPr sz="449">
              <a:latin typeface="Calibri"/>
              <a:cs typeface="Calibri"/>
            </a:endParaRPr>
          </a:p>
          <a:p>
            <a:pPr marL="80548" marR="138264">
              <a:lnSpc>
                <a:spcPts val="918"/>
              </a:lnSpc>
              <a:spcBef>
                <a:spcPts val="85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n=11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n=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10</a:t>
            </a:r>
            <a:endParaRPr sz="449">
              <a:latin typeface="Calibri"/>
              <a:cs typeface="Calibri"/>
            </a:endParaRPr>
          </a:p>
          <a:p>
            <a:pPr marL="80548" marR="21564">
              <a:lnSpc>
                <a:spcPts val="909"/>
              </a:lnSpc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n=9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7 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MYCr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n=1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290"/>
              </a:spcBef>
            </a:pP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G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65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449">
              <a:latin typeface="Calibri"/>
              <a:cs typeface="Calibri"/>
            </a:endParaRPr>
          </a:p>
          <a:p>
            <a:pPr marL="80548" marR="124945">
              <a:lnSpc>
                <a:spcPts val="918"/>
              </a:lnSpc>
              <a:spcBef>
                <a:spcPts val="85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1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V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UN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1365160" y="1703962"/>
            <a:ext cx="2613612" cy="1494977"/>
          </a:xfrm>
          <a:prstGeom prst="rect">
            <a:avLst/>
          </a:prstGeom>
          <a:ln w="5156">
            <a:solidFill>
              <a:srgbClr val="D9D9D9"/>
            </a:solidFill>
          </a:ln>
        </p:spPr>
        <p:txBody>
          <a:bodyPr vert="horz" wrap="square" lIns="0" tIns="38053" rIns="0" bIns="0" rtlCol="0">
            <a:spAutoFit/>
          </a:bodyPr>
          <a:lstStyle/>
          <a:p>
            <a:pPr marL="1160021" marR="582865" indent="-570814">
              <a:lnSpc>
                <a:spcPct val="105700"/>
              </a:lnSpc>
              <a:spcBef>
                <a:spcPts val="3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GENÉTICAS 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LOCALES </a:t>
            </a:r>
            <a:r>
              <a:rPr sz="849" spc="-180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N=146</a:t>
            </a:r>
            <a:endParaRPr sz="8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spcBef>
                <a:spcPts val="55"/>
              </a:spcBef>
            </a:pPr>
            <a:endParaRPr sz="1049">
              <a:latin typeface="Calibri"/>
              <a:cs typeface="Calibri"/>
            </a:endParaRPr>
          </a:p>
          <a:p>
            <a:pPr marL="1591303"/>
            <a:r>
              <a:rPr sz="949" spc="10" dirty="0">
                <a:latin typeface="Calibri"/>
                <a:cs typeface="Calibri"/>
              </a:rPr>
              <a:t>61%</a:t>
            </a:r>
            <a:endParaRPr sz="949">
              <a:latin typeface="Calibri"/>
              <a:cs typeface="Calibri"/>
            </a:endParaRPr>
          </a:p>
          <a:p>
            <a:pPr marL="1591303">
              <a:spcBef>
                <a:spcPts val="30"/>
              </a:spcBef>
            </a:pPr>
            <a:r>
              <a:rPr sz="599" spc="-5" dirty="0">
                <a:latin typeface="Calibri"/>
                <a:cs typeface="Calibri"/>
              </a:rPr>
              <a:t>B-others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4556945" y="1794228"/>
            <a:ext cx="1191061" cy="1124468"/>
          </a:xfrm>
          <a:custGeom>
            <a:avLst/>
            <a:gdLst/>
            <a:ahLst/>
            <a:cxnLst/>
            <a:rect l="l" t="t" r="r" b="b"/>
            <a:pathLst>
              <a:path w="1192529" h="1125855">
                <a:moveTo>
                  <a:pt x="347793" y="1125406"/>
                </a:moveTo>
                <a:lnTo>
                  <a:pt x="303216" y="935808"/>
                </a:lnTo>
                <a:lnTo>
                  <a:pt x="257155" y="911655"/>
                </a:lnTo>
                <a:lnTo>
                  <a:pt x="214608" y="884608"/>
                </a:lnTo>
                <a:lnTo>
                  <a:pt x="175655" y="854906"/>
                </a:lnTo>
                <a:lnTo>
                  <a:pt x="140376" y="822790"/>
                </a:lnTo>
                <a:lnTo>
                  <a:pt x="108852" y="788500"/>
                </a:lnTo>
                <a:lnTo>
                  <a:pt x="81161" y="752278"/>
                </a:lnTo>
                <a:lnTo>
                  <a:pt x="57384" y="714364"/>
                </a:lnTo>
                <a:lnTo>
                  <a:pt x="37601" y="674998"/>
                </a:lnTo>
                <a:lnTo>
                  <a:pt x="21891" y="634421"/>
                </a:lnTo>
                <a:lnTo>
                  <a:pt x="10334" y="592873"/>
                </a:lnTo>
                <a:lnTo>
                  <a:pt x="3010" y="550596"/>
                </a:lnTo>
                <a:lnTo>
                  <a:pt x="0" y="507828"/>
                </a:lnTo>
                <a:lnTo>
                  <a:pt x="1382" y="464812"/>
                </a:lnTo>
                <a:lnTo>
                  <a:pt x="7236" y="421787"/>
                </a:lnTo>
                <a:lnTo>
                  <a:pt x="17644" y="378995"/>
                </a:lnTo>
                <a:lnTo>
                  <a:pt x="32683" y="336675"/>
                </a:lnTo>
                <a:lnTo>
                  <a:pt x="52435" y="295068"/>
                </a:lnTo>
                <a:lnTo>
                  <a:pt x="76978" y="254415"/>
                </a:lnTo>
                <a:lnTo>
                  <a:pt x="104164" y="217734"/>
                </a:lnTo>
                <a:lnTo>
                  <a:pt x="134460" y="183695"/>
                </a:lnTo>
                <a:lnTo>
                  <a:pt x="167623" y="152357"/>
                </a:lnTo>
                <a:lnTo>
                  <a:pt x="203408" y="123775"/>
                </a:lnTo>
                <a:lnTo>
                  <a:pt x="241573" y="98008"/>
                </a:lnTo>
                <a:lnTo>
                  <a:pt x="281873" y="75111"/>
                </a:lnTo>
                <a:lnTo>
                  <a:pt x="324065" y="55141"/>
                </a:lnTo>
                <a:lnTo>
                  <a:pt x="367905" y="38157"/>
                </a:lnTo>
                <a:lnTo>
                  <a:pt x="413148" y="24214"/>
                </a:lnTo>
                <a:lnTo>
                  <a:pt x="459552" y="13370"/>
                </a:lnTo>
                <a:lnTo>
                  <a:pt x="506872" y="5682"/>
                </a:lnTo>
                <a:lnTo>
                  <a:pt x="554865" y="1206"/>
                </a:lnTo>
                <a:lnTo>
                  <a:pt x="603286" y="0"/>
                </a:lnTo>
                <a:lnTo>
                  <a:pt x="651893" y="2120"/>
                </a:lnTo>
                <a:lnTo>
                  <a:pt x="700441" y="7624"/>
                </a:lnTo>
                <a:lnTo>
                  <a:pt x="748686" y="16568"/>
                </a:lnTo>
                <a:lnTo>
                  <a:pt x="796385" y="29010"/>
                </a:lnTo>
                <a:lnTo>
                  <a:pt x="843294" y="45006"/>
                </a:lnTo>
                <a:lnTo>
                  <a:pt x="889169" y="64613"/>
                </a:lnTo>
                <a:lnTo>
                  <a:pt x="935230" y="88766"/>
                </a:lnTo>
                <a:lnTo>
                  <a:pt x="977778" y="115814"/>
                </a:lnTo>
                <a:lnTo>
                  <a:pt x="1016730" y="145516"/>
                </a:lnTo>
                <a:lnTo>
                  <a:pt x="1052009" y="177632"/>
                </a:lnTo>
                <a:lnTo>
                  <a:pt x="1083533" y="211921"/>
                </a:lnTo>
                <a:lnTo>
                  <a:pt x="1111224" y="248143"/>
                </a:lnTo>
                <a:lnTo>
                  <a:pt x="1135001" y="286057"/>
                </a:lnTo>
                <a:lnTo>
                  <a:pt x="1154784" y="325423"/>
                </a:lnTo>
                <a:lnTo>
                  <a:pt x="1170494" y="366000"/>
                </a:lnTo>
                <a:lnTo>
                  <a:pt x="1182051" y="407548"/>
                </a:lnTo>
                <a:lnTo>
                  <a:pt x="1189375" y="449826"/>
                </a:lnTo>
                <a:lnTo>
                  <a:pt x="1192386" y="492593"/>
                </a:lnTo>
                <a:lnTo>
                  <a:pt x="1191003" y="535609"/>
                </a:lnTo>
                <a:lnTo>
                  <a:pt x="1185149" y="578634"/>
                </a:lnTo>
                <a:lnTo>
                  <a:pt x="1174742" y="621427"/>
                </a:lnTo>
                <a:lnTo>
                  <a:pt x="1159702" y="663747"/>
                </a:lnTo>
                <a:lnTo>
                  <a:pt x="1139950" y="705353"/>
                </a:lnTo>
                <a:lnTo>
                  <a:pt x="1115407" y="746006"/>
                </a:lnTo>
                <a:lnTo>
                  <a:pt x="1088072" y="782835"/>
                </a:lnTo>
                <a:lnTo>
                  <a:pt x="1057414" y="817156"/>
                </a:lnTo>
                <a:lnTo>
                  <a:pt x="1023677" y="848867"/>
                </a:lnTo>
                <a:lnTo>
                  <a:pt x="987104" y="877865"/>
                </a:lnTo>
                <a:lnTo>
                  <a:pt x="947940" y="904049"/>
                </a:lnTo>
                <a:lnTo>
                  <a:pt x="906428" y="927316"/>
                </a:lnTo>
                <a:lnTo>
                  <a:pt x="862812" y="947563"/>
                </a:lnTo>
                <a:lnTo>
                  <a:pt x="817335" y="964689"/>
                </a:lnTo>
                <a:lnTo>
                  <a:pt x="770241" y="978591"/>
                </a:lnTo>
                <a:lnTo>
                  <a:pt x="721775" y="989166"/>
                </a:lnTo>
                <a:lnTo>
                  <a:pt x="672179" y="996313"/>
                </a:lnTo>
                <a:lnTo>
                  <a:pt x="621697" y="999929"/>
                </a:lnTo>
                <a:lnTo>
                  <a:pt x="570574" y="999912"/>
                </a:lnTo>
                <a:lnTo>
                  <a:pt x="519053" y="996158"/>
                </a:lnTo>
                <a:lnTo>
                  <a:pt x="347793" y="1125406"/>
                </a:lnTo>
                <a:close/>
              </a:path>
            </a:pathLst>
          </a:custGeom>
          <a:ln w="6870">
            <a:solidFill>
              <a:srgbClr val="2F528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6" name="object 126"/>
          <p:cNvSpPr txBox="1"/>
          <p:nvPr/>
        </p:nvSpPr>
        <p:spPr>
          <a:xfrm>
            <a:off x="4675900" y="1916904"/>
            <a:ext cx="565088" cy="323792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marL="12685">
              <a:spcBef>
                <a:spcPts val="449"/>
              </a:spcBef>
            </a:pP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37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spc="-6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AC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endParaRPr sz="649">
              <a:latin typeface="Times New Roman"/>
              <a:cs typeface="Times New Roman"/>
            </a:endParaRPr>
          </a:p>
          <a:p>
            <a:pPr marL="12685">
              <a:spcBef>
                <a:spcPts val="419"/>
              </a:spcBef>
            </a:pP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56%=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749" dirty="0">
                <a:solidFill>
                  <a:srgbClr val="FF0000"/>
                </a:solidFill>
                <a:latin typeface="Times New Roman"/>
                <a:cs typeface="Times New Roman"/>
              </a:rPr>
              <a:t>20%</a:t>
            </a:r>
            <a:endParaRPr sz="749">
              <a:latin typeface="Times New Roman"/>
              <a:cs typeface="Times New Roman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4688575" y="2537016"/>
            <a:ext cx="563186" cy="6976"/>
          </a:xfrm>
          <a:custGeom>
            <a:avLst/>
            <a:gdLst/>
            <a:ahLst/>
            <a:cxnLst/>
            <a:rect l="l" t="t" r="r" b="b"/>
            <a:pathLst>
              <a:path w="563879" h="6985">
                <a:moveTo>
                  <a:pt x="563791" y="0"/>
                </a:moveTo>
                <a:lnTo>
                  <a:pt x="375856" y="0"/>
                </a:lnTo>
                <a:lnTo>
                  <a:pt x="0" y="0"/>
                </a:lnTo>
                <a:lnTo>
                  <a:pt x="0" y="6883"/>
                </a:lnTo>
                <a:lnTo>
                  <a:pt x="563791" y="6883"/>
                </a:lnTo>
                <a:lnTo>
                  <a:pt x="563791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8" name="object 128"/>
          <p:cNvSpPr txBox="1"/>
          <p:nvPr/>
        </p:nvSpPr>
        <p:spPr>
          <a:xfrm>
            <a:off x="4675901" y="2233565"/>
            <a:ext cx="1036946" cy="29766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51600"/>
              </a:lnSpc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ND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COMP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LE</a:t>
            </a:r>
            <a:r>
              <a:rPr sz="649" spc="-50" dirty="0">
                <a:solidFill>
                  <a:srgbClr val="0563C1"/>
                </a:solidFill>
                <a:latin typeface="Times New Roman"/>
                <a:cs typeface="Times New Roman"/>
              </a:rPr>
              <a:t>T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AR  RNAseq</a:t>
            </a:r>
            <a:r>
              <a:rPr sz="649" spc="-1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+</a:t>
            </a:r>
            <a:r>
              <a:rPr sz="649" spc="-1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OGM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5571310" y="3822595"/>
            <a:ext cx="233391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12%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Ph-like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069465" y="3722057"/>
            <a:ext cx="275251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46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10%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K</a:t>
            </a:r>
            <a:r>
              <a:rPr sz="599" spc="-10" dirty="0">
                <a:latin typeface="Calibri"/>
                <a:cs typeface="Calibri"/>
              </a:rPr>
              <a:t>M</a:t>
            </a:r>
            <a:r>
              <a:rPr sz="599" spc="-5" dirty="0">
                <a:latin typeface="Calibri"/>
                <a:cs typeface="Calibri"/>
              </a:rPr>
              <a:t>T2Ar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6408997" y="3379202"/>
            <a:ext cx="260664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46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8%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P</a:t>
            </a:r>
            <a:r>
              <a:rPr sz="599" spc="-5" dirty="0">
                <a:latin typeface="Calibri"/>
                <a:cs typeface="Calibri"/>
              </a:rPr>
              <a:t>X5R80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440874" y="2968818"/>
            <a:ext cx="242904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7%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Hypopl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6356274" y="2672116"/>
            <a:ext cx="336136" cy="20384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64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6%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TC</a:t>
            </a:r>
            <a:r>
              <a:rPr sz="599" spc="-10" dirty="0">
                <a:latin typeface="Calibri"/>
                <a:cs typeface="Calibri"/>
              </a:rPr>
              <a:t>F</a:t>
            </a:r>
            <a:r>
              <a:rPr sz="599" spc="-5" dirty="0">
                <a:latin typeface="Calibri"/>
                <a:cs typeface="Calibri"/>
              </a:rPr>
              <a:t>3::</a:t>
            </a:r>
            <a:r>
              <a:rPr sz="599" spc="-10" dirty="0">
                <a:latin typeface="Calibri"/>
                <a:cs typeface="Calibri"/>
              </a:rPr>
              <a:t>P</a:t>
            </a:r>
            <a:r>
              <a:rPr sz="599" spc="-5" dirty="0">
                <a:latin typeface="Calibri"/>
                <a:cs typeface="Calibri"/>
              </a:rPr>
              <a:t>BX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5185899" y="2948394"/>
            <a:ext cx="41224" cy="282227"/>
          </a:xfrm>
          <a:custGeom>
            <a:avLst/>
            <a:gdLst/>
            <a:ahLst/>
            <a:cxnLst/>
            <a:rect l="l" t="t" r="r" b="b"/>
            <a:pathLst>
              <a:path w="41275" h="282575">
                <a:moveTo>
                  <a:pt x="15468" y="241185"/>
                </a:moveTo>
                <a:lnTo>
                  <a:pt x="0" y="241185"/>
                </a:lnTo>
                <a:lnTo>
                  <a:pt x="20624" y="282448"/>
                </a:lnTo>
                <a:lnTo>
                  <a:pt x="37808" y="248069"/>
                </a:lnTo>
                <a:lnTo>
                  <a:pt x="15468" y="248069"/>
                </a:lnTo>
                <a:lnTo>
                  <a:pt x="15468" y="241185"/>
                </a:lnTo>
                <a:close/>
              </a:path>
              <a:path w="41275" h="282575">
                <a:moveTo>
                  <a:pt x="25780" y="0"/>
                </a:moveTo>
                <a:lnTo>
                  <a:pt x="15468" y="0"/>
                </a:lnTo>
                <a:lnTo>
                  <a:pt x="15468" y="248069"/>
                </a:lnTo>
                <a:lnTo>
                  <a:pt x="25780" y="248069"/>
                </a:lnTo>
                <a:lnTo>
                  <a:pt x="25780" y="0"/>
                </a:lnTo>
                <a:close/>
              </a:path>
              <a:path w="41275" h="282575">
                <a:moveTo>
                  <a:pt x="41249" y="241185"/>
                </a:moveTo>
                <a:lnTo>
                  <a:pt x="25780" y="241185"/>
                </a:lnTo>
                <a:lnTo>
                  <a:pt x="25780" y="248069"/>
                </a:lnTo>
                <a:lnTo>
                  <a:pt x="37808" y="248069"/>
                </a:lnTo>
                <a:lnTo>
                  <a:pt x="41249" y="241185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5" name="object 135"/>
          <p:cNvSpPr txBox="1"/>
          <p:nvPr/>
        </p:nvSpPr>
        <p:spPr>
          <a:xfrm>
            <a:off x="1375799" y="1343619"/>
            <a:ext cx="6136059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Resultados: clasificación de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entidades genéticas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en el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protocolo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 PETHEMA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LAL19 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 LAL-B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36" name="object 2">
            <a:extLst>
              <a:ext uri="{FF2B5EF4-FFF2-40B4-BE49-F238E27FC236}">
                <a16:creationId xmlns:a16="http://schemas.microsoft.com/office/drawing/2014/main" id="{AAD4BADC-603D-3448-9FA6-354B14E3550E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6" y="704476"/>
            <a:ext cx="5416222" cy="21453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b="1" spc="10" dirty="0">
                <a:solidFill>
                  <a:srgbClr val="800000"/>
                </a:solidFill>
              </a:rPr>
              <a:t>CTCs</a:t>
            </a:r>
            <a:r>
              <a:rPr b="1" spc="5" dirty="0">
                <a:solidFill>
                  <a:srgbClr val="800000"/>
                </a:solidFill>
              </a:rPr>
              <a:t> can replace </a:t>
            </a:r>
            <a:r>
              <a:rPr b="1" spc="10" dirty="0">
                <a:solidFill>
                  <a:srgbClr val="800000"/>
                </a:solidFill>
              </a:rPr>
              <a:t>BM </a:t>
            </a:r>
            <a:r>
              <a:rPr b="1" spc="5" dirty="0">
                <a:solidFill>
                  <a:srgbClr val="800000"/>
                </a:solidFill>
              </a:rPr>
              <a:t>PCs </a:t>
            </a:r>
            <a:r>
              <a:rPr b="1" dirty="0">
                <a:solidFill>
                  <a:srgbClr val="800000"/>
                </a:solidFill>
              </a:rPr>
              <a:t>in</a:t>
            </a:r>
            <a:r>
              <a:rPr b="1" spc="5" dirty="0">
                <a:solidFill>
                  <a:srgbClr val="800000"/>
                </a:solidFill>
              </a:rPr>
              <a:t> the IMWG </a:t>
            </a:r>
            <a:r>
              <a:rPr b="1" dirty="0">
                <a:solidFill>
                  <a:srgbClr val="800000"/>
                </a:solidFill>
              </a:rPr>
              <a:t>risk</a:t>
            </a:r>
            <a:r>
              <a:rPr b="1" spc="10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model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for </a:t>
            </a:r>
            <a:r>
              <a:rPr b="1" spc="10" dirty="0">
                <a:solidFill>
                  <a:srgbClr val="800000"/>
                </a:solidFill>
              </a:rPr>
              <a:t>SMM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414217" y="983121"/>
            <a:ext cx="5024275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Similar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performance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between</a:t>
            </a:r>
            <a:r>
              <a:rPr sz="1199" b="1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minimally</a:t>
            </a:r>
            <a:r>
              <a:rPr sz="1199" b="1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and</a:t>
            </a:r>
            <a:r>
              <a:rPr sz="1199" b="1" spc="1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partially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invasive</a:t>
            </a:r>
            <a:r>
              <a:rPr sz="1199" b="1" spc="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10" dirty="0">
                <a:solidFill>
                  <a:srgbClr val="595959"/>
                </a:solidFill>
                <a:latin typeface="Arial"/>
                <a:cs typeface="Arial"/>
              </a:rPr>
              <a:t>models</a:t>
            </a:r>
            <a:endParaRPr sz="119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47573" y="1509059"/>
            <a:ext cx="2375781" cy="15677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336780">
              <a:spcBef>
                <a:spcPts val="204"/>
              </a:spcBef>
            </a:pPr>
            <a:r>
              <a:rPr sz="849" dirty="0">
                <a:latin typeface="Arial"/>
                <a:cs typeface="Arial"/>
              </a:rPr>
              <a:t>2/20/0.015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Model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(&gt;0.015%</a:t>
            </a:r>
            <a:r>
              <a:rPr sz="849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CTCs)</a:t>
            </a:r>
            <a:endParaRPr sz="8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696712" y="1509059"/>
            <a:ext cx="2309822" cy="15677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438257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2/20/20</a:t>
            </a:r>
            <a:r>
              <a:rPr sz="849" spc="-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Model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(&gt;20%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BMPC)</a:t>
            </a:r>
            <a:endParaRPr sz="8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221683" y="4221354"/>
            <a:ext cx="1610914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Termini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Žihala </a:t>
            </a:r>
            <a:r>
              <a:rPr sz="549" spc="-5" dirty="0">
                <a:latin typeface="Arial"/>
                <a:cs typeface="Arial"/>
              </a:rPr>
              <a:t>D, </a:t>
            </a:r>
            <a:r>
              <a:rPr sz="549" spc="-10" dirty="0">
                <a:latin typeface="Arial"/>
                <a:cs typeface="Arial"/>
              </a:rPr>
              <a:t>et</a:t>
            </a:r>
            <a:r>
              <a:rPr sz="549" spc="-5" dirty="0">
                <a:latin typeface="Arial"/>
                <a:cs typeface="Arial"/>
              </a:rPr>
              <a:t> al. </a:t>
            </a:r>
            <a:r>
              <a:rPr sz="549" i="1" spc="-10" dirty="0">
                <a:latin typeface="Arial"/>
                <a:cs typeface="Arial"/>
              </a:rPr>
              <a:t>Manuscript</a:t>
            </a:r>
            <a:r>
              <a:rPr sz="549" i="1" spc="-5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under</a:t>
            </a:r>
            <a:r>
              <a:rPr sz="549" i="1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review</a:t>
            </a:r>
            <a:endParaRPr sz="549">
              <a:latin typeface="Arial"/>
              <a:cs typeface="Arial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10034" y="1786681"/>
            <a:ext cx="1982344" cy="1663975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76846" y="1786680"/>
            <a:ext cx="1987170" cy="1706486"/>
          </a:xfrm>
          <a:prstGeom prst="rect">
            <a:avLst/>
          </a:prstGeom>
        </p:spPr>
      </p:pic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66369" y="1444640"/>
            <a:ext cx="4066722" cy="2656289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5154290" cy="21453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b="1" spc="-15" dirty="0">
                <a:solidFill>
                  <a:srgbClr val="0432FF"/>
                </a:solidFill>
              </a:rPr>
              <a:t>Tumor</a:t>
            </a:r>
            <a:r>
              <a:rPr b="1" dirty="0">
                <a:solidFill>
                  <a:srgbClr val="0432FF"/>
                </a:solidFill>
              </a:rPr>
              <a:t> </a:t>
            </a:r>
            <a:r>
              <a:rPr b="1" spc="5" dirty="0">
                <a:solidFill>
                  <a:srgbClr val="0432FF"/>
                </a:solidFill>
              </a:rPr>
              <a:t>and</a:t>
            </a:r>
            <a:r>
              <a:rPr b="1" dirty="0">
                <a:solidFill>
                  <a:srgbClr val="0432FF"/>
                </a:solidFill>
              </a:rPr>
              <a:t> </a:t>
            </a:r>
            <a:r>
              <a:rPr b="1" spc="5" dirty="0">
                <a:solidFill>
                  <a:srgbClr val="0432FF"/>
                </a:solidFill>
              </a:rPr>
              <a:t>immune blood</a:t>
            </a:r>
            <a:r>
              <a:rPr b="1" dirty="0">
                <a:solidFill>
                  <a:srgbClr val="0432FF"/>
                </a:solidFill>
              </a:rPr>
              <a:t> </a:t>
            </a:r>
            <a:r>
              <a:rPr b="1" spc="5" dirty="0">
                <a:solidFill>
                  <a:srgbClr val="0432FF"/>
                </a:solidFill>
              </a:rPr>
              <a:t>biomarkers</a:t>
            </a:r>
            <a:r>
              <a:rPr b="1" spc="10" dirty="0">
                <a:solidFill>
                  <a:srgbClr val="0432FF"/>
                </a:solidFill>
              </a:rPr>
              <a:t> </a:t>
            </a:r>
            <a:r>
              <a:rPr b="1" dirty="0">
                <a:solidFill>
                  <a:srgbClr val="800000"/>
                </a:solidFill>
              </a:rPr>
              <a:t>in </a:t>
            </a:r>
            <a:r>
              <a:rPr b="1" spc="5" dirty="0">
                <a:solidFill>
                  <a:srgbClr val="800000"/>
                </a:solidFill>
              </a:rPr>
              <a:t>smoldering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10" dirty="0">
                <a:solidFill>
                  <a:srgbClr val="800000"/>
                </a:solidFill>
              </a:rPr>
              <a:t>MM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1414217" y="983121"/>
            <a:ext cx="1709217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The</a:t>
            </a:r>
            <a:r>
              <a:rPr sz="1199" b="1" spc="-45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iMMunocell</a:t>
            </a:r>
            <a:r>
              <a:rPr sz="1199" b="1" spc="-40" dirty="0">
                <a:solidFill>
                  <a:srgbClr val="595959"/>
                </a:solidFill>
                <a:latin typeface="Arial"/>
                <a:cs typeface="Arial"/>
              </a:rPr>
              <a:t> </a:t>
            </a:r>
            <a:r>
              <a:rPr sz="1199" b="1" spc="-5" dirty="0">
                <a:solidFill>
                  <a:srgbClr val="595959"/>
                </a:solidFill>
                <a:latin typeface="Arial"/>
                <a:cs typeface="Arial"/>
              </a:rPr>
              <a:t>project</a:t>
            </a:r>
            <a:endParaRPr sz="119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221683" y="4221354"/>
            <a:ext cx="1610914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Termini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&amp;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Žihala </a:t>
            </a:r>
            <a:r>
              <a:rPr sz="549" spc="-5" dirty="0">
                <a:latin typeface="Arial"/>
                <a:cs typeface="Arial"/>
              </a:rPr>
              <a:t>D, </a:t>
            </a:r>
            <a:r>
              <a:rPr sz="549" spc="-10" dirty="0">
                <a:latin typeface="Arial"/>
                <a:cs typeface="Arial"/>
              </a:rPr>
              <a:t>et</a:t>
            </a:r>
            <a:r>
              <a:rPr sz="549" spc="-5" dirty="0">
                <a:latin typeface="Arial"/>
                <a:cs typeface="Arial"/>
              </a:rPr>
              <a:t> al. </a:t>
            </a:r>
            <a:r>
              <a:rPr sz="549" i="1" spc="-10" dirty="0">
                <a:latin typeface="Arial"/>
                <a:cs typeface="Arial"/>
              </a:rPr>
              <a:t>Manuscript</a:t>
            </a:r>
            <a:r>
              <a:rPr sz="549" i="1" spc="-5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under</a:t>
            </a:r>
            <a:r>
              <a:rPr sz="549" i="1" dirty="0">
                <a:latin typeface="Arial"/>
                <a:cs typeface="Arial"/>
              </a:rPr>
              <a:t> </a:t>
            </a:r>
            <a:r>
              <a:rPr sz="549" i="1" spc="-10" dirty="0">
                <a:latin typeface="Arial"/>
                <a:cs typeface="Arial"/>
              </a:rPr>
              <a:t>review</a:t>
            </a:r>
            <a:endParaRPr sz="5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69378" y="1552054"/>
            <a:ext cx="5430685" cy="1661074"/>
          </a:xfrm>
          <a:prstGeom prst="rect">
            <a:avLst/>
          </a:prstGeom>
        </p:spPr>
      </p:pic>
    </p:spTree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20761" y="731887"/>
            <a:ext cx="20929" cy="655781"/>
          </a:xfrm>
          <a:custGeom>
            <a:avLst/>
            <a:gdLst/>
            <a:ahLst/>
            <a:cxnLst/>
            <a:rect l="l" t="t" r="r" b="b"/>
            <a:pathLst>
              <a:path w="20955" h="656590">
                <a:moveTo>
                  <a:pt x="20637" y="0"/>
                </a:moveTo>
                <a:lnTo>
                  <a:pt x="0" y="0"/>
                </a:lnTo>
                <a:lnTo>
                  <a:pt x="0" y="3746"/>
                </a:lnTo>
                <a:lnTo>
                  <a:pt x="0" y="378714"/>
                </a:lnTo>
                <a:lnTo>
                  <a:pt x="0" y="652411"/>
                </a:lnTo>
                <a:lnTo>
                  <a:pt x="0" y="656158"/>
                </a:lnTo>
                <a:lnTo>
                  <a:pt x="20637" y="656158"/>
                </a:lnTo>
                <a:lnTo>
                  <a:pt x="20637" y="652411"/>
                </a:lnTo>
                <a:lnTo>
                  <a:pt x="20637" y="378714"/>
                </a:lnTo>
                <a:lnTo>
                  <a:pt x="20637" y="3746"/>
                </a:lnTo>
                <a:lnTo>
                  <a:pt x="20637" y="0"/>
                </a:lnTo>
                <a:close/>
              </a:path>
            </a:pathLst>
          </a:custGeom>
          <a:solidFill>
            <a:srgbClr val="8A384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" name="object 4"/>
          <p:cNvSpPr txBox="1"/>
          <p:nvPr/>
        </p:nvSpPr>
        <p:spPr>
          <a:xfrm>
            <a:off x="1873279" y="3386514"/>
            <a:ext cx="521454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solidFill>
                  <a:srgbClr val="8A3849"/>
                </a:solidFill>
                <a:latin typeface="Calibri"/>
                <a:cs typeface="Calibri"/>
              </a:rPr>
              <a:t>&gt;   </a:t>
            </a:r>
            <a:r>
              <a:rPr sz="949" spc="85" dirty="0">
                <a:solidFill>
                  <a:srgbClr val="8A3849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detection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of </a:t>
            </a:r>
            <a:r>
              <a:rPr sz="949" b="1" spc="5" dirty="0">
                <a:latin typeface="Calibri"/>
                <a:cs typeface="Calibri"/>
              </a:rPr>
              <a:t>high-CTC </a:t>
            </a: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levels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resulted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dirty="0">
                <a:solidFill>
                  <a:srgbClr val="404040"/>
                </a:solidFill>
                <a:latin typeface="Calibri"/>
                <a:cs typeface="Calibri"/>
              </a:rPr>
              <a:t>4-fold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increment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in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the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risk 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of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progression</a:t>
            </a:r>
            <a:r>
              <a:rPr sz="949" spc="15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and/or</a:t>
            </a:r>
            <a:r>
              <a:rPr sz="949" spc="10" dirty="0">
                <a:solidFill>
                  <a:srgbClr val="404040"/>
                </a:solidFill>
                <a:latin typeface="Calibri"/>
                <a:cs typeface="Calibri"/>
              </a:rPr>
              <a:t> </a:t>
            </a:r>
            <a:r>
              <a:rPr sz="949" spc="5" dirty="0">
                <a:solidFill>
                  <a:srgbClr val="404040"/>
                </a:solidFill>
                <a:latin typeface="Calibri"/>
                <a:cs typeface="Calibri"/>
              </a:rPr>
              <a:t>death</a:t>
            </a:r>
            <a:endParaRPr sz="949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336127" y="1767862"/>
          <a:ext cx="4197254" cy="12215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44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69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09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ts val="1075"/>
                        </a:lnSpc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10" dirty="0">
                          <a:latin typeface="Calibri"/>
                          <a:cs typeface="Calibri"/>
                        </a:rPr>
                        <a:t>(95%</a:t>
                      </a:r>
                      <a:r>
                        <a:rPr sz="9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CI)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8890" algn="ctr">
                        <a:lnSpc>
                          <a:spcPts val="1075"/>
                        </a:lnSpc>
                      </a:pPr>
                      <a:r>
                        <a:rPr sz="900" b="1" dirty="0">
                          <a:latin typeface="Calibri"/>
                          <a:cs typeface="Calibri"/>
                        </a:rPr>
                        <a:t>sig.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383">
                <a:tc>
                  <a:txBody>
                    <a:bodyPr/>
                    <a:lstStyle/>
                    <a:p>
                      <a:pPr marR="219075" algn="r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b="1" spc="10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&lt;0.2%</a:t>
                      </a:r>
                      <a:r>
                        <a:rPr sz="900" b="1" spc="-10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CTCs</a:t>
                      </a:r>
                      <a:r>
                        <a:rPr sz="900" b="1" spc="-15" dirty="0">
                          <a:solidFill>
                            <a:srgbClr val="E05C71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6DD15D"/>
                          </a:solidFill>
                          <a:latin typeface="Calibri"/>
                          <a:cs typeface="Calibri"/>
                        </a:rPr>
                        <a:t>undet.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2.61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(1.15-5.94)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0"/>
                        </a:lnSpc>
                        <a:spcBef>
                          <a:spcPts val="1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0.022*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T w="9525">
                      <a:solidFill>
                        <a:srgbClr val="000000"/>
                      </a:solidFill>
                      <a:prstDash val="solid"/>
                    </a:lnT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1578">
                <a:tc>
                  <a:txBody>
                    <a:bodyPr/>
                    <a:lstStyle/>
                    <a:p>
                      <a:pPr marR="219075" algn="r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b="1" spc="10" dirty="0">
                          <a:latin typeface="Calibri"/>
                          <a:cs typeface="Calibri"/>
                        </a:rPr>
                        <a:t>≥0.2%</a:t>
                      </a:r>
                      <a:r>
                        <a:rPr sz="9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alibri"/>
                          <a:cs typeface="Calibri"/>
                        </a:rPr>
                        <a:t>CTCs</a:t>
                      </a:r>
                      <a:r>
                        <a:rPr sz="9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6DD15D"/>
                          </a:solidFill>
                          <a:latin typeface="Calibri"/>
                          <a:cs typeface="Calibri"/>
                        </a:rPr>
                        <a:t>undet.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4.44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(1.87-10.55)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0.001**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212">
                <a:tc>
                  <a:txBody>
                    <a:bodyPr/>
                    <a:lstStyle/>
                    <a:p>
                      <a:pPr marR="219075" algn="r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II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1.01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(0.72-1.43)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0.943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219075" algn="r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III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(vs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ISS</a:t>
                      </a:r>
                      <a:r>
                        <a:rPr sz="9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I)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1.12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(0.77-1.62)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105"/>
                        </a:lnSpc>
                        <a:spcBef>
                          <a:spcPts val="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0.552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634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4749">
                <a:tc>
                  <a:txBody>
                    <a:bodyPr/>
                    <a:lstStyle/>
                    <a:p>
                      <a:pPr marR="218440" algn="r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Elevated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10" dirty="0">
                          <a:latin typeface="Calibri"/>
                          <a:cs typeface="Calibri"/>
                        </a:rPr>
                        <a:t>LDH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1.56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(1.1-2.22)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0.013*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847">
                <a:tc>
                  <a:txBody>
                    <a:bodyPr/>
                    <a:lstStyle/>
                    <a:p>
                      <a:pPr marR="217804" algn="r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HR</a:t>
                      </a:r>
                      <a:r>
                        <a:rPr sz="9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cytogenetics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tc>
                  <a:txBody>
                    <a:bodyPr/>
                    <a:lstStyle/>
                    <a:p>
                      <a:pPr marL="8509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1.64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(1.21-2.24)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5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0.002**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903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0944">
                <a:tc>
                  <a:txBody>
                    <a:bodyPr/>
                    <a:lstStyle/>
                    <a:p>
                      <a:pPr marR="219710" algn="r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dirty="0">
                          <a:latin typeface="Calibri"/>
                          <a:cs typeface="Calibri"/>
                        </a:rPr>
                        <a:t>Transplant-eligibility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3.0</a:t>
                      </a:r>
                      <a:r>
                        <a:rPr sz="9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(2.13-4.21)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92100">
                        <a:lnSpc>
                          <a:spcPts val="1095"/>
                        </a:lnSpc>
                        <a:spcBef>
                          <a:spcPts val="10"/>
                        </a:spcBef>
                      </a:pPr>
                      <a:r>
                        <a:rPr sz="900" spc="10" dirty="0">
                          <a:latin typeface="Calibri"/>
                          <a:cs typeface="Calibri"/>
                        </a:rPr>
                        <a:t>&lt;0.001***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1268" marB="0"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535342" y="750878"/>
            <a:ext cx="4093243" cy="547964"/>
          </a:xfrm>
          <a:prstGeom prst="rect">
            <a:avLst/>
          </a:prstGeom>
        </p:spPr>
        <p:txBody>
          <a:bodyPr vert="horz" wrap="square" lIns="0" tIns="43761" rIns="0" bIns="0" rtlCol="0">
            <a:spAutoFit/>
          </a:bodyPr>
          <a:lstStyle/>
          <a:p>
            <a:pPr marL="12685" marR="5074">
              <a:lnSpc>
                <a:spcPts val="1948"/>
              </a:lnSpc>
              <a:spcBef>
                <a:spcPts val="345"/>
              </a:spcBef>
            </a:pPr>
            <a:r>
              <a:rPr sz="1798" spc="10" dirty="0">
                <a:solidFill>
                  <a:srgbClr val="8A3849"/>
                </a:solidFill>
                <a:latin typeface="Calibri"/>
              </a:rPr>
              <a:t>CTC</a:t>
            </a:r>
            <a:r>
              <a:rPr sz="1798" spc="5" dirty="0">
                <a:solidFill>
                  <a:srgbClr val="8A3849"/>
                </a:solidFill>
                <a:latin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</a:rPr>
              <a:t>levels</a:t>
            </a:r>
            <a:r>
              <a:rPr sz="1798" spc="5" dirty="0">
                <a:solidFill>
                  <a:srgbClr val="8A3849"/>
                </a:solidFill>
                <a:latin typeface="Calibri"/>
              </a:rPr>
              <a:t> </a:t>
            </a:r>
            <a:r>
              <a:rPr sz="1798" spc="-5" dirty="0">
                <a:solidFill>
                  <a:srgbClr val="8A3849"/>
                </a:solidFill>
                <a:latin typeface="Calibri"/>
              </a:rPr>
              <a:t>are</a:t>
            </a:r>
            <a:r>
              <a:rPr sz="1798" spc="15" dirty="0">
                <a:solidFill>
                  <a:srgbClr val="8A3849"/>
                </a:solidFill>
                <a:latin typeface="Calibri"/>
              </a:rPr>
              <a:t> 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one </a:t>
            </a:r>
            <a:r>
              <a:rPr sz="1798" spc="5" dirty="0">
                <a:solidFill>
                  <a:srgbClr val="0432FF"/>
                </a:solidFill>
                <a:latin typeface="Calibri"/>
              </a:rPr>
              <a:t>of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5" dirty="0">
                <a:solidFill>
                  <a:srgbClr val="0432FF"/>
                </a:solidFill>
                <a:latin typeface="Calibri"/>
              </a:rPr>
              <a:t>the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dirty="0">
                <a:solidFill>
                  <a:srgbClr val="0432FF"/>
                </a:solidFill>
                <a:latin typeface="Calibri"/>
              </a:rPr>
              <a:t>most</a:t>
            </a:r>
            <a:r>
              <a:rPr sz="1798" spc="15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-10" dirty="0">
                <a:solidFill>
                  <a:srgbClr val="0432FF"/>
                </a:solidFill>
                <a:latin typeface="Calibri"/>
              </a:rPr>
              <a:t>relevant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5" dirty="0">
                <a:solidFill>
                  <a:srgbClr val="0432FF"/>
                </a:solidFill>
                <a:latin typeface="Calibri"/>
              </a:rPr>
              <a:t>and </a:t>
            </a:r>
            <a:r>
              <a:rPr sz="1798" spc="-39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dirty="0">
                <a:solidFill>
                  <a:srgbClr val="0432FF"/>
                </a:solidFill>
                <a:latin typeface="Calibri"/>
              </a:rPr>
              <a:t>independent</a:t>
            </a:r>
            <a:r>
              <a:rPr sz="1798" spc="15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dirty="0">
                <a:solidFill>
                  <a:srgbClr val="0432FF"/>
                </a:solidFill>
                <a:latin typeface="Calibri"/>
              </a:rPr>
              <a:t>prognostic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-10" dirty="0">
                <a:solidFill>
                  <a:srgbClr val="0432FF"/>
                </a:solidFill>
                <a:latin typeface="Calibri"/>
              </a:rPr>
              <a:t>factors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-5" dirty="0">
                <a:solidFill>
                  <a:srgbClr val="0432FF"/>
                </a:solidFill>
                <a:latin typeface="Calibri"/>
              </a:rPr>
              <a:t>in</a:t>
            </a:r>
            <a:r>
              <a:rPr sz="1798" spc="5" dirty="0">
                <a:solidFill>
                  <a:srgbClr val="0432FF"/>
                </a:solidFill>
                <a:latin typeface="Calibri"/>
              </a:rPr>
              <a:t> </a:t>
            </a:r>
            <a:r>
              <a:rPr sz="1798" spc="10" dirty="0">
                <a:solidFill>
                  <a:srgbClr val="0432FF"/>
                </a:solidFill>
                <a:latin typeface="Calibri"/>
              </a:rPr>
              <a:t>NDMM</a:t>
            </a:r>
            <a:endParaRPr sz="1798">
              <a:latin typeface="Calibri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3298" y="2078192"/>
            <a:ext cx="124357" cy="127262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3298" y="2844882"/>
            <a:ext cx="124357" cy="127262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4280712" y="2076129"/>
            <a:ext cx="296814" cy="150310"/>
          </a:xfrm>
          <a:custGeom>
            <a:avLst/>
            <a:gdLst/>
            <a:ahLst/>
            <a:cxnLst/>
            <a:rect l="l" t="t" r="r" b="b"/>
            <a:pathLst>
              <a:path w="297179" h="150494">
                <a:moveTo>
                  <a:pt x="0" y="0"/>
                </a:moveTo>
                <a:lnTo>
                  <a:pt x="297154" y="0"/>
                </a:lnTo>
                <a:lnTo>
                  <a:pt x="297154" y="150418"/>
                </a:lnTo>
                <a:lnTo>
                  <a:pt x="0" y="150418"/>
                </a:lnTo>
                <a:lnTo>
                  <a:pt x="0" y="0"/>
                </a:lnTo>
                <a:close/>
              </a:path>
            </a:pathLst>
          </a:custGeom>
          <a:ln w="15481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57026"/>
            <a:ext cx="5850661" cy="485953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b="1" spc="5" dirty="0">
                <a:solidFill>
                  <a:srgbClr val="800000"/>
                </a:solidFill>
              </a:rPr>
              <a:t>BloodFlow</a:t>
            </a:r>
            <a:r>
              <a:rPr b="1" spc="-5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(50cc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of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peripheral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blood)</a:t>
            </a:r>
          </a:p>
          <a:p>
            <a:pPr marL="12685">
              <a:spcBef>
                <a:spcPts val="325"/>
              </a:spcBef>
            </a:pPr>
            <a:r>
              <a:rPr sz="1200" b="1" dirty="0">
                <a:solidFill>
                  <a:srgbClr val="595959"/>
                </a:solidFill>
              </a:rPr>
              <a:t>A</a:t>
            </a:r>
            <a:r>
              <a:rPr sz="1200" b="1" spc="-50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new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universally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applicable and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ultra-sensitive</a:t>
            </a:r>
            <a:r>
              <a:rPr sz="1200" b="1" dirty="0">
                <a:solidFill>
                  <a:srgbClr val="595959"/>
                </a:solidFill>
              </a:rPr>
              <a:t> test</a:t>
            </a:r>
            <a:r>
              <a:rPr sz="1200" b="1" spc="-5" dirty="0">
                <a:solidFill>
                  <a:srgbClr val="595959"/>
                </a:solidFill>
              </a:rPr>
              <a:t> </a:t>
            </a:r>
            <a:r>
              <a:rPr sz="1200" b="1" dirty="0">
                <a:solidFill>
                  <a:srgbClr val="595959"/>
                </a:solidFill>
              </a:rPr>
              <a:t>to </a:t>
            </a:r>
            <a:r>
              <a:rPr sz="1200" b="1" spc="-5" dirty="0">
                <a:solidFill>
                  <a:srgbClr val="595959"/>
                </a:solidFill>
              </a:rPr>
              <a:t>monitor</a:t>
            </a:r>
            <a:r>
              <a:rPr sz="1200" b="1" dirty="0">
                <a:solidFill>
                  <a:srgbClr val="595959"/>
                </a:solidFill>
              </a:rPr>
              <a:t> MRD </a:t>
            </a:r>
            <a:r>
              <a:rPr sz="1200" b="1" spc="-5" dirty="0">
                <a:solidFill>
                  <a:srgbClr val="595959"/>
                </a:solidFill>
              </a:rPr>
              <a:t>in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PB</a:t>
            </a:r>
            <a:endParaRPr sz="1200" b="1" dirty="0"/>
          </a:p>
        </p:txBody>
      </p:sp>
      <p:grpSp>
        <p:nvGrpSpPr>
          <p:cNvPr id="4" name="object 4"/>
          <p:cNvGrpSpPr/>
          <p:nvPr/>
        </p:nvGrpSpPr>
        <p:grpSpPr>
          <a:xfrm>
            <a:off x="3987148" y="1541083"/>
            <a:ext cx="3682270" cy="2018716"/>
            <a:chOff x="3986427" y="1542983"/>
            <a:chExt cx="3686810" cy="2021205"/>
          </a:xfrm>
        </p:grpSpPr>
        <p:sp>
          <p:nvSpPr>
            <p:cNvPr id="5" name="object 5"/>
            <p:cNvSpPr/>
            <p:nvPr/>
          </p:nvSpPr>
          <p:spPr>
            <a:xfrm>
              <a:off x="3989919" y="1546476"/>
              <a:ext cx="3679825" cy="2014220"/>
            </a:xfrm>
            <a:custGeom>
              <a:avLst/>
              <a:gdLst/>
              <a:ahLst/>
              <a:cxnLst/>
              <a:rect l="l" t="t" r="r" b="b"/>
              <a:pathLst>
                <a:path w="3679825" h="2014220">
                  <a:moveTo>
                    <a:pt x="0" y="0"/>
                  </a:moveTo>
                  <a:lnTo>
                    <a:pt x="3679355" y="0"/>
                  </a:lnTo>
                  <a:lnTo>
                    <a:pt x="3679355" y="2013724"/>
                  </a:lnTo>
                  <a:lnTo>
                    <a:pt x="0" y="201372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39628" y="1629803"/>
              <a:ext cx="2752255" cy="178037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39015" y="1629803"/>
              <a:ext cx="873059" cy="1780368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25525" y="3000548"/>
              <a:ext cx="250228" cy="34305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84272" y="2903254"/>
              <a:ext cx="250219" cy="34305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57327" y="1913279"/>
              <a:ext cx="250227" cy="3430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25525" y="2666568"/>
              <a:ext cx="250228" cy="343052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62790" y="1992043"/>
              <a:ext cx="250224" cy="343054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59593" y="2806346"/>
              <a:ext cx="250221" cy="34305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737693" y="1629803"/>
              <a:ext cx="48983" cy="1780367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6794414" y="1667765"/>
            <a:ext cx="814336" cy="133718"/>
          </a:xfrm>
          <a:prstGeom prst="rect">
            <a:avLst/>
          </a:prstGeom>
          <a:solidFill>
            <a:srgbClr val="E3E5F1"/>
          </a:solidFill>
        </p:spPr>
        <p:txBody>
          <a:bodyPr vert="horz" wrap="square" lIns="0" tIns="18392" rIns="0" bIns="0" rtlCol="0">
            <a:spAutoFit/>
          </a:bodyPr>
          <a:lstStyle/>
          <a:p>
            <a:pPr marL="48836">
              <a:spcBef>
                <a:spcPts val="145"/>
              </a:spcBef>
            </a:pPr>
            <a:r>
              <a:rPr sz="749" b="1" spc="-260" dirty="0">
                <a:solidFill>
                  <a:srgbClr val="655BA1"/>
                </a:solidFill>
                <a:latin typeface="Gill Sans MT"/>
                <a:cs typeface="Gill Sans MT"/>
              </a:rPr>
              <a:t>N</a:t>
            </a:r>
            <a:r>
              <a:rPr sz="749" b="1" spc="-245" dirty="0">
                <a:solidFill>
                  <a:srgbClr val="655BA1"/>
                </a:solidFill>
                <a:latin typeface="Gill Sans MT"/>
                <a:cs typeface="Gill Sans MT"/>
              </a:rPr>
              <a:t>G</a:t>
            </a:r>
            <a:r>
              <a:rPr sz="749" b="1" spc="-175" dirty="0">
                <a:solidFill>
                  <a:srgbClr val="655BA1"/>
                </a:solidFill>
                <a:latin typeface="Gill Sans MT"/>
                <a:cs typeface="Gill Sans MT"/>
              </a:rPr>
              <a:t>F</a:t>
            </a:r>
            <a:r>
              <a:rPr sz="749" b="1" spc="-35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125" dirty="0">
                <a:solidFill>
                  <a:srgbClr val="655BA1"/>
                </a:solidFill>
                <a:latin typeface="Gill Sans MT"/>
                <a:cs typeface="Gill Sans MT"/>
              </a:rPr>
              <a:t>d</a:t>
            </a:r>
            <a:r>
              <a:rPr sz="749" b="1" spc="-135" dirty="0">
                <a:solidFill>
                  <a:srgbClr val="655BA1"/>
                </a:solidFill>
                <a:latin typeface="Gill Sans MT"/>
                <a:cs typeface="Gill Sans MT"/>
              </a:rPr>
              <a:t>e</a:t>
            </a:r>
            <a:r>
              <a:rPr sz="749" b="1" spc="-8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135" dirty="0">
                <a:solidFill>
                  <a:srgbClr val="655BA1"/>
                </a:solidFill>
                <a:latin typeface="Gill Sans MT"/>
                <a:cs typeface="Gill Sans MT"/>
              </a:rPr>
              <a:t>e</a:t>
            </a:r>
            <a:r>
              <a:rPr sz="749" b="1" spc="-12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9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45" dirty="0">
                <a:solidFill>
                  <a:srgbClr val="655BA1"/>
                </a:solidFill>
                <a:latin typeface="Gill Sans MT"/>
                <a:cs typeface="Gill Sans MT"/>
              </a:rPr>
              <a:t>i</a:t>
            </a:r>
            <a:r>
              <a:rPr sz="749" b="1" spc="-140" dirty="0">
                <a:solidFill>
                  <a:srgbClr val="655BA1"/>
                </a:solidFill>
                <a:latin typeface="Gill Sans MT"/>
                <a:cs typeface="Gill Sans MT"/>
              </a:rPr>
              <a:t>o</a:t>
            </a:r>
            <a:r>
              <a:rPr sz="749" b="1" spc="-120" dirty="0">
                <a:solidFill>
                  <a:srgbClr val="655BA1"/>
                </a:solidFill>
                <a:latin typeface="Gill Sans MT"/>
                <a:cs typeface="Gill Sans MT"/>
              </a:rPr>
              <a:t>n</a:t>
            </a:r>
            <a:r>
              <a:rPr sz="749" b="1" spc="-35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140" dirty="0">
                <a:solidFill>
                  <a:srgbClr val="655BA1"/>
                </a:solidFill>
                <a:latin typeface="Gill Sans MT"/>
                <a:cs typeface="Gill Sans MT"/>
              </a:rPr>
              <a:t>o</a:t>
            </a:r>
            <a:r>
              <a:rPr sz="749" b="1" spc="-50" dirty="0">
                <a:solidFill>
                  <a:srgbClr val="655BA1"/>
                </a:solidFill>
                <a:latin typeface="Gill Sans MT"/>
                <a:cs typeface="Gill Sans MT"/>
              </a:rPr>
              <a:t>f</a:t>
            </a:r>
            <a:r>
              <a:rPr sz="749" b="1" spc="-30" dirty="0">
                <a:solidFill>
                  <a:srgbClr val="655BA1"/>
                </a:solidFill>
                <a:latin typeface="Gill Sans MT"/>
                <a:cs typeface="Gill Sans MT"/>
              </a:rPr>
              <a:t> </a:t>
            </a:r>
            <a:r>
              <a:rPr sz="749" b="1" spc="-28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245" dirty="0">
                <a:solidFill>
                  <a:srgbClr val="655BA1"/>
                </a:solidFill>
                <a:latin typeface="Gill Sans MT"/>
                <a:cs typeface="Gill Sans MT"/>
              </a:rPr>
              <a:t>T</a:t>
            </a:r>
            <a:r>
              <a:rPr sz="749" b="1" spc="-280" dirty="0">
                <a:solidFill>
                  <a:srgbClr val="655BA1"/>
                </a:solidFill>
                <a:latin typeface="Gill Sans MT"/>
                <a:cs typeface="Gill Sans MT"/>
              </a:rPr>
              <a:t>C</a:t>
            </a:r>
            <a:r>
              <a:rPr sz="749" b="1" spc="-90" dirty="0">
                <a:solidFill>
                  <a:srgbClr val="655BA1"/>
                </a:solidFill>
                <a:latin typeface="Gill Sans MT"/>
                <a:cs typeface="Gill Sans MT"/>
              </a:rPr>
              <a:t>s</a:t>
            </a:r>
            <a:endParaRPr sz="749">
              <a:latin typeface="Gill Sans MT"/>
              <a:cs typeface="Gill Sans MT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5211773" y="2332223"/>
            <a:ext cx="2380220" cy="1508805"/>
            <a:chOff x="5212561" y="2335098"/>
            <a:chExt cx="2383155" cy="1510665"/>
          </a:xfrm>
        </p:grpSpPr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95763" y="3162934"/>
              <a:ext cx="85274" cy="11691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500108" y="3063012"/>
              <a:ext cx="85273" cy="116914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6847789" y="2335098"/>
              <a:ext cx="748030" cy="348615"/>
            </a:xfrm>
            <a:custGeom>
              <a:avLst/>
              <a:gdLst/>
              <a:ahLst/>
              <a:cxnLst/>
              <a:rect l="l" t="t" r="r" b="b"/>
              <a:pathLst>
                <a:path w="748029" h="348614">
                  <a:moveTo>
                    <a:pt x="130759" y="0"/>
                  </a:moveTo>
                  <a:lnTo>
                    <a:pt x="0" y="0"/>
                  </a:lnTo>
                  <a:lnTo>
                    <a:pt x="0" y="260540"/>
                  </a:lnTo>
                  <a:lnTo>
                    <a:pt x="130759" y="260540"/>
                  </a:lnTo>
                  <a:lnTo>
                    <a:pt x="130759" y="0"/>
                  </a:lnTo>
                  <a:close/>
                </a:path>
                <a:path w="748029" h="348614">
                  <a:moveTo>
                    <a:pt x="410959" y="89903"/>
                  </a:moveTo>
                  <a:lnTo>
                    <a:pt x="284899" y="89903"/>
                  </a:lnTo>
                  <a:lnTo>
                    <a:pt x="284899" y="260527"/>
                  </a:lnTo>
                  <a:lnTo>
                    <a:pt x="410959" y="260527"/>
                  </a:lnTo>
                  <a:lnTo>
                    <a:pt x="410959" y="89903"/>
                  </a:lnTo>
                  <a:close/>
                </a:path>
                <a:path w="748029" h="348614">
                  <a:moveTo>
                    <a:pt x="747877" y="87972"/>
                  </a:moveTo>
                  <a:lnTo>
                    <a:pt x="617118" y="87972"/>
                  </a:lnTo>
                  <a:lnTo>
                    <a:pt x="617118" y="348500"/>
                  </a:lnTo>
                  <a:lnTo>
                    <a:pt x="747877" y="348500"/>
                  </a:lnTo>
                  <a:lnTo>
                    <a:pt x="747877" y="87972"/>
                  </a:lnTo>
                  <a:close/>
                </a:path>
              </a:pathLst>
            </a:custGeom>
            <a:solidFill>
              <a:srgbClr val="E3E5F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216002" y="3493499"/>
              <a:ext cx="400050" cy="348615"/>
            </a:xfrm>
            <a:custGeom>
              <a:avLst/>
              <a:gdLst/>
              <a:ahLst/>
              <a:cxnLst/>
              <a:rect l="l" t="t" r="r" b="b"/>
              <a:pathLst>
                <a:path w="400050" h="348614">
                  <a:moveTo>
                    <a:pt x="299631" y="0"/>
                  </a:moveTo>
                  <a:lnTo>
                    <a:pt x="99872" y="0"/>
                  </a:lnTo>
                  <a:lnTo>
                    <a:pt x="99872" y="174193"/>
                  </a:lnTo>
                  <a:lnTo>
                    <a:pt x="0" y="174193"/>
                  </a:lnTo>
                  <a:lnTo>
                    <a:pt x="199758" y="348386"/>
                  </a:lnTo>
                  <a:lnTo>
                    <a:pt x="399503" y="174193"/>
                  </a:lnTo>
                  <a:lnTo>
                    <a:pt x="299631" y="174193"/>
                  </a:lnTo>
                  <a:lnTo>
                    <a:pt x="299631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216002" y="3493499"/>
              <a:ext cx="400050" cy="348615"/>
            </a:xfrm>
            <a:custGeom>
              <a:avLst/>
              <a:gdLst/>
              <a:ahLst/>
              <a:cxnLst/>
              <a:rect l="l" t="t" r="r" b="b"/>
              <a:pathLst>
                <a:path w="400050" h="348614">
                  <a:moveTo>
                    <a:pt x="0" y="174193"/>
                  </a:moveTo>
                  <a:lnTo>
                    <a:pt x="99872" y="174193"/>
                  </a:lnTo>
                  <a:lnTo>
                    <a:pt x="99872" y="0"/>
                  </a:lnTo>
                  <a:lnTo>
                    <a:pt x="299631" y="0"/>
                  </a:lnTo>
                  <a:lnTo>
                    <a:pt x="299631" y="174193"/>
                  </a:lnTo>
                  <a:lnTo>
                    <a:pt x="399503" y="174193"/>
                  </a:lnTo>
                  <a:lnTo>
                    <a:pt x="199758" y="348386"/>
                  </a:lnTo>
                  <a:lnTo>
                    <a:pt x="0" y="174193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1340216" y="2281697"/>
            <a:ext cx="2529261" cy="470590"/>
            <a:chOff x="1336231" y="2284511"/>
            <a:chExt cx="2532380" cy="471170"/>
          </a:xfrm>
        </p:grpSpPr>
        <p:sp>
          <p:nvSpPr>
            <p:cNvPr id="23" name="object 23"/>
            <p:cNvSpPr/>
            <p:nvPr/>
          </p:nvSpPr>
          <p:spPr>
            <a:xfrm>
              <a:off x="1339673" y="2287954"/>
              <a:ext cx="2525395" cy="464184"/>
            </a:xfrm>
            <a:custGeom>
              <a:avLst/>
              <a:gdLst/>
              <a:ahLst/>
              <a:cxnLst/>
              <a:rect l="l" t="t" r="r" b="b"/>
              <a:pathLst>
                <a:path w="2525395" h="464185">
                  <a:moveTo>
                    <a:pt x="2293213" y="0"/>
                  </a:moveTo>
                  <a:lnTo>
                    <a:pt x="2293213" y="116014"/>
                  </a:lnTo>
                  <a:lnTo>
                    <a:pt x="0" y="116014"/>
                  </a:lnTo>
                  <a:lnTo>
                    <a:pt x="0" y="348056"/>
                  </a:lnTo>
                  <a:lnTo>
                    <a:pt x="2293213" y="348056"/>
                  </a:lnTo>
                  <a:lnTo>
                    <a:pt x="2293213" y="464070"/>
                  </a:lnTo>
                  <a:lnTo>
                    <a:pt x="2525242" y="232028"/>
                  </a:lnTo>
                  <a:lnTo>
                    <a:pt x="2293213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1339673" y="2287953"/>
              <a:ext cx="2525395" cy="464184"/>
            </a:xfrm>
            <a:custGeom>
              <a:avLst/>
              <a:gdLst/>
              <a:ahLst/>
              <a:cxnLst/>
              <a:rect l="l" t="t" r="r" b="b"/>
              <a:pathLst>
                <a:path w="2525395" h="464185">
                  <a:moveTo>
                    <a:pt x="0" y="116014"/>
                  </a:moveTo>
                  <a:lnTo>
                    <a:pt x="2293213" y="116014"/>
                  </a:lnTo>
                  <a:lnTo>
                    <a:pt x="2293213" y="0"/>
                  </a:lnTo>
                  <a:lnTo>
                    <a:pt x="2525242" y="232028"/>
                  </a:lnTo>
                  <a:lnTo>
                    <a:pt x="2293213" y="464070"/>
                  </a:lnTo>
                  <a:lnTo>
                    <a:pt x="2293213" y="348056"/>
                  </a:lnTo>
                  <a:lnTo>
                    <a:pt x="0" y="348056"/>
                  </a:lnTo>
                  <a:lnTo>
                    <a:pt x="0" y="116014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355664" y="2430213"/>
            <a:ext cx="2312993" cy="73602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644386">
              <a:spcBef>
                <a:spcPts val="125"/>
              </a:spcBef>
            </a:pPr>
            <a:r>
              <a:rPr sz="949" b="1" spc="10" dirty="0">
                <a:solidFill>
                  <a:srgbClr val="FFFFFF"/>
                </a:solidFill>
                <a:latin typeface="Arial"/>
                <a:cs typeface="Arial"/>
              </a:rPr>
              <a:t>Before</a:t>
            </a:r>
            <a:r>
              <a:rPr sz="949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FFFFFF"/>
                </a:solidFill>
                <a:latin typeface="Arial"/>
                <a:cs typeface="Arial"/>
              </a:rPr>
              <a:t>enrichment</a:t>
            </a:r>
            <a:endParaRPr sz="949">
              <a:latin typeface="Arial"/>
              <a:cs typeface="Arial"/>
            </a:endParaRPr>
          </a:p>
          <a:p>
            <a:pPr marL="12685" marR="5074">
              <a:lnSpc>
                <a:spcPct val="204100"/>
              </a:lnSpc>
              <a:spcBef>
                <a:spcPts val="234"/>
              </a:spcBef>
            </a:pPr>
            <a:r>
              <a:rPr sz="949" spc="10" dirty="0">
                <a:latin typeface="Arial"/>
                <a:cs typeface="Arial"/>
              </a:rPr>
              <a:t>NGS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of </a:t>
            </a:r>
            <a:r>
              <a:rPr sz="949" spc="10" dirty="0">
                <a:latin typeface="Arial"/>
                <a:cs typeface="Arial"/>
              </a:rPr>
              <a:t>cfDNA</a:t>
            </a:r>
            <a:r>
              <a:rPr sz="949" spc="-50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(VDJ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5" dirty="0">
                <a:latin typeface="Arial"/>
                <a:cs typeface="Arial"/>
              </a:rPr>
              <a:t>&amp;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mutations)</a:t>
            </a:r>
            <a:r>
              <a:rPr sz="949" spc="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–</a:t>
            </a:r>
            <a:r>
              <a:rPr sz="949" spc="-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H12O </a:t>
            </a:r>
            <a:r>
              <a:rPr sz="949" spc="-245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Mass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spectrometry</a:t>
            </a:r>
            <a:r>
              <a:rPr sz="949" spc="5" dirty="0">
                <a:latin typeface="Arial"/>
                <a:cs typeface="Arial"/>
              </a:rPr>
              <a:t> -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10" dirty="0">
                <a:latin typeface="Arial"/>
                <a:cs typeface="Arial"/>
              </a:rPr>
              <a:t>HUS</a:t>
            </a:r>
            <a:endParaRPr sz="9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270809" y="3887748"/>
            <a:ext cx="230538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Arial"/>
                <a:cs typeface="Arial"/>
              </a:rPr>
              <a:t>(CD138,</a:t>
            </a:r>
            <a:r>
              <a:rPr sz="949" dirty="0">
                <a:latin typeface="Arial"/>
                <a:cs typeface="Arial"/>
              </a:rPr>
              <a:t> </a:t>
            </a:r>
            <a:r>
              <a:rPr sz="949" spc="5" dirty="0">
                <a:latin typeface="Arial"/>
                <a:cs typeface="Arial"/>
              </a:rPr>
              <a:t>CD269, CD229, CD317, </a:t>
            </a:r>
            <a:r>
              <a:rPr sz="949" spc="10" dirty="0">
                <a:latin typeface="Arial"/>
                <a:cs typeface="Arial"/>
              </a:rPr>
              <a:t>CD319)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14217" y="657026"/>
            <a:ext cx="5433980" cy="485953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b="1" spc="5" dirty="0">
                <a:solidFill>
                  <a:srgbClr val="800000"/>
                </a:solidFill>
              </a:rPr>
              <a:t>BloodFlow</a:t>
            </a:r>
            <a:r>
              <a:rPr b="1" spc="-5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vs</a:t>
            </a:r>
            <a:r>
              <a:rPr b="1" dirty="0">
                <a:solidFill>
                  <a:srgbClr val="800000"/>
                </a:solidFill>
              </a:rPr>
              <a:t> </a:t>
            </a:r>
            <a:r>
              <a:rPr b="1" spc="10" dirty="0">
                <a:solidFill>
                  <a:srgbClr val="800000"/>
                </a:solidFill>
              </a:rPr>
              <a:t>NGF</a:t>
            </a:r>
            <a:r>
              <a:rPr b="1" dirty="0">
                <a:solidFill>
                  <a:srgbClr val="800000"/>
                </a:solidFill>
              </a:rPr>
              <a:t> in</a:t>
            </a:r>
            <a:r>
              <a:rPr b="1" spc="5" dirty="0">
                <a:solidFill>
                  <a:srgbClr val="800000"/>
                </a:solidFill>
              </a:rPr>
              <a:t> peripheral</a:t>
            </a:r>
            <a:r>
              <a:rPr b="1" spc="-5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blood</a:t>
            </a:r>
          </a:p>
          <a:p>
            <a:pPr marL="12685">
              <a:spcBef>
                <a:spcPts val="325"/>
              </a:spcBef>
            </a:pPr>
            <a:r>
              <a:rPr sz="1200" b="1" spc="-5" dirty="0">
                <a:solidFill>
                  <a:srgbClr val="595959"/>
                </a:solidFill>
              </a:rPr>
              <a:t>Higher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sensitivity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and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similar</a:t>
            </a:r>
            <a:r>
              <a:rPr sz="1200" b="1" spc="10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quantitation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in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double-positive</a:t>
            </a:r>
            <a:r>
              <a:rPr sz="1200" b="1" spc="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patients</a:t>
            </a:r>
            <a:endParaRPr sz="1200" b="1" dirty="0"/>
          </a:p>
        </p:txBody>
      </p:sp>
      <p:grpSp>
        <p:nvGrpSpPr>
          <p:cNvPr id="4" name="object 4"/>
          <p:cNvGrpSpPr/>
          <p:nvPr/>
        </p:nvGrpSpPr>
        <p:grpSpPr>
          <a:xfrm>
            <a:off x="3532487" y="1884837"/>
            <a:ext cx="3221193" cy="1915338"/>
            <a:chOff x="3531205" y="1887161"/>
            <a:chExt cx="3225165" cy="1917700"/>
          </a:xfrm>
        </p:grpSpPr>
        <p:sp>
          <p:nvSpPr>
            <p:cNvPr id="5" name="object 5"/>
            <p:cNvSpPr/>
            <p:nvPr/>
          </p:nvSpPr>
          <p:spPr>
            <a:xfrm>
              <a:off x="3558152" y="3256690"/>
              <a:ext cx="3188970" cy="0"/>
            </a:xfrm>
            <a:custGeom>
              <a:avLst/>
              <a:gdLst/>
              <a:ahLst/>
              <a:cxnLst/>
              <a:rect l="l" t="t" r="r" b="b"/>
              <a:pathLst>
                <a:path w="3188970">
                  <a:moveTo>
                    <a:pt x="0" y="0"/>
                  </a:moveTo>
                  <a:lnTo>
                    <a:pt x="3188792" y="0"/>
                  </a:lnTo>
                </a:path>
              </a:pathLst>
            </a:custGeom>
            <a:ln w="3441">
              <a:solidFill>
                <a:srgbClr val="000000"/>
              </a:solidFill>
              <a:prstDash val="sysDot"/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3531205" y="1889739"/>
              <a:ext cx="3225165" cy="1845945"/>
            </a:xfrm>
            <a:custGeom>
              <a:avLst/>
              <a:gdLst/>
              <a:ahLst/>
              <a:cxnLst/>
              <a:rect l="l" t="t" r="r" b="b"/>
              <a:pathLst>
                <a:path w="3225165" h="1845945">
                  <a:moveTo>
                    <a:pt x="0" y="1845462"/>
                  </a:moveTo>
                  <a:lnTo>
                    <a:pt x="3224911" y="1845462"/>
                  </a:lnTo>
                </a:path>
                <a:path w="3225165" h="1845945">
                  <a:moveTo>
                    <a:pt x="0" y="1477327"/>
                  </a:moveTo>
                  <a:lnTo>
                    <a:pt x="3224911" y="1477327"/>
                  </a:lnTo>
                </a:path>
                <a:path w="3225165" h="1845945">
                  <a:moveTo>
                    <a:pt x="0" y="1107541"/>
                  </a:moveTo>
                  <a:lnTo>
                    <a:pt x="3224911" y="1107541"/>
                  </a:lnTo>
                </a:path>
                <a:path w="3225165" h="1845945">
                  <a:moveTo>
                    <a:pt x="0" y="737755"/>
                  </a:moveTo>
                  <a:lnTo>
                    <a:pt x="3224911" y="737755"/>
                  </a:lnTo>
                </a:path>
                <a:path w="3225165" h="1845945">
                  <a:moveTo>
                    <a:pt x="0" y="369633"/>
                  </a:moveTo>
                  <a:lnTo>
                    <a:pt x="3224911" y="369633"/>
                  </a:lnTo>
                </a:path>
                <a:path w="3225165" h="1845945">
                  <a:moveTo>
                    <a:pt x="0" y="0"/>
                  </a:moveTo>
                  <a:lnTo>
                    <a:pt x="3224911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558387" y="1889734"/>
              <a:ext cx="3141980" cy="1915160"/>
            </a:xfrm>
            <a:custGeom>
              <a:avLst/>
              <a:gdLst/>
              <a:ahLst/>
              <a:cxnLst/>
              <a:rect l="l" t="t" r="r" b="b"/>
              <a:pathLst>
                <a:path w="3141979" h="1915160">
                  <a:moveTo>
                    <a:pt x="23114" y="12"/>
                  </a:moveTo>
                  <a:lnTo>
                    <a:pt x="0" y="12"/>
                  </a:lnTo>
                  <a:lnTo>
                    <a:pt x="0" y="1914817"/>
                  </a:lnTo>
                  <a:lnTo>
                    <a:pt x="23114" y="1914804"/>
                  </a:lnTo>
                  <a:lnTo>
                    <a:pt x="23114" y="12"/>
                  </a:lnTo>
                  <a:close/>
                </a:path>
                <a:path w="3141979" h="1915160">
                  <a:moveTo>
                    <a:pt x="130416" y="0"/>
                  </a:moveTo>
                  <a:lnTo>
                    <a:pt x="107302" y="0"/>
                  </a:lnTo>
                  <a:lnTo>
                    <a:pt x="107302" y="1817408"/>
                  </a:lnTo>
                  <a:lnTo>
                    <a:pt x="130416" y="1817408"/>
                  </a:lnTo>
                  <a:lnTo>
                    <a:pt x="130416" y="0"/>
                  </a:lnTo>
                  <a:close/>
                </a:path>
                <a:path w="3141979" h="1915160">
                  <a:moveTo>
                    <a:pt x="237731" y="0"/>
                  </a:moveTo>
                  <a:lnTo>
                    <a:pt x="214617" y="0"/>
                  </a:lnTo>
                  <a:lnTo>
                    <a:pt x="214617" y="1734883"/>
                  </a:lnTo>
                  <a:lnTo>
                    <a:pt x="237731" y="1734870"/>
                  </a:lnTo>
                  <a:lnTo>
                    <a:pt x="237731" y="0"/>
                  </a:lnTo>
                  <a:close/>
                </a:path>
                <a:path w="3141979" h="1915160">
                  <a:moveTo>
                    <a:pt x="345033" y="0"/>
                  </a:moveTo>
                  <a:lnTo>
                    <a:pt x="321919" y="0"/>
                  </a:lnTo>
                  <a:lnTo>
                    <a:pt x="321919" y="1678736"/>
                  </a:lnTo>
                  <a:lnTo>
                    <a:pt x="345033" y="1678736"/>
                  </a:lnTo>
                  <a:lnTo>
                    <a:pt x="345033" y="0"/>
                  </a:lnTo>
                  <a:close/>
                </a:path>
                <a:path w="3141979" h="1915160">
                  <a:moveTo>
                    <a:pt x="453986" y="12"/>
                  </a:moveTo>
                  <a:lnTo>
                    <a:pt x="429221" y="12"/>
                  </a:lnTo>
                  <a:lnTo>
                    <a:pt x="429221" y="1624266"/>
                  </a:lnTo>
                  <a:lnTo>
                    <a:pt x="453986" y="1624266"/>
                  </a:lnTo>
                  <a:lnTo>
                    <a:pt x="453986" y="12"/>
                  </a:lnTo>
                  <a:close/>
                </a:path>
                <a:path w="3141979" h="1915160">
                  <a:moveTo>
                    <a:pt x="561289" y="12"/>
                  </a:moveTo>
                  <a:lnTo>
                    <a:pt x="536524" y="12"/>
                  </a:lnTo>
                  <a:lnTo>
                    <a:pt x="536524" y="1604454"/>
                  </a:lnTo>
                  <a:lnTo>
                    <a:pt x="561289" y="1604454"/>
                  </a:lnTo>
                  <a:lnTo>
                    <a:pt x="561289" y="12"/>
                  </a:lnTo>
                  <a:close/>
                </a:path>
                <a:path w="3141979" h="1915160">
                  <a:moveTo>
                    <a:pt x="668578" y="0"/>
                  </a:moveTo>
                  <a:lnTo>
                    <a:pt x="643826" y="0"/>
                  </a:lnTo>
                  <a:lnTo>
                    <a:pt x="643826" y="1533461"/>
                  </a:lnTo>
                  <a:lnTo>
                    <a:pt x="668578" y="1533461"/>
                  </a:lnTo>
                  <a:lnTo>
                    <a:pt x="668578" y="0"/>
                  </a:lnTo>
                  <a:close/>
                </a:path>
                <a:path w="3141979" h="1915160">
                  <a:moveTo>
                    <a:pt x="775893" y="0"/>
                  </a:moveTo>
                  <a:lnTo>
                    <a:pt x="751128" y="0"/>
                  </a:lnTo>
                  <a:lnTo>
                    <a:pt x="751128" y="1485595"/>
                  </a:lnTo>
                  <a:lnTo>
                    <a:pt x="775893" y="1485595"/>
                  </a:lnTo>
                  <a:lnTo>
                    <a:pt x="775893" y="0"/>
                  </a:lnTo>
                  <a:close/>
                </a:path>
                <a:path w="3141979" h="1915160">
                  <a:moveTo>
                    <a:pt x="883196" y="0"/>
                  </a:moveTo>
                  <a:lnTo>
                    <a:pt x="858431" y="0"/>
                  </a:lnTo>
                  <a:lnTo>
                    <a:pt x="858431" y="1477340"/>
                  </a:lnTo>
                  <a:lnTo>
                    <a:pt x="883196" y="1477340"/>
                  </a:lnTo>
                  <a:lnTo>
                    <a:pt x="883196" y="0"/>
                  </a:lnTo>
                  <a:close/>
                </a:path>
                <a:path w="3141979" h="1915160">
                  <a:moveTo>
                    <a:pt x="990498" y="0"/>
                  </a:moveTo>
                  <a:lnTo>
                    <a:pt x="967384" y="0"/>
                  </a:lnTo>
                  <a:lnTo>
                    <a:pt x="967384" y="1464132"/>
                  </a:lnTo>
                  <a:lnTo>
                    <a:pt x="990498" y="1464132"/>
                  </a:lnTo>
                  <a:lnTo>
                    <a:pt x="990498" y="0"/>
                  </a:lnTo>
                  <a:close/>
                </a:path>
                <a:path w="3141979" h="1915160">
                  <a:moveTo>
                    <a:pt x="1097800" y="0"/>
                  </a:moveTo>
                  <a:lnTo>
                    <a:pt x="1074686" y="0"/>
                  </a:lnTo>
                  <a:lnTo>
                    <a:pt x="1074686" y="1444320"/>
                  </a:lnTo>
                  <a:lnTo>
                    <a:pt x="1097800" y="1444320"/>
                  </a:lnTo>
                  <a:lnTo>
                    <a:pt x="1097800" y="0"/>
                  </a:lnTo>
                  <a:close/>
                </a:path>
                <a:path w="3141979" h="1915160">
                  <a:moveTo>
                    <a:pt x="1205115" y="12"/>
                  </a:moveTo>
                  <a:lnTo>
                    <a:pt x="1182001" y="12"/>
                  </a:lnTo>
                  <a:lnTo>
                    <a:pt x="1182001" y="1391500"/>
                  </a:lnTo>
                  <a:lnTo>
                    <a:pt x="1205115" y="1391500"/>
                  </a:lnTo>
                  <a:lnTo>
                    <a:pt x="1205115" y="12"/>
                  </a:lnTo>
                  <a:close/>
                </a:path>
                <a:path w="3141979" h="1915160">
                  <a:moveTo>
                    <a:pt x="1314069" y="0"/>
                  </a:moveTo>
                  <a:lnTo>
                    <a:pt x="1289304" y="0"/>
                  </a:lnTo>
                  <a:lnTo>
                    <a:pt x="1289304" y="1343621"/>
                  </a:lnTo>
                  <a:lnTo>
                    <a:pt x="1314069" y="1343621"/>
                  </a:lnTo>
                  <a:lnTo>
                    <a:pt x="1314069" y="0"/>
                  </a:lnTo>
                  <a:close/>
                </a:path>
                <a:path w="3141979" h="1915160">
                  <a:moveTo>
                    <a:pt x="1421371" y="0"/>
                  </a:moveTo>
                  <a:lnTo>
                    <a:pt x="1396606" y="0"/>
                  </a:lnTo>
                  <a:lnTo>
                    <a:pt x="1396606" y="1199997"/>
                  </a:lnTo>
                  <a:lnTo>
                    <a:pt x="1421371" y="1199997"/>
                  </a:lnTo>
                  <a:lnTo>
                    <a:pt x="1421371" y="0"/>
                  </a:lnTo>
                  <a:close/>
                </a:path>
                <a:path w="3141979" h="1915160">
                  <a:moveTo>
                    <a:pt x="1528673" y="0"/>
                  </a:moveTo>
                  <a:lnTo>
                    <a:pt x="1503908" y="0"/>
                  </a:lnTo>
                  <a:lnTo>
                    <a:pt x="1503908" y="1199997"/>
                  </a:lnTo>
                  <a:lnTo>
                    <a:pt x="1528673" y="1199997"/>
                  </a:lnTo>
                  <a:lnTo>
                    <a:pt x="1528673" y="0"/>
                  </a:lnTo>
                  <a:close/>
                </a:path>
                <a:path w="3141979" h="1915160">
                  <a:moveTo>
                    <a:pt x="1635975" y="0"/>
                  </a:moveTo>
                  <a:lnTo>
                    <a:pt x="1611210" y="0"/>
                  </a:lnTo>
                  <a:lnTo>
                    <a:pt x="1611210" y="1095997"/>
                  </a:lnTo>
                  <a:lnTo>
                    <a:pt x="1635975" y="1095997"/>
                  </a:lnTo>
                  <a:lnTo>
                    <a:pt x="1635975" y="0"/>
                  </a:lnTo>
                  <a:close/>
                </a:path>
                <a:path w="3141979" h="1915160">
                  <a:moveTo>
                    <a:pt x="1743278" y="0"/>
                  </a:moveTo>
                  <a:lnTo>
                    <a:pt x="1718513" y="0"/>
                  </a:lnTo>
                  <a:lnTo>
                    <a:pt x="1718513" y="1290789"/>
                  </a:lnTo>
                  <a:lnTo>
                    <a:pt x="1743278" y="1290789"/>
                  </a:lnTo>
                  <a:lnTo>
                    <a:pt x="1743278" y="0"/>
                  </a:lnTo>
                  <a:close/>
                </a:path>
                <a:path w="3141979" h="1915160">
                  <a:moveTo>
                    <a:pt x="1850580" y="12"/>
                  </a:moveTo>
                  <a:lnTo>
                    <a:pt x="1827466" y="12"/>
                  </a:lnTo>
                  <a:lnTo>
                    <a:pt x="1827466" y="1285836"/>
                  </a:lnTo>
                  <a:lnTo>
                    <a:pt x="1850580" y="1285836"/>
                  </a:lnTo>
                  <a:lnTo>
                    <a:pt x="1850580" y="12"/>
                  </a:lnTo>
                  <a:close/>
                </a:path>
                <a:path w="3141979" h="1915160">
                  <a:moveTo>
                    <a:pt x="1957882" y="12"/>
                  </a:moveTo>
                  <a:lnTo>
                    <a:pt x="1934768" y="12"/>
                  </a:lnTo>
                  <a:lnTo>
                    <a:pt x="1934768" y="1104252"/>
                  </a:lnTo>
                  <a:lnTo>
                    <a:pt x="1957882" y="1104252"/>
                  </a:lnTo>
                  <a:lnTo>
                    <a:pt x="1957882" y="12"/>
                  </a:lnTo>
                  <a:close/>
                </a:path>
                <a:path w="3141979" h="1915160">
                  <a:moveTo>
                    <a:pt x="2065197" y="12"/>
                  </a:moveTo>
                  <a:lnTo>
                    <a:pt x="2042083" y="12"/>
                  </a:lnTo>
                  <a:lnTo>
                    <a:pt x="2042083" y="1262735"/>
                  </a:lnTo>
                  <a:lnTo>
                    <a:pt x="2065197" y="1262735"/>
                  </a:lnTo>
                  <a:lnTo>
                    <a:pt x="2065197" y="12"/>
                  </a:lnTo>
                  <a:close/>
                </a:path>
                <a:path w="3141979" h="1915160">
                  <a:moveTo>
                    <a:pt x="2172500" y="0"/>
                  </a:moveTo>
                  <a:lnTo>
                    <a:pt x="2149386" y="0"/>
                  </a:lnTo>
                  <a:lnTo>
                    <a:pt x="2149386" y="1300695"/>
                  </a:lnTo>
                  <a:lnTo>
                    <a:pt x="2172500" y="1300695"/>
                  </a:lnTo>
                  <a:lnTo>
                    <a:pt x="2172500" y="0"/>
                  </a:lnTo>
                  <a:close/>
                </a:path>
                <a:path w="3141979" h="1915160">
                  <a:moveTo>
                    <a:pt x="2281453" y="0"/>
                  </a:moveTo>
                  <a:lnTo>
                    <a:pt x="2256688" y="0"/>
                  </a:lnTo>
                  <a:lnTo>
                    <a:pt x="2256688" y="1095997"/>
                  </a:lnTo>
                  <a:lnTo>
                    <a:pt x="2281453" y="1095997"/>
                  </a:lnTo>
                  <a:lnTo>
                    <a:pt x="2281453" y="0"/>
                  </a:lnTo>
                  <a:close/>
                </a:path>
                <a:path w="3141979" h="1915160">
                  <a:moveTo>
                    <a:pt x="2388755" y="12"/>
                  </a:moveTo>
                  <a:lnTo>
                    <a:pt x="2363990" y="12"/>
                  </a:lnTo>
                  <a:lnTo>
                    <a:pt x="2363990" y="1254480"/>
                  </a:lnTo>
                  <a:lnTo>
                    <a:pt x="2388755" y="1254480"/>
                  </a:lnTo>
                  <a:lnTo>
                    <a:pt x="2388755" y="12"/>
                  </a:lnTo>
                  <a:close/>
                </a:path>
                <a:path w="3141979" h="1915160">
                  <a:moveTo>
                    <a:pt x="2496058" y="12"/>
                  </a:moveTo>
                  <a:lnTo>
                    <a:pt x="2471293" y="12"/>
                  </a:lnTo>
                  <a:lnTo>
                    <a:pt x="2471293" y="1135621"/>
                  </a:lnTo>
                  <a:lnTo>
                    <a:pt x="2496058" y="1135621"/>
                  </a:lnTo>
                  <a:lnTo>
                    <a:pt x="2496058" y="12"/>
                  </a:lnTo>
                  <a:close/>
                </a:path>
                <a:path w="3141979" h="1915160">
                  <a:moveTo>
                    <a:pt x="2603347" y="0"/>
                  </a:moveTo>
                  <a:lnTo>
                    <a:pt x="2578595" y="0"/>
                  </a:lnTo>
                  <a:lnTo>
                    <a:pt x="2578595" y="1152118"/>
                  </a:lnTo>
                  <a:lnTo>
                    <a:pt x="2603347" y="1152118"/>
                  </a:lnTo>
                  <a:lnTo>
                    <a:pt x="2603347" y="0"/>
                  </a:lnTo>
                  <a:close/>
                </a:path>
                <a:path w="3141979" h="1915160">
                  <a:moveTo>
                    <a:pt x="2710662" y="0"/>
                  </a:moveTo>
                  <a:lnTo>
                    <a:pt x="2685897" y="0"/>
                  </a:lnTo>
                  <a:lnTo>
                    <a:pt x="2685897" y="1049769"/>
                  </a:lnTo>
                  <a:lnTo>
                    <a:pt x="2710662" y="1049769"/>
                  </a:lnTo>
                  <a:lnTo>
                    <a:pt x="2710662" y="0"/>
                  </a:lnTo>
                  <a:close/>
                </a:path>
                <a:path w="3141979" h="1915160">
                  <a:moveTo>
                    <a:pt x="2817965" y="12"/>
                  </a:moveTo>
                  <a:lnTo>
                    <a:pt x="2794851" y="12"/>
                  </a:lnTo>
                  <a:lnTo>
                    <a:pt x="2794851" y="1124064"/>
                  </a:lnTo>
                  <a:lnTo>
                    <a:pt x="2817965" y="1124064"/>
                  </a:lnTo>
                  <a:lnTo>
                    <a:pt x="2817965" y="12"/>
                  </a:lnTo>
                  <a:close/>
                </a:path>
                <a:path w="3141979" h="1915160">
                  <a:moveTo>
                    <a:pt x="2925267" y="0"/>
                  </a:moveTo>
                  <a:lnTo>
                    <a:pt x="2902153" y="0"/>
                  </a:lnTo>
                  <a:lnTo>
                    <a:pt x="2902153" y="988695"/>
                  </a:lnTo>
                  <a:lnTo>
                    <a:pt x="2925267" y="988695"/>
                  </a:lnTo>
                  <a:lnTo>
                    <a:pt x="2925267" y="0"/>
                  </a:lnTo>
                  <a:close/>
                </a:path>
                <a:path w="3141979" h="1915160">
                  <a:moveTo>
                    <a:pt x="3032582" y="12"/>
                  </a:moveTo>
                  <a:lnTo>
                    <a:pt x="3009468" y="12"/>
                  </a:lnTo>
                  <a:lnTo>
                    <a:pt x="3009468" y="970534"/>
                  </a:lnTo>
                  <a:lnTo>
                    <a:pt x="3032582" y="970534"/>
                  </a:lnTo>
                  <a:lnTo>
                    <a:pt x="3032582" y="12"/>
                  </a:lnTo>
                  <a:close/>
                </a:path>
                <a:path w="3141979" h="1915160">
                  <a:moveTo>
                    <a:pt x="3141535" y="12"/>
                  </a:moveTo>
                  <a:lnTo>
                    <a:pt x="3116770" y="12"/>
                  </a:lnTo>
                  <a:lnTo>
                    <a:pt x="3116770" y="850023"/>
                  </a:lnTo>
                  <a:lnTo>
                    <a:pt x="3141535" y="850023"/>
                  </a:lnTo>
                  <a:lnTo>
                    <a:pt x="3141535" y="12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308269" y="1889734"/>
              <a:ext cx="1421765" cy="1365250"/>
            </a:xfrm>
            <a:custGeom>
              <a:avLst/>
              <a:gdLst/>
              <a:ahLst/>
              <a:cxnLst/>
              <a:rect l="l" t="t" r="r" b="b"/>
              <a:pathLst>
                <a:path w="1421765" h="1365250">
                  <a:moveTo>
                    <a:pt x="24765" y="0"/>
                  </a:moveTo>
                  <a:lnTo>
                    <a:pt x="0" y="0"/>
                  </a:lnTo>
                  <a:lnTo>
                    <a:pt x="0" y="1365084"/>
                  </a:lnTo>
                  <a:lnTo>
                    <a:pt x="24765" y="1365084"/>
                  </a:lnTo>
                  <a:lnTo>
                    <a:pt x="24765" y="0"/>
                  </a:lnTo>
                  <a:close/>
                </a:path>
                <a:path w="1421765" h="1365250">
                  <a:moveTo>
                    <a:pt x="132067" y="0"/>
                  </a:moveTo>
                  <a:lnTo>
                    <a:pt x="107302" y="0"/>
                  </a:lnTo>
                  <a:lnTo>
                    <a:pt x="107302" y="1300695"/>
                  </a:lnTo>
                  <a:lnTo>
                    <a:pt x="132067" y="1300695"/>
                  </a:lnTo>
                  <a:lnTo>
                    <a:pt x="132067" y="0"/>
                  </a:lnTo>
                  <a:close/>
                </a:path>
                <a:path w="1421765" h="1365250">
                  <a:moveTo>
                    <a:pt x="239369" y="0"/>
                  </a:moveTo>
                  <a:lnTo>
                    <a:pt x="214604" y="0"/>
                  </a:lnTo>
                  <a:lnTo>
                    <a:pt x="214604" y="1300695"/>
                  </a:lnTo>
                  <a:lnTo>
                    <a:pt x="239369" y="1300695"/>
                  </a:lnTo>
                  <a:lnTo>
                    <a:pt x="239369" y="0"/>
                  </a:lnTo>
                  <a:close/>
                </a:path>
                <a:path w="1421765" h="1365250">
                  <a:moveTo>
                    <a:pt x="346671" y="0"/>
                  </a:moveTo>
                  <a:lnTo>
                    <a:pt x="321906" y="0"/>
                  </a:lnTo>
                  <a:lnTo>
                    <a:pt x="321906" y="1280883"/>
                  </a:lnTo>
                  <a:lnTo>
                    <a:pt x="346671" y="1280883"/>
                  </a:lnTo>
                  <a:lnTo>
                    <a:pt x="346671" y="0"/>
                  </a:lnTo>
                  <a:close/>
                </a:path>
                <a:path w="1421765" h="1365250">
                  <a:moveTo>
                    <a:pt x="453961" y="0"/>
                  </a:moveTo>
                  <a:lnTo>
                    <a:pt x="429209" y="0"/>
                  </a:lnTo>
                  <a:lnTo>
                    <a:pt x="429209" y="1218158"/>
                  </a:lnTo>
                  <a:lnTo>
                    <a:pt x="453961" y="1218158"/>
                  </a:lnTo>
                  <a:lnTo>
                    <a:pt x="453961" y="0"/>
                  </a:lnTo>
                  <a:close/>
                </a:path>
                <a:path w="1421765" h="1365250">
                  <a:moveTo>
                    <a:pt x="561289" y="0"/>
                  </a:moveTo>
                  <a:lnTo>
                    <a:pt x="538175" y="0"/>
                  </a:lnTo>
                  <a:lnTo>
                    <a:pt x="538175" y="1218158"/>
                  </a:lnTo>
                  <a:lnTo>
                    <a:pt x="561289" y="1218158"/>
                  </a:lnTo>
                  <a:lnTo>
                    <a:pt x="561289" y="0"/>
                  </a:lnTo>
                  <a:close/>
                </a:path>
                <a:path w="1421765" h="1365250">
                  <a:moveTo>
                    <a:pt x="668591" y="0"/>
                  </a:moveTo>
                  <a:lnTo>
                    <a:pt x="645477" y="0"/>
                  </a:lnTo>
                  <a:lnTo>
                    <a:pt x="645477" y="1198346"/>
                  </a:lnTo>
                  <a:lnTo>
                    <a:pt x="668591" y="1198346"/>
                  </a:lnTo>
                  <a:lnTo>
                    <a:pt x="668591" y="0"/>
                  </a:lnTo>
                  <a:close/>
                </a:path>
                <a:path w="1421765" h="1365250">
                  <a:moveTo>
                    <a:pt x="775893" y="12"/>
                  </a:moveTo>
                  <a:lnTo>
                    <a:pt x="752779" y="12"/>
                  </a:lnTo>
                  <a:lnTo>
                    <a:pt x="752779" y="1143876"/>
                  </a:lnTo>
                  <a:lnTo>
                    <a:pt x="775893" y="1143876"/>
                  </a:lnTo>
                  <a:lnTo>
                    <a:pt x="775893" y="12"/>
                  </a:lnTo>
                  <a:close/>
                </a:path>
                <a:path w="1421765" h="1365250">
                  <a:moveTo>
                    <a:pt x="883196" y="0"/>
                  </a:moveTo>
                  <a:lnTo>
                    <a:pt x="860082" y="0"/>
                  </a:lnTo>
                  <a:lnTo>
                    <a:pt x="860082" y="1122413"/>
                  </a:lnTo>
                  <a:lnTo>
                    <a:pt x="883196" y="1122413"/>
                  </a:lnTo>
                  <a:lnTo>
                    <a:pt x="883196" y="0"/>
                  </a:lnTo>
                  <a:close/>
                </a:path>
                <a:path w="1421765" h="1365250">
                  <a:moveTo>
                    <a:pt x="992149" y="0"/>
                  </a:moveTo>
                  <a:lnTo>
                    <a:pt x="967384" y="0"/>
                  </a:lnTo>
                  <a:lnTo>
                    <a:pt x="967384" y="1077836"/>
                  </a:lnTo>
                  <a:lnTo>
                    <a:pt x="992149" y="1077836"/>
                  </a:lnTo>
                  <a:lnTo>
                    <a:pt x="992149" y="0"/>
                  </a:lnTo>
                  <a:close/>
                </a:path>
                <a:path w="1421765" h="1365250">
                  <a:moveTo>
                    <a:pt x="1099451" y="12"/>
                  </a:moveTo>
                  <a:lnTo>
                    <a:pt x="1074686" y="12"/>
                  </a:lnTo>
                  <a:lnTo>
                    <a:pt x="1074686" y="1031608"/>
                  </a:lnTo>
                  <a:lnTo>
                    <a:pt x="1099451" y="1031608"/>
                  </a:lnTo>
                  <a:lnTo>
                    <a:pt x="1099451" y="12"/>
                  </a:lnTo>
                  <a:close/>
                </a:path>
                <a:path w="1421765" h="1365250">
                  <a:moveTo>
                    <a:pt x="1206754" y="0"/>
                  </a:moveTo>
                  <a:lnTo>
                    <a:pt x="1181989" y="0"/>
                  </a:lnTo>
                  <a:lnTo>
                    <a:pt x="1181989" y="973836"/>
                  </a:lnTo>
                  <a:lnTo>
                    <a:pt x="1206754" y="973836"/>
                  </a:lnTo>
                  <a:lnTo>
                    <a:pt x="1206754" y="0"/>
                  </a:lnTo>
                  <a:close/>
                </a:path>
                <a:path w="1421765" h="1365250">
                  <a:moveTo>
                    <a:pt x="1314056" y="12"/>
                  </a:moveTo>
                  <a:lnTo>
                    <a:pt x="1289291" y="12"/>
                  </a:lnTo>
                  <a:lnTo>
                    <a:pt x="1289291" y="960628"/>
                  </a:lnTo>
                  <a:lnTo>
                    <a:pt x="1314056" y="960628"/>
                  </a:lnTo>
                  <a:lnTo>
                    <a:pt x="1314056" y="12"/>
                  </a:lnTo>
                  <a:close/>
                </a:path>
                <a:path w="1421765" h="1365250">
                  <a:moveTo>
                    <a:pt x="1421371" y="0"/>
                  </a:moveTo>
                  <a:lnTo>
                    <a:pt x="1396606" y="0"/>
                  </a:lnTo>
                  <a:lnTo>
                    <a:pt x="1396606" y="925957"/>
                  </a:lnTo>
                  <a:lnTo>
                    <a:pt x="1421371" y="925957"/>
                  </a:lnTo>
                  <a:lnTo>
                    <a:pt x="1421371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6865772" y="3181516"/>
            <a:ext cx="921519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LOD</a:t>
            </a:r>
            <a:r>
              <a:rPr sz="749" spc="-3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NGF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(0.0002%)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197402" y="1616825"/>
            <a:ext cx="1546858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208029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positive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(14/30, </a:t>
            </a:r>
            <a:r>
              <a:rPr sz="749" dirty="0">
                <a:latin typeface="Arial"/>
                <a:cs typeface="Arial"/>
              </a:rPr>
              <a:t>47%)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559408" y="1616825"/>
            <a:ext cx="1583642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208029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(16/30,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53%)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59407" y="1422778"/>
            <a:ext cx="3185043" cy="14140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904423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BloodFlow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positive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(30/349,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9%)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97016" y="1422778"/>
            <a:ext cx="1952123" cy="14140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6002" rIns="0" bIns="0" rtlCol="0">
            <a:spAutoFit/>
          </a:bodyPr>
          <a:lstStyle/>
          <a:p>
            <a:pPr marL="216275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BloodFlow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(319/349,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91%)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397016" y="1616825"/>
            <a:ext cx="1952123" cy="140762"/>
          </a:xfrm>
          <a:prstGeom prst="rect">
            <a:avLst/>
          </a:prstGeom>
          <a:solidFill>
            <a:srgbClr val="F2F2F2"/>
          </a:solidFill>
        </p:spPr>
        <p:txBody>
          <a:bodyPr vert="horz" wrap="square" lIns="0" tIns="25369" rIns="0" bIns="0" rtlCol="0">
            <a:spAutoFit/>
          </a:bodyPr>
          <a:lstStyle/>
          <a:p>
            <a:pPr marL="312045">
              <a:spcBef>
                <a:spcPts val="200"/>
              </a:spcBef>
            </a:pPr>
            <a:r>
              <a:rPr sz="749" dirty="0">
                <a:latin typeface="Arial"/>
                <a:cs typeface="Arial"/>
              </a:rPr>
              <a:t>NGF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negative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(319/319, </a:t>
            </a:r>
            <a:r>
              <a:rPr sz="749" dirty="0">
                <a:latin typeface="Arial"/>
                <a:cs typeface="Arial"/>
              </a:rPr>
              <a:t>100%)</a:t>
            </a:r>
            <a:endParaRPr sz="749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532487" y="4099767"/>
            <a:ext cx="3221193" cy="0"/>
          </a:xfrm>
          <a:custGeom>
            <a:avLst/>
            <a:gdLst/>
            <a:ahLst/>
            <a:cxnLst/>
            <a:rect l="l" t="t" r="r" b="b"/>
            <a:pathLst>
              <a:path w="3225165">
                <a:moveTo>
                  <a:pt x="0" y="0"/>
                </a:moveTo>
                <a:lnTo>
                  <a:pt x="3224911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3139508" y="4034766"/>
            <a:ext cx="34120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</a:t>
            </a:r>
            <a:r>
              <a:rPr sz="599" spc="40" dirty="0">
                <a:latin typeface="Arial"/>
                <a:cs typeface="Arial"/>
              </a:rPr>
              <a:t>0</a:t>
            </a:r>
            <a:r>
              <a:rPr sz="599" spc="-15" dirty="0">
                <a:latin typeface="Arial"/>
                <a:cs typeface="Arial"/>
              </a:rPr>
              <a:t>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3181525" y="3665458"/>
            <a:ext cx="299985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</a:t>
            </a:r>
            <a:r>
              <a:rPr sz="599" spc="40" dirty="0">
                <a:latin typeface="Arial"/>
                <a:cs typeface="Arial"/>
              </a:rPr>
              <a:t>0</a:t>
            </a:r>
            <a:r>
              <a:rPr sz="599" spc="-15" dirty="0">
                <a:latin typeface="Arial"/>
                <a:cs typeface="Arial"/>
              </a:rPr>
              <a:t>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223542" y="3297812"/>
            <a:ext cx="26002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Arial"/>
                <a:cs typeface="Arial"/>
              </a:rPr>
              <a:t>0,0001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265558" y="2928503"/>
            <a:ext cx="211194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001</a:t>
            </a:r>
            <a:endParaRPr sz="599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07575" y="2559194"/>
            <a:ext cx="169970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15" dirty="0">
                <a:latin typeface="Arial"/>
                <a:cs typeface="Arial"/>
              </a:rPr>
              <a:t>01</a:t>
            </a:r>
            <a:endParaRPr sz="59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349592" y="2191548"/>
            <a:ext cx="12937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15" dirty="0">
                <a:latin typeface="Arial"/>
                <a:cs typeface="Arial"/>
              </a:rPr>
              <a:t>0</a:t>
            </a:r>
            <a:r>
              <a:rPr sz="599" spc="-10" dirty="0">
                <a:latin typeface="Arial"/>
                <a:cs typeface="Arial"/>
              </a:rPr>
              <a:t>,</a:t>
            </a:r>
            <a:r>
              <a:rPr sz="599" spc="-5" dirty="0">
                <a:latin typeface="Arial"/>
                <a:cs typeface="Arial"/>
              </a:rPr>
              <a:t>1</a:t>
            </a:r>
            <a:endParaRPr sz="59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412617" y="1822239"/>
            <a:ext cx="67861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5" dirty="0">
                <a:latin typeface="Arial"/>
                <a:cs typeface="Arial"/>
              </a:rPr>
              <a:t>1</a:t>
            </a:r>
            <a:endParaRPr sz="599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617067" y="4219718"/>
            <a:ext cx="38053" cy="38053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8023" y="0"/>
                </a:moveTo>
                <a:lnTo>
                  <a:pt x="0" y="0"/>
                </a:lnTo>
                <a:lnTo>
                  <a:pt x="0" y="38023"/>
                </a:lnTo>
                <a:lnTo>
                  <a:pt x="38023" y="38023"/>
                </a:lnTo>
                <a:lnTo>
                  <a:pt x="38023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5090219" y="4219718"/>
            <a:ext cx="38053" cy="38053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8023" y="0"/>
                </a:moveTo>
                <a:lnTo>
                  <a:pt x="0" y="0"/>
                </a:lnTo>
                <a:lnTo>
                  <a:pt x="0" y="38023"/>
                </a:lnTo>
                <a:lnTo>
                  <a:pt x="38023" y="38023"/>
                </a:lnTo>
                <a:lnTo>
                  <a:pt x="38023" y="0"/>
                </a:lnTo>
                <a:close/>
              </a:path>
            </a:pathLst>
          </a:custGeom>
          <a:solidFill>
            <a:srgbClr val="ED7D3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 txBox="1"/>
          <p:nvPr/>
        </p:nvSpPr>
        <p:spPr>
          <a:xfrm>
            <a:off x="4658774" y="4173264"/>
            <a:ext cx="661489" cy="1042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spc="-25" dirty="0">
                <a:latin typeface="Arial"/>
                <a:cs typeface="Arial"/>
              </a:rPr>
              <a:t>B</a:t>
            </a:r>
            <a:r>
              <a:rPr sz="599" spc="2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ood</a:t>
            </a:r>
            <a:r>
              <a:rPr sz="599" spc="10" dirty="0">
                <a:latin typeface="Arial"/>
                <a:cs typeface="Arial"/>
              </a:rPr>
              <a:t>F</a:t>
            </a:r>
            <a:r>
              <a:rPr sz="599" spc="-30" dirty="0">
                <a:latin typeface="Arial"/>
                <a:cs typeface="Arial"/>
              </a:rPr>
              <a:t>l</a:t>
            </a:r>
            <a:r>
              <a:rPr sz="599" spc="-15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w</a:t>
            </a:r>
            <a:r>
              <a:rPr sz="599" dirty="0">
                <a:latin typeface="Arial"/>
                <a:cs typeface="Arial"/>
              </a:rPr>
              <a:t>     </a:t>
            </a:r>
            <a:r>
              <a:rPr sz="599" spc="-30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15" dirty="0">
                <a:latin typeface="Arial"/>
                <a:cs typeface="Arial"/>
              </a:rPr>
              <a:t>G</a:t>
            </a:r>
            <a:r>
              <a:rPr sz="599" spc="-5" dirty="0">
                <a:latin typeface="Arial"/>
                <a:cs typeface="Arial"/>
              </a:rPr>
              <a:t>F</a:t>
            </a:r>
            <a:endParaRPr sz="59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88848" y="657026"/>
            <a:ext cx="4901237" cy="485953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38054">
              <a:spcBef>
                <a:spcPts val="489"/>
              </a:spcBef>
            </a:pPr>
            <a:r>
              <a:rPr b="1" spc="5" dirty="0">
                <a:solidFill>
                  <a:srgbClr val="800000"/>
                </a:solidFill>
              </a:rPr>
              <a:t>BLOOD-FLOW</a:t>
            </a:r>
            <a:r>
              <a:rPr b="1" spc="-5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vs </a:t>
            </a:r>
            <a:r>
              <a:rPr b="1" spc="10" dirty="0">
                <a:solidFill>
                  <a:srgbClr val="800000"/>
                </a:solidFill>
              </a:rPr>
              <a:t>NGF</a:t>
            </a:r>
            <a:r>
              <a:rPr b="1" dirty="0">
                <a:solidFill>
                  <a:srgbClr val="800000"/>
                </a:solidFill>
              </a:rPr>
              <a:t> in </a:t>
            </a:r>
            <a:r>
              <a:rPr b="1" spc="5" dirty="0">
                <a:solidFill>
                  <a:srgbClr val="800000"/>
                </a:solidFill>
              </a:rPr>
              <a:t>bone marrow</a:t>
            </a:r>
          </a:p>
          <a:p>
            <a:pPr marL="38054">
              <a:spcBef>
                <a:spcPts val="325"/>
              </a:spcBef>
            </a:pPr>
            <a:r>
              <a:rPr sz="1200" b="1" spc="-5" dirty="0">
                <a:solidFill>
                  <a:srgbClr val="595959"/>
                </a:solidFill>
              </a:rPr>
              <a:t>20.5% false-negative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results </a:t>
            </a:r>
            <a:r>
              <a:rPr sz="1200" b="1" dirty="0">
                <a:solidFill>
                  <a:srgbClr val="595959"/>
                </a:solidFill>
              </a:rPr>
              <a:t>(40%</a:t>
            </a:r>
            <a:r>
              <a:rPr sz="1200" b="1" spc="10" dirty="0">
                <a:solidFill>
                  <a:srgbClr val="595959"/>
                </a:solidFill>
              </a:rPr>
              <a:t> </a:t>
            </a:r>
            <a:r>
              <a:rPr sz="1200" b="1" dirty="0">
                <a:solidFill>
                  <a:srgbClr val="595959"/>
                </a:solidFill>
              </a:rPr>
              <a:t>-</a:t>
            </a:r>
            <a:r>
              <a:rPr sz="1200" b="1" spc="-5" dirty="0">
                <a:solidFill>
                  <a:srgbClr val="595959"/>
                </a:solidFill>
              </a:rPr>
              <a:t> </a:t>
            </a:r>
            <a:r>
              <a:rPr sz="1200" b="1" dirty="0">
                <a:solidFill>
                  <a:srgbClr val="595959"/>
                </a:solidFill>
              </a:rPr>
              <a:t>45% </a:t>
            </a:r>
            <a:r>
              <a:rPr sz="1200" b="1" spc="-5" dirty="0">
                <a:solidFill>
                  <a:srgbClr val="595959"/>
                </a:solidFill>
              </a:rPr>
              <a:t>with NGF</a:t>
            </a:r>
            <a:r>
              <a:rPr sz="1200" b="1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and </a:t>
            </a:r>
            <a:r>
              <a:rPr sz="1200" b="1" dirty="0">
                <a:solidFill>
                  <a:srgbClr val="595959"/>
                </a:solidFill>
              </a:rPr>
              <a:t>NGS)</a:t>
            </a:r>
            <a:r>
              <a:rPr sz="1200" b="1" baseline="26143" dirty="0">
                <a:solidFill>
                  <a:srgbClr val="595959"/>
                </a:solidFill>
              </a:rPr>
              <a:t>1,2</a:t>
            </a:r>
            <a:endParaRPr sz="1200" b="1" baseline="26143" dirty="0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85252" y="1729425"/>
          <a:ext cx="2463303" cy="2011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82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8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8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02935">
                <a:tc rowSpan="2"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58445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10" dirty="0">
                          <a:latin typeface="Arial"/>
                          <a:cs typeface="Arial"/>
                        </a:rPr>
                        <a:t>142</a:t>
                      </a:r>
                      <a:r>
                        <a:rPr sz="900" b="1" spc="-4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latin typeface="Arial"/>
                          <a:cs typeface="Arial"/>
                        </a:rPr>
                        <a:t>patients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900" b="1" spc="10" dirty="0">
                          <a:latin typeface="Arial"/>
                          <a:cs typeface="Arial"/>
                        </a:rPr>
                        <a:t>Marrow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2935">
                <a:tc gridSpan="2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NGF-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NGF+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2935"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  <a:spcBef>
                          <a:spcPts val="865"/>
                        </a:spcBef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Blood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BF-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96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(67.5%)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29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(20.5%)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29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900" spc="15" dirty="0">
                          <a:latin typeface="Arial"/>
                          <a:cs typeface="Arial"/>
                        </a:rPr>
                        <a:t>BF+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00" spc="-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spc="5" dirty="0">
                          <a:latin typeface="Arial"/>
                          <a:cs typeface="Arial"/>
                        </a:rPr>
                        <a:t>(1.5%)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507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35"/>
                        </a:lnSpc>
                        <a:spcBef>
                          <a:spcPts val="83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15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algn="ctr">
                        <a:lnSpc>
                          <a:spcPts val="1135"/>
                        </a:lnSpc>
                      </a:pPr>
                      <a:r>
                        <a:rPr sz="900" spc="5" dirty="0">
                          <a:latin typeface="Arial"/>
                          <a:cs typeface="Arial"/>
                        </a:rPr>
                        <a:t>(10.5%)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10591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965863" y="4135618"/>
            <a:ext cx="1831622" cy="169069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 marR="5074">
              <a:lnSpc>
                <a:spcPts val="649"/>
              </a:lnSpc>
              <a:spcBef>
                <a:spcPts val="120"/>
              </a:spcBef>
            </a:pPr>
            <a:r>
              <a:rPr sz="549" spc="-10" dirty="0">
                <a:latin typeface="Arial"/>
                <a:cs typeface="Arial"/>
              </a:rPr>
              <a:t>1.</a:t>
            </a:r>
            <a:r>
              <a:rPr sz="549" spc="28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Sanoja-Flores L, et </a:t>
            </a:r>
            <a:r>
              <a:rPr sz="549" spc="-5" dirty="0">
                <a:latin typeface="Arial"/>
                <a:cs typeface="Arial"/>
              </a:rPr>
              <a:t>al. </a:t>
            </a:r>
            <a:r>
              <a:rPr sz="549" spc="-10" dirty="0">
                <a:latin typeface="Arial"/>
                <a:cs typeface="Arial"/>
              </a:rPr>
              <a:t>Blood. 2019;134(24):2218–2222. </a:t>
            </a:r>
            <a:r>
              <a:rPr sz="549" spc="-14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2.</a:t>
            </a:r>
            <a:r>
              <a:rPr sz="549" spc="9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Mazzotti</a:t>
            </a:r>
            <a:r>
              <a:rPr sz="549" spc="-5" dirty="0">
                <a:latin typeface="Arial"/>
                <a:cs typeface="Arial"/>
              </a:rPr>
              <a:t> C,</a:t>
            </a:r>
            <a:r>
              <a:rPr sz="549" spc="-10" dirty="0">
                <a:latin typeface="Arial"/>
                <a:cs typeface="Arial"/>
              </a:rPr>
              <a:t>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Ad 2018;2(21):2811-2813.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51129" y="1712027"/>
            <a:ext cx="2480097" cy="2044949"/>
          </a:xfrm>
          <a:prstGeom prst="rect">
            <a:avLst/>
          </a:prstGeom>
        </p:spPr>
      </p:pic>
    </p:spTree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11502" y="1419503"/>
            <a:ext cx="5413685" cy="203926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59403" indent="-247353">
              <a:spcBef>
                <a:spcPts val="100"/>
              </a:spcBef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Next generation </a:t>
            </a:r>
            <a:r>
              <a:rPr sz="1298" dirty="0">
                <a:latin typeface="Arial"/>
                <a:cs typeface="Arial"/>
              </a:rPr>
              <a:t>immune</a:t>
            </a:r>
            <a:r>
              <a:rPr sz="1298" spc="-5" dirty="0">
                <a:latin typeface="Arial"/>
                <a:cs typeface="Arial"/>
              </a:rPr>
              <a:t> monitoring</a:t>
            </a:r>
            <a:endParaRPr sz="1298">
              <a:latin typeface="Arial"/>
              <a:cs typeface="Arial"/>
            </a:endParaRPr>
          </a:p>
          <a:p>
            <a:pPr>
              <a:lnSpc>
                <a:spcPct val="100000"/>
              </a:lnSpc>
              <a:buFont typeface="Arial"/>
              <a:buAutoNum type="arabicPeriod"/>
            </a:pPr>
            <a:endParaRPr sz="1398">
              <a:latin typeface="Arial"/>
              <a:cs typeface="Arial"/>
            </a:endParaRPr>
          </a:p>
          <a:p>
            <a:pPr marL="506756" lvl="1" indent="-247987">
              <a:spcBef>
                <a:spcPts val="5"/>
              </a:spcBef>
              <a:buChar char="•"/>
              <a:tabLst>
                <a:tab pos="506756" algn="l"/>
                <a:tab pos="507390" algn="l"/>
              </a:tabLst>
            </a:pPr>
            <a:r>
              <a:rPr sz="1049" spc="10" dirty="0">
                <a:latin typeface="Arial"/>
                <a:cs typeface="Arial"/>
              </a:rPr>
              <a:t>Better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understanding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the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mode</a:t>
            </a:r>
            <a:r>
              <a:rPr sz="1049" spc="10" dirty="0">
                <a:latin typeface="Arial"/>
                <a:cs typeface="Arial"/>
              </a:rPr>
              <a:t> 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action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of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immunotherapies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15"/>
              </a:spcBef>
              <a:buFont typeface="Arial"/>
              <a:buChar char="•"/>
            </a:pPr>
            <a:endParaRPr sz="1149">
              <a:latin typeface="Arial"/>
              <a:cs typeface="Arial"/>
            </a:endParaRPr>
          </a:p>
          <a:p>
            <a:pPr marL="506756" lvl="1" indent="-247987">
              <a:buChar char="•"/>
              <a:tabLst>
                <a:tab pos="506756" algn="l"/>
                <a:tab pos="507390" algn="l"/>
              </a:tabLst>
            </a:pPr>
            <a:r>
              <a:rPr sz="1049" spc="10" dirty="0">
                <a:latin typeface="Arial"/>
                <a:cs typeface="Arial"/>
              </a:rPr>
              <a:t>Well-defined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immunophenotype of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key</a:t>
            </a:r>
            <a:r>
              <a:rPr sz="1049" spc="1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immune</a:t>
            </a:r>
            <a:r>
              <a:rPr sz="1049" spc="10" dirty="0">
                <a:latin typeface="Arial"/>
                <a:cs typeface="Arial"/>
              </a:rPr>
              <a:t> cell types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15"/>
              </a:spcBef>
              <a:buFont typeface="Arial"/>
              <a:buChar char="•"/>
            </a:pPr>
            <a:endParaRPr sz="1149">
              <a:latin typeface="Arial"/>
              <a:cs typeface="Arial"/>
            </a:endParaRPr>
          </a:p>
          <a:p>
            <a:pPr marL="506756" lvl="1" indent="-247987">
              <a:spcBef>
                <a:spcPts val="5"/>
              </a:spcBef>
              <a:buChar char="•"/>
              <a:tabLst>
                <a:tab pos="506756" algn="l"/>
                <a:tab pos="507390" algn="l"/>
              </a:tabLst>
            </a:pPr>
            <a:r>
              <a:rPr sz="1049" spc="15" dirty="0">
                <a:latin typeface="Arial"/>
                <a:cs typeface="Arial"/>
              </a:rPr>
              <a:t>Bone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marrow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vs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peripheral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blood</a:t>
            </a:r>
            <a:endParaRPr sz="1049">
              <a:latin typeface="Arial"/>
              <a:cs typeface="Arial"/>
            </a:endParaRPr>
          </a:p>
          <a:p>
            <a:pPr lvl="1">
              <a:spcBef>
                <a:spcPts val="30"/>
              </a:spcBef>
              <a:buFont typeface="Arial"/>
              <a:buChar char="•"/>
            </a:pPr>
            <a:endParaRPr sz="1099">
              <a:latin typeface="Arial"/>
              <a:cs typeface="Arial"/>
            </a:endParaRPr>
          </a:p>
          <a:p>
            <a:pPr marL="259403" indent="-247353"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Computational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analysis</a:t>
            </a:r>
            <a:endParaRPr sz="1298">
              <a:latin typeface="Arial"/>
              <a:cs typeface="Arial"/>
            </a:endParaRPr>
          </a:p>
          <a:p>
            <a:pPr>
              <a:spcBef>
                <a:spcPts val="35"/>
              </a:spcBef>
              <a:buFont typeface="Arial"/>
              <a:buAutoNum type="arabicPeriod"/>
            </a:pPr>
            <a:endParaRPr sz="1348">
              <a:latin typeface="Arial"/>
              <a:cs typeface="Arial"/>
            </a:endParaRPr>
          </a:p>
          <a:p>
            <a:pPr marL="259403" indent="-247353">
              <a:buAutoNum type="arabicPeriod"/>
              <a:tabLst>
                <a:tab pos="260038" algn="l"/>
              </a:tabLst>
            </a:pPr>
            <a:r>
              <a:rPr sz="1298" spc="-5" dirty="0">
                <a:latin typeface="Arial"/>
                <a:cs typeface="Arial"/>
              </a:rPr>
              <a:t>Integrated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datasets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with</a:t>
            </a:r>
            <a:r>
              <a:rPr sz="1298" dirty="0">
                <a:latin typeface="Arial"/>
                <a:cs typeface="Arial"/>
              </a:rPr>
              <a:t> </a:t>
            </a:r>
            <a:r>
              <a:rPr sz="1298" spc="-15" dirty="0">
                <a:latin typeface="Arial"/>
                <a:cs typeface="Arial"/>
              </a:rPr>
              <a:t>tumor,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immunological, </a:t>
            </a:r>
            <a:r>
              <a:rPr sz="1298" spc="-5" dirty="0">
                <a:latin typeface="Arial"/>
                <a:cs typeface="Arial"/>
              </a:rPr>
              <a:t>treatment </a:t>
            </a:r>
            <a:r>
              <a:rPr sz="1298" dirty="0">
                <a:latin typeface="Arial"/>
                <a:cs typeface="Arial"/>
              </a:rPr>
              <a:t>and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outcome</a:t>
            </a:r>
            <a:endParaRPr sz="1298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14217" y="704476"/>
            <a:ext cx="1822108" cy="214536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b="1" spc="5" dirty="0">
                <a:solidFill>
                  <a:srgbClr val="800000"/>
                </a:solidFill>
              </a:rPr>
              <a:t>Immune</a:t>
            </a:r>
            <a:r>
              <a:rPr b="1" spc="-45" dirty="0">
                <a:solidFill>
                  <a:srgbClr val="800000"/>
                </a:solidFill>
              </a:rPr>
              <a:t> </a:t>
            </a:r>
            <a:r>
              <a:rPr b="1" spc="5" dirty="0">
                <a:solidFill>
                  <a:srgbClr val="800000"/>
                </a:solidFill>
              </a:rPr>
              <a:t>monitoring</a:t>
            </a:r>
          </a:p>
        </p:txBody>
      </p:sp>
    </p:spTree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58998" y="2735078"/>
            <a:ext cx="825336" cy="965051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606577" y="1068858"/>
            <a:ext cx="2400515" cy="141050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01099"/>
              </a:lnSpc>
              <a:spcBef>
                <a:spcPts val="95"/>
              </a:spcBef>
            </a:pP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FlowCT for deconvolution </a:t>
            </a:r>
            <a:r>
              <a:rPr sz="1498" b="1" spc="-405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of large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immunophenotypic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datasets and biomarker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discovery </a:t>
            </a:r>
            <a:r>
              <a:rPr sz="1498" b="1" dirty="0">
                <a:solidFill>
                  <a:srgbClr val="800000"/>
                </a:solidFill>
                <a:latin typeface="Arial"/>
                <a:cs typeface="Arial"/>
              </a:rPr>
              <a:t>in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cancer </a:t>
            </a:r>
            <a:r>
              <a:rPr sz="1498" b="1" spc="10" dirty="0">
                <a:solidFill>
                  <a:srgbClr val="800000"/>
                </a:solidFill>
                <a:latin typeface="Arial"/>
                <a:cs typeface="Arial"/>
              </a:rPr>
              <a:t> </a:t>
            </a:r>
            <a:r>
              <a:rPr sz="1498" b="1" spc="5" dirty="0">
                <a:solidFill>
                  <a:srgbClr val="800000"/>
                </a:solidFill>
                <a:latin typeface="Arial"/>
                <a:cs typeface="Arial"/>
              </a:rPr>
              <a:t>immunology</a:t>
            </a:r>
            <a:endParaRPr sz="1498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93089" y="4219705"/>
            <a:ext cx="2039011" cy="95934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spc="-10" dirty="0">
                <a:latin typeface="Arial"/>
                <a:cs typeface="Arial"/>
              </a:rPr>
              <a:t>Botta</a:t>
            </a:r>
            <a:r>
              <a:rPr sz="549" spc="-1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Maia </a:t>
            </a:r>
            <a:r>
              <a:rPr sz="549" spc="-5" dirty="0">
                <a:latin typeface="Arial"/>
                <a:cs typeface="Arial"/>
              </a:rPr>
              <a:t>C,</a:t>
            </a:r>
            <a:r>
              <a:rPr sz="549" spc="-10" dirty="0">
                <a:latin typeface="Arial"/>
                <a:cs typeface="Arial"/>
              </a:rPr>
              <a:t> Garces</a:t>
            </a:r>
            <a:r>
              <a:rPr sz="549" spc="-5" dirty="0">
                <a:latin typeface="Arial"/>
                <a:cs typeface="Arial"/>
              </a:rPr>
              <a:t> JJ,</a:t>
            </a:r>
            <a:r>
              <a:rPr sz="549" spc="-10" dirty="0">
                <a:latin typeface="Arial"/>
                <a:cs typeface="Arial"/>
              </a:rPr>
              <a:t> et </a:t>
            </a:r>
            <a:r>
              <a:rPr sz="549" spc="-5" dirty="0">
                <a:latin typeface="Arial"/>
                <a:cs typeface="Arial"/>
              </a:rPr>
              <a:t>al.</a:t>
            </a:r>
            <a:r>
              <a:rPr sz="549" spc="-10" dirty="0">
                <a:latin typeface="Arial"/>
                <a:cs typeface="Arial"/>
              </a:rPr>
              <a:t> Blood Adv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2022; </a:t>
            </a:r>
            <a:r>
              <a:rPr sz="549" spc="-5" dirty="0">
                <a:latin typeface="Arial"/>
                <a:cs typeface="Arial"/>
              </a:rPr>
              <a:t>6</a:t>
            </a:r>
            <a:r>
              <a:rPr sz="549" spc="-10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(2):</a:t>
            </a:r>
            <a:r>
              <a:rPr sz="549" spc="-10" dirty="0">
                <a:latin typeface="Arial"/>
                <a:cs typeface="Arial"/>
              </a:rPr>
              <a:t> 690–703.</a:t>
            </a:r>
            <a:endParaRPr sz="549">
              <a:latin typeface="Arial"/>
              <a:cs typeface="Aria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68234" y="1112198"/>
            <a:ext cx="3017716" cy="2970020"/>
          </a:xfrm>
          <a:prstGeom prst="rect">
            <a:avLst/>
          </a:prstGeom>
        </p:spPr>
      </p:pic>
    </p:spTree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42406" y="3317735"/>
            <a:ext cx="2885183" cy="96430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377444" y="2278521"/>
            <a:ext cx="2390368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669121" marR="5074" indent="-657071">
              <a:lnSpc>
                <a:spcPct val="100800"/>
              </a:lnSpc>
              <a:spcBef>
                <a:spcPts val="85"/>
              </a:spcBef>
            </a:pPr>
            <a:r>
              <a:rPr sz="1298" dirty="0">
                <a:latin typeface="Arial"/>
                <a:cs typeface="Arial"/>
              </a:rPr>
              <a:t>Risk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of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malignant</a:t>
            </a:r>
            <a:r>
              <a:rPr sz="1298" spc="-2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transformation </a:t>
            </a:r>
            <a:r>
              <a:rPr sz="1298" spc="-34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(MM,</a:t>
            </a:r>
            <a:r>
              <a:rPr sz="1298" spc="-8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AL,</a:t>
            </a:r>
            <a:r>
              <a:rPr sz="1298" spc="-1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MW)</a:t>
            </a:r>
            <a:endParaRPr sz="1298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454227" y="1230214"/>
            <a:ext cx="244174" cy="397020"/>
          </a:xfrm>
          <a:custGeom>
            <a:avLst/>
            <a:gdLst/>
            <a:ahLst/>
            <a:cxnLst/>
            <a:rect l="l" t="t" r="r" b="b"/>
            <a:pathLst>
              <a:path w="244475" h="397510">
                <a:moveTo>
                  <a:pt x="0" y="275221"/>
                </a:moveTo>
                <a:lnTo>
                  <a:pt x="61099" y="275221"/>
                </a:lnTo>
                <a:lnTo>
                  <a:pt x="61099" y="0"/>
                </a:lnTo>
                <a:lnTo>
                  <a:pt x="183311" y="0"/>
                </a:lnTo>
                <a:lnTo>
                  <a:pt x="183311" y="275221"/>
                </a:lnTo>
                <a:lnTo>
                  <a:pt x="244411" y="275221"/>
                </a:lnTo>
                <a:lnTo>
                  <a:pt x="122199" y="397421"/>
                </a:lnTo>
                <a:lnTo>
                  <a:pt x="0" y="27522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6" name="object 6"/>
          <p:cNvSpPr/>
          <p:nvPr/>
        </p:nvSpPr>
        <p:spPr>
          <a:xfrm>
            <a:off x="4451016" y="1876887"/>
            <a:ext cx="244174" cy="397020"/>
          </a:xfrm>
          <a:custGeom>
            <a:avLst/>
            <a:gdLst/>
            <a:ahLst/>
            <a:cxnLst/>
            <a:rect l="l" t="t" r="r" b="b"/>
            <a:pathLst>
              <a:path w="244475" h="397510">
                <a:moveTo>
                  <a:pt x="0" y="275221"/>
                </a:moveTo>
                <a:lnTo>
                  <a:pt x="61099" y="275221"/>
                </a:lnTo>
                <a:lnTo>
                  <a:pt x="61099" y="0"/>
                </a:lnTo>
                <a:lnTo>
                  <a:pt x="183311" y="0"/>
                </a:lnTo>
                <a:lnTo>
                  <a:pt x="183311" y="275221"/>
                </a:lnTo>
                <a:lnTo>
                  <a:pt x="244411" y="275221"/>
                </a:lnTo>
                <a:lnTo>
                  <a:pt x="122199" y="397421"/>
                </a:lnTo>
                <a:lnTo>
                  <a:pt x="0" y="27522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" name="object 7"/>
          <p:cNvSpPr/>
          <p:nvPr/>
        </p:nvSpPr>
        <p:spPr>
          <a:xfrm>
            <a:off x="5482890" y="1750784"/>
            <a:ext cx="1194232" cy="1149837"/>
          </a:xfrm>
          <a:custGeom>
            <a:avLst/>
            <a:gdLst/>
            <a:ahLst/>
            <a:cxnLst/>
            <a:rect l="l" t="t" r="r" b="b"/>
            <a:pathLst>
              <a:path w="1195704" h="1151255">
                <a:moveTo>
                  <a:pt x="1195463" y="1144358"/>
                </a:moveTo>
                <a:lnTo>
                  <a:pt x="1187399" y="1121816"/>
                </a:lnTo>
                <a:lnTo>
                  <a:pt x="1179918" y="1100912"/>
                </a:lnTo>
                <a:lnTo>
                  <a:pt x="1167117" y="1114285"/>
                </a:lnTo>
                <a:lnTo>
                  <a:pt x="1166787" y="1113840"/>
                </a:lnTo>
                <a:lnTo>
                  <a:pt x="1166558" y="1114323"/>
                </a:lnTo>
                <a:lnTo>
                  <a:pt x="2374" y="0"/>
                </a:lnTo>
                <a:lnTo>
                  <a:pt x="0" y="2489"/>
                </a:lnTo>
                <a:lnTo>
                  <a:pt x="1164463" y="1117066"/>
                </a:lnTo>
                <a:lnTo>
                  <a:pt x="1153490" y="1128522"/>
                </a:lnTo>
                <a:lnTo>
                  <a:pt x="335737" y="747166"/>
                </a:lnTo>
                <a:lnTo>
                  <a:pt x="334289" y="750277"/>
                </a:lnTo>
                <a:lnTo>
                  <a:pt x="1157338" y="1134097"/>
                </a:lnTo>
                <a:lnTo>
                  <a:pt x="1149337" y="1151242"/>
                </a:lnTo>
                <a:lnTo>
                  <a:pt x="1195463" y="1149985"/>
                </a:lnTo>
                <a:lnTo>
                  <a:pt x="1189545" y="1142542"/>
                </a:lnTo>
                <a:lnTo>
                  <a:pt x="1195463" y="11443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 txBox="1"/>
          <p:nvPr/>
        </p:nvSpPr>
        <p:spPr>
          <a:xfrm>
            <a:off x="6234329" y="2202681"/>
            <a:ext cx="31013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75" dirty="0">
                <a:latin typeface="Arial"/>
                <a:cs typeface="Arial"/>
              </a:rPr>
              <a:t>Y</a:t>
            </a:r>
            <a:r>
              <a:rPr sz="1298" b="1" dirty="0">
                <a:latin typeface="Arial"/>
                <a:cs typeface="Arial"/>
              </a:rPr>
              <a:t>es</a:t>
            </a:r>
            <a:endParaRPr sz="1298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15784" y="2924851"/>
            <a:ext cx="2011105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5" dirty="0">
                <a:latin typeface="Arial"/>
                <a:cs typeface="Arial"/>
              </a:rPr>
              <a:t>Monoclonal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gammopathy </a:t>
            </a:r>
            <a:r>
              <a:rPr sz="1298" b="1" spc="-3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</a:t>
            </a:r>
            <a:r>
              <a:rPr sz="1298" b="1" spc="-1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clinical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377275" y="1750745"/>
            <a:ext cx="1286194" cy="1151740"/>
          </a:xfrm>
          <a:custGeom>
            <a:avLst/>
            <a:gdLst/>
            <a:ahLst/>
            <a:cxnLst/>
            <a:rect l="l" t="t" r="r" b="b"/>
            <a:pathLst>
              <a:path w="1287779" h="1153160">
                <a:moveTo>
                  <a:pt x="1287500" y="2565"/>
                </a:moveTo>
                <a:lnTo>
                  <a:pt x="1285214" y="0"/>
                </a:lnTo>
                <a:lnTo>
                  <a:pt x="30149" y="1115301"/>
                </a:lnTo>
                <a:lnTo>
                  <a:pt x="30022" y="1114983"/>
                </a:lnTo>
                <a:lnTo>
                  <a:pt x="29552" y="1115529"/>
                </a:lnTo>
                <a:lnTo>
                  <a:pt x="17132" y="1101559"/>
                </a:lnTo>
                <a:lnTo>
                  <a:pt x="0" y="1144397"/>
                </a:lnTo>
                <a:lnTo>
                  <a:pt x="6261" y="1142720"/>
                </a:lnTo>
                <a:lnTo>
                  <a:pt x="0" y="1150023"/>
                </a:lnTo>
                <a:lnTo>
                  <a:pt x="46037" y="1153020"/>
                </a:lnTo>
                <a:lnTo>
                  <a:pt x="39827" y="1138262"/>
                </a:lnTo>
                <a:lnTo>
                  <a:pt x="38709" y="1135595"/>
                </a:lnTo>
                <a:lnTo>
                  <a:pt x="953198" y="750354"/>
                </a:lnTo>
                <a:lnTo>
                  <a:pt x="951865" y="747179"/>
                </a:lnTo>
                <a:lnTo>
                  <a:pt x="42595" y="1130223"/>
                </a:lnTo>
                <a:lnTo>
                  <a:pt x="36055" y="1122845"/>
                </a:lnTo>
                <a:lnTo>
                  <a:pt x="31991" y="1118273"/>
                </a:lnTo>
                <a:lnTo>
                  <a:pt x="1287500" y="25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2663489" y="2202681"/>
            <a:ext cx="24607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dirty="0">
                <a:latin typeface="Arial"/>
                <a:cs typeface="Arial"/>
              </a:rPr>
              <a:t>No</a:t>
            </a:r>
            <a:endParaRPr sz="1298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341324" y="2924851"/>
            <a:ext cx="2011105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b="1" spc="-5" dirty="0">
                <a:latin typeface="Arial"/>
                <a:cs typeface="Arial"/>
              </a:rPr>
              <a:t>Monoclonal</a:t>
            </a:r>
            <a:r>
              <a:rPr sz="1298" b="1" spc="-5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gammopathy </a:t>
            </a:r>
            <a:r>
              <a:rPr sz="1298" b="1" spc="-345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no</a:t>
            </a:r>
            <a:r>
              <a:rPr sz="1298" b="1" spc="-10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385578" y="1375107"/>
            <a:ext cx="1291902" cy="1514513"/>
          </a:xfrm>
          <a:custGeom>
            <a:avLst/>
            <a:gdLst/>
            <a:ahLst/>
            <a:cxnLst/>
            <a:rect l="l" t="t" r="r" b="b"/>
            <a:pathLst>
              <a:path w="1293495" h="1516380">
                <a:moveTo>
                  <a:pt x="1264825" y="1486049"/>
                </a:moveTo>
                <a:lnTo>
                  <a:pt x="1250429" y="1498320"/>
                </a:lnTo>
                <a:lnTo>
                  <a:pt x="1292898" y="1516341"/>
                </a:lnTo>
                <a:lnTo>
                  <a:pt x="1286710" y="1491284"/>
                </a:lnTo>
                <a:lnTo>
                  <a:pt x="1269288" y="1491284"/>
                </a:lnTo>
                <a:lnTo>
                  <a:pt x="1264825" y="1486049"/>
                </a:lnTo>
                <a:close/>
              </a:path>
              <a:path w="1293495" h="1516380">
                <a:moveTo>
                  <a:pt x="1267438" y="1483822"/>
                </a:moveTo>
                <a:lnTo>
                  <a:pt x="1264825" y="1486049"/>
                </a:lnTo>
                <a:lnTo>
                  <a:pt x="1269288" y="1491284"/>
                </a:lnTo>
                <a:lnTo>
                  <a:pt x="1271905" y="1489062"/>
                </a:lnTo>
                <a:lnTo>
                  <a:pt x="1267438" y="1483822"/>
                </a:lnTo>
                <a:close/>
              </a:path>
              <a:path w="1293495" h="1516380">
                <a:moveTo>
                  <a:pt x="1281836" y="1471549"/>
                </a:moveTo>
                <a:lnTo>
                  <a:pt x="1267438" y="1483822"/>
                </a:lnTo>
                <a:lnTo>
                  <a:pt x="1271905" y="1489062"/>
                </a:lnTo>
                <a:lnTo>
                  <a:pt x="1269288" y="1491284"/>
                </a:lnTo>
                <a:lnTo>
                  <a:pt x="1286710" y="1491284"/>
                </a:lnTo>
                <a:lnTo>
                  <a:pt x="1281836" y="1471549"/>
                </a:lnTo>
                <a:close/>
              </a:path>
              <a:path w="1293495" h="1516380">
                <a:moveTo>
                  <a:pt x="2616" y="0"/>
                </a:moveTo>
                <a:lnTo>
                  <a:pt x="0" y="2235"/>
                </a:lnTo>
                <a:lnTo>
                  <a:pt x="1264825" y="1486049"/>
                </a:lnTo>
                <a:lnTo>
                  <a:pt x="1267438" y="1483822"/>
                </a:lnTo>
                <a:lnTo>
                  <a:pt x="26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 txBox="1"/>
          <p:nvPr/>
        </p:nvSpPr>
        <p:spPr>
          <a:xfrm>
            <a:off x="2400207" y="923216"/>
            <a:ext cx="4345027" cy="932300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algn="ctr">
              <a:spcBef>
                <a:spcPts val="100"/>
              </a:spcBef>
            </a:pPr>
            <a:r>
              <a:rPr sz="1298" b="1" spc="-5" dirty="0">
                <a:latin typeface="Arial"/>
                <a:cs typeface="Arial"/>
              </a:rPr>
              <a:t>Monoclonal gammopathy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of undetermined</a:t>
            </a:r>
            <a:r>
              <a:rPr sz="1298" b="1" dirty="0">
                <a:latin typeface="Arial"/>
                <a:cs typeface="Arial"/>
              </a:rPr>
              <a:t> </a:t>
            </a:r>
            <a:r>
              <a:rPr sz="1298" b="1" spc="-5" dirty="0">
                <a:latin typeface="Arial"/>
                <a:cs typeface="Arial"/>
              </a:rPr>
              <a:t>significance</a:t>
            </a:r>
            <a:endParaRPr sz="1298">
              <a:latin typeface="Arial"/>
              <a:cs typeface="Arial"/>
            </a:endParaRPr>
          </a:p>
          <a:p>
            <a:pPr>
              <a:spcBef>
                <a:spcPts val="5"/>
              </a:spcBef>
            </a:pPr>
            <a:endParaRPr sz="1948">
              <a:latin typeface="Arial"/>
              <a:cs typeface="Arial"/>
            </a:endParaRPr>
          </a:p>
          <a:p>
            <a:pPr marR="135093" algn="r"/>
            <a:r>
              <a:rPr sz="949" spc="10" dirty="0">
                <a:solidFill>
                  <a:srgbClr val="7F7F7F"/>
                </a:solidFill>
                <a:latin typeface="Arial"/>
                <a:cs typeface="Arial"/>
              </a:rPr>
              <a:t>MGRS,</a:t>
            </a:r>
            <a:r>
              <a:rPr sz="949" spc="-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949" spc="10" dirty="0">
                <a:solidFill>
                  <a:srgbClr val="7F7F7F"/>
                </a:solidFill>
                <a:latin typeface="Arial"/>
                <a:cs typeface="Arial"/>
              </a:rPr>
              <a:t>POEMS,…</a:t>
            </a:r>
            <a:endParaRPr sz="949">
              <a:latin typeface="Arial"/>
              <a:cs typeface="Arial"/>
            </a:endParaRPr>
          </a:p>
          <a:p>
            <a:pPr algn="ctr">
              <a:spcBef>
                <a:spcPts val="639"/>
              </a:spcBef>
            </a:pPr>
            <a:r>
              <a:rPr sz="1298" dirty="0">
                <a:latin typeface="Arial"/>
                <a:cs typeface="Arial"/>
              </a:rPr>
              <a:t>Risk</a:t>
            </a:r>
            <a:r>
              <a:rPr sz="1298" spc="-20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of</a:t>
            </a:r>
            <a:r>
              <a:rPr sz="1298" spc="-20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severe</a:t>
            </a:r>
            <a:r>
              <a:rPr sz="1298" spc="-15" dirty="0">
                <a:latin typeface="Arial"/>
                <a:cs typeface="Arial"/>
              </a:rPr>
              <a:t> </a:t>
            </a:r>
            <a:r>
              <a:rPr sz="1298" spc="-5" dirty="0">
                <a:latin typeface="Arial"/>
                <a:cs typeface="Arial"/>
              </a:rPr>
              <a:t>infection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555640" y="632810"/>
            <a:ext cx="2183613" cy="1759320"/>
            <a:chOff x="5556853" y="633590"/>
            <a:chExt cx="2186305" cy="1761489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56853" y="633590"/>
              <a:ext cx="2186248" cy="176113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170091" y="1735194"/>
              <a:ext cx="1417320" cy="175260"/>
            </a:xfrm>
            <a:custGeom>
              <a:avLst/>
              <a:gdLst/>
              <a:ahLst/>
              <a:cxnLst/>
              <a:rect l="l" t="t" r="r" b="b"/>
              <a:pathLst>
                <a:path w="1417320" h="175260">
                  <a:moveTo>
                    <a:pt x="0" y="0"/>
                  </a:moveTo>
                  <a:lnTo>
                    <a:pt x="1417053" y="0"/>
                  </a:lnTo>
                  <a:lnTo>
                    <a:pt x="1417053" y="174955"/>
                  </a:lnTo>
                  <a:lnTo>
                    <a:pt x="0" y="174955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5689244" y="2700733"/>
            <a:ext cx="1456799" cy="1072463"/>
            <a:chOff x="5690621" y="2704063"/>
            <a:chExt cx="1458595" cy="1073785"/>
          </a:xfrm>
        </p:grpSpPr>
        <p:sp>
          <p:nvSpPr>
            <p:cNvPr id="7" name="object 7"/>
            <p:cNvSpPr/>
            <p:nvPr/>
          </p:nvSpPr>
          <p:spPr>
            <a:xfrm>
              <a:off x="5771613" y="3755954"/>
              <a:ext cx="1376045" cy="20320"/>
            </a:xfrm>
            <a:custGeom>
              <a:avLst/>
              <a:gdLst/>
              <a:ahLst/>
              <a:cxnLst/>
              <a:rect l="l" t="t" r="r" b="b"/>
              <a:pathLst>
                <a:path w="1376045" h="20320">
                  <a:moveTo>
                    <a:pt x="0" y="0"/>
                  </a:moveTo>
                  <a:lnTo>
                    <a:pt x="1375698" y="0"/>
                  </a:lnTo>
                </a:path>
                <a:path w="1376045" h="20320">
                  <a:moveTo>
                    <a:pt x="0" y="0"/>
                  </a:moveTo>
                  <a:lnTo>
                    <a:pt x="0" y="198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6229220" y="375595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20">
                  <a:moveTo>
                    <a:pt x="0" y="0"/>
                  </a:moveTo>
                  <a:lnTo>
                    <a:pt x="0" y="198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6689693" y="375595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20">
                  <a:moveTo>
                    <a:pt x="0" y="0"/>
                  </a:moveTo>
                  <a:lnTo>
                    <a:pt x="0" y="198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7147311" y="3755954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20">
                  <a:moveTo>
                    <a:pt x="0" y="0"/>
                  </a:moveTo>
                  <a:lnTo>
                    <a:pt x="0" y="198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691891" y="2705650"/>
              <a:ext cx="24130" cy="1009015"/>
            </a:xfrm>
            <a:custGeom>
              <a:avLst/>
              <a:gdLst/>
              <a:ahLst/>
              <a:cxnLst/>
              <a:rect l="l" t="t" r="r" b="b"/>
              <a:pathLst>
                <a:path w="24129" h="1009014">
                  <a:moveTo>
                    <a:pt x="23917" y="1008593"/>
                  </a:moveTo>
                  <a:lnTo>
                    <a:pt x="23917" y="0"/>
                  </a:lnTo>
                </a:path>
                <a:path w="24129" h="1009014">
                  <a:moveTo>
                    <a:pt x="23917" y="1008593"/>
                  </a:moveTo>
                  <a:lnTo>
                    <a:pt x="0" y="10085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5691891" y="3512119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91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691891" y="3309994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91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691891" y="3107821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91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691891" y="2907775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91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691891" y="2705650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>
                  <a:moveTo>
                    <a:pt x="2391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604738" y="3673896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0</a:t>
            </a:r>
            <a:r>
              <a:rPr sz="300" spc="-1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604738" y="3471972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0</a:t>
            </a:r>
            <a:r>
              <a:rPr sz="300" spc="-10" dirty="0">
                <a:latin typeface="Arial"/>
                <a:cs typeface="Arial"/>
              </a:rPr>
              <a:t>.2</a:t>
            </a:r>
            <a:endParaRPr sz="3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604738" y="3270097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0</a:t>
            </a:r>
            <a:r>
              <a:rPr sz="300" spc="-10" dirty="0">
                <a:latin typeface="Arial"/>
                <a:cs typeface="Arial"/>
              </a:rPr>
              <a:t>.4</a:t>
            </a:r>
            <a:endParaRPr sz="3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604738" y="3068220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0</a:t>
            </a:r>
            <a:r>
              <a:rPr sz="300" spc="-10" dirty="0">
                <a:latin typeface="Arial"/>
                <a:cs typeface="Arial"/>
              </a:rPr>
              <a:t>.6</a:t>
            </a:r>
            <a:endParaRPr sz="3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604738" y="2868518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0</a:t>
            </a:r>
            <a:r>
              <a:rPr sz="300" spc="-10" dirty="0">
                <a:latin typeface="Arial"/>
                <a:cs typeface="Arial"/>
              </a:rPr>
              <a:t>.8</a:t>
            </a:r>
            <a:endParaRPr sz="3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604738" y="2666641"/>
            <a:ext cx="92333" cy="72935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dirty="0">
                <a:latin typeface="Arial"/>
                <a:cs typeface="Arial"/>
              </a:rPr>
              <a:t>1</a:t>
            </a:r>
            <a:r>
              <a:rPr sz="300" spc="-10" dirty="0">
                <a:latin typeface="Arial"/>
                <a:cs typeface="Arial"/>
              </a:rPr>
              <a:t>.0</a:t>
            </a:r>
            <a:endParaRPr sz="300">
              <a:latin typeface="Arial"/>
              <a:cs typeface="Arial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713200" y="2659459"/>
            <a:ext cx="1872846" cy="1093392"/>
            <a:chOff x="5714607" y="2662738"/>
            <a:chExt cx="1875155" cy="1094740"/>
          </a:xfrm>
        </p:grpSpPr>
        <p:sp>
          <p:nvSpPr>
            <p:cNvPr id="24" name="object 24"/>
            <p:cNvSpPr/>
            <p:nvPr/>
          </p:nvSpPr>
          <p:spPr>
            <a:xfrm>
              <a:off x="5715809" y="2663940"/>
              <a:ext cx="1474470" cy="1092200"/>
            </a:xfrm>
            <a:custGeom>
              <a:avLst/>
              <a:gdLst/>
              <a:ahLst/>
              <a:cxnLst/>
              <a:rect l="l" t="t" r="r" b="b"/>
              <a:pathLst>
                <a:path w="1474470" h="1092200">
                  <a:moveTo>
                    <a:pt x="0" y="0"/>
                  </a:moveTo>
                  <a:lnTo>
                    <a:pt x="0" y="1092014"/>
                  </a:lnTo>
                  <a:lnTo>
                    <a:pt x="1474026" y="10920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5771613" y="3505546"/>
              <a:ext cx="1365250" cy="208915"/>
            </a:xfrm>
            <a:custGeom>
              <a:avLst/>
              <a:gdLst/>
              <a:ahLst/>
              <a:cxnLst/>
              <a:rect l="l" t="t" r="r" b="b"/>
              <a:pathLst>
                <a:path w="1365250" h="208914">
                  <a:moveTo>
                    <a:pt x="0" y="208697"/>
                  </a:moveTo>
                  <a:lnTo>
                    <a:pt x="26713" y="208697"/>
                  </a:lnTo>
                  <a:lnTo>
                    <a:pt x="26713" y="202124"/>
                  </a:lnTo>
                  <a:lnTo>
                    <a:pt x="34688" y="202124"/>
                  </a:lnTo>
                  <a:lnTo>
                    <a:pt x="34688" y="195551"/>
                  </a:lnTo>
                  <a:lnTo>
                    <a:pt x="40000" y="195551"/>
                  </a:lnTo>
                  <a:lnTo>
                    <a:pt x="40000" y="188929"/>
                  </a:lnTo>
                  <a:lnTo>
                    <a:pt x="42657" y="188929"/>
                  </a:lnTo>
                  <a:lnTo>
                    <a:pt x="42657" y="182356"/>
                  </a:lnTo>
                  <a:lnTo>
                    <a:pt x="69231" y="182356"/>
                  </a:lnTo>
                  <a:lnTo>
                    <a:pt x="69231" y="175783"/>
                  </a:lnTo>
                  <a:lnTo>
                    <a:pt x="69231" y="166987"/>
                  </a:lnTo>
                  <a:lnTo>
                    <a:pt x="69231" y="160317"/>
                  </a:lnTo>
                  <a:lnTo>
                    <a:pt x="71887" y="160317"/>
                  </a:lnTo>
                  <a:lnTo>
                    <a:pt x="71887" y="153744"/>
                  </a:lnTo>
                  <a:lnTo>
                    <a:pt x="71887" y="147122"/>
                  </a:lnTo>
                  <a:lnTo>
                    <a:pt x="77205" y="147122"/>
                  </a:lnTo>
                  <a:lnTo>
                    <a:pt x="77205" y="140549"/>
                  </a:lnTo>
                  <a:lnTo>
                    <a:pt x="82518" y="140549"/>
                  </a:lnTo>
                  <a:lnTo>
                    <a:pt x="82518" y="133976"/>
                  </a:lnTo>
                  <a:lnTo>
                    <a:pt x="95805" y="133976"/>
                  </a:lnTo>
                  <a:lnTo>
                    <a:pt x="95805" y="118606"/>
                  </a:lnTo>
                  <a:lnTo>
                    <a:pt x="119722" y="118606"/>
                  </a:lnTo>
                  <a:lnTo>
                    <a:pt x="119722" y="112033"/>
                  </a:lnTo>
                  <a:lnTo>
                    <a:pt x="135806" y="112033"/>
                  </a:lnTo>
                  <a:lnTo>
                    <a:pt x="135806" y="105460"/>
                  </a:lnTo>
                  <a:lnTo>
                    <a:pt x="135806" y="96664"/>
                  </a:lnTo>
                  <a:lnTo>
                    <a:pt x="141124" y="96664"/>
                  </a:lnTo>
                  <a:lnTo>
                    <a:pt x="141124" y="90090"/>
                  </a:lnTo>
                  <a:lnTo>
                    <a:pt x="151749" y="90090"/>
                  </a:lnTo>
                  <a:lnTo>
                    <a:pt x="151749" y="83517"/>
                  </a:lnTo>
                  <a:lnTo>
                    <a:pt x="154411" y="83517"/>
                  </a:lnTo>
                  <a:lnTo>
                    <a:pt x="154411" y="74721"/>
                  </a:lnTo>
                  <a:lnTo>
                    <a:pt x="159723" y="74721"/>
                  </a:lnTo>
                  <a:lnTo>
                    <a:pt x="159723" y="68148"/>
                  </a:lnTo>
                  <a:lnTo>
                    <a:pt x="212871" y="68148"/>
                  </a:lnTo>
                  <a:lnTo>
                    <a:pt x="212871" y="61430"/>
                  </a:lnTo>
                  <a:lnTo>
                    <a:pt x="231471" y="61430"/>
                  </a:lnTo>
                  <a:lnTo>
                    <a:pt x="231471" y="52633"/>
                  </a:lnTo>
                  <a:lnTo>
                    <a:pt x="236789" y="52633"/>
                  </a:lnTo>
                  <a:lnTo>
                    <a:pt x="236789" y="46060"/>
                  </a:lnTo>
                  <a:lnTo>
                    <a:pt x="258185" y="46060"/>
                  </a:lnTo>
                  <a:lnTo>
                    <a:pt x="258185" y="37312"/>
                  </a:lnTo>
                  <a:lnTo>
                    <a:pt x="332600" y="37312"/>
                  </a:lnTo>
                  <a:lnTo>
                    <a:pt x="332600" y="28515"/>
                  </a:lnTo>
                  <a:lnTo>
                    <a:pt x="377919" y="28515"/>
                  </a:lnTo>
                  <a:lnTo>
                    <a:pt x="377919" y="19719"/>
                  </a:lnTo>
                  <a:lnTo>
                    <a:pt x="417763" y="19719"/>
                  </a:lnTo>
                  <a:lnTo>
                    <a:pt x="417763" y="10971"/>
                  </a:lnTo>
                  <a:lnTo>
                    <a:pt x="497625" y="10971"/>
                  </a:lnTo>
                  <a:lnTo>
                    <a:pt x="497625" y="0"/>
                  </a:lnTo>
                  <a:lnTo>
                    <a:pt x="1364922" y="0"/>
                  </a:lnTo>
                </a:path>
              </a:pathLst>
            </a:custGeom>
            <a:ln w="4428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5771337" y="371424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219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5774269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" name="object 28"/>
            <p:cNvSpPr/>
            <p:nvPr/>
          </p:nvSpPr>
          <p:spPr>
            <a:xfrm>
              <a:off x="5771337" y="371424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219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5774269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" name="object 30"/>
            <p:cNvSpPr/>
            <p:nvPr/>
          </p:nvSpPr>
          <p:spPr>
            <a:xfrm>
              <a:off x="5771613" y="371424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" name="object 31"/>
            <p:cNvSpPr/>
            <p:nvPr/>
          </p:nvSpPr>
          <p:spPr>
            <a:xfrm>
              <a:off x="5784900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" name="object 32"/>
            <p:cNvSpPr/>
            <p:nvPr/>
          </p:nvSpPr>
          <p:spPr>
            <a:xfrm>
              <a:off x="5776926" y="371424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5790352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779588" y="371424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" name="object 35"/>
            <p:cNvSpPr/>
            <p:nvPr/>
          </p:nvSpPr>
          <p:spPr>
            <a:xfrm>
              <a:off x="5793014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" name="object 36"/>
            <p:cNvSpPr/>
            <p:nvPr/>
          </p:nvSpPr>
          <p:spPr>
            <a:xfrm>
              <a:off x="5782244" y="371424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" name="object 37"/>
            <p:cNvSpPr/>
            <p:nvPr/>
          </p:nvSpPr>
          <p:spPr>
            <a:xfrm>
              <a:off x="5795671" y="3703272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h="12064">
                  <a:moveTo>
                    <a:pt x="0" y="116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5800983" y="368790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5814270" y="3676931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5808958" y="368790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5822245" y="3676931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5808958" y="368790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5822245" y="3676931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5883362" y="36175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896649" y="360660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5888680" y="36175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5902107" y="360660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5888680" y="36175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902107" y="360660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5891336" y="36175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5904763" y="360660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5896649" y="360221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5910075" y="3591239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0" y="241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5920706" y="35736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5933993" y="356257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5957911" y="35736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5971198" y="356257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5960567" y="35736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5973854" y="356257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5963223" y="35736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5976510" y="356257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5965886" y="35736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5979173" y="356257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8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6003085" y="355160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6016511" y="35406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6005747" y="355160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6019173" y="35406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6013715" y="355160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6027142" y="354063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019173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6032460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6059034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072321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067003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5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6080290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6082946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6096233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6085608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85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6098913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6088265" y="3542858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5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6101534" y="3531887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6101534" y="3534062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6114815" y="352309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6109515" y="3534062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6122796" y="352309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6128271" y="3534062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6141553" y="352309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6138873" y="3525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6152154" y="351429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6138873" y="3525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6152154" y="351429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6160135" y="3525265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173416" y="351429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181396" y="351651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194677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218618" y="351651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231900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226599" y="351651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239997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231900" y="351651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245356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239997" y="351651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253278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242676" y="3516517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255957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245356" y="3516517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10">
                  <a:moveTo>
                    <a:pt x="0" y="0"/>
                  </a:moveTo>
                  <a:lnTo>
                    <a:pt x="29183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261258" y="350554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255957" y="3509944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269238" y="349892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9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258637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271918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261258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27453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290500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30378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6293180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630646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6354401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6367682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6359760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637304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370362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386323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6418186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6431467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6439447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645272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6439447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645272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450107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646338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452729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46618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458088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647148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460709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47416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460709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47416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466185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479466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468806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48214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484767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498048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487446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500727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498048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651132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6498048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51132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6511329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652461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6514009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652729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6514009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652729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6532591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654855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6575114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658857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6591191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6604472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6591191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6604472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6633714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664699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636394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664967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6641694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1" name="object 171"/>
            <p:cNvSpPr/>
            <p:nvPr/>
          </p:nvSpPr>
          <p:spPr>
            <a:xfrm>
              <a:off x="6654976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2" name="object 172"/>
            <p:cNvSpPr/>
            <p:nvPr/>
          </p:nvSpPr>
          <p:spPr>
            <a:xfrm>
              <a:off x="6662956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676237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4" name="object 174"/>
            <p:cNvSpPr/>
            <p:nvPr/>
          </p:nvSpPr>
          <p:spPr>
            <a:xfrm>
              <a:off x="6668257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5" name="object 175"/>
            <p:cNvSpPr/>
            <p:nvPr/>
          </p:nvSpPr>
          <p:spPr>
            <a:xfrm>
              <a:off x="6681538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6" name="object 176"/>
            <p:cNvSpPr/>
            <p:nvPr/>
          </p:nvSpPr>
          <p:spPr>
            <a:xfrm>
              <a:off x="6686897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7" name="object 177"/>
            <p:cNvSpPr/>
            <p:nvPr/>
          </p:nvSpPr>
          <p:spPr>
            <a:xfrm>
              <a:off x="670029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8" name="object 178"/>
            <p:cNvSpPr/>
            <p:nvPr/>
          </p:nvSpPr>
          <p:spPr>
            <a:xfrm>
              <a:off x="6689693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702974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0" name="object 180"/>
            <p:cNvSpPr/>
            <p:nvPr/>
          </p:nvSpPr>
          <p:spPr>
            <a:xfrm>
              <a:off x="6692314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1" name="object 181"/>
            <p:cNvSpPr/>
            <p:nvPr/>
          </p:nvSpPr>
          <p:spPr>
            <a:xfrm>
              <a:off x="6705596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2" name="object 182"/>
            <p:cNvSpPr/>
            <p:nvPr/>
          </p:nvSpPr>
          <p:spPr>
            <a:xfrm>
              <a:off x="6694994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3" name="object 183"/>
            <p:cNvSpPr/>
            <p:nvPr/>
          </p:nvSpPr>
          <p:spPr>
            <a:xfrm>
              <a:off x="670827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4" name="object 184"/>
            <p:cNvSpPr/>
            <p:nvPr/>
          </p:nvSpPr>
          <p:spPr>
            <a:xfrm>
              <a:off x="6700295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713576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6" name="object 186"/>
            <p:cNvSpPr/>
            <p:nvPr/>
          </p:nvSpPr>
          <p:spPr>
            <a:xfrm>
              <a:off x="6708275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7" name="object 187"/>
            <p:cNvSpPr/>
            <p:nvPr/>
          </p:nvSpPr>
          <p:spPr>
            <a:xfrm>
              <a:off x="6721556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8" name="object 188"/>
            <p:cNvSpPr/>
            <p:nvPr/>
          </p:nvSpPr>
          <p:spPr>
            <a:xfrm>
              <a:off x="6753478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9" name="object 189"/>
            <p:cNvSpPr/>
            <p:nvPr/>
          </p:nvSpPr>
          <p:spPr>
            <a:xfrm>
              <a:off x="6766759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0" name="object 190"/>
            <p:cNvSpPr/>
            <p:nvPr/>
          </p:nvSpPr>
          <p:spPr>
            <a:xfrm>
              <a:off x="6769380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1" name="object 191"/>
            <p:cNvSpPr/>
            <p:nvPr/>
          </p:nvSpPr>
          <p:spPr>
            <a:xfrm>
              <a:off x="678266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2" name="object 192"/>
            <p:cNvSpPr/>
            <p:nvPr/>
          </p:nvSpPr>
          <p:spPr>
            <a:xfrm>
              <a:off x="6830660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3" name="object 193"/>
            <p:cNvSpPr/>
            <p:nvPr/>
          </p:nvSpPr>
          <p:spPr>
            <a:xfrm>
              <a:off x="6843941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4" name="object 194"/>
            <p:cNvSpPr/>
            <p:nvPr/>
          </p:nvSpPr>
          <p:spPr>
            <a:xfrm>
              <a:off x="6841262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5" name="object 195"/>
            <p:cNvSpPr/>
            <p:nvPr/>
          </p:nvSpPr>
          <p:spPr>
            <a:xfrm>
              <a:off x="6857223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6" name="object 196"/>
            <p:cNvSpPr/>
            <p:nvPr/>
          </p:nvSpPr>
          <p:spPr>
            <a:xfrm>
              <a:off x="6846621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7" name="object 197"/>
            <p:cNvSpPr/>
            <p:nvPr/>
          </p:nvSpPr>
          <p:spPr>
            <a:xfrm>
              <a:off x="6859902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8" name="object 198"/>
            <p:cNvSpPr/>
            <p:nvPr/>
          </p:nvSpPr>
          <p:spPr>
            <a:xfrm>
              <a:off x="6865203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99" name="object 199"/>
            <p:cNvSpPr/>
            <p:nvPr/>
          </p:nvSpPr>
          <p:spPr>
            <a:xfrm>
              <a:off x="6878484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0" name="object 200"/>
            <p:cNvSpPr/>
            <p:nvPr/>
          </p:nvSpPr>
          <p:spPr>
            <a:xfrm>
              <a:off x="6910406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1" name="object 201"/>
            <p:cNvSpPr/>
            <p:nvPr/>
          </p:nvSpPr>
          <p:spPr>
            <a:xfrm>
              <a:off x="6923803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2" name="object 202"/>
            <p:cNvSpPr/>
            <p:nvPr/>
          </p:nvSpPr>
          <p:spPr>
            <a:xfrm>
              <a:off x="6923803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3" name="object 203"/>
            <p:cNvSpPr/>
            <p:nvPr/>
          </p:nvSpPr>
          <p:spPr>
            <a:xfrm>
              <a:off x="6937084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4" name="object 204"/>
            <p:cNvSpPr/>
            <p:nvPr/>
          </p:nvSpPr>
          <p:spPr>
            <a:xfrm>
              <a:off x="7003549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5" name="object 205"/>
            <p:cNvSpPr/>
            <p:nvPr/>
          </p:nvSpPr>
          <p:spPr>
            <a:xfrm>
              <a:off x="701683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6" name="object 206"/>
            <p:cNvSpPr/>
            <p:nvPr/>
          </p:nvSpPr>
          <p:spPr>
            <a:xfrm>
              <a:off x="7011529" y="3505546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7" name="object 207"/>
            <p:cNvSpPr/>
            <p:nvPr/>
          </p:nvSpPr>
          <p:spPr>
            <a:xfrm>
              <a:off x="702481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8" name="object 208"/>
            <p:cNvSpPr/>
            <p:nvPr/>
          </p:nvSpPr>
          <p:spPr>
            <a:xfrm>
              <a:off x="7030228" y="3505546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9" name="object 209"/>
            <p:cNvSpPr/>
            <p:nvPr/>
          </p:nvSpPr>
          <p:spPr>
            <a:xfrm>
              <a:off x="7046188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0" name="object 210"/>
            <p:cNvSpPr/>
            <p:nvPr/>
          </p:nvSpPr>
          <p:spPr>
            <a:xfrm>
              <a:off x="7051489" y="3505546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1" name="object 211"/>
            <p:cNvSpPr/>
            <p:nvPr/>
          </p:nvSpPr>
          <p:spPr>
            <a:xfrm>
              <a:off x="7064770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2" name="object 212"/>
            <p:cNvSpPr/>
            <p:nvPr/>
          </p:nvSpPr>
          <p:spPr>
            <a:xfrm>
              <a:off x="7115274" y="3505546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0" y="0"/>
                  </a:moveTo>
                  <a:lnTo>
                    <a:pt x="2198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3" name="object 213"/>
            <p:cNvSpPr/>
            <p:nvPr/>
          </p:nvSpPr>
          <p:spPr>
            <a:xfrm>
              <a:off x="712855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4" name="object 214"/>
            <p:cNvSpPr/>
            <p:nvPr/>
          </p:nvSpPr>
          <p:spPr>
            <a:xfrm>
              <a:off x="7123254" y="3505546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005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5" name="object 215"/>
            <p:cNvSpPr/>
            <p:nvPr/>
          </p:nvSpPr>
          <p:spPr>
            <a:xfrm>
              <a:off x="7136535" y="3494575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6" name="object 216"/>
            <p:cNvSpPr/>
            <p:nvPr/>
          </p:nvSpPr>
          <p:spPr>
            <a:xfrm>
              <a:off x="5771613" y="3481380"/>
              <a:ext cx="1365250" cy="233045"/>
            </a:xfrm>
            <a:custGeom>
              <a:avLst/>
              <a:gdLst/>
              <a:ahLst/>
              <a:cxnLst/>
              <a:rect l="l" t="t" r="r" b="b"/>
              <a:pathLst>
                <a:path w="1365250" h="233045">
                  <a:moveTo>
                    <a:pt x="0" y="232863"/>
                  </a:moveTo>
                  <a:lnTo>
                    <a:pt x="2656" y="232863"/>
                  </a:lnTo>
                  <a:lnTo>
                    <a:pt x="2656" y="226290"/>
                  </a:lnTo>
                  <a:lnTo>
                    <a:pt x="24057" y="226290"/>
                  </a:lnTo>
                  <a:lnTo>
                    <a:pt x="24057" y="219717"/>
                  </a:lnTo>
                  <a:lnTo>
                    <a:pt x="45313" y="219717"/>
                  </a:lnTo>
                  <a:lnTo>
                    <a:pt x="45313" y="213096"/>
                  </a:lnTo>
                  <a:lnTo>
                    <a:pt x="47975" y="213096"/>
                  </a:lnTo>
                  <a:lnTo>
                    <a:pt x="47975" y="206522"/>
                  </a:lnTo>
                  <a:lnTo>
                    <a:pt x="47975" y="199949"/>
                  </a:lnTo>
                  <a:lnTo>
                    <a:pt x="55944" y="199949"/>
                  </a:lnTo>
                  <a:lnTo>
                    <a:pt x="55944" y="193376"/>
                  </a:lnTo>
                  <a:lnTo>
                    <a:pt x="61262" y="193376"/>
                  </a:lnTo>
                  <a:lnTo>
                    <a:pt x="61262" y="184483"/>
                  </a:lnTo>
                  <a:lnTo>
                    <a:pt x="63918" y="184483"/>
                  </a:lnTo>
                  <a:lnTo>
                    <a:pt x="63918" y="177910"/>
                  </a:lnTo>
                  <a:lnTo>
                    <a:pt x="71887" y="177910"/>
                  </a:lnTo>
                  <a:lnTo>
                    <a:pt x="71887" y="171288"/>
                  </a:lnTo>
                  <a:lnTo>
                    <a:pt x="79861" y="171288"/>
                  </a:lnTo>
                  <a:lnTo>
                    <a:pt x="79861" y="164715"/>
                  </a:lnTo>
                  <a:lnTo>
                    <a:pt x="90492" y="164715"/>
                  </a:lnTo>
                  <a:lnTo>
                    <a:pt x="90492" y="158142"/>
                  </a:lnTo>
                  <a:lnTo>
                    <a:pt x="101123" y="158142"/>
                  </a:lnTo>
                  <a:lnTo>
                    <a:pt x="101123" y="151569"/>
                  </a:lnTo>
                  <a:lnTo>
                    <a:pt x="101123" y="142772"/>
                  </a:lnTo>
                  <a:lnTo>
                    <a:pt x="111748" y="142772"/>
                  </a:lnTo>
                  <a:lnTo>
                    <a:pt x="111748" y="136199"/>
                  </a:lnTo>
                  <a:lnTo>
                    <a:pt x="114410" y="136199"/>
                  </a:lnTo>
                  <a:lnTo>
                    <a:pt x="114410" y="129626"/>
                  </a:lnTo>
                  <a:lnTo>
                    <a:pt x="114410" y="123005"/>
                  </a:lnTo>
                  <a:lnTo>
                    <a:pt x="122379" y="123005"/>
                  </a:lnTo>
                  <a:lnTo>
                    <a:pt x="122379" y="116431"/>
                  </a:lnTo>
                  <a:lnTo>
                    <a:pt x="130493" y="116431"/>
                  </a:lnTo>
                  <a:lnTo>
                    <a:pt x="130493" y="107683"/>
                  </a:lnTo>
                  <a:lnTo>
                    <a:pt x="149093" y="107683"/>
                  </a:lnTo>
                  <a:lnTo>
                    <a:pt x="149093" y="101062"/>
                  </a:lnTo>
                  <a:lnTo>
                    <a:pt x="151749" y="101062"/>
                  </a:lnTo>
                  <a:lnTo>
                    <a:pt x="151749" y="94489"/>
                  </a:lnTo>
                  <a:lnTo>
                    <a:pt x="157067" y="94489"/>
                  </a:lnTo>
                  <a:lnTo>
                    <a:pt x="157067" y="85596"/>
                  </a:lnTo>
                  <a:lnTo>
                    <a:pt x="159723" y="85596"/>
                  </a:lnTo>
                  <a:lnTo>
                    <a:pt x="159723" y="79022"/>
                  </a:lnTo>
                  <a:lnTo>
                    <a:pt x="159723" y="72449"/>
                  </a:lnTo>
                  <a:lnTo>
                    <a:pt x="173010" y="72449"/>
                  </a:lnTo>
                  <a:lnTo>
                    <a:pt x="173010" y="63653"/>
                  </a:lnTo>
                  <a:lnTo>
                    <a:pt x="175667" y="63653"/>
                  </a:lnTo>
                  <a:lnTo>
                    <a:pt x="175667" y="57080"/>
                  </a:lnTo>
                  <a:lnTo>
                    <a:pt x="188954" y="57080"/>
                  </a:lnTo>
                  <a:lnTo>
                    <a:pt x="188954" y="50506"/>
                  </a:lnTo>
                  <a:lnTo>
                    <a:pt x="292733" y="50506"/>
                  </a:lnTo>
                  <a:lnTo>
                    <a:pt x="292733" y="41710"/>
                  </a:lnTo>
                  <a:lnTo>
                    <a:pt x="359337" y="41710"/>
                  </a:lnTo>
                  <a:lnTo>
                    <a:pt x="359337" y="32914"/>
                  </a:lnTo>
                  <a:lnTo>
                    <a:pt x="481664" y="32914"/>
                  </a:lnTo>
                  <a:lnTo>
                    <a:pt x="481664" y="21942"/>
                  </a:lnTo>
                  <a:lnTo>
                    <a:pt x="856800" y="21942"/>
                  </a:lnTo>
                  <a:lnTo>
                    <a:pt x="856800" y="0"/>
                  </a:lnTo>
                  <a:lnTo>
                    <a:pt x="1364922" y="0"/>
                  </a:lnTo>
                </a:path>
              </a:pathLst>
            </a:custGeom>
            <a:ln w="4433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7" name="object 217"/>
            <p:cNvSpPr/>
            <p:nvPr/>
          </p:nvSpPr>
          <p:spPr>
            <a:xfrm>
              <a:off x="5771337" y="3707671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21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8" name="object 218"/>
            <p:cNvSpPr/>
            <p:nvPr/>
          </p:nvSpPr>
          <p:spPr>
            <a:xfrm>
              <a:off x="5774269" y="3696699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182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9" name="object 219"/>
            <p:cNvSpPr/>
            <p:nvPr/>
          </p:nvSpPr>
          <p:spPr>
            <a:xfrm>
              <a:off x="5771337" y="3707671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10">
                  <a:moveTo>
                    <a:pt x="0" y="0"/>
                  </a:moveTo>
                  <a:lnTo>
                    <a:pt x="1621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0" name="object 220"/>
            <p:cNvSpPr/>
            <p:nvPr/>
          </p:nvSpPr>
          <p:spPr>
            <a:xfrm>
              <a:off x="5774269" y="3696699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182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1" name="object 221"/>
            <p:cNvSpPr/>
            <p:nvPr/>
          </p:nvSpPr>
          <p:spPr>
            <a:xfrm>
              <a:off x="5771613" y="3707671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2" name="object 222"/>
            <p:cNvSpPr/>
            <p:nvPr/>
          </p:nvSpPr>
          <p:spPr>
            <a:xfrm>
              <a:off x="5784900" y="3696699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182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3" name="object 223"/>
            <p:cNvSpPr/>
            <p:nvPr/>
          </p:nvSpPr>
          <p:spPr>
            <a:xfrm>
              <a:off x="5776926" y="3707671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4" name="object 224"/>
            <p:cNvSpPr/>
            <p:nvPr/>
          </p:nvSpPr>
          <p:spPr>
            <a:xfrm>
              <a:off x="5790352" y="3696699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182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5" name="object 225"/>
            <p:cNvSpPr/>
            <p:nvPr/>
          </p:nvSpPr>
          <p:spPr>
            <a:xfrm>
              <a:off x="5779588" y="3707671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6" name="object 226"/>
            <p:cNvSpPr/>
            <p:nvPr/>
          </p:nvSpPr>
          <p:spPr>
            <a:xfrm>
              <a:off x="5793014" y="3696699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h="18414">
                  <a:moveTo>
                    <a:pt x="0" y="182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7" name="object 227"/>
            <p:cNvSpPr/>
            <p:nvPr/>
          </p:nvSpPr>
          <p:spPr>
            <a:xfrm>
              <a:off x="5782244" y="370109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8" name="object 228"/>
            <p:cNvSpPr/>
            <p:nvPr/>
          </p:nvSpPr>
          <p:spPr>
            <a:xfrm>
              <a:off x="5795671" y="369012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9" name="object 229"/>
            <p:cNvSpPr/>
            <p:nvPr/>
          </p:nvSpPr>
          <p:spPr>
            <a:xfrm>
              <a:off x="5800983" y="370109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0" name="object 230"/>
            <p:cNvSpPr/>
            <p:nvPr/>
          </p:nvSpPr>
          <p:spPr>
            <a:xfrm>
              <a:off x="5814270" y="369012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1" name="object 231"/>
            <p:cNvSpPr/>
            <p:nvPr/>
          </p:nvSpPr>
          <p:spPr>
            <a:xfrm>
              <a:off x="5808958" y="368133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2" name="object 232"/>
            <p:cNvSpPr/>
            <p:nvPr/>
          </p:nvSpPr>
          <p:spPr>
            <a:xfrm>
              <a:off x="5822245" y="367035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3" name="object 233"/>
            <p:cNvSpPr/>
            <p:nvPr/>
          </p:nvSpPr>
          <p:spPr>
            <a:xfrm>
              <a:off x="5808958" y="368133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4" name="object 234"/>
            <p:cNvSpPr/>
            <p:nvPr/>
          </p:nvSpPr>
          <p:spPr>
            <a:xfrm>
              <a:off x="5822245" y="367035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5" name="object 235"/>
            <p:cNvSpPr/>
            <p:nvPr/>
          </p:nvSpPr>
          <p:spPr>
            <a:xfrm>
              <a:off x="5883362" y="3597812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6" name="object 236"/>
            <p:cNvSpPr/>
            <p:nvPr/>
          </p:nvSpPr>
          <p:spPr>
            <a:xfrm>
              <a:off x="5896649" y="358684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7" name="object 237"/>
            <p:cNvSpPr/>
            <p:nvPr/>
          </p:nvSpPr>
          <p:spPr>
            <a:xfrm>
              <a:off x="5888680" y="3597812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8" name="object 238"/>
            <p:cNvSpPr/>
            <p:nvPr/>
          </p:nvSpPr>
          <p:spPr>
            <a:xfrm>
              <a:off x="5902107" y="3586840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9" name="object 239"/>
            <p:cNvSpPr/>
            <p:nvPr/>
          </p:nvSpPr>
          <p:spPr>
            <a:xfrm>
              <a:off x="5888680" y="358906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0" name="object 240"/>
            <p:cNvSpPr/>
            <p:nvPr/>
          </p:nvSpPr>
          <p:spPr>
            <a:xfrm>
              <a:off x="5902107" y="3578092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0" y="241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1" name="object 241"/>
            <p:cNvSpPr/>
            <p:nvPr/>
          </p:nvSpPr>
          <p:spPr>
            <a:xfrm>
              <a:off x="5891336" y="358906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2" name="object 242"/>
            <p:cNvSpPr/>
            <p:nvPr/>
          </p:nvSpPr>
          <p:spPr>
            <a:xfrm>
              <a:off x="5904763" y="3578092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0" y="241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3" name="object 243"/>
            <p:cNvSpPr/>
            <p:nvPr/>
          </p:nvSpPr>
          <p:spPr>
            <a:xfrm>
              <a:off x="5896649" y="358906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4" name="object 244"/>
            <p:cNvSpPr/>
            <p:nvPr/>
          </p:nvSpPr>
          <p:spPr>
            <a:xfrm>
              <a:off x="5910075" y="3578092"/>
              <a:ext cx="0" cy="24130"/>
            </a:xfrm>
            <a:custGeom>
              <a:avLst/>
              <a:gdLst/>
              <a:ahLst/>
              <a:cxnLst/>
              <a:rect l="l" t="t" r="r" b="b"/>
              <a:pathLst>
                <a:path h="24129">
                  <a:moveTo>
                    <a:pt x="0" y="2411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5" name="object 245"/>
            <p:cNvSpPr/>
            <p:nvPr/>
          </p:nvSpPr>
          <p:spPr>
            <a:xfrm>
              <a:off x="5920706" y="355383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6" name="object 246"/>
            <p:cNvSpPr/>
            <p:nvPr/>
          </p:nvSpPr>
          <p:spPr>
            <a:xfrm>
              <a:off x="5933993" y="354285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7" name="object 247"/>
            <p:cNvSpPr/>
            <p:nvPr/>
          </p:nvSpPr>
          <p:spPr>
            <a:xfrm>
              <a:off x="5957911" y="35318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8" name="object 248"/>
            <p:cNvSpPr/>
            <p:nvPr/>
          </p:nvSpPr>
          <p:spPr>
            <a:xfrm>
              <a:off x="5971198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9" name="object 249"/>
            <p:cNvSpPr/>
            <p:nvPr/>
          </p:nvSpPr>
          <p:spPr>
            <a:xfrm>
              <a:off x="5960567" y="35318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0" name="object 250"/>
            <p:cNvSpPr/>
            <p:nvPr/>
          </p:nvSpPr>
          <p:spPr>
            <a:xfrm>
              <a:off x="5973854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1" name="object 251"/>
            <p:cNvSpPr/>
            <p:nvPr/>
          </p:nvSpPr>
          <p:spPr>
            <a:xfrm>
              <a:off x="5963223" y="35318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2" name="object 252"/>
            <p:cNvSpPr/>
            <p:nvPr/>
          </p:nvSpPr>
          <p:spPr>
            <a:xfrm>
              <a:off x="5976510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3" name="object 253"/>
            <p:cNvSpPr/>
            <p:nvPr/>
          </p:nvSpPr>
          <p:spPr>
            <a:xfrm>
              <a:off x="5965886" y="35318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4" name="object 254"/>
            <p:cNvSpPr/>
            <p:nvPr/>
          </p:nvSpPr>
          <p:spPr>
            <a:xfrm>
              <a:off x="5979173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5" name="object 255"/>
            <p:cNvSpPr/>
            <p:nvPr/>
          </p:nvSpPr>
          <p:spPr>
            <a:xfrm>
              <a:off x="6003085" y="353188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6" name="object 256"/>
            <p:cNvSpPr/>
            <p:nvPr/>
          </p:nvSpPr>
          <p:spPr>
            <a:xfrm>
              <a:off x="6016511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7" name="object 257"/>
            <p:cNvSpPr/>
            <p:nvPr/>
          </p:nvSpPr>
          <p:spPr>
            <a:xfrm>
              <a:off x="6005747" y="353188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8" name="object 258"/>
            <p:cNvSpPr/>
            <p:nvPr/>
          </p:nvSpPr>
          <p:spPr>
            <a:xfrm>
              <a:off x="6019173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9" name="object 259"/>
            <p:cNvSpPr/>
            <p:nvPr/>
          </p:nvSpPr>
          <p:spPr>
            <a:xfrm>
              <a:off x="6013715" y="3531887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1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0" name="object 260"/>
            <p:cNvSpPr/>
            <p:nvPr/>
          </p:nvSpPr>
          <p:spPr>
            <a:xfrm>
              <a:off x="6027142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1" name="object 261"/>
            <p:cNvSpPr/>
            <p:nvPr/>
          </p:nvSpPr>
          <p:spPr>
            <a:xfrm>
              <a:off x="6019173" y="3531887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032460" y="3520916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3" name="object 263"/>
            <p:cNvSpPr/>
            <p:nvPr/>
          </p:nvSpPr>
          <p:spPr>
            <a:xfrm>
              <a:off x="6059034" y="352309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7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4" name="object 264"/>
            <p:cNvSpPr/>
            <p:nvPr/>
          </p:nvSpPr>
          <p:spPr>
            <a:xfrm>
              <a:off x="6072321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5" name="object 265"/>
            <p:cNvSpPr/>
            <p:nvPr/>
          </p:nvSpPr>
          <p:spPr>
            <a:xfrm>
              <a:off x="6067003" y="352309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6" name="object 266"/>
            <p:cNvSpPr/>
            <p:nvPr/>
          </p:nvSpPr>
          <p:spPr>
            <a:xfrm>
              <a:off x="6080290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7" name="object 267"/>
            <p:cNvSpPr/>
            <p:nvPr/>
          </p:nvSpPr>
          <p:spPr>
            <a:xfrm>
              <a:off x="6082946" y="352309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8" name="object 268"/>
            <p:cNvSpPr/>
            <p:nvPr/>
          </p:nvSpPr>
          <p:spPr>
            <a:xfrm>
              <a:off x="6096233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9" name="object 269"/>
            <p:cNvSpPr/>
            <p:nvPr/>
          </p:nvSpPr>
          <p:spPr>
            <a:xfrm>
              <a:off x="6085608" y="352309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8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0" name="object 270"/>
            <p:cNvSpPr/>
            <p:nvPr/>
          </p:nvSpPr>
          <p:spPr>
            <a:xfrm>
              <a:off x="6098913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1" name="object 271"/>
            <p:cNvSpPr/>
            <p:nvPr/>
          </p:nvSpPr>
          <p:spPr>
            <a:xfrm>
              <a:off x="6088265" y="352309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5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2" name="object 272"/>
            <p:cNvSpPr/>
            <p:nvPr/>
          </p:nvSpPr>
          <p:spPr>
            <a:xfrm>
              <a:off x="6101534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3" name="object 273"/>
            <p:cNvSpPr/>
            <p:nvPr/>
          </p:nvSpPr>
          <p:spPr>
            <a:xfrm>
              <a:off x="6101534" y="352309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4" name="object 274"/>
            <p:cNvSpPr/>
            <p:nvPr/>
          </p:nvSpPr>
          <p:spPr>
            <a:xfrm>
              <a:off x="6114815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5" name="object 275"/>
            <p:cNvSpPr/>
            <p:nvPr/>
          </p:nvSpPr>
          <p:spPr>
            <a:xfrm>
              <a:off x="6109515" y="352309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6" name="object 276"/>
            <p:cNvSpPr/>
            <p:nvPr/>
          </p:nvSpPr>
          <p:spPr>
            <a:xfrm>
              <a:off x="6122796" y="3512119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7" name="object 277"/>
            <p:cNvSpPr/>
            <p:nvPr/>
          </p:nvSpPr>
          <p:spPr>
            <a:xfrm>
              <a:off x="6128271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8" name="object 278"/>
            <p:cNvSpPr/>
            <p:nvPr/>
          </p:nvSpPr>
          <p:spPr>
            <a:xfrm>
              <a:off x="6141553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9" name="object 279"/>
            <p:cNvSpPr/>
            <p:nvPr/>
          </p:nvSpPr>
          <p:spPr>
            <a:xfrm>
              <a:off x="6138873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0" name="object 280"/>
            <p:cNvSpPr/>
            <p:nvPr/>
          </p:nvSpPr>
          <p:spPr>
            <a:xfrm>
              <a:off x="6152154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1" name="object 281"/>
            <p:cNvSpPr/>
            <p:nvPr/>
          </p:nvSpPr>
          <p:spPr>
            <a:xfrm>
              <a:off x="6138873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2" name="object 282"/>
            <p:cNvSpPr/>
            <p:nvPr/>
          </p:nvSpPr>
          <p:spPr>
            <a:xfrm>
              <a:off x="6152154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3" name="object 283"/>
            <p:cNvSpPr/>
            <p:nvPr/>
          </p:nvSpPr>
          <p:spPr>
            <a:xfrm>
              <a:off x="6160135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4" name="object 284"/>
            <p:cNvSpPr/>
            <p:nvPr/>
          </p:nvSpPr>
          <p:spPr>
            <a:xfrm>
              <a:off x="6173416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5" name="object 285"/>
            <p:cNvSpPr/>
            <p:nvPr/>
          </p:nvSpPr>
          <p:spPr>
            <a:xfrm>
              <a:off x="6181396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6" name="object 286"/>
            <p:cNvSpPr/>
            <p:nvPr/>
          </p:nvSpPr>
          <p:spPr>
            <a:xfrm>
              <a:off x="6194677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7" name="object 287"/>
            <p:cNvSpPr/>
            <p:nvPr/>
          </p:nvSpPr>
          <p:spPr>
            <a:xfrm>
              <a:off x="6218618" y="351429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8" name="object 288"/>
            <p:cNvSpPr/>
            <p:nvPr/>
          </p:nvSpPr>
          <p:spPr>
            <a:xfrm>
              <a:off x="6231900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89" name="object 289"/>
            <p:cNvSpPr/>
            <p:nvPr/>
          </p:nvSpPr>
          <p:spPr>
            <a:xfrm>
              <a:off x="6226599" y="351429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0" name="object 290"/>
            <p:cNvSpPr/>
            <p:nvPr/>
          </p:nvSpPr>
          <p:spPr>
            <a:xfrm>
              <a:off x="6239997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1" name="object 291"/>
            <p:cNvSpPr/>
            <p:nvPr/>
          </p:nvSpPr>
          <p:spPr>
            <a:xfrm>
              <a:off x="6231900" y="3514294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2" name="object 292"/>
            <p:cNvSpPr/>
            <p:nvPr/>
          </p:nvSpPr>
          <p:spPr>
            <a:xfrm>
              <a:off x="6245356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3" name="object 293"/>
            <p:cNvSpPr/>
            <p:nvPr/>
          </p:nvSpPr>
          <p:spPr>
            <a:xfrm>
              <a:off x="6239997" y="3514294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4" name="object 294"/>
            <p:cNvSpPr/>
            <p:nvPr/>
          </p:nvSpPr>
          <p:spPr>
            <a:xfrm>
              <a:off x="6253278" y="3503323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194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5" name="object 295"/>
            <p:cNvSpPr/>
            <p:nvPr/>
          </p:nvSpPr>
          <p:spPr>
            <a:xfrm>
              <a:off x="6242676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6" name="object 296"/>
            <p:cNvSpPr/>
            <p:nvPr/>
          </p:nvSpPr>
          <p:spPr>
            <a:xfrm>
              <a:off x="6255957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7" name="object 297"/>
            <p:cNvSpPr/>
            <p:nvPr/>
          </p:nvSpPr>
          <p:spPr>
            <a:xfrm>
              <a:off x="6245356" y="3503323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10">
                  <a:moveTo>
                    <a:pt x="0" y="0"/>
                  </a:moveTo>
                  <a:lnTo>
                    <a:pt x="29183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8" name="object 298"/>
            <p:cNvSpPr/>
            <p:nvPr/>
          </p:nvSpPr>
          <p:spPr>
            <a:xfrm>
              <a:off x="6261258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9" name="object 299"/>
            <p:cNvSpPr/>
            <p:nvPr/>
          </p:nvSpPr>
          <p:spPr>
            <a:xfrm>
              <a:off x="6255957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0" name="object 300"/>
            <p:cNvSpPr/>
            <p:nvPr/>
          </p:nvSpPr>
          <p:spPr>
            <a:xfrm>
              <a:off x="6269238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1" name="object 301"/>
            <p:cNvSpPr/>
            <p:nvPr/>
          </p:nvSpPr>
          <p:spPr>
            <a:xfrm>
              <a:off x="6258637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2" name="object 302"/>
            <p:cNvSpPr/>
            <p:nvPr/>
          </p:nvSpPr>
          <p:spPr>
            <a:xfrm>
              <a:off x="6271918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3" name="object 303"/>
            <p:cNvSpPr/>
            <p:nvPr/>
          </p:nvSpPr>
          <p:spPr>
            <a:xfrm>
              <a:off x="6261258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4" name="object 304"/>
            <p:cNvSpPr/>
            <p:nvPr/>
          </p:nvSpPr>
          <p:spPr>
            <a:xfrm>
              <a:off x="627453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5" name="object 305"/>
            <p:cNvSpPr/>
            <p:nvPr/>
          </p:nvSpPr>
          <p:spPr>
            <a:xfrm>
              <a:off x="6290500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6" name="object 306"/>
            <p:cNvSpPr/>
            <p:nvPr/>
          </p:nvSpPr>
          <p:spPr>
            <a:xfrm>
              <a:off x="6303781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7" name="object 307"/>
            <p:cNvSpPr/>
            <p:nvPr/>
          </p:nvSpPr>
          <p:spPr>
            <a:xfrm>
              <a:off x="6293180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8" name="object 308"/>
            <p:cNvSpPr/>
            <p:nvPr/>
          </p:nvSpPr>
          <p:spPr>
            <a:xfrm>
              <a:off x="6306461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09" name="object 309"/>
            <p:cNvSpPr/>
            <p:nvPr/>
          </p:nvSpPr>
          <p:spPr>
            <a:xfrm>
              <a:off x="6354401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0" name="object 310"/>
            <p:cNvSpPr/>
            <p:nvPr/>
          </p:nvSpPr>
          <p:spPr>
            <a:xfrm>
              <a:off x="6367682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1" name="object 311"/>
            <p:cNvSpPr/>
            <p:nvPr/>
          </p:nvSpPr>
          <p:spPr>
            <a:xfrm>
              <a:off x="6359760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2" name="object 312"/>
            <p:cNvSpPr/>
            <p:nvPr/>
          </p:nvSpPr>
          <p:spPr>
            <a:xfrm>
              <a:off x="6373041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3" name="object 313"/>
            <p:cNvSpPr/>
            <p:nvPr/>
          </p:nvSpPr>
          <p:spPr>
            <a:xfrm>
              <a:off x="6370362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4" name="object 314"/>
            <p:cNvSpPr/>
            <p:nvPr/>
          </p:nvSpPr>
          <p:spPr>
            <a:xfrm>
              <a:off x="6386323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5" name="object 315"/>
            <p:cNvSpPr/>
            <p:nvPr/>
          </p:nvSpPr>
          <p:spPr>
            <a:xfrm>
              <a:off x="6418186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6" name="object 316"/>
            <p:cNvSpPr/>
            <p:nvPr/>
          </p:nvSpPr>
          <p:spPr>
            <a:xfrm>
              <a:off x="6431467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7" name="object 317"/>
            <p:cNvSpPr/>
            <p:nvPr/>
          </p:nvSpPr>
          <p:spPr>
            <a:xfrm>
              <a:off x="6439447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8" name="object 318"/>
            <p:cNvSpPr/>
            <p:nvPr/>
          </p:nvSpPr>
          <p:spPr>
            <a:xfrm>
              <a:off x="645272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19" name="object 319"/>
            <p:cNvSpPr/>
            <p:nvPr/>
          </p:nvSpPr>
          <p:spPr>
            <a:xfrm>
              <a:off x="6439447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0" name="object 320"/>
            <p:cNvSpPr/>
            <p:nvPr/>
          </p:nvSpPr>
          <p:spPr>
            <a:xfrm>
              <a:off x="645272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1" name="object 321"/>
            <p:cNvSpPr/>
            <p:nvPr/>
          </p:nvSpPr>
          <p:spPr>
            <a:xfrm>
              <a:off x="6450107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2" name="object 322"/>
            <p:cNvSpPr/>
            <p:nvPr/>
          </p:nvSpPr>
          <p:spPr>
            <a:xfrm>
              <a:off x="646338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3" name="object 323"/>
            <p:cNvSpPr/>
            <p:nvPr/>
          </p:nvSpPr>
          <p:spPr>
            <a:xfrm>
              <a:off x="6452729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4" name="object 324"/>
            <p:cNvSpPr/>
            <p:nvPr/>
          </p:nvSpPr>
          <p:spPr>
            <a:xfrm>
              <a:off x="6466185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5" name="object 325"/>
            <p:cNvSpPr/>
            <p:nvPr/>
          </p:nvSpPr>
          <p:spPr>
            <a:xfrm>
              <a:off x="6458088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6" name="object 326"/>
            <p:cNvSpPr/>
            <p:nvPr/>
          </p:nvSpPr>
          <p:spPr>
            <a:xfrm>
              <a:off x="6471485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7" name="object 327"/>
            <p:cNvSpPr/>
            <p:nvPr/>
          </p:nvSpPr>
          <p:spPr>
            <a:xfrm>
              <a:off x="6460709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8" name="object 328"/>
            <p:cNvSpPr/>
            <p:nvPr/>
          </p:nvSpPr>
          <p:spPr>
            <a:xfrm>
              <a:off x="6474165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29" name="object 329"/>
            <p:cNvSpPr/>
            <p:nvPr/>
          </p:nvSpPr>
          <p:spPr>
            <a:xfrm>
              <a:off x="6460709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0" name="object 330"/>
            <p:cNvSpPr/>
            <p:nvPr/>
          </p:nvSpPr>
          <p:spPr>
            <a:xfrm>
              <a:off x="6474165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1" name="object 331"/>
            <p:cNvSpPr/>
            <p:nvPr/>
          </p:nvSpPr>
          <p:spPr>
            <a:xfrm>
              <a:off x="6466185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2" name="object 332"/>
            <p:cNvSpPr/>
            <p:nvPr/>
          </p:nvSpPr>
          <p:spPr>
            <a:xfrm>
              <a:off x="6479466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3" name="object 333"/>
            <p:cNvSpPr/>
            <p:nvPr/>
          </p:nvSpPr>
          <p:spPr>
            <a:xfrm>
              <a:off x="6468806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4" name="object 334"/>
            <p:cNvSpPr/>
            <p:nvPr/>
          </p:nvSpPr>
          <p:spPr>
            <a:xfrm>
              <a:off x="6482145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5" name="object 335"/>
            <p:cNvSpPr/>
            <p:nvPr/>
          </p:nvSpPr>
          <p:spPr>
            <a:xfrm>
              <a:off x="6484767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6" name="object 336"/>
            <p:cNvSpPr/>
            <p:nvPr/>
          </p:nvSpPr>
          <p:spPr>
            <a:xfrm>
              <a:off x="6498048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7" name="object 337"/>
            <p:cNvSpPr/>
            <p:nvPr/>
          </p:nvSpPr>
          <p:spPr>
            <a:xfrm>
              <a:off x="6487446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8" name="object 338"/>
            <p:cNvSpPr/>
            <p:nvPr/>
          </p:nvSpPr>
          <p:spPr>
            <a:xfrm>
              <a:off x="6500727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9" name="object 339"/>
            <p:cNvSpPr/>
            <p:nvPr/>
          </p:nvSpPr>
          <p:spPr>
            <a:xfrm>
              <a:off x="6498048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0" name="object 340"/>
            <p:cNvSpPr/>
            <p:nvPr/>
          </p:nvSpPr>
          <p:spPr>
            <a:xfrm>
              <a:off x="651132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1" name="object 341"/>
            <p:cNvSpPr/>
            <p:nvPr/>
          </p:nvSpPr>
          <p:spPr>
            <a:xfrm>
              <a:off x="6498048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2" name="object 342"/>
            <p:cNvSpPr/>
            <p:nvPr/>
          </p:nvSpPr>
          <p:spPr>
            <a:xfrm>
              <a:off x="6511329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3" name="object 343"/>
            <p:cNvSpPr/>
            <p:nvPr/>
          </p:nvSpPr>
          <p:spPr>
            <a:xfrm>
              <a:off x="6511329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4" name="object 344"/>
            <p:cNvSpPr/>
            <p:nvPr/>
          </p:nvSpPr>
          <p:spPr>
            <a:xfrm>
              <a:off x="6524610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5" name="object 345"/>
            <p:cNvSpPr/>
            <p:nvPr/>
          </p:nvSpPr>
          <p:spPr>
            <a:xfrm>
              <a:off x="6514009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6" name="object 346"/>
            <p:cNvSpPr/>
            <p:nvPr/>
          </p:nvSpPr>
          <p:spPr>
            <a:xfrm>
              <a:off x="6527290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7" name="object 347"/>
            <p:cNvSpPr/>
            <p:nvPr/>
          </p:nvSpPr>
          <p:spPr>
            <a:xfrm>
              <a:off x="6514009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8" name="object 348"/>
            <p:cNvSpPr/>
            <p:nvPr/>
          </p:nvSpPr>
          <p:spPr>
            <a:xfrm>
              <a:off x="6527290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9" name="object 349"/>
            <p:cNvSpPr/>
            <p:nvPr/>
          </p:nvSpPr>
          <p:spPr>
            <a:xfrm>
              <a:off x="6532591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0" name="object 350"/>
            <p:cNvSpPr/>
            <p:nvPr/>
          </p:nvSpPr>
          <p:spPr>
            <a:xfrm>
              <a:off x="6548551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1" name="object 351"/>
            <p:cNvSpPr/>
            <p:nvPr/>
          </p:nvSpPr>
          <p:spPr>
            <a:xfrm>
              <a:off x="6575114" y="3503323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2" name="object 352"/>
            <p:cNvSpPr/>
            <p:nvPr/>
          </p:nvSpPr>
          <p:spPr>
            <a:xfrm>
              <a:off x="6588570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3" name="object 353"/>
            <p:cNvSpPr/>
            <p:nvPr/>
          </p:nvSpPr>
          <p:spPr>
            <a:xfrm>
              <a:off x="6591191" y="3503323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4" name="object 354"/>
            <p:cNvSpPr/>
            <p:nvPr/>
          </p:nvSpPr>
          <p:spPr>
            <a:xfrm>
              <a:off x="6604472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5" name="object 355"/>
            <p:cNvSpPr/>
            <p:nvPr/>
          </p:nvSpPr>
          <p:spPr>
            <a:xfrm>
              <a:off x="6591191" y="3503323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6" name="object 356"/>
            <p:cNvSpPr/>
            <p:nvPr/>
          </p:nvSpPr>
          <p:spPr>
            <a:xfrm>
              <a:off x="6604472" y="3492351"/>
              <a:ext cx="0" cy="24765"/>
            </a:xfrm>
            <a:custGeom>
              <a:avLst/>
              <a:gdLst/>
              <a:ahLst/>
              <a:cxnLst/>
              <a:rect l="l" t="t" r="r" b="b"/>
              <a:pathLst>
                <a:path h="24764">
                  <a:moveTo>
                    <a:pt x="0" y="2416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7" name="object 357"/>
            <p:cNvSpPr/>
            <p:nvPr/>
          </p:nvSpPr>
          <p:spPr>
            <a:xfrm>
              <a:off x="6633714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8" name="object 358"/>
            <p:cNvSpPr/>
            <p:nvPr/>
          </p:nvSpPr>
          <p:spPr>
            <a:xfrm>
              <a:off x="664699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59" name="object 359"/>
            <p:cNvSpPr/>
            <p:nvPr/>
          </p:nvSpPr>
          <p:spPr>
            <a:xfrm>
              <a:off x="6636394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0" name="object 360"/>
            <p:cNvSpPr/>
            <p:nvPr/>
          </p:nvSpPr>
          <p:spPr>
            <a:xfrm>
              <a:off x="664967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1" name="object 361"/>
            <p:cNvSpPr/>
            <p:nvPr/>
          </p:nvSpPr>
          <p:spPr>
            <a:xfrm>
              <a:off x="6641694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2" name="object 362"/>
            <p:cNvSpPr/>
            <p:nvPr/>
          </p:nvSpPr>
          <p:spPr>
            <a:xfrm>
              <a:off x="6654976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3" name="object 363"/>
            <p:cNvSpPr/>
            <p:nvPr/>
          </p:nvSpPr>
          <p:spPr>
            <a:xfrm>
              <a:off x="6662956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4" name="object 364"/>
            <p:cNvSpPr/>
            <p:nvPr/>
          </p:nvSpPr>
          <p:spPr>
            <a:xfrm>
              <a:off x="6676237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5" name="object 365"/>
            <p:cNvSpPr/>
            <p:nvPr/>
          </p:nvSpPr>
          <p:spPr>
            <a:xfrm>
              <a:off x="6668257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737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6" name="object 366"/>
            <p:cNvSpPr/>
            <p:nvPr/>
          </p:nvSpPr>
          <p:spPr>
            <a:xfrm>
              <a:off x="6681538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7" name="object 367"/>
            <p:cNvSpPr/>
            <p:nvPr/>
          </p:nvSpPr>
          <p:spPr>
            <a:xfrm>
              <a:off x="6686897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8" name="object 368"/>
            <p:cNvSpPr/>
            <p:nvPr/>
          </p:nvSpPr>
          <p:spPr>
            <a:xfrm>
              <a:off x="670029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69" name="object 369"/>
            <p:cNvSpPr/>
            <p:nvPr/>
          </p:nvSpPr>
          <p:spPr>
            <a:xfrm>
              <a:off x="6689693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0" name="object 370"/>
            <p:cNvSpPr/>
            <p:nvPr/>
          </p:nvSpPr>
          <p:spPr>
            <a:xfrm>
              <a:off x="6702974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1" name="object 371"/>
            <p:cNvSpPr/>
            <p:nvPr/>
          </p:nvSpPr>
          <p:spPr>
            <a:xfrm>
              <a:off x="6692314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2" name="object 372"/>
            <p:cNvSpPr/>
            <p:nvPr/>
          </p:nvSpPr>
          <p:spPr>
            <a:xfrm>
              <a:off x="6705596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3" name="object 373"/>
            <p:cNvSpPr/>
            <p:nvPr/>
          </p:nvSpPr>
          <p:spPr>
            <a:xfrm>
              <a:off x="6694994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4" name="object 374"/>
            <p:cNvSpPr/>
            <p:nvPr/>
          </p:nvSpPr>
          <p:spPr>
            <a:xfrm>
              <a:off x="670827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5" name="object 375"/>
            <p:cNvSpPr/>
            <p:nvPr/>
          </p:nvSpPr>
          <p:spPr>
            <a:xfrm>
              <a:off x="6700295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6" name="object 376"/>
            <p:cNvSpPr/>
            <p:nvPr/>
          </p:nvSpPr>
          <p:spPr>
            <a:xfrm>
              <a:off x="6713576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7" name="object 377"/>
            <p:cNvSpPr/>
            <p:nvPr/>
          </p:nvSpPr>
          <p:spPr>
            <a:xfrm>
              <a:off x="6708275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8" name="object 378"/>
            <p:cNvSpPr/>
            <p:nvPr/>
          </p:nvSpPr>
          <p:spPr>
            <a:xfrm>
              <a:off x="6721556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79" name="object 379"/>
            <p:cNvSpPr/>
            <p:nvPr/>
          </p:nvSpPr>
          <p:spPr>
            <a:xfrm>
              <a:off x="6753478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0" name="object 380"/>
            <p:cNvSpPr/>
            <p:nvPr/>
          </p:nvSpPr>
          <p:spPr>
            <a:xfrm>
              <a:off x="6766759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1" name="object 381"/>
            <p:cNvSpPr/>
            <p:nvPr/>
          </p:nvSpPr>
          <p:spPr>
            <a:xfrm>
              <a:off x="6769380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6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2" name="object 382"/>
            <p:cNvSpPr/>
            <p:nvPr/>
          </p:nvSpPr>
          <p:spPr>
            <a:xfrm>
              <a:off x="6782661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3" name="object 383"/>
            <p:cNvSpPr/>
            <p:nvPr/>
          </p:nvSpPr>
          <p:spPr>
            <a:xfrm>
              <a:off x="6830660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4" name="object 384"/>
            <p:cNvSpPr/>
            <p:nvPr/>
          </p:nvSpPr>
          <p:spPr>
            <a:xfrm>
              <a:off x="6843941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5" name="object 385"/>
            <p:cNvSpPr/>
            <p:nvPr/>
          </p:nvSpPr>
          <p:spPr>
            <a:xfrm>
              <a:off x="6841262" y="348138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6" name="object 386"/>
            <p:cNvSpPr/>
            <p:nvPr/>
          </p:nvSpPr>
          <p:spPr>
            <a:xfrm>
              <a:off x="6857223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7" name="object 387"/>
            <p:cNvSpPr/>
            <p:nvPr/>
          </p:nvSpPr>
          <p:spPr>
            <a:xfrm>
              <a:off x="6846621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8" name="object 388"/>
            <p:cNvSpPr/>
            <p:nvPr/>
          </p:nvSpPr>
          <p:spPr>
            <a:xfrm>
              <a:off x="6859902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9" name="object 389"/>
            <p:cNvSpPr/>
            <p:nvPr/>
          </p:nvSpPr>
          <p:spPr>
            <a:xfrm>
              <a:off x="6865203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0" name="object 390"/>
            <p:cNvSpPr/>
            <p:nvPr/>
          </p:nvSpPr>
          <p:spPr>
            <a:xfrm>
              <a:off x="6878484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1" name="object 391"/>
            <p:cNvSpPr/>
            <p:nvPr/>
          </p:nvSpPr>
          <p:spPr>
            <a:xfrm>
              <a:off x="6910406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2" name="object 392"/>
            <p:cNvSpPr/>
            <p:nvPr/>
          </p:nvSpPr>
          <p:spPr>
            <a:xfrm>
              <a:off x="6923803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3" name="object 393"/>
            <p:cNvSpPr/>
            <p:nvPr/>
          </p:nvSpPr>
          <p:spPr>
            <a:xfrm>
              <a:off x="6923803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4" name="object 394"/>
            <p:cNvSpPr/>
            <p:nvPr/>
          </p:nvSpPr>
          <p:spPr>
            <a:xfrm>
              <a:off x="6937084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5" name="object 395"/>
            <p:cNvSpPr/>
            <p:nvPr/>
          </p:nvSpPr>
          <p:spPr>
            <a:xfrm>
              <a:off x="7003549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6" name="object 396"/>
            <p:cNvSpPr/>
            <p:nvPr/>
          </p:nvSpPr>
          <p:spPr>
            <a:xfrm>
              <a:off x="7016830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7" name="object 397"/>
            <p:cNvSpPr/>
            <p:nvPr/>
          </p:nvSpPr>
          <p:spPr>
            <a:xfrm>
              <a:off x="7011529" y="3481380"/>
              <a:ext cx="27305" cy="0"/>
            </a:xfrm>
            <a:custGeom>
              <a:avLst/>
              <a:gdLst/>
              <a:ahLst/>
              <a:cxnLst/>
              <a:rect l="l" t="t" r="r" b="b"/>
              <a:pathLst>
                <a:path w="27304">
                  <a:moveTo>
                    <a:pt x="0" y="0"/>
                  </a:moveTo>
                  <a:lnTo>
                    <a:pt x="26678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8" name="object 398"/>
            <p:cNvSpPr/>
            <p:nvPr/>
          </p:nvSpPr>
          <p:spPr>
            <a:xfrm>
              <a:off x="7024810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9" name="object 399"/>
            <p:cNvSpPr/>
            <p:nvPr/>
          </p:nvSpPr>
          <p:spPr>
            <a:xfrm>
              <a:off x="7030228" y="3481380"/>
              <a:ext cx="29845" cy="0"/>
            </a:xfrm>
            <a:custGeom>
              <a:avLst/>
              <a:gdLst/>
              <a:ahLst/>
              <a:cxnLst/>
              <a:rect l="l" t="t" r="r" b="b"/>
              <a:pathLst>
                <a:path w="29845">
                  <a:moveTo>
                    <a:pt x="0" y="0"/>
                  </a:moveTo>
                  <a:lnTo>
                    <a:pt x="29241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0" name="object 400"/>
            <p:cNvSpPr/>
            <p:nvPr/>
          </p:nvSpPr>
          <p:spPr>
            <a:xfrm>
              <a:off x="7046188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1" name="object 401"/>
            <p:cNvSpPr/>
            <p:nvPr/>
          </p:nvSpPr>
          <p:spPr>
            <a:xfrm>
              <a:off x="7051489" y="3481380"/>
              <a:ext cx="26670" cy="0"/>
            </a:xfrm>
            <a:custGeom>
              <a:avLst/>
              <a:gdLst/>
              <a:ahLst/>
              <a:cxnLst/>
              <a:rect l="l" t="t" r="r" b="b"/>
              <a:pathLst>
                <a:path w="26670">
                  <a:moveTo>
                    <a:pt x="0" y="0"/>
                  </a:moveTo>
                  <a:lnTo>
                    <a:pt x="26562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2" name="object 402"/>
            <p:cNvSpPr/>
            <p:nvPr/>
          </p:nvSpPr>
          <p:spPr>
            <a:xfrm>
              <a:off x="7064770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3" name="object 403"/>
            <p:cNvSpPr/>
            <p:nvPr/>
          </p:nvSpPr>
          <p:spPr>
            <a:xfrm>
              <a:off x="7115274" y="3481380"/>
              <a:ext cx="22225" cy="0"/>
            </a:xfrm>
            <a:custGeom>
              <a:avLst/>
              <a:gdLst/>
              <a:ahLst/>
              <a:cxnLst/>
              <a:rect l="l" t="t" r="r" b="b"/>
              <a:pathLst>
                <a:path w="22225">
                  <a:moveTo>
                    <a:pt x="0" y="0"/>
                  </a:moveTo>
                  <a:lnTo>
                    <a:pt x="2198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4" name="object 404"/>
            <p:cNvSpPr/>
            <p:nvPr/>
          </p:nvSpPr>
          <p:spPr>
            <a:xfrm>
              <a:off x="712855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5" name="object 405"/>
            <p:cNvSpPr/>
            <p:nvPr/>
          </p:nvSpPr>
          <p:spPr>
            <a:xfrm>
              <a:off x="7123254" y="3481380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>
                  <a:moveTo>
                    <a:pt x="0" y="0"/>
                  </a:moveTo>
                  <a:lnTo>
                    <a:pt x="1400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6" name="object 406"/>
            <p:cNvSpPr/>
            <p:nvPr/>
          </p:nvSpPr>
          <p:spPr>
            <a:xfrm>
              <a:off x="7136535" y="3470312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3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7" name="object 407"/>
            <p:cNvSpPr/>
            <p:nvPr/>
          </p:nvSpPr>
          <p:spPr>
            <a:xfrm>
              <a:off x="7032907" y="2749681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>
                  <a:moveTo>
                    <a:pt x="0" y="0"/>
                  </a:moveTo>
                  <a:lnTo>
                    <a:pt x="77065" y="0"/>
                  </a:lnTo>
                </a:path>
              </a:pathLst>
            </a:custGeom>
            <a:ln w="4407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8" name="object 408"/>
            <p:cNvSpPr/>
            <p:nvPr/>
          </p:nvSpPr>
          <p:spPr>
            <a:xfrm>
              <a:off x="7032907" y="2791343"/>
              <a:ext cx="77470" cy="0"/>
            </a:xfrm>
            <a:custGeom>
              <a:avLst/>
              <a:gdLst/>
              <a:ahLst/>
              <a:cxnLst/>
              <a:rect l="l" t="t" r="r" b="b"/>
              <a:pathLst>
                <a:path w="77470">
                  <a:moveTo>
                    <a:pt x="0" y="0"/>
                  </a:moveTo>
                  <a:lnTo>
                    <a:pt x="77065" y="0"/>
                  </a:lnTo>
                </a:path>
              </a:pathLst>
            </a:custGeom>
            <a:ln w="4407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9" name="object 409"/>
            <p:cNvSpPr/>
            <p:nvPr/>
          </p:nvSpPr>
          <p:spPr>
            <a:xfrm>
              <a:off x="6027844" y="2933037"/>
              <a:ext cx="1559560" cy="265430"/>
            </a:xfrm>
            <a:custGeom>
              <a:avLst/>
              <a:gdLst/>
              <a:ahLst/>
              <a:cxnLst/>
              <a:rect l="l" t="t" r="r" b="b"/>
              <a:pathLst>
                <a:path w="1559559" h="265430">
                  <a:moveTo>
                    <a:pt x="0" y="0"/>
                  </a:moveTo>
                  <a:lnTo>
                    <a:pt x="1559306" y="0"/>
                  </a:lnTo>
                  <a:lnTo>
                    <a:pt x="1559306" y="264896"/>
                  </a:lnTo>
                  <a:lnTo>
                    <a:pt x="0" y="264896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10" name="object 410"/>
          <p:cNvSpPr txBox="1"/>
          <p:nvPr/>
        </p:nvSpPr>
        <p:spPr>
          <a:xfrm>
            <a:off x="5503743" y="3022578"/>
            <a:ext cx="92333" cy="364041"/>
          </a:xfrm>
          <a:prstGeom prst="rect">
            <a:avLst/>
          </a:prstGeom>
        </p:spPr>
        <p:txBody>
          <a:bodyPr vert="vert270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300" spc="5" dirty="0">
                <a:latin typeface="Arial"/>
                <a:cs typeface="Arial"/>
              </a:rPr>
              <a:t>C</a:t>
            </a:r>
            <a:r>
              <a:rPr sz="300" dirty="0">
                <a:latin typeface="Arial"/>
                <a:cs typeface="Arial"/>
              </a:rPr>
              <a:t>u</a:t>
            </a:r>
            <a:r>
              <a:rPr sz="300" spc="-10" dirty="0">
                <a:latin typeface="Arial"/>
                <a:cs typeface="Arial"/>
              </a:rPr>
              <a:t>m</a:t>
            </a:r>
            <a:r>
              <a:rPr sz="300" dirty="0">
                <a:latin typeface="Arial"/>
                <a:cs typeface="Arial"/>
              </a:rPr>
              <a:t>u</a:t>
            </a:r>
            <a:r>
              <a:rPr sz="300" spc="5" dirty="0">
                <a:latin typeface="Arial"/>
                <a:cs typeface="Arial"/>
              </a:rPr>
              <a:t>l</a:t>
            </a:r>
            <a:r>
              <a:rPr sz="300" dirty="0">
                <a:latin typeface="Arial"/>
                <a:cs typeface="Arial"/>
              </a:rPr>
              <a:t>a</a:t>
            </a:r>
            <a:r>
              <a:rPr sz="300" spc="-10" dirty="0">
                <a:latin typeface="Arial"/>
                <a:cs typeface="Arial"/>
              </a:rPr>
              <a:t>t</a:t>
            </a:r>
            <a:r>
              <a:rPr sz="300" spc="5" dirty="0">
                <a:latin typeface="Arial"/>
                <a:cs typeface="Arial"/>
              </a:rPr>
              <a:t>i</a:t>
            </a:r>
            <a:r>
              <a:rPr sz="300" dirty="0">
                <a:latin typeface="Arial"/>
                <a:cs typeface="Arial"/>
              </a:rPr>
              <a:t>ve</a:t>
            </a:r>
            <a:r>
              <a:rPr sz="300" spc="-15" dirty="0">
                <a:latin typeface="Arial"/>
                <a:cs typeface="Arial"/>
              </a:rPr>
              <a:t> </a:t>
            </a:r>
            <a:r>
              <a:rPr sz="300" spc="-10" dirty="0">
                <a:latin typeface="Arial"/>
                <a:cs typeface="Arial"/>
              </a:rPr>
              <a:t>I</a:t>
            </a:r>
            <a:r>
              <a:rPr sz="300" dirty="0">
                <a:latin typeface="Arial"/>
                <a:cs typeface="Arial"/>
              </a:rPr>
              <a:t>nc</a:t>
            </a:r>
            <a:r>
              <a:rPr sz="300" spc="5" dirty="0">
                <a:latin typeface="Arial"/>
                <a:cs typeface="Arial"/>
              </a:rPr>
              <a:t>i</a:t>
            </a:r>
            <a:r>
              <a:rPr sz="300" dirty="0">
                <a:latin typeface="Arial"/>
                <a:cs typeface="Arial"/>
              </a:rPr>
              <a:t>den</a:t>
            </a:r>
            <a:r>
              <a:rPr sz="300" spc="-5" dirty="0">
                <a:latin typeface="Arial"/>
                <a:cs typeface="Arial"/>
              </a:rPr>
              <a:t>c</a:t>
            </a:r>
            <a:r>
              <a:rPr sz="300" dirty="0">
                <a:latin typeface="Arial"/>
                <a:cs typeface="Arial"/>
              </a:rPr>
              <a:t>e</a:t>
            </a:r>
            <a:endParaRPr sz="300">
              <a:latin typeface="Arial"/>
              <a:cs typeface="Arial"/>
            </a:endParaRPr>
          </a:p>
        </p:txBody>
      </p:sp>
      <p:graphicFrame>
        <p:nvGraphicFramePr>
          <p:cNvPr id="411" name="object 411"/>
          <p:cNvGraphicFramePr>
            <a:graphicFrameLocks noGrp="1"/>
          </p:cNvGraphicFramePr>
          <p:nvPr/>
        </p:nvGraphicFramePr>
        <p:xfrm>
          <a:off x="1275905" y="632810"/>
          <a:ext cx="6468385" cy="37451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53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65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77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35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61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02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40147">
                <a:tc gridSpan="5">
                  <a:txBody>
                    <a:bodyPr/>
                    <a:lstStyle/>
                    <a:p>
                      <a:pPr marL="2454275">
                        <a:lnSpc>
                          <a:spcPct val="100000"/>
                        </a:lnSpc>
                        <a:spcBef>
                          <a:spcPts val="1215"/>
                        </a:spcBef>
                      </a:pPr>
                      <a:r>
                        <a:rPr sz="1500" b="1" spc="5" dirty="0">
                          <a:solidFill>
                            <a:srgbClr val="0033CC"/>
                          </a:solidFill>
                          <a:latin typeface="Arial"/>
                          <a:cs typeface="Arial"/>
                        </a:rPr>
                        <a:t>Main</a:t>
                      </a:r>
                      <a:r>
                        <a:rPr sz="1500" b="1" spc="-30" dirty="0">
                          <a:solidFill>
                            <a:srgbClr val="0033CC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1500" b="1" spc="5" dirty="0">
                          <a:solidFill>
                            <a:srgbClr val="0033CC"/>
                          </a:solidFill>
                          <a:latin typeface="Arial"/>
                          <a:cs typeface="Arial"/>
                        </a:rPr>
                        <a:t>outcomes</a:t>
                      </a:r>
                      <a:endParaRPr sz="1500">
                        <a:latin typeface="Arial"/>
                        <a:cs typeface="Arial"/>
                      </a:endParaRPr>
                    </a:p>
                  </a:txBody>
                  <a:tcPr marL="0" marR="0" marT="154115" marB="0">
                    <a:lnR w="19050">
                      <a:solidFill>
                        <a:srgbClr val="0070C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10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R="318770" algn="r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sz="900" spc="10" dirty="0">
                          <a:latin typeface="Arial"/>
                          <a:cs typeface="Arial"/>
                        </a:rPr>
                        <a:t>N=157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721995">
                        <a:lnSpc>
                          <a:spcPct val="100000"/>
                        </a:lnSpc>
                      </a:pPr>
                      <a:r>
                        <a:rPr sz="800" spc="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8y</a:t>
                      </a:r>
                      <a:r>
                        <a:rPr sz="800" spc="-10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OS</a:t>
                      </a:r>
                      <a:r>
                        <a:rPr sz="800" spc="-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(n=157):</a:t>
                      </a:r>
                      <a:r>
                        <a:rPr sz="800" spc="-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56%</a:t>
                      </a:r>
                      <a:r>
                        <a:rPr sz="800" spc="-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(47%,</a:t>
                      </a:r>
                      <a:r>
                        <a:rPr sz="800" spc="-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5" dirty="0">
                          <a:solidFill>
                            <a:srgbClr val="2D2D8A"/>
                          </a:solidFill>
                          <a:latin typeface="Calibri"/>
                          <a:cs typeface="Calibri"/>
                        </a:rPr>
                        <a:t>65%)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5088">
                <a:tc>
                  <a:txBody>
                    <a:bodyPr/>
                    <a:lstStyle/>
                    <a:p>
                      <a:pPr algn="ctr">
                        <a:lnSpc>
                          <a:spcPts val="835"/>
                        </a:lnSpc>
                      </a:pP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Patients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85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165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4"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4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Early</a:t>
                      </a:r>
                      <a:r>
                        <a:rPr sz="700" b="1" spc="-3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death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4/162*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28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42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Resistance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28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2065">
                <a:tc>
                  <a:txBody>
                    <a:bodyPr/>
                    <a:lstStyle/>
                    <a:p>
                      <a:pPr algn="ctr">
                        <a:lnSpc>
                          <a:spcPts val="880"/>
                        </a:lnSpc>
                        <a:spcBef>
                          <a:spcPts val="140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CR</a:t>
                      </a:r>
                      <a:r>
                        <a:rPr sz="700" b="1" spc="-4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7758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9695" algn="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156/162*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(96%)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283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740">
                <a:tc>
                  <a:txBody>
                    <a:bodyPr/>
                    <a:lstStyle/>
                    <a:p>
                      <a:pPr marL="742315" marR="99695" indent="-636905">
                        <a:lnSpc>
                          <a:spcPct val="102499"/>
                        </a:lnSpc>
                        <a:spcBef>
                          <a:spcPts val="295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Molecular response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after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induction </a:t>
                      </a:r>
                      <a:r>
                        <a:rPr sz="700" b="1" spc="-15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741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R="144780" algn="r">
                        <a:lnSpc>
                          <a:spcPct val="100000"/>
                        </a:lnSpc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81/130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(62%)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34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62865" marR="55880" indent="10731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AFTER </a:t>
                      </a:r>
                      <a:r>
                        <a:rPr sz="700" b="1" spc="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7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700" b="1" spc="-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ION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  <a:spcBef>
                          <a:spcPts val="525"/>
                        </a:spcBef>
                      </a:pP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BEFORE</a:t>
                      </a:r>
                      <a:r>
                        <a:rPr sz="700" b="1" spc="-3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659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C0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392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Withdrawal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2979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5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805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MR3,</a:t>
                      </a:r>
                      <a:r>
                        <a:rPr sz="700" b="1" spc="-3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65959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83515" marR="147955" indent="-28575">
                        <a:lnSpc>
                          <a:spcPct val="102499"/>
                        </a:lnSpc>
                        <a:spcBef>
                          <a:spcPts val="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81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130  (62%)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708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77165" marR="133985" indent="-53340">
                        <a:lnSpc>
                          <a:spcPct val="102499"/>
                        </a:lnSpc>
                        <a:spcBef>
                          <a:spcPts val="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108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126  (86%)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70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86254">
                <a:tc rowSpan="2">
                  <a:txBody>
                    <a:bodyPr/>
                    <a:lstStyle/>
                    <a:p>
                      <a:pPr marL="3581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Death</a:t>
                      </a:r>
                      <a:r>
                        <a:rPr sz="700" b="1" spc="-3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700" b="1" spc="-3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consolidation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3466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66040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71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71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3495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4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MR4,</a:t>
                      </a:r>
                      <a:r>
                        <a:rPr sz="700" b="1" spc="-35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33CC"/>
                          </a:solidFill>
                          <a:latin typeface="Calibri"/>
                          <a:cs typeface="Calibri"/>
                        </a:rPr>
                        <a:t>n(%)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91962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 marL="183515" marR="147955" indent="-28575">
                        <a:lnSpc>
                          <a:spcPct val="102499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47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130  (36%)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4">
                  <a:txBody>
                    <a:bodyPr/>
                    <a:lstStyle/>
                    <a:p>
                      <a:pPr marL="177165" marR="158115" indent="-28575">
                        <a:lnSpc>
                          <a:spcPct val="102499"/>
                        </a:lnSpc>
                        <a:spcBef>
                          <a:spcPts val="24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89</a:t>
                      </a:r>
                      <a:r>
                        <a:rPr sz="7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126  (71%)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1077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91327">
                <a:tc rowSpan="2">
                  <a:txBody>
                    <a:bodyPr/>
                    <a:lstStyle/>
                    <a:p>
                      <a:pPr marL="42862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Relapse</a:t>
                      </a:r>
                      <a:r>
                        <a:rPr sz="700" b="1" spc="-2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before</a:t>
                      </a:r>
                      <a:r>
                        <a:rPr sz="700" b="1" spc="-2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283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4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90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9207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8100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976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286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27939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9207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9050">
                      <a:solidFill>
                        <a:srgbClr val="0070C0"/>
                      </a:solidFill>
                      <a:prstDash val="solid"/>
                    </a:lnL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marL="113030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Molecular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response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before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45664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108/126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(86%)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5010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92075" marB="0">
                    <a:lnL w="1905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3111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3810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7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400">
                        <a:latin typeface="Times New Roman"/>
                        <a:cs typeface="Times New Roman"/>
                      </a:endParaRPr>
                    </a:p>
                    <a:p>
                      <a:pPr marL="1649730">
                        <a:lnSpc>
                          <a:spcPct val="100000"/>
                        </a:lnSpc>
                      </a:pPr>
                      <a:r>
                        <a:rPr sz="200" dirty="0">
                          <a:latin typeface="Arial"/>
                          <a:cs typeface="Arial"/>
                        </a:rPr>
                        <a:t>1</a:t>
                      </a:r>
                      <a:endParaRPr sz="200">
                        <a:latin typeface="Arial"/>
                        <a:cs typeface="Arial"/>
                      </a:endParaRPr>
                    </a:p>
                    <a:p>
                      <a:pPr marL="164973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200" dirty="0">
                          <a:latin typeface="Arial"/>
                          <a:cs typeface="Arial"/>
                        </a:rPr>
                        <a:t>2</a:t>
                      </a:r>
                      <a:endParaRPr sz="2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579755">
                        <a:lnSpc>
                          <a:spcPct val="100000"/>
                        </a:lnSpc>
                      </a:pPr>
                      <a:r>
                        <a:rPr sz="6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600" b="1" spc="-1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relapse </a:t>
                      </a:r>
                      <a:r>
                        <a:rPr sz="6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after SCT (95%CI):</a:t>
                      </a:r>
                      <a:r>
                        <a:rPr sz="600" b="1" spc="-1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21% (14%, 28%)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57975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CI)</a:t>
                      </a:r>
                      <a:r>
                        <a:rPr sz="600" b="1" spc="-20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NRM</a:t>
                      </a:r>
                      <a:r>
                        <a:rPr sz="600" b="1" spc="-10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(95%CI):</a:t>
                      </a:r>
                      <a:r>
                        <a:rPr sz="600" b="1" spc="-1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23%</a:t>
                      </a:r>
                      <a:r>
                        <a:rPr sz="600" b="1" spc="-1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(16%,</a:t>
                      </a:r>
                      <a:r>
                        <a:rPr sz="600" b="1" spc="-10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600" b="1" spc="-5" dirty="0">
                          <a:solidFill>
                            <a:srgbClr val="00B050"/>
                          </a:solidFill>
                          <a:latin typeface="Calibri"/>
                          <a:cs typeface="Calibri"/>
                        </a:rPr>
                        <a:t>31%)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295275" algn="ctr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443865" algn="l"/>
                          <a:tab pos="893444" algn="l"/>
                          <a:tab pos="1351280" algn="l"/>
                        </a:tabLst>
                      </a:pPr>
                      <a:r>
                        <a:rPr sz="200" spc="45" dirty="0">
                          <a:latin typeface="Arial"/>
                          <a:cs typeface="Arial"/>
                        </a:rPr>
                        <a:t>0	50	100	150</a:t>
                      </a:r>
                      <a:endParaRPr sz="200">
                        <a:latin typeface="Arial"/>
                        <a:cs typeface="Arial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R="330835" algn="ctr">
                        <a:lnSpc>
                          <a:spcPct val="100000"/>
                        </a:lnSpc>
                      </a:pPr>
                      <a:r>
                        <a:rPr sz="200" spc="35" dirty="0">
                          <a:latin typeface="Arial"/>
                          <a:cs typeface="Arial"/>
                        </a:rPr>
                        <a:t>Months</a:t>
                      </a:r>
                      <a:r>
                        <a:rPr sz="2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200" spc="25" dirty="0">
                          <a:latin typeface="Arial"/>
                          <a:cs typeface="Arial"/>
                        </a:rPr>
                        <a:t>after</a:t>
                      </a:r>
                      <a:r>
                        <a:rPr sz="2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200" spc="35" dirty="0">
                          <a:latin typeface="Arial"/>
                          <a:cs typeface="Arial"/>
                        </a:rPr>
                        <a:t>1st</a:t>
                      </a:r>
                      <a:r>
                        <a:rPr sz="2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200" spc="60" dirty="0">
                          <a:latin typeface="Arial"/>
                          <a:cs typeface="Arial"/>
                        </a:rPr>
                        <a:t>CR</a:t>
                      </a:r>
                      <a:endParaRPr sz="2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58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165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rowSpan="6"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10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*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Lacking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data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sz="900" b="1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34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patients!</a:t>
                      </a:r>
                      <a:endParaRPr sz="900">
                        <a:latin typeface="Arial"/>
                        <a:cs typeface="Arial"/>
                      </a:endParaRPr>
                    </a:p>
                    <a:p>
                      <a:pPr marL="1587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900" b="1" spc="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**Lacking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data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in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30</a:t>
                      </a:r>
                      <a:r>
                        <a:rPr sz="900" b="1" spc="-5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spc="1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patients!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rowSpan="6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6"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55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performed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CR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patients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19027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77470" algn="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138/147**</a:t>
                      </a:r>
                      <a:r>
                        <a:rPr sz="7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(94%)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2198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939277">
                <a:tc>
                  <a:txBody>
                    <a:bodyPr/>
                    <a:lstStyle/>
                    <a:p>
                      <a:pPr marL="299085" marR="293370" algn="ctr">
                        <a:lnSpc>
                          <a:spcPct val="121600"/>
                        </a:lnSpc>
                        <a:spcBef>
                          <a:spcPts val="275"/>
                        </a:spcBef>
                      </a:pP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Matched-related donor </a:t>
                      </a:r>
                      <a:r>
                        <a:rPr sz="700" spc="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Mismatch-related donor </a:t>
                      </a:r>
                      <a:r>
                        <a:rPr sz="700" spc="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700" spc="-1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hed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sz="700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el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at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ed d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  Unrelated </a:t>
                      </a:r>
                      <a:r>
                        <a:rPr sz="700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cord 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blood </a:t>
                      </a:r>
                      <a:r>
                        <a:rPr sz="700" spc="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Haploidentical </a:t>
                      </a:r>
                      <a:r>
                        <a:rPr sz="700" spc="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Autologous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488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  <a:spcBef>
                          <a:spcPts val="46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50/123</a:t>
                      </a:r>
                      <a:r>
                        <a:rPr sz="6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(41%)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2133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spc="-5" dirty="0">
                          <a:latin typeface="Calibri"/>
                          <a:cs typeface="Calibri"/>
                        </a:rPr>
                        <a:t>1/123</a:t>
                      </a:r>
                      <a:r>
                        <a:rPr sz="6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(1%)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170815">
                        <a:lnSpc>
                          <a:spcPct val="100000"/>
                        </a:lnSpc>
                        <a:spcBef>
                          <a:spcPts val="36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37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123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30%)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170815">
                        <a:lnSpc>
                          <a:spcPct val="100000"/>
                        </a:lnSpc>
                        <a:spcBef>
                          <a:spcPts val="40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24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123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20%)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213360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123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5%)</a:t>
                      </a:r>
                      <a:endParaRPr sz="600">
                        <a:latin typeface="Calibri"/>
                        <a:cs typeface="Calibri"/>
                      </a:endParaRPr>
                    </a:p>
                    <a:p>
                      <a:pPr marL="213360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6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/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123 </a:t>
                      </a:r>
                      <a:r>
                        <a:rPr sz="6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600" dirty="0">
                          <a:latin typeface="Calibri"/>
                          <a:cs typeface="Calibri"/>
                        </a:rPr>
                        <a:t>4%)</a:t>
                      </a:r>
                      <a:endParaRPr sz="600">
                        <a:latin typeface="Calibri"/>
                        <a:cs typeface="Calibri"/>
                      </a:endParaRPr>
                    </a:p>
                  </a:txBody>
                  <a:tcPr marL="0" marR="0" marT="58982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01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TRM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after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r>
                        <a:rPr sz="700" b="1" spc="-2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6636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28/138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(20%)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9173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96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Relapse</a:t>
                      </a:r>
                      <a:r>
                        <a:rPr sz="700" b="1" spc="-1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after</a:t>
                      </a:r>
                      <a:r>
                        <a:rPr sz="700" b="1" spc="-1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SCT</a:t>
                      </a:r>
                      <a:r>
                        <a:rPr sz="700" b="1" spc="-1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(%)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0442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4780" algn="r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700" dirty="0">
                          <a:latin typeface="Calibri"/>
                          <a:cs typeface="Calibri"/>
                        </a:rPr>
                        <a:t>25/138</a:t>
                      </a:r>
                      <a:r>
                        <a:rPr sz="7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(18%)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35516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  <a:lnB w="9525">
                      <a:solidFill>
                        <a:srgbClr val="292989"/>
                      </a:solidFill>
                      <a:prstDash val="solid"/>
                    </a:lnB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629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700" b="1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Median</a:t>
                      </a:r>
                      <a:r>
                        <a:rPr sz="700" b="1" spc="-1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700" b="1" spc="-5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follow-up</a:t>
                      </a:r>
                      <a:r>
                        <a:rPr sz="700" b="1" spc="-10" dirty="0">
                          <a:solidFill>
                            <a:srgbClr val="0000FF"/>
                          </a:solidFill>
                          <a:latin typeface="Calibri"/>
                          <a:cs typeface="Calibri"/>
                        </a:rPr>
                        <a:t> (range)(yr.)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4100" marB="0">
                    <a:lnL w="6350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38430" algn="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700" spc="-5" dirty="0">
                          <a:latin typeface="Calibri"/>
                          <a:cs typeface="Calibri"/>
                        </a:rPr>
                        <a:t>5.2</a:t>
                      </a:r>
                      <a:r>
                        <a:rPr sz="7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(0.1,</a:t>
                      </a:r>
                      <a:r>
                        <a:rPr sz="7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700" dirty="0">
                          <a:latin typeface="Calibri"/>
                          <a:cs typeface="Calibri"/>
                        </a:rPr>
                        <a:t>12.3)</a:t>
                      </a:r>
                      <a:endParaRPr sz="700">
                        <a:latin typeface="Calibri"/>
                        <a:cs typeface="Calibri"/>
                      </a:endParaRPr>
                    </a:p>
                  </a:txBody>
                  <a:tcPr marL="0" marR="0" marT="27271" marB="0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292989"/>
                      </a:solidFill>
                      <a:prstDash val="solid"/>
                    </a:lnT>
                  </a:tcPr>
                </a:tc>
                <a:tc gridSpan="3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000000"/>
                      </a:solidFill>
                      <a:prstDash val="solid"/>
                    </a:lnL>
                    <a:lnR w="19050">
                      <a:solidFill>
                        <a:srgbClr val="0070C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R w="19050">
                      <a:solidFill>
                        <a:srgbClr val="0070C0"/>
                      </a:solidFill>
                      <a:prstDash val="solid"/>
                    </a:lnR>
                    <a:lnT w="19050">
                      <a:solidFill>
                        <a:srgbClr val="0070C0"/>
                      </a:solidFill>
                      <a:prstDash val="solid"/>
                    </a:lnT>
                    <a:lnB w="19050">
                      <a:solidFill>
                        <a:srgbClr val="0070C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889052" y="2182801"/>
            <a:ext cx="1028575" cy="175928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785049" y="2113242"/>
            <a:ext cx="1192964" cy="240666"/>
          </a:xfrm>
          <a:prstGeom prst="rect">
            <a:avLst/>
          </a:prstGeom>
          <a:ln w="6883">
            <a:solidFill>
              <a:srgbClr val="FF0000"/>
            </a:solidFill>
          </a:ln>
        </p:spPr>
        <p:txBody>
          <a:bodyPr vert="horz" wrap="square" lIns="0" tIns="93864" rIns="0" bIns="0" rtlCol="0">
            <a:spAutoFit/>
          </a:bodyPr>
          <a:lstStyle/>
          <a:p>
            <a:pPr marR="157291" algn="r">
              <a:spcBef>
                <a:spcPts val="739"/>
              </a:spcBef>
            </a:pPr>
            <a:r>
              <a:rPr sz="949" spc="10" dirty="0">
                <a:latin typeface="Calibri"/>
                <a:cs typeface="Calibri"/>
              </a:rPr>
              <a:t>61%</a:t>
            </a:r>
            <a:endParaRPr sz="949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261211" y="1755579"/>
            <a:ext cx="2342167" cy="2531164"/>
            <a:chOff x="5262060" y="1757743"/>
            <a:chExt cx="2345055" cy="253428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75948" y="1757743"/>
              <a:ext cx="974191" cy="245205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265553" y="4018627"/>
              <a:ext cx="1194435" cy="269875"/>
            </a:xfrm>
            <a:custGeom>
              <a:avLst/>
              <a:gdLst/>
              <a:ahLst/>
              <a:cxnLst/>
              <a:rect l="l" t="t" r="r" b="b"/>
              <a:pathLst>
                <a:path w="1194435" h="269875">
                  <a:moveTo>
                    <a:pt x="0" y="0"/>
                  </a:moveTo>
                  <a:lnTo>
                    <a:pt x="1193901" y="0"/>
                  </a:lnTo>
                  <a:lnTo>
                    <a:pt x="1193901" y="269684"/>
                  </a:lnTo>
                  <a:lnTo>
                    <a:pt x="0" y="269684"/>
                  </a:lnTo>
                  <a:lnTo>
                    <a:pt x="0" y="0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6410415" y="3066166"/>
              <a:ext cx="1193165" cy="1126490"/>
            </a:xfrm>
            <a:custGeom>
              <a:avLst/>
              <a:gdLst/>
              <a:ahLst/>
              <a:cxnLst/>
              <a:rect l="l" t="t" r="r" b="b"/>
              <a:pathLst>
                <a:path w="1193165" h="1126489">
                  <a:moveTo>
                    <a:pt x="347952" y="1125915"/>
                  </a:moveTo>
                  <a:lnTo>
                    <a:pt x="303362" y="936228"/>
                  </a:lnTo>
                  <a:lnTo>
                    <a:pt x="257278" y="912066"/>
                  </a:lnTo>
                  <a:lnTo>
                    <a:pt x="214710" y="885008"/>
                  </a:lnTo>
                  <a:lnTo>
                    <a:pt x="175738" y="855293"/>
                  </a:lnTo>
                  <a:lnTo>
                    <a:pt x="140443" y="823164"/>
                  </a:lnTo>
                  <a:lnTo>
                    <a:pt x="108903" y="788860"/>
                  </a:lnTo>
                  <a:lnTo>
                    <a:pt x="81199" y="752622"/>
                  </a:lnTo>
                  <a:lnTo>
                    <a:pt x="57410" y="714691"/>
                  </a:lnTo>
                  <a:lnTo>
                    <a:pt x="37617" y="675308"/>
                  </a:lnTo>
                  <a:lnTo>
                    <a:pt x="21900" y="634713"/>
                  </a:lnTo>
                  <a:lnTo>
                    <a:pt x="10338" y="593146"/>
                  </a:lnTo>
                  <a:lnTo>
                    <a:pt x="3011" y="550849"/>
                  </a:lnTo>
                  <a:lnTo>
                    <a:pt x="0" y="508062"/>
                  </a:lnTo>
                  <a:lnTo>
                    <a:pt x="1383" y="465026"/>
                  </a:lnTo>
                  <a:lnTo>
                    <a:pt x="7241" y="421981"/>
                  </a:lnTo>
                  <a:lnTo>
                    <a:pt x="17655" y="379169"/>
                  </a:lnTo>
                  <a:lnTo>
                    <a:pt x="32703" y="336829"/>
                  </a:lnTo>
                  <a:lnTo>
                    <a:pt x="52465" y="295203"/>
                  </a:lnTo>
                  <a:lnTo>
                    <a:pt x="77023" y="254530"/>
                  </a:lnTo>
                  <a:lnTo>
                    <a:pt x="104219" y="217832"/>
                  </a:lnTo>
                  <a:lnTo>
                    <a:pt x="134528" y="183777"/>
                  </a:lnTo>
                  <a:lnTo>
                    <a:pt x="167704" y="152424"/>
                  </a:lnTo>
                  <a:lnTo>
                    <a:pt x="203505" y="123829"/>
                  </a:lnTo>
                  <a:lnTo>
                    <a:pt x="241686" y="98049"/>
                  </a:lnTo>
                  <a:lnTo>
                    <a:pt x="282004" y="75142"/>
                  </a:lnTo>
                  <a:lnTo>
                    <a:pt x="324214" y="55163"/>
                  </a:lnTo>
                  <a:lnTo>
                    <a:pt x="368073" y="38171"/>
                  </a:lnTo>
                  <a:lnTo>
                    <a:pt x="413336" y="24222"/>
                  </a:lnTo>
                  <a:lnTo>
                    <a:pt x="459760" y="13374"/>
                  </a:lnTo>
                  <a:lnTo>
                    <a:pt x="507101" y="5683"/>
                  </a:lnTo>
                  <a:lnTo>
                    <a:pt x="555115" y="1205"/>
                  </a:lnTo>
                  <a:lnTo>
                    <a:pt x="603559" y="0"/>
                  </a:lnTo>
                  <a:lnTo>
                    <a:pt x="652187" y="2122"/>
                  </a:lnTo>
                  <a:lnTo>
                    <a:pt x="700756" y="7629"/>
                  </a:lnTo>
                  <a:lnTo>
                    <a:pt x="749023" y="16579"/>
                  </a:lnTo>
                  <a:lnTo>
                    <a:pt x="796743" y="29028"/>
                  </a:lnTo>
                  <a:lnTo>
                    <a:pt x="843673" y="45034"/>
                  </a:lnTo>
                  <a:lnTo>
                    <a:pt x="889569" y="64653"/>
                  </a:lnTo>
                  <a:lnTo>
                    <a:pt x="935651" y="88815"/>
                  </a:lnTo>
                  <a:lnTo>
                    <a:pt x="978217" y="115873"/>
                  </a:lnTo>
                  <a:lnTo>
                    <a:pt x="1017187" y="145587"/>
                  </a:lnTo>
                  <a:lnTo>
                    <a:pt x="1052481" y="177717"/>
                  </a:lnTo>
                  <a:lnTo>
                    <a:pt x="1084020" y="212020"/>
                  </a:lnTo>
                  <a:lnTo>
                    <a:pt x="1111724" y="248258"/>
                  </a:lnTo>
                  <a:lnTo>
                    <a:pt x="1135511" y="286189"/>
                  </a:lnTo>
                  <a:lnTo>
                    <a:pt x="1155304" y="325572"/>
                  </a:lnTo>
                  <a:lnTo>
                    <a:pt x="1171021" y="366166"/>
                  </a:lnTo>
                  <a:lnTo>
                    <a:pt x="1182583" y="407732"/>
                  </a:lnTo>
                  <a:lnTo>
                    <a:pt x="1189911" y="450029"/>
                  </a:lnTo>
                  <a:lnTo>
                    <a:pt x="1192923" y="492815"/>
                  </a:lnTo>
                  <a:lnTo>
                    <a:pt x="1191540" y="535850"/>
                  </a:lnTo>
                  <a:lnTo>
                    <a:pt x="1185683" y="578893"/>
                  </a:lnTo>
                  <a:lnTo>
                    <a:pt x="1175271" y="621705"/>
                  </a:lnTo>
                  <a:lnTo>
                    <a:pt x="1160224" y="664043"/>
                  </a:lnTo>
                  <a:lnTo>
                    <a:pt x="1140463" y="705667"/>
                  </a:lnTo>
                  <a:lnTo>
                    <a:pt x="1115908" y="746338"/>
                  </a:lnTo>
                  <a:lnTo>
                    <a:pt x="1088561" y="783185"/>
                  </a:lnTo>
                  <a:lnTo>
                    <a:pt x="1057890" y="817522"/>
                  </a:lnTo>
                  <a:lnTo>
                    <a:pt x="1024137" y="849248"/>
                  </a:lnTo>
                  <a:lnTo>
                    <a:pt x="987548" y="878261"/>
                  </a:lnTo>
                  <a:lnTo>
                    <a:pt x="948366" y="904457"/>
                  </a:lnTo>
                  <a:lnTo>
                    <a:pt x="906835" y="927735"/>
                  </a:lnTo>
                  <a:lnTo>
                    <a:pt x="863199" y="947992"/>
                  </a:lnTo>
                  <a:lnTo>
                    <a:pt x="817701" y="965125"/>
                  </a:lnTo>
                  <a:lnTo>
                    <a:pt x="770586" y="979034"/>
                  </a:lnTo>
                  <a:lnTo>
                    <a:pt x="722098" y="989615"/>
                  </a:lnTo>
                  <a:lnTo>
                    <a:pt x="672480" y="996766"/>
                  </a:lnTo>
                  <a:lnTo>
                    <a:pt x="621976" y="1000385"/>
                  </a:lnTo>
                  <a:lnTo>
                    <a:pt x="570831" y="1000369"/>
                  </a:lnTo>
                  <a:lnTo>
                    <a:pt x="519287" y="996617"/>
                  </a:lnTo>
                  <a:lnTo>
                    <a:pt x="347952" y="1125915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/>
          <p:nvPr/>
        </p:nvSpPr>
        <p:spPr>
          <a:xfrm>
            <a:off x="4658866" y="1984268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4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5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/>
          <p:nvPr/>
        </p:nvSpPr>
        <p:spPr>
          <a:xfrm>
            <a:off x="4659040" y="3962561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4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5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00B05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2" name="object 12"/>
          <p:cNvSpPr/>
          <p:nvPr/>
        </p:nvSpPr>
        <p:spPr>
          <a:xfrm>
            <a:off x="4658866" y="2298229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4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5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/>
          <p:nvPr/>
        </p:nvSpPr>
        <p:spPr>
          <a:xfrm>
            <a:off x="4659040" y="2587246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4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5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4" name="object 14"/>
          <p:cNvSpPr/>
          <p:nvPr/>
        </p:nvSpPr>
        <p:spPr>
          <a:xfrm>
            <a:off x="4659040" y="3649282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4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5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" name="object 15"/>
          <p:cNvSpPr/>
          <p:nvPr/>
        </p:nvSpPr>
        <p:spPr>
          <a:xfrm>
            <a:off x="4655427" y="3496484"/>
            <a:ext cx="549233" cy="41224"/>
          </a:xfrm>
          <a:custGeom>
            <a:avLst/>
            <a:gdLst/>
            <a:ahLst/>
            <a:cxnLst/>
            <a:rect l="l" t="t" r="r" b="b"/>
            <a:pathLst>
              <a:path w="549910" h="41275">
                <a:moveTo>
                  <a:pt x="539848" y="15417"/>
                </a:moveTo>
                <a:lnTo>
                  <a:pt x="515327" y="15417"/>
                </a:lnTo>
                <a:lnTo>
                  <a:pt x="515429" y="25730"/>
                </a:lnTo>
                <a:lnTo>
                  <a:pt x="508547" y="25792"/>
                </a:lnTo>
                <a:lnTo>
                  <a:pt x="508685" y="41275"/>
                </a:lnTo>
                <a:lnTo>
                  <a:pt x="549770" y="20269"/>
                </a:lnTo>
                <a:lnTo>
                  <a:pt x="539848" y="15417"/>
                </a:lnTo>
                <a:close/>
              </a:path>
              <a:path w="549910" h="41275">
                <a:moveTo>
                  <a:pt x="508455" y="15479"/>
                </a:moveTo>
                <a:lnTo>
                  <a:pt x="0" y="20066"/>
                </a:lnTo>
                <a:lnTo>
                  <a:pt x="88" y="30378"/>
                </a:lnTo>
                <a:lnTo>
                  <a:pt x="508547" y="25792"/>
                </a:lnTo>
                <a:lnTo>
                  <a:pt x="508455" y="15479"/>
                </a:lnTo>
                <a:close/>
              </a:path>
              <a:path w="549910" h="41275">
                <a:moveTo>
                  <a:pt x="515327" y="15417"/>
                </a:moveTo>
                <a:lnTo>
                  <a:pt x="508455" y="15479"/>
                </a:lnTo>
                <a:lnTo>
                  <a:pt x="508547" y="25792"/>
                </a:lnTo>
                <a:lnTo>
                  <a:pt x="515429" y="25730"/>
                </a:lnTo>
                <a:lnTo>
                  <a:pt x="515327" y="15417"/>
                </a:lnTo>
                <a:close/>
              </a:path>
              <a:path w="549910" h="41275">
                <a:moveTo>
                  <a:pt x="508317" y="0"/>
                </a:moveTo>
                <a:lnTo>
                  <a:pt x="508455" y="15479"/>
                </a:lnTo>
                <a:lnTo>
                  <a:pt x="539848" y="15417"/>
                </a:lnTo>
                <a:lnTo>
                  <a:pt x="508317" y="0"/>
                </a:lnTo>
                <a:close/>
              </a:path>
            </a:pathLst>
          </a:custGeom>
          <a:solidFill>
            <a:srgbClr val="00B05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6" name="object 16"/>
          <p:cNvSpPr txBox="1"/>
          <p:nvPr/>
        </p:nvSpPr>
        <p:spPr>
          <a:xfrm>
            <a:off x="6043436" y="3263954"/>
            <a:ext cx="1520855" cy="91961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495974">
              <a:spcBef>
                <a:spcPts val="105"/>
              </a:spcBef>
            </a:pP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37</a:t>
            </a:r>
            <a:r>
              <a:rPr sz="649" spc="-2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spc="-10" dirty="0">
                <a:solidFill>
                  <a:srgbClr val="0563C1"/>
                </a:solidFill>
                <a:latin typeface="Times New Roman"/>
                <a:cs typeface="Times New Roman"/>
              </a:rPr>
              <a:t>PACIENTES</a:t>
            </a:r>
            <a:r>
              <a:rPr sz="649" spc="-2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56%</a:t>
            </a:r>
            <a:r>
              <a:rPr sz="649" spc="-2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=</a:t>
            </a:r>
            <a:r>
              <a:rPr sz="649" spc="-20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749" spc="5" dirty="0">
                <a:solidFill>
                  <a:srgbClr val="FF0000"/>
                </a:solidFill>
                <a:latin typeface="Times New Roman"/>
                <a:cs typeface="Times New Roman"/>
              </a:rPr>
              <a:t>20%</a:t>
            </a:r>
            <a:endParaRPr sz="749">
              <a:latin typeface="Times New Roman"/>
              <a:cs typeface="Times New Roman"/>
            </a:endParaRPr>
          </a:p>
          <a:p>
            <a:pPr marL="495974" marR="5074">
              <a:lnSpc>
                <a:spcPts val="1618"/>
              </a:lnSpc>
              <a:spcBef>
                <a:spcPts val="18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ND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COMP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LE</a:t>
            </a:r>
            <a:r>
              <a:rPr sz="649" spc="-50" dirty="0">
                <a:solidFill>
                  <a:srgbClr val="0563C1"/>
                </a:solidFill>
                <a:latin typeface="Times New Roman"/>
                <a:cs typeface="Times New Roman"/>
              </a:rPr>
              <a:t>T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AR 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</a:rPr>
              <a:t>RNAseq</a:t>
            </a:r>
            <a:r>
              <a:rPr sz="6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49" u="sng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</a:rPr>
              <a:t>+</a:t>
            </a:r>
            <a:r>
              <a:rPr sz="649" u="sng" spc="-10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649" u="sng" spc="-5" dirty="0">
                <a:solidFill>
                  <a:srgbClr val="0563C1"/>
                </a:solidFill>
                <a:uFill>
                  <a:solidFill>
                    <a:srgbClr val="0563C1"/>
                  </a:solidFill>
                </a:uFill>
                <a:latin typeface="Times New Roman"/>
                <a:cs typeface="Times New Roman"/>
              </a:rPr>
              <a:t>OGM</a:t>
            </a:r>
            <a:endParaRPr sz="649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99">
              <a:latin typeface="Times New Roman"/>
              <a:cs typeface="Times New Roman"/>
            </a:endParaRPr>
          </a:p>
          <a:p>
            <a:pPr>
              <a:spcBef>
                <a:spcPts val="25"/>
              </a:spcBef>
            </a:pPr>
            <a:endParaRPr sz="649">
              <a:latin typeface="Times New Roman"/>
              <a:cs typeface="Times New Roman"/>
            </a:endParaRPr>
          </a:p>
          <a:p>
            <a:pPr marL="12685"/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title" idx="4294967295"/>
          </p:nvPr>
        </p:nvSpPr>
        <p:spPr>
          <a:xfrm>
            <a:off x="1374360" y="1343659"/>
            <a:ext cx="613859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Resultados: clasificación de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entidades genéticas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 en el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protocolo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PETHEMA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LAL19 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LAL-B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6556324" y="3987749"/>
            <a:ext cx="41224" cy="282227"/>
          </a:xfrm>
          <a:custGeom>
            <a:avLst/>
            <a:gdLst/>
            <a:ahLst/>
            <a:cxnLst/>
            <a:rect l="l" t="t" r="r" b="b"/>
            <a:pathLst>
              <a:path w="41275" h="282575">
                <a:moveTo>
                  <a:pt x="15481" y="241299"/>
                </a:moveTo>
                <a:lnTo>
                  <a:pt x="0" y="241299"/>
                </a:lnTo>
                <a:lnTo>
                  <a:pt x="20637" y="282574"/>
                </a:lnTo>
                <a:lnTo>
                  <a:pt x="37833" y="248183"/>
                </a:lnTo>
                <a:lnTo>
                  <a:pt x="15481" y="248183"/>
                </a:lnTo>
                <a:lnTo>
                  <a:pt x="15481" y="241299"/>
                </a:lnTo>
                <a:close/>
              </a:path>
              <a:path w="41275" h="282575">
                <a:moveTo>
                  <a:pt x="25793" y="0"/>
                </a:moveTo>
                <a:lnTo>
                  <a:pt x="15481" y="0"/>
                </a:lnTo>
                <a:lnTo>
                  <a:pt x="15481" y="248183"/>
                </a:lnTo>
                <a:lnTo>
                  <a:pt x="25793" y="248183"/>
                </a:lnTo>
                <a:lnTo>
                  <a:pt x="25793" y="0"/>
                </a:lnTo>
                <a:close/>
              </a:path>
              <a:path w="41275" h="282575">
                <a:moveTo>
                  <a:pt x="41274" y="241299"/>
                </a:moveTo>
                <a:lnTo>
                  <a:pt x="25793" y="241299"/>
                </a:lnTo>
                <a:lnTo>
                  <a:pt x="25793" y="248183"/>
                </a:lnTo>
                <a:lnTo>
                  <a:pt x="37833" y="248183"/>
                </a:lnTo>
                <a:lnTo>
                  <a:pt x="41274" y="241299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</p:spTree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144714" y="1752052"/>
            <a:ext cx="3986694" cy="1905190"/>
            <a:chOff x="2141721" y="1754212"/>
            <a:chExt cx="3991610" cy="1907539"/>
          </a:xfrm>
        </p:grpSpPr>
        <p:sp>
          <p:nvSpPr>
            <p:cNvPr id="4" name="object 4"/>
            <p:cNvSpPr/>
            <p:nvPr/>
          </p:nvSpPr>
          <p:spPr>
            <a:xfrm>
              <a:off x="2141721" y="2247814"/>
              <a:ext cx="3175000" cy="1058545"/>
            </a:xfrm>
            <a:custGeom>
              <a:avLst/>
              <a:gdLst/>
              <a:ahLst/>
              <a:cxnLst/>
              <a:rect l="l" t="t" r="r" b="b"/>
              <a:pathLst>
                <a:path w="3175000" h="1058545">
                  <a:moveTo>
                    <a:pt x="0" y="1058176"/>
                  </a:moveTo>
                  <a:lnTo>
                    <a:pt x="1948237" y="1058176"/>
                  </a:lnTo>
                </a:path>
                <a:path w="3175000" h="1058545">
                  <a:moveTo>
                    <a:pt x="2043982" y="1058176"/>
                  </a:moveTo>
                  <a:lnTo>
                    <a:pt x="2562345" y="1058176"/>
                  </a:lnTo>
                </a:path>
                <a:path w="3175000" h="1058545">
                  <a:moveTo>
                    <a:pt x="2658090" y="1058176"/>
                  </a:moveTo>
                  <a:lnTo>
                    <a:pt x="2869393" y="1058176"/>
                  </a:lnTo>
                </a:path>
                <a:path w="3175000" h="1058545">
                  <a:moveTo>
                    <a:pt x="2965138" y="1058176"/>
                  </a:moveTo>
                  <a:lnTo>
                    <a:pt x="3174803" y="1058176"/>
                  </a:lnTo>
                </a:path>
                <a:path w="3175000" h="1058545">
                  <a:moveTo>
                    <a:pt x="2658090" y="704900"/>
                  </a:moveTo>
                  <a:lnTo>
                    <a:pt x="2869393" y="704900"/>
                  </a:lnTo>
                </a:path>
                <a:path w="3175000" h="1058545">
                  <a:moveTo>
                    <a:pt x="2965138" y="704900"/>
                  </a:moveTo>
                  <a:lnTo>
                    <a:pt x="3174803" y="704900"/>
                  </a:lnTo>
                </a:path>
                <a:path w="3175000" h="1058545">
                  <a:moveTo>
                    <a:pt x="0" y="353275"/>
                  </a:moveTo>
                  <a:lnTo>
                    <a:pt x="2869393" y="353275"/>
                  </a:lnTo>
                </a:path>
                <a:path w="3175000" h="1058545">
                  <a:moveTo>
                    <a:pt x="2965138" y="353275"/>
                  </a:moveTo>
                  <a:lnTo>
                    <a:pt x="3174803" y="353275"/>
                  </a:lnTo>
                </a:path>
                <a:path w="3175000" h="1058545">
                  <a:moveTo>
                    <a:pt x="0" y="0"/>
                  </a:moveTo>
                  <a:lnTo>
                    <a:pt x="2869393" y="0"/>
                  </a:lnTo>
                </a:path>
                <a:path w="3175000" h="1058545">
                  <a:moveTo>
                    <a:pt x="2965138" y="0"/>
                  </a:moveTo>
                  <a:lnTo>
                    <a:pt x="317480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" name="object 5"/>
            <p:cNvSpPr/>
            <p:nvPr/>
          </p:nvSpPr>
          <p:spPr>
            <a:xfrm>
              <a:off x="2141721" y="1896189"/>
              <a:ext cx="3991610" cy="0"/>
            </a:xfrm>
            <a:custGeom>
              <a:avLst/>
              <a:gdLst/>
              <a:ahLst/>
              <a:cxnLst/>
              <a:rect l="l" t="t" r="r" b="b"/>
              <a:pathLst>
                <a:path w="3991610">
                  <a:moveTo>
                    <a:pt x="0" y="0"/>
                  </a:moveTo>
                  <a:lnTo>
                    <a:pt x="2869393" y="0"/>
                  </a:lnTo>
                </a:path>
                <a:path w="3991610">
                  <a:moveTo>
                    <a:pt x="2965138" y="0"/>
                  </a:moveTo>
                  <a:lnTo>
                    <a:pt x="399129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5011115" y="1754212"/>
              <a:ext cx="95885" cy="1904364"/>
            </a:xfrm>
            <a:custGeom>
              <a:avLst/>
              <a:gdLst/>
              <a:ahLst/>
              <a:cxnLst/>
              <a:rect l="l" t="t" r="r" b="b"/>
              <a:pathLst>
                <a:path w="95885" h="1904364">
                  <a:moveTo>
                    <a:pt x="95745" y="0"/>
                  </a:moveTo>
                  <a:lnTo>
                    <a:pt x="0" y="0"/>
                  </a:lnTo>
                  <a:lnTo>
                    <a:pt x="0" y="1904352"/>
                  </a:lnTo>
                  <a:lnTo>
                    <a:pt x="95745" y="1904352"/>
                  </a:lnTo>
                  <a:lnTo>
                    <a:pt x="957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413921" y="2601090"/>
              <a:ext cx="210185" cy="705485"/>
            </a:xfrm>
            <a:custGeom>
              <a:avLst/>
              <a:gdLst/>
              <a:ahLst/>
              <a:cxnLst/>
              <a:rect l="l" t="t" r="r" b="b"/>
              <a:pathLst>
                <a:path w="210185" h="705485">
                  <a:moveTo>
                    <a:pt x="0" y="704900"/>
                  </a:moveTo>
                  <a:lnTo>
                    <a:pt x="209664" y="704900"/>
                  </a:lnTo>
                </a:path>
                <a:path w="210185" h="705485">
                  <a:moveTo>
                    <a:pt x="0" y="351624"/>
                  </a:moveTo>
                  <a:lnTo>
                    <a:pt x="209664" y="351624"/>
                  </a:lnTo>
                </a:path>
                <a:path w="210185" h="705485">
                  <a:moveTo>
                    <a:pt x="0" y="0"/>
                  </a:moveTo>
                  <a:lnTo>
                    <a:pt x="209664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5413921" y="2246523"/>
              <a:ext cx="719455" cy="3175"/>
            </a:xfrm>
            <a:custGeom>
              <a:avLst/>
              <a:gdLst/>
              <a:ahLst/>
              <a:cxnLst/>
              <a:rect l="l" t="t" r="r" b="b"/>
              <a:pathLst>
                <a:path w="719454" h="3175">
                  <a:moveTo>
                    <a:pt x="0" y="2578"/>
                  </a:moveTo>
                  <a:lnTo>
                    <a:pt x="719093" y="2578"/>
                  </a:lnTo>
                </a:path>
                <a:path w="719454" h="3175">
                  <a:moveTo>
                    <a:pt x="0" y="0"/>
                  </a:moveTo>
                  <a:lnTo>
                    <a:pt x="719093" y="0"/>
                  </a:lnTo>
                </a:path>
              </a:pathLst>
            </a:custGeom>
            <a:ln w="3175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5316524" y="2036495"/>
              <a:ext cx="97790" cy="1622425"/>
            </a:xfrm>
            <a:custGeom>
              <a:avLst/>
              <a:gdLst/>
              <a:ahLst/>
              <a:cxnLst/>
              <a:rect l="l" t="t" r="r" b="b"/>
              <a:pathLst>
                <a:path w="97789" h="1622425">
                  <a:moveTo>
                    <a:pt x="97396" y="0"/>
                  </a:moveTo>
                  <a:lnTo>
                    <a:pt x="0" y="0"/>
                  </a:lnTo>
                  <a:lnTo>
                    <a:pt x="0" y="1622069"/>
                  </a:lnTo>
                  <a:lnTo>
                    <a:pt x="97396" y="1622069"/>
                  </a:lnTo>
                  <a:lnTo>
                    <a:pt x="9739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5720981" y="2601090"/>
              <a:ext cx="210185" cy="705485"/>
            </a:xfrm>
            <a:custGeom>
              <a:avLst/>
              <a:gdLst/>
              <a:ahLst/>
              <a:cxnLst/>
              <a:rect l="l" t="t" r="r" b="b"/>
              <a:pathLst>
                <a:path w="210185" h="705485">
                  <a:moveTo>
                    <a:pt x="0" y="704900"/>
                  </a:moveTo>
                  <a:lnTo>
                    <a:pt x="209638" y="704900"/>
                  </a:lnTo>
                </a:path>
                <a:path w="210185" h="705485">
                  <a:moveTo>
                    <a:pt x="0" y="351624"/>
                  </a:moveTo>
                  <a:lnTo>
                    <a:pt x="209638" y="351624"/>
                  </a:lnTo>
                </a:path>
                <a:path w="210185" h="705485">
                  <a:moveTo>
                    <a:pt x="0" y="0"/>
                  </a:moveTo>
                  <a:lnTo>
                    <a:pt x="209638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5623585" y="2247811"/>
              <a:ext cx="97790" cy="1410970"/>
            </a:xfrm>
            <a:custGeom>
              <a:avLst/>
              <a:gdLst/>
              <a:ahLst/>
              <a:cxnLst/>
              <a:rect l="l" t="t" r="r" b="b"/>
              <a:pathLst>
                <a:path w="97789" h="1410970">
                  <a:moveTo>
                    <a:pt x="97396" y="0"/>
                  </a:moveTo>
                  <a:lnTo>
                    <a:pt x="0" y="0"/>
                  </a:lnTo>
                  <a:lnTo>
                    <a:pt x="0" y="1410754"/>
                  </a:lnTo>
                  <a:lnTo>
                    <a:pt x="97396" y="1410754"/>
                  </a:lnTo>
                  <a:lnTo>
                    <a:pt x="97396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6028029" y="2601090"/>
              <a:ext cx="105410" cy="705485"/>
            </a:xfrm>
            <a:custGeom>
              <a:avLst/>
              <a:gdLst/>
              <a:ahLst/>
              <a:cxnLst/>
              <a:rect l="l" t="t" r="r" b="b"/>
              <a:pathLst>
                <a:path w="105410" h="705485">
                  <a:moveTo>
                    <a:pt x="0" y="704900"/>
                  </a:moveTo>
                  <a:lnTo>
                    <a:pt x="104984" y="704900"/>
                  </a:lnTo>
                </a:path>
                <a:path w="105410" h="705485">
                  <a:moveTo>
                    <a:pt x="0" y="351624"/>
                  </a:moveTo>
                  <a:lnTo>
                    <a:pt x="104984" y="351624"/>
                  </a:lnTo>
                </a:path>
                <a:path w="105410" h="705485">
                  <a:moveTo>
                    <a:pt x="0" y="0"/>
                  </a:moveTo>
                  <a:lnTo>
                    <a:pt x="104984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930620" y="2389784"/>
              <a:ext cx="97790" cy="1269365"/>
            </a:xfrm>
            <a:custGeom>
              <a:avLst/>
              <a:gdLst/>
              <a:ahLst/>
              <a:cxnLst/>
              <a:rect l="l" t="t" r="r" b="b"/>
              <a:pathLst>
                <a:path w="97789" h="1269364">
                  <a:moveTo>
                    <a:pt x="97409" y="0"/>
                  </a:moveTo>
                  <a:lnTo>
                    <a:pt x="0" y="0"/>
                  </a:lnTo>
                  <a:lnTo>
                    <a:pt x="0" y="1268780"/>
                  </a:lnTo>
                  <a:lnTo>
                    <a:pt x="97409" y="1268780"/>
                  </a:lnTo>
                  <a:lnTo>
                    <a:pt x="97409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4185704" y="2952715"/>
              <a:ext cx="518795" cy="0"/>
            </a:xfrm>
            <a:custGeom>
              <a:avLst/>
              <a:gdLst/>
              <a:ahLst/>
              <a:cxnLst/>
              <a:rect l="l" t="t" r="r" b="b"/>
              <a:pathLst>
                <a:path w="518795">
                  <a:moveTo>
                    <a:pt x="0" y="0"/>
                  </a:moveTo>
                  <a:lnTo>
                    <a:pt x="518363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4704067" y="2883369"/>
              <a:ext cx="95885" cy="775335"/>
            </a:xfrm>
            <a:custGeom>
              <a:avLst/>
              <a:gdLst/>
              <a:ahLst/>
              <a:cxnLst/>
              <a:rect l="l" t="t" r="r" b="b"/>
              <a:pathLst>
                <a:path w="95885" h="775335">
                  <a:moveTo>
                    <a:pt x="95745" y="0"/>
                  </a:moveTo>
                  <a:lnTo>
                    <a:pt x="0" y="0"/>
                  </a:lnTo>
                  <a:lnTo>
                    <a:pt x="0" y="775195"/>
                  </a:lnTo>
                  <a:lnTo>
                    <a:pt x="95745" y="775195"/>
                  </a:lnTo>
                  <a:lnTo>
                    <a:pt x="95745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141721" y="2952715"/>
              <a:ext cx="1948814" cy="0"/>
            </a:xfrm>
            <a:custGeom>
              <a:avLst/>
              <a:gdLst/>
              <a:ahLst/>
              <a:cxnLst/>
              <a:rect l="l" t="t" r="r" b="b"/>
              <a:pathLst>
                <a:path w="1948814">
                  <a:moveTo>
                    <a:pt x="0" y="0"/>
                  </a:moveTo>
                  <a:lnTo>
                    <a:pt x="1948237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247633" y="2883369"/>
              <a:ext cx="2245360" cy="775335"/>
            </a:xfrm>
            <a:custGeom>
              <a:avLst/>
              <a:gdLst/>
              <a:ahLst/>
              <a:cxnLst/>
              <a:rect l="l" t="t" r="r" b="b"/>
              <a:pathLst>
                <a:path w="2245360" h="775335">
                  <a:moveTo>
                    <a:pt x="95745" y="704913"/>
                  </a:moveTo>
                  <a:lnTo>
                    <a:pt x="0" y="704913"/>
                  </a:lnTo>
                  <a:lnTo>
                    <a:pt x="0" y="775195"/>
                  </a:lnTo>
                  <a:lnTo>
                    <a:pt x="95745" y="775195"/>
                  </a:lnTo>
                  <a:lnTo>
                    <a:pt x="95745" y="704913"/>
                  </a:lnTo>
                  <a:close/>
                </a:path>
                <a:path w="2245360" h="775335">
                  <a:moveTo>
                    <a:pt x="402793" y="704913"/>
                  </a:moveTo>
                  <a:lnTo>
                    <a:pt x="307047" y="704913"/>
                  </a:lnTo>
                  <a:lnTo>
                    <a:pt x="307047" y="775195"/>
                  </a:lnTo>
                  <a:lnTo>
                    <a:pt x="402793" y="775195"/>
                  </a:lnTo>
                  <a:lnTo>
                    <a:pt x="402793" y="704913"/>
                  </a:lnTo>
                  <a:close/>
                </a:path>
                <a:path w="2245360" h="775335">
                  <a:moveTo>
                    <a:pt x="709853" y="633920"/>
                  </a:moveTo>
                  <a:lnTo>
                    <a:pt x="614108" y="633920"/>
                  </a:lnTo>
                  <a:lnTo>
                    <a:pt x="614108" y="775195"/>
                  </a:lnTo>
                  <a:lnTo>
                    <a:pt x="709853" y="775195"/>
                  </a:lnTo>
                  <a:lnTo>
                    <a:pt x="709853" y="633920"/>
                  </a:lnTo>
                  <a:close/>
                </a:path>
                <a:path w="2245360" h="775335">
                  <a:moveTo>
                    <a:pt x="1016914" y="633920"/>
                  </a:moveTo>
                  <a:lnTo>
                    <a:pt x="921169" y="633920"/>
                  </a:lnTo>
                  <a:lnTo>
                    <a:pt x="921169" y="775195"/>
                  </a:lnTo>
                  <a:lnTo>
                    <a:pt x="1016914" y="775195"/>
                  </a:lnTo>
                  <a:lnTo>
                    <a:pt x="1016914" y="633920"/>
                  </a:lnTo>
                  <a:close/>
                </a:path>
                <a:path w="2245360" h="775335">
                  <a:moveTo>
                    <a:pt x="1323962" y="562940"/>
                  </a:moveTo>
                  <a:lnTo>
                    <a:pt x="1228217" y="562940"/>
                  </a:lnTo>
                  <a:lnTo>
                    <a:pt x="1228217" y="775195"/>
                  </a:lnTo>
                  <a:lnTo>
                    <a:pt x="1323962" y="775195"/>
                  </a:lnTo>
                  <a:lnTo>
                    <a:pt x="1323962" y="562940"/>
                  </a:lnTo>
                  <a:close/>
                </a:path>
                <a:path w="2245360" h="775335">
                  <a:moveTo>
                    <a:pt x="1631022" y="493610"/>
                  </a:moveTo>
                  <a:lnTo>
                    <a:pt x="1535277" y="493610"/>
                  </a:lnTo>
                  <a:lnTo>
                    <a:pt x="1535277" y="775195"/>
                  </a:lnTo>
                  <a:lnTo>
                    <a:pt x="1631022" y="775195"/>
                  </a:lnTo>
                  <a:lnTo>
                    <a:pt x="1631022" y="493610"/>
                  </a:lnTo>
                  <a:close/>
                </a:path>
                <a:path w="2245360" h="775335">
                  <a:moveTo>
                    <a:pt x="1938058" y="0"/>
                  </a:moveTo>
                  <a:lnTo>
                    <a:pt x="1842325" y="0"/>
                  </a:lnTo>
                  <a:lnTo>
                    <a:pt x="1842325" y="775195"/>
                  </a:lnTo>
                  <a:lnTo>
                    <a:pt x="1938058" y="775195"/>
                  </a:lnTo>
                  <a:lnTo>
                    <a:pt x="1938058" y="0"/>
                  </a:lnTo>
                  <a:close/>
                </a:path>
                <a:path w="2245360" h="775335">
                  <a:moveTo>
                    <a:pt x="2245118" y="704913"/>
                  </a:moveTo>
                  <a:lnTo>
                    <a:pt x="2149373" y="704913"/>
                  </a:lnTo>
                  <a:lnTo>
                    <a:pt x="2149373" y="775195"/>
                  </a:lnTo>
                  <a:lnTo>
                    <a:pt x="2245118" y="775195"/>
                  </a:lnTo>
                  <a:lnTo>
                    <a:pt x="2245118" y="704913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8" name="object 18"/>
            <p:cNvSpPr/>
            <p:nvPr/>
          </p:nvSpPr>
          <p:spPr>
            <a:xfrm>
              <a:off x="2141721" y="3658568"/>
              <a:ext cx="3991610" cy="0"/>
            </a:xfrm>
            <a:custGeom>
              <a:avLst/>
              <a:gdLst/>
              <a:ahLst/>
              <a:cxnLst/>
              <a:rect l="l" t="t" r="r" b="b"/>
              <a:pathLst>
                <a:path w="3991610">
                  <a:moveTo>
                    <a:pt x="0" y="0"/>
                  </a:moveTo>
                  <a:lnTo>
                    <a:pt x="3991292" y="0"/>
                  </a:lnTo>
                </a:path>
              </a:pathLst>
            </a:custGeom>
            <a:ln w="5156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9" name="object 19"/>
          <p:cNvSpPr/>
          <p:nvPr/>
        </p:nvSpPr>
        <p:spPr>
          <a:xfrm>
            <a:off x="2144714" y="1541179"/>
            <a:ext cx="3986694" cy="0"/>
          </a:xfrm>
          <a:custGeom>
            <a:avLst/>
            <a:gdLst/>
            <a:ahLst/>
            <a:cxnLst/>
            <a:rect l="l" t="t" r="r" b="b"/>
            <a:pathLst>
              <a:path w="3991610">
                <a:moveTo>
                  <a:pt x="0" y="0"/>
                </a:moveTo>
                <a:lnTo>
                  <a:pt x="3991292" y="0"/>
                </a:lnTo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1942352" y="1463483"/>
            <a:ext cx="135723" cy="2293442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30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25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20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5"/>
              </a:spcBef>
            </a:pPr>
            <a:endParaRPr sz="799">
              <a:latin typeface="Arial"/>
              <a:cs typeface="Arial"/>
            </a:endParaRPr>
          </a:p>
          <a:p>
            <a:pPr marL="12685"/>
            <a:r>
              <a:rPr sz="749" spc="10" dirty="0">
                <a:latin typeface="Arial"/>
                <a:cs typeface="Arial"/>
              </a:rPr>
              <a:t>15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25"/>
              </a:spcBef>
            </a:pPr>
            <a:endParaRPr sz="799">
              <a:latin typeface="Arial"/>
              <a:cs typeface="Arial"/>
            </a:endParaRPr>
          </a:p>
          <a:p>
            <a:pPr marL="12685">
              <a:spcBef>
                <a:spcPts val="5"/>
              </a:spcBef>
            </a:pPr>
            <a:r>
              <a:rPr sz="749" spc="10" dirty="0">
                <a:latin typeface="Arial"/>
                <a:cs typeface="Arial"/>
              </a:rPr>
              <a:t>10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40"/>
              </a:spcBef>
            </a:pPr>
            <a:endParaRPr sz="799">
              <a:latin typeface="Arial"/>
              <a:cs typeface="Arial"/>
            </a:endParaRPr>
          </a:p>
          <a:p>
            <a:pPr marL="65961"/>
            <a:r>
              <a:rPr sz="749" dirty="0">
                <a:latin typeface="Arial"/>
                <a:cs typeface="Arial"/>
              </a:rPr>
              <a:t>5</a:t>
            </a:r>
            <a:endParaRPr sz="749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79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799">
              <a:latin typeface="Arial"/>
              <a:cs typeface="Arial"/>
            </a:endParaRPr>
          </a:p>
          <a:p>
            <a:pPr marL="65961"/>
            <a:r>
              <a:rPr sz="749" dirty="0">
                <a:latin typeface="Arial"/>
                <a:cs typeface="Arial"/>
              </a:rPr>
              <a:t>0</a:t>
            </a:r>
            <a:endParaRPr sz="749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258590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5</a:t>
            </a:r>
            <a:endParaRPr sz="749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65209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7</a:t>
            </a:r>
            <a:endParaRPr sz="749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71828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8</a:t>
            </a:r>
            <a:endParaRPr sz="749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178447" y="3692628"/>
            <a:ext cx="792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9</a:t>
            </a:r>
            <a:endParaRPr sz="749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458328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11</a:t>
            </a:r>
            <a:endParaRPr sz="749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764947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12</a:t>
            </a:r>
            <a:endParaRPr sz="749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071566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14</a:t>
            </a:r>
            <a:endParaRPr sz="749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378185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15</a:t>
            </a:r>
            <a:endParaRPr sz="749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84805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16</a:t>
            </a:r>
            <a:endParaRPr sz="749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991424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17</a:t>
            </a:r>
            <a:endParaRPr sz="749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298043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18</a:t>
            </a:r>
            <a:endParaRPr sz="749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604662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19</a:t>
            </a:r>
            <a:endParaRPr sz="749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5911280" y="3692628"/>
            <a:ext cx="13572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10" dirty="0">
                <a:latin typeface="Arial"/>
                <a:cs typeface="Arial"/>
              </a:rPr>
              <a:t>20</a:t>
            </a:r>
            <a:endParaRPr sz="749">
              <a:latin typeface="Arial"/>
              <a:cs typeface="Arial"/>
            </a:endParaRPr>
          </a:p>
        </p:txBody>
      </p:sp>
      <p:sp>
        <p:nvSpPr>
          <p:cNvPr id="34" name="object 34"/>
          <p:cNvSpPr txBox="1">
            <a:spLocks noGrp="1"/>
          </p:cNvSpPr>
          <p:nvPr>
            <p:ph type="title"/>
          </p:nvPr>
        </p:nvSpPr>
        <p:spPr>
          <a:xfrm>
            <a:off x="1414217" y="657026"/>
            <a:ext cx="1721267" cy="485953"/>
          </a:xfrm>
          <a:prstGeom prst="rect">
            <a:avLst/>
          </a:prstGeom>
        </p:spPr>
        <p:txBody>
          <a:bodyPr vert="horz" wrap="square" lIns="0" tIns="62153" rIns="0" bIns="0" rtlCol="0">
            <a:spAutoFit/>
          </a:bodyPr>
          <a:lstStyle/>
          <a:p>
            <a:pPr marL="12685">
              <a:spcBef>
                <a:spcPts val="489"/>
              </a:spcBef>
            </a:pPr>
            <a:r>
              <a:rPr b="1" spc="10" dirty="0">
                <a:solidFill>
                  <a:srgbClr val="800000"/>
                </a:solidFill>
              </a:rPr>
              <a:t>NoMoreMGUS</a:t>
            </a:r>
          </a:p>
          <a:p>
            <a:pPr marL="12685">
              <a:spcBef>
                <a:spcPts val="325"/>
              </a:spcBef>
            </a:pPr>
            <a:r>
              <a:rPr sz="1200" b="1" spc="-5" dirty="0">
                <a:solidFill>
                  <a:srgbClr val="595959"/>
                </a:solidFill>
              </a:rPr>
              <a:t>Muestras</a:t>
            </a:r>
            <a:r>
              <a:rPr sz="1200" b="1" spc="-15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por</a:t>
            </a:r>
            <a:r>
              <a:rPr sz="1200" b="1" spc="-20" dirty="0">
                <a:solidFill>
                  <a:srgbClr val="595959"/>
                </a:solidFill>
              </a:rPr>
              <a:t> </a:t>
            </a:r>
            <a:r>
              <a:rPr sz="1200" b="1" spc="-5" dirty="0">
                <a:solidFill>
                  <a:srgbClr val="595959"/>
                </a:solidFill>
              </a:rPr>
              <a:t>semana</a:t>
            </a:r>
            <a:endParaRPr sz="1200" b="1" dirty="0"/>
          </a:p>
        </p:txBody>
      </p:sp>
    </p:spTree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05895" y="1540964"/>
            <a:ext cx="4414157" cy="134137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90062" indent="-78011">
              <a:spcBef>
                <a:spcPts val="130"/>
              </a:spcBef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Actualización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trabajo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NGS y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20" dirty="0">
                <a:solidFill>
                  <a:srgbClr val="222222"/>
                </a:solidFill>
                <a:latin typeface="Calibri"/>
                <a:cs typeface="Calibri"/>
              </a:rPr>
              <a:t>EMR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 blood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2014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"/>
              </a:spcBef>
              <a:buClr>
                <a:srgbClr val="222222"/>
              </a:buClr>
              <a:buFont typeface="Arial"/>
              <a:buChar char="•"/>
            </a:pPr>
            <a:endParaRPr sz="1698">
              <a:latin typeface="Calibri"/>
              <a:cs typeface="Calibri"/>
            </a:endParaRPr>
          </a:p>
          <a:p>
            <a:pPr marL="90062" indent="-78011">
              <a:spcBef>
                <a:spcPts val="5"/>
              </a:spcBef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Panel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de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NGS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-15" dirty="0">
                <a:solidFill>
                  <a:srgbClr val="222222"/>
                </a:solidFill>
                <a:latin typeface="Calibri"/>
                <a:cs typeface="Calibri"/>
              </a:rPr>
              <a:t>(CNV,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SNV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y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tx) </a:t>
            </a: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GEM12,</a:t>
            </a:r>
            <a:r>
              <a:rPr sz="16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5" dirty="0">
                <a:solidFill>
                  <a:srgbClr val="222222"/>
                </a:solidFill>
                <a:latin typeface="Calibri"/>
                <a:cs typeface="Calibri"/>
              </a:rPr>
              <a:t>submitted</a:t>
            </a:r>
            <a:endParaRPr sz="1698">
              <a:latin typeface="Calibri"/>
              <a:cs typeface="Calibri"/>
            </a:endParaRPr>
          </a:p>
          <a:p>
            <a:pPr>
              <a:spcBef>
                <a:spcPts val="55"/>
              </a:spcBef>
              <a:buClr>
                <a:srgbClr val="222222"/>
              </a:buClr>
              <a:buFont typeface="Arial"/>
              <a:buChar char="•"/>
            </a:pPr>
            <a:endParaRPr sz="1698">
              <a:latin typeface="Calibri"/>
              <a:cs typeface="Calibri"/>
            </a:endParaRPr>
          </a:p>
          <a:p>
            <a:pPr marL="90062" indent="-78011">
              <a:buSzPct val="94117"/>
              <a:buFont typeface="Arial"/>
              <a:buChar char="•"/>
              <a:tabLst>
                <a:tab pos="90696" algn="l"/>
              </a:tabLst>
            </a:pPr>
            <a:r>
              <a:rPr sz="1698" spc="15" dirty="0">
                <a:solidFill>
                  <a:srgbClr val="222222"/>
                </a:solidFill>
                <a:latin typeface="Calibri"/>
                <a:cs typeface="Calibri"/>
              </a:rPr>
              <a:t>cfDNA,</a:t>
            </a:r>
            <a:r>
              <a:rPr sz="1698" spc="-2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Blood</a:t>
            </a:r>
            <a:r>
              <a:rPr sz="1698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698" spc="10" dirty="0">
                <a:solidFill>
                  <a:srgbClr val="222222"/>
                </a:solidFill>
                <a:latin typeface="Calibri"/>
                <a:cs typeface="Calibri"/>
              </a:rPr>
              <a:t>Flow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15158" y="630830"/>
            <a:ext cx="1513244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5" dirty="0">
                <a:solidFill>
                  <a:srgbClr val="222222"/>
                </a:solidFill>
                <a:latin typeface="Calibri"/>
              </a:rPr>
              <a:t>Estudios</a:t>
            </a:r>
            <a:r>
              <a:rPr sz="1698" spc="-20" dirty="0">
                <a:solidFill>
                  <a:srgbClr val="222222"/>
                </a:solidFill>
                <a:latin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</a:rPr>
              <a:t>de</a:t>
            </a:r>
            <a:r>
              <a:rPr sz="1698" spc="-20" dirty="0">
                <a:solidFill>
                  <a:srgbClr val="222222"/>
                </a:solidFill>
                <a:latin typeface="Calibri"/>
              </a:rPr>
              <a:t> </a:t>
            </a:r>
            <a:r>
              <a:rPr sz="1698" spc="15" dirty="0">
                <a:solidFill>
                  <a:srgbClr val="222222"/>
                </a:solidFill>
                <a:latin typeface="Calibri"/>
              </a:rPr>
              <a:t>EMR</a:t>
            </a:r>
            <a:endParaRPr sz="1698"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26952" y="1223296"/>
            <a:ext cx="5181561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Impacto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a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largo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plazo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la EMR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mediante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NGS, actualización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los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datos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del </a:t>
            </a:r>
            <a:r>
              <a:rPr sz="1298" spc="-27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estudio,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“Blood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2014: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SG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y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25" dirty="0">
                <a:solidFill>
                  <a:srgbClr val="222222"/>
                </a:solidFill>
                <a:latin typeface="Calibri"/>
                <a:cs typeface="Calibri"/>
              </a:rPr>
              <a:t>SLP”.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Se</a:t>
            </a:r>
            <a:r>
              <a:rPr sz="1298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C00000"/>
                </a:solidFill>
                <a:latin typeface="Calibri"/>
                <a:cs typeface="Calibri"/>
              </a:rPr>
              <a:t>esta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 actualizando</a:t>
            </a:r>
            <a:r>
              <a:rPr sz="1298" dirty="0">
                <a:solidFill>
                  <a:srgbClr val="C00000"/>
                </a:solidFill>
                <a:latin typeface="Calibri"/>
                <a:cs typeface="Calibri"/>
              </a:rPr>
              <a:t> el</a:t>
            </a:r>
            <a:r>
              <a:rPr sz="1298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C00000"/>
                </a:solidFill>
                <a:latin typeface="Calibri"/>
                <a:cs typeface="Calibri"/>
              </a:rPr>
              <a:t>seguimiento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826952" y="3800354"/>
            <a:ext cx="5049009" cy="42302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Hipótesis: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5" dirty="0">
                <a:solidFill>
                  <a:srgbClr val="222222"/>
                </a:solidFill>
                <a:latin typeface="Calibri"/>
                <a:cs typeface="Calibri"/>
              </a:rPr>
              <a:t>existe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un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grupo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de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enfermos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que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alcanzan EMR-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mediante</a:t>
            </a:r>
            <a:r>
              <a:rPr sz="1298" spc="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NGS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y </a:t>
            </a:r>
            <a:r>
              <a:rPr sz="1298" spc="-275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tienen 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una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SLP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y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SG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prolongada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&gt;10a. </a:t>
            </a:r>
            <a:r>
              <a:rPr sz="1298" spc="-10" dirty="0">
                <a:solidFill>
                  <a:srgbClr val="222222"/>
                </a:solidFill>
                <a:latin typeface="Calibri"/>
                <a:cs typeface="Calibri"/>
              </a:rPr>
              <a:t>Seguimiento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medio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de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10-15</a:t>
            </a:r>
            <a:r>
              <a:rPr sz="1298" dirty="0">
                <a:solidFill>
                  <a:srgbClr val="222222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222222"/>
                </a:solidFill>
                <a:latin typeface="Calibri"/>
                <a:cs typeface="Calibri"/>
              </a:rPr>
              <a:t>años</a:t>
            </a:r>
            <a:endParaRPr sz="1298">
              <a:latin typeface="Calibri"/>
              <a:cs typeface="Calibri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32554" y="1937127"/>
            <a:ext cx="3060637" cy="1775754"/>
          </a:xfrm>
          <a:prstGeom prst="rect">
            <a:avLst/>
          </a:prstGeom>
        </p:spPr>
      </p:pic>
    </p:spTree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15273" y="1820435"/>
            <a:ext cx="2867934" cy="842241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Diseño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un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panel específico para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 estudio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pacientes con</a:t>
            </a:r>
            <a:r>
              <a:rPr sz="599" b="1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2E75B6"/>
                </a:solidFill>
                <a:latin typeface="Tahoma"/>
                <a:cs typeface="Tahoma"/>
              </a:rPr>
              <a:t>MM</a:t>
            </a:r>
            <a:endParaRPr sz="599">
              <a:latin typeface="Tahoma"/>
              <a:cs typeface="Tahoma"/>
            </a:endParaRPr>
          </a:p>
          <a:p>
            <a:pPr>
              <a:spcBef>
                <a:spcPts val="40"/>
              </a:spcBef>
            </a:pPr>
            <a:endParaRPr sz="499">
              <a:latin typeface="Tahoma"/>
              <a:cs typeface="Tahoma"/>
            </a:endParaRPr>
          </a:p>
          <a:p>
            <a:pPr marL="88159" marR="5074" indent="-76109">
              <a:lnSpc>
                <a:spcPct val="166100"/>
              </a:lnSpc>
              <a:buFont typeface="Arial"/>
              <a:buChar char="•"/>
              <a:tabLst>
                <a:tab pos="88793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involucrados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desarrollo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progresión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del </a:t>
            </a:r>
            <a:r>
              <a:rPr sz="449" b="1" spc="30" dirty="0">
                <a:solidFill>
                  <a:srgbClr val="2E75B6"/>
                </a:solidFill>
                <a:latin typeface="Tahoma"/>
                <a:cs typeface="Tahoma"/>
              </a:rPr>
              <a:t>MM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ATM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ATR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CCND1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KRAS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NRAS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PRDM1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 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),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relacionados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con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tratamiento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resistencia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drogas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PSMD1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XBP1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PSMB5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PSMC2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o 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candidatos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nuevos tratamientos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inmunoterapia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CD38</a:t>
            </a:r>
            <a:r>
              <a:rPr sz="350" b="1" spc="-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5" dirty="0">
                <a:solidFill>
                  <a:srgbClr val="548235"/>
                </a:solidFill>
                <a:latin typeface="Tahoma"/>
                <a:cs typeface="Tahoma"/>
              </a:rPr>
              <a:t>CD19</a:t>
            </a:r>
            <a:r>
              <a:rPr sz="350" b="1" spc="-1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etc.)</a:t>
            </a:r>
            <a:endParaRPr sz="350">
              <a:latin typeface="Tahoma"/>
              <a:cs typeface="Tahoma"/>
            </a:endParaRPr>
          </a:p>
          <a:p>
            <a:pPr>
              <a:spcBef>
                <a:spcPts val="4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88159" indent="-76109"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frecuentes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envueltas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las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translocaciones</a:t>
            </a:r>
            <a:r>
              <a:rPr sz="449" b="1" spc="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típicas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t(4,11)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t(4,14)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t(4,16)</a:t>
            </a:r>
            <a:r>
              <a:rPr sz="350" b="1" spc="10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50" b="1" spc="10" dirty="0">
                <a:solidFill>
                  <a:srgbClr val="548235"/>
                </a:solidFill>
                <a:latin typeface="Tahoma"/>
                <a:cs typeface="Tahoma"/>
              </a:rPr>
              <a:t>t(11,14)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449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88159" indent="-76109">
              <a:spcBef>
                <a:spcPts val="5"/>
              </a:spcBef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distribuidas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el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genoma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para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identificación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CNVs</a:t>
            </a:r>
            <a:endParaRPr sz="449">
              <a:latin typeface="Tahoma"/>
              <a:cs typeface="Tahom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5297" y="2714590"/>
            <a:ext cx="1634380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88159" indent="-76109">
              <a:spcBef>
                <a:spcPts val="135"/>
              </a:spcBef>
              <a:buFont typeface="Arial"/>
              <a:buChar char="•"/>
              <a:tabLst>
                <a:tab pos="88793" algn="l"/>
              </a:tabLst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Regiones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cromosómicas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los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loci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Ig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-5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400" b="1" spc="-5" dirty="0">
                <a:solidFill>
                  <a:srgbClr val="548235"/>
                </a:solidFill>
                <a:latin typeface="Tahoma"/>
                <a:cs typeface="Tahoma"/>
              </a:rPr>
              <a:t>IgH</a:t>
            </a:r>
            <a:r>
              <a:rPr sz="350" b="1" spc="-5" dirty="0">
                <a:solidFill>
                  <a:srgbClr val="2E75B6"/>
                </a:solidFill>
                <a:latin typeface="Tahoma"/>
                <a:cs typeface="Tahoma"/>
              </a:rPr>
              <a:t>,</a:t>
            </a:r>
            <a:r>
              <a:rPr sz="35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00" b="1" spc="-10" dirty="0">
                <a:solidFill>
                  <a:srgbClr val="548235"/>
                </a:solidFill>
                <a:latin typeface="Tahoma"/>
                <a:cs typeface="Tahoma"/>
              </a:rPr>
              <a:t>IgK</a:t>
            </a:r>
            <a:r>
              <a:rPr sz="449" b="1" spc="-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449">
              <a:latin typeface="Tahoma"/>
              <a:cs typeface="Tahom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259512" y="2826843"/>
            <a:ext cx="799749" cy="213769"/>
          </a:xfrm>
          <a:prstGeom prst="rect">
            <a:avLst/>
          </a:prstGeom>
        </p:spPr>
        <p:txBody>
          <a:bodyPr vert="horz" wrap="square" lIns="0" tIns="57080" rIns="0" bIns="0" rtlCol="0">
            <a:spAutoFit/>
          </a:bodyPr>
          <a:lstStyle/>
          <a:p>
            <a:pPr algn="ctr">
              <a:spcBef>
                <a:spcPts val="449"/>
              </a:spcBef>
            </a:pP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Tamaño</a:t>
            </a:r>
            <a:r>
              <a:rPr sz="54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total</a:t>
            </a:r>
            <a:r>
              <a:rPr sz="549" b="1" spc="-2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~400</a:t>
            </a:r>
            <a:r>
              <a:rPr sz="549" b="1" spc="-1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Kb</a:t>
            </a:r>
            <a:endParaRPr sz="549">
              <a:latin typeface="Tahoma"/>
              <a:cs typeface="Tahoma"/>
            </a:endParaRPr>
          </a:p>
          <a:p>
            <a:pPr algn="ctr">
              <a:spcBef>
                <a:spcPts val="240"/>
              </a:spcBef>
            </a:pP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(A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gil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ent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SureSe</a:t>
            </a:r>
            <a:r>
              <a:rPr sz="300" b="1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300" b="1" spc="5" dirty="0">
                <a:solidFill>
                  <a:srgbClr val="2E75B6"/>
                </a:solidFill>
                <a:latin typeface="Tahoma"/>
                <a:cs typeface="Tahoma"/>
              </a:rPr>
              <a:t>ct</a:t>
            </a:r>
            <a:r>
              <a:rPr sz="300" b="1" spc="10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endParaRPr sz="300">
              <a:latin typeface="Tahoma"/>
              <a:cs typeface="Tahom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5273" y="3209270"/>
            <a:ext cx="2637078" cy="8632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secuenciación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se realizó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usando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tecnología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NextSeq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Illumina,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PE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x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150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pb</a:t>
            </a:r>
            <a:endParaRPr sz="449">
              <a:latin typeface="Tahoma"/>
              <a:cs typeface="Tahoma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74408" y="642425"/>
            <a:ext cx="6295248" cy="353259"/>
            <a:chOff x="1270342" y="643216"/>
            <a:chExt cx="6303010" cy="353695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63016"/>
              <a:ext cx="6302860" cy="27238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29778" y="643216"/>
              <a:ext cx="1535264" cy="35326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70342" y="684783"/>
              <a:ext cx="6271082" cy="208534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447534" y="686888"/>
            <a:ext cx="1317905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>
              <a:spcBef>
                <a:spcPts val="130"/>
              </a:spcBef>
            </a:pPr>
            <a:r>
              <a:rPr sz="1049" b="1" spc="5" dirty="0">
                <a:solidFill>
                  <a:srgbClr val="FFFFFF"/>
                </a:solidFill>
                <a:latin typeface="Calibri"/>
                <a:cs typeface="Calibri"/>
              </a:rPr>
              <a:t>MATERIAL</a:t>
            </a:r>
            <a:r>
              <a:rPr sz="1049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Calibri"/>
                <a:cs typeface="Calibri"/>
              </a:rPr>
              <a:t>Y</a:t>
            </a:r>
            <a:r>
              <a:rPr sz="1049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Calibri"/>
                <a:cs typeface="Calibri"/>
              </a:rPr>
              <a:t>MÉTODOS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04648" y="936956"/>
            <a:ext cx="2983996" cy="38179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seleccionaron</a:t>
            </a:r>
            <a:r>
              <a:rPr sz="5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149</a:t>
            </a:r>
            <a:r>
              <a:rPr sz="54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pacientes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representativos</a:t>
            </a:r>
            <a:r>
              <a:rPr sz="5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del</a:t>
            </a:r>
            <a:r>
              <a:rPr sz="54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ensayo</a:t>
            </a:r>
            <a:r>
              <a:rPr sz="5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2E75B6"/>
                </a:solidFill>
                <a:latin typeface="Tahoma"/>
                <a:cs typeface="Tahoma"/>
              </a:rPr>
              <a:t>clínico</a:t>
            </a:r>
            <a:r>
              <a:rPr sz="54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49" b="1" spc="-10" dirty="0">
                <a:solidFill>
                  <a:srgbClr val="548235"/>
                </a:solidFill>
                <a:latin typeface="Tahoma"/>
                <a:cs typeface="Tahoma"/>
              </a:rPr>
              <a:t>GEM2012MENOS65</a:t>
            </a:r>
            <a:endParaRPr sz="549">
              <a:latin typeface="Tahoma"/>
              <a:cs typeface="Tahoma"/>
            </a:endParaRPr>
          </a:p>
          <a:p>
            <a:pPr marL="166805" indent="-154754">
              <a:spcBef>
                <a:spcPts val="415"/>
              </a:spcBef>
              <a:buFont typeface="Arial"/>
              <a:buChar char="•"/>
              <a:tabLst>
                <a:tab pos="166805" algn="l"/>
                <a:tab pos="167439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aislaron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secuenciaron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las </a:t>
            </a:r>
            <a:r>
              <a:rPr sz="449" b="1" spc="15" dirty="0">
                <a:solidFill>
                  <a:srgbClr val="548235"/>
                </a:solidFill>
                <a:latin typeface="Tahoma"/>
                <a:cs typeface="Tahoma"/>
              </a:rPr>
              <a:t>PPCs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(Pathogenic Plasm Cells from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Bone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Marrow)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 a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5" dirty="0">
                <a:solidFill>
                  <a:srgbClr val="548235"/>
                </a:solidFill>
                <a:latin typeface="Tahoma"/>
                <a:cs typeface="Tahoma"/>
              </a:rPr>
              <a:t>Dx</a:t>
            </a:r>
            <a:endParaRPr sz="449">
              <a:latin typeface="Tahoma"/>
              <a:cs typeface="Tahoma"/>
            </a:endParaRPr>
          </a:p>
          <a:p>
            <a:pPr>
              <a:spcBef>
                <a:spcPts val="50"/>
              </a:spcBef>
              <a:buClr>
                <a:srgbClr val="2E75B6"/>
              </a:buClr>
              <a:buFont typeface="Arial"/>
              <a:buChar char="•"/>
            </a:pPr>
            <a:endParaRPr sz="499">
              <a:latin typeface="Tahoma"/>
              <a:cs typeface="Tahoma"/>
            </a:endParaRPr>
          </a:p>
          <a:p>
            <a:pPr marL="166805" indent="-154754">
              <a:buFont typeface="Arial"/>
              <a:buChar char="•"/>
              <a:tabLst>
                <a:tab pos="166805" algn="l"/>
                <a:tab pos="167439" algn="l"/>
              </a:tabLst>
            </a:pP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Se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realizó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5" dirty="0">
                <a:solidFill>
                  <a:srgbClr val="548235"/>
                </a:solidFill>
                <a:latin typeface="Tahoma"/>
                <a:cs typeface="Tahoma"/>
              </a:rPr>
              <a:t>WES</a:t>
            </a:r>
            <a:r>
              <a:rPr sz="4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en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2E75B6"/>
                </a:solidFill>
                <a:latin typeface="Tahoma"/>
                <a:cs typeface="Tahoma"/>
              </a:rPr>
              <a:t>52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casos</a:t>
            </a:r>
            <a:r>
              <a:rPr sz="4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15" dirty="0">
                <a:solidFill>
                  <a:srgbClr val="2E75B6"/>
                </a:solidFill>
                <a:latin typeface="Tahoma"/>
                <a:cs typeface="Tahoma"/>
              </a:rPr>
              <a:t>pareados</a:t>
            </a:r>
            <a:r>
              <a:rPr sz="4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PPC</a:t>
            </a:r>
            <a:r>
              <a:rPr sz="44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/</a:t>
            </a:r>
            <a:r>
              <a:rPr sz="449" b="1" spc="1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449" b="1" spc="20" dirty="0">
                <a:solidFill>
                  <a:srgbClr val="548235"/>
                </a:solidFill>
                <a:latin typeface="Tahoma"/>
                <a:cs typeface="Tahoma"/>
              </a:rPr>
              <a:t>SP</a:t>
            </a:r>
            <a:endParaRPr sz="449">
              <a:latin typeface="Tahoma"/>
              <a:cs typeface="Tahoma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111173" y="1064065"/>
          <a:ext cx="1873479" cy="16115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68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8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18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7139">
                <a:tc gridSpan="2">
                  <a:txBody>
                    <a:bodyPr/>
                    <a:lstStyle/>
                    <a:p>
                      <a:pPr marL="883285" marR="116839" indent="-78740">
                        <a:lnSpc>
                          <a:spcPct val="120500"/>
                        </a:lnSpc>
                        <a:spcBef>
                          <a:spcPts val="9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ou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y  (N=149)*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050" marB="0">
                    <a:lnL w="3175">
                      <a:solidFill>
                        <a:srgbClr val="000000"/>
                      </a:solidFill>
                      <a:prstDash val="solid"/>
                    </a:lnL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38760" indent="-229235">
                        <a:lnSpc>
                          <a:spcPct val="120500"/>
                        </a:lnSpc>
                        <a:spcBef>
                          <a:spcPts val="95"/>
                        </a:spcBef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Total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GEM2012MENOS65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clinical trial </a:t>
                      </a:r>
                      <a:r>
                        <a:rPr sz="300" b="1" spc="-5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(N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=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 458)*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050" marB="0">
                    <a:lnR w="635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93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Median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age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(range)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300" b="1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years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42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65)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3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300" spc="-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spc="-5" dirty="0">
                          <a:latin typeface="Calibri"/>
                          <a:cs typeface="Calibri"/>
                        </a:rPr>
                        <a:t>65)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76860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Sex</a:t>
                      </a:r>
                      <a:r>
                        <a:rPr sz="3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190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Male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52.6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52.4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Female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9080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G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ce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tat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42.6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35.6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15.2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13.5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2.3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3.5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2.3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18097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-10" dirty="0">
                          <a:latin typeface="Calibri"/>
                          <a:cs typeface="Calibri"/>
                        </a:rPr>
                        <a:t>M-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81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63.7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59.6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63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IgA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23.4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300" i="1" spc="-5" dirty="0">
                          <a:latin typeface="Calibri"/>
                          <a:cs typeface="Calibri"/>
                        </a:rPr>
                        <a:t>igh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300" i="1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300" i="1" spc="-5" dirty="0">
                          <a:latin typeface="Calibri"/>
                          <a:cs typeface="Calibri"/>
                        </a:rPr>
                        <a:t>hai</a:t>
                      </a:r>
                      <a:r>
                        <a:rPr sz="300" i="1" dirty="0">
                          <a:latin typeface="Calibri"/>
                          <a:cs typeface="Calibri"/>
                        </a:rPr>
                        <a:t>n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15.1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IgD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Nonsecretory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3304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IS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 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24.7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23.4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444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0" dirty="0">
                          <a:latin typeface="Calibri"/>
                          <a:cs typeface="Calibri"/>
                        </a:rPr>
                        <a:t>II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36.2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317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5" dirty="0">
                          <a:latin typeface="Calibri"/>
                          <a:cs typeface="Calibri"/>
                        </a:rPr>
                        <a:t>III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39.1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1.3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54543">
                <a:tc gridSpan="3">
                  <a:txBody>
                    <a:bodyPr/>
                    <a:lstStyle/>
                    <a:p>
                      <a:pPr marL="27305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Lactate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dehydrogenase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elevated</a:t>
                      </a:r>
                      <a:r>
                        <a:rPr sz="300" b="1" spc="7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10" dirty="0">
                          <a:latin typeface="Calibri"/>
                          <a:cs typeface="Calibri"/>
                        </a:rPr>
                        <a:t>Yes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8.1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spc="5" dirty="0">
                          <a:latin typeface="Calibri"/>
                          <a:cs typeface="Calibri"/>
                        </a:rPr>
                        <a:t>No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77.8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82.1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54543">
                <a:tc>
                  <a:txBody>
                    <a:bodyPr/>
                    <a:lstStyle/>
                    <a:p>
                      <a:pPr marR="2540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i="1" dirty="0">
                          <a:latin typeface="Calibri"/>
                          <a:cs typeface="Calibri"/>
                        </a:rPr>
                        <a:t>Missing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14.1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05"/>
                        </a:lnSpc>
                        <a:spcBef>
                          <a:spcPts val="30"/>
                        </a:spcBef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3.7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53274">
                <a:tc>
                  <a:txBody>
                    <a:bodyPr/>
                    <a:lstStyle/>
                    <a:p>
                      <a:pPr marR="36830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High-risk</a:t>
                      </a:r>
                      <a:r>
                        <a:rPr sz="3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cytogenetics</a:t>
                      </a:r>
                      <a:r>
                        <a:rPr sz="300" b="1" spc="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(%)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L w="3175">
                      <a:solidFill>
                        <a:srgbClr val="000000"/>
                      </a:solidFill>
                      <a:prstDash val="solid"/>
                    </a:lnL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7465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19.7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290"/>
                        </a:lnSpc>
                        <a:spcBef>
                          <a:spcPts val="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20.1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3805" marB="0">
                    <a:lnR w="6350">
                      <a:solidFill>
                        <a:srgbClr val="000000"/>
                      </a:solidFill>
                      <a:prstDash val="solid"/>
                    </a:lnR>
                    <a:lnB w="635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47566">
                <a:tc gridSpan="2">
                  <a:txBody>
                    <a:bodyPr/>
                    <a:lstStyle/>
                    <a:p>
                      <a:pPr marL="6985">
                        <a:lnSpc>
                          <a:spcPts val="229"/>
                        </a:lnSpc>
                        <a:spcBef>
                          <a:spcPts val="45"/>
                        </a:spcBef>
                      </a:pPr>
                      <a:r>
                        <a:rPr sz="200" spc="10" dirty="0">
                          <a:latin typeface="Calibri"/>
                          <a:cs typeface="Calibri"/>
                        </a:rPr>
                        <a:t>*</a:t>
                      </a:r>
                      <a:r>
                        <a:rPr sz="200" spc="15" dirty="0">
                          <a:latin typeface="Calibri"/>
                          <a:cs typeface="Calibri"/>
                        </a:rPr>
                        <a:t> No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signficant</a:t>
                      </a:r>
                      <a:r>
                        <a:rPr sz="2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differences</a:t>
                      </a:r>
                      <a:r>
                        <a:rPr sz="200" spc="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were</a:t>
                      </a:r>
                      <a:r>
                        <a:rPr sz="2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200" spc="5" dirty="0">
                          <a:latin typeface="Calibri"/>
                          <a:cs typeface="Calibri"/>
                        </a:rPr>
                        <a:t>found </a:t>
                      </a:r>
                      <a:r>
                        <a:rPr sz="200" spc="10" dirty="0">
                          <a:latin typeface="Calibri"/>
                          <a:cs typeface="Calibri"/>
                        </a:rPr>
                        <a:t>between </a:t>
                      </a:r>
                      <a:r>
                        <a:rPr sz="200" dirty="0">
                          <a:latin typeface="Calibri"/>
                          <a:cs typeface="Calibri"/>
                        </a:rPr>
                        <a:t>gruops</a:t>
                      </a:r>
                      <a:endParaRPr sz="200">
                        <a:latin typeface="Calibri"/>
                        <a:cs typeface="Calibri"/>
                      </a:endParaRPr>
                    </a:p>
                  </a:txBody>
                  <a:tcPr marL="0" marR="0" marT="5708" marB="0">
                    <a:lnL w="3175">
                      <a:solidFill>
                        <a:srgbClr val="D4D4D4"/>
                      </a:solidFill>
                      <a:prstDash val="solid"/>
                    </a:lnL>
                    <a:lnR w="3175">
                      <a:solidFill>
                        <a:srgbClr val="D4D4D4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D4D4D4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D4D4D4"/>
                      </a:solidFill>
                      <a:prstDash val="solid"/>
                    </a:lnL>
                    <a:lnR w="3175">
                      <a:solidFill>
                        <a:srgbClr val="D4D4D4"/>
                      </a:solidFill>
                      <a:prstDash val="solid"/>
                    </a:lnR>
                    <a:lnT w="635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D4D4D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2307294" y="3545074"/>
            <a:ext cx="4021576" cy="37165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Análisis:</a:t>
            </a:r>
            <a:endParaRPr sz="599">
              <a:latin typeface="Tahoma"/>
              <a:cs typeface="Tahoma"/>
            </a:endParaRPr>
          </a:p>
          <a:p>
            <a:pPr marL="105284" indent="-93233">
              <a:lnSpc>
                <a:spcPts val="714"/>
              </a:lnSpc>
              <a:spcBef>
                <a:spcPts val="579"/>
              </a:spcBef>
              <a:buFont typeface="Tahoma"/>
              <a:buChar char="-"/>
              <a:tabLst>
                <a:tab pos="105918" algn="l"/>
              </a:tabLst>
            </a:pP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Análisis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bioinformático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específico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para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obtener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SNVs,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CNVs,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translocaciones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reordenamientos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IGH</a:t>
            </a:r>
            <a:endParaRPr sz="599">
              <a:latin typeface="Tahoma"/>
              <a:cs typeface="Tahoma"/>
            </a:endParaRPr>
          </a:p>
          <a:p>
            <a:pPr marL="105284" indent="-93233">
              <a:lnSpc>
                <a:spcPts val="714"/>
              </a:lnSpc>
              <a:buFont typeface="Tahoma"/>
              <a:buChar char="-"/>
              <a:tabLst>
                <a:tab pos="105918" algn="l"/>
              </a:tabLst>
            </a:pP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Comparación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resultados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con</a:t>
            </a:r>
            <a:r>
              <a:rPr sz="59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FISH</a:t>
            </a:r>
            <a:r>
              <a:rPr sz="59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(CNVs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2E75B6"/>
                </a:solidFill>
                <a:latin typeface="Tahoma"/>
                <a:cs typeface="Tahoma"/>
              </a:rPr>
              <a:t>translocaciones)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10" dirty="0">
                <a:solidFill>
                  <a:srgbClr val="548235"/>
                </a:solidFill>
                <a:latin typeface="Tahoma"/>
                <a:cs typeface="Tahoma"/>
              </a:rPr>
              <a:t>exomas</a:t>
            </a:r>
            <a:r>
              <a:rPr sz="599" b="1" spc="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(CNVs</a:t>
            </a:r>
            <a:r>
              <a:rPr sz="599" b="1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y</a:t>
            </a:r>
            <a:r>
              <a:rPr sz="59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b="1" spc="-5" dirty="0">
                <a:solidFill>
                  <a:srgbClr val="2E75B6"/>
                </a:solidFill>
                <a:latin typeface="Tahoma"/>
                <a:cs typeface="Tahoma"/>
              </a:rPr>
              <a:t>SNVs)</a:t>
            </a:r>
            <a:endParaRPr sz="599"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115035" y="2742661"/>
            <a:ext cx="1837329" cy="159590"/>
          </a:xfrm>
          <a:prstGeom prst="rect">
            <a:avLst/>
          </a:prstGeom>
        </p:spPr>
        <p:txBody>
          <a:bodyPr vert="horz" wrap="square" lIns="0" tIns="10147" rIns="0" bIns="0" rtlCol="0">
            <a:spAutoFit/>
          </a:bodyPr>
          <a:lstStyle/>
          <a:p>
            <a:pPr marL="12685" marR="5074">
              <a:lnSpc>
                <a:spcPct val="110700"/>
              </a:lnSpc>
              <a:spcBef>
                <a:spcPts val="80"/>
              </a:spcBef>
            </a:pPr>
            <a:r>
              <a:rPr sz="449" b="1" spc="15" dirty="0">
                <a:latin typeface="Calibri"/>
                <a:cs typeface="Calibri"/>
              </a:rPr>
              <a:t>Table </a:t>
            </a:r>
            <a:r>
              <a:rPr sz="449" b="1" spc="10" dirty="0">
                <a:latin typeface="Calibri"/>
                <a:cs typeface="Calibri"/>
              </a:rPr>
              <a:t>1: </a:t>
            </a:r>
            <a:r>
              <a:rPr sz="449" spc="15" dirty="0">
                <a:latin typeface="Calibri"/>
                <a:cs typeface="Calibri"/>
              </a:rPr>
              <a:t>Main </a:t>
            </a:r>
            <a:r>
              <a:rPr sz="449" spc="10" dirty="0">
                <a:latin typeface="Calibri"/>
                <a:cs typeface="Calibri"/>
              </a:rPr>
              <a:t>clinical patient characteristics. </a:t>
            </a:r>
            <a:r>
              <a:rPr sz="449" spc="15" dirty="0">
                <a:latin typeface="Calibri"/>
                <a:cs typeface="Calibri"/>
              </a:rPr>
              <a:t>ECOG, </a:t>
            </a:r>
            <a:r>
              <a:rPr sz="449" spc="10" dirty="0">
                <a:latin typeface="Calibri"/>
                <a:cs typeface="Calibri"/>
              </a:rPr>
              <a:t>Eastern </a:t>
            </a:r>
            <a:r>
              <a:rPr sz="449" spc="15" dirty="0">
                <a:latin typeface="Calibri"/>
                <a:cs typeface="Calibri"/>
              </a:rPr>
              <a:t>Cooperative </a:t>
            </a:r>
            <a:r>
              <a:rPr sz="449" spc="20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Oncology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5" dirty="0">
                <a:latin typeface="Calibri"/>
                <a:cs typeface="Calibri"/>
              </a:rPr>
              <a:t>Group;</a:t>
            </a:r>
            <a:r>
              <a:rPr sz="449" dirty="0">
                <a:latin typeface="Calibri"/>
                <a:cs typeface="Calibri"/>
              </a:rPr>
              <a:t> </a:t>
            </a:r>
            <a:r>
              <a:rPr sz="449" spc="5" dirty="0">
                <a:latin typeface="Calibri"/>
                <a:cs typeface="Calibri"/>
              </a:rPr>
              <a:t>ISS, </a:t>
            </a:r>
            <a:r>
              <a:rPr sz="449" spc="10" dirty="0">
                <a:latin typeface="Calibri"/>
                <a:cs typeface="Calibri"/>
              </a:rPr>
              <a:t>International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Staging</a:t>
            </a:r>
            <a:r>
              <a:rPr sz="449" spc="5" dirty="0">
                <a:latin typeface="Calibri"/>
                <a:cs typeface="Calibri"/>
              </a:rPr>
              <a:t> </a:t>
            </a:r>
            <a:r>
              <a:rPr sz="449" spc="10" dirty="0">
                <a:latin typeface="Calibri"/>
                <a:cs typeface="Calibri"/>
              </a:rPr>
              <a:t>System.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847604" y="706675"/>
            <a:ext cx="448265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>
              <a:spcBef>
                <a:spcPts val="105"/>
              </a:spcBef>
            </a:pP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NGS-based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molecular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karyotyping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of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multiple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myeloma: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results</a:t>
            </a:r>
            <a:r>
              <a:rPr sz="749" b="1" spc="15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from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the</a:t>
            </a:r>
            <a:r>
              <a:rPr sz="749" b="1" spc="2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GEM12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clinical</a:t>
            </a:r>
            <a:r>
              <a:rPr sz="749" b="1" spc="10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FFFFFF"/>
                </a:solidFill>
                <a:latin typeface="Tahoma"/>
                <a:cs typeface="Tahoma"/>
              </a:rPr>
              <a:t>trial</a:t>
            </a:r>
            <a:endParaRPr sz="749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67485" y="632519"/>
            <a:ext cx="5009054" cy="282227"/>
            <a:chOff x="2064397" y="633298"/>
            <a:chExt cx="5015230" cy="2825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64397" y="633301"/>
              <a:ext cx="5015204" cy="2228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55188" y="633310"/>
              <a:ext cx="960769" cy="2822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95754" y="633298"/>
              <a:ext cx="4952479" cy="18017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259247" y="606097"/>
            <a:ext cx="75598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-5" dirty="0">
                <a:solidFill>
                  <a:srgbClr val="FFFFFF"/>
                </a:solidFill>
                <a:latin typeface="Calibri"/>
                <a:cs typeface="Calibri"/>
              </a:rPr>
              <a:t>RESULTADOS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41656" y="928437"/>
            <a:ext cx="3843995" cy="37862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14"/>
              </a:lnSpc>
              <a:spcBef>
                <a:spcPts val="95"/>
              </a:spcBef>
            </a:pP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SNV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s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an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d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nde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l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s: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709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27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s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m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c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m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u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on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w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r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oun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d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acro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12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4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4"/>
              </a:lnSpc>
              <a:buAutoNum type="arabicPeriod"/>
              <a:tabLst>
                <a:tab pos="136361" algn="l"/>
              </a:tabLst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93%</a:t>
            </a:r>
            <a:r>
              <a:rPr sz="599" spc="-4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exonic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nonsynonymous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SNVs,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7%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short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indels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84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more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frequently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mutated: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NRAS (26%),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KRAS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(23%),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TP53 (12%),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BRAF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(11%),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 DIS3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(8%),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ATM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(8%).</a:t>
            </a:r>
            <a:endParaRPr sz="599">
              <a:latin typeface="Tahoma"/>
              <a:cs typeface="Tahom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41731" y="1790761"/>
            <a:ext cx="2227374" cy="63929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T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ans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l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oca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s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an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d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cop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y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nu</a:t>
            </a:r>
            <a:r>
              <a:rPr sz="599" b="1" spc="-35" dirty="0">
                <a:solidFill>
                  <a:srgbClr val="548235"/>
                </a:solidFill>
                <a:latin typeface="Tahoma"/>
                <a:cs typeface="Tahoma"/>
              </a:rPr>
              <a:t>m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b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e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v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ons: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99"/>
              </a:lnSpc>
              <a:buAutoNum type="arabicPeriod"/>
              <a:tabLst>
                <a:tab pos="136361" algn="l"/>
              </a:tabLst>
            </a:pP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p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(7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4"/>
              </a:lnSpc>
              <a:buAutoNum type="arabicPeriod"/>
              <a:tabLst>
                <a:tab pos="136361" algn="l"/>
              </a:tabLst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39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(26%)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(5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with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both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del(1p)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gain(1q))</a:t>
            </a:r>
            <a:endParaRPr sz="599">
              <a:latin typeface="Tahoma"/>
              <a:cs typeface="Tahoma"/>
            </a:endParaRPr>
          </a:p>
          <a:p>
            <a:pPr marL="135727" indent="-123676">
              <a:lnSpc>
                <a:spcPts val="679"/>
              </a:lnSpc>
              <a:buAutoNum type="arabicPeriod"/>
              <a:tabLst>
                <a:tab pos="136361" algn="l"/>
              </a:tabLst>
            </a:pP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De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(17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p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8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(5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679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(4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674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5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(11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14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5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(10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709"/>
              </a:lnSpc>
            </a:pP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6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.</a:t>
            </a:r>
            <a:r>
              <a:rPr sz="599" dirty="0">
                <a:solidFill>
                  <a:srgbClr val="2E75B6"/>
                </a:solidFill>
                <a:latin typeface="Tahoma"/>
                <a:cs typeface="Tahoma"/>
              </a:rPr>
              <a:t>  </a:t>
            </a:r>
            <a:r>
              <a:rPr sz="599" spc="-8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(14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16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&lt;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2</a:t>
            </a:r>
            <a:r>
              <a:rPr sz="599" spc="-35" dirty="0">
                <a:solidFill>
                  <a:srgbClr val="2E75B6"/>
                </a:solidFill>
                <a:latin typeface="Tahoma"/>
                <a:cs typeface="Tahoma"/>
              </a:rPr>
              <a:t>%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)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p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a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ti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e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n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t</a:t>
            </a:r>
            <a:r>
              <a:rPr sz="599" spc="-5" dirty="0">
                <a:solidFill>
                  <a:srgbClr val="2E75B6"/>
                </a:solidFill>
                <a:latin typeface="Tahoma"/>
                <a:cs typeface="Tahoma"/>
              </a:rPr>
              <a:t>s</a:t>
            </a:r>
            <a:endParaRPr sz="599">
              <a:latin typeface="Tahoma"/>
              <a:cs typeface="Tahom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124365" y="1869788"/>
            <a:ext cx="1921045" cy="78643"/>
          </a:xfrm>
          <a:custGeom>
            <a:avLst/>
            <a:gdLst/>
            <a:ahLst/>
            <a:cxnLst/>
            <a:rect l="l" t="t" r="r" b="b"/>
            <a:pathLst>
              <a:path w="1923415" h="78739">
                <a:moveTo>
                  <a:pt x="1923186" y="0"/>
                </a:moveTo>
                <a:lnTo>
                  <a:pt x="0" y="0"/>
                </a:lnTo>
                <a:lnTo>
                  <a:pt x="0" y="78651"/>
                </a:lnTo>
                <a:lnTo>
                  <a:pt x="1923186" y="78651"/>
                </a:lnTo>
                <a:lnTo>
                  <a:pt x="1923186" y="0"/>
                </a:lnTo>
                <a:close/>
              </a:path>
            </a:pathLst>
          </a:custGeom>
          <a:solidFill>
            <a:srgbClr val="F2F2F2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1" name="object 11"/>
          <p:cNvGrpSpPr/>
          <p:nvPr/>
        </p:nvGrpSpPr>
        <p:grpSpPr>
          <a:xfrm>
            <a:off x="5124365" y="2317584"/>
            <a:ext cx="1921045" cy="153481"/>
            <a:chOff x="5125046" y="2320442"/>
            <a:chExt cx="1923414" cy="153670"/>
          </a:xfrm>
        </p:grpSpPr>
        <p:sp>
          <p:nvSpPr>
            <p:cNvPr id="12" name="object 12"/>
            <p:cNvSpPr/>
            <p:nvPr/>
          </p:nvSpPr>
          <p:spPr>
            <a:xfrm>
              <a:off x="5125046" y="2320442"/>
              <a:ext cx="1923414" cy="74930"/>
            </a:xfrm>
            <a:custGeom>
              <a:avLst/>
              <a:gdLst/>
              <a:ahLst/>
              <a:cxnLst/>
              <a:rect l="l" t="t" r="r" b="b"/>
              <a:pathLst>
                <a:path w="1923415" h="74930">
                  <a:moveTo>
                    <a:pt x="0" y="74726"/>
                  </a:moveTo>
                  <a:lnTo>
                    <a:pt x="1923186" y="74726"/>
                  </a:lnTo>
                  <a:lnTo>
                    <a:pt x="1923186" y="0"/>
                  </a:lnTo>
                  <a:lnTo>
                    <a:pt x="0" y="0"/>
                  </a:lnTo>
                  <a:lnTo>
                    <a:pt x="0" y="74726"/>
                  </a:lnTo>
                  <a:close/>
                </a:path>
              </a:pathLst>
            </a:custGeom>
            <a:solidFill>
              <a:srgbClr val="AEAAAA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125046" y="2395169"/>
              <a:ext cx="1923414" cy="78740"/>
            </a:xfrm>
            <a:custGeom>
              <a:avLst/>
              <a:gdLst/>
              <a:ahLst/>
              <a:cxnLst/>
              <a:rect l="l" t="t" r="r" b="b"/>
              <a:pathLst>
                <a:path w="1923415" h="78739">
                  <a:moveTo>
                    <a:pt x="1923186" y="0"/>
                  </a:moveTo>
                  <a:lnTo>
                    <a:pt x="0" y="0"/>
                  </a:lnTo>
                  <a:lnTo>
                    <a:pt x="0" y="78663"/>
                  </a:lnTo>
                  <a:lnTo>
                    <a:pt x="1923186" y="78663"/>
                  </a:lnTo>
                  <a:lnTo>
                    <a:pt x="1923186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4872975" y="1347345"/>
          <a:ext cx="2167121" cy="13407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92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0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03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443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9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340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72301">
                <a:tc rowSpan="2"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A)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6490" marB="0">
                    <a:lnL w="6350">
                      <a:solidFill>
                        <a:srgbClr val="D4D4D4"/>
                      </a:solidFill>
                      <a:prstDash val="solid"/>
                    </a:lnL>
                    <a:lnT w="6350">
                      <a:solidFill>
                        <a:srgbClr val="D4D4D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Alteration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R="46990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-5" dirty="0">
                          <a:latin typeface="Calibri"/>
                          <a:cs typeface="Calibri"/>
                        </a:rPr>
                        <a:t>PPV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R="76200" algn="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NPV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22860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Sensitivity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Specificity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ts val="405"/>
                        </a:lnSpc>
                        <a:spcBef>
                          <a:spcPts val="65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accuracy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245" marB="0">
                    <a:lnT w="6350">
                      <a:solidFill>
                        <a:srgbClr val="D4D4D4"/>
                      </a:solidFill>
                      <a:prstDash val="solid"/>
                    </a:lnT>
                    <a:solidFill>
                      <a:srgbClr val="AEAA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768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6510" marB="0">
                    <a:lnL w="6350">
                      <a:solidFill>
                        <a:srgbClr val="D4D4D4"/>
                      </a:solidFill>
                      <a:prstDash val="solid"/>
                    </a:lnL>
                    <a:lnT w="6350">
                      <a:solidFill>
                        <a:srgbClr val="D4D4D4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Tx+CNVs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430" marR="174625">
                        <a:lnSpc>
                          <a:spcPct val="140100"/>
                        </a:lnSpc>
                      </a:pPr>
                      <a:r>
                        <a:rPr sz="300" b="1" spc="10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300" b="1" spc="-1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300" b="1" spc="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k  </a:t>
                      </a:r>
                      <a:r>
                        <a:rPr sz="300" b="1" spc="10" dirty="0">
                          <a:latin typeface="Calibri"/>
                          <a:cs typeface="Calibri"/>
                        </a:rPr>
                        <a:t>Tx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0147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61594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61594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557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5570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794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0.65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7940" algn="ctr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811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118110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159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  <a:p>
                      <a:pPr marL="21590" algn="ctr">
                        <a:lnSpc>
                          <a:spcPts val="375"/>
                        </a:lnSpc>
                        <a:spcBef>
                          <a:spcPts val="165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8392" marB="0"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106">
                <a:tc gridSpan="2">
                  <a:txBody>
                    <a:bodyPr/>
                    <a:lstStyle/>
                    <a:p>
                      <a:pPr marR="57150" algn="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t(4,14)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14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4586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40259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t(11,14)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40259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t(14,16)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1.00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0.40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1.00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CNVs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chr1p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0.43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chr1q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spc="5" dirty="0">
                          <a:latin typeface="Calibri"/>
                          <a:cs typeface="Calibri"/>
                        </a:rPr>
                        <a:t>0.7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385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9041">
                <a:tc gridSpan="2">
                  <a:txBody>
                    <a:bodyPr/>
                    <a:lstStyle/>
                    <a:p>
                      <a:pPr marR="55244" algn="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0.62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12684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9041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9525">
                        <a:lnSpc>
                          <a:spcPts val="385"/>
                        </a:lnSpc>
                        <a:tabLst>
                          <a:tab pos="312420" algn="l"/>
                        </a:tabLst>
                      </a:pPr>
                      <a:r>
                        <a:rPr sz="300" spc="10" dirty="0">
                          <a:latin typeface="Calibri"/>
                          <a:cs typeface="Calibri"/>
                        </a:rPr>
                        <a:t>B)	</a:t>
                      </a:r>
                      <a:r>
                        <a:rPr sz="500" b="1" baseline="7936" dirty="0">
                          <a:latin typeface="Calibri"/>
                          <a:cs typeface="Calibri"/>
                        </a:rPr>
                        <a:t>Alteration</a:t>
                      </a:r>
                      <a:endParaRPr sz="500" baseline="7936">
                        <a:latin typeface="Calibri"/>
                        <a:cs typeface="Calibri"/>
                      </a:endParaRPr>
                    </a:p>
                  </a:txBody>
                  <a:tcPr marL="0" marR="0" marT="6976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46990" algn="ctr">
                        <a:lnSpc>
                          <a:spcPct val="100000"/>
                        </a:lnSpc>
                      </a:pPr>
                      <a:r>
                        <a:rPr sz="300" b="1" spc="-5" dirty="0">
                          <a:latin typeface="Calibri"/>
                          <a:cs typeface="Calibri"/>
                        </a:rPr>
                        <a:t>PPV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R="76200" algn="r">
                        <a:lnSpc>
                          <a:spcPct val="100000"/>
                        </a:lnSpc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NPV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2860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Sensitivity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17145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Specificity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  <a:p>
                      <a:pPr marL="24765" algn="ctr">
                        <a:lnSpc>
                          <a:spcPct val="100000"/>
                        </a:lnSpc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Global</a:t>
                      </a:r>
                      <a:r>
                        <a:rPr sz="3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300" b="1" dirty="0">
                          <a:latin typeface="Calibri"/>
                          <a:cs typeface="Calibri"/>
                        </a:rPr>
                        <a:t>accuracy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6342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70398">
                <a:tc gridSpan="2">
                  <a:txBody>
                    <a:bodyPr/>
                    <a:lstStyle/>
                    <a:p>
                      <a:pPr marL="381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b="1" spc="5" dirty="0">
                          <a:latin typeface="Calibri"/>
                          <a:cs typeface="Calibri"/>
                        </a:rPr>
                        <a:t>CNVs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0.85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0.99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5074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chr1p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0.73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74204">
                <a:tc gridSpan="2">
                  <a:txBody>
                    <a:bodyPr/>
                    <a:lstStyle/>
                    <a:p>
                      <a:pPr marR="53975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chr1q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191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74930" algn="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0.94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4604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ts val="415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0.96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76740">
                <a:tc gridSpan="2">
                  <a:txBody>
                    <a:bodyPr/>
                    <a:lstStyle/>
                    <a:p>
                      <a:pPr marR="55244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b="1" dirty="0">
                          <a:latin typeface="Calibri"/>
                          <a:cs typeface="Calibri"/>
                        </a:rPr>
                        <a:t>chr17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>
                    <a:lnL w="6350">
                      <a:solidFill>
                        <a:srgbClr val="D4D4D4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635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0.83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R="102235" algn="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413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1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300" dirty="0">
                          <a:latin typeface="Calibri"/>
                          <a:cs typeface="Calibri"/>
                        </a:rPr>
                        <a:t>0.98</a:t>
                      </a:r>
                      <a:endParaRPr sz="300">
                        <a:latin typeface="Calibri"/>
                        <a:cs typeface="Calibri"/>
                      </a:endParaRPr>
                    </a:p>
                  </a:txBody>
                  <a:tcPr marL="0" marR="0" marT="8879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865445" y="2756675"/>
            <a:ext cx="2179807" cy="156388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lnSpc>
                <a:spcPct val="104700"/>
              </a:lnSpc>
              <a:spcBef>
                <a:spcPts val="105"/>
              </a:spcBef>
            </a:pPr>
            <a:r>
              <a:rPr sz="300" b="1" spc="10" dirty="0">
                <a:latin typeface="Calibri"/>
                <a:cs typeface="Calibri"/>
              </a:rPr>
              <a:t>Table </a:t>
            </a:r>
            <a:r>
              <a:rPr sz="300" b="1" spc="5" dirty="0">
                <a:latin typeface="Calibri"/>
                <a:cs typeface="Calibri"/>
              </a:rPr>
              <a:t>2:</a:t>
            </a:r>
            <a:r>
              <a:rPr sz="300" b="1" spc="10" dirty="0">
                <a:latin typeface="Calibri"/>
                <a:cs typeface="Calibri"/>
              </a:rPr>
              <a:t> Comparative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5" dirty="0">
                <a:latin typeface="Calibri"/>
                <a:cs typeface="Calibri"/>
              </a:rPr>
              <a:t>estimators</a:t>
            </a:r>
            <a:r>
              <a:rPr sz="300" b="1" spc="10" dirty="0">
                <a:latin typeface="Calibri"/>
                <a:cs typeface="Calibri"/>
              </a:rPr>
              <a:t> of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10" dirty="0">
                <a:latin typeface="Calibri"/>
                <a:cs typeface="Calibri"/>
              </a:rPr>
              <a:t>our NGS panel</a:t>
            </a:r>
            <a:r>
              <a:rPr sz="300" b="1" spc="15" dirty="0">
                <a:latin typeface="Calibri"/>
                <a:cs typeface="Calibri"/>
              </a:rPr>
              <a:t> </a:t>
            </a:r>
            <a:r>
              <a:rPr sz="300" b="1" spc="5" dirty="0">
                <a:latin typeface="Calibri"/>
                <a:cs typeface="Calibri"/>
              </a:rPr>
              <a:t>against</a:t>
            </a:r>
            <a:r>
              <a:rPr sz="300" b="1" spc="10" dirty="0">
                <a:latin typeface="Calibri"/>
                <a:cs typeface="Calibri"/>
              </a:rPr>
              <a:t> FISH and WES. </a:t>
            </a:r>
            <a:r>
              <a:rPr sz="300" spc="10" dirty="0">
                <a:latin typeface="Calibri"/>
                <a:cs typeface="Calibri"/>
              </a:rPr>
              <a:t>A)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Estimated through comparison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 FISH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data.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CNV 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alteration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are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compared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probe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location.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B)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Estimated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through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comparison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</a:t>
            </a:r>
            <a:r>
              <a:rPr sz="300" spc="10" dirty="0">
                <a:latin typeface="Calibri"/>
                <a:cs typeface="Calibri"/>
              </a:rPr>
              <a:t> exome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data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(any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CNV</a:t>
            </a:r>
            <a:r>
              <a:rPr sz="300" spc="5" dirty="0">
                <a:latin typeface="Calibri"/>
                <a:cs typeface="Calibri"/>
              </a:rPr>
              <a:t> alteration).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PPV</a:t>
            </a:r>
            <a:endParaRPr sz="300">
              <a:latin typeface="Calibri"/>
              <a:cs typeface="Calibri"/>
            </a:endParaRPr>
          </a:p>
          <a:p>
            <a:pPr marL="12685">
              <a:spcBef>
                <a:spcPts val="20"/>
              </a:spcBef>
            </a:pP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positive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prognostic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value,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NPV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negative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prognostic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value.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Tx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=</a:t>
            </a:r>
            <a:r>
              <a:rPr sz="300" spc="2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Translocations.</a:t>
            </a:r>
            <a:endParaRPr sz="3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241655" y="3490663"/>
            <a:ext cx="2361828" cy="19148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lnSpc>
                <a:spcPts val="709"/>
              </a:lnSpc>
              <a:spcBef>
                <a:spcPts val="95"/>
              </a:spcBef>
            </a:pP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I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G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H</a:t>
            </a:r>
            <a:r>
              <a:rPr sz="599" b="1" spc="-30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VD</a:t>
            </a:r>
            <a:r>
              <a:rPr sz="599" b="1" spc="-5" dirty="0">
                <a:solidFill>
                  <a:srgbClr val="548235"/>
                </a:solidFill>
                <a:latin typeface="Tahoma"/>
                <a:cs typeface="Tahoma"/>
              </a:rPr>
              <a:t>J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 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ea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rr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ange</a:t>
            </a:r>
            <a:r>
              <a:rPr sz="599" b="1" spc="-35" dirty="0">
                <a:solidFill>
                  <a:srgbClr val="548235"/>
                </a:solidFill>
                <a:latin typeface="Tahoma"/>
                <a:cs typeface="Tahoma"/>
              </a:rPr>
              <a:t>m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en</a:t>
            </a:r>
            <a:r>
              <a:rPr sz="599" b="1" spc="-20" dirty="0">
                <a:solidFill>
                  <a:srgbClr val="548235"/>
                </a:solidFill>
                <a:latin typeface="Tahoma"/>
                <a:cs typeface="Tahoma"/>
              </a:rPr>
              <a:t>t</a:t>
            </a:r>
            <a:r>
              <a:rPr sz="599" b="1" spc="-25" dirty="0">
                <a:solidFill>
                  <a:srgbClr val="548235"/>
                </a:solidFill>
                <a:latin typeface="Tahoma"/>
                <a:cs typeface="Tahoma"/>
              </a:rPr>
              <a:t>s:</a:t>
            </a:r>
            <a:endParaRPr sz="599">
              <a:latin typeface="Tahoma"/>
              <a:cs typeface="Tahoma"/>
            </a:endParaRPr>
          </a:p>
          <a:p>
            <a:pPr marL="12685">
              <a:lnSpc>
                <a:spcPts val="709"/>
              </a:lnSpc>
            </a:pP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185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functional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IGH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rearrangements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were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identified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0" dirty="0">
                <a:solidFill>
                  <a:srgbClr val="2E75B6"/>
                </a:solidFill>
                <a:latin typeface="Tahoma"/>
                <a:cs typeface="Tahoma"/>
              </a:rPr>
              <a:t>in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121</a:t>
            </a:r>
            <a:r>
              <a:rPr sz="599" spc="-2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15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599" spc="-3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599" spc="-20" dirty="0">
                <a:solidFill>
                  <a:srgbClr val="2E75B6"/>
                </a:solidFill>
                <a:latin typeface="Tahoma"/>
                <a:cs typeface="Tahoma"/>
              </a:rPr>
              <a:t>(81%)</a:t>
            </a:r>
            <a:endParaRPr sz="599">
              <a:latin typeface="Tahoma"/>
              <a:cs typeface="Tahoma"/>
            </a:endParaRPr>
          </a:p>
        </p:txBody>
      </p:sp>
      <p:pic>
        <p:nvPicPr>
          <p:cNvPr id="17" name="object 1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78847" y="2945481"/>
            <a:ext cx="2166336" cy="1100017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4909732" y="4052626"/>
            <a:ext cx="2098627" cy="118348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19200"/>
              </a:lnSpc>
              <a:spcBef>
                <a:spcPts val="95"/>
              </a:spcBef>
            </a:pPr>
            <a:r>
              <a:rPr sz="300" spc="-5" dirty="0">
                <a:latin typeface="Calibri"/>
                <a:cs typeface="Calibri"/>
              </a:rPr>
              <a:t>Supp..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Fiigure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25" dirty="0">
                <a:latin typeface="Calibri"/>
                <a:cs typeface="Calibri"/>
              </a:rPr>
              <a:t>1::</a:t>
            </a:r>
            <a:r>
              <a:rPr sz="300" spc="-20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Diistriibutiion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spc="-30" dirty="0">
                <a:latin typeface="Calibri"/>
                <a:cs typeface="Calibri"/>
              </a:rPr>
              <a:t>off</a:t>
            </a:r>
            <a:r>
              <a:rPr sz="300" spc="-25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majjor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i="1" spc="-15" dirty="0">
                <a:latin typeface="Calibri"/>
                <a:cs typeface="Calibri"/>
              </a:rPr>
              <a:t>IIGH</a:t>
            </a:r>
            <a:r>
              <a:rPr sz="300" i="1" spc="-1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gene </a:t>
            </a:r>
            <a:r>
              <a:rPr sz="300" spc="-5" dirty="0">
                <a:latin typeface="Calibri"/>
                <a:cs typeface="Calibri"/>
              </a:rPr>
              <a:t>cllusters</a:t>
            </a:r>
            <a:r>
              <a:rPr sz="300" dirty="0">
                <a:latin typeface="Calibri"/>
                <a:cs typeface="Calibri"/>
              </a:rPr>
              <a:t> </a:t>
            </a:r>
            <a:r>
              <a:rPr sz="300" spc="-10" dirty="0">
                <a:latin typeface="Calibri"/>
                <a:cs typeface="Calibri"/>
              </a:rPr>
              <a:t>iinvollved</a:t>
            </a:r>
            <a:r>
              <a:rPr sz="300" spc="-5" dirty="0">
                <a:latin typeface="Calibri"/>
                <a:cs typeface="Calibri"/>
              </a:rPr>
              <a:t> </a:t>
            </a:r>
            <a:r>
              <a:rPr sz="300" spc="-20" dirty="0">
                <a:latin typeface="Calibri"/>
                <a:cs typeface="Calibri"/>
              </a:rPr>
              <a:t>iin</a:t>
            </a:r>
            <a:r>
              <a:rPr sz="300" spc="-15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 </a:t>
            </a:r>
            <a:r>
              <a:rPr sz="300" spc="10" dirty="0">
                <a:latin typeface="Calibri"/>
                <a:cs typeface="Calibri"/>
              </a:rPr>
              <a:t>rearrangements </a:t>
            </a:r>
            <a:r>
              <a:rPr sz="300" spc="-20" dirty="0">
                <a:latin typeface="Calibri"/>
                <a:cs typeface="Calibri"/>
              </a:rPr>
              <a:t>iidentiiffiied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-20" dirty="0">
                <a:latin typeface="Calibri"/>
                <a:cs typeface="Calibri"/>
              </a:rPr>
              <a:t>iin</a:t>
            </a:r>
            <a:r>
              <a:rPr sz="300" spc="30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5 </a:t>
            </a:r>
            <a:r>
              <a:rPr sz="300" spc="-20" dirty="0">
                <a:latin typeface="Calibri"/>
                <a:cs typeface="Calibri"/>
              </a:rPr>
              <a:t>diifffferent</a:t>
            </a:r>
            <a:r>
              <a:rPr sz="300" spc="25" dirty="0">
                <a:latin typeface="Calibri"/>
                <a:cs typeface="Calibri"/>
              </a:rPr>
              <a:t> </a:t>
            </a:r>
            <a:r>
              <a:rPr sz="300" spc="-5" dirty="0">
                <a:latin typeface="Calibri"/>
                <a:cs typeface="Calibri"/>
              </a:rPr>
              <a:t>studiies.</a:t>
            </a:r>
            <a:r>
              <a:rPr sz="300" spc="6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The 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results are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shown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for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MiXCR</a:t>
            </a:r>
            <a:r>
              <a:rPr sz="300" spc="10" dirty="0">
                <a:latin typeface="Calibri"/>
                <a:cs typeface="Calibri"/>
              </a:rPr>
              <a:t> and </a:t>
            </a:r>
            <a:r>
              <a:rPr sz="300" dirty="0">
                <a:latin typeface="Calibri"/>
                <a:cs typeface="Calibri"/>
              </a:rPr>
              <a:t>Vidjil,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as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both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tools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were used </a:t>
            </a:r>
            <a:r>
              <a:rPr sz="300" spc="5" dirty="0">
                <a:latin typeface="Calibri"/>
                <a:cs typeface="Calibri"/>
              </a:rPr>
              <a:t>in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our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study.</a:t>
            </a:r>
            <a:r>
              <a:rPr sz="300" spc="10" dirty="0">
                <a:latin typeface="Calibri"/>
                <a:cs typeface="Calibri"/>
              </a:rPr>
              <a:t> No </a:t>
            </a:r>
            <a:r>
              <a:rPr sz="300" spc="5" dirty="0">
                <a:latin typeface="Calibri"/>
                <a:cs typeface="Calibri"/>
              </a:rPr>
              <a:t>significant</a:t>
            </a:r>
            <a:r>
              <a:rPr sz="300" spc="10" dirty="0">
                <a:latin typeface="Calibri"/>
                <a:cs typeface="Calibri"/>
              </a:rPr>
              <a:t> </a:t>
            </a:r>
            <a:r>
              <a:rPr sz="300" spc="5" dirty="0">
                <a:latin typeface="Calibri"/>
                <a:cs typeface="Calibri"/>
              </a:rPr>
              <a:t>differences</a:t>
            </a:r>
            <a:r>
              <a:rPr sz="300" spc="15" dirty="0">
                <a:latin typeface="Calibri"/>
                <a:cs typeface="Calibri"/>
              </a:rPr>
              <a:t> </a:t>
            </a:r>
            <a:r>
              <a:rPr sz="300" spc="10" dirty="0">
                <a:latin typeface="Calibri"/>
                <a:cs typeface="Calibri"/>
              </a:rPr>
              <a:t>were </a:t>
            </a:r>
            <a:r>
              <a:rPr sz="300" spc="5" dirty="0">
                <a:latin typeface="Calibri"/>
                <a:cs typeface="Calibri"/>
              </a:rPr>
              <a:t>observed.</a:t>
            </a:r>
            <a:endParaRPr sz="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67485" y="632519"/>
            <a:ext cx="5009054" cy="282227"/>
            <a:chOff x="2064397" y="633298"/>
            <a:chExt cx="5015230" cy="2825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64397" y="633301"/>
              <a:ext cx="5015204" cy="22285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55188" y="633310"/>
              <a:ext cx="1117601" cy="28228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95754" y="633298"/>
              <a:ext cx="4952479" cy="180174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2259247" y="606097"/>
            <a:ext cx="913908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FFFFFF"/>
                </a:solidFill>
                <a:latin typeface="Calibri"/>
                <a:cs typeface="Calibri"/>
              </a:rPr>
              <a:t>CONCLUSIONES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163751" y="1404114"/>
            <a:ext cx="4863818" cy="182274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36361" marR="124311" indent="-124311" algn="just">
              <a:lnSpc>
                <a:spcPct val="101800"/>
              </a:lnSpc>
              <a:spcBef>
                <a:spcPts val="90"/>
              </a:spcBef>
              <a:buAutoNum type="arabicPeriod"/>
              <a:tabLst>
                <a:tab pos="136995" algn="l"/>
              </a:tabLst>
            </a:pPr>
            <a:r>
              <a:rPr sz="749" spc="-10" dirty="0">
                <a:solidFill>
                  <a:srgbClr val="2E75B6"/>
                </a:solidFill>
                <a:latin typeface="Tahoma"/>
                <a:cs typeface="Tahoma"/>
              </a:rPr>
              <a:t>We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show here that our targeted 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NGS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panel based on molecular karyotyping </a:t>
            </a:r>
            <a:r>
              <a:rPr sz="749" b="1" dirty="0">
                <a:solidFill>
                  <a:srgbClr val="0432FF"/>
                </a:solidFill>
                <a:latin typeface="Tahoma"/>
                <a:cs typeface="Tahoma"/>
              </a:rPr>
              <a:t>can detect, in a single assay </a:t>
            </a:r>
            <a:r>
              <a:rPr sz="749" b="1" spc="5" dirty="0">
                <a:solidFill>
                  <a:srgbClr val="0432FF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0432FF"/>
                </a:solidFill>
                <a:latin typeface="Tahoma"/>
                <a:cs typeface="Tahoma"/>
              </a:rPr>
              <a:t>and with high precision, the key genomic alterations for </a:t>
            </a:r>
            <a:r>
              <a:rPr sz="749" b="1" spc="5" dirty="0">
                <a:solidFill>
                  <a:srgbClr val="0432FF"/>
                </a:solidFill>
                <a:latin typeface="Tahoma"/>
                <a:cs typeface="Tahoma"/>
              </a:rPr>
              <a:t>MM </a:t>
            </a:r>
            <a:r>
              <a:rPr sz="749" b="1" dirty="0">
                <a:solidFill>
                  <a:srgbClr val="0432FF"/>
                </a:solidFill>
                <a:latin typeface="Tahoma"/>
                <a:cs typeface="Tahoma"/>
              </a:rPr>
              <a:t>stratification,</a:t>
            </a:r>
            <a:r>
              <a:rPr sz="749" b="1" spc="5" dirty="0">
                <a:solidFill>
                  <a:srgbClr val="0432FF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including CNVs, SNVs, 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IGH clonal rearrangements and translocations.</a:t>
            </a:r>
            <a:endParaRPr sz="749">
              <a:latin typeface="Tahoma"/>
              <a:cs typeface="Tahoma"/>
            </a:endParaRPr>
          </a:p>
          <a:p>
            <a:pPr marL="136361" marR="215641" indent="-124311">
              <a:lnSpc>
                <a:spcPct val="102499"/>
              </a:lnSpc>
              <a:spcBef>
                <a:spcPts val="599"/>
              </a:spcBef>
              <a:buAutoNum type="arabicPeriod"/>
              <a:tabLst>
                <a:tab pos="136995" algn="l"/>
              </a:tabLst>
            </a:pP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genes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often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affected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 MM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are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deeply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covered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by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our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panel,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allowing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detection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of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both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SNVs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and </a:t>
            </a:r>
            <a:r>
              <a:rPr sz="749" spc="-2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Indels in a similar frequency to that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described in 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literature.</a:t>
            </a:r>
            <a:endParaRPr sz="749">
              <a:latin typeface="Tahoma"/>
              <a:cs typeface="Tahoma"/>
            </a:endParaRPr>
          </a:p>
          <a:p>
            <a:pPr marL="136361" marR="53276" indent="-124311">
              <a:spcBef>
                <a:spcPts val="669"/>
              </a:spcBef>
              <a:buAutoNum type="arabicPeriod"/>
              <a:tabLst>
                <a:tab pos="136995" algn="l"/>
              </a:tabLst>
            </a:pP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We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found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excellent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global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accuracy,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PPV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and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NPV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(around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90%)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NGS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panel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when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results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were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 compared with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available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FISH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data.</a:t>
            </a:r>
            <a:endParaRPr sz="749">
              <a:latin typeface="Tahoma"/>
              <a:cs typeface="Tahoma"/>
            </a:endParaRPr>
          </a:p>
          <a:p>
            <a:pPr marL="136361" indent="-124311">
              <a:spcBef>
                <a:spcPts val="684"/>
              </a:spcBef>
              <a:buAutoNum type="arabicPeriod"/>
              <a:tabLst>
                <a:tab pos="136995" algn="l"/>
              </a:tabLst>
            </a:pP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NGS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panel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superior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FISH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CNV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detection,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which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confirmed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by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WES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data.</a:t>
            </a:r>
            <a:endParaRPr sz="749">
              <a:latin typeface="Tahoma"/>
              <a:cs typeface="Tahoma"/>
            </a:endParaRPr>
          </a:p>
          <a:p>
            <a:pPr marL="136361" marR="5074" indent="-124311">
              <a:lnSpc>
                <a:spcPct val="102499"/>
              </a:lnSpc>
              <a:spcBef>
                <a:spcPts val="599"/>
              </a:spcBef>
              <a:buAutoNum type="arabicPeriod"/>
              <a:tabLst>
                <a:tab pos="136995" algn="l"/>
              </a:tabLst>
            </a:pP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Our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approach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was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able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identify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patients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with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poor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outcome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even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though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this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series</a:t>
            </a:r>
            <a:r>
              <a:rPr sz="749" b="1" spc="1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of</a:t>
            </a:r>
            <a:r>
              <a:rPr sz="749" b="1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patients 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received</a:t>
            </a:r>
            <a:r>
              <a:rPr sz="749" b="1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highly effective</a:t>
            </a:r>
            <a:r>
              <a:rPr sz="749" b="1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b="1" dirty="0">
                <a:solidFill>
                  <a:srgbClr val="2E75B6"/>
                </a:solidFill>
                <a:latin typeface="Tahoma"/>
                <a:cs typeface="Tahoma"/>
              </a:rPr>
              <a:t>treatments.</a:t>
            </a:r>
            <a:endParaRPr sz="749">
              <a:latin typeface="Tahoma"/>
              <a:cs typeface="Tahoma"/>
            </a:endParaRPr>
          </a:p>
          <a:p>
            <a:pPr marL="136361" marR="105284" indent="-124311">
              <a:spcBef>
                <a:spcPts val="669"/>
              </a:spcBef>
              <a:buAutoNum type="arabicPeriod"/>
              <a:tabLst>
                <a:tab pos="136995" algn="l"/>
              </a:tabLst>
            </a:pP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This approach has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potential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to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replace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conventional</a:t>
            </a:r>
            <a:r>
              <a:rPr sz="749" spc="1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cytogenetic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approaches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for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the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definition of</a:t>
            </a:r>
            <a:r>
              <a:rPr sz="749" spc="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genomic </a:t>
            </a:r>
            <a:r>
              <a:rPr sz="749" spc="-220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high-risk</a:t>
            </a:r>
            <a:r>
              <a:rPr sz="749" spc="-5" dirty="0">
                <a:solidFill>
                  <a:srgbClr val="2E75B6"/>
                </a:solidFill>
                <a:latin typeface="Tahoma"/>
                <a:cs typeface="Tahoma"/>
              </a:rPr>
              <a:t> </a:t>
            </a:r>
            <a:r>
              <a:rPr sz="749" dirty="0">
                <a:solidFill>
                  <a:srgbClr val="2E75B6"/>
                </a:solidFill>
                <a:latin typeface="Tahoma"/>
                <a:cs typeface="Tahoma"/>
              </a:rPr>
              <a:t>genomic profiles, simplifying the genetic study of MM.</a:t>
            </a:r>
            <a:endParaRPr sz="749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47819" y="775648"/>
            <a:ext cx="4012063" cy="236632"/>
          </a:xfrm>
          <a:prstGeom prst="rect">
            <a:avLst/>
          </a:prstGeom>
        </p:spPr>
        <p:txBody>
          <a:bodyPr vert="horz" wrap="square" lIns="0" tIns="13953" rIns="0" bIns="0" rtlCol="0">
            <a:spAutoFit/>
          </a:bodyPr>
          <a:lstStyle/>
          <a:p>
            <a:pPr marL="12685">
              <a:spcBef>
                <a:spcPts val="110"/>
              </a:spcBef>
            </a:pPr>
            <a:r>
              <a:rPr sz="1448" b="1" spc="-5" dirty="0">
                <a:solidFill>
                  <a:srgbClr val="2083C8"/>
                </a:solidFill>
                <a:latin typeface="Montserrat"/>
                <a:cs typeface="Montserrat"/>
              </a:rPr>
              <a:t>Blood-MRD</a:t>
            </a:r>
            <a:r>
              <a:rPr sz="1448" b="1" spc="-35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b="1" spc="-5" dirty="0">
                <a:solidFill>
                  <a:srgbClr val="2083C8"/>
                </a:solidFill>
                <a:latin typeface="Montserrat"/>
                <a:cs typeface="Montserrat"/>
              </a:rPr>
              <a:t>Project:</a:t>
            </a:r>
            <a:r>
              <a:rPr sz="1448" b="1" spc="-15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b="1" spc="-5" dirty="0">
                <a:solidFill>
                  <a:srgbClr val="2083C8"/>
                </a:solidFill>
                <a:latin typeface="Montserrat"/>
                <a:cs typeface="Montserrat"/>
              </a:rPr>
              <a:t>Liquid</a:t>
            </a:r>
            <a:r>
              <a:rPr sz="1448" b="1" spc="-20" dirty="0">
                <a:solidFill>
                  <a:srgbClr val="2083C8"/>
                </a:solidFill>
                <a:latin typeface="Montserrat"/>
                <a:cs typeface="Montserrat"/>
              </a:rPr>
              <a:t> </a:t>
            </a:r>
            <a:r>
              <a:rPr sz="1448" b="1" spc="-10" dirty="0">
                <a:solidFill>
                  <a:srgbClr val="2083C8"/>
                </a:solidFill>
                <a:latin typeface="Montserrat"/>
                <a:cs typeface="Montserrat"/>
              </a:rPr>
              <a:t>biopsy/cf-DNA</a:t>
            </a:r>
            <a:endParaRPr sz="1448" b="1">
              <a:latin typeface="Montserrat"/>
              <a:cs typeface="Montserrat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274409" y="632530"/>
            <a:ext cx="1583642" cy="3710175"/>
            <a:chOff x="1270342" y="633310"/>
            <a:chExt cx="1585595" cy="3714750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2" y="633310"/>
              <a:ext cx="270554" cy="371435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449" y="2274957"/>
              <a:ext cx="1459377" cy="1459377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758248" y="1236486"/>
            <a:ext cx="5384511" cy="4519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14199"/>
              </a:lnSpc>
              <a:spcBef>
                <a:spcPts val="100"/>
              </a:spcBef>
            </a:pPr>
            <a:r>
              <a:rPr sz="1298" spc="-5" dirty="0">
                <a:latin typeface="Montserrat"/>
                <a:cs typeface="Montserrat"/>
              </a:rPr>
              <a:t>CTC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by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Flow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and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cfDNA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by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NGS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will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be</a:t>
            </a:r>
            <a:r>
              <a:rPr sz="1298" spc="27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examined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in</a:t>
            </a:r>
            <a:r>
              <a:rPr sz="1298" spc="265" dirty="0"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50ml</a:t>
            </a:r>
            <a:r>
              <a:rPr sz="1298" b="1" spc="24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dirty="0">
                <a:solidFill>
                  <a:srgbClr val="0070C0"/>
                </a:solidFill>
                <a:latin typeface="Montserrat"/>
                <a:cs typeface="Montserrat"/>
              </a:rPr>
              <a:t>of </a:t>
            </a:r>
            <a:r>
              <a:rPr sz="1298" b="1" spc="-35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blood</a:t>
            </a:r>
            <a:endParaRPr sz="1298">
              <a:latin typeface="Montserrat"/>
              <a:cs typeface="Montserrat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3281443" y="1882689"/>
            <a:ext cx="1692094" cy="962743"/>
            <a:chOff x="3279852" y="1885010"/>
            <a:chExt cx="1694180" cy="963930"/>
          </a:xfrm>
        </p:grpSpPr>
        <p:sp>
          <p:nvSpPr>
            <p:cNvPr id="9" name="object 9"/>
            <p:cNvSpPr/>
            <p:nvPr/>
          </p:nvSpPr>
          <p:spPr>
            <a:xfrm>
              <a:off x="3279852" y="2447223"/>
              <a:ext cx="526415" cy="401955"/>
            </a:xfrm>
            <a:custGeom>
              <a:avLst/>
              <a:gdLst/>
              <a:ahLst/>
              <a:cxnLst/>
              <a:rect l="l" t="t" r="r" b="b"/>
              <a:pathLst>
                <a:path w="526414" h="401955">
                  <a:moveTo>
                    <a:pt x="491467" y="22231"/>
                  </a:moveTo>
                  <a:lnTo>
                    <a:pt x="0" y="395909"/>
                  </a:lnTo>
                  <a:lnTo>
                    <a:pt x="4165" y="401383"/>
                  </a:lnTo>
                  <a:lnTo>
                    <a:pt x="495637" y="27714"/>
                  </a:lnTo>
                  <a:lnTo>
                    <a:pt x="491467" y="22231"/>
                  </a:lnTo>
                  <a:close/>
                </a:path>
                <a:path w="526414" h="401955">
                  <a:moveTo>
                    <a:pt x="517515" y="18072"/>
                  </a:moveTo>
                  <a:lnTo>
                    <a:pt x="496938" y="18072"/>
                  </a:lnTo>
                  <a:lnTo>
                    <a:pt x="501103" y="23558"/>
                  </a:lnTo>
                  <a:lnTo>
                    <a:pt x="495637" y="27714"/>
                  </a:lnTo>
                  <a:lnTo>
                    <a:pt x="506044" y="41401"/>
                  </a:lnTo>
                  <a:lnTo>
                    <a:pt x="517515" y="18072"/>
                  </a:lnTo>
                  <a:close/>
                </a:path>
                <a:path w="526414" h="401955">
                  <a:moveTo>
                    <a:pt x="496938" y="18072"/>
                  </a:moveTo>
                  <a:lnTo>
                    <a:pt x="491467" y="22231"/>
                  </a:lnTo>
                  <a:lnTo>
                    <a:pt x="495637" y="27714"/>
                  </a:lnTo>
                  <a:lnTo>
                    <a:pt x="501103" y="23558"/>
                  </a:lnTo>
                  <a:lnTo>
                    <a:pt x="496938" y="18072"/>
                  </a:lnTo>
                  <a:close/>
                </a:path>
                <a:path w="526414" h="401955">
                  <a:moveTo>
                    <a:pt x="526402" y="0"/>
                  </a:moveTo>
                  <a:lnTo>
                    <a:pt x="481063" y="8547"/>
                  </a:lnTo>
                  <a:lnTo>
                    <a:pt x="491467" y="22231"/>
                  </a:lnTo>
                  <a:lnTo>
                    <a:pt x="496938" y="18072"/>
                  </a:lnTo>
                  <a:lnTo>
                    <a:pt x="517515" y="18072"/>
                  </a:lnTo>
                  <a:lnTo>
                    <a:pt x="526402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07067" y="1885010"/>
              <a:ext cx="460602" cy="52339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16807" y="1963029"/>
              <a:ext cx="303242" cy="30233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69641" y="1963029"/>
              <a:ext cx="304055" cy="302336"/>
            </a:xfrm>
            <a:prstGeom prst="rect">
              <a:avLst/>
            </a:prstGeom>
          </p:spPr>
        </p:pic>
      </p:grpSp>
      <p:sp>
        <p:nvSpPr>
          <p:cNvPr id="13" name="object 13"/>
          <p:cNvSpPr/>
          <p:nvPr/>
        </p:nvSpPr>
        <p:spPr>
          <a:xfrm>
            <a:off x="3335817" y="3154763"/>
            <a:ext cx="739498" cy="166165"/>
          </a:xfrm>
          <a:custGeom>
            <a:avLst/>
            <a:gdLst/>
            <a:ahLst/>
            <a:cxnLst/>
            <a:rect l="l" t="t" r="r" b="b"/>
            <a:pathLst>
              <a:path w="740410" h="166370">
                <a:moveTo>
                  <a:pt x="699042" y="149412"/>
                </a:moveTo>
                <a:lnTo>
                  <a:pt x="695604" y="166255"/>
                </a:lnTo>
                <a:lnTo>
                  <a:pt x="740168" y="154292"/>
                </a:lnTo>
                <a:lnTo>
                  <a:pt x="735698" y="150787"/>
                </a:lnTo>
                <a:lnTo>
                  <a:pt x="705777" y="150787"/>
                </a:lnTo>
                <a:lnTo>
                  <a:pt x="699042" y="149412"/>
                </a:lnTo>
                <a:close/>
              </a:path>
              <a:path w="740410" h="166370">
                <a:moveTo>
                  <a:pt x="700419" y="142667"/>
                </a:moveTo>
                <a:lnTo>
                  <a:pt x="699042" y="149412"/>
                </a:lnTo>
                <a:lnTo>
                  <a:pt x="705777" y="150787"/>
                </a:lnTo>
                <a:lnTo>
                  <a:pt x="707161" y="144043"/>
                </a:lnTo>
                <a:lnTo>
                  <a:pt x="700419" y="142667"/>
                </a:lnTo>
                <a:close/>
              </a:path>
              <a:path w="740410" h="166370">
                <a:moveTo>
                  <a:pt x="703859" y="125818"/>
                </a:moveTo>
                <a:lnTo>
                  <a:pt x="700419" y="142667"/>
                </a:lnTo>
                <a:lnTo>
                  <a:pt x="707161" y="144043"/>
                </a:lnTo>
                <a:lnTo>
                  <a:pt x="705777" y="150787"/>
                </a:lnTo>
                <a:lnTo>
                  <a:pt x="735698" y="150787"/>
                </a:lnTo>
                <a:lnTo>
                  <a:pt x="703859" y="125818"/>
                </a:lnTo>
                <a:close/>
              </a:path>
              <a:path w="740410" h="166370">
                <a:moveTo>
                  <a:pt x="1371" y="0"/>
                </a:moveTo>
                <a:lnTo>
                  <a:pt x="0" y="6743"/>
                </a:lnTo>
                <a:lnTo>
                  <a:pt x="699042" y="149412"/>
                </a:lnTo>
                <a:lnTo>
                  <a:pt x="700419" y="142667"/>
                </a:lnTo>
                <a:lnTo>
                  <a:pt x="1371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14" name="object 14"/>
          <p:cNvGrpSpPr/>
          <p:nvPr/>
        </p:nvGrpSpPr>
        <p:grpSpPr>
          <a:xfrm>
            <a:off x="4112503" y="3383820"/>
            <a:ext cx="504203" cy="481371"/>
            <a:chOff x="4111936" y="3387992"/>
            <a:chExt cx="504825" cy="481965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77018" y="3585184"/>
              <a:ext cx="142149" cy="7794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99947" y="3686060"/>
              <a:ext cx="142144" cy="7795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30279" y="3686058"/>
              <a:ext cx="142154" cy="779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63262" y="3786942"/>
              <a:ext cx="137568" cy="8254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11936" y="3387992"/>
              <a:ext cx="137559" cy="779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76136" y="3488880"/>
              <a:ext cx="137558" cy="7795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10002" y="3580588"/>
              <a:ext cx="160497" cy="8712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18290" y="3488876"/>
              <a:ext cx="137568" cy="7795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51273" y="3686058"/>
              <a:ext cx="142154" cy="7795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16522" y="3786942"/>
              <a:ext cx="137568" cy="7795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14587" y="3791528"/>
              <a:ext cx="142154" cy="7795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116522" y="3594345"/>
              <a:ext cx="142154" cy="77955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74201" y="3484290"/>
              <a:ext cx="142154" cy="77955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4201900" y="3229157"/>
            <a:ext cx="277787" cy="13499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799" b="1" spc="-25" dirty="0">
                <a:solidFill>
                  <a:srgbClr val="7F7F7F"/>
                </a:solidFill>
                <a:latin typeface="Calibri"/>
                <a:cs typeface="Calibri"/>
              </a:rPr>
              <a:t>c</a:t>
            </a:r>
            <a:r>
              <a:rPr sz="799" b="1" spc="-15" dirty="0">
                <a:solidFill>
                  <a:srgbClr val="7F7F7F"/>
                </a:solidFill>
                <a:latin typeface="Calibri"/>
                <a:cs typeface="Calibri"/>
              </a:rPr>
              <a:t>f</a:t>
            </a:r>
            <a:r>
              <a:rPr sz="799" b="1" spc="-30" dirty="0">
                <a:solidFill>
                  <a:srgbClr val="7F7F7F"/>
                </a:solidFill>
                <a:latin typeface="Calibri"/>
                <a:cs typeface="Calibri"/>
              </a:rPr>
              <a:t>D</a:t>
            </a:r>
            <a:r>
              <a:rPr sz="799" b="1" spc="-35" dirty="0">
                <a:solidFill>
                  <a:srgbClr val="7F7F7F"/>
                </a:solidFill>
                <a:latin typeface="Calibri"/>
                <a:cs typeface="Calibri"/>
              </a:rPr>
              <a:t>NA</a:t>
            </a:r>
            <a:endParaRPr sz="799">
              <a:latin typeface="Calibri"/>
              <a:cs typeface="Calibri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4681759" y="2709622"/>
            <a:ext cx="3121621" cy="806725"/>
            <a:chOff x="4681894" y="2712963"/>
            <a:chExt cx="3125470" cy="807720"/>
          </a:xfrm>
        </p:grpSpPr>
        <p:sp>
          <p:nvSpPr>
            <p:cNvPr id="30" name="object 30"/>
            <p:cNvSpPr/>
            <p:nvPr/>
          </p:nvSpPr>
          <p:spPr>
            <a:xfrm>
              <a:off x="4681894" y="3381237"/>
              <a:ext cx="565785" cy="41275"/>
            </a:xfrm>
            <a:custGeom>
              <a:avLst/>
              <a:gdLst/>
              <a:ahLst/>
              <a:cxnLst/>
              <a:rect l="l" t="t" r="r" b="b"/>
              <a:pathLst>
                <a:path w="565785" h="41275">
                  <a:moveTo>
                    <a:pt x="523913" y="0"/>
                  </a:moveTo>
                  <a:lnTo>
                    <a:pt x="523913" y="41274"/>
                  </a:lnTo>
                  <a:lnTo>
                    <a:pt x="558294" y="24079"/>
                  </a:lnTo>
                  <a:lnTo>
                    <a:pt x="530783" y="24079"/>
                  </a:lnTo>
                  <a:lnTo>
                    <a:pt x="530783" y="17195"/>
                  </a:lnTo>
                  <a:lnTo>
                    <a:pt x="558294" y="17195"/>
                  </a:lnTo>
                  <a:lnTo>
                    <a:pt x="523913" y="0"/>
                  </a:lnTo>
                  <a:close/>
                </a:path>
                <a:path w="565785" h="41275">
                  <a:moveTo>
                    <a:pt x="523913" y="17195"/>
                  </a:moveTo>
                  <a:lnTo>
                    <a:pt x="0" y="17195"/>
                  </a:lnTo>
                  <a:lnTo>
                    <a:pt x="0" y="24079"/>
                  </a:lnTo>
                  <a:lnTo>
                    <a:pt x="523913" y="24079"/>
                  </a:lnTo>
                  <a:lnTo>
                    <a:pt x="523913" y="17195"/>
                  </a:lnTo>
                  <a:close/>
                </a:path>
                <a:path w="565785" h="41275">
                  <a:moveTo>
                    <a:pt x="558294" y="17195"/>
                  </a:moveTo>
                  <a:lnTo>
                    <a:pt x="530783" y="17195"/>
                  </a:lnTo>
                  <a:lnTo>
                    <a:pt x="530783" y="24079"/>
                  </a:lnTo>
                  <a:lnTo>
                    <a:pt x="558294" y="24079"/>
                  </a:lnTo>
                  <a:lnTo>
                    <a:pt x="565175" y="20637"/>
                  </a:lnTo>
                  <a:lnTo>
                    <a:pt x="558294" y="17195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91527" y="2861348"/>
              <a:ext cx="912351" cy="445782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890066" y="2859894"/>
              <a:ext cx="915669" cy="448945"/>
            </a:xfrm>
            <a:custGeom>
              <a:avLst/>
              <a:gdLst/>
              <a:ahLst/>
              <a:cxnLst/>
              <a:rect l="l" t="t" r="r" b="b"/>
              <a:pathLst>
                <a:path w="915670" h="448945">
                  <a:moveTo>
                    <a:pt x="0" y="0"/>
                  </a:moveTo>
                  <a:lnTo>
                    <a:pt x="915262" y="0"/>
                  </a:lnTo>
                  <a:lnTo>
                    <a:pt x="915262" y="448686"/>
                  </a:lnTo>
                  <a:lnTo>
                    <a:pt x="0" y="448686"/>
                  </a:lnTo>
                  <a:lnTo>
                    <a:pt x="0" y="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3" name="object 33"/>
            <p:cNvSpPr/>
            <p:nvPr/>
          </p:nvSpPr>
          <p:spPr>
            <a:xfrm>
              <a:off x="6319367" y="3141383"/>
              <a:ext cx="566420" cy="41275"/>
            </a:xfrm>
            <a:custGeom>
              <a:avLst/>
              <a:gdLst/>
              <a:ahLst/>
              <a:cxnLst/>
              <a:rect l="l" t="t" r="r" b="b"/>
              <a:pathLst>
                <a:path w="566420" h="41275">
                  <a:moveTo>
                    <a:pt x="525056" y="0"/>
                  </a:moveTo>
                  <a:lnTo>
                    <a:pt x="525056" y="41275"/>
                  </a:lnTo>
                  <a:lnTo>
                    <a:pt x="559447" y="24079"/>
                  </a:lnTo>
                  <a:lnTo>
                    <a:pt x="531926" y="24079"/>
                  </a:lnTo>
                  <a:lnTo>
                    <a:pt x="531926" y="17195"/>
                  </a:lnTo>
                  <a:lnTo>
                    <a:pt x="559447" y="17195"/>
                  </a:lnTo>
                  <a:lnTo>
                    <a:pt x="525056" y="0"/>
                  </a:lnTo>
                  <a:close/>
                </a:path>
                <a:path w="566420" h="41275">
                  <a:moveTo>
                    <a:pt x="525056" y="17195"/>
                  </a:moveTo>
                  <a:lnTo>
                    <a:pt x="0" y="17195"/>
                  </a:lnTo>
                  <a:lnTo>
                    <a:pt x="0" y="24079"/>
                  </a:lnTo>
                  <a:lnTo>
                    <a:pt x="525056" y="24079"/>
                  </a:lnTo>
                  <a:lnTo>
                    <a:pt x="525056" y="17195"/>
                  </a:lnTo>
                  <a:close/>
                </a:path>
                <a:path w="566420" h="41275">
                  <a:moveTo>
                    <a:pt x="559447" y="17195"/>
                  </a:moveTo>
                  <a:lnTo>
                    <a:pt x="531926" y="17195"/>
                  </a:lnTo>
                  <a:lnTo>
                    <a:pt x="531926" y="24079"/>
                  </a:lnTo>
                  <a:lnTo>
                    <a:pt x="559447" y="24079"/>
                  </a:lnTo>
                  <a:lnTo>
                    <a:pt x="566331" y="20637"/>
                  </a:lnTo>
                  <a:lnTo>
                    <a:pt x="559447" y="17195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4" name="object 34"/>
            <p:cNvSpPr/>
            <p:nvPr/>
          </p:nvSpPr>
          <p:spPr>
            <a:xfrm>
              <a:off x="5024548" y="2772053"/>
              <a:ext cx="1751964" cy="699770"/>
            </a:xfrm>
            <a:custGeom>
              <a:avLst/>
              <a:gdLst/>
              <a:ahLst/>
              <a:cxnLst/>
              <a:rect l="l" t="t" r="r" b="b"/>
              <a:pathLst>
                <a:path w="1751965" h="699770">
                  <a:moveTo>
                    <a:pt x="0" y="581064"/>
                  </a:moveTo>
                  <a:lnTo>
                    <a:pt x="1751639" y="581064"/>
                  </a:lnTo>
                </a:path>
                <a:path w="1751965" h="699770">
                  <a:moveTo>
                    <a:pt x="0" y="465344"/>
                  </a:moveTo>
                  <a:lnTo>
                    <a:pt x="1751639" y="465344"/>
                  </a:lnTo>
                </a:path>
                <a:path w="1751965" h="699770">
                  <a:moveTo>
                    <a:pt x="0" y="349623"/>
                  </a:moveTo>
                  <a:lnTo>
                    <a:pt x="1751639" y="349623"/>
                  </a:lnTo>
                </a:path>
                <a:path w="1751965" h="699770">
                  <a:moveTo>
                    <a:pt x="0" y="233903"/>
                  </a:moveTo>
                  <a:lnTo>
                    <a:pt x="1751639" y="233903"/>
                  </a:lnTo>
                </a:path>
                <a:path w="1751965" h="699770">
                  <a:moveTo>
                    <a:pt x="0" y="115720"/>
                  </a:moveTo>
                  <a:lnTo>
                    <a:pt x="1751639" y="115720"/>
                  </a:lnTo>
                </a:path>
                <a:path w="1751965" h="699770">
                  <a:moveTo>
                    <a:pt x="0" y="699247"/>
                  </a:moveTo>
                  <a:lnTo>
                    <a:pt x="1751639" y="699247"/>
                  </a:lnTo>
                </a:path>
                <a:path w="1751965" h="699770">
                  <a:moveTo>
                    <a:pt x="0" y="0"/>
                  </a:moveTo>
                  <a:lnTo>
                    <a:pt x="1751639" y="0"/>
                  </a:lnTo>
                </a:path>
              </a:pathLst>
            </a:custGeom>
            <a:ln w="369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14251" y="2712963"/>
              <a:ext cx="1372222" cy="80758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5243810" y="2735122"/>
              <a:ext cx="1313180" cy="748665"/>
            </a:xfrm>
            <a:custGeom>
              <a:avLst/>
              <a:gdLst/>
              <a:ahLst/>
              <a:cxnLst/>
              <a:rect l="l" t="t" r="r" b="b"/>
              <a:pathLst>
                <a:path w="1313179" h="748664">
                  <a:moveTo>
                    <a:pt x="0" y="0"/>
                  </a:moveTo>
                  <a:lnTo>
                    <a:pt x="438521" y="256066"/>
                  </a:lnTo>
                  <a:lnTo>
                    <a:pt x="874579" y="748502"/>
                  </a:lnTo>
                  <a:lnTo>
                    <a:pt x="1313100" y="741116"/>
                  </a:lnTo>
                </a:path>
              </a:pathLst>
            </a:custGeom>
            <a:ln w="12707">
              <a:solidFill>
                <a:srgbClr val="ED7D31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2702361" y="2903419"/>
            <a:ext cx="59172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Arial"/>
                <a:cs typeface="Arial"/>
              </a:rPr>
              <a:t>S</a:t>
            </a:r>
            <a:r>
              <a:rPr sz="1298" dirty="0">
                <a:latin typeface="Arial"/>
                <a:cs typeface="Arial"/>
              </a:rPr>
              <a:t>pin-o</a:t>
            </a:r>
            <a:r>
              <a:rPr sz="1298" spc="-30" dirty="0">
                <a:latin typeface="Arial"/>
                <a:cs typeface="Arial"/>
              </a:rPr>
              <a:t>f</a:t>
            </a:r>
            <a:r>
              <a:rPr sz="1298" dirty="0">
                <a:latin typeface="Arial"/>
                <a:cs typeface="Arial"/>
              </a:rPr>
              <a:t>f</a:t>
            </a:r>
            <a:endParaRPr sz="1298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798485" y="3403002"/>
            <a:ext cx="722374" cy="401346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5074">
              <a:lnSpc>
                <a:spcPct val="100800"/>
              </a:lnSpc>
              <a:spcBef>
                <a:spcPts val="85"/>
              </a:spcBef>
            </a:pPr>
            <a:r>
              <a:rPr sz="1298" dirty="0">
                <a:latin typeface="Arial"/>
                <a:cs typeface="Arial"/>
              </a:rPr>
              <a:t>Plasma </a:t>
            </a:r>
            <a:r>
              <a:rPr sz="1298" spc="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20-25</a:t>
            </a:r>
            <a:r>
              <a:rPr sz="1298" spc="-5" dirty="0">
                <a:latin typeface="Arial"/>
                <a:cs typeface="Arial"/>
              </a:rPr>
              <a:t> </a:t>
            </a:r>
            <a:r>
              <a:rPr sz="1298" dirty="0">
                <a:latin typeface="Arial"/>
                <a:cs typeface="Arial"/>
              </a:rPr>
              <a:t>mL</a:t>
            </a:r>
            <a:endParaRPr sz="1298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866838" y="3383766"/>
            <a:ext cx="996990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Deep-targeted</a:t>
            </a:r>
            <a:r>
              <a:rPr sz="849" spc="-60" dirty="0">
                <a:latin typeface="Arial"/>
                <a:cs typeface="Arial"/>
              </a:rPr>
              <a:t> </a:t>
            </a:r>
            <a:r>
              <a:rPr sz="849" spc="10" dirty="0">
                <a:latin typeface="Arial"/>
                <a:cs typeface="Arial"/>
              </a:rPr>
              <a:t>NGS</a:t>
            </a:r>
            <a:endParaRPr sz="849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262545" y="2251570"/>
            <a:ext cx="808628" cy="115914"/>
          </a:xfrm>
          <a:prstGeom prst="rect">
            <a:avLst/>
          </a:prstGeom>
        </p:spPr>
        <p:txBody>
          <a:bodyPr vert="horz" wrap="square" lIns="0" tIns="634" rIns="0" bIns="0" rtlCol="0">
            <a:spAutoFit/>
          </a:bodyPr>
          <a:lstStyle/>
          <a:p>
            <a:pPr>
              <a:spcBef>
                <a:spcPts val="5"/>
              </a:spcBef>
            </a:pPr>
            <a:endParaRPr sz="200">
              <a:latin typeface="Times New Roman"/>
              <a:cs typeface="Times New Roman"/>
            </a:endParaRPr>
          </a:p>
          <a:p>
            <a:pPr marL="65327"/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20</a:t>
            </a:r>
            <a:r>
              <a:rPr sz="150" b="1" spc="25" dirty="0">
                <a:solidFill>
                  <a:srgbClr val="435359"/>
                </a:solidFill>
                <a:latin typeface="Arial"/>
                <a:cs typeface="Arial"/>
              </a:rPr>
              <a:t>%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o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f patient</a:t>
            </a:r>
            <a:r>
              <a:rPr sz="150" b="1" spc="15" dirty="0">
                <a:solidFill>
                  <a:srgbClr val="435359"/>
                </a:solidFill>
                <a:latin typeface="Arial"/>
                <a:cs typeface="Arial"/>
              </a:rPr>
              <a:t>s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are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20" dirty="0">
                <a:solidFill>
                  <a:srgbClr val="435359"/>
                </a:solidFill>
                <a:latin typeface="Arial"/>
                <a:cs typeface="Arial"/>
              </a:rPr>
              <a:t>CD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45+</a:t>
            </a:r>
            <a:r>
              <a:rPr sz="150" b="1" spc="7" baseline="27777" dirty="0">
                <a:solidFill>
                  <a:srgbClr val="435359"/>
                </a:solidFill>
                <a:latin typeface="Arial"/>
                <a:cs typeface="Arial"/>
              </a:rPr>
              <a:t>ve</a:t>
            </a:r>
            <a:r>
              <a:rPr sz="150" b="1" baseline="27777" dirty="0">
                <a:solidFill>
                  <a:srgbClr val="435359"/>
                </a:solidFill>
                <a:latin typeface="Arial"/>
                <a:cs typeface="Arial"/>
              </a:rPr>
              <a:t>              </a:t>
            </a:r>
            <a:r>
              <a:rPr sz="150" b="1" spc="-7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20" dirty="0">
                <a:solidFill>
                  <a:srgbClr val="435359"/>
                </a:solidFill>
                <a:latin typeface="Arial"/>
                <a:cs typeface="Arial"/>
              </a:rPr>
              <a:t>CD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56+</a:t>
            </a:r>
            <a:r>
              <a:rPr sz="150" b="1" spc="7" baseline="27777" dirty="0">
                <a:solidFill>
                  <a:srgbClr val="435359"/>
                </a:solidFill>
                <a:latin typeface="Arial"/>
                <a:cs typeface="Arial"/>
              </a:rPr>
              <a:t>ve</a:t>
            </a:r>
            <a:r>
              <a:rPr sz="150" b="1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-7" baseline="27777" dirty="0">
                <a:solidFill>
                  <a:srgbClr val="435359"/>
                </a:solidFill>
                <a:latin typeface="Arial"/>
                <a:cs typeface="Arial"/>
              </a:rPr>
              <a:t> </a:t>
            </a:r>
            <a:r>
              <a:rPr sz="150" b="1" spc="10" dirty="0">
                <a:solidFill>
                  <a:srgbClr val="435359"/>
                </a:solidFill>
                <a:latin typeface="Arial"/>
                <a:cs typeface="Arial"/>
              </a:rPr>
              <a:t>very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 info</a:t>
            </a:r>
            <a:r>
              <a:rPr sz="150" b="1" spc="15" dirty="0">
                <a:solidFill>
                  <a:srgbClr val="435359"/>
                </a:solidFill>
                <a:latin typeface="Arial"/>
                <a:cs typeface="Arial"/>
              </a:rPr>
              <a:t>rm</a:t>
            </a:r>
            <a:r>
              <a:rPr sz="150" b="1" spc="5" dirty="0">
                <a:solidFill>
                  <a:srgbClr val="435359"/>
                </a:solidFill>
                <a:latin typeface="Arial"/>
                <a:cs typeface="Arial"/>
              </a:rPr>
              <a:t>ative!</a:t>
            </a:r>
            <a:endParaRPr sz="150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150">
              <a:latin typeface="Arial"/>
              <a:cs typeface="Arial"/>
            </a:endParaRPr>
          </a:p>
          <a:p>
            <a:pPr marL="38054"/>
            <a:r>
              <a:rPr sz="250" spc="5" dirty="0">
                <a:solidFill>
                  <a:srgbClr val="B28D14"/>
                </a:solidFill>
                <a:latin typeface="Arial"/>
                <a:cs typeface="Arial"/>
              </a:rPr>
              <a:t>In</a:t>
            </a:r>
            <a:r>
              <a:rPr sz="250" dirty="0">
                <a:solidFill>
                  <a:srgbClr val="B28D14"/>
                </a:solidFill>
                <a:latin typeface="Arial"/>
                <a:cs typeface="Arial"/>
              </a:rPr>
              <a:t> </a:t>
            </a:r>
            <a:r>
              <a:rPr sz="250" spc="5" dirty="0">
                <a:solidFill>
                  <a:srgbClr val="B28D14"/>
                </a:solidFill>
                <a:latin typeface="Arial"/>
                <a:cs typeface="Arial"/>
              </a:rPr>
              <a:t>the Follow-up samples we can recognize PPC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4237123" y="2045030"/>
            <a:ext cx="586017" cy="249247"/>
            <a:chOff x="4236710" y="2047552"/>
            <a:chExt cx="586740" cy="249554"/>
          </a:xfrm>
        </p:grpSpPr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236710" y="2047552"/>
              <a:ext cx="235383" cy="22962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256416" y="2066159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2754" y="0"/>
                  </a:moveTo>
                  <a:lnTo>
                    <a:pt x="554342" y="3962"/>
                  </a:lnTo>
                  <a:lnTo>
                    <a:pt x="0" y="226275"/>
                  </a:lnTo>
                  <a:lnTo>
                    <a:pt x="457" y="227406"/>
                  </a:lnTo>
                  <a:lnTo>
                    <a:pt x="554799" y="5092"/>
                  </a:lnTo>
                  <a:lnTo>
                    <a:pt x="556387" y="905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F0D47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4259669" y="2069410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2754" y="0"/>
                  </a:moveTo>
                  <a:lnTo>
                    <a:pt x="554342" y="3962"/>
                  </a:lnTo>
                  <a:lnTo>
                    <a:pt x="0" y="226275"/>
                  </a:lnTo>
                  <a:lnTo>
                    <a:pt x="457" y="227406"/>
                  </a:lnTo>
                  <a:lnTo>
                    <a:pt x="554799" y="5092"/>
                  </a:lnTo>
                  <a:lnTo>
                    <a:pt x="556387" y="905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8A6E1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4258042" y="2067784"/>
              <a:ext cx="563880" cy="227965"/>
            </a:xfrm>
            <a:custGeom>
              <a:avLst/>
              <a:gdLst/>
              <a:ahLst/>
              <a:cxnLst/>
              <a:rect l="l" t="t" r="r" b="b"/>
              <a:pathLst>
                <a:path w="563879" h="227964">
                  <a:moveTo>
                    <a:pt x="554347" y="3969"/>
                  </a:moveTo>
                  <a:lnTo>
                    <a:pt x="0" y="226275"/>
                  </a:lnTo>
                  <a:lnTo>
                    <a:pt x="457" y="227406"/>
                  </a:lnTo>
                  <a:lnTo>
                    <a:pt x="554801" y="5101"/>
                  </a:lnTo>
                  <a:lnTo>
                    <a:pt x="554347" y="3969"/>
                  </a:lnTo>
                  <a:close/>
                </a:path>
                <a:path w="563879" h="227964">
                  <a:moveTo>
                    <a:pt x="561438" y="3365"/>
                  </a:moveTo>
                  <a:lnTo>
                    <a:pt x="555853" y="3365"/>
                  </a:lnTo>
                  <a:lnTo>
                    <a:pt x="556310" y="4495"/>
                  </a:lnTo>
                  <a:lnTo>
                    <a:pt x="554801" y="5101"/>
                  </a:lnTo>
                  <a:lnTo>
                    <a:pt x="556387" y="9055"/>
                  </a:lnTo>
                  <a:lnTo>
                    <a:pt x="561438" y="3365"/>
                  </a:lnTo>
                  <a:close/>
                </a:path>
                <a:path w="563879" h="227964">
                  <a:moveTo>
                    <a:pt x="555853" y="3365"/>
                  </a:moveTo>
                  <a:lnTo>
                    <a:pt x="554347" y="3969"/>
                  </a:lnTo>
                  <a:lnTo>
                    <a:pt x="554801" y="5101"/>
                  </a:lnTo>
                  <a:lnTo>
                    <a:pt x="556310" y="4495"/>
                  </a:lnTo>
                  <a:lnTo>
                    <a:pt x="555853" y="3365"/>
                  </a:lnTo>
                  <a:close/>
                </a:path>
                <a:path w="563879" h="227964">
                  <a:moveTo>
                    <a:pt x="552754" y="0"/>
                  </a:moveTo>
                  <a:lnTo>
                    <a:pt x="554347" y="3969"/>
                  </a:lnTo>
                  <a:lnTo>
                    <a:pt x="555853" y="3365"/>
                  </a:lnTo>
                  <a:lnTo>
                    <a:pt x="561438" y="3365"/>
                  </a:lnTo>
                  <a:lnTo>
                    <a:pt x="563626" y="901"/>
                  </a:lnTo>
                  <a:lnTo>
                    <a:pt x="552754" y="0"/>
                  </a:lnTo>
                  <a:close/>
                </a:path>
              </a:pathLst>
            </a:custGeom>
            <a:solidFill>
              <a:srgbClr val="E6B823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4211272" y="2447251"/>
            <a:ext cx="25749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Arial"/>
                <a:cs typeface="Arial"/>
              </a:rPr>
              <a:t>N</a:t>
            </a:r>
            <a:r>
              <a:rPr sz="849" spc="10" dirty="0">
                <a:latin typeface="Arial"/>
                <a:cs typeface="Arial"/>
              </a:rPr>
              <a:t>GF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5023990" y="3580161"/>
            <a:ext cx="1749806" cy="120501"/>
            <a:chOff x="5024547" y="3584575"/>
            <a:chExt cx="1751964" cy="120650"/>
          </a:xfrm>
        </p:grpSpPr>
        <p:sp>
          <p:nvSpPr>
            <p:cNvPr id="48" name="object 48"/>
            <p:cNvSpPr/>
            <p:nvPr/>
          </p:nvSpPr>
          <p:spPr>
            <a:xfrm>
              <a:off x="5024547" y="3587021"/>
              <a:ext cx="1751964" cy="0"/>
            </a:xfrm>
            <a:custGeom>
              <a:avLst/>
              <a:gdLst/>
              <a:ahLst/>
              <a:cxnLst/>
              <a:rect l="l" t="t" r="r" b="b"/>
              <a:pathLst>
                <a:path w="1751965">
                  <a:moveTo>
                    <a:pt x="0" y="0"/>
                  </a:moveTo>
                  <a:lnTo>
                    <a:pt x="1751639" y="0"/>
                  </a:lnTo>
                </a:path>
              </a:pathLst>
            </a:custGeom>
            <a:ln w="3693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5024547" y="3702751"/>
              <a:ext cx="1751964" cy="0"/>
            </a:xfrm>
            <a:custGeom>
              <a:avLst/>
              <a:gdLst/>
              <a:ahLst/>
              <a:cxnLst/>
              <a:rect l="l" t="t" r="r" b="b"/>
              <a:pathLst>
                <a:path w="1751965">
                  <a:moveTo>
                    <a:pt x="0" y="0"/>
                  </a:moveTo>
                  <a:lnTo>
                    <a:pt x="1751611" y="0"/>
                  </a:lnTo>
                </a:path>
              </a:pathLst>
            </a:custGeom>
            <a:ln w="492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214251" y="3584575"/>
              <a:ext cx="1372222" cy="11817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243810" y="3606727"/>
              <a:ext cx="1313180" cy="76835"/>
            </a:xfrm>
            <a:custGeom>
              <a:avLst/>
              <a:gdLst/>
              <a:ahLst/>
              <a:cxnLst/>
              <a:rect l="l" t="t" r="r" b="b"/>
              <a:pathLst>
                <a:path w="1313179" h="76835">
                  <a:moveTo>
                    <a:pt x="0" y="0"/>
                  </a:moveTo>
                  <a:lnTo>
                    <a:pt x="438525" y="24621"/>
                  </a:lnTo>
                  <a:lnTo>
                    <a:pt x="874587" y="76326"/>
                  </a:lnTo>
                  <a:lnTo>
                    <a:pt x="1313113" y="73864"/>
                  </a:lnTo>
                </a:path>
              </a:pathLst>
            </a:custGeom>
            <a:ln w="12705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5178817" y="3562550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83,25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616694" y="3587142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61,25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43351" y="3638783"/>
            <a:ext cx="14904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18,875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492472" y="3636324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19,45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178817" y="2692018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832,5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5616705" y="2947768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612,5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043375" y="3439595"/>
            <a:ext cx="14904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188,75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492485" y="3432216"/>
            <a:ext cx="126844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404040"/>
                </a:solidFill>
                <a:latin typeface="Calibri"/>
                <a:cs typeface="Calibri"/>
              </a:rPr>
              <a:t>194,5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946768" y="3655997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01889" y="3540418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901889" y="3422380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01889" y="3306800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901889" y="3191222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901889" y="3073183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901889" y="2957604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901889" y="2842025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7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901889" y="2723987"/>
            <a:ext cx="89425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1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00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901888" y="2608409"/>
            <a:ext cx="1884896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  <a:tabLst>
                <a:tab pos="1871002" algn="l"/>
              </a:tabLst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900   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u="sng" spc="-5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350" u="sng" dirty="0">
                <a:solidFill>
                  <a:srgbClr val="595959"/>
                </a:solidFill>
                <a:uFill>
                  <a:solidFill>
                    <a:srgbClr val="D9D9D9"/>
                  </a:solidFill>
                </a:uFill>
                <a:latin typeface="Times New Roman"/>
                <a:cs typeface="Times New Roman"/>
              </a:rPr>
              <a:t>	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5218001" y="3715016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6531669" y="3715016"/>
            <a:ext cx="48201" cy="65963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835209" y="2925190"/>
            <a:ext cx="53861" cy="501032"/>
          </a:xfrm>
          <a:prstGeom prst="rect">
            <a:avLst/>
          </a:prstGeom>
        </p:spPr>
        <p:txBody>
          <a:bodyPr vert="vert270" wrap="square" lIns="0" tIns="10147" rIns="0" bIns="0" rtlCol="0">
            <a:spAutoFit/>
          </a:bodyPr>
          <a:lstStyle/>
          <a:p>
            <a:pPr marL="12685">
              <a:spcBef>
                <a:spcPts val="80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TOTA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cfdna 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Nan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ogrames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5405382" y="3855576"/>
            <a:ext cx="93864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620" y="0"/>
                </a:lnTo>
              </a:path>
            </a:pathLst>
          </a:custGeom>
          <a:ln w="12702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4" name="object 74"/>
          <p:cNvSpPr txBox="1"/>
          <p:nvPr/>
        </p:nvSpPr>
        <p:spPr>
          <a:xfrm>
            <a:off x="5496803" y="3715017"/>
            <a:ext cx="207389" cy="15818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5074" algn="r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endParaRPr sz="350">
              <a:latin typeface="Calibri"/>
              <a:cs typeface="Calibri"/>
            </a:endParaRPr>
          </a:p>
          <a:p>
            <a:pPr marR="25370" algn="r">
              <a:spcBef>
                <a:spcPts val="340"/>
              </a:spcBef>
            </a:pPr>
            <a:r>
              <a:rPr sz="350" spc="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3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350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5737560" y="3855576"/>
            <a:ext cx="93864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620" y="0"/>
                </a:lnTo>
              </a:path>
            </a:pathLst>
          </a:custGeom>
          <a:ln w="12702">
            <a:solidFill>
              <a:srgbClr val="ED7D31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5828882" y="3715017"/>
            <a:ext cx="408436" cy="158182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R="100210" algn="r">
              <a:spcBef>
                <a:spcPts val="95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endParaRPr sz="350">
              <a:latin typeface="Calibri"/>
              <a:cs typeface="Calibri"/>
            </a:endParaRPr>
          </a:p>
          <a:p>
            <a:pPr marL="12685">
              <a:spcBef>
                <a:spcPts val="340"/>
              </a:spcBef>
            </a:pP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OOD</a:t>
            </a:r>
            <a:r>
              <a:rPr sz="350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35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OW </a:t>
            </a:r>
            <a:r>
              <a:rPr sz="350" spc="5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350" spc="-30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350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350" spc="-1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350" spc="-10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350" spc="-5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35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3114137" y="4006462"/>
            <a:ext cx="373110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Montserrat"/>
                <a:cs typeface="Montserrat"/>
              </a:rPr>
              <a:t>10-fold</a:t>
            </a:r>
            <a:r>
              <a:rPr sz="1298" spc="-10" dirty="0">
                <a:latin typeface="Montserrat"/>
                <a:cs typeface="Montserrat"/>
              </a:rPr>
              <a:t> </a:t>
            </a:r>
            <a:r>
              <a:rPr sz="1298" spc="-5" dirty="0">
                <a:latin typeface="Montserrat"/>
                <a:cs typeface="Montserrat"/>
              </a:rPr>
              <a:t>increase</a:t>
            </a:r>
            <a:r>
              <a:rPr sz="1298" spc="-10" dirty="0">
                <a:latin typeface="Montserrat"/>
                <a:cs typeface="Montserrat"/>
              </a:rPr>
              <a:t> </a:t>
            </a:r>
            <a:r>
              <a:rPr sz="1298" dirty="0">
                <a:latin typeface="Montserrat"/>
                <a:cs typeface="Montserrat"/>
              </a:rPr>
              <a:t>in</a:t>
            </a:r>
            <a:r>
              <a:rPr sz="1298" spc="-5" dirty="0">
                <a:latin typeface="Montserrat"/>
                <a:cs typeface="Montserrat"/>
              </a:rPr>
              <a:t> cfDNA </a:t>
            </a:r>
            <a:r>
              <a:rPr sz="1298" dirty="0">
                <a:latin typeface="Montserrat"/>
                <a:cs typeface="Montserrat"/>
              </a:rPr>
              <a:t>with</a:t>
            </a:r>
            <a:r>
              <a:rPr sz="1298" spc="-5" dirty="0">
                <a:latin typeface="Montserrat"/>
                <a:cs typeface="Montserrat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50ml</a:t>
            </a:r>
            <a:r>
              <a:rPr sz="1298" b="1" spc="-10" dirty="0">
                <a:solidFill>
                  <a:srgbClr val="0070C0"/>
                </a:solidFill>
                <a:latin typeface="Montserrat"/>
                <a:cs typeface="Montserrat"/>
              </a:rPr>
              <a:t> </a:t>
            </a:r>
            <a:r>
              <a:rPr sz="1298" b="1" dirty="0">
                <a:solidFill>
                  <a:srgbClr val="0070C0"/>
                </a:solidFill>
                <a:latin typeface="Montserrat"/>
                <a:cs typeface="Montserrat"/>
              </a:rPr>
              <a:t>of</a:t>
            </a:r>
            <a:r>
              <a:rPr sz="1298" b="1" spc="-5" dirty="0">
                <a:solidFill>
                  <a:srgbClr val="0070C0"/>
                </a:solidFill>
                <a:latin typeface="Montserrat"/>
                <a:cs typeface="Montserrat"/>
              </a:rPr>
              <a:t> blood</a:t>
            </a:r>
            <a:endParaRPr sz="1298">
              <a:latin typeface="Montserrat"/>
              <a:cs typeface="Montserrat"/>
            </a:endParaRPr>
          </a:p>
        </p:txBody>
      </p:sp>
    </p:spTree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098808" y="632530"/>
            <a:ext cx="5393390" cy="3710175"/>
            <a:chOff x="2095759" y="633310"/>
            <a:chExt cx="5400040" cy="371475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95759" y="633310"/>
              <a:ext cx="5009852" cy="371435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091521" y="633323"/>
              <a:ext cx="3404870" cy="3714750"/>
            </a:xfrm>
            <a:custGeom>
              <a:avLst/>
              <a:gdLst/>
              <a:ahLst/>
              <a:cxnLst/>
              <a:rect l="l" t="t" r="r" b="b"/>
              <a:pathLst>
                <a:path w="3404870" h="3714750">
                  <a:moveTo>
                    <a:pt x="583247" y="3210229"/>
                  </a:moveTo>
                  <a:lnTo>
                    <a:pt x="579589" y="3164814"/>
                  </a:lnTo>
                  <a:lnTo>
                    <a:pt x="568972" y="3121723"/>
                  </a:lnTo>
                  <a:lnTo>
                    <a:pt x="552005" y="3081553"/>
                  </a:lnTo>
                  <a:lnTo>
                    <a:pt x="529234" y="3044875"/>
                  </a:lnTo>
                  <a:lnTo>
                    <a:pt x="501256" y="3012249"/>
                  </a:lnTo>
                  <a:lnTo>
                    <a:pt x="468630" y="2984258"/>
                  </a:lnTo>
                  <a:lnTo>
                    <a:pt x="431952" y="2961487"/>
                  </a:lnTo>
                  <a:lnTo>
                    <a:pt x="391782" y="2944520"/>
                  </a:lnTo>
                  <a:lnTo>
                    <a:pt x="348703" y="2933903"/>
                  </a:lnTo>
                  <a:lnTo>
                    <a:pt x="303288" y="2930245"/>
                  </a:lnTo>
                  <a:lnTo>
                    <a:pt x="257886" y="2933903"/>
                  </a:lnTo>
                  <a:lnTo>
                    <a:pt x="214807" y="2944520"/>
                  </a:lnTo>
                  <a:lnTo>
                    <a:pt x="174637" y="2961487"/>
                  </a:lnTo>
                  <a:lnTo>
                    <a:pt x="137947" y="2984258"/>
                  </a:lnTo>
                  <a:lnTo>
                    <a:pt x="105333" y="3012249"/>
                  </a:lnTo>
                  <a:lnTo>
                    <a:pt x="77343" y="3044875"/>
                  </a:lnTo>
                  <a:lnTo>
                    <a:pt x="54584" y="3081553"/>
                  </a:lnTo>
                  <a:lnTo>
                    <a:pt x="37604" y="3121723"/>
                  </a:lnTo>
                  <a:lnTo>
                    <a:pt x="27000" y="3164814"/>
                  </a:lnTo>
                  <a:lnTo>
                    <a:pt x="23329" y="3210229"/>
                  </a:lnTo>
                  <a:lnTo>
                    <a:pt x="27000" y="3255645"/>
                  </a:lnTo>
                  <a:lnTo>
                    <a:pt x="37604" y="3298723"/>
                  </a:lnTo>
                  <a:lnTo>
                    <a:pt x="54584" y="3338893"/>
                  </a:lnTo>
                  <a:lnTo>
                    <a:pt x="77343" y="3375583"/>
                  </a:lnTo>
                  <a:lnTo>
                    <a:pt x="105333" y="3408210"/>
                  </a:lnTo>
                  <a:lnTo>
                    <a:pt x="137947" y="3436188"/>
                  </a:lnTo>
                  <a:lnTo>
                    <a:pt x="174637" y="3458959"/>
                  </a:lnTo>
                  <a:lnTo>
                    <a:pt x="214807" y="3475939"/>
                  </a:lnTo>
                  <a:lnTo>
                    <a:pt x="257886" y="3486543"/>
                  </a:lnTo>
                  <a:lnTo>
                    <a:pt x="303288" y="3490214"/>
                  </a:lnTo>
                  <a:lnTo>
                    <a:pt x="348703" y="3486543"/>
                  </a:lnTo>
                  <a:lnTo>
                    <a:pt x="391782" y="3475939"/>
                  </a:lnTo>
                  <a:lnTo>
                    <a:pt x="431952" y="3458959"/>
                  </a:lnTo>
                  <a:lnTo>
                    <a:pt x="468630" y="3436188"/>
                  </a:lnTo>
                  <a:lnTo>
                    <a:pt x="501256" y="3408210"/>
                  </a:lnTo>
                  <a:lnTo>
                    <a:pt x="529234" y="3375583"/>
                  </a:lnTo>
                  <a:lnTo>
                    <a:pt x="552005" y="3338893"/>
                  </a:lnTo>
                  <a:lnTo>
                    <a:pt x="568972" y="3298723"/>
                  </a:lnTo>
                  <a:lnTo>
                    <a:pt x="579589" y="3255645"/>
                  </a:lnTo>
                  <a:lnTo>
                    <a:pt x="583247" y="3210229"/>
                  </a:lnTo>
                  <a:close/>
                </a:path>
                <a:path w="3404870" h="3714750">
                  <a:moveTo>
                    <a:pt x="699897" y="1265885"/>
                  </a:moveTo>
                  <a:lnTo>
                    <a:pt x="696709" y="1218399"/>
                  </a:lnTo>
                  <a:lnTo>
                    <a:pt x="687400" y="1172857"/>
                  </a:lnTo>
                  <a:lnTo>
                    <a:pt x="672401" y="1129665"/>
                  </a:lnTo>
                  <a:lnTo>
                    <a:pt x="652119" y="1089253"/>
                  </a:lnTo>
                  <a:lnTo>
                    <a:pt x="626986" y="1052029"/>
                  </a:lnTo>
                  <a:lnTo>
                    <a:pt x="597395" y="1018425"/>
                  </a:lnTo>
                  <a:lnTo>
                    <a:pt x="563791" y="988834"/>
                  </a:lnTo>
                  <a:lnTo>
                    <a:pt x="526580" y="963701"/>
                  </a:lnTo>
                  <a:lnTo>
                    <a:pt x="486168" y="943419"/>
                  </a:lnTo>
                  <a:lnTo>
                    <a:pt x="442976" y="928420"/>
                  </a:lnTo>
                  <a:lnTo>
                    <a:pt x="397433" y="919111"/>
                  </a:lnTo>
                  <a:lnTo>
                    <a:pt x="349948" y="915911"/>
                  </a:lnTo>
                  <a:lnTo>
                    <a:pt x="302463" y="919111"/>
                  </a:lnTo>
                  <a:lnTo>
                    <a:pt x="256921" y="928420"/>
                  </a:lnTo>
                  <a:lnTo>
                    <a:pt x="213741" y="943419"/>
                  </a:lnTo>
                  <a:lnTo>
                    <a:pt x="173329" y="963701"/>
                  </a:lnTo>
                  <a:lnTo>
                    <a:pt x="136105" y="988834"/>
                  </a:lnTo>
                  <a:lnTo>
                    <a:pt x="102501" y="1018425"/>
                  </a:lnTo>
                  <a:lnTo>
                    <a:pt x="72923" y="1052029"/>
                  </a:lnTo>
                  <a:lnTo>
                    <a:pt x="47777" y="1089253"/>
                  </a:lnTo>
                  <a:lnTo>
                    <a:pt x="27508" y="1129665"/>
                  </a:lnTo>
                  <a:lnTo>
                    <a:pt x="12496" y="1172857"/>
                  </a:lnTo>
                  <a:lnTo>
                    <a:pt x="3200" y="1218399"/>
                  </a:lnTo>
                  <a:lnTo>
                    <a:pt x="0" y="1265885"/>
                  </a:lnTo>
                  <a:lnTo>
                    <a:pt x="3200" y="1313383"/>
                  </a:lnTo>
                  <a:lnTo>
                    <a:pt x="12496" y="1358925"/>
                  </a:lnTo>
                  <a:lnTo>
                    <a:pt x="27508" y="1402118"/>
                  </a:lnTo>
                  <a:lnTo>
                    <a:pt x="47777" y="1442542"/>
                  </a:lnTo>
                  <a:lnTo>
                    <a:pt x="72923" y="1479753"/>
                  </a:lnTo>
                  <a:lnTo>
                    <a:pt x="102501" y="1513370"/>
                  </a:lnTo>
                  <a:lnTo>
                    <a:pt x="136105" y="1542948"/>
                  </a:lnTo>
                  <a:lnTo>
                    <a:pt x="173329" y="1568094"/>
                  </a:lnTo>
                  <a:lnTo>
                    <a:pt x="213741" y="1588376"/>
                  </a:lnTo>
                  <a:lnTo>
                    <a:pt x="256921" y="1603375"/>
                  </a:lnTo>
                  <a:lnTo>
                    <a:pt x="302463" y="1612684"/>
                  </a:lnTo>
                  <a:lnTo>
                    <a:pt x="349948" y="1615871"/>
                  </a:lnTo>
                  <a:lnTo>
                    <a:pt x="397433" y="1612684"/>
                  </a:lnTo>
                  <a:lnTo>
                    <a:pt x="442976" y="1603375"/>
                  </a:lnTo>
                  <a:lnTo>
                    <a:pt x="486168" y="1588376"/>
                  </a:lnTo>
                  <a:lnTo>
                    <a:pt x="526580" y="1568094"/>
                  </a:lnTo>
                  <a:lnTo>
                    <a:pt x="563791" y="1542948"/>
                  </a:lnTo>
                  <a:lnTo>
                    <a:pt x="597395" y="1513370"/>
                  </a:lnTo>
                  <a:lnTo>
                    <a:pt x="626986" y="1479753"/>
                  </a:lnTo>
                  <a:lnTo>
                    <a:pt x="652119" y="1442542"/>
                  </a:lnTo>
                  <a:lnTo>
                    <a:pt x="672401" y="1402118"/>
                  </a:lnTo>
                  <a:lnTo>
                    <a:pt x="687400" y="1358925"/>
                  </a:lnTo>
                  <a:lnTo>
                    <a:pt x="696709" y="1313383"/>
                  </a:lnTo>
                  <a:lnTo>
                    <a:pt x="699897" y="1265885"/>
                  </a:lnTo>
                  <a:close/>
                </a:path>
                <a:path w="3404870" h="3714750">
                  <a:moveTo>
                    <a:pt x="2029701" y="2129180"/>
                  </a:moveTo>
                  <a:lnTo>
                    <a:pt x="2026031" y="2083765"/>
                  </a:lnTo>
                  <a:lnTo>
                    <a:pt x="2015426" y="2040686"/>
                  </a:lnTo>
                  <a:lnTo>
                    <a:pt x="1998446" y="2000504"/>
                  </a:lnTo>
                  <a:lnTo>
                    <a:pt x="1975675" y="1963826"/>
                  </a:lnTo>
                  <a:lnTo>
                    <a:pt x="1947697" y="1931200"/>
                  </a:lnTo>
                  <a:lnTo>
                    <a:pt x="1915083" y="1903222"/>
                  </a:lnTo>
                  <a:lnTo>
                    <a:pt x="1878393" y="1880450"/>
                  </a:lnTo>
                  <a:lnTo>
                    <a:pt x="1838223" y="1863471"/>
                  </a:lnTo>
                  <a:lnTo>
                    <a:pt x="1795145" y="1852866"/>
                  </a:lnTo>
                  <a:lnTo>
                    <a:pt x="1749742" y="1849196"/>
                  </a:lnTo>
                  <a:lnTo>
                    <a:pt x="1704327" y="1852866"/>
                  </a:lnTo>
                  <a:lnTo>
                    <a:pt x="1661248" y="1863471"/>
                  </a:lnTo>
                  <a:lnTo>
                    <a:pt x="1621078" y="1880450"/>
                  </a:lnTo>
                  <a:lnTo>
                    <a:pt x="1584401" y="1903222"/>
                  </a:lnTo>
                  <a:lnTo>
                    <a:pt x="1551774" y="1931200"/>
                  </a:lnTo>
                  <a:lnTo>
                    <a:pt x="1523796" y="1963826"/>
                  </a:lnTo>
                  <a:lnTo>
                    <a:pt x="1501025" y="2000504"/>
                  </a:lnTo>
                  <a:lnTo>
                    <a:pt x="1484045" y="2040686"/>
                  </a:lnTo>
                  <a:lnTo>
                    <a:pt x="1473441" y="2083765"/>
                  </a:lnTo>
                  <a:lnTo>
                    <a:pt x="1469783" y="2129180"/>
                  </a:lnTo>
                  <a:lnTo>
                    <a:pt x="1473441" y="2174595"/>
                  </a:lnTo>
                  <a:lnTo>
                    <a:pt x="1484045" y="2217674"/>
                  </a:lnTo>
                  <a:lnTo>
                    <a:pt x="1501025" y="2257856"/>
                  </a:lnTo>
                  <a:lnTo>
                    <a:pt x="1523796" y="2294534"/>
                  </a:lnTo>
                  <a:lnTo>
                    <a:pt x="1551774" y="2327160"/>
                  </a:lnTo>
                  <a:lnTo>
                    <a:pt x="1584401" y="2355138"/>
                  </a:lnTo>
                  <a:lnTo>
                    <a:pt x="1621078" y="2377910"/>
                  </a:lnTo>
                  <a:lnTo>
                    <a:pt x="1661248" y="2394889"/>
                  </a:lnTo>
                  <a:lnTo>
                    <a:pt x="1704327" y="2405494"/>
                  </a:lnTo>
                  <a:lnTo>
                    <a:pt x="1749742" y="2409164"/>
                  </a:lnTo>
                  <a:lnTo>
                    <a:pt x="1795145" y="2405494"/>
                  </a:lnTo>
                  <a:lnTo>
                    <a:pt x="1838223" y="2394889"/>
                  </a:lnTo>
                  <a:lnTo>
                    <a:pt x="1878393" y="2377910"/>
                  </a:lnTo>
                  <a:lnTo>
                    <a:pt x="1915083" y="2355138"/>
                  </a:lnTo>
                  <a:lnTo>
                    <a:pt x="1947697" y="2327160"/>
                  </a:lnTo>
                  <a:lnTo>
                    <a:pt x="1975675" y="2294534"/>
                  </a:lnTo>
                  <a:lnTo>
                    <a:pt x="1998446" y="2257856"/>
                  </a:lnTo>
                  <a:lnTo>
                    <a:pt x="2015426" y="2217674"/>
                  </a:lnTo>
                  <a:lnTo>
                    <a:pt x="2026031" y="2174595"/>
                  </a:lnTo>
                  <a:lnTo>
                    <a:pt x="2029701" y="2129180"/>
                  </a:lnTo>
                  <a:close/>
                </a:path>
                <a:path w="3404870" h="3714750">
                  <a:moveTo>
                    <a:pt x="3404273" y="409575"/>
                  </a:moveTo>
                  <a:lnTo>
                    <a:pt x="3402571" y="363766"/>
                  </a:lnTo>
                  <a:lnTo>
                    <a:pt x="3397415" y="318922"/>
                  </a:lnTo>
                  <a:lnTo>
                    <a:pt x="3388944" y="275170"/>
                  </a:lnTo>
                  <a:lnTo>
                    <a:pt x="3377298" y="232651"/>
                  </a:lnTo>
                  <a:lnTo>
                    <a:pt x="3362591" y="191477"/>
                  </a:lnTo>
                  <a:lnTo>
                    <a:pt x="3344964" y="151790"/>
                  </a:lnTo>
                  <a:lnTo>
                    <a:pt x="3324529" y="113728"/>
                  </a:lnTo>
                  <a:lnTo>
                    <a:pt x="3301454" y="77406"/>
                  </a:lnTo>
                  <a:lnTo>
                    <a:pt x="3275838" y="42964"/>
                  </a:lnTo>
                  <a:lnTo>
                    <a:pt x="3247821" y="10528"/>
                  </a:lnTo>
                  <a:lnTo>
                    <a:pt x="3237280" y="0"/>
                  </a:lnTo>
                  <a:lnTo>
                    <a:pt x="2401824" y="0"/>
                  </a:lnTo>
                  <a:lnTo>
                    <a:pt x="2348255" y="62484"/>
                  </a:lnTo>
                  <a:lnTo>
                    <a:pt x="2322868" y="99733"/>
                  </a:lnTo>
                  <a:lnTo>
                    <a:pt x="2300363" y="138912"/>
                  </a:lnTo>
                  <a:lnTo>
                    <a:pt x="2280882" y="179895"/>
                  </a:lnTo>
                  <a:lnTo>
                    <a:pt x="2264575" y="222504"/>
                  </a:lnTo>
                  <a:lnTo>
                    <a:pt x="2251608" y="266573"/>
                  </a:lnTo>
                  <a:lnTo>
                    <a:pt x="2242147" y="311975"/>
                  </a:lnTo>
                  <a:lnTo>
                    <a:pt x="2236330" y="358533"/>
                  </a:lnTo>
                  <a:lnTo>
                    <a:pt x="2234234" y="406133"/>
                  </a:lnTo>
                  <a:lnTo>
                    <a:pt x="2234590" y="429615"/>
                  </a:lnTo>
                  <a:lnTo>
                    <a:pt x="2235860" y="452869"/>
                  </a:lnTo>
                  <a:lnTo>
                    <a:pt x="2237676" y="502208"/>
                  </a:lnTo>
                  <a:lnTo>
                    <a:pt x="2235822" y="551154"/>
                  </a:lnTo>
                  <a:lnTo>
                    <a:pt x="2230336" y="599541"/>
                  </a:lnTo>
                  <a:lnTo>
                    <a:pt x="2221331" y="647090"/>
                  </a:lnTo>
                  <a:lnTo>
                    <a:pt x="2208847" y="693699"/>
                  </a:lnTo>
                  <a:lnTo>
                    <a:pt x="2192985" y="739152"/>
                  </a:lnTo>
                  <a:lnTo>
                    <a:pt x="2173795" y="783259"/>
                  </a:lnTo>
                  <a:lnTo>
                    <a:pt x="2151367" y="825830"/>
                  </a:lnTo>
                  <a:lnTo>
                    <a:pt x="2125764" y="866673"/>
                  </a:lnTo>
                  <a:lnTo>
                    <a:pt x="2097074" y="905598"/>
                  </a:lnTo>
                  <a:lnTo>
                    <a:pt x="2065362" y="942428"/>
                  </a:lnTo>
                  <a:lnTo>
                    <a:pt x="2030704" y="976947"/>
                  </a:lnTo>
                  <a:lnTo>
                    <a:pt x="1993176" y="1008989"/>
                  </a:lnTo>
                  <a:lnTo>
                    <a:pt x="1177036" y="1653006"/>
                  </a:lnTo>
                  <a:lnTo>
                    <a:pt x="1135634" y="1683245"/>
                  </a:lnTo>
                  <a:lnTo>
                    <a:pt x="1092263" y="1710232"/>
                  </a:lnTo>
                  <a:lnTo>
                    <a:pt x="1047153" y="1733791"/>
                  </a:lnTo>
                  <a:lnTo>
                    <a:pt x="1000518" y="1753793"/>
                  </a:lnTo>
                  <a:lnTo>
                    <a:pt x="952601" y="1770087"/>
                  </a:lnTo>
                  <a:lnTo>
                    <a:pt x="903617" y="1782521"/>
                  </a:lnTo>
                  <a:lnTo>
                    <a:pt x="853808" y="1790954"/>
                  </a:lnTo>
                  <a:lnTo>
                    <a:pt x="803516" y="1795246"/>
                  </a:lnTo>
                  <a:lnTo>
                    <a:pt x="803389" y="1795246"/>
                  </a:lnTo>
                  <a:lnTo>
                    <a:pt x="752602" y="1795233"/>
                  </a:lnTo>
                  <a:lnTo>
                    <a:pt x="701662" y="1790788"/>
                  </a:lnTo>
                  <a:lnTo>
                    <a:pt x="682980" y="1788706"/>
                  </a:lnTo>
                  <a:lnTo>
                    <a:pt x="664083" y="1787398"/>
                  </a:lnTo>
                  <a:lnTo>
                    <a:pt x="644969" y="1786851"/>
                  </a:lnTo>
                  <a:lnTo>
                    <a:pt x="625678" y="1787093"/>
                  </a:lnTo>
                  <a:lnTo>
                    <a:pt x="578993" y="1791068"/>
                  </a:lnTo>
                  <a:lnTo>
                    <a:pt x="533628" y="1799704"/>
                  </a:lnTo>
                  <a:lnTo>
                    <a:pt x="489864" y="1812759"/>
                  </a:lnTo>
                  <a:lnTo>
                    <a:pt x="447941" y="1829981"/>
                  </a:lnTo>
                  <a:lnTo>
                    <a:pt x="408127" y="1851113"/>
                  </a:lnTo>
                  <a:lnTo>
                    <a:pt x="370649" y="1875917"/>
                  </a:lnTo>
                  <a:lnTo>
                    <a:pt x="335788" y="1904136"/>
                  </a:lnTo>
                  <a:lnTo>
                    <a:pt x="303796" y="1935530"/>
                  </a:lnTo>
                  <a:lnTo>
                    <a:pt x="274916" y="1969846"/>
                  </a:lnTo>
                  <a:lnTo>
                    <a:pt x="249402" y="2006828"/>
                  </a:lnTo>
                  <a:lnTo>
                    <a:pt x="227520" y="2046236"/>
                  </a:lnTo>
                  <a:lnTo>
                    <a:pt x="209524" y="2087816"/>
                  </a:lnTo>
                  <a:lnTo>
                    <a:pt x="195656" y="2131314"/>
                  </a:lnTo>
                  <a:lnTo>
                    <a:pt x="186182" y="2176500"/>
                  </a:lnTo>
                  <a:lnTo>
                    <a:pt x="181356" y="2223109"/>
                  </a:lnTo>
                  <a:lnTo>
                    <a:pt x="181394" y="2272284"/>
                  </a:lnTo>
                  <a:lnTo>
                    <a:pt x="186448" y="2320112"/>
                  </a:lnTo>
                  <a:lnTo>
                    <a:pt x="196265" y="2366378"/>
                  </a:lnTo>
                  <a:lnTo>
                    <a:pt x="210578" y="2410790"/>
                  </a:lnTo>
                  <a:lnTo>
                    <a:pt x="229146" y="2453119"/>
                  </a:lnTo>
                  <a:lnTo>
                    <a:pt x="251701" y="2493099"/>
                  </a:lnTo>
                  <a:lnTo>
                    <a:pt x="278015" y="2530475"/>
                  </a:lnTo>
                  <a:lnTo>
                    <a:pt x="307797" y="2564993"/>
                  </a:lnTo>
                  <a:lnTo>
                    <a:pt x="340829" y="2596400"/>
                  </a:lnTo>
                  <a:lnTo>
                    <a:pt x="376834" y="2624442"/>
                  </a:lnTo>
                  <a:lnTo>
                    <a:pt x="415569" y="2648877"/>
                  </a:lnTo>
                  <a:lnTo>
                    <a:pt x="456768" y="2669438"/>
                  </a:lnTo>
                  <a:lnTo>
                    <a:pt x="500189" y="2685872"/>
                  </a:lnTo>
                  <a:lnTo>
                    <a:pt x="545566" y="2697924"/>
                  </a:lnTo>
                  <a:lnTo>
                    <a:pt x="592658" y="2705341"/>
                  </a:lnTo>
                  <a:lnTo>
                    <a:pt x="641210" y="2707868"/>
                  </a:lnTo>
                  <a:lnTo>
                    <a:pt x="687616" y="2705544"/>
                  </a:lnTo>
                  <a:lnTo>
                    <a:pt x="732701" y="2698750"/>
                  </a:lnTo>
                  <a:lnTo>
                    <a:pt x="776236" y="2687688"/>
                  </a:lnTo>
                  <a:lnTo>
                    <a:pt x="818007" y="2672600"/>
                  </a:lnTo>
                  <a:lnTo>
                    <a:pt x="866267" y="2655887"/>
                  </a:lnTo>
                  <a:lnTo>
                    <a:pt x="915670" y="2645460"/>
                  </a:lnTo>
                  <a:lnTo>
                    <a:pt x="965568" y="2641447"/>
                  </a:lnTo>
                  <a:lnTo>
                    <a:pt x="1015314" y="2643962"/>
                  </a:lnTo>
                  <a:lnTo>
                    <a:pt x="1064285" y="2653119"/>
                  </a:lnTo>
                  <a:lnTo>
                    <a:pt x="1111821" y="2669057"/>
                  </a:lnTo>
                  <a:lnTo>
                    <a:pt x="1157300" y="2691866"/>
                  </a:lnTo>
                  <a:lnTo>
                    <a:pt x="1472450" y="2879242"/>
                  </a:lnTo>
                  <a:lnTo>
                    <a:pt x="1514703" y="2908236"/>
                  </a:lnTo>
                  <a:lnTo>
                    <a:pt x="1552397" y="2942031"/>
                  </a:lnTo>
                  <a:lnTo>
                    <a:pt x="1585175" y="2980029"/>
                  </a:lnTo>
                  <a:lnTo>
                    <a:pt x="1612633" y="3021647"/>
                  </a:lnTo>
                  <a:lnTo>
                    <a:pt x="1634413" y="3066300"/>
                  </a:lnTo>
                  <a:lnTo>
                    <a:pt x="1650123" y="3113379"/>
                  </a:lnTo>
                  <a:lnTo>
                    <a:pt x="1659394" y="3162300"/>
                  </a:lnTo>
                  <a:lnTo>
                    <a:pt x="1661845" y="3212465"/>
                  </a:lnTo>
                  <a:lnTo>
                    <a:pt x="1657108" y="3263303"/>
                  </a:lnTo>
                  <a:lnTo>
                    <a:pt x="1652143" y="3300603"/>
                  </a:lnTo>
                  <a:lnTo>
                    <a:pt x="1649564" y="3338601"/>
                  </a:lnTo>
                  <a:lnTo>
                    <a:pt x="1649463" y="3377234"/>
                  </a:lnTo>
                  <a:lnTo>
                    <a:pt x="1651889" y="3416414"/>
                  </a:lnTo>
                  <a:lnTo>
                    <a:pt x="1658543" y="3462642"/>
                  </a:lnTo>
                  <a:lnTo>
                    <a:pt x="1669542" y="3508197"/>
                  </a:lnTo>
                  <a:lnTo>
                    <a:pt x="1684642" y="3552812"/>
                  </a:lnTo>
                  <a:lnTo>
                    <a:pt x="1703590" y="3596259"/>
                  </a:lnTo>
                  <a:lnTo>
                    <a:pt x="1726145" y="3638270"/>
                  </a:lnTo>
                  <a:lnTo>
                    <a:pt x="1752041" y="3678631"/>
                  </a:lnTo>
                  <a:lnTo>
                    <a:pt x="1778977" y="3714356"/>
                  </a:lnTo>
                  <a:lnTo>
                    <a:pt x="2699042" y="3714356"/>
                  </a:lnTo>
                  <a:lnTo>
                    <a:pt x="2739504" y="3654679"/>
                  </a:lnTo>
                  <a:lnTo>
                    <a:pt x="2759926" y="3616617"/>
                  </a:lnTo>
                  <a:lnTo>
                    <a:pt x="2777553" y="3576942"/>
                  </a:lnTo>
                  <a:lnTo>
                    <a:pt x="2792260" y="3535769"/>
                  </a:lnTo>
                  <a:lnTo>
                    <a:pt x="2803918" y="3493249"/>
                  </a:lnTo>
                  <a:lnTo>
                    <a:pt x="2812389" y="3449497"/>
                  </a:lnTo>
                  <a:lnTo>
                    <a:pt x="2817533" y="3404654"/>
                  </a:lnTo>
                  <a:lnTo>
                    <a:pt x="2819247" y="3358845"/>
                  </a:lnTo>
                  <a:lnTo>
                    <a:pt x="2817380" y="3312210"/>
                  </a:lnTo>
                  <a:lnTo>
                    <a:pt x="2811780" y="3265525"/>
                  </a:lnTo>
                  <a:lnTo>
                    <a:pt x="2802496" y="3219983"/>
                  </a:lnTo>
                  <a:lnTo>
                    <a:pt x="2789707" y="3175762"/>
                  </a:lnTo>
                  <a:lnTo>
                    <a:pt x="2773553" y="3133001"/>
                  </a:lnTo>
                  <a:lnTo>
                    <a:pt x="2754185" y="3091865"/>
                  </a:lnTo>
                  <a:lnTo>
                    <a:pt x="2731782" y="3052508"/>
                  </a:lnTo>
                  <a:lnTo>
                    <a:pt x="2706497" y="3015081"/>
                  </a:lnTo>
                  <a:lnTo>
                    <a:pt x="2678480" y="2979763"/>
                  </a:lnTo>
                  <a:lnTo>
                    <a:pt x="2647886" y="2946692"/>
                  </a:lnTo>
                  <a:lnTo>
                    <a:pt x="2614879" y="2916034"/>
                  </a:lnTo>
                  <a:lnTo>
                    <a:pt x="2579611" y="2887942"/>
                  </a:lnTo>
                  <a:lnTo>
                    <a:pt x="2542248" y="2862580"/>
                  </a:lnTo>
                  <a:lnTo>
                    <a:pt x="2502941" y="2840101"/>
                  </a:lnTo>
                  <a:lnTo>
                    <a:pt x="2461844" y="2820657"/>
                  </a:lnTo>
                  <a:lnTo>
                    <a:pt x="2419108" y="2804426"/>
                  </a:lnTo>
                  <a:lnTo>
                    <a:pt x="2374912" y="2791536"/>
                  </a:lnTo>
                  <a:lnTo>
                    <a:pt x="2329408" y="2782163"/>
                  </a:lnTo>
                  <a:lnTo>
                    <a:pt x="2282736" y="2776474"/>
                  </a:lnTo>
                  <a:lnTo>
                    <a:pt x="2231745" y="2774505"/>
                  </a:lnTo>
                  <a:lnTo>
                    <a:pt x="2181783" y="2776829"/>
                  </a:lnTo>
                  <a:lnTo>
                    <a:pt x="2133003" y="2783255"/>
                  </a:lnTo>
                  <a:lnTo>
                    <a:pt x="2085568" y="2793606"/>
                  </a:lnTo>
                  <a:lnTo>
                    <a:pt x="2039658" y="2807716"/>
                  </a:lnTo>
                  <a:lnTo>
                    <a:pt x="1995436" y="2825419"/>
                  </a:lnTo>
                  <a:lnTo>
                    <a:pt x="1948091" y="2842603"/>
                  </a:lnTo>
                  <a:lnTo>
                    <a:pt x="1899323" y="2852674"/>
                  </a:lnTo>
                  <a:lnTo>
                    <a:pt x="1849856" y="2855798"/>
                  </a:lnTo>
                  <a:lnTo>
                    <a:pt x="1800402" y="2852153"/>
                  </a:lnTo>
                  <a:lnTo>
                    <a:pt x="1751711" y="2841917"/>
                  </a:lnTo>
                  <a:lnTo>
                    <a:pt x="1704479" y="2825242"/>
                  </a:lnTo>
                  <a:lnTo>
                    <a:pt x="1659445" y="2802331"/>
                  </a:lnTo>
                  <a:lnTo>
                    <a:pt x="1388846" y="2641447"/>
                  </a:lnTo>
                  <a:lnTo>
                    <a:pt x="1282382" y="2578150"/>
                  </a:lnTo>
                  <a:lnTo>
                    <a:pt x="1241450" y="2549829"/>
                  </a:lnTo>
                  <a:lnTo>
                    <a:pt x="1205357" y="2516721"/>
                  </a:lnTo>
                  <a:lnTo>
                    <a:pt x="1174318" y="2479408"/>
                  </a:lnTo>
                  <a:lnTo>
                    <a:pt x="1148511" y="2438438"/>
                  </a:lnTo>
                  <a:lnTo>
                    <a:pt x="1128141" y="2394381"/>
                  </a:lnTo>
                  <a:lnTo>
                    <a:pt x="1113421" y="2347836"/>
                  </a:lnTo>
                  <a:lnTo>
                    <a:pt x="1104531" y="2299335"/>
                  </a:lnTo>
                  <a:lnTo>
                    <a:pt x="1101686" y="2249462"/>
                  </a:lnTo>
                  <a:lnTo>
                    <a:pt x="1101674" y="2244420"/>
                  </a:lnTo>
                  <a:lnTo>
                    <a:pt x="1103160" y="2194382"/>
                  </a:lnTo>
                  <a:lnTo>
                    <a:pt x="1108227" y="2144928"/>
                  </a:lnTo>
                  <a:lnTo>
                    <a:pt x="1116812" y="2096274"/>
                  </a:lnTo>
                  <a:lnTo>
                    <a:pt x="1128877" y="2048624"/>
                  </a:lnTo>
                  <a:lnTo>
                    <a:pt x="1144358" y="2002155"/>
                  </a:lnTo>
                  <a:lnTo>
                    <a:pt x="1163193" y="1957082"/>
                  </a:lnTo>
                  <a:lnTo>
                    <a:pt x="1185354" y="1913610"/>
                  </a:lnTo>
                  <a:lnTo>
                    <a:pt x="1210779" y="1871929"/>
                  </a:lnTo>
                  <a:lnTo>
                    <a:pt x="1239405" y="1832241"/>
                  </a:lnTo>
                  <a:lnTo>
                    <a:pt x="1270774" y="1795246"/>
                  </a:lnTo>
                  <a:lnTo>
                    <a:pt x="1271193" y="1794751"/>
                  </a:lnTo>
                  <a:lnTo>
                    <a:pt x="1306093" y="1759648"/>
                  </a:lnTo>
                  <a:lnTo>
                    <a:pt x="1344041" y="1727149"/>
                  </a:lnTo>
                  <a:lnTo>
                    <a:pt x="2139416" y="1099527"/>
                  </a:lnTo>
                  <a:lnTo>
                    <a:pt x="2179155" y="1070610"/>
                  </a:lnTo>
                  <a:lnTo>
                    <a:pt x="2220645" y="1045083"/>
                  </a:lnTo>
                  <a:lnTo>
                    <a:pt x="2263711" y="1022959"/>
                  </a:lnTo>
                  <a:lnTo>
                    <a:pt x="2308148" y="1004252"/>
                  </a:lnTo>
                  <a:lnTo>
                    <a:pt x="2353754" y="988987"/>
                  </a:lnTo>
                  <a:lnTo>
                    <a:pt x="2400338" y="977176"/>
                  </a:lnTo>
                  <a:lnTo>
                    <a:pt x="2447709" y="968806"/>
                  </a:lnTo>
                  <a:lnTo>
                    <a:pt x="2495664" y="963930"/>
                  </a:lnTo>
                  <a:lnTo>
                    <a:pt x="2544013" y="962533"/>
                  </a:lnTo>
                  <a:lnTo>
                    <a:pt x="2592565" y="964641"/>
                  </a:lnTo>
                  <a:lnTo>
                    <a:pt x="2641117" y="970267"/>
                  </a:lnTo>
                  <a:lnTo>
                    <a:pt x="2733649" y="987666"/>
                  </a:lnTo>
                  <a:lnTo>
                    <a:pt x="2778925" y="992517"/>
                  </a:lnTo>
                  <a:lnTo>
                    <a:pt x="2825165" y="993851"/>
                  </a:lnTo>
                  <a:lnTo>
                    <a:pt x="2872244" y="991552"/>
                  </a:lnTo>
                  <a:lnTo>
                    <a:pt x="2921292" y="985088"/>
                  </a:lnTo>
                  <a:lnTo>
                    <a:pt x="2969018" y="974572"/>
                  </a:lnTo>
                  <a:lnTo>
                    <a:pt x="3007728" y="962533"/>
                  </a:lnTo>
                  <a:lnTo>
                    <a:pt x="3015246" y="960196"/>
                  </a:lnTo>
                  <a:lnTo>
                    <a:pt x="3059798" y="942124"/>
                  </a:lnTo>
                  <a:lnTo>
                    <a:pt x="3102470" y="920559"/>
                  </a:lnTo>
                  <a:lnTo>
                    <a:pt x="3143097" y="895680"/>
                  </a:lnTo>
                  <a:lnTo>
                    <a:pt x="3181502" y="867664"/>
                  </a:lnTo>
                  <a:lnTo>
                    <a:pt x="3217481" y="836714"/>
                  </a:lnTo>
                  <a:lnTo>
                    <a:pt x="3250857" y="802995"/>
                  </a:lnTo>
                  <a:lnTo>
                    <a:pt x="3281464" y="766711"/>
                  </a:lnTo>
                  <a:lnTo>
                    <a:pt x="3309099" y="728040"/>
                  </a:lnTo>
                  <a:lnTo>
                    <a:pt x="3333585" y="687158"/>
                  </a:lnTo>
                  <a:lnTo>
                    <a:pt x="3354743" y="644271"/>
                  </a:lnTo>
                  <a:lnTo>
                    <a:pt x="3372396" y="599503"/>
                  </a:lnTo>
                  <a:lnTo>
                    <a:pt x="3386340" y="553173"/>
                  </a:lnTo>
                  <a:lnTo>
                    <a:pt x="3396399" y="505333"/>
                  </a:lnTo>
                  <a:lnTo>
                    <a:pt x="3402406" y="456222"/>
                  </a:lnTo>
                  <a:lnTo>
                    <a:pt x="3404273" y="4095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2378590" y="675346"/>
            <a:ext cx="1425722" cy="532759"/>
          </a:xfrm>
          <a:prstGeom prst="rect">
            <a:avLst/>
          </a:prstGeom>
        </p:spPr>
        <p:txBody>
          <a:bodyPr vert="horz" wrap="square" lIns="0" tIns="8245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65"/>
              </a:spcBef>
            </a:pPr>
            <a:r>
              <a:rPr sz="1698" spc="20" dirty="0">
                <a:solidFill>
                  <a:srgbClr val="FFFFFF"/>
                </a:solidFill>
              </a:rPr>
              <a:t>P</a:t>
            </a:r>
            <a:r>
              <a:rPr sz="1698" spc="-150" dirty="0">
                <a:solidFill>
                  <a:srgbClr val="FFFFFF"/>
                </a:solidFill>
              </a:rPr>
              <a:t> </a:t>
            </a:r>
            <a:r>
              <a:rPr sz="1698" spc="10" dirty="0">
                <a:solidFill>
                  <a:srgbClr val="FFFFFF"/>
                </a:solidFill>
              </a:rPr>
              <a:t>r</a:t>
            </a:r>
            <a:r>
              <a:rPr sz="1698" spc="-145" dirty="0">
                <a:solidFill>
                  <a:srgbClr val="FFFFFF"/>
                </a:solidFill>
              </a:rPr>
              <a:t> </a:t>
            </a:r>
            <a:r>
              <a:rPr sz="1698" spc="20" dirty="0">
                <a:solidFill>
                  <a:srgbClr val="FFFFFF"/>
                </a:solidFill>
              </a:rPr>
              <a:t>o</a:t>
            </a:r>
            <a:r>
              <a:rPr sz="1698" spc="-155" dirty="0">
                <a:solidFill>
                  <a:srgbClr val="FFFFFF"/>
                </a:solidFill>
              </a:rPr>
              <a:t> </a:t>
            </a:r>
            <a:r>
              <a:rPr sz="1698" spc="335" dirty="0">
                <a:solidFill>
                  <a:srgbClr val="FFFFFF"/>
                </a:solidFill>
              </a:rPr>
              <a:t>yect</a:t>
            </a:r>
            <a:r>
              <a:rPr sz="1698" spc="10" dirty="0">
                <a:solidFill>
                  <a:srgbClr val="FFFFFF"/>
                </a:solidFill>
              </a:rPr>
              <a:t>o </a:t>
            </a:r>
            <a:r>
              <a:rPr sz="1698" spc="-155" dirty="0">
                <a:solidFill>
                  <a:srgbClr val="FFFFFF"/>
                </a:solidFill>
              </a:rPr>
              <a:t> </a:t>
            </a:r>
            <a:r>
              <a:rPr sz="1698" spc="345" dirty="0">
                <a:solidFill>
                  <a:srgbClr val="FFFFFF"/>
                </a:solidFill>
              </a:rPr>
              <a:t>A</a:t>
            </a:r>
            <a:r>
              <a:rPr sz="1698" spc="25" dirty="0">
                <a:solidFill>
                  <a:srgbClr val="FFFFFF"/>
                </a:solidFill>
              </a:rPr>
              <a:t>M</a:t>
            </a:r>
            <a:r>
              <a:rPr sz="1698" spc="-150" dirty="0">
                <a:solidFill>
                  <a:srgbClr val="FFFFFF"/>
                </a:solidFill>
              </a:rPr>
              <a:t> </a:t>
            </a:r>
            <a:r>
              <a:rPr sz="1698" spc="345" dirty="0">
                <a:solidFill>
                  <a:srgbClr val="FFFFFF"/>
                </a:solidFill>
              </a:rPr>
              <a:t>ADEU</a:t>
            </a:r>
            <a:r>
              <a:rPr sz="1698" spc="20" dirty="0">
                <a:solidFill>
                  <a:srgbClr val="FFFFFF"/>
                </a:solidFill>
              </a:rPr>
              <a:t>S</a:t>
            </a:r>
            <a:r>
              <a:rPr sz="1698" spc="-150" dirty="0">
                <a:solidFill>
                  <a:srgbClr val="FFFFFF"/>
                </a:solidFill>
              </a:rPr>
              <a:t> </a:t>
            </a:r>
            <a:endParaRPr sz="1698"/>
          </a:p>
        </p:txBody>
      </p:sp>
      <p:sp>
        <p:nvSpPr>
          <p:cNvPr id="7" name="object 7"/>
          <p:cNvSpPr txBox="1"/>
          <p:nvPr/>
        </p:nvSpPr>
        <p:spPr>
          <a:xfrm>
            <a:off x="2219863" y="2146072"/>
            <a:ext cx="1962905" cy="498945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>
              <a:lnSpc>
                <a:spcPct val="103200"/>
              </a:lnSpc>
              <a:spcBef>
                <a:spcPts val="90"/>
              </a:spcBef>
            </a:pP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Plataforma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para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la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determinación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de mutaciones </a:t>
            </a:r>
            <a:r>
              <a:rPr sz="1049" b="1" spc="-2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en</a:t>
            </a:r>
            <a:r>
              <a:rPr sz="1049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5" dirty="0">
                <a:solidFill>
                  <a:srgbClr val="FFFFFF"/>
                </a:solidFill>
                <a:latin typeface="Arial"/>
                <a:cs typeface="Arial"/>
              </a:rPr>
              <a:t>mieloma</a:t>
            </a:r>
            <a:r>
              <a:rPr sz="1049" b="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9" b="1" spc="10" dirty="0">
                <a:solidFill>
                  <a:srgbClr val="FFFFFF"/>
                </a:solidFill>
                <a:latin typeface="Arial"/>
                <a:cs typeface="Arial"/>
              </a:rPr>
              <a:t>múltiple</a:t>
            </a:r>
            <a:endParaRPr sz="1049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2399969" y="1252770"/>
            <a:ext cx="4410986" cy="3089910"/>
            <a:chOff x="2397290" y="1254315"/>
            <a:chExt cx="4416425" cy="3093720"/>
          </a:xfrm>
        </p:grpSpPr>
        <p:sp>
          <p:nvSpPr>
            <p:cNvPr id="9" name="object 9"/>
            <p:cNvSpPr/>
            <p:nvPr/>
          </p:nvSpPr>
          <p:spPr>
            <a:xfrm>
              <a:off x="2397290" y="1254315"/>
              <a:ext cx="1341120" cy="9525"/>
            </a:xfrm>
            <a:custGeom>
              <a:avLst/>
              <a:gdLst/>
              <a:ahLst/>
              <a:cxnLst/>
              <a:rect l="l" t="t" r="r" b="b"/>
              <a:pathLst>
                <a:path w="1341120" h="9525">
                  <a:moveTo>
                    <a:pt x="134086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1340866" y="8978"/>
                  </a:lnTo>
                  <a:lnTo>
                    <a:pt x="13408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91142" y="2517514"/>
              <a:ext cx="691447" cy="70192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014516" y="4084015"/>
              <a:ext cx="798942" cy="263648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18653" y="4027593"/>
              <a:ext cx="897297" cy="135494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694279" y="3520185"/>
              <a:ext cx="361315" cy="462280"/>
            </a:xfrm>
            <a:custGeom>
              <a:avLst/>
              <a:gdLst/>
              <a:ahLst/>
              <a:cxnLst/>
              <a:rect l="l" t="t" r="r" b="b"/>
              <a:pathLst>
                <a:path w="361314" h="462279">
                  <a:moveTo>
                    <a:pt x="207022" y="258419"/>
                  </a:moveTo>
                  <a:lnTo>
                    <a:pt x="204558" y="246189"/>
                  </a:lnTo>
                  <a:lnTo>
                    <a:pt x="197840" y="236207"/>
                  </a:lnTo>
                  <a:lnTo>
                    <a:pt x="187871" y="229476"/>
                  </a:lnTo>
                  <a:lnTo>
                    <a:pt x="175666" y="227012"/>
                  </a:lnTo>
                  <a:lnTo>
                    <a:pt x="163449" y="229476"/>
                  </a:lnTo>
                  <a:lnTo>
                    <a:pt x="153492" y="236207"/>
                  </a:lnTo>
                  <a:lnTo>
                    <a:pt x="146761" y="246189"/>
                  </a:lnTo>
                  <a:lnTo>
                    <a:pt x="144310" y="258419"/>
                  </a:lnTo>
                  <a:lnTo>
                    <a:pt x="146761" y="270649"/>
                  </a:lnTo>
                  <a:lnTo>
                    <a:pt x="153492" y="280631"/>
                  </a:lnTo>
                  <a:lnTo>
                    <a:pt x="163449" y="287362"/>
                  </a:lnTo>
                  <a:lnTo>
                    <a:pt x="175666" y="289826"/>
                  </a:lnTo>
                  <a:lnTo>
                    <a:pt x="187871" y="287362"/>
                  </a:lnTo>
                  <a:lnTo>
                    <a:pt x="197840" y="280631"/>
                  </a:lnTo>
                  <a:lnTo>
                    <a:pt x="204558" y="270649"/>
                  </a:lnTo>
                  <a:lnTo>
                    <a:pt x="207022" y="258419"/>
                  </a:lnTo>
                  <a:close/>
                </a:path>
                <a:path w="361314" h="462279">
                  <a:moveTo>
                    <a:pt x="360756" y="70739"/>
                  </a:moveTo>
                  <a:lnTo>
                    <a:pt x="356743" y="42189"/>
                  </a:lnTo>
                  <a:lnTo>
                    <a:pt x="341782" y="19024"/>
                  </a:lnTo>
                  <a:lnTo>
                    <a:pt x="318655" y="4038"/>
                  </a:lnTo>
                  <a:lnTo>
                    <a:pt x="290144" y="0"/>
                  </a:lnTo>
                  <a:lnTo>
                    <a:pt x="267792" y="5943"/>
                  </a:lnTo>
                  <a:lnTo>
                    <a:pt x="236194" y="37426"/>
                  </a:lnTo>
                  <a:lnTo>
                    <a:pt x="229844" y="66903"/>
                  </a:lnTo>
                  <a:lnTo>
                    <a:pt x="230098" y="70370"/>
                  </a:lnTo>
                  <a:lnTo>
                    <a:pt x="229273" y="88176"/>
                  </a:lnTo>
                  <a:lnTo>
                    <a:pt x="202920" y="132753"/>
                  </a:lnTo>
                  <a:lnTo>
                    <a:pt x="111518" y="204990"/>
                  </a:lnTo>
                  <a:lnTo>
                    <a:pt x="72504" y="220776"/>
                  </a:lnTo>
                  <a:lnTo>
                    <a:pt x="58267" y="220446"/>
                  </a:lnTo>
                  <a:lnTo>
                    <a:pt x="55499" y="220078"/>
                  </a:lnTo>
                  <a:lnTo>
                    <a:pt x="49758" y="220040"/>
                  </a:lnTo>
                  <a:lnTo>
                    <a:pt x="31013" y="224332"/>
                  </a:lnTo>
                  <a:lnTo>
                    <a:pt x="15468" y="234899"/>
                  </a:lnTo>
                  <a:lnTo>
                    <a:pt x="4635" y="250253"/>
                  </a:lnTo>
                  <a:lnTo>
                    <a:pt x="0" y="268947"/>
                  </a:lnTo>
                  <a:lnTo>
                    <a:pt x="3276" y="290004"/>
                  </a:lnTo>
                  <a:lnTo>
                    <a:pt x="14160" y="307301"/>
                  </a:lnTo>
                  <a:lnTo>
                    <a:pt x="30848" y="319024"/>
                  </a:lnTo>
                  <a:lnTo>
                    <a:pt x="51498" y="323329"/>
                  </a:lnTo>
                  <a:lnTo>
                    <a:pt x="58521" y="323329"/>
                  </a:lnTo>
                  <a:lnTo>
                    <a:pt x="65214" y="321919"/>
                  </a:lnTo>
                  <a:lnTo>
                    <a:pt x="71297" y="319366"/>
                  </a:lnTo>
                  <a:lnTo>
                    <a:pt x="80860" y="316560"/>
                  </a:lnTo>
                  <a:lnTo>
                    <a:pt x="144602" y="342544"/>
                  </a:lnTo>
                  <a:lnTo>
                    <a:pt x="165354" y="372922"/>
                  </a:lnTo>
                  <a:lnTo>
                    <a:pt x="165277" y="385635"/>
                  </a:lnTo>
                  <a:lnTo>
                    <a:pt x="164363" y="391160"/>
                  </a:lnTo>
                  <a:lnTo>
                    <a:pt x="164134" y="396913"/>
                  </a:lnTo>
                  <a:lnTo>
                    <a:pt x="184632" y="442544"/>
                  </a:lnTo>
                  <a:lnTo>
                    <a:pt x="224612" y="461860"/>
                  </a:lnTo>
                  <a:lnTo>
                    <a:pt x="253123" y="457835"/>
                  </a:lnTo>
                  <a:lnTo>
                    <a:pt x="276250" y="442849"/>
                  </a:lnTo>
                  <a:lnTo>
                    <a:pt x="291223" y="419684"/>
                  </a:lnTo>
                  <a:lnTo>
                    <a:pt x="295236" y="391121"/>
                  </a:lnTo>
                  <a:lnTo>
                    <a:pt x="289293" y="368693"/>
                  </a:lnTo>
                  <a:lnTo>
                    <a:pt x="276250" y="350126"/>
                  </a:lnTo>
                  <a:lnTo>
                    <a:pt x="257746" y="337032"/>
                  </a:lnTo>
                  <a:lnTo>
                    <a:pt x="235356" y="331025"/>
                  </a:lnTo>
                  <a:lnTo>
                    <a:pt x="226834" y="330885"/>
                  </a:lnTo>
                  <a:lnTo>
                    <a:pt x="218579" y="331787"/>
                  </a:lnTo>
                  <a:lnTo>
                    <a:pt x="210680" y="333692"/>
                  </a:lnTo>
                  <a:lnTo>
                    <a:pt x="203174" y="336511"/>
                  </a:lnTo>
                  <a:lnTo>
                    <a:pt x="193789" y="339369"/>
                  </a:lnTo>
                  <a:lnTo>
                    <a:pt x="123317" y="308775"/>
                  </a:lnTo>
                  <a:lnTo>
                    <a:pt x="103073" y="271907"/>
                  </a:lnTo>
                  <a:lnTo>
                    <a:pt x="104775" y="254723"/>
                  </a:lnTo>
                  <a:lnTo>
                    <a:pt x="130225" y="213309"/>
                  </a:lnTo>
                  <a:lnTo>
                    <a:pt x="219303" y="142913"/>
                  </a:lnTo>
                  <a:lnTo>
                    <a:pt x="264617" y="127546"/>
                  </a:lnTo>
                  <a:lnTo>
                    <a:pt x="280911" y="129438"/>
                  </a:lnTo>
                  <a:lnTo>
                    <a:pt x="287413" y="130911"/>
                  </a:lnTo>
                  <a:lnTo>
                    <a:pt x="294284" y="131419"/>
                  </a:lnTo>
                  <a:lnTo>
                    <a:pt x="301371" y="130797"/>
                  </a:lnTo>
                  <a:lnTo>
                    <a:pt x="323596" y="124688"/>
                  </a:lnTo>
                  <a:lnTo>
                    <a:pt x="341947" y="111569"/>
                  </a:lnTo>
                  <a:lnTo>
                    <a:pt x="354863" y="93065"/>
                  </a:lnTo>
                  <a:lnTo>
                    <a:pt x="360756" y="707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73979" y="3642493"/>
              <a:ext cx="78384" cy="7852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676589" y="3868459"/>
              <a:ext cx="62865" cy="62865"/>
            </a:xfrm>
            <a:custGeom>
              <a:avLst/>
              <a:gdLst/>
              <a:ahLst/>
              <a:cxnLst/>
              <a:rect l="l" t="t" r="r" b="b"/>
              <a:pathLst>
                <a:path w="62864" h="62864">
                  <a:moveTo>
                    <a:pt x="31356" y="0"/>
                  </a:moveTo>
                  <a:lnTo>
                    <a:pt x="19148" y="2467"/>
                  </a:lnTo>
                  <a:lnTo>
                    <a:pt x="9182" y="9197"/>
                  </a:lnTo>
                  <a:lnTo>
                    <a:pt x="2463" y="19180"/>
                  </a:lnTo>
                  <a:lnTo>
                    <a:pt x="0" y="31407"/>
                  </a:lnTo>
                  <a:lnTo>
                    <a:pt x="2463" y="43633"/>
                  </a:lnTo>
                  <a:lnTo>
                    <a:pt x="9182" y="53616"/>
                  </a:lnTo>
                  <a:lnTo>
                    <a:pt x="19148" y="60346"/>
                  </a:lnTo>
                  <a:lnTo>
                    <a:pt x="31356" y="62814"/>
                  </a:lnTo>
                  <a:lnTo>
                    <a:pt x="43563" y="60346"/>
                  </a:lnTo>
                  <a:lnTo>
                    <a:pt x="53530" y="53616"/>
                  </a:lnTo>
                  <a:lnTo>
                    <a:pt x="60249" y="43633"/>
                  </a:lnTo>
                  <a:lnTo>
                    <a:pt x="62712" y="31407"/>
                  </a:lnTo>
                  <a:lnTo>
                    <a:pt x="60249" y="19180"/>
                  </a:lnTo>
                  <a:lnTo>
                    <a:pt x="53530" y="9197"/>
                  </a:lnTo>
                  <a:lnTo>
                    <a:pt x="43563" y="2467"/>
                  </a:lnTo>
                  <a:lnTo>
                    <a:pt x="313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</p:spTree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9263" y="632518"/>
            <a:ext cx="1490189" cy="1183019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2970067" y="885293"/>
            <a:ext cx="84351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P</a:t>
            </a:r>
            <a:r>
              <a:rPr sz="949" b="1" spc="-1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65" dirty="0">
                <a:solidFill>
                  <a:srgbClr val="009BBD"/>
                </a:solidFill>
                <a:latin typeface="Arial"/>
                <a:cs typeface="Arial"/>
              </a:rPr>
              <a:t>r</a:t>
            </a:r>
            <a:r>
              <a:rPr sz="9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o</a:t>
            </a:r>
            <a:r>
              <a:rPr sz="9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y</a:t>
            </a:r>
            <a:r>
              <a:rPr sz="9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c</a:t>
            </a:r>
            <a:r>
              <a:rPr sz="949" b="1" spc="-1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t</a:t>
            </a:r>
            <a:r>
              <a:rPr sz="949" b="1" spc="5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o</a:t>
            </a:r>
            <a:endParaRPr sz="949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899838" y="885293"/>
            <a:ext cx="199080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A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20" dirty="0">
                <a:solidFill>
                  <a:srgbClr val="009BBD"/>
                </a:solidFill>
                <a:latin typeface="Arial"/>
                <a:cs typeface="Arial"/>
              </a:rPr>
              <a:t>M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A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D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U</a:t>
            </a:r>
            <a:r>
              <a:rPr sz="949" b="1" spc="5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S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:  </a:t>
            </a:r>
            <a:r>
              <a:rPr sz="949" b="1" spc="10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¿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Q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5" dirty="0">
                <a:solidFill>
                  <a:srgbClr val="009BBD"/>
                </a:solidFill>
                <a:latin typeface="Arial"/>
                <a:cs typeface="Arial"/>
              </a:rPr>
              <a:t>u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é  </a:t>
            </a:r>
            <a:r>
              <a:rPr sz="949" b="1" spc="9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e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70" dirty="0">
                <a:solidFill>
                  <a:srgbClr val="009BBD"/>
                </a:solidFill>
                <a:latin typeface="Arial"/>
                <a:cs typeface="Arial"/>
              </a:rPr>
              <a:t>s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?</a:t>
            </a:r>
            <a:r>
              <a:rPr sz="949" b="1" spc="60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endParaRPr sz="9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79329" y="1935025"/>
            <a:ext cx="3986060" cy="1326150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5" dirty="0">
                <a:solidFill>
                  <a:srgbClr val="009BBD"/>
                </a:solidFill>
                <a:latin typeface="Arial"/>
                <a:cs typeface="Arial"/>
              </a:rPr>
              <a:t>¿</a:t>
            </a:r>
            <a:r>
              <a:rPr sz="949" b="1" spc="15" dirty="0">
                <a:solidFill>
                  <a:srgbClr val="009BBD"/>
                </a:solidFill>
                <a:latin typeface="Arial"/>
                <a:cs typeface="Arial"/>
              </a:rPr>
              <a:t>Qué</a:t>
            </a:r>
            <a:r>
              <a:rPr sz="949" b="1" spc="-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es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5" dirty="0">
                <a:solidFill>
                  <a:srgbClr val="009BBD"/>
                </a:solidFill>
                <a:latin typeface="Arial"/>
                <a:cs typeface="Arial"/>
              </a:rPr>
              <a:t>el</a:t>
            </a:r>
            <a:r>
              <a:rPr sz="949" b="1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proyecto</a:t>
            </a:r>
            <a:r>
              <a:rPr sz="949" b="1" spc="-35" dirty="0">
                <a:solidFill>
                  <a:srgbClr val="009BBD"/>
                </a:solidFill>
                <a:latin typeface="Arial"/>
                <a:cs typeface="Arial"/>
              </a:rPr>
              <a:t> </a:t>
            </a:r>
            <a:r>
              <a:rPr sz="949" b="1" spc="10" dirty="0">
                <a:solidFill>
                  <a:srgbClr val="009BBD"/>
                </a:solidFill>
                <a:latin typeface="Arial"/>
                <a:cs typeface="Arial"/>
              </a:rPr>
              <a:t>AMADEUS?</a:t>
            </a:r>
            <a:endParaRPr sz="949">
              <a:latin typeface="Arial"/>
              <a:cs typeface="Arial"/>
            </a:endParaRPr>
          </a:p>
          <a:p>
            <a:pPr>
              <a:spcBef>
                <a:spcPts val="50"/>
              </a:spcBef>
            </a:pPr>
            <a:endParaRPr sz="1249">
              <a:latin typeface="Arial"/>
              <a:cs typeface="Arial"/>
            </a:endParaRPr>
          </a:p>
          <a:p>
            <a:pPr marL="166805" marR="5074" indent="-154754" algn="just">
              <a:lnSpc>
                <a:spcPct val="111500"/>
              </a:lnSpc>
              <a:buChar char="•"/>
              <a:tabLst>
                <a:tab pos="167439" algn="l"/>
              </a:tabLst>
            </a:pP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proyecto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AMADEUS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un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servicio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a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disposición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los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hematólogos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españoles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para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 análisis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 mutaciones de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pacientes</a:t>
            </a:r>
            <a:r>
              <a:rPr sz="849" spc="23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con mieloma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múltiple </a:t>
            </a:r>
            <a:r>
              <a:rPr sz="849" spc="-22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en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práctica clínica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habitual.</a:t>
            </a:r>
            <a:endParaRPr sz="849">
              <a:latin typeface="Arial"/>
              <a:cs typeface="Arial"/>
            </a:endParaRPr>
          </a:p>
          <a:p>
            <a:pPr marL="167439" marR="5074" indent="-155388" algn="just">
              <a:lnSpc>
                <a:spcPct val="111500"/>
              </a:lnSpc>
              <a:spcBef>
                <a:spcPts val="644"/>
              </a:spcBef>
              <a:buChar char="•"/>
              <a:tabLst>
                <a:tab pos="167439" algn="l"/>
              </a:tabLst>
            </a:pP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análisis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las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mutaciones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se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realiza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mediante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un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panel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de  </a:t>
            </a:r>
            <a:r>
              <a:rPr sz="849" b="1" dirty="0">
                <a:solidFill>
                  <a:srgbClr val="7F7F7F"/>
                </a:solidFill>
                <a:latin typeface="Arial"/>
                <a:cs typeface="Arial"/>
              </a:rPr>
              <a:t>Next </a:t>
            </a:r>
            <a:r>
              <a:rPr sz="849" b="1" spc="5" dirty="0">
                <a:solidFill>
                  <a:srgbClr val="7F7F7F"/>
                </a:solidFill>
                <a:latin typeface="Arial"/>
                <a:cs typeface="Arial"/>
              </a:rPr>
              <a:t> Generation</a:t>
            </a:r>
            <a:r>
              <a:rPr sz="849" b="1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7F7F7F"/>
                </a:solidFill>
                <a:latin typeface="Arial"/>
                <a:cs typeface="Arial"/>
              </a:rPr>
              <a:t>Sequencing</a:t>
            </a:r>
            <a:r>
              <a:rPr sz="849" b="1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(NGS)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desarrollado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por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el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Grupo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Español 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de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Mieloma (GEM)</a:t>
            </a:r>
            <a:r>
              <a:rPr sz="849" spc="10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con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la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dirty="0">
                <a:solidFill>
                  <a:srgbClr val="7F7F7F"/>
                </a:solidFill>
                <a:latin typeface="Arial"/>
                <a:cs typeface="Arial"/>
              </a:rPr>
              <a:t>colaboración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de</a:t>
            </a:r>
            <a:r>
              <a:rPr sz="849" spc="-45" dirty="0">
                <a:solidFill>
                  <a:srgbClr val="7F7F7F"/>
                </a:solidFill>
                <a:latin typeface="Arial"/>
                <a:cs typeface="Arial"/>
              </a:rPr>
              <a:t> </a:t>
            </a:r>
            <a:r>
              <a:rPr sz="849" spc="5" dirty="0">
                <a:solidFill>
                  <a:srgbClr val="7F7F7F"/>
                </a:solidFill>
                <a:latin typeface="Arial"/>
                <a:cs typeface="Arial"/>
              </a:rPr>
              <a:t>AMGEN.</a:t>
            </a:r>
            <a:endParaRPr sz="849">
              <a:latin typeface="Arial"/>
              <a:cs typeface="Arial"/>
            </a:endParaRPr>
          </a:p>
        </p:txBody>
      </p:sp>
      <p:pic>
        <p:nvPicPr>
          <p:cNvPr id="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903876" y="848469"/>
            <a:ext cx="904368" cy="224632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801384" y="1946708"/>
            <a:ext cx="659877" cy="175258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353860" y="2275039"/>
            <a:ext cx="623835" cy="175265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478954" y="744602"/>
            <a:ext cx="479117" cy="773049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31767" y="4055633"/>
            <a:ext cx="739150" cy="190295"/>
          </a:xfrm>
          <a:prstGeom prst="rect">
            <a:avLst/>
          </a:prstGeom>
        </p:spPr>
      </p:pic>
    </p:spTree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22494" y="2082225"/>
            <a:ext cx="1039483" cy="141402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73572">
              <a:spcBef>
                <a:spcPts val="204"/>
              </a:spcBef>
            </a:pPr>
            <a:r>
              <a:rPr sz="749" dirty="0">
                <a:latin typeface="Arial"/>
                <a:cs typeface="Arial"/>
              </a:rPr>
              <a:t>GEM2012MENOS65</a:t>
            </a:r>
            <a:endParaRPr sz="749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839794" y="1989115"/>
            <a:ext cx="360870" cy="355162"/>
          </a:xfrm>
          <a:custGeom>
            <a:avLst/>
            <a:gdLst/>
            <a:ahLst/>
            <a:cxnLst/>
            <a:rect l="l" t="t" r="r" b="b"/>
            <a:pathLst>
              <a:path w="361314" h="355600">
                <a:moveTo>
                  <a:pt x="0" y="177711"/>
                </a:moveTo>
                <a:lnTo>
                  <a:pt x="6451" y="130468"/>
                </a:lnTo>
                <a:lnTo>
                  <a:pt x="24658" y="88017"/>
                </a:lnTo>
                <a:lnTo>
                  <a:pt x="52900" y="52050"/>
                </a:lnTo>
                <a:lnTo>
                  <a:pt x="89455" y="24263"/>
                </a:lnTo>
                <a:lnTo>
                  <a:pt x="132601" y="6348"/>
                </a:lnTo>
                <a:lnTo>
                  <a:pt x="180619" y="0"/>
                </a:lnTo>
                <a:lnTo>
                  <a:pt x="228636" y="6348"/>
                </a:lnTo>
                <a:lnTo>
                  <a:pt x="271783" y="24263"/>
                </a:lnTo>
                <a:lnTo>
                  <a:pt x="308338" y="52050"/>
                </a:lnTo>
                <a:lnTo>
                  <a:pt x="336580" y="88017"/>
                </a:lnTo>
                <a:lnTo>
                  <a:pt x="354787" y="130468"/>
                </a:lnTo>
                <a:lnTo>
                  <a:pt x="361238" y="177711"/>
                </a:lnTo>
                <a:lnTo>
                  <a:pt x="354787" y="224953"/>
                </a:lnTo>
                <a:lnTo>
                  <a:pt x="336580" y="267404"/>
                </a:lnTo>
                <a:lnTo>
                  <a:pt x="308338" y="303371"/>
                </a:lnTo>
                <a:lnTo>
                  <a:pt x="271783" y="331159"/>
                </a:lnTo>
                <a:lnTo>
                  <a:pt x="228636" y="349074"/>
                </a:lnTo>
                <a:lnTo>
                  <a:pt x="180619" y="355422"/>
                </a:lnTo>
                <a:lnTo>
                  <a:pt x="132601" y="349074"/>
                </a:lnTo>
                <a:lnTo>
                  <a:pt x="89455" y="331159"/>
                </a:lnTo>
                <a:lnTo>
                  <a:pt x="52900" y="303371"/>
                </a:lnTo>
                <a:lnTo>
                  <a:pt x="24658" y="267404"/>
                </a:lnTo>
                <a:lnTo>
                  <a:pt x="6451" y="224953"/>
                </a:lnTo>
                <a:lnTo>
                  <a:pt x="0" y="17771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5" name="object 5"/>
          <p:cNvSpPr txBox="1"/>
          <p:nvPr/>
        </p:nvSpPr>
        <p:spPr>
          <a:xfrm>
            <a:off x="2972729" y="2096609"/>
            <a:ext cx="9513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5" dirty="0">
                <a:latin typeface="Arial"/>
                <a:cs typeface="Arial"/>
              </a:rPr>
              <a:t>R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06409" y="1922526"/>
            <a:ext cx="1024262" cy="14140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algn="ctr">
              <a:spcBef>
                <a:spcPts val="204"/>
              </a:spcBef>
            </a:pPr>
            <a:r>
              <a:rPr sz="749" spc="5" dirty="0">
                <a:latin typeface="Arial"/>
                <a:cs typeface="Arial"/>
              </a:rPr>
              <a:t>RD</a:t>
            </a:r>
            <a:endParaRPr sz="749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06409" y="2344095"/>
            <a:ext cx="1024262" cy="14012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algn="ctr">
              <a:spcBef>
                <a:spcPts val="195"/>
              </a:spcBef>
            </a:pPr>
            <a:r>
              <a:rPr sz="749" dirty="0">
                <a:latin typeface="Arial"/>
                <a:cs typeface="Arial"/>
              </a:rPr>
              <a:t>Ixa-RD</a:t>
            </a:r>
            <a:endParaRPr sz="749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258247" y="2005766"/>
            <a:ext cx="880295" cy="355162"/>
          </a:xfrm>
          <a:custGeom>
            <a:avLst/>
            <a:gdLst/>
            <a:ahLst/>
            <a:cxnLst/>
            <a:rect l="l" t="t" r="r" b="b"/>
            <a:pathLst>
              <a:path w="881379" h="355600">
                <a:moveTo>
                  <a:pt x="0" y="177711"/>
                </a:moveTo>
                <a:lnTo>
                  <a:pt x="18655" y="126386"/>
                </a:lnTo>
                <a:lnTo>
                  <a:pt x="70986" y="80946"/>
                </a:lnTo>
                <a:lnTo>
                  <a:pt x="108076" y="61120"/>
                </a:lnTo>
                <a:lnTo>
                  <a:pt x="151540" y="43590"/>
                </a:lnTo>
                <a:lnTo>
                  <a:pt x="200698" y="28630"/>
                </a:lnTo>
                <a:lnTo>
                  <a:pt x="254866" y="16517"/>
                </a:lnTo>
                <a:lnTo>
                  <a:pt x="313365" y="7524"/>
                </a:lnTo>
                <a:lnTo>
                  <a:pt x="375512" y="1926"/>
                </a:lnTo>
                <a:lnTo>
                  <a:pt x="440626" y="0"/>
                </a:lnTo>
                <a:lnTo>
                  <a:pt x="505737" y="1926"/>
                </a:lnTo>
                <a:lnTo>
                  <a:pt x="567882" y="7524"/>
                </a:lnTo>
                <a:lnTo>
                  <a:pt x="626380" y="16517"/>
                </a:lnTo>
                <a:lnTo>
                  <a:pt x="680549" y="28630"/>
                </a:lnTo>
                <a:lnTo>
                  <a:pt x="729707" y="43590"/>
                </a:lnTo>
                <a:lnTo>
                  <a:pt x="773172" y="61120"/>
                </a:lnTo>
                <a:lnTo>
                  <a:pt x="810263" y="80946"/>
                </a:lnTo>
                <a:lnTo>
                  <a:pt x="862596" y="126386"/>
                </a:lnTo>
                <a:lnTo>
                  <a:pt x="881253" y="177711"/>
                </a:lnTo>
                <a:lnTo>
                  <a:pt x="876475" y="203971"/>
                </a:lnTo>
                <a:lnTo>
                  <a:pt x="840298" y="252628"/>
                </a:lnTo>
                <a:lnTo>
                  <a:pt x="773172" y="294302"/>
                </a:lnTo>
                <a:lnTo>
                  <a:pt x="729707" y="311832"/>
                </a:lnTo>
                <a:lnTo>
                  <a:pt x="680549" y="326791"/>
                </a:lnTo>
                <a:lnTo>
                  <a:pt x="626380" y="338905"/>
                </a:lnTo>
                <a:lnTo>
                  <a:pt x="567882" y="347897"/>
                </a:lnTo>
                <a:lnTo>
                  <a:pt x="505737" y="353495"/>
                </a:lnTo>
                <a:lnTo>
                  <a:pt x="440626" y="355422"/>
                </a:lnTo>
                <a:lnTo>
                  <a:pt x="375512" y="353495"/>
                </a:lnTo>
                <a:lnTo>
                  <a:pt x="313365" y="347897"/>
                </a:lnTo>
                <a:lnTo>
                  <a:pt x="254866" y="338905"/>
                </a:lnTo>
                <a:lnTo>
                  <a:pt x="200698" y="326791"/>
                </a:lnTo>
                <a:lnTo>
                  <a:pt x="151540" y="311832"/>
                </a:lnTo>
                <a:lnTo>
                  <a:pt x="108076" y="294302"/>
                </a:lnTo>
                <a:lnTo>
                  <a:pt x="70986" y="274475"/>
                </a:lnTo>
                <a:lnTo>
                  <a:pt x="18655" y="229035"/>
                </a:lnTo>
                <a:lnTo>
                  <a:pt x="0" y="177711"/>
                </a:lnTo>
                <a:close/>
              </a:path>
            </a:pathLst>
          </a:custGeom>
          <a:ln w="6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4429307" y="2055389"/>
            <a:ext cx="538451" cy="251785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90696" marR="5074" indent="-78646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Arial"/>
                <a:cs typeface="Arial"/>
              </a:rPr>
              <a:t>MRD</a:t>
            </a:r>
            <a:r>
              <a:rPr sz="749" spc="-4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BM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spc="5" dirty="0">
                <a:latin typeface="Arial"/>
                <a:cs typeface="Arial"/>
              </a:rPr>
              <a:t>BY</a:t>
            </a:r>
            <a:r>
              <a:rPr sz="749" spc="-3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NGF</a:t>
            </a:r>
            <a:endParaRPr sz="749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569319" y="1935069"/>
            <a:ext cx="60187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MRD-positive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550852" y="2355468"/>
            <a:ext cx="63929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MRD-negative</a:t>
            </a:r>
            <a:endParaRPr sz="749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76846" y="1922526"/>
            <a:ext cx="1024262" cy="14140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algn="ctr">
              <a:spcBef>
                <a:spcPts val="204"/>
              </a:spcBef>
            </a:pPr>
            <a:r>
              <a:rPr sz="749" spc="5" dirty="0">
                <a:latin typeface="Arial"/>
                <a:cs typeface="Arial"/>
              </a:rPr>
              <a:t>Rd</a:t>
            </a:r>
            <a:endParaRPr sz="749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476846" y="2344095"/>
            <a:ext cx="1024262" cy="140122"/>
          </a:xfrm>
          <a:prstGeom prst="rect">
            <a:avLst/>
          </a:prstGeom>
          <a:solidFill>
            <a:srgbClr val="DAE3F3"/>
          </a:solidFill>
          <a:ln w="5156">
            <a:solidFill>
              <a:srgbClr val="000000"/>
            </a:solidFill>
          </a:ln>
        </p:spPr>
        <p:txBody>
          <a:bodyPr vert="horz" wrap="square" lIns="0" tIns="24735" rIns="0" bIns="0" rtlCol="0">
            <a:spAutoFit/>
          </a:bodyPr>
          <a:lstStyle/>
          <a:p>
            <a:pPr marL="253061">
              <a:spcBef>
                <a:spcPts val="195"/>
              </a:spcBef>
            </a:pPr>
            <a:r>
              <a:rPr sz="749" dirty="0">
                <a:latin typeface="Arial"/>
                <a:cs typeface="Arial"/>
              </a:rPr>
              <a:t>Observation</a:t>
            </a:r>
            <a:endParaRPr sz="749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200590" y="3055191"/>
            <a:ext cx="4300632" cy="15741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6637" rIns="0" bIns="0" rtlCol="0">
            <a:spAutoFit/>
          </a:bodyPr>
          <a:lstStyle/>
          <a:p>
            <a:pPr marL="936769">
              <a:spcBef>
                <a:spcPts val="210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M-protein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serum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SPEP/sIFE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and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QIP-MS*</a:t>
            </a:r>
            <a:endParaRPr sz="849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200590" y="3275648"/>
            <a:ext cx="4300632" cy="15805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algn="ctr">
              <a:spcBef>
                <a:spcPts val="215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PPC</a:t>
            </a:r>
            <a:r>
              <a:rPr sz="849" b="1" spc="-2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BM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NGF</a:t>
            </a:r>
            <a:endParaRPr sz="849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519883" y="3473352"/>
            <a:ext cx="6117032" cy="57726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334630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* Serum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samples will be analyzed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by QIP-MS q6m in pts </a:t>
            </a:r>
            <a:r>
              <a:rPr sz="749" spc="-5" dirty="0">
                <a:latin typeface="Arial"/>
                <a:cs typeface="Arial"/>
              </a:rPr>
              <a:t>that </a:t>
            </a:r>
            <a:r>
              <a:rPr sz="749" dirty="0">
                <a:latin typeface="Arial"/>
                <a:cs typeface="Arial"/>
              </a:rPr>
              <a:t>have not progressed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yet</a:t>
            </a:r>
            <a:endParaRPr sz="749">
              <a:latin typeface="Arial"/>
              <a:cs typeface="Arial"/>
            </a:endParaRPr>
          </a:p>
          <a:p>
            <a:pPr marL="475044" marR="466798" algn="ctr">
              <a:lnSpc>
                <a:spcPct val="114199"/>
              </a:lnSpc>
              <a:spcBef>
                <a:spcPts val="649"/>
              </a:spcBef>
            </a:pPr>
            <a:r>
              <a:rPr sz="549" spc="-5" dirty="0">
                <a:latin typeface="Arial"/>
                <a:cs typeface="Arial"/>
              </a:rPr>
              <a:t>R: </a:t>
            </a:r>
            <a:r>
              <a:rPr sz="549" spc="-10" dirty="0">
                <a:latin typeface="Arial"/>
                <a:cs typeface="Arial"/>
              </a:rPr>
              <a:t>lenalidomide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15mg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1-21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of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each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28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cycle, D: </a:t>
            </a:r>
            <a:r>
              <a:rPr sz="549" spc="-10" dirty="0">
                <a:latin typeface="Arial"/>
                <a:cs typeface="Arial"/>
              </a:rPr>
              <a:t>dexamethasone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20mg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1-4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9-12,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Ixa: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4mg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1,</a:t>
            </a:r>
            <a:r>
              <a:rPr sz="549" spc="-5" dirty="0">
                <a:latin typeface="Arial"/>
                <a:cs typeface="Arial"/>
              </a:rPr>
              <a:t> 8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15,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20mg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po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days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1-4 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QIP-MS</a:t>
            </a:r>
            <a:r>
              <a:rPr sz="549" spc="-5" dirty="0">
                <a:latin typeface="Arial"/>
                <a:cs typeface="Arial"/>
              </a:rPr>
              <a:t> will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performed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using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IgG/A/M,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total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kappa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and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total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lambda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specific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beads;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NGF</a:t>
            </a:r>
            <a:r>
              <a:rPr sz="549" spc="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will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be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carried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out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following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the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Euroflow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guidelines</a:t>
            </a:r>
            <a:r>
              <a:rPr sz="549" spc="5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(sensitivity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&gt;10-5)</a:t>
            </a:r>
            <a:endParaRPr sz="549">
              <a:latin typeface="Arial"/>
              <a:cs typeface="Arial"/>
            </a:endParaRPr>
          </a:p>
          <a:p>
            <a:pPr marL="12685" marR="5074" algn="ctr">
              <a:lnSpc>
                <a:spcPts val="649"/>
              </a:lnSpc>
              <a:spcBef>
                <a:spcPts val="190"/>
              </a:spcBef>
            </a:pPr>
            <a:r>
              <a:rPr sz="549" spc="-10" dirty="0">
                <a:latin typeface="Arial"/>
                <a:cs typeface="Arial"/>
              </a:rPr>
              <a:t>NDTE: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newly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diagnosed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transplant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eligible,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MM: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multiple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myeloma,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5" dirty="0">
                <a:latin typeface="Arial"/>
                <a:cs typeface="Arial"/>
              </a:rPr>
              <a:t>R: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randomization,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MRD: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minimal</a:t>
            </a:r>
            <a:r>
              <a:rPr sz="549" spc="2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residual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disease,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SPEP: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serum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protein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electrophoresis,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sIFE: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serum</a:t>
            </a:r>
            <a:r>
              <a:rPr sz="549" spc="1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immunofixation</a:t>
            </a:r>
            <a:r>
              <a:rPr sz="549" spc="10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electrophoresis, 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QIP-MS: quantitative immuneprecipitation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mass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spectrometry,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PPC: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pathological</a:t>
            </a:r>
            <a:r>
              <a:rPr sz="549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plasma </a:t>
            </a:r>
            <a:r>
              <a:rPr sz="549" spc="-5" dirty="0">
                <a:latin typeface="Arial"/>
                <a:cs typeface="Arial"/>
              </a:rPr>
              <a:t>cells,</a:t>
            </a:r>
            <a:r>
              <a:rPr sz="549" spc="-10" dirty="0">
                <a:latin typeface="Arial"/>
                <a:cs typeface="Arial"/>
              </a:rPr>
              <a:t> NGF: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next generation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flow, BM:</a:t>
            </a:r>
            <a:r>
              <a:rPr sz="549" spc="-5" dirty="0">
                <a:latin typeface="Arial"/>
                <a:cs typeface="Arial"/>
              </a:rPr>
              <a:t> </a:t>
            </a:r>
            <a:r>
              <a:rPr sz="549" spc="-10" dirty="0">
                <a:latin typeface="Arial"/>
                <a:cs typeface="Arial"/>
              </a:rPr>
              <a:t>bone marrow</a:t>
            </a:r>
            <a:endParaRPr sz="5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17376" y="1096974"/>
            <a:ext cx="1113687" cy="156772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6002" rIns="0" bIns="0" rtlCol="0">
            <a:spAutoFit/>
          </a:bodyPr>
          <a:lstStyle/>
          <a:p>
            <a:pPr marL="171244">
              <a:spcBef>
                <a:spcPts val="204"/>
              </a:spcBef>
            </a:pPr>
            <a:r>
              <a:rPr sz="849" spc="5" dirty="0">
                <a:latin typeface="Arial"/>
                <a:cs typeface="Arial"/>
              </a:rPr>
              <a:t>GEM2014MAIN</a:t>
            </a:r>
            <a:endParaRPr sz="849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812546" y="1308484"/>
            <a:ext cx="3239585" cy="557478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89201" marR="5074" indent="-595549">
              <a:lnSpc>
                <a:spcPts val="868"/>
              </a:lnSpc>
              <a:spcBef>
                <a:spcPts val="160"/>
              </a:spcBef>
            </a:pPr>
            <a:r>
              <a:rPr sz="749" dirty="0">
                <a:latin typeface="Arial"/>
                <a:cs typeface="Arial"/>
              </a:rPr>
              <a:t>NDTE MM </a:t>
            </a:r>
            <a:r>
              <a:rPr sz="749" spc="-5" dirty="0">
                <a:latin typeface="Arial"/>
                <a:cs typeface="Arial"/>
              </a:rPr>
              <a:t>patients </a:t>
            </a:r>
            <a:r>
              <a:rPr sz="749" dirty="0">
                <a:latin typeface="Arial"/>
                <a:cs typeface="Arial"/>
              </a:rPr>
              <a:t>enrolled in the GEM2012 and achieving at least a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minimal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response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at the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end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of </a:t>
            </a:r>
            <a:r>
              <a:rPr sz="749" spc="-5" dirty="0">
                <a:latin typeface="Arial"/>
                <a:cs typeface="Arial"/>
              </a:rPr>
              <a:t>treatment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30"/>
              </a:spcBef>
            </a:pPr>
            <a:endParaRPr sz="849">
              <a:latin typeface="Arial"/>
              <a:cs typeface="Arial"/>
            </a:endParaRPr>
          </a:p>
          <a:p>
            <a:pPr marL="79914" marR="1561494" indent="-67863">
              <a:lnSpc>
                <a:spcPts val="699"/>
              </a:lnSpc>
            </a:pPr>
            <a:r>
              <a:rPr sz="599" spc="-20" dirty="0">
                <a:latin typeface="Arial"/>
                <a:cs typeface="Arial"/>
              </a:rPr>
              <a:t>63</a:t>
            </a:r>
            <a:r>
              <a:rPr sz="599" spc="-5" dirty="0">
                <a:latin typeface="Arial"/>
                <a:cs typeface="Arial"/>
              </a:rPr>
              <a:t>%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f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pat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0" dirty="0">
                <a:latin typeface="Arial"/>
                <a:cs typeface="Arial"/>
              </a:rPr>
              <a:t>ent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R</a:t>
            </a:r>
            <a:r>
              <a:rPr sz="599" spc="-5" dirty="0">
                <a:latin typeface="Arial"/>
                <a:cs typeface="Arial"/>
              </a:rPr>
              <a:t>d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m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v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62</a:t>
            </a:r>
            <a:r>
              <a:rPr sz="599" spc="-5" dirty="0">
                <a:latin typeface="Arial"/>
                <a:cs typeface="Arial"/>
              </a:rPr>
              <a:t>%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5" dirty="0">
                <a:latin typeface="Arial"/>
                <a:cs typeface="Arial"/>
              </a:rPr>
              <a:t>n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t</a:t>
            </a:r>
            <a:r>
              <a:rPr sz="599" spc="-20" dirty="0">
                <a:latin typeface="Arial"/>
                <a:cs typeface="Arial"/>
              </a:rPr>
              <a:t>h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0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I</a:t>
            </a:r>
            <a:r>
              <a:rPr sz="599" spc="-25" dirty="0">
                <a:latin typeface="Arial"/>
                <a:cs typeface="Arial"/>
              </a:rPr>
              <a:t>Rd 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m</a:t>
            </a:r>
            <a:r>
              <a:rPr sz="599" spc="-3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p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20" dirty="0">
                <a:latin typeface="Arial"/>
                <a:cs typeface="Arial"/>
              </a:rPr>
              <a:t>og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20" dirty="0">
                <a:latin typeface="Arial"/>
                <a:cs typeface="Arial"/>
              </a:rPr>
              <a:t>ess</a:t>
            </a:r>
            <a:r>
              <a:rPr sz="599" spc="-10" dirty="0">
                <a:latin typeface="Arial"/>
                <a:cs typeface="Arial"/>
              </a:rPr>
              <a:t>i</a:t>
            </a:r>
            <a:r>
              <a:rPr sz="599" spc="-20" dirty="0">
                <a:latin typeface="Arial"/>
                <a:cs typeface="Arial"/>
              </a:rPr>
              <a:t>on</a:t>
            </a:r>
            <a:r>
              <a:rPr sz="599" spc="-15" dirty="0">
                <a:latin typeface="Arial"/>
                <a:cs typeface="Arial"/>
              </a:rPr>
              <a:t>-fr</a:t>
            </a:r>
            <a:r>
              <a:rPr sz="599" spc="-20" dirty="0">
                <a:latin typeface="Arial"/>
                <a:cs typeface="Arial"/>
              </a:rPr>
              <a:t>e</a:t>
            </a:r>
            <a:r>
              <a:rPr sz="599" spc="-5" dirty="0">
                <a:latin typeface="Arial"/>
                <a:cs typeface="Arial"/>
              </a:rPr>
              <a:t>e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a</a:t>
            </a:r>
            <a:r>
              <a:rPr sz="599" spc="-5" dirty="0">
                <a:latin typeface="Arial"/>
                <a:cs typeface="Arial"/>
              </a:rPr>
              <a:t>t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5" dirty="0">
                <a:latin typeface="Arial"/>
                <a:cs typeface="Arial"/>
              </a:rPr>
              <a:t>5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yea</a:t>
            </a:r>
            <a:r>
              <a:rPr sz="599" spc="-15" dirty="0">
                <a:latin typeface="Arial"/>
                <a:cs typeface="Arial"/>
              </a:rPr>
              <a:t>r</a:t>
            </a:r>
            <a:r>
              <a:rPr sz="599" spc="-5" dirty="0">
                <a:latin typeface="Arial"/>
                <a:cs typeface="Arial"/>
              </a:rPr>
              <a:t>s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5" dirty="0">
                <a:latin typeface="Arial"/>
                <a:cs typeface="Arial"/>
              </a:rPr>
              <a:t>f</a:t>
            </a:r>
            <a:r>
              <a:rPr sz="599" spc="-25" dirty="0">
                <a:latin typeface="Arial"/>
                <a:cs typeface="Arial"/>
              </a:rPr>
              <a:t> </a:t>
            </a:r>
            <a:r>
              <a:rPr sz="599" spc="-15" dirty="0">
                <a:latin typeface="Arial"/>
                <a:cs typeface="Arial"/>
              </a:rPr>
              <a:t>f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10" dirty="0">
                <a:latin typeface="Arial"/>
                <a:cs typeface="Arial"/>
              </a:rPr>
              <a:t>ll</a:t>
            </a:r>
            <a:r>
              <a:rPr sz="599" spc="-20" dirty="0">
                <a:latin typeface="Arial"/>
                <a:cs typeface="Arial"/>
              </a:rPr>
              <a:t>o</a:t>
            </a:r>
            <a:r>
              <a:rPr sz="599" spc="-25" dirty="0">
                <a:latin typeface="Arial"/>
                <a:cs typeface="Arial"/>
              </a:rPr>
              <a:t>w</a:t>
            </a:r>
            <a:r>
              <a:rPr sz="599" spc="-15" dirty="0">
                <a:latin typeface="Arial"/>
                <a:cs typeface="Arial"/>
              </a:rPr>
              <a:t>-</a:t>
            </a:r>
            <a:r>
              <a:rPr sz="599" spc="-20" dirty="0">
                <a:latin typeface="Arial"/>
                <a:cs typeface="Arial"/>
              </a:rPr>
              <a:t>up</a:t>
            </a:r>
            <a:endParaRPr sz="599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3206409" y="2710325"/>
            <a:ext cx="454099" cy="46932"/>
          </a:xfrm>
          <a:custGeom>
            <a:avLst/>
            <a:gdLst/>
            <a:ahLst/>
            <a:cxnLst/>
            <a:rect l="l" t="t" r="r" b="b"/>
            <a:pathLst>
              <a:path w="454660" h="46989">
                <a:moveTo>
                  <a:pt x="407670" y="0"/>
                </a:moveTo>
                <a:lnTo>
                  <a:pt x="407670" y="46431"/>
                </a:lnTo>
                <a:lnTo>
                  <a:pt x="438598" y="30962"/>
                </a:lnTo>
                <a:lnTo>
                  <a:pt x="415404" y="30962"/>
                </a:lnTo>
                <a:lnTo>
                  <a:pt x="415404" y="15481"/>
                </a:lnTo>
                <a:lnTo>
                  <a:pt x="438624" y="15481"/>
                </a:lnTo>
                <a:lnTo>
                  <a:pt x="407670" y="0"/>
                </a:lnTo>
                <a:close/>
              </a:path>
              <a:path w="454660" h="46989">
                <a:moveTo>
                  <a:pt x="407670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407670" y="30962"/>
                </a:lnTo>
                <a:lnTo>
                  <a:pt x="407670" y="15481"/>
                </a:lnTo>
                <a:close/>
              </a:path>
              <a:path w="454660" h="46989">
                <a:moveTo>
                  <a:pt x="438624" y="15481"/>
                </a:moveTo>
                <a:lnTo>
                  <a:pt x="415404" y="15481"/>
                </a:lnTo>
                <a:lnTo>
                  <a:pt x="415404" y="30962"/>
                </a:lnTo>
                <a:lnTo>
                  <a:pt x="438598" y="30962"/>
                </a:lnTo>
                <a:lnTo>
                  <a:pt x="454088" y="23215"/>
                </a:lnTo>
                <a:lnTo>
                  <a:pt x="438624" y="15481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/>
          <p:nvPr/>
        </p:nvSpPr>
        <p:spPr>
          <a:xfrm>
            <a:off x="5280014" y="2710325"/>
            <a:ext cx="454099" cy="46932"/>
          </a:xfrm>
          <a:custGeom>
            <a:avLst/>
            <a:gdLst/>
            <a:ahLst/>
            <a:cxnLst/>
            <a:rect l="l" t="t" r="r" b="b"/>
            <a:pathLst>
              <a:path w="454660" h="46989">
                <a:moveTo>
                  <a:pt x="407670" y="0"/>
                </a:moveTo>
                <a:lnTo>
                  <a:pt x="407670" y="46431"/>
                </a:lnTo>
                <a:lnTo>
                  <a:pt x="438598" y="30962"/>
                </a:lnTo>
                <a:lnTo>
                  <a:pt x="415404" y="30962"/>
                </a:lnTo>
                <a:lnTo>
                  <a:pt x="415404" y="15481"/>
                </a:lnTo>
                <a:lnTo>
                  <a:pt x="438624" y="15481"/>
                </a:lnTo>
                <a:lnTo>
                  <a:pt x="407670" y="0"/>
                </a:lnTo>
                <a:close/>
              </a:path>
              <a:path w="454660" h="46989">
                <a:moveTo>
                  <a:pt x="407670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407670" y="30962"/>
                </a:lnTo>
                <a:lnTo>
                  <a:pt x="407670" y="15481"/>
                </a:lnTo>
                <a:close/>
              </a:path>
              <a:path w="454660" h="46989">
                <a:moveTo>
                  <a:pt x="438624" y="15481"/>
                </a:moveTo>
                <a:lnTo>
                  <a:pt x="415404" y="15481"/>
                </a:lnTo>
                <a:lnTo>
                  <a:pt x="415404" y="30962"/>
                </a:lnTo>
                <a:lnTo>
                  <a:pt x="438598" y="30962"/>
                </a:lnTo>
                <a:lnTo>
                  <a:pt x="454088" y="23215"/>
                </a:lnTo>
                <a:lnTo>
                  <a:pt x="438624" y="15481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1" name="object 21"/>
          <p:cNvGrpSpPr/>
          <p:nvPr/>
        </p:nvGrpSpPr>
        <p:grpSpPr>
          <a:xfrm>
            <a:off x="3715067" y="2710325"/>
            <a:ext cx="606947" cy="333599"/>
            <a:chOff x="3714010" y="2713667"/>
            <a:chExt cx="607695" cy="334010"/>
          </a:xfrm>
        </p:grpSpPr>
        <p:sp>
          <p:nvSpPr>
            <p:cNvPr id="22" name="object 22"/>
            <p:cNvSpPr/>
            <p:nvPr/>
          </p:nvSpPr>
          <p:spPr>
            <a:xfrm>
              <a:off x="3867478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60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60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60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7452" y="2792067"/>
              <a:ext cx="150025" cy="251841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717452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5797122" y="2710325"/>
            <a:ext cx="1258923" cy="333599"/>
            <a:chOff x="5798632" y="2713667"/>
            <a:chExt cx="1260475" cy="334010"/>
          </a:xfrm>
        </p:grpSpPr>
        <p:sp>
          <p:nvSpPr>
            <p:cNvPr id="26" name="object 26"/>
            <p:cNvSpPr/>
            <p:nvPr/>
          </p:nvSpPr>
          <p:spPr>
            <a:xfrm>
              <a:off x="5958978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60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60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60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02073" y="2792067"/>
              <a:ext cx="150025" cy="251841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5802073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9" name="object 29"/>
            <p:cNvSpPr/>
            <p:nvPr/>
          </p:nvSpPr>
          <p:spPr>
            <a:xfrm>
              <a:off x="6604682" y="2713667"/>
              <a:ext cx="454659" cy="46990"/>
            </a:xfrm>
            <a:custGeom>
              <a:avLst/>
              <a:gdLst/>
              <a:ahLst/>
              <a:cxnLst/>
              <a:rect l="l" t="t" r="r" b="b"/>
              <a:pathLst>
                <a:path w="454659" h="46989">
                  <a:moveTo>
                    <a:pt x="407670" y="0"/>
                  </a:moveTo>
                  <a:lnTo>
                    <a:pt x="407670" y="46431"/>
                  </a:lnTo>
                  <a:lnTo>
                    <a:pt x="438598" y="30962"/>
                  </a:lnTo>
                  <a:lnTo>
                    <a:pt x="415404" y="30962"/>
                  </a:lnTo>
                  <a:lnTo>
                    <a:pt x="415404" y="15481"/>
                  </a:lnTo>
                  <a:lnTo>
                    <a:pt x="438624" y="15481"/>
                  </a:lnTo>
                  <a:lnTo>
                    <a:pt x="407670" y="0"/>
                  </a:lnTo>
                  <a:close/>
                </a:path>
                <a:path w="454659" h="46989">
                  <a:moveTo>
                    <a:pt x="40767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407670" y="30962"/>
                  </a:lnTo>
                  <a:lnTo>
                    <a:pt x="407670" y="15481"/>
                  </a:lnTo>
                  <a:close/>
                </a:path>
                <a:path w="454659" h="46989">
                  <a:moveTo>
                    <a:pt x="438624" y="15481"/>
                  </a:moveTo>
                  <a:lnTo>
                    <a:pt x="415404" y="15481"/>
                  </a:lnTo>
                  <a:lnTo>
                    <a:pt x="415404" y="30962"/>
                  </a:lnTo>
                  <a:lnTo>
                    <a:pt x="438598" y="30962"/>
                  </a:lnTo>
                  <a:lnTo>
                    <a:pt x="454088" y="23215"/>
                  </a:lnTo>
                  <a:lnTo>
                    <a:pt x="438624" y="15481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54655" y="2792067"/>
              <a:ext cx="150025" cy="25184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454655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571427" y="2080121"/>
            <a:ext cx="294911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latin typeface="Arial"/>
                <a:cs typeface="Arial"/>
              </a:rPr>
              <a:t>n=16</a:t>
            </a:r>
            <a:r>
              <a:rPr sz="749" dirty="0">
                <a:latin typeface="Arial"/>
                <a:cs typeface="Arial"/>
              </a:rPr>
              <a:t>1</a:t>
            </a:r>
            <a:endParaRPr sz="749">
              <a:latin typeface="Arial"/>
              <a:cs typeface="Arial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7175599" y="2785191"/>
            <a:ext cx="157286" cy="258760"/>
            <a:chOff x="7178809" y="2788625"/>
            <a:chExt cx="157480" cy="259079"/>
          </a:xfrm>
        </p:grpSpPr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182251" y="2792067"/>
              <a:ext cx="150025" cy="251841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182251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4747525" y="2785191"/>
            <a:ext cx="157286" cy="258760"/>
            <a:chOff x="4747741" y="2788625"/>
            <a:chExt cx="157480" cy="259079"/>
          </a:xfrm>
        </p:grpSpPr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51182" y="2792067"/>
              <a:ext cx="150025" cy="251841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751182" y="279206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18" y="251841"/>
                  </a:lnTo>
                  <a:lnTo>
                    <a:pt x="0" y="176822"/>
                  </a:lnTo>
                  <a:close/>
                </a:path>
              </a:pathLst>
            </a:custGeom>
            <a:ln w="6883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3246915" y="2505521"/>
            <a:ext cx="3775499" cy="410973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336780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n=171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15"/>
              </a:spcBef>
            </a:pPr>
            <a:endParaRPr sz="949">
              <a:latin typeface="Arial"/>
              <a:cs typeface="Arial"/>
            </a:endParaRPr>
          </a:p>
          <a:p>
            <a:pPr marL="12685">
              <a:tabLst>
                <a:tab pos="717323" algn="l"/>
                <a:tab pos="2105036" algn="l"/>
                <a:tab pos="2777962" algn="l"/>
                <a:tab pos="3443912" algn="l"/>
              </a:tabLst>
            </a:pP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0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1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2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0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3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1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4	</a:t>
            </a:r>
            <a:r>
              <a:rPr sz="849" b="1" i="1" dirty="0">
                <a:latin typeface="Arial-BoldItalicMT"/>
                <a:cs typeface="Arial-BoldItalicMT"/>
              </a:rPr>
              <a:t>year</a:t>
            </a:r>
            <a:r>
              <a:rPr sz="849" b="1" i="1" spc="-45" dirty="0">
                <a:latin typeface="Arial-BoldItalicMT"/>
                <a:cs typeface="Arial-BoldItalicMT"/>
              </a:rPr>
              <a:t> </a:t>
            </a:r>
            <a:r>
              <a:rPr sz="849" b="1" i="1" spc="5" dirty="0">
                <a:latin typeface="Arial-BoldItalicMT"/>
                <a:cs typeface="Arial-BoldItalicMT"/>
              </a:rPr>
              <a:t>5</a:t>
            </a:r>
            <a:endParaRPr sz="849">
              <a:latin typeface="Arial-BoldItalicMT"/>
              <a:cs typeface="Arial-BoldItalicMT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5135121" y="2023751"/>
            <a:ext cx="286667" cy="393215"/>
          </a:xfrm>
          <a:custGeom>
            <a:avLst/>
            <a:gdLst/>
            <a:ahLst/>
            <a:cxnLst/>
            <a:rect l="l" t="t" r="r" b="b"/>
            <a:pathLst>
              <a:path w="287020" h="393700">
                <a:moveTo>
                  <a:pt x="286842" y="0"/>
                </a:moveTo>
                <a:lnTo>
                  <a:pt x="240753" y="2273"/>
                </a:lnTo>
                <a:lnTo>
                  <a:pt x="248348" y="15748"/>
                </a:lnTo>
                <a:lnTo>
                  <a:pt x="749" y="155219"/>
                </a:lnTo>
                <a:lnTo>
                  <a:pt x="3276" y="159715"/>
                </a:lnTo>
                <a:lnTo>
                  <a:pt x="0" y="163690"/>
                </a:lnTo>
                <a:lnTo>
                  <a:pt x="251726" y="371398"/>
                </a:lnTo>
                <a:lnTo>
                  <a:pt x="241871" y="383336"/>
                </a:lnTo>
                <a:lnTo>
                  <a:pt x="286829" y="393687"/>
                </a:lnTo>
                <a:lnTo>
                  <a:pt x="278892" y="375767"/>
                </a:lnTo>
                <a:lnTo>
                  <a:pt x="268135" y="351497"/>
                </a:lnTo>
                <a:lnTo>
                  <a:pt x="258292" y="363448"/>
                </a:lnTo>
                <a:lnTo>
                  <a:pt x="12369" y="160528"/>
                </a:lnTo>
                <a:lnTo>
                  <a:pt x="253415" y="24739"/>
                </a:lnTo>
                <a:lnTo>
                  <a:pt x="261010" y="38227"/>
                </a:lnTo>
                <a:lnTo>
                  <a:pt x="278472" y="12382"/>
                </a:lnTo>
                <a:lnTo>
                  <a:pt x="2868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6206071" y="1985157"/>
            <a:ext cx="185192" cy="41224"/>
          </a:xfrm>
          <a:custGeom>
            <a:avLst/>
            <a:gdLst/>
            <a:ahLst/>
            <a:cxnLst/>
            <a:rect l="l" t="t" r="r" b="b"/>
            <a:pathLst>
              <a:path w="185420" h="41275">
                <a:moveTo>
                  <a:pt x="144018" y="0"/>
                </a:moveTo>
                <a:lnTo>
                  <a:pt x="144018" y="41274"/>
                </a:lnTo>
                <a:lnTo>
                  <a:pt x="174980" y="25793"/>
                </a:lnTo>
                <a:lnTo>
                  <a:pt x="150901" y="25793"/>
                </a:lnTo>
                <a:lnTo>
                  <a:pt x="150901" y="15481"/>
                </a:lnTo>
                <a:lnTo>
                  <a:pt x="174980" y="15481"/>
                </a:lnTo>
                <a:lnTo>
                  <a:pt x="144018" y="0"/>
                </a:lnTo>
                <a:close/>
              </a:path>
              <a:path w="185420" h="41275">
                <a:moveTo>
                  <a:pt x="144018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144018" y="25793"/>
                </a:lnTo>
                <a:lnTo>
                  <a:pt x="144018" y="15481"/>
                </a:lnTo>
                <a:close/>
              </a:path>
              <a:path w="185420" h="41275">
                <a:moveTo>
                  <a:pt x="174980" y="15481"/>
                </a:moveTo>
                <a:lnTo>
                  <a:pt x="150901" y="15481"/>
                </a:lnTo>
                <a:lnTo>
                  <a:pt x="150901" y="25793"/>
                </a:lnTo>
                <a:lnTo>
                  <a:pt x="174980" y="25793"/>
                </a:lnTo>
                <a:lnTo>
                  <a:pt x="185293" y="20637"/>
                </a:lnTo>
                <a:lnTo>
                  <a:pt x="174980" y="15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/>
          <p:nvPr/>
        </p:nvSpPr>
        <p:spPr>
          <a:xfrm>
            <a:off x="6206071" y="2409130"/>
            <a:ext cx="185192" cy="41224"/>
          </a:xfrm>
          <a:custGeom>
            <a:avLst/>
            <a:gdLst/>
            <a:ahLst/>
            <a:cxnLst/>
            <a:rect l="l" t="t" r="r" b="b"/>
            <a:pathLst>
              <a:path w="185420" h="41275">
                <a:moveTo>
                  <a:pt x="144018" y="0"/>
                </a:moveTo>
                <a:lnTo>
                  <a:pt x="144018" y="41274"/>
                </a:lnTo>
                <a:lnTo>
                  <a:pt x="174980" y="25793"/>
                </a:lnTo>
                <a:lnTo>
                  <a:pt x="150901" y="25793"/>
                </a:lnTo>
                <a:lnTo>
                  <a:pt x="150901" y="15481"/>
                </a:lnTo>
                <a:lnTo>
                  <a:pt x="174980" y="15481"/>
                </a:lnTo>
                <a:lnTo>
                  <a:pt x="144018" y="0"/>
                </a:lnTo>
                <a:close/>
              </a:path>
              <a:path w="185420" h="41275">
                <a:moveTo>
                  <a:pt x="144018" y="15481"/>
                </a:moveTo>
                <a:lnTo>
                  <a:pt x="0" y="15481"/>
                </a:lnTo>
                <a:lnTo>
                  <a:pt x="0" y="25793"/>
                </a:lnTo>
                <a:lnTo>
                  <a:pt x="144018" y="25793"/>
                </a:lnTo>
                <a:lnTo>
                  <a:pt x="144018" y="15481"/>
                </a:lnTo>
                <a:close/>
              </a:path>
              <a:path w="185420" h="41275">
                <a:moveTo>
                  <a:pt x="174980" y="15481"/>
                </a:moveTo>
                <a:lnTo>
                  <a:pt x="150901" y="15481"/>
                </a:lnTo>
                <a:lnTo>
                  <a:pt x="150901" y="25793"/>
                </a:lnTo>
                <a:lnTo>
                  <a:pt x="174980" y="25793"/>
                </a:lnTo>
                <a:lnTo>
                  <a:pt x="185293" y="20637"/>
                </a:lnTo>
                <a:lnTo>
                  <a:pt x="174980" y="15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3" name="object 43"/>
          <p:cNvSpPr txBox="1"/>
          <p:nvPr/>
        </p:nvSpPr>
        <p:spPr>
          <a:xfrm>
            <a:off x="3733929" y="746763"/>
            <a:ext cx="1673700" cy="17342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173147">
              <a:spcBef>
                <a:spcPts val="215"/>
              </a:spcBef>
            </a:pPr>
            <a:r>
              <a:rPr sz="949" b="1" spc="15" dirty="0">
                <a:latin typeface="Arial"/>
                <a:cs typeface="Arial"/>
              </a:rPr>
              <a:t>OVERALL</a:t>
            </a:r>
            <a:r>
              <a:rPr sz="949" b="1" spc="-50" dirty="0">
                <a:latin typeface="Arial"/>
                <a:cs typeface="Arial"/>
              </a:rPr>
              <a:t> </a:t>
            </a:r>
            <a:r>
              <a:rPr sz="949" b="1" spc="10" dirty="0">
                <a:latin typeface="Arial"/>
                <a:cs typeface="Arial"/>
              </a:rPr>
              <a:t>APPROACH</a:t>
            </a:r>
            <a:endParaRPr sz="9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4725342" y="1718324"/>
            <a:ext cx="2860957" cy="2525456"/>
            <a:chOff x="4725530" y="1720443"/>
            <a:chExt cx="2864485" cy="252857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5530" y="1720443"/>
              <a:ext cx="2864180" cy="252816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85779" y="2165225"/>
              <a:ext cx="40640" cy="296545"/>
            </a:xfrm>
            <a:custGeom>
              <a:avLst/>
              <a:gdLst/>
              <a:ahLst/>
              <a:cxnLst/>
              <a:rect l="l" t="t" r="r" b="b"/>
              <a:pathLst>
                <a:path w="40639" h="296544">
                  <a:moveTo>
                    <a:pt x="0" y="0"/>
                  </a:moveTo>
                  <a:lnTo>
                    <a:pt x="10041" y="52"/>
                  </a:lnTo>
                  <a:lnTo>
                    <a:pt x="20083" y="207"/>
                  </a:lnTo>
                  <a:lnTo>
                    <a:pt x="30123" y="466"/>
                  </a:lnTo>
                  <a:lnTo>
                    <a:pt x="40157" y="825"/>
                  </a:lnTo>
                  <a:lnTo>
                    <a:pt x="28117" y="295948"/>
                  </a:lnTo>
                  <a:lnTo>
                    <a:pt x="21088" y="295698"/>
                  </a:lnTo>
                  <a:lnTo>
                    <a:pt x="14058" y="295519"/>
                  </a:lnTo>
                  <a:lnTo>
                    <a:pt x="7029" y="295412"/>
                  </a:lnTo>
                  <a:lnTo>
                    <a:pt x="0" y="295376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3894" y="2166035"/>
              <a:ext cx="52146" cy="29686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813885" y="2166043"/>
              <a:ext cx="52705" cy="297180"/>
            </a:xfrm>
            <a:custGeom>
              <a:avLst/>
              <a:gdLst/>
              <a:ahLst/>
              <a:cxnLst/>
              <a:rect l="l" t="t" r="r" b="b"/>
              <a:pathLst>
                <a:path w="52704" h="297180">
                  <a:moveTo>
                    <a:pt x="12052" y="0"/>
                  </a:moveTo>
                  <a:lnTo>
                    <a:pt x="22087" y="459"/>
                  </a:lnTo>
                  <a:lnTo>
                    <a:pt x="32113" y="1020"/>
                  </a:lnTo>
                  <a:lnTo>
                    <a:pt x="42132" y="1684"/>
                  </a:lnTo>
                  <a:lnTo>
                    <a:pt x="52146" y="2451"/>
                  </a:lnTo>
                  <a:lnTo>
                    <a:pt x="28067" y="296849"/>
                  </a:lnTo>
                  <a:lnTo>
                    <a:pt x="21061" y="296314"/>
                  </a:lnTo>
                  <a:lnTo>
                    <a:pt x="14047" y="295849"/>
                  </a:lnTo>
                  <a:lnTo>
                    <a:pt x="7026" y="295456"/>
                  </a:lnTo>
                  <a:lnTo>
                    <a:pt x="0" y="295135"/>
                  </a:lnTo>
                  <a:lnTo>
                    <a:pt x="1205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1948" y="2168499"/>
              <a:ext cx="64046" cy="29725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841952" y="2168500"/>
              <a:ext cx="64135" cy="297815"/>
            </a:xfrm>
            <a:custGeom>
              <a:avLst/>
              <a:gdLst/>
              <a:ahLst/>
              <a:cxnLst/>
              <a:rect l="l" t="t" r="r" b="b"/>
              <a:pathLst>
                <a:path w="64135" h="297814">
                  <a:moveTo>
                    <a:pt x="24079" y="0"/>
                  </a:moveTo>
                  <a:lnTo>
                    <a:pt x="34085" y="869"/>
                  </a:lnTo>
                  <a:lnTo>
                    <a:pt x="44080" y="1839"/>
                  </a:lnTo>
                  <a:lnTo>
                    <a:pt x="54063" y="2912"/>
                  </a:lnTo>
                  <a:lnTo>
                    <a:pt x="64033" y="4089"/>
                  </a:lnTo>
                  <a:lnTo>
                    <a:pt x="27978" y="297256"/>
                  </a:lnTo>
                  <a:lnTo>
                    <a:pt x="20993" y="296434"/>
                  </a:lnTo>
                  <a:lnTo>
                    <a:pt x="14003" y="295684"/>
                  </a:lnTo>
                  <a:lnTo>
                    <a:pt x="7005" y="295005"/>
                  </a:lnTo>
                  <a:lnTo>
                    <a:pt x="0" y="294398"/>
                  </a:lnTo>
                  <a:lnTo>
                    <a:pt x="2407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69926" y="2172589"/>
              <a:ext cx="75818" cy="29716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869923" y="2172592"/>
              <a:ext cx="76200" cy="297180"/>
            </a:xfrm>
            <a:custGeom>
              <a:avLst/>
              <a:gdLst/>
              <a:ahLst/>
              <a:cxnLst/>
              <a:rect l="l" t="t" r="r" b="b"/>
              <a:pathLst>
                <a:path w="76200" h="297180">
                  <a:moveTo>
                    <a:pt x="36067" y="0"/>
                  </a:moveTo>
                  <a:lnTo>
                    <a:pt x="46031" y="1278"/>
                  </a:lnTo>
                  <a:lnTo>
                    <a:pt x="55978" y="2657"/>
                  </a:lnTo>
                  <a:lnTo>
                    <a:pt x="65911" y="4136"/>
                  </a:lnTo>
                  <a:lnTo>
                    <a:pt x="75831" y="5715"/>
                  </a:lnTo>
                  <a:lnTo>
                    <a:pt x="27838" y="297167"/>
                  </a:lnTo>
                  <a:lnTo>
                    <a:pt x="20897" y="296060"/>
                  </a:lnTo>
                  <a:lnTo>
                    <a:pt x="13943" y="295024"/>
                  </a:lnTo>
                  <a:lnTo>
                    <a:pt x="6976" y="294059"/>
                  </a:lnTo>
                  <a:lnTo>
                    <a:pt x="0" y="293166"/>
                  </a:lnTo>
                  <a:lnTo>
                    <a:pt x="3606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7752" y="2178304"/>
              <a:ext cx="87490" cy="29658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897757" y="2178307"/>
              <a:ext cx="87630" cy="297180"/>
            </a:xfrm>
            <a:custGeom>
              <a:avLst/>
              <a:gdLst/>
              <a:ahLst/>
              <a:cxnLst/>
              <a:rect l="l" t="t" r="r" b="b"/>
              <a:pathLst>
                <a:path w="87629" h="297180">
                  <a:moveTo>
                    <a:pt x="47993" y="0"/>
                  </a:moveTo>
                  <a:lnTo>
                    <a:pt x="57891" y="1680"/>
                  </a:lnTo>
                  <a:lnTo>
                    <a:pt x="67775" y="3463"/>
                  </a:lnTo>
                  <a:lnTo>
                    <a:pt x="77641" y="5347"/>
                  </a:lnTo>
                  <a:lnTo>
                    <a:pt x="87490" y="7327"/>
                  </a:lnTo>
                  <a:lnTo>
                    <a:pt x="27647" y="296583"/>
                  </a:lnTo>
                  <a:lnTo>
                    <a:pt x="20754" y="295197"/>
                  </a:lnTo>
                  <a:lnTo>
                    <a:pt x="13847" y="293879"/>
                  </a:lnTo>
                  <a:lnTo>
                    <a:pt x="6929" y="292630"/>
                  </a:lnTo>
                  <a:lnTo>
                    <a:pt x="0" y="291452"/>
                  </a:lnTo>
                  <a:lnTo>
                    <a:pt x="4799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25400" y="2185644"/>
              <a:ext cx="99009" cy="29551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25402" y="2185640"/>
              <a:ext cx="99060" cy="295910"/>
            </a:xfrm>
            <a:custGeom>
              <a:avLst/>
              <a:gdLst/>
              <a:ahLst/>
              <a:cxnLst/>
              <a:rect l="l" t="t" r="r" b="b"/>
              <a:pathLst>
                <a:path w="99060" h="295910">
                  <a:moveTo>
                    <a:pt x="59842" y="0"/>
                  </a:moveTo>
                  <a:lnTo>
                    <a:pt x="69669" y="2086"/>
                  </a:lnTo>
                  <a:lnTo>
                    <a:pt x="79473" y="4270"/>
                  </a:lnTo>
                  <a:lnTo>
                    <a:pt x="89253" y="6554"/>
                  </a:lnTo>
                  <a:lnTo>
                    <a:pt x="99009" y="8940"/>
                  </a:lnTo>
                  <a:lnTo>
                    <a:pt x="27419" y="295516"/>
                  </a:lnTo>
                  <a:lnTo>
                    <a:pt x="20590" y="293845"/>
                  </a:lnTo>
                  <a:lnTo>
                    <a:pt x="13742" y="292242"/>
                  </a:lnTo>
                  <a:lnTo>
                    <a:pt x="6879" y="290712"/>
                  </a:lnTo>
                  <a:lnTo>
                    <a:pt x="0" y="289255"/>
                  </a:lnTo>
                  <a:lnTo>
                    <a:pt x="5984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52819" y="2194585"/>
              <a:ext cx="148653" cy="30241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952816" y="2194580"/>
              <a:ext cx="149225" cy="302895"/>
            </a:xfrm>
            <a:custGeom>
              <a:avLst/>
              <a:gdLst/>
              <a:ahLst/>
              <a:cxnLst/>
              <a:rect l="l" t="t" r="r" b="b"/>
              <a:pathLst>
                <a:path w="149225" h="302894">
                  <a:moveTo>
                    <a:pt x="71589" y="0"/>
                  </a:moveTo>
                  <a:lnTo>
                    <a:pt x="91026" y="5066"/>
                  </a:lnTo>
                  <a:lnTo>
                    <a:pt x="110355" y="10529"/>
                  </a:lnTo>
                  <a:lnTo>
                    <a:pt x="129566" y="16385"/>
                  </a:lnTo>
                  <a:lnTo>
                    <a:pt x="148653" y="22631"/>
                  </a:lnTo>
                  <a:lnTo>
                    <a:pt x="53949" y="302412"/>
                  </a:lnTo>
                  <a:lnTo>
                    <a:pt x="40587" y="298035"/>
                  </a:lnTo>
                  <a:lnTo>
                    <a:pt x="27136" y="293936"/>
                  </a:lnTo>
                  <a:lnTo>
                    <a:pt x="13605" y="290116"/>
                  </a:lnTo>
                  <a:lnTo>
                    <a:pt x="0" y="286575"/>
                  </a:lnTo>
                  <a:lnTo>
                    <a:pt x="7158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06756" y="2217216"/>
              <a:ext cx="169684" cy="29994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06768" y="2217209"/>
              <a:ext cx="170180" cy="300355"/>
            </a:xfrm>
            <a:custGeom>
              <a:avLst/>
              <a:gdLst/>
              <a:ahLst/>
              <a:cxnLst/>
              <a:rect l="l" t="t" r="r" b="b"/>
              <a:pathLst>
                <a:path w="170179" h="300355">
                  <a:moveTo>
                    <a:pt x="94703" y="0"/>
                  </a:moveTo>
                  <a:lnTo>
                    <a:pt x="113664" y="6633"/>
                  </a:lnTo>
                  <a:lnTo>
                    <a:pt x="132483" y="13652"/>
                  </a:lnTo>
                  <a:lnTo>
                    <a:pt x="151153" y="21052"/>
                  </a:lnTo>
                  <a:lnTo>
                    <a:pt x="169671" y="28829"/>
                  </a:lnTo>
                  <a:lnTo>
                    <a:pt x="52476" y="299961"/>
                  </a:lnTo>
                  <a:lnTo>
                    <a:pt x="39508" y="294518"/>
                  </a:lnTo>
                  <a:lnTo>
                    <a:pt x="26438" y="289337"/>
                  </a:lnTo>
                  <a:lnTo>
                    <a:pt x="13267" y="284423"/>
                  </a:lnTo>
                  <a:lnTo>
                    <a:pt x="0" y="279781"/>
                  </a:lnTo>
                  <a:lnTo>
                    <a:pt x="9470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59233" y="2246033"/>
              <a:ext cx="224624" cy="30927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059243" y="2246044"/>
              <a:ext cx="224790" cy="309880"/>
            </a:xfrm>
            <a:custGeom>
              <a:avLst/>
              <a:gdLst/>
              <a:ahLst/>
              <a:cxnLst/>
              <a:rect l="l" t="t" r="r" b="b"/>
              <a:pathLst>
                <a:path w="224789" h="309880">
                  <a:moveTo>
                    <a:pt x="117195" y="0"/>
                  </a:moveTo>
                  <a:lnTo>
                    <a:pt x="144664" y="12373"/>
                  </a:lnTo>
                  <a:lnTo>
                    <a:pt x="171737" y="25580"/>
                  </a:lnTo>
                  <a:lnTo>
                    <a:pt x="198393" y="39612"/>
                  </a:lnTo>
                  <a:lnTo>
                    <a:pt x="224612" y="54457"/>
                  </a:lnTo>
                  <a:lnTo>
                    <a:pt x="75196" y="309257"/>
                  </a:lnTo>
                  <a:lnTo>
                    <a:pt x="56839" y="298864"/>
                  </a:lnTo>
                  <a:lnTo>
                    <a:pt x="38179" y="289042"/>
                  </a:lnTo>
                  <a:lnTo>
                    <a:pt x="19228" y="279796"/>
                  </a:lnTo>
                  <a:lnTo>
                    <a:pt x="0" y="271132"/>
                  </a:lnTo>
                  <a:lnTo>
                    <a:pt x="11719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34429" y="2300503"/>
              <a:ext cx="395452" cy="39796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134432" y="2300503"/>
              <a:ext cx="395605" cy="398145"/>
            </a:xfrm>
            <a:custGeom>
              <a:avLst/>
              <a:gdLst/>
              <a:ahLst/>
              <a:cxnLst/>
              <a:rect l="l" t="t" r="r" b="b"/>
              <a:pathLst>
                <a:path w="395604" h="398144">
                  <a:moveTo>
                    <a:pt x="149428" y="0"/>
                  </a:moveTo>
                  <a:lnTo>
                    <a:pt x="194925" y="28377"/>
                  </a:lnTo>
                  <a:lnTo>
                    <a:pt x="238747" y="59140"/>
                  </a:lnTo>
                  <a:lnTo>
                    <a:pt x="280803" y="92214"/>
                  </a:lnTo>
                  <a:lnTo>
                    <a:pt x="321000" y="127523"/>
                  </a:lnTo>
                  <a:lnTo>
                    <a:pt x="359247" y="164992"/>
                  </a:lnTo>
                  <a:lnTo>
                    <a:pt x="395452" y="204546"/>
                  </a:lnTo>
                  <a:lnTo>
                    <a:pt x="172224" y="397967"/>
                  </a:lnTo>
                  <a:lnTo>
                    <a:pt x="133664" y="356982"/>
                  </a:lnTo>
                  <a:lnTo>
                    <a:pt x="91965" y="319338"/>
                  </a:lnTo>
                  <a:lnTo>
                    <a:pt x="47339" y="285213"/>
                  </a:lnTo>
                  <a:lnTo>
                    <a:pt x="0" y="254787"/>
                  </a:lnTo>
                  <a:lnTo>
                    <a:pt x="149428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06654" y="2505036"/>
              <a:ext cx="417982" cy="43715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306656" y="2505047"/>
              <a:ext cx="418465" cy="437515"/>
            </a:xfrm>
            <a:custGeom>
              <a:avLst/>
              <a:gdLst/>
              <a:ahLst/>
              <a:cxnLst/>
              <a:rect l="l" t="t" r="r" b="b"/>
              <a:pathLst>
                <a:path w="418465" h="437514">
                  <a:moveTo>
                    <a:pt x="223227" y="0"/>
                  </a:moveTo>
                  <a:lnTo>
                    <a:pt x="255200" y="38860"/>
                  </a:lnTo>
                  <a:lnTo>
                    <a:pt x="285088" y="79224"/>
                  </a:lnTo>
                  <a:lnTo>
                    <a:pt x="312844" y="121005"/>
                  </a:lnTo>
                  <a:lnTo>
                    <a:pt x="338420" y="164117"/>
                  </a:lnTo>
                  <a:lnTo>
                    <a:pt x="361768" y="208475"/>
                  </a:lnTo>
                  <a:lnTo>
                    <a:pt x="382840" y="253994"/>
                  </a:lnTo>
                  <a:lnTo>
                    <a:pt x="401590" y="300587"/>
                  </a:lnTo>
                  <a:lnTo>
                    <a:pt x="417969" y="348170"/>
                  </a:lnTo>
                  <a:lnTo>
                    <a:pt x="136321" y="437146"/>
                  </a:lnTo>
                  <a:lnTo>
                    <a:pt x="120663" y="392888"/>
                  </a:lnTo>
                  <a:lnTo>
                    <a:pt x="102074" y="349896"/>
                  </a:lnTo>
                  <a:lnTo>
                    <a:pt x="80633" y="308313"/>
                  </a:lnTo>
                  <a:lnTo>
                    <a:pt x="56421" y="268279"/>
                  </a:lnTo>
                  <a:lnTo>
                    <a:pt x="29517" y="229939"/>
                  </a:lnTo>
                  <a:lnTo>
                    <a:pt x="0" y="193433"/>
                  </a:lnTo>
                  <a:lnTo>
                    <a:pt x="22322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42976" y="2853207"/>
              <a:ext cx="327363" cy="43674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442970" y="2853211"/>
              <a:ext cx="327660" cy="436880"/>
            </a:xfrm>
            <a:custGeom>
              <a:avLst/>
              <a:gdLst/>
              <a:ahLst/>
              <a:cxnLst/>
              <a:rect l="l" t="t" r="r" b="b"/>
              <a:pathLst>
                <a:path w="327659" h="436879">
                  <a:moveTo>
                    <a:pt x="281660" y="0"/>
                  </a:moveTo>
                  <a:lnTo>
                    <a:pt x="295315" y="47304"/>
                  </a:lnTo>
                  <a:lnTo>
                    <a:pt x="306566" y="95128"/>
                  </a:lnTo>
                  <a:lnTo>
                    <a:pt x="315404" y="143378"/>
                  </a:lnTo>
                  <a:lnTo>
                    <a:pt x="321824" y="191963"/>
                  </a:lnTo>
                  <a:lnTo>
                    <a:pt x="325817" y="240793"/>
                  </a:lnTo>
                  <a:lnTo>
                    <a:pt x="327375" y="289776"/>
                  </a:lnTo>
                  <a:lnTo>
                    <a:pt x="326493" y="338820"/>
                  </a:lnTo>
                  <a:lnTo>
                    <a:pt x="323161" y="387834"/>
                  </a:lnTo>
                  <a:lnTo>
                    <a:pt x="317373" y="436727"/>
                  </a:lnTo>
                  <a:lnTo>
                    <a:pt x="25006" y="394690"/>
                  </a:lnTo>
                  <a:lnTo>
                    <a:pt x="30435" y="343314"/>
                  </a:lnTo>
                  <a:lnTo>
                    <a:pt x="32002" y="291820"/>
                  </a:lnTo>
                  <a:lnTo>
                    <a:pt x="29724" y="240423"/>
                  </a:lnTo>
                  <a:lnTo>
                    <a:pt x="23619" y="189340"/>
                  </a:lnTo>
                  <a:lnTo>
                    <a:pt x="13705" y="138785"/>
                  </a:lnTo>
                  <a:lnTo>
                    <a:pt x="0" y="88976"/>
                  </a:lnTo>
                  <a:lnTo>
                    <a:pt x="28166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41706" y="3247898"/>
              <a:ext cx="418630" cy="48389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341704" y="3247899"/>
              <a:ext cx="419100" cy="484505"/>
            </a:xfrm>
            <a:custGeom>
              <a:avLst/>
              <a:gdLst/>
              <a:ahLst/>
              <a:cxnLst/>
              <a:rect l="l" t="t" r="r" b="b"/>
              <a:pathLst>
                <a:path w="419100" h="484504">
                  <a:moveTo>
                    <a:pt x="418642" y="42037"/>
                  </a:moveTo>
                  <a:lnTo>
                    <a:pt x="410583" y="89733"/>
                  </a:lnTo>
                  <a:lnTo>
                    <a:pt x="400219" y="136864"/>
                  </a:lnTo>
                  <a:lnTo>
                    <a:pt x="387584" y="183348"/>
                  </a:lnTo>
                  <a:lnTo>
                    <a:pt x="372709" y="229106"/>
                  </a:lnTo>
                  <a:lnTo>
                    <a:pt x="355626" y="274056"/>
                  </a:lnTo>
                  <a:lnTo>
                    <a:pt x="336370" y="318119"/>
                  </a:lnTo>
                  <a:lnTo>
                    <a:pt x="314972" y="361213"/>
                  </a:lnTo>
                  <a:lnTo>
                    <a:pt x="291464" y="403259"/>
                  </a:lnTo>
                  <a:lnTo>
                    <a:pt x="265880" y="444175"/>
                  </a:lnTo>
                  <a:lnTo>
                    <a:pt x="238251" y="483882"/>
                  </a:lnTo>
                  <a:lnTo>
                    <a:pt x="0" y="309295"/>
                  </a:lnTo>
                  <a:lnTo>
                    <a:pt x="27188" y="269323"/>
                  </a:lnTo>
                  <a:lnTo>
                    <a:pt x="51438" y="227674"/>
                  </a:lnTo>
                  <a:lnTo>
                    <a:pt x="72684" y="184512"/>
                  </a:lnTo>
                  <a:lnTo>
                    <a:pt x="90858" y="140001"/>
                  </a:lnTo>
                  <a:lnTo>
                    <a:pt x="105892" y="94302"/>
                  </a:lnTo>
                  <a:lnTo>
                    <a:pt x="117721" y="47581"/>
                  </a:lnTo>
                  <a:lnTo>
                    <a:pt x="126276" y="0"/>
                  </a:lnTo>
                  <a:lnTo>
                    <a:pt x="418642" y="42037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79959" y="3557193"/>
              <a:ext cx="599998" cy="53732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979949" y="3557200"/>
              <a:ext cx="600075" cy="537845"/>
            </a:xfrm>
            <a:custGeom>
              <a:avLst/>
              <a:gdLst/>
              <a:ahLst/>
              <a:cxnLst/>
              <a:rect l="l" t="t" r="r" b="b"/>
              <a:pathLst>
                <a:path w="600075" h="537845">
                  <a:moveTo>
                    <a:pt x="600011" y="174586"/>
                  </a:moveTo>
                  <a:lnTo>
                    <a:pt x="569582" y="213982"/>
                  </a:lnTo>
                  <a:lnTo>
                    <a:pt x="537318" y="251658"/>
                  </a:lnTo>
                  <a:lnTo>
                    <a:pt x="503295" y="287563"/>
                  </a:lnTo>
                  <a:lnTo>
                    <a:pt x="467591" y="321642"/>
                  </a:lnTo>
                  <a:lnTo>
                    <a:pt x="430283" y="353841"/>
                  </a:lnTo>
                  <a:lnTo>
                    <a:pt x="391445" y="384107"/>
                  </a:lnTo>
                  <a:lnTo>
                    <a:pt x="351156" y="412386"/>
                  </a:lnTo>
                  <a:lnTo>
                    <a:pt x="309492" y="438624"/>
                  </a:lnTo>
                  <a:lnTo>
                    <a:pt x="266529" y="462768"/>
                  </a:lnTo>
                  <a:lnTo>
                    <a:pt x="222344" y="484764"/>
                  </a:lnTo>
                  <a:lnTo>
                    <a:pt x="177014" y="504557"/>
                  </a:lnTo>
                  <a:lnTo>
                    <a:pt x="130614" y="522095"/>
                  </a:lnTo>
                  <a:lnTo>
                    <a:pt x="83223" y="537324"/>
                  </a:lnTo>
                  <a:lnTo>
                    <a:pt x="0" y="253911"/>
                  </a:lnTo>
                  <a:lnTo>
                    <a:pt x="47699" y="237992"/>
                  </a:lnTo>
                  <a:lnTo>
                    <a:pt x="93900" y="218736"/>
                  </a:lnTo>
                  <a:lnTo>
                    <a:pt x="138439" y="196255"/>
                  </a:lnTo>
                  <a:lnTo>
                    <a:pt x="181157" y="170663"/>
                  </a:lnTo>
                  <a:lnTo>
                    <a:pt x="221891" y="142072"/>
                  </a:lnTo>
                  <a:lnTo>
                    <a:pt x="260479" y="110597"/>
                  </a:lnTo>
                  <a:lnTo>
                    <a:pt x="296761" y="76351"/>
                  </a:lnTo>
                  <a:lnTo>
                    <a:pt x="330575" y="39447"/>
                  </a:lnTo>
                  <a:lnTo>
                    <a:pt x="361759" y="0"/>
                  </a:lnTo>
                  <a:lnTo>
                    <a:pt x="600011" y="174586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358574" y="3770782"/>
              <a:ext cx="704596" cy="36358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358585" y="3770773"/>
              <a:ext cx="704850" cy="363855"/>
            </a:xfrm>
            <a:custGeom>
              <a:avLst/>
              <a:gdLst/>
              <a:ahLst/>
              <a:cxnLst/>
              <a:rect l="l" t="t" r="r" b="b"/>
              <a:pathLst>
                <a:path w="704850" h="363854">
                  <a:moveTo>
                    <a:pt x="704583" y="323748"/>
                  </a:moveTo>
                  <a:lnTo>
                    <a:pt x="657589" y="336296"/>
                  </a:lnTo>
                  <a:lnTo>
                    <a:pt x="610224" y="346472"/>
                  </a:lnTo>
                  <a:lnTo>
                    <a:pt x="562574" y="354283"/>
                  </a:lnTo>
                  <a:lnTo>
                    <a:pt x="514725" y="359736"/>
                  </a:lnTo>
                  <a:lnTo>
                    <a:pt x="466764" y="362838"/>
                  </a:lnTo>
                  <a:lnTo>
                    <a:pt x="418777" y="363597"/>
                  </a:lnTo>
                  <a:lnTo>
                    <a:pt x="370851" y="362019"/>
                  </a:lnTo>
                  <a:lnTo>
                    <a:pt x="323072" y="358111"/>
                  </a:lnTo>
                  <a:lnTo>
                    <a:pt x="275527" y="351881"/>
                  </a:lnTo>
                  <a:lnTo>
                    <a:pt x="228302" y="343336"/>
                  </a:lnTo>
                  <a:lnTo>
                    <a:pt x="181483" y="332483"/>
                  </a:lnTo>
                  <a:lnTo>
                    <a:pt x="135157" y="319328"/>
                  </a:lnTo>
                  <a:lnTo>
                    <a:pt x="89410" y="303879"/>
                  </a:lnTo>
                  <a:lnTo>
                    <a:pt x="44329" y="286144"/>
                  </a:lnTo>
                  <a:lnTo>
                    <a:pt x="0" y="266128"/>
                  </a:lnTo>
                  <a:lnTo>
                    <a:pt x="128155" y="0"/>
                  </a:lnTo>
                  <a:lnTo>
                    <a:pt x="174905" y="20419"/>
                  </a:lnTo>
                  <a:lnTo>
                    <a:pt x="222770" y="37241"/>
                  </a:lnTo>
                  <a:lnTo>
                    <a:pt x="271548" y="50449"/>
                  </a:lnTo>
                  <a:lnTo>
                    <a:pt x="321032" y="60027"/>
                  </a:lnTo>
                  <a:lnTo>
                    <a:pt x="371020" y="65959"/>
                  </a:lnTo>
                  <a:lnTo>
                    <a:pt x="421308" y="68227"/>
                  </a:lnTo>
                  <a:lnTo>
                    <a:pt x="471691" y="66815"/>
                  </a:lnTo>
                  <a:lnTo>
                    <a:pt x="521966" y="61706"/>
                  </a:lnTo>
                  <a:lnTo>
                    <a:pt x="571927" y="52885"/>
                  </a:lnTo>
                  <a:lnTo>
                    <a:pt x="621372" y="40335"/>
                  </a:lnTo>
                  <a:lnTo>
                    <a:pt x="704583" y="32374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1161" y="2165235"/>
              <a:ext cx="984615" cy="1871662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801161" y="2165225"/>
              <a:ext cx="984885" cy="1871980"/>
            </a:xfrm>
            <a:custGeom>
              <a:avLst/>
              <a:gdLst/>
              <a:ahLst/>
              <a:cxnLst/>
              <a:rect l="l" t="t" r="r" b="b"/>
              <a:pathLst>
                <a:path w="984885" h="1871979">
                  <a:moveTo>
                    <a:pt x="557419" y="1871675"/>
                  </a:moveTo>
                  <a:lnTo>
                    <a:pt x="514931" y="1849953"/>
                  </a:lnTo>
                  <a:lnTo>
                    <a:pt x="473942" y="1826471"/>
                  </a:lnTo>
                  <a:lnTo>
                    <a:pt x="434474" y="1801297"/>
                  </a:lnTo>
                  <a:lnTo>
                    <a:pt x="396554" y="1774500"/>
                  </a:lnTo>
                  <a:lnTo>
                    <a:pt x="360204" y="1746149"/>
                  </a:lnTo>
                  <a:lnTo>
                    <a:pt x="325449" y="1716313"/>
                  </a:lnTo>
                  <a:lnTo>
                    <a:pt x="292312" y="1685060"/>
                  </a:lnTo>
                  <a:lnTo>
                    <a:pt x="260818" y="1652460"/>
                  </a:lnTo>
                  <a:lnTo>
                    <a:pt x="230991" y="1618581"/>
                  </a:lnTo>
                  <a:lnTo>
                    <a:pt x="202856" y="1583493"/>
                  </a:lnTo>
                  <a:lnTo>
                    <a:pt x="176435" y="1547263"/>
                  </a:lnTo>
                  <a:lnTo>
                    <a:pt x="151753" y="1509961"/>
                  </a:lnTo>
                  <a:lnTo>
                    <a:pt x="128835" y="1471655"/>
                  </a:lnTo>
                  <a:lnTo>
                    <a:pt x="107704" y="1432416"/>
                  </a:lnTo>
                  <a:lnTo>
                    <a:pt x="88385" y="1392310"/>
                  </a:lnTo>
                  <a:lnTo>
                    <a:pt x="70901" y="1351408"/>
                  </a:lnTo>
                  <a:lnTo>
                    <a:pt x="55277" y="1309777"/>
                  </a:lnTo>
                  <a:lnTo>
                    <a:pt x="41536" y="1267488"/>
                  </a:lnTo>
                  <a:lnTo>
                    <a:pt x="29703" y="1224608"/>
                  </a:lnTo>
                  <a:lnTo>
                    <a:pt x="19802" y="1181207"/>
                  </a:lnTo>
                  <a:lnTo>
                    <a:pt x="11858" y="1137353"/>
                  </a:lnTo>
                  <a:lnTo>
                    <a:pt x="5893" y="1093116"/>
                  </a:lnTo>
                  <a:lnTo>
                    <a:pt x="1932" y="1048563"/>
                  </a:lnTo>
                  <a:lnTo>
                    <a:pt x="0" y="1003765"/>
                  </a:lnTo>
                  <a:lnTo>
                    <a:pt x="119" y="958789"/>
                  </a:lnTo>
                  <a:lnTo>
                    <a:pt x="2316" y="913705"/>
                  </a:lnTo>
                  <a:lnTo>
                    <a:pt x="6612" y="868581"/>
                  </a:lnTo>
                  <a:lnTo>
                    <a:pt x="13034" y="823486"/>
                  </a:lnTo>
                  <a:lnTo>
                    <a:pt x="21604" y="778490"/>
                  </a:lnTo>
                  <a:lnTo>
                    <a:pt x="32346" y="733661"/>
                  </a:lnTo>
                  <a:lnTo>
                    <a:pt x="45286" y="689067"/>
                  </a:lnTo>
                  <a:lnTo>
                    <a:pt x="60446" y="644778"/>
                  </a:lnTo>
                  <a:lnTo>
                    <a:pt x="77852" y="600863"/>
                  </a:lnTo>
                  <a:lnTo>
                    <a:pt x="97526" y="557390"/>
                  </a:lnTo>
                  <a:lnTo>
                    <a:pt x="119943" y="513655"/>
                  </a:lnTo>
                  <a:lnTo>
                    <a:pt x="144336" y="471374"/>
                  </a:lnTo>
                  <a:lnTo>
                    <a:pt x="170633" y="430592"/>
                  </a:lnTo>
                  <a:lnTo>
                    <a:pt x="198762" y="391354"/>
                  </a:lnTo>
                  <a:lnTo>
                    <a:pt x="228650" y="353707"/>
                  </a:lnTo>
                  <a:lnTo>
                    <a:pt x="260224" y="317695"/>
                  </a:lnTo>
                  <a:lnTo>
                    <a:pt x="293412" y="283365"/>
                  </a:lnTo>
                  <a:lnTo>
                    <a:pt x="328140" y="250762"/>
                  </a:lnTo>
                  <a:lnTo>
                    <a:pt x="364337" y="219932"/>
                  </a:lnTo>
                  <a:lnTo>
                    <a:pt x="401930" y="190920"/>
                  </a:lnTo>
                  <a:lnTo>
                    <a:pt x="440847" y="163773"/>
                  </a:lnTo>
                  <a:lnTo>
                    <a:pt x="481013" y="138535"/>
                  </a:lnTo>
                  <a:lnTo>
                    <a:pt x="522358" y="115252"/>
                  </a:lnTo>
                  <a:lnTo>
                    <a:pt x="564808" y="93970"/>
                  </a:lnTo>
                  <a:lnTo>
                    <a:pt x="608291" y="74734"/>
                  </a:lnTo>
                  <a:lnTo>
                    <a:pt x="652734" y="57591"/>
                  </a:lnTo>
                  <a:lnTo>
                    <a:pt x="698065" y="42585"/>
                  </a:lnTo>
                  <a:lnTo>
                    <a:pt x="744211" y="29763"/>
                  </a:lnTo>
                  <a:lnTo>
                    <a:pt x="791099" y="19170"/>
                  </a:lnTo>
                  <a:lnTo>
                    <a:pt x="838656" y="10851"/>
                  </a:lnTo>
                  <a:lnTo>
                    <a:pt x="886811" y="4853"/>
                  </a:lnTo>
                  <a:lnTo>
                    <a:pt x="935490" y="1220"/>
                  </a:lnTo>
                  <a:lnTo>
                    <a:pt x="984621" y="0"/>
                  </a:lnTo>
                  <a:lnTo>
                    <a:pt x="984621" y="295376"/>
                  </a:lnTo>
                  <a:lnTo>
                    <a:pt x="937433" y="296966"/>
                  </a:lnTo>
                  <a:lnTo>
                    <a:pt x="891099" y="301668"/>
                  </a:lnTo>
                  <a:lnTo>
                    <a:pt x="845720" y="309378"/>
                  </a:lnTo>
                  <a:lnTo>
                    <a:pt x="801400" y="319996"/>
                  </a:lnTo>
                  <a:lnTo>
                    <a:pt x="758242" y="333416"/>
                  </a:lnTo>
                  <a:lnTo>
                    <a:pt x="716347" y="349538"/>
                  </a:lnTo>
                  <a:lnTo>
                    <a:pt x="675819" y="368258"/>
                  </a:lnTo>
                  <a:lnTo>
                    <a:pt x="636760" y="389474"/>
                  </a:lnTo>
                  <a:lnTo>
                    <a:pt x="599274" y="413083"/>
                  </a:lnTo>
                  <a:lnTo>
                    <a:pt x="563462" y="438983"/>
                  </a:lnTo>
                  <a:lnTo>
                    <a:pt x="529427" y="467070"/>
                  </a:lnTo>
                  <a:lnTo>
                    <a:pt x="497272" y="497243"/>
                  </a:lnTo>
                  <a:lnTo>
                    <a:pt x="467099" y="529398"/>
                  </a:lnTo>
                  <a:lnTo>
                    <a:pt x="439012" y="563433"/>
                  </a:lnTo>
                  <a:lnTo>
                    <a:pt x="413112" y="599245"/>
                  </a:lnTo>
                  <a:lnTo>
                    <a:pt x="389503" y="636731"/>
                  </a:lnTo>
                  <a:lnTo>
                    <a:pt x="368287" y="675790"/>
                  </a:lnTo>
                  <a:lnTo>
                    <a:pt x="349567" y="716318"/>
                  </a:lnTo>
                  <a:lnTo>
                    <a:pt x="333445" y="758213"/>
                  </a:lnTo>
                  <a:lnTo>
                    <a:pt x="320025" y="801371"/>
                  </a:lnTo>
                  <a:lnTo>
                    <a:pt x="309407" y="845691"/>
                  </a:lnTo>
                  <a:lnTo>
                    <a:pt x="301697" y="891070"/>
                  </a:lnTo>
                  <a:lnTo>
                    <a:pt x="296995" y="937404"/>
                  </a:lnTo>
                  <a:lnTo>
                    <a:pt x="295405" y="984592"/>
                  </a:lnTo>
                  <a:lnTo>
                    <a:pt x="297166" y="1033932"/>
                  </a:lnTo>
                  <a:lnTo>
                    <a:pt x="302387" y="1082573"/>
                  </a:lnTo>
                  <a:lnTo>
                    <a:pt x="310972" y="1130363"/>
                  </a:lnTo>
                  <a:lnTo>
                    <a:pt x="322827" y="1177152"/>
                  </a:lnTo>
                  <a:lnTo>
                    <a:pt x="337857" y="1222788"/>
                  </a:lnTo>
                  <a:lnTo>
                    <a:pt x="355966" y="1267120"/>
                  </a:lnTo>
                  <a:lnTo>
                    <a:pt x="377061" y="1309999"/>
                  </a:lnTo>
                  <a:lnTo>
                    <a:pt x="401045" y="1351272"/>
                  </a:lnTo>
                  <a:lnTo>
                    <a:pt x="427825" y="1390788"/>
                  </a:lnTo>
                  <a:lnTo>
                    <a:pt x="457305" y="1428397"/>
                  </a:lnTo>
                  <a:lnTo>
                    <a:pt x="489390" y="1463949"/>
                  </a:lnTo>
                  <a:lnTo>
                    <a:pt x="523985" y="1497290"/>
                  </a:lnTo>
                  <a:lnTo>
                    <a:pt x="560997" y="1528272"/>
                  </a:lnTo>
                  <a:lnTo>
                    <a:pt x="600328" y="1556743"/>
                  </a:lnTo>
                  <a:lnTo>
                    <a:pt x="641886" y="1582551"/>
                  </a:lnTo>
                  <a:lnTo>
                    <a:pt x="685575" y="1605546"/>
                  </a:lnTo>
                  <a:lnTo>
                    <a:pt x="557419" y="187167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398912" y="1741302"/>
            <a:ext cx="1513244" cy="2860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78221" marR="5074" indent="-166170">
              <a:lnSpc>
                <a:spcPct val="1070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GENÉTICAS PETHEMA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–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 23/05/2022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843236" y="2218748"/>
            <a:ext cx="702079" cy="1854452"/>
            <a:chOff x="6846036" y="2221483"/>
            <a:chExt cx="702945" cy="1856739"/>
          </a:xfrm>
        </p:grpSpPr>
        <p:sp>
          <p:nvSpPr>
            <p:cNvPr id="39" name="object 39"/>
            <p:cNvSpPr/>
            <p:nvPr/>
          </p:nvSpPr>
          <p:spPr>
            <a:xfrm>
              <a:off x="6846036" y="2221483"/>
              <a:ext cx="702945" cy="1856739"/>
            </a:xfrm>
            <a:custGeom>
              <a:avLst/>
              <a:gdLst/>
              <a:ahLst/>
              <a:cxnLst/>
              <a:rect l="l" t="t" r="r" b="b"/>
              <a:pathLst>
                <a:path w="702945" h="1856739">
                  <a:moveTo>
                    <a:pt x="702411" y="0"/>
                  </a:moveTo>
                  <a:lnTo>
                    <a:pt x="0" y="0"/>
                  </a:lnTo>
                  <a:lnTo>
                    <a:pt x="0" y="1856651"/>
                  </a:lnTo>
                  <a:lnTo>
                    <a:pt x="702411" y="1856651"/>
                  </a:lnTo>
                  <a:lnTo>
                    <a:pt x="70241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878510" y="2262504"/>
              <a:ext cx="33985" cy="3399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878501" y="226251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78510" y="2378557"/>
              <a:ext cx="33985" cy="3398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878501" y="237855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878510" y="2494597"/>
              <a:ext cx="33985" cy="33985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878501" y="24945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78510" y="2610624"/>
              <a:ext cx="33985" cy="33997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878501" y="261063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6911318" y="2180421"/>
            <a:ext cx="511179" cy="488981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93867">
              <a:lnSpc>
                <a:spcPct val="168500"/>
              </a:lnSpc>
              <a:spcBef>
                <a:spcPts val="90"/>
              </a:spcBef>
            </a:pP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MYCr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 marR="5074">
              <a:lnSpc>
                <a:spcPts val="918"/>
              </a:lnSpc>
              <a:spcBef>
                <a:spcPts val="85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(n=1)</a:t>
            </a:r>
            <a:endParaRPr sz="449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6870270" y="2717929"/>
            <a:ext cx="45029" cy="1319808"/>
            <a:chOff x="6873103" y="2721280"/>
            <a:chExt cx="45085" cy="1321435"/>
          </a:xfrm>
        </p:grpSpPr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878510" y="2726677"/>
              <a:ext cx="33985" cy="33985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878501" y="272667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878510" y="2842717"/>
              <a:ext cx="33985" cy="33985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878501" y="28427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878510" y="2958757"/>
              <a:ext cx="33985" cy="3399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878501" y="295876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878510" y="3074796"/>
              <a:ext cx="33985" cy="33985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878501" y="30748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78510" y="3190836"/>
              <a:ext cx="33985" cy="33985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878501" y="319084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78510" y="3306876"/>
              <a:ext cx="33985" cy="33997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878501" y="330688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8510" y="3422929"/>
              <a:ext cx="33985" cy="3398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878501" y="342292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78510" y="3538969"/>
              <a:ext cx="33985" cy="3398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878501" y="35389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878510" y="3654996"/>
              <a:ext cx="33985" cy="33997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878501" y="365500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878510" y="3771048"/>
              <a:ext cx="33985" cy="3398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878501" y="3771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878510" y="3887088"/>
              <a:ext cx="33985" cy="33985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878501" y="388708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2" name="object 7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878510" y="4003116"/>
              <a:ext cx="33985" cy="33997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6878501" y="400313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6911317" y="2643733"/>
            <a:ext cx="621534" cy="1415575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2685" marR="111626">
              <a:lnSpc>
                <a:spcPct val="169700"/>
              </a:lnSpc>
              <a:spcBef>
                <a:spcPts val="85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12685" marR="114797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12685" marR="11416">
              <a:lnSpc>
                <a:spcPts val="918"/>
              </a:lnSpc>
              <a:spcBef>
                <a:spcPts val="8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12685" marR="5074">
              <a:lnSpc>
                <a:spcPts val="909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>
              <a:spcBef>
                <a:spcPts val="290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12685" marR="230863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4725338" y="1718320"/>
            <a:ext cx="2860957" cy="2525456"/>
          </a:xfrm>
          <a:custGeom>
            <a:avLst/>
            <a:gdLst/>
            <a:ahLst/>
            <a:cxnLst/>
            <a:rect l="l" t="t" r="r" b="b"/>
            <a:pathLst>
              <a:path w="2864484" h="2528570">
                <a:moveTo>
                  <a:pt x="0" y="0"/>
                </a:moveTo>
                <a:lnTo>
                  <a:pt x="2864180" y="0"/>
                </a:lnTo>
                <a:lnTo>
                  <a:pt x="2864180" y="2528176"/>
                </a:lnTo>
                <a:lnTo>
                  <a:pt x="0" y="2528176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4805811" y="2984209"/>
            <a:ext cx="2397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474114" y="1825115"/>
            <a:ext cx="1191696" cy="1125103"/>
          </a:xfrm>
          <a:custGeom>
            <a:avLst/>
            <a:gdLst/>
            <a:ahLst/>
            <a:cxnLst/>
            <a:rect l="l" t="t" r="r" b="b"/>
            <a:pathLst>
              <a:path w="1193164" h="1126489">
                <a:moveTo>
                  <a:pt x="347952" y="1125915"/>
                </a:moveTo>
                <a:lnTo>
                  <a:pt x="303362" y="936228"/>
                </a:lnTo>
                <a:lnTo>
                  <a:pt x="257278" y="912066"/>
                </a:lnTo>
                <a:lnTo>
                  <a:pt x="214710" y="885008"/>
                </a:lnTo>
                <a:lnTo>
                  <a:pt x="175738" y="855293"/>
                </a:lnTo>
                <a:lnTo>
                  <a:pt x="140443" y="823164"/>
                </a:lnTo>
                <a:lnTo>
                  <a:pt x="108903" y="788860"/>
                </a:lnTo>
                <a:lnTo>
                  <a:pt x="81199" y="752622"/>
                </a:lnTo>
                <a:lnTo>
                  <a:pt x="57410" y="714691"/>
                </a:lnTo>
                <a:lnTo>
                  <a:pt x="37617" y="675308"/>
                </a:lnTo>
                <a:lnTo>
                  <a:pt x="21900" y="634713"/>
                </a:lnTo>
                <a:lnTo>
                  <a:pt x="10338" y="593146"/>
                </a:lnTo>
                <a:lnTo>
                  <a:pt x="3011" y="550849"/>
                </a:lnTo>
                <a:lnTo>
                  <a:pt x="0" y="508062"/>
                </a:lnTo>
                <a:lnTo>
                  <a:pt x="1383" y="465026"/>
                </a:lnTo>
                <a:lnTo>
                  <a:pt x="7241" y="421981"/>
                </a:lnTo>
                <a:lnTo>
                  <a:pt x="17655" y="379169"/>
                </a:lnTo>
                <a:lnTo>
                  <a:pt x="32703" y="336829"/>
                </a:lnTo>
                <a:lnTo>
                  <a:pt x="52465" y="295203"/>
                </a:lnTo>
                <a:lnTo>
                  <a:pt x="77023" y="254530"/>
                </a:lnTo>
                <a:lnTo>
                  <a:pt x="104219" y="217832"/>
                </a:lnTo>
                <a:lnTo>
                  <a:pt x="134528" y="183777"/>
                </a:lnTo>
                <a:lnTo>
                  <a:pt x="167704" y="152424"/>
                </a:lnTo>
                <a:lnTo>
                  <a:pt x="203505" y="123829"/>
                </a:lnTo>
                <a:lnTo>
                  <a:pt x="241686" y="98049"/>
                </a:lnTo>
                <a:lnTo>
                  <a:pt x="282004" y="75142"/>
                </a:lnTo>
                <a:lnTo>
                  <a:pt x="324214" y="55163"/>
                </a:lnTo>
                <a:lnTo>
                  <a:pt x="368073" y="38171"/>
                </a:lnTo>
                <a:lnTo>
                  <a:pt x="413336" y="24222"/>
                </a:lnTo>
                <a:lnTo>
                  <a:pt x="459760" y="13374"/>
                </a:lnTo>
                <a:lnTo>
                  <a:pt x="507101" y="5683"/>
                </a:lnTo>
                <a:lnTo>
                  <a:pt x="555115" y="1205"/>
                </a:lnTo>
                <a:lnTo>
                  <a:pt x="603559" y="0"/>
                </a:lnTo>
                <a:lnTo>
                  <a:pt x="652187" y="2122"/>
                </a:lnTo>
                <a:lnTo>
                  <a:pt x="700756" y="7629"/>
                </a:lnTo>
                <a:lnTo>
                  <a:pt x="749023" y="16579"/>
                </a:lnTo>
                <a:lnTo>
                  <a:pt x="796743" y="29028"/>
                </a:lnTo>
                <a:lnTo>
                  <a:pt x="843673" y="45034"/>
                </a:lnTo>
                <a:lnTo>
                  <a:pt x="889569" y="64653"/>
                </a:lnTo>
                <a:lnTo>
                  <a:pt x="935651" y="88815"/>
                </a:lnTo>
                <a:lnTo>
                  <a:pt x="978217" y="115873"/>
                </a:lnTo>
                <a:lnTo>
                  <a:pt x="1017187" y="145587"/>
                </a:lnTo>
                <a:lnTo>
                  <a:pt x="1052481" y="177717"/>
                </a:lnTo>
                <a:lnTo>
                  <a:pt x="1084020" y="212020"/>
                </a:lnTo>
                <a:lnTo>
                  <a:pt x="1111724" y="248258"/>
                </a:lnTo>
                <a:lnTo>
                  <a:pt x="1135511" y="286189"/>
                </a:lnTo>
                <a:lnTo>
                  <a:pt x="1155304" y="325572"/>
                </a:lnTo>
                <a:lnTo>
                  <a:pt x="1171021" y="366166"/>
                </a:lnTo>
                <a:lnTo>
                  <a:pt x="1182583" y="407732"/>
                </a:lnTo>
                <a:lnTo>
                  <a:pt x="1189911" y="450029"/>
                </a:lnTo>
                <a:lnTo>
                  <a:pt x="1192923" y="492815"/>
                </a:lnTo>
                <a:lnTo>
                  <a:pt x="1191540" y="535850"/>
                </a:lnTo>
                <a:lnTo>
                  <a:pt x="1185683" y="578893"/>
                </a:lnTo>
                <a:lnTo>
                  <a:pt x="1175271" y="621705"/>
                </a:lnTo>
                <a:lnTo>
                  <a:pt x="1160224" y="664043"/>
                </a:lnTo>
                <a:lnTo>
                  <a:pt x="1140463" y="705667"/>
                </a:lnTo>
                <a:lnTo>
                  <a:pt x="1115908" y="746338"/>
                </a:lnTo>
                <a:lnTo>
                  <a:pt x="1088561" y="783185"/>
                </a:lnTo>
                <a:lnTo>
                  <a:pt x="1057890" y="817522"/>
                </a:lnTo>
                <a:lnTo>
                  <a:pt x="1024137" y="849248"/>
                </a:lnTo>
                <a:lnTo>
                  <a:pt x="987548" y="878261"/>
                </a:lnTo>
                <a:lnTo>
                  <a:pt x="948366" y="904457"/>
                </a:lnTo>
                <a:lnTo>
                  <a:pt x="906835" y="927735"/>
                </a:lnTo>
                <a:lnTo>
                  <a:pt x="863199" y="947992"/>
                </a:lnTo>
                <a:lnTo>
                  <a:pt x="817701" y="965125"/>
                </a:lnTo>
                <a:lnTo>
                  <a:pt x="770586" y="979034"/>
                </a:lnTo>
                <a:lnTo>
                  <a:pt x="722098" y="989615"/>
                </a:lnTo>
                <a:lnTo>
                  <a:pt x="672480" y="996766"/>
                </a:lnTo>
                <a:lnTo>
                  <a:pt x="621976" y="1000385"/>
                </a:lnTo>
                <a:lnTo>
                  <a:pt x="570831" y="1000369"/>
                </a:lnTo>
                <a:lnTo>
                  <a:pt x="519287" y="996617"/>
                </a:lnTo>
                <a:lnTo>
                  <a:pt x="347952" y="1125915"/>
                </a:lnTo>
                <a:close/>
              </a:path>
            </a:pathLst>
          </a:custGeom>
          <a:ln w="6883">
            <a:solidFill>
              <a:srgbClr val="2F528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8" name="object 78"/>
          <p:cNvSpPr txBox="1"/>
          <p:nvPr/>
        </p:nvSpPr>
        <p:spPr>
          <a:xfrm>
            <a:off x="4593130" y="2040548"/>
            <a:ext cx="1014749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649" spc="-10" dirty="0">
                <a:solidFill>
                  <a:srgbClr val="0563C1"/>
                </a:solidFill>
                <a:latin typeface="Times New Roman"/>
                <a:cs typeface="Times New Roman"/>
              </a:rPr>
              <a:t>37PACIENTES56%=</a:t>
            </a:r>
            <a:r>
              <a:rPr sz="649" spc="-2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1049" spc="20" dirty="0">
                <a:solidFill>
                  <a:srgbClr val="FF0000"/>
                </a:solidFill>
                <a:latin typeface="Times New Roman"/>
                <a:cs typeface="Times New Roman"/>
              </a:rPr>
              <a:t>20%</a:t>
            </a:r>
            <a:endParaRPr sz="1049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593130" y="2321394"/>
            <a:ext cx="1037581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ND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COMP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LE</a:t>
            </a:r>
            <a:r>
              <a:rPr sz="649" spc="-50" dirty="0">
                <a:solidFill>
                  <a:srgbClr val="0563C1"/>
                </a:solidFill>
                <a:latin typeface="Times New Roman"/>
                <a:cs typeface="Times New Roman"/>
              </a:rPr>
              <a:t>T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AR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4605817" y="2630080"/>
            <a:ext cx="563820" cy="6976"/>
          </a:xfrm>
          <a:custGeom>
            <a:avLst/>
            <a:gdLst/>
            <a:ahLst/>
            <a:cxnLst/>
            <a:rect l="l" t="t" r="r" b="b"/>
            <a:pathLst>
              <a:path w="564514" h="6985">
                <a:moveTo>
                  <a:pt x="564032" y="0"/>
                </a:moveTo>
                <a:lnTo>
                  <a:pt x="376021" y="0"/>
                </a:lnTo>
                <a:lnTo>
                  <a:pt x="0" y="0"/>
                </a:lnTo>
                <a:lnTo>
                  <a:pt x="0" y="6870"/>
                </a:lnTo>
                <a:lnTo>
                  <a:pt x="564032" y="6870"/>
                </a:lnTo>
                <a:lnTo>
                  <a:pt x="564032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1" name="object 81"/>
          <p:cNvSpPr txBox="1"/>
          <p:nvPr/>
        </p:nvSpPr>
        <p:spPr>
          <a:xfrm>
            <a:off x="4593130" y="2527493"/>
            <a:ext cx="58792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RNAs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eq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+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OGM</a:t>
            </a:r>
            <a:endParaRPr sz="649">
              <a:latin typeface="Times New Roman"/>
              <a:cs typeface="Times New Roman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1342016" y="1713961"/>
            <a:ext cx="2859055" cy="2529896"/>
            <a:chOff x="1338033" y="1716074"/>
            <a:chExt cx="2862580" cy="2533015"/>
          </a:xfrm>
        </p:grpSpPr>
        <p:pic>
          <p:nvPicPr>
            <p:cNvPr id="83" name="object 8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338033" y="1716074"/>
              <a:ext cx="2862516" cy="2532532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352427" y="2208900"/>
              <a:ext cx="71120" cy="283845"/>
            </a:xfrm>
            <a:custGeom>
              <a:avLst/>
              <a:gdLst/>
              <a:ahLst/>
              <a:cxnLst/>
              <a:rect l="l" t="t" r="r" b="b"/>
              <a:pathLst>
                <a:path w="71119" h="283844">
                  <a:moveTo>
                    <a:pt x="0" y="0"/>
                  </a:moveTo>
                  <a:lnTo>
                    <a:pt x="17763" y="168"/>
                  </a:lnTo>
                  <a:lnTo>
                    <a:pt x="35520" y="674"/>
                  </a:lnTo>
                  <a:lnTo>
                    <a:pt x="53265" y="1516"/>
                  </a:lnTo>
                  <a:lnTo>
                    <a:pt x="70993" y="2692"/>
                  </a:lnTo>
                  <a:lnTo>
                    <a:pt x="49695" y="283502"/>
                  </a:lnTo>
                  <a:lnTo>
                    <a:pt x="37286" y="282677"/>
                  </a:lnTo>
                  <a:lnTo>
                    <a:pt x="24866" y="282090"/>
                  </a:lnTo>
                  <a:lnTo>
                    <a:pt x="12436" y="281739"/>
                  </a:lnTo>
                  <a:lnTo>
                    <a:pt x="0" y="281622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5" name="object 8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402128" y="2211590"/>
              <a:ext cx="161658" cy="295808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2402123" y="2211588"/>
              <a:ext cx="161925" cy="295910"/>
            </a:xfrm>
            <a:custGeom>
              <a:avLst/>
              <a:gdLst/>
              <a:ahLst/>
              <a:cxnLst/>
              <a:rect l="l" t="t" r="r" b="b"/>
              <a:pathLst>
                <a:path w="161925" h="295910">
                  <a:moveTo>
                    <a:pt x="21297" y="0"/>
                  </a:moveTo>
                  <a:lnTo>
                    <a:pt x="56672" y="3356"/>
                  </a:lnTo>
                  <a:lnTo>
                    <a:pt x="91884" y="8048"/>
                  </a:lnTo>
                  <a:lnTo>
                    <a:pt x="126896" y="14069"/>
                  </a:lnTo>
                  <a:lnTo>
                    <a:pt x="161670" y="21412"/>
                  </a:lnTo>
                  <a:lnTo>
                    <a:pt x="98259" y="295808"/>
                  </a:lnTo>
                  <a:lnTo>
                    <a:pt x="73918" y="290668"/>
                  </a:lnTo>
                  <a:lnTo>
                    <a:pt x="49410" y="286451"/>
                  </a:lnTo>
                  <a:lnTo>
                    <a:pt x="24763" y="283163"/>
                  </a:lnTo>
                  <a:lnTo>
                    <a:pt x="0" y="280809"/>
                  </a:lnTo>
                  <a:lnTo>
                    <a:pt x="2129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7" name="object 8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500376" y="2233002"/>
              <a:ext cx="198945" cy="304038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500377" y="2233005"/>
              <a:ext cx="199390" cy="304165"/>
            </a:xfrm>
            <a:custGeom>
              <a:avLst/>
              <a:gdLst/>
              <a:ahLst/>
              <a:cxnLst/>
              <a:rect l="l" t="t" r="r" b="b"/>
              <a:pathLst>
                <a:path w="199389" h="304164">
                  <a:moveTo>
                    <a:pt x="63411" y="0"/>
                  </a:moveTo>
                  <a:lnTo>
                    <a:pt x="97875" y="8653"/>
                  </a:lnTo>
                  <a:lnTo>
                    <a:pt x="131978" y="18603"/>
                  </a:lnTo>
                  <a:lnTo>
                    <a:pt x="165681" y="29837"/>
                  </a:lnTo>
                  <a:lnTo>
                    <a:pt x="198945" y="42341"/>
                  </a:lnTo>
                  <a:lnTo>
                    <a:pt x="94868" y="304025"/>
                  </a:lnTo>
                  <a:lnTo>
                    <a:pt x="71589" y="295275"/>
                  </a:lnTo>
                  <a:lnTo>
                    <a:pt x="48001" y="287413"/>
                  </a:lnTo>
                  <a:lnTo>
                    <a:pt x="24129" y="280447"/>
                  </a:lnTo>
                  <a:lnTo>
                    <a:pt x="0" y="274383"/>
                  </a:lnTo>
                  <a:lnTo>
                    <a:pt x="63411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89" name="object 8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595244" y="2275344"/>
              <a:ext cx="231673" cy="305295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595256" y="2275344"/>
              <a:ext cx="231775" cy="305435"/>
            </a:xfrm>
            <a:custGeom>
              <a:avLst/>
              <a:gdLst/>
              <a:ahLst/>
              <a:cxnLst/>
              <a:rect l="l" t="t" r="r" b="b"/>
              <a:pathLst>
                <a:path w="231775" h="305435">
                  <a:moveTo>
                    <a:pt x="104063" y="0"/>
                  </a:moveTo>
                  <a:lnTo>
                    <a:pt x="136830" y="13753"/>
                  </a:lnTo>
                  <a:lnTo>
                    <a:pt x="169043" y="28732"/>
                  </a:lnTo>
                  <a:lnTo>
                    <a:pt x="200665" y="44918"/>
                  </a:lnTo>
                  <a:lnTo>
                    <a:pt x="231660" y="62293"/>
                  </a:lnTo>
                  <a:lnTo>
                    <a:pt x="89306" y="305295"/>
                  </a:lnTo>
                  <a:lnTo>
                    <a:pt x="67610" y="293133"/>
                  </a:lnTo>
                  <a:lnTo>
                    <a:pt x="45477" y="281803"/>
                  </a:lnTo>
                  <a:lnTo>
                    <a:pt x="22932" y="271316"/>
                  </a:lnTo>
                  <a:lnTo>
                    <a:pt x="0" y="261683"/>
                  </a:lnTo>
                  <a:lnTo>
                    <a:pt x="10406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1" name="object 9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684564" y="2337638"/>
              <a:ext cx="449618" cy="446214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684573" y="2337644"/>
              <a:ext cx="450215" cy="446405"/>
            </a:xfrm>
            <a:custGeom>
              <a:avLst/>
              <a:gdLst/>
              <a:ahLst/>
              <a:cxnLst/>
              <a:rect l="l" t="t" r="r" b="b"/>
              <a:pathLst>
                <a:path w="450214" h="446405">
                  <a:moveTo>
                    <a:pt x="142341" y="0"/>
                  </a:moveTo>
                  <a:lnTo>
                    <a:pt x="187665" y="28313"/>
                  </a:lnTo>
                  <a:lnTo>
                    <a:pt x="231201" y="59082"/>
                  </a:lnTo>
                  <a:lnTo>
                    <a:pt x="272855" y="92218"/>
                  </a:lnTo>
                  <a:lnTo>
                    <a:pt x="312534" y="127633"/>
                  </a:lnTo>
                  <a:lnTo>
                    <a:pt x="350143" y="165238"/>
                  </a:lnTo>
                  <a:lnTo>
                    <a:pt x="385589" y="204945"/>
                  </a:lnTo>
                  <a:lnTo>
                    <a:pt x="418779" y="246665"/>
                  </a:lnTo>
                  <a:lnTo>
                    <a:pt x="449618" y="290309"/>
                  </a:lnTo>
                  <a:lnTo>
                    <a:pt x="215087" y="446214"/>
                  </a:lnTo>
                  <a:lnTo>
                    <a:pt x="185932" y="405775"/>
                  </a:lnTo>
                  <a:lnTo>
                    <a:pt x="153893" y="367768"/>
                  </a:lnTo>
                  <a:lnTo>
                    <a:pt x="119125" y="332339"/>
                  </a:lnTo>
                  <a:lnTo>
                    <a:pt x="81784" y="299637"/>
                  </a:lnTo>
                  <a:lnTo>
                    <a:pt x="42023" y="269809"/>
                  </a:lnTo>
                  <a:lnTo>
                    <a:pt x="0" y="243001"/>
                  </a:lnTo>
                  <a:lnTo>
                    <a:pt x="142341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3" name="object 9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899663" y="2627947"/>
              <a:ext cx="389978" cy="482409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899658" y="2627949"/>
              <a:ext cx="390525" cy="482600"/>
            </a:xfrm>
            <a:custGeom>
              <a:avLst/>
              <a:gdLst/>
              <a:ahLst/>
              <a:cxnLst/>
              <a:rect l="l" t="t" r="r" b="b"/>
              <a:pathLst>
                <a:path w="390525" h="482600">
                  <a:moveTo>
                    <a:pt x="234530" y="0"/>
                  </a:moveTo>
                  <a:lnTo>
                    <a:pt x="261067" y="42316"/>
                  </a:lnTo>
                  <a:lnTo>
                    <a:pt x="285249" y="85859"/>
                  </a:lnTo>
                  <a:lnTo>
                    <a:pt x="307044" y="130528"/>
                  </a:lnTo>
                  <a:lnTo>
                    <a:pt x="326419" y="176226"/>
                  </a:lnTo>
                  <a:lnTo>
                    <a:pt x="343341" y="222851"/>
                  </a:lnTo>
                  <a:lnTo>
                    <a:pt x="357776" y="270305"/>
                  </a:lnTo>
                  <a:lnTo>
                    <a:pt x="369692" y="318489"/>
                  </a:lnTo>
                  <a:lnTo>
                    <a:pt x="379055" y="367302"/>
                  </a:lnTo>
                  <a:lnTo>
                    <a:pt x="385832" y="416645"/>
                  </a:lnTo>
                  <a:lnTo>
                    <a:pt x="389991" y="466420"/>
                  </a:lnTo>
                  <a:lnTo>
                    <a:pt x="108826" y="482396"/>
                  </a:lnTo>
                  <a:lnTo>
                    <a:pt x="104102" y="432712"/>
                  </a:lnTo>
                  <a:lnTo>
                    <a:pt x="95657" y="383703"/>
                  </a:lnTo>
                  <a:lnTo>
                    <a:pt x="83560" y="335574"/>
                  </a:lnTo>
                  <a:lnTo>
                    <a:pt x="67878" y="288526"/>
                  </a:lnTo>
                  <a:lnTo>
                    <a:pt x="48679" y="242763"/>
                  </a:lnTo>
                  <a:lnTo>
                    <a:pt x="26030" y="198488"/>
                  </a:lnTo>
                  <a:lnTo>
                    <a:pt x="0" y="155905"/>
                  </a:lnTo>
                  <a:lnTo>
                    <a:pt x="23453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5" name="object 9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913037" y="3094367"/>
              <a:ext cx="378117" cy="543001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913032" y="3094367"/>
              <a:ext cx="378460" cy="543560"/>
            </a:xfrm>
            <a:custGeom>
              <a:avLst/>
              <a:gdLst/>
              <a:ahLst/>
              <a:cxnLst/>
              <a:rect l="l" t="t" r="r" b="b"/>
              <a:pathLst>
                <a:path w="378460" h="543560">
                  <a:moveTo>
                    <a:pt x="376618" y="0"/>
                  </a:moveTo>
                  <a:lnTo>
                    <a:pt x="378129" y="51946"/>
                  </a:lnTo>
                  <a:lnTo>
                    <a:pt x="376774" y="103719"/>
                  </a:lnTo>
                  <a:lnTo>
                    <a:pt x="372580" y="155203"/>
                  </a:lnTo>
                  <a:lnTo>
                    <a:pt x="365575" y="206284"/>
                  </a:lnTo>
                  <a:lnTo>
                    <a:pt x="355789" y="256848"/>
                  </a:lnTo>
                  <a:lnTo>
                    <a:pt x="343250" y="306782"/>
                  </a:lnTo>
                  <a:lnTo>
                    <a:pt x="327987" y="355972"/>
                  </a:lnTo>
                  <a:lnTo>
                    <a:pt x="310028" y="404302"/>
                  </a:lnTo>
                  <a:lnTo>
                    <a:pt x="289401" y="451660"/>
                  </a:lnTo>
                  <a:lnTo>
                    <a:pt x="266135" y="497931"/>
                  </a:lnTo>
                  <a:lnTo>
                    <a:pt x="240258" y="543001"/>
                  </a:lnTo>
                  <a:lnTo>
                    <a:pt x="0" y="396074"/>
                  </a:lnTo>
                  <a:lnTo>
                    <a:pt x="24434" y="352476"/>
                  </a:lnTo>
                  <a:lnTo>
                    <a:pt x="45400" y="307345"/>
                  </a:lnTo>
                  <a:lnTo>
                    <a:pt x="62846" y="260887"/>
                  </a:lnTo>
                  <a:lnTo>
                    <a:pt x="76720" y="213312"/>
                  </a:lnTo>
                  <a:lnTo>
                    <a:pt x="86970" y="164826"/>
                  </a:lnTo>
                  <a:lnTo>
                    <a:pt x="93543" y="115636"/>
                  </a:lnTo>
                  <a:lnTo>
                    <a:pt x="96388" y="65950"/>
                  </a:lnTo>
                  <a:lnTo>
                    <a:pt x="95453" y="15976"/>
                  </a:lnTo>
                  <a:lnTo>
                    <a:pt x="376618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7" name="object 9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476042" y="3490442"/>
              <a:ext cx="677252" cy="57917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476042" y="3490452"/>
              <a:ext cx="677545" cy="579755"/>
            </a:xfrm>
            <a:custGeom>
              <a:avLst/>
              <a:gdLst/>
              <a:ahLst/>
              <a:cxnLst/>
              <a:rect l="l" t="t" r="r" b="b"/>
              <a:pathLst>
                <a:path w="677544" h="579754">
                  <a:moveTo>
                    <a:pt x="677252" y="146913"/>
                  </a:moveTo>
                  <a:lnTo>
                    <a:pt x="650364" y="188393"/>
                  </a:lnTo>
                  <a:lnTo>
                    <a:pt x="621477" y="228208"/>
                  </a:lnTo>
                  <a:lnTo>
                    <a:pt x="590674" y="266302"/>
                  </a:lnTo>
                  <a:lnTo>
                    <a:pt x="558036" y="302618"/>
                  </a:lnTo>
                  <a:lnTo>
                    <a:pt x="523646" y="337099"/>
                  </a:lnTo>
                  <a:lnTo>
                    <a:pt x="487584" y="369690"/>
                  </a:lnTo>
                  <a:lnTo>
                    <a:pt x="449932" y="400333"/>
                  </a:lnTo>
                  <a:lnTo>
                    <a:pt x="410771" y="428972"/>
                  </a:lnTo>
                  <a:lnTo>
                    <a:pt x="370185" y="455551"/>
                  </a:lnTo>
                  <a:lnTo>
                    <a:pt x="328253" y="480012"/>
                  </a:lnTo>
                  <a:lnTo>
                    <a:pt x="285057" y="502300"/>
                  </a:lnTo>
                  <a:lnTo>
                    <a:pt x="240680" y="522358"/>
                  </a:lnTo>
                  <a:lnTo>
                    <a:pt x="195202" y="540129"/>
                  </a:lnTo>
                  <a:lnTo>
                    <a:pt x="148706" y="555557"/>
                  </a:lnTo>
                  <a:lnTo>
                    <a:pt x="101273" y="568586"/>
                  </a:lnTo>
                  <a:lnTo>
                    <a:pt x="52984" y="579158"/>
                  </a:lnTo>
                  <a:lnTo>
                    <a:pt x="0" y="302564"/>
                  </a:lnTo>
                  <a:lnTo>
                    <a:pt x="48972" y="291230"/>
                  </a:lnTo>
                  <a:lnTo>
                    <a:pt x="96623" y="276295"/>
                  </a:lnTo>
                  <a:lnTo>
                    <a:pt x="142776" y="257883"/>
                  </a:lnTo>
                  <a:lnTo>
                    <a:pt x="187256" y="236114"/>
                  </a:lnTo>
                  <a:lnTo>
                    <a:pt x="229886" y="211112"/>
                  </a:lnTo>
                  <a:lnTo>
                    <a:pt x="270492" y="182996"/>
                  </a:lnTo>
                  <a:lnTo>
                    <a:pt x="308897" y="151890"/>
                  </a:lnTo>
                  <a:lnTo>
                    <a:pt x="344925" y="117916"/>
                  </a:lnTo>
                  <a:lnTo>
                    <a:pt x="378401" y="81195"/>
                  </a:lnTo>
                  <a:lnTo>
                    <a:pt x="409149" y="41849"/>
                  </a:lnTo>
                  <a:lnTo>
                    <a:pt x="436994" y="0"/>
                  </a:lnTo>
                  <a:lnTo>
                    <a:pt x="677252" y="14691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9" name="object 9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634578" y="3571087"/>
              <a:ext cx="894448" cy="515202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1634578" y="3571086"/>
              <a:ext cx="894715" cy="515620"/>
            </a:xfrm>
            <a:custGeom>
              <a:avLst/>
              <a:gdLst/>
              <a:ahLst/>
              <a:cxnLst/>
              <a:rect l="l" t="t" r="r" b="b"/>
              <a:pathLst>
                <a:path w="894714" h="515620">
                  <a:moveTo>
                    <a:pt x="894448" y="498525"/>
                  </a:moveTo>
                  <a:lnTo>
                    <a:pt x="846754" y="506399"/>
                  </a:lnTo>
                  <a:lnTo>
                    <a:pt x="799030" y="511783"/>
                  </a:lnTo>
                  <a:lnTo>
                    <a:pt x="751360" y="514709"/>
                  </a:lnTo>
                  <a:lnTo>
                    <a:pt x="703832" y="515207"/>
                  </a:lnTo>
                  <a:lnTo>
                    <a:pt x="656528" y="513307"/>
                  </a:lnTo>
                  <a:lnTo>
                    <a:pt x="609536" y="509040"/>
                  </a:lnTo>
                  <a:lnTo>
                    <a:pt x="562941" y="502435"/>
                  </a:lnTo>
                  <a:lnTo>
                    <a:pt x="516827" y="493522"/>
                  </a:lnTo>
                  <a:lnTo>
                    <a:pt x="471280" y="482333"/>
                  </a:lnTo>
                  <a:lnTo>
                    <a:pt x="426385" y="468897"/>
                  </a:lnTo>
                  <a:lnTo>
                    <a:pt x="382228" y="453245"/>
                  </a:lnTo>
                  <a:lnTo>
                    <a:pt x="338894" y="435406"/>
                  </a:lnTo>
                  <a:lnTo>
                    <a:pt x="296468" y="415412"/>
                  </a:lnTo>
                  <a:lnTo>
                    <a:pt x="255036" y="393291"/>
                  </a:lnTo>
                  <a:lnTo>
                    <a:pt x="214683" y="369075"/>
                  </a:lnTo>
                  <a:lnTo>
                    <a:pt x="175494" y="342794"/>
                  </a:lnTo>
                  <a:lnTo>
                    <a:pt x="137554" y="314479"/>
                  </a:lnTo>
                  <a:lnTo>
                    <a:pt x="100950" y="284158"/>
                  </a:lnTo>
                  <a:lnTo>
                    <a:pt x="65766" y="251863"/>
                  </a:lnTo>
                  <a:lnTo>
                    <a:pt x="32087" y="217623"/>
                  </a:lnTo>
                  <a:lnTo>
                    <a:pt x="0" y="181470"/>
                  </a:lnTo>
                  <a:lnTo>
                    <a:pt x="215353" y="0"/>
                  </a:lnTo>
                  <a:lnTo>
                    <a:pt x="249468" y="37459"/>
                  </a:lnTo>
                  <a:lnTo>
                    <a:pt x="286021" y="71880"/>
                  </a:lnTo>
                  <a:lnTo>
                    <a:pt x="324811" y="103191"/>
                  </a:lnTo>
                  <a:lnTo>
                    <a:pt x="365636" y="131321"/>
                  </a:lnTo>
                  <a:lnTo>
                    <a:pt x="408294" y="156199"/>
                  </a:lnTo>
                  <a:lnTo>
                    <a:pt x="452584" y="177752"/>
                  </a:lnTo>
                  <a:lnTo>
                    <a:pt x="498305" y="195910"/>
                  </a:lnTo>
                  <a:lnTo>
                    <a:pt x="545254" y="210600"/>
                  </a:lnTo>
                  <a:lnTo>
                    <a:pt x="593230" y="221752"/>
                  </a:lnTo>
                  <a:lnTo>
                    <a:pt x="642032" y="229294"/>
                  </a:lnTo>
                  <a:lnTo>
                    <a:pt x="691458" y="233155"/>
                  </a:lnTo>
                  <a:lnTo>
                    <a:pt x="741306" y="233262"/>
                  </a:lnTo>
                  <a:lnTo>
                    <a:pt x="791375" y="229545"/>
                  </a:lnTo>
                  <a:lnTo>
                    <a:pt x="841463" y="221932"/>
                  </a:lnTo>
                  <a:lnTo>
                    <a:pt x="894448" y="49852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1" name="object 10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413716" y="2208898"/>
              <a:ext cx="938717" cy="1543659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1413721" y="2208894"/>
              <a:ext cx="939165" cy="1543685"/>
            </a:xfrm>
            <a:custGeom>
              <a:avLst/>
              <a:gdLst/>
              <a:ahLst/>
              <a:cxnLst/>
              <a:rect l="l" t="t" r="r" b="b"/>
              <a:pathLst>
                <a:path w="939164" h="1543685">
                  <a:moveTo>
                    <a:pt x="220862" y="1543659"/>
                  </a:moveTo>
                  <a:lnTo>
                    <a:pt x="190667" y="1505932"/>
                  </a:lnTo>
                  <a:lnTo>
                    <a:pt x="162719" y="1467140"/>
                  </a:lnTo>
                  <a:lnTo>
                    <a:pt x="137010" y="1427368"/>
                  </a:lnTo>
                  <a:lnTo>
                    <a:pt x="113534" y="1386698"/>
                  </a:lnTo>
                  <a:lnTo>
                    <a:pt x="92284" y="1345214"/>
                  </a:lnTo>
                  <a:lnTo>
                    <a:pt x="73251" y="1302998"/>
                  </a:lnTo>
                  <a:lnTo>
                    <a:pt x="56430" y="1260134"/>
                  </a:lnTo>
                  <a:lnTo>
                    <a:pt x="41813" y="1216705"/>
                  </a:lnTo>
                  <a:lnTo>
                    <a:pt x="29393" y="1172793"/>
                  </a:lnTo>
                  <a:lnTo>
                    <a:pt x="19163" y="1128482"/>
                  </a:lnTo>
                  <a:lnTo>
                    <a:pt x="11115" y="1083856"/>
                  </a:lnTo>
                  <a:lnTo>
                    <a:pt x="5244" y="1038996"/>
                  </a:lnTo>
                  <a:lnTo>
                    <a:pt x="1541" y="993987"/>
                  </a:lnTo>
                  <a:lnTo>
                    <a:pt x="0" y="948911"/>
                  </a:lnTo>
                  <a:lnTo>
                    <a:pt x="613" y="903852"/>
                  </a:lnTo>
                  <a:lnTo>
                    <a:pt x="3373" y="858893"/>
                  </a:lnTo>
                  <a:lnTo>
                    <a:pt x="8274" y="814116"/>
                  </a:lnTo>
                  <a:lnTo>
                    <a:pt x="15307" y="769605"/>
                  </a:lnTo>
                  <a:lnTo>
                    <a:pt x="24467" y="725443"/>
                  </a:lnTo>
                  <a:lnTo>
                    <a:pt x="35746" y="681712"/>
                  </a:lnTo>
                  <a:lnTo>
                    <a:pt x="49137" y="638498"/>
                  </a:lnTo>
                  <a:lnTo>
                    <a:pt x="64633" y="595881"/>
                  </a:lnTo>
                  <a:lnTo>
                    <a:pt x="82226" y="553946"/>
                  </a:lnTo>
                  <a:lnTo>
                    <a:pt x="101910" y="512775"/>
                  </a:lnTo>
                  <a:lnTo>
                    <a:pt x="123677" y="472452"/>
                  </a:lnTo>
                  <a:lnTo>
                    <a:pt x="147521" y="433059"/>
                  </a:lnTo>
                  <a:lnTo>
                    <a:pt x="173434" y="394681"/>
                  </a:lnTo>
                  <a:lnTo>
                    <a:pt x="201409" y="357399"/>
                  </a:lnTo>
                  <a:lnTo>
                    <a:pt x="231440" y="321297"/>
                  </a:lnTo>
                  <a:lnTo>
                    <a:pt x="263518" y="286459"/>
                  </a:lnTo>
                  <a:lnTo>
                    <a:pt x="297637" y="252966"/>
                  </a:lnTo>
                  <a:lnTo>
                    <a:pt x="333790" y="220903"/>
                  </a:lnTo>
                  <a:lnTo>
                    <a:pt x="373636" y="189132"/>
                  </a:lnTo>
                  <a:lnTo>
                    <a:pt x="414975" y="159685"/>
                  </a:lnTo>
                  <a:lnTo>
                    <a:pt x="457704" y="132600"/>
                  </a:lnTo>
                  <a:lnTo>
                    <a:pt x="501720" y="107916"/>
                  </a:lnTo>
                  <a:lnTo>
                    <a:pt x="546920" y="85670"/>
                  </a:lnTo>
                  <a:lnTo>
                    <a:pt x="593199" y="65899"/>
                  </a:lnTo>
                  <a:lnTo>
                    <a:pt x="640455" y="48642"/>
                  </a:lnTo>
                  <a:lnTo>
                    <a:pt x="688584" y="33937"/>
                  </a:lnTo>
                  <a:lnTo>
                    <a:pt x="737482" y="21820"/>
                  </a:lnTo>
                  <a:lnTo>
                    <a:pt x="787047" y="12330"/>
                  </a:lnTo>
                  <a:lnTo>
                    <a:pt x="837175" y="5505"/>
                  </a:lnTo>
                  <a:lnTo>
                    <a:pt x="887761" y="1382"/>
                  </a:lnTo>
                  <a:lnTo>
                    <a:pt x="938704" y="0"/>
                  </a:lnTo>
                  <a:lnTo>
                    <a:pt x="938704" y="281622"/>
                  </a:lnTo>
                  <a:lnTo>
                    <a:pt x="889663" y="283424"/>
                  </a:lnTo>
                  <a:lnTo>
                    <a:pt x="841600" y="288747"/>
                  </a:lnTo>
                  <a:lnTo>
                    <a:pt x="794644" y="297463"/>
                  </a:lnTo>
                  <a:lnTo>
                    <a:pt x="748921" y="309444"/>
                  </a:lnTo>
                  <a:lnTo>
                    <a:pt x="704558" y="324565"/>
                  </a:lnTo>
                  <a:lnTo>
                    <a:pt x="661682" y="342697"/>
                  </a:lnTo>
                  <a:lnTo>
                    <a:pt x="620420" y="363715"/>
                  </a:lnTo>
                  <a:lnTo>
                    <a:pt x="580899" y="387490"/>
                  </a:lnTo>
                  <a:lnTo>
                    <a:pt x="543247" y="413895"/>
                  </a:lnTo>
                  <a:lnTo>
                    <a:pt x="507590" y="442805"/>
                  </a:lnTo>
                  <a:lnTo>
                    <a:pt x="474056" y="474090"/>
                  </a:lnTo>
                  <a:lnTo>
                    <a:pt x="442771" y="507626"/>
                  </a:lnTo>
                  <a:lnTo>
                    <a:pt x="413862" y="543284"/>
                  </a:lnTo>
                  <a:lnTo>
                    <a:pt x="387457" y="580937"/>
                  </a:lnTo>
                  <a:lnTo>
                    <a:pt x="363683" y="620458"/>
                  </a:lnTo>
                  <a:lnTo>
                    <a:pt x="342667" y="661721"/>
                  </a:lnTo>
                  <a:lnTo>
                    <a:pt x="324535" y="704597"/>
                  </a:lnTo>
                  <a:lnTo>
                    <a:pt x="309415" y="748961"/>
                  </a:lnTo>
                  <a:lnTo>
                    <a:pt x="297433" y="794685"/>
                  </a:lnTo>
                  <a:lnTo>
                    <a:pt x="288718" y="841641"/>
                  </a:lnTo>
                  <a:lnTo>
                    <a:pt x="283396" y="889704"/>
                  </a:lnTo>
                  <a:lnTo>
                    <a:pt x="281593" y="938745"/>
                  </a:lnTo>
                  <a:lnTo>
                    <a:pt x="283608" y="990179"/>
                  </a:lnTo>
                  <a:lnTo>
                    <a:pt x="289600" y="1041026"/>
                  </a:lnTo>
                  <a:lnTo>
                    <a:pt x="299490" y="1091066"/>
                  </a:lnTo>
                  <a:lnTo>
                    <a:pt x="313197" y="1140084"/>
                  </a:lnTo>
                  <a:lnTo>
                    <a:pt x="330642" y="1187859"/>
                  </a:lnTo>
                  <a:lnTo>
                    <a:pt x="351746" y="1234176"/>
                  </a:lnTo>
                  <a:lnTo>
                    <a:pt x="376430" y="1278815"/>
                  </a:lnTo>
                  <a:lnTo>
                    <a:pt x="404613" y="1321558"/>
                  </a:lnTo>
                  <a:lnTo>
                    <a:pt x="436216" y="1362189"/>
                  </a:lnTo>
                  <a:lnTo>
                    <a:pt x="220862" y="1543659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3366820" y="2567431"/>
              <a:ext cx="792480" cy="1160780"/>
            </a:xfrm>
            <a:custGeom>
              <a:avLst/>
              <a:gdLst/>
              <a:ahLst/>
              <a:cxnLst/>
              <a:rect l="l" t="t" r="r" b="b"/>
              <a:pathLst>
                <a:path w="792479" h="1160779">
                  <a:moveTo>
                    <a:pt x="792441" y="0"/>
                  </a:moveTo>
                  <a:lnTo>
                    <a:pt x="0" y="0"/>
                  </a:lnTo>
                  <a:lnTo>
                    <a:pt x="0" y="1160411"/>
                  </a:lnTo>
                  <a:lnTo>
                    <a:pt x="792441" y="1160411"/>
                  </a:lnTo>
                  <a:lnTo>
                    <a:pt x="79244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4" name="object 10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399294" y="2608452"/>
              <a:ext cx="33997" cy="33985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3399295" y="260845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6" name="object 10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399294" y="2724492"/>
              <a:ext cx="33997" cy="3398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3399295" y="272449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8" name="object 10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399294" y="2840532"/>
              <a:ext cx="33997" cy="33997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3399295" y="284054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0" name="object 110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399294" y="2956585"/>
              <a:ext cx="33997" cy="33985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3399295" y="295658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2" name="object 11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399294" y="3072625"/>
              <a:ext cx="33997" cy="33985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3399295" y="307262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4" name="object 11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399294" y="3188652"/>
              <a:ext cx="33997" cy="33997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3399295" y="318866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6" name="object 11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399294" y="3304704"/>
              <a:ext cx="33997" cy="33985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3399295" y="330470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8" name="object 11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399294" y="3420744"/>
              <a:ext cx="33997" cy="33985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3399295" y="342074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0" name="object 12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399294" y="3536772"/>
              <a:ext cx="33997" cy="33997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3399295" y="353678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2" name="object 12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399294" y="3652824"/>
              <a:ext cx="33997" cy="33985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3399295" y="365282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24" name="object 124"/>
          <p:cNvSpPr txBox="1"/>
          <p:nvPr/>
        </p:nvSpPr>
        <p:spPr>
          <a:xfrm>
            <a:off x="3368304" y="2564270"/>
            <a:ext cx="791504" cy="1159350"/>
          </a:xfrm>
          <a:prstGeom prst="rect">
            <a:avLst/>
          </a:prstGeom>
        </p:spPr>
        <p:txBody>
          <a:bodyPr vert="horz" wrap="square" lIns="0" tIns="19027" rIns="0" bIns="0" rtlCol="0">
            <a:spAutoFit/>
          </a:bodyPr>
          <a:lstStyle/>
          <a:p>
            <a:pPr marL="80548">
              <a:spcBef>
                <a:spcPts val="150"/>
              </a:spcBef>
            </a:pP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Z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7759">
              <a:lnSpc>
                <a:spcPct val="168500"/>
              </a:lnSpc>
              <a:spcBef>
                <a:spcPts val="15"/>
              </a:spcBef>
            </a:pP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;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V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UNX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MYCr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7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80"/>
              </a:spcBef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t(1;19)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TCF3-PBX1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(n=6)</a:t>
            </a:r>
            <a:endParaRPr sz="449">
              <a:latin typeface="Calibri"/>
              <a:cs typeface="Calibri"/>
            </a:endParaRPr>
          </a:p>
          <a:p>
            <a:pPr marL="80548" marR="107185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Low-hypodiploid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(n=7)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High-hyperdiploid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(n=11)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85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4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370"/>
              </a:spcBef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3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342011" y="1713968"/>
            <a:ext cx="2859055" cy="1420817"/>
          </a:xfrm>
          <a:prstGeom prst="rect">
            <a:avLst/>
          </a:prstGeom>
          <a:ln w="5156">
            <a:solidFill>
              <a:srgbClr val="D9D9D9"/>
            </a:solidFill>
          </a:ln>
        </p:spPr>
        <p:txBody>
          <a:bodyPr vert="horz" wrap="square" lIns="0" tIns="38053" rIns="0" bIns="0" rtlCol="0">
            <a:spAutoFit/>
          </a:bodyPr>
          <a:lstStyle/>
          <a:p>
            <a:pPr marL="851146" marR="678000" indent="-166170">
              <a:lnSpc>
                <a:spcPct val="105800"/>
              </a:lnSpc>
              <a:spcBef>
                <a:spcPts val="3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GENÉTICAS PETEHMA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–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 20/11/2021</a:t>
            </a:r>
            <a:endParaRPr sz="84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99">
              <a:latin typeface="Calibri"/>
              <a:cs typeface="Calibri"/>
            </a:endParaRPr>
          </a:p>
          <a:p>
            <a:pPr>
              <a:spcBef>
                <a:spcPts val="25"/>
              </a:spcBef>
            </a:pPr>
            <a:endParaRPr sz="1249">
              <a:latin typeface="Calibri"/>
              <a:cs typeface="Calibri"/>
            </a:endParaRPr>
          </a:p>
          <a:p>
            <a:pPr marL="86891"/>
            <a:r>
              <a:rPr sz="949" spc="10" dirty="0">
                <a:latin typeface="Calibri"/>
                <a:cs typeface="Calibri"/>
              </a:rPr>
              <a:t>36%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419303" y="1928055"/>
            <a:ext cx="583481" cy="20096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48836">
              <a:spcBef>
                <a:spcPts val="130"/>
              </a:spcBef>
            </a:pPr>
            <a:r>
              <a:rPr sz="1199" b="1" spc="-5" dirty="0">
                <a:latin typeface="Corbel"/>
                <a:cs typeface="Corbel"/>
              </a:rPr>
              <a:t>n=</a:t>
            </a:r>
            <a:r>
              <a:rPr sz="1199" b="1" spc="-45" dirty="0">
                <a:latin typeface="Corbel"/>
                <a:cs typeface="Corbel"/>
              </a:rPr>
              <a:t> </a:t>
            </a:r>
            <a:r>
              <a:rPr sz="1199" b="1" spc="-10" dirty="0">
                <a:latin typeface="Corbel"/>
                <a:cs typeface="Corbel"/>
              </a:rPr>
              <a:t>110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6934882" y="1863631"/>
            <a:ext cx="524498" cy="20096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48836">
              <a:spcBef>
                <a:spcPts val="130"/>
              </a:spcBef>
            </a:pPr>
            <a:r>
              <a:rPr sz="1199" b="1" spc="-10" dirty="0">
                <a:latin typeface="Corbel"/>
                <a:cs typeface="Corbel"/>
              </a:rPr>
              <a:t>n=152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374360" y="1349703"/>
            <a:ext cx="630856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Resultados:</a:t>
            </a:r>
            <a:r>
              <a:rPr sz="1049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evolutivo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la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clasificación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entidades</a:t>
            </a:r>
            <a:r>
              <a:rPr sz="1049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genéticas dentro del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protocolo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PETHEMA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LAL19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LAL-B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5047677" y="2978675"/>
            <a:ext cx="41224" cy="282227"/>
          </a:xfrm>
          <a:custGeom>
            <a:avLst/>
            <a:gdLst/>
            <a:ahLst/>
            <a:cxnLst/>
            <a:rect l="l" t="t" r="r" b="b"/>
            <a:pathLst>
              <a:path w="41275" h="282575">
                <a:moveTo>
                  <a:pt x="15481" y="241300"/>
                </a:moveTo>
                <a:lnTo>
                  <a:pt x="0" y="241300"/>
                </a:lnTo>
                <a:lnTo>
                  <a:pt x="20637" y="282575"/>
                </a:lnTo>
                <a:lnTo>
                  <a:pt x="37833" y="248183"/>
                </a:lnTo>
                <a:lnTo>
                  <a:pt x="15481" y="248183"/>
                </a:lnTo>
                <a:lnTo>
                  <a:pt x="15481" y="241300"/>
                </a:lnTo>
                <a:close/>
              </a:path>
              <a:path w="41275" h="282575">
                <a:moveTo>
                  <a:pt x="25793" y="0"/>
                </a:moveTo>
                <a:lnTo>
                  <a:pt x="15481" y="0"/>
                </a:lnTo>
                <a:lnTo>
                  <a:pt x="15481" y="248183"/>
                </a:lnTo>
                <a:lnTo>
                  <a:pt x="25793" y="248183"/>
                </a:lnTo>
                <a:lnTo>
                  <a:pt x="25793" y="0"/>
                </a:lnTo>
                <a:close/>
              </a:path>
              <a:path w="41275" h="282575">
                <a:moveTo>
                  <a:pt x="41275" y="241300"/>
                </a:moveTo>
                <a:lnTo>
                  <a:pt x="25793" y="241300"/>
                </a:lnTo>
                <a:lnTo>
                  <a:pt x="25793" y="248183"/>
                </a:lnTo>
                <a:lnTo>
                  <a:pt x="37833" y="248183"/>
                </a:lnTo>
                <a:lnTo>
                  <a:pt x="41275" y="2413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0" name="object 2">
            <a:extLst>
              <a:ext uri="{FF2B5EF4-FFF2-40B4-BE49-F238E27FC236}">
                <a16:creationId xmlns:a16="http://schemas.microsoft.com/office/drawing/2014/main" id="{8DD69F02-4F74-4840-B977-772DF501348E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74408" y="632518"/>
            <a:ext cx="6595233" cy="197876"/>
          </a:xfrm>
          <a:custGeom>
            <a:avLst/>
            <a:gdLst/>
            <a:ahLst/>
            <a:cxnLst/>
            <a:rect l="l" t="t" r="r" b="b"/>
            <a:pathLst>
              <a:path w="6603365" h="198119">
                <a:moveTo>
                  <a:pt x="6603314" y="0"/>
                </a:moveTo>
                <a:lnTo>
                  <a:pt x="0" y="0"/>
                </a:lnTo>
                <a:lnTo>
                  <a:pt x="0" y="197764"/>
                </a:lnTo>
                <a:lnTo>
                  <a:pt x="6603314" y="197764"/>
                </a:lnTo>
                <a:lnTo>
                  <a:pt x="6603314" y="0"/>
                </a:lnTo>
                <a:close/>
              </a:path>
            </a:pathLst>
          </a:custGeom>
          <a:solidFill>
            <a:srgbClr val="629DD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07758" y="1571315"/>
            <a:ext cx="3855775" cy="2396149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1969057" y="3321662"/>
            <a:ext cx="42809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latin typeface="Arial"/>
                <a:cs typeface="Arial"/>
              </a:rPr>
              <a:t>p&lt;0.000</a:t>
            </a:r>
            <a:r>
              <a:rPr sz="749" dirty="0">
                <a:latin typeface="Arial"/>
                <a:cs typeface="Arial"/>
              </a:rPr>
              <a:t>1</a:t>
            </a:r>
            <a:endParaRPr sz="749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294413" y="2475283"/>
            <a:ext cx="67861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4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positive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001431" y="1428901"/>
            <a:ext cx="53909" cy="209926"/>
            <a:chOff x="1998261" y="1430662"/>
            <a:chExt cx="53975" cy="210185"/>
          </a:xfrm>
        </p:grpSpPr>
        <p:sp>
          <p:nvSpPr>
            <p:cNvPr id="8" name="object 8"/>
            <p:cNvSpPr/>
            <p:nvPr/>
          </p:nvSpPr>
          <p:spPr>
            <a:xfrm>
              <a:off x="2005246" y="1437646"/>
              <a:ext cx="40005" cy="196215"/>
            </a:xfrm>
            <a:custGeom>
              <a:avLst/>
              <a:gdLst/>
              <a:ahLst/>
              <a:cxnLst/>
              <a:rect l="l" t="t" r="r" b="b"/>
              <a:pathLst>
                <a:path w="40005" h="196214">
                  <a:moveTo>
                    <a:pt x="29667" y="0"/>
                  </a:moveTo>
                  <a:lnTo>
                    <a:pt x="9893" y="0"/>
                  </a:lnTo>
                  <a:lnTo>
                    <a:pt x="9893" y="176263"/>
                  </a:lnTo>
                  <a:lnTo>
                    <a:pt x="0" y="176263"/>
                  </a:lnTo>
                  <a:lnTo>
                    <a:pt x="19773" y="196037"/>
                  </a:lnTo>
                  <a:lnTo>
                    <a:pt x="39547" y="176263"/>
                  </a:lnTo>
                  <a:lnTo>
                    <a:pt x="29667" y="176263"/>
                  </a:lnTo>
                  <a:lnTo>
                    <a:pt x="29667" y="0"/>
                  </a:lnTo>
                  <a:close/>
                </a:path>
              </a:pathLst>
            </a:custGeom>
            <a:solidFill>
              <a:srgbClr val="CC33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005246" y="1437647"/>
              <a:ext cx="40005" cy="196215"/>
            </a:xfrm>
            <a:custGeom>
              <a:avLst/>
              <a:gdLst/>
              <a:ahLst/>
              <a:cxnLst/>
              <a:rect l="l" t="t" r="r" b="b"/>
              <a:pathLst>
                <a:path w="40005" h="196214">
                  <a:moveTo>
                    <a:pt x="0" y="176263"/>
                  </a:moveTo>
                  <a:lnTo>
                    <a:pt x="9893" y="176263"/>
                  </a:lnTo>
                  <a:lnTo>
                    <a:pt x="9893" y="0"/>
                  </a:lnTo>
                  <a:lnTo>
                    <a:pt x="29667" y="0"/>
                  </a:lnTo>
                  <a:lnTo>
                    <a:pt x="29667" y="176263"/>
                  </a:lnTo>
                  <a:lnTo>
                    <a:pt x="39547" y="176263"/>
                  </a:lnTo>
                  <a:lnTo>
                    <a:pt x="19773" y="196037"/>
                  </a:lnTo>
                  <a:lnTo>
                    <a:pt x="0" y="176263"/>
                  </a:lnTo>
                  <a:close/>
                </a:path>
              </a:pathLst>
            </a:custGeom>
            <a:ln w="13754">
              <a:solidFill>
                <a:srgbClr val="CC33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721333" y="809839"/>
            <a:ext cx="3306177" cy="583481"/>
          </a:xfrm>
          <a:prstGeom prst="rect">
            <a:avLst/>
          </a:prstGeom>
        </p:spPr>
        <p:txBody>
          <a:bodyPr vert="horz" wrap="square" lIns="0" tIns="140796" rIns="0" bIns="0" rtlCol="0">
            <a:spAutoFit/>
          </a:bodyPr>
          <a:lstStyle/>
          <a:p>
            <a:pPr marL="679903">
              <a:spcBef>
                <a:spcPts val="1109"/>
              </a:spcBef>
            </a:pP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PFS</a:t>
            </a:r>
            <a:r>
              <a:rPr sz="1698" b="1" spc="-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from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20" dirty="0">
                <a:solidFill>
                  <a:srgbClr val="002060"/>
                </a:solidFill>
                <a:latin typeface="Arial"/>
                <a:cs typeface="Arial"/>
              </a:rPr>
              <a:t>MRD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2060"/>
                </a:solidFill>
                <a:latin typeface="Arial"/>
                <a:cs typeface="Arial"/>
              </a:rPr>
              <a:t>at</a:t>
            </a:r>
            <a:r>
              <a:rPr sz="1698" b="1" spc="-5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5" dirty="0">
                <a:solidFill>
                  <a:srgbClr val="002060"/>
                </a:solidFill>
                <a:latin typeface="Arial"/>
                <a:cs typeface="Arial"/>
              </a:rPr>
              <a:t>2</a:t>
            </a:r>
            <a:r>
              <a:rPr sz="1698" b="1" dirty="0">
                <a:solidFill>
                  <a:srgbClr val="002060"/>
                </a:solidFill>
                <a:latin typeface="Arial"/>
                <a:cs typeface="Arial"/>
              </a:rPr>
              <a:t> </a:t>
            </a:r>
            <a:r>
              <a:rPr sz="1698" b="1" spc="10" dirty="0">
                <a:solidFill>
                  <a:srgbClr val="002060"/>
                </a:solidFill>
                <a:latin typeface="Arial"/>
                <a:cs typeface="Arial"/>
              </a:rPr>
              <a:t>years</a:t>
            </a:r>
            <a:endParaRPr sz="1698">
              <a:latin typeface="Arial"/>
              <a:cs typeface="Arial"/>
            </a:endParaRPr>
          </a:p>
          <a:p>
            <a:pPr marL="12685">
              <a:spcBef>
                <a:spcPts val="444"/>
              </a:spcBef>
            </a:pPr>
            <a:r>
              <a:rPr sz="749" b="1" dirty="0">
                <a:latin typeface="Arial"/>
                <a:cs typeface="Arial"/>
              </a:rPr>
              <a:t>MRD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at</a:t>
            </a:r>
            <a:r>
              <a:rPr sz="749" b="1" spc="-20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2</a:t>
            </a:r>
            <a:r>
              <a:rPr sz="749" b="1" spc="-25" dirty="0">
                <a:latin typeface="Arial"/>
                <a:cs typeface="Arial"/>
              </a:rPr>
              <a:t> </a:t>
            </a:r>
            <a:r>
              <a:rPr sz="749" b="1" dirty="0">
                <a:latin typeface="Arial"/>
                <a:cs typeface="Arial"/>
              </a:rPr>
              <a:t>years</a:t>
            </a:r>
            <a:endParaRPr sz="749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00019" y="3812094"/>
            <a:ext cx="1873479" cy="418445"/>
          </a:xfrm>
          <a:prstGeom prst="rect">
            <a:avLst/>
          </a:prstGeom>
          <a:solidFill>
            <a:srgbClr val="D9D9D9"/>
          </a:solidFill>
        </p:spPr>
        <p:txBody>
          <a:bodyPr vert="horz" wrap="square" lIns="0" tIns="26637" rIns="0" bIns="0" rtlCol="0">
            <a:spAutoFit/>
          </a:bodyPr>
          <a:lstStyle/>
          <a:p>
            <a:pPr marL="48836">
              <a:spcBef>
                <a:spcPts val="210"/>
              </a:spcBef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at</a:t>
            </a:r>
            <a:r>
              <a:rPr sz="849" spc="-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2</a:t>
            </a:r>
            <a:r>
              <a:rPr sz="849" spc="-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years:</a:t>
            </a:r>
            <a:endParaRPr sz="849">
              <a:latin typeface="Arial"/>
              <a:cs typeface="Arial"/>
            </a:endParaRPr>
          </a:p>
          <a:p>
            <a:pPr marL="149680" indent="-101478">
              <a:spcBef>
                <a:spcPts val="5"/>
              </a:spcBef>
              <a:buChar char="•"/>
              <a:tabLst>
                <a:tab pos="150314" algn="l"/>
              </a:tabLst>
            </a:pPr>
            <a:r>
              <a:rPr sz="849" dirty="0">
                <a:latin typeface="Arial"/>
                <a:cs typeface="Arial"/>
              </a:rPr>
              <a:t>negative: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stop</a:t>
            </a:r>
            <a:r>
              <a:rPr sz="849" spc="-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maintenance</a:t>
            </a:r>
            <a:endParaRPr sz="849">
              <a:latin typeface="Arial"/>
              <a:cs typeface="Arial"/>
            </a:endParaRPr>
          </a:p>
          <a:p>
            <a:pPr marL="149680" indent="-101478">
              <a:spcBef>
                <a:spcPts val="10"/>
              </a:spcBef>
              <a:buChar char="•"/>
              <a:tabLst>
                <a:tab pos="150314" algn="l"/>
              </a:tabLst>
            </a:pPr>
            <a:r>
              <a:rPr sz="849" dirty="0">
                <a:latin typeface="Arial"/>
                <a:cs typeface="Arial"/>
              </a:rPr>
              <a:t>positive:</a:t>
            </a:r>
            <a:r>
              <a:rPr sz="849" spc="24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Rd </a:t>
            </a:r>
            <a:r>
              <a:rPr sz="849" dirty="0">
                <a:latin typeface="Arial"/>
                <a:cs typeface="Arial"/>
              </a:rPr>
              <a:t>for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3 </a:t>
            </a:r>
            <a:r>
              <a:rPr sz="849" dirty="0">
                <a:latin typeface="Arial"/>
                <a:cs typeface="Arial"/>
              </a:rPr>
              <a:t>additional</a:t>
            </a:r>
            <a:r>
              <a:rPr sz="849" spc="-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years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4254991" y="1547170"/>
            <a:ext cx="3379748" cy="2092919"/>
            <a:chOff x="4254600" y="1549078"/>
            <a:chExt cx="3383915" cy="2095500"/>
          </a:xfrm>
        </p:grpSpPr>
        <p:sp>
          <p:nvSpPr>
            <p:cNvPr id="13" name="object 13"/>
            <p:cNvSpPr/>
            <p:nvPr/>
          </p:nvSpPr>
          <p:spPr>
            <a:xfrm>
              <a:off x="4259997" y="1554476"/>
              <a:ext cx="0" cy="2084705"/>
            </a:xfrm>
            <a:custGeom>
              <a:avLst/>
              <a:gdLst/>
              <a:ahLst/>
              <a:cxnLst/>
              <a:rect l="l" t="t" r="r" b="b"/>
              <a:pathLst>
                <a:path h="2084704">
                  <a:moveTo>
                    <a:pt x="0" y="0"/>
                  </a:moveTo>
                  <a:lnTo>
                    <a:pt x="0" y="2084171"/>
                  </a:lnTo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126723" y="1552562"/>
              <a:ext cx="2509520" cy="183515"/>
            </a:xfrm>
            <a:custGeom>
              <a:avLst/>
              <a:gdLst/>
              <a:ahLst/>
              <a:cxnLst/>
              <a:rect l="l" t="t" r="r" b="b"/>
              <a:pathLst>
                <a:path w="2509520" h="183514">
                  <a:moveTo>
                    <a:pt x="2508897" y="0"/>
                  </a:moveTo>
                  <a:lnTo>
                    <a:pt x="0" y="0"/>
                  </a:lnTo>
                  <a:lnTo>
                    <a:pt x="0" y="183362"/>
                  </a:lnTo>
                  <a:lnTo>
                    <a:pt x="2508897" y="183362"/>
                  </a:lnTo>
                  <a:lnTo>
                    <a:pt x="2508897" y="0"/>
                  </a:lnTo>
                  <a:close/>
                </a:path>
              </a:pathLst>
            </a:custGeom>
            <a:solidFill>
              <a:srgbClr val="F2F2F2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126724" y="1552557"/>
              <a:ext cx="2509520" cy="183515"/>
            </a:xfrm>
            <a:custGeom>
              <a:avLst/>
              <a:gdLst/>
              <a:ahLst/>
              <a:cxnLst/>
              <a:rect l="l" t="t" r="r" b="b"/>
              <a:pathLst>
                <a:path w="2509520" h="183514">
                  <a:moveTo>
                    <a:pt x="0" y="0"/>
                  </a:moveTo>
                  <a:lnTo>
                    <a:pt x="2508897" y="0"/>
                  </a:lnTo>
                  <a:lnTo>
                    <a:pt x="2508897" y="183362"/>
                  </a:lnTo>
                  <a:lnTo>
                    <a:pt x="0" y="18336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297161" y="1563497"/>
            <a:ext cx="3332181" cy="25305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166998">
              <a:lnSpc>
                <a:spcPts val="884"/>
              </a:lnSpc>
              <a:spcBef>
                <a:spcPts val="114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M-protein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serum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QIP-MS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q3m</a:t>
            </a:r>
            <a:endParaRPr sz="849">
              <a:latin typeface="Arial"/>
              <a:cs typeface="Arial"/>
            </a:endParaRPr>
          </a:p>
          <a:p>
            <a:pPr marL="12685">
              <a:lnSpc>
                <a:spcPts val="884"/>
              </a:lnSpc>
            </a:pPr>
            <a:r>
              <a:rPr sz="849" spc="10" dirty="0">
                <a:latin typeface="Arial"/>
                <a:cs typeface="Arial"/>
              </a:rPr>
              <a:t>MRD</a:t>
            </a:r>
            <a:r>
              <a:rPr sz="849" spc="-3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negative</a:t>
            </a:r>
            <a:endParaRPr sz="849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30437" y="1786514"/>
            <a:ext cx="2506429" cy="158053"/>
          </a:xfrm>
          <a:prstGeom prst="rect">
            <a:avLst/>
          </a:prstGeom>
          <a:solidFill>
            <a:srgbClr val="F2F2F2"/>
          </a:solidFill>
          <a:ln w="5156">
            <a:solidFill>
              <a:srgbClr val="000000"/>
            </a:solidFill>
          </a:ln>
        </p:spPr>
        <p:txBody>
          <a:bodyPr vert="horz" wrap="square" lIns="0" tIns="27271" rIns="0" bIns="0" rtlCol="0">
            <a:spAutoFit/>
          </a:bodyPr>
          <a:lstStyle/>
          <a:p>
            <a:pPr marL="568277">
              <a:spcBef>
                <a:spcPts val="215"/>
              </a:spcBef>
            </a:pP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PPC</a:t>
            </a:r>
            <a:r>
              <a:rPr sz="849" b="1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BM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Arial"/>
                <a:cs typeface="Arial"/>
              </a:rPr>
              <a:t>by</a:t>
            </a:r>
            <a:r>
              <a:rPr sz="849" b="1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49" b="1" spc="10" dirty="0">
                <a:solidFill>
                  <a:srgbClr val="FF0000"/>
                </a:solidFill>
                <a:latin typeface="Arial"/>
                <a:cs typeface="Arial"/>
              </a:rPr>
              <a:t>NGF</a:t>
            </a:r>
            <a:r>
              <a:rPr sz="849" b="1" dirty="0">
                <a:solidFill>
                  <a:srgbClr val="FF0000"/>
                </a:solidFill>
                <a:latin typeface="Arial"/>
                <a:cs typeface="Arial"/>
              </a:rPr>
              <a:t> yearly*</a:t>
            </a:r>
            <a:endParaRPr sz="849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5045293" y="1177485"/>
            <a:ext cx="2253376" cy="951327"/>
            <a:chOff x="5045876" y="1178937"/>
            <a:chExt cx="2256155" cy="952500"/>
          </a:xfrm>
        </p:grpSpPr>
        <p:sp>
          <p:nvSpPr>
            <p:cNvPr id="19" name="object 19"/>
            <p:cNvSpPr/>
            <p:nvPr/>
          </p:nvSpPr>
          <p:spPr>
            <a:xfrm>
              <a:off x="5049318" y="1437651"/>
              <a:ext cx="77470" cy="636905"/>
            </a:xfrm>
            <a:custGeom>
              <a:avLst/>
              <a:gdLst/>
              <a:ahLst/>
              <a:cxnLst/>
              <a:rect l="l" t="t" r="r" b="b"/>
              <a:pathLst>
                <a:path w="77470" h="636905">
                  <a:moveTo>
                    <a:pt x="77406" y="636828"/>
                  </a:moveTo>
                  <a:lnTo>
                    <a:pt x="62340" y="636322"/>
                  </a:lnTo>
                  <a:lnTo>
                    <a:pt x="50036" y="634941"/>
                  </a:lnTo>
                  <a:lnTo>
                    <a:pt x="41739" y="632890"/>
                  </a:lnTo>
                  <a:lnTo>
                    <a:pt x="38696" y="630377"/>
                  </a:lnTo>
                  <a:lnTo>
                    <a:pt x="38696" y="324865"/>
                  </a:lnTo>
                  <a:lnTo>
                    <a:pt x="35656" y="322352"/>
                  </a:lnTo>
                  <a:lnTo>
                    <a:pt x="27363" y="320301"/>
                  </a:lnTo>
                  <a:lnTo>
                    <a:pt x="15063" y="318920"/>
                  </a:lnTo>
                  <a:lnTo>
                    <a:pt x="0" y="318414"/>
                  </a:lnTo>
                  <a:lnTo>
                    <a:pt x="15063" y="317908"/>
                  </a:lnTo>
                  <a:lnTo>
                    <a:pt x="27363" y="316526"/>
                  </a:lnTo>
                  <a:lnTo>
                    <a:pt x="35656" y="314476"/>
                  </a:lnTo>
                  <a:lnTo>
                    <a:pt x="38696" y="311962"/>
                  </a:lnTo>
                  <a:lnTo>
                    <a:pt x="38696" y="6451"/>
                  </a:lnTo>
                  <a:lnTo>
                    <a:pt x="41739" y="3937"/>
                  </a:lnTo>
                  <a:lnTo>
                    <a:pt x="50036" y="1887"/>
                  </a:lnTo>
                  <a:lnTo>
                    <a:pt x="62340" y="506"/>
                  </a:lnTo>
                  <a:lnTo>
                    <a:pt x="77406" y="0"/>
                  </a:lnTo>
                </a:path>
              </a:pathLst>
            </a:custGeom>
            <a:ln w="688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230063" y="2084705"/>
              <a:ext cx="1014094" cy="46990"/>
            </a:xfrm>
            <a:custGeom>
              <a:avLst/>
              <a:gdLst/>
              <a:ahLst/>
              <a:cxnLst/>
              <a:rect l="l" t="t" r="r" b="b"/>
              <a:pathLst>
                <a:path w="1014095" h="46989">
                  <a:moveTo>
                    <a:pt x="967460" y="0"/>
                  </a:moveTo>
                  <a:lnTo>
                    <a:pt x="967460" y="46431"/>
                  </a:lnTo>
                  <a:lnTo>
                    <a:pt x="998397" y="30962"/>
                  </a:lnTo>
                  <a:lnTo>
                    <a:pt x="975207" y="30962"/>
                  </a:lnTo>
                  <a:lnTo>
                    <a:pt x="975207" y="15481"/>
                  </a:lnTo>
                  <a:lnTo>
                    <a:pt x="998423" y="15481"/>
                  </a:lnTo>
                  <a:lnTo>
                    <a:pt x="967460" y="0"/>
                  </a:lnTo>
                  <a:close/>
                </a:path>
                <a:path w="1014095" h="46989">
                  <a:moveTo>
                    <a:pt x="96746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967460" y="30962"/>
                  </a:lnTo>
                  <a:lnTo>
                    <a:pt x="967460" y="15481"/>
                  </a:lnTo>
                  <a:close/>
                </a:path>
                <a:path w="1014095" h="46989">
                  <a:moveTo>
                    <a:pt x="998423" y="15481"/>
                  </a:moveTo>
                  <a:lnTo>
                    <a:pt x="975207" y="15481"/>
                  </a:lnTo>
                  <a:lnTo>
                    <a:pt x="975207" y="30962"/>
                  </a:lnTo>
                  <a:lnTo>
                    <a:pt x="998397" y="30962"/>
                  </a:lnTo>
                  <a:lnTo>
                    <a:pt x="1013891" y="23215"/>
                  </a:lnTo>
                  <a:lnTo>
                    <a:pt x="998423" y="15481"/>
                  </a:lnTo>
                  <a:close/>
                </a:path>
              </a:pathLst>
            </a:custGeom>
            <a:solidFill>
              <a:srgbClr val="5D9AC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82095" y="1185814"/>
              <a:ext cx="150025" cy="25184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382095" y="1185814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518062" y="1193248"/>
              <a:ext cx="150025" cy="25184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518062" y="1193248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49700" y="1199187"/>
              <a:ext cx="150025" cy="25182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649700" y="1199187"/>
              <a:ext cx="150495" cy="252095"/>
            </a:xfrm>
            <a:custGeom>
              <a:avLst/>
              <a:gdLst/>
              <a:ahLst/>
              <a:cxnLst/>
              <a:rect l="l" t="t" r="r" b="b"/>
              <a:pathLst>
                <a:path w="150495" h="252094">
                  <a:moveTo>
                    <a:pt x="0" y="176822"/>
                  </a:moveTo>
                  <a:lnTo>
                    <a:pt x="37503" y="176822"/>
                  </a:lnTo>
                  <a:lnTo>
                    <a:pt x="37503" y="0"/>
                  </a:lnTo>
                  <a:lnTo>
                    <a:pt x="112522" y="0"/>
                  </a:lnTo>
                  <a:lnTo>
                    <a:pt x="112522" y="176822"/>
                  </a:lnTo>
                  <a:lnTo>
                    <a:pt x="150025" y="176822"/>
                  </a:lnTo>
                  <a:lnTo>
                    <a:pt x="75006" y="251841"/>
                  </a:lnTo>
                  <a:lnTo>
                    <a:pt x="0" y="176822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7" name="object 27"/>
            <p:cNvSpPr/>
            <p:nvPr/>
          </p:nvSpPr>
          <p:spPr>
            <a:xfrm>
              <a:off x="6288011" y="2084705"/>
              <a:ext cx="1014094" cy="46990"/>
            </a:xfrm>
            <a:custGeom>
              <a:avLst/>
              <a:gdLst/>
              <a:ahLst/>
              <a:cxnLst/>
              <a:rect l="l" t="t" r="r" b="b"/>
              <a:pathLst>
                <a:path w="1014095" h="46989">
                  <a:moveTo>
                    <a:pt x="967460" y="0"/>
                  </a:moveTo>
                  <a:lnTo>
                    <a:pt x="967460" y="46431"/>
                  </a:lnTo>
                  <a:lnTo>
                    <a:pt x="998397" y="30962"/>
                  </a:lnTo>
                  <a:lnTo>
                    <a:pt x="975207" y="30962"/>
                  </a:lnTo>
                  <a:lnTo>
                    <a:pt x="975207" y="15481"/>
                  </a:lnTo>
                  <a:lnTo>
                    <a:pt x="998423" y="15481"/>
                  </a:lnTo>
                  <a:lnTo>
                    <a:pt x="967460" y="0"/>
                  </a:lnTo>
                  <a:close/>
                </a:path>
                <a:path w="1014095" h="46989">
                  <a:moveTo>
                    <a:pt x="967460" y="15481"/>
                  </a:moveTo>
                  <a:lnTo>
                    <a:pt x="0" y="15481"/>
                  </a:lnTo>
                  <a:lnTo>
                    <a:pt x="0" y="30962"/>
                  </a:lnTo>
                  <a:lnTo>
                    <a:pt x="967460" y="30962"/>
                  </a:lnTo>
                  <a:lnTo>
                    <a:pt x="967460" y="15481"/>
                  </a:lnTo>
                  <a:close/>
                </a:path>
                <a:path w="1014095" h="46989">
                  <a:moveTo>
                    <a:pt x="998423" y="15481"/>
                  </a:moveTo>
                  <a:lnTo>
                    <a:pt x="975207" y="15481"/>
                  </a:lnTo>
                  <a:lnTo>
                    <a:pt x="975207" y="30962"/>
                  </a:lnTo>
                  <a:lnTo>
                    <a:pt x="998397" y="30962"/>
                  </a:lnTo>
                  <a:lnTo>
                    <a:pt x="1013891" y="23215"/>
                  </a:lnTo>
                  <a:lnTo>
                    <a:pt x="998423" y="15481"/>
                  </a:lnTo>
                  <a:close/>
                </a:path>
              </a:pathLst>
            </a:custGeom>
            <a:solidFill>
              <a:srgbClr val="5D9AC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764384" y="4160899"/>
            <a:ext cx="938643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Arial"/>
                <a:cs typeface="Arial"/>
              </a:rPr>
              <a:t>*</a:t>
            </a:r>
            <a:r>
              <a:rPr sz="749" spc="-20" dirty="0">
                <a:latin typeface="Arial"/>
                <a:cs typeface="Arial"/>
              </a:rPr>
              <a:t> </a:t>
            </a:r>
            <a:r>
              <a:rPr sz="749" spc="-5" dirty="0">
                <a:latin typeface="Arial"/>
                <a:cs typeface="Arial"/>
              </a:rPr>
              <a:t>If</a:t>
            </a:r>
            <a:r>
              <a:rPr sz="749" spc="-1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clinically</a:t>
            </a:r>
            <a:r>
              <a:rPr sz="749" spc="-2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indicated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45567" y="1840869"/>
            <a:ext cx="5262741" cy="402371"/>
          </a:xfrm>
          <a:prstGeom prst="rect">
            <a:avLst/>
          </a:prstGeom>
          <a:solidFill>
            <a:srgbClr val="FFEFCE"/>
          </a:solidFill>
        </p:spPr>
        <p:txBody>
          <a:bodyPr vert="horz" wrap="square" lIns="0" tIns="3171" rIns="0" bIns="0" rtlCol="0">
            <a:spAutoFit/>
          </a:bodyPr>
          <a:lstStyle/>
          <a:p>
            <a:pPr algn="ctr">
              <a:spcBef>
                <a:spcPts val="25"/>
              </a:spcBef>
            </a:pPr>
            <a:r>
              <a:rPr sz="2597" spc="-10" dirty="0">
                <a:solidFill>
                  <a:schemeClr val="tx1"/>
                </a:solidFill>
                <a:latin typeface="Calibri"/>
              </a:rPr>
              <a:t>Score</a:t>
            </a:r>
            <a:r>
              <a:rPr sz="2597" spc="-30" dirty="0">
                <a:solidFill>
                  <a:schemeClr val="tx1"/>
                </a:solidFill>
                <a:latin typeface="Calibri"/>
              </a:rPr>
              <a:t> </a:t>
            </a:r>
            <a:r>
              <a:rPr sz="2597" spc="-5" dirty="0">
                <a:solidFill>
                  <a:schemeClr val="tx1"/>
                </a:solidFill>
                <a:latin typeface="Calibri"/>
              </a:rPr>
              <a:t>GEM-PETHEMA</a:t>
            </a:r>
            <a:endParaRPr sz="2597">
              <a:solidFill>
                <a:schemeClr val="tx1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859980" y="3381569"/>
            <a:ext cx="171048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latin typeface="Times New Roman"/>
                <a:cs typeface="Times New Roman"/>
              </a:rPr>
              <a:t>Madrid</a:t>
            </a:r>
            <a:r>
              <a:rPr sz="1298" spc="-15" dirty="0">
                <a:latin typeface="Times New Roman"/>
                <a:cs typeface="Times New Roman"/>
              </a:rPr>
              <a:t> </a:t>
            </a:r>
            <a:r>
              <a:rPr sz="1298" dirty="0">
                <a:latin typeface="Times New Roman"/>
                <a:cs typeface="Times New Roman"/>
              </a:rPr>
              <a:t>22</a:t>
            </a:r>
            <a:r>
              <a:rPr sz="1298" spc="-15" dirty="0">
                <a:latin typeface="Times New Roman"/>
                <a:cs typeface="Times New Roman"/>
              </a:rPr>
              <a:t> </a:t>
            </a:r>
            <a:r>
              <a:rPr sz="1298" dirty="0">
                <a:latin typeface="Times New Roman"/>
                <a:cs typeface="Times New Roman"/>
              </a:rPr>
              <a:t>de</a:t>
            </a:r>
            <a:r>
              <a:rPr sz="1298" spc="-20" dirty="0">
                <a:latin typeface="Times New Roman"/>
                <a:cs typeface="Times New Roman"/>
              </a:rPr>
              <a:t> </a:t>
            </a:r>
            <a:r>
              <a:rPr sz="1298" spc="-5" dirty="0">
                <a:latin typeface="Times New Roman"/>
                <a:cs typeface="Times New Roman"/>
              </a:rPr>
              <a:t>Mayo</a:t>
            </a:r>
            <a:r>
              <a:rPr sz="1298" spc="-15" dirty="0">
                <a:latin typeface="Times New Roman"/>
                <a:cs typeface="Times New Roman"/>
              </a:rPr>
              <a:t> </a:t>
            </a:r>
            <a:r>
              <a:rPr sz="1298" dirty="0">
                <a:latin typeface="Times New Roman"/>
                <a:cs typeface="Times New Roman"/>
              </a:rPr>
              <a:t>2022</a:t>
            </a:r>
            <a:endParaRPr sz="129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63153" y="1407961"/>
            <a:ext cx="4396399" cy="1380693"/>
          </a:xfrm>
          <a:prstGeom prst="rect">
            <a:avLst/>
          </a:prstGeom>
        </p:spPr>
        <p:txBody>
          <a:bodyPr vert="horz" wrap="square" lIns="0" tIns="10782" rIns="0" bIns="0" rtlCol="0">
            <a:spAutoFit/>
          </a:bodyPr>
          <a:lstStyle/>
          <a:p>
            <a:pPr marL="1179048" marR="1496802" indent="317753">
              <a:lnSpc>
                <a:spcPct val="100800"/>
              </a:lnSpc>
              <a:spcBef>
                <a:spcPts val="85"/>
              </a:spcBef>
            </a:pPr>
            <a:r>
              <a:rPr sz="1298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Grupo </a:t>
            </a:r>
            <a:r>
              <a:rPr sz="1298" b="1" dirty="0">
                <a:solidFill>
                  <a:srgbClr val="0070C0"/>
                </a:solidFill>
                <a:latin typeface="Times New Roman"/>
                <a:cs typeface="Times New Roman"/>
              </a:rPr>
              <a:t>Español </a:t>
            </a:r>
            <a:r>
              <a:rPr sz="1298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1298" b="1" spc="-10" dirty="0">
                <a:solidFill>
                  <a:srgbClr val="0070C0"/>
                </a:solidFill>
                <a:latin typeface="Times New Roman"/>
                <a:cs typeface="Times New Roman"/>
              </a:rPr>
              <a:t>Score</a:t>
            </a:r>
            <a:r>
              <a:rPr sz="1298" b="1" spc="-6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1298" b="1" spc="-5" dirty="0">
                <a:solidFill>
                  <a:srgbClr val="0070C0"/>
                </a:solidFill>
                <a:latin typeface="Times New Roman"/>
                <a:cs typeface="Times New Roman"/>
              </a:rPr>
              <a:t>GEM-PETHEMA</a:t>
            </a:r>
            <a:endParaRPr sz="1298">
              <a:latin typeface="Times New Roman"/>
              <a:cs typeface="Times New Roman"/>
            </a:endParaRPr>
          </a:p>
          <a:p>
            <a:pPr>
              <a:spcBef>
                <a:spcPts val="20"/>
              </a:spcBef>
            </a:pPr>
            <a:endParaRPr sz="1099">
              <a:latin typeface="Times New Roman"/>
              <a:cs typeface="Times New Roman"/>
            </a:endParaRPr>
          </a:p>
          <a:p>
            <a:pPr marL="12685" marR="150314">
              <a:spcBef>
                <a:spcPts val="5"/>
              </a:spcBef>
            </a:pPr>
            <a:r>
              <a:rPr sz="1298" dirty="0">
                <a:latin typeface="Times New Roman"/>
                <a:cs typeface="Times New Roman"/>
              </a:rPr>
              <a:t>A </a:t>
            </a:r>
            <a:r>
              <a:rPr sz="1298" spc="-5" dirty="0">
                <a:latin typeface="Times New Roman"/>
                <a:cs typeface="Times New Roman"/>
              </a:rPr>
              <a:t>simple score to predict early severe infections in patients with </a:t>
            </a:r>
            <a:r>
              <a:rPr sz="1298" spc="-310" dirty="0">
                <a:latin typeface="Times New Roman"/>
                <a:cs typeface="Times New Roman"/>
              </a:rPr>
              <a:t> </a:t>
            </a:r>
            <a:r>
              <a:rPr sz="1298" spc="-5" dirty="0">
                <a:latin typeface="Times New Roman"/>
                <a:cs typeface="Times New Roman"/>
              </a:rPr>
              <a:t>newly diagnosed</a:t>
            </a:r>
            <a:r>
              <a:rPr sz="1298" dirty="0">
                <a:latin typeface="Times New Roman"/>
                <a:cs typeface="Times New Roman"/>
              </a:rPr>
              <a:t> </a:t>
            </a:r>
            <a:r>
              <a:rPr sz="1298" spc="-5" dirty="0">
                <a:latin typeface="Times New Roman"/>
                <a:cs typeface="Times New Roman"/>
              </a:rPr>
              <a:t>multiple mieloma</a:t>
            </a:r>
            <a:endParaRPr sz="1298">
              <a:latin typeface="Times New Roman"/>
              <a:cs typeface="Times New Roman"/>
            </a:endParaRPr>
          </a:p>
          <a:p>
            <a:pPr marL="12685" marR="5074" indent="-634">
              <a:lnSpc>
                <a:spcPct val="100800"/>
              </a:lnSpc>
            </a:pPr>
            <a:r>
              <a:rPr sz="1298" spc="-5" dirty="0">
                <a:latin typeface="Times New Roman"/>
                <a:cs typeface="Times New Roman"/>
              </a:rPr>
              <a:t>Encinas </a:t>
            </a:r>
            <a:r>
              <a:rPr sz="1298" dirty="0">
                <a:latin typeface="Times New Roman"/>
                <a:cs typeface="Times New Roman"/>
              </a:rPr>
              <a:t>C, </a:t>
            </a:r>
            <a:r>
              <a:rPr sz="1298" spc="-5" dirty="0">
                <a:latin typeface="Times New Roman"/>
                <a:cs typeface="Times New Roman"/>
              </a:rPr>
              <a:t>Hernandez-Rivas </a:t>
            </a:r>
            <a:r>
              <a:rPr sz="1298" dirty="0">
                <a:latin typeface="Times New Roman"/>
                <a:cs typeface="Times New Roman"/>
              </a:rPr>
              <a:t>J.A. </a:t>
            </a:r>
            <a:r>
              <a:rPr sz="1298" spc="-5" dirty="0">
                <a:latin typeface="Times New Roman"/>
                <a:cs typeface="Times New Roman"/>
              </a:rPr>
              <a:t>et al</a:t>
            </a:r>
            <a:r>
              <a:rPr sz="1298" dirty="0">
                <a:latin typeface="Times New Roman"/>
                <a:cs typeface="Times New Roman"/>
              </a:rPr>
              <a:t> </a:t>
            </a:r>
            <a:r>
              <a:rPr sz="1298" u="sng" spc="-5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Blood Cancer </a:t>
            </a:r>
            <a:r>
              <a:rPr sz="1298" u="sng" dirty="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J.</a:t>
            </a:r>
            <a:r>
              <a:rPr sz="1298" dirty="0">
                <a:latin typeface="Times New Roman"/>
                <a:cs typeface="Times New Roman"/>
              </a:rPr>
              <a:t> 2022 Apr; </a:t>
            </a:r>
            <a:r>
              <a:rPr sz="1298" spc="-310" dirty="0">
                <a:latin typeface="Times New Roman"/>
                <a:cs typeface="Times New Roman"/>
              </a:rPr>
              <a:t> </a:t>
            </a:r>
            <a:r>
              <a:rPr sz="1298" dirty="0">
                <a:latin typeface="Times New Roman"/>
                <a:cs typeface="Times New Roman"/>
              </a:rPr>
              <a:t>12(4):</a:t>
            </a:r>
            <a:r>
              <a:rPr sz="1298" spc="-10" dirty="0">
                <a:latin typeface="Times New Roman"/>
                <a:cs typeface="Times New Roman"/>
              </a:rPr>
              <a:t> </a:t>
            </a:r>
            <a:r>
              <a:rPr sz="1298" dirty="0">
                <a:latin typeface="Times New Roman"/>
                <a:cs typeface="Times New Roman"/>
              </a:rPr>
              <a:t>68.</a:t>
            </a:r>
            <a:endParaRPr sz="1298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789660" y="685767"/>
            <a:ext cx="5565263" cy="365158"/>
          </a:xfrm>
          <a:prstGeom prst="rect">
            <a:avLst/>
          </a:prstGeom>
          <a:solidFill>
            <a:srgbClr val="FFEFCE"/>
          </a:solidFill>
        </p:spPr>
        <p:txBody>
          <a:bodyPr vert="horz" wrap="square" lIns="0" tIns="78009" rIns="0" bIns="0" rtlCol="0">
            <a:noAutofit/>
          </a:bodyPr>
          <a:lstStyle/>
          <a:p>
            <a:pPr marL="561935">
              <a:spcBef>
                <a:spcPts val="614"/>
              </a:spcBef>
            </a:pPr>
            <a:r>
              <a:rPr b="1" spc="5" dirty="0">
                <a:solidFill>
                  <a:schemeClr val="tx1"/>
                </a:solidFill>
                <a:latin typeface="Times New Roman"/>
                <a:cs typeface="Times New Roman"/>
              </a:rPr>
              <a:t>¿Podemos </a:t>
            </a:r>
            <a:r>
              <a:rPr b="1" dirty="0">
                <a:solidFill>
                  <a:schemeClr val="tx1"/>
                </a:solidFill>
                <a:latin typeface="Times New Roman"/>
                <a:cs typeface="Times New Roman"/>
              </a:rPr>
              <a:t>identificar</a:t>
            </a:r>
            <a:r>
              <a:rPr b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b="1" spc="5" dirty="0">
                <a:solidFill>
                  <a:schemeClr val="tx1"/>
                </a:solidFill>
                <a:latin typeface="Times New Roman"/>
                <a:cs typeface="Times New Roman"/>
              </a:rPr>
              <a:t>pacientes de</a:t>
            </a:r>
            <a:r>
              <a:rPr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b="1" dirty="0">
                <a:solidFill>
                  <a:schemeClr val="tx1"/>
                </a:solidFill>
                <a:latin typeface="Times New Roman"/>
                <a:cs typeface="Times New Roman"/>
              </a:rPr>
              <a:t>riesgo</a:t>
            </a:r>
            <a:r>
              <a:rPr b="1" spc="5" dirty="0">
                <a:solidFill>
                  <a:schemeClr val="tx1"/>
                </a:solidFill>
                <a:latin typeface="Times New Roman"/>
                <a:cs typeface="Times New Roman"/>
              </a:rPr>
              <a:t> de</a:t>
            </a:r>
            <a:r>
              <a:rPr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b="1" dirty="0">
                <a:solidFill>
                  <a:schemeClr val="tx1"/>
                </a:solidFill>
                <a:latin typeface="Times New Roman"/>
                <a:cs typeface="Times New Roman"/>
              </a:rPr>
              <a:t>infección?</a:t>
            </a:r>
          </a:p>
        </p:txBody>
      </p:sp>
    </p:spTree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587875" y="1333254"/>
            <a:ext cx="3875072" cy="2436031"/>
            <a:chOff x="2585429" y="1334897"/>
            <a:chExt cx="3879850" cy="243903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85429" y="1434919"/>
              <a:ext cx="3879444" cy="233867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2731554" y="1334897"/>
              <a:ext cx="3587750" cy="200660"/>
            </a:xfrm>
            <a:custGeom>
              <a:avLst/>
              <a:gdLst/>
              <a:ahLst/>
              <a:cxnLst/>
              <a:rect l="l" t="t" r="r" b="b"/>
              <a:pathLst>
                <a:path w="3587750" h="200659">
                  <a:moveTo>
                    <a:pt x="3587203" y="0"/>
                  </a:moveTo>
                  <a:lnTo>
                    <a:pt x="0" y="0"/>
                  </a:lnTo>
                  <a:lnTo>
                    <a:pt x="0" y="200037"/>
                  </a:lnTo>
                  <a:lnTo>
                    <a:pt x="3587203" y="200037"/>
                  </a:lnTo>
                  <a:lnTo>
                    <a:pt x="35872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2770596" y="1338710"/>
            <a:ext cx="344126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1347</a:t>
            </a:r>
            <a:r>
              <a:rPr sz="949" b="1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patientes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con</a:t>
            </a:r>
            <a:r>
              <a:rPr sz="949" b="1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20" dirty="0">
                <a:solidFill>
                  <a:srgbClr val="0070C0"/>
                </a:solidFill>
                <a:latin typeface="Times New Roman"/>
                <a:cs typeface="Times New Roman"/>
              </a:rPr>
              <a:t>MMND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(500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no</a:t>
            </a:r>
            <a:r>
              <a:rPr sz="949" b="1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candidatos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y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847</a:t>
            </a:r>
            <a:r>
              <a:rPr sz="949" b="1" dirty="0">
                <a:solidFill>
                  <a:srgbClr val="0070C0"/>
                </a:solidFill>
                <a:latin typeface="Times New Roman"/>
                <a:cs typeface="Times New Roman"/>
              </a:rPr>
              <a:t> </a:t>
            </a:r>
            <a:r>
              <a:rPr sz="949" b="1" spc="10" dirty="0">
                <a:solidFill>
                  <a:srgbClr val="0070C0"/>
                </a:solidFill>
                <a:latin typeface="Times New Roman"/>
                <a:cs typeface="Times New Roman"/>
              </a:rPr>
              <a:t>candidatos</a:t>
            </a:r>
            <a:r>
              <a:rPr sz="949" b="1" spc="5" dirty="0">
                <a:solidFill>
                  <a:srgbClr val="0070C0"/>
                </a:solidFill>
                <a:latin typeface="Times New Roman"/>
                <a:cs typeface="Times New Roman"/>
              </a:rPr>
              <a:t> )</a:t>
            </a:r>
            <a:endParaRPr sz="949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065729" y="834182"/>
            <a:ext cx="4891723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Infección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severa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precoz</a:t>
            </a:r>
            <a:r>
              <a:rPr sz="129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en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pacientes</a:t>
            </a:r>
            <a:r>
              <a:rPr sz="1298" spc="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dirty="0">
                <a:solidFill>
                  <a:srgbClr val="FF0000"/>
                </a:solidFill>
                <a:latin typeface="Arial"/>
                <a:cs typeface="Arial"/>
              </a:rPr>
              <a:t>con MMND</a:t>
            </a:r>
            <a:r>
              <a:rPr sz="1298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298" spc="-5" dirty="0">
                <a:solidFill>
                  <a:srgbClr val="FF0000"/>
                </a:solidFill>
                <a:latin typeface="Arial"/>
                <a:cs typeface="Arial"/>
              </a:rPr>
              <a:t>GEM-PETHEMA</a:t>
            </a:r>
            <a:endParaRPr sz="12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104292" y="887492"/>
            <a:ext cx="5015396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dirty="0">
                <a:latin typeface="Arial"/>
                <a:cs typeface="Arial"/>
              </a:rPr>
              <a:t>3.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Comparar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incidencia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de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infección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entre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los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pacientes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no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candidatos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a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trasplante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autologo,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dado</a:t>
            </a:r>
            <a:r>
              <a:rPr sz="849" spc="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que </a:t>
            </a:r>
            <a:r>
              <a:rPr sz="849" spc="5" dirty="0">
                <a:latin typeface="Arial"/>
                <a:cs typeface="Arial"/>
              </a:rPr>
              <a:t> son </a:t>
            </a:r>
            <a:r>
              <a:rPr sz="849" dirty="0">
                <a:latin typeface="Arial"/>
                <a:cs typeface="Arial"/>
              </a:rPr>
              <a:t>poblaciones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similares,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pero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con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la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diferencia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de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llevar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no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profilaxis</a:t>
            </a:r>
            <a:r>
              <a:rPr sz="849" spc="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antibiótica.</a:t>
            </a:r>
            <a:endParaRPr sz="849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049153" y="3244168"/>
            <a:ext cx="4853670" cy="520059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 marR="5074" algn="just">
              <a:lnSpc>
                <a:spcPct val="103200"/>
              </a:lnSpc>
              <a:spcBef>
                <a:spcPts val="90"/>
              </a:spcBef>
            </a:pPr>
            <a:r>
              <a:rPr sz="1049" spc="10" dirty="0">
                <a:latin typeface="Calibri"/>
                <a:cs typeface="Calibri"/>
              </a:rPr>
              <a:t>La IA de </a:t>
            </a:r>
            <a:r>
              <a:rPr sz="1049" spc="5" dirty="0">
                <a:latin typeface="Calibri"/>
                <a:cs typeface="Calibri"/>
              </a:rPr>
              <a:t>infección severa precoz </a:t>
            </a:r>
            <a:r>
              <a:rPr sz="1049" spc="10" dirty="0">
                <a:latin typeface="Calibri"/>
                <a:cs typeface="Calibri"/>
              </a:rPr>
              <a:t>fue </a:t>
            </a:r>
            <a:r>
              <a:rPr sz="1049" spc="5" dirty="0">
                <a:solidFill>
                  <a:srgbClr val="FF0000"/>
                </a:solidFill>
                <a:latin typeface="Calibri"/>
                <a:cs typeface="Calibri"/>
              </a:rPr>
              <a:t>mayor </a:t>
            </a: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en </a:t>
            </a:r>
            <a:r>
              <a:rPr sz="1049" spc="10" dirty="0">
                <a:solidFill>
                  <a:srgbClr val="FF0000"/>
                </a:solidFill>
                <a:latin typeface="Calibri"/>
                <a:cs typeface="Calibri"/>
              </a:rPr>
              <a:t>el </a:t>
            </a: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GEM2005&gt;65 </a:t>
            </a:r>
            <a:r>
              <a:rPr sz="1049" spc="10" dirty="0">
                <a:solidFill>
                  <a:srgbClr val="FF0000"/>
                </a:solidFill>
                <a:latin typeface="Calibri"/>
                <a:cs typeface="Calibri"/>
              </a:rPr>
              <a:t>que </a:t>
            </a:r>
            <a:r>
              <a:rPr sz="1049" spc="15" dirty="0">
                <a:solidFill>
                  <a:srgbClr val="FF0000"/>
                </a:solidFill>
                <a:latin typeface="Calibri"/>
                <a:cs typeface="Calibri"/>
              </a:rPr>
              <a:t>en </a:t>
            </a:r>
            <a:r>
              <a:rPr sz="1049" spc="10" dirty="0">
                <a:solidFill>
                  <a:srgbClr val="FF0000"/>
                </a:solidFill>
                <a:latin typeface="Calibri"/>
                <a:cs typeface="Calibri"/>
              </a:rPr>
              <a:t>el GEM2010&gt;65. </a:t>
            </a:r>
            <a:r>
              <a:rPr sz="1049" spc="-22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049" spc="5" dirty="0">
                <a:latin typeface="Calibri"/>
                <a:cs typeface="Calibri"/>
              </a:rPr>
              <a:t>Por este </a:t>
            </a:r>
            <a:r>
              <a:rPr sz="1049" spc="10" dirty="0">
                <a:latin typeface="Calibri"/>
                <a:cs typeface="Calibri"/>
              </a:rPr>
              <a:t>motivo los pacientes del </a:t>
            </a:r>
            <a:r>
              <a:rPr sz="1049" spc="15" dirty="0">
                <a:latin typeface="Calibri"/>
                <a:cs typeface="Calibri"/>
              </a:rPr>
              <a:t>GEM2010&gt;65 </a:t>
            </a:r>
            <a:r>
              <a:rPr sz="1049" spc="10" dirty="0">
                <a:latin typeface="Calibri"/>
                <a:cs typeface="Calibri"/>
              </a:rPr>
              <a:t>(n=241) se </a:t>
            </a:r>
            <a:r>
              <a:rPr sz="1049" spc="5" dirty="0">
                <a:latin typeface="Calibri"/>
                <a:cs typeface="Calibri"/>
              </a:rPr>
              <a:t>excluyeron </a:t>
            </a:r>
            <a:r>
              <a:rPr sz="1049" spc="10" dirty="0">
                <a:latin typeface="Calibri"/>
                <a:cs typeface="Calibri"/>
              </a:rPr>
              <a:t>del análisis final </a:t>
            </a:r>
            <a:r>
              <a:rPr sz="1049" spc="15" dirty="0">
                <a:latin typeface="Calibri"/>
                <a:cs typeface="Calibri"/>
              </a:rPr>
              <a:t> </a:t>
            </a:r>
            <a:r>
              <a:rPr sz="1049" spc="10" dirty="0">
                <a:latin typeface="Calibri"/>
                <a:cs typeface="Calibri"/>
              </a:rPr>
              <a:t>(n=1106).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00688" y="2378626"/>
            <a:ext cx="741401" cy="10654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24"/>
              </a:lnSpc>
            </a:pPr>
            <a:r>
              <a:rPr sz="749" spc="5" dirty="0">
                <a:latin typeface="Times New Roman"/>
                <a:cs typeface="Times New Roman"/>
              </a:rPr>
              <a:t>HR</a:t>
            </a:r>
            <a:r>
              <a:rPr sz="749" spc="-15" dirty="0">
                <a:latin typeface="Times New Roman"/>
                <a:cs typeface="Times New Roman"/>
              </a:rPr>
              <a:t> </a:t>
            </a:r>
            <a:r>
              <a:rPr sz="749" dirty="0">
                <a:latin typeface="Times New Roman"/>
                <a:cs typeface="Times New Roman"/>
              </a:rPr>
              <a:t>2.57,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dirty="0">
                <a:latin typeface="Times New Roman"/>
                <a:cs typeface="Times New Roman"/>
              </a:rPr>
              <a:t>p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dirty="0">
                <a:latin typeface="Times New Roman"/>
                <a:cs typeface="Times New Roman"/>
              </a:rPr>
              <a:t>&lt;</a:t>
            </a:r>
            <a:r>
              <a:rPr sz="749" spc="-10" dirty="0">
                <a:latin typeface="Times New Roman"/>
                <a:cs typeface="Times New Roman"/>
              </a:rPr>
              <a:t> </a:t>
            </a:r>
            <a:r>
              <a:rPr sz="749" dirty="0">
                <a:latin typeface="Times New Roman"/>
                <a:cs typeface="Times New Roman"/>
              </a:rPr>
              <a:t>0.001</a:t>
            </a:r>
            <a:endParaRPr sz="749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64890" y="1273737"/>
            <a:ext cx="3902141" cy="1868624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5803225" y="2451058"/>
            <a:ext cx="582212" cy="355877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>
              <a:lnSpc>
                <a:spcPct val="157500"/>
              </a:lnSpc>
              <a:spcBef>
                <a:spcPts val="95"/>
              </a:spcBef>
            </a:pPr>
            <a:r>
              <a:rPr sz="749" dirty="0">
                <a:solidFill>
                  <a:srgbClr val="FF0000"/>
                </a:solidFill>
                <a:latin typeface="Calibri"/>
                <a:cs typeface="Calibri"/>
              </a:rPr>
              <a:t>GEM2005&gt;65 </a:t>
            </a:r>
            <a:r>
              <a:rPr sz="749" spc="-15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749" dirty="0">
                <a:solidFill>
                  <a:srgbClr val="00B0F0"/>
                </a:solidFill>
                <a:latin typeface="Calibri"/>
                <a:cs typeface="Calibri"/>
              </a:rPr>
              <a:t>GEM2010&gt;65.</a:t>
            </a:r>
            <a:endParaRPr sz="749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56635" y="1517379"/>
            <a:ext cx="2552861" cy="712412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807931" y="2422371"/>
            <a:ext cx="3495810" cy="1829084"/>
            <a:chOff x="2805756" y="2425358"/>
            <a:chExt cx="3500120" cy="1831339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05756" y="2425358"/>
              <a:ext cx="3499848" cy="183124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07858" y="2846437"/>
              <a:ext cx="311785" cy="494665"/>
            </a:xfrm>
            <a:custGeom>
              <a:avLst/>
              <a:gdLst/>
              <a:ahLst/>
              <a:cxnLst/>
              <a:rect l="l" t="t" r="r" b="b"/>
              <a:pathLst>
                <a:path w="311785" h="494664">
                  <a:moveTo>
                    <a:pt x="0" y="0"/>
                  </a:moveTo>
                  <a:lnTo>
                    <a:pt x="311683" y="0"/>
                  </a:lnTo>
                  <a:lnTo>
                    <a:pt x="311683" y="494550"/>
                  </a:lnTo>
                  <a:lnTo>
                    <a:pt x="0" y="494550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2137817" y="818791"/>
            <a:ext cx="4975440" cy="60123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2685" marR="56447">
              <a:lnSpc>
                <a:spcPts val="868"/>
              </a:lnSpc>
              <a:spcBef>
                <a:spcPts val="160"/>
              </a:spcBef>
              <a:buSzPct val="86666"/>
              <a:buAutoNum type="arabicPeriod" startAt="4"/>
              <a:tabLst>
                <a:tab pos="93867" algn="l"/>
              </a:tabLst>
            </a:pPr>
            <a:r>
              <a:rPr sz="749" dirty="0">
                <a:latin typeface="Arial"/>
                <a:cs typeface="Arial"/>
              </a:rPr>
              <a:t>Identificar las características demográficas, clínicas y biológicas asociadas a un mayor riesgo de infección severa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precoz.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25"/>
              </a:spcBef>
              <a:buFont typeface="Arial"/>
              <a:buAutoNum type="arabicPeriod" startAt="4"/>
            </a:pPr>
            <a:endParaRPr sz="749">
              <a:latin typeface="Arial"/>
              <a:cs typeface="Arial"/>
            </a:endParaRPr>
          </a:p>
          <a:p>
            <a:pPr marL="12685" marR="5074">
              <a:lnSpc>
                <a:spcPct val="102499"/>
              </a:lnSpc>
              <a:buSzPct val="86666"/>
              <a:buAutoNum type="arabicPeriod" startAt="4"/>
              <a:tabLst>
                <a:tab pos="119237" algn="l"/>
              </a:tabLst>
            </a:pPr>
            <a:r>
              <a:rPr sz="749" dirty="0">
                <a:latin typeface="Arial"/>
                <a:cs typeface="Arial"/>
              </a:rPr>
              <a:t>Proponer un score que sea capaz de predecir el riesgo de infección severa precoz desde el diagnóstico y que sea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sencillo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(llamado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GEM-SCORE)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56635" y="1517379"/>
            <a:ext cx="2552861" cy="712412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635567" y="2422371"/>
            <a:ext cx="3790087" cy="1920412"/>
            <a:chOff x="2633179" y="2425358"/>
            <a:chExt cx="3794760" cy="192278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05756" y="2425358"/>
              <a:ext cx="3499848" cy="1831249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607859" y="2846437"/>
              <a:ext cx="311785" cy="494665"/>
            </a:xfrm>
            <a:custGeom>
              <a:avLst/>
              <a:gdLst/>
              <a:ahLst/>
              <a:cxnLst/>
              <a:rect l="l" t="t" r="r" b="b"/>
              <a:pathLst>
                <a:path w="311785" h="494664">
                  <a:moveTo>
                    <a:pt x="0" y="0"/>
                  </a:moveTo>
                  <a:lnTo>
                    <a:pt x="311683" y="0"/>
                  </a:lnTo>
                  <a:lnTo>
                    <a:pt x="311683" y="494550"/>
                  </a:lnTo>
                  <a:lnTo>
                    <a:pt x="0" y="494550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33179" y="2443416"/>
              <a:ext cx="3794160" cy="1904247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654705" y="2900989"/>
              <a:ext cx="311785" cy="494665"/>
            </a:xfrm>
            <a:custGeom>
              <a:avLst/>
              <a:gdLst/>
              <a:ahLst/>
              <a:cxnLst/>
              <a:rect l="l" t="t" r="r" b="b"/>
              <a:pathLst>
                <a:path w="311785" h="494664">
                  <a:moveTo>
                    <a:pt x="0" y="0"/>
                  </a:moveTo>
                  <a:lnTo>
                    <a:pt x="311683" y="0"/>
                  </a:lnTo>
                  <a:lnTo>
                    <a:pt x="311683" y="494550"/>
                  </a:lnTo>
                  <a:lnTo>
                    <a:pt x="0" y="494550"/>
                  </a:lnTo>
                  <a:lnTo>
                    <a:pt x="0" y="0"/>
                  </a:lnTo>
                  <a:close/>
                </a:path>
              </a:pathLst>
            </a:custGeom>
            <a:ln w="15481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137817" y="818791"/>
            <a:ext cx="4975440" cy="601239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12685" marR="56447">
              <a:lnSpc>
                <a:spcPts val="868"/>
              </a:lnSpc>
              <a:spcBef>
                <a:spcPts val="160"/>
              </a:spcBef>
              <a:buSzPct val="86666"/>
              <a:buAutoNum type="arabicPeriod" startAt="4"/>
              <a:tabLst>
                <a:tab pos="93867" algn="l"/>
              </a:tabLst>
            </a:pPr>
            <a:r>
              <a:rPr sz="749" dirty="0">
                <a:latin typeface="Arial"/>
                <a:cs typeface="Arial"/>
              </a:rPr>
              <a:t>Identificar las características demográficas, clínicas y biológicas asociadas a un mayor riesgo de infección severa </a:t>
            </a:r>
            <a:r>
              <a:rPr sz="749" spc="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precoz.</a:t>
            </a:r>
            <a:endParaRPr sz="749">
              <a:latin typeface="Arial"/>
              <a:cs typeface="Arial"/>
            </a:endParaRPr>
          </a:p>
          <a:p>
            <a:pPr>
              <a:spcBef>
                <a:spcPts val="25"/>
              </a:spcBef>
              <a:buFont typeface="Arial"/>
              <a:buAutoNum type="arabicPeriod" startAt="4"/>
            </a:pPr>
            <a:endParaRPr sz="749">
              <a:latin typeface="Arial"/>
              <a:cs typeface="Arial"/>
            </a:endParaRPr>
          </a:p>
          <a:p>
            <a:pPr marL="12685" marR="5074">
              <a:lnSpc>
                <a:spcPct val="102499"/>
              </a:lnSpc>
              <a:buSzPct val="86666"/>
              <a:buAutoNum type="arabicPeriod" startAt="4"/>
              <a:tabLst>
                <a:tab pos="119237" algn="l"/>
              </a:tabLst>
            </a:pPr>
            <a:r>
              <a:rPr sz="749" dirty="0">
                <a:latin typeface="Arial"/>
                <a:cs typeface="Arial"/>
              </a:rPr>
              <a:t>Proponer un score que sea capaz de predecir el riesgo de infección severa precoz desde el diagnóstico y que sea </a:t>
            </a:r>
            <a:r>
              <a:rPr sz="749" spc="-19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sencillo</a:t>
            </a:r>
            <a:r>
              <a:rPr sz="749" spc="-10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(llamado</a:t>
            </a:r>
            <a:r>
              <a:rPr sz="749" spc="-5" dirty="0">
                <a:latin typeface="Arial"/>
                <a:cs typeface="Arial"/>
              </a:rPr>
              <a:t> </a:t>
            </a:r>
            <a:r>
              <a:rPr sz="749" dirty="0">
                <a:latin typeface="Arial"/>
                <a:cs typeface="Arial"/>
              </a:rPr>
              <a:t>GEM-SCORE)</a:t>
            </a:r>
            <a:endParaRPr sz="7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884" y="898525"/>
            <a:ext cx="6594232" cy="24556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6490" algn="ctr">
              <a:spcBef>
                <a:spcPts val="114"/>
              </a:spcBef>
            </a:pPr>
            <a:r>
              <a:rPr sz="1500" b="1" spc="5" dirty="0">
                <a:solidFill>
                  <a:schemeClr val="tx1"/>
                </a:solidFill>
              </a:rPr>
              <a:t>Principales</a:t>
            </a:r>
            <a:r>
              <a:rPr sz="1500" b="1" spc="-55" dirty="0">
                <a:solidFill>
                  <a:schemeClr val="tx1"/>
                </a:solidFill>
              </a:rPr>
              <a:t> </a:t>
            </a:r>
            <a:r>
              <a:rPr sz="1500" b="1" spc="5" dirty="0">
                <a:solidFill>
                  <a:schemeClr val="tx1"/>
                </a:solidFill>
              </a:rPr>
              <a:t>limitaciones</a:t>
            </a:r>
          </a:p>
        </p:txBody>
      </p:sp>
      <p:sp>
        <p:nvSpPr>
          <p:cNvPr id="4" name="object 4"/>
          <p:cNvSpPr txBox="1">
            <a:spLocks noGrp="1"/>
          </p:cNvSpPr>
          <p:nvPr>
            <p:ph type="body" idx="1"/>
          </p:nvPr>
        </p:nvSpPr>
        <p:spPr>
          <a:xfrm>
            <a:off x="2221309" y="1484130"/>
            <a:ext cx="4701458" cy="2181589"/>
          </a:xfrm>
          <a:prstGeom prst="rect">
            <a:avLst/>
          </a:prstGeom>
        </p:spPr>
        <p:txBody>
          <a:bodyPr vert="horz" wrap="square" lIns="0" tIns="27906" rIns="0" bIns="0" rtlCol="0">
            <a:spAutoFit/>
          </a:bodyPr>
          <a:lstStyle/>
          <a:p>
            <a:pPr marL="187100" marR="57716" indent="-175050">
              <a:lnSpc>
                <a:spcPts val="1199"/>
              </a:lnSpc>
              <a:spcBef>
                <a:spcPts val="220"/>
              </a:spcBef>
              <a:buClr>
                <a:srgbClr val="000000"/>
              </a:buClr>
              <a:buChar char="•"/>
              <a:tabLst>
                <a:tab pos="187734" algn="l"/>
              </a:tabLst>
            </a:pPr>
            <a:r>
              <a:rPr sz="1050" spc="20" dirty="0">
                <a:solidFill>
                  <a:srgbClr val="FF0000"/>
                </a:solidFill>
              </a:rPr>
              <a:t>No </a:t>
            </a:r>
            <a:r>
              <a:rPr sz="1050" spc="15" dirty="0">
                <a:solidFill>
                  <a:srgbClr val="FF0000"/>
                </a:solidFill>
              </a:rPr>
              <a:t>se </a:t>
            </a:r>
            <a:r>
              <a:rPr sz="1050" spc="10" dirty="0">
                <a:solidFill>
                  <a:srgbClr val="FF0000"/>
                </a:solidFill>
              </a:rPr>
              <a:t>incluían pacientes tratados </a:t>
            </a:r>
            <a:r>
              <a:rPr sz="1050" spc="15" dirty="0">
                <a:solidFill>
                  <a:srgbClr val="FF0000"/>
                </a:solidFill>
              </a:rPr>
              <a:t>con </a:t>
            </a:r>
            <a:r>
              <a:rPr sz="1050" spc="10" dirty="0">
                <a:solidFill>
                  <a:srgbClr val="FF0000"/>
                </a:solidFill>
              </a:rPr>
              <a:t>antiCD38 </a:t>
            </a:r>
            <a:r>
              <a:rPr sz="1050" spc="15" dirty="0"/>
              <a:t>que </a:t>
            </a:r>
            <a:r>
              <a:rPr sz="1050" spc="10" dirty="0"/>
              <a:t>actualmente pasa </a:t>
            </a:r>
            <a:r>
              <a:rPr sz="1050" spc="15" dirty="0"/>
              <a:t>a </a:t>
            </a:r>
            <a:r>
              <a:rPr sz="1050" spc="-280" dirty="0"/>
              <a:t> </a:t>
            </a:r>
            <a:r>
              <a:rPr sz="1050" spc="10" dirty="0"/>
              <a:t>formar</a:t>
            </a:r>
            <a:r>
              <a:rPr sz="1050" spc="-5" dirty="0"/>
              <a:t> </a:t>
            </a:r>
            <a:r>
              <a:rPr sz="1050" spc="10" dirty="0"/>
              <a:t>parte</a:t>
            </a:r>
            <a:r>
              <a:rPr sz="1050" spc="5" dirty="0"/>
              <a:t> </a:t>
            </a:r>
            <a:r>
              <a:rPr sz="1050" spc="15" dirty="0"/>
              <a:t>de</a:t>
            </a:r>
            <a:r>
              <a:rPr sz="1050" spc="5" dirty="0"/>
              <a:t> </a:t>
            </a:r>
            <a:r>
              <a:rPr sz="1050" spc="10" dirty="0"/>
              <a:t>la</a:t>
            </a:r>
            <a:r>
              <a:rPr sz="1050" spc="5" dirty="0"/>
              <a:t> </a:t>
            </a:r>
            <a:r>
              <a:rPr sz="1050" spc="10" dirty="0"/>
              <a:t>primera</a:t>
            </a:r>
            <a:r>
              <a:rPr sz="1050" spc="5" dirty="0"/>
              <a:t> línea.</a:t>
            </a:r>
          </a:p>
          <a:p>
            <a:pPr marL="187100" marR="91330" indent="-175050">
              <a:lnSpc>
                <a:spcPts val="1249"/>
              </a:lnSpc>
              <a:spcBef>
                <a:spcPts val="433"/>
              </a:spcBef>
              <a:buChar char="•"/>
              <a:tabLst>
                <a:tab pos="187734" algn="l"/>
              </a:tabLst>
            </a:pPr>
            <a:r>
              <a:rPr sz="1050" spc="10" dirty="0"/>
              <a:t>Las características </a:t>
            </a:r>
            <a:r>
              <a:rPr sz="1050" spc="15" dirty="0"/>
              <a:t>de </a:t>
            </a:r>
            <a:r>
              <a:rPr sz="1050" spc="10" dirty="0"/>
              <a:t>los pacientes </a:t>
            </a:r>
            <a:r>
              <a:rPr sz="1050" spc="15" dirty="0"/>
              <a:t>son </a:t>
            </a:r>
            <a:r>
              <a:rPr sz="1050" spc="10" dirty="0">
                <a:solidFill>
                  <a:srgbClr val="FF0000"/>
                </a:solidFill>
              </a:rPr>
              <a:t>heterogéneas, </a:t>
            </a:r>
            <a:r>
              <a:rPr sz="1050" spc="15" dirty="0">
                <a:solidFill>
                  <a:srgbClr val="FF0000"/>
                </a:solidFill>
              </a:rPr>
              <a:t>en </a:t>
            </a:r>
            <a:r>
              <a:rPr sz="1050" spc="10" dirty="0">
                <a:solidFill>
                  <a:srgbClr val="FF0000"/>
                </a:solidFill>
              </a:rPr>
              <a:t>tratamiento </a:t>
            </a:r>
            <a:r>
              <a:rPr sz="1050" spc="15" dirty="0">
                <a:solidFill>
                  <a:srgbClr val="FF0000"/>
                </a:solidFill>
              </a:rPr>
              <a:t>y </a:t>
            </a:r>
            <a:r>
              <a:rPr sz="1050" spc="-280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edad.</a:t>
            </a:r>
          </a:p>
          <a:p>
            <a:pPr marL="187100" marR="162365" indent="-175050">
              <a:lnSpc>
                <a:spcPct val="96500"/>
              </a:lnSpc>
              <a:spcBef>
                <a:spcPts val="419"/>
              </a:spcBef>
              <a:buChar char="•"/>
              <a:tabLst>
                <a:tab pos="187734" algn="l"/>
              </a:tabLst>
            </a:pPr>
            <a:r>
              <a:rPr sz="1050" spc="10" dirty="0"/>
              <a:t>Desconocemos </a:t>
            </a:r>
            <a:r>
              <a:rPr sz="1050" spc="10" dirty="0">
                <a:solidFill>
                  <a:srgbClr val="FF0000"/>
                </a:solidFill>
              </a:rPr>
              <a:t>el impacto </a:t>
            </a:r>
            <a:r>
              <a:rPr sz="1050" spc="15" dirty="0">
                <a:solidFill>
                  <a:srgbClr val="FF0000"/>
                </a:solidFill>
              </a:rPr>
              <a:t>de </a:t>
            </a:r>
            <a:r>
              <a:rPr sz="1050" spc="10" dirty="0">
                <a:solidFill>
                  <a:srgbClr val="FF0000"/>
                </a:solidFill>
              </a:rPr>
              <a:t>las comorbilidades, inmunoparesia, </a:t>
            </a:r>
            <a:r>
              <a:rPr sz="1050" spc="15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neutropenia </a:t>
            </a:r>
            <a:r>
              <a:rPr sz="1050" spc="15" dirty="0">
                <a:solidFill>
                  <a:srgbClr val="FF0000"/>
                </a:solidFill>
              </a:rPr>
              <a:t>en </a:t>
            </a:r>
            <a:r>
              <a:rPr sz="1050" spc="10" dirty="0"/>
              <a:t>la incidencia </a:t>
            </a:r>
            <a:r>
              <a:rPr sz="1050" spc="15" dirty="0"/>
              <a:t>de </a:t>
            </a:r>
            <a:r>
              <a:rPr sz="1050" spc="10" dirty="0"/>
              <a:t>las infecciones precoces (relacionadas </a:t>
            </a:r>
            <a:r>
              <a:rPr sz="1050" spc="-280" dirty="0"/>
              <a:t> </a:t>
            </a:r>
            <a:r>
              <a:rPr sz="1050" spc="15" dirty="0"/>
              <a:t>con</a:t>
            </a:r>
            <a:r>
              <a:rPr sz="1050" dirty="0"/>
              <a:t> </a:t>
            </a:r>
            <a:r>
              <a:rPr sz="1050" spc="15" dirty="0"/>
              <a:t>momento</a:t>
            </a:r>
            <a:r>
              <a:rPr sz="1050" spc="5" dirty="0"/>
              <a:t> </a:t>
            </a:r>
            <a:r>
              <a:rPr sz="1050" spc="10" dirty="0"/>
              <a:t>del</a:t>
            </a:r>
            <a:r>
              <a:rPr sz="1050" spc="5" dirty="0"/>
              <a:t> </a:t>
            </a:r>
            <a:r>
              <a:rPr sz="1050" spc="10" dirty="0"/>
              <a:t>diagnóstico</a:t>
            </a:r>
            <a:r>
              <a:rPr sz="1050" spc="5" dirty="0"/>
              <a:t> ).</a:t>
            </a:r>
          </a:p>
          <a:p>
            <a:pPr marL="187100" marR="231497" indent="-175050">
              <a:lnSpc>
                <a:spcPct val="97000"/>
              </a:lnSpc>
              <a:spcBef>
                <a:spcPts val="454"/>
              </a:spcBef>
              <a:buChar char="•"/>
              <a:tabLst>
                <a:tab pos="187734" algn="l"/>
              </a:tabLst>
            </a:pPr>
            <a:r>
              <a:rPr sz="1050" spc="10" dirty="0"/>
              <a:t>Desconocemos el impacto del tratamiento ni </a:t>
            </a:r>
            <a:r>
              <a:rPr sz="1050" spc="15" dirty="0"/>
              <a:t>de </a:t>
            </a:r>
            <a:r>
              <a:rPr sz="1050" spc="10" dirty="0"/>
              <a:t>otras variables </a:t>
            </a:r>
            <a:r>
              <a:rPr sz="1050" spc="15" dirty="0"/>
              <a:t>en </a:t>
            </a:r>
            <a:r>
              <a:rPr sz="1050" spc="10" dirty="0"/>
              <a:t>la </a:t>
            </a:r>
            <a:r>
              <a:rPr sz="1050" spc="15" dirty="0"/>
              <a:t> </a:t>
            </a:r>
            <a:r>
              <a:rPr sz="1050" spc="10" dirty="0"/>
              <a:t>incidencia </a:t>
            </a:r>
            <a:r>
              <a:rPr sz="1050" spc="15" dirty="0"/>
              <a:t>de </a:t>
            </a:r>
            <a:r>
              <a:rPr sz="1050" spc="10" dirty="0"/>
              <a:t>infección </a:t>
            </a:r>
            <a:r>
              <a:rPr sz="1050" spc="15" dirty="0"/>
              <a:t>severa en </a:t>
            </a:r>
            <a:r>
              <a:rPr sz="1050" spc="10" dirty="0"/>
              <a:t>cualquier </a:t>
            </a:r>
            <a:r>
              <a:rPr sz="1050" spc="15" dirty="0"/>
              <a:t>momento de </a:t>
            </a:r>
            <a:r>
              <a:rPr sz="1050" spc="10" dirty="0"/>
              <a:t>evolución no </a:t>
            </a:r>
            <a:r>
              <a:rPr sz="1050" spc="-280" dirty="0"/>
              <a:t> </a:t>
            </a:r>
            <a:r>
              <a:rPr sz="1050" spc="15" dirty="0"/>
              <a:t>solo</a:t>
            </a:r>
            <a:r>
              <a:rPr sz="1050" dirty="0"/>
              <a:t> </a:t>
            </a:r>
            <a:r>
              <a:rPr sz="1050" spc="15" dirty="0"/>
              <a:t>en</a:t>
            </a:r>
            <a:r>
              <a:rPr sz="1050" spc="5" dirty="0"/>
              <a:t> </a:t>
            </a:r>
            <a:r>
              <a:rPr sz="1050" spc="10" dirty="0"/>
              <a:t>periodo</a:t>
            </a:r>
            <a:r>
              <a:rPr sz="1050" spc="5" dirty="0"/>
              <a:t> </a:t>
            </a:r>
            <a:r>
              <a:rPr sz="1050" spc="10" dirty="0"/>
              <a:t>inicial.</a:t>
            </a:r>
          </a:p>
          <a:p>
            <a:pPr marL="187100" indent="-175050">
              <a:spcBef>
                <a:spcPts val="415"/>
              </a:spcBef>
              <a:buClr>
                <a:srgbClr val="000000"/>
              </a:buClr>
              <a:buChar char="•"/>
              <a:tabLst>
                <a:tab pos="187734" algn="l"/>
              </a:tabLst>
            </a:pPr>
            <a:r>
              <a:rPr sz="1050" spc="20" dirty="0">
                <a:solidFill>
                  <a:srgbClr val="FF0000"/>
                </a:solidFill>
              </a:rPr>
              <a:t>No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5" dirty="0">
                <a:solidFill>
                  <a:srgbClr val="FF0000"/>
                </a:solidFill>
              </a:rPr>
              <a:t>se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5" dirty="0">
                <a:solidFill>
                  <a:srgbClr val="FF0000"/>
                </a:solidFill>
              </a:rPr>
              <a:t>ha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realizado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validación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externa</a:t>
            </a:r>
          </a:p>
          <a:p>
            <a:pPr marL="187100" marR="5074" indent="-175050">
              <a:lnSpc>
                <a:spcPts val="1249"/>
              </a:lnSpc>
              <a:spcBef>
                <a:spcPts val="464"/>
              </a:spcBef>
              <a:buClr>
                <a:srgbClr val="000000"/>
              </a:buClr>
              <a:buChar char="•"/>
              <a:tabLst>
                <a:tab pos="187734" algn="l"/>
              </a:tabLst>
            </a:pPr>
            <a:r>
              <a:rPr sz="1050" spc="15" dirty="0">
                <a:solidFill>
                  <a:srgbClr val="FF0000"/>
                </a:solidFill>
              </a:rPr>
              <a:t>Para </a:t>
            </a:r>
            <a:r>
              <a:rPr sz="1050" spc="10" dirty="0">
                <a:solidFill>
                  <a:srgbClr val="FF0000"/>
                </a:solidFill>
              </a:rPr>
              <a:t>recomendar profilaxis </a:t>
            </a:r>
            <a:r>
              <a:rPr sz="1050" spc="15" dirty="0">
                <a:solidFill>
                  <a:srgbClr val="FF0000"/>
                </a:solidFill>
              </a:rPr>
              <a:t>en </a:t>
            </a:r>
            <a:r>
              <a:rPr sz="1050" spc="10" dirty="0">
                <a:solidFill>
                  <a:srgbClr val="FF0000"/>
                </a:solidFill>
              </a:rPr>
              <a:t>población </a:t>
            </a:r>
            <a:r>
              <a:rPr sz="1050" spc="15" dirty="0">
                <a:solidFill>
                  <a:srgbClr val="FF0000"/>
                </a:solidFill>
              </a:rPr>
              <a:t>de </a:t>
            </a:r>
            <a:r>
              <a:rPr sz="1050" spc="10" dirty="0">
                <a:solidFill>
                  <a:srgbClr val="FF0000"/>
                </a:solidFill>
              </a:rPr>
              <a:t>riesgo </a:t>
            </a:r>
            <a:r>
              <a:rPr sz="1050" spc="5" dirty="0">
                <a:solidFill>
                  <a:srgbClr val="FF0000"/>
                </a:solidFill>
              </a:rPr>
              <a:t>, </a:t>
            </a:r>
            <a:r>
              <a:rPr sz="1050" spc="10" dirty="0">
                <a:solidFill>
                  <a:srgbClr val="FF0000"/>
                </a:solidFill>
              </a:rPr>
              <a:t>idealmente confirmar </a:t>
            </a:r>
            <a:r>
              <a:rPr sz="1050" spc="-280" dirty="0">
                <a:solidFill>
                  <a:srgbClr val="FF0000"/>
                </a:solidFill>
              </a:rPr>
              <a:t> </a:t>
            </a:r>
            <a:r>
              <a:rPr sz="1050" spc="15" dirty="0">
                <a:solidFill>
                  <a:srgbClr val="FF0000"/>
                </a:solidFill>
              </a:rPr>
              <a:t>en</a:t>
            </a:r>
            <a:r>
              <a:rPr sz="1050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ensayo</a:t>
            </a:r>
            <a:r>
              <a:rPr sz="1050" spc="5" dirty="0">
                <a:solidFill>
                  <a:srgbClr val="FF0000"/>
                </a:solidFill>
              </a:rPr>
              <a:t> </a:t>
            </a:r>
            <a:r>
              <a:rPr sz="1050" spc="10" dirty="0">
                <a:solidFill>
                  <a:srgbClr val="FF0000"/>
                </a:solidFill>
              </a:rPr>
              <a:t>prospectivo.</a:t>
            </a:r>
          </a:p>
        </p:txBody>
      </p:sp>
    </p:spTree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886201" y="945199"/>
            <a:ext cx="1193906" cy="245561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algn="ctr">
              <a:spcBef>
                <a:spcPts val="114"/>
              </a:spcBef>
            </a:pPr>
            <a:r>
              <a:rPr sz="1500" b="1" spc="5" dirty="0">
                <a:solidFill>
                  <a:schemeClr val="tx1"/>
                </a:solidFill>
              </a:rPr>
              <a:t>Propuestas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2131946" y="1534367"/>
            <a:ext cx="4709069" cy="1804984"/>
          </a:xfrm>
          <a:prstGeom prst="rect">
            <a:avLst/>
          </a:prstGeom>
        </p:spPr>
        <p:txBody>
          <a:bodyPr vert="horz" wrap="square" lIns="0" tIns="64689" rIns="0" bIns="0" rtlCol="0">
            <a:spAutoFit/>
          </a:bodyPr>
          <a:lstStyle/>
          <a:p>
            <a:pPr marL="12685">
              <a:spcBef>
                <a:spcPts val="508"/>
              </a:spcBef>
              <a:tabLst>
                <a:tab pos="259403" algn="l"/>
              </a:tabLst>
            </a:pPr>
            <a:r>
              <a:rPr sz="1049" b="1" spc="10" dirty="0">
                <a:latin typeface="Arial"/>
                <a:cs typeface="Arial"/>
              </a:rPr>
              <a:t>1.	</a:t>
            </a:r>
            <a:r>
              <a:rPr sz="1049" b="1" u="sng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Validación</a:t>
            </a:r>
            <a:r>
              <a:rPr sz="1049" b="1" u="sng" spc="-1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1049" b="1" u="sng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externa</a:t>
            </a:r>
            <a:endParaRPr sz="1049">
              <a:latin typeface="Arial"/>
              <a:cs typeface="Arial"/>
            </a:endParaRPr>
          </a:p>
          <a:p>
            <a:pPr marL="187100" marR="5074" indent="-175050">
              <a:lnSpc>
                <a:spcPct val="95900"/>
              </a:lnSpc>
              <a:spcBef>
                <a:spcPts val="464"/>
              </a:spcBef>
              <a:buChar char="•"/>
              <a:tabLst>
                <a:tab pos="187734" algn="l"/>
              </a:tabLst>
            </a:pPr>
            <a:r>
              <a:rPr sz="1049" spc="10" dirty="0">
                <a:latin typeface="Arial"/>
                <a:cs typeface="Arial"/>
              </a:rPr>
              <a:t>Teniendo </a:t>
            </a:r>
            <a:r>
              <a:rPr sz="1049" spc="15" dirty="0">
                <a:latin typeface="Arial"/>
                <a:cs typeface="Arial"/>
              </a:rPr>
              <a:t>en cuenta que con </a:t>
            </a:r>
            <a:r>
              <a:rPr sz="1049" spc="10" dirty="0">
                <a:latin typeface="Arial"/>
                <a:cs typeface="Arial"/>
              </a:rPr>
              <a:t>riesgo bajo hay </a:t>
            </a:r>
            <a:r>
              <a:rPr sz="1049" spc="15" dirty="0">
                <a:latin typeface="Arial"/>
                <a:cs typeface="Arial"/>
              </a:rPr>
              <a:t>menos </a:t>
            </a:r>
            <a:r>
              <a:rPr sz="1049" spc="10" dirty="0">
                <a:latin typeface="Arial"/>
                <a:cs typeface="Arial"/>
              </a:rPr>
              <a:t>del </a:t>
            </a:r>
            <a:r>
              <a:rPr sz="1049" spc="15" dirty="0">
                <a:latin typeface="Arial"/>
                <a:cs typeface="Arial"/>
              </a:rPr>
              <a:t>10% de </a:t>
            </a:r>
            <a:r>
              <a:rPr sz="1049" spc="10" dirty="0">
                <a:latin typeface="Arial"/>
                <a:cs typeface="Arial"/>
              </a:rPr>
              <a:t>pacientes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que </a:t>
            </a:r>
            <a:r>
              <a:rPr sz="1049" spc="10" dirty="0">
                <a:latin typeface="Arial"/>
                <a:cs typeface="Arial"/>
              </a:rPr>
              <a:t>tendrán </a:t>
            </a:r>
            <a:r>
              <a:rPr sz="1049" spc="15" dirty="0">
                <a:latin typeface="Arial"/>
                <a:cs typeface="Arial"/>
              </a:rPr>
              <a:t>una </a:t>
            </a:r>
            <a:r>
              <a:rPr sz="1049" spc="10" dirty="0">
                <a:latin typeface="Arial"/>
                <a:cs typeface="Arial"/>
              </a:rPr>
              <a:t>infección </a:t>
            </a:r>
            <a:r>
              <a:rPr sz="1049" spc="15" dirty="0">
                <a:latin typeface="Arial"/>
                <a:cs typeface="Arial"/>
              </a:rPr>
              <a:t>severa </a:t>
            </a:r>
            <a:r>
              <a:rPr sz="1049" spc="10" dirty="0">
                <a:latin typeface="Arial"/>
                <a:cs typeface="Arial"/>
              </a:rPr>
              <a:t>durante los </a:t>
            </a:r>
            <a:r>
              <a:rPr sz="1049" spc="15" dirty="0">
                <a:latin typeface="Arial"/>
                <a:cs typeface="Arial"/>
              </a:rPr>
              <a:t>4 </a:t>
            </a:r>
            <a:r>
              <a:rPr sz="1049" spc="10" dirty="0">
                <a:latin typeface="Arial"/>
                <a:cs typeface="Arial"/>
              </a:rPr>
              <a:t>primeros </a:t>
            </a:r>
            <a:r>
              <a:rPr sz="1049" spc="15" dirty="0">
                <a:latin typeface="Arial"/>
                <a:cs typeface="Arial"/>
              </a:rPr>
              <a:t>meses y que con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riesgo alto será </a:t>
            </a:r>
            <a:r>
              <a:rPr sz="1049" spc="15" dirty="0">
                <a:latin typeface="Arial"/>
                <a:cs typeface="Arial"/>
              </a:rPr>
              <a:t>un </a:t>
            </a:r>
            <a:r>
              <a:rPr sz="1049" spc="10" dirty="0">
                <a:latin typeface="Arial"/>
                <a:cs typeface="Arial"/>
              </a:rPr>
              <a:t>20-30%, </a:t>
            </a:r>
            <a:r>
              <a:rPr sz="1049" spc="15" dirty="0">
                <a:latin typeface="Arial"/>
                <a:cs typeface="Arial"/>
              </a:rPr>
              <a:t>se </a:t>
            </a:r>
            <a:r>
              <a:rPr sz="1049" spc="10" dirty="0">
                <a:latin typeface="Arial"/>
                <a:cs typeface="Arial"/>
              </a:rPr>
              <a:t>necesitan aproximadamente unos 550 </a:t>
            </a:r>
            <a:r>
              <a:rPr sz="1049" spc="1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pacientes.</a:t>
            </a:r>
            <a:r>
              <a:rPr sz="1049" spc="-5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Se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asume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un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riesgo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alfa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del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20" dirty="0">
                <a:latin typeface="Arial"/>
                <a:cs typeface="Arial"/>
              </a:rPr>
              <a:t>5%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y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una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potencia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del</a:t>
            </a:r>
            <a:r>
              <a:rPr sz="1049" spc="5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80%.</a:t>
            </a:r>
            <a:endParaRPr sz="1049">
              <a:latin typeface="Arial"/>
              <a:cs typeface="Arial"/>
            </a:endParaRPr>
          </a:p>
          <a:p>
            <a:pPr marL="187100" marR="180758" indent="-175050">
              <a:lnSpc>
                <a:spcPts val="1249"/>
              </a:lnSpc>
              <a:spcBef>
                <a:spcPts val="469"/>
              </a:spcBef>
              <a:buChar char="•"/>
              <a:tabLst>
                <a:tab pos="187734" algn="l"/>
              </a:tabLst>
            </a:pPr>
            <a:r>
              <a:rPr sz="1049" spc="20" dirty="0">
                <a:latin typeface="Arial"/>
                <a:cs typeface="Arial"/>
              </a:rPr>
              <a:t>Se </a:t>
            </a:r>
            <a:r>
              <a:rPr sz="1049" spc="15" dirty="0">
                <a:latin typeface="Arial"/>
                <a:cs typeface="Arial"/>
              </a:rPr>
              <a:t>asume </a:t>
            </a:r>
            <a:r>
              <a:rPr sz="1049" spc="10" dirty="0">
                <a:latin typeface="Arial"/>
                <a:cs typeface="Arial"/>
              </a:rPr>
              <a:t>también </a:t>
            </a:r>
            <a:r>
              <a:rPr sz="1049" spc="15" dirty="0">
                <a:latin typeface="Arial"/>
                <a:cs typeface="Arial"/>
              </a:rPr>
              <a:t>que con </a:t>
            </a:r>
            <a:r>
              <a:rPr sz="1049" spc="10" dirty="0">
                <a:latin typeface="Arial"/>
                <a:cs typeface="Arial"/>
              </a:rPr>
              <a:t>riesgo bajo habrá el </a:t>
            </a:r>
            <a:r>
              <a:rPr sz="1049" spc="5" dirty="0">
                <a:latin typeface="Arial"/>
                <a:cs typeface="Arial"/>
              </a:rPr>
              <a:t>triple </a:t>
            </a:r>
            <a:r>
              <a:rPr sz="1049" spc="15" dirty="0">
                <a:latin typeface="Arial"/>
                <a:cs typeface="Arial"/>
              </a:rPr>
              <a:t>de </a:t>
            </a:r>
            <a:r>
              <a:rPr sz="1049" spc="10" dirty="0">
                <a:latin typeface="Arial"/>
                <a:cs typeface="Arial"/>
              </a:rPr>
              <a:t>pacientes que </a:t>
            </a:r>
            <a:r>
              <a:rPr sz="1049" spc="-280" dirty="0">
                <a:latin typeface="Arial"/>
                <a:cs typeface="Arial"/>
              </a:rPr>
              <a:t> </a:t>
            </a:r>
            <a:r>
              <a:rPr sz="1049" spc="15" dirty="0">
                <a:latin typeface="Arial"/>
                <a:cs typeface="Arial"/>
              </a:rPr>
              <a:t>con</a:t>
            </a:r>
            <a:r>
              <a:rPr sz="1049" dirty="0">
                <a:latin typeface="Arial"/>
                <a:cs typeface="Arial"/>
              </a:rPr>
              <a:t> </a:t>
            </a:r>
            <a:r>
              <a:rPr sz="1049" spc="10" dirty="0">
                <a:latin typeface="Arial"/>
                <a:cs typeface="Arial"/>
              </a:rPr>
              <a:t>riesgo</a:t>
            </a:r>
            <a:r>
              <a:rPr sz="1049" spc="5" dirty="0">
                <a:latin typeface="Arial"/>
                <a:cs typeface="Arial"/>
              </a:rPr>
              <a:t> alto.</a:t>
            </a:r>
            <a:endParaRPr sz="1049">
              <a:latin typeface="Arial"/>
              <a:cs typeface="Arial"/>
            </a:endParaRPr>
          </a:p>
          <a:p>
            <a:pPr marL="187100" marR="88793" indent="-175050">
              <a:lnSpc>
                <a:spcPct val="97000"/>
              </a:lnSpc>
              <a:spcBef>
                <a:spcPts val="409"/>
              </a:spcBef>
              <a:buFont typeface="Arial"/>
              <a:buChar char="•"/>
              <a:tabLst>
                <a:tab pos="187734" algn="l"/>
              </a:tabLst>
            </a:pPr>
            <a:r>
              <a:rPr sz="1049" b="1" spc="20" dirty="0">
                <a:latin typeface="Arial"/>
                <a:cs typeface="Arial"/>
              </a:rPr>
              <a:t>Se </a:t>
            </a:r>
            <a:r>
              <a:rPr sz="1049" b="1" spc="15" dirty="0">
                <a:latin typeface="Arial"/>
                <a:cs typeface="Arial"/>
              </a:rPr>
              <a:t>va a </a:t>
            </a:r>
            <a:r>
              <a:rPr sz="1049" b="1" spc="10" dirty="0">
                <a:latin typeface="Arial"/>
                <a:cs typeface="Arial"/>
              </a:rPr>
              <a:t>realizar </a:t>
            </a:r>
            <a:r>
              <a:rPr sz="1049" b="1" spc="15" dirty="0">
                <a:latin typeface="Arial"/>
                <a:cs typeface="Arial"/>
              </a:rPr>
              <a:t>en </a:t>
            </a:r>
            <a:r>
              <a:rPr sz="1049" b="1" spc="20" dirty="0">
                <a:latin typeface="Arial"/>
                <a:cs typeface="Arial"/>
              </a:rPr>
              <a:t>GEM </a:t>
            </a:r>
            <a:r>
              <a:rPr sz="1049" b="1" spc="15" dirty="0">
                <a:latin typeface="Arial"/>
                <a:cs typeface="Arial"/>
              </a:rPr>
              <a:t>17 </a:t>
            </a:r>
            <a:r>
              <a:rPr sz="1049" b="1" spc="10" dirty="0">
                <a:latin typeface="Arial"/>
                <a:cs typeface="Arial"/>
              </a:rPr>
              <a:t>FIT </a:t>
            </a:r>
            <a:r>
              <a:rPr sz="1049" b="1" spc="15" dirty="0">
                <a:latin typeface="Arial"/>
                <a:cs typeface="Arial"/>
              </a:rPr>
              <a:t>y </a:t>
            </a:r>
            <a:r>
              <a:rPr sz="1049" b="1" spc="10" dirty="0">
                <a:latin typeface="Arial"/>
                <a:cs typeface="Arial"/>
              </a:rPr>
              <a:t>la </a:t>
            </a:r>
            <a:r>
              <a:rPr sz="1049" b="1" spc="15" dirty="0">
                <a:latin typeface="Arial"/>
                <a:cs typeface="Arial"/>
              </a:rPr>
              <a:t>rama </a:t>
            </a:r>
            <a:r>
              <a:rPr sz="1049" b="1" spc="10" dirty="0">
                <a:latin typeface="Arial"/>
                <a:cs typeface="Arial"/>
              </a:rPr>
              <a:t>control </a:t>
            </a:r>
            <a:r>
              <a:rPr sz="1049" b="1" spc="15" dirty="0">
                <a:latin typeface="Arial"/>
                <a:cs typeface="Arial"/>
              </a:rPr>
              <a:t>de </a:t>
            </a:r>
            <a:r>
              <a:rPr sz="1049" b="1" spc="20" dirty="0">
                <a:latin typeface="Arial"/>
                <a:cs typeface="Arial"/>
              </a:rPr>
              <a:t>CLARIDEX</a:t>
            </a:r>
            <a:r>
              <a:rPr sz="1049" b="1" spc="25" dirty="0">
                <a:latin typeface="Arial"/>
                <a:cs typeface="Arial"/>
              </a:rPr>
              <a:t> </a:t>
            </a:r>
            <a:r>
              <a:rPr sz="1049" b="1" spc="10" dirty="0">
                <a:latin typeface="Arial"/>
                <a:cs typeface="Arial"/>
              </a:rPr>
              <a:t>(N </a:t>
            </a:r>
            <a:r>
              <a:rPr sz="1049" b="1" spc="15" dirty="0">
                <a:latin typeface="Arial"/>
                <a:cs typeface="Arial"/>
              </a:rPr>
              <a:t> 600 </a:t>
            </a:r>
            <a:r>
              <a:rPr sz="1049" b="1" spc="10" dirty="0">
                <a:latin typeface="Arial"/>
                <a:cs typeface="Arial"/>
              </a:rPr>
              <a:t>aprox). </a:t>
            </a:r>
            <a:r>
              <a:rPr sz="1049" b="1" spc="15" dirty="0">
                <a:latin typeface="Arial"/>
                <a:cs typeface="Arial"/>
              </a:rPr>
              <a:t>Propuesta de grupo </a:t>
            </a:r>
            <a:r>
              <a:rPr sz="1049" b="1" spc="10" dirty="0">
                <a:latin typeface="Arial"/>
                <a:cs typeface="Arial"/>
              </a:rPr>
              <a:t>ingles ( </a:t>
            </a:r>
            <a:r>
              <a:rPr sz="1049" b="1" spc="20" dirty="0">
                <a:latin typeface="Arial"/>
                <a:cs typeface="Arial"/>
              </a:rPr>
              <a:t>EECC TEAMM) </a:t>
            </a:r>
            <a:r>
              <a:rPr sz="1049" b="1" spc="15" dirty="0">
                <a:latin typeface="Arial"/>
                <a:cs typeface="Arial"/>
              </a:rPr>
              <a:t>de </a:t>
            </a:r>
            <a:r>
              <a:rPr sz="1049" b="1" spc="10" dirty="0">
                <a:latin typeface="Arial"/>
                <a:cs typeface="Arial"/>
              </a:rPr>
              <a:t>realizarlo </a:t>
            </a:r>
            <a:r>
              <a:rPr sz="1049" b="1" spc="-280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también</a:t>
            </a:r>
            <a:r>
              <a:rPr sz="1049" b="1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en</a:t>
            </a:r>
            <a:r>
              <a:rPr sz="1049" b="1" spc="5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su</a:t>
            </a:r>
            <a:r>
              <a:rPr sz="1049" b="1" spc="5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grupo</a:t>
            </a:r>
            <a:r>
              <a:rPr sz="1049" b="1" spc="5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de</a:t>
            </a:r>
            <a:r>
              <a:rPr sz="1049" b="1" spc="5" dirty="0">
                <a:latin typeface="Arial"/>
                <a:cs typeface="Arial"/>
              </a:rPr>
              <a:t> </a:t>
            </a:r>
            <a:r>
              <a:rPr sz="1049" b="1" spc="15" dirty="0">
                <a:latin typeface="Arial"/>
                <a:cs typeface="Arial"/>
              </a:rPr>
              <a:t>pacientes.</a:t>
            </a:r>
            <a:endParaRPr sz="1049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latin typeface="Work Sans"/>
                <a:cs typeface="Work Sans"/>
              </a:rPr>
              <a:t>SESIÓN</a:t>
            </a:r>
            <a:r>
              <a:rPr sz="1199" b="1" spc="-10" dirty="0">
                <a:latin typeface="Work Sans"/>
                <a:cs typeface="Work Sans"/>
              </a:rPr>
              <a:t> </a:t>
            </a:r>
            <a:r>
              <a:rPr sz="1199" b="1" spc="-5" dirty="0">
                <a:latin typeface="Work Sans"/>
                <a:cs typeface="Work Sans"/>
              </a:rPr>
              <a:t>PLENARIA-MIELOMA</a:t>
            </a:r>
            <a:r>
              <a:rPr sz="1199" b="1" spc="-30" dirty="0">
                <a:latin typeface="Work Sans"/>
                <a:cs typeface="Work Sans"/>
              </a:rPr>
              <a:t> </a:t>
            </a:r>
            <a:r>
              <a:rPr sz="1199" b="1" spc="-25" dirty="0">
                <a:latin typeface="Work Sans"/>
                <a:cs typeface="Work Sans"/>
              </a:rPr>
              <a:t>MÚLTIPLE</a:t>
            </a:r>
            <a:endParaRPr sz="1199" b="1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308956" y="889141"/>
            <a:ext cx="4314585" cy="2613903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2408" algn="ctr">
              <a:spcBef>
                <a:spcPts val="114"/>
              </a:spcBef>
            </a:pPr>
            <a:r>
              <a:rPr sz="1498" b="1" spc="5" dirty="0">
                <a:latin typeface="Arial"/>
                <a:cs typeface="Arial"/>
              </a:rPr>
              <a:t>Propuestas</a:t>
            </a:r>
            <a:endParaRPr sz="1498" dirty="0">
              <a:latin typeface="Arial"/>
              <a:cs typeface="Arial"/>
            </a:endParaRPr>
          </a:p>
          <a:p>
            <a:pPr marL="12685">
              <a:spcBef>
                <a:spcPts val="1214"/>
              </a:spcBef>
            </a:pPr>
            <a:r>
              <a:rPr sz="84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2</a:t>
            </a:r>
            <a:r>
              <a:rPr sz="849" b="1" u="heavy" spc="-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.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Analizar</a:t>
            </a:r>
            <a:r>
              <a:rPr sz="849" b="1" u="heavy" spc="-5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infecciones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del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ensayo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GEMFIT17</a:t>
            </a:r>
            <a:endParaRPr sz="849" dirty="0">
              <a:latin typeface="Arial"/>
              <a:cs typeface="Arial"/>
            </a:endParaRPr>
          </a:p>
          <a:p>
            <a:pPr marL="12685" marR="5074">
              <a:lnSpc>
                <a:spcPts val="968"/>
              </a:lnSpc>
              <a:spcBef>
                <a:spcPts val="629"/>
              </a:spcBef>
            </a:pPr>
            <a:r>
              <a:rPr sz="849" dirty="0">
                <a:latin typeface="Arial"/>
                <a:cs typeface="Arial"/>
              </a:rPr>
              <a:t>Población</a:t>
            </a:r>
            <a:r>
              <a:rPr sz="849" spc="5" dirty="0">
                <a:latin typeface="Arial"/>
                <a:cs typeface="Arial"/>
              </a:rPr>
              <a:t> mas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homogénea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,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con tratamiento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intensivo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y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que </a:t>
            </a:r>
            <a:r>
              <a:rPr sz="849" dirty="0">
                <a:latin typeface="Arial"/>
                <a:cs typeface="Arial"/>
              </a:rPr>
              <a:t>incluye</a:t>
            </a:r>
            <a:r>
              <a:rPr sz="849" spc="5" dirty="0">
                <a:latin typeface="Arial"/>
                <a:cs typeface="Arial"/>
              </a:rPr>
              <a:t> además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parte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de </a:t>
            </a:r>
            <a:r>
              <a:rPr sz="849" dirty="0">
                <a:latin typeface="Arial"/>
                <a:cs typeface="Arial"/>
              </a:rPr>
              <a:t>la </a:t>
            </a:r>
            <a:r>
              <a:rPr sz="849" spc="-22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población </a:t>
            </a:r>
            <a:r>
              <a:rPr sz="849" spc="5" dirty="0">
                <a:latin typeface="Arial"/>
                <a:cs typeface="Arial"/>
              </a:rPr>
              <a:t>tratada con </a:t>
            </a:r>
            <a:r>
              <a:rPr sz="849" dirty="0">
                <a:latin typeface="Arial"/>
                <a:cs typeface="Arial"/>
              </a:rPr>
              <a:t>antiCD38.</a:t>
            </a:r>
          </a:p>
          <a:p>
            <a:pPr marL="12685">
              <a:spcBef>
                <a:spcPts val="529"/>
              </a:spcBef>
            </a:pPr>
            <a:r>
              <a:rPr sz="84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Proponemos</a:t>
            </a:r>
            <a:r>
              <a:rPr sz="849" b="1" u="heavy" spc="-3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analizar:</a:t>
            </a:r>
            <a:endParaRPr sz="849" dirty="0">
              <a:latin typeface="Arial"/>
              <a:cs typeface="Arial"/>
            </a:endParaRPr>
          </a:p>
          <a:p>
            <a:pPr marL="12685" marR="263843" indent="180758">
              <a:lnSpc>
                <a:spcPts val="918"/>
              </a:lnSpc>
              <a:spcBef>
                <a:spcPts val="669"/>
              </a:spcBef>
              <a:buAutoNum type="arabicPeriod"/>
              <a:tabLst>
                <a:tab pos="317119" algn="l"/>
              </a:tabLst>
            </a:pPr>
            <a:r>
              <a:rPr sz="849" b="1" spc="5" dirty="0">
                <a:latin typeface="Arial"/>
                <a:cs typeface="Arial"/>
              </a:rPr>
              <a:t>Infecciones precoces (4 </a:t>
            </a:r>
            <a:r>
              <a:rPr sz="849" b="1" dirty="0">
                <a:latin typeface="Arial"/>
                <a:cs typeface="Arial"/>
              </a:rPr>
              <a:t>MESES)</a:t>
            </a:r>
            <a:r>
              <a:rPr sz="849" dirty="0">
                <a:latin typeface="Wingdings"/>
                <a:cs typeface="Wingdings"/>
              </a:rPr>
              <a:t></a:t>
            </a:r>
            <a:r>
              <a:rPr sz="849" b="1" dirty="0">
                <a:latin typeface="Arial"/>
                <a:cs typeface="Arial"/>
              </a:rPr>
              <a:t>variables* </a:t>
            </a:r>
            <a:r>
              <a:rPr sz="849" b="1" spc="5" dirty="0">
                <a:latin typeface="Arial"/>
                <a:cs typeface="Arial"/>
              </a:rPr>
              <a:t>asociadas a alto riesgo </a:t>
            </a:r>
            <a:r>
              <a:rPr sz="849" b="1" dirty="0">
                <a:latin typeface="Arial"/>
                <a:cs typeface="Arial"/>
              </a:rPr>
              <a:t>de </a:t>
            </a:r>
            <a:r>
              <a:rPr sz="849" b="1" spc="-22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infección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spc="-10" dirty="0">
                <a:latin typeface="Wingdings"/>
                <a:cs typeface="Wingdings"/>
              </a:rPr>
              <a:t></a:t>
            </a:r>
            <a:r>
              <a:rPr sz="849" b="1" spc="-10" dirty="0">
                <a:latin typeface="Arial"/>
                <a:cs typeface="Arial"/>
              </a:rPr>
              <a:t>score</a:t>
            </a:r>
            <a:r>
              <a:rPr sz="849" b="1" spc="5" dirty="0">
                <a:latin typeface="Arial"/>
                <a:cs typeface="Arial"/>
              </a:rPr>
              <a:t> mejorado?</a:t>
            </a:r>
            <a:endParaRPr sz="849" dirty="0">
              <a:latin typeface="Arial"/>
              <a:cs typeface="Arial"/>
            </a:endParaRPr>
          </a:p>
          <a:p>
            <a:pPr marL="131922" algn="ctr">
              <a:lnSpc>
                <a:spcPts val="993"/>
              </a:lnSpc>
              <a:spcBef>
                <a:spcPts val="524"/>
              </a:spcBef>
            </a:pPr>
            <a:r>
              <a:rPr sz="849" b="1" spc="5" dirty="0">
                <a:latin typeface="Arial"/>
                <a:cs typeface="Arial"/>
              </a:rPr>
              <a:t>*incluir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comorbilidades,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vacunación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previa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,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cuantificación</a:t>
            </a:r>
            <a:r>
              <a:rPr sz="849" b="1" spc="15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inmunoglobulinas</a:t>
            </a:r>
            <a:endParaRPr sz="849" dirty="0">
              <a:latin typeface="Arial"/>
              <a:cs typeface="Arial"/>
            </a:endParaRPr>
          </a:p>
          <a:p>
            <a:pPr marL="135093" indent="-123041">
              <a:lnSpc>
                <a:spcPts val="993"/>
              </a:lnSpc>
              <a:buChar char="o"/>
              <a:tabLst>
                <a:tab pos="135727" algn="l"/>
              </a:tabLst>
            </a:pPr>
            <a:r>
              <a:rPr sz="849" dirty="0">
                <a:latin typeface="Arial"/>
                <a:cs typeface="Arial"/>
              </a:rPr>
              <a:t>la</a:t>
            </a:r>
            <a:r>
              <a:rPr sz="849" spc="260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cifra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de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neutrófilos.</a:t>
            </a:r>
            <a:r>
              <a:rPr sz="849" spc="27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Identificar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pctes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spc="5" dirty="0">
                <a:latin typeface="Arial"/>
                <a:cs typeface="Arial"/>
              </a:rPr>
              <a:t>con</a:t>
            </a:r>
            <a:r>
              <a:rPr sz="849" spc="15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profilaxis</a:t>
            </a:r>
            <a:r>
              <a:rPr sz="849" spc="10" dirty="0">
                <a:latin typeface="Arial"/>
                <a:cs typeface="Arial"/>
              </a:rPr>
              <a:t> </a:t>
            </a:r>
            <a:r>
              <a:rPr sz="849" dirty="0">
                <a:latin typeface="Arial"/>
                <a:cs typeface="Arial"/>
              </a:rPr>
              <a:t>antibiótica.</a:t>
            </a:r>
          </a:p>
          <a:p>
            <a:pPr marL="12685" marR="27906" lvl="1" indent="216275">
              <a:lnSpc>
                <a:spcPts val="968"/>
              </a:lnSpc>
              <a:spcBef>
                <a:spcPts val="629"/>
              </a:spcBef>
              <a:buAutoNum type="arabicPeriod" startAt="2"/>
              <a:tabLst>
                <a:tab pos="352002" algn="l"/>
              </a:tabLst>
            </a:pPr>
            <a:r>
              <a:rPr sz="849" b="1" dirty="0">
                <a:latin typeface="Arial"/>
                <a:cs typeface="Arial"/>
              </a:rPr>
              <a:t>Analizar</a:t>
            </a:r>
            <a:r>
              <a:rPr sz="849" b="1" spc="5" dirty="0">
                <a:latin typeface="Arial"/>
                <a:cs typeface="Arial"/>
              </a:rPr>
              <a:t> las infecciones con un periodo mas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prolongado 18 meses (ultimo 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paciente incluido en Enero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2022).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Conocer </a:t>
            </a:r>
            <a:r>
              <a:rPr sz="849" b="1" dirty="0">
                <a:latin typeface="Arial"/>
                <a:cs typeface="Arial"/>
              </a:rPr>
              <a:t>el</a:t>
            </a:r>
            <a:r>
              <a:rPr sz="849" b="1" spc="1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papel</a:t>
            </a:r>
            <a:r>
              <a:rPr sz="849" b="1" spc="1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de la</a:t>
            </a:r>
            <a:r>
              <a:rPr sz="849" b="1" spc="20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hipogammaglobulinemia </a:t>
            </a:r>
            <a:r>
              <a:rPr sz="849" b="1" spc="-225" dirty="0">
                <a:latin typeface="Arial"/>
                <a:cs typeface="Arial"/>
              </a:rPr>
              <a:t> </a:t>
            </a:r>
            <a:r>
              <a:rPr sz="849" b="1" dirty="0">
                <a:latin typeface="Arial"/>
                <a:cs typeface="Arial"/>
              </a:rPr>
              <a:t>policlonal</a:t>
            </a:r>
            <a:r>
              <a:rPr sz="849" b="1" spc="5" dirty="0">
                <a:latin typeface="Arial"/>
                <a:cs typeface="Arial"/>
              </a:rPr>
              <a:t> asociada a</a:t>
            </a:r>
            <a:r>
              <a:rPr sz="849" b="1" dirty="0">
                <a:latin typeface="Arial"/>
                <a:cs typeface="Arial"/>
              </a:rPr>
              <a:t> </a:t>
            </a:r>
            <a:r>
              <a:rPr sz="849" b="1" spc="5" dirty="0">
                <a:latin typeface="Arial"/>
                <a:cs typeface="Arial"/>
              </a:rPr>
              <a:t>daratumumab</a:t>
            </a:r>
            <a:r>
              <a:rPr sz="849" spc="5" dirty="0">
                <a:latin typeface="Arial"/>
                <a:cs typeface="Arial"/>
              </a:rPr>
              <a:t>.</a:t>
            </a:r>
            <a:endParaRPr sz="849" dirty="0">
              <a:latin typeface="Arial"/>
              <a:cs typeface="Arial"/>
            </a:endParaRPr>
          </a:p>
          <a:p>
            <a:pPr lvl="1">
              <a:spcBef>
                <a:spcPts val="40"/>
              </a:spcBef>
              <a:buAutoNum type="arabicPeriod" startAt="2"/>
            </a:pPr>
            <a:endParaRPr sz="1298" dirty="0">
              <a:latin typeface="Arial"/>
              <a:cs typeface="Arial"/>
            </a:endParaRPr>
          </a:p>
          <a:p>
            <a:pPr marL="12685" marR="35517" lvl="1" indent="-634">
              <a:lnSpc>
                <a:spcPts val="968"/>
              </a:lnSpc>
              <a:buAutoNum type="arabicPeriod" startAt="2"/>
              <a:tabLst>
                <a:tab pos="135727" algn="l"/>
              </a:tabLst>
            </a:pPr>
            <a:r>
              <a:rPr sz="849" b="1" u="heavy" spc="5" dirty="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Proponemos</a:t>
            </a:r>
            <a:r>
              <a:rPr sz="849" b="1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aplicar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el</a:t>
            </a:r>
            <a:r>
              <a:rPr sz="849" b="1" u="heavy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score</a:t>
            </a:r>
            <a:r>
              <a:rPr sz="849" b="1" u="heavy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GEM-PETHEMA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en alguno</a:t>
            </a:r>
            <a:r>
              <a:rPr sz="849" b="1" u="heavy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de los ensayos</a:t>
            </a:r>
            <a:r>
              <a:rPr sz="849" b="1" u="heavy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futuros </a:t>
            </a:r>
            <a:r>
              <a:rPr sz="849" b="1" spc="-220" dirty="0">
                <a:solidFill>
                  <a:srgbClr val="0432FF"/>
                </a:solidFill>
                <a:latin typeface="Arial"/>
                <a:cs typeface="Arial"/>
              </a:rPr>
              <a:t> </a:t>
            </a:r>
            <a:r>
              <a:rPr sz="849" b="1" u="heavy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del</a:t>
            </a:r>
            <a:r>
              <a:rPr sz="849" b="1" u="heavy" spc="5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 </a:t>
            </a:r>
            <a:r>
              <a:rPr sz="849" b="1" u="heavy" spc="10" dirty="0">
                <a:solidFill>
                  <a:srgbClr val="0432FF"/>
                </a:solidFill>
                <a:uFill>
                  <a:solidFill>
                    <a:srgbClr val="0432FF"/>
                  </a:solidFill>
                </a:uFill>
                <a:latin typeface="Arial"/>
                <a:cs typeface="Arial"/>
              </a:rPr>
              <a:t>GEM</a:t>
            </a:r>
            <a:endParaRPr sz="849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4725342" y="1718324"/>
            <a:ext cx="2860957" cy="2525456"/>
            <a:chOff x="4725530" y="1720443"/>
            <a:chExt cx="2864485" cy="252857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5530" y="1720443"/>
              <a:ext cx="2864180" cy="252816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785779" y="2165225"/>
              <a:ext cx="40640" cy="296545"/>
            </a:xfrm>
            <a:custGeom>
              <a:avLst/>
              <a:gdLst/>
              <a:ahLst/>
              <a:cxnLst/>
              <a:rect l="l" t="t" r="r" b="b"/>
              <a:pathLst>
                <a:path w="40639" h="296544">
                  <a:moveTo>
                    <a:pt x="0" y="0"/>
                  </a:moveTo>
                  <a:lnTo>
                    <a:pt x="10041" y="52"/>
                  </a:lnTo>
                  <a:lnTo>
                    <a:pt x="20083" y="207"/>
                  </a:lnTo>
                  <a:lnTo>
                    <a:pt x="30123" y="466"/>
                  </a:lnTo>
                  <a:lnTo>
                    <a:pt x="40157" y="825"/>
                  </a:lnTo>
                  <a:lnTo>
                    <a:pt x="28117" y="295948"/>
                  </a:lnTo>
                  <a:lnTo>
                    <a:pt x="21088" y="295698"/>
                  </a:lnTo>
                  <a:lnTo>
                    <a:pt x="14058" y="295519"/>
                  </a:lnTo>
                  <a:lnTo>
                    <a:pt x="7029" y="295412"/>
                  </a:lnTo>
                  <a:lnTo>
                    <a:pt x="0" y="295376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13894" y="2166035"/>
              <a:ext cx="52146" cy="29686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813885" y="2166043"/>
              <a:ext cx="52705" cy="297180"/>
            </a:xfrm>
            <a:custGeom>
              <a:avLst/>
              <a:gdLst/>
              <a:ahLst/>
              <a:cxnLst/>
              <a:rect l="l" t="t" r="r" b="b"/>
              <a:pathLst>
                <a:path w="52704" h="297180">
                  <a:moveTo>
                    <a:pt x="12052" y="0"/>
                  </a:moveTo>
                  <a:lnTo>
                    <a:pt x="22087" y="459"/>
                  </a:lnTo>
                  <a:lnTo>
                    <a:pt x="32113" y="1020"/>
                  </a:lnTo>
                  <a:lnTo>
                    <a:pt x="42132" y="1684"/>
                  </a:lnTo>
                  <a:lnTo>
                    <a:pt x="52146" y="2451"/>
                  </a:lnTo>
                  <a:lnTo>
                    <a:pt x="28067" y="296849"/>
                  </a:lnTo>
                  <a:lnTo>
                    <a:pt x="21061" y="296314"/>
                  </a:lnTo>
                  <a:lnTo>
                    <a:pt x="14047" y="295849"/>
                  </a:lnTo>
                  <a:lnTo>
                    <a:pt x="7026" y="295456"/>
                  </a:lnTo>
                  <a:lnTo>
                    <a:pt x="0" y="295135"/>
                  </a:lnTo>
                  <a:lnTo>
                    <a:pt x="1205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41948" y="2168499"/>
              <a:ext cx="64046" cy="29725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841952" y="2168500"/>
              <a:ext cx="64135" cy="297815"/>
            </a:xfrm>
            <a:custGeom>
              <a:avLst/>
              <a:gdLst/>
              <a:ahLst/>
              <a:cxnLst/>
              <a:rect l="l" t="t" r="r" b="b"/>
              <a:pathLst>
                <a:path w="64135" h="297814">
                  <a:moveTo>
                    <a:pt x="24079" y="0"/>
                  </a:moveTo>
                  <a:lnTo>
                    <a:pt x="34085" y="869"/>
                  </a:lnTo>
                  <a:lnTo>
                    <a:pt x="44080" y="1839"/>
                  </a:lnTo>
                  <a:lnTo>
                    <a:pt x="54063" y="2912"/>
                  </a:lnTo>
                  <a:lnTo>
                    <a:pt x="64033" y="4089"/>
                  </a:lnTo>
                  <a:lnTo>
                    <a:pt x="27978" y="297256"/>
                  </a:lnTo>
                  <a:lnTo>
                    <a:pt x="20993" y="296434"/>
                  </a:lnTo>
                  <a:lnTo>
                    <a:pt x="14003" y="295684"/>
                  </a:lnTo>
                  <a:lnTo>
                    <a:pt x="7005" y="295005"/>
                  </a:lnTo>
                  <a:lnTo>
                    <a:pt x="0" y="294398"/>
                  </a:lnTo>
                  <a:lnTo>
                    <a:pt x="2407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69926" y="2172589"/>
              <a:ext cx="75818" cy="297167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869923" y="2172592"/>
              <a:ext cx="76200" cy="297180"/>
            </a:xfrm>
            <a:custGeom>
              <a:avLst/>
              <a:gdLst/>
              <a:ahLst/>
              <a:cxnLst/>
              <a:rect l="l" t="t" r="r" b="b"/>
              <a:pathLst>
                <a:path w="76200" h="297180">
                  <a:moveTo>
                    <a:pt x="36067" y="0"/>
                  </a:moveTo>
                  <a:lnTo>
                    <a:pt x="46031" y="1278"/>
                  </a:lnTo>
                  <a:lnTo>
                    <a:pt x="55978" y="2657"/>
                  </a:lnTo>
                  <a:lnTo>
                    <a:pt x="65911" y="4136"/>
                  </a:lnTo>
                  <a:lnTo>
                    <a:pt x="75831" y="5715"/>
                  </a:lnTo>
                  <a:lnTo>
                    <a:pt x="27838" y="297167"/>
                  </a:lnTo>
                  <a:lnTo>
                    <a:pt x="20897" y="296060"/>
                  </a:lnTo>
                  <a:lnTo>
                    <a:pt x="13943" y="295024"/>
                  </a:lnTo>
                  <a:lnTo>
                    <a:pt x="6976" y="294059"/>
                  </a:lnTo>
                  <a:lnTo>
                    <a:pt x="0" y="293166"/>
                  </a:lnTo>
                  <a:lnTo>
                    <a:pt x="3606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97752" y="2178304"/>
              <a:ext cx="87490" cy="29658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897757" y="2178307"/>
              <a:ext cx="87630" cy="297180"/>
            </a:xfrm>
            <a:custGeom>
              <a:avLst/>
              <a:gdLst/>
              <a:ahLst/>
              <a:cxnLst/>
              <a:rect l="l" t="t" r="r" b="b"/>
              <a:pathLst>
                <a:path w="87629" h="297180">
                  <a:moveTo>
                    <a:pt x="47993" y="0"/>
                  </a:moveTo>
                  <a:lnTo>
                    <a:pt x="57891" y="1680"/>
                  </a:lnTo>
                  <a:lnTo>
                    <a:pt x="67775" y="3463"/>
                  </a:lnTo>
                  <a:lnTo>
                    <a:pt x="77641" y="5347"/>
                  </a:lnTo>
                  <a:lnTo>
                    <a:pt x="87490" y="7327"/>
                  </a:lnTo>
                  <a:lnTo>
                    <a:pt x="27647" y="296583"/>
                  </a:lnTo>
                  <a:lnTo>
                    <a:pt x="20754" y="295197"/>
                  </a:lnTo>
                  <a:lnTo>
                    <a:pt x="13847" y="293879"/>
                  </a:lnTo>
                  <a:lnTo>
                    <a:pt x="6929" y="292630"/>
                  </a:lnTo>
                  <a:lnTo>
                    <a:pt x="0" y="291452"/>
                  </a:lnTo>
                  <a:lnTo>
                    <a:pt x="4799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25400" y="2185644"/>
              <a:ext cx="99009" cy="29551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25402" y="2185640"/>
              <a:ext cx="99060" cy="295910"/>
            </a:xfrm>
            <a:custGeom>
              <a:avLst/>
              <a:gdLst/>
              <a:ahLst/>
              <a:cxnLst/>
              <a:rect l="l" t="t" r="r" b="b"/>
              <a:pathLst>
                <a:path w="99060" h="295910">
                  <a:moveTo>
                    <a:pt x="59842" y="0"/>
                  </a:moveTo>
                  <a:lnTo>
                    <a:pt x="69669" y="2086"/>
                  </a:lnTo>
                  <a:lnTo>
                    <a:pt x="79473" y="4270"/>
                  </a:lnTo>
                  <a:lnTo>
                    <a:pt x="89253" y="6554"/>
                  </a:lnTo>
                  <a:lnTo>
                    <a:pt x="99009" y="8940"/>
                  </a:lnTo>
                  <a:lnTo>
                    <a:pt x="27419" y="295516"/>
                  </a:lnTo>
                  <a:lnTo>
                    <a:pt x="20590" y="293845"/>
                  </a:lnTo>
                  <a:lnTo>
                    <a:pt x="13742" y="292242"/>
                  </a:lnTo>
                  <a:lnTo>
                    <a:pt x="6879" y="290712"/>
                  </a:lnTo>
                  <a:lnTo>
                    <a:pt x="0" y="289255"/>
                  </a:lnTo>
                  <a:lnTo>
                    <a:pt x="5984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52819" y="2194585"/>
              <a:ext cx="148653" cy="30241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952816" y="2194580"/>
              <a:ext cx="149225" cy="302895"/>
            </a:xfrm>
            <a:custGeom>
              <a:avLst/>
              <a:gdLst/>
              <a:ahLst/>
              <a:cxnLst/>
              <a:rect l="l" t="t" r="r" b="b"/>
              <a:pathLst>
                <a:path w="149225" h="302894">
                  <a:moveTo>
                    <a:pt x="71589" y="0"/>
                  </a:moveTo>
                  <a:lnTo>
                    <a:pt x="91026" y="5066"/>
                  </a:lnTo>
                  <a:lnTo>
                    <a:pt x="110355" y="10529"/>
                  </a:lnTo>
                  <a:lnTo>
                    <a:pt x="129566" y="16385"/>
                  </a:lnTo>
                  <a:lnTo>
                    <a:pt x="148653" y="22631"/>
                  </a:lnTo>
                  <a:lnTo>
                    <a:pt x="53949" y="302412"/>
                  </a:lnTo>
                  <a:lnTo>
                    <a:pt x="40587" y="298035"/>
                  </a:lnTo>
                  <a:lnTo>
                    <a:pt x="27136" y="293936"/>
                  </a:lnTo>
                  <a:lnTo>
                    <a:pt x="13605" y="290116"/>
                  </a:lnTo>
                  <a:lnTo>
                    <a:pt x="0" y="286575"/>
                  </a:lnTo>
                  <a:lnTo>
                    <a:pt x="71589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006756" y="2217216"/>
              <a:ext cx="169684" cy="29994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006768" y="2217209"/>
              <a:ext cx="170180" cy="300355"/>
            </a:xfrm>
            <a:custGeom>
              <a:avLst/>
              <a:gdLst/>
              <a:ahLst/>
              <a:cxnLst/>
              <a:rect l="l" t="t" r="r" b="b"/>
              <a:pathLst>
                <a:path w="170179" h="300355">
                  <a:moveTo>
                    <a:pt x="94703" y="0"/>
                  </a:moveTo>
                  <a:lnTo>
                    <a:pt x="113664" y="6633"/>
                  </a:lnTo>
                  <a:lnTo>
                    <a:pt x="132483" y="13652"/>
                  </a:lnTo>
                  <a:lnTo>
                    <a:pt x="151153" y="21052"/>
                  </a:lnTo>
                  <a:lnTo>
                    <a:pt x="169671" y="28829"/>
                  </a:lnTo>
                  <a:lnTo>
                    <a:pt x="52476" y="299961"/>
                  </a:lnTo>
                  <a:lnTo>
                    <a:pt x="39508" y="294518"/>
                  </a:lnTo>
                  <a:lnTo>
                    <a:pt x="26438" y="289337"/>
                  </a:lnTo>
                  <a:lnTo>
                    <a:pt x="13267" y="284423"/>
                  </a:lnTo>
                  <a:lnTo>
                    <a:pt x="0" y="279781"/>
                  </a:lnTo>
                  <a:lnTo>
                    <a:pt x="9470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59233" y="2246033"/>
              <a:ext cx="224624" cy="309270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059243" y="2246044"/>
              <a:ext cx="224790" cy="309880"/>
            </a:xfrm>
            <a:custGeom>
              <a:avLst/>
              <a:gdLst/>
              <a:ahLst/>
              <a:cxnLst/>
              <a:rect l="l" t="t" r="r" b="b"/>
              <a:pathLst>
                <a:path w="224789" h="309880">
                  <a:moveTo>
                    <a:pt x="117195" y="0"/>
                  </a:moveTo>
                  <a:lnTo>
                    <a:pt x="144664" y="12373"/>
                  </a:lnTo>
                  <a:lnTo>
                    <a:pt x="171737" y="25580"/>
                  </a:lnTo>
                  <a:lnTo>
                    <a:pt x="198393" y="39612"/>
                  </a:lnTo>
                  <a:lnTo>
                    <a:pt x="224612" y="54457"/>
                  </a:lnTo>
                  <a:lnTo>
                    <a:pt x="75196" y="309257"/>
                  </a:lnTo>
                  <a:lnTo>
                    <a:pt x="56839" y="298864"/>
                  </a:lnTo>
                  <a:lnTo>
                    <a:pt x="38179" y="289042"/>
                  </a:lnTo>
                  <a:lnTo>
                    <a:pt x="19228" y="279796"/>
                  </a:lnTo>
                  <a:lnTo>
                    <a:pt x="0" y="271132"/>
                  </a:lnTo>
                  <a:lnTo>
                    <a:pt x="11719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134429" y="2300503"/>
              <a:ext cx="395452" cy="39796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134432" y="2300503"/>
              <a:ext cx="395605" cy="398145"/>
            </a:xfrm>
            <a:custGeom>
              <a:avLst/>
              <a:gdLst/>
              <a:ahLst/>
              <a:cxnLst/>
              <a:rect l="l" t="t" r="r" b="b"/>
              <a:pathLst>
                <a:path w="395604" h="398144">
                  <a:moveTo>
                    <a:pt x="149428" y="0"/>
                  </a:moveTo>
                  <a:lnTo>
                    <a:pt x="194925" y="28377"/>
                  </a:lnTo>
                  <a:lnTo>
                    <a:pt x="238747" y="59140"/>
                  </a:lnTo>
                  <a:lnTo>
                    <a:pt x="280803" y="92214"/>
                  </a:lnTo>
                  <a:lnTo>
                    <a:pt x="321000" y="127523"/>
                  </a:lnTo>
                  <a:lnTo>
                    <a:pt x="359247" y="164992"/>
                  </a:lnTo>
                  <a:lnTo>
                    <a:pt x="395452" y="204546"/>
                  </a:lnTo>
                  <a:lnTo>
                    <a:pt x="172224" y="397967"/>
                  </a:lnTo>
                  <a:lnTo>
                    <a:pt x="133664" y="356982"/>
                  </a:lnTo>
                  <a:lnTo>
                    <a:pt x="91965" y="319338"/>
                  </a:lnTo>
                  <a:lnTo>
                    <a:pt x="47339" y="285213"/>
                  </a:lnTo>
                  <a:lnTo>
                    <a:pt x="0" y="254787"/>
                  </a:lnTo>
                  <a:lnTo>
                    <a:pt x="149428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5" name="object 2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06654" y="2505036"/>
              <a:ext cx="417982" cy="43715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306656" y="2505047"/>
              <a:ext cx="418465" cy="437515"/>
            </a:xfrm>
            <a:custGeom>
              <a:avLst/>
              <a:gdLst/>
              <a:ahLst/>
              <a:cxnLst/>
              <a:rect l="l" t="t" r="r" b="b"/>
              <a:pathLst>
                <a:path w="418465" h="437514">
                  <a:moveTo>
                    <a:pt x="223227" y="0"/>
                  </a:moveTo>
                  <a:lnTo>
                    <a:pt x="255200" y="38860"/>
                  </a:lnTo>
                  <a:lnTo>
                    <a:pt x="285088" y="79224"/>
                  </a:lnTo>
                  <a:lnTo>
                    <a:pt x="312844" y="121005"/>
                  </a:lnTo>
                  <a:lnTo>
                    <a:pt x="338420" y="164117"/>
                  </a:lnTo>
                  <a:lnTo>
                    <a:pt x="361768" y="208475"/>
                  </a:lnTo>
                  <a:lnTo>
                    <a:pt x="382840" y="253994"/>
                  </a:lnTo>
                  <a:lnTo>
                    <a:pt x="401590" y="300587"/>
                  </a:lnTo>
                  <a:lnTo>
                    <a:pt x="417969" y="348170"/>
                  </a:lnTo>
                  <a:lnTo>
                    <a:pt x="136321" y="437146"/>
                  </a:lnTo>
                  <a:lnTo>
                    <a:pt x="120663" y="392888"/>
                  </a:lnTo>
                  <a:lnTo>
                    <a:pt x="102074" y="349896"/>
                  </a:lnTo>
                  <a:lnTo>
                    <a:pt x="80633" y="308313"/>
                  </a:lnTo>
                  <a:lnTo>
                    <a:pt x="56421" y="268279"/>
                  </a:lnTo>
                  <a:lnTo>
                    <a:pt x="29517" y="229939"/>
                  </a:lnTo>
                  <a:lnTo>
                    <a:pt x="0" y="193433"/>
                  </a:lnTo>
                  <a:lnTo>
                    <a:pt x="22322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42976" y="2853207"/>
              <a:ext cx="327363" cy="436740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442970" y="2853211"/>
              <a:ext cx="327660" cy="436880"/>
            </a:xfrm>
            <a:custGeom>
              <a:avLst/>
              <a:gdLst/>
              <a:ahLst/>
              <a:cxnLst/>
              <a:rect l="l" t="t" r="r" b="b"/>
              <a:pathLst>
                <a:path w="327659" h="436879">
                  <a:moveTo>
                    <a:pt x="281660" y="0"/>
                  </a:moveTo>
                  <a:lnTo>
                    <a:pt x="295315" y="47304"/>
                  </a:lnTo>
                  <a:lnTo>
                    <a:pt x="306566" y="95128"/>
                  </a:lnTo>
                  <a:lnTo>
                    <a:pt x="315404" y="143378"/>
                  </a:lnTo>
                  <a:lnTo>
                    <a:pt x="321824" y="191963"/>
                  </a:lnTo>
                  <a:lnTo>
                    <a:pt x="325817" y="240793"/>
                  </a:lnTo>
                  <a:lnTo>
                    <a:pt x="327375" y="289776"/>
                  </a:lnTo>
                  <a:lnTo>
                    <a:pt x="326493" y="338820"/>
                  </a:lnTo>
                  <a:lnTo>
                    <a:pt x="323161" y="387834"/>
                  </a:lnTo>
                  <a:lnTo>
                    <a:pt x="317373" y="436727"/>
                  </a:lnTo>
                  <a:lnTo>
                    <a:pt x="25006" y="394690"/>
                  </a:lnTo>
                  <a:lnTo>
                    <a:pt x="30435" y="343314"/>
                  </a:lnTo>
                  <a:lnTo>
                    <a:pt x="32002" y="291820"/>
                  </a:lnTo>
                  <a:lnTo>
                    <a:pt x="29724" y="240423"/>
                  </a:lnTo>
                  <a:lnTo>
                    <a:pt x="23619" y="189340"/>
                  </a:lnTo>
                  <a:lnTo>
                    <a:pt x="13705" y="138785"/>
                  </a:lnTo>
                  <a:lnTo>
                    <a:pt x="0" y="88976"/>
                  </a:lnTo>
                  <a:lnTo>
                    <a:pt x="28166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41706" y="3247898"/>
              <a:ext cx="418630" cy="48389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341704" y="3247899"/>
              <a:ext cx="419100" cy="484505"/>
            </a:xfrm>
            <a:custGeom>
              <a:avLst/>
              <a:gdLst/>
              <a:ahLst/>
              <a:cxnLst/>
              <a:rect l="l" t="t" r="r" b="b"/>
              <a:pathLst>
                <a:path w="419100" h="484504">
                  <a:moveTo>
                    <a:pt x="418642" y="42037"/>
                  </a:moveTo>
                  <a:lnTo>
                    <a:pt x="410583" y="89733"/>
                  </a:lnTo>
                  <a:lnTo>
                    <a:pt x="400219" y="136864"/>
                  </a:lnTo>
                  <a:lnTo>
                    <a:pt x="387584" y="183348"/>
                  </a:lnTo>
                  <a:lnTo>
                    <a:pt x="372709" y="229106"/>
                  </a:lnTo>
                  <a:lnTo>
                    <a:pt x="355626" y="274056"/>
                  </a:lnTo>
                  <a:lnTo>
                    <a:pt x="336370" y="318119"/>
                  </a:lnTo>
                  <a:lnTo>
                    <a:pt x="314972" y="361213"/>
                  </a:lnTo>
                  <a:lnTo>
                    <a:pt x="291464" y="403259"/>
                  </a:lnTo>
                  <a:lnTo>
                    <a:pt x="265880" y="444175"/>
                  </a:lnTo>
                  <a:lnTo>
                    <a:pt x="238251" y="483882"/>
                  </a:lnTo>
                  <a:lnTo>
                    <a:pt x="0" y="309295"/>
                  </a:lnTo>
                  <a:lnTo>
                    <a:pt x="27188" y="269323"/>
                  </a:lnTo>
                  <a:lnTo>
                    <a:pt x="51438" y="227674"/>
                  </a:lnTo>
                  <a:lnTo>
                    <a:pt x="72684" y="184512"/>
                  </a:lnTo>
                  <a:lnTo>
                    <a:pt x="90858" y="140001"/>
                  </a:lnTo>
                  <a:lnTo>
                    <a:pt x="105892" y="94302"/>
                  </a:lnTo>
                  <a:lnTo>
                    <a:pt x="117721" y="47581"/>
                  </a:lnTo>
                  <a:lnTo>
                    <a:pt x="126276" y="0"/>
                  </a:lnTo>
                  <a:lnTo>
                    <a:pt x="418642" y="42037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1" name="object 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979959" y="3557193"/>
              <a:ext cx="599998" cy="53732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979949" y="3557200"/>
              <a:ext cx="600075" cy="537845"/>
            </a:xfrm>
            <a:custGeom>
              <a:avLst/>
              <a:gdLst/>
              <a:ahLst/>
              <a:cxnLst/>
              <a:rect l="l" t="t" r="r" b="b"/>
              <a:pathLst>
                <a:path w="600075" h="537845">
                  <a:moveTo>
                    <a:pt x="600011" y="174586"/>
                  </a:moveTo>
                  <a:lnTo>
                    <a:pt x="569582" y="213982"/>
                  </a:lnTo>
                  <a:lnTo>
                    <a:pt x="537318" y="251658"/>
                  </a:lnTo>
                  <a:lnTo>
                    <a:pt x="503295" y="287563"/>
                  </a:lnTo>
                  <a:lnTo>
                    <a:pt x="467591" y="321642"/>
                  </a:lnTo>
                  <a:lnTo>
                    <a:pt x="430283" y="353841"/>
                  </a:lnTo>
                  <a:lnTo>
                    <a:pt x="391445" y="384107"/>
                  </a:lnTo>
                  <a:lnTo>
                    <a:pt x="351156" y="412386"/>
                  </a:lnTo>
                  <a:lnTo>
                    <a:pt x="309492" y="438624"/>
                  </a:lnTo>
                  <a:lnTo>
                    <a:pt x="266529" y="462768"/>
                  </a:lnTo>
                  <a:lnTo>
                    <a:pt x="222344" y="484764"/>
                  </a:lnTo>
                  <a:lnTo>
                    <a:pt x="177014" y="504557"/>
                  </a:lnTo>
                  <a:lnTo>
                    <a:pt x="130614" y="522095"/>
                  </a:lnTo>
                  <a:lnTo>
                    <a:pt x="83223" y="537324"/>
                  </a:lnTo>
                  <a:lnTo>
                    <a:pt x="0" y="253911"/>
                  </a:lnTo>
                  <a:lnTo>
                    <a:pt x="47699" y="237992"/>
                  </a:lnTo>
                  <a:lnTo>
                    <a:pt x="93900" y="218736"/>
                  </a:lnTo>
                  <a:lnTo>
                    <a:pt x="138439" y="196255"/>
                  </a:lnTo>
                  <a:lnTo>
                    <a:pt x="181157" y="170663"/>
                  </a:lnTo>
                  <a:lnTo>
                    <a:pt x="221891" y="142072"/>
                  </a:lnTo>
                  <a:lnTo>
                    <a:pt x="260479" y="110597"/>
                  </a:lnTo>
                  <a:lnTo>
                    <a:pt x="296761" y="76351"/>
                  </a:lnTo>
                  <a:lnTo>
                    <a:pt x="330575" y="39447"/>
                  </a:lnTo>
                  <a:lnTo>
                    <a:pt x="361759" y="0"/>
                  </a:lnTo>
                  <a:lnTo>
                    <a:pt x="600011" y="174586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358574" y="3770782"/>
              <a:ext cx="704596" cy="363584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358585" y="3770773"/>
              <a:ext cx="704850" cy="363855"/>
            </a:xfrm>
            <a:custGeom>
              <a:avLst/>
              <a:gdLst/>
              <a:ahLst/>
              <a:cxnLst/>
              <a:rect l="l" t="t" r="r" b="b"/>
              <a:pathLst>
                <a:path w="704850" h="363854">
                  <a:moveTo>
                    <a:pt x="704583" y="323748"/>
                  </a:moveTo>
                  <a:lnTo>
                    <a:pt x="657589" y="336296"/>
                  </a:lnTo>
                  <a:lnTo>
                    <a:pt x="610224" y="346472"/>
                  </a:lnTo>
                  <a:lnTo>
                    <a:pt x="562574" y="354283"/>
                  </a:lnTo>
                  <a:lnTo>
                    <a:pt x="514725" y="359736"/>
                  </a:lnTo>
                  <a:lnTo>
                    <a:pt x="466764" y="362838"/>
                  </a:lnTo>
                  <a:lnTo>
                    <a:pt x="418777" y="363597"/>
                  </a:lnTo>
                  <a:lnTo>
                    <a:pt x="370851" y="362019"/>
                  </a:lnTo>
                  <a:lnTo>
                    <a:pt x="323072" y="358111"/>
                  </a:lnTo>
                  <a:lnTo>
                    <a:pt x="275527" y="351881"/>
                  </a:lnTo>
                  <a:lnTo>
                    <a:pt x="228302" y="343336"/>
                  </a:lnTo>
                  <a:lnTo>
                    <a:pt x="181483" y="332483"/>
                  </a:lnTo>
                  <a:lnTo>
                    <a:pt x="135157" y="319328"/>
                  </a:lnTo>
                  <a:lnTo>
                    <a:pt x="89410" y="303879"/>
                  </a:lnTo>
                  <a:lnTo>
                    <a:pt x="44329" y="286144"/>
                  </a:lnTo>
                  <a:lnTo>
                    <a:pt x="0" y="266128"/>
                  </a:lnTo>
                  <a:lnTo>
                    <a:pt x="128155" y="0"/>
                  </a:lnTo>
                  <a:lnTo>
                    <a:pt x="174905" y="20419"/>
                  </a:lnTo>
                  <a:lnTo>
                    <a:pt x="222770" y="37241"/>
                  </a:lnTo>
                  <a:lnTo>
                    <a:pt x="271548" y="50449"/>
                  </a:lnTo>
                  <a:lnTo>
                    <a:pt x="321032" y="60027"/>
                  </a:lnTo>
                  <a:lnTo>
                    <a:pt x="371020" y="65959"/>
                  </a:lnTo>
                  <a:lnTo>
                    <a:pt x="421308" y="68227"/>
                  </a:lnTo>
                  <a:lnTo>
                    <a:pt x="471691" y="66815"/>
                  </a:lnTo>
                  <a:lnTo>
                    <a:pt x="521966" y="61706"/>
                  </a:lnTo>
                  <a:lnTo>
                    <a:pt x="571927" y="52885"/>
                  </a:lnTo>
                  <a:lnTo>
                    <a:pt x="621372" y="40335"/>
                  </a:lnTo>
                  <a:lnTo>
                    <a:pt x="704583" y="32374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01161" y="2165235"/>
              <a:ext cx="984615" cy="1871662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801161" y="2165225"/>
              <a:ext cx="984885" cy="1871980"/>
            </a:xfrm>
            <a:custGeom>
              <a:avLst/>
              <a:gdLst/>
              <a:ahLst/>
              <a:cxnLst/>
              <a:rect l="l" t="t" r="r" b="b"/>
              <a:pathLst>
                <a:path w="984885" h="1871979">
                  <a:moveTo>
                    <a:pt x="557419" y="1871675"/>
                  </a:moveTo>
                  <a:lnTo>
                    <a:pt x="514931" y="1849953"/>
                  </a:lnTo>
                  <a:lnTo>
                    <a:pt x="473942" y="1826471"/>
                  </a:lnTo>
                  <a:lnTo>
                    <a:pt x="434474" y="1801297"/>
                  </a:lnTo>
                  <a:lnTo>
                    <a:pt x="396554" y="1774500"/>
                  </a:lnTo>
                  <a:lnTo>
                    <a:pt x="360204" y="1746149"/>
                  </a:lnTo>
                  <a:lnTo>
                    <a:pt x="325449" y="1716313"/>
                  </a:lnTo>
                  <a:lnTo>
                    <a:pt x="292312" y="1685060"/>
                  </a:lnTo>
                  <a:lnTo>
                    <a:pt x="260818" y="1652460"/>
                  </a:lnTo>
                  <a:lnTo>
                    <a:pt x="230991" y="1618581"/>
                  </a:lnTo>
                  <a:lnTo>
                    <a:pt x="202856" y="1583493"/>
                  </a:lnTo>
                  <a:lnTo>
                    <a:pt x="176435" y="1547263"/>
                  </a:lnTo>
                  <a:lnTo>
                    <a:pt x="151753" y="1509961"/>
                  </a:lnTo>
                  <a:lnTo>
                    <a:pt x="128835" y="1471655"/>
                  </a:lnTo>
                  <a:lnTo>
                    <a:pt x="107704" y="1432416"/>
                  </a:lnTo>
                  <a:lnTo>
                    <a:pt x="88385" y="1392310"/>
                  </a:lnTo>
                  <a:lnTo>
                    <a:pt x="70901" y="1351408"/>
                  </a:lnTo>
                  <a:lnTo>
                    <a:pt x="55277" y="1309777"/>
                  </a:lnTo>
                  <a:lnTo>
                    <a:pt x="41536" y="1267488"/>
                  </a:lnTo>
                  <a:lnTo>
                    <a:pt x="29703" y="1224608"/>
                  </a:lnTo>
                  <a:lnTo>
                    <a:pt x="19802" y="1181207"/>
                  </a:lnTo>
                  <a:lnTo>
                    <a:pt x="11858" y="1137353"/>
                  </a:lnTo>
                  <a:lnTo>
                    <a:pt x="5893" y="1093116"/>
                  </a:lnTo>
                  <a:lnTo>
                    <a:pt x="1932" y="1048563"/>
                  </a:lnTo>
                  <a:lnTo>
                    <a:pt x="0" y="1003765"/>
                  </a:lnTo>
                  <a:lnTo>
                    <a:pt x="119" y="958789"/>
                  </a:lnTo>
                  <a:lnTo>
                    <a:pt x="2316" y="913705"/>
                  </a:lnTo>
                  <a:lnTo>
                    <a:pt x="6612" y="868581"/>
                  </a:lnTo>
                  <a:lnTo>
                    <a:pt x="13034" y="823486"/>
                  </a:lnTo>
                  <a:lnTo>
                    <a:pt x="21604" y="778490"/>
                  </a:lnTo>
                  <a:lnTo>
                    <a:pt x="32346" y="733661"/>
                  </a:lnTo>
                  <a:lnTo>
                    <a:pt x="45286" y="689067"/>
                  </a:lnTo>
                  <a:lnTo>
                    <a:pt x="60446" y="644778"/>
                  </a:lnTo>
                  <a:lnTo>
                    <a:pt x="77852" y="600863"/>
                  </a:lnTo>
                  <a:lnTo>
                    <a:pt x="97526" y="557390"/>
                  </a:lnTo>
                  <a:lnTo>
                    <a:pt x="119943" y="513655"/>
                  </a:lnTo>
                  <a:lnTo>
                    <a:pt x="144336" y="471374"/>
                  </a:lnTo>
                  <a:lnTo>
                    <a:pt x="170633" y="430592"/>
                  </a:lnTo>
                  <a:lnTo>
                    <a:pt x="198762" y="391354"/>
                  </a:lnTo>
                  <a:lnTo>
                    <a:pt x="228650" y="353707"/>
                  </a:lnTo>
                  <a:lnTo>
                    <a:pt x="260224" y="317695"/>
                  </a:lnTo>
                  <a:lnTo>
                    <a:pt x="293412" y="283365"/>
                  </a:lnTo>
                  <a:lnTo>
                    <a:pt x="328140" y="250762"/>
                  </a:lnTo>
                  <a:lnTo>
                    <a:pt x="364337" y="219932"/>
                  </a:lnTo>
                  <a:lnTo>
                    <a:pt x="401930" y="190920"/>
                  </a:lnTo>
                  <a:lnTo>
                    <a:pt x="440847" y="163773"/>
                  </a:lnTo>
                  <a:lnTo>
                    <a:pt x="481013" y="138535"/>
                  </a:lnTo>
                  <a:lnTo>
                    <a:pt x="522358" y="115252"/>
                  </a:lnTo>
                  <a:lnTo>
                    <a:pt x="564808" y="93970"/>
                  </a:lnTo>
                  <a:lnTo>
                    <a:pt x="608291" y="74734"/>
                  </a:lnTo>
                  <a:lnTo>
                    <a:pt x="652734" y="57591"/>
                  </a:lnTo>
                  <a:lnTo>
                    <a:pt x="698065" y="42585"/>
                  </a:lnTo>
                  <a:lnTo>
                    <a:pt x="744211" y="29763"/>
                  </a:lnTo>
                  <a:lnTo>
                    <a:pt x="791099" y="19170"/>
                  </a:lnTo>
                  <a:lnTo>
                    <a:pt x="838656" y="10851"/>
                  </a:lnTo>
                  <a:lnTo>
                    <a:pt x="886811" y="4853"/>
                  </a:lnTo>
                  <a:lnTo>
                    <a:pt x="935490" y="1220"/>
                  </a:lnTo>
                  <a:lnTo>
                    <a:pt x="984621" y="0"/>
                  </a:lnTo>
                  <a:lnTo>
                    <a:pt x="984621" y="295376"/>
                  </a:lnTo>
                  <a:lnTo>
                    <a:pt x="937433" y="296966"/>
                  </a:lnTo>
                  <a:lnTo>
                    <a:pt x="891099" y="301668"/>
                  </a:lnTo>
                  <a:lnTo>
                    <a:pt x="845720" y="309378"/>
                  </a:lnTo>
                  <a:lnTo>
                    <a:pt x="801400" y="319996"/>
                  </a:lnTo>
                  <a:lnTo>
                    <a:pt x="758242" y="333416"/>
                  </a:lnTo>
                  <a:lnTo>
                    <a:pt x="716347" y="349538"/>
                  </a:lnTo>
                  <a:lnTo>
                    <a:pt x="675819" y="368258"/>
                  </a:lnTo>
                  <a:lnTo>
                    <a:pt x="636760" y="389474"/>
                  </a:lnTo>
                  <a:lnTo>
                    <a:pt x="599274" y="413083"/>
                  </a:lnTo>
                  <a:lnTo>
                    <a:pt x="563462" y="438983"/>
                  </a:lnTo>
                  <a:lnTo>
                    <a:pt x="529427" y="467070"/>
                  </a:lnTo>
                  <a:lnTo>
                    <a:pt x="497272" y="497243"/>
                  </a:lnTo>
                  <a:lnTo>
                    <a:pt x="467099" y="529398"/>
                  </a:lnTo>
                  <a:lnTo>
                    <a:pt x="439012" y="563433"/>
                  </a:lnTo>
                  <a:lnTo>
                    <a:pt x="413112" y="599245"/>
                  </a:lnTo>
                  <a:lnTo>
                    <a:pt x="389503" y="636731"/>
                  </a:lnTo>
                  <a:lnTo>
                    <a:pt x="368287" y="675790"/>
                  </a:lnTo>
                  <a:lnTo>
                    <a:pt x="349567" y="716318"/>
                  </a:lnTo>
                  <a:lnTo>
                    <a:pt x="333445" y="758213"/>
                  </a:lnTo>
                  <a:lnTo>
                    <a:pt x="320025" y="801371"/>
                  </a:lnTo>
                  <a:lnTo>
                    <a:pt x="309407" y="845691"/>
                  </a:lnTo>
                  <a:lnTo>
                    <a:pt x="301697" y="891070"/>
                  </a:lnTo>
                  <a:lnTo>
                    <a:pt x="296995" y="937404"/>
                  </a:lnTo>
                  <a:lnTo>
                    <a:pt x="295405" y="984592"/>
                  </a:lnTo>
                  <a:lnTo>
                    <a:pt x="297166" y="1033932"/>
                  </a:lnTo>
                  <a:lnTo>
                    <a:pt x="302387" y="1082573"/>
                  </a:lnTo>
                  <a:lnTo>
                    <a:pt x="310972" y="1130363"/>
                  </a:lnTo>
                  <a:lnTo>
                    <a:pt x="322827" y="1177152"/>
                  </a:lnTo>
                  <a:lnTo>
                    <a:pt x="337857" y="1222788"/>
                  </a:lnTo>
                  <a:lnTo>
                    <a:pt x="355966" y="1267120"/>
                  </a:lnTo>
                  <a:lnTo>
                    <a:pt x="377061" y="1309999"/>
                  </a:lnTo>
                  <a:lnTo>
                    <a:pt x="401045" y="1351272"/>
                  </a:lnTo>
                  <a:lnTo>
                    <a:pt x="427825" y="1390788"/>
                  </a:lnTo>
                  <a:lnTo>
                    <a:pt x="457305" y="1428397"/>
                  </a:lnTo>
                  <a:lnTo>
                    <a:pt x="489390" y="1463949"/>
                  </a:lnTo>
                  <a:lnTo>
                    <a:pt x="523985" y="1497290"/>
                  </a:lnTo>
                  <a:lnTo>
                    <a:pt x="560997" y="1528272"/>
                  </a:lnTo>
                  <a:lnTo>
                    <a:pt x="600328" y="1556743"/>
                  </a:lnTo>
                  <a:lnTo>
                    <a:pt x="641886" y="1582551"/>
                  </a:lnTo>
                  <a:lnTo>
                    <a:pt x="685575" y="1605546"/>
                  </a:lnTo>
                  <a:lnTo>
                    <a:pt x="557419" y="1871675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5398912" y="1741302"/>
            <a:ext cx="1513244" cy="2860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78221" marR="5074" indent="-166170">
              <a:lnSpc>
                <a:spcPct val="1070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GENÉTICAS PETHEMA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</a:t>
            </a:r>
            <a:r>
              <a:rPr sz="849" spc="-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solidFill>
                  <a:srgbClr val="FF0000"/>
                </a:solidFill>
                <a:latin typeface="Calibri"/>
                <a:cs typeface="Calibri"/>
              </a:rPr>
              <a:t>–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 23/05/2022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843236" y="2218748"/>
            <a:ext cx="702079" cy="1854452"/>
            <a:chOff x="6846036" y="2221483"/>
            <a:chExt cx="702945" cy="1856739"/>
          </a:xfrm>
        </p:grpSpPr>
        <p:sp>
          <p:nvSpPr>
            <p:cNvPr id="39" name="object 39"/>
            <p:cNvSpPr/>
            <p:nvPr/>
          </p:nvSpPr>
          <p:spPr>
            <a:xfrm>
              <a:off x="6846036" y="2221483"/>
              <a:ext cx="702945" cy="1856739"/>
            </a:xfrm>
            <a:custGeom>
              <a:avLst/>
              <a:gdLst/>
              <a:ahLst/>
              <a:cxnLst/>
              <a:rect l="l" t="t" r="r" b="b"/>
              <a:pathLst>
                <a:path w="702945" h="1856739">
                  <a:moveTo>
                    <a:pt x="702411" y="0"/>
                  </a:moveTo>
                  <a:lnTo>
                    <a:pt x="0" y="0"/>
                  </a:lnTo>
                  <a:lnTo>
                    <a:pt x="0" y="1856651"/>
                  </a:lnTo>
                  <a:lnTo>
                    <a:pt x="702411" y="1856651"/>
                  </a:lnTo>
                  <a:lnTo>
                    <a:pt x="70241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878510" y="2262504"/>
              <a:ext cx="33985" cy="3399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878501" y="226251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878510" y="2378557"/>
              <a:ext cx="33985" cy="3398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878501" y="237855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878510" y="2494597"/>
              <a:ext cx="33985" cy="33985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878501" y="24945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878510" y="2610624"/>
              <a:ext cx="33985" cy="33997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878501" y="261063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878510" y="2726677"/>
              <a:ext cx="33985" cy="3398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878501" y="272667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878510" y="2842717"/>
              <a:ext cx="33985" cy="33985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878501" y="28427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2" name="object 5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6878510" y="2958757"/>
              <a:ext cx="33985" cy="3399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878501" y="295876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878510" y="3074797"/>
              <a:ext cx="33985" cy="33985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878501" y="30748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6" name="object 5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878510" y="3190836"/>
              <a:ext cx="33985" cy="33985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878501" y="319084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58" name="object 5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6878510" y="3306876"/>
              <a:ext cx="33985" cy="33997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878501" y="330688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0" name="object 6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8510" y="3422929"/>
              <a:ext cx="33985" cy="33985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878501" y="342292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878510" y="3538969"/>
              <a:ext cx="33985" cy="3398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878501" y="35389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4" name="object 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878510" y="3654996"/>
              <a:ext cx="33985" cy="33997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878501" y="365500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6" name="object 6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878510" y="3771049"/>
              <a:ext cx="33985" cy="33985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878501" y="3771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68" name="object 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878510" y="3887088"/>
              <a:ext cx="33985" cy="3398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6878501" y="388708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70" name="object 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878510" y="4003116"/>
              <a:ext cx="33985" cy="33997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878501" y="400313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90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6843236" y="2218748"/>
            <a:ext cx="702079" cy="1854452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0548">
              <a:spcBef>
                <a:spcPts val="160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IDH2R140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4311">
              <a:lnSpc>
                <a:spcPct val="169300"/>
              </a:lnSpc>
              <a:spcBef>
                <a:spcPts val="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 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80548" marR="24101">
              <a:lnSpc>
                <a:spcPts val="918"/>
              </a:lnSpc>
              <a:spcBef>
                <a:spcPts val="85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80548" marR="17124">
              <a:lnSpc>
                <a:spcPts val="909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295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243547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4725338" y="1718320"/>
            <a:ext cx="2860957" cy="2525456"/>
          </a:xfrm>
          <a:custGeom>
            <a:avLst/>
            <a:gdLst/>
            <a:ahLst/>
            <a:cxnLst/>
            <a:rect l="l" t="t" r="r" b="b"/>
            <a:pathLst>
              <a:path w="2864484" h="2528570">
                <a:moveTo>
                  <a:pt x="0" y="0"/>
                </a:moveTo>
                <a:lnTo>
                  <a:pt x="2864180" y="0"/>
                </a:lnTo>
                <a:lnTo>
                  <a:pt x="2864180" y="2528176"/>
                </a:lnTo>
                <a:lnTo>
                  <a:pt x="0" y="2528176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4" name="object 74"/>
          <p:cNvSpPr txBox="1"/>
          <p:nvPr/>
        </p:nvSpPr>
        <p:spPr>
          <a:xfrm>
            <a:off x="4805811" y="2984209"/>
            <a:ext cx="23973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43%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4474114" y="1825115"/>
            <a:ext cx="1191696" cy="1125103"/>
          </a:xfrm>
          <a:custGeom>
            <a:avLst/>
            <a:gdLst/>
            <a:ahLst/>
            <a:cxnLst/>
            <a:rect l="l" t="t" r="r" b="b"/>
            <a:pathLst>
              <a:path w="1193164" h="1126489">
                <a:moveTo>
                  <a:pt x="347952" y="1125915"/>
                </a:moveTo>
                <a:lnTo>
                  <a:pt x="303362" y="936228"/>
                </a:lnTo>
                <a:lnTo>
                  <a:pt x="257278" y="912066"/>
                </a:lnTo>
                <a:lnTo>
                  <a:pt x="214710" y="885008"/>
                </a:lnTo>
                <a:lnTo>
                  <a:pt x="175738" y="855293"/>
                </a:lnTo>
                <a:lnTo>
                  <a:pt x="140443" y="823164"/>
                </a:lnTo>
                <a:lnTo>
                  <a:pt x="108903" y="788860"/>
                </a:lnTo>
                <a:lnTo>
                  <a:pt x="81199" y="752622"/>
                </a:lnTo>
                <a:lnTo>
                  <a:pt x="57410" y="714691"/>
                </a:lnTo>
                <a:lnTo>
                  <a:pt x="37617" y="675308"/>
                </a:lnTo>
                <a:lnTo>
                  <a:pt x="21900" y="634713"/>
                </a:lnTo>
                <a:lnTo>
                  <a:pt x="10338" y="593146"/>
                </a:lnTo>
                <a:lnTo>
                  <a:pt x="3011" y="550849"/>
                </a:lnTo>
                <a:lnTo>
                  <a:pt x="0" y="508062"/>
                </a:lnTo>
                <a:lnTo>
                  <a:pt x="1383" y="465026"/>
                </a:lnTo>
                <a:lnTo>
                  <a:pt x="7241" y="421981"/>
                </a:lnTo>
                <a:lnTo>
                  <a:pt x="17655" y="379169"/>
                </a:lnTo>
                <a:lnTo>
                  <a:pt x="32703" y="336829"/>
                </a:lnTo>
                <a:lnTo>
                  <a:pt x="52465" y="295203"/>
                </a:lnTo>
                <a:lnTo>
                  <a:pt x="77023" y="254530"/>
                </a:lnTo>
                <a:lnTo>
                  <a:pt x="104219" y="217832"/>
                </a:lnTo>
                <a:lnTo>
                  <a:pt x="134528" y="183777"/>
                </a:lnTo>
                <a:lnTo>
                  <a:pt x="167704" y="152424"/>
                </a:lnTo>
                <a:lnTo>
                  <a:pt x="203505" y="123829"/>
                </a:lnTo>
                <a:lnTo>
                  <a:pt x="241686" y="98049"/>
                </a:lnTo>
                <a:lnTo>
                  <a:pt x="282004" y="75142"/>
                </a:lnTo>
                <a:lnTo>
                  <a:pt x="324214" y="55163"/>
                </a:lnTo>
                <a:lnTo>
                  <a:pt x="368073" y="38171"/>
                </a:lnTo>
                <a:lnTo>
                  <a:pt x="413336" y="24222"/>
                </a:lnTo>
                <a:lnTo>
                  <a:pt x="459760" y="13374"/>
                </a:lnTo>
                <a:lnTo>
                  <a:pt x="507101" y="5683"/>
                </a:lnTo>
                <a:lnTo>
                  <a:pt x="555115" y="1205"/>
                </a:lnTo>
                <a:lnTo>
                  <a:pt x="603559" y="0"/>
                </a:lnTo>
                <a:lnTo>
                  <a:pt x="652187" y="2122"/>
                </a:lnTo>
                <a:lnTo>
                  <a:pt x="700756" y="7629"/>
                </a:lnTo>
                <a:lnTo>
                  <a:pt x="749023" y="16579"/>
                </a:lnTo>
                <a:lnTo>
                  <a:pt x="796743" y="29028"/>
                </a:lnTo>
                <a:lnTo>
                  <a:pt x="843673" y="45034"/>
                </a:lnTo>
                <a:lnTo>
                  <a:pt x="889569" y="64653"/>
                </a:lnTo>
                <a:lnTo>
                  <a:pt x="935651" y="88815"/>
                </a:lnTo>
                <a:lnTo>
                  <a:pt x="978217" y="115873"/>
                </a:lnTo>
                <a:lnTo>
                  <a:pt x="1017187" y="145587"/>
                </a:lnTo>
                <a:lnTo>
                  <a:pt x="1052481" y="177717"/>
                </a:lnTo>
                <a:lnTo>
                  <a:pt x="1084020" y="212020"/>
                </a:lnTo>
                <a:lnTo>
                  <a:pt x="1111724" y="248258"/>
                </a:lnTo>
                <a:lnTo>
                  <a:pt x="1135511" y="286189"/>
                </a:lnTo>
                <a:lnTo>
                  <a:pt x="1155304" y="325572"/>
                </a:lnTo>
                <a:lnTo>
                  <a:pt x="1171021" y="366166"/>
                </a:lnTo>
                <a:lnTo>
                  <a:pt x="1182583" y="407732"/>
                </a:lnTo>
                <a:lnTo>
                  <a:pt x="1189911" y="450029"/>
                </a:lnTo>
                <a:lnTo>
                  <a:pt x="1192923" y="492815"/>
                </a:lnTo>
                <a:lnTo>
                  <a:pt x="1191540" y="535850"/>
                </a:lnTo>
                <a:lnTo>
                  <a:pt x="1185683" y="578893"/>
                </a:lnTo>
                <a:lnTo>
                  <a:pt x="1175271" y="621705"/>
                </a:lnTo>
                <a:lnTo>
                  <a:pt x="1160224" y="664043"/>
                </a:lnTo>
                <a:lnTo>
                  <a:pt x="1140463" y="705667"/>
                </a:lnTo>
                <a:lnTo>
                  <a:pt x="1115908" y="746338"/>
                </a:lnTo>
                <a:lnTo>
                  <a:pt x="1088561" y="783185"/>
                </a:lnTo>
                <a:lnTo>
                  <a:pt x="1057890" y="817522"/>
                </a:lnTo>
                <a:lnTo>
                  <a:pt x="1024137" y="849248"/>
                </a:lnTo>
                <a:lnTo>
                  <a:pt x="987548" y="878261"/>
                </a:lnTo>
                <a:lnTo>
                  <a:pt x="948366" y="904457"/>
                </a:lnTo>
                <a:lnTo>
                  <a:pt x="906835" y="927735"/>
                </a:lnTo>
                <a:lnTo>
                  <a:pt x="863199" y="947992"/>
                </a:lnTo>
                <a:lnTo>
                  <a:pt x="817701" y="965125"/>
                </a:lnTo>
                <a:lnTo>
                  <a:pt x="770586" y="979034"/>
                </a:lnTo>
                <a:lnTo>
                  <a:pt x="722098" y="989615"/>
                </a:lnTo>
                <a:lnTo>
                  <a:pt x="672480" y="996766"/>
                </a:lnTo>
                <a:lnTo>
                  <a:pt x="621976" y="1000385"/>
                </a:lnTo>
                <a:lnTo>
                  <a:pt x="570831" y="1000369"/>
                </a:lnTo>
                <a:lnTo>
                  <a:pt x="519287" y="996617"/>
                </a:lnTo>
                <a:lnTo>
                  <a:pt x="347952" y="1125915"/>
                </a:lnTo>
                <a:close/>
              </a:path>
            </a:pathLst>
          </a:custGeom>
          <a:ln w="6883">
            <a:solidFill>
              <a:srgbClr val="2F528F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6" name="object 76"/>
          <p:cNvSpPr txBox="1"/>
          <p:nvPr/>
        </p:nvSpPr>
        <p:spPr>
          <a:xfrm>
            <a:off x="4593130" y="2040549"/>
            <a:ext cx="1037581" cy="405265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37</a:t>
            </a:r>
            <a:r>
              <a:rPr sz="649" spc="-6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AC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S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56%=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1049" spc="20" dirty="0">
                <a:solidFill>
                  <a:srgbClr val="FF0000"/>
                </a:solidFill>
                <a:latin typeface="Times New Roman"/>
                <a:cs typeface="Times New Roman"/>
              </a:rPr>
              <a:t>20%</a:t>
            </a:r>
            <a:endParaRPr sz="1049">
              <a:latin typeface="Times New Roman"/>
              <a:cs typeface="Times New Roman"/>
            </a:endParaRPr>
          </a:p>
          <a:p>
            <a:pPr marL="12685">
              <a:spcBef>
                <a:spcPts val="924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ND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IE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N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TES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COMP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LE</a:t>
            </a:r>
            <a:r>
              <a:rPr sz="649" spc="-50" dirty="0">
                <a:solidFill>
                  <a:srgbClr val="0563C1"/>
                </a:solidFill>
                <a:latin typeface="Times New Roman"/>
                <a:cs typeface="Times New Roman"/>
              </a:rPr>
              <a:t>T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AR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605817" y="2630080"/>
            <a:ext cx="563820" cy="6976"/>
          </a:xfrm>
          <a:custGeom>
            <a:avLst/>
            <a:gdLst/>
            <a:ahLst/>
            <a:cxnLst/>
            <a:rect l="l" t="t" r="r" b="b"/>
            <a:pathLst>
              <a:path w="564514" h="6985">
                <a:moveTo>
                  <a:pt x="564032" y="0"/>
                </a:moveTo>
                <a:lnTo>
                  <a:pt x="376021" y="0"/>
                </a:lnTo>
                <a:lnTo>
                  <a:pt x="0" y="0"/>
                </a:lnTo>
                <a:lnTo>
                  <a:pt x="0" y="6870"/>
                </a:lnTo>
                <a:lnTo>
                  <a:pt x="564032" y="6870"/>
                </a:lnTo>
                <a:lnTo>
                  <a:pt x="564032" y="0"/>
                </a:lnTo>
                <a:close/>
              </a:path>
            </a:pathLst>
          </a:custGeom>
          <a:solidFill>
            <a:srgbClr val="0563C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78" name="object 78"/>
          <p:cNvSpPr txBox="1"/>
          <p:nvPr/>
        </p:nvSpPr>
        <p:spPr>
          <a:xfrm>
            <a:off x="4593130" y="2527493"/>
            <a:ext cx="587920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RNAs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eq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</a:t>
            </a:r>
            <a:r>
              <a:rPr sz="649" dirty="0">
                <a:solidFill>
                  <a:srgbClr val="0563C1"/>
                </a:solidFill>
                <a:latin typeface="Times New Roman"/>
                <a:cs typeface="Times New Roman"/>
              </a:rPr>
              <a:t>+</a:t>
            </a:r>
            <a:r>
              <a:rPr sz="649" spc="-5" dirty="0">
                <a:solidFill>
                  <a:srgbClr val="0563C1"/>
                </a:solidFill>
                <a:latin typeface="Times New Roman"/>
                <a:cs typeface="Times New Roman"/>
              </a:rPr>
              <a:t> OGM</a:t>
            </a:r>
            <a:endParaRPr sz="649">
              <a:latin typeface="Times New Roman"/>
              <a:cs typeface="Times New Roman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934882" y="1863631"/>
            <a:ext cx="524498" cy="20096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6490" rIns="0" bIns="0" rtlCol="0">
            <a:spAutoFit/>
          </a:bodyPr>
          <a:lstStyle/>
          <a:p>
            <a:pPr marL="48836">
              <a:spcBef>
                <a:spcPts val="130"/>
              </a:spcBef>
            </a:pPr>
            <a:r>
              <a:rPr sz="1199" b="1" spc="-10" dirty="0">
                <a:latin typeface="Corbel"/>
                <a:cs typeface="Corbel"/>
              </a:rPr>
              <a:t>n=152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374360" y="1349703"/>
            <a:ext cx="6308566" cy="177907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Resultados:</a:t>
            </a:r>
            <a:r>
              <a:rPr sz="1049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evolutivo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la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clasificación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de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entidades</a:t>
            </a:r>
            <a:r>
              <a:rPr sz="1049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genéticas dentro del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protocolo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PETHEMA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LAL19</a:t>
            </a:r>
            <a:r>
              <a:rPr sz="1049" b="1" spc="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en</a:t>
            </a:r>
            <a:r>
              <a:rPr sz="1049" b="1" spc="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049" b="1" spc="15" dirty="0">
                <a:solidFill>
                  <a:srgbClr val="7030A0"/>
                </a:solidFill>
                <a:latin typeface="Calibri"/>
                <a:cs typeface="Calibri"/>
              </a:rPr>
              <a:t>LAL-B</a:t>
            </a:r>
            <a:endParaRPr sz="1049">
              <a:latin typeface="Calibri"/>
              <a:cs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5047677" y="2978675"/>
            <a:ext cx="41224" cy="282227"/>
          </a:xfrm>
          <a:custGeom>
            <a:avLst/>
            <a:gdLst/>
            <a:ahLst/>
            <a:cxnLst/>
            <a:rect l="l" t="t" r="r" b="b"/>
            <a:pathLst>
              <a:path w="41275" h="282575">
                <a:moveTo>
                  <a:pt x="15481" y="241300"/>
                </a:moveTo>
                <a:lnTo>
                  <a:pt x="0" y="241300"/>
                </a:lnTo>
                <a:lnTo>
                  <a:pt x="20637" y="282575"/>
                </a:lnTo>
                <a:lnTo>
                  <a:pt x="37833" y="248183"/>
                </a:lnTo>
                <a:lnTo>
                  <a:pt x="15481" y="248183"/>
                </a:lnTo>
                <a:lnTo>
                  <a:pt x="15481" y="241300"/>
                </a:lnTo>
                <a:close/>
              </a:path>
              <a:path w="41275" h="282575">
                <a:moveTo>
                  <a:pt x="25793" y="0"/>
                </a:moveTo>
                <a:lnTo>
                  <a:pt x="15481" y="0"/>
                </a:lnTo>
                <a:lnTo>
                  <a:pt x="15481" y="248183"/>
                </a:lnTo>
                <a:lnTo>
                  <a:pt x="25793" y="248183"/>
                </a:lnTo>
                <a:lnTo>
                  <a:pt x="25793" y="0"/>
                </a:lnTo>
                <a:close/>
              </a:path>
              <a:path w="41275" h="282575">
                <a:moveTo>
                  <a:pt x="41275" y="241300"/>
                </a:moveTo>
                <a:lnTo>
                  <a:pt x="25793" y="241300"/>
                </a:lnTo>
                <a:lnTo>
                  <a:pt x="25793" y="248183"/>
                </a:lnTo>
                <a:lnTo>
                  <a:pt x="37833" y="248183"/>
                </a:lnTo>
                <a:lnTo>
                  <a:pt x="41275" y="24130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2" name="object 82"/>
          <p:cNvSpPr txBox="1"/>
          <p:nvPr/>
        </p:nvSpPr>
        <p:spPr>
          <a:xfrm>
            <a:off x="5571768" y="3823754"/>
            <a:ext cx="233391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12%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Ph-like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082088" y="3737982"/>
            <a:ext cx="275251" cy="20557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65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10%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5" dirty="0">
                <a:latin typeface="Calibri"/>
                <a:cs typeface="Calibri"/>
              </a:rPr>
              <a:t>K</a:t>
            </a:r>
            <a:r>
              <a:rPr sz="599" spc="-10" dirty="0">
                <a:latin typeface="Calibri"/>
                <a:cs typeface="Calibri"/>
              </a:rPr>
              <a:t>M</a:t>
            </a:r>
            <a:r>
              <a:rPr sz="599" spc="-5" dirty="0">
                <a:latin typeface="Calibri"/>
                <a:cs typeface="Calibri"/>
              </a:rPr>
              <a:t>T2Ar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409834" y="3380160"/>
            <a:ext cx="260664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>
              <a:lnSpc>
                <a:spcPct val="104700"/>
              </a:lnSpc>
              <a:spcBef>
                <a:spcPts val="100"/>
              </a:spcBef>
            </a:pPr>
            <a:r>
              <a:rPr sz="599" spc="-5" dirty="0">
                <a:latin typeface="Calibri"/>
                <a:cs typeface="Calibri"/>
              </a:rPr>
              <a:t>8% </a:t>
            </a:r>
            <a:r>
              <a:rPr sz="599" dirty="0">
                <a:latin typeface="Calibri"/>
                <a:cs typeface="Calibri"/>
              </a:rPr>
              <a:t> </a:t>
            </a:r>
            <a:r>
              <a:rPr sz="599" spc="-10" dirty="0">
                <a:latin typeface="Calibri"/>
                <a:cs typeface="Calibri"/>
              </a:rPr>
              <a:t>P</a:t>
            </a:r>
            <a:r>
              <a:rPr sz="599" spc="-5" dirty="0">
                <a:latin typeface="Calibri"/>
                <a:cs typeface="Calibri"/>
              </a:rPr>
              <a:t>X5R80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495984" y="2969590"/>
            <a:ext cx="242904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99" spc="-5" dirty="0">
                <a:latin typeface="Calibri"/>
                <a:cs typeface="Calibri"/>
              </a:rPr>
              <a:t>7%</a:t>
            </a:r>
            <a:endParaRPr sz="599">
              <a:latin typeface="Calibri"/>
              <a:cs typeface="Calibri"/>
            </a:endParaRPr>
          </a:p>
          <a:p>
            <a:pPr marL="12685">
              <a:spcBef>
                <a:spcPts val="30"/>
              </a:spcBef>
            </a:pPr>
            <a:r>
              <a:rPr sz="599" spc="-10" dirty="0">
                <a:latin typeface="Calibri"/>
                <a:cs typeface="Calibri"/>
              </a:rPr>
              <a:t>Hypopl</a:t>
            </a:r>
            <a:endParaRPr sz="599">
              <a:latin typeface="Calibri"/>
              <a:cs typeface="Calibri"/>
            </a:endParaRPr>
          </a:p>
        </p:txBody>
      </p:sp>
      <p:grpSp>
        <p:nvGrpSpPr>
          <p:cNvPr id="86" name="object 86"/>
          <p:cNvGrpSpPr/>
          <p:nvPr/>
        </p:nvGrpSpPr>
        <p:grpSpPr>
          <a:xfrm>
            <a:off x="1421573" y="1708330"/>
            <a:ext cx="2808317" cy="2535603"/>
            <a:chOff x="1417688" y="1710436"/>
            <a:chExt cx="2811780" cy="2538730"/>
          </a:xfrm>
        </p:grpSpPr>
        <p:pic>
          <p:nvPicPr>
            <p:cNvPr id="87" name="object 8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688" y="1710436"/>
              <a:ext cx="2811500" cy="2538171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446442" y="2181404"/>
              <a:ext cx="107882" cy="298754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2487604" y="2187942"/>
              <a:ext cx="67310" cy="290195"/>
            </a:xfrm>
            <a:custGeom>
              <a:avLst/>
              <a:gdLst/>
              <a:ahLst/>
              <a:cxnLst/>
              <a:rect l="l" t="t" r="r" b="b"/>
              <a:pathLst>
                <a:path w="67310" h="290194">
                  <a:moveTo>
                    <a:pt x="15430" y="0"/>
                  </a:moveTo>
                  <a:lnTo>
                    <a:pt x="28272" y="779"/>
                  </a:lnTo>
                  <a:lnTo>
                    <a:pt x="41100" y="1727"/>
                  </a:lnTo>
                  <a:lnTo>
                    <a:pt x="53913" y="2846"/>
                  </a:lnTo>
                  <a:lnTo>
                    <a:pt x="66713" y="4140"/>
                  </a:lnTo>
                  <a:lnTo>
                    <a:pt x="35902" y="289966"/>
                  </a:lnTo>
                  <a:lnTo>
                    <a:pt x="26942" y="289056"/>
                  </a:lnTo>
                  <a:lnTo>
                    <a:pt x="17970" y="288269"/>
                  </a:lnTo>
                  <a:lnTo>
                    <a:pt x="8988" y="287603"/>
                  </a:lnTo>
                  <a:lnTo>
                    <a:pt x="0" y="287058"/>
                  </a:lnTo>
                  <a:lnTo>
                    <a:pt x="1543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0" name="object 9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523502" y="2192083"/>
              <a:ext cx="81800" cy="290639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2523498" y="2192083"/>
              <a:ext cx="81915" cy="290830"/>
            </a:xfrm>
            <a:custGeom>
              <a:avLst/>
              <a:gdLst/>
              <a:ahLst/>
              <a:cxnLst/>
              <a:rect l="l" t="t" r="r" b="b"/>
              <a:pathLst>
                <a:path w="81914" h="290830">
                  <a:moveTo>
                    <a:pt x="30822" y="0"/>
                  </a:moveTo>
                  <a:lnTo>
                    <a:pt x="43605" y="1466"/>
                  </a:lnTo>
                  <a:lnTo>
                    <a:pt x="56365" y="3103"/>
                  </a:lnTo>
                  <a:lnTo>
                    <a:pt x="69102" y="4909"/>
                  </a:lnTo>
                  <a:lnTo>
                    <a:pt x="81813" y="6883"/>
                  </a:lnTo>
                  <a:lnTo>
                    <a:pt x="35699" y="290639"/>
                  </a:lnTo>
                  <a:lnTo>
                    <a:pt x="26803" y="289253"/>
                  </a:lnTo>
                  <a:lnTo>
                    <a:pt x="17887" y="287988"/>
                  </a:lnTo>
                  <a:lnTo>
                    <a:pt x="8953" y="286842"/>
                  </a:lnTo>
                  <a:lnTo>
                    <a:pt x="0" y="285813"/>
                  </a:lnTo>
                  <a:lnTo>
                    <a:pt x="30822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2" name="object 9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559202" y="2198966"/>
              <a:ext cx="96659" cy="290487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559199" y="2198970"/>
              <a:ext cx="97155" cy="290830"/>
            </a:xfrm>
            <a:custGeom>
              <a:avLst/>
              <a:gdLst/>
              <a:ahLst/>
              <a:cxnLst/>
              <a:rect l="l" t="t" r="r" b="b"/>
              <a:pathLst>
                <a:path w="97155" h="290830">
                  <a:moveTo>
                    <a:pt x="46113" y="0"/>
                  </a:moveTo>
                  <a:lnTo>
                    <a:pt x="58796" y="2150"/>
                  </a:lnTo>
                  <a:lnTo>
                    <a:pt x="71448" y="4468"/>
                  </a:lnTo>
                  <a:lnTo>
                    <a:pt x="84070" y="6956"/>
                  </a:lnTo>
                  <a:lnTo>
                    <a:pt x="96659" y="9613"/>
                  </a:lnTo>
                  <a:lnTo>
                    <a:pt x="35382" y="290487"/>
                  </a:lnTo>
                  <a:lnTo>
                    <a:pt x="26569" y="288622"/>
                  </a:lnTo>
                  <a:lnTo>
                    <a:pt x="17733" y="286878"/>
                  </a:lnTo>
                  <a:lnTo>
                    <a:pt x="8877" y="285256"/>
                  </a:lnTo>
                  <a:lnTo>
                    <a:pt x="0" y="283756"/>
                  </a:lnTo>
                  <a:lnTo>
                    <a:pt x="4611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4" name="object 9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594584" y="2208580"/>
              <a:ext cx="111239" cy="289496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594583" y="2208584"/>
              <a:ext cx="111760" cy="289560"/>
            </a:xfrm>
            <a:custGeom>
              <a:avLst/>
              <a:gdLst/>
              <a:ahLst/>
              <a:cxnLst/>
              <a:rect l="l" t="t" r="r" b="b"/>
              <a:pathLst>
                <a:path w="111760" h="289560">
                  <a:moveTo>
                    <a:pt x="61277" y="0"/>
                  </a:moveTo>
                  <a:lnTo>
                    <a:pt x="73829" y="2826"/>
                  </a:lnTo>
                  <a:lnTo>
                    <a:pt x="86339" y="5821"/>
                  </a:lnTo>
                  <a:lnTo>
                    <a:pt x="98808" y="8985"/>
                  </a:lnTo>
                  <a:lnTo>
                    <a:pt x="111239" y="12319"/>
                  </a:lnTo>
                  <a:lnTo>
                    <a:pt x="34975" y="289483"/>
                  </a:lnTo>
                  <a:lnTo>
                    <a:pt x="26274" y="287157"/>
                  </a:lnTo>
                  <a:lnTo>
                    <a:pt x="17545" y="284945"/>
                  </a:lnTo>
                  <a:lnTo>
                    <a:pt x="8786" y="282849"/>
                  </a:lnTo>
                  <a:lnTo>
                    <a:pt x="0" y="280873"/>
                  </a:lnTo>
                  <a:lnTo>
                    <a:pt x="61277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6" name="object 9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629547" y="2220899"/>
              <a:ext cx="125501" cy="287655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2629557" y="2220898"/>
              <a:ext cx="125730" cy="287655"/>
            </a:xfrm>
            <a:custGeom>
              <a:avLst/>
              <a:gdLst/>
              <a:ahLst/>
              <a:cxnLst/>
              <a:rect l="l" t="t" r="r" b="b"/>
              <a:pathLst>
                <a:path w="125730" h="287655">
                  <a:moveTo>
                    <a:pt x="76263" y="0"/>
                  </a:moveTo>
                  <a:lnTo>
                    <a:pt x="88643" y="3495"/>
                  </a:lnTo>
                  <a:lnTo>
                    <a:pt x="100976" y="7158"/>
                  </a:lnTo>
                  <a:lnTo>
                    <a:pt x="113259" y="10985"/>
                  </a:lnTo>
                  <a:lnTo>
                    <a:pt x="125488" y="14973"/>
                  </a:lnTo>
                  <a:lnTo>
                    <a:pt x="34455" y="287655"/>
                  </a:lnTo>
                  <a:lnTo>
                    <a:pt x="25892" y="284864"/>
                  </a:lnTo>
                  <a:lnTo>
                    <a:pt x="17294" y="282187"/>
                  </a:lnTo>
                  <a:lnTo>
                    <a:pt x="8662" y="279625"/>
                  </a:lnTo>
                  <a:lnTo>
                    <a:pt x="0" y="277177"/>
                  </a:lnTo>
                  <a:lnTo>
                    <a:pt x="7626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98" name="object 9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664015" y="2235873"/>
              <a:ext cx="186715" cy="299110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2664015" y="2235875"/>
              <a:ext cx="187325" cy="299720"/>
            </a:xfrm>
            <a:custGeom>
              <a:avLst/>
              <a:gdLst/>
              <a:ahLst/>
              <a:cxnLst/>
              <a:rect l="l" t="t" r="r" b="b"/>
              <a:pathLst>
                <a:path w="187325" h="299719">
                  <a:moveTo>
                    <a:pt x="91033" y="0"/>
                  </a:moveTo>
                  <a:lnTo>
                    <a:pt x="115329" y="8476"/>
                  </a:lnTo>
                  <a:lnTo>
                    <a:pt x="139385" y="17599"/>
                  </a:lnTo>
                  <a:lnTo>
                    <a:pt x="163189" y="27364"/>
                  </a:lnTo>
                  <a:lnTo>
                    <a:pt x="186728" y="37769"/>
                  </a:lnTo>
                  <a:lnTo>
                    <a:pt x="66979" y="299123"/>
                  </a:lnTo>
                  <a:lnTo>
                    <a:pt x="50508" y="291839"/>
                  </a:lnTo>
                  <a:lnTo>
                    <a:pt x="33847" y="285002"/>
                  </a:lnTo>
                  <a:lnTo>
                    <a:pt x="17007" y="278615"/>
                  </a:lnTo>
                  <a:lnTo>
                    <a:pt x="0" y="272681"/>
                  </a:lnTo>
                  <a:lnTo>
                    <a:pt x="91033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0" name="object 100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730995" y="2273643"/>
              <a:ext cx="210820" cy="294817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2731000" y="2273641"/>
              <a:ext cx="210820" cy="295275"/>
            </a:xfrm>
            <a:custGeom>
              <a:avLst/>
              <a:gdLst/>
              <a:ahLst/>
              <a:cxnLst/>
              <a:rect l="l" t="t" r="r" b="b"/>
              <a:pathLst>
                <a:path w="210819" h="295275">
                  <a:moveTo>
                    <a:pt x="119735" y="0"/>
                  </a:moveTo>
                  <a:lnTo>
                    <a:pt x="142981" y="11028"/>
                  </a:lnTo>
                  <a:lnTo>
                    <a:pt x="165920" y="22677"/>
                  </a:lnTo>
                  <a:lnTo>
                    <a:pt x="188538" y="34938"/>
                  </a:lnTo>
                  <a:lnTo>
                    <a:pt x="210819" y="47802"/>
                  </a:lnTo>
                  <a:lnTo>
                    <a:pt x="63753" y="294817"/>
                  </a:lnTo>
                  <a:lnTo>
                    <a:pt x="48156" y="285809"/>
                  </a:lnTo>
                  <a:lnTo>
                    <a:pt x="32324" y="277228"/>
                  </a:lnTo>
                  <a:lnTo>
                    <a:pt x="16269" y="269075"/>
                  </a:lnTo>
                  <a:lnTo>
                    <a:pt x="0" y="261353"/>
                  </a:lnTo>
                  <a:lnTo>
                    <a:pt x="11973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2" name="object 10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794761" y="2321458"/>
              <a:ext cx="272783" cy="309511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794758" y="2321449"/>
              <a:ext cx="273050" cy="309880"/>
            </a:xfrm>
            <a:custGeom>
              <a:avLst/>
              <a:gdLst/>
              <a:ahLst/>
              <a:cxnLst/>
              <a:rect l="l" t="t" r="r" b="b"/>
              <a:pathLst>
                <a:path w="273050" h="309880">
                  <a:moveTo>
                    <a:pt x="147066" y="0"/>
                  </a:moveTo>
                  <a:lnTo>
                    <a:pt x="179830" y="20412"/>
                  </a:lnTo>
                  <a:lnTo>
                    <a:pt x="211731" y="42119"/>
                  </a:lnTo>
                  <a:lnTo>
                    <a:pt x="242731" y="65093"/>
                  </a:lnTo>
                  <a:lnTo>
                    <a:pt x="272796" y="89306"/>
                  </a:lnTo>
                  <a:lnTo>
                    <a:pt x="88011" y="309524"/>
                  </a:lnTo>
                  <a:lnTo>
                    <a:pt x="66965" y="292570"/>
                  </a:lnTo>
                  <a:lnTo>
                    <a:pt x="45262" y="276488"/>
                  </a:lnTo>
                  <a:lnTo>
                    <a:pt x="22931" y="261296"/>
                  </a:lnTo>
                  <a:lnTo>
                    <a:pt x="0" y="247015"/>
                  </a:lnTo>
                  <a:lnTo>
                    <a:pt x="147066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4" name="object 10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882772" y="2410752"/>
              <a:ext cx="434555" cy="446506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2882767" y="2410748"/>
              <a:ext cx="434975" cy="447040"/>
            </a:xfrm>
            <a:custGeom>
              <a:avLst/>
              <a:gdLst/>
              <a:ahLst/>
              <a:cxnLst/>
              <a:rect l="l" t="t" r="r" b="b"/>
              <a:pathLst>
                <a:path w="434975" h="447039">
                  <a:moveTo>
                    <a:pt x="184785" y="0"/>
                  </a:moveTo>
                  <a:lnTo>
                    <a:pt x="223392" y="34207"/>
                  </a:lnTo>
                  <a:lnTo>
                    <a:pt x="260027" y="70362"/>
                  </a:lnTo>
                  <a:lnTo>
                    <a:pt x="294619" y="108377"/>
                  </a:lnTo>
                  <a:lnTo>
                    <a:pt x="327102" y="148164"/>
                  </a:lnTo>
                  <a:lnTo>
                    <a:pt x="357407" y="189634"/>
                  </a:lnTo>
                  <a:lnTo>
                    <a:pt x="385465" y="232700"/>
                  </a:lnTo>
                  <a:lnTo>
                    <a:pt x="411208" y="277273"/>
                  </a:lnTo>
                  <a:lnTo>
                    <a:pt x="434568" y="323265"/>
                  </a:lnTo>
                  <a:lnTo>
                    <a:pt x="174840" y="446506"/>
                  </a:lnTo>
                  <a:lnTo>
                    <a:pt x="152665" y="403798"/>
                  </a:lnTo>
                  <a:lnTo>
                    <a:pt x="127553" y="362893"/>
                  </a:lnTo>
                  <a:lnTo>
                    <a:pt x="99617" y="323937"/>
                  </a:lnTo>
                  <a:lnTo>
                    <a:pt x="68970" y="287075"/>
                  </a:lnTo>
                  <a:lnTo>
                    <a:pt x="35727" y="252453"/>
                  </a:lnTo>
                  <a:lnTo>
                    <a:pt x="0" y="220218"/>
                  </a:lnTo>
                  <a:lnTo>
                    <a:pt x="184785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6" name="object 10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057613" y="2734018"/>
              <a:ext cx="352149" cy="500722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3057620" y="2734019"/>
              <a:ext cx="352425" cy="501015"/>
            </a:xfrm>
            <a:custGeom>
              <a:avLst/>
              <a:gdLst/>
              <a:ahLst/>
              <a:cxnLst/>
              <a:rect l="l" t="t" r="r" b="b"/>
              <a:pathLst>
                <a:path w="352425" h="501014">
                  <a:moveTo>
                    <a:pt x="259714" y="0"/>
                  </a:moveTo>
                  <a:lnTo>
                    <a:pt x="280600" y="47266"/>
                  </a:lnTo>
                  <a:lnTo>
                    <a:pt x="298859" y="95448"/>
                  </a:lnTo>
                  <a:lnTo>
                    <a:pt x="314470" y="144436"/>
                  </a:lnTo>
                  <a:lnTo>
                    <a:pt x="327414" y="194121"/>
                  </a:lnTo>
                  <a:lnTo>
                    <a:pt x="337673" y="244394"/>
                  </a:lnTo>
                  <a:lnTo>
                    <a:pt x="345227" y="295143"/>
                  </a:lnTo>
                  <a:lnTo>
                    <a:pt x="350057" y="346260"/>
                  </a:lnTo>
                  <a:lnTo>
                    <a:pt x="352142" y="397636"/>
                  </a:lnTo>
                  <a:lnTo>
                    <a:pt x="351465" y="449160"/>
                  </a:lnTo>
                  <a:lnTo>
                    <a:pt x="348005" y="500722"/>
                  </a:lnTo>
                  <a:lnTo>
                    <a:pt x="61798" y="473748"/>
                  </a:lnTo>
                  <a:lnTo>
                    <a:pt x="64663" y="422190"/>
                  </a:lnTo>
                  <a:lnTo>
                    <a:pt x="63563" y="370753"/>
                  </a:lnTo>
                  <a:lnTo>
                    <a:pt x="58539" y="319663"/>
                  </a:lnTo>
                  <a:lnTo>
                    <a:pt x="49631" y="269142"/>
                  </a:lnTo>
                  <a:lnTo>
                    <a:pt x="36878" y="219415"/>
                  </a:lnTo>
                  <a:lnTo>
                    <a:pt x="20321" y="170707"/>
                  </a:lnTo>
                  <a:lnTo>
                    <a:pt x="0" y="123240"/>
                  </a:lnTo>
                  <a:lnTo>
                    <a:pt x="259714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08" name="object 10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971177" y="3207753"/>
              <a:ext cx="434441" cy="543102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2971182" y="3207764"/>
              <a:ext cx="434975" cy="543560"/>
            </a:xfrm>
            <a:custGeom>
              <a:avLst/>
              <a:gdLst/>
              <a:ahLst/>
              <a:cxnLst/>
              <a:rect l="l" t="t" r="r" b="b"/>
              <a:pathLst>
                <a:path w="434975" h="543560">
                  <a:moveTo>
                    <a:pt x="434441" y="26974"/>
                  </a:moveTo>
                  <a:lnTo>
                    <a:pt x="428197" y="78328"/>
                  </a:lnTo>
                  <a:lnTo>
                    <a:pt x="419225" y="129104"/>
                  </a:lnTo>
                  <a:lnTo>
                    <a:pt x="407568" y="179199"/>
                  </a:lnTo>
                  <a:lnTo>
                    <a:pt x="393267" y="228510"/>
                  </a:lnTo>
                  <a:lnTo>
                    <a:pt x="376365" y="276934"/>
                  </a:lnTo>
                  <a:lnTo>
                    <a:pt x="356904" y="324369"/>
                  </a:lnTo>
                  <a:lnTo>
                    <a:pt x="334925" y="370710"/>
                  </a:lnTo>
                  <a:lnTo>
                    <a:pt x="310472" y="415856"/>
                  </a:lnTo>
                  <a:lnTo>
                    <a:pt x="283585" y="459704"/>
                  </a:lnTo>
                  <a:lnTo>
                    <a:pt x="254308" y="502149"/>
                  </a:lnTo>
                  <a:lnTo>
                    <a:pt x="222681" y="543090"/>
                  </a:lnTo>
                  <a:lnTo>
                    <a:pt x="0" y="361276"/>
                  </a:lnTo>
                  <a:lnTo>
                    <a:pt x="30017" y="321596"/>
                  </a:lnTo>
                  <a:lnTo>
                    <a:pt x="56906" y="279976"/>
                  </a:lnTo>
                  <a:lnTo>
                    <a:pt x="80590" y="236602"/>
                  </a:lnTo>
                  <a:lnTo>
                    <a:pt x="100991" y="191663"/>
                  </a:lnTo>
                  <a:lnTo>
                    <a:pt x="118033" y="145346"/>
                  </a:lnTo>
                  <a:lnTo>
                    <a:pt x="131639" y="97838"/>
                  </a:lnTo>
                  <a:lnTo>
                    <a:pt x="141732" y="49327"/>
                  </a:lnTo>
                  <a:lnTo>
                    <a:pt x="148234" y="0"/>
                  </a:lnTo>
                  <a:lnTo>
                    <a:pt x="434441" y="26974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0" name="object 11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612136" y="3569055"/>
              <a:ext cx="581723" cy="506171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2612130" y="3569046"/>
              <a:ext cx="582295" cy="506730"/>
            </a:xfrm>
            <a:custGeom>
              <a:avLst/>
              <a:gdLst/>
              <a:ahLst/>
              <a:cxnLst/>
              <a:rect l="l" t="t" r="r" b="b"/>
              <a:pathLst>
                <a:path w="582294" h="506729">
                  <a:moveTo>
                    <a:pt x="581736" y="181813"/>
                  </a:moveTo>
                  <a:lnTo>
                    <a:pt x="547907" y="221035"/>
                  </a:lnTo>
                  <a:lnTo>
                    <a:pt x="512144" y="258238"/>
                  </a:lnTo>
                  <a:lnTo>
                    <a:pt x="474539" y="293364"/>
                  </a:lnTo>
                  <a:lnTo>
                    <a:pt x="435188" y="326352"/>
                  </a:lnTo>
                  <a:lnTo>
                    <a:pt x="394184" y="357144"/>
                  </a:lnTo>
                  <a:lnTo>
                    <a:pt x="351621" y="385679"/>
                  </a:lnTo>
                  <a:lnTo>
                    <a:pt x="307595" y="411899"/>
                  </a:lnTo>
                  <a:lnTo>
                    <a:pt x="262198" y="435744"/>
                  </a:lnTo>
                  <a:lnTo>
                    <a:pt x="215526" y="457154"/>
                  </a:lnTo>
                  <a:lnTo>
                    <a:pt x="167672" y="476071"/>
                  </a:lnTo>
                  <a:lnTo>
                    <a:pt x="118730" y="492433"/>
                  </a:lnTo>
                  <a:lnTo>
                    <a:pt x="68795" y="506183"/>
                  </a:lnTo>
                  <a:lnTo>
                    <a:pt x="0" y="227050"/>
                  </a:lnTo>
                  <a:lnTo>
                    <a:pt x="46455" y="213809"/>
                  </a:lnTo>
                  <a:lnTo>
                    <a:pt x="91634" y="197340"/>
                  </a:lnTo>
                  <a:lnTo>
                    <a:pt x="135382" y="177744"/>
                  </a:lnTo>
                  <a:lnTo>
                    <a:pt x="177541" y="155118"/>
                  </a:lnTo>
                  <a:lnTo>
                    <a:pt x="217957" y="129561"/>
                  </a:lnTo>
                  <a:lnTo>
                    <a:pt x="256472" y="101172"/>
                  </a:lnTo>
                  <a:lnTo>
                    <a:pt x="292930" y="70050"/>
                  </a:lnTo>
                  <a:lnTo>
                    <a:pt x="327177" y="36293"/>
                  </a:lnTo>
                  <a:lnTo>
                    <a:pt x="359054" y="0"/>
                  </a:lnTo>
                  <a:lnTo>
                    <a:pt x="581736" y="181813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2" name="object 11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896706" y="3691699"/>
              <a:ext cx="784225" cy="411307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1896711" y="3691686"/>
              <a:ext cx="784225" cy="411480"/>
            </a:xfrm>
            <a:custGeom>
              <a:avLst/>
              <a:gdLst/>
              <a:ahLst/>
              <a:cxnLst/>
              <a:rect l="l" t="t" r="r" b="b"/>
              <a:pathLst>
                <a:path w="784225" h="411479">
                  <a:moveTo>
                    <a:pt x="784212" y="383540"/>
                  </a:moveTo>
                  <a:lnTo>
                    <a:pt x="736301" y="394057"/>
                  </a:lnTo>
                  <a:lnTo>
                    <a:pt x="688157" y="402077"/>
                  </a:lnTo>
                  <a:lnTo>
                    <a:pt x="639871" y="407616"/>
                  </a:lnTo>
                  <a:lnTo>
                    <a:pt x="591534" y="410691"/>
                  </a:lnTo>
                  <a:lnTo>
                    <a:pt x="543237" y="411320"/>
                  </a:lnTo>
                  <a:lnTo>
                    <a:pt x="495072" y="409520"/>
                  </a:lnTo>
                  <a:lnTo>
                    <a:pt x="447129" y="405308"/>
                  </a:lnTo>
                  <a:lnTo>
                    <a:pt x="399500" y="398703"/>
                  </a:lnTo>
                  <a:lnTo>
                    <a:pt x="352277" y="389720"/>
                  </a:lnTo>
                  <a:lnTo>
                    <a:pt x="305549" y="378378"/>
                  </a:lnTo>
                  <a:lnTo>
                    <a:pt x="259408" y="364694"/>
                  </a:lnTo>
                  <a:lnTo>
                    <a:pt x="213946" y="348686"/>
                  </a:lnTo>
                  <a:lnTo>
                    <a:pt x="169253" y="330369"/>
                  </a:lnTo>
                  <a:lnTo>
                    <a:pt x="125421" y="309763"/>
                  </a:lnTo>
                  <a:lnTo>
                    <a:pt x="82540" y="286884"/>
                  </a:lnTo>
                  <a:lnTo>
                    <a:pt x="40703" y="261750"/>
                  </a:lnTo>
                  <a:lnTo>
                    <a:pt x="0" y="234378"/>
                  </a:lnTo>
                  <a:lnTo>
                    <a:pt x="166458" y="0"/>
                  </a:lnTo>
                  <a:lnTo>
                    <a:pt x="207062" y="26682"/>
                  </a:lnTo>
                  <a:lnTo>
                    <a:pt x="249206" y="50210"/>
                  </a:lnTo>
                  <a:lnTo>
                    <a:pt x="292708" y="70550"/>
                  </a:lnTo>
                  <a:lnTo>
                    <a:pt x="337387" y="87667"/>
                  </a:lnTo>
                  <a:lnTo>
                    <a:pt x="383061" y="101526"/>
                  </a:lnTo>
                  <a:lnTo>
                    <a:pt x="429550" y="112093"/>
                  </a:lnTo>
                  <a:lnTo>
                    <a:pt x="476671" y="119333"/>
                  </a:lnTo>
                  <a:lnTo>
                    <a:pt x="524244" y="123211"/>
                  </a:lnTo>
                  <a:lnTo>
                    <a:pt x="572086" y="123694"/>
                  </a:lnTo>
                  <a:lnTo>
                    <a:pt x="620016" y="120745"/>
                  </a:lnTo>
                  <a:lnTo>
                    <a:pt x="667853" y="114332"/>
                  </a:lnTo>
                  <a:lnTo>
                    <a:pt x="715416" y="104419"/>
                  </a:lnTo>
                  <a:lnTo>
                    <a:pt x="784212" y="38354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4" name="object 11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493431" y="3131959"/>
              <a:ext cx="569734" cy="794105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1493433" y="3131948"/>
              <a:ext cx="570230" cy="794385"/>
            </a:xfrm>
            <a:custGeom>
              <a:avLst/>
              <a:gdLst/>
              <a:ahLst/>
              <a:cxnLst/>
              <a:rect l="l" t="t" r="r" b="b"/>
              <a:pathLst>
                <a:path w="570230" h="794385">
                  <a:moveTo>
                    <a:pt x="403275" y="794118"/>
                  </a:moveTo>
                  <a:lnTo>
                    <a:pt x="363625" y="764387"/>
                  </a:lnTo>
                  <a:lnTo>
                    <a:pt x="325779" y="732837"/>
                  </a:lnTo>
                  <a:lnTo>
                    <a:pt x="289780" y="699553"/>
                  </a:lnTo>
                  <a:lnTo>
                    <a:pt x="255671" y="664619"/>
                  </a:lnTo>
                  <a:lnTo>
                    <a:pt x="223495" y="628119"/>
                  </a:lnTo>
                  <a:lnTo>
                    <a:pt x="193295" y="590139"/>
                  </a:lnTo>
                  <a:lnTo>
                    <a:pt x="165113" y="550761"/>
                  </a:lnTo>
                  <a:lnTo>
                    <a:pt x="138993" y="510071"/>
                  </a:lnTo>
                  <a:lnTo>
                    <a:pt x="114978" y="468153"/>
                  </a:lnTo>
                  <a:lnTo>
                    <a:pt x="93110" y="425092"/>
                  </a:lnTo>
                  <a:lnTo>
                    <a:pt x="73432" y="380971"/>
                  </a:lnTo>
                  <a:lnTo>
                    <a:pt x="55987" y="335875"/>
                  </a:lnTo>
                  <a:lnTo>
                    <a:pt x="40818" y="289889"/>
                  </a:lnTo>
                  <a:lnTo>
                    <a:pt x="27968" y="243097"/>
                  </a:lnTo>
                  <a:lnTo>
                    <a:pt x="17479" y="195583"/>
                  </a:lnTo>
                  <a:lnTo>
                    <a:pt x="9395" y="147432"/>
                  </a:lnTo>
                  <a:lnTo>
                    <a:pt x="3759" y="98729"/>
                  </a:lnTo>
                  <a:lnTo>
                    <a:pt x="613" y="49556"/>
                  </a:lnTo>
                  <a:lnTo>
                    <a:pt x="0" y="0"/>
                  </a:lnTo>
                  <a:lnTo>
                    <a:pt x="287451" y="3860"/>
                  </a:lnTo>
                  <a:lnTo>
                    <a:pt x="288679" y="54472"/>
                  </a:lnTo>
                  <a:lnTo>
                    <a:pt x="293664" y="104452"/>
                  </a:lnTo>
                  <a:lnTo>
                    <a:pt x="302313" y="153615"/>
                  </a:lnTo>
                  <a:lnTo>
                    <a:pt x="314533" y="201776"/>
                  </a:lnTo>
                  <a:lnTo>
                    <a:pt x="330230" y="248752"/>
                  </a:lnTo>
                  <a:lnTo>
                    <a:pt x="349311" y="294358"/>
                  </a:lnTo>
                  <a:lnTo>
                    <a:pt x="371681" y="338410"/>
                  </a:lnTo>
                  <a:lnTo>
                    <a:pt x="397248" y="380722"/>
                  </a:lnTo>
                  <a:lnTo>
                    <a:pt x="425917" y="421110"/>
                  </a:lnTo>
                  <a:lnTo>
                    <a:pt x="457595" y="459391"/>
                  </a:lnTo>
                  <a:lnTo>
                    <a:pt x="492188" y="495379"/>
                  </a:lnTo>
                  <a:lnTo>
                    <a:pt x="529604" y="528890"/>
                  </a:lnTo>
                  <a:lnTo>
                    <a:pt x="569747" y="559739"/>
                  </a:lnTo>
                  <a:lnTo>
                    <a:pt x="403275" y="79411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16" name="object 11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493431" y="2186559"/>
              <a:ext cx="958164" cy="949248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1493429" y="2186562"/>
              <a:ext cx="958215" cy="949325"/>
            </a:xfrm>
            <a:custGeom>
              <a:avLst/>
              <a:gdLst/>
              <a:ahLst/>
              <a:cxnLst/>
              <a:rect l="l" t="t" r="r" b="b"/>
              <a:pathLst>
                <a:path w="958214" h="949325">
                  <a:moveTo>
                    <a:pt x="0" y="945388"/>
                  </a:moveTo>
                  <a:lnTo>
                    <a:pt x="1879" y="896558"/>
                  </a:lnTo>
                  <a:lnTo>
                    <a:pt x="6161" y="848390"/>
                  </a:lnTo>
                  <a:lnTo>
                    <a:pt x="12784" y="800942"/>
                  </a:lnTo>
                  <a:lnTo>
                    <a:pt x="21690" y="754272"/>
                  </a:lnTo>
                  <a:lnTo>
                    <a:pt x="32820" y="708438"/>
                  </a:lnTo>
                  <a:lnTo>
                    <a:pt x="46116" y="663499"/>
                  </a:lnTo>
                  <a:lnTo>
                    <a:pt x="61517" y="619513"/>
                  </a:lnTo>
                  <a:lnTo>
                    <a:pt x="78965" y="576538"/>
                  </a:lnTo>
                  <a:lnTo>
                    <a:pt x="98400" y="534632"/>
                  </a:lnTo>
                  <a:lnTo>
                    <a:pt x="119764" y="493854"/>
                  </a:lnTo>
                  <a:lnTo>
                    <a:pt x="142998" y="454262"/>
                  </a:lnTo>
                  <a:lnTo>
                    <a:pt x="168042" y="415914"/>
                  </a:lnTo>
                  <a:lnTo>
                    <a:pt x="194838" y="378869"/>
                  </a:lnTo>
                  <a:lnTo>
                    <a:pt x="223326" y="343184"/>
                  </a:lnTo>
                  <a:lnTo>
                    <a:pt x="253448" y="308919"/>
                  </a:lnTo>
                  <a:lnTo>
                    <a:pt x="285143" y="276131"/>
                  </a:lnTo>
                  <a:lnTo>
                    <a:pt x="318354" y="244878"/>
                  </a:lnTo>
                  <a:lnTo>
                    <a:pt x="353021" y="215220"/>
                  </a:lnTo>
                  <a:lnTo>
                    <a:pt x="389084" y="187214"/>
                  </a:lnTo>
                  <a:lnTo>
                    <a:pt x="426486" y="160918"/>
                  </a:lnTo>
                  <a:lnTo>
                    <a:pt x="465167" y="136391"/>
                  </a:lnTo>
                  <a:lnTo>
                    <a:pt x="505067" y="113691"/>
                  </a:lnTo>
                  <a:lnTo>
                    <a:pt x="546128" y="92876"/>
                  </a:lnTo>
                  <a:lnTo>
                    <a:pt x="588291" y="74005"/>
                  </a:lnTo>
                  <a:lnTo>
                    <a:pt x="631496" y="57136"/>
                  </a:lnTo>
                  <a:lnTo>
                    <a:pt x="675685" y="42327"/>
                  </a:lnTo>
                  <a:lnTo>
                    <a:pt x="720798" y="29637"/>
                  </a:lnTo>
                  <a:lnTo>
                    <a:pt x="766777" y="19123"/>
                  </a:lnTo>
                  <a:lnTo>
                    <a:pt x="813562" y="10844"/>
                  </a:lnTo>
                  <a:lnTo>
                    <a:pt x="861094" y="4858"/>
                  </a:lnTo>
                  <a:lnTo>
                    <a:pt x="909314" y="1224"/>
                  </a:lnTo>
                  <a:lnTo>
                    <a:pt x="958164" y="0"/>
                  </a:lnTo>
                  <a:lnTo>
                    <a:pt x="958164" y="287477"/>
                  </a:lnTo>
                  <a:lnTo>
                    <a:pt x="910707" y="289131"/>
                  </a:lnTo>
                  <a:lnTo>
                    <a:pt x="864133" y="294019"/>
                  </a:lnTo>
                  <a:lnTo>
                    <a:pt x="818555" y="302032"/>
                  </a:lnTo>
                  <a:lnTo>
                    <a:pt x="774083" y="313059"/>
                  </a:lnTo>
                  <a:lnTo>
                    <a:pt x="730829" y="326992"/>
                  </a:lnTo>
                  <a:lnTo>
                    <a:pt x="688904" y="343719"/>
                  </a:lnTo>
                  <a:lnTo>
                    <a:pt x="648420" y="363131"/>
                  </a:lnTo>
                  <a:lnTo>
                    <a:pt x="609487" y="385119"/>
                  </a:lnTo>
                  <a:lnTo>
                    <a:pt x="572218" y="409572"/>
                  </a:lnTo>
                  <a:lnTo>
                    <a:pt x="536723" y="436380"/>
                  </a:lnTo>
                  <a:lnTo>
                    <a:pt x="503115" y="465434"/>
                  </a:lnTo>
                  <a:lnTo>
                    <a:pt x="471503" y="496624"/>
                  </a:lnTo>
                  <a:lnTo>
                    <a:pt x="442001" y="529840"/>
                  </a:lnTo>
                  <a:lnTo>
                    <a:pt x="414718" y="564971"/>
                  </a:lnTo>
                  <a:lnTo>
                    <a:pt x="389767" y="601909"/>
                  </a:lnTo>
                  <a:lnTo>
                    <a:pt x="367259" y="640543"/>
                  </a:lnTo>
                  <a:lnTo>
                    <a:pt x="347304" y="680764"/>
                  </a:lnTo>
                  <a:lnTo>
                    <a:pt x="330015" y="722461"/>
                  </a:lnTo>
                  <a:lnTo>
                    <a:pt x="315504" y="765524"/>
                  </a:lnTo>
                  <a:lnTo>
                    <a:pt x="303880" y="809845"/>
                  </a:lnTo>
                  <a:lnTo>
                    <a:pt x="295256" y="855312"/>
                  </a:lnTo>
                  <a:lnTo>
                    <a:pt x="289742" y="901817"/>
                  </a:lnTo>
                  <a:lnTo>
                    <a:pt x="287451" y="949248"/>
                  </a:lnTo>
                  <a:lnTo>
                    <a:pt x="0" y="945388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8" name="object 118"/>
          <p:cNvSpPr txBox="1"/>
          <p:nvPr/>
        </p:nvSpPr>
        <p:spPr>
          <a:xfrm>
            <a:off x="1828312" y="1789117"/>
            <a:ext cx="1500560" cy="2836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201053" marR="5074" indent="-201688">
              <a:lnSpc>
                <a:spcPct val="105800"/>
              </a:lnSpc>
              <a:spcBef>
                <a:spcPts val="100"/>
              </a:spcBef>
            </a:pP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ENTIDADES GENÈTICAS PETHEMA </a:t>
            </a:r>
            <a:r>
              <a:rPr sz="849" spc="-18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FF0000"/>
                </a:solidFill>
                <a:latin typeface="Calibri"/>
                <a:cs typeface="Calibri"/>
              </a:rPr>
              <a:t>25/11/2019-23/05/2022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119" name="object 119"/>
          <p:cNvGrpSpPr/>
          <p:nvPr/>
        </p:nvGrpSpPr>
        <p:grpSpPr>
          <a:xfrm>
            <a:off x="3486854" y="2213764"/>
            <a:ext cx="702079" cy="1854452"/>
            <a:chOff x="3485515" y="2216493"/>
            <a:chExt cx="702945" cy="1856739"/>
          </a:xfrm>
        </p:grpSpPr>
        <p:sp>
          <p:nvSpPr>
            <p:cNvPr id="120" name="object 120"/>
            <p:cNvSpPr/>
            <p:nvPr/>
          </p:nvSpPr>
          <p:spPr>
            <a:xfrm>
              <a:off x="3485515" y="2216493"/>
              <a:ext cx="702945" cy="1856739"/>
            </a:xfrm>
            <a:custGeom>
              <a:avLst/>
              <a:gdLst/>
              <a:ahLst/>
              <a:cxnLst/>
              <a:rect l="l" t="t" r="r" b="b"/>
              <a:pathLst>
                <a:path w="702945" h="1856739">
                  <a:moveTo>
                    <a:pt x="702411" y="0"/>
                  </a:moveTo>
                  <a:lnTo>
                    <a:pt x="0" y="0"/>
                  </a:lnTo>
                  <a:lnTo>
                    <a:pt x="0" y="1856651"/>
                  </a:lnTo>
                  <a:lnTo>
                    <a:pt x="702411" y="1856651"/>
                  </a:lnTo>
                  <a:lnTo>
                    <a:pt x="702411" y="0"/>
                  </a:ln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1" name="object 12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517988" y="2257514"/>
              <a:ext cx="33997" cy="33985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517986" y="225751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3" name="object 12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517988" y="2373541"/>
              <a:ext cx="33997" cy="33997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3517986" y="237355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5" name="object 12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517988" y="2489593"/>
              <a:ext cx="33997" cy="33985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3517986" y="248959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7" name="object 12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517988" y="2605633"/>
              <a:ext cx="33997" cy="33985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3517986" y="260563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29" name="object 12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517988" y="2721673"/>
              <a:ext cx="33997" cy="33997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3517986" y="272167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1" name="object 13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517988" y="2837713"/>
              <a:ext cx="33997" cy="33997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3517986" y="283771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3" name="object 133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3517988" y="2953753"/>
              <a:ext cx="33997" cy="33985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3517986" y="295375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5" name="object 13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517988" y="3069793"/>
              <a:ext cx="33997" cy="33997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3517986" y="30698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7" name="object 137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517988" y="3185833"/>
              <a:ext cx="33997" cy="33997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3517986" y="318584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39" name="object 13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517988" y="3301885"/>
              <a:ext cx="33997" cy="33985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3517986" y="3301883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1" name="object 141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517988" y="3417912"/>
              <a:ext cx="33997" cy="33997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3517986" y="3417924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3" name="object 14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517988" y="3533952"/>
              <a:ext cx="33997" cy="33997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3517986" y="3533965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5" name="object 14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517988" y="3650005"/>
              <a:ext cx="33997" cy="33985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3517986" y="365000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7" name="object 14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517988" y="3766045"/>
              <a:ext cx="33997" cy="33997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3517986" y="37660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49" name="object 149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517988" y="3882072"/>
              <a:ext cx="33997" cy="33997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3517986" y="388208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51" name="object 151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517988" y="3998125"/>
              <a:ext cx="33997" cy="33985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3517986" y="399812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0" y="0"/>
                  </a:moveTo>
                  <a:lnTo>
                    <a:pt x="33985" y="0"/>
                  </a:lnTo>
                  <a:lnTo>
                    <a:pt x="33985" y="33985"/>
                  </a:lnTo>
                  <a:lnTo>
                    <a:pt x="0" y="33985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53" name="object 153"/>
          <p:cNvSpPr txBox="1"/>
          <p:nvPr/>
        </p:nvSpPr>
        <p:spPr>
          <a:xfrm>
            <a:off x="3486854" y="2213764"/>
            <a:ext cx="702079" cy="1854452"/>
          </a:xfrm>
          <a:prstGeom prst="rect">
            <a:avLst/>
          </a:prstGeom>
        </p:spPr>
        <p:txBody>
          <a:bodyPr vert="horz" wrap="square" lIns="0" tIns="20295" rIns="0" bIns="0" rtlCol="0">
            <a:spAutoFit/>
          </a:bodyPr>
          <a:lstStyle/>
          <a:p>
            <a:pPr marL="80548">
              <a:spcBef>
                <a:spcPts val="160"/>
              </a:spcBef>
            </a:pP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IDH2R140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(n=1)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124311">
              <a:lnSpc>
                <a:spcPct val="169300"/>
              </a:lnSpc>
              <a:spcBef>
                <a:spcPts val="1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ZNF384r (n=1)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F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: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BCL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9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32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C</a:t>
            </a:r>
            <a:r>
              <a:rPr sz="449" spc="-4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1) 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iAMP21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(n=2)</a:t>
            </a:r>
            <a:endParaRPr sz="449">
              <a:latin typeface="Calibri"/>
              <a:cs typeface="Calibri"/>
            </a:endParaRPr>
          </a:p>
          <a:p>
            <a:pPr marL="80548" marR="126848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ETV6::RUNX1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(n=2)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IGHr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(n=3)</a:t>
            </a:r>
            <a:endParaRPr sz="449">
              <a:latin typeface="Calibri"/>
              <a:cs typeface="Calibri"/>
            </a:endParaRPr>
          </a:p>
          <a:p>
            <a:pPr marL="80548" marR="24101">
              <a:lnSpc>
                <a:spcPts val="918"/>
              </a:lnSpc>
              <a:spcBef>
                <a:spcPts val="80"/>
              </a:spcBef>
            </a:pP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High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hyperdiploid 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(n=8) </a:t>
            </a:r>
            <a:r>
              <a:rPr sz="449" spc="-9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TCF3::PBX1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(n=10)</a:t>
            </a:r>
            <a:endParaRPr sz="449">
              <a:latin typeface="Calibri"/>
              <a:cs typeface="Calibri"/>
            </a:endParaRPr>
          </a:p>
          <a:p>
            <a:pPr marL="80548" marR="17124">
              <a:lnSpc>
                <a:spcPts val="909"/>
              </a:lnSpc>
            </a:pP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Low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y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l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dirty="0">
                <a:solidFill>
                  <a:srgbClr val="595959"/>
                </a:solidFill>
                <a:latin typeface="Calibri"/>
                <a:cs typeface="Calibri"/>
              </a:rPr>
              <a:t>i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d</a:t>
            </a:r>
            <a:r>
              <a:rPr sz="449" spc="-3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(n</a:t>
            </a:r>
            <a:r>
              <a:rPr sz="449" spc="-15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11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) 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X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5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P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8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0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>
              <a:spcBef>
                <a:spcPts val="295"/>
              </a:spcBef>
            </a:pPr>
            <a:r>
              <a:rPr sz="449" spc="30" dirty="0">
                <a:solidFill>
                  <a:srgbClr val="595959"/>
                </a:solidFill>
                <a:latin typeface="Calibri"/>
                <a:cs typeface="Calibri"/>
              </a:rPr>
              <a:t>K</a:t>
            </a:r>
            <a:r>
              <a:rPr sz="449" spc="-10" dirty="0">
                <a:solidFill>
                  <a:srgbClr val="595959"/>
                </a:solidFill>
                <a:latin typeface="Calibri"/>
                <a:cs typeface="Calibri"/>
              </a:rPr>
              <a:t>M</a:t>
            </a:r>
            <a:r>
              <a:rPr sz="449" spc="4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2</a:t>
            </a:r>
            <a:r>
              <a:rPr sz="449" spc="60" dirty="0">
                <a:solidFill>
                  <a:srgbClr val="595959"/>
                </a:solidFill>
                <a:latin typeface="Calibri"/>
                <a:cs typeface="Calibri"/>
              </a:rPr>
              <a:t>A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1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  <a:p>
            <a:pPr marL="80548" marR="243547">
              <a:lnSpc>
                <a:spcPct val="168500"/>
              </a:lnSpc>
            </a:pP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Ph-like (n=18) </a:t>
            </a:r>
            <a:r>
              <a:rPr sz="449" spc="1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B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-</a:t>
            </a:r>
            <a:r>
              <a:rPr sz="449" spc="-30" dirty="0">
                <a:solidFill>
                  <a:srgbClr val="595959"/>
                </a:solidFill>
                <a:latin typeface="Calibri"/>
                <a:cs typeface="Calibri"/>
              </a:rPr>
              <a:t>o</a:t>
            </a:r>
            <a:r>
              <a:rPr sz="449" spc="5" dirty="0">
                <a:solidFill>
                  <a:srgbClr val="595959"/>
                </a:solidFill>
                <a:latin typeface="Calibri"/>
                <a:cs typeface="Calibri"/>
              </a:rPr>
              <a:t>t</a:t>
            </a:r>
            <a:r>
              <a:rPr sz="449" spc="25" dirty="0">
                <a:solidFill>
                  <a:srgbClr val="595959"/>
                </a:solidFill>
                <a:latin typeface="Calibri"/>
                <a:cs typeface="Calibri"/>
              </a:rPr>
              <a:t>h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e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r</a:t>
            </a:r>
            <a:r>
              <a:rPr sz="449" spc="-5" dirty="0">
                <a:solidFill>
                  <a:srgbClr val="595959"/>
                </a:solidFill>
                <a:latin typeface="Calibri"/>
                <a:cs typeface="Calibri"/>
              </a:rPr>
              <a:t> </a:t>
            </a:r>
            <a:r>
              <a:rPr sz="449" spc="20" dirty="0">
                <a:solidFill>
                  <a:srgbClr val="595959"/>
                </a:solidFill>
                <a:latin typeface="Calibri"/>
                <a:cs typeface="Calibri"/>
              </a:rPr>
              <a:t>(</a:t>
            </a:r>
            <a:r>
              <a:rPr sz="449" spc="-25" dirty="0">
                <a:solidFill>
                  <a:srgbClr val="595959"/>
                </a:solidFill>
                <a:latin typeface="Calibri"/>
                <a:cs typeface="Calibri"/>
              </a:rPr>
              <a:t>n</a:t>
            </a:r>
            <a:r>
              <a:rPr sz="449" spc="40" dirty="0">
                <a:solidFill>
                  <a:srgbClr val="595959"/>
                </a:solidFill>
                <a:latin typeface="Calibri"/>
                <a:cs typeface="Calibri"/>
              </a:rPr>
              <a:t>=</a:t>
            </a:r>
            <a:r>
              <a:rPr sz="449" spc="-20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35" dirty="0">
                <a:solidFill>
                  <a:srgbClr val="595959"/>
                </a:solidFill>
                <a:latin typeface="Calibri"/>
                <a:cs typeface="Calibri"/>
              </a:rPr>
              <a:t>6</a:t>
            </a:r>
            <a:r>
              <a:rPr sz="449" spc="10" dirty="0">
                <a:solidFill>
                  <a:srgbClr val="595959"/>
                </a:solidFill>
                <a:latin typeface="Calibri"/>
                <a:cs typeface="Calibri"/>
              </a:rPr>
              <a:t>)</a:t>
            </a:r>
            <a:endParaRPr sz="449">
              <a:latin typeface="Calibri"/>
              <a:cs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1421565" y="1708332"/>
            <a:ext cx="2808317" cy="2535603"/>
          </a:xfrm>
          <a:custGeom>
            <a:avLst/>
            <a:gdLst/>
            <a:ahLst/>
            <a:cxnLst/>
            <a:rect l="l" t="t" r="r" b="b"/>
            <a:pathLst>
              <a:path w="2811779" h="2538729">
                <a:moveTo>
                  <a:pt x="0" y="0"/>
                </a:moveTo>
                <a:lnTo>
                  <a:pt x="2811513" y="0"/>
                </a:lnTo>
                <a:lnTo>
                  <a:pt x="2811513" y="2538171"/>
                </a:lnTo>
                <a:lnTo>
                  <a:pt x="0" y="2538171"/>
                </a:lnTo>
                <a:lnTo>
                  <a:pt x="0" y="0"/>
                </a:lnTo>
                <a:close/>
              </a:path>
            </a:pathLst>
          </a:custGeom>
          <a:ln w="5156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55" name="object 155"/>
          <p:cNvSpPr txBox="1"/>
          <p:nvPr/>
        </p:nvSpPr>
        <p:spPr>
          <a:xfrm>
            <a:off x="3439601" y="1825173"/>
            <a:ext cx="524498" cy="201601"/>
          </a:xfrm>
          <a:prstGeom prst="rect">
            <a:avLst/>
          </a:prstGeom>
          <a:ln w="8597">
            <a:solidFill>
              <a:srgbClr val="0070C0"/>
            </a:solidFill>
          </a:ln>
        </p:spPr>
        <p:txBody>
          <a:bodyPr vert="horz" wrap="square" lIns="0" tIns="17124" rIns="0" bIns="0" rtlCol="0">
            <a:spAutoFit/>
          </a:bodyPr>
          <a:lstStyle/>
          <a:p>
            <a:pPr marL="48836">
              <a:spcBef>
                <a:spcPts val="135"/>
              </a:spcBef>
            </a:pPr>
            <a:r>
              <a:rPr sz="1199" b="1" spc="-10" dirty="0">
                <a:latin typeface="Corbel"/>
                <a:cs typeface="Corbel"/>
              </a:rPr>
              <a:t>n=115</a:t>
            </a:r>
            <a:endParaRPr sz="1199">
              <a:latin typeface="Corbel"/>
              <a:cs typeface="Corbe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635497" y="2670938"/>
            <a:ext cx="22704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>
              <a:spcBef>
                <a:spcPts val="125"/>
              </a:spcBef>
            </a:pPr>
            <a:r>
              <a:rPr sz="949" spc="10" dirty="0">
                <a:latin typeface="Calibri"/>
                <a:cs typeface="Calibri"/>
              </a:rPr>
              <a:t>25%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140852" y="3797373"/>
            <a:ext cx="268908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5074">
              <a:lnSpc>
                <a:spcPct val="104700"/>
              </a:lnSpc>
              <a:spcBef>
                <a:spcPts val="100"/>
              </a:spcBef>
            </a:pPr>
            <a:r>
              <a:rPr sz="599" b="1" spc="-5" dirty="0">
                <a:latin typeface="Calibri"/>
                <a:cs typeface="Calibri"/>
              </a:rPr>
              <a:t>14%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10" dirty="0">
                <a:latin typeface="Calibri"/>
                <a:cs typeface="Calibri"/>
              </a:rPr>
              <a:t>K</a:t>
            </a:r>
            <a:r>
              <a:rPr sz="599" b="1" spc="-5" dirty="0">
                <a:latin typeface="Calibri"/>
                <a:cs typeface="Calibri"/>
              </a:rPr>
              <a:t>MT2</a:t>
            </a:r>
            <a:r>
              <a:rPr sz="599" b="1" spc="-10" dirty="0">
                <a:latin typeface="Calibri"/>
                <a:cs typeface="Calibri"/>
              </a:rPr>
              <a:t>A</a:t>
            </a:r>
            <a:r>
              <a:rPr sz="599" b="1" spc="-5" dirty="0">
                <a:latin typeface="Calibri"/>
                <a:cs typeface="Calibri"/>
              </a:rPr>
              <a:t>r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3110334" y="3368667"/>
            <a:ext cx="153481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599" b="1" spc="-5" dirty="0">
                <a:latin typeface="Calibri"/>
                <a:cs typeface="Calibri"/>
              </a:rPr>
              <a:t>9%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r>
              <a:rPr sz="599" b="1" spc="-10" dirty="0">
                <a:latin typeface="Calibri"/>
                <a:cs typeface="Calibri"/>
              </a:rPr>
              <a:t>h</a:t>
            </a:r>
            <a:r>
              <a:rPr sz="599" b="1" spc="-5" dirty="0">
                <a:latin typeface="Calibri"/>
                <a:cs typeface="Calibri"/>
              </a:rPr>
              <a:t>i</a:t>
            </a:r>
            <a:r>
              <a:rPr sz="599" b="1" spc="-10" dirty="0">
                <a:latin typeface="Calibri"/>
                <a:cs typeface="Calibri"/>
              </a:rPr>
              <a:t>p</a:t>
            </a:r>
            <a:r>
              <a:rPr sz="599" b="1" spc="-5" dirty="0">
                <a:latin typeface="Calibri"/>
                <a:cs typeface="Calibri"/>
              </a:rPr>
              <a:t>o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1635518" y="3371916"/>
            <a:ext cx="228953" cy="201474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>
              <a:spcBef>
                <a:spcPts val="135"/>
              </a:spcBef>
            </a:pPr>
            <a:r>
              <a:rPr sz="599" b="1" spc="-5" dirty="0">
                <a:latin typeface="Calibri"/>
                <a:cs typeface="Calibri"/>
              </a:rPr>
              <a:t>15%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30"/>
              </a:spcBef>
            </a:pPr>
            <a:r>
              <a:rPr sz="599" b="1" spc="-5" dirty="0">
                <a:latin typeface="Calibri"/>
                <a:cs typeface="Calibri"/>
              </a:rPr>
              <a:t>P</a:t>
            </a:r>
            <a:r>
              <a:rPr sz="599" b="1" spc="-10" dirty="0">
                <a:latin typeface="Calibri"/>
                <a:cs typeface="Calibri"/>
              </a:rPr>
              <a:t>h</a:t>
            </a:r>
            <a:r>
              <a:rPr sz="599" b="1" spc="-5" dirty="0">
                <a:latin typeface="Calibri"/>
                <a:cs typeface="Calibri"/>
              </a:rPr>
              <a:t>-li</a:t>
            </a:r>
            <a:r>
              <a:rPr sz="599" b="1" spc="-10" dirty="0">
                <a:latin typeface="Calibri"/>
                <a:cs typeface="Calibri"/>
              </a:rPr>
              <a:t>k</a:t>
            </a:r>
            <a:r>
              <a:rPr sz="599" b="1" spc="-5" dirty="0">
                <a:latin typeface="Calibri"/>
                <a:cs typeface="Calibri"/>
              </a:rPr>
              <a:t>e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2696515" y="3724751"/>
            <a:ext cx="298717" cy="20230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R="5074">
              <a:lnSpc>
                <a:spcPct val="104700"/>
              </a:lnSpc>
              <a:spcBef>
                <a:spcPts val="100"/>
              </a:spcBef>
            </a:pPr>
            <a:r>
              <a:rPr sz="599" b="1" spc="-5" dirty="0">
                <a:latin typeface="Calibri"/>
                <a:cs typeface="Calibri"/>
              </a:rPr>
              <a:t>10% </a:t>
            </a:r>
            <a:r>
              <a:rPr sz="599" b="1" dirty="0">
                <a:latin typeface="Calibri"/>
                <a:cs typeface="Calibri"/>
              </a:rPr>
              <a:t> </a:t>
            </a:r>
            <a:r>
              <a:rPr sz="599" b="1" spc="-5" dirty="0">
                <a:latin typeface="Calibri"/>
                <a:cs typeface="Calibri"/>
              </a:rPr>
              <a:t>P</a:t>
            </a:r>
            <a:r>
              <a:rPr sz="599" b="1" spc="-10" dirty="0">
                <a:latin typeface="Calibri"/>
                <a:cs typeface="Calibri"/>
              </a:rPr>
              <a:t>AX</a:t>
            </a:r>
            <a:r>
              <a:rPr sz="599" b="1" spc="-5" dirty="0">
                <a:latin typeface="Calibri"/>
                <a:cs typeface="Calibri"/>
              </a:rPr>
              <a:t>5R80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022447" y="2539216"/>
            <a:ext cx="289203" cy="574601"/>
          </a:xfrm>
          <a:prstGeom prst="rect">
            <a:avLst/>
          </a:prstGeom>
        </p:spPr>
        <p:txBody>
          <a:bodyPr vert="horz" wrap="square" lIns="0" tIns="18392" rIns="0" bIns="0" rtlCol="0">
            <a:spAutoFit/>
          </a:bodyPr>
          <a:lstStyle/>
          <a:p>
            <a:pPr>
              <a:spcBef>
                <a:spcPts val="145"/>
              </a:spcBef>
            </a:pPr>
            <a:r>
              <a:rPr sz="599" b="1" spc="-5" dirty="0">
                <a:latin typeface="Calibri"/>
                <a:cs typeface="Calibri"/>
              </a:rPr>
              <a:t>7%</a:t>
            </a:r>
            <a:endParaRPr sz="599">
              <a:latin typeface="Calibri"/>
              <a:cs typeface="Calibri"/>
            </a:endParaRPr>
          </a:p>
          <a:p>
            <a:pPr>
              <a:spcBef>
                <a:spcPts val="50"/>
              </a:spcBef>
            </a:pPr>
            <a:r>
              <a:rPr sz="599" b="1" spc="-10" dirty="0">
                <a:latin typeface="Calibri"/>
                <a:cs typeface="Calibri"/>
              </a:rPr>
              <a:t>hiperp</a:t>
            </a:r>
            <a:endParaRPr sz="599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699">
              <a:latin typeface="Calibri"/>
              <a:cs typeface="Calibri"/>
            </a:endParaRPr>
          </a:p>
          <a:p>
            <a:pPr marL="139532">
              <a:spcBef>
                <a:spcPts val="449"/>
              </a:spcBef>
            </a:pPr>
            <a:r>
              <a:rPr sz="599" b="1" spc="-5" dirty="0">
                <a:latin typeface="Calibri"/>
                <a:cs typeface="Calibri"/>
              </a:rPr>
              <a:t>9%</a:t>
            </a:r>
            <a:endParaRPr sz="599">
              <a:latin typeface="Calibri"/>
              <a:cs typeface="Calibri"/>
            </a:endParaRPr>
          </a:p>
          <a:p>
            <a:pPr marL="139532">
              <a:spcBef>
                <a:spcPts val="50"/>
              </a:spcBef>
            </a:pPr>
            <a:r>
              <a:rPr sz="599" b="1" spc="-5" dirty="0">
                <a:latin typeface="Calibri"/>
                <a:cs typeface="Calibri"/>
              </a:rPr>
              <a:t>1</a:t>
            </a:r>
            <a:r>
              <a:rPr sz="599" b="1" spc="-10" dirty="0">
                <a:latin typeface="Calibri"/>
                <a:cs typeface="Calibri"/>
              </a:rPr>
              <a:t>;</a:t>
            </a:r>
            <a:r>
              <a:rPr sz="599" b="1" spc="-5" dirty="0">
                <a:latin typeface="Calibri"/>
                <a:cs typeface="Calibri"/>
              </a:rPr>
              <a:t>19</a:t>
            </a:r>
            <a:endParaRPr sz="599">
              <a:latin typeface="Calibri"/>
              <a:cs typeface="Calibri"/>
            </a:endParaRPr>
          </a:p>
        </p:txBody>
      </p:sp>
      <p:sp>
        <p:nvSpPr>
          <p:cNvPr id="162" name="object 2">
            <a:extLst>
              <a:ext uri="{FF2B5EF4-FFF2-40B4-BE49-F238E27FC236}">
                <a16:creationId xmlns:a16="http://schemas.microsoft.com/office/drawing/2014/main" id="{D41BCEA1-13CC-6247-9779-C96B65233692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996680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-1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PLENARIA-MIELOMA</a:t>
            </a:r>
            <a:r>
              <a:rPr sz="1199" b="1" spc="-3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25" dirty="0">
                <a:solidFill>
                  <a:srgbClr val="D58200"/>
                </a:solidFill>
                <a:latin typeface="Work Sans"/>
                <a:cs typeface="Work Sans"/>
              </a:rPr>
              <a:t>MÚLTIPLE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ctrTitle"/>
          </p:nvPr>
        </p:nvSpPr>
        <p:spPr>
          <a:xfrm>
            <a:off x="1265529" y="1689281"/>
            <a:ext cx="6605625" cy="862395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903" algn="ctr">
              <a:lnSpc>
                <a:spcPts val="3311"/>
              </a:lnSpc>
              <a:spcBef>
                <a:spcPts val="125"/>
              </a:spcBef>
            </a:pPr>
            <a:r>
              <a:rPr sz="2900" b="1" spc="15" dirty="0">
                <a:solidFill>
                  <a:srgbClr val="C00000"/>
                </a:solidFill>
              </a:rPr>
              <a:t>PETHEMA</a:t>
            </a:r>
          </a:p>
          <a:p>
            <a:pPr marL="1903" algn="ctr">
              <a:lnSpc>
                <a:spcPts val="3311"/>
              </a:lnSpc>
            </a:pPr>
            <a:r>
              <a:rPr sz="2900" b="1" spc="10" dirty="0">
                <a:solidFill>
                  <a:srgbClr val="C00000"/>
                </a:solidFill>
              </a:rPr>
              <a:t>Grupo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Español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de</a:t>
            </a:r>
            <a:r>
              <a:rPr sz="2900" b="1" dirty="0">
                <a:solidFill>
                  <a:srgbClr val="C00000"/>
                </a:solidFill>
              </a:rPr>
              <a:t> </a:t>
            </a:r>
            <a:r>
              <a:rPr sz="2900" b="1" spc="10" dirty="0">
                <a:solidFill>
                  <a:srgbClr val="C00000"/>
                </a:solidFill>
              </a:rPr>
              <a:t>Mieloma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4059851" y="2551676"/>
            <a:ext cx="1024896" cy="2776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1698" spc="5" dirty="0">
                <a:latin typeface="Calibri"/>
                <a:cs typeface="Calibri"/>
              </a:rPr>
              <a:t>Mayo</a:t>
            </a:r>
            <a:r>
              <a:rPr sz="1698" spc="-65" dirty="0">
                <a:latin typeface="Calibri"/>
                <a:cs typeface="Calibri"/>
              </a:rPr>
              <a:t> </a:t>
            </a:r>
            <a:r>
              <a:rPr sz="1698" spc="15" dirty="0">
                <a:latin typeface="Calibri"/>
                <a:cs typeface="Calibri"/>
              </a:rPr>
              <a:t>2022</a:t>
            </a:r>
            <a:endParaRPr sz="16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99490" y="1633517"/>
            <a:ext cx="3305982" cy="2588552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5098719" y="2590551"/>
            <a:ext cx="409704" cy="306373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12685" marR="5074" algn="ctr">
              <a:lnSpc>
                <a:spcPct val="109200"/>
              </a:lnSpc>
              <a:spcBef>
                <a:spcPts val="70"/>
              </a:spcBef>
            </a:pPr>
            <a:r>
              <a:rPr sz="599" spc="25" dirty="0">
                <a:solidFill>
                  <a:srgbClr val="3366FF"/>
                </a:solidFill>
                <a:latin typeface="Avenir-Roman"/>
                <a:cs typeface="Avenir-Roman"/>
              </a:rPr>
              <a:t>Genes de </a:t>
            </a:r>
            <a:r>
              <a:rPr sz="599" spc="-155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fusión 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r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ecu</a:t>
            </a:r>
            <a:r>
              <a:rPr sz="599" spc="15" dirty="0">
                <a:solidFill>
                  <a:srgbClr val="3366FF"/>
                </a:solidFill>
                <a:latin typeface="Avenir-Roman"/>
                <a:cs typeface="Avenir-Roman"/>
              </a:rPr>
              <a:t>rr</a:t>
            </a: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ente</a:t>
            </a:r>
            <a:endParaRPr sz="599">
              <a:latin typeface="Avenir-Roman"/>
              <a:cs typeface="Avenir-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952035" y="2162071"/>
            <a:ext cx="449661" cy="101698"/>
          </a:xfrm>
          <a:prstGeom prst="rect">
            <a:avLst/>
          </a:prstGeom>
        </p:spPr>
        <p:txBody>
          <a:bodyPr vert="horz" wrap="square" lIns="0" tIns="17124" rIns="0" bIns="0" rtlCol="0">
            <a:spAutoFit/>
          </a:bodyPr>
          <a:lstStyle/>
          <a:p>
            <a:pPr marL="12685">
              <a:spcBef>
                <a:spcPts val="135"/>
              </a:spcBef>
            </a:pPr>
            <a:r>
              <a:rPr sz="549" spc="5" dirty="0">
                <a:solidFill>
                  <a:srgbClr val="3366FF"/>
                </a:solidFill>
                <a:latin typeface="Avenir-Roman"/>
                <a:cs typeface="Avenir-Roman"/>
              </a:rPr>
              <a:t>Aneuploidías</a:t>
            </a:r>
            <a:endParaRPr sz="549">
              <a:latin typeface="Avenir-Roman"/>
              <a:cs typeface="Avenir-Roman"/>
            </a:endParaRPr>
          </a:p>
        </p:txBody>
      </p:sp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586008" y="2226905"/>
            <a:ext cx="1337172" cy="1211864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6191507" y="2674236"/>
            <a:ext cx="109085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13115" y="2107944"/>
            <a:ext cx="730619" cy="345649"/>
          </a:xfrm>
          <a:prstGeom prst="rect">
            <a:avLst/>
          </a:prstGeom>
        </p:spPr>
        <p:txBody>
          <a:bodyPr vert="horz" wrap="square" lIns="0" tIns="74204" rIns="0" bIns="0" rtlCol="0">
            <a:spAutoFit/>
          </a:bodyPr>
          <a:lstStyle/>
          <a:p>
            <a:pPr marL="12685">
              <a:spcBef>
                <a:spcPts val="584"/>
              </a:spcBef>
            </a:pPr>
            <a:r>
              <a:rPr sz="599" spc="20" dirty="0">
                <a:solidFill>
                  <a:srgbClr val="3366FF"/>
                </a:solidFill>
                <a:latin typeface="Avenir-Roman"/>
                <a:cs typeface="Avenir-Roman"/>
              </a:rPr>
              <a:t>SNVs/InDels</a:t>
            </a:r>
            <a:endParaRPr sz="599">
              <a:latin typeface="Avenir-Roman"/>
              <a:cs typeface="Avenir-Roman"/>
            </a:endParaRPr>
          </a:p>
          <a:p>
            <a:pPr marL="436990">
              <a:spcBef>
                <a:spcPts val="350"/>
              </a:spcBef>
            </a:pP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15</a:t>
            </a:r>
            <a:r>
              <a:rPr sz="400" b="1" spc="55" dirty="0">
                <a:solidFill>
                  <a:srgbClr val="3F3F3F"/>
                </a:solidFill>
                <a:latin typeface="Arial"/>
                <a:cs typeface="Arial"/>
              </a:rPr>
              <a:t>0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b="1" spc="35" dirty="0">
                <a:solidFill>
                  <a:srgbClr val="3F3F3F"/>
                </a:solidFill>
                <a:latin typeface="Arial"/>
                <a:cs typeface="Arial"/>
              </a:rPr>
              <a:t>g</a:t>
            </a:r>
            <a:r>
              <a:rPr sz="400" b="1" spc="30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b="1" spc="15" dirty="0">
                <a:solidFill>
                  <a:srgbClr val="3F3F3F"/>
                </a:solidFill>
                <a:latin typeface="Arial"/>
                <a:cs typeface="Arial"/>
              </a:rPr>
              <a:t>n</a:t>
            </a:r>
            <a:r>
              <a:rPr sz="400" b="1" spc="30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b="1" spc="-20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endParaRPr sz="400">
              <a:latin typeface="Arial"/>
              <a:cs typeface="Arial"/>
            </a:endParaRPr>
          </a:p>
          <a:p>
            <a:pPr marL="112894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TP53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JAK2</a:t>
            </a:r>
            <a:r>
              <a:rPr sz="400" spc="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1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NRAS,</a:t>
            </a:r>
            <a:r>
              <a:rPr sz="400" i="1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3F3F3F"/>
                </a:solidFill>
                <a:latin typeface="Arial"/>
                <a:cs typeface="Arial"/>
              </a:rPr>
              <a:t>otras</a:t>
            </a:r>
            <a:endParaRPr sz="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41122" y="3189478"/>
            <a:ext cx="875855" cy="276519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R="91330" algn="ctr">
              <a:spcBef>
                <a:spcPts val="130"/>
              </a:spcBef>
            </a:pPr>
            <a:r>
              <a:rPr sz="499" spc="20" dirty="0">
                <a:solidFill>
                  <a:srgbClr val="3366FF"/>
                </a:solidFill>
                <a:latin typeface="Avenir-Roman"/>
                <a:cs typeface="Avenir-Roman"/>
              </a:rPr>
              <a:t>CNVs</a:t>
            </a:r>
            <a:endParaRPr sz="499">
              <a:latin typeface="Avenir-Roman"/>
              <a:cs typeface="Avenir-Roman"/>
            </a:endParaRPr>
          </a:p>
          <a:p>
            <a:pPr marR="5074" algn="r">
              <a:spcBef>
                <a:spcPts val="380"/>
              </a:spcBef>
            </a:pPr>
            <a:r>
              <a:rPr sz="400" spc="15" dirty="0">
                <a:solidFill>
                  <a:srgbClr val="3F3F3F"/>
                </a:solidFill>
                <a:latin typeface="Arial"/>
                <a:cs typeface="Arial"/>
              </a:rPr>
              <a:t>iAMP21,</a:t>
            </a:r>
            <a:r>
              <a:rPr sz="400" spc="-1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IKZF1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15" dirty="0">
                <a:solidFill>
                  <a:srgbClr val="3F3F3F"/>
                </a:solidFill>
                <a:latin typeface="Arial"/>
                <a:cs typeface="Arial"/>
              </a:rPr>
              <a:t>CDKN2A/B</a:t>
            </a:r>
            <a:r>
              <a:rPr sz="400" spc="1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PAX5</a:t>
            </a:r>
            <a:r>
              <a:rPr sz="400" spc="5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endParaRPr sz="400">
              <a:latin typeface="Arial"/>
              <a:cs typeface="Arial"/>
            </a:endParaRPr>
          </a:p>
          <a:p>
            <a:pPr marR="5074" algn="r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B</a:t>
            </a:r>
            <a:r>
              <a:rPr sz="400" i="1" spc="-10" dirty="0">
                <a:solidFill>
                  <a:srgbClr val="3F3F3F"/>
                </a:solidFill>
                <a:latin typeface="Arial"/>
                <a:cs typeface="Arial"/>
              </a:rPr>
              <a:t>T</a:t>
            </a:r>
            <a:r>
              <a:rPr sz="400" i="1" spc="20" dirty="0">
                <a:solidFill>
                  <a:srgbClr val="3F3F3F"/>
                </a:solidFill>
                <a:latin typeface="Arial"/>
                <a:cs typeface="Arial"/>
              </a:rPr>
              <a:t>G1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 </a:t>
            </a:r>
            <a:r>
              <a:rPr sz="400" i="1" spc="-25" dirty="0">
                <a:solidFill>
                  <a:srgbClr val="3F3F3F"/>
                </a:solidFill>
                <a:latin typeface="Arial"/>
                <a:cs typeface="Arial"/>
              </a:rPr>
              <a:t>E</a:t>
            </a:r>
            <a:r>
              <a:rPr sz="400" i="1" spc="-10" dirty="0">
                <a:solidFill>
                  <a:srgbClr val="3F3F3F"/>
                </a:solidFill>
                <a:latin typeface="Arial"/>
                <a:cs typeface="Arial"/>
              </a:rPr>
              <a:t>T</a:t>
            </a:r>
            <a:r>
              <a:rPr sz="400" i="1" spc="5" dirty="0">
                <a:solidFill>
                  <a:srgbClr val="3F3F3F"/>
                </a:solidFill>
                <a:latin typeface="Arial"/>
                <a:cs typeface="Arial"/>
              </a:rPr>
              <a:t>V6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 </a:t>
            </a:r>
            <a:r>
              <a:rPr sz="400" i="1" spc="-20" dirty="0">
                <a:solidFill>
                  <a:srgbClr val="3F3F3F"/>
                </a:solidFill>
                <a:latin typeface="Arial"/>
                <a:cs typeface="Arial"/>
              </a:rPr>
              <a:t>R</a:t>
            </a:r>
            <a:r>
              <a:rPr sz="400" i="1" spc="-15" dirty="0">
                <a:solidFill>
                  <a:srgbClr val="3F3F3F"/>
                </a:solidFill>
                <a:latin typeface="Arial"/>
                <a:cs typeface="Arial"/>
              </a:rPr>
              <a:t>B</a:t>
            </a:r>
            <a:r>
              <a:rPr sz="400" i="1" spc="20" dirty="0">
                <a:solidFill>
                  <a:srgbClr val="3F3F3F"/>
                </a:solidFill>
                <a:latin typeface="Arial"/>
                <a:cs typeface="Arial"/>
              </a:rPr>
              <a:t>1</a:t>
            </a:r>
            <a:r>
              <a:rPr sz="400" spc="30" dirty="0">
                <a:solidFill>
                  <a:srgbClr val="3F3F3F"/>
                </a:solidFill>
                <a:latin typeface="Arial"/>
                <a:cs typeface="Arial"/>
              </a:rPr>
              <a:t>…</a:t>
            </a:r>
            <a:endParaRPr sz="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838645" y="2594470"/>
            <a:ext cx="775014" cy="348820"/>
          </a:xfrm>
          <a:prstGeom prst="rect">
            <a:avLst/>
          </a:prstGeom>
        </p:spPr>
        <p:txBody>
          <a:bodyPr vert="horz" wrap="square" lIns="0" tIns="8879" rIns="0" bIns="0" rtlCol="0">
            <a:spAutoFit/>
          </a:bodyPr>
          <a:lstStyle/>
          <a:p>
            <a:pPr marL="208664" marR="29809" indent="68498">
              <a:lnSpc>
                <a:spcPct val="110700"/>
              </a:lnSpc>
              <a:spcBef>
                <a:spcPts val="70"/>
              </a:spcBef>
            </a:pP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Polimorfismos 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 </a:t>
            </a:r>
            <a:r>
              <a:rPr sz="449" spc="10" dirty="0">
                <a:solidFill>
                  <a:srgbClr val="3366FF"/>
                </a:solidFill>
                <a:latin typeface="Avenir-Roman"/>
                <a:cs typeface="Avenir-Roman"/>
              </a:rPr>
              <a:t>f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arma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cog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en</a:t>
            </a:r>
            <a:r>
              <a:rPr sz="449" spc="20" dirty="0">
                <a:solidFill>
                  <a:srgbClr val="3366FF"/>
                </a:solidFill>
                <a:latin typeface="Avenir-Roman"/>
                <a:cs typeface="Avenir-Roman"/>
              </a:rPr>
              <a:t>ó</a:t>
            </a:r>
            <a:r>
              <a:rPr sz="449" spc="15" dirty="0">
                <a:solidFill>
                  <a:srgbClr val="3366FF"/>
                </a:solidFill>
                <a:latin typeface="Avenir-Roman"/>
                <a:cs typeface="Avenir-Roman"/>
              </a:rPr>
              <a:t>micos</a:t>
            </a:r>
            <a:endParaRPr sz="449">
              <a:latin typeface="Avenir-Roman"/>
              <a:cs typeface="Avenir-Roman"/>
            </a:endParaRPr>
          </a:p>
          <a:p>
            <a:pPr marR="5074" algn="r">
              <a:spcBef>
                <a:spcPts val="415"/>
              </a:spcBef>
            </a:pP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16</a:t>
            </a:r>
            <a:r>
              <a:rPr sz="400" b="1" spc="55" dirty="0">
                <a:solidFill>
                  <a:srgbClr val="3F3F3F"/>
                </a:solidFill>
                <a:latin typeface="Arial"/>
                <a:cs typeface="Arial"/>
              </a:rPr>
              <a:t>4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b="1" spc="-15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r>
              <a:rPr sz="400" b="1" spc="50" dirty="0">
                <a:solidFill>
                  <a:srgbClr val="3F3F3F"/>
                </a:solidFill>
                <a:latin typeface="Arial"/>
                <a:cs typeface="Arial"/>
              </a:rPr>
              <a:t>N</a:t>
            </a:r>
            <a:r>
              <a:rPr sz="400" b="1" spc="-5" dirty="0">
                <a:solidFill>
                  <a:srgbClr val="3F3F3F"/>
                </a:solidFill>
                <a:latin typeface="Arial"/>
                <a:cs typeface="Arial"/>
              </a:rPr>
              <a:t>P</a:t>
            </a:r>
            <a:r>
              <a:rPr sz="400" b="1" spc="-10" dirty="0">
                <a:solidFill>
                  <a:srgbClr val="3F3F3F"/>
                </a:solidFill>
                <a:latin typeface="Arial"/>
                <a:cs typeface="Arial"/>
              </a:rPr>
              <a:t>s</a:t>
            </a:r>
            <a:r>
              <a:rPr sz="400" b="1" spc="10" dirty="0">
                <a:solidFill>
                  <a:srgbClr val="3F3F3F"/>
                </a:solidFill>
                <a:latin typeface="Arial"/>
                <a:cs typeface="Arial"/>
              </a:rPr>
              <a:t>:</a:t>
            </a:r>
            <a:endParaRPr sz="400">
              <a:latin typeface="Arial"/>
              <a:cs typeface="Arial"/>
            </a:endParaRPr>
          </a:p>
          <a:p>
            <a:pPr marR="5074" algn="r"/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TPMT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dirty="0">
                <a:solidFill>
                  <a:srgbClr val="3F3F3F"/>
                </a:solidFill>
                <a:latin typeface="Arial"/>
                <a:cs typeface="Arial"/>
              </a:rPr>
              <a:t>MTHFR</a:t>
            </a:r>
            <a:r>
              <a:rPr sz="400" dirty="0">
                <a:solidFill>
                  <a:srgbClr val="3F3F3F"/>
                </a:solidFill>
                <a:latin typeface="Arial"/>
                <a:cs typeface="Arial"/>
              </a:rPr>
              <a:t>,</a:t>
            </a:r>
            <a:r>
              <a:rPr sz="400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i="1" spc="15" dirty="0">
                <a:solidFill>
                  <a:srgbClr val="3F3F3F"/>
                </a:solidFill>
                <a:latin typeface="Arial"/>
                <a:cs typeface="Arial"/>
              </a:rPr>
              <a:t>NUDT15,</a:t>
            </a:r>
            <a:r>
              <a:rPr sz="400" i="1" spc="-20" dirty="0">
                <a:solidFill>
                  <a:srgbClr val="3F3F3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3F3F3F"/>
                </a:solidFill>
                <a:latin typeface="Arial"/>
                <a:cs typeface="Arial"/>
              </a:rPr>
              <a:t>otros</a:t>
            </a:r>
            <a:endParaRPr sz="4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854664" y="2498834"/>
            <a:ext cx="795309" cy="692566"/>
          </a:xfrm>
          <a:custGeom>
            <a:avLst/>
            <a:gdLst/>
            <a:ahLst/>
            <a:cxnLst/>
            <a:rect l="l" t="t" r="r" b="b"/>
            <a:pathLst>
              <a:path w="796290" h="693419">
                <a:moveTo>
                  <a:pt x="0" y="346557"/>
                </a:moveTo>
                <a:lnTo>
                  <a:pt x="3100" y="303088"/>
                </a:lnTo>
                <a:lnTo>
                  <a:pt x="12154" y="261229"/>
                </a:lnTo>
                <a:lnTo>
                  <a:pt x="26788" y="221306"/>
                </a:lnTo>
                <a:lnTo>
                  <a:pt x="46629" y="183643"/>
                </a:lnTo>
                <a:lnTo>
                  <a:pt x="71303" y="148565"/>
                </a:lnTo>
                <a:lnTo>
                  <a:pt x="100439" y="116398"/>
                </a:lnTo>
                <a:lnTo>
                  <a:pt x="133663" y="87466"/>
                </a:lnTo>
                <a:lnTo>
                  <a:pt x="170602" y="62094"/>
                </a:lnTo>
                <a:lnTo>
                  <a:pt x="210883" y="40606"/>
                </a:lnTo>
                <a:lnTo>
                  <a:pt x="254132" y="23328"/>
                </a:lnTo>
                <a:lnTo>
                  <a:pt x="299978" y="10584"/>
                </a:lnTo>
                <a:lnTo>
                  <a:pt x="348048" y="2700"/>
                </a:lnTo>
                <a:lnTo>
                  <a:pt x="397967" y="0"/>
                </a:lnTo>
                <a:lnTo>
                  <a:pt x="447886" y="2700"/>
                </a:lnTo>
                <a:lnTo>
                  <a:pt x="495955" y="10584"/>
                </a:lnTo>
                <a:lnTo>
                  <a:pt x="541801" y="23328"/>
                </a:lnTo>
                <a:lnTo>
                  <a:pt x="585051" y="40606"/>
                </a:lnTo>
                <a:lnTo>
                  <a:pt x="625332" y="62094"/>
                </a:lnTo>
                <a:lnTo>
                  <a:pt x="662271" y="87466"/>
                </a:lnTo>
                <a:lnTo>
                  <a:pt x="695494" y="116398"/>
                </a:lnTo>
                <a:lnTo>
                  <a:pt x="724630" y="148565"/>
                </a:lnTo>
                <a:lnTo>
                  <a:pt x="749305" y="183643"/>
                </a:lnTo>
                <a:lnTo>
                  <a:pt x="769146" y="221306"/>
                </a:lnTo>
                <a:lnTo>
                  <a:pt x="783779" y="261229"/>
                </a:lnTo>
                <a:lnTo>
                  <a:pt x="792833" y="303088"/>
                </a:lnTo>
                <a:lnTo>
                  <a:pt x="795934" y="346557"/>
                </a:lnTo>
                <a:lnTo>
                  <a:pt x="792833" y="390027"/>
                </a:lnTo>
                <a:lnTo>
                  <a:pt x="783779" y="431885"/>
                </a:lnTo>
                <a:lnTo>
                  <a:pt x="769146" y="471809"/>
                </a:lnTo>
                <a:lnTo>
                  <a:pt x="749305" y="509471"/>
                </a:lnTo>
                <a:lnTo>
                  <a:pt x="724630" y="544549"/>
                </a:lnTo>
                <a:lnTo>
                  <a:pt x="695494" y="576716"/>
                </a:lnTo>
                <a:lnTo>
                  <a:pt x="662271" y="605648"/>
                </a:lnTo>
                <a:lnTo>
                  <a:pt x="625332" y="631021"/>
                </a:lnTo>
                <a:lnTo>
                  <a:pt x="585051" y="652508"/>
                </a:lnTo>
                <a:lnTo>
                  <a:pt x="541801" y="669786"/>
                </a:lnTo>
                <a:lnTo>
                  <a:pt x="495955" y="682530"/>
                </a:lnTo>
                <a:lnTo>
                  <a:pt x="447886" y="690414"/>
                </a:lnTo>
                <a:lnTo>
                  <a:pt x="397967" y="693115"/>
                </a:lnTo>
                <a:lnTo>
                  <a:pt x="348048" y="690414"/>
                </a:lnTo>
                <a:lnTo>
                  <a:pt x="299978" y="682530"/>
                </a:lnTo>
                <a:lnTo>
                  <a:pt x="254132" y="669786"/>
                </a:lnTo>
                <a:lnTo>
                  <a:pt x="210883" y="652508"/>
                </a:lnTo>
                <a:lnTo>
                  <a:pt x="170602" y="631021"/>
                </a:lnTo>
                <a:lnTo>
                  <a:pt x="133663" y="605648"/>
                </a:lnTo>
                <a:lnTo>
                  <a:pt x="100439" y="576716"/>
                </a:lnTo>
                <a:lnTo>
                  <a:pt x="71303" y="544549"/>
                </a:lnTo>
                <a:lnTo>
                  <a:pt x="46629" y="509471"/>
                </a:lnTo>
                <a:lnTo>
                  <a:pt x="26788" y="471809"/>
                </a:lnTo>
                <a:lnTo>
                  <a:pt x="12154" y="431885"/>
                </a:lnTo>
                <a:lnTo>
                  <a:pt x="3100" y="390027"/>
                </a:lnTo>
                <a:lnTo>
                  <a:pt x="0" y="346557"/>
                </a:lnTo>
                <a:close/>
              </a:path>
            </a:pathLst>
          </a:custGeom>
          <a:ln w="5156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1374360" y="1343659"/>
            <a:ext cx="4736340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Resultados: Estudios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preliminares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de NGS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(frecuencias</a:t>
            </a:r>
            <a:r>
              <a:rPr sz="1298" b="1" spc="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mutacionales)</a:t>
            </a:r>
            <a:endParaRPr sz="1298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976460" y="1722881"/>
            <a:ext cx="2409394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b="1" spc="-5" dirty="0">
                <a:latin typeface="Calibri"/>
                <a:cs typeface="Calibri"/>
              </a:rPr>
              <a:t>NGS</a:t>
            </a:r>
            <a:r>
              <a:rPr sz="649" b="1" spc="-10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169</a:t>
            </a:r>
            <a:r>
              <a:rPr sz="649" b="1" spc="-5" dirty="0">
                <a:latin typeface="Calibri"/>
                <a:cs typeface="Calibri"/>
              </a:rPr>
              <a:t> pacientes </a:t>
            </a:r>
            <a:r>
              <a:rPr sz="649" b="1" dirty="0">
                <a:latin typeface="Calibri"/>
                <a:cs typeface="Calibri"/>
              </a:rPr>
              <a:t>de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los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dirty="0">
                <a:latin typeface="Calibri"/>
                <a:cs typeface="Calibri"/>
              </a:rPr>
              <a:t>198 </a:t>
            </a:r>
            <a:r>
              <a:rPr sz="649" b="1" spc="-5" dirty="0">
                <a:latin typeface="Calibri"/>
                <a:cs typeface="Calibri"/>
              </a:rPr>
              <a:t>pacientes </a:t>
            </a:r>
            <a:r>
              <a:rPr sz="649" b="1" dirty="0">
                <a:latin typeface="Calibri"/>
                <a:cs typeface="Calibri"/>
              </a:rPr>
              <a:t>que</a:t>
            </a:r>
            <a:r>
              <a:rPr sz="649" b="1" spc="-5" dirty="0">
                <a:latin typeface="Calibri"/>
                <a:cs typeface="Calibri"/>
              </a:rPr>
              <a:t> </a:t>
            </a:r>
            <a:r>
              <a:rPr sz="649" b="1" spc="-10" dirty="0">
                <a:latin typeface="Calibri"/>
                <a:cs typeface="Calibri"/>
              </a:rPr>
              <a:t>entran</a:t>
            </a:r>
            <a:r>
              <a:rPr sz="649" b="1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en</a:t>
            </a:r>
            <a:r>
              <a:rPr sz="649" b="1" spc="5" dirty="0">
                <a:latin typeface="Calibri"/>
                <a:cs typeface="Calibri"/>
              </a:rPr>
              <a:t> </a:t>
            </a:r>
            <a:r>
              <a:rPr sz="649" b="1" spc="-5" dirty="0">
                <a:latin typeface="Calibri"/>
                <a:cs typeface="Calibri"/>
              </a:rPr>
              <a:t>el protocolo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16" name="object 2">
            <a:extLst>
              <a:ext uri="{FF2B5EF4-FFF2-40B4-BE49-F238E27FC236}">
                <a16:creationId xmlns:a16="http://schemas.microsoft.com/office/drawing/2014/main" id="{892561A4-AAD1-364D-A4DC-6E2635B7DF70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769049" y="1497407"/>
            <a:ext cx="5407977" cy="2771533"/>
            <a:chOff x="1765592" y="1499254"/>
            <a:chExt cx="5414645" cy="277495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65592" y="1499254"/>
              <a:ext cx="5222741" cy="277439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5254190" y="1745725"/>
              <a:ext cx="329565" cy="2119630"/>
            </a:xfrm>
            <a:custGeom>
              <a:avLst/>
              <a:gdLst/>
              <a:ahLst/>
              <a:cxnLst/>
              <a:rect l="l" t="t" r="r" b="b"/>
              <a:pathLst>
                <a:path w="329564" h="2119629">
                  <a:moveTo>
                    <a:pt x="0" y="0"/>
                  </a:moveTo>
                  <a:lnTo>
                    <a:pt x="329018" y="0"/>
                  </a:lnTo>
                  <a:lnTo>
                    <a:pt x="329018" y="2119287"/>
                  </a:lnTo>
                  <a:lnTo>
                    <a:pt x="0" y="2119287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5586436" y="1744113"/>
              <a:ext cx="490855" cy="2119630"/>
            </a:xfrm>
            <a:custGeom>
              <a:avLst/>
              <a:gdLst/>
              <a:ahLst/>
              <a:cxnLst/>
              <a:rect l="l" t="t" r="r" b="b"/>
              <a:pathLst>
                <a:path w="490854" h="2119629">
                  <a:moveTo>
                    <a:pt x="0" y="0"/>
                  </a:moveTo>
                  <a:lnTo>
                    <a:pt x="490308" y="0"/>
                  </a:lnTo>
                  <a:lnTo>
                    <a:pt x="490308" y="2119287"/>
                  </a:lnTo>
                  <a:lnTo>
                    <a:pt x="0" y="2119287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210739" y="1744113"/>
              <a:ext cx="585470" cy="2119630"/>
            </a:xfrm>
            <a:custGeom>
              <a:avLst/>
              <a:gdLst/>
              <a:ahLst/>
              <a:cxnLst/>
              <a:rect l="l" t="t" r="r" b="b"/>
              <a:pathLst>
                <a:path w="585469" h="2119629">
                  <a:moveTo>
                    <a:pt x="0" y="0"/>
                  </a:moveTo>
                  <a:lnTo>
                    <a:pt x="585470" y="0"/>
                  </a:lnTo>
                  <a:lnTo>
                    <a:pt x="585470" y="2119287"/>
                  </a:lnTo>
                  <a:lnTo>
                    <a:pt x="0" y="2119287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4542922" y="1745725"/>
              <a:ext cx="256540" cy="2119630"/>
            </a:xfrm>
            <a:custGeom>
              <a:avLst/>
              <a:gdLst/>
              <a:ahLst/>
              <a:cxnLst/>
              <a:rect l="l" t="t" r="r" b="b"/>
              <a:pathLst>
                <a:path w="256539" h="2119629">
                  <a:moveTo>
                    <a:pt x="0" y="0"/>
                  </a:moveTo>
                  <a:lnTo>
                    <a:pt x="256438" y="0"/>
                  </a:lnTo>
                  <a:lnTo>
                    <a:pt x="256438" y="2119287"/>
                  </a:lnTo>
                  <a:lnTo>
                    <a:pt x="0" y="2119287"/>
                  </a:lnTo>
                  <a:lnTo>
                    <a:pt x="0" y="0"/>
                  </a:lnTo>
                  <a:close/>
                </a:path>
              </a:pathLst>
            </a:custGeom>
            <a:ln w="10312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6800545" y="2082380"/>
              <a:ext cx="379730" cy="299720"/>
            </a:xfrm>
            <a:custGeom>
              <a:avLst/>
              <a:gdLst/>
              <a:ahLst/>
              <a:cxnLst/>
              <a:rect l="l" t="t" r="r" b="b"/>
              <a:pathLst>
                <a:path w="379729" h="299719">
                  <a:moveTo>
                    <a:pt x="256501" y="211924"/>
                  </a:moveTo>
                  <a:lnTo>
                    <a:pt x="256374" y="205054"/>
                  </a:lnTo>
                  <a:lnTo>
                    <a:pt x="41186" y="209118"/>
                  </a:lnTo>
                  <a:lnTo>
                    <a:pt x="40868" y="191922"/>
                  </a:lnTo>
                  <a:lnTo>
                    <a:pt x="0" y="213334"/>
                  </a:lnTo>
                  <a:lnTo>
                    <a:pt x="41643" y="233184"/>
                  </a:lnTo>
                  <a:lnTo>
                    <a:pt x="41325" y="216115"/>
                  </a:lnTo>
                  <a:lnTo>
                    <a:pt x="41325" y="215988"/>
                  </a:lnTo>
                  <a:lnTo>
                    <a:pt x="256501" y="211924"/>
                  </a:lnTo>
                  <a:close/>
                </a:path>
                <a:path w="379729" h="299719">
                  <a:moveTo>
                    <a:pt x="260096" y="278066"/>
                  </a:moveTo>
                  <a:lnTo>
                    <a:pt x="259969" y="271183"/>
                  </a:lnTo>
                  <a:lnTo>
                    <a:pt x="44780" y="275247"/>
                  </a:lnTo>
                  <a:lnTo>
                    <a:pt x="44462" y="258051"/>
                  </a:lnTo>
                  <a:lnTo>
                    <a:pt x="3594" y="279463"/>
                  </a:lnTo>
                  <a:lnTo>
                    <a:pt x="45237" y="299313"/>
                  </a:lnTo>
                  <a:lnTo>
                    <a:pt x="44919" y="282244"/>
                  </a:lnTo>
                  <a:lnTo>
                    <a:pt x="44907" y="282117"/>
                  </a:lnTo>
                  <a:lnTo>
                    <a:pt x="260096" y="278066"/>
                  </a:lnTo>
                  <a:close/>
                </a:path>
                <a:path w="379729" h="299719">
                  <a:moveTo>
                    <a:pt x="379450" y="20015"/>
                  </a:moveTo>
                  <a:lnTo>
                    <a:pt x="379323" y="13131"/>
                  </a:lnTo>
                  <a:lnTo>
                    <a:pt x="164134" y="17183"/>
                  </a:lnTo>
                  <a:lnTo>
                    <a:pt x="163817" y="0"/>
                  </a:lnTo>
                  <a:lnTo>
                    <a:pt x="122948" y="21412"/>
                  </a:lnTo>
                  <a:lnTo>
                    <a:pt x="164604" y="41262"/>
                  </a:lnTo>
                  <a:lnTo>
                    <a:pt x="164274" y="24193"/>
                  </a:lnTo>
                  <a:lnTo>
                    <a:pt x="164274" y="24053"/>
                  </a:lnTo>
                  <a:lnTo>
                    <a:pt x="379450" y="20015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374360" y="1343659"/>
            <a:ext cx="4392594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Resultados: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Estudios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preliminares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de NGS (matriz</a:t>
            </a:r>
            <a:r>
              <a:rPr sz="1298" b="1" spc="-1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de</a:t>
            </a:r>
            <a:r>
              <a:rPr sz="1298" b="1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b="1" spc="-5" dirty="0">
                <a:solidFill>
                  <a:srgbClr val="7030A0"/>
                </a:solidFill>
                <a:latin typeface="Calibri"/>
                <a:cs typeface="Calibri"/>
              </a:rPr>
              <a:t>mutacioes)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5207301" y="1377184"/>
            <a:ext cx="1860795" cy="195838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</a:pPr>
            <a:r>
              <a:rPr sz="1199" b="1" spc="-15" dirty="0">
                <a:solidFill>
                  <a:srgbClr val="333399"/>
                </a:solidFill>
                <a:latin typeface="Corbel"/>
                <a:cs typeface="Corbel"/>
              </a:rPr>
              <a:t>Period</a:t>
            </a:r>
            <a:r>
              <a:rPr sz="1199" spc="-15" dirty="0">
                <a:latin typeface="Corbel"/>
                <a:cs typeface="Corbel"/>
              </a:rPr>
              <a:t>: </a:t>
            </a:r>
            <a:r>
              <a:rPr sz="1049" spc="5" dirty="0">
                <a:latin typeface="Corbel"/>
                <a:cs typeface="Corbel"/>
              </a:rPr>
              <a:t>25/11/2019 </a:t>
            </a:r>
            <a:r>
              <a:rPr sz="1049" spc="15" dirty="0">
                <a:latin typeface="Corbel"/>
                <a:cs typeface="Corbel"/>
              </a:rPr>
              <a:t>–</a:t>
            </a:r>
            <a:r>
              <a:rPr sz="1049" spc="5" dirty="0">
                <a:latin typeface="Corbel"/>
                <a:cs typeface="Corbel"/>
              </a:rPr>
              <a:t> </a:t>
            </a:r>
            <a:r>
              <a:rPr sz="1049" dirty="0">
                <a:latin typeface="Corbel"/>
                <a:cs typeface="Corbel"/>
              </a:rPr>
              <a:t>21/04/2022</a:t>
            </a:r>
            <a:endParaRPr sz="1049">
              <a:latin typeface="Corbel"/>
              <a:cs typeface="Corbe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873041" y="1766848"/>
            <a:ext cx="740767" cy="302914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65"/>
              </a:spcBef>
            </a:pPr>
            <a:r>
              <a:rPr sz="949" b="1" spc="5" dirty="0">
                <a:latin typeface="Corbel"/>
                <a:cs typeface="Corbel"/>
              </a:rPr>
              <a:t>Registered</a:t>
            </a:r>
            <a:endParaRPr sz="9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spc="5" dirty="0">
                <a:latin typeface="Corbel"/>
                <a:cs typeface="Corbel"/>
              </a:rPr>
              <a:t>(n=453)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823233" y="2910699"/>
            <a:ext cx="833362" cy="459944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18392" rIns="0" bIns="0" rtlCol="0">
            <a:spAutoFit/>
          </a:bodyPr>
          <a:lstStyle/>
          <a:p>
            <a:pPr marL="195345" marR="187734" algn="ctr">
              <a:lnSpc>
                <a:spcPct val="102099"/>
              </a:lnSpc>
              <a:spcBef>
                <a:spcPts val="145"/>
              </a:spcBef>
            </a:pPr>
            <a:r>
              <a:rPr sz="949" b="1" spc="5" dirty="0">
                <a:latin typeface="Corbel"/>
                <a:cs typeface="Corbel"/>
              </a:rPr>
              <a:t>Valid </a:t>
            </a:r>
            <a:r>
              <a:rPr sz="949" b="1" spc="1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patients  </a:t>
            </a:r>
            <a:r>
              <a:rPr sz="949" spc="5" dirty="0">
                <a:latin typeface="Corbel"/>
                <a:cs typeface="Corbel"/>
              </a:rPr>
              <a:t>(n=260)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16782" y="3587650"/>
            <a:ext cx="1247507" cy="617485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230863">
              <a:spcBef>
                <a:spcPts val="165"/>
              </a:spcBef>
            </a:pPr>
            <a:r>
              <a:rPr sz="949" b="1" spc="5" dirty="0">
                <a:latin typeface="Corbel"/>
                <a:cs typeface="Corbel"/>
              </a:rPr>
              <a:t>BCP-ALL</a:t>
            </a:r>
            <a:r>
              <a:rPr sz="949" b="1" spc="-25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(n=198)</a:t>
            </a:r>
            <a:endParaRPr sz="949">
              <a:latin typeface="Corbel"/>
              <a:cs typeface="Corbel"/>
            </a:endParaRPr>
          </a:p>
          <a:p>
            <a:pPr marL="49471"/>
            <a:r>
              <a:rPr sz="949" spc="5" dirty="0">
                <a:latin typeface="Corbel"/>
                <a:cs typeface="Corbel"/>
              </a:rPr>
              <a:t>-   </a:t>
            </a:r>
            <a:r>
              <a:rPr sz="949" spc="114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Pro-B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(n=28)</a:t>
            </a:r>
            <a:endParaRPr sz="949">
              <a:latin typeface="Corbel"/>
              <a:cs typeface="Corbel"/>
            </a:endParaRPr>
          </a:p>
          <a:p>
            <a:pPr marL="48836">
              <a:spcBef>
                <a:spcPts val="45"/>
              </a:spcBef>
            </a:pPr>
            <a:r>
              <a:rPr sz="949" spc="5" dirty="0">
                <a:latin typeface="Corbel"/>
                <a:cs typeface="Corbel"/>
              </a:rPr>
              <a:t>-   </a:t>
            </a:r>
            <a:r>
              <a:rPr sz="949" spc="114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Common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(n=153)</a:t>
            </a:r>
            <a:endParaRPr sz="949">
              <a:latin typeface="Corbel"/>
              <a:cs typeface="Corbel"/>
            </a:endParaRPr>
          </a:p>
          <a:p>
            <a:pPr marL="48836">
              <a:spcBef>
                <a:spcPts val="55"/>
              </a:spcBef>
            </a:pPr>
            <a:r>
              <a:rPr sz="949" spc="5" dirty="0">
                <a:latin typeface="Corbel"/>
                <a:cs typeface="Corbel"/>
              </a:rPr>
              <a:t>-   </a:t>
            </a:r>
            <a:r>
              <a:rPr sz="949" spc="114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Pre-B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dirty="0">
                <a:latin typeface="Corbel"/>
                <a:cs typeface="Corbel"/>
              </a:rPr>
              <a:t>(n=17)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23798" y="3590228"/>
            <a:ext cx="812433" cy="167659"/>
          </a:xfrm>
          <a:prstGeom prst="rect">
            <a:avLst/>
          </a:prstGeom>
          <a:ln w="12039">
            <a:solidFill>
              <a:srgbClr val="333399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70400">
              <a:spcBef>
                <a:spcPts val="170"/>
              </a:spcBef>
            </a:pPr>
            <a:r>
              <a:rPr sz="949" b="1" spc="-5" dirty="0">
                <a:latin typeface="Corbel"/>
                <a:cs typeface="Corbel"/>
              </a:rPr>
              <a:t>T-ALL</a:t>
            </a:r>
            <a:r>
              <a:rPr sz="949" b="1" spc="-35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(n=62)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6208753" y="2125798"/>
            <a:ext cx="62153" cy="778185"/>
          </a:xfrm>
          <a:custGeom>
            <a:avLst/>
            <a:gdLst/>
            <a:ahLst/>
            <a:cxnLst/>
            <a:rect l="l" t="t" r="r" b="b"/>
            <a:pathLst>
              <a:path w="62229" h="779144">
                <a:moveTo>
                  <a:pt x="6705" y="718959"/>
                </a:moveTo>
                <a:lnTo>
                  <a:pt x="965" y="722312"/>
                </a:lnTo>
                <a:lnTo>
                  <a:pt x="0" y="725995"/>
                </a:lnTo>
                <a:lnTo>
                  <a:pt x="31013" y="779018"/>
                </a:lnTo>
                <a:lnTo>
                  <a:pt x="37957" y="767080"/>
                </a:lnTo>
                <a:lnTo>
                  <a:pt x="24980" y="767080"/>
                </a:lnTo>
                <a:lnTo>
                  <a:pt x="24939" y="744795"/>
                </a:lnTo>
                <a:lnTo>
                  <a:pt x="10388" y="719924"/>
                </a:lnTo>
                <a:lnTo>
                  <a:pt x="6705" y="718959"/>
                </a:lnTo>
                <a:close/>
              </a:path>
              <a:path w="62229" h="779144">
                <a:moveTo>
                  <a:pt x="24956" y="744823"/>
                </a:moveTo>
                <a:lnTo>
                  <a:pt x="24980" y="767080"/>
                </a:lnTo>
                <a:lnTo>
                  <a:pt x="37020" y="767067"/>
                </a:lnTo>
                <a:lnTo>
                  <a:pt x="37017" y="764044"/>
                </a:lnTo>
                <a:lnTo>
                  <a:pt x="25793" y="764044"/>
                </a:lnTo>
                <a:lnTo>
                  <a:pt x="30984" y="755125"/>
                </a:lnTo>
                <a:lnTo>
                  <a:pt x="24956" y="744823"/>
                </a:lnTo>
                <a:close/>
              </a:path>
              <a:path w="62229" h="779144">
                <a:moveTo>
                  <a:pt x="55181" y="718908"/>
                </a:moveTo>
                <a:lnTo>
                  <a:pt x="51498" y="719874"/>
                </a:lnTo>
                <a:lnTo>
                  <a:pt x="36995" y="744795"/>
                </a:lnTo>
                <a:lnTo>
                  <a:pt x="37020" y="767067"/>
                </a:lnTo>
                <a:lnTo>
                  <a:pt x="24980" y="767080"/>
                </a:lnTo>
                <a:lnTo>
                  <a:pt x="37964" y="767067"/>
                </a:lnTo>
                <a:lnTo>
                  <a:pt x="61899" y="725932"/>
                </a:lnTo>
                <a:lnTo>
                  <a:pt x="60921" y="722249"/>
                </a:lnTo>
                <a:lnTo>
                  <a:pt x="55181" y="718908"/>
                </a:lnTo>
                <a:close/>
              </a:path>
              <a:path w="62229" h="779144">
                <a:moveTo>
                  <a:pt x="30984" y="755125"/>
                </a:moveTo>
                <a:lnTo>
                  <a:pt x="25793" y="764044"/>
                </a:lnTo>
                <a:lnTo>
                  <a:pt x="36195" y="764032"/>
                </a:lnTo>
                <a:lnTo>
                  <a:pt x="30984" y="755125"/>
                </a:lnTo>
                <a:close/>
              </a:path>
              <a:path w="62229" h="779144">
                <a:moveTo>
                  <a:pt x="36995" y="744795"/>
                </a:moveTo>
                <a:lnTo>
                  <a:pt x="30984" y="755125"/>
                </a:lnTo>
                <a:lnTo>
                  <a:pt x="36195" y="764032"/>
                </a:lnTo>
                <a:lnTo>
                  <a:pt x="25793" y="764044"/>
                </a:lnTo>
                <a:lnTo>
                  <a:pt x="37017" y="764044"/>
                </a:lnTo>
                <a:lnTo>
                  <a:pt x="36995" y="744795"/>
                </a:lnTo>
                <a:close/>
              </a:path>
              <a:path w="62229" h="779144">
                <a:moveTo>
                  <a:pt x="36169" y="0"/>
                </a:moveTo>
                <a:lnTo>
                  <a:pt x="24130" y="12"/>
                </a:lnTo>
                <a:lnTo>
                  <a:pt x="24956" y="744823"/>
                </a:lnTo>
                <a:lnTo>
                  <a:pt x="30984" y="755125"/>
                </a:lnTo>
                <a:lnTo>
                  <a:pt x="36979" y="744823"/>
                </a:lnTo>
                <a:lnTo>
                  <a:pt x="36967" y="718908"/>
                </a:lnTo>
                <a:lnTo>
                  <a:pt x="361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70161" y="3407039"/>
            <a:ext cx="236969" cy="163006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35233" y="3407443"/>
            <a:ext cx="189415" cy="162601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2149322" y="2069214"/>
            <a:ext cx="1598864" cy="1598864"/>
            <a:chOff x="2146334" y="2071765"/>
            <a:chExt cx="1600835" cy="1600835"/>
          </a:xfrm>
        </p:grpSpPr>
        <p:sp>
          <p:nvSpPr>
            <p:cNvPr id="13" name="object 13"/>
            <p:cNvSpPr/>
            <p:nvPr/>
          </p:nvSpPr>
          <p:spPr>
            <a:xfrm>
              <a:off x="2946642" y="2071770"/>
              <a:ext cx="621665" cy="800735"/>
            </a:xfrm>
            <a:custGeom>
              <a:avLst/>
              <a:gdLst/>
              <a:ahLst/>
              <a:cxnLst/>
              <a:rect l="l" t="t" r="r" b="b"/>
              <a:pathLst>
                <a:path w="621664" h="800735">
                  <a:moveTo>
                    <a:pt x="0" y="0"/>
                  </a:moveTo>
                  <a:lnTo>
                    <a:pt x="0" y="800417"/>
                  </a:lnTo>
                  <a:lnTo>
                    <a:pt x="621233" y="295706"/>
                  </a:lnTo>
                  <a:lnTo>
                    <a:pt x="587522" y="256829"/>
                  </a:lnTo>
                  <a:lnTo>
                    <a:pt x="551616" y="220419"/>
                  </a:lnTo>
                  <a:lnTo>
                    <a:pt x="513654" y="186543"/>
                  </a:lnTo>
                  <a:lnTo>
                    <a:pt x="473774" y="155267"/>
                  </a:lnTo>
                  <a:lnTo>
                    <a:pt x="432116" y="126657"/>
                  </a:lnTo>
                  <a:lnTo>
                    <a:pt x="388816" y="100778"/>
                  </a:lnTo>
                  <a:lnTo>
                    <a:pt x="344016" y="77697"/>
                  </a:lnTo>
                  <a:lnTo>
                    <a:pt x="297851" y="57479"/>
                  </a:lnTo>
                  <a:lnTo>
                    <a:pt x="250462" y="40190"/>
                  </a:lnTo>
                  <a:lnTo>
                    <a:pt x="201988" y="25898"/>
                  </a:lnTo>
                  <a:lnTo>
                    <a:pt x="152565" y="14666"/>
                  </a:lnTo>
                  <a:lnTo>
                    <a:pt x="102334" y="6562"/>
                  </a:lnTo>
                  <a:lnTo>
                    <a:pt x="51433" y="1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146334" y="2185438"/>
              <a:ext cx="1600835" cy="1487170"/>
            </a:xfrm>
            <a:custGeom>
              <a:avLst/>
              <a:gdLst/>
              <a:ahLst/>
              <a:cxnLst/>
              <a:rect l="l" t="t" r="r" b="b"/>
              <a:pathLst>
                <a:path w="1600835" h="1487170">
                  <a:moveTo>
                    <a:pt x="389150" y="0"/>
                  </a:moveTo>
                  <a:lnTo>
                    <a:pt x="341209" y="31086"/>
                  </a:lnTo>
                  <a:lnTo>
                    <a:pt x="295602" y="65506"/>
                  </a:lnTo>
                  <a:lnTo>
                    <a:pt x="258679" y="97385"/>
                  </a:lnTo>
                  <a:lnTo>
                    <a:pt x="224162" y="131001"/>
                  </a:lnTo>
                  <a:lnTo>
                    <a:pt x="192064" y="166236"/>
                  </a:lnTo>
                  <a:lnTo>
                    <a:pt x="162398" y="202973"/>
                  </a:lnTo>
                  <a:lnTo>
                    <a:pt x="135174" y="241093"/>
                  </a:lnTo>
                  <a:lnTo>
                    <a:pt x="110406" y="280480"/>
                  </a:lnTo>
                  <a:lnTo>
                    <a:pt x="88106" y="321014"/>
                  </a:lnTo>
                  <a:lnTo>
                    <a:pt x="68285" y="362579"/>
                  </a:lnTo>
                  <a:lnTo>
                    <a:pt x="50957" y="405057"/>
                  </a:lnTo>
                  <a:lnTo>
                    <a:pt x="36132" y="448329"/>
                  </a:lnTo>
                  <a:lnTo>
                    <a:pt x="23824" y="492279"/>
                  </a:lnTo>
                  <a:lnTo>
                    <a:pt x="14045" y="536787"/>
                  </a:lnTo>
                  <a:lnTo>
                    <a:pt x="6806" y="581738"/>
                  </a:lnTo>
                  <a:lnTo>
                    <a:pt x="2120" y="627012"/>
                  </a:lnTo>
                  <a:lnTo>
                    <a:pt x="0" y="672492"/>
                  </a:lnTo>
                  <a:lnTo>
                    <a:pt x="456" y="718060"/>
                  </a:lnTo>
                  <a:lnTo>
                    <a:pt x="3502" y="763599"/>
                  </a:lnTo>
                  <a:lnTo>
                    <a:pt x="9150" y="808990"/>
                  </a:lnTo>
                  <a:lnTo>
                    <a:pt x="17412" y="854117"/>
                  </a:lnTo>
                  <a:lnTo>
                    <a:pt x="28299" y="898860"/>
                  </a:lnTo>
                  <a:lnTo>
                    <a:pt x="41825" y="943103"/>
                  </a:lnTo>
                  <a:lnTo>
                    <a:pt x="58002" y="986727"/>
                  </a:lnTo>
                  <a:lnTo>
                    <a:pt x="76841" y="1029615"/>
                  </a:lnTo>
                  <a:lnTo>
                    <a:pt x="98355" y="1071649"/>
                  </a:lnTo>
                  <a:lnTo>
                    <a:pt x="122555" y="1112712"/>
                  </a:lnTo>
                  <a:lnTo>
                    <a:pt x="149455" y="1152685"/>
                  </a:lnTo>
                  <a:lnTo>
                    <a:pt x="179067" y="1191450"/>
                  </a:lnTo>
                  <a:lnTo>
                    <a:pt x="210945" y="1228373"/>
                  </a:lnTo>
                  <a:lnTo>
                    <a:pt x="244561" y="1262890"/>
                  </a:lnTo>
                  <a:lnTo>
                    <a:pt x="279797" y="1294988"/>
                  </a:lnTo>
                  <a:lnTo>
                    <a:pt x="316533" y="1324654"/>
                  </a:lnTo>
                  <a:lnTo>
                    <a:pt x="354654" y="1351878"/>
                  </a:lnTo>
                  <a:lnTo>
                    <a:pt x="394040" y="1376646"/>
                  </a:lnTo>
                  <a:lnTo>
                    <a:pt x="434575" y="1398946"/>
                  </a:lnTo>
                  <a:lnTo>
                    <a:pt x="476140" y="1418767"/>
                  </a:lnTo>
                  <a:lnTo>
                    <a:pt x="518617" y="1436095"/>
                  </a:lnTo>
                  <a:lnTo>
                    <a:pt x="561890" y="1450920"/>
                  </a:lnTo>
                  <a:lnTo>
                    <a:pt x="605839" y="1463228"/>
                  </a:lnTo>
                  <a:lnTo>
                    <a:pt x="650348" y="1473007"/>
                  </a:lnTo>
                  <a:lnTo>
                    <a:pt x="695298" y="1480246"/>
                  </a:lnTo>
                  <a:lnTo>
                    <a:pt x="740572" y="1484932"/>
                  </a:lnTo>
                  <a:lnTo>
                    <a:pt x="786053" y="1487052"/>
                  </a:lnTo>
                  <a:lnTo>
                    <a:pt x="831621" y="1486596"/>
                  </a:lnTo>
                  <a:lnTo>
                    <a:pt x="877160" y="1483550"/>
                  </a:lnTo>
                  <a:lnTo>
                    <a:pt x="922551" y="1477902"/>
                  </a:lnTo>
                  <a:lnTo>
                    <a:pt x="967677" y="1469640"/>
                  </a:lnTo>
                  <a:lnTo>
                    <a:pt x="1012421" y="1458752"/>
                  </a:lnTo>
                  <a:lnTo>
                    <a:pt x="1056663" y="1445226"/>
                  </a:lnTo>
                  <a:lnTo>
                    <a:pt x="1100288" y="1429050"/>
                  </a:lnTo>
                  <a:lnTo>
                    <a:pt x="1143176" y="1410211"/>
                  </a:lnTo>
                  <a:lnTo>
                    <a:pt x="1185210" y="1388697"/>
                  </a:lnTo>
                  <a:lnTo>
                    <a:pt x="1226272" y="1364496"/>
                  </a:lnTo>
                  <a:lnTo>
                    <a:pt x="1266245" y="1337597"/>
                  </a:lnTo>
                  <a:lnTo>
                    <a:pt x="1305011" y="1307985"/>
                  </a:lnTo>
                  <a:lnTo>
                    <a:pt x="1341934" y="1276106"/>
                  </a:lnTo>
                  <a:lnTo>
                    <a:pt x="1376450" y="1242490"/>
                  </a:lnTo>
                  <a:lnTo>
                    <a:pt x="1408548" y="1207255"/>
                  </a:lnTo>
                  <a:lnTo>
                    <a:pt x="1438215" y="1170519"/>
                  </a:lnTo>
                  <a:lnTo>
                    <a:pt x="1465438" y="1132398"/>
                  </a:lnTo>
                  <a:lnTo>
                    <a:pt x="1490206" y="1093012"/>
                  </a:lnTo>
                  <a:lnTo>
                    <a:pt x="1512507" y="1052477"/>
                  </a:lnTo>
                  <a:lnTo>
                    <a:pt x="1532327" y="1010912"/>
                  </a:lnTo>
                  <a:lnTo>
                    <a:pt x="1549656" y="968435"/>
                  </a:lnTo>
                  <a:lnTo>
                    <a:pt x="1564480" y="925162"/>
                  </a:lnTo>
                  <a:lnTo>
                    <a:pt x="1576788" y="881213"/>
                  </a:lnTo>
                  <a:lnTo>
                    <a:pt x="1586568" y="836704"/>
                  </a:lnTo>
                  <a:lnTo>
                    <a:pt x="1593806" y="791754"/>
                  </a:lnTo>
                  <a:lnTo>
                    <a:pt x="1598492" y="746479"/>
                  </a:lnTo>
                  <a:lnTo>
                    <a:pt x="1600613" y="700999"/>
                  </a:lnTo>
                  <a:lnTo>
                    <a:pt x="1600156" y="655431"/>
                  </a:lnTo>
                  <a:lnTo>
                    <a:pt x="1597110" y="609892"/>
                  </a:lnTo>
                  <a:lnTo>
                    <a:pt x="1591462" y="564501"/>
                  </a:lnTo>
                  <a:lnTo>
                    <a:pt x="1583201" y="519375"/>
                  </a:lnTo>
                  <a:lnTo>
                    <a:pt x="1572313" y="474631"/>
                  </a:lnTo>
                  <a:lnTo>
                    <a:pt x="1558787" y="430388"/>
                  </a:lnTo>
                  <a:lnTo>
                    <a:pt x="1542611" y="386764"/>
                  </a:lnTo>
                  <a:lnTo>
                    <a:pt x="1523772" y="343876"/>
                  </a:lnTo>
                  <a:lnTo>
                    <a:pt x="1502258" y="301842"/>
                  </a:lnTo>
                  <a:lnTo>
                    <a:pt x="1478057" y="260780"/>
                  </a:lnTo>
                  <a:lnTo>
                    <a:pt x="1451157" y="220807"/>
                  </a:lnTo>
                  <a:lnTo>
                    <a:pt x="1421546" y="182041"/>
                  </a:lnTo>
                  <a:lnTo>
                    <a:pt x="800313" y="686739"/>
                  </a:lnTo>
                  <a:lnTo>
                    <a:pt x="38915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535487" y="2071765"/>
              <a:ext cx="411480" cy="800735"/>
            </a:xfrm>
            <a:custGeom>
              <a:avLst/>
              <a:gdLst/>
              <a:ahLst/>
              <a:cxnLst/>
              <a:rect l="l" t="t" r="r" b="b"/>
              <a:pathLst>
                <a:path w="411480" h="800735">
                  <a:moveTo>
                    <a:pt x="411149" y="0"/>
                  </a:moveTo>
                  <a:lnTo>
                    <a:pt x="363002" y="1449"/>
                  </a:lnTo>
                  <a:lnTo>
                    <a:pt x="315179" y="5775"/>
                  </a:lnTo>
                  <a:lnTo>
                    <a:pt x="267807" y="12942"/>
                  </a:lnTo>
                  <a:lnTo>
                    <a:pt x="221009" y="22916"/>
                  </a:lnTo>
                  <a:lnTo>
                    <a:pt x="174910" y="35662"/>
                  </a:lnTo>
                  <a:lnTo>
                    <a:pt x="129635" y="51146"/>
                  </a:lnTo>
                  <a:lnTo>
                    <a:pt x="85308" y="69333"/>
                  </a:lnTo>
                  <a:lnTo>
                    <a:pt x="42055" y="90188"/>
                  </a:lnTo>
                  <a:lnTo>
                    <a:pt x="0" y="113677"/>
                  </a:lnTo>
                  <a:lnTo>
                    <a:pt x="411149" y="800417"/>
                  </a:lnTo>
                  <a:lnTo>
                    <a:pt x="411149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6" name="object 16"/>
          <p:cNvSpPr/>
          <p:nvPr/>
        </p:nvSpPr>
        <p:spPr>
          <a:xfrm>
            <a:off x="4056139" y="2570333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7" name="object 17"/>
          <p:cNvSpPr/>
          <p:nvPr/>
        </p:nvSpPr>
        <p:spPr>
          <a:xfrm>
            <a:off x="4056139" y="2838264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ED7D3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8" name="object 18"/>
          <p:cNvSpPr txBox="1"/>
          <p:nvPr/>
        </p:nvSpPr>
        <p:spPr>
          <a:xfrm>
            <a:off x="4108792" y="2517600"/>
            <a:ext cx="592994" cy="373488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20" dirty="0">
                <a:latin typeface="Corbel"/>
                <a:cs typeface="Corbel"/>
              </a:rPr>
              <a:t>p</a:t>
            </a:r>
            <a:r>
              <a:rPr sz="649" spc="-5" dirty="0">
                <a:latin typeface="Corbel"/>
                <a:cs typeface="Corbel"/>
              </a:rPr>
              <a:t>r</a:t>
            </a:r>
            <a:r>
              <a:rPr sz="649" spc="30" dirty="0">
                <a:latin typeface="Corbel"/>
                <a:cs typeface="Corbel"/>
              </a:rPr>
              <a:t>o</a:t>
            </a:r>
            <a:r>
              <a:rPr sz="649" dirty="0">
                <a:latin typeface="Corbel"/>
                <a:cs typeface="Corbel"/>
              </a:rPr>
              <a:t>-B</a:t>
            </a:r>
            <a:r>
              <a:rPr sz="649" spc="-30" dirty="0">
                <a:latin typeface="Corbel"/>
                <a:cs typeface="Corbel"/>
              </a:rPr>
              <a:t> </a:t>
            </a:r>
            <a:r>
              <a:rPr sz="649" spc="20" dirty="0">
                <a:latin typeface="Corbel"/>
                <a:cs typeface="Corbel"/>
              </a:rPr>
              <a:t>(</a:t>
            </a:r>
            <a:r>
              <a:rPr sz="649" spc="-20" dirty="0">
                <a:latin typeface="Corbel"/>
                <a:cs typeface="Corbel"/>
              </a:rPr>
              <a:t>n</a:t>
            </a:r>
            <a:r>
              <a:rPr sz="649" spc="-10" dirty="0">
                <a:latin typeface="Corbel"/>
                <a:cs typeface="Corbel"/>
              </a:rPr>
              <a:t>=</a:t>
            </a:r>
            <a:r>
              <a:rPr sz="649" spc="45" dirty="0">
                <a:latin typeface="Corbel"/>
                <a:cs typeface="Corbel"/>
              </a:rPr>
              <a:t>2</a:t>
            </a:r>
            <a:r>
              <a:rPr sz="649" spc="-10" dirty="0">
                <a:latin typeface="Corbel"/>
                <a:cs typeface="Corbel"/>
              </a:rPr>
              <a:t>8</a:t>
            </a:r>
            <a:r>
              <a:rPr sz="649" dirty="0"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  <a:p>
            <a:pPr>
              <a:lnSpc>
                <a:spcPct val="100000"/>
              </a:lnSpc>
            </a:pPr>
            <a:endParaRPr sz="599">
              <a:latin typeface="Corbel"/>
              <a:cs typeface="Corbel"/>
            </a:endParaRPr>
          </a:p>
          <a:p>
            <a:pPr>
              <a:spcBef>
                <a:spcPts val="40"/>
              </a:spcBef>
            </a:pPr>
            <a:endParaRPr sz="449">
              <a:latin typeface="Corbel"/>
              <a:cs typeface="Corbel"/>
            </a:endParaRPr>
          </a:p>
          <a:p>
            <a:pPr marL="12685"/>
            <a:r>
              <a:rPr sz="649" dirty="0">
                <a:latin typeface="Corbel"/>
                <a:cs typeface="Corbel"/>
              </a:rPr>
              <a:t>B</a:t>
            </a:r>
            <a:r>
              <a:rPr sz="649" spc="-5" dirty="0">
                <a:latin typeface="Corbel"/>
                <a:cs typeface="Corbel"/>
              </a:rPr>
              <a:t> </a:t>
            </a:r>
            <a:r>
              <a:rPr sz="649" spc="-15" dirty="0">
                <a:latin typeface="Corbel"/>
                <a:cs typeface="Corbel"/>
              </a:rPr>
              <a:t>común </a:t>
            </a:r>
            <a:r>
              <a:rPr sz="649" dirty="0">
                <a:latin typeface="Corbel"/>
                <a:cs typeface="Corbel"/>
              </a:rPr>
              <a:t>(n=153)</a:t>
            </a:r>
            <a:endParaRPr sz="649">
              <a:latin typeface="Corbel"/>
              <a:cs typeface="Corbe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056139" y="310619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0" name="object 20"/>
          <p:cNvSpPr txBox="1"/>
          <p:nvPr/>
        </p:nvSpPr>
        <p:spPr>
          <a:xfrm>
            <a:off x="4108791" y="3053460"/>
            <a:ext cx="435073" cy="112584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649" spc="-5" dirty="0">
                <a:latin typeface="Corbel"/>
                <a:cs typeface="Corbel"/>
              </a:rPr>
              <a:t>pre-B</a:t>
            </a:r>
            <a:r>
              <a:rPr sz="649" spc="-25" dirty="0">
                <a:latin typeface="Corbel"/>
                <a:cs typeface="Corbel"/>
              </a:rPr>
              <a:t> </a:t>
            </a:r>
            <a:r>
              <a:rPr sz="649" spc="-10" dirty="0">
                <a:latin typeface="Corbel"/>
                <a:cs typeface="Corbel"/>
              </a:rPr>
              <a:t>(n=17)</a:t>
            </a:r>
            <a:endParaRPr sz="649">
              <a:latin typeface="Corbel"/>
              <a:cs typeface="Corbe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846006" y="3182423"/>
            <a:ext cx="187094" cy="10337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64"/>
              </a:lnSpc>
            </a:pPr>
            <a:r>
              <a:rPr sz="799" b="1" spc="5" dirty="0">
                <a:latin typeface="Corbel"/>
                <a:cs typeface="Corbel"/>
              </a:rPr>
              <a:t>77%</a:t>
            </a:r>
            <a:endParaRPr sz="799">
              <a:latin typeface="Corbel"/>
              <a:cs typeface="Corbe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697201" y="2250849"/>
            <a:ext cx="575870" cy="116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8"/>
              </a:lnSpc>
              <a:tabLst>
                <a:tab pos="385617" algn="l"/>
              </a:tabLst>
            </a:pPr>
            <a:r>
              <a:rPr sz="1199" b="1" baseline="6944" dirty="0">
                <a:latin typeface="Corbel"/>
                <a:cs typeface="Corbel"/>
              </a:rPr>
              <a:t>9</a:t>
            </a:r>
            <a:r>
              <a:rPr sz="1199" b="1" spc="15" baseline="6944" dirty="0">
                <a:latin typeface="Corbel"/>
                <a:cs typeface="Corbel"/>
              </a:rPr>
              <a:t>%</a:t>
            </a:r>
            <a:r>
              <a:rPr sz="1199" b="1" baseline="6944" dirty="0">
                <a:latin typeface="Corbel"/>
                <a:cs typeface="Corbel"/>
              </a:rPr>
              <a:t>	</a:t>
            </a:r>
            <a:r>
              <a:rPr sz="799" b="1" dirty="0">
                <a:latin typeface="Corbel"/>
                <a:cs typeface="Corbel"/>
              </a:rPr>
              <a:t>14%</a:t>
            </a:r>
            <a:endParaRPr sz="799">
              <a:latin typeface="Corbel"/>
              <a:cs typeface="Corbe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948454" y="2454744"/>
            <a:ext cx="704616" cy="261298"/>
          </a:xfrm>
          <a:custGeom>
            <a:avLst/>
            <a:gdLst/>
            <a:ahLst/>
            <a:cxnLst/>
            <a:rect l="l" t="t" r="r" b="b"/>
            <a:pathLst>
              <a:path w="705485" h="261619">
                <a:moveTo>
                  <a:pt x="0" y="130759"/>
                </a:moveTo>
                <a:lnTo>
                  <a:pt x="22059" y="85129"/>
                </a:lnTo>
                <a:lnTo>
                  <a:pt x="82925" y="46509"/>
                </a:lnTo>
                <a:lnTo>
                  <a:pt x="125421" y="30750"/>
                </a:lnTo>
                <a:lnTo>
                  <a:pt x="174631" y="17850"/>
                </a:lnTo>
                <a:lnTo>
                  <a:pt x="229560" y="8179"/>
                </a:lnTo>
                <a:lnTo>
                  <a:pt x="289211" y="2106"/>
                </a:lnTo>
                <a:lnTo>
                  <a:pt x="352590" y="0"/>
                </a:lnTo>
                <a:lnTo>
                  <a:pt x="415972" y="2106"/>
                </a:lnTo>
                <a:lnTo>
                  <a:pt x="475626" y="8179"/>
                </a:lnTo>
                <a:lnTo>
                  <a:pt x="530557" y="17850"/>
                </a:lnTo>
                <a:lnTo>
                  <a:pt x="579769" y="30750"/>
                </a:lnTo>
                <a:lnTo>
                  <a:pt x="622266" y="46509"/>
                </a:lnTo>
                <a:lnTo>
                  <a:pt x="657053" y="64758"/>
                </a:lnTo>
                <a:lnTo>
                  <a:pt x="699512" y="107252"/>
                </a:lnTo>
                <a:lnTo>
                  <a:pt x="705192" y="130759"/>
                </a:lnTo>
                <a:lnTo>
                  <a:pt x="699512" y="154265"/>
                </a:lnTo>
                <a:lnTo>
                  <a:pt x="657053" y="196759"/>
                </a:lnTo>
                <a:lnTo>
                  <a:pt x="622266" y="215009"/>
                </a:lnTo>
                <a:lnTo>
                  <a:pt x="579769" y="230768"/>
                </a:lnTo>
                <a:lnTo>
                  <a:pt x="530557" y="243667"/>
                </a:lnTo>
                <a:lnTo>
                  <a:pt x="475626" y="253338"/>
                </a:lnTo>
                <a:lnTo>
                  <a:pt x="415972" y="259411"/>
                </a:lnTo>
                <a:lnTo>
                  <a:pt x="352590" y="261518"/>
                </a:lnTo>
                <a:lnTo>
                  <a:pt x="289211" y="259411"/>
                </a:lnTo>
                <a:lnTo>
                  <a:pt x="229560" y="253338"/>
                </a:lnTo>
                <a:lnTo>
                  <a:pt x="174631" y="243667"/>
                </a:lnTo>
                <a:lnTo>
                  <a:pt x="125421" y="230768"/>
                </a:lnTo>
                <a:lnTo>
                  <a:pt x="82925" y="215009"/>
                </a:lnTo>
                <a:lnTo>
                  <a:pt x="48139" y="196759"/>
                </a:lnTo>
                <a:lnTo>
                  <a:pt x="5680" y="154265"/>
                </a:lnTo>
                <a:lnTo>
                  <a:pt x="0" y="130759"/>
                </a:lnTo>
                <a:close/>
              </a:path>
            </a:pathLst>
          </a:custGeom>
          <a:ln w="13754">
            <a:solidFill>
              <a:srgbClr val="FF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24" name="object 24"/>
          <p:cNvGrpSpPr/>
          <p:nvPr/>
        </p:nvGrpSpPr>
        <p:grpSpPr>
          <a:xfrm>
            <a:off x="1451838" y="1929266"/>
            <a:ext cx="3062639" cy="2274940"/>
            <a:chOff x="1447990" y="1931644"/>
            <a:chExt cx="3066415" cy="2277745"/>
          </a:xfrm>
        </p:grpSpPr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5220" y="3606442"/>
              <a:ext cx="799000" cy="60255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47990" y="1931644"/>
              <a:ext cx="2326982" cy="975766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1601522" y="4071865"/>
            <a:ext cx="2110677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spc="-5" dirty="0">
                <a:latin typeface="Calibri"/>
                <a:cs typeface="Calibri"/>
              </a:rPr>
              <a:t>Hyrabayashi</a:t>
            </a:r>
            <a:r>
              <a:rPr sz="749" dirty="0">
                <a:latin typeface="Calibri"/>
                <a:cs typeface="Calibri"/>
              </a:rPr>
              <a:t> Haematologica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2017, </a:t>
            </a:r>
            <a:r>
              <a:rPr sz="749" spc="-5" dirty="0">
                <a:latin typeface="Calibri"/>
                <a:cs typeface="Calibri"/>
              </a:rPr>
              <a:t>Paietta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Blood</a:t>
            </a:r>
            <a:r>
              <a:rPr sz="749" spc="5" dirty="0">
                <a:latin typeface="Calibri"/>
                <a:cs typeface="Calibri"/>
              </a:rPr>
              <a:t> </a:t>
            </a:r>
            <a:r>
              <a:rPr sz="749" dirty="0">
                <a:latin typeface="Calibri"/>
                <a:cs typeface="Calibri"/>
              </a:rPr>
              <a:t>2021</a:t>
            </a:r>
            <a:endParaRPr sz="749">
              <a:latin typeface="Calibri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531622" y="3014223"/>
            <a:ext cx="2222934" cy="521961"/>
            <a:chOff x="1527873" y="3017939"/>
            <a:chExt cx="2225675" cy="522605"/>
          </a:xfrm>
        </p:grpSpPr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7873" y="3017939"/>
              <a:ext cx="2225573" cy="522058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848220" y="3108078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69">
                  <a:moveTo>
                    <a:pt x="0" y="0"/>
                  </a:moveTo>
                  <a:lnTo>
                    <a:pt x="392353" y="863"/>
                  </a:lnTo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3340915" y="1578337"/>
            <a:ext cx="1869675" cy="766135"/>
          </a:xfrm>
          <a:prstGeom prst="rect">
            <a:avLst/>
          </a:prstGeom>
        </p:spPr>
        <p:txBody>
          <a:bodyPr vert="horz" wrap="square" lIns="0" tIns="75472" rIns="0" bIns="0" rtlCol="0">
            <a:spAutoFit/>
          </a:bodyPr>
          <a:lstStyle/>
          <a:p>
            <a:pPr marL="12685">
              <a:spcBef>
                <a:spcPts val="594"/>
              </a:spcBef>
            </a:pPr>
            <a:r>
              <a:rPr sz="849" b="1" dirty="0">
                <a:latin typeface="Corbel"/>
                <a:cs typeface="Corbel"/>
              </a:rPr>
              <a:t>n=22:</a:t>
            </a:r>
            <a:r>
              <a:rPr sz="849" b="1" spc="-10" dirty="0"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00B050"/>
                </a:solidFill>
                <a:latin typeface="Corbel"/>
                <a:cs typeface="Corbel"/>
              </a:rPr>
              <a:t>14</a:t>
            </a:r>
            <a:r>
              <a:rPr sz="849" spc="-5" dirty="0">
                <a:solidFill>
                  <a:srgbClr val="00B050"/>
                </a:solidFill>
                <a:latin typeface="Corbel"/>
                <a:cs typeface="Corbel"/>
              </a:rPr>
              <a:t> KMT2Ar,</a:t>
            </a:r>
            <a:r>
              <a:rPr sz="849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00B050"/>
                </a:solidFill>
                <a:latin typeface="Corbel"/>
                <a:cs typeface="Corbel"/>
              </a:rPr>
              <a:t>2</a:t>
            </a:r>
            <a:r>
              <a:rPr sz="849" spc="-5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00B050"/>
                </a:solidFill>
                <a:latin typeface="Corbel"/>
                <a:cs typeface="Corbel"/>
              </a:rPr>
              <a:t>Low</a:t>
            </a:r>
            <a:r>
              <a:rPr sz="849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849" spc="5" dirty="0">
                <a:solidFill>
                  <a:srgbClr val="00B050"/>
                </a:solidFill>
                <a:latin typeface="Corbel"/>
                <a:cs typeface="Corbel"/>
              </a:rPr>
              <a:t>Hypo,</a:t>
            </a:r>
            <a:r>
              <a:rPr sz="849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3 B-other</a:t>
            </a:r>
            <a:endParaRPr sz="849">
              <a:latin typeface="Corbel"/>
              <a:cs typeface="Corbel"/>
            </a:endParaRPr>
          </a:p>
          <a:p>
            <a:pPr marL="702736">
              <a:spcBef>
                <a:spcPts val="499"/>
              </a:spcBef>
            </a:pPr>
            <a:r>
              <a:rPr sz="849" spc="5" dirty="0">
                <a:latin typeface="Corbel"/>
                <a:cs typeface="Corbel"/>
              </a:rPr>
              <a:t>1</a:t>
            </a:r>
            <a:r>
              <a:rPr sz="849" spc="-30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ZNF38</a:t>
            </a:r>
            <a:r>
              <a:rPr sz="849" dirty="0">
                <a:latin typeface="Corbel"/>
                <a:cs typeface="Corbel"/>
              </a:rPr>
              <a:t>4</a:t>
            </a:r>
            <a:r>
              <a:rPr sz="849" spc="5" dirty="0">
                <a:latin typeface="Corbel"/>
                <a:cs typeface="Corbel"/>
              </a:rPr>
              <a:t>r</a:t>
            </a:r>
            <a:endParaRPr sz="849">
              <a:latin typeface="Corbel"/>
              <a:cs typeface="Corbel"/>
            </a:endParaRPr>
          </a:p>
          <a:p>
            <a:pPr marL="702736">
              <a:spcBef>
                <a:spcPts val="335"/>
              </a:spcBef>
            </a:pPr>
            <a:r>
              <a:rPr sz="849" spc="5" dirty="0">
                <a:latin typeface="Corbel"/>
                <a:cs typeface="Corbel"/>
              </a:rPr>
              <a:t>1 </a:t>
            </a:r>
            <a:r>
              <a:rPr sz="849" spc="-65" dirty="0">
                <a:latin typeface="Corbel"/>
                <a:cs typeface="Corbel"/>
              </a:rPr>
              <a:t>P</a:t>
            </a:r>
            <a:r>
              <a:rPr sz="849" spc="5" dirty="0">
                <a:latin typeface="Corbel"/>
                <a:cs typeface="Corbel"/>
              </a:rPr>
              <a:t>AX5</a:t>
            </a:r>
            <a:r>
              <a:rPr sz="849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P80R</a:t>
            </a:r>
            <a:endParaRPr sz="849">
              <a:latin typeface="Corbel"/>
              <a:cs typeface="Corbel"/>
            </a:endParaRPr>
          </a:p>
          <a:p>
            <a:pPr marL="702736">
              <a:spcBef>
                <a:spcPts val="419"/>
              </a:spcBef>
            </a:pPr>
            <a:r>
              <a:rPr sz="849" spc="5" dirty="0">
                <a:latin typeface="Corbel"/>
                <a:cs typeface="Corbel"/>
              </a:rPr>
              <a:t>1</a:t>
            </a:r>
            <a:r>
              <a:rPr sz="849" spc="-45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IDH1</a:t>
            </a:r>
            <a:r>
              <a:rPr sz="849" spc="-40" dirty="0">
                <a:latin typeface="Corbel"/>
                <a:cs typeface="Corbel"/>
              </a:rPr>
              <a:t> </a:t>
            </a:r>
            <a:r>
              <a:rPr sz="849" dirty="0">
                <a:latin typeface="Corbel"/>
                <a:cs typeface="Corbel"/>
              </a:rPr>
              <a:t>R132C</a:t>
            </a:r>
            <a:endParaRPr sz="849">
              <a:latin typeface="Corbel"/>
              <a:cs typeface="Corbel"/>
            </a:endParaRPr>
          </a:p>
        </p:txBody>
      </p:sp>
      <p:sp>
        <p:nvSpPr>
          <p:cNvPr id="32" name="object 2">
            <a:extLst>
              <a:ext uri="{FF2B5EF4-FFF2-40B4-BE49-F238E27FC236}">
                <a16:creationId xmlns:a16="http://schemas.microsoft.com/office/drawing/2014/main" id="{249835E6-8ECE-EB45-AA15-9A0FC3C95177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1617261" y="2415100"/>
            <a:ext cx="1877919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b="1" spc="20" dirty="0">
                <a:solidFill>
                  <a:srgbClr val="0070C0"/>
                </a:solidFill>
                <a:latin typeface="Corbel"/>
                <a:cs typeface="Corbel"/>
              </a:rPr>
              <a:t>MA</a:t>
            </a:r>
            <a:r>
              <a:rPr sz="999" b="1" spc="10" dirty="0">
                <a:solidFill>
                  <a:srgbClr val="0070C0"/>
                </a:solidFill>
                <a:latin typeface="Corbel"/>
                <a:cs typeface="Corbel"/>
              </a:rPr>
              <a:t>R</a:t>
            </a:r>
            <a:r>
              <a:rPr sz="999" b="1" spc="15" dirty="0">
                <a:solidFill>
                  <a:srgbClr val="0070C0"/>
                </a:solidFill>
                <a:latin typeface="Corbel"/>
                <a:cs typeface="Corbel"/>
              </a:rPr>
              <a:t>CADO</a:t>
            </a:r>
            <a:r>
              <a:rPr sz="999" b="1" spc="10" dirty="0">
                <a:solidFill>
                  <a:srgbClr val="0070C0"/>
                </a:solidFill>
                <a:latin typeface="Corbel"/>
                <a:cs typeface="Corbel"/>
              </a:rPr>
              <a:t>RE</a:t>
            </a:r>
            <a:r>
              <a:rPr sz="999" b="1" spc="15" dirty="0">
                <a:solidFill>
                  <a:srgbClr val="0070C0"/>
                </a:solidFill>
                <a:latin typeface="Corbel"/>
                <a:cs typeface="Corbel"/>
              </a:rPr>
              <a:t>S</a:t>
            </a:r>
            <a:r>
              <a:rPr sz="999" b="1" spc="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orbel"/>
                <a:cs typeface="Corbel"/>
              </a:rPr>
              <a:t>DE</a:t>
            </a:r>
            <a:r>
              <a:rPr sz="999" b="1" spc="-4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999" b="1" spc="15" dirty="0">
                <a:solidFill>
                  <a:srgbClr val="0070C0"/>
                </a:solidFill>
                <a:latin typeface="Corbel"/>
                <a:cs typeface="Corbel"/>
              </a:rPr>
              <a:t>A</a:t>
            </a:r>
            <a:r>
              <a:rPr sz="999" b="1" spc="-110" dirty="0">
                <a:solidFill>
                  <a:srgbClr val="0070C0"/>
                </a:solidFill>
                <a:latin typeface="Corbel"/>
                <a:cs typeface="Corbel"/>
              </a:rPr>
              <a:t>L</a:t>
            </a:r>
            <a:r>
              <a:rPr sz="999" b="1" spc="-10" dirty="0">
                <a:solidFill>
                  <a:srgbClr val="0070C0"/>
                </a:solidFill>
                <a:latin typeface="Corbel"/>
                <a:cs typeface="Corbel"/>
              </a:rPr>
              <a:t>T</a:t>
            </a:r>
            <a:r>
              <a:rPr sz="999" b="1" spc="20" dirty="0">
                <a:solidFill>
                  <a:srgbClr val="0070C0"/>
                </a:solidFill>
                <a:latin typeface="Corbel"/>
                <a:cs typeface="Corbel"/>
              </a:rPr>
              <a:t>O</a:t>
            </a:r>
            <a:r>
              <a:rPr sz="999" b="1" spc="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999" b="1" spc="10" dirty="0">
                <a:solidFill>
                  <a:srgbClr val="0070C0"/>
                </a:solidFill>
                <a:latin typeface="Corbel"/>
                <a:cs typeface="Corbel"/>
              </a:rPr>
              <a:t>R</a:t>
            </a:r>
            <a:r>
              <a:rPr sz="999" b="1" spc="5" dirty="0">
                <a:solidFill>
                  <a:srgbClr val="0070C0"/>
                </a:solidFill>
                <a:latin typeface="Corbel"/>
                <a:cs typeface="Corbel"/>
              </a:rPr>
              <a:t>I</a:t>
            </a:r>
            <a:r>
              <a:rPr sz="999" b="1" spc="10" dirty="0">
                <a:solidFill>
                  <a:srgbClr val="0070C0"/>
                </a:solidFill>
                <a:latin typeface="Corbel"/>
                <a:cs typeface="Corbel"/>
              </a:rPr>
              <a:t>E</a:t>
            </a:r>
            <a:r>
              <a:rPr sz="999" b="1" spc="15" dirty="0">
                <a:solidFill>
                  <a:srgbClr val="0070C0"/>
                </a:solidFill>
                <a:latin typeface="Corbel"/>
                <a:cs typeface="Corbel"/>
              </a:rPr>
              <a:t>S</a:t>
            </a:r>
            <a:r>
              <a:rPr sz="999" b="1" spc="10" dirty="0">
                <a:solidFill>
                  <a:srgbClr val="0070C0"/>
                </a:solidFill>
                <a:latin typeface="Corbel"/>
                <a:cs typeface="Corbel"/>
              </a:rPr>
              <a:t>G</a:t>
            </a:r>
            <a:r>
              <a:rPr sz="999" b="1" spc="20" dirty="0">
                <a:solidFill>
                  <a:srgbClr val="0070C0"/>
                </a:solidFill>
                <a:latin typeface="Corbel"/>
                <a:cs typeface="Corbel"/>
              </a:rPr>
              <a:t>O</a:t>
            </a:r>
            <a:endParaRPr sz="999">
              <a:latin typeface="Corbel"/>
              <a:cs typeface="Corbel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title" idx="4294967295"/>
          </p:nvPr>
        </p:nvSpPr>
        <p:spPr>
          <a:xfrm>
            <a:off x="3899246" y="1354650"/>
            <a:ext cx="1891862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5" dirty="0">
                <a:solidFill>
                  <a:srgbClr val="0070C0"/>
                </a:solidFill>
              </a:rPr>
              <a:t>R</a:t>
            </a:r>
            <a:r>
              <a:rPr spc="-5" dirty="0">
                <a:solidFill>
                  <a:srgbClr val="0070C0"/>
                </a:solidFill>
              </a:rPr>
              <a:t>IES</a:t>
            </a:r>
            <a:r>
              <a:rPr spc="5" dirty="0">
                <a:solidFill>
                  <a:srgbClr val="0070C0"/>
                </a:solidFill>
              </a:rPr>
              <a:t>GO</a:t>
            </a:r>
            <a:r>
              <a:rPr spc="-55" dirty="0">
                <a:solidFill>
                  <a:srgbClr val="0070C0"/>
                </a:solidFill>
              </a:rPr>
              <a:t> </a:t>
            </a:r>
            <a:r>
              <a:rPr spc="5" dirty="0">
                <a:solidFill>
                  <a:srgbClr val="0070C0"/>
                </a:solidFill>
              </a:rPr>
              <a:t>G</a:t>
            </a:r>
            <a:r>
              <a:rPr dirty="0">
                <a:solidFill>
                  <a:srgbClr val="0070C0"/>
                </a:solidFill>
              </a:rPr>
              <a:t>ENÉT</a:t>
            </a:r>
            <a:r>
              <a:rPr spc="-5" dirty="0">
                <a:solidFill>
                  <a:srgbClr val="0070C0"/>
                </a:solidFill>
              </a:rPr>
              <a:t>I</a:t>
            </a:r>
            <a:r>
              <a:rPr spc="5" dirty="0">
                <a:solidFill>
                  <a:srgbClr val="0070C0"/>
                </a:solidFill>
              </a:rPr>
              <a:t>CO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1475176" y="1599222"/>
            <a:ext cx="5827829" cy="3418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latin typeface="Corbel"/>
                <a:cs typeface="Corbel"/>
              </a:rPr>
              <a:t>B</a:t>
            </a:r>
            <a:r>
              <a:rPr sz="949" b="1" spc="5" dirty="0">
                <a:latin typeface="Corbel"/>
                <a:cs typeface="Corbel"/>
              </a:rPr>
              <a:t>C</a:t>
            </a:r>
            <a:r>
              <a:rPr sz="949" b="1" spc="15" dirty="0">
                <a:latin typeface="Corbel"/>
                <a:cs typeface="Corbel"/>
              </a:rPr>
              <a:t>P</a:t>
            </a:r>
            <a:r>
              <a:rPr sz="949" b="1" spc="-40" dirty="0">
                <a:latin typeface="Corbel"/>
                <a:cs typeface="Corbel"/>
              </a:rPr>
              <a:t> </a:t>
            </a:r>
            <a:r>
              <a:rPr sz="949" b="1" spc="15" dirty="0">
                <a:latin typeface="Corbel"/>
                <a:cs typeface="Corbel"/>
              </a:rPr>
              <a:t>A</a:t>
            </a:r>
            <a:r>
              <a:rPr sz="949" b="1" spc="5" dirty="0">
                <a:latin typeface="Corbel"/>
                <a:cs typeface="Corbel"/>
              </a:rPr>
              <a:t>L</a:t>
            </a:r>
            <a:r>
              <a:rPr sz="949" b="1" spc="10" dirty="0">
                <a:latin typeface="Corbel"/>
                <a:cs typeface="Corbel"/>
              </a:rPr>
              <a:t>L</a:t>
            </a:r>
            <a:endParaRPr sz="949">
              <a:latin typeface="Corbel"/>
              <a:cs typeface="Corbel"/>
            </a:endParaRPr>
          </a:p>
          <a:p>
            <a:pPr marL="33615">
              <a:spcBef>
                <a:spcPts val="60"/>
              </a:spcBef>
            </a:pPr>
            <a:r>
              <a:rPr sz="1049" b="1" spc="10" dirty="0">
                <a:latin typeface="Corbel"/>
                <a:cs typeface="Corbel"/>
              </a:rPr>
              <a:t>n=198</a:t>
            </a:r>
            <a:r>
              <a:rPr sz="1049" b="1" spc="140" dirty="0">
                <a:latin typeface="Corbel"/>
                <a:cs typeface="Corbel"/>
              </a:rPr>
              <a:t> </a:t>
            </a:r>
            <a:r>
              <a:rPr sz="849" spc="-60" dirty="0">
                <a:latin typeface="Wingdings"/>
                <a:cs typeface="Wingdings"/>
              </a:rPr>
              <a:t></a:t>
            </a:r>
            <a:r>
              <a:rPr sz="849" spc="140" dirty="0">
                <a:latin typeface="Times New Roman"/>
                <a:cs typeface="Times New Roman"/>
              </a:rPr>
              <a:t> </a:t>
            </a:r>
            <a:r>
              <a:rPr sz="849" b="1" spc="5" dirty="0">
                <a:latin typeface="Corbel"/>
                <a:cs typeface="Corbel"/>
              </a:rPr>
              <a:t>152/198</a:t>
            </a:r>
            <a:r>
              <a:rPr sz="849" b="1" spc="-5" dirty="0">
                <a:latin typeface="Corbel"/>
                <a:cs typeface="Corbel"/>
              </a:rPr>
              <a:t> </a:t>
            </a:r>
            <a:r>
              <a:rPr sz="849" b="1" spc="5" dirty="0">
                <a:latin typeface="Corbel"/>
                <a:cs typeface="Corbel"/>
              </a:rPr>
              <a:t>(77%)</a:t>
            </a:r>
            <a:r>
              <a:rPr sz="849" b="1" dirty="0">
                <a:latin typeface="Corbel"/>
                <a:cs typeface="Corbel"/>
              </a:rPr>
              <a:t> </a:t>
            </a:r>
            <a:r>
              <a:rPr sz="849" b="1" spc="5" dirty="0">
                <a:latin typeface="Corbel"/>
                <a:cs typeface="Corbel"/>
              </a:rPr>
              <a:t>muestra</a:t>
            </a:r>
            <a:r>
              <a:rPr sz="849" b="1" dirty="0">
                <a:latin typeface="Corbel"/>
                <a:cs typeface="Corbel"/>
              </a:rPr>
              <a:t> </a:t>
            </a:r>
            <a:r>
              <a:rPr sz="849" b="1" spc="5" dirty="0">
                <a:latin typeface="Corbel"/>
                <a:cs typeface="Corbel"/>
              </a:rPr>
              <a:t>válida para</a:t>
            </a:r>
            <a:r>
              <a:rPr sz="849" b="1" dirty="0">
                <a:latin typeface="Corbel"/>
                <a:cs typeface="Corbel"/>
              </a:rPr>
              <a:t> </a:t>
            </a:r>
            <a:r>
              <a:rPr sz="849" b="1" spc="5" dirty="0">
                <a:latin typeface="Corbel"/>
                <a:cs typeface="Corbel"/>
              </a:rPr>
              <a:t>establecer riesgo</a:t>
            </a:r>
            <a:r>
              <a:rPr sz="849" b="1" dirty="0">
                <a:latin typeface="Corbel"/>
                <a:cs typeface="Corbel"/>
              </a:rPr>
              <a:t> </a:t>
            </a:r>
            <a:r>
              <a:rPr sz="849" b="1" spc="5" dirty="0">
                <a:latin typeface="Corbel"/>
                <a:cs typeface="Corbel"/>
              </a:rPr>
              <a:t>genético </a:t>
            </a:r>
            <a:r>
              <a:rPr sz="849" b="1" spc="110" dirty="0">
                <a:latin typeface="Corbel"/>
                <a:cs typeface="Corbel"/>
              </a:rPr>
              <a:t> </a:t>
            </a:r>
            <a:r>
              <a:rPr sz="949" spc="-60" dirty="0">
                <a:latin typeface="Wingdings"/>
                <a:cs typeface="Wingdings"/>
              </a:rPr>
              <a:t></a:t>
            </a:r>
            <a:r>
              <a:rPr sz="949" spc="204" dirty="0">
                <a:latin typeface="Times New Roman"/>
                <a:cs typeface="Times New Roman"/>
              </a:rPr>
              <a:t> </a:t>
            </a:r>
            <a:r>
              <a:rPr sz="949" b="1" spc="5" dirty="0">
                <a:latin typeface="Corbel"/>
                <a:cs typeface="Corbel"/>
              </a:rPr>
              <a:t>53/152  </a:t>
            </a:r>
            <a:r>
              <a:rPr sz="949" b="1" spc="20" dirty="0"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(35%)</a:t>
            </a:r>
            <a:r>
              <a:rPr sz="949" b="1" spc="-4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ALTO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 RIESGO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GENÉTICO</a:t>
            </a:r>
            <a:endParaRPr sz="949">
              <a:latin typeface="Corbel"/>
              <a:cs typeface="Corbel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513893" y="2728338"/>
          <a:ext cx="2070086" cy="986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46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724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n=152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IKZF1+CDKN2A/B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DEL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8890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30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(20%)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KMT2Ar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94615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16</a:t>
                      </a:r>
                      <a:r>
                        <a:rPr sz="900" spc="-3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(11%)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TP53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mut/DEL</a:t>
                      </a:r>
                      <a:r>
                        <a:rPr sz="9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homo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11938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12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(8%)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242"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Low-hypodiploid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145415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</a:t>
                      </a:r>
                      <a:r>
                        <a:rPr sz="900" spc="-3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(6%)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4322520" y="2044797"/>
            <a:ext cx="2652300" cy="2059306"/>
            <a:chOff x="4322213" y="2047318"/>
            <a:chExt cx="2655570" cy="2061845"/>
          </a:xfrm>
        </p:grpSpPr>
        <p:sp>
          <p:nvSpPr>
            <p:cNvPr id="9" name="object 9"/>
            <p:cNvSpPr/>
            <p:nvPr/>
          </p:nvSpPr>
          <p:spPr>
            <a:xfrm>
              <a:off x="4325655" y="2050760"/>
              <a:ext cx="1354455" cy="1191260"/>
            </a:xfrm>
            <a:custGeom>
              <a:avLst/>
              <a:gdLst/>
              <a:ahLst/>
              <a:cxnLst/>
              <a:rect l="l" t="t" r="r" b="b"/>
              <a:pathLst>
                <a:path w="1354454" h="1191260">
                  <a:moveTo>
                    <a:pt x="677011" y="0"/>
                  </a:moveTo>
                  <a:lnTo>
                    <a:pt x="626485" y="1632"/>
                  </a:lnTo>
                  <a:lnTo>
                    <a:pt x="576968" y="6455"/>
                  </a:lnTo>
                  <a:lnTo>
                    <a:pt x="528590" y="14351"/>
                  </a:lnTo>
                  <a:lnTo>
                    <a:pt x="481482" y="25206"/>
                  </a:lnTo>
                  <a:lnTo>
                    <a:pt x="435776" y="38905"/>
                  </a:lnTo>
                  <a:lnTo>
                    <a:pt x="391601" y="55333"/>
                  </a:lnTo>
                  <a:lnTo>
                    <a:pt x="349090" y="74374"/>
                  </a:lnTo>
                  <a:lnTo>
                    <a:pt x="308372" y="95914"/>
                  </a:lnTo>
                  <a:lnTo>
                    <a:pt x="269580" y="119837"/>
                  </a:lnTo>
                  <a:lnTo>
                    <a:pt x="232843" y="146029"/>
                  </a:lnTo>
                  <a:lnTo>
                    <a:pt x="198293" y="174374"/>
                  </a:lnTo>
                  <a:lnTo>
                    <a:pt x="166060" y="204756"/>
                  </a:lnTo>
                  <a:lnTo>
                    <a:pt x="136276" y="237062"/>
                  </a:lnTo>
                  <a:lnTo>
                    <a:pt x="109071" y="271175"/>
                  </a:lnTo>
                  <a:lnTo>
                    <a:pt x="84576" y="306982"/>
                  </a:lnTo>
                  <a:lnTo>
                    <a:pt x="62923" y="344365"/>
                  </a:lnTo>
                  <a:lnTo>
                    <a:pt x="44242" y="383211"/>
                  </a:lnTo>
                  <a:lnTo>
                    <a:pt x="28664" y="423405"/>
                  </a:lnTo>
                  <a:lnTo>
                    <a:pt x="16319" y="464831"/>
                  </a:lnTo>
                  <a:lnTo>
                    <a:pt x="7340" y="507374"/>
                  </a:lnTo>
                  <a:lnTo>
                    <a:pt x="1856" y="550918"/>
                  </a:lnTo>
                  <a:lnTo>
                    <a:pt x="0" y="595350"/>
                  </a:lnTo>
                  <a:lnTo>
                    <a:pt x="1856" y="639782"/>
                  </a:lnTo>
                  <a:lnTo>
                    <a:pt x="7340" y="683327"/>
                  </a:lnTo>
                  <a:lnTo>
                    <a:pt x="16319" y="725869"/>
                  </a:lnTo>
                  <a:lnTo>
                    <a:pt x="28664" y="767295"/>
                  </a:lnTo>
                  <a:lnTo>
                    <a:pt x="44242" y="807489"/>
                  </a:lnTo>
                  <a:lnTo>
                    <a:pt x="62923" y="846335"/>
                  </a:lnTo>
                  <a:lnTo>
                    <a:pt x="84576" y="883719"/>
                  </a:lnTo>
                  <a:lnTo>
                    <a:pt x="109071" y="919525"/>
                  </a:lnTo>
                  <a:lnTo>
                    <a:pt x="136276" y="953638"/>
                  </a:lnTo>
                  <a:lnTo>
                    <a:pt x="166060" y="985944"/>
                  </a:lnTo>
                  <a:lnTo>
                    <a:pt x="198293" y="1016327"/>
                  </a:lnTo>
                  <a:lnTo>
                    <a:pt x="232843" y="1044671"/>
                  </a:lnTo>
                  <a:lnTo>
                    <a:pt x="269580" y="1070863"/>
                  </a:lnTo>
                  <a:lnTo>
                    <a:pt x="308372" y="1094786"/>
                  </a:lnTo>
                  <a:lnTo>
                    <a:pt x="349090" y="1116326"/>
                  </a:lnTo>
                  <a:lnTo>
                    <a:pt x="391601" y="1135367"/>
                  </a:lnTo>
                  <a:lnTo>
                    <a:pt x="435776" y="1151795"/>
                  </a:lnTo>
                  <a:lnTo>
                    <a:pt x="481482" y="1165494"/>
                  </a:lnTo>
                  <a:lnTo>
                    <a:pt x="528590" y="1176349"/>
                  </a:lnTo>
                  <a:lnTo>
                    <a:pt x="576968" y="1184246"/>
                  </a:lnTo>
                  <a:lnTo>
                    <a:pt x="626485" y="1189068"/>
                  </a:lnTo>
                  <a:lnTo>
                    <a:pt x="677011" y="1190701"/>
                  </a:lnTo>
                  <a:lnTo>
                    <a:pt x="727539" y="1189068"/>
                  </a:lnTo>
                  <a:lnTo>
                    <a:pt x="777058" y="1184246"/>
                  </a:lnTo>
                  <a:lnTo>
                    <a:pt x="825437" y="1176349"/>
                  </a:lnTo>
                  <a:lnTo>
                    <a:pt x="872546" y="1165494"/>
                  </a:lnTo>
                  <a:lnTo>
                    <a:pt x="918253" y="1151795"/>
                  </a:lnTo>
                  <a:lnTo>
                    <a:pt x="962429" y="1135367"/>
                  </a:lnTo>
                  <a:lnTo>
                    <a:pt x="1004941" y="1116326"/>
                  </a:lnTo>
                  <a:lnTo>
                    <a:pt x="1045659" y="1094786"/>
                  </a:lnTo>
                  <a:lnTo>
                    <a:pt x="1084453" y="1070863"/>
                  </a:lnTo>
                  <a:lnTo>
                    <a:pt x="1121190" y="1044671"/>
                  </a:lnTo>
                  <a:lnTo>
                    <a:pt x="1155741" y="1016327"/>
                  </a:lnTo>
                  <a:lnTo>
                    <a:pt x="1187974" y="985944"/>
                  </a:lnTo>
                  <a:lnTo>
                    <a:pt x="1217758" y="953638"/>
                  </a:lnTo>
                  <a:lnTo>
                    <a:pt x="1244963" y="919525"/>
                  </a:lnTo>
                  <a:lnTo>
                    <a:pt x="1269458" y="883719"/>
                  </a:lnTo>
                  <a:lnTo>
                    <a:pt x="1291112" y="846335"/>
                  </a:lnTo>
                  <a:lnTo>
                    <a:pt x="1309793" y="807489"/>
                  </a:lnTo>
                  <a:lnTo>
                    <a:pt x="1325371" y="767295"/>
                  </a:lnTo>
                  <a:lnTo>
                    <a:pt x="1337715" y="725869"/>
                  </a:lnTo>
                  <a:lnTo>
                    <a:pt x="1346695" y="683327"/>
                  </a:lnTo>
                  <a:lnTo>
                    <a:pt x="1352178" y="639782"/>
                  </a:lnTo>
                  <a:lnTo>
                    <a:pt x="1354035" y="595350"/>
                  </a:lnTo>
                  <a:lnTo>
                    <a:pt x="1352178" y="550918"/>
                  </a:lnTo>
                  <a:lnTo>
                    <a:pt x="1346695" y="507374"/>
                  </a:lnTo>
                  <a:lnTo>
                    <a:pt x="1337715" y="464831"/>
                  </a:lnTo>
                  <a:lnTo>
                    <a:pt x="1325371" y="423405"/>
                  </a:lnTo>
                  <a:lnTo>
                    <a:pt x="1309793" y="383211"/>
                  </a:lnTo>
                  <a:lnTo>
                    <a:pt x="1291112" y="344365"/>
                  </a:lnTo>
                  <a:lnTo>
                    <a:pt x="1269458" y="306982"/>
                  </a:lnTo>
                  <a:lnTo>
                    <a:pt x="1244963" y="271175"/>
                  </a:lnTo>
                  <a:lnTo>
                    <a:pt x="1217758" y="237062"/>
                  </a:lnTo>
                  <a:lnTo>
                    <a:pt x="1187974" y="204756"/>
                  </a:lnTo>
                  <a:lnTo>
                    <a:pt x="1155741" y="174374"/>
                  </a:lnTo>
                  <a:lnTo>
                    <a:pt x="1121190" y="146029"/>
                  </a:lnTo>
                  <a:lnTo>
                    <a:pt x="1084453" y="119837"/>
                  </a:lnTo>
                  <a:lnTo>
                    <a:pt x="1045659" y="95914"/>
                  </a:lnTo>
                  <a:lnTo>
                    <a:pt x="1004941" y="74374"/>
                  </a:lnTo>
                  <a:lnTo>
                    <a:pt x="962429" y="55333"/>
                  </a:lnTo>
                  <a:lnTo>
                    <a:pt x="918253" y="38905"/>
                  </a:lnTo>
                  <a:lnTo>
                    <a:pt x="872546" y="25206"/>
                  </a:lnTo>
                  <a:lnTo>
                    <a:pt x="825437" y="14351"/>
                  </a:lnTo>
                  <a:lnTo>
                    <a:pt x="777058" y="6455"/>
                  </a:lnTo>
                  <a:lnTo>
                    <a:pt x="727539" y="1632"/>
                  </a:lnTo>
                  <a:lnTo>
                    <a:pt x="677011" y="0"/>
                  </a:lnTo>
                  <a:close/>
                </a:path>
              </a:pathLst>
            </a:custGeom>
            <a:solidFill>
              <a:srgbClr val="4472C4">
                <a:alpha val="348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4325655" y="2050760"/>
              <a:ext cx="1354455" cy="1191260"/>
            </a:xfrm>
            <a:custGeom>
              <a:avLst/>
              <a:gdLst/>
              <a:ahLst/>
              <a:cxnLst/>
              <a:rect l="l" t="t" r="r" b="b"/>
              <a:pathLst>
                <a:path w="1354454" h="1191260">
                  <a:moveTo>
                    <a:pt x="0" y="595350"/>
                  </a:moveTo>
                  <a:lnTo>
                    <a:pt x="1856" y="550918"/>
                  </a:lnTo>
                  <a:lnTo>
                    <a:pt x="7340" y="507374"/>
                  </a:lnTo>
                  <a:lnTo>
                    <a:pt x="16319" y="464831"/>
                  </a:lnTo>
                  <a:lnTo>
                    <a:pt x="28664" y="423405"/>
                  </a:lnTo>
                  <a:lnTo>
                    <a:pt x="44242" y="383211"/>
                  </a:lnTo>
                  <a:lnTo>
                    <a:pt x="62923" y="344365"/>
                  </a:lnTo>
                  <a:lnTo>
                    <a:pt x="84576" y="306982"/>
                  </a:lnTo>
                  <a:lnTo>
                    <a:pt x="109071" y="271175"/>
                  </a:lnTo>
                  <a:lnTo>
                    <a:pt x="136276" y="237062"/>
                  </a:lnTo>
                  <a:lnTo>
                    <a:pt x="166060" y="204756"/>
                  </a:lnTo>
                  <a:lnTo>
                    <a:pt x="198293" y="174374"/>
                  </a:lnTo>
                  <a:lnTo>
                    <a:pt x="232843" y="146029"/>
                  </a:lnTo>
                  <a:lnTo>
                    <a:pt x="269580" y="119837"/>
                  </a:lnTo>
                  <a:lnTo>
                    <a:pt x="308372" y="95914"/>
                  </a:lnTo>
                  <a:lnTo>
                    <a:pt x="349090" y="74374"/>
                  </a:lnTo>
                  <a:lnTo>
                    <a:pt x="391601" y="55333"/>
                  </a:lnTo>
                  <a:lnTo>
                    <a:pt x="435776" y="38905"/>
                  </a:lnTo>
                  <a:lnTo>
                    <a:pt x="481482" y="25206"/>
                  </a:lnTo>
                  <a:lnTo>
                    <a:pt x="528590" y="14351"/>
                  </a:lnTo>
                  <a:lnTo>
                    <a:pt x="576968" y="6455"/>
                  </a:lnTo>
                  <a:lnTo>
                    <a:pt x="626485" y="1632"/>
                  </a:lnTo>
                  <a:lnTo>
                    <a:pt x="677011" y="0"/>
                  </a:lnTo>
                  <a:lnTo>
                    <a:pt x="727539" y="1632"/>
                  </a:lnTo>
                  <a:lnTo>
                    <a:pt x="777058" y="6455"/>
                  </a:lnTo>
                  <a:lnTo>
                    <a:pt x="825437" y="14351"/>
                  </a:lnTo>
                  <a:lnTo>
                    <a:pt x="872546" y="25206"/>
                  </a:lnTo>
                  <a:lnTo>
                    <a:pt x="918253" y="38905"/>
                  </a:lnTo>
                  <a:lnTo>
                    <a:pt x="962429" y="55333"/>
                  </a:lnTo>
                  <a:lnTo>
                    <a:pt x="1004941" y="74374"/>
                  </a:lnTo>
                  <a:lnTo>
                    <a:pt x="1045659" y="95914"/>
                  </a:lnTo>
                  <a:lnTo>
                    <a:pt x="1084453" y="119837"/>
                  </a:lnTo>
                  <a:lnTo>
                    <a:pt x="1121190" y="146029"/>
                  </a:lnTo>
                  <a:lnTo>
                    <a:pt x="1155741" y="174374"/>
                  </a:lnTo>
                  <a:lnTo>
                    <a:pt x="1187974" y="204756"/>
                  </a:lnTo>
                  <a:lnTo>
                    <a:pt x="1217758" y="237062"/>
                  </a:lnTo>
                  <a:lnTo>
                    <a:pt x="1244963" y="271175"/>
                  </a:lnTo>
                  <a:lnTo>
                    <a:pt x="1269458" y="306982"/>
                  </a:lnTo>
                  <a:lnTo>
                    <a:pt x="1291112" y="344365"/>
                  </a:lnTo>
                  <a:lnTo>
                    <a:pt x="1309793" y="383211"/>
                  </a:lnTo>
                  <a:lnTo>
                    <a:pt x="1325371" y="423405"/>
                  </a:lnTo>
                  <a:lnTo>
                    <a:pt x="1337715" y="464831"/>
                  </a:lnTo>
                  <a:lnTo>
                    <a:pt x="1346695" y="507374"/>
                  </a:lnTo>
                  <a:lnTo>
                    <a:pt x="1352178" y="550918"/>
                  </a:lnTo>
                  <a:lnTo>
                    <a:pt x="1354035" y="595350"/>
                  </a:lnTo>
                  <a:lnTo>
                    <a:pt x="1352178" y="639782"/>
                  </a:lnTo>
                  <a:lnTo>
                    <a:pt x="1346695" y="683327"/>
                  </a:lnTo>
                  <a:lnTo>
                    <a:pt x="1337715" y="725869"/>
                  </a:lnTo>
                  <a:lnTo>
                    <a:pt x="1325371" y="767295"/>
                  </a:lnTo>
                  <a:lnTo>
                    <a:pt x="1309793" y="807489"/>
                  </a:lnTo>
                  <a:lnTo>
                    <a:pt x="1291112" y="846335"/>
                  </a:lnTo>
                  <a:lnTo>
                    <a:pt x="1269458" y="883719"/>
                  </a:lnTo>
                  <a:lnTo>
                    <a:pt x="1244963" y="919525"/>
                  </a:lnTo>
                  <a:lnTo>
                    <a:pt x="1217758" y="953638"/>
                  </a:lnTo>
                  <a:lnTo>
                    <a:pt x="1187974" y="985944"/>
                  </a:lnTo>
                  <a:lnTo>
                    <a:pt x="1155741" y="1016327"/>
                  </a:lnTo>
                  <a:lnTo>
                    <a:pt x="1121190" y="1044671"/>
                  </a:lnTo>
                  <a:lnTo>
                    <a:pt x="1084453" y="1070863"/>
                  </a:lnTo>
                  <a:lnTo>
                    <a:pt x="1045659" y="1094786"/>
                  </a:lnTo>
                  <a:lnTo>
                    <a:pt x="1004941" y="1116326"/>
                  </a:lnTo>
                  <a:lnTo>
                    <a:pt x="962429" y="1135367"/>
                  </a:lnTo>
                  <a:lnTo>
                    <a:pt x="918253" y="1151795"/>
                  </a:lnTo>
                  <a:lnTo>
                    <a:pt x="872546" y="1165494"/>
                  </a:lnTo>
                  <a:lnTo>
                    <a:pt x="825437" y="1176349"/>
                  </a:lnTo>
                  <a:lnTo>
                    <a:pt x="777058" y="1184246"/>
                  </a:lnTo>
                  <a:lnTo>
                    <a:pt x="727539" y="1189068"/>
                  </a:lnTo>
                  <a:lnTo>
                    <a:pt x="677011" y="1190701"/>
                  </a:lnTo>
                  <a:lnTo>
                    <a:pt x="626485" y="1189068"/>
                  </a:lnTo>
                  <a:lnTo>
                    <a:pt x="576968" y="1184246"/>
                  </a:lnTo>
                  <a:lnTo>
                    <a:pt x="528590" y="1176349"/>
                  </a:lnTo>
                  <a:lnTo>
                    <a:pt x="481482" y="1165494"/>
                  </a:lnTo>
                  <a:lnTo>
                    <a:pt x="435776" y="1151795"/>
                  </a:lnTo>
                  <a:lnTo>
                    <a:pt x="391601" y="1135367"/>
                  </a:lnTo>
                  <a:lnTo>
                    <a:pt x="349090" y="1116326"/>
                  </a:lnTo>
                  <a:lnTo>
                    <a:pt x="308372" y="1094786"/>
                  </a:lnTo>
                  <a:lnTo>
                    <a:pt x="269580" y="1070863"/>
                  </a:lnTo>
                  <a:lnTo>
                    <a:pt x="232843" y="1044671"/>
                  </a:lnTo>
                  <a:lnTo>
                    <a:pt x="198293" y="1016327"/>
                  </a:lnTo>
                  <a:lnTo>
                    <a:pt x="166060" y="985944"/>
                  </a:lnTo>
                  <a:lnTo>
                    <a:pt x="136276" y="953638"/>
                  </a:lnTo>
                  <a:lnTo>
                    <a:pt x="109071" y="919525"/>
                  </a:lnTo>
                  <a:lnTo>
                    <a:pt x="84576" y="883719"/>
                  </a:lnTo>
                  <a:lnTo>
                    <a:pt x="62923" y="846335"/>
                  </a:lnTo>
                  <a:lnTo>
                    <a:pt x="44242" y="807489"/>
                  </a:lnTo>
                  <a:lnTo>
                    <a:pt x="28664" y="767295"/>
                  </a:lnTo>
                  <a:lnTo>
                    <a:pt x="16319" y="725869"/>
                  </a:lnTo>
                  <a:lnTo>
                    <a:pt x="7340" y="683327"/>
                  </a:lnTo>
                  <a:lnTo>
                    <a:pt x="1856" y="639782"/>
                  </a:lnTo>
                  <a:lnTo>
                    <a:pt x="0" y="595350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4779921" y="2876100"/>
              <a:ext cx="1132840" cy="1003935"/>
            </a:xfrm>
            <a:custGeom>
              <a:avLst/>
              <a:gdLst/>
              <a:ahLst/>
              <a:cxnLst/>
              <a:rect l="l" t="t" r="r" b="b"/>
              <a:pathLst>
                <a:path w="1132839" h="1003935">
                  <a:moveTo>
                    <a:pt x="566381" y="0"/>
                  </a:moveTo>
                  <a:lnTo>
                    <a:pt x="514830" y="2050"/>
                  </a:lnTo>
                  <a:lnTo>
                    <a:pt x="464574" y="8082"/>
                  </a:lnTo>
                  <a:lnTo>
                    <a:pt x="415816" y="17920"/>
                  </a:lnTo>
                  <a:lnTo>
                    <a:pt x="368754" y="31386"/>
                  </a:lnTo>
                  <a:lnTo>
                    <a:pt x="323588" y="48303"/>
                  </a:lnTo>
                  <a:lnTo>
                    <a:pt x="280519" y="68494"/>
                  </a:lnTo>
                  <a:lnTo>
                    <a:pt x="239746" y="91782"/>
                  </a:lnTo>
                  <a:lnTo>
                    <a:pt x="201470" y="117990"/>
                  </a:lnTo>
                  <a:lnTo>
                    <a:pt x="165890" y="146940"/>
                  </a:lnTo>
                  <a:lnTo>
                    <a:pt x="133206" y="178456"/>
                  </a:lnTo>
                  <a:lnTo>
                    <a:pt x="103619" y="212360"/>
                  </a:lnTo>
                  <a:lnTo>
                    <a:pt x="77328" y="248475"/>
                  </a:lnTo>
                  <a:lnTo>
                    <a:pt x="54533" y="286625"/>
                  </a:lnTo>
                  <a:lnTo>
                    <a:pt x="35434" y="326632"/>
                  </a:lnTo>
                  <a:lnTo>
                    <a:pt x="20231" y="368319"/>
                  </a:lnTo>
                  <a:lnTo>
                    <a:pt x="9125" y="411508"/>
                  </a:lnTo>
                  <a:lnTo>
                    <a:pt x="2314" y="456024"/>
                  </a:lnTo>
                  <a:lnTo>
                    <a:pt x="0" y="501688"/>
                  </a:lnTo>
                  <a:lnTo>
                    <a:pt x="2314" y="547352"/>
                  </a:lnTo>
                  <a:lnTo>
                    <a:pt x="9125" y="591867"/>
                  </a:lnTo>
                  <a:lnTo>
                    <a:pt x="20231" y="635057"/>
                  </a:lnTo>
                  <a:lnTo>
                    <a:pt x="35434" y="676743"/>
                  </a:lnTo>
                  <a:lnTo>
                    <a:pt x="54533" y="716750"/>
                  </a:lnTo>
                  <a:lnTo>
                    <a:pt x="77328" y="754900"/>
                  </a:lnTo>
                  <a:lnTo>
                    <a:pt x="103619" y="791015"/>
                  </a:lnTo>
                  <a:lnTo>
                    <a:pt x="133206" y="824919"/>
                  </a:lnTo>
                  <a:lnTo>
                    <a:pt x="165890" y="856435"/>
                  </a:lnTo>
                  <a:lnTo>
                    <a:pt x="201470" y="885385"/>
                  </a:lnTo>
                  <a:lnTo>
                    <a:pt x="239746" y="911593"/>
                  </a:lnTo>
                  <a:lnTo>
                    <a:pt x="280519" y="934881"/>
                  </a:lnTo>
                  <a:lnTo>
                    <a:pt x="323588" y="955072"/>
                  </a:lnTo>
                  <a:lnTo>
                    <a:pt x="368754" y="971989"/>
                  </a:lnTo>
                  <a:lnTo>
                    <a:pt x="415816" y="985455"/>
                  </a:lnTo>
                  <a:lnTo>
                    <a:pt x="464574" y="995293"/>
                  </a:lnTo>
                  <a:lnTo>
                    <a:pt x="514830" y="1001325"/>
                  </a:lnTo>
                  <a:lnTo>
                    <a:pt x="566381" y="1003376"/>
                  </a:lnTo>
                  <a:lnTo>
                    <a:pt x="617931" y="1001325"/>
                  </a:lnTo>
                  <a:lnTo>
                    <a:pt x="668185" y="995293"/>
                  </a:lnTo>
                  <a:lnTo>
                    <a:pt x="716942" y="985455"/>
                  </a:lnTo>
                  <a:lnTo>
                    <a:pt x="764002" y="971989"/>
                  </a:lnTo>
                  <a:lnTo>
                    <a:pt x="809167" y="955072"/>
                  </a:lnTo>
                  <a:lnTo>
                    <a:pt x="852235" y="934881"/>
                  </a:lnTo>
                  <a:lnTo>
                    <a:pt x="893007" y="911593"/>
                  </a:lnTo>
                  <a:lnTo>
                    <a:pt x="931282" y="885385"/>
                  </a:lnTo>
                  <a:lnTo>
                    <a:pt x="966862" y="856435"/>
                  </a:lnTo>
                  <a:lnTo>
                    <a:pt x="999545" y="824919"/>
                  </a:lnTo>
                  <a:lnTo>
                    <a:pt x="1029132" y="791015"/>
                  </a:lnTo>
                  <a:lnTo>
                    <a:pt x="1055423" y="754900"/>
                  </a:lnTo>
                  <a:lnTo>
                    <a:pt x="1078217" y="716750"/>
                  </a:lnTo>
                  <a:lnTo>
                    <a:pt x="1097316" y="676743"/>
                  </a:lnTo>
                  <a:lnTo>
                    <a:pt x="1112519" y="635057"/>
                  </a:lnTo>
                  <a:lnTo>
                    <a:pt x="1123625" y="591867"/>
                  </a:lnTo>
                  <a:lnTo>
                    <a:pt x="1130436" y="547352"/>
                  </a:lnTo>
                  <a:lnTo>
                    <a:pt x="1132751" y="501688"/>
                  </a:lnTo>
                  <a:lnTo>
                    <a:pt x="1130436" y="456024"/>
                  </a:lnTo>
                  <a:lnTo>
                    <a:pt x="1123625" y="411508"/>
                  </a:lnTo>
                  <a:lnTo>
                    <a:pt x="1112519" y="368319"/>
                  </a:lnTo>
                  <a:lnTo>
                    <a:pt x="1097316" y="326632"/>
                  </a:lnTo>
                  <a:lnTo>
                    <a:pt x="1078217" y="286625"/>
                  </a:lnTo>
                  <a:lnTo>
                    <a:pt x="1055423" y="248475"/>
                  </a:lnTo>
                  <a:lnTo>
                    <a:pt x="1029132" y="212360"/>
                  </a:lnTo>
                  <a:lnTo>
                    <a:pt x="999545" y="178456"/>
                  </a:lnTo>
                  <a:lnTo>
                    <a:pt x="966862" y="146940"/>
                  </a:lnTo>
                  <a:lnTo>
                    <a:pt x="931282" y="117990"/>
                  </a:lnTo>
                  <a:lnTo>
                    <a:pt x="893007" y="91782"/>
                  </a:lnTo>
                  <a:lnTo>
                    <a:pt x="852235" y="68494"/>
                  </a:lnTo>
                  <a:lnTo>
                    <a:pt x="809167" y="48303"/>
                  </a:lnTo>
                  <a:lnTo>
                    <a:pt x="764002" y="31386"/>
                  </a:lnTo>
                  <a:lnTo>
                    <a:pt x="716942" y="17920"/>
                  </a:lnTo>
                  <a:lnTo>
                    <a:pt x="668185" y="8082"/>
                  </a:lnTo>
                  <a:lnTo>
                    <a:pt x="617931" y="2050"/>
                  </a:lnTo>
                  <a:lnTo>
                    <a:pt x="566381" y="0"/>
                  </a:lnTo>
                  <a:close/>
                </a:path>
              </a:pathLst>
            </a:custGeom>
            <a:solidFill>
              <a:srgbClr val="A9D18E">
                <a:alpha val="348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4779921" y="2876100"/>
              <a:ext cx="1132840" cy="1003935"/>
            </a:xfrm>
            <a:custGeom>
              <a:avLst/>
              <a:gdLst/>
              <a:ahLst/>
              <a:cxnLst/>
              <a:rect l="l" t="t" r="r" b="b"/>
              <a:pathLst>
                <a:path w="1132839" h="1003935">
                  <a:moveTo>
                    <a:pt x="0" y="501688"/>
                  </a:moveTo>
                  <a:lnTo>
                    <a:pt x="2314" y="456024"/>
                  </a:lnTo>
                  <a:lnTo>
                    <a:pt x="9125" y="411508"/>
                  </a:lnTo>
                  <a:lnTo>
                    <a:pt x="20231" y="368319"/>
                  </a:lnTo>
                  <a:lnTo>
                    <a:pt x="35434" y="326632"/>
                  </a:lnTo>
                  <a:lnTo>
                    <a:pt x="54533" y="286625"/>
                  </a:lnTo>
                  <a:lnTo>
                    <a:pt x="77327" y="248475"/>
                  </a:lnTo>
                  <a:lnTo>
                    <a:pt x="103618" y="212360"/>
                  </a:lnTo>
                  <a:lnTo>
                    <a:pt x="133205" y="178456"/>
                  </a:lnTo>
                  <a:lnTo>
                    <a:pt x="165888" y="146940"/>
                  </a:lnTo>
                  <a:lnTo>
                    <a:pt x="201468" y="117990"/>
                  </a:lnTo>
                  <a:lnTo>
                    <a:pt x="239743" y="91782"/>
                  </a:lnTo>
                  <a:lnTo>
                    <a:pt x="280515" y="68494"/>
                  </a:lnTo>
                  <a:lnTo>
                    <a:pt x="323583" y="48303"/>
                  </a:lnTo>
                  <a:lnTo>
                    <a:pt x="368748" y="31386"/>
                  </a:lnTo>
                  <a:lnTo>
                    <a:pt x="415808" y="17920"/>
                  </a:lnTo>
                  <a:lnTo>
                    <a:pt x="464565" y="8082"/>
                  </a:lnTo>
                  <a:lnTo>
                    <a:pt x="514819" y="2050"/>
                  </a:lnTo>
                  <a:lnTo>
                    <a:pt x="566369" y="0"/>
                  </a:lnTo>
                  <a:lnTo>
                    <a:pt x="617921" y="2050"/>
                  </a:lnTo>
                  <a:lnTo>
                    <a:pt x="668176" y="8082"/>
                  </a:lnTo>
                  <a:lnTo>
                    <a:pt x="716934" y="17920"/>
                  </a:lnTo>
                  <a:lnTo>
                    <a:pt x="763996" y="31386"/>
                  </a:lnTo>
                  <a:lnTo>
                    <a:pt x="809162" y="48303"/>
                  </a:lnTo>
                  <a:lnTo>
                    <a:pt x="852231" y="68494"/>
                  </a:lnTo>
                  <a:lnTo>
                    <a:pt x="893004" y="91782"/>
                  </a:lnTo>
                  <a:lnTo>
                    <a:pt x="931280" y="117990"/>
                  </a:lnTo>
                  <a:lnTo>
                    <a:pt x="966860" y="146940"/>
                  </a:lnTo>
                  <a:lnTo>
                    <a:pt x="999544" y="178456"/>
                  </a:lnTo>
                  <a:lnTo>
                    <a:pt x="1029131" y="212360"/>
                  </a:lnTo>
                  <a:lnTo>
                    <a:pt x="1055422" y="248475"/>
                  </a:lnTo>
                  <a:lnTo>
                    <a:pt x="1078217" y="286625"/>
                  </a:lnTo>
                  <a:lnTo>
                    <a:pt x="1097316" y="326632"/>
                  </a:lnTo>
                  <a:lnTo>
                    <a:pt x="1112519" y="368319"/>
                  </a:lnTo>
                  <a:lnTo>
                    <a:pt x="1123625" y="411508"/>
                  </a:lnTo>
                  <a:lnTo>
                    <a:pt x="1130436" y="456024"/>
                  </a:lnTo>
                  <a:lnTo>
                    <a:pt x="1132751" y="501688"/>
                  </a:lnTo>
                  <a:lnTo>
                    <a:pt x="1130436" y="547352"/>
                  </a:lnTo>
                  <a:lnTo>
                    <a:pt x="1123625" y="591867"/>
                  </a:lnTo>
                  <a:lnTo>
                    <a:pt x="1112519" y="635057"/>
                  </a:lnTo>
                  <a:lnTo>
                    <a:pt x="1097316" y="676743"/>
                  </a:lnTo>
                  <a:lnTo>
                    <a:pt x="1078217" y="716750"/>
                  </a:lnTo>
                  <a:lnTo>
                    <a:pt x="1055422" y="754900"/>
                  </a:lnTo>
                  <a:lnTo>
                    <a:pt x="1029131" y="791015"/>
                  </a:lnTo>
                  <a:lnTo>
                    <a:pt x="999544" y="824919"/>
                  </a:lnTo>
                  <a:lnTo>
                    <a:pt x="966860" y="856435"/>
                  </a:lnTo>
                  <a:lnTo>
                    <a:pt x="931280" y="885385"/>
                  </a:lnTo>
                  <a:lnTo>
                    <a:pt x="893004" y="911593"/>
                  </a:lnTo>
                  <a:lnTo>
                    <a:pt x="852231" y="934881"/>
                  </a:lnTo>
                  <a:lnTo>
                    <a:pt x="809162" y="955072"/>
                  </a:lnTo>
                  <a:lnTo>
                    <a:pt x="763996" y="971989"/>
                  </a:lnTo>
                  <a:lnTo>
                    <a:pt x="716934" y="985455"/>
                  </a:lnTo>
                  <a:lnTo>
                    <a:pt x="668176" y="995293"/>
                  </a:lnTo>
                  <a:lnTo>
                    <a:pt x="617921" y="1001325"/>
                  </a:lnTo>
                  <a:lnTo>
                    <a:pt x="566369" y="1003376"/>
                  </a:lnTo>
                  <a:lnTo>
                    <a:pt x="514819" y="1001325"/>
                  </a:lnTo>
                  <a:lnTo>
                    <a:pt x="464565" y="995293"/>
                  </a:lnTo>
                  <a:lnTo>
                    <a:pt x="415808" y="985455"/>
                  </a:lnTo>
                  <a:lnTo>
                    <a:pt x="368748" y="971989"/>
                  </a:lnTo>
                  <a:lnTo>
                    <a:pt x="323583" y="955072"/>
                  </a:lnTo>
                  <a:lnTo>
                    <a:pt x="280515" y="934881"/>
                  </a:lnTo>
                  <a:lnTo>
                    <a:pt x="239743" y="911593"/>
                  </a:lnTo>
                  <a:lnTo>
                    <a:pt x="201468" y="885385"/>
                  </a:lnTo>
                  <a:lnTo>
                    <a:pt x="165888" y="856435"/>
                  </a:lnTo>
                  <a:lnTo>
                    <a:pt x="133205" y="824919"/>
                  </a:lnTo>
                  <a:lnTo>
                    <a:pt x="103618" y="791015"/>
                  </a:lnTo>
                  <a:lnTo>
                    <a:pt x="77327" y="754900"/>
                  </a:lnTo>
                  <a:lnTo>
                    <a:pt x="54533" y="716750"/>
                  </a:lnTo>
                  <a:lnTo>
                    <a:pt x="35434" y="676743"/>
                  </a:lnTo>
                  <a:lnTo>
                    <a:pt x="20231" y="635057"/>
                  </a:lnTo>
                  <a:lnTo>
                    <a:pt x="9125" y="591867"/>
                  </a:lnTo>
                  <a:lnTo>
                    <a:pt x="2314" y="547352"/>
                  </a:lnTo>
                  <a:lnTo>
                    <a:pt x="0" y="501688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5429100" y="2119056"/>
              <a:ext cx="1545590" cy="1390015"/>
            </a:xfrm>
            <a:custGeom>
              <a:avLst/>
              <a:gdLst/>
              <a:ahLst/>
              <a:cxnLst/>
              <a:rect l="l" t="t" r="r" b="b"/>
              <a:pathLst>
                <a:path w="1545590" h="1390014">
                  <a:moveTo>
                    <a:pt x="772541" y="0"/>
                  </a:moveTo>
                  <a:lnTo>
                    <a:pt x="721745" y="1478"/>
                  </a:lnTo>
                  <a:lnTo>
                    <a:pt x="671827" y="5851"/>
                  </a:lnTo>
                  <a:lnTo>
                    <a:pt x="622888" y="13029"/>
                  </a:lnTo>
                  <a:lnTo>
                    <a:pt x="575030" y="22919"/>
                  </a:lnTo>
                  <a:lnTo>
                    <a:pt x="528355" y="35430"/>
                  </a:lnTo>
                  <a:lnTo>
                    <a:pt x="482965" y="50469"/>
                  </a:lnTo>
                  <a:lnTo>
                    <a:pt x="438961" y="67947"/>
                  </a:lnTo>
                  <a:lnTo>
                    <a:pt x="396445" y="87770"/>
                  </a:lnTo>
                  <a:lnTo>
                    <a:pt x="355519" y="109848"/>
                  </a:lnTo>
                  <a:lnTo>
                    <a:pt x="316285" y="134089"/>
                  </a:lnTo>
                  <a:lnTo>
                    <a:pt x="278844" y="160401"/>
                  </a:lnTo>
                  <a:lnTo>
                    <a:pt x="243299" y="188692"/>
                  </a:lnTo>
                  <a:lnTo>
                    <a:pt x="209751" y="218872"/>
                  </a:lnTo>
                  <a:lnTo>
                    <a:pt x="178302" y="250848"/>
                  </a:lnTo>
                  <a:lnTo>
                    <a:pt x="149053" y="284530"/>
                  </a:lnTo>
                  <a:lnTo>
                    <a:pt x="122107" y="319824"/>
                  </a:lnTo>
                  <a:lnTo>
                    <a:pt x="97565" y="356641"/>
                  </a:lnTo>
                  <a:lnTo>
                    <a:pt x="75530" y="394888"/>
                  </a:lnTo>
                  <a:lnTo>
                    <a:pt x="56102" y="434473"/>
                  </a:lnTo>
                  <a:lnTo>
                    <a:pt x="39384" y="475305"/>
                  </a:lnTo>
                  <a:lnTo>
                    <a:pt x="25477" y="517293"/>
                  </a:lnTo>
                  <a:lnTo>
                    <a:pt x="14483" y="560345"/>
                  </a:lnTo>
                  <a:lnTo>
                    <a:pt x="6505" y="604370"/>
                  </a:lnTo>
                  <a:lnTo>
                    <a:pt x="1643" y="649275"/>
                  </a:lnTo>
                  <a:lnTo>
                    <a:pt x="0" y="694969"/>
                  </a:lnTo>
                  <a:lnTo>
                    <a:pt x="1643" y="740663"/>
                  </a:lnTo>
                  <a:lnTo>
                    <a:pt x="6505" y="785568"/>
                  </a:lnTo>
                  <a:lnTo>
                    <a:pt x="14483" y="829592"/>
                  </a:lnTo>
                  <a:lnTo>
                    <a:pt x="25477" y="872644"/>
                  </a:lnTo>
                  <a:lnTo>
                    <a:pt x="39384" y="914632"/>
                  </a:lnTo>
                  <a:lnTo>
                    <a:pt x="56102" y="955465"/>
                  </a:lnTo>
                  <a:lnTo>
                    <a:pt x="75530" y="995050"/>
                  </a:lnTo>
                  <a:lnTo>
                    <a:pt x="97565" y="1033297"/>
                  </a:lnTo>
                  <a:lnTo>
                    <a:pt x="122107" y="1070113"/>
                  </a:lnTo>
                  <a:lnTo>
                    <a:pt x="149053" y="1105408"/>
                  </a:lnTo>
                  <a:lnTo>
                    <a:pt x="178302" y="1139089"/>
                  </a:lnTo>
                  <a:lnTo>
                    <a:pt x="209751" y="1171066"/>
                  </a:lnTo>
                  <a:lnTo>
                    <a:pt x="243299" y="1201245"/>
                  </a:lnTo>
                  <a:lnTo>
                    <a:pt x="278844" y="1229537"/>
                  </a:lnTo>
                  <a:lnTo>
                    <a:pt x="316285" y="1255849"/>
                  </a:lnTo>
                  <a:lnTo>
                    <a:pt x="355519" y="1280090"/>
                  </a:lnTo>
                  <a:lnTo>
                    <a:pt x="396445" y="1302168"/>
                  </a:lnTo>
                  <a:lnTo>
                    <a:pt x="438961" y="1321991"/>
                  </a:lnTo>
                  <a:lnTo>
                    <a:pt x="482965" y="1339468"/>
                  </a:lnTo>
                  <a:lnTo>
                    <a:pt x="528355" y="1354508"/>
                  </a:lnTo>
                  <a:lnTo>
                    <a:pt x="575030" y="1367019"/>
                  </a:lnTo>
                  <a:lnTo>
                    <a:pt x="622888" y="1376909"/>
                  </a:lnTo>
                  <a:lnTo>
                    <a:pt x="671827" y="1384086"/>
                  </a:lnTo>
                  <a:lnTo>
                    <a:pt x="721745" y="1388460"/>
                  </a:lnTo>
                  <a:lnTo>
                    <a:pt x="772541" y="1389938"/>
                  </a:lnTo>
                  <a:lnTo>
                    <a:pt x="823335" y="1388460"/>
                  </a:lnTo>
                  <a:lnTo>
                    <a:pt x="873252" y="1384086"/>
                  </a:lnTo>
                  <a:lnTo>
                    <a:pt x="922189" y="1376909"/>
                  </a:lnTo>
                  <a:lnTo>
                    <a:pt x="970046" y="1367019"/>
                  </a:lnTo>
                  <a:lnTo>
                    <a:pt x="1016721" y="1354508"/>
                  </a:lnTo>
                  <a:lnTo>
                    <a:pt x="1062111" y="1339468"/>
                  </a:lnTo>
                  <a:lnTo>
                    <a:pt x="1106115" y="1321991"/>
                  </a:lnTo>
                  <a:lnTo>
                    <a:pt x="1148630" y="1302168"/>
                  </a:lnTo>
                  <a:lnTo>
                    <a:pt x="1189556" y="1280090"/>
                  </a:lnTo>
                  <a:lnTo>
                    <a:pt x="1228791" y="1255849"/>
                  </a:lnTo>
                  <a:lnTo>
                    <a:pt x="1266231" y="1229537"/>
                  </a:lnTo>
                  <a:lnTo>
                    <a:pt x="1301777" y="1201245"/>
                  </a:lnTo>
                  <a:lnTo>
                    <a:pt x="1335325" y="1171066"/>
                  </a:lnTo>
                  <a:lnTo>
                    <a:pt x="1366775" y="1139089"/>
                  </a:lnTo>
                  <a:lnTo>
                    <a:pt x="1396024" y="1105408"/>
                  </a:lnTo>
                  <a:lnTo>
                    <a:pt x="1422971" y="1070113"/>
                  </a:lnTo>
                  <a:lnTo>
                    <a:pt x="1447513" y="1033297"/>
                  </a:lnTo>
                  <a:lnTo>
                    <a:pt x="1469549" y="995050"/>
                  </a:lnTo>
                  <a:lnTo>
                    <a:pt x="1488978" y="955465"/>
                  </a:lnTo>
                  <a:lnTo>
                    <a:pt x="1505696" y="914632"/>
                  </a:lnTo>
                  <a:lnTo>
                    <a:pt x="1519603" y="872644"/>
                  </a:lnTo>
                  <a:lnTo>
                    <a:pt x="1530597" y="829592"/>
                  </a:lnTo>
                  <a:lnTo>
                    <a:pt x="1538576" y="785568"/>
                  </a:lnTo>
                  <a:lnTo>
                    <a:pt x="1543438" y="740663"/>
                  </a:lnTo>
                  <a:lnTo>
                    <a:pt x="1545082" y="694969"/>
                  </a:lnTo>
                  <a:lnTo>
                    <a:pt x="1543438" y="649275"/>
                  </a:lnTo>
                  <a:lnTo>
                    <a:pt x="1538576" y="604370"/>
                  </a:lnTo>
                  <a:lnTo>
                    <a:pt x="1530597" y="560345"/>
                  </a:lnTo>
                  <a:lnTo>
                    <a:pt x="1519603" y="517293"/>
                  </a:lnTo>
                  <a:lnTo>
                    <a:pt x="1505696" y="475305"/>
                  </a:lnTo>
                  <a:lnTo>
                    <a:pt x="1488978" y="434473"/>
                  </a:lnTo>
                  <a:lnTo>
                    <a:pt x="1469549" y="394888"/>
                  </a:lnTo>
                  <a:lnTo>
                    <a:pt x="1447513" y="356641"/>
                  </a:lnTo>
                  <a:lnTo>
                    <a:pt x="1422971" y="319824"/>
                  </a:lnTo>
                  <a:lnTo>
                    <a:pt x="1396024" y="284530"/>
                  </a:lnTo>
                  <a:lnTo>
                    <a:pt x="1366775" y="250848"/>
                  </a:lnTo>
                  <a:lnTo>
                    <a:pt x="1335325" y="218872"/>
                  </a:lnTo>
                  <a:lnTo>
                    <a:pt x="1301777" y="188692"/>
                  </a:lnTo>
                  <a:lnTo>
                    <a:pt x="1266231" y="160401"/>
                  </a:lnTo>
                  <a:lnTo>
                    <a:pt x="1228791" y="134089"/>
                  </a:lnTo>
                  <a:lnTo>
                    <a:pt x="1189556" y="109848"/>
                  </a:lnTo>
                  <a:lnTo>
                    <a:pt x="1148630" y="87770"/>
                  </a:lnTo>
                  <a:lnTo>
                    <a:pt x="1106115" y="67947"/>
                  </a:lnTo>
                  <a:lnTo>
                    <a:pt x="1062111" y="50469"/>
                  </a:lnTo>
                  <a:lnTo>
                    <a:pt x="1016721" y="35430"/>
                  </a:lnTo>
                  <a:lnTo>
                    <a:pt x="970046" y="22919"/>
                  </a:lnTo>
                  <a:lnTo>
                    <a:pt x="922189" y="13029"/>
                  </a:lnTo>
                  <a:lnTo>
                    <a:pt x="873252" y="5851"/>
                  </a:lnTo>
                  <a:lnTo>
                    <a:pt x="823335" y="1478"/>
                  </a:lnTo>
                  <a:lnTo>
                    <a:pt x="772541" y="0"/>
                  </a:lnTo>
                  <a:close/>
                </a:path>
              </a:pathLst>
            </a:custGeom>
            <a:solidFill>
              <a:srgbClr val="FF0000">
                <a:alpha val="348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5429100" y="2119056"/>
              <a:ext cx="1545590" cy="1390015"/>
            </a:xfrm>
            <a:custGeom>
              <a:avLst/>
              <a:gdLst/>
              <a:ahLst/>
              <a:cxnLst/>
              <a:rect l="l" t="t" r="r" b="b"/>
              <a:pathLst>
                <a:path w="1545590" h="1390014">
                  <a:moveTo>
                    <a:pt x="0" y="694969"/>
                  </a:moveTo>
                  <a:lnTo>
                    <a:pt x="1643" y="649275"/>
                  </a:lnTo>
                  <a:lnTo>
                    <a:pt x="6505" y="604370"/>
                  </a:lnTo>
                  <a:lnTo>
                    <a:pt x="14483" y="560345"/>
                  </a:lnTo>
                  <a:lnTo>
                    <a:pt x="25477" y="517293"/>
                  </a:lnTo>
                  <a:lnTo>
                    <a:pt x="39384" y="475305"/>
                  </a:lnTo>
                  <a:lnTo>
                    <a:pt x="56102" y="434473"/>
                  </a:lnTo>
                  <a:lnTo>
                    <a:pt x="75530" y="394888"/>
                  </a:lnTo>
                  <a:lnTo>
                    <a:pt x="97565" y="356641"/>
                  </a:lnTo>
                  <a:lnTo>
                    <a:pt x="122107" y="319824"/>
                  </a:lnTo>
                  <a:lnTo>
                    <a:pt x="149053" y="284530"/>
                  </a:lnTo>
                  <a:lnTo>
                    <a:pt x="178302" y="250848"/>
                  </a:lnTo>
                  <a:lnTo>
                    <a:pt x="209751" y="218872"/>
                  </a:lnTo>
                  <a:lnTo>
                    <a:pt x="243299" y="188692"/>
                  </a:lnTo>
                  <a:lnTo>
                    <a:pt x="278844" y="160401"/>
                  </a:lnTo>
                  <a:lnTo>
                    <a:pt x="316285" y="134089"/>
                  </a:lnTo>
                  <a:lnTo>
                    <a:pt x="355519" y="109848"/>
                  </a:lnTo>
                  <a:lnTo>
                    <a:pt x="396445" y="87770"/>
                  </a:lnTo>
                  <a:lnTo>
                    <a:pt x="438961" y="67947"/>
                  </a:lnTo>
                  <a:lnTo>
                    <a:pt x="482965" y="50469"/>
                  </a:lnTo>
                  <a:lnTo>
                    <a:pt x="528355" y="35430"/>
                  </a:lnTo>
                  <a:lnTo>
                    <a:pt x="575030" y="22919"/>
                  </a:lnTo>
                  <a:lnTo>
                    <a:pt x="622888" y="13029"/>
                  </a:lnTo>
                  <a:lnTo>
                    <a:pt x="671827" y="5851"/>
                  </a:lnTo>
                  <a:lnTo>
                    <a:pt x="721745" y="1478"/>
                  </a:lnTo>
                  <a:lnTo>
                    <a:pt x="772541" y="0"/>
                  </a:lnTo>
                  <a:lnTo>
                    <a:pt x="823335" y="1478"/>
                  </a:lnTo>
                  <a:lnTo>
                    <a:pt x="873252" y="5851"/>
                  </a:lnTo>
                  <a:lnTo>
                    <a:pt x="922189" y="13029"/>
                  </a:lnTo>
                  <a:lnTo>
                    <a:pt x="970046" y="22919"/>
                  </a:lnTo>
                  <a:lnTo>
                    <a:pt x="1016721" y="35430"/>
                  </a:lnTo>
                  <a:lnTo>
                    <a:pt x="1062111" y="50469"/>
                  </a:lnTo>
                  <a:lnTo>
                    <a:pt x="1106115" y="67947"/>
                  </a:lnTo>
                  <a:lnTo>
                    <a:pt x="1148630" y="87770"/>
                  </a:lnTo>
                  <a:lnTo>
                    <a:pt x="1189556" y="109848"/>
                  </a:lnTo>
                  <a:lnTo>
                    <a:pt x="1228791" y="134089"/>
                  </a:lnTo>
                  <a:lnTo>
                    <a:pt x="1266231" y="160401"/>
                  </a:lnTo>
                  <a:lnTo>
                    <a:pt x="1301777" y="188692"/>
                  </a:lnTo>
                  <a:lnTo>
                    <a:pt x="1335325" y="218872"/>
                  </a:lnTo>
                  <a:lnTo>
                    <a:pt x="1366775" y="250848"/>
                  </a:lnTo>
                  <a:lnTo>
                    <a:pt x="1396024" y="284530"/>
                  </a:lnTo>
                  <a:lnTo>
                    <a:pt x="1422971" y="319824"/>
                  </a:lnTo>
                  <a:lnTo>
                    <a:pt x="1447513" y="356641"/>
                  </a:lnTo>
                  <a:lnTo>
                    <a:pt x="1469549" y="394888"/>
                  </a:lnTo>
                  <a:lnTo>
                    <a:pt x="1488978" y="434473"/>
                  </a:lnTo>
                  <a:lnTo>
                    <a:pt x="1505696" y="475305"/>
                  </a:lnTo>
                  <a:lnTo>
                    <a:pt x="1519603" y="517293"/>
                  </a:lnTo>
                  <a:lnTo>
                    <a:pt x="1530597" y="560345"/>
                  </a:lnTo>
                  <a:lnTo>
                    <a:pt x="1538576" y="604370"/>
                  </a:lnTo>
                  <a:lnTo>
                    <a:pt x="1543438" y="649275"/>
                  </a:lnTo>
                  <a:lnTo>
                    <a:pt x="1545082" y="694969"/>
                  </a:lnTo>
                  <a:lnTo>
                    <a:pt x="1543438" y="740663"/>
                  </a:lnTo>
                  <a:lnTo>
                    <a:pt x="1538576" y="785568"/>
                  </a:lnTo>
                  <a:lnTo>
                    <a:pt x="1530597" y="829592"/>
                  </a:lnTo>
                  <a:lnTo>
                    <a:pt x="1519603" y="872644"/>
                  </a:lnTo>
                  <a:lnTo>
                    <a:pt x="1505696" y="914632"/>
                  </a:lnTo>
                  <a:lnTo>
                    <a:pt x="1488978" y="955465"/>
                  </a:lnTo>
                  <a:lnTo>
                    <a:pt x="1469549" y="995050"/>
                  </a:lnTo>
                  <a:lnTo>
                    <a:pt x="1447513" y="1033297"/>
                  </a:lnTo>
                  <a:lnTo>
                    <a:pt x="1422971" y="1070113"/>
                  </a:lnTo>
                  <a:lnTo>
                    <a:pt x="1396024" y="1105408"/>
                  </a:lnTo>
                  <a:lnTo>
                    <a:pt x="1366775" y="1139089"/>
                  </a:lnTo>
                  <a:lnTo>
                    <a:pt x="1335325" y="1171066"/>
                  </a:lnTo>
                  <a:lnTo>
                    <a:pt x="1301777" y="1201245"/>
                  </a:lnTo>
                  <a:lnTo>
                    <a:pt x="1266231" y="1229537"/>
                  </a:lnTo>
                  <a:lnTo>
                    <a:pt x="1228791" y="1255849"/>
                  </a:lnTo>
                  <a:lnTo>
                    <a:pt x="1189556" y="1280090"/>
                  </a:lnTo>
                  <a:lnTo>
                    <a:pt x="1148630" y="1302168"/>
                  </a:lnTo>
                  <a:lnTo>
                    <a:pt x="1106115" y="1321991"/>
                  </a:lnTo>
                  <a:lnTo>
                    <a:pt x="1062111" y="1339468"/>
                  </a:lnTo>
                  <a:lnTo>
                    <a:pt x="1016721" y="1354508"/>
                  </a:lnTo>
                  <a:lnTo>
                    <a:pt x="970046" y="1367019"/>
                  </a:lnTo>
                  <a:lnTo>
                    <a:pt x="922189" y="1376909"/>
                  </a:lnTo>
                  <a:lnTo>
                    <a:pt x="873252" y="1384086"/>
                  </a:lnTo>
                  <a:lnTo>
                    <a:pt x="823335" y="1388460"/>
                  </a:lnTo>
                  <a:lnTo>
                    <a:pt x="772541" y="1389938"/>
                  </a:lnTo>
                  <a:lnTo>
                    <a:pt x="721745" y="1388460"/>
                  </a:lnTo>
                  <a:lnTo>
                    <a:pt x="671827" y="1384086"/>
                  </a:lnTo>
                  <a:lnTo>
                    <a:pt x="622888" y="1376909"/>
                  </a:lnTo>
                  <a:lnTo>
                    <a:pt x="575030" y="1367019"/>
                  </a:lnTo>
                  <a:lnTo>
                    <a:pt x="528355" y="1354508"/>
                  </a:lnTo>
                  <a:lnTo>
                    <a:pt x="482965" y="1339468"/>
                  </a:lnTo>
                  <a:lnTo>
                    <a:pt x="438961" y="1321991"/>
                  </a:lnTo>
                  <a:lnTo>
                    <a:pt x="396445" y="1302168"/>
                  </a:lnTo>
                  <a:lnTo>
                    <a:pt x="355519" y="1280090"/>
                  </a:lnTo>
                  <a:lnTo>
                    <a:pt x="316285" y="1255849"/>
                  </a:lnTo>
                  <a:lnTo>
                    <a:pt x="278844" y="1229537"/>
                  </a:lnTo>
                  <a:lnTo>
                    <a:pt x="243299" y="1201245"/>
                  </a:lnTo>
                  <a:lnTo>
                    <a:pt x="209751" y="1171066"/>
                  </a:lnTo>
                  <a:lnTo>
                    <a:pt x="178302" y="1139089"/>
                  </a:lnTo>
                  <a:lnTo>
                    <a:pt x="149053" y="1105408"/>
                  </a:lnTo>
                  <a:lnTo>
                    <a:pt x="122107" y="1070113"/>
                  </a:lnTo>
                  <a:lnTo>
                    <a:pt x="97565" y="1033297"/>
                  </a:lnTo>
                  <a:lnTo>
                    <a:pt x="75530" y="995050"/>
                  </a:lnTo>
                  <a:lnTo>
                    <a:pt x="56102" y="955465"/>
                  </a:lnTo>
                  <a:lnTo>
                    <a:pt x="39384" y="914632"/>
                  </a:lnTo>
                  <a:lnTo>
                    <a:pt x="25477" y="872644"/>
                  </a:lnTo>
                  <a:lnTo>
                    <a:pt x="14483" y="829592"/>
                  </a:lnTo>
                  <a:lnTo>
                    <a:pt x="6505" y="785568"/>
                  </a:lnTo>
                  <a:lnTo>
                    <a:pt x="1643" y="740663"/>
                  </a:lnTo>
                  <a:lnTo>
                    <a:pt x="0" y="694969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5548899" y="3217692"/>
              <a:ext cx="965200" cy="887730"/>
            </a:xfrm>
            <a:custGeom>
              <a:avLst/>
              <a:gdLst/>
              <a:ahLst/>
              <a:cxnLst/>
              <a:rect l="l" t="t" r="r" b="b"/>
              <a:pathLst>
                <a:path w="965200" h="887729">
                  <a:moveTo>
                    <a:pt x="482307" y="0"/>
                  </a:moveTo>
                  <a:lnTo>
                    <a:pt x="432994" y="2291"/>
                  </a:lnTo>
                  <a:lnTo>
                    <a:pt x="385106" y="9017"/>
                  </a:lnTo>
                  <a:lnTo>
                    <a:pt x="338884" y="19955"/>
                  </a:lnTo>
                  <a:lnTo>
                    <a:pt x="294572" y="34881"/>
                  </a:lnTo>
                  <a:lnTo>
                    <a:pt x="252411" y="53573"/>
                  </a:lnTo>
                  <a:lnTo>
                    <a:pt x="212645" y="75806"/>
                  </a:lnTo>
                  <a:lnTo>
                    <a:pt x="175515" y="101358"/>
                  </a:lnTo>
                  <a:lnTo>
                    <a:pt x="141265" y="130006"/>
                  </a:lnTo>
                  <a:lnTo>
                    <a:pt x="110136" y="161527"/>
                  </a:lnTo>
                  <a:lnTo>
                    <a:pt x="82371" y="195697"/>
                  </a:lnTo>
                  <a:lnTo>
                    <a:pt x="58212" y="232294"/>
                  </a:lnTo>
                  <a:lnTo>
                    <a:pt x="37902" y="271094"/>
                  </a:lnTo>
                  <a:lnTo>
                    <a:pt x="21683" y="311874"/>
                  </a:lnTo>
                  <a:lnTo>
                    <a:pt x="9798" y="354412"/>
                  </a:lnTo>
                  <a:lnTo>
                    <a:pt x="2490" y="398483"/>
                  </a:lnTo>
                  <a:lnTo>
                    <a:pt x="0" y="443865"/>
                  </a:lnTo>
                  <a:lnTo>
                    <a:pt x="2490" y="489246"/>
                  </a:lnTo>
                  <a:lnTo>
                    <a:pt x="9798" y="533317"/>
                  </a:lnTo>
                  <a:lnTo>
                    <a:pt x="21683" y="575855"/>
                  </a:lnTo>
                  <a:lnTo>
                    <a:pt x="37902" y="616635"/>
                  </a:lnTo>
                  <a:lnTo>
                    <a:pt x="58212" y="655435"/>
                  </a:lnTo>
                  <a:lnTo>
                    <a:pt x="82371" y="692032"/>
                  </a:lnTo>
                  <a:lnTo>
                    <a:pt x="110136" y="726202"/>
                  </a:lnTo>
                  <a:lnTo>
                    <a:pt x="141265" y="757723"/>
                  </a:lnTo>
                  <a:lnTo>
                    <a:pt x="175515" y="786371"/>
                  </a:lnTo>
                  <a:lnTo>
                    <a:pt x="212645" y="811923"/>
                  </a:lnTo>
                  <a:lnTo>
                    <a:pt x="252411" y="834156"/>
                  </a:lnTo>
                  <a:lnTo>
                    <a:pt x="294572" y="852848"/>
                  </a:lnTo>
                  <a:lnTo>
                    <a:pt x="338884" y="867774"/>
                  </a:lnTo>
                  <a:lnTo>
                    <a:pt x="385106" y="878712"/>
                  </a:lnTo>
                  <a:lnTo>
                    <a:pt x="432994" y="885438"/>
                  </a:lnTo>
                  <a:lnTo>
                    <a:pt x="482307" y="887730"/>
                  </a:lnTo>
                  <a:lnTo>
                    <a:pt x="531620" y="885438"/>
                  </a:lnTo>
                  <a:lnTo>
                    <a:pt x="579509" y="878712"/>
                  </a:lnTo>
                  <a:lnTo>
                    <a:pt x="625730" y="867774"/>
                  </a:lnTo>
                  <a:lnTo>
                    <a:pt x="670043" y="852848"/>
                  </a:lnTo>
                  <a:lnTo>
                    <a:pt x="712203" y="834156"/>
                  </a:lnTo>
                  <a:lnTo>
                    <a:pt x="751970" y="811923"/>
                  </a:lnTo>
                  <a:lnTo>
                    <a:pt x="789099" y="786371"/>
                  </a:lnTo>
                  <a:lnTo>
                    <a:pt x="823350" y="757723"/>
                  </a:lnTo>
                  <a:lnTo>
                    <a:pt x="854479" y="726202"/>
                  </a:lnTo>
                  <a:lnTo>
                    <a:pt x="882244" y="692032"/>
                  </a:lnTo>
                  <a:lnTo>
                    <a:pt x="906403" y="655435"/>
                  </a:lnTo>
                  <a:lnTo>
                    <a:pt x="926713" y="616635"/>
                  </a:lnTo>
                  <a:lnTo>
                    <a:pt x="942932" y="575855"/>
                  </a:lnTo>
                  <a:lnTo>
                    <a:pt x="954816" y="533317"/>
                  </a:lnTo>
                  <a:lnTo>
                    <a:pt x="962125" y="489246"/>
                  </a:lnTo>
                  <a:lnTo>
                    <a:pt x="964615" y="443865"/>
                  </a:lnTo>
                  <a:lnTo>
                    <a:pt x="962125" y="398483"/>
                  </a:lnTo>
                  <a:lnTo>
                    <a:pt x="954816" y="354412"/>
                  </a:lnTo>
                  <a:lnTo>
                    <a:pt x="942932" y="311874"/>
                  </a:lnTo>
                  <a:lnTo>
                    <a:pt x="926713" y="271094"/>
                  </a:lnTo>
                  <a:lnTo>
                    <a:pt x="906403" y="232294"/>
                  </a:lnTo>
                  <a:lnTo>
                    <a:pt x="882244" y="195697"/>
                  </a:lnTo>
                  <a:lnTo>
                    <a:pt x="854479" y="161527"/>
                  </a:lnTo>
                  <a:lnTo>
                    <a:pt x="823350" y="130006"/>
                  </a:lnTo>
                  <a:lnTo>
                    <a:pt x="789099" y="101358"/>
                  </a:lnTo>
                  <a:lnTo>
                    <a:pt x="751970" y="75806"/>
                  </a:lnTo>
                  <a:lnTo>
                    <a:pt x="712203" y="53573"/>
                  </a:lnTo>
                  <a:lnTo>
                    <a:pt x="670043" y="34881"/>
                  </a:lnTo>
                  <a:lnTo>
                    <a:pt x="625730" y="19955"/>
                  </a:lnTo>
                  <a:lnTo>
                    <a:pt x="579509" y="9017"/>
                  </a:lnTo>
                  <a:lnTo>
                    <a:pt x="531620" y="2291"/>
                  </a:lnTo>
                  <a:lnTo>
                    <a:pt x="482307" y="0"/>
                  </a:lnTo>
                  <a:close/>
                </a:path>
              </a:pathLst>
            </a:custGeom>
            <a:solidFill>
              <a:srgbClr val="BF9000">
                <a:alpha val="3489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5548899" y="3217693"/>
              <a:ext cx="965200" cy="887730"/>
            </a:xfrm>
            <a:custGeom>
              <a:avLst/>
              <a:gdLst/>
              <a:ahLst/>
              <a:cxnLst/>
              <a:rect l="l" t="t" r="r" b="b"/>
              <a:pathLst>
                <a:path w="965200" h="887729">
                  <a:moveTo>
                    <a:pt x="0" y="443864"/>
                  </a:moveTo>
                  <a:lnTo>
                    <a:pt x="2490" y="398483"/>
                  </a:lnTo>
                  <a:lnTo>
                    <a:pt x="9798" y="354412"/>
                  </a:lnTo>
                  <a:lnTo>
                    <a:pt x="21683" y="311874"/>
                  </a:lnTo>
                  <a:lnTo>
                    <a:pt x="37902" y="271094"/>
                  </a:lnTo>
                  <a:lnTo>
                    <a:pt x="58212" y="232294"/>
                  </a:lnTo>
                  <a:lnTo>
                    <a:pt x="82371" y="195697"/>
                  </a:lnTo>
                  <a:lnTo>
                    <a:pt x="110136" y="161527"/>
                  </a:lnTo>
                  <a:lnTo>
                    <a:pt x="141265" y="130006"/>
                  </a:lnTo>
                  <a:lnTo>
                    <a:pt x="175515" y="101358"/>
                  </a:lnTo>
                  <a:lnTo>
                    <a:pt x="212645" y="75806"/>
                  </a:lnTo>
                  <a:lnTo>
                    <a:pt x="252411" y="53573"/>
                  </a:lnTo>
                  <a:lnTo>
                    <a:pt x="294572" y="34881"/>
                  </a:lnTo>
                  <a:lnTo>
                    <a:pt x="338884" y="19955"/>
                  </a:lnTo>
                  <a:lnTo>
                    <a:pt x="385106" y="9017"/>
                  </a:lnTo>
                  <a:lnTo>
                    <a:pt x="432994" y="2291"/>
                  </a:lnTo>
                  <a:lnTo>
                    <a:pt x="482307" y="0"/>
                  </a:lnTo>
                  <a:lnTo>
                    <a:pt x="531620" y="2291"/>
                  </a:lnTo>
                  <a:lnTo>
                    <a:pt x="579509" y="9017"/>
                  </a:lnTo>
                  <a:lnTo>
                    <a:pt x="625730" y="19955"/>
                  </a:lnTo>
                  <a:lnTo>
                    <a:pt x="670043" y="34881"/>
                  </a:lnTo>
                  <a:lnTo>
                    <a:pt x="712203" y="53573"/>
                  </a:lnTo>
                  <a:lnTo>
                    <a:pt x="751970" y="75806"/>
                  </a:lnTo>
                  <a:lnTo>
                    <a:pt x="789099" y="101358"/>
                  </a:lnTo>
                  <a:lnTo>
                    <a:pt x="823350" y="130006"/>
                  </a:lnTo>
                  <a:lnTo>
                    <a:pt x="854479" y="161527"/>
                  </a:lnTo>
                  <a:lnTo>
                    <a:pt x="882244" y="195697"/>
                  </a:lnTo>
                  <a:lnTo>
                    <a:pt x="906403" y="232294"/>
                  </a:lnTo>
                  <a:lnTo>
                    <a:pt x="926713" y="271094"/>
                  </a:lnTo>
                  <a:lnTo>
                    <a:pt x="942932" y="311874"/>
                  </a:lnTo>
                  <a:lnTo>
                    <a:pt x="954816" y="354412"/>
                  </a:lnTo>
                  <a:lnTo>
                    <a:pt x="962125" y="398483"/>
                  </a:lnTo>
                  <a:lnTo>
                    <a:pt x="964615" y="443864"/>
                  </a:lnTo>
                  <a:lnTo>
                    <a:pt x="962125" y="489246"/>
                  </a:lnTo>
                  <a:lnTo>
                    <a:pt x="954816" y="533317"/>
                  </a:lnTo>
                  <a:lnTo>
                    <a:pt x="942932" y="575855"/>
                  </a:lnTo>
                  <a:lnTo>
                    <a:pt x="926713" y="616635"/>
                  </a:lnTo>
                  <a:lnTo>
                    <a:pt x="906403" y="655435"/>
                  </a:lnTo>
                  <a:lnTo>
                    <a:pt x="882244" y="692032"/>
                  </a:lnTo>
                  <a:lnTo>
                    <a:pt x="854479" y="726202"/>
                  </a:lnTo>
                  <a:lnTo>
                    <a:pt x="823350" y="757723"/>
                  </a:lnTo>
                  <a:lnTo>
                    <a:pt x="789099" y="786371"/>
                  </a:lnTo>
                  <a:lnTo>
                    <a:pt x="751970" y="811923"/>
                  </a:lnTo>
                  <a:lnTo>
                    <a:pt x="712203" y="834156"/>
                  </a:lnTo>
                  <a:lnTo>
                    <a:pt x="670043" y="852848"/>
                  </a:lnTo>
                  <a:lnTo>
                    <a:pt x="625730" y="867774"/>
                  </a:lnTo>
                  <a:lnTo>
                    <a:pt x="579509" y="878712"/>
                  </a:lnTo>
                  <a:lnTo>
                    <a:pt x="531620" y="885438"/>
                  </a:lnTo>
                  <a:lnTo>
                    <a:pt x="482307" y="887729"/>
                  </a:lnTo>
                  <a:lnTo>
                    <a:pt x="432994" y="885438"/>
                  </a:lnTo>
                  <a:lnTo>
                    <a:pt x="385106" y="878712"/>
                  </a:lnTo>
                  <a:lnTo>
                    <a:pt x="338884" y="867774"/>
                  </a:lnTo>
                  <a:lnTo>
                    <a:pt x="294572" y="852848"/>
                  </a:lnTo>
                  <a:lnTo>
                    <a:pt x="252411" y="834156"/>
                  </a:lnTo>
                  <a:lnTo>
                    <a:pt x="212645" y="811923"/>
                  </a:lnTo>
                  <a:lnTo>
                    <a:pt x="175515" y="786371"/>
                  </a:lnTo>
                  <a:lnTo>
                    <a:pt x="141265" y="757723"/>
                  </a:lnTo>
                  <a:lnTo>
                    <a:pt x="110136" y="726202"/>
                  </a:lnTo>
                  <a:lnTo>
                    <a:pt x="82371" y="692032"/>
                  </a:lnTo>
                  <a:lnTo>
                    <a:pt x="58212" y="655435"/>
                  </a:lnTo>
                  <a:lnTo>
                    <a:pt x="37902" y="616635"/>
                  </a:lnTo>
                  <a:lnTo>
                    <a:pt x="21683" y="575855"/>
                  </a:lnTo>
                  <a:lnTo>
                    <a:pt x="9798" y="533317"/>
                  </a:lnTo>
                  <a:lnTo>
                    <a:pt x="2490" y="489246"/>
                  </a:lnTo>
                  <a:lnTo>
                    <a:pt x="0" y="443864"/>
                  </a:lnTo>
                  <a:close/>
                </a:path>
              </a:pathLst>
            </a:custGeom>
            <a:ln w="6883">
              <a:solidFill>
                <a:srgbClr val="2F528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159207" y="2956178"/>
            <a:ext cx="8752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2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174542" y="3398015"/>
            <a:ext cx="90693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4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623055" y="3031982"/>
            <a:ext cx="8942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0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791108" y="3219945"/>
            <a:ext cx="8625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5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681918" y="3457372"/>
            <a:ext cx="8688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1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294775" y="2624771"/>
            <a:ext cx="15284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24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645524" y="3762441"/>
            <a:ext cx="28983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00B050"/>
                </a:solidFill>
                <a:latin typeface="Corbel"/>
                <a:cs typeface="Corbel"/>
              </a:rPr>
              <a:t>TP53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758425" y="2479718"/>
            <a:ext cx="1522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orbel"/>
                <a:cs typeface="Corbel"/>
              </a:rPr>
              <a:t>1</a:t>
            </a:r>
            <a:r>
              <a:rPr sz="949" b="1" spc="10" dirty="0">
                <a:latin typeface="Corbel"/>
                <a:cs typeface="Corbel"/>
              </a:rPr>
              <a:t>4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910119" y="2171434"/>
            <a:ext cx="46297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5" dirty="0">
                <a:solidFill>
                  <a:srgbClr val="0070C0"/>
                </a:solidFill>
                <a:latin typeface="Corbel"/>
                <a:cs typeface="Corbel"/>
              </a:rPr>
              <a:t>KM</a:t>
            </a:r>
            <a:r>
              <a:rPr sz="949" b="1" spc="5" dirty="0">
                <a:solidFill>
                  <a:srgbClr val="0070C0"/>
                </a:solidFill>
                <a:latin typeface="Corbel"/>
                <a:cs typeface="Corbel"/>
              </a:rPr>
              <a:t>T</a:t>
            </a:r>
            <a:r>
              <a:rPr sz="949" b="1" spc="10" dirty="0">
                <a:solidFill>
                  <a:srgbClr val="0070C0"/>
                </a:solidFill>
                <a:latin typeface="Corbel"/>
                <a:cs typeface="Corbel"/>
              </a:rPr>
              <a:t>2Ar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762671" y="2135353"/>
            <a:ext cx="932300" cy="153571"/>
          </a:xfrm>
          <a:prstGeom prst="rect">
            <a:avLst/>
          </a:prstGeom>
        </p:spPr>
        <p:txBody>
          <a:bodyPr vert="horz" wrap="square" lIns="0" tIns="15221" rIns="0" bIns="0" rtlCol="0">
            <a:spAutoFit/>
          </a:bodyPr>
          <a:lstStyle/>
          <a:p>
            <a:pPr marL="12685">
              <a:spcBef>
                <a:spcPts val="120"/>
              </a:spcBef>
            </a:pPr>
            <a:r>
              <a:rPr sz="89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89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899" b="1" spc="10" dirty="0">
                <a:solidFill>
                  <a:srgbClr val="FF0000"/>
                </a:solidFill>
                <a:latin typeface="Corbel"/>
                <a:cs typeface="Corbel"/>
              </a:rPr>
              <a:t>+</a:t>
            </a:r>
            <a:r>
              <a:rPr sz="899" b="1" spc="5" dirty="0">
                <a:solidFill>
                  <a:srgbClr val="FF0000"/>
                </a:solidFill>
                <a:latin typeface="Corbel"/>
                <a:cs typeface="Corbel"/>
              </a:rPr>
              <a:t>C</a:t>
            </a:r>
            <a:r>
              <a:rPr sz="899" b="1" spc="10" dirty="0">
                <a:solidFill>
                  <a:srgbClr val="FF0000"/>
                </a:solidFill>
                <a:latin typeface="Corbel"/>
                <a:cs typeface="Corbel"/>
              </a:rPr>
              <a:t>DKN2</a:t>
            </a:r>
            <a:r>
              <a:rPr sz="899" b="1" spc="5" dirty="0">
                <a:solidFill>
                  <a:srgbClr val="FF0000"/>
                </a:solidFill>
                <a:latin typeface="Corbel"/>
                <a:cs typeface="Corbel"/>
              </a:rPr>
              <a:t>A/B</a:t>
            </a:r>
            <a:endParaRPr sz="899">
              <a:latin typeface="Corbel"/>
              <a:cs typeface="Corbe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742318" y="3744303"/>
            <a:ext cx="930397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solidFill>
                  <a:srgbClr val="BF9000"/>
                </a:solidFill>
                <a:latin typeface="Corbel"/>
                <a:cs typeface="Corbel"/>
              </a:rPr>
              <a:t>L</a:t>
            </a:r>
            <a:r>
              <a:rPr sz="949" b="1" spc="10" dirty="0">
                <a:solidFill>
                  <a:srgbClr val="BF9000"/>
                </a:solidFill>
                <a:latin typeface="Corbel"/>
                <a:cs typeface="Corbel"/>
              </a:rPr>
              <a:t>ow-h</a:t>
            </a:r>
            <a:r>
              <a:rPr sz="949" b="1" spc="5" dirty="0">
                <a:solidFill>
                  <a:srgbClr val="BF9000"/>
                </a:solidFill>
                <a:latin typeface="Corbel"/>
                <a:cs typeface="Corbel"/>
              </a:rPr>
              <a:t>yp</a:t>
            </a:r>
            <a:r>
              <a:rPr sz="949" b="1" spc="10" dirty="0">
                <a:solidFill>
                  <a:srgbClr val="BF9000"/>
                </a:solidFill>
                <a:latin typeface="Corbel"/>
                <a:cs typeface="Corbel"/>
              </a:rPr>
              <a:t>o</a:t>
            </a:r>
            <a:r>
              <a:rPr sz="949" b="1" spc="5" dirty="0">
                <a:solidFill>
                  <a:srgbClr val="BF9000"/>
                </a:solidFill>
                <a:latin typeface="Corbel"/>
                <a:cs typeface="Corbel"/>
              </a:rPr>
              <a:t>dipl</a:t>
            </a:r>
            <a:r>
              <a:rPr sz="949" b="1" spc="10" dirty="0">
                <a:solidFill>
                  <a:srgbClr val="BF9000"/>
                </a:solidFill>
                <a:latin typeface="Corbel"/>
                <a:cs typeface="Corbel"/>
              </a:rPr>
              <a:t>oid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080862" y="3694839"/>
            <a:ext cx="8752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2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509429" y="2598348"/>
            <a:ext cx="8942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0</a:t>
            </a:r>
            <a:endParaRPr sz="949">
              <a:latin typeface="Corbel"/>
              <a:cs typeface="Corbe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76165" y="2852221"/>
            <a:ext cx="8942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0</a:t>
            </a:r>
            <a:endParaRPr sz="949">
              <a:latin typeface="Corbel"/>
              <a:cs typeface="Corbe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077275" y="3262772"/>
            <a:ext cx="86888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1</a:t>
            </a:r>
            <a:endParaRPr sz="9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6413493" y="2511004"/>
            <a:ext cx="1299513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 marR="5074">
              <a:spcBef>
                <a:spcPts val="125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Low-hypodiploid 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+CD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KN2A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/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B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Ph-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l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i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k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e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</p:txBody>
      </p:sp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49057" y="1681096"/>
            <a:ext cx="1217252" cy="1310299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33755" y="1756999"/>
            <a:ext cx="794718" cy="550697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325510" y="2459385"/>
            <a:ext cx="794718" cy="550697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4226926" y="1749261"/>
            <a:ext cx="522596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73572" marR="5074" indent="-61520">
              <a:spcBef>
                <a:spcPts val="125"/>
              </a:spcBef>
            </a:pPr>
            <a:r>
              <a:rPr sz="949" b="1" spc="10" dirty="0">
                <a:latin typeface="Corbel"/>
                <a:cs typeface="Corbel"/>
              </a:rPr>
              <a:t>RC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n=</a:t>
            </a:r>
            <a:r>
              <a:rPr sz="949" b="1" dirty="0">
                <a:latin typeface="Corbel"/>
                <a:cs typeface="Corbel"/>
              </a:rPr>
              <a:t>100  </a:t>
            </a:r>
            <a:r>
              <a:rPr sz="949" b="1" spc="5" dirty="0">
                <a:latin typeface="Corbel"/>
                <a:cs typeface="Corbel"/>
              </a:rPr>
              <a:t>(~90%)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73012" y="2842414"/>
            <a:ext cx="641194" cy="317743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36361" marR="5074" indent="-124311">
              <a:spcBef>
                <a:spcPts val="125"/>
              </a:spcBef>
            </a:pPr>
            <a:r>
              <a:rPr sz="949" b="1" spc="15" dirty="0">
                <a:latin typeface="Corbel"/>
                <a:cs typeface="Corbel"/>
              </a:rPr>
              <a:t>No</a:t>
            </a:r>
            <a:r>
              <a:rPr sz="949" b="1" spc="-40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RC</a:t>
            </a:r>
            <a:r>
              <a:rPr sz="949" b="1" spc="-3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n=11 </a:t>
            </a:r>
            <a:r>
              <a:rPr sz="949" b="1" spc="-18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(~10%)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927746" y="2482042"/>
            <a:ext cx="131917" cy="941179"/>
          </a:xfrm>
          <a:custGeom>
            <a:avLst/>
            <a:gdLst/>
            <a:ahLst/>
            <a:cxnLst/>
            <a:rect l="l" t="t" r="r" b="b"/>
            <a:pathLst>
              <a:path w="132079" h="942339">
                <a:moveTo>
                  <a:pt x="131889" y="942047"/>
                </a:moveTo>
                <a:lnTo>
                  <a:pt x="106220" y="941185"/>
                </a:lnTo>
                <a:lnTo>
                  <a:pt x="85261" y="938831"/>
                </a:lnTo>
                <a:lnTo>
                  <a:pt x="71131" y="935339"/>
                </a:lnTo>
                <a:lnTo>
                  <a:pt x="65951" y="931062"/>
                </a:lnTo>
                <a:lnTo>
                  <a:pt x="65951" y="482015"/>
                </a:lnTo>
                <a:lnTo>
                  <a:pt x="60768" y="477736"/>
                </a:lnTo>
                <a:lnTo>
                  <a:pt x="46634" y="474240"/>
                </a:lnTo>
                <a:lnTo>
                  <a:pt x="25671" y="471882"/>
                </a:lnTo>
                <a:lnTo>
                  <a:pt x="0" y="471017"/>
                </a:lnTo>
                <a:lnTo>
                  <a:pt x="25671" y="470154"/>
                </a:lnTo>
                <a:lnTo>
                  <a:pt x="46634" y="467801"/>
                </a:lnTo>
                <a:lnTo>
                  <a:pt x="60768" y="464309"/>
                </a:lnTo>
                <a:lnTo>
                  <a:pt x="65951" y="460032"/>
                </a:lnTo>
                <a:lnTo>
                  <a:pt x="65951" y="10985"/>
                </a:lnTo>
                <a:lnTo>
                  <a:pt x="71131" y="6707"/>
                </a:lnTo>
                <a:lnTo>
                  <a:pt x="85261" y="3216"/>
                </a:lnTo>
                <a:lnTo>
                  <a:pt x="106220" y="862"/>
                </a:lnTo>
                <a:lnTo>
                  <a:pt x="131889" y="0"/>
                </a:lnTo>
              </a:path>
            </a:pathLst>
          </a:custGeom>
          <a:ln w="12039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1" name="object 11"/>
          <p:cNvSpPr txBox="1"/>
          <p:nvPr/>
        </p:nvSpPr>
        <p:spPr>
          <a:xfrm>
            <a:off x="5243207" y="2586849"/>
            <a:ext cx="988112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-25" dirty="0">
                <a:latin typeface="Corbel"/>
                <a:cs typeface="Corbel"/>
              </a:rPr>
              <a:t>ALTO</a:t>
            </a:r>
            <a:r>
              <a:rPr sz="949" spc="-1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RIESGO</a:t>
            </a:r>
            <a:r>
              <a:rPr sz="949" spc="170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n=4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243208" y="3079882"/>
            <a:ext cx="128936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orbel"/>
                <a:cs typeface="Corbel"/>
              </a:rPr>
              <a:t>RIESGO</a:t>
            </a:r>
            <a:r>
              <a:rPr sz="949" spc="-20" dirty="0">
                <a:latin typeface="Corbel"/>
                <a:cs typeface="Corbel"/>
              </a:rPr>
              <a:t> </a:t>
            </a:r>
            <a:r>
              <a:rPr sz="949" spc="5" dirty="0">
                <a:latin typeface="Corbel"/>
                <a:cs typeface="Corbel"/>
              </a:rPr>
              <a:t>ESTÁNDAR</a:t>
            </a:r>
            <a:r>
              <a:rPr sz="949" spc="165" dirty="0">
                <a:latin typeface="Corbel"/>
                <a:cs typeface="Corbel"/>
              </a:rPr>
              <a:t> </a:t>
            </a:r>
            <a:r>
              <a:rPr sz="949" spc="10" dirty="0">
                <a:latin typeface="Corbel"/>
                <a:cs typeface="Corbel"/>
              </a:rPr>
              <a:t>n=7</a:t>
            </a:r>
            <a:endParaRPr sz="949">
              <a:latin typeface="Corbel"/>
              <a:cs typeface="Corbel"/>
            </a:endParaRPr>
          </a:p>
        </p:txBody>
      </p:sp>
      <p:pic>
        <p:nvPicPr>
          <p:cNvPr id="13" name="object 1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944905" y="3434924"/>
            <a:ext cx="486156" cy="482948"/>
          </a:xfrm>
          <a:prstGeom prst="rect">
            <a:avLst/>
          </a:prstGeom>
        </p:spPr>
      </p:pic>
      <p:sp>
        <p:nvSpPr>
          <p:cNvPr id="14" name="object 14"/>
          <p:cNvSpPr txBox="1">
            <a:spLocks noGrp="1"/>
          </p:cNvSpPr>
          <p:nvPr>
            <p:ph type="title" idx="4294967295"/>
          </p:nvPr>
        </p:nvSpPr>
        <p:spPr>
          <a:xfrm>
            <a:off x="3249747" y="1354650"/>
            <a:ext cx="3163745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5" dirty="0">
                <a:solidFill>
                  <a:srgbClr val="0070C0"/>
                </a:solidFill>
              </a:rPr>
              <a:t>R</a:t>
            </a:r>
            <a:r>
              <a:rPr spc="-5" dirty="0">
                <a:solidFill>
                  <a:srgbClr val="0070C0"/>
                </a:solidFill>
              </a:rPr>
              <a:t>ES</a:t>
            </a:r>
            <a:r>
              <a:rPr spc="5" dirty="0">
                <a:solidFill>
                  <a:srgbClr val="0070C0"/>
                </a:solidFill>
              </a:rPr>
              <a:t>PU</a:t>
            </a:r>
            <a:r>
              <a:rPr spc="-5" dirty="0">
                <a:solidFill>
                  <a:srgbClr val="0070C0"/>
                </a:solidFill>
              </a:rPr>
              <a:t>ES</a:t>
            </a:r>
            <a:r>
              <a:rPr spc="-75" dirty="0">
                <a:solidFill>
                  <a:srgbClr val="0070C0"/>
                </a:solidFill>
              </a:rPr>
              <a:t>T</a:t>
            </a:r>
            <a:r>
              <a:rPr spc="5" dirty="0">
                <a:solidFill>
                  <a:srgbClr val="0070C0"/>
                </a:solidFill>
              </a:rPr>
              <a:t>A</a:t>
            </a:r>
            <a:r>
              <a:rPr spc="-60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AL</a:t>
            </a:r>
            <a:r>
              <a:rPr spc="-9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TR</a:t>
            </a:r>
            <a:r>
              <a:rPr spc="-70" dirty="0">
                <a:solidFill>
                  <a:srgbClr val="0070C0"/>
                </a:solidFill>
              </a:rPr>
              <a:t>AT</a:t>
            </a:r>
            <a:r>
              <a:rPr spc="5" dirty="0">
                <a:solidFill>
                  <a:srgbClr val="0070C0"/>
                </a:solidFill>
              </a:rPr>
              <a:t>AM</a:t>
            </a:r>
            <a:r>
              <a:rPr spc="-5" dirty="0">
                <a:solidFill>
                  <a:srgbClr val="0070C0"/>
                </a:solidFill>
              </a:rPr>
              <a:t>IEN</a:t>
            </a:r>
            <a:r>
              <a:rPr spc="-35" dirty="0">
                <a:solidFill>
                  <a:srgbClr val="0070C0"/>
                </a:solidFill>
              </a:rPr>
              <a:t>T</a:t>
            </a:r>
            <a:r>
              <a:rPr spc="5" dirty="0">
                <a:solidFill>
                  <a:srgbClr val="0070C0"/>
                </a:solidFill>
              </a:rPr>
              <a:t>O</a:t>
            </a:r>
            <a:r>
              <a:rPr dirty="0">
                <a:solidFill>
                  <a:srgbClr val="0070C0"/>
                </a:solidFill>
              </a:rPr>
              <a:t> (</a:t>
            </a:r>
            <a:r>
              <a:rPr spc="-5" dirty="0">
                <a:solidFill>
                  <a:srgbClr val="0070C0"/>
                </a:solidFill>
              </a:rPr>
              <a:t>I</a:t>
            </a:r>
            <a:r>
              <a:rPr dirty="0">
                <a:solidFill>
                  <a:srgbClr val="0070C0"/>
                </a:solidFill>
              </a:rPr>
              <a:t>)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6582850" y="3321621"/>
            <a:ext cx="873317" cy="709056"/>
          </a:xfrm>
          <a:prstGeom prst="rect">
            <a:avLst/>
          </a:prstGeom>
        </p:spPr>
        <p:txBody>
          <a:bodyPr vert="horz" wrap="square" lIns="0" tIns="43127" rIns="0" bIns="0" rtlCol="0">
            <a:spAutoFit/>
          </a:bodyPr>
          <a:lstStyle/>
          <a:p>
            <a:pPr marL="12685">
              <a:spcBef>
                <a:spcPts val="340"/>
              </a:spcBef>
            </a:pPr>
            <a:r>
              <a:rPr sz="749" b="1" spc="-5" dirty="0">
                <a:solidFill>
                  <a:srgbClr val="FF0000"/>
                </a:solidFill>
                <a:latin typeface="Corbel"/>
                <a:cs typeface="Corbel"/>
              </a:rPr>
              <a:t>Ph-like</a:t>
            </a:r>
            <a:endParaRPr sz="749">
              <a:latin typeface="Corbel"/>
              <a:cs typeface="Corbel"/>
            </a:endParaRPr>
          </a:p>
          <a:p>
            <a:pPr marL="12685">
              <a:spcBef>
                <a:spcPts val="245"/>
              </a:spcBef>
            </a:pPr>
            <a:r>
              <a:rPr sz="749" b="1" spc="-5" dirty="0">
                <a:solidFill>
                  <a:srgbClr val="FF0000"/>
                </a:solidFill>
                <a:latin typeface="Corbel"/>
                <a:cs typeface="Corbel"/>
              </a:rPr>
              <a:t>MYCr</a:t>
            </a:r>
            <a:r>
              <a:rPr sz="749" b="1" spc="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(CREBBP)</a:t>
            </a:r>
            <a:endParaRPr sz="549">
              <a:latin typeface="Corbel"/>
              <a:cs typeface="Corbel"/>
            </a:endParaRPr>
          </a:p>
          <a:p>
            <a:pPr marL="12685">
              <a:spcBef>
                <a:spcPts val="229"/>
              </a:spcBef>
            </a:pPr>
            <a:r>
              <a:rPr sz="749" b="1" dirty="0">
                <a:solidFill>
                  <a:srgbClr val="FF0000"/>
                </a:solidFill>
                <a:latin typeface="Corbel"/>
                <a:cs typeface="Corbel"/>
              </a:rPr>
              <a:t>ZNF3</a:t>
            </a:r>
            <a:r>
              <a:rPr sz="749" b="1" spc="-5" dirty="0">
                <a:solidFill>
                  <a:srgbClr val="FF0000"/>
                </a:solidFill>
                <a:latin typeface="Corbel"/>
                <a:cs typeface="Corbel"/>
              </a:rPr>
              <a:t>84</a:t>
            </a:r>
            <a:r>
              <a:rPr sz="749" b="1" dirty="0">
                <a:solidFill>
                  <a:srgbClr val="FF0000"/>
                </a:solidFill>
                <a:latin typeface="Corbel"/>
                <a:cs typeface="Corbel"/>
              </a:rPr>
              <a:t>r</a:t>
            </a:r>
            <a:r>
              <a:rPr sz="749" b="1" spc="4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549" b="1" spc="-5" dirty="0">
                <a:solidFill>
                  <a:srgbClr val="FF0000"/>
                </a:solidFill>
                <a:latin typeface="Corbel"/>
                <a:cs typeface="Corbel"/>
              </a:rPr>
              <a:t>T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P5</a:t>
            </a:r>
            <a:r>
              <a:rPr sz="549" b="1" spc="-5" dirty="0">
                <a:solidFill>
                  <a:srgbClr val="FF0000"/>
                </a:solidFill>
                <a:latin typeface="Corbel"/>
                <a:cs typeface="Corbel"/>
              </a:rPr>
              <a:t>3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549" b="1" spc="-15" dirty="0">
                <a:solidFill>
                  <a:srgbClr val="FF0000"/>
                </a:solidFill>
                <a:latin typeface="Corbel"/>
                <a:cs typeface="Corbel"/>
              </a:rPr>
              <a:t>m</a:t>
            </a:r>
            <a:r>
              <a:rPr sz="549" b="1" spc="-5" dirty="0">
                <a:solidFill>
                  <a:srgbClr val="FF0000"/>
                </a:solidFill>
                <a:latin typeface="Corbel"/>
                <a:cs typeface="Corbel"/>
              </a:rPr>
              <a:t>ut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549" b="1" spc="-5" dirty="0">
                <a:solidFill>
                  <a:srgbClr val="FF0000"/>
                </a:solidFill>
                <a:latin typeface="Corbel"/>
                <a:cs typeface="Corbel"/>
              </a:rPr>
              <a:t>s</a:t>
            </a:r>
            <a:r>
              <a:rPr sz="549" b="1" spc="-10" dirty="0">
                <a:solidFill>
                  <a:srgbClr val="FF0000"/>
                </a:solidFill>
                <a:latin typeface="Corbel"/>
                <a:cs typeface="Corbel"/>
              </a:rPr>
              <a:t>olo)</a:t>
            </a:r>
            <a:endParaRPr sz="549">
              <a:latin typeface="Corbel"/>
              <a:cs typeface="Corbel"/>
            </a:endParaRPr>
          </a:p>
          <a:p>
            <a:pPr marL="12685">
              <a:spcBef>
                <a:spcPts val="45"/>
              </a:spcBef>
            </a:pP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B-other</a:t>
            </a:r>
            <a:endParaRPr sz="1598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781241" y="2165594"/>
            <a:ext cx="1368642" cy="16765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1563" rIns="0" bIns="0" rtlCol="0">
            <a:spAutoFit/>
          </a:bodyPr>
          <a:lstStyle/>
          <a:p>
            <a:pPr marL="116699">
              <a:spcBef>
                <a:spcPts val="170"/>
              </a:spcBef>
            </a:pPr>
            <a:r>
              <a:rPr sz="949" b="1" spc="5" dirty="0">
                <a:latin typeface="Corbel"/>
                <a:cs typeface="Corbel"/>
              </a:rPr>
              <a:t>11</a:t>
            </a:r>
            <a:r>
              <a:rPr sz="949" b="1" spc="10" dirty="0">
                <a:latin typeface="Corbel"/>
                <a:cs typeface="Corbel"/>
              </a:rPr>
              <a:t>2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5" dirty="0">
                <a:latin typeface="Corbel"/>
                <a:cs typeface="Corbel"/>
              </a:rPr>
              <a:t>B</a:t>
            </a:r>
            <a:r>
              <a:rPr sz="949" b="1" spc="5" dirty="0">
                <a:latin typeface="Corbel"/>
                <a:cs typeface="Corbel"/>
              </a:rPr>
              <a:t>C</a:t>
            </a:r>
            <a:r>
              <a:rPr sz="949" b="1" spc="15" dirty="0">
                <a:latin typeface="Corbel"/>
                <a:cs typeface="Corbel"/>
              </a:rPr>
              <a:t>P</a:t>
            </a:r>
            <a:r>
              <a:rPr sz="949" b="1" spc="-40" dirty="0">
                <a:latin typeface="Corbel"/>
                <a:cs typeface="Corbel"/>
              </a:rPr>
              <a:t> </a:t>
            </a:r>
            <a:r>
              <a:rPr sz="949" b="1" spc="15" dirty="0">
                <a:latin typeface="Corbel"/>
                <a:cs typeface="Corbel"/>
              </a:rPr>
              <a:t>A</a:t>
            </a:r>
            <a:r>
              <a:rPr sz="949" b="1" spc="5" dirty="0">
                <a:latin typeface="Corbel"/>
                <a:cs typeface="Corbel"/>
              </a:rPr>
              <a:t>L</a:t>
            </a:r>
            <a:r>
              <a:rPr sz="949" b="1" spc="10" dirty="0">
                <a:latin typeface="Corbel"/>
                <a:cs typeface="Corbel"/>
              </a:rPr>
              <a:t>L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c</a:t>
            </a:r>
            <a:r>
              <a:rPr sz="949" b="1" spc="10" dirty="0">
                <a:latin typeface="Corbel"/>
                <a:cs typeface="Corbel"/>
              </a:rPr>
              <a:t>on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ER</a:t>
            </a:r>
            <a:r>
              <a:rPr sz="949" b="1" spc="20" dirty="0">
                <a:latin typeface="Corbel"/>
                <a:cs typeface="Corbel"/>
              </a:rPr>
              <a:t>M</a:t>
            </a:r>
            <a:endParaRPr sz="949">
              <a:latin typeface="Corbel"/>
              <a:cs typeface="Corbe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450619" y="2822536"/>
            <a:ext cx="1159350" cy="16701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929" rIns="0" bIns="0" rtlCol="0">
            <a:spAutoFit/>
          </a:bodyPr>
          <a:lstStyle/>
          <a:p>
            <a:pPr marL="104014">
              <a:spcBef>
                <a:spcPts val="165"/>
              </a:spcBef>
            </a:pPr>
            <a:r>
              <a:rPr sz="949" b="1" spc="-5" dirty="0">
                <a:solidFill>
                  <a:srgbClr val="00B050"/>
                </a:solidFill>
                <a:latin typeface="Corbel"/>
                <a:cs typeface="Corbel"/>
              </a:rPr>
              <a:t>67</a:t>
            </a:r>
            <a:r>
              <a:rPr sz="949" b="1" spc="-20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negativa</a:t>
            </a:r>
            <a:r>
              <a:rPr sz="949" b="1" spc="-15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00B050"/>
                </a:solidFill>
                <a:latin typeface="Corbel"/>
                <a:cs typeface="Corbel"/>
              </a:rPr>
              <a:t>(60%)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15573" y="2822536"/>
            <a:ext cx="1043923" cy="168300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2198" rIns="0" bIns="0" rtlCol="0">
            <a:spAutoFit/>
          </a:bodyPr>
          <a:lstStyle/>
          <a:p>
            <a:pPr marL="55813">
              <a:spcBef>
                <a:spcPts val="175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45</a:t>
            </a:r>
            <a:r>
              <a:rPr sz="949" b="1" spc="-2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positiva</a:t>
            </a:r>
            <a:r>
              <a:rPr sz="949" b="1" spc="-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(40</a:t>
            </a:r>
            <a:r>
              <a:rPr sz="949" b="1" spc="-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837266" y="2365382"/>
            <a:ext cx="3193288" cy="458540"/>
          </a:xfrm>
          <a:custGeom>
            <a:avLst/>
            <a:gdLst/>
            <a:ahLst/>
            <a:cxnLst/>
            <a:rect l="l" t="t" r="r" b="b"/>
            <a:pathLst>
              <a:path w="3197225" h="459105">
                <a:moveTo>
                  <a:pt x="1630057" y="0"/>
                </a:moveTo>
                <a:lnTo>
                  <a:pt x="1630057" y="229285"/>
                </a:lnTo>
                <a:lnTo>
                  <a:pt x="0" y="229285"/>
                </a:lnTo>
                <a:lnTo>
                  <a:pt x="0" y="458571"/>
                </a:lnTo>
              </a:path>
              <a:path w="3197225" h="459105">
                <a:moveTo>
                  <a:pt x="1630057" y="0"/>
                </a:moveTo>
                <a:lnTo>
                  <a:pt x="1630057" y="228434"/>
                </a:lnTo>
                <a:lnTo>
                  <a:pt x="3196704" y="228434"/>
                </a:lnTo>
                <a:lnTo>
                  <a:pt x="3196704" y="456857"/>
                </a:lnTo>
              </a:path>
            </a:pathLst>
          </a:custGeom>
          <a:ln w="3441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8" name="object 8"/>
          <p:cNvSpPr/>
          <p:nvPr/>
        </p:nvSpPr>
        <p:spPr>
          <a:xfrm>
            <a:off x="3029001" y="3267917"/>
            <a:ext cx="974792" cy="200413"/>
          </a:xfrm>
          <a:custGeom>
            <a:avLst/>
            <a:gdLst/>
            <a:ahLst/>
            <a:cxnLst/>
            <a:rect l="l" t="t" r="r" b="b"/>
            <a:pathLst>
              <a:path w="975995" h="200660">
                <a:moveTo>
                  <a:pt x="0" y="0"/>
                </a:moveTo>
                <a:lnTo>
                  <a:pt x="975487" y="0"/>
                </a:lnTo>
                <a:lnTo>
                  <a:pt x="975487" y="200037"/>
                </a:lnTo>
                <a:lnTo>
                  <a:pt x="0" y="20003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9" name="object 9"/>
          <p:cNvSpPr txBox="1"/>
          <p:nvPr/>
        </p:nvSpPr>
        <p:spPr>
          <a:xfrm>
            <a:off x="3029857" y="3272747"/>
            <a:ext cx="972890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67439">
              <a:spcBef>
                <a:spcPts val="125"/>
              </a:spcBef>
            </a:pPr>
            <a:r>
              <a:rPr sz="949" b="1" spc="-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-3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AR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(4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9%)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536842" y="3269505"/>
            <a:ext cx="979867" cy="16637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81392">
              <a:spcBef>
                <a:spcPts val="160"/>
              </a:spcBef>
            </a:pPr>
            <a:r>
              <a:rPr sz="949" b="1" spc="-5" dirty="0">
                <a:solidFill>
                  <a:srgbClr val="F4B183"/>
                </a:solidFill>
                <a:latin typeface="Corbel"/>
                <a:cs typeface="Corbel"/>
              </a:rPr>
              <a:t>23</a:t>
            </a:r>
            <a:r>
              <a:rPr sz="949" b="1" spc="-15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RE</a:t>
            </a:r>
            <a:r>
              <a:rPr sz="949" b="1" spc="-15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(51%)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748919" y="3269505"/>
            <a:ext cx="939910" cy="171503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5369" rIns="0" bIns="0" rtlCol="0">
            <a:spAutoFit/>
          </a:bodyPr>
          <a:lstStyle/>
          <a:p>
            <a:pPr marL="153486">
              <a:spcBef>
                <a:spcPts val="200"/>
              </a:spcBef>
            </a:pP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42</a:t>
            </a:r>
            <a:r>
              <a:rPr sz="949" b="1" spc="-20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00B050"/>
                </a:solidFill>
                <a:latin typeface="Corbel"/>
                <a:cs typeface="Corbel"/>
              </a:rPr>
              <a:t>RE</a:t>
            </a:r>
            <a:r>
              <a:rPr sz="949" b="1" spc="-15" dirty="0">
                <a:solidFill>
                  <a:srgbClr val="00B05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00B050"/>
                </a:solidFill>
                <a:latin typeface="Corbel"/>
                <a:cs typeface="Corbel"/>
              </a:rPr>
              <a:t>(63%)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195314" y="3268193"/>
            <a:ext cx="909469" cy="200413"/>
          </a:xfrm>
          <a:custGeom>
            <a:avLst/>
            <a:gdLst/>
            <a:ahLst/>
            <a:cxnLst/>
            <a:rect l="l" t="t" r="r" b="b"/>
            <a:pathLst>
              <a:path w="910590" h="200660">
                <a:moveTo>
                  <a:pt x="0" y="0"/>
                </a:moveTo>
                <a:lnTo>
                  <a:pt x="910450" y="0"/>
                </a:lnTo>
                <a:lnTo>
                  <a:pt x="910450" y="200037"/>
                </a:lnTo>
                <a:lnTo>
                  <a:pt x="0" y="20003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3" name="object 13"/>
          <p:cNvSpPr txBox="1"/>
          <p:nvPr/>
        </p:nvSpPr>
        <p:spPr>
          <a:xfrm>
            <a:off x="6196171" y="3272747"/>
            <a:ext cx="908199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42704">
              <a:spcBef>
                <a:spcPts val="125"/>
              </a:spcBef>
            </a:pPr>
            <a:r>
              <a:rPr sz="949" b="1" spc="-20" dirty="0">
                <a:solidFill>
                  <a:srgbClr val="F4B183"/>
                </a:solidFill>
                <a:latin typeface="Corbel"/>
                <a:cs typeface="Corbel"/>
              </a:rPr>
              <a:t>2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5</a:t>
            </a:r>
            <a:r>
              <a:rPr sz="949" b="1" spc="-40" dirty="0">
                <a:solidFill>
                  <a:srgbClr val="F4B183"/>
                </a:solidFill>
                <a:latin typeface="Corbel"/>
                <a:cs typeface="Corbel"/>
              </a:rPr>
              <a:t> </a:t>
            </a:r>
            <a:r>
              <a:rPr sz="949" b="1" spc="15" dirty="0">
                <a:solidFill>
                  <a:srgbClr val="F4B183"/>
                </a:solidFill>
                <a:latin typeface="Corbel"/>
                <a:cs typeface="Corbel"/>
              </a:rPr>
              <a:t>AR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 (</a:t>
            </a:r>
            <a:r>
              <a:rPr sz="949" b="1" spc="10" dirty="0">
                <a:solidFill>
                  <a:srgbClr val="F4B183"/>
                </a:solidFill>
                <a:latin typeface="Corbel"/>
                <a:cs typeface="Corbel"/>
              </a:rPr>
              <a:t>37%</a:t>
            </a:r>
            <a:r>
              <a:rPr sz="949" b="1" spc="5" dirty="0">
                <a:solidFill>
                  <a:srgbClr val="F4B183"/>
                </a:solidFill>
                <a:latin typeface="Corbel"/>
                <a:cs typeface="Corbel"/>
              </a:rPr>
              <a:t>)</a:t>
            </a:r>
            <a:endParaRPr sz="949">
              <a:latin typeface="Corbel"/>
              <a:cs typeface="Corbe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024761" y="3021464"/>
            <a:ext cx="2318701" cy="952594"/>
            <a:chOff x="2021620" y="3025189"/>
            <a:chExt cx="2321560" cy="953769"/>
          </a:xfrm>
        </p:grpSpPr>
        <p:sp>
          <p:nvSpPr>
            <p:cNvPr id="15" name="object 15"/>
            <p:cNvSpPr/>
            <p:nvPr/>
          </p:nvSpPr>
          <p:spPr>
            <a:xfrm>
              <a:off x="2023341" y="3026910"/>
              <a:ext cx="812165" cy="245745"/>
            </a:xfrm>
            <a:custGeom>
              <a:avLst/>
              <a:gdLst/>
              <a:ahLst/>
              <a:cxnLst/>
              <a:rect l="l" t="t" r="r" b="b"/>
              <a:pathLst>
                <a:path w="812164" h="245745">
                  <a:moveTo>
                    <a:pt x="811784" y="0"/>
                  </a:moveTo>
                  <a:lnTo>
                    <a:pt x="811784" y="122783"/>
                  </a:lnTo>
                  <a:lnTo>
                    <a:pt x="0" y="122783"/>
                  </a:lnTo>
                  <a:lnTo>
                    <a:pt x="0" y="245579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837003" y="3146619"/>
              <a:ext cx="678180" cy="120650"/>
            </a:xfrm>
            <a:custGeom>
              <a:avLst/>
              <a:gdLst/>
              <a:ahLst/>
              <a:cxnLst/>
              <a:rect l="l" t="t" r="r" b="b"/>
              <a:pathLst>
                <a:path w="678179" h="120650">
                  <a:moveTo>
                    <a:pt x="0" y="0"/>
                  </a:moveTo>
                  <a:lnTo>
                    <a:pt x="677837" y="0"/>
                  </a:lnTo>
                  <a:lnTo>
                    <a:pt x="677837" y="120065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2748996" y="3476067"/>
              <a:ext cx="1591310" cy="500380"/>
            </a:xfrm>
            <a:custGeom>
              <a:avLst/>
              <a:gdLst/>
              <a:ahLst/>
              <a:cxnLst/>
              <a:rect l="l" t="t" r="r" b="b"/>
              <a:pathLst>
                <a:path w="1591310" h="500379">
                  <a:moveTo>
                    <a:pt x="0" y="0"/>
                  </a:moveTo>
                  <a:lnTo>
                    <a:pt x="1591106" y="0"/>
                  </a:lnTo>
                  <a:lnTo>
                    <a:pt x="1591106" y="500087"/>
                  </a:lnTo>
                  <a:lnTo>
                    <a:pt x="0" y="500087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5216679" y="3019562"/>
            <a:ext cx="2238789" cy="1106076"/>
            <a:chOff x="5217474" y="3023285"/>
            <a:chExt cx="2241550" cy="1107440"/>
          </a:xfrm>
        </p:grpSpPr>
        <p:sp>
          <p:nvSpPr>
            <p:cNvPr id="19" name="object 19"/>
            <p:cNvSpPr/>
            <p:nvPr/>
          </p:nvSpPr>
          <p:spPr>
            <a:xfrm>
              <a:off x="5219379" y="3025190"/>
              <a:ext cx="812800" cy="252729"/>
            </a:xfrm>
            <a:custGeom>
              <a:avLst/>
              <a:gdLst/>
              <a:ahLst/>
              <a:cxnLst/>
              <a:rect l="l" t="t" r="r" b="b"/>
              <a:pathLst>
                <a:path w="812800" h="252729">
                  <a:moveTo>
                    <a:pt x="812457" y="0"/>
                  </a:moveTo>
                  <a:lnTo>
                    <a:pt x="812457" y="126149"/>
                  </a:lnTo>
                  <a:lnTo>
                    <a:pt x="0" y="126149"/>
                  </a:lnTo>
                  <a:lnTo>
                    <a:pt x="0" y="252298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0" name="object 20"/>
            <p:cNvSpPr/>
            <p:nvPr/>
          </p:nvSpPr>
          <p:spPr>
            <a:xfrm>
              <a:off x="5974034" y="3150635"/>
              <a:ext cx="638175" cy="118110"/>
            </a:xfrm>
            <a:custGeom>
              <a:avLst/>
              <a:gdLst/>
              <a:ahLst/>
              <a:cxnLst/>
              <a:rect l="l" t="t" r="r" b="b"/>
              <a:pathLst>
                <a:path w="638175" h="118110">
                  <a:moveTo>
                    <a:pt x="0" y="0"/>
                  </a:moveTo>
                  <a:lnTo>
                    <a:pt x="637933" y="0"/>
                  </a:lnTo>
                  <a:lnTo>
                    <a:pt x="637933" y="117805"/>
                  </a:lnTo>
                </a:path>
              </a:pathLst>
            </a:custGeom>
            <a:ln w="3441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1" name="object 21"/>
            <p:cNvSpPr/>
            <p:nvPr/>
          </p:nvSpPr>
          <p:spPr>
            <a:xfrm>
              <a:off x="5881147" y="3477364"/>
              <a:ext cx="1574800" cy="650240"/>
            </a:xfrm>
            <a:custGeom>
              <a:avLst/>
              <a:gdLst/>
              <a:ahLst/>
              <a:cxnLst/>
              <a:rect l="l" t="t" r="r" b="b"/>
              <a:pathLst>
                <a:path w="1574800" h="650239">
                  <a:moveTo>
                    <a:pt x="0" y="0"/>
                  </a:moveTo>
                  <a:lnTo>
                    <a:pt x="1574419" y="0"/>
                  </a:lnTo>
                  <a:lnTo>
                    <a:pt x="1574419" y="650112"/>
                  </a:lnTo>
                  <a:lnTo>
                    <a:pt x="0" y="650112"/>
                  </a:lnTo>
                  <a:lnTo>
                    <a:pt x="0" y="0"/>
                  </a:lnTo>
                  <a:close/>
                </a:path>
              </a:pathLst>
            </a:custGeom>
            <a:ln w="515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2803108" y="3477199"/>
            <a:ext cx="1485973" cy="469321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+CD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KN2A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/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B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7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KMT2Ar</a:t>
            </a:r>
            <a:endParaRPr sz="949">
              <a:latin typeface="Corbel"/>
              <a:cs typeface="Corbel"/>
            </a:endParaRPr>
          </a:p>
          <a:p>
            <a:pPr algn="ctr">
              <a:spcBef>
                <a:spcPts val="55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</a:t>
            </a:r>
            <a:r>
              <a:rPr sz="949" b="1" spc="-3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Low-hypodiploid</a:t>
            </a:r>
            <a:endParaRPr sz="949">
              <a:latin typeface="Corbel"/>
              <a:cs typeface="Corbe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923069" y="3478846"/>
            <a:ext cx="1485973" cy="618997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IKZF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1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+CD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KN2A</a:t>
            </a:r>
            <a:r>
              <a:rPr sz="949" b="1" dirty="0">
                <a:solidFill>
                  <a:srgbClr val="FF0000"/>
                </a:solidFill>
                <a:latin typeface="Corbel"/>
                <a:cs typeface="Corbel"/>
              </a:rPr>
              <a:t>/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B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8</a:t>
            </a:r>
            <a:r>
              <a:rPr sz="949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KMT2Ar</a:t>
            </a:r>
            <a:endParaRPr sz="949">
              <a:latin typeface="Corbel"/>
              <a:cs typeface="Corbel"/>
            </a:endParaRPr>
          </a:p>
          <a:p>
            <a:pPr marL="227056" marR="219446" indent="-634" algn="ctr">
              <a:lnSpc>
                <a:spcPct val="103699"/>
              </a:lnSpc>
              <a:spcBef>
                <a:spcPts val="10"/>
              </a:spcBef>
            </a:pP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4 Low-hypodiploid </a:t>
            </a:r>
            <a:r>
              <a:rPr sz="949" b="1" spc="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2</a:t>
            </a:r>
            <a:r>
              <a:rPr sz="949" b="1" spc="-6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TP5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3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d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bl</a:t>
            </a:r>
            <a:r>
              <a:rPr sz="949" b="1" spc="10" dirty="0">
                <a:solidFill>
                  <a:srgbClr val="FF0000"/>
                </a:solidFill>
                <a:latin typeface="Corbel"/>
                <a:cs typeface="Corbel"/>
              </a:rPr>
              <a:t>e</a:t>
            </a:r>
            <a:r>
              <a:rPr sz="9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649" b="1" spc="-10" dirty="0">
                <a:solidFill>
                  <a:srgbClr val="FF0000"/>
                </a:solidFill>
                <a:latin typeface="Corbel"/>
                <a:cs typeface="Corbel"/>
              </a:rPr>
              <a:t>(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n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o h</a:t>
            </a:r>
            <a:r>
              <a:rPr sz="649" b="1" spc="-5" dirty="0">
                <a:solidFill>
                  <a:srgbClr val="FF0000"/>
                </a:solidFill>
                <a:latin typeface="Corbel"/>
                <a:cs typeface="Corbel"/>
              </a:rPr>
              <a:t>y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p</a:t>
            </a:r>
            <a:r>
              <a:rPr sz="649" b="1" spc="-15" dirty="0">
                <a:solidFill>
                  <a:srgbClr val="FF0000"/>
                </a:solidFill>
                <a:latin typeface="Corbel"/>
                <a:cs typeface="Corbel"/>
              </a:rPr>
              <a:t>o</a:t>
            </a:r>
            <a:r>
              <a:rPr sz="649" b="1" dirty="0">
                <a:solidFill>
                  <a:srgbClr val="FF0000"/>
                </a:solidFill>
                <a:latin typeface="Corbel"/>
                <a:cs typeface="Corbel"/>
              </a:rPr>
              <a:t>)</a:t>
            </a:r>
            <a:endParaRPr sz="649">
              <a:latin typeface="Corbel"/>
              <a:cs typeface="Corbe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6292376" y="2739162"/>
            <a:ext cx="718569" cy="763598"/>
            <a:chOff x="6294497" y="2742539"/>
            <a:chExt cx="719455" cy="764540"/>
          </a:xfrm>
        </p:grpSpPr>
        <p:sp>
          <p:nvSpPr>
            <p:cNvPr id="25" name="object 25"/>
            <p:cNvSpPr/>
            <p:nvPr/>
          </p:nvSpPr>
          <p:spPr>
            <a:xfrm>
              <a:off x="6300516" y="3251036"/>
              <a:ext cx="707390" cy="250190"/>
            </a:xfrm>
            <a:custGeom>
              <a:avLst/>
              <a:gdLst/>
              <a:ahLst/>
              <a:cxnLst/>
              <a:rect l="l" t="t" r="r" b="b"/>
              <a:pathLst>
                <a:path w="707390" h="250189">
                  <a:moveTo>
                    <a:pt x="0" y="125006"/>
                  </a:moveTo>
                  <a:lnTo>
                    <a:pt x="22122" y="81388"/>
                  </a:lnTo>
                  <a:lnTo>
                    <a:pt x="83164" y="44466"/>
                  </a:lnTo>
                  <a:lnTo>
                    <a:pt x="125783" y="29400"/>
                  </a:lnTo>
                  <a:lnTo>
                    <a:pt x="175135" y="17067"/>
                  </a:lnTo>
                  <a:lnTo>
                    <a:pt x="230222" y="7820"/>
                  </a:lnTo>
                  <a:lnTo>
                    <a:pt x="290045" y="2014"/>
                  </a:lnTo>
                  <a:lnTo>
                    <a:pt x="353606" y="0"/>
                  </a:lnTo>
                  <a:lnTo>
                    <a:pt x="417165" y="2014"/>
                  </a:lnTo>
                  <a:lnTo>
                    <a:pt x="476987" y="7820"/>
                  </a:lnTo>
                  <a:lnTo>
                    <a:pt x="532073" y="17067"/>
                  </a:lnTo>
                  <a:lnTo>
                    <a:pt x="581423" y="29400"/>
                  </a:lnTo>
                  <a:lnTo>
                    <a:pt x="624039" y="44466"/>
                  </a:lnTo>
                  <a:lnTo>
                    <a:pt x="658924" y="61913"/>
                  </a:lnTo>
                  <a:lnTo>
                    <a:pt x="701502" y="102536"/>
                  </a:lnTo>
                  <a:lnTo>
                    <a:pt x="707199" y="125006"/>
                  </a:lnTo>
                  <a:lnTo>
                    <a:pt x="701502" y="147475"/>
                  </a:lnTo>
                  <a:lnTo>
                    <a:pt x="658924" y="188098"/>
                  </a:lnTo>
                  <a:lnTo>
                    <a:pt x="624039" y="205545"/>
                  </a:lnTo>
                  <a:lnTo>
                    <a:pt x="581423" y="220611"/>
                  </a:lnTo>
                  <a:lnTo>
                    <a:pt x="532073" y="232944"/>
                  </a:lnTo>
                  <a:lnTo>
                    <a:pt x="476987" y="242191"/>
                  </a:lnTo>
                  <a:lnTo>
                    <a:pt x="417165" y="247998"/>
                  </a:lnTo>
                  <a:lnTo>
                    <a:pt x="353606" y="250012"/>
                  </a:lnTo>
                  <a:lnTo>
                    <a:pt x="290045" y="247998"/>
                  </a:lnTo>
                  <a:lnTo>
                    <a:pt x="230222" y="242191"/>
                  </a:lnTo>
                  <a:lnTo>
                    <a:pt x="175135" y="232944"/>
                  </a:lnTo>
                  <a:lnTo>
                    <a:pt x="125783" y="220611"/>
                  </a:lnTo>
                  <a:lnTo>
                    <a:pt x="83164" y="205545"/>
                  </a:lnTo>
                  <a:lnTo>
                    <a:pt x="48278" y="188098"/>
                  </a:lnTo>
                  <a:lnTo>
                    <a:pt x="5697" y="147475"/>
                  </a:lnTo>
                  <a:lnTo>
                    <a:pt x="0" y="125006"/>
                  </a:lnTo>
                  <a:close/>
                </a:path>
              </a:pathLst>
            </a:custGeom>
            <a:ln w="12039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6648114" y="2742539"/>
              <a:ext cx="67945" cy="509270"/>
            </a:xfrm>
            <a:custGeom>
              <a:avLst/>
              <a:gdLst/>
              <a:ahLst/>
              <a:cxnLst/>
              <a:rect l="l" t="t" r="r" b="b"/>
              <a:pathLst>
                <a:path w="67945" h="509270">
                  <a:moveTo>
                    <a:pt x="38798" y="23833"/>
                  </a:moveTo>
                  <a:lnTo>
                    <a:pt x="32101" y="33713"/>
                  </a:lnTo>
                  <a:lnTo>
                    <a:pt x="0" y="508088"/>
                  </a:lnTo>
                  <a:lnTo>
                    <a:pt x="12014" y="508901"/>
                  </a:lnTo>
                  <a:lnTo>
                    <a:pt x="44103" y="34526"/>
                  </a:lnTo>
                  <a:lnTo>
                    <a:pt x="38798" y="23833"/>
                  </a:lnTo>
                  <a:close/>
                </a:path>
                <a:path w="67945" h="509270">
                  <a:moveTo>
                    <a:pt x="46119" y="11506"/>
                  </a:moveTo>
                  <a:lnTo>
                    <a:pt x="33604" y="11506"/>
                  </a:lnTo>
                  <a:lnTo>
                    <a:pt x="45605" y="12319"/>
                  </a:lnTo>
                  <a:lnTo>
                    <a:pt x="44103" y="34526"/>
                  </a:lnTo>
                  <a:lnTo>
                    <a:pt x="56921" y="60363"/>
                  </a:lnTo>
                  <a:lnTo>
                    <a:pt x="60540" y="61582"/>
                  </a:lnTo>
                  <a:lnTo>
                    <a:pt x="66497" y="58635"/>
                  </a:lnTo>
                  <a:lnTo>
                    <a:pt x="67703" y="55016"/>
                  </a:lnTo>
                  <a:lnTo>
                    <a:pt x="46119" y="11506"/>
                  </a:lnTo>
                  <a:close/>
                </a:path>
                <a:path w="67945" h="509270">
                  <a:moveTo>
                    <a:pt x="40411" y="0"/>
                  </a:moveTo>
                  <a:lnTo>
                    <a:pt x="5956" y="50838"/>
                  </a:lnTo>
                  <a:lnTo>
                    <a:pt x="6667" y="54584"/>
                  </a:lnTo>
                  <a:lnTo>
                    <a:pt x="12179" y="58318"/>
                  </a:lnTo>
                  <a:lnTo>
                    <a:pt x="15913" y="57594"/>
                  </a:lnTo>
                  <a:lnTo>
                    <a:pt x="32101" y="33713"/>
                  </a:lnTo>
                  <a:lnTo>
                    <a:pt x="33604" y="11506"/>
                  </a:lnTo>
                  <a:lnTo>
                    <a:pt x="46119" y="11506"/>
                  </a:lnTo>
                  <a:lnTo>
                    <a:pt x="40411" y="0"/>
                  </a:lnTo>
                  <a:close/>
                </a:path>
                <a:path w="67945" h="509270">
                  <a:moveTo>
                    <a:pt x="45451" y="14592"/>
                  </a:moveTo>
                  <a:lnTo>
                    <a:pt x="34213" y="14592"/>
                  </a:lnTo>
                  <a:lnTo>
                    <a:pt x="44589" y="15290"/>
                  </a:lnTo>
                  <a:lnTo>
                    <a:pt x="38798" y="23833"/>
                  </a:lnTo>
                  <a:lnTo>
                    <a:pt x="44103" y="34526"/>
                  </a:lnTo>
                  <a:lnTo>
                    <a:pt x="45451" y="14592"/>
                  </a:lnTo>
                  <a:close/>
                </a:path>
                <a:path w="67945" h="509270">
                  <a:moveTo>
                    <a:pt x="33604" y="11506"/>
                  </a:moveTo>
                  <a:lnTo>
                    <a:pt x="32101" y="33713"/>
                  </a:lnTo>
                  <a:lnTo>
                    <a:pt x="38798" y="23833"/>
                  </a:lnTo>
                  <a:lnTo>
                    <a:pt x="34213" y="14592"/>
                  </a:lnTo>
                  <a:lnTo>
                    <a:pt x="45451" y="14592"/>
                  </a:lnTo>
                  <a:lnTo>
                    <a:pt x="45605" y="12319"/>
                  </a:lnTo>
                  <a:lnTo>
                    <a:pt x="33604" y="11506"/>
                  </a:lnTo>
                  <a:close/>
                </a:path>
                <a:path w="67945" h="509270">
                  <a:moveTo>
                    <a:pt x="34213" y="14592"/>
                  </a:moveTo>
                  <a:lnTo>
                    <a:pt x="38798" y="23833"/>
                  </a:lnTo>
                  <a:lnTo>
                    <a:pt x="44589" y="15290"/>
                  </a:lnTo>
                  <a:lnTo>
                    <a:pt x="34213" y="14592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6184187" y="2469511"/>
            <a:ext cx="1388937" cy="170221"/>
          </a:xfrm>
          <a:prstGeom prst="rect">
            <a:avLst/>
          </a:prstGeom>
        </p:spPr>
        <p:txBody>
          <a:bodyPr vert="horz" wrap="square" lIns="0" tIns="16490" rIns="0" bIns="0" rtlCol="0">
            <a:spAutoFit/>
          </a:bodyPr>
          <a:lstStyle/>
          <a:p>
            <a:pPr marL="12685">
              <a:spcBef>
                <a:spcPts val="130"/>
              </a:spcBef>
            </a:pPr>
            <a:r>
              <a:rPr sz="999" spc="-20" dirty="0">
                <a:latin typeface="Corbel"/>
                <a:cs typeface="Corbel"/>
              </a:rPr>
              <a:t>2</a:t>
            </a:r>
            <a:r>
              <a:rPr sz="999" spc="10" dirty="0">
                <a:latin typeface="Corbel"/>
                <a:cs typeface="Corbel"/>
              </a:rPr>
              <a:t>5/</a:t>
            </a:r>
            <a:r>
              <a:rPr sz="999" spc="5" dirty="0">
                <a:latin typeface="Corbel"/>
                <a:cs typeface="Corbel"/>
              </a:rPr>
              <a:t>11</a:t>
            </a:r>
            <a:r>
              <a:rPr sz="999" spc="10" dirty="0">
                <a:latin typeface="Corbel"/>
                <a:cs typeface="Corbel"/>
              </a:rPr>
              <a:t>2=</a:t>
            </a:r>
            <a:r>
              <a:rPr sz="999" dirty="0">
                <a:latin typeface="Corbel"/>
                <a:cs typeface="Corbel"/>
              </a:rPr>
              <a:t> </a:t>
            </a:r>
            <a:r>
              <a:rPr sz="999" b="1" spc="-10" dirty="0">
                <a:latin typeface="Corbel"/>
                <a:cs typeface="Corbel"/>
              </a:rPr>
              <a:t>2</a:t>
            </a:r>
            <a:r>
              <a:rPr sz="999" b="1" spc="15" dirty="0">
                <a:latin typeface="Corbel"/>
                <a:cs typeface="Corbel"/>
              </a:rPr>
              <a:t>2%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20" dirty="0">
                <a:latin typeface="Corbel"/>
                <a:cs typeface="Corbel"/>
              </a:rPr>
              <a:t>m</a:t>
            </a:r>
            <a:r>
              <a:rPr sz="999" b="1" spc="10" dirty="0">
                <a:latin typeface="Corbel"/>
                <a:cs typeface="Corbel"/>
              </a:rPr>
              <a:t>ás</a:t>
            </a:r>
            <a:r>
              <a:rPr sz="999" b="1" dirty="0">
                <a:latin typeface="Corbel"/>
                <a:cs typeface="Corbel"/>
              </a:rPr>
              <a:t> </a:t>
            </a:r>
            <a:r>
              <a:rPr sz="999" b="1" spc="15" dirty="0">
                <a:latin typeface="Corbel"/>
                <a:cs typeface="Corbel"/>
              </a:rPr>
              <a:t>de</a:t>
            </a:r>
            <a:r>
              <a:rPr sz="999" b="1" spc="-70" dirty="0">
                <a:latin typeface="Corbel"/>
                <a:cs typeface="Corbel"/>
              </a:rPr>
              <a:t> </a:t>
            </a:r>
            <a:r>
              <a:rPr sz="999" b="1" spc="15" dirty="0">
                <a:latin typeface="Corbel"/>
                <a:cs typeface="Corbel"/>
              </a:rPr>
              <a:t>T</a:t>
            </a:r>
            <a:r>
              <a:rPr sz="999" b="1" spc="10" dirty="0">
                <a:latin typeface="Corbel"/>
                <a:cs typeface="Corbel"/>
              </a:rPr>
              <a:t>P</a:t>
            </a:r>
            <a:r>
              <a:rPr sz="999" b="1" spc="20" dirty="0">
                <a:latin typeface="Corbel"/>
                <a:cs typeface="Corbel"/>
              </a:rPr>
              <a:t>H</a:t>
            </a:r>
            <a:endParaRPr sz="999">
              <a:latin typeface="Corbel"/>
              <a:cs typeface="Corbe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607170" y="1743118"/>
            <a:ext cx="1774542" cy="166379"/>
          </a:xfrm>
          <a:prstGeom prst="rect">
            <a:avLst/>
          </a:prstGeom>
          <a:ln w="3175">
            <a:solidFill>
              <a:srgbClr val="00000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132556">
              <a:spcBef>
                <a:spcPts val="160"/>
              </a:spcBef>
            </a:pPr>
            <a:r>
              <a:rPr sz="949" b="1" spc="5" dirty="0">
                <a:latin typeface="Corbel"/>
                <a:cs typeface="Corbel"/>
              </a:rPr>
              <a:t>152</a:t>
            </a:r>
            <a:r>
              <a:rPr sz="949" b="1" spc="-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BCP</a:t>
            </a:r>
            <a:r>
              <a:rPr sz="949" b="1" spc="-4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ALL</a:t>
            </a:r>
            <a:r>
              <a:rPr sz="949" b="1" spc="-10" dirty="0">
                <a:latin typeface="Corbel"/>
                <a:cs typeface="Corbel"/>
              </a:rPr>
              <a:t> </a:t>
            </a:r>
            <a:r>
              <a:rPr sz="949" b="1" spc="5" dirty="0">
                <a:latin typeface="Corbel"/>
                <a:cs typeface="Corbel"/>
              </a:rPr>
              <a:t>riesgo</a:t>
            </a:r>
            <a:r>
              <a:rPr sz="949" b="1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genético</a:t>
            </a:r>
            <a:endParaRPr sz="949">
              <a:latin typeface="Corbel"/>
              <a:cs typeface="Corbel"/>
            </a:endParaRPr>
          </a:p>
        </p:txBody>
      </p:sp>
      <p:pic>
        <p:nvPicPr>
          <p:cNvPr id="29" name="object 2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90714" y="1984445"/>
            <a:ext cx="145997" cy="145996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5497536" y="1826753"/>
            <a:ext cx="2123996" cy="520059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469336">
              <a:lnSpc>
                <a:spcPct val="101600"/>
              </a:lnSpc>
              <a:spcBef>
                <a:spcPts val="95"/>
              </a:spcBef>
            </a:pP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1/5 </a:t>
            </a:r>
            <a:r>
              <a:rPr sz="1598" b="1" spc="5" dirty="0">
                <a:solidFill>
                  <a:srgbClr val="FF0000"/>
                </a:solidFill>
                <a:latin typeface="Corbel"/>
                <a:cs typeface="Corbel"/>
              </a:rPr>
              <a:t>pacientes </a:t>
            </a: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 cambio</a:t>
            </a:r>
            <a:r>
              <a:rPr sz="1598" b="1" spc="-2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598" b="1" spc="10" dirty="0">
                <a:solidFill>
                  <a:srgbClr val="FF0000"/>
                </a:solidFill>
                <a:latin typeface="Corbel"/>
                <a:cs typeface="Corbel"/>
              </a:rPr>
              <a:t>de</a:t>
            </a:r>
            <a:r>
              <a:rPr sz="1598" b="1" spc="-2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1598" b="1" spc="5" dirty="0">
                <a:solidFill>
                  <a:srgbClr val="FF0000"/>
                </a:solidFill>
                <a:latin typeface="Corbel"/>
                <a:cs typeface="Corbel"/>
              </a:rPr>
              <a:t>tratamiento!</a:t>
            </a:r>
            <a:endParaRPr sz="1598">
              <a:latin typeface="Corbel"/>
              <a:cs typeface="Corbel"/>
            </a:endParaRPr>
          </a:p>
        </p:txBody>
      </p:sp>
      <p:sp>
        <p:nvSpPr>
          <p:cNvPr id="31" name="object 31"/>
          <p:cNvSpPr txBox="1">
            <a:spLocks noGrp="1"/>
          </p:cNvSpPr>
          <p:nvPr>
            <p:ph type="title" idx="4294967295"/>
          </p:nvPr>
        </p:nvSpPr>
        <p:spPr>
          <a:xfrm>
            <a:off x="3225273" y="1354650"/>
            <a:ext cx="3193288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pc="5" dirty="0">
                <a:solidFill>
                  <a:srgbClr val="0070C0"/>
                </a:solidFill>
              </a:rPr>
              <a:t>R</a:t>
            </a:r>
            <a:r>
              <a:rPr spc="-5" dirty="0">
                <a:solidFill>
                  <a:srgbClr val="0070C0"/>
                </a:solidFill>
              </a:rPr>
              <a:t>ES</a:t>
            </a:r>
            <a:r>
              <a:rPr spc="5" dirty="0">
                <a:solidFill>
                  <a:srgbClr val="0070C0"/>
                </a:solidFill>
              </a:rPr>
              <a:t>PU</a:t>
            </a:r>
            <a:r>
              <a:rPr spc="-5" dirty="0">
                <a:solidFill>
                  <a:srgbClr val="0070C0"/>
                </a:solidFill>
              </a:rPr>
              <a:t>ES</a:t>
            </a:r>
            <a:r>
              <a:rPr spc="-75" dirty="0">
                <a:solidFill>
                  <a:srgbClr val="0070C0"/>
                </a:solidFill>
              </a:rPr>
              <a:t>T</a:t>
            </a:r>
            <a:r>
              <a:rPr spc="5" dirty="0">
                <a:solidFill>
                  <a:srgbClr val="0070C0"/>
                </a:solidFill>
              </a:rPr>
              <a:t>A</a:t>
            </a:r>
            <a:r>
              <a:rPr spc="-60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AL</a:t>
            </a:r>
            <a:r>
              <a:rPr spc="-9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TR</a:t>
            </a:r>
            <a:r>
              <a:rPr spc="-70" dirty="0">
                <a:solidFill>
                  <a:srgbClr val="0070C0"/>
                </a:solidFill>
              </a:rPr>
              <a:t>AT</a:t>
            </a:r>
            <a:r>
              <a:rPr spc="5" dirty="0">
                <a:solidFill>
                  <a:srgbClr val="0070C0"/>
                </a:solidFill>
              </a:rPr>
              <a:t>AM</a:t>
            </a:r>
            <a:r>
              <a:rPr spc="-5" dirty="0">
                <a:solidFill>
                  <a:srgbClr val="0070C0"/>
                </a:solidFill>
              </a:rPr>
              <a:t>IEN</a:t>
            </a:r>
            <a:r>
              <a:rPr spc="-35" dirty="0">
                <a:solidFill>
                  <a:srgbClr val="0070C0"/>
                </a:solidFill>
              </a:rPr>
              <a:t>T</a:t>
            </a:r>
            <a:r>
              <a:rPr spc="5" dirty="0">
                <a:solidFill>
                  <a:srgbClr val="0070C0"/>
                </a:solidFill>
              </a:rPr>
              <a:t>O</a:t>
            </a:r>
            <a:r>
              <a:rPr dirty="0">
                <a:solidFill>
                  <a:srgbClr val="0070C0"/>
                </a:solidFill>
              </a:rPr>
              <a:t> (</a:t>
            </a:r>
            <a:r>
              <a:rPr spc="-5" dirty="0">
                <a:solidFill>
                  <a:srgbClr val="0070C0"/>
                </a:solidFill>
              </a:rPr>
              <a:t>II</a:t>
            </a:r>
            <a:r>
              <a:rPr dirty="0">
                <a:solidFill>
                  <a:srgbClr val="0070C0"/>
                </a:solidFill>
              </a:rPr>
              <a:t>)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61562" y="1826104"/>
            <a:ext cx="2524194" cy="2319866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040642" y="1354650"/>
            <a:ext cx="3281444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SUPERVIVENCIA</a:t>
            </a:r>
            <a:r>
              <a:rPr sz="1398" b="1" spc="-3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SEGÚN</a:t>
            </a:r>
            <a:r>
              <a:rPr sz="1398" b="1" spc="-1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RIESGO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spc="-15" dirty="0">
                <a:solidFill>
                  <a:srgbClr val="0070C0"/>
                </a:solidFill>
                <a:latin typeface="Corbel"/>
                <a:cs typeface="Corbel"/>
              </a:rPr>
              <a:t>(G+R)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 (I)</a:t>
            </a:r>
            <a:endParaRPr sz="1398" dirty="0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7" y="155270"/>
            <a:ext cx="2624394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LEUCEMIA</a:t>
            </a:r>
            <a:r>
              <a:rPr sz="1199" b="1" spc="-7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</a:t>
            </a:r>
            <a:r>
              <a:rPr sz="1199" b="1" spc="-4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LINFOBLÁSTICA</a:t>
            </a:r>
            <a:endParaRPr sz="1199">
              <a:latin typeface="Work Sans"/>
              <a:cs typeface="Work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71460" y="1239448"/>
            <a:ext cx="5601413" cy="2220947"/>
          </a:xfrm>
          <a:prstGeom prst="rect">
            <a:avLst/>
          </a:prstGeom>
          <a:ln w="20637">
            <a:solidFill>
              <a:srgbClr val="0070C0"/>
            </a:solidFill>
          </a:ln>
        </p:spPr>
        <p:txBody>
          <a:bodyPr vert="horz" wrap="square" lIns="0" tIns="20295" rIns="0" bIns="0" rtlCol="0">
            <a:spAutoFit/>
          </a:bodyPr>
          <a:lstStyle/>
          <a:p>
            <a:pPr marL="234668" indent="-186466">
              <a:spcBef>
                <a:spcPts val="160"/>
              </a:spcBef>
              <a:buChar char="•"/>
              <a:tabLst>
                <a:tab pos="235302" algn="l"/>
              </a:tabLst>
            </a:pPr>
            <a:r>
              <a:rPr sz="1498" spc="5" dirty="0">
                <a:latin typeface="Arial"/>
                <a:cs typeface="Arial"/>
              </a:rPr>
              <a:t>Good</a:t>
            </a:r>
            <a:r>
              <a:rPr sz="1498" spc="-15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CR</a:t>
            </a:r>
            <a:r>
              <a:rPr sz="1498" spc="-1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rate</a:t>
            </a:r>
            <a:r>
              <a:rPr sz="1498" spc="-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(96%)</a:t>
            </a:r>
            <a:endParaRPr sz="1498">
              <a:latin typeface="Arial"/>
              <a:cs typeface="Arial"/>
            </a:endParaRPr>
          </a:p>
          <a:p>
            <a:pPr marL="234668" indent="-186466">
              <a:spcBef>
                <a:spcPts val="409"/>
              </a:spcBef>
              <a:buChar char="•"/>
              <a:tabLst>
                <a:tab pos="235302" algn="l"/>
              </a:tabLst>
            </a:pPr>
            <a:r>
              <a:rPr sz="1498" spc="5" dirty="0">
                <a:latin typeface="Arial"/>
                <a:cs typeface="Arial"/>
              </a:rPr>
              <a:t>High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rate of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HSCT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CR</a:t>
            </a:r>
            <a:r>
              <a:rPr sz="1498" spc="5" dirty="0">
                <a:latin typeface="Arial"/>
                <a:cs typeface="Arial"/>
              </a:rPr>
              <a:t> patients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(94%),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most</a:t>
            </a:r>
            <a:r>
              <a:rPr sz="1498" spc="-5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allogeneic</a:t>
            </a:r>
            <a:endParaRPr sz="1498">
              <a:latin typeface="Arial"/>
              <a:cs typeface="Arial"/>
            </a:endParaRPr>
          </a:p>
          <a:p>
            <a:pPr marL="234034" indent="-185832">
              <a:spcBef>
                <a:spcPts val="370"/>
              </a:spcBef>
              <a:buChar char="•"/>
              <a:tabLst>
                <a:tab pos="234668" algn="l"/>
              </a:tabLst>
            </a:pPr>
            <a:r>
              <a:rPr sz="1498" spc="5" dirty="0">
                <a:latin typeface="Arial"/>
                <a:cs typeface="Arial"/>
              </a:rPr>
              <a:t>Allo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10" dirty="0">
                <a:latin typeface="Arial"/>
                <a:cs typeface="Arial"/>
              </a:rPr>
              <a:t>HSCT</a:t>
            </a:r>
            <a:r>
              <a:rPr sz="1498" spc="5" dirty="0">
                <a:latin typeface="Arial"/>
                <a:cs typeface="Arial"/>
              </a:rPr>
              <a:t> performed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in MRD&lt;0.01%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(72%)</a:t>
            </a:r>
            <a:endParaRPr sz="1498">
              <a:latin typeface="Arial"/>
              <a:cs typeface="Arial"/>
            </a:endParaRPr>
          </a:p>
          <a:p>
            <a:pPr marL="234034" indent="-185832">
              <a:spcBef>
                <a:spcPts val="370"/>
              </a:spcBef>
              <a:buChar char="•"/>
              <a:tabLst>
                <a:tab pos="234668" algn="l"/>
              </a:tabLst>
            </a:pPr>
            <a:r>
              <a:rPr sz="1498" spc="5" dirty="0">
                <a:latin typeface="Arial"/>
                <a:cs typeface="Arial"/>
              </a:rPr>
              <a:t>Relapse </a:t>
            </a:r>
            <a:r>
              <a:rPr sz="1498" dirty="0">
                <a:latin typeface="Arial"/>
                <a:cs typeface="Arial"/>
              </a:rPr>
              <a:t>after </a:t>
            </a:r>
            <a:r>
              <a:rPr sz="1498" spc="10" dirty="0">
                <a:latin typeface="Arial"/>
                <a:cs typeface="Arial"/>
              </a:rPr>
              <a:t>HSCT </a:t>
            </a:r>
            <a:r>
              <a:rPr sz="1498" spc="5" dirty="0">
                <a:latin typeface="Arial"/>
                <a:cs typeface="Arial"/>
              </a:rPr>
              <a:t>and </a:t>
            </a:r>
            <a:r>
              <a:rPr sz="1498" spc="10" dirty="0">
                <a:latin typeface="Arial"/>
                <a:cs typeface="Arial"/>
              </a:rPr>
              <a:t>TRM</a:t>
            </a:r>
            <a:r>
              <a:rPr sz="1498" spc="5" dirty="0">
                <a:latin typeface="Arial"/>
                <a:cs typeface="Arial"/>
              </a:rPr>
              <a:t> equally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distributed</a:t>
            </a:r>
            <a:r>
              <a:rPr sz="1498" spc="10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(22%</a:t>
            </a:r>
            <a:r>
              <a:rPr sz="1498" dirty="0">
                <a:latin typeface="Arial"/>
                <a:cs typeface="Arial"/>
              </a:rPr>
              <a:t> </a:t>
            </a:r>
            <a:r>
              <a:rPr sz="1498" spc="5" dirty="0">
                <a:latin typeface="Arial"/>
                <a:cs typeface="Arial"/>
              </a:rPr>
              <a:t>each)</a:t>
            </a:r>
            <a:endParaRPr sz="1498">
              <a:latin typeface="Arial"/>
              <a:cs typeface="Arial"/>
            </a:endParaRPr>
          </a:p>
          <a:p>
            <a:pPr marL="234034" indent="-186466">
              <a:spcBef>
                <a:spcPts val="424"/>
              </a:spcBef>
              <a:buChar char="•"/>
              <a:tabLst>
                <a:tab pos="234668" algn="l"/>
              </a:tabLst>
            </a:pP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Detailed</a:t>
            </a:r>
            <a:r>
              <a:rPr sz="14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analysis</a:t>
            </a:r>
            <a:r>
              <a:rPr sz="14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of</a:t>
            </a:r>
            <a:r>
              <a:rPr sz="14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10" dirty="0">
                <a:solidFill>
                  <a:srgbClr val="FF0000"/>
                </a:solidFill>
                <a:latin typeface="Arial"/>
                <a:cs typeface="Arial"/>
              </a:rPr>
              <a:t>MRD</a:t>
            </a:r>
            <a:r>
              <a:rPr sz="1498" spc="-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ongoing</a:t>
            </a:r>
            <a:endParaRPr sz="1498">
              <a:latin typeface="Arial"/>
              <a:cs typeface="Arial"/>
            </a:endParaRPr>
          </a:p>
          <a:p>
            <a:pPr marL="233399" indent="-185832">
              <a:spcBef>
                <a:spcPts val="355"/>
              </a:spcBef>
              <a:buChar char="•"/>
              <a:tabLst>
                <a:tab pos="234034" algn="l"/>
              </a:tabLst>
            </a:pP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Detailed analysis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of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events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in long-term survivors</a:t>
            </a:r>
            <a:r>
              <a:rPr sz="1498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in course</a:t>
            </a:r>
            <a:endParaRPr sz="1498">
              <a:latin typeface="Arial"/>
              <a:cs typeface="Arial"/>
            </a:endParaRPr>
          </a:p>
          <a:p>
            <a:pPr marL="233399" indent="-185832">
              <a:spcBef>
                <a:spcPts val="370"/>
              </a:spcBef>
              <a:buChar char="•"/>
              <a:tabLst>
                <a:tab pos="234034" algn="l"/>
              </a:tabLst>
            </a:pP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Manuscript</a:t>
            </a:r>
            <a:r>
              <a:rPr sz="1498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in</a:t>
            </a:r>
            <a:r>
              <a:rPr sz="1498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preparation</a:t>
            </a:r>
            <a:endParaRPr sz="1498">
              <a:latin typeface="Arial"/>
              <a:cs typeface="Arial"/>
            </a:endParaRPr>
          </a:p>
          <a:p>
            <a:pPr marL="233399" indent="-185832">
              <a:spcBef>
                <a:spcPts val="370"/>
              </a:spcBef>
              <a:buChar char="•"/>
              <a:tabLst>
                <a:tab pos="234034" algn="l"/>
              </a:tabLst>
            </a:pPr>
            <a:r>
              <a:rPr sz="1498" spc="10" dirty="0">
                <a:solidFill>
                  <a:srgbClr val="FF0000"/>
                </a:solidFill>
                <a:latin typeface="Arial"/>
                <a:cs typeface="Arial"/>
              </a:rPr>
              <a:t>New</a:t>
            </a:r>
            <a:r>
              <a:rPr sz="1498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protocol:</a:t>
            </a:r>
            <a:r>
              <a:rPr sz="1498" spc="-1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LAL</a:t>
            </a:r>
            <a:r>
              <a:rPr sz="1498" spc="-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498" spc="5" dirty="0">
                <a:solidFill>
                  <a:srgbClr val="FF0000"/>
                </a:solidFill>
                <a:latin typeface="Arial"/>
                <a:cs typeface="Arial"/>
              </a:rPr>
              <a:t>Ph2022</a:t>
            </a:r>
            <a:endParaRPr sz="1498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object 3"/>
          <p:cNvGrpSpPr/>
          <p:nvPr/>
        </p:nvGrpSpPr>
        <p:grpSpPr>
          <a:xfrm>
            <a:off x="1274410" y="632521"/>
            <a:ext cx="6595233" cy="3565573"/>
            <a:chOff x="1270344" y="633301"/>
            <a:chExt cx="6603365" cy="35699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12666" y="1913543"/>
              <a:ext cx="2378915" cy="2289622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493546" y="1873404"/>
            <a:ext cx="2455058" cy="2335825"/>
            <a:chOff x="1489750" y="1875714"/>
            <a:chExt cx="2458085" cy="233870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9750" y="1875714"/>
              <a:ext cx="2457993" cy="233822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02084" y="2743484"/>
              <a:ext cx="159524" cy="11842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684849" y="3486367"/>
              <a:ext cx="1340485" cy="296545"/>
            </a:xfrm>
            <a:custGeom>
              <a:avLst/>
              <a:gdLst/>
              <a:ahLst/>
              <a:cxnLst/>
              <a:rect l="l" t="t" r="r" b="b"/>
              <a:pathLst>
                <a:path w="1340485" h="296545">
                  <a:moveTo>
                    <a:pt x="0" y="148031"/>
                  </a:moveTo>
                  <a:lnTo>
                    <a:pt x="34167" y="101239"/>
                  </a:lnTo>
                  <a:lnTo>
                    <a:pt x="91503" y="73313"/>
                  </a:lnTo>
                  <a:lnTo>
                    <a:pt x="129311" y="60602"/>
                  </a:lnTo>
                  <a:lnTo>
                    <a:pt x="172667" y="48846"/>
                  </a:lnTo>
                  <a:lnTo>
                    <a:pt x="221164" y="38135"/>
                  </a:lnTo>
                  <a:lnTo>
                    <a:pt x="274391" y="28559"/>
                  </a:lnTo>
                  <a:lnTo>
                    <a:pt x="331940" y="20208"/>
                  </a:lnTo>
                  <a:lnTo>
                    <a:pt x="393402" y="13174"/>
                  </a:lnTo>
                  <a:lnTo>
                    <a:pt x="458368" y="7546"/>
                  </a:lnTo>
                  <a:lnTo>
                    <a:pt x="526430" y="3413"/>
                  </a:lnTo>
                  <a:lnTo>
                    <a:pt x="597178" y="868"/>
                  </a:lnTo>
                  <a:lnTo>
                    <a:pt x="670204" y="0"/>
                  </a:lnTo>
                  <a:lnTo>
                    <a:pt x="743230" y="868"/>
                  </a:lnTo>
                  <a:lnTo>
                    <a:pt x="813977" y="3413"/>
                  </a:lnTo>
                  <a:lnTo>
                    <a:pt x="882038" y="7546"/>
                  </a:lnTo>
                  <a:lnTo>
                    <a:pt x="947004" y="13174"/>
                  </a:lnTo>
                  <a:lnTo>
                    <a:pt x="1008465" y="20208"/>
                  </a:lnTo>
                  <a:lnTo>
                    <a:pt x="1066013" y="28559"/>
                  </a:lnTo>
                  <a:lnTo>
                    <a:pt x="1119238" y="38135"/>
                  </a:lnTo>
                  <a:lnTo>
                    <a:pt x="1167733" y="48846"/>
                  </a:lnTo>
                  <a:lnTo>
                    <a:pt x="1211089" y="60602"/>
                  </a:lnTo>
                  <a:lnTo>
                    <a:pt x="1248896" y="73313"/>
                  </a:lnTo>
                  <a:lnTo>
                    <a:pt x="1306229" y="101239"/>
                  </a:lnTo>
                  <a:lnTo>
                    <a:pt x="1336463" y="131900"/>
                  </a:lnTo>
                  <a:lnTo>
                    <a:pt x="1340396" y="148031"/>
                  </a:lnTo>
                  <a:lnTo>
                    <a:pt x="1336463" y="164162"/>
                  </a:lnTo>
                  <a:lnTo>
                    <a:pt x="1306229" y="194823"/>
                  </a:lnTo>
                  <a:lnTo>
                    <a:pt x="1248896" y="222748"/>
                  </a:lnTo>
                  <a:lnTo>
                    <a:pt x="1211089" y="235459"/>
                  </a:lnTo>
                  <a:lnTo>
                    <a:pt x="1167733" y="247215"/>
                  </a:lnTo>
                  <a:lnTo>
                    <a:pt x="1119238" y="257927"/>
                  </a:lnTo>
                  <a:lnTo>
                    <a:pt x="1066013" y="267503"/>
                  </a:lnTo>
                  <a:lnTo>
                    <a:pt x="1008465" y="275853"/>
                  </a:lnTo>
                  <a:lnTo>
                    <a:pt x="947004" y="282887"/>
                  </a:lnTo>
                  <a:lnTo>
                    <a:pt x="882038" y="288516"/>
                  </a:lnTo>
                  <a:lnTo>
                    <a:pt x="813977" y="292648"/>
                  </a:lnTo>
                  <a:lnTo>
                    <a:pt x="743230" y="295193"/>
                  </a:lnTo>
                  <a:lnTo>
                    <a:pt x="670204" y="296062"/>
                  </a:lnTo>
                  <a:lnTo>
                    <a:pt x="597178" y="295193"/>
                  </a:lnTo>
                  <a:lnTo>
                    <a:pt x="526430" y="292648"/>
                  </a:lnTo>
                  <a:lnTo>
                    <a:pt x="458368" y="288516"/>
                  </a:lnTo>
                  <a:lnTo>
                    <a:pt x="393402" y="282887"/>
                  </a:lnTo>
                  <a:lnTo>
                    <a:pt x="331940" y="275853"/>
                  </a:lnTo>
                  <a:lnTo>
                    <a:pt x="274391" y="267503"/>
                  </a:lnTo>
                  <a:lnTo>
                    <a:pt x="221164" y="257927"/>
                  </a:lnTo>
                  <a:lnTo>
                    <a:pt x="172667" y="247215"/>
                  </a:lnTo>
                  <a:lnTo>
                    <a:pt x="129311" y="235459"/>
                  </a:lnTo>
                  <a:lnTo>
                    <a:pt x="91503" y="222748"/>
                  </a:lnTo>
                  <a:lnTo>
                    <a:pt x="34167" y="194823"/>
                  </a:lnTo>
                  <a:lnTo>
                    <a:pt x="3932" y="164162"/>
                  </a:lnTo>
                  <a:lnTo>
                    <a:pt x="0" y="148031"/>
                  </a:lnTo>
                  <a:close/>
                </a:path>
              </a:pathLst>
            </a:custGeom>
            <a:ln w="13754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2965236" y="1354650"/>
            <a:ext cx="3330279" cy="228307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SUPERVIVENCIA</a:t>
            </a:r>
            <a:r>
              <a:rPr sz="1398" b="1" spc="-3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SEGÚN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dirty="0">
                <a:solidFill>
                  <a:srgbClr val="0070C0"/>
                </a:solidFill>
                <a:latin typeface="Corbel"/>
                <a:cs typeface="Corbel"/>
              </a:rPr>
              <a:t>RIESGO </a:t>
            </a:r>
            <a:r>
              <a:rPr sz="1398" b="1" spc="-15" dirty="0">
                <a:solidFill>
                  <a:srgbClr val="0070C0"/>
                </a:solidFill>
                <a:latin typeface="Corbel"/>
                <a:cs typeface="Corbel"/>
              </a:rPr>
              <a:t>(G+R)</a:t>
            </a:r>
            <a:r>
              <a:rPr sz="1398" b="1" spc="5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1398" b="1" spc="-5" dirty="0">
                <a:solidFill>
                  <a:srgbClr val="0070C0"/>
                </a:solidFill>
                <a:latin typeface="Corbel"/>
                <a:cs typeface="Corbel"/>
              </a:rPr>
              <a:t>(II)</a:t>
            </a:r>
            <a:endParaRPr sz="1398">
              <a:latin typeface="Corbel"/>
              <a:cs typeface="Corbe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6514667" y="2362357"/>
            <a:ext cx="1270973" cy="22198"/>
            <a:chOff x="6517062" y="2365270"/>
            <a:chExt cx="1272540" cy="22225"/>
          </a:xfrm>
        </p:grpSpPr>
        <p:sp>
          <p:nvSpPr>
            <p:cNvPr id="12" name="object 12"/>
            <p:cNvSpPr/>
            <p:nvPr/>
          </p:nvSpPr>
          <p:spPr>
            <a:xfrm>
              <a:off x="6518332" y="2366540"/>
              <a:ext cx="1270000" cy="20320"/>
            </a:xfrm>
            <a:custGeom>
              <a:avLst/>
              <a:gdLst/>
              <a:ahLst/>
              <a:cxnLst/>
              <a:rect l="l" t="t" r="r" b="b"/>
              <a:pathLst>
                <a:path w="1270000" h="20319">
                  <a:moveTo>
                    <a:pt x="0" y="0"/>
                  </a:moveTo>
                  <a:lnTo>
                    <a:pt x="1269515" y="0"/>
                  </a:lnTo>
                </a:path>
                <a:path w="1270000" h="20319">
                  <a:moveTo>
                    <a:pt x="0" y="0"/>
                  </a:moveTo>
                  <a:lnTo>
                    <a:pt x="0" y="19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6835704" y="2366540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0"/>
                  </a:moveTo>
                  <a:lnTo>
                    <a:pt x="0" y="19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7153077" y="2366540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0"/>
                  </a:moveTo>
                  <a:lnTo>
                    <a:pt x="0" y="19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7470475" y="2366540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0"/>
                  </a:moveTo>
                  <a:lnTo>
                    <a:pt x="0" y="19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7787848" y="2366540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0"/>
                  </a:moveTo>
                  <a:lnTo>
                    <a:pt x="0" y="199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6495626" y="2390761"/>
            <a:ext cx="424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endParaRPr sz="2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812608" y="2390761"/>
            <a:ext cx="424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5</a:t>
            </a:r>
            <a:endParaRPr sz="2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754043" y="2390761"/>
            <a:ext cx="60251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20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6444029" y="1398102"/>
            <a:ext cx="22198" cy="931032"/>
            <a:chOff x="6446337" y="1399826"/>
            <a:chExt cx="22225" cy="932180"/>
          </a:xfrm>
        </p:grpSpPr>
        <p:sp>
          <p:nvSpPr>
            <p:cNvPr id="21" name="object 21"/>
            <p:cNvSpPr/>
            <p:nvPr/>
          </p:nvSpPr>
          <p:spPr>
            <a:xfrm>
              <a:off x="6447607" y="1401096"/>
              <a:ext cx="19685" cy="929640"/>
            </a:xfrm>
            <a:custGeom>
              <a:avLst/>
              <a:gdLst/>
              <a:ahLst/>
              <a:cxnLst/>
              <a:rect l="l" t="t" r="r" b="b"/>
              <a:pathLst>
                <a:path w="19685" h="929639">
                  <a:moveTo>
                    <a:pt x="19106" y="929447"/>
                  </a:moveTo>
                  <a:lnTo>
                    <a:pt x="19106" y="0"/>
                  </a:lnTo>
                </a:path>
                <a:path w="19685" h="929639">
                  <a:moveTo>
                    <a:pt x="19106" y="929447"/>
                  </a:moveTo>
                  <a:lnTo>
                    <a:pt x="0" y="9294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2" name="object 22"/>
            <p:cNvSpPr/>
            <p:nvPr/>
          </p:nvSpPr>
          <p:spPr>
            <a:xfrm>
              <a:off x="6447607" y="214464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>
                  <a:moveTo>
                    <a:pt x="191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3" name="object 23"/>
            <p:cNvSpPr/>
            <p:nvPr/>
          </p:nvSpPr>
          <p:spPr>
            <a:xfrm>
              <a:off x="6447607" y="1958754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>
                  <a:moveTo>
                    <a:pt x="191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4" name="object 24"/>
            <p:cNvSpPr/>
            <p:nvPr/>
          </p:nvSpPr>
          <p:spPr>
            <a:xfrm>
              <a:off x="6447607" y="1772860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>
                  <a:moveTo>
                    <a:pt x="191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5" name="object 25"/>
            <p:cNvSpPr/>
            <p:nvPr/>
          </p:nvSpPr>
          <p:spPr>
            <a:xfrm>
              <a:off x="6447607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>
                  <a:moveTo>
                    <a:pt x="191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26" name="object 26"/>
            <p:cNvSpPr/>
            <p:nvPr/>
          </p:nvSpPr>
          <p:spPr>
            <a:xfrm>
              <a:off x="644760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5">
                  <a:moveTo>
                    <a:pt x="191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6373364" y="2296941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.0</a:t>
            </a:r>
            <a:endParaRPr sz="2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373364" y="2111275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.2</a:t>
            </a:r>
            <a:endParaRPr sz="25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373364" y="1925610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.4</a:t>
            </a:r>
            <a:endParaRPr sz="2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373364" y="1739943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.6</a:t>
            </a:r>
            <a:endParaRPr sz="25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373364" y="1554278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.8</a:t>
            </a:r>
            <a:endParaRPr sz="2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373364" y="1368612"/>
            <a:ext cx="66593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5" dirty="0">
                <a:latin typeface="Arial"/>
                <a:cs typeface="Arial"/>
              </a:rPr>
              <a:t>1</a:t>
            </a:r>
            <a:r>
              <a:rPr sz="250" spc="-15" dirty="0">
                <a:latin typeface="Arial"/>
                <a:cs typeface="Arial"/>
              </a:rPr>
              <a:t>.0</a:t>
            </a:r>
            <a:endParaRPr sz="250">
              <a:latin typeface="Arial"/>
              <a:cs typeface="Arial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6464380" y="1361417"/>
            <a:ext cx="1384498" cy="1002699"/>
          </a:xfrm>
          <a:custGeom>
            <a:avLst/>
            <a:gdLst/>
            <a:ahLst/>
            <a:cxnLst/>
            <a:rect l="l" t="t" r="r" b="b"/>
            <a:pathLst>
              <a:path w="1386204" h="1003935">
                <a:moveTo>
                  <a:pt x="0" y="0"/>
                </a:moveTo>
                <a:lnTo>
                  <a:pt x="0" y="1003445"/>
                </a:lnTo>
                <a:lnTo>
                  <a:pt x="1386130" y="10034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4" name="object 34"/>
          <p:cNvSpPr txBox="1"/>
          <p:nvPr/>
        </p:nvSpPr>
        <p:spPr>
          <a:xfrm>
            <a:off x="6986348" y="2371286"/>
            <a:ext cx="510545" cy="135125"/>
          </a:xfrm>
          <a:prstGeom prst="rect">
            <a:avLst/>
          </a:prstGeom>
        </p:spPr>
        <p:txBody>
          <a:bodyPr vert="horz" wrap="square" lIns="0" tIns="32344" rIns="0" bIns="0" rtlCol="0">
            <a:spAutoFit/>
          </a:bodyPr>
          <a:lstStyle/>
          <a:p>
            <a:pPr marL="145875">
              <a:spcBef>
                <a:spcPts val="254"/>
              </a:spcBef>
              <a:tabLst>
                <a:tab pos="462994" algn="l"/>
              </a:tabLst>
            </a:pPr>
            <a:r>
              <a:rPr sz="250" spc="-5" dirty="0">
                <a:latin typeface="Arial"/>
                <a:cs typeface="Arial"/>
              </a:rPr>
              <a:t>10	15</a:t>
            </a:r>
            <a:endParaRPr sz="250">
              <a:latin typeface="Arial"/>
              <a:cs typeface="Arial"/>
            </a:endParaRPr>
          </a:p>
          <a:p>
            <a:pPr marL="12685">
              <a:spcBef>
                <a:spcPts val="155"/>
              </a:spcBef>
            </a:pPr>
            <a:r>
              <a:rPr sz="250" spc="-20" dirty="0">
                <a:latin typeface="Arial"/>
                <a:cs typeface="Arial"/>
              </a:rPr>
              <a:t>M</a:t>
            </a:r>
            <a:r>
              <a:rPr sz="250" spc="-5" dirty="0">
                <a:latin typeface="Arial"/>
                <a:cs typeface="Arial"/>
              </a:rPr>
              <a:t>o</a:t>
            </a:r>
            <a:r>
              <a:rPr sz="250" spc="-20" dirty="0">
                <a:latin typeface="Arial"/>
                <a:cs typeface="Arial"/>
              </a:rPr>
              <a:t>n</a:t>
            </a:r>
            <a:r>
              <a:rPr sz="250" spc="-15" dirty="0">
                <a:latin typeface="Arial"/>
                <a:cs typeface="Arial"/>
              </a:rPr>
              <a:t>t</a:t>
            </a:r>
            <a:r>
              <a:rPr sz="250" spc="-20" dirty="0">
                <a:latin typeface="Arial"/>
                <a:cs typeface="Arial"/>
              </a:rPr>
              <a:t>h</a:t>
            </a:r>
            <a:r>
              <a:rPr sz="250" spc="-5" dirty="0">
                <a:latin typeface="Arial"/>
                <a:cs typeface="Arial"/>
              </a:rPr>
              <a:t>s</a:t>
            </a:r>
            <a:r>
              <a:rPr sz="250" spc="-10" dirty="0">
                <a:latin typeface="Arial"/>
                <a:cs typeface="Arial"/>
              </a:rPr>
              <a:t> </a:t>
            </a:r>
            <a:r>
              <a:rPr sz="250" spc="-5" dirty="0">
                <a:latin typeface="Arial"/>
                <a:cs typeface="Arial"/>
              </a:rPr>
              <a:t>a</a:t>
            </a:r>
            <a:r>
              <a:rPr sz="250" spc="-15" dirty="0">
                <a:latin typeface="Arial"/>
                <a:cs typeface="Arial"/>
              </a:rPr>
              <a:t>ft</a:t>
            </a:r>
            <a:r>
              <a:rPr sz="250" spc="-5" dirty="0">
                <a:latin typeface="Arial"/>
                <a:cs typeface="Arial"/>
              </a:rPr>
              <a:t>er</a:t>
            </a:r>
            <a:r>
              <a:rPr sz="250" spc="-15" dirty="0">
                <a:latin typeface="Arial"/>
                <a:cs typeface="Arial"/>
              </a:rPr>
              <a:t> </a:t>
            </a:r>
            <a:r>
              <a:rPr sz="250" spc="-30" dirty="0">
                <a:latin typeface="Arial"/>
                <a:cs typeface="Arial"/>
              </a:rPr>
              <a:t>I</a:t>
            </a:r>
            <a:r>
              <a:rPr sz="250" spc="-20" dirty="0">
                <a:latin typeface="Arial"/>
                <a:cs typeface="Arial"/>
              </a:rPr>
              <a:t>n</a:t>
            </a:r>
            <a:r>
              <a:rPr sz="250" spc="-5" dirty="0">
                <a:latin typeface="Arial"/>
                <a:cs typeface="Arial"/>
              </a:rPr>
              <a:t>d</a:t>
            </a:r>
            <a:r>
              <a:rPr sz="250" spc="-20" dirty="0">
                <a:latin typeface="Arial"/>
                <a:cs typeface="Arial"/>
              </a:rPr>
              <a:t>u</a:t>
            </a:r>
            <a:r>
              <a:rPr sz="250" spc="-5" dirty="0">
                <a:latin typeface="Arial"/>
                <a:cs typeface="Arial"/>
              </a:rPr>
              <a:t>c</a:t>
            </a:r>
            <a:r>
              <a:rPr sz="250" spc="-15" dirty="0">
                <a:latin typeface="Arial"/>
                <a:cs typeface="Arial"/>
              </a:rPr>
              <a:t>t</a:t>
            </a:r>
            <a:r>
              <a:rPr sz="250" dirty="0">
                <a:latin typeface="Arial"/>
                <a:cs typeface="Arial"/>
              </a:rPr>
              <a:t>i</a:t>
            </a:r>
            <a:r>
              <a:rPr sz="250" spc="-5" dirty="0">
                <a:latin typeface="Arial"/>
                <a:cs typeface="Arial"/>
              </a:rPr>
              <a:t>o</a:t>
            </a:r>
            <a:r>
              <a:rPr sz="250" spc="-20" dirty="0">
                <a:latin typeface="Arial"/>
                <a:cs typeface="Arial"/>
              </a:rPr>
              <a:t>n</a:t>
            </a:r>
            <a:r>
              <a:rPr sz="250" spc="-15" dirty="0">
                <a:latin typeface="Arial"/>
                <a:cs typeface="Arial"/>
              </a:rPr>
              <a:t>-</a:t>
            </a:r>
            <a:r>
              <a:rPr sz="250" spc="-5" dirty="0">
                <a:latin typeface="Arial"/>
                <a:cs typeface="Arial"/>
              </a:rPr>
              <a:t>1</a:t>
            </a:r>
            <a:endParaRPr sz="2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326606" y="1645887"/>
            <a:ext cx="38472" cy="431268"/>
          </a:xfrm>
          <a:prstGeom prst="rect">
            <a:avLst/>
          </a:prstGeom>
        </p:spPr>
        <p:txBody>
          <a:bodyPr vert="vert270" wrap="square" lIns="0" tIns="8245" rIns="0" bIns="0" rtlCol="0">
            <a:spAutoFit/>
          </a:bodyPr>
          <a:lstStyle/>
          <a:p>
            <a:pPr marL="12685">
              <a:spcBef>
                <a:spcPts val="65"/>
              </a:spcBef>
            </a:pPr>
            <a:r>
              <a:rPr sz="250" spc="-5" dirty="0">
                <a:latin typeface="Arial"/>
                <a:cs typeface="Arial"/>
              </a:rPr>
              <a:t>Overall</a:t>
            </a:r>
            <a:r>
              <a:rPr sz="250" spc="5" dirty="0">
                <a:latin typeface="Arial"/>
                <a:cs typeface="Arial"/>
              </a:rPr>
              <a:t> </a:t>
            </a:r>
            <a:r>
              <a:rPr sz="250" dirty="0">
                <a:latin typeface="Arial"/>
                <a:cs typeface="Arial"/>
              </a:rPr>
              <a:t>Survival</a:t>
            </a:r>
            <a:r>
              <a:rPr sz="250" spc="5" dirty="0">
                <a:latin typeface="Arial"/>
                <a:cs typeface="Arial"/>
              </a:rPr>
              <a:t> </a:t>
            </a:r>
            <a:r>
              <a:rPr sz="250" spc="-5" dirty="0">
                <a:latin typeface="Arial"/>
                <a:cs typeface="Arial"/>
              </a:rPr>
              <a:t>(Probability)</a:t>
            </a:r>
            <a:endParaRPr sz="250">
              <a:latin typeface="Arial"/>
              <a:cs typeface="Arial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6506399" y="1389388"/>
            <a:ext cx="1300781" cy="749646"/>
            <a:chOff x="6508784" y="1391101"/>
            <a:chExt cx="1302385" cy="750570"/>
          </a:xfrm>
        </p:grpSpPr>
        <p:sp>
          <p:nvSpPr>
            <p:cNvPr id="37" name="object 37"/>
            <p:cNvSpPr/>
            <p:nvPr/>
          </p:nvSpPr>
          <p:spPr>
            <a:xfrm>
              <a:off x="6518332" y="1401096"/>
              <a:ext cx="1158875" cy="232410"/>
            </a:xfrm>
            <a:custGeom>
              <a:avLst/>
              <a:gdLst/>
              <a:ahLst/>
              <a:cxnLst/>
              <a:rect l="l" t="t" r="r" b="b"/>
              <a:pathLst>
                <a:path w="1158875" h="232410">
                  <a:moveTo>
                    <a:pt x="0" y="0"/>
                  </a:moveTo>
                  <a:lnTo>
                    <a:pt x="319287" y="0"/>
                  </a:lnTo>
                  <a:lnTo>
                    <a:pt x="319287" y="91932"/>
                  </a:lnTo>
                  <a:lnTo>
                    <a:pt x="676816" y="91932"/>
                  </a:lnTo>
                  <a:lnTo>
                    <a:pt x="676816" y="231860"/>
                  </a:lnTo>
                  <a:lnTo>
                    <a:pt x="1158619" y="231860"/>
                  </a:lnTo>
                </a:path>
              </a:pathLst>
            </a:custGeom>
            <a:ln w="5986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8" name="object 38"/>
            <p:cNvSpPr/>
            <p:nvPr/>
          </p:nvSpPr>
          <p:spPr>
            <a:xfrm>
              <a:off x="6508784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39" name="object 39"/>
            <p:cNvSpPr/>
            <p:nvPr/>
          </p:nvSpPr>
          <p:spPr>
            <a:xfrm>
              <a:off x="651833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0" name="object 40"/>
            <p:cNvSpPr/>
            <p:nvPr/>
          </p:nvSpPr>
          <p:spPr>
            <a:xfrm>
              <a:off x="6569951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1" name="object 41"/>
            <p:cNvSpPr/>
            <p:nvPr/>
          </p:nvSpPr>
          <p:spPr>
            <a:xfrm>
              <a:off x="6579499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2" name="object 42"/>
            <p:cNvSpPr/>
            <p:nvPr/>
          </p:nvSpPr>
          <p:spPr>
            <a:xfrm>
              <a:off x="6571865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3" name="object 43"/>
            <p:cNvSpPr/>
            <p:nvPr/>
          </p:nvSpPr>
          <p:spPr>
            <a:xfrm>
              <a:off x="6581414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4" name="object 44"/>
            <p:cNvSpPr/>
            <p:nvPr/>
          </p:nvSpPr>
          <p:spPr>
            <a:xfrm>
              <a:off x="6638752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6648300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6" name="object 46"/>
            <p:cNvSpPr/>
            <p:nvPr/>
          </p:nvSpPr>
          <p:spPr>
            <a:xfrm>
              <a:off x="6646410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7" name="object 47"/>
            <p:cNvSpPr/>
            <p:nvPr/>
          </p:nvSpPr>
          <p:spPr>
            <a:xfrm>
              <a:off x="6656007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8" name="object 48"/>
            <p:cNvSpPr/>
            <p:nvPr/>
          </p:nvSpPr>
          <p:spPr>
            <a:xfrm>
              <a:off x="6696115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9" name="object 49"/>
            <p:cNvSpPr/>
            <p:nvPr/>
          </p:nvSpPr>
          <p:spPr>
            <a:xfrm>
              <a:off x="670566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0" name="object 50"/>
            <p:cNvSpPr/>
            <p:nvPr/>
          </p:nvSpPr>
          <p:spPr>
            <a:xfrm>
              <a:off x="673246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1" name="object 51"/>
            <p:cNvSpPr/>
            <p:nvPr/>
          </p:nvSpPr>
          <p:spPr>
            <a:xfrm>
              <a:off x="674201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2" name="object 52"/>
            <p:cNvSpPr/>
            <p:nvPr/>
          </p:nvSpPr>
          <p:spPr>
            <a:xfrm>
              <a:off x="6749648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3" name="object 53"/>
            <p:cNvSpPr/>
            <p:nvPr/>
          </p:nvSpPr>
          <p:spPr>
            <a:xfrm>
              <a:off x="6759196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4" name="object 54"/>
            <p:cNvSpPr/>
            <p:nvPr/>
          </p:nvSpPr>
          <p:spPr>
            <a:xfrm>
              <a:off x="6854801" y="149302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5" name="object 55"/>
            <p:cNvSpPr/>
            <p:nvPr/>
          </p:nvSpPr>
          <p:spPr>
            <a:xfrm>
              <a:off x="6864349" y="148305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6" name="object 56"/>
            <p:cNvSpPr/>
            <p:nvPr/>
          </p:nvSpPr>
          <p:spPr>
            <a:xfrm>
              <a:off x="6856715" y="149302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7" name="object 57"/>
            <p:cNvSpPr/>
            <p:nvPr/>
          </p:nvSpPr>
          <p:spPr>
            <a:xfrm>
              <a:off x="6866312" y="148305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8" name="object 58"/>
            <p:cNvSpPr/>
            <p:nvPr/>
          </p:nvSpPr>
          <p:spPr>
            <a:xfrm>
              <a:off x="6977209" y="149302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59" name="object 59"/>
            <p:cNvSpPr/>
            <p:nvPr/>
          </p:nvSpPr>
          <p:spPr>
            <a:xfrm>
              <a:off x="6986757" y="148305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0" name="object 60"/>
            <p:cNvSpPr/>
            <p:nvPr/>
          </p:nvSpPr>
          <p:spPr>
            <a:xfrm>
              <a:off x="7265888" y="1632957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1" name="object 61"/>
            <p:cNvSpPr/>
            <p:nvPr/>
          </p:nvSpPr>
          <p:spPr>
            <a:xfrm>
              <a:off x="7275436" y="162296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2" name="object 62"/>
            <p:cNvSpPr/>
            <p:nvPr/>
          </p:nvSpPr>
          <p:spPr>
            <a:xfrm>
              <a:off x="7386308" y="1632957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3" name="object 63"/>
            <p:cNvSpPr/>
            <p:nvPr/>
          </p:nvSpPr>
          <p:spPr>
            <a:xfrm>
              <a:off x="7395930" y="162296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4" name="object 64"/>
            <p:cNvSpPr/>
            <p:nvPr/>
          </p:nvSpPr>
          <p:spPr>
            <a:xfrm>
              <a:off x="7512546" y="1632957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5" name="object 65"/>
            <p:cNvSpPr/>
            <p:nvPr/>
          </p:nvSpPr>
          <p:spPr>
            <a:xfrm>
              <a:off x="7522094" y="162296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6" name="object 66"/>
            <p:cNvSpPr/>
            <p:nvPr/>
          </p:nvSpPr>
          <p:spPr>
            <a:xfrm>
              <a:off x="7590895" y="1632957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7" name="object 67"/>
            <p:cNvSpPr/>
            <p:nvPr/>
          </p:nvSpPr>
          <p:spPr>
            <a:xfrm>
              <a:off x="7600443" y="162296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8" name="object 68"/>
            <p:cNvSpPr/>
            <p:nvPr/>
          </p:nvSpPr>
          <p:spPr>
            <a:xfrm>
              <a:off x="7667403" y="1632957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9" name="object 69"/>
            <p:cNvSpPr/>
            <p:nvPr/>
          </p:nvSpPr>
          <p:spPr>
            <a:xfrm>
              <a:off x="7676951" y="1622962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0" name="object 70"/>
            <p:cNvSpPr/>
            <p:nvPr/>
          </p:nvSpPr>
          <p:spPr>
            <a:xfrm>
              <a:off x="6518332" y="1401096"/>
              <a:ext cx="977265" cy="497840"/>
            </a:xfrm>
            <a:custGeom>
              <a:avLst/>
              <a:gdLst/>
              <a:ahLst/>
              <a:cxnLst/>
              <a:rect l="l" t="t" r="r" b="b"/>
              <a:pathLst>
                <a:path w="977265" h="497839">
                  <a:moveTo>
                    <a:pt x="0" y="0"/>
                  </a:moveTo>
                  <a:lnTo>
                    <a:pt x="34437" y="0"/>
                  </a:lnTo>
                  <a:lnTo>
                    <a:pt x="34437" y="91932"/>
                  </a:lnTo>
                  <a:lnTo>
                    <a:pt x="260009" y="91932"/>
                  </a:lnTo>
                  <a:lnTo>
                    <a:pt x="260009" y="211896"/>
                  </a:lnTo>
                  <a:lnTo>
                    <a:pt x="336469" y="211896"/>
                  </a:lnTo>
                  <a:lnTo>
                    <a:pt x="336469" y="355807"/>
                  </a:lnTo>
                  <a:lnTo>
                    <a:pt x="390002" y="355807"/>
                  </a:lnTo>
                  <a:lnTo>
                    <a:pt x="390002" y="497714"/>
                  </a:lnTo>
                  <a:lnTo>
                    <a:pt x="976958" y="497714"/>
                  </a:lnTo>
                </a:path>
              </a:pathLst>
            </a:custGeom>
            <a:ln w="5941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1" name="object 71"/>
            <p:cNvSpPr/>
            <p:nvPr/>
          </p:nvSpPr>
          <p:spPr>
            <a:xfrm>
              <a:off x="6508784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2" name="object 72"/>
            <p:cNvSpPr/>
            <p:nvPr/>
          </p:nvSpPr>
          <p:spPr>
            <a:xfrm>
              <a:off x="651833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3" name="object 73"/>
            <p:cNvSpPr/>
            <p:nvPr/>
          </p:nvSpPr>
          <p:spPr>
            <a:xfrm>
              <a:off x="6596681" y="149302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4" name="object 74"/>
            <p:cNvSpPr/>
            <p:nvPr/>
          </p:nvSpPr>
          <p:spPr>
            <a:xfrm>
              <a:off x="6606302" y="148305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5" name="object 75"/>
            <p:cNvSpPr/>
            <p:nvPr/>
          </p:nvSpPr>
          <p:spPr>
            <a:xfrm>
              <a:off x="6747734" y="1493029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6" name="object 76"/>
            <p:cNvSpPr/>
            <p:nvPr/>
          </p:nvSpPr>
          <p:spPr>
            <a:xfrm>
              <a:off x="6757282" y="148305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7" name="object 77"/>
            <p:cNvSpPr/>
            <p:nvPr/>
          </p:nvSpPr>
          <p:spPr>
            <a:xfrm>
              <a:off x="6774537" y="161299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8" name="object 78"/>
            <p:cNvSpPr/>
            <p:nvPr/>
          </p:nvSpPr>
          <p:spPr>
            <a:xfrm>
              <a:off x="6784086" y="160294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200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9" name="object 79"/>
            <p:cNvSpPr/>
            <p:nvPr/>
          </p:nvSpPr>
          <p:spPr>
            <a:xfrm>
              <a:off x="7244877" y="1898810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0" name="object 80"/>
            <p:cNvSpPr/>
            <p:nvPr/>
          </p:nvSpPr>
          <p:spPr>
            <a:xfrm>
              <a:off x="7254425" y="188876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1" name="object 81"/>
            <p:cNvSpPr/>
            <p:nvPr/>
          </p:nvSpPr>
          <p:spPr>
            <a:xfrm>
              <a:off x="7374845" y="1898810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2" name="object 82"/>
            <p:cNvSpPr/>
            <p:nvPr/>
          </p:nvSpPr>
          <p:spPr>
            <a:xfrm>
              <a:off x="7384393" y="188876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3" name="object 83"/>
            <p:cNvSpPr/>
            <p:nvPr/>
          </p:nvSpPr>
          <p:spPr>
            <a:xfrm>
              <a:off x="7485742" y="1898810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4" name="object 84"/>
            <p:cNvSpPr/>
            <p:nvPr/>
          </p:nvSpPr>
          <p:spPr>
            <a:xfrm>
              <a:off x="7495290" y="1888764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5" name="object 85"/>
            <p:cNvSpPr/>
            <p:nvPr/>
          </p:nvSpPr>
          <p:spPr>
            <a:xfrm>
              <a:off x="6518332" y="1401096"/>
              <a:ext cx="1283335" cy="309880"/>
            </a:xfrm>
            <a:custGeom>
              <a:avLst/>
              <a:gdLst/>
              <a:ahLst/>
              <a:cxnLst/>
              <a:rect l="l" t="t" r="r" b="b"/>
              <a:pathLst>
                <a:path w="1283334" h="309880">
                  <a:moveTo>
                    <a:pt x="0" y="0"/>
                  </a:moveTo>
                  <a:lnTo>
                    <a:pt x="975043" y="0"/>
                  </a:lnTo>
                  <a:lnTo>
                    <a:pt x="975043" y="309841"/>
                  </a:lnTo>
                  <a:lnTo>
                    <a:pt x="1282868" y="309841"/>
                  </a:lnTo>
                </a:path>
              </a:pathLst>
            </a:custGeom>
            <a:ln w="5982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6" name="object 86"/>
            <p:cNvSpPr/>
            <p:nvPr/>
          </p:nvSpPr>
          <p:spPr>
            <a:xfrm>
              <a:off x="6508784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7" name="object 87"/>
            <p:cNvSpPr/>
            <p:nvPr/>
          </p:nvSpPr>
          <p:spPr>
            <a:xfrm>
              <a:off x="651833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8" name="object 88"/>
            <p:cNvSpPr/>
            <p:nvPr/>
          </p:nvSpPr>
          <p:spPr>
            <a:xfrm>
              <a:off x="6604388" y="140109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9" name="object 89"/>
            <p:cNvSpPr/>
            <p:nvPr/>
          </p:nvSpPr>
          <p:spPr>
            <a:xfrm>
              <a:off x="6615851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0" name="object 90"/>
            <p:cNvSpPr/>
            <p:nvPr/>
          </p:nvSpPr>
          <p:spPr>
            <a:xfrm>
              <a:off x="663494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1" name="object 91"/>
            <p:cNvSpPr/>
            <p:nvPr/>
          </p:nvSpPr>
          <p:spPr>
            <a:xfrm>
              <a:off x="664449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2" name="object 92"/>
            <p:cNvSpPr/>
            <p:nvPr/>
          </p:nvSpPr>
          <p:spPr>
            <a:xfrm>
              <a:off x="6675104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3" name="object 93"/>
            <p:cNvSpPr/>
            <p:nvPr/>
          </p:nvSpPr>
          <p:spPr>
            <a:xfrm>
              <a:off x="668465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4" name="object 94"/>
            <p:cNvSpPr/>
            <p:nvPr/>
          </p:nvSpPr>
          <p:spPr>
            <a:xfrm>
              <a:off x="6692285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5" name="object 95"/>
            <p:cNvSpPr/>
            <p:nvPr/>
          </p:nvSpPr>
          <p:spPr>
            <a:xfrm>
              <a:off x="6701834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6" name="object 96"/>
            <p:cNvSpPr/>
            <p:nvPr/>
          </p:nvSpPr>
          <p:spPr>
            <a:xfrm>
              <a:off x="6698029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7" name="object 97"/>
            <p:cNvSpPr/>
            <p:nvPr/>
          </p:nvSpPr>
          <p:spPr>
            <a:xfrm>
              <a:off x="6707626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8" name="object 98"/>
            <p:cNvSpPr/>
            <p:nvPr/>
          </p:nvSpPr>
          <p:spPr>
            <a:xfrm>
              <a:off x="6719089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9" name="object 99"/>
            <p:cNvSpPr/>
            <p:nvPr/>
          </p:nvSpPr>
          <p:spPr>
            <a:xfrm>
              <a:off x="6728637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747734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75728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2" name="object 102"/>
            <p:cNvSpPr/>
            <p:nvPr/>
          </p:nvSpPr>
          <p:spPr>
            <a:xfrm>
              <a:off x="675347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76307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75536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764989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778342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2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787914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8" name="object 108"/>
            <p:cNvSpPr/>
            <p:nvPr/>
          </p:nvSpPr>
          <p:spPr>
            <a:xfrm>
              <a:off x="6807011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9" name="object 109"/>
            <p:cNvSpPr/>
            <p:nvPr/>
          </p:nvSpPr>
          <p:spPr>
            <a:xfrm>
              <a:off x="6816608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862435" y="140109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84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1" name="object 111"/>
            <p:cNvSpPr/>
            <p:nvPr/>
          </p:nvSpPr>
          <p:spPr>
            <a:xfrm>
              <a:off x="6873971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2" name="object 112"/>
            <p:cNvSpPr/>
            <p:nvPr/>
          </p:nvSpPr>
          <p:spPr>
            <a:xfrm>
              <a:off x="6879690" y="140109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889238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908335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5" name="object 115"/>
            <p:cNvSpPr/>
            <p:nvPr/>
          </p:nvSpPr>
          <p:spPr>
            <a:xfrm>
              <a:off x="6917883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6" name="object 116"/>
            <p:cNvSpPr/>
            <p:nvPr/>
          </p:nvSpPr>
          <p:spPr>
            <a:xfrm>
              <a:off x="7015402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024999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072765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9" name="object 119"/>
            <p:cNvSpPr/>
            <p:nvPr/>
          </p:nvSpPr>
          <p:spPr>
            <a:xfrm>
              <a:off x="7082362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0" name="object 120"/>
            <p:cNvSpPr/>
            <p:nvPr/>
          </p:nvSpPr>
          <p:spPr>
            <a:xfrm>
              <a:off x="7137810" y="140109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147358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2" name="object 122"/>
            <p:cNvSpPr/>
            <p:nvPr/>
          </p:nvSpPr>
          <p:spPr>
            <a:xfrm>
              <a:off x="7202806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3" name="object 123"/>
            <p:cNvSpPr/>
            <p:nvPr/>
          </p:nvSpPr>
          <p:spPr>
            <a:xfrm>
              <a:off x="721235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260145" y="1401096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271607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29077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30032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296497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9" name="object 129"/>
            <p:cNvSpPr/>
            <p:nvPr/>
          </p:nvSpPr>
          <p:spPr>
            <a:xfrm>
              <a:off x="730604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0" name="object 130"/>
            <p:cNvSpPr/>
            <p:nvPr/>
          </p:nvSpPr>
          <p:spPr>
            <a:xfrm>
              <a:off x="7411198" y="1401096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1" name="object 131"/>
            <p:cNvSpPr/>
            <p:nvPr/>
          </p:nvSpPr>
          <p:spPr>
            <a:xfrm>
              <a:off x="7420745" y="139110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2" name="object 132"/>
            <p:cNvSpPr/>
            <p:nvPr/>
          </p:nvSpPr>
          <p:spPr>
            <a:xfrm>
              <a:off x="7766836" y="1710938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776384" y="170089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200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4" name="object 134"/>
            <p:cNvSpPr/>
            <p:nvPr/>
          </p:nvSpPr>
          <p:spPr>
            <a:xfrm>
              <a:off x="7791652" y="1710938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5" name="object 135"/>
            <p:cNvSpPr/>
            <p:nvPr/>
          </p:nvSpPr>
          <p:spPr>
            <a:xfrm>
              <a:off x="7801200" y="1700891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2001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6" name="object 136"/>
            <p:cNvSpPr/>
            <p:nvPr/>
          </p:nvSpPr>
          <p:spPr>
            <a:xfrm>
              <a:off x="6518332" y="1401096"/>
              <a:ext cx="1181735" cy="186055"/>
            </a:xfrm>
            <a:custGeom>
              <a:avLst/>
              <a:gdLst/>
              <a:ahLst/>
              <a:cxnLst/>
              <a:rect l="l" t="t" r="r" b="b"/>
              <a:pathLst>
                <a:path w="1181734" h="186055">
                  <a:moveTo>
                    <a:pt x="0" y="0"/>
                  </a:moveTo>
                  <a:lnTo>
                    <a:pt x="84141" y="0"/>
                  </a:lnTo>
                  <a:lnTo>
                    <a:pt x="84141" y="51952"/>
                  </a:lnTo>
                  <a:lnTo>
                    <a:pt x="133797" y="51952"/>
                  </a:lnTo>
                  <a:lnTo>
                    <a:pt x="133797" y="101927"/>
                  </a:lnTo>
                  <a:lnTo>
                    <a:pt x="548689" y="101927"/>
                  </a:lnTo>
                  <a:lnTo>
                    <a:pt x="548689" y="185894"/>
                  </a:lnTo>
                  <a:lnTo>
                    <a:pt x="1181544" y="185894"/>
                  </a:lnTo>
                </a:path>
              </a:pathLst>
            </a:custGeom>
            <a:ln w="5990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7" name="object 137"/>
            <p:cNvSpPr/>
            <p:nvPr/>
          </p:nvSpPr>
          <p:spPr>
            <a:xfrm>
              <a:off x="6669384" y="150302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8" name="object 138"/>
            <p:cNvSpPr/>
            <p:nvPr/>
          </p:nvSpPr>
          <p:spPr>
            <a:xfrm>
              <a:off x="6678933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675104" y="150302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0" name="object 140"/>
            <p:cNvSpPr/>
            <p:nvPr/>
          </p:nvSpPr>
          <p:spPr>
            <a:xfrm>
              <a:off x="6684652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1" name="object 141"/>
            <p:cNvSpPr/>
            <p:nvPr/>
          </p:nvSpPr>
          <p:spPr>
            <a:xfrm>
              <a:off x="6682737" y="1503023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2" name="object 142"/>
            <p:cNvSpPr/>
            <p:nvPr/>
          </p:nvSpPr>
          <p:spPr>
            <a:xfrm>
              <a:off x="6694200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711455" y="150302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721003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5" name="object 145"/>
            <p:cNvSpPr/>
            <p:nvPr/>
          </p:nvSpPr>
          <p:spPr>
            <a:xfrm>
              <a:off x="6885409" y="150302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894957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7" name="object 147"/>
            <p:cNvSpPr/>
            <p:nvPr/>
          </p:nvSpPr>
          <p:spPr>
            <a:xfrm>
              <a:off x="6906420" y="1503023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69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8" name="object 148"/>
            <p:cNvSpPr/>
            <p:nvPr/>
          </p:nvSpPr>
          <p:spPr>
            <a:xfrm>
              <a:off x="6915968" y="1493028"/>
              <a:ext cx="0" cy="22225"/>
            </a:xfrm>
            <a:custGeom>
              <a:avLst/>
              <a:gdLst/>
              <a:ahLst/>
              <a:cxnLst/>
              <a:rect l="l" t="t" r="r" b="b"/>
              <a:pathLst>
                <a:path h="22225">
                  <a:moveTo>
                    <a:pt x="0" y="220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9" name="object 149"/>
            <p:cNvSpPr/>
            <p:nvPr/>
          </p:nvSpPr>
          <p:spPr>
            <a:xfrm>
              <a:off x="7059387" y="1586991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59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0" name="object 150"/>
            <p:cNvSpPr/>
            <p:nvPr/>
          </p:nvSpPr>
          <p:spPr>
            <a:xfrm>
              <a:off x="7068935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1" name="object 151"/>
            <p:cNvSpPr/>
            <p:nvPr/>
          </p:nvSpPr>
          <p:spPr>
            <a:xfrm>
              <a:off x="7105287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2" name="object 152"/>
            <p:cNvSpPr/>
            <p:nvPr/>
          </p:nvSpPr>
          <p:spPr>
            <a:xfrm>
              <a:off x="7114835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3" name="object 153"/>
            <p:cNvSpPr/>
            <p:nvPr/>
          </p:nvSpPr>
          <p:spPr>
            <a:xfrm>
              <a:off x="7120554" y="1586991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59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4" name="object 154"/>
            <p:cNvSpPr/>
            <p:nvPr/>
          </p:nvSpPr>
          <p:spPr>
            <a:xfrm>
              <a:off x="7132066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5" name="object 155"/>
            <p:cNvSpPr/>
            <p:nvPr/>
          </p:nvSpPr>
          <p:spPr>
            <a:xfrm>
              <a:off x="7158821" y="1586991"/>
              <a:ext cx="21590" cy="0"/>
            </a:xfrm>
            <a:custGeom>
              <a:avLst/>
              <a:gdLst/>
              <a:ahLst/>
              <a:cxnLst/>
              <a:rect l="l" t="t" r="r" b="b"/>
              <a:pathLst>
                <a:path w="21590">
                  <a:moveTo>
                    <a:pt x="0" y="0"/>
                  </a:moveTo>
                  <a:lnTo>
                    <a:pt x="2101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6" name="object 156"/>
            <p:cNvSpPr/>
            <p:nvPr/>
          </p:nvSpPr>
          <p:spPr>
            <a:xfrm>
              <a:off x="7168369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168369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177918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9" name="object 159"/>
            <p:cNvSpPr/>
            <p:nvPr/>
          </p:nvSpPr>
          <p:spPr>
            <a:xfrm>
              <a:off x="7195148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0" name="object 160"/>
            <p:cNvSpPr/>
            <p:nvPr/>
          </p:nvSpPr>
          <p:spPr>
            <a:xfrm>
              <a:off x="7204696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1" name="object 161"/>
            <p:cNvSpPr/>
            <p:nvPr/>
          </p:nvSpPr>
          <p:spPr>
            <a:xfrm>
              <a:off x="7351945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2" name="object 162"/>
            <p:cNvSpPr/>
            <p:nvPr/>
          </p:nvSpPr>
          <p:spPr>
            <a:xfrm>
              <a:off x="7361493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3" name="object 163"/>
            <p:cNvSpPr/>
            <p:nvPr/>
          </p:nvSpPr>
          <p:spPr>
            <a:xfrm>
              <a:off x="7455183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096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4" name="object 164"/>
            <p:cNvSpPr/>
            <p:nvPr/>
          </p:nvSpPr>
          <p:spPr>
            <a:xfrm>
              <a:off x="7464731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690328" y="1586991"/>
              <a:ext cx="19685" cy="0"/>
            </a:xfrm>
            <a:custGeom>
              <a:avLst/>
              <a:gdLst/>
              <a:ahLst/>
              <a:cxnLst/>
              <a:rect l="l" t="t" r="r" b="b"/>
              <a:pathLst>
                <a:path w="19684">
                  <a:moveTo>
                    <a:pt x="0" y="0"/>
                  </a:moveTo>
                  <a:lnTo>
                    <a:pt x="19145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6" name="object 166"/>
            <p:cNvSpPr/>
            <p:nvPr/>
          </p:nvSpPr>
          <p:spPr>
            <a:xfrm>
              <a:off x="7699876" y="157699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h="20319">
                  <a:moveTo>
                    <a:pt x="0" y="1996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7" name="object 167"/>
            <p:cNvSpPr/>
            <p:nvPr/>
          </p:nvSpPr>
          <p:spPr>
            <a:xfrm>
              <a:off x="7292667" y="1998759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0" y="0"/>
                  </a:moveTo>
                  <a:lnTo>
                    <a:pt x="80288" y="0"/>
                  </a:lnTo>
                </a:path>
              </a:pathLst>
            </a:custGeom>
            <a:ln w="5996">
              <a:solidFill>
                <a:srgbClr val="28E2E5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8" name="object 168"/>
            <p:cNvSpPr/>
            <p:nvPr/>
          </p:nvSpPr>
          <p:spPr>
            <a:xfrm>
              <a:off x="7292667" y="2044726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0" y="0"/>
                  </a:moveTo>
                  <a:lnTo>
                    <a:pt x="80288" y="0"/>
                  </a:lnTo>
                </a:path>
              </a:pathLst>
            </a:custGeom>
            <a:ln w="5996">
              <a:solidFill>
                <a:srgbClr val="2297E6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9" name="object 169"/>
            <p:cNvSpPr/>
            <p:nvPr/>
          </p:nvSpPr>
          <p:spPr>
            <a:xfrm>
              <a:off x="7292667" y="2092696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0" y="0"/>
                  </a:moveTo>
                  <a:lnTo>
                    <a:pt x="80288" y="0"/>
                  </a:lnTo>
                </a:path>
              </a:pathLst>
            </a:custGeom>
            <a:ln w="5996">
              <a:solidFill>
                <a:srgbClr val="61D04F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0" name="object 170"/>
            <p:cNvSpPr/>
            <p:nvPr/>
          </p:nvSpPr>
          <p:spPr>
            <a:xfrm>
              <a:off x="7292667" y="2138662"/>
              <a:ext cx="80645" cy="0"/>
            </a:xfrm>
            <a:custGeom>
              <a:avLst/>
              <a:gdLst/>
              <a:ahLst/>
              <a:cxnLst/>
              <a:rect l="l" t="t" r="r" b="b"/>
              <a:pathLst>
                <a:path w="80645">
                  <a:moveTo>
                    <a:pt x="0" y="0"/>
                  </a:moveTo>
                  <a:lnTo>
                    <a:pt x="80288" y="0"/>
                  </a:lnTo>
                </a:path>
              </a:pathLst>
            </a:custGeom>
            <a:ln w="5996">
              <a:solidFill>
                <a:srgbClr val="DF536B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71" name="object 171"/>
          <p:cNvSpPr txBox="1"/>
          <p:nvPr/>
        </p:nvSpPr>
        <p:spPr>
          <a:xfrm>
            <a:off x="7396928" y="1956039"/>
            <a:ext cx="293009" cy="199360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>
              <a:lnSpc>
                <a:spcPct val="124200"/>
              </a:lnSpc>
              <a:spcBef>
                <a:spcPts val="105"/>
              </a:spcBef>
            </a:pPr>
            <a:r>
              <a:rPr sz="250" spc="-20" dirty="0">
                <a:latin typeface="Arial"/>
                <a:cs typeface="Arial"/>
              </a:rPr>
              <a:t>H</a:t>
            </a:r>
            <a:r>
              <a:rPr sz="250" spc="-10" dirty="0">
                <a:latin typeface="Arial"/>
                <a:cs typeface="Arial"/>
              </a:rPr>
              <a:t>R</a:t>
            </a:r>
            <a:r>
              <a:rPr sz="250" spc="-20" dirty="0">
                <a:latin typeface="Arial"/>
                <a:cs typeface="Arial"/>
              </a:rPr>
              <a:t> </a:t>
            </a:r>
            <a:r>
              <a:rPr sz="250" spc="-10" dirty="0">
                <a:latin typeface="Arial"/>
                <a:cs typeface="Arial"/>
              </a:rPr>
              <a:t>&amp;</a:t>
            </a:r>
            <a:r>
              <a:rPr sz="250" spc="-5" dirty="0">
                <a:latin typeface="Arial"/>
                <a:cs typeface="Arial"/>
              </a:rPr>
              <a:t> </a:t>
            </a:r>
            <a:r>
              <a:rPr sz="250" spc="-20" dirty="0">
                <a:latin typeface="Arial"/>
                <a:cs typeface="Arial"/>
              </a:rPr>
              <a:t>MR</a:t>
            </a:r>
            <a:r>
              <a:rPr sz="250" spc="-5" dirty="0">
                <a:latin typeface="Arial"/>
                <a:cs typeface="Arial"/>
              </a:rPr>
              <a:t>D</a:t>
            </a:r>
            <a:r>
              <a:rPr sz="250" spc="-20" dirty="0">
                <a:latin typeface="Arial"/>
                <a:cs typeface="Arial"/>
              </a:rPr>
              <a:t>&lt;</a:t>
            </a: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</a:t>
            </a:r>
            <a:r>
              <a:rPr sz="250" spc="-5" dirty="0">
                <a:latin typeface="Arial"/>
                <a:cs typeface="Arial"/>
              </a:rPr>
              <a:t>01%  </a:t>
            </a:r>
            <a:r>
              <a:rPr sz="250" spc="-20" dirty="0">
                <a:latin typeface="Arial"/>
                <a:cs typeface="Arial"/>
              </a:rPr>
              <a:t>H</a:t>
            </a:r>
            <a:r>
              <a:rPr sz="250" spc="-10" dirty="0">
                <a:latin typeface="Arial"/>
                <a:cs typeface="Arial"/>
              </a:rPr>
              <a:t>R</a:t>
            </a:r>
            <a:r>
              <a:rPr sz="250" spc="-20" dirty="0">
                <a:latin typeface="Arial"/>
                <a:cs typeface="Arial"/>
              </a:rPr>
              <a:t> </a:t>
            </a:r>
            <a:r>
              <a:rPr sz="250" spc="-10" dirty="0">
                <a:latin typeface="Arial"/>
                <a:cs typeface="Arial"/>
              </a:rPr>
              <a:t>&amp;</a:t>
            </a:r>
            <a:r>
              <a:rPr sz="250" spc="-5" dirty="0">
                <a:latin typeface="Arial"/>
                <a:cs typeface="Arial"/>
              </a:rPr>
              <a:t> </a:t>
            </a:r>
            <a:r>
              <a:rPr sz="250" spc="-20" dirty="0">
                <a:latin typeface="Arial"/>
                <a:cs typeface="Arial"/>
              </a:rPr>
              <a:t>MR</a:t>
            </a:r>
            <a:r>
              <a:rPr sz="250" spc="-5" dirty="0">
                <a:latin typeface="Arial"/>
                <a:cs typeface="Arial"/>
              </a:rPr>
              <a:t>D</a:t>
            </a:r>
            <a:r>
              <a:rPr sz="250" spc="-20" dirty="0">
                <a:latin typeface="Arial"/>
                <a:cs typeface="Arial"/>
              </a:rPr>
              <a:t>&gt;=</a:t>
            </a: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</a:t>
            </a:r>
            <a:r>
              <a:rPr sz="250" spc="-5" dirty="0">
                <a:latin typeface="Arial"/>
                <a:cs typeface="Arial"/>
              </a:rPr>
              <a:t>01%  SR</a:t>
            </a:r>
            <a:r>
              <a:rPr sz="250" spc="-20" dirty="0">
                <a:latin typeface="Arial"/>
                <a:cs typeface="Arial"/>
              </a:rPr>
              <a:t> </a:t>
            </a:r>
            <a:r>
              <a:rPr sz="250" spc="-10" dirty="0">
                <a:latin typeface="Arial"/>
                <a:cs typeface="Arial"/>
              </a:rPr>
              <a:t>&amp;</a:t>
            </a:r>
            <a:r>
              <a:rPr sz="250" spc="-5" dirty="0">
                <a:latin typeface="Arial"/>
                <a:cs typeface="Arial"/>
              </a:rPr>
              <a:t> </a:t>
            </a:r>
            <a:r>
              <a:rPr sz="250" spc="-20" dirty="0">
                <a:latin typeface="Arial"/>
                <a:cs typeface="Arial"/>
              </a:rPr>
              <a:t>MR</a:t>
            </a:r>
            <a:r>
              <a:rPr sz="250" spc="-5" dirty="0">
                <a:latin typeface="Arial"/>
                <a:cs typeface="Arial"/>
              </a:rPr>
              <a:t>D</a:t>
            </a:r>
            <a:r>
              <a:rPr sz="250" spc="-20" dirty="0">
                <a:latin typeface="Arial"/>
                <a:cs typeface="Arial"/>
              </a:rPr>
              <a:t>&lt;</a:t>
            </a: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</a:t>
            </a:r>
            <a:r>
              <a:rPr sz="250" spc="-5" dirty="0">
                <a:latin typeface="Arial"/>
                <a:cs typeface="Arial"/>
              </a:rPr>
              <a:t>01%  SR</a:t>
            </a:r>
            <a:r>
              <a:rPr sz="250" spc="-20" dirty="0">
                <a:latin typeface="Arial"/>
                <a:cs typeface="Arial"/>
              </a:rPr>
              <a:t> </a:t>
            </a:r>
            <a:r>
              <a:rPr sz="250" spc="-10" dirty="0">
                <a:latin typeface="Arial"/>
                <a:cs typeface="Arial"/>
              </a:rPr>
              <a:t>&amp;</a:t>
            </a:r>
            <a:r>
              <a:rPr sz="250" spc="-5" dirty="0">
                <a:latin typeface="Arial"/>
                <a:cs typeface="Arial"/>
              </a:rPr>
              <a:t> </a:t>
            </a:r>
            <a:r>
              <a:rPr sz="250" spc="-20" dirty="0">
                <a:latin typeface="Arial"/>
                <a:cs typeface="Arial"/>
              </a:rPr>
              <a:t>MR</a:t>
            </a:r>
            <a:r>
              <a:rPr sz="250" spc="-5" dirty="0">
                <a:latin typeface="Arial"/>
                <a:cs typeface="Arial"/>
              </a:rPr>
              <a:t>D</a:t>
            </a:r>
            <a:r>
              <a:rPr sz="250" spc="-20" dirty="0">
                <a:latin typeface="Arial"/>
                <a:cs typeface="Arial"/>
              </a:rPr>
              <a:t>&gt;=</a:t>
            </a: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</a:t>
            </a:r>
            <a:r>
              <a:rPr sz="250" spc="-10" dirty="0">
                <a:latin typeface="Arial"/>
                <a:cs typeface="Arial"/>
              </a:rPr>
              <a:t>01%</a:t>
            </a:r>
            <a:endParaRPr sz="25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7637498" y="2279002"/>
            <a:ext cx="140162" cy="51233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250" spc="-10" dirty="0">
                <a:latin typeface="Arial"/>
                <a:cs typeface="Arial"/>
              </a:rPr>
              <a:t>P</a:t>
            </a:r>
            <a:r>
              <a:rPr sz="250" spc="-20" dirty="0">
                <a:latin typeface="Arial"/>
                <a:cs typeface="Arial"/>
              </a:rPr>
              <a:t>=</a:t>
            </a:r>
            <a:r>
              <a:rPr sz="250" spc="-5" dirty="0">
                <a:latin typeface="Arial"/>
                <a:cs typeface="Arial"/>
              </a:rPr>
              <a:t>0</a:t>
            </a:r>
            <a:r>
              <a:rPr sz="250" spc="-15" dirty="0">
                <a:latin typeface="Arial"/>
                <a:cs typeface="Arial"/>
              </a:rPr>
              <a:t>.</a:t>
            </a:r>
            <a:r>
              <a:rPr sz="250" spc="-5" dirty="0">
                <a:latin typeface="Arial"/>
                <a:cs typeface="Arial"/>
              </a:rPr>
              <a:t>054</a:t>
            </a:r>
            <a:endParaRPr sz="250">
              <a:latin typeface="Arial"/>
              <a:cs typeface="Arial"/>
            </a:endParaRPr>
          </a:p>
        </p:txBody>
      </p:sp>
      <p:sp>
        <p:nvSpPr>
          <p:cNvPr id="173" name="object 2">
            <a:extLst>
              <a:ext uri="{FF2B5EF4-FFF2-40B4-BE49-F238E27FC236}">
                <a16:creationId xmlns:a16="http://schemas.microsoft.com/office/drawing/2014/main" id="{9D38FC20-1488-5245-ACA4-17F673A70C0F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963867" y="1830082"/>
            <a:ext cx="1974954" cy="1974321"/>
            <a:chOff x="1960651" y="1832338"/>
            <a:chExt cx="1977389" cy="1976755"/>
          </a:xfrm>
        </p:grpSpPr>
        <p:sp>
          <p:nvSpPr>
            <p:cNvPr id="5" name="object 5"/>
            <p:cNvSpPr/>
            <p:nvPr/>
          </p:nvSpPr>
          <p:spPr>
            <a:xfrm>
              <a:off x="2949234" y="1832341"/>
              <a:ext cx="624840" cy="988694"/>
            </a:xfrm>
            <a:custGeom>
              <a:avLst/>
              <a:gdLst/>
              <a:ahLst/>
              <a:cxnLst/>
              <a:rect l="l" t="t" r="r" b="b"/>
              <a:pathLst>
                <a:path w="624839" h="988694">
                  <a:moveTo>
                    <a:pt x="0" y="0"/>
                  </a:moveTo>
                  <a:lnTo>
                    <a:pt x="0" y="988352"/>
                  </a:lnTo>
                  <a:lnTo>
                    <a:pt x="624446" y="222250"/>
                  </a:lnTo>
                  <a:lnTo>
                    <a:pt x="585993" y="192449"/>
                  </a:lnTo>
                  <a:lnTo>
                    <a:pt x="546268" y="164675"/>
                  </a:lnTo>
                  <a:lnTo>
                    <a:pt x="505353" y="138957"/>
                  </a:lnTo>
                  <a:lnTo>
                    <a:pt x="463329" y="115323"/>
                  </a:lnTo>
                  <a:lnTo>
                    <a:pt x="420277" y="93803"/>
                  </a:lnTo>
                  <a:lnTo>
                    <a:pt x="376279" y="74425"/>
                  </a:lnTo>
                  <a:lnTo>
                    <a:pt x="331416" y="57218"/>
                  </a:lnTo>
                  <a:lnTo>
                    <a:pt x="285769" y="42211"/>
                  </a:lnTo>
                  <a:lnTo>
                    <a:pt x="239421" y="29434"/>
                  </a:lnTo>
                  <a:lnTo>
                    <a:pt x="192452" y="18915"/>
                  </a:lnTo>
                  <a:lnTo>
                    <a:pt x="144944" y="10683"/>
                  </a:lnTo>
                  <a:lnTo>
                    <a:pt x="96978" y="4767"/>
                  </a:lnTo>
                  <a:lnTo>
                    <a:pt x="48636" y="11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5DA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2949238" y="2054598"/>
              <a:ext cx="968375" cy="766445"/>
            </a:xfrm>
            <a:custGeom>
              <a:avLst/>
              <a:gdLst/>
              <a:ahLst/>
              <a:cxnLst/>
              <a:rect l="l" t="t" r="r" b="b"/>
              <a:pathLst>
                <a:path w="968375" h="766444">
                  <a:moveTo>
                    <a:pt x="624446" y="0"/>
                  </a:moveTo>
                  <a:lnTo>
                    <a:pt x="0" y="766102"/>
                  </a:lnTo>
                  <a:lnTo>
                    <a:pt x="968044" y="566813"/>
                  </a:lnTo>
                  <a:lnTo>
                    <a:pt x="957067" y="519417"/>
                  </a:lnTo>
                  <a:lnTo>
                    <a:pt x="943823" y="472788"/>
                  </a:lnTo>
                  <a:lnTo>
                    <a:pt x="928357" y="427000"/>
                  </a:lnTo>
                  <a:lnTo>
                    <a:pt x="910716" y="382128"/>
                  </a:lnTo>
                  <a:lnTo>
                    <a:pt x="890942" y="338244"/>
                  </a:lnTo>
                  <a:lnTo>
                    <a:pt x="869082" y="295424"/>
                  </a:lnTo>
                  <a:lnTo>
                    <a:pt x="845180" y="253741"/>
                  </a:lnTo>
                  <a:lnTo>
                    <a:pt x="819280" y="213268"/>
                  </a:lnTo>
                  <a:lnTo>
                    <a:pt x="791428" y="174081"/>
                  </a:lnTo>
                  <a:lnTo>
                    <a:pt x="761668" y="136252"/>
                  </a:lnTo>
                  <a:lnTo>
                    <a:pt x="730045" y="99855"/>
                  </a:lnTo>
                  <a:lnTo>
                    <a:pt x="696603" y="64965"/>
                  </a:lnTo>
                  <a:lnTo>
                    <a:pt x="661389" y="31655"/>
                  </a:lnTo>
                  <a:lnTo>
                    <a:pt x="624446" y="0"/>
                  </a:lnTo>
                  <a:close/>
                </a:path>
              </a:pathLst>
            </a:custGeom>
            <a:solidFill>
              <a:srgbClr val="C4662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949230" y="2621409"/>
              <a:ext cx="988694" cy="419734"/>
            </a:xfrm>
            <a:custGeom>
              <a:avLst/>
              <a:gdLst/>
              <a:ahLst/>
              <a:cxnLst/>
              <a:rect l="l" t="t" r="r" b="b"/>
              <a:pathLst>
                <a:path w="988695" h="419735">
                  <a:moveTo>
                    <a:pt x="968057" y="0"/>
                  </a:moveTo>
                  <a:lnTo>
                    <a:pt x="0" y="199288"/>
                  </a:lnTo>
                  <a:lnTo>
                    <a:pt x="963574" y="419214"/>
                  </a:lnTo>
                  <a:lnTo>
                    <a:pt x="973967" y="367314"/>
                  </a:lnTo>
                  <a:lnTo>
                    <a:pt x="981553" y="315044"/>
                  </a:lnTo>
                  <a:lnTo>
                    <a:pt x="986331" y="262519"/>
                  </a:lnTo>
                  <a:lnTo>
                    <a:pt x="988299" y="209850"/>
                  </a:lnTo>
                  <a:lnTo>
                    <a:pt x="987457" y="157150"/>
                  </a:lnTo>
                  <a:lnTo>
                    <a:pt x="983803" y="104533"/>
                  </a:lnTo>
                  <a:lnTo>
                    <a:pt x="977337" y="52112"/>
                  </a:lnTo>
                  <a:lnTo>
                    <a:pt x="968057" y="0"/>
                  </a:lnTo>
                  <a:close/>
                </a:path>
              </a:pathLst>
            </a:custGeom>
            <a:solidFill>
              <a:srgbClr val="888888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2949234" y="2820699"/>
              <a:ext cx="963930" cy="600075"/>
            </a:xfrm>
            <a:custGeom>
              <a:avLst/>
              <a:gdLst/>
              <a:ahLst/>
              <a:cxnLst/>
              <a:rect l="l" t="t" r="r" b="b"/>
              <a:pathLst>
                <a:path w="963929" h="600075">
                  <a:moveTo>
                    <a:pt x="0" y="0"/>
                  </a:moveTo>
                  <a:lnTo>
                    <a:pt x="785723" y="599567"/>
                  </a:lnTo>
                  <a:lnTo>
                    <a:pt x="816695" y="556644"/>
                  </a:lnTo>
                  <a:lnTo>
                    <a:pt x="845264" y="512221"/>
                  </a:lnTo>
                  <a:lnTo>
                    <a:pt x="871385" y="466401"/>
                  </a:lnTo>
                  <a:lnTo>
                    <a:pt x="895008" y="419285"/>
                  </a:lnTo>
                  <a:lnTo>
                    <a:pt x="916086" y="370978"/>
                  </a:lnTo>
                  <a:lnTo>
                    <a:pt x="934572" y="321580"/>
                  </a:lnTo>
                  <a:lnTo>
                    <a:pt x="950417" y="271195"/>
                  </a:lnTo>
                  <a:lnTo>
                    <a:pt x="963574" y="2199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9E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2949228" y="2820692"/>
              <a:ext cx="786130" cy="850900"/>
            </a:xfrm>
            <a:custGeom>
              <a:avLst/>
              <a:gdLst/>
              <a:ahLst/>
              <a:cxnLst/>
              <a:rect l="l" t="t" r="r" b="b"/>
              <a:pathLst>
                <a:path w="786129" h="850900">
                  <a:moveTo>
                    <a:pt x="0" y="0"/>
                  </a:moveTo>
                  <a:lnTo>
                    <a:pt x="503300" y="850620"/>
                  </a:lnTo>
                  <a:lnTo>
                    <a:pt x="543686" y="825390"/>
                  </a:lnTo>
                  <a:lnTo>
                    <a:pt x="582742" y="798293"/>
                  </a:lnTo>
                  <a:lnTo>
                    <a:pt x="620409" y="769385"/>
                  </a:lnTo>
                  <a:lnTo>
                    <a:pt x="656623" y="738720"/>
                  </a:lnTo>
                  <a:lnTo>
                    <a:pt x="691323" y="706353"/>
                  </a:lnTo>
                  <a:lnTo>
                    <a:pt x="724448" y="672337"/>
                  </a:lnTo>
                  <a:lnTo>
                    <a:pt x="755935" y="636728"/>
                  </a:lnTo>
                  <a:lnTo>
                    <a:pt x="785723" y="5995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A7FB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2949228" y="2820697"/>
              <a:ext cx="503555" cy="977900"/>
            </a:xfrm>
            <a:custGeom>
              <a:avLst/>
              <a:gdLst/>
              <a:ahLst/>
              <a:cxnLst/>
              <a:rect l="l" t="t" r="r" b="b"/>
              <a:pathLst>
                <a:path w="503554" h="977900">
                  <a:moveTo>
                    <a:pt x="0" y="0"/>
                  </a:moveTo>
                  <a:lnTo>
                    <a:pt x="147307" y="977315"/>
                  </a:lnTo>
                  <a:lnTo>
                    <a:pt x="194210" y="969086"/>
                  </a:lnTo>
                  <a:lnTo>
                    <a:pt x="240582" y="958626"/>
                  </a:lnTo>
                  <a:lnTo>
                    <a:pt x="286344" y="945965"/>
                  </a:lnTo>
                  <a:lnTo>
                    <a:pt x="331419" y="931130"/>
                  </a:lnTo>
                  <a:lnTo>
                    <a:pt x="375729" y="914149"/>
                  </a:lnTo>
                  <a:lnTo>
                    <a:pt x="419198" y="895050"/>
                  </a:lnTo>
                  <a:lnTo>
                    <a:pt x="461747" y="873860"/>
                  </a:lnTo>
                  <a:lnTo>
                    <a:pt x="503300" y="850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8E39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2949233" y="2820695"/>
              <a:ext cx="147320" cy="986790"/>
            </a:xfrm>
            <a:custGeom>
              <a:avLst/>
              <a:gdLst/>
              <a:ahLst/>
              <a:cxnLst/>
              <a:rect l="l" t="t" r="r" b="b"/>
              <a:pathLst>
                <a:path w="147319" h="986789">
                  <a:moveTo>
                    <a:pt x="0" y="0"/>
                  </a:moveTo>
                  <a:lnTo>
                    <a:pt x="63322" y="986320"/>
                  </a:lnTo>
                  <a:lnTo>
                    <a:pt x="84390" y="984743"/>
                  </a:lnTo>
                  <a:lnTo>
                    <a:pt x="105414" y="982718"/>
                  </a:lnTo>
                  <a:lnTo>
                    <a:pt x="126389" y="980242"/>
                  </a:lnTo>
                  <a:lnTo>
                    <a:pt x="147307" y="9773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72C4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8115" y="2820701"/>
              <a:ext cx="84455" cy="988694"/>
            </a:xfrm>
            <a:custGeom>
              <a:avLst/>
              <a:gdLst/>
              <a:ahLst/>
              <a:cxnLst/>
              <a:rect l="l" t="t" r="r" b="b"/>
              <a:pathLst>
                <a:path w="84455" h="988695">
                  <a:moveTo>
                    <a:pt x="21120" y="0"/>
                  </a:moveTo>
                  <a:lnTo>
                    <a:pt x="0" y="988123"/>
                  </a:lnTo>
                  <a:lnTo>
                    <a:pt x="21120" y="988352"/>
                  </a:lnTo>
                  <a:lnTo>
                    <a:pt x="42240" y="988126"/>
                  </a:lnTo>
                  <a:lnTo>
                    <a:pt x="63350" y="987448"/>
                  </a:lnTo>
                  <a:lnTo>
                    <a:pt x="84442" y="986320"/>
                  </a:lnTo>
                  <a:lnTo>
                    <a:pt x="21120" y="0"/>
                  </a:lnTo>
                  <a:close/>
                </a:path>
              </a:pathLst>
            </a:custGeom>
            <a:solidFill>
              <a:srgbClr val="ED7D31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3" name="object 13"/>
            <p:cNvSpPr/>
            <p:nvPr/>
          </p:nvSpPr>
          <p:spPr>
            <a:xfrm>
              <a:off x="2843824" y="2820702"/>
              <a:ext cx="105410" cy="988694"/>
            </a:xfrm>
            <a:custGeom>
              <a:avLst/>
              <a:gdLst/>
              <a:ahLst/>
              <a:cxnLst/>
              <a:rect l="l" t="t" r="r" b="b"/>
              <a:pathLst>
                <a:path w="105410" h="988695">
                  <a:moveTo>
                    <a:pt x="105410" y="0"/>
                  </a:moveTo>
                  <a:lnTo>
                    <a:pt x="0" y="982713"/>
                  </a:lnTo>
                  <a:lnTo>
                    <a:pt x="21024" y="984739"/>
                  </a:lnTo>
                  <a:lnTo>
                    <a:pt x="42087" y="986318"/>
                  </a:lnTo>
                  <a:lnTo>
                    <a:pt x="63179" y="987447"/>
                  </a:lnTo>
                  <a:lnTo>
                    <a:pt x="84289" y="988123"/>
                  </a:lnTo>
                  <a:lnTo>
                    <a:pt x="105410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4" name="object 14"/>
            <p:cNvSpPr/>
            <p:nvPr/>
          </p:nvSpPr>
          <p:spPr>
            <a:xfrm>
              <a:off x="2801924" y="2820700"/>
              <a:ext cx="147320" cy="982980"/>
            </a:xfrm>
            <a:custGeom>
              <a:avLst/>
              <a:gdLst/>
              <a:ahLst/>
              <a:cxnLst/>
              <a:rect l="l" t="t" r="r" b="b"/>
              <a:pathLst>
                <a:path w="147319" h="982979">
                  <a:moveTo>
                    <a:pt x="147307" y="0"/>
                  </a:moveTo>
                  <a:lnTo>
                    <a:pt x="0" y="977315"/>
                  </a:lnTo>
                  <a:lnTo>
                    <a:pt x="10454" y="978832"/>
                  </a:lnTo>
                  <a:lnTo>
                    <a:pt x="41897" y="982713"/>
                  </a:lnTo>
                  <a:lnTo>
                    <a:pt x="147307" y="0"/>
                  </a:lnTo>
                  <a:close/>
                </a:path>
              </a:pathLst>
            </a:custGeom>
            <a:solidFill>
              <a:srgbClr val="FFC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5" name="object 15"/>
            <p:cNvSpPr/>
            <p:nvPr/>
          </p:nvSpPr>
          <p:spPr>
            <a:xfrm>
              <a:off x="2760296" y="2820695"/>
              <a:ext cx="189230" cy="977900"/>
            </a:xfrm>
            <a:custGeom>
              <a:avLst/>
              <a:gdLst/>
              <a:ahLst/>
              <a:cxnLst/>
              <a:rect l="l" t="t" r="r" b="b"/>
              <a:pathLst>
                <a:path w="189230" h="977900">
                  <a:moveTo>
                    <a:pt x="188937" y="0"/>
                  </a:moveTo>
                  <a:lnTo>
                    <a:pt x="0" y="970127"/>
                  </a:lnTo>
                  <a:lnTo>
                    <a:pt x="10382" y="972091"/>
                  </a:lnTo>
                  <a:lnTo>
                    <a:pt x="41630" y="977315"/>
                  </a:lnTo>
                  <a:lnTo>
                    <a:pt x="188937" y="0"/>
                  </a:lnTo>
                  <a:close/>
                </a:path>
              </a:pathLst>
            </a:custGeom>
            <a:solidFill>
              <a:srgbClr val="5B9BD5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6" name="object 16"/>
            <p:cNvSpPr/>
            <p:nvPr/>
          </p:nvSpPr>
          <p:spPr>
            <a:xfrm>
              <a:off x="2719026" y="2820697"/>
              <a:ext cx="230504" cy="970280"/>
            </a:xfrm>
            <a:custGeom>
              <a:avLst/>
              <a:gdLst/>
              <a:ahLst/>
              <a:cxnLst/>
              <a:rect l="l" t="t" r="r" b="b"/>
              <a:pathLst>
                <a:path w="230505" h="970279">
                  <a:moveTo>
                    <a:pt x="230212" y="0"/>
                  </a:moveTo>
                  <a:lnTo>
                    <a:pt x="0" y="961174"/>
                  </a:lnTo>
                  <a:lnTo>
                    <a:pt x="10281" y="963576"/>
                  </a:lnTo>
                  <a:lnTo>
                    <a:pt x="41275" y="970127"/>
                  </a:lnTo>
                  <a:lnTo>
                    <a:pt x="230212" y="0"/>
                  </a:lnTo>
                  <a:close/>
                </a:path>
              </a:pathLst>
            </a:custGeom>
            <a:solidFill>
              <a:srgbClr val="70AD47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7" name="object 17"/>
            <p:cNvSpPr/>
            <p:nvPr/>
          </p:nvSpPr>
          <p:spPr>
            <a:xfrm>
              <a:off x="1960651" y="1832338"/>
              <a:ext cx="988694" cy="1950085"/>
            </a:xfrm>
            <a:custGeom>
              <a:avLst/>
              <a:gdLst/>
              <a:ahLst/>
              <a:cxnLst/>
              <a:rect l="l" t="t" r="r" b="b"/>
              <a:pathLst>
                <a:path w="988694" h="1950085">
                  <a:moveTo>
                    <a:pt x="988581" y="0"/>
                  </a:moveTo>
                  <a:lnTo>
                    <a:pt x="939837" y="1191"/>
                  </a:lnTo>
                  <a:lnTo>
                    <a:pt x="891613" y="4732"/>
                  </a:lnTo>
                  <a:lnTo>
                    <a:pt x="843971" y="10573"/>
                  </a:lnTo>
                  <a:lnTo>
                    <a:pt x="796977" y="18664"/>
                  </a:lnTo>
                  <a:lnTo>
                    <a:pt x="750691" y="28955"/>
                  </a:lnTo>
                  <a:lnTo>
                    <a:pt x="705179" y="41397"/>
                  </a:lnTo>
                  <a:lnTo>
                    <a:pt x="660502" y="55938"/>
                  </a:lnTo>
                  <a:lnTo>
                    <a:pt x="616725" y="72530"/>
                  </a:lnTo>
                  <a:lnTo>
                    <a:pt x="573910" y="91123"/>
                  </a:lnTo>
                  <a:lnTo>
                    <a:pt x="532121" y="111666"/>
                  </a:lnTo>
                  <a:lnTo>
                    <a:pt x="491421" y="134110"/>
                  </a:lnTo>
                  <a:lnTo>
                    <a:pt x="451873" y="158405"/>
                  </a:lnTo>
                  <a:lnTo>
                    <a:pt x="413541" y="184501"/>
                  </a:lnTo>
                  <a:lnTo>
                    <a:pt x="376487" y="212348"/>
                  </a:lnTo>
                  <a:lnTo>
                    <a:pt x="340775" y="241897"/>
                  </a:lnTo>
                  <a:lnTo>
                    <a:pt x="306469" y="273096"/>
                  </a:lnTo>
                  <a:lnTo>
                    <a:pt x="273630" y="305897"/>
                  </a:lnTo>
                  <a:lnTo>
                    <a:pt x="242324" y="340250"/>
                  </a:lnTo>
                  <a:lnTo>
                    <a:pt x="212612" y="376104"/>
                  </a:lnTo>
                  <a:lnTo>
                    <a:pt x="184558" y="413410"/>
                  </a:lnTo>
                  <a:lnTo>
                    <a:pt x="158225" y="452119"/>
                  </a:lnTo>
                  <a:lnTo>
                    <a:pt x="133678" y="492179"/>
                  </a:lnTo>
                  <a:lnTo>
                    <a:pt x="110977" y="533541"/>
                  </a:lnTo>
                  <a:lnTo>
                    <a:pt x="90188" y="576155"/>
                  </a:lnTo>
                  <a:lnTo>
                    <a:pt x="71374" y="619972"/>
                  </a:lnTo>
                  <a:lnTo>
                    <a:pt x="54596" y="664942"/>
                  </a:lnTo>
                  <a:lnTo>
                    <a:pt x="39920" y="711014"/>
                  </a:lnTo>
                  <a:lnTo>
                    <a:pt x="27407" y="758139"/>
                  </a:lnTo>
                  <a:lnTo>
                    <a:pt x="17362" y="804974"/>
                  </a:lnTo>
                  <a:lnTo>
                    <a:pt x="9636" y="851761"/>
                  </a:lnTo>
                  <a:lnTo>
                    <a:pt x="4193" y="898436"/>
                  </a:lnTo>
                  <a:lnTo>
                    <a:pt x="994" y="944937"/>
                  </a:lnTo>
                  <a:lnTo>
                    <a:pt x="0" y="991201"/>
                  </a:lnTo>
                  <a:lnTo>
                    <a:pt x="1172" y="1037167"/>
                  </a:lnTo>
                  <a:lnTo>
                    <a:pt x="4474" y="1082772"/>
                  </a:lnTo>
                  <a:lnTo>
                    <a:pt x="9866" y="1127953"/>
                  </a:lnTo>
                  <a:lnTo>
                    <a:pt x="17310" y="1172648"/>
                  </a:lnTo>
                  <a:lnTo>
                    <a:pt x="26768" y="1216795"/>
                  </a:lnTo>
                  <a:lnTo>
                    <a:pt x="38202" y="1260330"/>
                  </a:lnTo>
                  <a:lnTo>
                    <a:pt x="51573" y="1303193"/>
                  </a:lnTo>
                  <a:lnTo>
                    <a:pt x="66843" y="1345320"/>
                  </a:lnTo>
                  <a:lnTo>
                    <a:pt x="83974" y="1386648"/>
                  </a:lnTo>
                  <a:lnTo>
                    <a:pt x="102927" y="1427117"/>
                  </a:lnTo>
                  <a:lnTo>
                    <a:pt x="123664" y="1466662"/>
                  </a:lnTo>
                  <a:lnTo>
                    <a:pt x="146147" y="1505223"/>
                  </a:lnTo>
                  <a:lnTo>
                    <a:pt x="170338" y="1542735"/>
                  </a:lnTo>
                  <a:lnTo>
                    <a:pt x="196198" y="1579138"/>
                  </a:lnTo>
                  <a:lnTo>
                    <a:pt x="223689" y="1614367"/>
                  </a:lnTo>
                  <a:lnTo>
                    <a:pt x="252772" y="1648362"/>
                  </a:lnTo>
                  <a:lnTo>
                    <a:pt x="283410" y="1681060"/>
                  </a:lnTo>
                  <a:lnTo>
                    <a:pt x="315564" y="1712398"/>
                  </a:lnTo>
                  <a:lnTo>
                    <a:pt x="349196" y="1742314"/>
                  </a:lnTo>
                  <a:lnTo>
                    <a:pt x="384267" y="1770745"/>
                  </a:lnTo>
                  <a:lnTo>
                    <a:pt x="420740" y="1797630"/>
                  </a:lnTo>
                  <a:lnTo>
                    <a:pt x="458575" y="1822905"/>
                  </a:lnTo>
                  <a:lnTo>
                    <a:pt x="497735" y="1846508"/>
                  </a:lnTo>
                  <a:lnTo>
                    <a:pt x="538181" y="1868377"/>
                  </a:lnTo>
                  <a:lnTo>
                    <a:pt x="579876" y="1888450"/>
                  </a:lnTo>
                  <a:lnTo>
                    <a:pt x="622780" y="1906663"/>
                  </a:lnTo>
                  <a:lnTo>
                    <a:pt x="666856" y="1922955"/>
                  </a:lnTo>
                  <a:lnTo>
                    <a:pt x="712064" y="1937264"/>
                  </a:lnTo>
                  <a:lnTo>
                    <a:pt x="758368" y="1949526"/>
                  </a:lnTo>
                  <a:lnTo>
                    <a:pt x="988581" y="988352"/>
                  </a:lnTo>
                  <a:lnTo>
                    <a:pt x="988581" y="0"/>
                  </a:lnTo>
                  <a:close/>
                </a:path>
              </a:pathLst>
            </a:custGeom>
            <a:solidFill>
              <a:srgbClr val="A7B5DB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8" name="object 18"/>
          <p:cNvSpPr/>
          <p:nvPr/>
        </p:nvSpPr>
        <p:spPr>
          <a:xfrm>
            <a:off x="4339076" y="194963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375DA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19" name="object 19"/>
          <p:cNvSpPr txBox="1"/>
          <p:nvPr/>
        </p:nvSpPr>
        <p:spPr>
          <a:xfrm>
            <a:off x="4391727" y="1854785"/>
            <a:ext cx="775014" cy="1855722"/>
          </a:xfrm>
          <a:prstGeom prst="rect">
            <a:avLst/>
          </a:prstGeom>
        </p:spPr>
        <p:txBody>
          <a:bodyPr vert="horz" wrap="square" lIns="0" tIns="53909" rIns="0" bIns="0" rtlCol="0">
            <a:spAutoFit/>
          </a:bodyPr>
          <a:lstStyle/>
          <a:p>
            <a:pPr marL="12685">
              <a:spcBef>
                <a:spcPts val="424"/>
              </a:spcBef>
            </a:pPr>
            <a:r>
              <a:rPr sz="649" spc="-5" dirty="0">
                <a:latin typeface="Calibri"/>
                <a:cs typeface="Calibri"/>
              </a:rPr>
              <a:t>KMT2Ar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325"/>
              </a:spcBef>
            </a:pPr>
            <a:r>
              <a:rPr sz="649" spc="-5" dirty="0">
                <a:latin typeface="Calibri"/>
                <a:cs typeface="Calibri"/>
              </a:rPr>
              <a:t>Ph-like</a:t>
            </a:r>
            <a:endParaRPr sz="649">
              <a:latin typeface="Calibri"/>
              <a:cs typeface="Calibri"/>
            </a:endParaRPr>
          </a:p>
          <a:p>
            <a:pPr marL="12685" marR="151583">
              <a:lnSpc>
                <a:spcPct val="141700"/>
              </a:lnSpc>
              <a:spcBef>
                <a:spcPts val="10"/>
              </a:spcBef>
            </a:pPr>
            <a:r>
              <a:rPr sz="649" spc="-5" dirty="0">
                <a:latin typeface="Calibri"/>
                <a:cs typeface="Calibri"/>
              </a:rPr>
              <a:t>Baja hipodiploidía </a:t>
            </a:r>
            <a:r>
              <a:rPr sz="649" spc="-135" dirty="0">
                <a:latin typeface="Calibri"/>
                <a:cs typeface="Calibri"/>
              </a:rPr>
              <a:t> </a:t>
            </a:r>
            <a:r>
              <a:rPr sz="649" spc="-10" dirty="0">
                <a:latin typeface="Calibri"/>
                <a:cs typeface="Calibri"/>
              </a:rPr>
              <a:t>PAX5</a:t>
            </a:r>
            <a:r>
              <a:rPr sz="649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P80R</a:t>
            </a:r>
            <a:endParaRPr sz="649">
              <a:latin typeface="Calibri"/>
              <a:cs typeface="Calibri"/>
            </a:endParaRPr>
          </a:p>
          <a:p>
            <a:pPr marL="12685" marR="114797">
              <a:lnSpc>
                <a:spcPct val="141700"/>
              </a:lnSpc>
              <a:spcBef>
                <a:spcPts val="15"/>
              </a:spcBef>
            </a:pPr>
            <a:r>
              <a:rPr sz="649" dirty="0">
                <a:latin typeface="Calibri"/>
                <a:cs typeface="Calibri"/>
              </a:rPr>
              <a:t>A</a:t>
            </a:r>
            <a:r>
              <a:rPr sz="649" spc="10" dirty="0">
                <a:latin typeface="Calibri"/>
                <a:cs typeface="Calibri"/>
              </a:rPr>
              <a:t>l</a:t>
            </a:r>
            <a:r>
              <a:rPr sz="649" spc="-5" dirty="0">
                <a:latin typeface="Calibri"/>
                <a:cs typeface="Calibri"/>
              </a:rPr>
              <a:t>t</a:t>
            </a:r>
            <a:r>
              <a:rPr sz="649" dirty="0">
                <a:latin typeface="Calibri"/>
                <a:cs typeface="Calibri"/>
              </a:rPr>
              <a:t>a</a:t>
            </a:r>
            <a:r>
              <a:rPr sz="649" spc="-25" dirty="0">
                <a:latin typeface="Calibri"/>
                <a:cs typeface="Calibri"/>
              </a:rPr>
              <a:t> </a:t>
            </a:r>
            <a:r>
              <a:rPr sz="649" spc="-20" dirty="0">
                <a:latin typeface="Calibri"/>
                <a:cs typeface="Calibri"/>
              </a:rPr>
              <a:t>h</a:t>
            </a:r>
            <a:r>
              <a:rPr sz="649" spc="10" dirty="0">
                <a:latin typeface="Calibri"/>
                <a:cs typeface="Calibri"/>
              </a:rPr>
              <a:t>i</a:t>
            </a:r>
            <a:r>
              <a:rPr sz="649" spc="35" dirty="0">
                <a:latin typeface="Calibri"/>
                <a:cs typeface="Calibri"/>
              </a:rPr>
              <a:t>p</a:t>
            </a:r>
            <a:r>
              <a:rPr sz="649" dirty="0">
                <a:latin typeface="Calibri"/>
                <a:cs typeface="Calibri"/>
              </a:rPr>
              <a:t>e</a:t>
            </a:r>
            <a:r>
              <a:rPr sz="649" spc="-10" dirty="0">
                <a:latin typeface="Calibri"/>
                <a:cs typeface="Calibri"/>
              </a:rPr>
              <a:t>r</a:t>
            </a:r>
            <a:r>
              <a:rPr sz="649" spc="-20" dirty="0">
                <a:latin typeface="Calibri"/>
                <a:cs typeface="Calibri"/>
              </a:rPr>
              <a:t>d</a:t>
            </a:r>
            <a:r>
              <a:rPr sz="649" spc="10" dirty="0">
                <a:latin typeface="Calibri"/>
                <a:cs typeface="Calibri"/>
              </a:rPr>
              <a:t>i</a:t>
            </a:r>
            <a:r>
              <a:rPr sz="649" spc="-20" dirty="0">
                <a:latin typeface="Calibri"/>
                <a:cs typeface="Calibri"/>
              </a:rPr>
              <a:t>p</a:t>
            </a:r>
            <a:r>
              <a:rPr sz="649" spc="10" dirty="0">
                <a:latin typeface="Calibri"/>
                <a:cs typeface="Calibri"/>
              </a:rPr>
              <a:t>l</a:t>
            </a:r>
            <a:r>
              <a:rPr sz="649" spc="-20" dirty="0">
                <a:latin typeface="Calibri"/>
                <a:cs typeface="Calibri"/>
              </a:rPr>
              <a:t>o</a:t>
            </a:r>
            <a:r>
              <a:rPr sz="649" spc="10" dirty="0">
                <a:latin typeface="Calibri"/>
                <a:cs typeface="Calibri"/>
              </a:rPr>
              <a:t>i</a:t>
            </a:r>
            <a:r>
              <a:rPr sz="649" spc="-20" dirty="0">
                <a:latin typeface="Calibri"/>
                <a:cs typeface="Calibri"/>
              </a:rPr>
              <a:t>d</a:t>
            </a:r>
            <a:r>
              <a:rPr sz="649" spc="10" dirty="0">
                <a:latin typeface="Calibri"/>
                <a:cs typeface="Calibri"/>
              </a:rPr>
              <a:t>í</a:t>
            </a:r>
            <a:r>
              <a:rPr sz="649" dirty="0">
                <a:latin typeface="Calibri"/>
                <a:cs typeface="Calibri"/>
              </a:rPr>
              <a:t>a  </a:t>
            </a:r>
            <a:r>
              <a:rPr sz="649" spc="-5" dirty="0">
                <a:latin typeface="Calibri"/>
                <a:cs typeface="Calibri"/>
              </a:rPr>
              <a:t>t(1;19)/TCF3::PBX1</a:t>
            </a:r>
            <a:endParaRPr sz="649">
              <a:latin typeface="Calibri"/>
              <a:cs typeface="Calibri"/>
            </a:endParaRPr>
          </a:p>
          <a:p>
            <a:pPr marL="12685" marR="5074">
              <a:lnSpc>
                <a:spcPts val="1119"/>
              </a:lnSpc>
              <a:spcBef>
                <a:spcPts val="75"/>
              </a:spcBef>
            </a:pPr>
            <a:r>
              <a:rPr sz="649" spc="-5" dirty="0">
                <a:latin typeface="Calibri"/>
                <a:cs typeface="Calibri"/>
              </a:rPr>
              <a:t>t(12;21)/ETV6::RUNX1 </a:t>
            </a:r>
            <a:r>
              <a:rPr sz="649" spc="-135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ZNF384r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229"/>
              </a:spcBef>
            </a:pPr>
            <a:r>
              <a:rPr sz="649" spc="-5" dirty="0">
                <a:latin typeface="Calibri"/>
                <a:cs typeface="Calibri"/>
              </a:rPr>
              <a:t>iAMP21</a:t>
            </a:r>
            <a:endParaRPr sz="649">
              <a:latin typeface="Calibri"/>
              <a:cs typeface="Calibri"/>
            </a:endParaRPr>
          </a:p>
          <a:p>
            <a:pPr marL="12685" marR="404010">
              <a:lnSpc>
                <a:spcPct val="141700"/>
              </a:lnSpc>
              <a:spcBef>
                <a:spcPts val="15"/>
              </a:spcBef>
            </a:pPr>
            <a:r>
              <a:rPr sz="649" spc="-10" dirty="0">
                <a:latin typeface="Calibri"/>
                <a:cs typeface="Calibri"/>
              </a:rPr>
              <a:t>MEF2Dr </a:t>
            </a:r>
            <a:r>
              <a:rPr sz="649" spc="-5" dirty="0">
                <a:latin typeface="Calibri"/>
                <a:cs typeface="Calibri"/>
              </a:rPr>
              <a:t> </a:t>
            </a:r>
            <a:r>
              <a:rPr sz="649" spc="5" dirty="0">
                <a:latin typeface="Calibri"/>
                <a:cs typeface="Calibri"/>
              </a:rPr>
              <a:t>MYCr 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5" dirty="0">
                <a:latin typeface="Calibri"/>
                <a:cs typeface="Calibri"/>
              </a:rPr>
              <a:t>I</a:t>
            </a:r>
            <a:r>
              <a:rPr sz="649" spc="-25" dirty="0">
                <a:latin typeface="Calibri"/>
                <a:cs typeface="Calibri"/>
              </a:rPr>
              <a:t>D</a:t>
            </a:r>
            <a:r>
              <a:rPr sz="649" spc="25" dirty="0">
                <a:latin typeface="Calibri"/>
                <a:cs typeface="Calibri"/>
              </a:rPr>
              <a:t>H</a:t>
            </a:r>
            <a:r>
              <a:rPr sz="649" dirty="0">
                <a:latin typeface="Calibri"/>
                <a:cs typeface="Calibri"/>
              </a:rPr>
              <a:t>1</a:t>
            </a:r>
            <a:r>
              <a:rPr sz="649" spc="10" dirty="0">
                <a:latin typeface="Calibri"/>
                <a:cs typeface="Calibri"/>
              </a:rPr>
              <a:t> </a:t>
            </a:r>
            <a:r>
              <a:rPr sz="649" spc="-30" dirty="0">
                <a:latin typeface="Calibri"/>
                <a:cs typeface="Calibri"/>
              </a:rPr>
              <a:t>R</a:t>
            </a:r>
            <a:r>
              <a:rPr sz="649" spc="-5" dirty="0">
                <a:latin typeface="Calibri"/>
                <a:cs typeface="Calibri"/>
              </a:rPr>
              <a:t>132</a:t>
            </a:r>
            <a:endParaRPr sz="649">
              <a:latin typeface="Calibri"/>
              <a:cs typeface="Calibri"/>
            </a:endParaRPr>
          </a:p>
          <a:p>
            <a:pPr marL="12685">
              <a:spcBef>
                <a:spcPts val="335"/>
              </a:spcBef>
            </a:pPr>
            <a:r>
              <a:rPr sz="649" spc="-5" dirty="0">
                <a:latin typeface="Calibri"/>
                <a:cs typeface="Calibri"/>
              </a:rPr>
              <a:t>B-other</a:t>
            </a:r>
            <a:endParaRPr sz="649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339076" y="2090458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C46627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1" name="object 21"/>
          <p:cNvSpPr/>
          <p:nvPr/>
        </p:nvSpPr>
        <p:spPr>
          <a:xfrm>
            <a:off x="4339076" y="2231293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888888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2" name="object 22"/>
          <p:cNvSpPr/>
          <p:nvPr/>
        </p:nvSpPr>
        <p:spPr>
          <a:xfrm>
            <a:off x="4339076" y="2372114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D39E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3" name="object 23"/>
          <p:cNvSpPr/>
          <p:nvPr/>
        </p:nvSpPr>
        <p:spPr>
          <a:xfrm>
            <a:off x="4339076" y="251293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4A7FB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4" name="object 24"/>
          <p:cNvSpPr/>
          <p:nvPr/>
        </p:nvSpPr>
        <p:spPr>
          <a:xfrm>
            <a:off x="4339076" y="2653758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5B8E39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5" name="object 25"/>
          <p:cNvSpPr/>
          <p:nvPr/>
        </p:nvSpPr>
        <p:spPr>
          <a:xfrm>
            <a:off x="4339076" y="2794579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4472C4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6" name="object 26"/>
          <p:cNvSpPr/>
          <p:nvPr/>
        </p:nvSpPr>
        <p:spPr>
          <a:xfrm>
            <a:off x="4339076" y="2935413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ED7D31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7" name="object 27"/>
          <p:cNvSpPr/>
          <p:nvPr/>
        </p:nvSpPr>
        <p:spPr>
          <a:xfrm>
            <a:off x="4339076" y="3076236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19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8" name="object 28"/>
          <p:cNvSpPr/>
          <p:nvPr/>
        </p:nvSpPr>
        <p:spPr>
          <a:xfrm>
            <a:off x="4339076" y="3217057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FFC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29" name="object 29"/>
          <p:cNvSpPr/>
          <p:nvPr/>
        </p:nvSpPr>
        <p:spPr>
          <a:xfrm>
            <a:off x="4339076" y="3357879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5B9BD5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0" name="object 30"/>
          <p:cNvSpPr/>
          <p:nvPr/>
        </p:nvSpPr>
        <p:spPr>
          <a:xfrm>
            <a:off x="4339076" y="3498701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70AD47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1" name="object 31"/>
          <p:cNvSpPr/>
          <p:nvPr/>
        </p:nvSpPr>
        <p:spPr>
          <a:xfrm>
            <a:off x="4339076" y="3639535"/>
            <a:ext cx="45664" cy="45664"/>
          </a:xfrm>
          <a:custGeom>
            <a:avLst/>
            <a:gdLst/>
            <a:ahLst/>
            <a:cxnLst/>
            <a:rect l="l" t="t" r="r" b="b"/>
            <a:pathLst>
              <a:path w="45720" h="45720">
                <a:moveTo>
                  <a:pt x="45326" y="0"/>
                </a:moveTo>
                <a:lnTo>
                  <a:pt x="0" y="0"/>
                </a:lnTo>
                <a:lnTo>
                  <a:pt x="0" y="45326"/>
                </a:lnTo>
                <a:lnTo>
                  <a:pt x="45326" y="45326"/>
                </a:lnTo>
                <a:lnTo>
                  <a:pt x="45326" y="0"/>
                </a:lnTo>
                <a:close/>
              </a:path>
            </a:pathLst>
          </a:custGeom>
          <a:solidFill>
            <a:srgbClr val="A7B5DB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2" name="object 32"/>
          <p:cNvSpPr/>
          <p:nvPr/>
        </p:nvSpPr>
        <p:spPr>
          <a:xfrm>
            <a:off x="5177754" y="1874494"/>
            <a:ext cx="113524" cy="860633"/>
          </a:xfrm>
          <a:custGeom>
            <a:avLst/>
            <a:gdLst/>
            <a:ahLst/>
            <a:cxnLst/>
            <a:rect l="l" t="t" r="r" b="b"/>
            <a:pathLst>
              <a:path w="113664" h="861694">
                <a:moveTo>
                  <a:pt x="0" y="0"/>
                </a:moveTo>
                <a:lnTo>
                  <a:pt x="22001" y="740"/>
                </a:lnTo>
                <a:lnTo>
                  <a:pt x="39970" y="2759"/>
                </a:lnTo>
                <a:lnTo>
                  <a:pt x="52085" y="5754"/>
                </a:lnTo>
                <a:lnTo>
                  <a:pt x="56527" y="9423"/>
                </a:lnTo>
                <a:lnTo>
                  <a:pt x="56527" y="421233"/>
                </a:lnTo>
                <a:lnTo>
                  <a:pt x="60968" y="424897"/>
                </a:lnTo>
                <a:lnTo>
                  <a:pt x="73078" y="427893"/>
                </a:lnTo>
                <a:lnTo>
                  <a:pt x="91042" y="429915"/>
                </a:lnTo>
                <a:lnTo>
                  <a:pt x="113042" y="430656"/>
                </a:lnTo>
                <a:lnTo>
                  <a:pt x="91042" y="431396"/>
                </a:lnTo>
                <a:lnTo>
                  <a:pt x="73078" y="433414"/>
                </a:lnTo>
                <a:lnTo>
                  <a:pt x="60968" y="436405"/>
                </a:lnTo>
                <a:lnTo>
                  <a:pt x="56527" y="440067"/>
                </a:lnTo>
                <a:lnTo>
                  <a:pt x="56527" y="851877"/>
                </a:lnTo>
                <a:lnTo>
                  <a:pt x="52085" y="855547"/>
                </a:lnTo>
                <a:lnTo>
                  <a:pt x="39970" y="858542"/>
                </a:lnTo>
                <a:lnTo>
                  <a:pt x="22001" y="860561"/>
                </a:lnTo>
                <a:lnTo>
                  <a:pt x="0" y="861301"/>
                </a:lnTo>
              </a:path>
            </a:pathLst>
          </a:custGeom>
          <a:ln w="12039">
            <a:solidFill>
              <a:srgbClr val="4472C4"/>
            </a:solidFill>
          </a:ln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33" name="object 33"/>
          <p:cNvSpPr txBox="1"/>
          <p:nvPr/>
        </p:nvSpPr>
        <p:spPr>
          <a:xfrm>
            <a:off x="5666160" y="1853135"/>
            <a:ext cx="1271607" cy="916445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357076" indent="-634">
              <a:lnSpc>
                <a:spcPct val="102099"/>
              </a:lnSpc>
              <a:spcBef>
                <a:spcPts val="100"/>
              </a:spcBef>
            </a:pPr>
            <a:r>
              <a:rPr sz="949" dirty="0">
                <a:latin typeface="Calibri"/>
                <a:cs typeface="Calibri"/>
              </a:rPr>
              <a:t>Ph-like </a:t>
            </a:r>
            <a:r>
              <a:rPr sz="949" spc="10" dirty="0">
                <a:latin typeface="Calibri"/>
                <a:cs typeface="Calibri"/>
              </a:rPr>
              <a:t>(n=18) 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KMT2Ar (n=16) 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-10" dirty="0">
                <a:latin typeface="Calibri"/>
                <a:cs typeface="Calibri"/>
              </a:rPr>
              <a:t>PAX5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P80R</a:t>
            </a:r>
            <a:r>
              <a:rPr sz="949" spc="-3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(n=11)</a:t>
            </a:r>
            <a:endParaRPr sz="949">
              <a:latin typeface="Calibri"/>
              <a:cs typeface="Calibri"/>
            </a:endParaRPr>
          </a:p>
          <a:p>
            <a:pPr marL="12685" marR="5074" indent="-634" algn="just">
              <a:lnSpc>
                <a:spcPct val="102099"/>
              </a:lnSpc>
              <a:spcBef>
                <a:spcPts val="30"/>
              </a:spcBef>
            </a:pPr>
            <a:r>
              <a:rPr sz="949" spc="5" dirty="0">
                <a:latin typeface="Calibri"/>
                <a:cs typeface="Calibri"/>
              </a:rPr>
              <a:t>Low-hypodiploid </a:t>
            </a:r>
            <a:r>
              <a:rPr sz="949" spc="10" dirty="0">
                <a:latin typeface="Calibri"/>
                <a:cs typeface="Calibri"/>
              </a:rPr>
              <a:t>(n=10) </a:t>
            </a:r>
            <a:r>
              <a:rPr sz="949" spc="15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High-hyperdiploid (n=9) </a:t>
            </a:r>
            <a:r>
              <a:rPr sz="949" spc="10" dirty="0">
                <a:latin typeface="Calibri"/>
                <a:cs typeface="Calibri"/>
              </a:rPr>
              <a:t> </a:t>
            </a:r>
            <a:r>
              <a:rPr sz="949" spc="5" dirty="0">
                <a:latin typeface="Calibri"/>
                <a:cs typeface="Calibri"/>
              </a:rPr>
              <a:t>t(1;19)/TCF3::PBX1</a:t>
            </a:r>
            <a:r>
              <a:rPr sz="949" spc="-45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(n=9)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666532" y="3480622"/>
            <a:ext cx="76296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alibri"/>
                <a:cs typeface="Calibri"/>
              </a:rPr>
              <a:t>B-other</a:t>
            </a:r>
            <a:r>
              <a:rPr sz="949" spc="-40" dirty="0">
                <a:latin typeface="Calibri"/>
                <a:cs typeface="Calibri"/>
              </a:rPr>
              <a:t> </a:t>
            </a:r>
            <a:r>
              <a:rPr sz="949" spc="10" dirty="0">
                <a:latin typeface="Calibri"/>
                <a:cs typeface="Calibri"/>
              </a:rPr>
              <a:t>(n=69)</a:t>
            </a:r>
            <a:endParaRPr sz="9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363983" y="2920455"/>
            <a:ext cx="2118288" cy="24495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Respuesta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5" dirty="0">
                <a:solidFill>
                  <a:srgbClr val="0033CC"/>
                </a:solidFill>
                <a:latin typeface="Calibri"/>
                <a:cs typeface="Calibri"/>
              </a:rPr>
              <a:t>al</a:t>
            </a:r>
            <a:r>
              <a:rPr sz="1498" b="1" dirty="0">
                <a:solidFill>
                  <a:srgbClr val="0033CC"/>
                </a:solidFill>
                <a:latin typeface="Calibri"/>
                <a:cs typeface="Calibri"/>
              </a:rPr>
              <a:t> </a:t>
            </a:r>
            <a:r>
              <a:rPr sz="1498" b="1" spc="-5" dirty="0">
                <a:solidFill>
                  <a:srgbClr val="0033CC"/>
                </a:solidFill>
                <a:latin typeface="Calibri"/>
                <a:cs typeface="Calibri"/>
              </a:rPr>
              <a:t>tratamiento?</a:t>
            </a:r>
            <a:endParaRPr sz="1498">
              <a:latin typeface="Calibri"/>
              <a:cs typeface="Calibri"/>
            </a:endParaRPr>
          </a:p>
        </p:txBody>
      </p:sp>
      <p:sp>
        <p:nvSpPr>
          <p:cNvPr id="36" name="object 36"/>
          <p:cNvSpPr txBox="1">
            <a:spLocks noGrp="1"/>
          </p:cNvSpPr>
          <p:nvPr>
            <p:ph type="title" idx="4294967295"/>
          </p:nvPr>
        </p:nvSpPr>
        <p:spPr>
          <a:xfrm>
            <a:off x="3616972" y="1354650"/>
            <a:ext cx="2401044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7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20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(I)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566682" y="2006179"/>
          <a:ext cx="2752505" cy="17009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2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7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25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8997"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Subtipo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LAL-B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581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ERM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fin</a:t>
                      </a:r>
                      <a:r>
                        <a:rPr sz="9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Ind-1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&lt;0,01%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≥0,01%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B-other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(n=53)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53%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47%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Ph-like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4508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35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27%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73%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KMT2Ar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53%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47%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Low-hypodiploid</a:t>
                      </a:r>
                      <a:r>
                        <a:rPr sz="9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(n=9)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10" dirty="0">
                          <a:latin typeface="Corbel"/>
                          <a:cs typeface="Corbel"/>
                        </a:rPr>
                        <a:t>PAX5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P80R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(n=10)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100%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High-hyperdiploid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(n=8)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75%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25%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t(1;19)/TCF3::PBX1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(n=6)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83%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17%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4343537" y="3739356"/>
            <a:ext cx="442684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spc="5" dirty="0">
                <a:latin typeface="Corbel"/>
                <a:cs typeface="Corbel"/>
              </a:rPr>
              <a:t>p</a:t>
            </a:r>
            <a:r>
              <a:rPr sz="949" spc="10" dirty="0">
                <a:latin typeface="Corbel"/>
                <a:cs typeface="Corbel"/>
              </a:rPr>
              <a:t>=0,006</a:t>
            </a:r>
            <a:endParaRPr sz="949">
              <a:latin typeface="Corbel"/>
              <a:cs typeface="Corbe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808510" y="2006179"/>
          <a:ext cx="2812121" cy="17009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971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179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70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8997"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Subtipo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LAL-B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7084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b="1" spc="1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ERM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fin</a:t>
                      </a:r>
                      <a:r>
                        <a:rPr sz="900" b="1" spc="-20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FFFF"/>
                          </a:solidFill>
                          <a:latin typeface="Corbel"/>
                          <a:cs typeface="Corbel"/>
                        </a:rPr>
                        <a:t>Ind-1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4472C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&lt;0,001%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≥0,001%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B-other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(n=53)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40%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60%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2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dirty="0">
                          <a:latin typeface="Corbel"/>
                          <a:cs typeface="Corbel"/>
                        </a:rPr>
                        <a:t>Ph-like</a:t>
                      </a:r>
                      <a:r>
                        <a:rPr sz="900" spc="-2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R="4826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10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13%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87%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KMT2Ar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(n=15)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R="45720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u="heavy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-25" dirty="0">
                          <a:uFill>
                            <a:solidFill>
                              <a:srgbClr val="FF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u="heavy" spc="10" dirty="0">
                          <a:uFill>
                            <a:solidFill>
                              <a:srgbClr val="FF0000"/>
                            </a:solidFill>
                          </a:uFill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Low-hypodiploid</a:t>
                      </a:r>
                      <a:r>
                        <a:rPr sz="900" spc="-1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(n=9)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10" dirty="0">
                          <a:latin typeface="Corbel"/>
                          <a:cs typeface="Corbel"/>
                        </a:rPr>
                        <a:t>PAX5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10" dirty="0">
                          <a:latin typeface="Corbel"/>
                          <a:cs typeface="Corbel"/>
                        </a:rPr>
                        <a:t>P80R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(n=10)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90%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10%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High-hyperdiploid</a:t>
                      </a:r>
                      <a:r>
                        <a:rPr sz="900" spc="-25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(n=8)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63%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37%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CFD5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8997"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5" dirty="0">
                          <a:latin typeface="Corbel"/>
                          <a:cs typeface="Corbel"/>
                        </a:rPr>
                        <a:t>t(1;19)/TCF3::PBX1</a:t>
                      </a:r>
                      <a:r>
                        <a:rPr sz="900" spc="-30" dirty="0">
                          <a:latin typeface="Corbel"/>
                          <a:cs typeface="Corbel"/>
                        </a:rPr>
                        <a:t> </a:t>
                      </a:r>
                      <a:r>
                        <a:rPr sz="900" spc="5" dirty="0">
                          <a:latin typeface="Corbel"/>
                          <a:cs typeface="Corbel"/>
                        </a:rPr>
                        <a:t>(n=6)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-5" dirty="0">
                          <a:latin typeface="Corbel"/>
                          <a:cs typeface="Corbel"/>
                        </a:rPr>
                        <a:t>67%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900" spc="10" dirty="0">
                          <a:latin typeface="Corbel"/>
                          <a:cs typeface="Corbel"/>
                        </a:rPr>
                        <a:t>33%</a:t>
                      </a:r>
                      <a:endParaRPr sz="900">
                        <a:latin typeface="Corbel"/>
                        <a:cs typeface="Corbel"/>
                      </a:endParaRPr>
                    </a:p>
                  </a:txBody>
                  <a:tcPr marL="0" marR="0" marT="20929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9EB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128672" y="1675066"/>
            <a:ext cx="3029025" cy="161896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marL="12685">
              <a:spcBef>
                <a:spcPts val="125"/>
              </a:spcBef>
            </a:pPr>
            <a:r>
              <a:rPr sz="949" b="1" spc="5" dirty="0">
                <a:latin typeface="Corbel"/>
                <a:cs typeface="Corbel"/>
              </a:rPr>
              <a:t>Pacientes LAL-B </a:t>
            </a:r>
            <a:r>
              <a:rPr sz="949" b="1" spc="10" dirty="0">
                <a:latin typeface="Corbel"/>
                <a:cs typeface="Corbel"/>
              </a:rPr>
              <a:t>que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han </a:t>
            </a:r>
            <a:r>
              <a:rPr sz="949" b="1" spc="5" dirty="0">
                <a:latin typeface="Corbel"/>
                <a:cs typeface="Corbel"/>
              </a:rPr>
              <a:t>alcanzado </a:t>
            </a:r>
            <a:r>
              <a:rPr sz="949" b="1" spc="10" dirty="0">
                <a:latin typeface="Corbel"/>
                <a:cs typeface="Corbel"/>
              </a:rPr>
              <a:t>RC</a:t>
            </a:r>
            <a:r>
              <a:rPr sz="949" b="1" spc="5" dirty="0">
                <a:latin typeface="Corbel"/>
                <a:cs typeface="Corbel"/>
              </a:rPr>
              <a:t> </a:t>
            </a:r>
            <a:r>
              <a:rPr sz="949" b="1" spc="10" dirty="0">
                <a:latin typeface="Corbel"/>
                <a:cs typeface="Corbel"/>
              </a:rPr>
              <a:t>y </a:t>
            </a:r>
            <a:r>
              <a:rPr sz="949" b="1" spc="5" dirty="0">
                <a:latin typeface="Corbel"/>
                <a:cs typeface="Corbel"/>
              </a:rPr>
              <a:t>finalizado </a:t>
            </a:r>
            <a:r>
              <a:rPr sz="949" b="1" spc="10" dirty="0">
                <a:latin typeface="Corbel"/>
                <a:cs typeface="Corbel"/>
              </a:rPr>
              <a:t>Ind-1</a:t>
            </a:r>
            <a:endParaRPr sz="949">
              <a:latin typeface="Corbel"/>
              <a:cs typeface="Corbel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3592498" y="1354650"/>
            <a:ext cx="2565199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70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10" dirty="0">
                <a:solidFill>
                  <a:srgbClr val="0070C0"/>
                </a:solidFill>
              </a:rPr>
              <a:t> </a:t>
            </a:r>
            <a:r>
              <a:rPr spc="-5" dirty="0">
                <a:solidFill>
                  <a:srgbClr val="0070C0"/>
                </a:solidFill>
              </a:rPr>
              <a:t>(II)</a:t>
            </a:r>
          </a:p>
        </p:txBody>
      </p:sp>
      <p:grpSp>
        <p:nvGrpSpPr>
          <p:cNvPr id="9" name="object 9"/>
          <p:cNvGrpSpPr/>
          <p:nvPr/>
        </p:nvGrpSpPr>
        <p:grpSpPr>
          <a:xfrm>
            <a:off x="1349681" y="2611077"/>
            <a:ext cx="199144" cy="507374"/>
            <a:chOff x="1345708" y="2614296"/>
            <a:chExt cx="199390" cy="508000"/>
          </a:xfrm>
        </p:grpSpPr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971373"/>
              <a:ext cx="199174" cy="15072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614296"/>
              <a:ext cx="199174" cy="150723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5708" y="2790145"/>
              <a:ext cx="199174" cy="150723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1349681" y="3182778"/>
            <a:ext cx="199144" cy="509277"/>
            <a:chOff x="1345708" y="3186702"/>
            <a:chExt cx="199390" cy="509905"/>
          </a:xfrm>
        </p:grpSpPr>
        <p:pic>
          <p:nvPicPr>
            <p:cNvPr id="14" name="object 1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5708" y="3186702"/>
              <a:ext cx="199174" cy="15072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5708" y="3360755"/>
              <a:ext cx="199174" cy="150723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45708" y="3545575"/>
              <a:ext cx="199174" cy="15072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23919" y="1804591"/>
            <a:ext cx="2935795" cy="2495014"/>
            <a:chOff x="2120900" y="1806816"/>
            <a:chExt cx="2939415" cy="249809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0900" y="1806816"/>
              <a:ext cx="2939186" cy="249777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596388" y="2855036"/>
              <a:ext cx="140335" cy="561340"/>
            </a:xfrm>
            <a:custGeom>
              <a:avLst/>
              <a:gdLst/>
              <a:ahLst/>
              <a:cxnLst/>
              <a:rect l="l" t="t" r="r" b="b"/>
              <a:pathLst>
                <a:path w="140335" h="561339">
                  <a:moveTo>
                    <a:pt x="139966" y="515594"/>
                  </a:moveTo>
                  <a:lnTo>
                    <a:pt x="94208" y="469836"/>
                  </a:lnTo>
                  <a:lnTo>
                    <a:pt x="94208" y="492709"/>
                  </a:lnTo>
                  <a:lnTo>
                    <a:pt x="0" y="492709"/>
                  </a:lnTo>
                  <a:lnTo>
                    <a:pt x="0" y="538467"/>
                  </a:lnTo>
                  <a:lnTo>
                    <a:pt x="94208" y="538467"/>
                  </a:lnTo>
                  <a:lnTo>
                    <a:pt x="94208" y="561340"/>
                  </a:lnTo>
                  <a:lnTo>
                    <a:pt x="139966" y="515594"/>
                  </a:lnTo>
                  <a:close/>
                </a:path>
                <a:path w="140335" h="561339">
                  <a:moveTo>
                    <a:pt x="139966" y="324497"/>
                  </a:moveTo>
                  <a:lnTo>
                    <a:pt x="94208" y="278739"/>
                  </a:lnTo>
                  <a:lnTo>
                    <a:pt x="94208" y="301612"/>
                  </a:lnTo>
                  <a:lnTo>
                    <a:pt x="0" y="301612"/>
                  </a:lnTo>
                  <a:lnTo>
                    <a:pt x="0" y="347370"/>
                  </a:lnTo>
                  <a:lnTo>
                    <a:pt x="94208" y="347370"/>
                  </a:lnTo>
                  <a:lnTo>
                    <a:pt x="94208" y="370243"/>
                  </a:lnTo>
                  <a:lnTo>
                    <a:pt x="139966" y="324497"/>
                  </a:lnTo>
                  <a:close/>
                </a:path>
                <a:path w="140335" h="561339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91503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596388" y="2948343"/>
              <a:ext cx="140335" cy="368935"/>
            </a:xfrm>
            <a:custGeom>
              <a:avLst/>
              <a:gdLst/>
              <a:ahLst/>
              <a:cxnLst/>
              <a:rect l="l" t="t" r="r" b="b"/>
              <a:pathLst>
                <a:path w="140335" h="368935">
                  <a:moveTo>
                    <a:pt x="139966" y="322707"/>
                  </a:moveTo>
                  <a:lnTo>
                    <a:pt x="94208" y="276948"/>
                  </a:lnTo>
                  <a:lnTo>
                    <a:pt x="94208" y="299821"/>
                  </a:lnTo>
                  <a:lnTo>
                    <a:pt x="0" y="299821"/>
                  </a:lnTo>
                  <a:lnTo>
                    <a:pt x="0" y="345579"/>
                  </a:lnTo>
                  <a:lnTo>
                    <a:pt x="94208" y="345579"/>
                  </a:lnTo>
                  <a:lnTo>
                    <a:pt x="94208" y="368452"/>
                  </a:lnTo>
                  <a:lnTo>
                    <a:pt x="139966" y="322707"/>
                  </a:lnTo>
                  <a:close/>
                </a:path>
                <a:path w="140335" h="368935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87922"/>
                  </a:lnTo>
                  <a:lnTo>
                    <a:pt x="94208" y="91503"/>
                  </a:lnTo>
                  <a:lnTo>
                    <a:pt x="94208" y="110794"/>
                  </a:lnTo>
                  <a:lnTo>
                    <a:pt x="0" y="110794"/>
                  </a:lnTo>
                  <a:lnTo>
                    <a:pt x="0" y="156552"/>
                  </a:lnTo>
                  <a:lnTo>
                    <a:pt x="94208" y="156552"/>
                  </a:lnTo>
                  <a:lnTo>
                    <a:pt x="94208" y="179425"/>
                  </a:lnTo>
                  <a:lnTo>
                    <a:pt x="139966" y="133680"/>
                  </a:lnTo>
                  <a:lnTo>
                    <a:pt x="95999" y="89725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3451345" y="1354650"/>
            <a:ext cx="2614458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8750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6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15" dirty="0">
                <a:solidFill>
                  <a:srgbClr val="0070C0"/>
                </a:solidFill>
              </a:rPr>
              <a:t> </a:t>
            </a:r>
            <a:r>
              <a:rPr spc="-5" dirty="0">
                <a:solidFill>
                  <a:srgbClr val="0070C0"/>
                </a:solidFill>
              </a:rPr>
              <a:t>(III)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6258121" y="1670668"/>
            <a:ext cx="8733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H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ig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h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hy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p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er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dipl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oid</a:t>
            </a:r>
            <a:endParaRPr sz="849">
              <a:latin typeface="Corbel"/>
              <a:cs typeface="Corbel"/>
            </a:endParaRPr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48494" y="2071245"/>
            <a:ext cx="1646491" cy="1335546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5915951" y="3460162"/>
            <a:ext cx="1652138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orbel"/>
                <a:cs typeface="Corbel"/>
              </a:rPr>
              <a:t>Datos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PE</a:t>
            </a:r>
            <a:r>
              <a:rPr sz="749" spc="-5" dirty="0">
                <a:latin typeface="Corbel"/>
                <a:cs typeface="Corbel"/>
              </a:rPr>
              <a:t>T</a:t>
            </a:r>
            <a:r>
              <a:rPr sz="749" spc="5" dirty="0">
                <a:latin typeface="Corbel"/>
                <a:cs typeface="Corbel"/>
              </a:rPr>
              <a:t>HE</a:t>
            </a:r>
            <a:r>
              <a:rPr sz="749" dirty="0">
                <a:latin typeface="Corbel"/>
                <a:cs typeface="Corbel"/>
              </a:rPr>
              <a:t>M</a:t>
            </a:r>
            <a:r>
              <a:rPr sz="749" spc="5" dirty="0">
                <a:latin typeface="Corbel"/>
                <a:cs typeface="Corbel"/>
              </a:rPr>
              <a:t>A</a:t>
            </a:r>
            <a:r>
              <a:rPr sz="749" spc="-5" dirty="0">
                <a:latin typeface="Corbel"/>
                <a:cs typeface="Corbel"/>
              </a:rPr>
              <a:t> p</a:t>
            </a:r>
            <a:r>
              <a:rPr sz="749" dirty="0">
                <a:latin typeface="Corbel"/>
                <a:cs typeface="Corbel"/>
              </a:rPr>
              <a:t>roto</a:t>
            </a:r>
            <a:r>
              <a:rPr sz="749" spc="-5" dirty="0">
                <a:latin typeface="Corbel"/>
                <a:cs typeface="Corbel"/>
              </a:rPr>
              <a:t>c</a:t>
            </a:r>
            <a:r>
              <a:rPr sz="749" dirty="0">
                <a:latin typeface="Corbel"/>
                <a:cs typeface="Corbel"/>
              </a:rPr>
              <a:t>olos</a:t>
            </a:r>
            <a:r>
              <a:rPr sz="749" spc="-4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AR</a:t>
            </a:r>
            <a:r>
              <a:rPr sz="749" spc="-15" dirty="0">
                <a:latin typeface="Corbel"/>
                <a:cs typeface="Corbel"/>
              </a:rPr>
              <a:t>0</a:t>
            </a:r>
            <a:r>
              <a:rPr sz="749" dirty="0">
                <a:latin typeface="Corbel"/>
                <a:cs typeface="Corbel"/>
              </a:rPr>
              <a:t>3 y</a:t>
            </a:r>
            <a:r>
              <a:rPr sz="749" spc="-35" dirty="0">
                <a:latin typeface="Corbel"/>
                <a:cs typeface="Corbel"/>
              </a:rPr>
              <a:t> </a:t>
            </a:r>
            <a:r>
              <a:rPr sz="749" spc="-5" dirty="0">
                <a:latin typeface="Corbel"/>
                <a:cs typeface="Corbel"/>
              </a:rPr>
              <a:t>AR1</a:t>
            </a:r>
            <a:r>
              <a:rPr sz="749" dirty="0">
                <a:latin typeface="Corbel"/>
                <a:cs typeface="Corbel"/>
              </a:rPr>
              <a:t>1</a:t>
            </a:r>
            <a:endParaRPr sz="749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187561" y="1632746"/>
            <a:ext cx="3878243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orbel"/>
                <a:cs typeface="Corbel"/>
              </a:rPr>
              <a:t>ESTÁNDAR </a:t>
            </a:r>
            <a:r>
              <a:rPr sz="849" spc="5" dirty="0">
                <a:latin typeface="Corbel"/>
                <a:cs typeface="Corbel"/>
              </a:rPr>
              <a:t>con “pocas” alteraciones </a:t>
            </a:r>
            <a:r>
              <a:rPr sz="849" dirty="0">
                <a:latin typeface="Corbel"/>
                <a:cs typeface="Corbel"/>
              </a:rPr>
              <a:t>por</a:t>
            </a:r>
            <a:r>
              <a:rPr sz="849" spc="-15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SNP </a:t>
            </a:r>
            <a:r>
              <a:rPr sz="849" dirty="0">
                <a:latin typeface="Corbel"/>
                <a:cs typeface="Corbel"/>
              </a:rPr>
              <a:t>array,</a:t>
            </a:r>
            <a:r>
              <a:rPr sz="849" spc="5" dirty="0">
                <a:latin typeface="Corbel"/>
                <a:cs typeface="Corbel"/>
              </a:rPr>
              <a:t> NGS pocas mutaciones </a:t>
            </a:r>
            <a:r>
              <a:rPr sz="849" dirty="0">
                <a:latin typeface="Corbel"/>
                <a:cs typeface="Corbel"/>
              </a:rPr>
              <a:t>(vía</a:t>
            </a:r>
            <a:r>
              <a:rPr sz="849" spc="5" dirty="0">
                <a:latin typeface="Corbel"/>
                <a:cs typeface="Corbel"/>
              </a:rPr>
              <a:t> </a:t>
            </a:r>
            <a:r>
              <a:rPr sz="849" dirty="0">
                <a:latin typeface="Corbel"/>
                <a:cs typeface="Corbel"/>
              </a:rPr>
              <a:t>RAS)</a:t>
            </a:r>
            <a:endParaRPr sz="8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23919" y="1804591"/>
            <a:ext cx="2935795" cy="2495014"/>
            <a:chOff x="2120900" y="1806816"/>
            <a:chExt cx="2939415" cy="249809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0900" y="1806816"/>
              <a:ext cx="2939186" cy="249777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596388" y="2855036"/>
              <a:ext cx="140335" cy="561340"/>
            </a:xfrm>
            <a:custGeom>
              <a:avLst/>
              <a:gdLst/>
              <a:ahLst/>
              <a:cxnLst/>
              <a:rect l="l" t="t" r="r" b="b"/>
              <a:pathLst>
                <a:path w="140335" h="561339">
                  <a:moveTo>
                    <a:pt x="139966" y="515594"/>
                  </a:moveTo>
                  <a:lnTo>
                    <a:pt x="94208" y="469836"/>
                  </a:lnTo>
                  <a:lnTo>
                    <a:pt x="94208" y="492709"/>
                  </a:lnTo>
                  <a:lnTo>
                    <a:pt x="0" y="492709"/>
                  </a:lnTo>
                  <a:lnTo>
                    <a:pt x="0" y="538467"/>
                  </a:lnTo>
                  <a:lnTo>
                    <a:pt x="94208" y="538467"/>
                  </a:lnTo>
                  <a:lnTo>
                    <a:pt x="94208" y="561340"/>
                  </a:lnTo>
                  <a:lnTo>
                    <a:pt x="139966" y="515594"/>
                  </a:lnTo>
                  <a:close/>
                </a:path>
                <a:path w="140335" h="561339">
                  <a:moveTo>
                    <a:pt x="139966" y="324497"/>
                  </a:moveTo>
                  <a:lnTo>
                    <a:pt x="94208" y="278739"/>
                  </a:lnTo>
                  <a:lnTo>
                    <a:pt x="94208" y="301612"/>
                  </a:lnTo>
                  <a:lnTo>
                    <a:pt x="0" y="301612"/>
                  </a:lnTo>
                  <a:lnTo>
                    <a:pt x="0" y="347370"/>
                  </a:lnTo>
                  <a:lnTo>
                    <a:pt x="94208" y="347370"/>
                  </a:lnTo>
                  <a:lnTo>
                    <a:pt x="94208" y="370243"/>
                  </a:lnTo>
                  <a:lnTo>
                    <a:pt x="139966" y="324497"/>
                  </a:lnTo>
                  <a:close/>
                </a:path>
                <a:path w="140335" h="561339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91503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596388" y="2948343"/>
              <a:ext cx="140335" cy="368935"/>
            </a:xfrm>
            <a:custGeom>
              <a:avLst/>
              <a:gdLst/>
              <a:ahLst/>
              <a:cxnLst/>
              <a:rect l="l" t="t" r="r" b="b"/>
              <a:pathLst>
                <a:path w="140335" h="368935">
                  <a:moveTo>
                    <a:pt x="139966" y="322707"/>
                  </a:moveTo>
                  <a:lnTo>
                    <a:pt x="94208" y="276948"/>
                  </a:lnTo>
                  <a:lnTo>
                    <a:pt x="94208" y="299821"/>
                  </a:lnTo>
                  <a:lnTo>
                    <a:pt x="0" y="299821"/>
                  </a:lnTo>
                  <a:lnTo>
                    <a:pt x="0" y="345579"/>
                  </a:lnTo>
                  <a:lnTo>
                    <a:pt x="94208" y="345579"/>
                  </a:lnTo>
                  <a:lnTo>
                    <a:pt x="94208" y="368452"/>
                  </a:lnTo>
                  <a:lnTo>
                    <a:pt x="139966" y="322707"/>
                  </a:lnTo>
                  <a:close/>
                </a:path>
                <a:path w="140335" h="368935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87922"/>
                  </a:lnTo>
                  <a:lnTo>
                    <a:pt x="94208" y="91503"/>
                  </a:lnTo>
                  <a:lnTo>
                    <a:pt x="94208" y="110794"/>
                  </a:lnTo>
                  <a:lnTo>
                    <a:pt x="0" y="110794"/>
                  </a:lnTo>
                  <a:lnTo>
                    <a:pt x="0" y="156552"/>
                  </a:lnTo>
                  <a:lnTo>
                    <a:pt x="94208" y="156552"/>
                  </a:lnTo>
                  <a:lnTo>
                    <a:pt x="94208" y="179425"/>
                  </a:lnTo>
                  <a:lnTo>
                    <a:pt x="139966" y="133680"/>
                  </a:lnTo>
                  <a:lnTo>
                    <a:pt x="95999" y="89725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3451344" y="1354650"/>
            <a:ext cx="2566672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8750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6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15" dirty="0">
                <a:solidFill>
                  <a:srgbClr val="0070C0"/>
                </a:solidFill>
              </a:rPr>
              <a:t> </a:t>
            </a:r>
            <a:r>
              <a:rPr spc="-5" dirty="0">
                <a:solidFill>
                  <a:srgbClr val="0070C0"/>
                </a:solidFill>
              </a:rPr>
              <a:t>(III)</a:t>
            </a:r>
          </a:p>
        </p:txBody>
      </p:sp>
      <p:pic>
        <p:nvPicPr>
          <p:cNvPr id="9" name="object 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228022" y="2111134"/>
            <a:ext cx="2614690" cy="1255345"/>
          </a:xfrm>
          <a:prstGeom prst="rect">
            <a:avLst/>
          </a:prstGeom>
        </p:spPr>
      </p:pic>
      <p:sp>
        <p:nvSpPr>
          <p:cNvPr id="10" name="object 10"/>
          <p:cNvSpPr txBox="1"/>
          <p:nvPr/>
        </p:nvSpPr>
        <p:spPr>
          <a:xfrm>
            <a:off x="6346365" y="3552494"/>
            <a:ext cx="813702" cy="49088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 marR="5074" algn="ctr">
              <a:spcBef>
                <a:spcPts val="105"/>
              </a:spcBef>
            </a:pPr>
            <a:r>
              <a:rPr sz="749" spc="5" dirty="0">
                <a:latin typeface="Corbel"/>
                <a:cs typeface="Corbel"/>
              </a:rPr>
              <a:t>H </a:t>
            </a:r>
            <a:r>
              <a:rPr sz="749" dirty="0">
                <a:latin typeface="Corbel"/>
                <a:cs typeface="Corbel"/>
              </a:rPr>
              <a:t>Saint Louis </a:t>
            </a:r>
            <a:r>
              <a:rPr sz="749" spc="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Proto</a:t>
            </a:r>
            <a:r>
              <a:rPr sz="749" spc="-5" dirty="0">
                <a:latin typeface="Corbel"/>
                <a:cs typeface="Corbel"/>
              </a:rPr>
              <a:t>c</a:t>
            </a:r>
            <a:r>
              <a:rPr sz="749" dirty="0">
                <a:latin typeface="Corbel"/>
                <a:cs typeface="Corbel"/>
              </a:rPr>
              <a:t>olos</a:t>
            </a:r>
            <a:r>
              <a:rPr sz="749" spc="-35" dirty="0">
                <a:latin typeface="Corbel"/>
                <a:cs typeface="Corbel"/>
              </a:rPr>
              <a:t> </a:t>
            </a:r>
            <a:r>
              <a:rPr sz="749" spc="5" dirty="0">
                <a:latin typeface="Corbel"/>
                <a:cs typeface="Corbel"/>
              </a:rPr>
              <a:t>G</a:t>
            </a:r>
            <a:r>
              <a:rPr sz="749" spc="-5" dirty="0">
                <a:latin typeface="Corbel"/>
                <a:cs typeface="Corbel"/>
              </a:rPr>
              <a:t>RAAL</a:t>
            </a:r>
            <a:r>
              <a:rPr sz="749" dirty="0">
                <a:latin typeface="Corbel"/>
                <a:cs typeface="Corbel"/>
              </a:rPr>
              <a:t>L</a:t>
            </a:r>
            <a:endParaRPr sz="749">
              <a:latin typeface="Corbel"/>
              <a:cs typeface="Corbel"/>
            </a:endParaRPr>
          </a:p>
          <a:p>
            <a:pPr algn="ctr">
              <a:spcBef>
                <a:spcPts val="35"/>
              </a:spcBef>
            </a:pPr>
            <a:r>
              <a:rPr sz="749" dirty="0">
                <a:latin typeface="Corbel"/>
                <a:cs typeface="Corbel"/>
              </a:rPr>
              <a:t>~600</a:t>
            </a:r>
            <a:r>
              <a:rPr sz="749" spc="-35" dirty="0">
                <a:latin typeface="Corbel"/>
                <a:cs typeface="Corbel"/>
              </a:rPr>
              <a:t> </a:t>
            </a:r>
            <a:r>
              <a:rPr sz="749" spc="-5" dirty="0">
                <a:latin typeface="Corbel"/>
                <a:cs typeface="Corbel"/>
              </a:rPr>
              <a:t>LAL-B</a:t>
            </a:r>
            <a:endParaRPr sz="749">
              <a:latin typeface="Corbel"/>
              <a:cs typeface="Corbel"/>
            </a:endParaRPr>
          </a:p>
          <a:p>
            <a:pPr algn="ctr">
              <a:spcBef>
                <a:spcPts val="20"/>
              </a:spcBef>
            </a:pPr>
            <a:r>
              <a:rPr sz="749" dirty="0">
                <a:latin typeface="Corbel"/>
                <a:cs typeface="Corbel"/>
              </a:rPr>
              <a:t>(Passet</a:t>
            </a:r>
            <a:r>
              <a:rPr sz="749" spc="-1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Blood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spc="-5" dirty="0">
                <a:latin typeface="Corbel"/>
                <a:cs typeface="Corbel"/>
              </a:rPr>
              <a:t>2018)</a:t>
            </a:r>
            <a:endParaRPr sz="749">
              <a:latin typeface="Corbel"/>
              <a:cs typeface="Corbe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327360" y="1632746"/>
            <a:ext cx="379072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orbel"/>
                <a:cs typeface="Corbel"/>
              </a:rPr>
              <a:t>ESTÁNDAR</a:t>
            </a:r>
            <a:r>
              <a:rPr sz="849" spc="5" dirty="0">
                <a:latin typeface="Corbel"/>
                <a:cs typeface="Corbel"/>
              </a:rPr>
              <a:t> con </a:t>
            </a:r>
            <a:r>
              <a:rPr sz="849" dirty="0">
                <a:latin typeface="Corbel"/>
                <a:cs typeface="Corbel"/>
              </a:rPr>
              <a:t>pocas</a:t>
            </a:r>
            <a:r>
              <a:rPr sz="849" spc="5" dirty="0">
                <a:latin typeface="Corbel"/>
                <a:cs typeface="Corbel"/>
              </a:rPr>
              <a:t> alteraciones por</a:t>
            </a:r>
            <a:r>
              <a:rPr sz="849" spc="-15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SNP </a:t>
            </a:r>
            <a:r>
              <a:rPr sz="849" dirty="0">
                <a:latin typeface="Corbel"/>
                <a:cs typeface="Corbel"/>
              </a:rPr>
              <a:t>array,</a:t>
            </a:r>
            <a:r>
              <a:rPr sz="849" spc="5" dirty="0">
                <a:latin typeface="Corbel"/>
                <a:cs typeface="Corbel"/>
              </a:rPr>
              <a:t> NGS pocas</a:t>
            </a:r>
            <a:r>
              <a:rPr sz="849" spc="10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mutaciones </a:t>
            </a:r>
            <a:r>
              <a:rPr sz="849" dirty="0">
                <a:latin typeface="Corbel"/>
                <a:cs typeface="Corbel"/>
              </a:rPr>
              <a:t>(vía</a:t>
            </a:r>
            <a:r>
              <a:rPr sz="849" spc="5" dirty="0">
                <a:latin typeface="Corbel"/>
                <a:cs typeface="Corbel"/>
              </a:rPr>
              <a:t> </a:t>
            </a:r>
            <a:r>
              <a:rPr sz="849" dirty="0">
                <a:latin typeface="Corbel"/>
                <a:cs typeface="Corbel"/>
              </a:rPr>
              <a:t>RAS)</a:t>
            </a:r>
            <a:endParaRPr sz="849">
              <a:latin typeface="Corbel"/>
              <a:cs typeface="Corbel"/>
            </a:endParaRPr>
          </a:p>
        </p:txBody>
      </p:sp>
      <p:pic>
        <p:nvPicPr>
          <p:cNvPr id="12" name="object 1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032514" y="1570679"/>
            <a:ext cx="256096" cy="256101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6417849" y="1670668"/>
            <a:ext cx="55430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-60" dirty="0">
                <a:solidFill>
                  <a:srgbClr val="0070C0"/>
                </a:solidFill>
                <a:latin typeface="Corbel"/>
                <a:cs typeface="Corbel"/>
              </a:rPr>
              <a:t>P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AX5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849" b="1" spc="10" dirty="0">
                <a:solidFill>
                  <a:srgbClr val="0070C0"/>
                </a:solidFill>
                <a:latin typeface="Corbel"/>
                <a:cs typeface="Corbel"/>
              </a:rPr>
              <a:t>P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8</a:t>
            </a: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0R</a:t>
            </a:r>
            <a:endParaRPr sz="849">
              <a:latin typeface="Corbel"/>
              <a:cs typeface="Corbel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1"/>
            <a:ext cx="6595233" cy="3667048"/>
            <a:chOff x="1270344" y="633301"/>
            <a:chExt cx="6603365" cy="367157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0900" y="1806816"/>
              <a:ext cx="2939186" cy="2497772"/>
            </a:xfrm>
            <a:prstGeom prst="rect">
              <a:avLst/>
            </a:prstGeom>
          </p:spPr>
        </p:pic>
      </p:grpSp>
      <p:sp>
        <p:nvSpPr>
          <p:cNvPr id="6" name="object 6"/>
          <p:cNvSpPr txBox="1">
            <a:spLocks noGrp="1"/>
          </p:cNvSpPr>
          <p:nvPr>
            <p:ph type="title" idx="4294967295"/>
          </p:nvPr>
        </p:nvSpPr>
        <p:spPr>
          <a:xfrm>
            <a:off x="3451344" y="1354650"/>
            <a:ext cx="2582878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8750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6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15" dirty="0">
                <a:solidFill>
                  <a:srgbClr val="0070C0"/>
                </a:solidFill>
              </a:rPr>
              <a:t> </a:t>
            </a:r>
            <a:r>
              <a:rPr spc="-5" dirty="0">
                <a:solidFill>
                  <a:srgbClr val="0070C0"/>
                </a:solidFill>
              </a:rPr>
              <a:t>(III)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6058413" y="3587119"/>
            <a:ext cx="1137153" cy="490885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293018" marR="286041" indent="-634" algn="ctr">
              <a:spcBef>
                <a:spcPts val="105"/>
              </a:spcBef>
            </a:pPr>
            <a:r>
              <a:rPr sz="749" spc="-5" dirty="0">
                <a:latin typeface="Corbel"/>
                <a:cs typeface="Corbel"/>
              </a:rPr>
              <a:t>Clínica </a:t>
            </a:r>
            <a:r>
              <a:rPr sz="749" dirty="0">
                <a:latin typeface="Corbel"/>
                <a:cs typeface="Corbel"/>
              </a:rPr>
              <a:t>Mayo </a:t>
            </a:r>
            <a:r>
              <a:rPr sz="749" spc="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U</a:t>
            </a:r>
            <a:r>
              <a:rPr sz="749" spc="5" dirty="0">
                <a:latin typeface="Corbel"/>
                <a:cs typeface="Corbel"/>
              </a:rPr>
              <a:t>K</a:t>
            </a:r>
            <a:r>
              <a:rPr sz="749" spc="-5" dirty="0">
                <a:latin typeface="Corbel"/>
                <a:cs typeface="Corbel"/>
              </a:rPr>
              <a:t>AL</a:t>
            </a:r>
            <a:r>
              <a:rPr sz="749" dirty="0">
                <a:latin typeface="Corbel"/>
                <a:cs typeface="Corbel"/>
              </a:rPr>
              <a:t>L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E</a:t>
            </a:r>
            <a:r>
              <a:rPr sz="749" spc="-5" dirty="0">
                <a:latin typeface="Corbel"/>
                <a:cs typeface="Corbel"/>
              </a:rPr>
              <a:t>2</a:t>
            </a:r>
            <a:r>
              <a:rPr sz="749" dirty="0">
                <a:latin typeface="Corbel"/>
                <a:cs typeface="Corbel"/>
              </a:rPr>
              <a:t>993</a:t>
            </a:r>
            <a:endParaRPr sz="749">
              <a:latin typeface="Corbel"/>
              <a:cs typeface="Corbel"/>
            </a:endParaRPr>
          </a:p>
          <a:p>
            <a:pPr marL="12685" marR="5074" algn="ctr">
              <a:lnSpc>
                <a:spcPct val="102499"/>
              </a:lnSpc>
              <a:spcBef>
                <a:spcPts val="10"/>
              </a:spcBef>
            </a:pPr>
            <a:r>
              <a:rPr sz="749" dirty="0">
                <a:latin typeface="Corbel"/>
                <a:cs typeface="Corbel"/>
              </a:rPr>
              <a:t>264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pacientes</a:t>
            </a:r>
            <a:r>
              <a:rPr sz="749" spc="-1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LAL</a:t>
            </a:r>
            <a:r>
              <a:rPr sz="749" spc="-1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</a:t>
            </a:r>
            <a:r>
              <a:rPr sz="749" spc="-2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Ph-neg </a:t>
            </a:r>
            <a:r>
              <a:rPr sz="749" spc="-13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(Paietta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Blood</a:t>
            </a:r>
            <a:r>
              <a:rPr sz="749" spc="-5" dirty="0">
                <a:latin typeface="Corbel"/>
                <a:cs typeface="Corbel"/>
              </a:rPr>
              <a:t> </a:t>
            </a:r>
            <a:r>
              <a:rPr sz="749" spc="-10" dirty="0">
                <a:latin typeface="Corbel"/>
                <a:cs typeface="Corbel"/>
              </a:rPr>
              <a:t>2021)</a:t>
            </a:r>
            <a:endParaRPr sz="749">
              <a:latin typeface="Corbel"/>
              <a:cs typeface="Corbe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5638969" y="1369100"/>
            <a:ext cx="1962905" cy="2136680"/>
            <a:chOff x="5640284" y="1370787"/>
            <a:chExt cx="1965325" cy="2139315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100280" y="1370787"/>
              <a:ext cx="505009" cy="50772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40284" y="1976996"/>
              <a:ext cx="1782979" cy="1532636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7157963" y="1828404"/>
            <a:ext cx="597433" cy="297792"/>
          </a:xfrm>
          <a:prstGeom prst="rect">
            <a:avLst/>
          </a:prstGeom>
        </p:spPr>
        <p:txBody>
          <a:bodyPr vert="horz" wrap="square" lIns="0" tIns="15855" rIns="0" bIns="0" rtlCol="0">
            <a:spAutoFit/>
          </a:bodyPr>
          <a:lstStyle/>
          <a:p>
            <a:pPr algn="ctr">
              <a:lnSpc>
                <a:spcPts val="1134"/>
              </a:lnSpc>
              <a:spcBef>
                <a:spcPts val="125"/>
              </a:spcBef>
            </a:pPr>
            <a:r>
              <a:rPr sz="949" b="1" spc="5" dirty="0">
                <a:latin typeface="Corbel"/>
                <a:cs typeface="Corbel"/>
              </a:rPr>
              <a:t>ITK</a:t>
            </a:r>
            <a:endParaRPr sz="949">
              <a:latin typeface="Corbel"/>
              <a:cs typeface="Corbel"/>
            </a:endParaRPr>
          </a:p>
          <a:p>
            <a:pPr algn="ctr">
              <a:lnSpc>
                <a:spcPts val="1134"/>
              </a:lnSpc>
            </a:pPr>
            <a:r>
              <a:rPr sz="949" b="1" spc="5" dirty="0">
                <a:latin typeface="Corbel"/>
                <a:cs typeface="Corbel"/>
              </a:rPr>
              <a:t>ABL-class?</a:t>
            </a:r>
            <a:endParaRPr sz="949">
              <a:latin typeface="Corbel"/>
              <a:cs typeface="Corbe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257455" y="1632746"/>
            <a:ext cx="377676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Muchas</a:t>
            </a:r>
            <a:r>
              <a:rPr sz="849" b="1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alteraciones por</a:t>
            </a:r>
            <a:r>
              <a:rPr sz="849" b="1" spc="-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SNP</a:t>
            </a:r>
            <a:r>
              <a:rPr sz="849" b="1" spc="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array </a:t>
            </a:r>
            <a:r>
              <a:rPr sz="849" b="1" dirty="0">
                <a:solidFill>
                  <a:srgbClr val="FF0000"/>
                </a:solidFill>
                <a:latin typeface="Corbel"/>
                <a:cs typeface="Corbel"/>
              </a:rPr>
              <a:t>(~perfil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dirty="0">
                <a:solidFill>
                  <a:srgbClr val="FF0000"/>
                </a:solidFill>
                <a:latin typeface="Corbel"/>
                <a:cs typeface="Corbel"/>
              </a:rPr>
              <a:t>característico)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 y</a:t>
            </a:r>
            <a:r>
              <a:rPr sz="849" b="1" spc="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NGS</a:t>
            </a:r>
            <a:r>
              <a:rPr sz="849" b="1" spc="10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mutación</a:t>
            </a:r>
            <a:r>
              <a:rPr sz="849" b="1" spc="-15" dirty="0">
                <a:solidFill>
                  <a:srgbClr val="FF0000"/>
                </a:solidFill>
                <a:latin typeface="Corbel"/>
                <a:cs typeface="Corbel"/>
              </a:rPr>
              <a:t> </a:t>
            </a:r>
            <a:r>
              <a:rPr sz="849" b="1" spc="5" dirty="0">
                <a:solidFill>
                  <a:srgbClr val="FF0000"/>
                </a:solidFill>
                <a:latin typeface="Corbel"/>
                <a:cs typeface="Corbel"/>
              </a:rPr>
              <a:t>JAK2</a:t>
            </a:r>
            <a:endParaRPr sz="849">
              <a:latin typeface="Corbel"/>
              <a:cs typeface="Corbe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419691" y="1670668"/>
            <a:ext cx="35389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spc="5" dirty="0">
                <a:solidFill>
                  <a:srgbClr val="0070C0"/>
                </a:solidFill>
                <a:latin typeface="Corbel"/>
                <a:cs typeface="Corbel"/>
              </a:rPr>
              <a:t>Ph-</a:t>
            </a:r>
            <a:r>
              <a:rPr sz="849" b="1" spc="-5" dirty="0">
                <a:solidFill>
                  <a:srgbClr val="0070C0"/>
                </a:solidFill>
                <a:latin typeface="Corbel"/>
                <a:cs typeface="Corbel"/>
              </a:rPr>
              <a:t>l</a:t>
            </a: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i</a:t>
            </a:r>
            <a:r>
              <a:rPr sz="849" b="1" spc="-15" dirty="0">
                <a:solidFill>
                  <a:srgbClr val="0070C0"/>
                </a:solidFill>
                <a:latin typeface="Corbel"/>
                <a:cs typeface="Corbel"/>
              </a:rPr>
              <a:t>ke</a:t>
            </a:r>
            <a:endParaRPr sz="849">
              <a:latin typeface="Corbel"/>
              <a:cs typeface="Corbe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682659" y="1847947"/>
            <a:ext cx="5706059" cy="2145559"/>
            <a:chOff x="1679096" y="1850225"/>
            <a:chExt cx="5713095" cy="2148205"/>
          </a:xfrm>
        </p:grpSpPr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46203" y="2413101"/>
              <a:ext cx="1428610" cy="61907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937608" y="2404504"/>
              <a:ext cx="1445895" cy="636270"/>
            </a:xfrm>
            <a:custGeom>
              <a:avLst/>
              <a:gdLst/>
              <a:ahLst/>
              <a:cxnLst/>
              <a:rect l="l" t="t" r="r" b="b"/>
              <a:pathLst>
                <a:path w="1445895" h="636269">
                  <a:moveTo>
                    <a:pt x="0" y="0"/>
                  </a:moveTo>
                  <a:lnTo>
                    <a:pt x="1445806" y="0"/>
                  </a:lnTo>
                  <a:lnTo>
                    <a:pt x="1445806" y="636257"/>
                  </a:lnTo>
                  <a:lnTo>
                    <a:pt x="0" y="636257"/>
                  </a:lnTo>
                  <a:lnTo>
                    <a:pt x="0" y="0"/>
                  </a:lnTo>
                  <a:close/>
                </a:path>
              </a:pathLst>
            </a:custGeom>
            <a:ln w="17195">
              <a:solidFill>
                <a:srgbClr val="333F5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pic>
          <p:nvPicPr>
            <p:cNvPr id="17" name="object 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79096" y="1850225"/>
              <a:ext cx="4139995" cy="214764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072431" y="3157993"/>
              <a:ext cx="236855" cy="13995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23919" y="1804591"/>
            <a:ext cx="2935795" cy="2495014"/>
            <a:chOff x="2120900" y="1806816"/>
            <a:chExt cx="2939415" cy="249809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20900" y="1806816"/>
              <a:ext cx="2939186" cy="249777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596388" y="2855036"/>
              <a:ext cx="140335" cy="561340"/>
            </a:xfrm>
            <a:custGeom>
              <a:avLst/>
              <a:gdLst/>
              <a:ahLst/>
              <a:cxnLst/>
              <a:rect l="l" t="t" r="r" b="b"/>
              <a:pathLst>
                <a:path w="140335" h="561339">
                  <a:moveTo>
                    <a:pt x="139966" y="515594"/>
                  </a:moveTo>
                  <a:lnTo>
                    <a:pt x="94208" y="469836"/>
                  </a:lnTo>
                  <a:lnTo>
                    <a:pt x="94208" y="492709"/>
                  </a:lnTo>
                  <a:lnTo>
                    <a:pt x="0" y="492709"/>
                  </a:lnTo>
                  <a:lnTo>
                    <a:pt x="0" y="538467"/>
                  </a:lnTo>
                  <a:lnTo>
                    <a:pt x="94208" y="538467"/>
                  </a:lnTo>
                  <a:lnTo>
                    <a:pt x="94208" y="561340"/>
                  </a:lnTo>
                  <a:lnTo>
                    <a:pt x="139966" y="515594"/>
                  </a:lnTo>
                  <a:close/>
                </a:path>
                <a:path w="140335" h="561339">
                  <a:moveTo>
                    <a:pt x="139966" y="324497"/>
                  </a:moveTo>
                  <a:lnTo>
                    <a:pt x="94208" y="278739"/>
                  </a:lnTo>
                  <a:lnTo>
                    <a:pt x="94208" y="301612"/>
                  </a:lnTo>
                  <a:lnTo>
                    <a:pt x="0" y="301612"/>
                  </a:lnTo>
                  <a:lnTo>
                    <a:pt x="0" y="347370"/>
                  </a:lnTo>
                  <a:lnTo>
                    <a:pt x="94208" y="347370"/>
                  </a:lnTo>
                  <a:lnTo>
                    <a:pt x="94208" y="370243"/>
                  </a:lnTo>
                  <a:lnTo>
                    <a:pt x="139966" y="324497"/>
                  </a:lnTo>
                  <a:close/>
                </a:path>
                <a:path w="140335" h="561339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91503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00B05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2596388" y="2948343"/>
              <a:ext cx="140335" cy="368935"/>
            </a:xfrm>
            <a:custGeom>
              <a:avLst/>
              <a:gdLst/>
              <a:ahLst/>
              <a:cxnLst/>
              <a:rect l="l" t="t" r="r" b="b"/>
              <a:pathLst>
                <a:path w="140335" h="368935">
                  <a:moveTo>
                    <a:pt x="139966" y="322707"/>
                  </a:moveTo>
                  <a:lnTo>
                    <a:pt x="94208" y="276948"/>
                  </a:lnTo>
                  <a:lnTo>
                    <a:pt x="94208" y="299821"/>
                  </a:lnTo>
                  <a:lnTo>
                    <a:pt x="0" y="299821"/>
                  </a:lnTo>
                  <a:lnTo>
                    <a:pt x="0" y="345579"/>
                  </a:lnTo>
                  <a:lnTo>
                    <a:pt x="94208" y="345579"/>
                  </a:lnTo>
                  <a:lnTo>
                    <a:pt x="94208" y="368452"/>
                  </a:lnTo>
                  <a:lnTo>
                    <a:pt x="139966" y="322707"/>
                  </a:lnTo>
                  <a:close/>
                </a:path>
                <a:path w="140335" h="368935">
                  <a:moveTo>
                    <a:pt x="139966" y="45758"/>
                  </a:moveTo>
                  <a:lnTo>
                    <a:pt x="94208" y="0"/>
                  </a:lnTo>
                  <a:lnTo>
                    <a:pt x="94208" y="22872"/>
                  </a:lnTo>
                  <a:lnTo>
                    <a:pt x="0" y="22872"/>
                  </a:lnTo>
                  <a:lnTo>
                    <a:pt x="0" y="68630"/>
                  </a:lnTo>
                  <a:lnTo>
                    <a:pt x="94208" y="68630"/>
                  </a:lnTo>
                  <a:lnTo>
                    <a:pt x="94208" y="87922"/>
                  </a:lnTo>
                  <a:lnTo>
                    <a:pt x="94208" y="91503"/>
                  </a:lnTo>
                  <a:lnTo>
                    <a:pt x="94208" y="110794"/>
                  </a:lnTo>
                  <a:lnTo>
                    <a:pt x="0" y="110794"/>
                  </a:lnTo>
                  <a:lnTo>
                    <a:pt x="0" y="156552"/>
                  </a:lnTo>
                  <a:lnTo>
                    <a:pt x="94208" y="156552"/>
                  </a:lnTo>
                  <a:lnTo>
                    <a:pt x="94208" y="179425"/>
                  </a:lnTo>
                  <a:lnTo>
                    <a:pt x="139966" y="133680"/>
                  </a:lnTo>
                  <a:lnTo>
                    <a:pt x="95999" y="89725"/>
                  </a:lnTo>
                  <a:lnTo>
                    <a:pt x="139966" y="45758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8" name="object 8"/>
          <p:cNvSpPr txBox="1">
            <a:spLocks noGrp="1"/>
          </p:cNvSpPr>
          <p:nvPr>
            <p:ph type="title" idx="4294967295"/>
          </p:nvPr>
        </p:nvSpPr>
        <p:spPr>
          <a:xfrm>
            <a:off x="3451344" y="1354650"/>
            <a:ext cx="2566672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8750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SUBTIPOS</a:t>
            </a:r>
            <a:r>
              <a:rPr spc="-65" dirty="0">
                <a:solidFill>
                  <a:srgbClr val="0070C0"/>
                </a:solidFill>
              </a:rPr>
              <a:t> </a:t>
            </a:r>
            <a:r>
              <a:rPr dirty="0">
                <a:solidFill>
                  <a:srgbClr val="0070C0"/>
                </a:solidFill>
              </a:rPr>
              <a:t>GENÉTICOS</a:t>
            </a:r>
            <a:r>
              <a:rPr spc="-15" dirty="0">
                <a:solidFill>
                  <a:srgbClr val="0070C0"/>
                </a:solidFill>
              </a:rPr>
              <a:t> </a:t>
            </a:r>
            <a:r>
              <a:rPr spc="-5" dirty="0">
                <a:solidFill>
                  <a:srgbClr val="0070C0"/>
                </a:solidFill>
              </a:rPr>
              <a:t>(III)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7089133" y="4103191"/>
            <a:ext cx="667832" cy="128594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sz="749" dirty="0">
                <a:latin typeface="Corbel"/>
                <a:cs typeface="Corbel"/>
              </a:rPr>
              <a:t>Ribera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dirty="0">
                <a:latin typeface="Corbel"/>
                <a:cs typeface="Corbel"/>
              </a:rPr>
              <a:t>BJH</a:t>
            </a:r>
            <a:r>
              <a:rPr sz="749" spc="-30" dirty="0">
                <a:latin typeface="Corbel"/>
                <a:cs typeface="Corbel"/>
              </a:rPr>
              <a:t> </a:t>
            </a:r>
            <a:r>
              <a:rPr sz="749" spc="-15" dirty="0">
                <a:latin typeface="Corbel"/>
                <a:cs typeface="Corbel"/>
              </a:rPr>
              <a:t>2022</a:t>
            </a:r>
            <a:endParaRPr sz="749">
              <a:latin typeface="Corbel"/>
              <a:cs typeface="Corbel"/>
            </a:endParaRPr>
          </a:p>
        </p:txBody>
      </p: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822817" y="1675553"/>
            <a:ext cx="1240302" cy="1175954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03326" y="2933664"/>
            <a:ext cx="1243015" cy="1161329"/>
          </a:xfrm>
          <a:prstGeom prst="rect">
            <a:avLst/>
          </a:prstGeom>
        </p:spPr>
      </p:pic>
      <p:sp>
        <p:nvSpPr>
          <p:cNvPr id="12" name="object 12"/>
          <p:cNvSpPr txBox="1"/>
          <p:nvPr/>
        </p:nvSpPr>
        <p:spPr>
          <a:xfrm>
            <a:off x="6095183" y="1454677"/>
            <a:ext cx="92912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b="1" dirty="0">
                <a:solidFill>
                  <a:srgbClr val="0070C0"/>
                </a:solidFill>
                <a:latin typeface="Corbel"/>
                <a:cs typeface="Corbel"/>
              </a:rPr>
              <a:t>t(1;19)/TCF3::PBX1</a:t>
            </a:r>
            <a:endParaRPr sz="849">
              <a:latin typeface="Corbel"/>
              <a:cs typeface="Corbe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434889" y="1632746"/>
            <a:ext cx="3223096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orbel"/>
                <a:cs typeface="Corbel"/>
              </a:rPr>
              <a:t>ESTANDAR</a:t>
            </a:r>
            <a:r>
              <a:rPr sz="849" spc="5" dirty="0">
                <a:latin typeface="Corbel"/>
                <a:cs typeface="Corbel"/>
              </a:rPr>
              <a:t> con </a:t>
            </a:r>
            <a:r>
              <a:rPr sz="849" dirty="0">
                <a:latin typeface="Corbel"/>
                <a:cs typeface="Corbel"/>
              </a:rPr>
              <a:t>pocas</a:t>
            </a:r>
            <a:r>
              <a:rPr sz="849" spc="10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alteraciones por</a:t>
            </a:r>
            <a:r>
              <a:rPr sz="849" spc="-15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SNP</a:t>
            </a:r>
            <a:r>
              <a:rPr sz="849" spc="10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array</a:t>
            </a:r>
            <a:r>
              <a:rPr sz="849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y</a:t>
            </a:r>
            <a:r>
              <a:rPr sz="849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NGS</a:t>
            </a:r>
            <a:r>
              <a:rPr sz="849" spc="10" dirty="0">
                <a:latin typeface="Corbel"/>
                <a:cs typeface="Corbel"/>
              </a:rPr>
              <a:t> </a:t>
            </a:r>
            <a:r>
              <a:rPr sz="849" dirty="0">
                <a:latin typeface="Corbel"/>
                <a:cs typeface="Corbel"/>
              </a:rPr>
              <a:t>(1</a:t>
            </a:r>
            <a:r>
              <a:rPr sz="849" spc="-60" dirty="0">
                <a:latin typeface="Corbel"/>
                <a:cs typeface="Corbel"/>
              </a:rPr>
              <a:t> </a:t>
            </a:r>
            <a:r>
              <a:rPr sz="849" spc="5" dirty="0">
                <a:latin typeface="Corbel"/>
                <a:cs typeface="Corbel"/>
              </a:rPr>
              <a:t>TP53 </a:t>
            </a:r>
            <a:r>
              <a:rPr sz="849" dirty="0">
                <a:latin typeface="Corbel"/>
                <a:cs typeface="Corbel"/>
              </a:rPr>
              <a:t>doble)</a:t>
            </a:r>
            <a:endParaRPr sz="849">
              <a:latin typeface="Corbel"/>
              <a:cs typeface="Corbel"/>
            </a:endParaRPr>
          </a:p>
        </p:txBody>
      </p:sp>
      <p:pic>
        <p:nvPicPr>
          <p:cNvPr id="14" name="object 1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123919" y="1570679"/>
            <a:ext cx="256096" cy="256101"/>
          </a:xfrm>
          <a:prstGeom prst="rect">
            <a:avLst/>
          </a:prstGeom>
        </p:spPr>
      </p:pic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 idx="4294967295"/>
          </p:nvPr>
        </p:nvSpPr>
        <p:spPr>
          <a:xfrm>
            <a:off x="3962997" y="1354650"/>
            <a:ext cx="1598383" cy="290106"/>
          </a:xfrm>
          <a:prstGeom prst="rect">
            <a:avLst/>
          </a:prstGeom>
        </p:spPr>
        <p:txBody>
          <a:bodyPr vert="horz" wrap="square" lIns="0" tIns="13319" rIns="0" bIns="0" rtlCol="0">
            <a:spAutoFit/>
          </a:bodyPr>
          <a:lstStyle/>
          <a:p>
            <a:pPr marL="12685">
              <a:spcBef>
                <a:spcPts val="105"/>
              </a:spcBef>
            </a:pPr>
            <a:r>
              <a:rPr dirty="0">
                <a:solidFill>
                  <a:srgbClr val="0070C0"/>
                </a:solidFill>
              </a:rPr>
              <a:t>CONCLUSIONES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1805826" y="1982291"/>
            <a:ext cx="5659761" cy="1234650"/>
          </a:xfrm>
          <a:prstGeom prst="rect">
            <a:avLst/>
          </a:prstGeom>
        </p:spPr>
        <p:txBody>
          <a:bodyPr vert="horz" wrap="square" lIns="0" tIns="11416" rIns="0" bIns="0" rtlCol="0">
            <a:spAutoFit/>
          </a:bodyPr>
          <a:lstStyle/>
          <a:p>
            <a:pPr marL="12685">
              <a:spcBef>
                <a:spcPts val="90"/>
              </a:spcBef>
              <a:tabLst>
                <a:tab pos="2975210" algn="l"/>
              </a:tabLst>
            </a:pPr>
            <a:r>
              <a:rPr sz="1199" spc="-10" dirty="0">
                <a:latin typeface="Corbel"/>
                <a:cs typeface="Corbel"/>
              </a:rPr>
              <a:t>Buena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recolección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de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muestras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5" dirty="0">
                <a:latin typeface="Corbel"/>
                <a:cs typeface="Corbel"/>
              </a:rPr>
              <a:t>(GRACIAS!	</a:t>
            </a:r>
            <a:r>
              <a:rPr sz="1199" spc="-5" dirty="0">
                <a:latin typeface="Corbel"/>
                <a:cs typeface="Corbel"/>
              </a:rPr>
              <a:t>)</a:t>
            </a:r>
            <a:r>
              <a:rPr sz="1199" spc="180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)</a:t>
            </a:r>
            <a:endParaRPr sz="1199">
              <a:latin typeface="Corbel"/>
              <a:cs typeface="Corbel"/>
            </a:endParaRPr>
          </a:p>
          <a:p>
            <a:pPr>
              <a:spcBef>
                <a:spcPts val="25"/>
              </a:spcBef>
            </a:pPr>
            <a:endParaRPr sz="1099">
              <a:latin typeface="Corbel"/>
              <a:cs typeface="Corbel"/>
            </a:endParaRPr>
          </a:p>
          <a:p>
            <a:pPr marL="12685">
              <a:tabLst>
                <a:tab pos="4629303" algn="l"/>
              </a:tabLst>
            </a:pPr>
            <a:r>
              <a:rPr sz="1199" spc="-20" dirty="0">
                <a:latin typeface="Corbel"/>
                <a:cs typeface="Corbel"/>
              </a:rPr>
              <a:t>Trabajo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en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quipo,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crucial</a:t>
            </a:r>
            <a:r>
              <a:rPr sz="1199" spc="2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citogenética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rutina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diagnóstica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15" dirty="0">
                <a:latin typeface="Corbel"/>
                <a:cs typeface="Corbel"/>
              </a:rPr>
              <a:t>(GRACIAS!	</a:t>
            </a:r>
            <a:r>
              <a:rPr sz="1199" spc="-5" dirty="0">
                <a:latin typeface="Corbel"/>
                <a:cs typeface="Corbel"/>
              </a:rPr>
              <a:t>)</a:t>
            </a:r>
            <a:endParaRPr sz="1199">
              <a:latin typeface="Corbel"/>
              <a:cs typeface="Corbel"/>
            </a:endParaRPr>
          </a:p>
          <a:p>
            <a:pPr marL="12685" marR="5074">
              <a:lnSpc>
                <a:spcPct val="199500"/>
              </a:lnSpc>
            </a:pPr>
            <a:r>
              <a:rPr sz="1199" spc="-10" dirty="0">
                <a:latin typeface="Corbel"/>
                <a:cs typeface="Corbel"/>
              </a:rPr>
              <a:t>Resultados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prometedores,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comparables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a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los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de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la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literatura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15" dirty="0">
                <a:latin typeface="Corbel"/>
                <a:cs typeface="Corbel"/>
              </a:rPr>
              <a:t>(de</a:t>
            </a:r>
            <a:r>
              <a:rPr sz="1199" spc="15" dirty="0">
                <a:latin typeface="Corbel"/>
                <a:cs typeface="Corbel"/>
              </a:rPr>
              <a:t> </a:t>
            </a:r>
            <a:r>
              <a:rPr sz="1199" spc="-5" dirty="0">
                <a:latin typeface="Corbel"/>
                <a:cs typeface="Corbel"/>
              </a:rPr>
              <a:t>la</a:t>
            </a:r>
            <a:r>
              <a:rPr sz="1199" spc="10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buena),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pero</a:t>
            </a:r>
            <a:r>
              <a:rPr sz="1199" spc="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mejorables </a:t>
            </a:r>
            <a:r>
              <a:rPr sz="1199" spc="-22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Nuevas</a:t>
            </a:r>
            <a:r>
              <a:rPr sz="1199" spc="-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ideas</a:t>
            </a:r>
            <a:r>
              <a:rPr sz="1199" spc="-5" dirty="0">
                <a:latin typeface="Corbel"/>
                <a:cs typeface="Corbel"/>
              </a:rPr>
              <a:t> y</a:t>
            </a:r>
            <a:r>
              <a:rPr sz="1199" spc="-10" dirty="0">
                <a:latin typeface="Corbel"/>
                <a:cs typeface="Corbel"/>
              </a:rPr>
              <a:t> proyectos</a:t>
            </a:r>
            <a:r>
              <a:rPr sz="1199" spc="-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de</a:t>
            </a:r>
            <a:r>
              <a:rPr sz="1199" spc="-5" dirty="0">
                <a:latin typeface="Corbel"/>
                <a:cs typeface="Corbel"/>
              </a:rPr>
              <a:t> </a:t>
            </a:r>
            <a:r>
              <a:rPr sz="1199" spc="-10" dirty="0">
                <a:latin typeface="Corbel"/>
                <a:cs typeface="Corbel"/>
              </a:rPr>
              <a:t>investigación</a:t>
            </a:r>
            <a:endParaRPr sz="1199">
              <a:latin typeface="Corbel"/>
              <a:cs typeface="Corbel"/>
            </a:endParaRPr>
          </a:p>
        </p:txBody>
      </p: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528351" y="1944390"/>
            <a:ext cx="318215" cy="295705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40170" y="2317160"/>
            <a:ext cx="318218" cy="289668"/>
          </a:xfrm>
          <a:prstGeom prst="rect">
            <a:avLst/>
          </a:prstGeom>
        </p:spPr>
      </p:pic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828" y="155270"/>
            <a:ext cx="4100219" cy="19711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199" b="1" dirty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sz="1199" b="1" spc="5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sz="1199" b="1" spc="-50" dirty="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sz="1199" b="1" spc="-15" dirty="0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sz="1199" b="1" spc="-5" dirty="0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sz="1199">
              <a:latin typeface="Work Sans"/>
              <a:cs typeface="Work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74410" y="632522"/>
            <a:ext cx="6595233" cy="2103701"/>
            <a:chOff x="1270344" y="633301"/>
            <a:chExt cx="6603365" cy="210629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0344" y="633301"/>
              <a:ext cx="6603311" cy="77940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002428" y="2011290"/>
              <a:ext cx="833119" cy="725170"/>
            </a:xfrm>
            <a:custGeom>
              <a:avLst/>
              <a:gdLst/>
              <a:ahLst/>
              <a:cxnLst/>
              <a:rect l="l" t="t" r="r" b="b"/>
              <a:pathLst>
                <a:path w="833120" h="725169">
                  <a:moveTo>
                    <a:pt x="702231" y="0"/>
                  </a:moveTo>
                  <a:lnTo>
                    <a:pt x="664273" y="3694"/>
                  </a:lnTo>
                  <a:lnTo>
                    <a:pt x="623009" y="12385"/>
                  </a:lnTo>
                  <a:lnTo>
                    <a:pt x="578932" y="25921"/>
                  </a:lnTo>
                  <a:lnTo>
                    <a:pt x="532539" y="44150"/>
                  </a:lnTo>
                  <a:lnTo>
                    <a:pt x="484323" y="66920"/>
                  </a:lnTo>
                  <a:lnTo>
                    <a:pt x="434780" y="94079"/>
                  </a:lnTo>
                  <a:lnTo>
                    <a:pt x="384405" y="125474"/>
                  </a:lnTo>
                  <a:lnTo>
                    <a:pt x="333691" y="160955"/>
                  </a:lnTo>
                  <a:lnTo>
                    <a:pt x="283135" y="200369"/>
                  </a:lnTo>
                  <a:lnTo>
                    <a:pt x="234655" y="242312"/>
                  </a:lnTo>
                  <a:lnTo>
                    <a:pt x="190003" y="285172"/>
                  </a:lnTo>
                  <a:lnTo>
                    <a:pt x="149423" y="328494"/>
                  </a:lnTo>
                  <a:lnTo>
                    <a:pt x="113162" y="371821"/>
                  </a:lnTo>
                  <a:lnTo>
                    <a:pt x="81464" y="414698"/>
                  </a:lnTo>
                  <a:lnTo>
                    <a:pt x="54574" y="456668"/>
                  </a:lnTo>
                  <a:lnTo>
                    <a:pt x="32737" y="497277"/>
                  </a:lnTo>
                  <a:lnTo>
                    <a:pt x="16199" y="536068"/>
                  </a:lnTo>
                  <a:lnTo>
                    <a:pt x="5205" y="572586"/>
                  </a:lnTo>
                  <a:lnTo>
                    <a:pt x="0" y="606374"/>
                  </a:lnTo>
                  <a:lnTo>
                    <a:pt x="828" y="636977"/>
                  </a:lnTo>
                  <a:lnTo>
                    <a:pt x="21566" y="686804"/>
                  </a:lnTo>
                  <a:lnTo>
                    <a:pt x="66418" y="716823"/>
                  </a:lnTo>
                  <a:lnTo>
                    <a:pt x="130435" y="725032"/>
                  </a:lnTo>
                  <a:lnTo>
                    <a:pt x="168393" y="721337"/>
                  </a:lnTo>
                  <a:lnTo>
                    <a:pt x="209657" y="712646"/>
                  </a:lnTo>
                  <a:lnTo>
                    <a:pt x="253734" y="699109"/>
                  </a:lnTo>
                  <a:lnTo>
                    <a:pt x="300127" y="680879"/>
                  </a:lnTo>
                  <a:lnTo>
                    <a:pt x="348343" y="658108"/>
                  </a:lnTo>
                  <a:lnTo>
                    <a:pt x="397886" y="630948"/>
                  </a:lnTo>
                  <a:lnTo>
                    <a:pt x="448261" y="599550"/>
                  </a:lnTo>
                  <a:lnTo>
                    <a:pt x="498975" y="564067"/>
                  </a:lnTo>
                  <a:lnTo>
                    <a:pt x="549531" y="524651"/>
                  </a:lnTo>
                  <a:lnTo>
                    <a:pt x="598011" y="482710"/>
                  </a:lnTo>
                  <a:lnTo>
                    <a:pt x="642663" y="439852"/>
                  </a:lnTo>
                  <a:lnTo>
                    <a:pt x="683243" y="396532"/>
                  </a:lnTo>
                  <a:lnTo>
                    <a:pt x="719504" y="353207"/>
                  </a:lnTo>
                  <a:lnTo>
                    <a:pt x="751202" y="310331"/>
                  </a:lnTo>
                  <a:lnTo>
                    <a:pt x="778092" y="268362"/>
                  </a:lnTo>
                  <a:lnTo>
                    <a:pt x="799929" y="227753"/>
                  </a:lnTo>
                  <a:lnTo>
                    <a:pt x="816467" y="188963"/>
                  </a:lnTo>
                  <a:lnTo>
                    <a:pt x="827461" y="152446"/>
                  </a:lnTo>
                  <a:lnTo>
                    <a:pt x="832667" y="118658"/>
                  </a:lnTo>
                  <a:lnTo>
                    <a:pt x="831838" y="88055"/>
                  </a:lnTo>
                  <a:lnTo>
                    <a:pt x="811100" y="38228"/>
                  </a:lnTo>
                  <a:lnTo>
                    <a:pt x="766248" y="8209"/>
                  </a:lnTo>
                  <a:lnTo>
                    <a:pt x="702231" y="0"/>
                  </a:lnTo>
                  <a:close/>
                </a:path>
              </a:pathLst>
            </a:custGeom>
            <a:solidFill>
              <a:srgbClr val="92D050">
                <a:alpha val="5097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6" name="object 6"/>
            <p:cNvSpPr/>
            <p:nvPr/>
          </p:nvSpPr>
          <p:spPr>
            <a:xfrm>
              <a:off x="4002427" y="2011288"/>
              <a:ext cx="833119" cy="725170"/>
            </a:xfrm>
            <a:custGeom>
              <a:avLst/>
              <a:gdLst/>
              <a:ahLst/>
              <a:cxnLst/>
              <a:rect l="l" t="t" r="r" b="b"/>
              <a:pathLst>
                <a:path w="833120" h="725169">
                  <a:moveTo>
                    <a:pt x="21566" y="686804"/>
                  </a:moveTo>
                  <a:lnTo>
                    <a:pt x="7935" y="663939"/>
                  </a:lnTo>
                  <a:lnTo>
                    <a:pt x="828" y="636977"/>
                  </a:lnTo>
                  <a:lnTo>
                    <a:pt x="0" y="606374"/>
                  </a:lnTo>
                  <a:lnTo>
                    <a:pt x="5205" y="572586"/>
                  </a:lnTo>
                  <a:lnTo>
                    <a:pt x="16199" y="536068"/>
                  </a:lnTo>
                  <a:lnTo>
                    <a:pt x="32737" y="497277"/>
                  </a:lnTo>
                  <a:lnTo>
                    <a:pt x="54574" y="456668"/>
                  </a:lnTo>
                  <a:lnTo>
                    <a:pt x="81464" y="414698"/>
                  </a:lnTo>
                  <a:lnTo>
                    <a:pt x="113162" y="371821"/>
                  </a:lnTo>
                  <a:lnTo>
                    <a:pt x="149423" y="328494"/>
                  </a:lnTo>
                  <a:lnTo>
                    <a:pt x="190003" y="285172"/>
                  </a:lnTo>
                  <a:lnTo>
                    <a:pt x="234655" y="242312"/>
                  </a:lnTo>
                  <a:lnTo>
                    <a:pt x="283135" y="200369"/>
                  </a:lnTo>
                  <a:lnTo>
                    <a:pt x="333691" y="160955"/>
                  </a:lnTo>
                  <a:lnTo>
                    <a:pt x="384405" y="125474"/>
                  </a:lnTo>
                  <a:lnTo>
                    <a:pt x="434780" y="94079"/>
                  </a:lnTo>
                  <a:lnTo>
                    <a:pt x="484323" y="66920"/>
                  </a:lnTo>
                  <a:lnTo>
                    <a:pt x="532539" y="44150"/>
                  </a:lnTo>
                  <a:lnTo>
                    <a:pt x="578932" y="25921"/>
                  </a:lnTo>
                  <a:lnTo>
                    <a:pt x="623009" y="12385"/>
                  </a:lnTo>
                  <a:lnTo>
                    <a:pt x="664273" y="3694"/>
                  </a:lnTo>
                  <a:lnTo>
                    <a:pt x="702231" y="0"/>
                  </a:lnTo>
                  <a:lnTo>
                    <a:pt x="736388" y="1454"/>
                  </a:lnTo>
                  <a:lnTo>
                    <a:pt x="791317" y="20416"/>
                  </a:lnTo>
                  <a:lnTo>
                    <a:pt x="824731" y="61093"/>
                  </a:lnTo>
                  <a:lnTo>
                    <a:pt x="832667" y="118658"/>
                  </a:lnTo>
                  <a:lnTo>
                    <a:pt x="827461" y="152446"/>
                  </a:lnTo>
                  <a:lnTo>
                    <a:pt x="816467" y="188963"/>
                  </a:lnTo>
                  <a:lnTo>
                    <a:pt x="799929" y="227753"/>
                  </a:lnTo>
                  <a:lnTo>
                    <a:pt x="778092" y="268362"/>
                  </a:lnTo>
                  <a:lnTo>
                    <a:pt x="751202" y="310331"/>
                  </a:lnTo>
                  <a:lnTo>
                    <a:pt x="719504" y="353207"/>
                  </a:lnTo>
                  <a:lnTo>
                    <a:pt x="683243" y="396532"/>
                  </a:lnTo>
                  <a:lnTo>
                    <a:pt x="642663" y="439852"/>
                  </a:lnTo>
                  <a:lnTo>
                    <a:pt x="598011" y="482710"/>
                  </a:lnTo>
                  <a:lnTo>
                    <a:pt x="549531" y="524651"/>
                  </a:lnTo>
                  <a:lnTo>
                    <a:pt x="498975" y="564067"/>
                  </a:lnTo>
                  <a:lnTo>
                    <a:pt x="448261" y="599550"/>
                  </a:lnTo>
                  <a:lnTo>
                    <a:pt x="397886" y="630948"/>
                  </a:lnTo>
                  <a:lnTo>
                    <a:pt x="348343" y="658108"/>
                  </a:lnTo>
                  <a:lnTo>
                    <a:pt x="300127" y="680879"/>
                  </a:lnTo>
                  <a:lnTo>
                    <a:pt x="253734" y="699109"/>
                  </a:lnTo>
                  <a:lnTo>
                    <a:pt x="209657" y="712646"/>
                  </a:lnTo>
                  <a:lnTo>
                    <a:pt x="168393" y="721337"/>
                  </a:lnTo>
                  <a:lnTo>
                    <a:pt x="130435" y="725032"/>
                  </a:lnTo>
                  <a:lnTo>
                    <a:pt x="96278" y="723578"/>
                  </a:lnTo>
                  <a:lnTo>
                    <a:pt x="66418" y="716823"/>
                  </a:lnTo>
                  <a:lnTo>
                    <a:pt x="41349" y="704616"/>
                  </a:lnTo>
                  <a:lnTo>
                    <a:pt x="21566" y="686804"/>
                  </a:lnTo>
                  <a:close/>
                </a:path>
              </a:pathLst>
            </a:custGeom>
            <a:ln w="5156">
              <a:solidFill>
                <a:srgbClr val="0099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7" name="object 7"/>
            <p:cNvSpPr/>
            <p:nvPr/>
          </p:nvSpPr>
          <p:spPr>
            <a:xfrm>
              <a:off x="3852642" y="1858792"/>
              <a:ext cx="760730" cy="822325"/>
            </a:xfrm>
            <a:custGeom>
              <a:avLst/>
              <a:gdLst/>
              <a:ahLst/>
              <a:cxnLst/>
              <a:rect l="l" t="t" r="r" b="b"/>
              <a:pathLst>
                <a:path w="760729" h="822325">
                  <a:moveTo>
                    <a:pt x="649748" y="0"/>
                  </a:moveTo>
                  <a:lnTo>
                    <a:pt x="578668" y="14453"/>
                  </a:lnTo>
                  <a:lnTo>
                    <a:pt x="538965" y="30043"/>
                  </a:lnTo>
                  <a:lnTo>
                    <a:pt x="497112" y="50897"/>
                  </a:lnTo>
                  <a:lnTo>
                    <a:pt x="453579" y="76782"/>
                  </a:lnTo>
                  <a:lnTo>
                    <a:pt x="408836" y="107462"/>
                  </a:lnTo>
                  <a:lnTo>
                    <a:pt x="363353" y="142704"/>
                  </a:lnTo>
                  <a:lnTo>
                    <a:pt x="317598" y="182273"/>
                  </a:lnTo>
                  <a:lnTo>
                    <a:pt x="272043" y="225936"/>
                  </a:lnTo>
                  <a:lnTo>
                    <a:pt x="227157" y="273459"/>
                  </a:lnTo>
                  <a:lnTo>
                    <a:pt x="184658" y="323126"/>
                  </a:lnTo>
                  <a:lnTo>
                    <a:pt x="146067" y="373050"/>
                  </a:lnTo>
                  <a:lnTo>
                    <a:pt x="111567" y="422738"/>
                  </a:lnTo>
                  <a:lnTo>
                    <a:pt x="81342" y="471698"/>
                  </a:lnTo>
                  <a:lnTo>
                    <a:pt x="55574" y="519440"/>
                  </a:lnTo>
                  <a:lnTo>
                    <a:pt x="34446" y="565470"/>
                  </a:lnTo>
                  <a:lnTo>
                    <a:pt x="18142" y="609296"/>
                  </a:lnTo>
                  <a:lnTo>
                    <a:pt x="6844" y="650428"/>
                  </a:lnTo>
                  <a:lnTo>
                    <a:pt x="735" y="688372"/>
                  </a:lnTo>
                  <a:lnTo>
                    <a:pt x="0" y="722637"/>
                  </a:lnTo>
                  <a:lnTo>
                    <a:pt x="4819" y="752732"/>
                  </a:lnTo>
                  <a:lnTo>
                    <a:pt x="31857" y="798439"/>
                  </a:lnTo>
                  <a:lnTo>
                    <a:pt x="80170" y="820484"/>
                  </a:lnTo>
                  <a:lnTo>
                    <a:pt x="110606" y="822088"/>
                  </a:lnTo>
                  <a:lnTo>
                    <a:pt x="144600" y="817727"/>
                  </a:lnTo>
                  <a:lnTo>
                    <a:pt x="181684" y="807633"/>
                  </a:lnTo>
                  <a:lnTo>
                    <a:pt x="221388" y="792042"/>
                  </a:lnTo>
                  <a:lnTo>
                    <a:pt x="263241" y="771187"/>
                  </a:lnTo>
                  <a:lnTo>
                    <a:pt x="306774" y="745302"/>
                  </a:lnTo>
                  <a:lnTo>
                    <a:pt x="351516" y="714622"/>
                  </a:lnTo>
                  <a:lnTo>
                    <a:pt x="396999" y="679381"/>
                  </a:lnTo>
                  <a:lnTo>
                    <a:pt x="442752" y="639812"/>
                  </a:lnTo>
                  <a:lnTo>
                    <a:pt x="488305" y="596151"/>
                  </a:lnTo>
                  <a:lnTo>
                    <a:pt x="533189" y="548630"/>
                  </a:lnTo>
                  <a:lnTo>
                    <a:pt x="575691" y="498963"/>
                  </a:lnTo>
                  <a:lnTo>
                    <a:pt x="614284" y="449040"/>
                  </a:lnTo>
                  <a:lnTo>
                    <a:pt x="648786" y="399352"/>
                  </a:lnTo>
                  <a:lnTo>
                    <a:pt x="679013" y="350391"/>
                  </a:lnTo>
                  <a:lnTo>
                    <a:pt x="704782" y="302650"/>
                  </a:lnTo>
                  <a:lnTo>
                    <a:pt x="725911" y="256620"/>
                  </a:lnTo>
                  <a:lnTo>
                    <a:pt x="742216" y="212793"/>
                  </a:lnTo>
                  <a:lnTo>
                    <a:pt x="753514" y="171662"/>
                  </a:lnTo>
                  <a:lnTo>
                    <a:pt x="759623" y="133717"/>
                  </a:lnTo>
                  <a:lnTo>
                    <a:pt x="760359" y="99452"/>
                  </a:lnTo>
                  <a:lnTo>
                    <a:pt x="755540" y="69358"/>
                  </a:lnTo>
                  <a:lnTo>
                    <a:pt x="728502" y="23650"/>
                  </a:lnTo>
                  <a:lnTo>
                    <a:pt x="680184" y="1605"/>
                  </a:lnTo>
                  <a:lnTo>
                    <a:pt x="649748" y="0"/>
                  </a:lnTo>
                  <a:close/>
                </a:path>
              </a:pathLst>
            </a:custGeom>
            <a:solidFill>
              <a:srgbClr val="7C7C7C">
                <a:alpha val="5097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8" name="object 8"/>
            <p:cNvSpPr/>
            <p:nvPr/>
          </p:nvSpPr>
          <p:spPr>
            <a:xfrm>
              <a:off x="3852642" y="1858791"/>
              <a:ext cx="760730" cy="822325"/>
            </a:xfrm>
            <a:custGeom>
              <a:avLst/>
              <a:gdLst/>
              <a:ahLst/>
              <a:cxnLst/>
              <a:rect l="l" t="t" r="r" b="b"/>
              <a:pathLst>
                <a:path w="760729" h="822325">
                  <a:moveTo>
                    <a:pt x="31857" y="798439"/>
                  </a:moveTo>
                  <a:lnTo>
                    <a:pt x="15377" y="778163"/>
                  </a:lnTo>
                  <a:lnTo>
                    <a:pt x="4819" y="752732"/>
                  </a:lnTo>
                  <a:lnTo>
                    <a:pt x="0" y="722637"/>
                  </a:lnTo>
                  <a:lnTo>
                    <a:pt x="735" y="688372"/>
                  </a:lnTo>
                  <a:lnTo>
                    <a:pt x="6844" y="650428"/>
                  </a:lnTo>
                  <a:lnTo>
                    <a:pt x="18142" y="609296"/>
                  </a:lnTo>
                  <a:lnTo>
                    <a:pt x="34446" y="565470"/>
                  </a:lnTo>
                  <a:lnTo>
                    <a:pt x="55574" y="519440"/>
                  </a:lnTo>
                  <a:lnTo>
                    <a:pt x="81342" y="471698"/>
                  </a:lnTo>
                  <a:lnTo>
                    <a:pt x="111567" y="422738"/>
                  </a:lnTo>
                  <a:lnTo>
                    <a:pt x="146067" y="373050"/>
                  </a:lnTo>
                  <a:lnTo>
                    <a:pt x="184658" y="323126"/>
                  </a:lnTo>
                  <a:lnTo>
                    <a:pt x="227157" y="273459"/>
                  </a:lnTo>
                  <a:lnTo>
                    <a:pt x="272043" y="225936"/>
                  </a:lnTo>
                  <a:lnTo>
                    <a:pt x="317598" y="182273"/>
                  </a:lnTo>
                  <a:lnTo>
                    <a:pt x="363353" y="142704"/>
                  </a:lnTo>
                  <a:lnTo>
                    <a:pt x="408836" y="107462"/>
                  </a:lnTo>
                  <a:lnTo>
                    <a:pt x="453579" y="76782"/>
                  </a:lnTo>
                  <a:lnTo>
                    <a:pt x="497112" y="50897"/>
                  </a:lnTo>
                  <a:lnTo>
                    <a:pt x="538965" y="30043"/>
                  </a:lnTo>
                  <a:lnTo>
                    <a:pt x="578668" y="14453"/>
                  </a:lnTo>
                  <a:lnTo>
                    <a:pt x="615753" y="4360"/>
                  </a:lnTo>
                  <a:lnTo>
                    <a:pt x="649748" y="0"/>
                  </a:lnTo>
                  <a:lnTo>
                    <a:pt x="680184" y="1605"/>
                  </a:lnTo>
                  <a:lnTo>
                    <a:pt x="728502" y="23650"/>
                  </a:lnTo>
                  <a:lnTo>
                    <a:pt x="755540" y="69358"/>
                  </a:lnTo>
                  <a:lnTo>
                    <a:pt x="760359" y="99452"/>
                  </a:lnTo>
                  <a:lnTo>
                    <a:pt x="759623" y="133717"/>
                  </a:lnTo>
                  <a:lnTo>
                    <a:pt x="753514" y="171662"/>
                  </a:lnTo>
                  <a:lnTo>
                    <a:pt x="742216" y="212793"/>
                  </a:lnTo>
                  <a:lnTo>
                    <a:pt x="725911" y="256620"/>
                  </a:lnTo>
                  <a:lnTo>
                    <a:pt x="704782" y="302650"/>
                  </a:lnTo>
                  <a:lnTo>
                    <a:pt x="679013" y="350391"/>
                  </a:lnTo>
                  <a:lnTo>
                    <a:pt x="648786" y="399352"/>
                  </a:lnTo>
                  <a:lnTo>
                    <a:pt x="614284" y="449040"/>
                  </a:lnTo>
                  <a:lnTo>
                    <a:pt x="575691" y="498963"/>
                  </a:lnTo>
                  <a:lnTo>
                    <a:pt x="533189" y="548630"/>
                  </a:lnTo>
                  <a:lnTo>
                    <a:pt x="488305" y="596151"/>
                  </a:lnTo>
                  <a:lnTo>
                    <a:pt x="442752" y="639812"/>
                  </a:lnTo>
                  <a:lnTo>
                    <a:pt x="396999" y="679381"/>
                  </a:lnTo>
                  <a:lnTo>
                    <a:pt x="351516" y="714622"/>
                  </a:lnTo>
                  <a:lnTo>
                    <a:pt x="306774" y="745302"/>
                  </a:lnTo>
                  <a:lnTo>
                    <a:pt x="263241" y="771187"/>
                  </a:lnTo>
                  <a:lnTo>
                    <a:pt x="221388" y="792042"/>
                  </a:lnTo>
                  <a:lnTo>
                    <a:pt x="181684" y="807633"/>
                  </a:lnTo>
                  <a:lnTo>
                    <a:pt x="144600" y="817727"/>
                  </a:lnTo>
                  <a:lnTo>
                    <a:pt x="110606" y="822088"/>
                  </a:lnTo>
                  <a:lnTo>
                    <a:pt x="80170" y="820484"/>
                  </a:lnTo>
                  <a:lnTo>
                    <a:pt x="53764" y="812679"/>
                  </a:lnTo>
                  <a:lnTo>
                    <a:pt x="31857" y="798439"/>
                  </a:lnTo>
                  <a:close/>
                </a:path>
              </a:pathLst>
            </a:custGeom>
            <a:ln w="5156">
              <a:solidFill>
                <a:srgbClr val="525252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9" name="object 9"/>
            <p:cNvSpPr/>
            <p:nvPr/>
          </p:nvSpPr>
          <p:spPr>
            <a:xfrm>
              <a:off x="3645948" y="1880887"/>
              <a:ext cx="790575" cy="795020"/>
            </a:xfrm>
            <a:custGeom>
              <a:avLst/>
              <a:gdLst/>
              <a:ahLst/>
              <a:cxnLst/>
              <a:rect l="l" t="t" r="r" b="b"/>
              <a:pathLst>
                <a:path w="790575" h="795019">
                  <a:moveTo>
                    <a:pt x="105594" y="0"/>
                  </a:moveTo>
                  <a:lnTo>
                    <a:pt x="49284" y="12186"/>
                  </a:lnTo>
                  <a:lnTo>
                    <a:pt x="12636" y="48545"/>
                  </a:lnTo>
                  <a:lnTo>
                    <a:pt x="0" y="104761"/>
                  </a:lnTo>
                  <a:lnTo>
                    <a:pt x="2415" y="138950"/>
                  </a:lnTo>
                  <a:lnTo>
                    <a:pt x="10378" y="176550"/>
                  </a:lnTo>
                  <a:lnTo>
                    <a:pt x="23681" y="217078"/>
                  </a:lnTo>
                  <a:lnTo>
                    <a:pt x="42116" y="260053"/>
                  </a:lnTo>
                  <a:lnTo>
                    <a:pt x="65477" y="304990"/>
                  </a:lnTo>
                  <a:lnTo>
                    <a:pt x="93558" y="351410"/>
                  </a:lnTo>
                  <a:lnTo>
                    <a:pt x="126150" y="398828"/>
                  </a:lnTo>
                  <a:lnTo>
                    <a:pt x="163048" y="446762"/>
                  </a:lnTo>
                  <a:lnTo>
                    <a:pt x="204043" y="494731"/>
                  </a:lnTo>
                  <a:lnTo>
                    <a:pt x="248930" y="542252"/>
                  </a:lnTo>
                  <a:lnTo>
                    <a:pt x="296093" y="587514"/>
                  </a:lnTo>
                  <a:lnTo>
                    <a:pt x="343735" y="628888"/>
                  </a:lnTo>
                  <a:lnTo>
                    <a:pt x="391375" y="666164"/>
                  </a:lnTo>
                  <a:lnTo>
                    <a:pt x="438532" y="699130"/>
                  </a:lnTo>
                  <a:lnTo>
                    <a:pt x="484726" y="727577"/>
                  </a:lnTo>
                  <a:lnTo>
                    <a:pt x="529476" y="751294"/>
                  </a:lnTo>
                  <a:lnTo>
                    <a:pt x="572302" y="770069"/>
                  </a:lnTo>
                  <a:lnTo>
                    <a:pt x="612722" y="783692"/>
                  </a:lnTo>
                  <a:lnTo>
                    <a:pt x="650257" y="791953"/>
                  </a:lnTo>
                  <a:lnTo>
                    <a:pt x="684425" y="794641"/>
                  </a:lnTo>
                  <a:lnTo>
                    <a:pt x="714745" y="791544"/>
                  </a:lnTo>
                  <a:lnTo>
                    <a:pt x="761921" y="767156"/>
                  </a:lnTo>
                  <a:lnTo>
                    <a:pt x="786686" y="720178"/>
                  </a:lnTo>
                  <a:lnTo>
                    <a:pt x="790024" y="689884"/>
                  </a:lnTo>
                  <a:lnTo>
                    <a:pt x="787608" y="655697"/>
                  </a:lnTo>
                  <a:lnTo>
                    <a:pt x="779646" y="618098"/>
                  </a:lnTo>
                  <a:lnTo>
                    <a:pt x="766343" y="577571"/>
                  </a:lnTo>
                  <a:lnTo>
                    <a:pt x="747908" y="534597"/>
                  </a:lnTo>
                  <a:lnTo>
                    <a:pt x="724546" y="489660"/>
                  </a:lnTo>
                  <a:lnTo>
                    <a:pt x="696466" y="443241"/>
                  </a:lnTo>
                  <a:lnTo>
                    <a:pt x="663873" y="395823"/>
                  </a:lnTo>
                  <a:lnTo>
                    <a:pt x="626976" y="347889"/>
                  </a:lnTo>
                  <a:lnTo>
                    <a:pt x="585980" y="299920"/>
                  </a:lnTo>
                  <a:lnTo>
                    <a:pt x="541094" y="252399"/>
                  </a:lnTo>
                  <a:lnTo>
                    <a:pt x="493930" y="207137"/>
                  </a:lnTo>
                  <a:lnTo>
                    <a:pt x="446288" y="165762"/>
                  </a:lnTo>
                  <a:lnTo>
                    <a:pt x="398647" y="128486"/>
                  </a:lnTo>
                  <a:lnTo>
                    <a:pt x="351489" y="95518"/>
                  </a:lnTo>
                  <a:lnTo>
                    <a:pt x="305294" y="67069"/>
                  </a:lnTo>
                  <a:lnTo>
                    <a:pt x="260543" y="43352"/>
                  </a:lnTo>
                  <a:lnTo>
                    <a:pt x="217716" y="24575"/>
                  </a:lnTo>
                  <a:lnTo>
                    <a:pt x="177296" y="10950"/>
                  </a:lnTo>
                  <a:lnTo>
                    <a:pt x="139761" y="2688"/>
                  </a:lnTo>
                  <a:lnTo>
                    <a:pt x="105594" y="0"/>
                  </a:lnTo>
                  <a:close/>
                </a:path>
              </a:pathLst>
            </a:custGeom>
            <a:solidFill>
              <a:srgbClr val="BF9000">
                <a:alpha val="5097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0" name="object 10"/>
            <p:cNvSpPr/>
            <p:nvPr/>
          </p:nvSpPr>
          <p:spPr>
            <a:xfrm>
              <a:off x="3645948" y="1880888"/>
              <a:ext cx="790575" cy="795020"/>
            </a:xfrm>
            <a:custGeom>
              <a:avLst/>
              <a:gdLst/>
              <a:ahLst/>
              <a:cxnLst/>
              <a:rect l="l" t="t" r="r" b="b"/>
              <a:pathLst>
                <a:path w="790575" h="795019">
                  <a:moveTo>
                    <a:pt x="761921" y="767156"/>
                  </a:moveTo>
                  <a:lnTo>
                    <a:pt x="740737" y="782453"/>
                  </a:lnTo>
                  <a:lnTo>
                    <a:pt x="714745" y="791544"/>
                  </a:lnTo>
                  <a:lnTo>
                    <a:pt x="684425" y="794641"/>
                  </a:lnTo>
                  <a:lnTo>
                    <a:pt x="650257" y="791953"/>
                  </a:lnTo>
                  <a:lnTo>
                    <a:pt x="612722" y="783692"/>
                  </a:lnTo>
                  <a:lnTo>
                    <a:pt x="572302" y="770069"/>
                  </a:lnTo>
                  <a:lnTo>
                    <a:pt x="529476" y="751294"/>
                  </a:lnTo>
                  <a:lnTo>
                    <a:pt x="484726" y="727577"/>
                  </a:lnTo>
                  <a:lnTo>
                    <a:pt x="438532" y="699130"/>
                  </a:lnTo>
                  <a:lnTo>
                    <a:pt x="391375" y="666164"/>
                  </a:lnTo>
                  <a:lnTo>
                    <a:pt x="343735" y="628888"/>
                  </a:lnTo>
                  <a:lnTo>
                    <a:pt x="296093" y="587514"/>
                  </a:lnTo>
                  <a:lnTo>
                    <a:pt x="248930" y="542252"/>
                  </a:lnTo>
                  <a:lnTo>
                    <a:pt x="204043" y="494731"/>
                  </a:lnTo>
                  <a:lnTo>
                    <a:pt x="163048" y="446762"/>
                  </a:lnTo>
                  <a:lnTo>
                    <a:pt x="126150" y="398828"/>
                  </a:lnTo>
                  <a:lnTo>
                    <a:pt x="93558" y="351410"/>
                  </a:lnTo>
                  <a:lnTo>
                    <a:pt x="65477" y="304990"/>
                  </a:lnTo>
                  <a:lnTo>
                    <a:pt x="42116" y="260053"/>
                  </a:lnTo>
                  <a:lnTo>
                    <a:pt x="23681" y="217078"/>
                  </a:lnTo>
                  <a:lnTo>
                    <a:pt x="10378" y="176550"/>
                  </a:lnTo>
                  <a:lnTo>
                    <a:pt x="2415" y="138950"/>
                  </a:lnTo>
                  <a:lnTo>
                    <a:pt x="0" y="104761"/>
                  </a:lnTo>
                  <a:lnTo>
                    <a:pt x="3337" y="74465"/>
                  </a:lnTo>
                  <a:lnTo>
                    <a:pt x="28102" y="27482"/>
                  </a:lnTo>
                  <a:lnTo>
                    <a:pt x="75274" y="3095"/>
                  </a:lnTo>
                  <a:lnTo>
                    <a:pt x="105594" y="0"/>
                  </a:lnTo>
                  <a:lnTo>
                    <a:pt x="139761" y="2688"/>
                  </a:lnTo>
                  <a:lnTo>
                    <a:pt x="177296" y="10950"/>
                  </a:lnTo>
                  <a:lnTo>
                    <a:pt x="217716" y="24575"/>
                  </a:lnTo>
                  <a:lnTo>
                    <a:pt x="260543" y="43352"/>
                  </a:lnTo>
                  <a:lnTo>
                    <a:pt x="305294" y="67069"/>
                  </a:lnTo>
                  <a:lnTo>
                    <a:pt x="351489" y="95518"/>
                  </a:lnTo>
                  <a:lnTo>
                    <a:pt x="398647" y="128486"/>
                  </a:lnTo>
                  <a:lnTo>
                    <a:pt x="446288" y="165762"/>
                  </a:lnTo>
                  <a:lnTo>
                    <a:pt x="493930" y="207137"/>
                  </a:lnTo>
                  <a:lnTo>
                    <a:pt x="541094" y="252399"/>
                  </a:lnTo>
                  <a:lnTo>
                    <a:pt x="585980" y="299920"/>
                  </a:lnTo>
                  <a:lnTo>
                    <a:pt x="626976" y="347889"/>
                  </a:lnTo>
                  <a:lnTo>
                    <a:pt x="663873" y="395823"/>
                  </a:lnTo>
                  <a:lnTo>
                    <a:pt x="696466" y="443241"/>
                  </a:lnTo>
                  <a:lnTo>
                    <a:pt x="724546" y="489660"/>
                  </a:lnTo>
                  <a:lnTo>
                    <a:pt x="747908" y="534597"/>
                  </a:lnTo>
                  <a:lnTo>
                    <a:pt x="766343" y="577571"/>
                  </a:lnTo>
                  <a:lnTo>
                    <a:pt x="779646" y="618098"/>
                  </a:lnTo>
                  <a:lnTo>
                    <a:pt x="787608" y="655697"/>
                  </a:lnTo>
                  <a:lnTo>
                    <a:pt x="790024" y="689884"/>
                  </a:lnTo>
                  <a:lnTo>
                    <a:pt x="786686" y="720178"/>
                  </a:lnTo>
                  <a:lnTo>
                    <a:pt x="777387" y="746096"/>
                  </a:lnTo>
                  <a:lnTo>
                    <a:pt x="761921" y="767156"/>
                  </a:lnTo>
                  <a:close/>
                </a:path>
              </a:pathLst>
            </a:custGeom>
            <a:ln w="5156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1" name="object 11"/>
            <p:cNvSpPr/>
            <p:nvPr/>
          </p:nvSpPr>
          <p:spPr>
            <a:xfrm>
              <a:off x="3419088" y="2034912"/>
              <a:ext cx="853440" cy="701040"/>
            </a:xfrm>
            <a:custGeom>
              <a:avLst/>
              <a:gdLst/>
              <a:ahLst/>
              <a:cxnLst/>
              <a:rect l="l" t="t" r="r" b="b"/>
              <a:pathLst>
                <a:path w="853439" h="701039">
                  <a:moveTo>
                    <a:pt x="125858" y="0"/>
                  </a:moveTo>
                  <a:lnTo>
                    <a:pt x="62236" y="10846"/>
                  </a:lnTo>
                  <a:lnTo>
                    <a:pt x="18663" y="42691"/>
                  </a:lnTo>
                  <a:lnTo>
                    <a:pt x="0" y="93336"/>
                  </a:lnTo>
                  <a:lnTo>
                    <a:pt x="436" y="123948"/>
                  </a:lnTo>
                  <a:lnTo>
                    <a:pt x="19527" y="193525"/>
                  </a:lnTo>
                  <a:lnTo>
                    <a:pt x="37654" y="231599"/>
                  </a:lnTo>
                  <a:lnTo>
                    <a:pt x="61150" y="271271"/>
                  </a:lnTo>
                  <a:lnTo>
                    <a:pt x="89751" y="312094"/>
                  </a:lnTo>
                  <a:lnTo>
                    <a:pt x="123194" y="353623"/>
                  </a:lnTo>
                  <a:lnTo>
                    <a:pt x="161215" y="395414"/>
                  </a:lnTo>
                  <a:lnTo>
                    <a:pt x="203550" y="437020"/>
                  </a:lnTo>
                  <a:lnTo>
                    <a:pt x="249935" y="477997"/>
                  </a:lnTo>
                  <a:lnTo>
                    <a:pt x="300107" y="517900"/>
                  </a:lnTo>
                  <a:lnTo>
                    <a:pt x="352249" y="555192"/>
                  </a:lnTo>
                  <a:lnTo>
                    <a:pt x="404384" y="588548"/>
                  </a:lnTo>
                  <a:lnTo>
                    <a:pt x="456014" y="617836"/>
                  </a:lnTo>
                  <a:lnTo>
                    <a:pt x="506636" y="642925"/>
                  </a:lnTo>
                  <a:lnTo>
                    <a:pt x="555751" y="663683"/>
                  </a:lnTo>
                  <a:lnTo>
                    <a:pt x="602858" y="679980"/>
                  </a:lnTo>
                  <a:lnTo>
                    <a:pt x="647456" y="691684"/>
                  </a:lnTo>
                  <a:lnTo>
                    <a:pt x="689044" y="698663"/>
                  </a:lnTo>
                  <a:lnTo>
                    <a:pt x="727123" y="700786"/>
                  </a:lnTo>
                  <a:lnTo>
                    <a:pt x="761190" y="697923"/>
                  </a:lnTo>
                  <a:lnTo>
                    <a:pt x="815289" y="676708"/>
                  </a:lnTo>
                  <a:lnTo>
                    <a:pt x="846996" y="634687"/>
                  </a:lnTo>
                  <a:lnTo>
                    <a:pt x="852983" y="607454"/>
                  </a:lnTo>
                  <a:lnTo>
                    <a:pt x="852547" y="576843"/>
                  </a:lnTo>
                  <a:lnTo>
                    <a:pt x="833456" y="507267"/>
                  </a:lnTo>
                  <a:lnTo>
                    <a:pt x="815329" y="469192"/>
                  </a:lnTo>
                  <a:lnTo>
                    <a:pt x="791833" y="429520"/>
                  </a:lnTo>
                  <a:lnTo>
                    <a:pt x="763231" y="388696"/>
                  </a:lnTo>
                  <a:lnTo>
                    <a:pt x="729788" y="347165"/>
                  </a:lnTo>
                  <a:lnTo>
                    <a:pt x="691768" y="305374"/>
                  </a:lnTo>
                  <a:lnTo>
                    <a:pt x="649433" y="263767"/>
                  </a:lnTo>
                  <a:lnTo>
                    <a:pt x="603047" y="222789"/>
                  </a:lnTo>
                  <a:lnTo>
                    <a:pt x="552875" y="182886"/>
                  </a:lnTo>
                  <a:lnTo>
                    <a:pt x="500732" y="145594"/>
                  </a:lnTo>
                  <a:lnTo>
                    <a:pt x="448594" y="112238"/>
                  </a:lnTo>
                  <a:lnTo>
                    <a:pt x="396964" y="82950"/>
                  </a:lnTo>
                  <a:lnTo>
                    <a:pt x="346341" y="57861"/>
                  </a:lnTo>
                  <a:lnTo>
                    <a:pt x="297226" y="37103"/>
                  </a:lnTo>
                  <a:lnTo>
                    <a:pt x="250120" y="20806"/>
                  </a:lnTo>
                  <a:lnTo>
                    <a:pt x="205522" y="9102"/>
                  </a:lnTo>
                  <a:lnTo>
                    <a:pt x="163935" y="2123"/>
                  </a:lnTo>
                  <a:lnTo>
                    <a:pt x="125858" y="0"/>
                  </a:lnTo>
                  <a:close/>
                </a:path>
              </a:pathLst>
            </a:custGeom>
            <a:solidFill>
              <a:srgbClr val="99CCFF">
                <a:alpha val="50978"/>
              </a:srgbClr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12" name="object 12"/>
            <p:cNvSpPr/>
            <p:nvPr/>
          </p:nvSpPr>
          <p:spPr>
            <a:xfrm>
              <a:off x="3419088" y="2034914"/>
              <a:ext cx="853440" cy="701040"/>
            </a:xfrm>
            <a:custGeom>
              <a:avLst/>
              <a:gdLst/>
              <a:ahLst/>
              <a:cxnLst/>
              <a:rect l="l" t="t" r="r" b="b"/>
              <a:pathLst>
                <a:path w="853439" h="701039">
                  <a:moveTo>
                    <a:pt x="834320" y="658095"/>
                  </a:moveTo>
                  <a:lnTo>
                    <a:pt x="815289" y="676708"/>
                  </a:lnTo>
                  <a:lnTo>
                    <a:pt x="790746" y="689940"/>
                  </a:lnTo>
                  <a:lnTo>
                    <a:pt x="761190" y="697923"/>
                  </a:lnTo>
                  <a:lnTo>
                    <a:pt x="727123" y="700786"/>
                  </a:lnTo>
                  <a:lnTo>
                    <a:pt x="689044" y="698663"/>
                  </a:lnTo>
                  <a:lnTo>
                    <a:pt x="647456" y="691684"/>
                  </a:lnTo>
                  <a:lnTo>
                    <a:pt x="602858" y="679980"/>
                  </a:lnTo>
                  <a:lnTo>
                    <a:pt x="555751" y="663683"/>
                  </a:lnTo>
                  <a:lnTo>
                    <a:pt x="506636" y="642925"/>
                  </a:lnTo>
                  <a:lnTo>
                    <a:pt x="456014" y="617836"/>
                  </a:lnTo>
                  <a:lnTo>
                    <a:pt x="404384" y="588548"/>
                  </a:lnTo>
                  <a:lnTo>
                    <a:pt x="352249" y="555192"/>
                  </a:lnTo>
                  <a:lnTo>
                    <a:pt x="300107" y="517900"/>
                  </a:lnTo>
                  <a:lnTo>
                    <a:pt x="249935" y="477997"/>
                  </a:lnTo>
                  <a:lnTo>
                    <a:pt x="203550" y="437020"/>
                  </a:lnTo>
                  <a:lnTo>
                    <a:pt x="161215" y="395414"/>
                  </a:lnTo>
                  <a:lnTo>
                    <a:pt x="123194" y="353623"/>
                  </a:lnTo>
                  <a:lnTo>
                    <a:pt x="89751" y="312094"/>
                  </a:lnTo>
                  <a:lnTo>
                    <a:pt x="61150" y="271271"/>
                  </a:lnTo>
                  <a:lnTo>
                    <a:pt x="37654" y="231599"/>
                  </a:lnTo>
                  <a:lnTo>
                    <a:pt x="19527" y="193525"/>
                  </a:lnTo>
                  <a:lnTo>
                    <a:pt x="7033" y="157493"/>
                  </a:lnTo>
                  <a:lnTo>
                    <a:pt x="0" y="93336"/>
                  </a:lnTo>
                  <a:lnTo>
                    <a:pt x="5987" y="66102"/>
                  </a:lnTo>
                  <a:lnTo>
                    <a:pt x="37693" y="24078"/>
                  </a:lnTo>
                  <a:lnTo>
                    <a:pt x="91791" y="2863"/>
                  </a:lnTo>
                  <a:lnTo>
                    <a:pt x="125858" y="0"/>
                  </a:lnTo>
                  <a:lnTo>
                    <a:pt x="163935" y="2123"/>
                  </a:lnTo>
                  <a:lnTo>
                    <a:pt x="205522" y="9102"/>
                  </a:lnTo>
                  <a:lnTo>
                    <a:pt x="250120" y="20806"/>
                  </a:lnTo>
                  <a:lnTo>
                    <a:pt x="297226" y="37103"/>
                  </a:lnTo>
                  <a:lnTo>
                    <a:pt x="346341" y="57861"/>
                  </a:lnTo>
                  <a:lnTo>
                    <a:pt x="396964" y="82950"/>
                  </a:lnTo>
                  <a:lnTo>
                    <a:pt x="448594" y="112238"/>
                  </a:lnTo>
                  <a:lnTo>
                    <a:pt x="500732" y="145594"/>
                  </a:lnTo>
                  <a:lnTo>
                    <a:pt x="552875" y="182886"/>
                  </a:lnTo>
                  <a:lnTo>
                    <a:pt x="603047" y="222789"/>
                  </a:lnTo>
                  <a:lnTo>
                    <a:pt x="649433" y="263767"/>
                  </a:lnTo>
                  <a:lnTo>
                    <a:pt x="691768" y="305374"/>
                  </a:lnTo>
                  <a:lnTo>
                    <a:pt x="729788" y="347165"/>
                  </a:lnTo>
                  <a:lnTo>
                    <a:pt x="763231" y="388696"/>
                  </a:lnTo>
                  <a:lnTo>
                    <a:pt x="791833" y="429520"/>
                  </a:lnTo>
                  <a:lnTo>
                    <a:pt x="815329" y="469192"/>
                  </a:lnTo>
                  <a:lnTo>
                    <a:pt x="833456" y="507267"/>
                  </a:lnTo>
                  <a:lnTo>
                    <a:pt x="845949" y="543299"/>
                  </a:lnTo>
                  <a:lnTo>
                    <a:pt x="852983" y="607454"/>
                  </a:lnTo>
                  <a:lnTo>
                    <a:pt x="846996" y="634687"/>
                  </a:lnTo>
                  <a:lnTo>
                    <a:pt x="834320" y="658095"/>
                  </a:lnTo>
                  <a:close/>
                </a:path>
              </a:pathLst>
            </a:custGeom>
            <a:ln w="5156">
              <a:solidFill>
                <a:srgbClr val="0070C0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3727825" y="2343377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826753" y="2157063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941180" y="2013617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235106" y="1992182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92760" y="2140574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56372" y="2285669"/>
            <a:ext cx="350088" cy="245277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algn="ctr">
              <a:lnSpc>
                <a:spcPts val="939"/>
              </a:lnSpc>
              <a:spcBef>
                <a:spcPts val="114"/>
              </a:spcBef>
              <a:tabLst>
                <a:tab pos="215641" algn="l"/>
              </a:tabLst>
            </a:pPr>
            <a:r>
              <a:rPr sz="1273" spc="7" baseline="-6535" dirty="0">
                <a:latin typeface="Calibri"/>
                <a:cs typeface="Calibri"/>
              </a:rPr>
              <a:t>n	</a:t>
            </a: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  <a:p>
            <a:pPr marL="14586" algn="ctr">
              <a:lnSpc>
                <a:spcPts val="939"/>
              </a:lnSpc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358877" y="2145521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474952" y="2330186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298200" y="2462091"/>
            <a:ext cx="83717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866128" y="2476930"/>
            <a:ext cx="353259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38054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n</a:t>
            </a:r>
            <a:r>
              <a:rPr sz="849" spc="114" dirty="0">
                <a:latin typeface="Calibri"/>
                <a:cs typeface="Calibri"/>
              </a:rPr>
              <a:t> </a:t>
            </a:r>
            <a:r>
              <a:rPr sz="1273" spc="7" baseline="-19607" dirty="0">
                <a:latin typeface="Calibri"/>
                <a:cs typeface="Calibri"/>
              </a:rPr>
              <a:t>n</a:t>
            </a:r>
            <a:r>
              <a:rPr sz="1273" spc="75" baseline="-19607" dirty="0">
                <a:latin typeface="Calibri"/>
                <a:cs typeface="Calibri"/>
              </a:rPr>
              <a:t> </a:t>
            </a:r>
            <a:r>
              <a:rPr sz="1273" spc="7" baseline="-55555" dirty="0">
                <a:latin typeface="Calibri"/>
                <a:cs typeface="Calibri"/>
              </a:rPr>
              <a:t>n</a:t>
            </a:r>
            <a:endParaRPr sz="1273" baseline="-55555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629061" y="2470334"/>
            <a:ext cx="465516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spc="5" dirty="0">
                <a:solidFill>
                  <a:srgbClr val="92D050"/>
                </a:solidFill>
                <a:latin typeface="Calibri"/>
                <a:cs typeface="Calibri"/>
              </a:rPr>
              <a:t>SNP </a:t>
            </a:r>
            <a:r>
              <a:rPr sz="849" dirty="0">
                <a:solidFill>
                  <a:srgbClr val="92D050"/>
                </a:solidFill>
                <a:latin typeface="Calibri"/>
                <a:cs typeface="Calibri"/>
              </a:rPr>
              <a:t>A</a:t>
            </a:r>
            <a:r>
              <a:rPr sz="849" spc="5" dirty="0">
                <a:solidFill>
                  <a:srgbClr val="92D050"/>
                </a:solidFill>
                <a:latin typeface="Calibri"/>
                <a:cs typeface="Calibri"/>
              </a:rPr>
              <a:t>r</a:t>
            </a:r>
            <a:r>
              <a:rPr sz="849" spc="-15" dirty="0">
                <a:solidFill>
                  <a:srgbClr val="92D050"/>
                </a:solidFill>
                <a:latin typeface="Calibri"/>
                <a:cs typeface="Calibri"/>
              </a:rPr>
              <a:t>ray  </a:t>
            </a:r>
            <a:r>
              <a:rPr sz="849" spc="5" dirty="0">
                <a:latin typeface="Calibri"/>
                <a:cs typeface="Calibri"/>
              </a:rPr>
              <a:t>(N=150)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548488" y="1584928"/>
            <a:ext cx="330428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spc="5" dirty="0">
                <a:solidFill>
                  <a:srgbClr val="7C7C7C"/>
                </a:solidFill>
                <a:latin typeface="Calibri"/>
                <a:cs typeface="Calibri"/>
              </a:rPr>
              <a:t>FISH </a:t>
            </a:r>
            <a:r>
              <a:rPr sz="849" spc="10" dirty="0">
                <a:solidFill>
                  <a:srgbClr val="7C7C7C"/>
                </a:solidFill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(N=65)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36730" y="1596469"/>
            <a:ext cx="386239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>
              <a:spcBef>
                <a:spcPts val="114"/>
              </a:spcBef>
            </a:pPr>
            <a:r>
              <a:rPr sz="849" spc="5" dirty="0">
                <a:solidFill>
                  <a:srgbClr val="BF9000"/>
                </a:solidFill>
                <a:latin typeface="Calibri"/>
                <a:cs typeface="Calibri"/>
              </a:rPr>
              <a:t>NGS </a:t>
            </a:r>
            <a:r>
              <a:rPr sz="849" spc="10" dirty="0">
                <a:solidFill>
                  <a:srgbClr val="BF900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(N=169)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963660" y="2468685"/>
            <a:ext cx="764867" cy="41985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96614" marR="5074" indent="-184563">
              <a:lnSpc>
                <a:spcPct val="101299"/>
              </a:lnSpc>
              <a:spcBef>
                <a:spcPts val="100"/>
              </a:spcBef>
            </a:pPr>
            <a:r>
              <a:rPr sz="849" spc="5" dirty="0">
                <a:solidFill>
                  <a:srgbClr val="00B0F0"/>
                </a:solidFill>
                <a:latin typeface="Calibri"/>
                <a:cs typeface="Calibri"/>
              </a:rPr>
              <a:t>Gene</a:t>
            </a:r>
            <a:r>
              <a:rPr sz="849" spc="-50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00B0F0"/>
                </a:solidFill>
                <a:latin typeface="Calibri"/>
                <a:cs typeface="Calibri"/>
              </a:rPr>
              <a:t>expression </a:t>
            </a:r>
            <a:r>
              <a:rPr sz="849" spc="-175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849" dirty="0">
                <a:solidFill>
                  <a:srgbClr val="00B0F0"/>
                </a:solidFill>
                <a:latin typeface="Calibri"/>
                <a:cs typeface="Calibri"/>
              </a:rPr>
              <a:t>profiling </a:t>
            </a:r>
            <a:r>
              <a:rPr sz="849" spc="5" dirty="0">
                <a:solidFill>
                  <a:srgbClr val="00B0F0"/>
                </a:solidFill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(N=75)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468198" y="1548654"/>
            <a:ext cx="1225943" cy="319565"/>
          </a:xfrm>
          <a:prstGeom prst="rect">
            <a:avLst/>
          </a:prstGeom>
        </p:spPr>
        <p:txBody>
          <a:bodyPr vert="horz" wrap="square" lIns="0" tIns="12050" rIns="0" bIns="0" rtlCol="0">
            <a:spAutoFit/>
          </a:bodyPr>
          <a:lstStyle/>
          <a:p>
            <a:pPr marL="12685" marR="5074" indent="-634">
              <a:lnSpc>
                <a:spcPct val="122300"/>
              </a:lnSpc>
              <a:spcBef>
                <a:spcPts val="95"/>
              </a:spcBef>
            </a:pPr>
            <a:r>
              <a:rPr sz="849" dirty="0">
                <a:latin typeface="Calibri"/>
                <a:cs typeface="Calibri"/>
              </a:rPr>
              <a:t>(Uniformly</a:t>
            </a:r>
            <a:r>
              <a:rPr sz="849" spc="5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treated</a:t>
            </a:r>
            <a:r>
              <a:rPr sz="849" spc="5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within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the</a:t>
            </a:r>
            <a:r>
              <a:rPr sz="849" spc="-1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PETHEMA-LAL-2019)</a:t>
            </a:r>
            <a:endParaRPr sz="849">
              <a:latin typeface="Calibri"/>
              <a:cs typeface="Calibri"/>
            </a:endParaRPr>
          </a:p>
        </p:txBody>
      </p:sp>
      <p:pic>
        <p:nvPicPr>
          <p:cNvPr id="28" name="object 2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675183" y="2016471"/>
            <a:ext cx="791822" cy="691435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169630" y="1641419"/>
            <a:ext cx="584710" cy="604105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2683905" y="1909743"/>
            <a:ext cx="468687" cy="419852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21564" algn="just">
              <a:lnSpc>
                <a:spcPct val="101299"/>
              </a:lnSpc>
              <a:spcBef>
                <a:spcPts val="100"/>
              </a:spcBef>
            </a:pPr>
            <a:r>
              <a:rPr sz="849" spc="5" dirty="0">
                <a:latin typeface="Calibri"/>
                <a:cs typeface="Calibri"/>
              </a:rPr>
              <a:t>Genomic </a:t>
            </a:r>
            <a:r>
              <a:rPr sz="849" spc="-18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S</a:t>
            </a:r>
            <a:r>
              <a:rPr sz="849" dirty="0">
                <a:latin typeface="Calibri"/>
                <a:cs typeface="Calibri"/>
              </a:rPr>
              <a:t>u</a:t>
            </a:r>
            <a:r>
              <a:rPr sz="849" spc="-5" dirty="0">
                <a:latin typeface="Calibri"/>
                <a:cs typeface="Calibri"/>
              </a:rPr>
              <a:t>b</a:t>
            </a:r>
            <a:r>
              <a:rPr sz="849" spc="5" dirty="0">
                <a:latin typeface="Calibri"/>
                <a:cs typeface="Calibri"/>
              </a:rPr>
              <a:t>ty</a:t>
            </a:r>
            <a:r>
              <a:rPr sz="849" dirty="0">
                <a:latin typeface="Calibri"/>
                <a:cs typeface="Calibri"/>
              </a:rPr>
              <a:t>ping  </a:t>
            </a:r>
            <a:r>
              <a:rPr sz="849" spc="5" dirty="0">
                <a:latin typeface="Calibri"/>
                <a:cs typeface="Calibri"/>
              </a:rPr>
              <a:t>(N=152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690391" y="3922930"/>
            <a:ext cx="21626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40%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667197" y="3406856"/>
            <a:ext cx="216268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60%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22074" y="3240326"/>
            <a:ext cx="783259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73572" marR="5074" indent="-61520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Standard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risk</a:t>
            </a:r>
            <a:r>
              <a:rPr sz="849" spc="-3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per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Protocol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(pSR)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58017" y="3852031"/>
            <a:ext cx="678613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indent="46299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High </a:t>
            </a:r>
            <a:r>
              <a:rPr sz="849" dirty="0">
                <a:latin typeface="Calibri"/>
                <a:cs typeface="Calibri"/>
              </a:rPr>
              <a:t>risk </a:t>
            </a:r>
            <a:r>
              <a:rPr sz="849" spc="5" dirty="0">
                <a:latin typeface="Calibri"/>
                <a:cs typeface="Calibri"/>
              </a:rPr>
              <a:t>per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</a:t>
            </a:r>
            <a:r>
              <a:rPr sz="849" spc="-10" dirty="0">
                <a:latin typeface="Calibri"/>
                <a:cs typeface="Calibri"/>
              </a:rPr>
              <a:t>r</a:t>
            </a:r>
            <a:r>
              <a:rPr sz="849" spc="5" dirty="0">
                <a:latin typeface="Calibri"/>
                <a:cs typeface="Calibri"/>
              </a:rPr>
              <a:t>o</a:t>
            </a:r>
            <a:r>
              <a:rPr sz="849" spc="-5" dirty="0">
                <a:latin typeface="Calibri"/>
                <a:cs typeface="Calibri"/>
              </a:rPr>
              <a:t>t</a:t>
            </a:r>
            <a:r>
              <a:rPr sz="849" spc="5" dirty="0">
                <a:latin typeface="Calibri"/>
                <a:cs typeface="Calibri"/>
              </a:rPr>
              <a:t>o</a:t>
            </a:r>
            <a:r>
              <a:rPr sz="849" spc="-5" dirty="0">
                <a:latin typeface="Calibri"/>
                <a:cs typeface="Calibri"/>
              </a:rPr>
              <a:t>c</a:t>
            </a:r>
            <a:r>
              <a:rPr sz="849" spc="5" dirty="0">
                <a:latin typeface="Calibri"/>
                <a:cs typeface="Calibri"/>
              </a:rPr>
              <a:t>ol</a:t>
            </a:r>
            <a:r>
              <a:rPr sz="849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(</a:t>
            </a:r>
            <a:r>
              <a:rPr sz="849" dirty="0">
                <a:latin typeface="Calibri"/>
                <a:cs typeface="Calibri"/>
              </a:rPr>
              <a:t>p</a:t>
            </a:r>
            <a:r>
              <a:rPr sz="849" spc="5" dirty="0">
                <a:latin typeface="Calibri"/>
                <a:cs typeface="Calibri"/>
              </a:rPr>
              <a:t>HR)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699131" y="3512378"/>
            <a:ext cx="789601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algn="ctr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Risk </a:t>
            </a:r>
            <a:r>
              <a:rPr sz="849" spc="-5" dirty="0">
                <a:latin typeface="Calibri"/>
                <a:cs typeface="Calibri"/>
              </a:rPr>
              <a:t>stratification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Per</a:t>
            </a:r>
            <a:r>
              <a:rPr sz="849" spc="190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protocol </a:t>
            </a:r>
            <a:r>
              <a:rPr sz="849" spc="5" dirty="0">
                <a:latin typeface="Calibri"/>
                <a:cs typeface="Calibri"/>
              </a:rPr>
              <a:t> EMR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020917" y="2851208"/>
            <a:ext cx="750914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75684" marR="5074" indent="-163633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Correlation</a:t>
            </a:r>
            <a:r>
              <a:rPr sz="849" spc="-5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with </a:t>
            </a:r>
            <a:r>
              <a:rPr sz="849" spc="-17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outcome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4460873" y="3185916"/>
            <a:ext cx="684955" cy="27576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indent="157291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Genetic </a:t>
            </a:r>
            <a:r>
              <a:rPr sz="849" spc="10" dirty="0">
                <a:latin typeface="Calibri"/>
                <a:cs typeface="Calibri"/>
              </a:rPr>
              <a:t> </a:t>
            </a:r>
            <a:r>
              <a:rPr sz="849" spc="-5" dirty="0">
                <a:latin typeface="Calibri"/>
                <a:cs typeface="Calibri"/>
              </a:rPr>
              <a:t>r</a:t>
            </a:r>
            <a:r>
              <a:rPr sz="849" spc="5" dirty="0">
                <a:latin typeface="Calibri"/>
                <a:cs typeface="Calibri"/>
              </a:rPr>
              <a:t>e</a:t>
            </a:r>
            <a:r>
              <a:rPr sz="849" dirty="0">
                <a:latin typeface="Calibri"/>
                <a:cs typeface="Calibri"/>
              </a:rPr>
              <a:t>classifi</a:t>
            </a:r>
            <a:r>
              <a:rPr sz="849" spc="-5" dirty="0">
                <a:latin typeface="Calibri"/>
                <a:cs typeface="Calibri"/>
              </a:rPr>
              <a:t>c</a:t>
            </a:r>
            <a:r>
              <a:rPr sz="849" spc="-10" dirty="0">
                <a:latin typeface="Calibri"/>
                <a:cs typeface="Calibri"/>
              </a:rPr>
              <a:t>a</a:t>
            </a:r>
            <a:r>
              <a:rPr sz="849" spc="5" dirty="0">
                <a:latin typeface="Calibri"/>
                <a:cs typeface="Calibri"/>
              </a:rPr>
              <a:t>t</a:t>
            </a:r>
            <a:r>
              <a:rPr sz="849" spc="-5" dirty="0">
                <a:latin typeface="Calibri"/>
                <a:cs typeface="Calibri"/>
              </a:rPr>
              <a:t>i</a:t>
            </a:r>
            <a:r>
              <a:rPr sz="849" spc="5" dirty="0">
                <a:latin typeface="Calibri"/>
                <a:cs typeface="Calibri"/>
              </a:rPr>
              <a:t>on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6084064" y="1355746"/>
            <a:ext cx="1443480" cy="417950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 marR="5074" indent="-634" algn="ctr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1-Distinct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immunophenotypic </a:t>
            </a:r>
            <a:r>
              <a:rPr sz="849" spc="5" dirty="0">
                <a:latin typeface="Calibri"/>
                <a:cs typeface="Calibri"/>
              </a:rPr>
              <a:t> </a:t>
            </a:r>
            <a:r>
              <a:rPr sz="849" dirty="0">
                <a:latin typeface="Calibri"/>
                <a:cs typeface="Calibri"/>
              </a:rPr>
              <a:t>features associated </a:t>
            </a:r>
            <a:r>
              <a:rPr sz="849" spc="5" dirty="0">
                <a:latin typeface="Calibri"/>
                <a:cs typeface="Calibri"/>
              </a:rPr>
              <a:t>with </a:t>
            </a:r>
            <a:r>
              <a:rPr sz="849" dirty="0">
                <a:latin typeface="Calibri"/>
                <a:cs typeface="Calibri"/>
              </a:rPr>
              <a:t>certain </a:t>
            </a:r>
            <a:r>
              <a:rPr sz="849" spc="-18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genotypes</a:t>
            </a:r>
            <a:endParaRPr sz="849">
              <a:latin typeface="Calibri"/>
              <a:cs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2061092" y="3137349"/>
            <a:ext cx="46932" cy="306327"/>
          </a:xfrm>
          <a:custGeom>
            <a:avLst/>
            <a:gdLst/>
            <a:ahLst/>
            <a:cxnLst/>
            <a:rect l="l" t="t" r="r" b="b"/>
            <a:pathLst>
              <a:path w="46989" h="306704">
                <a:moveTo>
                  <a:pt x="15468" y="259994"/>
                </a:moveTo>
                <a:lnTo>
                  <a:pt x="0" y="259994"/>
                </a:lnTo>
                <a:lnTo>
                  <a:pt x="23215" y="306425"/>
                </a:lnTo>
                <a:lnTo>
                  <a:pt x="42564" y="267728"/>
                </a:lnTo>
                <a:lnTo>
                  <a:pt x="15468" y="267728"/>
                </a:lnTo>
                <a:lnTo>
                  <a:pt x="15468" y="259994"/>
                </a:lnTo>
                <a:close/>
              </a:path>
              <a:path w="46989" h="306704">
                <a:moveTo>
                  <a:pt x="30949" y="0"/>
                </a:moveTo>
                <a:lnTo>
                  <a:pt x="15468" y="0"/>
                </a:lnTo>
                <a:lnTo>
                  <a:pt x="15468" y="267728"/>
                </a:lnTo>
                <a:lnTo>
                  <a:pt x="30949" y="267728"/>
                </a:lnTo>
                <a:lnTo>
                  <a:pt x="30949" y="0"/>
                </a:lnTo>
                <a:close/>
              </a:path>
              <a:path w="46989" h="306704">
                <a:moveTo>
                  <a:pt x="46431" y="259994"/>
                </a:moveTo>
                <a:lnTo>
                  <a:pt x="30949" y="259994"/>
                </a:lnTo>
                <a:lnTo>
                  <a:pt x="30949" y="267728"/>
                </a:lnTo>
                <a:lnTo>
                  <a:pt x="42564" y="267728"/>
                </a:lnTo>
                <a:lnTo>
                  <a:pt x="46431" y="2599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0" name="object 40"/>
          <p:cNvSpPr/>
          <p:nvPr/>
        </p:nvSpPr>
        <p:spPr>
          <a:xfrm>
            <a:off x="2632005" y="2394212"/>
            <a:ext cx="636121" cy="46932"/>
          </a:xfrm>
          <a:custGeom>
            <a:avLst/>
            <a:gdLst/>
            <a:ahLst/>
            <a:cxnLst/>
            <a:rect l="l" t="t" r="r" b="b"/>
            <a:pathLst>
              <a:path w="636904" h="46989">
                <a:moveTo>
                  <a:pt x="590372" y="0"/>
                </a:moveTo>
                <a:lnTo>
                  <a:pt x="590372" y="46431"/>
                </a:lnTo>
                <a:lnTo>
                  <a:pt x="621309" y="30962"/>
                </a:lnTo>
                <a:lnTo>
                  <a:pt x="598119" y="30962"/>
                </a:lnTo>
                <a:lnTo>
                  <a:pt x="598119" y="15481"/>
                </a:lnTo>
                <a:lnTo>
                  <a:pt x="621334" y="15481"/>
                </a:lnTo>
                <a:lnTo>
                  <a:pt x="590372" y="0"/>
                </a:lnTo>
                <a:close/>
              </a:path>
              <a:path w="636904" h="46989">
                <a:moveTo>
                  <a:pt x="590372" y="15481"/>
                </a:moveTo>
                <a:lnTo>
                  <a:pt x="0" y="15481"/>
                </a:lnTo>
                <a:lnTo>
                  <a:pt x="0" y="30962"/>
                </a:lnTo>
                <a:lnTo>
                  <a:pt x="590372" y="30962"/>
                </a:lnTo>
                <a:lnTo>
                  <a:pt x="590372" y="15481"/>
                </a:lnTo>
                <a:close/>
              </a:path>
              <a:path w="636904" h="46989">
                <a:moveTo>
                  <a:pt x="621334" y="15481"/>
                </a:moveTo>
                <a:lnTo>
                  <a:pt x="598119" y="15481"/>
                </a:lnTo>
                <a:lnTo>
                  <a:pt x="598119" y="30962"/>
                </a:lnTo>
                <a:lnTo>
                  <a:pt x="621309" y="30962"/>
                </a:lnTo>
                <a:lnTo>
                  <a:pt x="636803" y="23215"/>
                </a:lnTo>
                <a:lnTo>
                  <a:pt x="621334" y="1548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1" name="object 41"/>
          <p:cNvSpPr/>
          <p:nvPr/>
        </p:nvSpPr>
        <p:spPr>
          <a:xfrm>
            <a:off x="2539078" y="3399826"/>
            <a:ext cx="604410" cy="667197"/>
          </a:xfrm>
          <a:custGeom>
            <a:avLst/>
            <a:gdLst/>
            <a:ahLst/>
            <a:cxnLst/>
            <a:rect l="l" t="t" r="r" b="b"/>
            <a:pathLst>
              <a:path w="605155" h="668020">
                <a:moveTo>
                  <a:pt x="604850" y="667435"/>
                </a:moveTo>
                <a:lnTo>
                  <a:pt x="596353" y="653808"/>
                </a:lnTo>
                <a:lnTo>
                  <a:pt x="577405" y="623379"/>
                </a:lnTo>
                <a:lnTo>
                  <a:pt x="569315" y="636574"/>
                </a:lnTo>
                <a:lnTo>
                  <a:pt x="23380" y="301993"/>
                </a:lnTo>
                <a:lnTo>
                  <a:pt x="560120" y="28003"/>
                </a:lnTo>
                <a:lnTo>
                  <a:pt x="567156" y="41783"/>
                </a:lnTo>
                <a:lnTo>
                  <a:pt x="590067" y="10706"/>
                </a:lnTo>
                <a:lnTo>
                  <a:pt x="597954" y="0"/>
                </a:lnTo>
                <a:lnTo>
                  <a:pt x="546049" y="431"/>
                </a:lnTo>
                <a:lnTo>
                  <a:pt x="553085" y="14224"/>
                </a:lnTo>
                <a:lnTo>
                  <a:pt x="0" y="296557"/>
                </a:lnTo>
                <a:lnTo>
                  <a:pt x="7035" y="310337"/>
                </a:lnTo>
                <a:lnTo>
                  <a:pt x="15087" y="306235"/>
                </a:lnTo>
                <a:lnTo>
                  <a:pt x="11150" y="312648"/>
                </a:lnTo>
                <a:lnTo>
                  <a:pt x="561225" y="649770"/>
                </a:lnTo>
                <a:lnTo>
                  <a:pt x="553135" y="662965"/>
                </a:lnTo>
                <a:lnTo>
                  <a:pt x="604850" y="6674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sp>
        <p:nvSpPr>
          <p:cNvPr id="42" name="object 42"/>
          <p:cNvSpPr/>
          <p:nvPr/>
        </p:nvSpPr>
        <p:spPr>
          <a:xfrm>
            <a:off x="4081305" y="3500669"/>
            <a:ext cx="1829719" cy="46932"/>
          </a:xfrm>
          <a:custGeom>
            <a:avLst/>
            <a:gdLst/>
            <a:ahLst/>
            <a:cxnLst/>
            <a:rect l="l" t="t" r="r" b="b"/>
            <a:pathLst>
              <a:path w="1831975" h="46989">
                <a:moveTo>
                  <a:pt x="1785493" y="30950"/>
                </a:moveTo>
                <a:lnTo>
                  <a:pt x="1785416" y="46431"/>
                </a:lnTo>
                <a:lnTo>
                  <a:pt x="1816669" y="30987"/>
                </a:lnTo>
                <a:lnTo>
                  <a:pt x="1793239" y="30987"/>
                </a:lnTo>
                <a:lnTo>
                  <a:pt x="1785493" y="30950"/>
                </a:lnTo>
                <a:close/>
              </a:path>
              <a:path w="1831975" h="46989">
                <a:moveTo>
                  <a:pt x="1785569" y="15469"/>
                </a:moveTo>
                <a:lnTo>
                  <a:pt x="1785493" y="30950"/>
                </a:lnTo>
                <a:lnTo>
                  <a:pt x="1793239" y="30987"/>
                </a:lnTo>
                <a:lnTo>
                  <a:pt x="1793316" y="15506"/>
                </a:lnTo>
                <a:lnTo>
                  <a:pt x="1785569" y="15469"/>
                </a:lnTo>
                <a:close/>
              </a:path>
              <a:path w="1831975" h="46989">
                <a:moveTo>
                  <a:pt x="1785645" y="0"/>
                </a:moveTo>
                <a:lnTo>
                  <a:pt x="1785569" y="15469"/>
                </a:lnTo>
                <a:lnTo>
                  <a:pt x="1793316" y="15506"/>
                </a:lnTo>
                <a:lnTo>
                  <a:pt x="1793239" y="30987"/>
                </a:lnTo>
                <a:lnTo>
                  <a:pt x="1816669" y="30987"/>
                </a:lnTo>
                <a:lnTo>
                  <a:pt x="1831962" y="23431"/>
                </a:lnTo>
                <a:lnTo>
                  <a:pt x="1785645" y="0"/>
                </a:lnTo>
                <a:close/>
              </a:path>
              <a:path w="1831975" h="46989">
                <a:moveTo>
                  <a:pt x="76" y="6870"/>
                </a:moveTo>
                <a:lnTo>
                  <a:pt x="0" y="22351"/>
                </a:lnTo>
                <a:lnTo>
                  <a:pt x="1785493" y="30950"/>
                </a:lnTo>
                <a:lnTo>
                  <a:pt x="1785569" y="15469"/>
                </a:lnTo>
                <a:lnTo>
                  <a:pt x="76" y="687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sz="1798"/>
          </a:p>
        </p:txBody>
      </p:sp>
      <p:grpSp>
        <p:nvGrpSpPr>
          <p:cNvPr id="43" name="object 43"/>
          <p:cNvGrpSpPr/>
          <p:nvPr/>
        </p:nvGrpSpPr>
        <p:grpSpPr>
          <a:xfrm>
            <a:off x="4383259" y="1349557"/>
            <a:ext cx="1743464" cy="2079600"/>
            <a:chOff x="4383026" y="1351221"/>
            <a:chExt cx="1745614" cy="2082164"/>
          </a:xfrm>
        </p:grpSpPr>
        <p:sp>
          <p:nvSpPr>
            <p:cNvPr id="44" name="object 44"/>
            <p:cNvSpPr/>
            <p:nvPr/>
          </p:nvSpPr>
          <p:spPr>
            <a:xfrm>
              <a:off x="4383024" y="2194636"/>
              <a:ext cx="1529715" cy="1238885"/>
            </a:xfrm>
            <a:custGeom>
              <a:avLst/>
              <a:gdLst/>
              <a:ahLst/>
              <a:cxnLst/>
              <a:rect l="l" t="t" r="r" b="b"/>
              <a:pathLst>
                <a:path w="1529714" h="1238885">
                  <a:moveTo>
                    <a:pt x="1490065" y="23202"/>
                  </a:moveTo>
                  <a:lnTo>
                    <a:pt x="1474584" y="15468"/>
                  </a:lnTo>
                  <a:lnTo>
                    <a:pt x="1443634" y="0"/>
                  </a:lnTo>
                  <a:lnTo>
                    <a:pt x="1443634" y="15468"/>
                  </a:lnTo>
                  <a:lnTo>
                    <a:pt x="467233" y="15468"/>
                  </a:lnTo>
                  <a:lnTo>
                    <a:pt x="467233" y="30949"/>
                  </a:lnTo>
                  <a:lnTo>
                    <a:pt x="1443634" y="30949"/>
                  </a:lnTo>
                  <a:lnTo>
                    <a:pt x="1443634" y="46418"/>
                  </a:lnTo>
                  <a:lnTo>
                    <a:pt x="1474571" y="30949"/>
                  </a:lnTo>
                  <a:lnTo>
                    <a:pt x="1490065" y="23202"/>
                  </a:lnTo>
                  <a:close/>
                </a:path>
                <a:path w="1529714" h="1238885">
                  <a:moveTo>
                    <a:pt x="1529638" y="1235379"/>
                  </a:moveTo>
                  <a:lnTo>
                    <a:pt x="1522857" y="1227467"/>
                  </a:lnTo>
                  <a:lnTo>
                    <a:pt x="1495882" y="1195946"/>
                  </a:lnTo>
                  <a:lnTo>
                    <a:pt x="1489862" y="1210208"/>
                  </a:lnTo>
                  <a:lnTo>
                    <a:pt x="6019" y="584301"/>
                  </a:lnTo>
                  <a:lnTo>
                    <a:pt x="0" y="598563"/>
                  </a:lnTo>
                  <a:lnTo>
                    <a:pt x="1483842" y="1224457"/>
                  </a:lnTo>
                  <a:lnTo>
                    <a:pt x="1477835" y="1238719"/>
                  </a:lnTo>
                  <a:lnTo>
                    <a:pt x="1529638" y="123537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sz="1798"/>
            </a:p>
          </p:txBody>
        </p:sp>
        <p:sp>
          <p:nvSpPr>
            <p:cNvPr id="45" name="object 45"/>
            <p:cNvSpPr/>
            <p:nvPr/>
          </p:nvSpPr>
          <p:spPr>
            <a:xfrm>
              <a:off x="5873099" y="1356619"/>
              <a:ext cx="250190" cy="1615440"/>
            </a:xfrm>
            <a:custGeom>
              <a:avLst/>
              <a:gdLst/>
              <a:ahLst/>
              <a:cxnLst/>
              <a:rect l="l" t="t" r="r" b="b"/>
              <a:pathLst>
                <a:path w="250189" h="1615439">
                  <a:moveTo>
                    <a:pt x="249910" y="1614944"/>
                  </a:moveTo>
                  <a:lnTo>
                    <a:pt x="201271" y="1613308"/>
                  </a:lnTo>
                  <a:lnTo>
                    <a:pt x="161553" y="1608845"/>
                  </a:lnTo>
                  <a:lnTo>
                    <a:pt x="134774" y="1602225"/>
                  </a:lnTo>
                  <a:lnTo>
                    <a:pt x="124955" y="1594116"/>
                  </a:lnTo>
                  <a:lnTo>
                    <a:pt x="124955" y="885799"/>
                  </a:lnTo>
                  <a:lnTo>
                    <a:pt x="115135" y="877698"/>
                  </a:lnTo>
                  <a:lnTo>
                    <a:pt x="88357" y="871081"/>
                  </a:lnTo>
                  <a:lnTo>
                    <a:pt x="48638" y="866620"/>
                  </a:lnTo>
                  <a:lnTo>
                    <a:pt x="0" y="864984"/>
                  </a:lnTo>
                  <a:lnTo>
                    <a:pt x="48638" y="863346"/>
                  </a:lnTo>
                  <a:lnTo>
                    <a:pt x="88357" y="858880"/>
                  </a:lnTo>
                  <a:lnTo>
                    <a:pt x="115135" y="852259"/>
                  </a:lnTo>
                  <a:lnTo>
                    <a:pt x="124955" y="844156"/>
                  </a:lnTo>
                  <a:lnTo>
                    <a:pt x="124955" y="20827"/>
                  </a:lnTo>
                  <a:lnTo>
                    <a:pt x="134774" y="12719"/>
                  </a:lnTo>
                  <a:lnTo>
                    <a:pt x="161553" y="6099"/>
                  </a:lnTo>
                  <a:lnTo>
                    <a:pt x="201271" y="1636"/>
                  </a:lnTo>
                  <a:lnTo>
                    <a:pt x="249910" y="0"/>
                  </a:lnTo>
                </a:path>
              </a:pathLst>
            </a:custGeom>
            <a:ln w="10312">
              <a:solidFill>
                <a:srgbClr val="4472C4"/>
              </a:solidFill>
            </a:ln>
          </p:spPr>
          <p:txBody>
            <a:bodyPr wrap="square" lIns="0" tIns="0" rIns="0" bIns="0" rtlCol="0"/>
            <a:lstStyle/>
            <a:p>
              <a:endParaRPr sz="1798"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6086345" y="2239502"/>
            <a:ext cx="944351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spc="5" dirty="0">
                <a:latin typeface="Calibri"/>
                <a:cs typeface="Calibri"/>
              </a:rPr>
              <a:t>2-</a:t>
            </a:r>
            <a:r>
              <a:rPr sz="849" spc="-25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RNAseq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spc="5" dirty="0">
                <a:latin typeface="Calibri"/>
                <a:cs typeface="Calibri"/>
              </a:rPr>
              <a:t>and</a:t>
            </a:r>
            <a:r>
              <a:rPr sz="849" spc="-20" dirty="0">
                <a:latin typeface="Calibri"/>
                <a:cs typeface="Calibri"/>
              </a:rPr>
              <a:t> </a:t>
            </a:r>
            <a:r>
              <a:rPr sz="849" spc="10" dirty="0">
                <a:latin typeface="Calibri"/>
                <a:cs typeface="Calibri"/>
              </a:rPr>
              <a:t>OGM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6111973" y="2441249"/>
            <a:ext cx="1579203" cy="498494"/>
            <a:chOff x="6113872" y="2444259"/>
            <a:chExt cx="1581150" cy="499109"/>
          </a:xfrm>
        </p:grpSpPr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36130" y="2550426"/>
              <a:ext cx="758698" cy="285114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13872" y="2444259"/>
              <a:ext cx="666924" cy="498546"/>
            </a:xfrm>
            <a:prstGeom prst="rect">
              <a:avLst/>
            </a:prstGeom>
          </p:spPr>
        </p:pic>
      </p:grpSp>
      <p:sp>
        <p:nvSpPr>
          <p:cNvPr id="50" name="object 50"/>
          <p:cNvSpPr txBox="1"/>
          <p:nvPr/>
        </p:nvSpPr>
        <p:spPr>
          <a:xfrm>
            <a:off x="5088836" y="2000428"/>
            <a:ext cx="430634" cy="145244"/>
          </a:xfrm>
          <a:prstGeom prst="rect">
            <a:avLst/>
          </a:prstGeom>
        </p:spPr>
        <p:txBody>
          <a:bodyPr vert="horz" wrap="square" lIns="0" tIns="14586" rIns="0" bIns="0" rtlCol="0">
            <a:spAutoFit/>
          </a:bodyPr>
          <a:lstStyle/>
          <a:p>
            <a:pPr marL="12685">
              <a:spcBef>
                <a:spcPts val="114"/>
              </a:spcBef>
            </a:pPr>
            <a:r>
              <a:rPr sz="849" dirty="0">
                <a:latin typeface="Calibri"/>
                <a:cs typeface="Calibri"/>
              </a:rPr>
              <a:t>objetives</a:t>
            </a:r>
            <a:endParaRPr sz="849">
              <a:latin typeface="Calibri"/>
              <a:cs typeface="Calibri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6004013" y="3209092"/>
            <a:ext cx="1684483" cy="857462"/>
            <a:chOff x="6005779" y="3213049"/>
            <a:chExt cx="1686560" cy="858519"/>
          </a:xfrm>
        </p:grpSpPr>
        <p:pic>
          <p:nvPicPr>
            <p:cNvPr id="52" name="object 5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005779" y="3213049"/>
              <a:ext cx="1686051" cy="64516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05779" y="3858209"/>
              <a:ext cx="1686051" cy="213233"/>
            </a:xfrm>
            <a:prstGeom prst="rect">
              <a:avLst/>
            </a:prstGeom>
          </p:spPr>
        </p:pic>
      </p:grpSp>
      <p:graphicFrame>
        <p:nvGraphicFramePr>
          <p:cNvPr id="54" name="object 54"/>
          <p:cNvGraphicFramePr>
            <a:graphicFrameLocks noGrp="1"/>
          </p:cNvGraphicFramePr>
          <p:nvPr/>
        </p:nvGraphicFramePr>
        <p:xfrm>
          <a:off x="6000579" y="3205660"/>
          <a:ext cx="1683849" cy="8561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38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31268"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350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Genetic</a:t>
                      </a:r>
                      <a:r>
                        <a:rPr sz="9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risk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52705">
                        <a:lnSpc>
                          <a:spcPct val="100000"/>
                        </a:lnSpc>
                        <a:spcBef>
                          <a:spcPts val="595"/>
                        </a:spcBef>
                      </a:pPr>
                      <a:r>
                        <a:rPr sz="900" spc="5" dirty="0">
                          <a:latin typeface="Calibri"/>
                          <a:cs typeface="Calibri"/>
                        </a:rPr>
                        <a:t>(%</a:t>
                      </a:r>
                      <a:r>
                        <a:rPr sz="9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spc="5" dirty="0">
                          <a:latin typeface="Calibri"/>
                          <a:cs typeface="Calibri"/>
                        </a:rPr>
                        <a:t>in</a:t>
                      </a:r>
                      <a:r>
                        <a:rPr sz="900" dirty="0">
                          <a:latin typeface="Calibri"/>
                          <a:cs typeface="Calibri"/>
                        </a:rPr>
                        <a:t> protocolo Stand.Risk)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43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2463"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b="1" spc="5" dirty="0">
                          <a:latin typeface="Calibri"/>
                          <a:cs typeface="Calibri"/>
                        </a:rPr>
                        <a:t>Standar</a:t>
                      </a:r>
                      <a:r>
                        <a:rPr sz="9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Risk</a:t>
                      </a:r>
                      <a:r>
                        <a:rPr sz="900" b="1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latin typeface="Calibri"/>
                          <a:cs typeface="Calibri"/>
                        </a:rPr>
                        <a:t>(63%)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2463">
                <a:tc>
                  <a:txBody>
                    <a:bodyPr/>
                    <a:lstStyle/>
                    <a:p>
                      <a:pPr marL="52705">
                        <a:lnSpc>
                          <a:spcPct val="100000"/>
                        </a:lnSpc>
                        <a:spcBef>
                          <a:spcPts val="340"/>
                        </a:spcBef>
                      </a:pPr>
                      <a:r>
                        <a:rPr sz="900" b="1" spc="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High</a:t>
                      </a:r>
                      <a:r>
                        <a:rPr sz="900" b="1" spc="-20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Risk</a:t>
                      </a:r>
                      <a:r>
                        <a:rPr sz="900" b="1" spc="-1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spc="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(37%)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T="43127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5" name="object 55"/>
          <p:cNvSpPr txBox="1">
            <a:spLocks noGrp="1"/>
          </p:cNvSpPr>
          <p:nvPr>
            <p:ph type="title" idx="4294967295"/>
          </p:nvPr>
        </p:nvSpPr>
        <p:spPr>
          <a:xfrm>
            <a:off x="1374360" y="1343659"/>
            <a:ext cx="2566046" cy="21229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>
              <a:spcBef>
                <a:spcPts val="100"/>
              </a:spcBef>
            </a:pP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Datos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presentes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y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10" dirty="0">
                <a:solidFill>
                  <a:srgbClr val="7030A0"/>
                </a:solidFill>
                <a:latin typeface="Calibri"/>
                <a:cs typeface="Calibri"/>
              </a:rPr>
              <a:t>propuestas</a:t>
            </a:r>
            <a:r>
              <a:rPr sz="1298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1298" spc="-5" dirty="0">
                <a:solidFill>
                  <a:srgbClr val="7030A0"/>
                </a:solidFill>
                <a:latin typeface="Calibri"/>
                <a:cs typeface="Calibri"/>
              </a:rPr>
              <a:t>futuras</a:t>
            </a:r>
            <a:endParaRPr sz="1298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4411" y="632522"/>
            <a:ext cx="6595179" cy="778447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24947" y="1557284"/>
            <a:ext cx="2483102" cy="255384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4913594" y="1788833"/>
            <a:ext cx="2545751" cy="1509439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/>
          <a:p>
            <a:pPr marL="12685" marR="5074" indent="994485" algn="r">
              <a:spcBef>
                <a:spcPts val="100"/>
              </a:spcBef>
            </a:pP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E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st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ud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i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os  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genéticos</a:t>
            </a:r>
            <a:r>
              <a:rPr sz="3246" b="1" spc="-8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LAL</a:t>
            </a:r>
            <a:endParaRPr sz="3246">
              <a:latin typeface="Corbel"/>
              <a:cs typeface="Corbel"/>
            </a:endParaRPr>
          </a:p>
          <a:p>
            <a:pPr marR="5708" algn="r"/>
            <a:r>
              <a:rPr sz="3246" b="1" spc="-5" dirty="0">
                <a:solidFill>
                  <a:srgbClr val="0070C0"/>
                </a:solidFill>
                <a:latin typeface="Corbel"/>
                <a:cs typeface="Corbel"/>
              </a:rPr>
              <a:t>línea</a:t>
            </a:r>
            <a:r>
              <a:rPr sz="3246" b="1" spc="-100" dirty="0">
                <a:solidFill>
                  <a:srgbClr val="0070C0"/>
                </a:solidFill>
                <a:latin typeface="Corbel"/>
                <a:cs typeface="Corbel"/>
              </a:rPr>
              <a:t> </a:t>
            </a:r>
            <a:r>
              <a:rPr sz="3246" b="1" dirty="0">
                <a:solidFill>
                  <a:srgbClr val="0070C0"/>
                </a:solidFill>
                <a:latin typeface="Corbel"/>
                <a:cs typeface="Corbel"/>
              </a:rPr>
              <a:t>B</a:t>
            </a:r>
            <a:endParaRPr sz="3246">
              <a:latin typeface="Corbel"/>
              <a:cs typeface="Corbe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96025" y="3648714"/>
            <a:ext cx="2889497" cy="569528"/>
          </a:xfrm>
          <a:prstGeom prst="rect">
            <a:avLst/>
          </a:prstGeom>
        </p:spPr>
        <p:txBody>
          <a:bodyPr vert="horz" wrap="square" lIns="0" tIns="66593" rIns="0" bIns="0" rtlCol="0">
            <a:spAutoFit/>
          </a:bodyPr>
          <a:lstStyle/>
          <a:p>
            <a:pPr algn="ctr">
              <a:spcBef>
                <a:spcPts val="524"/>
              </a:spcBef>
            </a:pPr>
            <a:r>
              <a:rPr sz="949" b="1" i="1" spc="10" dirty="0">
                <a:latin typeface="Corbel-BoldItalic"/>
                <a:cs typeface="Corbel-BoldItalic"/>
              </a:rPr>
              <a:t>Grupo</a:t>
            </a:r>
            <a:r>
              <a:rPr sz="949" b="1" i="1" spc="5" dirty="0">
                <a:latin typeface="Corbel-BoldItalic"/>
                <a:cs typeface="Corbel-BoldItalic"/>
              </a:rPr>
              <a:t> </a:t>
            </a:r>
            <a:r>
              <a:rPr sz="949" b="1" i="1" spc="10" dirty="0">
                <a:latin typeface="Corbel-BoldItalic"/>
                <a:cs typeface="Corbel-BoldItalic"/>
              </a:rPr>
              <a:t>de </a:t>
            </a:r>
            <a:r>
              <a:rPr sz="949" b="1" i="1" spc="5" dirty="0">
                <a:latin typeface="Corbel-BoldItalic"/>
                <a:cs typeface="Corbel-BoldItalic"/>
              </a:rPr>
              <a:t>estudios</a:t>
            </a:r>
            <a:r>
              <a:rPr sz="949" b="1" i="1" spc="10" dirty="0">
                <a:latin typeface="Corbel-BoldItalic"/>
                <a:cs typeface="Corbel-BoldItalic"/>
              </a:rPr>
              <a:t> </a:t>
            </a:r>
            <a:r>
              <a:rPr sz="949" b="1" i="1" spc="5" dirty="0">
                <a:latin typeface="Corbel-BoldItalic"/>
                <a:cs typeface="Corbel-BoldItalic"/>
              </a:rPr>
              <a:t>biológicos</a:t>
            </a:r>
            <a:r>
              <a:rPr sz="949" b="1" i="1" spc="10" dirty="0">
                <a:latin typeface="Corbel-BoldItalic"/>
                <a:cs typeface="Corbel-BoldItalic"/>
              </a:rPr>
              <a:t> en </a:t>
            </a:r>
            <a:r>
              <a:rPr sz="949" b="1" i="1" spc="-5" dirty="0">
                <a:latin typeface="Corbel-BoldItalic"/>
                <a:cs typeface="Corbel-BoldItalic"/>
              </a:rPr>
              <a:t>LAL-B:</a:t>
            </a:r>
            <a:endParaRPr sz="949">
              <a:latin typeface="Corbel-BoldItalic"/>
              <a:cs typeface="Corbel-BoldItalic"/>
            </a:endParaRPr>
          </a:p>
          <a:p>
            <a:pPr marL="12685" marR="5074" algn="ctr">
              <a:spcBef>
                <a:spcPts val="433"/>
              </a:spcBef>
            </a:pPr>
            <a:r>
              <a:rPr sz="949" i="1" dirty="0">
                <a:latin typeface="Corbel"/>
                <a:cs typeface="Corbel"/>
              </a:rPr>
              <a:t>Teresa</a:t>
            </a:r>
            <a:r>
              <a:rPr sz="949" i="1" spc="-40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González,</a:t>
            </a:r>
            <a:r>
              <a:rPr sz="949" i="1" spc="5" dirty="0">
                <a:latin typeface="Corbel"/>
                <a:cs typeface="Corbel"/>
              </a:rPr>
              <a:t> Esperanza</a:t>
            </a:r>
            <a:r>
              <a:rPr sz="949" i="1" spc="-3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Such,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Ricardo</a:t>
            </a:r>
            <a:r>
              <a:rPr sz="949" i="1" spc="-40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Sánchez,</a:t>
            </a:r>
            <a:r>
              <a:rPr sz="949" i="1" spc="5" dirty="0">
                <a:latin typeface="Corbel"/>
                <a:cs typeface="Corbel"/>
              </a:rPr>
              <a:t> Isabel </a:t>
            </a:r>
            <a:r>
              <a:rPr sz="949" i="1" spc="-17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Granada,</a:t>
            </a:r>
            <a:r>
              <a:rPr sz="949" i="1" spc="-50" dirty="0">
                <a:latin typeface="Corbel"/>
                <a:cs typeface="Corbel"/>
              </a:rPr>
              <a:t> </a:t>
            </a:r>
            <a:r>
              <a:rPr sz="949" i="1" spc="5" dirty="0">
                <a:latin typeface="Corbel"/>
                <a:cs typeface="Corbel"/>
              </a:rPr>
              <a:t>Jordi Ribera,</a:t>
            </a:r>
            <a:r>
              <a:rPr sz="949" i="1" spc="-45" dirty="0">
                <a:latin typeface="Corbel"/>
                <a:cs typeface="Corbel"/>
              </a:rPr>
              <a:t> </a:t>
            </a:r>
            <a:r>
              <a:rPr sz="949" i="1" spc="5" dirty="0">
                <a:latin typeface="Corbel"/>
                <a:cs typeface="Corbel"/>
              </a:rPr>
              <a:t>Jesús</a:t>
            </a:r>
            <a:r>
              <a:rPr sz="949" i="1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María</a:t>
            </a:r>
            <a:r>
              <a:rPr sz="949" i="1" spc="5" dirty="0">
                <a:latin typeface="Corbel"/>
                <a:cs typeface="Corbel"/>
              </a:rPr>
              <a:t> </a:t>
            </a:r>
            <a:r>
              <a:rPr sz="949" i="1" spc="10" dirty="0">
                <a:latin typeface="Corbel"/>
                <a:cs typeface="Corbel"/>
              </a:rPr>
              <a:t>Hernández-Rivas</a:t>
            </a:r>
            <a:endParaRPr sz="949">
              <a:latin typeface="Corbel"/>
              <a:cs typeface="Corbel"/>
            </a:endParaRPr>
          </a:p>
        </p:txBody>
      </p:sp>
      <p:sp>
        <p:nvSpPr>
          <p:cNvPr id="7" name="object 2">
            <a:extLst>
              <a:ext uri="{FF2B5EF4-FFF2-40B4-BE49-F238E27FC236}">
                <a16:creationId xmlns:a16="http://schemas.microsoft.com/office/drawing/2014/main" id="{EF3901D2-AA31-6A4B-BF2D-0FBA33AD065B}"/>
              </a:ext>
            </a:extLst>
          </p:cNvPr>
          <p:cNvSpPr txBox="1">
            <a:spLocks/>
          </p:cNvSpPr>
          <p:nvPr/>
        </p:nvSpPr>
        <p:spPr>
          <a:xfrm>
            <a:off x="251828" y="155269"/>
            <a:ext cx="4100219" cy="197247"/>
          </a:xfrm>
          <a:prstGeom prst="rect">
            <a:avLst/>
          </a:prstGeom>
        </p:spPr>
        <p:txBody>
          <a:bodyPr vert="horz" wrap="square" lIns="0" tIns="12684" rIns="0" bIns="0" rtlCol="0">
            <a:spAutoFit/>
          </a:bodyPr>
          <a:lstStyle>
            <a:lvl1pPr>
              <a:defRPr>
                <a:latin typeface="+mj-lt"/>
                <a:ea typeface="+mj-ea"/>
                <a:cs typeface="+mj-cs"/>
              </a:defRPr>
            </a:lvl1pPr>
          </a:lstStyle>
          <a:p>
            <a:pPr marL="12685">
              <a:spcBef>
                <a:spcPts val="100"/>
              </a:spcBef>
            </a:pPr>
            <a:r>
              <a:rPr lang="es-ES" sz="1199" b="1" kern="0">
                <a:solidFill>
                  <a:srgbClr val="D58200"/>
                </a:solidFill>
                <a:latin typeface="Work Sans"/>
                <a:cs typeface="Work Sans"/>
              </a:rPr>
              <a:t>SESIÓN</a:t>
            </a:r>
            <a:r>
              <a:rPr lang="es-ES" sz="1199" b="1" kern="0" spc="5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PLENARIA-LEUCEMIA</a:t>
            </a:r>
            <a:r>
              <a:rPr lang="es-ES" sz="1199" b="1" kern="0" spc="-50">
                <a:solidFill>
                  <a:srgbClr val="D58200"/>
                </a:solidFill>
                <a:latin typeface="Work Sans"/>
                <a:cs typeface="Work Sans"/>
              </a:rPr>
              <a:t> </a:t>
            </a:r>
            <a:r>
              <a:rPr lang="es-ES" sz="1199" b="1" kern="0" spc="-15">
                <a:solidFill>
                  <a:srgbClr val="D58200"/>
                </a:solidFill>
                <a:latin typeface="Work Sans"/>
                <a:cs typeface="Work Sans"/>
              </a:rPr>
              <a:t>AGUDA </a:t>
            </a:r>
            <a:r>
              <a:rPr lang="es-ES" sz="1199" b="1" kern="0" spc="-5">
                <a:solidFill>
                  <a:srgbClr val="D58200"/>
                </a:solidFill>
                <a:latin typeface="Work Sans"/>
                <a:cs typeface="Work Sans"/>
              </a:rPr>
              <a:t>MIELOBLÁSTICA</a:t>
            </a:r>
            <a:endParaRPr lang="es-ES" sz="1199" b="1" kern="0">
              <a:solidFill>
                <a:sysClr val="windowText" lastClr="000000"/>
              </a:solidFill>
              <a:latin typeface="Work Sans"/>
              <a:cs typeface="Work San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1036</TotalTime>
  <Words>56851</Words>
  <Application>Microsoft Office PowerPoint</Application>
  <PresentationFormat>Personalizado</PresentationFormat>
  <Paragraphs>13186</Paragraphs>
  <Slides>820</Slides>
  <Notes>0</Notes>
  <HiddenSlides>0</HiddenSlides>
  <MMClips>1</MMClips>
  <ScaleCrop>false</ScaleCrop>
  <HeadingPairs>
    <vt:vector size="6" baseType="variant">
      <vt:variant>
        <vt:lpstr>Fuentes usadas</vt:lpstr>
      </vt:variant>
      <vt:variant>
        <vt:i4>30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820</vt:i4>
      </vt:variant>
    </vt:vector>
  </HeadingPairs>
  <TitlesOfParts>
    <vt:vector size="851" baseType="lpstr">
      <vt:lpstr>Arial</vt:lpstr>
      <vt:lpstr>Arial Narrow</vt:lpstr>
      <vt:lpstr>Arial Unicode MS</vt:lpstr>
      <vt:lpstr>Arial-BoldItalicMT</vt:lpstr>
      <vt:lpstr>ArialNarrow-BoldItalic</vt:lpstr>
      <vt:lpstr>Avenir-Roman</vt:lpstr>
      <vt:lpstr>Calibri</vt:lpstr>
      <vt:lpstr>Calibri-BoldItalic</vt:lpstr>
      <vt:lpstr>Cambria</vt:lpstr>
      <vt:lpstr>Cambria Math</vt:lpstr>
      <vt:lpstr>Century Gothic</vt:lpstr>
      <vt:lpstr>Corbel</vt:lpstr>
      <vt:lpstr>Corbel-BoldItalic</vt:lpstr>
      <vt:lpstr>Courier New</vt:lpstr>
      <vt:lpstr>Gill Sans MT</vt:lpstr>
      <vt:lpstr>Helvetica</vt:lpstr>
      <vt:lpstr>HelveticaNeueLTStd-BdCnO</vt:lpstr>
      <vt:lpstr>ITC Franklin Gothic</vt:lpstr>
      <vt:lpstr>Montserrat</vt:lpstr>
      <vt:lpstr>Montserrat-BoldItalic</vt:lpstr>
      <vt:lpstr>Montserrat-ExtraBold</vt:lpstr>
      <vt:lpstr>Open Sans</vt:lpstr>
      <vt:lpstr>OpenSans-BoldItalic</vt:lpstr>
      <vt:lpstr>Tahoma</vt:lpstr>
      <vt:lpstr>Times New Roman</vt:lpstr>
      <vt:lpstr>Trebuchet MS</vt:lpstr>
      <vt:lpstr>Verdana</vt:lpstr>
      <vt:lpstr>Verdana-BoldItalic</vt:lpstr>
      <vt:lpstr>Wingdings</vt:lpstr>
      <vt:lpstr>Work Sans</vt:lpstr>
      <vt:lpstr>Office Theme</vt:lpstr>
      <vt:lpstr>Presentación de PowerPoint</vt:lpstr>
      <vt:lpstr>Presentación de PowerPoint</vt:lpstr>
      <vt:lpstr>Presentación de PowerPoint</vt:lpstr>
      <vt:lpstr>PETHEMA trials in adult ALL</vt:lpstr>
      <vt:lpstr>LEUCEMIA AGUDA LINFOBLÁSTICA</vt:lpstr>
      <vt:lpstr>LEUCEMIA AGUDA LINFOBLÁSTICA</vt:lpstr>
      <vt:lpstr>LEUCEMIA AGUDA LINFOBLÁSTICA</vt:lpstr>
      <vt:lpstr>Presentación de PowerPoint</vt:lpstr>
      <vt:lpstr>Presentación de PowerPoint</vt:lpstr>
      <vt:lpstr>LEUCEMIA AGUDA LINFOBLÁSTICA</vt:lpstr>
      <vt:lpstr>Presentación de PowerPoint</vt:lpstr>
      <vt:lpstr>Remarks</vt:lpstr>
      <vt:lpstr>LEUCEMIA AGUDA LINFOBLÁSTICA</vt:lpstr>
      <vt:lpstr>Presentación de PowerPoint</vt:lpstr>
      <vt:lpstr>Presentación de PowerPoint</vt:lpstr>
      <vt:lpstr>Validation of the BL-IPI</vt:lpstr>
      <vt:lpstr>General remarks</vt:lpstr>
      <vt:lpstr>50th Annual PETHEMA Meeting  May 26-28, 2022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SESIÓN PLENARIA-LEUCEMIA AGUDA MIELOBLÁSTICA</vt:lpstr>
      <vt:lpstr>Also included patients (specific analysis)</vt:lpstr>
      <vt:lpstr>Presentación de PowerPoint</vt:lpstr>
      <vt:lpstr>Presentación de PowerPoint</vt:lpstr>
      <vt:lpstr>Presentación de PowerPoint</vt:lpstr>
      <vt:lpstr>Presentación de PowerPoint</vt:lpstr>
      <vt:lpstr>Protocol deviations</vt:lpstr>
      <vt:lpstr>Baseline characteristics</vt:lpstr>
      <vt:lpstr>Presentación de PowerPoint</vt:lpstr>
      <vt:lpstr>Presentación de PowerPoint</vt:lpstr>
      <vt:lpstr>Presentación de PowerPoint</vt:lpstr>
      <vt:lpstr>SESIÓN PLENARIA-LEUCEMIA AGUDA MIELOBLÁSTICA</vt:lpstr>
      <vt:lpstr>Cumulative incidence of relapse (CIR) Non-ETP ALL (n=156)</vt:lpstr>
      <vt:lpstr>SESIÓN PLENARIA-LEUCEMIA AGUDA MIELOBLÁSTICA</vt:lpstr>
      <vt:lpstr>SESIÓN PLENARIA-LEUCEMIA AGUDA MIELOBLÁSTICA</vt:lpstr>
      <vt:lpstr>Toxicity (Non-ETP ALL), ASP excluded</vt:lpstr>
      <vt:lpstr>PEG-ASP toxicity (G III-IV)</vt:lpstr>
      <vt:lpstr>COVID-19 in ALL-19 Trial</vt:lpstr>
      <vt:lpstr>Comments from the fourth interim analysis (May 2022)</vt:lpstr>
      <vt:lpstr>Frequently asked questions (FAQs)</vt:lpstr>
      <vt:lpstr>Propuesta de enmienda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SESIÓN PLENARIA-LEUCEMIA AGUDA MIELOBLÁSTICA</vt:lpstr>
      <vt:lpstr>SESIÓN PLENARIA-LEUCEMIA AGUDA MIELOBLÁSTICA</vt:lpstr>
      <vt:lpstr>Thanks to all participants!</vt:lpstr>
      <vt:lpstr>SESIÓN PLENARIA-LEUCEMIA AGUDA MIELOBLÁSTICA</vt:lpstr>
      <vt:lpstr>Presentación de PowerPoint</vt:lpstr>
      <vt:lpstr>Recomendaciones protocolo LAL-19 (I)</vt:lpstr>
      <vt:lpstr>SESIÓN PLENARIA-LEUCEMIA AGUDA MIELOBLÁSTICA</vt:lpstr>
      <vt:lpstr>Recomendaciones protocolo LAL-19 (II)</vt:lpstr>
      <vt:lpstr>Recomendaciones protocolo LAL-19 (IiI)</vt:lpstr>
      <vt:lpstr>Mecanismo de acción y objetivo terapéutico</vt:lpstr>
      <vt:lpstr>SESIÓN PLENARIA-LEUCEMIA AGUDA MIELOBLÁSTICA</vt:lpstr>
      <vt:lpstr>Cumplimiento del protocolo</vt:lpstr>
      <vt:lpstr>SESIÓN PLENARIA-LEUCEMIA AGUDA MIELOBLÁSTICA</vt:lpstr>
      <vt:lpstr>Objetivo principal</vt:lpstr>
      <vt:lpstr>Inactivación silente. Casos confirmados</vt:lpstr>
      <vt:lpstr>Inactivación silente. Casos no confirmados</vt:lpstr>
      <vt:lpstr>Erwinia</vt:lpstr>
      <vt:lpstr>Objetivo principal</vt:lpstr>
      <vt:lpstr>SESIÓN PLENARIA-LEUCEMIA AGUDA MIELOBLÁSTICA</vt:lpstr>
      <vt:lpstr>SESIÓN PLENARIA-LEUCEMIA AGUDA MIELOBLÁSTICA</vt:lpstr>
      <vt:lpstr>SESIÓN PLENARIA-LEUCEMIA AGUDA MIELOBLÁSTICA</vt:lpstr>
      <vt:lpstr>SESIÓN PLENARIA-LEUCEMIA AGUDA MIELOBLÁSTICA</vt:lpstr>
      <vt:lpstr>Conclusiones</vt:lpstr>
      <vt:lpstr>Presentación de PowerPoint</vt:lpstr>
      <vt:lpstr>Presentación de PowerPoint</vt:lpstr>
      <vt:lpstr>Presentación de PowerPoint</vt:lpstr>
      <vt:lpstr>Presentación de PowerPoint</vt:lpstr>
      <vt:lpstr>Estudios genéticos PETHEMA LAL19 en LAL-B</vt:lpstr>
      <vt:lpstr>Nuevas entidades de LAL-B</vt:lpstr>
      <vt:lpstr>Presentación de PowerPoint</vt:lpstr>
      <vt:lpstr>Resultados: clasificación de entidades genéticas en el protocolo PETHEMA LAL19 en LAL-B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RIESGO GENÉTICO</vt:lpstr>
      <vt:lpstr>RESPUESTA AL TRATAMIENTO (I)</vt:lpstr>
      <vt:lpstr>RESPUESTA AL TRATAMIENTO (II)</vt:lpstr>
      <vt:lpstr>Presentación de PowerPoint</vt:lpstr>
      <vt:lpstr>Presentación de PowerPoint</vt:lpstr>
      <vt:lpstr>SUBTIPOS GENÉTICOS (I)</vt:lpstr>
      <vt:lpstr>SUBTIPOS GENÉTICOS (II)</vt:lpstr>
      <vt:lpstr>SUBTIPOS GENÉTICOS (III)</vt:lpstr>
      <vt:lpstr>SUBTIPOS GENÉTICOS (III)</vt:lpstr>
      <vt:lpstr>SUBTIPOS GENÉTICOS (III)</vt:lpstr>
      <vt:lpstr>SUBTIPOS GENÉTICOS (III)</vt:lpstr>
      <vt:lpstr>CONCLUSIONES</vt:lpstr>
      <vt:lpstr>Datos presentes y propuestas futuras</vt:lpstr>
      <vt:lpstr>Presentación de PowerPoint</vt:lpstr>
      <vt:lpstr>Presentación de PowerPoint</vt:lpstr>
      <vt:lpstr>SESIÓN PLENARIA-LEUCEMIA AGUDA MIELOBLÁSTICA</vt:lpstr>
      <vt:lpstr>Presentación de PowerPoint</vt:lpstr>
      <vt:lpstr>SESIÓN PLENARIA-LEUCEMIA AGUDA MIELOBLÁSTICA</vt:lpstr>
      <vt:lpstr>SESIÓN PLENARIA-LEUCEMIA AGUDA MIELOBLÁSTICA</vt:lpstr>
      <vt:lpstr>AR(Ph-)-2019: Geographical  Distribution of Patients</vt:lpstr>
      <vt:lpstr>AR(Ph-)-2019: Not Only T-ALL</vt:lpstr>
      <vt:lpstr>AR(Ph-)-2019: T-ALL Basal Patient Characteristics</vt:lpstr>
      <vt:lpstr>Presentación de PowerPoint</vt:lpstr>
      <vt:lpstr>Presentación de PowerPoint</vt:lpstr>
      <vt:lpstr>HR(Ph-)-2019 Response To Treatment:</vt:lpstr>
      <vt:lpstr>Presentación de PowerPoint</vt:lpstr>
      <vt:lpstr>HR(Ph-)-2019 Response To Treatment:</vt:lpstr>
      <vt:lpstr>Presentación de PowerPoint</vt:lpstr>
      <vt:lpstr>Presentación de PowerPoint</vt:lpstr>
      <vt:lpstr>HR(Ph-)-2019: Genetics of ETP-ALL</vt:lpstr>
      <vt:lpstr>Presentación de PowerPoint</vt:lpstr>
      <vt:lpstr>HR(Ph-)-2019: SCT</vt:lpstr>
      <vt:lpstr>Presentación de PowerPoint</vt:lpstr>
      <vt:lpstr>Presentación de PowerPoint</vt:lpstr>
      <vt:lpstr>HR(Ph-)-2019: Relapse</vt:lpstr>
      <vt:lpstr>Summary</vt:lpstr>
      <vt:lpstr>SESIÓN PLENARIA-LEUCEMIA AGUDA MIELOBLÁSTICA</vt:lpstr>
      <vt:lpstr>Presentación de PowerPoint</vt:lpstr>
      <vt:lpstr>Presentación de PowerPoint</vt:lpstr>
      <vt:lpstr>Presentación de PowerPoint</vt:lpstr>
      <vt:lpstr>Objetivos (protocolo asistencial)</vt:lpstr>
      <vt:lpstr>Presentación de PowerPoint</vt:lpstr>
      <vt:lpstr>Pruebas locales y centralizadas</vt:lpstr>
      <vt:lpstr>Criterios de respuesta</vt:lpstr>
      <vt:lpstr>Alto riesgo genético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SESIÓN PLENARIA-LEUCEMIA AGUDA MIELOBLÁSTICA</vt:lpstr>
      <vt:lpstr>Presentación de PowerPoint</vt:lpstr>
      <vt:lpstr>SG (60m): 90.1 (87.4-91.7%)</vt:lpstr>
      <vt:lpstr>SLE (60m): 85,7 (83,3-87,9%)</vt:lpstr>
      <vt:lpstr>Presentación de PowerPoint</vt:lpstr>
      <vt:lpstr>Presentación de PowerPoint</vt:lpstr>
      <vt:lpstr>Presentación de PowerPoint</vt:lpstr>
      <vt:lpstr>Indicencia acumulada de recaída: 13.6% (11.6-16)</vt:lpstr>
      <vt:lpstr>Presentación de PowerPoint</vt:lpstr>
      <vt:lpstr>CENTROS PARTICIPANTES: 46. Pacientes registrados: 1949</vt:lpstr>
      <vt:lpstr>Presentación de PowerPoint</vt:lpstr>
      <vt:lpstr>SESIÓN PLENARIA-LEUCEMIA AGUDA MIELOBLÁSTICA</vt:lpstr>
      <vt:lpstr>Presentación de PowerPoint</vt:lpstr>
      <vt:lpstr>SESIÓN PLENARIA-LEUCEMIA AGUDA MIELOBLÁSTICA</vt:lpstr>
      <vt:lpstr>SESIÓN PLENARIA-LEUCEMIA AGUDA MIELOBLÁSTICA</vt:lpstr>
      <vt:lpstr>SESIÓN PLENARIA-LEUCEMIA AGUDA MIELOBLÁSTICA</vt:lpstr>
      <vt:lpstr>Diagnóstico y seguimiento de la ERM</vt:lpstr>
      <vt:lpstr>SESIÓN PLENARIA-LEUCEMIA AGUDA MIELOBLÁSTICA</vt:lpstr>
      <vt:lpstr>Presentación de PowerPoint</vt:lpstr>
      <vt:lpstr>SESIÓN PLENARIA-LEUCEMIA AGUDA MIELOBLÁSTICA</vt:lpstr>
      <vt:lpstr>LLA SEHOP/PETHEMA 2013. Versión 2.0 (9.10.2014) + Enmienda. Versión 1.0 (27.11.2016)</vt:lpstr>
      <vt:lpstr>SESIÓN PLENARIA-LEUCEMIA AGUDA MIELOBLÁSTICA</vt:lpstr>
      <vt:lpstr>Presentación de PowerPoint</vt:lpstr>
      <vt:lpstr>Consideraciones previas</vt:lpstr>
      <vt:lpstr>Pronóstico de los pacientes con LAL  R/R en PETHEMA (quimioterapia)</vt:lpstr>
      <vt:lpstr>Criterios de inclusión</vt:lpstr>
      <vt:lpstr>Criterios de exclusión</vt:lpstr>
      <vt:lpstr>Presentación de PowerPoint</vt:lpstr>
      <vt:lpstr>Presentación de PowerPoint</vt:lpstr>
      <vt:lpstr>Presentación de PowerPoint</vt:lpstr>
      <vt:lpstr>SESIÓN PLENARIA-LEUCEMIA AGUDA MIELOBLÁSTICA</vt:lpstr>
      <vt:lpstr>Recomendaciones sobre el uso de InO</vt:lpstr>
      <vt:lpstr>Recomendaciones generales sobre el  alo-TPH</vt:lpstr>
      <vt:lpstr>SESIÓN PLENARIA-LEUCEMIA AGUDA MIELOBLÁSTICA</vt:lpstr>
      <vt:lpstr>Main objective To assess if IKZF1 deletions are prognostic markers independent of MRD  in adult BCP ALL patients (≥18 years) MRD-oriented trials only</vt:lpstr>
      <vt:lpstr>Presentación de PowerPoint</vt:lpstr>
      <vt:lpstr>2.   Secondary objectives</vt:lpstr>
      <vt:lpstr>SESIÓN PLENARIA-LEUCEMIA AGUDA MIELOBLÁSTICA</vt:lpstr>
      <vt:lpstr>Presentación de PowerPoint</vt:lpstr>
      <vt:lpstr>Presentación de PowerPoint</vt:lpstr>
      <vt:lpstr>SESIÓN PLENARIA-LEUCEMIA AGUDA MIELOBLÁSTICA</vt:lpstr>
      <vt:lpstr>Presentación de PowerPoint</vt:lpstr>
      <vt:lpstr>Improvement of Adult T-ALL Patients Stratification Enrolled in PETHEMA Trials  Using GENOMINCS</vt:lpstr>
      <vt:lpstr>Presentación de PowerPoint</vt:lpstr>
      <vt:lpstr>SESIÓN PLENARIA-LEUCEMIA AGUDA MIELOBLÁSTICA | TRABAJO EN EJECUCION</vt:lpstr>
      <vt:lpstr>SESIÓN PLENARIA-LEUCEMIA AGUDA MIELOBLÁSTICA | TRABAJO EN EJECUCION</vt:lpstr>
      <vt:lpstr>Presentación de PowerPoint</vt:lpstr>
      <vt:lpstr>Presentación de PowerPoint</vt:lpstr>
      <vt:lpstr>SESIÓN PLENARIA-LEUCEMIA AGUDA MIELOBLÁSTICA | TRABAJO EN EJECUCION</vt:lpstr>
      <vt:lpstr>Filtered data visualization- Bionano Access</vt:lpstr>
      <vt:lpstr>Analysis of adult T-ALL samples</vt:lpstr>
      <vt:lpstr>Presentación de PowerPoint</vt:lpstr>
      <vt:lpstr>Adult T-ALL Genetic Characterization: T-LBL/ MPAL T-related/AUL</vt:lpstr>
      <vt:lpstr>Summary</vt:lpstr>
      <vt:lpstr>SESIÓN PLENARIA-LEUCEMIA AGUDA MIELOBLÁSTICA | TRABAJO EN EJECUCION</vt:lpstr>
      <vt:lpstr>Presentación de PowerPoint</vt:lpstr>
      <vt:lpstr>Presentación de PowerPoint</vt:lpstr>
      <vt:lpstr>Procedimiento</vt:lpstr>
      <vt:lpstr>Firma BCR::ABL1-like por NGS</vt:lpstr>
      <vt:lpstr>Presentación de PowerPoint</vt:lpstr>
      <vt:lpstr>Protocolo PETHEMA- LAL-2019</vt:lpstr>
      <vt:lpstr>Protocolo PETHEMA- LAL-2019</vt:lpstr>
      <vt:lpstr>Estudio de la enfermedad mínima residual en los loci de  las inmunoglobulinas por NGS en pacientes LAL-Ph+</vt:lpstr>
      <vt:lpstr>Introducción</vt:lpstr>
      <vt:lpstr>Métodos de Monitorización de EMR en LAL</vt:lpstr>
      <vt:lpstr>Proponemos 2 estudios biológicos para nuevo protocolo de  tratamiento PETHEMA LAL-PH 22</vt:lpstr>
      <vt:lpstr>Estudio 1: NGS - Inmunoglobulinas</vt:lpstr>
      <vt:lpstr>NGS - Inmunoglobulinas</vt:lpstr>
      <vt:lpstr>Propuesta 1 Estudio Biológico para protocolo PETHEMA LAL-PH-22</vt:lpstr>
      <vt:lpstr>NGS - Inmunoglobulinas</vt:lpstr>
      <vt:lpstr>Resultados Preliminares</vt:lpstr>
      <vt:lpstr>Resultados Preliminares</vt:lpstr>
      <vt:lpstr>Resultados Preliminares</vt:lpstr>
      <vt:lpstr>Presentación de PowerPoint</vt:lpstr>
      <vt:lpstr>Centro de Referencia – Clonoseq®</vt:lpstr>
      <vt:lpstr>Estudio 2: Método de detección de mutaciones  en el gen ABL1 sobre ADN</vt:lpstr>
      <vt:lpstr>Detección de mutaciones en el dominio quinasa  de ABL1 por NGS en pacientes LAL-Ph+ a partir de  ADN genómico</vt:lpstr>
      <vt:lpstr>Antecedentes</vt:lpstr>
      <vt:lpstr>SESIÓN PLENARIA-LEUCEMIA AGUDA MIELOBLÁSTICA | TRABAJO EN EJECUCION</vt:lpstr>
      <vt:lpstr>Propuesta 2: Estudio Biológico para protocolo PETHEMA LAL-PH-22</vt:lpstr>
      <vt:lpstr>Datos técnicos</vt:lpstr>
      <vt:lpstr>Primeros resultados: comparativa con método en ARN</vt:lpstr>
      <vt:lpstr>Presentación de PowerPoint</vt:lpstr>
      <vt:lpstr>MIELOMA MÚLTIPLE</vt:lpstr>
      <vt:lpstr>MIELOMA MÚLTIPLE</vt:lpstr>
      <vt:lpstr>MIELOMA MÚLTIPLE</vt:lpstr>
      <vt:lpstr>MIELOMA MÚLTIPLE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Multiple Myeloma: a phenotypic perspective</vt:lpstr>
      <vt:lpstr>Tumor and immune blood biomarkers in smoldering MM</vt:lpstr>
      <vt:lpstr>CTCs can replace BM PCs in the IMWG risk model for SMM</vt:lpstr>
      <vt:lpstr>MIELOMA MÚLTIPLE</vt:lpstr>
      <vt:lpstr>Presentación de PowerPoint</vt:lpstr>
      <vt:lpstr>MIELOMA MÚLTIPLE</vt:lpstr>
      <vt:lpstr>MIELOMA MÚLTIPLE</vt:lpstr>
      <vt:lpstr>MIELOMA MÚLTIPLE</vt:lpstr>
      <vt:lpstr>CTC levels are one of the most relevant and  independent prognostic factors in NDMM</vt:lpstr>
      <vt:lpstr>Multiple Myeloma: a phenotypic perspective</vt:lpstr>
      <vt:lpstr>The pathogenesis of MM is preceded by mutated lymphopoiesis</vt:lpstr>
      <vt:lpstr>Tumor IG gene rearrangement detectable in normal cells (N = 5/6)</vt:lpstr>
      <vt:lpstr>MRD-ve patients by NGF display similar PFS regardless of IFx status</vt:lpstr>
      <vt:lpstr>BloodFlow (50cc of peripheral blood) A new universally applicable and ultra-sensitive test to monitor MRD in PB</vt:lpstr>
      <vt:lpstr>BloodFlow vs NGF in peripheral blood Higher sensitivity and similar quantitation in double-positive patients</vt:lpstr>
      <vt:lpstr>BLOOD-FLOW vs NGF in bone marrow 20.5% false-negative results (40% - 45% with NGF and NGS)1,2</vt:lpstr>
      <vt:lpstr>Hypothetical scenario to assess MRD in BM and PB More frequent (minimally invasive) monitoring at later stages</vt:lpstr>
      <vt:lpstr>Immune monitoring</vt:lpstr>
      <vt:lpstr>Clonotypic T cells are predominantly CD27 negative scRNA/TCRseq of T cells in the tumor microenvironment</vt:lpstr>
      <vt:lpstr>Presentación de PowerPoint</vt:lpstr>
      <vt:lpstr>Identifying SMM patients with no risk of transformation</vt:lpstr>
      <vt:lpstr>Is undetectable MRD a requirement to achieve long-term survival? T-cell biomarkers to predict survival before maintenance</vt:lpstr>
      <vt:lpstr>Clinically meaningful immune monitoring From bench to bedside using BIG DATA</vt:lpstr>
      <vt:lpstr>Presentación de PowerPoint</vt:lpstr>
      <vt:lpstr>Presentación de PowerPoint</vt:lpstr>
      <vt:lpstr>Presentación de PowerPoint</vt:lpstr>
      <vt:lpstr>NoMoreMGUS Detección de CTCs</vt:lpstr>
      <vt:lpstr>Presentación de PowerPoint</vt:lpstr>
      <vt:lpstr>Estudios de EMR</vt:lpstr>
      <vt:lpstr>MIELOMA MÚLTIPLE</vt:lpstr>
      <vt:lpstr>MIELOMA MÚLTIPLE</vt:lpstr>
      <vt:lpstr>MIELOMA MÚLTIPLE</vt:lpstr>
      <vt:lpstr>MIELOMA MÚLTIPLE</vt:lpstr>
      <vt:lpstr>Blood-MRD Project: Liquid biopsy/cf-DNA</vt:lpstr>
      <vt:lpstr>P r o yecto  AM ADEUS </vt:lpstr>
      <vt:lpstr>MIELOMA MÚLTIPLE</vt:lpstr>
      <vt:lpstr>MIELOMA MÚLTIPLE</vt:lpstr>
      <vt:lpstr>MIELOMA MÚLTIPLE</vt:lpstr>
      <vt:lpstr>MIELOMA MÚLTIPLE</vt:lpstr>
      <vt:lpstr>Ensayos Clínicos del GEM</vt:lpstr>
      <vt:lpstr>MIELOMA MÚLTIPLE</vt:lpstr>
      <vt:lpstr>MIELOMA MÚLTIPLE</vt:lpstr>
      <vt:lpstr>MIELOMA MÚLTIPLE</vt:lpstr>
      <vt:lpstr>MIELOMA MÚLTIPLE</vt:lpstr>
      <vt:lpstr>MIELOMA MÚLTIPLE</vt:lpstr>
      <vt:lpstr>MIELOMA MÚLTIPLE</vt:lpstr>
      <vt:lpstr>GEM-CESAR: efficacy on ITT</vt:lpstr>
      <vt:lpstr>MIELOMA MÚLTIPLE</vt:lpstr>
      <vt:lpstr>CAR-HiRiSMM</vt:lpstr>
      <vt:lpstr>MIELOMA MÚLTIPLE</vt:lpstr>
      <vt:lpstr>MIELOMA MÚLTIPLE</vt:lpstr>
      <vt:lpstr>GEM-CESAR and GEM-2017 FIT</vt:lpstr>
      <vt:lpstr>MIELOMA MÚLTIPLE</vt:lpstr>
      <vt:lpstr>MIELOMA MÚLTIPLE</vt:lpstr>
      <vt:lpstr>What do we expect with the OptiMMal approach?</vt:lpstr>
      <vt:lpstr>MIELOMA MÚLTIPLE</vt:lpstr>
      <vt:lpstr>MIELOMA MÚLTIPLE</vt:lpstr>
      <vt:lpstr>GEM-SELIBORDARA: Efficacy</vt:lpstr>
      <vt:lpstr>MIELOMA MÚLTIPLE</vt:lpstr>
      <vt:lpstr>MIELOMA MÚLTIPLE</vt:lpstr>
      <vt:lpstr> </vt:lpstr>
      <vt:lpstr>Presentación de PowerPoint</vt:lpstr>
      <vt:lpstr>MIELOMA MÚLTIPLE</vt:lpstr>
      <vt:lpstr>Presentación de PowerPoint</vt:lpstr>
      <vt:lpstr>GEM-BELMA: Situación</vt:lpstr>
      <vt:lpstr>Presentación de PowerPoint</vt:lpstr>
      <vt:lpstr>MIELOMA MÚLTIPLE</vt:lpstr>
      <vt:lpstr>Presentación de PowerPoint</vt:lpstr>
      <vt:lpstr>GEM-TECTAL: Diseño del estudio</vt:lpstr>
      <vt:lpstr>MIELOMA MÚLTIPLE</vt:lpstr>
      <vt:lpstr>MIELOMA MÚLTIPLE</vt:lpstr>
      <vt:lpstr>50 REUNIÓN ANUAL DE  PETHEMA</vt:lpstr>
      <vt:lpstr>GEM-VELISA: IsaVd en insuficiencia  renal</vt:lpstr>
      <vt:lpstr>Presentación de PowerPoint</vt:lpstr>
      <vt:lpstr>MIELOMA MÚLTIPLE</vt:lpstr>
      <vt:lpstr>MIELOMA MÚLTIPLE</vt:lpstr>
      <vt:lpstr>MIELOMA MÚLTIPLE</vt:lpstr>
      <vt:lpstr>MIELOMA MÚLTIPLE</vt:lpstr>
      <vt:lpstr>MIELOMA MÚLTIPLE</vt:lpstr>
      <vt:lpstr>MIELOMA MÚLTIPLE</vt:lpstr>
      <vt:lpstr>MIELOMA MÚLTIPLE</vt:lpstr>
      <vt:lpstr>Score GEM-PETHEMA</vt:lpstr>
      <vt:lpstr>¿Podemos identificar pacientes de riesgo de infección?</vt:lpstr>
      <vt:lpstr>Infección severa precoz en pacientes con MMND GEM-PETHEMA</vt:lpstr>
      <vt:lpstr>MIELOMA MÚLTIPLE</vt:lpstr>
      <vt:lpstr>MIELOMA MÚLTIPLE</vt:lpstr>
      <vt:lpstr>MIELOMA MÚLTIPLE</vt:lpstr>
      <vt:lpstr>MIELOMA MÚLTIPLE</vt:lpstr>
      <vt:lpstr>Principales limitaciones</vt:lpstr>
      <vt:lpstr>Propuestas</vt:lpstr>
      <vt:lpstr>MIELOMA MÚLTIPLE</vt:lpstr>
      <vt:lpstr>LEUCEMIA AGUS MIELOBLÁSTICA</vt:lpstr>
      <vt:lpstr>Presentación de PowerPoint</vt:lpstr>
      <vt:lpstr>LEUCEMIA AGUS MIELOBLÁSTICA</vt:lpstr>
      <vt:lpstr>LEUCEMIA AGUS MIELOBLÁSTICA</vt:lpstr>
      <vt:lpstr>LEUCEMIA AGUS MIELOBLÁSTICA</vt:lpstr>
      <vt:lpstr>Presentación de PowerPoint</vt:lpstr>
      <vt:lpstr>Presentación de PowerPoint</vt:lpstr>
      <vt:lpstr>Presentación de PowerPoint</vt:lpstr>
      <vt:lpstr>Presentación de PowerPoint</vt:lpstr>
      <vt:lpstr>LEUCEMIA AGUS MIELOBLÁSTICA</vt:lpstr>
      <vt:lpstr>Presentación de PowerPoint</vt:lpstr>
      <vt:lpstr>Presentación de PowerPoint</vt:lpstr>
      <vt:lpstr>Presentación de PowerPoint</vt:lpstr>
      <vt:lpstr>LEUCEMIA AGUS MIELOBLÁSTICA</vt:lpstr>
      <vt:lpstr>Presentación de PowerPoint</vt:lpstr>
      <vt:lpstr>Validación en vida real ELN y otras clasificaciones  genómicas de LMA</vt:lpstr>
      <vt:lpstr>Estratificación Riesgo ELN</vt:lpstr>
      <vt:lpstr>Presentación de PowerPoint</vt:lpstr>
      <vt:lpstr>The ELN-2017 guidelines risk stratified younger adults with AML  more accurately than older adults with AML.</vt:lpstr>
      <vt:lpstr>LEUCEMIA AGUS MIELOBLÁSTICA</vt:lpstr>
      <vt:lpstr>LEUCEMIA AGUS MIELOBLÁSTICA</vt:lpstr>
      <vt:lpstr>LEUCEMIA AGUS MIELOBLÁSTICA</vt:lpstr>
      <vt:lpstr>LEUCEMIA AGUS MIELOBLÁSTICA</vt:lpstr>
      <vt:lpstr>LEUCEMIA AGUS MIELOBLÁSTICA</vt:lpstr>
      <vt:lpstr>Presentación de PowerPoint</vt:lpstr>
      <vt:lpstr>LEUCEMIA AGUS MIELOBLÁSTICA</vt:lpstr>
      <vt:lpstr>LEUCEMIA AGUS MIELOBLÁSTICA</vt:lpstr>
      <vt:lpstr>Presentación de PowerPoint</vt:lpstr>
      <vt:lpstr>Presentación de PowerPoint</vt:lpstr>
      <vt:lpstr>Presentación de PowerPoint</vt:lpstr>
      <vt:lpstr>Presentación de PowerPoint</vt:lpstr>
      <vt:lpstr>Clasificación Genómica LMA</vt:lpstr>
      <vt:lpstr>LEUCEMIA AGUS MIELOBLÁSTICA</vt:lpstr>
      <vt:lpstr>LEUCEMIA AGUS MIELOBLÁSTICA</vt:lpstr>
      <vt:lpstr>LEUCEMIA AGUS MIELOBLÁSTICA</vt:lpstr>
      <vt:lpstr>LMA con TP53</vt:lpstr>
      <vt:lpstr>LMA con trisomias</vt:lpstr>
      <vt:lpstr>LEUCEMIA AGUS MIELOBLÁSTICA</vt:lpstr>
      <vt:lpstr>Presentación de PowerPoint</vt:lpstr>
      <vt:lpstr>LMA con mutaciones sAML</vt:lpstr>
      <vt:lpstr>Presentación de PowerPoint</vt:lpstr>
      <vt:lpstr>Presentación de PowerPoint</vt:lpstr>
      <vt:lpstr>LEUCEMIA AGUS MIELOBLÁSTICA</vt:lpstr>
      <vt:lpstr>LEUCEMIA AGUS MIELOBLÁSTICA</vt:lpstr>
      <vt:lpstr>LEUCEMIA AGUS MIELOBLÁSTICA</vt:lpstr>
      <vt:lpstr>LEUCEMIA AGUS MIELOBLÁSTICA</vt:lpstr>
      <vt:lpstr>LEUCEMIA AGUS MIELOBLÁSTICA</vt:lpstr>
      <vt:lpstr>Presentación de PowerPoint</vt:lpstr>
      <vt:lpstr>Presentación de PowerPoint</vt:lpstr>
      <vt:lpstr>LEUCEMIA AGUS MIELOBLÁSTICA</vt:lpstr>
      <vt:lpstr>LEUCEMIA AGUS MIELOBLÁSTICA</vt:lpstr>
      <vt:lpstr>LEUCEMIA AGUS MIELOBLÁSTICA</vt:lpstr>
      <vt:lpstr>LEUCEMIA AGUS MIELOBLÁSTICA</vt:lpstr>
      <vt:lpstr>Presentación de PowerPoint</vt:lpstr>
      <vt:lpstr>Presentación de PowerPoint</vt:lpstr>
      <vt:lpstr>Presentación de PowerPoint</vt:lpstr>
      <vt:lpstr>Citometría de Flujo</vt:lpstr>
      <vt:lpstr>Proportions of leukemia-specific MRD targets detectable  by RT-qPCR for patients with AML by age group</vt:lpstr>
      <vt:lpstr>Proportions of leukemia-specific MRD targets detectable  by RT-qPCR for patients with AML by age group</vt:lpstr>
      <vt:lpstr>Presentación de PowerPoint</vt:lpstr>
      <vt:lpstr>LMA-FLOW: Distribución geográfica</vt:lpstr>
      <vt:lpstr>LMA-FLOW: Distribución geográfica</vt:lpstr>
      <vt:lpstr>LMA-FLOW: Momentos de estudio EMR</vt:lpstr>
      <vt:lpstr>LMA-FLOW: Momentos de estudio EMR</vt:lpstr>
      <vt:lpstr>LMA-FLOW: Momentos de estudio EMR</vt:lpstr>
      <vt:lpstr>LMA-FLOW: Muestras</vt:lpstr>
      <vt:lpstr>LMA-FLOW: Procesamiento y análisis</vt:lpstr>
      <vt:lpstr>LMA-FLOW: Procesamiento y análisis</vt:lpstr>
      <vt:lpstr>LMA-FLOW: Procesamiento y análisis</vt:lpstr>
      <vt:lpstr>Presentación de PowerPoint</vt:lpstr>
      <vt:lpstr>LEUCEMIA AGUS MIELOBLÁSTICA</vt:lpstr>
      <vt:lpstr>LEUCEMIA AGUS MIELOBLÁSTICA</vt:lpstr>
      <vt:lpstr>LEUCEMIA AGUS MIELOBLÁSTICA</vt:lpstr>
      <vt:lpstr>LEUCEMIA AGUS MIELOBLÁSTICA</vt:lpstr>
      <vt:lpstr>28 antibodies combination</vt:lpstr>
      <vt:lpstr>Presentación de PowerPoint</vt:lpstr>
      <vt:lpstr>Clonal evolution in AML is a highly dynamic process And originates long before diagnosis</vt:lpstr>
      <vt:lpstr>Patients with newly diagnosed AML may present dysplasia</vt:lpstr>
      <vt:lpstr>Patients with newly diagnosed AML may present dysplasia</vt:lpstr>
      <vt:lpstr>Dysplastic cells were observed in most patients with  newly diagnosed AML, using MFC</vt:lpstr>
      <vt:lpstr>LEUCEMIA AGUS MIELOBLÁSTICA</vt:lpstr>
      <vt:lpstr>LEUCEMIA AGUS MIELOBLÁSTICA</vt:lpstr>
      <vt:lpstr>LEUCEMIA AGUS MIELOBLÁSTICA</vt:lpstr>
      <vt:lpstr>LEUCEMIA AGUS MIELOBLÁSTICA</vt:lpstr>
      <vt:lpstr>LEUCEMIA AGUS MIELOBLÁSTICA</vt:lpstr>
      <vt:lpstr>LEUCEMIA AGUS MIELOBLÁSTICA</vt:lpstr>
      <vt:lpstr>LEUCEMIA AGUS MIELOBLÁSTICA</vt:lpstr>
      <vt:lpstr>TISSUE ENGINEERING TO SIMULETE PERIVASCULAR NICHE FOR  SUPPORTING LEUKEMIC INITIATING CELLS</vt:lpstr>
      <vt:lpstr>Where we come from?</vt:lpstr>
      <vt:lpstr>Hematopoietic Stem Cells</vt:lpstr>
      <vt:lpstr>Hematopoietic stem cell fates</vt:lpstr>
      <vt:lpstr>Presentación de PowerPoint</vt:lpstr>
      <vt:lpstr>HSC and progenitors occupy distinct niches in bone marrow</vt:lpstr>
      <vt:lpstr>LEUCEMIA AGUS MIELOBLÁSTICA</vt:lpstr>
      <vt:lpstr>LEUCEMIA AGUS MIELOBLÁSTICA</vt:lpstr>
      <vt:lpstr>LEUCEMIA AGUS MIELOBLÁSTICA</vt:lpstr>
      <vt:lpstr>Presentación de PowerPoint</vt:lpstr>
      <vt:lpstr>LEUCEMIA AGUS MIELOBLÁSTICA</vt:lpstr>
      <vt:lpstr>LEUCEMIA AGUS MIELOBLÁSTICA</vt:lpstr>
      <vt:lpstr>LEUCEMIA AGUS MIELOBLÁSTICA</vt:lpstr>
      <vt:lpstr>LEUCEMIA AGUS MIELOBLÁSTICA</vt:lpstr>
      <vt:lpstr>Good prognosis of PI3K/AKT/Survivin activated  in AML</vt:lpstr>
      <vt:lpstr>Where we are?</vt:lpstr>
      <vt:lpstr>Presentación de PowerPoint</vt:lpstr>
      <vt:lpstr>Anticancer compounds</vt:lpstr>
      <vt:lpstr>LEUCEMIA AGUS MIELOBLÁSTICA</vt:lpstr>
      <vt:lpstr>Hipótesis I : nuevos modelos completamente  humanizados y en tres dimensiones nos van a  permitir fenocopiar de forma más precisa  diferentes tipos de cánceres hematológicos.</vt:lpstr>
      <vt:lpstr>Proposal</vt:lpstr>
      <vt:lpstr>LEUCEMIA AGUS MIELOBLÁSTICA</vt:lpstr>
      <vt:lpstr>Presentación de PowerPoint</vt:lpstr>
      <vt:lpstr>Presentación de PowerPoint</vt:lpstr>
      <vt:lpstr>Presentación de PowerPoint</vt:lpstr>
      <vt:lpstr>LEUCEMIA AGUS MIELOBLÁSTICA</vt:lpstr>
      <vt:lpstr>Presentación de PowerPoint</vt:lpstr>
      <vt:lpstr>LEUCEMIA AGUS MIELOBLÁSTICA</vt:lpstr>
      <vt:lpstr>Presentación de PowerPoint</vt:lpstr>
      <vt:lpstr>LEUCEMIA AGUS MIELOBLÁSTICA</vt:lpstr>
      <vt:lpstr>Resultados IV</vt:lpstr>
      <vt:lpstr>Hipótesis II : utilizando drogas frente a las  células del nicho hematopoyético podremos  aumentar la sensibilidad al tratamiento  convencional y mejorar la inmunovigilancia.</vt:lpstr>
      <vt:lpstr>Where are we going?</vt:lpstr>
      <vt:lpstr>Presentación de PowerPoint</vt:lpstr>
      <vt:lpstr>Cellular mechanosensing</vt:lpstr>
      <vt:lpstr>Computational modeling simulations for Tissue engineering</vt:lpstr>
      <vt:lpstr>LEUCEMIA AGUS MIELOBLÁSTICA</vt:lpstr>
      <vt:lpstr>Presentación de PowerPoint</vt:lpstr>
      <vt:lpstr>Presentación de PowerPoint</vt:lpstr>
      <vt:lpstr>Guión</vt:lpstr>
      <vt:lpstr>Presentación de PowerPoint</vt:lpstr>
      <vt:lpstr>Presentación de PowerPoint</vt:lpstr>
      <vt:lpstr>LEUCEMIA AGUS MIELOBLÁSTICA</vt:lpstr>
      <vt:lpstr>LEUCEMIA AGUS MIELOBLÁSTICA</vt:lpstr>
      <vt:lpstr>Presentación de PowerPoint</vt:lpstr>
      <vt:lpstr>LEUCEMIA AGUS MIELOBLÁSTICA</vt:lpstr>
      <vt:lpstr>Presentación de PowerPoint</vt:lpstr>
      <vt:lpstr>LEUCEMIA AGUS MIELOBLÁSTICA</vt:lpstr>
      <vt:lpstr>LEUCEMIA AGUS MIELOBLÁSTICA</vt:lpstr>
      <vt:lpstr>LEUCEMIA AGUS MIELOBLÁSTICA</vt:lpstr>
      <vt:lpstr>Presentación de PowerPoint</vt:lpstr>
      <vt:lpstr>Presentación de PowerPoint</vt:lpstr>
      <vt:lpstr>Edad</vt:lpstr>
      <vt:lpstr>Presentación de PowerPoint</vt:lpstr>
      <vt:lpstr>Presentación de PowerPoint</vt:lpstr>
      <vt:lpstr>Presentación de PowerPoint</vt:lpstr>
      <vt:lpstr>Ensayos</vt:lpstr>
      <vt:lpstr>Publicaciones 3/2021 y 1/2022</vt:lpstr>
      <vt:lpstr>Presentación de PowerPoint</vt:lpstr>
      <vt:lpstr>Presentación de PowerPoint</vt:lpstr>
      <vt:lpstr>LEUCEMIA AGUS MIELOBLÁSTICA</vt:lpstr>
      <vt:lpstr>LEUCEMIA AGUS MIELOBLÁSTICA</vt:lpstr>
      <vt:lpstr>LEUCEMIA AGUS MIELOBLÁSTICA</vt:lpstr>
      <vt:lpstr>LEUCEMIA AGUS MIELOBLÁSTICA</vt:lpstr>
      <vt:lpstr>Guías asistenciales</vt:lpstr>
      <vt:lpstr>LEUCEMIA AGUS MIELOBLÁSTICA</vt:lpstr>
      <vt:lpstr>LMA del paciente fit</vt:lpstr>
      <vt:lpstr>Presentación de PowerPoint</vt:lpstr>
      <vt:lpstr>Presentación de PowerPoint</vt:lpstr>
      <vt:lpstr>LMA-FLOW</vt:lpstr>
      <vt:lpstr>LEUCEMIA AGUS MIELOBLÁSTICA</vt:lpstr>
      <vt:lpstr>Presentación de PowerPoint</vt:lpstr>
      <vt:lpstr>Enmienda LMA-FLOW (2022)</vt:lpstr>
      <vt:lpstr>Presentación de PowerPoint</vt:lpstr>
      <vt:lpstr>LEUCEMIA AGUS MIELOBLÁSTICA</vt:lpstr>
      <vt:lpstr>LA-MIX</vt:lpstr>
      <vt:lpstr>Presentación de PowerPoint</vt:lpstr>
      <vt:lpstr>LEUCEMIA AGUS MIELOBLÁSTICA</vt:lpstr>
      <vt:lpstr>LEUCEMIA AGUS MIELOBLÁSTICA</vt:lpstr>
      <vt:lpstr>LEUCEMIA AGUS MIELOBLÁSTICA</vt:lpstr>
      <vt:lpstr>Presentación de PowerPoint</vt:lpstr>
      <vt:lpstr>Registro Europeo LPA</vt:lpstr>
      <vt:lpstr>Ensayo QUIWI (Jorge Labrador, H.G.U Burgos)</vt:lpstr>
      <vt:lpstr>Presentación de PowerPoint</vt:lpstr>
      <vt:lpstr>Presentación de PowerPoint</vt:lpstr>
      <vt:lpstr>Presentación de PowerPoint</vt:lpstr>
      <vt:lpstr>Ensayo LAMVYX (J.A Pérez-Simón, HUVR)</vt:lpstr>
      <vt:lpstr>Presentación de PowerPoint</vt:lpstr>
      <vt:lpstr>LAMVYX: Study objectives</vt:lpstr>
      <vt:lpstr>Presentación de PowerPoint</vt:lpstr>
      <vt:lpstr>Ensayo VEN-A-QUI (J. Bergua, H. Cáceres)</vt:lpstr>
      <vt:lpstr>LAMVYX: Biological studies</vt:lpstr>
      <vt:lpstr>Presentación de PowerPoint</vt:lpstr>
      <vt:lpstr>Presentación de PowerPoint</vt:lpstr>
      <vt:lpstr>Presentación de PowerPoint</vt:lpstr>
      <vt:lpstr>Ensayo FLAG-QUIDA  (Teresa Bernal, HUCA)</vt:lpstr>
      <vt:lpstr>Presentación de PowerPoint</vt:lpstr>
      <vt:lpstr>LEUCEMIA AGUS MIELOBLÁSTICA</vt:lpstr>
      <vt:lpstr>Presentación de PowerPoint</vt:lpstr>
      <vt:lpstr>LEUCEMIA AGUS MIELOBLÁSTICA</vt:lpstr>
      <vt:lpstr>PEVOLAM</vt:lpstr>
      <vt:lpstr>Study design</vt:lpstr>
      <vt:lpstr>Presentación de PowerPoint</vt:lpstr>
      <vt:lpstr>Actividad biológica</vt:lpstr>
      <vt:lpstr>APOLLO N=260 (PETHEMA 45 pacientes en 3 años)</vt:lpstr>
      <vt:lpstr>MENARINI/PETHEMA Phase 1: Proposed Dosage and Schedule: dose level 3</vt:lpstr>
      <vt:lpstr>LEUCEMIA AGUS MIELOBLÁSTICA</vt:lpstr>
      <vt:lpstr>Estudios de registro y biológicos</vt:lpstr>
      <vt:lpstr>LEUCEMIA AGUS MIELOBLÁSTICA</vt:lpstr>
      <vt:lpstr>Presentación de PowerPoint</vt:lpstr>
      <vt:lpstr>Presentación de PowerPoint</vt:lpstr>
      <vt:lpstr>Supervivencia global</vt:lpstr>
      <vt:lpstr>Presentación de PowerPoint</vt:lpstr>
      <vt:lpstr>Presentación de PowerPoint</vt:lpstr>
      <vt:lpstr>Estudio EPIBLAS</vt:lpstr>
      <vt:lpstr>Otros proyectos en LMAs</vt:lpstr>
      <vt:lpstr>LMAs y quimioterapia intensiva (N=765)</vt:lpstr>
      <vt:lpstr>LMAs y quimioterapia intensiva (N=765)</vt:lpstr>
      <vt:lpstr>LEUCEMIA AGUS MIELOBLÁSTICA</vt:lpstr>
      <vt:lpstr>LEUCEMIA AGUS MIELOBLÁSTICA</vt:lpstr>
      <vt:lpstr>TPH en LMA secundaria</vt:lpstr>
      <vt:lpstr>FLAGIDA vs 3+7</vt:lpstr>
      <vt:lpstr>Presentación de PowerPoint</vt:lpstr>
      <vt:lpstr>LMAs a azacitidina</vt:lpstr>
      <vt:lpstr>LMAs a azacitidina</vt:lpstr>
      <vt:lpstr>Presentación de PowerPoint</vt:lpstr>
      <vt:lpstr>Presentación de PowerPoint</vt:lpstr>
      <vt:lpstr>Presentación de PowerPoint</vt:lpstr>
      <vt:lpstr>LEUCEMIA AGUS MIELOBLÁSTICA</vt:lpstr>
      <vt:lpstr>PCR-LMA</vt:lpstr>
      <vt:lpstr>Objetivos</vt:lpstr>
      <vt:lpstr>Presentación de PowerPoint</vt:lpstr>
      <vt:lpstr>Registro y envío de muestras</vt:lpstr>
      <vt:lpstr>Presentación de PowerPoint</vt:lpstr>
      <vt:lpstr>LEUCEMIA AGUS MIELOBLÁSTICA</vt:lpstr>
      <vt:lpstr>Impacto de la carga mutacional  en el pronostico de los  pacientes con LMA Rosa Ayala, Noemi Alvarez, Joaquín Martínez-López  Hospital Universitario 12 de Octubre</vt:lpstr>
      <vt:lpstr>LEUCEMIA AGUS MIELOBLÁSTICA</vt:lpstr>
      <vt:lpstr>VALIDACIÓN REGISTRO PETHEMA, CASOS ANALIZADOS POR GRUPO DE  TRATAMIENTO:</vt:lpstr>
      <vt:lpstr>Presentación de PowerPoint</vt:lpstr>
      <vt:lpstr>Total de 2.902 muestras: 508 (17%) con SNV/indels en TP53</vt:lpstr>
      <vt:lpstr>Proyectos NGS-LMA – Mutaciones Germinales</vt:lpstr>
      <vt:lpstr>Presentación de PowerPoint</vt:lpstr>
      <vt:lpstr>Presentación de PowerPoint</vt:lpstr>
      <vt:lpstr>SG según mutaciones IDH1 R132, IDH2 R140 e IDH2 R172</vt:lpstr>
      <vt:lpstr>Presentación de PowerPoint</vt:lpstr>
      <vt:lpstr>Presentación de PowerPoint</vt:lpstr>
      <vt:lpstr>Presentación de PowerPoint</vt:lpstr>
      <vt:lpstr>Presentación de PowerPoint</vt:lpstr>
      <vt:lpstr>Objetivos 2022</vt:lpstr>
      <vt:lpstr>Presentación de PowerPoint</vt:lpstr>
      <vt:lpstr>50 reunión anual de PETHEMA  Mayo 2022</vt:lpstr>
      <vt:lpstr>Guión</vt:lpstr>
      <vt:lpstr>Presentación de PowerPoint</vt:lpstr>
      <vt:lpstr>SESIÓN PLENARIA-LEUCEMIA AGUDA MIELOBLÁSTICA</vt:lpstr>
      <vt:lpstr>SESIÓN PLENARIA-LEUCEMIA AGUDA MIELOBLÁSTICA</vt:lpstr>
      <vt:lpstr>Presentación de PowerPoint</vt:lpstr>
      <vt:lpstr>Presentación de PowerPoint</vt:lpstr>
      <vt:lpstr>SESIÓN PLENARIA-LEUCEMIA AGUDA MIELOBLÁSTICA</vt:lpstr>
      <vt:lpstr>SESIÓN PLENARIA-LEUCEMIA AGUDA MIELOBLÁSTICA</vt:lpstr>
      <vt:lpstr>SESIÓN PLENARIA-LEUCEMIA AGUDA MIELOBLÁSTICA</vt:lpstr>
      <vt:lpstr>Presentación de PowerPoint</vt:lpstr>
      <vt:lpstr>Presentación de PowerPoint</vt:lpstr>
      <vt:lpstr>Presentación de PowerPoint</vt:lpstr>
      <vt:lpstr>Ensayos</vt:lpstr>
      <vt:lpstr>SESIÓN PLENARIA-LEUCEMIA AGUDA MIELOBLÁSTICA</vt:lpstr>
      <vt:lpstr>Presentación de PowerPoint</vt:lpstr>
      <vt:lpstr>SESIÓN PLENARIA-LEUCEMIA AGUDA MIELOBLÁSTICA</vt:lpstr>
      <vt:lpstr>SESIÓN PLENARIA-LEUCEMIA AGUDA MIELOBLÁSTICA</vt:lpstr>
      <vt:lpstr>SESIÓN PLENARIA-LEUCEMIA AGUDA MIELOBLÁSTICA</vt:lpstr>
      <vt:lpstr>Guías asistenciales</vt:lpstr>
      <vt:lpstr>SESIÓN PLENARIA-LEUCEMIA AGUDA MIELOBLÁSTICA</vt:lpstr>
      <vt:lpstr>LMA del paciente fit</vt:lpstr>
      <vt:lpstr>Presentación de PowerPoint</vt:lpstr>
      <vt:lpstr>Presentación de PowerPoint</vt:lpstr>
      <vt:lpstr>SESIÓN PLENARIA-LEUCEMIA AGUDA MIELOBLÁSTICA</vt:lpstr>
      <vt:lpstr>SESIÓN PLENARIA-LEUCEMIA AGUDA MIELOBLÁSTICA</vt:lpstr>
      <vt:lpstr>Presentación de PowerPoint</vt:lpstr>
      <vt:lpstr>Registro Europeo LPA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PEVOLAM</vt:lpstr>
      <vt:lpstr>Presentación de PowerPoint</vt:lpstr>
      <vt:lpstr>Presentación de PowerPoint</vt:lpstr>
      <vt:lpstr>APOLLO N=260 (PETHEMA 45 pacientes en 3 años)</vt:lpstr>
      <vt:lpstr>MENARINI/PETHEMA Phase 1: Proposed Dosage and Schedule: dose level 3</vt:lpstr>
      <vt:lpstr>SESIÓN PLENARIA-LEUCEMIA AGUDA MIELOBLÁSTICA</vt:lpstr>
      <vt:lpstr>SESIÓN PLENARIA-LEUCEMIA AGUDA MIELOBLÁSTICA</vt:lpstr>
      <vt:lpstr>Estudio EPIBLAS</vt:lpstr>
      <vt:lpstr>SESIÓN PLENARIA-LEUCEMIA AGUDA MIELOBLÁSTICA</vt:lpstr>
      <vt:lpstr>PCR-LMA</vt:lpstr>
      <vt:lpstr>RAPID-LAM</vt:lpstr>
      <vt:lpstr>Registro y envío de muestras</vt:lpstr>
      <vt:lpstr>Presentación de PowerPoint</vt:lpstr>
      <vt:lpstr>SESIÓN PLENARIA-LEUCEMIA AGUDA MIELOBLÁSTICA</vt:lpstr>
      <vt:lpstr>Impacto de la carga mutacional en el pronostico de los pacientes con LMA</vt:lpstr>
      <vt:lpstr>SESIÓN PLENARIA-LEUCEMIA AGUDA MIELOBLÁSTICA</vt:lpstr>
      <vt:lpstr>VALIDACIÓN REGISTRO PETHEMA, CASOS ANALIZADOS POR GRUPO DE  TRATAMIENTO:</vt:lpstr>
      <vt:lpstr>Proyectos NGS-LMA PAMPLONA</vt:lpstr>
      <vt:lpstr>Presentación de PowerPoint</vt:lpstr>
      <vt:lpstr>Presentación de PowerPoint</vt:lpstr>
      <vt:lpstr>SESIÓN PLENARIA-LEUCEMIA AGUDA MIELOBLÁSTICA</vt:lpstr>
      <vt:lpstr>CO-MUTACIONES CEBPA-PETHEMA (Dr. Joaquín Sánchez,Córdoba)</vt:lpstr>
      <vt:lpstr>Presentación de PowerPoint</vt:lpstr>
      <vt:lpstr>Presentación de PowerPoint</vt:lpstr>
      <vt:lpstr>Presentación de PowerPoint</vt:lpstr>
      <vt:lpstr>Objetivos 2022</vt:lpstr>
      <vt:lpstr>Presentación de PowerPoint</vt:lpstr>
      <vt:lpstr>Outline</vt:lpstr>
      <vt:lpstr>PETHEMA trials in adult ALL</vt:lpstr>
      <vt:lpstr>SESIÓN PLENARIA-LEUCEMIA AGUDA LINFOBLÁSTICA</vt:lpstr>
      <vt:lpstr>Validation of the BL-IPI</vt:lpstr>
      <vt:lpstr>Main results of PETHEMA protocols. Older adults and elderly  Overall survival</vt:lpstr>
      <vt:lpstr>Main results of PETHEMA protocols. Young adults, Ph+ ALL  Overall survival</vt:lpstr>
      <vt:lpstr>PONALFIL trial</vt:lpstr>
      <vt:lpstr>LAL Ph2022</vt:lpstr>
      <vt:lpstr>Objetivos (protocolo asistencial)</vt:lpstr>
      <vt:lpstr>SESIÓN PLENARIA-LEUCEMIA AGUDA LINFOBLÁSTICA</vt:lpstr>
      <vt:lpstr>SESIÓN PLENARIA-LEUCEMIA AGUDA LINFOBLÁSTICA</vt:lpstr>
      <vt:lpstr>Presentación de PowerPoint</vt:lpstr>
      <vt:lpstr>Outline</vt:lpstr>
      <vt:lpstr>SESIÓN PLENARIA-LEUCEMIA AGUDA LINFOBLÁSTICA</vt:lpstr>
      <vt:lpstr>Risk stratification in ALL2019 study</vt:lpstr>
      <vt:lpstr>Presentación de PowerPoint</vt:lpstr>
      <vt:lpstr>Presentación de PowerPoint</vt:lpstr>
      <vt:lpstr>Centralized MRD (next generation flow cytometry)</vt:lpstr>
      <vt:lpstr>SESIÓN PLENARIA-LEUCEMIA AGUDA LINFOBLÁSTICA</vt:lpstr>
      <vt:lpstr>SESIÓN PLENARIA-LEUCEMIA AGUDA LINFOBLÁSTICA</vt:lpstr>
      <vt:lpstr>SESIÓN PLENARIA-LEUCEMIA AGUDA LINFOBLÁSTICA</vt:lpstr>
      <vt:lpstr>SESIÓN PLENARIA-LEUCEMIA AGUDA LINFOBLÁSTICA</vt:lpstr>
      <vt:lpstr>SESIÓN PLENARIA-LEUCEMIA AGUDA LINFOBLÁSTICA</vt:lpstr>
      <vt:lpstr>Conclusiones</vt:lpstr>
      <vt:lpstr>RESPUESTA AL TRATAMIENTO (II)</vt:lpstr>
      <vt:lpstr>SUBTIPOS GENÉTICOS (II)</vt:lpstr>
      <vt:lpstr>Presentación de PowerPoint</vt:lpstr>
      <vt:lpstr>SESIÓN PLENARIA-LEUCEMIA AGUDA LINFOBLÁSTICA</vt:lpstr>
      <vt:lpstr>SESIÓN PLENARIA-LEUCEMIA AGUDA LINFOBLÁSTICA</vt:lpstr>
      <vt:lpstr>Firma BCR::ABL1-like por NGS</vt:lpstr>
      <vt:lpstr>Adult T-ALL Genetic Characterization: T-LBL/ MPAL T-related/AUL</vt:lpstr>
      <vt:lpstr>Presentación de PowerPoint</vt:lpstr>
      <vt:lpstr>HR(Ph-)-2019 Response To Treatment:</vt:lpstr>
      <vt:lpstr>HR(Ph-)-2019 Response To Treatment:</vt:lpstr>
      <vt:lpstr>Presentación de PowerPoint</vt:lpstr>
      <vt:lpstr>Presentación de PowerPoint</vt:lpstr>
      <vt:lpstr>Presentación de PowerPoint</vt:lpstr>
      <vt:lpstr>SESIÓN PLENARIA-LEUCEMIA AGUDA LINFOBLÁSTICA</vt:lpstr>
      <vt:lpstr>SESIÓN PLENARIA-LEUCEMIA AGUDA LINFOBLÁSTICA</vt:lpstr>
      <vt:lpstr>SESIÓN PLENARIA-LEUCEMIA AGUDA LINFOBLÁSTICA</vt:lpstr>
      <vt:lpstr>Filtered data visualization- Bionano Access</vt:lpstr>
      <vt:lpstr>Outline</vt:lpstr>
      <vt:lpstr>Visión general de los protocolos de tratamiento y de los ensayos clinicos activos</vt:lpstr>
      <vt:lpstr>Presentación de PowerPoint</vt:lpstr>
      <vt:lpstr>Outline</vt:lpstr>
      <vt:lpstr>N= 1949</vt:lpstr>
      <vt:lpstr>Indicencia acumulada de recaída: 13.6% (11.6-16)</vt:lpstr>
      <vt:lpstr>Presentación de PowerPoint</vt:lpstr>
      <vt:lpstr>Outline</vt:lpstr>
      <vt:lpstr>SESIÓN PLENARIA-LEUCEMIA AGUDA LINFOBLÁSTICA</vt:lpstr>
      <vt:lpstr>SESIÓN PLENARIA-LEUCEMIA AGUDA LINFOBLÁSTICA</vt:lpstr>
      <vt:lpstr>Presentación de PowerPoint</vt:lpstr>
      <vt:lpstr>Presentación de PowerPoint</vt:lpstr>
      <vt:lpstr>SESIÓN PLENARIA-LEUCEMIA AGUDA LINFOBLÁSTICA</vt:lpstr>
      <vt:lpstr>SESIÓN PLENARIA-LEUCEMIA AGUDA LINFOBLÁSTICA</vt:lpstr>
      <vt:lpstr>SESIÓN PLENARIA-LEUCEMIA AGUDA LINFOBLÁSTICA</vt:lpstr>
      <vt:lpstr>Thanks to all participants</vt:lpstr>
      <vt:lpstr>GEPTI Reunión anual  Mayo 2022</vt:lpstr>
      <vt:lpstr>Presentación de PowerPoint</vt:lpstr>
      <vt:lpstr>Actualización de las Guías GEPTI, capítulos,  plazos de presentación</vt:lpstr>
      <vt:lpstr>Reuniones con grupos de trabajo de DIGESTIVO,  AUTOINMUNES y REUMATOLOGÍA. Registro PTI   secundarias </vt:lpstr>
      <vt:lpstr>Manuscrito REGISTRO PTI</vt:lpstr>
      <vt:lpstr>Reunión de pacientes del 02 Noviembre</vt:lpstr>
      <vt:lpstr>Publicaciones, estudios y congresos GEPTI</vt:lpstr>
      <vt:lpstr>Gracias Ana Carolina. Secretaria GEPTI. gepti@sehh.es</vt:lpstr>
      <vt:lpstr>Presentación de PowerPoint</vt:lpstr>
      <vt:lpstr>SESIÓN PLENARIA-SÍNDROMES MIELODISPLÁSICOS</vt:lpstr>
      <vt:lpstr>GESMD</vt:lpstr>
      <vt:lpstr>Miembros del GESMD</vt:lpstr>
      <vt:lpstr>GESMD project</vt:lpstr>
      <vt:lpstr>GESMD project</vt:lpstr>
      <vt:lpstr>Presentación de PowerPoint</vt:lpstr>
      <vt:lpstr>SESIÓN PLENARIA-SÍNDROMES MIELODISPLÁSICOS</vt:lpstr>
      <vt:lpstr>Presentación de PowerPoint</vt:lpstr>
      <vt:lpstr>Presentación de PowerPoint</vt:lpstr>
      <vt:lpstr>Presentación de PowerPoint</vt:lpstr>
      <vt:lpstr>Presentación de PowerPoint</vt:lpstr>
      <vt:lpstr>- Estado actual del RESMD</vt:lpstr>
      <vt:lpstr>GESMD project</vt:lpstr>
      <vt:lpstr>3.-Ensayos Clínicos</vt:lpstr>
      <vt:lpstr>GESMD project</vt:lpstr>
      <vt:lpstr>Lista de estudios del GESMD (93)</vt:lpstr>
      <vt:lpstr>Presentación de PowerPoint</vt:lpstr>
      <vt:lpstr>Presentación de PowerPoint</vt:lpstr>
      <vt:lpstr>Publicaciones 2021 (22)</vt:lpstr>
      <vt:lpstr>Abstracts 2021</vt:lpstr>
      <vt:lpstr>GESMD project</vt:lpstr>
      <vt:lpstr>Presentación de PowerPoint</vt:lpstr>
      <vt:lpstr>Presentación de PowerPoint</vt:lpstr>
      <vt:lpstr>FECHA: 5 y 6 de mayo 2022</vt:lpstr>
      <vt:lpstr>GESMD project</vt:lpstr>
      <vt:lpstr>Presentación de PowerPoint</vt:lpstr>
      <vt:lpstr>Presentación de PowerPoint</vt:lpstr>
      <vt:lpstr>SESIÓN PLENARIA-LEUCEMIA LINFÁTICA CRÓNICA</vt:lpstr>
      <vt:lpstr>Ensayos Activos</vt:lpstr>
      <vt:lpstr>SESIÓN PLENARIA-LEUCEMIA LINFÁTICA CRÓNICA</vt:lpstr>
      <vt:lpstr>Presentación de PowerPoint</vt:lpstr>
      <vt:lpstr>SESIÓN PLENARIA-LEUCEMIA LINFÁTICA CRÓNICA</vt:lpstr>
      <vt:lpstr>SESIÓN PLENARIA-LEUCEMIA LINFÁTICA CRÓNICA</vt:lpstr>
      <vt:lpstr>SESIÓN PLENARIA-LEUCEMIA LINFÁTICA CRÓNICA</vt:lpstr>
      <vt:lpstr>SESIÓN PLENARIA-LEUCEMIA LINFÁTICA CRÓNICA</vt:lpstr>
      <vt:lpstr>SESIÓN PLENARIA-LEUCEMIA LINFÁTICA CRÓNICA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Observation</vt:lpstr>
      <vt:lpstr>Presentación de PowerPoint</vt:lpstr>
      <vt:lpstr>Nuevas propuestas</vt:lpstr>
      <vt:lpstr>Presentación de PowerPoint</vt:lpstr>
      <vt:lpstr>Presentación de PowerPoint</vt:lpstr>
      <vt:lpstr>SESIÓN PLENARIA-LEUCEMIA LINFÁTICA CRÓNICA</vt:lpstr>
      <vt:lpstr>STOP</vt:lpstr>
      <vt:lpstr>Muchas gracias!</vt:lpstr>
      <vt:lpstr>PETHEMA Grupo Español de Mieloma</vt:lpstr>
      <vt:lpstr>Ensayos Clínicos</vt:lpstr>
      <vt:lpstr>SESIÓN PLENARIA-MIELOMA MÚLTIPLE</vt:lpstr>
      <vt:lpstr>SESIÓN PLENARIA-MIELOMA MÚLTIPLE</vt:lpstr>
      <vt:lpstr>SESIÓN PLENARIA-MIELOMA MÚLTIPLE</vt:lpstr>
      <vt:lpstr>GEM-CESAR: efficacy on ITT</vt:lpstr>
      <vt:lpstr>SESIÓN PLENARIA-MIELOMA MÚLTIPLE</vt:lpstr>
      <vt:lpstr>CAR-HiRiSMM</vt:lpstr>
      <vt:lpstr>SESIÓN PLENARIA-MIELOMA MÚLTIPLE</vt:lpstr>
      <vt:lpstr>Presentación de PowerPoint</vt:lpstr>
      <vt:lpstr>Presentación de PowerPoint</vt:lpstr>
      <vt:lpstr>Presentación de PowerPoint</vt:lpstr>
      <vt:lpstr>Presentación de PowerPoint</vt:lpstr>
      <vt:lpstr>SESIÓN PLENARIA-MIELOMA MÚLTIPLE</vt:lpstr>
      <vt:lpstr>GEM-CESAR and GEM-2017 FIT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Presentación de PowerPoint</vt:lpstr>
      <vt:lpstr>GEM-BELMA: Situación</vt:lpstr>
      <vt:lpstr>SESIÓN PLENARIA-MIELOMA MÚLTIPLE</vt:lpstr>
      <vt:lpstr>Presentación de PowerPoint</vt:lpstr>
      <vt:lpstr>GEM-TECTAL: Diseño del estudio</vt:lpstr>
      <vt:lpstr>SESIÓN PLENARIA-MIELOMA MÚLTIPLE</vt:lpstr>
      <vt:lpstr>SESIÓN PLENARIA-MIELOMA MÚLTIPLE</vt:lpstr>
      <vt:lpstr>GEM-VELISA: IsaVd en insuficiencia renal</vt:lpstr>
      <vt:lpstr>Presentación de PowerPoint</vt:lpstr>
      <vt:lpstr>SESIÓN PLENARIA-MIELOMA MÚLTIPLE</vt:lpstr>
      <vt:lpstr>SESIÓN PLENARIA-MIELOMA MÚLTIPLE</vt:lpstr>
      <vt:lpstr>SESIÓN PLENARIA-MIELOMA MÚLTIPLE</vt:lpstr>
      <vt:lpstr>SESIÓN PLENARIA-MIELOMA MÚLTIPLE</vt:lpstr>
      <vt:lpstr>SESIÓN PLENARIA-MIELOMA MÚLTIPLE</vt:lpstr>
      <vt:lpstr>Presentación de PowerPoint</vt:lpstr>
      <vt:lpstr>Estudios Biológicos</vt:lpstr>
      <vt:lpstr>CTCs can replace BM PCs in the IMWG risk model for SMM</vt:lpstr>
      <vt:lpstr>Tumor and immune blood biomarkers in smoldering MM</vt:lpstr>
      <vt:lpstr>Presentación de PowerPoint</vt:lpstr>
      <vt:lpstr>CTC levels are one of the most relevant and  independent prognostic factors in NDMM</vt:lpstr>
      <vt:lpstr>BloodFlow (50cc of peripheral blood) A new universally applicable and ultra-sensitive test to monitor MRD in PB</vt:lpstr>
      <vt:lpstr>BloodFlow vs NGF in peripheral blood Higher sensitivity and similar quantitation in double-positive patients</vt:lpstr>
      <vt:lpstr>BLOOD-FLOW vs NGF in bone marrow 20.5% false-negative results (40% - 45% with NGF and NGS)1,2</vt:lpstr>
      <vt:lpstr>Immune monitoring</vt:lpstr>
      <vt:lpstr>Presentación de PowerPoint</vt:lpstr>
      <vt:lpstr>Presentación de PowerPoint</vt:lpstr>
      <vt:lpstr>NoMoreMGUS Muestras por semana</vt:lpstr>
      <vt:lpstr>Presentación de PowerPoint</vt:lpstr>
      <vt:lpstr>Estudios de EMR</vt:lpstr>
      <vt:lpstr>SESIÓN PLENARIA-MIELOMA MÚLTIPLE</vt:lpstr>
      <vt:lpstr>SESIÓN PLENARIA-MIELOMA MÚLTIPLE</vt:lpstr>
      <vt:lpstr>SESIÓN PLENARIA-MIELOMA MÚLTIPLE</vt:lpstr>
      <vt:lpstr>Blood-MRD Project: Liquid biopsy/cf-DNA</vt:lpstr>
      <vt:lpstr>P r o yecto  AM ADEUS </vt:lpstr>
      <vt:lpstr>SESIÓN PLENARIA-MIELOMA MÚLTIPLE</vt:lpstr>
      <vt:lpstr>SESIÓN PLENARIA-MIELOMA MÚLTIPLE</vt:lpstr>
      <vt:lpstr>SESIÓN PLENARIA-MIELOMA MÚLTIPLE</vt:lpstr>
      <vt:lpstr>Score GEM-PETHEMA</vt:lpstr>
      <vt:lpstr>¿Podemos identificar pacientes de riesgo de infección?</vt:lpstr>
      <vt:lpstr>Presentación de PowerPoint</vt:lpstr>
      <vt:lpstr>SESIÓN PLENARIA-MIELOMA MÚLTIPLE</vt:lpstr>
      <vt:lpstr>SESIÓN PLENARIA-MIELOMA MÚLTIPLE</vt:lpstr>
      <vt:lpstr>SESIÓN PLENARIA-MIELOMA MÚLTIPLE</vt:lpstr>
      <vt:lpstr>Principales limitaciones</vt:lpstr>
      <vt:lpstr>Propuestas</vt:lpstr>
      <vt:lpstr>SESIÓN PLENARIA-MIELOMA MÚLTIPLE</vt:lpstr>
      <vt:lpstr>PETHEMA Grupo Español de Mieloma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cp:lastModifiedBy>bernardo valor</cp:lastModifiedBy>
  <cp:revision>201</cp:revision>
  <dcterms:created xsi:type="dcterms:W3CDTF">2020-11-28T21:12:15Z</dcterms:created>
  <dcterms:modified xsi:type="dcterms:W3CDTF">2022-10-28T11:02:59Z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2020-11-28T00:00:00Z</vt:filetime>
  </property>
  <property fmtid="{D5CDD505-2E9C-101B-9397-08002B2CF9AE}" pid="3" name="Creator">
    <vt:lpwstr>Adobe InDesign CC 13.1 (Macintosh)</vt:lpwstr>
  </property>
  <property fmtid="{D5CDD505-2E9C-101B-9397-08002B2CF9AE}" pid="4" name="LastSaved">
    <vt:filetime>2020-11-28T00:00:00Z</vt:filetime>
  </property>
</Properties>
</file>